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3.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48" r:id="rId1"/>
    <p:sldMasterId id="2147483656" r:id="rId2"/>
    <p:sldMasterId id="2147483705" r:id="rId3"/>
  </p:sldMasterIdLst>
  <p:notesMasterIdLst>
    <p:notesMasterId r:id="rId112"/>
  </p:notesMasterIdLst>
  <p:handoutMasterIdLst>
    <p:handoutMasterId r:id="rId113"/>
  </p:handoutMasterIdLst>
  <p:sldIdLst>
    <p:sldId id="358" r:id="rId4"/>
    <p:sldId id="359" r:id="rId5"/>
    <p:sldId id="560" r:id="rId6"/>
    <p:sldId id="533" r:id="rId7"/>
    <p:sldId id="534" r:id="rId8"/>
    <p:sldId id="532" r:id="rId9"/>
    <p:sldId id="490" r:id="rId10"/>
    <p:sldId id="491" r:id="rId11"/>
    <p:sldId id="492" r:id="rId12"/>
    <p:sldId id="493" r:id="rId13"/>
    <p:sldId id="494" r:id="rId14"/>
    <p:sldId id="495" r:id="rId15"/>
    <p:sldId id="496" r:id="rId16"/>
    <p:sldId id="497" r:id="rId17"/>
    <p:sldId id="498" r:id="rId18"/>
    <p:sldId id="499" r:id="rId19"/>
    <p:sldId id="500" r:id="rId20"/>
    <p:sldId id="501" r:id="rId21"/>
    <p:sldId id="502" r:id="rId22"/>
    <p:sldId id="503" r:id="rId23"/>
    <p:sldId id="504" r:id="rId24"/>
    <p:sldId id="561" r:id="rId25"/>
    <p:sldId id="402" r:id="rId26"/>
    <p:sldId id="398" r:id="rId27"/>
    <p:sldId id="403" r:id="rId28"/>
    <p:sldId id="404" r:id="rId29"/>
    <p:sldId id="405" r:id="rId30"/>
    <p:sldId id="409" r:id="rId31"/>
    <p:sldId id="412" r:id="rId32"/>
    <p:sldId id="414" r:id="rId33"/>
    <p:sldId id="419" r:id="rId34"/>
    <p:sldId id="421" r:id="rId35"/>
    <p:sldId id="562" r:id="rId36"/>
    <p:sldId id="535" r:id="rId37"/>
    <p:sldId id="536" r:id="rId38"/>
    <p:sldId id="537" r:id="rId39"/>
    <p:sldId id="538" r:id="rId40"/>
    <p:sldId id="539" r:id="rId41"/>
    <p:sldId id="540" r:id="rId42"/>
    <p:sldId id="541" r:id="rId43"/>
    <p:sldId id="542" r:id="rId44"/>
    <p:sldId id="557" r:id="rId45"/>
    <p:sldId id="544" r:id="rId46"/>
    <p:sldId id="545" r:id="rId47"/>
    <p:sldId id="546" r:id="rId48"/>
    <p:sldId id="547" r:id="rId49"/>
    <p:sldId id="549" r:id="rId50"/>
    <p:sldId id="550" r:id="rId51"/>
    <p:sldId id="551" r:id="rId52"/>
    <p:sldId id="552" r:id="rId53"/>
    <p:sldId id="553" r:id="rId54"/>
    <p:sldId id="555" r:id="rId55"/>
    <p:sldId id="515" r:id="rId56"/>
    <p:sldId id="518" r:id="rId57"/>
    <p:sldId id="519" r:id="rId58"/>
    <p:sldId id="520" r:id="rId59"/>
    <p:sldId id="563" r:id="rId60"/>
    <p:sldId id="559" r:id="rId61"/>
    <p:sldId id="408" r:id="rId62"/>
    <p:sldId id="422" r:id="rId63"/>
    <p:sldId id="427" r:id="rId64"/>
    <p:sldId id="431" r:id="rId65"/>
    <p:sldId id="432" r:id="rId66"/>
    <p:sldId id="433" r:id="rId67"/>
    <p:sldId id="434" r:id="rId68"/>
    <p:sldId id="435" r:id="rId69"/>
    <p:sldId id="436" r:id="rId70"/>
    <p:sldId id="428" r:id="rId71"/>
    <p:sldId id="443" r:id="rId72"/>
    <p:sldId id="564" r:id="rId73"/>
    <p:sldId id="450" r:id="rId74"/>
    <p:sldId id="455" r:id="rId75"/>
    <p:sldId id="454" r:id="rId76"/>
    <p:sldId id="457" r:id="rId77"/>
    <p:sldId id="456" r:id="rId78"/>
    <p:sldId id="459" r:id="rId79"/>
    <p:sldId id="460" r:id="rId80"/>
    <p:sldId id="461" r:id="rId81"/>
    <p:sldId id="462" r:id="rId82"/>
    <p:sldId id="463" r:id="rId83"/>
    <p:sldId id="464" r:id="rId84"/>
    <p:sldId id="465" r:id="rId85"/>
    <p:sldId id="466" r:id="rId86"/>
    <p:sldId id="467" r:id="rId87"/>
    <p:sldId id="469" r:id="rId88"/>
    <p:sldId id="521" r:id="rId89"/>
    <p:sldId id="522" r:id="rId90"/>
    <p:sldId id="524" r:id="rId91"/>
    <p:sldId id="525" r:id="rId92"/>
    <p:sldId id="526" r:id="rId93"/>
    <p:sldId id="528" r:id="rId94"/>
    <p:sldId id="527" r:id="rId95"/>
    <p:sldId id="529" r:id="rId96"/>
    <p:sldId id="567" r:id="rId97"/>
    <p:sldId id="531" r:id="rId98"/>
    <p:sldId id="565" r:id="rId99"/>
    <p:sldId id="401" r:id="rId100"/>
    <p:sldId id="470" r:id="rId101"/>
    <p:sldId id="471" r:id="rId102"/>
    <p:sldId id="472" r:id="rId103"/>
    <p:sldId id="473" r:id="rId104"/>
    <p:sldId id="478" r:id="rId105"/>
    <p:sldId id="480" r:id="rId106"/>
    <p:sldId id="484" r:id="rId107"/>
    <p:sldId id="566" r:id="rId108"/>
    <p:sldId id="485" r:id="rId109"/>
    <p:sldId id="488" r:id="rId110"/>
    <p:sldId id="378" r:id="rId111"/>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33"/>
    <a:srgbClr val="FF2F2F"/>
    <a:srgbClr val="339933"/>
    <a:srgbClr val="009E47"/>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86475" autoAdjust="0"/>
  </p:normalViewPr>
  <p:slideViewPr>
    <p:cSldViewPr>
      <p:cViewPr varScale="1">
        <p:scale>
          <a:sx n="64" d="100"/>
          <a:sy n="64" d="100"/>
        </p:scale>
        <p:origin x="150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0" d="100"/>
          <a:sy n="70" d="100"/>
        </p:scale>
        <p:origin x="-329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notesMaster" Target="notesMasters/notes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AVID%20CANDO\Dropbox\TESIS\Espectros%20sism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AVID%20CANDO\Dropbox\TESIS\Espectros%20sism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cEmilio\Documents\10mo%20Tesis\momeno_resistente_V35m.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ESPE\TESIS\Momento_resistente_V35m.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Espectro Elástico Diseño en Aceleraciones </a:t>
            </a:r>
          </a:p>
          <a:p>
            <a:pPr>
              <a:defRPr/>
            </a:pPr>
            <a:r>
              <a:rPr lang="en-US"/>
              <a:t>NEC-15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scatterChart>
        <c:scatterStyle val="smoothMarker"/>
        <c:varyColors val="0"/>
        <c:ser>
          <c:idx val="0"/>
          <c:order val="0"/>
          <c:spPr>
            <a:ln w="19050" cap="rnd">
              <a:solidFill>
                <a:schemeClr val="accent1"/>
              </a:solidFill>
              <a:round/>
            </a:ln>
            <a:effectLst/>
          </c:spPr>
          <c:marker>
            <c:symbol val="none"/>
          </c:marker>
          <c:xVal>
            <c:numRef>
              <c:f>NEC!$K$3:$K$46</c:f>
              <c:numCache>
                <c:formatCode>General</c:formatCode>
                <c:ptCount val="44"/>
                <c:pt idx="0">
                  <c:v>0</c:v>
                </c:pt>
                <c:pt idx="1">
                  <c:v>0.1</c:v>
                </c:pt>
                <c:pt idx="2" formatCode="0.00">
                  <c:v>0.10267500000000003</c:v>
                </c:pt>
                <c:pt idx="3">
                  <c:v>0.2</c:v>
                </c:pt>
                <c:pt idx="4">
                  <c:v>0.3</c:v>
                </c:pt>
                <c:pt idx="5">
                  <c:v>0.4</c:v>
                </c:pt>
                <c:pt idx="6">
                  <c:v>0.5</c:v>
                </c:pt>
                <c:pt idx="7" formatCode="0.00">
                  <c:v>0.56471250000000017</c:v>
                </c:pt>
                <c:pt idx="8">
                  <c:v>0.6</c:v>
                </c:pt>
                <c:pt idx="9">
                  <c:v>0.7</c:v>
                </c:pt>
                <c:pt idx="10">
                  <c:v>0.8</c:v>
                </c:pt>
                <c:pt idx="11">
                  <c:v>0.9</c:v>
                </c:pt>
                <c:pt idx="12">
                  <c:v>1</c:v>
                </c:pt>
                <c:pt idx="13">
                  <c:v>1.1000000000000001</c:v>
                </c:pt>
                <c:pt idx="14">
                  <c:v>1.2</c:v>
                </c:pt>
                <c:pt idx="15">
                  <c:v>1.3</c:v>
                </c:pt>
                <c:pt idx="16">
                  <c:v>1.4</c:v>
                </c:pt>
                <c:pt idx="17">
                  <c:v>1.5</c:v>
                </c:pt>
                <c:pt idx="18">
                  <c:v>1.6</c:v>
                </c:pt>
                <c:pt idx="19">
                  <c:v>1.7</c:v>
                </c:pt>
                <c:pt idx="20">
                  <c:v>1.8</c:v>
                </c:pt>
                <c:pt idx="21">
                  <c:v>1.9</c:v>
                </c:pt>
                <c:pt idx="22">
                  <c:v>2</c:v>
                </c:pt>
                <c:pt idx="23">
                  <c:v>2.1</c:v>
                </c:pt>
                <c:pt idx="24">
                  <c:v>2.2000000000000002</c:v>
                </c:pt>
                <c:pt idx="25">
                  <c:v>2.2999999999999998</c:v>
                </c:pt>
                <c:pt idx="26">
                  <c:v>2.4</c:v>
                </c:pt>
                <c:pt idx="27">
                  <c:v>2.5</c:v>
                </c:pt>
                <c:pt idx="28">
                  <c:v>2.6</c:v>
                </c:pt>
                <c:pt idx="29" formatCode="0.00">
                  <c:v>2.6640000000000001</c:v>
                </c:pt>
                <c:pt idx="30">
                  <c:v>2.7</c:v>
                </c:pt>
                <c:pt idx="31">
                  <c:v>2.8</c:v>
                </c:pt>
                <c:pt idx="32">
                  <c:v>2.9</c:v>
                </c:pt>
                <c:pt idx="33">
                  <c:v>3</c:v>
                </c:pt>
                <c:pt idx="34">
                  <c:v>3.1</c:v>
                </c:pt>
                <c:pt idx="35">
                  <c:v>3.2</c:v>
                </c:pt>
                <c:pt idx="36">
                  <c:v>3.3</c:v>
                </c:pt>
                <c:pt idx="37">
                  <c:v>3.4</c:v>
                </c:pt>
                <c:pt idx="38">
                  <c:v>3.5</c:v>
                </c:pt>
                <c:pt idx="39">
                  <c:v>3.6</c:v>
                </c:pt>
                <c:pt idx="40">
                  <c:v>3.7</c:v>
                </c:pt>
                <c:pt idx="41">
                  <c:v>3.8</c:v>
                </c:pt>
                <c:pt idx="42">
                  <c:v>3.9</c:v>
                </c:pt>
                <c:pt idx="43">
                  <c:v>4</c:v>
                </c:pt>
              </c:numCache>
            </c:numRef>
          </c:xVal>
          <c:yVal>
            <c:numRef>
              <c:f>NEC!$I$3:$I$46</c:f>
              <c:numCache>
                <c:formatCode>0.00</c:formatCode>
                <c:ptCount val="44"/>
                <c:pt idx="0" formatCode="General">
                  <c:v>0.48</c:v>
                </c:pt>
                <c:pt idx="1">
                  <c:v>1.1718918918918917</c:v>
                </c:pt>
                <c:pt idx="2">
                  <c:v>1.1903999999999999</c:v>
                </c:pt>
                <c:pt idx="3">
                  <c:v>1.1903999999999999</c:v>
                </c:pt>
                <c:pt idx="4">
                  <c:v>1.1903999999999999</c:v>
                </c:pt>
                <c:pt idx="5">
                  <c:v>1.1903999999999999</c:v>
                </c:pt>
                <c:pt idx="6">
                  <c:v>1.1903999999999999</c:v>
                </c:pt>
                <c:pt idx="7">
                  <c:v>1.1903999999999999</c:v>
                </c:pt>
                <c:pt idx="8">
                  <c:v>1.1203896000000002</c:v>
                </c:pt>
                <c:pt idx="9">
                  <c:v>0.96033394285714313</c:v>
                </c:pt>
                <c:pt idx="10">
                  <c:v>0.84029220000000016</c:v>
                </c:pt>
                <c:pt idx="11">
                  <c:v>0.74692640000000021</c:v>
                </c:pt>
                <c:pt idx="12">
                  <c:v>0.67223376000000012</c:v>
                </c:pt>
                <c:pt idx="13">
                  <c:v>0.61112160000000015</c:v>
                </c:pt>
                <c:pt idx="14">
                  <c:v>0.5601948000000001</c:v>
                </c:pt>
                <c:pt idx="15">
                  <c:v>0.51710289230769246</c:v>
                </c:pt>
                <c:pt idx="16">
                  <c:v>0.48016697142857157</c:v>
                </c:pt>
                <c:pt idx="17">
                  <c:v>0.44815584000000008</c:v>
                </c:pt>
                <c:pt idx="18">
                  <c:v>0.42014610000000008</c:v>
                </c:pt>
                <c:pt idx="19">
                  <c:v>0.39543162352941186</c:v>
                </c:pt>
                <c:pt idx="20">
                  <c:v>0.37346320000000011</c:v>
                </c:pt>
                <c:pt idx="21">
                  <c:v>0.35380724210526321</c:v>
                </c:pt>
                <c:pt idx="22">
                  <c:v>0.33611688000000006</c:v>
                </c:pt>
                <c:pt idx="23">
                  <c:v>0.32011131428571432</c:v>
                </c:pt>
                <c:pt idx="24">
                  <c:v>0.30556080000000008</c:v>
                </c:pt>
                <c:pt idx="25">
                  <c:v>0.29227554782608706</c:v>
                </c:pt>
                <c:pt idx="26">
                  <c:v>0.28009740000000005</c:v>
                </c:pt>
                <c:pt idx="27">
                  <c:v>0.26889350400000006</c:v>
                </c:pt>
                <c:pt idx="28">
                  <c:v>0.25855144615384623</c:v>
                </c:pt>
                <c:pt idx="29">
                  <c:v>0.25234000000000006</c:v>
                </c:pt>
                <c:pt idx="30">
                  <c:v>0.2489754666666667</c:v>
                </c:pt>
                <c:pt idx="31">
                  <c:v>0.24008348571428578</c:v>
                </c:pt>
                <c:pt idx="32">
                  <c:v>0.23180474482758626</c:v>
                </c:pt>
                <c:pt idx="33">
                  <c:v>0.22407792000000004</c:v>
                </c:pt>
                <c:pt idx="34">
                  <c:v>0.21684960000000006</c:v>
                </c:pt>
                <c:pt idx="35">
                  <c:v>0.21007305000000004</c:v>
                </c:pt>
                <c:pt idx="36">
                  <c:v>0.20370720000000006</c:v>
                </c:pt>
                <c:pt idx="37">
                  <c:v>0.19771581176470593</c:v>
                </c:pt>
                <c:pt idx="38">
                  <c:v>0.19206678857142861</c:v>
                </c:pt>
                <c:pt idx="39">
                  <c:v>0.18673160000000005</c:v>
                </c:pt>
                <c:pt idx="40">
                  <c:v>0.18168480000000004</c:v>
                </c:pt>
                <c:pt idx="41">
                  <c:v>0.1769036210526316</c:v>
                </c:pt>
                <c:pt idx="42">
                  <c:v>0.17236763076923081</c:v>
                </c:pt>
                <c:pt idx="43">
                  <c:v>0.16805844000000003</c:v>
                </c:pt>
              </c:numCache>
            </c:numRef>
          </c:yVal>
          <c:smooth val="1"/>
          <c:extLst xmlns:c16r2="http://schemas.microsoft.com/office/drawing/2015/06/chart">
            <c:ext xmlns:c16="http://schemas.microsoft.com/office/drawing/2014/chart" uri="{C3380CC4-5D6E-409C-BE32-E72D297353CC}">
              <c16:uniqueId val="{00000000-198B-4765-9948-E0B05EED2AE2}"/>
            </c:ext>
          </c:extLst>
        </c:ser>
        <c:dLbls>
          <c:showLegendKey val="0"/>
          <c:showVal val="0"/>
          <c:showCatName val="0"/>
          <c:showSerName val="0"/>
          <c:showPercent val="0"/>
          <c:showBubbleSize val="0"/>
        </c:dLbls>
        <c:axId val="302238600"/>
        <c:axId val="302244872"/>
      </c:scatterChart>
      <c:valAx>
        <c:axId val="3022386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a:t>T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302244872"/>
        <c:crosses val="autoZero"/>
        <c:crossBetween val="midCat"/>
      </c:valAx>
      <c:valAx>
        <c:axId val="302244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a:t>Sa (m/s2)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302238600"/>
        <c:crosses val="autoZero"/>
        <c:crossBetween val="midCat"/>
      </c:valAx>
      <c:spPr>
        <a:noFill/>
        <a:ln>
          <a:noFill/>
        </a:ln>
        <a:effectLst/>
      </c:spPr>
    </c:plotArea>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Espectro Inelástico Diseño en Aceleraciones </a:t>
            </a:r>
          </a:p>
          <a:p>
            <a:pPr>
              <a:defRPr/>
            </a:pPr>
            <a:r>
              <a:rPr lang="en-US"/>
              <a:t>NEC-15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scatterChart>
        <c:scatterStyle val="smoothMarker"/>
        <c:varyColors val="0"/>
        <c:ser>
          <c:idx val="0"/>
          <c:order val="0"/>
          <c:spPr>
            <a:ln w="19050" cap="rnd">
              <a:solidFill>
                <a:schemeClr val="accent1"/>
              </a:solidFill>
              <a:round/>
            </a:ln>
            <a:effectLst/>
          </c:spPr>
          <c:marker>
            <c:symbol val="none"/>
          </c:marker>
          <c:xVal>
            <c:numRef>
              <c:f>NEC!$K$3:$K$46</c:f>
              <c:numCache>
                <c:formatCode>General</c:formatCode>
                <c:ptCount val="44"/>
                <c:pt idx="0">
                  <c:v>0</c:v>
                </c:pt>
                <c:pt idx="1">
                  <c:v>0.1</c:v>
                </c:pt>
                <c:pt idx="2" formatCode="0.00">
                  <c:v>0.10267500000000003</c:v>
                </c:pt>
                <c:pt idx="3">
                  <c:v>0.2</c:v>
                </c:pt>
                <c:pt idx="4">
                  <c:v>0.3</c:v>
                </c:pt>
                <c:pt idx="5">
                  <c:v>0.4</c:v>
                </c:pt>
                <c:pt idx="6">
                  <c:v>0.5</c:v>
                </c:pt>
                <c:pt idx="7" formatCode="0.00">
                  <c:v>0.56471250000000017</c:v>
                </c:pt>
                <c:pt idx="8">
                  <c:v>0.6</c:v>
                </c:pt>
                <c:pt idx="9">
                  <c:v>0.7</c:v>
                </c:pt>
                <c:pt idx="10">
                  <c:v>0.8</c:v>
                </c:pt>
                <c:pt idx="11">
                  <c:v>0.9</c:v>
                </c:pt>
                <c:pt idx="12">
                  <c:v>1</c:v>
                </c:pt>
                <c:pt idx="13">
                  <c:v>1.1000000000000001</c:v>
                </c:pt>
                <c:pt idx="14">
                  <c:v>1.2</c:v>
                </c:pt>
                <c:pt idx="15">
                  <c:v>1.3</c:v>
                </c:pt>
                <c:pt idx="16">
                  <c:v>1.4</c:v>
                </c:pt>
                <c:pt idx="17">
                  <c:v>1.5</c:v>
                </c:pt>
                <c:pt idx="18">
                  <c:v>1.6</c:v>
                </c:pt>
                <c:pt idx="19">
                  <c:v>1.7</c:v>
                </c:pt>
                <c:pt idx="20">
                  <c:v>1.8</c:v>
                </c:pt>
                <c:pt idx="21">
                  <c:v>1.9</c:v>
                </c:pt>
                <c:pt idx="22">
                  <c:v>2</c:v>
                </c:pt>
                <c:pt idx="23">
                  <c:v>2.1</c:v>
                </c:pt>
                <c:pt idx="24">
                  <c:v>2.2000000000000002</c:v>
                </c:pt>
                <c:pt idx="25">
                  <c:v>2.2999999999999998</c:v>
                </c:pt>
                <c:pt idx="26">
                  <c:v>2.4</c:v>
                </c:pt>
                <c:pt idx="27">
                  <c:v>2.5</c:v>
                </c:pt>
                <c:pt idx="28">
                  <c:v>2.6</c:v>
                </c:pt>
                <c:pt idx="29" formatCode="0.00">
                  <c:v>2.6640000000000001</c:v>
                </c:pt>
                <c:pt idx="30">
                  <c:v>2.7</c:v>
                </c:pt>
                <c:pt idx="31">
                  <c:v>2.8</c:v>
                </c:pt>
                <c:pt idx="32">
                  <c:v>2.9</c:v>
                </c:pt>
                <c:pt idx="33">
                  <c:v>3</c:v>
                </c:pt>
                <c:pt idx="34">
                  <c:v>3.1</c:v>
                </c:pt>
                <c:pt idx="35">
                  <c:v>3.2</c:v>
                </c:pt>
                <c:pt idx="36">
                  <c:v>3.3</c:v>
                </c:pt>
                <c:pt idx="37">
                  <c:v>3.4</c:v>
                </c:pt>
                <c:pt idx="38">
                  <c:v>3.5</c:v>
                </c:pt>
                <c:pt idx="39">
                  <c:v>3.6</c:v>
                </c:pt>
                <c:pt idx="40">
                  <c:v>3.7</c:v>
                </c:pt>
                <c:pt idx="41">
                  <c:v>3.8</c:v>
                </c:pt>
                <c:pt idx="42">
                  <c:v>3.9</c:v>
                </c:pt>
                <c:pt idx="43">
                  <c:v>4</c:v>
                </c:pt>
              </c:numCache>
            </c:numRef>
          </c:xVal>
          <c:yVal>
            <c:numRef>
              <c:f>NEC!$J$3:$J$46</c:f>
              <c:numCache>
                <c:formatCode>0.000</c:formatCode>
                <c:ptCount val="44"/>
                <c:pt idx="0">
                  <c:v>0.312</c:v>
                </c:pt>
                <c:pt idx="1">
                  <c:v>0.76172972972972963</c:v>
                </c:pt>
                <c:pt idx="2">
                  <c:v>0.77376</c:v>
                </c:pt>
                <c:pt idx="3">
                  <c:v>0.77376</c:v>
                </c:pt>
                <c:pt idx="4">
                  <c:v>0.77376</c:v>
                </c:pt>
                <c:pt idx="5">
                  <c:v>0.77376</c:v>
                </c:pt>
                <c:pt idx="6">
                  <c:v>0.77376</c:v>
                </c:pt>
                <c:pt idx="7">
                  <c:v>0.77376</c:v>
                </c:pt>
                <c:pt idx="8">
                  <c:v>0.72825324000000013</c:v>
                </c:pt>
                <c:pt idx="9">
                  <c:v>0.62421706285714307</c:v>
                </c:pt>
                <c:pt idx="10">
                  <c:v>0.54618993000000016</c:v>
                </c:pt>
                <c:pt idx="11">
                  <c:v>0.48550216000000013</c:v>
                </c:pt>
                <c:pt idx="12">
                  <c:v>0.43695194400000009</c:v>
                </c:pt>
                <c:pt idx="13">
                  <c:v>0.39722904000000009</c:v>
                </c:pt>
                <c:pt idx="14">
                  <c:v>0.36412662000000007</c:v>
                </c:pt>
                <c:pt idx="15">
                  <c:v>0.33611688000000012</c:v>
                </c:pt>
                <c:pt idx="16">
                  <c:v>0.31210853142857153</c:v>
                </c:pt>
                <c:pt idx="17">
                  <c:v>0.29130129600000004</c:v>
                </c:pt>
                <c:pt idx="18">
                  <c:v>0.27309496500000008</c:v>
                </c:pt>
                <c:pt idx="19">
                  <c:v>0.25703055529411772</c:v>
                </c:pt>
                <c:pt idx="20">
                  <c:v>0.24275108000000006</c:v>
                </c:pt>
                <c:pt idx="21">
                  <c:v>0.2299747073684211</c:v>
                </c:pt>
                <c:pt idx="22">
                  <c:v>0.21847597200000005</c:v>
                </c:pt>
                <c:pt idx="23">
                  <c:v>0.20807235428571433</c:v>
                </c:pt>
                <c:pt idx="24">
                  <c:v>0.19861452000000004</c:v>
                </c:pt>
                <c:pt idx="25">
                  <c:v>0.18997910608695659</c:v>
                </c:pt>
                <c:pt idx="26">
                  <c:v>0.18206331000000003</c:v>
                </c:pt>
                <c:pt idx="27">
                  <c:v>0.17478077760000005</c:v>
                </c:pt>
                <c:pt idx="28">
                  <c:v>0.16805844000000006</c:v>
                </c:pt>
                <c:pt idx="29">
                  <c:v>0.16402100000000006</c:v>
                </c:pt>
                <c:pt idx="30">
                  <c:v>0.16183405333333337</c:v>
                </c:pt>
                <c:pt idx="31">
                  <c:v>0.15605426571428577</c:v>
                </c:pt>
                <c:pt idx="32">
                  <c:v>0.15067308413793107</c:v>
                </c:pt>
                <c:pt idx="33">
                  <c:v>0.14565064800000002</c:v>
                </c:pt>
                <c:pt idx="34">
                  <c:v>0.14095224000000003</c:v>
                </c:pt>
                <c:pt idx="35">
                  <c:v>0.13654748250000004</c:v>
                </c:pt>
                <c:pt idx="36">
                  <c:v>0.13240968000000006</c:v>
                </c:pt>
                <c:pt idx="37">
                  <c:v>0.12851527764705886</c:v>
                </c:pt>
                <c:pt idx="38">
                  <c:v>0.1248434125714286</c:v>
                </c:pt>
                <c:pt idx="39">
                  <c:v>0.12137554000000003</c:v>
                </c:pt>
                <c:pt idx="40">
                  <c:v>0.11809512000000003</c:v>
                </c:pt>
                <c:pt idx="41">
                  <c:v>0.11498735368421055</c:v>
                </c:pt>
                <c:pt idx="42">
                  <c:v>0.11203896000000003</c:v>
                </c:pt>
                <c:pt idx="43">
                  <c:v>0.10923798600000002</c:v>
                </c:pt>
              </c:numCache>
            </c:numRef>
          </c:yVal>
          <c:smooth val="1"/>
          <c:extLst xmlns:c16r2="http://schemas.microsoft.com/office/drawing/2015/06/chart">
            <c:ext xmlns:c16="http://schemas.microsoft.com/office/drawing/2014/chart" uri="{C3380CC4-5D6E-409C-BE32-E72D297353CC}">
              <c16:uniqueId val="{00000000-BFCD-4854-A2EC-0CE65677C8C0}"/>
            </c:ext>
          </c:extLst>
        </c:ser>
        <c:dLbls>
          <c:showLegendKey val="0"/>
          <c:showVal val="0"/>
          <c:showCatName val="0"/>
          <c:showSerName val="0"/>
          <c:showPercent val="0"/>
          <c:showBubbleSize val="0"/>
        </c:dLbls>
        <c:axId val="302240168"/>
        <c:axId val="302240560"/>
      </c:scatterChart>
      <c:valAx>
        <c:axId val="3022401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a:t>T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302240560"/>
        <c:crosses val="autoZero"/>
        <c:crossBetween val="midCat"/>
      </c:valAx>
      <c:valAx>
        <c:axId val="30224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a:t>Sa (m/s2)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302240168"/>
        <c:crosses val="autoZero"/>
        <c:crossBetween val="midCat"/>
      </c:valAx>
      <c:spPr>
        <a:noFill/>
        <a:ln>
          <a:noFill/>
        </a:ln>
        <a:effectLst/>
      </c:spPr>
    </c:plotArea>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a:t>Mu, actuante vs. Mu, resistente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scatterChart>
        <c:scatterStyle val="lineMarker"/>
        <c:varyColors val="0"/>
        <c:ser>
          <c:idx val="0"/>
          <c:order val="0"/>
          <c:tx>
            <c:v>Mu, Resistente</c:v>
          </c:tx>
          <c:spPr>
            <a:ln w="19050" cap="rnd">
              <a:solidFill>
                <a:schemeClr val="accent1"/>
              </a:solidFill>
              <a:round/>
            </a:ln>
            <a:effectLst/>
          </c:spPr>
          <c:marker>
            <c:symbol val="circle"/>
            <c:size val="5"/>
            <c:spPr>
              <a:noFill/>
              <a:ln w="9525">
                <a:noFill/>
              </a:ln>
              <a:effectLst/>
            </c:spPr>
          </c:marker>
          <c:xVal>
            <c:numRef>
              <c:f>GRAFICO!$C$4:$C$47</c:f>
              <c:numCache>
                <c:formatCode>General</c:formatCode>
                <c:ptCount val="44"/>
                <c:pt idx="0">
                  <c:v>0</c:v>
                </c:pt>
                <c:pt idx="1">
                  <c:v>3.5</c:v>
                </c:pt>
                <c:pt idx="2">
                  <c:v>3.5</c:v>
                </c:pt>
                <c:pt idx="3">
                  <c:v>5.25</c:v>
                </c:pt>
                <c:pt idx="4">
                  <c:v>5.25</c:v>
                </c:pt>
                <c:pt idx="5">
                  <c:v>8.75</c:v>
                </c:pt>
                <c:pt idx="6">
                  <c:v>8.75</c:v>
                </c:pt>
                <c:pt idx="7">
                  <c:v>10.5</c:v>
                </c:pt>
                <c:pt idx="8">
                  <c:v>10.5</c:v>
                </c:pt>
                <c:pt idx="9">
                  <c:v>12.25</c:v>
                </c:pt>
                <c:pt idx="10">
                  <c:v>12.25</c:v>
                </c:pt>
                <c:pt idx="11">
                  <c:v>22.75</c:v>
                </c:pt>
                <c:pt idx="12">
                  <c:v>22.75</c:v>
                </c:pt>
                <c:pt idx="13">
                  <c:v>24.5</c:v>
                </c:pt>
                <c:pt idx="14">
                  <c:v>24.5</c:v>
                </c:pt>
                <c:pt idx="15">
                  <c:v>26.25</c:v>
                </c:pt>
                <c:pt idx="16">
                  <c:v>26.25</c:v>
                </c:pt>
                <c:pt idx="17">
                  <c:v>29.75</c:v>
                </c:pt>
                <c:pt idx="18">
                  <c:v>29.75</c:v>
                </c:pt>
                <c:pt idx="19">
                  <c:v>31.5</c:v>
                </c:pt>
                <c:pt idx="20">
                  <c:v>31.5</c:v>
                </c:pt>
                <c:pt idx="21">
                  <c:v>35</c:v>
                </c:pt>
                <c:pt idx="22">
                  <c:v>35</c:v>
                </c:pt>
                <c:pt idx="23">
                  <c:v>38.5</c:v>
                </c:pt>
                <c:pt idx="24">
                  <c:v>38.5</c:v>
                </c:pt>
                <c:pt idx="25">
                  <c:v>40.25</c:v>
                </c:pt>
                <c:pt idx="26">
                  <c:v>40.25</c:v>
                </c:pt>
                <c:pt idx="27">
                  <c:v>43.75</c:v>
                </c:pt>
                <c:pt idx="28">
                  <c:v>43.75</c:v>
                </c:pt>
                <c:pt idx="29">
                  <c:v>45.5</c:v>
                </c:pt>
                <c:pt idx="30">
                  <c:v>45.5</c:v>
                </c:pt>
                <c:pt idx="31">
                  <c:v>47.25</c:v>
                </c:pt>
                <c:pt idx="32">
                  <c:v>47.25</c:v>
                </c:pt>
                <c:pt idx="33">
                  <c:v>57.75</c:v>
                </c:pt>
                <c:pt idx="34">
                  <c:v>57.75</c:v>
                </c:pt>
                <c:pt idx="35">
                  <c:v>59.5</c:v>
                </c:pt>
                <c:pt idx="36">
                  <c:v>59.5</c:v>
                </c:pt>
                <c:pt idx="37">
                  <c:v>61.25</c:v>
                </c:pt>
                <c:pt idx="38">
                  <c:v>61.25</c:v>
                </c:pt>
                <c:pt idx="39">
                  <c:v>64.75</c:v>
                </c:pt>
                <c:pt idx="40">
                  <c:v>64.75</c:v>
                </c:pt>
                <c:pt idx="41">
                  <c:v>66.5</c:v>
                </c:pt>
                <c:pt idx="42">
                  <c:v>66.5</c:v>
                </c:pt>
                <c:pt idx="43">
                  <c:v>70</c:v>
                </c:pt>
              </c:numCache>
            </c:numRef>
          </c:xVal>
          <c:yVal>
            <c:numRef>
              <c:f>GRAFICO!$F$4:$F$47</c:f>
              <c:numCache>
                <c:formatCode>General</c:formatCode>
                <c:ptCount val="44"/>
                <c:pt idx="0">
                  <c:v>3210.9557029802281</c:v>
                </c:pt>
                <c:pt idx="1">
                  <c:v>3210.9557029802281</c:v>
                </c:pt>
                <c:pt idx="2">
                  <c:v>4170.4998213302297</c:v>
                </c:pt>
                <c:pt idx="3">
                  <c:v>4170.4998213302297</c:v>
                </c:pt>
                <c:pt idx="4">
                  <c:v>4639.1280321302274</c:v>
                </c:pt>
                <c:pt idx="5">
                  <c:v>4639.1280321302274</c:v>
                </c:pt>
                <c:pt idx="6">
                  <c:v>5274.7265433302291</c:v>
                </c:pt>
                <c:pt idx="7">
                  <c:v>5274.7265433302291</c:v>
                </c:pt>
                <c:pt idx="8">
                  <c:v>5648.7398191802295</c:v>
                </c:pt>
                <c:pt idx="9">
                  <c:v>5648.7398191802295</c:v>
                </c:pt>
                <c:pt idx="10">
                  <c:v>5994.2788410302301</c:v>
                </c:pt>
                <c:pt idx="11">
                  <c:v>5994.2788410302301</c:v>
                </c:pt>
                <c:pt idx="12">
                  <c:v>5648.7398191802295</c:v>
                </c:pt>
                <c:pt idx="13">
                  <c:v>5648.7398191802295</c:v>
                </c:pt>
                <c:pt idx="14">
                  <c:v>5274.7265433302291</c:v>
                </c:pt>
                <c:pt idx="15">
                  <c:v>5274.7265433302291</c:v>
                </c:pt>
                <c:pt idx="16">
                  <c:v>4639.1280321302274</c:v>
                </c:pt>
                <c:pt idx="17">
                  <c:v>4639.1280321302274</c:v>
                </c:pt>
                <c:pt idx="18">
                  <c:v>4170.4998213302297</c:v>
                </c:pt>
                <c:pt idx="19">
                  <c:v>4170.4998213302297</c:v>
                </c:pt>
                <c:pt idx="20">
                  <c:v>3210.9557029802281</c:v>
                </c:pt>
                <c:pt idx="21">
                  <c:v>3210.9557029802281</c:v>
                </c:pt>
                <c:pt idx="22">
                  <c:v>3210.9557029802281</c:v>
                </c:pt>
                <c:pt idx="23">
                  <c:v>3210.9557029802281</c:v>
                </c:pt>
                <c:pt idx="24">
                  <c:v>4170.4998213302297</c:v>
                </c:pt>
                <c:pt idx="25">
                  <c:v>4170.4998213302297</c:v>
                </c:pt>
                <c:pt idx="26">
                  <c:v>4639.1280321302274</c:v>
                </c:pt>
                <c:pt idx="27">
                  <c:v>4639.1280321302274</c:v>
                </c:pt>
                <c:pt idx="28">
                  <c:v>5274.7265433302291</c:v>
                </c:pt>
                <c:pt idx="29">
                  <c:v>5274.7265433302291</c:v>
                </c:pt>
                <c:pt idx="30">
                  <c:v>5648.7398191802295</c:v>
                </c:pt>
                <c:pt idx="31">
                  <c:v>5648.7398191802295</c:v>
                </c:pt>
                <c:pt idx="32">
                  <c:v>5994.2788410302301</c:v>
                </c:pt>
                <c:pt idx="33">
                  <c:v>5994.2788410302301</c:v>
                </c:pt>
                <c:pt idx="34">
                  <c:v>5648.7398191802295</c:v>
                </c:pt>
                <c:pt idx="35">
                  <c:v>5648.7398191802295</c:v>
                </c:pt>
                <c:pt idx="36">
                  <c:v>5274.7265433302291</c:v>
                </c:pt>
                <c:pt idx="37">
                  <c:v>5274.7265433302291</c:v>
                </c:pt>
                <c:pt idx="38">
                  <c:v>4639.1280321302274</c:v>
                </c:pt>
                <c:pt idx="39">
                  <c:v>4639.1280321302274</c:v>
                </c:pt>
                <c:pt idx="40">
                  <c:v>4170.4998213302297</c:v>
                </c:pt>
                <c:pt idx="41">
                  <c:v>4170.4998213302297</c:v>
                </c:pt>
                <c:pt idx="42">
                  <c:v>3210.9557029802281</c:v>
                </c:pt>
                <c:pt idx="43">
                  <c:v>3210.9557029802281</c:v>
                </c:pt>
              </c:numCache>
            </c:numRef>
          </c:yVal>
          <c:smooth val="0"/>
          <c:extLst xmlns:c16r2="http://schemas.microsoft.com/office/drawing/2015/06/chart">
            <c:ext xmlns:c16="http://schemas.microsoft.com/office/drawing/2014/chart" uri="{C3380CC4-5D6E-409C-BE32-E72D297353CC}">
              <c16:uniqueId val="{00000000-FC51-48B1-9FDE-4C04FE21EC18}"/>
            </c:ext>
          </c:extLst>
        </c:ser>
        <c:ser>
          <c:idx val="1"/>
          <c:order val="1"/>
          <c:tx>
            <c:v>Mu, Actuante</c:v>
          </c:tx>
          <c:spPr>
            <a:ln w="19050" cap="rnd">
              <a:solidFill>
                <a:schemeClr val="accent2"/>
              </a:solidFill>
              <a:round/>
            </a:ln>
            <a:effectLst/>
          </c:spPr>
          <c:marker>
            <c:symbol val="circle"/>
            <c:size val="5"/>
            <c:spPr>
              <a:noFill/>
              <a:ln w="9525">
                <a:noFill/>
              </a:ln>
              <a:effectLst/>
            </c:spPr>
          </c:marker>
          <c:xVal>
            <c:numRef>
              <c:f>GRAFICO!$N$4:$N$107</c:f>
              <c:numCache>
                <c:formatCode>General</c:formatCode>
                <c:ptCount val="104"/>
                <c:pt idx="0">
                  <c:v>0</c:v>
                </c:pt>
                <c:pt idx="1">
                  <c:v>2.875</c:v>
                </c:pt>
                <c:pt idx="2">
                  <c:v>2.875</c:v>
                </c:pt>
                <c:pt idx="3">
                  <c:v>5.75</c:v>
                </c:pt>
                <c:pt idx="4">
                  <c:v>5.75</c:v>
                </c:pt>
                <c:pt idx="5">
                  <c:v>8.625</c:v>
                </c:pt>
                <c:pt idx="6">
                  <c:v>8.625</c:v>
                </c:pt>
                <c:pt idx="7">
                  <c:v>11.5</c:v>
                </c:pt>
                <c:pt idx="8">
                  <c:v>11.5</c:v>
                </c:pt>
                <c:pt idx="9">
                  <c:v>14.375</c:v>
                </c:pt>
                <c:pt idx="10">
                  <c:v>14.375</c:v>
                </c:pt>
                <c:pt idx="11">
                  <c:v>17.25</c:v>
                </c:pt>
                <c:pt idx="12">
                  <c:v>17.25</c:v>
                </c:pt>
                <c:pt idx="13">
                  <c:v>20.125</c:v>
                </c:pt>
                <c:pt idx="14">
                  <c:v>20.125</c:v>
                </c:pt>
                <c:pt idx="15">
                  <c:v>23</c:v>
                </c:pt>
                <c:pt idx="16">
                  <c:v>23</c:v>
                </c:pt>
                <c:pt idx="17">
                  <c:v>25.875</c:v>
                </c:pt>
                <c:pt idx="18">
                  <c:v>25.875</c:v>
                </c:pt>
                <c:pt idx="19">
                  <c:v>28.75</c:v>
                </c:pt>
                <c:pt idx="20">
                  <c:v>28.75</c:v>
                </c:pt>
                <c:pt idx="21">
                  <c:v>30.3125</c:v>
                </c:pt>
                <c:pt idx="22">
                  <c:v>30.3125</c:v>
                </c:pt>
                <c:pt idx="23">
                  <c:v>31.875</c:v>
                </c:pt>
                <c:pt idx="24">
                  <c:v>31.875</c:v>
                </c:pt>
                <c:pt idx="25">
                  <c:v>34.734999999999999</c:v>
                </c:pt>
                <c:pt idx="26">
                  <c:v>34.734999999999999</c:v>
                </c:pt>
                <c:pt idx="27">
                  <c:v>35</c:v>
                </c:pt>
                <c:pt idx="28">
                  <c:v>35</c:v>
                </c:pt>
                <c:pt idx="29">
                  <c:v>35.265000000000001</c:v>
                </c:pt>
                <c:pt idx="30">
                  <c:v>35.265000000000001</c:v>
                </c:pt>
                <c:pt idx="31">
                  <c:v>37.875</c:v>
                </c:pt>
                <c:pt idx="32">
                  <c:v>37.875</c:v>
                </c:pt>
                <c:pt idx="33">
                  <c:v>40.75</c:v>
                </c:pt>
                <c:pt idx="34">
                  <c:v>40.75</c:v>
                </c:pt>
                <c:pt idx="35">
                  <c:v>42.25</c:v>
                </c:pt>
                <c:pt idx="36">
                  <c:v>42.25</c:v>
                </c:pt>
                <c:pt idx="37">
                  <c:v>44.375</c:v>
                </c:pt>
                <c:pt idx="38">
                  <c:v>44.375</c:v>
                </c:pt>
                <c:pt idx="39">
                  <c:v>46.5</c:v>
                </c:pt>
                <c:pt idx="40">
                  <c:v>46.5</c:v>
                </c:pt>
                <c:pt idx="41">
                  <c:v>48.041670000000003</c:v>
                </c:pt>
                <c:pt idx="42">
                  <c:v>48.041670000000003</c:v>
                </c:pt>
                <c:pt idx="43">
                  <c:v>50.145829999999997</c:v>
                </c:pt>
                <c:pt idx="44">
                  <c:v>50.145829999999997</c:v>
                </c:pt>
                <c:pt idx="45">
                  <c:v>52.25</c:v>
                </c:pt>
                <c:pt idx="46">
                  <c:v>52.25</c:v>
                </c:pt>
                <c:pt idx="47">
                  <c:v>53.833329999999997</c:v>
                </c:pt>
                <c:pt idx="48">
                  <c:v>53.833329999999997</c:v>
                </c:pt>
                <c:pt idx="49">
                  <c:v>55.916670000000003</c:v>
                </c:pt>
                <c:pt idx="50">
                  <c:v>55.916670000000003</c:v>
                </c:pt>
                <c:pt idx="51">
                  <c:v>58</c:v>
                </c:pt>
                <c:pt idx="52">
                  <c:v>58</c:v>
                </c:pt>
                <c:pt idx="53">
                  <c:v>59.625</c:v>
                </c:pt>
                <c:pt idx="54">
                  <c:v>59.625</c:v>
                </c:pt>
                <c:pt idx="55">
                  <c:v>61.6875</c:v>
                </c:pt>
                <c:pt idx="56">
                  <c:v>61.6875</c:v>
                </c:pt>
                <c:pt idx="57">
                  <c:v>63.75</c:v>
                </c:pt>
                <c:pt idx="58">
                  <c:v>63.75</c:v>
                </c:pt>
                <c:pt idx="59">
                  <c:v>65.416669999999996</c:v>
                </c:pt>
                <c:pt idx="60">
                  <c:v>65.416669999999996</c:v>
                </c:pt>
                <c:pt idx="61">
                  <c:v>67.083330000000004</c:v>
                </c:pt>
                <c:pt idx="62">
                  <c:v>67.083330000000004</c:v>
                </c:pt>
                <c:pt idx="63">
                  <c:v>70</c:v>
                </c:pt>
              </c:numCache>
            </c:numRef>
          </c:xVal>
          <c:yVal>
            <c:numRef>
              <c:f>GRAFICO!$O$4:$O$107</c:f>
              <c:numCache>
                <c:formatCode>General</c:formatCode>
                <c:ptCount val="104"/>
                <c:pt idx="0">
                  <c:v>112.43393</c:v>
                </c:pt>
                <c:pt idx="1">
                  <c:v>1534.48533</c:v>
                </c:pt>
                <c:pt idx="2">
                  <c:v>1558.18514</c:v>
                </c:pt>
                <c:pt idx="3">
                  <c:v>2766.3027299999999</c:v>
                </c:pt>
                <c:pt idx="4">
                  <c:v>2728.61897</c:v>
                </c:pt>
                <c:pt idx="5">
                  <c:v>3646.7468100000001</c:v>
                </c:pt>
                <c:pt idx="6">
                  <c:v>3632.7273799999998</c:v>
                </c:pt>
                <c:pt idx="7">
                  <c:v>4317.1250200000004</c:v>
                </c:pt>
                <c:pt idx="8">
                  <c:v>4297.7368500000002</c:v>
                </c:pt>
                <c:pt idx="9">
                  <c:v>4695.6009000000004</c:v>
                </c:pt>
                <c:pt idx="10">
                  <c:v>4676.4946799999998</c:v>
                </c:pt>
                <c:pt idx="11">
                  <c:v>4808.9407700000002</c:v>
                </c:pt>
                <c:pt idx="12">
                  <c:v>4803.8219300000001</c:v>
                </c:pt>
                <c:pt idx="13">
                  <c:v>4661.4078200000004</c:v>
                </c:pt>
                <c:pt idx="14">
                  <c:v>4659.0505199999998</c:v>
                </c:pt>
                <c:pt idx="15">
                  <c:v>4276.2094999999999</c:v>
                </c:pt>
                <c:pt idx="16">
                  <c:v>4283.1190399999996</c:v>
                </c:pt>
                <c:pt idx="17">
                  <c:v>3635.3723599999998</c:v>
                </c:pt>
                <c:pt idx="18">
                  <c:v>3625.5543499999999</c:v>
                </c:pt>
                <c:pt idx="19">
                  <c:v>2713.19706</c:v>
                </c:pt>
                <c:pt idx="20">
                  <c:v>2721.5379400000002</c:v>
                </c:pt>
                <c:pt idx="21">
                  <c:v>2128.0803999999998</c:v>
                </c:pt>
                <c:pt idx="22">
                  <c:v>2117.9037699999999</c:v>
                </c:pt>
                <c:pt idx="23">
                  <c:v>1446.68851</c:v>
                </c:pt>
                <c:pt idx="24">
                  <c:v>1415.61968</c:v>
                </c:pt>
                <c:pt idx="25">
                  <c:v>86.882959999999997</c:v>
                </c:pt>
                <c:pt idx="26">
                  <c:v>5.6678100000000002</c:v>
                </c:pt>
                <c:pt idx="27">
                  <c:v>7.3510999999999997</c:v>
                </c:pt>
                <c:pt idx="28">
                  <c:v>-2.3700000000000001E-3</c:v>
                </c:pt>
                <c:pt idx="29">
                  <c:v>-0.16900000000000001</c:v>
                </c:pt>
                <c:pt idx="30">
                  <c:v>238.88136</c:v>
                </c:pt>
                <c:pt idx="31">
                  <c:v>1529.9382599999999</c:v>
                </c:pt>
                <c:pt idx="32">
                  <c:v>1581.9119700000001</c:v>
                </c:pt>
                <c:pt idx="33">
                  <c:v>2798.0681399999999</c:v>
                </c:pt>
                <c:pt idx="34">
                  <c:v>2740.4448000000002</c:v>
                </c:pt>
                <c:pt idx="35">
                  <c:v>3257.64741</c:v>
                </c:pt>
                <c:pt idx="36">
                  <c:v>3259.5383700000002</c:v>
                </c:pt>
                <c:pt idx="37">
                  <c:v>3910.3780900000002</c:v>
                </c:pt>
                <c:pt idx="38">
                  <c:v>3897.8832600000001</c:v>
                </c:pt>
                <c:pt idx="39">
                  <c:v>4373.4828900000002</c:v>
                </c:pt>
                <c:pt idx="40">
                  <c:v>4357.8027599999996</c:v>
                </c:pt>
                <c:pt idx="41">
                  <c:v>4602.7700000000004</c:v>
                </c:pt>
                <c:pt idx="42">
                  <c:v>4587.1819800000003</c:v>
                </c:pt>
                <c:pt idx="43">
                  <c:v>4797.5250400000004</c:v>
                </c:pt>
                <c:pt idx="44">
                  <c:v>4794.6480799999999</c:v>
                </c:pt>
                <c:pt idx="45">
                  <c:v>4860.4055799999996</c:v>
                </c:pt>
                <c:pt idx="46">
                  <c:v>4875.0762800000002</c:v>
                </c:pt>
                <c:pt idx="47">
                  <c:v>4830.3674300000002</c:v>
                </c:pt>
                <c:pt idx="48">
                  <c:v>4820.9628300000004</c:v>
                </c:pt>
                <c:pt idx="49">
                  <c:v>4624.88922</c:v>
                </c:pt>
                <c:pt idx="50">
                  <c:v>4611.7190899999996</c:v>
                </c:pt>
                <c:pt idx="51">
                  <c:v>4293.24107</c:v>
                </c:pt>
                <c:pt idx="52">
                  <c:v>4327.3287399999999</c:v>
                </c:pt>
                <c:pt idx="53">
                  <c:v>3971.8605600000001</c:v>
                </c:pt>
                <c:pt idx="54">
                  <c:v>3963.6972000000001</c:v>
                </c:pt>
                <c:pt idx="55">
                  <c:v>3392.6031699999999</c:v>
                </c:pt>
                <c:pt idx="56">
                  <c:v>3392.8222700000001</c:v>
                </c:pt>
                <c:pt idx="57">
                  <c:v>2692.94</c:v>
                </c:pt>
                <c:pt idx="58">
                  <c:v>2704.90236</c:v>
                </c:pt>
                <c:pt idx="59">
                  <c:v>2043.96047</c:v>
                </c:pt>
                <c:pt idx="60">
                  <c:v>2022.8924099999999</c:v>
                </c:pt>
                <c:pt idx="61">
                  <c:v>1287.26728</c:v>
                </c:pt>
                <c:pt idx="62">
                  <c:v>1283.4505999999999</c:v>
                </c:pt>
                <c:pt idx="63">
                  <c:v>28.934930000000001</c:v>
                </c:pt>
              </c:numCache>
            </c:numRef>
          </c:yVal>
          <c:smooth val="0"/>
          <c:extLst xmlns:c16r2="http://schemas.microsoft.com/office/drawing/2015/06/chart">
            <c:ext xmlns:c16="http://schemas.microsoft.com/office/drawing/2014/chart" uri="{C3380CC4-5D6E-409C-BE32-E72D297353CC}">
              <c16:uniqueId val="{00000001-FC51-48B1-9FDE-4C04FE21EC18}"/>
            </c:ext>
          </c:extLst>
        </c:ser>
        <c:dLbls>
          <c:showLegendKey val="0"/>
          <c:showVal val="0"/>
          <c:showCatName val="0"/>
          <c:showSerName val="0"/>
          <c:showPercent val="0"/>
          <c:showBubbleSize val="0"/>
        </c:dLbls>
        <c:axId val="302237816"/>
        <c:axId val="302237424"/>
      </c:scatterChart>
      <c:valAx>
        <c:axId val="302237816"/>
        <c:scaling>
          <c:orientation val="minMax"/>
          <c:max val="7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a:t>Longitud (m)</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302237424"/>
        <c:crosses val="autoZero"/>
        <c:crossBetween val="midCat"/>
      </c:valAx>
      <c:valAx>
        <c:axId val="302237424"/>
        <c:scaling>
          <c:orientation val="maxMin"/>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a:t>M (T.m)</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30223781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1200">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l-GR" sz="1600"/>
              <a:t>σ</a:t>
            </a:r>
            <a:r>
              <a:rPr lang="en-US" sz="1600"/>
              <a:t> </a:t>
            </a:r>
            <a:r>
              <a:rPr lang="es-EC" sz="1600"/>
              <a:t>actuante vs. </a:t>
            </a:r>
            <a:r>
              <a:rPr lang="el-GR" sz="1600"/>
              <a:t>σ</a:t>
            </a:r>
            <a:r>
              <a:rPr lang="es-EC" sz="1600"/>
              <a:t> resistente</a:t>
            </a:r>
          </a:p>
        </c:rich>
      </c:tx>
      <c:layout>
        <c:manualLayout>
          <c:xMode val="edge"/>
          <c:yMode val="edge"/>
          <c:x val="0.34904264519332312"/>
          <c:y val="5.3617550229660615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manualLayout>
          <c:layoutTarget val="inner"/>
          <c:xMode val="edge"/>
          <c:yMode val="edge"/>
          <c:x val="5.5321901963997742E-2"/>
          <c:y val="5.1779924719328345E-2"/>
          <c:w val="0.92934040915828553"/>
          <c:h val="0.82292162721063589"/>
        </c:manualLayout>
      </c:layout>
      <c:scatterChart>
        <c:scatterStyle val="lineMarker"/>
        <c:varyColors val="0"/>
        <c:ser>
          <c:idx val="0"/>
          <c:order val="0"/>
          <c:tx>
            <c:v>σ actuante</c:v>
          </c:tx>
          <c:spPr>
            <a:ln w="19050" cap="rnd">
              <a:solidFill>
                <a:schemeClr val="accent1"/>
              </a:solidFill>
              <a:round/>
            </a:ln>
            <a:effectLst/>
          </c:spPr>
          <c:marker>
            <c:symbol val="none"/>
          </c:marker>
          <c:xVal>
            <c:numRef>
              <c:f>ESFUERZOS!$D$5:$D$50</c:f>
              <c:numCache>
                <c:formatCode>General</c:formatCode>
                <c:ptCount val="46"/>
                <c:pt idx="0">
                  <c:v>0</c:v>
                </c:pt>
                <c:pt idx="1">
                  <c:v>3.5</c:v>
                </c:pt>
                <c:pt idx="2">
                  <c:v>3.5</c:v>
                </c:pt>
                <c:pt idx="3">
                  <c:v>5.25</c:v>
                </c:pt>
                <c:pt idx="4">
                  <c:v>5.25</c:v>
                </c:pt>
                <c:pt idx="5">
                  <c:v>8.75</c:v>
                </c:pt>
                <c:pt idx="6">
                  <c:v>8.75</c:v>
                </c:pt>
                <c:pt idx="7">
                  <c:v>10.5</c:v>
                </c:pt>
                <c:pt idx="8">
                  <c:v>10.5</c:v>
                </c:pt>
                <c:pt idx="9">
                  <c:v>12.25</c:v>
                </c:pt>
                <c:pt idx="10">
                  <c:v>12.25</c:v>
                </c:pt>
                <c:pt idx="11">
                  <c:v>17.5</c:v>
                </c:pt>
                <c:pt idx="12">
                  <c:v>22.75</c:v>
                </c:pt>
                <c:pt idx="13">
                  <c:v>22.75</c:v>
                </c:pt>
                <c:pt idx="14">
                  <c:v>24.5</c:v>
                </c:pt>
                <c:pt idx="15">
                  <c:v>24.5</c:v>
                </c:pt>
                <c:pt idx="16">
                  <c:v>26.25</c:v>
                </c:pt>
                <c:pt idx="17">
                  <c:v>26.25</c:v>
                </c:pt>
                <c:pt idx="18">
                  <c:v>29.75</c:v>
                </c:pt>
                <c:pt idx="19">
                  <c:v>29.75</c:v>
                </c:pt>
                <c:pt idx="20">
                  <c:v>31.5</c:v>
                </c:pt>
                <c:pt idx="21">
                  <c:v>31.5</c:v>
                </c:pt>
                <c:pt idx="22">
                  <c:v>35</c:v>
                </c:pt>
                <c:pt idx="23">
                  <c:v>35</c:v>
                </c:pt>
                <c:pt idx="24">
                  <c:v>38.5</c:v>
                </c:pt>
                <c:pt idx="25">
                  <c:v>38.5</c:v>
                </c:pt>
                <c:pt idx="26">
                  <c:v>40.25</c:v>
                </c:pt>
                <c:pt idx="27">
                  <c:v>40.25</c:v>
                </c:pt>
                <c:pt idx="28">
                  <c:v>43.75</c:v>
                </c:pt>
                <c:pt idx="29">
                  <c:v>43.75</c:v>
                </c:pt>
                <c:pt idx="30">
                  <c:v>45.5</c:v>
                </c:pt>
                <c:pt idx="31">
                  <c:v>45.5</c:v>
                </c:pt>
                <c:pt idx="32">
                  <c:v>47.25</c:v>
                </c:pt>
                <c:pt idx="33">
                  <c:v>47.25</c:v>
                </c:pt>
                <c:pt idx="34">
                  <c:v>52.5</c:v>
                </c:pt>
                <c:pt idx="35">
                  <c:v>57.75</c:v>
                </c:pt>
                <c:pt idx="36">
                  <c:v>57.75</c:v>
                </c:pt>
                <c:pt idx="37">
                  <c:v>59.5</c:v>
                </c:pt>
                <c:pt idx="38">
                  <c:v>59.5</c:v>
                </c:pt>
                <c:pt idx="39">
                  <c:v>61.25</c:v>
                </c:pt>
                <c:pt idx="40">
                  <c:v>61.25</c:v>
                </c:pt>
                <c:pt idx="41">
                  <c:v>64.75</c:v>
                </c:pt>
                <c:pt idx="42">
                  <c:v>64.75</c:v>
                </c:pt>
                <c:pt idx="43">
                  <c:v>66.5</c:v>
                </c:pt>
                <c:pt idx="44">
                  <c:v>66.5</c:v>
                </c:pt>
                <c:pt idx="45">
                  <c:v>70</c:v>
                </c:pt>
              </c:numCache>
            </c:numRef>
          </c:xVal>
          <c:yVal>
            <c:numRef>
              <c:f>ESFUERZOS!$H$5:$H$50</c:f>
              <c:numCache>
                <c:formatCode>General</c:formatCode>
                <c:ptCount val="46"/>
                <c:pt idx="0">
                  <c:v>138.15326804447153</c:v>
                </c:pt>
                <c:pt idx="1">
                  <c:v>2012.3966271009151</c:v>
                </c:pt>
                <c:pt idx="2">
                  <c:v>1233.004297620904</c:v>
                </c:pt>
                <c:pt idx="3">
                  <c:v>1690.2971224022692</c:v>
                </c:pt>
                <c:pt idx="4">
                  <c:v>1326.4986919681373</c:v>
                </c:pt>
                <c:pt idx="5">
                  <c:v>1900.4844327023939</c:v>
                </c:pt>
                <c:pt idx="6">
                  <c:v>2057.2465856538061</c:v>
                </c:pt>
                <c:pt idx="7">
                  <c:v>2291.5097823271094</c:v>
                </c:pt>
                <c:pt idx="8">
                  <c:v>1947.5611497906555</c:v>
                </c:pt>
                <c:pt idx="9">
                  <c:v>2101.3034126571893</c:v>
                </c:pt>
                <c:pt idx="10">
                  <c:v>1779.2561634740514</c:v>
                </c:pt>
                <c:pt idx="11">
                  <c:v>1943.7999622774914</c:v>
                </c:pt>
                <c:pt idx="12">
                  <c:v>1742.0619878231512</c:v>
                </c:pt>
                <c:pt idx="13">
                  <c:v>2057.3770518381798</c:v>
                </c:pt>
                <c:pt idx="14">
                  <c:v>1883.5814503368808</c:v>
                </c:pt>
                <c:pt idx="15">
                  <c:v>2216.2309613337698</c:v>
                </c:pt>
                <c:pt idx="16">
                  <c:v>1969.6085552436493</c:v>
                </c:pt>
                <c:pt idx="17">
                  <c:v>1819.524418638611</c:v>
                </c:pt>
                <c:pt idx="18">
                  <c:v>1214.9191854058722</c:v>
                </c:pt>
                <c:pt idx="19">
                  <c:v>1548.116417661859</c:v>
                </c:pt>
                <c:pt idx="20">
                  <c:v>1062.7181047341339</c:v>
                </c:pt>
                <c:pt idx="21">
                  <c:v>1734.4711074020761</c:v>
                </c:pt>
                <c:pt idx="22">
                  <c:v>7.9330196884911377</c:v>
                </c:pt>
                <c:pt idx="23">
                  <c:v>2.4824415351740976E-2</c:v>
                </c:pt>
                <c:pt idx="24">
                  <c:v>1992.4291625788626</c:v>
                </c:pt>
                <c:pt idx="25">
                  <c:v>1220.7701439571945</c:v>
                </c:pt>
                <c:pt idx="26">
                  <c:v>1710.1362905055821</c:v>
                </c:pt>
                <c:pt idx="27">
                  <c:v>1342.0679254419417</c:v>
                </c:pt>
                <c:pt idx="28">
                  <c:v>1930.0659763026224</c:v>
                </c:pt>
                <c:pt idx="29">
                  <c:v>2089.2681736882864</c:v>
                </c:pt>
                <c:pt idx="30">
                  <c:v>2330.8345395624365</c:v>
                </c:pt>
                <c:pt idx="31">
                  <c:v>1980.9833808485978</c:v>
                </c:pt>
                <c:pt idx="32">
                  <c:v>2137.5904063772409</c:v>
                </c:pt>
                <c:pt idx="33">
                  <c:v>1809.9817868378386</c:v>
                </c:pt>
                <c:pt idx="34">
                  <c:v>1970.8870249797774</c:v>
                </c:pt>
                <c:pt idx="35">
                  <c:v>1750.9562472179314</c:v>
                </c:pt>
                <c:pt idx="36">
                  <c:v>2067.8811815992472</c:v>
                </c:pt>
                <c:pt idx="37">
                  <c:v>1909.3643142958645</c:v>
                </c:pt>
                <c:pt idx="38">
                  <c:v>2246.5672026295933</c:v>
                </c:pt>
                <c:pt idx="39">
                  <c:v>1974.1028132134009</c:v>
                </c:pt>
                <c:pt idx="40">
                  <c:v>1823.6762142316254</c:v>
                </c:pt>
                <c:pt idx="41">
                  <c:v>1197.7930285846874</c:v>
                </c:pt>
                <c:pt idx="42">
                  <c:v>1526.2933327482147</c:v>
                </c:pt>
                <c:pt idx="43">
                  <c:v>1216.8023103365317</c:v>
                </c:pt>
                <c:pt idx="44">
                  <c:v>1985.9532281392781</c:v>
                </c:pt>
                <c:pt idx="45">
                  <c:v>3.130034979132558E-2</c:v>
                </c:pt>
              </c:numCache>
            </c:numRef>
          </c:yVal>
          <c:smooth val="0"/>
          <c:extLst xmlns:c16r2="http://schemas.microsoft.com/office/drawing/2015/06/chart">
            <c:ext xmlns:c16="http://schemas.microsoft.com/office/drawing/2014/chart" uri="{C3380CC4-5D6E-409C-BE32-E72D297353CC}">
              <c16:uniqueId val="{00000000-2B28-4FB8-B901-13FD8040FD7F}"/>
            </c:ext>
          </c:extLst>
        </c:ser>
        <c:ser>
          <c:idx val="1"/>
          <c:order val="1"/>
          <c:tx>
            <c:v>σ resistente</c:v>
          </c:tx>
          <c:spPr>
            <a:ln w="19050" cap="rnd">
              <a:solidFill>
                <a:schemeClr val="accent2"/>
              </a:solidFill>
              <a:round/>
            </a:ln>
            <a:effectLst/>
          </c:spPr>
          <c:marker>
            <c:symbol val="none"/>
          </c:marker>
          <c:xVal>
            <c:numRef>
              <c:f>ESFUERZOS!$J$5:$J$6</c:f>
              <c:numCache>
                <c:formatCode>General</c:formatCode>
                <c:ptCount val="2"/>
                <c:pt idx="0">
                  <c:v>0</c:v>
                </c:pt>
                <c:pt idx="1">
                  <c:v>70</c:v>
                </c:pt>
              </c:numCache>
            </c:numRef>
          </c:xVal>
          <c:yVal>
            <c:numRef>
              <c:f>ESFUERZOS!$K$5:$K$6</c:f>
              <c:numCache>
                <c:formatCode>General</c:formatCode>
                <c:ptCount val="2"/>
                <c:pt idx="0">
                  <c:v>2320.1244000000002</c:v>
                </c:pt>
                <c:pt idx="1">
                  <c:v>2320.1244000000002</c:v>
                </c:pt>
              </c:numCache>
            </c:numRef>
          </c:yVal>
          <c:smooth val="0"/>
          <c:extLst xmlns:c16r2="http://schemas.microsoft.com/office/drawing/2015/06/chart">
            <c:ext xmlns:c16="http://schemas.microsoft.com/office/drawing/2014/chart" uri="{C3380CC4-5D6E-409C-BE32-E72D297353CC}">
              <c16:uniqueId val="{00000001-2B28-4FB8-B901-13FD8040FD7F}"/>
            </c:ext>
          </c:extLst>
        </c:ser>
        <c:dLbls>
          <c:showLegendKey val="0"/>
          <c:showVal val="0"/>
          <c:showCatName val="0"/>
          <c:showSerName val="0"/>
          <c:showPercent val="0"/>
          <c:showBubbleSize val="0"/>
        </c:dLbls>
        <c:axId val="302239384"/>
        <c:axId val="302241736"/>
      </c:scatterChart>
      <c:valAx>
        <c:axId val="302239384"/>
        <c:scaling>
          <c:orientation val="minMax"/>
          <c:max val="7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a:t>Longitud (m)</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302241736"/>
        <c:crosses val="autoZero"/>
        <c:crossBetween val="midCat"/>
      </c:valAx>
      <c:valAx>
        <c:axId val="302241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a:t>Esfuerzo longitudinal (kg/cm2)</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high"/>
        <c:spPr>
          <a:noFill/>
          <a:ln w="0"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302239384"/>
        <c:crosses val="autoZero"/>
        <c:crossBetween val="midCat"/>
      </c:valAx>
      <c:spPr>
        <a:noFill/>
        <a:ln>
          <a:noFill/>
        </a:ln>
        <a:effectLst/>
      </c:spPr>
    </c:plotArea>
    <c:legend>
      <c:legendPos val="r"/>
      <c:layout>
        <c:manualLayout>
          <c:xMode val="edge"/>
          <c:yMode val="edge"/>
          <c:x val="0.66005349985916251"/>
          <c:y val="0.55638851513631571"/>
          <c:w val="0.16544159475973849"/>
          <c:h val="0.16174412976135336"/>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1050">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1" Type="http://schemas.openxmlformats.org/officeDocument/2006/relationships/image" Target="../media/image340.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521B2B-B40C-4CB1-960A-90A358CC14DA}"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s-EC"/>
        </a:p>
      </dgm:t>
    </dgm:pt>
    <dgm:pt modelId="{E850D302-A5E8-41A5-BFBE-ED54F39B719B}">
      <dgm:prSet phldrT="[Texto]" custT="1"/>
      <dgm:spPr/>
      <dgm:t>
        <a:bodyPr/>
        <a:lstStyle/>
        <a:p>
          <a:r>
            <a:rPr lang="es-EC" sz="2100" dirty="0" smtClean="0">
              <a:latin typeface="Times New Roman" panose="02020603050405020304" pitchFamily="18" charset="0"/>
              <a:cs typeface="Times New Roman" panose="02020603050405020304" pitchFamily="18" charset="0"/>
            </a:rPr>
            <a:t>Códigos y Estándares Aplicados</a:t>
          </a:r>
          <a:endParaRPr lang="es-EC" sz="2100" dirty="0">
            <a:latin typeface="Times New Roman" panose="02020603050405020304" pitchFamily="18" charset="0"/>
            <a:cs typeface="Times New Roman" panose="02020603050405020304" pitchFamily="18" charset="0"/>
          </a:endParaRPr>
        </a:p>
      </dgm:t>
    </dgm:pt>
    <dgm:pt modelId="{79E7E3AF-A653-478D-B865-F2AA6427F5C7}" type="parTrans" cxnId="{244A0AF0-66BC-413A-91AF-7D4155DB5715}">
      <dgm:prSet/>
      <dgm:spPr/>
      <dgm:t>
        <a:bodyPr/>
        <a:lstStyle/>
        <a:p>
          <a:endParaRPr lang="es-EC">
            <a:latin typeface="Times New Roman" panose="02020603050405020304" pitchFamily="18" charset="0"/>
            <a:cs typeface="Times New Roman" panose="02020603050405020304" pitchFamily="18" charset="0"/>
          </a:endParaRPr>
        </a:p>
      </dgm:t>
    </dgm:pt>
    <dgm:pt modelId="{3DE5B9B0-63A7-4860-A606-F53E2EA456EB}" type="sibTrans" cxnId="{244A0AF0-66BC-413A-91AF-7D4155DB5715}">
      <dgm:prSet/>
      <dgm:spPr/>
      <dgm:t>
        <a:bodyPr/>
        <a:lstStyle/>
        <a:p>
          <a:endParaRPr lang="es-EC">
            <a:latin typeface="Times New Roman" panose="02020603050405020304" pitchFamily="18" charset="0"/>
            <a:cs typeface="Times New Roman" panose="02020603050405020304" pitchFamily="18" charset="0"/>
          </a:endParaRPr>
        </a:p>
      </dgm:t>
    </dgm:pt>
    <dgm:pt modelId="{18E9362E-9F57-45A7-8161-6161DCB22B59}">
      <dgm:prSet phldrT="[Texto]" custT="1"/>
      <dgm:spPr/>
      <dgm:t>
        <a:bodyPr/>
        <a:lstStyle/>
        <a:p>
          <a:r>
            <a:rPr lang="es-EC" sz="1800" dirty="0" smtClean="0">
              <a:latin typeface="Times New Roman" panose="02020603050405020304" pitchFamily="18" charset="0"/>
              <a:cs typeface="Times New Roman" panose="02020603050405020304" pitchFamily="18" charset="0"/>
            </a:rPr>
            <a:t>AISC 360-16</a:t>
          </a:r>
          <a:endParaRPr lang="es-EC" sz="1800" dirty="0">
            <a:latin typeface="Times New Roman" panose="02020603050405020304" pitchFamily="18" charset="0"/>
            <a:cs typeface="Times New Roman" panose="02020603050405020304" pitchFamily="18" charset="0"/>
          </a:endParaRPr>
        </a:p>
      </dgm:t>
    </dgm:pt>
    <dgm:pt modelId="{E9FF025E-8975-4AC6-B09D-EAA996CEE150}" type="parTrans" cxnId="{062336B4-3D72-448D-9898-E53819E39EA5}">
      <dgm:prSet/>
      <dgm:spPr/>
      <dgm:t>
        <a:bodyPr/>
        <a:lstStyle/>
        <a:p>
          <a:endParaRPr lang="es-EC">
            <a:latin typeface="Times New Roman" panose="02020603050405020304" pitchFamily="18" charset="0"/>
            <a:cs typeface="Times New Roman" panose="02020603050405020304" pitchFamily="18" charset="0"/>
          </a:endParaRPr>
        </a:p>
      </dgm:t>
    </dgm:pt>
    <dgm:pt modelId="{55BEAFA8-6187-408C-AD84-60269A124BEA}" type="sibTrans" cxnId="{062336B4-3D72-448D-9898-E53819E39EA5}">
      <dgm:prSet/>
      <dgm:spPr/>
      <dgm:t>
        <a:bodyPr/>
        <a:lstStyle/>
        <a:p>
          <a:endParaRPr lang="es-EC">
            <a:latin typeface="Times New Roman" panose="02020603050405020304" pitchFamily="18" charset="0"/>
            <a:cs typeface="Times New Roman" panose="02020603050405020304" pitchFamily="18" charset="0"/>
          </a:endParaRPr>
        </a:p>
      </dgm:t>
    </dgm:pt>
    <dgm:pt modelId="{FDE976D4-8A33-4193-8E23-1414D02CAAA0}">
      <dgm:prSet phldrT="[Texto]" custT="1"/>
      <dgm:spPr/>
      <dgm:t>
        <a:bodyPr/>
        <a:lstStyle/>
        <a:p>
          <a:r>
            <a:rPr lang="es-EC" sz="1800" dirty="0" smtClean="0">
              <a:latin typeface="Times New Roman" panose="02020603050405020304" pitchFamily="18" charset="0"/>
              <a:cs typeface="Times New Roman" panose="02020603050405020304" pitchFamily="18" charset="0"/>
            </a:rPr>
            <a:t>AASHTO LRFD 2014</a:t>
          </a:r>
          <a:endParaRPr lang="es-EC" sz="1800" dirty="0">
            <a:latin typeface="Times New Roman" panose="02020603050405020304" pitchFamily="18" charset="0"/>
            <a:cs typeface="Times New Roman" panose="02020603050405020304" pitchFamily="18" charset="0"/>
          </a:endParaRPr>
        </a:p>
      </dgm:t>
    </dgm:pt>
    <dgm:pt modelId="{7AF36F3B-165E-41A2-A3EF-DCB1E641F408}" type="parTrans" cxnId="{B4CCE25E-CFFE-4766-8E29-449929F403B9}">
      <dgm:prSet/>
      <dgm:spPr/>
      <dgm:t>
        <a:bodyPr/>
        <a:lstStyle/>
        <a:p>
          <a:endParaRPr lang="es-EC">
            <a:latin typeface="Times New Roman" panose="02020603050405020304" pitchFamily="18" charset="0"/>
            <a:cs typeface="Times New Roman" panose="02020603050405020304" pitchFamily="18" charset="0"/>
          </a:endParaRPr>
        </a:p>
      </dgm:t>
    </dgm:pt>
    <dgm:pt modelId="{C8B98E55-101B-4296-BFEC-D1162933DA91}" type="sibTrans" cxnId="{B4CCE25E-CFFE-4766-8E29-449929F403B9}">
      <dgm:prSet/>
      <dgm:spPr/>
      <dgm:t>
        <a:bodyPr/>
        <a:lstStyle/>
        <a:p>
          <a:endParaRPr lang="es-EC">
            <a:latin typeface="Times New Roman" panose="02020603050405020304" pitchFamily="18" charset="0"/>
            <a:cs typeface="Times New Roman" panose="02020603050405020304" pitchFamily="18" charset="0"/>
          </a:endParaRPr>
        </a:p>
      </dgm:t>
    </dgm:pt>
    <dgm:pt modelId="{B93A0E8E-9A84-4C8B-9A9A-60DA7340496B}">
      <dgm:prSet phldrT="[Texto]" custT="1"/>
      <dgm:spPr/>
      <dgm:t>
        <a:bodyPr/>
        <a:lstStyle/>
        <a:p>
          <a:r>
            <a:rPr lang="es-EC" sz="2100" dirty="0" smtClean="0">
              <a:latin typeface="Times New Roman" panose="02020603050405020304" pitchFamily="18" charset="0"/>
              <a:cs typeface="Times New Roman" panose="02020603050405020304" pitchFamily="18" charset="0"/>
            </a:rPr>
            <a:t>Resistencia de los Materiales</a:t>
          </a:r>
          <a:endParaRPr lang="es-EC" sz="2100" dirty="0">
            <a:latin typeface="Times New Roman" panose="02020603050405020304" pitchFamily="18" charset="0"/>
            <a:cs typeface="Times New Roman" panose="02020603050405020304" pitchFamily="18" charset="0"/>
          </a:endParaRPr>
        </a:p>
      </dgm:t>
    </dgm:pt>
    <dgm:pt modelId="{B71297E9-F036-4271-B566-002AC114DEB3}" type="parTrans" cxnId="{1464D275-E654-43D0-AB4E-371A28971444}">
      <dgm:prSet/>
      <dgm:spPr/>
      <dgm:t>
        <a:bodyPr/>
        <a:lstStyle/>
        <a:p>
          <a:endParaRPr lang="es-EC">
            <a:latin typeface="Times New Roman" panose="02020603050405020304" pitchFamily="18" charset="0"/>
            <a:cs typeface="Times New Roman" panose="02020603050405020304" pitchFamily="18" charset="0"/>
          </a:endParaRPr>
        </a:p>
      </dgm:t>
    </dgm:pt>
    <dgm:pt modelId="{65F543BA-1F35-47B9-BF10-A1C431F1CED6}" type="sibTrans" cxnId="{1464D275-E654-43D0-AB4E-371A28971444}">
      <dgm:prSet/>
      <dgm:spPr/>
      <dgm:t>
        <a:bodyPr/>
        <a:lstStyle/>
        <a:p>
          <a:endParaRPr lang="es-EC">
            <a:latin typeface="Times New Roman" panose="02020603050405020304" pitchFamily="18" charset="0"/>
            <a:cs typeface="Times New Roman" panose="02020603050405020304" pitchFamily="18" charset="0"/>
          </a:endParaRPr>
        </a:p>
      </dgm:t>
    </dgm:pt>
    <dgm:pt modelId="{02E737A3-A6C0-45C6-AE78-F95AC42AC6C1}">
      <dgm:prSet phldrT="[Texto]" custT="1"/>
      <dgm:spPr/>
      <dgm:t>
        <a:bodyPr/>
        <a:lstStyle/>
        <a:p>
          <a:r>
            <a:rPr lang="es-EC" sz="1800" b="1" dirty="0" smtClean="0">
              <a:latin typeface="Times New Roman" panose="02020603050405020304" pitchFamily="18" charset="0"/>
              <a:cs typeface="Times New Roman" panose="02020603050405020304" pitchFamily="18" charset="0"/>
            </a:rPr>
            <a:t>Hormigón:</a:t>
          </a:r>
          <a:endParaRPr lang="es-EC" sz="1800" b="1" dirty="0">
            <a:latin typeface="Times New Roman" panose="02020603050405020304" pitchFamily="18" charset="0"/>
            <a:cs typeface="Times New Roman" panose="02020603050405020304" pitchFamily="18" charset="0"/>
          </a:endParaRPr>
        </a:p>
      </dgm:t>
    </dgm:pt>
    <dgm:pt modelId="{06AF30C9-DF27-4C9D-A4B5-7E9BB02B0C2E}" type="parTrans" cxnId="{44BADFDE-34AB-45C6-9F09-D8CD5AB07C32}">
      <dgm:prSet/>
      <dgm:spPr/>
      <dgm:t>
        <a:bodyPr/>
        <a:lstStyle/>
        <a:p>
          <a:endParaRPr lang="es-EC">
            <a:latin typeface="Times New Roman" panose="02020603050405020304" pitchFamily="18" charset="0"/>
            <a:cs typeface="Times New Roman" panose="02020603050405020304" pitchFamily="18" charset="0"/>
          </a:endParaRPr>
        </a:p>
      </dgm:t>
    </dgm:pt>
    <dgm:pt modelId="{7CC34708-488E-427A-9AD7-E82471829FCE}" type="sibTrans" cxnId="{44BADFDE-34AB-45C6-9F09-D8CD5AB07C32}">
      <dgm:prSet/>
      <dgm:spPr/>
      <dgm:t>
        <a:bodyPr/>
        <a:lstStyle/>
        <a:p>
          <a:endParaRPr lang="es-EC">
            <a:latin typeface="Times New Roman" panose="02020603050405020304" pitchFamily="18" charset="0"/>
            <a:cs typeface="Times New Roman" panose="02020603050405020304" pitchFamily="18" charset="0"/>
          </a:endParaRPr>
        </a:p>
      </dgm:t>
    </dgm:pt>
    <dgm:pt modelId="{E06E5BFD-F306-4DCC-8BAC-F6F120B7584A}">
      <dgm:prSet phldrT="[Texto]" custT="1"/>
      <dgm:spPr/>
      <dgm:t>
        <a:bodyPr/>
        <a:lstStyle/>
        <a:p>
          <a:r>
            <a:rPr lang="es-EC" sz="1800" dirty="0" smtClean="0">
              <a:latin typeface="Times New Roman" panose="02020603050405020304" pitchFamily="18" charset="0"/>
              <a:cs typeface="Times New Roman" panose="02020603050405020304" pitchFamily="18" charset="0"/>
            </a:rPr>
            <a:t>f’c=240 kg/cm2; en infraestructura y losas sobre vigas de hormigón pre-esforzado.</a:t>
          </a:r>
          <a:endParaRPr lang="es-EC" sz="1800" dirty="0">
            <a:latin typeface="Times New Roman" panose="02020603050405020304" pitchFamily="18" charset="0"/>
            <a:cs typeface="Times New Roman" panose="02020603050405020304" pitchFamily="18" charset="0"/>
          </a:endParaRPr>
        </a:p>
      </dgm:t>
    </dgm:pt>
    <dgm:pt modelId="{40284E3C-F385-427C-BF32-1465F1F8DDBD}" type="parTrans" cxnId="{219AA1D5-8B21-4034-A067-AB4E201D8BE7}">
      <dgm:prSet/>
      <dgm:spPr/>
      <dgm:t>
        <a:bodyPr/>
        <a:lstStyle/>
        <a:p>
          <a:endParaRPr lang="es-EC">
            <a:latin typeface="Times New Roman" panose="02020603050405020304" pitchFamily="18" charset="0"/>
            <a:cs typeface="Times New Roman" panose="02020603050405020304" pitchFamily="18" charset="0"/>
          </a:endParaRPr>
        </a:p>
      </dgm:t>
    </dgm:pt>
    <dgm:pt modelId="{65AC1541-262D-4E40-B408-7C8BD0BCFFD5}" type="sibTrans" cxnId="{219AA1D5-8B21-4034-A067-AB4E201D8BE7}">
      <dgm:prSet/>
      <dgm:spPr/>
      <dgm:t>
        <a:bodyPr/>
        <a:lstStyle/>
        <a:p>
          <a:endParaRPr lang="es-EC">
            <a:latin typeface="Times New Roman" panose="02020603050405020304" pitchFamily="18" charset="0"/>
            <a:cs typeface="Times New Roman" panose="02020603050405020304" pitchFamily="18" charset="0"/>
          </a:endParaRPr>
        </a:p>
      </dgm:t>
    </dgm:pt>
    <dgm:pt modelId="{1FD2612D-EA36-4B2A-A4E4-D832F67E04EF}">
      <dgm:prSet phldrT="[Texto]" custT="1"/>
      <dgm:spPr/>
      <dgm:t>
        <a:bodyPr/>
        <a:lstStyle/>
        <a:p>
          <a:r>
            <a:rPr lang="es-EC" sz="1800" dirty="0" smtClean="0">
              <a:latin typeface="Times New Roman" panose="02020603050405020304" pitchFamily="18" charset="0"/>
              <a:cs typeface="Times New Roman" panose="02020603050405020304" pitchFamily="18" charset="0"/>
            </a:rPr>
            <a:t>ACI 318-14</a:t>
          </a:r>
          <a:endParaRPr lang="es-EC" sz="1800" dirty="0">
            <a:latin typeface="Times New Roman" panose="02020603050405020304" pitchFamily="18" charset="0"/>
            <a:cs typeface="Times New Roman" panose="02020603050405020304" pitchFamily="18" charset="0"/>
          </a:endParaRPr>
        </a:p>
      </dgm:t>
    </dgm:pt>
    <dgm:pt modelId="{2D0C3407-05D8-4E5D-8AD3-32DF648228FF}" type="parTrans" cxnId="{944331F3-DBE0-46FA-943F-8CA4D39D5920}">
      <dgm:prSet/>
      <dgm:spPr/>
      <dgm:t>
        <a:bodyPr/>
        <a:lstStyle/>
        <a:p>
          <a:endParaRPr lang="es-EC">
            <a:latin typeface="Times New Roman" panose="02020603050405020304" pitchFamily="18" charset="0"/>
            <a:cs typeface="Times New Roman" panose="02020603050405020304" pitchFamily="18" charset="0"/>
          </a:endParaRPr>
        </a:p>
      </dgm:t>
    </dgm:pt>
    <dgm:pt modelId="{79CCE561-7D71-4E23-8426-E2C399C9FB02}" type="sibTrans" cxnId="{944331F3-DBE0-46FA-943F-8CA4D39D5920}">
      <dgm:prSet/>
      <dgm:spPr/>
      <dgm:t>
        <a:bodyPr/>
        <a:lstStyle/>
        <a:p>
          <a:endParaRPr lang="es-EC">
            <a:latin typeface="Times New Roman" panose="02020603050405020304" pitchFamily="18" charset="0"/>
            <a:cs typeface="Times New Roman" panose="02020603050405020304" pitchFamily="18" charset="0"/>
          </a:endParaRPr>
        </a:p>
      </dgm:t>
    </dgm:pt>
    <dgm:pt modelId="{4462BCC4-BEAA-446F-8E33-87586A6552AF}">
      <dgm:prSet phldrT="[Texto]" custT="1"/>
      <dgm:spPr/>
      <dgm:t>
        <a:bodyPr/>
        <a:lstStyle/>
        <a:p>
          <a:r>
            <a:rPr lang="es-EC" sz="1800" dirty="0" smtClean="0">
              <a:latin typeface="Times New Roman" panose="02020603050405020304" pitchFamily="18" charset="0"/>
              <a:cs typeface="Times New Roman" panose="02020603050405020304" pitchFamily="18" charset="0"/>
            </a:rPr>
            <a:t>NEC-15 Peligro Sísmico, Diseño Sismorresistente</a:t>
          </a:r>
          <a:endParaRPr lang="es-EC" sz="1800" dirty="0">
            <a:latin typeface="Times New Roman" panose="02020603050405020304" pitchFamily="18" charset="0"/>
            <a:cs typeface="Times New Roman" panose="02020603050405020304" pitchFamily="18" charset="0"/>
          </a:endParaRPr>
        </a:p>
      </dgm:t>
    </dgm:pt>
    <dgm:pt modelId="{13097C6E-D57F-4064-92F2-03DB8F641206}" type="parTrans" cxnId="{93E6930D-0103-4012-94A1-B3DF03D1EBF1}">
      <dgm:prSet/>
      <dgm:spPr/>
      <dgm:t>
        <a:bodyPr/>
        <a:lstStyle/>
        <a:p>
          <a:endParaRPr lang="es-EC">
            <a:latin typeface="Times New Roman" panose="02020603050405020304" pitchFamily="18" charset="0"/>
            <a:cs typeface="Times New Roman" panose="02020603050405020304" pitchFamily="18" charset="0"/>
          </a:endParaRPr>
        </a:p>
      </dgm:t>
    </dgm:pt>
    <dgm:pt modelId="{EDA1B401-D1A2-4AAB-8DCB-81E48F16A2CF}" type="sibTrans" cxnId="{93E6930D-0103-4012-94A1-B3DF03D1EBF1}">
      <dgm:prSet/>
      <dgm:spPr/>
      <dgm:t>
        <a:bodyPr/>
        <a:lstStyle/>
        <a:p>
          <a:endParaRPr lang="es-EC">
            <a:latin typeface="Times New Roman" panose="02020603050405020304" pitchFamily="18" charset="0"/>
            <a:cs typeface="Times New Roman" panose="02020603050405020304" pitchFamily="18" charset="0"/>
          </a:endParaRPr>
        </a:p>
      </dgm:t>
    </dgm:pt>
    <dgm:pt modelId="{D2E37FE8-F427-4BFA-BC70-D4714E9944B6}">
      <dgm:prSet phldrT="[Texto]" custT="1"/>
      <dgm:spPr/>
      <dgm:t>
        <a:bodyPr/>
        <a:lstStyle/>
        <a:p>
          <a:r>
            <a:rPr lang="es-EC" sz="1800" dirty="0" smtClean="0">
              <a:latin typeface="Times New Roman" panose="02020603050405020304" pitchFamily="18" charset="0"/>
              <a:cs typeface="Times New Roman" panose="02020603050405020304" pitchFamily="18" charset="0"/>
            </a:rPr>
            <a:t>ASCE 7-16</a:t>
          </a:r>
          <a:endParaRPr lang="es-EC" sz="1800" dirty="0">
            <a:latin typeface="Times New Roman" panose="02020603050405020304" pitchFamily="18" charset="0"/>
            <a:cs typeface="Times New Roman" panose="02020603050405020304" pitchFamily="18" charset="0"/>
          </a:endParaRPr>
        </a:p>
      </dgm:t>
    </dgm:pt>
    <dgm:pt modelId="{E1B3A9DE-33B5-4FBC-9054-878BEAF30CA8}" type="parTrans" cxnId="{A836B196-6F14-49C8-AC4B-3E158739FB9D}">
      <dgm:prSet/>
      <dgm:spPr/>
      <dgm:t>
        <a:bodyPr/>
        <a:lstStyle/>
        <a:p>
          <a:endParaRPr lang="es-EC">
            <a:latin typeface="Times New Roman" panose="02020603050405020304" pitchFamily="18" charset="0"/>
            <a:cs typeface="Times New Roman" panose="02020603050405020304" pitchFamily="18" charset="0"/>
          </a:endParaRPr>
        </a:p>
      </dgm:t>
    </dgm:pt>
    <dgm:pt modelId="{9D1B0DE4-286C-456A-A693-57AD9DABBE4F}" type="sibTrans" cxnId="{A836B196-6F14-49C8-AC4B-3E158739FB9D}">
      <dgm:prSet/>
      <dgm:spPr/>
      <dgm:t>
        <a:bodyPr/>
        <a:lstStyle/>
        <a:p>
          <a:endParaRPr lang="es-EC">
            <a:latin typeface="Times New Roman" panose="02020603050405020304" pitchFamily="18" charset="0"/>
            <a:cs typeface="Times New Roman" panose="02020603050405020304" pitchFamily="18" charset="0"/>
          </a:endParaRPr>
        </a:p>
      </dgm:t>
    </dgm:pt>
    <dgm:pt modelId="{EED97BA5-604F-4F97-86FF-53DE03A3E777}">
      <dgm:prSet custT="1"/>
      <dgm:spPr/>
      <dgm:t>
        <a:bodyPr/>
        <a:lstStyle/>
        <a:p>
          <a:r>
            <a:rPr lang="es-EC" sz="1800" dirty="0" smtClean="0">
              <a:latin typeface="Times New Roman" panose="02020603050405020304" pitchFamily="18" charset="0"/>
              <a:cs typeface="Times New Roman" panose="02020603050405020304" pitchFamily="18" charset="0"/>
            </a:rPr>
            <a:t>f’c=280 kg/cm2; en losas sobre tramo metálico.</a:t>
          </a:r>
          <a:endParaRPr lang="es-EC" sz="1800" dirty="0">
            <a:latin typeface="Times New Roman" panose="02020603050405020304" pitchFamily="18" charset="0"/>
            <a:cs typeface="Times New Roman" panose="02020603050405020304" pitchFamily="18" charset="0"/>
          </a:endParaRPr>
        </a:p>
      </dgm:t>
    </dgm:pt>
    <dgm:pt modelId="{E4B1BE26-76E6-4F4C-A6DF-52D8D4D55EC6}" type="parTrans" cxnId="{F56E0DF2-AF67-4934-A0C4-5915F5C625F1}">
      <dgm:prSet/>
      <dgm:spPr/>
      <dgm:t>
        <a:bodyPr/>
        <a:lstStyle/>
        <a:p>
          <a:endParaRPr lang="es-EC"/>
        </a:p>
      </dgm:t>
    </dgm:pt>
    <dgm:pt modelId="{F65F6A63-1BA9-44C3-B408-E3F01238309E}" type="sibTrans" cxnId="{F56E0DF2-AF67-4934-A0C4-5915F5C625F1}">
      <dgm:prSet/>
      <dgm:spPr/>
      <dgm:t>
        <a:bodyPr/>
        <a:lstStyle/>
        <a:p>
          <a:endParaRPr lang="es-EC"/>
        </a:p>
      </dgm:t>
    </dgm:pt>
    <dgm:pt modelId="{47C28650-9A81-49C4-B920-F435362AAF3B}">
      <dgm:prSet custT="1"/>
      <dgm:spPr/>
      <dgm:t>
        <a:bodyPr/>
        <a:lstStyle/>
        <a:p>
          <a:r>
            <a:rPr lang="es-EC" sz="1800" dirty="0" smtClean="0">
              <a:latin typeface="Times New Roman" panose="02020603050405020304" pitchFamily="18" charset="0"/>
              <a:cs typeface="Times New Roman" panose="02020603050405020304" pitchFamily="18" charset="0"/>
            </a:rPr>
            <a:t>f’c=350 kg/cm2; en vigas de hormigón preesforzado.</a:t>
          </a:r>
          <a:endParaRPr lang="es-EC" sz="1800" dirty="0">
            <a:latin typeface="Times New Roman" panose="02020603050405020304" pitchFamily="18" charset="0"/>
            <a:cs typeface="Times New Roman" panose="02020603050405020304" pitchFamily="18" charset="0"/>
          </a:endParaRPr>
        </a:p>
      </dgm:t>
    </dgm:pt>
    <dgm:pt modelId="{4F7A66F5-3AE6-4A87-A58D-92C6B73E90F9}" type="parTrans" cxnId="{F85A943B-6BAF-44D7-A864-62097C1F6BF0}">
      <dgm:prSet/>
      <dgm:spPr/>
      <dgm:t>
        <a:bodyPr/>
        <a:lstStyle/>
        <a:p>
          <a:endParaRPr lang="es-EC"/>
        </a:p>
      </dgm:t>
    </dgm:pt>
    <dgm:pt modelId="{D4FED37B-0D16-4837-99D4-EE017BEAE406}" type="sibTrans" cxnId="{F85A943B-6BAF-44D7-A864-62097C1F6BF0}">
      <dgm:prSet/>
      <dgm:spPr/>
      <dgm:t>
        <a:bodyPr/>
        <a:lstStyle/>
        <a:p>
          <a:endParaRPr lang="es-EC"/>
        </a:p>
      </dgm:t>
    </dgm:pt>
    <dgm:pt modelId="{55CFEA32-5D7B-4674-9339-3FA04DC0D938}">
      <dgm:prSet custT="1"/>
      <dgm:spPr/>
      <dgm:t>
        <a:bodyPr/>
        <a:lstStyle/>
        <a:p>
          <a:r>
            <a:rPr lang="es-EC" sz="1800" dirty="0" smtClean="0">
              <a:latin typeface="Times New Roman" panose="02020603050405020304" pitchFamily="18" charset="0"/>
              <a:cs typeface="Times New Roman" panose="02020603050405020304" pitchFamily="18" charset="0"/>
            </a:rPr>
            <a:t>fy=4200 kg/cm2; ASTM A615 Gr60	</a:t>
          </a:r>
          <a:endParaRPr lang="es-EC" sz="1800" dirty="0">
            <a:latin typeface="Times New Roman" panose="02020603050405020304" pitchFamily="18" charset="0"/>
            <a:cs typeface="Times New Roman" panose="02020603050405020304" pitchFamily="18" charset="0"/>
          </a:endParaRPr>
        </a:p>
      </dgm:t>
    </dgm:pt>
    <dgm:pt modelId="{308B18C1-609B-4683-BA4D-51086049B989}" type="parTrans" cxnId="{69783F15-E905-4B9E-BD53-9C946830E19A}">
      <dgm:prSet/>
      <dgm:spPr/>
      <dgm:t>
        <a:bodyPr/>
        <a:lstStyle/>
        <a:p>
          <a:endParaRPr lang="es-EC"/>
        </a:p>
      </dgm:t>
    </dgm:pt>
    <dgm:pt modelId="{665730ED-172F-4658-9AB6-EC6BA41102D9}" type="sibTrans" cxnId="{69783F15-E905-4B9E-BD53-9C946830E19A}">
      <dgm:prSet/>
      <dgm:spPr/>
      <dgm:t>
        <a:bodyPr/>
        <a:lstStyle/>
        <a:p>
          <a:endParaRPr lang="es-EC"/>
        </a:p>
      </dgm:t>
    </dgm:pt>
    <dgm:pt modelId="{FC8EFBD3-768A-4F1A-A0A9-40E87DF96872}">
      <dgm:prSet custT="1"/>
      <dgm:spPr/>
      <dgm:t>
        <a:bodyPr/>
        <a:lstStyle/>
        <a:p>
          <a:r>
            <a:rPr lang="es-EC" sz="1800" b="1" dirty="0" smtClean="0">
              <a:latin typeface="Times New Roman" panose="02020603050405020304" pitchFamily="18" charset="0"/>
              <a:cs typeface="Times New Roman" panose="02020603050405020304" pitchFamily="18" charset="0"/>
            </a:rPr>
            <a:t>Acero de Refuerzo</a:t>
          </a:r>
          <a:r>
            <a:rPr lang="es-EC" sz="1800" dirty="0" smtClean="0">
              <a:latin typeface="Times New Roman" panose="02020603050405020304" pitchFamily="18" charset="0"/>
              <a:cs typeface="Times New Roman" panose="02020603050405020304" pitchFamily="18" charset="0"/>
            </a:rPr>
            <a:t>:</a:t>
          </a:r>
          <a:endParaRPr lang="es-EC" sz="1800" dirty="0">
            <a:latin typeface="Times New Roman" panose="02020603050405020304" pitchFamily="18" charset="0"/>
            <a:cs typeface="Times New Roman" panose="02020603050405020304" pitchFamily="18" charset="0"/>
          </a:endParaRPr>
        </a:p>
      </dgm:t>
    </dgm:pt>
    <dgm:pt modelId="{B8C82AA1-5B86-4F5C-848D-EDE9D7B759A1}" type="sibTrans" cxnId="{B2F9BDB5-6516-47DE-B4B7-A607C7194976}">
      <dgm:prSet/>
      <dgm:spPr/>
      <dgm:t>
        <a:bodyPr/>
        <a:lstStyle/>
        <a:p>
          <a:endParaRPr lang="es-EC"/>
        </a:p>
      </dgm:t>
    </dgm:pt>
    <dgm:pt modelId="{94346655-2A56-4066-A0CE-8F69D71154F1}" type="parTrans" cxnId="{B2F9BDB5-6516-47DE-B4B7-A607C7194976}">
      <dgm:prSet/>
      <dgm:spPr/>
      <dgm:t>
        <a:bodyPr/>
        <a:lstStyle/>
        <a:p>
          <a:endParaRPr lang="es-EC"/>
        </a:p>
      </dgm:t>
    </dgm:pt>
    <dgm:pt modelId="{ED566E44-CB37-47EB-A5BE-D54603ADB16D}">
      <dgm:prSet custT="1"/>
      <dgm:spPr/>
      <dgm:t>
        <a:bodyPr/>
        <a:lstStyle/>
        <a:p>
          <a:r>
            <a:rPr lang="es-EC" sz="1800" b="1" dirty="0" smtClean="0">
              <a:latin typeface="Times New Roman" panose="02020603050405020304" pitchFamily="18" charset="0"/>
              <a:cs typeface="Times New Roman" panose="02020603050405020304" pitchFamily="18" charset="0"/>
            </a:rPr>
            <a:t>Acero Estructural</a:t>
          </a:r>
          <a:r>
            <a:rPr lang="es-EC" sz="1800" dirty="0" smtClean="0">
              <a:latin typeface="Times New Roman" panose="02020603050405020304" pitchFamily="18" charset="0"/>
              <a:cs typeface="Times New Roman" panose="02020603050405020304" pitchFamily="18" charset="0"/>
            </a:rPr>
            <a:t>:</a:t>
          </a:r>
          <a:endParaRPr lang="es-EC" sz="1800" dirty="0">
            <a:latin typeface="Times New Roman" panose="02020603050405020304" pitchFamily="18" charset="0"/>
            <a:cs typeface="Times New Roman" panose="02020603050405020304" pitchFamily="18" charset="0"/>
          </a:endParaRPr>
        </a:p>
      </dgm:t>
    </dgm:pt>
    <dgm:pt modelId="{2355B129-D137-49BB-855C-577A93B7F782}" type="parTrans" cxnId="{35D1D909-8E6D-4D24-9384-77B3414D28CF}">
      <dgm:prSet/>
      <dgm:spPr/>
      <dgm:t>
        <a:bodyPr/>
        <a:lstStyle/>
        <a:p>
          <a:endParaRPr lang="es-EC"/>
        </a:p>
      </dgm:t>
    </dgm:pt>
    <dgm:pt modelId="{FB2B98E5-8BA2-4FDB-A111-D37825A2FEF3}" type="sibTrans" cxnId="{35D1D909-8E6D-4D24-9384-77B3414D28CF}">
      <dgm:prSet/>
      <dgm:spPr/>
      <dgm:t>
        <a:bodyPr/>
        <a:lstStyle/>
        <a:p>
          <a:endParaRPr lang="es-EC"/>
        </a:p>
      </dgm:t>
    </dgm:pt>
    <dgm:pt modelId="{1B146B08-A480-43B0-AAA7-1B9643BFFCC4}">
      <dgm:prSet custT="1"/>
      <dgm:spPr/>
      <dgm:t>
        <a:bodyPr/>
        <a:lstStyle/>
        <a:p>
          <a:r>
            <a:rPr lang="es-EC" sz="1800" dirty="0" smtClean="0">
              <a:latin typeface="Times New Roman" panose="02020603050405020304" pitchFamily="18" charset="0"/>
              <a:cs typeface="Times New Roman" panose="02020603050405020304" pitchFamily="18" charset="0"/>
            </a:rPr>
            <a:t>fy=3515 kg/cm2; ASTM A588 Gr50 </a:t>
          </a:r>
          <a:endParaRPr lang="es-EC" sz="1800" dirty="0">
            <a:latin typeface="Times New Roman" panose="02020603050405020304" pitchFamily="18" charset="0"/>
            <a:cs typeface="Times New Roman" panose="02020603050405020304" pitchFamily="18" charset="0"/>
          </a:endParaRPr>
        </a:p>
      </dgm:t>
    </dgm:pt>
    <dgm:pt modelId="{6F181F36-029E-4010-86CB-BE09CB70A442}" type="parTrans" cxnId="{31DB3B6E-C379-4C96-BF28-084E02F7641F}">
      <dgm:prSet/>
      <dgm:spPr/>
      <dgm:t>
        <a:bodyPr/>
        <a:lstStyle/>
        <a:p>
          <a:endParaRPr lang="es-EC"/>
        </a:p>
      </dgm:t>
    </dgm:pt>
    <dgm:pt modelId="{06F2F6A4-7D72-461F-9824-03679D343BC4}" type="sibTrans" cxnId="{31DB3B6E-C379-4C96-BF28-084E02F7641F}">
      <dgm:prSet/>
      <dgm:spPr/>
      <dgm:t>
        <a:bodyPr/>
        <a:lstStyle/>
        <a:p>
          <a:endParaRPr lang="es-EC"/>
        </a:p>
      </dgm:t>
    </dgm:pt>
    <dgm:pt modelId="{3B18856E-6AD5-4A11-A705-D9066DFDF404}" type="pres">
      <dgm:prSet presAssocID="{7F521B2B-B40C-4CB1-960A-90A358CC14DA}" presName="Name0" presStyleCnt="0">
        <dgm:presLayoutVars>
          <dgm:dir/>
          <dgm:animLvl val="lvl"/>
          <dgm:resizeHandles val="exact"/>
        </dgm:presLayoutVars>
      </dgm:prSet>
      <dgm:spPr/>
      <dgm:t>
        <a:bodyPr/>
        <a:lstStyle/>
        <a:p>
          <a:endParaRPr lang="es-ES"/>
        </a:p>
      </dgm:t>
    </dgm:pt>
    <dgm:pt modelId="{7E7FEF9E-16F4-498B-9F96-D4978166B5D2}" type="pres">
      <dgm:prSet presAssocID="{E850D302-A5E8-41A5-BFBE-ED54F39B719B}" presName="linNode" presStyleCnt="0"/>
      <dgm:spPr/>
    </dgm:pt>
    <dgm:pt modelId="{EB099A45-A70C-4283-A60C-6743EE26435C}" type="pres">
      <dgm:prSet presAssocID="{E850D302-A5E8-41A5-BFBE-ED54F39B719B}" presName="parentText" presStyleLbl="node1" presStyleIdx="0" presStyleCnt="2">
        <dgm:presLayoutVars>
          <dgm:chMax val="1"/>
          <dgm:bulletEnabled val="1"/>
        </dgm:presLayoutVars>
      </dgm:prSet>
      <dgm:spPr/>
      <dgm:t>
        <a:bodyPr/>
        <a:lstStyle/>
        <a:p>
          <a:endParaRPr lang="es-EC"/>
        </a:p>
      </dgm:t>
    </dgm:pt>
    <dgm:pt modelId="{5116F601-1F3F-4A14-B61F-341964AD0C54}" type="pres">
      <dgm:prSet presAssocID="{E850D302-A5E8-41A5-BFBE-ED54F39B719B}" presName="descendantText" presStyleLbl="alignAccFollowNode1" presStyleIdx="0" presStyleCnt="2" custScaleY="106033">
        <dgm:presLayoutVars>
          <dgm:bulletEnabled val="1"/>
        </dgm:presLayoutVars>
      </dgm:prSet>
      <dgm:spPr/>
      <dgm:t>
        <a:bodyPr/>
        <a:lstStyle/>
        <a:p>
          <a:endParaRPr lang="es-EC"/>
        </a:p>
      </dgm:t>
    </dgm:pt>
    <dgm:pt modelId="{489189DA-A117-4725-9973-962650BA871B}" type="pres">
      <dgm:prSet presAssocID="{3DE5B9B0-63A7-4860-A606-F53E2EA456EB}" presName="sp" presStyleCnt="0"/>
      <dgm:spPr/>
    </dgm:pt>
    <dgm:pt modelId="{C98E4389-27D6-47DD-802F-FAFB260082D8}" type="pres">
      <dgm:prSet presAssocID="{B93A0E8E-9A84-4C8B-9A9A-60DA7340496B}" presName="linNode" presStyleCnt="0"/>
      <dgm:spPr/>
    </dgm:pt>
    <dgm:pt modelId="{45503021-4394-4450-9313-C6B4FDA72EDF}" type="pres">
      <dgm:prSet presAssocID="{B93A0E8E-9A84-4C8B-9A9A-60DA7340496B}" presName="parentText" presStyleLbl="node1" presStyleIdx="1" presStyleCnt="2">
        <dgm:presLayoutVars>
          <dgm:chMax val="1"/>
          <dgm:bulletEnabled val="1"/>
        </dgm:presLayoutVars>
      </dgm:prSet>
      <dgm:spPr/>
      <dgm:t>
        <a:bodyPr/>
        <a:lstStyle/>
        <a:p>
          <a:endParaRPr lang="es-ES"/>
        </a:p>
      </dgm:t>
    </dgm:pt>
    <dgm:pt modelId="{47C53C56-26D0-4590-8BD4-14165102BA36}" type="pres">
      <dgm:prSet presAssocID="{B93A0E8E-9A84-4C8B-9A9A-60DA7340496B}" presName="descendantText" presStyleLbl="alignAccFollowNode1" presStyleIdx="1" presStyleCnt="2" custScaleY="223812" custLinFactNeighborX="226" custLinFactNeighborY="17024">
        <dgm:presLayoutVars>
          <dgm:bulletEnabled val="1"/>
        </dgm:presLayoutVars>
      </dgm:prSet>
      <dgm:spPr/>
      <dgm:t>
        <a:bodyPr/>
        <a:lstStyle/>
        <a:p>
          <a:endParaRPr lang="es-EC"/>
        </a:p>
      </dgm:t>
    </dgm:pt>
  </dgm:ptLst>
  <dgm:cxnLst>
    <dgm:cxn modelId="{A836B196-6F14-49C8-AC4B-3E158739FB9D}" srcId="{E850D302-A5E8-41A5-BFBE-ED54F39B719B}" destId="{D2E37FE8-F427-4BFA-BC70-D4714E9944B6}" srcOrd="4" destOrd="0" parTransId="{E1B3A9DE-33B5-4FBC-9054-878BEAF30CA8}" sibTransId="{9D1B0DE4-286C-456A-A693-57AD9DABBE4F}"/>
    <dgm:cxn modelId="{37CF23C7-8C53-4928-A2A2-6A22853D07B2}" type="presOf" srcId="{02E737A3-A6C0-45C6-AE78-F95AC42AC6C1}" destId="{47C53C56-26D0-4590-8BD4-14165102BA36}" srcOrd="0" destOrd="0" presId="urn:microsoft.com/office/officeart/2005/8/layout/vList5"/>
    <dgm:cxn modelId="{B156D2A1-08A5-4A7E-9632-4735FB4439D6}" type="presOf" srcId="{18E9362E-9F57-45A7-8161-6161DCB22B59}" destId="{5116F601-1F3F-4A14-B61F-341964AD0C54}" srcOrd="0" destOrd="0" presId="urn:microsoft.com/office/officeart/2005/8/layout/vList5"/>
    <dgm:cxn modelId="{56C65774-FB11-4339-B474-93897F766DC6}" type="presOf" srcId="{FC8EFBD3-768A-4F1A-A0A9-40E87DF96872}" destId="{47C53C56-26D0-4590-8BD4-14165102BA36}" srcOrd="0" destOrd="4" presId="urn:microsoft.com/office/officeart/2005/8/layout/vList5"/>
    <dgm:cxn modelId="{944331F3-DBE0-46FA-943F-8CA4D39D5920}" srcId="{E850D302-A5E8-41A5-BFBE-ED54F39B719B}" destId="{1FD2612D-EA36-4B2A-A4E4-D832F67E04EF}" srcOrd="2" destOrd="0" parTransId="{2D0C3407-05D8-4E5D-8AD3-32DF648228FF}" sibTransId="{79CCE561-7D71-4E23-8426-E2C399C9FB02}"/>
    <dgm:cxn modelId="{31DB3B6E-C379-4C96-BF28-084E02F7641F}" srcId="{ED566E44-CB37-47EB-A5BE-D54603ADB16D}" destId="{1B146B08-A480-43B0-AAA7-1B9643BFFCC4}" srcOrd="0" destOrd="0" parTransId="{6F181F36-029E-4010-86CB-BE09CB70A442}" sibTransId="{06F2F6A4-7D72-461F-9824-03679D343BC4}"/>
    <dgm:cxn modelId="{DC1DDC9B-1DC8-4907-84A2-6032DA6DDFB7}" type="presOf" srcId="{4462BCC4-BEAA-446F-8E33-87586A6552AF}" destId="{5116F601-1F3F-4A14-B61F-341964AD0C54}" srcOrd="0" destOrd="3" presId="urn:microsoft.com/office/officeart/2005/8/layout/vList5"/>
    <dgm:cxn modelId="{B4CCE25E-CFFE-4766-8E29-449929F403B9}" srcId="{E850D302-A5E8-41A5-BFBE-ED54F39B719B}" destId="{FDE976D4-8A33-4193-8E23-1414D02CAAA0}" srcOrd="1" destOrd="0" parTransId="{7AF36F3B-165E-41A2-A3EF-DCB1E641F408}" sibTransId="{C8B98E55-101B-4296-BFEC-D1162933DA91}"/>
    <dgm:cxn modelId="{D9E04858-087C-4AA4-ADA3-49958E04E518}" type="presOf" srcId="{E850D302-A5E8-41A5-BFBE-ED54F39B719B}" destId="{EB099A45-A70C-4283-A60C-6743EE26435C}" srcOrd="0" destOrd="0" presId="urn:microsoft.com/office/officeart/2005/8/layout/vList5"/>
    <dgm:cxn modelId="{69783F15-E905-4B9E-BD53-9C946830E19A}" srcId="{FC8EFBD3-768A-4F1A-A0A9-40E87DF96872}" destId="{55CFEA32-5D7B-4674-9339-3FA04DC0D938}" srcOrd="0" destOrd="0" parTransId="{308B18C1-609B-4683-BA4D-51086049B989}" sibTransId="{665730ED-172F-4658-9AB6-EC6BA41102D9}"/>
    <dgm:cxn modelId="{280EAF96-A6E1-4563-B4DF-8BDE29178F31}" type="presOf" srcId="{FDE976D4-8A33-4193-8E23-1414D02CAAA0}" destId="{5116F601-1F3F-4A14-B61F-341964AD0C54}" srcOrd="0" destOrd="1" presId="urn:microsoft.com/office/officeart/2005/8/layout/vList5"/>
    <dgm:cxn modelId="{4069B9D8-5C0B-483B-9B37-8514BED1E4CD}" type="presOf" srcId="{B93A0E8E-9A84-4C8B-9A9A-60DA7340496B}" destId="{45503021-4394-4450-9313-C6B4FDA72EDF}" srcOrd="0" destOrd="0" presId="urn:microsoft.com/office/officeart/2005/8/layout/vList5"/>
    <dgm:cxn modelId="{244A0AF0-66BC-413A-91AF-7D4155DB5715}" srcId="{7F521B2B-B40C-4CB1-960A-90A358CC14DA}" destId="{E850D302-A5E8-41A5-BFBE-ED54F39B719B}" srcOrd="0" destOrd="0" parTransId="{79E7E3AF-A653-478D-B865-F2AA6427F5C7}" sibTransId="{3DE5B9B0-63A7-4860-A606-F53E2EA456EB}"/>
    <dgm:cxn modelId="{CCC51A5F-186F-4A1C-9D54-63D6FB914306}" type="presOf" srcId="{E06E5BFD-F306-4DCC-8BAC-F6F120B7584A}" destId="{47C53C56-26D0-4590-8BD4-14165102BA36}" srcOrd="0" destOrd="1" presId="urn:microsoft.com/office/officeart/2005/8/layout/vList5"/>
    <dgm:cxn modelId="{E60FA7C3-A9C8-48BD-9F65-30A8648612A6}" type="presOf" srcId="{ED566E44-CB37-47EB-A5BE-D54603ADB16D}" destId="{47C53C56-26D0-4590-8BD4-14165102BA36}" srcOrd="0" destOrd="6" presId="urn:microsoft.com/office/officeart/2005/8/layout/vList5"/>
    <dgm:cxn modelId="{88B3A016-A061-4827-8946-9427224BF25A}" type="presOf" srcId="{55CFEA32-5D7B-4674-9339-3FA04DC0D938}" destId="{47C53C56-26D0-4590-8BD4-14165102BA36}" srcOrd="0" destOrd="5" presId="urn:microsoft.com/office/officeart/2005/8/layout/vList5"/>
    <dgm:cxn modelId="{44BADFDE-34AB-45C6-9F09-D8CD5AB07C32}" srcId="{B93A0E8E-9A84-4C8B-9A9A-60DA7340496B}" destId="{02E737A3-A6C0-45C6-AE78-F95AC42AC6C1}" srcOrd="0" destOrd="0" parTransId="{06AF30C9-DF27-4C9D-A4B5-7E9BB02B0C2E}" sibTransId="{7CC34708-488E-427A-9AD7-E82471829FCE}"/>
    <dgm:cxn modelId="{B2F9BDB5-6516-47DE-B4B7-A607C7194976}" srcId="{B93A0E8E-9A84-4C8B-9A9A-60DA7340496B}" destId="{FC8EFBD3-768A-4F1A-A0A9-40E87DF96872}" srcOrd="1" destOrd="0" parTransId="{94346655-2A56-4066-A0CE-8F69D71154F1}" sibTransId="{B8C82AA1-5B86-4F5C-848D-EDE9D7B759A1}"/>
    <dgm:cxn modelId="{EFB07353-8B84-48E8-803F-4EEBD7EFB8D1}" type="presOf" srcId="{1B146B08-A480-43B0-AAA7-1B9643BFFCC4}" destId="{47C53C56-26D0-4590-8BD4-14165102BA36}" srcOrd="0" destOrd="7" presId="urn:microsoft.com/office/officeart/2005/8/layout/vList5"/>
    <dgm:cxn modelId="{93E6930D-0103-4012-94A1-B3DF03D1EBF1}" srcId="{E850D302-A5E8-41A5-BFBE-ED54F39B719B}" destId="{4462BCC4-BEAA-446F-8E33-87586A6552AF}" srcOrd="3" destOrd="0" parTransId="{13097C6E-D57F-4064-92F2-03DB8F641206}" sibTransId="{EDA1B401-D1A2-4AAB-8DCB-81E48F16A2CF}"/>
    <dgm:cxn modelId="{1464D275-E654-43D0-AB4E-371A28971444}" srcId="{7F521B2B-B40C-4CB1-960A-90A358CC14DA}" destId="{B93A0E8E-9A84-4C8B-9A9A-60DA7340496B}" srcOrd="1" destOrd="0" parTransId="{B71297E9-F036-4271-B566-002AC114DEB3}" sibTransId="{65F543BA-1F35-47B9-BF10-A1C431F1CED6}"/>
    <dgm:cxn modelId="{219AA1D5-8B21-4034-A067-AB4E201D8BE7}" srcId="{02E737A3-A6C0-45C6-AE78-F95AC42AC6C1}" destId="{E06E5BFD-F306-4DCC-8BAC-F6F120B7584A}" srcOrd="0" destOrd="0" parTransId="{40284E3C-F385-427C-BF32-1465F1F8DDBD}" sibTransId="{65AC1541-262D-4E40-B408-7C8BD0BCFFD5}"/>
    <dgm:cxn modelId="{F56E0DF2-AF67-4934-A0C4-5915F5C625F1}" srcId="{02E737A3-A6C0-45C6-AE78-F95AC42AC6C1}" destId="{EED97BA5-604F-4F97-86FF-53DE03A3E777}" srcOrd="1" destOrd="0" parTransId="{E4B1BE26-76E6-4F4C-A6DF-52D8D4D55EC6}" sibTransId="{F65F6A63-1BA9-44C3-B408-E3F01238309E}"/>
    <dgm:cxn modelId="{35D1D909-8E6D-4D24-9384-77B3414D28CF}" srcId="{B93A0E8E-9A84-4C8B-9A9A-60DA7340496B}" destId="{ED566E44-CB37-47EB-A5BE-D54603ADB16D}" srcOrd="2" destOrd="0" parTransId="{2355B129-D137-49BB-855C-577A93B7F782}" sibTransId="{FB2B98E5-8BA2-4FDB-A111-D37825A2FEF3}"/>
    <dgm:cxn modelId="{F85A943B-6BAF-44D7-A864-62097C1F6BF0}" srcId="{02E737A3-A6C0-45C6-AE78-F95AC42AC6C1}" destId="{47C28650-9A81-49C4-B920-F435362AAF3B}" srcOrd="2" destOrd="0" parTransId="{4F7A66F5-3AE6-4A87-A58D-92C6B73E90F9}" sibTransId="{D4FED37B-0D16-4837-99D4-EE017BEAE406}"/>
    <dgm:cxn modelId="{062336B4-3D72-448D-9898-E53819E39EA5}" srcId="{E850D302-A5E8-41A5-BFBE-ED54F39B719B}" destId="{18E9362E-9F57-45A7-8161-6161DCB22B59}" srcOrd="0" destOrd="0" parTransId="{E9FF025E-8975-4AC6-B09D-EAA996CEE150}" sibTransId="{55BEAFA8-6187-408C-AD84-60269A124BEA}"/>
    <dgm:cxn modelId="{7AFA20F8-A915-42EA-9E15-B5AD80A285DD}" type="presOf" srcId="{47C28650-9A81-49C4-B920-F435362AAF3B}" destId="{47C53C56-26D0-4590-8BD4-14165102BA36}" srcOrd="0" destOrd="3" presId="urn:microsoft.com/office/officeart/2005/8/layout/vList5"/>
    <dgm:cxn modelId="{46137D53-2FF4-44DB-9123-5D8CAEFE8624}" type="presOf" srcId="{EED97BA5-604F-4F97-86FF-53DE03A3E777}" destId="{47C53C56-26D0-4590-8BD4-14165102BA36}" srcOrd="0" destOrd="2" presId="urn:microsoft.com/office/officeart/2005/8/layout/vList5"/>
    <dgm:cxn modelId="{5D228637-CF8F-4368-8736-0CCB37AA4323}" type="presOf" srcId="{1FD2612D-EA36-4B2A-A4E4-D832F67E04EF}" destId="{5116F601-1F3F-4A14-B61F-341964AD0C54}" srcOrd="0" destOrd="2" presId="urn:microsoft.com/office/officeart/2005/8/layout/vList5"/>
    <dgm:cxn modelId="{7C962F34-2033-4AD5-9CDF-71B528F2E496}" type="presOf" srcId="{D2E37FE8-F427-4BFA-BC70-D4714E9944B6}" destId="{5116F601-1F3F-4A14-B61F-341964AD0C54}" srcOrd="0" destOrd="4" presId="urn:microsoft.com/office/officeart/2005/8/layout/vList5"/>
    <dgm:cxn modelId="{606136E3-3198-408A-9020-D3314E37F441}" type="presOf" srcId="{7F521B2B-B40C-4CB1-960A-90A358CC14DA}" destId="{3B18856E-6AD5-4A11-A705-D9066DFDF404}" srcOrd="0" destOrd="0" presId="urn:microsoft.com/office/officeart/2005/8/layout/vList5"/>
    <dgm:cxn modelId="{3CBFC8AE-D218-47FD-8BC5-C0337F8FAA4E}" type="presParOf" srcId="{3B18856E-6AD5-4A11-A705-D9066DFDF404}" destId="{7E7FEF9E-16F4-498B-9F96-D4978166B5D2}" srcOrd="0" destOrd="0" presId="urn:microsoft.com/office/officeart/2005/8/layout/vList5"/>
    <dgm:cxn modelId="{8D138095-0723-4C09-AACD-2DE4F4FCFF6F}" type="presParOf" srcId="{7E7FEF9E-16F4-498B-9F96-D4978166B5D2}" destId="{EB099A45-A70C-4283-A60C-6743EE26435C}" srcOrd="0" destOrd="0" presId="urn:microsoft.com/office/officeart/2005/8/layout/vList5"/>
    <dgm:cxn modelId="{D58D146C-EF9A-4BD3-B093-30213D29E4DA}" type="presParOf" srcId="{7E7FEF9E-16F4-498B-9F96-D4978166B5D2}" destId="{5116F601-1F3F-4A14-B61F-341964AD0C54}" srcOrd="1" destOrd="0" presId="urn:microsoft.com/office/officeart/2005/8/layout/vList5"/>
    <dgm:cxn modelId="{9A41B6C0-6D45-46ED-A4AC-9E5C462E911B}" type="presParOf" srcId="{3B18856E-6AD5-4A11-A705-D9066DFDF404}" destId="{489189DA-A117-4725-9973-962650BA871B}" srcOrd="1" destOrd="0" presId="urn:microsoft.com/office/officeart/2005/8/layout/vList5"/>
    <dgm:cxn modelId="{4A20F739-B614-4498-AFEC-3A5FABD19E97}" type="presParOf" srcId="{3B18856E-6AD5-4A11-A705-D9066DFDF404}" destId="{C98E4389-27D6-47DD-802F-FAFB260082D8}" srcOrd="2" destOrd="0" presId="urn:microsoft.com/office/officeart/2005/8/layout/vList5"/>
    <dgm:cxn modelId="{2E1C79BC-1EA3-45BD-BFDE-D9B6CBDDFA98}" type="presParOf" srcId="{C98E4389-27D6-47DD-802F-FAFB260082D8}" destId="{45503021-4394-4450-9313-C6B4FDA72EDF}" srcOrd="0" destOrd="0" presId="urn:microsoft.com/office/officeart/2005/8/layout/vList5"/>
    <dgm:cxn modelId="{18C68AD8-0A3B-4310-A819-FD791E404D9F}" type="presParOf" srcId="{C98E4389-27D6-47DD-802F-FAFB260082D8}" destId="{47C53C56-26D0-4590-8BD4-14165102BA3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521B2B-B40C-4CB1-960A-90A358CC14DA}"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s-EC"/>
        </a:p>
      </dgm:t>
    </dgm:pt>
    <dgm:pt modelId="{B93A0E8E-9A84-4C8B-9A9A-60DA7340496B}">
      <dgm:prSet phldrT="[Texto]" custT="1"/>
      <dgm:spPr/>
      <dgm:t>
        <a:bodyPr/>
        <a:lstStyle/>
        <a:p>
          <a:r>
            <a:rPr lang="es-EC" sz="2100" dirty="0" smtClean="0">
              <a:latin typeface="Times New Roman" panose="02020603050405020304" pitchFamily="18" charset="0"/>
              <a:cs typeface="Times New Roman" panose="02020603050405020304" pitchFamily="18" charset="0"/>
            </a:rPr>
            <a:t>Propiedades de los Materiales</a:t>
          </a:r>
          <a:endParaRPr lang="es-EC" sz="2100" dirty="0">
            <a:latin typeface="Times New Roman" panose="02020603050405020304" pitchFamily="18" charset="0"/>
            <a:cs typeface="Times New Roman" panose="02020603050405020304" pitchFamily="18" charset="0"/>
          </a:endParaRPr>
        </a:p>
      </dgm:t>
    </dgm:pt>
    <dgm:pt modelId="{B71297E9-F036-4271-B566-002AC114DEB3}" type="parTrans" cxnId="{1464D275-E654-43D0-AB4E-371A28971444}">
      <dgm:prSet/>
      <dgm:spPr/>
      <dgm:t>
        <a:bodyPr/>
        <a:lstStyle/>
        <a:p>
          <a:endParaRPr lang="es-EC">
            <a:latin typeface="Times New Roman" panose="02020603050405020304" pitchFamily="18" charset="0"/>
            <a:cs typeface="Times New Roman" panose="02020603050405020304" pitchFamily="18" charset="0"/>
          </a:endParaRPr>
        </a:p>
      </dgm:t>
    </dgm:pt>
    <dgm:pt modelId="{65F543BA-1F35-47B9-BF10-A1C431F1CED6}" type="sibTrans" cxnId="{1464D275-E654-43D0-AB4E-371A28971444}">
      <dgm:prSet/>
      <dgm:spPr/>
      <dgm:t>
        <a:bodyPr/>
        <a:lstStyle/>
        <a:p>
          <a:endParaRPr lang="es-EC">
            <a:latin typeface="Times New Roman" panose="02020603050405020304" pitchFamily="18" charset="0"/>
            <a:cs typeface="Times New Roman" panose="02020603050405020304" pitchFamily="18" charset="0"/>
          </a:endParaRPr>
        </a:p>
      </dgm:t>
    </dgm:pt>
    <dgm:pt modelId="{02E737A3-A6C0-45C6-AE78-F95AC42AC6C1}">
      <dgm:prSet phldrT="[Texto]" custT="1"/>
      <dgm:spPr/>
      <dgm:t>
        <a:bodyPr/>
        <a:lstStyle/>
        <a:p>
          <a:r>
            <a:rPr lang="es-EC" sz="1800" b="1" dirty="0" smtClean="0">
              <a:latin typeface="Times New Roman" panose="02020603050405020304" pitchFamily="18" charset="0"/>
              <a:cs typeface="Times New Roman" panose="02020603050405020304" pitchFamily="18" charset="0"/>
            </a:rPr>
            <a:t>Hormigón:</a:t>
          </a:r>
          <a:endParaRPr lang="es-EC" sz="1800" b="1" dirty="0">
            <a:latin typeface="Times New Roman" panose="02020603050405020304" pitchFamily="18" charset="0"/>
            <a:cs typeface="Times New Roman" panose="02020603050405020304" pitchFamily="18" charset="0"/>
          </a:endParaRPr>
        </a:p>
      </dgm:t>
    </dgm:pt>
    <dgm:pt modelId="{06AF30C9-DF27-4C9D-A4B5-7E9BB02B0C2E}" type="parTrans" cxnId="{44BADFDE-34AB-45C6-9F09-D8CD5AB07C32}">
      <dgm:prSet/>
      <dgm:spPr/>
      <dgm:t>
        <a:bodyPr/>
        <a:lstStyle/>
        <a:p>
          <a:endParaRPr lang="es-EC">
            <a:latin typeface="Times New Roman" panose="02020603050405020304" pitchFamily="18" charset="0"/>
            <a:cs typeface="Times New Roman" panose="02020603050405020304" pitchFamily="18" charset="0"/>
          </a:endParaRPr>
        </a:p>
      </dgm:t>
    </dgm:pt>
    <dgm:pt modelId="{7CC34708-488E-427A-9AD7-E82471829FCE}" type="sibTrans" cxnId="{44BADFDE-34AB-45C6-9F09-D8CD5AB07C32}">
      <dgm:prSet/>
      <dgm:spPr/>
      <dgm:t>
        <a:bodyPr/>
        <a:lstStyle/>
        <a:p>
          <a:endParaRPr lang="es-EC">
            <a:latin typeface="Times New Roman" panose="02020603050405020304" pitchFamily="18" charset="0"/>
            <a:cs typeface="Times New Roman" panose="02020603050405020304" pitchFamily="18" charset="0"/>
          </a:endParaRPr>
        </a:p>
      </dgm:t>
    </dgm:pt>
    <dgm:pt modelId="{E06E5BFD-F306-4DCC-8BAC-F6F120B7584A}">
      <dgm:prSet phldrT="[Texto]" custT="1"/>
      <dgm:spPr/>
      <dgm:t>
        <a:bodyPr/>
        <a:lstStyle/>
        <a:p>
          <a:r>
            <a:rPr lang="es-EC" sz="1800" dirty="0" smtClean="0">
              <a:latin typeface="Times New Roman" panose="02020603050405020304" pitchFamily="18" charset="0"/>
              <a:cs typeface="Times New Roman" panose="02020603050405020304" pitchFamily="18" charset="0"/>
            </a:rPr>
            <a:t>Hormigón Simple</a:t>
          </a:r>
          <a:r>
            <a:rPr lang="en-US" sz="1800" dirty="0" smtClean="0">
              <a:latin typeface="Times New Roman" panose="02020603050405020304" pitchFamily="18" charset="0"/>
              <a:cs typeface="Times New Roman" panose="02020603050405020304" pitchFamily="18" charset="0"/>
            </a:rPr>
            <a:t>=</a:t>
          </a:r>
          <a:r>
            <a:rPr lang="es-EC" sz="1800" dirty="0" smtClean="0">
              <a:latin typeface="Times New Roman" panose="02020603050405020304" pitchFamily="18" charset="0"/>
              <a:cs typeface="Times New Roman" panose="02020603050405020304" pitchFamily="18" charset="0"/>
            </a:rPr>
            <a:t>2200 kg/m3</a:t>
          </a:r>
          <a:endParaRPr lang="es-EC" sz="1800" dirty="0">
            <a:latin typeface="Times New Roman" panose="02020603050405020304" pitchFamily="18" charset="0"/>
            <a:cs typeface="Times New Roman" panose="02020603050405020304" pitchFamily="18" charset="0"/>
          </a:endParaRPr>
        </a:p>
      </dgm:t>
    </dgm:pt>
    <dgm:pt modelId="{40284E3C-F385-427C-BF32-1465F1F8DDBD}" type="parTrans" cxnId="{219AA1D5-8B21-4034-A067-AB4E201D8BE7}">
      <dgm:prSet/>
      <dgm:spPr/>
      <dgm:t>
        <a:bodyPr/>
        <a:lstStyle/>
        <a:p>
          <a:endParaRPr lang="es-EC">
            <a:latin typeface="Times New Roman" panose="02020603050405020304" pitchFamily="18" charset="0"/>
            <a:cs typeface="Times New Roman" panose="02020603050405020304" pitchFamily="18" charset="0"/>
          </a:endParaRPr>
        </a:p>
      </dgm:t>
    </dgm:pt>
    <dgm:pt modelId="{65AC1541-262D-4E40-B408-7C8BD0BCFFD5}" type="sibTrans" cxnId="{219AA1D5-8B21-4034-A067-AB4E201D8BE7}">
      <dgm:prSet/>
      <dgm:spPr/>
      <dgm:t>
        <a:bodyPr/>
        <a:lstStyle/>
        <a:p>
          <a:endParaRPr lang="es-EC">
            <a:latin typeface="Times New Roman" panose="02020603050405020304" pitchFamily="18" charset="0"/>
            <a:cs typeface="Times New Roman" panose="02020603050405020304" pitchFamily="18" charset="0"/>
          </a:endParaRPr>
        </a:p>
      </dgm:t>
    </dgm:pt>
    <dgm:pt modelId="{47C28650-9A81-49C4-B920-F435362AAF3B}">
      <dgm:prSet custT="1"/>
      <dgm:spPr/>
      <dgm:t>
        <a:bodyPr/>
        <a:lstStyle/>
        <a:p>
          <a:r>
            <a:rPr lang="es-EC" sz="1800" dirty="0" smtClean="0">
              <a:latin typeface="Times New Roman" panose="02020603050405020304" pitchFamily="18" charset="0"/>
              <a:cs typeface="Times New Roman" panose="02020603050405020304" pitchFamily="18" charset="0"/>
            </a:rPr>
            <a:t>Ec_240=250107.74 kg/cm2</a:t>
          </a:r>
          <a:endParaRPr lang="es-EC" sz="1800" dirty="0">
            <a:latin typeface="Times New Roman" panose="02020603050405020304" pitchFamily="18" charset="0"/>
            <a:cs typeface="Times New Roman" panose="02020603050405020304" pitchFamily="18" charset="0"/>
          </a:endParaRPr>
        </a:p>
      </dgm:t>
    </dgm:pt>
    <dgm:pt modelId="{4F7A66F5-3AE6-4A87-A58D-92C6B73E90F9}" type="parTrans" cxnId="{F85A943B-6BAF-44D7-A864-62097C1F6BF0}">
      <dgm:prSet/>
      <dgm:spPr/>
      <dgm:t>
        <a:bodyPr/>
        <a:lstStyle/>
        <a:p>
          <a:endParaRPr lang="es-EC"/>
        </a:p>
      </dgm:t>
    </dgm:pt>
    <dgm:pt modelId="{D4FED37B-0D16-4837-99D4-EE017BEAE406}" type="sibTrans" cxnId="{F85A943B-6BAF-44D7-A864-62097C1F6BF0}">
      <dgm:prSet/>
      <dgm:spPr/>
      <dgm:t>
        <a:bodyPr/>
        <a:lstStyle/>
        <a:p>
          <a:endParaRPr lang="es-EC"/>
        </a:p>
      </dgm:t>
    </dgm:pt>
    <dgm:pt modelId="{55CFEA32-5D7B-4674-9339-3FA04DC0D938}">
      <dgm:prSet custT="1"/>
      <dgm:spPr/>
      <dgm:t>
        <a:bodyPr/>
        <a:lstStyle/>
        <a:p>
          <a:r>
            <a:rPr lang="es-EC" sz="1800" b="1" dirty="0" smtClean="0">
              <a:latin typeface="Times New Roman" panose="02020603050405020304" pitchFamily="18" charset="0"/>
              <a:cs typeface="Times New Roman" panose="02020603050405020304" pitchFamily="18" charset="0"/>
            </a:rPr>
            <a:t>Peso Específico</a:t>
          </a:r>
          <a:endParaRPr lang="es-EC" sz="1800" dirty="0">
            <a:latin typeface="Times New Roman" panose="02020603050405020304" pitchFamily="18" charset="0"/>
            <a:cs typeface="Times New Roman" panose="02020603050405020304" pitchFamily="18" charset="0"/>
          </a:endParaRPr>
        </a:p>
      </dgm:t>
    </dgm:pt>
    <dgm:pt modelId="{308B18C1-609B-4683-BA4D-51086049B989}" type="parTrans" cxnId="{69783F15-E905-4B9E-BD53-9C946830E19A}">
      <dgm:prSet/>
      <dgm:spPr/>
      <dgm:t>
        <a:bodyPr/>
        <a:lstStyle/>
        <a:p>
          <a:endParaRPr lang="es-EC"/>
        </a:p>
      </dgm:t>
    </dgm:pt>
    <dgm:pt modelId="{665730ED-172F-4658-9AB6-EC6BA41102D9}" type="sibTrans" cxnId="{69783F15-E905-4B9E-BD53-9C946830E19A}">
      <dgm:prSet/>
      <dgm:spPr/>
      <dgm:t>
        <a:bodyPr/>
        <a:lstStyle/>
        <a:p>
          <a:endParaRPr lang="es-EC"/>
        </a:p>
      </dgm:t>
    </dgm:pt>
    <dgm:pt modelId="{FC8EFBD3-768A-4F1A-A0A9-40E87DF96872}">
      <dgm:prSet custT="1"/>
      <dgm:spPr/>
      <dgm:t>
        <a:bodyPr/>
        <a:lstStyle/>
        <a:p>
          <a:r>
            <a:rPr lang="es-EC" sz="1800" b="1" dirty="0" smtClean="0">
              <a:latin typeface="Times New Roman" panose="02020603050405020304" pitchFamily="18" charset="0"/>
              <a:cs typeface="Times New Roman" panose="02020603050405020304" pitchFamily="18" charset="0"/>
            </a:rPr>
            <a:t>Capa Rodadura</a:t>
          </a:r>
          <a:r>
            <a:rPr lang="es-EC" sz="1800" dirty="0" smtClean="0">
              <a:latin typeface="Times New Roman" panose="02020603050405020304" pitchFamily="18" charset="0"/>
              <a:cs typeface="Times New Roman" panose="02020603050405020304" pitchFamily="18" charset="0"/>
            </a:rPr>
            <a:t>:</a:t>
          </a:r>
          <a:endParaRPr lang="es-EC" sz="1800" dirty="0">
            <a:latin typeface="Times New Roman" panose="02020603050405020304" pitchFamily="18" charset="0"/>
            <a:cs typeface="Times New Roman" panose="02020603050405020304" pitchFamily="18" charset="0"/>
          </a:endParaRPr>
        </a:p>
      </dgm:t>
    </dgm:pt>
    <dgm:pt modelId="{B8C82AA1-5B86-4F5C-848D-EDE9D7B759A1}" type="sibTrans" cxnId="{B2F9BDB5-6516-47DE-B4B7-A607C7194976}">
      <dgm:prSet/>
      <dgm:spPr/>
      <dgm:t>
        <a:bodyPr/>
        <a:lstStyle/>
        <a:p>
          <a:endParaRPr lang="es-EC"/>
        </a:p>
      </dgm:t>
    </dgm:pt>
    <dgm:pt modelId="{94346655-2A56-4066-A0CE-8F69D71154F1}" type="parTrans" cxnId="{B2F9BDB5-6516-47DE-B4B7-A607C7194976}">
      <dgm:prSet/>
      <dgm:spPr/>
      <dgm:t>
        <a:bodyPr/>
        <a:lstStyle/>
        <a:p>
          <a:endParaRPr lang="es-EC"/>
        </a:p>
      </dgm:t>
    </dgm:pt>
    <dgm:pt modelId="{F40B752B-9879-435B-9400-543DF6BD369F}">
      <dgm:prSet custT="1"/>
      <dgm:spPr/>
      <dgm:t>
        <a:bodyPr/>
        <a:lstStyle/>
        <a:p>
          <a:r>
            <a:rPr lang="es-EC" sz="1800" dirty="0" smtClean="0">
              <a:latin typeface="Times New Roman" panose="02020603050405020304" pitchFamily="18" charset="0"/>
              <a:cs typeface="Times New Roman" panose="02020603050405020304" pitchFamily="18" charset="0"/>
            </a:rPr>
            <a:t>Ec_280=270147.25 kg/cm2</a:t>
          </a:r>
          <a:endParaRPr lang="es-EC" sz="1800" dirty="0">
            <a:latin typeface="Times New Roman" panose="02020603050405020304" pitchFamily="18" charset="0"/>
            <a:cs typeface="Times New Roman" panose="02020603050405020304" pitchFamily="18" charset="0"/>
          </a:endParaRPr>
        </a:p>
      </dgm:t>
    </dgm:pt>
    <dgm:pt modelId="{0DEE8B6F-D90F-454A-BF94-B496BFBD8389}" type="parTrans" cxnId="{83B920EC-CC41-4169-ACCF-4CE032478D49}">
      <dgm:prSet/>
      <dgm:spPr/>
      <dgm:t>
        <a:bodyPr/>
        <a:lstStyle/>
        <a:p>
          <a:endParaRPr lang="es-EC"/>
        </a:p>
      </dgm:t>
    </dgm:pt>
    <dgm:pt modelId="{3E83D5B6-A73C-4757-B576-7FD83DD54E94}" type="sibTrans" cxnId="{83B920EC-CC41-4169-ACCF-4CE032478D49}">
      <dgm:prSet/>
      <dgm:spPr/>
      <dgm:t>
        <a:bodyPr/>
        <a:lstStyle/>
        <a:p>
          <a:endParaRPr lang="es-EC"/>
        </a:p>
      </dgm:t>
    </dgm:pt>
    <dgm:pt modelId="{38F90443-35DA-4252-A485-61FDC6D4A5EE}">
      <dgm:prSet phldrT="[Texto]" custT="1"/>
      <dgm:spPr/>
      <dgm:t>
        <a:bodyPr/>
        <a:lstStyle/>
        <a:p>
          <a:r>
            <a:rPr lang="es-EC" sz="1800" dirty="0" smtClean="0">
              <a:latin typeface="Times New Roman" panose="02020603050405020304" pitchFamily="18" charset="0"/>
              <a:cs typeface="Times New Roman" panose="02020603050405020304" pitchFamily="18" charset="0"/>
            </a:rPr>
            <a:t>Hormigón Armado</a:t>
          </a:r>
          <a:r>
            <a:rPr lang="en-US" sz="1800" dirty="0" smtClean="0">
              <a:latin typeface="Times New Roman" panose="02020603050405020304" pitchFamily="18" charset="0"/>
              <a:cs typeface="Times New Roman" panose="02020603050405020304" pitchFamily="18" charset="0"/>
            </a:rPr>
            <a:t>=</a:t>
          </a:r>
          <a:r>
            <a:rPr lang="es-EC" sz="1800" dirty="0" smtClean="0">
              <a:latin typeface="Times New Roman" panose="02020603050405020304" pitchFamily="18" charset="0"/>
              <a:cs typeface="Times New Roman" panose="02020603050405020304" pitchFamily="18" charset="0"/>
            </a:rPr>
            <a:t>2400 kg/m3</a:t>
          </a:r>
          <a:endParaRPr lang="es-EC" sz="1800" dirty="0">
            <a:latin typeface="Times New Roman" panose="02020603050405020304" pitchFamily="18" charset="0"/>
            <a:cs typeface="Times New Roman" panose="02020603050405020304" pitchFamily="18" charset="0"/>
          </a:endParaRPr>
        </a:p>
      </dgm:t>
    </dgm:pt>
    <dgm:pt modelId="{A74752E4-F18C-4253-85F5-EA62F313DA5E}" type="sibTrans" cxnId="{EBF19AE9-1E38-4D9D-950A-1706F2ED35BD}">
      <dgm:prSet/>
      <dgm:spPr/>
      <dgm:t>
        <a:bodyPr/>
        <a:lstStyle/>
        <a:p>
          <a:endParaRPr lang="es-EC"/>
        </a:p>
      </dgm:t>
    </dgm:pt>
    <dgm:pt modelId="{33679C0B-418D-44B0-B8A7-A06722DD80E3}" type="parTrans" cxnId="{EBF19AE9-1E38-4D9D-950A-1706F2ED35BD}">
      <dgm:prSet/>
      <dgm:spPr/>
      <dgm:t>
        <a:bodyPr/>
        <a:lstStyle/>
        <a:p>
          <a:endParaRPr lang="es-EC"/>
        </a:p>
      </dgm:t>
    </dgm:pt>
    <mc:AlternateContent xmlns:mc="http://schemas.openxmlformats.org/markup-compatibility/2006" xmlns:a14="http://schemas.microsoft.com/office/drawing/2010/main">
      <mc:Choice Requires="a14">
        <dgm:pt modelId="{097BC27B-837A-458C-A36D-2C17D3883F52}">
          <dgm:prSet phldrT="[Texto]" custT="1"/>
          <dgm:spPr/>
          <dgm:t>
            <a:bodyPr/>
            <a:lstStyle/>
            <a:p>
              <a:pPr/>
              <a14:m>
                <m:oMathPara xmlns:m="http://schemas.openxmlformats.org/officeDocument/2006/math">
                  <m:oMathParaPr>
                    <m:jc m:val="centerGroup"/>
                  </m:oMathParaPr>
                  <m:oMath xmlns:m="http://schemas.openxmlformats.org/officeDocument/2006/math">
                    <m:r>
                      <a:rPr lang="es-EC" sz="1800" i="1" dirty="0" smtClean="0">
                        <a:latin typeface="Cambria Math" panose="02040503050406030204" pitchFamily="18" charset="0"/>
                        <a:cs typeface="Times New Roman" panose="02020603050405020304" pitchFamily="18" charset="0"/>
                      </a:rPr>
                      <m:t>𝐸𝑐</m:t>
                    </m:r>
                    <m:r>
                      <a:rPr lang="es-EC" sz="1800" i="1" dirty="0" smtClean="0">
                        <a:latin typeface="Cambria Math" panose="02040503050406030204" pitchFamily="18" charset="0"/>
                        <a:cs typeface="Times New Roman" panose="02020603050405020304" pitchFamily="18" charset="0"/>
                      </a:rPr>
                      <m:t>=0.043</m:t>
                    </m:r>
                    <m:sSubSup>
                      <m:sSubSupPr>
                        <m:ctrlPr>
                          <a:rPr lang="es-EC" sz="1800" i="1" dirty="0" smtClean="0">
                            <a:latin typeface="Cambria Math" panose="02040503050406030204" pitchFamily="18" charset="0"/>
                            <a:cs typeface="Times New Roman" panose="02020603050405020304" pitchFamily="18" charset="0"/>
                          </a:rPr>
                        </m:ctrlPr>
                      </m:sSubSupPr>
                      <m:e>
                        <m:r>
                          <a:rPr lang="el-GR" sz="1800" i="1" dirty="0" smtClean="0">
                            <a:latin typeface="Cambria Math" panose="02040503050406030204" pitchFamily="18" charset="0"/>
                            <a:cs typeface="Times New Roman" panose="02020603050405020304" pitchFamily="18" charset="0"/>
                          </a:rPr>
                          <m:t>𝛾</m:t>
                        </m:r>
                      </m:e>
                      <m:sub>
                        <m:r>
                          <a:rPr lang="es-EC" sz="1800" i="1" dirty="0" smtClean="0">
                            <a:latin typeface="Cambria Math" panose="02040503050406030204" pitchFamily="18" charset="0"/>
                            <a:cs typeface="Times New Roman" panose="02020603050405020304" pitchFamily="18" charset="0"/>
                          </a:rPr>
                          <m:t>𝑐</m:t>
                        </m:r>
                      </m:sub>
                      <m:sup>
                        <m:r>
                          <a:rPr lang="es-EC" sz="1800" i="1" dirty="0" smtClean="0">
                            <a:latin typeface="Cambria Math" panose="02040503050406030204" pitchFamily="18" charset="0"/>
                            <a:cs typeface="Times New Roman" panose="02020603050405020304" pitchFamily="18" charset="0"/>
                          </a:rPr>
                          <m:t>1.5</m:t>
                        </m:r>
                      </m:sup>
                    </m:sSubSup>
                    <m:r>
                      <a:rPr lang="es-EC" sz="1800" i="1" dirty="0" smtClean="0">
                        <a:latin typeface="Cambria Math" panose="02040503050406030204" pitchFamily="18" charset="0"/>
                        <a:cs typeface="Times New Roman" panose="02020603050405020304" pitchFamily="18" charset="0"/>
                      </a:rPr>
                      <m:t> </m:t>
                    </m:r>
                    <m:rad>
                      <m:radPr>
                        <m:degHide m:val="on"/>
                        <m:ctrlPr>
                          <a:rPr lang="es-EC" sz="1800" i="1" dirty="0" smtClean="0">
                            <a:latin typeface="Cambria Math" panose="02040503050406030204" pitchFamily="18" charset="0"/>
                            <a:cs typeface="Times New Roman" panose="02020603050405020304" pitchFamily="18" charset="0"/>
                          </a:rPr>
                        </m:ctrlPr>
                      </m:radPr>
                      <m:deg/>
                      <m:e>
                        <m:sSup>
                          <m:sSupPr>
                            <m:ctrlPr>
                              <a:rPr lang="es-EC" sz="1800" i="1" dirty="0" smtClean="0">
                                <a:latin typeface="Cambria Math" panose="02040503050406030204" pitchFamily="18" charset="0"/>
                                <a:cs typeface="Times New Roman" panose="02020603050405020304" pitchFamily="18" charset="0"/>
                              </a:rPr>
                            </m:ctrlPr>
                          </m:sSupPr>
                          <m:e>
                            <m:r>
                              <a:rPr lang="es-EC" sz="1800" i="1" dirty="0" smtClean="0">
                                <a:latin typeface="Cambria Math" panose="02040503050406030204" pitchFamily="18" charset="0"/>
                                <a:cs typeface="Times New Roman" panose="02020603050405020304" pitchFamily="18" charset="0"/>
                              </a:rPr>
                              <m:t>𝑓</m:t>
                            </m:r>
                          </m:e>
                          <m:sup>
                            <m:r>
                              <a:rPr lang="es-EC" sz="1800" i="1" dirty="0" smtClean="0">
                                <a:latin typeface="Cambria Math" panose="02040503050406030204" pitchFamily="18" charset="0"/>
                                <a:cs typeface="Times New Roman" panose="02020603050405020304" pitchFamily="18" charset="0"/>
                              </a:rPr>
                              <m:t>′</m:t>
                            </m:r>
                          </m:sup>
                        </m:sSup>
                        <m:r>
                          <a:rPr lang="es-EC" sz="1800" i="1" dirty="0" smtClean="0">
                            <a:latin typeface="Cambria Math" panose="02040503050406030204" pitchFamily="18" charset="0"/>
                            <a:cs typeface="Times New Roman" panose="02020603050405020304" pitchFamily="18" charset="0"/>
                          </a:rPr>
                          <m:t>𝑐</m:t>
                        </m:r>
                      </m:e>
                    </m:rad>
                  </m:oMath>
                </m:oMathPara>
              </a14:m>
              <a:endParaRPr lang="es-EC" sz="1800" dirty="0">
                <a:latin typeface="Times New Roman" panose="02020603050405020304" pitchFamily="18" charset="0"/>
                <a:cs typeface="Times New Roman" panose="02020603050405020304" pitchFamily="18" charset="0"/>
              </a:endParaRPr>
            </a:p>
          </dgm:t>
        </dgm:pt>
      </mc:Choice>
      <mc:Fallback xmlns="">
        <dgm:pt modelId="{097BC27B-837A-458C-A36D-2C17D3883F52}">
          <dgm:prSet phldrT="[Texto]" custT="1"/>
          <dgm:spPr/>
          <dgm:t>
            <a:bodyPr/>
            <a:lstStyle/>
            <a:p>
              <a:r>
                <a:rPr lang="es-EC" sz="1800" i="0" dirty="0" smtClean="0">
                  <a:latin typeface="Cambria Math" panose="02040503050406030204" pitchFamily="18" charset="0"/>
                  <a:cs typeface="Times New Roman" panose="02020603050405020304" pitchFamily="18" charset="0"/>
                </a:rPr>
                <a:t>𝐸𝑐=0.043</a:t>
              </a:r>
              <a:r>
                <a:rPr lang="el-GR" sz="1800" i="0" dirty="0" smtClean="0">
                  <a:latin typeface="Cambria Math" panose="02040503050406030204" pitchFamily="18" charset="0"/>
                  <a:cs typeface="Times New Roman" panose="02020603050405020304" pitchFamily="18" charset="0"/>
                </a:rPr>
                <a:t>𝛾</a:t>
              </a:r>
              <a:r>
                <a:rPr lang="es-EC" sz="1800" i="0" dirty="0" smtClean="0">
                  <a:latin typeface="Cambria Math" panose="02040503050406030204" pitchFamily="18" charset="0"/>
                  <a:cs typeface="Times New Roman" panose="02020603050405020304" pitchFamily="18" charset="0"/>
                </a:rPr>
                <a:t>_𝑐^1.5  √(𝑓^′ 𝑐)</a:t>
              </a:r>
              <a:endParaRPr lang="es-EC" sz="1800" dirty="0">
                <a:latin typeface="Times New Roman" panose="02020603050405020304" pitchFamily="18" charset="0"/>
                <a:cs typeface="Times New Roman" panose="02020603050405020304" pitchFamily="18" charset="0"/>
              </a:endParaRPr>
            </a:p>
          </dgm:t>
        </dgm:pt>
      </mc:Fallback>
    </mc:AlternateContent>
    <dgm:pt modelId="{92C59BCE-840A-49EF-9BED-AD648DC48C89}" type="sibTrans" cxnId="{EEC6DE41-C332-4EB1-AEDD-82C0E99B27BE}">
      <dgm:prSet/>
      <dgm:spPr/>
      <dgm:t>
        <a:bodyPr/>
        <a:lstStyle/>
        <a:p>
          <a:endParaRPr lang="es-EC"/>
        </a:p>
      </dgm:t>
    </dgm:pt>
    <dgm:pt modelId="{8D1FA68A-ACD2-421A-AB12-0E6D52A282BE}" type="parTrans" cxnId="{EEC6DE41-C332-4EB1-AEDD-82C0E99B27BE}">
      <dgm:prSet/>
      <dgm:spPr/>
      <dgm:t>
        <a:bodyPr/>
        <a:lstStyle/>
        <a:p>
          <a:endParaRPr lang="es-EC"/>
        </a:p>
      </dgm:t>
    </dgm:pt>
    <dgm:pt modelId="{2D7BEC9D-4A82-4AB3-B17B-040C22E4E7B8}">
      <dgm:prSet custT="1"/>
      <dgm:spPr/>
      <dgm:t>
        <a:bodyPr/>
        <a:lstStyle/>
        <a:p>
          <a:r>
            <a:rPr lang="es-EC" sz="1800" dirty="0" smtClean="0">
              <a:latin typeface="Times New Roman" panose="02020603050405020304" pitchFamily="18" charset="0"/>
              <a:cs typeface="Times New Roman" panose="02020603050405020304" pitchFamily="18" charset="0"/>
            </a:rPr>
            <a:t>Ec_350=270147.25 kg/cm2 (</a:t>
          </a:r>
          <a:r>
            <a:rPr lang="es-EC" sz="1800" i="1" dirty="0" smtClean="0">
              <a:latin typeface="Times New Roman" panose="02020603050405020304" pitchFamily="18" charset="0"/>
              <a:cs typeface="Times New Roman" panose="02020603050405020304" pitchFamily="18" charset="0"/>
            </a:rPr>
            <a:t>AASTHO, Tabla 3.5.1-1</a:t>
          </a:r>
          <a:r>
            <a:rPr lang="es-EC" sz="1800" dirty="0" smtClean="0">
              <a:latin typeface="Times New Roman" panose="02020603050405020304" pitchFamily="18" charset="0"/>
              <a:cs typeface="Times New Roman" panose="02020603050405020304" pitchFamily="18" charset="0"/>
            </a:rPr>
            <a:t>)</a:t>
          </a:r>
          <a:endParaRPr lang="es-EC" sz="1800" dirty="0">
            <a:latin typeface="Times New Roman" panose="02020603050405020304" pitchFamily="18" charset="0"/>
            <a:cs typeface="Times New Roman" panose="02020603050405020304" pitchFamily="18" charset="0"/>
          </a:endParaRPr>
        </a:p>
      </dgm:t>
    </dgm:pt>
    <dgm:pt modelId="{7C6B300B-E6F1-4E38-9E9F-3E04A549CAAC}" type="parTrans" cxnId="{E28ADB30-B3BE-44CA-BD9A-25730C380F17}">
      <dgm:prSet/>
      <dgm:spPr/>
      <dgm:t>
        <a:bodyPr/>
        <a:lstStyle/>
        <a:p>
          <a:endParaRPr lang="es-EC"/>
        </a:p>
      </dgm:t>
    </dgm:pt>
    <dgm:pt modelId="{CAE8B3D5-B4DF-4642-82CE-B662C0B752D8}" type="sibTrans" cxnId="{E28ADB30-B3BE-44CA-BD9A-25730C380F17}">
      <dgm:prSet/>
      <dgm:spPr/>
      <dgm:t>
        <a:bodyPr/>
        <a:lstStyle/>
        <a:p>
          <a:endParaRPr lang="es-EC"/>
        </a:p>
      </dgm:t>
    </dgm:pt>
    <dgm:pt modelId="{18EA2D66-A21C-4207-916B-F583F7D68704}">
      <dgm:prSet custT="1"/>
      <dgm:spPr/>
      <dgm:t>
        <a:bodyPr/>
        <a:lstStyle/>
        <a:p>
          <a:r>
            <a:rPr lang="es-EC" sz="1800" b="1" dirty="0" smtClean="0">
              <a:latin typeface="Times New Roman" panose="02020603050405020304" pitchFamily="18" charset="0"/>
              <a:cs typeface="Times New Roman" panose="02020603050405020304" pitchFamily="18" charset="0"/>
            </a:rPr>
            <a:t>Coeficiente Expansión Térmica: </a:t>
          </a:r>
          <a:r>
            <a:rPr lang="es-EC" sz="1800" dirty="0" smtClean="0">
              <a:latin typeface="Times New Roman" panose="02020603050405020304" pitchFamily="18" charset="0"/>
              <a:cs typeface="Times New Roman" panose="02020603050405020304" pitchFamily="18" charset="0"/>
            </a:rPr>
            <a:t>9.0 x 10^-6/°C</a:t>
          </a:r>
          <a:endParaRPr lang="es-EC" sz="1800" dirty="0">
            <a:latin typeface="Times New Roman" panose="02020603050405020304" pitchFamily="18" charset="0"/>
            <a:cs typeface="Times New Roman" panose="02020603050405020304" pitchFamily="18" charset="0"/>
          </a:endParaRPr>
        </a:p>
      </dgm:t>
    </dgm:pt>
    <dgm:pt modelId="{A4C0FBC3-E5B2-47C1-9003-81FF0C313FCF}" type="parTrans" cxnId="{D4687811-9537-48DD-949E-4CC20EDFBCA0}">
      <dgm:prSet/>
      <dgm:spPr/>
      <dgm:t>
        <a:bodyPr/>
        <a:lstStyle/>
        <a:p>
          <a:endParaRPr lang="es-EC"/>
        </a:p>
      </dgm:t>
    </dgm:pt>
    <dgm:pt modelId="{B4E724C9-73EF-470D-9F79-109215FFA229}" type="sibTrans" cxnId="{D4687811-9537-48DD-949E-4CC20EDFBCA0}">
      <dgm:prSet/>
      <dgm:spPr/>
      <dgm:t>
        <a:bodyPr/>
        <a:lstStyle/>
        <a:p>
          <a:endParaRPr lang="es-EC"/>
        </a:p>
      </dgm:t>
    </dgm:pt>
    <dgm:pt modelId="{2AD8CEC1-7E3F-4D47-A421-3AE2741DEDFC}">
      <dgm:prSet phldrT="[Texto]" custT="1"/>
      <dgm:spPr/>
      <dgm:t>
        <a:bodyPr/>
        <a:lstStyle/>
        <a:p>
          <a:r>
            <a:rPr lang="es-EC" sz="1800" b="1" dirty="0" smtClean="0">
              <a:latin typeface="Times New Roman" panose="02020603050405020304" pitchFamily="18" charset="0"/>
              <a:cs typeface="Times New Roman" panose="02020603050405020304" pitchFamily="18" charset="0"/>
            </a:rPr>
            <a:t>Peso Específico</a:t>
          </a:r>
          <a:endParaRPr lang="es-EC" sz="1800" b="1" dirty="0">
            <a:latin typeface="Times New Roman" panose="02020603050405020304" pitchFamily="18" charset="0"/>
            <a:cs typeface="Times New Roman" panose="02020603050405020304" pitchFamily="18" charset="0"/>
          </a:endParaRPr>
        </a:p>
      </dgm:t>
    </dgm:pt>
    <dgm:pt modelId="{74AC33C8-5319-4BD6-B481-8813E7837BDC}" type="parTrans" cxnId="{839A4D26-13D3-4B68-9702-AC123080C3C6}">
      <dgm:prSet/>
      <dgm:spPr/>
      <dgm:t>
        <a:bodyPr/>
        <a:lstStyle/>
        <a:p>
          <a:endParaRPr lang="es-EC"/>
        </a:p>
      </dgm:t>
    </dgm:pt>
    <dgm:pt modelId="{D5A75F1B-7006-46E5-AF2F-518F04A80EB5}" type="sibTrans" cxnId="{839A4D26-13D3-4B68-9702-AC123080C3C6}">
      <dgm:prSet/>
      <dgm:spPr/>
      <dgm:t>
        <a:bodyPr/>
        <a:lstStyle/>
        <a:p>
          <a:endParaRPr lang="es-EC"/>
        </a:p>
      </dgm:t>
    </dgm:pt>
    <dgm:pt modelId="{F007D8A8-57A1-43FE-B8AF-32FDA45BB2D4}">
      <dgm:prSet phldrT="[Texto]" custT="1"/>
      <dgm:spPr/>
      <dgm:t>
        <a:bodyPr/>
        <a:lstStyle/>
        <a:p>
          <a:r>
            <a:rPr lang="en-US" sz="1800" b="1" dirty="0" smtClean="0">
              <a:latin typeface="Times New Roman" panose="02020603050405020304" pitchFamily="18" charset="0"/>
              <a:cs typeface="Times New Roman" panose="02020603050405020304" pitchFamily="18" charset="0"/>
            </a:rPr>
            <a:t>Módulo </a:t>
          </a:r>
          <a:r>
            <a:rPr lang="es-EC" sz="1800" b="1" dirty="0" smtClean="0">
              <a:latin typeface="Times New Roman" panose="02020603050405020304" pitchFamily="18" charset="0"/>
              <a:cs typeface="Times New Roman" panose="02020603050405020304" pitchFamily="18" charset="0"/>
            </a:rPr>
            <a:t>Elasticidad</a:t>
          </a:r>
          <a:endParaRPr lang="es-EC" sz="1800" dirty="0">
            <a:latin typeface="Times New Roman" panose="02020603050405020304" pitchFamily="18" charset="0"/>
            <a:cs typeface="Times New Roman" panose="02020603050405020304" pitchFamily="18" charset="0"/>
          </a:endParaRPr>
        </a:p>
      </dgm:t>
    </dgm:pt>
    <dgm:pt modelId="{070C9C8B-1443-4580-B283-D8EEC6307399}" type="parTrans" cxnId="{D6D465E4-5DD5-46DE-BFAF-FA605F3CC83B}">
      <dgm:prSet/>
      <dgm:spPr/>
      <dgm:t>
        <a:bodyPr/>
        <a:lstStyle/>
        <a:p>
          <a:endParaRPr lang="es-EC"/>
        </a:p>
      </dgm:t>
    </dgm:pt>
    <dgm:pt modelId="{9D483624-AB86-4081-8C67-EAB110008B9A}" type="sibTrans" cxnId="{D6D465E4-5DD5-46DE-BFAF-FA605F3CC83B}">
      <dgm:prSet/>
      <dgm:spPr/>
      <dgm:t>
        <a:bodyPr/>
        <a:lstStyle/>
        <a:p>
          <a:endParaRPr lang="es-EC"/>
        </a:p>
      </dgm:t>
    </dgm:pt>
    <dgm:pt modelId="{083E1E7B-025A-4B70-9980-36381BAA5FBD}">
      <dgm:prSet custT="1"/>
      <dgm:spPr/>
      <dgm:t>
        <a:bodyPr/>
        <a:lstStyle/>
        <a:p>
          <a:r>
            <a:rPr lang="es-EC" sz="1800" b="0" dirty="0" smtClean="0">
              <a:latin typeface="Times New Roman" panose="02020603050405020304" pitchFamily="18" charset="0"/>
              <a:cs typeface="Times New Roman" panose="02020603050405020304" pitchFamily="18" charset="0"/>
            </a:rPr>
            <a:t>Asfalto: 2250 </a:t>
          </a:r>
          <a:r>
            <a:rPr lang="es-EC" sz="1800" dirty="0" smtClean="0">
              <a:latin typeface="Times New Roman" panose="02020603050405020304" pitchFamily="18" charset="0"/>
              <a:cs typeface="Times New Roman" panose="02020603050405020304" pitchFamily="18" charset="0"/>
            </a:rPr>
            <a:t>kg/m3</a:t>
          </a:r>
          <a:endParaRPr lang="es-EC" sz="1800" dirty="0">
            <a:latin typeface="Times New Roman" panose="02020603050405020304" pitchFamily="18" charset="0"/>
            <a:cs typeface="Times New Roman" panose="02020603050405020304" pitchFamily="18" charset="0"/>
          </a:endParaRPr>
        </a:p>
      </dgm:t>
    </dgm:pt>
    <dgm:pt modelId="{5BC6A4A4-8755-418F-AB69-813456907559}" type="parTrans" cxnId="{637377C2-5232-4A41-9806-8126BD5157E6}">
      <dgm:prSet/>
      <dgm:spPr/>
      <dgm:t>
        <a:bodyPr/>
        <a:lstStyle/>
        <a:p>
          <a:endParaRPr lang="es-EC"/>
        </a:p>
      </dgm:t>
    </dgm:pt>
    <dgm:pt modelId="{7DA0C6F6-598E-4BD3-857F-E95F6010F94E}" type="sibTrans" cxnId="{637377C2-5232-4A41-9806-8126BD5157E6}">
      <dgm:prSet/>
      <dgm:spPr/>
      <dgm:t>
        <a:bodyPr/>
        <a:lstStyle/>
        <a:p>
          <a:endParaRPr lang="es-EC"/>
        </a:p>
      </dgm:t>
    </dgm:pt>
    <dgm:pt modelId="{8C93E65B-6181-42B2-9863-1BAF6FA1D3B9}">
      <dgm:prSet custT="1"/>
      <dgm:spPr/>
      <dgm:t>
        <a:bodyPr/>
        <a:lstStyle/>
        <a:p>
          <a:r>
            <a:rPr lang="es-EC" sz="1800" b="1" dirty="0" smtClean="0">
              <a:latin typeface="Times New Roman" panose="02020603050405020304" pitchFamily="18" charset="0"/>
              <a:cs typeface="Times New Roman" panose="02020603050405020304" pitchFamily="18" charset="0"/>
            </a:rPr>
            <a:t>Coeficiente Poisson: </a:t>
          </a:r>
          <a:r>
            <a:rPr lang="es-EC" sz="1800" b="0" dirty="0" smtClean="0">
              <a:latin typeface="Times New Roman" panose="02020603050405020304" pitchFamily="18" charset="0"/>
              <a:cs typeface="Times New Roman" panose="02020603050405020304" pitchFamily="18" charset="0"/>
            </a:rPr>
            <a:t>0.2</a:t>
          </a:r>
          <a:endParaRPr lang="es-EC" sz="1800" b="0" dirty="0">
            <a:latin typeface="Times New Roman" panose="02020603050405020304" pitchFamily="18" charset="0"/>
            <a:cs typeface="Times New Roman" panose="02020603050405020304" pitchFamily="18" charset="0"/>
          </a:endParaRPr>
        </a:p>
      </dgm:t>
    </dgm:pt>
    <dgm:pt modelId="{0216D8D8-87EB-4E86-9C94-73CFEF3411B2}" type="parTrans" cxnId="{D543DF81-0D18-4E0B-84A6-CE7F55BED842}">
      <dgm:prSet/>
      <dgm:spPr/>
      <dgm:t>
        <a:bodyPr/>
        <a:lstStyle/>
        <a:p>
          <a:endParaRPr lang="es-EC"/>
        </a:p>
      </dgm:t>
    </dgm:pt>
    <dgm:pt modelId="{BBD18B1E-BF37-46B4-A815-F2F5ACB6F2BA}" type="sibTrans" cxnId="{D543DF81-0D18-4E0B-84A6-CE7F55BED842}">
      <dgm:prSet/>
      <dgm:spPr/>
      <dgm:t>
        <a:bodyPr/>
        <a:lstStyle/>
        <a:p>
          <a:endParaRPr lang="es-EC"/>
        </a:p>
      </dgm:t>
    </dgm:pt>
    <dgm:pt modelId="{3B18856E-6AD5-4A11-A705-D9066DFDF404}" type="pres">
      <dgm:prSet presAssocID="{7F521B2B-B40C-4CB1-960A-90A358CC14DA}" presName="Name0" presStyleCnt="0">
        <dgm:presLayoutVars>
          <dgm:dir/>
          <dgm:animLvl val="lvl"/>
          <dgm:resizeHandles val="exact"/>
        </dgm:presLayoutVars>
      </dgm:prSet>
      <dgm:spPr/>
      <dgm:t>
        <a:bodyPr/>
        <a:lstStyle/>
        <a:p>
          <a:endParaRPr lang="es-ES"/>
        </a:p>
      </dgm:t>
    </dgm:pt>
    <dgm:pt modelId="{C98E4389-27D6-47DD-802F-FAFB260082D8}" type="pres">
      <dgm:prSet presAssocID="{B93A0E8E-9A84-4C8B-9A9A-60DA7340496B}" presName="linNode" presStyleCnt="0"/>
      <dgm:spPr/>
    </dgm:pt>
    <dgm:pt modelId="{45503021-4394-4450-9313-C6B4FDA72EDF}" type="pres">
      <dgm:prSet presAssocID="{B93A0E8E-9A84-4C8B-9A9A-60DA7340496B}" presName="parentText" presStyleLbl="node1" presStyleIdx="0" presStyleCnt="1" custScaleX="73142" custScaleY="46088">
        <dgm:presLayoutVars>
          <dgm:chMax val="1"/>
          <dgm:bulletEnabled val="1"/>
        </dgm:presLayoutVars>
      </dgm:prSet>
      <dgm:spPr/>
      <dgm:t>
        <a:bodyPr/>
        <a:lstStyle/>
        <a:p>
          <a:endParaRPr lang="es-ES"/>
        </a:p>
      </dgm:t>
    </dgm:pt>
    <dgm:pt modelId="{47C53C56-26D0-4590-8BD4-14165102BA36}" type="pres">
      <dgm:prSet presAssocID="{B93A0E8E-9A84-4C8B-9A9A-60DA7340496B}" presName="descendantText" presStyleLbl="alignAccFollowNode1" presStyleIdx="0" presStyleCnt="1" custScaleX="145214" custScaleY="223812" custLinFactNeighborX="-1357" custLinFactNeighborY="26588">
        <dgm:presLayoutVars>
          <dgm:bulletEnabled val="1"/>
        </dgm:presLayoutVars>
      </dgm:prSet>
      <dgm:spPr/>
      <dgm:t>
        <a:bodyPr/>
        <a:lstStyle/>
        <a:p>
          <a:endParaRPr lang="es-EC"/>
        </a:p>
      </dgm:t>
    </dgm:pt>
  </dgm:ptLst>
  <dgm:cxnLst>
    <dgm:cxn modelId="{D4687811-9537-48DD-949E-4CC20EDFBCA0}" srcId="{02E737A3-A6C0-45C6-AE78-F95AC42AC6C1}" destId="{18EA2D66-A21C-4207-916B-F583F7D68704}" srcOrd="2" destOrd="0" parTransId="{A4C0FBC3-E5B2-47C1-9003-81FF0C313FCF}" sibTransId="{B4E724C9-73EF-470D-9F79-109215FFA229}"/>
    <dgm:cxn modelId="{94014C07-7ADF-47CE-AF7B-4EC87ADCD4B0}" type="presOf" srcId="{2AD8CEC1-7E3F-4D47-A421-3AE2741DEDFC}" destId="{47C53C56-26D0-4590-8BD4-14165102BA36}" srcOrd="0" destOrd="1" presId="urn:microsoft.com/office/officeart/2005/8/layout/vList5"/>
    <dgm:cxn modelId="{69783F15-E905-4B9E-BD53-9C946830E19A}" srcId="{FC8EFBD3-768A-4F1A-A0A9-40E87DF96872}" destId="{55CFEA32-5D7B-4674-9339-3FA04DC0D938}" srcOrd="0" destOrd="0" parTransId="{308B18C1-609B-4683-BA4D-51086049B989}" sibTransId="{665730ED-172F-4658-9AB6-EC6BA41102D9}"/>
    <dgm:cxn modelId="{1EDF241F-117D-4D35-BE5F-20FFC4A505A6}" type="presOf" srcId="{18EA2D66-A21C-4207-916B-F583F7D68704}" destId="{47C53C56-26D0-4590-8BD4-14165102BA36}" srcOrd="0" destOrd="9" presId="urn:microsoft.com/office/officeart/2005/8/layout/vList5"/>
    <dgm:cxn modelId="{D45E9983-C849-4F88-9302-036FFF70FB7F}" type="presOf" srcId="{38F90443-35DA-4252-A485-61FDC6D4A5EE}" destId="{47C53C56-26D0-4590-8BD4-14165102BA36}" srcOrd="0" destOrd="3" presId="urn:microsoft.com/office/officeart/2005/8/layout/vList5"/>
    <dgm:cxn modelId="{D543DF81-0D18-4E0B-84A6-CE7F55BED842}" srcId="{02E737A3-A6C0-45C6-AE78-F95AC42AC6C1}" destId="{8C93E65B-6181-42B2-9863-1BAF6FA1D3B9}" srcOrd="3" destOrd="0" parTransId="{0216D8D8-87EB-4E86-9C94-73CFEF3411B2}" sibTransId="{BBD18B1E-BF37-46B4-A815-F2F5ACB6F2BA}"/>
    <dgm:cxn modelId="{839A4D26-13D3-4B68-9702-AC123080C3C6}" srcId="{02E737A3-A6C0-45C6-AE78-F95AC42AC6C1}" destId="{2AD8CEC1-7E3F-4D47-A421-3AE2741DEDFC}" srcOrd="0" destOrd="0" parTransId="{74AC33C8-5319-4BD6-B481-8813E7837BDC}" sibTransId="{D5A75F1B-7006-46E5-AF2F-518F04A80EB5}"/>
    <dgm:cxn modelId="{637377C2-5232-4A41-9806-8126BD5157E6}" srcId="{55CFEA32-5D7B-4674-9339-3FA04DC0D938}" destId="{083E1E7B-025A-4B70-9980-36381BAA5FBD}" srcOrd="0" destOrd="0" parTransId="{5BC6A4A4-8755-418F-AB69-813456907559}" sibTransId="{7DA0C6F6-598E-4BD3-857F-E95F6010F94E}"/>
    <dgm:cxn modelId="{EEC6DE41-C332-4EB1-AEDD-82C0E99B27BE}" srcId="{F007D8A8-57A1-43FE-B8AF-32FDA45BB2D4}" destId="{097BC27B-837A-458C-A36D-2C17D3883F52}" srcOrd="0" destOrd="0" parTransId="{8D1FA68A-ACD2-421A-AB12-0E6D52A282BE}" sibTransId="{92C59BCE-840A-49EF-9BED-AD648DC48C89}"/>
    <dgm:cxn modelId="{61E50E20-1ABD-4A26-A90B-142AB6A80FD8}" type="presOf" srcId="{7F521B2B-B40C-4CB1-960A-90A358CC14DA}" destId="{3B18856E-6AD5-4A11-A705-D9066DFDF404}" srcOrd="0" destOrd="0" presId="urn:microsoft.com/office/officeart/2005/8/layout/vList5"/>
    <dgm:cxn modelId="{C2CD5FA4-2CA8-45E0-A640-09F1DBE3DE4B}" type="presOf" srcId="{F40B752B-9879-435B-9400-543DF6BD369F}" destId="{47C53C56-26D0-4590-8BD4-14165102BA36}" srcOrd="0" destOrd="7" presId="urn:microsoft.com/office/officeart/2005/8/layout/vList5"/>
    <dgm:cxn modelId="{C2DBFF81-75C8-4060-8BC5-6382C9D4B6C9}" type="presOf" srcId="{55CFEA32-5D7B-4674-9339-3FA04DC0D938}" destId="{47C53C56-26D0-4590-8BD4-14165102BA36}" srcOrd="0" destOrd="12" presId="urn:microsoft.com/office/officeart/2005/8/layout/vList5"/>
    <dgm:cxn modelId="{44BADFDE-34AB-45C6-9F09-D8CD5AB07C32}" srcId="{B93A0E8E-9A84-4C8B-9A9A-60DA7340496B}" destId="{02E737A3-A6C0-45C6-AE78-F95AC42AC6C1}" srcOrd="0" destOrd="0" parTransId="{06AF30C9-DF27-4C9D-A4B5-7E9BB02B0C2E}" sibTransId="{7CC34708-488E-427A-9AD7-E82471829FCE}"/>
    <dgm:cxn modelId="{B2F9BDB5-6516-47DE-B4B7-A607C7194976}" srcId="{B93A0E8E-9A84-4C8B-9A9A-60DA7340496B}" destId="{FC8EFBD3-768A-4F1A-A0A9-40E87DF96872}" srcOrd="1" destOrd="0" parTransId="{94346655-2A56-4066-A0CE-8F69D71154F1}" sibTransId="{B8C82AA1-5B86-4F5C-848D-EDE9D7B759A1}"/>
    <dgm:cxn modelId="{B372FD53-A105-4B7B-B4FC-1DD67A7568F1}" type="presOf" srcId="{02E737A3-A6C0-45C6-AE78-F95AC42AC6C1}" destId="{47C53C56-26D0-4590-8BD4-14165102BA36}" srcOrd="0" destOrd="0" presId="urn:microsoft.com/office/officeart/2005/8/layout/vList5"/>
    <dgm:cxn modelId="{E7272771-1022-420C-9933-22D42F698D03}" type="presOf" srcId="{B93A0E8E-9A84-4C8B-9A9A-60DA7340496B}" destId="{45503021-4394-4450-9313-C6B4FDA72EDF}" srcOrd="0" destOrd="0" presId="urn:microsoft.com/office/officeart/2005/8/layout/vList5"/>
    <dgm:cxn modelId="{D6D465E4-5DD5-46DE-BFAF-FA605F3CC83B}" srcId="{02E737A3-A6C0-45C6-AE78-F95AC42AC6C1}" destId="{F007D8A8-57A1-43FE-B8AF-32FDA45BB2D4}" srcOrd="1" destOrd="0" parTransId="{070C9C8B-1443-4580-B283-D8EEC6307399}" sibTransId="{9D483624-AB86-4081-8C67-EAB110008B9A}"/>
    <dgm:cxn modelId="{1464D275-E654-43D0-AB4E-371A28971444}" srcId="{7F521B2B-B40C-4CB1-960A-90A358CC14DA}" destId="{B93A0E8E-9A84-4C8B-9A9A-60DA7340496B}" srcOrd="0" destOrd="0" parTransId="{B71297E9-F036-4271-B566-002AC114DEB3}" sibTransId="{65F543BA-1F35-47B9-BF10-A1C431F1CED6}"/>
    <dgm:cxn modelId="{EE9B4A7C-8827-4E62-BB44-469AA9D3F3A2}" type="presOf" srcId="{F007D8A8-57A1-43FE-B8AF-32FDA45BB2D4}" destId="{47C53C56-26D0-4590-8BD4-14165102BA36}" srcOrd="0" destOrd="4" presId="urn:microsoft.com/office/officeart/2005/8/layout/vList5"/>
    <dgm:cxn modelId="{219AA1D5-8B21-4034-A067-AB4E201D8BE7}" srcId="{2AD8CEC1-7E3F-4D47-A421-3AE2741DEDFC}" destId="{E06E5BFD-F306-4DCC-8BAC-F6F120B7584A}" srcOrd="0" destOrd="0" parTransId="{40284E3C-F385-427C-BF32-1465F1F8DDBD}" sibTransId="{65AC1541-262D-4E40-B408-7C8BD0BCFFD5}"/>
    <dgm:cxn modelId="{74E9F076-3EB3-4514-9F7F-DBE08ADC63B0}" type="presOf" srcId="{8C93E65B-6181-42B2-9863-1BAF6FA1D3B9}" destId="{47C53C56-26D0-4590-8BD4-14165102BA36}" srcOrd="0" destOrd="10" presId="urn:microsoft.com/office/officeart/2005/8/layout/vList5"/>
    <dgm:cxn modelId="{F85A943B-6BAF-44D7-A864-62097C1F6BF0}" srcId="{097BC27B-837A-458C-A36D-2C17D3883F52}" destId="{47C28650-9A81-49C4-B920-F435362AAF3B}" srcOrd="0" destOrd="0" parTransId="{4F7A66F5-3AE6-4A87-A58D-92C6B73E90F9}" sibTransId="{D4FED37B-0D16-4837-99D4-EE017BEAE406}"/>
    <dgm:cxn modelId="{77A2A5C0-D921-4794-80C4-C6BE2413B3EB}" type="presOf" srcId="{2D7BEC9D-4A82-4AB3-B17B-040C22E4E7B8}" destId="{47C53C56-26D0-4590-8BD4-14165102BA36}" srcOrd="0" destOrd="8" presId="urn:microsoft.com/office/officeart/2005/8/layout/vList5"/>
    <dgm:cxn modelId="{E28ADB30-B3BE-44CA-BD9A-25730C380F17}" srcId="{097BC27B-837A-458C-A36D-2C17D3883F52}" destId="{2D7BEC9D-4A82-4AB3-B17B-040C22E4E7B8}" srcOrd="2" destOrd="0" parTransId="{7C6B300B-E6F1-4E38-9E9F-3E04A549CAAC}" sibTransId="{CAE8B3D5-B4DF-4642-82CE-B662C0B752D8}"/>
    <dgm:cxn modelId="{54B0A016-EC0C-49D0-8714-55A0662482EB}" type="presOf" srcId="{097BC27B-837A-458C-A36D-2C17D3883F52}" destId="{47C53C56-26D0-4590-8BD4-14165102BA36}" srcOrd="0" destOrd="5" presId="urn:microsoft.com/office/officeart/2005/8/layout/vList5"/>
    <dgm:cxn modelId="{83B920EC-CC41-4169-ACCF-4CE032478D49}" srcId="{097BC27B-837A-458C-A36D-2C17D3883F52}" destId="{F40B752B-9879-435B-9400-543DF6BD369F}" srcOrd="1" destOrd="0" parTransId="{0DEE8B6F-D90F-454A-BF94-B496BFBD8389}" sibTransId="{3E83D5B6-A73C-4757-B576-7FD83DD54E94}"/>
    <dgm:cxn modelId="{0E0AE2D8-7B95-4FCF-A8DF-91112C06E23C}" type="presOf" srcId="{083E1E7B-025A-4B70-9980-36381BAA5FBD}" destId="{47C53C56-26D0-4590-8BD4-14165102BA36}" srcOrd="0" destOrd="13" presId="urn:microsoft.com/office/officeart/2005/8/layout/vList5"/>
    <dgm:cxn modelId="{A88B7419-21C7-434F-9D16-EDA6E3F90710}" type="presOf" srcId="{FC8EFBD3-768A-4F1A-A0A9-40E87DF96872}" destId="{47C53C56-26D0-4590-8BD4-14165102BA36}" srcOrd="0" destOrd="11" presId="urn:microsoft.com/office/officeart/2005/8/layout/vList5"/>
    <dgm:cxn modelId="{26755E13-4B32-467E-B66A-6FAE5200DA5F}" type="presOf" srcId="{47C28650-9A81-49C4-B920-F435362AAF3B}" destId="{47C53C56-26D0-4590-8BD4-14165102BA36}" srcOrd="0" destOrd="6" presId="urn:microsoft.com/office/officeart/2005/8/layout/vList5"/>
    <dgm:cxn modelId="{EDE70E88-02B2-4C53-A217-5BB1AB4168DD}" type="presOf" srcId="{E06E5BFD-F306-4DCC-8BAC-F6F120B7584A}" destId="{47C53C56-26D0-4590-8BD4-14165102BA36}" srcOrd="0" destOrd="2" presId="urn:microsoft.com/office/officeart/2005/8/layout/vList5"/>
    <dgm:cxn modelId="{EBF19AE9-1E38-4D9D-950A-1706F2ED35BD}" srcId="{2AD8CEC1-7E3F-4D47-A421-3AE2741DEDFC}" destId="{38F90443-35DA-4252-A485-61FDC6D4A5EE}" srcOrd="1" destOrd="0" parTransId="{33679C0B-418D-44B0-B8A7-A06722DD80E3}" sibTransId="{A74752E4-F18C-4253-85F5-EA62F313DA5E}"/>
    <dgm:cxn modelId="{09B3D576-0DC8-4F13-AA13-2F7B8441589C}" type="presParOf" srcId="{3B18856E-6AD5-4A11-A705-D9066DFDF404}" destId="{C98E4389-27D6-47DD-802F-FAFB260082D8}" srcOrd="0" destOrd="0" presId="urn:microsoft.com/office/officeart/2005/8/layout/vList5"/>
    <dgm:cxn modelId="{B7C251BE-85F0-4DBF-801E-450859CBA632}" type="presParOf" srcId="{C98E4389-27D6-47DD-802F-FAFB260082D8}" destId="{45503021-4394-4450-9313-C6B4FDA72EDF}" srcOrd="0" destOrd="0" presId="urn:microsoft.com/office/officeart/2005/8/layout/vList5"/>
    <dgm:cxn modelId="{C2B84F8F-986C-4842-A3DC-4D928C8B7643}" type="presParOf" srcId="{C98E4389-27D6-47DD-802F-FAFB260082D8}" destId="{47C53C56-26D0-4590-8BD4-14165102BA3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521B2B-B40C-4CB1-960A-90A358CC14DA}"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s-EC"/>
        </a:p>
      </dgm:t>
    </dgm:pt>
    <dgm:pt modelId="{B93A0E8E-9A84-4C8B-9A9A-60DA7340496B}">
      <dgm:prSet phldrT="[Texto]" custT="1"/>
      <dgm:spPr/>
      <dgm:t>
        <a:bodyPr/>
        <a:lstStyle/>
        <a:p>
          <a:r>
            <a:rPr lang="es-EC" sz="2100" dirty="0" smtClean="0">
              <a:latin typeface="Times New Roman" panose="02020603050405020304" pitchFamily="18" charset="0"/>
              <a:cs typeface="Times New Roman" panose="02020603050405020304" pitchFamily="18" charset="0"/>
            </a:rPr>
            <a:t>Propiedades de los Materiales</a:t>
          </a:r>
          <a:endParaRPr lang="es-EC" sz="2100" dirty="0">
            <a:latin typeface="Times New Roman" panose="02020603050405020304" pitchFamily="18" charset="0"/>
            <a:cs typeface="Times New Roman" panose="02020603050405020304" pitchFamily="18" charset="0"/>
          </a:endParaRPr>
        </a:p>
      </dgm:t>
    </dgm:pt>
    <dgm:pt modelId="{B71297E9-F036-4271-B566-002AC114DEB3}" type="parTrans" cxnId="{1464D275-E654-43D0-AB4E-371A28971444}">
      <dgm:prSet/>
      <dgm:spPr/>
      <dgm:t>
        <a:bodyPr/>
        <a:lstStyle/>
        <a:p>
          <a:endParaRPr lang="es-EC">
            <a:latin typeface="Times New Roman" panose="02020603050405020304" pitchFamily="18" charset="0"/>
            <a:cs typeface="Times New Roman" panose="02020603050405020304" pitchFamily="18" charset="0"/>
          </a:endParaRPr>
        </a:p>
      </dgm:t>
    </dgm:pt>
    <dgm:pt modelId="{65F543BA-1F35-47B9-BF10-A1C431F1CED6}" type="sibTrans" cxnId="{1464D275-E654-43D0-AB4E-371A28971444}">
      <dgm:prSet/>
      <dgm:spPr/>
      <dgm:t>
        <a:bodyPr/>
        <a:lstStyle/>
        <a:p>
          <a:endParaRPr lang="es-EC">
            <a:latin typeface="Times New Roman" panose="02020603050405020304" pitchFamily="18" charset="0"/>
            <a:cs typeface="Times New Roman" panose="02020603050405020304" pitchFamily="18" charset="0"/>
          </a:endParaRPr>
        </a:p>
      </dgm:t>
    </dgm:pt>
    <dgm:pt modelId="{02E737A3-A6C0-45C6-AE78-F95AC42AC6C1}">
      <dgm:prSet phldrT="[Texto]" custT="1"/>
      <dgm:spPr>
        <a:blipFill rotWithShape="0">
          <a:blip xmlns:r="http://schemas.openxmlformats.org/officeDocument/2006/relationships" r:embed="rId1"/>
          <a:stretch>
            <a:fillRect/>
          </a:stretch>
        </a:blipFill>
      </dgm:spPr>
      <dgm:t>
        <a:bodyPr/>
        <a:lstStyle/>
        <a:p>
          <a:r>
            <a:rPr lang="es-EC">
              <a:noFill/>
            </a:rPr>
            <a:t> </a:t>
          </a:r>
        </a:p>
      </dgm:t>
    </dgm:pt>
    <dgm:pt modelId="{06AF30C9-DF27-4C9D-A4B5-7E9BB02B0C2E}" type="parTrans" cxnId="{44BADFDE-34AB-45C6-9F09-D8CD5AB07C32}">
      <dgm:prSet/>
      <dgm:spPr/>
      <dgm:t>
        <a:bodyPr/>
        <a:lstStyle/>
        <a:p>
          <a:endParaRPr lang="es-EC">
            <a:latin typeface="Times New Roman" panose="02020603050405020304" pitchFamily="18" charset="0"/>
            <a:cs typeface="Times New Roman" panose="02020603050405020304" pitchFamily="18" charset="0"/>
          </a:endParaRPr>
        </a:p>
      </dgm:t>
    </dgm:pt>
    <dgm:pt modelId="{7CC34708-488E-427A-9AD7-E82471829FCE}" type="sibTrans" cxnId="{44BADFDE-34AB-45C6-9F09-D8CD5AB07C32}">
      <dgm:prSet/>
      <dgm:spPr/>
      <dgm:t>
        <a:bodyPr/>
        <a:lstStyle/>
        <a:p>
          <a:endParaRPr lang="es-EC">
            <a:latin typeface="Times New Roman" panose="02020603050405020304" pitchFamily="18" charset="0"/>
            <a:cs typeface="Times New Roman" panose="02020603050405020304" pitchFamily="18" charset="0"/>
          </a:endParaRPr>
        </a:p>
      </dgm:t>
    </dgm:pt>
    <dgm:pt modelId="{E06E5BFD-F306-4DCC-8BAC-F6F120B7584A}">
      <dgm:prSet phldrT="[Texto]" custT="1"/>
      <dgm:spPr/>
      <dgm:t>
        <a:bodyPr/>
        <a:lstStyle/>
        <a:p>
          <a:r>
            <a:rPr lang="es-EC">
              <a:noFill/>
            </a:rPr>
            <a:t> </a:t>
          </a:r>
        </a:p>
      </dgm:t>
    </dgm:pt>
    <dgm:pt modelId="{40284E3C-F385-427C-BF32-1465F1F8DDBD}" type="parTrans" cxnId="{219AA1D5-8B21-4034-A067-AB4E201D8BE7}">
      <dgm:prSet/>
      <dgm:spPr/>
      <dgm:t>
        <a:bodyPr/>
        <a:lstStyle/>
        <a:p>
          <a:endParaRPr lang="es-EC">
            <a:latin typeface="Times New Roman" panose="02020603050405020304" pitchFamily="18" charset="0"/>
            <a:cs typeface="Times New Roman" panose="02020603050405020304" pitchFamily="18" charset="0"/>
          </a:endParaRPr>
        </a:p>
      </dgm:t>
    </dgm:pt>
    <dgm:pt modelId="{65AC1541-262D-4E40-B408-7C8BD0BCFFD5}" type="sibTrans" cxnId="{219AA1D5-8B21-4034-A067-AB4E201D8BE7}">
      <dgm:prSet/>
      <dgm:spPr/>
      <dgm:t>
        <a:bodyPr/>
        <a:lstStyle/>
        <a:p>
          <a:endParaRPr lang="es-EC">
            <a:latin typeface="Times New Roman" panose="02020603050405020304" pitchFamily="18" charset="0"/>
            <a:cs typeface="Times New Roman" panose="02020603050405020304" pitchFamily="18" charset="0"/>
          </a:endParaRPr>
        </a:p>
      </dgm:t>
    </dgm:pt>
    <dgm:pt modelId="{47C28650-9A81-49C4-B920-F435362AAF3B}">
      <dgm:prSet custT="1"/>
      <dgm:spPr/>
      <dgm:t>
        <a:bodyPr/>
        <a:lstStyle/>
        <a:p>
          <a:r>
            <a:rPr lang="es-EC">
              <a:noFill/>
            </a:rPr>
            <a:t> </a:t>
          </a:r>
        </a:p>
      </dgm:t>
    </dgm:pt>
    <dgm:pt modelId="{4F7A66F5-3AE6-4A87-A58D-92C6B73E90F9}" type="parTrans" cxnId="{F85A943B-6BAF-44D7-A864-62097C1F6BF0}">
      <dgm:prSet/>
      <dgm:spPr/>
      <dgm:t>
        <a:bodyPr/>
        <a:lstStyle/>
        <a:p>
          <a:endParaRPr lang="es-EC"/>
        </a:p>
      </dgm:t>
    </dgm:pt>
    <dgm:pt modelId="{D4FED37B-0D16-4837-99D4-EE017BEAE406}" type="sibTrans" cxnId="{F85A943B-6BAF-44D7-A864-62097C1F6BF0}">
      <dgm:prSet/>
      <dgm:spPr/>
      <dgm:t>
        <a:bodyPr/>
        <a:lstStyle/>
        <a:p>
          <a:endParaRPr lang="es-EC"/>
        </a:p>
      </dgm:t>
    </dgm:pt>
    <dgm:pt modelId="{55CFEA32-5D7B-4674-9339-3FA04DC0D938}">
      <dgm:prSet custT="1"/>
      <dgm:spPr/>
      <dgm:t>
        <a:bodyPr/>
        <a:lstStyle/>
        <a:p>
          <a:r>
            <a:rPr lang="es-EC">
              <a:noFill/>
            </a:rPr>
            <a:t> </a:t>
          </a:r>
        </a:p>
      </dgm:t>
    </dgm:pt>
    <dgm:pt modelId="{308B18C1-609B-4683-BA4D-51086049B989}" type="parTrans" cxnId="{69783F15-E905-4B9E-BD53-9C946830E19A}">
      <dgm:prSet/>
      <dgm:spPr/>
      <dgm:t>
        <a:bodyPr/>
        <a:lstStyle/>
        <a:p>
          <a:endParaRPr lang="es-EC"/>
        </a:p>
      </dgm:t>
    </dgm:pt>
    <dgm:pt modelId="{665730ED-172F-4658-9AB6-EC6BA41102D9}" type="sibTrans" cxnId="{69783F15-E905-4B9E-BD53-9C946830E19A}">
      <dgm:prSet/>
      <dgm:spPr/>
      <dgm:t>
        <a:bodyPr/>
        <a:lstStyle/>
        <a:p>
          <a:endParaRPr lang="es-EC"/>
        </a:p>
      </dgm:t>
    </dgm:pt>
    <dgm:pt modelId="{FC8EFBD3-768A-4F1A-A0A9-40E87DF96872}">
      <dgm:prSet custT="1"/>
      <dgm:spPr/>
      <dgm:t>
        <a:bodyPr/>
        <a:lstStyle/>
        <a:p>
          <a:r>
            <a:rPr lang="es-EC">
              <a:noFill/>
            </a:rPr>
            <a:t> </a:t>
          </a:r>
        </a:p>
      </dgm:t>
    </dgm:pt>
    <dgm:pt modelId="{B8C82AA1-5B86-4F5C-848D-EDE9D7B759A1}" type="sibTrans" cxnId="{B2F9BDB5-6516-47DE-B4B7-A607C7194976}">
      <dgm:prSet/>
      <dgm:spPr/>
      <dgm:t>
        <a:bodyPr/>
        <a:lstStyle/>
        <a:p>
          <a:endParaRPr lang="es-EC"/>
        </a:p>
      </dgm:t>
    </dgm:pt>
    <dgm:pt modelId="{94346655-2A56-4066-A0CE-8F69D71154F1}" type="parTrans" cxnId="{B2F9BDB5-6516-47DE-B4B7-A607C7194976}">
      <dgm:prSet/>
      <dgm:spPr/>
      <dgm:t>
        <a:bodyPr/>
        <a:lstStyle/>
        <a:p>
          <a:endParaRPr lang="es-EC"/>
        </a:p>
      </dgm:t>
    </dgm:pt>
    <dgm:pt modelId="{F40B752B-9879-435B-9400-543DF6BD369F}">
      <dgm:prSet custT="1"/>
      <dgm:spPr/>
      <dgm:t>
        <a:bodyPr/>
        <a:lstStyle/>
        <a:p>
          <a:r>
            <a:rPr lang="es-EC">
              <a:noFill/>
            </a:rPr>
            <a:t> </a:t>
          </a:r>
        </a:p>
      </dgm:t>
    </dgm:pt>
    <dgm:pt modelId="{0DEE8B6F-D90F-454A-BF94-B496BFBD8389}" type="parTrans" cxnId="{83B920EC-CC41-4169-ACCF-4CE032478D49}">
      <dgm:prSet/>
      <dgm:spPr/>
      <dgm:t>
        <a:bodyPr/>
        <a:lstStyle/>
        <a:p>
          <a:endParaRPr lang="es-EC"/>
        </a:p>
      </dgm:t>
    </dgm:pt>
    <dgm:pt modelId="{3E83D5B6-A73C-4757-B576-7FD83DD54E94}" type="sibTrans" cxnId="{83B920EC-CC41-4169-ACCF-4CE032478D49}">
      <dgm:prSet/>
      <dgm:spPr/>
      <dgm:t>
        <a:bodyPr/>
        <a:lstStyle/>
        <a:p>
          <a:endParaRPr lang="es-EC"/>
        </a:p>
      </dgm:t>
    </dgm:pt>
    <dgm:pt modelId="{38F90443-35DA-4252-A485-61FDC6D4A5EE}">
      <dgm:prSet phldrT="[Texto]" custT="1"/>
      <dgm:spPr/>
      <dgm:t>
        <a:bodyPr/>
        <a:lstStyle/>
        <a:p>
          <a:r>
            <a:rPr lang="es-EC">
              <a:noFill/>
            </a:rPr>
            <a:t> </a:t>
          </a:r>
        </a:p>
      </dgm:t>
    </dgm:pt>
    <dgm:pt modelId="{A74752E4-F18C-4253-85F5-EA62F313DA5E}" type="sibTrans" cxnId="{EBF19AE9-1E38-4D9D-950A-1706F2ED35BD}">
      <dgm:prSet/>
      <dgm:spPr/>
      <dgm:t>
        <a:bodyPr/>
        <a:lstStyle/>
        <a:p>
          <a:endParaRPr lang="es-EC"/>
        </a:p>
      </dgm:t>
    </dgm:pt>
    <dgm:pt modelId="{33679C0B-418D-44B0-B8A7-A06722DD80E3}" type="parTrans" cxnId="{EBF19AE9-1E38-4D9D-950A-1706F2ED35BD}">
      <dgm:prSet/>
      <dgm:spPr/>
      <dgm:t>
        <a:bodyPr/>
        <a:lstStyle/>
        <a:p>
          <a:endParaRPr lang="es-EC"/>
        </a:p>
      </dgm:t>
    </dgm:pt>
    <dgm:pt modelId="{097BC27B-837A-458C-A36D-2C17D3883F52}">
      <dgm:prSet phldrT="[Texto]" custT="1"/>
      <dgm:spPr/>
      <dgm:t>
        <a:bodyPr/>
        <a:lstStyle/>
        <a:p>
          <a:r>
            <a:rPr lang="es-EC">
              <a:noFill/>
            </a:rPr>
            <a:t> </a:t>
          </a:r>
        </a:p>
      </dgm:t>
    </dgm:pt>
    <dgm:pt modelId="{92C59BCE-840A-49EF-9BED-AD648DC48C89}" type="sibTrans" cxnId="{EEC6DE41-C332-4EB1-AEDD-82C0E99B27BE}">
      <dgm:prSet/>
      <dgm:spPr/>
      <dgm:t>
        <a:bodyPr/>
        <a:lstStyle/>
        <a:p>
          <a:endParaRPr lang="es-EC"/>
        </a:p>
      </dgm:t>
    </dgm:pt>
    <dgm:pt modelId="{8D1FA68A-ACD2-421A-AB12-0E6D52A282BE}" type="parTrans" cxnId="{EEC6DE41-C332-4EB1-AEDD-82C0E99B27BE}">
      <dgm:prSet/>
      <dgm:spPr/>
      <dgm:t>
        <a:bodyPr/>
        <a:lstStyle/>
        <a:p>
          <a:endParaRPr lang="es-EC"/>
        </a:p>
      </dgm:t>
    </dgm:pt>
    <dgm:pt modelId="{2D7BEC9D-4A82-4AB3-B17B-040C22E4E7B8}">
      <dgm:prSet custT="1"/>
      <dgm:spPr/>
      <dgm:t>
        <a:bodyPr/>
        <a:lstStyle/>
        <a:p>
          <a:r>
            <a:rPr lang="es-EC">
              <a:noFill/>
            </a:rPr>
            <a:t> </a:t>
          </a:r>
        </a:p>
      </dgm:t>
    </dgm:pt>
    <dgm:pt modelId="{7C6B300B-E6F1-4E38-9E9F-3E04A549CAAC}" type="parTrans" cxnId="{E28ADB30-B3BE-44CA-BD9A-25730C380F17}">
      <dgm:prSet/>
      <dgm:spPr/>
      <dgm:t>
        <a:bodyPr/>
        <a:lstStyle/>
        <a:p>
          <a:endParaRPr lang="es-EC"/>
        </a:p>
      </dgm:t>
    </dgm:pt>
    <dgm:pt modelId="{CAE8B3D5-B4DF-4642-82CE-B662C0B752D8}" type="sibTrans" cxnId="{E28ADB30-B3BE-44CA-BD9A-25730C380F17}">
      <dgm:prSet/>
      <dgm:spPr/>
      <dgm:t>
        <a:bodyPr/>
        <a:lstStyle/>
        <a:p>
          <a:endParaRPr lang="es-EC"/>
        </a:p>
      </dgm:t>
    </dgm:pt>
    <dgm:pt modelId="{18EA2D66-A21C-4207-916B-F583F7D68704}">
      <dgm:prSet custT="1"/>
      <dgm:spPr/>
      <dgm:t>
        <a:bodyPr/>
        <a:lstStyle/>
        <a:p>
          <a:r>
            <a:rPr lang="es-EC">
              <a:noFill/>
            </a:rPr>
            <a:t> </a:t>
          </a:r>
        </a:p>
      </dgm:t>
    </dgm:pt>
    <dgm:pt modelId="{A4C0FBC3-E5B2-47C1-9003-81FF0C313FCF}" type="parTrans" cxnId="{D4687811-9537-48DD-949E-4CC20EDFBCA0}">
      <dgm:prSet/>
      <dgm:spPr/>
      <dgm:t>
        <a:bodyPr/>
        <a:lstStyle/>
        <a:p>
          <a:endParaRPr lang="es-EC"/>
        </a:p>
      </dgm:t>
    </dgm:pt>
    <dgm:pt modelId="{B4E724C9-73EF-470D-9F79-109215FFA229}" type="sibTrans" cxnId="{D4687811-9537-48DD-949E-4CC20EDFBCA0}">
      <dgm:prSet/>
      <dgm:spPr/>
      <dgm:t>
        <a:bodyPr/>
        <a:lstStyle/>
        <a:p>
          <a:endParaRPr lang="es-EC"/>
        </a:p>
      </dgm:t>
    </dgm:pt>
    <dgm:pt modelId="{2AD8CEC1-7E3F-4D47-A421-3AE2741DEDFC}">
      <dgm:prSet phldrT="[Texto]" custT="1"/>
      <dgm:spPr/>
      <dgm:t>
        <a:bodyPr/>
        <a:lstStyle/>
        <a:p>
          <a:r>
            <a:rPr lang="es-EC">
              <a:noFill/>
            </a:rPr>
            <a:t> </a:t>
          </a:r>
        </a:p>
      </dgm:t>
    </dgm:pt>
    <dgm:pt modelId="{74AC33C8-5319-4BD6-B481-8813E7837BDC}" type="parTrans" cxnId="{839A4D26-13D3-4B68-9702-AC123080C3C6}">
      <dgm:prSet/>
      <dgm:spPr/>
      <dgm:t>
        <a:bodyPr/>
        <a:lstStyle/>
        <a:p>
          <a:endParaRPr lang="es-EC"/>
        </a:p>
      </dgm:t>
    </dgm:pt>
    <dgm:pt modelId="{D5A75F1B-7006-46E5-AF2F-518F04A80EB5}" type="sibTrans" cxnId="{839A4D26-13D3-4B68-9702-AC123080C3C6}">
      <dgm:prSet/>
      <dgm:spPr/>
      <dgm:t>
        <a:bodyPr/>
        <a:lstStyle/>
        <a:p>
          <a:endParaRPr lang="es-EC"/>
        </a:p>
      </dgm:t>
    </dgm:pt>
    <dgm:pt modelId="{F007D8A8-57A1-43FE-B8AF-32FDA45BB2D4}">
      <dgm:prSet phldrT="[Texto]" custT="1"/>
      <dgm:spPr/>
      <dgm:t>
        <a:bodyPr/>
        <a:lstStyle/>
        <a:p>
          <a:r>
            <a:rPr lang="es-EC">
              <a:noFill/>
            </a:rPr>
            <a:t> </a:t>
          </a:r>
        </a:p>
      </dgm:t>
    </dgm:pt>
    <dgm:pt modelId="{070C9C8B-1443-4580-B283-D8EEC6307399}" type="parTrans" cxnId="{D6D465E4-5DD5-46DE-BFAF-FA605F3CC83B}">
      <dgm:prSet/>
      <dgm:spPr/>
      <dgm:t>
        <a:bodyPr/>
        <a:lstStyle/>
        <a:p>
          <a:endParaRPr lang="es-EC"/>
        </a:p>
      </dgm:t>
    </dgm:pt>
    <dgm:pt modelId="{9D483624-AB86-4081-8C67-EAB110008B9A}" type="sibTrans" cxnId="{D6D465E4-5DD5-46DE-BFAF-FA605F3CC83B}">
      <dgm:prSet/>
      <dgm:spPr/>
      <dgm:t>
        <a:bodyPr/>
        <a:lstStyle/>
        <a:p>
          <a:endParaRPr lang="es-EC"/>
        </a:p>
      </dgm:t>
    </dgm:pt>
    <dgm:pt modelId="{083E1E7B-025A-4B70-9980-36381BAA5FBD}">
      <dgm:prSet custT="1"/>
      <dgm:spPr/>
      <dgm:t>
        <a:bodyPr/>
        <a:lstStyle/>
        <a:p>
          <a:r>
            <a:rPr lang="es-EC">
              <a:noFill/>
            </a:rPr>
            <a:t> </a:t>
          </a:r>
        </a:p>
      </dgm:t>
    </dgm:pt>
    <dgm:pt modelId="{5BC6A4A4-8755-418F-AB69-813456907559}" type="parTrans" cxnId="{637377C2-5232-4A41-9806-8126BD5157E6}">
      <dgm:prSet/>
      <dgm:spPr/>
      <dgm:t>
        <a:bodyPr/>
        <a:lstStyle/>
        <a:p>
          <a:endParaRPr lang="es-EC"/>
        </a:p>
      </dgm:t>
    </dgm:pt>
    <dgm:pt modelId="{7DA0C6F6-598E-4BD3-857F-E95F6010F94E}" type="sibTrans" cxnId="{637377C2-5232-4A41-9806-8126BD5157E6}">
      <dgm:prSet/>
      <dgm:spPr/>
      <dgm:t>
        <a:bodyPr/>
        <a:lstStyle/>
        <a:p>
          <a:endParaRPr lang="es-EC"/>
        </a:p>
      </dgm:t>
    </dgm:pt>
    <dgm:pt modelId="{8C93E65B-6181-42B2-9863-1BAF6FA1D3B9}">
      <dgm:prSet custT="1"/>
      <dgm:spPr/>
      <dgm:t>
        <a:bodyPr/>
        <a:lstStyle/>
        <a:p>
          <a:r>
            <a:rPr lang="es-EC">
              <a:noFill/>
            </a:rPr>
            <a:t> </a:t>
          </a:r>
        </a:p>
      </dgm:t>
    </dgm:pt>
    <dgm:pt modelId="{0216D8D8-87EB-4E86-9C94-73CFEF3411B2}" type="parTrans" cxnId="{D543DF81-0D18-4E0B-84A6-CE7F55BED842}">
      <dgm:prSet/>
      <dgm:spPr/>
      <dgm:t>
        <a:bodyPr/>
        <a:lstStyle/>
        <a:p>
          <a:endParaRPr lang="es-EC"/>
        </a:p>
      </dgm:t>
    </dgm:pt>
    <dgm:pt modelId="{BBD18B1E-BF37-46B4-A815-F2F5ACB6F2BA}" type="sibTrans" cxnId="{D543DF81-0D18-4E0B-84A6-CE7F55BED842}">
      <dgm:prSet/>
      <dgm:spPr/>
      <dgm:t>
        <a:bodyPr/>
        <a:lstStyle/>
        <a:p>
          <a:endParaRPr lang="es-EC"/>
        </a:p>
      </dgm:t>
    </dgm:pt>
    <dgm:pt modelId="{3B18856E-6AD5-4A11-A705-D9066DFDF404}" type="pres">
      <dgm:prSet presAssocID="{7F521B2B-B40C-4CB1-960A-90A358CC14DA}" presName="Name0" presStyleCnt="0">
        <dgm:presLayoutVars>
          <dgm:dir/>
          <dgm:animLvl val="lvl"/>
          <dgm:resizeHandles val="exact"/>
        </dgm:presLayoutVars>
      </dgm:prSet>
      <dgm:spPr/>
    </dgm:pt>
    <dgm:pt modelId="{C98E4389-27D6-47DD-802F-FAFB260082D8}" type="pres">
      <dgm:prSet presAssocID="{B93A0E8E-9A84-4C8B-9A9A-60DA7340496B}" presName="linNode" presStyleCnt="0"/>
      <dgm:spPr/>
    </dgm:pt>
    <dgm:pt modelId="{45503021-4394-4450-9313-C6B4FDA72EDF}" type="pres">
      <dgm:prSet presAssocID="{B93A0E8E-9A84-4C8B-9A9A-60DA7340496B}" presName="parentText" presStyleLbl="node1" presStyleIdx="0" presStyleCnt="1" custScaleX="73142" custScaleY="46088">
        <dgm:presLayoutVars>
          <dgm:chMax val="1"/>
          <dgm:bulletEnabled val="1"/>
        </dgm:presLayoutVars>
      </dgm:prSet>
      <dgm:spPr/>
    </dgm:pt>
    <dgm:pt modelId="{47C53C56-26D0-4590-8BD4-14165102BA36}" type="pres">
      <dgm:prSet presAssocID="{B93A0E8E-9A84-4C8B-9A9A-60DA7340496B}" presName="descendantText" presStyleLbl="alignAccFollowNode1" presStyleIdx="0" presStyleCnt="1" custScaleX="145214" custScaleY="223812" custLinFactNeighborX="-1357" custLinFactNeighborY="26588">
        <dgm:presLayoutVars>
          <dgm:bulletEnabled val="1"/>
        </dgm:presLayoutVars>
      </dgm:prSet>
      <dgm:spPr/>
      <dgm:t>
        <a:bodyPr/>
        <a:lstStyle/>
        <a:p>
          <a:endParaRPr lang="es-EC"/>
        </a:p>
      </dgm:t>
    </dgm:pt>
  </dgm:ptLst>
  <dgm:cxnLst>
    <dgm:cxn modelId="{4190FFF6-EDFF-4AD2-BCCD-FEF87D257819}" type="presOf" srcId="{FC8EFBD3-768A-4F1A-A0A9-40E87DF96872}" destId="{47C53C56-26D0-4590-8BD4-14165102BA36}" srcOrd="0" destOrd="11" presId="urn:microsoft.com/office/officeart/2005/8/layout/vList5"/>
    <dgm:cxn modelId="{C5065877-B1C8-4148-A912-E9B027F58DDF}" type="presOf" srcId="{8C93E65B-6181-42B2-9863-1BAF6FA1D3B9}" destId="{47C53C56-26D0-4590-8BD4-14165102BA36}" srcOrd="0" destOrd="10" presId="urn:microsoft.com/office/officeart/2005/8/layout/vList5"/>
    <dgm:cxn modelId="{455A1007-7ED7-49AA-A01C-6CF17804E4A4}" type="presOf" srcId="{38F90443-35DA-4252-A485-61FDC6D4A5EE}" destId="{47C53C56-26D0-4590-8BD4-14165102BA36}" srcOrd="0" destOrd="3" presId="urn:microsoft.com/office/officeart/2005/8/layout/vList5"/>
    <dgm:cxn modelId="{839A4D26-13D3-4B68-9702-AC123080C3C6}" srcId="{02E737A3-A6C0-45C6-AE78-F95AC42AC6C1}" destId="{2AD8CEC1-7E3F-4D47-A421-3AE2741DEDFC}" srcOrd="0" destOrd="0" parTransId="{74AC33C8-5319-4BD6-B481-8813E7837BDC}" sibTransId="{D5A75F1B-7006-46E5-AF2F-518F04A80EB5}"/>
    <dgm:cxn modelId="{B2F9BDB5-6516-47DE-B4B7-A607C7194976}" srcId="{B93A0E8E-9A84-4C8B-9A9A-60DA7340496B}" destId="{FC8EFBD3-768A-4F1A-A0A9-40E87DF96872}" srcOrd="1" destOrd="0" parTransId="{94346655-2A56-4066-A0CE-8F69D71154F1}" sibTransId="{B8C82AA1-5B86-4F5C-848D-EDE9D7B759A1}"/>
    <dgm:cxn modelId="{219AA1D5-8B21-4034-A067-AB4E201D8BE7}" srcId="{2AD8CEC1-7E3F-4D47-A421-3AE2741DEDFC}" destId="{E06E5BFD-F306-4DCC-8BAC-F6F120B7584A}" srcOrd="0" destOrd="0" parTransId="{40284E3C-F385-427C-BF32-1465F1F8DDBD}" sibTransId="{65AC1541-262D-4E40-B408-7C8BD0BCFFD5}"/>
    <dgm:cxn modelId="{1464D275-E654-43D0-AB4E-371A28971444}" srcId="{7F521B2B-B40C-4CB1-960A-90A358CC14DA}" destId="{B93A0E8E-9A84-4C8B-9A9A-60DA7340496B}" srcOrd="0" destOrd="0" parTransId="{B71297E9-F036-4271-B566-002AC114DEB3}" sibTransId="{65F543BA-1F35-47B9-BF10-A1C431F1CED6}"/>
    <dgm:cxn modelId="{059D1806-B41A-4B98-948F-7C7DCF43BA68}" type="presOf" srcId="{2AD8CEC1-7E3F-4D47-A421-3AE2741DEDFC}" destId="{47C53C56-26D0-4590-8BD4-14165102BA36}" srcOrd="0" destOrd="1" presId="urn:microsoft.com/office/officeart/2005/8/layout/vList5"/>
    <dgm:cxn modelId="{E0172315-B1B0-4697-A4C2-7AE4C1B0124B}" type="presOf" srcId="{E06E5BFD-F306-4DCC-8BAC-F6F120B7584A}" destId="{47C53C56-26D0-4590-8BD4-14165102BA36}" srcOrd="0" destOrd="2" presId="urn:microsoft.com/office/officeart/2005/8/layout/vList5"/>
    <dgm:cxn modelId="{E28ADB30-B3BE-44CA-BD9A-25730C380F17}" srcId="{097BC27B-837A-458C-A36D-2C17D3883F52}" destId="{2D7BEC9D-4A82-4AB3-B17B-040C22E4E7B8}" srcOrd="2" destOrd="0" parTransId="{7C6B300B-E6F1-4E38-9E9F-3E04A549CAAC}" sibTransId="{CAE8B3D5-B4DF-4642-82CE-B662C0B752D8}"/>
    <dgm:cxn modelId="{44BADFDE-34AB-45C6-9F09-D8CD5AB07C32}" srcId="{B93A0E8E-9A84-4C8B-9A9A-60DA7340496B}" destId="{02E737A3-A6C0-45C6-AE78-F95AC42AC6C1}" srcOrd="0" destOrd="0" parTransId="{06AF30C9-DF27-4C9D-A4B5-7E9BB02B0C2E}" sibTransId="{7CC34708-488E-427A-9AD7-E82471829FCE}"/>
    <dgm:cxn modelId="{722378FF-AE13-44DE-BEE1-5B12EEE8E31B}" type="presOf" srcId="{02E737A3-A6C0-45C6-AE78-F95AC42AC6C1}" destId="{47C53C56-26D0-4590-8BD4-14165102BA36}" srcOrd="0" destOrd="0" presId="urn:microsoft.com/office/officeart/2005/8/layout/vList5"/>
    <dgm:cxn modelId="{637377C2-5232-4A41-9806-8126BD5157E6}" srcId="{55CFEA32-5D7B-4674-9339-3FA04DC0D938}" destId="{083E1E7B-025A-4B70-9980-36381BAA5FBD}" srcOrd="0" destOrd="0" parTransId="{5BC6A4A4-8755-418F-AB69-813456907559}" sibTransId="{7DA0C6F6-598E-4BD3-857F-E95F6010F94E}"/>
    <dgm:cxn modelId="{9EC60E19-1FBC-4C71-9B13-B0BD2F8AFD57}" type="presOf" srcId="{47C28650-9A81-49C4-B920-F435362AAF3B}" destId="{47C53C56-26D0-4590-8BD4-14165102BA36}" srcOrd="0" destOrd="6" presId="urn:microsoft.com/office/officeart/2005/8/layout/vList5"/>
    <dgm:cxn modelId="{344C41C1-7136-469E-861B-53730E6CD97D}" type="presOf" srcId="{F40B752B-9879-435B-9400-543DF6BD369F}" destId="{47C53C56-26D0-4590-8BD4-14165102BA36}" srcOrd="0" destOrd="7" presId="urn:microsoft.com/office/officeart/2005/8/layout/vList5"/>
    <dgm:cxn modelId="{8F0D741C-BD40-4307-BCC1-6099C054D2EE}" type="presOf" srcId="{F007D8A8-57A1-43FE-B8AF-32FDA45BB2D4}" destId="{47C53C56-26D0-4590-8BD4-14165102BA36}" srcOrd="0" destOrd="4" presId="urn:microsoft.com/office/officeart/2005/8/layout/vList5"/>
    <dgm:cxn modelId="{83CE4DD4-05EE-414C-BF2B-C30B646FB836}" type="presOf" srcId="{B93A0E8E-9A84-4C8B-9A9A-60DA7340496B}" destId="{45503021-4394-4450-9313-C6B4FDA72EDF}" srcOrd="0" destOrd="0" presId="urn:microsoft.com/office/officeart/2005/8/layout/vList5"/>
    <dgm:cxn modelId="{D543DF81-0D18-4E0B-84A6-CE7F55BED842}" srcId="{02E737A3-A6C0-45C6-AE78-F95AC42AC6C1}" destId="{8C93E65B-6181-42B2-9863-1BAF6FA1D3B9}" srcOrd="3" destOrd="0" parTransId="{0216D8D8-87EB-4E86-9C94-73CFEF3411B2}" sibTransId="{BBD18B1E-BF37-46B4-A815-F2F5ACB6F2BA}"/>
    <dgm:cxn modelId="{77AAD6AD-AF31-4C29-839C-842EA2A2037B}" type="presOf" srcId="{2D7BEC9D-4A82-4AB3-B17B-040C22E4E7B8}" destId="{47C53C56-26D0-4590-8BD4-14165102BA36}" srcOrd="0" destOrd="8" presId="urn:microsoft.com/office/officeart/2005/8/layout/vList5"/>
    <dgm:cxn modelId="{EEC6DE41-C332-4EB1-AEDD-82C0E99B27BE}" srcId="{F007D8A8-57A1-43FE-B8AF-32FDA45BB2D4}" destId="{097BC27B-837A-458C-A36D-2C17D3883F52}" srcOrd="0" destOrd="0" parTransId="{8D1FA68A-ACD2-421A-AB12-0E6D52A282BE}" sibTransId="{92C59BCE-840A-49EF-9BED-AD648DC48C89}"/>
    <dgm:cxn modelId="{D4687811-9537-48DD-949E-4CC20EDFBCA0}" srcId="{02E737A3-A6C0-45C6-AE78-F95AC42AC6C1}" destId="{18EA2D66-A21C-4207-916B-F583F7D68704}" srcOrd="2" destOrd="0" parTransId="{A4C0FBC3-E5B2-47C1-9003-81FF0C313FCF}" sibTransId="{B4E724C9-73EF-470D-9F79-109215FFA229}"/>
    <dgm:cxn modelId="{ECE85322-2D7A-4ABD-9502-FB67E9F97918}" type="presOf" srcId="{097BC27B-837A-458C-A36D-2C17D3883F52}" destId="{47C53C56-26D0-4590-8BD4-14165102BA36}" srcOrd="0" destOrd="5" presId="urn:microsoft.com/office/officeart/2005/8/layout/vList5"/>
    <dgm:cxn modelId="{BB3C4EAA-3BD2-4C7A-9C33-CD0F570F02A3}" type="presOf" srcId="{7F521B2B-B40C-4CB1-960A-90A358CC14DA}" destId="{3B18856E-6AD5-4A11-A705-D9066DFDF404}" srcOrd="0" destOrd="0" presId="urn:microsoft.com/office/officeart/2005/8/layout/vList5"/>
    <dgm:cxn modelId="{F85A943B-6BAF-44D7-A864-62097C1F6BF0}" srcId="{097BC27B-837A-458C-A36D-2C17D3883F52}" destId="{47C28650-9A81-49C4-B920-F435362AAF3B}" srcOrd="0" destOrd="0" parTransId="{4F7A66F5-3AE6-4A87-A58D-92C6B73E90F9}" sibTransId="{D4FED37B-0D16-4837-99D4-EE017BEAE406}"/>
    <dgm:cxn modelId="{D6D465E4-5DD5-46DE-BFAF-FA605F3CC83B}" srcId="{02E737A3-A6C0-45C6-AE78-F95AC42AC6C1}" destId="{F007D8A8-57A1-43FE-B8AF-32FDA45BB2D4}" srcOrd="1" destOrd="0" parTransId="{070C9C8B-1443-4580-B283-D8EEC6307399}" sibTransId="{9D483624-AB86-4081-8C67-EAB110008B9A}"/>
    <dgm:cxn modelId="{3A59EFD2-30D6-4E57-9C40-BEEE65931399}" type="presOf" srcId="{55CFEA32-5D7B-4674-9339-3FA04DC0D938}" destId="{47C53C56-26D0-4590-8BD4-14165102BA36}" srcOrd="0" destOrd="12" presId="urn:microsoft.com/office/officeart/2005/8/layout/vList5"/>
    <dgm:cxn modelId="{83B920EC-CC41-4169-ACCF-4CE032478D49}" srcId="{097BC27B-837A-458C-A36D-2C17D3883F52}" destId="{F40B752B-9879-435B-9400-543DF6BD369F}" srcOrd="1" destOrd="0" parTransId="{0DEE8B6F-D90F-454A-BF94-B496BFBD8389}" sibTransId="{3E83D5B6-A73C-4757-B576-7FD83DD54E94}"/>
    <dgm:cxn modelId="{4C1688C9-C50A-46A4-A651-EE1449C5D34E}" type="presOf" srcId="{083E1E7B-025A-4B70-9980-36381BAA5FBD}" destId="{47C53C56-26D0-4590-8BD4-14165102BA36}" srcOrd="0" destOrd="13" presId="urn:microsoft.com/office/officeart/2005/8/layout/vList5"/>
    <dgm:cxn modelId="{902A9BD7-5EA2-4067-B7E8-7B8BC182B20F}" type="presOf" srcId="{18EA2D66-A21C-4207-916B-F583F7D68704}" destId="{47C53C56-26D0-4590-8BD4-14165102BA36}" srcOrd="0" destOrd="9" presId="urn:microsoft.com/office/officeart/2005/8/layout/vList5"/>
    <dgm:cxn modelId="{69783F15-E905-4B9E-BD53-9C946830E19A}" srcId="{FC8EFBD3-768A-4F1A-A0A9-40E87DF96872}" destId="{55CFEA32-5D7B-4674-9339-3FA04DC0D938}" srcOrd="0" destOrd="0" parTransId="{308B18C1-609B-4683-BA4D-51086049B989}" sibTransId="{665730ED-172F-4658-9AB6-EC6BA41102D9}"/>
    <dgm:cxn modelId="{EBF19AE9-1E38-4D9D-950A-1706F2ED35BD}" srcId="{2AD8CEC1-7E3F-4D47-A421-3AE2741DEDFC}" destId="{38F90443-35DA-4252-A485-61FDC6D4A5EE}" srcOrd="1" destOrd="0" parTransId="{33679C0B-418D-44B0-B8A7-A06722DD80E3}" sibTransId="{A74752E4-F18C-4253-85F5-EA62F313DA5E}"/>
    <dgm:cxn modelId="{8AEC6B0F-946D-44A7-99C3-D0B02ACACBAC}" type="presParOf" srcId="{3B18856E-6AD5-4A11-A705-D9066DFDF404}" destId="{C98E4389-27D6-47DD-802F-FAFB260082D8}" srcOrd="0" destOrd="0" presId="urn:microsoft.com/office/officeart/2005/8/layout/vList5"/>
    <dgm:cxn modelId="{25D2EC13-7BA9-4698-97B4-77947B2CE746}" type="presParOf" srcId="{C98E4389-27D6-47DD-802F-FAFB260082D8}" destId="{45503021-4394-4450-9313-C6B4FDA72EDF}" srcOrd="0" destOrd="0" presId="urn:microsoft.com/office/officeart/2005/8/layout/vList5"/>
    <dgm:cxn modelId="{45BACFBD-EFEA-458A-9ACD-618CDE40F95F}" type="presParOf" srcId="{C98E4389-27D6-47DD-802F-FAFB260082D8}" destId="{47C53C56-26D0-4590-8BD4-14165102BA3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53C56-26D0-4590-8BD4-14165102BA36}">
      <dsp:nvSpPr>
        <dsp:cNvPr id="0" name=""/>
        <dsp:cNvSpPr/>
      </dsp:nvSpPr>
      <dsp:spPr>
        <a:xfrm rot="5400000">
          <a:off x="1854770" y="-193463"/>
          <a:ext cx="5529247" cy="5933770"/>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EC" sz="1800" b="1" kern="1200" dirty="0" smtClean="0">
              <a:latin typeface="Times New Roman" panose="02020603050405020304" pitchFamily="18" charset="0"/>
              <a:cs typeface="Times New Roman" panose="02020603050405020304" pitchFamily="18" charset="0"/>
            </a:rPr>
            <a:t>Hormigón:</a:t>
          </a:r>
          <a:endParaRPr lang="es-EC" sz="1800" b="1" kern="1200" dirty="0">
            <a:latin typeface="Times New Roman" panose="02020603050405020304" pitchFamily="18" charset="0"/>
            <a:cs typeface="Times New Roman" panose="02020603050405020304" pitchFamily="18" charset="0"/>
          </a:endParaRPr>
        </a:p>
        <a:p>
          <a:pPr marL="342900" lvl="2" indent="-171450" algn="l" defTabSz="800100">
            <a:lnSpc>
              <a:spcPct val="90000"/>
            </a:lnSpc>
            <a:spcBef>
              <a:spcPct val="0"/>
            </a:spcBef>
            <a:spcAft>
              <a:spcPct val="15000"/>
            </a:spcAft>
            <a:buChar char="••"/>
          </a:pPr>
          <a:r>
            <a:rPr lang="es-EC" sz="1800" b="1" kern="1200" dirty="0" smtClean="0">
              <a:latin typeface="Times New Roman" panose="02020603050405020304" pitchFamily="18" charset="0"/>
              <a:cs typeface="Times New Roman" panose="02020603050405020304" pitchFamily="18" charset="0"/>
            </a:rPr>
            <a:t>Peso Específico</a:t>
          </a:r>
          <a:endParaRPr lang="es-EC" sz="1800" b="1" kern="1200" dirty="0">
            <a:latin typeface="Times New Roman" panose="02020603050405020304" pitchFamily="18" charset="0"/>
            <a:cs typeface="Times New Roman" panose="02020603050405020304" pitchFamily="18" charset="0"/>
          </a:endParaRPr>
        </a:p>
        <a:p>
          <a:pPr marL="514350" lvl="3" indent="-171450" algn="l" defTabSz="800100">
            <a:lnSpc>
              <a:spcPct val="90000"/>
            </a:lnSpc>
            <a:spcBef>
              <a:spcPct val="0"/>
            </a:spcBef>
            <a:spcAft>
              <a:spcPct val="15000"/>
            </a:spcAft>
            <a:buChar char="••"/>
          </a:pPr>
          <a:r>
            <a:rPr lang="es-EC" sz="1800" kern="1200" dirty="0" smtClean="0">
              <a:latin typeface="Times New Roman" panose="02020603050405020304" pitchFamily="18" charset="0"/>
              <a:cs typeface="Times New Roman" panose="02020603050405020304" pitchFamily="18" charset="0"/>
            </a:rPr>
            <a:t>Hormigón Simple</a:t>
          </a:r>
          <a:r>
            <a:rPr lang="en-US" sz="1800" kern="1200" dirty="0" smtClean="0">
              <a:latin typeface="Times New Roman" panose="02020603050405020304" pitchFamily="18" charset="0"/>
              <a:cs typeface="Times New Roman" panose="02020603050405020304" pitchFamily="18" charset="0"/>
            </a:rPr>
            <a:t>=</a:t>
          </a:r>
          <a:r>
            <a:rPr lang="es-EC" sz="1800" kern="1200" dirty="0" smtClean="0">
              <a:latin typeface="Times New Roman" panose="02020603050405020304" pitchFamily="18" charset="0"/>
              <a:cs typeface="Times New Roman" panose="02020603050405020304" pitchFamily="18" charset="0"/>
            </a:rPr>
            <a:t>2200 kg/m3</a:t>
          </a:r>
          <a:endParaRPr lang="es-EC" sz="1800" kern="1200" dirty="0">
            <a:latin typeface="Times New Roman" panose="02020603050405020304" pitchFamily="18" charset="0"/>
            <a:cs typeface="Times New Roman" panose="02020603050405020304" pitchFamily="18" charset="0"/>
          </a:endParaRPr>
        </a:p>
        <a:p>
          <a:pPr marL="514350" lvl="3" indent="-171450" algn="l" defTabSz="800100">
            <a:lnSpc>
              <a:spcPct val="90000"/>
            </a:lnSpc>
            <a:spcBef>
              <a:spcPct val="0"/>
            </a:spcBef>
            <a:spcAft>
              <a:spcPct val="15000"/>
            </a:spcAft>
            <a:buChar char="••"/>
          </a:pPr>
          <a:r>
            <a:rPr lang="es-EC" sz="1800" kern="1200" dirty="0" smtClean="0">
              <a:latin typeface="Times New Roman" panose="02020603050405020304" pitchFamily="18" charset="0"/>
              <a:cs typeface="Times New Roman" panose="02020603050405020304" pitchFamily="18" charset="0"/>
            </a:rPr>
            <a:t>Hormigón Armado</a:t>
          </a:r>
          <a:r>
            <a:rPr lang="en-US" sz="1800" kern="1200" dirty="0" smtClean="0">
              <a:latin typeface="Times New Roman" panose="02020603050405020304" pitchFamily="18" charset="0"/>
              <a:cs typeface="Times New Roman" panose="02020603050405020304" pitchFamily="18" charset="0"/>
            </a:rPr>
            <a:t>=</a:t>
          </a:r>
          <a:r>
            <a:rPr lang="es-EC" sz="1800" kern="1200" dirty="0" smtClean="0">
              <a:latin typeface="Times New Roman" panose="02020603050405020304" pitchFamily="18" charset="0"/>
              <a:cs typeface="Times New Roman" panose="02020603050405020304" pitchFamily="18" charset="0"/>
            </a:rPr>
            <a:t>2400 kg/m3</a:t>
          </a:r>
          <a:endParaRPr lang="es-EC" sz="1800" kern="1200" dirty="0">
            <a:latin typeface="Times New Roman" panose="02020603050405020304" pitchFamily="18" charset="0"/>
            <a:cs typeface="Times New Roman" panose="02020603050405020304" pitchFamily="18" charset="0"/>
          </a:endParaRPr>
        </a:p>
        <a:p>
          <a:pPr marL="342900" lvl="2" indent="-171450" algn="l" defTabSz="800100">
            <a:lnSpc>
              <a:spcPct val="90000"/>
            </a:lnSpc>
            <a:spcBef>
              <a:spcPct val="0"/>
            </a:spcBef>
            <a:spcAft>
              <a:spcPct val="15000"/>
            </a:spcAft>
            <a:buChar char="••"/>
          </a:pPr>
          <a:r>
            <a:rPr lang="en-US" sz="1800" b="1" kern="1200" dirty="0" smtClean="0">
              <a:latin typeface="Times New Roman" panose="02020603050405020304" pitchFamily="18" charset="0"/>
              <a:cs typeface="Times New Roman" panose="02020603050405020304" pitchFamily="18" charset="0"/>
            </a:rPr>
            <a:t>Módulo </a:t>
          </a:r>
          <a:r>
            <a:rPr lang="es-EC" sz="1800" b="1" kern="1200" dirty="0" smtClean="0">
              <a:latin typeface="Times New Roman" panose="02020603050405020304" pitchFamily="18" charset="0"/>
              <a:cs typeface="Times New Roman" panose="02020603050405020304" pitchFamily="18" charset="0"/>
            </a:rPr>
            <a:t>Elasticidad</a:t>
          </a:r>
          <a:endParaRPr lang="es-EC" sz="1800" kern="1200" dirty="0">
            <a:latin typeface="Times New Roman" panose="02020603050405020304" pitchFamily="18" charset="0"/>
            <a:cs typeface="Times New Roman" panose="02020603050405020304" pitchFamily="18" charset="0"/>
          </a:endParaRPr>
        </a:p>
        <a:p>
          <a:pPr marL="514350" lvl="3" indent="-171450" algn="l" defTabSz="800100">
            <a:lnSpc>
              <a:spcPct val="90000"/>
            </a:lnSpc>
            <a:spcBef>
              <a:spcPct val="0"/>
            </a:spcBef>
            <a:spcAft>
              <a:spcPct val="15000"/>
            </a:spcAft>
            <a:buChar char="••"/>
          </a:pPr>
          <a14:m xmlns:a14="http://schemas.microsoft.com/office/drawing/2010/main">
            <m:oMath xmlns:m="http://schemas.openxmlformats.org/officeDocument/2006/math">
              <m:r>
                <a:rPr lang="es-EC" sz="1800" i="1" kern="1200" dirty="0" smtClean="0">
                  <a:latin typeface="Cambria Math" panose="02040503050406030204" pitchFamily="18" charset="0"/>
                  <a:cs typeface="Times New Roman" panose="02020603050405020304" pitchFamily="18" charset="0"/>
                </a:rPr>
                <m:t>𝐸𝑐</m:t>
              </m:r>
              <m:r>
                <a:rPr lang="es-EC" sz="1800" i="1" kern="1200" dirty="0" smtClean="0">
                  <a:latin typeface="Cambria Math" panose="02040503050406030204" pitchFamily="18" charset="0"/>
                  <a:cs typeface="Times New Roman" panose="02020603050405020304" pitchFamily="18" charset="0"/>
                </a:rPr>
                <m:t>=0.043</m:t>
              </m:r>
              <m:sSubSup>
                <m:sSubSupPr>
                  <m:ctrlPr>
                    <a:rPr lang="es-EC" sz="1800" i="1" kern="1200" dirty="0" smtClean="0">
                      <a:latin typeface="Cambria Math" panose="02040503050406030204" pitchFamily="18" charset="0"/>
                      <a:cs typeface="Times New Roman" panose="02020603050405020304" pitchFamily="18" charset="0"/>
                    </a:rPr>
                  </m:ctrlPr>
                </m:sSubSupPr>
                <m:e>
                  <m:r>
                    <a:rPr lang="el-GR" sz="1800" i="1" kern="1200" dirty="0" smtClean="0">
                      <a:latin typeface="Cambria Math" panose="02040503050406030204" pitchFamily="18" charset="0"/>
                      <a:cs typeface="Times New Roman" panose="02020603050405020304" pitchFamily="18" charset="0"/>
                    </a:rPr>
                    <m:t>𝛾</m:t>
                  </m:r>
                </m:e>
                <m:sub>
                  <m:r>
                    <a:rPr lang="es-EC" sz="1800" i="1" kern="1200" dirty="0" smtClean="0">
                      <a:latin typeface="Cambria Math" panose="02040503050406030204" pitchFamily="18" charset="0"/>
                      <a:cs typeface="Times New Roman" panose="02020603050405020304" pitchFamily="18" charset="0"/>
                    </a:rPr>
                    <m:t>𝑐</m:t>
                  </m:r>
                </m:sub>
                <m:sup>
                  <m:r>
                    <a:rPr lang="es-EC" sz="1800" i="1" kern="1200" dirty="0" smtClean="0">
                      <a:latin typeface="Cambria Math" panose="02040503050406030204" pitchFamily="18" charset="0"/>
                      <a:cs typeface="Times New Roman" panose="02020603050405020304" pitchFamily="18" charset="0"/>
                    </a:rPr>
                    <m:t>1.5</m:t>
                  </m:r>
                </m:sup>
              </m:sSubSup>
              <m:r>
                <a:rPr lang="es-EC" sz="1800" i="1" kern="1200" dirty="0" smtClean="0">
                  <a:latin typeface="Cambria Math" panose="02040503050406030204" pitchFamily="18" charset="0"/>
                  <a:cs typeface="Times New Roman" panose="02020603050405020304" pitchFamily="18" charset="0"/>
                </a:rPr>
                <m:t> </m:t>
              </m:r>
              <m:rad>
                <m:radPr>
                  <m:degHide m:val="on"/>
                  <m:ctrlPr>
                    <a:rPr lang="es-EC" sz="1800" i="1" kern="1200" dirty="0" smtClean="0">
                      <a:latin typeface="Cambria Math" panose="02040503050406030204" pitchFamily="18" charset="0"/>
                      <a:cs typeface="Times New Roman" panose="02020603050405020304" pitchFamily="18" charset="0"/>
                    </a:rPr>
                  </m:ctrlPr>
                </m:radPr>
                <m:deg/>
                <m:e>
                  <m:sSup>
                    <m:sSupPr>
                      <m:ctrlPr>
                        <a:rPr lang="es-EC" sz="1800" i="1" kern="1200" dirty="0" smtClean="0">
                          <a:latin typeface="Cambria Math" panose="02040503050406030204" pitchFamily="18" charset="0"/>
                          <a:cs typeface="Times New Roman" panose="02020603050405020304" pitchFamily="18" charset="0"/>
                        </a:rPr>
                      </m:ctrlPr>
                    </m:sSupPr>
                    <m:e>
                      <m:r>
                        <a:rPr lang="es-EC" sz="1800" i="1" kern="1200" dirty="0" smtClean="0">
                          <a:latin typeface="Cambria Math" panose="02040503050406030204" pitchFamily="18" charset="0"/>
                          <a:cs typeface="Times New Roman" panose="02020603050405020304" pitchFamily="18" charset="0"/>
                        </a:rPr>
                        <m:t>𝑓</m:t>
                      </m:r>
                    </m:e>
                    <m:sup>
                      <m:r>
                        <a:rPr lang="es-EC" sz="1800" i="1" kern="1200" dirty="0" smtClean="0">
                          <a:latin typeface="Cambria Math" panose="02040503050406030204" pitchFamily="18" charset="0"/>
                          <a:cs typeface="Times New Roman" panose="02020603050405020304" pitchFamily="18" charset="0"/>
                        </a:rPr>
                        <m:t>′</m:t>
                      </m:r>
                    </m:sup>
                  </m:sSup>
                  <m:r>
                    <a:rPr lang="es-EC" sz="1800" i="1" kern="1200" dirty="0" smtClean="0">
                      <a:latin typeface="Cambria Math" panose="02040503050406030204" pitchFamily="18" charset="0"/>
                      <a:cs typeface="Times New Roman" panose="02020603050405020304" pitchFamily="18" charset="0"/>
                    </a:rPr>
                    <m:t>𝑐</m:t>
                  </m:r>
                </m:e>
              </m:rad>
            </m:oMath>
          </a14:m>
          <a:endParaRPr lang="es-EC" sz="1800" kern="1200" dirty="0">
            <a:latin typeface="Times New Roman" panose="02020603050405020304" pitchFamily="18" charset="0"/>
            <a:cs typeface="Times New Roman" panose="02020603050405020304" pitchFamily="18" charset="0"/>
          </a:endParaRPr>
        </a:p>
        <a:p>
          <a:pPr marL="685800" lvl="4" indent="-171450" algn="l" defTabSz="800100">
            <a:lnSpc>
              <a:spcPct val="90000"/>
            </a:lnSpc>
            <a:spcBef>
              <a:spcPct val="0"/>
            </a:spcBef>
            <a:spcAft>
              <a:spcPct val="15000"/>
            </a:spcAft>
            <a:buChar char="••"/>
          </a:pPr>
          <a:r>
            <a:rPr lang="es-EC" sz="1800" kern="1200" dirty="0" smtClean="0">
              <a:latin typeface="Times New Roman" panose="02020603050405020304" pitchFamily="18" charset="0"/>
              <a:cs typeface="Times New Roman" panose="02020603050405020304" pitchFamily="18" charset="0"/>
            </a:rPr>
            <a:t>Ec_240=250107.74 kg/cm2</a:t>
          </a:r>
          <a:endParaRPr lang="es-EC" sz="1800" kern="1200" dirty="0">
            <a:latin typeface="Times New Roman" panose="02020603050405020304" pitchFamily="18" charset="0"/>
            <a:cs typeface="Times New Roman" panose="02020603050405020304" pitchFamily="18" charset="0"/>
          </a:endParaRPr>
        </a:p>
        <a:p>
          <a:pPr marL="685800" lvl="4" indent="-171450" algn="l" defTabSz="800100">
            <a:lnSpc>
              <a:spcPct val="90000"/>
            </a:lnSpc>
            <a:spcBef>
              <a:spcPct val="0"/>
            </a:spcBef>
            <a:spcAft>
              <a:spcPct val="15000"/>
            </a:spcAft>
            <a:buChar char="••"/>
          </a:pPr>
          <a:r>
            <a:rPr lang="es-EC" sz="1800" kern="1200" dirty="0" smtClean="0">
              <a:latin typeface="Times New Roman" panose="02020603050405020304" pitchFamily="18" charset="0"/>
              <a:cs typeface="Times New Roman" panose="02020603050405020304" pitchFamily="18" charset="0"/>
            </a:rPr>
            <a:t>Ec_280=270147.25 kg/cm2</a:t>
          </a:r>
          <a:endParaRPr lang="es-EC" sz="1800" kern="1200" dirty="0">
            <a:latin typeface="Times New Roman" panose="02020603050405020304" pitchFamily="18" charset="0"/>
            <a:cs typeface="Times New Roman" panose="02020603050405020304" pitchFamily="18" charset="0"/>
          </a:endParaRPr>
        </a:p>
        <a:p>
          <a:pPr marL="685800" lvl="4" indent="-171450" algn="l" defTabSz="800100">
            <a:lnSpc>
              <a:spcPct val="90000"/>
            </a:lnSpc>
            <a:spcBef>
              <a:spcPct val="0"/>
            </a:spcBef>
            <a:spcAft>
              <a:spcPct val="15000"/>
            </a:spcAft>
            <a:buChar char="••"/>
          </a:pPr>
          <a:r>
            <a:rPr lang="es-EC" sz="1800" kern="1200" dirty="0" smtClean="0">
              <a:latin typeface="Times New Roman" panose="02020603050405020304" pitchFamily="18" charset="0"/>
              <a:cs typeface="Times New Roman" panose="02020603050405020304" pitchFamily="18" charset="0"/>
            </a:rPr>
            <a:t>Ec_350=270147.25 kg/cm2 (</a:t>
          </a:r>
          <a:r>
            <a:rPr lang="es-EC" sz="1800" i="1" kern="1200" dirty="0" smtClean="0">
              <a:latin typeface="Times New Roman" panose="02020603050405020304" pitchFamily="18" charset="0"/>
              <a:cs typeface="Times New Roman" panose="02020603050405020304" pitchFamily="18" charset="0"/>
            </a:rPr>
            <a:t>AASTHO, Tabla 3.5.1-1</a:t>
          </a:r>
          <a:r>
            <a:rPr lang="es-EC" sz="1800" kern="1200" dirty="0" smtClean="0">
              <a:latin typeface="Times New Roman" panose="02020603050405020304" pitchFamily="18" charset="0"/>
              <a:cs typeface="Times New Roman" panose="02020603050405020304" pitchFamily="18" charset="0"/>
            </a:rPr>
            <a:t>)</a:t>
          </a:r>
          <a:endParaRPr lang="es-EC" sz="1800" kern="1200" dirty="0">
            <a:latin typeface="Times New Roman" panose="02020603050405020304" pitchFamily="18" charset="0"/>
            <a:cs typeface="Times New Roman" panose="02020603050405020304" pitchFamily="18" charset="0"/>
          </a:endParaRPr>
        </a:p>
        <a:p>
          <a:pPr marL="342900" lvl="2" indent="-171450" algn="l" defTabSz="800100">
            <a:lnSpc>
              <a:spcPct val="90000"/>
            </a:lnSpc>
            <a:spcBef>
              <a:spcPct val="0"/>
            </a:spcBef>
            <a:spcAft>
              <a:spcPct val="15000"/>
            </a:spcAft>
            <a:buChar char="••"/>
          </a:pPr>
          <a:r>
            <a:rPr lang="es-EC" sz="1800" b="1" kern="1200" dirty="0" smtClean="0">
              <a:latin typeface="Times New Roman" panose="02020603050405020304" pitchFamily="18" charset="0"/>
              <a:cs typeface="Times New Roman" panose="02020603050405020304" pitchFamily="18" charset="0"/>
            </a:rPr>
            <a:t>Coeficiente Expansión Térmica: </a:t>
          </a:r>
          <a:r>
            <a:rPr lang="es-EC" sz="1800" kern="1200" dirty="0" smtClean="0">
              <a:latin typeface="Times New Roman" panose="02020603050405020304" pitchFamily="18" charset="0"/>
              <a:cs typeface="Times New Roman" panose="02020603050405020304" pitchFamily="18" charset="0"/>
            </a:rPr>
            <a:t>9.0 x 10^-6/°C</a:t>
          </a:r>
          <a:endParaRPr lang="es-EC" sz="1800" kern="1200" dirty="0">
            <a:latin typeface="Times New Roman" panose="02020603050405020304" pitchFamily="18" charset="0"/>
            <a:cs typeface="Times New Roman" panose="02020603050405020304" pitchFamily="18" charset="0"/>
          </a:endParaRPr>
        </a:p>
        <a:p>
          <a:pPr marL="342900" lvl="2" indent="-171450" algn="l" defTabSz="800100">
            <a:lnSpc>
              <a:spcPct val="90000"/>
            </a:lnSpc>
            <a:spcBef>
              <a:spcPct val="0"/>
            </a:spcBef>
            <a:spcAft>
              <a:spcPct val="15000"/>
            </a:spcAft>
            <a:buChar char="••"/>
          </a:pPr>
          <a:r>
            <a:rPr lang="es-EC" sz="1800" b="1" kern="1200" dirty="0" smtClean="0">
              <a:latin typeface="Times New Roman" panose="02020603050405020304" pitchFamily="18" charset="0"/>
              <a:cs typeface="Times New Roman" panose="02020603050405020304" pitchFamily="18" charset="0"/>
            </a:rPr>
            <a:t>Coeficiente Poisson: </a:t>
          </a:r>
          <a:r>
            <a:rPr lang="es-EC" sz="1800" b="0" kern="1200" dirty="0" smtClean="0">
              <a:latin typeface="Times New Roman" panose="02020603050405020304" pitchFamily="18" charset="0"/>
              <a:cs typeface="Times New Roman" panose="02020603050405020304" pitchFamily="18" charset="0"/>
            </a:rPr>
            <a:t>0.2</a:t>
          </a:r>
          <a:endParaRPr lang="es-EC" sz="1800" b="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es-EC" sz="1800" b="1" kern="1200" dirty="0" smtClean="0">
              <a:latin typeface="Times New Roman" panose="02020603050405020304" pitchFamily="18" charset="0"/>
              <a:cs typeface="Times New Roman" panose="02020603050405020304" pitchFamily="18" charset="0"/>
            </a:rPr>
            <a:t>Capa Rodadura</a:t>
          </a:r>
          <a:r>
            <a:rPr lang="es-EC" sz="1800" kern="1200" dirty="0" smtClean="0">
              <a:latin typeface="Times New Roman" panose="02020603050405020304" pitchFamily="18" charset="0"/>
              <a:cs typeface="Times New Roman" panose="02020603050405020304" pitchFamily="18" charset="0"/>
            </a:rPr>
            <a:t>:</a:t>
          </a:r>
          <a:endParaRPr lang="es-EC" sz="1800" kern="1200" dirty="0">
            <a:latin typeface="Times New Roman" panose="02020603050405020304" pitchFamily="18" charset="0"/>
            <a:cs typeface="Times New Roman" panose="02020603050405020304" pitchFamily="18" charset="0"/>
          </a:endParaRPr>
        </a:p>
        <a:p>
          <a:pPr marL="342900" lvl="2" indent="-171450" algn="l" defTabSz="800100">
            <a:lnSpc>
              <a:spcPct val="90000"/>
            </a:lnSpc>
            <a:spcBef>
              <a:spcPct val="0"/>
            </a:spcBef>
            <a:spcAft>
              <a:spcPct val="15000"/>
            </a:spcAft>
            <a:buChar char="••"/>
          </a:pPr>
          <a:r>
            <a:rPr lang="es-EC" sz="1800" b="1" kern="1200" dirty="0" smtClean="0">
              <a:latin typeface="Times New Roman" panose="02020603050405020304" pitchFamily="18" charset="0"/>
              <a:cs typeface="Times New Roman" panose="02020603050405020304" pitchFamily="18" charset="0"/>
            </a:rPr>
            <a:t>Peso Específico</a:t>
          </a:r>
          <a:endParaRPr lang="es-EC" sz="1800" kern="1200" dirty="0">
            <a:latin typeface="Times New Roman" panose="02020603050405020304" pitchFamily="18" charset="0"/>
            <a:cs typeface="Times New Roman" panose="02020603050405020304" pitchFamily="18" charset="0"/>
          </a:endParaRPr>
        </a:p>
        <a:p>
          <a:pPr marL="514350" lvl="3" indent="-171450" algn="l" defTabSz="800100">
            <a:lnSpc>
              <a:spcPct val="90000"/>
            </a:lnSpc>
            <a:spcBef>
              <a:spcPct val="0"/>
            </a:spcBef>
            <a:spcAft>
              <a:spcPct val="15000"/>
            </a:spcAft>
            <a:buChar char="••"/>
          </a:pPr>
          <a:r>
            <a:rPr lang="es-EC" sz="1800" b="0" kern="1200" dirty="0" smtClean="0">
              <a:latin typeface="Times New Roman" panose="02020603050405020304" pitchFamily="18" charset="0"/>
              <a:cs typeface="Times New Roman" panose="02020603050405020304" pitchFamily="18" charset="0"/>
            </a:rPr>
            <a:t>Asfalto: 2250 </a:t>
          </a:r>
          <a:r>
            <a:rPr lang="es-EC" sz="1800" kern="1200" dirty="0" smtClean="0">
              <a:latin typeface="Times New Roman" panose="02020603050405020304" pitchFamily="18" charset="0"/>
              <a:cs typeface="Times New Roman" panose="02020603050405020304" pitchFamily="18" charset="0"/>
            </a:rPr>
            <a:t>kg/m3</a:t>
          </a:r>
          <a:endParaRPr lang="es-EC" sz="1800" kern="1200" dirty="0">
            <a:latin typeface="Times New Roman" panose="02020603050405020304" pitchFamily="18" charset="0"/>
            <a:cs typeface="Times New Roman" panose="02020603050405020304" pitchFamily="18" charset="0"/>
          </a:endParaRPr>
        </a:p>
      </dsp:txBody>
      <dsp:txXfrm rot="-5400000">
        <a:off x="1652509" y="278714"/>
        <a:ext cx="5663854" cy="4989415"/>
      </dsp:txXfrm>
    </dsp:sp>
    <dsp:sp modelId="{45503021-4394-4450-9313-C6B4FDA72EDF}">
      <dsp:nvSpPr>
        <dsp:cNvPr id="0" name=""/>
        <dsp:cNvSpPr/>
      </dsp:nvSpPr>
      <dsp:spPr>
        <a:xfrm>
          <a:off x="2529" y="2057399"/>
          <a:ext cx="1681170" cy="142324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s-EC" sz="2100" kern="1200" dirty="0" smtClean="0">
              <a:latin typeface="Times New Roman" panose="02020603050405020304" pitchFamily="18" charset="0"/>
              <a:cs typeface="Times New Roman" panose="02020603050405020304" pitchFamily="18" charset="0"/>
            </a:rPr>
            <a:t>Propiedades de los Materiales</a:t>
          </a:r>
          <a:endParaRPr lang="es-EC" sz="2100" kern="1200" dirty="0">
            <a:latin typeface="Times New Roman" panose="02020603050405020304" pitchFamily="18" charset="0"/>
            <a:cs typeface="Times New Roman" panose="02020603050405020304" pitchFamily="18" charset="0"/>
          </a:endParaRPr>
        </a:p>
      </dsp:txBody>
      <dsp:txXfrm>
        <a:off x="72006" y="2126876"/>
        <a:ext cx="1542216" cy="128429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521AE5-5414-4EE1-BB81-FDEEFE070DAC}" type="datetimeFigureOut">
              <a:rPr lang="es-EC" smtClean="0"/>
              <a:t>13/9/2018</a:t>
            </a:fld>
            <a:endParaRPr lang="es-EC"/>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AE0944-5E98-48D4-9029-53B1AE4A5A5B}" type="slidenum">
              <a:rPr lang="es-EC" smtClean="0"/>
              <a:t>‹Nº›</a:t>
            </a:fld>
            <a:endParaRPr lang="es-EC"/>
          </a:p>
        </p:txBody>
      </p:sp>
    </p:spTree>
    <p:extLst>
      <p:ext uri="{BB962C8B-B14F-4D97-AF65-F5344CB8AC3E}">
        <p14:creationId xmlns:p14="http://schemas.microsoft.com/office/powerpoint/2010/main" val="2804785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D8977-19F0-477E-A842-7820F66D5950}" type="datetimeFigureOut">
              <a:rPr lang="es-EC" smtClean="0"/>
              <a:t>13/9/2018</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B4CE14-F7BE-4D61-8E1C-0FB99F7D6827}" type="slidenum">
              <a:rPr lang="es-EC" smtClean="0"/>
              <a:t>‹Nº›</a:t>
            </a:fld>
            <a:endParaRPr lang="es-EC"/>
          </a:p>
        </p:txBody>
      </p:sp>
    </p:spTree>
    <p:extLst>
      <p:ext uri="{BB962C8B-B14F-4D97-AF65-F5344CB8AC3E}">
        <p14:creationId xmlns:p14="http://schemas.microsoft.com/office/powerpoint/2010/main" val="253211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BEB4CE14-F7BE-4D61-8E1C-0FB99F7D6827}" type="slidenum">
              <a:rPr lang="es-EC" smtClean="0"/>
              <a:t>2</a:t>
            </a:fld>
            <a:endParaRPr lang="es-EC"/>
          </a:p>
        </p:txBody>
      </p:sp>
    </p:spTree>
    <p:extLst>
      <p:ext uri="{BB962C8B-B14F-4D97-AF65-F5344CB8AC3E}">
        <p14:creationId xmlns:p14="http://schemas.microsoft.com/office/powerpoint/2010/main" val="2487339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71BAE8-B8A6-4120-B766-656453487104}" type="slidenum">
              <a:rPr lang="es-EC" smtClean="0"/>
              <a:t>86</a:t>
            </a:fld>
            <a:endParaRPr lang="es-EC"/>
          </a:p>
        </p:txBody>
      </p:sp>
    </p:spTree>
    <p:extLst>
      <p:ext uri="{BB962C8B-B14F-4D97-AF65-F5344CB8AC3E}">
        <p14:creationId xmlns:p14="http://schemas.microsoft.com/office/powerpoint/2010/main" val="145302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71BAE8-B8A6-4120-B766-656453487104}" type="slidenum">
              <a:rPr lang="es-EC" smtClean="0"/>
              <a:t>87</a:t>
            </a:fld>
            <a:endParaRPr lang="es-EC"/>
          </a:p>
        </p:txBody>
      </p:sp>
    </p:spTree>
    <p:extLst>
      <p:ext uri="{BB962C8B-B14F-4D97-AF65-F5344CB8AC3E}">
        <p14:creationId xmlns:p14="http://schemas.microsoft.com/office/powerpoint/2010/main" val="1586345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71BAE8-B8A6-4120-B766-656453487104}" type="slidenum">
              <a:rPr lang="es-EC" smtClean="0"/>
              <a:t>88</a:t>
            </a:fld>
            <a:endParaRPr lang="es-EC"/>
          </a:p>
        </p:txBody>
      </p:sp>
    </p:spTree>
    <p:extLst>
      <p:ext uri="{BB962C8B-B14F-4D97-AF65-F5344CB8AC3E}">
        <p14:creationId xmlns:p14="http://schemas.microsoft.com/office/powerpoint/2010/main" val="2232255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71BAE8-B8A6-4120-B766-656453487104}" type="slidenum">
              <a:rPr lang="es-EC" smtClean="0"/>
              <a:t>89</a:t>
            </a:fld>
            <a:endParaRPr lang="es-EC"/>
          </a:p>
        </p:txBody>
      </p:sp>
    </p:spTree>
    <p:extLst>
      <p:ext uri="{BB962C8B-B14F-4D97-AF65-F5344CB8AC3E}">
        <p14:creationId xmlns:p14="http://schemas.microsoft.com/office/powerpoint/2010/main" val="3536944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71BAE8-B8A6-4120-B766-656453487104}" type="slidenum">
              <a:rPr lang="es-EC" smtClean="0"/>
              <a:t>90</a:t>
            </a:fld>
            <a:endParaRPr lang="es-EC"/>
          </a:p>
        </p:txBody>
      </p:sp>
    </p:spTree>
    <p:extLst>
      <p:ext uri="{BB962C8B-B14F-4D97-AF65-F5344CB8AC3E}">
        <p14:creationId xmlns:p14="http://schemas.microsoft.com/office/powerpoint/2010/main" val="216714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71BAE8-B8A6-4120-B766-656453487104}" type="slidenum">
              <a:rPr lang="es-EC" smtClean="0"/>
              <a:t>91</a:t>
            </a:fld>
            <a:endParaRPr lang="es-EC"/>
          </a:p>
        </p:txBody>
      </p:sp>
    </p:spTree>
    <p:extLst>
      <p:ext uri="{BB962C8B-B14F-4D97-AF65-F5344CB8AC3E}">
        <p14:creationId xmlns:p14="http://schemas.microsoft.com/office/powerpoint/2010/main" val="4069733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71BAE8-B8A6-4120-B766-656453487104}" type="slidenum">
              <a:rPr lang="es-EC" smtClean="0"/>
              <a:t>92</a:t>
            </a:fld>
            <a:endParaRPr lang="es-EC"/>
          </a:p>
        </p:txBody>
      </p:sp>
    </p:spTree>
    <p:extLst>
      <p:ext uri="{BB962C8B-B14F-4D97-AF65-F5344CB8AC3E}">
        <p14:creationId xmlns:p14="http://schemas.microsoft.com/office/powerpoint/2010/main" val="1347681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71BAE8-B8A6-4120-B766-656453487104}" type="slidenum">
              <a:rPr lang="es-EC" smtClean="0"/>
              <a:t>93</a:t>
            </a:fld>
            <a:endParaRPr lang="es-EC"/>
          </a:p>
        </p:txBody>
      </p:sp>
    </p:spTree>
    <p:extLst>
      <p:ext uri="{BB962C8B-B14F-4D97-AF65-F5344CB8AC3E}">
        <p14:creationId xmlns:p14="http://schemas.microsoft.com/office/powerpoint/2010/main" val="3757799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71BAE8-B8A6-4120-B766-656453487104}" type="slidenum">
              <a:rPr lang="es-EC" smtClean="0"/>
              <a:t>94</a:t>
            </a:fld>
            <a:endParaRPr lang="es-EC"/>
          </a:p>
        </p:txBody>
      </p:sp>
    </p:spTree>
    <p:extLst>
      <p:ext uri="{BB962C8B-B14F-4D97-AF65-F5344CB8AC3E}">
        <p14:creationId xmlns:p14="http://schemas.microsoft.com/office/powerpoint/2010/main" val="878415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71BAE8-B8A6-4120-B766-656453487104}" type="slidenum">
              <a:rPr lang="es-EC" smtClean="0"/>
              <a:t>95</a:t>
            </a:fld>
            <a:endParaRPr lang="es-EC"/>
          </a:p>
        </p:txBody>
      </p:sp>
    </p:spTree>
    <p:extLst>
      <p:ext uri="{BB962C8B-B14F-4D97-AF65-F5344CB8AC3E}">
        <p14:creationId xmlns:p14="http://schemas.microsoft.com/office/powerpoint/2010/main" val="2241760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Importancia</a:t>
            </a:r>
            <a:r>
              <a:rPr lang="es-EC" baseline="0" dirty="0" smtClean="0"/>
              <a:t> de </a:t>
            </a:r>
            <a:r>
              <a:rPr lang="es-EC" baseline="0" dirty="0" err="1" smtClean="0"/>
              <a:t>punentes</a:t>
            </a:r>
            <a:r>
              <a:rPr lang="es-EC" baseline="0" dirty="0" smtClean="0"/>
              <a:t> en términos de interconexión, Requieren un estudio de estado resistente y actualmente no se conoce por </a:t>
            </a:r>
            <a:r>
              <a:rPr lang="es-EC" baseline="0" dirty="0" err="1" smtClean="0"/>
              <a:t>monitore</a:t>
            </a:r>
            <a:r>
              <a:rPr lang="es-EC" baseline="0" dirty="0" smtClean="0"/>
              <a:t> evaluación </a:t>
            </a:r>
            <a:r>
              <a:rPr lang="es-EC" baseline="0" dirty="0" err="1" smtClean="0"/>
              <a:t>estructu</a:t>
            </a:r>
            <a:r>
              <a:rPr lang="es-EC" baseline="0" dirty="0" smtClean="0"/>
              <a:t>, </a:t>
            </a:r>
            <a:r>
              <a:rPr lang="es-EC" baseline="0" dirty="0" err="1" smtClean="0"/>
              <a:t>Trasendental</a:t>
            </a:r>
            <a:r>
              <a:rPr lang="es-EC" baseline="0" dirty="0" smtClean="0"/>
              <a:t> debido  que la estructura se deteriora con el paso del tiempo</a:t>
            </a:r>
            <a:endParaRPr lang="es-EC" dirty="0"/>
          </a:p>
        </p:txBody>
      </p:sp>
      <p:sp>
        <p:nvSpPr>
          <p:cNvPr id="4" name="Marcador de número de diapositiva 3"/>
          <p:cNvSpPr>
            <a:spLocks noGrp="1"/>
          </p:cNvSpPr>
          <p:nvPr>
            <p:ph type="sldNum" sz="quarter" idx="10"/>
          </p:nvPr>
        </p:nvSpPr>
        <p:spPr/>
        <p:txBody>
          <a:bodyPr/>
          <a:lstStyle/>
          <a:p>
            <a:fld id="{BEB4CE14-F7BE-4D61-8E1C-0FB99F7D6827}" type="slidenum">
              <a:rPr lang="es-EC" smtClean="0"/>
              <a:t>4</a:t>
            </a:fld>
            <a:endParaRPr lang="es-EC"/>
          </a:p>
        </p:txBody>
      </p:sp>
    </p:spTree>
    <p:extLst>
      <p:ext uri="{BB962C8B-B14F-4D97-AF65-F5344CB8AC3E}">
        <p14:creationId xmlns:p14="http://schemas.microsoft.com/office/powerpoint/2010/main" val="2438408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BEB4CE14-F7BE-4D61-8E1C-0FB99F7D6827}" type="slidenum">
              <a:rPr lang="es-EC" smtClean="0"/>
              <a:t>100</a:t>
            </a:fld>
            <a:endParaRPr lang="es-EC"/>
          </a:p>
        </p:txBody>
      </p:sp>
    </p:spTree>
    <p:extLst>
      <p:ext uri="{BB962C8B-B14F-4D97-AF65-F5344CB8AC3E}">
        <p14:creationId xmlns:p14="http://schemas.microsoft.com/office/powerpoint/2010/main" val="336767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BEB4CE14-F7BE-4D61-8E1C-0FB99F7D6827}" type="slidenum">
              <a:rPr lang="es-EC" smtClean="0"/>
              <a:t>107</a:t>
            </a:fld>
            <a:endParaRPr lang="es-EC"/>
          </a:p>
        </p:txBody>
      </p:sp>
    </p:spTree>
    <p:extLst>
      <p:ext uri="{BB962C8B-B14F-4D97-AF65-F5344CB8AC3E}">
        <p14:creationId xmlns:p14="http://schemas.microsoft.com/office/powerpoint/2010/main" val="1004633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Por lo tanto</a:t>
            </a:r>
            <a:r>
              <a:rPr lang="es-EC" baseline="0" dirty="0" smtClean="0"/>
              <a:t> puentes estudiados con </a:t>
            </a:r>
            <a:r>
              <a:rPr lang="es-EC" baseline="0" dirty="0" err="1" smtClean="0"/>
              <a:t>metodolog</a:t>
            </a:r>
            <a:r>
              <a:rPr lang="es-EC" baseline="0" dirty="0" smtClean="0"/>
              <a:t> preventivas y correctivas, sobre esto se presenta el monitoreo real </a:t>
            </a:r>
            <a:r>
              <a:rPr lang="es-EC" baseline="0" dirty="0" err="1" smtClean="0"/>
              <a:t>Zambiza</a:t>
            </a:r>
            <a:r>
              <a:rPr lang="es-EC" baseline="0" dirty="0" smtClean="0"/>
              <a:t> basado en el proyecto del </a:t>
            </a:r>
            <a:r>
              <a:rPr lang="es-EC" baseline="0" dirty="0" err="1" smtClean="0"/>
              <a:t>inq</a:t>
            </a:r>
            <a:r>
              <a:rPr lang="es-EC" baseline="0" dirty="0" smtClean="0"/>
              <a:t> Vinueza de 2017 en el puente san pedro, Detectar anomalías que reflejan en respuesta vibratoria- Periodos reales - </a:t>
            </a:r>
            <a:r>
              <a:rPr lang="es-EC" baseline="0" dirty="0" err="1" smtClean="0"/>
              <a:t>analiticos</a:t>
            </a:r>
            <a:endParaRPr lang="es-EC" dirty="0"/>
          </a:p>
        </p:txBody>
      </p:sp>
      <p:sp>
        <p:nvSpPr>
          <p:cNvPr id="4" name="Marcador de número de diapositiva 3"/>
          <p:cNvSpPr>
            <a:spLocks noGrp="1"/>
          </p:cNvSpPr>
          <p:nvPr>
            <p:ph type="sldNum" sz="quarter" idx="10"/>
          </p:nvPr>
        </p:nvSpPr>
        <p:spPr/>
        <p:txBody>
          <a:bodyPr/>
          <a:lstStyle/>
          <a:p>
            <a:fld id="{BEB4CE14-F7BE-4D61-8E1C-0FB99F7D6827}" type="slidenum">
              <a:rPr lang="es-EC" smtClean="0"/>
              <a:t>5</a:t>
            </a:fld>
            <a:endParaRPr lang="es-EC"/>
          </a:p>
        </p:txBody>
      </p:sp>
    </p:spTree>
    <p:extLst>
      <p:ext uri="{BB962C8B-B14F-4D97-AF65-F5344CB8AC3E}">
        <p14:creationId xmlns:p14="http://schemas.microsoft.com/office/powerpoint/2010/main" val="3280840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71BAE8-B8A6-4120-B766-656453487104}" type="slidenum">
              <a:rPr lang="es-EC" smtClean="0"/>
              <a:t>52</a:t>
            </a:fld>
            <a:endParaRPr lang="es-EC"/>
          </a:p>
        </p:txBody>
      </p:sp>
    </p:spTree>
    <p:extLst>
      <p:ext uri="{BB962C8B-B14F-4D97-AF65-F5344CB8AC3E}">
        <p14:creationId xmlns:p14="http://schemas.microsoft.com/office/powerpoint/2010/main" val="2140675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71BAE8-B8A6-4120-B766-656453487104}" type="slidenum">
              <a:rPr lang="es-EC" smtClean="0"/>
              <a:t>53</a:t>
            </a:fld>
            <a:endParaRPr lang="es-EC"/>
          </a:p>
        </p:txBody>
      </p:sp>
    </p:spTree>
    <p:extLst>
      <p:ext uri="{BB962C8B-B14F-4D97-AF65-F5344CB8AC3E}">
        <p14:creationId xmlns:p14="http://schemas.microsoft.com/office/powerpoint/2010/main" val="39337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71BAE8-B8A6-4120-B766-656453487104}" type="slidenum">
              <a:rPr lang="es-EC" smtClean="0"/>
              <a:t>54</a:t>
            </a:fld>
            <a:endParaRPr lang="es-EC"/>
          </a:p>
        </p:txBody>
      </p:sp>
    </p:spTree>
    <p:extLst>
      <p:ext uri="{BB962C8B-B14F-4D97-AF65-F5344CB8AC3E}">
        <p14:creationId xmlns:p14="http://schemas.microsoft.com/office/powerpoint/2010/main" val="469962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71BAE8-B8A6-4120-B766-656453487104}" type="slidenum">
              <a:rPr lang="es-EC" smtClean="0"/>
              <a:t>55</a:t>
            </a:fld>
            <a:endParaRPr lang="es-EC"/>
          </a:p>
        </p:txBody>
      </p:sp>
    </p:spTree>
    <p:extLst>
      <p:ext uri="{BB962C8B-B14F-4D97-AF65-F5344CB8AC3E}">
        <p14:creationId xmlns:p14="http://schemas.microsoft.com/office/powerpoint/2010/main" val="1674159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671BAE8-B8A6-4120-B766-656453487104}" type="slidenum">
              <a:rPr lang="es-EC" smtClean="0"/>
              <a:t>56</a:t>
            </a:fld>
            <a:endParaRPr lang="es-EC"/>
          </a:p>
        </p:txBody>
      </p:sp>
    </p:spTree>
    <p:extLst>
      <p:ext uri="{BB962C8B-B14F-4D97-AF65-F5344CB8AC3E}">
        <p14:creationId xmlns:p14="http://schemas.microsoft.com/office/powerpoint/2010/main" val="1797222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VIGAS</a:t>
            </a:r>
            <a:r>
              <a:rPr lang="en-US" baseline="0" dirty="0" smtClean="0"/>
              <a:t> LONGITUDINALES NO REQUIEREN REFORZAMIENTO</a:t>
            </a:r>
            <a:endParaRPr lang="es-EC" dirty="0"/>
          </a:p>
        </p:txBody>
      </p:sp>
      <p:sp>
        <p:nvSpPr>
          <p:cNvPr id="4" name="Marcador de número de diapositiva 3"/>
          <p:cNvSpPr>
            <a:spLocks noGrp="1"/>
          </p:cNvSpPr>
          <p:nvPr>
            <p:ph type="sldNum" sz="quarter" idx="10"/>
          </p:nvPr>
        </p:nvSpPr>
        <p:spPr/>
        <p:txBody>
          <a:bodyPr/>
          <a:lstStyle/>
          <a:p>
            <a:fld id="{BEB4CE14-F7BE-4D61-8E1C-0FB99F7D6827}" type="slidenum">
              <a:rPr lang="es-EC" smtClean="0"/>
              <a:t>69</a:t>
            </a:fld>
            <a:endParaRPr lang="es-EC"/>
          </a:p>
        </p:txBody>
      </p:sp>
    </p:spTree>
    <p:extLst>
      <p:ext uri="{BB962C8B-B14F-4D97-AF65-F5344CB8AC3E}">
        <p14:creationId xmlns:p14="http://schemas.microsoft.com/office/powerpoint/2010/main" val="1572902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1455506" y="363877"/>
            <a:ext cx="7688494" cy="381000"/>
          </a:xfrm>
        </p:spPr>
        <p:txBody>
          <a:bodyPr/>
          <a:lstStyle/>
          <a:p>
            <a:r>
              <a:rPr lang="en-US" smtClean="0"/>
              <a:t>Click to edit Master title style</a:t>
            </a:r>
            <a:endParaRPr lang="es-EC"/>
          </a:p>
        </p:txBody>
      </p:sp>
      <p:sp>
        <p:nvSpPr>
          <p:cNvPr id="6" name="Content Placeholder 2"/>
          <p:cNvSpPr>
            <a:spLocks noGrp="1"/>
          </p:cNvSpPr>
          <p:nvPr>
            <p:ph idx="1"/>
          </p:nvPr>
        </p:nvSpPr>
        <p:spPr>
          <a:xfrm>
            <a:off x="1600200" y="990601"/>
            <a:ext cx="7239000" cy="51895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EC" dirty="0"/>
          </a:p>
        </p:txBody>
      </p:sp>
    </p:spTree>
    <p:extLst>
      <p:ext uri="{BB962C8B-B14F-4D97-AF65-F5344CB8AC3E}">
        <p14:creationId xmlns:p14="http://schemas.microsoft.com/office/powerpoint/2010/main" val="76055159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C"/>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s-EC"/>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s-EC"/>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F20234-199F-49C1-9D8C-E8F931CD26D6}" type="slidenum">
              <a:rPr lang="es-EC" smtClean="0"/>
              <a:t>‹Nº›</a:t>
            </a:fld>
            <a:endParaRPr lang="es-EC"/>
          </a:p>
        </p:txBody>
      </p:sp>
    </p:spTree>
    <p:extLst>
      <p:ext uri="{BB962C8B-B14F-4D97-AF65-F5344CB8AC3E}">
        <p14:creationId xmlns:p14="http://schemas.microsoft.com/office/powerpoint/2010/main" val="3698781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C"/>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s-EC"/>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s-EC"/>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F20234-199F-49C1-9D8C-E8F931CD26D6}" type="slidenum">
              <a:rPr lang="es-EC" smtClean="0"/>
              <a:t>‹Nº›</a:t>
            </a:fld>
            <a:endParaRPr lang="es-EC"/>
          </a:p>
        </p:txBody>
      </p:sp>
    </p:spTree>
    <p:extLst>
      <p:ext uri="{BB962C8B-B14F-4D97-AF65-F5344CB8AC3E}">
        <p14:creationId xmlns:p14="http://schemas.microsoft.com/office/powerpoint/2010/main" val="429312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s-EC"/>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F20234-199F-49C1-9D8C-E8F931CD26D6}" type="slidenum">
              <a:rPr lang="es-EC" smtClean="0"/>
              <a:t>‹Nº›</a:t>
            </a:fld>
            <a:endParaRPr lang="es-EC"/>
          </a:p>
        </p:txBody>
      </p:sp>
    </p:spTree>
    <p:extLst>
      <p:ext uri="{BB962C8B-B14F-4D97-AF65-F5344CB8AC3E}">
        <p14:creationId xmlns:p14="http://schemas.microsoft.com/office/powerpoint/2010/main" val="377874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EC"/>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s-EC"/>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F20234-199F-49C1-9D8C-E8F931CD26D6}" type="slidenum">
              <a:rPr lang="es-EC" smtClean="0"/>
              <a:t>‹Nº›</a:t>
            </a:fld>
            <a:endParaRPr lang="es-EC"/>
          </a:p>
        </p:txBody>
      </p:sp>
    </p:spTree>
    <p:extLst>
      <p:ext uri="{BB962C8B-B14F-4D97-AF65-F5344CB8AC3E}">
        <p14:creationId xmlns:p14="http://schemas.microsoft.com/office/powerpoint/2010/main" val="1053251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4555655" y="5936188"/>
            <a:ext cx="2057400" cy="365125"/>
          </a:xfrm>
        </p:spPr>
        <p:txBody>
          <a:bodyPr/>
          <a:lstStyle/>
          <a:p>
            <a:pPr>
              <a:defRPr/>
            </a:pPr>
            <a:endParaRPr lang="en-US" dirty="0">
              <a:solidFill>
                <a:prstClr val="white">
                  <a:tint val="75000"/>
                </a:prstClr>
              </a:solidFill>
            </a:endParaRPr>
          </a:p>
        </p:txBody>
      </p:sp>
      <p:sp>
        <p:nvSpPr>
          <p:cNvPr id="5" name="Footer Placeholder 4"/>
          <p:cNvSpPr>
            <a:spLocks noGrp="1"/>
          </p:cNvSpPr>
          <p:nvPr>
            <p:ph type="ftr" sz="quarter" idx="11"/>
          </p:nvPr>
        </p:nvSpPr>
        <p:spPr>
          <a:xfrm>
            <a:off x="533401" y="5936189"/>
            <a:ext cx="4021666" cy="365125"/>
          </a:xfrm>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a:xfrm>
            <a:off x="7010399" y="2750337"/>
            <a:ext cx="1370293" cy="1356442"/>
          </a:xfrm>
        </p:spPr>
        <p:txBody>
          <a:bodyPr/>
          <a:lstStyle/>
          <a:p>
            <a:pPr>
              <a:defRPr/>
            </a:pPr>
            <a:fld id="{032023E1-06A4-4BA8-A368-2CA002C7C426}" type="slidenum">
              <a:rPr lang="en-US" smtClean="0"/>
              <a:pPr>
                <a:defRPr/>
              </a:pPr>
              <a:t>‹Nº›</a:t>
            </a:fld>
            <a:endParaRPr lang="en-US"/>
          </a:p>
        </p:txBody>
      </p:sp>
    </p:spTree>
    <p:extLst>
      <p:ext uri="{BB962C8B-B14F-4D97-AF65-F5344CB8AC3E}">
        <p14:creationId xmlns:p14="http://schemas.microsoft.com/office/powerpoint/2010/main" val="2670254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8EE18B83-57A5-4A87-A31F-FD24ED8848B7}" type="slidenum">
              <a:rPr lang="en-US" smtClean="0"/>
              <a:pPr>
                <a:defRPr/>
              </a:pPr>
              <a:t>‹Nº›</a:t>
            </a:fld>
            <a:endParaRPr lang="en-US"/>
          </a:p>
        </p:txBody>
      </p:sp>
    </p:spTree>
    <p:extLst>
      <p:ext uri="{BB962C8B-B14F-4D97-AF65-F5344CB8AC3E}">
        <p14:creationId xmlns:p14="http://schemas.microsoft.com/office/powerpoint/2010/main" val="785410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a:xfrm>
            <a:off x="5365810" y="5936188"/>
            <a:ext cx="2057400" cy="365125"/>
          </a:xfrm>
        </p:spPr>
        <p:txBody>
          <a:bodyPr/>
          <a:lstStyle/>
          <a:p>
            <a:pPr>
              <a:defRPr/>
            </a:pPr>
            <a:endParaRPr lang="en-US" dirty="0">
              <a:solidFill>
                <a:prstClr val="white">
                  <a:tint val="75000"/>
                </a:prstClr>
              </a:solidFill>
            </a:endParaRPr>
          </a:p>
        </p:txBody>
      </p:sp>
      <p:sp>
        <p:nvSpPr>
          <p:cNvPr id="5" name="Footer Placeholder 4"/>
          <p:cNvSpPr>
            <a:spLocks noGrp="1"/>
          </p:cNvSpPr>
          <p:nvPr>
            <p:ph type="ftr" sz="quarter" idx="11"/>
          </p:nvPr>
        </p:nvSpPr>
        <p:spPr>
          <a:xfrm>
            <a:off x="533400" y="5936189"/>
            <a:ext cx="4834673" cy="365125"/>
          </a:xfrm>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a:xfrm>
            <a:off x="7856438" y="2869896"/>
            <a:ext cx="1149836" cy="1090789"/>
          </a:xfrm>
        </p:spPr>
        <p:txBody>
          <a:bodyPr/>
          <a:lstStyle/>
          <a:p>
            <a:pPr>
              <a:defRPr/>
            </a:pPr>
            <a:fld id="{DE12122E-958C-4B5C-BC94-D644FCC0AB53}" type="slidenum">
              <a:rPr lang="en-US" smtClean="0"/>
              <a:pPr>
                <a:defRPr/>
              </a:pPr>
              <a:t>‹Nº›</a:t>
            </a:fld>
            <a:endParaRPr lang="en-US"/>
          </a:p>
        </p:txBody>
      </p:sp>
    </p:spTree>
    <p:extLst>
      <p:ext uri="{BB962C8B-B14F-4D97-AF65-F5344CB8AC3E}">
        <p14:creationId xmlns:p14="http://schemas.microsoft.com/office/powerpoint/2010/main" val="2965642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a:defRPr/>
            </a:pP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15509768-D0AD-4470-A63E-5A9DABECCB03}" type="slidenum">
              <a:rPr lang="en-US" smtClean="0"/>
              <a:pPr>
                <a:defRPr/>
              </a:pPr>
              <a:t>‹Nº›</a:t>
            </a:fld>
            <a:endParaRPr lang="en-US"/>
          </a:p>
        </p:txBody>
      </p:sp>
    </p:spTree>
    <p:extLst>
      <p:ext uri="{BB962C8B-B14F-4D97-AF65-F5344CB8AC3E}">
        <p14:creationId xmlns:p14="http://schemas.microsoft.com/office/powerpoint/2010/main" val="684559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531638" y="3030009"/>
            <a:ext cx="3367045" cy="290617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061129" y="3030009"/>
            <a:ext cx="3367044" cy="290617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a:defRPr/>
            </a:pPr>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pPr>
              <a:defRPr/>
            </a:pPr>
            <a:fld id="{7224C35F-6397-4C9F-91FB-F09EE7E1BAAE}" type="slidenum">
              <a:rPr lang="en-US" smtClean="0"/>
              <a:pPr>
                <a:defRPr/>
              </a:pPr>
              <a:t>‹Nº›</a:t>
            </a:fld>
            <a:endParaRPr lang="en-US"/>
          </a:p>
        </p:txBody>
      </p:sp>
    </p:spTree>
    <p:extLst>
      <p:ext uri="{BB962C8B-B14F-4D97-AF65-F5344CB8AC3E}">
        <p14:creationId xmlns:p14="http://schemas.microsoft.com/office/powerpoint/2010/main" val="3955456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pPr>
              <a:defRPr/>
            </a:pPr>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pPr>
              <a:defRPr/>
            </a:pPr>
            <a:fld id="{43322FE9-D01B-42E2-A8D6-A54BA2753379}" type="slidenum">
              <a:rPr lang="en-US" smtClean="0"/>
              <a:pPr>
                <a:defRPr/>
              </a:pPr>
              <a:t>‹Nº›</a:t>
            </a:fld>
            <a:endParaRPr lang="en-US"/>
          </a:p>
        </p:txBody>
      </p:sp>
    </p:spTree>
    <p:extLst>
      <p:ext uri="{BB962C8B-B14F-4D97-AF65-F5344CB8AC3E}">
        <p14:creationId xmlns:p14="http://schemas.microsoft.com/office/powerpoint/2010/main" val="1878877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print">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a:xfrm>
            <a:off x="5367881" y="5936188"/>
            <a:ext cx="2057400" cy="365125"/>
          </a:xfrm>
          <a:prstGeom prst="rect">
            <a:avLst/>
          </a:prstGeom>
        </p:spPr>
        <p:txBody>
          <a:bodyPr/>
          <a:lstStyle/>
          <a:p>
            <a:pPr>
              <a:defRPr/>
            </a:pPr>
            <a:endParaRPr lang="en-US" dirty="0">
              <a:solidFill>
                <a:prstClr val="white">
                  <a:tint val="75000"/>
                </a:prstClr>
              </a:solidFill>
            </a:endParaRPr>
          </a:p>
        </p:txBody>
      </p:sp>
      <p:sp>
        <p:nvSpPr>
          <p:cNvPr id="3" name="Footer Placeholder 2"/>
          <p:cNvSpPr>
            <a:spLocks noGrp="1"/>
          </p:cNvSpPr>
          <p:nvPr>
            <p:ph type="ftr" sz="quarter" idx="11"/>
          </p:nvPr>
        </p:nvSpPr>
        <p:spPr>
          <a:xfrm>
            <a:off x="533400" y="5936189"/>
            <a:ext cx="4834673" cy="365125"/>
          </a:xfrm>
          <a:prstGeom prst="rect">
            <a:avLst/>
          </a:prstGeom>
        </p:spPr>
        <p:txBody>
          <a:bodyPr/>
          <a:lstStyle/>
          <a:p>
            <a:pPr>
              <a:defRPr/>
            </a:pPr>
            <a:endParaRPr lang="en-US">
              <a:solidFill>
                <a:prstClr val="white">
                  <a:tint val="75000"/>
                </a:prstClr>
              </a:solidFill>
            </a:endParaRPr>
          </a:p>
        </p:txBody>
      </p:sp>
      <p:sp>
        <p:nvSpPr>
          <p:cNvPr id="4" name="Slide Number Placeholder 3"/>
          <p:cNvSpPr>
            <a:spLocks noGrp="1"/>
          </p:cNvSpPr>
          <p:nvPr>
            <p:ph type="sldNum" sz="quarter" idx="12"/>
          </p:nvPr>
        </p:nvSpPr>
        <p:spPr>
          <a:xfrm>
            <a:off x="7848600" y="753228"/>
            <a:ext cx="1157674" cy="1090789"/>
          </a:xfrm>
          <a:prstGeom prst="rect">
            <a:avLst/>
          </a:prstGeom>
        </p:spPr>
        <p:txBody>
          <a:bodyPr/>
          <a:lstStyle/>
          <a:p>
            <a:pPr>
              <a:defRPr/>
            </a:pPr>
            <a:fld id="{4E1703FD-2F49-423F-B363-94D9A794E5EF}" type="slidenum">
              <a:rPr lang="en-US" smtClean="0"/>
              <a:pPr>
                <a:defRPr/>
              </a:pPr>
              <a:t>‹Nº›</a:t>
            </a:fld>
            <a:endParaRPr lang="en-US"/>
          </a:p>
        </p:txBody>
      </p:sp>
    </p:spTree>
    <p:extLst>
      <p:ext uri="{BB962C8B-B14F-4D97-AF65-F5344CB8AC3E}">
        <p14:creationId xmlns:p14="http://schemas.microsoft.com/office/powerpoint/2010/main" val="2015652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print">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pPr>
              <a:defRPr/>
            </a:pPr>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pPr>
              <a:defRPr/>
            </a:pPr>
            <a:fld id="{4E1703FD-2F49-423F-B363-94D9A794E5EF}" type="slidenum">
              <a:rPr lang="en-US" smtClean="0"/>
              <a:pPr>
                <a:defRPr/>
              </a:pPr>
              <a:t>‹Nº›</a:t>
            </a:fld>
            <a:endParaRPr lang="en-US"/>
          </a:p>
        </p:txBody>
      </p:sp>
    </p:spTree>
    <p:extLst>
      <p:ext uri="{BB962C8B-B14F-4D97-AF65-F5344CB8AC3E}">
        <p14:creationId xmlns:p14="http://schemas.microsoft.com/office/powerpoint/2010/main" val="1638457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a:defRPr/>
            </a:pP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51BFED1D-E37B-442D-B363-F241D669A588}" type="slidenum">
              <a:rPr lang="en-US" smtClean="0"/>
              <a:pPr>
                <a:defRPr/>
              </a:pPr>
              <a:t>‹Nº›</a:t>
            </a:fld>
            <a:endParaRPr lang="en-US"/>
          </a:p>
        </p:txBody>
      </p:sp>
    </p:spTree>
    <p:extLst>
      <p:ext uri="{BB962C8B-B14F-4D97-AF65-F5344CB8AC3E}">
        <p14:creationId xmlns:p14="http://schemas.microsoft.com/office/powerpoint/2010/main" val="3896127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a:defRPr/>
            </a:pP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5A271477-C23B-48B2-9C11-C9B205C87C45}" type="slidenum">
              <a:rPr lang="en-US" smtClean="0"/>
              <a:pPr>
                <a:defRPr/>
              </a:pPr>
              <a:t>‹Nº›</a:t>
            </a:fld>
            <a:endParaRPr lang="en-US"/>
          </a:p>
        </p:txBody>
      </p:sp>
    </p:spTree>
    <p:extLst>
      <p:ext uri="{BB962C8B-B14F-4D97-AF65-F5344CB8AC3E}">
        <p14:creationId xmlns:p14="http://schemas.microsoft.com/office/powerpoint/2010/main" val="4172060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a:defRPr/>
            </a:pP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p:cNvSpPr>
            <a:spLocks noGrp="1"/>
          </p:cNvSpPr>
          <p:nvPr>
            <p:ph type="sldNum" sz="quarter" idx="12"/>
          </p:nvPr>
        </p:nvSpPr>
        <p:spPr>
          <a:xfrm>
            <a:off x="7856438" y="4711310"/>
            <a:ext cx="1149836" cy="1090789"/>
          </a:xfrm>
        </p:spPr>
        <p:txBody>
          <a:bodyPr/>
          <a:lstStyle/>
          <a:p>
            <a:pPr>
              <a:defRPr/>
            </a:pPr>
            <a:fld id="{AACFE240-5E9A-4F6D-BD3C-2B0D70581F17}" type="slidenum">
              <a:rPr lang="en-US" smtClean="0"/>
              <a:pPr>
                <a:defRPr/>
              </a:pPr>
              <a:t>‹Nº›</a:t>
            </a:fld>
            <a:endParaRPr lang="en-US"/>
          </a:p>
        </p:txBody>
      </p:sp>
    </p:spTree>
    <p:extLst>
      <p:ext uri="{BB962C8B-B14F-4D97-AF65-F5344CB8AC3E}">
        <p14:creationId xmlns:p14="http://schemas.microsoft.com/office/powerpoint/2010/main" val="1586379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a:defRPr/>
            </a:pP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p:cNvSpPr>
            <a:spLocks noGrp="1"/>
          </p:cNvSpPr>
          <p:nvPr>
            <p:ph type="sldNum" sz="quarter" idx="12"/>
          </p:nvPr>
        </p:nvSpPr>
        <p:spPr>
          <a:xfrm>
            <a:off x="7856438" y="4711616"/>
            <a:ext cx="1149836" cy="1090789"/>
          </a:xfrm>
        </p:spPr>
        <p:txBody>
          <a:bodyPr/>
          <a:lstStyle/>
          <a:p>
            <a:pPr>
              <a:defRPr/>
            </a:pPr>
            <a:fld id="{57041BE0-11D2-47CC-A9C3-8C76E0EE653B}" type="slidenum">
              <a:rPr lang="en-US" smtClean="0"/>
              <a:pPr>
                <a:defRPr/>
              </a:pPr>
              <a:t>‹Nº›</a:t>
            </a:fld>
            <a:endParaRPr lang="en-US"/>
          </a:p>
        </p:txBody>
      </p:sp>
    </p:spTree>
    <p:extLst>
      <p:ext uri="{BB962C8B-B14F-4D97-AF65-F5344CB8AC3E}">
        <p14:creationId xmlns:p14="http://schemas.microsoft.com/office/powerpoint/2010/main" val="969165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a:defRPr/>
            </a:pP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p:cNvSpPr>
            <a:spLocks noGrp="1"/>
          </p:cNvSpPr>
          <p:nvPr>
            <p:ph type="sldNum" sz="quarter" idx="12"/>
          </p:nvPr>
        </p:nvSpPr>
        <p:spPr>
          <a:xfrm>
            <a:off x="7856438" y="4709926"/>
            <a:ext cx="1149836" cy="1090789"/>
          </a:xfrm>
        </p:spPr>
        <p:txBody>
          <a:bodyPr/>
          <a:lstStyle/>
          <a:p>
            <a:pPr>
              <a:defRPr/>
            </a:pPr>
            <a:fld id="{D465D4AD-FD95-4822-8BE7-B3F55AD418EE}" type="slidenum">
              <a:rPr lang="en-US" smtClean="0"/>
              <a:pPr>
                <a:defRPr/>
              </a:pPr>
              <a:t>‹Nº›</a:t>
            </a:fld>
            <a:endParaRPr lang="en-US"/>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901047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a:defRPr/>
            </a:pP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p:cNvSpPr>
            <a:spLocks noGrp="1"/>
          </p:cNvSpPr>
          <p:nvPr>
            <p:ph type="sldNum" sz="quarter" idx="12"/>
          </p:nvPr>
        </p:nvSpPr>
        <p:spPr>
          <a:xfrm>
            <a:off x="7856438" y="4709926"/>
            <a:ext cx="1149836" cy="1090789"/>
          </a:xfrm>
        </p:spPr>
        <p:txBody>
          <a:bodyPr/>
          <a:lstStyle/>
          <a:p>
            <a:pPr>
              <a:defRPr/>
            </a:pPr>
            <a:fld id="{266FB43A-9570-4413-9E66-BE271448668B}" type="slidenum">
              <a:rPr lang="en-US" smtClean="0"/>
              <a:pPr>
                <a:defRPr/>
              </a:pPr>
              <a:t>‹Nº›</a:t>
            </a:fld>
            <a:endParaRPr lang="en-US"/>
          </a:p>
        </p:txBody>
      </p:sp>
    </p:spTree>
    <p:extLst>
      <p:ext uri="{BB962C8B-B14F-4D97-AF65-F5344CB8AC3E}">
        <p14:creationId xmlns:p14="http://schemas.microsoft.com/office/powerpoint/2010/main" val="820419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pPr>
              <a:defRPr/>
            </a:pPr>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pPr>
              <a:defRPr/>
            </a:pPr>
            <a:fld id="{146C8E5D-4D4E-4D16-A31C-DC256D810D34}" type="slidenum">
              <a:rPr lang="en-US" smtClean="0"/>
              <a:pPr>
                <a:defRPr/>
              </a:pPr>
              <a:t>‹Nº›</a:t>
            </a:fld>
            <a:endParaRPr lang="en-US"/>
          </a:p>
        </p:txBody>
      </p:sp>
    </p:spTree>
    <p:extLst>
      <p:ext uri="{BB962C8B-B14F-4D97-AF65-F5344CB8AC3E}">
        <p14:creationId xmlns:p14="http://schemas.microsoft.com/office/powerpoint/2010/main" val="600385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pPr>
              <a:defRPr/>
            </a:pPr>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pPr>
              <a:defRPr/>
            </a:pPr>
            <a:fld id="{E136C253-6292-4531-BB12-CBB1E8CB17A5}" type="slidenum">
              <a:rPr lang="en-US" smtClean="0"/>
              <a:pPr>
                <a:defRPr/>
              </a:pPr>
              <a:t>‹Nº›</a:t>
            </a:fld>
            <a:endParaRPr lang="en-US"/>
          </a:p>
        </p:txBody>
      </p:sp>
    </p:spTree>
    <p:extLst>
      <p:ext uri="{BB962C8B-B14F-4D97-AF65-F5344CB8AC3E}">
        <p14:creationId xmlns:p14="http://schemas.microsoft.com/office/powerpoint/2010/main" val="1998476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7BB6CE4D-8447-4579-88BB-D8CE246134F0}" type="slidenum">
              <a:rPr lang="en-US" smtClean="0"/>
              <a:pPr>
                <a:defRPr/>
              </a:pPr>
              <a:t>‹Nº›</a:t>
            </a:fld>
            <a:endParaRPr lang="en-US"/>
          </a:p>
        </p:txBody>
      </p:sp>
    </p:spTree>
    <p:extLst>
      <p:ext uri="{BB962C8B-B14F-4D97-AF65-F5344CB8AC3E}">
        <p14:creationId xmlns:p14="http://schemas.microsoft.com/office/powerpoint/2010/main" val="4093786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971800"/>
            <a:ext cx="9144000" cy="631825"/>
          </a:xfrm>
          <a:solidFill>
            <a:schemeClr val="tx1">
              <a:lumMod val="85000"/>
              <a:lumOff val="15000"/>
            </a:schemeClr>
          </a:solidFill>
        </p:spPr>
        <p:txBody>
          <a:bodyPr/>
          <a:lstStyle>
            <a:lvl1pPr>
              <a:defRPr>
                <a:solidFill>
                  <a:schemeClr val="bg1"/>
                </a:solidFill>
              </a:defRPr>
            </a:lvl1pPr>
          </a:lstStyle>
          <a:p>
            <a:r>
              <a:rPr lang="en-US" dirty="0" smtClean="0"/>
              <a:t>Click to edit Master title style</a:t>
            </a:r>
            <a:endParaRPr lang="es-EC" dirty="0"/>
          </a:p>
        </p:txBody>
      </p:sp>
    </p:spTree>
    <p:extLst>
      <p:ext uri="{BB962C8B-B14F-4D97-AF65-F5344CB8AC3E}">
        <p14:creationId xmlns:p14="http://schemas.microsoft.com/office/powerpoint/2010/main" val="1870049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5029144" y="5936188"/>
            <a:ext cx="2057400" cy="365125"/>
          </a:xfrm>
        </p:spPr>
        <p:txBody>
          <a:bodyPr/>
          <a:lstStyle/>
          <a:p>
            <a:pPr>
              <a:defRPr/>
            </a:pPr>
            <a:endParaRPr lang="en-US" dirty="0">
              <a:solidFill>
                <a:prstClr val="white">
                  <a:tint val="75000"/>
                </a:prstClr>
              </a:solidFill>
            </a:endParaRPr>
          </a:p>
        </p:txBody>
      </p:sp>
      <p:sp>
        <p:nvSpPr>
          <p:cNvPr id="5" name="Footer Placeholder 4"/>
          <p:cNvSpPr>
            <a:spLocks noGrp="1"/>
          </p:cNvSpPr>
          <p:nvPr>
            <p:ph type="ftr" sz="quarter" idx="11"/>
          </p:nvPr>
        </p:nvSpPr>
        <p:spPr>
          <a:xfrm>
            <a:off x="510241" y="5936189"/>
            <a:ext cx="4518959" cy="365125"/>
          </a:xfrm>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pPr>
              <a:defRPr/>
            </a:pPr>
            <a:fld id="{A3E28B0E-4266-4276-8288-7DDDB7E48998}" type="slidenum">
              <a:rPr lang="en-US" smtClean="0"/>
              <a:pPr>
                <a:defRPr/>
              </a:pPr>
              <a:t>‹Nº›</a:t>
            </a:fld>
            <a:endParaRPr lang="en-US"/>
          </a:p>
        </p:txBody>
      </p:sp>
    </p:spTree>
    <p:extLst>
      <p:ext uri="{BB962C8B-B14F-4D97-AF65-F5344CB8AC3E}">
        <p14:creationId xmlns:p14="http://schemas.microsoft.com/office/powerpoint/2010/main" val="334638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s-EC"/>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F20234-199F-49C1-9D8C-E8F931CD26D6}" type="slidenum">
              <a:rPr lang="es-EC" smtClean="0"/>
              <a:t>‹Nº›</a:t>
            </a:fld>
            <a:endParaRPr lang="es-EC"/>
          </a:p>
        </p:txBody>
      </p:sp>
    </p:spTree>
    <p:extLst>
      <p:ext uri="{BB962C8B-B14F-4D97-AF65-F5344CB8AC3E}">
        <p14:creationId xmlns:p14="http://schemas.microsoft.com/office/powerpoint/2010/main" val="2999569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C"/>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s-EC"/>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F20234-199F-49C1-9D8C-E8F931CD26D6}" type="slidenum">
              <a:rPr lang="es-EC" smtClean="0"/>
              <a:t>‹Nº›</a:t>
            </a:fld>
            <a:endParaRPr lang="es-EC"/>
          </a:p>
        </p:txBody>
      </p:sp>
    </p:spTree>
    <p:extLst>
      <p:ext uri="{BB962C8B-B14F-4D97-AF65-F5344CB8AC3E}">
        <p14:creationId xmlns:p14="http://schemas.microsoft.com/office/powerpoint/2010/main" val="3950021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s-EC"/>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s-EC"/>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F20234-199F-49C1-9D8C-E8F931CD26D6}" type="slidenum">
              <a:rPr lang="es-EC" smtClean="0"/>
              <a:t>‹Nº›</a:t>
            </a:fld>
            <a:endParaRPr lang="es-EC"/>
          </a:p>
        </p:txBody>
      </p:sp>
    </p:spTree>
    <p:extLst>
      <p:ext uri="{BB962C8B-B14F-4D97-AF65-F5344CB8AC3E}">
        <p14:creationId xmlns:p14="http://schemas.microsoft.com/office/powerpoint/2010/main" val="3777190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C"/>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s-EC"/>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s-EC"/>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2F20234-199F-49C1-9D8C-E8F931CD26D6}" type="slidenum">
              <a:rPr lang="es-EC" smtClean="0"/>
              <a:t>‹Nº›</a:t>
            </a:fld>
            <a:endParaRPr lang="es-EC"/>
          </a:p>
        </p:txBody>
      </p:sp>
    </p:spTree>
    <p:extLst>
      <p:ext uri="{BB962C8B-B14F-4D97-AF65-F5344CB8AC3E}">
        <p14:creationId xmlns:p14="http://schemas.microsoft.com/office/powerpoint/2010/main" val="30527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s-EC"/>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s-EC"/>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2F20234-199F-49C1-9D8C-E8F931CD26D6}" type="slidenum">
              <a:rPr lang="es-EC" smtClean="0"/>
              <a:t>‹Nº›</a:t>
            </a:fld>
            <a:endParaRPr lang="es-EC"/>
          </a:p>
        </p:txBody>
      </p:sp>
    </p:spTree>
    <p:extLst>
      <p:ext uri="{BB962C8B-B14F-4D97-AF65-F5344CB8AC3E}">
        <p14:creationId xmlns:p14="http://schemas.microsoft.com/office/powerpoint/2010/main" val="2130179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s-EC"/>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s-EC"/>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2F20234-199F-49C1-9D8C-E8F931CD26D6}" type="slidenum">
              <a:rPr lang="es-EC" smtClean="0"/>
              <a:t>‹Nº›</a:t>
            </a:fld>
            <a:endParaRPr lang="es-EC"/>
          </a:p>
        </p:txBody>
      </p:sp>
    </p:spTree>
    <p:extLst>
      <p:ext uri="{BB962C8B-B14F-4D97-AF65-F5344CB8AC3E}">
        <p14:creationId xmlns:p14="http://schemas.microsoft.com/office/powerpoint/2010/main" val="16043935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tif"/><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4.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06" y="374151"/>
            <a:ext cx="7688494" cy="381000"/>
          </a:xfrm>
          <a:prstGeom prst="rect">
            <a:avLst/>
          </a:prstGeom>
          <a:solidFill>
            <a:schemeClr val="tx1"/>
          </a:solidFill>
          <a:ln>
            <a:noFill/>
          </a:ln>
        </p:spPr>
        <p:txBody>
          <a:bodyPr vert="horz" lIns="91440" tIns="45720" rIns="91440" bIns="45720" rtlCol="0" anchor="ctr">
            <a:noAutofit/>
          </a:bodyPr>
          <a:lstStyle/>
          <a:p>
            <a:r>
              <a:rPr lang="en-US" dirty="0" smtClean="0"/>
              <a:t>Click to edit Master title style</a:t>
            </a:r>
            <a:endParaRPr lang="es-EC" dirty="0"/>
          </a:p>
        </p:txBody>
      </p:sp>
      <p:sp>
        <p:nvSpPr>
          <p:cNvPr id="3" name="Text Placeholder 2"/>
          <p:cNvSpPr>
            <a:spLocks noGrp="1"/>
          </p:cNvSpPr>
          <p:nvPr>
            <p:ph type="body" idx="1"/>
          </p:nvPr>
        </p:nvSpPr>
        <p:spPr>
          <a:xfrm>
            <a:off x="1600200" y="990601"/>
            <a:ext cx="7239000" cy="518950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EC" dirty="0"/>
          </a:p>
        </p:txBody>
      </p:sp>
      <p:sp>
        <p:nvSpPr>
          <p:cNvPr id="7" name="Rectangle 6"/>
          <p:cNvSpPr/>
          <p:nvPr/>
        </p:nvSpPr>
        <p:spPr>
          <a:xfrm>
            <a:off x="-51370" y="0"/>
            <a:ext cx="1524000" cy="6858000"/>
          </a:xfrm>
          <a:prstGeom prst="rect">
            <a:avLst/>
          </a:prstGeom>
          <a:solidFill>
            <a:srgbClr val="007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Slide Number Placeholder 5"/>
          <p:cNvSpPr txBox="1">
            <a:spLocks/>
          </p:cNvSpPr>
          <p:nvPr/>
        </p:nvSpPr>
        <p:spPr>
          <a:xfrm>
            <a:off x="1447800" y="0"/>
            <a:ext cx="7696200" cy="365125"/>
          </a:xfrm>
          <a:prstGeom prst="rect">
            <a:avLst/>
          </a:prstGeom>
          <a:solidFill>
            <a:schemeClr val="accent1"/>
          </a:solidFill>
        </p:spPr>
        <p:txBody>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FEC75F-680F-49D9-A44C-4C2423FB529C}" type="slidenum">
              <a:rPr lang="es-EC" smtClean="0"/>
              <a:pPr algn="r"/>
              <a:t>‹Nº›</a:t>
            </a:fld>
            <a:endParaRPr lang="es-EC" dirty="0"/>
          </a:p>
        </p:txBody>
      </p:sp>
      <p:sp>
        <p:nvSpPr>
          <p:cNvPr id="10" name="TextBox 9"/>
          <p:cNvSpPr txBox="1"/>
          <p:nvPr/>
        </p:nvSpPr>
        <p:spPr>
          <a:xfrm>
            <a:off x="1371600" y="10274"/>
            <a:ext cx="7772400" cy="411778"/>
          </a:xfrm>
          <a:prstGeom prst="rect">
            <a:avLst/>
          </a:prstGeom>
          <a:solidFill>
            <a:srgbClr val="007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r>
              <a:rPr lang="en-US" dirty="0" smtClean="0">
                <a:solidFill>
                  <a:srgbClr val="FF0000"/>
                </a:solidFill>
              </a:rPr>
              <a:t>  </a:t>
            </a:r>
            <a:r>
              <a:rPr lang="en-US" dirty="0" err="1" smtClean="0">
                <a:solidFill>
                  <a:srgbClr val="FFC000"/>
                </a:solidFill>
              </a:rPr>
              <a:t>Diseño</a:t>
            </a:r>
            <a:r>
              <a:rPr lang="en-US" dirty="0" smtClean="0">
                <a:solidFill>
                  <a:srgbClr val="FFC000"/>
                </a:solidFill>
              </a:rPr>
              <a:t> de </a:t>
            </a:r>
            <a:r>
              <a:rPr lang="en-US" dirty="0" err="1" smtClean="0">
                <a:solidFill>
                  <a:srgbClr val="FFC000"/>
                </a:solidFill>
              </a:rPr>
              <a:t>vigas</a:t>
            </a:r>
            <a:r>
              <a:rPr lang="en-US" dirty="0" smtClean="0">
                <a:solidFill>
                  <a:srgbClr val="FFC000"/>
                </a:solidFill>
              </a:rPr>
              <a:t> de </a:t>
            </a:r>
            <a:r>
              <a:rPr lang="en-US" dirty="0" err="1" smtClean="0">
                <a:solidFill>
                  <a:srgbClr val="FFC000"/>
                </a:solidFill>
              </a:rPr>
              <a:t>hormigón</a:t>
            </a:r>
            <a:r>
              <a:rPr lang="en-US" dirty="0" smtClean="0">
                <a:solidFill>
                  <a:srgbClr val="FFC000"/>
                </a:solidFill>
              </a:rPr>
              <a:t> </a:t>
            </a:r>
            <a:r>
              <a:rPr lang="en-US" dirty="0" err="1" smtClean="0">
                <a:solidFill>
                  <a:srgbClr val="FFC000"/>
                </a:solidFill>
              </a:rPr>
              <a:t>armado</a:t>
            </a:r>
            <a:r>
              <a:rPr lang="en-US" dirty="0" smtClean="0">
                <a:solidFill>
                  <a:srgbClr val="FFC000"/>
                </a:solidFill>
              </a:rPr>
              <a:t>                                                                       </a:t>
            </a:r>
            <a:fld id="{742D2A00-2CF9-4165-AB21-09A33128ADD5}" type="slidenum">
              <a:rPr lang="en-US" smtClean="0">
                <a:solidFill>
                  <a:srgbClr val="FFC000"/>
                </a:solidFill>
              </a:rPr>
              <a:t>‹Nº›</a:t>
            </a:fld>
            <a:endParaRPr lang="es-EC" dirty="0">
              <a:solidFill>
                <a:srgbClr val="FFC000"/>
              </a:solidFill>
            </a:endParaRPr>
          </a:p>
        </p:txBody>
      </p:sp>
      <p:pic>
        <p:nvPicPr>
          <p:cNvPr id="3074"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6267" y="24829"/>
            <a:ext cx="1447800" cy="94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524996"/>
      </p:ext>
    </p:extLst>
  </p:cSld>
  <p:clrMap bg1="lt1" tx1="dk1" bg2="lt2" tx2="dk2" accent1="accent1" accent2="accent2" accent3="accent3" accent4="accent4" accent5="accent5" accent6="accent6" hlink="hlink" folHlink="folHlink"/>
  <p:sldLayoutIdLst>
    <p:sldLayoutId id="2147483655" r:id="rId1"/>
    <p:sldLayoutId id="2147483723" r:id="rId2"/>
  </p:sldLayoutIdLst>
  <p:timing>
    <p:tnLst>
      <p:par>
        <p:cTn id="1" dur="indefinite" restart="never" nodeType="tmRoot"/>
      </p:par>
    </p:tnLst>
  </p:timing>
  <p:hf hdr="0" ftr="0" dt="0"/>
  <p:txStyles>
    <p:title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100" y="39624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s-EC" dirty="0"/>
          </a:p>
        </p:txBody>
      </p:sp>
      <p:sp>
        <p:nvSpPr>
          <p:cNvPr id="7" name="Rectangle 6"/>
          <p:cNvSpPr/>
          <p:nvPr/>
        </p:nvSpPr>
        <p:spPr>
          <a:xfrm>
            <a:off x="0" y="3581400"/>
            <a:ext cx="9144000" cy="327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TextBox 10"/>
          <p:cNvSpPr txBox="1"/>
          <p:nvPr/>
        </p:nvSpPr>
        <p:spPr>
          <a:xfrm>
            <a:off x="5300609" y="2260312"/>
            <a:ext cx="3810000" cy="584775"/>
          </a:xfrm>
          <a:prstGeom prst="rect">
            <a:avLst/>
          </a:prstGeom>
          <a:noFill/>
        </p:spPr>
        <p:txBody>
          <a:bodyPr wrap="square" rtlCol="0">
            <a:spAutoFit/>
          </a:bodyPr>
          <a:lstStyle/>
          <a:p>
            <a:pPr algn="r"/>
            <a:r>
              <a:rPr lang="en-US" sz="3200" dirty="0" smtClean="0">
                <a:solidFill>
                  <a:schemeClr val="bg1"/>
                </a:solidFill>
              </a:rPr>
              <a:t>Dissertation</a:t>
            </a:r>
            <a:endParaRPr lang="es-EC" sz="3200" dirty="0">
              <a:solidFill>
                <a:schemeClr val="bg1"/>
              </a:solidFill>
            </a:endParaRPr>
          </a:p>
        </p:txBody>
      </p:sp>
      <p:cxnSp>
        <p:nvCxnSpPr>
          <p:cNvPr id="13" name="Straight Connector 12"/>
          <p:cNvCxnSpPr/>
          <p:nvPr/>
        </p:nvCxnSpPr>
        <p:spPr>
          <a:xfrm>
            <a:off x="76200" y="3633618"/>
            <a:ext cx="8915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7200" y="5689625"/>
            <a:ext cx="550164" cy="713726"/>
          </a:xfrm>
          <a:prstGeom prst="rect">
            <a:avLst/>
          </a:prstGeom>
        </p:spPr>
      </p:pic>
    </p:spTree>
    <p:extLst>
      <p:ext uri="{BB962C8B-B14F-4D97-AF65-F5344CB8AC3E}">
        <p14:creationId xmlns:p14="http://schemas.microsoft.com/office/powerpoint/2010/main" val="244593258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hdr="0" ftr="0" dt="0"/>
  <p:txStyles>
    <p:title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‹Nº›</a:t>
            </a:fld>
            <a:endParaRPr lang="en-US" dirty="0"/>
          </a:p>
        </p:txBody>
      </p:sp>
    </p:spTree>
    <p:extLst>
      <p:ext uri="{BB962C8B-B14F-4D97-AF65-F5344CB8AC3E}">
        <p14:creationId xmlns:p14="http://schemas.microsoft.com/office/powerpoint/2010/main" val="4068394220"/>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1.emf"/><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5.emf"/><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8.emf"/><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20.xml"/><Relationship Id="rId5" Type="http://schemas.openxmlformats.org/officeDocument/2006/relationships/diagramQuickStyle" Target="../diagrams/quickStyle2.xml"/><Relationship Id="rId10" Type="http://schemas.openxmlformats.org/officeDocument/2006/relationships/diagramQuickStyle" Target="../diagrams/quickStyle20.xml"/><Relationship Id="rId4" Type="http://schemas.openxmlformats.org/officeDocument/2006/relationships/diagramLayout" Target="../diagrams/layout2.xml"/><Relationship Id="rId9"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xml"/><Relationship Id="rId7" Type="http://schemas.openxmlformats.org/officeDocument/2006/relationships/image" Target="../media/image7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6.emf"/><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78.emf"/></Relationships>
</file>

<file path=ppt/slides/_rels/slide5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png"/><Relationship Id="rId7"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6.pn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notesSlide" Target="../notesSlides/notesSlide9.xml"/><Relationship Id="rId7" Type="http://schemas.openxmlformats.org/officeDocument/2006/relationships/image" Target="../media/image102.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01.png"/><Relationship Id="rId5" Type="http://schemas.openxmlformats.org/officeDocument/2006/relationships/image" Target="../media/image9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28.png"/></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1.png"/><Relationship Id="rId4" Type="http://schemas.openxmlformats.org/officeDocument/2006/relationships/image" Target="../media/image130.png"/></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32.png"/></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3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35.png"/><Relationship Id="rId4" Type="http://schemas.openxmlformats.org/officeDocument/2006/relationships/image" Target="../media/image134.png"/></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36.png"/></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37.png"/></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36.png"/></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39.png"/><Relationship Id="rId4" Type="http://schemas.openxmlformats.org/officeDocument/2006/relationships/image" Target="../media/image138.png"/></Relationships>
</file>

<file path=ppt/slides/_rels/slide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Título 1"/>
          <p:cNvSpPr>
            <a:spLocks noGrp="1"/>
          </p:cNvSpPr>
          <p:nvPr>
            <p:ph type="ctrTitle"/>
          </p:nvPr>
        </p:nvSpPr>
        <p:spPr>
          <a:xfrm>
            <a:off x="0" y="2802716"/>
            <a:ext cx="6150245" cy="1295401"/>
          </a:xfrm>
        </p:spPr>
        <p:txBody>
          <a:bodyPr anchor="ctr"/>
          <a:lstStyle/>
          <a:p>
            <a:pPr algn="ctr" eaLnBrk="1" hangingPunct="1"/>
            <a:r>
              <a:rPr lang="es-EC" altLang="es-EC" sz="2000" b="1" dirty="0">
                <a:latin typeface="Times New Roman" panose="02020603050405020304" pitchFamily="18" charset="0"/>
                <a:cs typeface="Times New Roman" panose="02020603050405020304" pitchFamily="18" charset="0"/>
              </a:rPr>
              <a:t>CARACTERÍSTICAS FUNCIONALES Y ESTADO RESISTENTE DEL “PUENTE ZÁMBIZA” Y RECOMENDACIONES DE REPARACIÓN Y REFORZAMIENTO</a:t>
            </a:r>
            <a:endParaRPr lang="es-EC" altLang="es-EC" sz="2000" b="1" dirty="0" smtClean="0">
              <a:latin typeface="Times New Roman" panose="02020603050405020304" pitchFamily="18" charset="0"/>
              <a:cs typeface="Times New Roman" panose="02020603050405020304" pitchFamily="18" charset="0"/>
            </a:endParaRPr>
          </a:p>
        </p:txBody>
      </p:sp>
      <p:sp>
        <p:nvSpPr>
          <p:cNvPr id="19460" name="CuadroTexto 3"/>
          <p:cNvSpPr txBox="1">
            <a:spLocks noChangeArrowheads="1"/>
          </p:cNvSpPr>
          <p:nvPr/>
        </p:nvSpPr>
        <p:spPr bwMode="auto">
          <a:xfrm>
            <a:off x="186387" y="4495800"/>
            <a:ext cx="8492728" cy="2031325"/>
          </a:xfrm>
          <a:prstGeom prst="rect">
            <a:avLst/>
          </a:prstGeom>
          <a:solidFill>
            <a:schemeClr val="tx1"/>
          </a:solidFill>
          <a:ln>
            <a:noFill/>
          </a:ln>
          <a:extLst/>
        </p:spPr>
        <p:txBody>
          <a:bodyPr>
            <a:spAutoFit/>
          </a:bodyPr>
          <a:lstStyle>
            <a:lvl1pPr marL="285750" indent="-285750">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indent="0" defTabSz="457200" fontAlgn="base">
              <a:spcBef>
                <a:spcPct val="0"/>
              </a:spcBef>
              <a:spcAft>
                <a:spcPct val="0"/>
              </a:spcAft>
              <a:defRPr/>
            </a:pPr>
            <a:r>
              <a:rPr lang="es-EC" dirty="0" smtClean="0">
                <a:solidFill>
                  <a:schemeClr val="bg1"/>
                </a:solidFill>
                <a:latin typeface="Times New Roman" panose="02020603050405020304" pitchFamily="18" charset="0"/>
                <a:cs typeface="Times New Roman" panose="02020603050405020304" pitchFamily="18" charset="0"/>
              </a:rPr>
              <a:t>Autores:</a:t>
            </a:r>
          </a:p>
          <a:p>
            <a:pPr marL="0" indent="0" defTabSz="457200" fontAlgn="base">
              <a:spcBef>
                <a:spcPct val="0"/>
              </a:spcBef>
              <a:spcAft>
                <a:spcPct val="0"/>
              </a:spcAft>
              <a:defRPr/>
            </a:pPr>
            <a:r>
              <a:rPr lang="es-EC" dirty="0">
                <a:solidFill>
                  <a:schemeClr val="bg1"/>
                </a:solidFill>
                <a:latin typeface="Times New Roman" panose="02020603050405020304" pitchFamily="18" charset="0"/>
                <a:cs typeface="Times New Roman" panose="02020603050405020304" pitchFamily="18" charset="0"/>
              </a:rPr>
              <a:t>DAVID </a:t>
            </a:r>
            <a:r>
              <a:rPr lang="es-EC" dirty="0" smtClean="0">
                <a:solidFill>
                  <a:schemeClr val="bg1"/>
                </a:solidFill>
                <a:latin typeface="Times New Roman" panose="02020603050405020304" pitchFamily="18" charset="0"/>
                <a:cs typeface="Times New Roman" panose="02020603050405020304" pitchFamily="18" charset="0"/>
              </a:rPr>
              <a:t>ALEXANDER </a:t>
            </a:r>
            <a:r>
              <a:rPr lang="es-EC" dirty="0">
                <a:solidFill>
                  <a:schemeClr val="bg1"/>
                </a:solidFill>
                <a:latin typeface="Times New Roman" panose="02020603050405020304" pitchFamily="18" charset="0"/>
                <a:cs typeface="Times New Roman" panose="02020603050405020304" pitchFamily="18" charset="0"/>
              </a:rPr>
              <a:t>CANDO </a:t>
            </a:r>
            <a:r>
              <a:rPr lang="es-EC" dirty="0" smtClean="0">
                <a:solidFill>
                  <a:schemeClr val="bg1"/>
                </a:solidFill>
                <a:latin typeface="Times New Roman" panose="02020603050405020304" pitchFamily="18" charset="0"/>
                <a:cs typeface="Times New Roman" panose="02020603050405020304" pitchFamily="18" charset="0"/>
              </a:rPr>
              <a:t>CEVALLOS </a:t>
            </a:r>
            <a:endParaRPr lang="es-EC" dirty="0">
              <a:solidFill>
                <a:schemeClr val="bg1"/>
              </a:solidFill>
              <a:latin typeface="Times New Roman" panose="02020603050405020304" pitchFamily="18" charset="0"/>
              <a:cs typeface="Times New Roman" panose="02020603050405020304" pitchFamily="18" charset="0"/>
            </a:endParaRPr>
          </a:p>
          <a:p>
            <a:pPr marL="0" indent="0" defTabSz="457200" fontAlgn="base">
              <a:spcBef>
                <a:spcPct val="0"/>
              </a:spcBef>
              <a:spcAft>
                <a:spcPct val="0"/>
              </a:spcAft>
              <a:defRPr/>
            </a:pPr>
            <a:r>
              <a:rPr lang="es-EC" dirty="0">
                <a:solidFill>
                  <a:schemeClr val="bg1"/>
                </a:solidFill>
                <a:latin typeface="Times New Roman" panose="02020603050405020304" pitchFamily="18" charset="0"/>
                <a:cs typeface="Times New Roman" panose="02020603050405020304" pitchFamily="18" charset="0"/>
              </a:rPr>
              <a:t>EMILIO SANTIAGO MOREJÓN ARMIJO</a:t>
            </a:r>
          </a:p>
          <a:p>
            <a:pPr marL="0" indent="0" defTabSz="457200" fontAlgn="base">
              <a:spcBef>
                <a:spcPct val="0"/>
              </a:spcBef>
              <a:spcAft>
                <a:spcPct val="0"/>
              </a:spcAft>
              <a:defRPr/>
            </a:pPr>
            <a:endParaRPr lang="es-EC" dirty="0" smtClean="0">
              <a:solidFill>
                <a:schemeClr val="bg1"/>
              </a:solidFill>
            </a:endParaRPr>
          </a:p>
          <a:p>
            <a:pPr marL="0" indent="0" defTabSz="457200" fontAlgn="base">
              <a:spcBef>
                <a:spcPct val="0"/>
              </a:spcBef>
              <a:spcAft>
                <a:spcPct val="0"/>
              </a:spcAft>
              <a:defRPr/>
            </a:pPr>
            <a:r>
              <a:rPr lang="es-EC" dirty="0">
                <a:solidFill>
                  <a:schemeClr val="bg1"/>
                </a:solidFill>
                <a:latin typeface="Times New Roman" panose="02020603050405020304" pitchFamily="18" charset="0"/>
                <a:cs typeface="Times New Roman" panose="02020603050405020304" pitchFamily="18" charset="0"/>
              </a:rPr>
              <a:t>Director: </a:t>
            </a:r>
          </a:p>
          <a:p>
            <a:pPr marL="0" indent="0" defTabSz="457200" fontAlgn="base">
              <a:spcBef>
                <a:spcPct val="0"/>
              </a:spcBef>
              <a:spcAft>
                <a:spcPct val="0"/>
              </a:spcAft>
              <a:defRPr/>
            </a:pPr>
            <a:r>
              <a:rPr lang="es-EC" dirty="0">
                <a:solidFill>
                  <a:schemeClr val="bg1"/>
                </a:solidFill>
                <a:latin typeface="Times New Roman" panose="02020603050405020304" pitchFamily="18" charset="0"/>
                <a:cs typeface="Times New Roman" panose="02020603050405020304" pitchFamily="18" charset="0"/>
              </a:rPr>
              <a:t>ING. PABLO ENRIQUE CAIZA SÁNCHEZ PhD</a:t>
            </a:r>
          </a:p>
          <a:p>
            <a:pPr marL="0" indent="0" algn="r" defTabSz="457200" fontAlgn="base">
              <a:spcBef>
                <a:spcPct val="0"/>
              </a:spcBef>
              <a:spcAft>
                <a:spcPct val="0"/>
              </a:spcAft>
              <a:defRPr/>
            </a:pPr>
            <a:r>
              <a:rPr lang="es-EC" dirty="0" smtClean="0">
                <a:solidFill>
                  <a:schemeClr val="bg1"/>
                </a:solidFill>
                <a:latin typeface="Times New Roman" panose="02020603050405020304" pitchFamily="18" charset="0"/>
                <a:cs typeface="Times New Roman" panose="02020603050405020304" pitchFamily="18" charset="0"/>
              </a:rPr>
              <a:t>SANGOLQUÍ 2018</a:t>
            </a:r>
            <a:endParaRPr lang="es-EC" dirty="0">
              <a:solidFill>
                <a:schemeClr val="bg1"/>
              </a:solidFill>
              <a:latin typeface="Times New Roman" panose="02020603050405020304" pitchFamily="18" charset="0"/>
              <a:cs typeface="Times New Roman" panose="02020603050405020304" pitchFamily="18" charset="0"/>
            </a:endParaRPr>
          </a:p>
        </p:txBody>
      </p:sp>
      <p:sp>
        <p:nvSpPr>
          <p:cNvPr id="10" name="CuadroTexto 9"/>
          <p:cNvSpPr txBox="1"/>
          <p:nvPr/>
        </p:nvSpPr>
        <p:spPr>
          <a:xfrm>
            <a:off x="265893" y="1966285"/>
            <a:ext cx="8375747" cy="707886"/>
          </a:xfrm>
          <a:prstGeom prst="rect">
            <a:avLst/>
          </a:prstGeom>
          <a:noFill/>
        </p:spPr>
        <p:txBody>
          <a:bodyPr wrap="square" rtlCol="0">
            <a:spAutoFit/>
          </a:bodyPr>
          <a:lstStyle/>
          <a:p>
            <a:pPr algn="ctr"/>
            <a:r>
              <a:rPr lang="es-EC" sz="2000" b="1" dirty="0" smtClean="0">
                <a:solidFill>
                  <a:schemeClr val="bg1"/>
                </a:solidFill>
                <a:latin typeface="Times New Roman" panose="02020603050405020304" pitchFamily="18" charset="0"/>
                <a:cs typeface="Times New Roman" panose="02020603050405020304" pitchFamily="18" charset="0"/>
              </a:rPr>
              <a:t>TRABAJO DE TITULACIÓN PREVIO A LA OBTENCIÓN DEL TITULO DE INGENIERO CIVIL</a:t>
            </a:r>
            <a:endParaRPr lang="es-EC" sz="2000" b="1" dirty="0">
              <a:solidFill>
                <a:schemeClr val="bg1"/>
              </a:solidFill>
              <a:latin typeface="Times New Roman" panose="02020603050405020304" pitchFamily="18" charset="0"/>
              <a:cs typeface="Times New Roman" panose="02020603050405020304" pitchFamily="18" charset="0"/>
            </a:endParaRPr>
          </a:p>
        </p:txBody>
      </p:sp>
      <p:pic>
        <p:nvPicPr>
          <p:cNvPr id="13" name="Imagen 12"/>
          <p:cNvPicPr>
            <a:picLocks noChangeAspect="1"/>
          </p:cNvPicPr>
          <p:nvPr/>
        </p:nvPicPr>
        <p:blipFill>
          <a:blip r:embed="rId2"/>
          <a:stretch>
            <a:fillRect/>
          </a:stretch>
        </p:blipFill>
        <p:spPr>
          <a:xfrm>
            <a:off x="2133600" y="54059"/>
            <a:ext cx="4724400" cy="1325963"/>
          </a:xfrm>
          <a:prstGeom prst="rect">
            <a:avLst/>
          </a:prstGeom>
        </p:spPr>
      </p:pic>
      <p:pic>
        <p:nvPicPr>
          <p:cNvPr id="15" name="Imagen 14"/>
          <p:cNvPicPr>
            <a:picLocks noChangeAspect="1"/>
          </p:cNvPicPr>
          <p:nvPr/>
        </p:nvPicPr>
        <p:blipFill>
          <a:blip r:embed="rId3"/>
          <a:stretch>
            <a:fillRect/>
          </a:stretch>
        </p:blipFill>
        <p:spPr>
          <a:xfrm>
            <a:off x="6149324" y="2567969"/>
            <a:ext cx="3012826" cy="2102702"/>
          </a:xfrm>
          <a:prstGeom prst="rect">
            <a:avLst/>
          </a:prstGeom>
        </p:spPr>
      </p:pic>
      <p:sp>
        <p:nvSpPr>
          <p:cNvPr id="7" name="CuadroTexto 6"/>
          <p:cNvSpPr txBox="1"/>
          <p:nvPr/>
        </p:nvSpPr>
        <p:spPr>
          <a:xfrm>
            <a:off x="307926" y="1320138"/>
            <a:ext cx="8375747" cy="707886"/>
          </a:xfrm>
          <a:prstGeom prst="rect">
            <a:avLst/>
          </a:prstGeom>
          <a:noFill/>
        </p:spPr>
        <p:txBody>
          <a:bodyPr wrap="square" rtlCol="0">
            <a:spAutoFit/>
          </a:bodyPr>
          <a:lstStyle/>
          <a:p>
            <a:pPr algn="ctr"/>
            <a:r>
              <a:rPr lang="es-EC" sz="2000" b="1" dirty="0" smtClean="0">
                <a:solidFill>
                  <a:schemeClr val="bg1"/>
                </a:solidFill>
                <a:latin typeface="Times New Roman" panose="02020603050405020304" pitchFamily="18" charset="0"/>
                <a:cs typeface="Times New Roman" panose="02020603050405020304" pitchFamily="18" charset="0"/>
              </a:rPr>
              <a:t>DEPARTAMENTO CIENCIAS DE LA TIERRA Y CONSTRUCCION</a:t>
            </a:r>
          </a:p>
          <a:p>
            <a:pPr algn="ctr"/>
            <a:r>
              <a:rPr lang="es-EC" sz="2000" b="1" dirty="0" smtClean="0">
                <a:solidFill>
                  <a:schemeClr val="bg1"/>
                </a:solidFill>
                <a:latin typeface="Times New Roman" panose="02020603050405020304" pitchFamily="18" charset="0"/>
                <a:cs typeface="Times New Roman" panose="02020603050405020304" pitchFamily="18" charset="0"/>
              </a:rPr>
              <a:t>CARRERA DE INGENIERÍA CIVIL</a:t>
            </a:r>
            <a:endParaRPr lang="es-EC"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53834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Rectángulo 6"/>
          <p:cNvSpPr/>
          <p:nvPr/>
        </p:nvSpPr>
        <p:spPr>
          <a:xfrm>
            <a:off x="1486143" y="723901"/>
            <a:ext cx="3238644" cy="487506"/>
          </a:xfrm>
          <a:prstGeom prst="rect">
            <a:avLst/>
          </a:prstGeom>
        </p:spPr>
        <p:txBody>
          <a:bodyPr wrap="none">
            <a:spAutoFit/>
          </a:bodyPr>
          <a:lstStyle/>
          <a:p>
            <a:pPr marL="269875" lvl="2" algn="just">
              <a:lnSpc>
                <a:spcPct val="107000"/>
              </a:lnSpc>
              <a:spcBef>
                <a:spcPts val="800"/>
              </a:spcBef>
              <a:spcAft>
                <a:spcPts val="0"/>
              </a:spcAft>
            </a:pP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Tramos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A1</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B1</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(41</a:t>
            </a:r>
            <a:r>
              <a:rPr lang="es-EC" sz="2400" b="1" i="1" dirty="0" smtClean="0">
                <a:latin typeface="Times New Roman" panose="02020603050405020304" pitchFamily="18" charset="0"/>
                <a:ea typeface="Times New Roman" panose="02020603050405020304" pitchFamily="18" charset="0"/>
                <a:cs typeface="Times New Roman" panose="02020603050405020304" pitchFamily="18" charset="0"/>
              </a:rPr>
              <a:t>m</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s-EC"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Imagen 8"/>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20658" y="548782"/>
            <a:ext cx="4408351" cy="1795696"/>
          </a:xfrm>
          <a:prstGeom prst="rect">
            <a:avLst/>
          </a:prstGeom>
          <a:ln>
            <a:solidFill>
              <a:schemeClr val="bg1"/>
            </a:solidFill>
          </a:ln>
        </p:spPr>
      </p:pic>
      <p:pic>
        <p:nvPicPr>
          <p:cNvPr id="10" name="Imagen 9"/>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490569" y="2133563"/>
            <a:ext cx="5353050" cy="2172335"/>
          </a:xfrm>
          <a:prstGeom prst="rect">
            <a:avLst/>
          </a:prstGeom>
          <a:ln>
            <a:noFill/>
          </a:ln>
        </p:spPr>
      </p:pic>
      <p:pic>
        <p:nvPicPr>
          <p:cNvPr id="11" name="Imagen 10"/>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4320789" y="4414736"/>
            <a:ext cx="4789482" cy="2443264"/>
          </a:xfrm>
          <a:prstGeom prst="rect">
            <a:avLst/>
          </a:prstGeom>
          <a:ln>
            <a:noFill/>
          </a:ln>
        </p:spPr>
      </p:pic>
      <p:sp>
        <p:nvSpPr>
          <p:cNvPr id="12"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dirty="0"/>
              <a:t>DESCRIPCIÓN ESTRUCTURAL</a:t>
            </a:r>
          </a:p>
        </p:txBody>
      </p:sp>
      <p:sp>
        <p:nvSpPr>
          <p:cNvPr id="13"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Descripción </a:t>
            </a:r>
          </a:p>
          <a:p>
            <a:pPr marL="0" indent="0">
              <a:buFont typeface="Arial" pitchFamily="34" charset="0"/>
              <a:buNone/>
            </a:pPr>
            <a:r>
              <a:rPr lang="es-EC" sz="1600" dirty="0" smtClean="0">
                <a:solidFill>
                  <a:srgbClr val="FF0000"/>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37592592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CONCLUSIONES</a:t>
            </a:r>
            <a:endParaRPr lang="es-EC" sz="2100" dirty="0">
              <a:latin typeface="Times New Roman" panose="02020603050405020304" pitchFamily="18" charset="0"/>
              <a:cs typeface="Times New Roman" panose="02020603050405020304" pitchFamily="18" charset="0"/>
            </a:endParaRPr>
          </a:p>
        </p:txBody>
      </p:sp>
      <p:sp>
        <p:nvSpPr>
          <p:cNvPr id="6" name="Rectángulo 5"/>
          <p:cNvSpPr/>
          <p:nvPr/>
        </p:nvSpPr>
        <p:spPr>
          <a:xfrm>
            <a:off x="1586805" y="1446630"/>
            <a:ext cx="7315200" cy="3831818"/>
          </a:xfrm>
          <a:prstGeom prst="rect">
            <a:avLst/>
          </a:prstGeom>
        </p:spPr>
        <p:txBody>
          <a:bodyPr wrap="square">
            <a:spAutoFit/>
          </a:bodyPr>
          <a:lstStyle/>
          <a:p>
            <a:pPr lvl="0" algn="just">
              <a:lnSpc>
                <a:spcPct val="150000"/>
              </a:lnSpc>
              <a:spcBef>
                <a:spcPts val="800"/>
              </a:spcBef>
              <a:spcAft>
                <a:spcPts val="800"/>
              </a:spcAft>
            </a:pPr>
            <a:r>
              <a:rPr lang="es-EC" dirty="0">
                <a:latin typeface="Times New Roman" panose="02020603050405020304" pitchFamily="18" charset="0"/>
                <a:ea typeface="Calibri" panose="020F0502020204030204" pitchFamily="34" charset="0"/>
              </a:rPr>
              <a:t>3</a:t>
            </a:r>
            <a:r>
              <a:rPr lang="es-EC" dirty="0" smtClean="0">
                <a:latin typeface="Times New Roman" panose="02020603050405020304" pitchFamily="18" charset="0"/>
                <a:ea typeface="Calibri" panose="020F0502020204030204" pitchFamily="34" charset="0"/>
              </a:rPr>
              <a:t>. Los </a:t>
            </a:r>
            <a:r>
              <a:rPr lang="es-EC" dirty="0">
                <a:latin typeface="Times New Roman" panose="02020603050405020304" pitchFamily="18" charset="0"/>
                <a:ea typeface="Calibri" panose="020F0502020204030204" pitchFamily="34" charset="0"/>
              </a:rPr>
              <a:t>periodos experimentales y calibrados en los ejes X y Z presentaron un aceptable acercamiento, con lo que se puede concluir que el modelo analítico se encuentra calibrado para las diferentes reducciones de inercia. Sin embargo se nota una diferencia en los períodos del eje Y, debido a que durante el ensayo de carga dinámica, el tráfico vehicular únicamente excitaba a la estructura verticalmente por su peso y longitudinalmente por su movimiento a lo largo del puente, en el sentido transversal no ocurrió una excitación importante durante el ensayo. Por este motivo solamente se tomaron en cuenta los períodos en los sentidos X y Z para este proyecto.</a:t>
            </a:r>
            <a:endParaRPr lang="es-EC" dirty="0">
              <a:effectLst/>
              <a:latin typeface="Times New Roman" panose="02020603050405020304" pitchFamily="18" charset="0"/>
              <a:ea typeface="Calibri" panose="020F0502020204030204" pitchFamily="34" charset="0"/>
            </a:endParaRPr>
          </a:p>
        </p:txBody>
      </p:sp>
      <p:sp>
        <p:nvSpPr>
          <p:cNvPr id="9"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CONCLUSIONES Y RECOMENDACIONES</a:t>
            </a:r>
            <a:endParaRPr lang="es-ES" dirty="0"/>
          </a:p>
        </p:txBody>
      </p:sp>
      <p:sp>
        <p:nvSpPr>
          <p:cNvPr id="1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rgbClr val="FF0000"/>
                </a:solidFill>
              </a:rPr>
              <a:t>   </a:t>
            </a:r>
            <a:r>
              <a:rPr lang="es-EC" sz="1600" dirty="0" smtClean="0">
                <a:solidFill>
                  <a:schemeClr val="bg1"/>
                </a:solidFill>
              </a:rPr>
              <a:t>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Conclusiones</a:t>
            </a:r>
          </a:p>
        </p:txBody>
      </p:sp>
    </p:spTree>
    <p:extLst>
      <p:ext uri="{BB962C8B-B14F-4D97-AF65-F5344CB8AC3E}">
        <p14:creationId xmlns:p14="http://schemas.microsoft.com/office/powerpoint/2010/main" val="266410774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CONCLUSIONES</a:t>
            </a:r>
            <a:endParaRPr lang="es-EC" sz="2100" dirty="0">
              <a:latin typeface="Times New Roman" panose="02020603050405020304" pitchFamily="18" charset="0"/>
              <a:cs typeface="Times New Roman" panose="02020603050405020304" pitchFamily="18" charset="0"/>
            </a:endParaRPr>
          </a:p>
        </p:txBody>
      </p:sp>
      <p:sp>
        <p:nvSpPr>
          <p:cNvPr id="4" name="Rectángulo 3"/>
          <p:cNvSpPr/>
          <p:nvPr/>
        </p:nvSpPr>
        <p:spPr>
          <a:xfrm>
            <a:off x="1586804" y="1193787"/>
            <a:ext cx="7404795" cy="1488484"/>
          </a:xfrm>
          <a:prstGeom prst="rect">
            <a:avLst/>
          </a:prstGeom>
        </p:spPr>
        <p:txBody>
          <a:bodyPr wrap="square">
            <a:spAutoFit/>
          </a:bodyPr>
          <a:lstStyle/>
          <a:p>
            <a:pPr indent="180340" algn="just">
              <a:lnSpc>
                <a:spcPct val="150000"/>
              </a:lnSpc>
              <a:spcBef>
                <a:spcPts val="800"/>
              </a:spcBef>
              <a:spcAft>
                <a:spcPts val="800"/>
              </a:spcAft>
            </a:pPr>
            <a:r>
              <a:rPr lang="es-EC" sz="2100" dirty="0">
                <a:latin typeface="Times New Roman" panose="02020603050405020304" pitchFamily="18" charset="0"/>
                <a:ea typeface="Calibri" panose="020F0502020204030204" pitchFamily="34" charset="0"/>
              </a:rPr>
              <a:t>En base al objetivo específico: “Realizar un modelamiento del Puente Zámbiza a través de un software de análisis estructural” se concluye lo siguiente:</a:t>
            </a:r>
            <a:endParaRPr lang="es-EC" sz="2100" dirty="0">
              <a:effectLst/>
              <a:latin typeface="Times New Roman" panose="02020603050405020304" pitchFamily="18" charset="0"/>
              <a:ea typeface="Calibri" panose="020F0502020204030204" pitchFamily="34" charset="0"/>
            </a:endParaRPr>
          </a:p>
        </p:txBody>
      </p:sp>
      <p:sp>
        <p:nvSpPr>
          <p:cNvPr id="6" name="Rectángulo 5"/>
          <p:cNvSpPr/>
          <p:nvPr/>
        </p:nvSpPr>
        <p:spPr>
          <a:xfrm>
            <a:off x="1524393" y="2935114"/>
            <a:ext cx="7467206" cy="3416320"/>
          </a:xfrm>
          <a:prstGeom prst="rect">
            <a:avLst/>
          </a:prstGeom>
        </p:spPr>
        <p:txBody>
          <a:bodyPr wrap="square">
            <a:spAutoFit/>
          </a:bodyPr>
          <a:lstStyle/>
          <a:p>
            <a:pPr lvl="0" algn="just">
              <a:lnSpc>
                <a:spcPct val="150000"/>
              </a:lnSpc>
              <a:spcBef>
                <a:spcPts val="800"/>
              </a:spcBef>
              <a:spcAft>
                <a:spcPts val="0"/>
              </a:spcAft>
            </a:pPr>
            <a:r>
              <a:rPr lang="es-EC" dirty="0" smtClean="0">
                <a:latin typeface="Times New Roman" panose="02020603050405020304" pitchFamily="18" charset="0"/>
                <a:ea typeface="Calibri" panose="020F0502020204030204" pitchFamily="34" charset="0"/>
              </a:rPr>
              <a:t>4. El </a:t>
            </a:r>
            <a:r>
              <a:rPr lang="es-EC" dirty="0">
                <a:latin typeface="Times New Roman" panose="02020603050405020304" pitchFamily="18" charset="0"/>
                <a:ea typeface="Calibri" panose="020F0502020204030204" pitchFamily="34" charset="0"/>
              </a:rPr>
              <a:t>modelamiento de los tramos A1, A2, A3, A4, A5, B1, B2 B3 y B4 del Puente Zámbiza fue realizado en el software dirigido a puentes CSI BRIDGE, obteniéndose resultados satisfactorios en la comparación del modelo analítico con el </a:t>
            </a:r>
            <a:r>
              <a:rPr lang="es-EC" dirty="0" smtClean="0">
                <a:latin typeface="Times New Roman" panose="02020603050405020304" pitchFamily="18" charset="0"/>
                <a:ea typeface="Calibri" panose="020F0502020204030204" pitchFamily="34" charset="0"/>
              </a:rPr>
              <a:t>experimental.</a:t>
            </a:r>
          </a:p>
          <a:p>
            <a:pPr lvl="0" algn="just">
              <a:lnSpc>
                <a:spcPct val="150000"/>
              </a:lnSpc>
              <a:spcAft>
                <a:spcPts val="800"/>
              </a:spcAft>
            </a:pPr>
            <a:r>
              <a:rPr lang="es-EC" dirty="0" smtClean="0">
                <a:latin typeface="Times New Roman" panose="02020603050405020304" pitchFamily="18" charset="0"/>
                <a:ea typeface="Calibri" panose="020F0502020204030204" pitchFamily="34" charset="0"/>
              </a:rPr>
              <a:t>5. Se pudo verificar que el software SAP2000 no tiene la misma precisión que el CSI BRIDGE para ensamblar el puente, sobre todo en las zonas donde se juntan varios elementos y forman nudos, por lo que no fue utilizado para el análisis de estado resistente y servicio.</a:t>
            </a:r>
            <a:endParaRPr lang="es-EC" dirty="0">
              <a:latin typeface="Times New Roman" panose="02020603050405020304" pitchFamily="18" charset="0"/>
              <a:ea typeface="Calibri" panose="020F0502020204030204" pitchFamily="34" charset="0"/>
            </a:endParaRPr>
          </a:p>
        </p:txBody>
      </p:sp>
      <p:sp>
        <p:nvSpPr>
          <p:cNvPr id="10"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CONCLUSIONES Y RECOMENDACIONES</a:t>
            </a:r>
            <a:endParaRPr lang="es-ES" dirty="0"/>
          </a:p>
        </p:txBody>
      </p:sp>
      <p:sp>
        <p:nvSpPr>
          <p:cNvPr id="11"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rgbClr val="FF0000"/>
                </a:solidFill>
              </a:rPr>
              <a:t>   </a:t>
            </a:r>
            <a:r>
              <a:rPr lang="es-EC" sz="1600" dirty="0" smtClean="0">
                <a:solidFill>
                  <a:schemeClr val="bg1"/>
                </a:solidFill>
              </a:rPr>
              <a:t>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Conclusiones</a:t>
            </a:r>
          </a:p>
        </p:txBody>
      </p:sp>
    </p:spTree>
    <p:extLst>
      <p:ext uri="{BB962C8B-B14F-4D97-AF65-F5344CB8AC3E}">
        <p14:creationId xmlns:p14="http://schemas.microsoft.com/office/powerpoint/2010/main" val="286132359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CONCLUSIONES</a:t>
            </a:r>
            <a:endParaRPr lang="es-EC" sz="2100" dirty="0">
              <a:latin typeface="Times New Roman" panose="02020603050405020304" pitchFamily="18" charset="0"/>
              <a:cs typeface="Times New Roman" panose="02020603050405020304" pitchFamily="18" charset="0"/>
            </a:endParaRPr>
          </a:p>
        </p:txBody>
      </p:sp>
      <p:sp>
        <p:nvSpPr>
          <p:cNvPr id="4" name="Rectángulo 3"/>
          <p:cNvSpPr/>
          <p:nvPr/>
        </p:nvSpPr>
        <p:spPr>
          <a:xfrm>
            <a:off x="1586805" y="1167554"/>
            <a:ext cx="7010400" cy="4801314"/>
          </a:xfrm>
          <a:prstGeom prst="rect">
            <a:avLst/>
          </a:prstGeom>
        </p:spPr>
        <p:txBody>
          <a:bodyPr wrap="square">
            <a:spAutoFit/>
          </a:bodyPr>
          <a:lstStyle/>
          <a:p>
            <a:pPr indent="180340" algn="just">
              <a:lnSpc>
                <a:spcPct val="150000"/>
              </a:lnSpc>
              <a:spcBef>
                <a:spcPts val="800"/>
              </a:spcBef>
              <a:spcAft>
                <a:spcPts val="0"/>
              </a:spcAft>
            </a:pPr>
            <a:r>
              <a:rPr lang="es-EC" sz="2100" dirty="0">
                <a:latin typeface="Times New Roman" panose="02020603050405020304" pitchFamily="18" charset="0"/>
                <a:ea typeface="Calibri" panose="020F0502020204030204" pitchFamily="34" charset="0"/>
              </a:rPr>
              <a:t>En base al objetivo específico: “Determinar las propiedades mecánicas actuales de los materiales” se concluye lo </a:t>
            </a:r>
            <a:r>
              <a:rPr lang="es-EC" sz="2100" dirty="0" smtClean="0">
                <a:latin typeface="Times New Roman" panose="02020603050405020304" pitchFamily="18" charset="0"/>
                <a:ea typeface="Calibri" panose="020F0502020204030204" pitchFamily="34" charset="0"/>
              </a:rPr>
              <a:t>siguiente:</a:t>
            </a:r>
          </a:p>
          <a:p>
            <a:pPr lvl="0" algn="just">
              <a:lnSpc>
                <a:spcPct val="150000"/>
              </a:lnSpc>
              <a:spcAft>
                <a:spcPts val="800"/>
              </a:spcAft>
            </a:pPr>
            <a:r>
              <a:rPr lang="es-EC" dirty="0" smtClean="0">
                <a:latin typeface="Times New Roman" panose="02020603050405020304" pitchFamily="18" charset="0"/>
                <a:ea typeface="Calibri" panose="020F0502020204030204" pitchFamily="34" charset="0"/>
              </a:rPr>
              <a:t>6. Del ensayo de esclerómetro se obtuvo la resistencia a compresión de la Pila P3=404 kg/cm2, Tablero del Tramo B1 = 576 kg/cm2 y Viga de Hormigón Preesforzado del Tramo A5 = 424 kg/cm2, superando ampliamente a las resistencias originales de 240 kg/cm2, 280 kg/cm2 y 350 kg/cm2 respectivamente. Se concluye que los resultados de resistencia obtenidos únicamente proporcionan una idea general de la resistencia a compresión real de los elementos estructurales, y que se requieren otro tipo de ensayos tales como la extracción de núcleos in-situ para su comprobación.</a:t>
            </a:r>
            <a:endParaRPr lang="es-EC" dirty="0">
              <a:effectLst/>
              <a:latin typeface="Times New Roman" panose="02020603050405020304" pitchFamily="18" charset="0"/>
              <a:ea typeface="Calibri" panose="020F0502020204030204" pitchFamily="34" charset="0"/>
            </a:endParaRPr>
          </a:p>
        </p:txBody>
      </p:sp>
      <p:sp>
        <p:nvSpPr>
          <p:cNvPr id="9"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CONCLUSIONES Y RECOMENDACIONES</a:t>
            </a:r>
            <a:endParaRPr lang="es-ES" dirty="0"/>
          </a:p>
        </p:txBody>
      </p:sp>
      <p:sp>
        <p:nvSpPr>
          <p:cNvPr id="1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rgbClr val="FF0000"/>
                </a:solidFill>
              </a:rPr>
              <a:t>   </a:t>
            </a:r>
            <a:r>
              <a:rPr lang="es-EC" sz="1600" dirty="0" smtClean="0">
                <a:solidFill>
                  <a:schemeClr val="bg1"/>
                </a:solidFill>
              </a:rPr>
              <a:t>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Conclusiones</a:t>
            </a:r>
          </a:p>
        </p:txBody>
      </p:sp>
    </p:spTree>
    <p:extLst>
      <p:ext uri="{BB962C8B-B14F-4D97-AF65-F5344CB8AC3E}">
        <p14:creationId xmlns:p14="http://schemas.microsoft.com/office/powerpoint/2010/main" val="65217852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CONCLUSIONES</a:t>
            </a:r>
            <a:endParaRPr lang="es-EC" sz="2100" dirty="0">
              <a:latin typeface="Times New Roman" panose="02020603050405020304" pitchFamily="18" charset="0"/>
              <a:cs typeface="Times New Roman" panose="02020603050405020304" pitchFamily="18" charset="0"/>
            </a:endParaRPr>
          </a:p>
        </p:txBody>
      </p:sp>
      <p:sp>
        <p:nvSpPr>
          <p:cNvPr id="4" name="Rectángulo 3"/>
          <p:cNvSpPr/>
          <p:nvPr/>
        </p:nvSpPr>
        <p:spPr>
          <a:xfrm>
            <a:off x="1542379" y="1446630"/>
            <a:ext cx="7514748" cy="3208571"/>
          </a:xfrm>
          <a:prstGeom prst="rect">
            <a:avLst/>
          </a:prstGeom>
        </p:spPr>
        <p:txBody>
          <a:bodyPr wrap="square">
            <a:spAutoFit/>
          </a:bodyPr>
          <a:lstStyle/>
          <a:p>
            <a:pPr indent="180340" algn="just">
              <a:lnSpc>
                <a:spcPct val="150000"/>
              </a:lnSpc>
              <a:spcBef>
                <a:spcPts val="800"/>
              </a:spcBef>
              <a:spcAft>
                <a:spcPts val="0"/>
              </a:spcAft>
            </a:pPr>
            <a:r>
              <a:rPr lang="es-EC" sz="2100" dirty="0">
                <a:latin typeface="Times New Roman" panose="02020603050405020304" pitchFamily="18" charset="0"/>
                <a:ea typeface="Calibri" panose="020F0502020204030204" pitchFamily="34" charset="0"/>
              </a:rPr>
              <a:t>En base al objetivo específico: “Proponer recomendaciones de mantenimiento y reforzamiento de ser necesario, en función de los resultados del análisis previo” se concluye lo siguiente:</a:t>
            </a:r>
          </a:p>
          <a:p>
            <a:pPr lvl="0" algn="just">
              <a:lnSpc>
                <a:spcPct val="150000"/>
              </a:lnSpc>
              <a:spcAft>
                <a:spcPts val="800"/>
              </a:spcAft>
            </a:pPr>
            <a:r>
              <a:rPr lang="es-EC" dirty="0" smtClean="0">
                <a:latin typeface="Times New Roman" panose="02020603050405020304" pitchFamily="18" charset="0"/>
                <a:ea typeface="Calibri" panose="020F0502020204030204" pitchFamily="34" charset="0"/>
              </a:rPr>
              <a:t>7. La </a:t>
            </a:r>
            <a:r>
              <a:rPr lang="es-EC" dirty="0">
                <a:latin typeface="Times New Roman" panose="02020603050405020304" pitchFamily="18" charset="0"/>
                <a:ea typeface="Calibri" panose="020F0502020204030204" pitchFamily="34" charset="0"/>
              </a:rPr>
              <a:t>Sección Tipo I y Tipo II reforzaron la estructura en términos de resistencia puesto que satisfacen la demanda </a:t>
            </a:r>
            <a:r>
              <a:rPr lang="es-EC" dirty="0" smtClean="0">
                <a:latin typeface="Times New Roman" panose="02020603050405020304" pitchFamily="18" charset="0"/>
                <a:ea typeface="Calibri" panose="020F0502020204030204" pitchFamily="34" charset="0"/>
              </a:rPr>
              <a:t>del </a:t>
            </a:r>
            <a:r>
              <a:rPr lang="es-EC" dirty="0">
                <a:latin typeface="Times New Roman" panose="02020603050405020304" pitchFamily="18" charset="0"/>
                <a:ea typeface="Calibri" panose="020F0502020204030204" pitchFamily="34" charset="0"/>
              </a:rPr>
              <a:t>estado límite de Resistencia I y además se verificó que presentan un comportamiento adecuado frente al Evento Extremo I con Sismo de Diseño NEC-15</a:t>
            </a:r>
            <a:r>
              <a:rPr lang="es-EC" dirty="0" smtClean="0">
                <a:latin typeface="Times New Roman" panose="02020603050405020304" pitchFamily="18" charset="0"/>
                <a:ea typeface="Calibri" panose="020F0502020204030204" pitchFamily="34" charset="0"/>
              </a:rPr>
              <a:t>.</a:t>
            </a:r>
          </a:p>
        </p:txBody>
      </p:sp>
      <p:sp>
        <p:nvSpPr>
          <p:cNvPr id="9"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CONCLUSIONES Y RECOMENDACIONES</a:t>
            </a:r>
            <a:endParaRPr lang="es-ES" dirty="0"/>
          </a:p>
        </p:txBody>
      </p:sp>
      <p:sp>
        <p:nvSpPr>
          <p:cNvPr id="1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rgbClr val="FF0000"/>
                </a:solidFill>
              </a:rPr>
              <a:t>   </a:t>
            </a:r>
            <a:r>
              <a:rPr lang="es-EC" sz="1600" dirty="0" smtClean="0">
                <a:solidFill>
                  <a:schemeClr val="bg1"/>
                </a:solidFill>
              </a:rPr>
              <a:t>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Conclusiones</a:t>
            </a:r>
          </a:p>
        </p:txBody>
      </p:sp>
    </p:spTree>
    <p:extLst>
      <p:ext uri="{BB962C8B-B14F-4D97-AF65-F5344CB8AC3E}">
        <p14:creationId xmlns:p14="http://schemas.microsoft.com/office/powerpoint/2010/main" val="187301374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CONCLUSIONES</a:t>
            </a:r>
            <a:endParaRPr lang="es-EC" sz="2100" dirty="0">
              <a:latin typeface="Times New Roman" panose="02020603050405020304" pitchFamily="18" charset="0"/>
              <a:cs typeface="Times New Roman" panose="02020603050405020304" pitchFamily="18" charset="0"/>
            </a:endParaRPr>
          </a:p>
        </p:txBody>
      </p:sp>
      <p:sp>
        <p:nvSpPr>
          <p:cNvPr id="4" name="Rectángulo 3"/>
          <p:cNvSpPr/>
          <p:nvPr/>
        </p:nvSpPr>
        <p:spPr>
          <a:xfrm>
            <a:off x="1586804" y="1370821"/>
            <a:ext cx="7404795" cy="4524315"/>
          </a:xfrm>
          <a:prstGeom prst="rect">
            <a:avLst/>
          </a:prstGeom>
        </p:spPr>
        <p:txBody>
          <a:bodyPr wrap="square">
            <a:spAutoFit/>
          </a:bodyPr>
          <a:lstStyle/>
          <a:p>
            <a:pPr indent="180340" algn="just">
              <a:lnSpc>
                <a:spcPct val="150000"/>
              </a:lnSpc>
              <a:spcBef>
                <a:spcPts val="800"/>
              </a:spcBef>
              <a:spcAft>
                <a:spcPts val="0"/>
              </a:spcAft>
            </a:pPr>
            <a:r>
              <a:rPr lang="es-EC" sz="2100" dirty="0">
                <a:latin typeface="Times New Roman" panose="02020603050405020304" pitchFamily="18" charset="0"/>
                <a:ea typeface="Calibri" panose="020F0502020204030204" pitchFamily="34" charset="0"/>
              </a:rPr>
              <a:t>En base al objetivo específico: “Proponer una metodología para monitoreo y vigilancia del Puente Zámbiza, aplicando el procedimiento de monitoreo implementado en el Puente San Pedro.” se concluye lo siguiente:</a:t>
            </a:r>
          </a:p>
          <a:p>
            <a:pPr lvl="0" algn="just">
              <a:lnSpc>
                <a:spcPct val="150000"/>
              </a:lnSpc>
              <a:spcAft>
                <a:spcPts val="800"/>
              </a:spcAft>
            </a:pPr>
            <a:r>
              <a:rPr lang="es-EC" dirty="0" smtClean="0">
                <a:latin typeface="Times New Roman" panose="02020603050405020304" pitchFamily="18" charset="0"/>
                <a:ea typeface="Calibri" panose="020F0502020204030204" pitchFamily="34" charset="0"/>
              </a:rPr>
              <a:t>8. La </a:t>
            </a:r>
            <a:r>
              <a:rPr lang="es-EC" dirty="0">
                <a:latin typeface="Times New Roman" panose="02020603050405020304" pitchFamily="18" charset="0"/>
                <a:ea typeface="Calibri" panose="020F0502020204030204" pitchFamily="34" charset="0"/>
              </a:rPr>
              <a:t>metodología de monitoreo realizada en el Puente San Pedro por Vinueza Elizalde (2017) ha sido implementada con éxito en el Puente Zámbiza, teniendo en cuenta los ajustes propios de este proyecto, obteniéndose resultados satisfactorios puesto que se ha podido determinar el estado resistente de la estructura y realizar una propuesta de reforzamiento en las zonas donde se detectó la mayor reducción de rigideces y resistencias. </a:t>
            </a:r>
            <a:endParaRPr lang="es-EC" dirty="0">
              <a:effectLst/>
              <a:latin typeface="Times New Roman" panose="02020603050405020304" pitchFamily="18" charset="0"/>
              <a:ea typeface="Calibri" panose="020F0502020204030204" pitchFamily="34" charset="0"/>
            </a:endParaRPr>
          </a:p>
        </p:txBody>
      </p:sp>
      <p:sp>
        <p:nvSpPr>
          <p:cNvPr id="9"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CONCLUSIONES Y RECOMENDACIONES</a:t>
            </a:r>
            <a:endParaRPr lang="es-ES" dirty="0"/>
          </a:p>
        </p:txBody>
      </p:sp>
      <p:sp>
        <p:nvSpPr>
          <p:cNvPr id="1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rgbClr val="FF0000"/>
                </a:solidFill>
              </a:rPr>
              <a:t>   </a:t>
            </a:r>
            <a:r>
              <a:rPr lang="es-EC" sz="1600" dirty="0" smtClean="0">
                <a:solidFill>
                  <a:schemeClr val="bg1"/>
                </a:solidFill>
              </a:rPr>
              <a:t>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Conclusiones</a:t>
            </a:r>
          </a:p>
        </p:txBody>
      </p:sp>
    </p:spTree>
    <p:extLst>
      <p:ext uri="{BB962C8B-B14F-4D97-AF65-F5344CB8AC3E}">
        <p14:creationId xmlns:p14="http://schemas.microsoft.com/office/powerpoint/2010/main" val="22852738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70653" y="2819400"/>
            <a:ext cx="8458200" cy="1169551"/>
          </a:xfrm>
          <a:prstGeom prst="rect">
            <a:avLst/>
          </a:prstGeom>
          <a:noFill/>
        </p:spPr>
        <p:txBody>
          <a:bodyPr wrap="square" rtlCol="0">
            <a:spAutoFit/>
          </a:bodyPr>
          <a:lstStyle/>
          <a:p>
            <a:pPr algn="ctr"/>
            <a:r>
              <a:rPr lang="es-EC" sz="7000" dirty="0" smtClean="0"/>
              <a:t>RECOMENDACIONES</a:t>
            </a:r>
            <a:endParaRPr lang="es-EC" sz="7000" dirty="0"/>
          </a:p>
        </p:txBody>
      </p:sp>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6" name="Title 1"/>
          <p:cNvSpPr txBox="1">
            <a:spLocks/>
          </p:cNvSpPr>
          <p:nvPr/>
        </p:nvSpPr>
        <p:spPr>
          <a:xfrm>
            <a:off x="1455506" y="6928"/>
            <a:ext cx="7231294" cy="526472"/>
          </a:xfrm>
          <a:prstGeom prst="rect">
            <a:avLst/>
          </a:prstGeom>
          <a:solidFill>
            <a:schemeClr val="tx1">
              <a:lumMod val="75000"/>
              <a:lumOff val="25000"/>
            </a:schemeClr>
          </a:solidFill>
        </p:spPr>
        <p:txBody>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endParaRPr lang="es-ES" dirty="0"/>
          </a:p>
        </p:txBody>
      </p:sp>
      <p:sp>
        <p:nvSpPr>
          <p:cNvPr id="7"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rgbClr val="FF0000"/>
                </a:solidFill>
              </a:rPr>
              <a:t>   </a:t>
            </a:r>
            <a:r>
              <a:rPr lang="es-EC" sz="1600" dirty="0" smtClean="0">
                <a:solidFill>
                  <a:schemeClr val="bg1"/>
                </a:solidFill>
              </a:rPr>
              <a:t>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Conclusiones</a:t>
            </a:r>
          </a:p>
        </p:txBody>
      </p:sp>
    </p:spTree>
    <p:extLst>
      <p:ext uri="{BB962C8B-B14F-4D97-AF65-F5344CB8AC3E}">
        <p14:creationId xmlns:p14="http://schemas.microsoft.com/office/powerpoint/2010/main" val="17088704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RECOMENDACIONES</a:t>
            </a:r>
            <a:endParaRPr lang="es-EC" sz="2100" dirty="0">
              <a:latin typeface="Times New Roman" panose="02020603050405020304" pitchFamily="18" charset="0"/>
              <a:cs typeface="Times New Roman" panose="02020603050405020304" pitchFamily="18" charset="0"/>
            </a:endParaRPr>
          </a:p>
        </p:txBody>
      </p:sp>
      <p:sp>
        <p:nvSpPr>
          <p:cNvPr id="4" name="Rectángulo 3"/>
          <p:cNvSpPr/>
          <p:nvPr/>
        </p:nvSpPr>
        <p:spPr>
          <a:xfrm>
            <a:off x="1578061" y="1638608"/>
            <a:ext cx="7413539" cy="1754326"/>
          </a:xfrm>
          <a:prstGeom prst="rect">
            <a:avLst/>
          </a:prstGeom>
        </p:spPr>
        <p:txBody>
          <a:bodyPr wrap="square">
            <a:spAutoFit/>
          </a:bodyPr>
          <a:lstStyle/>
          <a:p>
            <a:pPr indent="180340" algn="just">
              <a:lnSpc>
                <a:spcPct val="150000"/>
              </a:lnSpc>
              <a:spcBef>
                <a:spcPts val="800"/>
              </a:spcBef>
              <a:spcAft>
                <a:spcPts val="800"/>
              </a:spcAft>
            </a:pPr>
            <a:r>
              <a:rPr lang="es-EC" dirty="0">
                <a:latin typeface="Times New Roman" panose="02020603050405020304" pitchFamily="18" charset="0"/>
                <a:ea typeface="Calibri" panose="020F0502020204030204" pitchFamily="34" charset="0"/>
              </a:rPr>
              <a:t>Se recomienda extraer núcleos de hormigón </a:t>
            </a:r>
            <a:r>
              <a:rPr lang="es-EC" i="1" dirty="0">
                <a:latin typeface="Times New Roman" panose="02020603050405020304" pitchFamily="18" charset="0"/>
                <a:ea typeface="Calibri" panose="020F0502020204030204" pitchFamily="34" charset="0"/>
              </a:rPr>
              <a:t>in situ </a:t>
            </a:r>
            <a:r>
              <a:rPr lang="es-EC" dirty="0">
                <a:latin typeface="Times New Roman" panose="02020603050405020304" pitchFamily="18" charset="0"/>
                <a:ea typeface="Calibri" panose="020F0502020204030204" pitchFamily="34" charset="0"/>
              </a:rPr>
              <a:t>para verificar las resistencias a compresión obtenidas en este proyecto por el método del esclerómetro debido a que este último solamente otorga una idea general de la resistencia a compresión de los elementos ensayados.</a:t>
            </a:r>
            <a:endParaRPr lang="es-EC" dirty="0">
              <a:effectLst/>
              <a:latin typeface="Times New Roman" panose="02020603050405020304" pitchFamily="18" charset="0"/>
              <a:ea typeface="Calibri" panose="020F0502020204030204" pitchFamily="34" charset="0"/>
            </a:endParaRPr>
          </a:p>
        </p:txBody>
      </p:sp>
      <p:sp>
        <p:nvSpPr>
          <p:cNvPr id="6" name="Rectángulo 5"/>
          <p:cNvSpPr/>
          <p:nvPr/>
        </p:nvSpPr>
        <p:spPr>
          <a:xfrm>
            <a:off x="1586805" y="3962400"/>
            <a:ext cx="7557195" cy="1338828"/>
          </a:xfrm>
          <a:prstGeom prst="rect">
            <a:avLst/>
          </a:prstGeom>
        </p:spPr>
        <p:txBody>
          <a:bodyPr wrap="square">
            <a:spAutoFit/>
          </a:bodyPr>
          <a:lstStyle/>
          <a:p>
            <a:pPr indent="180340" algn="just">
              <a:lnSpc>
                <a:spcPct val="150000"/>
              </a:lnSpc>
              <a:spcBef>
                <a:spcPts val="800"/>
              </a:spcBef>
              <a:spcAft>
                <a:spcPts val="800"/>
              </a:spcAft>
            </a:pPr>
            <a:r>
              <a:rPr lang="es-EC" dirty="0">
                <a:latin typeface="Times New Roman" panose="02020603050405020304" pitchFamily="18" charset="0"/>
                <a:ea typeface="Calibri" panose="020F0502020204030204" pitchFamily="34" charset="0"/>
              </a:rPr>
              <a:t>Se comprobó que durante un ensayo de carga dinámica en condiciones normales, la estructura no sufre excitaciones importantes en el sentido transversal, por lo que se recomienda utilizar métodos de excitación </a:t>
            </a:r>
            <a:r>
              <a:rPr lang="es-EC" dirty="0" smtClean="0">
                <a:latin typeface="Times New Roman" panose="02020603050405020304" pitchFamily="18" charset="0"/>
                <a:ea typeface="Calibri" panose="020F0502020204030204" pitchFamily="34" charset="0"/>
              </a:rPr>
              <a:t>inducida.</a:t>
            </a:r>
            <a:endParaRPr lang="es-EC" dirty="0">
              <a:effectLst/>
              <a:latin typeface="Times New Roman" panose="02020603050405020304" pitchFamily="18" charset="0"/>
              <a:ea typeface="Calibri" panose="020F0502020204030204" pitchFamily="34" charset="0"/>
            </a:endParaRPr>
          </a:p>
        </p:txBody>
      </p:sp>
      <p:sp>
        <p:nvSpPr>
          <p:cNvPr id="10"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CONCLUSIONES Y RECOMENDACIONES</a:t>
            </a:r>
            <a:endParaRPr lang="es-ES" dirty="0"/>
          </a:p>
        </p:txBody>
      </p:sp>
      <p:sp>
        <p:nvSpPr>
          <p:cNvPr id="11"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rgbClr val="FF0000"/>
                </a:solidFill>
              </a:rPr>
              <a:t>   </a:t>
            </a:r>
            <a:r>
              <a:rPr lang="es-EC" sz="1600" dirty="0" smtClean="0">
                <a:solidFill>
                  <a:schemeClr val="bg1"/>
                </a:solidFill>
              </a:rPr>
              <a:t>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Conclusiones</a:t>
            </a:r>
          </a:p>
        </p:txBody>
      </p:sp>
    </p:spTree>
    <p:extLst>
      <p:ext uri="{BB962C8B-B14F-4D97-AF65-F5344CB8AC3E}">
        <p14:creationId xmlns:p14="http://schemas.microsoft.com/office/powerpoint/2010/main" val="101818441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RECOMENDACIONES</a:t>
            </a:r>
            <a:endParaRPr lang="es-EC" sz="2100" dirty="0">
              <a:latin typeface="Times New Roman" panose="02020603050405020304" pitchFamily="18" charset="0"/>
              <a:cs typeface="Times New Roman" panose="02020603050405020304" pitchFamily="18" charset="0"/>
            </a:endParaRPr>
          </a:p>
        </p:txBody>
      </p:sp>
      <p:sp>
        <p:nvSpPr>
          <p:cNvPr id="4" name="Rectángulo 3"/>
          <p:cNvSpPr/>
          <p:nvPr/>
        </p:nvSpPr>
        <p:spPr>
          <a:xfrm>
            <a:off x="1488071" y="1479109"/>
            <a:ext cx="7637192" cy="4867999"/>
          </a:xfrm>
          <a:prstGeom prst="rect">
            <a:avLst/>
          </a:prstGeom>
        </p:spPr>
        <p:txBody>
          <a:bodyPr wrap="square">
            <a:spAutoFit/>
          </a:bodyPr>
          <a:lstStyle/>
          <a:p>
            <a:pPr indent="180340" algn="just">
              <a:lnSpc>
                <a:spcPct val="150000"/>
              </a:lnSpc>
              <a:spcAft>
                <a:spcPts val="800"/>
              </a:spcAft>
            </a:pPr>
            <a:r>
              <a:rPr lang="es-EC" dirty="0">
                <a:latin typeface="Times New Roman" panose="02020603050405020304" pitchFamily="18" charset="0"/>
                <a:ea typeface="Calibri" panose="020F0502020204030204" pitchFamily="34" charset="0"/>
              </a:rPr>
              <a:t>Se recomienda aplicar la metodología de monitoreo y vigilancia desarrollada en el Puente Zámbiza, a otras estructuras de puente en las que se requiera conocer su estado resistente y detectar daños en la estructura. Los criterios utilizados en este proyecto para la evaluación estructural son válidos para analizar puentes, en caso que se requiera analizar otro tipo de estructuras, se deberán hacer los ajustes necesarios según el proyecto</a:t>
            </a:r>
            <a:r>
              <a:rPr lang="es-EC" dirty="0" smtClean="0">
                <a:latin typeface="Times New Roman" panose="02020603050405020304" pitchFamily="18" charset="0"/>
                <a:ea typeface="Calibri" panose="020F0502020204030204" pitchFamily="34" charset="0"/>
              </a:rPr>
              <a:t>.</a:t>
            </a:r>
          </a:p>
          <a:p>
            <a:pPr indent="180340" algn="just">
              <a:lnSpc>
                <a:spcPct val="150000"/>
              </a:lnSpc>
              <a:spcAft>
                <a:spcPts val="800"/>
              </a:spcAft>
            </a:pPr>
            <a:endParaRPr lang="es-EC" dirty="0" smtClean="0">
              <a:latin typeface="Times New Roman" panose="02020603050405020304" pitchFamily="18" charset="0"/>
              <a:ea typeface="Calibri" panose="020F0502020204030204" pitchFamily="34" charset="0"/>
            </a:endParaRPr>
          </a:p>
          <a:p>
            <a:pPr indent="180340" algn="just">
              <a:lnSpc>
                <a:spcPct val="150000"/>
              </a:lnSpc>
              <a:spcAft>
                <a:spcPts val="800"/>
              </a:spcAft>
            </a:pPr>
            <a:r>
              <a:rPr lang="es-EC" dirty="0" smtClean="0">
                <a:latin typeface="Times New Roman" panose="02020603050405020304" pitchFamily="18" charset="0"/>
                <a:ea typeface="Calibri" panose="020F0502020204030204" pitchFamily="34" charset="0"/>
              </a:rPr>
              <a:t>Se </a:t>
            </a:r>
            <a:r>
              <a:rPr lang="es-EC" dirty="0">
                <a:latin typeface="Times New Roman" panose="02020603050405020304" pitchFamily="18" charset="0"/>
                <a:ea typeface="Calibri" panose="020F0502020204030204" pitchFamily="34" charset="0"/>
              </a:rPr>
              <a:t>recomienda continuar el monitoreo del Puente Zámbiza con el fin de construir una curva de resiliencia más refinada y que contenga mayor información respecto a la evolución del comportamiento de la estructura a lo largo de su vida útil.</a:t>
            </a:r>
          </a:p>
        </p:txBody>
      </p:sp>
      <p:sp>
        <p:nvSpPr>
          <p:cNvPr id="9"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CONCLUSIONES Y RECOMENDACIONES</a:t>
            </a:r>
            <a:endParaRPr lang="es-ES" dirty="0"/>
          </a:p>
        </p:txBody>
      </p:sp>
      <p:sp>
        <p:nvSpPr>
          <p:cNvPr id="1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rgbClr val="FF0000"/>
                </a:solidFill>
              </a:rPr>
              <a:t>   </a:t>
            </a:r>
            <a:r>
              <a:rPr lang="es-EC" sz="1600" dirty="0" smtClean="0">
                <a:solidFill>
                  <a:schemeClr val="bg1"/>
                </a:solidFill>
              </a:rPr>
              <a:t>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Conclusiones</a:t>
            </a:r>
          </a:p>
        </p:txBody>
      </p:sp>
    </p:spTree>
    <p:extLst>
      <p:ext uri="{BB962C8B-B14F-4D97-AF65-F5344CB8AC3E}">
        <p14:creationId xmlns:p14="http://schemas.microsoft.com/office/powerpoint/2010/main" val="3961355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1">
          <a:gsLst>
            <a:gs pos="29000">
              <a:schemeClr val="bg2">
                <a:tint val="96000"/>
                <a:shade val="100000"/>
                <a:hueMod val="92000"/>
                <a:satMod val="200000"/>
                <a:lumMod val="128000"/>
              </a:schemeClr>
            </a:gs>
            <a:gs pos="58000">
              <a:schemeClr val="bg2">
                <a:shade val="100000"/>
                <a:hueMod val="100000"/>
                <a:satMod val="110000"/>
                <a:lumMod val="130000"/>
              </a:schemeClr>
            </a:gs>
            <a:gs pos="94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CuadroTexto 1"/>
          <p:cNvSpPr txBox="1"/>
          <p:nvPr/>
        </p:nvSpPr>
        <p:spPr>
          <a:xfrm>
            <a:off x="2133600" y="2819400"/>
            <a:ext cx="5181600" cy="1569660"/>
          </a:xfrm>
          <a:prstGeom prst="rect">
            <a:avLst/>
          </a:prstGeom>
          <a:noFill/>
        </p:spPr>
        <p:txBody>
          <a:bodyPr wrap="square" rtlCol="0">
            <a:spAutoFit/>
          </a:bodyPr>
          <a:lstStyle/>
          <a:p>
            <a:r>
              <a:rPr lang="en-US" sz="9600" dirty="0" smtClean="0"/>
              <a:t>GRACIAS</a:t>
            </a:r>
            <a:r>
              <a:rPr lang="en-US" dirty="0" smtClean="0"/>
              <a:t> </a:t>
            </a:r>
            <a:endParaRPr lang="es-EC" dirty="0"/>
          </a:p>
        </p:txBody>
      </p:sp>
    </p:spTree>
    <p:extLst>
      <p:ext uri="{BB962C8B-B14F-4D97-AF65-F5344CB8AC3E}">
        <p14:creationId xmlns:p14="http://schemas.microsoft.com/office/powerpoint/2010/main" val="20127540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Rectángulo 6"/>
          <p:cNvSpPr/>
          <p:nvPr/>
        </p:nvSpPr>
        <p:spPr>
          <a:xfrm>
            <a:off x="1486143" y="723901"/>
            <a:ext cx="3238644" cy="487506"/>
          </a:xfrm>
          <a:prstGeom prst="rect">
            <a:avLst/>
          </a:prstGeom>
        </p:spPr>
        <p:txBody>
          <a:bodyPr wrap="none">
            <a:spAutoFit/>
          </a:bodyPr>
          <a:lstStyle/>
          <a:p>
            <a:pPr marL="269875" lvl="2" algn="just">
              <a:lnSpc>
                <a:spcPct val="107000"/>
              </a:lnSpc>
              <a:spcBef>
                <a:spcPts val="800"/>
              </a:spcBef>
              <a:spcAft>
                <a:spcPts val="0"/>
              </a:spcAft>
            </a:pP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Tramos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A1</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B1</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(41</a:t>
            </a:r>
            <a:r>
              <a:rPr lang="es-EC" sz="2400" b="1" i="1" dirty="0" smtClean="0">
                <a:latin typeface="Times New Roman" panose="02020603050405020304" pitchFamily="18" charset="0"/>
                <a:ea typeface="Times New Roman" panose="02020603050405020304" pitchFamily="18" charset="0"/>
                <a:cs typeface="Times New Roman" panose="02020603050405020304" pitchFamily="18" charset="0"/>
              </a:rPr>
              <a:t>m</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s-EC"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Imagen 8"/>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20658" y="548782"/>
            <a:ext cx="4408351" cy="1795696"/>
          </a:xfrm>
          <a:prstGeom prst="rect">
            <a:avLst/>
          </a:prstGeom>
          <a:ln>
            <a:solidFill>
              <a:schemeClr val="bg1"/>
            </a:solidFill>
          </a:ln>
        </p:spPr>
      </p:pic>
      <p:pic>
        <p:nvPicPr>
          <p:cNvPr id="6" name="Imagen 5"/>
          <p:cNvPicPr>
            <a:picLocks noChangeAspect="1"/>
          </p:cNvPicPr>
          <p:nvPr/>
        </p:nvPicPr>
        <p:blipFill>
          <a:blip r:embed="rId5"/>
          <a:stretch>
            <a:fillRect/>
          </a:stretch>
        </p:blipFill>
        <p:spPr>
          <a:xfrm>
            <a:off x="1589303" y="2519597"/>
            <a:ext cx="7376055" cy="4504762"/>
          </a:xfrm>
          <a:prstGeom prst="rect">
            <a:avLst/>
          </a:prstGeom>
        </p:spPr>
      </p:pic>
      <p:sp>
        <p:nvSpPr>
          <p:cNvPr id="10"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dirty="0"/>
              <a:t>DESCRIPCIÓN ESTRUCTURAL</a:t>
            </a:r>
          </a:p>
        </p:txBody>
      </p:sp>
      <p:sp>
        <p:nvSpPr>
          <p:cNvPr id="13"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Descripción </a:t>
            </a:r>
          </a:p>
          <a:p>
            <a:pPr marL="0" indent="0">
              <a:buFont typeface="Arial" pitchFamily="34" charset="0"/>
              <a:buNone/>
            </a:pPr>
            <a:r>
              <a:rPr lang="es-EC" sz="1600" dirty="0" smtClean="0">
                <a:solidFill>
                  <a:srgbClr val="FF0000"/>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1839225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Rectángulo 6"/>
          <p:cNvSpPr/>
          <p:nvPr/>
        </p:nvSpPr>
        <p:spPr>
          <a:xfrm>
            <a:off x="1434526" y="723901"/>
            <a:ext cx="3341877" cy="985270"/>
          </a:xfrm>
          <a:prstGeom prst="rect">
            <a:avLst/>
          </a:prstGeom>
        </p:spPr>
        <p:txBody>
          <a:bodyPr wrap="none">
            <a:spAutoFit/>
          </a:bodyPr>
          <a:lstStyle/>
          <a:p>
            <a:pPr marL="269875" lvl="2" algn="just">
              <a:lnSpc>
                <a:spcPct val="107000"/>
              </a:lnSpc>
              <a:spcBef>
                <a:spcPts val="800"/>
              </a:spcBef>
              <a:spcAft>
                <a:spcPts val="0"/>
              </a:spcAft>
            </a:pP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Tramos: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A3</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a:latin typeface="Times New Roman" panose="02020603050405020304" pitchFamily="18" charset="0"/>
                <a:ea typeface="Times New Roman" panose="02020603050405020304" pitchFamily="18" charset="0"/>
                <a:cs typeface="Times New Roman" panose="02020603050405020304" pitchFamily="18" charset="0"/>
              </a:rPr>
              <a:t>A</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4</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35</a:t>
            </a:r>
            <a:r>
              <a:rPr lang="es-EC"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m</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269875" lvl="2" algn="just">
              <a:lnSpc>
                <a:spcPct val="107000"/>
              </a:lnSpc>
              <a:spcBef>
                <a:spcPts val="800"/>
              </a:spcBef>
              <a:spcAft>
                <a:spcPts val="0"/>
              </a:spcAft>
            </a:pPr>
            <a:r>
              <a:rPr lang="es-EC"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B2</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B3</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35</a:t>
            </a:r>
            <a:r>
              <a:rPr lang="es-EC"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m</a:t>
            </a:r>
            <a:r>
              <a:rPr lang="es-EC" sz="2400" b="1" i="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s-EC"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Imagen 7"/>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724787" y="566257"/>
            <a:ext cx="4441698" cy="1824948"/>
          </a:xfrm>
          <a:prstGeom prst="rect">
            <a:avLst/>
          </a:prstGeom>
          <a:ln>
            <a:noFill/>
          </a:ln>
        </p:spPr>
      </p:pic>
      <p:pic>
        <p:nvPicPr>
          <p:cNvPr id="10" name="Imagen 9"/>
          <p:cNvPicPr/>
          <p:nvPr/>
        </p:nvPicPr>
        <p:blipFill>
          <a:blip r:embed="rId5"/>
          <a:stretch>
            <a:fillRect/>
          </a:stretch>
        </p:blipFill>
        <p:spPr>
          <a:xfrm>
            <a:off x="1494316" y="1866815"/>
            <a:ext cx="4704067" cy="2997952"/>
          </a:xfrm>
          <a:prstGeom prst="rect">
            <a:avLst/>
          </a:prstGeom>
          <a:ln>
            <a:noFill/>
          </a:ln>
        </p:spPr>
      </p:pic>
      <p:pic>
        <p:nvPicPr>
          <p:cNvPr id="11" name="Imagen 10"/>
          <p:cNvPicPr/>
          <p:nvPr/>
        </p:nvPicPr>
        <p:blipFill>
          <a:blip r:embed="rId6"/>
          <a:stretch>
            <a:fillRect/>
          </a:stretch>
        </p:blipFill>
        <p:spPr>
          <a:xfrm>
            <a:off x="4191000" y="4038600"/>
            <a:ext cx="5008399" cy="2871301"/>
          </a:xfrm>
          <a:prstGeom prst="rect">
            <a:avLst/>
          </a:prstGeom>
          <a:ln>
            <a:noFill/>
          </a:ln>
        </p:spPr>
      </p:pic>
      <p:sp>
        <p:nvSpPr>
          <p:cNvPr id="12"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dirty="0"/>
              <a:t>DESCRIPCIÓN ESTRUCTURAL</a:t>
            </a:r>
          </a:p>
        </p:txBody>
      </p:sp>
      <p:sp>
        <p:nvSpPr>
          <p:cNvPr id="13"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Descripción </a:t>
            </a:r>
          </a:p>
          <a:p>
            <a:pPr marL="0" indent="0">
              <a:buFont typeface="Arial" pitchFamily="34" charset="0"/>
              <a:buNone/>
            </a:pPr>
            <a:r>
              <a:rPr lang="es-EC" sz="1600" dirty="0" smtClean="0">
                <a:solidFill>
                  <a:srgbClr val="FF0000"/>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37004711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Rectángulo 6"/>
          <p:cNvSpPr/>
          <p:nvPr/>
        </p:nvSpPr>
        <p:spPr>
          <a:xfrm>
            <a:off x="1434526" y="723901"/>
            <a:ext cx="3341877" cy="985270"/>
          </a:xfrm>
          <a:prstGeom prst="rect">
            <a:avLst/>
          </a:prstGeom>
        </p:spPr>
        <p:txBody>
          <a:bodyPr wrap="none">
            <a:spAutoFit/>
          </a:bodyPr>
          <a:lstStyle/>
          <a:p>
            <a:pPr marL="269875" lvl="2" algn="just">
              <a:lnSpc>
                <a:spcPct val="107000"/>
              </a:lnSpc>
              <a:spcBef>
                <a:spcPts val="800"/>
              </a:spcBef>
              <a:spcAft>
                <a:spcPts val="0"/>
              </a:spcAft>
            </a:pP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Tramos: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A3</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a:latin typeface="Times New Roman" panose="02020603050405020304" pitchFamily="18" charset="0"/>
                <a:ea typeface="Times New Roman" panose="02020603050405020304" pitchFamily="18" charset="0"/>
                <a:cs typeface="Times New Roman" panose="02020603050405020304" pitchFamily="18" charset="0"/>
              </a:rPr>
              <a:t>A</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4</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35</a:t>
            </a:r>
            <a:r>
              <a:rPr lang="es-EC"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m</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269875" lvl="2" algn="just">
              <a:lnSpc>
                <a:spcPct val="107000"/>
              </a:lnSpc>
              <a:spcBef>
                <a:spcPts val="800"/>
              </a:spcBef>
              <a:spcAft>
                <a:spcPts val="0"/>
              </a:spcAft>
            </a:pPr>
            <a:r>
              <a:rPr lang="es-EC"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B2</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B3</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35</a:t>
            </a:r>
            <a:r>
              <a:rPr lang="es-EC"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m</a:t>
            </a:r>
            <a:r>
              <a:rPr lang="es-EC" sz="2400" b="1" i="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s-EC"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Imagen 7"/>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724787" y="566257"/>
            <a:ext cx="4441698" cy="1824948"/>
          </a:xfrm>
          <a:prstGeom prst="rect">
            <a:avLst/>
          </a:prstGeom>
          <a:ln>
            <a:noFill/>
          </a:ln>
        </p:spPr>
      </p:pic>
      <p:pic>
        <p:nvPicPr>
          <p:cNvPr id="4" name="Imagen 3"/>
          <p:cNvPicPr>
            <a:picLocks noChangeAspect="1"/>
          </p:cNvPicPr>
          <p:nvPr/>
        </p:nvPicPr>
        <p:blipFill>
          <a:blip r:embed="rId5"/>
          <a:stretch>
            <a:fillRect/>
          </a:stretch>
        </p:blipFill>
        <p:spPr>
          <a:xfrm>
            <a:off x="1752600" y="2391205"/>
            <a:ext cx="7086600" cy="4507384"/>
          </a:xfrm>
          <a:prstGeom prst="rect">
            <a:avLst/>
          </a:prstGeom>
        </p:spPr>
      </p:pic>
      <p:sp>
        <p:nvSpPr>
          <p:cNvPr id="9"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dirty="0"/>
              <a:t>DESCRIPCIÓN ESTRUCTURAL</a:t>
            </a:r>
          </a:p>
        </p:txBody>
      </p:sp>
      <p:sp>
        <p:nvSpPr>
          <p:cNvPr id="11"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Descripción </a:t>
            </a:r>
          </a:p>
          <a:p>
            <a:pPr marL="0" indent="0">
              <a:buFont typeface="Arial" pitchFamily="34" charset="0"/>
              <a:buNone/>
            </a:pPr>
            <a:r>
              <a:rPr lang="es-EC" sz="1600" dirty="0" smtClean="0">
                <a:solidFill>
                  <a:srgbClr val="FF0000"/>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2494772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Rectángulo 6"/>
          <p:cNvSpPr/>
          <p:nvPr/>
        </p:nvSpPr>
        <p:spPr>
          <a:xfrm>
            <a:off x="1751439" y="723901"/>
            <a:ext cx="2708049" cy="487506"/>
          </a:xfrm>
          <a:prstGeom prst="rect">
            <a:avLst/>
          </a:prstGeom>
        </p:spPr>
        <p:txBody>
          <a:bodyPr wrap="none">
            <a:spAutoFit/>
          </a:bodyPr>
          <a:lstStyle/>
          <a:p>
            <a:pPr marL="269875" lvl="2" algn="just">
              <a:lnSpc>
                <a:spcPct val="107000"/>
              </a:lnSpc>
              <a:spcBef>
                <a:spcPts val="800"/>
              </a:spcBef>
              <a:spcAft>
                <a:spcPts val="0"/>
              </a:spcAft>
            </a:pP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Tramo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A2</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24</a:t>
            </a:r>
            <a:r>
              <a:rPr lang="es-EC"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m</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9" name="Imagen 8"/>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673363" y="540326"/>
            <a:ext cx="4470637" cy="1821873"/>
          </a:xfrm>
          <a:prstGeom prst="rect">
            <a:avLst/>
          </a:prstGeom>
          <a:ln>
            <a:noFill/>
          </a:ln>
        </p:spPr>
      </p:pic>
      <p:pic>
        <p:nvPicPr>
          <p:cNvPr id="10" name="Imagen 9"/>
          <p:cNvPicPr/>
          <p:nvPr/>
        </p:nvPicPr>
        <p:blipFill>
          <a:blip r:embed="rId5"/>
          <a:stretch>
            <a:fillRect/>
          </a:stretch>
        </p:blipFill>
        <p:spPr>
          <a:xfrm>
            <a:off x="3581400" y="2552700"/>
            <a:ext cx="3925210" cy="3539552"/>
          </a:xfrm>
          <a:prstGeom prst="rect">
            <a:avLst/>
          </a:prstGeom>
          <a:ln>
            <a:noFill/>
          </a:ln>
        </p:spPr>
      </p:pic>
      <p:sp>
        <p:nvSpPr>
          <p:cNvPr id="11"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dirty="0"/>
              <a:t>DESCRIPCIÓN ESTRUCTURAL</a:t>
            </a:r>
          </a:p>
        </p:txBody>
      </p:sp>
      <p:sp>
        <p:nvSpPr>
          <p:cNvPr id="12"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Descripción </a:t>
            </a:r>
          </a:p>
          <a:p>
            <a:pPr marL="0" indent="0">
              <a:buFont typeface="Arial" pitchFamily="34" charset="0"/>
              <a:buNone/>
            </a:pPr>
            <a:r>
              <a:rPr lang="es-EC" sz="1600" dirty="0" smtClean="0">
                <a:solidFill>
                  <a:srgbClr val="FF0000"/>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7360045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Rectángulo 6"/>
          <p:cNvSpPr/>
          <p:nvPr/>
        </p:nvSpPr>
        <p:spPr>
          <a:xfrm>
            <a:off x="1751439" y="723901"/>
            <a:ext cx="2708049" cy="487506"/>
          </a:xfrm>
          <a:prstGeom prst="rect">
            <a:avLst/>
          </a:prstGeom>
        </p:spPr>
        <p:txBody>
          <a:bodyPr wrap="none">
            <a:spAutoFit/>
          </a:bodyPr>
          <a:lstStyle/>
          <a:p>
            <a:pPr marL="269875" lvl="2" algn="just">
              <a:lnSpc>
                <a:spcPct val="107000"/>
              </a:lnSpc>
              <a:spcBef>
                <a:spcPts val="800"/>
              </a:spcBef>
              <a:spcAft>
                <a:spcPts val="0"/>
              </a:spcAft>
            </a:pP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Tramo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A2</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24</a:t>
            </a:r>
            <a:r>
              <a:rPr lang="es-EC"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m</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9" name="Imagen 8"/>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673363" y="540326"/>
            <a:ext cx="4470637" cy="1821873"/>
          </a:xfrm>
          <a:prstGeom prst="rect">
            <a:avLst/>
          </a:prstGeom>
          <a:ln>
            <a:noFill/>
          </a:ln>
        </p:spPr>
      </p:pic>
      <p:pic>
        <p:nvPicPr>
          <p:cNvPr id="6" name="Imagen 5"/>
          <p:cNvPicPr>
            <a:picLocks noChangeAspect="1"/>
          </p:cNvPicPr>
          <p:nvPr/>
        </p:nvPicPr>
        <p:blipFill>
          <a:blip r:embed="rId5"/>
          <a:stretch>
            <a:fillRect/>
          </a:stretch>
        </p:blipFill>
        <p:spPr>
          <a:xfrm>
            <a:off x="2209800" y="2745152"/>
            <a:ext cx="6464461" cy="4111677"/>
          </a:xfrm>
          <a:prstGeom prst="rect">
            <a:avLst/>
          </a:prstGeom>
        </p:spPr>
      </p:pic>
      <p:sp>
        <p:nvSpPr>
          <p:cNvPr id="10"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dirty="0"/>
              <a:t>DESCRIPCIÓN ESTRUCTURAL</a:t>
            </a:r>
          </a:p>
        </p:txBody>
      </p:sp>
      <p:sp>
        <p:nvSpPr>
          <p:cNvPr id="11"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Descripción </a:t>
            </a:r>
          </a:p>
          <a:p>
            <a:pPr marL="0" indent="0">
              <a:buFont typeface="Arial" pitchFamily="34" charset="0"/>
              <a:buNone/>
            </a:pPr>
            <a:r>
              <a:rPr lang="es-EC" sz="1600" dirty="0" smtClean="0">
                <a:solidFill>
                  <a:srgbClr val="FF0000"/>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7426809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Rectángulo 6"/>
          <p:cNvSpPr/>
          <p:nvPr/>
        </p:nvSpPr>
        <p:spPr>
          <a:xfrm>
            <a:off x="1486142" y="723901"/>
            <a:ext cx="3238644" cy="487506"/>
          </a:xfrm>
          <a:prstGeom prst="rect">
            <a:avLst/>
          </a:prstGeom>
        </p:spPr>
        <p:txBody>
          <a:bodyPr wrap="none">
            <a:spAutoFit/>
          </a:bodyPr>
          <a:lstStyle/>
          <a:p>
            <a:pPr marL="269875" lvl="2" algn="just">
              <a:lnSpc>
                <a:spcPct val="107000"/>
              </a:lnSpc>
              <a:spcBef>
                <a:spcPts val="800"/>
              </a:spcBef>
              <a:spcAft>
                <a:spcPts val="0"/>
              </a:spcAft>
            </a:pP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Tramos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A5</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B4</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26</a:t>
            </a:r>
            <a:r>
              <a:rPr lang="es-EC" sz="2400" b="1" i="1" dirty="0" err="1" smtClean="0">
                <a:latin typeface="Times New Roman" panose="02020603050405020304" pitchFamily="18" charset="0"/>
                <a:ea typeface="Times New Roman" panose="02020603050405020304" pitchFamily="18" charset="0"/>
                <a:cs typeface="Times New Roman" panose="02020603050405020304" pitchFamily="18" charset="0"/>
              </a:rPr>
              <a:t>m</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8" name="Imagen 7"/>
          <p:cNvPicPr/>
          <p:nvPr/>
        </p:nvPicPr>
        <p:blipFill>
          <a:blip r:embed="rId3"/>
          <a:stretch>
            <a:fillRect/>
          </a:stretch>
        </p:blipFill>
        <p:spPr>
          <a:xfrm>
            <a:off x="4724786" y="552819"/>
            <a:ext cx="4404224" cy="1885581"/>
          </a:xfrm>
          <a:prstGeom prst="rect">
            <a:avLst/>
          </a:prstGeom>
          <a:ln>
            <a:noFill/>
          </a:ln>
        </p:spPr>
      </p:pic>
      <p:pic>
        <p:nvPicPr>
          <p:cNvPr id="10" name="Imagen 9"/>
          <p:cNvPicPr/>
          <p:nvPr/>
        </p:nvPicPr>
        <p:blipFill>
          <a:blip r:embed="rId4"/>
          <a:stretch>
            <a:fillRect/>
          </a:stretch>
        </p:blipFill>
        <p:spPr>
          <a:xfrm>
            <a:off x="1543868" y="1980029"/>
            <a:ext cx="5161732" cy="2515771"/>
          </a:xfrm>
          <a:prstGeom prst="rect">
            <a:avLst/>
          </a:prstGeom>
          <a:ln>
            <a:noFill/>
          </a:ln>
        </p:spPr>
      </p:pic>
      <p:pic>
        <p:nvPicPr>
          <p:cNvPr id="11" name="Imagen 10"/>
          <p:cNvPicPr/>
          <p:nvPr/>
        </p:nvPicPr>
        <p:blipFill>
          <a:blip r:embed="rId5"/>
          <a:stretch>
            <a:fillRect/>
          </a:stretch>
        </p:blipFill>
        <p:spPr>
          <a:xfrm>
            <a:off x="3886200" y="4265322"/>
            <a:ext cx="5225321" cy="2504440"/>
          </a:xfrm>
          <a:prstGeom prst="rect">
            <a:avLst/>
          </a:prstGeom>
          <a:ln>
            <a:noFill/>
          </a:ln>
        </p:spPr>
      </p:pic>
      <p:sp>
        <p:nvSpPr>
          <p:cNvPr id="12"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dirty="0"/>
              <a:t>DESCRIPCIÓN ESTRUCTURAL</a:t>
            </a:r>
          </a:p>
        </p:txBody>
      </p:sp>
      <p:sp>
        <p:nvSpPr>
          <p:cNvPr id="13"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Descripción </a:t>
            </a:r>
          </a:p>
          <a:p>
            <a:pPr marL="0" indent="0">
              <a:buFont typeface="Arial" pitchFamily="34" charset="0"/>
              <a:buNone/>
            </a:pPr>
            <a:r>
              <a:rPr lang="es-EC" sz="1600" dirty="0" smtClean="0">
                <a:solidFill>
                  <a:srgbClr val="FF0000"/>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96993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Rectángulo 6"/>
          <p:cNvSpPr/>
          <p:nvPr/>
        </p:nvSpPr>
        <p:spPr>
          <a:xfrm>
            <a:off x="1486142" y="723901"/>
            <a:ext cx="3238644" cy="487506"/>
          </a:xfrm>
          <a:prstGeom prst="rect">
            <a:avLst/>
          </a:prstGeom>
        </p:spPr>
        <p:txBody>
          <a:bodyPr wrap="none">
            <a:spAutoFit/>
          </a:bodyPr>
          <a:lstStyle/>
          <a:p>
            <a:pPr marL="269875" lvl="2" algn="just">
              <a:lnSpc>
                <a:spcPct val="107000"/>
              </a:lnSpc>
              <a:spcBef>
                <a:spcPts val="800"/>
              </a:spcBef>
              <a:spcAft>
                <a:spcPts val="0"/>
              </a:spcAft>
            </a:pP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Tramos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A5</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dirty="0" err="1" smtClean="0">
                <a:latin typeface="Times New Roman" panose="02020603050405020304" pitchFamily="18" charset="0"/>
                <a:ea typeface="Times New Roman" panose="02020603050405020304" pitchFamily="18" charset="0"/>
                <a:cs typeface="Times New Roman" panose="02020603050405020304" pitchFamily="18" charset="0"/>
              </a:rPr>
              <a:t>B4</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sz="2400" b="1" smtClean="0">
                <a:latin typeface="Times New Roman" panose="02020603050405020304" pitchFamily="18" charset="0"/>
                <a:ea typeface="Times New Roman" panose="02020603050405020304" pitchFamily="18" charset="0"/>
                <a:cs typeface="Times New Roman" panose="02020603050405020304" pitchFamily="18" charset="0"/>
              </a:rPr>
              <a:t>26</a:t>
            </a:r>
            <a:r>
              <a:rPr lang="es-EC" sz="2400" b="1" i="1" smtClean="0">
                <a:latin typeface="Times New Roman" panose="02020603050405020304" pitchFamily="18" charset="0"/>
                <a:ea typeface="Times New Roman" panose="02020603050405020304" pitchFamily="18" charset="0"/>
                <a:cs typeface="Times New Roman" panose="02020603050405020304" pitchFamily="18" charset="0"/>
              </a:rPr>
              <a:t>m</a:t>
            </a: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8" name="Imagen 7"/>
          <p:cNvPicPr/>
          <p:nvPr/>
        </p:nvPicPr>
        <p:blipFill>
          <a:blip r:embed="rId3"/>
          <a:stretch>
            <a:fillRect/>
          </a:stretch>
        </p:blipFill>
        <p:spPr>
          <a:xfrm>
            <a:off x="4724786" y="552819"/>
            <a:ext cx="4404224" cy="1885581"/>
          </a:xfrm>
          <a:prstGeom prst="rect">
            <a:avLst/>
          </a:prstGeom>
          <a:ln>
            <a:noFill/>
          </a:ln>
        </p:spPr>
      </p:pic>
      <p:pic>
        <p:nvPicPr>
          <p:cNvPr id="9" name="Imagen 8"/>
          <p:cNvPicPr/>
          <p:nvPr/>
        </p:nvPicPr>
        <p:blipFill>
          <a:blip r:embed="rId4"/>
          <a:stretch>
            <a:fillRect/>
          </a:stretch>
        </p:blipFill>
        <p:spPr>
          <a:xfrm>
            <a:off x="2514600" y="2432154"/>
            <a:ext cx="5312727" cy="4315460"/>
          </a:xfrm>
          <a:prstGeom prst="rect">
            <a:avLst/>
          </a:prstGeom>
          <a:ln>
            <a:noFill/>
          </a:ln>
        </p:spPr>
      </p:pic>
      <p:sp>
        <p:nvSpPr>
          <p:cNvPr id="10"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dirty="0"/>
              <a:t>DESCRIPCIÓN ESTRUCTURAL</a:t>
            </a:r>
          </a:p>
        </p:txBody>
      </p:sp>
      <p:sp>
        <p:nvSpPr>
          <p:cNvPr id="11"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Descripción </a:t>
            </a:r>
          </a:p>
          <a:p>
            <a:pPr marL="0" indent="0">
              <a:buFont typeface="Arial" pitchFamily="34" charset="0"/>
              <a:buNone/>
            </a:pPr>
            <a:r>
              <a:rPr lang="es-EC" sz="1600" dirty="0" smtClean="0">
                <a:solidFill>
                  <a:srgbClr val="FF0000"/>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1348042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Rectángulo 6"/>
          <p:cNvSpPr/>
          <p:nvPr/>
        </p:nvSpPr>
        <p:spPr>
          <a:xfrm>
            <a:off x="1439267" y="723901"/>
            <a:ext cx="7439857" cy="460895"/>
          </a:xfrm>
          <a:prstGeom prst="rect">
            <a:avLst/>
          </a:prstGeom>
        </p:spPr>
        <p:txBody>
          <a:bodyPr wrap="none">
            <a:spAutoFit/>
          </a:bodyPr>
          <a:lstStyle/>
          <a:p>
            <a:pPr marL="269875" lvl="2" algn="just">
              <a:lnSpc>
                <a:spcPct val="107000"/>
              </a:lnSpc>
              <a:spcBef>
                <a:spcPts val="800"/>
              </a:spcBef>
              <a:spcAft>
                <a:spcPts val="0"/>
              </a:spcAft>
            </a:pPr>
            <a:r>
              <a:rPr lang="es-EC" sz="2400" b="1" dirty="0">
                <a:latin typeface="Times New Roman" panose="02020603050405020304" pitchFamily="18" charset="0"/>
                <a:ea typeface="Times New Roman" panose="02020603050405020304" pitchFamily="18" charset="0"/>
                <a:cs typeface="Times New Roman" panose="02020603050405020304" pitchFamily="18" charset="0"/>
              </a:rPr>
              <a:t>Resumen de elementos estructurales Puente Zámbiza</a:t>
            </a:r>
          </a:p>
        </p:txBody>
      </p:sp>
      <p:pic>
        <p:nvPicPr>
          <p:cNvPr id="6" name="Imagen 5"/>
          <p:cNvPicPr>
            <a:picLocks noChangeAspect="1"/>
          </p:cNvPicPr>
          <p:nvPr/>
        </p:nvPicPr>
        <p:blipFill>
          <a:blip r:embed="rId3">
            <a:lum bright="-40000" contrast="40000"/>
          </a:blip>
          <a:stretch>
            <a:fillRect/>
          </a:stretch>
        </p:blipFill>
        <p:spPr>
          <a:xfrm>
            <a:off x="1493932" y="2007511"/>
            <a:ext cx="7611641" cy="4573171"/>
          </a:xfrm>
          <a:prstGeom prst="rect">
            <a:avLst/>
          </a:prstGeom>
        </p:spPr>
      </p:pic>
      <p:sp>
        <p:nvSpPr>
          <p:cNvPr id="8"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dirty="0"/>
              <a:t>DESCRIPCIÓN ESTRUCTURAL</a:t>
            </a:r>
          </a:p>
        </p:txBody>
      </p:sp>
      <p:sp>
        <p:nvSpPr>
          <p:cNvPr id="1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Descripción </a:t>
            </a:r>
          </a:p>
          <a:p>
            <a:pPr marL="0" indent="0">
              <a:buFont typeface="Arial" pitchFamily="34" charset="0"/>
              <a:buNone/>
            </a:pPr>
            <a:r>
              <a:rPr lang="es-EC" sz="1600" dirty="0" smtClean="0">
                <a:solidFill>
                  <a:srgbClr val="FF0000"/>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25646320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Rectángulo 6"/>
          <p:cNvSpPr/>
          <p:nvPr/>
        </p:nvSpPr>
        <p:spPr>
          <a:xfrm>
            <a:off x="1488271" y="723901"/>
            <a:ext cx="3083729" cy="460895"/>
          </a:xfrm>
          <a:prstGeom prst="rect">
            <a:avLst/>
          </a:prstGeom>
        </p:spPr>
        <p:txBody>
          <a:bodyPr wrap="none">
            <a:spAutoFit/>
          </a:bodyPr>
          <a:lstStyle/>
          <a:p>
            <a:pPr marL="269875" lvl="2" algn="just">
              <a:lnSpc>
                <a:spcPct val="107000"/>
              </a:lnSpc>
              <a:spcBef>
                <a:spcPts val="800"/>
              </a:spcBef>
              <a:spcAft>
                <a:spcPts val="0"/>
              </a:spcAft>
            </a:pP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Propiedades </a:t>
            </a:r>
            <a:r>
              <a:rPr lang="es-EC" sz="2400" b="1" dirty="0">
                <a:latin typeface="Times New Roman" panose="02020603050405020304" pitchFamily="18" charset="0"/>
                <a:ea typeface="Times New Roman" panose="02020603050405020304" pitchFamily="18" charset="0"/>
                <a:cs typeface="Times New Roman" panose="02020603050405020304" pitchFamily="18" charset="0"/>
              </a:rPr>
              <a:t>de sitio</a:t>
            </a:r>
          </a:p>
        </p:txBody>
      </p:sp>
      <p:sp>
        <p:nvSpPr>
          <p:cNvPr id="4" name="Rectángulo 3"/>
          <p:cNvSpPr/>
          <p:nvPr/>
        </p:nvSpPr>
        <p:spPr>
          <a:xfrm>
            <a:off x="1758622" y="1439135"/>
            <a:ext cx="7385378" cy="923330"/>
          </a:xfrm>
          <a:prstGeom prst="rect">
            <a:avLst/>
          </a:prstGeom>
        </p:spPr>
        <p:txBody>
          <a:bodyPr wrap="square">
            <a:spAutoFit/>
          </a:bodyPr>
          <a:lstStyle/>
          <a:p>
            <a:r>
              <a:rPr lang="es-EC" b="1" dirty="0" smtClean="0">
                <a:latin typeface="Times New Roman" panose="02020603050405020304" pitchFamily="18" charset="0"/>
                <a:cs typeface="Times New Roman" panose="02020603050405020304" pitchFamily="18" charset="0"/>
              </a:rPr>
              <a:t>PERFIL DE SUELO: </a:t>
            </a:r>
            <a:r>
              <a:rPr lang="es-EC" dirty="0" smtClean="0">
                <a:latin typeface="Times New Roman" panose="02020603050405020304" pitchFamily="18" charset="0"/>
                <a:cs typeface="Times New Roman" panose="02020603050405020304" pitchFamily="18" charset="0"/>
              </a:rPr>
              <a:t>El </a:t>
            </a:r>
            <a:r>
              <a:rPr lang="es-EC" dirty="0">
                <a:latin typeface="Times New Roman" panose="02020603050405020304" pitchFamily="18" charset="0"/>
                <a:cs typeface="Times New Roman" panose="02020603050405020304" pitchFamily="18" charset="0"/>
              </a:rPr>
              <a:t>suelo local corresponde a un suelo </a:t>
            </a:r>
            <a:r>
              <a:rPr lang="es-EC" b="1" dirty="0">
                <a:latin typeface="Times New Roman" panose="02020603050405020304" pitchFamily="18" charset="0"/>
                <a:cs typeface="Times New Roman" panose="02020603050405020304" pitchFamily="18" charset="0"/>
              </a:rPr>
              <a:t>Tipo II</a:t>
            </a:r>
            <a:r>
              <a:rPr lang="es-EC" dirty="0">
                <a:latin typeface="Times New Roman" panose="02020603050405020304" pitchFamily="18" charset="0"/>
                <a:cs typeface="Times New Roman" panose="02020603050405020304" pitchFamily="18" charset="0"/>
              </a:rPr>
              <a:t>, dentro de la clasificación de suelos de la </a:t>
            </a:r>
            <a:r>
              <a:rPr lang="es-EC" dirty="0" smtClean="0">
                <a:latin typeface="Times New Roman" panose="02020603050405020304" pitchFamily="18" charset="0"/>
                <a:cs typeface="Times New Roman" panose="02020603050405020304" pitchFamily="18" charset="0"/>
              </a:rPr>
              <a:t>AASHTO, y </a:t>
            </a:r>
            <a:r>
              <a:rPr lang="es-EC" dirty="0">
                <a:latin typeface="Times New Roman" panose="02020603050405020304" pitchFamily="18" charset="0"/>
                <a:cs typeface="Times New Roman" panose="02020603050405020304" pitchFamily="18" charset="0"/>
              </a:rPr>
              <a:t>a un Perfil </a:t>
            </a:r>
            <a:r>
              <a:rPr lang="es-EC" b="1" dirty="0">
                <a:latin typeface="Times New Roman" panose="02020603050405020304" pitchFamily="18" charset="0"/>
                <a:cs typeface="Times New Roman" panose="02020603050405020304" pitchFamily="18" charset="0"/>
              </a:rPr>
              <a:t>Tipo C</a:t>
            </a:r>
            <a:r>
              <a:rPr lang="es-EC" dirty="0">
                <a:latin typeface="Times New Roman" panose="02020603050405020304" pitchFamily="18" charset="0"/>
                <a:cs typeface="Times New Roman" panose="02020603050405020304" pitchFamily="18" charset="0"/>
              </a:rPr>
              <a:t>, en la clasificación de la Norma Ecuatoriana de la Construcción del 2015</a:t>
            </a:r>
          </a:p>
        </p:txBody>
      </p:sp>
      <p:pic>
        <p:nvPicPr>
          <p:cNvPr id="8" name="Imagen 7"/>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67000" y="2971800"/>
            <a:ext cx="4953000" cy="3885029"/>
          </a:xfrm>
          <a:prstGeom prst="rect">
            <a:avLst/>
          </a:prstGeom>
        </p:spPr>
      </p:pic>
      <p:sp>
        <p:nvSpPr>
          <p:cNvPr id="9" name="Rectángulo 8"/>
          <p:cNvSpPr/>
          <p:nvPr/>
        </p:nvSpPr>
        <p:spPr>
          <a:xfrm>
            <a:off x="1758622" y="2482466"/>
            <a:ext cx="1544012" cy="369332"/>
          </a:xfrm>
          <a:prstGeom prst="rect">
            <a:avLst/>
          </a:prstGeom>
        </p:spPr>
        <p:txBody>
          <a:bodyPr wrap="none">
            <a:spAutoFit/>
          </a:bodyPr>
          <a:lstStyle/>
          <a:p>
            <a:r>
              <a:rPr lang="es-EC" b="1" dirty="0" smtClean="0">
                <a:latin typeface="Times New Roman" panose="02020603050405020304" pitchFamily="18" charset="0"/>
                <a:ea typeface="Calibri" panose="020F0502020204030204" pitchFamily="34" charset="0"/>
              </a:rPr>
              <a:t>GEOLOGÍA:</a:t>
            </a:r>
            <a:endParaRPr lang="es-EC" b="1" dirty="0"/>
          </a:p>
        </p:txBody>
      </p:sp>
      <p:sp>
        <p:nvSpPr>
          <p:cNvPr id="10"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dirty="0"/>
              <a:t>DESCRIPCIÓN ESTRUCTURAL</a:t>
            </a:r>
          </a:p>
        </p:txBody>
      </p:sp>
      <p:sp>
        <p:nvSpPr>
          <p:cNvPr id="12"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Descripción </a:t>
            </a:r>
          </a:p>
          <a:p>
            <a:pPr marL="0" indent="0">
              <a:buFont typeface="Arial" pitchFamily="34" charset="0"/>
              <a:buNone/>
            </a:pPr>
            <a:r>
              <a:rPr lang="es-EC" sz="1600" dirty="0" smtClean="0">
                <a:solidFill>
                  <a:srgbClr val="FF0000"/>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3659475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4323" y="21237"/>
            <a:ext cx="7231294" cy="526472"/>
          </a:xfrm>
          <a:solidFill>
            <a:schemeClr val="tx1">
              <a:lumMod val="75000"/>
              <a:lumOff val="25000"/>
            </a:schemeClr>
          </a:solidFill>
        </p:spPr>
        <p:txBody>
          <a:bodyPr/>
          <a:lstStyle/>
          <a:p>
            <a:r>
              <a:rPr lang="es-ES" dirty="0" smtClean="0"/>
              <a:t>CONTENIDO</a:t>
            </a:r>
            <a:endParaRPr lang="es-ES" dirty="0"/>
          </a:p>
        </p:txBody>
      </p:sp>
      <p:sp>
        <p:nvSpPr>
          <p:cNvPr id="3" name="Content Placeholder 2"/>
          <p:cNvSpPr>
            <a:spLocks noGrp="1"/>
          </p:cNvSpPr>
          <p:nvPr>
            <p:ph idx="1"/>
          </p:nvPr>
        </p:nvSpPr>
        <p:spPr>
          <a:xfrm>
            <a:off x="1932709" y="1600200"/>
            <a:ext cx="7239000" cy="5562600"/>
          </a:xfrm>
        </p:spPr>
        <p:txBody>
          <a:bodyPr>
            <a:normAutofit/>
          </a:bodyPr>
          <a:lstStyle/>
          <a:p>
            <a:r>
              <a:rPr lang="es-EC" dirty="0" smtClean="0"/>
              <a:t>Introducción </a:t>
            </a:r>
          </a:p>
          <a:p>
            <a:r>
              <a:rPr lang="es-EC" dirty="0" smtClean="0"/>
              <a:t>Descripción estructural</a:t>
            </a:r>
          </a:p>
          <a:p>
            <a:r>
              <a:rPr lang="es-EC" dirty="0" smtClean="0"/>
              <a:t>Instrumentación del puente</a:t>
            </a:r>
          </a:p>
          <a:p>
            <a:r>
              <a:rPr lang="es-EC" dirty="0"/>
              <a:t>Modelo analítico</a:t>
            </a:r>
          </a:p>
          <a:p>
            <a:r>
              <a:rPr lang="es-EC" dirty="0" smtClean="0"/>
              <a:t>Análisis de resultados </a:t>
            </a:r>
          </a:p>
          <a:p>
            <a:r>
              <a:rPr lang="es-EC" dirty="0" smtClean="0"/>
              <a:t>Propuesta de reforzamiento</a:t>
            </a:r>
          </a:p>
          <a:p>
            <a:r>
              <a:rPr lang="es-EC" dirty="0" smtClean="0"/>
              <a:t>Conclusiones y recomendaciones </a:t>
            </a:r>
          </a:p>
        </p:txBody>
      </p:sp>
      <p:pic>
        <p:nvPicPr>
          <p:cNvPr id="5" name="Imagen 4"/>
          <p:cNvPicPr>
            <a:picLocks noChangeAspect="1"/>
          </p:cNvPicPr>
          <p:nvPr/>
        </p:nvPicPr>
        <p:blipFill>
          <a:blip r:embed="rId3"/>
          <a:stretch>
            <a:fillRect/>
          </a:stretch>
        </p:blipFill>
        <p:spPr>
          <a:xfrm>
            <a:off x="-21101" y="1"/>
            <a:ext cx="1505424" cy="1447800"/>
          </a:xfrm>
          <a:prstGeom prst="rect">
            <a:avLst/>
          </a:prstGeom>
        </p:spPr>
      </p:pic>
    </p:spTree>
    <p:extLst>
      <p:ext uri="{BB962C8B-B14F-4D97-AF65-F5344CB8AC3E}">
        <p14:creationId xmlns:p14="http://schemas.microsoft.com/office/powerpoint/2010/main" val="316160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Rectángulo 6"/>
          <p:cNvSpPr/>
          <p:nvPr/>
        </p:nvSpPr>
        <p:spPr>
          <a:xfrm>
            <a:off x="1488271" y="723901"/>
            <a:ext cx="3083729" cy="460895"/>
          </a:xfrm>
          <a:prstGeom prst="rect">
            <a:avLst/>
          </a:prstGeom>
        </p:spPr>
        <p:txBody>
          <a:bodyPr wrap="none">
            <a:spAutoFit/>
          </a:bodyPr>
          <a:lstStyle/>
          <a:p>
            <a:pPr marL="269875" lvl="2" algn="just">
              <a:lnSpc>
                <a:spcPct val="107000"/>
              </a:lnSpc>
              <a:spcBef>
                <a:spcPts val="800"/>
              </a:spcBef>
              <a:spcAft>
                <a:spcPts val="0"/>
              </a:spcAft>
            </a:pP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Propiedades </a:t>
            </a:r>
            <a:r>
              <a:rPr lang="es-EC" sz="2400" b="1" dirty="0">
                <a:latin typeface="Times New Roman" panose="02020603050405020304" pitchFamily="18" charset="0"/>
                <a:ea typeface="Times New Roman" panose="02020603050405020304" pitchFamily="18" charset="0"/>
                <a:cs typeface="Times New Roman" panose="02020603050405020304" pitchFamily="18" charset="0"/>
              </a:rPr>
              <a:t>de sitio</a:t>
            </a:r>
          </a:p>
        </p:txBody>
      </p:sp>
      <p:sp>
        <p:nvSpPr>
          <p:cNvPr id="6" name="Rectángulo 5"/>
          <p:cNvSpPr/>
          <p:nvPr/>
        </p:nvSpPr>
        <p:spPr>
          <a:xfrm>
            <a:off x="1828800" y="1375297"/>
            <a:ext cx="3043581" cy="369332"/>
          </a:xfrm>
          <a:prstGeom prst="rect">
            <a:avLst/>
          </a:prstGeom>
        </p:spPr>
        <p:txBody>
          <a:bodyPr wrap="square">
            <a:spAutoFit/>
          </a:bodyPr>
          <a:lstStyle/>
          <a:p>
            <a:r>
              <a:rPr lang="es-EC" b="1" dirty="0">
                <a:latin typeface="Times New Roman" panose="02020603050405020304" pitchFamily="18" charset="0"/>
                <a:ea typeface="Calibri" panose="020F0502020204030204" pitchFamily="34" charset="0"/>
              </a:rPr>
              <a:t>Peligrosidad sísmica</a:t>
            </a:r>
            <a:endParaRPr lang="es-EC" b="1" dirty="0"/>
          </a:p>
        </p:txBody>
      </p:sp>
      <p:pic>
        <p:nvPicPr>
          <p:cNvPr id="10" name="Imagen 9"/>
          <p:cNvPicPr/>
          <p:nvPr/>
        </p:nvPicPr>
        <p:blipFill rotWithShape="1">
          <a:blip r:embed="rId3"/>
          <a:srcRect b="6425"/>
          <a:stretch/>
        </p:blipFill>
        <p:spPr bwMode="auto">
          <a:xfrm>
            <a:off x="2286000" y="1935130"/>
            <a:ext cx="6430302" cy="4694270"/>
          </a:xfrm>
          <a:prstGeom prst="rect">
            <a:avLst/>
          </a:prstGeom>
          <a:ln w="9525">
            <a:solidFill>
              <a:schemeClr val="tx1"/>
            </a:solidFill>
          </a:ln>
          <a:extLst>
            <a:ext uri="{53640926-AAD7-44D8-BBD7-CCE9431645EC}">
              <a14:shadowObscured xmlns:a14="http://schemas.microsoft.com/office/drawing/2010/main"/>
            </a:ext>
          </a:extLst>
        </p:spPr>
      </p:pic>
      <p:sp>
        <p:nvSpPr>
          <p:cNvPr id="4" name="CuadroTexto 3"/>
          <p:cNvSpPr txBox="1"/>
          <p:nvPr/>
        </p:nvSpPr>
        <p:spPr>
          <a:xfrm>
            <a:off x="5501151" y="1344519"/>
            <a:ext cx="266700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C" sz="2000" dirty="0" smtClean="0">
                <a:latin typeface="Times New Roman" panose="02020603050405020304" pitchFamily="18" charset="0"/>
                <a:cs typeface="Times New Roman" panose="02020603050405020304" pitchFamily="18" charset="0"/>
              </a:rPr>
              <a:t>ZONA V </a:t>
            </a:r>
            <a:r>
              <a:rPr lang="en-US" sz="2000" dirty="0" smtClean="0">
                <a:latin typeface="Times New Roman" panose="02020603050405020304" pitchFamily="18" charset="0"/>
                <a:cs typeface="Times New Roman" panose="02020603050405020304" pitchFamily="18" charset="0"/>
              </a:rPr>
              <a:t>=0.4g (ALTA)</a:t>
            </a:r>
            <a:endParaRPr lang="es-EC" sz="2000" dirty="0">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dirty="0"/>
              <a:t>DESCRIPCIÓN ESTRUCTURAL</a:t>
            </a:r>
          </a:p>
        </p:txBody>
      </p:sp>
      <p:sp>
        <p:nvSpPr>
          <p:cNvPr id="12"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Descripción </a:t>
            </a:r>
          </a:p>
          <a:p>
            <a:pPr marL="0" indent="0">
              <a:buFont typeface="Arial" pitchFamily="34" charset="0"/>
              <a:buNone/>
            </a:pPr>
            <a:r>
              <a:rPr lang="es-EC" sz="1600" dirty="0" smtClean="0">
                <a:solidFill>
                  <a:srgbClr val="FF0000"/>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29445539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Rectángulo 6"/>
          <p:cNvSpPr/>
          <p:nvPr/>
        </p:nvSpPr>
        <p:spPr>
          <a:xfrm>
            <a:off x="1488271" y="723901"/>
            <a:ext cx="3083729" cy="460895"/>
          </a:xfrm>
          <a:prstGeom prst="rect">
            <a:avLst/>
          </a:prstGeom>
        </p:spPr>
        <p:txBody>
          <a:bodyPr wrap="none">
            <a:spAutoFit/>
          </a:bodyPr>
          <a:lstStyle/>
          <a:p>
            <a:pPr marL="269875" lvl="2" algn="just">
              <a:lnSpc>
                <a:spcPct val="107000"/>
              </a:lnSpc>
              <a:spcBef>
                <a:spcPts val="800"/>
              </a:spcBef>
              <a:spcAft>
                <a:spcPts val="0"/>
              </a:spcAft>
            </a:pP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Propiedades </a:t>
            </a:r>
            <a:r>
              <a:rPr lang="es-EC" sz="2400" b="1" dirty="0">
                <a:latin typeface="Times New Roman" panose="02020603050405020304" pitchFamily="18" charset="0"/>
                <a:ea typeface="Times New Roman" panose="02020603050405020304" pitchFamily="18" charset="0"/>
                <a:cs typeface="Times New Roman" panose="02020603050405020304" pitchFamily="18" charset="0"/>
              </a:rPr>
              <a:t>de sitio</a:t>
            </a:r>
          </a:p>
        </p:txBody>
      </p:sp>
      <p:sp>
        <p:nvSpPr>
          <p:cNvPr id="6" name="Rectángulo 5"/>
          <p:cNvSpPr/>
          <p:nvPr/>
        </p:nvSpPr>
        <p:spPr>
          <a:xfrm>
            <a:off x="1828800" y="1375297"/>
            <a:ext cx="3043581" cy="369332"/>
          </a:xfrm>
          <a:prstGeom prst="rect">
            <a:avLst/>
          </a:prstGeom>
        </p:spPr>
        <p:txBody>
          <a:bodyPr wrap="square">
            <a:spAutoFit/>
          </a:bodyPr>
          <a:lstStyle/>
          <a:p>
            <a:r>
              <a:rPr lang="es-EC" b="1" dirty="0">
                <a:latin typeface="Times New Roman" panose="02020603050405020304" pitchFamily="18" charset="0"/>
                <a:ea typeface="Calibri" panose="020F0502020204030204" pitchFamily="34" charset="0"/>
              </a:rPr>
              <a:t>Peligrosidad sísmica</a:t>
            </a:r>
            <a:endParaRPr lang="es-EC" b="1" dirty="0"/>
          </a:p>
        </p:txBody>
      </p:sp>
      <p:graphicFrame>
        <p:nvGraphicFramePr>
          <p:cNvPr id="8" name="Tabla 7"/>
          <p:cNvGraphicFramePr>
            <a:graphicFrameLocks noGrp="1"/>
          </p:cNvGraphicFramePr>
          <p:nvPr>
            <p:extLst>
              <p:ext uri="{D42A27DB-BD31-4B8C-83A1-F6EECF244321}">
                <p14:modId xmlns:p14="http://schemas.microsoft.com/office/powerpoint/2010/main" val="124490258"/>
              </p:ext>
            </p:extLst>
          </p:nvPr>
        </p:nvGraphicFramePr>
        <p:xfrm>
          <a:off x="2064829" y="1744629"/>
          <a:ext cx="1699578" cy="3131062"/>
        </p:xfrm>
        <a:graphic>
          <a:graphicData uri="http://schemas.openxmlformats.org/drawingml/2006/table">
            <a:tbl>
              <a:tblPr firstRow="1" firstCol="1" bandRow="1">
                <a:tableStyleId>{5C22544A-7EE6-4342-B048-85BDC9FD1C3A}</a:tableStyleId>
              </a:tblPr>
              <a:tblGrid>
                <a:gridCol w="849789">
                  <a:extLst>
                    <a:ext uri="{9D8B030D-6E8A-4147-A177-3AD203B41FA5}">
                      <a16:colId xmlns:a16="http://schemas.microsoft.com/office/drawing/2014/main" xmlns="" val="659995000"/>
                    </a:ext>
                  </a:extLst>
                </a:gridCol>
                <a:gridCol w="849789">
                  <a:extLst>
                    <a:ext uri="{9D8B030D-6E8A-4147-A177-3AD203B41FA5}">
                      <a16:colId xmlns:a16="http://schemas.microsoft.com/office/drawing/2014/main" xmlns="" val="3428271990"/>
                    </a:ext>
                  </a:extLst>
                </a:gridCol>
              </a:tblGrid>
              <a:tr h="166370">
                <a:tc>
                  <a:txBody>
                    <a:bodyPr/>
                    <a:lstStyle/>
                    <a:p>
                      <a:pPr algn="ctr">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Zona Sísmica</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V</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34780519"/>
                  </a:ext>
                </a:extLst>
              </a:tr>
              <a:tr h="166370">
                <a:tc>
                  <a:txBody>
                    <a:bodyPr/>
                    <a:lstStyle/>
                    <a:p>
                      <a:pPr algn="ctr">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Factor Z</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0.40</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24927729"/>
                  </a:ext>
                </a:extLst>
              </a:tr>
              <a:tr h="166370">
                <a:tc>
                  <a:txBody>
                    <a:bodyPr/>
                    <a:lstStyle/>
                    <a:p>
                      <a:pPr algn="ctr">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Fa</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1.20</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70116164"/>
                  </a:ext>
                </a:extLst>
              </a:tr>
              <a:tr h="166370">
                <a:tc>
                  <a:txBody>
                    <a:bodyPr/>
                    <a:lstStyle/>
                    <a:p>
                      <a:pPr algn="ctr">
                        <a:lnSpc>
                          <a:spcPct val="107000"/>
                        </a:lnSpc>
                        <a:spcAft>
                          <a:spcPts val="0"/>
                        </a:spcAft>
                      </a:pPr>
                      <a:r>
                        <a:rPr lang="es-EC" sz="1600" dirty="0" err="1">
                          <a:solidFill>
                            <a:schemeClr val="tx1"/>
                          </a:solidFill>
                          <a:effectLst/>
                          <a:latin typeface="Times New Roman" panose="02020603050405020304" pitchFamily="18" charset="0"/>
                          <a:cs typeface="Times New Roman" panose="02020603050405020304" pitchFamily="18" charset="0"/>
                        </a:rPr>
                        <a:t>Fd</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1.11</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05969430"/>
                  </a:ext>
                </a:extLst>
              </a:tr>
              <a:tr h="166370">
                <a:tc>
                  <a:txBody>
                    <a:bodyPr/>
                    <a:lstStyle/>
                    <a:p>
                      <a:pPr algn="ctr">
                        <a:lnSpc>
                          <a:spcPct val="107000"/>
                        </a:lnSpc>
                        <a:spcAft>
                          <a:spcPts val="0"/>
                        </a:spcAft>
                      </a:pPr>
                      <a:r>
                        <a:rPr lang="es-EC" sz="1600" dirty="0" err="1">
                          <a:solidFill>
                            <a:schemeClr val="tx1"/>
                          </a:solidFill>
                          <a:effectLst/>
                          <a:latin typeface="Times New Roman" panose="02020603050405020304" pitchFamily="18" charset="0"/>
                          <a:cs typeface="Times New Roman" panose="02020603050405020304" pitchFamily="18" charset="0"/>
                        </a:rPr>
                        <a:t>Fs</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1.11</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36009464"/>
                  </a:ext>
                </a:extLst>
              </a:tr>
              <a:tr h="166370">
                <a:tc>
                  <a:txBody>
                    <a:bodyPr/>
                    <a:lstStyle/>
                    <a:p>
                      <a:pPr algn="ct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To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0.10</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42312618"/>
                  </a:ext>
                </a:extLst>
              </a:tr>
              <a:tr h="166370">
                <a:tc>
                  <a:txBody>
                    <a:bodyPr/>
                    <a:lstStyle/>
                    <a:p>
                      <a:pPr algn="ct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Tc</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0.56</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80874848"/>
                  </a:ext>
                </a:extLst>
              </a:tr>
              <a:tr h="166370">
                <a:tc>
                  <a:txBody>
                    <a:bodyPr/>
                    <a:lstStyle/>
                    <a:p>
                      <a:pPr algn="ct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n</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2.48</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92000370"/>
                  </a:ext>
                </a:extLst>
              </a:tr>
              <a:tr h="166370">
                <a:tc>
                  <a:txBody>
                    <a:bodyPr/>
                    <a:lstStyle/>
                    <a:p>
                      <a:pPr algn="ctr">
                        <a:lnSpc>
                          <a:spcPct val="107000"/>
                        </a:lnSpc>
                        <a:spcAft>
                          <a:spcPts val="0"/>
                        </a:spcAft>
                      </a:pPr>
                      <a:r>
                        <a:rPr lang="es-EC" sz="1600">
                          <a:solidFill>
                            <a:schemeClr val="tx1"/>
                          </a:solidFill>
                          <a:effectLst/>
                          <a:latin typeface="Times New Roman" panose="02020603050405020304" pitchFamily="18" charset="0"/>
                          <a:cs typeface="Times New Roman" panose="02020603050405020304" pitchFamily="18" charset="0"/>
                        </a:rPr>
                        <a:t>r</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1.00</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82222352"/>
                  </a:ext>
                </a:extLst>
              </a:tr>
              <a:tr h="166370">
                <a:tc>
                  <a:txBody>
                    <a:bodyPr/>
                    <a:lstStyle/>
                    <a:p>
                      <a:pPr algn="ctr">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I</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1.30</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32811045"/>
                  </a:ext>
                </a:extLst>
              </a:tr>
            </a:tbl>
          </a:graphicData>
        </a:graphic>
      </p:graphicFrame>
      <p:graphicFrame>
        <p:nvGraphicFramePr>
          <p:cNvPr id="11" name="Gráfico 10"/>
          <p:cNvGraphicFramePr/>
          <p:nvPr>
            <p:extLst/>
          </p:nvPr>
        </p:nvGraphicFramePr>
        <p:xfrm>
          <a:off x="4419600" y="1184796"/>
          <a:ext cx="4572000" cy="2759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p:cNvGraphicFramePr/>
          <p:nvPr>
            <p:extLst/>
          </p:nvPr>
        </p:nvGraphicFramePr>
        <p:xfrm>
          <a:off x="4404610" y="4097754"/>
          <a:ext cx="4572000" cy="2759075"/>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9" name="Rectángulo 8"/>
              <p:cNvSpPr/>
              <p:nvPr/>
            </p:nvSpPr>
            <p:spPr>
              <a:xfrm>
                <a:off x="2244899" y="6036265"/>
                <a:ext cx="1172180"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EC" sz="2800" i="1">
                          <a:latin typeface="Cambria Math" panose="02040503050406030204" pitchFamily="18" charset="0"/>
                        </a:rPr>
                        <m:t>𝑅</m:t>
                      </m:r>
                      <m:r>
                        <a:rPr lang="es-EC" sz="2800" i="0">
                          <a:latin typeface="Cambria Math" panose="02040503050406030204" pitchFamily="18" charset="0"/>
                        </a:rPr>
                        <m:t>=2</m:t>
                      </m:r>
                    </m:oMath>
                  </m:oMathPara>
                </a14:m>
                <a:endParaRPr lang="es-EC" sz="2800" dirty="0"/>
              </a:p>
            </p:txBody>
          </p:sp>
        </mc:Choice>
        <mc:Fallback xmlns="">
          <p:sp>
            <p:nvSpPr>
              <p:cNvPr id="9" name="Rectángulo 8"/>
              <p:cNvSpPr>
                <a:spLocks noRot="1" noChangeAspect="1" noMove="1" noResize="1" noEditPoints="1" noAdjustHandles="1" noChangeArrowheads="1" noChangeShapeType="1" noTextEdit="1"/>
              </p:cNvSpPr>
              <p:nvPr/>
            </p:nvSpPr>
            <p:spPr>
              <a:xfrm>
                <a:off x="2244899" y="6036265"/>
                <a:ext cx="1172180" cy="523220"/>
              </a:xfrm>
              <a:prstGeom prst="rect">
                <a:avLst/>
              </a:prstGeom>
              <a:blipFill>
                <a:blip r:embed="rId5"/>
                <a:stretch>
                  <a:fillRect/>
                </a:stretch>
              </a:blipFill>
            </p:spPr>
            <p:txBody>
              <a:bodyPr/>
              <a:lstStyle/>
              <a:p>
                <a:r>
                  <a:rPr lang="es-EC">
                    <a:noFill/>
                  </a:rPr>
                  <a:t> </a:t>
                </a:r>
              </a:p>
            </p:txBody>
          </p:sp>
        </mc:Fallback>
      </mc:AlternateContent>
      <p:cxnSp>
        <p:nvCxnSpPr>
          <p:cNvPr id="14" name="Conector recto de flecha 13"/>
          <p:cNvCxnSpPr>
            <a:stCxn id="9" idx="3"/>
          </p:cNvCxnSpPr>
          <p:nvPr/>
        </p:nvCxnSpPr>
        <p:spPr>
          <a:xfrm flipV="1">
            <a:off x="3417079" y="5638800"/>
            <a:ext cx="987531" cy="65907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3" name="CuadroTexto 12"/>
          <p:cNvSpPr txBox="1"/>
          <p:nvPr/>
        </p:nvSpPr>
        <p:spPr>
          <a:xfrm>
            <a:off x="1825817" y="4990859"/>
            <a:ext cx="2177602"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OCUPACION ESPECIAL (NEC-15)</a:t>
            </a:r>
            <a:endParaRPr lang="es-EC" dirty="0">
              <a:latin typeface="Times New Roman" panose="02020603050405020304" pitchFamily="18" charset="0"/>
              <a:cs typeface="Times New Roman" panose="02020603050405020304" pitchFamily="18" charset="0"/>
            </a:endParaRPr>
          </a:p>
        </p:txBody>
      </p:sp>
      <p:sp>
        <p:nvSpPr>
          <p:cNvPr id="15"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dirty="0"/>
              <a:t>DESCRIPCIÓN ESTRUCTURAL</a:t>
            </a:r>
          </a:p>
        </p:txBody>
      </p:sp>
      <p:sp>
        <p:nvSpPr>
          <p:cNvPr id="16"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Descripción </a:t>
            </a:r>
          </a:p>
          <a:p>
            <a:pPr marL="0" indent="0">
              <a:buFont typeface="Arial" pitchFamily="34" charset="0"/>
              <a:buNone/>
            </a:pPr>
            <a:r>
              <a:rPr lang="es-EC" sz="1600" dirty="0" smtClean="0">
                <a:solidFill>
                  <a:srgbClr val="FF0000"/>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28968180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13453" y="2438400"/>
            <a:ext cx="9372600" cy="2400657"/>
          </a:xfrm>
          <a:prstGeom prst="rect">
            <a:avLst/>
          </a:prstGeom>
          <a:noFill/>
        </p:spPr>
        <p:txBody>
          <a:bodyPr wrap="square" rtlCol="0">
            <a:spAutoFit/>
          </a:bodyPr>
          <a:lstStyle/>
          <a:p>
            <a:pPr algn="ctr"/>
            <a:r>
              <a:rPr lang="es-EC" sz="7500" dirty="0" smtClean="0"/>
              <a:t>INSTRUMENTACIÓN DEL PUENTE</a:t>
            </a:r>
            <a:endParaRPr lang="es-EC" sz="7500" dirty="0"/>
          </a:p>
        </p:txBody>
      </p:sp>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rgbClr val="FF0000"/>
                </a:solidFill>
              </a:rPr>
              <a:t>-Instrumentación</a:t>
            </a:r>
          </a:p>
          <a:p>
            <a:pPr marL="0" indent="0">
              <a:buFont typeface="Arial" pitchFamily="34" charset="0"/>
              <a:buNone/>
            </a:pPr>
            <a:r>
              <a:rPr lang="es-EC" sz="1600" dirty="0" smtClean="0">
                <a:solidFill>
                  <a:srgbClr val="FF0000"/>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8"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endParaRPr lang="es-ES" dirty="0"/>
          </a:p>
        </p:txBody>
      </p:sp>
    </p:spTree>
    <p:extLst>
      <p:ext uri="{BB962C8B-B14F-4D97-AF65-F5344CB8AC3E}">
        <p14:creationId xmlns:p14="http://schemas.microsoft.com/office/powerpoint/2010/main" val="3715916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INSTRUMENTACIÓN DEL PUENTE</a:t>
            </a:r>
            <a:endParaRPr lang="es-ES" dirty="0"/>
          </a:p>
        </p:txBody>
      </p:sp>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MONITOREO EN TIEMPO REAL</a:t>
            </a:r>
            <a:endParaRPr lang="es-EC" sz="21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stretch>
            <a:fillRect/>
          </a:stretch>
        </p:blipFill>
        <p:spPr>
          <a:xfrm>
            <a:off x="1856452" y="1370821"/>
            <a:ext cx="6959330" cy="2590800"/>
          </a:xfrm>
          <a:prstGeom prst="rect">
            <a:avLst/>
          </a:prstGeom>
          <a:noFill/>
          <a:ln w="9525">
            <a:solidFill>
              <a:schemeClr val="tx1"/>
            </a:solidFill>
          </a:ln>
        </p:spPr>
      </p:pic>
      <p:sp>
        <p:nvSpPr>
          <p:cNvPr id="4" name="Rectángulo 3"/>
          <p:cNvSpPr/>
          <p:nvPr/>
        </p:nvSpPr>
        <p:spPr>
          <a:xfrm>
            <a:off x="3200400" y="3961621"/>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Esquema </a:t>
            </a:r>
            <a:r>
              <a:rPr lang="es-EC" sz="1000" dirty="0">
                <a:latin typeface="Times New Roman" panose="02020603050405020304" pitchFamily="18" charset="0"/>
                <a:ea typeface="Calibri" panose="020F0502020204030204" pitchFamily="34" charset="0"/>
              </a:rPr>
              <a:t>de Ubicación de Sensores Puente Zámbiza.</a:t>
            </a:r>
            <a:endParaRPr lang="es-EC" sz="1000" dirty="0">
              <a:effectLst/>
              <a:latin typeface="Times New Roman" panose="02020603050405020304" pitchFamily="18" charset="0"/>
              <a:ea typeface="Calibri" panose="020F0502020204030204" pitchFamily="34" charset="0"/>
            </a:endParaRPr>
          </a:p>
        </p:txBody>
      </p:sp>
      <p:pic>
        <p:nvPicPr>
          <p:cNvPr id="8" name="Imagen 7"/>
          <p:cNvPicPr/>
          <p:nvPr/>
        </p:nvPicPr>
        <p:blipFill>
          <a:blip r:embed="rId4"/>
          <a:stretch>
            <a:fillRect/>
          </a:stretch>
        </p:blipFill>
        <p:spPr>
          <a:xfrm>
            <a:off x="2131695" y="4486918"/>
            <a:ext cx="2137410" cy="1733550"/>
          </a:xfrm>
          <a:prstGeom prst="rect">
            <a:avLst/>
          </a:prstGeom>
          <a:ln w="9525">
            <a:solidFill>
              <a:schemeClr val="tx1"/>
            </a:solidFill>
          </a:ln>
        </p:spPr>
      </p:pic>
      <p:sp>
        <p:nvSpPr>
          <p:cNvPr id="9" name="Rectángulo 8"/>
          <p:cNvSpPr/>
          <p:nvPr/>
        </p:nvSpPr>
        <p:spPr>
          <a:xfrm>
            <a:off x="914400" y="6220468"/>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Sistema </a:t>
            </a:r>
            <a:r>
              <a:rPr lang="es-EC" sz="1000" dirty="0">
                <a:latin typeface="Times New Roman" panose="02020603050405020304" pitchFamily="18" charset="0"/>
                <a:ea typeface="Calibri" panose="020F0502020204030204" pitchFamily="34" charset="0"/>
              </a:rPr>
              <a:t>de Monitorización </a:t>
            </a:r>
            <a:r>
              <a:rPr lang="es-EC" sz="1000" dirty="0" smtClean="0">
                <a:latin typeface="Times New Roman" panose="02020603050405020304" pitchFamily="18" charset="0"/>
                <a:ea typeface="Calibri" panose="020F0502020204030204" pitchFamily="34" charset="0"/>
              </a:rPr>
              <a:t>Alámbrico.</a:t>
            </a:r>
            <a:endParaRPr lang="es-EC" sz="1000" dirty="0">
              <a:effectLst/>
              <a:latin typeface="Times New Roman" panose="02020603050405020304" pitchFamily="18" charset="0"/>
              <a:ea typeface="Calibri" panose="020F0502020204030204" pitchFamily="34" charset="0"/>
            </a:endParaRPr>
          </a:p>
        </p:txBody>
      </p:sp>
      <p:pic>
        <p:nvPicPr>
          <p:cNvPr id="10" name="Imagen 9"/>
          <p:cNvPicPr/>
          <p:nvPr/>
        </p:nvPicPr>
        <p:blipFill rotWithShape="1">
          <a:blip r:embed="rId5">
            <a:extLst>
              <a:ext uri="{28A0092B-C50C-407E-A947-70E740481C1C}">
                <a14:useLocalDpi xmlns:a14="http://schemas.microsoft.com/office/drawing/2010/main" val="0"/>
              </a:ext>
            </a:extLst>
          </a:blip>
          <a:srcRect t="14972"/>
          <a:stretch/>
        </p:blipFill>
        <p:spPr bwMode="auto">
          <a:xfrm>
            <a:off x="4738006" y="4449134"/>
            <a:ext cx="4230370" cy="1713865"/>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1" name="Rectángulo 10"/>
          <p:cNvSpPr/>
          <p:nvPr/>
        </p:nvSpPr>
        <p:spPr>
          <a:xfrm>
            <a:off x="4567191" y="6135160"/>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Ejes </a:t>
            </a:r>
            <a:r>
              <a:rPr lang="es-EC" sz="1000" dirty="0">
                <a:latin typeface="Times New Roman" panose="02020603050405020304" pitchFamily="18" charset="0"/>
                <a:ea typeface="Calibri" panose="020F0502020204030204" pitchFamily="34" charset="0"/>
              </a:rPr>
              <a:t>X, Y, Z y Sensor Aceleración </a:t>
            </a:r>
            <a:r>
              <a:rPr lang="es-EC" sz="1000" dirty="0" err="1">
                <a:latin typeface="Times New Roman" panose="02020603050405020304" pitchFamily="18" charset="0"/>
                <a:ea typeface="Calibri" panose="020F0502020204030204" pitchFamily="34" charset="0"/>
              </a:rPr>
              <a:t>Waspmote</a:t>
            </a:r>
            <a:r>
              <a:rPr lang="es-EC" sz="1000" dirty="0">
                <a:latin typeface="Times New Roman" panose="02020603050405020304" pitchFamily="18" charset="0"/>
                <a:ea typeface="Calibri" panose="020F0502020204030204" pitchFamily="34" charset="0"/>
              </a:rPr>
              <a:t>.</a:t>
            </a:r>
            <a:endParaRPr lang="es-EC" sz="1000" dirty="0">
              <a:effectLst/>
              <a:latin typeface="Times New Roman" panose="02020603050405020304" pitchFamily="18" charset="0"/>
              <a:ea typeface="Calibri" panose="020F0502020204030204" pitchFamily="34" charset="0"/>
            </a:endParaRPr>
          </a:p>
        </p:txBody>
      </p:sp>
      <p:sp>
        <p:nvSpPr>
          <p:cNvPr id="12" name="CuadroTexto 11"/>
          <p:cNvSpPr txBox="1"/>
          <p:nvPr/>
        </p:nvSpPr>
        <p:spPr>
          <a:xfrm>
            <a:off x="4813995" y="5604915"/>
            <a:ext cx="5334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dirty="0" err="1" smtClean="0">
                <a:latin typeface="Times New Roman" panose="02020603050405020304" pitchFamily="18" charset="0"/>
                <a:cs typeface="Times New Roman" panose="02020603050405020304" pitchFamily="18" charset="0"/>
              </a:rPr>
              <a:t>Ax</a:t>
            </a:r>
            <a:endParaRPr lang="es-EC"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4949945" y="4229270"/>
            <a:ext cx="5334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dirty="0" err="1" smtClean="0">
                <a:latin typeface="Times New Roman" panose="02020603050405020304" pitchFamily="18" charset="0"/>
                <a:cs typeface="Times New Roman" panose="02020603050405020304" pitchFamily="18" charset="0"/>
              </a:rPr>
              <a:t>Az</a:t>
            </a:r>
            <a:endParaRPr lang="es-EC" dirty="0">
              <a:latin typeface="Times New Roman" panose="02020603050405020304" pitchFamily="18" charset="0"/>
              <a:cs typeface="Times New Roman" panose="02020603050405020304" pitchFamily="18" charset="0"/>
            </a:endParaRPr>
          </a:p>
        </p:txBody>
      </p:sp>
      <p:sp>
        <p:nvSpPr>
          <p:cNvPr id="14" name="CuadroTexto 13"/>
          <p:cNvSpPr txBox="1"/>
          <p:nvPr/>
        </p:nvSpPr>
        <p:spPr>
          <a:xfrm>
            <a:off x="6437695" y="4467846"/>
            <a:ext cx="5334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Ay</a:t>
            </a:r>
            <a:endParaRPr lang="es-EC" dirty="0">
              <a:latin typeface="Times New Roman" panose="02020603050405020304" pitchFamily="18" charset="0"/>
              <a:cs typeface="Times New Roman" panose="02020603050405020304" pitchFamily="18" charset="0"/>
            </a:endParaRPr>
          </a:p>
        </p:txBody>
      </p:sp>
      <p:sp>
        <p:nvSpPr>
          <p:cNvPr id="16"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rgbClr val="FF0000"/>
                </a:solidFill>
              </a:rPr>
              <a:t>-Instrumentación</a:t>
            </a:r>
          </a:p>
          <a:p>
            <a:pPr marL="0" indent="0">
              <a:buFont typeface="Arial" pitchFamily="34" charset="0"/>
              <a:buNone/>
            </a:pPr>
            <a:r>
              <a:rPr lang="es-EC" sz="1600" dirty="0" smtClean="0">
                <a:solidFill>
                  <a:srgbClr val="FF0000"/>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32538586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a:latin typeface="Times New Roman" panose="02020603050405020304" pitchFamily="18" charset="0"/>
                <a:cs typeface="Times New Roman" panose="02020603050405020304" pitchFamily="18" charset="0"/>
              </a:rPr>
              <a:t>ENSAYO CARGA </a:t>
            </a:r>
            <a:r>
              <a:rPr lang="es-EC" sz="2100" dirty="0" smtClean="0">
                <a:latin typeface="Times New Roman" panose="02020603050405020304" pitchFamily="18" charset="0"/>
                <a:cs typeface="Times New Roman" panose="02020603050405020304" pitchFamily="18" charset="0"/>
              </a:rPr>
              <a:t>DINÁMICA</a:t>
            </a:r>
            <a:endParaRPr lang="es-EC" sz="21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9283" y="2514600"/>
            <a:ext cx="4938901" cy="3505200"/>
          </a:xfrm>
          <a:prstGeom prst="rect">
            <a:avLst/>
          </a:prstGeom>
          <a:noFill/>
          <a:ln w="9525">
            <a:solidFill>
              <a:schemeClr val="tx1"/>
            </a:solidFill>
          </a:ln>
        </p:spPr>
      </p:pic>
      <p:sp>
        <p:nvSpPr>
          <p:cNvPr id="8" name="Rectángulo 7"/>
          <p:cNvSpPr/>
          <p:nvPr/>
        </p:nvSpPr>
        <p:spPr>
          <a:xfrm>
            <a:off x="1689283" y="1190181"/>
            <a:ext cx="7351533" cy="1384995"/>
          </a:xfrm>
          <a:prstGeom prst="rect">
            <a:avLst/>
          </a:prstGeom>
        </p:spPr>
        <p:txBody>
          <a:bodyPr wrap="square">
            <a:spAutoFit/>
          </a:bodyPr>
          <a:lstStyle/>
          <a:p>
            <a:pPr marL="342900"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Aceleraciones X, Y, Z (miligravedades).</a:t>
            </a:r>
          </a:p>
          <a:p>
            <a:pPr marL="342900"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12 y 19 </a:t>
            </a:r>
            <a:r>
              <a:rPr lang="es-EC" sz="2100" dirty="0">
                <a:latin typeface="Times New Roman" panose="02020603050405020304" pitchFamily="18" charset="0"/>
                <a:cs typeface="Times New Roman" panose="02020603050405020304" pitchFamily="18" charset="0"/>
              </a:rPr>
              <a:t>de mayo del 2018 a partir de las </a:t>
            </a:r>
            <a:r>
              <a:rPr lang="es-EC" sz="2100" dirty="0" smtClean="0">
                <a:latin typeface="Times New Roman" panose="02020603050405020304" pitchFamily="18" charset="0"/>
                <a:cs typeface="Times New Roman" panose="02020603050405020304" pitchFamily="18" charset="0"/>
              </a:rPr>
              <a:t>09h00.</a:t>
            </a:r>
          </a:p>
          <a:p>
            <a:pPr marL="342900"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Intervalo = 10 min. </a:t>
            </a:r>
          </a:p>
          <a:p>
            <a:pPr marL="342900"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Frecuencia muestreo </a:t>
            </a:r>
            <a:r>
              <a:rPr lang="en-US" sz="2100" dirty="0" smtClean="0">
                <a:latin typeface="Times New Roman" panose="02020603050405020304" pitchFamily="18" charset="0"/>
                <a:cs typeface="Times New Roman" panose="02020603050405020304" pitchFamily="18" charset="0"/>
              </a:rPr>
              <a:t>=</a:t>
            </a:r>
            <a:r>
              <a:rPr lang="es-EC" sz="2100" dirty="0" smtClean="0">
                <a:latin typeface="Times New Roman" panose="02020603050405020304" pitchFamily="18" charset="0"/>
                <a:cs typeface="Times New Roman" panose="02020603050405020304" pitchFamily="18" charset="0"/>
              </a:rPr>
              <a:t> 50Hz</a:t>
            </a:r>
          </a:p>
        </p:txBody>
      </p:sp>
      <p:sp>
        <p:nvSpPr>
          <p:cNvPr id="9" name="Rectángulo 8"/>
          <p:cNvSpPr/>
          <p:nvPr/>
        </p:nvSpPr>
        <p:spPr>
          <a:xfrm>
            <a:off x="6612686" y="2908791"/>
            <a:ext cx="2515816" cy="2431435"/>
          </a:xfrm>
          <a:prstGeom prst="rect">
            <a:avLst/>
          </a:prstGeom>
        </p:spPr>
        <p:txBody>
          <a:bodyPr wrap="square">
            <a:spAutoFit/>
          </a:bodyPr>
          <a:lstStyle/>
          <a:p>
            <a:pPr marL="342900" indent="-342900">
              <a:buFont typeface="Arial" panose="020B0604020202020204" pitchFamily="34" charset="0"/>
              <a:buChar char="•"/>
            </a:pPr>
            <a:r>
              <a:rPr lang="es-EC" sz="1900" b="1" dirty="0" smtClean="0">
                <a:latin typeface="Times New Roman" panose="02020603050405020304" pitchFamily="18" charset="0"/>
                <a:cs typeface="Times New Roman" panose="02020603050405020304" pitchFamily="18" charset="0"/>
              </a:rPr>
              <a:t>Vehículos livianos</a:t>
            </a:r>
            <a:r>
              <a:rPr lang="es-EC" sz="1900" dirty="0">
                <a:latin typeface="Times New Roman" panose="02020603050405020304" pitchFamily="18" charset="0"/>
                <a:cs typeface="Times New Roman" panose="02020603050405020304" pitchFamily="18" charset="0"/>
              </a:rPr>
              <a:t>= </a:t>
            </a:r>
            <a:r>
              <a:rPr lang="es-EC" sz="1900" dirty="0" smtClean="0">
                <a:latin typeface="Times New Roman" panose="02020603050405020304" pitchFamily="18" charset="0"/>
                <a:cs typeface="Times New Roman" panose="02020603050405020304" pitchFamily="18" charset="0"/>
              </a:rPr>
              <a:t>0.8-2.0T</a:t>
            </a:r>
          </a:p>
          <a:p>
            <a:pPr marL="342900" indent="-342900">
              <a:buFont typeface="Arial" panose="020B0604020202020204" pitchFamily="34" charset="0"/>
              <a:buChar char="•"/>
            </a:pPr>
            <a:r>
              <a:rPr lang="es-EC" sz="1900" b="1" dirty="0" smtClean="0">
                <a:latin typeface="Times New Roman" panose="02020603050405020304" pitchFamily="18" charset="0"/>
                <a:cs typeface="Times New Roman" panose="02020603050405020304" pitchFamily="18" charset="0"/>
              </a:rPr>
              <a:t>Transporte público</a:t>
            </a:r>
            <a:r>
              <a:rPr lang="es-EC" sz="1900" dirty="0" smtClean="0">
                <a:latin typeface="Times New Roman" panose="02020603050405020304" pitchFamily="18" charset="0"/>
                <a:cs typeface="Times New Roman" panose="02020603050405020304" pitchFamily="18" charset="0"/>
              </a:rPr>
              <a:t>=11.0-18.0T</a:t>
            </a:r>
          </a:p>
          <a:p>
            <a:pPr marL="342900" indent="-342900">
              <a:buFont typeface="Arial" panose="020B0604020202020204" pitchFamily="34" charset="0"/>
              <a:buChar char="•"/>
            </a:pPr>
            <a:r>
              <a:rPr lang="es-EC" sz="1900" b="1" dirty="0" smtClean="0">
                <a:latin typeface="Times New Roman" panose="02020603050405020304" pitchFamily="18" charset="0"/>
                <a:cs typeface="Times New Roman" panose="02020603050405020304" pitchFamily="18" charset="0"/>
              </a:rPr>
              <a:t>Camiones </a:t>
            </a:r>
            <a:r>
              <a:rPr lang="es-EC" sz="1900" b="1" dirty="0">
                <a:latin typeface="Times New Roman" panose="02020603050405020304" pitchFamily="18" charset="0"/>
                <a:cs typeface="Times New Roman" panose="02020603050405020304" pitchFamily="18" charset="0"/>
              </a:rPr>
              <a:t>y V</a:t>
            </a:r>
            <a:r>
              <a:rPr lang="es-EC" sz="1900" b="1" dirty="0" smtClean="0">
                <a:latin typeface="Times New Roman" panose="02020603050405020304" pitchFamily="18" charset="0"/>
                <a:cs typeface="Times New Roman" panose="02020603050405020304" pitchFamily="18" charset="0"/>
              </a:rPr>
              <a:t>olquetas</a:t>
            </a:r>
            <a:r>
              <a:rPr lang="es-EC" sz="1900" dirty="0" smtClean="0">
                <a:latin typeface="Times New Roman" panose="02020603050405020304" pitchFamily="18" charset="0"/>
                <a:cs typeface="Times New Roman" panose="02020603050405020304" pitchFamily="18" charset="0"/>
              </a:rPr>
              <a:t>=18.0-27.0T </a:t>
            </a:r>
          </a:p>
          <a:p>
            <a:pPr marL="342900" indent="-342900">
              <a:buFont typeface="Arial" panose="020B0604020202020204" pitchFamily="34" charset="0"/>
              <a:buChar char="•"/>
            </a:pPr>
            <a:r>
              <a:rPr lang="es-EC" sz="1900" b="1" dirty="0">
                <a:latin typeface="Times New Roman" panose="02020603050405020304" pitchFamily="18" charset="0"/>
                <a:cs typeface="Times New Roman" panose="02020603050405020304" pitchFamily="18" charset="0"/>
              </a:rPr>
              <a:t>Tráiler</a:t>
            </a:r>
            <a:r>
              <a:rPr lang="es-EC" sz="1900" dirty="0">
                <a:latin typeface="Times New Roman" panose="02020603050405020304" pitchFamily="18" charset="0"/>
                <a:cs typeface="Times New Roman" panose="02020603050405020304" pitchFamily="18" charset="0"/>
              </a:rPr>
              <a:t>=42-48T</a:t>
            </a:r>
            <a:endParaRPr lang="es-EC" sz="1900" dirty="0" smtClean="0">
              <a:latin typeface="Times New Roman" panose="02020603050405020304" pitchFamily="18" charset="0"/>
              <a:cs typeface="Times New Roman" panose="02020603050405020304" pitchFamily="18" charset="0"/>
            </a:endParaRPr>
          </a:p>
        </p:txBody>
      </p:sp>
      <p:sp>
        <p:nvSpPr>
          <p:cNvPr id="4" name="Rectángulo 3"/>
          <p:cNvSpPr/>
          <p:nvPr/>
        </p:nvSpPr>
        <p:spPr>
          <a:xfrm>
            <a:off x="1872733" y="6019800"/>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Tráfico </a:t>
            </a:r>
            <a:r>
              <a:rPr lang="es-EC" sz="1000" dirty="0">
                <a:latin typeface="Times New Roman" panose="02020603050405020304" pitchFamily="18" charset="0"/>
                <a:ea typeface="Calibri" panose="020F0502020204030204" pitchFamily="34" charset="0"/>
              </a:rPr>
              <a:t>Vehicular Ensayo Carga Dinámica.</a:t>
            </a:r>
            <a:endParaRPr lang="es-EC" sz="1000" dirty="0">
              <a:effectLst/>
              <a:latin typeface="Times New Roman" panose="02020603050405020304" pitchFamily="18" charset="0"/>
              <a:ea typeface="Calibri" panose="020F0502020204030204" pitchFamily="34" charset="0"/>
            </a:endParaRPr>
          </a:p>
        </p:txBody>
      </p:sp>
      <p:sp>
        <p:nvSpPr>
          <p:cNvPr id="11"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rgbClr val="FF0000"/>
                </a:solidFill>
              </a:rPr>
              <a:t>-Instrumentación</a:t>
            </a:r>
          </a:p>
          <a:p>
            <a:pPr marL="0" indent="0">
              <a:buFont typeface="Arial" pitchFamily="34" charset="0"/>
              <a:buNone/>
            </a:pPr>
            <a:r>
              <a:rPr lang="es-EC" sz="1600" dirty="0" smtClean="0">
                <a:solidFill>
                  <a:srgbClr val="FF0000"/>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3"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INSTRUMENTACIÓN DEL PUENTE</a:t>
            </a:r>
            <a:endParaRPr lang="es-ES" dirty="0"/>
          </a:p>
        </p:txBody>
      </p:sp>
    </p:spTree>
    <p:extLst>
      <p:ext uri="{BB962C8B-B14F-4D97-AF65-F5344CB8AC3E}">
        <p14:creationId xmlns:p14="http://schemas.microsoft.com/office/powerpoint/2010/main" val="25778560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5631094" cy="415498"/>
          </a:xfrm>
          <a:prstGeom prst="rect">
            <a:avLst/>
          </a:prstGeom>
          <a:noFill/>
        </p:spPr>
        <p:txBody>
          <a:bodyPr wrap="square" rtlCol="0">
            <a:spAutoFit/>
          </a:bodyPr>
          <a:lstStyle/>
          <a:p>
            <a:r>
              <a:rPr lang="es-EC" sz="2100" dirty="0">
                <a:latin typeface="Times New Roman" panose="02020603050405020304" pitchFamily="18" charset="0"/>
                <a:cs typeface="Times New Roman" panose="02020603050405020304" pitchFamily="18" charset="0"/>
              </a:rPr>
              <a:t>ENSAYO CARGA </a:t>
            </a:r>
            <a:r>
              <a:rPr lang="es-EC" sz="2100" dirty="0" smtClean="0">
                <a:latin typeface="Times New Roman" panose="02020603050405020304" pitchFamily="18" charset="0"/>
                <a:cs typeface="Times New Roman" panose="02020603050405020304" pitchFamily="18" charset="0"/>
              </a:rPr>
              <a:t>DINÁMICA (PUENTE A)</a:t>
            </a:r>
            <a:endParaRPr lang="es-EC" sz="2100" dirty="0">
              <a:latin typeface="Times New Roman" panose="02020603050405020304" pitchFamily="18" charset="0"/>
              <a:cs typeface="Times New Roman" panose="02020603050405020304" pitchFamily="18" charset="0"/>
            </a:endParaRPr>
          </a:p>
        </p:txBody>
      </p:sp>
      <p:pic>
        <p:nvPicPr>
          <p:cNvPr id="6" name="Imagen 5" descr="C:\ESPE\TESIS\Fotos Ensayo Sensor 12MAY\20180512_12323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434784" y="1648708"/>
            <a:ext cx="2542525" cy="1906894"/>
          </a:xfrm>
          <a:prstGeom prst="rect">
            <a:avLst/>
          </a:prstGeom>
          <a:noFill/>
          <a:ln w="9525">
            <a:solidFill>
              <a:schemeClr val="tx1"/>
            </a:solidFill>
          </a:ln>
        </p:spPr>
      </p:pic>
      <p:pic>
        <p:nvPicPr>
          <p:cNvPr id="8" name="Imagen 7" descr="C:\ESPE\TESIS\Fotos Ensayo Sensor 12MAY\20180512_11075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0766" y="1477626"/>
            <a:ext cx="2601831" cy="1951373"/>
          </a:xfrm>
          <a:prstGeom prst="rect">
            <a:avLst/>
          </a:prstGeom>
          <a:noFill/>
          <a:ln w="9525">
            <a:solidFill>
              <a:schemeClr val="tx1"/>
            </a:solidFill>
          </a:ln>
        </p:spPr>
      </p:pic>
      <p:pic>
        <p:nvPicPr>
          <p:cNvPr id="9" name="Imagen 8" descr="C:\ESPE\TESIS\Fotos Ensayo Sensor 12MAY\20180512_10415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77627"/>
            <a:ext cx="2407920" cy="1805940"/>
          </a:xfrm>
          <a:prstGeom prst="rect">
            <a:avLst/>
          </a:prstGeom>
          <a:noFill/>
          <a:ln w="9525">
            <a:solidFill>
              <a:schemeClr val="tx1"/>
            </a:solidFill>
          </a:ln>
        </p:spPr>
      </p:pic>
      <p:sp>
        <p:nvSpPr>
          <p:cNvPr id="4" name="Rectángulo 3"/>
          <p:cNvSpPr/>
          <p:nvPr/>
        </p:nvSpPr>
        <p:spPr>
          <a:xfrm>
            <a:off x="1783357" y="3868362"/>
            <a:ext cx="1845377" cy="246221"/>
          </a:xfrm>
          <a:prstGeom prst="rect">
            <a:avLst/>
          </a:prstGeom>
        </p:spPr>
        <p:txBody>
          <a:bodyPr wrap="non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Ubicación </a:t>
            </a:r>
            <a:r>
              <a:rPr lang="es-EC" sz="1000" dirty="0">
                <a:latin typeface="Times New Roman" panose="02020603050405020304" pitchFamily="18" charset="0"/>
                <a:ea typeface="Calibri" panose="020F0502020204030204" pitchFamily="34" charset="0"/>
              </a:rPr>
              <a:t>de Sensor Tramo A1.</a:t>
            </a:r>
            <a:endParaRPr lang="es-EC" sz="1000" dirty="0">
              <a:effectLst/>
              <a:latin typeface="Times New Roman" panose="02020603050405020304" pitchFamily="18" charset="0"/>
              <a:ea typeface="Calibri" panose="020F0502020204030204" pitchFamily="34" charset="0"/>
            </a:endParaRPr>
          </a:p>
        </p:txBody>
      </p:sp>
      <p:sp>
        <p:nvSpPr>
          <p:cNvPr id="10" name="Rectángulo 9"/>
          <p:cNvSpPr/>
          <p:nvPr/>
        </p:nvSpPr>
        <p:spPr>
          <a:xfrm>
            <a:off x="4362394" y="3406676"/>
            <a:ext cx="1845377" cy="246221"/>
          </a:xfrm>
          <a:prstGeom prst="rect">
            <a:avLst/>
          </a:prstGeom>
        </p:spPr>
        <p:txBody>
          <a:bodyPr wrap="non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Ubicación </a:t>
            </a:r>
            <a:r>
              <a:rPr lang="es-EC" sz="1000" dirty="0">
                <a:latin typeface="Times New Roman" panose="02020603050405020304" pitchFamily="18" charset="0"/>
                <a:ea typeface="Calibri" panose="020F0502020204030204" pitchFamily="34" charset="0"/>
              </a:rPr>
              <a:t>de Sensor Tramo </a:t>
            </a:r>
            <a:r>
              <a:rPr lang="es-EC" sz="1000" dirty="0" smtClean="0">
                <a:latin typeface="Times New Roman" panose="02020603050405020304" pitchFamily="18" charset="0"/>
                <a:ea typeface="Calibri" panose="020F0502020204030204" pitchFamily="34" charset="0"/>
              </a:rPr>
              <a:t>A2.</a:t>
            </a:r>
            <a:endParaRPr lang="es-EC" sz="1000" dirty="0">
              <a:effectLst/>
              <a:latin typeface="Times New Roman" panose="02020603050405020304" pitchFamily="18" charset="0"/>
              <a:ea typeface="Calibri" panose="020F0502020204030204" pitchFamily="34" charset="0"/>
            </a:endParaRPr>
          </a:p>
        </p:txBody>
      </p:sp>
      <p:sp>
        <p:nvSpPr>
          <p:cNvPr id="11" name="Rectángulo 10"/>
          <p:cNvSpPr/>
          <p:nvPr/>
        </p:nvSpPr>
        <p:spPr>
          <a:xfrm>
            <a:off x="6910671" y="3283566"/>
            <a:ext cx="1845377" cy="246221"/>
          </a:xfrm>
          <a:prstGeom prst="rect">
            <a:avLst/>
          </a:prstGeom>
        </p:spPr>
        <p:txBody>
          <a:bodyPr wrap="non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Ubicación </a:t>
            </a:r>
            <a:r>
              <a:rPr lang="es-EC" sz="1000" dirty="0">
                <a:latin typeface="Times New Roman" panose="02020603050405020304" pitchFamily="18" charset="0"/>
                <a:ea typeface="Calibri" panose="020F0502020204030204" pitchFamily="34" charset="0"/>
              </a:rPr>
              <a:t>de Sensor Tramo </a:t>
            </a:r>
            <a:r>
              <a:rPr lang="es-EC" sz="1000" dirty="0" smtClean="0">
                <a:latin typeface="Times New Roman" panose="02020603050405020304" pitchFamily="18" charset="0"/>
                <a:ea typeface="Calibri" panose="020F0502020204030204" pitchFamily="34" charset="0"/>
              </a:rPr>
              <a:t>A3.</a:t>
            </a:r>
            <a:endParaRPr lang="es-EC" sz="1000" dirty="0">
              <a:effectLst/>
              <a:latin typeface="Times New Roman" panose="02020603050405020304" pitchFamily="18" charset="0"/>
              <a:ea typeface="Calibri" panose="020F0502020204030204" pitchFamily="34" charset="0"/>
            </a:endParaRPr>
          </a:p>
        </p:txBody>
      </p:sp>
      <p:pic>
        <p:nvPicPr>
          <p:cNvPr id="12" name="Imagen 11" descr="C:\ESPE\TESIS\Fotos Ensayo Sensor 12MAY\20180512_10415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4580" y="4227794"/>
            <a:ext cx="2407920" cy="1805940"/>
          </a:xfrm>
          <a:prstGeom prst="rect">
            <a:avLst/>
          </a:prstGeom>
          <a:noFill/>
          <a:ln w="9525">
            <a:solidFill>
              <a:schemeClr val="tx1"/>
            </a:solidFill>
          </a:ln>
        </p:spPr>
      </p:pic>
      <p:pic>
        <p:nvPicPr>
          <p:cNvPr id="13" name="Imagen 12" descr="C:\ESPE\TESIS\Fotos Ensayo Sensor 12MAY\20180512_102517.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3824" y="4227794"/>
            <a:ext cx="2407920" cy="1805940"/>
          </a:xfrm>
          <a:prstGeom prst="rect">
            <a:avLst/>
          </a:prstGeom>
          <a:noFill/>
          <a:ln w="9525">
            <a:solidFill>
              <a:schemeClr val="tx1"/>
            </a:solidFill>
          </a:ln>
        </p:spPr>
      </p:pic>
      <p:sp>
        <p:nvSpPr>
          <p:cNvPr id="14" name="Rectángulo 13"/>
          <p:cNvSpPr/>
          <p:nvPr/>
        </p:nvSpPr>
        <p:spPr>
          <a:xfrm>
            <a:off x="2742617" y="6023622"/>
            <a:ext cx="1845377" cy="246221"/>
          </a:xfrm>
          <a:prstGeom prst="rect">
            <a:avLst/>
          </a:prstGeom>
        </p:spPr>
        <p:txBody>
          <a:bodyPr wrap="non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Ubicación </a:t>
            </a:r>
            <a:r>
              <a:rPr lang="es-EC" sz="1000" dirty="0">
                <a:latin typeface="Times New Roman" panose="02020603050405020304" pitchFamily="18" charset="0"/>
                <a:ea typeface="Calibri" panose="020F0502020204030204" pitchFamily="34" charset="0"/>
              </a:rPr>
              <a:t>de Sensor Tramo </a:t>
            </a:r>
            <a:r>
              <a:rPr lang="es-EC" sz="1000" dirty="0" smtClean="0">
                <a:latin typeface="Times New Roman" panose="02020603050405020304" pitchFamily="18" charset="0"/>
                <a:ea typeface="Calibri" panose="020F0502020204030204" pitchFamily="34" charset="0"/>
              </a:rPr>
              <a:t>A4.</a:t>
            </a:r>
            <a:endParaRPr lang="es-EC" sz="1000" dirty="0">
              <a:effectLst/>
              <a:latin typeface="Times New Roman" panose="02020603050405020304" pitchFamily="18" charset="0"/>
              <a:ea typeface="Calibri" panose="020F0502020204030204" pitchFamily="34" charset="0"/>
            </a:endParaRPr>
          </a:p>
        </p:txBody>
      </p:sp>
      <p:sp>
        <p:nvSpPr>
          <p:cNvPr id="15" name="Rectángulo 14"/>
          <p:cNvSpPr/>
          <p:nvPr/>
        </p:nvSpPr>
        <p:spPr>
          <a:xfrm>
            <a:off x="6165095" y="6023621"/>
            <a:ext cx="1845377" cy="246221"/>
          </a:xfrm>
          <a:prstGeom prst="rect">
            <a:avLst/>
          </a:prstGeom>
        </p:spPr>
        <p:txBody>
          <a:bodyPr wrap="non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Ubicación </a:t>
            </a:r>
            <a:r>
              <a:rPr lang="es-EC" sz="1000" dirty="0">
                <a:latin typeface="Times New Roman" panose="02020603050405020304" pitchFamily="18" charset="0"/>
                <a:ea typeface="Calibri" panose="020F0502020204030204" pitchFamily="34" charset="0"/>
              </a:rPr>
              <a:t>de Sensor Tramo </a:t>
            </a:r>
            <a:r>
              <a:rPr lang="es-EC" sz="1000" dirty="0" smtClean="0">
                <a:latin typeface="Times New Roman" panose="02020603050405020304" pitchFamily="18" charset="0"/>
                <a:ea typeface="Calibri" panose="020F0502020204030204" pitchFamily="34" charset="0"/>
              </a:rPr>
              <a:t>A5.</a:t>
            </a:r>
            <a:endParaRPr lang="es-EC" sz="1000" dirty="0">
              <a:effectLst/>
              <a:latin typeface="Times New Roman" panose="02020603050405020304" pitchFamily="18" charset="0"/>
              <a:ea typeface="Calibri" panose="020F0502020204030204" pitchFamily="34" charset="0"/>
            </a:endParaRPr>
          </a:p>
        </p:txBody>
      </p:sp>
      <p:sp>
        <p:nvSpPr>
          <p:cNvPr id="17"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rgbClr val="FF0000"/>
                </a:solidFill>
              </a:rPr>
              <a:t>-Instrumentación</a:t>
            </a:r>
          </a:p>
          <a:p>
            <a:pPr marL="0" indent="0">
              <a:buFont typeface="Arial" pitchFamily="34" charset="0"/>
              <a:buNone/>
            </a:pPr>
            <a:r>
              <a:rPr lang="es-EC" sz="1600" dirty="0" smtClean="0">
                <a:solidFill>
                  <a:srgbClr val="FF0000"/>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9"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INSTRUMENTACIÓN DEL PUENTE</a:t>
            </a:r>
            <a:endParaRPr lang="es-ES" dirty="0"/>
          </a:p>
        </p:txBody>
      </p:sp>
    </p:spTree>
    <p:extLst>
      <p:ext uri="{BB962C8B-B14F-4D97-AF65-F5344CB8AC3E}">
        <p14:creationId xmlns:p14="http://schemas.microsoft.com/office/powerpoint/2010/main" val="25671237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5478694" cy="738664"/>
          </a:xfrm>
          <a:prstGeom prst="rect">
            <a:avLst/>
          </a:prstGeom>
          <a:noFill/>
        </p:spPr>
        <p:txBody>
          <a:bodyPr wrap="square" rtlCol="0">
            <a:spAutoFit/>
          </a:bodyPr>
          <a:lstStyle/>
          <a:p>
            <a:r>
              <a:rPr lang="es-EC" sz="2100" dirty="0">
                <a:latin typeface="Times New Roman" panose="02020603050405020304" pitchFamily="18" charset="0"/>
                <a:cs typeface="Times New Roman" panose="02020603050405020304" pitchFamily="18" charset="0"/>
              </a:rPr>
              <a:t>ENSAYO CARGA DINÁMICA </a:t>
            </a:r>
            <a:r>
              <a:rPr lang="es-EC" sz="2100" dirty="0" smtClean="0">
                <a:latin typeface="Times New Roman" panose="02020603050405020304" pitchFamily="18" charset="0"/>
                <a:cs typeface="Times New Roman" panose="02020603050405020304" pitchFamily="18" charset="0"/>
              </a:rPr>
              <a:t>(PUENTE B)</a:t>
            </a:r>
            <a:endParaRPr lang="es-EC" sz="2100" dirty="0">
              <a:latin typeface="Times New Roman" panose="02020603050405020304" pitchFamily="18" charset="0"/>
              <a:cs typeface="Times New Roman" panose="02020603050405020304" pitchFamily="18" charset="0"/>
            </a:endParaRPr>
          </a:p>
          <a:p>
            <a:endParaRPr lang="es-EC" sz="2100" dirty="0">
              <a:latin typeface="Times New Roman" panose="02020603050405020304" pitchFamily="18" charset="0"/>
              <a:cs typeface="Times New Roman" panose="02020603050405020304" pitchFamily="18" charset="0"/>
            </a:endParaRPr>
          </a:p>
        </p:txBody>
      </p:sp>
      <p:pic>
        <p:nvPicPr>
          <p:cNvPr id="6" name="Imagen 5"/>
          <p:cNvPicPr/>
          <p:nvPr/>
        </p:nvPicPr>
        <p:blipFill>
          <a:blip r:embed="rId3"/>
          <a:stretch>
            <a:fillRect/>
          </a:stretch>
        </p:blipFill>
        <p:spPr>
          <a:xfrm>
            <a:off x="2057400" y="1642882"/>
            <a:ext cx="2409825" cy="1819275"/>
          </a:xfrm>
          <a:prstGeom prst="rect">
            <a:avLst/>
          </a:prstGeom>
          <a:noFill/>
          <a:ln w="9525">
            <a:solidFill>
              <a:schemeClr val="tx1"/>
            </a:solidFill>
          </a:ln>
        </p:spPr>
      </p:pic>
      <p:pic>
        <p:nvPicPr>
          <p:cNvPr id="8" name="Imagen 7" descr="C:\ESPE\TESIS\Fotos Ensayo Sensor 12MAY\20180512_09213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1656217"/>
            <a:ext cx="2407920" cy="1805940"/>
          </a:xfrm>
          <a:prstGeom prst="rect">
            <a:avLst/>
          </a:prstGeom>
          <a:noFill/>
          <a:ln w="9525">
            <a:solidFill>
              <a:schemeClr val="tx1"/>
            </a:solidFill>
          </a:ln>
        </p:spPr>
      </p:pic>
      <p:pic>
        <p:nvPicPr>
          <p:cNvPr id="9" name="Imagen 8" descr="C:\ESPE\TESIS\Fotos Ensayo Sensor 12MAY\20180512_09352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9305" y="3962400"/>
            <a:ext cx="2407920" cy="1805940"/>
          </a:xfrm>
          <a:prstGeom prst="rect">
            <a:avLst/>
          </a:prstGeom>
          <a:noFill/>
          <a:ln w="9525">
            <a:solidFill>
              <a:schemeClr val="tx1"/>
            </a:solidFill>
          </a:ln>
        </p:spPr>
      </p:pic>
      <p:pic>
        <p:nvPicPr>
          <p:cNvPr id="10" name="Imagen 9" descr="C:\ESPE\TESIS\Fotos Ensayo Sensor 12MAY\20180512_09590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3952875"/>
            <a:ext cx="2407920" cy="1805940"/>
          </a:xfrm>
          <a:prstGeom prst="rect">
            <a:avLst/>
          </a:prstGeom>
          <a:noFill/>
          <a:ln w="9525">
            <a:solidFill>
              <a:schemeClr val="tx1"/>
            </a:solidFill>
          </a:ln>
        </p:spPr>
      </p:pic>
      <p:sp>
        <p:nvSpPr>
          <p:cNvPr id="11" name="Rectángulo 10"/>
          <p:cNvSpPr/>
          <p:nvPr/>
        </p:nvSpPr>
        <p:spPr>
          <a:xfrm>
            <a:off x="2343631" y="3454662"/>
            <a:ext cx="1837362" cy="246221"/>
          </a:xfrm>
          <a:prstGeom prst="rect">
            <a:avLst/>
          </a:prstGeom>
        </p:spPr>
        <p:txBody>
          <a:bodyPr wrap="non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Ubicación </a:t>
            </a:r>
            <a:r>
              <a:rPr lang="es-EC" sz="1000" dirty="0">
                <a:latin typeface="Times New Roman" panose="02020603050405020304" pitchFamily="18" charset="0"/>
                <a:ea typeface="Calibri" panose="020F0502020204030204" pitchFamily="34" charset="0"/>
              </a:rPr>
              <a:t>de Sensor Tramo B</a:t>
            </a:r>
            <a:r>
              <a:rPr lang="es-EC" sz="1000" dirty="0" smtClean="0">
                <a:latin typeface="Times New Roman" panose="02020603050405020304" pitchFamily="18" charset="0"/>
                <a:ea typeface="Calibri" panose="020F0502020204030204" pitchFamily="34" charset="0"/>
              </a:rPr>
              <a:t>1</a:t>
            </a:r>
            <a:r>
              <a:rPr lang="es-EC" sz="1000" dirty="0">
                <a:latin typeface="Times New Roman" panose="02020603050405020304" pitchFamily="18" charset="0"/>
                <a:ea typeface="Calibri" panose="020F0502020204030204" pitchFamily="34" charset="0"/>
              </a:rPr>
              <a:t>.</a:t>
            </a:r>
            <a:endParaRPr lang="es-EC" sz="1000" dirty="0">
              <a:effectLst/>
              <a:latin typeface="Times New Roman" panose="02020603050405020304" pitchFamily="18" charset="0"/>
              <a:ea typeface="Calibri" panose="020F0502020204030204" pitchFamily="34" charset="0"/>
            </a:endParaRPr>
          </a:p>
        </p:txBody>
      </p:sp>
      <p:sp>
        <p:nvSpPr>
          <p:cNvPr id="12" name="Rectángulo 11"/>
          <p:cNvSpPr/>
          <p:nvPr/>
        </p:nvSpPr>
        <p:spPr>
          <a:xfrm>
            <a:off x="5930779" y="3454661"/>
            <a:ext cx="1837362" cy="246221"/>
          </a:xfrm>
          <a:prstGeom prst="rect">
            <a:avLst/>
          </a:prstGeom>
        </p:spPr>
        <p:txBody>
          <a:bodyPr wrap="non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Ubicación </a:t>
            </a:r>
            <a:r>
              <a:rPr lang="es-EC" sz="1000" dirty="0">
                <a:latin typeface="Times New Roman" panose="02020603050405020304" pitchFamily="18" charset="0"/>
                <a:ea typeface="Calibri" panose="020F0502020204030204" pitchFamily="34" charset="0"/>
              </a:rPr>
              <a:t>de Sensor Tramo </a:t>
            </a:r>
            <a:r>
              <a:rPr lang="es-EC" sz="1000" dirty="0" smtClean="0">
                <a:latin typeface="Times New Roman" panose="02020603050405020304" pitchFamily="18" charset="0"/>
                <a:ea typeface="Calibri" panose="020F0502020204030204" pitchFamily="34" charset="0"/>
              </a:rPr>
              <a:t>B2.</a:t>
            </a:r>
            <a:endParaRPr lang="es-EC" sz="1000" dirty="0">
              <a:effectLst/>
              <a:latin typeface="Times New Roman" panose="02020603050405020304" pitchFamily="18" charset="0"/>
              <a:ea typeface="Calibri" panose="020F0502020204030204" pitchFamily="34" charset="0"/>
            </a:endParaRPr>
          </a:p>
        </p:txBody>
      </p:sp>
      <p:sp>
        <p:nvSpPr>
          <p:cNvPr id="13" name="Rectángulo 12"/>
          <p:cNvSpPr/>
          <p:nvPr/>
        </p:nvSpPr>
        <p:spPr>
          <a:xfrm>
            <a:off x="2343631" y="5768340"/>
            <a:ext cx="1837362" cy="246221"/>
          </a:xfrm>
          <a:prstGeom prst="rect">
            <a:avLst/>
          </a:prstGeom>
        </p:spPr>
        <p:txBody>
          <a:bodyPr wrap="non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Ubicación </a:t>
            </a:r>
            <a:r>
              <a:rPr lang="es-EC" sz="1000" dirty="0">
                <a:latin typeface="Times New Roman" panose="02020603050405020304" pitchFamily="18" charset="0"/>
                <a:ea typeface="Calibri" panose="020F0502020204030204" pitchFamily="34" charset="0"/>
              </a:rPr>
              <a:t>de Sensor Tramo </a:t>
            </a:r>
            <a:r>
              <a:rPr lang="es-EC" sz="1000" dirty="0" smtClean="0">
                <a:latin typeface="Times New Roman" panose="02020603050405020304" pitchFamily="18" charset="0"/>
                <a:ea typeface="Calibri" panose="020F0502020204030204" pitchFamily="34" charset="0"/>
              </a:rPr>
              <a:t>B3.</a:t>
            </a:r>
            <a:endParaRPr lang="es-EC" sz="1000" dirty="0">
              <a:effectLst/>
              <a:latin typeface="Times New Roman" panose="02020603050405020304" pitchFamily="18" charset="0"/>
              <a:ea typeface="Calibri" panose="020F0502020204030204" pitchFamily="34" charset="0"/>
            </a:endParaRPr>
          </a:p>
        </p:txBody>
      </p:sp>
      <p:sp>
        <p:nvSpPr>
          <p:cNvPr id="14" name="Rectángulo 13"/>
          <p:cNvSpPr/>
          <p:nvPr/>
        </p:nvSpPr>
        <p:spPr>
          <a:xfrm>
            <a:off x="5927782" y="5770058"/>
            <a:ext cx="1837362" cy="246221"/>
          </a:xfrm>
          <a:prstGeom prst="rect">
            <a:avLst/>
          </a:prstGeom>
        </p:spPr>
        <p:txBody>
          <a:bodyPr wrap="non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Ubicación </a:t>
            </a:r>
            <a:r>
              <a:rPr lang="es-EC" sz="1000" dirty="0">
                <a:latin typeface="Times New Roman" panose="02020603050405020304" pitchFamily="18" charset="0"/>
                <a:ea typeface="Calibri" panose="020F0502020204030204" pitchFamily="34" charset="0"/>
              </a:rPr>
              <a:t>de Sensor Tramo </a:t>
            </a:r>
            <a:r>
              <a:rPr lang="es-EC" sz="1000" dirty="0" smtClean="0">
                <a:latin typeface="Times New Roman" panose="02020603050405020304" pitchFamily="18" charset="0"/>
                <a:ea typeface="Calibri" panose="020F0502020204030204" pitchFamily="34" charset="0"/>
              </a:rPr>
              <a:t>B4.</a:t>
            </a:r>
            <a:endParaRPr lang="es-EC" sz="1000" dirty="0">
              <a:effectLst/>
              <a:latin typeface="Times New Roman" panose="02020603050405020304" pitchFamily="18" charset="0"/>
              <a:ea typeface="Calibri" panose="020F0502020204030204" pitchFamily="34" charset="0"/>
            </a:endParaRPr>
          </a:p>
        </p:txBody>
      </p:sp>
      <p:sp>
        <p:nvSpPr>
          <p:cNvPr id="15"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rgbClr val="FF0000"/>
                </a:solidFill>
              </a:rPr>
              <a:t>-Instrumentación</a:t>
            </a:r>
          </a:p>
          <a:p>
            <a:pPr marL="0" indent="0">
              <a:buFont typeface="Arial" pitchFamily="34" charset="0"/>
              <a:buNone/>
            </a:pPr>
            <a:r>
              <a:rPr lang="es-EC" sz="1600" dirty="0" smtClean="0">
                <a:solidFill>
                  <a:srgbClr val="FF0000"/>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7"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INSTRUMENTACIÓN DEL PUENTE</a:t>
            </a:r>
            <a:endParaRPr lang="es-ES" dirty="0"/>
          </a:p>
        </p:txBody>
      </p:sp>
    </p:spTree>
    <p:extLst>
      <p:ext uri="{BB962C8B-B14F-4D97-AF65-F5344CB8AC3E}">
        <p14:creationId xmlns:p14="http://schemas.microsoft.com/office/powerpoint/2010/main" val="11062347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PROCESAMIENTO DE SEÑAL</a:t>
            </a:r>
            <a:endParaRPr lang="es-EC" sz="2100" dirty="0">
              <a:latin typeface="Times New Roman" panose="02020603050405020304" pitchFamily="18" charset="0"/>
              <a:cs typeface="Times New Roman" panose="02020603050405020304" pitchFamily="18" charset="0"/>
            </a:endParaRPr>
          </a:p>
        </p:txBody>
      </p:sp>
      <p:sp>
        <p:nvSpPr>
          <p:cNvPr id="6" name="Rectángulo 5"/>
          <p:cNvSpPr/>
          <p:nvPr/>
        </p:nvSpPr>
        <p:spPr>
          <a:xfrm>
            <a:off x="1689282" y="1043912"/>
            <a:ext cx="7351533" cy="1061829"/>
          </a:xfrm>
          <a:prstGeom prst="rect">
            <a:avLst/>
          </a:prstGeom>
        </p:spPr>
        <p:txBody>
          <a:bodyPr wrap="square">
            <a:spAutoFit/>
          </a:bodyPr>
          <a:lstStyle/>
          <a:p>
            <a:pPr marL="342900"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Se obtiene dominio frecuencial de señal de aceleraciones a través de </a:t>
            </a:r>
            <a:r>
              <a:rPr lang="es-EC" sz="2100" b="1" dirty="0" smtClean="0">
                <a:latin typeface="Times New Roman" panose="02020603050405020304" pitchFamily="18" charset="0"/>
                <a:cs typeface="Times New Roman" panose="02020603050405020304" pitchFamily="18" charset="0"/>
              </a:rPr>
              <a:t>TRANSFORMADA RÁPIDA DE FOURIER (FFT)</a:t>
            </a:r>
            <a:r>
              <a:rPr lang="es-EC" sz="2100" dirty="0" smtClean="0">
                <a:latin typeface="Times New Roman" panose="02020603050405020304" pitchFamily="18" charset="0"/>
                <a:cs typeface="Times New Roman" panose="02020603050405020304" pitchFamily="18" charset="0"/>
              </a:rPr>
              <a:t>.</a:t>
            </a:r>
          </a:p>
        </p:txBody>
      </p:sp>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l="16130" t="16028" b="44773"/>
          <a:stretch/>
        </p:blipFill>
        <p:spPr bwMode="auto">
          <a:xfrm>
            <a:off x="1526001" y="2064545"/>
            <a:ext cx="7547503" cy="1905000"/>
          </a:xfrm>
          <a:prstGeom prst="rect">
            <a:avLst/>
          </a:prstGeom>
          <a:noFill/>
          <a:ln w="9525">
            <a:solidFill>
              <a:schemeClr val="tx1"/>
            </a:solidFill>
          </a:ln>
        </p:spPr>
      </p:pic>
      <p:sp>
        <p:nvSpPr>
          <p:cNvPr id="4" name="Rectángulo 3"/>
          <p:cNvSpPr/>
          <p:nvPr/>
        </p:nvSpPr>
        <p:spPr>
          <a:xfrm>
            <a:off x="3634873" y="3909038"/>
            <a:ext cx="3329758" cy="246221"/>
          </a:xfrm>
          <a:prstGeom prst="rect">
            <a:avLst/>
          </a:prstGeom>
        </p:spPr>
        <p:txBody>
          <a:bodyPr wrap="none">
            <a:spAutoFit/>
          </a:bodyPr>
          <a:lstStyle/>
          <a:p>
            <a:pPr algn="ctr">
              <a:spcAft>
                <a:spcPts val="0"/>
              </a:spcAft>
            </a:pPr>
            <a:r>
              <a:rPr lang="es-EC" sz="1000" dirty="0">
                <a:latin typeface="Times New Roman" panose="02020603050405020304" pitchFamily="18" charset="0"/>
                <a:ea typeface="Calibri" panose="020F0502020204030204" pitchFamily="34" charset="0"/>
              </a:rPr>
              <a:t>Figura 78. </a:t>
            </a:r>
            <a:r>
              <a:rPr lang="es-EC" sz="1000" dirty="0" smtClean="0">
                <a:latin typeface="Times New Roman" panose="02020603050405020304" pitchFamily="18" charset="0"/>
                <a:ea typeface="Calibri" panose="020F0502020204030204" pitchFamily="34" charset="0"/>
              </a:rPr>
              <a:t>Señal de Aceleración Sensor </a:t>
            </a:r>
            <a:r>
              <a:rPr lang="es-EC" sz="1000" dirty="0">
                <a:latin typeface="Times New Roman" panose="02020603050405020304" pitchFamily="18" charset="0"/>
                <a:ea typeface="Calibri" panose="020F0502020204030204" pitchFamily="34" charset="0"/>
              </a:rPr>
              <a:t>Tramo A1 sentido Z.</a:t>
            </a:r>
            <a:endParaRPr lang="es-EC" sz="1000" dirty="0">
              <a:effectLst/>
              <a:latin typeface="Times New Roman" panose="02020603050405020304" pitchFamily="18" charset="0"/>
              <a:ea typeface="Calibri" panose="020F0502020204030204" pitchFamily="34" charset="0"/>
            </a:endParaRPr>
          </a:p>
        </p:txBody>
      </p:sp>
      <p:sp>
        <p:nvSpPr>
          <p:cNvPr id="9" name="Flecha abajo 8"/>
          <p:cNvSpPr/>
          <p:nvPr/>
        </p:nvSpPr>
        <p:spPr>
          <a:xfrm>
            <a:off x="5029200" y="4151729"/>
            <a:ext cx="335849" cy="6488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9"/>
          <p:cNvSpPr/>
          <p:nvPr/>
        </p:nvSpPr>
        <p:spPr>
          <a:xfrm>
            <a:off x="5365048" y="4227394"/>
            <a:ext cx="620683" cy="369332"/>
          </a:xfrm>
          <a:prstGeom prst="rect">
            <a:avLst/>
          </a:prstGeom>
        </p:spPr>
        <p:txBody>
          <a:bodyPr wrap="none">
            <a:spAutoFit/>
          </a:bodyPr>
          <a:lstStyle/>
          <a:p>
            <a:r>
              <a:rPr lang="es-EC" b="1" dirty="0">
                <a:latin typeface="Times New Roman" panose="02020603050405020304" pitchFamily="18" charset="0"/>
                <a:cs typeface="Times New Roman" panose="02020603050405020304" pitchFamily="18" charset="0"/>
              </a:rPr>
              <a:t>FFT</a:t>
            </a:r>
            <a:endParaRPr lang="es-EC" dirty="0"/>
          </a:p>
        </p:txBody>
      </p:sp>
      <p:pic>
        <p:nvPicPr>
          <p:cNvPr id="11" name="Imagen 10"/>
          <p:cNvPicPr>
            <a:picLocks noChangeAspect="1"/>
          </p:cNvPicPr>
          <p:nvPr/>
        </p:nvPicPr>
        <p:blipFill rotWithShape="1">
          <a:blip r:embed="rId3" cstate="print">
            <a:extLst>
              <a:ext uri="{28A0092B-C50C-407E-A947-70E740481C1C}">
                <a14:useLocalDpi xmlns:a14="http://schemas.microsoft.com/office/drawing/2010/main" val="0"/>
              </a:ext>
            </a:extLst>
          </a:blip>
          <a:srcRect t="54375" b="6426"/>
          <a:stretch/>
        </p:blipFill>
        <p:spPr bwMode="auto">
          <a:xfrm>
            <a:off x="1656803" y="4866536"/>
            <a:ext cx="7193675" cy="1522829"/>
          </a:xfrm>
          <a:prstGeom prst="rect">
            <a:avLst/>
          </a:prstGeom>
          <a:noFill/>
          <a:ln w="9525">
            <a:solidFill>
              <a:schemeClr val="tx1"/>
            </a:solidFill>
          </a:ln>
        </p:spPr>
      </p:pic>
      <p:sp>
        <p:nvSpPr>
          <p:cNvPr id="12" name="Rectángulo 11"/>
          <p:cNvSpPr/>
          <p:nvPr/>
        </p:nvSpPr>
        <p:spPr>
          <a:xfrm>
            <a:off x="4727854" y="6412954"/>
            <a:ext cx="1895070" cy="246221"/>
          </a:xfrm>
          <a:prstGeom prst="rect">
            <a:avLst/>
          </a:prstGeom>
        </p:spPr>
        <p:txBody>
          <a:bodyPr wrap="non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FFT </a:t>
            </a:r>
            <a:r>
              <a:rPr lang="es-EC" sz="1000" dirty="0">
                <a:latin typeface="Times New Roman" panose="02020603050405020304" pitchFamily="18" charset="0"/>
                <a:ea typeface="Calibri" panose="020F0502020204030204" pitchFamily="34" charset="0"/>
              </a:rPr>
              <a:t>Sensor Tramo A1 sentido Z.</a:t>
            </a:r>
            <a:endParaRPr lang="es-EC" sz="1000" dirty="0">
              <a:effectLst/>
              <a:latin typeface="Times New Roman" panose="02020603050405020304" pitchFamily="18" charset="0"/>
              <a:ea typeface="Calibri" panose="020F0502020204030204" pitchFamily="34" charset="0"/>
            </a:endParaRPr>
          </a:p>
        </p:txBody>
      </p:sp>
      <p:sp>
        <p:nvSpPr>
          <p:cNvPr id="14"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rgbClr val="FF0000"/>
                </a:solidFill>
              </a:rPr>
              <a:t>-Instrumentación</a:t>
            </a:r>
          </a:p>
          <a:p>
            <a:pPr marL="0" indent="0">
              <a:buFont typeface="Arial" pitchFamily="34" charset="0"/>
              <a:buNone/>
            </a:pPr>
            <a:r>
              <a:rPr lang="es-EC" sz="1600" dirty="0" smtClean="0">
                <a:solidFill>
                  <a:srgbClr val="FF0000"/>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6"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INSTRUMENTACIÓN DEL PUENTE</a:t>
            </a:r>
            <a:endParaRPr lang="es-ES" dirty="0"/>
          </a:p>
        </p:txBody>
      </p:sp>
    </p:spTree>
    <p:extLst>
      <p:ext uri="{BB962C8B-B14F-4D97-AF65-F5344CB8AC3E}">
        <p14:creationId xmlns:p14="http://schemas.microsoft.com/office/powerpoint/2010/main" val="12358799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10" name="CuadroTexto 9"/>
          <p:cNvSpPr txBox="1"/>
          <p:nvPr/>
        </p:nvSpPr>
        <p:spPr>
          <a:xfrm>
            <a:off x="1455506" y="736667"/>
            <a:ext cx="54786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TRANSFORMADA RÁPIDA DE FOURIER</a:t>
            </a:r>
            <a:endParaRPr lang="es-EC" sz="2100" dirty="0">
              <a:latin typeface="Times New Roman" panose="02020603050405020304" pitchFamily="18" charset="0"/>
              <a:cs typeface="Times New Roman" panose="02020603050405020304" pitchFamily="18" charset="0"/>
            </a:endParaRP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70853" y="1512511"/>
            <a:ext cx="5257800" cy="2327868"/>
          </a:xfrm>
          <a:prstGeom prst="rect">
            <a:avLst/>
          </a:prstGeom>
          <a:noFill/>
          <a:ln w="9525">
            <a:solidFill>
              <a:schemeClr val="tx1"/>
            </a:solidFill>
          </a:ln>
        </p:spPr>
      </p:pic>
      <p:sp>
        <p:nvSpPr>
          <p:cNvPr id="12" name="Rectángulo 11"/>
          <p:cNvSpPr/>
          <p:nvPr/>
        </p:nvSpPr>
        <p:spPr>
          <a:xfrm>
            <a:off x="1638395" y="1097013"/>
            <a:ext cx="7351533" cy="415498"/>
          </a:xfrm>
          <a:prstGeom prst="rect">
            <a:avLst/>
          </a:prstGeom>
        </p:spPr>
        <p:txBody>
          <a:bodyPr wrap="square">
            <a:spAutoFit/>
          </a:bodyPr>
          <a:lstStyle/>
          <a:p>
            <a:pPr marL="342900"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Cuando T</a:t>
            </a:r>
            <a:r>
              <a:rPr lang="en-US" sz="2100" dirty="0" smtClean="0">
                <a:latin typeface="Times New Roman" panose="02020603050405020304" pitchFamily="18" charset="0"/>
                <a:cs typeface="Times New Roman" panose="02020603050405020304" pitchFamily="18" charset="0"/>
              </a:rPr>
              <a:t>=</a:t>
            </a:r>
            <a:r>
              <a:rPr lang="en-US" sz="2100" dirty="0" err="1" smtClean="0">
                <a:latin typeface="Times New Roman" panose="02020603050405020304" pitchFamily="18" charset="0"/>
                <a:cs typeface="Times New Roman" panose="02020603050405020304" pitchFamily="18" charset="0"/>
              </a:rPr>
              <a:t>Ts</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existe</a:t>
            </a:r>
            <a:r>
              <a:rPr lang="en-US" sz="2100" dirty="0" smtClean="0">
                <a:latin typeface="Times New Roman" panose="02020603050405020304" pitchFamily="18" charset="0"/>
                <a:cs typeface="Times New Roman" panose="02020603050405020304" pitchFamily="18" charset="0"/>
              </a:rPr>
              <a:t> un </a:t>
            </a:r>
            <a:r>
              <a:rPr lang="en-US" sz="2100" dirty="0" err="1" smtClean="0">
                <a:latin typeface="Times New Roman" panose="02020603050405020304" pitchFamily="18" charset="0"/>
                <a:cs typeface="Times New Roman" panose="02020603050405020304" pitchFamily="18" charset="0"/>
              </a:rPr>
              <a:t>pico</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en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Amplitud</a:t>
            </a:r>
            <a:r>
              <a:rPr lang="en-US" sz="2100" dirty="0" smtClean="0">
                <a:latin typeface="Times New Roman" panose="02020603050405020304" pitchFamily="18" charset="0"/>
                <a:cs typeface="Times New Roman" panose="02020603050405020304" pitchFamily="18" charset="0"/>
              </a:rPr>
              <a:t> vs. </a:t>
            </a:r>
            <a:r>
              <a:rPr lang="en-US" sz="2100" dirty="0" err="1" smtClean="0">
                <a:latin typeface="Times New Roman" panose="02020603050405020304" pitchFamily="18" charset="0"/>
                <a:cs typeface="Times New Roman" panose="02020603050405020304" pitchFamily="18" charset="0"/>
              </a:rPr>
              <a:t>Frecuencia</a:t>
            </a:r>
            <a:r>
              <a:rPr lang="en-US" sz="2100" dirty="0" smtClean="0">
                <a:latin typeface="Times New Roman" panose="02020603050405020304" pitchFamily="18" charset="0"/>
                <a:cs typeface="Times New Roman" panose="02020603050405020304" pitchFamily="18" charset="0"/>
              </a:rPr>
              <a:t> </a:t>
            </a:r>
            <a:endParaRPr lang="es-EC" sz="2100" dirty="0" smtClean="0">
              <a:latin typeface="Times New Roman" panose="02020603050405020304" pitchFamily="18" charset="0"/>
              <a:cs typeface="Times New Roman" panose="02020603050405020304" pitchFamily="18" charset="0"/>
            </a:endParaRPr>
          </a:p>
        </p:txBody>
      </p:sp>
      <p:pic>
        <p:nvPicPr>
          <p:cNvPr id="13" name="Imagen 12"/>
          <p:cNvPicPr>
            <a:picLocks noChangeAspect="1"/>
          </p:cNvPicPr>
          <p:nvPr/>
        </p:nvPicPr>
        <p:blipFill rotWithShape="1">
          <a:blip r:embed="rId4" cstate="print">
            <a:extLst>
              <a:ext uri="{28A0092B-C50C-407E-A947-70E740481C1C}">
                <a14:useLocalDpi xmlns:a14="http://schemas.microsoft.com/office/drawing/2010/main" val="0"/>
              </a:ext>
            </a:extLst>
          </a:blip>
          <a:srcRect l="28872" t="54375" r="35113" b="6426"/>
          <a:stretch/>
        </p:blipFill>
        <p:spPr bwMode="auto">
          <a:xfrm>
            <a:off x="2186069" y="4190732"/>
            <a:ext cx="4140548" cy="2433745"/>
          </a:xfrm>
          <a:prstGeom prst="rect">
            <a:avLst/>
          </a:prstGeom>
          <a:noFill/>
          <a:ln w="9525">
            <a:solidFill>
              <a:schemeClr val="tx1"/>
            </a:solidFill>
          </a:ln>
        </p:spPr>
      </p:pic>
      <p:sp>
        <p:nvSpPr>
          <p:cNvPr id="14" name="Rectángulo 13"/>
          <p:cNvSpPr/>
          <p:nvPr/>
        </p:nvSpPr>
        <p:spPr>
          <a:xfrm>
            <a:off x="4301704" y="3837881"/>
            <a:ext cx="2024913" cy="246221"/>
          </a:xfrm>
          <a:prstGeom prst="rect">
            <a:avLst/>
          </a:prstGeom>
        </p:spPr>
        <p:txBody>
          <a:bodyPr wrap="non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Señal </a:t>
            </a:r>
            <a:r>
              <a:rPr lang="es-EC" sz="1000" dirty="0">
                <a:latin typeface="Times New Roman" panose="02020603050405020304" pitchFamily="18" charset="0"/>
                <a:ea typeface="Calibri" panose="020F0502020204030204" pitchFamily="34" charset="0"/>
              </a:rPr>
              <a:t>digital con T=0.1s y </a:t>
            </a:r>
            <a:r>
              <a:rPr lang="es-EC" sz="1000" dirty="0" err="1">
                <a:latin typeface="Times New Roman" panose="02020603050405020304" pitchFamily="18" charset="0"/>
                <a:ea typeface="Calibri" panose="020F0502020204030204" pitchFamily="34" charset="0"/>
              </a:rPr>
              <a:t>Ts</a:t>
            </a:r>
            <a:r>
              <a:rPr lang="es-EC" sz="1000" dirty="0">
                <a:latin typeface="Times New Roman" panose="02020603050405020304" pitchFamily="18" charset="0"/>
                <a:ea typeface="Calibri" panose="020F0502020204030204" pitchFamily="34" charset="0"/>
              </a:rPr>
              <a:t>=0.17.</a:t>
            </a:r>
            <a:endParaRPr lang="es-EC" sz="1000" dirty="0">
              <a:effectLst/>
              <a:latin typeface="Times New Roman" panose="02020603050405020304" pitchFamily="18" charset="0"/>
              <a:ea typeface="Calibri" panose="020F0502020204030204" pitchFamily="34" charset="0"/>
            </a:endParaRPr>
          </a:p>
        </p:txBody>
      </p:sp>
      <p:sp>
        <p:nvSpPr>
          <p:cNvPr id="15" name="Rectángulo 14"/>
          <p:cNvSpPr/>
          <p:nvPr/>
        </p:nvSpPr>
        <p:spPr>
          <a:xfrm>
            <a:off x="3498060" y="6599493"/>
            <a:ext cx="1702710" cy="246221"/>
          </a:xfrm>
          <a:prstGeom prst="rect">
            <a:avLst/>
          </a:prstGeom>
        </p:spPr>
        <p:txBody>
          <a:bodyPr wrap="non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FFT Amplitud vs Frecuencia.</a:t>
            </a:r>
            <a:endParaRPr lang="es-EC" sz="1000" dirty="0">
              <a:effectLst/>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16" name="Rectángulo 15"/>
              <p:cNvSpPr/>
              <p:nvPr/>
            </p:nvSpPr>
            <p:spPr>
              <a:xfrm>
                <a:off x="6705601" y="4084102"/>
                <a:ext cx="2438400" cy="2112630"/>
              </a:xfrm>
              <a:prstGeom prst="rect">
                <a:avLst/>
              </a:prstGeom>
            </p:spPr>
            <p:txBody>
              <a:bodyPr wrap="square">
                <a:spAutoFit/>
              </a:bodyPr>
              <a:lstStyle/>
              <a:p>
                <a:pPr marL="342900" indent="-342900">
                  <a:buFont typeface="Arial" panose="020B0604020202020204" pitchFamily="34" charset="0"/>
                  <a:buChar char="•"/>
                </a:pPr>
                <a:r>
                  <a:rPr lang="en-US" sz="2100" dirty="0" smtClean="0">
                    <a:latin typeface="Times New Roman" panose="02020603050405020304" pitchFamily="18" charset="0"/>
                    <a:cs typeface="Times New Roman" panose="02020603050405020304" pitchFamily="18" charset="0"/>
                  </a:rPr>
                  <a:t>Criterio de Nyquist:</a:t>
                </a:r>
              </a:p>
              <a:p>
                <a:pPr/>
                <a14:m>
                  <m:oMathPara xmlns:m="http://schemas.openxmlformats.org/officeDocument/2006/math">
                    <m:oMathParaPr>
                      <m:jc m:val="centerGroup"/>
                    </m:oMathParaPr>
                    <m:oMath xmlns:m="http://schemas.openxmlformats.org/officeDocument/2006/math">
                      <m:sSub>
                        <m:sSubPr>
                          <m:ctrlPr>
                            <a:rPr lang="es-EC" sz="2100" i="1" dirty="0" smtClean="0">
                              <a:latin typeface="Cambria Math" panose="02040503050406030204" pitchFamily="18" charset="0"/>
                            </a:rPr>
                          </m:ctrlPr>
                        </m:sSubPr>
                        <m:e>
                          <m:r>
                            <a:rPr lang="es-EC" sz="2100" i="1" dirty="0" smtClean="0">
                              <a:latin typeface="Cambria Math" panose="02040503050406030204" pitchFamily="18" charset="0"/>
                            </a:rPr>
                            <m:t>𝑓</m:t>
                          </m:r>
                        </m:e>
                        <m:sub>
                          <m:r>
                            <m:rPr>
                              <m:sty m:val="p"/>
                            </m:rPr>
                            <a:rPr lang="es-EC" sz="2100" i="1" dirty="0" smtClean="0">
                              <a:latin typeface="Cambria Math" panose="02040503050406030204" pitchFamily="18" charset="0"/>
                            </a:rPr>
                            <m:t>max</m:t>
                          </m:r>
                        </m:sub>
                      </m:sSub>
                      <m:r>
                        <a:rPr lang="es-EC" sz="2100" i="1" dirty="0" smtClean="0">
                          <a:latin typeface="Cambria Math" panose="02040503050406030204" pitchFamily="18" charset="0"/>
                        </a:rPr>
                        <m:t>=</m:t>
                      </m:r>
                      <m:r>
                        <a:rPr lang="es-EC" sz="2100" i="1" dirty="0" err="1" smtClean="0">
                          <a:latin typeface="Cambria Math" panose="02040503050406030204" pitchFamily="18" charset="0"/>
                        </a:rPr>
                        <m:t>𝑓𝑠</m:t>
                      </m:r>
                      <m:r>
                        <a:rPr lang="es-EC" sz="2100" i="1" dirty="0" smtClean="0">
                          <a:latin typeface="Cambria Math" panose="02040503050406030204" pitchFamily="18" charset="0"/>
                        </a:rPr>
                        <m:t>/2</m:t>
                      </m:r>
                    </m:oMath>
                  </m:oMathPara>
                </a14:m>
                <a:endParaRPr lang="es-EC" sz="2100" dirty="0" smtClean="0">
                  <a:latin typeface="Times New Roman" panose="02020603050405020304" pitchFamily="18" charset="0"/>
                  <a:cs typeface="Times New Roman" panose="02020603050405020304" pitchFamily="18" charset="0"/>
                </a:endParaRPr>
              </a:p>
              <a:p>
                <a:endParaRPr lang="en-US" sz="1200" dirty="0" smtClean="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s-EC" sz="2100" i="1" dirty="0">
                              <a:latin typeface="Cambria Math" panose="02040503050406030204" pitchFamily="18" charset="0"/>
                            </a:rPr>
                          </m:ctrlPr>
                        </m:sSubPr>
                        <m:e>
                          <m:r>
                            <a:rPr lang="es-EC" sz="2100" i="1" dirty="0">
                              <a:latin typeface="Cambria Math" panose="02040503050406030204" pitchFamily="18" charset="0"/>
                            </a:rPr>
                            <m:t>𝑓</m:t>
                          </m:r>
                        </m:e>
                        <m:sub>
                          <m:r>
                            <m:rPr>
                              <m:sty m:val="p"/>
                            </m:rPr>
                            <a:rPr lang="es-EC" sz="2100" i="1" dirty="0">
                              <a:latin typeface="Cambria Math" panose="02040503050406030204" pitchFamily="18" charset="0"/>
                            </a:rPr>
                            <m:t>max</m:t>
                          </m:r>
                        </m:sub>
                      </m:sSub>
                      <m:r>
                        <a:rPr lang="es-EC" sz="2100" i="1" dirty="0">
                          <a:latin typeface="Cambria Math" panose="02040503050406030204" pitchFamily="18" charset="0"/>
                        </a:rPr>
                        <m:t>=</m:t>
                      </m:r>
                      <m:r>
                        <a:rPr lang="en-US" sz="2100" b="0" i="1" dirty="0" smtClean="0">
                          <a:latin typeface="Cambria Math" panose="02040503050406030204" pitchFamily="18" charset="0"/>
                        </a:rPr>
                        <m:t>50</m:t>
                      </m:r>
                      <m:r>
                        <a:rPr lang="en-US" sz="2100" b="0" i="1" dirty="0" smtClean="0">
                          <a:latin typeface="Cambria Math" panose="02040503050406030204" pitchFamily="18" charset="0"/>
                        </a:rPr>
                        <m:t>h𝑧</m:t>
                      </m:r>
                      <m:r>
                        <a:rPr lang="es-EC" sz="2100" i="1" dirty="0">
                          <a:latin typeface="Cambria Math" panose="02040503050406030204" pitchFamily="18" charset="0"/>
                        </a:rPr>
                        <m:t>/2</m:t>
                      </m:r>
                    </m:oMath>
                  </m:oMathPara>
                </a14:m>
                <a:endParaRPr lang="es-EC" sz="2100" dirty="0">
                  <a:latin typeface="Times New Roman" panose="02020603050405020304" pitchFamily="18" charset="0"/>
                  <a:cs typeface="Times New Roman" panose="02020603050405020304" pitchFamily="18" charset="0"/>
                </a:endParaRPr>
              </a:p>
              <a:p>
                <a:pPr algn="ctr"/>
                <a:r>
                  <a:rPr lang="en-US" sz="1200" dirty="0" smtClean="0">
                    <a:latin typeface="Times New Roman" panose="02020603050405020304" pitchFamily="18" charset="0"/>
                    <a:cs typeface="Times New Roman" panose="02020603050405020304" pitchFamily="18" charset="0"/>
                  </a:rPr>
                  <a:t> </a:t>
                </a:r>
                <a14:m>
                  <m:oMath xmlns:m="http://schemas.openxmlformats.org/officeDocument/2006/math">
                    <m:sSub>
                      <m:sSubPr>
                        <m:ctrlPr>
                          <a:rPr lang="es-EC" sz="2100" b="1" i="1" dirty="0">
                            <a:latin typeface="Cambria Math" panose="02040503050406030204" pitchFamily="18" charset="0"/>
                          </a:rPr>
                        </m:ctrlPr>
                      </m:sSubPr>
                      <m:e>
                        <m:r>
                          <a:rPr lang="es-EC" sz="2100" b="1" i="1" dirty="0">
                            <a:latin typeface="Cambria Math" panose="02040503050406030204" pitchFamily="18" charset="0"/>
                          </a:rPr>
                          <m:t>𝒇</m:t>
                        </m:r>
                      </m:e>
                      <m:sub>
                        <m:r>
                          <a:rPr lang="es-EC" sz="2100" b="1" i="1" dirty="0">
                            <a:latin typeface="Cambria Math" panose="02040503050406030204" pitchFamily="18" charset="0"/>
                          </a:rPr>
                          <m:t>𝒎𝒂𝒙</m:t>
                        </m:r>
                        <m:r>
                          <a:rPr lang="en-US" sz="2100" b="1" i="1" dirty="0" smtClean="0">
                            <a:latin typeface="Cambria Math" panose="02040503050406030204" pitchFamily="18" charset="0"/>
                          </a:rPr>
                          <m:t>=</m:t>
                        </m:r>
                        <m:r>
                          <a:rPr lang="en-US" sz="2100" b="1" i="1" dirty="0" smtClean="0">
                            <a:latin typeface="Cambria Math" panose="02040503050406030204" pitchFamily="18" charset="0"/>
                          </a:rPr>
                          <m:t>𝟐𝟓</m:t>
                        </m:r>
                        <m:r>
                          <a:rPr lang="en-US" sz="2100" b="1" i="1" dirty="0" smtClean="0">
                            <a:latin typeface="Cambria Math" panose="02040503050406030204" pitchFamily="18" charset="0"/>
                          </a:rPr>
                          <m:t>𝑯𝒛</m:t>
                        </m:r>
                      </m:sub>
                    </m:sSub>
                  </m:oMath>
                </a14:m>
                <a:endParaRPr lang="en-US" sz="2100" b="1" dirty="0" smtClean="0">
                  <a:latin typeface="+mj-lt"/>
                  <a:cs typeface="Times New Roman" panose="02020603050405020304" pitchFamily="18" charset="0"/>
                </a:endParaRPr>
              </a:p>
              <a:p>
                <a:endParaRPr lang="es-EC" sz="1200" dirty="0" smtClean="0">
                  <a:latin typeface="Times New Roman" panose="02020603050405020304" pitchFamily="18" charset="0"/>
                  <a:cs typeface="Times New Roman" panose="02020603050405020304" pitchFamily="18" charset="0"/>
                </a:endParaRPr>
              </a:p>
            </p:txBody>
          </p:sp>
        </mc:Choice>
        <mc:Fallback xmlns="">
          <p:sp>
            <p:nvSpPr>
              <p:cNvPr id="16" name="Rectángulo 15"/>
              <p:cNvSpPr>
                <a:spLocks noRot="1" noChangeAspect="1" noMove="1" noResize="1" noEditPoints="1" noAdjustHandles="1" noChangeArrowheads="1" noChangeShapeType="1" noTextEdit="1"/>
              </p:cNvSpPr>
              <p:nvPr/>
            </p:nvSpPr>
            <p:spPr>
              <a:xfrm>
                <a:off x="6705601" y="4084102"/>
                <a:ext cx="2438400" cy="2112630"/>
              </a:xfrm>
              <a:prstGeom prst="rect">
                <a:avLst/>
              </a:prstGeom>
              <a:blipFill rotWithShape="0">
                <a:blip r:embed="rId5"/>
                <a:stretch>
                  <a:fillRect l="-2500" t="-1729"/>
                </a:stretch>
              </a:blipFill>
            </p:spPr>
            <p:txBody>
              <a:bodyPr/>
              <a:lstStyle/>
              <a:p>
                <a:r>
                  <a:rPr lang="es-EC">
                    <a:noFill/>
                  </a:rPr>
                  <a:t> </a:t>
                </a:r>
              </a:p>
            </p:txBody>
          </p:sp>
        </mc:Fallback>
      </mc:AlternateContent>
      <p:sp>
        <p:nvSpPr>
          <p:cNvPr id="17"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rgbClr val="FF0000"/>
                </a:solidFill>
              </a:rPr>
              <a:t>-Instrumentación</a:t>
            </a:r>
          </a:p>
          <a:p>
            <a:pPr marL="0" indent="0">
              <a:buFont typeface="Arial" pitchFamily="34" charset="0"/>
              <a:buNone/>
            </a:pPr>
            <a:r>
              <a:rPr lang="es-EC" sz="1600" dirty="0" smtClean="0">
                <a:solidFill>
                  <a:srgbClr val="FF0000"/>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8"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INSTRUMENTACIÓN DEL PUENTE</a:t>
            </a:r>
            <a:endParaRPr lang="es-ES" dirty="0"/>
          </a:p>
        </p:txBody>
      </p:sp>
    </p:spTree>
    <p:extLst>
      <p:ext uri="{BB962C8B-B14F-4D97-AF65-F5344CB8AC3E}">
        <p14:creationId xmlns:p14="http://schemas.microsoft.com/office/powerpoint/2010/main" val="19811756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6" name="CuadroTexto 5"/>
          <p:cNvSpPr txBox="1"/>
          <p:nvPr/>
        </p:nvSpPr>
        <p:spPr>
          <a:xfrm>
            <a:off x="1455506" y="736667"/>
            <a:ext cx="4419600" cy="415498"/>
          </a:xfrm>
          <a:prstGeom prst="rect">
            <a:avLst/>
          </a:prstGeom>
          <a:noFill/>
        </p:spPr>
        <p:txBody>
          <a:bodyPr wrap="square" rtlCol="0">
            <a:spAutoFit/>
          </a:bodyPr>
          <a:lstStyle/>
          <a:p>
            <a:r>
              <a:rPr lang="es-EC" sz="2100" dirty="0">
                <a:latin typeface="Times New Roman" panose="02020603050405020304" pitchFamily="18" charset="0"/>
                <a:cs typeface="Times New Roman" panose="02020603050405020304" pitchFamily="18" charset="0"/>
              </a:rPr>
              <a:t>PROCESAMIENTO DE </a:t>
            </a:r>
            <a:r>
              <a:rPr lang="es-EC" sz="2100" dirty="0" smtClean="0">
                <a:latin typeface="Times New Roman" panose="02020603050405020304" pitchFamily="18" charset="0"/>
                <a:cs typeface="Times New Roman" panose="02020603050405020304" pitchFamily="18" charset="0"/>
              </a:rPr>
              <a:t>SEÑAL</a:t>
            </a:r>
            <a:endParaRPr lang="es-EC" sz="2100" dirty="0">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438400" y="1981200"/>
            <a:ext cx="6130267" cy="3352800"/>
          </a:xfrm>
          <a:prstGeom prst="rect">
            <a:avLst/>
          </a:prstGeom>
          <a:ln w="9525">
            <a:solidFill>
              <a:schemeClr val="tx1"/>
            </a:solidFill>
          </a:ln>
          <a:extLst>
            <a:ext uri="{53640926-AAD7-44D8-BBD7-CCE9431645EC}">
              <a14:shadowObscured xmlns:a14="http://schemas.microsoft.com/office/drawing/2010/main"/>
            </a:ext>
          </a:extLst>
        </p:spPr>
      </p:pic>
      <p:sp>
        <p:nvSpPr>
          <p:cNvPr id="9" name="Rectángulo 8"/>
          <p:cNvSpPr/>
          <p:nvPr/>
        </p:nvSpPr>
        <p:spPr>
          <a:xfrm>
            <a:off x="4634544" y="5334000"/>
            <a:ext cx="1737976" cy="246221"/>
          </a:xfrm>
          <a:prstGeom prst="rect">
            <a:avLst/>
          </a:prstGeom>
        </p:spPr>
        <p:txBody>
          <a:bodyPr wrap="non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Software </a:t>
            </a:r>
            <a:r>
              <a:rPr lang="es-EC" sz="1000" dirty="0" err="1">
                <a:latin typeface="Times New Roman" panose="02020603050405020304" pitchFamily="18" charset="0"/>
                <a:ea typeface="Calibri" panose="020F0502020204030204" pitchFamily="34" charset="0"/>
              </a:rPr>
              <a:t>Seismo</a:t>
            </a:r>
            <a:r>
              <a:rPr lang="es-EC" sz="1000" dirty="0">
                <a:latin typeface="Times New Roman" panose="02020603050405020304" pitchFamily="18" charset="0"/>
                <a:ea typeface="Calibri" panose="020F0502020204030204" pitchFamily="34" charset="0"/>
              </a:rPr>
              <a:t> </a:t>
            </a:r>
            <a:r>
              <a:rPr lang="es-EC" sz="1000" dirty="0" err="1">
                <a:latin typeface="Times New Roman" panose="02020603050405020304" pitchFamily="18" charset="0"/>
                <a:ea typeface="Calibri" panose="020F0502020204030204" pitchFamily="34" charset="0"/>
              </a:rPr>
              <a:t>Signal</a:t>
            </a:r>
            <a:r>
              <a:rPr lang="es-EC" sz="1000" dirty="0">
                <a:latin typeface="Times New Roman" panose="02020603050405020304" pitchFamily="18" charset="0"/>
                <a:ea typeface="Calibri" panose="020F0502020204030204" pitchFamily="34" charset="0"/>
              </a:rPr>
              <a:t> 2016.</a:t>
            </a:r>
            <a:endParaRPr lang="es-EC" sz="1000" dirty="0">
              <a:effectLst/>
              <a:latin typeface="Times New Roman" panose="02020603050405020304" pitchFamily="18" charset="0"/>
              <a:ea typeface="Calibri" panose="020F0502020204030204" pitchFamily="34" charset="0"/>
            </a:endParaRPr>
          </a:p>
        </p:txBody>
      </p:sp>
      <p:sp>
        <p:nvSpPr>
          <p:cNvPr id="1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rgbClr val="FF0000"/>
                </a:solidFill>
              </a:rPr>
              <a:t>-Instrumentación</a:t>
            </a:r>
          </a:p>
          <a:p>
            <a:pPr marL="0" indent="0">
              <a:buFont typeface="Arial" pitchFamily="34" charset="0"/>
              <a:buNone/>
            </a:pPr>
            <a:r>
              <a:rPr lang="es-EC" sz="1600" dirty="0" smtClean="0">
                <a:solidFill>
                  <a:srgbClr val="FF0000"/>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1"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INSTRUMENTACIÓN DEL PUENTE</a:t>
            </a:r>
            <a:endParaRPr lang="es-ES" dirty="0"/>
          </a:p>
        </p:txBody>
      </p:sp>
    </p:spTree>
    <p:extLst>
      <p:ext uri="{BB962C8B-B14F-4D97-AF65-F5344CB8AC3E}">
        <p14:creationId xmlns:p14="http://schemas.microsoft.com/office/powerpoint/2010/main" val="40939619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00200" y="2743200"/>
            <a:ext cx="9372600" cy="1477328"/>
          </a:xfrm>
          <a:prstGeom prst="rect">
            <a:avLst/>
          </a:prstGeom>
          <a:noFill/>
        </p:spPr>
        <p:txBody>
          <a:bodyPr wrap="square" rtlCol="0">
            <a:spAutoFit/>
          </a:bodyPr>
          <a:lstStyle/>
          <a:p>
            <a:r>
              <a:rPr lang="en-US" sz="9000" dirty="0" smtClean="0"/>
              <a:t>INTRODUCCI</a:t>
            </a:r>
            <a:r>
              <a:rPr lang="es-EC" sz="9000" dirty="0" smtClean="0"/>
              <a:t>ÓN</a:t>
            </a:r>
            <a:endParaRPr lang="es-EC" sz="9000" dirty="0"/>
          </a:p>
        </p:txBody>
      </p:sp>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Title 1"/>
          <p:cNvSpPr txBox="1">
            <a:spLocks/>
          </p:cNvSpPr>
          <p:nvPr/>
        </p:nvSpPr>
        <p:spPr>
          <a:xfrm>
            <a:off x="1484323" y="21237"/>
            <a:ext cx="7231294" cy="526472"/>
          </a:xfrm>
          <a:prstGeom prst="rect">
            <a:avLst/>
          </a:prstGeom>
          <a:solidFill>
            <a:schemeClr val="tx1">
              <a:lumMod val="75000"/>
              <a:lumOff val="25000"/>
            </a:schemeClr>
          </a:solidFill>
        </p:spPr>
        <p:txBody>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endParaRPr lang="es-ES" dirty="0"/>
          </a:p>
        </p:txBody>
      </p:sp>
      <p:sp>
        <p:nvSpPr>
          <p:cNvPr id="9"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rgbClr val="FF0000"/>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28852349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a:latin typeface="Times New Roman" panose="02020603050405020304" pitchFamily="18" charset="0"/>
                <a:cs typeface="Times New Roman" panose="02020603050405020304" pitchFamily="18" charset="0"/>
              </a:rPr>
              <a:t>PROCESAMIENTO DE SEÑAL</a:t>
            </a:r>
          </a:p>
        </p:txBody>
      </p:sp>
      <p:graphicFrame>
        <p:nvGraphicFramePr>
          <p:cNvPr id="4" name="Tabla 3"/>
          <p:cNvGraphicFramePr>
            <a:graphicFrameLocks noGrp="1"/>
          </p:cNvGraphicFramePr>
          <p:nvPr>
            <p:extLst>
              <p:ext uri="{D42A27DB-BD31-4B8C-83A1-F6EECF244321}">
                <p14:modId xmlns:p14="http://schemas.microsoft.com/office/powerpoint/2010/main" val="2439227971"/>
              </p:ext>
            </p:extLst>
          </p:nvPr>
        </p:nvGraphicFramePr>
        <p:xfrm>
          <a:off x="1749755" y="1905000"/>
          <a:ext cx="7099995" cy="3767016"/>
        </p:xfrm>
        <a:graphic>
          <a:graphicData uri="http://schemas.openxmlformats.org/drawingml/2006/table">
            <a:tbl>
              <a:tblPr firstRow="1" firstCol="1" bandRow="1">
                <a:tableStyleId>{F2DE63D5-997A-4646-A377-4702673A728D}</a:tableStyleId>
              </a:tblPr>
              <a:tblGrid>
                <a:gridCol w="1014285">
                  <a:extLst>
                    <a:ext uri="{9D8B030D-6E8A-4147-A177-3AD203B41FA5}">
                      <a16:colId xmlns:a16="http://schemas.microsoft.com/office/drawing/2014/main" xmlns="" val="20000"/>
                    </a:ext>
                  </a:extLst>
                </a:gridCol>
                <a:gridCol w="1014285">
                  <a:extLst>
                    <a:ext uri="{9D8B030D-6E8A-4147-A177-3AD203B41FA5}">
                      <a16:colId xmlns:a16="http://schemas.microsoft.com/office/drawing/2014/main" xmlns="" val="20001"/>
                    </a:ext>
                  </a:extLst>
                </a:gridCol>
                <a:gridCol w="1014285">
                  <a:extLst>
                    <a:ext uri="{9D8B030D-6E8A-4147-A177-3AD203B41FA5}">
                      <a16:colId xmlns:a16="http://schemas.microsoft.com/office/drawing/2014/main" xmlns="" val="20002"/>
                    </a:ext>
                  </a:extLst>
                </a:gridCol>
                <a:gridCol w="1014285">
                  <a:extLst>
                    <a:ext uri="{9D8B030D-6E8A-4147-A177-3AD203B41FA5}">
                      <a16:colId xmlns:a16="http://schemas.microsoft.com/office/drawing/2014/main" xmlns="" val="20003"/>
                    </a:ext>
                  </a:extLst>
                </a:gridCol>
                <a:gridCol w="1014285">
                  <a:extLst>
                    <a:ext uri="{9D8B030D-6E8A-4147-A177-3AD203B41FA5}">
                      <a16:colId xmlns:a16="http://schemas.microsoft.com/office/drawing/2014/main" xmlns="" val="20004"/>
                    </a:ext>
                  </a:extLst>
                </a:gridCol>
                <a:gridCol w="1014285">
                  <a:extLst>
                    <a:ext uri="{9D8B030D-6E8A-4147-A177-3AD203B41FA5}">
                      <a16:colId xmlns:a16="http://schemas.microsoft.com/office/drawing/2014/main" xmlns="" val="20005"/>
                    </a:ext>
                  </a:extLst>
                </a:gridCol>
                <a:gridCol w="1014285">
                  <a:extLst>
                    <a:ext uri="{9D8B030D-6E8A-4147-A177-3AD203B41FA5}">
                      <a16:colId xmlns:a16="http://schemas.microsoft.com/office/drawing/2014/main" xmlns="" val="20006"/>
                    </a:ext>
                  </a:extLst>
                </a:gridCol>
              </a:tblGrid>
              <a:tr h="200025">
                <a:tc rowSpan="2">
                  <a:txBody>
                    <a:bodyPr/>
                    <a:lstStyle/>
                    <a:p>
                      <a:pPr algn="ctr">
                        <a:lnSpc>
                          <a:spcPct val="107000"/>
                        </a:lnSpc>
                        <a:spcAft>
                          <a:spcPts val="0"/>
                        </a:spcAft>
                      </a:pPr>
                      <a:r>
                        <a:rPr lang="es-EC" sz="2100" dirty="0">
                          <a:solidFill>
                            <a:schemeClr val="tx1"/>
                          </a:solidFill>
                          <a:effectLst/>
                          <a:latin typeface="Times New Roman" panose="02020603050405020304" pitchFamily="18" charset="0"/>
                          <a:cs typeface="Times New Roman" panose="02020603050405020304" pitchFamily="18" charset="0"/>
                        </a:rPr>
                        <a:t>Tramos</a:t>
                      </a:r>
                      <a:endPar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es-EC" sz="2100" dirty="0">
                          <a:solidFill>
                            <a:schemeClr val="tx1"/>
                          </a:solidFill>
                          <a:effectLst/>
                          <a:latin typeface="Times New Roman" panose="02020603050405020304" pitchFamily="18" charset="0"/>
                          <a:cs typeface="Times New Roman" panose="02020603050405020304" pitchFamily="18" charset="0"/>
                        </a:rPr>
                        <a:t>X</a:t>
                      </a:r>
                      <a:endPar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hMerge="1">
                  <a:txBody>
                    <a:bodyPr/>
                    <a:lstStyle/>
                    <a:p>
                      <a:endParaRPr lang="es-EC"/>
                    </a:p>
                  </a:txBody>
                  <a:tcPr/>
                </a:tc>
                <a:tc gridSpan="2">
                  <a:txBody>
                    <a:bodyPr/>
                    <a:lstStyle/>
                    <a:p>
                      <a:pPr algn="ctr">
                        <a:lnSpc>
                          <a:spcPct val="107000"/>
                        </a:lnSpc>
                        <a:spcAft>
                          <a:spcPts val="0"/>
                        </a:spcAft>
                      </a:pPr>
                      <a:r>
                        <a:rPr lang="es-EC" sz="2100" dirty="0">
                          <a:solidFill>
                            <a:schemeClr val="tx1"/>
                          </a:solidFill>
                          <a:effectLst/>
                          <a:latin typeface="Times New Roman" panose="02020603050405020304" pitchFamily="18" charset="0"/>
                          <a:cs typeface="Times New Roman" panose="02020603050405020304" pitchFamily="18" charset="0"/>
                        </a:rPr>
                        <a:t>Y</a:t>
                      </a:r>
                      <a:endPar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hMerge="1">
                  <a:txBody>
                    <a:bodyPr/>
                    <a:lstStyle/>
                    <a:p>
                      <a:endParaRPr lang="es-EC"/>
                    </a:p>
                  </a:txBody>
                  <a:tcPr/>
                </a:tc>
                <a:tc gridSpan="2">
                  <a:txBody>
                    <a:bodyPr/>
                    <a:lstStyle/>
                    <a:p>
                      <a:pPr algn="ctr">
                        <a:lnSpc>
                          <a:spcPct val="107000"/>
                        </a:lnSpc>
                        <a:spcAft>
                          <a:spcPts val="0"/>
                        </a:spcAft>
                      </a:pPr>
                      <a:r>
                        <a:rPr lang="es-EC" sz="2100" dirty="0">
                          <a:solidFill>
                            <a:schemeClr val="tx1"/>
                          </a:solidFill>
                          <a:effectLst/>
                          <a:latin typeface="Times New Roman" panose="02020603050405020304" pitchFamily="18" charset="0"/>
                          <a:cs typeface="Times New Roman" panose="02020603050405020304" pitchFamily="18" charset="0"/>
                        </a:rPr>
                        <a:t>Z</a:t>
                      </a:r>
                      <a:endPar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hMerge="1">
                  <a:txBody>
                    <a:bodyPr/>
                    <a:lstStyle/>
                    <a:p>
                      <a:endParaRPr lang="es-EC"/>
                    </a:p>
                  </a:txBody>
                  <a:tcPr/>
                </a:tc>
                <a:extLst>
                  <a:ext uri="{0D108BD9-81ED-4DB2-BD59-A6C34878D82A}">
                    <a16:rowId xmlns:a16="http://schemas.microsoft.com/office/drawing/2014/main" xmlns="" val="10000"/>
                  </a:ext>
                </a:extLst>
              </a:tr>
              <a:tr h="200025">
                <a:tc vMerge="1">
                  <a:txBody>
                    <a:bodyPr/>
                    <a:lstStyle/>
                    <a:p>
                      <a:endParaRPr lang="es-EC"/>
                    </a:p>
                  </a:txBody>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T1 (Hz)</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T2 (Hz)</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T1 (Hz)</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T2 (Hz)</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T1 (Hz)</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T2 (Hz)</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1"/>
                  </a:ext>
                </a:extLst>
              </a:tr>
              <a:tr h="200025">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A1</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0.4055</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0.3950</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0.3908</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0.3967</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0.4055</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07000"/>
                        </a:lnSpc>
                        <a:spcAft>
                          <a:spcPts val="0"/>
                        </a:spcAft>
                      </a:pPr>
                      <a:r>
                        <a:rPr lang="es-EC" sz="2100" dirty="0" smtClean="0">
                          <a:effectLst/>
                          <a:latin typeface="Times New Roman" panose="02020603050405020304" pitchFamily="18" charset="0"/>
                          <a:cs typeface="Times New Roman" panose="02020603050405020304" pitchFamily="18" charset="0"/>
                        </a:rPr>
                        <a:t>0.3996</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2"/>
                  </a:ext>
                </a:extLst>
              </a:tr>
              <a:tr h="200025">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A2</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0.4605</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0.4570</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0.2987</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0.2589</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0.1968</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0.1985</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3"/>
                  </a:ext>
                </a:extLst>
              </a:tr>
              <a:tr h="200025">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A3</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0.2026</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0.2026</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0.4021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0.4021</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0.3651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0.3651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4"/>
                  </a:ext>
                </a:extLst>
              </a:tr>
              <a:tr h="200025">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A4</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0.2026</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0.2026</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0.4021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0.4021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0.3651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0.3651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5"/>
                  </a:ext>
                </a:extLst>
              </a:tr>
              <a:tr h="200025">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A5</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0.2005</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0.2299</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0.2010</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0.2703</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0.1972</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0.2018</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6"/>
                  </a:ext>
                </a:extLst>
              </a:tr>
              <a:tr h="200025">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B1</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0.3996</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0.4101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0.3826</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0.3876</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0.3864</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0.3871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7"/>
                  </a:ext>
                </a:extLst>
              </a:tr>
              <a:tr h="200025">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B2</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0.2161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0.2161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0.7162</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0.7162</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0.3715</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0.3715</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8"/>
                  </a:ext>
                </a:extLst>
              </a:tr>
              <a:tr h="200025">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B3</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0.2161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0.2161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0.7162</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0.7162</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0.3715</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0.3715</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9"/>
                  </a:ext>
                </a:extLst>
              </a:tr>
              <a:tr h="200025">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B4</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0.2180</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0.2265</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0.2051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0.2193</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0.2128</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0.2275</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10"/>
                  </a:ext>
                </a:extLst>
              </a:tr>
            </a:tbl>
          </a:graphicData>
        </a:graphic>
      </p:graphicFrame>
      <p:sp>
        <p:nvSpPr>
          <p:cNvPr id="6" name="Rectángulo 5"/>
          <p:cNvSpPr/>
          <p:nvPr/>
        </p:nvSpPr>
        <p:spPr>
          <a:xfrm>
            <a:off x="3200400" y="1658779"/>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Períodos </a:t>
            </a:r>
            <a:r>
              <a:rPr lang="es-EC" sz="1000" dirty="0">
                <a:latin typeface="Times New Roman" panose="02020603050405020304" pitchFamily="18" charset="0"/>
                <a:ea typeface="Calibri" panose="020F0502020204030204" pitchFamily="34" charset="0"/>
              </a:rPr>
              <a:t>Fundamentales de Vibración Puente Zámbiza.</a:t>
            </a:r>
            <a:endParaRPr lang="es-EC" sz="1000" dirty="0">
              <a:effectLst/>
              <a:latin typeface="Times New Roman" panose="02020603050405020304" pitchFamily="18" charset="0"/>
              <a:ea typeface="Calibri" panose="020F0502020204030204" pitchFamily="34" charset="0"/>
            </a:endParaRPr>
          </a:p>
        </p:txBody>
      </p:sp>
      <p:sp>
        <p:nvSpPr>
          <p:cNvPr id="8" name="Rectángulo 7"/>
          <p:cNvSpPr/>
          <p:nvPr/>
        </p:nvSpPr>
        <p:spPr>
          <a:xfrm>
            <a:off x="1638395" y="1097013"/>
            <a:ext cx="7351533" cy="415498"/>
          </a:xfrm>
          <a:prstGeom prst="rect">
            <a:avLst/>
          </a:prstGeom>
        </p:spPr>
        <p:txBody>
          <a:bodyPr wrap="square">
            <a:spAutoFit/>
          </a:bodyPr>
          <a:lstStyle/>
          <a:p>
            <a:pPr marL="342900" indent="-342900">
              <a:buFont typeface="Arial" panose="020B0604020202020204" pitchFamily="34" charset="0"/>
              <a:buChar char="•"/>
            </a:pPr>
            <a:r>
              <a:rPr lang="en-US" sz="2100" dirty="0" smtClean="0">
                <a:latin typeface="Times New Roman" panose="02020603050405020304" pitchFamily="18" charset="0"/>
                <a:cs typeface="Times New Roman" panose="02020603050405020304" pitchFamily="18" charset="0"/>
              </a:rPr>
              <a:t>T1= 12 mayo</a:t>
            </a:r>
            <a:r>
              <a:rPr lang="es-EC" sz="2100" dirty="0" smtClean="0">
                <a:latin typeface="Times New Roman" panose="02020603050405020304" pitchFamily="18" charset="0"/>
                <a:cs typeface="Times New Roman" panose="02020603050405020304" pitchFamily="18" charset="0"/>
              </a:rPr>
              <a:t>; T2</a:t>
            </a:r>
            <a:r>
              <a:rPr lang="en-US" sz="2100" dirty="0" smtClean="0">
                <a:latin typeface="Times New Roman" panose="02020603050405020304" pitchFamily="18" charset="0"/>
                <a:cs typeface="Times New Roman" panose="02020603050405020304" pitchFamily="18" charset="0"/>
              </a:rPr>
              <a:t>=19 mayo</a:t>
            </a:r>
            <a:endParaRPr lang="es-EC" sz="2100" dirty="0" smtClean="0">
              <a:latin typeface="Times New Roman" panose="02020603050405020304" pitchFamily="18" charset="0"/>
              <a:cs typeface="Times New Roman" panose="02020603050405020304" pitchFamily="18" charset="0"/>
            </a:endParaRPr>
          </a:p>
        </p:txBody>
      </p:sp>
      <p:sp>
        <p:nvSpPr>
          <p:cNvPr id="1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rgbClr val="FF0000"/>
                </a:solidFill>
              </a:rPr>
              <a:t>-Instrumentación</a:t>
            </a:r>
          </a:p>
          <a:p>
            <a:pPr marL="0" indent="0">
              <a:buFont typeface="Arial" pitchFamily="34" charset="0"/>
              <a:buNone/>
            </a:pPr>
            <a:r>
              <a:rPr lang="es-EC" sz="1600" dirty="0" smtClean="0">
                <a:solidFill>
                  <a:srgbClr val="FF0000"/>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2"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INSTRUMENTACIÓN DEL PUENTE</a:t>
            </a:r>
            <a:endParaRPr lang="es-ES" dirty="0"/>
          </a:p>
        </p:txBody>
      </p:sp>
    </p:spTree>
    <p:extLst>
      <p:ext uri="{BB962C8B-B14F-4D97-AF65-F5344CB8AC3E}">
        <p14:creationId xmlns:p14="http://schemas.microsoft.com/office/powerpoint/2010/main" val="2222017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a:latin typeface="Times New Roman" panose="02020603050405020304" pitchFamily="18" charset="0"/>
                <a:cs typeface="Times New Roman" panose="02020603050405020304" pitchFamily="18" charset="0"/>
              </a:rPr>
              <a:t>PROCESAMIENTO DE SEÑAL</a:t>
            </a:r>
          </a:p>
        </p:txBody>
      </p:sp>
      <p:graphicFrame>
        <p:nvGraphicFramePr>
          <p:cNvPr id="4" name="Tabla 3"/>
          <p:cNvGraphicFramePr>
            <a:graphicFrameLocks noGrp="1"/>
          </p:cNvGraphicFramePr>
          <p:nvPr>
            <p:extLst>
              <p:ext uri="{D42A27DB-BD31-4B8C-83A1-F6EECF244321}">
                <p14:modId xmlns:p14="http://schemas.microsoft.com/office/powerpoint/2010/main" val="3596199688"/>
              </p:ext>
            </p:extLst>
          </p:nvPr>
        </p:nvGraphicFramePr>
        <p:xfrm>
          <a:off x="1981200" y="1828800"/>
          <a:ext cx="6934199" cy="4038604"/>
        </p:xfrm>
        <a:graphic>
          <a:graphicData uri="http://schemas.openxmlformats.org/drawingml/2006/table">
            <a:tbl>
              <a:tblPr firstRow="1" firstCol="1" bandRow="1">
                <a:tableStyleId>{F2DE63D5-997A-4646-A377-4702673A728D}</a:tableStyleId>
              </a:tblPr>
              <a:tblGrid>
                <a:gridCol w="979553">
                  <a:extLst>
                    <a:ext uri="{9D8B030D-6E8A-4147-A177-3AD203B41FA5}">
                      <a16:colId xmlns:a16="http://schemas.microsoft.com/office/drawing/2014/main" xmlns="" val="20000"/>
                    </a:ext>
                  </a:extLst>
                </a:gridCol>
                <a:gridCol w="992441">
                  <a:extLst>
                    <a:ext uri="{9D8B030D-6E8A-4147-A177-3AD203B41FA5}">
                      <a16:colId xmlns:a16="http://schemas.microsoft.com/office/drawing/2014/main" xmlns="" val="20001"/>
                    </a:ext>
                  </a:extLst>
                </a:gridCol>
                <a:gridCol w="992441">
                  <a:extLst>
                    <a:ext uri="{9D8B030D-6E8A-4147-A177-3AD203B41FA5}">
                      <a16:colId xmlns:a16="http://schemas.microsoft.com/office/drawing/2014/main" xmlns="" val="20002"/>
                    </a:ext>
                  </a:extLst>
                </a:gridCol>
                <a:gridCol w="992441">
                  <a:extLst>
                    <a:ext uri="{9D8B030D-6E8A-4147-A177-3AD203B41FA5}">
                      <a16:colId xmlns:a16="http://schemas.microsoft.com/office/drawing/2014/main" xmlns="" val="20003"/>
                    </a:ext>
                  </a:extLst>
                </a:gridCol>
                <a:gridCol w="992441">
                  <a:extLst>
                    <a:ext uri="{9D8B030D-6E8A-4147-A177-3AD203B41FA5}">
                      <a16:colId xmlns:a16="http://schemas.microsoft.com/office/drawing/2014/main" xmlns="" val="20004"/>
                    </a:ext>
                  </a:extLst>
                </a:gridCol>
                <a:gridCol w="992441">
                  <a:extLst>
                    <a:ext uri="{9D8B030D-6E8A-4147-A177-3AD203B41FA5}">
                      <a16:colId xmlns:a16="http://schemas.microsoft.com/office/drawing/2014/main" xmlns="" val="20005"/>
                    </a:ext>
                  </a:extLst>
                </a:gridCol>
                <a:gridCol w="992441">
                  <a:extLst>
                    <a:ext uri="{9D8B030D-6E8A-4147-A177-3AD203B41FA5}">
                      <a16:colId xmlns:a16="http://schemas.microsoft.com/office/drawing/2014/main" xmlns="" val="20006"/>
                    </a:ext>
                  </a:extLst>
                </a:gridCol>
              </a:tblGrid>
              <a:tr h="365287">
                <a:tc rowSpan="2">
                  <a:txBody>
                    <a:bodyPr/>
                    <a:lstStyle/>
                    <a:p>
                      <a:pPr algn="ctr">
                        <a:lnSpc>
                          <a:spcPct val="107000"/>
                        </a:lnSpc>
                        <a:spcAft>
                          <a:spcPts val="0"/>
                        </a:spcAft>
                      </a:pPr>
                      <a:r>
                        <a:rPr lang="es-EC" sz="2100" dirty="0">
                          <a:solidFill>
                            <a:schemeClr val="tx1"/>
                          </a:solidFill>
                          <a:effectLst/>
                          <a:latin typeface="Times New Roman" panose="02020603050405020304" pitchFamily="18" charset="0"/>
                          <a:cs typeface="Times New Roman" panose="02020603050405020304" pitchFamily="18" charset="0"/>
                        </a:rPr>
                        <a:t>Tramos</a:t>
                      </a:r>
                      <a:endPar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X</a:t>
                      </a:r>
                    </a:p>
                  </a:txBody>
                  <a:tcPr marL="44450" marR="44450" marT="0" marB="0" anchor="ctr">
                    <a:solidFill>
                      <a:schemeClr val="accent3">
                        <a:lumMod val="60000"/>
                        <a:lumOff val="40000"/>
                      </a:schemeClr>
                    </a:solidFill>
                  </a:tcPr>
                </a:tc>
                <a:tc hMerge="1">
                  <a:txBody>
                    <a:bodyPr/>
                    <a:lstStyle/>
                    <a:p>
                      <a:endParaRPr lang="es-EC"/>
                    </a:p>
                  </a:txBody>
                  <a:tcPr/>
                </a:tc>
                <a:tc gridSpan="2">
                  <a:txBody>
                    <a:bodyPr/>
                    <a:lstStyle/>
                    <a:p>
                      <a:pPr algn="ctr">
                        <a:lnSpc>
                          <a:spcPct val="107000"/>
                        </a:lnSpc>
                        <a:spcAft>
                          <a:spcPts val="0"/>
                        </a:spcAft>
                      </a:pPr>
                      <a:r>
                        <a:rPr lang="es-EC" sz="2100" dirty="0">
                          <a:solidFill>
                            <a:schemeClr val="tx1"/>
                          </a:solidFill>
                          <a:effectLst/>
                          <a:latin typeface="Times New Roman" panose="02020603050405020304" pitchFamily="18" charset="0"/>
                          <a:cs typeface="Times New Roman" panose="02020603050405020304" pitchFamily="18" charset="0"/>
                        </a:rPr>
                        <a:t>Y</a:t>
                      </a:r>
                      <a:endPar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hMerge="1">
                  <a:txBody>
                    <a:bodyPr/>
                    <a:lstStyle/>
                    <a:p>
                      <a:endParaRPr lang="es-EC"/>
                    </a:p>
                  </a:txBody>
                  <a:tcPr/>
                </a:tc>
                <a:tc gridSpan="2">
                  <a:txBody>
                    <a:bodyPr/>
                    <a:lstStyle/>
                    <a:p>
                      <a:pPr algn="ctr">
                        <a:lnSpc>
                          <a:spcPct val="107000"/>
                        </a:lnSpc>
                        <a:spcAft>
                          <a:spcPts val="0"/>
                        </a:spcAft>
                      </a:pPr>
                      <a:r>
                        <a:rPr lang="es-EC" sz="2100" dirty="0">
                          <a:solidFill>
                            <a:schemeClr val="tx1"/>
                          </a:solidFill>
                          <a:effectLst/>
                          <a:latin typeface="Times New Roman" panose="02020603050405020304" pitchFamily="18" charset="0"/>
                          <a:cs typeface="Times New Roman" panose="02020603050405020304" pitchFamily="18" charset="0"/>
                        </a:rPr>
                        <a:t>Z</a:t>
                      </a:r>
                      <a:endPar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tc hMerge="1">
                  <a:txBody>
                    <a:bodyPr/>
                    <a:lstStyle/>
                    <a:p>
                      <a:endParaRPr lang="es-EC"/>
                    </a:p>
                  </a:txBody>
                  <a:tcPr/>
                </a:tc>
                <a:extLst>
                  <a:ext uri="{0D108BD9-81ED-4DB2-BD59-A6C34878D82A}">
                    <a16:rowId xmlns:a16="http://schemas.microsoft.com/office/drawing/2014/main" xmlns="" val="10000"/>
                  </a:ext>
                </a:extLst>
              </a:tr>
              <a:tr h="385734">
                <a:tc vMerge="1">
                  <a:txBody>
                    <a:bodyPr/>
                    <a:lstStyle/>
                    <a:p>
                      <a:endParaRPr lang="es-EC"/>
                    </a:p>
                  </a:txBody>
                  <a:tcP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F (Hz)</a:t>
                      </a:r>
                    </a:p>
                  </a:txBody>
                  <a:tcPr marL="44450" marR="44450" marT="0" marB="0" anchor="ctr">
                    <a:solidFill>
                      <a:schemeClr val="accent3">
                        <a:lumMod val="60000"/>
                        <a:lumOff val="40000"/>
                      </a:schemeClr>
                    </a:solidFill>
                  </a:tcPr>
                </a:tc>
                <a:tc>
                  <a:txBody>
                    <a:bodyPr/>
                    <a:lstStyle/>
                    <a:p>
                      <a:pPr marL="0" algn="ctr" defTabSz="914400" rtl="0" eaLnBrk="1" latinLnBrk="0" hangingPunct="1">
                        <a:lnSpc>
                          <a:spcPct val="107000"/>
                        </a:lnSpc>
                        <a:spcAft>
                          <a:spcPts val="0"/>
                        </a:spcAft>
                      </a:pPr>
                      <a:r>
                        <a:rPr lang="es-EC" sz="2100" kern="1200">
                          <a:solidFill>
                            <a:schemeClr val="tx1"/>
                          </a:solidFill>
                          <a:effectLst/>
                          <a:latin typeface="Times New Roman" panose="02020603050405020304" pitchFamily="18" charset="0"/>
                          <a:ea typeface="+mn-ea"/>
                          <a:cs typeface="Times New Roman" panose="02020603050405020304" pitchFamily="18" charset="0"/>
                        </a:rPr>
                        <a:t>T (seg)</a:t>
                      </a:r>
                    </a:p>
                  </a:txBody>
                  <a:tcPr marL="44450" marR="44450" marT="0" marB="0" anchor="ctr">
                    <a:solidFill>
                      <a:schemeClr val="accent3">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F (Hz)</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T (seg)</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F (Hz)</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T (seg)</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xmlns="" val="10001"/>
                  </a:ext>
                </a:extLst>
              </a:tr>
              <a:tr h="365287">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A1</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2.4986</a:t>
                      </a:r>
                    </a:p>
                  </a:txBody>
                  <a:tcPr marL="44450" marR="44450" marT="0" marB="0" anchor="ctr">
                    <a:solidFill>
                      <a:schemeClr val="accent3">
                        <a:lumMod val="60000"/>
                        <a:lumOff val="40000"/>
                      </a:schemeClr>
                    </a:solidFill>
                  </a:tcPr>
                </a:tc>
                <a:tc>
                  <a:txBody>
                    <a:bodyPr/>
                    <a:lstStyle/>
                    <a:p>
                      <a:pPr marL="0" algn="ctr" defTabSz="914400" rtl="0" eaLnBrk="1" latinLnBrk="0" hangingPunct="1">
                        <a:lnSpc>
                          <a:spcPct val="107000"/>
                        </a:lnSpc>
                        <a:spcAft>
                          <a:spcPts val="0"/>
                        </a:spcAft>
                      </a:pPr>
                      <a:r>
                        <a:rPr lang="es-EC" sz="2100" kern="1200">
                          <a:solidFill>
                            <a:schemeClr val="tx1"/>
                          </a:solidFill>
                          <a:effectLst/>
                          <a:latin typeface="Times New Roman" panose="02020603050405020304" pitchFamily="18" charset="0"/>
                          <a:ea typeface="+mn-ea"/>
                          <a:cs typeface="Times New Roman" panose="02020603050405020304" pitchFamily="18" charset="0"/>
                        </a:rPr>
                        <a:t>0.4003</a:t>
                      </a:r>
                    </a:p>
                  </a:txBody>
                  <a:tcPr marL="44450" marR="44450" marT="0" marB="0" anchor="ctr">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2.5398</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0.3938</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3.0464</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0.3406</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xmlns="" val="10002"/>
                  </a:ext>
                </a:extLst>
              </a:tr>
              <a:tr h="365287">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A2</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2.1797</a:t>
                      </a:r>
                    </a:p>
                  </a:txBody>
                  <a:tcPr marL="44450" marR="44450" marT="0" marB="0" anchor="ctr">
                    <a:solidFill>
                      <a:schemeClr val="accent3">
                        <a:lumMod val="60000"/>
                        <a:lumOff val="40000"/>
                      </a:schemeClr>
                    </a:solidFill>
                  </a:tcP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0.4588</a:t>
                      </a:r>
                    </a:p>
                  </a:txBody>
                  <a:tcPr marL="44450" marR="44450" marT="0" marB="0" anchor="ctr">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3.6049</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0.2788</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5.0598</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0.1976</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xmlns="" val="10003"/>
                  </a:ext>
                </a:extLst>
              </a:tr>
              <a:tr h="365287">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A3</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4.9347</a:t>
                      </a:r>
                    </a:p>
                  </a:txBody>
                  <a:tcPr marL="44450" marR="44450" marT="0" marB="0" anchor="ctr">
                    <a:solidFill>
                      <a:schemeClr val="accent3">
                        <a:lumMod val="60000"/>
                        <a:lumOff val="40000"/>
                      </a:schemeClr>
                    </a:solidFill>
                  </a:tcP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0.2026</a:t>
                      </a:r>
                    </a:p>
                  </a:txBody>
                  <a:tcPr marL="44450" marR="44450" marT="0" marB="0" anchor="ctr">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2.4872</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0.4021</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2.7390</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0.3651</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xmlns="" val="10004"/>
                  </a:ext>
                </a:extLst>
              </a:tr>
              <a:tr h="365287">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A4</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4.9347</a:t>
                      </a:r>
                    </a:p>
                  </a:txBody>
                  <a:tcPr marL="44450" marR="44450" marT="0" marB="0" anchor="ctr">
                    <a:solidFill>
                      <a:schemeClr val="accent3">
                        <a:lumMod val="60000"/>
                        <a:lumOff val="40000"/>
                      </a:schemeClr>
                    </a:solidFill>
                  </a:tcP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0.2026</a:t>
                      </a:r>
                    </a:p>
                  </a:txBody>
                  <a:tcPr marL="44450" marR="44450" marT="0" marB="0" anchor="ctr">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2.4872</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0.4021</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2.7390</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0.3651</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xmlns="" val="10005"/>
                  </a:ext>
                </a:extLst>
              </a:tr>
              <a:tr h="365287">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A5</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4.6684</a:t>
                      </a:r>
                    </a:p>
                  </a:txBody>
                  <a:tcPr marL="44450" marR="44450" marT="0" marB="0" anchor="ctr">
                    <a:solidFill>
                      <a:schemeClr val="accent3">
                        <a:lumMod val="60000"/>
                        <a:lumOff val="40000"/>
                      </a:schemeClr>
                    </a:solidFill>
                  </a:tcP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0.2152</a:t>
                      </a:r>
                    </a:p>
                  </a:txBody>
                  <a:tcPr marL="44450" marR="44450" marT="0" marB="0" anchor="ctr">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4.3381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0.2356</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5.0133</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0.1995</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xmlns="" val="10006"/>
                  </a:ext>
                </a:extLst>
              </a:tr>
              <a:tr h="365287">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B1</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2.4704</a:t>
                      </a:r>
                    </a:p>
                  </a:txBody>
                  <a:tcPr marL="44450" marR="44450" marT="0" marB="0" anchor="ctr">
                    <a:solidFill>
                      <a:schemeClr val="accent3">
                        <a:lumMod val="60000"/>
                        <a:lumOff val="40000"/>
                      </a:schemeClr>
                    </a:solidFill>
                  </a:tcP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0.4049</a:t>
                      </a:r>
                    </a:p>
                  </a:txBody>
                  <a:tcPr marL="44450" marR="44450" marT="0" marB="0" anchor="ctr">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2.5970</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0.3851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2.5856</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0.3868</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xmlns="" val="10007"/>
                  </a:ext>
                </a:extLst>
              </a:tr>
              <a:tr h="365287">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B2</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4.6265</a:t>
                      </a:r>
                    </a:p>
                  </a:txBody>
                  <a:tcPr marL="44450" marR="44450" marT="0" marB="0" anchor="ctr">
                    <a:solidFill>
                      <a:schemeClr val="accent3">
                        <a:lumMod val="60000"/>
                        <a:lumOff val="40000"/>
                      </a:schemeClr>
                    </a:solidFill>
                  </a:tcP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0.2161</a:t>
                      </a:r>
                    </a:p>
                  </a:txBody>
                  <a:tcPr marL="44450" marR="44450" marT="0" marB="0" anchor="ctr">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1.3962</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0.7162</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2.6917</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0.3715</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xmlns="" val="10008"/>
                  </a:ext>
                </a:extLst>
              </a:tr>
              <a:tr h="365287">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B3</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4.6265</a:t>
                      </a:r>
                    </a:p>
                  </a:txBody>
                  <a:tcPr marL="44450" marR="44450" marT="0" marB="0" anchor="ctr">
                    <a:solidFill>
                      <a:schemeClr val="accent3">
                        <a:lumMod val="60000"/>
                        <a:lumOff val="40000"/>
                      </a:schemeClr>
                    </a:solidFill>
                  </a:tcP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0.2161</a:t>
                      </a:r>
                    </a:p>
                  </a:txBody>
                  <a:tcPr marL="44450" marR="44450" marT="0" marB="0" anchor="ctr">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1.3962</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0.7162</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2.6917</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0.3715</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xmlns="" val="10009"/>
                  </a:ext>
                </a:extLst>
              </a:tr>
              <a:tr h="365287">
                <a:tc>
                  <a:txBody>
                    <a:bodyPr/>
                    <a:lstStyle/>
                    <a:p>
                      <a:pPr algn="ctr">
                        <a:lnSpc>
                          <a:spcPct val="107000"/>
                        </a:lnSpc>
                        <a:spcAft>
                          <a:spcPts val="0"/>
                        </a:spcAft>
                      </a:pPr>
                      <a:r>
                        <a:rPr lang="es-EC" sz="2100">
                          <a:effectLst/>
                          <a:latin typeface="Times New Roman" panose="02020603050405020304" pitchFamily="18" charset="0"/>
                          <a:cs typeface="Times New Roman" panose="02020603050405020304" pitchFamily="18" charset="0"/>
                        </a:rPr>
                        <a:t>B4</a:t>
                      </a:r>
                      <a:endParaRPr lang="es-EC"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es-EC" sz="2100" kern="1200">
                          <a:solidFill>
                            <a:schemeClr val="tx1"/>
                          </a:solidFill>
                          <a:effectLst/>
                          <a:latin typeface="Times New Roman" panose="02020603050405020304" pitchFamily="18" charset="0"/>
                          <a:ea typeface="+mn-ea"/>
                          <a:cs typeface="Times New Roman" panose="02020603050405020304" pitchFamily="18" charset="0"/>
                        </a:rPr>
                        <a:t>4.5013</a:t>
                      </a:r>
                    </a:p>
                  </a:txBody>
                  <a:tcPr marL="44450" marR="44450" marT="0" marB="0" anchor="ctr">
                    <a:solidFill>
                      <a:schemeClr val="accent3">
                        <a:lumMod val="60000"/>
                        <a:lumOff val="40000"/>
                      </a:schemeClr>
                    </a:solidFill>
                  </a:tcPr>
                </a:tc>
                <a:tc>
                  <a:txBody>
                    <a:bodyPr/>
                    <a:lstStyle/>
                    <a:p>
                      <a:pPr marL="0" algn="ctr" defTabSz="914400" rtl="0" eaLnBrk="1" latinLnBrk="0" hangingPunct="1">
                        <a:lnSpc>
                          <a:spcPct val="107000"/>
                        </a:lnSpc>
                        <a:spcAft>
                          <a:spcPts val="0"/>
                        </a:spcAft>
                      </a:pPr>
                      <a:r>
                        <a:rPr lang="es-EC" sz="2100" kern="1200" dirty="0">
                          <a:solidFill>
                            <a:schemeClr val="tx1"/>
                          </a:solidFill>
                          <a:effectLst/>
                          <a:latin typeface="Times New Roman" panose="02020603050405020304" pitchFamily="18" charset="0"/>
                          <a:ea typeface="+mn-ea"/>
                          <a:cs typeface="Times New Roman" panose="02020603050405020304" pitchFamily="18" charset="0"/>
                        </a:rPr>
                        <a:t>0.2222</a:t>
                      </a:r>
                    </a:p>
                  </a:txBody>
                  <a:tcPr marL="44450" marR="44450" marT="0" marB="0" anchor="ctr">
                    <a:solidFill>
                      <a:schemeClr val="accent3">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4.7180</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0.2122</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5">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4.5479</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tc>
                  <a:txBody>
                    <a:bodyPr/>
                    <a:lstStyle/>
                    <a:p>
                      <a:pPr algn="ctr">
                        <a:lnSpc>
                          <a:spcPct val="107000"/>
                        </a:lnSpc>
                        <a:spcAft>
                          <a:spcPts val="0"/>
                        </a:spcAft>
                      </a:pPr>
                      <a:r>
                        <a:rPr lang="es-EC" sz="2100" dirty="0">
                          <a:effectLst/>
                          <a:latin typeface="Times New Roman" panose="02020603050405020304" pitchFamily="18" charset="0"/>
                          <a:cs typeface="Times New Roman" panose="02020603050405020304" pitchFamily="18" charset="0"/>
                        </a:rPr>
                        <a:t>0.2201</a:t>
                      </a:r>
                      <a:endParaRPr lang="es-EC"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6">
                        <a:lumMod val="60000"/>
                        <a:lumOff val="40000"/>
                      </a:schemeClr>
                    </a:solidFill>
                  </a:tcPr>
                </a:tc>
                <a:extLst>
                  <a:ext uri="{0D108BD9-81ED-4DB2-BD59-A6C34878D82A}">
                    <a16:rowId xmlns:a16="http://schemas.microsoft.com/office/drawing/2014/main" xmlns="" val="10010"/>
                  </a:ext>
                </a:extLst>
              </a:tr>
            </a:tbl>
          </a:graphicData>
        </a:graphic>
      </p:graphicFrame>
      <p:sp>
        <p:nvSpPr>
          <p:cNvPr id="6" name="Rectángulo 5"/>
          <p:cNvSpPr/>
          <p:nvPr/>
        </p:nvSpPr>
        <p:spPr>
          <a:xfrm>
            <a:off x="3162299" y="1484185"/>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Promedio </a:t>
            </a:r>
            <a:r>
              <a:rPr lang="es-EC" sz="1000" dirty="0">
                <a:latin typeface="Times New Roman" panose="02020603050405020304" pitchFamily="18" charset="0"/>
                <a:ea typeface="Calibri" panose="020F0502020204030204" pitchFamily="34" charset="0"/>
              </a:rPr>
              <a:t>de Frecuencias y Períodos de Vibración Puente Zámbiza.</a:t>
            </a:r>
            <a:endParaRPr lang="es-EC" sz="1000" dirty="0">
              <a:effectLst/>
              <a:latin typeface="Times New Roman" panose="02020603050405020304" pitchFamily="18" charset="0"/>
              <a:ea typeface="Calibri" panose="020F0502020204030204" pitchFamily="34" charset="0"/>
            </a:endParaRPr>
          </a:p>
        </p:txBody>
      </p:sp>
      <p:sp>
        <p:nvSpPr>
          <p:cNvPr id="9"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rgbClr val="FF0000"/>
                </a:solidFill>
              </a:rPr>
              <a:t>-Instrumentación</a:t>
            </a:r>
          </a:p>
          <a:p>
            <a:pPr marL="0" indent="0">
              <a:buFont typeface="Arial" pitchFamily="34" charset="0"/>
              <a:buNone/>
            </a:pPr>
            <a:r>
              <a:rPr lang="es-EC" sz="1600" dirty="0" smtClean="0">
                <a:solidFill>
                  <a:srgbClr val="FF0000"/>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1"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INSTRUMENTACIÓN DEL PUENTE</a:t>
            </a:r>
            <a:endParaRPr lang="es-ES" dirty="0"/>
          </a:p>
        </p:txBody>
      </p:sp>
    </p:spTree>
    <p:extLst>
      <p:ext uri="{BB962C8B-B14F-4D97-AF65-F5344CB8AC3E}">
        <p14:creationId xmlns:p14="http://schemas.microsoft.com/office/powerpoint/2010/main" val="12733362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ENSAYO DE ESCLERÓMETRO</a:t>
            </a:r>
            <a:endParaRPr lang="es-EC" sz="21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4142" y="1752600"/>
            <a:ext cx="2665095" cy="1994535"/>
          </a:xfrm>
          <a:prstGeom prst="rect">
            <a:avLst/>
          </a:prstGeom>
          <a:noFill/>
          <a:ln w="9525">
            <a:solidFill>
              <a:schemeClr val="tx1"/>
            </a:solidFill>
          </a:ln>
        </p:spPr>
      </p:pic>
      <p:pic>
        <p:nvPicPr>
          <p:cNvPr id="8" name="Imagen 7"/>
          <p:cNvPicPr/>
          <p:nvPr/>
        </p:nvPicPr>
        <p:blipFill>
          <a:blip r:embed="rId4">
            <a:extLst>
              <a:ext uri="{28A0092B-C50C-407E-A947-70E740481C1C}">
                <a14:useLocalDpi xmlns:a14="http://schemas.microsoft.com/office/drawing/2010/main" val="0"/>
              </a:ext>
            </a:extLst>
          </a:blip>
          <a:srcRect/>
          <a:stretch>
            <a:fillRect/>
          </a:stretch>
        </p:blipFill>
        <p:spPr bwMode="auto">
          <a:xfrm>
            <a:off x="1586805" y="1370821"/>
            <a:ext cx="4554855" cy="3070860"/>
          </a:xfrm>
          <a:prstGeom prst="rect">
            <a:avLst/>
          </a:prstGeom>
          <a:noFill/>
          <a:ln>
            <a:noFill/>
          </a:ln>
        </p:spPr>
      </p:pic>
      <p:sp>
        <p:nvSpPr>
          <p:cNvPr id="9" name="Rectángulo 8"/>
          <p:cNvSpPr/>
          <p:nvPr/>
        </p:nvSpPr>
        <p:spPr>
          <a:xfrm>
            <a:off x="1578232" y="4384126"/>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Ensayo </a:t>
            </a:r>
            <a:r>
              <a:rPr lang="es-EC" sz="1000" dirty="0">
                <a:latin typeface="Times New Roman" panose="02020603050405020304" pitchFamily="18" charset="0"/>
                <a:ea typeface="Calibri" panose="020F0502020204030204" pitchFamily="34" charset="0"/>
              </a:rPr>
              <a:t>Esclerómetro Pila P3 (izq.), Tablero (cent.) y Viga H.P (der.). </a:t>
            </a:r>
            <a:endParaRPr lang="es-EC" sz="1000" dirty="0">
              <a:effectLst/>
              <a:latin typeface="Times New Roman" panose="02020603050405020304" pitchFamily="18" charset="0"/>
              <a:ea typeface="Calibri" panose="020F0502020204030204" pitchFamily="34" charset="0"/>
            </a:endParaRPr>
          </a:p>
        </p:txBody>
      </p:sp>
      <p:sp>
        <p:nvSpPr>
          <p:cNvPr id="10" name="Rectángulo 9"/>
          <p:cNvSpPr/>
          <p:nvPr/>
        </p:nvSpPr>
        <p:spPr>
          <a:xfrm>
            <a:off x="5299753" y="3735371"/>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Martillo </a:t>
            </a:r>
            <a:r>
              <a:rPr lang="es-EC" sz="1000" dirty="0">
                <a:latin typeface="Times New Roman" panose="02020603050405020304" pitchFamily="18" charset="0"/>
                <a:ea typeface="Calibri" panose="020F0502020204030204" pitchFamily="34" charset="0"/>
              </a:rPr>
              <a:t>Original Schmidt Proceq Modelo N/L.</a:t>
            </a:r>
            <a:endParaRPr lang="es-EC" sz="1000" dirty="0">
              <a:effectLst/>
              <a:latin typeface="Times New Roman" panose="02020603050405020304" pitchFamily="18" charset="0"/>
              <a:ea typeface="Calibri" panose="020F0502020204030204" pitchFamily="34" charset="0"/>
            </a:endParaRPr>
          </a:p>
        </p:txBody>
      </p:sp>
      <p:sp>
        <p:nvSpPr>
          <p:cNvPr id="11" name="Rectángulo 10"/>
          <p:cNvSpPr/>
          <p:nvPr/>
        </p:nvSpPr>
        <p:spPr>
          <a:xfrm>
            <a:off x="4532451" y="4758064"/>
            <a:ext cx="1907895" cy="246221"/>
          </a:xfrm>
          <a:prstGeom prst="rect">
            <a:avLst/>
          </a:prstGeom>
        </p:spPr>
        <p:txBody>
          <a:bodyPr wrap="non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Resultados </a:t>
            </a:r>
            <a:r>
              <a:rPr lang="es-EC" sz="1000" dirty="0">
                <a:latin typeface="Times New Roman" panose="02020603050405020304" pitchFamily="18" charset="0"/>
                <a:ea typeface="Calibri" panose="020F0502020204030204" pitchFamily="34" charset="0"/>
              </a:rPr>
              <a:t>Ensayo Esclerómetro.</a:t>
            </a:r>
            <a:endParaRPr lang="es-EC" sz="1000" dirty="0">
              <a:effectLst/>
              <a:latin typeface="Times New Roman" panose="02020603050405020304" pitchFamily="18" charset="0"/>
              <a:ea typeface="Calibri" panose="020F0502020204030204" pitchFamily="34" charset="0"/>
            </a:endParaRPr>
          </a:p>
        </p:txBody>
      </p:sp>
      <p:graphicFrame>
        <p:nvGraphicFramePr>
          <p:cNvPr id="14" name="Tabla 13"/>
          <p:cNvGraphicFramePr>
            <a:graphicFrameLocks noGrp="1"/>
          </p:cNvGraphicFramePr>
          <p:nvPr>
            <p:extLst>
              <p:ext uri="{D42A27DB-BD31-4B8C-83A1-F6EECF244321}">
                <p14:modId xmlns:p14="http://schemas.microsoft.com/office/powerpoint/2010/main" val="1243528540"/>
              </p:ext>
            </p:extLst>
          </p:nvPr>
        </p:nvGraphicFramePr>
        <p:xfrm>
          <a:off x="2155254" y="4991133"/>
          <a:ext cx="6288998" cy="1693498"/>
        </p:xfrm>
        <a:graphic>
          <a:graphicData uri="http://schemas.openxmlformats.org/drawingml/2006/table">
            <a:tbl>
              <a:tblPr firstRow="1" firstCol="1" bandRow="1">
                <a:tableStyleId>{F2DE63D5-997A-4646-A377-4702673A728D}</a:tableStyleId>
              </a:tblPr>
              <a:tblGrid>
                <a:gridCol w="1879671">
                  <a:extLst>
                    <a:ext uri="{9D8B030D-6E8A-4147-A177-3AD203B41FA5}">
                      <a16:colId xmlns:a16="http://schemas.microsoft.com/office/drawing/2014/main" xmlns="" val="20000"/>
                    </a:ext>
                  </a:extLst>
                </a:gridCol>
                <a:gridCol w="1116636">
                  <a:extLst>
                    <a:ext uri="{9D8B030D-6E8A-4147-A177-3AD203B41FA5}">
                      <a16:colId xmlns:a16="http://schemas.microsoft.com/office/drawing/2014/main" xmlns="" val="20001"/>
                    </a:ext>
                  </a:extLst>
                </a:gridCol>
                <a:gridCol w="1884325">
                  <a:extLst>
                    <a:ext uri="{9D8B030D-6E8A-4147-A177-3AD203B41FA5}">
                      <a16:colId xmlns:a16="http://schemas.microsoft.com/office/drawing/2014/main" xmlns="" val="20002"/>
                    </a:ext>
                  </a:extLst>
                </a:gridCol>
                <a:gridCol w="1408366">
                  <a:extLst>
                    <a:ext uri="{9D8B030D-6E8A-4147-A177-3AD203B41FA5}">
                      <a16:colId xmlns:a16="http://schemas.microsoft.com/office/drawing/2014/main" xmlns="" val="20003"/>
                    </a:ext>
                  </a:extLst>
                </a:gridCol>
              </a:tblGrid>
              <a:tr h="483184">
                <a:tc rowSpan="2">
                  <a:txBody>
                    <a:bodyPr/>
                    <a:lstStyle/>
                    <a:p>
                      <a:pPr marL="0" algn="ctr" defTabSz="914400" rtl="0" eaLnBrk="1" fontAlgn="ctr" latinLnBrk="0" hangingPunct="1">
                        <a:lnSpc>
                          <a:spcPct val="107000"/>
                        </a:lnSpc>
                        <a:spcAft>
                          <a:spcPts val="0"/>
                        </a:spcAft>
                      </a:pPr>
                      <a:r>
                        <a:rPr lang="es-EC" sz="1600" kern="1200" dirty="0">
                          <a:solidFill>
                            <a:schemeClr val="tx1"/>
                          </a:solidFill>
                          <a:effectLst/>
                          <a:latin typeface="Times New Roman" panose="02020603050405020304" pitchFamily="18" charset="0"/>
                          <a:cs typeface="Times New Roman" panose="02020603050405020304" pitchFamily="18" charset="0"/>
                        </a:rPr>
                        <a:t>Elemento de Hormigón</a:t>
                      </a: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rowSpan="2">
                  <a:txBody>
                    <a:bodyPr/>
                    <a:lstStyle/>
                    <a:p>
                      <a:pPr marL="0" algn="ctr" defTabSz="914400" rtl="0" eaLnBrk="1" fontAlgn="ctr" latinLnBrk="0" hangingPunct="1">
                        <a:lnSpc>
                          <a:spcPct val="107000"/>
                        </a:lnSpc>
                        <a:spcAft>
                          <a:spcPts val="0"/>
                        </a:spcAft>
                      </a:pPr>
                      <a:r>
                        <a:rPr lang="es-EC" sz="1600" kern="1200" dirty="0">
                          <a:solidFill>
                            <a:schemeClr val="tx1"/>
                          </a:solidFill>
                          <a:effectLst/>
                          <a:latin typeface="Times New Roman" panose="02020603050405020304" pitchFamily="18" charset="0"/>
                          <a:cs typeface="Times New Roman" panose="02020603050405020304" pitchFamily="18" charset="0"/>
                        </a:rPr>
                        <a:t>Tramo</a:t>
                      </a: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algn="ctr" defTabSz="914400" rtl="0" eaLnBrk="1" fontAlgn="ctr" latinLnBrk="0" hangingPunct="1">
                        <a:lnSpc>
                          <a:spcPct val="107000"/>
                        </a:lnSpc>
                        <a:spcAft>
                          <a:spcPts val="0"/>
                        </a:spcAft>
                      </a:pPr>
                      <a:r>
                        <a:rPr lang="es-EC" sz="1600" kern="1200" dirty="0">
                          <a:solidFill>
                            <a:schemeClr val="tx1"/>
                          </a:solidFill>
                          <a:effectLst/>
                          <a:latin typeface="Times New Roman" panose="02020603050405020304" pitchFamily="18" charset="0"/>
                          <a:cs typeface="Times New Roman" panose="02020603050405020304" pitchFamily="18" charset="0"/>
                        </a:rPr>
                        <a:t>Resistencia de Diseño</a:t>
                      </a: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solidFill>
                      <a:schemeClr val="accent3">
                        <a:lumMod val="60000"/>
                        <a:lumOff val="40000"/>
                      </a:schemeClr>
                    </a:solidFill>
                  </a:tcPr>
                </a:tc>
                <a:tc>
                  <a:txBody>
                    <a:bodyPr/>
                    <a:lstStyle/>
                    <a:p>
                      <a:pPr marL="0" algn="ctr" defTabSz="914400" rtl="0" eaLnBrk="1" fontAlgn="ctr" latinLnBrk="0" hangingPunct="1">
                        <a:lnSpc>
                          <a:spcPct val="107000"/>
                        </a:lnSpc>
                        <a:spcAft>
                          <a:spcPts val="0"/>
                        </a:spcAft>
                      </a:pPr>
                      <a:r>
                        <a:rPr lang="es-EC" sz="1600" kern="1200" dirty="0">
                          <a:solidFill>
                            <a:schemeClr val="tx1"/>
                          </a:solidFill>
                          <a:effectLst/>
                          <a:latin typeface="Times New Roman" panose="02020603050405020304" pitchFamily="18" charset="0"/>
                          <a:cs typeface="Times New Roman" panose="02020603050405020304" pitchFamily="18" charset="0"/>
                        </a:rPr>
                        <a:t>Resistencia Esclerómetro</a:t>
                      </a: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xmlns="" val="10000"/>
                  </a:ext>
                </a:extLst>
              </a:tr>
              <a:tr h="310618">
                <a:tc vMerge="1">
                  <a:txBody>
                    <a:bodyPr/>
                    <a:lstStyle/>
                    <a:p>
                      <a:endParaRPr lang="es-EC"/>
                    </a:p>
                  </a:txBody>
                  <a:tcPr/>
                </a:tc>
                <a:tc vMerge="1">
                  <a:txBody>
                    <a:bodyPr/>
                    <a:lstStyle/>
                    <a:p>
                      <a:endParaRPr lang="es-EC"/>
                    </a:p>
                  </a:txBody>
                  <a:tcPr/>
                </a:tc>
                <a:tc>
                  <a:txBody>
                    <a:bodyPr/>
                    <a:lstStyle/>
                    <a:p>
                      <a:pPr marL="0" algn="ctr" defTabSz="914400" rtl="0" eaLnBrk="1" fontAlgn="ctr" latinLnBrk="0" hangingPunct="1">
                        <a:lnSpc>
                          <a:spcPct val="107000"/>
                        </a:lnSpc>
                        <a:spcAft>
                          <a:spcPts val="0"/>
                        </a:spcAft>
                      </a:pPr>
                      <a:r>
                        <a:rPr lang="es-EC" sz="1600" kern="1200" dirty="0">
                          <a:effectLst/>
                          <a:latin typeface="Times New Roman" panose="02020603050405020304" pitchFamily="18" charset="0"/>
                          <a:cs typeface="Times New Roman" panose="02020603050405020304" pitchFamily="18" charset="0"/>
                        </a:rPr>
                        <a:t>(kg/cm2)</a:t>
                      </a: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solidFill>
                      <a:schemeClr val="accent3">
                        <a:lumMod val="60000"/>
                        <a:lumOff val="40000"/>
                      </a:schemeClr>
                    </a:solidFill>
                  </a:tcPr>
                </a:tc>
                <a:tc>
                  <a:txBody>
                    <a:bodyPr/>
                    <a:lstStyle/>
                    <a:p>
                      <a:pPr marL="0" algn="ctr" defTabSz="914400" rtl="0" eaLnBrk="1" fontAlgn="ctr" latinLnBrk="0" hangingPunct="1">
                        <a:lnSpc>
                          <a:spcPct val="107000"/>
                        </a:lnSpc>
                        <a:spcAft>
                          <a:spcPts val="0"/>
                        </a:spcAft>
                      </a:pPr>
                      <a:r>
                        <a:rPr lang="es-EC" sz="1600" kern="1200" dirty="0">
                          <a:effectLst/>
                          <a:latin typeface="Times New Roman" panose="02020603050405020304" pitchFamily="18" charset="0"/>
                          <a:cs typeface="Times New Roman" panose="02020603050405020304" pitchFamily="18" charset="0"/>
                        </a:rPr>
                        <a:t>(kg/cm2)</a:t>
                      </a: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xmlns="" val="10001"/>
                  </a:ext>
                </a:extLst>
              </a:tr>
              <a:tr h="163324">
                <a:tc>
                  <a:txBody>
                    <a:bodyPr/>
                    <a:lstStyle/>
                    <a:p>
                      <a:pPr marL="0" algn="ctr" defTabSz="914400" rtl="0" eaLnBrk="1" fontAlgn="ctr" latinLnBrk="0" hangingPunct="1">
                        <a:lnSpc>
                          <a:spcPct val="107000"/>
                        </a:lnSpc>
                        <a:spcAft>
                          <a:spcPts val="0"/>
                        </a:spcAft>
                      </a:pPr>
                      <a:r>
                        <a:rPr lang="es-EC" sz="1600" kern="1200">
                          <a:effectLst/>
                          <a:latin typeface="Times New Roman" panose="02020603050405020304" pitchFamily="18" charset="0"/>
                          <a:cs typeface="Times New Roman" panose="02020603050405020304" pitchFamily="18" charset="0"/>
                        </a:rPr>
                        <a:t>Pila P3</a:t>
                      </a:r>
                      <a:endParaRPr lang="es-EC" sz="1600" kern="120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algn="ctr" defTabSz="914400" rtl="0" eaLnBrk="1" fontAlgn="ctr" latinLnBrk="0" hangingPunct="1">
                        <a:lnSpc>
                          <a:spcPct val="107000"/>
                        </a:lnSpc>
                        <a:spcAft>
                          <a:spcPts val="0"/>
                        </a:spcAft>
                      </a:pPr>
                      <a:r>
                        <a:rPr lang="es-EC" sz="1600" kern="1200" dirty="0">
                          <a:effectLst/>
                          <a:latin typeface="Times New Roman" panose="02020603050405020304" pitchFamily="18" charset="0"/>
                          <a:cs typeface="Times New Roman" panose="02020603050405020304" pitchFamily="18" charset="0"/>
                        </a:rPr>
                        <a:t>A1</a:t>
                      </a: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algn="ctr" defTabSz="914400" rtl="0" eaLnBrk="1" fontAlgn="ctr" latinLnBrk="0" hangingPunct="1">
                        <a:lnSpc>
                          <a:spcPct val="107000"/>
                        </a:lnSpc>
                        <a:spcAft>
                          <a:spcPts val="0"/>
                        </a:spcAft>
                      </a:pPr>
                      <a:r>
                        <a:rPr lang="es-EC" sz="1600" kern="1200" dirty="0">
                          <a:effectLst/>
                          <a:latin typeface="Times New Roman" panose="02020603050405020304" pitchFamily="18" charset="0"/>
                          <a:cs typeface="Times New Roman" panose="02020603050405020304" pitchFamily="18" charset="0"/>
                        </a:rPr>
                        <a:t>240</a:t>
                      </a: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solidFill>
                      <a:schemeClr val="accent3">
                        <a:lumMod val="60000"/>
                        <a:lumOff val="40000"/>
                      </a:schemeClr>
                    </a:solidFill>
                  </a:tcPr>
                </a:tc>
                <a:tc>
                  <a:txBody>
                    <a:bodyPr/>
                    <a:lstStyle/>
                    <a:p>
                      <a:pPr marL="0" algn="ctr" defTabSz="914400" rtl="0" eaLnBrk="1" fontAlgn="ctr" latinLnBrk="0" hangingPunct="1">
                        <a:lnSpc>
                          <a:spcPct val="107000"/>
                        </a:lnSpc>
                        <a:spcAft>
                          <a:spcPts val="0"/>
                        </a:spcAft>
                      </a:pPr>
                      <a:r>
                        <a:rPr lang="es-EC" sz="1600" kern="1200" dirty="0">
                          <a:effectLst/>
                          <a:latin typeface="Times New Roman" panose="02020603050405020304" pitchFamily="18" charset="0"/>
                          <a:cs typeface="Times New Roman" panose="02020603050405020304" pitchFamily="18" charset="0"/>
                        </a:rPr>
                        <a:t>404</a:t>
                      </a: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xmlns="" val="10002"/>
                  </a:ext>
                </a:extLst>
              </a:tr>
              <a:tr h="163324">
                <a:tc>
                  <a:txBody>
                    <a:bodyPr/>
                    <a:lstStyle/>
                    <a:p>
                      <a:pPr marL="0" algn="ctr" defTabSz="914400" rtl="0" eaLnBrk="1" fontAlgn="ctr" latinLnBrk="0" hangingPunct="1">
                        <a:lnSpc>
                          <a:spcPct val="107000"/>
                        </a:lnSpc>
                        <a:spcAft>
                          <a:spcPts val="0"/>
                        </a:spcAft>
                      </a:pPr>
                      <a:r>
                        <a:rPr lang="es-EC" sz="1600" kern="1200" dirty="0">
                          <a:effectLst/>
                          <a:latin typeface="Times New Roman" panose="02020603050405020304" pitchFamily="18" charset="0"/>
                          <a:cs typeface="Times New Roman" panose="02020603050405020304" pitchFamily="18" charset="0"/>
                        </a:rPr>
                        <a:t>Tablero</a:t>
                      </a: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algn="ctr" defTabSz="914400" rtl="0" eaLnBrk="1" fontAlgn="ctr" latinLnBrk="0" hangingPunct="1">
                        <a:lnSpc>
                          <a:spcPct val="107000"/>
                        </a:lnSpc>
                        <a:spcAft>
                          <a:spcPts val="0"/>
                        </a:spcAft>
                      </a:pPr>
                      <a:r>
                        <a:rPr lang="es-EC" sz="1600" kern="1200">
                          <a:effectLst/>
                          <a:latin typeface="Times New Roman" panose="02020603050405020304" pitchFamily="18" charset="0"/>
                          <a:cs typeface="Times New Roman" panose="02020603050405020304" pitchFamily="18" charset="0"/>
                        </a:rPr>
                        <a:t>B1</a:t>
                      </a:r>
                      <a:endParaRPr lang="es-EC" sz="1600" kern="120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algn="ctr" defTabSz="914400" rtl="0" eaLnBrk="1" fontAlgn="ctr" latinLnBrk="0" hangingPunct="1">
                        <a:lnSpc>
                          <a:spcPct val="107000"/>
                        </a:lnSpc>
                        <a:spcAft>
                          <a:spcPts val="0"/>
                        </a:spcAft>
                      </a:pPr>
                      <a:r>
                        <a:rPr lang="es-EC" sz="1600" kern="1200" dirty="0">
                          <a:effectLst/>
                          <a:latin typeface="Times New Roman" panose="02020603050405020304" pitchFamily="18" charset="0"/>
                          <a:cs typeface="Times New Roman" panose="02020603050405020304" pitchFamily="18" charset="0"/>
                        </a:rPr>
                        <a:t>280</a:t>
                      </a: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solidFill>
                      <a:schemeClr val="accent3">
                        <a:lumMod val="60000"/>
                        <a:lumOff val="40000"/>
                      </a:schemeClr>
                    </a:solidFill>
                  </a:tcPr>
                </a:tc>
                <a:tc>
                  <a:txBody>
                    <a:bodyPr/>
                    <a:lstStyle/>
                    <a:p>
                      <a:pPr marL="0" algn="ctr" defTabSz="914400" rtl="0" eaLnBrk="1" fontAlgn="ctr" latinLnBrk="0" hangingPunct="1">
                        <a:lnSpc>
                          <a:spcPct val="107000"/>
                        </a:lnSpc>
                        <a:spcAft>
                          <a:spcPts val="0"/>
                        </a:spcAft>
                      </a:pPr>
                      <a:r>
                        <a:rPr lang="es-EC" sz="1600" kern="1200" dirty="0">
                          <a:effectLst/>
                          <a:latin typeface="Times New Roman" panose="02020603050405020304" pitchFamily="18" charset="0"/>
                          <a:cs typeface="Times New Roman" panose="02020603050405020304" pitchFamily="18" charset="0"/>
                        </a:rPr>
                        <a:t>576</a:t>
                      </a: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xmlns="" val="10003"/>
                  </a:ext>
                </a:extLst>
              </a:tr>
              <a:tr h="310618">
                <a:tc>
                  <a:txBody>
                    <a:bodyPr/>
                    <a:lstStyle/>
                    <a:p>
                      <a:pPr marL="0" algn="ctr" defTabSz="914400" rtl="0" eaLnBrk="1" fontAlgn="ctr" latinLnBrk="0" hangingPunct="1">
                        <a:lnSpc>
                          <a:spcPct val="107000"/>
                        </a:lnSpc>
                        <a:spcAft>
                          <a:spcPts val="0"/>
                        </a:spcAft>
                      </a:pPr>
                      <a:r>
                        <a:rPr lang="es-EC" sz="1600" kern="1200">
                          <a:effectLst/>
                          <a:latin typeface="Times New Roman" panose="02020603050405020304" pitchFamily="18" charset="0"/>
                          <a:cs typeface="Times New Roman" panose="02020603050405020304" pitchFamily="18" charset="0"/>
                        </a:rPr>
                        <a:t>Viga H.P</a:t>
                      </a:r>
                      <a:endParaRPr lang="es-EC" sz="1600" kern="120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algn="ctr" defTabSz="914400" rtl="0" eaLnBrk="1" fontAlgn="ctr" latinLnBrk="0" hangingPunct="1">
                        <a:lnSpc>
                          <a:spcPct val="107000"/>
                        </a:lnSpc>
                        <a:spcAft>
                          <a:spcPts val="0"/>
                        </a:spcAft>
                      </a:pPr>
                      <a:r>
                        <a:rPr lang="es-EC" sz="1600" kern="1200">
                          <a:effectLst/>
                          <a:latin typeface="Times New Roman" panose="02020603050405020304" pitchFamily="18" charset="0"/>
                          <a:cs typeface="Times New Roman" panose="02020603050405020304" pitchFamily="18" charset="0"/>
                        </a:rPr>
                        <a:t>A5</a:t>
                      </a:r>
                      <a:endParaRPr lang="es-EC" sz="1600" kern="120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algn="ctr" defTabSz="914400" rtl="0" eaLnBrk="1" fontAlgn="ctr" latinLnBrk="0" hangingPunct="1">
                        <a:lnSpc>
                          <a:spcPct val="107000"/>
                        </a:lnSpc>
                        <a:spcAft>
                          <a:spcPts val="0"/>
                        </a:spcAft>
                      </a:pPr>
                      <a:r>
                        <a:rPr lang="es-EC" sz="1600" kern="1200" dirty="0">
                          <a:effectLst/>
                          <a:latin typeface="Times New Roman" panose="02020603050405020304" pitchFamily="18" charset="0"/>
                          <a:cs typeface="Times New Roman" panose="02020603050405020304" pitchFamily="18" charset="0"/>
                        </a:rPr>
                        <a:t>350</a:t>
                      </a: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solidFill>
                      <a:schemeClr val="accent3">
                        <a:lumMod val="60000"/>
                        <a:lumOff val="40000"/>
                      </a:schemeClr>
                    </a:solidFill>
                  </a:tcPr>
                </a:tc>
                <a:tc>
                  <a:txBody>
                    <a:bodyPr/>
                    <a:lstStyle/>
                    <a:p>
                      <a:pPr marL="0" algn="ctr" defTabSz="914400" rtl="0" eaLnBrk="1" fontAlgn="ctr" latinLnBrk="0" hangingPunct="1">
                        <a:lnSpc>
                          <a:spcPct val="107000"/>
                        </a:lnSpc>
                        <a:spcAft>
                          <a:spcPts val="0"/>
                        </a:spcAft>
                      </a:pPr>
                      <a:r>
                        <a:rPr lang="es-EC" sz="1600" kern="1200" dirty="0">
                          <a:effectLst/>
                          <a:latin typeface="Times New Roman" panose="02020603050405020304" pitchFamily="18" charset="0"/>
                          <a:cs typeface="Times New Roman" panose="02020603050405020304" pitchFamily="18" charset="0"/>
                        </a:rPr>
                        <a:t>424</a:t>
                      </a:r>
                      <a:endParaRPr lang="es-EC"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xmlns="" val="10004"/>
                  </a:ext>
                </a:extLst>
              </a:tr>
            </a:tbl>
          </a:graphicData>
        </a:graphic>
      </p:graphicFrame>
      <p:sp>
        <p:nvSpPr>
          <p:cNvPr id="13"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rgbClr val="FF0000"/>
                </a:solidFill>
              </a:rPr>
              <a:t>-Instrumentación</a:t>
            </a:r>
          </a:p>
          <a:p>
            <a:pPr marL="0" indent="0">
              <a:buFont typeface="Arial" pitchFamily="34" charset="0"/>
              <a:buNone/>
            </a:pPr>
            <a:r>
              <a:rPr lang="es-EC" sz="1600" dirty="0" smtClean="0">
                <a:solidFill>
                  <a:srgbClr val="FF0000"/>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5"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INSTRUMENTACIÓN DEL PUENTE</a:t>
            </a:r>
            <a:endParaRPr lang="es-ES" dirty="0"/>
          </a:p>
        </p:txBody>
      </p:sp>
    </p:spTree>
    <p:extLst>
      <p:ext uri="{BB962C8B-B14F-4D97-AF65-F5344CB8AC3E}">
        <p14:creationId xmlns:p14="http://schemas.microsoft.com/office/powerpoint/2010/main" val="1669269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828800" y="2590800"/>
            <a:ext cx="6625547" cy="2400657"/>
          </a:xfrm>
          <a:prstGeom prst="rect">
            <a:avLst/>
          </a:prstGeom>
          <a:noFill/>
        </p:spPr>
        <p:txBody>
          <a:bodyPr wrap="square" rtlCol="0">
            <a:spAutoFit/>
          </a:bodyPr>
          <a:lstStyle/>
          <a:p>
            <a:pPr algn="ctr"/>
            <a:r>
              <a:rPr lang="es-EC" sz="7500" dirty="0" smtClean="0"/>
              <a:t>MODELO ANALÍTICO</a:t>
            </a:r>
            <a:endParaRPr lang="es-EC" sz="7500" dirty="0"/>
          </a:p>
        </p:txBody>
      </p:sp>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6"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7" name="Title 1"/>
          <p:cNvSpPr txBox="1">
            <a:spLocks/>
          </p:cNvSpPr>
          <p:nvPr/>
        </p:nvSpPr>
        <p:spPr>
          <a:xfrm>
            <a:off x="1455506" y="6928"/>
            <a:ext cx="7231294" cy="526472"/>
          </a:xfrm>
          <a:prstGeom prst="rect">
            <a:avLst/>
          </a:prstGeom>
          <a:solidFill>
            <a:schemeClr val="tx1">
              <a:lumMod val="75000"/>
              <a:lumOff val="25000"/>
            </a:schemeClr>
          </a:solidFill>
        </p:spPr>
        <p:txBody>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endParaRPr lang="es-ES" dirty="0"/>
          </a:p>
        </p:txBody>
      </p:sp>
    </p:spTree>
    <p:extLst>
      <p:ext uri="{BB962C8B-B14F-4D97-AF65-F5344CB8AC3E}">
        <p14:creationId xmlns:p14="http://schemas.microsoft.com/office/powerpoint/2010/main" val="39045385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pic>
        <p:nvPicPr>
          <p:cNvPr id="5" name="Imagen 4"/>
          <p:cNvPicPr>
            <a:picLocks noChangeAspect="1"/>
          </p:cNvPicPr>
          <p:nvPr/>
        </p:nvPicPr>
        <p:blipFill>
          <a:blip r:embed="rId2"/>
          <a:stretch>
            <a:fillRect/>
          </a:stretch>
        </p:blipFill>
        <p:spPr>
          <a:xfrm>
            <a:off x="-21101" y="1"/>
            <a:ext cx="1505424" cy="1447800"/>
          </a:xfrm>
          <a:prstGeom prst="rect">
            <a:avLst/>
          </a:prstGeom>
        </p:spPr>
      </p:pic>
      <p:pic>
        <p:nvPicPr>
          <p:cNvPr id="1025" name="Imagen 17"/>
          <p:cNvPicPr>
            <a:picLocks noChangeAspect="1" noChangeArrowheads="1"/>
          </p:cNvPicPr>
          <p:nvPr/>
        </p:nvPicPr>
        <p:blipFill>
          <a:blip r:embed="rId3">
            <a:extLst>
              <a:ext uri="{28A0092B-C50C-407E-A947-70E740481C1C}">
                <a14:useLocalDpi xmlns:a14="http://schemas.microsoft.com/office/drawing/2010/main" val="0"/>
              </a:ext>
            </a:extLst>
          </a:blip>
          <a:srcRect l="20331" t="20058" r="19958" b="20331"/>
          <a:stretch>
            <a:fillRect/>
          </a:stretch>
        </p:blipFill>
        <p:spPr bwMode="auto">
          <a:xfrm>
            <a:off x="1723328" y="1522439"/>
            <a:ext cx="7152850" cy="40197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4349813" y="5569951"/>
            <a:ext cx="189987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s-EC" sz="1000" b="0" i="0" u="none" strike="noStrike" cap="none" normalizeH="0" baseline="0" dirty="0" smtClean="0" bmk="_Toc522869134">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Software CSI BRIDGE V.20.0.0.</a:t>
            </a:r>
            <a:endParaRPr kumimoji="0" lang="en-US"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PROGRAMA COMPUTACIONAL</a:t>
            </a:r>
            <a:endParaRPr lang="es-EC" sz="2100" dirty="0">
              <a:latin typeface="Times New Roman" panose="02020603050405020304" pitchFamily="18" charset="0"/>
              <a:cs typeface="Times New Roman" panose="02020603050405020304" pitchFamily="18" charset="0"/>
            </a:endParaRPr>
          </a:p>
        </p:txBody>
      </p:sp>
      <p:sp>
        <p:nvSpPr>
          <p:cNvPr id="9"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36930734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CRITERIOS DE DISEÑO</a:t>
            </a:r>
            <a:endParaRPr lang="es-EC" sz="2100" dirty="0">
              <a:latin typeface="Times New Roman" panose="02020603050405020304" pitchFamily="18" charset="0"/>
              <a:cs typeface="Times New Roman" panose="02020603050405020304" pitchFamily="18" charset="0"/>
            </a:endParaRPr>
          </a:p>
        </p:txBody>
      </p:sp>
      <p:graphicFrame>
        <p:nvGraphicFramePr>
          <p:cNvPr id="9" name="Diagrama 8"/>
          <p:cNvGraphicFramePr/>
          <p:nvPr>
            <p:extLst/>
          </p:nvPr>
        </p:nvGraphicFramePr>
        <p:xfrm>
          <a:off x="1524000" y="1167554"/>
          <a:ext cx="7620000" cy="5538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0"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spTree>
    <p:extLst>
      <p:ext uri="{BB962C8B-B14F-4D97-AF65-F5344CB8AC3E}">
        <p14:creationId xmlns:p14="http://schemas.microsoft.com/office/powerpoint/2010/main" val="36189519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a:latin typeface="Times New Roman" panose="02020603050405020304" pitchFamily="18" charset="0"/>
                <a:cs typeface="Times New Roman" panose="02020603050405020304" pitchFamily="18" charset="0"/>
              </a:rPr>
              <a:t>CRITERIOS DE DISEÑO</a:t>
            </a:r>
          </a:p>
        </p:txBody>
      </p:sp>
      <mc:AlternateContent xmlns:mc="http://schemas.openxmlformats.org/markup-compatibility/2006" xmlns:a14="http://schemas.microsoft.com/office/drawing/2010/main">
        <mc:Choice Requires="a14">
          <p:graphicFrame>
            <p:nvGraphicFramePr>
              <p:cNvPr id="21" name="Diagrama 20"/>
              <p:cNvGraphicFramePr/>
              <p:nvPr>
                <p:extLst/>
              </p:nvPr>
            </p:nvGraphicFramePr>
            <p:xfrm>
              <a:off x="1524000" y="1167554"/>
              <a:ext cx="7620000" cy="5538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21" name="Diagrama 20"/>
              <p:cNvGraphicFramePr/>
              <p:nvPr>
                <p:extLst>
                  <p:ext uri="{D42A27DB-BD31-4B8C-83A1-F6EECF244321}">
                    <p14:modId xmlns:p14="http://schemas.microsoft.com/office/powerpoint/2010/main" val="616445006"/>
                  </p:ext>
                </p:extLst>
              </p:nvPr>
            </p:nvGraphicFramePr>
            <p:xfrm>
              <a:off x="1524000" y="1167554"/>
              <a:ext cx="7620000" cy="55380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8"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0"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spTree>
    <p:extLst>
      <p:ext uri="{BB962C8B-B14F-4D97-AF65-F5344CB8AC3E}">
        <p14:creationId xmlns:p14="http://schemas.microsoft.com/office/powerpoint/2010/main" val="1344869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CARGAS DE DISEÑO</a:t>
            </a:r>
            <a:endParaRPr lang="es-EC" sz="21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1589302" y="1548292"/>
            <a:ext cx="6259298" cy="1708160"/>
          </a:xfrm>
          <a:prstGeom prst="rect">
            <a:avLst/>
          </a:prstGeom>
          <a:noFill/>
        </p:spPr>
        <p:txBody>
          <a:bodyPr wrap="square" rtlCol="0">
            <a:spAutoFit/>
          </a:bodyPr>
          <a:lstStyle/>
          <a:p>
            <a:pPr marL="342900" indent="-342900">
              <a:buFont typeface="Arial" panose="020B0604020202020204" pitchFamily="34" charset="0"/>
              <a:buChar char="•"/>
            </a:pPr>
            <a:r>
              <a:rPr lang="es-EC" sz="2100" b="1" dirty="0" smtClean="0">
                <a:latin typeface="Times New Roman" panose="02020603050405020304" pitchFamily="18" charset="0"/>
                <a:cs typeface="Times New Roman" panose="02020603050405020304" pitchFamily="18" charset="0"/>
              </a:rPr>
              <a:t>Cargas Permanentes:</a:t>
            </a:r>
          </a:p>
          <a:p>
            <a:pPr marL="800100" lvl="1" indent="-342900">
              <a:buFont typeface="Arial" panose="020B0604020202020204" pitchFamily="34" charset="0"/>
              <a:buChar char="•"/>
            </a:pPr>
            <a:r>
              <a:rPr lang="en-US" sz="2100" dirty="0" smtClean="0">
                <a:latin typeface="Times New Roman" panose="02020603050405020304" pitchFamily="18" charset="0"/>
                <a:cs typeface="Times New Roman" panose="02020603050405020304" pitchFamily="18" charset="0"/>
              </a:rPr>
              <a:t>Peso </a:t>
            </a:r>
            <a:r>
              <a:rPr lang="es-EC" sz="2100" dirty="0" smtClean="0">
                <a:latin typeface="Times New Roman" panose="02020603050405020304" pitchFamily="18" charset="0"/>
                <a:cs typeface="Times New Roman" panose="02020603050405020304" pitchFamily="18" charset="0"/>
              </a:rPr>
              <a:t>Propio</a:t>
            </a:r>
          </a:p>
          <a:p>
            <a:pPr marL="800100" lvl="1"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Capa de Rodadura</a:t>
            </a:r>
            <a:r>
              <a:rPr lang="en-US" sz="2100" dirty="0" smtClean="0">
                <a:latin typeface="Times New Roman" panose="02020603050405020304" pitchFamily="18" charset="0"/>
                <a:cs typeface="Times New Roman" panose="02020603050405020304" pitchFamily="18" charset="0"/>
              </a:rPr>
              <a:t>=112.5 kg/m2 (e=5cm)</a:t>
            </a:r>
          </a:p>
          <a:p>
            <a:pPr marL="800100" lvl="1"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Veredas</a:t>
            </a:r>
            <a:r>
              <a:rPr lang="en-US" sz="2100" dirty="0" smtClean="0">
                <a:latin typeface="Times New Roman" panose="02020603050405020304" pitchFamily="18" charset="0"/>
                <a:cs typeface="Times New Roman" panose="02020603050405020304" pitchFamily="18" charset="0"/>
              </a:rPr>
              <a:t>=396 </a:t>
            </a:r>
            <a:r>
              <a:rPr lang="en-US" sz="2100" dirty="0">
                <a:latin typeface="Times New Roman" panose="02020603050405020304" pitchFamily="18" charset="0"/>
                <a:cs typeface="Times New Roman" panose="02020603050405020304" pitchFamily="18" charset="0"/>
              </a:rPr>
              <a:t>kg/m2</a:t>
            </a:r>
            <a:endParaRPr lang="en-US" sz="2100" dirty="0" smtClean="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Protecciones</a:t>
            </a:r>
            <a:r>
              <a:rPr lang="en-US" sz="2100" dirty="0" smtClean="0">
                <a:latin typeface="Times New Roman" panose="02020603050405020304" pitchFamily="18" charset="0"/>
                <a:cs typeface="Times New Roman" panose="02020603050405020304" pitchFamily="18" charset="0"/>
              </a:rPr>
              <a:t>=60.41 kg/m (</a:t>
            </a:r>
            <a:r>
              <a:rPr lang="es-EC" sz="2100" dirty="0" smtClean="0">
                <a:latin typeface="Times New Roman" panose="02020603050405020304" pitchFamily="18" charset="0"/>
                <a:cs typeface="Times New Roman" panose="02020603050405020304" pitchFamily="18" charset="0"/>
              </a:rPr>
              <a:t>Columna y Baranda</a:t>
            </a:r>
            <a:r>
              <a:rPr lang="en-US" sz="2100" dirty="0" smtClean="0">
                <a:latin typeface="Times New Roman" panose="02020603050405020304" pitchFamily="18" charset="0"/>
                <a:cs typeface="Times New Roman" panose="02020603050405020304" pitchFamily="18" charset="0"/>
              </a:rPr>
              <a:t>)</a:t>
            </a:r>
          </a:p>
        </p:txBody>
      </p:sp>
      <p:pic>
        <p:nvPicPr>
          <p:cNvPr id="6" name="Imagen 5"/>
          <p:cNvPicPr>
            <a:picLocks noChangeAspect="1"/>
          </p:cNvPicPr>
          <p:nvPr/>
        </p:nvPicPr>
        <p:blipFill>
          <a:blip r:embed="rId3"/>
          <a:stretch>
            <a:fillRect/>
          </a:stretch>
        </p:blipFill>
        <p:spPr>
          <a:xfrm>
            <a:off x="3276600" y="3358114"/>
            <a:ext cx="4209394" cy="2944395"/>
          </a:xfrm>
          <a:prstGeom prst="rect">
            <a:avLst/>
          </a:prstGeom>
        </p:spPr>
      </p:pic>
      <p:sp>
        <p:nvSpPr>
          <p:cNvPr id="8" name="Rectangle 3"/>
          <p:cNvSpPr>
            <a:spLocks noChangeArrowheads="1"/>
          </p:cNvSpPr>
          <p:nvPr/>
        </p:nvSpPr>
        <p:spPr bwMode="auto">
          <a:xfrm>
            <a:off x="3874318" y="6333739"/>
            <a:ext cx="301396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000" b="0" i="0" u="none" strike="noStrike" cap="none" normalizeH="0" baseline="0" dirty="0" smtClean="0" bmk="_Toc522869134">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Capa de Rodadura (izq.)</a:t>
            </a:r>
            <a:r>
              <a:rPr kumimoji="0" lang="es-EC" altLang="es-EC" sz="1000" b="0" i="0" u="none" strike="noStrike" cap="none" normalizeH="0" dirty="0" smtClean="0" bmk="_Toc522869134">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–Protecciones y Vereda (der.)</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2"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spTree>
    <p:extLst>
      <p:ext uri="{BB962C8B-B14F-4D97-AF65-F5344CB8AC3E}">
        <p14:creationId xmlns:p14="http://schemas.microsoft.com/office/powerpoint/2010/main" val="34377732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a:latin typeface="Times New Roman" panose="02020603050405020304" pitchFamily="18" charset="0"/>
                <a:cs typeface="Times New Roman" panose="02020603050405020304" pitchFamily="18" charset="0"/>
              </a:rPr>
              <a:t>CARGAS DE DISEÑO</a:t>
            </a:r>
          </a:p>
        </p:txBody>
      </p:sp>
      <p:sp>
        <p:nvSpPr>
          <p:cNvPr id="6" name="CuadroTexto 5"/>
          <p:cNvSpPr txBox="1"/>
          <p:nvPr/>
        </p:nvSpPr>
        <p:spPr>
          <a:xfrm>
            <a:off x="1586805" y="1267272"/>
            <a:ext cx="6259298" cy="1384995"/>
          </a:xfrm>
          <a:prstGeom prst="rect">
            <a:avLst/>
          </a:prstGeom>
          <a:noFill/>
        </p:spPr>
        <p:txBody>
          <a:bodyPr wrap="square" rtlCol="0">
            <a:spAutoFit/>
          </a:bodyPr>
          <a:lstStyle/>
          <a:p>
            <a:pPr marL="342900" indent="-342900">
              <a:buFont typeface="Arial" panose="020B0604020202020204" pitchFamily="34" charset="0"/>
              <a:buChar char="•"/>
            </a:pPr>
            <a:r>
              <a:rPr lang="es-EC" sz="2100" b="1" dirty="0" smtClean="0">
                <a:latin typeface="Times New Roman" panose="02020603050405020304" pitchFamily="18" charset="0"/>
                <a:cs typeface="Times New Roman" panose="02020603050405020304" pitchFamily="18" charset="0"/>
              </a:rPr>
              <a:t>Cargas Transitorias:</a:t>
            </a:r>
          </a:p>
          <a:p>
            <a:pPr marL="800100" lvl="1"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Sobrecarga</a:t>
            </a:r>
            <a:r>
              <a:rPr lang="en-US" sz="2100" dirty="0" smtClean="0">
                <a:latin typeface="Times New Roman" panose="02020603050405020304" pitchFamily="18" charset="0"/>
                <a:cs typeface="Times New Roman" panose="02020603050405020304" pitchFamily="18" charset="0"/>
              </a:rPr>
              <a:t> Vehicular.</a:t>
            </a:r>
          </a:p>
          <a:p>
            <a:pPr marL="1257300" lvl="2" indent="-342900">
              <a:buFont typeface="Arial" panose="020B0604020202020204" pitchFamily="34" charset="0"/>
              <a:buChar char="•"/>
            </a:pPr>
            <a:r>
              <a:rPr lang="en-US" sz="2100" dirty="0" smtClean="0">
                <a:latin typeface="Times New Roman" panose="02020603050405020304" pitchFamily="18" charset="0"/>
                <a:cs typeface="Times New Roman" panose="02020603050405020304" pitchFamily="18" charset="0"/>
              </a:rPr>
              <a:t>HL-93K</a:t>
            </a:r>
          </a:p>
          <a:p>
            <a:pPr marL="1257300" lvl="2" indent="-342900">
              <a:buFont typeface="Arial" panose="020B0604020202020204" pitchFamily="34" charset="0"/>
              <a:buChar char="•"/>
            </a:pPr>
            <a:r>
              <a:rPr lang="en-US" sz="2100" dirty="0" smtClean="0">
                <a:latin typeface="Times New Roman" panose="02020603050405020304" pitchFamily="18" charset="0"/>
                <a:cs typeface="Times New Roman" panose="02020603050405020304" pitchFamily="18" charset="0"/>
              </a:rPr>
              <a:t>HL-93M</a:t>
            </a:r>
            <a:endParaRPr lang="es-EC" sz="2100" dirty="0" smtClean="0">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rotWithShape="1">
          <a:blip r:embed="rId3"/>
          <a:srcRect b="8059"/>
          <a:stretch/>
        </p:blipFill>
        <p:spPr>
          <a:xfrm>
            <a:off x="2147971" y="2652267"/>
            <a:ext cx="2293059" cy="2300733"/>
          </a:xfrm>
          <a:prstGeom prst="rect">
            <a:avLst/>
          </a:prstGeom>
          <a:ln w="9525">
            <a:solidFill>
              <a:schemeClr val="tx1"/>
            </a:solidFill>
          </a:ln>
        </p:spPr>
      </p:pic>
      <p:pic>
        <p:nvPicPr>
          <p:cNvPr id="9" name="Imagen 8"/>
          <p:cNvPicPr>
            <a:picLocks noChangeAspect="1"/>
          </p:cNvPicPr>
          <p:nvPr/>
        </p:nvPicPr>
        <p:blipFill rotWithShape="1">
          <a:blip r:embed="rId4"/>
          <a:srcRect b="4854"/>
          <a:stretch/>
        </p:blipFill>
        <p:spPr>
          <a:xfrm>
            <a:off x="5715000" y="2676488"/>
            <a:ext cx="2693232" cy="2388392"/>
          </a:xfrm>
          <a:prstGeom prst="rect">
            <a:avLst/>
          </a:prstGeom>
          <a:ln w="9525">
            <a:solidFill>
              <a:schemeClr val="tx1"/>
            </a:solidFill>
          </a:ln>
        </p:spPr>
      </p:pic>
      <p:pic>
        <p:nvPicPr>
          <p:cNvPr id="10" name="Imagen 9"/>
          <p:cNvPicPr>
            <a:picLocks noChangeAspect="1"/>
          </p:cNvPicPr>
          <p:nvPr/>
        </p:nvPicPr>
        <p:blipFill rotWithShape="1">
          <a:blip r:embed="rId5"/>
          <a:srcRect b="23067"/>
          <a:stretch/>
        </p:blipFill>
        <p:spPr bwMode="auto">
          <a:xfrm>
            <a:off x="3048000" y="5426944"/>
            <a:ext cx="4117964" cy="929248"/>
          </a:xfrm>
          <a:prstGeom prst="rect">
            <a:avLst/>
          </a:prstGeom>
          <a:ln w="9525">
            <a:solidFill>
              <a:schemeClr val="tx1"/>
            </a:solidFill>
          </a:ln>
          <a:extLst>
            <a:ext uri="{53640926-AAD7-44D8-BBD7-CCE9431645EC}">
              <a14:shadowObscured xmlns:a14="http://schemas.microsoft.com/office/drawing/2010/main"/>
            </a:ext>
          </a:extLst>
        </p:spPr>
      </p:pic>
      <p:sp>
        <p:nvSpPr>
          <p:cNvPr id="12" name="Rectangle 3"/>
          <p:cNvSpPr>
            <a:spLocks noChangeArrowheads="1"/>
          </p:cNvSpPr>
          <p:nvPr/>
        </p:nvSpPr>
        <p:spPr bwMode="auto">
          <a:xfrm>
            <a:off x="2738899" y="4953000"/>
            <a:ext cx="11112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C" altLang="es-EC" sz="1000" dirty="0" smtClean="0" bmk="_Toc522869134">
                <a:latin typeface="Times New Roman" panose="02020603050405020304" pitchFamily="18" charset="0"/>
                <a:cs typeface="Times New Roman" panose="02020603050405020304" pitchFamily="18" charset="0"/>
              </a:rPr>
              <a:t>Camión de diseño</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3"/>
          <p:cNvSpPr>
            <a:spLocks noChangeArrowheads="1"/>
          </p:cNvSpPr>
          <p:nvPr/>
        </p:nvSpPr>
        <p:spPr bwMode="auto">
          <a:xfrm>
            <a:off x="6498000" y="5011579"/>
            <a:ext cx="112723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C" altLang="es-EC" sz="1000" dirty="0" smtClean="0" bmk="_Toc522869134">
                <a:latin typeface="Times New Roman" panose="02020603050405020304" pitchFamily="18" charset="0"/>
                <a:cs typeface="Times New Roman" panose="02020603050405020304" pitchFamily="18" charset="0"/>
              </a:rPr>
              <a:t>Tándem de diseño</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3"/>
          <p:cNvSpPr>
            <a:spLocks noChangeArrowheads="1"/>
          </p:cNvSpPr>
          <p:nvPr/>
        </p:nvSpPr>
        <p:spPr bwMode="auto">
          <a:xfrm>
            <a:off x="4260696" y="6337694"/>
            <a:ext cx="147187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C" altLang="es-EC" sz="1000" dirty="0" smtClean="0" bmk="_Toc522869134">
                <a:latin typeface="Times New Roman" panose="02020603050405020304" pitchFamily="18" charset="0"/>
                <a:cs typeface="Times New Roman" panose="02020603050405020304" pitchFamily="18" charset="0"/>
              </a:rPr>
              <a:t>Carga de carril de diseño</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cxnSp>
        <p:nvCxnSpPr>
          <p:cNvPr id="16" name="Conector recto de flecha 15"/>
          <p:cNvCxnSpPr/>
          <p:nvPr/>
        </p:nvCxnSpPr>
        <p:spPr>
          <a:xfrm>
            <a:off x="4279294" y="4953000"/>
            <a:ext cx="457200" cy="42659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onector recto de flecha 18"/>
          <p:cNvCxnSpPr/>
          <p:nvPr/>
        </p:nvCxnSpPr>
        <p:spPr>
          <a:xfrm flipH="1">
            <a:off x="5613861" y="5001828"/>
            <a:ext cx="396603" cy="41146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4" name="Rectangle 3"/>
          <p:cNvSpPr>
            <a:spLocks noChangeArrowheads="1"/>
          </p:cNvSpPr>
          <p:nvPr/>
        </p:nvSpPr>
        <p:spPr bwMode="auto">
          <a:xfrm>
            <a:off x="2524098" y="5122144"/>
            <a:ext cx="154080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C" altLang="es-EC" sz="1000" dirty="0" smtClean="0" bmk="_Toc522869134">
                <a:latin typeface="Times New Roman" panose="02020603050405020304" pitchFamily="18" charset="0"/>
                <a:cs typeface="Times New Roman" panose="02020603050405020304" pitchFamily="18" charset="0"/>
              </a:rPr>
              <a:t>Fuente: (AASHTO, 2014)</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25" name="Rectangle 3"/>
          <p:cNvSpPr>
            <a:spLocks noChangeArrowheads="1"/>
          </p:cNvSpPr>
          <p:nvPr/>
        </p:nvSpPr>
        <p:spPr bwMode="auto">
          <a:xfrm>
            <a:off x="6336351" y="5166298"/>
            <a:ext cx="154080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C" altLang="es-EC" sz="1000" dirty="0" smtClean="0" bmk="_Toc522869134">
                <a:latin typeface="Times New Roman" panose="02020603050405020304" pitchFamily="18" charset="0"/>
                <a:cs typeface="Times New Roman" panose="02020603050405020304" pitchFamily="18" charset="0"/>
              </a:rPr>
              <a:t>Fuente: (AASHTO, 2014)</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26" name="Rectangle 3"/>
          <p:cNvSpPr>
            <a:spLocks noChangeArrowheads="1"/>
          </p:cNvSpPr>
          <p:nvPr/>
        </p:nvSpPr>
        <p:spPr bwMode="auto">
          <a:xfrm>
            <a:off x="4237132" y="6472035"/>
            <a:ext cx="154080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C" altLang="es-EC" sz="1000" dirty="0" smtClean="0" bmk="_Toc522869134">
                <a:latin typeface="Times New Roman" panose="02020603050405020304" pitchFamily="18" charset="0"/>
                <a:cs typeface="Times New Roman" panose="02020603050405020304" pitchFamily="18" charset="0"/>
              </a:rPr>
              <a:t>Fuente: (AASHTO, 2014)</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27" name="Rectangle 3"/>
          <p:cNvSpPr>
            <a:spLocks noChangeArrowheads="1"/>
          </p:cNvSpPr>
          <p:nvPr/>
        </p:nvSpPr>
        <p:spPr bwMode="auto">
          <a:xfrm>
            <a:off x="6407778" y="2258887"/>
            <a:ext cx="154080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C" altLang="es-EC" sz="1000" dirty="0" smtClean="0" bmk="_Toc522869134">
                <a:latin typeface="Times New Roman" panose="02020603050405020304" pitchFamily="18" charset="0"/>
                <a:cs typeface="Times New Roman" panose="02020603050405020304" pitchFamily="18" charset="0"/>
              </a:rPr>
              <a:t>Fuente: (AASHTO, 2014)</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28" name="Rectangle 3"/>
          <p:cNvSpPr>
            <a:spLocks noChangeArrowheads="1"/>
          </p:cNvSpPr>
          <p:nvPr/>
        </p:nvSpPr>
        <p:spPr bwMode="auto">
          <a:xfrm>
            <a:off x="6061435" y="882926"/>
            <a:ext cx="20906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s-EC" sz="1000" dirty="0">
                <a:latin typeface="Times New Roman" panose="02020603050405020304" pitchFamily="18" charset="0"/>
                <a:cs typeface="Times New Roman" panose="02020603050405020304" pitchFamily="18" charset="0"/>
              </a:rPr>
              <a:t>Incremento por carga dinámica (IM).</a:t>
            </a:r>
            <a:endParaRPr kumimoji="0" lang="es-EC" altLang="es-EC"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6"/>
          <a:stretch>
            <a:fillRect/>
          </a:stretch>
        </p:blipFill>
        <p:spPr>
          <a:xfrm>
            <a:off x="5105400" y="1112553"/>
            <a:ext cx="3834340" cy="1069114"/>
          </a:xfrm>
          <a:prstGeom prst="rect">
            <a:avLst/>
          </a:prstGeom>
        </p:spPr>
      </p:pic>
      <p:sp>
        <p:nvSpPr>
          <p:cNvPr id="11" name="Rectángulo 10"/>
          <p:cNvSpPr/>
          <p:nvPr/>
        </p:nvSpPr>
        <p:spPr>
          <a:xfrm>
            <a:off x="5299753" y="1959769"/>
            <a:ext cx="3615647" cy="2332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29"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spTree>
    <p:extLst>
      <p:ext uri="{BB962C8B-B14F-4D97-AF65-F5344CB8AC3E}">
        <p14:creationId xmlns:p14="http://schemas.microsoft.com/office/powerpoint/2010/main" val="1345221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a:latin typeface="Times New Roman" panose="02020603050405020304" pitchFamily="18" charset="0"/>
                <a:cs typeface="Times New Roman" panose="02020603050405020304" pitchFamily="18" charset="0"/>
              </a:rPr>
              <a:t>CARGAS DE DISEÑO</a:t>
            </a:r>
          </a:p>
        </p:txBody>
      </p:sp>
      <p:sp>
        <p:nvSpPr>
          <p:cNvPr id="9" name="CuadroTexto 8"/>
          <p:cNvSpPr txBox="1"/>
          <p:nvPr/>
        </p:nvSpPr>
        <p:spPr>
          <a:xfrm>
            <a:off x="1586805" y="1267272"/>
            <a:ext cx="6259298" cy="738664"/>
          </a:xfrm>
          <a:prstGeom prst="rect">
            <a:avLst/>
          </a:prstGeom>
          <a:noFill/>
        </p:spPr>
        <p:txBody>
          <a:bodyPr wrap="square" rtlCol="0">
            <a:spAutoFit/>
          </a:bodyPr>
          <a:lstStyle/>
          <a:p>
            <a:pPr marL="342900" indent="-342900">
              <a:buFont typeface="Arial" panose="020B0604020202020204" pitchFamily="34" charset="0"/>
              <a:buChar char="•"/>
            </a:pPr>
            <a:r>
              <a:rPr lang="es-EC" sz="2100" b="1" dirty="0" smtClean="0">
                <a:latin typeface="Times New Roman" panose="02020603050405020304" pitchFamily="18" charset="0"/>
                <a:cs typeface="Times New Roman" panose="02020603050405020304" pitchFamily="18" charset="0"/>
              </a:rPr>
              <a:t>Carga Peatonal:</a:t>
            </a:r>
          </a:p>
          <a:p>
            <a:pPr marL="800100" lvl="1"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Peatones</a:t>
            </a:r>
            <a:r>
              <a:rPr lang="en-US" sz="2100" dirty="0" smtClean="0">
                <a:latin typeface="Times New Roman" panose="02020603050405020304" pitchFamily="18" charset="0"/>
                <a:cs typeface="Times New Roman" panose="02020603050405020304" pitchFamily="18" charset="0"/>
              </a:rPr>
              <a:t>=</a:t>
            </a:r>
            <a:r>
              <a:rPr lang="es-EC" sz="2100" dirty="0" smtClean="0">
                <a:latin typeface="Times New Roman" panose="02020603050405020304" pitchFamily="18" charset="0"/>
                <a:cs typeface="Times New Roman" panose="02020603050405020304" pitchFamily="18" charset="0"/>
              </a:rPr>
              <a:t>366 kg/m2</a:t>
            </a:r>
            <a:r>
              <a:rPr lang="en-US" sz="2100" dirty="0">
                <a:latin typeface="Times New Roman" panose="02020603050405020304" pitchFamily="18" charset="0"/>
                <a:cs typeface="Times New Roman" panose="02020603050405020304" pitchFamily="18" charset="0"/>
              </a:rPr>
              <a:t> </a:t>
            </a:r>
            <a:r>
              <a:rPr lang="en-US" sz="2100" dirty="0" smtClean="0">
                <a:latin typeface="Times New Roman" panose="02020603050405020304" pitchFamily="18" charset="0"/>
                <a:cs typeface="Times New Roman" panose="02020603050405020304" pitchFamily="18" charset="0"/>
              </a:rPr>
              <a:t>(Ancho </a:t>
            </a:r>
            <a:r>
              <a:rPr lang="en-US" sz="2100" dirty="0" err="1" smtClean="0">
                <a:latin typeface="Times New Roman" panose="02020603050405020304" pitchFamily="18" charset="0"/>
                <a:cs typeface="Times New Roman" panose="02020603050405020304" pitchFamily="18" charset="0"/>
              </a:rPr>
              <a:t>Vereda</a:t>
            </a:r>
            <a:r>
              <a:rPr lang="en-US" sz="2100" dirty="0" smtClean="0">
                <a:latin typeface="Times New Roman" panose="02020603050405020304" pitchFamily="18" charset="0"/>
                <a:cs typeface="Times New Roman" panose="02020603050405020304" pitchFamily="18" charset="0"/>
              </a:rPr>
              <a:t>=1m)</a:t>
            </a:r>
          </a:p>
        </p:txBody>
      </p:sp>
      <p:pic>
        <p:nvPicPr>
          <p:cNvPr id="4" name="Imagen 3"/>
          <p:cNvPicPr>
            <a:picLocks noChangeAspect="1"/>
          </p:cNvPicPr>
          <p:nvPr/>
        </p:nvPicPr>
        <p:blipFill>
          <a:blip r:embed="rId3"/>
          <a:stretch>
            <a:fillRect/>
          </a:stretch>
        </p:blipFill>
        <p:spPr>
          <a:xfrm>
            <a:off x="4038600" y="2105654"/>
            <a:ext cx="2618881" cy="3820696"/>
          </a:xfrm>
          <a:prstGeom prst="rect">
            <a:avLst/>
          </a:prstGeom>
        </p:spPr>
      </p:pic>
      <p:sp>
        <p:nvSpPr>
          <p:cNvPr id="10" name="Rectangle 3"/>
          <p:cNvSpPr>
            <a:spLocks noChangeArrowheads="1"/>
          </p:cNvSpPr>
          <p:nvPr/>
        </p:nvSpPr>
        <p:spPr bwMode="auto">
          <a:xfrm>
            <a:off x="4864574" y="5926350"/>
            <a:ext cx="9669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000" b="0" i="0" u="none" strike="noStrike" cap="none" normalizeH="0" baseline="0" dirty="0" smtClean="0" bmk="_Toc522869134">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Carga Peatonal</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2"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3"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spTree>
    <p:extLst>
      <p:ext uri="{BB962C8B-B14F-4D97-AF65-F5344CB8AC3E}">
        <p14:creationId xmlns:p14="http://schemas.microsoft.com/office/powerpoint/2010/main" val="25012750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sp>
        <p:nvSpPr>
          <p:cNvPr id="11"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smtClean="0"/>
              <a:t>INTRODUCCIÓN</a:t>
            </a:r>
            <a:endParaRPr lang="es-ES" dirty="0"/>
          </a:p>
        </p:txBody>
      </p:sp>
      <p:pic>
        <p:nvPicPr>
          <p:cNvPr id="2" name="Imagen 1"/>
          <p:cNvPicPr>
            <a:picLocks noChangeAspect="1"/>
          </p:cNvPicPr>
          <p:nvPr/>
        </p:nvPicPr>
        <p:blipFill>
          <a:blip r:embed="rId4"/>
          <a:stretch>
            <a:fillRect/>
          </a:stretch>
        </p:blipFill>
        <p:spPr>
          <a:xfrm>
            <a:off x="1873577" y="1799620"/>
            <a:ext cx="3117181" cy="1866518"/>
          </a:xfrm>
          <a:prstGeom prst="rect">
            <a:avLst/>
          </a:prstGeom>
        </p:spPr>
      </p:pic>
      <p:pic>
        <p:nvPicPr>
          <p:cNvPr id="3" name="Imagen 2"/>
          <p:cNvPicPr>
            <a:picLocks noChangeAspect="1"/>
          </p:cNvPicPr>
          <p:nvPr/>
        </p:nvPicPr>
        <p:blipFill>
          <a:blip r:embed="rId5"/>
          <a:stretch>
            <a:fillRect/>
          </a:stretch>
        </p:blipFill>
        <p:spPr>
          <a:xfrm>
            <a:off x="5562600" y="1793374"/>
            <a:ext cx="3213972" cy="2022587"/>
          </a:xfrm>
          <a:prstGeom prst="rect">
            <a:avLst/>
          </a:prstGeom>
        </p:spPr>
      </p:pic>
      <p:pic>
        <p:nvPicPr>
          <p:cNvPr id="4" name="Imagen 3"/>
          <p:cNvPicPr>
            <a:picLocks noChangeAspect="1"/>
          </p:cNvPicPr>
          <p:nvPr/>
        </p:nvPicPr>
        <p:blipFill>
          <a:blip r:embed="rId6"/>
          <a:stretch>
            <a:fillRect/>
          </a:stretch>
        </p:blipFill>
        <p:spPr>
          <a:xfrm>
            <a:off x="3505200" y="4335500"/>
            <a:ext cx="3505200" cy="2327671"/>
          </a:xfrm>
          <a:prstGeom prst="rect">
            <a:avLst/>
          </a:prstGeom>
        </p:spPr>
      </p:pic>
      <p:sp>
        <p:nvSpPr>
          <p:cNvPr id="9" name="Rectángulo 8"/>
          <p:cNvSpPr/>
          <p:nvPr/>
        </p:nvSpPr>
        <p:spPr>
          <a:xfrm>
            <a:off x="1295400" y="669363"/>
            <a:ext cx="4175374" cy="460895"/>
          </a:xfrm>
          <a:prstGeom prst="rect">
            <a:avLst/>
          </a:prstGeom>
        </p:spPr>
        <p:txBody>
          <a:bodyPr wrap="none">
            <a:spAutoFit/>
          </a:bodyPr>
          <a:lstStyle/>
          <a:p>
            <a:pPr marL="269875" lvl="2" algn="just">
              <a:lnSpc>
                <a:spcPct val="107000"/>
              </a:lnSpc>
              <a:spcBef>
                <a:spcPts val="800"/>
              </a:spcBef>
              <a:spcAft>
                <a:spcPts val="0"/>
              </a:spcAft>
            </a:pP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Planteamiento del Problema</a:t>
            </a:r>
            <a:endParaRPr lang="es-EC"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Marcador de contenido 5"/>
          <p:cNvSpPr>
            <a:spLocks noGrp="1"/>
          </p:cNvSpPr>
          <p:nvPr>
            <p:ph idx="1"/>
          </p:nvPr>
        </p:nvSpPr>
        <p:spPr/>
        <p:txBody>
          <a:bodyPr/>
          <a:lstStyle/>
          <a:p>
            <a:endParaRPr lang="es-EC"/>
          </a:p>
        </p:txBody>
      </p:sp>
      <p:sp>
        <p:nvSpPr>
          <p:cNvPr id="13"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rgbClr val="FF0000"/>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25253116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a:latin typeface="Times New Roman" panose="02020603050405020304" pitchFamily="18" charset="0"/>
                <a:cs typeface="Times New Roman" panose="02020603050405020304" pitchFamily="18" charset="0"/>
              </a:rPr>
              <a:t>CARGAS DE DISEÑO</a:t>
            </a:r>
          </a:p>
        </p:txBody>
      </p:sp>
      <mc:AlternateContent xmlns:mc="http://schemas.openxmlformats.org/markup-compatibility/2006" xmlns:a14="http://schemas.microsoft.com/office/drawing/2010/main">
        <mc:Choice Requires="a14">
          <p:sp>
            <p:nvSpPr>
              <p:cNvPr id="9" name="CuadroTexto 8"/>
              <p:cNvSpPr txBox="1"/>
              <p:nvPr/>
            </p:nvSpPr>
            <p:spPr>
              <a:xfrm>
                <a:off x="1586805" y="1267272"/>
                <a:ext cx="6259298" cy="3234027"/>
              </a:xfrm>
              <a:prstGeom prst="rect">
                <a:avLst/>
              </a:prstGeom>
              <a:noFill/>
            </p:spPr>
            <p:txBody>
              <a:bodyPr wrap="square" rtlCol="0">
                <a:spAutoFit/>
              </a:bodyPr>
              <a:lstStyle/>
              <a:p>
                <a:pPr marL="342900" indent="-342900">
                  <a:buFont typeface="Arial" panose="020B0604020202020204" pitchFamily="34" charset="0"/>
                  <a:buChar char="•"/>
                </a:pPr>
                <a:r>
                  <a:rPr lang="es-EC" sz="2100" b="1" dirty="0" smtClean="0">
                    <a:latin typeface="Times New Roman" panose="02020603050405020304" pitchFamily="18" charset="0"/>
                    <a:cs typeface="Times New Roman" panose="02020603050405020304" pitchFamily="18" charset="0"/>
                  </a:rPr>
                  <a:t>Fuerza Centrifuga:</a:t>
                </a:r>
              </a:p>
              <a:p>
                <a:pPr marL="800100" lvl="1" indent="-342900">
                  <a:buFont typeface="Arial" panose="020B0604020202020204" pitchFamily="34" charset="0"/>
                  <a:buChar char="•"/>
                </a:pPr>
                <a14:m>
                  <m:oMath xmlns:m="http://schemas.openxmlformats.org/officeDocument/2006/math">
                    <m:r>
                      <a:rPr lang="es-ES_tradnl" sz="2100" i="1">
                        <a:latin typeface="Cambria Math" panose="02040503050406030204" pitchFamily="18" charset="0"/>
                      </a:rPr>
                      <m:t>𝐶</m:t>
                    </m:r>
                    <m:r>
                      <a:rPr lang="es-EC" sz="2100" i="1">
                        <a:latin typeface="Cambria Math" panose="02040503050406030204" pitchFamily="18" charset="0"/>
                      </a:rPr>
                      <m:t>=</m:t>
                    </m:r>
                    <m:r>
                      <a:rPr lang="es-ES_tradnl" sz="2100" i="1">
                        <a:latin typeface="Cambria Math" panose="02040503050406030204" pitchFamily="18" charset="0"/>
                      </a:rPr>
                      <m:t>𝑓</m:t>
                    </m:r>
                    <m:f>
                      <m:fPr>
                        <m:ctrlPr>
                          <a:rPr lang="es-EC" sz="2100" i="1">
                            <a:latin typeface="Cambria Math" panose="02040503050406030204" pitchFamily="18" charset="0"/>
                          </a:rPr>
                        </m:ctrlPr>
                      </m:fPr>
                      <m:num>
                        <m:sSup>
                          <m:sSupPr>
                            <m:ctrlPr>
                              <a:rPr lang="es-EC" sz="2100" i="1">
                                <a:latin typeface="Cambria Math" panose="02040503050406030204" pitchFamily="18" charset="0"/>
                              </a:rPr>
                            </m:ctrlPr>
                          </m:sSupPr>
                          <m:e>
                            <m:r>
                              <a:rPr lang="es-ES_tradnl" sz="2100" i="1">
                                <a:latin typeface="Cambria Math" panose="02040503050406030204" pitchFamily="18" charset="0"/>
                              </a:rPr>
                              <m:t>𝑣</m:t>
                            </m:r>
                          </m:e>
                          <m:sup>
                            <m:r>
                              <a:rPr lang="es-EC" sz="2100" i="1">
                                <a:latin typeface="Cambria Math" panose="02040503050406030204" pitchFamily="18" charset="0"/>
                              </a:rPr>
                              <m:t>2</m:t>
                            </m:r>
                          </m:sup>
                        </m:sSup>
                      </m:num>
                      <m:den>
                        <m:r>
                          <a:rPr lang="es-ES_tradnl" sz="2100" i="1">
                            <a:latin typeface="Cambria Math" panose="02040503050406030204" pitchFamily="18" charset="0"/>
                          </a:rPr>
                          <m:t>𝑔𝑅</m:t>
                        </m:r>
                      </m:den>
                    </m:f>
                  </m:oMath>
                </a14:m>
                <a:r>
                  <a:rPr lang="en-US" sz="2100" dirty="0" smtClean="0">
                    <a:latin typeface="Times New Roman" panose="02020603050405020304" pitchFamily="18" charset="0"/>
                    <a:cs typeface="Times New Roman" panose="02020603050405020304" pitchFamily="18" charset="0"/>
                  </a:rPr>
                  <a:t>;  </a:t>
                </a:r>
                <a:r>
                  <a:rPr lang="es-EC" sz="2100" dirty="0">
                    <a:latin typeface="Times New Roman" panose="02020603050405020304" pitchFamily="18" charset="0"/>
                    <a:cs typeface="Times New Roman" panose="02020603050405020304" pitchFamily="18" charset="0"/>
                  </a:rPr>
                  <a:t>(AASHTO, pág. 3.35</a:t>
                </a:r>
                <a:r>
                  <a:rPr lang="es-EC" sz="2100" dirty="0" smtClean="0">
                    <a:latin typeface="Times New Roman" panose="02020603050405020304" pitchFamily="18" charset="0"/>
                    <a:cs typeface="Times New Roman" panose="02020603050405020304" pitchFamily="18" charset="0"/>
                  </a:rPr>
                  <a:t>)</a:t>
                </a:r>
              </a:p>
              <a:p>
                <a:r>
                  <a:rPr lang="es-ES_tradnl" sz="2100" dirty="0">
                    <a:latin typeface="Times New Roman" panose="02020603050405020304" pitchFamily="18" charset="0"/>
                    <a:cs typeface="Times New Roman" panose="02020603050405020304" pitchFamily="18" charset="0"/>
                  </a:rPr>
                  <a:t>Donde:</a:t>
                </a:r>
                <a:endParaRPr lang="es-EC" sz="21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s-ES_tradnl" sz="2100" i="1" dirty="0">
                    <a:latin typeface="Times New Roman" panose="02020603050405020304" pitchFamily="18" charset="0"/>
                    <a:cs typeface="Times New Roman" panose="02020603050405020304" pitchFamily="18" charset="0"/>
                  </a:rPr>
                  <a:t>v=</a:t>
                </a:r>
                <a:r>
                  <a:rPr lang="es-ES_tradnl" sz="2100" dirty="0">
                    <a:latin typeface="Times New Roman" panose="02020603050405020304" pitchFamily="18" charset="0"/>
                    <a:cs typeface="Times New Roman" panose="02020603050405020304" pitchFamily="18" charset="0"/>
                  </a:rPr>
                  <a:t> Velocidad de diseño de la vía (</a:t>
                </a:r>
                <a:r>
                  <a:rPr lang="es-ES_tradnl" sz="2100" i="1" dirty="0">
                    <a:latin typeface="Times New Roman" panose="02020603050405020304" pitchFamily="18" charset="0"/>
                    <a:cs typeface="Times New Roman" panose="02020603050405020304" pitchFamily="18" charset="0"/>
                  </a:rPr>
                  <a:t>m/s</a:t>
                </a:r>
                <a:r>
                  <a:rPr lang="es-ES_tradnl" sz="2100" dirty="0">
                    <a:latin typeface="Times New Roman" panose="02020603050405020304" pitchFamily="18" charset="0"/>
                    <a:cs typeface="Times New Roman" panose="02020603050405020304" pitchFamily="18" charset="0"/>
                  </a:rPr>
                  <a:t>)</a:t>
                </a:r>
                <a:endParaRPr lang="es-EC" sz="21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s-ES_tradnl" sz="2100" dirty="0">
                    <a:latin typeface="Times New Roman" panose="02020603050405020304" pitchFamily="18" charset="0"/>
                    <a:cs typeface="Times New Roman" panose="02020603050405020304" pitchFamily="18" charset="0"/>
                  </a:rPr>
                  <a:t>f= 1.0 para fatiga, 4/3 para otras combinaciones de carga</a:t>
                </a:r>
                <a:endParaRPr lang="es-EC" sz="21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s-ES_tradnl" sz="2100" i="1" dirty="0">
                    <a:latin typeface="Times New Roman" panose="02020603050405020304" pitchFamily="18" charset="0"/>
                    <a:cs typeface="Times New Roman" panose="02020603050405020304" pitchFamily="18" charset="0"/>
                  </a:rPr>
                  <a:t>g=</a:t>
                </a:r>
                <a:r>
                  <a:rPr lang="es-ES_tradnl" sz="2100" dirty="0">
                    <a:latin typeface="Times New Roman" panose="02020603050405020304" pitchFamily="18" charset="0"/>
                    <a:cs typeface="Times New Roman" panose="02020603050405020304" pitchFamily="18" charset="0"/>
                  </a:rPr>
                  <a:t> aceleración de la gravedad: 9.807 (</a:t>
                </a:r>
                <a:r>
                  <a:rPr lang="es-ES_tradnl" sz="2100" i="1" dirty="0">
                    <a:latin typeface="Times New Roman" panose="02020603050405020304" pitchFamily="18" charset="0"/>
                    <a:cs typeface="Times New Roman" panose="02020603050405020304" pitchFamily="18" charset="0"/>
                  </a:rPr>
                  <a:t>m/s</a:t>
                </a:r>
                <a:r>
                  <a:rPr lang="es-ES_tradnl" sz="2100" i="1" baseline="30000" dirty="0">
                    <a:latin typeface="Times New Roman" panose="02020603050405020304" pitchFamily="18" charset="0"/>
                    <a:cs typeface="Times New Roman" panose="02020603050405020304" pitchFamily="18" charset="0"/>
                  </a:rPr>
                  <a:t>2</a:t>
                </a:r>
                <a:r>
                  <a:rPr lang="es-ES_tradnl" sz="2100" dirty="0">
                    <a:latin typeface="Times New Roman" panose="02020603050405020304" pitchFamily="18" charset="0"/>
                    <a:cs typeface="Times New Roman" panose="02020603050405020304" pitchFamily="18" charset="0"/>
                  </a:rPr>
                  <a:t>)</a:t>
                </a:r>
                <a:endParaRPr lang="es-EC" sz="2100" dirty="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s-ES_tradnl" sz="2100" i="1" dirty="0">
                    <a:latin typeface="Times New Roman" panose="02020603050405020304" pitchFamily="18" charset="0"/>
                    <a:cs typeface="Times New Roman" panose="02020603050405020304" pitchFamily="18" charset="0"/>
                  </a:rPr>
                  <a:t>R=</a:t>
                </a:r>
                <a:r>
                  <a:rPr lang="es-ES_tradnl" sz="2100" dirty="0">
                    <a:latin typeface="Times New Roman" panose="02020603050405020304" pitchFamily="18" charset="0"/>
                    <a:cs typeface="Times New Roman" panose="02020603050405020304" pitchFamily="18" charset="0"/>
                  </a:rPr>
                  <a:t> radio de curvatura de carril (</a:t>
                </a:r>
                <a:r>
                  <a:rPr lang="es-ES_tradnl" sz="2100" i="1" dirty="0">
                    <a:latin typeface="Times New Roman" panose="02020603050405020304" pitchFamily="18" charset="0"/>
                    <a:cs typeface="Times New Roman" panose="02020603050405020304" pitchFamily="18" charset="0"/>
                  </a:rPr>
                  <a:t>m</a:t>
                </a:r>
                <a:r>
                  <a:rPr lang="es-ES_tradnl" sz="2100" dirty="0">
                    <a:latin typeface="Times New Roman" panose="02020603050405020304" pitchFamily="18" charset="0"/>
                    <a:cs typeface="Times New Roman" panose="02020603050405020304" pitchFamily="18" charset="0"/>
                  </a:rPr>
                  <a:t>)</a:t>
                </a:r>
                <a:endParaRPr lang="es-EC" sz="21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endParaRPr lang="en-US" sz="2100" dirty="0" smtClean="0">
                  <a:latin typeface="Times New Roman" panose="02020603050405020304" pitchFamily="18" charset="0"/>
                  <a:cs typeface="Times New Roman" panose="02020603050405020304" pitchFamily="18" charset="0"/>
                </a:endParaRPr>
              </a:p>
            </p:txBody>
          </p:sp>
        </mc:Choice>
        <mc:Fallback xmlns="">
          <p:sp>
            <p:nvSpPr>
              <p:cNvPr id="9" name="CuadroTexto 8"/>
              <p:cNvSpPr txBox="1">
                <a:spLocks noRot="1" noChangeAspect="1" noMove="1" noResize="1" noEditPoints="1" noAdjustHandles="1" noChangeArrowheads="1" noChangeShapeType="1" noTextEdit="1"/>
              </p:cNvSpPr>
              <p:nvPr/>
            </p:nvSpPr>
            <p:spPr>
              <a:xfrm>
                <a:off x="1586805" y="1267272"/>
                <a:ext cx="6259298" cy="3234027"/>
              </a:xfrm>
              <a:prstGeom prst="rect">
                <a:avLst/>
              </a:prstGeom>
              <a:blipFill rotWithShape="0">
                <a:blip r:embed="rId3"/>
                <a:stretch>
                  <a:fillRect l="-1168" t="-1132"/>
                </a:stretch>
              </a:blipFill>
            </p:spPr>
            <p:txBody>
              <a:bodyPr/>
              <a:lstStyle/>
              <a:p>
                <a:r>
                  <a:rPr lang="es-EC">
                    <a:noFill/>
                  </a:rPr>
                  <a:t> </a:t>
                </a:r>
              </a:p>
            </p:txBody>
          </p:sp>
        </mc:Fallback>
      </mc:AlternateContent>
      <p:sp>
        <p:nvSpPr>
          <p:cNvPr id="11" name="CuadroTexto 10"/>
          <p:cNvSpPr txBox="1"/>
          <p:nvPr/>
        </p:nvSpPr>
        <p:spPr>
          <a:xfrm>
            <a:off x="1586805" y="4382462"/>
            <a:ext cx="6259298" cy="2354491"/>
          </a:xfrm>
          <a:prstGeom prst="rect">
            <a:avLst/>
          </a:prstGeom>
          <a:noFill/>
        </p:spPr>
        <p:txBody>
          <a:bodyPr wrap="square" rtlCol="0">
            <a:spAutoFit/>
          </a:bodyPr>
          <a:lstStyle/>
          <a:p>
            <a:pPr marL="342900" indent="-342900">
              <a:buFont typeface="Arial" panose="020B0604020202020204" pitchFamily="34" charset="0"/>
              <a:buChar char="•"/>
            </a:pPr>
            <a:r>
              <a:rPr lang="en-US" sz="2100" b="1" dirty="0" err="1" smtClean="0">
                <a:latin typeface="Times New Roman" panose="02020603050405020304" pitchFamily="18" charset="0"/>
                <a:cs typeface="Times New Roman" panose="02020603050405020304" pitchFamily="18" charset="0"/>
              </a:rPr>
              <a:t>Fuerza</a:t>
            </a:r>
            <a:r>
              <a:rPr lang="en-US" sz="2100" b="1" dirty="0" smtClean="0">
                <a:latin typeface="Times New Roman" panose="02020603050405020304" pitchFamily="18" charset="0"/>
                <a:cs typeface="Times New Roman" panose="02020603050405020304" pitchFamily="18" charset="0"/>
              </a:rPr>
              <a:t> de </a:t>
            </a:r>
            <a:r>
              <a:rPr lang="en-US" sz="2100" b="1" dirty="0" err="1" smtClean="0">
                <a:latin typeface="Times New Roman" panose="02020603050405020304" pitchFamily="18" charset="0"/>
                <a:cs typeface="Times New Roman" panose="02020603050405020304" pitchFamily="18" charset="0"/>
              </a:rPr>
              <a:t>Frenado</a:t>
            </a:r>
            <a:r>
              <a:rPr lang="en-US" sz="2100" b="1" dirty="0">
                <a:latin typeface="Times New Roman" panose="02020603050405020304" pitchFamily="18" charset="0"/>
                <a:cs typeface="Times New Roman" panose="02020603050405020304" pitchFamily="18" charset="0"/>
              </a:rPr>
              <a:t>:</a:t>
            </a:r>
            <a:endParaRPr lang="es-EC" sz="2100" b="1" dirty="0" smtClean="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100" dirty="0" smtClean="0">
                <a:latin typeface="Times New Roman" panose="02020603050405020304" pitchFamily="18" charset="0"/>
                <a:cs typeface="Times New Roman" panose="02020603050405020304" pitchFamily="18" charset="0"/>
              </a:rPr>
              <a:t>El mayor valor de</a:t>
            </a:r>
            <a:r>
              <a:rPr lang="es-EC" sz="2100" dirty="0" smtClean="0">
                <a:latin typeface="Times New Roman" panose="02020603050405020304" pitchFamily="18" charset="0"/>
                <a:cs typeface="Times New Roman" panose="02020603050405020304" pitchFamily="18" charset="0"/>
              </a:rPr>
              <a:t>:</a:t>
            </a:r>
          </a:p>
          <a:p>
            <a:pPr marL="1257300" lvl="2"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25</a:t>
            </a:r>
            <a:r>
              <a:rPr lang="es-EC" sz="2100" dirty="0">
                <a:latin typeface="Times New Roman" panose="02020603050405020304" pitchFamily="18" charset="0"/>
                <a:cs typeface="Times New Roman" panose="02020603050405020304" pitchFamily="18" charset="0"/>
              </a:rPr>
              <a:t>% del peso por eje del camino de diseño.</a:t>
            </a:r>
          </a:p>
          <a:p>
            <a:pPr marL="1257300" lvl="2"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5</a:t>
            </a:r>
            <a:r>
              <a:rPr lang="es-EC" sz="2100" dirty="0">
                <a:latin typeface="Times New Roman" panose="02020603050405020304" pitchFamily="18" charset="0"/>
                <a:cs typeface="Times New Roman" panose="02020603050405020304" pitchFamily="18" charset="0"/>
              </a:rPr>
              <a:t>% del camión de diseño más la carga del carril.</a:t>
            </a:r>
          </a:p>
          <a:p>
            <a:pPr marL="800100" lvl="1"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Fuerza horizontal aplicada a 1.80m de superficie rodadura</a:t>
            </a:r>
          </a:p>
        </p:txBody>
      </p:sp>
      <p:sp>
        <p:nvSpPr>
          <p:cNvPr id="1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2"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spTree>
    <p:extLst>
      <p:ext uri="{BB962C8B-B14F-4D97-AF65-F5344CB8AC3E}">
        <p14:creationId xmlns:p14="http://schemas.microsoft.com/office/powerpoint/2010/main" val="33225369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628626"/>
            <a:ext cx="4419600" cy="430887"/>
          </a:xfrm>
          <a:prstGeom prst="rect">
            <a:avLst/>
          </a:prstGeom>
          <a:noFill/>
        </p:spPr>
        <p:txBody>
          <a:bodyPr wrap="square" rtlCol="0">
            <a:spAutoFit/>
          </a:bodyPr>
          <a:lstStyle/>
          <a:p>
            <a:r>
              <a:rPr lang="es-EC" sz="2100" dirty="0">
                <a:latin typeface="Times New Roman" panose="02020603050405020304" pitchFamily="18" charset="0"/>
                <a:cs typeface="Times New Roman" panose="02020603050405020304" pitchFamily="18" charset="0"/>
              </a:rPr>
              <a:t>CARGAS DE DISEÑO</a:t>
            </a:r>
          </a:p>
        </p:txBody>
      </p:sp>
      <p:sp>
        <p:nvSpPr>
          <p:cNvPr id="9" name="CuadroTexto 8"/>
          <p:cNvSpPr txBox="1"/>
          <p:nvPr/>
        </p:nvSpPr>
        <p:spPr>
          <a:xfrm>
            <a:off x="1484323" y="1053167"/>
            <a:ext cx="6259298" cy="738664"/>
          </a:xfrm>
          <a:prstGeom prst="rect">
            <a:avLst/>
          </a:prstGeom>
          <a:noFill/>
        </p:spPr>
        <p:txBody>
          <a:bodyPr wrap="square" rtlCol="0">
            <a:spAutoFit/>
          </a:bodyPr>
          <a:lstStyle/>
          <a:p>
            <a:pPr marL="342900" indent="-342900">
              <a:buFont typeface="Arial" panose="020B0604020202020204" pitchFamily="34" charset="0"/>
              <a:buChar char="•"/>
            </a:pPr>
            <a:r>
              <a:rPr lang="es-EC" sz="2100" b="1" dirty="0" smtClean="0">
                <a:latin typeface="Times New Roman" panose="02020603050405020304" pitchFamily="18" charset="0"/>
                <a:cs typeface="Times New Roman" panose="02020603050405020304" pitchFamily="18" charset="0"/>
              </a:rPr>
              <a:t>Viento Horizontal:</a:t>
            </a:r>
          </a:p>
          <a:p>
            <a:pPr marL="800100" lvl="1"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Velocidad viento</a:t>
            </a:r>
            <a:r>
              <a:rPr lang="en-US" sz="2100" dirty="0" smtClean="0">
                <a:latin typeface="Times New Roman" panose="02020603050405020304" pitchFamily="18" charset="0"/>
                <a:cs typeface="Times New Roman" panose="02020603050405020304" pitchFamily="18" charset="0"/>
              </a:rPr>
              <a:t>=90km/h</a:t>
            </a:r>
          </a:p>
        </p:txBody>
      </p:sp>
      <p:graphicFrame>
        <p:nvGraphicFramePr>
          <p:cNvPr id="6" name="Tabla 5"/>
          <p:cNvGraphicFramePr>
            <a:graphicFrameLocks noGrp="1"/>
          </p:cNvGraphicFramePr>
          <p:nvPr>
            <p:extLst/>
          </p:nvPr>
        </p:nvGraphicFramePr>
        <p:xfrm>
          <a:off x="3581400" y="1975353"/>
          <a:ext cx="3581400" cy="1134836"/>
        </p:xfrm>
        <a:graphic>
          <a:graphicData uri="http://schemas.openxmlformats.org/drawingml/2006/table">
            <a:tbl>
              <a:tblPr firstRow="1" firstCol="1" bandRow="1">
                <a:tableStyleId>{1FECB4D8-DB02-4DC6-A0A2-4F2EBAE1DC90}</a:tableStyleId>
              </a:tblPr>
              <a:tblGrid>
                <a:gridCol w="1198434">
                  <a:extLst>
                    <a:ext uri="{9D8B030D-6E8A-4147-A177-3AD203B41FA5}">
                      <a16:colId xmlns:a16="http://schemas.microsoft.com/office/drawing/2014/main" xmlns="" val="20000"/>
                    </a:ext>
                  </a:extLst>
                </a:gridCol>
                <a:gridCol w="1191483">
                  <a:extLst>
                    <a:ext uri="{9D8B030D-6E8A-4147-A177-3AD203B41FA5}">
                      <a16:colId xmlns:a16="http://schemas.microsoft.com/office/drawing/2014/main" xmlns="" val="20001"/>
                    </a:ext>
                  </a:extLst>
                </a:gridCol>
                <a:gridCol w="1191483">
                  <a:extLst>
                    <a:ext uri="{9D8B030D-6E8A-4147-A177-3AD203B41FA5}">
                      <a16:colId xmlns:a16="http://schemas.microsoft.com/office/drawing/2014/main" xmlns="" val="20002"/>
                    </a:ext>
                  </a:extLst>
                </a:gridCol>
              </a:tblGrid>
              <a:tr h="283709">
                <a:tc>
                  <a:txBody>
                    <a:bodyPr/>
                    <a:lstStyle/>
                    <a:p>
                      <a:endParaRPr lang="es-EC" sz="140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L/B</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Cp</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283709">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Barlovento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283709">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Sotavento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283709">
                <a:tc vMerge="1">
                  <a:txBody>
                    <a:bodyPr/>
                    <a:lstStyle/>
                    <a:p>
                      <a:endParaRPr lang="es-EC"/>
                    </a:p>
                  </a:txBody>
                  <a:tcP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-0.3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bl>
          </a:graphicData>
        </a:graphic>
      </p:graphicFrame>
      <p:sp>
        <p:nvSpPr>
          <p:cNvPr id="11" name="Rectangle 3"/>
          <p:cNvSpPr>
            <a:spLocks noChangeArrowheads="1"/>
          </p:cNvSpPr>
          <p:nvPr/>
        </p:nvSpPr>
        <p:spPr bwMode="auto">
          <a:xfrm>
            <a:off x="4168084" y="1756144"/>
            <a:ext cx="240803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s-EC" sz="1000" dirty="0">
                <a:latin typeface="Times New Roman" panose="02020603050405020304" pitchFamily="18" charset="0"/>
                <a:cs typeface="Times New Roman" panose="02020603050405020304" pitchFamily="18" charset="0"/>
              </a:rPr>
              <a:t>Valores de </a:t>
            </a:r>
            <a:r>
              <a:rPr lang="es-EC" sz="1000" dirty="0" err="1">
                <a:latin typeface="Times New Roman" panose="02020603050405020304" pitchFamily="18" charset="0"/>
                <a:cs typeface="Times New Roman" panose="02020603050405020304" pitchFamily="18" charset="0"/>
              </a:rPr>
              <a:t>Cp</a:t>
            </a:r>
            <a:r>
              <a:rPr lang="es-EC" sz="1000" dirty="0">
                <a:latin typeface="Times New Roman" panose="02020603050405020304" pitchFamily="18" charset="0"/>
                <a:cs typeface="Times New Roman" panose="02020603050405020304" pitchFamily="18" charset="0"/>
              </a:rPr>
              <a:t> para Barlovento y Sotavento</a:t>
            </a:r>
            <a:endParaRPr kumimoji="0" lang="es-EC" altLang="es-EC"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ángulo 7"/>
          <p:cNvSpPr/>
          <p:nvPr/>
        </p:nvSpPr>
        <p:spPr>
          <a:xfrm>
            <a:off x="4451015" y="3075232"/>
            <a:ext cx="1571263" cy="246221"/>
          </a:xfrm>
          <a:prstGeom prst="rect">
            <a:avLst/>
          </a:prstGeom>
        </p:spPr>
        <p:txBody>
          <a:bodyPr wrap="none">
            <a:spAutoFit/>
          </a:bodyPr>
          <a:lstStyle/>
          <a:p>
            <a:pPr algn="ctr">
              <a:spcAft>
                <a:spcPts val="0"/>
              </a:spcAft>
            </a:pPr>
            <a:r>
              <a:rPr lang="es-EC" sz="1000" dirty="0">
                <a:latin typeface="Times New Roman" panose="02020603050405020304" pitchFamily="18" charset="0"/>
                <a:ea typeface="Calibri" panose="020F0502020204030204" pitchFamily="34" charset="0"/>
              </a:rPr>
              <a:t>Fuente: (ASCE7-16, 2016)</a:t>
            </a:r>
            <a:endParaRPr lang="es-EC" sz="1000" dirty="0">
              <a:effectLst/>
              <a:latin typeface="Times New Roman" panose="02020603050405020304" pitchFamily="18" charset="0"/>
              <a:ea typeface="Calibri" panose="020F0502020204030204" pitchFamily="34" charset="0"/>
            </a:endParaRPr>
          </a:p>
        </p:txBody>
      </p:sp>
      <p:sp>
        <p:nvSpPr>
          <p:cNvPr id="12" name="CuadroTexto 11"/>
          <p:cNvSpPr txBox="1"/>
          <p:nvPr/>
        </p:nvSpPr>
        <p:spPr>
          <a:xfrm>
            <a:off x="1586805" y="3153554"/>
            <a:ext cx="6259298" cy="1061829"/>
          </a:xfrm>
          <a:prstGeom prst="rect">
            <a:avLst/>
          </a:prstGeom>
          <a:noFill/>
        </p:spPr>
        <p:txBody>
          <a:bodyPr wrap="square" rtlCol="0">
            <a:spAutoFit/>
          </a:bodyPr>
          <a:lstStyle/>
          <a:p>
            <a:pPr marL="342900" indent="-342900">
              <a:buFont typeface="Arial" panose="020B0604020202020204" pitchFamily="34" charset="0"/>
              <a:buChar char="•"/>
            </a:pPr>
            <a:r>
              <a:rPr lang="es-EC" sz="2100" b="1" dirty="0" smtClean="0">
                <a:latin typeface="Times New Roman" panose="02020603050405020304" pitchFamily="18" charset="0"/>
                <a:cs typeface="Times New Roman" panose="02020603050405020304" pitchFamily="18" charset="0"/>
              </a:rPr>
              <a:t>Viento Vertical:</a:t>
            </a:r>
          </a:p>
          <a:p>
            <a:pPr marL="800100" lvl="1" indent="-342900">
              <a:buFont typeface="Arial" panose="020B0604020202020204" pitchFamily="34" charset="0"/>
              <a:buChar char="•"/>
            </a:pPr>
            <a:r>
              <a:rPr lang="es-EC" sz="2100" dirty="0" err="1" smtClean="0">
                <a:latin typeface="Times New Roman" panose="02020603050405020304" pitchFamily="18" charset="0"/>
                <a:cs typeface="Times New Roman" panose="02020603050405020304" pitchFamily="18" charset="0"/>
              </a:rPr>
              <a:t>Pv</a:t>
            </a:r>
            <a:r>
              <a:rPr lang="en-US" sz="2100" dirty="0" smtClean="0">
                <a:latin typeface="Times New Roman" panose="02020603050405020304" pitchFamily="18" charset="0"/>
                <a:cs typeface="Times New Roman" panose="02020603050405020304" pitchFamily="18" charset="0"/>
              </a:rPr>
              <a:t>=</a:t>
            </a:r>
            <a:r>
              <a:rPr lang="es-EC" sz="2100" i="0" dirty="0" smtClean="0">
                <a:latin typeface="Times New Roman" panose="02020603050405020304" pitchFamily="18" charset="0"/>
                <a:cs typeface="Times New Roman" panose="02020603050405020304" pitchFamily="18" charset="0"/>
              </a:rPr>
              <a:t>96kg/m2 x13.28m=</a:t>
            </a:r>
            <a:r>
              <a:rPr lang="en-US" sz="2100" dirty="0" smtClean="0">
                <a:latin typeface="Times New Roman" panose="02020603050405020304" pitchFamily="18" charset="0"/>
                <a:cs typeface="Times New Roman" panose="02020603050405020304" pitchFamily="18" charset="0"/>
              </a:rPr>
              <a:t>1274.88 kg/m</a:t>
            </a:r>
          </a:p>
          <a:p>
            <a:pPr marL="800100" lvl="1"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Ubicación</a:t>
            </a:r>
            <a:r>
              <a:rPr lang="en-US" sz="2100" dirty="0" smtClean="0">
                <a:latin typeface="Times New Roman" panose="02020603050405020304" pitchFamily="18" charset="0"/>
                <a:cs typeface="Times New Roman" panose="02020603050405020304" pitchFamily="18" charset="0"/>
              </a:rPr>
              <a:t>=13.28m / 4=3.32m</a:t>
            </a:r>
          </a:p>
        </p:txBody>
      </p:sp>
      <p:pic>
        <p:nvPicPr>
          <p:cNvPr id="13" name="Imagen 12"/>
          <p:cNvPicPr/>
          <p:nvPr/>
        </p:nvPicPr>
        <p:blipFill>
          <a:blip r:embed="rId3"/>
          <a:stretch>
            <a:fillRect/>
          </a:stretch>
        </p:blipFill>
        <p:spPr>
          <a:xfrm>
            <a:off x="2446698" y="4278162"/>
            <a:ext cx="5399405" cy="2293620"/>
          </a:xfrm>
          <a:prstGeom prst="rect">
            <a:avLst/>
          </a:prstGeom>
          <a:ln w="9525">
            <a:solidFill>
              <a:schemeClr val="tx1"/>
            </a:solidFill>
          </a:ln>
        </p:spPr>
      </p:pic>
      <p:sp>
        <p:nvSpPr>
          <p:cNvPr id="14" name="Rectángulo 13"/>
          <p:cNvSpPr/>
          <p:nvPr/>
        </p:nvSpPr>
        <p:spPr>
          <a:xfrm>
            <a:off x="2996410" y="6540767"/>
            <a:ext cx="4572000" cy="246221"/>
          </a:xfrm>
          <a:prstGeom prst="rect">
            <a:avLst/>
          </a:prstGeom>
        </p:spPr>
        <p:txBody>
          <a:bodyPr>
            <a:spAutoFit/>
          </a:bodyPr>
          <a:lstStyle/>
          <a:p>
            <a:pPr algn="ctr">
              <a:spcAft>
                <a:spcPts val="0"/>
              </a:spcAft>
            </a:pPr>
            <a:r>
              <a:rPr lang="es-EC" sz="1000" dirty="0">
                <a:latin typeface="Times New Roman" panose="02020603050405020304" pitchFamily="18" charset="0"/>
                <a:ea typeface="Calibri" panose="020F0502020204030204" pitchFamily="34" charset="0"/>
              </a:rPr>
              <a:t>Esquema aplicación de viento en superestructura.</a:t>
            </a:r>
            <a:endParaRPr lang="es-EC" sz="1000" dirty="0">
              <a:effectLst/>
              <a:latin typeface="Times New Roman" panose="02020603050405020304" pitchFamily="18" charset="0"/>
              <a:ea typeface="Calibri" panose="020F0502020204030204" pitchFamily="34" charset="0"/>
            </a:endParaRPr>
          </a:p>
        </p:txBody>
      </p:sp>
      <p:sp>
        <p:nvSpPr>
          <p:cNvPr id="15"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6"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spTree>
    <p:extLst>
      <p:ext uri="{BB962C8B-B14F-4D97-AF65-F5344CB8AC3E}">
        <p14:creationId xmlns:p14="http://schemas.microsoft.com/office/powerpoint/2010/main" val="9996170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5" y="736667"/>
            <a:ext cx="6587447"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CARGA SISMICA (OBJETIVOS REHABILITACIÓN)</a:t>
            </a:r>
            <a:endParaRPr lang="es-EC" sz="2100" dirty="0">
              <a:latin typeface="Times New Roman" panose="02020603050405020304" pitchFamily="18"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1699890098"/>
              </p:ext>
            </p:extLst>
          </p:nvPr>
        </p:nvGraphicFramePr>
        <p:xfrm>
          <a:off x="2556552" y="1370821"/>
          <a:ext cx="5486401" cy="2934970"/>
        </p:xfrm>
        <a:graphic>
          <a:graphicData uri="http://schemas.openxmlformats.org/drawingml/2006/table">
            <a:tbl>
              <a:tblPr firstRow="1" firstCol="1" bandRow="1">
                <a:tableStyleId>{F2DE63D5-997A-4646-A377-4702673A728D}</a:tableStyleId>
              </a:tblPr>
              <a:tblGrid>
                <a:gridCol w="1123712">
                  <a:extLst>
                    <a:ext uri="{9D8B030D-6E8A-4147-A177-3AD203B41FA5}">
                      <a16:colId xmlns:a16="http://schemas.microsoft.com/office/drawing/2014/main" xmlns="" val="20000"/>
                    </a:ext>
                  </a:extLst>
                </a:gridCol>
                <a:gridCol w="1402166">
                  <a:extLst>
                    <a:ext uri="{9D8B030D-6E8A-4147-A177-3AD203B41FA5}">
                      <a16:colId xmlns:a16="http://schemas.microsoft.com/office/drawing/2014/main" xmlns="" val="20001"/>
                    </a:ext>
                  </a:extLst>
                </a:gridCol>
                <a:gridCol w="416268">
                  <a:extLst>
                    <a:ext uri="{9D8B030D-6E8A-4147-A177-3AD203B41FA5}">
                      <a16:colId xmlns:a16="http://schemas.microsoft.com/office/drawing/2014/main" xmlns="" val="20002"/>
                    </a:ext>
                  </a:extLst>
                </a:gridCol>
                <a:gridCol w="848085">
                  <a:extLst>
                    <a:ext uri="{9D8B030D-6E8A-4147-A177-3AD203B41FA5}">
                      <a16:colId xmlns:a16="http://schemas.microsoft.com/office/drawing/2014/main" xmlns="" val="20003"/>
                    </a:ext>
                  </a:extLst>
                </a:gridCol>
                <a:gridCol w="848085">
                  <a:extLst>
                    <a:ext uri="{9D8B030D-6E8A-4147-A177-3AD203B41FA5}">
                      <a16:colId xmlns:a16="http://schemas.microsoft.com/office/drawing/2014/main" xmlns="" val="20004"/>
                    </a:ext>
                  </a:extLst>
                </a:gridCol>
                <a:gridCol w="848085">
                  <a:extLst>
                    <a:ext uri="{9D8B030D-6E8A-4147-A177-3AD203B41FA5}">
                      <a16:colId xmlns:a16="http://schemas.microsoft.com/office/drawing/2014/main" xmlns="" val="20005"/>
                    </a:ext>
                  </a:extLst>
                </a:gridCol>
              </a:tblGrid>
              <a:tr h="200025">
                <a:tc>
                  <a:txBody>
                    <a:bodyPr/>
                    <a:lstStyle/>
                    <a:p>
                      <a:endParaRPr lang="es-EC" sz="16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endParaRPr lang="es-EC" sz="1600">
                        <a:effectLst/>
                        <a:latin typeface="Times New Roman" panose="02020603050405020304" pitchFamily="18" charset="0"/>
                        <a:cs typeface="Times New Roman" panose="02020603050405020304" pitchFamily="18" charset="0"/>
                      </a:endParaRPr>
                    </a:p>
                  </a:txBody>
                  <a:tcPr marL="68580" marR="68580" marT="0" marB="0" anchor="ctr"/>
                </a:tc>
                <a:tc gridSpan="4">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Niveles de Desempeño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453390">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Nivel de Amenaza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Probabilidad de excedencia en 50 años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1-A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1-B</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3-C</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5-E</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nchor="ctr"/>
                </a:tc>
                <a:extLst>
                  <a:ext uri="{0D108BD9-81ED-4DB2-BD59-A6C34878D82A}">
                    <a16:rowId xmlns:a16="http://schemas.microsoft.com/office/drawing/2014/main" xmlns="" val="10001"/>
                  </a:ext>
                </a:extLst>
              </a:tr>
              <a:tr h="200025">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Frecuente</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50%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b</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c</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d</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200025">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Ocasional</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20%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e</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f</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b="1" dirty="0">
                          <a:effectLst/>
                          <a:latin typeface="Times New Roman" panose="02020603050405020304" pitchFamily="18" charset="0"/>
                          <a:cs typeface="Times New Roman" panose="02020603050405020304" pitchFamily="18" charset="0"/>
                        </a:rPr>
                        <a:t>g</a:t>
                      </a:r>
                      <a:endParaRPr lang="es-EC"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h</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0025">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Raro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10%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i</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j</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k</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b="1" dirty="0">
                          <a:effectLst/>
                          <a:latin typeface="Times New Roman" panose="02020603050405020304" pitchFamily="18" charset="0"/>
                          <a:cs typeface="Times New Roman" panose="02020603050405020304" pitchFamily="18" charset="0"/>
                        </a:rPr>
                        <a:t>l</a:t>
                      </a:r>
                      <a:endParaRPr lang="es-EC"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200025">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Muy Raro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m</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n</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a:effectLst/>
                          <a:latin typeface="Times New Roman" panose="02020603050405020304" pitchFamily="18" charset="0"/>
                          <a:cs typeface="Times New Roman" panose="02020603050405020304" pitchFamily="18" charset="0"/>
                        </a:rPr>
                        <a:t>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dirty="0">
                          <a:effectLst/>
                          <a:latin typeface="Times New Roman" panose="02020603050405020304" pitchFamily="18" charset="0"/>
                          <a:cs typeface="Times New Roman" panose="02020603050405020304" pitchFamily="18" charset="0"/>
                        </a:rPr>
                        <a:t>p</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bl>
          </a:graphicData>
        </a:graphic>
      </p:graphicFrame>
      <p:sp>
        <p:nvSpPr>
          <p:cNvPr id="6" name="Rectángulo 5"/>
          <p:cNvSpPr/>
          <p:nvPr/>
        </p:nvSpPr>
        <p:spPr>
          <a:xfrm>
            <a:off x="4593243" y="1135801"/>
            <a:ext cx="1608133" cy="246221"/>
          </a:xfrm>
          <a:prstGeom prst="rect">
            <a:avLst/>
          </a:prstGeom>
        </p:spPr>
        <p:txBody>
          <a:bodyPr wrap="non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Objetivos </a:t>
            </a:r>
            <a:r>
              <a:rPr lang="es-EC" sz="1000" dirty="0">
                <a:latin typeface="Times New Roman" panose="02020603050405020304" pitchFamily="18" charset="0"/>
                <a:ea typeface="Calibri" panose="020F0502020204030204" pitchFamily="34" charset="0"/>
              </a:rPr>
              <a:t>de rehabilitación.</a:t>
            </a:r>
            <a:endParaRPr lang="es-EC" sz="1000" dirty="0">
              <a:effectLst/>
              <a:latin typeface="Times New Roman" panose="02020603050405020304" pitchFamily="18" charset="0"/>
              <a:ea typeface="Calibri" panose="020F0502020204030204" pitchFamily="34" charset="0"/>
            </a:endParaRPr>
          </a:p>
        </p:txBody>
      </p:sp>
      <p:sp>
        <p:nvSpPr>
          <p:cNvPr id="8" name="Rectángulo 7"/>
          <p:cNvSpPr/>
          <p:nvPr/>
        </p:nvSpPr>
        <p:spPr>
          <a:xfrm>
            <a:off x="4764764" y="4294590"/>
            <a:ext cx="1265090" cy="246221"/>
          </a:xfrm>
          <a:prstGeom prst="rect">
            <a:avLst/>
          </a:prstGeom>
        </p:spPr>
        <p:txBody>
          <a:bodyPr wrap="none">
            <a:spAutoFit/>
          </a:bodyPr>
          <a:lstStyle/>
          <a:p>
            <a:pPr algn="ctr">
              <a:spcAft>
                <a:spcPts val="0"/>
              </a:spcAft>
            </a:pPr>
            <a:r>
              <a:rPr lang="es-EC" sz="1000" dirty="0">
                <a:latin typeface="Times New Roman" panose="02020603050405020304" pitchFamily="18" charset="0"/>
                <a:ea typeface="Calibri" panose="020F0502020204030204" pitchFamily="34" charset="0"/>
              </a:rPr>
              <a:t>Fuente: (NEC, 2015)</a:t>
            </a:r>
            <a:endParaRPr lang="es-EC" sz="1000" dirty="0">
              <a:effectLst/>
              <a:latin typeface="Times New Roman" panose="02020603050405020304" pitchFamily="18" charset="0"/>
              <a:ea typeface="Calibri" panose="020F0502020204030204" pitchFamily="34" charset="0"/>
            </a:endParaRPr>
          </a:p>
        </p:txBody>
      </p:sp>
      <p:sp>
        <p:nvSpPr>
          <p:cNvPr id="9" name="Rectángulo 8"/>
          <p:cNvSpPr/>
          <p:nvPr/>
        </p:nvSpPr>
        <p:spPr>
          <a:xfrm>
            <a:off x="1792467" y="4517019"/>
            <a:ext cx="7351533" cy="1754326"/>
          </a:xfrm>
          <a:prstGeom prst="rect">
            <a:avLst/>
          </a:prstGeom>
        </p:spPr>
        <p:txBody>
          <a:bodyPr wrap="square">
            <a:spAutoFit/>
          </a:bodyPr>
          <a:lstStyle/>
          <a:p>
            <a:pPr marL="342900" indent="-342900">
              <a:buFont typeface="Arial" panose="020B0604020202020204" pitchFamily="34" charset="0"/>
              <a:buChar char="•"/>
            </a:pPr>
            <a:r>
              <a:rPr lang="es-EC" b="1" dirty="0" smtClean="0">
                <a:latin typeface="Times New Roman" panose="02020603050405020304" pitchFamily="18" charset="0"/>
                <a:cs typeface="Times New Roman" panose="02020603050405020304" pitchFamily="18" charset="0"/>
              </a:rPr>
              <a:t>Objetivo “</a:t>
            </a:r>
            <a:r>
              <a:rPr lang="es-EC" b="1" dirty="0">
                <a:latin typeface="Times New Roman" panose="02020603050405020304" pitchFamily="18" charset="0"/>
                <a:cs typeface="Times New Roman" panose="02020603050405020304" pitchFamily="18" charset="0"/>
              </a:rPr>
              <a:t>g”: </a:t>
            </a:r>
            <a:r>
              <a:rPr lang="es-EC" dirty="0">
                <a:latin typeface="Times New Roman" panose="02020603050405020304" pitchFamily="18" charset="0"/>
                <a:cs typeface="Times New Roman" panose="02020603050405020304" pitchFamily="18" charset="0"/>
              </a:rPr>
              <a:t>L</a:t>
            </a:r>
            <a:r>
              <a:rPr lang="es-EC" dirty="0" smtClean="0">
                <a:latin typeface="Times New Roman" panose="02020603050405020304" pitchFamily="18" charset="0"/>
                <a:cs typeface="Times New Roman" panose="02020603050405020304" pitchFamily="18" charset="0"/>
              </a:rPr>
              <a:t>uego </a:t>
            </a:r>
            <a:r>
              <a:rPr lang="es-EC" dirty="0">
                <a:latin typeface="Times New Roman" panose="02020603050405020304" pitchFamily="18" charset="0"/>
                <a:cs typeface="Times New Roman" panose="02020603050405020304" pitchFamily="18" charset="0"/>
              </a:rPr>
              <a:t>del sismo, mantiene rigidez y resistencia </a:t>
            </a:r>
            <a:r>
              <a:rPr lang="es-EC" dirty="0" smtClean="0">
                <a:latin typeface="Times New Roman" panose="02020603050405020304" pitchFamily="18" charset="0"/>
                <a:cs typeface="Times New Roman" panose="02020603050405020304" pitchFamily="18" charset="0"/>
              </a:rPr>
              <a:t>residual</a:t>
            </a:r>
            <a:r>
              <a:rPr lang="es-EC" dirty="0">
                <a:latin typeface="Times New Roman" panose="02020603050405020304" pitchFamily="18" charset="0"/>
                <a:cs typeface="Times New Roman" panose="02020603050405020304" pitchFamily="18" charset="0"/>
              </a:rPr>
              <a:t>, </a:t>
            </a:r>
            <a:r>
              <a:rPr lang="es-EC" dirty="0" smtClean="0">
                <a:latin typeface="Times New Roman" panose="02020603050405020304" pitchFamily="18" charset="0"/>
                <a:cs typeface="Times New Roman" panose="02020603050405020304" pitchFamily="18" charset="0"/>
              </a:rPr>
              <a:t>elementos </a:t>
            </a:r>
            <a:r>
              <a:rPr lang="es-EC" dirty="0">
                <a:latin typeface="Times New Roman" panose="02020603050405020304" pitchFamily="18" charset="0"/>
                <a:cs typeface="Times New Roman" panose="02020603050405020304" pitchFamily="18" charset="0"/>
              </a:rPr>
              <a:t>estructurales aún funcionan ante cargas </a:t>
            </a:r>
            <a:r>
              <a:rPr lang="es-EC" dirty="0" smtClean="0">
                <a:latin typeface="Times New Roman" panose="02020603050405020304" pitchFamily="18" charset="0"/>
                <a:cs typeface="Times New Roman" panose="02020603050405020304" pitchFamily="18" charset="0"/>
              </a:rPr>
              <a:t>gravitacionales, deriva permanente, reparación económica. </a:t>
            </a:r>
          </a:p>
          <a:p>
            <a:pPr marL="342900" indent="-342900">
              <a:buFont typeface="Arial" panose="020B0604020202020204" pitchFamily="34" charset="0"/>
              <a:buChar char="•"/>
            </a:pPr>
            <a:r>
              <a:rPr lang="es-EC" b="1" dirty="0">
                <a:latin typeface="Times New Roman" panose="02020603050405020304" pitchFamily="18" charset="0"/>
                <a:cs typeface="Times New Roman" panose="02020603050405020304" pitchFamily="18" charset="0"/>
              </a:rPr>
              <a:t>Objetivo </a:t>
            </a:r>
            <a:r>
              <a:rPr lang="es-EC" b="1" dirty="0" smtClean="0">
                <a:latin typeface="Times New Roman" panose="02020603050405020304" pitchFamily="18" charset="0"/>
                <a:cs typeface="Times New Roman" panose="02020603050405020304" pitchFamily="18" charset="0"/>
              </a:rPr>
              <a:t>“</a:t>
            </a:r>
            <a:r>
              <a:rPr lang="es-EC" b="1" dirty="0">
                <a:latin typeface="Times New Roman" panose="02020603050405020304" pitchFamily="18" charset="0"/>
                <a:cs typeface="Times New Roman" panose="02020603050405020304" pitchFamily="18" charset="0"/>
              </a:rPr>
              <a:t>l”: </a:t>
            </a:r>
            <a:r>
              <a:rPr lang="es-EC" dirty="0" smtClean="0">
                <a:latin typeface="Times New Roman" panose="02020603050405020304" pitchFamily="18" charset="0"/>
                <a:cs typeface="Times New Roman" panose="02020603050405020304" pitchFamily="18" charset="0"/>
              </a:rPr>
              <a:t>Luego </a:t>
            </a:r>
            <a:r>
              <a:rPr lang="es-EC" dirty="0">
                <a:latin typeface="Times New Roman" panose="02020603050405020304" pitchFamily="18" charset="0"/>
                <a:cs typeface="Times New Roman" panose="02020603050405020304" pitchFamily="18" charset="0"/>
              </a:rPr>
              <a:t>del sismo </a:t>
            </a:r>
            <a:r>
              <a:rPr lang="es-EC" dirty="0" smtClean="0">
                <a:latin typeface="Times New Roman" panose="02020603050405020304" pitchFamily="18" charset="0"/>
                <a:cs typeface="Times New Roman" panose="02020603050405020304" pitchFamily="18" charset="0"/>
              </a:rPr>
              <a:t>rigidez </a:t>
            </a:r>
            <a:r>
              <a:rPr lang="es-EC" dirty="0">
                <a:latin typeface="Times New Roman" panose="02020603050405020304" pitchFamily="18" charset="0"/>
                <a:cs typeface="Times New Roman" panose="02020603050405020304" pitchFamily="18" charset="0"/>
              </a:rPr>
              <a:t>y resistencia residual es pequeña, sin embargo </a:t>
            </a:r>
            <a:r>
              <a:rPr lang="es-EC" dirty="0" smtClean="0">
                <a:latin typeface="Times New Roman" panose="02020603050405020304" pitchFamily="18" charset="0"/>
                <a:cs typeface="Times New Roman" panose="02020603050405020304" pitchFamily="18" charset="0"/>
              </a:rPr>
              <a:t>elementos </a:t>
            </a:r>
            <a:r>
              <a:rPr lang="es-EC" dirty="0">
                <a:latin typeface="Times New Roman" panose="02020603050405020304" pitchFamily="18" charset="0"/>
                <a:cs typeface="Times New Roman" panose="02020603050405020304" pitchFamily="18" charset="0"/>
              </a:rPr>
              <a:t>estructurales </a:t>
            </a:r>
            <a:r>
              <a:rPr lang="es-EC" dirty="0" smtClean="0">
                <a:latin typeface="Times New Roman" panose="02020603050405020304" pitchFamily="18" charset="0"/>
                <a:cs typeface="Times New Roman" panose="02020603050405020304" pitchFamily="18" charset="0"/>
              </a:rPr>
              <a:t>mantienen funcionamiento, derivas importantes, próxima al colapso.</a:t>
            </a:r>
            <a:endParaRPr lang="es-EC" dirty="0">
              <a:latin typeface="Times New Roman" panose="02020603050405020304" pitchFamily="18" charset="0"/>
              <a:cs typeface="Times New Roman" panose="02020603050405020304" pitchFamily="18" charset="0"/>
            </a:endParaRPr>
          </a:p>
        </p:txBody>
      </p:sp>
      <p:sp>
        <p:nvSpPr>
          <p:cNvPr id="10" name="Rectángulo 9"/>
          <p:cNvSpPr/>
          <p:nvPr/>
        </p:nvSpPr>
        <p:spPr>
          <a:xfrm>
            <a:off x="6477000" y="3124200"/>
            <a:ext cx="533400" cy="304800"/>
          </a:xfrm>
          <a:prstGeom prst="rect">
            <a:avLst/>
          </a:prstGeom>
          <a:noFill/>
          <a:ln>
            <a:solidFill>
              <a:srgbClr val="FF2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p:cNvSpPr/>
          <p:nvPr/>
        </p:nvSpPr>
        <p:spPr>
          <a:xfrm>
            <a:off x="7380214" y="3429000"/>
            <a:ext cx="533400" cy="304800"/>
          </a:xfrm>
          <a:prstGeom prst="rect">
            <a:avLst/>
          </a:prstGeom>
          <a:noFill/>
          <a:ln>
            <a:solidFill>
              <a:srgbClr val="FF2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5"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spTree>
    <p:extLst>
      <p:ext uri="{BB962C8B-B14F-4D97-AF65-F5344CB8AC3E}">
        <p14:creationId xmlns:p14="http://schemas.microsoft.com/office/powerpoint/2010/main" val="40026442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CARGA SÍSMICA</a:t>
            </a:r>
            <a:endParaRPr lang="es-EC" sz="2100" dirty="0">
              <a:latin typeface="Times New Roman" panose="02020603050405020304" pitchFamily="18" charset="0"/>
              <a:cs typeface="Times New Roman" panose="02020603050405020304" pitchFamily="18" charset="0"/>
            </a:endParaRPr>
          </a:p>
        </p:txBody>
      </p:sp>
      <p:graphicFrame>
        <p:nvGraphicFramePr>
          <p:cNvPr id="6" name="Tabla 5"/>
          <p:cNvGraphicFramePr>
            <a:graphicFrameLocks noGrp="1"/>
          </p:cNvGraphicFramePr>
          <p:nvPr>
            <p:extLst/>
          </p:nvPr>
        </p:nvGraphicFramePr>
        <p:xfrm>
          <a:off x="1981200" y="1609480"/>
          <a:ext cx="6934200" cy="1150066"/>
        </p:xfrm>
        <a:graphic>
          <a:graphicData uri="http://schemas.openxmlformats.org/drawingml/2006/table">
            <a:tbl>
              <a:tblPr firstRow="1" firstCol="1" bandRow="1">
                <a:tableStyleId>{F2DE63D5-997A-4646-A377-4702673A728D}</a:tableStyleId>
              </a:tblPr>
              <a:tblGrid>
                <a:gridCol w="2099069">
                  <a:extLst>
                    <a:ext uri="{9D8B030D-6E8A-4147-A177-3AD203B41FA5}">
                      <a16:colId xmlns:a16="http://schemas.microsoft.com/office/drawing/2014/main" xmlns="" val="20000"/>
                    </a:ext>
                  </a:extLst>
                </a:gridCol>
                <a:gridCol w="2666695">
                  <a:extLst>
                    <a:ext uri="{9D8B030D-6E8A-4147-A177-3AD203B41FA5}">
                      <a16:colId xmlns:a16="http://schemas.microsoft.com/office/drawing/2014/main" xmlns="" val="20001"/>
                    </a:ext>
                  </a:extLst>
                </a:gridCol>
                <a:gridCol w="542109">
                  <a:extLst>
                    <a:ext uri="{9D8B030D-6E8A-4147-A177-3AD203B41FA5}">
                      <a16:colId xmlns:a16="http://schemas.microsoft.com/office/drawing/2014/main" xmlns="" val="20002"/>
                    </a:ext>
                  </a:extLst>
                </a:gridCol>
                <a:gridCol w="542109">
                  <a:extLst>
                    <a:ext uri="{9D8B030D-6E8A-4147-A177-3AD203B41FA5}">
                      <a16:colId xmlns:a16="http://schemas.microsoft.com/office/drawing/2014/main" xmlns="" val="20003"/>
                    </a:ext>
                  </a:extLst>
                </a:gridCol>
                <a:gridCol w="542109">
                  <a:extLst>
                    <a:ext uri="{9D8B030D-6E8A-4147-A177-3AD203B41FA5}">
                      <a16:colId xmlns:a16="http://schemas.microsoft.com/office/drawing/2014/main" xmlns="" val="20004"/>
                    </a:ext>
                  </a:extLst>
                </a:gridCol>
                <a:gridCol w="542109">
                  <a:extLst>
                    <a:ext uri="{9D8B030D-6E8A-4147-A177-3AD203B41FA5}">
                      <a16:colId xmlns:a16="http://schemas.microsoft.com/office/drawing/2014/main" xmlns="" val="20005"/>
                    </a:ext>
                  </a:extLst>
                </a:gridCol>
              </a:tblGrid>
              <a:tr h="575032">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Nivel de Amenaza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Tasa anual excedencia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PGA (g)</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Fa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Fd</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Fs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287517">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Ocasional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0.00444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0.34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1.020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0.944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0.944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287517">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Raro</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0.00211</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0.44</a:t>
                      </a:r>
                      <a:endParaRPr lang="es-EC"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1.320</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1.221</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1.221</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bl>
          </a:graphicData>
        </a:graphic>
      </p:graphicFrame>
      <p:sp>
        <p:nvSpPr>
          <p:cNvPr id="8" name="Rectángulo 7"/>
          <p:cNvSpPr/>
          <p:nvPr/>
        </p:nvSpPr>
        <p:spPr>
          <a:xfrm>
            <a:off x="3013753" y="1323519"/>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PGA </a:t>
            </a:r>
            <a:r>
              <a:rPr lang="es-EC" sz="1000" dirty="0">
                <a:latin typeface="Times New Roman" panose="02020603050405020304" pitchFamily="18" charset="0"/>
                <a:ea typeface="Calibri" panose="020F0502020204030204" pitchFamily="34" charset="0"/>
              </a:rPr>
              <a:t>y factores de sitio para diferentes niveles de amenaza.</a:t>
            </a:r>
            <a:endParaRPr lang="es-EC" sz="1000" dirty="0">
              <a:effectLst/>
              <a:latin typeface="Times New Roman" panose="02020603050405020304" pitchFamily="18" charset="0"/>
              <a:ea typeface="Calibri" panose="020F0502020204030204" pitchFamily="34" charset="0"/>
            </a:endParaRPr>
          </a:p>
        </p:txBody>
      </p:sp>
      <p:sp>
        <p:nvSpPr>
          <p:cNvPr id="14" name="Rectángulo 13"/>
          <p:cNvSpPr/>
          <p:nvPr/>
        </p:nvSpPr>
        <p:spPr>
          <a:xfrm>
            <a:off x="1796112" y="3016806"/>
            <a:ext cx="3294492" cy="369332"/>
          </a:xfrm>
          <a:prstGeom prst="rect">
            <a:avLst/>
          </a:prstGeom>
        </p:spPr>
        <p:txBody>
          <a:bodyPr wrap="none">
            <a:spAutoFit/>
          </a:bodyPr>
          <a:lstStyle/>
          <a:p>
            <a:pPr marL="342900" indent="-342900">
              <a:buFont typeface="Arial" panose="020B0604020202020204" pitchFamily="34" charset="0"/>
              <a:buChar char="•"/>
            </a:pPr>
            <a:r>
              <a:rPr lang="es-EC" b="1" dirty="0" smtClean="0">
                <a:latin typeface="Times New Roman" panose="02020603050405020304" pitchFamily="18" charset="0"/>
                <a:cs typeface="Times New Roman" panose="02020603050405020304" pitchFamily="18" charset="0"/>
              </a:rPr>
              <a:t>Sismo Ocasional (225 años):</a:t>
            </a:r>
            <a:endParaRPr lang="es-EC" b="1" dirty="0">
              <a:latin typeface="Times New Roman" panose="02020603050405020304" pitchFamily="18" charset="0"/>
              <a:cs typeface="Times New Roman" panose="02020603050405020304" pitchFamily="18" charset="0"/>
            </a:endParaRPr>
          </a:p>
        </p:txBody>
      </p:sp>
      <p:pic>
        <p:nvPicPr>
          <p:cNvPr id="17" name="Imagen 16"/>
          <p:cNvPicPr/>
          <p:nvPr/>
        </p:nvPicPr>
        <p:blipFill>
          <a:blip r:embed="rId3"/>
          <a:stretch>
            <a:fillRect/>
          </a:stretch>
        </p:blipFill>
        <p:spPr>
          <a:xfrm>
            <a:off x="1584403" y="3498632"/>
            <a:ext cx="3673397" cy="2668270"/>
          </a:xfrm>
          <a:prstGeom prst="rect">
            <a:avLst/>
          </a:prstGeom>
          <a:ln w="9525">
            <a:solidFill>
              <a:schemeClr val="tx1"/>
            </a:solidFill>
          </a:ln>
        </p:spPr>
      </p:pic>
      <p:pic>
        <p:nvPicPr>
          <p:cNvPr id="18" name="Imagen 17"/>
          <p:cNvPicPr/>
          <p:nvPr/>
        </p:nvPicPr>
        <p:blipFill>
          <a:blip r:embed="rId4"/>
          <a:stretch>
            <a:fillRect/>
          </a:stretch>
        </p:blipFill>
        <p:spPr>
          <a:xfrm>
            <a:off x="5448301" y="3498632"/>
            <a:ext cx="3619500" cy="2668270"/>
          </a:xfrm>
          <a:prstGeom prst="rect">
            <a:avLst/>
          </a:prstGeom>
          <a:ln w="9525">
            <a:solidFill>
              <a:schemeClr val="tx1"/>
            </a:solidFill>
          </a:ln>
        </p:spPr>
      </p:pic>
      <p:sp>
        <p:nvSpPr>
          <p:cNvPr id="19" name="Rectángulo 18"/>
          <p:cNvSpPr/>
          <p:nvPr/>
        </p:nvSpPr>
        <p:spPr>
          <a:xfrm>
            <a:off x="4972051" y="6142534"/>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Espectro </a:t>
            </a:r>
            <a:r>
              <a:rPr lang="es-EC" sz="1000" dirty="0">
                <a:latin typeface="Times New Roman" panose="02020603050405020304" pitchFamily="18" charset="0"/>
                <a:ea typeface="Calibri" panose="020F0502020204030204" pitchFamily="34" charset="0"/>
              </a:rPr>
              <a:t>inelástico sismo ocasional NEC-15.</a:t>
            </a:r>
            <a:endParaRPr lang="es-EC" sz="1000" dirty="0">
              <a:effectLst/>
              <a:latin typeface="Times New Roman" panose="02020603050405020304" pitchFamily="18" charset="0"/>
              <a:ea typeface="Calibri" panose="020F0502020204030204" pitchFamily="34" charset="0"/>
            </a:endParaRPr>
          </a:p>
        </p:txBody>
      </p:sp>
      <p:sp>
        <p:nvSpPr>
          <p:cNvPr id="20" name="Rectángulo 19"/>
          <p:cNvSpPr/>
          <p:nvPr/>
        </p:nvSpPr>
        <p:spPr>
          <a:xfrm>
            <a:off x="1340637" y="6145305"/>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Espectro </a:t>
            </a:r>
            <a:r>
              <a:rPr lang="es-EC" sz="1000" dirty="0">
                <a:latin typeface="Times New Roman" panose="02020603050405020304" pitchFamily="18" charset="0"/>
                <a:ea typeface="Calibri" panose="020F0502020204030204" pitchFamily="34" charset="0"/>
              </a:rPr>
              <a:t>elástico sismo ocasional NEC-15.</a:t>
            </a:r>
            <a:endParaRPr lang="es-EC" sz="1000" dirty="0">
              <a:effectLst/>
              <a:latin typeface="Times New Roman" panose="02020603050405020304" pitchFamily="18" charset="0"/>
              <a:ea typeface="Calibri" panose="020F0502020204030204" pitchFamily="34" charset="0"/>
            </a:endParaRPr>
          </a:p>
        </p:txBody>
      </p:sp>
      <p:sp>
        <p:nvSpPr>
          <p:cNvPr id="15"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6"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spTree>
    <p:extLst>
      <p:ext uri="{BB962C8B-B14F-4D97-AF65-F5344CB8AC3E}">
        <p14:creationId xmlns:p14="http://schemas.microsoft.com/office/powerpoint/2010/main" val="39597066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CARGA SÍSMICA</a:t>
            </a:r>
            <a:endParaRPr lang="es-EC" sz="2100" dirty="0">
              <a:latin typeface="Times New Roman" panose="02020603050405020304" pitchFamily="18" charset="0"/>
              <a:cs typeface="Times New Roman" panose="02020603050405020304" pitchFamily="18" charset="0"/>
            </a:endParaRPr>
          </a:p>
        </p:txBody>
      </p:sp>
      <p:graphicFrame>
        <p:nvGraphicFramePr>
          <p:cNvPr id="6" name="Tabla 5"/>
          <p:cNvGraphicFramePr>
            <a:graphicFrameLocks noGrp="1"/>
          </p:cNvGraphicFramePr>
          <p:nvPr>
            <p:extLst/>
          </p:nvPr>
        </p:nvGraphicFramePr>
        <p:xfrm>
          <a:off x="1981200" y="1609480"/>
          <a:ext cx="6934200" cy="1150066"/>
        </p:xfrm>
        <a:graphic>
          <a:graphicData uri="http://schemas.openxmlformats.org/drawingml/2006/table">
            <a:tbl>
              <a:tblPr firstRow="1" firstCol="1" bandRow="1">
                <a:tableStyleId>{1FECB4D8-DB02-4DC6-A0A2-4F2EBAE1DC90}</a:tableStyleId>
              </a:tblPr>
              <a:tblGrid>
                <a:gridCol w="2099069">
                  <a:extLst>
                    <a:ext uri="{9D8B030D-6E8A-4147-A177-3AD203B41FA5}">
                      <a16:colId xmlns:a16="http://schemas.microsoft.com/office/drawing/2014/main" xmlns="" val="20000"/>
                    </a:ext>
                  </a:extLst>
                </a:gridCol>
                <a:gridCol w="2666695">
                  <a:extLst>
                    <a:ext uri="{9D8B030D-6E8A-4147-A177-3AD203B41FA5}">
                      <a16:colId xmlns:a16="http://schemas.microsoft.com/office/drawing/2014/main" xmlns="" val="20001"/>
                    </a:ext>
                  </a:extLst>
                </a:gridCol>
                <a:gridCol w="542109">
                  <a:extLst>
                    <a:ext uri="{9D8B030D-6E8A-4147-A177-3AD203B41FA5}">
                      <a16:colId xmlns:a16="http://schemas.microsoft.com/office/drawing/2014/main" xmlns="" val="20002"/>
                    </a:ext>
                  </a:extLst>
                </a:gridCol>
                <a:gridCol w="542109">
                  <a:extLst>
                    <a:ext uri="{9D8B030D-6E8A-4147-A177-3AD203B41FA5}">
                      <a16:colId xmlns:a16="http://schemas.microsoft.com/office/drawing/2014/main" xmlns="" val="20003"/>
                    </a:ext>
                  </a:extLst>
                </a:gridCol>
                <a:gridCol w="542109">
                  <a:extLst>
                    <a:ext uri="{9D8B030D-6E8A-4147-A177-3AD203B41FA5}">
                      <a16:colId xmlns:a16="http://schemas.microsoft.com/office/drawing/2014/main" xmlns="" val="20004"/>
                    </a:ext>
                  </a:extLst>
                </a:gridCol>
                <a:gridCol w="542109">
                  <a:extLst>
                    <a:ext uri="{9D8B030D-6E8A-4147-A177-3AD203B41FA5}">
                      <a16:colId xmlns:a16="http://schemas.microsoft.com/office/drawing/2014/main" xmlns="" val="20005"/>
                    </a:ext>
                  </a:extLst>
                </a:gridCol>
              </a:tblGrid>
              <a:tr h="575032">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Nivel de Amenaza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Tasa anual excedencia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PGA (g)</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Fa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Fd</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Fs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287517">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Ocasional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0.00444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0.34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1.020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0.944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0.944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287517">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Raro</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0.00211</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0.44</a:t>
                      </a:r>
                      <a:endParaRPr lang="es-EC"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1.320</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1.221</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1.221</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bl>
          </a:graphicData>
        </a:graphic>
      </p:graphicFrame>
      <p:sp>
        <p:nvSpPr>
          <p:cNvPr id="8" name="Rectángulo 7"/>
          <p:cNvSpPr/>
          <p:nvPr/>
        </p:nvSpPr>
        <p:spPr>
          <a:xfrm>
            <a:off x="3013753" y="1323519"/>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PGA </a:t>
            </a:r>
            <a:r>
              <a:rPr lang="es-EC" sz="1000" dirty="0">
                <a:latin typeface="Times New Roman" panose="02020603050405020304" pitchFamily="18" charset="0"/>
                <a:ea typeface="Calibri" panose="020F0502020204030204" pitchFamily="34" charset="0"/>
              </a:rPr>
              <a:t>y factores de sitio para diferentes niveles de amenaza.</a:t>
            </a:r>
            <a:endParaRPr lang="es-EC" sz="1000" dirty="0">
              <a:effectLst/>
              <a:latin typeface="Times New Roman" panose="02020603050405020304" pitchFamily="18" charset="0"/>
              <a:ea typeface="Calibri" panose="020F0502020204030204" pitchFamily="34" charset="0"/>
            </a:endParaRPr>
          </a:p>
        </p:txBody>
      </p:sp>
      <p:sp>
        <p:nvSpPr>
          <p:cNvPr id="14" name="Rectángulo 13"/>
          <p:cNvSpPr/>
          <p:nvPr/>
        </p:nvSpPr>
        <p:spPr>
          <a:xfrm>
            <a:off x="1796112" y="3016806"/>
            <a:ext cx="2815835" cy="369332"/>
          </a:xfrm>
          <a:prstGeom prst="rect">
            <a:avLst/>
          </a:prstGeom>
        </p:spPr>
        <p:txBody>
          <a:bodyPr wrap="none">
            <a:spAutoFit/>
          </a:bodyPr>
          <a:lstStyle/>
          <a:p>
            <a:pPr marL="342900" indent="-342900">
              <a:buFont typeface="Arial" panose="020B0604020202020204" pitchFamily="34" charset="0"/>
              <a:buChar char="•"/>
            </a:pPr>
            <a:r>
              <a:rPr lang="es-EC" b="1" dirty="0" smtClean="0">
                <a:latin typeface="Times New Roman" panose="02020603050405020304" pitchFamily="18" charset="0"/>
                <a:cs typeface="Times New Roman" panose="02020603050405020304" pitchFamily="18" charset="0"/>
              </a:rPr>
              <a:t>Sismo Raro (475 años):</a:t>
            </a:r>
            <a:endParaRPr lang="es-EC" b="1" dirty="0">
              <a:latin typeface="Times New Roman" panose="02020603050405020304" pitchFamily="18" charset="0"/>
              <a:cs typeface="Times New Roman" panose="02020603050405020304" pitchFamily="18" charset="0"/>
            </a:endParaRPr>
          </a:p>
        </p:txBody>
      </p:sp>
      <p:sp>
        <p:nvSpPr>
          <p:cNvPr id="19" name="Rectángulo 18"/>
          <p:cNvSpPr/>
          <p:nvPr/>
        </p:nvSpPr>
        <p:spPr>
          <a:xfrm>
            <a:off x="4972051" y="6142534"/>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Espectro </a:t>
            </a:r>
            <a:r>
              <a:rPr lang="es-EC" sz="1000" dirty="0">
                <a:latin typeface="Times New Roman" panose="02020603050405020304" pitchFamily="18" charset="0"/>
                <a:ea typeface="Calibri" panose="020F0502020204030204" pitchFamily="34" charset="0"/>
              </a:rPr>
              <a:t>inelástico sismo </a:t>
            </a:r>
            <a:r>
              <a:rPr lang="es-EC" sz="1000" dirty="0" smtClean="0">
                <a:latin typeface="Times New Roman" panose="02020603050405020304" pitchFamily="18" charset="0"/>
                <a:ea typeface="Calibri" panose="020F0502020204030204" pitchFamily="34" charset="0"/>
              </a:rPr>
              <a:t>raro NEC-15</a:t>
            </a:r>
            <a:r>
              <a:rPr lang="es-EC" sz="1000" dirty="0">
                <a:latin typeface="Times New Roman" panose="02020603050405020304" pitchFamily="18" charset="0"/>
                <a:ea typeface="Calibri" panose="020F0502020204030204" pitchFamily="34" charset="0"/>
              </a:rPr>
              <a:t>.</a:t>
            </a:r>
            <a:endParaRPr lang="es-EC" sz="1000" dirty="0">
              <a:effectLst/>
              <a:latin typeface="Times New Roman" panose="02020603050405020304" pitchFamily="18" charset="0"/>
              <a:ea typeface="Calibri" panose="020F0502020204030204" pitchFamily="34" charset="0"/>
            </a:endParaRPr>
          </a:p>
        </p:txBody>
      </p:sp>
      <p:sp>
        <p:nvSpPr>
          <p:cNvPr id="20" name="Rectángulo 19"/>
          <p:cNvSpPr/>
          <p:nvPr/>
        </p:nvSpPr>
        <p:spPr>
          <a:xfrm>
            <a:off x="1340637" y="6145305"/>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Espectro </a:t>
            </a:r>
            <a:r>
              <a:rPr lang="es-EC" sz="1000" dirty="0">
                <a:latin typeface="Times New Roman" panose="02020603050405020304" pitchFamily="18" charset="0"/>
                <a:ea typeface="Calibri" panose="020F0502020204030204" pitchFamily="34" charset="0"/>
              </a:rPr>
              <a:t>elástico sismo </a:t>
            </a:r>
            <a:r>
              <a:rPr lang="es-EC" sz="1000" dirty="0" smtClean="0">
                <a:latin typeface="Times New Roman" panose="02020603050405020304" pitchFamily="18" charset="0"/>
                <a:ea typeface="Calibri" panose="020F0502020204030204" pitchFamily="34" charset="0"/>
              </a:rPr>
              <a:t>raro NEC-15</a:t>
            </a:r>
            <a:r>
              <a:rPr lang="es-EC" sz="1000" dirty="0">
                <a:latin typeface="Times New Roman" panose="02020603050405020304" pitchFamily="18" charset="0"/>
                <a:ea typeface="Calibri" panose="020F0502020204030204" pitchFamily="34" charset="0"/>
              </a:rPr>
              <a:t>.</a:t>
            </a:r>
            <a:endParaRPr lang="es-EC" sz="1000" dirty="0">
              <a:effectLst/>
              <a:latin typeface="Times New Roman" panose="02020603050405020304" pitchFamily="18" charset="0"/>
              <a:ea typeface="Calibri" panose="020F0502020204030204" pitchFamily="34" charset="0"/>
            </a:endParaRPr>
          </a:p>
        </p:txBody>
      </p:sp>
      <p:pic>
        <p:nvPicPr>
          <p:cNvPr id="13" name="Imagen 12"/>
          <p:cNvPicPr/>
          <p:nvPr/>
        </p:nvPicPr>
        <p:blipFill>
          <a:blip r:embed="rId3"/>
          <a:stretch>
            <a:fillRect/>
          </a:stretch>
        </p:blipFill>
        <p:spPr>
          <a:xfrm>
            <a:off x="1551567" y="3488638"/>
            <a:ext cx="3706234" cy="2651125"/>
          </a:xfrm>
          <a:prstGeom prst="rect">
            <a:avLst/>
          </a:prstGeom>
          <a:ln w="9525">
            <a:solidFill>
              <a:schemeClr val="tx1"/>
            </a:solidFill>
          </a:ln>
        </p:spPr>
      </p:pic>
      <p:pic>
        <p:nvPicPr>
          <p:cNvPr id="15" name="Imagen 14"/>
          <p:cNvPicPr/>
          <p:nvPr/>
        </p:nvPicPr>
        <p:blipFill>
          <a:blip r:embed="rId4"/>
          <a:stretch>
            <a:fillRect/>
          </a:stretch>
        </p:blipFill>
        <p:spPr>
          <a:xfrm>
            <a:off x="5415523" y="3488638"/>
            <a:ext cx="3499878" cy="2651125"/>
          </a:xfrm>
          <a:prstGeom prst="rect">
            <a:avLst/>
          </a:prstGeom>
          <a:ln w="9525">
            <a:solidFill>
              <a:schemeClr val="tx1"/>
            </a:solidFill>
          </a:ln>
        </p:spPr>
      </p:pic>
      <p:sp>
        <p:nvSpPr>
          <p:cNvPr id="16"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7"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spTree>
    <p:extLst>
      <p:ext uri="{BB962C8B-B14F-4D97-AF65-F5344CB8AC3E}">
        <p14:creationId xmlns:p14="http://schemas.microsoft.com/office/powerpoint/2010/main" val="13359538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a:latin typeface="Times New Roman" panose="02020603050405020304" pitchFamily="18" charset="0"/>
                <a:cs typeface="Times New Roman" panose="02020603050405020304" pitchFamily="18" charset="0"/>
              </a:rPr>
              <a:t>CARGA SÍSMICA</a:t>
            </a:r>
          </a:p>
        </p:txBody>
      </p:sp>
      <p:pic>
        <p:nvPicPr>
          <p:cNvPr id="6" name="Imagen 5"/>
          <p:cNvPicPr/>
          <p:nvPr/>
        </p:nvPicPr>
        <p:blipFill>
          <a:blip r:embed="rId3"/>
          <a:stretch>
            <a:fillRect/>
          </a:stretch>
        </p:blipFill>
        <p:spPr>
          <a:xfrm>
            <a:off x="2710497" y="1960615"/>
            <a:ext cx="5399405" cy="4017010"/>
          </a:xfrm>
          <a:prstGeom prst="rect">
            <a:avLst/>
          </a:prstGeom>
          <a:ln w="9525">
            <a:solidFill>
              <a:schemeClr val="tx1"/>
            </a:solidFill>
          </a:ln>
        </p:spPr>
      </p:pic>
      <p:sp>
        <p:nvSpPr>
          <p:cNvPr id="8" name="Rectángulo 7"/>
          <p:cNvSpPr/>
          <p:nvPr/>
        </p:nvSpPr>
        <p:spPr>
          <a:xfrm>
            <a:off x="1586805" y="1235244"/>
            <a:ext cx="1918395" cy="646331"/>
          </a:xfrm>
          <a:prstGeom prst="rect">
            <a:avLst/>
          </a:prstGeom>
        </p:spPr>
        <p:txBody>
          <a:bodyPr wrap="square">
            <a:spAutoFit/>
          </a:bodyPr>
          <a:lstStyle/>
          <a:p>
            <a:pPr marL="342900" indent="-342900">
              <a:buFont typeface="Arial" panose="020B0604020202020204" pitchFamily="34" charset="0"/>
              <a:buChar char="•"/>
            </a:pPr>
            <a:r>
              <a:rPr lang="es-EC" b="1" dirty="0" smtClean="0">
                <a:latin typeface="Times New Roman" panose="02020603050405020304" pitchFamily="18" charset="0"/>
                <a:cs typeface="Times New Roman" panose="02020603050405020304" pitchFamily="18" charset="0"/>
              </a:rPr>
              <a:t>1) SX+0.30SY</a:t>
            </a:r>
          </a:p>
          <a:p>
            <a:pPr marL="342900" indent="-342900">
              <a:buFont typeface="Arial" panose="020B0604020202020204" pitchFamily="34" charset="0"/>
              <a:buChar char="•"/>
            </a:pPr>
            <a:r>
              <a:rPr lang="es-EC" b="1" dirty="0" smtClean="0">
                <a:latin typeface="Times New Roman" panose="02020603050405020304" pitchFamily="18" charset="0"/>
                <a:cs typeface="Times New Roman" panose="02020603050405020304" pitchFamily="18" charset="0"/>
              </a:rPr>
              <a:t>2) SY+0.30SX</a:t>
            </a:r>
            <a:endParaRPr lang="es-EC" b="1" dirty="0">
              <a:latin typeface="Times New Roman" panose="02020603050405020304" pitchFamily="18" charset="0"/>
              <a:cs typeface="Times New Roman" panose="02020603050405020304" pitchFamily="18" charset="0"/>
            </a:endParaRPr>
          </a:p>
        </p:txBody>
      </p:sp>
      <p:sp>
        <p:nvSpPr>
          <p:cNvPr id="10" name="Rectángulo 9"/>
          <p:cNvSpPr/>
          <p:nvPr/>
        </p:nvSpPr>
        <p:spPr>
          <a:xfrm>
            <a:off x="3276600" y="6039605"/>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Caso </a:t>
            </a:r>
            <a:r>
              <a:rPr lang="es-EC" sz="1000" dirty="0">
                <a:latin typeface="Times New Roman" panose="02020603050405020304" pitchFamily="18" charset="0"/>
                <a:ea typeface="Calibri" panose="020F0502020204030204" pitchFamily="34" charset="0"/>
              </a:rPr>
              <a:t>de carga SX+0.30SY para sismo Ocasional.</a:t>
            </a:r>
            <a:endParaRPr lang="es-EC" sz="1000" dirty="0">
              <a:effectLst/>
              <a:latin typeface="Times New Roman" panose="02020603050405020304" pitchFamily="18" charset="0"/>
              <a:ea typeface="Calibri" panose="020F0502020204030204" pitchFamily="34" charset="0"/>
            </a:endParaRPr>
          </a:p>
        </p:txBody>
      </p:sp>
      <p:sp>
        <p:nvSpPr>
          <p:cNvPr id="11"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2"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spTree>
    <p:extLst>
      <p:ext uri="{BB962C8B-B14F-4D97-AF65-F5344CB8AC3E}">
        <p14:creationId xmlns:p14="http://schemas.microsoft.com/office/powerpoint/2010/main" val="4629615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a:latin typeface="Times New Roman" panose="02020603050405020304" pitchFamily="18" charset="0"/>
                <a:cs typeface="Times New Roman" panose="02020603050405020304" pitchFamily="18" charset="0"/>
              </a:rPr>
              <a:t>CARGA SÍSMICA</a:t>
            </a:r>
          </a:p>
        </p:txBody>
      </p:sp>
      <p:sp>
        <p:nvSpPr>
          <p:cNvPr id="8" name="Rectángulo 7"/>
          <p:cNvSpPr/>
          <p:nvPr/>
        </p:nvSpPr>
        <p:spPr>
          <a:xfrm>
            <a:off x="1586805" y="1235244"/>
            <a:ext cx="1918395" cy="646331"/>
          </a:xfrm>
          <a:prstGeom prst="rect">
            <a:avLst/>
          </a:prstGeom>
        </p:spPr>
        <p:txBody>
          <a:bodyPr wrap="square">
            <a:spAutoFit/>
          </a:bodyPr>
          <a:lstStyle/>
          <a:p>
            <a:pPr marL="342900" indent="-342900">
              <a:buFont typeface="Arial" panose="020B0604020202020204" pitchFamily="34" charset="0"/>
              <a:buChar char="•"/>
            </a:pPr>
            <a:r>
              <a:rPr lang="es-EC" b="1" dirty="0" smtClean="0">
                <a:latin typeface="Times New Roman" panose="02020603050405020304" pitchFamily="18" charset="0"/>
                <a:cs typeface="Times New Roman" panose="02020603050405020304" pitchFamily="18" charset="0"/>
              </a:rPr>
              <a:t>1) SX+0.30SY</a:t>
            </a:r>
          </a:p>
          <a:p>
            <a:pPr marL="342900" indent="-342900">
              <a:buFont typeface="Arial" panose="020B0604020202020204" pitchFamily="34" charset="0"/>
              <a:buChar char="•"/>
            </a:pPr>
            <a:r>
              <a:rPr lang="es-EC" b="1" dirty="0" smtClean="0">
                <a:latin typeface="Times New Roman" panose="02020603050405020304" pitchFamily="18" charset="0"/>
                <a:cs typeface="Times New Roman" panose="02020603050405020304" pitchFamily="18" charset="0"/>
              </a:rPr>
              <a:t>2) SY+0.30SX</a:t>
            </a:r>
            <a:endParaRPr lang="es-EC" b="1" dirty="0">
              <a:latin typeface="Times New Roman" panose="02020603050405020304" pitchFamily="18" charset="0"/>
              <a:cs typeface="Times New Roman" panose="02020603050405020304" pitchFamily="18" charset="0"/>
            </a:endParaRPr>
          </a:p>
        </p:txBody>
      </p:sp>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4953000" y="736667"/>
            <a:ext cx="3733800" cy="1709420"/>
          </a:xfrm>
          <a:prstGeom prst="rect">
            <a:avLst/>
          </a:prstGeom>
          <a:ln w="9525">
            <a:solidFill>
              <a:schemeClr val="tx1"/>
            </a:solidFill>
          </a:ln>
        </p:spPr>
      </p:pic>
      <p:sp>
        <p:nvSpPr>
          <p:cNvPr id="4" name="Rectángulo 3"/>
          <p:cNvSpPr/>
          <p:nvPr/>
        </p:nvSpPr>
        <p:spPr>
          <a:xfrm>
            <a:off x="4620649" y="2380387"/>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Definición </a:t>
            </a:r>
            <a:r>
              <a:rPr lang="es-EC" sz="1000" dirty="0">
                <a:latin typeface="Times New Roman" panose="02020603050405020304" pitchFamily="18" charset="0"/>
                <a:ea typeface="Calibri" panose="020F0502020204030204" pitchFamily="34" charset="0"/>
              </a:rPr>
              <a:t>espectros sísmicos CSI BRIDGE.</a:t>
            </a:r>
            <a:endParaRPr lang="es-EC" sz="1000" dirty="0">
              <a:effectLst/>
              <a:latin typeface="Times New Roman" panose="02020603050405020304" pitchFamily="18" charset="0"/>
              <a:ea typeface="Calibri" panose="020F0502020204030204" pitchFamily="34" charset="0"/>
            </a:endParaRPr>
          </a:p>
        </p:txBody>
      </p:sp>
      <p:sp>
        <p:nvSpPr>
          <p:cNvPr id="10" name="Rectángulo 9"/>
          <p:cNvSpPr/>
          <p:nvPr/>
        </p:nvSpPr>
        <p:spPr>
          <a:xfrm>
            <a:off x="3124200" y="6611779"/>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Caso </a:t>
            </a:r>
            <a:r>
              <a:rPr lang="es-EC" sz="1000" dirty="0">
                <a:latin typeface="Times New Roman" panose="02020603050405020304" pitchFamily="18" charset="0"/>
                <a:ea typeface="Calibri" panose="020F0502020204030204" pitchFamily="34" charset="0"/>
              </a:rPr>
              <a:t>de carga </a:t>
            </a:r>
            <a:r>
              <a:rPr lang="es-EC" sz="1000" dirty="0" smtClean="0">
                <a:latin typeface="Times New Roman" panose="02020603050405020304" pitchFamily="18" charset="0"/>
                <a:ea typeface="Calibri" panose="020F0502020204030204" pitchFamily="34" charset="0"/>
              </a:rPr>
              <a:t>SY+0.30SX </a:t>
            </a:r>
            <a:r>
              <a:rPr lang="es-EC" sz="1000" dirty="0">
                <a:latin typeface="Times New Roman" panose="02020603050405020304" pitchFamily="18" charset="0"/>
                <a:ea typeface="Calibri" panose="020F0502020204030204" pitchFamily="34" charset="0"/>
              </a:rPr>
              <a:t>para sismo Ocasional.</a:t>
            </a:r>
            <a:endParaRPr lang="es-EC" sz="1000" dirty="0">
              <a:effectLst/>
              <a:latin typeface="Times New Roman" panose="02020603050405020304" pitchFamily="18" charset="0"/>
              <a:ea typeface="Calibri" panose="020F0502020204030204" pitchFamily="34" charset="0"/>
            </a:endParaRPr>
          </a:p>
        </p:txBody>
      </p:sp>
      <p:pic>
        <p:nvPicPr>
          <p:cNvPr id="11" name="Imagen 10"/>
          <p:cNvPicPr/>
          <p:nvPr/>
        </p:nvPicPr>
        <p:blipFill>
          <a:blip r:embed="rId4"/>
          <a:stretch>
            <a:fillRect/>
          </a:stretch>
        </p:blipFill>
        <p:spPr>
          <a:xfrm>
            <a:off x="2694305" y="2626608"/>
            <a:ext cx="5431790" cy="4018915"/>
          </a:xfrm>
          <a:prstGeom prst="rect">
            <a:avLst/>
          </a:prstGeom>
          <a:ln w="9525">
            <a:solidFill>
              <a:schemeClr val="tx1"/>
            </a:solidFill>
          </a:ln>
        </p:spPr>
      </p:pic>
      <p:sp>
        <p:nvSpPr>
          <p:cNvPr id="12"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4"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spTree>
    <p:extLst>
      <p:ext uri="{BB962C8B-B14F-4D97-AF65-F5344CB8AC3E}">
        <p14:creationId xmlns:p14="http://schemas.microsoft.com/office/powerpoint/2010/main" val="22017292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pic>
        <p:nvPicPr>
          <p:cNvPr id="14" name="Imagen 13"/>
          <p:cNvPicPr>
            <a:picLocks noChangeAspect="1"/>
          </p:cNvPicPr>
          <p:nvPr/>
        </p:nvPicPr>
        <p:blipFill>
          <a:blip r:embed="rId3"/>
          <a:stretch>
            <a:fillRect/>
          </a:stretch>
        </p:blipFill>
        <p:spPr>
          <a:xfrm>
            <a:off x="1541915" y="1980029"/>
            <a:ext cx="7515675" cy="3887371"/>
          </a:xfrm>
          <a:prstGeom prst="rect">
            <a:avLst/>
          </a:prstGeom>
        </p:spPr>
      </p:pic>
      <p:sp>
        <p:nvSpPr>
          <p:cNvPr id="16" name="Rectángulo 15"/>
          <p:cNvSpPr/>
          <p:nvPr/>
        </p:nvSpPr>
        <p:spPr>
          <a:xfrm>
            <a:off x="1586805" y="865933"/>
            <a:ext cx="3398687" cy="461665"/>
          </a:xfrm>
          <a:prstGeom prst="rect">
            <a:avLst/>
          </a:prstGeom>
        </p:spPr>
        <p:txBody>
          <a:bodyPr wrap="none">
            <a:spAutoFit/>
          </a:bodyPr>
          <a:lstStyle/>
          <a:p>
            <a:r>
              <a:rPr lang="es-EC" sz="2400" b="1" dirty="0">
                <a:latin typeface="Times New Roman" panose="02020603050405020304" pitchFamily="18" charset="0"/>
                <a:ea typeface="Calibri" panose="020F0502020204030204" pitchFamily="34" charset="0"/>
              </a:rPr>
              <a:t>Combinaciones de carga</a:t>
            </a:r>
            <a:endParaRPr lang="es-EC" sz="2400" b="1" dirty="0"/>
          </a:p>
        </p:txBody>
      </p:sp>
      <p:sp>
        <p:nvSpPr>
          <p:cNvPr id="8"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0"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spTree>
    <p:extLst>
      <p:ext uri="{BB962C8B-B14F-4D97-AF65-F5344CB8AC3E}">
        <p14:creationId xmlns:p14="http://schemas.microsoft.com/office/powerpoint/2010/main" val="15307033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16" name="Rectángulo 15"/>
          <p:cNvSpPr/>
          <p:nvPr/>
        </p:nvSpPr>
        <p:spPr>
          <a:xfrm>
            <a:off x="1586805" y="865933"/>
            <a:ext cx="6038833" cy="461665"/>
          </a:xfrm>
          <a:prstGeom prst="rect">
            <a:avLst/>
          </a:prstGeom>
        </p:spPr>
        <p:txBody>
          <a:bodyPr wrap="none">
            <a:spAutoFit/>
          </a:bodyPr>
          <a:lstStyle/>
          <a:p>
            <a:r>
              <a:rPr lang="es-EC" sz="2400" b="1" dirty="0" smtClean="0">
                <a:latin typeface="Times New Roman" panose="02020603050405020304" pitchFamily="18" charset="0"/>
              </a:rPr>
              <a:t>Modelo </a:t>
            </a:r>
            <a:r>
              <a:rPr lang="es-EC" sz="2400" b="1" dirty="0">
                <a:latin typeface="Times New Roman" panose="02020603050405020304" pitchFamily="18" charset="0"/>
              </a:rPr>
              <a:t>del Puente Zámbiza en </a:t>
            </a:r>
            <a:r>
              <a:rPr lang="es-EC" sz="2400" b="1" dirty="0" err="1">
                <a:latin typeface="Times New Roman" panose="02020603050405020304" pitchFamily="18" charset="0"/>
              </a:rPr>
              <a:t>CSI</a:t>
            </a:r>
            <a:r>
              <a:rPr lang="es-EC" sz="2400" b="1" dirty="0">
                <a:latin typeface="Times New Roman" panose="02020603050405020304" pitchFamily="18" charset="0"/>
              </a:rPr>
              <a:t> Bridge  </a:t>
            </a:r>
            <a:endParaRPr lang="es-EC" sz="2400" b="1" dirty="0"/>
          </a:p>
        </p:txBody>
      </p:sp>
      <p:pic>
        <p:nvPicPr>
          <p:cNvPr id="4" name="Imagen 3"/>
          <p:cNvPicPr>
            <a:picLocks noChangeAspect="1"/>
          </p:cNvPicPr>
          <p:nvPr/>
        </p:nvPicPr>
        <p:blipFill>
          <a:blip r:embed="rId3"/>
          <a:stretch>
            <a:fillRect/>
          </a:stretch>
        </p:blipFill>
        <p:spPr>
          <a:xfrm>
            <a:off x="4419600" y="1382335"/>
            <a:ext cx="4422292" cy="2781886"/>
          </a:xfrm>
          <a:prstGeom prst="rect">
            <a:avLst/>
          </a:prstGeom>
        </p:spPr>
      </p:pic>
      <p:sp>
        <p:nvSpPr>
          <p:cNvPr id="6" name="Rectángulo 5"/>
          <p:cNvSpPr/>
          <p:nvPr/>
        </p:nvSpPr>
        <p:spPr>
          <a:xfrm>
            <a:off x="2514600" y="2511668"/>
            <a:ext cx="83820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4000" b="1" dirty="0" err="1" smtClean="0">
                <a:latin typeface="Times New Roman" panose="02020603050405020304" pitchFamily="18" charset="0"/>
              </a:rPr>
              <a:t>A1</a:t>
            </a:r>
            <a:endParaRPr lang="es-EC" sz="2800" dirty="0"/>
          </a:p>
        </p:txBody>
      </p:sp>
      <p:pic>
        <p:nvPicPr>
          <p:cNvPr id="8" name="Imagen 7"/>
          <p:cNvPicPr>
            <a:picLocks noChangeAspect="1"/>
          </p:cNvPicPr>
          <p:nvPr/>
        </p:nvPicPr>
        <p:blipFill>
          <a:blip r:embed="rId4"/>
          <a:stretch>
            <a:fillRect/>
          </a:stretch>
        </p:blipFill>
        <p:spPr>
          <a:xfrm>
            <a:off x="4522082" y="4116752"/>
            <a:ext cx="4606252" cy="2628897"/>
          </a:xfrm>
          <a:prstGeom prst="rect">
            <a:avLst/>
          </a:prstGeom>
        </p:spPr>
      </p:pic>
      <p:sp>
        <p:nvSpPr>
          <p:cNvPr id="11" name="Rectángulo 10"/>
          <p:cNvSpPr/>
          <p:nvPr/>
        </p:nvSpPr>
        <p:spPr>
          <a:xfrm>
            <a:off x="2514600" y="5077257"/>
            <a:ext cx="83820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4000" b="1" dirty="0" err="1">
                <a:latin typeface="Times New Roman" panose="02020603050405020304" pitchFamily="18" charset="0"/>
              </a:rPr>
              <a:t>B</a:t>
            </a:r>
            <a:r>
              <a:rPr lang="es-EC" sz="4000" b="1" dirty="0" err="1" smtClean="0">
                <a:latin typeface="Times New Roman" panose="02020603050405020304" pitchFamily="18" charset="0"/>
              </a:rPr>
              <a:t>1</a:t>
            </a:r>
            <a:endParaRPr lang="es-EC" sz="2800" dirty="0"/>
          </a:p>
        </p:txBody>
      </p:sp>
      <p:sp>
        <p:nvSpPr>
          <p:cNvPr id="13"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4"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pic>
        <p:nvPicPr>
          <p:cNvPr id="12" name="Imagen 11"/>
          <p:cNvPicPr/>
          <p:nvPr/>
        </p:nvPicPr>
        <p:blipFill rotWithShape="1">
          <a:blip r:embed="rId5"/>
          <a:srcRect l="22006" t="24216" r="47009" b="59148"/>
          <a:stretch/>
        </p:blipFill>
        <p:spPr bwMode="auto">
          <a:xfrm>
            <a:off x="6553200" y="6928"/>
            <a:ext cx="2133600" cy="516655"/>
          </a:xfrm>
          <a:prstGeom prst="rect">
            <a:avLst/>
          </a:prstGeom>
          <a:ln w="952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78760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16" name="Rectángulo 15"/>
          <p:cNvSpPr/>
          <p:nvPr/>
        </p:nvSpPr>
        <p:spPr>
          <a:xfrm>
            <a:off x="1586805" y="865933"/>
            <a:ext cx="6038833" cy="461665"/>
          </a:xfrm>
          <a:prstGeom prst="rect">
            <a:avLst/>
          </a:prstGeom>
        </p:spPr>
        <p:txBody>
          <a:bodyPr wrap="none">
            <a:spAutoFit/>
          </a:bodyPr>
          <a:lstStyle/>
          <a:p>
            <a:r>
              <a:rPr lang="es-EC" sz="2400" b="1" dirty="0" smtClean="0">
                <a:latin typeface="Times New Roman" panose="02020603050405020304" pitchFamily="18" charset="0"/>
              </a:rPr>
              <a:t>Modelo </a:t>
            </a:r>
            <a:r>
              <a:rPr lang="es-EC" sz="2400" b="1" dirty="0">
                <a:latin typeface="Times New Roman" panose="02020603050405020304" pitchFamily="18" charset="0"/>
              </a:rPr>
              <a:t>del Puente Zámbiza en </a:t>
            </a:r>
            <a:r>
              <a:rPr lang="es-EC" sz="2400" b="1" dirty="0" err="1">
                <a:latin typeface="Times New Roman" panose="02020603050405020304" pitchFamily="18" charset="0"/>
              </a:rPr>
              <a:t>CSI</a:t>
            </a:r>
            <a:r>
              <a:rPr lang="es-EC" sz="2400" b="1" dirty="0">
                <a:latin typeface="Times New Roman" panose="02020603050405020304" pitchFamily="18" charset="0"/>
              </a:rPr>
              <a:t> Bridge  </a:t>
            </a:r>
            <a:endParaRPr lang="es-EC" sz="2400" b="1" dirty="0"/>
          </a:p>
        </p:txBody>
      </p:sp>
      <p:sp>
        <p:nvSpPr>
          <p:cNvPr id="6" name="Rectángulo 5"/>
          <p:cNvSpPr/>
          <p:nvPr/>
        </p:nvSpPr>
        <p:spPr>
          <a:xfrm>
            <a:off x="2514600" y="3781869"/>
            <a:ext cx="83820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4000" b="1" dirty="0" err="1" smtClean="0">
                <a:latin typeface="Times New Roman" panose="02020603050405020304" pitchFamily="18" charset="0"/>
              </a:rPr>
              <a:t>A2</a:t>
            </a:r>
            <a:endParaRPr lang="es-EC" sz="2800" dirty="0"/>
          </a:p>
        </p:txBody>
      </p:sp>
      <p:pic>
        <p:nvPicPr>
          <p:cNvPr id="9" name="Imagen 8"/>
          <p:cNvPicPr>
            <a:picLocks noChangeAspect="1"/>
          </p:cNvPicPr>
          <p:nvPr/>
        </p:nvPicPr>
        <p:blipFill>
          <a:blip r:embed="rId3"/>
          <a:stretch>
            <a:fillRect/>
          </a:stretch>
        </p:blipFill>
        <p:spPr>
          <a:xfrm>
            <a:off x="3505200" y="2116741"/>
            <a:ext cx="5046882" cy="3330256"/>
          </a:xfrm>
          <a:prstGeom prst="rect">
            <a:avLst/>
          </a:prstGeom>
        </p:spPr>
      </p:pic>
      <p:sp>
        <p:nvSpPr>
          <p:cNvPr id="1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2"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pic>
        <p:nvPicPr>
          <p:cNvPr id="13" name="Imagen 12"/>
          <p:cNvPicPr/>
          <p:nvPr/>
        </p:nvPicPr>
        <p:blipFill rotWithShape="1">
          <a:blip r:embed="rId4"/>
          <a:srcRect l="22006" t="24216" r="47009" b="59148"/>
          <a:stretch/>
        </p:blipFill>
        <p:spPr bwMode="auto">
          <a:xfrm>
            <a:off x="6553200" y="6928"/>
            <a:ext cx="2133600" cy="516655"/>
          </a:xfrm>
          <a:prstGeom prst="rect">
            <a:avLst/>
          </a:prstGeom>
          <a:ln w="952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5677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pic>
        <p:nvPicPr>
          <p:cNvPr id="13" name="Imagen 12"/>
          <p:cNvPicPr/>
          <p:nvPr/>
        </p:nvPicPr>
        <p:blipFill>
          <a:blip r:embed="rId4">
            <a:extLst>
              <a:ext uri="{28A0092B-C50C-407E-A947-70E740481C1C}">
                <a14:useLocalDpi xmlns:a14="http://schemas.microsoft.com/office/drawing/2010/main" val="0"/>
              </a:ext>
            </a:extLst>
          </a:blip>
          <a:srcRect/>
          <a:stretch>
            <a:fillRect/>
          </a:stretch>
        </p:blipFill>
        <p:spPr bwMode="auto">
          <a:xfrm>
            <a:off x="1615911" y="1299029"/>
            <a:ext cx="5379720" cy="2600325"/>
          </a:xfrm>
          <a:prstGeom prst="rect">
            <a:avLst/>
          </a:prstGeom>
          <a:noFill/>
          <a:ln w="9525">
            <a:solidFill>
              <a:schemeClr val="tx1"/>
            </a:solidFill>
          </a:ln>
        </p:spPr>
      </p:pic>
      <p:sp>
        <p:nvSpPr>
          <p:cNvPr id="8" name="Rectángulo 7"/>
          <p:cNvSpPr/>
          <p:nvPr/>
        </p:nvSpPr>
        <p:spPr>
          <a:xfrm>
            <a:off x="1458435" y="723901"/>
            <a:ext cx="3800271" cy="487506"/>
          </a:xfrm>
          <a:prstGeom prst="rect">
            <a:avLst/>
          </a:prstGeom>
        </p:spPr>
        <p:txBody>
          <a:bodyPr wrap="none">
            <a:spAutoFit/>
          </a:bodyPr>
          <a:lstStyle/>
          <a:p>
            <a:pPr marL="269875" lvl="2" algn="just">
              <a:lnSpc>
                <a:spcPct val="107000"/>
              </a:lnSpc>
              <a:spcBef>
                <a:spcPts val="800"/>
              </a:spcBef>
              <a:spcAft>
                <a:spcPts val="0"/>
              </a:spcAft>
            </a:pP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Justificación del proyecto</a:t>
            </a:r>
            <a:endParaRPr lang="es-EC"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CuadroTexto 1"/>
          <p:cNvSpPr txBox="1"/>
          <p:nvPr/>
        </p:nvSpPr>
        <p:spPr>
          <a:xfrm>
            <a:off x="1484480" y="6232475"/>
            <a:ext cx="7548451" cy="4770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2500" dirty="0" smtClean="0">
                <a:latin typeface="Times New Roman" panose="02020603050405020304" pitchFamily="18" charset="0"/>
                <a:cs typeface="Times New Roman" panose="02020603050405020304" pitchFamily="18" charset="0"/>
              </a:rPr>
              <a:t>PERÍODO EXPERIMENTAL </a:t>
            </a:r>
            <a:r>
              <a:rPr lang="en-US" sz="2500" dirty="0" smtClean="0">
                <a:latin typeface="Times New Roman" panose="02020603050405020304" pitchFamily="18" charset="0"/>
                <a:cs typeface="Times New Roman" panose="02020603050405020304" pitchFamily="18" charset="0"/>
              </a:rPr>
              <a:t>≈ PERÍODO ANALÍTICO</a:t>
            </a:r>
            <a:endParaRPr lang="es-EC" sz="2500" dirty="0">
              <a:latin typeface="Times New Roman" panose="02020603050405020304" pitchFamily="18" charset="0"/>
              <a:cs typeface="Times New Roman" panose="02020603050405020304" pitchFamily="18" charset="0"/>
            </a:endParaRPr>
          </a:p>
        </p:txBody>
      </p:sp>
      <p:sp>
        <p:nvSpPr>
          <p:cNvPr id="3" name="Rectángulo 2"/>
          <p:cNvSpPr/>
          <p:nvPr/>
        </p:nvSpPr>
        <p:spPr>
          <a:xfrm>
            <a:off x="7119724" y="2338492"/>
            <a:ext cx="1996641"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s-EC" dirty="0">
                <a:latin typeface="Times New Roman" panose="02020603050405020304" pitchFamily="18" charset="0"/>
                <a:cs typeface="Times New Roman" panose="02020603050405020304" pitchFamily="18" charset="0"/>
              </a:rPr>
              <a:t>PERÍODO EXPERIMENTAL </a:t>
            </a:r>
            <a:endParaRPr lang="es-EC" dirty="0"/>
          </a:p>
        </p:txBody>
      </p:sp>
      <p:sp>
        <p:nvSpPr>
          <p:cNvPr id="15" name="Rectángulo 14"/>
          <p:cNvSpPr/>
          <p:nvPr/>
        </p:nvSpPr>
        <p:spPr>
          <a:xfrm>
            <a:off x="7119723" y="4672914"/>
            <a:ext cx="1996641"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s-EC" dirty="0">
                <a:latin typeface="Times New Roman" panose="02020603050405020304" pitchFamily="18" charset="0"/>
                <a:cs typeface="Times New Roman" panose="02020603050405020304" pitchFamily="18" charset="0"/>
              </a:rPr>
              <a:t>PERÍODO </a:t>
            </a:r>
            <a:r>
              <a:rPr lang="es-EC" dirty="0" smtClean="0">
                <a:latin typeface="Times New Roman" panose="02020603050405020304" pitchFamily="18" charset="0"/>
                <a:cs typeface="Times New Roman" panose="02020603050405020304" pitchFamily="18" charset="0"/>
              </a:rPr>
              <a:t>ANALÍTICO</a:t>
            </a:r>
            <a:endParaRPr lang="es-EC" dirty="0"/>
          </a:p>
        </p:txBody>
      </p:sp>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6012" y="4151729"/>
            <a:ext cx="4779517" cy="1966335"/>
          </a:xfrm>
          <a:prstGeom prst="rect">
            <a:avLst/>
          </a:prstGeom>
          <a:noFill/>
          <a:ln w="9525">
            <a:solidFill>
              <a:schemeClr val="tx1"/>
            </a:solidFill>
          </a:ln>
        </p:spPr>
      </p:pic>
      <p:sp>
        <p:nvSpPr>
          <p:cNvPr id="14"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smtClean="0"/>
              <a:t>INTRODUCCIÓN</a:t>
            </a:r>
            <a:endParaRPr lang="es-ES" dirty="0"/>
          </a:p>
        </p:txBody>
      </p:sp>
      <p:sp>
        <p:nvSpPr>
          <p:cNvPr id="16"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rgbClr val="FF0000"/>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2724022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16" name="Rectángulo 15"/>
          <p:cNvSpPr/>
          <p:nvPr/>
        </p:nvSpPr>
        <p:spPr>
          <a:xfrm>
            <a:off x="1586805" y="865933"/>
            <a:ext cx="6038833" cy="461665"/>
          </a:xfrm>
          <a:prstGeom prst="rect">
            <a:avLst/>
          </a:prstGeom>
        </p:spPr>
        <p:txBody>
          <a:bodyPr wrap="none">
            <a:spAutoFit/>
          </a:bodyPr>
          <a:lstStyle/>
          <a:p>
            <a:r>
              <a:rPr lang="es-EC" sz="2400" b="1" dirty="0" smtClean="0">
                <a:latin typeface="Times New Roman" panose="02020603050405020304" pitchFamily="18" charset="0"/>
              </a:rPr>
              <a:t>Modelo </a:t>
            </a:r>
            <a:r>
              <a:rPr lang="es-EC" sz="2400" b="1" dirty="0">
                <a:latin typeface="Times New Roman" panose="02020603050405020304" pitchFamily="18" charset="0"/>
              </a:rPr>
              <a:t>del Puente Zámbiza en </a:t>
            </a:r>
            <a:r>
              <a:rPr lang="es-EC" sz="2400" b="1" dirty="0" err="1">
                <a:latin typeface="Times New Roman" panose="02020603050405020304" pitchFamily="18" charset="0"/>
              </a:rPr>
              <a:t>CSI</a:t>
            </a:r>
            <a:r>
              <a:rPr lang="es-EC" sz="2400" b="1" dirty="0">
                <a:latin typeface="Times New Roman" panose="02020603050405020304" pitchFamily="18" charset="0"/>
              </a:rPr>
              <a:t> Bridge  </a:t>
            </a:r>
            <a:endParaRPr lang="es-EC" sz="2400" b="1" dirty="0"/>
          </a:p>
        </p:txBody>
      </p:sp>
      <p:sp>
        <p:nvSpPr>
          <p:cNvPr id="6" name="Rectángulo 5"/>
          <p:cNvSpPr/>
          <p:nvPr/>
        </p:nvSpPr>
        <p:spPr>
          <a:xfrm>
            <a:off x="2057400" y="2494541"/>
            <a:ext cx="175260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4000" b="1" dirty="0" err="1" smtClean="0">
                <a:latin typeface="Times New Roman" panose="02020603050405020304" pitchFamily="18" charset="0"/>
              </a:rPr>
              <a:t>A3</a:t>
            </a:r>
            <a:r>
              <a:rPr lang="es-EC" sz="4000" b="1" dirty="0" smtClean="0">
                <a:latin typeface="Times New Roman" panose="02020603050405020304" pitchFamily="18" charset="0"/>
              </a:rPr>
              <a:t>, </a:t>
            </a:r>
            <a:r>
              <a:rPr lang="es-EC" sz="4000" b="1" dirty="0" err="1" smtClean="0">
                <a:latin typeface="Times New Roman" panose="02020603050405020304" pitchFamily="18" charset="0"/>
              </a:rPr>
              <a:t>A4</a:t>
            </a:r>
            <a:endParaRPr lang="es-EC" sz="2800" dirty="0"/>
          </a:p>
        </p:txBody>
      </p:sp>
      <p:sp>
        <p:nvSpPr>
          <p:cNvPr id="11" name="Rectángulo 10"/>
          <p:cNvSpPr/>
          <p:nvPr/>
        </p:nvSpPr>
        <p:spPr>
          <a:xfrm>
            <a:off x="2057400" y="5017962"/>
            <a:ext cx="167640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4000" b="1" dirty="0" err="1" smtClean="0">
                <a:latin typeface="Times New Roman" panose="02020603050405020304" pitchFamily="18" charset="0"/>
              </a:rPr>
              <a:t>B2</a:t>
            </a:r>
            <a:r>
              <a:rPr lang="es-EC" sz="4000" b="1" dirty="0" smtClean="0">
                <a:latin typeface="Times New Roman" panose="02020603050405020304" pitchFamily="18" charset="0"/>
              </a:rPr>
              <a:t>, </a:t>
            </a:r>
            <a:r>
              <a:rPr lang="es-EC" sz="4000" b="1" dirty="0" err="1" smtClean="0">
                <a:latin typeface="Times New Roman" panose="02020603050405020304" pitchFamily="18" charset="0"/>
              </a:rPr>
              <a:t>B3</a:t>
            </a:r>
            <a:endParaRPr lang="es-EC" sz="2800" dirty="0"/>
          </a:p>
        </p:txBody>
      </p:sp>
      <p:pic>
        <p:nvPicPr>
          <p:cNvPr id="10" name="Imagen 9"/>
          <p:cNvPicPr>
            <a:picLocks noChangeAspect="1"/>
          </p:cNvPicPr>
          <p:nvPr/>
        </p:nvPicPr>
        <p:blipFill>
          <a:blip r:embed="rId3"/>
          <a:stretch>
            <a:fillRect/>
          </a:stretch>
        </p:blipFill>
        <p:spPr>
          <a:xfrm>
            <a:off x="4808850" y="3992138"/>
            <a:ext cx="4225352" cy="2759534"/>
          </a:xfrm>
          <a:prstGeom prst="rect">
            <a:avLst/>
          </a:prstGeom>
        </p:spPr>
      </p:pic>
      <p:pic>
        <p:nvPicPr>
          <p:cNvPr id="13" name="Imagen 12"/>
          <p:cNvPicPr>
            <a:picLocks noChangeAspect="1"/>
          </p:cNvPicPr>
          <p:nvPr/>
        </p:nvPicPr>
        <p:blipFill>
          <a:blip r:embed="rId4"/>
          <a:stretch>
            <a:fillRect/>
          </a:stretch>
        </p:blipFill>
        <p:spPr>
          <a:xfrm>
            <a:off x="4808850" y="1416747"/>
            <a:ext cx="3820290" cy="2484993"/>
          </a:xfrm>
          <a:prstGeom prst="rect">
            <a:avLst/>
          </a:prstGeom>
        </p:spPr>
      </p:pic>
      <p:sp>
        <p:nvSpPr>
          <p:cNvPr id="14"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5"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pic>
        <p:nvPicPr>
          <p:cNvPr id="17" name="Imagen 16"/>
          <p:cNvPicPr/>
          <p:nvPr/>
        </p:nvPicPr>
        <p:blipFill rotWithShape="1">
          <a:blip r:embed="rId5"/>
          <a:srcRect l="22006" t="24216" r="47009" b="59148"/>
          <a:stretch/>
        </p:blipFill>
        <p:spPr bwMode="auto">
          <a:xfrm>
            <a:off x="6553200" y="6928"/>
            <a:ext cx="2133600" cy="516655"/>
          </a:xfrm>
          <a:prstGeom prst="rect">
            <a:avLst/>
          </a:prstGeom>
          <a:ln w="952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15838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16" name="Rectángulo 15"/>
          <p:cNvSpPr/>
          <p:nvPr/>
        </p:nvSpPr>
        <p:spPr>
          <a:xfrm>
            <a:off x="1586805" y="865933"/>
            <a:ext cx="6038833" cy="461665"/>
          </a:xfrm>
          <a:prstGeom prst="rect">
            <a:avLst/>
          </a:prstGeom>
        </p:spPr>
        <p:txBody>
          <a:bodyPr wrap="none">
            <a:spAutoFit/>
          </a:bodyPr>
          <a:lstStyle/>
          <a:p>
            <a:r>
              <a:rPr lang="es-EC" sz="2400" b="1" dirty="0" smtClean="0">
                <a:latin typeface="Times New Roman" panose="02020603050405020304" pitchFamily="18" charset="0"/>
              </a:rPr>
              <a:t>Modelo </a:t>
            </a:r>
            <a:r>
              <a:rPr lang="es-EC" sz="2400" b="1" dirty="0">
                <a:latin typeface="Times New Roman" panose="02020603050405020304" pitchFamily="18" charset="0"/>
              </a:rPr>
              <a:t>del Puente Zámbiza en </a:t>
            </a:r>
            <a:r>
              <a:rPr lang="es-EC" sz="2400" b="1" dirty="0" err="1">
                <a:latin typeface="Times New Roman" panose="02020603050405020304" pitchFamily="18" charset="0"/>
              </a:rPr>
              <a:t>CSI</a:t>
            </a:r>
            <a:r>
              <a:rPr lang="es-EC" sz="2400" b="1" dirty="0">
                <a:latin typeface="Times New Roman" panose="02020603050405020304" pitchFamily="18" charset="0"/>
              </a:rPr>
              <a:t> Bridge  </a:t>
            </a:r>
            <a:endParaRPr lang="es-EC" sz="2400" b="1" dirty="0"/>
          </a:p>
        </p:txBody>
      </p:sp>
      <p:sp>
        <p:nvSpPr>
          <p:cNvPr id="6" name="Rectángulo 5"/>
          <p:cNvSpPr/>
          <p:nvPr/>
        </p:nvSpPr>
        <p:spPr>
          <a:xfrm>
            <a:off x="2057400" y="2494541"/>
            <a:ext cx="91440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4000" b="1" dirty="0" err="1" smtClean="0">
                <a:latin typeface="Times New Roman" panose="02020603050405020304" pitchFamily="18" charset="0"/>
              </a:rPr>
              <a:t>A5</a:t>
            </a:r>
            <a:endParaRPr lang="es-EC" sz="2800" dirty="0"/>
          </a:p>
        </p:txBody>
      </p:sp>
      <p:sp>
        <p:nvSpPr>
          <p:cNvPr id="11" name="Rectángulo 10"/>
          <p:cNvSpPr/>
          <p:nvPr/>
        </p:nvSpPr>
        <p:spPr>
          <a:xfrm>
            <a:off x="2057400" y="5017962"/>
            <a:ext cx="91440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4000" b="1" dirty="0" err="1" smtClean="0">
                <a:latin typeface="Times New Roman" panose="02020603050405020304" pitchFamily="18" charset="0"/>
              </a:rPr>
              <a:t>B4</a:t>
            </a:r>
            <a:endParaRPr lang="es-EC" sz="2800" dirty="0"/>
          </a:p>
        </p:txBody>
      </p:sp>
      <p:pic>
        <p:nvPicPr>
          <p:cNvPr id="4" name="Imagen 3"/>
          <p:cNvPicPr>
            <a:picLocks noChangeAspect="1"/>
          </p:cNvPicPr>
          <p:nvPr/>
        </p:nvPicPr>
        <p:blipFill>
          <a:blip r:embed="rId3"/>
          <a:stretch>
            <a:fillRect/>
          </a:stretch>
        </p:blipFill>
        <p:spPr>
          <a:xfrm>
            <a:off x="5791200" y="3963994"/>
            <a:ext cx="3208910" cy="2916491"/>
          </a:xfrm>
          <a:prstGeom prst="rect">
            <a:avLst/>
          </a:prstGeom>
        </p:spPr>
      </p:pic>
      <p:pic>
        <p:nvPicPr>
          <p:cNvPr id="8" name="Imagen 7"/>
          <p:cNvPicPr>
            <a:picLocks noChangeAspect="1"/>
          </p:cNvPicPr>
          <p:nvPr/>
        </p:nvPicPr>
        <p:blipFill>
          <a:blip r:embed="rId4"/>
          <a:stretch>
            <a:fillRect/>
          </a:stretch>
        </p:blipFill>
        <p:spPr>
          <a:xfrm>
            <a:off x="4358375" y="1495956"/>
            <a:ext cx="2655773" cy="2655773"/>
          </a:xfrm>
          <a:prstGeom prst="rect">
            <a:avLst/>
          </a:prstGeom>
        </p:spPr>
      </p:pic>
      <p:sp>
        <p:nvSpPr>
          <p:cNvPr id="13"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4"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pic>
        <p:nvPicPr>
          <p:cNvPr id="15" name="Imagen 14"/>
          <p:cNvPicPr/>
          <p:nvPr/>
        </p:nvPicPr>
        <p:blipFill rotWithShape="1">
          <a:blip r:embed="rId5"/>
          <a:srcRect l="22006" t="24216" r="47009" b="59148"/>
          <a:stretch/>
        </p:blipFill>
        <p:spPr bwMode="auto">
          <a:xfrm>
            <a:off x="6553200" y="6928"/>
            <a:ext cx="2133600" cy="516655"/>
          </a:xfrm>
          <a:prstGeom prst="rect">
            <a:avLst/>
          </a:prstGeom>
          <a:ln w="952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45497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5"/>
          <a:stretch>
            <a:fillRect/>
          </a:stretch>
        </p:blipFill>
        <p:spPr>
          <a:xfrm>
            <a:off x="-21101" y="1"/>
            <a:ext cx="1505424" cy="1447800"/>
          </a:xfrm>
          <a:prstGeom prst="rect">
            <a:avLst/>
          </a:prstGeom>
        </p:spPr>
      </p:pic>
      <p:sp>
        <p:nvSpPr>
          <p:cNvPr id="7" name="Rectángulo 6"/>
          <p:cNvSpPr/>
          <p:nvPr/>
        </p:nvSpPr>
        <p:spPr>
          <a:xfrm>
            <a:off x="1571815" y="865932"/>
            <a:ext cx="3442609" cy="461665"/>
          </a:xfrm>
          <a:prstGeom prst="rect">
            <a:avLst/>
          </a:prstGeom>
        </p:spPr>
        <p:txBody>
          <a:bodyPr wrap="none">
            <a:spAutoFit/>
          </a:bodyPr>
          <a:lstStyle/>
          <a:p>
            <a:r>
              <a:rPr lang="es-EC" sz="2400" b="1" dirty="0" smtClean="0">
                <a:latin typeface="Times New Roman" panose="02020603050405020304" pitchFamily="18" charset="0"/>
                <a:ea typeface="Calibri" panose="020F0502020204030204" pitchFamily="34" charset="0"/>
              </a:rPr>
              <a:t>Análisis modal tramo </a:t>
            </a:r>
            <a:r>
              <a:rPr lang="es-EC" sz="2400" b="1" dirty="0" err="1" smtClean="0">
                <a:latin typeface="Times New Roman" panose="02020603050405020304" pitchFamily="18" charset="0"/>
                <a:ea typeface="Calibri" panose="020F0502020204030204" pitchFamily="34" charset="0"/>
              </a:rPr>
              <a:t>A1</a:t>
            </a:r>
            <a:endParaRPr lang="es-EC" sz="2400" b="1" dirty="0"/>
          </a:p>
        </p:txBody>
      </p:sp>
      <p:pic>
        <p:nvPicPr>
          <p:cNvPr id="13" name="Imagen 12"/>
          <p:cNvPicPr>
            <a:picLocks noChangeAspect="1"/>
          </p:cNvPicPr>
          <p:nvPr/>
        </p:nvPicPr>
        <p:blipFill>
          <a:blip r:embed="rId6"/>
          <a:stretch>
            <a:fillRect/>
          </a:stretch>
        </p:blipFill>
        <p:spPr>
          <a:xfrm>
            <a:off x="1836830" y="3708314"/>
            <a:ext cx="6925846" cy="3962400"/>
          </a:xfrm>
          <a:prstGeom prst="rect">
            <a:avLst/>
          </a:prstGeom>
        </p:spPr>
      </p:pic>
      <p:pic>
        <p:nvPicPr>
          <p:cNvPr id="6" name="VIDEO_MODO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134210" y="597114"/>
            <a:ext cx="3900976" cy="3040467"/>
          </a:xfrm>
          <a:prstGeom prst="rect">
            <a:avLst/>
          </a:prstGeom>
        </p:spPr>
      </p:pic>
      <p:sp>
        <p:nvSpPr>
          <p:cNvPr id="1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4"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pic>
        <p:nvPicPr>
          <p:cNvPr id="15" name="Imagen 14"/>
          <p:cNvPicPr/>
          <p:nvPr/>
        </p:nvPicPr>
        <p:blipFill rotWithShape="1">
          <a:blip r:embed="rId8"/>
          <a:srcRect l="22006" t="24216" r="47009" b="59148"/>
          <a:stretch/>
        </p:blipFill>
        <p:spPr bwMode="auto">
          <a:xfrm>
            <a:off x="6553200" y="6928"/>
            <a:ext cx="2133600" cy="516655"/>
          </a:xfrm>
          <a:prstGeom prst="rect">
            <a:avLst/>
          </a:prstGeom>
          <a:ln w="952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609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pic>
        <p:nvPicPr>
          <p:cNvPr id="4" name="Imagen 3"/>
          <p:cNvPicPr>
            <a:picLocks noChangeAspect="1"/>
          </p:cNvPicPr>
          <p:nvPr/>
        </p:nvPicPr>
        <p:blipFill>
          <a:blip r:embed="rId4"/>
          <a:stretch>
            <a:fillRect/>
          </a:stretch>
        </p:blipFill>
        <p:spPr>
          <a:xfrm>
            <a:off x="1961582" y="1404437"/>
            <a:ext cx="6953818" cy="5393173"/>
          </a:xfrm>
          <a:prstGeom prst="rect">
            <a:avLst/>
          </a:prstGeom>
        </p:spPr>
      </p:pic>
      <p:sp>
        <p:nvSpPr>
          <p:cNvPr id="8" name="Rectángulo 7"/>
          <p:cNvSpPr/>
          <p:nvPr/>
        </p:nvSpPr>
        <p:spPr>
          <a:xfrm>
            <a:off x="1614287" y="666849"/>
            <a:ext cx="7312382" cy="646331"/>
          </a:xfrm>
          <a:prstGeom prst="rect">
            <a:avLst/>
          </a:prstGeom>
        </p:spPr>
        <p:txBody>
          <a:bodyPr wrap="square">
            <a:spAutoFit/>
          </a:bodyPr>
          <a:lstStyle/>
          <a:p>
            <a:r>
              <a:rPr lang="es-EC" b="1" dirty="0">
                <a:latin typeface="Times New Roman" panose="02020603050405020304" pitchFamily="18" charset="0"/>
                <a:ea typeface="Calibri" panose="020F0502020204030204" pitchFamily="34" charset="0"/>
              </a:rPr>
              <a:t>Comparación Períodos Experimentales vs. Períodos Calibrados </a:t>
            </a:r>
            <a:r>
              <a:rPr lang="es-EC" b="1" dirty="0" err="1">
                <a:latin typeface="Times New Roman" panose="02020603050405020304" pitchFamily="18" charset="0"/>
                <a:ea typeface="Calibri" panose="020F0502020204030204" pitchFamily="34" charset="0"/>
              </a:rPr>
              <a:t>CSI</a:t>
            </a:r>
            <a:r>
              <a:rPr lang="es-EC" b="1" dirty="0">
                <a:latin typeface="Times New Roman" panose="02020603050405020304" pitchFamily="18" charset="0"/>
                <a:ea typeface="Calibri" panose="020F0502020204030204" pitchFamily="34" charset="0"/>
              </a:rPr>
              <a:t> BRIDGE</a:t>
            </a:r>
            <a:endParaRPr lang="es-EC" b="1" dirty="0"/>
          </a:p>
        </p:txBody>
      </p:sp>
      <p:sp>
        <p:nvSpPr>
          <p:cNvPr id="6" name="Rectángulo 5"/>
          <p:cNvSpPr/>
          <p:nvPr/>
        </p:nvSpPr>
        <p:spPr>
          <a:xfrm>
            <a:off x="3886200" y="2133600"/>
            <a:ext cx="762000" cy="4038600"/>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4744459" y="2133600"/>
            <a:ext cx="762000" cy="4038600"/>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9"/>
          <p:cNvSpPr/>
          <p:nvPr/>
        </p:nvSpPr>
        <p:spPr>
          <a:xfrm>
            <a:off x="8117318" y="2103405"/>
            <a:ext cx="762000" cy="406879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p:cNvSpPr/>
          <p:nvPr/>
        </p:nvSpPr>
        <p:spPr>
          <a:xfrm>
            <a:off x="7259059" y="2103404"/>
            <a:ext cx="762000" cy="406879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p:cNvSpPr txBox="1"/>
          <p:nvPr/>
        </p:nvSpPr>
        <p:spPr>
          <a:xfrm>
            <a:off x="5791200" y="977314"/>
            <a:ext cx="1351541" cy="41549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2100" dirty="0" smtClean="0">
                <a:latin typeface="Times New Roman" panose="02020603050405020304" pitchFamily="18" charset="0"/>
                <a:cs typeface="Times New Roman" panose="02020603050405020304" pitchFamily="18" charset="0"/>
              </a:rPr>
              <a:t>4.69 %</a:t>
            </a:r>
            <a:endParaRPr lang="es-EC" sz="2100" dirty="0">
              <a:latin typeface="Times New Roman" panose="02020603050405020304" pitchFamily="18" charset="0"/>
              <a:cs typeface="Times New Roman" panose="02020603050405020304" pitchFamily="18" charset="0"/>
            </a:endParaRPr>
          </a:p>
        </p:txBody>
      </p:sp>
      <p:sp>
        <p:nvSpPr>
          <p:cNvPr id="14"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6"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pic>
        <p:nvPicPr>
          <p:cNvPr id="17" name="Imagen 16"/>
          <p:cNvPicPr/>
          <p:nvPr/>
        </p:nvPicPr>
        <p:blipFill rotWithShape="1">
          <a:blip r:embed="rId5"/>
          <a:srcRect l="22006" t="24216" r="47009" b="59148"/>
          <a:stretch/>
        </p:blipFill>
        <p:spPr bwMode="auto">
          <a:xfrm>
            <a:off x="6553200" y="6928"/>
            <a:ext cx="2133600" cy="516655"/>
          </a:xfrm>
          <a:prstGeom prst="rect">
            <a:avLst/>
          </a:prstGeom>
          <a:ln w="952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87399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pic>
        <p:nvPicPr>
          <p:cNvPr id="5" name="Imagen 4"/>
          <p:cNvPicPr>
            <a:picLocks noChangeAspect="1"/>
          </p:cNvPicPr>
          <p:nvPr/>
        </p:nvPicPr>
        <p:blipFill>
          <a:blip r:embed="rId3"/>
          <a:stretch>
            <a:fillRect/>
          </a:stretch>
        </p:blipFill>
        <p:spPr>
          <a:xfrm>
            <a:off x="-21101" y="1"/>
            <a:ext cx="1505424" cy="1447800"/>
          </a:xfrm>
          <a:prstGeom prst="rect">
            <a:avLst/>
          </a:prstGeom>
        </p:spPr>
      </p:pic>
      <p:sp>
        <p:nvSpPr>
          <p:cNvPr id="9" name="Rectángulo 8"/>
          <p:cNvSpPr/>
          <p:nvPr/>
        </p:nvSpPr>
        <p:spPr>
          <a:xfrm>
            <a:off x="1586805" y="865933"/>
            <a:ext cx="6721712" cy="461665"/>
          </a:xfrm>
          <a:prstGeom prst="rect">
            <a:avLst/>
          </a:prstGeom>
        </p:spPr>
        <p:txBody>
          <a:bodyPr wrap="none">
            <a:spAutoFit/>
          </a:bodyPr>
          <a:lstStyle/>
          <a:p>
            <a:r>
              <a:rPr lang="es-EC" sz="2400" b="1" dirty="0" smtClean="0">
                <a:latin typeface="Times New Roman" panose="02020603050405020304" pitchFamily="18" charset="0"/>
              </a:rPr>
              <a:t>Modelo alternativo </a:t>
            </a:r>
            <a:r>
              <a:rPr lang="es-EC" sz="2400" b="1" dirty="0">
                <a:latin typeface="Times New Roman" panose="02020603050405020304" pitchFamily="18" charset="0"/>
              </a:rPr>
              <a:t>Puente Zámbiza en </a:t>
            </a:r>
            <a:r>
              <a:rPr lang="es-EC" sz="2400" b="1" dirty="0" err="1" smtClean="0">
                <a:latin typeface="Times New Roman" panose="02020603050405020304" pitchFamily="18" charset="0"/>
              </a:rPr>
              <a:t>SAP2000</a:t>
            </a:r>
            <a:r>
              <a:rPr lang="es-EC" sz="2400" b="1" dirty="0" smtClean="0">
                <a:latin typeface="Times New Roman" panose="02020603050405020304" pitchFamily="18" charset="0"/>
              </a:rPr>
              <a:t>  </a:t>
            </a:r>
            <a:endParaRPr lang="es-EC" sz="2400" b="1" dirty="0"/>
          </a:p>
        </p:txBody>
      </p:sp>
      <p:sp>
        <p:nvSpPr>
          <p:cNvPr id="10" name="Rectángulo 9"/>
          <p:cNvSpPr/>
          <p:nvPr/>
        </p:nvSpPr>
        <p:spPr>
          <a:xfrm>
            <a:off x="2712016" y="1423964"/>
            <a:ext cx="640784"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2800" b="1" dirty="0" err="1" smtClean="0">
                <a:latin typeface="Times New Roman" panose="02020603050405020304" pitchFamily="18" charset="0"/>
              </a:rPr>
              <a:t>A1</a:t>
            </a:r>
            <a:endParaRPr lang="es-EC" dirty="0"/>
          </a:p>
        </p:txBody>
      </p:sp>
      <p:pic>
        <p:nvPicPr>
          <p:cNvPr id="11" name="Imagen 10"/>
          <p:cNvPicPr/>
          <p:nvPr/>
        </p:nvPicPr>
        <p:blipFill rotWithShape="1">
          <a:blip r:embed="rId4">
            <a:extLst>
              <a:ext uri="{28A0092B-C50C-407E-A947-70E740481C1C}">
                <a14:useLocalDpi xmlns:a14="http://schemas.microsoft.com/office/drawing/2010/main" val="0"/>
              </a:ext>
            </a:extLst>
          </a:blip>
          <a:srcRect t="11829" r="56615" b="62199"/>
          <a:stretch/>
        </p:blipFill>
        <p:spPr bwMode="auto">
          <a:xfrm>
            <a:off x="6572614" y="18739"/>
            <a:ext cx="2114186" cy="486671"/>
          </a:xfrm>
          <a:prstGeom prst="rect">
            <a:avLst/>
          </a:prstGeom>
          <a:noFill/>
          <a:ln w="9525">
            <a:solidFill>
              <a:schemeClr val="tx1"/>
            </a:solidFill>
          </a:ln>
        </p:spPr>
      </p:pic>
      <p:pic>
        <p:nvPicPr>
          <p:cNvPr id="13" name="Imagen 12"/>
          <p:cNvPicPr>
            <a:picLocks noChangeAspect="1"/>
          </p:cNvPicPr>
          <p:nvPr/>
        </p:nvPicPr>
        <p:blipFill>
          <a:blip r:embed="rId5"/>
          <a:stretch>
            <a:fillRect/>
          </a:stretch>
        </p:blipFill>
        <p:spPr>
          <a:xfrm>
            <a:off x="1484323" y="1992874"/>
            <a:ext cx="3169954" cy="2176463"/>
          </a:xfrm>
          <a:prstGeom prst="rect">
            <a:avLst/>
          </a:prstGeom>
        </p:spPr>
      </p:pic>
      <p:pic>
        <p:nvPicPr>
          <p:cNvPr id="14" name="Imagen 13"/>
          <p:cNvPicPr>
            <a:picLocks noChangeAspect="1"/>
          </p:cNvPicPr>
          <p:nvPr/>
        </p:nvPicPr>
        <p:blipFill>
          <a:blip r:embed="rId6"/>
          <a:stretch>
            <a:fillRect/>
          </a:stretch>
        </p:blipFill>
        <p:spPr>
          <a:xfrm>
            <a:off x="5299753" y="1660131"/>
            <a:ext cx="2881240" cy="2247864"/>
          </a:xfrm>
          <a:prstGeom prst="rect">
            <a:avLst/>
          </a:prstGeom>
        </p:spPr>
      </p:pic>
      <p:pic>
        <p:nvPicPr>
          <p:cNvPr id="15" name="Imagen 14"/>
          <p:cNvPicPr>
            <a:picLocks noChangeAspect="1"/>
          </p:cNvPicPr>
          <p:nvPr/>
        </p:nvPicPr>
        <p:blipFill>
          <a:blip r:embed="rId7"/>
          <a:stretch>
            <a:fillRect/>
          </a:stretch>
        </p:blipFill>
        <p:spPr>
          <a:xfrm>
            <a:off x="1635240" y="4299752"/>
            <a:ext cx="3019037" cy="2426661"/>
          </a:xfrm>
          <a:prstGeom prst="rect">
            <a:avLst/>
          </a:prstGeom>
        </p:spPr>
      </p:pic>
      <p:sp>
        <p:nvSpPr>
          <p:cNvPr id="16" name="Rectángulo 15"/>
          <p:cNvSpPr/>
          <p:nvPr/>
        </p:nvSpPr>
        <p:spPr>
          <a:xfrm>
            <a:off x="5791200" y="1288438"/>
            <a:ext cx="640784"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2800" b="1" dirty="0" err="1" smtClean="0">
                <a:latin typeface="Times New Roman" panose="02020603050405020304" pitchFamily="18" charset="0"/>
              </a:rPr>
              <a:t>A2</a:t>
            </a:r>
            <a:endParaRPr lang="es-EC" dirty="0"/>
          </a:p>
        </p:txBody>
      </p:sp>
      <p:sp>
        <p:nvSpPr>
          <p:cNvPr id="17" name="Rectángulo 16"/>
          <p:cNvSpPr/>
          <p:nvPr/>
        </p:nvSpPr>
        <p:spPr>
          <a:xfrm>
            <a:off x="3276901" y="3691807"/>
            <a:ext cx="1377375"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2800" b="1" dirty="0" err="1" smtClean="0">
                <a:latin typeface="Times New Roman" panose="02020603050405020304" pitchFamily="18" charset="0"/>
              </a:rPr>
              <a:t>A3</a:t>
            </a:r>
            <a:r>
              <a:rPr lang="es-EC" sz="2800" b="1" dirty="0" smtClean="0">
                <a:latin typeface="Times New Roman" panose="02020603050405020304" pitchFamily="18" charset="0"/>
              </a:rPr>
              <a:t>, </a:t>
            </a:r>
            <a:r>
              <a:rPr lang="es-EC" sz="2800" b="1" dirty="0" err="1" smtClean="0">
                <a:latin typeface="Times New Roman" panose="02020603050405020304" pitchFamily="18" charset="0"/>
              </a:rPr>
              <a:t>A4</a:t>
            </a:r>
            <a:endParaRPr lang="es-EC" dirty="0"/>
          </a:p>
        </p:txBody>
      </p:sp>
      <p:sp>
        <p:nvSpPr>
          <p:cNvPr id="18" name="Rectángulo 17"/>
          <p:cNvSpPr/>
          <p:nvPr/>
        </p:nvSpPr>
        <p:spPr>
          <a:xfrm>
            <a:off x="6740373" y="4038142"/>
            <a:ext cx="640784"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2800" b="1" dirty="0" err="1" smtClean="0">
                <a:latin typeface="Times New Roman" panose="02020603050405020304" pitchFamily="18" charset="0"/>
              </a:rPr>
              <a:t>A5</a:t>
            </a:r>
            <a:endParaRPr lang="es-EC" dirty="0"/>
          </a:p>
        </p:txBody>
      </p:sp>
      <p:pic>
        <p:nvPicPr>
          <p:cNvPr id="19" name="Imagen 18"/>
          <p:cNvPicPr>
            <a:picLocks noChangeAspect="1"/>
          </p:cNvPicPr>
          <p:nvPr/>
        </p:nvPicPr>
        <p:blipFill>
          <a:blip r:embed="rId8"/>
          <a:stretch>
            <a:fillRect/>
          </a:stretch>
        </p:blipFill>
        <p:spPr>
          <a:xfrm>
            <a:off x="5585430" y="4689084"/>
            <a:ext cx="2595563" cy="2076450"/>
          </a:xfrm>
          <a:prstGeom prst="rect">
            <a:avLst/>
          </a:prstGeom>
        </p:spPr>
      </p:pic>
      <p:sp>
        <p:nvSpPr>
          <p:cNvPr id="2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30344688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sp>
        <p:nvSpPr>
          <p:cNvPr id="9" name="Rectángulo 8"/>
          <p:cNvSpPr/>
          <p:nvPr/>
        </p:nvSpPr>
        <p:spPr>
          <a:xfrm>
            <a:off x="1586805" y="865933"/>
            <a:ext cx="6721712" cy="461665"/>
          </a:xfrm>
          <a:prstGeom prst="rect">
            <a:avLst/>
          </a:prstGeom>
        </p:spPr>
        <p:txBody>
          <a:bodyPr wrap="none">
            <a:spAutoFit/>
          </a:bodyPr>
          <a:lstStyle/>
          <a:p>
            <a:r>
              <a:rPr lang="es-EC" sz="2400" b="1" dirty="0" smtClean="0">
                <a:latin typeface="Times New Roman" panose="02020603050405020304" pitchFamily="18" charset="0"/>
              </a:rPr>
              <a:t>Modelo alternativo </a:t>
            </a:r>
            <a:r>
              <a:rPr lang="es-EC" sz="2400" b="1" dirty="0">
                <a:latin typeface="Times New Roman" panose="02020603050405020304" pitchFamily="18" charset="0"/>
              </a:rPr>
              <a:t>Puente Zámbiza en </a:t>
            </a:r>
            <a:r>
              <a:rPr lang="es-EC" sz="2400" b="1" dirty="0" err="1" smtClean="0">
                <a:latin typeface="Times New Roman" panose="02020603050405020304" pitchFamily="18" charset="0"/>
              </a:rPr>
              <a:t>SAP2000</a:t>
            </a:r>
            <a:r>
              <a:rPr lang="es-EC" sz="2400" b="1" dirty="0" smtClean="0">
                <a:latin typeface="Times New Roman" panose="02020603050405020304" pitchFamily="18" charset="0"/>
              </a:rPr>
              <a:t>  </a:t>
            </a:r>
            <a:endParaRPr lang="es-EC" sz="2400" b="1" dirty="0"/>
          </a:p>
        </p:txBody>
      </p:sp>
      <p:sp>
        <p:nvSpPr>
          <p:cNvPr id="10" name="Rectángulo 9"/>
          <p:cNvSpPr/>
          <p:nvPr/>
        </p:nvSpPr>
        <p:spPr>
          <a:xfrm>
            <a:off x="2799188" y="1511447"/>
            <a:ext cx="691139"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3200" b="1" dirty="0" err="1">
                <a:latin typeface="Times New Roman" panose="02020603050405020304" pitchFamily="18" charset="0"/>
              </a:rPr>
              <a:t>B</a:t>
            </a:r>
            <a:r>
              <a:rPr lang="es-EC" sz="3200" b="1" dirty="0" err="1" smtClean="0">
                <a:latin typeface="Times New Roman" panose="02020603050405020304" pitchFamily="18" charset="0"/>
              </a:rPr>
              <a:t>1</a:t>
            </a:r>
            <a:endParaRPr lang="es-EC" sz="2000" dirty="0"/>
          </a:p>
        </p:txBody>
      </p:sp>
      <p:pic>
        <p:nvPicPr>
          <p:cNvPr id="13" name="Imagen 12"/>
          <p:cNvPicPr>
            <a:picLocks noChangeAspect="1"/>
          </p:cNvPicPr>
          <p:nvPr/>
        </p:nvPicPr>
        <p:blipFill>
          <a:blip r:embed="rId4"/>
          <a:stretch>
            <a:fillRect/>
          </a:stretch>
        </p:blipFill>
        <p:spPr>
          <a:xfrm>
            <a:off x="1789583" y="2215254"/>
            <a:ext cx="3163418" cy="1829679"/>
          </a:xfrm>
          <a:prstGeom prst="rect">
            <a:avLst/>
          </a:prstGeom>
        </p:spPr>
      </p:pic>
      <p:pic>
        <p:nvPicPr>
          <p:cNvPr id="14" name="Imagen 13"/>
          <p:cNvPicPr>
            <a:picLocks noChangeAspect="1"/>
          </p:cNvPicPr>
          <p:nvPr/>
        </p:nvPicPr>
        <p:blipFill>
          <a:blip r:embed="rId5"/>
          <a:stretch>
            <a:fillRect/>
          </a:stretch>
        </p:blipFill>
        <p:spPr>
          <a:xfrm>
            <a:off x="5328824" y="1981200"/>
            <a:ext cx="3323180" cy="2666749"/>
          </a:xfrm>
          <a:prstGeom prst="rect">
            <a:avLst/>
          </a:prstGeom>
        </p:spPr>
      </p:pic>
      <p:pic>
        <p:nvPicPr>
          <p:cNvPr id="15" name="Imagen 14"/>
          <p:cNvPicPr>
            <a:picLocks noChangeAspect="1"/>
          </p:cNvPicPr>
          <p:nvPr/>
        </p:nvPicPr>
        <p:blipFill>
          <a:blip r:embed="rId6"/>
          <a:stretch>
            <a:fillRect/>
          </a:stretch>
        </p:blipFill>
        <p:spPr>
          <a:xfrm>
            <a:off x="2943706" y="4512609"/>
            <a:ext cx="2931739" cy="2345391"/>
          </a:xfrm>
          <a:prstGeom prst="rect">
            <a:avLst/>
          </a:prstGeom>
        </p:spPr>
      </p:pic>
      <p:sp>
        <p:nvSpPr>
          <p:cNvPr id="16" name="Rectángulo 15"/>
          <p:cNvSpPr/>
          <p:nvPr/>
        </p:nvSpPr>
        <p:spPr>
          <a:xfrm>
            <a:off x="6291829" y="1479038"/>
            <a:ext cx="1404371"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3200" b="1" dirty="0" err="1" smtClean="0">
                <a:latin typeface="Times New Roman" panose="02020603050405020304" pitchFamily="18" charset="0"/>
              </a:rPr>
              <a:t>B2</a:t>
            </a:r>
            <a:r>
              <a:rPr lang="es-EC" sz="3200" b="1" dirty="0" smtClean="0">
                <a:latin typeface="Times New Roman" panose="02020603050405020304" pitchFamily="18" charset="0"/>
              </a:rPr>
              <a:t>, </a:t>
            </a:r>
            <a:r>
              <a:rPr lang="es-EC" sz="3200" b="1" dirty="0" err="1" smtClean="0">
                <a:latin typeface="Times New Roman" panose="02020603050405020304" pitchFamily="18" charset="0"/>
              </a:rPr>
              <a:t>B3</a:t>
            </a:r>
            <a:endParaRPr lang="es-EC" sz="2000" dirty="0"/>
          </a:p>
        </p:txBody>
      </p:sp>
      <p:sp>
        <p:nvSpPr>
          <p:cNvPr id="17" name="Rectángulo 16"/>
          <p:cNvSpPr/>
          <p:nvPr/>
        </p:nvSpPr>
        <p:spPr>
          <a:xfrm>
            <a:off x="3871171" y="4151729"/>
            <a:ext cx="691139"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3200" b="1" dirty="0" err="1" smtClean="0">
                <a:latin typeface="Times New Roman" panose="02020603050405020304" pitchFamily="18" charset="0"/>
              </a:rPr>
              <a:t>B4</a:t>
            </a:r>
            <a:endParaRPr lang="es-EC" sz="2000" dirty="0"/>
          </a:p>
        </p:txBody>
      </p:sp>
      <p:sp>
        <p:nvSpPr>
          <p:cNvPr id="18"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9"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pic>
        <p:nvPicPr>
          <p:cNvPr id="20" name="Imagen 19"/>
          <p:cNvPicPr/>
          <p:nvPr/>
        </p:nvPicPr>
        <p:blipFill rotWithShape="1">
          <a:blip r:embed="rId7">
            <a:extLst>
              <a:ext uri="{28A0092B-C50C-407E-A947-70E740481C1C}">
                <a14:useLocalDpi xmlns:a14="http://schemas.microsoft.com/office/drawing/2010/main" val="0"/>
              </a:ext>
            </a:extLst>
          </a:blip>
          <a:srcRect t="11829" r="56615" b="62199"/>
          <a:stretch/>
        </p:blipFill>
        <p:spPr bwMode="auto">
          <a:xfrm>
            <a:off x="6572614" y="18739"/>
            <a:ext cx="2114186" cy="486671"/>
          </a:xfrm>
          <a:prstGeom prst="rect">
            <a:avLst/>
          </a:prstGeom>
          <a:noFill/>
          <a:ln w="9525">
            <a:solidFill>
              <a:schemeClr val="tx1"/>
            </a:solidFill>
          </a:ln>
        </p:spPr>
      </p:pic>
    </p:spTree>
    <p:extLst>
      <p:ext uri="{BB962C8B-B14F-4D97-AF65-F5344CB8AC3E}">
        <p14:creationId xmlns:p14="http://schemas.microsoft.com/office/powerpoint/2010/main" val="31080106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sp>
        <p:nvSpPr>
          <p:cNvPr id="9" name="Rectángulo 8"/>
          <p:cNvSpPr/>
          <p:nvPr/>
        </p:nvSpPr>
        <p:spPr>
          <a:xfrm>
            <a:off x="1586805" y="865933"/>
            <a:ext cx="7557195" cy="738664"/>
          </a:xfrm>
          <a:prstGeom prst="rect">
            <a:avLst/>
          </a:prstGeom>
        </p:spPr>
        <p:txBody>
          <a:bodyPr wrap="square">
            <a:spAutoFit/>
          </a:bodyPr>
          <a:lstStyle/>
          <a:p>
            <a:r>
              <a:rPr lang="es-EC" sz="2100" b="1" dirty="0">
                <a:latin typeface="Times New Roman" panose="02020603050405020304" pitchFamily="18" charset="0"/>
                <a:ea typeface="Calibri" panose="020F0502020204030204" pitchFamily="34" charset="0"/>
              </a:rPr>
              <a:t>Comparación Períodos Experimentales vs. Períodos Calibrados </a:t>
            </a:r>
            <a:r>
              <a:rPr lang="es-EC" sz="2100" b="1" dirty="0" smtClean="0">
                <a:latin typeface="Times New Roman" panose="02020603050405020304" pitchFamily="18" charset="0"/>
              </a:rPr>
              <a:t>en SAP2000  </a:t>
            </a:r>
            <a:endParaRPr lang="es-EC" sz="2100" b="1" dirty="0"/>
          </a:p>
        </p:txBody>
      </p:sp>
      <p:pic>
        <p:nvPicPr>
          <p:cNvPr id="4" name="Imagen 3"/>
          <p:cNvPicPr>
            <a:picLocks noChangeAspect="1"/>
          </p:cNvPicPr>
          <p:nvPr/>
        </p:nvPicPr>
        <p:blipFill>
          <a:blip r:embed="rId4"/>
          <a:stretch>
            <a:fillRect/>
          </a:stretch>
        </p:blipFill>
        <p:spPr>
          <a:xfrm>
            <a:off x="1980058" y="1630830"/>
            <a:ext cx="6639389" cy="5110163"/>
          </a:xfrm>
          <a:prstGeom prst="rect">
            <a:avLst/>
          </a:prstGeom>
        </p:spPr>
      </p:pic>
      <p:sp>
        <p:nvSpPr>
          <p:cNvPr id="7" name="Rectángulo 6"/>
          <p:cNvSpPr/>
          <p:nvPr/>
        </p:nvSpPr>
        <p:spPr>
          <a:xfrm>
            <a:off x="3886200" y="2166610"/>
            <a:ext cx="762000" cy="4310389"/>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7010400" y="2170915"/>
            <a:ext cx="762000" cy="430608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9"/>
          <p:cNvSpPr/>
          <p:nvPr/>
        </p:nvSpPr>
        <p:spPr>
          <a:xfrm>
            <a:off x="4703423" y="2166610"/>
            <a:ext cx="762000" cy="4310389"/>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p:cNvSpPr/>
          <p:nvPr/>
        </p:nvSpPr>
        <p:spPr>
          <a:xfrm>
            <a:off x="7844747" y="2170915"/>
            <a:ext cx="762000" cy="430608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CuadroTexto 11"/>
          <p:cNvSpPr txBox="1"/>
          <p:nvPr/>
        </p:nvSpPr>
        <p:spPr>
          <a:xfrm>
            <a:off x="5658859" y="1189099"/>
            <a:ext cx="1351541" cy="41549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2100" dirty="0" smtClean="0">
                <a:latin typeface="Times New Roman" panose="02020603050405020304" pitchFamily="18" charset="0"/>
                <a:cs typeface="Times New Roman" panose="02020603050405020304" pitchFamily="18" charset="0"/>
              </a:rPr>
              <a:t>10.83 %</a:t>
            </a:r>
            <a:endParaRPr lang="es-EC" sz="2100" dirty="0">
              <a:latin typeface="Times New Roman" panose="02020603050405020304" pitchFamily="18" charset="0"/>
              <a:cs typeface="Times New Roman" panose="02020603050405020304" pitchFamily="18" charset="0"/>
            </a:endParaRPr>
          </a:p>
        </p:txBody>
      </p:sp>
      <p:sp>
        <p:nvSpPr>
          <p:cNvPr id="14"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Modelo </a:t>
            </a:r>
          </a:p>
          <a:p>
            <a:pPr marL="0" indent="0">
              <a:buFont typeface="Arial" pitchFamily="34" charset="0"/>
              <a:buNone/>
            </a:pPr>
            <a:r>
              <a:rPr lang="es-EC" sz="1600" dirty="0" smtClean="0">
                <a:solidFill>
                  <a:srgbClr val="FF0000"/>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15"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MODELO ANALÍTICO</a:t>
            </a:r>
            <a:endParaRPr lang="es-ES" dirty="0"/>
          </a:p>
        </p:txBody>
      </p:sp>
      <p:pic>
        <p:nvPicPr>
          <p:cNvPr id="16" name="Imagen 15"/>
          <p:cNvPicPr/>
          <p:nvPr/>
        </p:nvPicPr>
        <p:blipFill rotWithShape="1">
          <a:blip r:embed="rId5">
            <a:extLst>
              <a:ext uri="{28A0092B-C50C-407E-A947-70E740481C1C}">
                <a14:useLocalDpi xmlns:a14="http://schemas.microsoft.com/office/drawing/2010/main" val="0"/>
              </a:ext>
            </a:extLst>
          </a:blip>
          <a:srcRect t="11829" r="56615" b="62199"/>
          <a:stretch/>
        </p:blipFill>
        <p:spPr bwMode="auto">
          <a:xfrm>
            <a:off x="6572614" y="18739"/>
            <a:ext cx="2114186" cy="486671"/>
          </a:xfrm>
          <a:prstGeom prst="rect">
            <a:avLst/>
          </a:prstGeom>
          <a:noFill/>
          <a:ln w="9525">
            <a:solidFill>
              <a:schemeClr val="tx1"/>
            </a:solidFill>
          </a:ln>
        </p:spPr>
      </p:pic>
    </p:spTree>
    <p:extLst>
      <p:ext uri="{BB962C8B-B14F-4D97-AF65-F5344CB8AC3E}">
        <p14:creationId xmlns:p14="http://schemas.microsoft.com/office/powerpoint/2010/main" val="38687959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828800" y="2590800"/>
            <a:ext cx="6625547" cy="2400657"/>
          </a:xfrm>
          <a:prstGeom prst="rect">
            <a:avLst/>
          </a:prstGeom>
          <a:noFill/>
        </p:spPr>
        <p:txBody>
          <a:bodyPr wrap="square" rtlCol="0">
            <a:spAutoFit/>
          </a:bodyPr>
          <a:lstStyle/>
          <a:p>
            <a:pPr algn="ctr"/>
            <a:r>
              <a:rPr lang="es-EC" sz="7500" dirty="0" smtClean="0"/>
              <a:t>ANÁLISIS DE RESULTADOS</a:t>
            </a:r>
            <a:endParaRPr lang="es-EC" sz="7500" dirty="0"/>
          </a:p>
        </p:txBody>
      </p:sp>
      <p:sp>
        <p:nvSpPr>
          <p:cNvPr id="4" name="Title 1"/>
          <p:cNvSpPr txBox="1">
            <a:spLocks/>
          </p:cNvSpPr>
          <p:nvPr/>
        </p:nvSpPr>
        <p:spPr>
          <a:xfrm>
            <a:off x="1455506" y="6928"/>
            <a:ext cx="7231294" cy="526472"/>
          </a:xfrm>
          <a:prstGeom prst="rect">
            <a:avLst/>
          </a:prstGeom>
          <a:solidFill>
            <a:schemeClr val="tx1">
              <a:lumMod val="75000"/>
              <a:lumOff val="25000"/>
            </a:schemeClr>
          </a:solidFill>
        </p:spPr>
        <p:txBody>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endParaRPr lang="es-EC" dirty="0"/>
          </a:p>
        </p:txBody>
      </p:sp>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6"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Análisis             </a:t>
            </a:r>
            <a:r>
              <a:rPr lang="es-EC" sz="1600" dirty="0" smtClean="0">
                <a:solidFill>
                  <a:srgbClr val="007033"/>
                </a:solidFill>
              </a:rPr>
              <a:t>...</a:t>
            </a:r>
            <a:r>
              <a:rPr lang="es-EC" sz="1600" dirty="0" smtClean="0">
                <a:solidFill>
                  <a:srgbClr val="FF0000"/>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27935181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506" y="6928"/>
            <a:ext cx="7189446" cy="526472"/>
          </a:xfrm>
          <a:solidFill>
            <a:schemeClr val="tx1">
              <a:lumMod val="75000"/>
              <a:lumOff val="25000"/>
            </a:schemeClr>
          </a:solidFill>
        </p:spPr>
        <p:txBody>
          <a:bodyPr/>
          <a:lstStyle/>
          <a:p>
            <a:r>
              <a:rPr lang="es-ES" dirty="0" smtClean="0"/>
              <a:t>ANÁLISIS DE RESULTADOS</a:t>
            </a:r>
            <a:endParaRPr lang="es-ES" dirty="0"/>
          </a:p>
        </p:txBody>
      </p:sp>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10" name="Rectángulo 9"/>
          <p:cNvSpPr/>
          <p:nvPr/>
        </p:nvSpPr>
        <p:spPr>
          <a:xfrm>
            <a:off x="4447528" y="1092687"/>
            <a:ext cx="167640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4000" b="1" dirty="0" err="1" smtClean="0">
                <a:latin typeface="Times New Roman" panose="02020603050405020304" pitchFamily="18" charset="0"/>
              </a:rPr>
              <a:t>B2</a:t>
            </a:r>
            <a:r>
              <a:rPr lang="es-EC" sz="4000" b="1" dirty="0" smtClean="0">
                <a:latin typeface="Times New Roman" panose="02020603050405020304" pitchFamily="18" charset="0"/>
              </a:rPr>
              <a:t>, </a:t>
            </a:r>
            <a:r>
              <a:rPr lang="es-EC" sz="4000" b="1" dirty="0" err="1" smtClean="0">
                <a:latin typeface="Times New Roman" panose="02020603050405020304" pitchFamily="18" charset="0"/>
              </a:rPr>
              <a:t>B3</a:t>
            </a:r>
            <a:endParaRPr lang="es-EC" sz="2800" dirty="0"/>
          </a:p>
        </p:txBody>
      </p:sp>
      <p:pic>
        <p:nvPicPr>
          <p:cNvPr id="11" name="Imagen 10"/>
          <p:cNvPicPr>
            <a:picLocks noChangeAspect="1"/>
          </p:cNvPicPr>
          <p:nvPr/>
        </p:nvPicPr>
        <p:blipFill>
          <a:blip r:embed="rId3"/>
          <a:stretch>
            <a:fillRect/>
          </a:stretch>
        </p:blipFill>
        <p:spPr>
          <a:xfrm>
            <a:off x="2133600" y="2057400"/>
            <a:ext cx="6511352" cy="4252497"/>
          </a:xfrm>
          <a:prstGeom prst="rect">
            <a:avLst/>
          </a:prstGeom>
        </p:spPr>
      </p:pic>
      <p:sp>
        <p:nvSpPr>
          <p:cNvPr id="6" name="CuadroTexto 5"/>
          <p:cNvSpPr txBox="1"/>
          <p:nvPr/>
        </p:nvSpPr>
        <p:spPr>
          <a:xfrm>
            <a:off x="1508207" y="2005917"/>
            <a:ext cx="3289996"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2000" b="1" dirty="0" smtClean="0">
                <a:latin typeface="Times New Roman" panose="02020603050405020304" pitchFamily="18" charset="0"/>
                <a:cs typeface="Times New Roman" panose="02020603050405020304" pitchFamily="18" charset="0"/>
              </a:rPr>
              <a:t>75%SUPERESTRUCTURA</a:t>
            </a:r>
          </a:p>
          <a:p>
            <a:r>
              <a:rPr lang="es-EC" sz="2000" b="1" dirty="0" smtClean="0">
                <a:latin typeface="Times New Roman" panose="02020603050405020304" pitchFamily="18" charset="0"/>
                <a:cs typeface="Times New Roman" panose="02020603050405020304" pitchFamily="18" charset="0"/>
              </a:rPr>
              <a:t>80%INFRAESTRCUTURA</a:t>
            </a:r>
            <a:endParaRPr lang="es-EC" sz="2000" b="1" dirty="0">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Análisis             </a:t>
            </a:r>
            <a:r>
              <a:rPr lang="es-EC" sz="1600" dirty="0" smtClean="0">
                <a:solidFill>
                  <a:srgbClr val="007033"/>
                </a:solidFill>
              </a:rPr>
              <a:t>...</a:t>
            </a:r>
            <a:r>
              <a:rPr lang="es-EC" sz="1600" dirty="0" smtClean="0">
                <a:solidFill>
                  <a:srgbClr val="FF0000"/>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20501474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56310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ESTADO LÍMITE DE SERVICIO II (CRÍTICO)</a:t>
            </a:r>
            <a:endParaRPr lang="es-EC" sz="2100" dirty="0">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6743" y="1148417"/>
            <a:ext cx="6019800" cy="4491983"/>
          </a:xfrm>
          <a:prstGeom prst="rect">
            <a:avLst/>
          </a:prstGeom>
          <a:noFill/>
          <a:ln w="9525">
            <a:solidFill>
              <a:schemeClr val="tx1"/>
            </a:solidFill>
          </a:ln>
        </p:spPr>
      </p:pic>
      <p:sp>
        <p:nvSpPr>
          <p:cNvPr id="4" name="Rectángulo 3"/>
          <p:cNvSpPr/>
          <p:nvPr/>
        </p:nvSpPr>
        <p:spPr>
          <a:xfrm>
            <a:off x="3130643" y="5655390"/>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Deflexión </a:t>
            </a:r>
            <a:r>
              <a:rPr lang="es-EC" sz="1000" dirty="0">
                <a:latin typeface="Times New Roman" panose="02020603050405020304" pitchFamily="18" charset="0"/>
                <a:ea typeface="Calibri" panose="020F0502020204030204" pitchFamily="34" charset="0"/>
              </a:rPr>
              <a:t>en estado límite de Servicio II Tramo B2B3.</a:t>
            </a:r>
            <a:endParaRPr lang="es-EC" sz="1000" dirty="0">
              <a:effectLst/>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9" name="Rectángulo 8"/>
              <p:cNvSpPr/>
              <p:nvPr/>
            </p:nvSpPr>
            <p:spPr>
              <a:xfrm>
                <a:off x="3163122" y="5812998"/>
                <a:ext cx="4572000" cy="1156663"/>
              </a:xfrm>
              <a:prstGeom prst="rect">
                <a:avLst/>
              </a:prstGeom>
            </p:spPr>
            <p:txBody>
              <a:bodyPr>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ea typeface="Calibri" panose="020F0502020204030204" pitchFamily="34" charset="0"/>
                            </a:rPr>
                          </m:ctrlPr>
                        </m:fPr>
                        <m:num>
                          <m:r>
                            <a:rPr lang="es-EC" i="1">
                              <a:effectLst/>
                              <a:latin typeface="Cambria Math" panose="02040503050406030204" pitchFamily="18" charset="0"/>
                              <a:ea typeface="Calibri" panose="020F0502020204030204" pitchFamily="34" charset="0"/>
                            </a:rPr>
                            <m:t>𝐿</m:t>
                          </m:r>
                        </m:num>
                        <m:den>
                          <m:r>
                            <a:rPr lang="es-EC" i="1">
                              <a:effectLst/>
                              <a:latin typeface="Cambria Math" panose="02040503050406030204" pitchFamily="18" charset="0"/>
                              <a:ea typeface="Calibri" panose="020F0502020204030204" pitchFamily="34" charset="0"/>
                            </a:rPr>
                            <m:t>800</m:t>
                          </m:r>
                        </m:den>
                      </m:f>
                      <m:r>
                        <a:rPr lang="es-EC" i="1">
                          <a:effectLst/>
                          <a:latin typeface="Cambria Math" panose="02040503050406030204" pitchFamily="18" charset="0"/>
                          <a:ea typeface="Calibri" panose="020F0502020204030204" pitchFamily="34" charset="0"/>
                        </a:rPr>
                        <m:t>=</m:t>
                      </m:r>
                      <m:f>
                        <m:fPr>
                          <m:ctrlPr>
                            <a:rPr lang="es-EC" i="1">
                              <a:effectLst/>
                              <a:latin typeface="Cambria Math" panose="02040503050406030204" pitchFamily="18" charset="0"/>
                              <a:ea typeface="Calibri" panose="020F0502020204030204" pitchFamily="34" charset="0"/>
                            </a:rPr>
                          </m:ctrlPr>
                        </m:fPr>
                        <m:num>
                          <m:r>
                            <a:rPr lang="es-EC" i="1">
                              <a:effectLst/>
                              <a:latin typeface="Cambria Math" panose="02040503050406030204" pitchFamily="18" charset="0"/>
                              <a:ea typeface="Calibri" panose="020F0502020204030204" pitchFamily="34" charset="0"/>
                            </a:rPr>
                            <m:t>35</m:t>
                          </m:r>
                          <m:r>
                            <a:rPr lang="es-EC" i="1">
                              <a:effectLst/>
                              <a:latin typeface="Cambria Math" panose="02040503050406030204" pitchFamily="18" charset="0"/>
                              <a:ea typeface="Calibri" panose="020F0502020204030204" pitchFamily="34" charset="0"/>
                            </a:rPr>
                            <m:t>𝑚</m:t>
                          </m:r>
                        </m:num>
                        <m:den>
                          <m:r>
                            <a:rPr lang="es-EC" i="1">
                              <a:effectLst/>
                              <a:latin typeface="Cambria Math" panose="02040503050406030204" pitchFamily="18" charset="0"/>
                              <a:ea typeface="Calibri" panose="020F0502020204030204" pitchFamily="34" charset="0"/>
                            </a:rPr>
                            <m:t>800</m:t>
                          </m:r>
                        </m:den>
                      </m:f>
                      <m:r>
                        <a:rPr lang="es-EC" i="1">
                          <a:effectLst/>
                          <a:latin typeface="Cambria Math" panose="02040503050406030204" pitchFamily="18" charset="0"/>
                          <a:ea typeface="Calibri" panose="020F0502020204030204" pitchFamily="34" charset="0"/>
                        </a:rPr>
                        <m:t>=0.0438</m:t>
                      </m:r>
                      <m:r>
                        <a:rPr lang="es-EC" i="1">
                          <a:effectLst/>
                          <a:latin typeface="Cambria Math" panose="02040503050406030204" pitchFamily="18" charset="0"/>
                          <a:ea typeface="Calibri" panose="020F0502020204030204" pitchFamily="34" charset="0"/>
                        </a:rPr>
                        <m:t>𝑚</m:t>
                      </m:r>
                      <m:r>
                        <a:rPr lang="es-EC" i="1">
                          <a:effectLst/>
                          <a:latin typeface="Cambria Math" panose="02040503050406030204" pitchFamily="18" charset="0"/>
                          <a:ea typeface="Calibri" panose="020F0502020204030204" pitchFamily="34" charset="0"/>
                        </a:rPr>
                        <m:t>=4.38</m:t>
                      </m:r>
                      <m:r>
                        <a:rPr lang="es-EC" i="1">
                          <a:effectLst/>
                          <a:latin typeface="Cambria Math" panose="02040503050406030204" pitchFamily="18" charset="0"/>
                          <a:ea typeface="Calibri" panose="020F0502020204030204" pitchFamily="34" charset="0"/>
                        </a:rPr>
                        <m:t>𝑐𝑚</m:t>
                      </m:r>
                    </m:oMath>
                  </m:oMathPara>
                </a14:m>
                <a:endParaRPr lang="es-EC" dirty="0">
                  <a:effectLst/>
                  <a:latin typeface="Times New Roman" panose="02020603050405020304" pitchFamily="18"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rPr>
                        <m:t>4.38</m:t>
                      </m:r>
                      <m:r>
                        <a:rPr lang="es-EC" i="1">
                          <a:effectLst/>
                          <a:latin typeface="Cambria Math" panose="02040503050406030204" pitchFamily="18" charset="0"/>
                          <a:ea typeface="Calibri" panose="020F0502020204030204" pitchFamily="34" charset="0"/>
                        </a:rPr>
                        <m:t>𝑐𝑚</m:t>
                      </m:r>
                      <m:r>
                        <a:rPr lang="es-EC" i="1">
                          <a:effectLst/>
                          <a:latin typeface="Cambria Math" panose="02040503050406030204" pitchFamily="18" charset="0"/>
                          <a:ea typeface="Calibri" panose="020F0502020204030204" pitchFamily="34" charset="0"/>
                        </a:rPr>
                        <m:t>&lt;7.47</m:t>
                      </m:r>
                      <m:r>
                        <a:rPr lang="es-EC" i="1">
                          <a:effectLst/>
                          <a:latin typeface="Cambria Math" panose="02040503050406030204" pitchFamily="18" charset="0"/>
                          <a:ea typeface="Calibri" panose="020F0502020204030204" pitchFamily="34" charset="0"/>
                        </a:rPr>
                        <m:t>𝑐𝑚</m:t>
                      </m:r>
                      <m:r>
                        <a:rPr lang="es-EC" i="1">
                          <a:effectLst/>
                          <a:latin typeface="Cambria Math" panose="02040503050406030204" pitchFamily="18" charset="0"/>
                          <a:ea typeface="Calibri" panose="020F0502020204030204" pitchFamily="34" charset="0"/>
                        </a:rPr>
                        <m:t>→</m:t>
                      </m:r>
                      <m:r>
                        <a:rPr lang="es-EC" i="1">
                          <a:effectLst/>
                          <a:latin typeface="Cambria Math" panose="02040503050406030204" pitchFamily="18" charset="0"/>
                          <a:ea typeface="Calibri" panose="020F0502020204030204" pitchFamily="34" charset="0"/>
                        </a:rPr>
                        <m:t>𝑁𝑜</m:t>
                      </m:r>
                      <m:r>
                        <a:rPr lang="es-EC" i="1">
                          <a:effectLst/>
                          <a:latin typeface="Cambria Math" panose="02040503050406030204" pitchFamily="18" charset="0"/>
                          <a:ea typeface="Calibri" panose="020F0502020204030204" pitchFamily="34" charset="0"/>
                        </a:rPr>
                        <m:t> </m:t>
                      </m:r>
                      <m:r>
                        <a:rPr lang="es-EC" i="1">
                          <a:effectLst/>
                          <a:latin typeface="Cambria Math" panose="02040503050406030204" pitchFamily="18" charset="0"/>
                          <a:ea typeface="Calibri" panose="020F0502020204030204" pitchFamily="34" charset="0"/>
                        </a:rPr>
                        <m:t>𝑐𝑢𝑚𝑝𝑙𝑒</m:t>
                      </m:r>
                    </m:oMath>
                  </m:oMathPara>
                </a14:m>
                <a:endParaRPr lang="es-EC" dirty="0">
                  <a:effectLst/>
                  <a:latin typeface="Times New Roman" panose="02020603050405020304" pitchFamily="18" charset="0"/>
                  <a:ea typeface="Calibri" panose="020F0502020204030204" pitchFamily="34"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3163122" y="5812998"/>
                <a:ext cx="4572000" cy="1156663"/>
              </a:xfrm>
              <a:prstGeom prst="rect">
                <a:avLst/>
              </a:prstGeom>
              <a:blipFill rotWithShape="0">
                <a:blip r:embed="rId4"/>
                <a:stretch>
                  <a:fillRect/>
                </a:stretch>
              </a:blipFill>
            </p:spPr>
            <p:txBody>
              <a:bodyPr/>
              <a:lstStyle/>
              <a:p>
                <a:r>
                  <a:rPr lang="es-EC">
                    <a:noFill/>
                  </a:rPr>
                  <a:t> </a:t>
                </a:r>
              </a:p>
            </p:txBody>
          </p:sp>
        </mc:Fallback>
      </mc:AlternateContent>
      <p:sp>
        <p:nvSpPr>
          <p:cNvPr id="11" name="Title 1"/>
          <p:cNvSpPr>
            <a:spLocks noGrp="1"/>
          </p:cNvSpPr>
          <p:nvPr>
            <p:ph type="title"/>
          </p:nvPr>
        </p:nvSpPr>
        <p:spPr>
          <a:xfrm>
            <a:off x="1455506" y="6928"/>
            <a:ext cx="7189446" cy="526472"/>
          </a:xfrm>
          <a:solidFill>
            <a:schemeClr val="tx1">
              <a:lumMod val="75000"/>
              <a:lumOff val="25000"/>
            </a:schemeClr>
          </a:solidFill>
        </p:spPr>
        <p:txBody>
          <a:bodyPr/>
          <a:lstStyle/>
          <a:p>
            <a:r>
              <a:rPr lang="es-ES" dirty="0" smtClean="0"/>
              <a:t>ANÁLISIS DE RESULTADOS</a:t>
            </a:r>
            <a:endParaRPr lang="es-ES" dirty="0"/>
          </a:p>
        </p:txBody>
      </p:sp>
      <p:sp>
        <p:nvSpPr>
          <p:cNvPr id="13"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Análisis             </a:t>
            </a:r>
            <a:r>
              <a:rPr lang="es-EC" sz="1600" dirty="0" smtClean="0">
                <a:solidFill>
                  <a:srgbClr val="007033"/>
                </a:solidFill>
              </a:rPr>
              <a:t>...</a:t>
            </a:r>
            <a:r>
              <a:rPr lang="es-EC" sz="1600" dirty="0" smtClean="0">
                <a:solidFill>
                  <a:srgbClr val="FF0000"/>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2785164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8" name="Rectángulo 7"/>
          <p:cNvSpPr/>
          <p:nvPr/>
        </p:nvSpPr>
        <p:spPr>
          <a:xfrm>
            <a:off x="1823350" y="663521"/>
            <a:ext cx="6858000" cy="1652760"/>
          </a:xfrm>
          <a:prstGeom prst="rect">
            <a:avLst/>
          </a:prstGeom>
        </p:spPr>
        <p:txBody>
          <a:bodyPr wrap="square">
            <a:spAutoFit/>
          </a:bodyPr>
          <a:lstStyle/>
          <a:p>
            <a:pPr marL="612775" lvl="2" indent="-342900" algn="just">
              <a:lnSpc>
                <a:spcPct val="107000"/>
              </a:lnSpc>
              <a:spcBef>
                <a:spcPts val="800"/>
              </a:spcBef>
              <a:spcAft>
                <a:spcPts val="0"/>
              </a:spcAft>
              <a:buFont typeface="Wingdings" panose="05000000000000000000" pitchFamily="2" charset="2"/>
              <a:buChar char="v"/>
            </a:pPr>
            <a:r>
              <a:rPr lang="es-EC" sz="2000" b="1" dirty="0" smtClean="0">
                <a:latin typeface="Times New Roman" panose="02020603050405020304" pitchFamily="18" charset="0"/>
                <a:ea typeface="Times New Roman" panose="02020603050405020304" pitchFamily="18" charset="0"/>
                <a:cs typeface="Times New Roman" panose="02020603050405020304" pitchFamily="18" charset="0"/>
              </a:rPr>
              <a:t>OBJETIVO GENERAL</a:t>
            </a:r>
          </a:p>
          <a:p>
            <a:pPr algn="just"/>
            <a:r>
              <a:rPr lang="es-EC" sz="2000" dirty="0" smtClean="0">
                <a:latin typeface="Times New Roman" panose="02020603050405020304" pitchFamily="18" charset="0"/>
                <a:ea typeface="Calibri" panose="020F0502020204030204" pitchFamily="34" charset="0"/>
              </a:rPr>
              <a:t>Determinar </a:t>
            </a:r>
            <a:r>
              <a:rPr lang="es-EC" sz="2000" dirty="0">
                <a:latin typeface="Times New Roman" panose="02020603050405020304" pitchFamily="18" charset="0"/>
                <a:ea typeface="Calibri" panose="020F0502020204030204" pitchFamily="34" charset="0"/>
              </a:rPr>
              <a:t>las características funcionales del Puente Zámbiza, a través de una calibración del modelo analítico con el modelo real obtenido de un ensayo experimental de monitoreo en tiempo real con acelerógrafos, para establecer el estado resistente</a:t>
            </a:r>
            <a:endParaRPr lang="es-EC" sz="3200" dirty="0"/>
          </a:p>
        </p:txBody>
      </p:sp>
      <p:sp>
        <p:nvSpPr>
          <p:cNvPr id="9" name="Rectángulo 8"/>
          <p:cNvSpPr/>
          <p:nvPr/>
        </p:nvSpPr>
        <p:spPr>
          <a:xfrm>
            <a:off x="1488071" y="2446402"/>
            <a:ext cx="7326097" cy="3876831"/>
          </a:xfrm>
          <a:prstGeom prst="rect">
            <a:avLst/>
          </a:prstGeom>
        </p:spPr>
        <p:txBody>
          <a:bodyPr wrap="square">
            <a:spAutoFit/>
          </a:bodyPr>
          <a:lstStyle/>
          <a:p>
            <a:pPr marL="915987" lvl="2" indent="-285750" algn="just">
              <a:lnSpc>
                <a:spcPct val="107000"/>
              </a:lnSpc>
              <a:spcBef>
                <a:spcPts val="800"/>
              </a:spcBef>
              <a:spcAft>
                <a:spcPts val="0"/>
              </a:spcAft>
              <a:buFont typeface="Wingdings" panose="05000000000000000000" pitchFamily="2" charset="2"/>
              <a:buChar char="v"/>
            </a:pPr>
            <a:r>
              <a:rPr lang="es-EC" b="1" dirty="0" smtClean="0">
                <a:latin typeface="Times New Roman" panose="02020603050405020304" pitchFamily="18" charset="0"/>
                <a:ea typeface="Times New Roman" panose="02020603050405020304" pitchFamily="18" charset="0"/>
                <a:cs typeface="Times New Roman" panose="02020603050405020304" pitchFamily="18" charset="0"/>
              </a:rPr>
              <a:t>ESPECÍFICOS</a:t>
            </a:r>
          </a:p>
          <a:p>
            <a:pPr marL="342900" lvl="0" indent="-342900" algn="just">
              <a:spcBef>
                <a:spcPts val="800"/>
              </a:spcBef>
              <a:spcAft>
                <a:spcPts val="0"/>
              </a:spcAft>
              <a:buFont typeface="Wingdings" panose="05000000000000000000" pitchFamily="2" charset="2"/>
              <a:buChar char="ü"/>
            </a:pPr>
            <a:r>
              <a:rPr lang="es-EC" sz="2000" dirty="0">
                <a:latin typeface="Times New Roman" panose="02020603050405020304" pitchFamily="18" charset="0"/>
                <a:ea typeface="Calibri" panose="020F0502020204030204" pitchFamily="34" charset="0"/>
              </a:rPr>
              <a:t>Determinar el periodo de vibración del puente. </a:t>
            </a:r>
          </a:p>
          <a:p>
            <a:pPr marL="342900" lvl="0" indent="-342900" algn="just">
              <a:spcAft>
                <a:spcPts val="0"/>
              </a:spcAft>
              <a:buFont typeface="Wingdings" panose="05000000000000000000" pitchFamily="2" charset="2"/>
              <a:buChar char="ü"/>
            </a:pPr>
            <a:r>
              <a:rPr lang="es-EC" sz="2000" dirty="0">
                <a:latin typeface="Times New Roman" panose="02020603050405020304" pitchFamily="18" charset="0"/>
                <a:ea typeface="Calibri" panose="020F0502020204030204" pitchFamily="34" charset="0"/>
              </a:rPr>
              <a:t>Realizar un modelamiento del Puente Zámbiza a través de un software de análisis estructural.</a:t>
            </a:r>
          </a:p>
          <a:p>
            <a:pPr marL="342900" lvl="0" indent="-342900" algn="just">
              <a:spcAft>
                <a:spcPts val="0"/>
              </a:spcAft>
              <a:buFont typeface="Wingdings" panose="05000000000000000000" pitchFamily="2" charset="2"/>
              <a:buChar char="ü"/>
            </a:pPr>
            <a:r>
              <a:rPr lang="es-EC" sz="2000" dirty="0">
                <a:latin typeface="Times New Roman" panose="02020603050405020304" pitchFamily="18" charset="0"/>
                <a:ea typeface="Calibri" panose="020F0502020204030204" pitchFamily="34" charset="0"/>
              </a:rPr>
              <a:t>Determinar las propiedades mecánicas actuales de los materiales.</a:t>
            </a:r>
          </a:p>
          <a:p>
            <a:pPr marL="342900" lvl="0" indent="-342900" algn="just">
              <a:spcAft>
                <a:spcPts val="0"/>
              </a:spcAft>
              <a:buFont typeface="Wingdings" panose="05000000000000000000" pitchFamily="2" charset="2"/>
              <a:buChar char="ü"/>
            </a:pPr>
            <a:r>
              <a:rPr lang="es-EC" sz="2000" dirty="0">
                <a:latin typeface="Times New Roman" panose="02020603050405020304" pitchFamily="18" charset="0"/>
                <a:ea typeface="Calibri" panose="020F0502020204030204" pitchFamily="34" charset="0"/>
              </a:rPr>
              <a:t>Comparar las propiedades mecánicas de los materiales del modelo calibrado con las obtenidas mediante el ensayo del esclerómetro.</a:t>
            </a:r>
          </a:p>
          <a:p>
            <a:pPr marL="342900" lvl="0" indent="-342900" algn="just">
              <a:spcAft>
                <a:spcPts val="0"/>
              </a:spcAft>
              <a:buFont typeface="Wingdings" panose="05000000000000000000" pitchFamily="2" charset="2"/>
              <a:buChar char="ü"/>
            </a:pPr>
            <a:r>
              <a:rPr lang="es-EC" sz="2000" dirty="0">
                <a:latin typeface="Times New Roman" panose="02020603050405020304" pitchFamily="18" charset="0"/>
                <a:ea typeface="Calibri" panose="020F0502020204030204" pitchFamily="34" charset="0"/>
              </a:rPr>
              <a:t>Proponer recomendaciones de mantenimiento y reforzamiento de ser necesario, en función de los resultados del análisis previo.</a:t>
            </a:r>
          </a:p>
          <a:p>
            <a:pPr marL="342900" lvl="0" indent="-342900" algn="just">
              <a:spcAft>
                <a:spcPts val="800"/>
              </a:spcAft>
              <a:buFont typeface="Wingdings" panose="05000000000000000000" pitchFamily="2" charset="2"/>
              <a:buChar char="ü"/>
            </a:pPr>
            <a:r>
              <a:rPr lang="es-EC" sz="2000" dirty="0">
                <a:latin typeface="Times New Roman" panose="02020603050405020304" pitchFamily="18" charset="0"/>
                <a:ea typeface="Calibri" panose="020F0502020204030204" pitchFamily="34" charset="0"/>
              </a:rPr>
              <a:t>Proponer una metodología para monitoreo y vigilancia del Puente Zámbiza, aplicando el procedimiento de monitoreo implementado en el Puente San Pedro.</a:t>
            </a:r>
          </a:p>
        </p:txBody>
      </p:sp>
      <p:sp>
        <p:nvSpPr>
          <p:cNvPr id="13"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smtClean="0"/>
              <a:t>INTRODUCCIÓN</a:t>
            </a:r>
            <a:endParaRPr lang="es-ES" dirty="0"/>
          </a:p>
        </p:txBody>
      </p:sp>
      <p:sp>
        <p:nvSpPr>
          <p:cNvPr id="14"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rgbClr val="FF0000"/>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36370372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316894" cy="738664"/>
          </a:xfrm>
          <a:prstGeom prst="rect">
            <a:avLst/>
          </a:prstGeom>
          <a:noFill/>
        </p:spPr>
        <p:txBody>
          <a:bodyPr wrap="square" rtlCol="0">
            <a:spAutoFit/>
          </a:bodyPr>
          <a:lstStyle/>
          <a:p>
            <a:r>
              <a:rPr lang="es-EC" sz="2100" dirty="0">
                <a:latin typeface="Times New Roman" panose="02020603050405020304" pitchFamily="18" charset="0"/>
                <a:cs typeface="Times New Roman" panose="02020603050405020304" pitchFamily="18" charset="0"/>
              </a:rPr>
              <a:t>ESTADO LÍMITE DE SERVICIO II (CRÍTICO)</a:t>
            </a:r>
          </a:p>
          <a:p>
            <a:endParaRPr lang="es-EC" sz="21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stretch>
            <a:fillRect/>
          </a:stretch>
        </p:blipFill>
        <p:spPr>
          <a:xfrm>
            <a:off x="1758209" y="2133600"/>
            <a:ext cx="7083088" cy="2838768"/>
          </a:xfrm>
          <a:prstGeom prst="rect">
            <a:avLst/>
          </a:prstGeom>
          <a:ln w="9525">
            <a:solidFill>
              <a:schemeClr val="tx1"/>
            </a:solidFill>
          </a:ln>
        </p:spPr>
      </p:pic>
      <p:sp>
        <p:nvSpPr>
          <p:cNvPr id="4" name="Rectángulo 3"/>
          <p:cNvSpPr/>
          <p:nvPr/>
        </p:nvSpPr>
        <p:spPr>
          <a:xfrm>
            <a:off x="3013753" y="4972368"/>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Deflexiones </a:t>
            </a:r>
            <a:r>
              <a:rPr lang="es-EC" sz="1000" dirty="0">
                <a:latin typeface="Times New Roman" panose="02020603050405020304" pitchFamily="18" charset="0"/>
                <a:ea typeface="Calibri" panose="020F0502020204030204" pitchFamily="34" charset="0"/>
              </a:rPr>
              <a:t>de estado límite de Servicio II Tramo B2B3.</a:t>
            </a:r>
            <a:endParaRPr lang="es-EC" sz="1000" dirty="0">
              <a:effectLst/>
              <a:latin typeface="Times New Roman" panose="02020603050405020304" pitchFamily="18" charset="0"/>
              <a:ea typeface="Calibri" panose="020F0502020204030204" pitchFamily="34" charset="0"/>
            </a:endParaRPr>
          </a:p>
        </p:txBody>
      </p:sp>
      <p:sp>
        <p:nvSpPr>
          <p:cNvPr id="10" name="Title 1"/>
          <p:cNvSpPr>
            <a:spLocks noGrp="1"/>
          </p:cNvSpPr>
          <p:nvPr>
            <p:ph type="title"/>
          </p:nvPr>
        </p:nvSpPr>
        <p:spPr>
          <a:xfrm>
            <a:off x="1455506" y="6928"/>
            <a:ext cx="7189446" cy="526472"/>
          </a:xfrm>
          <a:solidFill>
            <a:schemeClr val="tx1">
              <a:lumMod val="75000"/>
              <a:lumOff val="25000"/>
            </a:schemeClr>
          </a:solidFill>
        </p:spPr>
        <p:txBody>
          <a:bodyPr/>
          <a:lstStyle/>
          <a:p>
            <a:r>
              <a:rPr lang="es-ES" dirty="0" smtClean="0"/>
              <a:t>ANÁLISIS DE RESULTADOS</a:t>
            </a:r>
            <a:endParaRPr lang="es-ES" dirty="0"/>
          </a:p>
        </p:txBody>
      </p:sp>
      <p:sp>
        <p:nvSpPr>
          <p:cNvPr id="12"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Análisis             </a:t>
            </a:r>
            <a:r>
              <a:rPr lang="es-EC" sz="1600" dirty="0" smtClean="0">
                <a:solidFill>
                  <a:srgbClr val="007033"/>
                </a:solidFill>
              </a:rPr>
              <a:t>...</a:t>
            </a:r>
            <a:r>
              <a:rPr lang="es-EC" sz="1600" dirty="0" smtClean="0">
                <a:solidFill>
                  <a:srgbClr val="FF0000"/>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19912741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1644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ESTADO LÍMITE DE RESISTENCIA I (CRÍTICO)</a:t>
            </a:r>
            <a:endParaRPr lang="es-EC" sz="21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1253" y="1340442"/>
            <a:ext cx="6477000" cy="4737234"/>
          </a:xfrm>
          <a:prstGeom prst="rect">
            <a:avLst/>
          </a:prstGeom>
          <a:noFill/>
          <a:ln w="9525">
            <a:solidFill>
              <a:schemeClr val="tx1"/>
            </a:solidFill>
          </a:ln>
        </p:spPr>
      </p:pic>
      <mc:AlternateContent xmlns:mc="http://schemas.openxmlformats.org/markup-compatibility/2006" xmlns:a14="http://schemas.microsoft.com/office/drawing/2010/main">
        <mc:Choice Requires="a14">
          <p:sp>
            <p:nvSpPr>
              <p:cNvPr id="4" name="Rectángulo 3"/>
              <p:cNvSpPr/>
              <p:nvPr/>
            </p:nvSpPr>
            <p:spPr>
              <a:xfrm>
                <a:off x="3627114" y="6323897"/>
                <a:ext cx="33452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C" i="1">
                              <a:latin typeface="Cambria Math" panose="02040503050406030204" pitchFamily="18" charset="0"/>
                            </a:rPr>
                          </m:ctrlPr>
                        </m:dPr>
                        <m:e>
                          <m:r>
                            <a:rPr lang="es-EC" i="1">
                              <a:latin typeface="Cambria Math" panose="02040503050406030204" pitchFamily="18" charset="0"/>
                            </a:rPr>
                            <m:t>𝐴𝑥𝑖𝑎</m:t>
                          </m:r>
                          <m:sSub>
                            <m:sSubPr>
                              <m:ctrlPr>
                                <a:rPr lang="es-EC" i="1">
                                  <a:latin typeface="Cambria Math" panose="02040503050406030204" pitchFamily="18" charset="0"/>
                                </a:rPr>
                              </m:ctrlPr>
                            </m:sSubPr>
                            <m:e>
                              <m:r>
                                <a:rPr lang="es-EC" i="1">
                                  <a:latin typeface="Cambria Math" panose="02040503050406030204" pitchFamily="18" charset="0"/>
                                </a:rPr>
                                <m:t>𝑙</m:t>
                              </m:r>
                            </m:e>
                            <m:sub>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sub>
                          </m:sSub>
                          <m:r>
                            <a:rPr lang="es-EC" i="0">
                              <a:latin typeface="Cambria Math" panose="02040503050406030204" pitchFamily="18" charset="0"/>
                            </a:rPr>
                            <m:t>=108.78 </m:t>
                          </m:r>
                          <m:r>
                            <a:rPr lang="es-EC" i="1">
                              <a:latin typeface="Cambria Math" panose="02040503050406030204" pitchFamily="18" charset="0"/>
                            </a:rPr>
                            <m:t>𝑇</m:t>
                          </m:r>
                          <m:r>
                            <a:rPr lang="es-EC" i="0">
                              <a:latin typeface="Cambria Math" panose="02040503050406030204" pitchFamily="18" charset="0"/>
                            </a:rPr>
                            <m:t> (</m:t>
                          </m:r>
                          <m:r>
                            <a:rPr lang="es-EC" i="1">
                              <a:latin typeface="Cambria Math" panose="02040503050406030204" pitchFamily="18" charset="0"/>
                            </a:rPr>
                            <m:t>𝑡𝑒𝑛𝑠𝑖</m:t>
                          </m:r>
                          <m:r>
                            <a:rPr lang="es-EC" i="0">
                              <a:latin typeface="Cambria Math" panose="02040503050406030204" pitchFamily="18" charset="0"/>
                            </a:rPr>
                            <m:t>ó</m:t>
                          </m:r>
                          <m:r>
                            <a:rPr lang="es-EC" i="1">
                              <a:latin typeface="Cambria Math" panose="02040503050406030204" pitchFamily="18" charset="0"/>
                            </a:rPr>
                            <m:t>𝑛</m:t>
                          </m:r>
                        </m:e>
                      </m:d>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3627114" y="6323897"/>
                <a:ext cx="3345275" cy="369332"/>
              </a:xfrm>
              <a:prstGeom prst="rect">
                <a:avLst/>
              </a:prstGeom>
              <a:blipFill rotWithShape="0">
                <a:blip r:embed="rId4"/>
                <a:stretch>
                  <a:fillRect t="-119672" r="-14754" b="-183607"/>
                </a:stretch>
              </a:blipFill>
            </p:spPr>
            <p:txBody>
              <a:bodyPr/>
              <a:lstStyle/>
              <a:p>
                <a:r>
                  <a:rPr lang="es-EC">
                    <a:noFill/>
                  </a:rPr>
                  <a:t> </a:t>
                </a:r>
              </a:p>
            </p:txBody>
          </p:sp>
        </mc:Fallback>
      </mc:AlternateContent>
      <p:sp>
        <p:nvSpPr>
          <p:cNvPr id="8" name="Rectángulo 7"/>
          <p:cNvSpPr/>
          <p:nvPr/>
        </p:nvSpPr>
        <p:spPr>
          <a:xfrm>
            <a:off x="3013752" y="6077676"/>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Diagrama </a:t>
            </a:r>
            <a:r>
              <a:rPr lang="es-EC" sz="1000" dirty="0">
                <a:latin typeface="Times New Roman" panose="02020603050405020304" pitchFamily="18" charset="0"/>
                <a:ea typeface="Calibri" panose="020F0502020204030204" pitchFamily="34" charset="0"/>
              </a:rPr>
              <a:t>de axial estado límite de Resistencia I Tramo B2B3.</a:t>
            </a:r>
            <a:endParaRPr lang="es-EC" sz="1000" dirty="0">
              <a:effectLst/>
              <a:latin typeface="Times New Roman" panose="02020603050405020304" pitchFamily="18" charset="0"/>
              <a:ea typeface="Calibri" panose="020F0502020204030204" pitchFamily="34" charset="0"/>
            </a:endParaRPr>
          </a:p>
        </p:txBody>
      </p:sp>
      <p:sp>
        <p:nvSpPr>
          <p:cNvPr id="11" name="Title 1"/>
          <p:cNvSpPr>
            <a:spLocks noGrp="1"/>
          </p:cNvSpPr>
          <p:nvPr>
            <p:ph type="title"/>
          </p:nvPr>
        </p:nvSpPr>
        <p:spPr>
          <a:xfrm>
            <a:off x="1455506" y="6928"/>
            <a:ext cx="7189446" cy="526472"/>
          </a:xfrm>
          <a:solidFill>
            <a:schemeClr val="tx1">
              <a:lumMod val="75000"/>
              <a:lumOff val="25000"/>
            </a:schemeClr>
          </a:solidFill>
        </p:spPr>
        <p:txBody>
          <a:bodyPr/>
          <a:lstStyle/>
          <a:p>
            <a:r>
              <a:rPr lang="es-ES" dirty="0" smtClean="0"/>
              <a:t>ANÁLISIS DE RESULTADOS</a:t>
            </a:r>
            <a:endParaRPr lang="es-ES" dirty="0"/>
          </a:p>
        </p:txBody>
      </p:sp>
      <p:sp>
        <p:nvSpPr>
          <p:cNvPr id="13"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Análisis             </a:t>
            </a:r>
            <a:r>
              <a:rPr lang="es-EC" sz="1600" dirty="0" smtClean="0">
                <a:solidFill>
                  <a:srgbClr val="007033"/>
                </a:solidFill>
              </a:rPr>
              <a:t>...</a:t>
            </a:r>
            <a:r>
              <a:rPr lang="es-EC" sz="1600" dirty="0" smtClean="0">
                <a:solidFill>
                  <a:srgbClr val="FF0000"/>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1833395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1644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ESTADO LÍMITE DE RESISTENCIA I (CRÍTICO)</a:t>
            </a:r>
            <a:endParaRPr lang="es-EC" sz="2100" dirty="0">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4909" y="1355432"/>
            <a:ext cx="5818505" cy="4231640"/>
          </a:xfrm>
          <a:prstGeom prst="rect">
            <a:avLst/>
          </a:prstGeom>
          <a:noFill/>
          <a:ln w="9525">
            <a:solidFill>
              <a:schemeClr val="tx1"/>
            </a:solidFill>
          </a:ln>
        </p:spPr>
      </p:pic>
      <p:sp>
        <p:nvSpPr>
          <p:cNvPr id="10" name="Rectángulo 9"/>
          <p:cNvSpPr/>
          <p:nvPr/>
        </p:nvSpPr>
        <p:spPr>
          <a:xfrm>
            <a:off x="3276600" y="5587072"/>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Diagrama </a:t>
            </a:r>
            <a:r>
              <a:rPr lang="es-EC" sz="1000" dirty="0">
                <a:latin typeface="Times New Roman" panose="02020603050405020304" pitchFamily="18" charset="0"/>
                <a:ea typeface="Calibri" panose="020F0502020204030204" pitchFamily="34" charset="0"/>
              </a:rPr>
              <a:t>de cortante estado límite de Resistencia I Tramo B2B3.</a:t>
            </a:r>
            <a:endParaRPr lang="es-EC" sz="1000" dirty="0">
              <a:effectLst/>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11" name="Rectángulo 10"/>
              <p:cNvSpPr/>
              <p:nvPr/>
            </p:nvSpPr>
            <p:spPr>
              <a:xfrm>
                <a:off x="4214538" y="5793628"/>
                <a:ext cx="26961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𝐶𝑜𝑟𝑡𝑎𝑛𝑡𝑒</m:t>
                          </m:r>
                        </m:e>
                        <m:sub>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sub>
                      </m:sSub>
                      <m:r>
                        <a:rPr lang="es-EC" i="0">
                          <a:latin typeface="Cambria Math" panose="02040503050406030204" pitchFamily="18" charset="0"/>
                        </a:rPr>
                        <m:t>=559.49 </m:t>
                      </m:r>
                      <m:r>
                        <a:rPr lang="es-EC" i="1">
                          <a:latin typeface="Cambria Math" panose="02040503050406030204" pitchFamily="18" charset="0"/>
                        </a:rPr>
                        <m:t>𝑇</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4214538" y="5793628"/>
                <a:ext cx="2696123" cy="369332"/>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1756453" y="6262584"/>
                <a:ext cx="70866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𝑎𝑐𝑡𝑢𝑎𝑛𝑡𝑒</m:t>
                          </m:r>
                        </m:sub>
                      </m:sSub>
                      <m:r>
                        <a:rPr lang="es-EC" i="0">
                          <a:latin typeface="Cambria Math" panose="02040503050406030204" pitchFamily="18" charset="0"/>
                        </a:rPr>
                        <m:t>=914.20 </m:t>
                      </m:r>
                      <m:r>
                        <a:rPr lang="es-EC" i="1">
                          <a:latin typeface="Cambria Math" panose="02040503050406030204" pitchFamily="18" charset="0"/>
                        </a:rPr>
                        <m:t>𝑘</m:t>
                      </m:r>
                      <m:f>
                        <m:fPr>
                          <m:type m:val="lin"/>
                          <m:ctrlPr>
                            <a:rPr lang="es-EC" i="1">
                              <a:latin typeface="Cambria Math" panose="02040503050406030204" pitchFamily="18" charset="0"/>
                            </a:rPr>
                          </m:ctrlPr>
                        </m:fPr>
                        <m:num>
                          <m:r>
                            <a:rPr lang="es-EC" i="1">
                              <a:latin typeface="Cambria Math" panose="02040503050406030204" pitchFamily="18" charset="0"/>
                            </a:rPr>
                            <m:t>𝑔</m:t>
                          </m:r>
                        </m:num>
                        <m:den>
                          <m:r>
                            <a:rPr lang="es-EC" i="1">
                              <a:latin typeface="Cambria Math" panose="02040503050406030204" pitchFamily="18" charset="0"/>
                            </a:rPr>
                            <m:t>𝑐</m:t>
                          </m:r>
                        </m:den>
                      </m:f>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r>
                        <a:rPr lang="es-EC" i="0">
                          <a:latin typeface="Cambria Math" panose="02040503050406030204" pitchFamily="18" charset="0"/>
                        </a:rPr>
                        <m:t>&lt;</m:t>
                      </m:r>
                      <m:r>
                        <a:rPr lang="es-EC" i="1">
                          <a:latin typeface="Cambria Math" panose="02040503050406030204" pitchFamily="18" charset="0"/>
                        </a:rPr>
                        <m:t>𝐹𝑦</m:t>
                      </m:r>
                      <m:r>
                        <a:rPr lang="es-EC" i="0">
                          <a:latin typeface="Cambria Math" panose="02040503050406030204" pitchFamily="18" charset="0"/>
                        </a:rPr>
                        <m:t>=3515.34 </m:t>
                      </m:r>
                      <m:r>
                        <a:rPr lang="es-EC" i="1">
                          <a:latin typeface="Cambria Math" panose="02040503050406030204" pitchFamily="18" charset="0"/>
                        </a:rPr>
                        <m:t>𝑘</m:t>
                      </m:r>
                      <m:f>
                        <m:fPr>
                          <m:type m:val="lin"/>
                          <m:ctrlPr>
                            <a:rPr lang="es-EC" i="1">
                              <a:latin typeface="Cambria Math" panose="02040503050406030204" pitchFamily="18" charset="0"/>
                            </a:rPr>
                          </m:ctrlPr>
                        </m:fPr>
                        <m:num>
                          <m:r>
                            <a:rPr lang="es-EC" i="1">
                              <a:latin typeface="Cambria Math" panose="02040503050406030204" pitchFamily="18" charset="0"/>
                            </a:rPr>
                            <m:t>𝑔</m:t>
                          </m:r>
                        </m:num>
                        <m:den>
                          <m:r>
                            <a:rPr lang="es-EC" i="1">
                              <a:latin typeface="Cambria Math" panose="02040503050406030204" pitchFamily="18" charset="0"/>
                            </a:rPr>
                            <m:t>𝑐</m:t>
                          </m:r>
                        </m:den>
                      </m:f>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r>
                        <a:rPr lang="es-EC" i="0">
                          <a:latin typeface="Cambria Math" panose="02040503050406030204" pitchFamily="18" charset="0"/>
                        </a:rPr>
                        <m:t>→</m:t>
                      </m:r>
                      <m:r>
                        <a:rPr lang="es-EC" i="1">
                          <a:latin typeface="Cambria Math" panose="02040503050406030204" pitchFamily="18" charset="0"/>
                        </a:rPr>
                        <m:t>𝑂𝐾</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1756453" y="6262584"/>
                <a:ext cx="7086600" cy="369332"/>
              </a:xfrm>
              <a:prstGeom prst="rect">
                <a:avLst/>
              </a:prstGeom>
              <a:blipFill rotWithShape="0">
                <a:blip r:embed="rId5"/>
                <a:stretch>
                  <a:fillRect t="-116393" b="-175410"/>
                </a:stretch>
              </a:blipFill>
            </p:spPr>
            <p:txBody>
              <a:bodyPr/>
              <a:lstStyle/>
              <a:p>
                <a:r>
                  <a:rPr lang="es-EC">
                    <a:noFill/>
                  </a:rPr>
                  <a:t> </a:t>
                </a:r>
              </a:p>
            </p:txBody>
          </p:sp>
        </mc:Fallback>
      </mc:AlternateContent>
      <p:sp>
        <p:nvSpPr>
          <p:cNvPr id="13" name="Title 1"/>
          <p:cNvSpPr>
            <a:spLocks noGrp="1"/>
          </p:cNvSpPr>
          <p:nvPr>
            <p:ph type="title"/>
          </p:nvPr>
        </p:nvSpPr>
        <p:spPr>
          <a:xfrm>
            <a:off x="1455506" y="6928"/>
            <a:ext cx="7189446" cy="526472"/>
          </a:xfrm>
          <a:solidFill>
            <a:schemeClr val="tx1">
              <a:lumMod val="75000"/>
              <a:lumOff val="25000"/>
            </a:schemeClr>
          </a:solidFill>
        </p:spPr>
        <p:txBody>
          <a:bodyPr/>
          <a:lstStyle/>
          <a:p>
            <a:r>
              <a:rPr lang="es-ES" dirty="0" smtClean="0"/>
              <a:t>ANÁLISIS DE RESULTADOS</a:t>
            </a:r>
            <a:endParaRPr lang="es-ES" dirty="0"/>
          </a:p>
        </p:txBody>
      </p:sp>
      <p:sp>
        <p:nvSpPr>
          <p:cNvPr id="15"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Análisis             </a:t>
            </a:r>
            <a:r>
              <a:rPr lang="es-EC" sz="1600" dirty="0" smtClean="0">
                <a:solidFill>
                  <a:srgbClr val="007033"/>
                </a:solidFill>
              </a:rPr>
              <a:t>...</a:t>
            </a:r>
            <a:r>
              <a:rPr lang="es-EC" sz="1600" dirty="0" smtClean="0">
                <a:solidFill>
                  <a:srgbClr val="FF0000"/>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2723407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1644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ESTADO LÍMITE DE RESISTENCIA I (CRÍTICO)</a:t>
            </a:r>
            <a:endParaRPr lang="es-EC" sz="2100" dirty="0">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2970" y="1152165"/>
            <a:ext cx="6002382" cy="4397058"/>
          </a:xfrm>
          <a:prstGeom prst="rect">
            <a:avLst/>
          </a:prstGeom>
          <a:noFill/>
          <a:ln w="9525">
            <a:solidFill>
              <a:schemeClr val="tx1"/>
            </a:solidFill>
          </a:ln>
        </p:spPr>
      </p:pic>
      <p:sp>
        <p:nvSpPr>
          <p:cNvPr id="10" name="Rectángulo 9"/>
          <p:cNvSpPr/>
          <p:nvPr/>
        </p:nvSpPr>
        <p:spPr>
          <a:xfrm>
            <a:off x="2819400" y="5507916"/>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Diagrama </a:t>
            </a:r>
            <a:r>
              <a:rPr lang="es-EC" sz="1000" dirty="0">
                <a:latin typeface="Times New Roman" panose="02020603050405020304" pitchFamily="18" charset="0"/>
                <a:ea typeface="Calibri" panose="020F0502020204030204" pitchFamily="34" charset="0"/>
              </a:rPr>
              <a:t>de torsión estado límite de Resistencia I Tramo B2B3.</a:t>
            </a:r>
            <a:endParaRPr lang="es-EC" sz="1000" dirty="0">
              <a:effectLst/>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11" name="Rectángulo 10"/>
              <p:cNvSpPr/>
              <p:nvPr/>
            </p:nvSpPr>
            <p:spPr>
              <a:xfrm>
                <a:off x="3672636" y="5754137"/>
                <a:ext cx="286552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𝑇𝑜𝑟𝑠𝑖</m:t>
                          </m:r>
                          <m:r>
                            <a:rPr lang="es-EC" i="0">
                              <a:latin typeface="Cambria Math" panose="02040503050406030204" pitchFamily="18" charset="0"/>
                            </a:rPr>
                            <m:t>ó</m:t>
                          </m:r>
                          <m:r>
                            <a:rPr lang="es-EC" i="1">
                              <a:latin typeface="Cambria Math" panose="02040503050406030204" pitchFamily="18" charset="0"/>
                            </a:rPr>
                            <m:t>𝑛</m:t>
                          </m:r>
                        </m:e>
                        <m:sub>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sub>
                      </m:sSub>
                      <m:r>
                        <a:rPr lang="es-EC" i="0">
                          <a:latin typeface="Cambria Math" panose="02040503050406030204" pitchFamily="18" charset="0"/>
                        </a:rPr>
                        <m:t>=909.38 </m:t>
                      </m:r>
                      <m:r>
                        <a:rPr lang="es-EC" i="1">
                          <a:latin typeface="Cambria Math" panose="02040503050406030204" pitchFamily="18" charset="0"/>
                        </a:rPr>
                        <m:t>𝑇</m:t>
                      </m:r>
                      <m:r>
                        <a:rPr lang="es-EC" i="0">
                          <a:latin typeface="Cambria Math" panose="02040503050406030204" pitchFamily="18" charset="0"/>
                        </a:rPr>
                        <m:t>.</m:t>
                      </m:r>
                      <m:r>
                        <a:rPr lang="es-EC" i="1">
                          <a:latin typeface="Cambria Math" panose="02040503050406030204" pitchFamily="18" charset="0"/>
                        </a:rPr>
                        <m:t>𝑚</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3672636" y="5754137"/>
                <a:ext cx="2865528" cy="369332"/>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1882073" y="6189224"/>
                <a:ext cx="64008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𝑇𝑢</m:t>
                      </m:r>
                      <m:r>
                        <a:rPr lang="es-EC" i="0">
                          <a:latin typeface="Cambria Math" panose="02040503050406030204" pitchFamily="18" charset="0"/>
                        </a:rPr>
                        <m:t>=909.38 </m:t>
                      </m:r>
                      <m:r>
                        <a:rPr lang="es-EC" i="1">
                          <a:latin typeface="Cambria Math" panose="02040503050406030204" pitchFamily="18" charset="0"/>
                        </a:rPr>
                        <m:t>𝑇</m:t>
                      </m:r>
                      <m:r>
                        <a:rPr lang="es-EC" i="0">
                          <a:latin typeface="Cambria Math" panose="02040503050406030204" pitchFamily="18" charset="0"/>
                        </a:rPr>
                        <m:t>.</m:t>
                      </m:r>
                      <m:r>
                        <a:rPr lang="es-EC" i="1">
                          <a:latin typeface="Cambria Math" panose="02040503050406030204" pitchFamily="18" charset="0"/>
                        </a:rPr>
                        <m:t>𝑚</m:t>
                      </m:r>
                      <m:r>
                        <a:rPr lang="es-EC" i="0">
                          <a:latin typeface="Cambria Math" panose="02040503050406030204" pitchFamily="18" charset="0"/>
                        </a:rPr>
                        <m:t>&lt;∅</m:t>
                      </m:r>
                      <m:r>
                        <a:rPr lang="es-EC" i="1">
                          <a:latin typeface="Cambria Math" panose="02040503050406030204" pitchFamily="18" charset="0"/>
                        </a:rPr>
                        <m:t>𝑇𝑛</m:t>
                      </m:r>
                      <m:r>
                        <a:rPr lang="es-EC" i="0">
                          <a:latin typeface="Cambria Math" panose="02040503050406030204" pitchFamily="18" charset="0"/>
                        </a:rPr>
                        <m:t>=1040.17 </m:t>
                      </m:r>
                      <m:r>
                        <a:rPr lang="es-EC" i="1">
                          <a:latin typeface="Cambria Math" panose="02040503050406030204" pitchFamily="18" charset="0"/>
                        </a:rPr>
                        <m:t>𝑇</m:t>
                      </m:r>
                      <m:r>
                        <a:rPr lang="es-EC" i="0">
                          <a:latin typeface="Cambria Math" panose="02040503050406030204" pitchFamily="18" charset="0"/>
                        </a:rPr>
                        <m:t>.</m:t>
                      </m:r>
                      <m:r>
                        <a:rPr lang="es-EC" i="1">
                          <a:latin typeface="Cambria Math" panose="02040503050406030204" pitchFamily="18" charset="0"/>
                        </a:rPr>
                        <m:t>𝑚</m:t>
                      </m:r>
                      <m:r>
                        <a:rPr lang="es-EC" i="0">
                          <a:latin typeface="Cambria Math" panose="02040503050406030204" pitchFamily="18" charset="0"/>
                        </a:rPr>
                        <m:t>→</m:t>
                      </m:r>
                      <m:r>
                        <a:rPr lang="es-EC" i="1">
                          <a:latin typeface="Cambria Math" panose="02040503050406030204" pitchFamily="18" charset="0"/>
                        </a:rPr>
                        <m:t>𝑂𝐾</m:t>
                      </m:r>
                      <m:r>
                        <a:rPr lang="es-EC" i="0">
                          <a:latin typeface="Cambria Math" panose="02040503050406030204" pitchFamily="18" charset="0"/>
                        </a:rPr>
                        <m:t> </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1882073" y="6189224"/>
                <a:ext cx="6400800" cy="369332"/>
              </a:xfrm>
              <a:prstGeom prst="rect">
                <a:avLst/>
              </a:prstGeom>
              <a:blipFill rotWithShape="0">
                <a:blip r:embed="rId5"/>
                <a:stretch>
                  <a:fillRect/>
                </a:stretch>
              </a:blipFill>
            </p:spPr>
            <p:txBody>
              <a:bodyPr/>
              <a:lstStyle/>
              <a:p>
                <a:r>
                  <a:rPr lang="es-EC">
                    <a:noFill/>
                  </a:rPr>
                  <a:t> </a:t>
                </a:r>
              </a:p>
            </p:txBody>
          </p:sp>
        </mc:Fallback>
      </mc:AlternateContent>
      <p:sp>
        <p:nvSpPr>
          <p:cNvPr id="13" name="Title 1"/>
          <p:cNvSpPr>
            <a:spLocks noGrp="1"/>
          </p:cNvSpPr>
          <p:nvPr>
            <p:ph type="title"/>
          </p:nvPr>
        </p:nvSpPr>
        <p:spPr>
          <a:xfrm>
            <a:off x="1455506" y="6928"/>
            <a:ext cx="7189446" cy="526472"/>
          </a:xfrm>
          <a:solidFill>
            <a:schemeClr val="tx1">
              <a:lumMod val="75000"/>
              <a:lumOff val="25000"/>
            </a:schemeClr>
          </a:solidFill>
        </p:spPr>
        <p:txBody>
          <a:bodyPr/>
          <a:lstStyle/>
          <a:p>
            <a:r>
              <a:rPr lang="es-ES" dirty="0" smtClean="0"/>
              <a:t>ANÁLISIS DE RESULTADOS</a:t>
            </a:r>
            <a:endParaRPr lang="es-ES" dirty="0"/>
          </a:p>
        </p:txBody>
      </p:sp>
      <p:sp>
        <p:nvSpPr>
          <p:cNvPr id="15"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Análisis             </a:t>
            </a:r>
            <a:r>
              <a:rPr lang="es-EC" sz="1600" dirty="0" smtClean="0">
                <a:solidFill>
                  <a:srgbClr val="007033"/>
                </a:solidFill>
              </a:rPr>
              <a:t>...</a:t>
            </a:r>
            <a:r>
              <a:rPr lang="es-EC" sz="1600" dirty="0" smtClean="0">
                <a:solidFill>
                  <a:srgbClr val="FF0000"/>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41522747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1644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ESTADO LÍMITE DE RESISTENCIA I (CRÍTICO)</a:t>
            </a:r>
            <a:endParaRPr lang="es-EC" sz="21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182145"/>
            <a:ext cx="5943600" cy="4404509"/>
          </a:xfrm>
          <a:prstGeom prst="rect">
            <a:avLst/>
          </a:prstGeom>
          <a:noFill/>
          <a:ln w="9525">
            <a:solidFill>
              <a:schemeClr val="tx1"/>
            </a:solidFill>
          </a:ln>
        </p:spPr>
      </p:pic>
      <p:sp>
        <p:nvSpPr>
          <p:cNvPr id="4" name="Rectángulo 3"/>
          <p:cNvSpPr/>
          <p:nvPr/>
        </p:nvSpPr>
        <p:spPr>
          <a:xfrm>
            <a:off x="3013753" y="5557923"/>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Diagrama </a:t>
            </a:r>
            <a:r>
              <a:rPr lang="es-EC" sz="1000" dirty="0">
                <a:latin typeface="Times New Roman" panose="02020603050405020304" pitchFamily="18" charset="0"/>
                <a:ea typeface="Calibri" panose="020F0502020204030204" pitchFamily="34" charset="0"/>
              </a:rPr>
              <a:t>de momentos estado límite de Resistencia I Tramo B2B3.</a:t>
            </a:r>
            <a:endParaRPr lang="es-EC" sz="1000" dirty="0">
              <a:effectLst/>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8" name="Rectángulo 7"/>
              <p:cNvSpPr/>
              <p:nvPr/>
            </p:nvSpPr>
            <p:spPr>
              <a:xfrm>
                <a:off x="3833935" y="5804144"/>
                <a:ext cx="315253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𝑀𝑢</m:t>
                      </m:r>
                      <m:r>
                        <a:rPr lang="es-EC" i="0">
                          <a:latin typeface="Cambria Math" panose="02040503050406030204" pitchFamily="18" charset="0"/>
                        </a:rPr>
                        <m:t> </m:t>
                      </m:r>
                      <m:r>
                        <a:rPr lang="es-EC" i="1">
                          <a:latin typeface="Cambria Math" panose="02040503050406030204" pitchFamily="18" charset="0"/>
                        </a:rPr>
                        <m:t>𝑎𝑐𝑡𝑢𝑎𝑛𝑡𝑒</m:t>
                      </m:r>
                      <m:r>
                        <a:rPr lang="es-EC" i="0">
                          <a:latin typeface="Cambria Math" panose="02040503050406030204" pitchFamily="18" charset="0"/>
                        </a:rPr>
                        <m:t>=4844.04 </m:t>
                      </m:r>
                      <m:r>
                        <a:rPr lang="es-EC" i="1">
                          <a:latin typeface="Cambria Math" panose="02040503050406030204" pitchFamily="18" charset="0"/>
                        </a:rPr>
                        <m:t>𝑇</m:t>
                      </m:r>
                      <m:r>
                        <a:rPr lang="es-EC" i="0">
                          <a:latin typeface="Cambria Math" panose="02040503050406030204" pitchFamily="18" charset="0"/>
                        </a:rPr>
                        <m:t>.</m:t>
                      </m:r>
                      <m:r>
                        <a:rPr lang="es-EC" i="1">
                          <a:latin typeface="Cambria Math" panose="02040503050406030204" pitchFamily="18" charset="0"/>
                        </a:rPr>
                        <m:t>𝑚</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3833935" y="5804144"/>
                <a:ext cx="3152530" cy="369332"/>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1230183" y="6283275"/>
                <a:ext cx="836003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𝑀𝑢</m:t>
                      </m:r>
                      <m:r>
                        <a:rPr lang="es-EC" i="0">
                          <a:latin typeface="Cambria Math" panose="02040503050406030204" pitchFamily="18" charset="0"/>
                        </a:rPr>
                        <m:t> </m:t>
                      </m:r>
                      <m:r>
                        <a:rPr lang="es-EC" i="1">
                          <a:latin typeface="Cambria Math" panose="02040503050406030204" pitchFamily="18" charset="0"/>
                        </a:rPr>
                        <m:t>𝑎𝑐𝑡𝑢𝑎𝑛𝑡𝑒</m:t>
                      </m:r>
                      <m:r>
                        <a:rPr lang="es-EC" i="0">
                          <a:latin typeface="Cambria Math" panose="02040503050406030204" pitchFamily="18" charset="0"/>
                        </a:rPr>
                        <m:t>=4844.04 </m:t>
                      </m:r>
                      <m:r>
                        <a:rPr lang="es-EC" i="1">
                          <a:latin typeface="Cambria Math" panose="02040503050406030204" pitchFamily="18" charset="0"/>
                        </a:rPr>
                        <m:t>𝑇</m:t>
                      </m:r>
                      <m:r>
                        <a:rPr lang="es-EC" i="0">
                          <a:latin typeface="Cambria Math" panose="02040503050406030204" pitchFamily="18" charset="0"/>
                        </a:rPr>
                        <m:t>.</m:t>
                      </m:r>
                      <m:r>
                        <a:rPr lang="es-EC" i="1">
                          <a:latin typeface="Cambria Math" panose="02040503050406030204" pitchFamily="18" charset="0"/>
                        </a:rPr>
                        <m:t>𝑚</m:t>
                      </m:r>
                      <m:r>
                        <a:rPr lang="es-EC" i="0">
                          <a:latin typeface="Cambria Math" panose="02040503050406030204" pitchFamily="18" charset="0"/>
                        </a:rPr>
                        <m:t>&lt;</m:t>
                      </m:r>
                      <m:r>
                        <a:rPr lang="es-EC" i="1">
                          <a:latin typeface="Cambria Math" panose="02040503050406030204" pitchFamily="18" charset="0"/>
                        </a:rPr>
                        <m:t>𝑀𝑢</m:t>
                      </m:r>
                      <m:r>
                        <a:rPr lang="es-EC" i="0">
                          <a:latin typeface="Cambria Math" panose="02040503050406030204" pitchFamily="18" charset="0"/>
                        </a:rPr>
                        <m:t> </m:t>
                      </m:r>
                      <m:r>
                        <a:rPr lang="es-EC" i="1">
                          <a:latin typeface="Cambria Math" panose="02040503050406030204" pitchFamily="18" charset="0"/>
                        </a:rPr>
                        <m:t>𝑟𝑒𝑠𝑖𝑠𝑡𝑒𝑛𝑡𝑒</m:t>
                      </m:r>
                      <m:r>
                        <a:rPr lang="es-EC" i="0">
                          <a:latin typeface="Cambria Math" panose="02040503050406030204" pitchFamily="18" charset="0"/>
                        </a:rPr>
                        <m:t>=5994.28 </m:t>
                      </m:r>
                      <m:r>
                        <a:rPr lang="es-EC" i="1">
                          <a:latin typeface="Cambria Math" panose="02040503050406030204" pitchFamily="18" charset="0"/>
                        </a:rPr>
                        <m:t>𝑇</m:t>
                      </m:r>
                      <m:r>
                        <a:rPr lang="es-EC" i="0">
                          <a:latin typeface="Cambria Math" panose="02040503050406030204" pitchFamily="18" charset="0"/>
                        </a:rPr>
                        <m:t>.</m:t>
                      </m:r>
                      <m:r>
                        <a:rPr lang="es-EC" i="1">
                          <a:latin typeface="Cambria Math" panose="02040503050406030204" pitchFamily="18" charset="0"/>
                        </a:rPr>
                        <m:t>𝑚</m:t>
                      </m:r>
                      <m:r>
                        <a:rPr lang="es-EC" i="0">
                          <a:latin typeface="Cambria Math" panose="02040503050406030204" pitchFamily="18" charset="0"/>
                        </a:rPr>
                        <m:t>→</m:t>
                      </m:r>
                      <m:r>
                        <a:rPr lang="es-EC" i="1">
                          <a:latin typeface="Cambria Math" panose="02040503050406030204" pitchFamily="18" charset="0"/>
                        </a:rPr>
                        <m:t>𝑂𝐾</m:t>
                      </m:r>
                      <m:r>
                        <a:rPr lang="es-EC" i="0">
                          <a:latin typeface="Cambria Math" panose="02040503050406030204" pitchFamily="18" charset="0"/>
                        </a:rPr>
                        <m:t> </m:t>
                      </m:r>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1230183" y="6283275"/>
                <a:ext cx="8360034" cy="369332"/>
              </a:xfrm>
              <a:prstGeom prst="rect">
                <a:avLst/>
              </a:prstGeom>
              <a:blipFill rotWithShape="0">
                <a:blip r:embed="rId5"/>
                <a:stretch>
                  <a:fillRect/>
                </a:stretch>
              </a:blipFill>
            </p:spPr>
            <p:txBody>
              <a:bodyPr/>
              <a:lstStyle/>
              <a:p>
                <a:r>
                  <a:rPr lang="es-EC">
                    <a:noFill/>
                  </a:rPr>
                  <a:t> </a:t>
                </a:r>
              </a:p>
            </p:txBody>
          </p:sp>
        </mc:Fallback>
      </mc:AlternateContent>
      <p:sp>
        <p:nvSpPr>
          <p:cNvPr id="12" name="Title 1"/>
          <p:cNvSpPr>
            <a:spLocks noGrp="1"/>
          </p:cNvSpPr>
          <p:nvPr>
            <p:ph type="title"/>
          </p:nvPr>
        </p:nvSpPr>
        <p:spPr>
          <a:xfrm>
            <a:off x="1455506" y="6928"/>
            <a:ext cx="7189446" cy="526472"/>
          </a:xfrm>
          <a:solidFill>
            <a:schemeClr val="tx1">
              <a:lumMod val="75000"/>
              <a:lumOff val="25000"/>
            </a:schemeClr>
          </a:solidFill>
        </p:spPr>
        <p:txBody>
          <a:bodyPr/>
          <a:lstStyle/>
          <a:p>
            <a:r>
              <a:rPr lang="es-ES" dirty="0" smtClean="0"/>
              <a:t>ANÁLISIS DE RESULTADOS</a:t>
            </a:r>
            <a:endParaRPr lang="es-ES" dirty="0"/>
          </a:p>
        </p:txBody>
      </p:sp>
      <p:sp>
        <p:nvSpPr>
          <p:cNvPr id="14"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Análisis             </a:t>
            </a:r>
            <a:r>
              <a:rPr lang="es-EC" sz="1600" dirty="0" smtClean="0">
                <a:solidFill>
                  <a:srgbClr val="007033"/>
                </a:solidFill>
              </a:rPr>
              <a:t>...</a:t>
            </a:r>
            <a:r>
              <a:rPr lang="es-EC" sz="1600" dirty="0" smtClean="0">
                <a:solidFill>
                  <a:srgbClr val="FF0000"/>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738767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1644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ESTADO LÍMITE DE RESISTENCIA I (CRÍTICO)</a:t>
            </a:r>
            <a:endParaRPr lang="es-EC" sz="2100" dirty="0">
              <a:latin typeface="Times New Roman" panose="02020603050405020304" pitchFamily="18" charset="0"/>
              <a:cs typeface="Times New Roman" panose="02020603050405020304" pitchFamily="18" charset="0"/>
            </a:endParaRPr>
          </a:p>
        </p:txBody>
      </p:sp>
      <p:graphicFrame>
        <p:nvGraphicFramePr>
          <p:cNvPr id="8" name="Gráfico 7"/>
          <p:cNvGraphicFramePr/>
          <p:nvPr>
            <p:extLst>
              <p:ext uri="{D42A27DB-BD31-4B8C-83A1-F6EECF244321}">
                <p14:modId xmlns:p14="http://schemas.microsoft.com/office/powerpoint/2010/main" val="1506917386"/>
              </p:ext>
            </p:extLst>
          </p:nvPr>
        </p:nvGraphicFramePr>
        <p:xfrm>
          <a:off x="2211110" y="1353354"/>
          <a:ext cx="5727146" cy="390225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p:cNvSpPr/>
          <p:nvPr/>
        </p:nvSpPr>
        <p:spPr>
          <a:xfrm>
            <a:off x="3013753" y="5255609"/>
            <a:ext cx="4572000" cy="400110"/>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Comparación </a:t>
            </a:r>
            <a:r>
              <a:rPr lang="es-EC" sz="1000" dirty="0">
                <a:latin typeface="Times New Roman" panose="02020603050405020304" pitchFamily="18" charset="0"/>
                <a:ea typeface="Calibri" panose="020F0502020204030204" pitchFamily="34" charset="0"/>
              </a:rPr>
              <a:t>Mu Actuante vs. Mu Resistente Sección entera Resistencia I Tramo B2B3.</a:t>
            </a:r>
            <a:endParaRPr lang="es-EC" sz="1000" dirty="0">
              <a:effectLst/>
              <a:latin typeface="Times New Roman" panose="02020603050405020304" pitchFamily="18" charset="0"/>
              <a:ea typeface="Calibri" panose="020F0502020204030204" pitchFamily="34" charset="0"/>
            </a:endParaRPr>
          </a:p>
        </p:txBody>
      </p:sp>
      <p:sp>
        <p:nvSpPr>
          <p:cNvPr id="10" name="Title 1"/>
          <p:cNvSpPr>
            <a:spLocks noGrp="1"/>
          </p:cNvSpPr>
          <p:nvPr>
            <p:ph type="title"/>
          </p:nvPr>
        </p:nvSpPr>
        <p:spPr>
          <a:xfrm>
            <a:off x="1455506" y="6928"/>
            <a:ext cx="7189446" cy="526472"/>
          </a:xfrm>
          <a:solidFill>
            <a:schemeClr val="tx1">
              <a:lumMod val="75000"/>
              <a:lumOff val="25000"/>
            </a:schemeClr>
          </a:solidFill>
        </p:spPr>
        <p:txBody>
          <a:bodyPr/>
          <a:lstStyle/>
          <a:p>
            <a:r>
              <a:rPr lang="es-ES" dirty="0" smtClean="0"/>
              <a:t>ANÁLISIS DE RESULTADOS</a:t>
            </a:r>
            <a:endParaRPr lang="es-ES" dirty="0"/>
          </a:p>
        </p:txBody>
      </p:sp>
      <p:sp>
        <p:nvSpPr>
          <p:cNvPr id="12"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Análisis             </a:t>
            </a:r>
            <a:r>
              <a:rPr lang="es-EC" sz="1600" dirty="0" smtClean="0">
                <a:solidFill>
                  <a:srgbClr val="007033"/>
                </a:solidFill>
              </a:rPr>
              <a:t>...</a:t>
            </a:r>
            <a:r>
              <a:rPr lang="es-EC" sz="1600" dirty="0" smtClean="0">
                <a:solidFill>
                  <a:srgbClr val="FF0000"/>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42705300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1644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ESTADO LÍMITE DE RESISTENCIA I (CRÍTICO)</a:t>
            </a:r>
            <a:endParaRPr lang="es-EC" sz="2100" dirty="0">
              <a:latin typeface="Times New Roman" panose="02020603050405020304" pitchFamily="18" charset="0"/>
              <a:cs typeface="Times New Roman" panose="02020603050405020304" pitchFamily="18" charset="0"/>
            </a:endParaRPr>
          </a:p>
        </p:txBody>
      </p:sp>
      <p:sp>
        <p:nvSpPr>
          <p:cNvPr id="4" name="Rectángulo 3"/>
          <p:cNvSpPr/>
          <p:nvPr/>
        </p:nvSpPr>
        <p:spPr>
          <a:xfrm>
            <a:off x="3162616" y="4763868"/>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Comparación </a:t>
            </a:r>
            <a:r>
              <a:rPr lang="es-EC" sz="1000" dirty="0">
                <a:latin typeface="Times New Roman" panose="02020603050405020304" pitchFamily="18" charset="0"/>
                <a:ea typeface="Calibri" panose="020F0502020204030204" pitchFamily="34" charset="0"/>
              </a:rPr>
              <a:t>Demanda vs. Capacidad Sección entera Resistencia I Tramo B2B3.</a:t>
            </a:r>
            <a:endParaRPr lang="es-EC" sz="1000" dirty="0">
              <a:effectLst/>
              <a:latin typeface="Times New Roman" panose="02020603050405020304" pitchFamily="18" charset="0"/>
              <a:ea typeface="Calibri" panose="020F0502020204030204" pitchFamily="34" charset="0"/>
            </a:endParaRPr>
          </a:p>
        </p:txBody>
      </p:sp>
      <p:pic>
        <p:nvPicPr>
          <p:cNvPr id="8" name="Imagen 7"/>
          <p:cNvPicPr>
            <a:picLocks noChangeAspect="1"/>
          </p:cNvPicPr>
          <p:nvPr/>
        </p:nvPicPr>
        <p:blipFill>
          <a:blip r:embed="rId3"/>
          <a:stretch>
            <a:fillRect/>
          </a:stretch>
        </p:blipFill>
        <p:spPr>
          <a:xfrm>
            <a:off x="2514600" y="1571287"/>
            <a:ext cx="5334000" cy="3228975"/>
          </a:xfrm>
          <a:prstGeom prst="rect">
            <a:avLst/>
          </a:prstGeom>
        </p:spPr>
      </p:pic>
      <p:sp>
        <p:nvSpPr>
          <p:cNvPr id="10" name="Title 1"/>
          <p:cNvSpPr>
            <a:spLocks noGrp="1"/>
          </p:cNvSpPr>
          <p:nvPr>
            <p:ph type="title"/>
          </p:nvPr>
        </p:nvSpPr>
        <p:spPr>
          <a:xfrm>
            <a:off x="1455506" y="6928"/>
            <a:ext cx="7189446" cy="526472"/>
          </a:xfrm>
          <a:solidFill>
            <a:schemeClr val="tx1">
              <a:lumMod val="75000"/>
              <a:lumOff val="25000"/>
            </a:schemeClr>
          </a:solidFill>
        </p:spPr>
        <p:txBody>
          <a:bodyPr/>
          <a:lstStyle/>
          <a:p>
            <a:r>
              <a:rPr lang="es-ES" dirty="0" smtClean="0"/>
              <a:t>ANÁLISIS DE RESULTADOS</a:t>
            </a:r>
            <a:endParaRPr lang="es-ES" dirty="0"/>
          </a:p>
        </p:txBody>
      </p:sp>
      <p:sp>
        <p:nvSpPr>
          <p:cNvPr id="12"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Análisis             </a:t>
            </a:r>
            <a:r>
              <a:rPr lang="es-EC" sz="1600" dirty="0" smtClean="0">
                <a:solidFill>
                  <a:srgbClr val="007033"/>
                </a:solidFill>
              </a:rPr>
              <a:t>...</a:t>
            </a:r>
            <a:r>
              <a:rPr lang="es-EC" sz="1600" dirty="0" smtClean="0">
                <a:solidFill>
                  <a:srgbClr val="FF0000"/>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11896531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1644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ESTADO LÍMITE DE RESISTENCIA I (CRÍTICO)</a:t>
            </a:r>
            <a:endParaRPr lang="es-EC" sz="2100" dirty="0">
              <a:latin typeface="Times New Roman" panose="02020603050405020304" pitchFamily="18" charset="0"/>
              <a:cs typeface="Times New Roman" panose="02020603050405020304" pitchFamily="18" charset="0"/>
            </a:endParaRPr>
          </a:p>
        </p:txBody>
      </p:sp>
      <p:graphicFrame>
        <p:nvGraphicFramePr>
          <p:cNvPr id="6" name="Gráfico 5"/>
          <p:cNvGraphicFramePr/>
          <p:nvPr>
            <p:extLst>
              <p:ext uri="{D42A27DB-BD31-4B8C-83A1-F6EECF244321}">
                <p14:modId xmlns:p14="http://schemas.microsoft.com/office/powerpoint/2010/main" val="894596390"/>
              </p:ext>
            </p:extLst>
          </p:nvPr>
        </p:nvGraphicFramePr>
        <p:xfrm>
          <a:off x="1586806" y="1446630"/>
          <a:ext cx="7404794" cy="3380423"/>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p:cNvSpPr/>
          <p:nvPr/>
        </p:nvSpPr>
        <p:spPr>
          <a:xfrm>
            <a:off x="3013753" y="4798352"/>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σ </a:t>
            </a:r>
            <a:r>
              <a:rPr lang="es-EC" sz="1000" dirty="0">
                <a:latin typeface="Times New Roman" panose="02020603050405020304" pitchFamily="18" charset="0"/>
                <a:ea typeface="Calibri" panose="020F0502020204030204" pitchFamily="34" charset="0"/>
              </a:rPr>
              <a:t>Actuante vs. σ Resistente Sección entera Resistencia I Tramo B2B3.</a:t>
            </a:r>
            <a:endParaRPr lang="es-EC" sz="1000" dirty="0">
              <a:effectLst/>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8" name="Rectángulo 7"/>
              <p:cNvSpPr/>
              <p:nvPr/>
            </p:nvSpPr>
            <p:spPr>
              <a:xfrm>
                <a:off x="1299253" y="5121518"/>
                <a:ext cx="80010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𝐴𝑐𝑡𝑢𝑎𝑛𝑡𝑒</m:t>
                          </m:r>
                        </m:sub>
                      </m:sSub>
                      <m:r>
                        <a:rPr lang="es-EC" i="0">
                          <a:latin typeface="Cambria Math" panose="02040503050406030204" pitchFamily="18" charset="0"/>
                        </a:rPr>
                        <m:t>=2330.83</m:t>
                      </m:r>
                      <m:r>
                        <a:rPr lang="es-EC" i="1">
                          <a:latin typeface="Cambria Math" panose="02040503050406030204" pitchFamily="18" charset="0"/>
                        </a:rPr>
                        <m:t>𝑘</m:t>
                      </m:r>
                      <m:f>
                        <m:fPr>
                          <m:type m:val="lin"/>
                          <m:ctrlPr>
                            <a:rPr lang="es-EC" i="1">
                              <a:latin typeface="Cambria Math" panose="02040503050406030204" pitchFamily="18" charset="0"/>
                            </a:rPr>
                          </m:ctrlPr>
                        </m:fPr>
                        <m:num>
                          <m:r>
                            <a:rPr lang="es-EC" i="1">
                              <a:latin typeface="Cambria Math" panose="02040503050406030204" pitchFamily="18" charset="0"/>
                            </a:rPr>
                            <m:t>𝑔</m:t>
                          </m:r>
                        </m:num>
                        <m:den>
                          <m:r>
                            <a:rPr lang="es-EC" i="1">
                              <a:latin typeface="Cambria Math" panose="02040503050406030204" pitchFamily="18" charset="0"/>
                            </a:rPr>
                            <m:t>𝑐</m:t>
                          </m:r>
                        </m:den>
                      </m:f>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r>
                        <a:rPr lang="es-EC" i="0">
                          <a:latin typeface="Cambria Math" panose="02040503050406030204" pitchFamily="18" charset="0"/>
                        </a:rPr>
                        <m:t>&gt;</m:t>
                      </m:r>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𝑅𝑒𝑠𝑖𝑠𝑡𝑒𝑛𝑡𝑒</m:t>
                          </m:r>
                        </m:sub>
                      </m:sSub>
                      <m:r>
                        <a:rPr lang="es-EC" i="0">
                          <a:latin typeface="Cambria Math" panose="02040503050406030204" pitchFamily="18" charset="0"/>
                        </a:rPr>
                        <m:t>=2320.83</m:t>
                      </m:r>
                      <m:r>
                        <a:rPr lang="es-EC" i="1">
                          <a:latin typeface="Cambria Math" panose="02040503050406030204" pitchFamily="18" charset="0"/>
                        </a:rPr>
                        <m:t>𝑘</m:t>
                      </m:r>
                      <m:f>
                        <m:fPr>
                          <m:type m:val="lin"/>
                          <m:ctrlPr>
                            <a:rPr lang="es-EC" i="1">
                              <a:latin typeface="Cambria Math" panose="02040503050406030204" pitchFamily="18" charset="0"/>
                            </a:rPr>
                          </m:ctrlPr>
                        </m:fPr>
                        <m:num>
                          <m:r>
                            <a:rPr lang="es-EC" i="1">
                              <a:latin typeface="Cambria Math" panose="02040503050406030204" pitchFamily="18" charset="0"/>
                            </a:rPr>
                            <m:t>𝑔</m:t>
                          </m:r>
                        </m:num>
                        <m:den>
                          <m:r>
                            <a:rPr lang="es-EC" i="1">
                              <a:latin typeface="Cambria Math" panose="02040503050406030204" pitchFamily="18" charset="0"/>
                            </a:rPr>
                            <m:t>𝑐</m:t>
                          </m:r>
                        </m:den>
                      </m:f>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r>
                        <a:rPr lang="es-EC" i="0">
                          <a:latin typeface="Cambria Math" panose="02040503050406030204" pitchFamily="18" charset="0"/>
                        </a:rPr>
                        <m:t>→</m:t>
                      </m:r>
                      <m:r>
                        <a:rPr lang="es-EC" i="1">
                          <a:latin typeface="Cambria Math" panose="02040503050406030204" pitchFamily="18" charset="0"/>
                        </a:rPr>
                        <m:t>𝑁𝑂</m:t>
                      </m:r>
                      <m:r>
                        <a:rPr lang="es-EC" i="0">
                          <a:latin typeface="Cambria Math" panose="02040503050406030204" pitchFamily="18" charset="0"/>
                        </a:rPr>
                        <m:t> </m:t>
                      </m:r>
                      <m:r>
                        <a:rPr lang="es-EC" i="1">
                          <a:latin typeface="Cambria Math" panose="02040503050406030204" pitchFamily="18" charset="0"/>
                        </a:rPr>
                        <m:t>𝑃𝐴𝑆𝐴</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1299253" y="5121518"/>
                <a:ext cx="8001000" cy="369332"/>
              </a:xfrm>
              <a:prstGeom prst="rect">
                <a:avLst/>
              </a:prstGeom>
              <a:blipFill rotWithShape="0">
                <a:blip r:embed="rId4"/>
                <a:stretch>
                  <a:fillRect t="-116393" b="-175410"/>
                </a:stretch>
              </a:blipFill>
            </p:spPr>
            <p:txBody>
              <a:bodyPr/>
              <a:lstStyle/>
              <a:p>
                <a:r>
                  <a:rPr lang="es-EC">
                    <a:noFill/>
                  </a:rPr>
                  <a:t> </a:t>
                </a:r>
              </a:p>
            </p:txBody>
          </p:sp>
        </mc:Fallback>
      </mc:AlternateContent>
      <p:sp>
        <p:nvSpPr>
          <p:cNvPr id="9" name="Rectángulo 8"/>
          <p:cNvSpPr/>
          <p:nvPr/>
        </p:nvSpPr>
        <p:spPr>
          <a:xfrm>
            <a:off x="1816481" y="5745280"/>
            <a:ext cx="7271584" cy="738664"/>
          </a:xfrm>
          <a:prstGeom prst="rect">
            <a:avLst/>
          </a:prstGeom>
        </p:spPr>
        <p:txBody>
          <a:bodyPr wrap="square">
            <a:spAutoFit/>
          </a:bodyPr>
          <a:lstStyle/>
          <a:p>
            <a:pPr algn="ctr"/>
            <a:r>
              <a:rPr lang="es-EC" sz="2100" dirty="0" smtClean="0">
                <a:latin typeface="Times New Roman" panose="02020603050405020304" pitchFamily="18" charset="0"/>
                <a:ea typeface="Calibri" panose="020F0502020204030204" pitchFamily="34" charset="0"/>
              </a:rPr>
              <a:t>Sección </a:t>
            </a:r>
            <a:r>
              <a:rPr lang="es-EC" sz="2100" dirty="0">
                <a:latin typeface="Times New Roman" panose="02020603050405020304" pitchFamily="18" charset="0"/>
                <a:ea typeface="Calibri" panose="020F0502020204030204" pitchFamily="34" charset="0"/>
              </a:rPr>
              <a:t>ubicada </a:t>
            </a:r>
            <a:r>
              <a:rPr lang="es-EC" sz="2100" dirty="0" smtClean="0">
                <a:latin typeface="Times New Roman" panose="02020603050405020304" pitchFamily="18" charset="0"/>
                <a:ea typeface="Calibri" panose="020F0502020204030204" pitchFamily="34" charset="0"/>
              </a:rPr>
              <a:t>en 45.5m </a:t>
            </a:r>
            <a:r>
              <a:rPr lang="es-EC" sz="2100" dirty="0">
                <a:latin typeface="Times New Roman" panose="02020603050405020304" pitchFamily="18" charset="0"/>
                <a:ea typeface="Calibri" panose="020F0502020204030204" pitchFamily="34" charset="0"/>
              </a:rPr>
              <a:t>ha entrado en estado plástico en un 0.43%, el resto de puntos </a:t>
            </a:r>
            <a:r>
              <a:rPr lang="es-EC" sz="2100" dirty="0" smtClean="0">
                <a:latin typeface="Times New Roman" panose="02020603050405020304" pitchFamily="18" charset="0"/>
                <a:ea typeface="Calibri" panose="020F0502020204030204" pitchFamily="34" charset="0"/>
              </a:rPr>
              <a:t>trabajan dentro </a:t>
            </a:r>
            <a:r>
              <a:rPr lang="es-EC" sz="2100" dirty="0">
                <a:latin typeface="Times New Roman" panose="02020603050405020304" pitchFamily="18" charset="0"/>
                <a:ea typeface="Calibri" panose="020F0502020204030204" pitchFamily="34" charset="0"/>
              </a:rPr>
              <a:t>del rango lineal.</a:t>
            </a:r>
            <a:endParaRPr lang="es-EC" sz="2100" dirty="0"/>
          </a:p>
        </p:txBody>
      </p:sp>
      <p:sp>
        <p:nvSpPr>
          <p:cNvPr id="12" name="Title 1"/>
          <p:cNvSpPr>
            <a:spLocks noGrp="1"/>
          </p:cNvSpPr>
          <p:nvPr>
            <p:ph type="title"/>
          </p:nvPr>
        </p:nvSpPr>
        <p:spPr>
          <a:xfrm>
            <a:off x="1455506" y="6928"/>
            <a:ext cx="7189446" cy="526472"/>
          </a:xfrm>
          <a:solidFill>
            <a:schemeClr val="tx1">
              <a:lumMod val="75000"/>
              <a:lumOff val="25000"/>
            </a:schemeClr>
          </a:solidFill>
        </p:spPr>
        <p:txBody>
          <a:bodyPr/>
          <a:lstStyle/>
          <a:p>
            <a:r>
              <a:rPr lang="es-ES" dirty="0" smtClean="0"/>
              <a:t>ANÁLISIS DE RESULTADOS</a:t>
            </a:r>
            <a:endParaRPr lang="es-ES" dirty="0"/>
          </a:p>
        </p:txBody>
      </p:sp>
      <p:sp>
        <p:nvSpPr>
          <p:cNvPr id="14"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Análisis             </a:t>
            </a:r>
            <a:r>
              <a:rPr lang="es-EC" sz="1600" dirty="0" smtClean="0">
                <a:solidFill>
                  <a:srgbClr val="007033"/>
                </a:solidFill>
              </a:rPr>
              <a:t>...</a:t>
            </a:r>
            <a:r>
              <a:rPr lang="es-EC" sz="1600" dirty="0" smtClean="0">
                <a:solidFill>
                  <a:srgbClr val="FF0000"/>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19534366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57834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EVENTO EXTREMO I (SISMO OCASIONAL)</a:t>
            </a:r>
            <a:endParaRPr lang="es-EC" sz="2100" dirty="0">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8689" y="1355432"/>
            <a:ext cx="2381565" cy="1737758"/>
          </a:xfrm>
          <a:prstGeom prst="rect">
            <a:avLst/>
          </a:prstGeom>
          <a:noFill/>
          <a:ln w="9525">
            <a:solidFill>
              <a:schemeClr val="tx1"/>
            </a:solidFill>
          </a:ln>
        </p:spPr>
      </p:pic>
      <p:sp>
        <p:nvSpPr>
          <p:cNvPr id="10" name="Rectángulo 9"/>
          <p:cNvSpPr/>
          <p:nvPr/>
        </p:nvSpPr>
        <p:spPr>
          <a:xfrm>
            <a:off x="876300" y="3133447"/>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Diagrama </a:t>
            </a:r>
            <a:r>
              <a:rPr lang="es-EC" sz="1000" dirty="0">
                <a:latin typeface="Times New Roman" panose="02020603050405020304" pitchFamily="18" charset="0"/>
                <a:ea typeface="Calibri" panose="020F0502020204030204" pitchFamily="34" charset="0"/>
              </a:rPr>
              <a:t>de cortante Evento Extremo I Ocasional Tramo B2B3.</a:t>
            </a:r>
            <a:endParaRPr lang="es-EC" sz="1000" dirty="0">
              <a:effectLst/>
              <a:latin typeface="Times New Roman" panose="02020603050405020304" pitchFamily="18" charset="0"/>
              <a:ea typeface="Calibri" panose="020F0502020204030204" pitchFamily="34" charset="0"/>
            </a:endParaRPr>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4706" y="1321541"/>
            <a:ext cx="2445786" cy="1792945"/>
          </a:xfrm>
          <a:prstGeom prst="rect">
            <a:avLst/>
          </a:prstGeom>
          <a:noFill/>
          <a:ln w="9525">
            <a:solidFill>
              <a:schemeClr val="tx1"/>
            </a:solidFill>
          </a:ln>
        </p:spPr>
      </p:pic>
      <p:sp>
        <p:nvSpPr>
          <p:cNvPr id="12" name="Rectángulo 11"/>
          <p:cNvSpPr/>
          <p:nvPr/>
        </p:nvSpPr>
        <p:spPr>
          <a:xfrm>
            <a:off x="5299753" y="3068319"/>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Diagrama </a:t>
            </a:r>
            <a:r>
              <a:rPr lang="es-EC" sz="1000" dirty="0">
                <a:latin typeface="Times New Roman" panose="02020603050405020304" pitchFamily="18" charset="0"/>
                <a:ea typeface="Calibri" panose="020F0502020204030204" pitchFamily="34" charset="0"/>
              </a:rPr>
              <a:t>de torsión Evento Extremo I Ocasional Tramo B2B3.</a:t>
            </a:r>
            <a:endParaRPr lang="es-EC" sz="1000" dirty="0">
              <a:effectLst/>
              <a:latin typeface="Times New Roman" panose="02020603050405020304" pitchFamily="18" charset="0"/>
              <a:ea typeface="Calibri" panose="020F0502020204030204" pitchFamily="34" charset="0"/>
            </a:endParaRPr>
          </a:p>
        </p:txBody>
      </p:sp>
      <p:pic>
        <p:nvPicPr>
          <p:cNvPr id="13" name="Imagen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84585" y="3388978"/>
            <a:ext cx="2255669" cy="1652711"/>
          </a:xfrm>
          <a:prstGeom prst="rect">
            <a:avLst/>
          </a:prstGeom>
          <a:noFill/>
          <a:ln w="9525">
            <a:solidFill>
              <a:schemeClr val="tx1"/>
            </a:solidFill>
          </a:ln>
        </p:spPr>
      </p:pic>
      <p:sp>
        <p:nvSpPr>
          <p:cNvPr id="14" name="Rectángulo 13"/>
          <p:cNvSpPr/>
          <p:nvPr/>
        </p:nvSpPr>
        <p:spPr>
          <a:xfrm>
            <a:off x="963471" y="5009344"/>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Diagrama </a:t>
            </a:r>
            <a:r>
              <a:rPr lang="es-EC" sz="1000" dirty="0">
                <a:latin typeface="Times New Roman" panose="02020603050405020304" pitchFamily="18" charset="0"/>
                <a:ea typeface="Calibri" panose="020F0502020204030204" pitchFamily="34" charset="0"/>
              </a:rPr>
              <a:t>de momentos Evento Extremo I Ocasional Tramo B2B3.</a:t>
            </a:r>
            <a:endParaRPr lang="es-EC" sz="1000" dirty="0">
              <a:effectLst/>
              <a:latin typeface="Times New Roman" panose="02020603050405020304" pitchFamily="18" charset="0"/>
              <a:ea typeface="Calibri" panose="020F0502020204030204" pitchFamily="34" charset="0"/>
            </a:endParaRPr>
          </a:p>
        </p:txBody>
      </p:sp>
      <p:pic>
        <p:nvPicPr>
          <p:cNvPr id="15" name="Imagen 14"/>
          <p:cNvPicPr>
            <a:picLocks noChangeAspect="1"/>
          </p:cNvPicPr>
          <p:nvPr/>
        </p:nvPicPr>
        <p:blipFill>
          <a:blip r:embed="rId6"/>
          <a:stretch>
            <a:fillRect/>
          </a:stretch>
        </p:blipFill>
        <p:spPr>
          <a:xfrm>
            <a:off x="6111439" y="3545235"/>
            <a:ext cx="2948627" cy="1259464"/>
          </a:xfrm>
          <a:prstGeom prst="rect">
            <a:avLst/>
          </a:prstGeom>
        </p:spPr>
      </p:pic>
      <p:sp>
        <p:nvSpPr>
          <p:cNvPr id="16" name="Rectángulo 15"/>
          <p:cNvSpPr/>
          <p:nvPr/>
        </p:nvSpPr>
        <p:spPr>
          <a:xfrm>
            <a:off x="5985552" y="4853231"/>
            <a:ext cx="3200400" cy="400110"/>
          </a:xfrm>
          <a:prstGeom prst="rect">
            <a:avLst/>
          </a:prstGeom>
        </p:spPr>
        <p:txBody>
          <a:bodyPr wrap="squar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σ </a:t>
            </a:r>
            <a:r>
              <a:rPr lang="es-EC" sz="1000" dirty="0">
                <a:latin typeface="Times New Roman" panose="02020603050405020304" pitchFamily="18" charset="0"/>
                <a:ea typeface="Calibri" panose="020F0502020204030204" pitchFamily="34" charset="0"/>
              </a:rPr>
              <a:t>Actuante vs. σ Resistente Sección entera evento Extremo I Ocasional Tramo B2B3.</a:t>
            </a:r>
            <a:endParaRPr lang="es-EC" sz="1000" dirty="0">
              <a:effectLst/>
              <a:latin typeface="Times New Roman" panose="02020603050405020304" pitchFamily="18" charset="0"/>
              <a:ea typeface="Calibri" panose="020F0502020204030204" pitchFamily="34" charset="0"/>
            </a:endParaRPr>
          </a:p>
        </p:txBody>
      </p:sp>
      <p:graphicFrame>
        <p:nvGraphicFramePr>
          <p:cNvPr id="17" name="Tabla 16"/>
          <p:cNvGraphicFramePr>
            <a:graphicFrameLocks noGrp="1"/>
          </p:cNvGraphicFramePr>
          <p:nvPr>
            <p:extLst>
              <p:ext uri="{D42A27DB-BD31-4B8C-83A1-F6EECF244321}">
                <p14:modId xmlns:p14="http://schemas.microsoft.com/office/powerpoint/2010/main" val="303564488"/>
              </p:ext>
            </p:extLst>
          </p:nvPr>
        </p:nvGraphicFramePr>
        <p:xfrm>
          <a:off x="2095117" y="5253341"/>
          <a:ext cx="6706366" cy="1520190"/>
        </p:xfrm>
        <a:graphic>
          <a:graphicData uri="http://schemas.openxmlformats.org/drawingml/2006/table">
            <a:tbl>
              <a:tblPr firstRow="1" firstCol="1" bandRow="1">
                <a:tableStyleId>{F2DE63D5-997A-4646-A377-4702673A728D}</a:tableStyleId>
              </a:tblPr>
              <a:tblGrid>
                <a:gridCol w="2391985">
                  <a:extLst>
                    <a:ext uri="{9D8B030D-6E8A-4147-A177-3AD203B41FA5}">
                      <a16:colId xmlns:a16="http://schemas.microsoft.com/office/drawing/2014/main" xmlns="" val="20000"/>
                    </a:ext>
                  </a:extLst>
                </a:gridCol>
                <a:gridCol w="1232681">
                  <a:extLst>
                    <a:ext uri="{9D8B030D-6E8A-4147-A177-3AD203B41FA5}">
                      <a16:colId xmlns:a16="http://schemas.microsoft.com/office/drawing/2014/main" xmlns="" val="20001"/>
                    </a:ext>
                  </a:extLst>
                </a:gridCol>
                <a:gridCol w="1408777">
                  <a:extLst>
                    <a:ext uri="{9D8B030D-6E8A-4147-A177-3AD203B41FA5}">
                      <a16:colId xmlns:a16="http://schemas.microsoft.com/office/drawing/2014/main" xmlns="" val="20002"/>
                    </a:ext>
                  </a:extLst>
                </a:gridCol>
                <a:gridCol w="1672923">
                  <a:extLst>
                    <a:ext uri="{9D8B030D-6E8A-4147-A177-3AD203B41FA5}">
                      <a16:colId xmlns:a16="http://schemas.microsoft.com/office/drawing/2014/main" xmlns="" val="20003"/>
                    </a:ext>
                  </a:extLst>
                </a:gridCol>
              </a:tblGrid>
              <a:tr h="190500">
                <a:tc gridSpan="4">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SISMO OCASIONAL</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190500">
                <a:tc>
                  <a:txBody>
                    <a:bodyPr/>
                    <a:lstStyle/>
                    <a:p>
                      <a:pPr algn="ctr" fontAlgn="b"/>
                      <a:r>
                        <a:rPr lang="es-EC" sz="1600" u="none" strike="noStrike">
                          <a:effectLst/>
                          <a:latin typeface="Times New Roman" panose="02020603050405020304" pitchFamily="18" charset="0"/>
                          <a:cs typeface="Times New Roman" panose="02020603050405020304" pitchFamily="18" charset="0"/>
                        </a:rPr>
                        <a:t> </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DEMANDA</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CAPACIDAD</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VERIFICACION</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extLst>
                  <a:ext uri="{0D108BD9-81ED-4DB2-BD59-A6C34878D82A}">
                    <a16:rowId xmlns:a16="http://schemas.microsoft.com/office/drawing/2014/main" xmlns="" val="10001"/>
                  </a:ext>
                </a:extLst>
              </a:tr>
              <a:tr h="190500">
                <a:tc>
                  <a:txBody>
                    <a:bodyPr/>
                    <a:lstStyle/>
                    <a:p>
                      <a:pPr algn="ctr" fontAlgn="b"/>
                      <a:r>
                        <a:rPr lang="es-EC" sz="1600" u="none" strike="noStrike">
                          <a:effectLst/>
                          <a:latin typeface="Times New Roman" panose="02020603050405020304" pitchFamily="18" charset="0"/>
                          <a:cs typeface="Times New Roman" panose="02020603050405020304" pitchFamily="18" charset="0"/>
                        </a:rPr>
                        <a:t>E. CORTANTE (kg/cm2)</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793,48</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3515,34</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OK</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extLst>
                  <a:ext uri="{0D108BD9-81ED-4DB2-BD59-A6C34878D82A}">
                    <a16:rowId xmlns:a16="http://schemas.microsoft.com/office/drawing/2014/main" xmlns="" val="10002"/>
                  </a:ext>
                </a:extLst>
              </a:tr>
              <a:tr h="190500">
                <a:tc>
                  <a:txBody>
                    <a:bodyPr/>
                    <a:lstStyle/>
                    <a:p>
                      <a:pPr algn="ctr" fontAlgn="b"/>
                      <a:r>
                        <a:rPr lang="es-EC" sz="1600" u="none" strike="noStrike">
                          <a:effectLst/>
                          <a:latin typeface="Times New Roman" panose="02020603050405020304" pitchFamily="18" charset="0"/>
                          <a:cs typeface="Times New Roman" panose="02020603050405020304" pitchFamily="18" charset="0"/>
                        </a:rPr>
                        <a:t>TORSIÓN (T.m)</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785,02</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1040,17</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OK</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extLst>
                  <a:ext uri="{0D108BD9-81ED-4DB2-BD59-A6C34878D82A}">
                    <a16:rowId xmlns:a16="http://schemas.microsoft.com/office/drawing/2014/main" xmlns="" val="10003"/>
                  </a:ext>
                </a:extLst>
              </a:tr>
              <a:tr h="190500">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MOMENTO (</a:t>
                      </a:r>
                      <a:r>
                        <a:rPr lang="es-EC" sz="1600" u="none" strike="noStrike" dirty="0" err="1">
                          <a:effectLst/>
                          <a:latin typeface="Times New Roman" panose="02020603050405020304" pitchFamily="18" charset="0"/>
                          <a:cs typeface="Times New Roman" panose="02020603050405020304" pitchFamily="18" charset="0"/>
                        </a:rPr>
                        <a:t>T.m</a:t>
                      </a:r>
                      <a:r>
                        <a:rPr lang="es-EC" sz="1600" u="none" strike="noStrike" dirty="0">
                          <a:effectLst/>
                          <a:latin typeface="Times New Roman" panose="02020603050405020304" pitchFamily="18" charset="0"/>
                          <a:cs typeface="Times New Roman" panose="02020603050405020304" pitchFamily="18" charset="0"/>
                        </a:rPr>
                        <a:t>)</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4234,25</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5994,28</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OK</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extLst>
                  <a:ext uri="{0D108BD9-81ED-4DB2-BD59-A6C34878D82A}">
                    <a16:rowId xmlns:a16="http://schemas.microsoft.com/office/drawing/2014/main" xmlns="" val="10004"/>
                  </a:ext>
                </a:extLst>
              </a:tr>
              <a:tr h="190500">
                <a:tc>
                  <a:txBody>
                    <a:bodyPr/>
                    <a:lstStyle/>
                    <a:p>
                      <a:pPr algn="ctr" fontAlgn="b"/>
                      <a:r>
                        <a:rPr lang="es-EC" sz="1600" u="none" strike="noStrike">
                          <a:effectLst/>
                          <a:latin typeface="Times New Roman" panose="02020603050405020304" pitchFamily="18" charset="0"/>
                          <a:cs typeface="Times New Roman" panose="02020603050405020304" pitchFamily="18" charset="0"/>
                        </a:rPr>
                        <a:t>ESFUERZOS (kg/cm2)</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2015,67</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2320,83</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OK</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extLst>
                  <a:ext uri="{0D108BD9-81ED-4DB2-BD59-A6C34878D82A}">
                    <a16:rowId xmlns:a16="http://schemas.microsoft.com/office/drawing/2014/main" xmlns="" val="10005"/>
                  </a:ext>
                </a:extLst>
              </a:tr>
            </a:tbl>
          </a:graphicData>
        </a:graphic>
      </p:graphicFrame>
      <p:sp>
        <p:nvSpPr>
          <p:cNvPr id="18" name="Title 1"/>
          <p:cNvSpPr>
            <a:spLocks noGrp="1"/>
          </p:cNvSpPr>
          <p:nvPr>
            <p:ph type="title"/>
          </p:nvPr>
        </p:nvSpPr>
        <p:spPr>
          <a:xfrm>
            <a:off x="1455506" y="6928"/>
            <a:ext cx="7189446" cy="526472"/>
          </a:xfrm>
          <a:solidFill>
            <a:schemeClr val="tx1">
              <a:lumMod val="75000"/>
              <a:lumOff val="25000"/>
            </a:schemeClr>
          </a:solidFill>
        </p:spPr>
        <p:txBody>
          <a:bodyPr/>
          <a:lstStyle/>
          <a:p>
            <a:r>
              <a:rPr lang="es-ES" dirty="0" smtClean="0"/>
              <a:t>ANÁLISIS DE RESULTADOS</a:t>
            </a:r>
            <a:endParaRPr lang="es-ES" dirty="0"/>
          </a:p>
        </p:txBody>
      </p:sp>
      <p:sp>
        <p:nvSpPr>
          <p:cNvPr id="2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Análisis             </a:t>
            </a:r>
            <a:r>
              <a:rPr lang="es-EC" sz="1600" dirty="0" smtClean="0">
                <a:solidFill>
                  <a:srgbClr val="007033"/>
                </a:solidFill>
              </a:rPr>
              <a:t>...</a:t>
            </a:r>
            <a:r>
              <a:rPr lang="es-EC" sz="1600" dirty="0" smtClean="0">
                <a:solidFill>
                  <a:srgbClr val="FF0000"/>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21474253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21101" y="1"/>
            <a:ext cx="1505424" cy="1447800"/>
          </a:xfrm>
          <a:prstGeom prst="rect">
            <a:avLst/>
          </a:prstGeom>
        </p:spPr>
      </p:pic>
      <p:sp>
        <p:nvSpPr>
          <p:cNvPr id="7" name="CuadroTexto 6"/>
          <p:cNvSpPr txBox="1"/>
          <p:nvPr/>
        </p:nvSpPr>
        <p:spPr>
          <a:xfrm>
            <a:off x="1455506" y="736667"/>
            <a:ext cx="57834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EVENTO EXTREMO I (SISMO RARO)</a:t>
            </a:r>
            <a:endParaRPr lang="es-EC" sz="2100" dirty="0">
              <a:latin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a:off x="2514600" y="742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70174" y="1220231"/>
            <a:ext cx="2434465" cy="1774713"/>
          </a:xfrm>
          <a:prstGeom prst="rect">
            <a:avLst/>
          </a:prstGeom>
          <a:noFill/>
          <a:ln w="9525">
            <a:solidFill>
              <a:schemeClr val="tx1"/>
            </a:solidFill>
          </a:ln>
        </p:spPr>
      </p:pic>
      <p:sp>
        <p:nvSpPr>
          <p:cNvPr id="11" name="Rectángulo 10"/>
          <p:cNvSpPr/>
          <p:nvPr/>
        </p:nvSpPr>
        <p:spPr>
          <a:xfrm>
            <a:off x="1047403" y="2991583"/>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Diagrama </a:t>
            </a:r>
            <a:r>
              <a:rPr lang="es-EC" sz="1000" dirty="0">
                <a:latin typeface="Times New Roman" panose="02020603050405020304" pitchFamily="18" charset="0"/>
                <a:ea typeface="Calibri" panose="020F0502020204030204" pitchFamily="34" charset="0"/>
              </a:rPr>
              <a:t>de cortante Evento Extremo I Raro Tramo B2B3.</a:t>
            </a:r>
            <a:endParaRPr lang="es-EC" sz="1000" dirty="0">
              <a:effectLst/>
              <a:latin typeface="Times New Roman" panose="02020603050405020304" pitchFamily="18" charset="0"/>
              <a:ea typeface="Calibri" panose="020F0502020204030204" pitchFamily="34" charset="0"/>
            </a:endParaRPr>
          </a:p>
        </p:txBody>
      </p:sp>
      <p:pic>
        <p:nvPicPr>
          <p:cNvPr id="12" name="Imagen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02772" y="1221855"/>
            <a:ext cx="2425700" cy="1790511"/>
          </a:xfrm>
          <a:prstGeom prst="rect">
            <a:avLst/>
          </a:prstGeom>
          <a:noFill/>
          <a:ln w="9525">
            <a:solidFill>
              <a:schemeClr val="tx1"/>
            </a:solidFill>
          </a:ln>
        </p:spPr>
      </p:pic>
      <p:sp>
        <p:nvSpPr>
          <p:cNvPr id="13" name="Rectángulo 12"/>
          <p:cNvSpPr/>
          <p:nvPr/>
        </p:nvSpPr>
        <p:spPr>
          <a:xfrm>
            <a:off x="5105400" y="2991583"/>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Diagrama </a:t>
            </a:r>
            <a:r>
              <a:rPr lang="es-EC" sz="1000" dirty="0">
                <a:latin typeface="Times New Roman" panose="02020603050405020304" pitchFamily="18" charset="0"/>
                <a:ea typeface="Calibri" panose="020F0502020204030204" pitchFamily="34" charset="0"/>
              </a:rPr>
              <a:t>de torsión Evento Extremo I Raro Tramo B2B3.</a:t>
            </a:r>
            <a:endParaRPr lang="es-EC" sz="1000" dirty="0">
              <a:effectLst/>
              <a:latin typeface="Times New Roman" panose="02020603050405020304" pitchFamily="18" charset="0"/>
              <a:ea typeface="Calibri" panose="020F0502020204030204" pitchFamily="34" charset="0"/>
            </a:endParaRPr>
          </a:p>
        </p:txBody>
      </p:sp>
      <p:pic>
        <p:nvPicPr>
          <p:cNvPr id="14" name="Imagen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57692" y="3250985"/>
            <a:ext cx="2434465" cy="1758171"/>
          </a:xfrm>
          <a:prstGeom prst="rect">
            <a:avLst/>
          </a:prstGeom>
          <a:noFill/>
          <a:ln w="9525">
            <a:solidFill>
              <a:schemeClr val="tx1"/>
            </a:solidFill>
          </a:ln>
        </p:spPr>
      </p:pic>
      <p:sp>
        <p:nvSpPr>
          <p:cNvPr id="15" name="Rectángulo 14"/>
          <p:cNvSpPr/>
          <p:nvPr/>
        </p:nvSpPr>
        <p:spPr>
          <a:xfrm>
            <a:off x="1047403" y="4962821"/>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Diagrama </a:t>
            </a:r>
            <a:r>
              <a:rPr lang="es-EC" sz="1000" dirty="0">
                <a:latin typeface="Times New Roman" panose="02020603050405020304" pitchFamily="18" charset="0"/>
                <a:ea typeface="Calibri" panose="020F0502020204030204" pitchFamily="34" charset="0"/>
              </a:rPr>
              <a:t>de momentos Evento Extremo I Raro Tramo B2B3.</a:t>
            </a:r>
            <a:endParaRPr lang="es-EC" sz="1000" dirty="0">
              <a:effectLst/>
              <a:latin typeface="Times New Roman" panose="02020603050405020304" pitchFamily="18" charset="0"/>
              <a:ea typeface="Calibri" panose="020F0502020204030204" pitchFamily="34" charset="0"/>
            </a:endParaRPr>
          </a:p>
        </p:txBody>
      </p:sp>
      <p:pic>
        <p:nvPicPr>
          <p:cNvPr id="9" name="Imagen 8"/>
          <p:cNvPicPr>
            <a:picLocks noChangeAspect="1"/>
          </p:cNvPicPr>
          <p:nvPr/>
        </p:nvPicPr>
        <p:blipFill>
          <a:blip r:embed="rId8"/>
          <a:stretch>
            <a:fillRect/>
          </a:stretch>
        </p:blipFill>
        <p:spPr>
          <a:xfrm>
            <a:off x="5728687" y="3410978"/>
            <a:ext cx="2973870" cy="1350379"/>
          </a:xfrm>
          <a:prstGeom prst="rect">
            <a:avLst/>
          </a:prstGeom>
        </p:spPr>
      </p:pic>
      <p:sp>
        <p:nvSpPr>
          <p:cNvPr id="17" name="Rectángulo 16"/>
          <p:cNvSpPr/>
          <p:nvPr/>
        </p:nvSpPr>
        <p:spPr>
          <a:xfrm>
            <a:off x="5257800" y="4761357"/>
            <a:ext cx="3657600" cy="400110"/>
          </a:xfrm>
          <a:prstGeom prst="rect">
            <a:avLst/>
          </a:prstGeom>
        </p:spPr>
        <p:txBody>
          <a:bodyPr wrap="squar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σ </a:t>
            </a:r>
            <a:r>
              <a:rPr lang="es-EC" sz="1000" dirty="0">
                <a:latin typeface="Times New Roman" panose="02020603050405020304" pitchFamily="18" charset="0"/>
                <a:ea typeface="Calibri" panose="020F0502020204030204" pitchFamily="34" charset="0"/>
              </a:rPr>
              <a:t>Actuante vs. σ Resistente Sección entera evento Extremo I Raro Tramo B2B3.</a:t>
            </a:r>
            <a:endParaRPr lang="es-EC" sz="1000" dirty="0">
              <a:effectLst/>
              <a:latin typeface="Times New Roman" panose="02020603050405020304" pitchFamily="18" charset="0"/>
              <a:ea typeface="Calibri" panose="020F0502020204030204" pitchFamily="34" charset="0"/>
            </a:endParaRPr>
          </a:p>
        </p:txBody>
      </p:sp>
      <p:graphicFrame>
        <p:nvGraphicFramePr>
          <p:cNvPr id="16" name="Tabla 15"/>
          <p:cNvGraphicFramePr>
            <a:graphicFrameLocks noGrp="1"/>
          </p:cNvGraphicFramePr>
          <p:nvPr>
            <p:extLst>
              <p:ext uri="{D42A27DB-BD31-4B8C-83A1-F6EECF244321}">
                <p14:modId xmlns:p14="http://schemas.microsoft.com/office/powerpoint/2010/main" val="3268444938"/>
              </p:ext>
            </p:extLst>
          </p:nvPr>
        </p:nvGraphicFramePr>
        <p:xfrm>
          <a:off x="1870753" y="5272971"/>
          <a:ext cx="6857999" cy="1520190"/>
        </p:xfrm>
        <a:graphic>
          <a:graphicData uri="http://schemas.openxmlformats.org/drawingml/2006/table">
            <a:tbl>
              <a:tblPr firstRow="1" firstCol="1" bandRow="1">
                <a:tableStyleId>{F2DE63D5-997A-4646-A377-4702673A728D}</a:tableStyleId>
              </a:tblPr>
              <a:tblGrid>
                <a:gridCol w="2446069">
                  <a:extLst>
                    <a:ext uri="{9D8B030D-6E8A-4147-A177-3AD203B41FA5}">
                      <a16:colId xmlns:a16="http://schemas.microsoft.com/office/drawing/2014/main" xmlns="" val="20000"/>
                    </a:ext>
                  </a:extLst>
                </a:gridCol>
                <a:gridCol w="1260552">
                  <a:extLst>
                    <a:ext uri="{9D8B030D-6E8A-4147-A177-3AD203B41FA5}">
                      <a16:colId xmlns:a16="http://schemas.microsoft.com/office/drawing/2014/main" xmlns="" val="20001"/>
                    </a:ext>
                  </a:extLst>
                </a:gridCol>
                <a:gridCol w="1440630">
                  <a:extLst>
                    <a:ext uri="{9D8B030D-6E8A-4147-A177-3AD203B41FA5}">
                      <a16:colId xmlns:a16="http://schemas.microsoft.com/office/drawing/2014/main" xmlns="" val="20002"/>
                    </a:ext>
                  </a:extLst>
                </a:gridCol>
                <a:gridCol w="1710748">
                  <a:extLst>
                    <a:ext uri="{9D8B030D-6E8A-4147-A177-3AD203B41FA5}">
                      <a16:colId xmlns:a16="http://schemas.microsoft.com/office/drawing/2014/main" xmlns="" val="20003"/>
                    </a:ext>
                  </a:extLst>
                </a:gridCol>
              </a:tblGrid>
              <a:tr h="190500">
                <a:tc gridSpan="4">
                  <a:txBody>
                    <a:bodyPr/>
                    <a:lstStyle/>
                    <a:p>
                      <a:pPr algn="ctr" fontAlgn="b"/>
                      <a:r>
                        <a:rPr lang="es-EC" sz="1600" u="none" strike="noStrike" dirty="0" smtClean="0">
                          <a:effectLst/>
                          <a:latin typeface="Times New Roman" panose="02020603050405020304" pitchFamily="18" charset="0"/>
                          <a:cs typeface="Times New Roman" panose="02020603050405020304" pitchFamily="18" charset="0"/>
                        </a:rPr>
                        <a:t>SISMO RARO</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190500">
                <a:tc>
                  <a:txBody>
                    <a:bodyPr/>
                    <a:lstStyle/>
                    <a:p>
                      <a:pPr algn="ctr" fontAlgn="b"/>
                      <a:r>
                        <a:rPr lang="es-EC" sz="1600" u="none" strike="noStrike">
                          <a:effectLst/>
                          <a:latin typeface="Times New Roman" panose="02020603050405020304" pitchFamily="18" charset="0"/>
                          <a:cs typeface="Times New Roman" panose="02020603050405020304" pitchFamily="18" charset="0"/>
                        </a:rPr>
                        <a:t> </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DEMANDA</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CAPACIDAD</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VERIFICACION</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extLst>
                  <a:ext uri="{0D108BD9-81ED-4DB2-BD59-A6C34878D82A}">
                    <a16:rowId xmlns:a16="http://schemas.microsoft.com/office/drawing/2014/main" xmlns="" val="10001"/>
                  </a:ext>
                </a:extLst>
              </a:tr>
              <a:tr h="190500">
                <a:tc>
                  <a:txBody>
                    <a:bodyPr/>
                    <a:lstStyle/>
                    <a:p>
                      <a:pPr algn="ctr" fontAlgn="b"/>
                      <a:r>
                        <a:rPr lang="es-EC" sz="1600" u="none" strike="noStrike">
                          <a:effectLst/>
                          <a:latin typeface="Times New Roman" panose="02020603050405020304" pitchFamily="18" charset="0"/>
                          <a:cs typeface="Times New Roman" panose="02020603050405020304" pitchFamily="18" charset="0"/>
                        </a:rPr>
                        <a:t>E. CORTANTE (kg/cm2)</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834,3</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3515,34</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OK</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extLst>
                  <a:ext uri="{0D108BD9-81ED-4DB2-BD59-A6C34878D82A}">
                    <a16:rowId xmlns:a16="http://schemas.microsoft.com/office/drawing/2014/main" xmlns="" val="10002"/>
                  </a:ext>
                </a:extLst>
              </a:tr>
              <a:tr h="190500">
                <a:tc>
                  <a:txBody>
                    <a:bodyPr/>
                    <a:lstStyle/>
                    <a:p>
                      <a:pPr algn="ctr" fontAlgn="b"/>
                      <a:r>
                        <a:rPr lang="es-EC" sz="1600" u="none" strike="noStrike">
                          <a:effectLst/>
                          <a:latin typeface="Times New Roman" panose="02020603050405020304" pitchFamily="18" charset="0"/>
                          <a:cs typeface="Times New Roman" panose="02020603050405020304" pitchFamily="18" charset="0"/>
                        </a:rPr>
                        <a:t>TORSIÓN (T.m)</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884,57</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1040,17</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OK</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extLst>
                  <a:ext uri="{0D108BD9-81ED-4DB2-BD59-A6C34878D82A}">
                    <a16:rowId xmlns:a16="http://schemas.microsoft.com/office/drawing/2014/main" xmlns="" val="10003"/>
                  </a:ext>
                </a:extLst>
              </a:tr>
              <a:tr h="190500">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MOMENTO (</a:t>
                      </a:r>
                      <a:r>
                        <a:rPr lang="es-EC" sz="1600" u="none" strike="noStrike" dirty="0" err="1">
                          <a:effectLst/>
                          <a:latin typeface="Times New Roman" panose="02020603050405020304" pitchFamily="18" charset="0"/>
                          <a:cs typeface="Times New Roman" panose="02020603050405020304" pitchFamily="18" charset="0"/>
                        </a:rPr>
                        <a:t>T.m</a:t>
                      </a:r>
                      <a:r>
                        <a:rPr lang="es-EC" sz="1600" u="none" strike="noStrike" dirty="0">
                          <a:effectLst/>
                          <a:latin typeface="Times New Roman" panose="02020603050405020304" pitchFamily="18" charset="0"/>
                          <a:cs typeface="Times New Roman" panose="02020603050405020304" pitchFamily="18" charset="0"/>
                        </a:rPr>
                        <a:t>)</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4479,29</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5994,28</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OK</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extLst>
                  <a:ext uri="{0D108BD9-81ED-4DB2-BD59-A6C34878D82A}">
                    <a16:rowId xmlns:a16="http://schemas.microsoft.com/office/drawing/2014/main" xmlns="" val="10004"/>
                  </a:ext>
                </a:extLst>
              </a:tr>
              <a:tr h="190500">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ESFUERZOS (kg/cm2)</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2128,59</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a:effectLst/>
                          <a:latin typeface="Times New Roman" panose="02020603050405020304" pitchFamily="18" charset="0"/>
                          <a:cs typeface="Times New Roman" panose="02020603050405020304" pitchFamily="18" charset="0"/>
                        </a:rPr>
                        <a:t>2320,83</a:t>
                      </a:r>
                      <a:endParaRPr lang="es-EC"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C" sz="1600" u="none" strike="noStrike" dirty="0">
                          <a:effectLst/>
                          <a:latin typeface="Times New Roman" panose="02020603050405020304" pitchFamily="18" charset="0"/>
                          <a:cs typeface="Times New Roman" panose="02020603050405020304" pitchFamily="18" charset="0"/>
                        </a:rPr>
                        <a:t>OK</a:t>
                      </a:r>
                      <a:endParaRPr lang="es-EC"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extLst>
                  <a:ext uri="{0D108BD9-81ED-4DB2-BD59-A6C34878D82A}">
                    <a16:rowId xmlns:a16="http://schemas.microsoft.com/office/drawing/2014/main" xmlns="" val="10005"/>
                  </a:ext>
                </a:extLst>
              </a:tr>
            </a:tbl>
          </a:graphicData>
        </a:graphic>
      </p:graphicFrame>
      <p:sp>
        <p:nvSpPr>
          <p:cNvPr id="18" name="Title 1"/>
          <p:cNvSpPr>
            <a:spLocks noGrp="1"/>
          </p:cNvSpPr>
          <p:nvPr>
            <p:ph type="title"/>
          </p:nvPr>
        </p:nvSpPr>
        <p:spPr>
          <a:xfrm>
            <a:off x="1455506" y="6928"/>
            <a:ext cx="7189446" cy="526472"/>
          </a:xfrm>
          <a:solidFill>
            <a:schemeClr val="tx1">
              <a:lumMod val="75000"/>
              <a:lumOff val="25000"/>
            </a:schemeClr>
          </a:solidFill>
        </p:spPr>
        <p:txBody>
          <a:bodyPr/>
          <a:lstStyle/>
          <a:p>
            <a:r>
              <a:rPr lang="es-ES" dirty="0" smtClean="0"/>
              <a:t>ANÁLISIS DE RESULTADOS</a:t>
            </a:r>
            <a:endParaRPr lang="es-ES" dirty="0"/>
          </a:p>
        </p:txBody>
      </p:sp>
      <p:sp>
        <p:nvSpPr>
          <p:cNvPr id="2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Análisis             </a:t>
            </a:r>
            <a:r>
              <a:rPr lang="es-EC" sz="1600" dirty="0" smtClean="0">
                <a:solidFill>
                  <a:srgbClr val="007033"/>
                </a:solidFill>
              </a:rPr>
              <a:t>...</a:t>
            </a:r>
            <a:r>
              <a:rPr lang="es-EC" sz="1600" dirty="0" smtClean="0">
                <a:solidFill>
                  <a:srgbClr val="FF0000"/>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36709751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8" name="Rectángulo 7"/>
          <p:cNvSpPr/>
          <p:nvPr/>
        </p:nvSpPr>
        <p:spPr>
          <a:xfrm>
            <a:off x="1600200" y="723901"/>
            <a:ext cx="3139001" cy="460895"/>
          </a:xfrm>
          <a:prstGeom prst="rect">
            <a:avLst/>
          </a:prstGeom>
        </p:spPr>
        <p:txBody>
          <a:bodyPr wrap="none">
            <a:spAutoFit/>
          </a:bodyPr>
          <a:lstStyle/>
          <a:p>
            <a:pPr marL="269875" lvl="2" algn="just">
              <a:lnSpc>
                <a:spcPct val="107000"/>
              </a:lnSpc>
              <a:spcBef>
                <a:spcPts val="800"/>
              </a:spcBef>
              <a:spcAft>
                <a:spcPts val="0"/>
              </a:spcAft>
            </a:pP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Descripción general </a:t>
            </a:r>
            <a:endParaRPr lang="es-EC"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Imagen 8"/>
          <p:cNvPicPr/>
          <p:nvPr/>
        </p:nvPicPr>
        <p:blipFill>
          <a:blip r:embed="rId3"/>
          <a:stretch>
            <a:fillRect/>
          </a:stretch>
        </p:blipFill>
        <p:spPr>
          <a:xfrm rot="19264718">
            <a:off x="1700846" y="2746818"/>
            <a:ext cx="8461602" cy="3679164"/>
          </a:xfrm>
          <a:prstGeom prst="rect">
            <a:avLst/>
          </a:prstGeom>
          <a:ln>
            <a:noFill/>
          </a:ln>
        </p:spPr>
      </p:pic>
      <p:sp>
        <p:nvSpPr>
          <p:cNvPr id="10"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smtClean="0"/>
              <a:t>INTRODUCCIÓN</a:t>
            </a:r>
            <a:endParaRPr lang="es-ES" dirty="0"/>
          </a:p>
        </p:txBody>
      </p:sp>
      <p:sp>
        <p:nvSpPr>
          <p:cNvPr id="11"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rgbClr val="FF0000"/>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4423642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42153" y="2667000"/>
            <a:ext cx="7315200" cy="2400657"/>
          </a:xfrm>
          <a:prstGeom prst="rect">
            <a:avLst/>
          </a:prstGeom>
          <a:noFill/>
        </p:spPr>
        <p:txBody>
          <a:bodyPr wrap="square" rtlCol="0">
            <a:spAutoFit/>
          </a:bodyPr>
          <a:lstStyle/>
          <a:p>
            <a:pPr algn="ctr"/>
            <a:r>
              <a:rPr lang="es-EC" sz="7500" dirty="0" smtClean="0"/>
              <a:t>PROPUESTA DE REFORZAMIENTO</a:t>
            </a:r>
            <a:endParaRPr lang="es-EC" sz="7500" dirty="0"/>
          </a:p>
        </p:txBody>
      </p:sp>
      <p:sp>
        <p:nvSpPr>
          <p:cNvPr id="4" name="Title 1"/>
          <p:cNvSpPr txBox="1">
            <a:spLocks/>
          </p:cNvSpPr>
          <p:nvPr/>
        </p:nvSpPr>
        <p:spPr>
          <a:xfrm>
            <a:off x="1455506" y="6928"/>
            <a:ext cx="7231294" cy="526472"/>
          </a:xfrm>
          <a:prstGeom prst="rect">
            <a:avLst/>
          </a:prstGeom>
          <a:solidFill>
            <a:schemeClr val="tx1">
              <a:lumMod val="75000"/>
              <a:lumOff val="25000"/>
            </a:schemeClr>
          </a:solidFill>
        </p:spPr>
        <p:txBody>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endParaRPr lang="es-EC" dirty="0"/>
          </a:p>
        </p:txBody>
      </p:sp>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9"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6324379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3168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LOCALIZACIÓN DE ELEMENTOS A REFORZAR</a:t>
            </a:r>
            <a:endParaRPr lang="es-EC" sz="2100" dirty="0">
              <a:latin typeface="Times New Roman" panose="02020603050405020304" pitchFamily="18" charset="0"/>
              <a:cs typeface="Times New Roman" panose="02020603050405020304" pitchFamily="18" charset="0"/>
            </a:endParaRPr>
          </a:p>
        </p:txBody>
      </p:sp>
      <p:sp>
        <p:nvSpPr>
          <p:cNvPr id="6" name="Rectángulo 5"/>
          <p:cNvSpPr/>
          <p:nvPr/>
        </p:nvSpPr>
        <p:spPr>
          <a:xfrm>
            <a:off x="1609290" y="1152588"/>
            <a:ext cx="7306110" cy="518988"/>
          </a:xfrm>
          <a:prstGeom prst="rect">
            <a:avLst/>
          </a:prstGeom>
        </p:spPr>
        <p:txBody>
          <a:bodyPr wrap="square">
            <a:spAutoFit/>
          </a:bodyPr>
          <a:lstStyle/>
          <a:p>
            <a:pPr marL="342900" lvl="0" indent="-342900" algn="just">
              <a:lnSpc>
                <a:spcPct val="150000"/>
              </a:lnSpc>
              <a:spcBef>
                <a:spcPts val="800"/>
              </a:spcBef>
              <a:spcAft>
                <a:spcPts val="0"/>
              </a:spcAft>
              <a:buFont typeface="Symbol" panose="05050102010706020507" pitchFamily="18" charset="2"/>
              <a:buChar char=""/>
            </a:pPr>
            <a:r>
              <a:rPr lang="es-EC" sz="2100" dirty="0" smtClean="0">
                <a:latin typeface="Times New Roman" panose="02020603050405020304" pitchFamily="18" charset="0"/>
                <a:ea typeface="Calibri" panose="020F0502020204030204" pitchFamily="34" charset="0"/>
              </a:rPr>
              <a:t>Criterio</a:t>
            </a:r>
            <a:r>
              <a:rPr lang="en-US" sz="2100" dirty="0" smtClean="0">
                <a:latin typeface="Times New Roman" panose="02020603050405020304" pitchFamily="18" charset="0"/>
                <a:ea typeface="Calibri" panose="020F0502020204030204" pitchFamily="34" charset="0"/>
              </a:rPr>
              <a:t>=</a:t>
            </a:r>
            <a:r>
              <a:rPr lang="en-US" sz="2100" dirty="0" err="1" smtClean="0">
                <a:latin typeface="Times New Roman" panose="02020603050405020304" pitchFamily="18" charset="0"/>
                <a:ea typeface="Calibri" panose="020F0502020204030204" pitchFamily="34" charset="0"/>
              </a:rPr>
              <a:t>Relación</a:t>
            </a:r>
            <a:r>
              <a:rPr lang="en-US" sz="2100" dirty="0" smtClean="0">
                <a:latin typeface="Times New Roman" panose="02020603050405020304" pitchFamily="18" charset="0"/>
                <a:ea typeface="Calibri" panose="020F0502020204030204" pitchFamily="34" charset="0"/>
              </a:rPr>
              <a:t> </a:t>
            </a:r>
            <a:r>
              <a:rPr lang="en-US" sz="2100" dirty="0" err="1" smtClean="0">
                <a:latin typeface="Times New Roman" panose="02020603050405020304" pitchFamily="18" charset="0"/>
                <a:ea typeface="Calibri" panose="020F0502020204030204" pitchFamily="34" charset="0"/>
              </a:rPr>
              <a:t>Demanda</a:t>
            </a:r>
            <a:r>
              <a:rPr lang="en-US" sz="2100" dirty="0" smtClean="0">
                <a:latin typeface="Times New Roman" panose="02020603050405020304" pitchFamily="18" charset="0"/>
                <a:ea typeface="Calibri" panose="020F0502020204030204" pitchFamily="34" charset="0"/>
              </a:rPr>
              <a:t>/</a:t>
            </a:r>
            <a:r>
              <a:rPr lang="en-US" sz="2100" dirty="0" err="1" smtClean="0">
                <a:latin typeface="Times New Roman" panose="02020603050405020304" pitchFamily="18" charset="0"/>
                <a:ea typeface="Calibri" panose="020F0502020204030204" pitchFamily="34" charset="0"/>
              </a:rPr>
              <a:t>Capacidad</a:t>
            </a:r>
            <a:r>
              <a:rPr lang="en-US" sz="2100" dirty="0" smtClean="0">
                <a:latin typeface="Times New Roman" panose="02020603050405020304" pitchFamily="18" charset="0"/>
                <a:ea typeface="Calibri" panose="020F0502020204030204" pitchFamily="34" charset="0"/>
              </a:rPr>
              <a:t> &gt;1</a:t>
            </a:r>
            <a:endParaRPr lang="es-EC" sz="2100" dirty="0">
              <a:latin typeface="Times New Roman" panose="02020603050405020304" pitchFamily="18" charset="0"/>
              <a:ea typeface="Calibri" panose="020F0502020204030204" pitchFamily="34" charset="0"/>
            </a:endParaRPr>
          </a:p>
        </p:txBody>
      </p:sp>
      <p:pic>
        <p:nvPicPr>
          <p:cNvPr id="8" name="Imagen 7"/>
          <p:cNvPicPr>
            <a:picLocks noChangeAspect="1"/>
          </p:cNvPicPr>
          <p:nvPr/>
        </p:nvPicPr>
        <p:blipFill>
          <a:blip r:embed="rId3"/>
          <a:stretch>
            <a:fillRect/>
          </a:stretch>
        </p:blipFill>
        <p:spPr>
          <a:xfrm>
            <a:off x="1981308" y="2057400"/>
            <a:ext cx="6562074" cy="3657600"/>
          </a:xfrm>
          <a:prstGeom prst="rect">
            <a:avLst/>
          </a:prstGeom>
          <a:ln w="9525">
            <a:solidFill>
              <a:schemeClr val="tx1"/>
            </a:solidFill>
          </a:ln>
        </p:spPr>
      </p:pic>
      <p:sp>
        <p:nvSpPr>
          <p:cNvPr id="4" name="Rectángulo 3"/>
          <p:cNvSpPr/>
          <p:nvPr/>
        </p:nvSpPr>
        <p:spPr>
          <a:xfrm>
            <a:off x="3013753" y="5715000"/>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Elementos </a:t>
            </a:r>
            <a:r>
              <a:rPr lang="es-EC" sz="1000" dirty="0">
                <a:latin typeface="Times New Roman" panose="02020603050405020304" pitchFamily="18" charset="0"/>
                <a:ea typeface="Calibri" panose="020F0502020204030204" pitchFamily="34" charset="0"/>
              </a:rPr>
              <a:t>sobre pila P2 con Relación D/C&gt;1 Tramo B2B3.</a:t>
            </a:r>
            <a:endParaRPr lang="es-EC" sz="1000" dirty="0">
              <a:effectLst/>
              <a:latin typeface="Times New Roman" panose="02020603050405020304" pitchFamily="18" charset="0"/>
              <a:ea typeface="Calibri" panose="020F0502020204030204" pitchFamily="34" charset="0"/>
            </a:endParaRPr>
          </a:p>
        </p:txBody>
      </p:sp>
      <p:pic>
        <p:nvPicPr>
          <p:cNvPr id="9" name="Imagen 8"/>
          <p:cNvPicPr>
            <a:picLocks noChangeAspect="1"/>
          </p:cNvPicPr>
          <p:nvPr/>
        </p:nvPicPr>
        <p:blipFill rotWithShape="1">
          <a:blip r:embed="rId4"/>
          <a:srcRect r="6977"/>
          <a:stretch/>
        </p:blipFill>
        <p:spPr>
          <a:xfrm>
            <a:off x="8143332" y="2133600"/>
            <a:ext cx="381000" cy="2981325"/>
          </a:xfrm>
          <a:prstGeom prst="rect">
            <a:avLst/>
          </a:prstGeom>
        </p:spPr>
      </p:pic>
      <p:sp>
        <p:nvSpPr>
          <p:cNvPr id="11"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3" name="Rectángulo 2"/>
          <p:cNvSpPr/>
          <p:nvPr/>
        </p:nvSpPr>
        <p:spPr>
          <a:xfrm>
            <a:off x="3810000" y="6085661"/>
            <a:ext cx="3217547" cy="458074"/>
          </a:xfrm>
          <a:prstGeom prst="rect">
            <a:avLst/>
          </a:prstGeom>
        </p:spPr>
        <p:txBody>
          <a:bodyPr wrap="none">
            <a:spAutoFit/>
          </a:bodyPr>
          <a:lstStyle/>
          <a:p>
            <a:pPr lvl="0" algn="just">
              <a:lnSpc>
                <a:spcPct val="150000"/>
              </a:lnSpc>
              <a:spcBef>
                <a:spcPts val="800"/>
              </a:spcBef>
              <a:spcAft>
                <a:spcPts val="0"/>
              </a:spcAft>
            </a:pPr>
            <a:r>
              <a:rPr lang="es-EC" dirty="0">
                <a:latin typeface="Times New Roman" panose="02020603050405020304" pitchFamily="18" charset="0"/>
                <a:ea typeface="Calibri" panose="020F0502020204030204" pitchFamily="34" charset="0"/>
              </a:rPr>
              <a:t>Diafragmas sobre apoyo Pila P2.</a:t>
            </a:r>
          </a:p>
        </p:txBody>
      </p:sp>
    </p:spTree>
    <p:extLst>
      <p:ext uri="{BB962C8B-B14F-4D97-AF65-F5344CB8AC3E}">
        <p14:creationId xmlns:p14="http://schemas.microsoft.com/office/powerpoint/2010/main" val="18629236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3168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LOCALIZACIÓN DE ELEMENTOS A REFORZAR</a:t>
            </a:r>
            <a:endParaRPr lang="es-EC" sz="2100" dirty="0">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3"/>
          <a:stretch>
            <a:fillRect/>
          </a:stretch>
        </p:blipFill>
        <p:spPr>
          <a:xfrm>
            <a:off x="2367749" y="1600200"/>
            <a:ext cx="5864007" cy="4378008"/>
          </a:xfrm>
          <a:prstGeom prst="rect">
            <a:avLst/>
          </a:prstGeom>
          <a:ln w="9525">
            <a:solidFill>
              <a:schemeClr val="tx1"/>
            </a:solidFill>
          </a:ln>
        </p:spPr>
      </p:pic>
      <p:sp>
        <p:nvSpPr>
          <p:cNvPr id="4" name="Rectángulo 3"/>
          <p:cNvSpPr/>
          <p:nvPr/>
        </p:nvSpPr>
        <p:spPr>
          <a:xfrm>
            <a:off x="3013752" y="5978208"/>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Elementos </a:t>
            </a:r>
            <a:r>
              <a:rPr lang="es-EC" sz="1000" dirty="0">
                <a:latin typeface="Times New Roman" panose="02020603050405020304" pitchFamily="18" charset="0"/>
                <a:ea typeface="Calibri" panose="020F0502020204030204" pitchFamily="34" charset="0"/>
              </a:rPr>
              <a:t>sobre pila P1 con Relación D/C&gt;1 Tramo B2B3.</a:t>
            </a:r>
            <a:endParaRPr lang="es-EC" sz="1000" dirty="0">
              <a:effectLst/>
              <a:latin typeface="Times New Roman" panose="02020603050405020304" pitchFamily="18" charset="0"/>
              <a:ea typeface="Calibri" panose="020F0502020204030204" pitchFamily="34" charset="0"/>
            </a:endParaRPr>
          </a:p>
        </p:txBody>
      </p:sp>
      <p:sp>
        <p:nvSpPr>
          <p:cNvPr id="10"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1"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9" name="Rectángulo 8"/>
          <p:cNvSpPr/>
          <p:nvPr/>
        </p:nvSpPr>
        <p:spPr>
          <a:xfrm>
            <a:off x="3690978" y="6196947"/>
            <a:ext cx="3217547" cy="507831"/>
          </a:xfrm>
          <a:prstGeom prst="rect">
            <a:avLst/>
          </a:prstGeom>
        </p:spPr>
        <p:txBody>
          <a:bodyPr wrap="none">
            <a:spAutoFit/>
          </a:bodyPr>
          <a:lstStyle/>
          <a:p>
            <a:pPr lvl="0" algn="just">
              <a:lnSpc>
                <a:spcPct val="150000"/>
              </a:lnSpc>
              <a:spcBef>
                <a:spcPts val="800"/>
              </a:spcBef>
              <a:spcAft>
                <a:spcPts val="0"/>
              </a:spcAft>
            </a:pPr>
            <a:r>
              <a:rPr lang="es-EC" dirty="0">
                <a:latin typeface="Times New Roman" panose="02020603050405020304" pitchFamily="18" charset="0"/>
                <a:ea typeface="Calibri" panose="020F0502020204030204" pitchFamily="34" charset="0"/>
              </a:rPr>
              <a:t>Diafragmas sobre apoyo Pila </a:t>
            </a:r>
            <a:r>
              <a:rPr lang="es-EC" dirty="0" smtClean="0">
                <a:latin typeface="Times New Roman" panose="02020603050405020304" pitchFamily="18" charset="0"/>
                <a:ea typeface="Calibri" panose="020F0502020204030204" pitchFamily="34" charset="0"/>
              </a:rPr>
              <a:t>P1.</a:t>
            </a: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920831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3168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LOCALIZACIÓN DE ELEMENTOS A REFORZAR</a:t>
            </a:r>
            <a:endParaRPr lang="es-EC" sz="2100" dirty="0">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3"/>
          <a:stretch>
            <a:fillRect/>
          </a:stretch>
        </p:blipFill>
        <p:spPr>
          <a:xfrm>
            <a:off x="1814134" y="1905000"/>
            <a:ext cx="6971238" cy="3482340"/>
          </a:xfrm>
          <a:prstGeom prst="rect">
            <a:avLst/>
          </a:prstGeom>
          <a:ln w="9525">
            <a:solidFill>
              <a:schemeClr val="tx1"/>
            </a:solidFill>
          </a:ln>
        </p:spPr>
      </p:pic>
      <p:sp>
        <p:nvSpPr>
          <p:cNvPr id="10" name="Rectángulo 9"/>
          <p:cNvSpPr/>
          <p:nvPr/>
        </p:nvSpPr>
        <p:spPr>
          <a:xfrm>
            <a:off x="3013753" y="5330940"/>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Elementos </a:t>
            </a:r>
            <a:r>
              <a:rPr lang="es-EC" sz="1000" dirty="0">
                <a:latin typeface="Times New Roman" panose="02020603050405020304" pitchFamily="18" charset="0"/>
                <a:ea typeface="Calibri" panose="020F0502020204030204" pitchFamily="34" charset="0"/>
              </a:rPr>
              <a:t>sobre Tornapunta con Relación D/C&gt;1 Tramo B2B3.</a:t>
            </a:r>
            <a:endParaRPr lang="es-EC" sz="1000" dirty="0">
              <a:effectLst/>
              <a:latin typeface="Times New Roman" panose="02020603050405020304" pitchFamily="18" charset="0"/>
              <a:ea typeface="Calibri" panose="020F0502020204030204" pitchFamily="34" charset="0"/>
            </a:endParaRPr>
          </a:p>
        </p:txBody>
      </p:sp>
      <p:sp>
        <p:nvSpPr>
          <p:cNvPr id="11"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2"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8" name="Rectángulo 7"/>
          <p:cNvSpPr/>
          <p:nvPr/>
        </p:nvSpPr>
        <p:spPr>
          <a:xfrm>
            <a:off x="3499133" y="5911138"/>
            <a:ext cx="3601242" cy="458074"/>
          </a:xfrm>
          <a:prstGeom prst="rect">
            <a:avLst/>
          </a:prstGeom>
        </p:spPr>
        <p:txBody>
          <a:bodyPr wrap="none">
            <a:spAutoFit/>
          </a:bodyPr>
          <a:lstStyle/>
          <a:p>
            <a:pPr lvl="0" algn="just">
              <a:lnSpc>
                <a:spcPct val="150000"/>
              </a:lnSpc>
              <a:spcBef>
                <a:spcPts val="800"/>
              </a:spcBef>
              <a:spcAft>
                <a:spcPts val="0"/>
              </a:spcAft>
            </a:pPr>
            <a:r>
              <a:rPr lang="es-EC" dirty="0">
                <a:latin typeface="Times New Roman" panose="02020603050405020304" pitchFamily="18" charset="0"/>
                <a:ea typeface="Calibri" panose="020F0502020204030204" pitchFamily="34" charset="0"/>
              </a:rPr>
              <a:t>Diafragmas sobre apoyo </a:t>
            </a:r>
            <a:r>
              <a:rPr lang="es-EC" dirty="0" smtClean="0">
                <a:latin typeface="Times New Roman" panose="02020603050405020304" pitchFamily="18" charset="0"/>
                <a:ea typeface="Calibri" panose="020F0502020204030204" pitchFamily="34" charset="0"/>
              </a:rPr>
              <a:t>Tornapunta.</a:t>
            </a: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994051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3168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LOCALIZACIÓN DE ELEMENTOS A REFORZAR</a:t>
            </a:r>
            <a:endParaRPr lang="es-EC" sz="2100" dirty="0">
              <a:latin typeface="Times New Roman" panose="02020603050405020304" pitchFamily="18" charset="0"/>
              <a:cs typeface="Times New Roman" panose="02020603050405020304" pitchFamily="18" charset="0"/>
            </a:endParaRPr>
          </a:p>
        </p:txBody>
      </p:sp>
      <p:pic>
        <p:nvPicPr>
          <p:cNvPr id="6" name="Imagen 5" descr="https://scontent.fuio2-1.fna.fbcdn.net/v/t1.15752-9/39188265_637574996635860_6971556202941513728_n.png?_nc_cat=0&amp;oh=b5ee9c4f3513abe7fcce3f1db0cf53a2&amp;oe=5C02D3FB"/>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9655" y="1828800"/>
            <a:ext cx="6540196" cy="3259138"/>
          </a:xfrm>
          <a:prstGeom prst="rect">
            <a:avLst/>
          </a:prstGeom>
          <a:noFill/>
          <a:ln w="9525">
            <a:solidFill>
              <a:schemeClr val="tx1"/>
            </a:solidFill>
          </a:ln>
        </p:spPr>
      </p:pic>
      <p:sp>
        <p:nvSpPr>
          <p:cNvPr id="4" name="Rectángulo 3"/>
          <p:cNvSpPr/>
          <p:nvPr/>
        </p:nvSpPr>
        <p:spPr>
          <a:xfrm>
            <a:off x="3013753" y="5118242"/>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Rigidizadores </a:t>
            </a:r>
            <a:r>
              <a:rPr lang="es-EC" sz="1000" dirty="0">
                <a:latin typeface="Times New Roman" panose="02020603050405020304" pitchFamily="18" charset="0"/>
                <a:ea typeface="Calibri" panose="020F0502020204030204" pitchFamily="34" charset="0"/>
              </a:rPr>
              <a:t>inferiores con Relación D/C&gt;1 Tramo B2.</a:t>
            </a:r>
            <a:endParaRPr lang="es-EC" sz="1000" dirty="0">
              <a:effectLst/>
              <a:latin typeface="Times New Roman" panose="02020603050405020304" pitchFamily="18" charset="0"/>
              <a:ea typeface="Calibri" panose="020F0502020204030204" pitchFamily="34" charset="0"/>
            </a:endParaRPr>
          </a:p>
        </p:txBody>
      </p:sp>
      <p:sp>
        <p:nvSpPr>
          <p:cNvPr id="8" name="Elipse 7"/>
          <p:cNvSpPr/>
          <p:nvPr/>
        </p:nvSpPr>
        <p:spPr>
          <a:xfrm>
            <a:off x="1828800" y="3048000"/>
            <a:ext cx="1981200" cy="20399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2"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2" name="Rectángulo 1"/>
          <p:cNvSpPr/>
          <p:nvPr/>
        </p:nvSpPr>
        <p:spPr>
          <a:xfrm>
            <a:off x="3572101" y="5510657"/>
            <a:ext cx="3455305" cy="507831"/>
          </a:xfrm>
          <a:prstGeom prst="rect">
            <a:avLst/>
          </a:prstGeom>
        </p:spPr>
        <p:txBody>
          <a:bodyPr wrap="none">
            <a:spAutoFit/>
          </a:bodyPr>
          <a:lstStyle/>
          <a:p>
            <a:pPr lvl="0" algn="just">
              <a:lnSpc>
                <a:spcPct val="150000"/>
              </a:lnSpc>
              <a:spcAft>
                <a:spcPts val="0"/>
              </a:spcAft>
            </a:pPr>
            <a:r>
              <a:rPr lang="es-EC" dirty="0">
                <a:latin typeface="Times New Roman" panose="02020603050405020304" pitchFamily="18" charset="0"/>
                <a:ea typeface="Calibri" panose="020F0502020204030204" pitchFamily="34" charset="0"/>
              </a:rPr>
              <a:t>Rigidizadores inferiores </a:t>
            </a:r>
            <a:r>
              <a:rPr lang="es-EC" dirty="0" smtClean="0">
                <a:latin typeface="Times New Roman" panose="02020603050405020304" pitchFamily="18" charset="0"/>
                <a:ea typeface="Calibri" panose="020F0502020204030204" pitchFamily="34" charset="0"/>
              </a:rPr>
              <a:t>Tramo B2.</a:t>
            </a: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220328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3168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LOCALIZACIÓN DE ELEMENTOS A REFORZAR</a:t>
            </a:r>
            <a:endParaRPr lang="es-EC" sz="2100" dirty="0">
              <a:latin typeface="Times New Roman" panose="02020603050405020304" pitchFamily="18" charset="0"/>
              <a:cs typeface="Times New Roman" panose="02020603050405020304" pitchFamily="18" charset="0"/>
            </a:endParaRPr>
          </a:p>
        </p:txBody>
      </p:sp>
      <p:pic>
        <p:nvPicPr>
          <p:cNvPr id="6" name="Imagen 5" descr="https://scontent.fuio2-1.fna.fbcdn.net/v/t1.15752-9/39258941_277430772848926_6763007142396952576_n.png?_nc_cat=0&amp;oh=8fa2724d361ef02fc8bfb296f86d94d7&amp;oe=5BFF44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0711" y="1600200"/>
            <a:ext cx="6278084" cy="3880474"/>
          </a:xfrm>
          <a:prstGeom prst="rect">
            <a:avLst/>
          </a:prstGeom>
          <a:noFill/>
          <a:ln w="9525">
            <a:solidFill>
              <a:schemeClr val="tx1"/>
            </a:solidFill>
          </a:ln>
        </p:spPr>
      </p:pic>
      <p:sp>
        <p:nvSpPr>
          <p:cNvPr id="4" name="Rectángulo 3"/>
          <p:cNvSpPr/>
          <p:nvPr/>
        </p:nvSpPr>
        <p:spPr>
          <a:xfrm>
            <a:off x="3013753" y="5480674"/>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Rigidizadores </a:t>
            </a:r>
            <a:r>
              <a:rPr lang="es-EC" sz="1000" dirty="0">
                <a:latin typeface="Times New Roman" panose="02020603050405020304" pitchFamily="18" charset="0"/>
                <a:ea typeface="Calibri" panose="020F0502020204030204" pitchFamily="34" charset="0"/>
              </a:rPr>
              <a:t>inferiores con Relación D/C&gt;1 Tramo </a:t>
            </a:r>
            <a:r>
              <a:rPr lang="es-EC" sz="1000" dirty="0" smtClean="0">
                <a:latin typeface="Times New Roman" panose="02020603050405020304" pitchFamily="18" charset="0"/>
                <a:ea typeface="Calibri" panose="020F0502020204030204" pitchFamily="34" charset="0"/>
              </a:rPr>
              <a:t>B3.</a:t>
            </a:r>
            <a:endParaRPr lang="es-EC" sz="1000" dirty="0">
              <a:effectLst/>
              <a:latin typeface="Times New Roman" panose="02020603050405020304" pitchFamily="18" charset="0"/>
              <a:ea typeface="Calibri" panose="020F0502020204030204" pitchFamily="34" charset="0"/>
            </a:endParaRPr>
          </a:p>
        </p:txBody>
      </p:sp>
      <p:sp>
        <p:nvSpPr>
          <p:cNvPr id="8" name="Elipse 7"/>
          <p:cNvSpPr/>
          <p:nvPr/>
        </p:nvSpPr>
        <p:spPr>
          <a:xfrm>
            <a:off x="2123180" y="2743200"/>
            <a:ext cx="2753620" cy="27374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Elipse 8"/>
          <p:cNvSpPr/>
          <p:nvPr/>
        </p:nvSpPr>
        <p:spPr>
          <a:xfrm>
            <a:off x="6400800" y="1676400"/>
            <a:ext cx="1752600" cy="1828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3"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
        <p:nvSpPr>
          <p:cNvPr id="2" name="Rectángulo 1"/>
          <p:cNvSpPr/>
          <p:nvPr/>
        </p:nvSpPr>
        <p:spPr>
          <a:xfrm>
            <a:off x="3476345" y="5734843"/>
            <a:ext cx="3455305" cy="507831"/>
          </a:xfrm>
          <a:prstGeom prst="rect">
            <a:avLst/>
          </a:prstGeom>
        </p:spPr>
        <p:txBody>
          <a:bodyPr wrap="none">
            <a:spAutoFit/>
          </a:bodyPr>
          <a:lstStyle/>
          <a:p>
            <a:pPr lvl="0" algn="just">
              <a:lnSpc>
                <a:spcPct val="150000"/>
              </a:lnSpc>
              <a:spcAft>
                <a:spcPts val="0"/>
              </a:spcAft>
            </a:pPr>
            <a:r>
              <a:rPr lang="es-EC" dirty="0">
                <a:latin typeface="Times New Roman" panose="02020603050405020304" pitchFamily="18" charset="0"/>
                <a:ea typeface="Calibri" panose="020F0502020204030204" pitchFamily="34" charset="0"/>
              </a:rPr>
              <a:t>Rigidizadores inferiores </a:t>
            </a:r>
            <a:r>
              <a:rPr lang="es-EC" dirty="0" smtClean="0">
                <a:latin typeface="Times New Roman" panose="02020603050405020304" pitchFamily="18" charset="0"/>
                <a:ea typeface="Calibri" panose="020F0502020204030204" pitchFamily="34" charset="0"/>
              </a:rPr>
              <a:t>Tramo B3.</a:t>
            </a: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398208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3168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LOCALIZACIÓN DE ELEMENTOS A REFORZAR</a:t>
            </a:r>
            <a:endParaRPr lang="es-EC" sz="21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stretch>
            <a:fillRect/>
          </a:stretch>
        </p:blipFill>
        <p:spPr>
          <a:xfrm>
            <a:off x="2583517" y="1452876"/>
            <a:ext cx="5600257" cy="3872865"/>
          </a:xfrm>
          <a:prstGeom prst="rect">
            <a:avLst/>
          </a:prstGeom>
          <a:ln w="9525">
            <a:solidFill>
              <a:schemeClr val="tx1"/>
            </a:solidFill>
          </a:ln>
        </p:spPr>
      </p:pic>
      <p:sp>
        <p:nvSpPr>
          <p:cNvPr id="4" name="Rectángulo 3"/>
          <p:cNvSpPr/>
          <p:nvPr/>
        </p:nvSpPr>
        <p:spPr>
          <a:xfrm>
            <a:off x="3013753" y="5356971"/>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Relación </a:t>
            </a:r>
            <a:r>
              <a:rPr lang="es-EC" sz="1000" dirty="0">
                <a:latin typeface="Times New Roman" panose="02020603050405020304" pitchFamily="18" charset="0"/>
                <a:ea typeface="Calibri" panose="020F0502020204030204" pitchFamily="34" charset="0"/>
              </a:rPr>
              <a:t>D/C Tornapuntas Evento Extremo I con Sismo Raro Tramo B2B3.</a:t>
            </a:r>
            <a:endParaRPr lang="es-EC" sz="1000" dirty="0">
              <a:effectLst/>
              <a:latin typeface="Times New Roman" panose="02020603050405020304" pitchFamily="18" charset="0"/>
              <a:ea typeface="Calibri" panose="020F0502020204030204" pitchFamily="34" charset="0"/>
            </a:endParaRPr>
          </a:p>
        </p:txBody>
      </p:sp>
      <p:sp>
        <p:nvSpPr>
          <p:cNvPr id="8" name="Rectángulo 7"/>
          <p:cNvSpPr/>
          <p:nvPr/>
        </p:nvSpPr>
        <p:spPr>
          <a:xfrm>
            <a:off x="1752600" y="5634422"/>
            <a:ext cx="7543800" cy="738664"/>
          </a:xfrm>
          <a:prstGeom prst="rect">
            <a:avLst/>
          </a:prstGeom>
        </p:spPr>
        <p:txBody>
          <a:bodyPr wrap="square">
            <a:spAutoFit/>
          </a:bodyPr>
          <a:lstStyle/>
          <a:p>
            <a:pPr marL="285750" indent="-285750">
              <a:buFont typeface="Arial" panose="020B0604020202020204" pitchFamily="34" charset="0"/>
              <a:buChar char="•"/>
            </a:pPr>
            <a:r>
              <a:rPr lang="es-EC" sz="2100" dirty="0" smtClean="0">
                <a:latin typeface="Times New Roman" panose="02020603050405020304" pitchFamily="18" charset="0"/>
                <a:ea typeface="Calibri" panose="020F0502020204030204" pitchFamily="34" charset="0"/>
              </a:rPr>
              <a:t>Dos </a:t>
            </a:r>
            <a:r>
              <a:rPr lang="es-EC" sz="2100" dirty="0">
                <a:latin typeface="Times New Roman" panose="02020603050405020304" pitchFamily="18" charset="0"/>
                <a:ea typeface="Calibri" panose="020F0502020204030204" pitchFamily="34" charset="0"/>
              </a:rPr>
              <a:t>elementos </a:t>
            </a:r>
            <a:r>
              <a:rPr lang="es-EC" sz="2100" dirty="0" smtClean="0">
                <a:latin typeface="Times New Roman" panose="02020603050405020304" pitchFamily="18" charset="0"/>
                <a:ea typeface="Calibri" panose="020F0502020204030204" pitchFamily="34" charset="0"/>
              </a:rPr>
              <a:t>con relación </a:t>
            </a:r>
            <a:r>
              <a:rPr lang="es-EC" sz="2100" dirty="0">
                <a:latin typeface="Times New Roman" panose="02020603050405020304" pitchFamily="18" charset="0"/>
                <a:ea typeface="Calibri" panose="020F0502020204030204" pitchFamily="34" charset="0"/>
              </a:rPr>
              <a:t>D/C es 1.069 y </a:t>
            </a:r>
            <a:r>
              <a:rPr lang="es-EC" sz="2100" dirty="0" smtClean="0">
                <a:latin typeface="Times New Roman" panose="02020603050405020304" pitchFamily="18" charset="0"/>
                <a:ea typeface="Calibri" panose="020F0502020204030204" pitchFamily="34" charset="0"/>
              </a:rPr>
              <a:t>1.057</a:t>
            </a:r>
            <a:r>
              <a:rPr lang="es-EC" sz="2100" dirty="0">
                <a:latin typeface="Times New Roman" panose="02020603050405020304" pitchFamily="18" charset="0"/>
                <a:ea typeface="Calibri" panose="020F0502020204030204" pitchFamily="34" charset="0"/>
              </a:rPr>
              <a:t>, para el Evento Extremo I con Sismo Raro</a:t>
            </a:r>
            <a:endParaRPr lang="es-EC" sz="2100" dirty="0"/>
          </a:p>
        </p:txBody>
      </p:sp>
      <p:sp>
        <p:nvSpPr>
          <p:cNvPr id="11"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2"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17749542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3168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LOCALIZACIÓN DE ELEMENTOS A REFORZAR</a:t>
            </a:r>
            <a:endParaRPr lang="es-EC" sz="21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stretch>
            <a:fillRect/>
          </a:stretch>
        </p:blipFill>
        <p:spPr>
          <a:xfrm>
            <a:off x="1828800" y="2057400"/>
            <a:ext cx="7073507" cy="2218373"/>
          </a:xfrm>
          <a:prstGeom prst="rect">
            <a:avLst/>
          </a:prstGeom>
          <a:ln w="9525">
            <a:solidFill>
              <a:schemeClr val="tx1"/>
            </a:solidFill>
          </a:ln>
        </p:spPr>
      </p:pic>
      <p:sp>
        <p:nvSpPr>
          <p:cNvPr id="4" name="Rectángulo 3"/>
          <p:cNvSpPr/>
          <p:nvPr/>
        </p:nvSpPr>
        <p:spPr>
          <a:xfrm>
            <a:off x="3013753" y="4275773"/>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Relación </a:t>
            </a:r>
            <a:r>
              <a:rPr lang="es-EC" sz="1000" dirty="0">
                <a:latin typeface="Times New Roman" panose="02020603050405020304" pitchFamily="18" charset="0"/>
                <a:ea typeface="Calibri" panose="020F0502020204030204" pitchFamily="34" charset="0"/>
              </a:rPr>
              <a:t>D/C Tornapuntas Evento Extremo I con Sismo NEC-15 Tramo B2B3.</a:t>
            </a:r>
            <a:endParaRPr lang="es-EC" sz="1000" dirty="0">
              <a:effectLst/>
              <a:latin typeface="Times New Roman" panose="02020603050405020304" pitchFamily="18" charset="0"/>
              <a:ea typeface="Calibri" panose="020F0502020204030204" pitchFamily="34" charset="0"/>
            </a:endParaRPr>
          </a:p>
        </p:txBody>
      </p:sp>
      <p:sp>
        <p:nvSpPr>
          <p:cNvPr id="8" name="Rectángulo 7"/>
          <p:cNvSpPr/>
          <p:nvPr/>
        </p:nvSpPr>
        <p:spPr>
          <a:xfrm>
            <a:off x="1603153" y="5163519"/>
            <a:ext cx="7540847" cy="738664"/>
          </a:xfrm>
          <a:prstGeom prst="rect">
            <a:avLst/>
          </a:prstGeom>
        </p:spPr>
        <p:txBody>
          <a:bodyPr wrap="square">
            <a:spAutoFit/>
          </a:bodyPr>
          <a:lstStyle/>
          <a:p>
            <a:pPr marL="342900" indent="-342900">
              <a:buFont typeface="Arial" panose="020B0604020202020204" pitchFamily="34" charset="0"/>
              <a:buChar char="•"/>
            </a:pPr>
            <a:r>
              <a:rPr lang="es-EC" sz="2100" dirty="0" smtClean="0">
                <a:latin typeface="Times New Roman" panose="02020603050405020304" pitchFamily="18" charset="0"/>
                <a:ea typeface="Calibri" panose="020F0502020204030204" pitchFamily="34" charset="0"/>
              </a:rPr>
              <a:t>La </a:t>
            </a:r>
            <a:r>
              <a:rPr lang="es-EC" sz="2100" dirty="0">
                <a:latin typeface="Times New Roman" panose="02020603050405020304" pitchFamily="18" charset="0"/>
                <a:ea typeface="Calibri" panose="020F0502020204030204" pitchFamily="34" charset="0"/>
              </a:rPr>
              <a:t>relación D/C baja a 0.964 con el Sismo de Diseño (NEC-15</a:t>
            </a:r>
            <a:r>
              <a:rPr lang="es-EC" sz="2100" dirty="0" smtClean="0">
                <a:latin typeface="Times New Roman" panose="02020603050405020304" pitchFamily="18" charset="0"/>
                <a:ea typeface="Calibri" panose="020F0502020204030204" pitchFamily="34" charset="0"/>
              </a:rPr>
              <a:t>), no requiere reforzamiento </a:t>
            </a:r>
            <a:endParaRPr lang="es-EC" sz="2100" dirty="0"/>
          </a:p>
        </p:txBody>
      </p:sp>
      <p:sp>
        <p:nvSpPr>
          <p:cNvPr id="11"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2"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34817616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3168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LOCALIZACIÓN DE ELEMENTOS A REFORZAR</a:t>
            </a:r>
            <a:endParaRPr lang="es-EC" sz="21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0533" y="2133600"/>
            <a:ext cx="7192007" cy="3171825"/>
          </a:xfrm>
          <a:prstGeom prst="rect">
            <a:avLst/>
          </a:prstGeom>
          <a:ln w="9525">
            <a:solidFill>
              <a:schemeClr val="tx1"/>
            </a:solidFill>
          </a:ln>
        </p:spPr>
      </p:pic>
      <p:sp>
        <p:nvSpPr>
          <p:cNvPr id="4" name="Rectángulo 3"/>
          <p:cNvSpPr/>
          <p:nvPr/>
        </p:nvSpPr>
        <p:spPr>
          <a:xfrm>
            <a:off x="3013753" y="5305425"/>
            <a:ext cx="4572000" cy="400110"/>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Relación </a:t>
            </a:r>
            <a:r>
              <a:rPr lang="es-EC" sz="1000" dirty="0">
                <a:latin typeface="Times New Roman" panose="02020603050405020304" pitchFamily="18" charset="0"/>
                <a:ea typeface="Calibri" panose="020F0502020204030204" pitchFamily="34" charset="0"/>
              </a:rPr>
              <a:t>D/C Pila P1 (izq.) y Pila P2 (der.) Evento Extremo I Sismo NEC-15 Tramo B2B3.</a:t>
            </a:r>
            <a:endParaRPr lang="es-EC" sz="1000" dirty="0">
              <a:effectLst/>
              <a:latin typeface="Times New Roman" panose="02020603050405020304" pitchFamily="18" charset="0"/>
              <a:ea typeface="Calibri" panose="020F0502020204030204" pitchFamily="34" charset="0"/>
            </a:endParaRPr>
          </a:p>
        </p:txBody>
      </p:sp>
      <p:sp>
        <p:nvSpPr>
          <p:cNvPr id="10"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1"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1650438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3168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LOCALIZACIÓN DE ELEMENTOS A REFORZAR</a:t>
            </a:r>
            <a:endParaRPr lang="es-EC" sz="21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stretch>
            <a:fillRect/>
          </a:stretch>
        </p:blipFill>
        <p:spPr>
          <a:xfrm>
            <a:off x="2362200" y="1487969"/>
            <a:ext cx="6093856" cy="4249036"/>
          </a:xfrm>
          <a:prstGeom prst="rect">
            <a:avLst/>
          </a:prstGeom>
        </p:spPr>
      </p:pic>
      <p:sp>
        <p:nvSpPr>
          <p:cNvPr id="8" name="Rectángulo 7"/>
          <p:cNvSpPr/>
          <p:nvPr/>
        </p:nvSpPr>
        <p:spPr>
          <a:xfrm>
            <a:off x="3352800" y="1209269"/>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Factores </a:t>
            </a:r>
            <a:r>
              <a:rPr lang="es-EC" sz="1000" dirty="0">
                <a:latin typeface="Times New Roman" panose="02020603050405020304" pitchFamily="18" charset="0"/>
                <a:ea typeface="Calibri" panose="020F0502020204030204" pitchFamily="34" charset="0"/>
              </a:rPr>
              <a:t>de reducción de la fuerza sísmica en subestructuras.</a:t>
            </a:r>
            <a:endParaRPr lang="es-EC" sz="1000" dirty="0">
              <a:effectLst/>
              <a:latin typeface="Times New Roman" panose="02020603050405020304" pitchFamily="18" charset="0"/>
              <a:ea typeface="Calibri" panose="020F0502020204030204" pitchFamily="34" charset="0"/>
            </a:endParaRPr>
          </a:p>
        </p:txBody>
      </p:sp>
      <p:sp>
        <p:nvSpPr>
          <p:cNvPr id="9" name="Rectángulo 8"/>
          <p:cNvSpPr/>
          <p:nvPr/>
        </p:nvSpPr>
        <p:spPr>
          <a:xfrm>
            <a:off x="4534960" y="5823679"/>
            <a:ext cx="1529585" cy="246221"/>
          </a:xfrm>
          <a:prstGeom prst="rect">
            <a:avLst/>
          </a:prstGeom>
        </p:spPr>
        <p:txBody>
          <a:bodyPr wrap="none">
            <a:spAutoFit/>
          </a:bodyPr>
          <a:lstStyle/>
          <a:p>
            <a:pPr algn="ctr">
              <a:spcAft>
                <a:spcPts val="0"/>
              </a:spcAft>
            </a:pPr>
            <a:r>
              <a:rPr lang="es-EC" sz="1000">
                <a:latin typeface="Times New Roman" panose="02020603050405020304" pitchFamily="18" charset="0"/>
                <a:ea typeface="Calibri" panose="020F0502020204030204" pitchFamily="34" charset="0"/>
              </a:rPr>
              <a:t>Fuente: (AASHTO, 2014)</a:t>
            </a:r>
            <a:endParaRPr lang="es-EC" sz="1000">
              <a:effectLst/>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10" name="Rectángulo 9"/>
              <p:cNvSpPr/>
              <p:nvPr/>
            </p:nvSpPr>
            <p:spPr>
              <a:xfrm>
                <a:off x="4669387" y="6102379"/>
                <a:ext cx="1260730"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r>
                        <a:rPr lang="es-EC" sz="2400" i="1">
                          <a:latin typeface="Cambria Math" panose="02040503050406030204" pitchFamily="18" charset="0"/>
                        </a:rPr>
                        <m:t>𝑅</m:t>
                      </m:r>
                      <m:r>
                        <a:rPr lang="es-EC" sz="2400" i="0">
                          <a:latin typeface="Cambria Math" panose="02040503050406030204" pitchFamily="18" charset="0"/>
                        </a:rPr>
                        <m:t>=3.5</m:t>
                      </m:r>
                    </m:oMath>
                  </m:oMathPara>
                </a14:m>
                <a:endParaRPr lang="es-EC" sz="2400" dirty="0"/>
              </a:p>
            </p:txBody>
          </p:sp>
        </mc:Choice>
        <mc:Fallback xmlns="">
          <p:sp>
            <p:nvSpPr>
              <p:cNvPr id="10" name="Rectángulo 9"/>
              <p:cNvSpPr>
                <a:spLocks noRot="1" noChangeAspect="1" noMove="1" noResize="1" noEditPoints="1" noAdjustHandles="1" noChangeArrowheads="1" noChangeShapeType="1" noTextEdit="1"/>
              </p:cNvSpPr>
              <p:nvPr/>
            </p:nvSpPr>
            <p:spPr>
              <a:xfrm>
                <a:off x="4669387" y="6102379"/>
                <a:ext cx="1260730" cy="461665"/>
              </a:xfrm>
              <a:prstGeom prst="rect">
                <a:avLst/>
              </a:prstGeom>
              <a:blipFill rotWithShape="0">
                <a:blip r:embed="rId4"/>
                <a:stretch>
                  <a:fillRect/>
                </a:stretch>
              </a:blipFill>
            </p:spPr>
            <p:txBody>
              <a:bodyPr/>
              <a:lstStyle/>
              <a:p>
                <a:r>
                  <a:rPr lang="es-EC">
                    <a:noFill/>
                  </a:rPr>
                  <a:t> </a:t>
                </a:r>
              </a:p>
            </p:txBody>
          </p:sp>
        </mc:Fallback>
      </mc:AlternateContent>
      <p:sp>
        <p:nvSpPr>
          <p:cNvPr id="4" name="Rectángulo 3"/>
          <p:cNvSpPr/>
          <p:nvPr/>
        </p:nvSpPr>
        <p:spPr>
          <a:xfrm>
            <a:off x="5562600" y="5410200"/>
            <a:ext cx="501945"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4"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2795151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pic>
        <p:nvPicPr>
          <p:cNvPr id="10" name="Imagen 9"/>
          <p:cNvPicPr/>
          <p:nvPr/>
        </p:nvPicPr>
        <p:blipFill>
          <a:blip r:embed="rId3"/>
          <a:stretch>
            <a:fillRect/>
          </a:stretch>
        </p:blipFill>
        <p:spPr>
          <a:xfrm>
            <a:off x="1519580" y="1031099"/>
            <a:ext cx="7392303" cy="2747624"/>
          </a:xfrm>
          <a:prstGeom prst="rect">
            <a:avLst/>
          </a:prstGeom>
          <a:ln>
            <a:solidFill>
              <a:schemeClr val="tx1"/>
            </a:solidFill>
          </a:ln>
        </p:spPr>
      </p:pic>
      <p:pic>
        <p:nvPicPr>
          <p:cNvPr id="11" name="Imagen 10"/>
          <p:cNvPicPr/>
          <p:nvPr/>
        </p:nvPicPr>
        <p:blipFill>
          <a:blip r:embed="rId4"/>
          <a:stretch>
            <a:fillRect/>
          </a:stretch>
        </p:blipFill>
        <p:spPr>
          <a:xfrm>
            <a:off x="1824831" y="4024944"/>
            <a:ext cx="6781800" cy="2742029"/>
          </a:xfrm>
          <a:prstGeom prst="rect">
            <a:avLst/>
          </a:prstGeom>
          <a:ln>
            <a:solidFill>
              <a:schemeClr val="tx1"/>
            </a:solidFill>
          </a:ln>
        </p:spPr>
      </p:pic>
      <p:sp>
        <p:nvSpPr>
          <p:cNvPr id="12" name="Rectángulo 11"/>
          <p:cNvSpPr/>
          <p:nvPr/>
        </p:nvSpPr>
        <p:spPr>
          <a:xfrm>
            <a:off x="1520484" y="540224"/>
            <a:ext cx="3139001" cy="460895"/>
          </a:xfrm>
          <a:prstGeom prst="rect">
            <a:avLst/>
          </a:prstGeom>
        </p:spPr>
        <p:txBody>
          <a:bodyPr wrap="none">
            <a:spAutoFit/>
          </a:bodyPr>
          <a:lstStyle/>
          <a:p>
            <a:pPr marL="269875" lvl="2" algn="just">
              <a:lnSpc>
                <a:spcPct val="107000"/>
              </a:lnSpc>
              <a:spcBef>
                <a:spcPts val="800"/>
              </a:spcBef>
              <a:spcAft>
                <a:spcPts val="0"/>
              </a:spcAft>
            </a:pP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Descripción general </a:t>
            </a:r>
            <a:endParaRPr lang="es-EC"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ángulo 7"/>
          <p:cNvSpPr/>
          <p:nvPr/>
        </p:nvSpPr>
        <p:spPr>
          <a:xfrm>
            <a:off x="2743200" y="3778723"/>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Elevación Puente A.</a:t>
            </a:r>
            <a:endParaRPr lang="es-EC" sz="1000" dirty="0">
              <a:effectLst/>
              <a:latin typeface="Times New Roman" panose="02020603050405020304" pitchFamily="18" charset="0"/>
              <a:ea typeface="Calibri" panose="020F0502020204030204" pitchFamily="34" charset="0"/>
            </a:endParaRPr>
          </a:p>
        </p:txBody>
      </p:sp>
      <p:sp>
        <p:nvSpPr>
          <p:cNvPr id="13" name="Rectángulo 12"/>
          <p:cNvSpPr/>
          <p:nvPr/>
        </p:nvSpPr>
        <p:spPr>
          <a:xfrm>
            <a:off x="1830518" y="6520752"/>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Elevación Puente B.</a:t>
            </a:r>
            <a:endParaRPr lang="es-EC" sz="1000" dirty="0">
              <a:effectLst/>
              <a:latin typeface="Times New Roman" panose="02020603050405020304" pitchFamily="18" charset="0"/>
              <a:ea typeface="Calibri" panose="020F0502020204030204" pitchFamily="34" charset="0"/>
            </a:endParaRPr>
          </a:p>
        </p:txBody>
      </p:sp>
      <p:sp>
        <p:nvSpPr>
          <p:cNvPr id="15"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smtClean="0"/>
              <a:t>INTRODUCCIÓN</a:t>
            </a:r>
            <a:endParaRPr lang="es-ES" dirty="0"/>
          </a:p>
        </p:txBody>
      </p:sp>
      <p:sp>
        <p:nvSpPr>
          <p:cNvPr id="16"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rgbClr val="FF0000"/>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13545423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3168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LOCALIZACIÓN DE ELEMENTOS A REFORZAR</a:t>
            </a:r>
            <a:endParaRPr lang="es-EC" sz="21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5320" y="1981200"/>
            <a:ext cx="7128865" cy="3289020"/>
          </a:xfrm>
          <a:prstGeom prst="rect">
            <a:avLst/>
          </a:prstGeom>
          <a:noFill/>
          <a:ln w="9525">
            <a:solidFill>
              <a:schemeClr val="tx1"/>
            </a:solidFill>
          </a:ln>
        </p:spPr>
      </p:pic>
      <p:sp>
        <p:nvSpPr>
          <p:cNvPr id="4" name="Rectángulo 3"/>
          <p:cNvSpPr/>
          <p:nvPr/>
        </p:nvSpPr>
        <p:spPr>
          <a:xfrm>
            <a:off x="2514600" y="5270220"/>
            <a:ext cx="5850433" cy="246221"/>
          </a:xfrm>
          <a:prstGeom prst="rect">
            <a:avLst/>
          </a:prstGeom>
        </p:spPr>
        <p:txBody>
          <a:bodyPr wrap="square">
            <a:spAutoFit/>
          </a:bodyPr>
          <a:lstStyle/>
          <a:p>
            <a:pPr algn="ctr">
              <a:spcAft>
                <a:spcPts val="0"/>
              </a:spcAft>
            </a:pPr>
            <a:r>
              <a:rPr lang="es-EC" sz="1000" dirty="0" smtClean="0">
                <a:latin typeface="Times New Roman" panose="02020603050405020304" pitchFamily="18" charset="0"/>
                <a:ea typeface="Calibri" panose="020F0502020204030204" pitchFamily="34" charset="0"/>
              </a:rPr>
              <a:t>Relación </a:t>
            </a:r>
            <a:r>
              <a:rPr lang="es-EC" sz="1000" dirty="0">
                <a:latin typeface="Times New Roman" panose="02020603050405020304" pitchFamily="18" charset="0"/>
                <a:ea typeface="Calibri" panose="020F0502020204030204" pitchFamily="34" charset="0"/>
              </a:rPr>
              <a:t>D/C Pila P1 (izq.) y Pila P2 (der.) Evento Extremo I Sismo NEC-15, R=3.5 T-B2B3.</a:t>
            </a:r>
            <a:endParaRPr lang="es-EC" sz="1000" dirty="0">
              <a:effectLst/>
              <a:latin typeface="Times New Roman" panose="02020603050405020304" pitchFamily="18" charset="0"/>
              <a:ea typeface="Calibri" panose="020F0502020204030204" pitchFamily="34" charset="0"/>
            </a:endParaRPr>
          </a:p>
        </p:txBody>
      </p:sp>
      <p:sp>
        <p:nvSpPr>
          <p:cNvPr id="10"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1"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16991679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3168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LOCALIZACIÓN DE ELEMENTOS A REFORZAR</a:t>
            </a:r>
            <a:endParaRPr lang="es-EC" sz="21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515" y="1676400"/>
            <a:ext cx="6578476" cy="3902368"/>
          </a:xfrm>
          <a:prstGeom prst="rect">
            <a:avLst/>
          </a:prstGeom>
          <a:noFill/>
          <a:ln w="9525">
            <a:solidFill>
              <a:schemeClr val="tx1"/>
            </a:solidFill>
          </a:ln>
        </p:spPr>
      </p:pic>
      <p:sp>
        <p:nvSpPr>
          <p:cNvPr id="4" name="Rectángulo 3"/>
          <p:cNvSpPr/>
          <p:nvPr/>
        </p:nvSpPr>
        <p:spPr>
          <a:xfrm>
            <a:off x="2895600" y="5578768"/>
            <a:ext cx="4572000" cy="400110"/>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Relación </a:t>
            </a:r>
            <a:r>
              <a:rPr lang="es-EC" sz="1000" dirty="0">
                <a:latin typeface="Times New Roman" panose="02020603050405020304" pitchFamily="18" charset="0"/>
                <a:ea typeface="Calibri" panose="020F0502020204030204" pitchFamily="34" charset="0"/>
              </a:rPr>
              <a:t>D/C Pila P1(izq.) y Pila P2(der.) Evento Extremo I Sismo Ocasional, R=3.5 T-B2B3.</a:t>
            </a:r>
            <a:endParaRPr lang="es-EC" sz="1000" dirty="0">
              <a:effectLst/>
              <a:latin typeface="Times New Roman" panose="02020603050405020304" pitchFamily="18" charset="0"/>
              <a:ea typeface="Calibri" panose="020F0502020204030204" pitchFamily="34" charset="0"/>
            </a:endParaRPr>
          </a:p>
        </p:txBody>
      </p:sp>
      <p:sp>
        <p:nvSpPr>
          <p:cNvPr id="10"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1"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3306452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3168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LOCALIZACIÓN DE ELEMENTOS A REFORZAR</a:t>
            </a:r>
            <a:endParaRPr lang="es-EC" sz="21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3867" y="1340442"/>
            <a:ext cx="7162021" cy="3669030"/>
          </a:xfrm>
          <a:prstGeom prst="rect">
            <a:avLst/>
          </a:prstGeom>
          <a:noFill/>
          <a:ln w="9525">
            <a:solidFill>
              <a:schemeClr val="tx1"/>
            </a:solidFill>
          </a:ln>
        </p:spPr>
      </p:pic>
      <p:sp>
        <p:nvSpPr>
          <p:cNvPr id="4" name="Rectángulo 3"/>
          <p:cNvSpPr/>
          <p:nvPr/>
        </p:nvSpPr>
        <p:spPr>
          <a:xfrm>
            <a:off x="3018877" y="5009472"/>
            <a:ext cx="4572000" cy="400110"/>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Relación </a:t>
            </a:r>
            <a:r>
              <a:rPr lang="es-EC" sz="1000" dirty="0">
                <a:latin typeface="Times New Roman" panose="02020603050405020304" pitchFamily="18" charset="0"/>
                <a:ea typeface="Calibri" panose="020F0502020204030204" pitchFamily="34" charset="0"/>
              </a:rPr>
              <a:t>D/C Pila P1 (izq.) y Pila P2 (der.) Evento Extremo I Sismo Raro, R=3.5 T-B2B3.</a:t>
            </a:r>
            <a:endParaRPr lang="es-EC" sz="1000" dirty="0">
              <a:effectLst/>
              <a:latin typeface="Times New Roman" panose="02020603050405020304" pitchFamily="18" charset="0"/>
              <a:ea typeface="Calibri" panose="020F0502020204030204" pitchFamily="34" charset="0"/>
            </a:endParaRPr>
          </a:p>
        </p:txBody>
      </p:sp>
      <p:sp>
        <p:nvSpPr>
          <p:cNvPr id="8" name="Rectángulo 7"/>
          <p:cNvSpPr/>
          <p:nvPr/>
        </p:nvSpPr>
        <p:spPr>
          <a:xfrm>
            <a:off x="1695135" y="5447182"/>
            <a:ext cx="7190753" cy="1061829"/>
          </a:xfrm>
          <a:prstGeom prst="rect">
            <a:avLst/>
          </a:prstGeom>
        </p:spPr>
        <p:txBody>
          <a:bodyPr wrap="square">
            <a:spAutoFit/>
          </a:bodyPr>
          <a:lstStyle/>
          <a:p>
            <a:pPr marL="342900" indent="-342900">
              <a:buFont typeface="Arial" panose="020B0604020202020204" pitchFamily="34" charset="0"/>
              <a:buChar char="•"/>
            </a:pPr>
            <a:r>
              <a:rPr lang="es-EC" sz="2100" dirty="0">
                <a:latin typeface="Times New Roman" panose="02020603050405020304" pitchFamily="18" charset="0"/>
                <a:ea typeface="Calibri" panose="020F0502020204030204" pitchFamily="34" charset="0"/>
              </a:rPr>
              <a:t>AASHTO (2014) acepta deformaciones inelásticas cuando las fuerzas sísmicas superan al sismo de </a:t>
            </a:r>
            <a:r>
              <a:rPr lang="es-EC" sz="2100" dirty="0" smtClean="0">
                <a:latin typeface="Times New Roman" panose="02020603050405020304" pitchFamily="18" charset="0"/>
                <a:ea typeface="Calibri" panose="020F0502020204030204" pitchFamily="34" charset="0"/>
              </a:rPr>
              <a:t>diseño, se acepta daño, no requiere reforzamiento.</a:t>
            </a:r>
            <a:endParaRPr lang="es-EC" sz="2100" dirty="0"/>
          </a:p>
        </p:txBody>
      </p:sp>
      <p:sp>
        <p:nvSpPr>
          <p:cNvPr id="11"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2"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39528371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3168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LOCALIZACIÓN DE ELEMENTOS A REFORZAR</a:t>
            </a:r>
            <a:endParaRPr lang="es-EC" sz="2100" dirty="0">
              <a:latin typeface="Times New Roman" panose="02020603050405020304" pitchFamily="18" charset="0"/>
              <a:cs typeface="Times New Roman" panose="02020603050405020304" pitchFamily="18" charset="0"/>
            </a:endParaRPr>
          </a:p>
        </p:txBody>
      </p:sp>
      <p:sp>
        <p:nvSpPr>
          <p:cNvPr id="6" name="Rectángulo 5"/>
          <p:cNvSpPr/>
          <p:nvPr/>
        </p:nvSpPr>
        <p:spPr>
          <a:xfrm>
            <a:off x="2418129" y="1865239"/>
            <a:ext cx="6477000" cy="3485570"/>
          </a:xfrm>
          <a:prstGeom prst="rect">
            <a:avLst/>
          </a:prstGeom>
        </p:spPr>
        <p:txBody>
          <a:bodyPr wrap="square">
            <a:spAutoFit/>
          </a:bodyPr>
          <a:lstStyle/>
          <a:p>
            <a:pPr marL="342900" lvl="0" indent="-342900" algn="just">
              <a:lnSpc>
                <a:spcPct val="150000"/>
              </a:lnSpc>
              <a:spcBef>
                <a:spcPts val="800"/>
              </a:spcBef>
              <a:spcAft>
                <a:spcPts val="0"/>
              </a:spcAft>
              <a:buFont typeface="+mj-lt"/>
              <a:buAutoNum type="arabicPeriod"/>
            </a:pPr>
            <a:r>
              <a:rPr lang="es-EC" sz="2100" dirty="0">
                <a:latin typeface="Times New Roman" panose="02020603050405020304" pitchFamily="18" charset="0"/>
                <a:ea typeface="Calibri" panose="020F0502020204030204" pitchFamily="34" charset="0"/>
              </a:rPr>
              <a:t>Diafragmas sobre apoyo Pila P2.</a:t>
            </a:r>
          </a:p>
          <a:p>
            <a:pPr marL="342900" lvl="0" indent="-342900" algn="just">
              <a:lnSpc>
                <a:spcPct val="150000"/>
              </a:lnSpc>
              <a:spcAft>
                <a:spcPts val="0"/>
              </a:spcAft>
              <a:buFont typeface="+mj-lt"/>
              <a:buAutoNum type="arabicPeriod"/>
            </a:pPr>
            <a:r>
              <a:rPr lang="es-EC" sz="2100" dirty="0">
                <a:latin typeface="Times New Roman" panose="02020603050405020304" pitchFamily="18" charset="0"/>
                <a:ea typeface="Calibri" panose="020F0502020204030204" pitchFamily="34" charset="0"/>
              </a:rPr>
              <a:t>Diafragmas sobre apoyo Pila P1.</a:t>
            </a:r>
          </a:p>
          <a:p>
            <a:pPr marL="342900" lvl="0" indent="-342900" algn="just">
              <a:lnSpc>
                <a:spcPct val="150000"/>
              </a:lnSpc>
              <a:spcAft>
                <a:spcPts val="0"/>
              </a:spcAft>
              <a:buFont typeface="+mj-lt"/>
              <a:buAutoNum type="arabicPeriod"/>
            </a:pPr>
            <a:r>
              <a:rPr lang="es-EC" sz="2100" dirty="0">
                <a:latin typeface="Times New Roman" panose="02020603050405020304" pitchFamily="18" charset="0"/>
                <a:ea typeface="Calibri" panose="020F0502020204030204" pitchFamily="34" charset="0"/>
              </a:rPr>
              <a:t>Diafragmas sobre apoyo Tornapunta.</a:t>
            </a:r>
          </a:p>
          <a:p>
            <a:pPr marL="342900" lvl="0" indent="-342900" algn="just">
              <a:lnSpc>
                <a:spcPct val="150000"/>
              </a:lnSpc>
              <a:spcAft>
                <a:spcPts val="0"/>
              </a:spcAft>
              <a:buFont typeface="+mj-lt"/>
              <a:buAutoNum type="arabicPeriod"/>
            </a:pPr>
            <a:r>
              <a:rPr lang="es-EC" sz="2100" dirty="0">
                <a:latin typeface="Times New Roman" panose="02020603050405020304" pitchFamily="18" charset="0"/>
                <a:ea typeface="Calibri" panose="020F0502020204030204" pitchFamily="34" charset="0"/>
              </a:rPr>
              <a:t>Diafragmas sobre apoyo Tornapunta.</a:t>
            </a:r>
          </a:p>
          <a:p>
            <a:pPr marL="342900" lvl="0" indent="-342900" algn="just">
              <a:lnSpc>
                <a:spcPct val="150000"/>
              </a:lnSpc>
              <a:spcAft>
                <a:spcPts val="0"/>
              </a:spcAft>
              <a:buFont typeface="+mj-lt"/>
              <a:buAutoNum type="arabicPeriod"/>
            </a:pPr>
            <a:r>
              <a:rPr lang="es-EC" sz="2100" dirty="0">
                <a:latin typeface="Times New Roman" panose="02020603050405020304" pitchFamily="18" charset="0"/>
                <a:ea typeface="Calibri" panose="020F0502020204030204" pitchFamily="34" charset="0"/>
              </a:rPr>
              <a:t>Cordón inferior de diafragmas intermedios Tramo B3.</a:t>
            </a:r>
          </a:p>
          <a:p>
            <a:pPr marL="342900" lvl="0" indent="-342900" algn="just">
              <a:lnSpc>
                <a:spcPct val="150000"/>
              </a:lnSpc>
              <a:spcAft>
                <a:spcPts val="0"/>
              </a:spcAft>
              <a:buFont typeface="+mj-lt"/>
              <a:buAutoNum type="arabicPeriod"/>
            </a:pPr>
            <a:r>
              <a:rPr lang="es-EC" sz="2100" dirty="0">
                <a:latin typeface="Times New Roman" panose="02020603050405020304" pitchFamily="18" charset="0"/>
                <a:ea typeface="Calibri" panose="020F0502020204030204" pitchFamily="34" charset="0"/>
              </a:rPr>
              <a:t>Rigidizadores inferiores apoyo Pila P1.</a:t>
            </a:r>
          </a:p>
          <a:p>
            <a:pPr marL="342900" lvl="0" indent="-342900" algn="just">
              <a:lnSpc>
                <a:spcPct val="150000"/>
              </a:lnSpc>
              <a:spcAft>
                <a:spcPts val="800"/>
              </a:spcAft>
              <a:buFont typeface="+mj-lt"/>
              <a:buAutoNum type="arabicPeriod"/>
            </a:pPr>
            <a:r>
              <a:rPr lang="es-EC" sz="2100" dirty="0">
                <a:latin typeface="Times New Roman" panose="02020603050405020304" pitchFamily="18" charset="0"/>
                <a:ea typeface="Calibri" panose="020F0502020204030204" pitchFamily="34" charset="0"/>
              </a:rPr>
              <a:t>Rigidizadores inferiores apoyo Tornapunta.</a:t>
            </a:r>
            <a:endParaRPr lang="es-EC" sz="2100" dirty="0">
              <a:effectLst/>
              <a:latin typeface="Times New Roman" panose="02020603050405020304" pitchFamily="18" charset="0"/>
              <a:ea typeface="Calibri" panose="020F0502020204030204" pitchFamily="34" charset="0"/>
            </a:endParaRPr>
          </a:p>
        </p:txBody>
      </p:sp>
      <p:sp>
        <p:nvSpPr>
          <p:cNvPr id="8" name="Rectángulo 7"/>
          <p:cNvSpPr/>
          <p:nvPr/>
        </p:nvSpPr>
        <p:spPr>
          <a:xfrm>
            <a:off x="1704376" y="1259264"/>
            <a:ext cx="7190753" cy="415498"/>
          </a:xfrm>
          <a:prstGeom prst="rect">
            <a:avLst/>
          </a:prstGeom>
        </p:spPr>
        <p:txBody>
          <a:bodyPr wrap="square">
            <a:spAutoFit/>
          </a:bodyPr>
          <a:lstStyle/>
          <a:p>
            <a:pPr marL="342900" indent="-342900">
              <a:buFont typeface="Arial" panose="020B0604020202020204" pitchFamily="34" charset="0"/>
              <a:buChar char="•"/>
            </a:pPr>
            <a:r>
              <a:rPr lang="es-EC" sz="2100" dirty="0" smtClean="0">
                <a:latin typeface="Times New Roman" panose="02020603050405020304" pitchFamily="18" charset="0"/>
                <a:ea typeface="Calibri" panose="020F0502020204030204" pitchFamily="34" charset="0"/>
              </a:rPr>
              <a:t>De análisis previo, los elementos a reforzar son los siguiente:</a:t>
            </a:r>
            <a:endParaRPr lang="es-EC" sz="2100" dirty="0"/>
          </a:p>
        </p:txBody>
      </p:sp>
      <p:sp>
        <p:nvSpPr>
          <p:cNvPr id="10"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1"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1766647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3168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SECCIÓN TIPO I</a:t>
            </a:r>
            <a:endParaRPr lang="es-EC" sz="21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stretch>
            <a:fillRect/>
          </a:stretch>
        </p:blipFill>
        <p:spPr>
          <a:xfrm>
            <a:off x="2057400" y="2895600"/>
            <a:ext cx="6164191" cy="2362200"/>
          </a:xfrm>
          <a:prstGeom prst="rect">
            <a:avLst/>
          </a:prstGeom>
          <a:ln w="9525">
            <a:solidFill>
              <a:schemeClr val="tx1"/>
            </a:solidFill>
          </a:ln>
        </p:spPr>
      </p:pic>
      <p:sp>
        <p:nvSpPr>
          <p:cNvPr id="4" name="Rectángulo 3"/>
          <p:cNvSpPr/>
          <p:nvPr/>
        </p:nvSpPr>
        <p:spPr>
          <a:xfrm>
            <a:off x="2853495" y="5265295"/>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Sección Tipo I en diafragma </a:t>
            </a:r>
            <a:r>
              <a:rPr lang="es-EC" sz="1000" dirty="0">
                <a:latin typeface="Times New Roman" panose="02020603050405020304" pitchFamily="18" charset="0"/>
                <a:ea typeface="Calibri" panose="020F0502020204030204" pitchFamily="34" charset="0"/>
              </a:rPr>
              <a:t>y cordón inferior Tramo B2B3.</a:t>
            </a:r>
            <a:endParaRPr lang="es-EC" sz="1000" dirty="0">
              <a:effectLst/>
              <a:latin typeface="Times New Roman" panose="02020603050405020304" pitchFamily="18" charset="0"/>
              <a:ea typeface="Calibri" panose="020F0502020204030204" pitchFamily="34" charset="0"/>
            </a:endParaRPr>
          </a:p>
        </p:txBody>
      </p:sp>
      <p:sp>
        <p:nvSpPr>
          <p:cNvPr id="8" name="Rectángulo 7"/>
          <p:cNvSpPr/>
          <p:nvPr/>
        </p:nvSpPr>
        <p:spPr>
          <a:xfrm>
            <a:off x="2026169" y="1605520"/>
            <a:ext cx="6736831" cy="738664"/>
          </a:xfrm>
          <a:prstGeom prst="rect">
            <a:avLst/>
          </a:prstGeom>
        </p:spPr>
        <p:txBody>
          <a:bodyPr wrap="square">
            <a:spAutoFit/>
          </a:bodyPr>
          <a:lstStyle/>
          <a:p>
            <a:pPr marL="342900"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Se utilizará en los </a:t>
            </a:r>
            <a:r>
              <a:rPr lang="es-EC" sz="2100" b="1" dirty="0">
                <a:latin typeface="Times New Roman" panose="02020603050405020304" pitchFamily="18" charset="0"/>
                <a:cs typeface="Times New Roman" panose="02020603050405020304" pitchFamily="18" charset="0"/>
              </a:rPr>
              <a:t>cuatro </a:t>
            </a:r>
            <a:r>
              <a:rPr lang="es-EC" sz="2100" b="1" dirty="0" smtClean="0">
                <a:latin typeface="Times New Roman" panose="02020603050405020304" pitchFamily="18" charset="0"/>
                <a:cs typeface="Times New Roman" panose="02020603050405020304" pitchFamily="18" charset="0"/>
              </a:rPr>
              <a:t>diafragmas apoyo </a:t>
            </a:r>
            <a:r>
              <a:rPr lang="es-EC" sz="2100" b="1" dirty="0">
                <a:latin typeface="Times New Roman" panose="02020603050405020304" pitchFamily="18" charset="0"/>
                <a:cs typeface="Times New Roman" panose="02020603050405020304" pitchFamily="18" charset="0"/>
              </a:rPr>
              <a:t>y cordón inferior de diafragmas intermedios</a:t>
            </a:r>
          </a:p>
        </p:txBody>
      </p:sp>
      <p:sp>
        <p:nvSpPr>
          <p:cNvPr id="11"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2"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16860846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6316894" cy="415498"/>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SECCIÓN TIPO II</a:t>
            </a:r>
            <a:endParaRPr lang="es-EC" sz="2100" dirty="0">
              <a:latin typeface="Times New Roman" panose="02020603050405020304" pitchFamily="18" charset="0"/>
              <a:cs typeface="Times New Roman" panose="02020603050405020304" pitchFamily="18" charset="0"/>
            </a:endParaRPr>
          </a:p>
        </p:txBody>
      </p:sp>
      <p:sp>
        <p:nvSpPr>
          <p:cNvPr id="8" name="Rectángulo 7"/>
          <p:cNvSpPr/>
          <p:nvPr/>
        </p:nvSpPr>
        <p:spPr>
          <a:xfrm>
            <a:off x="2026169" y="1605520"/>
            <a:ext cx="6736831" cy="415498"/>
          </a:xfrm>
          <a:prstGeom prst="rect">
            <a:avLst/>
          </a:prstGeom>
        </p:spPr>
        <p:txBody>
          <a:bodyPr wrap="square">
            <a:spAutoFit/>
          </a:bodyPr>
          <a:lstStyle/>
          <a:p>
            <a:pPr marL="342900" indent="-342900">
              <a:buFont typeface="Arial" panose="020B0604020202020204" pitchFamily="34" charset="0"/>
              <a:buChar char="•"/>
            </a:pPr>
            <a:r>
              <a:rPr lang="es-EC" sz="2100" dirty="0" smtClean="0">
                <a:latin typeface="Times New Roman" panose="02020603050405020304" pitchFamily="18" charset="0"/>
                <a:cs typeface="Times New Roman" panose="02020603050405020304" pitchFamily="18" charset="0"/>
              </a:rPr>
              <a:t>Se utilizará en los </a:t>
            </a:r>
            <a:r>
              <a:rPr lang="es-EC" sz="2100" b="1" dirty="0" smtClean="0">
                <a:latin typeface="Times New Roman" panose="02020603050405020304" pitchFamily="18" charset="0"/>
                <a:cs typeface="Times New Roman" panose="02020603050405020304" pitchFamily="18" charset="0"/>
              </a:rPr>
              <a:t>rigidizadores inferiores.</a:t>
            </a:r>
            <a:endParaRPr lang="es-EC" sz="2100" b="1" dirty="0">
              <a:latin typeface="Times New Roman" panose="02020603050405020304" pitchFamily="18" charset="0"/>
              <a:cs typeface="Times New Roman" panose="02020603050405020304" pitchFamily="18" charset="0"/>
            </a:endParaRP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667000"/>
            <a:ext cx="6360511" cy="2589082"/>
          </a:xfrm>
          <a:prstGeom prst="rect">
            <a:avLst/>
          </a:prstGeom>
          <a:ln w="9525">
            <a:solidFill>
              <a:schemeClr val="tx1"/>
            </a:solidFill>
          </a:ln>
        </p:spPr>
      </p:pic>
      <p:sp>
        <p:nvSpPr>
          <p:cNvPr id="12" name="Rectángulo 11"/>
          <p:cNvSpPr/>
          <p:nvPr/>
        </p:nvSpPr>
        <p:spPr>
          <a:xfrm>
            <a:off x="3104055" y="5264043"/>
            <a:ext cx="4572000" cy="246221"/>
          </a:xfrm>
          <a:prstGeom prst="rect">
            <a:avLst/>
          </a:prstGeom>
        </p:spPr>
        <p:txBody>
          <a:bodyPr>
            <a:spAutoFit/>
          </a:bodyPr>
          <a:lstStyle/>
          <a:p>
            <a:pPr algn="ctr">
              <a:spcAft>
                <a:spcPts val="0"/>
              </a:spcAft>
            </a:pPr>
            <a:r>
              <a:rPr lang="es-EC" sz="1000" dirty="0" smtClean="0">
                <a:latin typeface="Times New Roman" panose="02020603050405020304" pitchFamily="18" charset="0"/>
                <a:ea typeface="Calibri" panose="020F0502020204030204" pitchFamily="34" charset="0"/>
              </a:rPr>
              <a:t>Sección Tipo II en rigidizadores </a:t>
            </a:r>
            <a:r>
              <a:rPr lang="es-EC" sz="1000" dirty="0">
                <a:latin typeface="Times New Roman" panose="02020603050405020304" pitchFamily="18" charset="0"/>
                <a:ea typeface="Calibri" panose="020F0502020204030204" pitchFamily="34" charset="0"/>
              </a:rPr>
              <a:t>inferiores apoyos Tramo B2B3.</a:t>
            </a:r>
            <a:endParaRPr lang="es-EC" sz="1000" dirty="0">
              <a:effectLst/>
              <a:latin typeface="Times New Roman" panose="02020603050405020304" pitchFamily="18" charset="0"/>
              <a:ea typeface="Calibri" panose="020F0502020204030204" pitchFamily="34" charset="0"/>
            </a:endParaRPr>
          </a:p>
        </p:txBody>
      </p:sp>
      <p:sp>
        <p:nvSpPr>
          <p:cNvPr id="13"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4"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33210015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sp>
        <p:nvSpPr>
          <p:cNvPr id="9" name="Rectángulo 8"/>
          <p:cNvSpPr/>
          <p:nvPr/>
        </p:nvSpPr>
        <p:spPr>
          <a:xfrm>
            <a:off x="1517714" y="771435"/>
            <a:ext cx="4278287" cy="400110"/>
          </a:xfrm>
          <a:prstGeom prst="rect">
            <a:avLst/>
          </a:prstGeom>
        </p:spPr>
        <p:txBody>
          <a:bodyPr wrap="none">
            <a:spAutoFit/>
          </a:bodyPr>
          <a:lstStyle/>
          <a:p>
            <a:r>
              <a:rPr lang="es-EC" sz="2000" b="1" dirty="0" smtClean="0"/>
              <a:t>CORDÓN DE SUELDA (SECCIÓN TIPO II)</a:t>
            </a:r>
            <a:endParaRPr lang="es-EC" sz="2000" b="1" dirty="0"/>
          </a:p>
        </p:txBody>
      </p:sp>
      <p:pic>
        <p:nvPicPr>
          <p:cNvPr id="6" name="Imagen 5"/>
          <p:cNvPicPr>
            <a:picLocks noChangeAspect="1"/>
          </p:cNvPicPr>
          <p:nvPr/>
        </p:nvPicPr>
        <p:blipFill>
          <a:blip r:embed="rId4"/>
          <a:stretch>
            <a:fillRect/>
          </a:stretch>
        </p:blipFill>
        <p:spPr>
          <a:xfrm>
            <a:off x="1586805" y="1102785"/>
            <a:ext cx="5161583" cy="5602815"/>
          </a:xfrm>
          <a:prstGeom prst="rect">
            <a:avLst/>
          </a:prstGeom>
        </p:spPr>
      </p:pic>
      <p:sp>
        <p:nvSpPr>
          <p:cNvPr id="7" name="Elipse 6"/>
          <p:cNvSpPr/>
          <p:nvPr/>
        </p:nvSpPr>
        <p:spPr>
          <a:xfrm>
            <a:off x="6019800" y="4945715"/>
            <a:ext cx="652388" cy="838200"/>
          </a:xfrm>
          <a:prstGeom prst="ellipse">
            <a:avLst/>
          </a:prstGeom>
          <a:noFill/>
          <a:ln>
            <a:solidFill>
              <a:srgbClr val="FF2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1" name="Conector recto de flecha 10"/>
          <p:cNvCxnSpPr/>
          <p:nvPr/>
        </p:nvCxnSpPr>
        <p:spPr>
          <a:xfrm flipV="1">
            <a:off x="6748388" y="4945715"/>
            <a:ext cx="490612" cy="411816"/>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pic>
        <p:nvPicPr>
          <p:cNvPr id="13" name="Imagen 12"/>
          <p:cNvPicPr>
            <a:picLocks noChangeAspect="1"/>
          </p:cNvPicPr>
          <p:nvPr/>
        </p:nvPicPr>
        <p:blipFill>
          <a:blip r:embed="rId5"/>
          <a:stretch>
            <a:fillRect/>
          </a:stretch>
        </p:blipFill>
        <p:spPr>
          <a:xfrm>
            <a:off x="7107994" y="3490119"/>
            <a:ext cx="1719576" cy="1323220"/>
          </a:xfrm>
          <a:prstGeom prst="rect">
            <a:avLst/>
          </a:prstGeom>
          <a:ln w="9525">
            <a:solidFill>
              <a:schemeClr val="tx1"/>
            </a:solidFill>
          </a:ln>
        </p:spPr>
      </p:pic>
      <p:sp>
        <p:nvSpPr>
          <p:cNvPr id="12"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4"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22015897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sp>
        <p:nvSpPr>
          <p:cNvPr id="4" name="Rectángulo 3"/>
          <p:cNvSpPr/>
          <p:nvPr/>
        </p:nvSpPr>
        <p:spPr>
          <a:xfrm>
            <a:off x="1517714" y="771435"/>
            <a:ext cx="4209357" cy="400110"/>
          </a:xfrm>
          <a:prstGeom prst="rect">
            <a:avLst/>
          </a:prstGeom>
        </p:spPr>
        <p:txBody>
          <a:bodyPr wrap="none">
            <a:spAutoFit/>
          </a:bodyPr>
          <a:lstStyle/>
          <a:p>
            <a:r>
              <a:rPr lang="es-EC" sz="2000" b="1" dirty="0" smtClean="0"/>
              <a:t>CORDÓN DE SUELDA (SECCIÓN TIPO I)</a:t>
            </a:r>
            <a:endParaRPr lang="es-EC" sz="2000" b="1" dirty="0"/>
          </a:p>
        </p:txBody>
      </p:sp>
      <p:pic>
        <p:nvPicPr>
          <p:cNvPr id="6" name="Imagen 5"/>
          <p:cNvPicPr>
            <a:picLocks noChangeAspect="1"/>
          </p:cNvPicPr>
          <p:nvPr/>
        </p:nvPicPr>
        <p:blipFill rotWithShape="1">
          <a:blip r:embed="rId4"/>
          <a:srcRect b="10445"/>
          <a:stretch/>
        </p:blipFill>
        <p:spPr>
          <a:xfrm>
            <a:off x="1517714" y="2357619"/>
            <a:ext cx="7513093" cy="2379146"/>
          </a:xfrm>
          <a:prstGeom prst="rect">
            <a:avLst/>
          </a:prstGeom>
        </p:spPr>
      </p:pic>
      <p:sp>
        <p:nvSpPr>
          <p:cNvPr id="9" name="Elipse 8"/>
          <p:cNvSpPr/>
          <p:nvPr/>
        </p:nvSpPr>
        <p:spPr>
          <a:xfrm>
            <a:off x="6934200" y="3810000"/>
            <a:ext cx="609600" cy="457201"/>
          </a:xfrm>
          <a:prstGeom prst="ellipse">
            <a:avLst/>
          </a:prstGeom>
          <a:noFill/>
          <a:ln>
            <a:solidFill>
              <a:srgbClr val="FF2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0" name="Conector recto de flecha 9"/>
          <p:cNvCxnSpPr/>
          <p:nvPr/>
        </p:nvCxnSpPr>
        <p:spPr>
          <a:xfrm flipH="1">
            <a:off x="6324600" y="4329430"/>
            <a:ext cx="1021317" cy="81466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pic>
        <p:nvPicPr>
          <p:cNvPr id="14" name="Imagen 13"/>
          <p:cNvPicPr>
            <a:picLocks noChangeAspect="1"/>
          </p:cNvPicPr>
          <p:nvPr/>
        </p:nvPicPr>
        <p:blipFill>
          <a:blip r:embed="rId5"/>
          <a:stretch>
            <a:fillRect/>
          </a:stretch>
        </p:blipFill>
        <p:spPr>
          <a:xfrm>
            <a:off x="2819400" y="4940536"/>
            <a:ext cx="3332643" cy="1414436"/>
          </a:xfrm>
          <a:prstGeom prst="rect">
            <a:avLst/>
          </a:prstGeom>
          <a:ln w="9525">
            <a:solidFill>
              <a:schemeClr val="tx1"/>
            </a:solidFill>
          </a:ln>
        </p:spPr>
      </p:pic>
      <p:sp>
        <p:nvSpPr>
          <p:cNvPr id="12"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3"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5702327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sp>
        <p:nvSpPr>
          <p:cNvPr id="9" name="Rectangle 5"/>
          <p:cNvSpPr>
            <a:spLocks noChangeArrowheads="1"/>
          </p:cNvSpPr>
          <p:nvPr/>
        </p:nvSpPr>
        <p:spPr bwMode="auto">
          <a:xfrm>
            <a:off x="1586805" y="3724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ángulo 10"/>
          <p:cNvSpPr/>
          <p:nvPr/>
        </p:nvSpPr>
        <p:spPr>
          <a:xfrm>
            <a:off x="1586805" y="606619"/>
            <a:ext cx="5831020" cy="461665"/>
          </a:xfrm>
          <a:prstGeom prst="rect">
            <a:avLst/>
          </a:prstGeom>
        </p:spPr>
        <p:txBody>
          <a:bodyPr wrap="none">
            <a:spAutoFit/>
          </a:bodyPr>
          <a:lstStyle/>
          <a:p>
            <a:r>
              <a:rPr lang="es-EC" sz="2400" b="1" dirty="0">
                <a:latin typeface="Times New Roman" panose="02020603050405020304" pitchFamily="18" charset="0"/>
                <a:ea typeface="Calibri" panose="020F0502020204030204" pitchFamily="34" charset="0"/>
              </a:rPr>
              <a:t>Verificación Relación Demanda/Capacidad</a:t>
            </a:r>
            <a:endParaRPr lang="es-EC" sz="2400" b="1" dirty="0"/>
          </a:p>
        </p:txBody>
      </p:sp>
      <p:sp>
        <p:nvSpPr>
          <p:cNvPr id="13" name="Rectángulo 12"/>
          <p:cNvSpPr/>
          <p:nvPr/>
        </p:nvSpPr>
        <p:spPr>
          <a:xfrm>
            <a:off x="1219200" y="1068284"/>
            <a:ext cx="2407006" cy="338041"/>
          </a:xfrm>
          <a:prstGeom prst="rect">
            <a:avLst/>
          </a:prstGeom>
        </p:spPr>
        <p:txBody>
          <a:bodyPr wrap="none">
            <a:spAutoFit/>
          </a:bodyPr>
          <a:lstStyle/>
          <a:p>
            <a:pPr lvl="2" algn="just">
              <a:lnSpc>
                <a:spcPct val="107000"/>
              </a:lnSpc>
              <a:spcBef>
                <a:spcPts val="800"/>
              </a:spcBef>
              <a:spcAft>
                <a:spcPts val="0"/>
              </a:spcAft>
            </a:pPr>
            <a:r>
              <a:rPr lang="es-EC" sz="1600" b="1" dirty="0">
                <a:latin typeface="Times New Roman" panose="02020603050405020304" pitchFamily="18" charset="0"/>
                <a:ea typeface="Times New Roman" panose="02020603050405020304" pitchFamily="18" charset="0"/>
                <a:cs typeface="Times New Roman" panose="02020603050405020304" pitchFamily="18" charset="0"/>
              </a:rPr>
              <a:t>Sección Tipo I.</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7" name="Imagen 16"/>
          <p:cNvPicPr/>
          <p:nvPr/>
        </p:nvPicPr>
        <p:blipFill rotWithShape="1">
          <a:blip r:embed="rId4"/>
          <a:srcRect t="-8684" b="50387"/>
          <a:stretch/>
        </p:blipFill>
        <p:spPr>
          <a:xfrm>
            <a:off x="1494637" y="1905000"/>
            <a:ext cx="7610231" cy="3056406"/>
          </a:xfrm>
          <a:prstGeom prst="rect">
            <a:avLst/>
          </a:prstGeom>
          <a:ln w="9525" cap="flat" cmpd="sng" algn="ctr">
            <a:solidFill>
              <a:sysClr val="windowText" lastClr="000000"/>
            </a:solidFill>
            <a:prstDash val="solid"/>
            <a:round/>
            <a:headEnd type="none" w="med" len="med"/>
            <a:tailEnd type="none" w="med" len="med"/>
          </a:ln>
        </p:spPr>
      </p:pic>
      <p:sp>
        <p:nvSpPr>
          <p:cNvPr id="15" name="Rectángulo 14"/>
          <p:cNvSpPr/>
          <p:nvPr/>
        </p:nvSpPr>
        <p:spPr>
          <a:xfrm>
            <a:off x="2917642" y="4992636"/>
            <a:ext cx="4096506"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Diafragma reforzado en Pila </a:t>
            </a:r>
            <a:r>
              <a:rPr lang="es-EC" dirty="0" err="1">
                <a:latin typeface="Times New Roman" panose="02020603050405020304" pitchFamily="18" charset="0"/>
                <a:ea typeface="Calibri" panose="020F0502020204030204" pitchFamily="34" charset="0"/>
              </a:rPr>
              <a:t>P2</a:t>
            </a:r>
            <a:r>
              <a:rPr lang="es-EC" dirty="0">
                <a:latin typeface="Times New Roman" panose="02020603050405020304" pitchFamily="18" charset="0"/>
                <a:ea typeface="Calibri" panose="020F0502020204030204" pitchFamily="34" charset="0"/>
              </a:rPr>
              <a:t> Tramo </a:t>
            </a:r>
            <a:r>
              <a:rPr lang="es-EC" dirty="0" err="1">
                <a:latin typeface="Times New Roman" panose="02020603050405020304" pitchFamily="18" charset="0"/>
                <a:ea typeface="Calibri" panose="020F0502020204030204" pitchFamily="34" charset="0"/>
              </a:rPr>
              <a:t>B2</a:t>
            </a:r>
            <a:endParaRPr lang="es-EC" dirty="0"/>
          </a:p>
        </p:txBody>
      </p:sp>
      <p:pic>
        <p:nvPicPr>
          <p:cNvPr id="14" name="Imagen 13"/>
          <p:cNvPicPr>
            <a:picLocks noChangeAspect="1"/>
          </p:cNvPicPr>
          <p:nvPr/>
        </p:nvPicPr>
        <p:blipFill rotWithShape="1">
          <a:blip r:embed="rId5"/>
          <a:srcRect r="6977"/>
          <a:stretch/>
        </p:blipFill>
        <p:spPr>
          <a:xfrm>
            <a:off x="8458200" y="1942540"/>
            <a:ext cx="381000" cy="2981325"/>
          </a:xfrm>
          <a:prstGeom prst="rect">
            <a:avLst/>
          </a:prstGeom>
        </p:spPr>
      </p:pic>
      <p:sp>
        <p:nvSpPr>
          <p:cNvPr id="16"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8"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223069772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sp>
        <p:nvSpPr>
          <p:cNvPr id="9" name="Rectangle 5"/>
          <p:cNvSpPr>
            <a:spLocks noChangeArrowheads="1"/>
          </p:cNvSpPr>
          <p:nvPr/>
        </p:nvSpPr>
        <p:spPr bwMode="auto">
          <a:xfrm>
            <a:off x="1586805" y="3724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ángulo 10"/>
          <p:cNvSpPr/>
          <p:nvPr/>
        </p:nvSpPr>
        <p:spPr>
          <a:xfrm>
            <a:off x="1586805" y="606619"/>
            <a:ext cx="5831020" cy="461665"/>
          </a:xfrm>
          <a:prstGeom prst="rect">
            <a:avLst/>
          </a:prstGeom>
        </p:spPr>
        <p:txBody>
          <a:bodyPr wrap="none">
            <a:spAutoFit/>
          </a:bodyPr>
          <a:lstStyle/>
          <a:p>
            <a:r>
              <a:rPr lang="es-EC" sz="2400" b="1" dirty="0">
                <a:latin typeface="Times New Roman" panose="02020603050405020304" pitchFamily="18" charset="0"/>
                <a:ea typeface="Calibri" panose="020F0502020204030204" pitchFamily="34" charset="0"/>
              </a:rPr>
              <a:t>Verificación Relación Demanda/Capacidad</a:t>
            </a:r>
            <a:endParaRPr lang="es-EC" sz="2400" b="1" dirty="0"/>
          </a:p>
        </p:txBody>
      </p:sp>
      <p:sp>
        <p:nvSpPr>
          <p:cNvPr id="13" name="Rectángulo 12"/>
          <p:cNvSpPr/>
          <p:nvPr/>
        </p:nvSpPr>
        <p:spPr>
          <a:xfrm>
            <a:off x="1219200" y="1068284"/>
            <a:ext cx="2407006" cy="338041"/>
          </a:xfrm>
          <a:prstGeom prst="rect">
            <a:avLst/>
          </a:prstGeom>
        </p:spPr>
        <p:txBody>
          <a:bodyPr wrap="none">
            <a:spAutoFit/>
          </a:bodyPr>
          <a:lstStyle/>
          <a:p>
            <a:pPr lvl="2" algn="just">
              <a:lnSpc>
                <a:spcPct val="107000"/>
              </a:lnSpc>
              <a:spcBef>
                <a:spcPts val="800"/>
              </a:spcBef>
              <a:spcAft>
                <a:spcPts val="0"/>
              </a:spcAft>
            </a:pPr>
            <a:r>
              <a:rPr lang="es-EC" sz="1600" b="1" dirty="0">
                <a:latin typeface="Times New Roman" panose="02020603050405020304" pitchFamily="18" charset="0"/>
                <a:ea typeface="Times New Roman" panose="02020603050405020304" pitchFamily="18" charset="0"/>
                <a:cs typeface="Times New Roman" panose="02020603050405020304" pitchFamily="18" charset="0"/>
              </a:rPr>
              <a:t>Sección Tipo I.</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Imagen 13"/>
          <p:cNvPicPr/>
          <p:nvPr/>
        </p:nvPicPr>
        <p:blipFill rotWithShape="1">
          <a:blip r:embed="rId4">
            <a:extLst>
              <a:ext uri="{28A0092B-C50C-407E-A947-70E740481C1C}">
                <a14:useLocalDpi xmlns:a14="http://schemas.microsoft.com/office/drawing/2010/main" val="0"/>
              </a:ext>
            </a:extLst>
          </a:blip>
          <a:srcRect t="-4340" b="39612"/>
          <a:stretch/>
        </p:blipFill>
        <p:spPr bwMode="auto">
          <a:xfrm>
            <a:off x="1586805" y="1538621"/>
            <a:ext cx="7430380" cy="3040521"/>
          </a:xfrm>
          <a:prstGeom prst="rect">
            <a:avLst/>
          </a:prstGeom>
          <a:ln w="9525" cap="flat" cmpd="sng" algn="ctr">
            <a:solidFill>
              <a:sysClr val="windowText" lastClr="000000"/>
            </a:solidFill>
            <a:prstDash val="solid"/>
            <a:round/>
            <a:headEnd type="none" w="med" len="med"/>
            <a:tailEnd type="none" w="med" len="med"/>
          </a:ln>
        </p:spPr>
      </p:pic>
      <p:sp>
        <p:nvSpPr>
          <p:cNvPr id="4" name="Rectángulo 3"/>
          <p:cNvSpPr/>
          <p:nvPr/>
        </p:nvSpPr>
        <p:spPr>
          <a:xfrm>
            <a:off x="2917642" y="4540941"/>
            <a:ext cx="4096506"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Diafragma reforzado en Pila </a:t>
            </a:r>
            <a:r>
              <a:rPr lang="es-EC" dirty="0" err="1">
                <a:latin typeface="Times New Roman" panose="02020603050405020304" pitchFamily="18" charset="0"/>
                <a:ea typeface="Calibri" panose="020F0502020204030204" pitchFamily="34" charset="0"/>
              </a:rPr>
              <a:t>P1</a:t>
            </a:r>
            <a:r>
              <a:rPr lang="es-EC" dirty="0">
                <a:latin typeface="Times New Roman" panose="02020603050405020304" pitchFamily="18" charset="0"/>
                <a:ea typeface="Calibri" panose="020F0502020204030204" pitchFamily="34" charset="0"/>
              </a:rPr>
              <a:t> Tramo </a:t>
            </a:r>
            <a:r>
              <a:rPr lang="es-EC" dirty="0" err="1">
                <a:latin typeface="Times New Roman" panose="02020603050405020304" pitchFamily="18" charset="0"/>
                <a:ea typeface="Calibri" panose="020F0502020204030204" pitchFamily="34" charset="0"/>
              </a:rPr>
              <a:t>B3</a:t>
            </a:r>
            <a:endParaRPr lang="es-EC" dirty="0"/>
          </a:p>
        </p:txBody>
      </p:sp>
      <p:pic>
        <p:nvPicPr>
          <p:cNvPr id="15" name="Imagen 14"/>
          <p:cNvPicPr>
            <a:picLocks noChangeAspect="1"/>
          </p:cNvPicPr>
          <p:nvPr/>
        </p:nvPicPr>
        <p:blipFill rotWithShape="1">
          <a:blip r:embed="rId5"/>
          <a:srcRect r="6977"/>
          <a:stretch/>
        </p:blipFill>
        <p:spPr>
          <a:xfrm>
            <a:off x="8460442" y="1559517"/>
            <a:ext cx="381000" cy="2981325"/>
          </a:xfrm>
          <a:prstGeom prst="rect">
            <a:avLst/>
          </a:prstGeom>
        </p:spPr>
      </p:pic>
      <p:sp>
        <p:nvSpPr>
          <p:cNvPr id="16"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7"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23246113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Rectángulo 6"/>
          <p:cNvSpPr/>
          <p:nvPr/>
        </p:nvSpPr>
        <p:spPr>
          <a:xfrm>
            <a:off x="1447800" y="723901"/>
            <a:ext cx="3315331" cy="460895"/>
          </a:xfrm>
          <a:prstGeom prst="rect">
            <a:avLst/>
          </a:prstGeom>
        </p:spPr>
        <p:txBody>
          <a:bodyPr wrap="none">
            <a:spAutoFit/>
          </a:bodyPr>
          <a:lstStyle/>
          <a:p>
            <a:pPr marL="269875" lvl="2" algn="just">
              <a:lnSpc>
                <a:spcPct val="107000"/>
              </a:lnSpc>
              <a:spcBef>
                <a:spcPts val="800"/>
              </a:spcBef>
              <a:spcAft>
                <a:spcPts val="0"/>
              </a:spcAft>
            </a:pPr>
            <a:r>
              <a:rPr lang="es-EC" sz="2400" b="1" dirty="0" smtClean="0">
                <a:latin typeface="Times New Roman" panose="02020603050405020304" pitchFamily="18" charset="0"/>
                <a:ea typeface="Times New Roman" panose="02020603050405020304" pitchFamily="18" charset="0"/>
                <a:cs typeface="Times New Roman" panose="02020603050405020304" pitchFamily="18" charset="0"/>
              </a:rPr>
              <a:t>Mecanismos de apoyo</a:t>
            </a:r>
            <a:endParaRPr lang="es-EC"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1455506" y="6928"/>
            <a:ext cx="7231294" cy="526472"/>
          </a:xfrm>
          <a:prstGeom prst="rect">
            <a:avLst/>
          </a:prstGeom>
          <a:solidFill>
            <a:schemeClr val="tx1">
              <a:lumMod val="75000"/>
              <a:lumOff val="25000"/>
            </a:schemeClr>
          </a:solidFill>
          <a:ln>
            <a:noFill/>
          </a:ln>
        </p:spPr>
        <p:txBody>
          <a:bodyPr vert="horz" lIns="91440" tIns="45720" rIns="91440" bIns="45720" rtlCol="0" anchor="ctr">
            <a:noAutofit/>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r>
              <a:rPr lang="es-ES" dirty="0"/>
              <a:t>DESCRIPCIÓN ESTRUCTURAL</a:t>
            </a:r>
          </a:p>
        </p:txBody>
      </p:sp>
      <p:sp>
        <p:nvSpPr>
          <p:cNvPr id="1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Descripción </a:t>
            </a:r>
          </a:p>
          <a:p>
            <a:pPr marL="0" indent="0">
              <a:buFont typeface="Arial" pitchFamily="34" charset="0"/>
              <a:buNone/>
            </a:pPr>
            <a:r>
              <a:rPr lang="es-EC" sz="1600" dirty="0" smtClean="0">
                <a:solidFill>
                  <a:srgbClr val="FF0000"/>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t>
            </a:r>
            <a:r>
              <a:rPr lang="es-EC" sz="1600" dirty="0" smtClean="0">
                <a:solidFill>
                  <a:srgbClr val="FF0000"/>
                </a:solidFill>
              </a:rPr>
              <a:t>  </a:t>
            </a:r>
            <a:r>
              <a:rPr lang="es-EC" sz="1600" dirty="0" smtClean="0">
                <a:solidFill>
                  <a:schemeClr val="bg1"/>
                </a:solidFill>
              </a:rPr>
              <a:t>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chemeClr val="bg1"/>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pic>
        <p:nvPicPr>
          <p:cNvPr id="11" name="Imagen 10"/>
          <p:cNvPicPr>
            <a:picLocks noChangeAspect="1"/>
          </p:cNvPicPr>
          <p:nvPr/>
        </p:nvPicPr>
        <p:blipFill>
          <a:blip r:embed="rId3"/>
          <a:stretch>
            <a:fillRect/>
          </a:stretch>
        </p:blipFill>
        <p:spPr>
          <a:xfrm>
            <a:off x="1571815" y="1752600"/>
            <a:ext cx="7667625" cy="3943350"/>
          </a:xfrm>
          <a:prstGeom prst="rect">
            <a:avLst/>
          </a:prstGeom>
        </p:spPr>
      </p:pic>
    </p:spTree>
    <p:extLst>
      <p:ext uri="{BB962C8B-B14F-4D97-AF65-F5344CB8AC3E}">
        <p14:creationId xmlns:p14="http://schemas.microsoft.com/office/powerpoint/2010/main" val="22268833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sp>
        <p:nvSpPr>
          <p:cNvPr id="9" name="Rectangle 5"/>
          <p:cNvSpPr>
            <a:spLocks noChangeArrowheads="1"/>
          </p:cNvSpPr>
          <p:nvPr/>
        </p:nvSpPr>
        <p:spPr bwMode="auto">
          <a:xfrm>
            <a:off x="1586805" y="3724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ángulo 10"/>
          <p:cNvSpPr/>
          <p:nvPr/>
        </p:nvSpPr>
        <p:spPr>
          <a:xfrm>
            <a:off x="1586805" y="606619"/>
            <a:ext cx="5831020" cy="461665"/>
          </a:xfrm>
          <a:prstGeom prst="rect">
            <a:avLst/>
          </a:prstGeom>
        </p:spPr>
        <p:txBody>
          <a:bodyPr wrap="none">
            <a:spAutoFit/>
          </a:bodyPr>
          <a:lstStyle/>
          <a:p>
            <a:r>
              <a:rPr lang="es-EC" sz="2400" b="1" dirty="0">
                <a:latin typeface="Times New Roman" panose="02020603050405020304" pitchFamily="18" charset="0"/>
                <a:ea typeface="Calibri" panose="020F0502020204030204" pitchFamily="34" charset="0"/>
              </a:rPr>
              <a:t>Verificación Relación Demanda/Capacidad</a:t>
            </a:r>
            <a:endParaRPr lang="es-EC" sz="2400" b="1" dirty="0"/>
          </a:p>
        </p:txBody>
      </p:sp>
      <p:sp>
        <p:nvSpPr>
          <p:cNvPr id="13" name="Rectángulo 12"/>
          <p:cNvSpPr/>
          <p:nvPr/>
        </p:nvSpPr>
        <p:spPr>
          <a:xfrm>
            <a:off x="1219200" y="1068284"/>
            <a:ext cx="2407006" cy="338041"/>
          </a:xfrm>
          <a:prstGeom prst="rect">
            <a:avLst/>
          </a:prstGeom>
        </p:spPr>
        <p:txBody>
          <a:bodyPr wrap="none">
            <a:spAutoFit/>
          </a:bodyPr>
          <a:lstStyle/>
          <a:p>
            <a:pPr lvl="2" algn="just">
              <a:lnSpc>
                <a:spcPct val="107000"/>
              </a:lnSpc>
              <a:spcBef>
                <a:spcPts val="800"/>
              </a:spcBef>
              <a:spcAft>
                <a:spcPts val="0"/>
              </a:spcAft>
            </a:pPr>
            <a:r>
              <a:rPr lang="es-EC" sz="1600" b="1" dirty="0">
                <a:latin typeface="Times New Roman" panose="02020603050405020304" pitchFamily="18" charset="0"/>
                <a:ea typeface="Times New Roman" panose="02020603050405020304" pitchFamily="18" charset="0"/>
                <a:cs typeface="Times New Roman" panose="02020603050405020304" pitchFamily="18" charset="0"/>
              </a:rPr>
              <a:t>Sección Tipo I.</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 name="Imagen 14"/>
          <p:cNvPicPr/>
          <p:nvPr/>
        </p:nvPicPr>
        <p:blipFill rotWithShape="1">
          <a:blip r:embed="rId4"/>
          <a:srcRect t="-5398" b="31157"/>
          <a:stretch/>
        </p:blipFill>
        <p:spPr>
          <a:xfrm>
            <a:off x="1518442" y="1905001"/>
            <a:ext cx="7659677" cy="2258670"/>
          </a:xfrm>
          <a:prstGeom prst="rect">
            <a:avLst/>
          </a:prstGeom>
          <a:ln w="9525">
            <a:solidFill>
              <a:schemeClr val="tx1"/>
            </a:solidFill>
          </a:ln>
        </p:spPr>
      </p:pic>
      <p:pic>
        <p:nvPicPr>
          <p:cNvPr id="16" name="Imagen 15"/>
          <p:cNvPicPr/>
          <p:nvPr/>
        </p:nvPicPr>
        <p:blipFill rotWithShape="1">
          <a:blip r:embed="rId5"/>
          <a:srcRect l="623" t="702" r="-623" b="30554"/>
          <a:stretch/>
        </p:blipFill>
        <p:spPr>
          <a:xfrm>
            <a:off x="1651416" y="4714137"/>
            <a:ext cx="7296673" cy="2257788"/>
          </a:xfrm>
          <a:prstGeom prst="rect">
            <a:avLst/>
          </a:prstGeom>
          <a:ln w="9525">
            <a:solidFill>
              <a:schemeClr val="tx1"/>
            </a:solidFill>
          </a:ln>
        </p:spPr>
      </p:pic>
      <p:sp>
        <p:nvSpPr>
          <p:cNvPr id="6" name="Rectángulo 5"/>
          <p:cNvSpPr/>
          <p:nvPr/>
        </p:nvSpPr>
        <p:spPr>
          <a:xfrm>
            <a:off x="2445188" y="1501745"/>
            <a:ext cx="5273497" cy="369332"/>
          </a:xfrm>
          <a:prstGeom prst="rect">
            <a:avLst/>
          </a:prstGeom>
        </p:spPr>
        <p:txBody>
          <a:bodyPr wrap="square">
            <a:spAutoFit/>
          </a:bodyPr>
          <a:lstStyle/>
          <a:p>
            <a:r>
              <a:rPr lang="es-EC" dirty="0" smtClean="0">
                <a:latin typeface="Times New Roman" panose="02020603050405020304" pitchFamily="18" charset="0"/>
                <a:ea typeface="Calibri" panose="020F0502020204030204" pitchFamily="34" charset="0"/>
              </a:rPr>
              <a:t> </a:t>
            </a:r>
            <a:r>
              <a:rPr lang="es-EC" dirty="0">
                <a:latin typeface="Times New Roman" panose="02020603050405020304" pitchFamily="18" charset="0"/>
                <a:ea typeface="Calibri" panose="020F0502020204030204" pitchFamily="34" charset="0"/>
              </a:rPr>
              <a:t>Diafragma reforzado en Tornapunta Tramo </a:t>
            </a:r>
            <a:r>
              <a:rPr lang="es-EC" dirty="0" err="1">
                <a:latin typeface="Times New Roman" panose="02020603050405020304" pitchFamily="18" charset="0"/>
                <a:ea typeface="Calibri" panose="020F0502020204030204" pitchFamily="34" charset="0"/>
              </a:rPr>
              <a:t>B2</a:t>
            </a:r>
            <a:endParaRPr lang="es-EC" dirty="0"/>
          </a:p>
        </p:txBody>
      </p:sp>
      <p:sp>
        <p:nvSpPr>
          <p:cNvPr id="7" name="Rectángulo 6"/>
          <p:cNvSpPr/>
          <p:nvPr/>
        </p:nvSpPr>
        <p:spPr>
          <a:xfrm>
            <a:off x="2262214" y="4263140"/>
            <a:ext cx="4480201"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Diafragma reforzado en Tornapunta Tramo </a:t>
            </a:r>
            <a:r>
              <a:rPr lang="es-EC" dirty="0" err="1">
                <a:latin typeface="Times New Roman" panose="02020603050405020304" pitchFamily="18" charset="0"/>
                <a:ea typeface="Calibri" panose="020F0502020204030204" pitchFamily="34" charset="0"/>
              </a:rPr>
              <a:t>B3</a:t>
            </a:r>
            <a:endParaRPr lang="es-EC" dirty="0"/>
          </a:p>
        </p:txBody>
      </p:sp>
      <p:pic>
        <p:nvPicPr>
          <p:cNvPr id="14" name="Imagen 13"/>
          <p:cNvPicPr>
            <a:picLocks noChangeAspect="1"/>
          </p:cNvPicPr>
          <p:nvPr/>
        </p:nvPicPr>
        <p:blipFill rotWithShape="1">
          <a:blip r:embed="rId6"/>
          <a:srcRect r="6977"/>
          <a:stretch/>
        </p:blipFill>
        <p:spPr>
          <a:xfrm>
            <a:off x="8804596" y="1911503"/>
            <a:ext cx="286986" cy="2245666"/>
          </a:xfrm>
          <a:prstGeom prst="rect">
            <a:avLst/>
          </a:prstGeom>
        </p:spPr>
      </p:pic>
      <p:pic>
        <p:nvPicPr>
          <p:cNvPr id="17" name="Imagen 16"/>
          <p:cNvPicPr>
            <a:picLocks noChangeAspect="1"/>
          </p:cNvPicPr>
          <p:nvPr/>
        </p:nvPicPr>
        <p:blipFill rotWithShape="1">
          <a:blip r:embed="rId6"/>
          <a:srcRect r="6977"/>
          <a:stretch/>
        </p:blipFill>
        <p:spPr>
          <a:xfrm>
            <a:off x="8519783" y="4713749"/>
            <a:ext cx="286986" cy="2245666"/>
          </a:xfrm>
          <a:prstGeom prst="rect">
            <a:avLst/>
          </a:prstGeom>
        </p:spPr>
      </p:pic>
      <p:sp>
        <p:nvSpPr>
          <p:cNvPr id="18"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9"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356115899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sp>
        <p:nvSpPr>
          <p:cNvPr id="9" name="Rectangle 5"/>
          <p:cNvSpPr>
            <a:spLocks noChangeArrowheads="1"/>
          </p:cNvSpPr>
          <p:nvPr/>
        </p:nvSpPr>
        <p:spPr bwMode="auto">
          <a:xfrm>
            <a:off x="1586805" y="3724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ángulo 10"/>
          <p:cNvSpPr/>
          <p:nvPr/>
        </p:nvSpPr>
        <p:spPr>
          <a:xfrm>
            <a:off x="1586805" y="606619"/>
            <a:ext cx="5831020" cy="461665"/>
          </a:xfrm>
          <a:prstGeom prst="rect">
            <a:avLst/>
          </a:prstGeom>
        </p:spPr>
        <p:txBody>
          <a:bodyPr wrap="none">
            <a:spAutoFit/>
          </a:bodyPr>
          <a:lstStyle/>
          <a:p>
            <a:r>
              <a:rPr lang="es-EC" sz="2400" b="1" dirty="0">
                <a:latin typeface="Times New Roman" panose="02020603050405020304" pitchFamily="18" charset="0"/>
                <a:ea typeface="Calibri" panose="020F0502020204030204" pitchFamily="34" charset="0"/>
              </a:rPr>
              <a:t>Verificación Relación Demanda/Capacidad</a:t>
            </a:r>
            <a:endParaRPr lang="es-EC" sz="2400" b="1" dirty="0"/>
          </a:p>
        </p:txBody>
      </p:sp>
      <p:sp>
        <p:nvSpPr>
          <p:cNvPr id="4" name="Rectángulo 3"/>
          <p:cNvSpPr/>
          <p:nvPr/>
        </p:nvSpPr>
        <p:spPr>
          <a:xfrm>
            <a:off x="1840354" y="1068284"/>
            <a:ext cx="1676741" cy="369332"/>
          </a:xfrm>
          <a:prstGeom prst="rect">
            <a:avLst/>
          </a:prstGeom>
        </p:spPr>
        <p:txBody>
          <a:bodyPr wrap="none">
            <a:spAutoFit/>
          </a:bodyPr>
          <a:lstStyle/>
          <a:p>
            <a:r>
              <a:rPr lang="es-EC" b="1" dirty="0">
                <a:latin typeface="Times New Roman" panose="02020603050405020304" pitchFamily="18" charset="0"/>
                <a:ea typeface="Calibri" panose="020F0502020204030204" pitchFamily="34" charset="0"/>
              </a:rPr>
              <a:t>Sección Tipo II</a:t>
            </a:r>
            <a:endParaRPr lang="es-EC" b="1" dirty="0"/>
          </a:p>
        </p:txBody>
      </p:sp>
      <p:sp>
        <p:nvSpPr>
          <p:cNvPr id="6" name="Rectángulo 5"/>
          <p:cNvSpPr/>
          <p:nvPr/>
        </p:nvSpPr>
        <p:spPr>
          <a:xfrm>
            <a:off x="2819400" y="5912077"/>
            <a:ext cx="5562601" cy="369332"/>
          </a:xfrm>
          <a:prstGeom prst="rect">
            <a:avLst/>
          </a:prstGeom>
        </p:spPr>
        <p:txBody>
          <a:bodyPr wrap="square">
            <a:spAutoFit/>
          </a:bodyPr>
          <a:lstStyle/>
          <a:p>
            <a:r>
              <a:rPr lang="es-EC" dirty="0" err="1">
                <a:latin typeface="Times New Roman" panose="02020603050405020304" pitchFamily="18" charset="0"/>
                <a:ea typeface="Calibri" panose="020F0502020204030204" pitchFamily="34" charset="0"/>
              </a:rPr>
              <a:t>Rigidizador</a:t>
            </a:r>
            <a:r>
              <a:rPr lang="es-EC" dirty="0">
                <a:latin typeface="Times New Roman" panose="02020603050405020304" pitchFamily="18" charset="0"/>
                <a:ea typeface="Calibri" panose="020F0502020204030204" pitchFamily="34" charset="0"/>
              </a:rPr>
              <a:t> inferior reforzado en Tornapunta Tramo </a:t>
            </a:r>
            <a:r>
              <a:rPr lang="es-EC" dirty="0" err="1">
                <a:latin typeface="Times New Roman" panose="02020603050405020304" pitchFamily="18" charset="0"/>
                <a:ea typeface="Calibri" panose="020F0502020204030204" pitchFamily="34" charset="0"/>
              </a:rPr>
              <a:t>B2</a:t>
            </a:r>
            <a:endParaRPr lang="es-EC" dirty="0"/>
          </a:p>
        </p:txBody>
      </p:sp>
      <p:pic>
        <p:nvPicPr>
          <p:cNvPr id="15" name="Imagen 14"/>
          <p:cNvPicPr>
            <a:picLocks noChangeAspect="1"/>
          </p:cNvPicPr>
          <p:nvPr/>
        </p:nvPicPr>
        <p:blipFill>
          <a:blip r:embed="rId4"/>
          <a:stretch>
            <a:fillRect/>
          </a:stretch>
        </p:blipFill>
        <p:spPr>
          <a:xfrm>
            <a:off x="1828981" y="1841989"/>
            <a:ext cx="6911332" cy="4103070"/>
          </a:xfrm>
          <a:prstGeom prst="rect">
            <a:avLst/>
          </a:prstGeom>
          <a:ln w="9525">
            <a:solidFill>
              <a:schemeClr val="tx1"/>
            </a:solidFill>
          </a:ln>
        </p:spPr>
      </p:pic>
      <p:pic>
        <p:nvPicPr>
          <p:cNvPr id="14" name="Imagen 13"/>
          <p:cNvPicPr>
            <a:picLocks noChangeAspect="1"/>
          </p:cNvPicPr>
          <p:nvPr/>
        </p:nvPicPr>
        <p:blipFill rotWithShape="1">
          <a:blip r:embed="rId5"/>
          <a:srcRect r="6977"/>
          <a:stretch/>
        </p:blipFill>
        <p:spPr>
          <a:xfrm>
            <a:off x="8195954" y="2346147"/>
            <a:ext cx="372094" cy="2911636"/>
          </a:xfrm>
          <a:prstGeom prst="rect">
            <a:avLst/>
          </a:prstGeom>
        </p:spPr>
      </p:pic>
      <p:sp>
        <p:nvSpPr>
          <p:cNvPr id="13"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6"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644920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sp>
        <p:nvSpPr>
          <p:cNvPr id="9" name="Rectangle 5"/>
          <p:cNvSpPr>
            <a:spLocks noChangeArrowheads="1"/>
          </p:cNvSpPr>
          <p:nvPr/>
        </p:nvSpPr>
        <p:spPr bwMode="auto">
          <a:xfrm>
            <a:off x="1586805" y="3724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ángulo 10"/>
          <p:cNvSpPr/>
          <p:nvPr/>
        </p:nvSpPr>
        <p:spPr>
          <a:xfrm>
            <a:off x="1586805" y="606619"/>
            <a:ext cx="5831020" cy="461665"/>
          </a:xfrm>
          <a:prstGeom prst="rect">
            <a:avLst/>
          </a:prstGeom>
        </p:spPr>
        <p:txBody>
          <a:bodyPr wrap="none">
            <a:spAutoFit/>
          </a:bodyPr>
          <a:lstStyle/>
          <a:p>
            <a:r>
              <a:rPr lang="es-EC" sz="2400" b="1" dirty="0">
                <a:latin typeface="Times New Roman" panose="02020603050405020304" pitchFamily="18" charset="0"/>
                <a:ea typeface="Calibri" panose="020F0502020204030204" pitchFamily="34" charset="0"/>
              </a:rPr>
              <a:t>Verificación Relación Demanda/Capacidad</a:t>
            </a:r>
            <a:endParaRPr lang="es-EC" sz="2400" b="1" dirty="0"/>
          </a:p>
        </p:txBody>
      </p:sp>
      <p:sp>
        <p:nvSpPr>
          <p:cNvPr id="4" name="Rectángulo 3"/>
          <p:cNvSpPr/>
          <p:nvPr/>
        </p:nvSpPr>
        <p:spPr>
          <a:xfrm>
            <a:off x="1840354" y="1068284"/>
            <a:ext cx="1676741" cy="369332"/>
          </a:xfrm>
          <a:prstGeom prst="rect">
            <a:avLst/>
          </a:prstGeom>
        </p:spPr>
        <p:txBody>
          <a:bodyPr wrap="none">
            <a:spAutoFit/>
          </a:bodyPr>
          <a:lstStyle/>
          <a:p>
            <a:r>
              <a:rPr lang="es-EC" b="1" dirty="0">
                <a:latin typeface="Times New Roman" panose="02020603050405020304" pitchFamily="18" charset="0"/>
                <a:ea typeface="Calibri" panose="020F0502020204030204" pitchFamily="34" charset="0"/>
              </a:rPr>
              <a:t>Sección Tipo II</a:t>
            </a:r>
            <a:endParaRPr lang="es-EC" b="1" dirty="0"/>
          </a:p>
        </p:txBody>
      </p:sp>
      <p:pic>
        <p:nvPicPr>
          <p:cNvPr id="14" name="Imagen 13"/>
          <p:cNvPicPr/>
          <p:nvPr/>
        </p:nvPicPr>
        <p:blipFill>
          <a:blip r:embed="rId4"/>
          <a:stretch>
            <a:fillRect/>
          </a:stretch>
        </p:blipFill>
        <p:spPr>
          <a:xfrm>
            <a:off x="1676400" y="1899281"/>
            <a:ext cx="7268669" cy="3739519"/>
          </a:xfrm>
          <a:prstGeom prst="rect">
            <a:avLst/>
          </a:prstGeom>
          <a:ln w="9525">
            <a:solidFill>
              <a:schemeClr val="tx1"/>
            </a:solidFill>
          </a:ln>
        </p:spPr>
      </p:pic>
      <p:sp>
        <p:nvSpPr>
          <p:cNvPr id="8" name="Rectángulo 7"/>
          <p:cNvSpPr/>
          <p:nvPr/>
        </p:nvSpPr>
        <p:spPr>
          <a:xfrm>
            <a:off x="2746948" y="5603409"/>
            <a:ext cx="5334000" cy="369332"/>
          </a:xfrm>
          <a:prstGeom prst="rect">
            <a:avLst/>
          </a:prstGeom>
        </p:spPr>
        <p:txBody>
          <a:bodyPr wrap="square">
            <a:spAutoFit/>
          </a:bodyPr>
          <a:lstStyle/>
          <a:p>
            <a:r>
              <a:rPr lang="es-EC" dirty="0" err="1">
                <a:latin typeface="Times New Roman" panose="02020603050405020304" pitchFamily="18" charset="0"/>
                <a:ea typeface="Calibri" panose="020F0502020204030204" pitchFamily="34" charset="0"/>
              </a:rPr>
              <a:t>Rigidizador</a:t>
            </a:r>
            <a:r>
              <a:rPr lang="es-EC" dirty="0">
                <a:latin typeface="Times New Roman" panose="02020603050405020304" pitchFamily="18" charset="0"/>
                <a:ea typeface="Calibri" panose="020F0502020204030204" pitchFamily="34" charset="0"/>
              </a:rPr>
              <a:t> inferior reforzado en Pila P1 Tramo </a:t>
            </a:r>
            <a:r>
              <a:rPr lang="es-EC" dirty="0" smtClean="0">
                <a:latin typeface="Times New Roman" panose="02020603050405020304" pitchFamily="18" charset="0"/>
                <a:ea typeface="Calibri" panose="020F0502020204030204" pitchFamily="34" charset="0"/>
              </a:rPr>
              <a:t>B3</a:t>
            </a:r>
            <a:endParaRPr lang="es-EC" dirty="0"/>
          </a:p>
        </p:txBody>
      </p:sp>
      <p:pic>
        <p:nvPicPr>
          <p:cNvPr id="13" name="Imagen 12"/>
          <p:cNvPicPr>
            <a:picLocks noChangeAspect="1"/>
          </p:cNvPicPr>
          <p:nvPr/>
        </p:nvPicPr>
        <p:blipFill rotWithShape="1">
          <a:blip r:embed="rId5"/>
          <a:srcRect r="6977"/>
          <a:stretch/>
        </p:blipFill>
        <p:spPr>
          <a:xfrm>
            <a:off x="8458200" y="2057400"/>
            <a:ext cx="363186" cy="2841931"/>
          </a:xfrm>
          <a:prstGeom prst="rect">
            <a:avLst/>
          </a:prstGeom>
        </p:spPr>
      </p:pic>
      <p:sp>
        <p:nvSpPr>
          <p:cNvPr id="15"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6"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390255144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sp>
        <p:nvSpPr>
          <p:cNvPr id="9" name="Rectangle 5"/>
          <p:cNvSpPr>
            <a:spLocks noChangeArrowheads="1"/>
          </p:cNvSpPr>
          <p:nvPr/>
        </p:nvSpPr>
        <p:spPr bwMode="auto">
          <a:xfrm>
            <a:off x="1586805" y="3724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ángulo 10"/>
          <p:cNvSpPr/>
          <p:nvPr/>
        </p:nvSpPr>
        <p:spPr>
          <a:xfrm>
            <a:off x="1586805" y="606619"/>
            <a:ext cx="5831020" cy="461665"/>
          </a:xfrm>
          <a:prstGeom prst="rect">
            <a:avLst/>
          </a:prstGeom>
        </p:spPr>
        <p:txBody>
          <a:bodyPr wrap="none">
            <a:spAutoFit/>
          </a:bodyPr>
          <a:lstStyle/>
          <a:p>
            <a:r>
              <a:rPr lang="es-EC" sz="2400" b="1" dirty="0">
                <a:latin typeface="Times New Roman" panose="02020603050405020304" pitchFamily="18" charset="0"/>
                <a:ea typeface="Calibri" panose="020F0502020204030204" pitchFamily="34" charset="0"/>
              </a:rPr>
              <a:t>Verificación Relación Demanda/Capacidad</a:t>
            </a:r>
            <a:endParaRPr lang="es-EC" sz="2400" b="1" dirty="0"/>
          </a:p>
        </p:txBody>
      </p:sp>
      <p:sp>
        <p:nvSpPr>
          <p:cNvPr id="4" name="Rectángulo 3"/>
          <p:cNvSpPr/>
          <p:nvPr/>
        </p:nvSpPr>
        <p:spPr>
          <a:xfrm>
            <a:off x="1840354" y="1068284"/>
            <a:ext cx="1676741" cy="369332"/>
          </a:xfrm>
          <a:prstGeom prst="rect">
            <a:avLst/>
          </a:prstGeom>
        </p:spPr>
        <p:txBody>
          <a:bodyPr wrap="none">
            <a:spAutoFit/>
          </a:bodyPr>
          <a:lstStyle/>
          <a:p>
            <a:r>
              <a:rPr lang="es-EC" b="1" dirty="0">
                <a:latin typeface="Times New Roman" panose="02020603050405020304" pitchFamily="18" charset="0"/>
                <a:ea typeface="Calibri" panose="020F0502020204030204" pitchFamily="34" charset="0"/>
              </a:rPr>
              <a:t>Sección Tipo II</a:t>
            </a:r>
            <a:endParaRPr lang="es-EC" b="1" dirty="0"/>
          </a:p>
        </p:txBody>
      </p:sp>
      <p:pic>
        <p:nvPicPr>
          <p:cNvPr id="15" name="Imagen 14"/>
          <p:cNvPicPr/>
          <p:nvPr/>
        </p:nvPicPr>
        <p:blipFill>
          <a:blip r:embed="rId4"/>
          <a:stretch>
            <a:fillRect/>
          </a:stretch>
        </p:blipFill>
        <p:spPr>
          <a:xfrm>
            <a:off x="1860341" y="1529949"/>
            <a:ext cx="6966903" cy="3767341"/>
          </a:xfrm>
          <a:prstGeom prst="rect">
            <a:avLst/>
          </a:prstGeom>
          <a:ln w="9525">
            <a:solidFill>
              <a:schemeClr val="tx1"/>
            </a:solidFill>
          </a:ln>
        </p:spPr>
      </p:pic>
      <p:sp>
        <p:nvSpPr>
          <p:cNvPr id="8" name="Rectángulo 7"/>
          <p:cNvSpPr/>
          <p:nvPr/>
        </p:nvSpPr>
        <p:spPr>
          <a:xfrm>
            <a:off x="2578309" y="5334486"/>
            <a:ext cx="5486400" cy="369332"/>
          </a:xfrm>
          <a:prstGeom prst="rect">
            <a:avLst/>
          </a:prstGeom>
        </p:spPr>
        <p:txBody>
          <a:bodyPr wrap="square">
            <a:spAutoFit/>
          </a:bodyPr>
          <a:lstStyle/>
          <a:p>
            <a:r>
              <a:rPr lang="es-EC" dirty="0" err="1">
                <a:latin typeface="Times New Roman" panose="02020603050405020304" pitchFamily="18" charset="0"/>
                <a:ea typeface="Calibri" panose="020F0502020204030204" pitchFamily="34" charset="0"/>
              </a:rPr>
              <a:t>Rigidizador</a:t>
            </a:r>
            <a:r>
              <a:rPr lang="es-EC" dirty="0">
                <a:latin typeface="Times New Roman" panose="02020603050405020304" pitchFamily="18" charset="0"/>
                <a:ea typeface="Calibri" panose="020F0502020204030204" pitchFamily="34" charset="0"/>
              </a:rPr>
              <a:t> inferior reforzado en Tornapunta Tramo </a:t>
            </a:r>
            <a:r>
              <a:rPr lang="es-EC" dirty="0" err="1">
                <a:latin typeface="Times New Roman" panose="02020603050405020304" pitchFamily="18" charset="0"/>
                <a:ea typeface="Calibri" panose="020F0502020204030204" pitchFamily="34" charset="0"/>
              </a:rPr>
              <a:t>B3</a:t>
            </a:r>
            <a:endParaRPr lang="es-EC" dirty="0"/>
          </a:p>
        </p:txBody>
      </p:sp>
      <p:pic>
        <p:nvPicPr>
          <p:cNvPr id="13" name="Imagen 12"/>
          <p:cNvPicPr>
            <a:picLocks noChangeAspect="1"/>
          </p:cNvPicPr>
          <p:nvPr/>
        </p:nvPicPr>
        <p:blipFill rotWithShape="1">
          <a:blip r:embed="rId5"/>
          <a:srcRect r="6977"/>
          <a:stretch/>
        </p:blipFill>
        <p:spPr>
          <a:xfrm>
            <a:off x="8305800" y="1981200"/>
            <a:ext cx="345160" cy="2700878"/>
          </a:xfrm>
          <a:prstGeom prst="rect">
            <a:avLst/>
          </a:prstGeom>
        </p:spPr>
      </p:pic>
      <p:sp>
        <p:nvSpPr>
          <p:cNvPr id="14"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6"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35443644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sp>
        <p:nvSpPr>
          <p:cNvPr id="9" name="Rectangle 5"/>
          <p:cNvSpPr>
            <a:spLocks noChangeArrowheads="1"/>
          </p:cNvSpPr>
          <p:nvPr/>
        </p:nvSpPr>
        <p:spPr bwMode="auto">
          <a:xfrm>
            <a:off x="1586805" y="3724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ángulo 10"/>
          <p:cNvSpPr/>
          <p:nvPr/>
        </p:nvSpPr>
        <p:spPr>
          <a:xfrm>
            <a:off x="1586805" y="606619"/>
            <a:ext cx="3432350" cy="461665"/>
          </a:xfrm>
          <a:prstGeom prst="rect">
            <a:avLst/>
          </a:prstGeom>
        </p:spPr>
        <p:txBody>
          <a:bodyPr wrap="none">
            <a:spAutoFit/>
          </a:bodyPr>
          <a:lstStyle/>
          <a:p>
            <a:r>
              <a:rPr lang="es-EC" sz="2400" b="1" dirty="0" smtClean="0">
                <a:latin typeface="Times New Roman" panose="02020603050405020304" pitchFamily="18" charset="0"/>
                <a:ea typeface="Calibri" panose="020F0502020204030204" pitchFamily="34" charset="0"/>
              </a:rPr>
              <a:t>Costo del Reforzamiento</a:t>
            </a:r>
            <a:endParaRPr lang="es-EC" sz="2400" b="1" dirty="0"/>
          </a:p>
        </p:txBody>
      </p:sp>
      <p:sp>
        <p:nvSpPr>
          <p:cNvPr id="14"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6"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graphicFrame>
        <p:nvGraphicFramePr>
          <p:cNvPr id="7" name="Tabla 6"/>
          <p:cNvGraphicFramePr>
            <a:graphicFrameLocks noGrp="1"/>
          </p:cNvGraphicFramePr>
          <p:nvPr>
            <p:extLst>
              <p:ext uri="{D42A27DB-BD31-4B8C-83A1-F6EECF244321}">
                <p14:modId xmlns:p14="http://schemas.microsoft.com/office/powerpoint/2010/main" val="1542663517"/>
              </p:ext>
            </p:extLst>
          </p:nvPr>
        </p:nvGraphicFramePr>
        <p:xfrm>
          <a:off x="1486127" y="1141503"/>
          <a:ext cx="7657874" cy="5336587"/>
        </p:xfrm>
        <a:graphic>
          <a:graphicData uri="http://schemas.openxmlformats.org/drawingml/2006/table">
            <a:tbl>
              <a:tblPr firstRow="1" firstCol="1" bandRow="1">
                <a:tableStyleId>{F5AB1C69-6EDB-4FF4-983F-18BD219EF322}</a:tableStyleId>
              </a:tblPr>
              <a:tblGrid>
                <a:gridCol w="965785"/>
                <a:gridCol w="3706201"/>
                <a:gridCol w="531181"/>
                <a:gridCol w="663978"/>
                <a:gridCol w="740437"/>
                <a:gridCol w="1050292"/>
              </a:tblGrid>
              <a:tr h="168218">
                <a:tc gridSpan="6">
                  <a:txBody>
                    <a:bodyPr/>
                    <a:lstStyle/>
                    <a:p>
                      <a:pPr algn="l" fontAlgn="ctr"/>
                      <a:r>
                        <a:rPr lang="es-EC" sz="900" u="none" strike="noStrike" dirty="0">
                          <a:effectLst/>
                          <a:latin typeface="Times New Roman" panose="02020603050405020304" pitchFamily="18" charset="0"/>
                          <a:cs typeface="Times New Roman" panose="02020603050405020304" pitchFamily="18" charset="0"/>
                        </a:rPr>
                        <a:t>1. MATERIALES</a:t>
                      </a:r>
                      <a:endParaRPr lang="es-EC"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69149">
                <a:tc gridSpan="2">
                  <a:txBody>
                    <a:bodyPr/>
                    <a:lstStyle/>
                    <a:p>
                      <a:pPr algn="ctr" fontAlgn="ctr"/>
                      <a:r>
                        <a:rPr lang="es-EC" sz="900" u="none" strike="noStrike">
                          <a:effectLst/>
                          <a:latin typeface="Times New Roman" panose="02020603050405020304" pitchFamily="18" charset="0"/>
                          <a:cs typeface="Times New Roman" panose="02020603050405020304" pitchFamily="18" charset="0"/>
                        </a:rPr>
                        <a:t>Descripción</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hMerge="1">
                  <a:txBody>
                    <a:bodyPr/>
                    <a:lstStyle/>
                    <a:p>
                      <a:endParaRPr lang="es-EC"/>
                    </a:p>
                  </a:txBody>
                  <a:tcP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Unidad</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Cantidad</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Precio productivo</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Costo total</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17052</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l" fontAlgn="ctr"/>
                      <a:r>
                        <a:rPr lang="es-EC" sz="900" u="none" strike="noStrike">
                          <a:effectLst/>
                          <a:latin typeface="Times New Roman" panose="02020603050405020304" pitchFamily="18" charset="0"/>
                          <a:cs typeface="Times New Roman" panose="02020603050405020304" pitchFamily="18" charset="0"/>
                        </a:rPr>
                        <a:t>Anticorrosivo Azarcón</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4000cc</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0,01</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15,56</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0,16</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17105</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l" fontAlgn="ctr"/>
                      <a:r>
                        <a:rPr lang="es-EC" sz="900" u="none" strike="noStrike">
                          <a:effectLst/>
                          <a:latin typeface="Times New Roman" panose="02020603050405020304" pitchFamily="18" charset="0"/>
                          <a:cs typeface="Times New Roman" panose="02020603050405020304" pitchFamily="18" charset="0"/>
                        </a:rPr>
                        <a:t>Thinner comercial (diluyente tecni thiñer laca)</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4000 cc</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0,01</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13,95</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0,14</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18108</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l" fontAlgn="ctr"/>
                      <a:r>
                        <a:rPr lang="es-EC" sz="900" u="none" strike="noStrike">
                          <a:effectLst/>
                          <a:latin typeface="Times New Roman" panose="02020603050405020304" pitchFamily="18" charset="0"/>
                          <a:cs typeface="Times New Roman" panose="02020603050405020304" pitchFamily="18" charset="0"/>
                        </a:rPr>
                        <a:t>Disco de corte</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u</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0,01</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1,65</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0,02</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18308</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l" fontAlgn="ctr"/>
                      <a:r>
                        <a:rPr lang="es-EC" sz="900" u="none" strike="noStrike">
                          <a:effectLst/>
                          <a:latin typeface="Times New Roman" panose="02020603050405020304" pitchFamily="18" charset="0"/>
                          <a:cs typeface="Times New Roman" panose="02020603050405020304" pitchFamily="18" charset="0"/>
                        </a:rPr>
                        <a:t>Acero en perfil</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kg</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1,05</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1,05</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1,10</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18613</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l" fontAlgn="ctr"/>
                      <a:r>
                        <a:rPr lang="es-EC" sz="900" u="none" strike="noStrike">
                          <a:effectLst/>
                          <a:latin typeface="Times New Roman" panose="02020603050405020304" pitchFamily="18" charset="0"/>
                          <a:cs typeface="Times New Roman" panose="02020603050405020304" pitchFamily="18" charset="0"/>
                        </a:rPr>
                        <a:t>Electrodo #7010 3/16</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kg</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0,05</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2,34</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0,12</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gridSpan="5">
                  <a:txBody>
                    <a:bodyPr/>
                    <a:lstStyle/>
                    <a:p>
                      <a:pPr algn="r" fontAlgn="ctr"/>
                      <a:r>
                        <a:rPr lang="es-EC" sz="900" u="none" strike="noStrike">
                          <a:effectLst/>
                          <a:latin typeface="Times New Roman" panose="02020603050405020304" pitchFamily="18" charset="0"/>
                          <a:cs typeface="Times New Roman" panose="02020603050405020304" pitchFamily="18" charset="0"/>
                        </a:rPr>
                        <a:t>Total materiales</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 $                1,53 </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gridSpan="6">
                  <a:txBody>
                    <a:bodyPr/>
                    <a:lstStyle/>
                    <a:p>
                      <a:pPr algn="l" fontAlgn="ctr"/>
                      <a:r>
                        <a:rPr lang="es-EC" sz="900" u="none" strike="noStrike">
                          <a:effectLst/>
                          <a:latin typeface="Times New Roman" panose="02020603050405020304" pitchFamily="18" charset="0"/>
                          <a:cs typeface="Times New Roman" panose="02020603050405020304" pitchFamily="18" charset="0"/>
                        </a:rPr>
                        <a:t>2. MANO DE OBRA</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69149">
                <a:tc gridSpan="2">
                  <a:txBody>
                    <a:bodyPr/>
                    <a:lstStyle/>
                    <a:p>
                      <a:pPr algn="ctr" fontAlgn="ctr"/>
                      <a:r>
                        <a:rPr lang="es-EC" sz="900" u="none" strike="noStrike">
                          <a:effectLst/>
                          <a:latin typeface="Times New Roman" panose="02020603050405020304" pitchFamily="18" charset="0"/>
                          <a:cs typeface="Times New Roman" panose="02020603050405020304" pitchFamily="18" charset="0"/>
                        </a:rPr>
                        <a:t>Descripción</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hMerge="1">
                  <a:txBody>
                    <a:bodyPr/>
                    <a:lstStyle/>
                    <a:p>
                      <a:endParaRPr lang="es-EC"/>
                    </a:p>
                  </a:txBody>
                  <a:tcP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Unidad</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Cantidad</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Precio productivo</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Costo total</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15837</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l" fontAlgn="ctr"/>
                      <a:r>
                        <a:rPr lang="es-EC" sz="900" u="none" strike="noStrike">
                          <a:effectLst/>
                          <a:latin typeface="Times New Roman" panose="02020603050405020304" pitchFamily="18" charset="0"/>
                          <a:cs typeface="Times New Roman" panose="02020603050405020304" pitchFamily="18" charset="0"/>
                        </a:rPr>
                        <a:t>Peón (ESTRUC. OCUP. E2)</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Hora</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0,11 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3,51 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0,39 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15863</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l" fontAlgn="ctr"/>
                      <a:r>
                        <a:rPr lang="es-EC" sz="900" u="none" strike="noStrike">
                          <a:effectLst/>
                          <a:latin typeface="Times New Roman" panose="02020603050405020304" pitchFamily="18" charset="0"/>
                          <a:cs typeface="Times New Roman" panose="02020603050405020304" pitchFamily="18" charset="0"/>
                        </a:rPr>
                        <a:t>Perfilero (ESTRUC. OCUP. C2)</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Hora</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0,11 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3,74 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0,41 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15868</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l" fontAlgn="ctr"/>
                      <a:r>
                        <a:rPr lang="es-EC" sz="900" u="none" strike="noStrike">
                          <a:effectLst/>
                          <a:latin typeface="Times New Roman" panose="02020603050405020304" pitchFamily="18" charset="0"/>
                          <a:cs typeface="Times New Roman" panose="02020603050405020304" pitchFamily="18" charset="0"/>
                        </a:rPr>
                        <a:t>Maestro de obra (ESTRUC. OCUP. C1)</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Hora</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0,01 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3,93 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0,04 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15871</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l" fontAlgn="ctr"/>
                      <a:r>
                        <a:rPr lang="es-EC" sz="900" u="none" strike="noStrike">
                          <a:effectLst/>
                          <a:latin typeface="Times New Roman" panose="02020603050405020304" pitchFamily="18" charset="0"/>
                          <a:cs typeface="Times New Roman" panose="02020603050405020304" pitchFamily="18" charset="0"/>
                        </a:rPr>
                        <a:t>Operadores Equipo Pesado (ESTRUC. OCUP. C1 G1)</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Hora</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0,11 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3,93 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0,43 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21078</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l" fontAlgn="ctr"/>
                      <a:r>
                        <a:rPr lang="pt-BR" sz="900" u="none" strike="noStrike">
                          <a:effectLst/>
                          <a:latin typeface="Times New Roman" panose="02020603050405020304" pitchFamily="18" charset="0"/>
                          <a:cs typeface="Times New Roman" panose="02020603050405020304" pitchFamily="18" charset="0"/>
                        </a:rPr>
                        <a:t>Engrasador o abastecedor responsable (ESTRUC. OCUP. D2)</a:t>
                      </a:r>
                      <a:endParaRPr lang="pt-BR"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Hora</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0,11 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3,55 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0,39 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gridSpan="5">
                  <a:txBody>
                    <a:bodyPr/>
                    <a:lstStyle/>
                    <a:p>
                      <a:pPr algn="r" fontAlgn="ctr"/>
                      <a:r>
                        <a:rPr lang="es-EC" sz="900" u="none" strike="noStrike">
                          <a:effectLst/>
                          <a:latin typeface="Times New Roman" panose="02020603050405020304" pitchFamily="18" charset="0"/>
                          <a:cs typeface="Times New Roman" panose="02020603050405020304" pitchFamily="18" charset="0"/>
                        </a:rPr>
                        <a:t>Total mano de obra</a:t>
                      </a:r>
                      <a:endParaRPr lang="es-EC" sz="900" b="1" i="0" u="none" strike="noStrike">
                        <a:solidFill>
                          <a:srgbClr val="222222"/>
                        </a:solidFill>
                        <a:effectLst/>
                        <a:latin typeface="Times New Roman" panose="02020603050405020304" pitchFamily="18" charset="0"/>
                        <a:cs typeface="Times New Roman" panose="02020603050405020304" pitchFamily="18" charset="0"/>
                      </a:endParaRPr>
                    </a:p>
                  </a:txBody>
                  <a:tcPr marL="8411" marR="8411" marT="8411"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 $                1,66 </a:t>
                      </a:r>
                      <a:endParaRPr lang="es-EC" sz="900" b="1" i="0" u="none" strike="noStrike">
                        <a:solidFill>
                          <a:srgbClr val="222222"/>
                        </a:solidFill>
                        <a:effectLst/>
                        <a:latin typeface="Times New Roman" panose="02020603050405020304" pitchFamily="18" charset="0"/>
                        <a:cs typeface="Times New Roman" panose="02020603050405020304" pitchFamily="18" charset="0"/>
                      </a:endParaRPr>
                    </a:p>
                  </a:txBody>
                  <a:tcPr marL="8411" marR="8411" marT="8411" marB="0" anchor="ctr"/>
                </a:tc>
              </a:tr>
              <a:tr h="168218">
                <a:tc gridSpan="6">
                  <a:txBody>
                    <a:bodyPr/>
                    <a:lstStyle/>
                    <a:p>
                      <a:pPr algn="l" fontAlgn="ctr"/>
                      <a:r>
                        <a:rPr lang="es-EC" sz="900" u="none" strike="noStrike">
                          <a:effectLst/>
                          <a:latin typeface="Times New Roman" panose="02020603050405020304" pitchFamily="18" charset="0"/>
                          <a:cs typeface="Times New Roman" panose="02020603050405020304" pitchFamily="18" charset="0"/>
                        </a:rPr>
                        <a:t>3. EQUIPO, MAQUINARIA Y HERRAMIENTAS</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69149">
                <a:tc gridSpan="2">
                  <a:txBody>
                    <a:bodyPr/>
                    <a:lstStyle/>
                    <a:p>
                      <a:pPr algn="ctr" fontAlgn="ctr"/>
                      <a:r>
                        <a:rPr lang="es-EC" sz="900" u="none" strike="noStrike">
                          <a:effectLst/>
                          <a:latin typeface="Times New Roman" panose="02020603050405020304" pitchFamily="18" charset="0"/>
                          <a:cs typeface="Times New Roman" panose="02020603050405020304" pitchFamily="18" charset="0"/>
                        </a:rPr>
                        <a:t>Descripción</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hMerge="1">
                  <a:txBody>
                    <a:bodyPr/>
                    <a:lstStyle/>
                    <a:p>
                      <a:endParaRPr lang="es-EC"/>
                    </a:p>
                  </a:txBody>
                  <a:tcP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Unidad</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Cantidad</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Precio productivo</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Costo total</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18110</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l" fontAlgn="ctr"/>
                      <a:r>
                        <a:rPr lang="es-EC" sz="900" u="none" strike="noStrike">
                          <a:effectLst/>
                          <a:latin typeface="Times New Roman" panose="02020603050405020304" pitchFamily="18" charset="0"/>
                          <a:cs typeface="Times New Roman" panose="02020603050405020304" pitchFamily="18" charset="0"/>
                        </a:rPr>
                        <a:t>Amoladora electrica</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Hora</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0,11 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4,30 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0,47 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18189</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l" fontAlgn="ctr"/>
                      <a:r>
                        <a:rPr lang="es-EC" sz="900" u="none" strike="noStrike">
                          <a:effectLst/>
                          <a:latin typeface="Times New Roman" panose="02020603050405020304" pitchFamily="18" charset="0"/>
                          <a:cs typeface="Times New Roman" panose="02020603050405020304" pitchFamily="18" charset="0"/>
                        </a:rPr>
                        <a:t>Soldadora electrica 300 a</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Hora</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0,11 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1,98 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0,22 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18470</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l" fontAlgn="ctr"/>
                      <a:r>
                        <a:rPr lang="es-EC" sz="900" u="none" strike="noStrike">
                          <a:effectLst/>
                          <a:latin typeface="Times New Roman" panose="02020603050405020304" pitchFamily="18" charset="0"/>
                          <a:cs typeface="Times New Roman" panose="02020603050405020304" pitchFamily="18" charset="0"/>
                        </a:rPr>
                        <a:t>Grua mobil</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Hora</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0,01 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35,00 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0,35 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18989</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l" fontAlgn="ctr"/>
                      <a:r>
                        <a:rPr lang="es-EC" sz="900" u="none" strike="noStrike">
                          <a:effectLst/>
                          <a:latin typeface="Times New Roman" panose="02020603050405020304" pitchFamily="18" charset="0"/>
                          <a:cs typeface="Times New Roman" panose="02020603050405020304" pitchFamily="18" charset="0"/>
                        </a:rPr>
                        <a:t>Equipo Oxicorte</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ctr" fontAlgn="ctr"/>
                      <a:r>
                        <a:rPr lang="es-EC" sz="900" u="none" strike="noStrike">
                          <a:effectLst/>
                          <a:latin typeface="Times New Roman" panose="02020603050405020304" pitchFamily="18" charset="0"/>
                          <a:cs typeface="Times New Roman" panose="02020603050405020304" pitchFamily="18" charset="0"/>
                        </a:rPr>
                        <a:t>Hora</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0,11 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1,54 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0,17 </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gridSpan="4">
                  <a:txBody>
                    <a:bodyPr/>
                    <a:lstStyle/>
                    <a:p>
                      <a:pPr algn="r" fontAlgn="ctr"/>
                      <a:r>
                        <a:rPr lang="es-EC" sz="900" u="none" strike="noStrike">
                          <a:effectLst/>
                          <a:latin typeface="Times New Roman" panose="02020603050405020304" pitchFamily="18" charset="0"/>
                          <a:cs typeface="Times New Roman" panose="02020603050405020304" pitchFamily="18" charset="0"/>
                        </a:rPr>
                        <a:t>Herramientas</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5,00%</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0,08</a:t>
                      </a:r>
                      <a:endParaRPr lang="es-EC" sz="90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gridSpan="5">
                  <a:txBody>
                    <a:bodyPr/>
                    <a:lstStyle/>
                    <a:p>
                      <a:pPr algn="r" fontAlgn="ctr"/>
                      <a:r>
                        <a:rPr lang="es-EC" sz="900" u="none" strike="noStrike">
                          <a:effectLst/>
                          <a:latin typeface="Times New Roman" panose="02020603050405020304" pitchFamily="18" charset="0"/>
                          <a:cs typeface="Times New Roman" panose="02020603050405020304" pitchFamily="18" charset="0"/>
                        </a:rPr>
                        <a:t>Total equipo, maquinaria y herramientas</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 $                1,29 </a:t>
                      </a:r>
                      <a:endParaRPr lang="es-EC" sz="900" b="1" i="0" u="none" strike="noStrike">
                        <a:solidFill>
                          <a:srgbClr val="222222"/>
                        </a:solidFill>
                        <a:effectLst/>
                        <a:latin typeface="Times New Roman" panose="02020603050405020304" pitchFamily="18" charset="0"/>
                        <a:cs typeface="Times New Roman" panose="02020603050405020304" pitchFamily="18" charset="0"/>
                      </a:endParaRPr>
                    </a:p>
                  </a:txBody>
                  <a:tcPr marL="8411" marR="8411" marT="8411" marB="0" anchor="ctr"/>
                </a:tc>
              </a:tr>
              <a:tr h="168218">
                <a:tc gridSpan="5">
                  <a:txBody>
                    <a:bodyPr/>
                    <a:lstStyle/>
                    <a:p>
                      <a:pPr algn="ctr" fontAlgn="ctr"/>
                      <a:r>
                        <a:rPr lang="es-EC" sz="900" u="none" strike="noStrike">
                          <a:effectLst/>
                          <a:latin typeface="Times New Roman" panose="02020603050405020304" pitchFamily="18" charset="0"/>
                          <a:cs typeface="Times New Roman" panose="02020603050405020304" pitchFamily="18" charset="0"/>
                        </a:rPr>
                        <a:t>Costo Directo</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 $                4,48 </a:t>
                      </a:r>
                      <a:endParaRPr lang="es-EC" sz="900" b="1" i="0" u="none" strike="noStrike">
                        <a:solidFill>
                          <a:srgbClr val="222222"/>
                        </a:solidFill>
                        <a:effectLst/>
                        <a:latin typeface="Times New Roman" panose="02020603050405020304" pitchFamily="18" charset="0"/>
                        <a:cs typeface="Times New Roman" panose="02020603050405020304" pitchFamily="18" charset="0"/>
                      </a:endParaRPr>
                    </a:p>
                  </a:txBody>
                  <a:tcPr marL="8411" marR="8411" marT="8411" marB="0" anchor="ctr"/>
                </a:tc>
              </a:tr>
              <a:tr h="168218">
                <a:tc gridSpan="5">
                  <a:txBody>
                    <a:bodyPr/>
                    <a:lstStyle/>
                    <a:p>
                      <a:pPr algn="ctr" fontAlgn="ctr"/>
                      <a:r>
                        <a:rPr lang="es-EC" sz="900" u="none" strike="noStrike">
                          <a:effectLst/>
                          <a:latin typeface="Times New Roman" panose="02020603050405020304" pitchFamily="18" charset="0"/>
                          <a:cs typeface="Times New Roman" panose="02020603050405020304" pitchFamily="18" charset="0"/>
                        </a:rPr>
                        <a:t>%Costos Indirectos</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r" fontAlgn="ctr"/>
                      <a:r>
                        <a:rPr lang="es-EC" sz="1050" u="none" strike="noStrike">
                          <a:effectLst/>
                          <a:latin typeface="Times New Roman" panose="02020603050405020304" pitchFamily="18" charset="0"/>
                          <a:cs typeface="Times New Roman" panose="02020603050405020304" pitchFamily="18" charset="0"/>
                        </a:rPr>
                        <a:t>20%</a:t>
                      </a:r>
                      <a:endParaRPr lang="es-EC" sz="1050" b="0"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r>
              <a:tr h="168218">
                <a:tc gridSpan="5">
                  <a:txBody>
                    <a:bodyPr/>
                    <a:lstStyle/>
                    <a:p>
                      <a:pPr algn="ctr" fontAlgn="ctr"/>
                      <a:r>
                        <a:rPr lang="es-EC" sz="900" u="none" strike="noStrike">
                          <a:effectLst/>
                          <a:latin typeface="Times New Roman" panose="02020603050405020304" pitchFamily="18" charset="0"/>
                          <a:cs typeface="Times New Roman" panose="02020603050405020304" pitchFamily="18" charset="0"/>
                        </a:rPr>
                        <a:t>Costos Indirectos</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 $                0,90 </a:t>
                      </a:r>
                      <a:endParaRPr lang="es-EC" sz="900" b="1" i="0" u="none" strike="noStrike">
                        <a:solidFill>
                          <a:srgbClr val="222222"/>
                        </a:solidFill>
                        <a:effectLst/>
                        <a:latin typeface="Times New Roman" panose="02020603050405020304" pitchFamily="18" charset="0"/>
                        <a:cs typeface="Times New Roman" panose="02020603050405020304" pitchFamily="18" charset="0"/>
                      </a:endParaRPr>
                    </a:p>
                  </a:txBody>
                  <a:tcPr marL="8411" marR="8411" marT="8411" marB="0" anchor="ctr"/>
                </a:tc>
              </a:tr>
              <a:tr h="168218">
                <a:tc gridSpan="5">
                  <a:txBody>
                    <a:bodyPr/>
                    <a:lstStyle/>
                    <a:p>
                      <a:pPr algn="ctr" fontAlgn="ctr"/>
                      <a:r>
                        <a:rPr lang="es-EC" sz="900" u="none" strike="noStrike">
                          <a:effectLst/>
                          <a:latin typeface="Times New Roman" panose="02020603050405020304" pitchFamily="18" charset="0"/>
                          <a:cs typeface="Times New Roman" panose="02020603050405020304" pitchFamily="18" charset="0"/>
                        </a:rPr>
                        <a:t>Costo Total</a:t>
                      </a:r>
                      <a:endParaRPr lang="es-EC" sz="900" b="1" i="0" u="none" strike="noStrike">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r" fontAlgn="ctr"/>
                      <a:r>
                        <a:rPr lang="es-EC" sz="900" u="none" strike="noStrike">
                          <a:effectLst/>
                          <a:latin typeface="Times New Roman" panose="02020603050405020304" pitchFamily="18" charset="0"/>
                          <a:cs typeface="Times New Roman" panose="02020603050405020304" pitchFamily="18" charset="0"/>
                        </a:rPr>
                        <a:t> $                5,38 </a:t>
                      </a:r>
                      <a:endParaRPr lang="es-EC" sz="900" b="1" i="0" u="none" strike="noStrike">
                        <a:solidFill>
                          <a:srgbClr val="222222"/>
                        </a:solidFill>
                        <a:effectLst/>
                        <a:latin typeface="Times New Roman" panose="02020603050405020304" pitchFamily="18" charset="0"/>
                        <a:cs typeface="Times New Roman" panose="02020603050405020304" pitchFamily="18" charset="0"/>
                      </a:endParaRPr>
                    </a:p>
                  </a:txBody>
                  <a:tcPr marL="8411" marR="8411" marT="8411" marB="0" anchor="ctr">
                    <a:lnB w="12700" cmpd="sng">
                      <a:noFill/>
                    </a:lnB>
                  </a:tcPr>
                </a:tc>
              </a:tr>
              <a:tr h="176629">
                <a:tc gridSpan="5">
                  <a:txBody>
                    <a:bodyPr/>
                    <a:lstStyle/>
                    <a:p>
                      <a:pPr algn="ctr" fontAlgn="ctr"/>
                      <a:r>
                        <a:rPr lang="es-EC" sz="1600" u="none" strike="noStrike" dirty="0">
                          <a:solidFill>
                            <a:schemeClr val="tx1"/>
                          </a:solidFill>
                          <a:effectLst/>
                          <a:latin typeface="Times New Roman" panose="02020603050405020304" pitchFamily="18" charset="0"/>
                          <a:cs typeface="Times New Roman" panose="02020603050405020304" pitchFamily="18" charset="0"/>
                        </a:rPr>
                        <a:t>MONTO TOTAL DEL PROYECTO</a:t>
                      </a:r>
                      <a:endParaRPr lang="es-EC"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411" marR="8411" marT="8411" marB="0" anchor="ctr">
                    <a:lnR w="12700" cmpd="sng">
                      <a:noFill/>
                    </a:lnR>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fontAlgn="ctr"/>
                      <a:r>
                        <a:rPr lang="es-EC" sz="1800" u="none" strike="noStrike" dirty="0" smtClean="0">
                          <a:effectLst/>
                          <a:latin typeface="Times New Roman" panose="02020603050405020304" pitchFamily="18" charset="0"/>
                          <a:cs typeface="Times New Roman" panose="02020603050405020304" pitchFamily="18" charset="0"/>
                        </a:rPr>
                        <a:t>$</a:t>
                      </a:r>
                      <a:r>
                        <a:rPr lang="es-EC" sz="1800" b="1" u="none" strike="noStrike" dirty="0">
                          <a:effectLst/>
                          <a:latin typeface="Times New Roman" panose="02020603050405020304" pitchFamily="18" charset="0"/>
                          <a:cs typeface="Times New Roman" panose="02020603050405020304" pitchFamily="18" charset="0"/>
                        </a:rPr>
                        <a:t>54.306,33 </a:t>
                      </a:r>
                      <a:endParaRPr lang="es-EC"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411" marR="8411" marT="84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r>
            </a:tbl>
          </a:graphicData>
        </a:graphic>
      </p:graphicFrame>
    </p:spTree>
    <p:extLst>
      <p:ext uri="{BB962C8B-B14F-4D97-AF65-F5344CB8AC3E}">
        <p14:creationId xmlns:p14="http://schemas.microsoft.com/office/powerpoint/2010/main" val="334359449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01" y="1"/>
            <a:ext cx="1505424" cy="1447800"/>
          </a:xfrm>
          <a:prstGeom prst="rect">
            <a:avLst/>
          </a:prstGeom>
        </p:spPr>
      </p:pic>
      <p:sp>
        <p:nvSpPr>
          <p:cNvPr id="11" name="Rectángulo 10"/>
          <p:cNvSpPr/>
          <p:nvPr/>
        </p:nvSpPr>
        <p:spPr>
          <a:xfrm>
            <a:off x="1586805" y="606619"/>
            <a:ext cx="4024692" cy="461665"/>
          </a:xfrm>
          <a:prstGeom prst="rect">
            <a:avLst/>
          </a:prstGeom>
        </p:spPr>
        <p:txBody>
          <a:bodyPr wrap="none">
            <a:spAutoFit/>
          </a:bodyPr>
          <a:lstStyle/>
          <a:p>
            <a:r>
              <a:rPr lang="es-EC" sz="2400" b="1" dirty="0" smtClean="0">
                <a:latin typeface="Times New Roman" panose="02020603050405020304" pitchFamily="18" charset="0"/>
                <a:cs typeface="Times New Roman" panose="02020603050405020304" pitchFamily="18" charset="0"/>
              </a:rPr>
              <a:t>Resiliencia por funcionalidad</a:t>
            </a:r>
            <a:endParaRPr lang="es-EC" sz="3200" b="1" dirty="0">
              <a:latin typeface="Times New Roman" panose="02020603050405020304" pitchFamily="18" charset="0"/>
              <a:cs typeface="Times New Roman" panose="02020603050405020304" pitchFamily="18" charset="0"/>
            </a:endParaRPr>
          </a:p>
        </p:txBody>
      </p:sp>
      <p:sp>
        <p:nvSpPr>
          <p:cNvPr id="6" name="Rectangle 2"/>
          <p:cNvSpPr>
            <a:spLocks noChangeArrowheads="1"/>
          </p:cNvSpPr>
          <p:nvPr/>
        </p:nvSpPr>
        <p:spPr bwMode="auto">
          <a:xfrm>
            <a:off x="2442148" y="22288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3" name="Imagen 12"/>
          <p:cNvPicPr/>
          <p:nvPr/>
        </p:nvPicPr>
        <p:blipFill>
          <a:blip r:embed="rId4"/>
          <a:stretch>
            <a:fillRect/>
          </a:stretch>
        </p:blipFill>
        <p:spPr>
          <a:xfrm>
            <a:off x="2791563" y="1500074"/>
            <a:ext cx="5051734" cy="2378710"/>
          </a:xfrm>
          <a:prstGeom prst="rect">
            <a:avLst/>
          </a:prstGeom>
          <a:ln w="9525">
            <a:solidFill>
              <a:schemeClr val="tx1"/>
            </a:solidFill>
          </a:ln>
        </p:spPr>
      </p:pic>
      <p:sp>
        <p:nvSpPr>
          <p:cNvPr id="4" name="Rectángulo 3"/>
          <p:cNvSpPr/>
          <p:nvPr/>
        </p:nvSpPr>
        <p:spPr>
          <a:xfrm>
            <a:off x="2623127" y="1099513"/>
            <a:ext cx="5976740" cy="369332"/>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Curva de resiliencia Deformación vs Tiempo Tramo </a:t>
            </a:r>
            <a:r>
              <a:rPr lang="es-EC" dirty="0" err="1">
                <a:latin typeface="Times New Roman" panose="02020603050405020304" pitchFamily="18" charset="0"/>
                <a:ea typeface="Calibri" panose="020F0502020204030204" pitchFamily="34" charset="0"/>
              </a:rPr>
              <a:t>B2B3</a:t>
            </a:r>
            <a:endParaRPr lang="es-EC" dirty="0"/>
          </a:p>
        </p:txBody>
      </p:sp>
      <p:pic>
        <p:nvPicPr>
          <p:cNvPr id="14" name="Imagen 13"/>
          <p:cNvPicPr/>
          <p:nvPr/>
        </p:nvPicPr>
        <p:blipFill>
          <a:blip r:embed="rId5"/>
          <a:stretch>
            <a:fillRect/>
          </a:stretch>
        </p:blipFill>
        <p:spPr>
          <a:xfrm>
            <a:off x="2791563" y="4365379"/>
            <a:ext cx="5065578" cy="2417710"/>
          </a:xfrm>
          <a:prstGeom prst="rect">
            <a:avLst/>
          </a:prstGeom>
          <a:ln w="9525">
            <a:solidFill>
              <a:schemeClr val="tx1"/>
            </a:solidFill>
          </a:ln>
        </p:spPr>
      </p:pic>
      <p:sp>
        <p:nvSpPr>
          <p:cNvPr id="8" name="Rectángulo 7"/>
          <p:cNvSpPr/>
          <p:nvPr/>
        </p:nvSpPr>
        <p:spPr>
          <a:xfrm>
            <a:off x="2580067" y="3946239"/>
            <a:ext cx="6019800" cy="369332"/>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Curva de resiliencia Período en Z vs Tiempo Tramo </a:t>
            </a:r>
            <a:r>
              <a:rPr lang="es-EC" dirty="0" err="1">
                <a:latin typeface="Times New Roman" panose="02020603050405020304" pitchFamily="18" charset="0"/>
                <a:ea typeface="Calibri" panose="020F0502020204030204" pitchFamily="34" charset="0"/>
              </a:rPr>
              <a:t>B2B3</a:t>
            </a:r>
            <a:r>
              <a:rPr lang="es-EC" dirty="0">
                <a:latin typeface="Times New Roman" panose="02020603050405020304" pitchFamily="18" charset="0"/>
                <a:ea typeface="Calibri" panose="020F0502020204030204" pitchFamily="34" charset="0"/>
              </a:rPr>
              <a:t>.</a:t>
            </a:r>
            <a:endParaRPr lang="es-EC" dirty="0"/>
          </a:p>
        </p:txBody>
      </p:sp>
      <p:sp>
        <p:nvSpPr>
          <p:cNvPr id="15"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PROPUESTA DE REFORZAMIENTO</a:t>
            </a:r>
            <a:endParaRPr lang="es-ES" dirty="0"/>
          </a:p>
        </p:txBody>
      </p:sp>
      <p:sp>
        <p:nvSpPr>
          <p:cNvPr id="16"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Propuesta de</a:t>
            </a:r>
          </a:p>
          <a:p>
            <a:pPr marL="0" indent="0">
              <a:buFont typeface="Arial" pitchFamily="34" charset="0"/>
              <a:buNone/>
            </a:pPr>
            <a:r>
              <a:rPr lang="es-EC" sz="1600" dirty="0" smtClean="0">
                <a:solidFill>
                  <a:srgbClr val="FF0000"/>
                </a:solidFill>
              </a:rPr>
              <a:t>   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Conclusiones</a:t>
            </a:r>
          </a:p>
        </p:txBody>
      </p:sp>
    </p:spTree>
    <p:extLst>
      <p:ext uri="{BB962C8B-B14F-4D97-AF65-F5344CB8AC3E}">
        <p14:creationId xmlns:p14="http://schemas.microsoft.com/office/powerpoint/2010/main" val="311254628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828800" y="2590800"/>
            <a:ext cx="6625547" cy="1246495"/>
          </a:xfrm>
          <a:prstGeom prst="rect">
            <a:avLst/>
          </a:prstGeom>
          <a:noFill/>
        </p:spPr>
        <p:txBody>
          <a:bodyPr wrap="square" rtlCol="0">
            <a:spAutoFit/>
          </a:bodyPr>
          <a:lstStyle/>
          <a:p>
            <a:pPr algn="ctr"/>
            <a:r>
              <a:rPr lang="es-EC" sz="7500" dirty="0" smtClean="0"/>
              <a:t>CONCLUSIONES</a:t>
            </a:r>
            <a:endParaRPr lang="es-EC" sz="7500" dirty="0"/>
          </a:p>
        </p:txBody>
      </p:sp>
      <p:sp>
        <p:nvSpPr>
          <p:cNvPr id="4" name="Title 1"/>
          <p:cNvSpPr txBox="1">
            <a:spLocks/>
          </p:cNvSpPr>
          <p:nvPr/>
        </p:nvSpPr>
        <p:spPr>
          <a:xfrm>
            <a:off x="1455506" y="6928"/>
            <a:ext cx="7231294" cy="526472"/>
          </a:xfrm>
          <a:prstGeom prst="rect">
            <a:avLst/>
          </a:prstGeom>
          <a:solidFill>
            <a:schemeClr val="tx1">
              <a:lumMod val="75000"/>
              <a:lumOff val="25000"/>
            </a:schemeClr>
          </a:solidFill>
        </p:spPr>
        <p:txBody>
          <a:bodyPr/>
          <a:lstStyle>
            <a:lvl1pPr algn="just" defTabSz="914400" rtl="0" eaLnBrk="1" latinLnBrk="0" hangingPunct="1">
              <a:spcBef>
                <a:spcPct val="0"/>
              </a:spcBef>
              <a:buNone/>
              <a:defRPr sz="2400" kern="1200">
                <a:solidFill>
                  <a:schemeClr val="bg1"/>
                </a:solidFill>
                <a:latin typeface="Times New Roman" pitchFamily="18" charset="0"/>
                <a:ea typeface="+mj-ea"/>
                <a:cs typeface="Times New Roman" pitchFamily="18" charset="0"/>
              </a:defRPr>
            </a:lvl1pPr>
          </a:lstStyle>
          <a:p>
            <a:endParaRPr lang="es-EC" dirty="0"/>
          </a:p>
        </p:txBody>
      </p:sp>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6"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rgbClr val="FF0000"/>
                </a:solidFill>
              </a:rPr>
              <a:t>   </a:t>
            </a:r>
            <a:r>
              <a:rPr lang="es-EC" sz="1600" dirty="0" smtClean="0">
                <a:solidFill>
                  <a:schemeClr val="bg1"/>
                </a:solidFill>
              </a:rPr>
              <a:t>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Conclusiones</a:t>
            </a:r>
          </a:p>
        </p:txBody>
      </p:sp>
    </p:spTree>
    <p:extLst>
      <p:ext uri="{BB962C8B-B14F-4D97-AF65-F5344CB8AC3E}">
        <p14:creationId xmlns:p14="http://schemas.microsoft.com/office/powerpoint/2010/main" val="418593808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CONCLUSIONES Y RECOMENDACIONES</a:t>
            </a:r>
            <a:endParaRPr lang="es-ES" dirty="0"/>
          </a:p>
        </p:txBody>
      </p:sp>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CONCLUSIONES</a:t>
            </a:r>
            <a:endParaRPr lang="es-EC" sz="2100" dirty="0">
              <a:latin typeface="Times New Roman" panose="02020603050405020304" pitchFamily="18" charset="0"/>
              <a:cs typeface="Times New Roman" panose="02020603050405020304" pitchFamily="18" charset="0"/>
            </a:endParaRPr>
          </a:p>
        </p:txBody>
      </p:sp>
      <p:sp>
        <p:nvSpPr>
          <p:cNvPr id="4" name="Rectángulo 3"/>
          <p:cNvSpPr/>
          <p:nvPr/>
        </p:nvSpPr>
        <p:spPr>
          <a:xfrm>
            <a:off x="1586805" y="2080784"/>
            <a:ext cx="7648434" cy="2516073"/>
          </a:xfrm>
          <a:prstGeom prst="rect">
            <a:avLst/>
          </a:prstGeom>
        </p:spPr>
        <p:txBody>
          <a:bodyPr wrap="square">
            <a:spAutoFit/>
          </a:bodyPr>
          <a:lstStyle/>
          <a:p>
            <a:pPr indent="180340" algn="just">
              <a:lnSpc>
                <a:spcPct val="150000"/>
              </a:lnSpc>
              <a:spcBef>
                <a:spcPts val="800"/>
              </a:spcBef>
              <a:spcAft>
                <a:spcPts val="800"/>
              </a:spcAft>
            </a:pPr>
            <a:r>
              <a:rPr lang="es-EC" sz="2100" dirty="0">
                <a:latin typeface="Times New Roman" panose="02020603050405020304" pitchFamily="18" charset="0"/>
                <a:ea typeface="Calibri" panose="020F0502020204030204" pitchFamily="34" charset="0"/>
              </a:rPr>
              <a:t>En base al objetivo general: “Determinar las características funcionales del Puente Zámbiza, a través de una calibración del modelo analítico con el modelo real obtenido de un ensayo experimental de monitoreo en tiempo real con acelerógrafos, para establecer el estado resistente”, se concluye </a:t>
            </a:r>
            <a:r>
              <a:rPr lang="es-EC" sz="2100" dirty="0" smtClean="0">
                <a:latin typeface="Times New Roman" panose="02020603050405020304" pitchFamily="18" charset="0"/>
                <a:ea typeface="Calibri" panose="020F0502020204030204" pitchFamily="34" charset="0"/>
              </a:rPr>
              <a:t>lo </a:t>
            </a:r>
            <a:r>
              <a:rPr lang="es-EC" sz="2100" dirty="0">
                <a:latin typeface="Times New Roman" panose="02020603050405020304" pitchFamily="18" charset="0"/>
                <a:ea typeface="Calibri" panose="020F0502020204030204" pitchFamily="34" charset="0"/>
              </a:rPr>
              <a:t>siguiente:</a:t>
            </a:r>
            <a:endParaRPr lang="es-EC" sz="2100" dirty="0">
              <a:effectLst/>
              <a:latin typeface="Times New Roman" panose="02020603050405020304" pitchFamily="18" charset="0"/>
              <a:ea typeface="Calibri" panose="020F0502020204030204" pitchFamily="34" charset="0"/>
            </a:endParaRPr>
          </a:p>
        </p:txBody>
      </p:sp>
      <p:sp>
        <p:nvSpPr>
          <p:cNvPr id="8"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rgbClr val="FF0000"/>
                </a:solidFill>
              </a:rPr>
              <a:t>   </a:t>
            </a:r>
            <a:r>
              <a:rPr lang="es-EC" sz="1600" dirty="0" smtClean="0">
                <a:solidFill>
                  <a:schemeClr val="bg1"/>
                </a:solidFill>
              </a:rPr>
              <a:t>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Conclusiones</a:t>
            </a:r>
          </a:p>
        </p:txBody>
      </p:sp>
    </p:spTree>
    <p:extLst>
      <p:ext uri="{BB962C8B-B14F-4D97-AF65-F5344CB8AC3E}">
        <p14:creationId xmlns:p14="http://schemas.microsoft.com/office/powerpoint/2010/main" val="22480939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CONCLUSIONES</a:t>
            </a:r>
            <a:endParaRPr lang="es-EC" sz="2100" dirty="0">
              <a:latin typeface="Times New Roman" panose="02020603050405020304" pitchFamily="18" charset="0"/>
              <a:cs typeface="Times New Roman" panose="02020603050405020304" pitchFamily="18" charset="0"/>
            </a:endParaRPr>
          </a:p>
        </p:txBody>
      </p:sp>
      <p:sp>
        <p:nvSpPr>
          <p:cNvPr id="4" name="Rectángulo 3"/>
          <p:cNvSpPr/>
          <p:nvPr/>
        </p:nvSpPr>
        <p:spPr>
          <a:xfrm>
            <a:off x="1752600" y="1452488"/>
            <a:ext cx="6629400" cy="3970318"/>
          </a:xfrm>
          <a:prstGeom prst="rect">
            <a:avLst/>
          </a:prstGeom>
        </p:spPr>
        <p:txBody>
          <a:bodyPr wrap="square">
            <a:spAutoFit/>
          </a:bodyPr>
          <a:lstStyle/>
          <a:p>
            <a:pPr marL="342900" lvl="0" indent="-342900" algn="just">
              <a:lnSpc>
                <a:spcPct val="150000"/>
              </a:lnSpc>
              <a:spcBef>
                <a:spcPts val="800"/>
              </a:spcBef>
              <a:spcAft>
                <a:spcPts val="800"/>
              </a:spcAft>
              <a:buFont typeface="+mj-lt"/>
              <a:buAutoNum type="arabicPeriod"/>
            </a:pPr>
            <a:r>
              <a:rPr lang="es-EC" sz="2100" dirty="0">
                <a:latin typeface="Times New Roman" panose="02020603050405020304" pitchFamily="18" charset="0"/>
                <a:ea typeface="Calibri" panose="020F0502020204030204" pitchFamily="34" charset="0"/>
              </a:rPr>
              <a:t>Los tramos A1, A2, A3, A4, A5, B1 y B4 durante la calibración del modelo analítico presentaron un porcentaje de reducción de inercia del 80-85% en la superestructura y del 90-95% en la infraestructura lo cual se cataloga como deterioro leve. Sin embargo los tramos B2 y B3 presentaron la mayor reducción de inercia, 75% en superestructura y 80% en infraestructura, lo cual se considera un deterioro medio.</a:t>
            </a:r>
            <a:endParaRPr lang="es-EC" sz="2100" dirty="0">
              <a:effectLst/>
              <a:latin typeface="Times New Roman" panose="02020603050405020304" pitchFamily="18" charset="0"/>
              <a:ea typeface="Calibri" panose="020F0502020204030204" pitchFamily="34" charset="0"/>
            </a:endParaRPr>
          </a:p>
        </p:txBody>
      </p:sp>
      <p:sp>
        <p:nvSpPr>
          <p:cNvPr id="9"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CONCLUSIONES Y RECOMENDACIONES</a:t>
            </a:r>
            <a:endParaRPr lang="es-ES" dirty="0"/>
          </a:p>
        </p:txBody>
      </p:sp>
      <p:sp>
        <p:nvSpPr>
          <p:cNvPr id="10"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rgbClr val="FF0000"/>
                </a:solidFill>
              </a:rPr>
              <a:t>   </a:t>
            </a:r>
            <a:r>
              <a:rPr lang="es-EC" sz="1600" dirty="0" smtClean="0">
                <a:solidFill>
                  <a:schemeClr val="bg1"/>
                </a:solidFill>
              </a:rPr>
              <a:t>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Conclusiones</a:t>
            </a:r>
          </a:p>
        </p:txBody>
      </p:sp>
    </p:spTree>
    <p:extLst>
      <p:ext uri="{BB962C8B-B14F-4D97-AF65-F5344CB8AC3E}">
        <p14:creationId xmlns:p14="http://schemas.microsoft.com/office/powerpoint/2010/main" val="24698436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1101" y="1"/>
            <a:ext cx="1505424" cy="1447800"/>
          </a:xfrm>
          <a:prstGeom prst="rect">
            <a:avLst/>
          </a:prstGeom>
        </p:spPr>
      </p:pic>
      <p:sp>
        <p:nvSpPr>
          <p:cNvPr id="7" name="CuadroTexto 6"/>
          <p:cNvSpPr txBox="1"/>
          <p:nvPr/>
        </p:nvSpPr>
        <p:spPr>
          <a:xfrm>
            <a:off x="1455506" y="736667"/>
            <a:ext cx="4419600" cy="430887"/>
          </a:xfrm>
          <a:prstGeom prst="rect">
            <a:avLst/>
          </a:prstGeom>
          <a:noFill/>
        </p:spPr>
        <p:txBody>
          <a:bodyPr wrap="square" rtlCol="0">
            <a:spAutoFit/>
          </a:bodyPr>
          <a:lstStyle/>
          <a:p>
            <a:r>
              <a:rPr lang="es-EC" sz="2100" dirty="0" smtClean="0">
                <a:latin typeface="Times New Roman" panose="02020603050405020304" pitchFamily="18" charset="0"/>
                <a:cs typeface="Times New Roman" panose="02020603050405020304" pitchFamily="18" charset="0"/>
              </a:rPr>
              <a:t>CONCLUSIONES</a:t>
            </a:r>
            <a:endParaRPr lang="es-EC" sz="2100" dirty="0">
              <a:latin typeface="Times New Roman" panose="02020603050405020304" pitchFamily="18" charset="0"/>
              <a:cs typeface="Times New Roman" panose="02020603050405020304" pitchFamily="18" charset="0"/>
            </a:endParaRPr>
          </a:p>
        </p:txBody>
      </p:sp>
      <p:sp>
        <p:nvSpPr>
          <p:cNvPr id="6" name="Rectángulo 5"/>
          <p:cNvSpPr/>
          <p:nvPr/>
        </p:nvSpPr>
        <p:spPr>
          <a:xfrm>
            <a:off x="1565569" y="1177547"/>
            <a:ext cx="7086600" cy="1061829"/>
          </a:xfrm>
          <a:prstGeom prst="rect">
            <a:avLst/>
          </a:prstGeom>
        </p:spPr>
        <p:txBody>
          <a:bodyPr wrap="square">
            <a:spAutoFit/>
          </a:bodyPr>
          <a:lstStyle/>
          <a:p>
            <a:pPr indent="180340" algn="just">
              <a:lnSpc>
                <a:spcPct val="150000"/>
              </a:lnSpc>
              <a:spcBef>
                <a:spcPts val="800"/>
              </a:spcBef>
              <a:spcAft>
                <a:spcPts val="800"/>
              </a:spcAft>
            </a:pPr>
            <a:r>
              <a:rPr lang="es-EC" sz="2100" dirty="0">
                <a:latin typeface="Times New Roman" panose="02020603050405020304" pitchFamily="18" charset="0"/>
                <a:ea typeface="Calibri" panose="020F0502020204030204" pitchFamily="34" charset="0"/>
              </a:rPr>
              <a:t>En base al objetivo específico: “Determinar el periodo de vibración del puente” se concluye lo siguiente:</a:t>
            </a:r>
            <a:endParaRPr lang="es-EC" sz="2100" dirty="0">
              <a:effectLst/>
              <a:latin typeface="Times New Roman" panose="02020603050405020304" pitchFamily="18" charset="0"/>
              <a:ea typeface="Calibri" panose="020F0502020204030204" pitchFamily="34" charset="0"/>
            </a:endParaRPr>
          </a:p>
        </p:txBody>
      </p:sp>
      <p:sp>
        <p:nvSpPr>
          <p:cNvPr id="8" name="Rectángulo 7"/>
          <p:cNvSpPr/>
          <p:nvPr/>
        </p:nvSpPr>
        <p:spPr>
          <a:xfrm>
            <a:off x="1484322" y="2361031"/>
            <a:ext cx="7507277" cy="2169825"/>
          </a:xfrm>
          <a:prstGeom prst="rect">
            <a:avLst/>
          </a:prstGeom>
        </p:spPr>
        <p:txBody>
          <a:bodyPr wrap="square">
            <a:spAutoFit/>
          </a:bodyPr>
          <a:lstStyle/>
          <a:p>
            <a:pPr lvl="0" algn="just">
              <a:lnSpc>
                <a:spcPct val="150000"/>
              </a:lnSpc>
              <a:spcBef>
                <a:spcPts val="800"/>
              </a:spcBef>
              <a:spcAft>
                <a:spcPts val="800"/>
              </a:spcAft>
            </a:pPr>
            <a:r>
              <a:rPr lang="es-EC" dirty="0" smtClean="0">
                <a:latin typeface="Times New Roman" panose="02020603050405020304" pitchFamily="18" charset="0"/>
                <a:ea typeface="Calibri" panose="020F0502020204030204" pitchFamily="34" charset="0"/>
              </a:rPr>
              <a:t>2. A </a:t>
            </a:r>
            <a:r>
              <a:rPr lang="es-EC" dirty="0">
                <a:latin typeface="Times New Roman" panose="02020603050405020304" pitchFamily="18" charset="0"/>
                <a:ea typeface="Calibri" panose="020F0502020204030204" pitchFamily="34" charset="0"/>
              </a:rPr>
              <a:t>partir del ensayo con carga dinámica y del procesamiento de señales mediante FFT se determinó que los períodos de vibración del Puente Zámbiza varían entre 0.2026s-0.4588s en sentido longitudinal (Eje X), entre 0.2122s y 0.7162s en el sentido transversal (Eje Y</a:t>
            </a:r>
            <a:r>
              <a:rPr lang="es-EC" dirty="0" smtClean="0">
                <a:latin typeface="Times New Roman" panose="02020603050405020304" pitchFamily="18" charset="0"/>
                <a:ea typeface="Calibri" panose="020F0502020204030204" pitchFamily="34" charset="0"/>
              </a:rPr>
              <a:t>) </a:t>
            </a:r>
            <a:r>
              <a:rPr lang="es-EC" dirty="0">
                <a:latin typeface="Times New Roman" panose="02020603050405020304" pitchFamily="18" charset="0"/>
                <a:ea typeface="Calibri" panose="020F0502020204030204" pitchFamily="34" charset="0"/>
              </a:rPr>
              <a:t>y entre 0.1976s-0.3868s en el sentido vertical (Eje Z).</a:t>
            </a:r>
            <a:endParaRPr lang="es-EC" dirty="0">
              <a:effectLst/>
              <a:latin typeface="Times New Roman" panose="02020603050405020304" pitchFamily="18" charset="0"/>
              <a:ea typeface="Calibri" panose="020F0502020204030204" pitchFamily="34" charset="0"/>
            </a:endParaRPr>
          </a:p>
        </p:txBody>
      </p:sp>
      <p:sp>
        <p:nvSpPr>
          <p:cNvPr id="10" name="Title 1"/>
          <p:cNvSpPr>
            <a:spLocks noGrp="1"/>
          </p:cNvSpPr>
          <p:nvPr>
            <p:ph type="title"/>
          </p:nvPr>
        </p:nvSpPr>
        <p:spPr>
          <a:xfrm>
            <a:off x="1455506" y="6928"/>
            <a:ext cx="7231294" cy="526472"/>
          </a:xfrm>
          <a:solidFill>
            <a:schemeClr val="tx1">
              <a:lumMod val="75000"/>
              <a:lumOff val="25000"/>
            </a:schemeClr>
          </a:solidFill>
        </p:spPr>
        <p:txBody>
          <a:bodyPr/>
          <a:lstStyle/>
          <a:p>
            <a:r>
              <a:rPr lang="es-ES" dirty="0" smtClean="0"/>
              <a:t>CONCLUSIONES Y RECOMENDACIONES</a:t>
            </a:r>
            <a:endParaRPr lang="es-ES" dirty="0"/>
          </a:p>
        </p:txBody>
      </p:sp>
      <p:sp>
        <p:nvSpPr>
          <p:cNvPr id="11" name="Content Placeholder 2"/>
          <p:cNvSpPr txBox="1">
            <a:spLocks/>
          </p:cNvSpPr>
          <p:nvPr/>
        </p:nvSpPr>
        <p:spPr>
          <a:xfrm>
            <a:off x="-21101" y="1446630"/>
            <a:ext cx="1607906" cy="5410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C" sz="1600" dirty="0" smtClean="0">
                <a:solidFill>
                  <a:schemeClr val="bg1"/>
                </a:solidFill>
              </a:rPr>
              <a:t>-  Introducción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Descripción </a:t>
            </a:r>
          </a:p>
          <a:p>
            <a:pPr marL="0" indent="0">
              <a:buFont typeface="Arial" pitchFamily="34" charset="0"/>
              <a:buNone/>
            </a:pPr>
            <a:r>
              <a:rPr lang="es-EC" sz="1600" dirty="0" smtClean="0">
                <a:solidFill>
                  <a:schemeClr val="bg1"/>
                </a:solidFill>
              </a:rPr>
              <a:t>   Estructural</a:t>
            </a:r>
          </a:p>
          <a:p>
            <a:pPr marL="0" indent="0">
              <a:buFont typeface="Arial" pitchFamily="34" charset="0"/>
              <a:buNone/>
            </a:pPr>
            <a:endParaRPr lang="en-US" sz="1600" dirty="0" smtClean="0">
              <a:solidFill>
                <a:schemeClr val="bg1"/>
              </a:solidFill>
            </a:endParaRPr>
          </a:p>
          <a:p>
            <a:pPr marL="0" indent="0">
              <a:buFont typeface="Arial" pitchFamily="34" charset="0"/>
              <a:buNone/>
            </a:pPr>
            <a:r>
              <a:rPr lang="es-EC" sz="1600" dirty="0" smtClean="0">
                <a:solidFill>
                  <a:schemeClr val="bg1"/>
                </a:solidFill>
              </a:rPr>
              <a:t>-Instrumentación</a:t>
            </a:r>
          </a:p>
          <a:p>
            <a:pPr marL="0" indent="0">
              <a:buFont typeface="Arial" pitchFamily="34" charset="0"/>
              <a:buNone/>
            </a:pPr>
            <a:r>
              <a:rPr lang="es-EC" sz="1600" dirty="0" smtClean="0">
                <a:solidFill>
                  <a:schemeClr val="bg1"/>
                </a:solidFill>
              </a:rPr>
              <a:t> del puente</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Modelo </a:t>
            </a:r>
          </a:p>
          <a:p>
            <a:pPr marL="0" indent="0">
              <a:buFont typeface="Arial" pitchFamily="34" charset="0"/>
              <a:buNone/>
            </a:pPr>
            <a:r>
              <a:rPr lang="es-EC" sz="1600" dirty="0" smtClean="0">
                <a:solidFill>
                  <a:schemeClr val="bg1"/>
                </a:solidFill>
              </a:rPr>
              <a:t>    analítico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Análisis             </a:t>
            </a:r>
            <a:r>
              <a:rPr lang="es-EC" sz="1600" dirty="0" smtClean="0">
                <a:solidFill>
                  <a:srgbClr val="007033"/>
                </a:solidFill>
              </a:rPr>
              <a:t>...</a:t>
            </a:r>
            <a:r>
              <a:rPr lang="es-EC" sz="1600" dirty="0" smtClean="0">
                <a:solidFill>
                  <a:schemeClr val="bg1"/>
                </a:solidFill>
              </a:rPr>
              <a:t>de resultados </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chemeClr val="bg1"/>
                </a:solidFill>
              </a:rPr>
              <a:t>-  Propuesta de</a:t>
            </a:r>
          </a:p>
          <a:p>
            <a:pPr marL="0" indent="0">
              <a:buFont typeface="Arial" pitchFamily="34" charset="0"/>
              <a:buNone/>
            </a:pPr>
            <a:r>
              <a:rPr lang="es-EC" sz="1600" dirty="0" smtClean="0">
                <a:solidFill>
                  <a:srgbClr val="FF0000"/>
                </a:solidFill>
              </a:rPr>
              <a:t>   </a:t>
            </a:r>
            <a:r>
              <a:rPr lang="es-EC" sz="1600" dirty="0" smtClean="0">
                <a:solidFill>
                  <a:schemeClr val="bg1"/>
                </a:solidFill>
              </a:rPr>
              <a:t>reforzamiento</a:t>
            </a:r>
          </a:p>
          <a:p>
            <a:pPr marL="0" indent="0">
              <a:buFont typeface="Arial" pitchFamily="34" charset="0"/>
              <a:buNone/>
            </a:pPr>
            <a:endParaRPr lang="es-EC" sz="1600" dirty="0" smtClean="0">
              <a:solidFill>
                <a:schemeClr val="bg1"/>
              </a:solidFill>
            </a:endParaRPr>
          </a:p>
          <a:p>
            <a:pPr marL="0" indent="0">
              <a:buFont typeface="Arial" pitchFamily="34" charset="0"/>
              <a:buNone/>
            </a:pPr>
            <a:r>
              <a:rPr lang="es-EC" sz="1600" dirty="0" smtClean="0">
                <a:solidFill>
                  <a:srgbClr val="FF0000"/>
                </a:solidFill>
              </a:rPr>
              <a:t>-  Conclusiones</a:t>
            </a:r>
          </a:p>
        </p:txBody>
      </p:sp>
    </p:spTree>
    <p:extLst>
      <p:ext uri="{BB962C8B-B14F-4D97-AF65-F5344CB8AC3E}">
        <p14:creationId xmlns:p14="http://schemas.microsoft.com/office/powerpoint/2010/main" val="2168435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erlín">
  <a:themeElements>
    <a:clrScheme name="Personalizado 4">
      <a:dk1>
        <a:srgbClr val="234217"/>
      </a:dk1>
      <a:lt1>
        <a:sysClr val="window" lastClr="FFFFFF"/>
      </a:lt1>
      <a:dk2>
        <a:srgbClr val="2A4F1C"/>
      </a:dk2>
      <a:lt2>
        <a:srgbClr val="E3DED1"/>
      </a:lt2>
      <a:accent1>
        <a:srgbClr val="1F3B14"/>
      </a:accent1>
      <a:accent2>
        <a:srgbClr val="2F581F"/>
      </a:accent2>
      <a:accent3>
        <a:srgbClr val="C0CF3A"/>
      </a:accent3>
      <a:accent4>
        <a:srgbClr val="029676"/>
      </a:accent4>
      <a:accent5>
        <a:srgbClr val="4AB5C4"/>
      </a:accent5>
      <a:accent6>
        <a:srgbClr val="0989B1"/>
      </a:accent6>
      <a:hlink>
        <a:srgbClr val="6B9F25"/>
      </a:hlink>
      <a:folHlink>
        <a:srgbClr val="BA6906"/>
      </a:folHlink>
    </a:clrScheme>
    <a:fontScheme name="Berlí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í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6296</TotalTime>
  <Words>7076</Words>
  <Application>Microsoft Office PowerPoint</Application>
  <PresentationFormat>Presentación en pantalla (4:3)</PresentationFormat>
  <Paragraphs>2741</Paragraphs>
  <Slides>108</Slides>
  <Notes>21</Notes>
  <HiddenSlides>0</HiddenSlides>
  <MMClips>1</MMClips>
  <ScaleCrop>false</ScaleCrop>
  <HeadingPairs>
    <vt:vector size="6" baseType="variant">
      <vt:variant>
        <vt:lpstr>Fuentes usadas</vt:lpstr>
      </vt:variant>
      <vt:variant>
        <vt:i4>7</vt:i4>
      </vt:variant>
      <vt:variant>
        <vt:lpstr>Tema</vt:lpstr>
      </vt:variant>
      <vt:variant>
        <vt:i4>3</vt:i4>
      </vt:variant>
      <vt:variant>
        <vt:lpstr>Títulos de diapositiva</vt:lpstr>
      </vt:variant>
      <vt:variant>
        <vt:i4>108</vt:i4>
      </vt:variant>
    </vt:vector>
  </HeadingPairs>
  <TitlesOfParts>
    <vt:vector size="118" baseType="lpstr">
      <vt:lpstr>Arial</vt:lpstr>
      <vt:lpstr>Calibri</vt:lpstr>
      <vt:lpstr>Cambria Math</vt:lpstr>
      <vt:lpstr>Symbol</vt:lpstr>
      <vt:lpstr>Times New Roman</vt:lpstr>
      <vt:lpstr>Trebuchet MS</vt:lpstr>
      <vt:lpstr>Wingdings</vt:lpstr>
      <vt:lpstr>Office Theme</vt:lpstr>
      <vt:lpstr>Custom Design</vt:lpstr>
      <vt:lpstr>Berlín</vt:lpstr>
      <vt:lpstr>CARACTERÍSTICAS FUNCIONALES Y ESTADO RESISTENTE DEL “PUENTE ZÁMBIZA” Y RECOMENDACIONES DE REPARACIÓN Y REFORZAMIENTO</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INSTRUMENTACIÓN DEL PUENTE</vt:lpstr>
      <vt:lpstr>INSTRUMENTACIÓN DEL PUENTE</vt:lpstr>
      <vt:lpstr>INSTRUMENTACIÓN DEL PUENTE</vt:lpstr>
      <vt:lpstr>INSTRUMENTACIÓN DEL PUENTE</vt:lpstr>
      <vt:lpstr>INSTRUMENTACIÓN DEL PUENTE</vt:lpstr>
      <vt:lpstr>INSTRUMENTACIÓN DEL PUENTE</vt:lpstr>
      <vt:lpstr>INSTRUMENTACIÓN DEL PUENTE</vt:lpstr>
      <vt:lpstr>INSTRUMENTACIÓN DEL PUENTE</vt:lpstr>
      <vt:lpstr>INSTRUMENTACIÓN DEL PUENTE</vt:lpstr>
      <vt:lpstr>INSTRUMENTACIÓN DEL PUENTE</vt:lpstr>
      <vt:lpstr>Presentación de PowerPoint</vt:lpstr>
      <vt:lpstr>MODELO ANALÍTICO</vt:lpstr>
      <vt:lpstr>MODELO ANALÍTICO</vt:lpstr>
      <vt:lpstr>MODELO ANALÍTICO</vt:lpstr>
      <vt:lpstr>MODELO ANALÍTICO</vt:lpstr>
      <vt:lpstr>MODELO ANALÍTICO</vt:lpstr>
      <vt:lpstr>MODELO ANALÍTICO</vt:lpstr>
      <vt:lpstr>MODELO ANALÍTICO</vt:lpstr>
      <vt:lpstr>MODELO ANALÍTICO</vt:lpstr>
      <vt:lpstr>MODELO ANALÍTICO</vt:lpstr>
      <vt:lpstr>MODELO ANALÍTICO</vt:lpstr>
      <vt:lpstr>MODELO ANALÍTICO</vt:lpstr>
      <vt:lpstr>MODELO ANALÍTICO</vt:lpstr>
      <vt:lpstr>MODELO ANALÍTICO</vt:lpstr>
      <vt:lpstr>MODELO ANALÍTICO</vt:lpstr>
      <vt:lpstr>MODELO ANALÍTICO</vt:lpstr>
      <vt:lpstr>MODELO ANALÍTICO</vt:lpstr>
      <vt:lpstr>MODELO ANALÍTICO</vt:lpstr>
      <vt:lpstr>MODELO ANALÍTICO</vt:lpstr>
      <vt:lpstr>MODELO ANALÍTICO</vt:lpstr>
      <vt:lpstr>MODELO ANALÍTICO</vt:lpstr>
      <vt:lpstr>MODELO ANALÍTICO</vt:lpstr>
      <vt:lpstr>MODELO ANALÍTICO</vt:lpstr>
      <vt:lpstr>MODELO ANALÍTICO</vt:lpstr>
      <vt:lpstr>Presentación de PowerPoint</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Presentación de PowerPoint</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PROPUESTA DE REFORZAMIENTO</vt:lpstr>
      <vt:lpstr>Presentación de PowerPoint</vt:lpstr>
      <vt:lpstr>CONCLUSIONES Y RECOMENDACIONES</vt:lpstr>
      <vt:lpstr>CONCLUSIONES Y RECOMENDACIONES</vt:lpstr>
      <vt:lpstr>CONCLUSIONES Y RECOMENDACIONES</vt:lpstr>
      <vt:lpstr>CONCLUSIONES Y RECOMENDACIONES</vt:lpstr>
      <vt:lpstr>CONCLUSIONES Y RECOMENDACIONES</vt:lpstr>
      <vt:lpstr>CONCLUSIONES Y RECOMENDACIONES</vt:lpstr>
      <vt:lpstr>CONCLUSIONES Y RECOMENDACIONES</vt:lpstr>
      <vt:lpstr>CONCLUSIONES Y RECOMENDACIONES</vt:lpstr>
      <vt:lpstr>Presentación de PowerPoint</vt:lpstr>
      <vt:lpstr>CONCLUSIONES Y RECOMENDACIONES</vt:lpstr>
      <vt:lpstr>CONCLUSIONES Y RECOMENDACIONES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pcaizas2</dc:creator>
  <cp:lastModifiedBy>David Cando Cevallos</cp:lastModifiedBy>
  <cp:revision>433</cp:revision>
  <dcterms:created xsi:type="dcterms:W3CDTF">2013-01-04T15:19:22Z</dcterms:created>
  <dcterms:modified xsi:type="dcterms:W3CDTF">2018-09-13T19:28:03Z</dcterms:modified>
</cp:coreProperties>
</file>