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2"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4" r:id="rId39"/>
    <p:sldId id="293" r:id="rId40"/>
    <p:sldId id="295" r:id="rId4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C:\BIOMASA_SCAN\PROCESAMIENTO%20ESTADISTICO\bioscan_diametro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600" b="0" i="0" u="none" strike="noStrike" kern="1200" spc="70" baseline="0">
                <a:solidFill>
                  <a:schemeClr val="dk1">
                    <a:lumMod val="50000"/>
                    <a:lumOff val="50000"/>
                  </a:schemeClr>
                </a:solidFill>
                <a:latin typeface="Times New Roman" panose="02020603050405020304" pitchFamily="18" charset="0"/>
                <a:ea typeface="+mn-ea"/>
                <a:cs typeface="Times New Roman" panose="02020603050405020304" pitchFamily="18" charset="0"/>
              </a:defRPr>
            </a:pPr>
            <a:r>
              <a:rPr lang="es-EC" sz="1600">
                <a:latin typeface="Times New Roman" panose="02020603050405020304" pitchFamily="18" charset="0"/>
                <a:cs typeface="Times New Roman" panose="02020603050405020304" pitchFamily="18" charset="0"/>
              </a:rPr>
              <a:t>Comparación mediciones DAP</a:t>
            </a:r>
          </a:p>
        </c:rich>
      </c:tx>
      <c:layout>
        <c:manualLayout>
          <c:xMode val="edge"/>
          <c:yMode val="edge"/>
          <c:x val="0.10283632578714547"/>
          <c:y val="1.3368983957219251E-2"/>
        </c:manualLayout>
      </c:layout>
      <c:overlay val="0"/>
      <c:spPr>
        <a:noFill/>
        <a:ln>
          <a:noFill/>
        </a:ln>
        <a:effectLst/>
      </c:spPr>
      <c:txPr>
        <a:bodyPr rot="0" spcFirstLastPara="1" vertOverflow="ellipsis" vert="horz" wrap="square" anchor="ctr" anchorCtr="1"/>
        <a:lstStyle/>
        <a:p>
          <a:pPr>
            <a:defRPr sz="1600" b="0" i="0" u="none" strike="noStrike" kern="1200" spc="70" baseline="0">
              <a:solidFill>
                <a:schemeClr val="dk1">
                  <a:lumMod val="50000"/>
                  <a:lumOff val="50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manualLayout>
          <c:layoutTarget val="inner"/>
          <c:xMode val="edge"/>
          <c:yMode val="edge"/>
          <c:x val="0.18733114610673665"/>
          <c:y val="0.18300925925925926"/>
          <c:w val="0.77144663167104111"/>
          <c:h val="0.61706802274715655"/>
        </c:manualLayout>
      </c:layout>
      <c:scatterChart>
        <c:scatterStyle val="lineMarker"/>
        <c:varyColors val="0"/>
        <c:ser>
          <c:idx val="0"/>
          <c:order val="0"/>
          <c:spPr>
            <a:ln w="25400">
              <a:noFill/>
            </a:ln>
            <a:effectLst/>
          </c:spPr>
          <c:marker>
            <c:symbol val="circle"/>
            <c:size val="4"/>
            <c:spPr>
              <a:solidFill>
                <a:schemeClr val="accent6"/>
              </a:solidFill>
              <a:ln w="9525" cap="flat" cmpd="sng" algn="ctr">
                <a:solidFill>
                  <a:schemeClr val="accent6"/>
                </a:solidFill>
                <a:round/>
              </a:ln>
              <a:effectLst/>
            </c:spPr>
          </c:marker>
          <c:trendline>
            <c:spPr>
              <a:ln w="6350" cap="rnd" cmpd="sng" algn="ctr">
                <a:solidFill>
                  <a:schemeClr val="bg1">
                    <a:lumMod val="50000"/>
                  </a:schemeClr>
                </a:solidFill>
                <a:round/>
              </a:ln>
              <a:effectLst/>
            </c:spPr>
            <c:trendlineType val="linear"/>
            <c:dispRSqr val="1"/>
            <c:dispEq val="0"/>
            <c:trendlineLbl>
              <c:layout>
                <c:manualLayout>
                  <c:x val="0.13725804766207511"/>
                  <c:y val="-0.20099934032310132"/>
                </c:manualLayout>
              </c:layout>
              <c:numFmt formatCode="General" sourceLinked="0"/>
              <c:spPr>
                <a:no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dk1">
                          <a:lumMod val="50000"/>
                          <a:lumOff val="50000"/>
                        </a:schemeClr>
                      </a:solidFill>
                      <a:latin typeface="Times New Roman" panose="02020603050405020304" pitchFamily="18" charset="0"/>
                      <a:ea typeface="+mn-ea"/>
                      <a:cs typeface="Times New Roman" panose="02020603050405020304" pitchFamily="18" charset="0"/>
                    </a:defRPr>
                  </a:pPr>
                  <a:endParaRPr lang="es-EC"/>
                </a:p>
              </c:txPr>
            </c:trendlineLbl>
          </c:trendline>
          <c:xVal>
            <c:numRef>
              <c:f>BIOMASA!$C$3:$C$95</c:f>
              <c:numCache>
                <c:formatCode>General</c:formatCode>
                <c:ptCount val="93"/>
                <c:pt idx="0">
                  <c:v>100.947</c:v>
                </c:pt>
                <c:pt idx="1">
                  <c:v>38.534999999999997</c:v>
                </c:pt>
                <c:pt idx="2">
                  <c:v>53.904000000000003</c:v>
                </c:pt>
                <c:pt idx="3">
                  <c:v>44.97</c:v>
                </c:pt>
                <c:pt idx="4">
                  <c:v>31.353000000000002</c:v>
                </c:pt>
                <c:pt idx="5">
                  <c:v>57.749000000000002</c:v>
                </c:pt>
                <c:pt idx="6">
                  <c:v>54.48</c:v>
                </c:pt>
                <c:pt idx="7">
                  <c:v>30.565999999999999</c:v>
                </c:pt>
                <c:pt idx="8">
                  <c:v>39.594000000000001</c:v>
                </c:pt>
                <c:pt idx="9">
                  <c:v>19.463000000000001</c:v>
                </c:pt>
                <c:pt idx="10">
                  <c:v>18.937999999999999</c:v>
                </c:pt>
                <c:pt idx="11">
                  <c:v>19.175000000000001</c:v>
                </c:pt>
                <c:pt idx="12">
                  <c:v>25.795999999999999</c:v>
                </c:pt>
                <c:pt idx="13">
                  <c:v>69.244</c:v>
                </c:pt>
                <c:pt idx="14">
                  <c:v>39.533999999999999</c:v>
                </c:pt>
                <c:pt idx="15">
                  <c:v>24.88</c:v>
                </c:pt>
                <c:pt idx="16">
                  <c:v>39.927</c:v>
                </c:pt>
                <c:pt idx="17">
                  <c:v>33.252000000000002</c:v>
                </c:pt>
                <c:pt idx="18">
                  <c:v>21.681999999999999</c:v>
                </c:pt>
                <c:pt idx="19">
                  <c:v>18.776</c:v>
                </c:pt>
                <c:pt idx="20">
                  <c:v>84.096000000000004</c:v>
                </c:pt>
                <c:pt idx="21">
                  <c:v>35.027000000000001</c:v>
                </c:pt>
                <c:pt idx="22">
                  <c:v>64.724999999999994</c:v>
                </c:pt>
                <c:pt idx="23">
                  <c:v>37.834000000000003</c:v>
                </c:pt>
                <c:pt idx="24">
                  <c:v>58.808</c:v>
                </c:pt>
                <c:pt idx="25">
                  <c:v>49.72</c:v>
                </c:pt>
                <c:pt idx="26">
                  <c:v>43.42</c:v>
                </c:pt>
                <c:pt idx="27">
                  <c:v>69.582999999999998</c:v>
                </c:pt>
                <c:pt idx="28">
                  <c:v>31.643000000000001</c:v>
                </c:pt>
                <c:pt idx="29">
                  <c:v>31.768999999999998</c:v>
                </c:pt>
                <c:pt idx="30">
                  <c:v>25.02</c:v>
                </c:pt>
                <c:pt idx="31">
                  <c:v>41.670999999999999</c:v>
                </c:pt>
                <c:pt idx="32">
                  <c:v>31.652999999999999</c:v>
                </c:pt>
                <c:pt idx="33">
                  <c:v>28.795000000000002</c:v>
                </c:pt>
                <c:pt idx="34">
                  <c:v>62.683</c:v>
                </c:pt>
                <c:pt idx="35">
                  <c:v>34.078000000000003</c:v>
                </c:pt>
                <c:pt idx="36">
                  <c:v>44.195</c:v>
                </c:pt>
                <c:pt idx="37">
                  <c:v>25.7</c:v>
                </c:pt>
                <c:pt idx="38">
                  <c:v>40.463000000000001</c:v>
                </c:pt>
                <c:pt idx="39">
                  <c:v>22.765000000000001</c:v>
                </c:pt>
                <c:pt idx="40">
                  <c:v>28.114999999999998</c:v>
                </c:pt>
                <c:pt idx="41">
                  <c:v>39.776000000000003</c:v>
                </c:pt>
                <c:pt idx="42">
                  <c:v>18.271999999999998</c:v>
                </c:pt>
                <c:pt idx="43">
                  <c:v>45.889000000000003</c:v>
                </c:pt>
                <c:pt idx="44">
                  <c:v>18.123000000000001</c:v>
                </c:pt>
                <c:pt idx="45">
                  <c:v>48.238</c:v>
                </c:pt>
                <c:pt idx="46">
                  <c:v>57.06</c:v>
                </c:pt>
                <c:pt idx="47">
                  <c:v>30.548999999999999</c:v>
                </c:pt>
                <c:pt idx="48">
                  <c:v>16.016999999999999</c:v>
                </c:pt>
                <c:pt idx="49">
                  <c:v>54.024000000000001</c:v>
                </c:pt>
                <c:pt idx="50">
                  <c:v>43.750999999999998</c:v>
                </c:pt>
                <c:pt idx="51">
                  <c:v>48.351999999999997</c:v>
                </c:pt>
                <c:pt idx="52">
                  <c:v>22.431999999999999</c:v>
                </c:pt>
                <c:pt idx="53">
                  <c:v>22.422999999999998</c:v>
                </c:pt>
                <c:pt idx="54">
                  <c:v>23.488</c:v>
                </c:pt>
                <c:pt idx="55">
                  <c:v>29.439</c:v>
                </c:pt>
                <c:pt idx="56">
                  <c:v>34.369999999999997</c:v>
                </c:pt>
                <c:pt idx="57">
                  <c:v>36.982999999999997</c:v>
                </c:pt>
                <c:pt idx="58">
                  <c:v>51.078000000000003</c:v>
                </c:pt>
                <c:pt idx="59">
                  <c:v>41.317999999999998</c:v>
                </c:pt>
                <c:pt idx="60">
                  <c:v>57.116999999999997</c:v>
                </c:pt>
                <c:pt idx="61">
                  <c:v>44.603000000000002</c:v>
                </c:pt>
                <c:pt idx="62">
                  <c:v>35.716000000000001</c:v>
                </c:pt>
                <c:pt idx="63">
                  <c:v>37.610999999999997</c:v>
                </c:pt>
                <c:pt idx="64">
                  <c:v>51.106000000000002</c:v>
                </c:pt>
                <c:pt idx="65">
                  <c:v>57.706000000000003</c:v>
                </c:pt>
                <c:pt idx="66">
                  <c:v>65.387</c:v>
                </c:pt>
                <c:pt idx="67">
                  <c:v>72.92</c:v>
                </c:pt>
                <c:pt idx="68">
                  <c:v>53.228000000000002</c:v>
                </c:pt>
                <c:pt idx="69">
                  <c:v>41.112000000000002</c:v>
                </c:pt>
                <c:pt idx="70">
                  <c:v>61.656999999999996</c:v>
                </c:pt>
                <c:pt idx="71">
                  <c:v>45.115000000000002</c:v>
                </c:pt>
                <c:pt idx="72">
                  <c:v>40.204000000000001</c:v>
                </c:pt>
                <c:pt idx="73">
                  <c:v>34.429000000000002</c:v>
                </c:pt>
                <c:pt idx="74">
                  <c:v>29.306999999999999</c:v>
                </c:pt>
                <c:pt idx="75">
                  <c:v>37.331000000000003</c:v>
                </c:pt>
                <c:pt idx="76">
                  <c:v>34.396999999999998</c:v>
                </c:pt>
                <c:pt idx="77">
                  <c:v>42.749000000000002</c:v>
                </c:pt>
                <c:pt idx="78">
                  <c:v>36.767000000000003</c:v>
                </c:pt>
                <c:pt idx="79">
                  <c:v>41.889000000000003</c:v>
                </c:pt>
                <c:pt idx="80">
                  <c:v>53.97</c:v>
                </c:pt>
                <c:pt idx="81">
                  <c:v>47.63</c:v>
                </c:pt>
                <c:pt idx="82">
                  <c:v>33.625999999999998</c:v>
                </c:pt>
                <c:pt idx="83">
                  <c:v>33.484000000000002</c:v>
                </c:pt>
                <c:pt idx="84">
                  <c:v>59.189</c:v>
                </c:pt>
                <c:pt idx="85">
                  <c:v>67.174999999999997</c:v>
                </c:pt>
                <c:pt idx="86">
                  <c:v>44.082000000000001</c:v>
                </c:pt>
                <c:pt idx="87">
                  <c:v>52.621000000000002</c:v>
                </c:pt>
                <c:pt idx="88">
                  <c:v>41.280999999999999</c:v>
                </c:pt>
                <c:pt idx="89">
                  <c:v>29.504999999999999</c:v>
                </c:pt>
                <c:pt idx="90">
                  <c:v>31.012</c:v>
                </c:pt>
                <c:pt idx="91">
                  <c:v>36.790999999999997</c:v>
                </c:pt>
                <c:pt idx="92">
                  <c:v>67.715000000000003</c:v>
                </c:pt>
              </c:numCache>
            </c:numRef>
          </c:xVal>
          <c:yVal>
            <c:numRef>
              <c:f>BIOMASA!$D$3:$D$95</c:f>
              <c:numCache>
                <c:formatCode>0.000</c:formatCode>
                <c:ptCount val="93"/>
                <c:pt idx="0">
                  <c:v>101.063</c:v>
                </c:pt>
                <c:pt idx="1">
                  <c:v>38.038031398962993</c:v>
                </c:pt>
                <c:pt idx="2">
                  <c:v>53.826201753679001</c:v>
                </c:pt>
                <c:pt idx="3">
                  <c:v>43.067327600666879</c:v>
                </c:pt>
                <c:pt idx="4">
                  <c:v>33.26338310620612</c:v>
                </c:pt>
                <c:pt idx="5">
                  <c:v>58.982821909856412</c:v>
                </c:pt>
                <c:pt idx="6">
                  <c:v>53.316905935784945</c:v>
                </c:pt>
                <c:pt idx="7">
                  <c:v>31.990143561470962</c:v>
                </c:pt>
                <c:pt idx="8">
                  <c:v>41.221130260800891</c:v>
                </c:pt>
                <c:pt idx="9">
                  <c:v>21.294931385695598</c:v>
                </c:pt>
                <c:pt idx="10">
                  <c:v>20.467325681617741</c:v>
                </c:pt>
                <c:pt idx="11">
                  <c:v>21.072114465366944</c:v>
                </c:pt>
                <c:pt idx="12">
                  <c:v>28.074931961410339</c:v>
                </c:pt>
                <c:pt idx="13">
                  <c:v>71.269583516550725</c:v>
                </c:pt>
                <c:pt idx="14">
                  <c:v>39.6932428071187</c:v>
                </c:pt>
                <c:pt idx="15">
                  <c:v>25.846762758123802</c:v>
                </c:pt>
                <c:pt idx="16">
                  <c:v>41.030144329090618</c:v>
                </c:pt>
                <c:pt idx="17">
                  <c:v>34.759439571269944</c:v>
                </c:pt>
                <c:pt idx="18">
                  <c:v>22.95014279385131</c:v>
                </c:pt>
                <c:pt idx="19">
                  <c:v>20.212677772670709</c:v>
                </c:pt>
                <c:pt idx="20">
                  <c:v>81.264513942721763</c:v>
                </c:pt>
                <c:pt idx="21">
                  <c:v>35.396059343637525</c:v>
                </c:pt>
                <c:pt idx="22">
                  <c:v>66.590428189649003</c:v>
                </c:pt>
                <c:pt idx="23">
                  <c:v>37.942538433107849</c:v>
                </c:pt>
                <c:pt idx="24">
                  <c:v>58.982821909856412</c:v>
                </c:pt>
                <c:pt idx="25">
                  <c:v>50.897750800788131</c:v>
                </c:pt>
                <c:pt idx="26">
                  <c:v>44.690708020204212</c:v>
                </c:pt>
                <c:pt idx="27">
                  <c:v>69.869020017342052</c:v>
                </c:pt>
                <c:pt idx="28">
                  <c:v>32.435777402128267</c:v>
                </c:pt>
                <c:pt idx="29">
                  <c:v>32.94507322002233</c:v>
                </c:pt>
                <c:pt idx="30">
                  <c:v>26.29239659878111</c:v>
                </c:pt>
                <c:pt idx="31">
                  <c:v>42.367045851062542</c:v>
                </c:pt>
                <c:pt idx="32">
                  <c:v>32.531270367983403</c:v>
                </c:pt>
                <c:pt idx="33">
                  <c:v>29.125354585816847</c:v>
                </c:pt>
                <c:pt idx="34">
                  <c:v>64.903385792874928</c:v>
                </c:pt>
                <c:pt idx="35">
                  <c:v>35.618876263966179</c:v>
                </c:pt>
                <c:pt idx="36">
                  <c:v>46.855215246253991</c:v>
                </c:pt>
                <c:pt idx="37">
                  <c:v>28.138593938647094</c:v>
                </c:pt>
                <c:pt idx="38">
                  <c:v>41.189299272182517</c:v>
                </c:pt>
                <c:pt idx="39">
                  <c:v>22.663663896285897</c:v>
                </c:pt>
                <c:pt idx="40">
                  <c:v>30.525918085025527</c:v>
                </c:pt>
                <c:pt idx="41">
                  <c:v>39.088454023369493</c:v>
                </c:pt>
                <c:pt idx="42">
                  <c:v>19.194086136882575</c:v>
                </c:pt>
                <c:pt idx="43">
                  <c:v>46.314088439741546</c:v>
                </c:pt>
                <c:pt idx="44">
                  <c:v>18.621128341751753</c:v>
                </c:pt>
                <c:pt idx="45">
                  <c:v>48.383102699936188</c:v>
                </c:pt>
                <c:pt idx="46">
                  <c:v>57.136624569990424</c:v>
                </c:pt>
                <c:pt idx="47">
                  <c:v>31.990143561470962</c:v>
                </c:pt>
                <c:pt idx="48">
                  <c:v>16.934085944977664</c:v>
                </c:pt>
                <c:pt idx="49">
                  <c:v>54.049018674007655</c:v>
                </c:pt>
                <c:pt idx="50">
                  <c:v>44.404229122638803</c:v>
                </c:pt>
                <c:pt idx="51">
                  <c:v>49.306201369869171</c:v>
                </c:pt>
                <c:pt idx="52">
                  <c:v>23.459438611745373</c:v>
                </c:pt>
                <c:pt idx="53">
                  <c:v>22.440846975957243</c:v>
                </c:pt>
                <c:pt idx="54">
                  <c:v>23.8732414637843</c:v>
                </c:pt>
                <c:pt idx="55">
                  <c:v>30.334932153315254</c:v>
                </c:pt>
                <c:pt idx="56">
                  <c:v>35.587045275347798</c:v>
                </c:pt>
                <c:pt idx="57">
                  <c:v>37.65605953554244</c:v>
                </c:pt>
                <c:pt idx="58">
                  <c:v>51.820849470721122</c:v>
                </c:pt>
                <c:pt idx="59">
                  <c:v>42.462538816917679</c:v>
                </c:pt>
                <c:pt idx="60">
                  <c:v>58.314371148870457</c:v>
                </c:pt>
                <c:pt idx="61">
                  <c:v>44.149581213691768</c:v>
                </c:pt>
                <c:pt idx="62">
                  <c:v>35.65070725258456</c:v>
                </c:pt>
                <c:pt idx="63">
                  <c:v>37.719721512779195</c:v>
                </c:pt>
                <c:pt idx="64">
                  <c:v>51.502539584537331</c:v>
                </c:pt>
                <c:pt idx="65">
                  <c:v>58.855497955382894</c:v>
                </c:pt>
                <c:pt idx="66">
                  <c:v>66.590428189649003</c:v>
                </c:pt>
                <c:pt idx="67">
                  <c:v>73.529583708455647</c:v>
                </c:pt>
                <c:pt idx="68">
                  <c:v>54.112680651244418</c:v>
                </c:pt>
                <c:pt idx="69">
                  <c:v>40.393524556723037</c:v>
                </c:pt>
                <c:pt idx="70">
                  <c:v>60.03324453426292</c:v>
                </c:pt>
                <c:pt idx="71">
                  <c:v>46.441412394215064</c:v>
                </c:pt>
                <c:pt idx="72">
                  <c:v>40.17070763639439</c:v>
                </c:pt>
                <c:pt idx="73">
                  <c:v>34.695777594033189</c:v>
                </c:pt>
                <c:pt idx="74">
                  <c:v>29.698312380947673</c:v>
                </c:pt>
                <c:pt idx="75">
                  <c:v>38.197186342054877</c:v>
                </c:pt>
                <c:pt idx="76">
                  <c:v>36.892115808701341</c:v>
                </c:pt>
                <c:pt idx="77">
                  <c:v>43.89493330474474</c:v>
                </c:pt>
                <c:pt idx="78">
                  <c:v>38.547327216857056</c:v>
                </c:pt>
                <c:pt idx="79">
                  <c:v>42.717186725864714</c:v>
                </c:pt>
                <c:pt idx="80">
                  <c:v>55.003948332559027</c:v>
                </c:pt>
                <c:pt idx="81">
                  <c:v>45.168172849479902</c:v>
                </c:pt>
                <c:pt idx="82">
                  <c:v>35.65070725258456</c:v>
                </c:pt>
                <c:pt idx="83">
                  <c:v>31.130706868774727</c:v>
                </c:pt>
                <c:pt idx="84">
                  <c:v>58.569019057817485</c:v>
                </c:pt>
                <c:pt idx="85">
                  <c:v>67.831836745765784</c:v>
                </c:pt>
                <c:pt idx="86">
                  <c:v>47.173525132437774</c:v>
                </c:pt>
                <c:pt idx="87">
                  <c:v>51.566201561774093</c:v>
                </c:pt>
                <c:pt idx="88">
                  <c:v>40.489017522578173</c:v>
                </c:pt>
                <c:pt idx="89">
                  <c:v>29.284509528908742</c:v>
                </c:pt>
                <c:pt idx="90">
                  <c:v>30.748735005354177</c:v>
                </c:pt>
                <c:pt idx="91">
                  <c:v>34.727608582651563</c:v>
                </c:pt>
                <c:pt idx="92">
                  <c:v>66.049301383136566</c:v>
                </c:pt>
              </c:numCache>
            </c:numRef>
          </c:yVal>
          <c:smooth val="0"/>
        </c:ser>
        <c:dLbls>
          <c:showLegendKey val="0"/>
          <c:showVal val="0"/>
          <c:showCatName val="0"/>
          <c:showSerName val="0"/>
          <c:showPercent val="0"/>
          <c:showBubbleSize val="0"/>
        </c:dLbls>
        <c:axId val="-1673221344"/>
        <c:axId val="-1673220256"/>
      </c:scatterChart>
      <c:valAx>
        <c:axId val="-1673221344"/>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00" b="1" i="0" u="none" strike="noStrike" kern="1200" baseline="0">
                    <a:solidFill>
                      <a:schemeClr val="dk1">
                        <a:lumMod val="50000"/>
                        <a:lumOff val="50000"/>
                      </a:schemeClr>
                    </a:solidFill>
                    <a:latin typeface="Times New Roman" panose="02020603050405020304" pitchFamily="18" charset="0"/>
                    <a:ea typeface="+mn-ea"/>
                    <a:cs typeface="Times New Roman" panose="02020603050405020304" pitchFamily="18" charset="0"/>
                  </a:defRPr>
                </a:pPr>
                <a:r>
                  <a:rPr lang="es-EC" sz="1100" dirty="0">
                    <a:latin typeface="Times New Roman" panose="02020603050405020304" pitchFamily="18" charset="0"/>
                    <a:cs typeface="Times New Roman" panose="02020603050405020304" pitchFamily="18" charset="0"/>
                  </a:rPr>
                  <a:t>Mediciones en </a:t>
                </a:r>
                <a:r>
                  <a:rPr lang="es-EC" sz="1100" dirty="0" smtClean="0">
                    <a:latin typeface="Times New Roman" panose="02020603050405020304" pitchFamily="18" charset="0"/>
                    <a:cs typeface="Times New Roman" panose="02020603050405020304" pitchFamily="18" charset="0"/>
                  </a:rPr>
                  <a:t>campo (cm)</a:t>
                </a:r>
                <a:endParaRPr lang="es-EC" sz="1100"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100" b="1" i="0" u="none" strike="noStrike" kern="1200" baseline="0">
                  <a:solidFill>
                    <a:schemeClr val="dk1">
                      <a:lumMod val="50000"/>
                      <a:lumOff val="50000"/>
                    </a:schemeClr>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50000"/>
                    <a:lumOff val="50000"/>
                  </a:schemeClr>
                </a:solidFill>
                <a:latin typeface="+mn-lt"/>
                <a:ea typeface="+mn-ea"/>
                <a:cs typeface="+mn-cs"/>
              </a:defRPr>
            </a:pPr>
            <a:endParaRPr lang="es-EC"/>
          </a:p>
        </c:txPr>
        <c:crossAx val="-1673220256"/>
        <c:crosses val="autoZero"/>
        <c:crossBetween val="midCat"/>
      </c:valAx>
      <c:valAx>
        <c:axId val="-1673220256"/>
        <c:scaling>
          <c:orientation val="minMax"/>
          <c:max val="12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dk1">
                        <a:lumMod val="50000"/>
                        <a:lumOff val="50000"/>
                      </a:schemeClr>
                    </a:solidFill>
                    <a:latin typeface="Times New Roman" panose="02020603050405020304" pitchFamily="18" charset="0"/>
                    <a:ea typeface="Tahoma" panose="020B0604030504040204" pitchFamily="34" charset="0"/>
                    <a:cs typeface="Times New Roman" panose="02020603050405020304" pitchFamily="18" charset="0"/>
                  </a:defRPr>
                </a:pPr>
                <a:r>
                  <a:rPr lang="es-EC" sz="1100" dirty="0">
                    <a:latin typeface="Times New Roman" panose="02020603050405020304" pitchFamily="18" charset="0"/>
                    <a:ea typeface="Tahoma" panose="020B0604030504040204" pitchFamily="34" charset="0"/>
                    <a:cs typeface="Times New Roman" panose="02020603050405020304" pitchFamily="18" charset="0"/>
                  </a:rPr>
                  <a:t>Mediciones en </a:t>
                </a:r>
                <a:r>
                  <a:rPr lang="es-EC" sz="1100" dirty="0" smtClean="0">
                    <a:latin typeface="Times New Roman" panose="02020603050405020304" pitchFamily="18" charset="0"/>
                    <a:ea typeface="Tahoma" panose="020B0604030504040204" pitchFamily="34" charset="0"/>
                    <a:cs typeface="Times New Roman" panose="02020603050405020304" pitchFamily="18" charset="0"/>
                  </a:rPr>
                  <a:t>digital (cm)</a:t>
                </a:r>
                <a:endParaRPr lang="es-EC" sz="1100" dirty="0">
                  <a:latin typeface="Times New Roman" panose="02020603050405020304" pitchFamily="18" charset="0"/>
                  <a:ea typeface="Tahoma" panose="020B0604030504040204" pitchFamily="34"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dk1">
                      <a:lumMod val="50000"/>
                      <a:lumOff val="50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s-EC"/>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50000"/>
                    <a:lumOff val="50000"/>
                  </a:schemeClr>
                </a:solidFill>
                <a:latin typeface="+mn-lt"/>
                <a:ea typeface="+mn-ea"/>
                <a:cs typeface="+mn-cs"/>
              </a:defRPr>
            </a:pPr>
            <a:endParaRPr lang="es-EC"/>
          </a:p>
        </c:txPr>
        <c:crossAx val="-1673221344"/>
        <c:crosses val="autoZero"/>
        <c:crossBetween val="midCat"/>
        <c:majorUnit val="20"/>
      </c:valAx>
      <c:spPr>
        <a:solidFill>
          <a:schemeClr val="bg1">
            <a:lumMod val="95000"/>
          </a:schemeClr>
        </a:solid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44">
  <cs:axisTitle>
    <cs:lnRef idx="0"/>
    <cs:fillRef idx="0"/>
    <cs:effectRef idx="0"/>
    <cs:fontRef idx="minor">
      <a:schemeClr val="dk1">
        <a:lumMod val="50000"/>
        <a:lumOff val="50000"/>
      </a:schemeClr>
    </cs:fontRef>
    <cs:defRPr sz="900" b="1" kern="1200"/>
  </cs:axisTitle>
  <cs:categoryAxis>
    <cs:lnRef idx="0"/>
    <cs:fillRef idx="0"/>
    <cs:effectRef idx="0"/>
    <cs:fontRef idx="minor">
      <a:schemeClr val="dk1">
        <a:lumMod val="50000"/>
        <a:lumOff val="50000"/>
      </a:schemeClr>
    </cs:fontRef>
    <cs:spPr>
      <a:ln w="9525" cap="flat" cmpd="sng" algn="ctr">
        <a:solidFill>
          <a:schemeClr val="dk1">
            <a:lumMod val="15000"/>
            <a:lumOff val="85000"/>
          </a:schemeClr>
        </a:solidFill>
        <a:round/>
      </a:ln>
    </cs:spPr>
    <cs:defRPr sz="900" kern="1200"/>
  </cs:categoryAxis>
  <cs:chartArea>
    <cs:lnRef idx="0"/>
    <cs:fillRef idx="0"/>
    <cs:effectRef idx="0"/>
    <cs:fontRef idx="minor">
      <a:schemeClr val="dk1"/>
    </cs:fontRef>
    <cs: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a:solidFill>
          <a:schemeClr val="phClr">
            <a:alpha val="20000"/>
          </a:schemeClr>
        </a:solidFill>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dk1">
        <a:lumMod val="50000"/>
        <a:lumOff val="50000"/>
      </a:schemeClr>
    </cs:fontRef>
    <cs:spPr>
      <a:ln w="9525" cap="rnd">
        <a:solidFill>
          <a:schemeClr val="dk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a:solidFill>
          <a:schemeClr val="dk1">
            <a:lumMod val="50000"/>
            <a:lumOff val="50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15000"/>
            <a:lumOff val="85000"/>
          </a:schemeClr>
        </a:solidFill>
        <a:round/>
      </a:ln>
    </cs:spPr>
  </cs:gridlineMajor>
  <cs:gridlineMinor>
    <cs:lnRef idx="0"/>
    <cs:fillRef idx="0"/>
    <cs:effectRef idx="0"/>
    <cs:fontRef idx="minor">
      <a:schemeClr val="tx1"/>
    </cs:fontRef>
    <cs:spPr>
      <a:ln w="9525" cap="flat" cmpd="sng" algn="ctr">
        <a:solidFill>
          <a:schemeClr val="dk1">
            <a:lumMod val="5000"/>
            <a:lumOff val="95000"/>
          </a:schemeClr>
        </a:solidFill>
        <a:round/>
      </a:ln>
    </cs:spPr>
  </cs:gridlineMinor>
  <cs:hiLoLine>
    <cs:lnRef idx="0"/>
    <cs:fillRef idx="0"/>
    <cs:effectRef idx="0"/>
    <cs:fontRef idx="minor">
      <a:schemeClr val="tx1"/>
    </cs:fontRef>
    <cs:spPr>
      <a:ln w="9525">
        <a:solidFill>
          <a:schemeClr val="dk1">
            <a:lumMod val="35000"/>
            <a:lumOff val="6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50000"/>
        <a:lumOff val="50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50000"/>
        <a:lumOff val="50000"/>
      </a:schemeClr>
    </cs:fontRef>
    <cs:spPr>
      <a:ln w="9525">
        <a:solidFill>
          <a:schemeClr val="dk1">
            <a:lumMod val="15000"/>
            <a:lumOff val="85000"/>
          </a:schemeClr>
        </a:solidFill>
      </a:ln>
    </cs:spPr>
    <cs:defRPr sz="900"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50000"/>
        <a:lumOff val="50000"/>
      </a:schemeClr>
    </cs:fontRef>
    <cs:defRPr sz="1600" b="0" kern="1200" spc="70" baseline="0"/>
  </cs:title>
  <cs:trendline>
    <cs:lnRef idx="0">
      <cs:styleClr val="0"/>
    </cs:lnRef>
    <cs:fillRef idx="0"/>
    <cs:effectRef idx="0"/>
    <cs:fontRef idx="minor">
      <a:schemeClr val="tx1"/>
    </cs:fontRef>
    <cs:spPr>
      <a:ln w="63500" cap="rnd" cmpd="sng" algn="ctr">
        <a:solidFill>
          <a:schemeClr val="phClr">
            <a:alpha val="25000"/>
          </a:schemeClr>
        </a:solidFill>
        <a:round/>
      </a:ln>
    </cs:spPr>
  </cs:trendline>
  <cs:trendlineLabel>
    <cs:lnRef idx="0"/>
    <cs:fillRef idx="0"/>
    <cs:effectRef idx="0"/>
    <cs:fontRef idx="minor">
      <a:schemeClr val="dk1">
        <a:lumMod val="50000"/>
        <a:lumOff val="50000"/>
      </a:schemeClr>
    </cs:fontRef>
    <cs:defRPr sz="900" kern="1200"/>
  </cs:trendlineLabel>
  <cs:upBar>
    <cs:lnRef idx="0"/>
    <cs:fillRef idx="0"/>
    <cs:effectRef idx="0"/>
    <cs:fontRef idx="minor">
      <a:schemeClr val="tx1"/>
    </cs:fontRef>
    <cs:spPr>
      <a:solidFill>
        <a:schemeClr val="lt1"/>
      </a:solidFill>
      <a:ln w="9525">
        <a:solidFill>
          <a:schemeClr val="dk1">
            <a:lumMod val="50000"/>
            <a:lumOff val="50000"/>
          </a:schemeClr>
        </a:solidFill>
      </a:ln>
    </cs:spPr>
  </cs:upBar>
  <cs:valueAxis>
    <cs:lnRef idx="0"/>
    <cs:fillRef idx="0"/>
    <cs:effectRef idx="0"/>
    <cs:fontRef idx="minor">
      <a:schemeClr val="dk1">
        <a:lumMod val="50000"/>
        <a:lumOff val="50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206F1D-2C86-4735-8D4E-5AAE457AD329}" type="doc">
      <dgm:prSet loTypeId="urn:microsoft.com/office/officeart/2005/8/layout/process4" loCatId="process" qsTypeId="urn:microsoft.com/office/officeart/2005/8/quickstyle/simple3" qsCatId="simple" csTypeId="urn:microsoft.com/office/officeart/2005/8/colors/accent3_2" csCatId="accent3" phldr="1"/>
      <dgm:spPr/>
      <dgm:t>
        <a:bodyPr/>
        <a:lstStyle/>
        <a:p>
          <a:endParaRPr lang="es-EC"/>
        </a:p>
      </dgm:t>
    </dgm:pt>
    <dgm:pt modelId="{B774F34D-B411-4C39-998A-61BD9BDDA2A0}">
      <dgm:prSet phldrT="[Texto]" custT="1"/>
      <dgm:spPr/>
      <dgm:t>
        <a:bodyPr/>
        <a:lstStyle/>
        <a:p>
          <a:r>
            <a:rPr lang="es-EC" sz="1800" dirty="0" smtClean="0">
              <a:latin typeface="Times New Roman" panose="02020603050405020304" pitchFamily="18" charset="0"/>
              <a:cs typeface="Times New Roman" panose="02020603050405020304" pitchFamily="18" charset="0"/>
            </a:rPr>
            <a:t>Descarga de los escaneos</a:t>
          </a:r>
          <a:endParaRPr lang="es-EC" sz="1800" dirty="0">
            <a:latin typeface="Times New Roman" panose="02020603050405020304" pitchFamily="18" charset="0"/>
            <a:cs typeface="Times New Roman" panose="02020603050405020304" pitchFamily="18" charset="0"/>
          </a:endParaRPr>
        </a:p>
      </dgm:t>
    </dgm:pt>
    <dgm:pt modelId="{4E28B2CC-9A51-4BF1-9E10-BBDF5AB01E06}" type="parTrans" cxnId="{5E093970-3779-4324-8777-64097CFE4DF1}">
      <dgm:prSet/>
      <dgm:spPr/>
      <dgm:t>
        <a:bodyPr/>
        <a:lstStyle/>
        <a:p>
          <a:endParaRPr lang="es-EC" sz="1800">
            <a:latin typeface="Times New Roman" panose="02020603050405020304" pitchFamily="18" charset="0"/>
            <a:cs typeface="Times New Roman" panose="02020603050405020304" pitchFamily="18" charset="0"/>
          </a:endParaRPr>
        </a:p>
      </dgm:t>
    </dgm:pt>
    <dgm:pt modelId="{9682CEC6-00BE-4B5D-A961-96965A787BE3}" type="sibTrans" cxnId="{5E093970-3779-4324-8777-64097CFE4DF1}">
      <dgm:prSet custT="1"/>
      <dgm:spPr/>
      <dgm:t>
        <a:bodyPr/>
        <a:lstStyle/>
        <a:p>
          <a:endParaRPr lang="es-EC" sz="1800">
            <a:latin typeface="Times New Roman" panose="02020603050405020304" pitchFamily="18" charset="0"/>
            <a:cs typeface="Times New Roman" panose="02020603050405020304" pitchFamily="18" charset="0"/>
          </a:endParaRPr>
        </a:p>
      </dgm:t>
    </dgm:pt>
    <dgm:pt modelId="{3FC007C4-4E28-47AA-9BC0-01CA4B056366}">
      <dgm:prSet phldrT="[Texto]" custT="1"/>
      <dgm:spPr/>
      <dgm:t>
        <a:bodyPr/>
        <a:lstStyle/>
        <a:p>
          <a:r>
            <a:rPr lang="es-EC" sz="1800" dirty="0" smtClean="0">
              <a:latin typeface="Times New Roman" panose="02020603050405020304" pitchFamily="18" charset="0"/>
              <a:cs typeface="Times New Roman" panose="02020603050405020304" pitchFamily="18" charset="0"/>
            </a:rPr>
            <a:t>Unión de los escaneos</a:t>
          </a:r>
          <a:endParaRPr lang="es-EC" sz="1800" dirty="0">
            <a:latin typeface="Times New Roman" panose="02020603050405020304" pitchFamily="18" charset="0"/>
            <a:cs typeface="Times New Roman" panose="02020603050405020304" pitchFamily="18" charset="0"/>
          </a:endParaRPr>
        </a:p>
      </dgm:t>
    </dgm:pt>
    <dgm:pt modelId="{4429BC3D-1CA9-47DD-B710-AA2EDADE3125}" type="parTrans" cxnId="{446193B8-79E2-443E-8D0E-536C8B63262A}">
      <dgm:prSet/>
      <dgm:spPr/>
      <dgm:t>
        <a:bodyPr/>
        <a:lstStyle/>
        <a:p>
          <a:endParaRPr lang="es-EC" sz="1800">
            <a:latin typeface="Times New Roman" panose="02020603050405020304" pitchFamily="18" charset="0"/>
            <a:cs typeface="Times New Roman" panose="02020603050405020304" pitchFamily="18" charset="0"/>
          </a:endParaRPr>
        </a:p>
      </dgm:t>
    </dgm:pt>
    <dgm:pt modelId="{74A76FCB-E3CB-40E8-971A-7A5B69EE4623}" type="sibTrans" cxnId="{446193B8-79E2-443E-8D0E-536C8B63262A}">
      <dgm:prSet custT="1"/>
      <dgm:spPr/>
      <dgm:t>
        <a:bodyPr/>
        <a:lstStyle/>
        <a:p>
          <a:endParaRPr lang="es-EC" sz="1800">
            <a:latin typeface="Times New Roman" panose="02020603050405020304" pitchFamily="18" charset="0"/>
            <a:cs typeface="Times New Roman" panose="02020603050405020304" pitchFamily="18" charset="0"/>
          </a:endParaRPr>
        </a:p>
      </dgm:t>
    </dgm:pt>
    <dgm:pt modelId="{30558F43-86A6-4889-A60F-DB9D6BAA3BD0}">
      <dgm:prSet phldrT="[Texto]" custT="1"/>
      <dgm:spPr/>
      <dgm:t>
        <a:bodyPr/>
        <a:lstStyle/>
        <a:p>
          <a:r>
            <a:rPr lang="es-EC" sz="1800" dirty="0" smtClean="0">
              <a:latin typeface="Times New Roman" panose="02020603050405020304" pitchFamily="18" charset="0"/>
              <a:cs typeface="Times New Roman" panose="02020603050405020304" pitchFamily="18" charset="0"/>
            </a:rPr>
            <a:t>Creación, homogeneización, depuración y exportación nube de puntos (.xyz </a:t>
          </a:r>
          <a:r>
            <a:rPr lang="es-EC" sz="1800" dirty="0" err="1" smtClean="0">
              <a:latin typeface="Times New Roman" panose="02020603050405020304" pitchFamily="18" charset="0"/>
              <a:cs typeface="Times New Roman" panose="02020603050405020304" pitchFamily="18" charset="0"/>
            </a:rPr>
            <a:t>ascci</a:t>
          </a:r>
          <a:r>
            <a:rPr lang="es-EC" sz="1800" dirty="0" smtClean="0">
              <a:latin typeface="Times New Roman" panose="02020603050405020304" pitchFamily="18" charset="0"/>
              <a:cs typeface="Times New Roman" panose="02020603050405020304" pitchFamily="18" charset="0"/>
            </a:rPr>
            <a:t>)</a:t>
          </a:r>
          <a:endParaRPr lang="es-EC" sz="1800" dirty="0">
            <a:latin typeface="Times New Roman" panose="02020603050405020304" pitchFamily="18" charset="0"/>
            <a:cs typeface="Times New Roman" panose="02020603050405020304" pitchFamily="18" charset="0"/>
          </a:endParaRPr>
        </a:p>
      </dgm:t>
    </dgm:pt>
    <dgm:pt modelId="{CB489E31-E930-4D50-95C1-2E8E161F35DD}" type="parTrans" cxnId="{D0716001-8437-4B14-A04D-0231381422C9}">
      <dgm:prSet/>
      <dgm:spPr/>
      <dgm:t>
        <a:bodyPr/>
        <a:lstStyle/>
        <a:p>
          <a:endParaRPr lang="es-EC" sz="1800">
            <a:latin typeface="Times New Roman" panose="02020603050405020304" pitchFamily="18" charset="0"/>
            <a:cs typeface="Times New Roman" panose="02020603050405020304" pitchFamily="18" charset="0"/>
          </a:endParaRPr>
        </a:p>
      </dgm:t>
    </dgm:pt>
    <dgm:pt modelId="{7727566C-4499-475D-B2AC-88C23C2AB374}" type="sibTrans" cxnId="{D0716001-8437-4B14-A04D-0231381422C9}">
      <dgm:prSet/>
      <dgm:spPr/>
      <dgm:t>
        <a:bodyPr/>
        <a:lstStyle/>
        <a:p>
          <a:endParaRPr lang="es-EC" sz="1800">
            <a:latin typeface="Times New Roman" panose="02020603050405020304" pitchFamily="18" charset="0"/>
            <a:cs typeface="Times New Roman" panose="02020603050405020304" pitchFamily="18" charset="0"/>
          </a:endParaRPr>
        </a:p>
      </dgm:t>
    </dgm:pt>
    <dgm:pt modelId="{9D8F60B3-AE99-4361-8DF4-97E11C479E78}" type="pres">
      <dgm:prSet presAssocID="{EE206F1D-2C86-4735-8D4E-5AAE457AD329}" presName="Name0" presStyleCnt="0">
        <dgm:presLayoutVars>
          <dgm:dir/>
          <dgm:animLvl val="lvl"/>
          <dgm:resizeHandles val="exact"/>
        </dgm:presLayoutVars>
      </dgm:prSet>
      <dgm:spPr/>
      <dgm:t>
        <a:bodyPr/>
        <a:lstStyle/>
        <a:p>
          <a:endParaRPr lang="es-EC"/>
        </a:p>
      </dgm:t>
    </dgm:pt>
    <dgm:pt modelId="{D7161D0E-7AD6-498B-8600-5515BAD132DE}" type="pres">
      <dgm:prSet presAssocID="{30558F43-86A6-4889-A60F-DB9D6BAA3BD0}" presName="boxAndChildren" presStyleCnt="0"/>
      <dgm:spPr/>
    </dgm:pt>
    <dgm:pt modelId="{1772168A-D92E-441F-BDD3-19D7C1C49665}" type="pres">
      <dgm:prSet presAssocID="{30558F43-86A6-4889-A60F-DB9D6BAA3BD0}" presName="parentTextBox" presStyleLbl="node1" presStyleIdx="0" presStyleCnt="3" custLinFactNeighborX="334" custLinFactNeighborY="16251"/>
      <dgm:spPr/>
      <dgm:t>
        <a:bodyPr/>
        <a:lstStyle/>
        <a:p>
          <a:endParaRPr lang="es-EC"/>
        </a:p>
      </dgm:t>
    </dgm:pt>
    <dgm:pt modelId="{8E46BA41-AC53-4DF8-8D3B-41D225CDD175}" type="pres">
      <dgm:prSet presAssocID="{74A76FCB-E3CB-40E8-971A-7A5B69EE4623}" presName="sp" presStyleCnt="0"/>
      <dgm:spPr/>
    </dgm:pt>
    <dgm:pt modelId="{C58E7060-CF3A-4215-9C38-536C64799EC4}" type="pres">
      <dgm:prSet presAssocID="{3FC007C4-4E28-47AA-9BC0-01CA4B056366}" presName="arrowAndChildren" presStyleCnt="0"/>
      <dgm:spPr/>
    </dgm:pt>
    <dgm:pt modelId="{4C2537D1-39C0-4FFA-8174-ECF3BBDEADF1}" type="pres">
      <dgm:prSet presAssocID="{3FC007C4-4E28-47AA-9BC0-01CA4B056366}" presName="parentTextArrow" presStyleLbl="node1" presStyleIdx="1" presStyleCnt="3"/>
      <dgm:spPr/>
      <dgm:t>
        <a:bodyPr/>
        <a:lstStyle/>
        <a:p>
          <a:endParaRPr lang="es-EC"/>
        </a:p>
      </dgm:t>
    </dgm:pt>
    <dgm:pt modelId="{D45F2E05-75F1-4BB8-9F69-19D62166DCD9}" type="pres">
      <dgm:prSet presAssocID="{9682CEC6-00BE-4B5D-A961-96965A787BE3}" presName="sp" presStyleCnt="0"/>
      <dgm:spPr/>
    </dgm:pt>
    <dgm:pt modelId="{C147F0D1-A961-4F43-B41E-7985DB9CF42C}" type="pres">
      <dgm:prSet presAssocID="{B774F34D-B411-4C39-998A-61BD9BDDA2A0}" presName="arrowAndChildren" presStyleCnt="0"/>
      <dgm:spPr/>
    </dgm:pt>
    <dgm:pt modelId="{E5329B14-9BD3-4829-86DF-C9B55CD7C56B}" type="pres">
      <dgm:prSet presAssocID="{B774F34D-B411-4C39-998A-61BD9BDDA2A0}" presName="parentTextArrow" presStyleLbl="node1" presStyleIdx="2" presStyleCnt="3"/>
      <dgm:spPr/>
      <dgm:t>
        <a:bodyPr/>
        <a:lstStyle/>
        <a:p>
          <a:endParaRPr lang="es-EC"/>
        </a:p>
      </dgm:t>
    </dgm:pt>
  </dgm:ptLst>
  <dgm:cxnLst>
    <dgm:cxn modelId="{CB716330-3DE3-4860-8ED8-A54F11840CB2}" type="presOf" srcId="{EE206F1D-2C86-4735-8D4E-5AAE457AD329}" destId="{9D8F60B3-AE99-4361-8DF4-97E11C479E78}" srcOrd="0" destOrd="0" presId="urn:microsoft.com/office/officeart/2005/8/layout/process4"/>
    <dgm:cxn modelId="{6FD3751E-81C0-4AFA-8492-DAE3C3C46605}" type="presOf" srcId="{B774F34D-B411-4C39-998A-61BD9BDDA2A0}" destId="{E5329B14-9BD3-4829-86DF-C9B55CD7C56B}" srcOrd="0" destOrd="0" presId="urn:microsoft.com/office/officeart/2005/8/layout/process4"/>
    <dgm:cxn modelId="{D0716001-8437-4B14-A04D-0231381422C9}" srcId="{EE206F1D-2C86-4735-8D4E-5AAE457AD329}" destId="{30558F43-86A6-4889-A60F-DB9D6BAA3BD0}" srcOrd="2" destOrd="0" parTransId="{CB489E31-E930-4D50-95C1-2E8E161F35DD}" sibTransId="{7727566C-4499-475D-B2AC-88C23C2AB374}"/>
    <dgm:cxn modelId="{BF106B62-616E-4FCF-B22A-3D6E11F0B4C7}" type="presOf" srcId="{3FC007C4-4E28-47AA-9BC0-01CA4B056366}" destId="{4C2537D1-39C0-4FFA-8174-ECF3BBDEADF1}" srcOrd="0" destOrd="0" presId="urn:microsoft.com/office/officeart/2005/8/layout/process4"/>
    <dgm:cxn modelId="{446193B8-79E2-443E-8D0E-536C8B63262A}" srcId="{EE206F1D-2C86-4735-8D4E-5AAE457AD329}" destId="{3FC007C4-4E28-47AA-9BC0-01CA4B056366}" srcOrd="1" destOrd="0" parTransId="{4429BC3D-1CA9-47DD-B710-AA2EDADE3125}" sibTransId="{74A76FCB-E3CB-40E8-971A-7A5B69EE4623}"/>
    <dgm:cxn modelId="{5E093970-3779-4324-8777-64097CFE4DF1}" srcId="{EE206F1D-2C86-4735-8D4E-5AAE457AD329}" destId="{B774F34D-B411-4C39-998A-61BD9BDDA2A0}" srcOrd="0" destOrd="0" parTransId="{4E28B2CC-9A51-4BF1-9E10-BBDF5AB01E06}" sibTransId="{9682CEC6-00BE-4B5D-A961-96965A787BE3}"/>
    <dgm:cxn modelId="{EA0161EE-11A9-4845-94F4-4BE2C2B76E48}" type="presOf" srcId="{30558F43-86A6-4889-A60F-DB9D6BAA3BD0}" destId="{1772168A-D92E-441F-BDD3-19D7C1C49665}" srcOrd="0" destOrd="0" presId="urn:microsoft.com/office/officeart/2005/8/layout/process4"/>
    <dgm:cxn modelId="{F34EA231-D9E7-46AD-8518-7CF1E5BF4247}" type="presParOf" srcId="{9D8F60B3-AE99-4361-8DF4-97E11C479E78}" destId="{D7161D0E-7AD6-498B-8600-5515BAD132DE}" srcOrd="0" destOrd="0" presId="urn:microsoft.com/office/officeart/2005/8/layout/process4"/>
    <dgm:cxn modelId="{6E9AE8D6-A1EB-432B-880C-0B623630AE8E}" type="presParOf" srcId="{D7161D0E-7AD6-498B-8600-5515BAD132DE}" destId="{1772168A-D92E-441F-BDD3-19D7C1C49665}" srcOrd="0" destOrd="0" presId="urn:microsoft.com/office/officeart/2005/8/layout/process4"/>
    <dgm:cxn modelId="{A4BA9C9E-F683-40AA-9C02-F84C8338AFEB}" type="presParOf" srcId="{9D8F60B3-AE99-4361-8DF4-97E11C479E78}" destId="{8E46BA41-AC53-4DF8-8D3B-41D225CDD175}" srcOrd="1" destOrd="0" presId="urn:microsoft.com/office/officeart/2005/8/layout/process4"/>
    <dgm:cxn modelId="{903BE3D8-7294-4A37-B49B-F9DE2D4C1E31}" type="presParOf" srcId="{9D8F60B3-AE99-4361-8DF4-97E11C479E78}" destId="{C58E7060-CF3A-4215-9C38-536C64799EC4}" srcOrd="2" destOrd="0" presId="urn:microsoft.com/office/officeart/2005/8/layout/process4"/>
    <dgm:cxn modelId="{C646F74F-D492-475D-A11D-517D7EE71F2E}" type="presParOf" srcId="{C58E7060-CF3A-4215-9C38-536C64799EC4}" destId="{4C2537D1-39C0-4FFA-8174-ECF3BBDEADF1}" srcOrd="0" destOrd="0" presId="urn:microsoft.com/office/officeart/2005/8/layout/process4"/>
    <dgm:cxn modelId="{32007BE6-1723-4A6D-8B94-7C3CBD1AEA20}" type="presParOf" srcId="{9D8F60B3-AE99-4361-8DF4-97E11C479E78}" destId="{D45F2E05-75F1-4BB8-9F69-19D62166DCD9}" srcOrd="3" destOrd="0" presId="urn:microsoft.com/office/officeart/2005/8/layout/process4"/>
    <dgm:cxn modelId="{BE8BE010-8F60-482D-829C-2FA6C2A75027}" type="presParOf" srcId="{9D8F60B3-AE99-4361-8DF4-97E11C479E78}" destId="{C147F0D1-A961-4F43-B41E-7985DB9CF42C}" srcOrd="4" destOrd="0" presId="urn:microsoft.com/office/officeart/2005/8/layout/process4"/>
    <dgm:cxn modelId="{D22BA872-E893-42C3-B3CA-10965AB11371}" type="presParOf" srcId="{C147F0D1-A961-4F43-B41E-7985DB9CF42C}" destId="{E5329B14-9BD3-4829-86DF-C9B55CD7C56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1B2DDF2C-0006-4394-95C2-FC402DE290F6}" type="datetimeFigureOut">
              <a:rPr lang="es-EC" smtClean="0"/>
              <a:t>20/08/2018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E258089-DA62-4FD7-8BFD-C5820114BA7B}" type="slidenum">
              <a:rPr lang="es-EC" smtClean="0"/>
              <a:t>‹Nº›</a:t>
            </a:fld>
            <a:endParaRPr lang="es-EC"/>
          </a:p>
        </p:txBody>
      </p:sp>
    </p:spTree>
    <p:extLst>
      <p:ext uri="{BB962C8B-B14F-4D97-AF65-F5344CB8AC3E}">
        <p14:creationId xmlns:p14="http://schemas.microsoft.com/office/powerpoint/2010/main" val="3794867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1B2DDF2C-0006-4394-95C2-FC402DE290F6}" type="datetimeFigureOut">
              <a:rPr lang="es-EC" smtClean="0"/>
              <a:t>20/08/2018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E258089-DA62-4FD7-8BFD-C5820114BA7B}" type="slidenum">
              <a:rPr lang="es-EC" smtClean="0"/>
              <a:t>‹Nº›</a:t>
            </a:fld>
            <a:endParaRPr lang="es-EC"/>
          </a:p>
        </p:txBody>
      </p:sp>
    </p:spTree>
    <p:extLst>
      <p:ext uri="{BB962C8B-B14F-4D97-AF65-F5344CB8AC3E}">
        <p14:creationId xmlns:p14="http://schemas.microsoft.com/office/powerpoint/2010/main" val="94962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1B2DDF2C-0006-4394-95C2-FC402DE290F6}" type="datetimeFigureOut">
              <a:rPr lang="es-EC" smtClean="0"/>
              <a:t>20/08/2018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E258089-DA62-4FD7-8BFD-C5820114BA7B}" type="slidenum">
              <a:rPr lang="es-EC" smtClean="0"/>
              <a:t>‹Nº›</a:t>
            </a:fld>
            <a:endParaRPr lang="es-EC"/>
          </a:p>
        </p:txBody>
      </p:sp>
    </p:spTree>
    <p:extLst>
      <p:ext uri="{BB962C8B-B14F-4D97-AF65-F5344CB8AC3E}">
        <p14:creationId xmlns:p14="http://schemas.microsoft.com/office/powerpoint/2010/main" val="172009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1B2DDF2C-0006-4394-95C2-FC402DE290F6}" type="datetimeFigureOut">
              <a:rPr lang="es-EC" smtClean="0"/>
              <a:t>20/08/2018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E258089-DA62-4FD7-8BFD-C5820114BA7B}" type="slidenum">
              <a:rPr lang="es-EC" smtClean="0"/>
              <a:t>‹Nº›</a:t>
            </a:fld>
            <a:endParaRPr lang="es-EC"/>
          </a:p>
        </p:txBody>
      </p:sp>
    </p:spTree>
    <p:extLst>
      <p:ext uri="{BB962C8B-B14F-4D97-AF65-F5344CB8AC3E}">
        <p14:creationId xmlns:p14="http://schemas.microsoft.com/office/powerpoint/2010/main" val="156716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B2DDF2C-0006-4394-95C2-FC402DE290F6}" type="datetimeFigureOut">
              <a:rPr lang="es-EC" smtClean="0"/>
              <a:t>20/08/2018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E258089-DA62-4FD7-8BFD-C5820114BA7B}" type="slidenum">
              <a:rPr lang="es-EC" smtClean="0"/>
              <a:t>‹Nº›</a:t>
            </a:fld>
            <a:endParaRPr lang="es-EC"/>
          </a:p>
        </p:txBody>
      </p:sp>
    </p:spTree>
    <p:extLst>
      <p:ext uri="{BB962C8B-B14F-4D97-AF65-F5344CB8AC3E}">
        <p14:creationId xmlns:p14="http://schemas.microsoft.com/office/powerpoint/2010/main" val="430360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1B2DDF2C-0006-4394-95C2-FC402DE290F6}" type="datetimeFigureOut">
              <a:rPr lang="es-EC" smtClean="0"/>
              <a:t>20/08/2018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0E258089-DA62-4FD7-8BFD-C5820114BA7B}" type="slidenum">
              <a:rPr lang="es-EC" smtClean="0"/>
              <a:t>‹Nº›</a:t>
            </a:fld>
            <a:endParaRPr lang="es-EC"/>
          </a:p>
        </p:txBody>
      </p:sp>
    </p:spTree>
    <p:extLst>
      <p:ext uri="{BB962C8B-B14F-4D97-AF65-F5344CB8AC3E}">
        <p14:creationId xmlns:p14="http://schemas.microsoft.com/office/powerpoint/2010/main" val="1431441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1B2DDF2C-0006-4394-95C2-FC402DE290F6}" type="datetimeFigureOut">
              <a:rPr lang="es-EC" smtClean="0"/>
              <a:t>20/08/2018</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0E258089-DA62-4FD7-8BFD-C5820114BA7B}" type="slidenum">
              <a:rPr lang="es-EC" smtClean="0"/>
              <a:t>‹Nº›</a:t>
            </a:fld>
            <a:endParaRPr lang="es-EC"/>
          </a:p>
        </p:txBody>
      </p:sp>
    </p:spTree>
    <p:extLst>
      <p:ext uri="{BB962C8B-B14F-4D97-AF65-F5344CB8AC3E}">
        <p14:creationId xmlns:p14="http://schemas.microsoft.com/office/powerpoint/2010/main" val="3270982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1B2DDF2C-0006-4394-95C2-FC402DE290F6}" type="datetimeFigureOut">
              <a:rPr lang="es-EC" smtClean="0"/>
              <a:t>20/08/2018</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0E258089-DA62-4FD7-8BFD-C5820114BA7B}" type="slidenum">
              <a:rPr lang="es-EC" smtClean="0"/>
              <a:t>‹Nº›</a:t>
            </a:fld>
            <a:endParaRPr lang="es-EC"/>
          </a:p>
        </p:txBody>
      </p:sp>
    </p:spTree>
    <p:extLst>
      <p:ext uri="{BB962C8B-B14F-4D97-AF65-F5344CB8AC3E}">
        <p14:creationId xmlns:p14="http://schemas.microsoft.com/office/powerpoint/2010/main" val="2875669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B2DDF2C-0006-4394-95C2-FC402DE290F6}" type="datetimeFigureOut">
              <a:rPr lang="es-EC" smtClean="0"/>
              <a:t>20/08/2018</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0E258089-DA62-4FD7-8BFD-C5820114BA7B}" type="slidenum">
              <a:rPr lang="es-EC" smtClean="0"/>
              <a:t>‹Nº›</a:t>
            </a:fld>
            <a:endParaRPr lang="es-EC"/>
          </a:p>
        </p:txBody>
      </p:sp>
    </p:spTree>
    <p:extLst>
      <p:ext uri="{BB962C8B-B14F-4D97-AF65-F5344CB8AC3E}">
        <p14:creationId xmlns:p14="http://schemas.microsoft.com/office/powerpoint/2010/main" val="212099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B2DDF2C-0006-4394-95C2-FC402DE290F6}" type="datetimeFigureOut">
              <a:rPr lang="es-EC" smtClean="0"/>
              <a:t>20/08/2018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0E258089-DA62-4FD7-8BFD-C5820114BA7B}" type="slidenum">
              <a:rPr lang="es-EC" smtClean="0"/>
              <a:t>‹Nº›</a:t>
            </a:fld>
            <a:endParaRPr lang="es-EC"/>
          </a:p>
        </p:txBody>
      </p:sp>
    </p:spTree>
    <p:extLst>
      <p:ext uri="{BB962C8B-B14F-4D97-AF65-F5344CB8AC3E}">
        <p14:creationId xmlns:p14="http://schemas.microsoft.com/office/powerpoint/2010/main" val="790965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B2DDF2C-0006-4394-95C2-FC402DE290F6}" type="datetimeFigureOut">
              <a:rPr lang="es-EC" smtClean="0"/>
              <a:t>20/08/2018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0E258089-DA62-4FD7-8BFD-C5820114BA7B}" type="slidenum">
              <a:rPr lang="es-EC" smtClean="0"/>
              <a:t>‹Nº›</a:t>
            </a:fld>
            <a:endParaRPr lang="es-EC"/>
          </a:p>
        </p:txBody>
      </p:sp>
    </p:spTree>
    <p:extLst>
      <p:ext uri="{BB962C8B-B14F-4D97-AF65-F5344CB8AC3E}">
        <p14:creationId xmlns:p14="http://schemas.microsoft.com/office/powerpoint/2010/main" val="3347132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DDF2C-0006-4394-95C2-FC402DE290F6}" type="datetimeFigureOut">
              <a:rPr lang="es-EC" smtClean="0"/>
              <a:t>20/08/2018</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258089-DA62-4FD7-8BFD-C5820114BA7B}" type="slidenum">
              <a:rPr lang="es-EC" smtClean="0"/>
              <a:t>‹Nº›</a:t>
            </a:fld>
            <a:endParaRPr lang="es-EC"/>
          </a:p>
        </p:txBody>
      </p:sp>
    </p:spTree>
    <p:extLst>
      <p:ext uri="{BB962C8B-B14F-4D97-AF65-F5344CB8AC3E}">
        <p14:creationId xmlns:p14="http://schemas.microsoft.com/office/powerpoint/2010/main" val="92167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Layout" Target="../slideLayouts/slideLayout7.xml"/><Relationship Id="rId4" Type="http://schemas.openxmlformats.org/officeDocument/2006/relationships/slide" Target="slide2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7.xml"/><Relationship Id="rId7"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26.xml"/><Relationship Id="rId5" Type="http://schemas.openxmlformats.org/officeDocument/2006/relationships/slide" Target="slide36.xml"/><Relationship Id="rId4"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28.xml"/><Relationship Id="rId1" Type="http://schemas.openxmlformats.org/officeDocument/2006/relationships/slideLayout" Target="../slideLayouts/slideLayout7.xml"/><Relationship Id="rId4" Type="http://schemas.openxmlformats.org/officeDocument/2006/relationships/slide" Target="slide30.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9.xml"/><Relationship Id="rId1" Type="http://schemas.openxmlformats.org/officeDocument/2006/relationships/slideLayout" Target="../slideLayouts/slideLayout7.xml"/><Relationship Id="rId5" Type="http://schemas.openxmlformats.org/officeDocument/2006/relationships/slide" Target="slide10.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2894" y="294678"/>
            <a:ext cx="6049743" cy="1568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4"/>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p:cNvSpPr/>
          <p:nvPr/>
        </p:nvSpPr>
        <p:spPr>
          <a:xfrm>
            <a:off x="-64395" y="2340399"/>
            <a:ext cx="12325081" cy="1384995"/>
          </a:xfrm>
          <a:prstGeom prst="rect">
            <a:avLst/>
          </a:prstGeom>
        </p:spPr>
        <p:txBody>
          <a:bodyPr wrap="square">
            <a:spAutoFit/>
          </a:bodyPr>
          <a:lstStyle/>
          <a:p>
            <a:pPr algn="ctr"/>
            <a:r>
              <a:rPr lang="es-EC" sz="2800" b="1" dirty="0" smtClean="0">
                <a:solidFill>
                  <a:schemeClr val="bg1"/>
                </a:solidFill>
                <a:effectLst/>
                <a:latin typeface="Times New Roman" panose="02020603050405020304" pitchFamily="18" charset="0"/>
                <a:ea typeface="Calibri" panose="020F0502020204030204" pitchFamily="34" charset="0"/>
              </a:rPr>
              <a:t>Análisis dasométrico </a:t>
            </a:r>
            <a:r>
              <a:rPr lang="es-EC" sz="2800" b="1" dirty="0">
                <a:solidFill>
                  <a:schemeClr val="bg1"/>
                </a:solidFill>
                <a:latin typeface="Times New Roman" panose="02020603050405020304" pitchFamily="18" charset="0"/>
                <a:ea typeface="Calibri" panose="020F0502020204030204" pitchFamily="34" charset="0"/>
              </a:rPr>
              <a:t>a</a:t>
            </a:r>
            <a:r>
              <a:rPr lang="es-EC" sz="2800" b="1" dirty="0" smtClean="0">
                <a:solidFill>
                  <a:schemeClr val="bg1"/>
                </a:solidFill>
                <a:effectLst/>
                <a:latin typeface="Times New Roman" panose="02020603050405020304" pitchFamily="18" charset="0"/>
                <a:ea typeface="Calibri" panose="020F0502020204030204" pitchFamily="34" charset="0"/>
              </a:rPr>
              <a:t>plicando </a:t>
            </a:r>
            <a:r>
              <a:rPr lang="es-EC" sz="2800" b="1" dirty="0">
                <a:solidFill>
                  <a:schemeClr val="bg1"/>
                </a:solidFill>
                <a:latin typeface="Times New Roman" panose="02020603050405020304" pitchFamily="18" charset="0"/>
                <a:ea typeface="Calibri" panose="020F0502020204030204" pitchFamily="34" charset="0"/>
              </a:rPr>
              <a:t>t</a:t>
            </a:r>
            <a:r>
              <a:rPr lang="es-EC" sz="2800" b="1" dirty="0" smtClean="0">
                <a:solidFill>
                  <a:schemeClr val="bg1"/>
                </a:solidFill>
                <a:effectLst/>
                <a:latin typeface="Times New Roman" panose="02020603050405020304" pitchFamily="18" charset="0"/>
                <a:ea typeface="Calibri" panose="020F0502020204030204" pitchFamily="34" charset="0"/>
              </a:rPr>
              <a:t>ecnología </a:t>
            </a:r>
            <a:r>
              <a:rPr lang="es-EC" sz="2800" b="1" dirty="0">
                <a:solidFill>
                  <a:schemeClr val="bg1"/>
                </a:solidFill>
                <a:latin typeface="Times New Roman" panose="02020603050405020304" pitchFamily="18" charset="0"/>
                <a:ea typeface="Calibri" panose="020F0502020204030204" pitchFamily="34" charset="0"/>
              </a:rPr>
              <a:t>e</a:t>
            </a:r>
            <a:r>
              <a:rPr lang="es-EC" sz="2800" b="1" dirty="0" smtClean="0">
                <a:solidFill>
                  <a:schemeClr val="bg1"/>
                </a:solidFill>
                <a:effectLst/>
                <a:latin typeface="Times New Roman" panose="02020603050405020304" pitchFamily="18" charset="0"/>
                <a:ea typeface="Calibri" panose="020F0502020204030204" pitchFamily="34" charset="0"/>
              </a:rPr>
              <a:t>scáner </a:t>
            </a:r>
            <a:r>
              <a:rPr lang="es-EC" sz="2800" b="1" dirty="0">
                <a:solidFill>
                  <a:schemeClr val="bg1"/>
                </a:solidFill>
                <a:latin typeface="Times New Roman" panose="02020603050405020304" pitchFamily="18" charset="0"/>
                <a:ea typeface="Calibri" panose="020F0502020204030204" pitchFamily="34" charset="0"/>
              </a:rPr>
              <a:t>l</a:t>
            </a:r>
            <a:r>
              <a:rPr lang="es-EC" sz="2800" b="1" dirty="0" smtClean="0">
                <a:solidFill>
                  <a:schemeClr val="bg1"/>
                </a:solidFill>
                <a:effectLst/>
                <a:latin typeface="Times New Roman" panose="02020603050405020304" pitchFamily="18" charset="0"/>
                <a:ea typeface="Calibri" panose="020F0502020204030204" pitchFamily="34" charset="0"/>
              </a:rPr>
              <a:t>áser </a:t>
            </a:r>
            <a:r>
              <a:rPr lang="es-EC" sz="2800" b="1" dirty="0">
                <a:solidFill>
                  <a:schemeClr val="bg1"/>
                </a:solidFill>
                <a:latin typeface="Times New Roman" panose="02020603050405020304" pitchFamily="18" charset="0"/>
                <a:ea typeface="Calibri" panose="020F0502020204030204" pitchFamily="34" charset="0"/>
              </a:rPr>
              <a:t>t</a:t>
            </a:r>
            <a:r>
              <a:rPr lang="es-EC" sz="2800" b="1" dirty="0" smtClean="0">
                <a:solidFill>
                  <a:schemeClr val="bg1"/>
                </a:solidFill>
                <a:effectLst/>
                <a:latin typeface="Times New Roman" panose="02020603050405020304" pitchFamily="18" charset="0"/>
                <a:ea typeface="Calibri" panose="020F0502020204030204" pitchFamily="34" charset="0"/>
              </a:rPr>
              <a:t>errestre </a:t>
            </a:r>
            <a:r>
              <a:rPr lang="es-EC" sz="2800" b="1" dirty="0" smtClean="0">
                <a:solidFill>
                  <a:schemeClr val="bg1"/>
                </a:solidFill>
                <a:latin typeface="Times New Roman" panose="02020603050405020304" pitchFamily="18" charset="0"/>
                <a:ea typeface="Calibri" panose="020F0502020204030204" pitchFamily="34" charset="0"/>
              </a:rPr>
              <a:t>y t</a:t>
            </a:r>
            <a:r>
              <a:rPr lang="es-EC" sz="2800" b="1" dirty="0" smtClean="0">
                <a:solidFill>
                  <a:schemeClr val="bg1"/>
                </a:solidFill>
                <a:effectLst/>
                <a:latin typeface="Times New Roman" panose="02020603050405020304" pitchFamily="18" charset="0"/>
                <a:ea typeface="Calibri" panose="020F0502020204030204" pitchFamily="34" charset="0"/>
              </a:rPr>
              <a:t>écnicas </a:t>
            </a:r>
            <a:r>
              <a:rPr lang="es-EC" sz="2800" b="1" dirty="0">
                <a:solidFill>
                  <a:schemeClr val="bg1"/>
                </a:solidFill>
                <a:latin typeface="Times New Roman" panose="02020603050405020304" pitchFamily="18" charset="0"/>
                <a:ea typeface="Calibri" panose="020F0502020204030204" pitchFamily="34" charset="0"/>
              </a:rPr>
              <a:t>c</a:t>
            </a:r>
            <a:r>
              <a:rPr lang="es-EC" sz="2800" b="1" dirty="0" smtClean="0">
                <a:solidFill>
                  <a:schemeClr val="bg1"/>
                </a:solidFill>
                <a:effectLst/>
                <a:latin typeface="Times New Roman" panose="02020603050405020304" pitchFamily="18" charset="0"/>
                <a:ea typeface="Calibri" panose="020F0502020204030204" pitchFamily="34" charset="0"/>
              </a:rPr>
              <a:t>onvencionales </a:t>
            </a:r>
            <a:r>
              <a:rPr lang="es-EC" sz="2800" b="1" dirty="0">
                <a:solidFill>
                  <a:schemeClr val="bg1"/>
                </a:solidFill>
                <a:latin typeface="Times New Roman" panose="02020603050405020304" pitchFamily="18" charset="0"/>
                <a:ea typeface="Calibri" panose="020F0502020204030204" pitchFamily="34" charset="0"/>
              </a:rPr>
              <a:t>p</a:t>
            </a:r>
            <a:r>
              <a:rPr lang="es-EC" sz="2800" b="1" dirty="0" smtClean="0">
                <a:solidFill>
                  <a:schemeClr val="bg1"/>
                </a:solidFill>
                <a:effectLst/>
                <a:latin typeface="Times New Roman" panose="02020603050405020304" pitchFamily="18" charset="0"/>
                <a:ea typeface="Calibri" panose="020F0502020204030204" pitchFamily="34" charset="0"/>
              </a:rPr>
              <a:t>ara </a:t>
            </a:r>
            <a:r>
              <a:rPr lang="es-EC" sz="2800" b="1" dirty="0">
                <a:solidFill>
                  <a:schemeClr val="bg1"/>
                </a:solidFill>
                <a:latin typeface="Times New Roman" panose="02020603050405020304" pitchFamily="18" charset="0"/>
                <a:ea typeface="Calibri" panose="020F0502020204030204" pitchFamily="34" charset="0"/>
              </a:rPr>
              <a:t>l</a:t>
            </a:r>
            <a:r>
              <a:rPr lang="es-EC" sz="2800" b="1" dirty="0" smtClean="0">
                <a:solidFill>
                  <a:schemeClr val="bg1"/>
                </a:solidFill>
                <a:effectLst/>
                <a:latin typeface="Times New Roman" panose="02020603050405020304" pitchFamily="18" charset="0"/>
                <a:ea typeface="Calibri" panose="020F0502020204030204" pitchFamily="34" charset="0"/>
              </a:rPr>
              <a:t>a </a:t>
            </a:r>
            <a:r>
              <a:rPr lang="es-EC" sz="2800" b="1" dirty="0">
                <a:solidFill>
                  <a:schemeClr val="bg1"/>
                </a:solidFill>
                <a:latin typeface="Times New Roman" panose="02020603050405020304" pitchFamily="18" charset="0"/>
                <a:ea typeface="Calibri" panose="020F0502020204030204" pitchFamily="34" charset="0"/>
              </a:rPr>
              <a:t>e</a:t>
            </a:r>
            <a:r>
              <a:rPr lang="es-EC" sz="2800" b="1" dirty="0" smtClean="0">
                <a:solidFill>
                  <a:schemeClr val="bg1"/>
                </a:solidFill>
                <a:effectLst/>
                <a:latin typeface="Times New Roman" panose="02020603050405020304" pitchFamily="18" charset="0"/>
                <a:ea typeface="Calibri" panose="020F0502020204030204" pitchFamily="34" charset="0"/>
              </a:rPr>
              <a:t>stimación </a:t>
            </a:r>
            <a:r>
              <a:rPr lang="es-EC" sz="2800" b="1" dirty="0">
                <a:solidFill>
                  <a:schemeClr val="bg1"/>
                </a:solidFill>
                <a:latin typeface="Times New Roman" panose="02020603050405020304" pitchFamily="18" charset="0"/>
                <a:ea typeface="Calibri" panose="020F0502020204030204" pitchFamily="34" charset="0"/>
              </a:rPr>
              <a:t>d</a:t>
            </a:r>
            <a:r>
              <a:rPr lang="es-EC" sz="2800" b="1" dirty="0" smtClean="0">
                <a:solidFill>
                  <a:schemeClr val="bg1"/>
                </a:solidFill>
                <a:effectLst/>
                <a:latin typeface="Times New Roman" panose="02020603050405020304" pitchFamily="18" charset="0"/>
                <a:ea typeface="Calibri" panose="020F0502020204030204" pitchFamily="34" charset="0"/>
              </a:rPr>
              <a:t>e </a:t>
            </a:r>
            <a:r>
              <a:rPr lang="es-EC" sz="2800" b="1" dirty="0">
                <a:solidFill>
                  <a:schemeClr val="bg1"/>
                </a:solidFill>
                <a:latin typeface="Times New Roman" panose="02020603050405020304" pitchFamily="18" charset="0"/>
                <a:ea typeface="Calibri" panose="020F0502020204030204" pitchFamily="34" charset="0"/>
              </a:rPr>
              <a:t>b</a:t>
            </a:r>
            <a:r>
              <a:rPr lang="es-EC" sz="2800" b="1" dirty="0" smtClean="0">
                <a:solidFill>
                  <a:schemeClr val="bg1"/>
                </a:solidFill>
                <a:effectLst/>
                <a:latin typeface="Times New Roman" panose="02020603050405020304" pitchFamily="18" charset="0"/>
                <a:ea typeface="Calibri" panose="020F0502020204030204" pitchFamily="34" charset="0"/>
              </a:rPr>
              <a:t>iomasa </a:t>
            </a:r>
            <a:r>
              <a:rPr lang="es-EC" sz="2800" b="1" dirty="0">
                <a:solidFill>
                  <a:schemeClr val="bg1"/>
                </a:solidFill>
                <a:latin typeface="Times New Roman" panose="02020603050405020304" pitchFamily="18" charset="0"/>
                <a:ea typeface="Calibri" panose="020F0502020204030204" pitchFamily="34" charset="0"/>
              </a:rPr>
              <a:t>a</a:t>
            </a:r>
            <a:r>
              <a:rPr lang="es-EC" sz="2800" b="1" dirty="0" smtClean="0">
                <a:solidFill>
                  <a:schemeClr val="bg1"/>
                </a:solidFill>
                <a:effectLst/>
                <a:latin typeface="Times New Roman" panose="02020603050405020304" pitchFamily="18" charset="0"/>
                <a:ea typeface="Calibri" panose="020F0502020204030204" pitchFamily="34" charset="0"/>
              </a:rPr>
              <a:t>érea </a:t>
            </a:r>
            <a:r>
              <a:rPr lang="es-EC" sz="2800" b="1" dirty="0">
                <a:solidFill>
                  <a:schemeClr val="bg1"/>
                </a:solidFill>
                <a:latin typeface="Times New Roman" panose="02020603050405020304" pitchFamily="18" charset="0"/>
                <a:ea typeface="Calibri" panose="020F0502020204030204" pitchFamily="34" charset="0"/>
              </a:rPr>
              <a:t>e</a:t>
            </a:r>
            <a:r>
              <a:rPr lang="es-EC" sz="2800" b="1" dirty="0" smtClean="0">
                <a:solidFill>
                  <a:schemeClr val="bg1"/>
                </a:solidFill>
                <a:effectLst/>
                <a:latin typeface="Times New Roman" panose="02020603050405020304" pitchFamily="18" charset="0"/>
                <a:ea typeface="Calibri" panose="020F0502020204030204" pitchFamily="34" charset="0"/>
              </a:rPr>
              <a:t>n </a:t>
            </a:r>
            <a:r>
              <a:rPr lang="es-EC" sz="2800" b="1" dirty="0">
                <a:solidFill>
                  <a:schemeClr val="bg1"/>
                </a:solidFill>
                <a:latin typeface="Times New Roman" panose="02020603050405020304" pitchFamily="18" charset="0"/>
                <a:ea typeface="Calibri" panose="020F0502020204030204" pitchFamily="34" charset="0"/>
              </a:rPr>
              <a:t>u</a:t>
            </a:r>
            <a:r>
              <a:rPr lang="es-EC" sz="2800" b="1" dirty="0" smtClean="0">
                <a:solidFill>
                  <a:schemeClr val="bg1"/>
                </a:solidFill>
                <a:latin typeface="Times New Roman" panose="02020603050405020304" pitchFamily="18" charset="0"/>
                <a:ea typeface="Calibri" panose="020F0502020204030204" pitchFamily="34" charset="0"/>
              </a:rPr>
              <a:t>n </a:t>
            </a:r>
            <a:r>
              <a:rPr lang="es-EC" sz="2800" b="1" dirty="0">
                <a:solidFill>
                  <a:schemeClr val="bg1"/>
                </a:solidFill>
                <a:latin typeface="Times New Roman" panose="02020603050405020304" pitchFamily="18" charset="0"/>
                <a:ea typeface="Calibri" panose="020F0502020204030204" pitchFamily="34" charset="0"/>
              </a:rPr>
              <a:t>s</a:t>
            </a:r>
            <a:r>
              <a:rPr lang="es-EC" sz="2800" b="1" dirty="0" smtClean="0">
                <a:solidFill>
                  <a:schemeClr val="bg1"/>
                </a:solidFill>
                <a:latin typeface="Times New Roman" panose="02020603050405020304" pitchFamily="18" charset="0"/>
                <a:ea typeface="Calibri" panose="020F0502020204030204" pitchFamily="34" charset="0"/>
              </a:rPr>
              <a:t>ector </a:t>
            </a:r>
            <a:r>
              <a:rPr lang="es-EC" sz="2800" b="1" dirty="0">
                <a:solidFill>
                  <a:schemeClr val="bg1"/>
                </a:solidFill>
                <a:latin typeface="Times New Roman" panose="02020603050405020304" pitchFamily="18" charset="0"/>
                <a:ea typeface="Calibri" panose="020F0502020204030204" pitchFamily="34" charset="0"/>
              </a:rPr>
              <a:t>d</a:t>
            </a:r>
            <a:r>
              <a:rPr lang="es-EC" sz="2800" b="1" dirty="0" smtClean="0">
                <a:solidFill>
                  <a:schemeClr val="bg1"/>
                </a:solidFill>
                <a:effectLst/>
                <a:latin typeface="Times New Roman" panose="02020603050405020304" pitchFamily="18" charset="0"/>
                <a:ea typeface="Calibri" panose="020F0502020204030204" pitchFamily="34" charset="0"/>
              </a:rPr>
              <a:t>el </a:t>
            </a:r>
            <a:r>
              <a:rPr lang="es-EC" sz="2800" b="1" dirty="0">
                <a:solidFill>
                  <a:schemeClr val="bg1"/>
                </a:solidFill>
                <a:latin typeface="Times New Roman" panose="02020603050405020304" pitchFamily="18" charset="0"/>
                <a:ea typeface="Calibri" panose="020F0502020204030204" pitchFamily="34" charset="0"/>
              </a:rPr>
              <a:t>b</a:t>
            </a:r>
            <a:r>
              <a:rPr lang="es-EC" sz="2800" b="1" dirty="0" smtClean="0">
                <a:solidFill>
                  <a:schemeClr val="bg1"/>
                </a:solidFill>
                <a:effectLst/>
                <a:latin typeface="Times New Roman" panose="02020603050405020304" pitchFamily="18" charset="0"/>
                <a:ea typeface="Calibri" panose="020F0502020204030204" pitchFamily="34" charset="0"/>
              </a:rPr>
              <a:t>osque la Armenia</a:t>
            </a:r>
            <a:endParaRPr lang="es-EC" sz="2800" dirty="0">
              <a:solidFill>
                <a:schemeClr val="bg1"/>
              </a:solidFil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048" y="633564"/>
            <a:ext cx="2240924" cy="78346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408" y="405335"/>
            <a:ext cx="1344364" cy="1347052"/>
          </a:xfrm>
          <a:prstGeom prst="rect">
            <a:avLst/>
          </a:prstGeom>
        </p:spPr>
      </p:pic>
      <p:cxnSp>
        <p:nvCxnSpPr>
          <p:cNvPr id="10" name="Conector recto 9"/>
          <p:cNvCxnSpPr/>
          <p:nvPr/>
        </p:nvCxnSpPr>
        <p:spPr>
          <a:xfrm>
            <a:off x="566670" y="3727148"/>
            <a:ext cx="11185302" cy="386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3309869" y="4092779"/>
            <a:ext cx="6523149" cy="400110"/>
          </a:xfrm>
          <a:prstGeom prst="rect">
            <a:avLst/>
          </a:prstGeom>
          <a:noFill/>
        </p:spPr>
        <p:txBody>
          <a:bodyPr wrap="square" rtlCol="0">
            <a:spAutoFit/>
          </a:bodyPr>
          <a:lstStyle/>
          <a:p>
            <a:pPr algn="ctr"/>
            <a:r>
              <a:rPr lang="es-EC" sz="20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Autora:       </a:t>
            </a:r>
            <a:r>
              <a:rPr lang="es-EC" sz="2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Basantes </a:t>
            </a:r>
            <a:r>
              <a:rPr lang="es-EC" sz="2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Rodríguez, Jhoselinne </a:t>
            </a:r>
            <a:r>
              <a:rPr lang="es-EC" sz="2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Klaribel</a:t>
            </a:r>
            <a:endParaRPr lang="es-EC"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CuadroTexto 11"/>
          <p:cNvSpPr txBox="1"/>
          <p:nvPr/>
        </p:nvSpPr>
        <p:spPr>
          <a:xfrm>
            <a:off x="115910" y="5162443"/>
            <a:ext cx="3389291" cy="646331"/>
          </a:xfrm>
          <a:prstGeom prst="rect">
            <a:avLst/>
          </a:prstGeom>
          <a:noFill/>
        </p:spPr>
        <p:txBody>
          <a:bodyPr wrap="square" rtlCol="0">
            <a:spAutoFit/>
          </a:bodyPr>
          <a:lstStyle/>
          <a:p>
            <a:pPr algn="ctr"/>
            <a:r>
              <a:rPr lang="es-EC"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Director del proyecto: </a:t>
            </a:r>
          </a:p>
          <a:p>
            <a:pPr algn="ctr"/>
            <a:r>
              <a:rPr lang="es-EC"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 Padilla, Oswaldo</a:t>
            </a:r>
            <a:endParaRPr lang="es-EC"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CuadroTexto 12"/>
          <p:cNvSpPr txBox="1"/>
          <p:nvPr/>
        </p:nvSpPr>
        <p:spPr>
          <a:xfrm>
            <a:off x="8568745" y="5162442"/>
            <a:ext cx="3389291" cy="646331"/>
          </a:xfrm>
          <a:prstGeom prst="rect">
            <a:avLst/>
          </a:prstGeom>
          <a:noFill/>
        </p:spPr>
        <p:txBody>
          <a:bodyPr wrap="square" rtlCol="0">
            <a:spAutoFit/>
          </a:bodyPr>
          <a:lstStyle/>
          <a:p>
            <a:pPr algn="ctr"/>
            <a:r>
              <a:rPr lang="es-EC"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Director de Carrera: </a:t>
            </a:r>
          </a:p>
          <a:p>
            <a:pPr algn="ctr"/>
            <a:r>
              <a:rPr lang="es-EC"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Ing. </a:t>
            </a:r>
            <a:r>
              <a:rPr lang="es-EC"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Jácome, Wilson </a:t>
            </a:r>
            <a:endParaRPr lang="es-EC"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CuadroTexto 13"/>
          <p:cNvSpPr txBox="1"/>
          <p:nvPr/>
        </p:nvSpPr>
        <p:spPr>
          <a:xfrm>
            <a:off x="115910" y="6008113"/>
            <a:ext cx="3389291" cy="646331"/>
          </a:xfrm>
          <a:prstGeom prst="rect">
            <a:avLst/>
          </a:prstGeom>
          <a:noFill/>
        </p:spPr>
        <p:txBody>
          <a:bodyPr wrap="square" rtlCol="0">
            <a:spAutoFit/>
          </a:bodyPr>
          <a:lstStyle/>
          <a:p>
            <a:pPr algn="ctr"/>
            <a:r>
              <a:rPr lang="es-EC"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Oponente designado: </a:t>
            </a:r>
          </a:p>
          <a:p>
            <a:pPr algn="ctr"/>
            <a:r>
              <a:rPr lang="es-EC"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Ing. </a:t>
            </a:r>
            <a:r>
              <a:rPr lang="es-EC"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Rojas, Santiago</a:t>
            </a:r>
            <a:endParaRPr lang="es-EC"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CuadroTexto 14"/>
          <p:cNvSpPr txBox="1"/>
          <p:nvPr/>
        </p:nvSpPr>
        <p:spPr>
          <a:xfrm>
            <a:off x="8568746" y="6008112"/>
            <a:ext cx="3389291" cy="646331"/>
          </a:xfrm>
          <a:prstGeom prst="rect">
            <a:avLst/>
          </a:prstGeom>
          <a:noFill/>
        </p:spPr>
        <p:txBody>
          <a:bodyPr wrap="square" rtlCol="0">
            <a:spAutoFit/>
          </a:bodyPr>
          <a:lstStyle/>
          <a:p>
            <a:pPr algn="ctr"/>
            <a:r>
              <a:rPr lang="es-EC"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Secretario académico: </a:t>
            </a:r>
          </a:p>
          <a:p>
            <a:pPr algn="ctr"/>
            <a:r>
              <a:rPr lang="es-EC"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 </a:t>
            </a:r>
            <a:r>
              <a:rPr lang="es-EC"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Mejía, Marcelo </a:t>
            </a:r>
            <a:endParaRPr lang="es-EC"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2390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Rectángulo redondeado 2"/>
          <p:cNvSpPr/>
          <p:nvPr/>
        </p:nvSpPr>
        <p:spPr>
          <a:xfrm>
            <a:off x="418563" y="347730"/>
            <a:ext cx="7218610" cy="6954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Modelo alométrico de estimación de biomasa aérea</a:t>
            </a:r>
            <a:endParaRPr lang="es-EC"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ángulo 3"/>
          <p:cNvSpPr/>
          <p:nvPr/>
        </p:nvSpPr>
        <p:spPr>
          <a:xfrm>
            <a:off x="405685" y="1465741"/>
            <a:ext cx="11520152" cy="646331"/>
          </a:xfrm>
          <a:prstGeom prst="rect">
            <a:avLst/>
          </a:prstGeom>
        </p:spPr>
        <p:txBody>
          <a:bodyPr wrap="square">
            <a:spAutoFit/>
          </a:bodyPr>
          <a:lstStyle/>
          <a:p>
            <a:r>
              <a:rPr lang="es-EC" dirty="0" smtClean="0">
                <a:solidFill>
                  <a:schemeClr val="bg1"/>
                </a:solidFill>
                <a:effectLst/>
                <a:latin typeface="Times New Roman" panose="02020603050405020304" pitchFamily="18" charset="0"/>
                <a:ea typeface="Calibri" panose="020F0502020204030204" pitchFamily="34" charset="0"/>
              </a:rPr>
              <a:t>En el ámbito forestal, alometría se refiere a la variación de los valores en la medición de las dimensiones de un árbol a otro</a:t>
            </a:r>
          </a:p>
          <a:p>
            <a:endParaRPr lang="es-EC" dirty="0" smtClean="0">
              <a:solidFill>
                <a:schemeClr val="bg1"/>
              </a:solidFill>
              <a:effectLst/>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5" name="Rectángulo 4"/>
              <p:cNvSpPr/>
              <p:nvPr/>
            </p:nvSpPr>
            <p:spPr>
              <a:xfrm>
                <a:off x="769513" y="3419341"/>
                <a:ext cx="10657266" cy="3259226"/>
              </a:xfrm>
              <a:prstGeom prst="rect">
                <a:avLst/>
              </a:prstGeom>
            </p:spPr>
            <p:txBody>
              <a:bodyPr wrap="square">
                <a:spAutoFit/>
              </a:bodyPr>
              <a:lstStyle/>
              <a:p>
                <a:pPr algn="just">
                  <a:lnSpc>
                    <a:spcPct val="150000"/>
                  </a:lnSpc>
                  <a:spcAft>
                    <a:spcPts val="1000"/>
                  </a:spcAft>
                  <a:tabLst>
                    <a:tab pos="270510" algn="l"/>
                  </a:tabLst>
                </a:pPr>
                <a:r>
                  <a:rPr lang="es-EC"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En </a:t>
                </a:r>
                <a:r>
                  <a:rPr lang="es-EC"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donde, </a:t>
                </a:r>
                <a:endParaRPr lang="es-EC"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270510" algn="l"/>
                  </a:tabLst>
                </a:pPr>
                <a:r>
                  <a:rPr lang="es-EC"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BA: Biomasa aérea estimada (Kg)</a:t>
                </a:r>
                <a:endParaRPr lang="es-EC"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270510" algn="l"/>
                  </a:tabLst>
                </a:pPr>
                <a:r>
                  <a:rPr lang="es-EC"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DAP: Diámetro normal o diámetro a la altura del pecho de los árboles (cm)</a:t>
                </a:r>
                <a:endParaRPr lang="es-EC"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Times New Roman" panose="02020603050405020304" pitchFamily="18" charset="0"/>
                  <a:buChar char="-"/>
                  <a:tabLst>
                    <a:tab pos="270510" algn="l"/>
                  </a:tabLst>
                </a:pPr>
                <a:r>
                  <a:rPr lang="es-EC" dirty="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a:t>𝜌</a:t>
                </a:r>
                <a:r>
                  <a:rPr lang="es-EC"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Densidad específica de los árboles </a:t>
                </a:r>
                <a:r>
                  <a:rPr lang="es-EC"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𝑔</m:t>
                        </m:r>
                      </m:num>
                      <m:den>
                        <m: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𝑐</m:t>
                        </m:r>
                        <m:sSup>
                          <m:sSupPr>
                            <m:ctrlP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𝑚</m:t>
                            </m:r>
                          </m:e>
                          <m:sup>
                            <m: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sup>
                        </m:sSup>
                      </m:den>
                    </m:f>
                    <m: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s-EC"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s-EC" dirty="0" smtClean="0">
                  <a:solidFill>
                    <a:schemeClr val="bg1"/>
                  </a:solidFill>
                  <a:effectLst/>
                  <a:latin typeface="Times New Roman" panose="02020603050405020304" pitchFamily="18" charset="0"/>
                  <a:ea typeface="Calibri" panose="020F0502020204030204" pitchFamily="34" charset="0"/>
                </a:endParaRPr>
              </a:p>
              <a:p>
                <a:endParaRPr lang="es-EC" dirty="0">
                  <a:solidFill>
                    <a:schemeClr val="bg1"/>
                  </a:solidFill>
                  <a:latin typeface="Times New Roman" panose="02020603050405020304" pitchFamily="18" charset="0"/>
                  <a:ea typeface="Calibri" panose="020F0502020204030204" pitchFamily="34" charset="0"/>
                </a:endParaRPr>
              </a:p>
              <a:p>
                <a:r>
                  <a:rPr lang="es-EC" dirty="0" smtClean="0">
                    <a:solidFill>
                      <a:schemeClr val="bg1"/>
                    </a:solidFill>
                    <a:effectLst/>
                    <a:latin typeface="Times New Roman" panose="02020603050405020304" pitchFamily="18" charset="0"/>
                    <a:ea typeface="Calibri" panose="020F0502020204030204" pitchFamily="34" charset="0"/>
                  </a:rPr>
                  <a:t>Rango de validez del modelo: árboles </a:t>
                </a:r>
                <a:r>
                  <a:rPr lang="es-EC" dirty="0">
                    <a:solidFill>
                      <a:schemeClr val="bg1"/>
                    </a:solidFill>
                    <a:effectLst/>
                    <a:latin typeface="Times New Roman" panose="02020603050405020304" pitchFamily="18" charset="0"/>
                    <a:ea typeface="Calibri" panose="020F0502020204030204" pitchFamily="34" charset="0"/>
                  </a:rPr>
                  <a:t>de 5 a 156 cm de diámetro normal. </a:t>
                </a:r>
                <a:endParaRPr lang="es-EC" dirty="0" smtClean="0">
                  <a:solidFill>
                    <a:schemeClr val="bg1"/>
                  </a:solidFill>
                  <a:effectLst/>
                  <a:latin typeface="Times New Roman" panose="02020603050405020304" pitchFamily="18" charset="0"/>
                  <a:ea typeface="Calibri" panose="020F0502020204030204" pitchFamily="34" charset="0"/>
                </a:endParaRPr>
              </a:p>
              <a:p>
                <a:r>
                  <a:rPr lang="es-EC" dirty="0" smtClean="0">
                    <a:solidFill>
                      <a:schemeClr val="bg1"/>
                    </a:solidFill>
                    <a:effectLst/>
                    <a:latin typeface="Times New Roman" panose="02020603050405020304" pitchFamily="18" charset="0"/>
                    <a:ea typeface="Calibri" panose="020F0502020204030204" pitchFamily="34" charset="0"/>
                  </a:rPr>
                  <a:t>El </a:t>
                </a:r>
                <a:r>
                  <a:rPr lang="es-EC" dirty="0">
                    <a:solidFill>
                      <a:schemeClr val="bg1"/>
                    </a:solidFill>
                    <a:effectLst/>
                    <a:latin typeface="Times New Roman" panose="02020603050405020304" pitchFamily="18" charset="0"/>
                    <a:ea typeface="Calibri" panose="020F0502020204030204" pitchFamily="34" charset="0"/>
                  </a:rPr>
                  <a:t>error estándar de estimación de biomasa </a:t>
                </a:r>
                <a:r>
                  <a:rPr lang="es-EC" dirty="0" smtClean="0">
                    <a:solidFill>
                      <a:schemeClr val="bg1"/>
                    </a:solidFill>
                    <a:effectLst/>
                    <a:latin typeface="Times New Roman" panose="02020603050405020304" pitchFamily="18" charset="0"/>
                    <a:ea typeface="Calibri" panose="020F0502020204030204" pitchFamily="34" charset="0"/>
                  </a:rPr>
                  <a:t>19.5</a:t>
                </a:r>
                <a:r>
                  <a:rPr lang="es-EC" dirty="0">
                    <a:solidFill>
                      <a:schemeClr val="bg1"/>
                    </a:solidFill>
                    <a:effectLst/>
                    <a:latin typeface="Times New Roman" panose="02020603050405020304" pitchFamily="18" charset="0"/>
                    <a:ea typeface="Calibri" panose="020F0502020204030204" pitchFamily="34" charset="0"/>
                  </a:rPr>
                  <a:t>% </a:t>
                </a:r>
                <a:endParaRPr lang="es-EC" dirty="0">
                  <a:solidFill>
                    <a:schemeClr val="bg1"/>
                  </a:solidFill>
                </a:endParaRPr>
              </a:p>
            </p:txBody>
          </p:sp>
        </mc:Choice>
        <mc:Fallback xmlns="">
          <p:sp>
            <p:nvSpPr>
              <p:cNvPr id="5" name="Rectángulo 4"/>
              <p:cNvSpPr>
                <a:spLocks noRot="1" noChangeAspect="1" noMove="1" noResize="1" noEditPoints="1" noAdjustHandles="1" noChangeArrowheads="1" noChangeShapeType="1" noTextEdit="1"/>
              </p:cNvSpPr>
              <p:nvPr/>
            </p:nvSpPr>
            <p:spPr>
              <a:xfrm>
                <a:off x="769513" y="3419341"/>
                <a:ext cx="10657266" cy="3259226"/>
              </a:xfrm>
              <a:prstGeom prst="rect">
                <a:avLst/>
              </a:prstGeom>
              <a:blipFill rotWithShape="0">
                <a:blip r:embed="rId2"/>
                <a:stretch>
                  <a:fillRect l="-458" b="-186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redondeado 5"/>
              <p:cNvSpPr/>
              <p:nvPr/>
            </p:nvSpPr>
            <p:spPr>
              <a:xfrm>
                <a:off x="2240922" y="2270389"/>
                <a:ext cx="8538693" cy="64400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lnSpc>
                    <a:spcPct val="115000"/>
                  </a:lnSpc>
                  <a:spcAft>
                    <a:spcPts val="1000"/>
                  </a:spcAft>
                  <a:tabLst>
                    <a:tab pos="270510" algn="l"/>
                  </a:tabLst>
                </a:pPr>
                <a14:m>
                  <m:oMath xmlns:m="http://schemas.openxmlformats.org/officeDocument/2006/math">
                    <m:r>
                      <a:rPr lang="es-EC"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𝐵𝐴</m:t>
                    </m:r>
                    <m:r>
                      <a:rPr lang="es-EC"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s-EC"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𝜌</m:t>
                    </m:r>
                    <m:r>
                      <a:rPr lang="es-EC"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s-EC">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exp</m:t>
                    </m:r>
                    <m:r>
                      <a:rPr lang="es-EC">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(−1.499+2.148</m:t>
                    </m:r>
                    <m:func>
                      <m:funcPr>
                        <m:ctrlP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ln</m:t>
                        </m:r>
                      </m:fName>
                      <m:e>
                        <m:d>
                          <m:dPr>
                            <m:ctrlP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𝐷𝐴𝑃</m:t>
                            </m:r>
                          </m:e>
                        </m:d>
                      </m:e>
                    </m:func>
                    <m: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+0.207 </m:t>
                    </m:r>
                    <m:sSup>
                      <m:sSupPr>
                        <m:ctrlP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ln</m:t>
                                </m:r>
                              </m:fName>
                              <m:e>
                                <m:d>
                                  <m:dPr>
                                    <m:ctrlP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𝐷𝐴𝑃</m:t>
                                    </m:r>
                                  </m:e>
                                </m:d>
                              </m:e>
                            </m:func>
                          </m:e>
                        </m:d>
                      </m:e>
                      <m:sup>
                        <m: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−0.0281</m:t>
                    </m:r>
                    <m:sSup>
                      <m:sSupPr>
                        <m:ctrlP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ln</m:t>
                                </m:r>
                              </m:fName>
                              <m:e>
                                <m:d>
                                  <m:dPr>
                                    <m:ctrlP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𝐷𝐴𝑃</m:t>
                                    </m:r>
                                  </m:e>
                                </m:d>
                              </m:e>
                            </m:func>
                          </m:e>
                        </m:d>
                      </m:e>
                      <m:sup>
                        <m: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s-EC"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ángulo redondeado 5"/>
              <p:cNvSpPr>
                <a:spLocks noRot="1" noChangeAspect="1" noMove="1" noResize="1" noEditPoints="1" noAdjustHandles="1" noChangeArrowheads="1" noChangeShapeType="1" noTextEdit="1"/>
              </p:cNvSpPr>
              <p:nvPr/>
            </p:nvSpPr>
            <p:spPr>
              <a:xfrm>
                <a:off x="2240922" y="2270389"/>
                <a:ext cx="8538693" cy="644007"/>
              </a:xfrm>
              <a:prstGeom prst="roundRect">
                <a:avLst/>
              </a:prstGeom>
              <a:blipFill rotWithShape="0">
                <a:blip r:embed="rId3"/>
                <a:stretch>
                  <a:fillRect/>
                </a:stretch>
              </a:blipFill>
            </p:spPr>
            <p:txBody>
              <a:bodyPr/>
              <a:lstStyle/>
              <a:p>
                <a:r>
                  <a:rPr lang="es-EC">
                    <a:noFill/>
                  </a:rPr>
                  <a:t> </a:t>
                </a:r>
              </a:p>
            </p:txBody>
          </p:sp>
        </mc:Fallback>
      </mc:AlternateContent>
      <p:sp>
        <p:nvSpPr>
          <p:cNvPr id="7" name="Rectángulo 6"/>
          <p:cNvSpPr/>
          <p:nvPr/>
        </p:nvSpPr>
        <p:spPr>
          <a:xfrm>
            <a:off x="5330299" y="2914396"/>
            <a:ext cx="2359941" cy="397096"/>
          </a:xfrm>
          <a:prstGeom prst="rect">
            <a:avLst/>
          </a:prstGeom>
        </p:spPr>
        <p:txBody>
          <a:bodyPr wrap="none">
            <a:spAutoFit/>
          </a:bodyPr>
          <a:lstStyle/>
          <a:p>
            <a:pPr algn="ctr">
              <a:lnSpc>
                <a:spcPct val="150000"/>
              </a:lnSpc>
              <a:spcAft>
                <a:spcPts val="1000"/>
              </a:spcAft>
              <a:tabLst>
                <a:tab pos="270510" algn="l"/>
              </a:tabLst>
            </a:pPr>
            <a:r>
              <a:rPr lang="es-EC" sz="1500"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Fuente: (Chave et al., 2005)</a:t>
            </a:r>
            <a:endParaRPr lang="es-EC"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3952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4269347" y="386366"/>
            <a:ext cx="3219717" cy="6954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Dasometría</a:t>
            </a:r>
            <a:endParaRPr lang="es-EC"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ángulo 5"/>
          <p:cNvSpPr/>
          <p:nvPr/>
        </p:nvSpPr>
        <p:spPr>
          <a:xfrm>
            <a:off x="1828801" y="1679447"/>
            <a:ext cx="8525814" cy="960328"/>
          </a:xfrm>
          <a:prstGeom prst="rect">
            <a:avLst/>
          </a:prstGeom>
        </p:spPr>
        <p:txBody>
          <a:bodyPr wrap="square">
            <a:spAutoFit/>
          </a:bodyPr>
          <a:lstStyle/>
          <a:p>
            <a:pPr algn="just">
              <a:lnSpc>
                <a:spcPct val="150000"/>
              </a:lnSpc>
            </a:pPr>
            <a:r>
              <a:rPr lang="es-EC" sz="2000" dirty="0">
                <a:solidFill>
                  <a:schemeClr val="bg1"/>
                </a:solidFill>
                <a:latin typeface="Times New Roman" panose="02020603050405020304" pitchFamily="18" charset="0"/>
                <a:cs typeface="Times New Roman" panose="02020603050405020304" pitchFamily="18" charset="0"/>
              </a:rPr>
              <a:t>C</a:t>
            </a:r>
            <a:r>
              <a:rPr lang="es-EC" sz="2000" dirty="0" smtClean="0">
                <a:solidFill>
                  <a:schemeClr val="bg1"/>
                </a:solidFill>
                <a:latin typeface="Times New Roman" panose="02020603050405020304" pitchFamily="18" charset="0"/>
                <a:cs typeface="Times New Roman" panose="02020603050405020304" pitchFamily="18" charset="0"/>
              </a:rPr>
              <a:t>iencia forestal encargada de las mediciones de árboles y masas forestales, incluyendo las técnicas de medición y las leyes métricas que rigen su crecimiento.</a:t>
            </a:r>
            <a:endParaRPr lang="es-EC" sz="2000" dirty="0">
              <a:solidFill>
                <a:schemeClr val="bg1"/>
              </a:solidFill>
              <a:latin typeface="Times New Roman" panose="02020603050405020304" pitchFamily="18" charset="0"/>
              <a:cs typeface="Times New Roman" panose="02020603050405020304" pitchFamily="18" charset="0"/>
            </a:endParaRPr>
          </a:p>
        </p:txBody>
      </p:sp>
      <p:sp>
        <p:nvSpPr>
          <p:cNvPr id="10" name="Rectángulo 9"/>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Imagen 10"/>
          <p:cNvPicPr/>
          <p:nvPr/>
        </p:nvPicPr>
        <p:blipFill rotWithShape="1">
          <a:blip r:embed="rId2"/>
          <a:srcRect l="15169" t="15060" r="17627" b="10897"/>
          <a:stretch/>
        </p:blipFill>
        <p:spPr bwMode="auto">
          <a:xfrm>
            <a:off x="669703" y="3237397"/>
            <a:ext cx="4901888" cy="2995978"/>
          </a:xfrm>
          <a:prstGeom prst="rect">
            <a:avLst/>
          </a:prstGeom>
          <a:ln>
            <a:solidFill>
              <a:schemeClr val="tx1"/>
            </a:solidFill>
          </a:ln>
          <a:extLst>
            <a:ext uri="{53640926-AAD7-44D8-BBD7-CCE9431645EC}">
              <a14:shadowObscured xmlns:a14="http://schemas.microsoft.com/office/drawing/2010/main"/>
            </a:ext>
          </a:extLst>
        </p:spPr>
      </p:pic>
      <p:sp>
        <p:nvSpPr>
          <p:cNvPr id="12" name="CuadroTexto 11"/>
          <p:cNvSpPr txBox="1"/>
          <p:nvPr/>
        </p:nvSpPr>
        <p:spPr>
          <a:xfrm>
            <a:off x="1356239" y="6233375"/>
            <a:ext cx="3528815" cy="492443"/>
          </a:xfrm>
          <a:prstGeom prst="rect">
            <a:avLst/>
          </a:prstGeom>
          <a:noFill/>
        </p:spPr>
        <p:txBody>
          <a:bodyPr wrap="square" rtlCol="0">
            <a:spAutoFit/>
          </a:bodyPr>
          <a:lstStyle/>
          <a:p>
            <a:pPr algn="ctr"/>
            <a:r>
              <a:rPr lang="es-EC" sz="1300" i="1" dirty="0" smtClean="0">
                <a:solidFill>
                  <a:schemeClr val="bg1"/>
                </a:solidFill>
                <a:latin typeface="Times New Roman" panose="02020603050405020304" pitchFamily="18" charset="0"/>
                <a:cs typeface="Times New Roman" panose="02020603050405020304" pitchFamily="18" charset="0"/>
              </a:rPr>
              <a:t>Figura 9. Concepto de Dasometría</a:t>
            </a:r>
          </a:p>
          <a:p>
            <a:pPr algn="ctr"/>
            <a:r>
              <a:rPr lang="es-EC" sz="1300" i="1" dirty="0" smtClean="0">
                <a:solidFill>
                  <a:schemeClr val="bg1"/>
                </a:solidFill>
                <a:latin typeface="Times New Roman" panose="02020603050405020304" pitchFamily="18" charset="0"/>
                <a:cs typeface="Times New Roman" panose="02020603050405020304" pitchFamily="18" charset="0"/>
              </a:rPr>
              <a:t>Fuente: (López Peña, 2008)</a:t>
            </a:r>
            <a:endParaRPr lang="es-EC" sz="1300" i="1" dirty="0">
              <a:solidFill>
                <a:schemeClr val="bg1"/>
              </a:solidFill>
              <a:latin typeface="Times New Roman" panose="02020603050405020304" pitchFamily="18" charset="0"/>
              <a:cs typeface="Times New Roman" panose="02020603050405020304" pitchFamily="18" charset="0"/>
            </a:endParaRPr>
          </a:p>
        </p:txBody>
      </p:sp>
      <p:sp>
        <p:nvSpPr>
          <p:cNvPr id="13" name="CuadroTexto 12"/>
          <p:cNvSpPr txBox="1"/>
          <p:nvPr/>
        </p:nvSpPr>
        <p:spPr>
          <a:xfrm>
            <a:off x="6091708" y="3401491"/>
            <a:ext cx="5460644" cy="258532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C" dirty="0" smtClean="0">
                <a:solidFill>
                  <a:schemeClr val="bg1"/>
                </a:solidFill>
                <a:latin typeface="Times New Roman" panose="02020603050405020304" pitchFamily="18" charset="0"/>
                <a:cs typeface="Times New Roman" panose="02020603050405020304" pitchFamily="18" charset="0"/>
              </a:rPr>
              <a:t>Dendrometría: medida de las dimensiones del árbol</a:t>
            </a:r>
          </a:p>
          <a:p>
            <a:pPr algn="just">
              <a:lnSpc>
                <a:spcPct val="150000"/>
              </a:lnSpc>
            </a:pPr>
            <a:endParaRPr lang="es-EC" dirty="0" smtClean="0">
              <a:solidFill>
                <a:schemeClr val="bg1"/>
              </a:solidFill>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s-EC" dirty="0" smtClean="0">
                <a:solidFill>
                  <a:schemeClr val="bg1"/>
                </a:solidFill>
                <a:latin typeface="Times New Roman" panose="02020603050405020304" pitchFamily="18" charset="0"/>
                <a:cs typeface="Times New Roman" panose="02020603050405020304" pitchFamily="18" charset="0"/>
              </a:rPr>
              <a:t>Estereometría: estimaciones y cálculos métricos</a:t>
            </a:r>
          </a:p>
          <a:p>
            <a:pPr marL="285750" indent="-285750" algn="just">
              <a:lnSpc>
                <a:spcPct val="150000"/>
              </a:lnSpc>
              <a:buFont typeface="Arial" panose="020B0604020202020204" pitchFamily="34" charset="0"/>
              <a:buChar char="•"/>
            </a:pPr>
            <a:endParaRPr lang="es-EC" dirty="0" smtClean="0">
              <a:solidFill>
                <a:schemeClr val="bg1"/>
              </a:solidFill>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s-EC" dirty="0" smtClean="0">
                <a:solidFill>
                  <a:schemeClr val="bg1"/>
                </a:solidFill>
                <a:latin typeface="Times New Roman" panose="02020603050405020304" pitchFamily="18" charset="0"/>
                <a:cs typeface="Times New Roman" panose="02020603050405020304" pitchFamily="18" charset="0"/>
              </a:rPr>
              <a:t>Epidometría: técnicas de medición y leyes de crecimiento de masas forestales</a:t>
            </a:r>
            <a:endParaRPr lang="es-EC" dirty="0">
              <a:solidFill>
                <a:schemeClr val="bg1"/>
              </a:solidFill>
              <a:latin typeface="Times New Roman" panose="02020603050405020304" pitchFamily="18" charset="0"/>
              <a:cs typeface="Times New Roman" panose="02020603050405020304" pitchFamily="18" charset="0"/>
            </a:endParaRPr>
          </a:p>
        </p:txBody>
      </p:sp>
      <p:sp>
        <p:nvSpPr>
          <p:cNvPr id="14" name="Cerrar llave 13"/>
          <p:cNvSpPr/>
          <p:nvPr/>
        </p:nvSpPr>
        <p:spPr>
          <a:xfrm>
            <a:off x="5661744" y="3052293"/>
            <a:ext cx="307614" cy="3580327"/>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2317884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25382" y="167425"/>
            <a:ext cx="5402687" cy="6954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Métodos de mediciones dasométricas</a:t>
            </a:r>
            <a:endParaRPr lang="es-EC"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Imagen 2" descr="C:\BIOMASA_SCAN\FIGURAS\alturas_normales\Diapositiva1.JPG"/>
          <p:cNvPicPr/>
          <p:nvPr/>
        </p:nvPicPr>
        <p:blipFill rotWithShape="1">
          <a:blip r:embed="rId2">
            <a:extLst>
              <a:ext uri="{28A0092B-C50C-407E-A947-70E740481C1C}">
                <a14:useLocalDpi xmlns:a14="http://schemas.microsoft.com/office/drawing/2010/main" val="0"/>
              </a:ext>
            </a:extLst>
          </a:blip>
          <a:srcRect t="14112" b="14697"/>
          <a:stretch/>
        </p:blipFill>
        <p:spPr bwMode="auto">
          <a:xfrm>
            <a:off x="331125" y="1965569"/>
            <a:ext cx="5399405" cy="1819275"/>
          </a:xfrm>
          <a:prstGeom prst="rect">
            <a:avLst/>
          </a:prstGeom>
          <a:noFill/>
          <a:ln w="9525" cap="flat" cmpd="sng" algn="ctr">
            <a:solidFill>
              <a:sysClr val="window" lastClr="FFFFFF">
                <a:lumMod val="50000"/>
              </a:sysClr>
            </a:solidFill>
            <a:prstDash val="solid"/>
            <a:round/>
            <a:headEnd type="none" w="med" len="med"/>
            <a:tailEnd type="none" w="med" len="med"/>
          </a:ln>
          <a:extLst>
            <a:ext uri="{53640926-AAD7-44D8-BBD7-CCE9431645EC}">
              <a14:shadowObscured xmlns:a14="http://schemas.microsoft.com/office/drawing/2010/main"/>
            </a:ext>
          </a:extLst>
        </p:spPr>
      </p:pic>
      <p:sp>
        <p:nvSpPr>
          <p:cNvPr id="4" name="Rectángulo 3"/>
          <p:cNvSpPr/>
          <p:nvPr/>
        </p:nvSpPr>
        <p:spPr>
          <a:xfrm>
            <a:off x="225382" y="3784844"/>
            <a:ext cx="5505148" cy="492443"/>
          </a:xfrm>
          <a:prstGeom prst="rect">
            <a:avLst/>
          </a:prstGeom>
        </p:spPr>
        <p:txBody>
          <a:bodyPr wrap="square">
            <a:spAutoFit/>
          </a:bodyPr>
          <a:lstStyle/>
          <a:p>
            <a:pPr algn="ctr">
              <a:spcAft>
                <a:spcPts val="0"/>
              </a:spcAft>
            </a:pP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Figura 13. </a:t>
            </a:r>
            <a:r>
              <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Medición del DAP </a:t>
            </a:r>
            <a:r>
              <a:rPr lang="es-EC" sz="1300" b="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en terrenos llanos e inclinados</a:t>
            </a:r>
            <a:endPar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s-EC" sz="1300" b="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Fuente: (Diéguez et al., 2005)</a:t>
            </a:r>
            <a:endParaRPr lang="es-EC" sz="13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Imagen 4" descr="C:\BIOMASA_SCAN\FIGURAS\alturas_normales\Diapositiva2.JPG"/>
          <p:cNvPicPr/>
          <p:nvPr/>
        </p:nvPicPr>
        <p:blipFill rotWithShape="1">
          <a:blip r:embed="rId3">
            <a:extLst>
              <a:ext uri="{28A0092B-C50C-407E-A947-70E740481C1C}">
                <a14:useLocalDpi xmlns:a14="http://schemas.microsoft.com/office/drawing/2010/main" val="0"/>
              </a:ext>
            </a:extLst>
          </a:blip>
          <a:srcRect t="13800" b="12815"/>
          <a:stretch/>
        </p:blipFill>
        <p:spPr bwMode="auto">
          <a:xfrm>
            <a:off x="6397075" y="1965569"/>
            <a:ext cx="5399405" cy="1819275"/>
          </a:xfrm>
          <a:prstGeom prst="rect">
            <a:avLst/>
          </a:prstGeom>
          <a:noFill/>
          <a:ln w="9525" cap="flat" cmpd="sng" algn="ctr">
            <a:solidFill>
              <a:sysClr val="window" lastClr="FFFFFF">
                <a:lumMod val="50000"/>
              </a:sysClr>
            </a:solidFill>
            <a:prstDash val="solid"/>
            <a:round/>
            <a:headEnd type="none" w="med" len="med"/>
            <a:tailEnd type="none" w="med" len="med"/>
          </a:ln>
          <a:extLst>
            <a:ext uri="{53640926-AAD7-44D8-BBD7-CCE9431645EC}">
              <a14:shadowObscured xmlns:a14="http://schemas.microsoft.com/office/drawing/2010/main"/>
            </a:ext>
          </a:extLst>
        </p:spPr>
      </p:pic>
      <p:sp>
        <p:nvSpPr>
          <p:cNvPr id="7" name="Rectángulo 6"/>
          <p:cNvSpPr/>
          <p:nvPr/>
        </p:nvSpPr>
        <p:spPr>
          <a:xfrm>
            <a:off x="6291332" y="3784843"/>
            <a:ext cx="5505148" cy="492443"/>
          </a:xfrm>
          <a:prstGeom prst="rect">
            <a:avLst/>
          </a:prstGeom>
        </p:spPr>
        <p:txBody>
          <a:bodyPr wrap="square">
            <a:spAutoFit/>
          </a:bodyPr>
          <a:lstStyle/>
          <a:p>
            <a:pPr algn="ctr">
              <a:spcAft>
                <a:spcPts val="0"/>
              </a:spcAft>
            </a:pP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Figura 14. </a:t>
            </a:r>
            <a:r>
              <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Medición del DAP </a:t>
            </a:r>
            <a:r>
              <a:rPr lang="es-EC" sz="1300" b="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 un árbol inclinado y contiguos</a:t>
            </a:r>
            <a:endPar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s-EC" sz="1300" b="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Fuente: (Diéguez et al., 2005)</a:t>
            </a:r>
            <a:endParaRPr lang="es-EC" sz="13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Imagen 7" descr="C:\BIOMASA_SCAN\FIGURAS\alturas_normales\Diapositiva3.JPG"/>
          <p:cNvPicPr/>
          <p:nvPr/>
        </p:nvPicPr>
        <p:blipFill rotWithShape="1">
          <a:blip r:embed="rId4">
            <a:extLst>
              <a:ext uri="{28A0092B-C50C-407E-A947-70E740481C1C}">
                <a14:useLocalDpi xmlns:a14="http://schemas.microsoft.com/office/drawing/2010/main" val="0"/>
              </a:ext>
            </a:extLst>
          </a:blip>
          <a:srcRect t="13485" b="14697"/>
          <a:stretch/>
        </p:blipFill>
        <p:spPr bwMode="auto">
          <a:xfrm>
            <a:off x="331760" y="4291860"/>
            <a:ext cx="5398770" cy="1811177"/>
          </a:xfrm>
          <a:prstGeom prst="rect">
            <a:avLst/>
          </a:prstGeom>
          <a:noFill/>
          <a:ln w="9525" cap="flat" cmpd="sng" algn="ctr">
            <a:solidFill>
              <a:sysClr val="window" lastClr="FFFFFF">
                <a:lumMod val="50000"/>
              </a:sysClr>
            </a:solidFill>
            <a:prstDash val="solid"/>
            <a:round/>
            <a:headEnd type="none" w="med" len="med"/>
            <a:tailEnd type="none" w="med" len="med"/>
          </a:ln>
          <a:extLst>
            <a:ext uri="{53640926-AAD7-44D8-BBD7-CCE9431645EC}">
              <a14:shadowObscured xmlns:a14="http://schemas.microsoft.com/office/drawing/2010/main"/>
            </a:ext>
          </a:extLst>
        </p:spPr>
      </p:pic>
      <p:sp>
        <p:nvSpPr>
          <p:cNvPr id="9" name="Rectángulo 8"/>
          <p:cNvSpPr/>
          <p:nvPr/>
        </p:nvSpPr>
        <p:spPr>
          <a:xfrm>
            <a:off x="599940" y="6079535"/>
            <a:ext cx="4861773" cy="692497"/>
          </a:xfrm>
          <a:prstGeom prst="rect">
            <a:avLst/>
          </a:prstGeom>
        </p:spPr>
        <p:txBody>
          <a:bodyPr wrap="square">
            <a:spAutoFit/>
          </a:bodyPr>
          <a:lstStyle/>
          <a:p>
            <a:pPr algn="ctr">
              <a:spcAft>
                <a:spcPts val="0"/>
              </a:spcAft>
            </a:pP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Figura 15. </a:t>
            </a:r>
            <a:r>
              <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Medición del DAP </a:t>
            </a:r>
            <a:r>
              <a:rPr lang="es-EC" sz="1300" b="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 árboles bifurcados por abajo y por encima de 1.30 m</a:t>
            </a:r>
            <a:endPar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s-EC" sz="1300" b="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Fuente: (Diéguez et al., 2005)</a:t>
            </a:r>
            <a:endParaRPr lang="es-EC" sz="13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ángulo 9"/>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Imagen 10" descr="C:\BIOMASA_SCAN\FIGURAS\alturas_normales\Diapositiva4.JPG"/>
          <p:cNvPicPr/>
          <p:nvPr/>
        </p:nvPicPr>
        <p:blipFill rotWithShape="1">
          <a:blip r:embed="rId5">
            <a:extLst>
              <a:ext uri="{28A0092B-C50C-407E-A947-70E740481C1C}">
                <a14:useLocalDpi xmlns:a14="http://schemas.microsoft.com/office/drawing/2010/main" val="0"/>
              </a:ext>
            </a:extLst>
          </a:blip>
          <a:srcRect t="11603" b="12815"/>
          <a:stretch/>
        </p:blipFill>
        <p:spPr bwMode="auto">
          <a:xfrm>
            <a:off x="6397075" y="4290627"/>
            <a:ext cx="5399405" cy="1830229"/>
          </a:xfrm>
          <a:prstGeom prst="rect">
            <a:avLst/>
          </a:prstGeom>
          <a:noFill/>
          <a:ln w="9525" cap="flat" cmpd="sng" algn="ctr">
            <a:solidFill>
              <a:sysClr val="window" lastClr="FFFFFF">
                <a:lumMod val="50000"/>
              </a:sysClr>
            </a:solidFill>
            <a:prstDash val="solid"/>
            <a:round/>
            <a:headEnd type="none" w="med" len="med"/>
            <a:tailEnd type="none" w="med" len="med"/>
          </a:ln>
          <a:extLst>
            <a:ext uri="{53640926-AAD7-44D8-BBD7-CCE9431645EC}">
              <a14:shadowObscured xmlns:a14="http://schemas.microsoft.com/office/drawing/2010/main"/>
            </a:ext>
          </a:extLst>
        </p:spPr>
      </p:pic>
      <p:sp>
        <p:nvSpPr>
          <p:cNvPr id="13" name="Rectángulo 12"/>
          <p:cNvSpPr/>
          <p:nvPr/>
        </p:nvSpPr>
        <p:spPr>
          <a:xfrm>
            <a:off x="6668035" y="6095098"/>
            <a:ext cx="4884316" cy="692497"/>
          </a:xfrm>
          <a:prstGeom prst="rect">
            <a:avLst/>
          </a:prstGeom>
        </p:spPr>
        <p:txBody>
          <a:bodyPr wrap="square">
            <a:spAutoFit/>
          </a:bodyPr>
          <a:lstStyle/>
          <a:p>
            <a:pPr algn="ctr">
              <a:spcAft>
                <a:spcPts val="0"/>
              </a:spcAft>
            </a:pP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Figura 16. </a:t>
            </a:r>
            <a:r>
              <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Medición del DAP </a:t>
            </a:r>
            <a:r>
              <a:rPr lang="es-EC" sz="1300" b="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 un árbol con raíces sobre la superficie y de un árbol caído</a:t>
            </a:r>
            <a:endPar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s-EC" sz="1300" b="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Fuente: (Diéguez et al., 2005)</a:t>
            </a:r>
            <a:endParaRPr lang="es-EC" sz="13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CuadroTexto 13"/>
          <p:cNvSpPr txBox="1"/>
          <p:nvPr/>
        </p:nvSpPr>
        <p:spPr>
          <a:xfrm>
            <a:off x="5948415" y="1119184"/>
            <a:ext cx="4111614" cy="707886"/>
          </a:xfrm>
          <a:prstGeom prst="rect">
            <a:avLst/>
          </a:prstGeom>
          <a:noFill/>
        </p:spPr>
        <p:txBody>
          <a:bodyPr wrap="square" rtlCol="0">
            <a:spAutoFit/>
          </a:bodyPr>
          <a:lstStyle/>
          <a:p>
            <a:pPr algn="ctr"/>
            <a:r>
              <a:rPr lang="es-EC" sz="2000" b="1" dirty="0" smtClean="0">
                <a:solidFill>
                  <a:schemeClr val="bg1"/>
                </a:solidFill>
                <a:latin typeface="Times New Roman" panose="02020603050405020304" pitchFamily="18" charset="0"/>
                <a:cs typeface="Times New Roman" panose="02020603050405020304" pitchFamily="18" charset="0"/>
              </a:rPr>
              <a:t>Medición del diámetro normal (DAP) de los árboles</a:t>
            </a:r>
            <a:endParaRPr lang="es-EC" sz="2000" b="1" dirty="0">
              <a:solidFill>
                <a:schemeClr val="bg1"/>
              </a:solidFill>
              <a:latin typeface="Times New Roman" panose="02020603050405020304" pitchFamily="18" charset="0"/>
              <a:cs typeface="Times New Roman" panose="02020603050405020304" pitchFamily="18" charset="0"/>
            </a:endParaRPr>
          </a:p>
        </p:txBody>
      </p:sp>
      <p:sp>
        <p:nvSpPr>
          <p:cNvPr id="15" name="CuadroTexto 14"/>
          <p:cNvSpPr txBox="1"/>
          <p:nvPr/>
        </p:nvSpPr>
        <p:spPr>
          <a:xfrm>
            <a:off x="2929390" y="1119183"/>
            <a:ext cx="1937199" cy="707886"/>
          </a:xfrm>
          <a:prstGeom prst="rect">
            <a:avLst/>
          </a:prstGeom>
          <a:noFill/>
        </p:spPr>
        <p:txBody>
          <a:bodyPr wrap="square" rtlCol="0">
            <a:spAutoFit/>
          </a:bodyPr>
          <a:lstStyle/>
          <a:p>
            <a:pPr algn="ctr"/>
            <a:r>
              <a:rPr lang="es-EC" sz="2000" b="1" dirty="0" smtClean="0">
                <a:solidFill>
                  <a:schemeClr val="bg1"/>
                </a:solidFill>
                <a:latin typeface="Times New Roman" panose="02020603050405020304" pitchFamily="18" charset="0"/>
                <a:cs typeface="Times New Roman" panose="02020603050405020304" pitchFamily="18" charset="0"/>
              </a:rPr>
              <a:t>Técnicas convencionales</a:t>
            </a:r>
            <a:endParaRPr lang="es-EC" sz="2000" b="1" dirty="0">
              <a:solidFill>
                <a:schemeClr val="bg1"/>
              </a:solidFill>
              <a:latin typeface="Times New Roman" panose="02020603050405020304" pitchFamily="18" charset="0"/>
              <a:cs typeface="Times New Roman" panose="02020603050405020304" pitchFamily="18" charset="0"/>
            </a:endParaRPr>
          </a:p>
        </p:txBody>
      </p:sp>
      <p:cxnSp>
        <p:nvCxnSpPr>
          <p:cNvPr id="16" name="Conector recto de flecha 15"/>
          <p:cNvCxnSpPr/>
          <p:nvPr/>
        </p:nvCxnSpPr>
        <p:spPr>
          <a:xfrm>
            <a:off x="5227198" y="1498888"/>
            <a:ext cx="721217"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657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25382" y="167425"/>
            <a:ext cx="5402687" cy="6954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Métodos de mediciones dasométricas</a:t>
            </a:r>
            <a:endParaRPr lang="es-EC"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ángulo 2"/>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CuadroTexto 3"/>
          <p:cNvSpPr txBox="1"/>
          <p:nvPr/>
        </p:nvSpPr>
        <p:spPr>
          <a:xfrm>
            <a:off x="2797936" y="1237556"/>
            <a:ext cx="1796603" cy="707886"/>
          </a:xfrm>
          <a:prstGeom prst="rect">
            <a:avLst/>
          </a:prstGeom>
          <a:noFill/>
        </p:spPr>
        <p:txBody>
          <a:bodyPr wrap="square" rtlCol="0">
            <a:spAutoFit/>
          </a:bodyPr>
          <a:lstStyle/>
          <a:p>
            <a:pPr algn="ctr"/>
            <a:r>
              <a:rPr lang="es-EC" sz="2000" b="1" dirty="0" smtClean="0">
                <a:solidFill>
                  <a:schemeClr val="bg1"/>
                </a:solidFill>
                <a:latin typeface="Times New Roman" panose="02020603050405020304" pitchFamily="18" charset="0"/>
                <a:cs typeface="Times New Roman" panose="02020603050405020304" pitchFamily="18" charset="0"/>
              </a:rPr>
              <a:t>Metodologías alternas</a:t>
            </a:r>
            <a:endParaRPr lang="es-EC" sz="2000" b="1" dirty="0">
              <a:solidFill>
                <a:schemeClr val="bg1"/>
              </a:solidFill>
              <a:latin typeface="Times New Roman" panose="02020603050405020304" pitchFamily="18" charset="0"/>
              <a:cs typeface="Times New Roman" panose="02020603050405020304" pitchFamily="18" charset="0"/>
            </a:endParaRPr>
          </a:p>
        </p:txBody>
      </p:sp>
      <p:cxnSp>
        <p:nvCxnSpPr>
          <p:cNvPr id="5" name="Conector recto de flecha 4"/>
          <p:cNvCxnSpPr/>
          <p:nvPr/>
        </p:nvCxnSpPr>
        <p:spPr>
          <a:xfrm>
            <a:off x="5420384" y="1589042"/>
            <a:ext cx="721217"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6967446" y="1251165"/>
            <a:ext cx="3166594" cy="707886"/>
          </a:xfrm>
          <a:prstGeom prst="rect">
            <a:avLst/>
          </a:prstGeom>
          <a:noFill/>
        </p:spPr>
        <p:txBody>
          <a:bodyPr wrap="square" rtlCol="0">
            <a:spAutoFit/>
          </a:bodyPr>
          <a:lstStyle/>
          <a:p>
            <a:pPr algn="ctr"/>
            <a:r>
              <a:rPr lang="es-EC" sz="2000" b="1" dirty="0" smtClean="0">
                <a:solidFill>
                  <a:schemeClr val="bg1"/>
                </a:solidFill>
                <a:latin typeface="Times New Roman" panose="02020603050405020304" pitchFamily="18" charset="0"/>
                <a:cs typeface="Times New Roman" panose="02020603050405020304" pitchFamily="18" charset="0"/>
              </a:rPr>
              <a:t>Sistema escáner láser terrestre</a:t>
            </a:r>
            <a:endParaRPr lang="es-EC" sz="2000" b="1" dirty="0">
              <a:solidFill>
                <a:schemeClr val="bg1"/>
              </a:solidFill>
              <a:latin typeface="Times New Roman" panose="02020603050405020304" pitchFamily="18" charset="0"/>
              <a:cs typeface="Times New Roman" panose="02020603050405020304" pitchFamily="18" charset="0"/>
            </a:endParaRPr>
          </a:p>
        </p:txBody>
      </p:sp>
      <p:pic>
        <p:nvPicPr>
          <p:cNvPr id="7" name="Imagen 6" descr="Imagen relacionada"/>
          <p:cNvPicPr/>
          <p:nvPr/>
        </p:nvPicPr>
        <p:blipFill rotWithShape="1">
          <a:blip r:embed="rId2">
            <a:extLst>
              <a:ext uri="{28A0092B-C50C-407E-A947-70E740481C1C}">
                <a14:useLocalDpi xmlns:a14="http://schemas.microsoft.com/office/drawing/2010/main" val="0"/>
              </a:ext>
            </a:extLst>
          </a:blip>
          <a:srcRect l="2470" t="3242" r="3484" b="6485"/>
          <a:stretch/>
        </p:blipFill>
        <p:spPr bwMode="auto">
          <a:xfrm>
            <a:off x="264016" y="3419341"/>
            <a:ext cx="3638283" cy="2821773"/>
          </a:xfrm>
          <a:prstGeom prst="rect">
            <a:avLst/>
          </a:prstGeom>
          <a:noFill/>
          <a:ln>
            <a:solidFill>
              <a:schemeClr val="bg1">
                <a:lumMod val="50000"/>
              </a:schemeClr>
            </a:solidFill>
          </a:ln>
          <a:extLst>
            <a:ext uri="{53640926-AAD7-44D8-BBD7-CCE9431645EC}">
              <a14:shadowObscured xmlns:a14="http://schemas.microsoft.com/office/drawing/2010/main"/>
            </a:ext>
          </a:extLst>
        </p:spPr>
      </p:pic>
      <p:pic>
        <p:nvPicPr>
          <p:cNvPr id="8" name="Imagen 7" descr="Imagen relacionada"/>
          <p:cNvPicPr/>
          <p:nvPr/>
        </p:nvPicPr>
        <p:blipFill rotWithShape="1">
          <a:blip r:embed="rId3" cstate="print">
            <a:extLst>
              <a:ext uri="{28A0092B-C50C-407E-A947-70E740481C1C}">
                <a14:useLocalDpi xmlns:a14="http://schemas.microsoft.com/office/drawing/2010/main" val="0"/>
              </a:ext>
            </a:extLst>
          </a:blip>
          <a:srcRect l="9349" r="10738"/>
          <a:stretch/>
        </p:blipFill>
        <p:spPr bwMode="auto">
          <a:xfrm>
            <a:off x="4050405" y="3419341"/>
            <a:ext cx="3696970" cy="2812931"/>
          </a:xfrm>
          <a:prstGeom prst="rect">
            <a:avLst/>
          </a:prstGeom>
          <a:noFill/>
          <a:ln>
            <a:solidFill>
              <a:schemeClr val="bg1">
                <a:lumMod val="50000"/>
              </a:schemeClr>
            </a:solidFill>
          </a:ln>
          <a:extLst>
            <a:ext uri="{53640926-AAD7-44D8-BBD7-CCE9431645EC}">
              <a14:shadowObscured xmlns:a14="http://schemas.microsoft.com/office/drawing/2010/main"/>
            </a:ext>
          </a:extLst>
        </p:spPr>
      </p:pic>
      <p:pic>
        <p:nvPicPr>
          <p:cNvPr id="9" name="Imagen 8" descr="Resultado de imagen para nube de puntos bosque"/>
          <p:cNvPicPr/>
          <p:nvPr/>
        </p:nvPicPr>
        <p:blipFill rotWithShape="1">
          <a:blip r:embed="rId4" cstate="print">
            <a:extLst>
              <a:ext uri="{28A0092B-C50C-407E-A947-70E740481C1C}">
                <a14:useLocalDpi xmlns:a14="http://schemas.microsoft.com/office/drawing/2010/main" val="0"/>
              </a:ext>
            </a:extLst>
          </a:blip>
          <a:srcRect r="4741" b="9053"/>
          <a:stretch/>
        </p:blipFill>
        <p:spPr bwMode="auto">
          <a:xfrm>
            <a:off x="7912526" y="3419340"/>
            <a:ext cx="4002705" cy="2812931"/>
          </a:xfrm>
          <a:prstGeom prst="rect">
            <a:avLst/>
          </a:prstGeom>
          <a:noFill/>
          <a:ln>
            <a:solidFill>
              <a:schemeClr val="bg1">
                <a:lumMod val="50000"/>
              </a:schemeClr>
            </a:solidFill>
          </a:ln>
          <a:extLst>
            <a:ext uri="{53640926-AAD7-44D8-BBD7-CCE9431645EC}">
              <a14:shadowObscured xmlns:a14="http://schemas.microsoft.com/office/drawing/2010/main"/>
            </a:ext>
          </a:extLst>
        </p:spPr>
      </p:pic>
      <p:sp>
        <p:nvSpPr>
          <p:cNvPr id="11" name="CuadroTexto 10"/>
          <p:cNvSpPr txBox="1"/>
          <p:nvPr/>
        </p:nvSpPr>
        <p:spPr>
          <a:xfrm>
            <a:off x="225382" y="2420712"/>
            <a:ext cx="3174641" cy="923330"/>
          </a:xfrm>
          <a:prstGeom prst="rect">
            <a:avLst/>
          </a:prstGeom>
          <a:noFill/>
        </p:spPr>
        <p:txBody>
          <a:bodyPr wrap="square" rtlCol="0">
            <a:spAutoFit/>
          </a:bodyPr>
          <a:lstStyle/>
          <a:p>
            <a:pPr algn="just"/>
            <a:r>
              <a:rPr lang="es-EC" dirty="0" smtClean="0">
                <a:solidFill>
                  <a:schemeClr val="bg1"/>
                </a:solidFill>
                <a:latin typeface="Times New Roman" panose="02020603050405020304" pitchFamily="18" charset="0"/>
                <a:cs typeface="Times New Roman" panose="02020603050405020304" pitchFamily="18" charset="0"/>
              </a:rPr>
              <a:t>Tecnología LIDAR – Infrarrojo cercano: </a:t>
            </a:r>
            <a:r>
              <a:rPr lang="pt-BR" dirty="0" smtClean="0">
                <a:solidFill>
                  <a:schemeClr val="bg1"/>
                </a:solidFill>
                <a:latin typeface="Times New Roman" panose="02020603050405020304" pitchFamily="18" charset="0"/>
                <a:cs typeface="Times New Roman" panose="02020603050405020304" pitchFamily="18" charset="0"/>
              </a:rPr>
              <a:t>longitudes de onda de 1040 nm y 1065 nm </a:t>
            </a:r>
            <a:endParaRPr lang="es-EC" dirty="0">
              <a:solidFill>
                <a:schemeClr val="bg1"/>
              </a:solidFill>
              <a:latin typeface="Times New Roman" panose="02020603050405020304" pitchFamily="18" charset="0"/>
              <a:cs typeface="Times New Roman" panose="02020603050405020304" pitchFamily="18" charset="0"/>
            </a:endParaRPr>
          </a:p>
        </p:txBody>
      </p:sp>
      <p:sp>
        <p:nvSpPr>
          <p:cNvPr id="12" name="Rectángulo 11"/>
          <p:cNvSpPr/>
          <p:nvPr/>
        </p:nvSpPr>
        <p:spPr>
          <a:xfrm>
            <a:off x="4050405" y="2415991"/>
            <a:ext cx="3200058" cy="923330"/>
          </a:xfrm>
          <a:prstGeom prst="rect">
            <a:avLst/>
          </a:prstGeom>
        </p:spPr>
        <p:txBody>
          <a:bodyPr wrap="square">
            <a:spAutoFit/>
          </a:bodyPr>
          <a:lstStyle/>
          <a:p>
            <a:pPr algn="just"/>
            <a:r>
              <a:rPr lang="es-EC" dirty="0">
                <a:solidFill>
                  <a:schemeClr val="bg1"/>
                </a:solidFill>
                <a:latin typeface="Times New Roman" panose="02020603050405020304" pitchFamily="18" charset="0"/>
                <a:ea typeface="Calibri" panose="020F0502020204030204" pitchFamily="34" charset="0"/>
              </a:rPr>
              <a:t>R</a:t>
            </a:r>
            <a:r>
              <a:rPr lang="es-EC" dirty="0" smtClean="0">
                <a:solidFill>
                  <a:schemeClr val="bg1"/>
                </a:solidFill>
                <a:effectLst/>
                <a:latin typeface="Times New Roman" panose="02020603050405020304" pitchFamily="18" charset="0"/>
                <a:ea typeface="Calibri" panose="020F0502020204030204" pitchFamily="34" charset="0"/>
              </a:rPr>
              <a:t>econstrucciones digitales, planos bidimensionales o modelos tridimensionales</a:t>
            </a:r>
            <a:endParaRPr lang="es-EC" dirty="0">
              <a:solidFill>
                <a:schemeClr val="bg1"/>
              </a:solidFill>
            </a:endParaRPr>
          </a:p>
        </p:txBody>
      </p:sp>
      <p:cxnSp>
        <p:nvCxnSpPr>
          <p:cNvPr id="13" name="Conector recto de flecha 12"/>
          <p:cNvCxnSpPr/>
          <p:nvPr/>
        </p:nvCxnSpPr>
        <p:spPr>
          <a:xfrm flipV="1">
            <a:off x="3509495" y="2874865"/>
            <a:ext cx="399248" cy="279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flipV="1">
            <a:off x="7424672" y="2872074"/>
            <a:ext cx="399248" cy="279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8484935" y="2548908"/>
            <a:ext cx="2934432" cy="646331"/>
          </a:xfrm>
          <a:prstGeom prst="rect">
            <a:avLst/>
          </a:prstGeom>
        </p:spPr>
        <p:txBody>
          <a:bodyPr wrap="square">
            <a:spAutoFit/>
          </a:bodyPr>
          <a:lstStyle/>
          <a:p>
            <a:r>
              <a:rPr lang="es-EC" dirty="0" smtClean="0">
                <a:solidFill>
                  <a:schemeClr val="bg1"/>
                </a:solidFill>
                <a:latin typeface="Times New Roman" panose="02020603050405020304" pitchFamily="18" charset="0"/>
                <a:ea typeface="Calibri" panose="020F0502020204030204" pitchFamily="34" charset="0"/>
              </a:rPr>
              <a:t>Nube de puntos: </a:t>
            </a:r>
            <a:r>
              <a:rPr lang="es-EC" dirty="0" smtClean="0">
                <a:solidFill>
                  <a:schemeClr val="bg1"/>
                </a:solidFill>
                <a:effectLst/>
                <a:latin typeface="Times New Roman" panose="02020603050405020304" pitchFamily="18" charset="0"/>
                <a:ea typeface="Calibri" panose="020F0502020204030204" pitchFamily="34" charset="0"/>
              </a:rPr>
              <a:t>realidad física de un entorno y objeto</a:t>
            </a:r>
            <a:endParaRPr lang="es-EC" dirty="0">
              <a:solidFill>
                <a:schemeClr val="bg1"/>
              </a:solidFill>
            </a:endParaRPr>
          </a:p>
        </p:txBody>
      </p:sp>
      <p:sp>
        <p:nvSpPr>
          <p:cNvPr id="17" name="Rectángulo 16"/>
          <p:cNvSpPr/>
          <p:nvPr/>
        </p:nvSpPr>
        <p:spPr>
          <a:xfrm>
            <a:off x="212501" y="6212057"/>
            <a:ext cx="3702674" cy="492443"/>
          </a:xfrm>
          <a:prstGeom prst="rect">
            <a:avLst/>
          </a:prstGeom>
        </p:spPr>
        <p:txBody>
          <a:bodyPr wrap="square">
            <a:spAutoFit/>
          </a:bodyPr>
          <a:lstStyle/>
          <a:p>
            <a:pPr algn="ctr">
              <a:spcAft>
                <a:spcPts val="0"/>
              </a:spcAft>
            </a:pP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Figura 17. </a:t>
            </a:r>
            <a:r>
              <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Espectro de radiación electromagnética</a:t>
            </a:r>
          </a:p>
          <a:p>
            <a:pPr algn="ctr">
              <a:spcAft>
                <a:spcPts val="0"/>
              </a:spcAft>
            </a:pPr>
            <a:r>
              <a:rPr lang="es-EC" sz="1300" b="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Fuente: (Navarro Rodríguez, 2012)</a:t>
            </a:r>
            <a:endParaRPr lang="es-EC" sz="13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ángulo 17"/>
          <p:cNvSpPr/>
          <p:nvPr/>
        </p:nvSpPr>
        <p:spPr>
          <a:xfrm>
            <a:off x="8020840" y="6210150"/>
            <a:ext cx="3702674" cy="492443"/>
          </a:xfrm>
          <a:prstGeom prst="rect">
            <a:avLst/>
          </a:prstGeom>
        </p:spPr>
        <p:txBody>
          <a:bodyPr wrap="square">
            <a:spAutoFit/>
          </a:bodyPr>
          <a:lstStyle/>
          <a:p>
            <a:pPr algn="ctr">
              <a:spcAft>
                <a:spcPts val="0"/>
              </a:spcAft>
            </a:pP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Figura 19. </a:t>
            </a:r>
            <a:r>
              <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Nube de puntos</a:t>
            </a:r>
          </a:p>
          <a:p>
            <a:pPr algn="ctr">
              <a:spcAft>
                <a:spcPts val="0"/>
              </a:spcAft>
            </a:pPr>
            <a:r>
              <a:rPr lang="es-EC" sz="1300" b="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Fuente: (CIEFAP, 2017)</a:t>
            </a:r>
            <a:endParaRPr lang="es-EC" sz="13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ectángulo 18"/>
          <p:cNvSpPr/>
          <p:nvPr/>
        </p:nvSpPr>
        <p:spPr>
          <a:xfrm>
            <a:off x="4151165" y="6227015"/>
            <a:ext cx="3702674" cy="492443"/>
          </a:xfrm>
          <a:prstGeom prst="rect">
            <a:avLst/>
          </a:prstGeom>
        </p:spPr>
        <p:txBody>
          <a:bodyPr wrap="square">
            <a:spAutoFit/>
          </a:bodyPr>
          <a:lstStyle/>
          <a:p>
            <a:pPr algn="ctr">
              <a:spcAft>
                <a:spcPts val="0"/>
              </a:spcAft>
            </a:pP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Figura 18. </a:t>
            </a:r>
            <a:r>
              <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Escáner láser terrestre</a:t>
            </a:r>
          </a:p>
          <a:p>
            <a:pPr algn="ctr">
              <a:spcAft>
                <a:spcPts val="0"/>
              </a:spcAft>
            </a:pPr>
            <a:r>
              <a:rPr lang="es-EC" sz="1300" b="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Fuente: (FPInnovations, 2012)</a:t>
            </a:r>
            <a:endParaRPr lang="es-EC" sz="13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0856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3065171" y="2514437"/>
            <a:ext cx="6065949" cy="180980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6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OBJETIVOS</a:t>
            </a:r>
            <a:endParaRPr lang="es-EC"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ángulo 2"/>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Imagen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1695" y="5640945"/>
            <a:ext cx="1018536" cy="996101"/>
          </a:xfrm>
          <a:prstGeom prst="rect">
            <a:avLst/>
          </a:prstGeom>
        </p:spPr>
      </p:pic>
    </p:spTree>
    <p:extLst>
      <p:ext uri="{BB962C8B-B14F-4D97-AF65-F5344CB8AC3E}">
        <p14:creationId xmlns:p14="http://schemas.microsoft.com/office/powerpoint/2010/main" val="4117773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Rectángulo 3"/>
          <p:cNvSpPr/>
          <p:nvPr/>
        </p:nvSpPr>
        <p:spPr>
          <a:xfrm>
            <a:off x="369193" y="1316193"/>
            <a:ext cx="11556644" cy="707886"/>
          </a:xfrm>
          <a:prstGeom prst="rect">
            <a:avLst/>
          </a:prstGeom>
        </p:spPr>
        <p:txBody>
          <a:bodyPr wrap="square">
            <a:spAutoFit/>
          </a:bodyPr>
          <a:lstStyle/>
          <a:p>
            <a:pPr algn="just"/>
            <a:r>
              <a:rPr lang="es-EC" sz="2000" dirty="0" smtClean="0">
                <a:solidFill>
                  <a:schemeClr val="bg1"/>
                </a:solidFill>
                <a:latin typeface="Times New Roman" panose="02020603050405020304" pitchFamily="18" charset="0"/>
                <a:cs typeface="Times New Roman" panose="02020603050405020304" pitchFamily="18" charset="0"/>
              </a:rPr>
              <a:t>Analizar los valores de una de las variables dasométricas obtenidos aplicando tecnología escáner láser terrestre estática y la técnica convencional para estimar la biomasa aérea en un sector del bosque “La Armenia”. </a:t>
            </a:r>
            <a:endParaRPr lang="es-EC" sz="2000" dirty="0">
              <a:solidFill>
                <a:schemeClr val="bg1"/>
              </a:solidFill>
              <a:latin typeface="Times New Roman" panose="02020603050405020304" pitchFamily="18" charset="0"/>
              <a:cs typeface="Times New Roman" panose="02020603050405020304" pitchFamily="18" charset="0"/>
            </a:endParaRPr>
          </a:p>
        </p:txBody>
      </p:sp>
      <p:sp>
        <p:nvSpPr>
          <p:cNvPr id="5" name="Rectángulo redondeado 4"/>
          <p:cNvSpPr/>
          <p:nvPr/>
        </p:nvSpPr>
        <p:spPr>
          <a:xfrm>
            <a:off x="369193" y="490613"/>
            <a:ext cx="3084488" cy="6954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Objetivo general:</a:t>
            </a:r>
            <a:endParaRPr lang="es-EC"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ángulo 5"/>
          <p:cNvSpPr/>
          <p:nvPr/>
        </p:nvSpPr>
        <p:spPr>
          <a:xfrm>
            <a:off x="369193" y="3264799"/>
            <a:ext cx="11556644" cy="3416320"/>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Definir las parcelas de estudio en función de la densidad de vegetación de un sector del bosque “La Armenia” y el diseño del sistema de medición del escáner láser, mediante insumos fotográficos y visitas de campo. </a:t>
            </a:r>
          </a:p>
          <a:p>
            <a:pPr marL="342900" lvl="0" indent="-342900" algn="just">
              <a:lnSpc>
                <a:spcPct val="150000"/>
              </a:lnSpc>
              <a:spcAft>
                <a:spcPts val="0"/>
              </a:spcAft>
              <a:buFont typeface="Symbol" panose="05050102010706020507" pitchFamily="18" charset="2"/>
              <a:buChar char=""/>
            </a:pPr>
            <a:r>
              <a:rPr lang="es-EC"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Capturar datos LIDAR utilizando el escáner láser terrestre Faro Focus 3D para obtener valores de los diámetros de los árboles usados en la estimación de biomasa aérea. </a:t>
            </a:r>
          </a:p>
          <a:p>
            <a:pPr marL="342900" lvl="0" indent="-342900" algn="just">
              <a:lnSpc>
                <a:spcPct val="150000"/>
              </a:lnSpc>
              <a:spcAft>
                <a:spcPts val="0"/>
              </a:spcAft>
              <a:buFont typeface="Symbol" panose="05050102010706020507" pitchFamily="18" charset="2"/>
              <a:buChar char=""/>
            </a:pPr>
            <a:r>
              <a:rPr lang="es-EC"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Aplicar la técnica convencional de campo basada en el uso de la cinta métrica para realizar mediciones de los diámetros de los árboles e incluir sus valores en la estimación de biomasa aérea. </a:t>
            </a:r>
          </a:p>
          <a:p>
            <a:pPr marL="342900" lvl="0" indent="-342900" algn="just">
              <a:lnSpc>
                <a:spcPct val="150000"/>
              </a:lnSpc>
              <a:spcAft>
                <a:spcPts val="1000"/>
              </a:spcAft>
              <a:buFont typeface="Symbol" panose="05050102010706020507" pitchFamily="18" charset="2"/>
              <a:buChar char=""/>
            </a:pPr>
            <a:r>
              <a:rPr lang="es-EC"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Analizar estadísticamente los datos obtenidos con el escáner láser terrestre y la técnica convencional de campo para la medición de una de las variables dasométricas como el diámetro normal de los árboles. </a:t>
            </a:r>
            <a:endParaRPr lang="es-EC"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ángulo redondeado 6"/>
          <p:cNvSpPr/>
          <p:nvPr/>
        </p:nvSpPr>
        <p:spPr>
          <a:xfrm>
            <a:off x="369193" y="2501929"/>
            <a:ext cx="3084488" cy="6954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Objetivos específicos:</a:t>
            </a:r>
            <a:endParaRPr lang="es-EC"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9906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917065" y="2514437"/>
            <a:ext cx="6362162" cy="180980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6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METODOLOGÍA</a:t>
            </a:r>
            <a:endParaRPr lang="es-EC"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ángulo 2"/>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Imagen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1695" y="5640945"/>
            <a:ext cx="1018536" cy="996101"/>
          </a:xfrm>
          <a:prstGeom prst="rect">
            <a:avLst/>
          </a:prstGeom>
        </p:spPr>
      </p:pic>
    </p:spTree>
    <p:extLst>
      <p:ext uri="{BB962C8B-B14F-4D97-AF65-F5344CB8AC3E}">
        <p14:creationId xmlns:p14="http://schemas.microsoft.com/office/powerpoint/2010/main" val="2742326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721218" y="443996"/>
            <a:ext cx="3284112" cy="6954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METODOLOGÍA</a:t>
            </a:r>
            <a:endParaRPr lang="es-EC"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uadroTexto 2"/>
          <p:cNvSpPr txBox="1"/>
          <p:nvPr/>
        </p:nvSpPr>
        <p:spPr>
          <a:xfrm>
            <a:off x="721218" y="2299428"/>
            <a:ext cx="10882649" cy="2308324"/>
          </a:xfrm>
          <a:prstGeom prst="rect">
            <a:avLst/>
          </a:prstGeom>
          <a:noFill/>
        </p:spPr>
        <p:txBody>
          <a:bodyPr wrap="square" rtlCol="0">
            <a:spAutoFit/>
          </a:bodyPr>
          <a:lstStyle/>
          <a:p>
            <a:pPr marL="285750" indent="-285750">
              <a:lnSpc>
                <a:spcPct val="200000"/>
              </a:lnSpc>
              <a:buFont typeface="Wingdings" panose="05000000000000000000" pitchFamily="2" charset="2"/>
              <a:buChar char="q"/>
            </a:pPr>
            <a:r>
              <a:rPr lang="es-EC"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ÁREA DE APLICACIÓN DEL PROYECTO</a:t>
            </a:r>
          </a:p>
          <a:p>
            <a:pPr marL="285750" indent="-285750">
              <a:lnSpc>
                <a:spcPct val="200000"/>
              </a:lnSpc>
              <a:buFont typeface="Wingdings" panose="05000000000000000000" pitchFamily="2" charset="2"/>
              <a:buChar char="q"/>
            </a:pPr>
            <a:r>
              <a:rPr lang="es-EC"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TRABAJO DE CAMPO</a:t>
            </a:r>
          </a:p>
          <a:p>
            <a:pPr marL="285750" indent="-285750">
              <a:lnSpc>
                <a:spcPct val="200000"/>
              </a:lnSpc>
              <a:buFont typeface="Wingdings" panose="05000000000000000000" pitchFamily="2" charset="2"/>
              <a:buChar char="q"/>
            </a:pPr>
            <a:r>
              <a:rPr lang="es-EC"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TRABAJO DE GABINETE</a:t>
            </a:r>
          </a:p>
        </p:txBody>
      </p:sp>
      <p:sp>
        <p:nvSpPr>
          <p:cNvPr id="4" name="Rectángulo 3"/>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a:hlinkClick r:id="rId2" action="ppaction://hlinksldjump"/>
          </p:cNvPr>
          <p:cNvSpPr/>
          <p:nvPr/>
        </p:nvSpPr>
        <p:spPr>
          <a:xfrm>
            <a:off x="746976" y="2601533"/>
            <a:ext cx="399245" cy="334851"/>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6" name="Rectángulo 5">
            <a:hlinkClick r:id="rId3" action="ppaction://hlinksldjump"/>
          </p:cNvPr>
          <p:cNvSpPr/>
          <p:nvPr/>
        </p:nvSpPr>
        <p:spPr>
          <a:xfrm>
            <a:off x="746976" y="3316311"/>
            <a:ext cx="399245" cy="334851"/>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7" name="Rectángulo 6">
            <a:hlinkClick r:id="rId4" action="ppaction://hlinksldjump"/>
          </p:cNvPr>
          <p:cNvSpPr/>
          <p:nvPr/>
        </p:nvSpPr>
        <p:spPr>
          <a:xfrm>
            <a:off x="746976" y="4056847"/>
            <a:ext cx="399245" cy="334851"/>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12615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Imagen 3" descr="C:\BIOMASA_SCAN\FIGURAS\Blank Diagram.jpeg"/>
          <p:cNvPicPr/>
          <p:nvPr/>
        </p:nvPicPr>
        <p:blipFill rotWithShape="1">
          <a:blip r:embed="rId2">
            <a:extLst>
              <a:ext uri="{28A0092B-C50C-407E-A947-70E740481C1C}">
                <a14:useLocalDpi xmlns:a14="http://schemas.microsoft.com/office/drawing/2010/main" val="0"/>
              </a:ext>
            </a:extLst>
          </a:blip>
          <a:srcRect l="2751" t="1896" r="10921" b="2589"/>
          <a:stretch/>
        </p:blipFill>
        <p:spPr bwMode="auto">
          <a:xfrm>
            <a:off x="3812146" y="128787"/>
            <a:ext cx="4172755" cy="6220496"/>
          </a:xfrm>
          <a:prstGeom prst="rect">
            <a:avLst/>
          </a:prstGeom>
          <a:noFill/>
          <a:ln>
            <a:solidFill>
              <a:schemeClr val="bg1">
                <a:lumMod val="50000"/>
              </a:schemeClr>
            </a:solidFill>
          </a:ln>
        </p:spPr>
      </p:pic>
      <p:sp>
        <p:nvSpPr>
          <p:cNvPr id="5" name="Rectángulo 4"/>
          <p:cNvSpPr/>
          <p:nvPr/>
        </p:nvSpPr>
        <p:spPr>
          <a:xfrm>
            <a:off x="1081825" y="6289806"/>
            <a:ext cx="9169757" cy="492443"/>
          </a:xfrm>
          <a:prstGeom prst="rect">
            <a:avLst/>
          </a:prstGeom>
        </p:spPr>
        <p:txBody>
          <a:bodyPr wrap="square">
            <a:spAutoFit/>
          </a:bodyPr>
          <a:lstStyle/>
          <a:p>
            <a:pPr algn="ctr">
              <a:spcAft>
                <a:spcPts val="0"/>
              </a:spcAft>
            </a:pP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Figura </a:t>
            </a:r>
            <a:r>
              <a:rPr lang="es-EC" sz="13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20</a:t>
            </a: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Metodología propuesta para el estudio</a:t>
            </a:r>
          </a:p>
          <a:p>
            <a:pPr algn="ctr">
              <a:spcAft>
                <a:spcPts val="0"/>
              </a:spcAft>
            </a:pPr>
            <a:r>
              <a:rPr lang="es-EC" sz="1300" b="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Fuente: </a:t>
            </a:r>
            <a:r>
              <a:rPr lang="es-EC" sz="13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Modificado de Uzquiano (2017), Grijpma (2008), Basantes, et al. (2018), Diéguez, et al. (2003)</a:t>
            </a:r>
            <a:endParaRPr lang="es-EC" sz="13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9861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Rectángulo redondeado 2"/>
          <p:cNvSpPr/>
          <p:nvPr/>
        </p:nvSpPr>
        <p:spPr>
          <a:xfrm>
            <a:off x="225383" y="167426"/>
            <a:ext cx="2723880" cy="9015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Área de aplicación del proyecto</a:t>
            </a:r>
            <a:endParaRPr lang="es-EC"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2210" t="10328" r="1726" b="2723"/>
          <a:stretch/>
        </p:blipFill>
        <p:spPr>
          <a:xfrm>
            <a:off x="3136009" y="167425"/>
            <a:ext cx="8841343" cy="6247992"/>
          </a:xfrm>
          <a:prstGeom prst="rect">
            <a:avLst/>
          </a:prstGeom>
          <a:ln>
            <a:solidFill>
              <a:schemeClr val="accent6"/>
            </a:solidFill>
          </a:ln>
        </p:spPr>
      </p:pic>
      <p:sp>
        <p:nvSpPr>
          <p:cNvPr id="5" name="Rectángulo 4"/>
          <p:cNvSpPr/>
          <p:nvPr/>
        </p:nvSpPr>
        <p:spPr>
          <a:xfrm>
            <a:off x="3136009" y="6415417"/>
            <a:ext cx="9169757" cy="292388"/>
          </a:xfrm>
          <a:prstGeom prst="rect">
            <a:avLst/>
          </a:prstGeom>
        </p:spPr>
        <p:txBody>
          <a:bodyPr wrap="square">
            <a:spAutoFit/>
          </a:bodyPr>
          <a:lstStyle/>
          <a:p>
            <a:pPr algn="ctr">
              <a:spcAft>
                <a:spcPts val="0"/>
              </a:spcAft>
            </a:pP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Figura </a:t>
            </a:r>
            <a:r>
              <a:rPr lang="es-EC" sz="13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21</a:t>
            </a: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Área de aplicación del proyecto</a:t>
            </a:r>
          </a:p>
        </p:txBody>
      </p:sp>
      <p:sp>
        <p:nvSpPr>
          <p:cNvPr id="6" name="Rectángulo 5"/>
          <p:cNvSpPr/>
          <p:nvPr/>
        </p:nvSpPr>
        <p:spPr>
          <a:xfrm>
            <a:off x="183525" y="2185066"/>
            <a:ext cx="2807595" cy="2708434"/>
          </a:xfrm>
          <a:prstGeom prst="rect">
            <a:avLst/>
          </a:prstGeom>
        </p:spPr>
        <p:txBody>
          <a:bodyPr wrap="square">
            <a:spAutoFit/>
          </a:bodyPr>
          <a:lstStyle/>
          <a:p>
            <a:pPr algn="just"/>
            <a:r>
              <a:rPr lang="es-EC" sz="1700" dirty="0" smtClean="0">
                <a:solidFill>
                  <a:schemeClr val="bg1"/>
                </a:solidFill>
                <a:latin typeface="Times New Roman" panose="02020603050405020304" pitchFamily="18" charset="0"/>
                <a:cs typeface="Times New Roman" panose="02020603050405020304" pitchFamily="18" charset="0"/>
              </a:rPr>
              <a:t>- FAO (2010), bosque extensión mínima 0.5 Ha</a:t>
            </a:r>
          </a:p>
          <a:p>
            <a:pPr algn="just"/>
            <a:endParaRPr lang="es-EC" sz="1700" dirty="0">
              <a:solidFill>
                <a:schemeClr val="bg1"/>
              </a:solidFill>
              <a:latin typeface="Times New Roman" panose="02020603050405020304" pitchFamily="18" charset="0"/>
              <a:cs typeface="Times New Roman" panose="02020603050405020304" pitchFamily="18" charset="0"/>
            </a:endParaRPr>
          </a:p>
          <a:p>
            <a:pPr algn="just"/>
            <a:endParaRPr lang="es-EC" sz="1700" dirty="0" smtClean="0">
              <a:solidFill>
                <a:schemeClr val="bg1"/>
              </a:solidFill>
              <a:latin typeface="Times New Roman" panose="02020603050405020304" pitchFamily="18" charset="0"/>
              <a:cs typeface="Times New Roman" panose="02020603050405020304" pitchFamily="18" charset="0"/>
            </a:endParaRPr>
          </a:p>
          <a:p>
            <a:pPr algn="just"/>
            <a:endParaRPr lang="es-EC" sz="1700" dirty="0">
              <a:solidFill>
                <a:schemeClr val="bg1"/>
              </a:solidFill>
              <a:latin typeface="Times New Roman" panose="02020603050405020304" pitchFamily="18" charset="0"/>
              <a:cs typeface="Times New Roman" panose="02020603050405020304" pitchFamily="18" charset="0"/>
            </a:endParaRPr>
          </a:p>
          <a:p>
            <a:pPr algn="just"/>
            <a:endParaRPr lang="es-EC" sz="1700" dirty="0" smtClean="0">
              <a:solidFill>
                <a:schemeClr val="bg1"/>
              </a:solidFill>
              <a:latin typeface="Times New Roman" panose="02020603050405020304" pitchFamily="18" charset="0"/>
              <a:cs typeface="Times New Roman" panose="02020603050405020304" pitchFamily="18" charset="0"/>
            </a:endParaRPr>
          </a:p>
          <a:p>
            <a:pPr algn="just"/>
            <a:r>
              <a:rPr lang="es-EC" sz="1700" dirty="0" smtClean="0">
                <a:solidFill>
                  <a:schemeClr val="bg1"/>
                </a:solidFill>
                <a:latin typeface="Times New Roman" panose="02020603050405020304" pitchFamily="18" charset="0"/>
                <a:cs typeface="Times New Roman" panose="02020603050405020304" pitchFamily="18" charset="0"/>
              </a:rPr>
              <a:t>- Parcelas A y B – optimizar captura información forestal, facilitar manejo y procesamiento de datos</a:t>
            </a:r>
            <a:endParaRPr lang="es-EC" sz="17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383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721218" y="443996"/>
            <a:ext cx="5267460" cy="6954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ESQUEMA DE LA PRESENTACIÓN </a:t>
            </a:r>
            <a:endParaRPr lang="es-EC"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ángulo 2"/>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CuadroTexto 5"/>
          <p:cNvSpPr txBox="1"/>
          <p:nvPr/>
        </p:nvSpPr>
        <p:spPr>
          <a:xfrm>
            <a:off x="875763" y="1307755"/>
            <a:ext cx="10032642" cy="5262979"/>
          </a:xfrm>
          <a:prstGeom prst="rect">
            <a:avLst/>
          </a:prstGeom>
          <a:noFill/>
        </p:spPr>
        <p:txBody>
          <a:bodyPr wrap="square" rtlCol="0">
            <a:spAutoFit/>
          </a:bodyPr>
          <a:lstStyle/>
          <a:p>
            <a:pPr marL="285750" indent="-285750">
              <a:lnSpc>
                <a:spcPct val="200000"/>
              </a:lnSpc>
              <a:buFont typeface="Wingdings" panose="05000000000000000000" pitchFamily="2" charset="2"/>
              <a:buChar char="q"/>
            </a:pPr>
            <a:r>
              <a:rPr lang="es-EC"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EL PROBLEMA</a:t>
            </a:r>
          </a:p>
          <a:p>
            <a:pPr marL="285750" indent="-285750">
              <a:lnSpc>
                <a:spcPct val="200000"/>
              </a:lnSpc>
              <a:buFont typeface="Wingdings" panose="05000000000000000000" pitchFamily="2" charset="2"/>
              <a:buChar char="q"/>
            </a:pPr>
            <a:r>
              <a:rPr lang="es-EC"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REVISIÓN LITERARIA</a:t>
            </a:r>
          </a:p>
          <a:p>
            <a:pPr marL="285750" indent="-285750">
              <a:lnSpc>
                <a:spcPct val="200000"/>
              </a:lnSpc>
              <a:buFont typeface="Wingdings" panose="05000000000000000000" pitchFamily="2" charset="2"/>
              <a:buChar char="q"/>
            </a:pPr>
            <a:r>
              <a:rPr lang="es-EC"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OBJETIVOS</a:t>
            </a:r>
          </a:p>
          <a:p>
            <a:pPr marL="285750" indent="-285750">
              <a:lnSpc>
                <a:spcPct val="200000"/>
              </a:lnSpc>
              <a:buFont typeface="Wingdings" panose="05000000000000000000" pitchFamily="2" charset="2"/>
              <a:buChar char="q"/>
            </a:pPr>
            <a:r>
              <a:rPr lang="es-EC"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METODOLOGÍA</a:t>
            </a:r>
          </a:p>
          <a:p>
            <a:pPr marL="285750" indent="-285750">
              <a:lnSpc>
                <a:spcPct val="200000"/>
              </a:lnSpc>
              <a:buFont typeface="Wingdings" panose="05000000000000000000" pitchFamily="2" charset="2"/>
              <a:buChar char="q"/>
            </a:pPr>
            <a:r>
              <a:rPr lang="es-EC"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RESULTADOS</a:t>
            </a:r>
          </a:p>
          <a:p>
            <a:pPr marL="285750" indent="-285750">
              <a:lnSpc>
                <a:spcPct val="200000"/>
              </a:lnSpc>
              <a:buFont typeface="Wingdings" panose="05000000000000000000" pitchFamily="2" charset="2"/>
              <a:buChar char="q"/>
            </a:pPr>
            <a:r>
              <a:rPr lang="es-EC"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CONCLUSIONES </a:t>
            </a:r>
          </a:p>
          <a:p>
            <a:pPr marL="285750" indent="-285750">
              <a:lnSpc>
                <a:spcPct val="200000"/>
              </a:lnSpc>
              <a:buFont typeface="Wingdings" panose="05000000000000000000" pitchFamily="2" charset="2"/>
              <a:buChar char="q"/>
            </a:pPr>
            <a:r>
              <a:rPr lang="es-EC"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RECOMENDACIONES</a:t>
            </a:r>
            <a:endParaRPr lang="es-EC"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ángulo 3">
            <a:hlinkClick r:id="rId2" action="ppaction://hlinksldjump"/>
          </p:cNvPr>
          <p:cNvSpPr/>
          <p:nvPr/>
        </p:nvSpPr>
        <p:spPr>
          <a:xfrm>
            <a:off x="888641" y="1622738"/>
            <a:ext cx="399245" cy="334851"/>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7" name="Rectángulo 6">
            <a:hlinkClick r:id="rId3" action="ppaction://hlinksldjump"/>
          </p:cNvPr>
          <p:cNvSpPr/>
          <p:nvPr/>
        </p:nvSpPr>
        <p:spPr>
          <a:xfrm>
            <a:off x="888640" y="2336967"/>
            <a:ext cx="399245" cy="334851"/>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8" name="Rectángulo 7">
            <a:hlinkClick r:id="rId4" action="ppaction://hlinksldjump"/>
          </p:cNvPr>
          <p:cNvSpPr/>
          <p:nvPr/>
        </p:nvSpPr>
        <p:spPr>
          <a:xfrm>
            <a:off x="888639" y="6001471"/>
            <a:ext cx="399245" cy="334851"/>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9" name="Rectángulo 8">
            <a:hlinkClick r:id="rId5" action="ppaction://hlinksldjump"/>
          </p:cNvPr>
          <p:cNvSpPr/>
          <p:nvPr/>
        </p:nvSpPr>
        <p:spPr>
          <a:xfrm>
            <a:off x="914395" y="5267683"/>
            <a:ext cx="399245" cy="334851"/>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10" name="Rectángulo 9">
            <a:hlinkClick r:id="rId6" action="ppaction://hlinksldjump"/>
          </p:cNvPr>
          <p:cNvSpPr/>
          <p:nvPr/>
        </p:nvSpPr>
        <p:spPr>
          <a:xfrm>
            <a:off x="907958" y="4545591"/>
            <a:ext cx="399245" cy="334851"/>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11" name="Rectángulo 10">
            <a:hlinkClick r:id="rId7" action="ppaction://hlinksldjump"/>
          </p:cNvPr>
          <p:cNvSpPr/>
          <p:nvPr/>
        </p:nvSpPr>
        <p:spPr>
          <a:xfrm>
            <a:off x="895079" y="3802325"/>
            <a:ext cx="399245" cy="334851"/>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12" name="Rectángulo 11">
            <a:hlinkClick r:id="rId8" action="ppaction://hlinksldjump"/>
          </p:cNvPr>
          <p:cNvSpPr/>
          <p:nvPr/>
        </p:nvSpPr>
        <p:spPr>
          <a:xfrm>
            <a:off x="902591" y="3071938"/>
            <a:ext cx="399245" cy="334851"/>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843371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491546" y="533918"/>
            <a:ext cx="3284112" cy="6954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Trabajo de Campo</a:t>
            </a:r>
            <a:endParaRPr lang="es-EC"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ángulo 2"/>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CuadroTexto 3"/>
          <p:cNvSpPr txBox="1"/>
          <p:nvPr/>
        </p:nvSpPr>
        <p:spPr>
          <a:xfrm>
            <a:off x="5705342" y="666203"/>
            <a:ext cx="5679583" cy="461665"/>
          </a:xfrm>
          <a:prstGeom prst="rect">
            <a:avLst/>
          </a:prstGeom>
          <a:noFill/>
        </p:spPr>
        <p:txBody>
          <a:bodyPr wrap="square" rtlCol="0">
            <a:spAutoFit/>
          </a:bodyPr>
          <a:lstStyle/>
          <a:p>
            <a:r>
              <a:rPr lang="es-EC" sz="24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Medición del DAP – Uso de la cinta métrica</a:t>
            </a:r>
            <a:endParaRPr lang="es-EC"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5" name="Imagen 4" descr="C:\Users\klaribel\Dropbox\tesis\IMG_20180620_13262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438" y="1545467"/>
            <a:ext cx="2993780" cy="4752188"/>
          </a:xfrm>
          <a:prstGeom prst="rect">
            <a:avLst/>
          </a:prstGeom>
          <a:noFill/>
          <a:ln>
            <a:solidFill>
              <a:schemeClr val="bg1">
                <a:lumMod val="50000"/>
              </a:schemeClr>
            </a:solidFill>
          </a:ln>
        </p:spPr>
      </p:pic>
      <p:pic>
        <p:nvPicPr>
          <p:cNvPr id="6" name="Imagen 5" descr="C:\Users\klaribel\Dropbox\tesis\medida_ campo.jpg"/>
          <p:cNvPicPr/>
          <p:nvPr/>
        </p:nvPicPr>
        <p:blipFill rotWithShape="1">
          <a:blip r:embed="rId3">
            <a:extLst>
              <a:ext uri="{28A0092B-C50C-407E-A947-70E740481C1C}">
                <a14:useLocalDpi xmlns:a14="http://schemas.microsoft.com/office/drawing/2010/main" val="0"/>
              </a:ext>
            </a:extLst>
          </a:blip>
          <a:srcRect l="13155" t="13320" r="25950" b="18203"/>
          <a:stretch/>
        </p:blipFill>
        <p:spPr bwMode="auto">
          <a:xfrm>
            <a:off x="4337357" y="1885779"/>
            <a:ext cx="7408176" cy="4411876"/>
          </a:xfrm>
          <a:prstGeom prst="rect">
            <a:avLst/>
          </a:prstGeom>
          <a:noFill/>
          <a:ln w="9525" cap="flat" cmpd="sng" algn="ctr">
            <a:solidFill>
              <a:sysClr val="window" lastClr="FFFFFF">
                <a:lumMod val="50000"/>
              </a:sysClr>
            </a:solidFill>
            <a:prstDash val="solid"/>
            <a:round/>
            <a:headEnd type="none" w="med" len="med"/>
            <a:tailEnd type="none" w="med" len="med"/>
          </a:ln>
          <a:extLst>
            <a:ext uri="{53640926-AAD7-44D8-BBD7-CCE9431645EC}">
              <a14:shadowObscured xmlns:a14="http://schemas.microsoft.com/office/drawing/2010/main"/>
            </a:ext>
          </a:extLst>
        </p:spPr>
      </p:pic>
      <p:cxnSp>
        <p:nvCxnSpPr>
          <p:cNvPr id="8" name="Conector recto de flecha 7"/>
          <p:cNvCxnSpPr/>
          <p:nvPr/>
        </p:nvCxnSpPr>
        <p:spPr>
          <a:xfrm>
            <a:off x="4198513" y="897035"/>
            <a:ext cx="1017431"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10" name="Rectángulo 9"/>
          <p:cNvSpPr/>
          <p:nvPr/>
        </p:nvSpPr>
        <p:spPr>
          <a:xfrm>
            <a:off x="481887" y="6297655"/>
            <a:ext cx="3148881" cy="292388"/>
          </a:xfrm>
          <a:prstGeom prst="rect">
            <a:avLst/>
          </a:prstGeom>
        </p:spPr>
        <p:txBody>
          <a:bodyPr wrap="square">
            <a:spAutoFit/>
          </a:bodyPr>
          <a:lstStyle/>
          <a:p>
            <a:pPr algn="ctr">
              <a:spcAft>
                <a:spcPts val="0"/>
              </a:spcAft>
            </a:pP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Figura </a:t>
            </a:r>
            <a:r>
              <a:rPr lang="es-EC" sz="13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22</a:t>
            </a: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30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Altura del pecho</a:t>
            </a:r>
            <a:endPar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ángulo 10"/>
          <p:cNvSpPr/>
          <p:nvPr/>
        </p:nvSpPr>
        <p:spPr>
          <a:xfrm>
            <a:off x="6242360" y="6297655"/>
            <a:ext cx="3148881" cy="292388"/>
          </a:xfrm>
          <a:prstGeom prst="rect">
            <a:avLst/>
          </a:prstGeom>
        </p:spPr>
        <p:txBody>
          <a:bodyPr wrap="square">
            <a:spAutoFit/>
          </a:bodyPr>
          <a:lstStyle/>
          <a:p>
            <a:pPr algn="ctr">
              <a:spcAft>
                <a:spcPts val="0"/>
              </a:spcAft>
            </a:pP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Figura </a:t>
            </a:r>
            <a:r>
              <a:rPr lang="es-EC" sz="13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23</a:t>
            </a: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Medición con la cinta métrica</a:t>
            </a:r>
          </a:p>
        </p:txBody>
      </p:sp>
    </p:spTree>
    <p:extLst>
      <p:ext uri="{BB962C8B-B14F-4D97-AF65-F5344CB8AC3E}">
        <p14:creationId xmlns:p14="http://schemas.microsoft.com/office/powerpoint/2010/main" val="2072956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491546" y="533918"/>
            <a:ext cx="3284112" cy="6954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Trabajo de Campo</a:t>
            </a:r>
            <a:endParaRPr lang="es-EC"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ángulo 2"/>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4" name="Conector recto de flecha 3"/>
          <p:cNvCxnSpPr/>
          <p:nvPr/>
        </p:nvCxnSpPr>
        <p:spPr>
          <a:xfrm>
            <a:off x="3915177" y="884156"/>
            <a:ext cx="1017431"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5" name="CuadroTexto 4"/>
          <p:cNvSpPr txBox="1"/>
          <p:nvPr/>
        </p:nvSpPr>
        <p:spPr>
          <a:xfrm>
            <a:off x="5002367" y="650814"/>
            <a:ext cx="7147775" cy="461665"/>
          </a:xfrm>
          <a:prstGeom prst="rect">
            <a:avLst/>
          </a:prstGeom>
          <a:noFill/>
        </p:spPr>
        <p:txBody>
          <a:bodyPr wrap="square" rtlCol="0">
            <a:spAutoFit/>
          </a:bodyPr>
          <a:lstStyle/>
          <a:p>
            <a:r>
              <a:rPr lang="es-EC" sz="24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Captura datos LIDAR – escáner terrestre Faro Focus 3D</a:t>
            </a:r>
            <a:endParaRPr lang="es-EC"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031" y="2491150"/>
            <a:ext cx="3734603" cy="3510408"/>
          </a:xfrm>
          <a:prstGeom prst="rect">
            <a:avLst/>
          </a:prstGeom>
        </p:spPr>
      </p:pic>
      <p:pic>
        <p:nvPicPr>
          <p:cNvPr id="7" name="Imagen 6" descr="C:\BIOMASA_SCAN\FIGURAS\esferas_referencia.png"/>
          <p:cNvPicPr/>
          <p:nvPr/>
        </p:nvPicPr>
        <p:blipFill>
          <a:blip r:embed="rId3">
            <a:extLst>
              <a:ext uri="{28A0092B-C50C-407E-A947-70E740481C1C}">
                <a14:useLocalDpi xmlns:a14="http://schemas.microsoft.com/office/drawing/2010/main" val="0"/>
              </a:ext>
            </a:extLst>
          </a:blip>
          <a:srcRect/>
          <a:stretch>
            <a:fillRect/>
          </a:stretch>
        </p:blipFill>
        <p:spPr bwMode="auto">
          <a:xfrm>
            <a:off x="7435766" y="3741316"/>
            <a:ext cx="4376336" cy="2247117"/>
          </a:xfrm>
          <a:prstGeom prst="rect">
            <a:avLst/>
          </a:prstGeom>
          <a:noFill/>
          <a:ln>
            <a:solidFill>
              <a:schemeClr val="bg1">
                <a:lumMod val="50000"/>
              </a:schemeClr>
            </a:solidFill>
          </a:ln>
        </p:spPr>
      </p:pic>
      <p:pic>
        <p:nvPicPr>
          <p:cNvPr id="8" name="Imagen 7"/>
          <p:cNvPicPr>
            <a:picLocks noChangeAspect="1"/>
          </p:cNvPicPr>
          <p:nvPr/>
        </p:nvPicPr>
        <p:blipFill rotWithShape="1">
          <a:blip r:embed="rId4">
            <a:extLst>
              <a:ext uri="{28A0092B-C50C-407E-A947-70E740481C1C}">
                <a14:useLocalDpi xmlns:a14="http://schemas.microsoft.com/office/drawing/2010/main" val="0"/>
              </a:ext>
            </a:extLst>
          </a:blip>
          <a:srcRect l="17512" t="9953"/>
          <a:stretch/>
        </p:blipFill>
        <p:spPr>
          <a:xfrm>
            <a:off x="4350175" y="2041089"/>
            <a:ext cx="2778673" cy="3960469"/>
          </a:xfrm>
          <a:prstGeom prst="rect">
            <a:avLst/>
          </a:prstGeom>
        </p:spPr>
      </p:pic>
      <p:sp>
        <p:nvSpPr>
          <p:cNvPr id="9" name="Rectángulo 8"/>
          <p:cNvSpPr/>
          <p:nvPr/>
        </p:nvSpPr>
        <p:spPr>
          <a:xfrm>
            <a:off x="597798" y="6097449"/>
            <a:ext cx="3148881" cy="292388"/>
          </a:xfrm>
          <a:prstGeom prst="rect">
            <a:avLst/>
          </a:prstGeom>
        </p:spPr>
        <p:txBody>
          <a:bodyPr wrap="square">
            <a:spAutoFit/>
          </a:bodyPr>
          <a:lstStyle/>
          <a:p>
            <a:pPr algn="ctr">
              <a:spcAft>
                <a:spcPts val="0"/>
              </a:spcAft>
            </a:pP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Figura </a:t>
            </a:r>
            <a:r>
              <a:rPr lang="es-EC" sz="13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24.</a:t>
            </a: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Escáner terrestre Faro Focus 3D</a:t>
            </a:r>
          </a:p>
        </p:txBody>
      </p:sp>
      <p:sp>
        <p:nvSpPr>
          <p:cNvPr id="10" name="Rectángulo 9"/>
          <p:cNvSpPr/>
          <p:nvPr/>
        </p:nvSpPr>
        <p:spPr>
          <a:xfrm>
            <a:off x="4189930" y="6079343"/>
            <a:ext cx="3148881" cy="292388"/>
          </a:xfrm>
          <a:prstGeom prst="rect">
            <a:avLst/>
          </a:prstGeom>
        </p:spPr>
        <p:txBody>
          <a:bodyPr wrap="square">
            <a:spAutoFit/>
          </a:bodyPr>
          <a:lstStyle/>
          <a:p>
            <a:pPr algn="ctr">
              <a:spcAft>
                <a:spcPts val="0"/>
              </a:spcAft>
            </a:pP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Figura </a:t>
            </a:r>
            <a:r>
              <a:rPr lang="es-EC" sz="13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25.</a:t>
            </a: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Equipo LIDAR terrestre</a:t>
            </a:r>
          </a:p>
        </p:txBody>
      </p:sp>
      <p:sp>
        <p:nvSpPr>
          <p:cNvPr id="11" name="Rectángulo 10"/>
          <p:cNvSpPr/>
          <p:nvPr/>
        </p:nvSpPr>
        <p:spPr>
          <a:xfrm>
            <a:off x="7782062" y="6050783"/>
            <a:ext cx="3148881" cy="292388"/>
          </a:xfrm>
          <a:prstGeom prst="rect">
            <a:avLst/>
          </a:prstGeom>
        </p:spPr>
        <p:txBody>
          <a:bodyPr wrap="square">
            <a:spAutoFit/>
          </a:bodyPr>
          <a:lstStyle/>
          <a:p>
            <a:pPr algn="ctr">
              <a:spcAft>
                <a:spcPts val="0"/>
              </a:spcAft>
            </a:pP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Figura </a:t>
            </a:r>
            <a:r>
              <a:rPr lang="es-EC" sz="13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26.</a:t>
            </a: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30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Esferas de referencia</a:t>
            </a:r>
            <a:endPar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6605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491546" y="533918"/>
            <a:ext cx="3284112" cy="6954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Trabajo de Campo</a:t>
            </a:r>
            <a:endParaRPr lang="es-EC"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ángulo 2"/>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4" name="Conector recto de flecha 3"/>
          <p:cNvCxnSpPr/>
          <p:nvPr/>
        </p:nvCxnSpPr>
        <p:spPr>
          <a:xfrm>
            <a:off x="3915177" y="884156"/>
            <a:ext cx="1017431"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5" name="CuadroTexto 4"/>
          <p:cNvSpPr txBox="1"/>
          <p:nvPr/>
        </p:nvSpPr>
        <p:spPr>
          <a:xfrm>
            <a:off x="5594796" y="650814"/>
            <a:ext cx="6021948" cy="461665"/>
          </a:xfrm>
          <a:prstGeom prst="rect">
            <a:avLst/>
          </a:prstGeom>
          <a:noFill/>
        </p:spPr>
        <p:txBody>
          <a:bodyPr wrap="square" rtlCol="0">
            <a:spAutoFit/>
          </a:bodyPr>
          <a:lstStyle/>
          <a:p>
            <a:r>
              <a:rPr lang="es-EC" sz="24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Configuración de parámetros de escaneo</a:t>
            </a:r>
            <a:endParaRPr lang="es-EC"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 name="Imagen 5" descr="C:\Users\klaribel\Dropbox\tesis\IMG_20180606_101057.jpg"/>
          <p:cNvPicPr/>
          <p:nvPr/>
        </p:nvPicPr>
        <p:blipFill rotWithShape="1">
          <a:blip r:embed="rId2" cstate="print">
            <a:extLst>
              <a:ext uri="{28A0092B-C50C-407E-A947-70E740481C1C}">
                <a14:useLocalDpi xmlns:a14="http://schemas.microsoft.com/office/drawing/2010/main" val="0"/>
              </a:ext>
            </a:extLst>
          </a:blip>
          <a:srcRect l="8662" t="16112" r="3551" b="9847"/>
          <a:stretch/>
        </p:blipFill>
        <p:spPr bwMode="auto">
          <a:xfrm>
            <a:off x="491546" y="1677475"/>
            <a:ext cx="4281269" cy="4633323"/>
          </a:xfrm>
          <a:prstGeom prst="rect">
            <a:avLst/>
          </a:prstGeom>
          <a:noFill/>
          <a:ln>
            <a:solidFill>
              <a:schemeClr val="bg1">
                <a:lumMod val="50000"/>
              </a:schemeClr>
            </a:solidFill>
          </a:ln>
          <a:extLst>
            <a:ext uri="{53640926-AAD7-44D8-BBD7-CCE9431645EC}">
              <a14:shadowObscured xmlns:a14="http://schemas.microsoft.com/office/drawing/2010/main"/>
            </a:ext>
          </a:extLst>
        </p:spPr>
      </p:pic>
      <p:sp>
        <p:nvSpPr>
          <p:cNvPr id="7" name="Rectángulo 6"/>
          <p:cNvSpPr/>
          <p:nvPr/>
        </p:nvSpPr>
        <p:spPr>
          <a:xfrm>
            <a:off x="917623" y="6383470"/>
            <a:ext cx="3148881" cy="292388"/>
          </a:xfrm>
          <a:prstGeom prst="rect">
            <a:avLst/>
          </a:prstGeom>
        </p:spPr>
        <p:txBody>
          <a:bodyPr wrap="square">
            <a:spAutoFit/>
          </a:bodyPr>
          <a:lstStyle/>
          <a:p>
            <a:pPr algn="ctr">
              <a:spcAft>
                <a:spcPts val="0"/>
              </a:spcAft>
            </a:pP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Figura </a:t>
            </a:r>
            <a:r>
              <a:rPr lang="es-EC" sz="13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27.</a:t>
            </a: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Parámetros de escaneo</a:t>
            </a:r>
          </a:p>
        </p:txBody>
      </p:sp>
      <p:sp>
        <p:nvSpPr>
          <p:cNvPr id="8" name="Cerrar llave 7"/>
          <p:cNvSpPr/>
          <p:nvPr/>
        </p:nvSpPr>
        <p:spPr>
          <a:xfrm>
            <a:off x="5397856" y="1641138"/>
            <a:ext cx="393880" cy="4705995"/>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9" name="Rectángulo 8"/>
          <p:cNvSpPr/>
          <p:nvPr/>
        </p:nvSpPr>
        <p:spPr>
          <a:xfrm>
            <a:off x="6416777" y="1728547"/>
            <a:ext cx="3775389" cy="2399760"/>
          </a:xfrm>
          <a:prstGeom prst="rect">
            <a:avLst/>
          </a:prstGeom>
        </p:spPr>
        <p:txBody>
          <a:bodyPr wrap="square">
            <a:spAutoFit/>
          </a:bodyPr>
          <a:lstStyle/>
          <a:p>
            <a:pPr algn="just">
              <a:lnSpc>
                <a:spcPct val="150000"/>
              </a:lnSpc>
            </a:pPr>
            <a:r>
              <a:rPr lang="es-EC" sz="1700" dirty="0" smtClean="0">
                <a:solidFill>
                  <a:schemeClr val="bg1"/>
                </a:solidFill>
                <a:latin typeface="Times New Roman" panose="02020603050405020304" pitchFamily="18" charset="0"/>
                <a:cs typeface="Times New Roman" panose="02020603050405020304" pitchFamily="18" charset="0"/>
              </a:rPr>
              <a:t>De acuerdo con Uzquiano Pérez (2017)</a:t>
            </a:r>
          </a:p>
          <a:p>
            <a:pPr algn="just">
              <a:lnSpc>
                <a:spcPct val="150000"/>
              </a:lnSpc>
            </a:pPr>
            <a:endParaRPr lang="es-EC" sz="1700" dirty="0">
              <a:solidFill>
                <a:schemeClr val="bg1"/>
              </a:solidFill>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s-EC" sz="1700" dirty="0" smtClean="0">
                <a:solidFill>
                  <a:schemeClr val="bg1"/>
                </a:solidFill>
                <a:latin typeface="Times New Roman" panose="02020603050405020304" pitchFamily="18" charset="0"/>
                <a:cs typeface="Times New Roman" panose="02020603050405020304" pitchFamily="18" charset="0"/>
              </a:rPr>
              <a:t>Resolución: 1/5</a:t>
            </a:r>
          </a:p>
          <a:p>
            <a:pPr marL="285750" indent="-285750" algn="just">
              <a:lnSpc>
                <a:spcPct val="150000"/>
              </a:lnSpc>
              <a:buFont typeface="Arial" panose="020B0604020202020204" pitchFamily="34" charset="0"/>
              <a:buChar char="•"/>
            </a:pPr>
            <a:r>
              <a:rPr lang="es-EC" sz="1700" dirty="0" smtClean="0">
                <a:solidFill>
                  <a:schemeClr val="bg1"/>
                </a:solidFill>
                <a:latin typeface="Times New Roman" panose="02020603050405020304" pitchFamily="18" charset="0"/>
                <a:cs typeface="Times New Roman" panose="02020603050405020304" pitchFamily="18" charset="0"/>
              </a:rPr>
              <a:t>Calidad: 3X</a:t>
            </a:r>
          </a:p>
          <a:p>
            <a:pPr marL="285750" indent="-285750" algn="just">
              <a:lnSpc>
                <a:spcPct val="150000"/>
              </a:lnSpc>
              <a:buFont typeface="Arial" panose="020B0604020202020204" pitchFamily="34" charset="0"/>
              <a:buChar char="•"/>
            </a:pPr>
            <a:r>
              <a:rPr lang="es-EC" sz="1700" dirty="0" smtClean="0">
                <a:solidFill>
                  <a:schemeClr val="bg1"/>
                </a:solidFill>
                <a:latin typeface="Times New Roman" panose="02020603050405020304" pitchFamily="18" charset="0"/>
                <a:cs typeface="Times New Roman" panose="02020603050405020304" pitchFamily="18" charset="0"/>
              </a:rPr>
              <a:t>Tiempo de escaneo: 5’31’’</a:t>
            </a:r>
          </a:p>
          <a:p>
            <a:pPr marL="285750" indent="-285750" algn="just">
              <a:lnSpc>
                <a:spcPct val="150000"/>
              </a:lnSpc>
              <a:buFont typeface="Arial" panose="020B0604020202020204" pitchFamily="34" charset="0"/>
              <a:buChar char="•"/>
            </a:pPr>
            <a:r>
              <a:rPr lang="es-EC" sz="1700" dirty="0" smtClean="0">
                <a:solidFill>
                  <a:schemeClr val="bg1"/>
                </a:solidFill>
                <a:latin typeface="Times New Roman" panose="02020603050405020304" pitchFamily="18" charset="0"/>
                <a:cs typeface="Times New Roman" panose="02020603050405020304" pitchFamily="18" charset="0"/>
              </a:rPr>
              <a:t>Resolución espacial: 7.67 mm </a:t>
            </a:r>
            <a:endParaRPr lang="es-EC" sz="1700" dirty="0">
              <a:solidFill>
                <a:schemeClr val="bg1"/>
              </a:solidFill>
              <a:latin typeface="Times New Roman" panose="02020603050405020304" pitchFamily="18" charset="0"/>
              <a:cs typeface="Times New Roman" panose="02020603050405020304" pitchFamily="18" charset="0"/>
            </a:endParaRPr>
          </a:p>
        </p:txBody>
      </p:sp>
      <p:sp>
        <p:nvSpPr>
          <p:cNvPr id="10" name="Rectángulo 9"/>
          <p:cNvSpPr/>
          <p:nvPr/>
        </p:nvSpPr>
        <p:spPr>
          <a:xfrm>
            <a:off x="6416777" y="4434668"/>
            <a:ext cx="5380271" cy="1269578"/>
          </a:xfrm>
          <a:prstGeom prst="rect">
            <a:avLst/>
          </a:prstGeom>
        </p:spPr>
        <p:txBody>
          <a:bodyPr wrap="square">
            <a:spAutoFit/>
          </a:bodyPr>
          <a:lstStyle/>
          <a:p>
            <a:pPr algn="just">
              <a:lnSpc>
                <a:spcPct val="150000"/>
              </a:lnSpc>
            </a:pPr>
            <a:r>
              <a:rPr lang="es-EC" sz="1700" dirty="0" smtClean="0">
                <a:solidFill>
                  <a:schemeClr val="bg1"/>
                </a:solidFill>
                <a:latin typeface="Times New Roman" panose="02020603050405020304" pitchFamily="18" charset="0"/>
                <a:cs typeface="Times New Roman" panose="02020603050405020304" pitchFamily="18" charset="0"/>
              </a:rPr>
              <a:t>Parcela A: 11 escaneos</a:t>
            </a:r>
          </a:p>
          <a:p>
            <a:pPr algn="just">
              <a:lnSpc>
                <a:spcPct val="150000"/>
              </a:lnSpc>
            </a:pPr>
            <a:r>
              <a:rPr lang="es-EC" sz="1700" dirty="0" smtClean="0">
                <a:solidFill>
                  <a:schemeClr val="bg1"/>
                </a:solidFill>
                <a:latin typeface="Times New Roman" panose="02020603050405020304" pitchFamily="18" charset="0"/>
                <a:cs typeface="Times New Roman" panose="02020603050405020304" pitchFamily="18" charset="0"/>
              </a:rPr>
              <a:t>Parcela B: 14 escaneos</a:t>
            </a:r>
          </a:p>
          <a:p>
            <a:pPr algn="just">
              <a:lnSpc>
                <a:spcPct val="150000"/>
              </a:lnSpc>
            </a:pPr>
            <a:r>
              <a:rPr lang="es-EC" sz="1700" dirty="0" smtClean="0">
                <a:solidFill>
                  <a:schemeClr val="bg1"/>
                </a:solidFill>
                <a:latin typeface="Times New Roman" panose="02020603050405020304" pitchFamily="18" charset="0"/>
                <a:cs typeface="Times New Roman" panose="02020603050405020304" pitchFamily="18" charset="0"/>
              </a:rPr>
              <a:t>Duración total: aproximadamente 2 horas por parcela</a:t>
            </a:r>
            <a:endParaRPr lang="es-EC" sz="17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6853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79764" y="650814"/>
            <a:ext cx="3389292" cy="6954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Trabajo de Gabinete</a:t>
            </a:r>
            <a:endParaRPr lang="es-EC"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ángulo 2"/>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4" name="Conector recto de flecha 3"/>
          <p:cNvCxnSpPr/>
          <p:nvPr/>
        </p:nvCxnSpPr>
        <p:spPr>
          <a:xfrm>
            <a:off x="3709115" y="1048947"/>
            <a:ext cx="1017431"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5" name="CuadroTexto 4"/>
          <p:cNvSpPr txBox="1"/>
          <p:nvPr/>
        </p:nvSpPr>
        <p:spPr>
          <a:xfrm>
            <a:off x="4860970" y="767710"/>
            <a:ext cx="7084989" cy="461665"/>
          </a:xfrm>
          <a:prstGeom prst="rect">
            <a:avLst/>
          </a:prstGeom>
          <a:noFill/>
        </p:spPr>
        <p:txBody>
          <a:bodyPr wrap="square" rtlCol="0">
            <a:spAutoFit/>
          </a:bodyPr>
          <a:lstStyle/>
          <a:p>
            <a:r>
              <a:rPr lang="es-EC" sz="24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Procesamiento datos LIDAR terrestre – Software Scene</a:t>
            </a:r>
            <a:endParaRPr lang="es-EC"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 name="Imagen 5" descr="C:\BIOMASA_SCAN\PROCESAMIENTO IEE\CAPTURAS\PROCES_SCENE\2B.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275" y="2188170"/>
            <a:ext cx="6156039" cy="4006568"/>
          </a:xfrm>
          <a:prstGeom prst="rect">
            <a:avLst/>
          </a:prstGeom>
          <a:noFill/>
          <a:ln>
            <a:solidFill>
              <a:schemeClr val="bg1">
                <a:lumMod val="50000"/>
              </a:schemeClr>
            </a:solidFill>
          </a:ln>
        </p:spPr>
      </p:pic>
      <p:sp>
        <p:nvSpPr>
          <p:cNvPr id="7" name="Rectángulo 6"/>
          <p:cNvSpPr/>
          <p:nvPr/>
        </p:nvSpPr>
        <p:spPr>
          <a:xfrm>
            <a:off x="1673882" y="6194738"/>
            <a:ext cx="3400824" cy="292388"/>
          </a:xfrm>
          <a:prstGeom prst="rect">
            <a:avLst/>
          </a:prstGeom>
        </p:spPr>
        <p:txBody>
          <a:bodyPr wrap="square">
            <a:spAutoFit/>
          </a:bodyPr>
          <a:lstStyle/>
          <a:p>
            <a:pPr algn="ctr">
              <a:spcAft>
                <a:spcPts val="0"/>
              </a:spcAft>
            </a:pP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Figura </a:t>
            </a:r>
            <a:r>
              <a:rPr lang="es-EC" sz="13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28.</a:t>
            </a: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30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Entorno de trabajo software Scene</a:t>
            </a:r>
            <a:endPar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8" name="Diagrama 7"/>
          <p:cNvGraphicFramePr/>
          <p:nvPr>
            <p:extLst>
              <p:ext uri="{D42A27DB-BD31-4B8C-83A1-F6EECF244321}">
                <p14:modId xmlns:p14="http://schemas.microsoft.com/office/powerpoint/2010/main" val="1709664522"/>
              </p:ext>
            </p:extLst>
          </p:nvPr>
        </p:nvGraphicFramePr>
        <p:xfrm>
          <a:off x="6688517" y="2188170"/>
          <a:ext cx="5160046" cy="4006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5410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79764" y="650814"/>
            <a:ext cx="3389292" cy="6954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Trabajo de Gabinete</a:t>
            </a:r>
            <a:endParaRPr lang="es-EC"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ángulo 2"/>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4" name="Conector recto de flecha 3"/>
          <p:cNvCxnSpPr/>
          <p:nvPr/>
        </p:nvCxnSpPr>
        <p:spPr>
          <a:xfrm>
            <a:off x="3709115" y="1048947"/>
            <a:ext cx="1017431"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5" name="CuadroTexto 4"/>
          <p:cNvSpPr txBox="1"/>
          <p:nvPr/>
        </p:nvSpPr>
        <p:spPr>
          <a:xfrm>
            <a:off x="4860970" y="767710"/>
            <a:ext cx="7084989" cy="461665"/>
          </a:xfrm>
          <a:prstGeom prst="rect">
            <a:avLst/>
          </a:prstGeom>
          <a:noFill/>
        </p:spPr>
        <p:txBody>
          <a:bodyPr wrap="square" rtlCol="0">
            <a:spAutoFit/>
          </a:bodyPr>
          <a:lstStyle/>
          <a:p>
            <a:r>
              <a:rPr lang="es-EC" sz="24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Medición digital DAP – Software Real Trimble Works </a:t>
            </a:r>
            <a:endParaRPr lang="es-EC"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0" name="Imagen 9" descr="C:\BIOMASA_SCAN\PROCESAMIENTO IEE\CAPTURAS\Parcela_A\P_A_corte_1_30.JPG"/>
          <p:cNvPicPr/>
          <p:nvPr/>
        </p:nvPicPr>
        <p:blipFill rotWithShape="1">
          <a:blip r:embed="rId2">
            <a:extLst>
              <a:ext uri="{28A0092B-C50C-407E-A947-70E740481C1C}">
                <a14:useLocalDpi xmlns:a14="http://schemas.microsoft.com/office/drawing/2010/main" val="0"/>
              </a:ext>
            </a:extLst>
          </a:blip>
          <a:srcRect l="35253" t="8468" r="20142" b="35281"/>
          <a:stretch/>
        </p:blipFill>
        <p:spPr bwMode="auto">
          <a:xfrm>
            <a:off x="218937" y="1906933"/>
            <a:ext cx="5950042" cy="4415606"/>
          </a:xfrm>
          <a:prstGeom prst="rect">
            <a:avLst/>
          </a:prstGeom>
          <a:noFill/>
          <a:ln>
            <a:solidFill>
              <a:schemeClr val="bg1">
                <a:lumMod val="50000"/>
              </a:schemeClr>
            </a:solidFill>
          </a:ln>
          <a:extLst>
            <a:ext uri="{53640926-AAD7-44D8-BBD7-CCE9431645EC}">
              <a14:shadowObscured xmlns:a14="http://schemas.microsoft.com/office/drawing/2010/main"/>
            </a:ext>
          </a:extLst>
        </p:spPr>
      </p:pic>
      <p:pic>
        <p:nvPicPr>
          <p:cNvPr id="11" name="Imagen 10" descr="C:\BIOMASA_SCAN\PROCESAMIENTO IEE\CAPTURAS\Proces_Real_w\herra_mesure_B.png"/>
          <p:cNvPicPr/>
          <p:nvPr/>
        </p:nvPicPr>
        <p:blipFill rotWithShape="1">
          <a:blip r:embed="rId3">
            <a:extLst>
              <a:ext uri="{28A0092B-C50C-407E-A947-70E740481C1C}">
                <a14:useLocalDpi xmlns:a14="http://schemas.microsoft.com/office/drawing/2010/main" val="0"/>
              </a:ext>
            </a:extLst>
          </a:blip>
          <a:srcRect l="19110" t="12246" r="53360" b="66698"/>
          <a:stretch/>
        </p:blipFill>
        <p:spPr bwMode="auto">
          <a:xfrm>
            <a:off x="7691116" y="1906933"/>
            <a:ext cx="4311996" cy="1712030"/>
          </a:xfrm>
          <a:prstGeom prst="rect">
            <a:avLst/>
          </a:prstGeom>
          <a:noFill/>
          <a:ln>
            <a:solidFill>
              <a:schemeClr val="bg1">
                <a:lumMod val="50000"/>
              </a:schemeClr>
            </a:solidFill>
          </a:ln>
          <a:extLst>
            <a:ext uri="{53640926-AAD7-44D8-BBD7-CCE9431645EC}">
              <a14:shadowObscured xmlns:a14="http://schemas.microsoft.com/office/drawing/2010/main"/>
            </a:ext>
          </a:extLst>
        </p:spPr>
      </p:pic>
      <p:pic>
        <p:nvPicPr>
          <p:cNvPr id="12" name="Imagen 11" descr="C:\BIOMASA_SCAN\PROCESAMIENTO IEE\CAPTURAS\Parcela_A\medicion_diam.JPG"/>
          <p:cNvPicPr/>
          <p:nvPr/>
        </p:nvPicPr>
        <p:blipFill rotWithShape="1">
          <a:blip r:embed="rId4">
            <a:extLst>
              <a:ext uri="{28A0092B-C50C-407E-A947-70E740481C1C}">
                <a14:useLocalDpi xmlns:a14="http://schemas.microsoft.com/office/drawing/2010/main" val="0"/>
              </a:ext>
            </a:extLst>
          </a:blip>
          <a:srcRect l="37154" t="53915" r="48382" b="29676"/>
          <a:stretch/>
        </p:blipFill>
        <p:spPr bwMode="auto">
          <a:xfrm>
            <a:off x="8193254" y="4227443"/>
            <a:ext cx="3371976" cy="2095096"/>
          </a:xfrm>
          <a:prstGeom prst="rect">
            <a:avLst/>
          </a:prstGeom>
          <a:noFill/>
          <a:ln>
            <a:solidFill>
              <a:schemeClr val="bg1">
                <a:lumMod val="50000"/>
              </a:schemeClr>
            </a:solidFill>
          </a:ln>
          <a:extLst>
            <a:ext uri="{53640926-AAD7-44D8-BBD7-CCE9431645EC}">
              <a14:shadowObscured xmlns:a14="http://schemas.microsoft.com/office/drawing/2010/main"/>
            </a:ext>
          </a:extLst>
        </p:spPr>
      </p:pic>
      <p:sp>
        <p:nvSpPr>
          <p:cNvPr id="13" name="Flecha derecha 12"/>
          <p:cNvSpPr/>
          <p:nvPr/>
        </p:nvSpPr>
        <p:spPr>
          <a:xfrm>
            <a:off x="6272006" y="3628575"/>
            <a:ext cx="1094705" cy="1197735"/>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14" name="Rectángulo 13"/>
          <p:cNvSpPr/>
          <p:nvPr/>
        </p:nvSpPr>
        <p:spPr>
          <a:xfrm>
            <a:off x="968329" y="6322539"/>
            <a:ext cx="4451257" cy="292388"/>
          </a:xfrm>
          <a:prstGeom prst="rect">
            <a:avLst/>
          </a:prstGeom>
        </p:spPr>
        <p:txBody>
          <a:bodyPr wrap="square">
            <a:spAutoFit/>
          </a:bodyPr>
          <a:lstStyle/>
          <a:p>
            <a:pPr algn="ctr">
              <a:spcAft>
                <a:spcPts val="0"/>
              </a:spcAft>
            </a:pP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Figura </a:t>
            </a:r>
            <a:r>
              <a:rPr lang="es-EC" sz="13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29.</a:t>
            </a: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30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Plano de corte transversal a 1.30m – vista superior</a:t>
            </a:r>
            <a:endPar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ángulo 14"/>
          <p:cNvSpPr/>
          <p:nvPr/>
        </p:nvSpPr>
        <p:spPr>
          <a:xfrm>
            <a:off x="7621485" y="3618963"/>
            <a:ext cx="4451257" cy="292388"/>
          </a:xfrm>
          <a:prstGeom prst="rect">
            <a:avLst/>
          </a:prstGeom>
        </p:spPr>
        <p:txBody>
          <a:bodyPr wrap="square">
            <a:spAutoFit/>
          </a:bodyPr>
          <a:lstStyle/>
          <a:p>
            <a:pPr algn="ctr">
              <a:spcAft>
                <a:spcPts val="0"/>
              </a:spcAft>
            </a:pP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Figura </a:t>
            </a:r>
            <a:r>
              <a:rPr lang="es-EC" sz="13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30.</a:t>
            </a: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30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Herramienta medición horizontal</a:t>
            </a:r>
            <a:endPar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ángulo 15"/>
          <p:cNvSpPr/>
          <p:nvPr/>
        </p:nvSpPr>
        <p:spPr>
          <a:xfrm>
            <a:off x="7691116" y="6322539"/>
            <a:ext cx="4451257" cy="292388"/>
          </a:xfrm>
          <a:prstGeom prst="rect">
            <a:avLst/>
          </a:prstGeom>
        </p:spPr>
        <p:txBody>
          <a:bodyPr wrap="square">
            <a:spAutoFit/>
          </a:bodyPr>
          <a:lstStyle/>
          <a:p>
            <a:pPr algn="ctr">
              <a:spcAft>
                <a:spcPts val="0"/>
              </a:spcAft>
            </a:pP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Figura </a:t>
            </a:r>
            <a:r>
              <a:rPr lang="es-EC" sz="13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31.</a:t>
            </a: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30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Medición diámetro en mm</a:t>
            </a:r>
            <a:endPar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02295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795" t="1314" r="2923" b="1408"/>
          <a:stretch/>
        </p:blipFill>
        <p:spPr>
          <a:xfrm>
            <a:off x="167425" y="2192286"/>
            <a:ext cx="5893065" cy="3384265"/>
          </a:xfrm>
          <a:prstGeom prst="rect">
            <a:avLst/>
          </a:prstGeom>
        </p:spPr>
      </p:pic>
      <p:sp>
        <p:nvSpPr>
          <p:cNvPr id="3" name="Rectángulo redondeado 2"/>
          <p:cNvSpPr/>
          <p:nvPr/>
        </p:nvSpPr>
        <p:spPr>
          <a:xfrm>
            <a:off x="501735" y="753845"/>
            <a:ext cx="3389292" cy="6954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Trabajo de Gabinete</a:t>
            </a:r>
            <a:endParaRPr lang="es-EC"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ángulo 3"/>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5" name="Conector recto de flecha 4"/>
          <p:cNvCxnSpPr/>
          <p:nvPr/>
        </p:nvCxnSpPr>
        <p:spPr>
          <a:xfrm>
            <a:off x="4031086" y="1151978"/>
            <a:ext cx="1017431"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6" name="CuadroTexto 5"/>
          <p:cNvSpPr txBox="1"/>
          <p:nvPr/>
        </p:nvSpPr>
        <p:spPr>
          <a:xfrm>
            <a:off x="5182941" y="870741"/>
            <a:ext cx="7084989" cy="461665"/>
          </a:xfrm>
          <a:prstGeom prst="rect">
            <a:avLst/>
          </a:prstGeom>
          <a:noFill/>
        </p:spPr>
        <p:txBody>
          <a:bodyPr wrap="square" rtlCol="0">
            <a:spAutoFit/>
          </a:bodyPr>
          <a:lstStyle/>
          <a:p>
            <a:r>
              <a:rPr lang="es-EC" sz="24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Análisis estadístico– Software RStudio</a:t>
            </a:r>
            <a:endParaRPr lang="es-EC"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028" name="Picture 4" descr="Resultado de imagen para rstud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7602" y="487277"/>
            <a:ext cx="1329401" cy="132940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l="10797" t="12439" r="10555" b="19658"/>
          <a:stretch/>
        </p:blipFill>
        <p:spPr>
          <a:xfrm>
            <a:off x="6130345" y="2189407"/>
            <a:ext cx="5898524" cy="3387143"/>
          </a:xfrm>
          <a:prstGeom prst="rect">
            <a:avLst/>
          </a:prstGeom>
        </p:spPr>
      </p:pic>
      <p:sp>
        <p:nvSpPr>
          <p:cNvPr id="10" name="Rectángulo 9"/>
          <p:cNvSpPr/>
          <p:nvPr/>
        </p:nvSpPr>
        <p:spPr>
          <a:xfrm>
            <a:off x="679693" y="5723958"/>
            <a:ext cx="4868528" cy="892552"/>
          </a:xfrm>
          <a:prstGeom prst="rect">
            <a:avLst/>
          </a:prstGeom>
        </p:spPr>
        <p:txBody>
          <a:bodyPr wrap="square">
            <a:spAutoFit/>
          </a:bodyPr>
          <a:lstStyle/>
          <a:p>
            <a:pPr algn="ctr">
              <a:spcAft>
                <a:spcPts val="0"/>
              </a:spcAft>
            </a:pP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Figura </a:t>
            </a:r>
            <a:r>
              <a:rPr lang="es-EC" sz="13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32.</a:t>
            </a: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Estadística descriptiva</a:t>
            </a:r>
          </a:p>
          <a:p>
            <a:pPr algn="ctr">
              <a:spcAft>
                <a:spcPts val="0"/>
              </a:spcAft>
            </a:pPr>
            <a:r>
              <a:rPr lang="es-EC" sz="13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Fuente: </a:t>
            </a:r>
            <a:r>
              <a:rPr lang="es-EC" sz="13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Modificado de </a:t>
            </a:r>
            <a:r>
              <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Posada Hernández (2016), Cladera (2012)</a:t>
            </a:r>
            <a:endParaRPr lang="es-EC" sz="13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endParaRPr lang="es-EC" sz="13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endParaRPr lang="es-EC" sz="13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ángulo 10"/>
          <p:cNvSpPr/>
          <p:nvPr/>
        </p:nvSpPr>
        <p:spPr>
          <a:xfrm>
            <a:off x="6853978" y="5723958"/>
            <a:ext cx="4451257" cy="692497"/>
          </a:xfrm>
          <a:prstGeom prst="rect">
            <a:avLst/>
          </a:prstGeom>
        </p:spPr>
        <p:txBody>
          <a:bodyPr wrap="square">
            <a:spAutoFit/>
          </a:bodyPr>
          <a:lstStyle/>
          <a:p>
            <a:pPr algn="ctr">
              <a:spcAft>
                <a:spcPts val="0"/>
              </a:spcAft>
            </a:pP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Figura </a:t>
            </a:r>
            <a:r>
              <a:rPr lang="es-EC" sz="13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33.</a:t>
            </a: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Estadística inferencial</a:t>
            </a:r>
          </a:p>
          <a:p>
            <a:pPr algn="ctr"/>
            <a:r>
              <a:rPr lang="es-EC" sz="13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Fuente: </a:t>
            </a:r>
            <a:r>
              <a:rPr lang="es-EC" sz="13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Modificado de </a:t>
            </a:r>
            <a:r>
              <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Escudero (2016)</a:t>
            </a:r>
            <a:endParaRPr lang="es-EC" sz="13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endPar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1859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917065" y="2514437"/>
            <a:ext cx="6362162" cy="180980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6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RESULTADOS</a:t>
            </a:r>
            <a:endParaRPr lang="es-EC"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ángulo 2"/>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Imagen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1695" y="5640945"/>
            <a:ext cx="1018536" cy="996101"/>
          </a:xfrm>
          <a:prstGeom prst="rect">
            <a:avLst/>
          </a:prstGeom>
        </p:spPr>
      </p:pic>
    </p:spTree>
    <p:extLst>
      <p:ext uri="{BB962C8B-B14F-4D97-AF65-F5344CB8AC3E}">
        <p14:creationId xmlns:p14="http://schemas.microsoft.com/office/powerpoint/2010/main" val="20140520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721218" y="847061"/>
            <a:ext cx="3284112" cy="6954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RESULTADOS</a:t>
            </a:r>
            <a:endParaRPr lang="es-EC"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uadroTexto 2"/>
          <p:cNvSpPr txBox="1"/>
          <p:nvPr/>
        </p:nvSpPr>
        <p:spPr>
          <a:xfrm>
            <a:off x="721218" y="2299428"/>
            <a:ext cx="10882649" cy="2308324"/>
          </a:xfrm>
          <a:prstGeom prst="rect">
            <a:avLst/>
          </a:prstGeom>
          <a:noFill/>
        </p:spPr>
        <p:txBody>
          <a:bodyPr wrap="square" rtlCol="0">
            <a:spAutoFit/>
          </a:bodyPr>
          <a:lstStyle/>
          <a:p>
            <a:pPr marL="285750" indent="-285750">
              <a:lnSpc>
                <a:spcPct val="200000"/>
              </a:lnSpc>
              <a:buFont typeface="Wingdings" panose="05000000000000000000" pitchFamily="2" charset="2"/>
              <a:buChar char="q"/>
            </a:pPr>
            <a:r>
              <a:rPr lang="es-EC"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MODELO TRIDIMENSIONAL DE LAS PARCELAS DE ESTUDIO</a:t>
            </a:r>
          </a:p>
          <a:p>
            <a:pPr marL="285750" indent="-285750">
              <a:lnSpc>
                <a:spcPct val="200000"/>
              </a:lnSpc>
              <a:buFont typeface="Wingdings" panose="05000000000000000000" pitchFamily="2" charset="2"/>
              <a:buChar char="q"/>
            </a:pPr>
            <a:r>
              <a:rPr lang="es-EC"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INFORME ESTADÍSTICO</a:t>
            </a:r>
          </a:p>
          <a:p>
            <a:pPr marL="285750" indent="-285750">
              <a:lnSpc>
                <a:spcPct val="200000"/>
              </a:lnSpc>
              <a:buFont typeface="Wingdings" panose="05000000000000000000" pitchFamily="2" charset="2"/>
              <a:buChar char="q"/>
            </a:pPr>
            <a:r>
              <a:rPr lang="es-EC"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ESTIMACIÓN DE BIOMASA FORESTAL AÉREA</a:t>
            </a:r>
          </a:p>
        </p:txBody>
      </p:sp>
      <p:sp>
        <p:nvSpPr>
          <p:cNvPr id="4" name="Rectángulo 3"/>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a:hlinkClick r:id="rId2" action="ppaction://hlinksldjump"/>
          </p:cNvPr>
          <p:cNvSpPr/>
          <p:nvPr/>
        </p:nvSpPr>
        <p:spPr>
          <a:xfrm>
            <a:off x="746976" y="2601533"/>
            <a:ext cx="399245" cy="334851"/>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6" name="Rectángulo 5">
            <a:hlinkClick r:id="rId3" action="ppaction://hlinksldjump"/>
          </p:cNvPr>
          <p:cNvSpPr/>
          <p:nvPr/>
        </p:nvSpPr>
        <p:spPr>
          <a:xfrm>
            <a:off x="734099" y="4051812"/>
            <a:ext cx="399245" cy="334851"/>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7" name="Rectángulo 6">
            <a:hlinkClick r:id="rId4" action="ppaction://hlinksldjump"/>
          </p:cNvPr>
          <p:cNvSpPr/>
          <p:nvPr/>
        </p:nvSpPr>
        <p:spPr>
          <a:xfrm>
            <a:off x="736245" y="3320233"/>
            <a:ext cx="399245" cy="334851"/>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881822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33965" y="276340"/>
            <a:ext cx="6115317" cy="6954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Modelo tridimensional de las parcelas</a:t>
            </a:r>
            <a:endParaRPr lang="es-EC"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ángulo 2"/>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Imagen 3" descr="C:\BIOMASA_SCAN\PROCESAMIENTO IEE\CAPTURAS\Parcela_A\numero_puntos_p_A.JPG"/>
          <p:cNvPicPr/>
          <p:nvPr/>
        </p:nvPicPr>
        <p:blipFill rotWithShape="1">
          <a:blip r:embed="rId2">
            <a:extLst>
              <a:ext uri="{28A0092B-C50C-407E-A947-70E740481C1C}">
                <a14:useLocalDpi xmlns:a14="http://schemas.microsoft.com/office/drawing/2010/main" val="0"/>
              </a:ext>
            </a:extLst>
          </a:blip>
          <a:srcRect l="40353" t="13610" r="20569" b="38469"/>
          <a:stretch/>
        </p:blipFill>
        <p:spPr bwMode="auto">
          <a:xfrm>
            <a:off x="6220496" y="1906414"/>
            <a:ext cx="5793346" cy="3528471"/>
          </a:xfrm>
          <a:prstGeom prst="rect">
            <a:avLst/>
          </a:prstGeom>
          <a:noFill/>
          <a:ln>
            <a:solidFill>
              <a:schemeClr val="bg1">
                <a:lumMod val="50000"/>
              </a:schemeClr>
            </a:solidFill>
          </a:ln>
          <a:extLst>
            <a:ext uri="{53640926-AAD7-44D8-BBD7-CCE9431645EC}">
              <a14:shadowObscured xmlns:a14="http://schemas.microsoft.com/office/drawing/2010/main"/>
            </a:ext>
          </a:extLst>
        </p:spPr>
      </p:pic>
      <p:pic>
        <p:nvPicPr>
          <p:cNvPr id="5" name="Imagen 4" descr="C:\BIOMASA_SCAN\PROCESAMIENTO IEE\CAPTURAS\Parcela_A\scaneo_10_color.JPG"/>
          <p:cNvPicPr/>
          <p:nvPr/>
        </p:nvPicPr>
        <p:blipFill rotWithShape="1">
          <a:blip r:embed="rId3" cstate="print">
            <a:extLst>
              <a:ext uri="{28A0092B-C50C-407E-A947-70E740481C1C}">
                <a14:useLocalDpi xmlns:a14="http://schemas.microsoft.com/office/drawing/2010/main" val="0"/>
              </a:ext>
            </a:extLst>
          </a:blip>
          <a:srcRect b="6711"/>
          <a:stretch/>
        </p:blipFill>
        <p:spPr bwMode="auto">
          <a:xfrm>
            <a:off x="178122" y="1854898"/>
            <a:ext cx="5733282" cy="3579987"/>
          </a:xfrm>
          <a:prstGeom prst="rect">
            <a:avLst/>
          </a:prstGeom>
          <a:noFill/>
          <a:ln>
            <a:solidFill>
              <a:schemeClr val="bg1">
                <a:lumMod val="50000"/>
              </a:schemeClr>
            </a:solidFill>
          </a:ln>
          <a:extLst>
            <a:ext uri="{53640926-AAD7-44D8-BBD7-CCE9431645EC}">
              <a14:shadowObscured xmlns:a14="http://schemas.microsoft.com/office/drawing/2010/main"/>
            </a:ext>
          </a:extLst>
        </p:spPr>
      </p:pic>
      <p:sp>
        <p:nvSpPr>
          <p:cNvPr id="6" name="Flecha curvada hacia abajo 5"/>
          <p:cNvSpPr/>
          <p:nvPr/>
        </p:nvSpPr>
        <p:spPr>
          <a:xfrm>
            <a:off x="5344732" y="1181529"/>
            <a:ext cx="1506828" cy="515155"/>
          </a:xfrm>
          <a:prstGeom prst="curved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solidFill>
                <a:schemeClr val="tx1"/>
              </a:solidFill>
            </a:endParaRPr>
          </a:p>
        </p:txBody>
      </p:sp>
      <p:cxnSp>
        <p:nvCxnSpPr>
          <p:cNvPr id="7" name="Conector recto de flecha 6"/>
          <p:cNvCxnSpPr/>
          <p:nvPr/>
        </p:nvCxnSpPr>
        <p:spPr>
          <a:xfrm>
            <a:off x="6555345" y="643173"/>
            <a:ext cx="74822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8" name="CuadroTexto 7"/>
          <p:cNvSpPr txBox="1"/>
          <p:nvPr/>
        </p:nvSpPr>
        <p:spPr>
          <a:xfrm>
            <a:off x="7707201" y="361936"/>
            <a:ext cx="5210310" cy="523220"/>
          </a:xfrm>
          <a:prstGeom prst="rect">
            <a:avLst/>
          </a:prstGeom>
          <a:noFill/>
        </p:spPr>
        <p:txBody>
          <a:bodyPr wrap="square" rtlCol="0">
            <a:spAutoFit/>
          </a:bodyPr>
          <a:lstStyle/>
          <a:p>
            <a:r>
              <a:rPr lang="es-EC" sz="28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Parcela A</a:t>
            </a:r>
            <a:endParaRPr lang="es-EC"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ángulo 9"/>
          <p:cNvSpPr/>
          <p:nvPr/>
        </p:nvSpPr>
        <p:spPr>
          <a:xfrm>
            <a:off x="1065994" y="5446905"/>
            <a:ext cx="4451257" cy="292388"/>
          </a:xfrm>
          <a:prstGeom prst="rect">
            <a:avLst/>
          </a:prstGeom>
        </p:spPr>
        <p:txBody>
          <a:bodyPr wrap="square">
            <a:spAutoFit/>
          </a:bodyPr>
          <a:lstStyle/>
          <a:p>
            <a:pPr algn="ctr">
              <a:spcAft>
                <a:spcPts val="0"/>
              </a:spcAft>
            </a:pP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Figura </a:t>
            </a:r>
            <a:r>
              <a:rPr lang="es-EC" sz="13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32.</a:t>
            </a: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30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Escaneo sin procesar de la parcela A</a:t>
            </a:r>
            <a:endPar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ángulo 10"/>
          <p:cNvSpPr/>
          <p:nvPr/>
        </p:nvSpPr>
        <p:spPr>
          <a:xfrm>
            <a:off x="7104039" y="5446905"/>
            <a:ext cx="4451257" cy="292388"/>
          </a:xfrm>
          <a:prstGeom prst="rect">
            <a:avLst/>
          </a:prstGeom>
        </p:spPr>
        <p:txBody>
          <a:bodyPr wrap="square">
            <a:spAutoFit/>
          </a:bodyPr>
          <a:lstStyle/>
          <a:p>
            <a:pPr algn="ctr">
              <a:spcAft>
                <a:spcPts val="0"/>
              </a:spcAft>
            </a:pP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Figura </a:t>
            </a:r>
            <a:r>
              <a:rPr lang="es-EC" sz="13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33.</a:t>
            </a: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30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Modelo tridimensional de la parcela A</a:t>
            </a:r>
            <a:endPar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CuadroTexto 11"/>
          <p:cNvSpPr txBox="1"/>
          <p:nvPr/>
        </p:nvSpPr>
        <p:spPr>
          <a:xfrm>
            <a:off x="3744127" y="6019027"/>
            <a:ext cx="5210310" cy="492443"/>
          </a:xfrm>
          <a:prstGeom prst="rect">
            <a:avLst/>
          </a:prstGeom>
          <a:noFill/>
        </p:spPr>
        <p:txBody>
          <a:bodyPr wrap="square" rtlCol="0">
            <a:spAutoFit/>
          </a:bodyPr>
          <a:lstStyle/>
          <a:p>
            <a:r>
              <a:rPr lang="es-EC" sz="2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Número de puntos: 12 275 </a:t>
            </a:r>
            <a:r>
              <a:rPr lang="es-EC" sz="26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974</a:t>
            </a:r>
            <a:endParaRPr lang="es-EC" sz="2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58164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33965" y="276340"/>
            <a:ext cx="6115317" cy="6954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Modelo tridimensional de las parcelas</a:t>
            </a:r>
            <a:endParaRPr lang="es-EC"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ángulo 2"/>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Flecha curvada hacia abajo 5"/>
          <p:cNvSpPr/>
          <p:nvPr/>
        </p:nvSpPr>
        <p:spPr>
          <a:xfrm>
            <a:off x="5344732" y="1181529"/>
            <a:ext cx="1506828" cy="515155"/>
          </a:xfrm>
          <a:prstGeom prst="curved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solidFill>
                <a:schemeClr val="tx1"/>
              </a:solidFill>
            </a:endParaRPr>
          </a:p>
        </p:txBody>
      </p:sp>
      <p:cxnSp>
        <p:nvCxnSpPr>
          <p:cNvPr id="7" name="Conector recto de flecha 6"/>
          <p:cNvCxnSpPr/>
          <p:nvPr/>
        </p:nvCxnSpPr>
        <p:spPr>
          <a:xfrm>
            <a:off x="6555345" y="643173"/>
            <a:ext cx="74822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8" name="CuadroTexto 7"/>
          <p:cNvSpPr txBox="1"/>
          <p:nvPr/>
        </p:nvSpPr>
        <p:spPr>
          <a:xfrm>
            <a:off x="7707201" y="361936"/>
            <a:ext cx="5210310" cy="523220"/>
          </a:xfrm>
          <a:prstGeom prst="rect">
            <a:avLst/>
          </a:prstGeom>
          <a:noFill/>
        </p:spPr>
        <p:txBody>
          <a:bodyPr wrap="square" rtlCol="0">
            <a:spAutoFit/>
          </a:bodyPr>
          <a:lstStyle/>
          <a:p>
            <a:r>
              <a:rPr lang="es-EC" sz="28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Parcela B</a:t>
            </a:r>
            <a:endParaRPr lang="es-EC"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ángulo 9"/>
          <p:cNvSpPr/>
          <p:nvPr/>
        </p:nvSpPr>
        <p:spPr>
          <a:xfrm>
            <a:off x="1065994" y="5446905"/>
            <a:ext cx="4451257" cy="292388"/>
          </a:xfrm>
          <a:prstGeom prst="rect">
            <a:avLst/>
          </a:prstGeom>
        </p:spPr>
        <p:txBody>
          <a:bodyPr wrap="square">
            <a:spAutoFit/>
          </a:bodyPr>
          <a:lstStyle/>
          <a:p>
            <a:pPr algn="ctr">
              <a:spcAft>
                <a:spcPts val="0"/>
              </a:spcAft>
            </a:pP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Figura </a:t>
            </a:r>
            <a:r>
              <a:rPr lang="es-EC" sz="13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32.</a:t>
            </a: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30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Escaneo sin procesar de la parcela B</a:t>
            </a:r>
            <a:endPar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ángulo 10"/>
          <p:cNvSpPr/>
          <p:nvPr/>
        </p:nvSpPr>
        <p:spPr>
          <a:xfrm>
            <a:off x="7104039" y="5446905"/>
            <a:ext cx="4451257" cy="292388"/>
          </a:xfrm>
          <a:prstGeom prst="rect">
            <a:avLst/>
          </a:prstGeom>
        </p:spPr>
        <p:txBody>
          <a:bodyPr wrap="square">
            <a:spAutoFit/>
          </a:bodyPr>
          <a:lstStyle/>
          <a:p>
            <a:pPr algn="ctr">
              <a:spcAft>
                <a:spcPts val="0"/>
              </a:spcAft>
            </a:pP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Figura </a:t>
            </a:r>
            <a:r>
              <a:rPr lang="es-EC" sz="13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33.</a:t>
            </a: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30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Modelo tridimensional de la parcela B</a:t>
            </a:r>
            <a:endPar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CuadroTexto 11"/>
          <p:cNvSpPr txBox="1"/>
          <p:nvPr/>
        </p:nvSpPr>
        <p:spPr>
          <a:xfrm>
            <a:off x="3744127" y="6019027"/>
            <a:ext cx="5210310" cy="492443"/>
          </a:xfrm>
          <a:prstGeom prst="rect">
            <a:avLst/>
          </a:prstGeom>
          <a:noFill/>
        </p:spPr>
        <p:txBody>
          <a:bodyPr wrap="square" rtlCol="0">
            <a:spAutoFit/>
          </a:bodyPr>
          <a:lstStyle/>
          <a:p>
            <a:r>
              <a:rPr lang="es-EC" sz="2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Número de puntos: 16 184 721 </a:t>
            </a:r>
          </a:p>
        </p:txBody>
      </p:sp>
      <p:pic>
        <p:nvPicPr>
          <p:cNvPr id="13" name="Imagen 12" descr="C:\BIOMASA_SCAN\PROCESAMIENTO IEE\CAPTURAS\Parcela_B\New folder\scaneo_1.JPG"/>
          <p:cNvPicPr/>
          <p:nvPr/>
        </p:nvPicPr>
        <p:blipFill rotWithShape="1">
          <a:blip r:embed="rId2" cstate="print">
            <a:extLst>
              <a:ext uri="{28A0092B-C50C-407E-A947-70E740481C1C}">
                <a14:useLocalDpi xmlns:a14="http://schemas.microsoft.com/office/drawing/2010/main" val="0"/>
              </a:ext>
            </a:extLst>
          </a:blip>
          <a:srcRect b="7273"/>
          <a:stretch/>
        </p:blipFill>
        <p:spPr bwMode="auto">
          <a:xfrm>
            <a:off x="198530" y="1906413"/>
            <a:ext cx="5733282" cy="3540491"/>
          </a:xfrm>
          <a:prstGeom prst="rect">
            <a:avLst/>
          </a:prstGeom>
          <a:noFill/>
          <a:ln w="9525" cap="flat" cmpd="sng" algn="ctr">
            <a:solidFill>
              <a:sysClr val="window" lastClr="FFFFFF">
                <a:lumMod val="50000"/>
              </a:sysClr>
            </a:solidFill>
            <a:prstDash val="solid"/>
            <a:round/>
            <a:headEnd type="none" w="med" len="med"/>
            <a:tailEnd type="none" w="med" len="med"/>
          </a:ln>
          <a:extLst>
            <a:ext uri="{53640926-AAD7-44D8-BBD7-CCE9431645EC}">
              <a14:shadowObscured xmlns:a14="http://schemas.microsoft.com/office/drawing/2010/main"/>
            </a:ext>
          </a:extLst>
        </p:spPr>
      </p:pic>
      <p:pic>
        <p:nvPicPr>
          <p:cNvPr id="14" name="Imagen 13" descr="C:\BIOMASA_SCAN\PROCESAMIENTO IEE\CAPTURAS\Parcela_B\Nube de puntos.jpg"/>
          <p:cNvPicPr/>
          <p:nvPr/>
        </p:nvPicPr>
        <p:blipFill rotWithShape="1">
          <a:blip r:embed="rId3" cstate="print">
            <a:extLst>
              <a:ext uri="{28A0092B-C50C-407E-A947-70E740481C1C}">
                <a14:useLocalDpi xmlns:a14="http://schemas.microsoft.com/office/drawing/2010/main" val="0"/>
              </a:ext>
            </a:extLst>
          </a:blip>
          <a:srcRect l="23127" t="8223" r="10840" b="26843"/>
          <a:stretch/>
        </p:blipFill>
        <p:spPr bwMode="auto">
          <a:xfrm>
            <a:off x="6199577" y="1905101"/>
            <a:ext cx="5793346" cy="3540491"/>
          </a:xfrm>
          <a:prstGeom prst="rect">
            <a:avLst/>
          </a:prstGeom>
          <a:noFill/>
          <a:ln>
            <a:solidFill>
              <a:schemeClr val="bg1">
                <a:lumMod val="5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4453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3065171" y="2514437"/>
            <a:ext cx="6065949" cy="180980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6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 PROBLEMA</a:t>
            </a:r>
            <a:endParaRPr lang="es-EC"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ángulo 2"/>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Imagen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1695" y="5640945"/>
            <a:ext cx="1018536" cy="996101"/>
          </a:xfrm>
          <a:prstGeom prst="rect">
            <a:avLst/>
          </a:prstGeom>
        </p:spPr>
      </p:pic>
    </p:spTree>
    <p:extLst>
      <p:ext uri="{BB962C8B-B14F-4D97-AF65-F5344CB8AC3E}">
        <p14:creationId xmlns:p14="http://schemas.microsoft.com/office/powerpoint/2010/main" val="31716643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676394" y="276340"/>
            <a:ext cx="3500908" cy="6954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Informe estadístico</a:t>
            </a:r>
            <a:endParaRPr lang="es-EC"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3" name="Conector recto de flecha 2"/>
          <p:cNvCxnSpPr/>
          <p:nvPr/>
        </p:nvCxnSpPr>
        <p:spPr>
          <a:xfrm>
            <a:off x="5640939" y="630294"/>
            <a:ext cx="74822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4" name="CuadroTexto 3"/>
          <p:cNvSpPr txBox="1"/>
          <p:nvPr/>
        </p:nvSpPr>
        <p:spPr>
          <a:xfrm>
            <a:off x="6629616" y="362459"/>
            <a:ext cx="5210310" cy="523220"/>
          </a:xfrm>
          <a:prstGeom prst="rect">
            <a:avLst/>
          </a:prstGeom>
          <a:noFill/>
        </p:spPr>
        <p:txBody>
          <a:bodyPr wrap="square" rtlCol="0">
            <a:spAutoFit/>
          </a:bodyPr>
          <a:lstStyle/>
          <a:p>
            <a:r>
              <a:rPr lang="es-EC" sz="28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Mediciones en campo y digital</a:t>
            </a:r>
            <a:endParaRPr lang="es-EC"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Rectángulo 4"/>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rotWithShape="1">
          <a:blip r:embed="rId2"/>
          <a:srcRect l="28627" t="42626" r="53944" b="14913"/>
          <a:stretch/>
        </p:blipFill>
        <p:spPr>
          <a:xfrm>
            <a:off x="6744901" y="1745086"/>
            <a:ext cx="3503054" cy="4798123"/>
          </a:xfrm>
          <a:prstGeom prst="rect">
            <a:avLst/>
          </a:prstGeom>
        </p:spPr>
      </p:pic>
      <p:sp>
        <p:nvSpPr>
          <p:cNvPr id="7" name="Rectángulo 6"/>
          <p:cNvSpPr/>
          <p:nvPr/>
        </p:nvSpPr>
        <p:spPr>
          <a:xfrm>
            <a:off x="6639058" y="1157986"/>
            <a:ext cx="4900412" cy="492443"/>
          </a:xfrm>
          <a:prstGeom prst="rect">
            <a:avLst/>
          </a:prstGeom>
        </p:spPr>
        <p:txBody>
          <a:bodyPr wrap="square">
            <a:spAutoFit/>
          </a:bodyPr>
          <a:lstStyle/>
          <a:p>
            <a:pPr>
              <a:spcAft>
                <a:spcPts val="0"/>
              </a:spcAft>
            </a:pPr>
            <a:r>
              <a:rPr lang="es-EC" sz="13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Tabla 1.</a:t>
            </a: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p>
          <a:p>
            <a:pPr>
              <a:spcAft>
                <a:spcPts val="0"/>
              </a:spcAft>
            </a:pPr>
            <a:r>
              <a:rPr lang="es-EC" sz="13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Diámetro normal de los árboles – Mediciones digitales y de campo</a:t>
            </a:r>
            <a:endPar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CuadroTexto 7"/>
          <p:cNvSpPr txBox="1"/>
          <p:nvPr/>
        </p:nvSpPr>
        <p:spPr>
          <a:xfrm>
            <a:off x="495646" y="3451242"/>
            <a:ext cx="4514236" cy="954107"/>
          </a:xfrm>
          <a:prstGeom prst="rect">
            <a:avLst/>
          </a:prstGeom>
          <a:noFill/>
        </p:spPr>
        <p:txBody>
          <a:bodyPr wrap="square" rtlCol="0">
            <a:spAutoFit/>
          </a:bodyPr>
          <a:lstStyle/>
          <a:p>
            <a:pPr algn="just"/>
            <a:r>
              <a:rPr lang="es-EC" sz="28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Árboles medidos en el área de aplicación del proyecto: 93 </a:t>
            </a:r>
            <a:endParaRPr lang="es-EC"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Flecha derecha 8"/>
          <p:cNvSpPr/>
          <p:nvPr/>
        </p:nvSpPr>
        <p:spPr>
          <a:xfrm>
            <a:off x="5387994" y="3671253"/>
            <a:ext cx="978795" cy="734096"/>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6035601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963965" y="273756"/>
            <a:ext cx="3500908" cy="4554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Informe estadístico</a:t>
            </a:r>
            <a:endParaRPr lang="es-EC"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3" name="Conector recto de flecha 2"/>
          <p:cNvCxnSpPr/>
          <p:nvPr/>
        </p:nvCxnSpPr>
        <p:spPr>
          <a:xfrm>
            <a:off x="5705330" y="501504"/>
            <a:ext cx="74822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4" name="CuadroTexto 3"/>
          <p:cNvSpPr txBox="1"/>
          <p:nvPr/>
        </p:nvSpPr>
        <p:spPr>
          <a:xfrm>
            <a:off x="6694007" y="233669"/>
            <a:ext cx="5210310" cy="523220"/>
          </a:xfrm>
          <a:prstGeom prst="rect">
            <a:avLst/>
          </a:prstGeom>
          <a:noFill/>
        </p:spPr>
        <p:txBody>
          <a:bodyPr wrap="square" rtlCol="0">
            <a:spAutoFit/>
          </a:bodyPr>
          <a:lstStyle/>
          <a:p>
            <a:r>
              <a:rPr lang="es-EC" sz="28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Estadística descriptiva</a:t>
            </a:r>
            <a:endParaRPr lang="es-EC"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Rectángulo 4"/>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4859" t="1128" r="10951" b="2911"/>
          <a:stretch/>
        </p:blipFill>
        <p:spPr>
          <a:xfrm>
            <a:off x="180303" y="936419"/>
            <a:ext cx="8538693" cy="5474621"/>
          </a:xfrm>
          <a:prstGeom prst="rect">
            <a:avLst/>
          </a:prstGeom>
        </p:spPr>
      </p:pic>
      <p:sp>
        <p:nvSpPr>
          <p:cNvPr id="8" name="CuadroTexto 7"/>
          <p:cNvSpPr txBox="1"/>
          <p:nvPr/>
        </p:nvSpPr>
        <p:spPr>
          <a:xfrm>
            <a:off x="8717708" y="1892898"/>
            <a:ext cx="3363964" cy="707886"/>
          </a:xfrm>
          <a:prstGeom prst="rect">
            <a:avLst/>
          </a:prstGeom>
          <a:noFill/>
        </p:spPr>
        <p:txBody>
          <a:bodyPr wrap="square" rtlCol="0">
            <a:spAutoFit/>
          </a:bodyPr>
          <a:lstStyle/>
          <a:p>
            <a:pPr algn="just"/>
            <a:r>
              <a:rPr lang="es-EC" sz="20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Existen </a:t>
            </a:r>
            <a:r>
              <a:rPr lang="es-EC"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dos valores atípicos superiores a los 80 cm </a:t>
            </a:r>
          </a:p>
        </p:txBody>
      </p:sp>
      <p:sp>
        <p:nvSpPr>
          <p:cNvPr id="9" name="CuadroTexto 8"/>
          <p:cNvSpPr txBox="1"/>
          <p:nvPr/>
        </p:nvSpPr>
        <p:spPr>
          <a:xfrm>
            <a:off x="8715131" y="4261861"/>
            <a:ext cx="3363964" cy="1938992"/>
          </a:xfrm>
          <a:prstGeom prst="rect">
            <a:avLst/>
          </a:prstGeom>
          <a:noFill/>
        </p:spPr>
        <p:txBody>
          <a:bodyPr wrap="square" rtlCol="0">
            <a:spAutoFit/>
          </a:bodyPr>
          <a:lstStyle/>
          <a:p>
            <a:pPr algn="just"/>
            <a:r>
              <a:rPr lang="es-EC" sz="20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Coeficientes de forma positivos y cercanos a 0 </a:t>
            </a:r>
            <a:r>
              <a:rPr lang="es-EC" sz="20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p>
          <a:p>
            <a:pPr algn="just"/>
            <a:r>
              <a:rPr lang="es-EC"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l</a:t>
            </a:r>
            <a:r>
              <a:rPr lang="es-EC" sz="20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igeramente acumulados a la derecha y concentrados cercanos a la media  forma normal de distribución </a:t>
            </a:r>
            <a:endParaRPr lang="es-EC"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ángulo 9"/>
          <p:cNvSpPr/>
          <p:nvPr/>
        </p:nvSpPr>
        <p:spPr>
          <a:xfrm>
            <a:off x="2224020" y="6411040"/>
            <a:ext cx="4451257" cy="292388"/>
          </a:xfrm>
          <a:prstGeom prst="rect">
            <a:avLst/>
          </a:prstGeom>
        </p:spPr>
        <p:txBody>
          <a:bodyPr wrap="square">
            <a:spAutoFit/>
          </a:bodyPr>
          <a:lstStyle/>
          <a:p>
            <a:pPr algn="ctr">
              <a:spcAft>
                <a:spcPts val="0"/>
              </a:spcAft>
            </a:pP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Figura </a:t>
            </a:r>
            <a:r>
              <a:rPr lang="es-EC" sz="13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34.</a:t>
            </a: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30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Parámetros de estadística descriptiva</a:t>
            </a:r>
            <a:endPar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79101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963965" y="273756"/>
            <a:ext cx="3500908" cy="4554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Informe estadístico</a:t>
            </a:r>
            <a:endParaRPr lang="es-EC"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3" name="Conector recto de flecha 2"/>
          <p:cNvCxnSpPr/>
          <p:nvPr/>
        </p:nvCxnSpPr>
        <p:spPr>
          <a:xfrm>
            <a:off x="5705330" y="501504"/>
            <a:ext cx="74822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4" name="CuadroTexto 3"/>
          <p:cNvSpPr txBox="1"/>
          <p:nvPr/>
        </p:nvSpPr>
        <p:spPr>
          <a:xfrm>
            <a:off x="6694007" y="233669"/>
            <a:ext cx="5210310" cy="523220"/>
          </a:xfrm>
          <a:prstGeom prst="rect">
            <a:avLst/>
          </a:prstGeom>
          <a:noFill/>
        </p:spPr>
        <p:txBody>
          <a:bodyPr wrap="square" rtlCol="0">
            <a:spAutoFit/>
          </a:bodyPr>
          <a:lstStyle/>
          <a:p>
            <a:r>
              <a:rPr lang="es-EC" sz="28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Estadística inferencial</a:t>
            </a:r>
            <a:endParaRPr lang="es-EC"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Rectángulo 4"/>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mc:AlternateContent xmlns:mc="http://schemas.openxmlformats.org/markup-compatibility/2006" xmlns:a14="http://schemas.microsoft.com/office/drawing/2010/main">
        <mc:Choice Requires="a14">
          <p:sp>
            <p:nvSpPr>
              <p:cNvPr id="10" name="Rectángulo 9"/>
              <p:cNvSpPr/>
              <p:nvPr/>
            </p:nvSpPr>
            <p:spPr>
              <a:xfrm>
                <a:off x="304800" y="1524426"/>
                <a:ext cx="9942490" cy="1289071"/>
              </a:xfrm>
              <a:prstGeom prst="rect">
                <a:avLst/>
              </a:prstGeom>
            </p:spPr>
            <p:txBody>
              <a:bodyPr wrap="square">
                <a:spAutoFit/>
              </a:bodyPr>
              <a:lstStyle/>
              <a:p>
                <a:pPr marL="342900" lvl="0" indent="-342900" algn="just">
                  <a:lnSpc>
                    <a:spcPct val="150000"/>
                  </a:lnSpc>
                  <a:spcAft>
                    <a:spcPts val="0"/>
                  </a:spcAft>
                  <a:buFont typeface="Times New Roman" panose="02020603050405020304" pitchFamily="18" charset="0"/>
                  <a:buChar char="-"/>
                </a:pPr>
                <a14:m>
                  <m:oMath xmlns:m="http://schemas.openxmlformats.org/officeDocument/2006/math">
                    <m:sSub>
                      <m:sSubPr>
                        <m:ctrlPr>
                          <a:rPr lang="es-EC"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𝐻</m:t>
                        </m:r>
                      </m:e>
                      <m:sub>
                        <m: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𝑜</m:t>
                        </m:r>
                      </m:sub>
                    </m:sSub>
                  </m:oMath>
                </a14:m>
                <a:r>
                  <a:rPr lang="es-EC"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El DAP medido en campo es el mismo que el DAP medido digitalmente.</a:t>
                </a:r>
                <a:endParaRPr lang="es-EC"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pPr>
                <a14:m>
                  <m:oMath xmlns:m="http://schemas.openxmlformats.org/officeDocument/2006/math">
                    <m:sSub>
                      <m:sSubPr>
                        <m:ctrlP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𝐻</m:t>
                        </m:r>
                      </m:e>
                      <m:sub>
                        <m:r>
                          <a:rPr lang="es-EC"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s-EC"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El DAP medido en campo no es el mismo que el DAP medido digitalmente.</a:t>
                </a:r>
                <a:endParaRPr lang="es-EC"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Times New Roman" panose="02020603050405020304" pitchFamily="18" charset="0"/>
                  <a:buChar char="-"/>
                </a:pPr>
                <a:r>
                  <a:rPr lang="es-EC"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Nivel de significancia = </a:t>
                </a:r>
                <a14:m>
                  <m:oMath xmlns:m="http://schemas.openxmlformats.org/officeDocument/2006/math">
                    <m:r>
                      <a:rPr lang="es-EC"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𝛼</m:t>
                    </m:r>
                  </m:oMath>
                </a14:m>
                <a:r>
                  <a:rPr lang="es-EC"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5% = 0.05</a:t>
                </a:r>
                <a:endParaRPr lang="es-EC"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304800" y="1524426"/>
                <a:ext cx="9942490" cy="1289071"/>
              </a:xfrm>
              <a:prstGeom prst="rect">
                <a:avLst/>
              </a:prstGeom>
              <a:blipFill rotWithShape="0">
                <a:blip r:embed="rId2"/>
                <a:stretch>
                  <a:fillRect l="-368" b="-6604"/>
                </a:stretch>
              </a:blipFill>
            </p:spPr>
            <p:txBody>
              <a:bodyPr/>
              <a:lstStyle/>
              <a:p>
                <a:r>
                  <a:rPr lang="es-EC">
                    <a:noFill/>
                  </a:rPr>
                  <a:t> </a:t>
                </a:r>
              </a:p>
            </p:txBody>
          </p:sp>
        </mc:Fallback>
      </mc:AlternateContent>
      <p:sp>
        <p:nvSpPr>
          <p:cNvPr id="11" name="Rectángulo 10"/>
          <p:cNvSpPr/>
          <p:nvPr/>
        </p:nvSpPr>
        <p:spPr>
          <a:xfrm>
            <a:off x="8586" y="1016595"/>
            <a:ext cx="9727843" cy="458074"/>
          </a:xfrm>
          <a:prstGeom prst="rect">
            <a:avLst/>
          </a:prstGeom>
        </p:spPr>
        <p:txBody>
          <a:bodyPr wrap="square">
            <a:spAutoFit/>
          </a:bodyPr>
          <a:lstStyle/>
          <a:p>
            <a:pPr indent="228600" algn="just">
              <a:lnSpc>
                <a:spcPct val="150000"/>
              </a:lnSpc>
              <a:spcAft>
                <a:spcPts val="1000"/>
              </a:spcAft>
            </a:pPr>
            <a:r>
              <a:rPr lang="es-EC"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Para realizar las pruebas de hipótesis Z y Chi cuadrado se tuvo en cuenta:</a:t>
            </a:r>
            <a:endParaRPr lang="es-EC"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Imagen 11"/>
          <p:cNvPicPr/>
          <p:nvPr/>
        </p:nvPicPr>
        <p:blipFill rotWithShape="1">
          <a:blip r:embed="rId3"/>
          <a:srcRect r="45356" b="11504"/>
          <a:stretch/>
        </p:blipFill>
        <p:spPr bwMode="auto">
          <a:xfrm>
            <a:off x="2484652" y="2960724"/>
            <a:ext cx="3915052" cy="3460273"/>
          </a:xfrm>
          <a:prstGeom prst="rect">
            <a:avLst/>
          </a:prstGeom>
          <a:ln>
            <a:solidFill>
              <a:schemeClr val="bg1">
                <a:lumMod val="50000"/>
              </a:schemeClr>
            </a:solidFill>
          </a:ln>
          <a:extLst>
            <a:ext uri="{53640926-AAD7-44D8-BBD7-CCE9431645EC}">
              <a14:shadowObscured xmlns:a14="http://schemas.microsoft.com/office/drawing/2010/main"/>
            </a:ext>
          </a:extLst>
        </p:spPr>
      </p:pic>
      <p:sp>
        <p:nvSpPr>
          <p:cNvPr id="13" name="CuadroTexto 12"/>
          <p:cNvSpPr txBox="1"/>
          <p:nvPr/>
        </p:nvSpPr>
        <p:spPr>
          <a:xfrm>
            <a:off x="134406" y="4519403"/>
            <a:ext cx="1591357" cy="523220"/>
          </a:xfrm>
          <a:prstGeom prst="rect">
            <a:avLst/>
          </a:prstGeom>
          <a:noFill/>
        </p:spPr>
        <p:txBody>
          <a:bodyPr wrap="square" rtlCol="0">
            <a:spAutoFit/>
          </a:bodyPr>
          <a:lstStyle/>
          <a:p>
            <a:r>
              <a:rPr lang="es-EC" sz="28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Prueba Z</a:t>
            </a:r>
            <a:endParaRPr lang="es-EC"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cxnSp>
        <p:nvCxnSpPr>
          <p:cNvPr id="14" name="Conector recto de flecha 13"/>
          <p:cNvCxnSpPr/>
          <p:nvPr/>
        </p:nvCxnSpPr>
        <p:spPr>
          <a:xfrm>
            <a:off x="1629108" y="4781013"/>
            <a:ext cx="74822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15" name="Conector recto de flecha 14"/>
          <p:cNvCxnSpPr/>
          <p:nvPr/>
        </p:nvCxnSpPr>
        <p:spPr>
          <a:xfrm>
            <a:off x="6453550" y="4756060"/>
            <a:ext cx="74822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17" name="CuadroTexto 16"/>
          <p:cNvSpPr txBox="1"/>
          <p:nvPr/>
        </p:nvSpPr>
        <p:spPr>
          <a:xfrm>
            <a:off x="7184351" y="4078874"/>
            <a:ext cx="5029113" cy="400110"/>
          </a:xfrm>
          <a:prstGeom prst="rect">
            <a:avLst/>
          </a:prstGeom>
          <a:noFill/>
        </p:spPr>
        <p:txBody>
          <a:bodyPr wrap="square" rtlCol="0">
            <a:spAutoFit/>
          </a:bodyPr>
          <a:lstStyle/>
          <a:p>
            <a:r>
              <a:rPr lang="es-EC" sz="20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Valor estadístico=0.26 &lt; valor crítico z =0.79</a:t>
            </a:r>
            <a:endParaRPr lang="es-EC"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cxnSp>
        <p:nvCxnSpPr>
          <p:cNvPr id="19" name="Conector recto de flecha 18"/>
          <p:cNvCxnSpPr/>
          <p:nvPr/>
        </p:nvCxnSpPr>
        <p:spPr>
          <a:xfrm flipH="1">
            <a:off x="9698907" y="4582016"/>
            <a:ext cx="1" cy="36239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Rectángulo 19"/>
          <p:cNvSpPr/>
          <p:nvPr/>
        </p:nvSpPr>
        <p:spPr>
          <a:xfrm>
            <a:off x="8388292" y="5078031"/>
            <a:ext cx="2621230" cy="369332"/>
          </a:xfrm>
          <a:prstGeom prst="rect">
            <a:avLst/>
          </a:prstGeom>
        </p:spPr>
        <p:txBody>
          <a:bodyPr wrap="none">
            <a:spAutoFit/>
          </a:bodyPr>
          <a:lstStyle/>
          <a:p>
            <a:r>
              <a:rPr lang="es-EC" dirty="0" smtClean="0">
                <a:solidFill>
                  <a:schemeClr val="bg1"/>
                </a:solidFill>
                <a:latin typeface="Times New Roman" panose="02020603050405020304" pitchFamily="18" charset="0"/>
                <a:ea typeface="Calibri" panose="020F0502020204030204" pitchFamily="34" charset="0"/>
              </a:rPr>
              <a:t>Se </a:t>
            </a:r>
            <a:r>
              <a:rPr lang="es-EC" dirty="0">
                <a:solidFill>
                  <a:schemeClr val="bg1"/>
                </a:solidFill>
                <a:latin typeface="Times New Roman" panose="02020603050405020304" pitchFamily="18" charset="0"/>
                <a:ea typeface="Calibri" panose="020F0502020204030204" pitchFamily="34" charset="0"/>
              </a:rPr>
              <a:t>acepta la hipótesis nula</a:t>
            </a:r>
            <a:endParaRPr lang="es-EC" dirty="0"/>
          </a:p>
        </p:txBody>
      </p:sp>
      <p:sp>
        <p:nvSpPr>
          <p:cNvPr id="23" name="Rectángulo 22"/>
          <p:cNvSpPr/>
          <p:nvPr/>
        </p:nvSpPr>
        <p:spPr>
          <a:xfrm>
            <a:off x="2224020" y="6411040"/>
            <a:ext cx="4451257" cy="292388"/>
          </a:xfrm>
          <a:prstGeom prst="rect">
            <a:avLst/>
          </a:prstGeom>
        </p:spPr>
        <p:txBody>
          <a:bodyPr wrap="square">
            <a:spAutoFit/>
          </a:bodyPr>
          <a:lstStyle/>
          <a:p>
            <a:pPr algn="ctr">
              <a:spcAft>
                <a:spcPts val="0"/>
              </a:spcAft>
            </a:pP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Figura </a:t>
            </a:r>
            <a:r>
              <a:rPr lang="es-EC" sz="13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35.</a:t>
            </a: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30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Prueba de hipótesis Z – Software RStudio</a:t>
            </a:r>
            <a:endPar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ángulo redondeado 5"/>
          <p:cNvSpPr/>
          <p:nvPr/>
        </p:nvSpPr>
        <p:spPr>
          <a:xfrm>
            <a:off x="7201770" y="3876541"/>
            <a:ext cx="4702547" cy="1661374"/>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2599617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333740" y="287138"/>
            <a:ext cx="3500908" cy="4554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Informe estadístico</a:t>
            </a:r>
            <a:endParaRPr lang="es-EC"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3" name="Conector recto de flecha 2"/>
          <p:cNvCxnSpPr/>
          <p:nvPr/>
        </p:nvCxnSpPr>
        <p:spPr>
          <a:xfrm>
            <a:off x="3987128" y="488356"/>
            <a:ext cx="74822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4" name="CuadroTexto 3"/>
          <p:cNvSpPr txBox="1"/>
          <p:nvPr/>
        </p:nvSpPr>
        <p:spPr>
          <a:xfrm>
            <a:off x="4794126" y="205781"/>
            <a:ext cx="5210310" cy="523220"/>
          </a:xfrm>
          <a:prstGeom prst="rect">
            <a:avLst/>
          </a:prstGeom>
          <a:noFill/>
        </p:spPr>
        <p:txBody>
          <a:bodyPr wrap="square" rtlCol="0">
            <a:spAutoFit/>
          </a:bodyPr>
          <a:lstStyle/>
          <a:p>
            <a:r>
              <a:rPr lang="es-EC" sz="28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Estadística inferencial</a:t>
            </a:r>
            <a:endParaRPr lang="es-EC"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Rectángulo 4"/>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CuadroTexto 5"/>
          <p:cNvSpPr txBox="1"/>
          <p:nvPr/>
        </p:nvSpPr>
        <p:spPr>
          <a:xfrm>
            <a:off x="57132" y="1737559"/>
            <a:ext cx="2089614" cy="954107"/>
          </a:xfrm>
          <a:prstGeom prst="rect">
            <a:avLst/>
          </a:prstGeom>
          <a:noFill/>
        </p:spPr>
        <p:txBody>
          <a:bodyPr wrap="square" rtlCol="0">
            <a:spAutoFit/>
          </a:bodyPr>
          <a:lstStyle/>
          <a:p>
            <a:pPr algn="ctr"/>
            <a:r>
              <a:rPr lang="es-EC" sz="28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Prueba     Chi cuadrado</a:t>
            </a:r>
            <a:endParaRPr lang="es-EC"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cxnSp>
        <p:nvCxnSpPr>
          <p:cNvPr id="7" name="Conector recto de flecha 6"/>
          <p:cNvCxnSpPr/>
          <p:nvPr/>
        </p:nvCxnSpPr>
        <p:spPr>
          <a:xfrm>
            <a:off x="1757898" y="2153717"/>
            <a:ext cx="74822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8" name="Conector recto de flecha 7"/>
          <p:cNvCxnSpPr/>
          <p:nvPr/>
        </p:nvCxnSpPr>
        <p:spPr>
          <a:xfrm>
            <a:off x="6479308" y="2128764"/>
            <a:ext cx="74822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9" name="CuadroTexto 8"/>
          <p:cNvSpPr txBox="1"/>
          <p:nvPr/>
        </p:nvSpPr>
        <p:spPr>
          <a:xfrm>
            <a:off x="7184351" y="1451578"/>
            <a:ext cx="5029113" cy="400110"/>
          </a:xfrm>
          <a:prstGeom prst="rect">
            <a:avLst/>
          </a:prstGeom>
          <a:noFill/>
        </p:spPr>
        <p:txBody>
          <a:bodyPr wrap="square" rtlCol="0">
            <a:spAutoFit/>
          </a:bodyPr>
          <a:lstStyle/>
          <a:p>
            <a:r>
              <a:rPr lang="es-EC" sz="20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Valor estadístico=0.26 &lt; valor crítico  =0.79</a:t>
            </a:r>
            <a:endParaRPr lang="es-EC"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cxnSp>
        <p:nvCxnSpPr>
          <p:cNvPr id="10" name="Conector recto de flecha 9"/>
          <p:cNvCxnSpPr/>
          <p:nvPr/>
        </p:nvCxnSpPr>
        <p:spPr>
          <a:xfrm flipH="1">
            <a:off x="9698907" y="1954720"/>
            <a:ext cx="1" cy="36239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8388292" y="2450735"/>
            <a:ext cx="2621230" cy="369332"/>
          </a:xfrm>
          <a:prstGeom prst="rect">
            <a:avLst/>
          </a:prstGeom>
        </p:spPr>
        <p:txBody>
          <a:bodyPr wrap="none">
            <a:spAutoFit/>
          </a:bodyPr>
          <a:lstStyle/>
          <a:p>
            <a:r>
              <a:rPr lang="es-EC" dirty="0" smtClean="0">
                <a:solidFill>
                  <a:schemeClr val="bg1"/>
                </a:solidFill>
                <a:latin typeface="Times New Roman" panose="02020603050405020304" pitchFamily="18" charset="0"/>
                <a:ea typeface="Calibri" panose="020F0502020204030204" pitchFamily="34" charset="0"/>
              </a:rPr>
              <a:t>Se </a:t>
            </a:r>
            <a:r>
              <a:rPr lang="es-EC" dirty="0">
                <a:solidFill>
                  <a:schemeClr val="bg1"/>
                </a:solidFill>
                <a:latin typeface="Times New Roman" panose="02020603050405020304" pitchFamily="18" charset="0"/>
                <a:ea typeface="Calibri" panose="020F0502020204030204" pitchFamily="34" charset="0"/>
              </a:rPr>
              <a:t>acepta la hipótesis nula</a:t>
            </a:r>
            <a:endParaRPr lang="es-EC" dirty="0"/>
          </a:p>
        </p:txBody>
      </p:sp>
      <p:sp>
        <p:nvSpPr>
          <p:cNvPr id="12" name="Rectángulo 11"/>
          <p:cNvSpPr/>
          <p:nvPr/>
        </p:nvSpPr>
        <p:spPr>
          <a:xfrm>
            <a:off x="2224020" y="3564801"/>
            <a:ext cx="4588904" cy="292388"/>
          </a:xfrm>
          <a:prstGeom prst="rect">
            <a:avLst/>
          </a:prstGeom>
        </p:spPr>
        <p:txBody>
          <a:bodyPr wrap="square">
            <a:spAutoFit/>
          </a:bodyPr>
          <a:lstStyle/>
          <a:p>
            <a:pPr algn="ctr">
              <a:spcAft>
                <a:spcPts val="0"/>
              </a:spcAft>
            </a:pP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Figura </a:t>
            </a:r>
            <a:r>
              <a:rPr lang="es-EC" sz="13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36.</a:t>
            </a: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30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Prueba de hipótesis </a:t>
            </a:r>
            <a:r>
              <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Chi cuadrado</a:t>
            </a:r>
            <a:r>
              <a:rPr lang="es-EC" sz="130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Software RStudio</a:t>
            </a:r>
            <a:endPar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Imagen 14"/>
          <p:cNvPicPr/>
          <p:nvPr/>
        </p:nvPicPr>
        <p:blipFill rotWithShape="1">
          <a:blip r:embed="rId2"/>
          <a:srcRect r="46005" b="45152"/>
          <a:stretch/>
        </p:blipFill>
        <p:spPr bwMode="auto">
          <a:xfrm>
            <a:off x="2606878" y="987199"/>
            <a:ext cx="3846672" cy="2568797"/>
          </a:xfrm>
          <a:prstGeom prst="rect">
            <a:avLst/>
          </a:prstGeom>
          <a:ln>
            <a:solidFill>
              <a:schemeClr val="bg1">
                <a:lumMod val="50000"/>
              </a:schemeClr>
            </a:solidFill>
          </a:ln>
          <a:extLst>
            <a:ext uri="{53640926-AAD7-44D8-BBD7-CCE9431645EC}">
              <a14:shadowObscured xmlns:a14="http://schemas.microsoft.com/office/drawing/2010/main"/>
            </a:ext>
          </a:extLst>
        </p:spPr>
      </p:pic>
      <p:graphicFrame>
        <p:nvGraphicFramePr>
          <p:cNvPr id="16" name="Gráfico 15"/>
          <p:cNvGraphicFramePr/>
          <p:nvPr>
            <p:extLst>
              <p:ext uri="{D42A27DB-BD31-4B8C-83A1-F6EECF244321}">
                <p14:modId xmlns:p14="http://schemas.microsoft.com/office/powerpoint/2010/main" val="2942998749"/>
              </p:ext>
            </p:extLst>
          </p:nvPr>
        </p:nvGraphicFramePr>
        <p:xfrm>
          <a:off x="7006348" y="3564801"/>
          <a:ext cx="4880610" cy="2849880"/>
        </p:xfrm>
        <a:graphic>
          <a:graphicData uri="http://schemas.openxmlformats.org/drawingml/2006/chart">
            <c:chart xmlns:c="http://schemas.openxmlformats.org/drawingml/2006/chart" xmlns:r="http://schemas.openxmlformats.org/officeDocument/2006/relationships" r:id="rId3"/>
          </a:graphicData>
        </a:graphic>
      </p:graphicFrame>
      <p:sp>
        <p:nvSpPr>
          <p:cNvPr id="17" name="CuadroTexto 16"/>
          <p:cNvSpPr txBox="1"/>
          <p:nvPr/>
        </p:nvSpPr>
        <p:spPr>
          <a:xfrm>
            <a:off x="134406" y="4938051"/>
            <a:ext cx="2089614" cy="954107"/>
          </a:xfrm>
          <a:prstGeom prst="rect">
            <a:avLst/>
          </a:prstGeom>
          <a:noFill/>
        </p:spPr>
        <p:txBody>
          <a:bodyPr wrap="square" rtlCol="0">
            <a:spAutoFit/>
          </a:bodyPr>
          <a:lstStyle/>
          <a:p>
            <a:pPr algn="ctr"/>
            <a:r>
              <a:rPr lang="es-EC" sz="28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Correlación de variables</a:t>
            </a:r>
            <a:endParaRPr lang="es-EC"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cxnSp>
        <p:nvCxnSpPr>
          <p:cNvPr id="18" name="Conector recto de flecha 17"/>
          <p:cNvCxnSpPr/>
          <p:nvPr/>
        </p:nvCxnSpPr>
        <p:spPr>
          <a:xfrm>
            <a:off x="2232768" y="5415903"/>
            <a:ext cx="74822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19" name="CuadroTexto 18"/>
          <p:cNvSpPr txBox="1"/>
          <p:nvPr/>
        </p:nvSpPr>
        <p:spPr>
          <a:xfrm>
            <a:off x="2756431" y="4989741"/>
            <a:ext cx="3209614" cy="954107"/>
          </a:xfrm>
          <a:prstGeom prst="rect">
            <a:avLst/>
          </a:prstGeom>
          <a:noFill/>
        </p:spPr>
        <p:txBody>
          <a:bodyPr wrap="square" rtlCol="0">
            <a:spAutoFit/>
          </a:bodyPr>
          <a:lstStyle/>
          <a:p>
            <a:pPr algn="ctr"/>
            <a:r>
              <a:rPr lang="es-EC" sz="28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Coeficiente de Pearson</a:t>
            </a:r>
            <a:endParaRPr lang="es-EC"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cxnSp>
        <p:nvCxnSpPr>
          <p:cNvPr id="20" name="Conector recto de flecha 19"/>
          <p:cNvCxnSpPr/>
          <p:nvPr/>
        </p:nvCxnSpPr>
        <p:spPr>
          <a:xfrm>
            <a:off x="5830266" y="5415104"/>
            <a:ext cx="74822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21" name="Rectángulo 20"/>
          <p:cNvSpPr/>
          <p:nvPr/>
        </p:nvSpPr>
        <p:spPr>
          <a:xfrm>
            <a:off x="7152201" y="6409147"/>
            <a:ext cx="4588904" cy="292388"/>
          </a:xfrm>
          <a:prstGeom prst="rect">
            <a:avLst/>
          </a:prstGeom>
        </p:spPr>
        <p:txBody>
          <a:bodyPr wrap="square">
            <a:spAutoFit/>
          </a:bodyPr>
          <a:lstStyle/>
          <a:p>
            <a:pPr algn="ctr">
              <a:spcAft>
                <a:spcPts val="0"/>
              </a:spcAft>
            </a:pP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Figura </a:t>
            </a:r>
            <a:r>
              <a:rPr lang="es-EC" sz="13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37.</a:t>
            </a: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300"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Correlación lineal de Pearson</a:t>
            </a:r>
          </a:p>
        </p:txBody>
      </p:sp>
      <p:sp>
        <p:nvSpPr>
          <p:cNvPr id="23" name="Rectángulo redondeado 22"/>
          <p:cNvSpPr/>
          <p:nvPr/>
        </p:nvSpPr>
        <p:spPr>
          <a:xfrm>
            <a:off x="7227528" y="1298077"/>
            <a:ext cx="4702547" cy="1661374"/>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6721799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33965" y="276340"/>
            <a:ext cx="6115317" cy="6954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Estimación de </a:t>
            </a:r>
            <a:r>
              <a:rPr lang="es-EC"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biomasa forestal aérea</a:t>
            </a:r>
          </a:p>
        </p:txBody>
      </p:sp>
      <p:sp>
        <p:nvSpPr>
          <p:cNvPr id="3" name="Rectángulo 2"/>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rotWithShape="1">
          <a:blip r:embed="rId2"/>
          <a:srcRect l="26831" t="32667" r="34824" b="17731"/>
          <a:stretch/>
        </p:blipFill>
        <p:spPr>
          <a:xfrm>
            <a:off x="233965" y="1609857"/>
            <a:ext cx="5548649" cy="4550536"/>
          </a:xfrm>
          <a:prstGeom prst="rect">
            <a:avLst/>
          </a:prstGeom>
        </p:spPr>
      </p:pic>
      <mc:AlternateContent xmlns:mc="http://schemas.openxmlformats.org/markup-compatibility/2006" xmlns:a14="http://schemas.microsoft.com/office/drawing/2010/main">
        <mc:Choice Requires="a14">
          <p:sp>
            <p:nvSpPr>
              <p:cNvPr id="7" name="Rectángulo 6"/>
              <p:cNvSpPr/>
              <p:nvPr/>
            </p:nvSpPr>
            <p:spPr>
              <a:xfrm>
                <a:off x="233964" y="6160393"/>
                <a:ext cx="4696222" cy="550985"/>
              </a:xfrm>
              <a:prstGeom prst="rect">
                <a:avLst/>
              </a:prstGeom>
            </p:spPr>
            <p:txBody>
              <a:bodyPr wrap="none">
                <a:spAutoFit/>
              </a:bodyPr>
              <a:lstStyle/>
              <a:p>
                <a:pPr indent="228600">
                  <a:lnSpc>
                    <a:spcPct val="115000"/>
                  </a:lnSpc>
                  <a:spcAft>
                    <a:spcPts val="1000"/>
                  </a:spcAft>
                </a:pPr>
                <a:r>
                  <a:rPr lang="es-EC"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Biomasa aérea total estimada = 334.11 (</a:t>
                </a:r>
                <a14:m>
                  <m:oMath xmlns:m="http://schemas.openxmlformats.org/officeDocument/2006/math">
                    <m:f>
                      <m:fPr>
                        <m:ctrlPr>
                          <a:rPr lang="es-EC"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s-EC"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𝑻𝒐𝒏</m:t>
                        </m:r>
                      </m:num>
                      <m:den>
                        <m:r>
                          <a:rPr lang="es-EC"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𝑯𝒂</m:t>
                        </m:r>
                      </m:den>
                    </m:f>
                  </m:oMath>
                </a14:m>
                <a:r>
                  <a:rPr lang="es-EC"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EC"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233964" y="6160393"/>
                <a:ext cx="4696222" cy="550985"/>
              </a:xfrm>
              <a:prstGeom prst="rect">
                <a:avLst/>
              </a:prstGeom>
              <a:blipFill rotWithShape="0">
                <a:blip r:embed="rId3"/>
                <a:stretch>
                  <a:fillRect r="-389" b="-5556"/>
                </a:stretch>
              </a:blipFill>
            </p:spPr>
            <p:txBody>
              <a:bodyPr/>
              <a:lstStyle/>
              <a:p>
                <a:r>
                  <a:rPr lang="es-EC">
                    <a:noFill/>
                  </a:rPr>
                  <a:t> </a:t>
                </a:r>
              </a:p>
            </p:txBody>
          </p:sp>
        </mc:Fallback>
      </mc:AlternateContent>
      <p:sp>
        <p:nvSpPr>
          <p:cNvPr id="8" name="Rectángulo 7"/>
          <p:cNvSpPr/>
          <p:nvPr/>
        </p:nvSpPr>
        <p:spPr>
          <a:xfrm>
            <a:off x="233964" y="1057483"/>
            <a:ext cx="6256987" cy="492443"/>
          </a:xfrm>
          <a:prstGeom prst="rect">
            <a:avLst/>
          </a:prstGeom>
        </p:spPr>
        <p:txBody>
          <a:bodyPr wrap="square">
            <a:spAutoFit/>
          </a:bodyPr>
          <a:lstStyle/>
          <a:p>
            <a:pPr>
              <a:spcAft>
                <a:spcPts val="0"/>
              </a:spcAft>
            </a:pPr>
            <a:r>
              <a:rPr lang="es-EC" sz="13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Tabla 2.</a:t>
            </a: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p>
          <a:p>
            <a:pPr>
              <a:spcAft>
                <a:spcPts val="0"/>
              </a:spcAft>
            </a:pPr>
            <a:r>
              <a:rPr lang="es-EC" sz="13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a:t>
            </a:r>
            <a:r>
              <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stimación de biomasa forestal aérea en el área de aplicación del proyecto</a:t>
            </a:r>
          </a:p>
        </p:txBody>
      </p:sp>
      <p:pic>
        <p:nvPicPr>
          <p:cNvPr id="9" name="Imagen 8" descr="C:\BIOMASA_SCAN\FIGURAS\coniferas.jpg"/>
          <p:cNvPicPr/>
          <p:nvPr/>
        </p:nvPicPr>
        <p:blipFill rotWithShape="1">
          <a:blip r:embed="rId4">
            <a:extLst>
              <a:ext uri="{28A0092B-C50C-407E-A947-70E740481C1C}">
                <a14:useLocalDpi xmlns:a14="http://schemas.microsoft.com/office/drawing/2010/main" val="0"/>
              </a:ext>
            </a:extLst>
          </a:blip>
          <a:srcRect l="4970" r="10850"/>
          <a:stretch/>
        </p:blipFill>
        <p:spPr bwMode="auto">
          <a:xfrm>
            <a:off x="5900669" y="1609857"/>
            <a:ext cx="6089562" cy="4550536"/>
          </a:xfrm>
          <a:prstGeom prst="rect">
            <a:avLst/>
          </a:prstGeom>
          <a:noFill/>
          <a:ln w="9525" cap="flat" cmpd="sng" algn="ctr">
            <a:solidFill>
              <a:sysClr val="window" lastClr="FFFFFF">
                <a:lumMod val="50000"/>
              </a:sysClr>
            </a:solidFill>
            <a:prstDash val="solid"/>
            <a:round/>
            <a:headEnd type="none" w="med" len="med"/>
            <a:tailEnd type="none" w="med" len="med"/>
          </a:ln>
          <a:extLst>
            <a:ext uri="{53640926-AAD7-44D8-BBD7-CCE9431645EC}">
              <a14:shadowObscured xmlns:a14="http://schemas.microsoft.com/office/drawing/2010/main"/>
            </a:ext>
          </a:extLst>
        </p:spPr>
      </p:pic>
      <p:sp>
        <p:nvSpPr>
          <p:cNvPr id="10" name="Rectángulo 9"/>
          <p:cNvSpPr/>
          <p:nvPr/>
        </p:nvSpPr>
        <p:spPr>
          <a:xfrm>
            <a:off x="6650998" y="6220324"/>
            <a:ext cx="4588904" cy="292388"/>
          </a:xfrm>
          <a:prstGeom prst="rect">
            <a:avLst/>
          </a:prstGeom>
        </p:spPr>
        <p:txBody>
          <a:bodyPr wrap="square">
            <a:spAutoFit/>
          </a:bodyPr>
          <a:lstStyle/>
          <a:p>
            <a:pPr algn="ctr">
              <a:spcAft>
                <a:spcPts val="0"/>
              </a:spcAft>
            </a:pP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Figura </a:t>
            </a:r>
            <a:r>
              <a:rPr lang="es-EC" sz="13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38.</a:t>
            </a: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3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Pinus radiata (a) y Casuarina equisetifolia (b)</a:t>
            </a:r>
            <a:endPar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60545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Imagen 3" descr="C:\BIOMASA_SCAN\FIGURAS\mapa_biomas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3775" y="270455"/>
            <a:ext cx="9488742" cy="6078828"/>
          </a:xfrm>
          <a:prstGeom prst="rect">
            <a:avLst/>
          </a:prstGeom>
          <a:noFill/>
          <a:ln>
            <a:noFill/>
          </a:ln>
        </p:spPr>
      </p:pic>
      <p:sp>
        <p:nvSpPr>
          <p:cNvPr id="5" name="Rectángulo 4"/>
          <p:cNvSpPr/>
          <p:nvPr/>
        </p:nvSpPr>
        <p:spPr>
          <a:xfrm>
            <a:off x="2738973" y="6383392"/>
            <a:ext cx="6718345" cy="292388"/>
          </a:xfrm>
          <a:prstGeom prst="rect">
            <a:avLst/>
          </a:prstGeom>
        </p:spPr>
        <p:txBody>
          <a:bodyPr wrap="square">
            <a:spAutoFit/>
          </a:bodyPr>
          <a:lstStyle/>
          <a:p>
            <a:pPr algn="ctr">
              <a:spcAft>
                <a:spcPts val="0"/>
              </a:spcAft>
            </a:pP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Figura </a:t>
            </a:r>
            <a:r>
              <a:rPr lang="es-EC" sz="1300" b="1"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39.</a:t>
            </a:r>
            <a:r>
              <a:rPr lang="es-EC" sz="1300" b="1" i="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3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Mapa de estimación de biomasa aérea forestal del área de aplicación del proyecto</a:t>
            </a:r>
          </a:p>
        </p:txBody>
      </p:sp>
    </p:spTree>
    <p:extLst>
      <p:ext uri="{BB962C8B-B14F-4D97-AF65-F5344CB8AC3E}">
        <p14:creationId xmlns:p14="http://schemas.microsoft.com/office/powerpoint/2010/main" val="6012336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862329" y="2514437"/>
            <a:ext cx="6471634" cy="180980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6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CONCLUSIONES</a:t>
            </a:r>
            <a:endParaRPr lang="es-EC"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ángulo 2"/>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Imagen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1695" y="5640945"/>
            <a:ext cx="1018536" cy="996101"/>
          </a:xfrm>
          <a:prstGeom prst="rect">
            <a:avLst/>
          </a:prstGeom>
        </p:spPr>
      </p:pic>
    </p:spTree>
    <p:extLst>
      <p:ext uri="{BB962C8B-B14F-4D97-AF65-F5344CB8AC3E}">
        <p14:creationId xmlns:p14="http://schemas.microsoft.com/office/powerpoint/2010/main" val="21367631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dirty="0">
              <a:latin typeface="Times New Roman" panose="02020603050405020304" pitchFamily="18" charset="0"/>
              <a:cs typeface="Times New Roman" panose="02020603050405020304" pitchFamily="18" charset="0"/>
            </a:endParaRPr>
          </a:p>
        </p:txBody>
      </p:sp>
      <p:sp>
        <p:nvSpPr>
          <p:cNvPr id="3" name="Rectángulo redondeado 2"/>
          <p:cNvSpPr/>
          <p:nvPr/>
        </p:nvSpPr>
        <p:spPr>
          <a:xfrm>
            <a:off x="260765" y="209362"/>
            <a:ext cx="2582277" cy="4554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Conclusiones</a:t>
            </a:r>
            <a:endParaRPr lang="es-EC"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ángulo 3"/>
              <p:cNvSpPr/>
              <p:nvPr/>
            </p:nvSpPr>
            <p:spPr>
              <a:xfrm>
                <a:off x="260765" y="784068"/>
                <a:ext cx="11674761" cy="6302623"/>
              </a:xfrm>
              <a:prstGeom prst="rect">
                <a:avLst/>
              </a:prstGeom>
            </p:spPr>
            <p:txBody>
              <a:bodyPr wrap="square">
                <a:spAutoFit/>
              </a:bodyPr>
              <a:lstStyle/>
              <a:p>
                <a:pPr algn="just"/>
                <a:r>
                  <a:rPr lang="es-EC" dirty="0">
                    <a:solidFill>
                      <a:schemeClr val="bg1"/>
                    </a:solidFill>
                    <a:latin typeface="Times New Roman" panose="02020603050405020304" pitchFamily="18" charset="0"/>
                    <a:cs typeface="Times New Roman" panose="02020603050405020304" pitchFamily="18" charset="0"/>
                  </a:rPr>
                  <a:t>Dentro del ámbito forestal, la tecnología escáner láser terrestre es </a:t>
                </a:r>
                <a:r>
                  <a:rPr lang="es-EC" dirty="0" smtClean="0">
                    <a:solidFill>
                      <a:schemeClr val="bg1"/>
                    </a:solidFill>
                    <a:latin typeface="Times New Roman" panose="02020603050405020304" pitchFamily="18" charset="0"/>
                    <a:cs typeface="Times New Roman" panose="02020603050405020304" pitchFamily="18" charset="0"/>
                  </a:rPr>
                  <a:t>uno de los métodos indirectos de mediciones que no es agresivo con los bosques y resulta ser una </a:t>
                </a:r>
                <a:r>
                  <a:rPr lang="es-EC" dirty="0">
                    <a:solidFill>
                      <a:schemeClr val="bg1"/>
                    </a:solidFill>
                    <a:latin typeface="Times New Roman" panose="02020603050405020304" pitchFamily="18" charset="0"/>
                    <a:cs typeface="Times New Roman" panose="02020603050405020304" pitchFamily="18" charset="0"/>
                  </a:rPr>
                  <a:t>alternativa potencial ante las técnicas convencionales de mediciones forestales, que optimiza tiempo y ahorro de costos para realizar mediciones de las variables dasométricas empleadas en los modelos alométricos de estimación de biomasa aérea. </a:t>
                </a:r>
              </a:p>
              <a:p>
                <a:pPr algn="just"/>
                <a:endParaRPr lang="es-EC" dirty="0">
                  <a:solidFill>
                    <a:schemeClr val="bg1"/>
                  </a:solidFill>
                  <a:latin typeface="Times New Roman" panose="02020603050405020304" pitchFamily="18" charset="0"/>
                  <a:cs typeface="Times New Roman" panose="02020603050405020304" pitchFamily="18" charset="0"/>
                </a:endParaRPr>
              </a:p>
              <a:p>
                <a:pPr algn="just"/>
                <a:r>
                  <a:rPr lang="es-EC" dirty="0">
                    <a:solidFill>
                      <a:schemeClr val="bg1"/>
                    </a:solidFill>
                    <a:latin typeface="Times New Roman" panose="02020603050405020304" pitchFamily="18" charset="0"/>
                    <a:cs typeface="Times New Roman" panose="02020603050405020304" pitchFamily="18" charset="0"/>
                  </a:rPr>
                  <a:t>Se comprobó estadísticamente que los valores del diámetro normal de los árboles medidos aplicando la tecnología escáner láser terrestre son muy similares a los obtenidos empleando la técnica convencional de campo, dado que al realizar el contraste de las hipótesis Z y Chi cuadrado se aceptó la hipótesis de igualdad y al calcular el coeficiente de correlación lineal de Pearson (R² = 0.99), se obtuvo un valor aceptable que indica una fuerte correlación entre las variables intervenidas, con lo cual se garantiza que la tecnología LIDAR terrestre brinda resultados confiables en corto tiempo para la estimación de biomasa aérea. </a:t>
                </a:r>
                <a:endParaRPr lang="es-EC" dirty="0" smtClean="0">
                  <a:solidFill>
                    <a:schemeClr val="bg1"/>
                  </a:solidFill>
                  <a:latin typeface="Times New Roman" panose="02020603050405020304" pitchFamily="18" charset="0"/>
                  <a:cs typeface="Times New Roman" panose="02020603050405020304" pitchFamily="18" charset="0"/>
                </a:endParaRPr>
              </a:p>
              <a:p>
                <a:pPr algn="just"/>
                <a:endParaRPr lang="es-EC" dirty="0" smtClean="0">
                  <a:solidFill>
                    <a:schemeClr val="bg1"/>
                  </a:solidFill>
                  <a:latin typeface="Times New Roman" panose="02020603050405020304" pitchFamily="18" charset="0"/>
                  <a:cs typeface="Times New Roman" panose="02020603050405020304" pitchFamily="18" charset="0"/>
                </a:endParaRPr>
              </a:p>
              <a:p>
                <a:pPr algn="just"/>
                <a:r>
                  <a:rPr lang="es-EC" dirty="0">
                    <a:solidFill>
                      <a:schemeClr val="bg1"/>
                    </a:solidFill>
                    <a:latin typeface="Times New Roman" panose="02020603050405020304" pitchFamily="18" charset="0"/>
                    <a:cs typeface="Times New Roman" panose="02020603050405020304" pitchFamily="18" charset="0"/>
                  </a:rPr>
                  <a:t>En el área de aplicación del proyecto dentro del bosque “La Armenia” se estimó un total de 334.11 (</a:t>
                </a:r>
                <a14:m>
                  <m:oMath xmlns:m="http://schemas.openxmlformats.org/officeDocument/2006/math">
                    <m:f>
                      <m:fPr>
                        <m:ctrlPr>
                          <a:rPr lang="es-EC" i="1">
                            <a:solidFill>
                              <a:schemeClr val="bg1"/>
                            </a:solidFill>
                            <a:latin typeface="Cambria Math" panose="02040503050406030204" pitchFamily="18" charset="0"/>
                          </a:rPr>
                        </m:ctrlPr>
                      </m:fPr>
                      <m:num>
                        <m:r>
                          <a:rPr lang="es-EC" i="1">
                            <a:solidFill>
                              <a:schemeClr val="bg1"/>
                            </a:solidFill>
                            <a:latin typeface="Cambria Math" panose="02040503050406030204" pitchFamily="18" charset="0"/>
                          </a:rPr>
                          <m:t>𝑇𝑜𝑛</m:t>
                        </m:r>
                      </m:num>
                      <m:den>
                        <m:r>
                          <a:rPr lang="es-EC" i="1">
                            <a:solidFill>
                              <a:schemeClr val="bg1"/>
                            </a:solidFill>
                            <a:latin typeface="Cambria Math" panose="02040503050406030204" pitchFamily="18" charset="0"/>
                          </a:rPr>
                          <m:t>𝐻𝑎</m:t>
                        </m:r>
                      </m:den>
                    </m:f>
                  </m:oMath>
                </a14:m>
                <a:r>
                  <a:rPr lang="es-EC" dirty="0">
                    <a:solidFill>
                      <a:schemeClr val="bg1"/>
                    </a:solidFill>
                    <a:latin typeface="Times New Roman" panose="02020603050405020304" pitchFamily="18" charset="0"/>
                    <a:cs typeface="Times New Roman" panose="02020603050405020304" pitchFamily="18" charset="0"/>
                  </a:rPr>
                  <a:t>) de biomasa aérea forestal. Los valores más altos de la estimación se distribuyen en una pequeña extensión de la zona Oeste, pues a partir de esa dirección la vegetación empieza a densificarse; los valores bajos de estimación predominan el área indicando así, la existencia de materia orgánica aérea distribuida homogéneamente. Las especies encontradas corresponden al pino insigne (</a:t>
                </a:r>
                <a:r>
                  <a:rPr lang="es-EC" i="1" dirty="0">
                    <a:solidFill>
                      <a:schemeClr val="bg1"/>
                    </a:solidFill>
                    <a:latin typeface="Times New Roman" panose="02020603050405020304" pitchFamily="18" charset="0"/>
                    <a:cs typeface="Times New Roman" panose="02020603050405020304" pitchFamily="18" charset="0"/>
                  </a:rPr>
                  <a:t>Pinus radiata</a:t>
                </a:r>
                <a:r>
                  <a:rPr lang="es-EC" dirty="0">
                    <a:solidFill>
                      <a:schemeClr val="bg1"/>
                    </a:solidFill>
                    <a:latin typeface="Times New Roman" panose="02020603050405020304" pitchFamily="18" charset="0"/>
                    <a:cs typeface="Times New Roman" panose="02020603050405020304" pitchFamily="18" charset="0"/>
                  </a:rPr>
                  <a:t>) y al pino australiano (</a:t>
                </a:r>
                <a:r>
                  <a:rPr lang="es-EC" i="1" dirty="0">
                    <a:solidFill>
                      <a:schemeClr val="bg1"/>
                    </a:solidFill>
                    <a:latin typeface="Times New Roman" panose="02020603050405020304" pitchFamily="18" charset="0"/>
                    <a:cs typeface="Times New Roman" panose="02020603050405020304" pitchFamily="18" charset="0"/>
                  </a:rPr>
                  <a:t>Casuarina equisetifolia</a:t>
                </a:r>
                <a:r>
                  <a:rPr lang="es-EC" dirty="0">
                    <a:solidFill>
                      <a:schemeClr val="bg1"/>
                    </a:solidFill>
                    <a:latin typeface="Times New Roman" panose="02020603050405020304" pitchFamily="18" charset="0"/>
                    <a:cs typeface="Times New Roman" panose="02020603050405020304" pitchFamily="18" charset="0"/>
                  </a:rPr>
                  <a:t>).</a:t>
                </a:r>
              </a:p>
              <a:p>
                <a:pPr algn="just"/>
                <a:endParaRPr lang="es-EC" dirty="0">
                  <a:solidFill>
                    <a:schemeClr val="bg1"/>
                  </a:solidFill>
                  <a:latin typeface="Times New Roman" panose="02020603050405020304" pitchFamily="18" charset="0"/>
                  <a:cs typeface="Times New Roman" panose="02020603050405020304" pitchFamily="18" charset="0"/>
                </a:endParaRPr>
              </a:p>
              <a:p>
                <a:pPr algn="just"/>
                <a:r>
                  <a:rPr lang="es-EC" dirty="0">
                    <a:solidFill>
                      <a:schemeClr val="bg1"/>
                    </a:solidFill>
                    <a:latin typeface="Times New Roman" panose="02020603050405020304" pitchFamily="18" charset="0"/>
                    <a:cs typeface="Times New Roman" panose="02020603050405020304" pitchFamily="18" charset="0"/>
                  </a:rPr>
                  <a:t>La cantidad de biomasa estimada es un indicador de la fijación del carbono atmosférico de los bosques que favorece a la reducción de los gases de efecto invernadero, además aporta información fundamental para el desarrollo adecuado de los planes de manejo en recursos naturales y la toma de decisiones para implementar políticas sobre el manejo forestal del país. </a:t>
                </a:r>
              </a:p>
              <a:p>
                <a:pPr algn="just"/>
                <a:endParaRPr lang="es-EC"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260765" y="784068"/>
                <a:ext cx="11674761" cy="6302623"/>
              </a:xfrm>
              <a:prstGeom prst="rect">
                <a:avLst/>
              </a:prstGeom>
              <a:blipFill rotWithShape="0">
                <a:blip r:embed="rId2"/>
                <a:stretch>
                  <a:fillRect l="-470" t="-580" r="-418"/>
                </a:stretch>
              </a:blipFill>
            </p:spPr>
            <p:txBody>
              <a:bodyPr/>
              <a:lstStyle/>
              <a:p>
                <a:r>
                  <a:rPr lang="es-EC">
                    <a:noFill/>
                  </a:rPr>
                  <a:t> </a:t>
                </a:r>
              </a:p>
            </p:txBody>
          </p:sp>
        </mc:Fallback>
      </mc:AlternateContent>
    </p:spTree>
    <p:extLst>
      <p:ext uri="{BB962C8B-B14F-4D97-AF65-F5344CB8AC3E}">
        <p14:creationId xmlns:p14="http://schemas.microsoft.com/office/powerpoint/2010/main" val="627556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894803" y="2514437"/>
            <a:ext cx="8406685" cy="180980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6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RECOMENDACIONES</a:t>
            </a:r>
            <a:endParaRPr lang="es-EC"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ángulo 2"/>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Imagen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1695" y="5640945"/>
            <a:ext cx="1018536" cy="996101"/>
          </a:xfrm>
          <a:prstGeom prst="rect">
            <a:avLst/>
          </a:prstGeom>
        </p:spPr>
      </p:pic>
    </p:spTree>
    <p:extLst>
      <p:ext uri="{BB962C8B-B14F-4D97-AF65-F5344CB8AC3E}">
        <p14:creationId xmlns:p14="http://schemas.microsoft.com/office/powerpoint/2010/main" val="33795234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264016" y="1037749"/>
                <a:ext cx="11668259" cy="5012719"/>
              </a:xfrm>
              <a:prstGeom prst="rect">
                <a:avLst/>
              </a:prstGeom>
            </p:spPr>
            <p:txBody>
              <a:bodyPr wrap="square">
                <a:spAutoFit/>
              </a:bodyPr>
              <a:lstStyle/>
              <a:p>
                <a:pPr algn="just"/>
                <a:endParaRPr lang="es-EC" dirty="0" smtClean="0">
                  <a:solidFill>
                    <a:schemeClr val="bg1"/>
                  </a:solidFill>
                  <a:latin typeface="Times New Roman" panose="02020603050405020304" pitchFamily="18" charset="0"/>
                  <a:cs typeface="Times New Roman" panose="02020603050405020304" pitchFamily="18" charset="0"/>
                </a:endParaRPr>
              </a:p>
              <a:p>
                <a:pPr algn="just"/>
                <a:r>
                  <a:rPr lang="es-EC" dirty="0">
                    <a:solidFill>
                      <a:schemeClr val="bg1"/>
                    </a:solidFill>
                    <a:latin typeface="Times New Roman" panose="02020603050405020304" pitchFamily="18" charset="0"/>
                    <a:cs typeface="Times New Roman" panose="02020603050405020304" pitchFamily="18" charset="0"/>
                  </a:rPr>
                  <a:t>En la captura de datos aplicando la tecnología escáner láser terrestre que se realiza en campo, se debe planificar la ubicación de las esferas de referencia a distancias no mayores a los 10m del equipo, debido a que el procesamiento de la información se ve afectado porque las esferas no son reconocidas por el software. Es importante señalar que una vez iniciado el escaneo, se requiere evacuar la zona de interés, para evitar que el equipo capture información innecesaria. </a:t>
                </a:r>
                <a:endParaRPr lang="es-EC" dirty="0" smtClean="0">
                  <a:solidFill>
                    <a:schemeClr val="bg1"/>
                  </a:solidFill>
                  <a:latin typeface="Times New Roman" panose="02020603050405020304" pitchFamily="18" charset="0"/>
                  <a:cs typeface="Times New Roman" panose="02020603050405020304" pitchFamily="18" charset="0"/>
                </a:endParaRPr>
              </a:p>
              <a:p>
                <a:pPr algn="just"/>
                <a:endParaRPr lang="es-EC" dirty="0">
                  <a:solidFill>
                    <a:schemeClr val="bg1"/>
                  </a:solidFill>
                  <a:latin typeface="Times New Roman" panose="02020603050405020304" pitchFamily="18" charset="0"/>
                  <a:cs typeface="Times New Roman" panose="02020603050405020304" pitchFamily="18" charset="0"/>
                </a:endParaRPr>
              </a:p>
              <a:p>
                <a:pPr algn="just"/>
                <a:r>
                  <a:rPr lang="es-EC" dirty="0">
                    <a:solidFill>
                      <a:schemeClr val="bg1"/>
                    </a:solidFill>
                    <a:latin typeface="Times New Roman" panose="02020603050405020304" pitchFamily="18" charset="0"/>
                    <a:cs typeface="Times New Roman" panose="02020603050405020304" pitchFamily="18" charset="0"/>
                  </a:rPr>
                  <a:t>Para la aplicación de los modelos alométricos de estimación de biomasa aérea propuestos en el proyecto, se deben tomar en cuenta únicamente los árboles que se encuentran dentro del rango de 5cm a 156 cm de diámetro normal (DAP). Además, cabe recalcar que las variables dasométricas deben ser ingresadas en cm para el DAP y </a:t>
                </a:r>
                <a14:m>
                  <m:oMath xmlns:m="http://schemas.openxmlformats.org/officeDocument/2006/math">
                    <m:r>
                      <a:rPr lang="es-EC" i="1">
                        <a:solidFill>
                          <a:schemeClr val="bg1"/>
                        </a:solidFill>
                        <a:latin typeface="Cambria Math" panose="02040503050406030204" pitchFamily="18" charset="0"/>
                      </a:rPr>
                      <m:t>(</m:t>
                    </m:r>
                    <m:f>
                      <m:fPr>
                        <m:ctrlPr>
                          <a:rPr lang="es-EC" i="1">
                            <a:solidFill>
                              <a:schemeClr val="bg1"/>
                            </a:solidFill>
                            <a:latin typeface="Cambria Math" panose="02040503050406030204" pitchFamily="18" charset="0"/>
                          </a:rPr>
                        </m:ctrlPr>
                      </m:fPr>
                      <m:num>
                        <m:r>
                          <a:rPr lang="es-EC" i="1">
                            <a:solidFill>
                              <a:schemeClr val="bg1"/>
                            </a:solidFill>
                            <a:latin typeface="Cambria Math" panose="02040503050406030204" pitchFamily="18" charset="0"/>
                          </a:rPr>
                          <m:t>𝑔</m:t>
                        </m:r>
                      </m:num>
                      <m:den>
                        <m:r>
                          <a:rPr lang="es-EC" i="1">
                            <a:solidFill>
                              <a:schemeClr val="bg1"/>
                            </a:solidFill>
                            <a:latin typeface="Cambria Math" panose="02040503050406030204" pitchFamily="18" charset="0"/>
                          </a:rPr>
                          <m:t>𝑐</m:t>
                        </m:r>
                        <m:sSup>
                          <m:sSupPr>
                            <m:ctrlPr>
                              <a:rPr lang="es-EC" i="1">
                                <a:solidFill>
                                  <a:schemeClr val="bg1"/>
                                </a:solidFill>
                                <a:latin typeface="Cambria Math" panose="02040503050406030204" pitchFamily="18" charset="0"/>
                              </a:rPr>
                            </m:ctrlPr>
                          </m:sSupPr>
                          <m:e>
                            <m:r>
                              <a:rPr lang="es-EC" i="1">
                                <a:solidFill>
                                  <a:schemeClr val="bg1"/>
                                </a:solidFill>
                                <a:latin typeface="Cambria Math" panose="02040503050406030204" pitchFamily="18" charset="0"/>
                              </a:rPr>
                              <m:t>𝑚</m:t>
                            </m:r>
                          </m:e>
                          <m:sup>
                            <m:r>
                              <a:rPr lang="es-EC" i="1">
                                <a:solidFill>
                                  <a:schemeClr val="bg1"/>
                                </a:solidFill>
                                <a:latin typeface="Cambria Math" panose="02040503050406030204" pitchFamily="18" charset="0"/>
                              </a:rPr>
                              <m:t>3</m:t>
                            </m:r>
                          </m:sup>
                        </m:sSup>
                      </m:den>
                    </m:f>
                    <m:r>
                      <a:rPr lang="es-EC" i="1">
                        <a:solidFill>
                          <a:schemeClr val="bg1"/>
                        </a:solidFill>
                        <a:latin typeface="Cambria Math" panose="02040503050406030204" pitchFamily="18" charset="0"/>
                      </a:rPr>
                      <m:t>)</m:t>
                    </m:r>
                  </m:oMath>
                </a14:m>
                <a:r>
                  <a:rPr lang="es-EC" dirty="0">
                    <a:solidFill>
                      <a:schemeClr val="bg1"/>
                    </a:solidFill>
                    <a:latin typeface="Times New Roman" panose="02020603050405020304" pitchFamily="18" charset="0"/>
                    <a:cs typeface="Times New Roman" panose="02020603050405020304" pitchFamily="18" charset="0"/>
                  </a:rPr>
                  <a:t> para la densidad específica de los árboles de estudio, y mediante conversiones de unidades la cantidad de biomasa total estimada se recomienda expresarla en (</a:t>
                </a:r>
                <a14:m>
                  <m:oMath xmlns:m="http://schemas.openxmlformats.org/officeDocument/2006/math">
                    <m:f>
                      <m:fPr>
                        <m:ctrlPr>
                          <a:rPr lang="es-EC" i="1">
                            <a:solidFill>
                              <a:schemeClr val="bg1"/>
                            </a:solidFill>
                            <a:latin typeface="Cambria Math" panose="02040503050406030204" pitchFamily="18" charset="0"/>
                          </a:rPr>
                        </m:ctrlPr>
                      </m:fPr>
                      <m:num>
                        <m:r>
                          <a:rPr lang="es-EC" i="1">
                            <a:solidFill>
                              <a:schemeClr val="bg1"/>
                            </a:solidFill>
                            <a:latin typeface="Cambria Math" panose="02040503050406030204" pitchFamily="18" charset="0"/>
                          </a:rPr>
                          <m:t>𝑇𝑜𝑛</m:t>
                        </m:r>
                      </m:num>
                      <m:den>
                        <m:r>
                          <a:rPr lang="es-EC" i="1">
                            <a:solidFill>
                              <a:schemeClr val="bg1"/>
                            </a:solidFill>
                            <a:latin typeface="Cambria Math" panose="02040503050406030204" pitchFamily="18" charset="0"/>
                          </a:rPr>
                          <m:t>𝐻𝑎</m:t>
                        </m:r>
                      </m:den>
                    </m:f>
                  </m:oMath>
                </a14:m>
                <a:r>
                  <a:rPr lang="es-EC" dirty="0" smtClean="0">
                    <a:solidFill>
                      <a:schemeClr val="bg1"/>
                    </a:solidFill>
                    <a:latin typeface="Times New Roman" panose="02020603050405020304" pitchFamily="18" charset="0"/>
                    <a:cs typeface="Times New Roman" panose="02020603050405020304" pitchFamily="18" charset="0"/>
                  </a:rPr>
                  <a:t>).</a:t>
                </a:r>
              </a:p>
              <a:p>
                <a:pPr algn="just"/>
                <a:endParaRPr lang="es-EC" dirty="0">
                  <a:solidFill>
                    <a:schemeClr val="bg1"/>
                  </a:solidFill>
                  <a:latin typeface="Times New Roman" panose="02020603050405020304" pitchFamily="18" charset="0"/>
                  <a:cs typeface="Times New Roman" panose="02020603050405020304" pitchFamily="18" charset="0"/>
                </a:endParaRPr>
              </a:p>
              <a:p>
                <a:pPr algn="just"/>
                <a:r>
                  <a:rPr lang="es-EC" dirty="0">
                    <a:solidFill>
                      <a:schemeClr val="bg1"/>
                    </a:solidFill>
                    <a:latin typeface="Times New Roman" panose="02020603050405020304" pitchFamily="18" charset="0"/>
                    <a:cs typeface="Times New Roman" panose="02020603050405020304" pitchFamily="18" charset="0"/>
                  </a:rPr>
                  <a:t>Finalmente, en este proyecto se han aplicado métodos directos e indirectos no destructivos, para realizar la medición del diámetro normal de los árboles de estudio y así poder estimar la biomasa aérea dentro de un área de interés, por lo que es adecuado mejorar la precisión de estimación considerando otras variables dasométricas como la altura total de los árboles, reduciendo así el error estándar de estimación de 19.5% a 12.5 %.</a:t>
                </a:r>
              </a:p>
              <a:p>
                <a:pPr algn="just"/>
                <a:endParaRPr lang="es-EC"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264016" y="1037749"/>
                <a:ext cx="11668259" cy="5012719"/>
              </a:xfrm>
              <a:prstGeom prst="rect">
                <a:avLst/>
              </a:prstGeom>
              <a:blipFill rotWithShape="0">
                <a:blip r:embed="rId2"/>
                <a:stretch>
                  <a:fillRect l="-418" r="-470"/>
                </a:stretch>
              </a:blipFill>
            </p:spPr>
            <p:txBody>
              <a:bodyPr/>
              <a:lstStyle/>
              <a:p>
                <a:r>
                  <a:rPr lang="es-EC">
                    <a:noFill/>
                  </a:rPr>
                  <a:t> </a:t>
                </a:r>
              </a:p>
            </p:txBody>
          </p:sp>
        </mc:Fallback>
      </mc:AlternateContent>
      <p:sp>
        <p:nvSpPr>
          <p:cNvPr id="3" name="Rectángulo 2"/>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dirty="0">
              <a:latin typeface="Times New Roman" panose="02020603050405020304" pitchFamily="18" charset="0"/>
              <a:cs typeface="Times New Roman" panose="02020603050405020304" pitchFamily="18" charset="0"/>
            </a:endParaRPr>
          </a:p>
        </p:txBody>
      </p:sp>
      <p:sp>
        <p:nvSpPr>
          <p:cNvPr id="4" name="Rectángulo redondeado 3"/>
          <p:cNvSpPr/>
          <p:nvPr/>
        </p:nvSpPr>
        <p:spPr>
          <a:xfrm>
            <a:off x="334851" y="428061"/>
            <a:ext cx="3329252" cy="4554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Recomendaciones</a:t>
            </a:r>
            <a:endParaRPr lang="es-EC"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8848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descr="Resultado de imagen para calentamiento global"/>
          <p:cNvPicPr>
            <a:picLocks noChangeAspect="1" noChangeArrowheads="1"/>
          </p:cNvPicPr>
          <p:nvPr/>
        </p:nvPicPr>
        <p:blipFill rotWithShape="1">
          <a:blip r:embed="rId2">
            <a:extLst>
              <a:ext uri="{28A0092B-C50C-407E-A947-70E740481C1C}">
                <a14:useLocalDpi xmlns:a14="http://schemas.microsoft.com/office/drawing/2010/main" val="0"/>
              </a:ext>
            </a:extLst>
          </a:blip>
          <a:srcRect l="27389"/>
          <a:stretch/>
        </p:blipFill>
        <p:spPr bwMode="auto">
          <a:xfrm>
            <a:off x="319433" y="774121"/>
            <a:ext cx="3454484" cy="2478027"/>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766292" y="283593"/>
            <a:ext cx="2820473" cy="400110"/>
          </a:xfrm>
          <a:prstGeom prst="rect">
            <a:avLst/>
          </a:prstGeom>
          <a:noFill/>
        </p:spPr>
        <p:txBody>
          <a:bodyPr wrap="square" rtlCol="0">
            <a:spAutoFit/>
          </a:bodyPr>
          <a:lstStyle/>
          <a:p>
            <a:r>
              <a:rPr lang="es-EC" sz="2000" dirty="0" smtClean="0">
                <a:solidFill>
                  <a:schemeClr val="bg1"/>
                </a:solidFill>
                <a:latin typeface="Times New Roman" panose="02020603050405020304" pitchFamily="18" charset="0"/>
                <a:cs typeface="Times New Roman" panose="02020603050405020304" pitchFamily="18" charset="0"/>
              </a:rPr>
              <a:t>El calentamiento global</a:t>
            </a:r>
            <a:endParaRPr lang="es-EC" sz="2000" dirty="0">
              <a:solidFill>
                <a:schemeClr val="bg1"/>
              </a:solidFill>
              <a:latin typeface="Times New Roman" panose="02020603050405020304" pitchFamily="18" charset="0"/>
              <a:cs typeface="Times New Roman" panose="02020603050405020304" pitchFamily="18" charset="0"/>
            </a:endParaRPr>
          </a:p>
        </p:txBody>
      </p:sp>
      <p:sp>
        <p:nvSpPr>
          <p:cNvPr id="6" name="Flecha derecha 5"/>
          <p:cNvSpPr/>
          <p:nvPr/>
        </p:nvSpPr>
        <p:spPr>
          <a:xfrm>
            <a:off x="3895859" y="1850069"/>
            <a:ext cx="2627290" cy="888642"/>
          </a:xfrm>
          <a:prstGeom prst="rightArrow">
            <a:avLst/>
          </a:prstGeom>
          <a:solidFill>
            <a:schemeClr val="bg1">
              <a:lumMod val="95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s-EC" sz="2000" dirty="0" smtClean="0">
                <a:latin typeface="Times New Roman" panose="02020603050405020304" pitchFamily="18" charset="0"/>
                <a:cs typeface="Times New Roman" panose="02020603050405020304" pitchFamily="18" charset="0"/>
              </a:rPr>
              <a:t>Mayor interés</a:t>
            </a:r>
            <a:endParaRPr lang="es-EC" sz="2000" dirty="0">
              <a:latin typeface="Times New Roman" panose="02020603050405020304" pitchFamily="18" charset="0"/>
              <a:cs typeface="Times New Roman" panose="02020603050405020304" pitchFamily="18" charset="0"/>
            </a:endParaRP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1466" y="265618"/>
            <a:ext cx="2649359" cy="3532478"/>
          </a:xfrm>
          <a:prstGeom prst="rect">
            <a:avLst/>
          </a:prstGeom>
          <a:ln>
            <a:solidFill>
              <a:schemeClr val="tx1"/>
            </a:solidFill>
          </a:ln>
        </p:spPr>
      </p:pic>
      <p:sp>
        <p:nvSpPr>
          <p:cNvPr id="9" name="CuadroTexto 8"/>
          <p:cNvSpPr txBox="1"/>
          <p:nvPr/>
        </p:nvSpPr>
        <p:spPr>
          <a:xfrm>
            <a:off x="6627928" y="1940447"/>
            <a:ext cx="2488759" cy="707886"/>
          </a:xfrm>
          <a:prstGeom prst="rect">
            <a:avLst/>
          </a:prstGeom>
          <a:noFill/>
        </p:spPr>
        <p:txBody>
          <a:bodyPr wrap="square" rtlCol="0">
            <a:spAutoFit/>
          </a:bodyPr>
          <a:lstStyle/>
          <a:p>
            <a:pPr algn="ctr"/>
            <a:r>
              <a:rPr lang="es-EC" sz="2000" dirty="0" smtClean="0">
                <a:solidFill>
                  <a:schemeClr val="bg1"/>
                </a:solidFill>
                <a:latin typeface="Times New Roman" panose="02020603050405020304" pitchFamily="18" charset="0"/>
                <a:cs typeface="Times New Roman" panose="02020603050405020304" pitchFamily="18" charset="0"/>
              </a:rPr>
              <a:t>Estudio y análisis de ecosistemas forestales</a:t>
            </a:r>
            <a:endParaRPr lang="es-EC" sz="2000" dirty="0">
              <a:solidFill>
                <a:schemeClr val="bg1"/>
              </a:solidFill>
              <a:latin typeface="Times New Roman" panose="02020603050405020304" pitchFamily="18" charset="0"/>
              <a:cs typeface="Times New Roman" panose="02020603050405020304" pitchFamily="18" charset="0"/>
            </a:endParaRPr>
          </a:p>
        </p:txBody>
      </p:sp>
      <p:sp>
        <p:nvSpPr>
          <p:cNvPr id="10" name="CuadroTexto 9"/>
          <p:cNvSpPr txBox="1"/>
          <p:nvPr/>
        </p:nvSpPr>
        <p:spPr>
          <a:xfrm>
            <a:off x="2176529" y="4697252"/>
            <a:ext cx="2575774" cy="400110"/>
          </a:xfrm>
          <a:prstGeom prst="rect">
            <a:avLst/>
          </a:prstGeom>
          <a:noFill/>
        </p:spPr>
        <p:txBody>
          <a:bodyPr wrap="square" rtlCol="0">
            <a:spAutoFit/>
          </a:bodyPr>
          <a:lstStyle/>
          <a:p>
            <a:r>
              <a:rPr lang="es-EC" sz="2000" dirty="0" smtClean="0">
                <a:solidFill>
                  <a:schemeClr val="bg1"/>
                </a:solidFill>
                <a:latin typeface="Times New Roman" panose="02020603050405020304" pitchFamily="18" charset="0"/>
                <a:cs typeface="Times New Roman" panose="02020603050405020304" pitchFamily="18" charset="0"/>
              </a:rPr>
              <a:t>Cantidad de biomasa</a:t>
            </a:r>
            <a:endParaRPr lang="es-EC" sz="2000" dirty="0">
              <a:solidFill>
                <a:schemeClr val="bg1"/>
              </a:solidFill>
              <a:latin typeface="Times New Roman" panose="02020603050405020304" pitchFamily="18" charset="0"/>
              <a:cs typeface="Times New Roman" panose="02020603050405020304" pitchFamily="18" charset="0"/>
            </a:endParaRPr>
          </a:p>
        </p:txBody>
      </p:sp>
      <p:cxnSp>
        <p:nvCxnSpPr>
          <p:cNvPr id="11" name="Conector recto de flecha 10"/>
          <p:cNvCxnSpPr/>
          <p:nvPr/>
        </p:nvCxnSpPr>
        <p:spPr>
          <a:xfrm>
            <a:off x="4752303" y="4897307"/>
            <a:ext cx="1418424" cy="0"/>
          </a:xfrm>
          <a:prstGeom prst="straightConnector1">
            <a:avLst/>
          </a:prstGeom>
          <a:ln>
            <a:solidFill>
              <a:schemeClr val="bg1"/>
            </a:solidFill>
            <a:headEnd type="triangle"/>
            <a:tailEnd type="triangle"/>
          </a:ln>
        </p:spPr>
        <p:style>
          <a:lnRef idx="1">
            <a:schemeClr val="accent3"/>
          </a:lnRef>
          <a:fillRef idx="0">
            <a:schemeClr val="accent3"/>
          </a:fillRef>
          <a:effectRef idx="0">
            <a:schemeClr val="accent3"/>
          </a:effectRef>
          <a:fontRef idx="minor">
            <a:schemeClr val="tx1"/>
          </a:fontRef>
        </p:style>
      </p:cxnSp>
      <p:sp>
        <p:nvSpPr>
          <p:cNvPr id="13" name="CuadroTexto 12"/>
          <p:cNvSpPr txBox="1"/>
          <p:nvPr/>
        </p:nvSpPr>
        <p:spPr>
          <a:xfrm>
            <a:off x="6352503" y="4523507"/>
            <a:ext cx="3998890" cy="707886"/>
          </a:xfrm>
          <a:prstGeom prst="rect">
            <a:avLst/>
          </a:prstGeom>
          <a:noFill/>
        </p:spPr>
        <p:txBody>
          <a:bodyPr wrap="square" rtlCol="0">
            <a:spAutoFit/>
          </a:bodyPr>
          <a:lstStyle/>
          <a:p>
            <a:r>
              <a:rPr lang="es-EC" sz="2000" dirty="0" smtClean="0">
                <a:solidFill>
                  <a:schemeClr val="bg1"/>
                </a:solidFill>
                <a:latin typeface="Times New Roman" panose="02020603050405020304" pitchFamily="18" charset="0"/>
                <a:cs typeface="Times New Roman" panose="02020603050405020304" pitchFamily="18" charset="0"/>
              </a:rPr>
              <a:t>Fijación del Carbono atmosférico</a:t>
            </a:r>
          </a:p>
          <a:p>
            <a:r>
              <a:rPr lang="es-EC" sz="2000" dirty="0" smtClean="0">
                <a:solidFill>
                  <a:schemeClr val="bg1"/>
                </a:solidFill>
                <a:latin typeface="Times New Roman" panose="02020603050405020304" pitchFamily="18" charset="0"/>
                <a:cs typeface="Times New Roman" panose="02020603050405020304" pitchFamily="18" charset="0"/>
              </a:rPr>
              <a:t>Disminución del efecto invernadero</a:t>
            </a:r>
            <a:endParaRPr lang="es-EC" sz="2000" dirty="0">
              <a:solidFill>
                <a:schemeClr val="bg1"/>
              </a:solidFill>
              <a:latin typeface="Times New Roman" panose="02020603050405020304" pitchFamily="18" charset="0"/>
              <a:cs typeface="Times New Roman" panose="02020603050405020304" pitchFamily="18" charset="0"/>
            </a:endParaRPr>
          </a:p>
        </p:txBody>
      </p:sp>
      <p:sp>
        <p:nvSpPr>
          <p:cNvPr id="14" name="CuadroTexto 13"/>
          <p:cNvSpPr txBox="1"/>
          <p:nvPr/>
        </p:nvSpPr>
        <p:spPr>
          <a:xfrm>
            <a:off x="1532586" y="5678309"/>
            <a:ext cx="2662706" cy="707886"/>
          </a:xfrm>
          <a:prstGeom prst="rect">
            <a:avLst/>
          </a:prstGeom>
          <a:noFill/>
        </p:spPr>
        <p:txBody>
          <a:bodyPr wrap="square" rtlCol="0">
            <a:spAutoFit/>
          </a:bodyPr>
          <a:lstStyle/>
          <a:p>
            <a:pPr algn="ctr"/>
            <a:r>
              <a:rPr lang="es-EC" sz="2000" b="1" dirty="0" smtClean="0">
                <a:solidFill>
                  <a:schemeClr val="bg1"/>
                </a:solidFill>
                <a:latin typeface="Times New Roman" panose="02020603050405020304" pitchFamily="18" charset="0"/>
                <a:cs typeface="Times New Roman" panose="02020603050405020304" pitchFamily="18" charset="0"/>
              </a:rPr>
              <a:t>Monitoreo de ecosistemas forestales</a:t>
            </a:r>
            <a:endParaRPr lang="es-EC" sz="2000" b="1" dirty="0">
              <a:solidFill>
                <a:schemeClr val="bg1"/>
              </a:solidFill>
              <a:latin typeface="Times New Roman" panose="02020603050405020304" pitchFamily="18" charset="0"/>
              <a:cs typeface="Times New Roman" panose="02020603050405020304" pitchFamily="18" charset="0"/>
            </a:endParaRPr>
          </a:p>
        </p:txBody>
      </p:sp>
      <p:cxnSp>
        <p:nvCxnSpPr>
          <p:cNvPr id="15" name="Conector recto de flecha 14"/>
          <p:cNvCxnSpPr/>
          <p:nvPr/>
        </p:nvCxnSpPr>
        <p:spPr>
          <a:xfrm>
            <a:off x="4468969" y="6032252"/>
            <a:ext cx="721217"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4990165" y="5678309"/>
            <a:ext cx="2199742" cy="707886"/>
          </a:xfrm>
          <a:prstGeom prst="rect">
            <a:avLst/>
          </a:prstGeom>
          <a:noFill/>
        </p:spPr>
        <p:txBody>
          <a:bodyPr wrap="square" rtlCol="0">
            <a:spAutoFit/>
          </a:bodyPr>
          <a:lstStyle/>
          <a:p>
            <a:pPr algn="ctr"/>
            <a:r>
              <a:rPr lang="es-EC" sz="2000" b="1" dirty="0" smtClean="0">
                <a:solidFill>
                  <a:schemeClr val="bg1"/>
                </a:solidFill>
                <a:latin typeface="Times New Roman" panose="02020603050405020304" pitchFamily="18" charset="0"/>
                <a:cs typeface="Times New Roman" panose="02020603050405020304" pitchFamily="18" charset="0"/>
              </a:rPr>
              <a:t>Actividad fundamental</a:t>
            </a:r>
            <a:endParaRPr lang="es-EC" sz="2000" b="1" dirty="0">
              <a:solidFill>
                <a:schemeClr val="bg1"/>
              </a:solidFill>
              <a:latin typeface="Times New Roman" panose="02020603050405020304" pitchFamily="18" charset="0"/>
              <a:cs typeface="Times New Roman" panose="02020603050405020304" pitchFamily="18" charset="0"/>
            </a:endParaRPr>
          </a:p>
        </p:txBody>
      </p:sp>
      <p:cxnSp>
        <p:nvCxnSpPr>
          <p:cNvPr id="18" name="Conector recto de flecha 17"/>
          <p:cNvCxnSpPr/>
          <p:nvPr/>
        </p:nvCxnSpPr>
        <p:spPr>
          <a:xfrm>
            <a:off x="7189907" y="6022166"/>
            <a:ext cx="721217"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CuadroTexto 19"/>
          <p:cNvSpPr txBox="1"/>
          <p:nvPr/>
        </p:nvSpPr>
        <p:spPr>
          <a:xfrm>
            <a:off x="7984780" y="5618849"/>
            <a:ext cx="2199742" cy="707886"/>
          </a:xfrm>
          <a:prstGeom prst="rect">
            <a:avLst/>
          </a:prstGeom>
          <a:noFill/>
        </p:spPr>
        <p:txBody>
          <a:bodyPr wrap="square" rtlCol="0">
            <a:spAutoFit/>
          </a:bodyPr>
          <a:lstStyle/>
          <a:p>
            <a:pPr algn="ctr"/>
            <a:r>
              <a:rPr lang="es-EC" sz="2000" b="1" dirty="0" smtClean="0">
                <a:solidFill>
                  <a:schemeClr val="bg1"/>
                </a:solidFill>
                <a:latin typeface="Times New Roman" panose="02020603050405020304" pitchFamily="18" charset="0"/>
                <a:cs typeface="Times New Roman" panose="02020603050405020304" pitchFamily="18" charset="0"/>
              </a:rPr>
              <a:t>Manejo sostenible RRNN de un país</a:t>
            </a:r>
            <a:endParaRPr lang="es-EC" sz="2000" b="1" dirty="0">
              <a:solidFill>
                <a:schemeClr val="bg1"/>
              </a:solidFill>
              <a:latin typeface="Times New Roman" panose="02020603050405020304" pitchFamily="18" charset="0"/>
              <a:cs typeface="Times New Roman" panose="02020603050405020304" pitchFamily="18" charset="0"/>
            </a:endParaRPr>
          </a:p>
        </p:txBody>
      </p:sp>
      <p:sp>
        <p:nvSpPr>
          <p:cNvPr id="16" name="CuadroTexto 15"/>
          <p:cNvSpPr txBox="1"/>
          <p:nvPr/>
        </p:nvSpPr>
        <p:spPr>
          <a:xfrm>
            <a:off x="9501111" y="3784781"/>
            <a:ext cx="2369714" cy="292388"/>
          </a:xfrm>
          <a:prstGeom prst="rect">
            <a:avLst/>
          </a:prstGeom>
          <a:noFill/>
        </p:spPr>
        <p:txBody>
          <a:bodyPr wrap="square" rtlCol="0">
            <a:spAutoFit/>
          </a:bodyPr>
          <a:lstStyle/>
          <a:p>
            <a:r>
              <a:rPr lang="es-EC" sz="1300" i="1" dirty="0" smtClean="0">
                <a:solidFill>
                  <a:schemeClr val="bg1"/>
                </a:solidFill>
                <a:latin typeface="Times New Roman" panose="02020603050405020304" pitchFamily="18" charset="0"/>
                <a:cs typeface="Times New Roman" panose="02020603050405020304" pitchFamily="18" charset="0"/>
              </a:rPr>
              <a:t>Figura 2. Ecosistema forestal</a:t>
            </a:r>
            <a:endParaRPr lang="es-EC" sz="1300" i="1" dirty="0">
              <a:solidFill>
                <a:schemeClr val="bg1"/>
              </a:solidFill>
              <a:latin typeface="Times New Roman" panose="02020603050405020304" pitchFamily="18" charset="0"/>
              <a:cs typeface="Times New Roman" panose="02020603050405020304" pitchFamily="18" charset="0"/>
            </a:endParaRPr>
          </a:p>
        </p:txBody>
      </p:sp>
      <p:sp>
        <p:nvSpPr>
          <p:cNvPr id="22" name="CuadroTexto 21"/>
          <p:cNvSpPr txBox="1"/>
          <p:nvPr/>
        </p:nvSpPr>
        <p:spPr>
          <a:xfrm>
            <a:off x="861818" y="3227149"/>
            <a:ext cx="2369714" cy="492443"/>
          </a:xfrm>
          <a:prstGeom prst="rect">
            <a:avLst/>
          </a:prstGeom>
          <a:noFill/>
        </p:spPr>
        <p:txBody>
          <a:bodyPr wrap="square" rtlCol="0">
            <a:spAutoFit/>
          </a:bodyPr>
          <a:lstStyle/>
          <a:p>
            <a:pPr algn="ctr"/>
            <a:r>
              <a:rPr lang="es-EC" sz="1300" i="1" dirty="0" smtClean="0">
                <a:solidFill>
                  <a:schemeClr val="bg1"/>
                </a:solidFill>
                <a:latin typeface="Times New Roman" panose="02020603050405020304" pitchFamily="18" charset="0"/>
                <a:cs typeface="Times New Roman" panose="02020603050405020304" pitchFamily="18" charset="0"/>
              </a:rPr>
              <a:t>Figura 1. Calentamiento global</a:t>
            </a:r>
          </a:p>
          <a:p>
            <a:pPr algn="ctr"/>
            <a:r>
              <a:rPr lang="es-EC" sz="1300" i="1" dirty="0" smtClean="0">
                <a:solidFill>
                  <a:schemeClr val="bg1"/>
                </a:solidFill>
                <a:latin typeface="Times New Roman" panose="02020603050405020304" pitchFamily="18" charset="0"/>
                <a:cs typeface="Times New Roman" panose="02020603050405020304" pitchFamily="18" charset="0"/>
              </a:rPr>
              <a:t>Fuente: (Facundo, 2017)</a:t>
            </a:r>
            <a:endParaRPr lang="es-EC" sz="13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23686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gracias para diapositi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429"/>
            <a:ext cx="12192000" cy="762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363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CuadroTexto 3"/>
          <p:cNvSpPr txBox="1"/>
          <p:nvPr/>
        </p:nvSpPr>
        <p:spPr>
          <a:xfrm>
            <a:off x="972352" y="475854"/>
            <a:ext cx="1796603" cy="707886"/>
          </a:xfrm>
          <a:prstGeom prst="rect">
            <a:avLst/>
          </a:prstGeom>
          <a:noFill/>
        </p:spPr>
        <p:txBody>
          <a:bodyPr wrap="square" rtlCol="0">
            <a:spAutoFit/>
          </a:bodyPr>
          <a:lstStyle/>
          <a:p>
            <a:pPr algn="ctr"/>
            <a:r>
              <a:rPr lang="es-EC" sz="2000" b="1" dirty="0" smtClean="0">
                <a:solidFill>
                  <a:schemeClr val="bg1"/>
                </a:solidFill>
                <a:latin typeface="Times New Roman" panose="02020603050405020304" pitchFamily="18" charset="0"/>
                <a:cs typeface="Times New Roman" panose="02020603050405020304" pitchFamily="18" charset="0"/>
              </a:rPr>
              <a:t>Estimación de biomasa</a:t>
            </a:r>
            <a:endParaRPr lang="es-EC" sz="2000" b="1" dirty="0">
              <a:solidFill>
                <a:schemeClr val="bg1"/>
              </a:solidFill>
              <a:latin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rotWithShape="1">
          <a:blip r:embed="rId2"/>
          <a:srcRect l="48591" t="28159" r="21937" b="19046"/>
          <a:stretch/>
        </p:blipFill>
        <p:spPr>
          <a:xfrm>
            <a:off x="225381" y="2811657"/>
            <a:ext cx="3290552" cy="3314141"/>
          </a:xfrm>
          <a:prstGeom prst="rect">
            <a:avLst/>
          </a:prstGeom>
          <a:ln>
            <a:solidFill>
              <a:schemeClr val="tx1"/>
            </a:solidFill>
          </a:ln>
        </p:spPr>
      </p:pic>
      <p:cxnSp>
        <p:nvCxnSpPr>
          <p:cNvPr id="12" name="Conector recto de flecha 11"/>
          <p:cNvCxnSpPr/>
          <p:nvPr/>
        </p:nvCxnSpPr>
        <p:spPr>
          <a:xfrm>
            <a:off x="1870654" y="1249247"/>
            <a:ext cx="0" cy="68258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299434" y="6138995"/>
            <a:ext cx="3142445" cy="492443"/>
          </a:xfrm>
          <a:prstGeom prst="rect">
            <a:avLst/>
          </a:prstGeom>
          <a:noFill/>
        </p:spPr>
        <p:txBody>
          <a:bodyPr wrap="square" rtlCol="0">
            <a:spAutoFit/>
          </a:bodyPr>
          <a:lstStyle/>
          <a:p>
            <a:pPr algn="ctr"/>
            <a:r>
              <a:rPr lang="es-EC" sz="1300" i="1" dirty="0" smtClean="0">
                <a:solidFill>
                  <a:schemeClr val="bg1"/>
                </a:solidFill>
                <a:latin typeface="Times New Roman" panose="02020603050405020304" pitchFamily="18" charset="0"/>
                <a:cs typeface="Times New Roman" panose="02020603050405020304" pitchFamily="18" charset="0"/>
              </a:rPr>
              <a:t>Figura 3. Modelos alométricos biomasa</a:t>
            </a:r>
          </a:p>
          <a:p>
            <a:pPr algn="ctr"/>
            <a:r>
              <a:rPr lang="es-EC" sz="1300" i="1" dirty="0" smtClean="0">
                <a:solidFill>
                  <a:schemeClr val="bg1"/>
                </a:solidFill>
                <a:latin typeface="Times New Roman" panose="02020603050405020304" pitchFamily="18" charset="0"/>
                <a:cs typeface="Times New Roman" panose="02020603050405020304" pitchFamily="18" charset="0"/>
              </a:rPr>
              <a:t>Fuente: (Chave, 2005)</a:t>
            </a:r>
            <a:endParaRPr lang="es-EC" sz="1300" i="1" dirty="0">
              <a:solidFill>
                <a:schemeClr val="bg1"/>
              </a:solidFill>
              <a:latin typeface="Times New Roman" panose="02020603050405020304" pitchFamily="18" charset="0"/>
              <a:cs typeface="Times New Roman" panose="02020603050405020304" pitchFamily="18" charset="0"/>
            </a:endParaRPr>
          </a:p>
        </p:txBody>
      </p:sp>
      <p:sp>
        <p:nvSpPr>
          <p:cNvPr id="14" name="CuadroTexto 13"/>
          <p:cNvSpPr txBox="1"/>
          <p:nvPr/>
        </p:nvSpPr>
        <p:spPr>
          <a:xfrm>
            <a:off x="972352" y="1997335"/>
            <a:ext cx="1796603" cy="707886"/>
          </a:xfrm>
          <a:prstGeom prst="rect">
            <a:avLst/>
          </a:prstGeom>
          <a:noFill/>
        </p:spPr>
        <p:txBody>
          <a:bodyPr wrap="square" rtlCol="0">
            <a:spAutoFit/>
          </a:bodyPr>
          <a:lstStyle/>
          <a:p>
            <a:pPr algn="ctr"/>
            <a:r>
              <a:rPr lang="es-EC" sz="2000" dirty="0" smtClean="0">
                <a:solidFill>
                  <a:schemeClr val="bg1"/>
                </a:solidFill>
                <a:latin typeface="Times New Roman" panose="02020603050405020304" pitchFamily="18" charset="0"/>
                <a:cs typeface="Times New Roman" panose="02020603050405020304" pitchFamily="18" charset="0"/>
              </a:rPr>
              <a:t>Modelos alométricos</a:t>
            </a:r>
            <a:endParaRPr lang="es-EC" sz="2000" dirty="0">
              <a:solidFill>
                <a:schemeClr val="bg1"/>
              </a:solidFill>
              <a:latin typeface="Times New Roman" panose="02020603050405020304" pitchFamily="18" charset="0"/>
              <a:cs typeface="Times New Roman" panose="02020603050405020304" pitchFamily="18" charset="0"/>
            </a:endParaRPr>
          </a:p>
        </p:txBody>
      </p:sp>
      <p:cxnSp>
        <p:nvCxnSpPr>
          <p:cNvPr id="15" name="Conector recto de flecha 14"/>
          <p:cNvCxnSpPr/>
          <p:nvPr/>
        </p:nvCxnSpPr>
        <p:spPr>
          <a:xfrm>
            <a:off x="3709116" y="3404963"/>
            <a:ext cx="721217"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6" name="Imagen 15" descr="https://image1.slideserve.com/2936883/resumen-de-las-principales-variables-dendrom-tricas-n.jpg"/>
          <p:cNvPicPr/>
          <p:nvPr/>
        </p:nvPicPr>
        <p:blipFill rotWithShape="1">
          <a:blip r:embed="rId3">
            <a:extLst>
              <a:ext uri="{28A0092B-C50C-407E-A947-70E740481C1C}">
                <a14:useLocalDpi xmlns:a14="http://schemas.microsoft.com/office/drawing/2010/main" val="0"/>
              </a:ext>
            </a:extLst>
          </a:blip>
          <a:srcRect t="18580" b="15334"/>
          <a:stretch/>
        </p:blipFill>
        <p:spPr bwMode="auto">
          <a:xfrm>
            <a:off x="6671255" y="149242"/>
            <a:ext cx="5202815" cy="2555979"/>
          </a:xfrm>
          <a:prstGeom prst="rect">
            <a:avLst/>
          </a:prstGeom>
          <a:noFill/>
          <a:ln>
            <a:solidFill>
              <a:schemeClr val="bg1">
                <a:lumMod val="50000"/>
              </a:schemeClr>
            </a:solidFill>
          </a:ln>
          <a:extLst>
            <a:ext uri="{53640926-AAD7-44D8-BBD7-CCE9431645EC}">
              <a14:shadowObscured xmlns:a14="http://schemas.microsoft.com/office/drawing/2010/main"/>
            </a:ext>
          </a:extLst>
        </p:spPr>
      </p:pic>
      <p:pic>
        <p:nvPicPr>
          <p:cNvPr id="17" name="Imagen 16" descr="https://image1.slideserve.com/2936883/slide5-n.jpg"/>
          <p:cNvPicPr/>
          <p:nvPr/>
        </p:nvPicPr>
        <p:blipFill rotWithShape="1">
          <a:blip r:embed="rId4">
            <a:extLst>
              <a:ext uri="{28A0092B-C50C-407E-A947-70E740481C1C}">
                <a14:useLocalDpi xmlns:a14="http://schemas.microsoft.com/office/drawing/2010/main" val="0"/>
              </a:ext>
            </a:extLst>
          </a:blip>
          <a:srcRect l="25929" t="2116" b="1928"/>
          <a:stretch/>
        </p:blipFill>
        <p:spPr bwMode="auto">
          <a:xfrm>
            <a:off x="8067322" y="3132212"/>
            <a:ext cx="3060025" cy="3181082"/>
          </a:xfrm>
          <a:prstGeom prst="rect">
            <a:avLst/>
          </a:prstGeom>
          <a:noFill/>
          <a:ln>
            <a:solidFill>
              <a:schemeClr val="bg1">
                <a:lumMod val="50000"/>
              </a:schemeClr>
            </a:solidFill>
          </a:ln>
          <a:extLst>
            <a:ext uri="{53640926-AAD7-44D8-BBD7-CCE9431645EC}">
              <a14:shadowObscured xmlns:a14="http://schemas.microsoft.com/office/drawing/2010/main"/>
            </a:ext>
          </a:extLst>
        </p:spPr>
      </p:pic>
      <p:sp>
        <p:nvSpPr>
          <p:cNvPr id="18" name="CuadroTexto 17"/>
          <p:cNvSpPr txBox="1"/>
          <p:nvPr/>
        </p:nvSpPr>
        <p:spPr>
          <a:xfrm>
            <a:off x="7984902" y="2627737"/>
            <a:ext cx="3142445" cy="492443"/>
          </a:xfrm>
          <a:prstGeom prst="rect">
            <a:avLst/>
          </a:prstGeom>
          <a:noFill/>
        </p:spPr>
        <p:txBody>
          <a:bodyPr wrap="square" rtlCol="0">
            <a:spAutoFit/>
          </a:bodyPr>
          <a:lstStyle/>
          <a:p>
            <a:pPr algn="ctr"/>
            <a:r>
              <a:rPr lang="es-EC" sz="1300" i="1" dirty="0" smtClean="0">
                <a:solidFill>
                  <a:schemeClr val="bg1"/>
                </a:solidFill>
                <a:latin typeface="Times New Roman" panose="02020603050405020304" pitchFamily="18" charset="0"/>
                <a:cs typeface="Times New Roman" panose="02020603050405020304" pitchFamily="18" charset="0"/>
              </a:rPr>
              <a:t>Figura 4. Variables dasométricas</a:t>
            </a:r>
          </a:p>
          <a:p>
            <a:pPr algn="ctr"/>
            <a:r>
              <a:rPr lang="es-EC" sz="1300" i="1" dirty="0" smtClean="0">
                <a:solidFill>
                  <a:schemeClr val="bg1"/>
                </a:solidFill>
                <a:latin typeface="Times New Roman" panose="02020603050405020304" pitchFamily="18" charset="0"/>
                <a:cs typeface="Times New Roman" panose="02020603050405020304" pitchFamily="18" charset="0"/>
              </a:rPr>
              <a:t>Fuente: (IUFRO, 1969)</a:t>
            </a:r>
            <a:endParaRPr lang="es-EC" sz="1300" i="1" dirty="0">
              <a:solidFill>
                <a:schemeClr val="bg1"/>
              </a:solidFill>
              <a:latin typeface="Times New Roman" panose="02020603050405020304" pitchFamily="18" charset="0"/>
              <a:cs typeface="Times New Roman" panose="02020603050405020304" pitchFamily="18" charset="0"/>
            </a:endParaRPr>
          </a:p>
        </p:txBody>
      </p:sp>
      <p:sp>
        <p:nvSpPr>
          <p:cNvPr id="19" name="CuadroTexto 18"/>
          <p:cNvSpPr txBox="1"/>
          <p:nvPr/>
        </p:nvSpPr>
        <p:spPr>
          <a:xfrm>
            <a:off x="8019027" y="6264425"/>
            <a:ext cx="3142445" cy="492443"/>
          </a:xfrm>
          <a:prstGeom prst="rect">
            <a:avLst/>
          </a:prstGeom>
          <a:noFill/>
        </p:spPr>
        <p:txBody>
          <a:bodyPr wrap="square" rtlCol="0">
            <a:spAutoFit/>
          </a:bodyPr>
          <a:lstStyle/>
          <a:p>
            <a:pPr algn="ctr"/>
            <a:r>
              <a:rPr lang="es-EC" sz="1300" i="1" dirty="0" smtClean="0">
                <a:solidFill>
                  <a:schemeClr val="bg1"/>
                </a:solidFill>
                <a:latin typeface="Times New Roman" panose="02020603050405020304" pitchFamily="18" charset="0"/>
                <a:cs typeface="Times New Roman" panose="02020603050405020304" pitchFamily="18" charset="0"/>
              </a:rPr>
              <a:t>Figura 5. Partes de un árbol</a:t>
            </a:r>
          </a:p>
          <a:p>
            <a:pPr algn="ctr"/>
            <a:r>
              <a:rPr lang="es-EC" sz="1300" i="1" dirty="0" smtClean="0">
                <a:solidFill>
                  <a:schemeClr val="bg1"/>
                </a:solidFill>
                <a:latin typeface="Times New Roman" panose="02020603050405020304" pitchFamily="18" charset="0"/>
                <a:cs typeface="Times New Roman" panose="02020603050405020304" pitchFamily="18" charset="0"/>
              </a:rPr>
              <a:t>Fuente: (Andrade y Cerda, 2014)</a:t>
            </a:r>
            <a:endParaRPr lang="es-EC" sz="1300" i="1" dirty="0">
              <a:solidFill>
                <a:schemeClr val="bg1"/>
              </a:solidFill>
              <a:latin typeface="Times New Roman" panose="02020603050405020304" pitchFamily="18" charset="0"/>
              <a:cs typeface="Times New Roman" panose="02020603050405020304" pitchFamily="18" charset="0"/>
            </a:endParaRPr>
          </a:p>
        </p:txBody>
      </p:sp>
      <p:sp>
        <p:nvSpPr>
          <p:cNvPr id="20" name="CuadroTexto 19"/>
          <p:cNvSpPr txBox="1"/>
          <p:nvPr/>
        </p:nvSpPr>
        <p:spPr>
          <a:xfrm>
            <a:off x="4288664" y="3023195"/>
            <a:ext cx="1796603" cy="707886"/>
          </a:xfrm>
          <a:prstGeom prst="rect">
            <a:avLst/>
          </a:prstGeom>
          <a:noFill/>
        </p:spPr>
        <p:txBody>
          <a:bodyPr wrap="square" rtlCol="0">
            <a:spAutoFit/>
          </a:bodyPr>
          <a:lstStyle/>
          <a:p>
            <a:pPr algn="ctr"/>
            <a:r>
              <a:rPr lang="es-EC" sz="2000" dirty="0" smtClean="0">
                <a:solidFill>
                  <a:schemeClr val="bg1"/>
                </a:solidFill>
                <a:latin typeface="Times New Roman" panose="02020603050405020304" pitchFamily="18" charset="0"/>
                <a:cs typeface="Times New Roman" panose="02020603050405020304" pitchFamily="18" charset="0"/>
              </a:rPr>
              <a:t>Variables dasométricas</a:t>
            </a:r>
            <a:endParaRPr lang="es-EC" sz="2000" dirty="0">
              <a:solidFill>
                <a:schemeClr val="bg1"/>
              </a:solidFill>
              <a:latin typeface="Times New Roman" panose="02020603050405020304" pitchFamily="18" charset="0"/>
              <a:cs typeface="Times New Roman" panose="02020603050405020304" pitchFamily="18" charset="0"/>
            </a:endParaRPr>
          </a:p>
        </p:txBody>
      </p:sp>
      <p:sp>
        <p:nvSpPr>
          <p:cNvPr id="21" name="Abrir llave 20"/>
          <p:cNvSpPr/>
          <p:nvPr/>
        </p:nvSpPr>
        <p:spPr>
          <a:xfrm>
            <a:off x="6284890" y="149242"/>
            <a:ext cx="231820" cy="6482196"/>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3458713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CuadroTexto 2"/>
          <p:cNvSpPr txBox="1"/>
          <p:nvPr/>
        </p:nvSpPr>
        <p:spPr>
          <a:xfrm>
            <a:off x="2235556" y="864067"/>
            <a:ext cx="1937199" cy="707886"/>
          </a:xfrm>
          <a:prstGeom prst="rect">
            <a:avLst/>
          </a:prstGeom>
          <a:noFill/>
        </p:spPr>
        <p:txBody>
          <a:bodyPr wrap="square" rtlCol="0">
            <a:spAutoFit/>
          </a:bodyPr>
          <a:lstStyle/>
          <a:p>
            <a:pPr algn="ctr"/>
            <a:r>
              <a:rPr lang="es-EC" sz="2000" b="1" dirty="0" smtClean="0">
                <a:solidFill>
                  <a:schemeClr val="bg1"/>
                </a:solidFill>
                <a:latin typeface="Times New Roman" panose="02020603050405020304" pitchFamily="18" charset="0"/>
                <a:cs typeface="Times New Roman" panose="02020603050405020304" pitchFamily="18" charset="0"/>
              </a:rPr>
              <a:t>Técnicas convencionales</a:t>
            </a:r>
            <a:endParaRPr lang="es-EC" sz="2000" b="1" dirty="0">
              <a:solidFill>
                <a:schemeClr val="bg1"/>
              </a:solidFill>
              <a:latin typeface="Times New Roman" panose="02020603050405020304" pitchFamily="18" charset="0"/>
              <a:cs typeface="Times New Roman" panose="02020603050405020304" pitchFamily="18" charset="0"/>
            </a:endParaRPr>
          </a:p>
        </p:txBody>
      </p:sp>
      <p:sp>
        <p:nvSpPr>
          <p:cNvPr id="4" name="CuadroTexto 3"/>
          <p:cNvSpPr txBox="1"/>
          <p:nvPr/>
        </p:nvSpPr>
        <p:spPr>
          <a:xfrm>
            <a:off x="8207060" y="864067"/>
            <a:ext cx="1796603" cy="707886"/>
          </a:xfrm>
          <a:prstGeom prst="rect">
            <a:avLst/>
          </a:prstGeom>
          <a:noFill/>
        </p:spPr>
        <p:txBody>
          <a:bodyPr wrap="square" rtlCol="0">
            <a:spAutoFit/>
          </a:bodyPr>
          <a:lstStyle/>
          <a:p>
            <a:pPr algn="ctr"/>
            <a:r>
              <a:rPr lang="es-EC" sz="2000" b="1" dirty="0" smtClean="0">
                <a:solidFill>
                  <a:schemeClr val="bg1"/>
                </a:solidFill>
                <a:latin typeface="Times New Roman" panose="02020603050405020304" pitchFamily="18" charset="0"/>
                <a:cs typeface="Times New Roman" panose="02020603050405020304" pitchFamily="18" charset="0"/>
              </a:rPr>
              <a:t>Metodologías alternas</a:t>
            </a:r>
            <a:endParaRPr lang="es-EC" sz="2000" b="1" dirty="0">
              <a:solidFill>
                <a:schemeClr val="bg1"/>
              </a:solidFill>
              <a:latin typeface="Times New Roman" panose="02020603050405020304" pitchFamily="18" charset="0"/>
              <a:cs typeface="Times New Roman" panose="02020603050405020304" pitchFamily="18" charset="0"/>
            </a:endParaRPr>
          </a:p>
        </p:txBody>
      </p:sp>
      <p:pic>
        <p:nvPicPr>
          <p:cNvPr id="5" name="Imagen 4" descr="C:\BIOMASA_SCAN\FIGURAS\metodo directo.jpg"/>
          <p:cNvPicPr/>
          <p:nvPr/>
        </p:nvPicPr>
        <p:blipFill rotWithShape="1">
          <a:blip r:embed="rId2">
            <a:extLst>
              <a:ext uri="{28A0092B-C50C-407E-A947-70E740481C1C}">
                <a14:useLocalDpi xmlns:a14="http://schemas.microsoft.com/office/drawing/2010/main" val="0"/>
              </a:ext>
            </a:extLst>
          </a:blip>
          <a:srcRect t="13799" r="6328" b="22225"/>
          <a:stretch/>
        </p:blipFill>
        <p:spPr bwMode="auto">
          <a:xfrm>
            <a:off x="352559" y="2064396"/>
            <a:ext cx="5562600" cy="2136775"/>
          </a:xfrm>
          <a:prstGeom prst="rect">
            <a:avLst/>
          </a:prstGeom>
          <a:noFill/>
          <a:ln>
            <a:solidFill>
              <a:schemeClr val="bg1">
                <a:lumMod val="50000"/>
              </a:schemeClr>
            </a:solidFill>
          </a:ln>
          <a:extLst>
            <a:ext uri="{53640926-AAD7-44D8-BBD7-CCE9431645EC}">
              <a14:shadowObscured xmlns:a14="http://schemas.microsoft.com/office/drawing/2010/main"/>
            </a:ext>
          </a:extLst>
        </p:spPr>
      </p:pic>
      <p:sp>
        <p:nvSpPr>
          <p:cNvPr id="6" name="CuadroTexto 5"/>
          <p:cNvSpPr txBox="1"/>
          <p:nvPr/>
        </p:nvSpPr>
        <p:spPr>
          <a:xfrm>
            <a:off x="1562636" y="4201171"/>
            <a:ext cx="3142445" cy="492443"/>
          </a:xfrm>
          <a:prstGeom prst="rect">
            <a:avLst/>
          </a:prstGeom>
          <a:noFill/>
        </p:spPr>
        <p:txBody>
          <a:bodyPr wrap="square" rtlCol="0">
            <a:spAutoFit/>
          </a:bodyPr>
          <a:lstStyle/>
          <a:p>
            <a:pPr algn="ctr"/>
            <a:r>
              <a:rPr lang="es-EC" sz="1300" i="1" dirty="0" smtClean="0">
                <a:solidFill>
                  <a:schemeClr val="bg1"/>
                </a:solidFill>
                <a:latin typeface="Times New Roman" panose="02020603050405020304" pitchFamily="18" charset="0"/>
                <a:cs typeface="Times New Roman" panose="02020603050405020304" pitchFamily="18" charset="0"/>
              </a:rPr>
              <a:t>Figura 6. Herramientas forestales</a:t>
            </a:r>
          </a:p>
          <a:p>
            <a:pPr algn="ctr"/>
            <a:r>
              <a:rPr lang="es-EC" sz="1300" i="1" dirty="0" smtClean="0">
                <a:solidFill>
                  <a:schemeClr val="bg1"/>
                </a:solidFill>
                <a:latin typeface="Times New Roman" panose="02020603050405020304" pitchFamily="18" charset="0"/>
                <a:cs typeface="Times New Roman" panose="02020603050405020304" pitchFamily="18" charset="0"/>
              </a:rPr>
              <a:t>Fuente: (Diéguez et al., 2005)</a:t>
            </a:r>
            <a:endParaRPr lang="es-EC" sz="1300" i="1" dirty="0">
              <a:solidFill>
                <a:schemeClr val="bg1"/>
              </a:solidFill>
              <a:latin typeface="Times New Roman" panose="02020603050405020304" pitchFamily="18" charset="0"/>
              <a:cs typeface="Times New Roman" panose="02020603050405020304" pitchFamily="18" charset="0"/>
            </a:endParaRPr>
          </a:p>
        </p:txBody>
      </p:sp>
      <p:pic>
        <p:nvPicPr>
          <p:cNvPr id="7" name="Imagen 6" descr="C:\BIOMASA_SCAN\FIGURAS\metodo indirecto.jpg"/>
          <p:cNvPicPr/>
          <p:nvPr/>
        </p:nvPicPr>
        <p:blipFill rotWithShape="1">
          <a:blip r:embed="rId3">
            <a:extLst>
              <a:ext uri="{28A0092B-C50C-407E-A947-70E740481C1C}">
                <a14:useLocalDpi xmlns:a14="http://schemas.microsoft.com/office/drawing/2010/main" val="0"/>
              </a:ext>
            </a:extLst>
          </a:blip>
          <a:srcRect l="2469" t="6586" r="5270" b="17520"/>
          <a:stretch/>
        </p:blipFill>
        <p:spPr bwMode="auto">
          <a:xfrm>
            <a:off x="6310647" y="2034521"/>
            <a:ext cx="5589431" cy="2166650"/>
          </a:xfrm>
          <a:prstGeom prst="rect">
            <a:avLst/>
          </a:prstGeom>
          <a:noFill/>
          <a:ln>
            <a:solidFill>
              <a:schemeClr val="bg1">
                <a:lumMod val="50000"/>
              </a:schemeClr>
            </a:solidFill>
          </a:ln>
          <a:extLst>
            <a:ext uri="{53640926-AAD7-44D8-BBD7-CCE9431645EC}">
              <a14:shadowObscured xmlns:a14="http://schemas.microsoft.com/office/drawing/2010/main"/>
            </a:ext>
          </a:extLst>
        </p:spPr>
      </p:pic>
      <p:sp>
        <p:nvSpPr>
          <p:cNvPr id="8" name="CuadroTexto 7"/>
          <p:cNvSpPr txBox="1"/>
          <p:nvPr/>
        </p:nvSpPr>
        <p:spPr>
          <a:xfrm>
            <a:off x="7534138" y="4276728"/>
            <a:ext cx="3142445" cy="492443"/>
          </a:xfrm>
          <a:prstGeom prst="rect">
            <a:avLst/>
          </a:prstGeom>
          <a:noFill/>
        </p:spPr>
        <p:txBody>
          <a:bodyPr wrap="square" rtlCol="0">
            <a:spAutoFit/>
          </a:bodyPr>
          <a:lstStyle/>
          <a:p>
            <a:pPr algn="ctr"/>
            <a:r>
              <a:rPr lang="es-EC" sz="1300" i="1" dirty="0" smtClean="0">
                <a:solidFill>
                  <a:schemeClr val="bg1"/>
                </a:solidFill>
                <a:latin typeface="Times New Roman" panose="02020603050405020304" pitchFamily="18" charset="0"/>
                <a:cs typeface="Times New Roman" panose="02020603050405020304" pitchFamily="18" charset="0"/>
              </a:rPr>
              <a:t>Figura 7. Equipos de mediciones indirectas</a:t>
            </a:r>
          </a:p>
          <a:p>
            <a:pPr algn="ctr"/>
            <a:r>
              <a:rPr lang="es-EC" sz="1300" i="1" dirty="0" smtClean="0">
                <a:solidFill>
                  <a:schemeClr val="bg1"/>
                </a:solidFill>
                <a:latin typeface="Times New Roman" panose="02020603050405020304" pitchFamily="18" charset="0"/>
                <a:cs typeface="Times New Roman" panose="02020603050405020304" pitchFamily="18" charset="0"/>
              </a:rPr>
              <a:t>Fuente:  (</a:t>
            </a:r>
            <a:r>
              <a:rPr lang="es-EC" sz="1300" i="1" dirty="0" err="1" smtClean="0">
                <a:solidFill>
                  <a:schemeClr val="bg1"/>
                </a:solidFill>
                <a:latin typeface="Times New Roman" panose="02020603050405020304" pitchFamily="18" charset="0"/>
                <a:cs typeface="Times New Roman" panose="02020603050405020304" pitchFamily="18" charset="0"/>
              </a:rPr>
              <a:t>Tech</a:t>
            </a:r>
            <a:r>
              <a:rPr lang="es-EC" sz="1300" i="1" dirty="0" smtClean="0">
                <a:solidFill>
                  <a:schemeClr val="bg1"/>
                </a:solidFill>
                <a:latin typeface="Times New Roman" panose="02020603050405020304" pitchFamily="18" charset="0"/>
                <a:cs typeface="Times New Roman" panose="02020603050405020304" pitchFamily="18" charset="0"/>
              </a:rPr>
              <a:t> </a:t>
            </a:r>
            <a:r>
              <a:rPr lang="es-EC" sz="1300" i="1" dirty="0" err="1" smtClean="0">
                <a:solidFill>
                  <a:schemeClr val="bg1"/>
                </a:solidFill>
                <a:latin typeface="Times New Roman" panose="02020603050405020304" pitchFamily="18" charset="0"/>
                <a:cs typeface="Times New Roman" panose="02020603050405020304" pitchFamily="18" charset="0"/>
              </a:rPr>
              <a:t>Advisor</a:t>
            </a:r>
            <a:r>
              <a:rPr lang="es-EC" sz="1300" i="1" dirty="0" smtClean="0">
                <a:solidFill>
                  <a:schemeClr val="bg1"/>
                </a:solidFill>
                <a:latin typeface="Times New Roman" panose="02020603050405020304" pitchFamily="18" charset="0"/>
                <a:cs typeface="Times New Roman" panose="02020603050405020304" pitchFamily="18" charset="0"/>
              </a:rPr>
              <a:t>, 2018)</a:t>
            </a:r>
            <a:endParaRPr lang="es-EC" sz="1300" i="1" dirty="0">
              <a:solidFill>
                <a:schemeClr val="bg1"/>
              </a:solidFill>
              <a:latin typeface="Times New Roman" panose="02020603050405020304" pitchFamily="18" charset="0"/>
              <a:cs typeface="Times New Roman" panose="02020603050405020304" pitchFamily="18" charset="0"/>
            </a:endParaRPr>
          </a:p>
        </p:txBody>
      </p:sp>
      <p:sp>
        <p:nvSpPr>
          <p:cNvPr id="9" name="CuadroTexto 8"/>
          <p:cNvSpPr txBox="1"/>
          <p:nvPr/>
        </p:nvSpPr>
        <p:spPr>
          <a:xfrm>
            <a:off x="352559" y="5014507"/>
            <a:ext cx="4474336" cy="1323439"/>
          </a:xfrm>
          <a:prstGeom prst="rect">
            <a:avLst/>
          </a:prstGeom>
          <a:noFill/>
        </p:spPr>
        <p:txBody>
          <a:bodyPr wrap="square" rtlCol="0">
            <a:spAutoFit/>
          </a:bodyPr>
          <a:lstStyle/>
          <a:p>
            <a:pPr algn="just"/>
            <a:r>
              <a:rPr lang="es-EC" sz="2000" dirty="0" smtClean="0">
                <a:solidFill>
                  <a:schemeClr val="bg1"/>
                </a:solidFill>
                <a:latin typeface="Times New Roman" panose="02020603050405020304" pitchFamily="18" charset="0"/>
                <a:cs typeface="Times New Roman" panose="02020603050405020304" pitchFamily="18" charset="0"/>
              </a:rPr>
              <a:t>Tarea compleja </a:t>
            </a:r>
          </a:p>
          <a:p>
            <a:pPr algn="just"/>
            <a:r>
              <a:rPr lang="es-EC" sz="2000" dirty="0" smtClean="0">
                <a:solidFill>
                  <a:schemeClr val="bg1"/>
                </a:solidFill>
                <a:latin typeface="Times New Roman" panose="02020603050405020304" pitchFamily="18" charset="0"/>
                <a:cs typeface="Times New Roman" panose="02020603050405020304" pitchFamily="18" charset="0"/>
              </a:rPr>
              <a:t>Excesivo tiempo</a:t>
            </a:r>
          </a:p>
          <a:p>
            <a:pPr algn="just"/>
            <a:r>
              <a:rPr lang="es-EC" sz="2000" dirty="0" smtClean="0">
                <a:solidFill>
                  <a:schemeClr val="bg1"/>
                </a:solidFill>
                <a:latin typeface="Times New Roman" panose="02020603050405020304" pitchFamily="18" charset="0"/>
                <a:cs typeface="Times New Roman" panose="02020603050405020304" pitchFamily="18" charset="0"/>
              </a:rPr>
              <a:t>Elevados costos</a:t>
            </a:r>
          </a:p>
          <a:p>
            <a:pPr algn="just"/>
            <a:r>
              <a:rPr lang="es-EC" sz="2000" dirty="0" smtClean="0">
                <a:solidFill>
                  <a:schemeClr val="bg1"/>
                </a:solidFill>
                <a:latin typeface="Times New Roman" panose="02020603050405020304" pitchFamily="18" charset="0"/>
                <a:cs typeface="Times New Roman" panose="02020603050405020304" pitchFamily="18" charset="0"/>
              </a:rPr>
              <a:t>Grandes extensiones forestales</a:t>
            </a:r>
            <a:endParaRPr lang="es-EC" sz="2000" dirty="0">
              <a:solidFill>
                <a:schemeClr val="bg1"/>
              </a:solidFill>
              <a:latin typeface="Times New Roman" panose="02020603050405020304" pitchFamily="18" charset="0"/>
              <a:cs typeface="Times New Roman" panose="02020603050405020304" pitchFamily="18" charset="0"/>
            </a:endParaRPr>
          </a:p>
        </p:txBody>
      </p:sp>
      <p:sp>
        <p:nvSpPr>
          <p:cNvPr id="10" name="CuadroTexto 9"/>
          <p:cNvSpPr txBox="1"/>
          <p:nvPr/>
        </p:nvSpPr>
        <p:spPr>
          <a:xfrm>
            <a:off x="6424676" y="5014507"/>
            <a:ext cx="4474336" cy="1323439"/>
          </a:xfrm>
          <a:prstGeom prst="rect">
            <a:avLst/>
          </a:prstGeom>
          <a:noFill/>
        </p:spPr>
        <p:txBody>
          <a:bodyPr wrap="square" rtlCol="0">
            <a:spAutoFit/>
          </a:bodyPr>
          <a:lstStyle/>
          <a:p>
            <a:pPr algn="just"/>
            <a:r>
              <a:rPr lang="es-EC" sz="2000" dirty="0" smtClean="0">
                <a:solidFill>
                  <a:schemeClr val="bg1"/>
                </a:solidFill>
                <a:latin typeface="Times New Roman" panose="02020603050405020304" pitchFamily="18" charset="0"/>
                <a:cs typeface="Times New Roman" panose="02020603050405020304" pitchFamily="18" charset="0"/>
              </a:rPr>
              <a:t>Tecnología escáner láser terrestre </a:t>
            </a:r>
          </a:p>
          <a:p>
            <a:pPr algn="just"/>
            <a:r>
              <a:rPr lang="es-EC" sz="2000" dirty="0" smtClean="0">
                <a:solidFill>
                  <a:schemeClr val="bg1"/>
                </a:solidFill>
                <a:latin typeface="Times New Roman" panose="02020603050405020304" pitchFamily="18" charset="0"/>
                <a:cs typeface="Times New Roman" panose="02020603050405020304" pitchFamily="18" charset="0"/>
              </a:rPr>
              <a:t>Realizar mediciones dasométricas </a:t>
            </a:r>
          </a:p>
          <a:p>
            <a:pPr algn="just"/>
            <a:r>
              <a:rPr lang="es-EC" sz="2000" dirty="0" smtClean="0">
                <a:solidFill>
                  <a:schemeClr val="bg1"/>
                </a:solidFill>
                <a:latin typeface="Times New Roman" panose="02020603050405020304" pitchFamily="18" charset="0"/>
                <a:cs typeface="Times New Roman" panose="02020603050405020304" pitchFamily="18" charset="0"/>
              </a:rPr>
              <a:t>Mejorar precisión modelos alométricos para la estimación de biomasa</a:t>
            </a:r>
            <a:endParaRPr lang="es-EC" sz="2000" dirty="0">
              <a:solidFill>
                <a:schemeClr val="bg1"/>
              </a:solidFill>
              <a:latin typeface="Times New Roman" panose="02020603050405020304" pitchFamily="18" charset="0"/>
              <a:cs typeface="Times New Roman" panose="02020603050405020304" pitchFamily="18" charset="0"/>
            </a:endParaRPr>
          </a:p>
        </p:txBody>
      </p:sp>
      <p:cxnSp>
        <p:nvCxnSpPr>
          <p:cNvPr id="12" name="Conector recto 11"/>
          <p:cNvCxnSpPr/>
          <p:nvPr/>
        </p:nvCxnSpPr>
        <p:spPr>
          <a:xfrm>
            <a:off x="6095465" y="592427"/>
            <a:ext cx="2681" cy="57455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455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3065171" y="2514437"/>
            <a:ext cx="6065949" cy="180980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6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REVISIÓN LITERARIA</a:t>
            </a:r>
            <a:endParaRPr lang="es-EC"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ángulo 2"/>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Imagen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1695" y="5640945"/>
            <a:ext cx="1018536" cy="996101"/>
          </a:xfrm>
          <a:prstGeom prst="rect">
            <a:avLst/>
          </a:prstGeom>
        </p:spPr>
      </p:pic>
    </p:spTree>
    <p:extLst>
      <p:ext uri="{BB962C8B-B14F-4D97-AF65-F5344CB8AC3E}">
        <p14:creationId xmlns:p14="http://schemas.microsoft.com/office/powerpoint/2010/main" val="714729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721218" y="443996"/>
            <a:ext cx="5267460" cy="6954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FUNDAMENTOS TEÓRICOS</a:t>
            </a:r>
            <a:endParaRPr lang="es-EC"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uadroTexto 2"/>
          <p:cNvSpPr txBox="1"/>
          <p:nvPr/>
        </p:nvSpPr>
        <p:spPr>
          <a:xfrm>
            <a:off x="721218" y="2299428"/>
            <a:ext cx="10882649" cy="3046988"/>
          </a:xfrm>
          <a:prstGeom prst="rect">
            <a:avLst/>
          </a:prstGeom>
          <a:noFill/>
        </p:spPr>
        <p:txBody>
          <a:bodyPr wrap="square" rtlCol="0">
            <a:spAutoFit/>
          </a:bodyPr>
          <a:lstStyle/>
          <a:p>
            <a:pPr marL="285750" indent="-285750">
              <a:lnSpc>
                <a:spcPct val="200000"/>
              </a:lnSpc>
              <a:buFont typeface="Wingdings" panose="05000000000000000000" pitchFamily="2" charset="2"/>
              <a:buChar char="q"/>
            </a:pPr>
            <a:r>
              <a:rPr lang="es-EC"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BIOMASA  FORESTAL</a:t>
            </a:r>
          </a:p>
          <a:p>
            <a:pPr marL="285750" indent="-285750">
              <a:lnSpc>
                <a:spcPct val="200000"/>
              </a:lnSpc>
              <a:buFont typeface="Wingdings" panose="05000000000000000000" pitchFamily="2" charset="2"/>
              <a:buChar char="q"/>
            </a:pPr>
            <a:r>
              <a:rPr lang="es-EC"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MODELO ALOMÉTRICO DE ESTIMACIÓN DE BIOMASA FORESTAL</a:t>
            </a:r>
          </a:p>
          <a:p>
            <a:pPr marL="285750" indent="-285750">
              <a:lnSpc>
                <a:spcPct val="200000"/>
              </a:lnSpc>
              <a:buFont typeface="Wingdings" panose="05000000000000000000" pitchFamily="2" charset="2"/>
              <a:buChar char="q"/>
            </a:pPr>
            <a:r>
              <a:rPr lang="es-EC"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DASOMETRÍA</a:t>
            </a:r>
          </a:p>
          <a:p>
            <a:pPr marL="285750" indent="-285750">
              <a:lnSpc>
                <a:spcPct val="200000"/>
              </a:lnSpc>
              <a:buFont typeface="Wingdings" panose="05000000000000000000" pitchFamily="2" charset="2"/>
              <a:buChar char="q"/>
            </a:pPr>
            <a:r>
              <a:rPr lang="es-EC"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MÉTODOS DE MEDICIONES DASOMÉTRICAS</a:t>
            </a:r>
          </a:p>
        </p:txBody>
      </p:sp>
      <p:sp>
        <p:nvSpPr>
          <p:cNvPr id="4" name="Rectángulo 3"/>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a:hlinkClick r:id="rId2" action="ppaction://hlinksldjump"/>
          </p:cNvPr>
          <p:cNvSpPr/>
          <p:nvPr/>
        </p:nvSpPr>
        <p:spPr>
          <a:xfrm>
            <a:off x="746976" y="2601533"/>
            <a:ext cx="399245" cy="334851"/>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6" name="Rectángulo 5">
            <a:hlinkClick r:id="rId3" action="ppaction://hlinksldjump"/>
          </p:cNvPr>
          <p:cNvSpPr/>
          <p:nvPr/>
        </p:nvSpPr>
        <p:spPr>
          <a:xfrm>
            <a:off x="746975" y="4804918"/>
            <a:ext cx="399245" cy="334851"/>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7" name="Rectángulo 6">
            <a:hlinkClick r:id="rId4" action="ppaction://hlinksldjump"/>
          </p:cNvPr>
          <p:cNvSpPr/>
          <p:nvPr/>
        </p:nvSpPr>
        <p:spPr>
          <a:xfrm>
            <a:off x="746975" y="4070599"/>
            <a:ext cx="399245" cy="334851"/>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8" name="Rectángulo 7">
            <a:hlinkClick r:id="rId5" action="ppaction://hlinksldjump"/>
          </p:cNvPr>
          <p:cNvSpPr/>
          <p:nvPr/>
        </p:nvSpPr>
        <p:spPr>
          <a:xfrm>
            <a:off x="746976" y="3335852"/>
            <a:ext cx="399245" cy="334851"/>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984957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907960" y="721217"/>
            <a:ext cx="3219717" cy="6954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Biomasa Forestal</a:t>
            </a:r>
            <a:endParaRPr lang="es-EC"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Imagen 5" descr="Imagen relacionada"/>
          <p:cNvPicPr/>
          <p:nvPr/>
        </p:nvPicPr>
        <p:blipFill rotWithShape="1">
          <a:blip r:embed="rId2">
            <a:extLst>
              <a:ext uri="{28A0092B-C50C-407E-A947-70E740481C1C}">
                <a14:useLocalDpi xmlns:a14="http://schemas.microsoft.com/office/drawing/2010/main" val="0"/>
              </a:ext>
            </a:extLst>
          </a:blip>
          <a:srcRect l="5425" t="7443" r="6510" b="2913"/>
          <a:stretch/>
        </p:blipFill>
        <p:spPr bwMode="auto">
          <a:xfrm>
            <a:off x="296216" y="2126748"/>
            <a:ext cx="4443209" cy="2999043"/>
          </a:xfrm>
          <a:prstGeom prst="rect">
            <a:avLst/>
          </a:prstGeom>
          <a:noFill/>
          <a:ln>
            <a:solidFill>
              <a:schemeClr val="bg1">
                <a:lumMod val="50000"/>
              </a:schemeClr>
            </a:solidFill>
          </a:ln>
          <a:extLst>
            <a:ext uri="{53640926-AAD7-44D8-BBD7-CCE9431645EC}">
              <a14:shadowObscured xmlns:a14="http://schemas.microsoft.com/office/drawing/2010/main"/>
            </a:ext>
          </a:extLst>
        </p:spPr>
      </p:pic>
      <p:sp>
        <p:nvSpPr>
          <p:cNvPr id="7" name="CuadroTexto 6"/>
          <p:cNvSpPr txBox="1"/>
          <p:nvPr/>
        </p:nvSpPr>
        <p:spPr>
          <a:xfrm>
            <a:off x="753412" y="5125791"/>
            <a:ext cx="3528815" cy="492443"/>
          </a:xfrm>
          <a:prstGeom prst="rect">
            <a:avLst/>
          </a:prstGeom>
          <a:noFill/>
        </p:spPr>
        <p:txBody>
          <a:bodyPr wrap="square" rtlCol="0">
            <a:spAutoFit/>
          </a:bodyPr>
          <a:lstStyle/>
          <a:p>
            <a:pPr algn="ctr"/>
            <a:r>
              <a:rPr lang="es-EC" sz="1300" i="1" dirty="0" smtClean="0">
                <a:solidFill>
                  <a:schemeClr val="bg1"/>
                </a:solidFill>
                <a:latin typeface="Times New Roman" panose="02020603050405020304" pitchFamily="18" charset="0"/>
                <a:cs typeface="Times New Roman" panose="02020603050405020304" pitchFamily="18" charset="0"/>
              </a:rPr>
              <a:t>Figura 8. Biomasa forestal</a:t>
            </a:r>
          </a:p>
          <a:p>
            <a:pPr algn="ctr"/>
            <a:r>
              <a:rPr lang="es-EC" sz="1300" i="1" dirty="0" smtClean="0">
                <a:solidFill>
                  <a:schemeClr val="bg1"/>
                </a:solidFill>
                <a:latin typeface="Times New Roman" panose="02020603050405020304" pitchFamily="18" charset="0"/>
                <a:cs typeface="Times New Roman" panose="02020603050405020304" pitchFamily="18" charset="0"/>
              </a:rPr>
              <a:t>Fuente: (Cámara Forestal de Bolivia, 2016)</a:t>
            </a:r>
            <a:endParaRPr lang="es-EC" sz="1300" i="1" dirty="0">
              <a:solidFill>
                <a:schemeClr val="bg1"/>
              </a:solidFill>
              <a:latin typeface="Times New Roman" panose="02020603050405020304" pitchFamily="18" charset="0"/>
              <a:cs typeface="Times New Roman" panose="02020603050405020304" pitchFamily="18" charset="0"/>
            </a:endParaRPr>
          </a:p>
        </p:txBody>
      </p:sp>
      <p:sp>
        <p:nvSpPr>
          <p:cNvPr id="9" name="Rectángulo 8"/>
          <p:cNvSpPr/>
          <p:nvPr/>
        </p:nvSpPr>
        <p:spPr>
          <a:xfrm>
            <a:off x="5816959" y="1680256"/>
            <a:ext cx="6096000" cy="923330"/>
          </a:xfrm>
          <a:prstGeom prst="rect">
            <a:avLst/>
          </a:prstGeom>
        </p:spPr>
        <p:txBody>
          <a:bodyPr>
            <a:spAutoFit/>
          </a:bodyPr>
          <a:lstStyle/>
          <a:p>
            <a:pPr algn="just"/>
            <a:r>
              <a:rPr lang="es-EC" dirty="0">
                <a:solidFill>
                  <a:schemeClr val="bg1"/>
                </a:solidFill>
                <a:latin typeface="Times New Roman" panose="02020603050405020304" pitchFamily="18" charset="0"/>
                <a:ea typeface="Calibri" panose="020F0502020204030204" pitchFamily="34" charset="0"/>
              </a:rPr>
              <a:t>P</a:t>
            </a:r>
            <a:r>
              <a:rPr lang="es-EC" dirty="0" smtClean="0">
                <a:solidFill>
                  <a:schemeClr val="bg1"/>
                </a:solidFill>
                <a:effectLst/>
                <a:latin typeface="Times New Roman" panose="02020603050405020304" pitchFamily="18" charset="0"/>
                <a:ea typeface="Calibri" panose="020F0502020204030204" pitchFamily="34" charset="0"/>
              </a:rPr>
              <a:t>eso de materia orgánica en un ecosistema forestal, valor estimado por encima (biomasa aérea) y por debajo del suelo (biomasa subterránea)</a:t>
            </a:r>
            <a:endParaRPr lang="es-EC" dirty="0">
              <a:solidFill>
                <a:schemeClr val="bg1"/>
              </a:solidFill>
            </a:endParaRPr>
          </a:p>
        </p:txBody>
      </p:sp>
      <p:sp>
        <p:nvSpPr>
          <p:cNvPr id="10" name="Rectángulo 9"/>
          <p:cNvSpPr/>
          <p:nvPr/>
        </p:nvSpPr>
        <p:spPr>
          <a:xfrm>
            <a:off x="5816959" y="4522280"/>
            <a:ext cx="6096000" cy="646331"/>
          </a:xfrm>
          <a:prstGeom prst="rect">
            <a:avLst/>
          </a:prstGeom>
        </p:spPr>
        <p:txBody>
          <a:bodyPr>
            <a:spAutoFit/>
          </a:bodyPr>
          <a:lstStyle/>
          <a:p>
            <a:r>
              <a:rPr lang="es-EC" dirty="0" smtClean="0">
                <a:solidFill>
                  <a:schemeClr val="bg1"/>
                </a:solidFill>
                <a:effectLst/>
                <a:latin typeface="Times New Roman" panose="02020603050405020304" pitchFamily="18" charset="0"/>
                <a:ea typeface="Calibri" panose="020F0502020204030204" pitchFamily="34" charset="0"/>
              </a:rPr>
              <a:t>Generalmente es cuantificada en kilogramos o toneladas por hectárea </a:t>
            </a:r>
            <a:endParaRPr lang="es-EC" dirty="0">
              <a:solidFill>
                <a:schemeClr val="bg1"/>
              </a:solidFill>
            </a:endParaRPr>
          </a:p>
        </p:txBody>
      </p:sp>
      <p:sp>
        <p:nvSpPr>
          <p:cNvPr id="11" name="Rectángulo 10"/>
          <p:cNvSpPr/>
          <p:nvPr/>
        </p:nvSpPr>
        <p:spPr>
          <a:xfrm>
            <a:off x="5816959" y="3195711"/>
            <a:ext cx="6096000" cy="646331"/>
          </a:xfrm>
          <a:prstGeom prst="rect">
            <a:avLst/>
          </a:prstGeom>
        </p:spPr>
        <p:txBody>
          <a:bodyPr wrap="square">
            <a:spAutoFit/>
          </a:bodyPr>
          <a:lstStyle/>
          <a:p>
            <a:pPr algn="just"/>
            <a:r>
              <a:rPr lang="es-EC" dirty="0" smtClean="0">
                <a:solidFill>
                  <a:schemeClr val="bg1"/>
                </a:solidFill>
                <a:effectLst/>
                <a:latin typeface="Times New Roman" panose="02020603050405020304" pitchFamily="18" charset="0"/>
                <a:ea typeface="Calibri" panose="020F0502020204030204" pitchFamily="34" charset="0"/>
              </a:rPr>
              <a:t>La biomasa forestal aérea incluye tallos, cepas, ramas, corteza y follaje</a:t>
            </a:r>
            <a:endParaRPr lang="es-EC" dirty="0">
              <a:solidFill>
                <a:schemeClr val="bg1"/>
              </a:solidFill>
            </a:endParaRPr>
          </a:p>
        </p:txBody>
      </p:sp>
      <p:sp>
        <p:nvSpPr>
          <p:cNvPr id="12" name="Abrir llave 11"/>
          <p:cNvSpPr/>
          <p:nvPr/>
        </p:nvSpPr>
        <p:spPr>
          <a:xfrm>
            <a:off x="5359761" y="1522487"/>
            <a:ext cx="180307" cy="4251193"/>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4" name="Rectángulo 13"/>
          <p:cNvSpPr/>
          <p:nvPr/>
        </p:nvSpPr>
        <p:spPr>
          <a:xfrm>
            <a:off x="115910" y="90152"/>
            <a:ext cx="11964473" cy="66583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820344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1397</TotalTime>
  <Words>1843</Words>
  <Application>Microsoft Office PowerPoint</Application>
  <PresentationFormat>Panorámica</PresentationFormat>
  <Paragraphs>241</Paragraphs>
  <Slides>40</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40</vt:i4>
      </vt:variant>
    </vt:vector>
  </HeadingPairs>
  <TitlesOfParts>
    <vt:vector size="49" baseType="lpstr">
      <vt:lpstr>Arial</vt:lpstr>
      <vt:lpstr>Calibri</vt:lpstr>
      <vt:lpstr>Calibri Light</vt:lpstr>
      <vt:lpstr>Cambria Math</vt:lpstr>
      <vt:lpstr>Symbol</vt:lpstr>
      <vt:lpstr>Tahoma</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klaribel basantes</dc:creator>
  <cp:lastModifiedBy>klaribel basantes</cp:lastModifiedBy>
  <cp:revision>73</cp:revision>
  <dcterms:created xsi:type="dcterms:W3CDTF">2018-08-05T04:34:07Z</dcterms:created>
  <dcterms:modified xsi:type="dcterms:W3CDTF">2018-08-20T15:26:28Z</dcterms:modified>
</cp:coreProperties>
</file>