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7" r:id="rId1"/>
  </p:sldMasterIdLst>
  <p:notesMasterIdLst>
    <p:notesMasterId r:id="rId38"/>
  </p:notesMasterIdLst>
  <p:sldIdLst>
    <p:sldId id="256" r:id="rId2"/>
    <p:sldId id="288" r:id="rId3"/>
    <p:sldId id="361" r:id="rId4"/>
    <p:sldId id="393" r:id="rId5"/>
    <p:sldId id="362" r:id="rId6"/>
    <p:sldId id="394" r:id="rId7"/>
    <p:sldId id="363" r:id="rId8"/>
    <p:sldId id="395" r:id="rId9"/>
    <p:sldId id="396" r:id="rId10"/>
    <p:sldId id="409" r:id="rId11"/>
    <p:sldId id="410" r:id="rId12"/>
    <p:sldId id="399" r:id="rId13"/>
    <p:sldId id="364" r:id="rId14"/>
    <p:sldId id="411" r:id="rId15"/>
    <p:sldId id="412" r:id="rId16"/>
    <p:sldId id="400" r:id="rId17"/>
    <p:sldId id="370" r:id="rId18"/>
    <p:sldId id="401" r:id="rId19"/>
    <p:sldId id="413" r:id="rId20"/>
    <p:sldId id="369" r:id="rId21"/>
    <p:sldId id="414" r:id="rId22"/>
    <p:sldId id="402" r:id="rId23"/>
    <p:sldId id="384" r:id="rId24"/>
    <p:sldId id="388" r:id="rId25"/>
    <p:sldId id="415" r:id="rId26"/>
    <p:sldId id="416" r:id="rId27"/>
    <p:sldId id="417" r:id="rId28"/>
    <p:sldId id="418" r:id="rId29"/>
    <p:sldId id="403" r:id="rId30"/>
    <p:sldId id="387" r:id="rId31"/>
    <p:sldId id="407" r:id="rId32"/>
    <p:sldId id="385" r:id="rId33"/>
    <p:sldId id="408" r:id="rId34"/>
    <p:sldId id="404" r:id="rId35"/>
    <p:sldId id="386" r:id="rId36"/>
    <p:sldId id="360"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00682F"/>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280" autoAdjust="0"/>
  </p:normalViewPr>
  <p:slideViewPr>
    <p:cSldViewPr snapToGrid="0">
      <p:cViewPr varScale="1">
        <p:scale>
          <a:sx n="98" d="100"/>
          <a:sy n="98" d="100"/>
        </p:scale>
        <p:origin x="647"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27/8/2018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a:t>
            </a:fld>
            <a:endParaRPr lang="es-EC"/>
          </a:p>
        </p:txBody>
      </p:sp>
    </p:spTree>
    <p:extLst>
      <p:ext uri="{BB962C8B-B14F-4D97-AF65-F5344CB8AC3E}">
        <p14:creationId xmlns:p14="http://schemas.microsoft.com/office/powerpoint/2010/main" val="372576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14</a:t>
            </a:fld>
            <a:endParaRPr lang="es-EC"/>
          </a:p>
        </p:txBody>
      </p:sp>
    </p:spTree>
    <p:extLst>
      <p:ext uri="{BB962C8B-B14F-4D97-AF65-F5344CB8AC3E}">
        <p14:creationId xmlns:p14="http://schemas.microsoft.com/office/powerpoint/2010/main" val="426422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15</a:t>
            </a:fld>
            <a:endParaRPr lang="es-EC"/>
          </a:p>
        </p:txBody>
      </p:sp>
    </p:spTree>
    <p:extLst>
      <p:ext uri="{BB962C8B-B14F-4D97-AF65-F5344CB8AC3E}">
        <p14:creationId xmlns:p14="http://schemas.microsoft.com/office/powerpoint/2010/main" val="173130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16</a:t>
            </a:fld>
            <a:endParaRPr lang="es-EC"/>
          </a:p>
        </p:txBody>
      </p:sp>
    </p:spTree>
    <p:extLst>
      <p:ext uri="{BB962C8B-B14F-4D97-AF65-F5344CB8AC3E}">
        <p14:creationId xmlns:p14="http://schemas.microsoft.com/office/powerpoint/2010/main" val="3416491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17</a:t>
            </a:fld>
            <a:endParaRPr lang="es-EC"/>
          </a:p>
        </p:txBody>
      </p:sp>
    </p:spTree>
    <p:extLst>
      <p:ext uri="{BB962C8B-B14F-4D97-AF65-F5344CB8AC3E}">
        <p14:creationId xmlns:p14="http://schemas.microsoft.com/office/powerpoint/2010/main" val="30804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18</a:t>
            </a:fld>
            <a:endParaRPr lang="es-EC"/>
          </a:p>
        </p:txBody>
      </p:sp>
    </p:spTree>
    <p:extLst>
      <p:ext uri="{BB962C8B-B14F-4D97-AF65-F5344CB8AC3E}">
        <p14:creationId xmlns:p14="http://schemas.microsoft.com/office/powerpoint/2010/main" val="385071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22</a:t>
            </a:fld>
            <a:endParaRPr lang="es-EC"/>
          </a:p>
        </p:txBody>
      </p:sp>
    </p:spTree>
    <p:extLst>
      <p:ext uri="{BB962C8B-B14F-4D97-AF65-F5344CB8AC3E}">
        <p14:creationId xmlns:p14="http://schemas.microsoft.com/office/powerpoint/2010/main" val="372902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29</a:t>
            </a:fld>
            <a:endParaRPr lang="es-EC"/>
          </a:p>
        </p:txBody>
      </p:sp>
    </p:spTree>
    <p:extLst>
      <p:ext uri="{BB962C8B-B14F-4D97-AF65-F5344CB8AC3E}">
        <p14:creationId xmlns:p14="http://schemas.microsoft.com/office/powerpoint/2010/main" val="75651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34</a:t>
            </a:fld>
            <a:endParaRPr lang="es-EC"/>
          </a:p>
        </p:txBody>
      </p:sp>
    </p:spTree>
    <p:extLst>
      <p:ext uri="{BB962C8B-B14F-4D97-AF65-F5344CB8AC3E}">
        <p14:creationId xmlns:p14="http://schemas.microsoft.com/office/powerpoint/2010/main" val="3681857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36</a:t>
            </a:fld>
            <a:endParaRPr lang="es-EC"/>
          </a:p>
        </p:txBody>
      </p:sp>
    </p:spTree>
    <p:extLst>
      <p:ext uri="{BB962C8B-B14F-4D97-AF65-F5344CB8AC3E}">
        <p14:creationId xmlns:p14="http://schemas.microsoft.com/office/powerpoint/2010/main" val="370692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4</a:t>
            </a:fld>
            <a:endParaRPr lang="es-EC"/>
          </a:p>
        </p:txBody>
      </p:sp>
    </p:spTree>
    <p:extLst>
      <p:ext uri="{BB962C8B-B14F-4D97-AF65-F5344CB8AC3E}">
        <p14:creationId xmlns:p14="http://schemas.microsoft.com/office/powerpoint/2010/main" val="24450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6</a:t>
            </a:fld>
            <a:endParaRPr lang="es-EC"/>
          </a:p>
        </p:txBody>
      </p:sp>
    </p:spTree>
    <p:extLst>
      <p:ext uri="{BB962C8B-B14F-4D97-AF65-F5344CB8AC3E}">
        <p14:creationId xmlns:p14="http://schemas.microsoft.com/office/powerpoint/2010/main" val="36433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8</a:t>
            </a:fld>
            <a:endParaRPr lang="es-EC"/>
          </a:p>
        </p:txBody>
      </p:sp>
    </p:spTree>
    <p:extLst>
      <p:ext uri="{BB962C8B-B14F-4D97-AF65-F5344CB8AC3E}">
        <p14:creationId xmlns:p14="http://schemas.microsoft.com/office/powerpoint/2010/main" val="425718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9</a:t>
            </a:fld>
            <a:endParaRPr lang="es-EC"/>
          </a:p>
        </p:txBody>
      </p:sp>
    </p:spTree>
    <p:extLst>
      <p:ext uri="{BB962C8B-B14F-4D97-AF65-F5344CB8AC3E}">
        <p14:creationId xmlns:p14="http://schemas.microsoft.com/office/powerpoint/2010/main" val="16510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10</a:t>
            </a:fld>
            <a:endParaRPr lang="es-EC"/>
          </a:p>
        </p:txBody>
      </p:sp>
    </p:spTree>
    <p:extLst>
      <p:ext uri="{BB962C8B-B14F-4D97-AF65-F5344CB8AC3E}">
        <p14:creationId xmlns:p14="http://schemas.microsoft.com/office/powerpoint/2010/main" val="104392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11</a:t>
            </a:fld>
            <a:endParaRPr lang="es-EC"/>
          </a:p>
        </p:txBody>
      </p:sp>
    </p:spTree>
    <p:extLst>
      <p:ext uri="{BB962C8B-B14F-4D97-AF65-F5344CB8AC3E}">
        <p14:creationId xmlns:p14="http://schemas.microsoft.com/office/powerpoint/2010/main" val="90969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12</a:t>
            </a:fld>
            <a:endParaRPr lang="es-EC"/>
          </a:p>
        </p:txBody>
      </p:sp>
    </p:spTree>
    <p:extLst>
      <p:ext uri="{BB962C8B-B14F-4D97-AF65-F5344CB8AC3E}">
        <p14:creationId xmlns:p14="http://schemas.microsoft.com/office/powerpoint/2010/main" val="124769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13</a:t>
            </a:fld>
            <a:endParaRPr lang="es-EC"/>
          </a:p>
        </p:txBody>
      </p:sp>
    </p:spTree>
    <p:extLst>
      <p:ext uri="{BB962C8B-B14F-4D97-AF65-F5344CB8AC3E}">
        <p14:creationId xmlns:p14="http://schemas.microsoft.com/office/powerpoint/2010/main" val="213604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3B5FAB-21C4-4D26-9600-6CFD0ECC0F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3D3AB8DD-E9C9-41F8-AB01-06CD9C228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a:extLst>
              <a:ext uri="{FF2B5EF4-FFF2-40B4-BE49-F238E27FC236}">
                <a16:creationId xmlns:a16="http://schemas.microsoft.com/office/drawing/2014/main" xmlns="" id="{DF6E803B-E97F-4785-999C-B6CC46191927}"/>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5" name="Marcador de pie de página 4">
            <a:extLst>
              <a:ext uri="{FF2B5EF4-FFF2-40B4-BE49-F238E27FC236}">
                <a16:creationId xmlns:a16="http://schemas.microsoft.com/office/drawing/2014/main" xmlns="" id="{122A8D8A-3914-4142-A933-A9C8DD012AD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5D6333DE-B26D-40FA-AB9E-393314DD0BC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83797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0EC0E0-CE75-4381-921E-A55AECDB5EF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1F37C8EC-B964-4ECB-9695-BBDCE02E94A2}"/>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B260CF9-1797-4B47-9354-A57D9E920570}"/>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5" name="Marcador de pie de página 4">
            <a:extLst>
              <a:ext uri="{FF2B5EF4-FFF2-40B4-BE49-F238E27FC236}">
                <a16:creationId xmlns:a16="http://schemas.microsoft.com/office/drawing/2014/main" xmlns="" id="{460D9A39-B4EE-4699-977F-A1B84CFF34D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387E77D0-977D-4EC4-9947-D8BF67351632}"/>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80182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53B1411-555E-4411-9D9B-E7A27DDCFA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B2B09B-7A3B-4912-BCF0-0B5AF8B4A944}"/>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5AC877F-D5BE-4A4E-8D2C-608861DFCA70}"/>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5" name="Marcador de pie de página 4">
            <a:extLst>
              <a:ext uri="{FF2B5EF4-FFF2-40B4-BE49-F238E27FC236}">
                <a16:creationId xmlns:a16="http://schemas.microsoft.com/office/drawing/2014/main" xmlns="" id="{394CA562-921D-4998-B742-81948F81EC9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BB027618-3BA5-46F8-B993-9DAD0302F3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5354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27/8/2018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2845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E9DCA1-2EA7-4776-AE63-36C734B3CA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4989AB1-0690-410D-A4E9-0C24350F252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BDA5EF6-DFF9-4413-BFA2-660564F2357F}"/>
              </a:ext>
            </a:extLst>
          </p:cNvPr>
          <p:cNvSpPr>
            <a:spLocks noGrp="1"/>
          </p:cNvSpPr>
          <p:nvPr>
            <p:ph type="dt" sz="half" idx="10"/>
          </p:nvPr>
        </p:nvSpPr>
        <p:spPr/>
        <p:txBody>
          <a:bodyPr/>
          <a:lstStyle/>
          <a:p>
            <a:fld id="{C764DE79-268F-4C1A-8933-263129D2AF90}" type="datetimeFigureOut">
              <a:rPr lang="en-US" smtClean="0"/>
              <a:t>08/27/18</a:t>
            </a:fld>
            <a:endParaRPr lang="en-US" dirty="0"/>
          </a:p>
        </p:txBody>
      </p:sp>
      <p:sp>
        <p:nvSpPr>
          <p:cNvPr id="5" name="Marcador de pie de página 4">
            <a:extLst>
              <a:ext uri="{FF2B5EF4-FFF2-40B4-BE49-F238E27FC236}">
                <a16:creationId xmlns:a16="http://schemas.microsoft.com/office/drawing/2014/main" xmlns="" id="{C3A005AB-5DFA-44A5-A31B-1BAD04F5E8D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B9A584D1-F5C9-4367-85AF-790CE2A5AF53}"/>
              </a:ext>
            </a:extLst>
          </p:cNvPr>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5921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A3D067-79DA-4B8B-8A01-14824CFCC5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69F03FA-823B-48A7-A919-20E71F98B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xmlns="" id="{BA29DE63-D487-42F9-9254-23C1A54D057D}"/>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5" name="Marcador de pie de página 4">
            <a:extLst>
              <a:ext uri="{FF2B5EF4-FFF2-40B4-BE49-F238E27FC236}">
                <a16:creationId xmlns:a16="http://schemas.microsoft.com/office/drawing/2014/main" xmlns="" id="{4DA199BC-1F58-42B8-B13F-C04B42E45B4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23F80BFD-C752-420D-AC9A-32B5CFDA414C}"/>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19066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A9BBDC-550B-412F-851D-86EF9C7768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3D8014D-AABB-4FC9-A937-79B687400B10}"/>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61AD88B1-C368-4E66-A65B-0B55D5815930}"/>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80199A91-C717-4E60-A367-100C50F51C85}"/>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6" name="Marcador de pie de página 5">
            <a:extLst>
              <a:ext uri="{FF2B5EF4-FFF2-40B4-BE49-F238E27FC236}">
                <a16:creationId xmlns:a16="http://schemas.microsoft.com/office/drawing/2014/main" xmlns="" id="{3C312DCC-0881-48FB-BDB0-A71FE55BE46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1316AD38-9A0E-4D34-B1CA-45947C32BE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6864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DD75C5-FB9D-4564-B949-40836FE6E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00706E3-91C8-4151-A6EE-2C5EC2EA4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18CB1F47-E9BC-4BC1-9F2C-E1CE5A0D4A96}"/>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D4E76A16-A52A-437D-AC6B-CDAC0030A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651E8DC9-3F62-4C51-80BA-1BF913D66B9F}"/>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F283038-AF13-48AB-8775-61BEAE1D8888}"/>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8" name="Marcador de pie de página 7">
            <a:extLst>
              <a:ext uri="{FF2B5EF4-FFF2-40B4-BE49-F238E27FC236}">
                <a16:creationId xmlns:a16="http://schemas.microsoft.com/office/drawing/2014/main" xmlns="" id="{B725295C-C6FF-4A13-B433-7D7C0704AF6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0AC99AFA-5D12-4D0F-8A07-8011BE369FA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9636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F64930-4628-4164-9584-BCDD13045B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D6092A7-7529-45F9-8AD7-FD75B0B3B282}"/>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4" name="Marcador de pie de página 3">
            <a:extLst>
              <a:ext uri="{FF2B5EF4-FFF2-40B4-BE49-F238E27FC236}">
                <a16:creationId xmlns:a16="http://schemas.microsoft.com/office/drawing/2014/main" xmlns="" id="{073617F6-AE58-4397-A798-A73B8C34E38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55A064BD-B165-4091-A068-9D8560A4A89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80443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84F24A2-EEC9-4656-A476-78E0EA5DCFA6}"/>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3" name="Marcador de pie de página 2">
            <a:extLst>
              <a:ext uri="{FF2B5EF4-FFF2-40B4-BE49-F238E27FC236}">
                <a16:creationId xmlns:a16="http://schemas.microsoft.com/office/drawing/2014/main" xmlns="" id="{E3BE450E-5CAF-4809-BDD2-D468BF95117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196E283C-28E6-4D1E-8563-1EB51FCBBC9D}"/>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01699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FBF709-74B6-4C6D-8331-440129496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9B78D1B-0866-478F-BDDE-705471BE2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437AF28C-C22B-400B-B584-1B30C49CB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859CBC0E-512D-4E05-8AC0-B4D7FD6A1855}"/>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6" name="Marcador de pie de página 5">
            <a:extLst>
              <a:ext uri="{FF2B5EF4-FFF2-40B4-BE49-F238E27FC236}">
                <a16:creationId xmlns:a16="http://schemas.microsoft.com/office/drawing/2014/main" xmlns="" id="{73CBDFF3-456F-4868-B8A6-303817517F7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10B0FB10-4AA4-448D-B476-75129DA25AF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009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8CE92A-1422-45E0-80A5-F4B6E04544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230938FA-F147-485C-A901-A1A08D5A3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8B20CC0D-69D6-4CE5-BE4E-263758E76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C95FB1B4-B10D-4733-9C4D-E30AA96B1215}"/>
              </a:ext>
            </a:extLst>
          </p:cNvPr>
          <p:cNvSpPr>
            <a:spLocks noGrp="1"/>
          </p:cNvSpPr>
          <p:nvPr>
            <p:ph type="dt" sz="half" idx="10"/>
          </p:nvPr>
        </p:nvSpPr>
        <p:spPr/>
        <p:txBody>
          <a:bodyPr/>
          <a:lstStyle/>
          <a:p>
            <a:fld id="{F6249B34-9780-43F3-807A-ABAA0D7C523D}" type="datetimeFigureOut">
              <a:rPr lang="es-EC" smtClean="0"/>
              <a:t>27/8/2018</a:t>
            </a:fld>
            <a:endParaRPr lang="es-EC"/>
          </a:p>
        </p:txBody>
      </p:sp>
      <p:sp>
        <p:nvSpPr>
          <p:cNvPr id="6" name="Marcador de pie de página 5">
            <a:extLst>
              <a:ext uri="{FF2B5EF4-FFF2-40B4-BE49-F238E27FC236}">
                <a16:creationId xmlns:a16="http://schemas.microsoft.com/office/drawing/2014/main" xmlns="" id="{CAFE1796-6783-414C-A237-9F2C42A37B2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A5DAD084-0BBF-431D-8CF6-5717BFEF26DE}"/>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632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473C9F1-892C-45D3-A86C-D61794497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A492829-D5C2-4F41-A3DC-0458E317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D7F0F0E-AAD0-4F39-97AF-86941A758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27/8/2018</a:t>
            </a:fld>
            <a:endParaRPr lang="es-EC"/>
          </a:p>
        </p:txBody>
      </p:sp>
      <p:sp>
        <p:nvSpPr>
          <p:cNvPr id="5" name="Marcador de pie de página 4">
            <a:extLst>
              <a:ext uri="{FF2B5EF4-FFF2-40B4-BE49-F238E27FC236}">
                <a16:creationId xmlns:a16="http://schemas.microsoft.com/office/drawing/2014/main" xmlns="" id="{F72004A6-28E9-4F39-ABFF-B6188E79D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D6C1C5D0-F0B0-4F4D-A7D5-982DF88EA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3954047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385268" y="1500137"/>
            <a:ext cx="8777029" cy="3770263"/>
          </a:xfrm>
          <a:prstGeom prst="rect">
            <a:avLst/>
          </a:prstGeom>
          <a:noFill/>
        </p:spPr>
        <p:txBody>
          <a:bodyPr wrap="square" lIns="91440" tIns="45720" rIns="91440" bIns="45720">
            <a:spAutoFit/>
          </a:bodyPr>
          <a:lstStyle/>
          <a:p>
            <a:pPr algn="ctr"/>
            <a:r>
              <a:rPr lang="es-ES" sz="2800" b="1" dirty="0">
                <a:cs typeface="Arial" panose="020B0604020202020204" pitchFamily="34" charset="0"/>
              </a:rPr>
              <a:t>DEPARTAMENTO DE ELÉCTRICA Y ELECTRÓNICA</a:t>
            </a:r>
            <a:endParaRPr lang="es-EC" sz="2800" dirty="0">
              <a:cs typeface="Arial" panose="020B0604020202020204" pitchFamily="34" charset="0"/>
            </a:endParaRPr>
          </a:p>
          <a:p>
            <a:pPr algn="ctr"/>
            <a:r>
              <a:rPr lang="es-ES" sz="2400" b="1" dirty="0">
                <a:cs typeface="Arial" panose="020B0604020202020204" pitchFamily="34" charset="0"/>
              </a:rPr>
              <a:t> </a:t>
            </a:r>
            <a:r>
              <a:rPr lang="es-ES" sz="2000" b="1" dirty="0">
                <a:cs typeface="Arial" panose="020B0604020202020204" pitchFamily="34" charset="0"/>
              </a:rPr>
              <a:t>CARRERA DE INGENIERÍA ELECTRÓNICA Y TELECOMUNICACIONES</a:t>
            </a:r>
          </a:p>
          <a:p>
            <a:pPr algn="ctr"/>
            <a:endParaRPr lang="es-ES" b="1" dirty="0">
              <a:cs typeface="Arial" panose="020B0604020202020204" pitchFamily="34" charset="0"/>
            </a:endParaRPr>
          </a:p>
          <a:p>
            <a:pPr algn="ctr"/>
            <a:r>
              <a:rPr lang="es-ES" sz="800" b="1" dirty="0">
                <a:cs typeface="Arial" panose="020B0604020202020204" pitchFamily="34" charset="0"/>
              </a:rPr>
              <a:t> </a:t>
            </a:r>
            <a:endParaRPr lang="es-EC" sz="800" dirty="0">
              <a:cs typeface="Arial" panose="020B0604020202020204" pitchFamily="34" charset="0"/>
            </a:endParaRPr>
          </a:p>
          <a:p>
            <a:r>
              <a:rPr lang="es-ES" sz="700" b="1" dirty="0">
                <a:cs typeface="Arial" panose="020B0604020202020204" pitchFamily="34" charset="0"/>
              </a:rPr>
              <a:t> </a:t>
            </a:r>
            <a:endParaRPr lang="es-EC" sz="700" dirty="0">
              <a:cs typeface="Arial" panose="020B0604020202020204" pitchFamily="34" charset="0"/>
            </a:endParaRPr>
          </a:p>
          <a:p>
            <a:pPr algn="ctr"/>
            <a:r>
              <a:rPr lang="es-ES" sz="700" b="1" dirty="0">
                <a:cs typeface="Arial" panose="020B0604020202020204" pitchFamily="34" charset="0"/>
              </a:rPr>
              <a:t> </a:t>
            </a:r>
            <a:r>
              <a:rPr lang="es-ES" sz="1400" b="1" dirty="0">
                <a:cs typeface="Arial" panose="020B0604020202020204" pitchFamily="34" charset="0"/>
              </a:rPr>
              <a:t>TEMA: </a:t>
            </a:r>
            <a:r>
              <a:rPr lang="es-ES" b="1" dirty="0" smtClean="0"/>
              <a:t>IDENTIFICACI</a:t>
            </a:r>
            <a:r>
              <a:rPr lang="es-EC" b="1" dirty="0" smtClean="0"/>
              <a:t>ÓN DE EMOCIONES A TRAVÉS </a:t>
            </a:r>
          </a:p>
          <a:p>
            <a:pPr algn="ctr"/>
            <a:r>
              <a:rPr lang="es-EC" b="1" dirty="0" smtClean="0"/>
              <a:t>DEL RECONOCIMIENTO AUTOMÁTICO DE GESTOS FACIALES</a:t>
            </a:r>
            <a:endParaRPr lang="es-ES" b="1" dirty="0"/>
          </a:p>
          <a:p>
            <a:pPr algn="ctr"/>
            <a:endParaRPr lang="es-EC" sz="1400" b="1" dirty="0">
              <a:cs typeface="Arial" panose="020B0604020202020204" pitchFamily="34" charset="0"/>
            </a:endParaRPr>
          </a:p>
          <a:p>
            <a:pPr algn="ctr"/>
            <a:r>
              <a:rPr lang="es-ES" sz="1400" b="1" dirty="0" smtClean="0">
                <a:cs typeface="Arial" panose="020B0604020202020204" pitchFamily="34" charset="0"/>
              </a:rPr>
              <a:t>AUTOR: </a:t>
            </a:r>
            <a:r>
              <a:rPr lang="en-US" dirty="0" smtClean="0"/>
              <a:t>FREIRE GRANDA, JORGE GUILLERMO</a:t>
            </a:r>
            <a:endParaRPr lang="es-EC" sz="1400" dirty="0">
              <a:cs typeface="Arial" panose="020B0604020202020204" pitchFamily="34" charset="0"/>
            </a:endParaRPr>
          </a:p>
          <a:p>
            <a:pPr algn="ctr"/>
            <a:r>
              <a:rPr lang="es-ES" sz="1400" dirty="0">
                <a:cs typeface="Arial" panose="020B0604020202020204" pitchFamily="34" charset="0"/>
              </a:rPr>
              <a:t>  </a:t>
            </a:r>
            <a:endParaRPr lang="es-EC" sz="1400" dirty="0">
              <a:cs typeface="Arial" panose="020B0604020202020204" pitchFamily="34" charset="0"/>
            </a:endParaRPr>
          </a:p>
          <a:p>
            <a:pPr algn="ctr"/>
            <a:r>
              <a:rPr lang="es-ES" sz="1400" b="1" dirty="0" smtClean="0">
                <a:cs typeface="Arial" panose="020B0604020202020204" pitchFamily="34" charset="0"/>
              </a:rPr>
              <a:t>DIRECTORA: </a:t>
            </a:r>
            <a:r>
              <a:rPr lang="es-ES" dirty="0" smtClean="0"/>
              <a:t>Ing. </a:t>
            </a:r>
            <a:r>
              <a:rPr lang="es-ES" dirty="0" smtClean="0"/>
              <a:t>PAREDES TER</a:t>
            </a:r>
            <a:r>
              <a:rPr lang="es-EC" dirty="0" smtClean="0"/>
              <a:t>ÁN, NANCY IVETTNE</a:t>
            </a:r>
            <a:endParaRPr lang="es-ES" dirty="0" smtClean="0"/>
          </a:p>
          <a:p>
            <a:pPr algn="ctr"/>
            <a:r>
              <a:rPr lang="es-ES" sz="1400" b="1" dirty="0" smtClean="0">
                <a:cs typeface="Arial" panose="020B0604020202020204" pitchFamily="34" charset="0"/>
              </a:rPr>
              <a:t>COLABORADOR: </a:t>
            </a:r>
            <a:r>
              <a:rPr lang="es-ES" dirty="0" smtClean="0"/>
              <a:t>Dr. </a:t>
            </a:r>
            <a:r>
              <a:rPr lang="es-ES" dirty="0" smtClean="0"/>
              <a:t>OLMEDO CIFUENTES, GONZALO FERNANDO</a:t>
            </a:r>
            <a:endParaRPr lang="es-EC" dirty="0"/>
          </a:p>
          <a:p>
            <a:pPr algn="ctr"/>
            <a:r>
              <a:rPr lang="es-ES" sz="1400" dirty="0">
                <a:cs typeface="Arial" panose="020B0604020202020204" pitchFamily="34" charset="0"/>
              </a:rPr>
              <a:t>  </a:t>
            </a:r>
            <a:r>
              <a:rPr lang="es-ES" sz="1400" b="1" dirty="0">
                <a:cs typeface="Arial" panose="020B0604020202020204" pitchFamily="34" charset="0"/>
              </a:rPr>
              <a:t> </a:t>
            </a:r>
            <a:endParaRPr lang="es-EC" sz="1400" dirty="0">
              <a:cs typeface="Arial" panose="020B0604020202020204" pitchFamily="34" charset="0"/>
            </a:endParaRPr>
          </a:p>
          <a:p>
            <a:pPr algn="ctr"/>
            <a:r>
              <a:rPr lang="es-ES" sz="1400" b="1" dirty="0">
                <a:cs typeface="Arial" panose="020B0604020202020204" pitchFamily="34" charset="0"/>
              </a:rPr>
              <a:t>SANGOLQUÍ - </a:t>
            </a:r>
            <a:r>
              <a:rPr lang="es-ES_tradnl" sz="1400" b="1" dirty="0">
                <a:cs typeface="Arial" panose="020B0604020202020204" pitchFamily="34" charset="0"/>
              </a:rPr>
              <a:t>2018</a:t>
            </a:r>
            <a:endParaRPr lang="es-EC" sz="1400" b="1" dirty="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a:extLst>
              <a:ext uri="{FF2B5EF4-FFF2-40B4-BE49-F238E27FC236}">
                <a16:creationId xmlns:a16="http://schemas.microsoft.com/office/drawing/2014/main" xmlns="" id="{28A59E35-A8F6-493F-96C8-0CDF3DAC5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4" y="99359"/>
            <a:ext cx="3736428" cy="911121"/>
          </a:xfrm>
          <a:prstGeom prst="rect">
            <a:avLst/>
          </a:prstGeom>
        </p:spPr>
      </p:pic>
      <p:pic>
        <p:nvPicPr>
          <p:cNvPr id="4" name="Imagen 3">
            <a:extLst>
              <a:ext uri="{FF2B5EF4-FFF2-40B4-BE49-F238E27FC236}">
                <a16:creationId xmlns:a16="http://schemas.microsoft.com/office/drawing/2014/main" xmlns="" id="{051D6A91-02A5-4101-A6FB-0680DA2317F5}"/>
              </a:ext>
            </a:extLst>
          </p:cNvPr>
          <p:cNvPicPr>
            <a:picLocks noChangeAspect="1"/>
          </p:cNvPicPr>
          <p:nvPr/>
        </p:nvPicPr>
        <p:blipFill rotWithShape="1">
          <a:blip r:embed="rId3"/>
          <a:srcRect l="17241" t="21060" r="970" b="5828"/>
          <a:stretch/>
        </p:blipFill>
        <p:spPr>
          <a:xfrm>
            <a:off x="0" y="5722881"/>
            <a:ext cx="12192000" cy="1182415"/>
          </a:xfrm>
          <a:prstGeom prst="rect">
            <a:avLst/>
          </a:prstGeom>
        </p:spPr>
      </p:pic>
    </p:spTree>
    <p:extLst>
      <p:ext uri="{BB962C8B-B14F-4D97-AF65-F5344CB8AC3E}">
        <p14:creationId xmlns:p14="http://schemas.microsoft.com/office/powerpoint/2010/main" val="266767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Font typeface="Arial" panose="020B0604020202020204" pitchFamily="34" charset="0"/>
              <a:buAutoNum type="arabicPeriod"/>
            </a:pPr>
            <a:r>
              <a:rPr lang="es-ES" sz="2000" b="1" dirty="0">
                <a:solidFill>
                  <a:schemeClr val="bg2">
                    <a:lumMod val="75000"/>
                  </a:schemeClr>
                </a:solidFill>
              </a:rPr>
              <a:t>JUSTIFICACIÓN E IMPORTANCIA</a:t>
            </a:r>
          </a:p>
          <a:p>
            <a:pPr marL="342900" indent="-342900" algn="just">
              <a:buFont typeface="Arial" panose="020B0604020202020204" pitchFamily="34" charset="0"/>
              <a:buAutoNum type="arabicPeriod"/>
            </a:pPr>
            <a:r>
              <a:rPr lang="es-ES" sz="2000" b="1" dirty="0">
                <a:solidFill>
                  <a:schemeClr val="tx1"/>
                </a:solidFill>
              </a:rPr>
              <a:t>DIAGRAMA DEL MÉTODO DE IDENTIFICACIÓN DE </a:t>
            </a:r>
            <a:r>
              <a:rPr lang="es-ES" sz="2000" b="1" dirty="0" smtClean="0">
                <a:solidFill>
                  <a:schemeClr val="tx1"/>
                </a:solidFill>
              </a:rPr>
              <a:t>EMOCIONES</a:t>
            </a:r>
          </a:p>
          <a:p>
            <a:pPr marL="342900" indent="-342900" algn="just">
              <a:buAutoNum type="arabicPeriod"/>
            </a:pPr>
            <a:r>
              <a:rPr lang="es-ES" sz="2000" b="1" dirty="0" smtClean="0">
                <a:solidFill>
                  <a:schemeClr val="bg2">
                    <a:lumMod val="75000"/>
                  </a:schemeClr>
                </a:solidFill>
              </a:rPr>
              <a:t>EXTRACCIÓN </a:t>
            </a:r>
            <a:r>
              <a:rPr lang="es-ES" sz="2000" b="1" dirty="0">
                <a:solidFill>
                  <a:schemeClr val="bg2">
                    <a:lumMod val="75000"/>
                  </a:schemeClr>
                </a:solidFill>
              </a:rPr>
              <a:t>DE CARACTERISTICAS (VIOLA-JONES)</a:t>
            </a:r>
          </a:p>
          <a:p>
            <a:pPr marL="342900" indent="-342900" algn="just">
              <a:buFont typeface="Arial" panose="020B0604020202020204" pitchFamily="34" charset="0"/>
              <a:buAutoNum type="arabicPeriod"/>
            </a:pPr>
            <a:r>
              <a:rPr lang="es-ES" sz="2000" b="1" dirty="0">
                <a:solidFill>
                  <a:schemeClr val="bg2">
                    <a:lumMod val="75000"/>
                  </a:schemeClr>
                </a:solidFill>
              </a:rPr>
              <a:t>PROCESAMIENTO DE LAS COMPONENTES </a:t>
            </a:r>
            <a:r>
              <a:rPr lang="es-ES" sz="2000" b="1" dirty="0" smtClean="0">
                <a:solidFill>
                  <a:schemeClr val="bg2">
                    <a:lumMod val="75000"/>
                  </a:schemeClr>
                </a:solidFill>
              </a:rPr>
              <a:t>EXTRAÍDAS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smtClean="0">
                <a:solidFill>
                  <a:srgbClr val="00682F"/>
                </a:solidFill>
                <a:effectLst>
                  <a:outerShdw blurRad="38100" dist="38100" dir="2700000" algn="tl">
                    <a:srgbClr val="000000">
                      <a:alpha val="43137"/>
                    </a:srgbClr>
                  </a:outerShdw>
                </a:effectLst>
              </a:rPr>
              <a:t>DIAGRAMA DE BLOQUES</a:t>
            </a:r>
            <a:endParaRPr lang="es-ES" sz="4800" b="1" dirty="0">
              <a:solidFill>
                <a:srgbClr val="00682F"/>
              </a:solidFill>
              <a:effectLst>
                <a:outerShdw blurRad="38100" dist="38100" dir="2700000" algn="tl">
                  <a:srgbClr val="000000">
                    <a:alpha val="43137"/>
                  </a:srgbClr>
                </a:outerShdw>
              </a:effectLst>
            </a:endParaRP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algn="just"/>
            <a:r>
              <a:rPr lang="es-ES" dirty="0">
                <a:solidFill>
                  <a:schemeClr val="tx1"/>
                </a:solidFill>
              </a:rPr>
              <a:t>El esquema de la estructura del algoritmo propuesto está compuesto de la siguiente manera:</a:t>
            </a:r>
          </a:p>
          <a:p>
            <a:pPr algn="just"/>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0" name="Rectángulo redondeado 9"/>
          <p:cNvSpPr/>
          <p:nvPr/>
        </p:nvSpPr>
        <p:spPr>
          <a:xfrm>
            <a:off x="3543617" y="3688832"/>
            <a:ext cx="1094105" cy="54292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Extracción de Características</a:t>
            </a:r>
          </a:p>
        </p:txBody>
      </p:sp>
      <p:sp>
        <p:nvSpPr>
          <p:cNvPr id="12" name="Rectángulo redondeado 11"/>
          <p:cNvSpPr/>
          <p:nvPr/>
        </p:nvSpPr>
        <p:spPr>
          <a:xfrm>
            <a:off x="5260022" y="3286877"/>
            <a:ext cx="1280795" cy="715645"/>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Análisis de Componentes Principales (PCA)</a:t>
            </a:r>
          </a:p>
        </p:txBody>
      </p:sp>
      <p:sp>
        <p:nvSpPr>
          <p:cNvPr id="13" name="Rectángulo redondeado 12"/>
          <p:cNvSpPr/>
          <p:nvPr/>
        </p:nvSpPr>
        <p:spPr>
          <a:xfrm>
            <a:off x="7094537" y="4262237"/>
            <a:ext cx="1094105" cy="50863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Identificación de emociones</a:t>
            </a:r>
          </a:p>
        </p:txBody>
      </p:sp>
      <p:sp>
        <p:nvSpPr>
          <p:cNvPr id="15" name="Rectángulo redondeado 14"/>
          <p:cNvSpPr/>
          <p:nvPr/>
        </p:nvSpPr>
        <p:spPr>
          <a:xfrm>
            <a:off x="8522652" y="3916797"/>
            <a:ext cx="836295" cy="131064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Felicidad</a:t>
            </a:r>
          </a:p>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Ira</a:t>
            </a:r>
          </a:p>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Tristeza</a:t>
            </a:r>
          </a:p>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Neutral</a:t>
            </a:r>
          </a:p>
        </p:txBody>
      </p:sp>
      <p:cxnSp>
        <p:nvCxnSpPr>
          <p:cNvPr id="17" name="Conector angular 16"/>
          <p:cNvCxnSpPr/>
          <p:nvPr/>
        </p:nvCxnSpPr>
        <p:spPr>
          <a:xfrm flipH="1" flipV="1">
            <a:off x="5270182" y="3612632"/>
            <a:ext cx="114935" cy="2298700"/>
          </a:xfrm>
          <a:prstGeom prst="bentConnector3">
            <a:avLst>
              <a:gd name="adj1" fmla="val 388614"/>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 name="Conector recto 17"/>
          <p:cNvCxnSpPr/>
          <p:nvPr/>
        </p:nvCxnSpPr>
        <p:spPr>
          <a:xfrm>
            <a:off x="6797357" y="3550402"/>
            <a:ext cx="3175" cy="2378710"/>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cto 19"/>
          <p:cNvCxnSpPr/>
          <p:nvPr/>
        </p:nvCxnSpPr>
        <p:spPr>
          <a:xfrm flipH="1">
            <a:off x="6535102" y="3557387"/>
            <a:ext cx="254000" cy="0"/>
          </a:xfrm>
          <a:prstGeom prst="line">
            <a:avLst/>
          </a:prstGeom>
        </p:spPr>
        <p:style>
          <a:lnRef idx="1">
            <a:schemeClr val="dk1"/>
          </a:lnRef>
          <a:fillRef idx="0">
            <a:schemeClr val="dk1"/>
          </a:fillRef>
          <a:effectRef idx="0">
            <a:schemeClr val="dk1"/>
          </a:effectRef>
          <a:fontRef idx="minor">
            <a:schemeClr val="tx1"/>
          </a:fontRef>
        </p:style>
      </p:cxnSp>
      <p:cxnSp>
        <p:nvCxnSpPr>
          <p:cNvPr id="22" name="Conector recto de flecha 21"/>
          <p:cNvCxnSpPr/>
          <p:nvPr/>
        </p:nvCxnSpPr>
        <p:spPr>
          <a:xfrm>
            <a:off x="8207692" y="4495282"/>
            <a:ext cx="3308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p:cNvCxnSpPr/>
          <p:nvPr/>
        </p:nvCxnSpPr>
        <p:spPr>
          <a:xfrm>
            <a:off x="6796722" y="4506712"/>
            <a:ext cx="2965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ángulo redondeado 24"/>
          <p:cNvSpPr/>
          <p:nvPr/>
        </p:nvSpPr>
        <p:spPr>
          <a:xfrm>
            <a:off x="5394007" y="5538587"/>
            <a:ext cx="1094105" cy="741680"/>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Cálculo de la distancia más próxima</a:t>
            </a:r>
          </a:p>
        </p:txBody>
      </p:sp>
      <p:cxnSp>
        <p:nvCxnSpPr>
          <p:cNvPr id="26" name="Conector recto 25"/>
          <p:cNvCxnSpPr/>
          <p:nvPr/>
        </p:nvCxnSpPr>
        <p:spPr>
          <a:xfrm flipH="1">
            <a:off x="6495097" y="5924032"/>
            <a:ext cx="305435" cy="0"/>
          </a:xfrm>
          <a:prstGeom prst="line">
            <a:avLst/>
          </a:prstGeom>
        </p:spPr>
        <p:style>
          <a:lnRef idx="1">
            <a:schemeClr val="dk1"/>
          </a:lnRef>
          <a:fillRef idx="0">
            <a:schemeClr val="dk1"/>
          </a:fillRef>
          <a:effectRef idx="0">
            <a:schemeClr val="dk1"/>
          </a:effectRef>
          <a:fontRef idx="minor">
            <a:schemeClr val="tx1"/>
          </a:fontRef>
        </p:style>
      </p:cxnSp>
      <p:cxnSp>
        <p:nvCxnSpPr>
          <p:cNvPr id="27" name="Conector recto 26"/>
          <p:cNvCxnSpPr/>
          <p:nvPr/>
        </p:nvCxnSpPr>
        <p:spPr>
          <a:xfrm>
            <a:off x="3683317" y="3128762"/>
            <a:ext cx="335915" cy="0"/>
          </a:xfrm>
          <a:prstGeom prst="line">
            <a:avLst/>
          </a:prstGeom>
        </p:spPr>
        <p:style>
          <a:lnRef idx="1">
            <a:schemeClr val="dk1"/>
          </a:lnRef>
          <a:fillRef idx="0">
            <a:schemeClr val="dk1"/>
          </a:fillRef>
          <a:effectRef idx="0">
            <a:schemeClr val="dk1"/>
          </a:effectRef>
          <a:fontRef idx="minor">
            <a:schemeClr val="tx1"/>
          </a:fontRef>
        </p:style>
      </p:cxnSp>
      <p:cxnSp>
        <p:nvCxnSpPr>
          <p:cNvPr id="28" name="Conector recto de flecha 27"/>
          <p:cNvCxnSpPr/>
          <p:nvPr/>
        </p:nvCxnSpPr>
        <p:spPr>
          <a:xfrm>
            <a:off x="4019232" y="3130032"/>
            <a:ext cx="0" cy="517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ángulo redondeado 28"/>
          <p:cNvSpPr/>
          <p:nvPr/>
        </p:nvSpPr>
        <p:spPr>
          <a:xfrm>
            <a:off x="3494722" y="4438132"/>
            <a:ext cx="1155700" cy="92265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Procesamiento de las Componentes extraídas</a:t>
            </a:r>
          </a:p>
        </p:txBody>
      </p:sp>
      <p:pic>
        <p:nvPicPr>
          <p:cNvPr id="30" name="Imagen 29" descr="E:\Matlab_Documentos\Avances\Union\demo\neutral\Image03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3052" y="2743952"/>
            <a:ext cx="834390" cy="834390"/>
          </a:xfrm>
          <a:prstGeom prst="rect">
            <a:avLst/>
          </a:prstGeom>
          <a:noFill/>
          <a:ln>
            <a:noFill/>
          </a:ln>
        </p:spPr>
      </p:pic>
      <p:cxnSp>
        <p:nvCxnSpPr>
          <p:cNvPr id="31" name="Conector recto de flecha 30"/>
          <p:cNvCxnSpPr/>
          <p:nvPr/>
        </p:nvCxnSpPr>
        <p:spPr>
          <a:xfrm>
            <a:off x="4654867" y="4857867"/>
            <a:ext cx="2965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p:cNvCxnSpPr/>
          <p:nvPr/>
        </p:nvCxnSpPr>
        <p:spPr>
          <a:xfrm>
            <a:off x="4030027" y="4231757"/>
            <a:ext cx="1270" cy="2114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ángulo redondeado 32"/>
          <p:cNvSpPr/>
          <p:nvPr/>
        </p:nvSpPr>
        <p:spPr>
          <a:xfrm>
            <a:off x="5333682" y="4528302"/>
            <a:ext cx="1094105" cy="50863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s-EC" sz="1100">
                <a:effectLst/>
                <a:ea typeface="Calibri" panose="020F0502020204030204" pitchFamily="34" charset="0"/>
                <a:cs typeface="Times New Roman" panose="02020603050405020304" pitchFamily="18" charset="0"/>
              </a:rPr>
              <a:t>Base de Datos</a:t>
            </a:r>
          </a:p>
        </p:txBody>
      </p:sp>
      <p:cxnSp>
        <p:nvCxnSpPr>
          <p:cNvPr id="34" name="Conector recto de flecha 33"/>
          <p:cNvCxnSpPr/>
          <p:nvPr/>
        </p:nvCxnSpPr>
        <p:spPr>
          <a:xfrm flipV="1">
            <a:off x="5882957" y="4013317"/>
            <a:ext cx="0" cy="51752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49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ppt_x"/>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anim calcmode="lin" valueType="num">
                                      <p:cBhvr>
                                        <p:cTn id="93" dur="1000" fill="hold"/>
                                        <p:tgtEl>
                                          <p:spTgt spid="15"/>
                                        </p:tgtEl>
                                        <p:attrNameLst>
                                          <p:attrName>ppt_x</p:attrName>
                                        </p:attrNameLst>
                                      </p:cBhvr>
                                      <p:tavLst>
                                        <p:tav tm="0">
                                          <p:val>
                                            <p:strVal val="#ppt_x"/>
                                          </p:val>
                                        </p:tav>
                                        <p:tav tm="100000">
                                          <p:val>
                                            <p:strVal val="#ppt_x"/>
                                          </p:val>
                                        </p:tav>
                                      </p:tavLst>
                                    </p:anim>
                                    <p:anim calcmode="lin" valueType="num">
                                      <p:cBhvr>
                                        <p:cTn id="9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25" grpId="0" animBg="1"/>
      <p:bldP spid="29"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bg2">
                    <a:lumMod val="75000"/>
                  </a:schemeClr>
                </a:solidFill>
              </a:rPr>
              <a:t>JUSTIFICACIÓN E </a:t>
            </a:r>
            <a:r>
              <a:rPr lang="es-ES" sz="2000" b="1" dirty="0" smtClean="0">
                <a:solidFill>
                  <a:schemeClr val="bg2">
                    <a:lumMod val="75000"/>
                  </a:schemeClr>
                </a:solidFill>
              </a:rPr>
              <a:t>IMPORTANCIA</a:t>
            </a:r>
          </a:p>
          <a:p>
            <a:pPr marL="342900" indent="-342900" algn="just">
              <a:buAutoNum type="arabicPeriod"/>
            </a:pPr>
            <a:r>
              <a:rPr lang="es-ES" sz="2000" b="1" dirty="0" smtClean="0">
                <a:solidFill>
                  <a:schemeClr val="bg2">
                    <a:lumMod val="75000"/>
                  </a:schemeClr>
                </a:solidFill>
              </a:rPr>
              <a:t>DIAGRAMA DEL MÉTODO DE IDENTIFICACIÓN DE EMOCIONES</a:t>
            </a:r>
            <a:endParaRPr lang="es-ES" sz="2000" b="1" dirty="0">
              <a:solidFill>
                <a:schemeClr val="bg2">
                  <a:lumMod val="75000"/>
                </a:schemeClr>
              </a:solidFill>
            </a:endParaRPr>
          </a:p>
          <a:p>
            <a:pPr marL="342900" indent="-342900" algn="just">
              <a:buAutoNum type="arabicPeriod"/>
            </a:pPr>
            <a:r>
              <a:rPr lang="es-ES" sz="2000" b="1" dirty="0">
                <a:solidFill>
                  <a:schemeClr val="tx1"/>
                </a:solidFill>
              </a:rPr>
              <a:t>EXTRACCIÓN DE CARACTERISTICAS (VIOLA-JONES)</a:t>
            </a:r>
          </a:p>
          <a:p>
            <a:pPr marL="342900" indent="-342900" algn="just">
              <a:buFont typeface="Arial" panose="020B0604020202020204" pitchFamily="34" charset="0"/>
              <a:buAutoNum type="arabicPeriod"/>
            </a:pPr>
            <a:r>
              <a:rPr lang="es-ES" sz="2000" b="1" dirty="0">
                <a:solidFill>
                  <a:schemeClr val="bg2">
                    <a:lumMod val="75000"/>
                  </a:schemeClr>
                </a:solidFill>
              </a:rPr>
              <a:t>PROCESAMIENTO DE LAS COMPONENTES </a:t>
            </a:r>
            <a:r>
              <a:rPr lang="es-ES" sz="2000" b="1" dirty="0" smtClean="0">
                <a:solidFill>
                  <a:schemeClr val="bg2">
                    <a:lumMod val="75000"/>
                  </a:schemeClr>
                </a:solidFill>
              </a:rPr>
              <a:t>EXTRAÍDAS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213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359885"/>
            <a:ext cx="11486825" cy="4328664"/>
          </a:xfrm>
        </p:spPr>
        <p:txBody>
          <a:bodyPr>
            <a:noAutofit/>
          </a:bodyPr>
          <a:lstStyle/>
          <a:p>
            <a:r>
              <a:rPr lang="es-ES" b="1" dirty="0" smtClean="0">
                <a:solidFill>
                  <a:srgbClr val="00682F"/>
                </a:solidFill>
              </a:rPr>
              <a:t>EXTRACCIÓN DE CARACTERISTICAS (VIOLA-JONES)</a:t>
            </a:r>
            <a:endParaRPr lang="es-ES" b="1" dirty="0">
              <a:solidFill>
                <a:srgbClr val="00682F"/>
              </a:solidFill>
            </a:endParaRPr>
          </a:p>
          <a:p>
            <a:pPr algn="just"/>
            <a:r>
              <a:rPr lang="es-EC" sz="2000" dirty="0">
                <a:solidFill>
                  <a:schemeClr val="tx1"/>
                </a:solidFill>
              </a:rPr>
              <a:t>En la </a:t>
            </a:r>
            <a:r>
              <a:rPr lang="es-EC" sz="2000" dirty="0" smtClean="0">
                <a:solidFill>
                  <a:schemeClr val="tx1"/>
                </a:solidFill>
              </a:rPr>
              <a:t>Figura, </a:t>
            </a:r>
            <a:r>
              <a:rPr lang="es-EC" sz="2000" dirty="0">
                <a:solidFill>
                  <a:schemeClr val="tx1"/>
                </a:solidFill>
              </a:rPr>
              <a:t>se observa la detección del rostro, ojos, nariz y boca. Esto se lo consigue con el algoritmo de </a:t>
            </a:r>
            <a:r>
              <a:rPr lang="es-EC" sz="2000" dirty="0" smtClean="0">
                <a:solidFill>
                  <a:schemeClr val="tx1"/>
                </a:solidFill>
              </a:rPr>
              <a:t>Viola-Jones, el </a:t>
            </a:r>
            <a:r>
              <a:rPr lang="es-EC" sz="2000" dirty="0">
                <a:solidFill>
                  <a:schemeClr val="tx1"/>
                </a:solidFill>
              </a:rPr>
              <a:t>cual nos permite separar los objetos para luego ser procesados. Se escogió este algoritmo ya que tiene </a:t>
            </a:r>
            <a:r>
              <a:rPr lang="es-EC" sz="2000" dirty="0" smtClean="0">
                <a:solidFill>
                  <a:schemeClr val="tx1"/>
                </a:solidFill>
              </a:rPr>
              <a:t>ciertas </a:t>
            </a:r>
            <a:r>
              <a:rPr lang="es-EC" sz="2000" dirty="0">
                <a:solidFill>
                  <a:schemeClr val="tx1"/>
                </a:solidFill>
              </a:rPr>
              <a:t>ventajas, como el ser robusto, con tasa de detección muy alta y muy bajas tasas de falsos positivos. </a:t>
            </a:r>
            <a:endParaRPr lang="es-EC" sz="2000" dirty="0" smtClean="0">
              <a:solidFill>
                <a:schemeClr val="tx1"/>
              </a:solidFill>
            </a:endParaRPr>
          </a:p>
          <a:p>
            <a:pPr algn="just"/>
            <a:r>
              <a:rPr lang="es-EC" sz="2000" dirty="0">
                <a:solidFill>
                  <a:schemeClr val="tx1"/>
                </a:solidFill>
              </a:rPr>
              <a:t>Para extraer las componentes del rostro se ha tomado como herramienta computacional a MATLAB, ya que es un software matemático que ofrece en uno de sus entornos, el procesamiento de imágenes, por medio de un lenguaje de programación. </a:t>
            </a:r>
          </a:p>
          <a:p>
            <a:pPr algn="just"/>
            <a:endParaRPr lang="es-EC" sz="2000" dirty="0">
              <a:solidFill>
                <a:schemeClr val="tx1"/>
              </a:solidFill>
            </a:endParaRPr>
          </a:p>
          <a:p>
            <a:endParaRPr lang="es-ES" sz="20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7" name="Imagen 16" descr="C:\Users\Equipo\Desktop\componentes.jpg"/>
          <p:cNvPicPr/>
          <p:nvPr/>
        </p:nvPicPr>
        <p:blipFill rotWithShape="1">
          <a:blip r:embed="rId4" cstate="print">
            <a:extLst>
              <a:ext uri="{28A0092B-C50C-407E-A947-70E740481C1C}">
                <a14:useLocalDpi xmlns:a14="http://schemas.microsoft.com/office/drawing/2010/main" val="0"/>
              </a:ext>
            </a:extLst>
          </a:blip>
          <a:srcRect l="9725" t="3742" r="9696" b="9483"/>
          <a:stretch/>
        </p:blipFill>
        <p:spPr bwMode="auto">
          <a:xfrm>
            <a:off x="4934023" y="3821464"/>
            <a:ext cx="2336787" cy="23163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6827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28039"/>
            <a:ext cx="11486825" cy="4328664"/>
          </a:xfrm>
        </p:spPr>
        <p:txBody>
          <a:bodyPr>
            <a:noAutofit/>
          </a:bodyPr>
          <a:lstStyle/>
          <a:p>
            <a:r>
              <a:rPr lang="es-ES" b="1" dirty="0" smtClean="0">
                <a:solidFill>
                  <a:srgbClr val="00682F"/>
                </a:solidFill>
              </a:rPr>
              <a:t>EXTRACCIÓN DE CARACTERISTICAS (VIOLA-JONES)</a:t>
            </a:r>
          </a:p>
          <a:p>
            <a:r>
              <a:rPr lang="es-ES" b="1" dirty="0" smtClean="0">
                <a:solidFill>
                  <a:srgbClr val="00682F"/>
                </a:solidFill>
              </a:rPr>
              <a:t>COMPONENTE OBJETO BOCA</a:t>
            </a:r>
            <a:endParaRPr lang="es-ES" b="1" dirty="0">
              <a:solidFill>
                <a:srgbClr val="00682F"/>
              </a:solidFill>
            </a:endParaRPr>
          </a:p>
          <a:p>
            <a:pPr algn="just"/>
            <a:r>
              <a:rPr lang="es-EC" sz="2000" dirty="0">
                <a:solidFill>
                  <a:schemeClr val="tx1"/>
                </a:solidFill>
              </a:rPr>
              <a:t>Tal como se </a:t>
            </a:r>
            <a:r>
              <a:rPr lang="es-EC" sz="2000" dirty="0" smtClean="0">
                <a:solidFill>
                  <a:schemeClr val="tx1"/>
                </a:solidFill>
              </a:rPr>
              <a:t>muestran </a:t>
            </a:r>
            <a:r>
              <a:rPr lang="es-EC" sz="2000" dirty="0">
                <a:solidFill>
                  <a:schemeClr val="tx1"/>
                </a:solidFill>
              </a:rPr>
              <a:t>en </a:t>
            </a:r>
            <a:r>
              <a:rPr lang="es-EC" sz="2000" dirty="0" smtClean="0">
                <a:solidFill>
                  <a:schemeClr val="tx1"/>
                </a:solidFill>
              </a:rPr>
              <a:t>las Figuras, </a:t>
            </a:r>
            <a:r>
              <a:rPr lang="es-EC" sz="2000" dirty="0">
                <a:solidFill>
                  <a:schemeClr val="tx1"/>
                </a:solidFill>
              </a:rPr>
              <a:t>se puede apreciar que la detección de la boca no es correcta. En ciertos casos confunde el ojo como si fuera la boca, como sucede en el caso (d). Mientras que en otros casos la detección es inclusive fuera del área de detección del rostro, como lo es en el caso (b).  </a:t>
            </a:r>
          </a:p>
          <a:p>
            <a:endParaRPr lang="es-ES" sz="20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4"/>
          <a:stretch>
            <a:fillRect/>
          </a:stretch>
        </p:blipFill>
        <p:spPr>
          <a:xfrm>
            <a:off x="1069847" y="2961986"/>
            <a:ext cx="2568976" cy="3310476"/>
          </a:xfrm>
          <a:prstGeom prst="rect">
            <a:avLst/>
          </a:prstGeom>
        </p:spPr>
      </p:pic>
      <p:pic>
        <p:nvPicPr>
          <p:cNvPr id="3" name="Imagen 2"/>
          <p:cNvPicPr>
            <a:picLocks noChangeAspect="1"/>
          </p:cNvPicPr>
          <p:nvPr/>
        </p:nvPicPr>
        <p:blipFill>
          <a:blip r:embed="rId5"/>
          <a:stretch>
            <a:fillRect/>
          </a:stretch>
        </p:blipFill>
        <p:spPr>
          <a:xfrm>
            <a:off x="4811540" y="2957762"/>
            <a:ext cx="2600325" cy="3314700"/>
          </a:xfrm>
          <a:prstGeom prst="rect">
            <a:avLst/>
          </a:prstGeom>
        </p:spPr>
      </p:pic>
      <p:pic>
        <p:nvPicPr>
          <p:cNvPr id="4" name="Imagen 3"/>
          <p:cNvPicPr>
            <a:picLocks noChangeAspect="1"/>
          </p:cNvPicPr>
          <p:nvPr/>
        </p:nvPicPr>
        <p:blipFill>
          <a:blip r:embed="rId6"/>
          <a:stretch>
            <a:fillRect/>
          </a:stretch>
        </p:blipFill>
        <p:spPr>
          <a:xfrm>
            <a:off x="8478730" y="3356454"/>
            <a:ext cx="2028825" cy="2000250"/>
          </a:xfrm>
          <a:prstGeom prst="rect">
            <a:avLst/>
          </a:prstGeom>
        </p:spPr>
      </p:pic>
      <p:sp>
        <p:nvSpPr>
          <p:cNvPr id="5" name="Rectángulo 4"/>
          <p:cNvSpPr/>
          <p:nvPr/>
        </p:nvSpPr>
        <p:spPr>
          <a:xfrm>
            <a:off x="7961743" y="5442012"/>
            <a:ext cx="3062797" cy="7663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Con esta validación el porcentaje de detección aumento a 80%</a:t>
            </a:r>
            <a:endParaRPr lang="es-EC" dirty="0"/>
          </a:p>
        </p:txBody>
      </p:sp>
    </p:spTree>
    <p:extLst>
      <p:ext uri="{BB962C8B-B14F-4D97-AF65-F5344CB8AC3E}">
        <p14:creationId xmlns:p14="http://schemas.microsoft.com/office/powerpoint/2010/main" val="4201883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28039"/>
            <a:ext cx="11486825" cy="4328664"/>
          </a:xfrm>
        </p:spPr>
        <p:txBody>
          <a:bodyPr>
            <a:noAutofit/>
          </a:bodyPr>
          <a:lstStyle/>
          <a:p>
            <a:r>
              <a:rPr lang="es-ES" b="1" dirty="0" smtClean="0">
                <a:solidFill>
                  <a:srgbClr val="00682F"/>
                </a:solidFill>
              </a:rPr>
              <a:t>EXTRACCIÓN DE CARACTERISTICAS (VIOLA-JONES)</a:t>
            </a:r>
          </a:p>
          <a:p>
            <a:r>
              <a:rPr lang="es-ES" b="1" dirty="0" smtClean="0">
                <a:solidFill>
                  <a:srgbClr val="00682F"/>
                </a:solidFill>
              </a:rPr>
              <a:t>COMPONENTE OBJETO OJOS</a:t>
            </a:r>
            <a:endParaRPr lang="es-ES" b="1" dirty="0">
              <a:solidFill>
                <a:srgbClr val="00682F"/>
              </a:solidFill>
            </a:endParaRPr>
          </a:p>
          <a:p>
            <a:pPr algn="just"/>
            <a:r>
              <a:rPr lang="es-EC" sz="2000" dirty="0" smtClean="0">
                <a:solidFill>
                  <a:schemeClr val="tx1"/>
                </a:solidFill>
              </a:rPr>
              <a:t>De la misma manera que el caso de detección de la boca, para extraer los ojos es necesario escoger un valor de margen adecuado, con el fin de abarcar un porcentaje de acierto alto. </a:t>
            </a:r>
            <a:endParaRPr lang="es-EC" sz="2000" dirty="0">
              <a:solidFill>
                <a:schemeClr val="tx1"/>
              </a:solidFill>
            </a:endParaRPr>
          </a:p>
          <a:p>
            <a:pPr algn="just"/>
            <a:endParaRPr lang="es-EC" sz="2000" dirty="0">
              <a:solidFill>
                <a:schemeClr val="tx1"/>
              </a:solidFill>
            </a:endParaRPr>
          </a:p>
          <a:p>
            <a:endParaRPr lang="es-ES" sz="20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4"/>
          <a:stretch>
            <a:fillRect/>
          </a:stretch>
        </p:blipFill>
        <p:spPr>
          <a:xfrm>
            <a:off x="625644" y="2846794"/>
            <a:ext cx="2759109" cy="3361595"/>
          </a:xfrm>
          <a:prstGeom prst="rect">
            <a:avLst/>
          </a:prstGeom>
        </p:spPr>
      </p:pic>
      <p:pic>
        <p:nvPicPr>
          <p:cNvPr id="3" name="Imagen 2"/>
          <p:cNvPicPr>
            <a:picLocks noChangeAspect="1"/>
          </p:cNvPicPr>
          <p:nvPr/>
        </p:nvPicPr>
        <p:blipFill>
          <a:blip r:embed="rId5"/>
          <a:stretch>
            <a:fillRect/>
          </a:stretch>
        </p:blipFill>
        <p:spPr>
          <a:xfrm>
            <a:off x="3814322" y="2781753"/>
            <a:ext cx="1946938" cy="1753676"/>
          </a:xfrm>
          <a:prstGeom prst="rect">
            <a:avLst/>
          </a:prstGeom>
        </p:spPr>
      </p:pic>
      <p:pic>
        <p:nvPicPr>
          <p:cNvPr id="4" name="Imagen 3"/>
          <p:cNvPicPr>
            <a:picLocks noChangeAspect="1"/>
          </p:cNvPicPr>
          <p:nvPr/>
        </p:nvPicPr>
        <p:blipFill>
          <a:blip r:embed="rId6"/>
          <a:stretch>
            <a:fillRect/>
          </a:stretch>
        </p:blipFill>
        <p:spPr>
          <a:xfrm>
            <a:off x="3915052" y="4643400"/>
            <a:ext cx="1536240" cy="1528819"/>
          </a:xfrm>
          <a:prstGeom prst="rect">
            <a:avLst/>
          </a:prstGeom>
        </p:spPr>
      </p:pic>
      <p:pic>
        <p:nvPicPr>
          <p:cNvPr id="5" name="Imagen 4"/>
          <p:cNvPicPr>
            <a:picLocks noChangeAspect="1"/>
          </p:cNvPicPr>
          <p:nvPr/>
        </p:nvPicPr>
        <p:blipFill>
          <a:blip r:embed="rId7"/>
          <a:stretch>
            <a:fillRect/>
          </a:stretch>
        </p:blipFill>
        <p:spPr>
          <a:xfrm>
            <a:off x="7695941" y="2971370"/>
            <a:ext cx="1914525" cy="1895475"/>
          </a:xfrm>
          <a:prstGeom prst="rect">
            <a:avLst/>
          </a:prstGeom>
        </p:spPr>
      </p:pic>
      <p:sp>
        <p:nvSpPr>
          <p:cNvPr id="8" name="Redondear rectángulo de esquina sencilla 7"/>
          <p:cNvSpPr/>
          <p:nvPr/>
        </p:nvSpPr>
        <p:spPr>
          <a:xfrm>
            <a:off x="7572652" y="5024761"/>
            <a:ext cx="2707690" cy="1183627"/>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C" sz="1500" dirty="0" smtClean="0"/>
              <a:t>Para proposito de este proyecto investigativo, las cejas juegan un papel importante en el Lenguaje Corporal</a:t>
            </a:r>
          </a:p>
          <a:p>
            <a:pPr algn="ctr"/>
            <a:endParaRPr lang="es-EC" dirty="0"/>
          </a:p>
        </p:txBody>
      </p:sp>
      <p:sp>
        <p:nvSpPr>
          <p:cNvPr id="12" name="Flecha a la derecha con bandas 11"/>
          <p:cNvSpPr/>
          <p:nvPr/>
        </p:nvSpPr>
        <p:spPr>
          <a:xfrm>
            <a:off x="6111703" y="3378906"/>
            <a:ext cx="994299" cy="6982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 la derecha con bandas 18"/>
          <p:cNvSpPr/>
          <p:nvPr/>
        </p:nvSpPr>
        <p:spPr>
          <a:xfrm>
            <a:off x="6111703" y="5066167"/>
            <a:ext cx="994299" cy="6982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11204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bg2">
                    <a:lumMod val="75000"/>
                  </a:schemeClr>
                </a:solidFill>
              </a:rPr>
              <a:t>JUSTIFICACIÓN E </a:t>
            </a:r>
            <a:r>
              <a:rPr lang="es-ES" sz="2000" b="1" dirty="0" smtClean="0">
                <a:solidFill>
                  <a:schemeClr val="bg2">
                    <a:lumMod val="75000"/>
                  </a:schemeClr>
                </a:solidFill>
              </a:rPr>
              <a:t>IMPORTANCIA</a:t>
            </a: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IDENTIFICACIÓN DE </a:t>
            </a:r>
            <a:r>
              <a:rPr lang="es-ES" sz="2000" b="1" dirty="0" smtClean="0">
                <a:solidFill>
                  <a:schemeClr val="bg2">
                    <a:lumMod val="75000"/>
                  </a:schemeClr>
                </a:solidFill>
              </a:rPr>
              <a:t>EMOCIONES</a:t>
            </a:r>
            <a:endParaRPr lang="es-ES" sz="2000" b="1" dirty="0">
              <a:solidFill>
                <a:schemeClr val="bg2">
                  <a:lumMod val="75000"/>
                </a:schemeClr>
              </a:solidFill>
            </a:endParaRPr>
          </a:p>
          <a:p>
            <a:pPr marL="342900" indent="-342900" algn="just">
              <a:buAutoNum type="arabicPeriod"/>
            </a:pPr>
            <a:r>
              <a:rPr lang="es-ES" sz="2000" b="1" dirty="0" smtClean="0">
                <a:solidFill>
                  <a:schemeClr val="bg2">
                    <a:lumMod val="75000"/>
                  </a:schemeClr>
                </a:solidFill>
              </a:rPr>
              <a:t>EXTRACCIÓN DE CARACTERISTICAS (VIOLA-JONES)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tx1"/>
                </a:solidFill>
              </a:rPr>
              <a:t>PROCESAMIENTO DE LAS COMPONENTES </a:t>
            </a:r>
            <a:r>
              <a:rPr lang="es-ES" sz="2000" b="1" dirty="0" smtClean="0">
                <a:solidFill>
                  <a:schemeClr val="tx1"/>
                </a:solidFill>
              </a:rPr>
              <a:t>EXTRAÍDAS</a:t>
            </a:r>
            <a:endParaRPr lang="es-ES" sz="2000" b="1" dirty="0">
              <a:solidFill>
                <a:schemeClr val="tx1"/>
              </a:solidFill>
            </a:endParaRP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083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92114"/>
            <a:ext cx="11486825" cy="5180348"/>
          </a:xfrm>
        </p:spPr>
        <p:txBody>
          <a:bodyPr>
            <a:noAutofit/>
          </a:bodyPr>
          <a:lstStyle/>
          <a:p>
            <a:r>
              <a:rPr lang="es-ES" sz="2800" b="1" dirty="0" smtClean="0">
                <a:solidFill>
                  <a:srgbClr val="005024"/>
                </a:solidFill>
              </a:rPr>
              <a:t>PROCESAMIENTO DE LAS COMPONENTES EXTRAÍDAS</a:t>
            </a:r>
            <a:endParaRPr lang="es-ES" sz="2800" b="1" dirty="0">
              <a:solidFill>
                <a:srgbClr val="005024"/>
              </a:solidFill>
            </a:endParaRPr>
          </a:p>
          <a:p>
            <a:pPr marL="5926138" algn="just"/>
            <a:endParaRPr lang="es-ES" dirty="0">
              <a:solidFill>
                <a:schemeClr val="tx1"/>
              </a:solidFill>
            </a:endParaRPr>
          </a:p>
          <a:p>
            <a:pPr marL="5926138" algn="just"/>
            <a:r>
              <a:rPr lang="es-EC" dirty="0" smtClean="0">
                <a:solidFill>
                  <a:schemeClr val="tx1"/>
                </a:solidFill>
              </a:rPr>
              <a:t>Se consigue que la muestra sea lo más acercada a la realidad y con el menor ruido posible, a fin de que no exista confusión al momento de pasar a la etapa de comparación con la base de datos. </a:t>
            </a:r>
          </a:p>
          <a:p>
            <a:pPr marL="5926138" algn="just"/>
            <a:endParaRPr lang="es-EC" dirty="0">
              <a:solidFill>
                <a:schemeClr val="tx1"/>
              </a:solidFill>
            </a:endParaRPr>
          </a:p>
          <a:p>
            <a:pPr marL="5926138" algn="just"/>
            <a:r>
              <a:rPr lang="es-EC" dirty="0" smtClean="0">
                <a:solidFill>
                  <a:schemeClr val="tx1"/>
                </a:solidFill>
              </a:rPr>
              <a:t>Para el caso del objeto ojos, se debe ser más riguroso en el procesamiento, ya que intervienen 4 zonas.</a:t>
            </a:r>
            <a:endParaRPr lang="es-ES" sz="2800" b="1" dirty="0" smtClean="0">
              <a:solidFill>
                <a:schemeClr val="tx1"/>
              </a:solidFill>
            </a:endParaRPr>
          </a:p>
          <a:p>
            <a:endParaRPr lang="es-ES" b="1" dirty="0">
              <a:solidFill>
                <a:srgbClr val="005024"/>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4"/>
          <a:stretch>
            <a:fillRect/>
          </a:stretch>
        </p:blipFill>
        <p:spPr>
          <a:xfrm>
            <a:off x="995362" y="2409825"/>
            <a:ext cx="4105275" cy="1171575"/>
          </a:xfrm>
          <a:prstGeom prst="rect">
            <a:avLst/>
          </a:prstGeom>
        </p:spPr>
      </p:pic>
      <p:pic>
        <p:nvPicPr>
          <p:cNvPr id="4" name="Imagen 3"/>
          <p:cNvPicPr>
            <a:picLocks noChangeAspect="1"/>
          </p:cNvPicPr>
          <p:nvPr/>
        </p:nvPicPr>
        <p:blipFill>
          <a:blip r:embed="rId5"/>
          <a:stretch>
            <a:fillRect/>
          </a:stretch>
        </p:blipFill>
        <p:spPr>
          <a:xfrm>
            <a:off x="995362" y="4325967"/>
            <a:ext cx="4457700" cy="904875"/>
          </a:xfrm>
          <a:prstGeom prst="rect">
            <a:avLst/>
          </a:prstGeom>
        </p:spPr>
      </p:pic>
    </p:spTree>
    <p:extLst>
      <p:ext uri="{BB962C8B-B14F-4D97-AF65-F5344CB8AC3E}">
        <p14:creationId xmlns:p14="http://schemas.microsoft.com/office/powerpoint/2010/main" val="3053721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bg2">
                    <a:lumMod val="75000"/>
                  </a:schemeClr>
                </a:solidFill>
              </a:rPr>
              <a:t>JUSTIFICACIÓN E </a:t>
            </a:r>
            <a:r>
              <a:rPr lang="es-ES" sz="2000" b="1" dirty="0" smtClean="0">
                <a:solidFill>
                  <a:schemeClr val="bg2">
                    <a:lumMod val="75000"/>
                  </a:schemeClr>
                </a:solidFill>
              </a:rPr>
              <a:t>IMPORTANCIA</a:t>
            </a: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IDENTIFICACIÓN DE </a:t>
            </a:r>
            <a:r>
              <a:rPr lang="es-ES" sz="2000" b="1" dirty="0" smtClean="0">
                <a:solidFill>
                  <a:schemeClr val="bg2">
                    <a:lumMod val="75000"/>
                  </a:schemeClr>
                </a:solidFill>
              </a:rPr>
              <a:t>EMOCIONES</a:t>
            </a:r>
            <a:endParaRPr lang="es-ES" sz="2000" b="1" dirty="0">
              <a:solidFill>
                <a:schemeClr val="bg2">
                  <a:lumMod val="75000"/>
                </a:schemeClr>
              </a:solidFill>
            </a:endParaRPr>
          </a:p>
          <a:p>
            <a:pPr marL="342900" indent="-342900" algn="just">
              <a:buAutoNum type="arabicPeriod"/>
            </a:pPr>
            <a:r>
              <a:rPr lang="es-ES" sz="2000" b="1" dirty="0" smtClean="0">
                <a:solidFill>
                  <a:schemeClr val="bg2">
                    <a:lumMod val="75000"/>
                  </a:schemeClr>
                </a:solidFill>
              </a:rPr>
              <a:t>EXTRACCIÓN DE CARACTERISTICAS (VIOLA-JONES)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PROCESAMIENTO DE LAS COMPONENTES EXTRAÍDAS</a:t>
            </a:r>
          </a:p>
          <a:p>
            <a:pPr marL="342900" indent="-342900" algn="just">
              <a:buFont typeface="Arial" panose="020B0604020202020204" pitchFamily="34" charset="0"/>
              <a:buAutoNum type="arabicPeriod"/>
            </a:pPr>
            <a:r>
              <a:rPr lang="es-ES" sz="2000" b="1" dirty="0" smtClean="0">
                <a:solidFill>
                  <a:schemeClr val="tx1"/>
                </a:solidFill>
              </a:rPr>
              <a:t>BASE DE DATOS</a:t>
            </a:r>
            <a:endParaRPr lang="es-ES" sz="2000" b="1" dirty="0">
              <a:solidFill>
                <a:schemeClr val="tx1"/>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239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Autofit/>
          </a:bodyPr>
          <a:lstStyle/>
          <a:p>
            <a:pPr algn="r"/>
            <a:r>
              <a:rPr lang="es-ES" sz="2800" b="1" dirty="0" smtClean="0">
                <a:solidFill>
                  <a:srgbClr val="00682F"/>
                </a:solidFill>
                <a:effectLst>
                  <a:outerShdw blurRad="38100" dist="38100" dir="2700000" algn="tl">
                    <a:srgbClr val="000000">
                      <a:alpha val="43137"/>
                    </a:srgbClr>
                  </a:outerShdw>
                </a:effectLst>
              </a:rPr>
              <a:t>BASE DE DATOS</a:t>
            </a:r>
            <a:endParaRPr lang="es-ES" sz="2800" b="1" dirty="0">
              <a:solidFill>
                <a:srgbClr val="00682F"/>
              </a:solidFill>
              <a:effectLst>
                <a:outerShdw blurRad="38100" dist="38100" dir="2700000" algn="tl">
                  <a:srgbClr val="000000">
                    <a:alpha val="43137"/>
                  </a:srgbClr>
                </a:outerShdw>
              </a:effectLst>
            </a:endParaRP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67182"/>
            <a:ext cx="4851779" cy="845832"/>
          </a:xfrm>
        </p:spPr>
        <p:txBody>
          <a:bodyPr>
            <a:noAutofit/>
          </a:bodyPr>
          <a:lstStyle/>
          <a:p>
            <a:pPr algn="just"/>
            <a:r>
              <a:rPr lang="es-EC" sz="1600" dirty="0">
                <a:solidFill>
                  <a:schemeClr val="tx1"/>
                </a:solidFill>
              </a:rPr>
              <a:t>Durante la investigación previa del proyecto, se ha estudiado las diferentes bases de datos existentes que corresponden a expresiones faciales, las cuales algunas son de acceso público y otras </a:t>
            </a:r>
            <a:r>
              <a:rPr lang="es-EC" sz="1600" dirty="0" smtClean="0">
                <a:solidFill>
                  <a:schemeClr val="tx1"/>
                </a:solidFill>
              </a:rPr>
              <a:t>no.</a:t>
            </a:r>
            <a:endParaRPr lang="en-US" sz="1600" dirty="0">
              <a:solidFill>
                <a:schemeClr val="tx1"/>
              </a:solidFill>
            </a:endParaRPr>
          </a:p>
          <a:p>
            <a:pPr algn="just"/>
            <a:r>
              <a:rPr lang="es-EC" sz="1600" dirty="0">
                <a:solidFill>
                  <a:schemeClr val="tx1"/>
                </a:solidFill>
              </a:rPr>
              <a:t>S</a:t>
            </a:r>
            <a:r>
              <a:rPr lang="es-EC" sz="1600" dirty="0" smtClean="0">
                <a:solidFill>
                  <a:schemeClr val="tx1"/>
                </a:solidFill>
              </a:rPr>
              <a:t>e observa en la Tabla que para el caso </a:t>
            </a:r>
            <a:r>
              <a:rPr lang="es-EC" sz="1600" dirty="0">
                <a:solidFill>
                  <a:schemeClr val="tx1"/>
                </a:solidFill>
              </a:rPr>
              <a:t>de 10 personas que es la mínima y en su defecto 284 que es la máxima cantidad de personas, se puede deducir que no existe un estándar de una cantidad mínima de personas para establecer una base de datos.</a:t>
            </a:r>
          </a:p>
          <a:p>
            <a:pPr algn="just"/>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865796" y="27272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368291" y="3872105"/>
            <a:ext cx="4991100" cy="2609850"/>
          </a:xfrm>
          <a:prstGeom prst="rect">
            <a:avLst/>
          </a:prstGeom>
        </p:spPr>
      </p:pic>
      <p:sp>
        <p:nvSpPr>
          <p:cNvPr id="38" name="Rectángulo: esquinas redondeadas 37">
            <a:extLst>
              <a:ext uri="{FF2B5EF4-FFF2-40B4-BE49-F238E27FC236}">
                <a16:creationId xmlns:a16="http://schemas.microsoft.com/office/drawing/2014/main" xmlns="" id="{61B4ADC2-4084-4F0D-A1D4-602BAFFAA6C0}"/>
              </a:ext>
            </a:extLst>
          </p:cNvPr>
          <p:cNvSpPr/>
          <p:nvPr/>
        </p:nvSpPr>
        <p:spPr>
          <a:xfrm>
            <a:off x="5945654" y="3004607"/>
            <a:ext cx="5378581" cy="73002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smtClean="0"/>
              <a:t>La </a:t>
            </a:r>
            <a:r>
              <a:rPr lang="es-EC" sz="1200" dirty="0"/>
              <a:t>resolución es muy importante, ya que para este estudio la detección es por medio de la cámara web de la laptop, donde la imagen captada, guarda ciertos parámetros tanto de resolución como de tamaño</a:t>
            </a:r>
            <a:endParaRPr lang="es-ES" sz="1400" dirty="0"/>
          </a:p>
        </p:txBody>
      </p:sp>
      <p:sp>
        <p:nvSpPr>
          <p:cNvPr id="48" name="Rectángulo: esquinas redondeadas 9">
            <a:extLst>
              <a:ext uri="{FF2B5EF4-FFF2-40B4-BE49-F238E27FC236}">
                <a16:creationId xmlns:a16="http://schemas.microsoft.com/office/drawing/2014/main" xmlns="" id="{75491D1A-0349-44CF-ACE2-CD0365B5802F}"/>
              </a:ext>
            </a:extLst>
          </p:cNvPr>
          <p:cNvSpPr/>
          <p:nvPr/>
        </p:nvSpPr>
        <p:spPr>
          <a:xfrm>
            <a:off x="5938293" y="1658134"/>
            <a:ext cx="5378581" cy="10787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smtClean="0">
                <a:solidFill>
                  <a:schemeClr val="accent1">
                    <a:lumMod val="40000"/>
                    <a:lumOff val="60000"/>
                  </a:schemeClr>
                </a:solidFill>
              </a:rPr>
              <a:t>Razones por las cuales se opto por construir una base de datos nueva</a:t>
            </a:r>
            <a:endParaRPr lang="es-ES" sz="2000" dirty="0"/>
          </a:p>
        </p:txBody>
      </p:sp>
      <p:sp>
        <p:nvSpPr>
          <p:cNvPr id="49" name="Flecha: hacia abajo 48">
            <a:extLst>
              <a:ext uri="{FF2B5EF4-FFF2-40B4-BE49-F238E27FC236}">
                <a16:creationId xmlns:a16="http://schemas.microsoft.com/office/drawing/2014/main" xmlns="" id="{36CAC45E-7B2B-4510-A4DF-A17CA2412BC7}"/>
              </a:ext>
            </a:extLst>
          </p:cNvPr>
          <p:cNvSpPr/>
          <p:nvPr/>
        </p:nvSpPr>
        <p:spPr>
          <a:xfrm>
            <a:off x="8315370" y="2508297"/>
            <a:ext cx="579042" cy="589411"/>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50" name="Rectángulo: esquinas redondeadas 23">
            <a:extLst>
              <a:ext uri="{FF2B5EF4-FFF2-40B4-BE49-F238E27FC236}">
                <a16:creationId xmlns:a16="http://schemas.microsoft.com/office/drawing/2014/main" xmlns="" id="{4C6EE323-DA25-4A88-B673-129CAB45C968}"/>
              </a:ext>
            </a:extLst>
          </p:cNvPr>
          <p:cNvSpPr/>
          <p:nvPr/>
        </p:nvSpPr>
        <p:spPr>
          <a:xfrm>
            <a:off x="5928072" y="4064962"/>
            <a:ext cx="5378581" cy="95853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smtClean="0"/>
              <a:t>Se </a:t>
            </a:r>
            <a:r>
              <a:rPr lang="es-EC" sz="1200" dirty="0"/>
              <a:t>han establecido ciertas restricciones </a:t>
            </a:r>
            <a:r>
              <a:rPr lang="es-EC" sz="1200" dirty="0" err="1"/>
              <a:t>mandatorias</a:t>
            </a:r>
            <a:r>
              <a:rPr lang="es-EC" sz="1200" dirty="0"/>
              <a:t>, con el fin de obtener un reconocimiento exitoso de la expresión </a:t>
            </a:r>
            <a:r>
              <a:rPr lang="es-EC" sz="1200" dirty="0" smtClean="0"/>
              <a:t>generada, </a:t>
            </a:r>
            <a:r>
              <a:rPr lang="es-EC" sz="1200" dirty="0"/>
              <a:t>por ejemplo, para el caso de Felicidad, tanto la boca como los ojos deben estar abiertos</a:t>
            </a:r>
            <a:endParaRPr lang="es-ES" sz="1200" dirty="0"/>
          </a:p>
        </p:txBody>
      </p:sp>
      <p:sp>
        <p:nvSpPr>
          <p:cNvPr id="51" name="Rectángulo: esquinas redondeadas 24">
            <a:extLst>
              <a:ext uri="{FF2B5EF4-FFF2-40B4-BE49-F238E27FC236}">
                <a16:creationId xmlns:a16="http://schemas.microsoft.com/office/drawing/2014/main" xmlns="" id="{36A78082-7091-4A92-9C6E-053AEDF3103C}"/>
              </a:ext>
            </a:extLst>
          </p:cNvPr>
          <p:cNvSpPr/>
          <p:nvPr/>
        </p:nvSpPr>
        <p:spPr>
          <a:xfrm>
            <a:off x="5938293" y="5353828"/>
            <a:ext cx="5378581" cy="81332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smtClean="0">
                <a:solidFill>
                  <a:schemeClr val="bg1"/>
                </a:solidFill>
              </a:rPr>
              <a:t>Proposito </a:t>
            </a:r>
            <a:r>
              <a:rPr lang="es-EC" sz="1200" dirty="0">
                <a:solidFill>
                  <a:schemeClr val="bg1"/>
                </a:solidFill>
              </a:rPr>
              <a:t>de construir una base de datos de ojos y otra de bocas, ninguna de las bases de datos indicadas en la Tabla se ajustan a estas condiciones.</a:t>
            </a:r>
            <a:endParaRPr lang="es-ES" sz="1200" dirty="0">
              <a:solidFill>
                <a:schemeClr val="bg1"/>
              </a:solidFill>
            </a:endParaRPr>
          </a:p>
        </p:txBody>
      </p:sp>
      <p:sp>
        <p:nvSpPr>
          <p:cNvPr id="52" name="Flecha: hacia abajo 25">
            <a:extLst>
              <a:ext uri="{FF2B5EF4-FFF2-40B4-BE49-F238E27FC236}">
                <a16:creationId xmlns:a16="http://schemas.microsoft.com/office/drawing/2014/main" xmlns="" id="{3A7668B1-7FC3-4577-A630-645633C00779}"/>
              </a:ext>
            </a:extLst>
          </p:cNvPr>
          <p:cNvSpPr/>
          <p:nvPr/>
        </p:nvSpPr>
        <p:spPr>
          <a:xfrm>
            <a:off x="8285316" y="3670497"/>
            <a:ext cx="579042" cy="589411"/>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53" name="Flecha: hacia abajo 26">
            <a:extLst>
              <a:ext uri="{FF2B5EF4-FFF2-40B4-BE49-F238E27FC236}">
                <a16:creationId xmlns:a16="http://schemas.microsoft.com/office/drawing/2014/main" xmlns="" id="{64876ED4-92A2-4989-99ED-03666CAB5DB6}"/>
              </a:ext>
            </a:extLst>
          </p:cNvPr>
          <p:cNvSpPr/>
          <p:nvPr/>
        </p:nvSpPr>
        <p:spPr>
          <a:xfrm>
            <a:off x="8285316" y="4913859"/>
            <a:ext cx="579042" cy="589411"/>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22110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AutoNum type="arabicPeriod"/>
            </a:pPr>
            <a:r>
              <a:rPr lang="es-ES" sz="2000" b="1" dirty="0">
                <a:solidFill>
                  <a:schemeClr val="tx1"/>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bg2">
                    <a:lumMod val="75000"/>
                  </a:schemeClr>
                </a:solidFill>
              </a:rPr>
              <a:t>JUSTIFICACIÓN E </a:t>
            </a:r>
            <a:r>
              <a:rPr lang="es-ES" sz="2000" b="1" dirty="0" smtClean="0">
                <a:solidFill>
                  <a:schemeClr val="bg2">
                    <a:lumMod val="75000"/>
                  </a:schemeClr>
                </a:solidFill>
              </a:rPr>
              <a:t>IMPORTANCIA</a:t>
            </a: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IDENTIFICACIÓN DE </a:t>
            </a:r>
            <a:r>
              <a:rPr lang="es-ES" sz="2000" b="1" dirty="0" smtClean="0">
                <a:solidFill>
                  <a:schemeClr val="bg2">
                    <a:lumMod val="75000"/>
                  </a:schemeClr>
                </a:solidFill>
              </a:rPr>
              <a:t>EMOCIONES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CARACTERISTICAS (VIOLA-JONES)</a:t>
            </a:r>
          </a:p>
          <a:p>
            <a:pPr marL="342900" indent="-342900" algn="just">
              <a:buAutoNum type="arabicPeriod"/>
            </a:pPr>
            <a:r>
              <a:rPr lang="es-ES" sz="2000" b="1" dirty="0" smtClean="0">
                <a:solidFill>
                  <a:schemeClr val="bg2">
                    <a:lumMod val="75000"/>
                  </a:schemeClr>
                </a:solidFill>
              </a:rPr>
              <a:t>PROCESAMIENTO DE LAS COMPONENTES EXTRAÍDAS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689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Autofit/>
          </a:bodyPr>
          <a:lstStyle/>
          <a:p>
            <a:pPr algn="r"/>
            <a:r>
              <a:rPr lang="es-ES" sz="2800" b="1" dirty="0" smtClean="0">
                <a:solidFill>
                  <a:srgbClr val="00682F"/>
                </a:solidFill>
                <a:effectLst>
                  <a:outerShdw blurRad="38100" dist="38100" dir="2700000" algn="tl">
                    <a:srgbClr val="000000">
                      <a:alpha val="43137"/>
                    </a:srgbClr>
                  </a:outerShdw>
                </a:effectLst>
              </a:rPr>
              <a:t>BASE DE DATOS</a:t>
            </a:r>
            <a:endParaRPr lang="es-ES" sz="2800" b="1" dirty="0">
              <a:solidFill>
                <a:srgbClr val="00682F"/>
              </a:solidFill>
              <a:effectLst>
                <a:outerShdw blurRad="38100" dist="38100" dir="2700000" algn="tl">
                  <a:srgbClr val="000000">
                    <a:alpha val="43137"/>
                  </a:srgbClr>
                </a:outerShdw>
              </a:effectLst>
            </a:endParaRP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5865796" y="1763297"/>
            <a:ext cx="5802305" cy="845832"/>
          </a:xfrm>
        </p:spPr>
        <p:txBody>
          <a:bodyPr>
            <a:noAutofit/>
          </a:bodyPr>
          <a:lstStyle/>
          <a:p>
            <a:pPr algn="just"/>
            <a:r>
              <a:rPr lang="es-EC" sz="1600" dirty="0">
                <a:solidFill>
                  <a:schemeClr val="tx1"/>
                </a:solidFill>
              </a:rPr>
              <a:t>La nueva base de datos se encuentra dividida en dos partes, una que corresponde a las muestras de la boca, con una capacidad de 216 muestras y otra que está compuesta de 192 muestras que corresponden a las muestras de los ojos. Las bases de datos tanto de bocas como de ojos están compuestas entre Felicidad, Ira, Tristeza y Neutral, las cuales su función es de ser comparadas con el componente objeto ya sea boca u ojos.</a:t>
            </a:r>
          </a:p>
          <a:p>
            <a:pPr algn="just"/>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865796" y="27272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3"/>
          <a:stretch>
            <a:fillRect/>
          </a:stretch>
        </p:blipFill>
        <p:spPr>
          <a:xfrm>
            <a:off x="1086306" y="1915126"/>
            <a:ext cx="3923388" cy="749692"/>
          </a:xfrm>
          <a:prstGeom prst="rect">
            <a:avLst/>
          </a:prstGeom>
        </p:spPr>
      </p:pic>
      <p:pic>
        <p:nvPicPr>
          <p:cNvPr id="8" name="Imagen 7"/>
          <p:cNvPicPr>
            <a:picLocks noChangeAspect="1"/>
          </p:cNvPicPr>
          <p:nvPr/>
        </p:nvPicPr>
        <p:blipFill>
          <a:blip r:embed="rId4"/>
          <a:stretch>
            <a:fillRect/>
          </a:stretch>
        </p:blipFill>
        <p:spPr>
          <a:xfrm>
            <a:off x="1578239" y="2727244"/>
            <a:ext cx="2939521" cy="209483"/>
          </a:xfrm>
          <a:prstGeom prst="rect">
            <a:avLst/>
          </a:prstGeom>
        </p:spPr>
      </p:pic>
      <p:pic>
        <p:nvPicPr>
          <p:cNvPr id="10" name="Imagen 9"/>
          <p:cNvPicPr>
            <a:picLocks noChangeAspect="1"/>
          </p:cNvPicPr>
          <p:nvPr/>
        </p:nvPicPr>
        <p:blipFill>
          <a:blip r:embed="rId5"/>
          <a:stretch>
            <a:fillRect/>
          </a:stretch>
        </p:blipFill>
        <p:spPr>
          <a:xfrm>
            <a:off x="1086306" y="3272446"/>
            <a:ext cx="3923388" cy="835253"/>
          </a:xfrm>
          <a:prstGeom prst="rect">
            <a:avLst/>
          </a:prstGeom>
        </p:spPr>
      </p:pic>
      <p:pic>
        <p:nvPicPr>
          <p:cNvPr id="12" name="Imagen 11"/>
          <p:cNvPicPr>
            <a:picLocks noChangeAspect="1"/>
          </p:cNvPicPr>
          <p:nvPr/>
        </p:nvPicPr>
        <p:blipFill>
          <a:blip r:embed="rId6"/>
          <a:stretch>
            <a:fillRect/>
          </a:stretch>
        </p:blipFill>
        <p:spPr>
          <a:xfrm>
            <a:off x="2213451" y="4221141"/>
            <a:ext cx="1669095" cy="231429"/>
          </a:xfrm>
          <a:prstGeom prst="rect">
            <a:avLst/>
          </a:prstGeom>
        </p:spPr>
      </p:pic>
      <p:sp>
        <p:nvSpPr>
          <p:cNvPr id="54" name="Rectángulo: esquinas redondeadas 23">
            <a:extLst>
              <a:ext uri="{FF2B5EF4-FFF2-40B4-BE49-F238E27FC236}">
                <a16:creationId xmlns:a16="http://schemas.microsoft.com/office/drawing/2014/main" xmlns="" id="{4C6EE323-DA25-4A88-B673-129CAB45C968}"/>
              </a:ext>
            </a:extLst>
          </p:cNvPr>
          <p:cNvSpPr/>
          <p:nvPr/>
        </p:nvSpPr>
        <p:spPr>
          <a:xfrm>
            <a:off x="5999093" y="3697809"/>
            <a:ext cx="5378581" cy="95853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t>Se tomó como primer punto de discriminación al componente boca, ya que su base de datos correspondiente tiene tres tipos de muestras, con un total de 216, tres por cada expresión, todas con las mismas dimensiones, las mismas que se observan en la Figura </a:t>
            </a:r>
            <a:r>
              <a:rPr lang="es-EC" sz="1200" dirty="0" smtClean="0"/>
              <a:t>1, </a:t>
            </a:r>
            <a:r>
              <a:rPr lang="es-EC" sz="1200" dirty="0"/>
              <a:t>siendo (a) Felicidad, (b) Tristeza y (c) Neutral o Ira</a:t>
            </a:r>
            <a:endParaRPr lang="es-ES" sz="1200" dirty="0"/>
          </a:p>
        </p:txBody>
      </p:sp>
      <p:sp>
        <p:nvSpPr>
          <p:cNvPr id="55" name="Rectángulo: esquinas redondeadas 24">
            <a:extLst>
              <a:ext uri="{FF2B5EF4-FFF2-40B4-BE49-F238E27FC236}">
                <a16:creationId xmlns:a16="http://schemas.microsoft.com/office/drawing/2014/main" xmlns="" id="{36A78082-7091-4A92-9C6E-053AEDF3103C}"/>
              </a:ext>
            </a:extLst>
          </p:cNvPr>
          <p:cNvSpPr/>
          <p:nvPr/>
        </p:nvSpPr>
        <p:spPr>
          <a:xfrm>
            <a:off x="6009314" y="4986675"/>
            <a:ext cx="5378581" cy="81332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t>para el caso de la base de datos ojos, se tiene dos tipos de muestras, tres por cada expresión, un total de 192, de igual manera todas con las mismas dimensiones, tal como se aprecia en la Figura </a:t>
            </a:r>
            <a:r>
              <a:rPr lang="es-EC" sz="1200" dirty="0" smtClean="0"/>
              <a:t>2, </a:t>
            </a:r>
            <a:r>
              <a:rPr lang="es-EC" sz="1200" dirty="0"/>
              <a:t>siendo (a) Felicidad o Neutral y (b) Ira</a:t>
            </a:r>
            <a:endParaRPr lang="es-ES" sz="1200" dirty="0">
              <a:solidFill>
                <a:schemeClr val="bg1"/>
              </a:solidFill>
            </a:endParaRPr>
          </a:p>
        </p:txBody>
      </p:sp>
      <p:sp>
        <p:nvSpPr>
          <p:cNvPr id="56" name="Flecha: hacia abajo 26">
            <a:extLst>
              <a:ext uri="{FF2B5EF4-FFF2-40B4-BE49-F238E27FC236}">
                <a16:creationId xmlns:a16="http://schemas.microsoft.com/office/drawing/2014/main" xmlns="" id="{64876ED4-92A2-4989-99ED-03666CAB5DB6}"/>
              </a:ext>
            </a:extLst>
          </p:cNvPr>
          <p:cNvSpPr/>
          <p:nvPr/>
        </p:nvSpPr>
        <p:spPr>
          <a:xfrm>
            <a:off x="8356337" y="4546706"/>
            <a:ext cx="579042" cy="589411"/>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57" name="Rectángulo: esquinas redondeadas 23">
            <a:extLst>
              <a:ext uri="{FF2B5EF4-FFF2-40B4-BE49-F238E27FC236}">
                <a16:creationId xmlns:a16="http://schemas.microsoft.com/office/drawing/2014/main" xmlns="" id="{4C6EE323-DA25-4A88-B673-129CAB45C968}"/>
              </a:ext>
            </a:extLst>
          </p:cNvPr>
          <p:cNvSpPr/>
          <p:nvPr/>
        </p:nvSpPr>
        <p:spPr>
          <a:xfrm>
            <a:off x="487215" y="4898567"/>
            <a:ext cx="5378581" cy="95853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1200" dirty="0"/>
              <a:t>Si bien es cierto que la base de datos boca tiene más muestras con respecto a la base de datos ojos, esto se debe a que en primera instancia el programa implementado, verifica, analiza y compara el objeto boca con la base de datos para luego pasar a verificar los ojos, y hacer el mismo procedimiento</a:t>
            </a:r>
            <a:endParaRPr lang="es-ES" sz="1200" dirty="0"/>
          </a:p>
        </p:txBody>
      </p:sp>
      <p:sp>
        <p:nvSpPr>
          <p:cNvPr id="58" name="Flecha: hacia abajo 26">
            <a:extLst>
              <a:ext uri="{FF2B5EF4-FFF2-40B4-BE49-F238E27FC236}">
                <a16:creationId xmlns:a16="http://schemas.microsoft.com/office/drawing/2014/main" xmlns="" id="{64876ED4-92A2-4989-99ED-03666CAB5DB6}"/>
              </a:ext>
            </a:extLst>
          </p:cNvPr>
          <p:cNvSpPr/>
          <p:nvPr/>
        </p:nvSpPr>
        <p:spPr>
          <a:xfrm rot="10800000">
            <a:off x="2745965" y="4420621"/>
            <a:ext cx="579042" cy="589411"/>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704567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Autofit/>
          </a:bodyPr>
          <a:lstStyle/>
          <a:p>
            <a:pPr algn="r"/>
            <a:r>
              <a:rPr lang="es-ES" sz="2800" b="1" dirty="0" smtClean="0">
                <a:solidFill>
                  <a:srgbClr val="00682F"/>
                </a:solidFill>
                <a:effectLst>
                  <a:outerShdw blurRad="38100" dist="38100" dir="2700000" algn="tl">
                    <a:srgbClr val="000000">
                      <a:alpha val="43137"/>
                    </a:srgbClr>
                  </a:outerShdw>
                </a:effectLst>
              </a:rPr>
              <a:t>BASE DE DATOS</a:t>
            </a:r>
            <a:br>
              <a:rPr lang="es-ES" sz="2800" b="1" dirty="0" smtClean="0">
                <a:solidFill>
                  <a:srgbClr val="00682F"/>
                </a:solidFill>
                <a:effectLst>
                  <a:outerShdw blurRad="38100" dist="38100" dir="2700000" algn="tl">
                    <a:srgbClr val="000000">
                      <a:alpha val="43137"/>
                    </a:srgbClr>
                  </a:outerShdw>
                </a:effectLst>
              </a:rPr>
            </a:br>
            <a:r>
              <a:rPr lang="es-ES" sz="2800" b="1" dirty="0" smtClean="0">
                <a:solidFill>
                  <a:srgbClr val="00682F"/>
                </a:solidFill>
                <a:effectLst>
                  <a:outerShdw blurRad="38100" dist="38100" dir="2700000" algn="tl">
                    <a:srgbClr val="000000">
                      <a:alpha val="43137"/>
                    </a:srgbClr>
                  </a:outerShdw>
                </a:effectLst>
              </a:rPr>
              <a:t>DIAGRAMA DE FLUJO</a:t>
            </a:r>
            <a:endParaRPr lang="es-ES" sz="2800" b="1" dirty="0">
              <a:solidFill>
                <a:srgbClr val="00682F"/>
              </a:solidFill>
              <a:effectLst>
                <a:outerShdw blurRad="38100" dist="38100" dir="2700000" algn="tl">
                  <a:srgbClr val="000000">
                    <a:alpha val="43137"/>
                  </a:srgbClr>
                </a:outerShdw>
              </a:effectLst>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865796" y="27272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pSp>
        <p:nvGrpSpPr>
          <p:cNvPr id="20" name="Grupo 19"/>
          <p:cNvGrpSpPr/>
          <p:nvPr/>
        </p:nvGrpSpPr>
        <p:grpSpPr>
          <a:xfrm>
            <a:off x="341657" y="875054"/>
            <a:ext cx="4427628" cy="5804672"/>
            <a:chOff x="0" y="333447"/>
            <a:chExt cx="5353649" cy="7234788"/>
          </a:xfrm>
        </p:grpSpPr>
        <p:grpSp>
          <p:nvGrpSpPr>
            <p:cNvPr id="22" name="Grupo 21"/>
            <p:cNvGrpSpPr/>
            <p:nvPr/>
          </p:nvGrpSpPr>
          <p:grpSpPr>
            <a:xfrm>
              <a:off x="0" y="333447"/>
              <a:ext cx="5353649" cy="7234788"/>
              <a:chOff x="0" y="333447"/>
              <a:chExt cx="5353649" cy="7234788"/>
            </a:xfrm>
          </p:grpSpPr>
          <p:grpSp>
            <p:nvGrpSpPr>
              <p:cNvPr id="25" name="Grupo 24"/>
              <p:cNvGrpSpPr/>
              <p:nvPr/>
            </p:nvGrpSpPr>
            <p:grpSpPr>
              <a:xfrm>
                <a:off x="418641" y="333447"/>
                <a:ext cx="4935008" cy="7234788"/>
                <a:chOff x="0" y="324916"/>
                <a:chExt cx="5268643" cy="7049681"/>
              </a:xfrm>
            </p:grpSpPr>
            <p:sp>
              <p:nvSpPr>
                <p:cNvPr id="29" name="Terminador 28"/>
                <p:cNvSpPr/>
                <p:nvPr/>
              </p:nvSpPr>
              <p:spPr>
                <a:xfrm>
                  <a:off x="281354" y="324916"/>
                  <a:ext cx="1358129" cy="406603"/>
                </a:xfrm>
                <a:prstGeom prst="flowChartTerminator">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panose="020F0502020204030204" pitchFamily="34" charset="0"/>
                      <a:cs typeface="Times New Roman" panose="02020603050405020304" pitchFamily="18" charset="0"/>
                    </a:rPr>
                    <a:t>INICIO</a:t>
                  </a:r>
                  <a:endParaRPr lang="es-EC" sz="1100">
                    <a:effectLst/>
                    <a:ea typeface="Calibri" panose="020F0502020204030204" pitchFamily="34" charset="0"/>
                    <a:cs typeface="Times New Roman" panose="02020603050405020304" pitchFamily="18" charset="0"/>
                  </a:endParaRPr>
                </a:p>
              </p:txBody>
            </p:sp>
            <p:sp>
              <p:nvSpPr>
                <p:cNvPr id="30" name="Decisión 29"/>
                <p:cNvSpPr/>
                <p:nvPr/>
              </p:nvSpPr>
              <p:spPr>
                <a:xfrm>
                  <a:off x="0" y="1105319"/>
                  <a:ext cx="1907177" cy="1606732"/>
                </a:xfrm>
                <a:prstGeom prst="flowChartDecisi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s-EC" sz="800" b="1" dirty="0">
                      <a:effectLst/>
                      <a:ea typeface="Calibri" panose="020F0502020204030204" pitchFamily="34" charset="0"/>
                      <a:cs typeface="Times New Roman" panose="02020603050405020304" pitchFamily="18" charset="0"/>
                    </a:rPr>
                    <a:t>¿La muestra BOCA tiene relación con la base de datos FELICIDAD?</a:t>
                  </a:r>
                </a:p>
              </p:txBody>
            </p:sp>
            <p:sp>
              <p:nvSpPr>
                <p:cNvPr id="31" name="Decisión 30"/>
                <p:cNvSpPr/>
                <p:nvPr/>
              </p:nvSpPr>
              <p:spPr>
                <a:xfrm>
                  <a:off x="0" y="3054699"/>
                  <a:ext cx="1906905" cy="1606550"/>
                </a:xfrm>
                <a:prstGeom prst="flowChartDecisi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s-EC" sz="800" b="1" dirty="0" smtClean="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s-EC" sz="800" b="1" dirty="0" smtClean="0">
                      <a:effectLst/>
                      <a:ea typeface="Calibri" panose="020F0502020204030204" pitchFamily="34" charset="0"/>
                      <a:cs typeface="Times New Roman" panose="02020603050405020304" pitchFamily="18" charset="0"/>
                    </a:rPr>
                    <a:t>¿</a:t>
                  </a:r>
                  <a:r>
                    <a:rPr lang="es-EC" sz="800" b="1" dirty="0">
                      <a:effectLst/>
                      <a:ea typeface="Calibri" panose="020F0502020204030204" pitchFamily="34" charset="0"/>
                      <a:cs typeface="Times New Roman" panose="02020603050405020304" pitchFamily="18" charset="0"/>
                    </a:rPr>
                    <a:t>La muestra BOCA tiene relación con la base de datos TRISTEZA?</a:t>
                  </a:r>
                </a:p>
                <a:p>
                  <a:pPr marL="0" marR="0" algn="ctr">
                    <a:lnSpc>
                      <a:spcPct val="115000"/>
                    </a:lnSpc>
                    <a:spcBef>
                      <a:spcPts val="0"/>
                    </a:spcBef>
                    <a:spcAft>
                      <a:spcPts val="1000"/>
                    </a:spcAft>
                  </a:pPr>
                  <a:r>
                    <a:rPr lang="es-EC" sz="1100" dirty="0">
                      <a:effectLst/>
                      <a:ea typeface="Calibri" panose="020F0502020204030204" pitchFamily="34" charset="0"/>
                      <a:cs typeface="Times New Roman" panose="02020603050405020304" pitchFamily="18" charset="0"/>
                    </a:rPr>
                    <a:t> </a:t>
                  </a:r>
                </a:p>
              </p:txBody>
            </p:sp>
            <p:sp>
              <p:nvSpPr>
                <p:cNvPr id="32" name="Decisión 31"/>
                <p:cNvSpPr/>
                <p:nvPr/>
              </p:nvSpPr>
              <p:spPr>
                <a:xfrm>
                  <a:off x="0" y="5004079"/>
                  <a:ext cx="1906905" cy="1606550"/>
                </a:xfrm>
                <a:prstGeom prst="flowChartDecisi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s-EC" sz="800" b="1" dirty="0" smtClean="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s-EC" sz="800" b="1" dirty="0" smtClean="0">
                      <a:effectLst/>
                      <a:ea typeface="Calibri" panose="020F0502020204030204" pitchFamily="34" charset="0"/>
                      <a:cs typeface="Times New Roman" panose="02020603050405020304" pitchFamily="18" charset="0"/>
                    </a:rPr>
                    <a:t>¿</a:t>
                  </a:r>
                  <a:r>
                    <a:rPr lang="es-EC" sz="800" b="1" dirty="0">
                      <a:effectLst/>
                      <a:ea typeface="Calibri" panose="020F0502020204030204" pitchFamily="34" charset="0"/>
                      <a:cs typeface="Times New Roman" panose="02020603050405020304" pitchFamily="18" charset="0"/>
                    </a:rPr>
                    <a:t>La muestra BOCA tiene relación con la base de datos </a:t>
                  </a:r>
                  <a:r>
                    <a:rPr lang="es-EC" sz="1000" b="1" dirty="0">
                      <a:effectLst/>
                      <a:ea typeface="Calibri" panose="020F0502020204030204" pitchFamily="34" charset="0"/>
                      <a:cs typeface="Times New Roman" panose="02020603050405020304" pitchFamily="18" charset="0"/>
                    </a:rPr>
                    <a:t>NEUTRAL?</a:t>
                  </a:r>
                  <a:endParaRPr lang="es-EC" sz="1100" b="1"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s-EC" sz="1100" dirty="0">
                      <a:effectLst/>
                      <a:ea typeface="Calibri" panose="020F0502020204030204" pitchFamily="34" charset="0"/>
                      <a:cs typeface="Times New Roman" panose="02020603050405020304" pitchFamily="18" charset="0"/>
                    </a:rPr>
                    <a:t> </a:t>
                  </a:r>
                </a:p>
              </p:txBody>
            </p:sp>
            <p:sp>
              <p:nvSpPr>
                <p:cNvPr id="33" name="Decisión 32"/>
                <p:cNvSpPr/>
                <p:nvPr/>
              </p:nvSpPr>
              <p:spPr>
                <a:xfrm>
                  <a:off x="2291025" y="5014128"/>
                  <a:ext cx="1906905" cy="1606550"/>
                </a:xfrm>
                <a:prstGeom prst="flowChartDecisi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s-EC" sz="800" b="1" dirty="0" smtClean="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s-EC" sz="800" b="1" dirty="0" smtClean="0">
                      <a:effectLst/>
                      <a:ea typeface="Calibri" panose="020F0502020204030204" pitchFamily="34" charset="0"/>
                      <a:cs typeface="Times New Roman" panose="02020603050405020304" pitchFamily="18" charset="0"/>
                    </a:rPr>
                    <a:t>¿</a:t>
                  </a:r>
                  <a:r>
                    <a:rPr lang="es-EC" sz="800" b="1" dirty="0">
                      <a:effectLst/>
                      <a:ea typeface="Calibri" panose="020F0502020204030204" pitchFamily="34" charset="0"/>
                      <a:cs typeface="Times New Roman" panose="02020603050405020304" pitchFamily="18" charset="0"/>
                    </a:rPr>
                    <a:t>La muestra </a:t>
                  </a:r>
                  <a:r>
                    <a:rPr lang="es-EC" sz="800" b="1" dirty="0" smtClean="0">
                      <a:effectLst/>
                      <a:ea typeface="Calibri" panose="020F0502020204030204" pitchFamily="34" charset="0"/>
                      <a:cs typeface="Times New Roman" panose="02020603050405020304" pitchFamily="18" charset="0"/>
                    </a:rPr>
                    <a:t>OJOS tiene </a:t>
                  </a:r>
                  <a:r>
                    <a:rPr lang="es-EC" sz="800" b="1" dirty="0">
                      <a:effectLst/>
                      <a:ea typeface="Calibri" panose="020F0502020204030204" pitchFamily="34" charset="0"/>
                      <a:cs typeface="Times New Roman" panose="02020603050405020304" pitchFamily="18" charset="0"/>
                    </a:rPr>
                    <a:t>relación con la base de datos </a:t>
                  </a:r>
                  <a:r>
                    <a:rPr lang="es-EC" sz="1000" b="1" dirty="0">
                      <a:effectLst/>
                      <a:ea typeface="Calibri" panose="020F0502020204030204" pitchFamily="34" charset="0"/>
                      <a:cs typeface="Times New Roman" panose="02020603050405020304" pitchFamily="18" charset="0"/>
                    </a:rPr>
                    <a:t>IRA?</a:t>
                  </a:r>
                  <a:endParaRPr lang="es-EC" sz="1100" b="1"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s-EC" sz="1100" dirty="0">
                      <a:effectLst/>
                      <a:ea typeface="Calibri" panose="020F0502020204030204" pitchFamily="34" charset="0"/>
                      <a:cs typeface="Times New Roman" panose="02020603050405020304" pitchFamily="18" charset="0"/>
                    </a:rPr>
                    <a:t> </a:t>
                  </a:r>
                </a:p>
              </p:txBody>
            </p:sp>
            <p:sp>
              <p:nvSpPr>
                <p:cNvPr id="34" name="Proceso alternativo 33"/>
                <p:cNvSpPr/>
                <p:nvPr/>
              </p:nvSpPr>
              <p:spPr>
                <a:xfrm>
                  <a:off x="2283800" y="1715558"/>
                  <a:ext cx="1268599" cy="397241"/>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panose="020F0502020204030204" pitchFamily="34" charset="0"/>
                      <a:cs typeface="Times New Roman" panose="02020603050405020304" pitchFamily="18" charset="0"/>
                    </a:rPr>
                    <a:t>FELICIDAD</a:t>
                  </a:r>
                  <a:endParaRPr lang="es-EC" sz="1100" b="1" dirty="0">
                    <a:effectLst/>
                    <a:ea typeface="Calibri" panose="020F0502020204030204" pitchFamily="34" charset="0"/>
                    <a:cs typeface="Times New Roman" panose="02020603050405020304" pitchFamily="18" charset="0"/>
                  </a:endParaRPr>
                </a:p>
              </p:txBody>
            </p:sp>
            <p:sp>
              <p:nvSpPr>
                <p:cNvPr id="35" name="Proceso alternativo 34"/>
                <p:cNvSpPr/>
                <p:nvPr/>
              </p:nvSpPr>
              <p:spPr>
                <a:xfrm>
                  <a:off x="2282389" y="3675721"/>
                  <a:ext cx="1258549" cy="373816"/>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panose="020F0502020204030204" pitchFamily="34" charset="0"/>
                      <a:cs typeface="Times New Roman" panose="02020603050405020304" pitchFamily="18" charset="0"/>
                    </a:rPr>
                    <a:t>TRISTEZA</a:t>
                  </a:r>
                  <a:endParaRPr lang="es-EC" sz="1100" b="1" dirty="0">
                    <a:effectLst/>
                    <a:ea typeface="Calibri" panose="020F0502020204030204" pitchFamily="34" charset="0"/>
                    <a:cs typeface="Times New Roman" panose="02020603050405020304" pitchFamily="18" charset="0"/>
                  </a:endParaRPr>
                </a:p>
              </p:txBody>
            </p:sp>
            <p:sp>
              <p:nvSpPr>
                <p:cNvPr id="36" name="Proceso alternativo 35"/>
                <p:cNvSpPr/>
                <p:nvPr/>
              </p:nvSpPr>
              <p:spPr>
                <a:xfrm>
                  <a:off x="4569718" y="5662246"/>
                  <a:ext cx="698925" cy="291402"/>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panose="020F0502020204030204" pitchFamily="34" charset="0"/>
                      <a:cs typeface="Times New Roman" panose="02020603050405020304" pitchFamily="18" charset="0"/>
                    </a:rPr>
                    <a:t>IRA</a:t>
                  </a:r>
                  <a:endParaRPr lang="es-EC" sz="1100" b="1" dirty="0">
                    <a:effectLst/>
                    <a:ea typeface="Calibri" panose="020F0502020204030204" pitchFamily="34" charset="0"/>
                    <a:cs typeface="Times New Roman" panose="02020603050405020304" pitchFamily="18" charset="0"/>
                  </a:endParaRPr>
                </a:p>
              </p:txBody>
            </p:sp>
            <p:sp>
              <p:nvSpPr>
                <p:cNvPr id="37" name="Proceso alternativo 36"/>
                <p:cNvSpPr/>
                <p:nvPr/>
              </p:nvSpPr>
              <p:spPr>
                <a:xfrm>
                  <a:off x="2642717" y="6973557"/>
                  <a:ext cx="1262842" cy="401040"/>
                </a:xfrm>
                <a:prstGeom prst="flowChartAlternate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panose="020F0502020204030204" pitchFamily="34" charset="0"/>
                      <a:cs typeface="Times New Roman" panose="02020603050405020304" pitchFamily="18" charset="0"/>
                    </a:rPr>
                    <a:t>NEUTRAL</a:t>
                  </a:r>
                  <a:endParaRPr lang="es-EC" sz="1100" b="1" dirty="0">
                    <a:effectLst/>
                    <a:ea typeface="Calibri" panose="020F0502020204030204" pitchFamily="34" charset="0"/>
                    <a:cs typeface="Times New Roman" panose="02020603050405020304" pitchFamily="18" charset="0"/>
                  </a:endParaRPr>
                </a:p>
              </p:txBody>
            </p:sp>
            <p:cxnSp>
              <p:nvCxnSpPr>
                <p:cNvPr id="38" name="Conector recto de flecha 37"/>
                <p:cNvCxnSpPr/>
                <p:nvPr/>
              </p:nvCxnSpPr>
              <p:spPr>
                <a:xfrm>
                  <a:off x="964642" y="733530"/>
                  <a:ext cx="0" cy="3637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Conector recto de flecha 38"/>
                <p:cNvCxnSpPr/>
                <p:nvPr/>
              </p:nvCxnSpPr>
              <p:spPr>
                <a:xfrm>
                  <a:off x="964642" y="2713055"/>
                  <a:ext cx="0" cy="3632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Conector recto de flecha 39"/>
                <p:cNvCxnSpPr/>
                <p:nvPr/>
              </p:nvCxnSpPr>
              <p:spPr>
                <a:xfrm>
                  <a:off x="964642" y="4642339"/>
                  <a:ext cx="0" cy="3637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Conector recto de flecha 40"/>
                <p:cNvCxnSpPr/>
                <p:nvPr/>
              </p:nvCxnSpPr>
              <p:spPr>
                <a:xfrm>
                  <a:off x="1909187" y="1919235"/>
                  <a:ext cx="37407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ector recto de flecha 41"/>
                <p:cNvCxnSpPr/>
                <p:nvPr/>
              </p:nvCxnSpPr>
              <p:spPr>
                <a:xfrm>
                  <a:off x="1909187" y="3868616"/>
                  <a:ext cx="37401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Conector recto de flecha 42"/>
                <p:cNvCxnSpPr/>
                <p:nvPr/>
              </p:nvCxnSpPr>
              <p:spPr>
                <a:xfrm>
                  <a:off x="1919236" y="5807948"/>
                  <a:ext cx="37407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Conector recto de flecha 43"/>
                <p:cNvCxnSpPr/>
                <p:nvPr/>
              </p:nvCxnSpPr>
              <p:spPr>
                <a:xfrm>
                  <a:off x="4180115" y="5817996"/>
                  <a:ext cx="37407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Conector recto de flecha 44"/>
                <p:cNvCxnSpPr/>
                <p:nvPr/>
              </p:nvCxnSpPr>
              <p:spPr>
                <a:xfrm>
                  <a:off x="3245618" y="6631912"/>
                  <a:ext cx="0" cy="3632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Rectángulo 45"/>
                <p:cNvSpPr/>
                <p:nvPr/>
              </p:nvSpPr>
              <p:spPr>
                <a:xfrm>
                  <a:off x="1784704" y="2051875"/>
                  <a:ext cx="388636" cy="24116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SI</a:t>
                  </a:r>
                  <a:endParaRPr lang="es-EC" sz="8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 </a:t>
                  </a:r>
                  <a:endParaRPr lang="es-EC" sz="800" dirty="0">
                    <a:effectLst/>
                    <a:ea typeface="Calibri" panose="020F0502020204030204" pitchFamily="34" charset="0"/>
                    <a:cs typeface="Times New Roman" panose="02020603050405020304" pitchFamily="18" charset="0"/>
                  </a:endParaRPr>
                </a:p>
              </p:txBody>
            </p:sp>
          </p:grpSp>
          <p:cxnSp>
            <p:nvCxnSpPr>
              <p:cNvPr id="26" name="Conector recto de flecha 25"/>
              <p:cNvCxnSpPr/>
              <p:nvPr/>
            </p:nvCxnSpPr>
            <p:spPr>
              <a:xfrm>
                <a:off x="0" y="1961003"/>
                <a:ext cx="4406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recto 26"/>
              <p:cNvCxnSpPr/>
              <p:nvPr/>
            </p:nvCxnSpPr>
            <p:spPr>
              <a:xfrm>
                <a:off x="0" y="1961003"/>
                <a:ext cx="55084" cy="5166910"/>
              </a:xfrm>
              <a:prstGeom prst="line">
                <a:avLst/>
              </a:prstGeom>
            </p:spPr>
            <p:style>
              <a:lnRef idx="3">
                <a:schemeClr val="dk1"/>
              </a:lnRef>
              <a:fillRef idx="0">
                <a:schemeClr val="dk1"/>
              </a:fillRef>
              <a:effectRef idx="2">
                <a:schemeClr val="dk1"/>
              </a:effectRef>
              <a:fontRef idx="minor">
                <a:schemeClr val="tx1"/>
              </a:fontRef>
            </p:style>
          </p:cxnSp>
          <p:cxnSp>
            <p:nvCxnSpPr>
              <p:cNvPr id="28" name="Conector recto 27"/>
              <p:cNvCxnSpPr/>
              <p:nvPr/>
            </p:nvCxnSpPr>
            <p:spPr>
              <a:xfrm>
                <a:off x="55084" y="7127913"/>
                <a:ext cx="1258176" cy="0"/>
              </a:xfrm>
              <a:prstGeom prst="line">
                <a:avLst/>
              </a:prstGeom>
            </p:spPr>
            <p:style>
              <a:lnRef idx="3">
                <a:schemeClr val="dk1"/>
              </a:lnRef>
              <a:fillRef idx="0">
                <a:schemeClr val="dk1"/>
              </a:fillRef>
              <a:effectRef idx="2">
                <a:schemeClr val="dk1"/>
              </a:effectRef>
              <a:fontRef idx="minor">
                <a:schemeClr val="tx1"/>
              </a:fontRef>
            </p:style>
          </p:cxnSp>
        </p:grpSp>
        <p:cxnSp>
          <p:nvCxnSpPr>
            <p:cNvPr id="24" name="Conector recto 23"/>
            <p:cNvCxnSpPr/>
            <p:nvPr/>
          </p:nvCxnSpPr>
          <p:spPr>
            <a:xfrm>
              <a:off x="1311007" y="6786390"/>
              <a:ext cx="0" cy="343702"/>
            </a:xfrm>
            <a:prstGeom prst="line">
              <a:avLst/>
            </a:prstGeom>
          </p:spPr>
          <p:style>
            <a:lnRef idx="3">
              <a:schemeClr val="dk1"/>
            </a:lnRef>
            <a:fillRef idx="0">
              <a:schemeClr val="dk1"/>
            </a:fillRef>
            <a:effectRef idx="2">
              <a:schemeClr val="dk1"/>
            </a:effectRef>
            <a:fontRef idx="minor">
              <a:schemeClr val="tx1"/>
            </a:fontRef>
          </p:style>
        </p:cxnSp>
      </p:grpSp>
      <p:sp>
        <p:nvSpPr>
          <p:cNvPr id="59" name="Rectángulo 58"/>
          <p:cNvSpPr/>
          <p:nvPr/>
        </p:nvSpPr>
        <p:spPr>
          <a:xfrm>
            <a:off x="3815374" y="5636675"/>
            <a:ext cx="301060" cy="19857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SI</a:t>
            </a:r>
            <a:endParaRPr lang="es-EC" sz="8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 </a:t>
            </a:r>
            <a:endParaRPr lang="es-EC" sz="800" dirty="0">
              <a:effectLst/>
              <a:ea typeface="Calibri" panose="020F0502020204030204" pitchFamily="34" charset="0"/>
              <a:cs typeface="Times New Roman" panose="02020603050405020304" pitchFamily="18" charset="0"/>
            </a:endParaRPr>
          </a:p>
        </p:txBody>
      </p:sp>
      <p:sp>
        <p:nvSpPr>
          <p:cNvPr id="60" name="Rectángulo 59"/>
          <p:cNvSpPr/>
          <p:nvPr/>
        </p:nvSpPr>
        <p:spPr>
          <a:xfrm>
            <a:off x="2094694" y="5601160"/>
            <a:ext cx="301060" cy="19857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SI</a:t>
            </a:r>
            <a:endParaRPr lang="es-EC" sz="8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 </a:t>
            </a:r>
            <a:endParaRPr lang="es-EC" sz="800" dirty="0">
              <a:effectLst/>
              <a:ea typeface="Calibri" panose="020F0502020204030204" pitchFamily="34" charset="0"/>
              <a:cs typeface="Times New Roman" panose="02020603050405020304" pitchFamily="18" charset="0"/>
            </a:endParaRPr>
          </a:p>
        </p:txBody>
      </p:sp>
      <p:sp>
        <p:nvSpPr>
          <p:cNvPr id="61" name="Rectángulo 60"/>
          <p:cNvSpPr/>
          <p:nvPr/>
        </p:nvSpPr>
        <p:spPr>
          <a:xfrm>
            <a:off x="2117816" y="3975582"/>
            <a:ext cx="301060" cy="19857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SI</a:t>
            </a:r>
            <a:endParaRPr lang="es-EC" sz="8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 </a:t>
            </a:r>
            <a:endParaRPr lang="es-EC" sz="800" dirty="0">
              <a:effectLst/>
              <a:ea typeface="Calibri" panose="020F0502020204030204" pitchFamily="34" charset="0"/>
              <a:cs typeface="Times New Roman" panose="02020603050405020304" pitchFamily="18" charset="0"/>
            </a:endParaRPr>
          </a:p>
        </p:txBody>
      </p:sp>
      <p:sp>
        <p:nvSpPr>
          <p:cNvPr id="62" name="Rectángulo 61"/>
          <p:cNvSpPr/>
          <p:nvPr/>
        </p:nvSpPr>
        <p:spPr>
          <a:xfrm>
            <a:off x="1478641" y="2948928"/>
            <a:ext cx="334578" cy="19524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dirty="0" smtClean="0">
                <a:effectLst/>
                <a:ea typeface="Calibri" panose="020F0502020204030204" pitchFamily="34" charset="0"/>
                <a:cs typeface="Times New Roman" panose="02020603050405020304" pitchFamily="18" charset="0"/>
              </a:rPr>
              <a:t>NO</a:t>
            </a:r>
            <a:endParaRPr lang="es-EC" sz="8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 </a:t>
            </a:r>
            <a:endParaRPr lang="es-EC" sz="800" dirty="0">
              <a:effectLst/>
              <a:ea typeface="Calibri" panose="020F0502020204030204" pitchFamily="34" charset="0"/>
              <a:cs typeface="Times New Roman" panose="02020603050405020304" pitchFamily="18" charset="0"/>
            </a:endParaRPr>
          </a:p>
        </p:txBody>
      </p:sp>
      <p:sp>
        <p:nvSpPr>
          <p:cNvPr id="63" name="Rectángulo 62"/>
          <p:cNvSpPr/>
          <p:nvPr/>
        </p:nvSpPr>
        <p:spPr>
          <a:xfrm>
            <a:off x="1478641" y="4547036"/>
            <a:ext cx="334578" cy="19524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dirty="0" smtClean="0">
                <a:effectLst/>
                <a:ea typeface="Calibri" panose="020F0502020204030204" pitchFamily="34" charset="0"/>
                <a:cs typeface="Times New Roman" panose="02020603050405020304" pitchFamily="18" charset="0"/>
              </a:rPr>
              <a:t>NO</a:t>
            </a:r>
            <a:endParaRPr lang="es-EC" sz="8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 </a:t>
            </a:r>
            <a:endParaRPr lang="es-EC" sz="800" dirty="0">
              <a:effectLst/>
              <a:ea typeface="Calibri" panose="020F0502020204030204" pitchFamily="34" charset="0"/>
              <a:cs typeface="Times New Roman" panose="02020603050405020304" pitchFamily="18" charset="0"/>
            </a:endParaRPr>
          </a:p>
        </p:txBody>
      </p:sp>
      <p:sp>
        <p:nvSpPr>
          <p:cNvPr id="64" name="Rectángulo 63"/>
          <p:cNvSpPr/>
          <p:nvPr/>
        </p:nvSpPr>
        <p:spPr>
          <a:xfrm>
            <a:off x="1480728" y="6118575"/>
            <a:ext cx="334578" cy="19524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dirty="0" smtClean="0">
                <a:effectLst/>
                <a:ea typeface="Calibri" panose="020F0502020204030204" pitchFamily="34" charset="0"/>
                <a:cs typeface="Times New Roman" panose="02020603050405020304" pitchFamily="18" charset="0"/>
              </a:rPr>
              <a:t>NO</a:t>
            </a:r>
            <a:endParaRPr lang="es-EC" sz="8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 </a:t>
            </a:r>
            <a:endParaRPr lang="es-EC" sz="800" dirty="0">
              <a:effectLst/>
              <a:ea typeface="Calibri" panose="020F0502020204030204" pitchFamily="34" charset="0"/>
              <a:cs typeface="Times New Roman" panose="02020603050405020304" pitchFamily="18" charset="0"/>
            </a:endParaRPr>
          </a:p>
        </p:txBody>
      </p:sp>
      <p:sp>
        <p:nvSpPr>
          <p:cNvPr id="65" name="Rectángulo 64"/>
          <p:cNvSpPr/>
          <p:nvPr/>
        </p:nvSpPr>
        <p:spPr>
          <a:xfrm>
            <a:off x="3251191" y="6156660"/>
            <a:ext cx="334578" cy="19524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dirty="0" smtClean="0">
                <a:effectLst/>
                <a:ea typeface="Calibri" panose="020F0502020204030204" pitchFamily="34" charset="0"/>
                <a:cs typeface="Times New Roman" panose="02020603050405020304" pitchFamily="18" charset="0"/>
              </a:rPr>
              <a:t>NO</a:t>
            </a:r>
            <a:endParaRPr lang="es-EC" sz="8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800" dirty="0">
                <a:effectLst/>
                <a:ea typeface="Calibri" panose="020F0502020204030204" pitchFamily="34" charset="0"/>
                <a:cs typeface="Times New Roman" panose="02020603050405020304" pitchFamily="18" charset="0"/>
              </a:rPr>
              <a:t> </a:t>
            </a:r>
            <a:endParaRPr lang="es-EC" sz="800" dirty="0">
              <a:effectLst/>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5901439" y="1685003"/>
            <a:ext cx="4346429" cy="4425137"/>
          </a:xfrm>
          <a:prstGeom prst="rect">
            <a:avLst/>
          </a:prstGeom>
        </p:spPr>
      </p:pic>
      <p:sp>
        <p:nvSpPr>
          <p:cNvPr id="68" name="Flecha a la derecha con bandas 67"/>
          <p:cNvSpPr/>
          <p:nvPr/>
        </p:nvSpPr>
        <p:spPr>
          <a:xfrm rot="10800000">
            <a:off x="5057465" y="3784156"/>
            <a:ext cx="670059" cy="469510"/>
          </a:xfrm>
          <a:prstGeom prst="stripedRightArrow">
            <a:avLst>
              <a:gd name="adj1" fmla="val 42436"/>
              <a:gd name="adj2" fmla="val 78362"/>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5811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bg2">
                    <a:lumMod val="75000"/>
                  </a:schemeClr>
                </a:solidFill>
              </a:rPr>
              <a:t>JUSTIFICACIÓN E </a:t>
            </a:r>
            <a:r>
              <a:rPr lang="es-ES" sz="2000" b="1" dirty="0" smtClean="0">
                <a:solidFill>
                  <a:schemeClr val="bg2">
                    <a:lumMod val="75000"/>
                  </a:schemeClr>
                </a:solidFill>
              </a:rPr>
              <a:t>IMPORTANCIA</a:t>
            </a: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IDENTIFICACIÓN DE </a:t>
            </a:r>
            <a:r>
              <a:rPr lang="es-ES" sz="2000" b="1" dirty="0" smtClean="0">
                <a:solidFill>
                  <a:schemeClr val="bg2">
                    <a:lumMod val="75000"/>
                  </a:schemeClr>
                </a:solidFill>
              </a:rPr>
              <a:t>EMOCIONES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CARACTERISTICAS (VIOLA-JONES)</a:t>
            </a:r>
          </a:p>
          <a:p>
            <a:pPr marL="342900" indent="-342900" algn="just">
              <a:buFont typeface="Arial" panose="020B0604020202020204" pitchFamily="34" charset="0"/>
              <a:buAutoNum type="arabicPeriod"/>
            </a:pPr>
            <a:r>
              <a:rPr lang="es-ES" sz="2000" b="1" dirty="0">
                <a:solidFill>
                  <a:schemeClr val="bg2">
                    <a:lumMod val="75000"/>
                  </a:schemeClr>
                </a:solidFill>
              </a:rPr>
              <a:t>PROCESAMIENTO DE LAS COMPONENTES </a:t>
            </a:r>
            <a:r>
              <a:rPr lang="es-ES" sz="2000" b="1" dirty="0" smtClean="0">
                <a:solidFill>
                  <a:schemeClr val="bg2">
                    <a:lumMod val="75000"/>
                  </a:schemeClr>
                </a:solidFill>
              </a:rPr>
              <a:t>EXTRAÍDAS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tx1"/>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81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15659"/>
            <a:ext cx="4949433" cy="4324958"/>
          </a:xfrm>
        </p:spPr>
        <p:txBody>
          <a:bodyPr>
            <a:noAutofit/>
          </a:bodyPr>
          <a:lstStyle/>
          <a:p>
            <a:pPr algn="just"/>
            <a:r>
              <a:rPr lang="es-EC" sz="1400" dirty="0">
                <a:solidFill>
                  <a:schemeClr val="tx1"/>
                </a:solidFill>
              </a:rPr>
              <a:t>Las pruebas de rendimiento efectuadas se realizaron con el hardware especificado en la </a:t>
            </a:r>
            <a:r>
              <a:rPr lang="es-EC" sz="1400" dirty="0" smtClean="0">
                <a:solidFill>
                  <a:schemeClr val="tx1"/>
                </a:solidFill>
              </a:rPr>
              <a:t>Tabla.</a:t>
            </a:r>
          </a:p>
          <a:p>
            <a:pPr algn="just"/>
            <a:endParaRPr lang="en-US" sz="1400" dirty="0">
              <a:solidFill>
                <a:schemeClr val="tx1"/>
              </a:solidFill>
            </a:endParaRPr>
          </a:p>
          <a:p>
            <a:pPr algn="just"/>
            <a:r>
              <a:rPr lang="es-EC" sz="1400" dirty="0">
                <a:solidFill>
                  <a:schemeClr val="tx1"/>
                </a:solidFill>
              </a:rPr>
              <a:t>En la </a:t>
            </a:r>
            <a:r>
              <a:rPr lang="es-EC" sz="1400" dirty="0" smtClean="0">
                <a:solidFill>
                  <a:schemeClr val="tx1"/>
                </a:solidFill>
              </a:rPr>
              <a:t>Figura se </a:t>
            </a:r>
            <a:r>
              <a:rPr lang="es-EC" sz="1400" dirty="0">
                <a:solidFill>
                  <a:schemeClr val="tx1"/>
                </a:solidFill>
              </a:rPr>
              <a:t>muestra la interfaz gráfica del proyecto de investigación, identificación de emociones, demostrando el funcionamiento del mismo. En el cual se observa al usuario interactuando con el algoritmo implementado por medio de la Interfaz gráfica, que para este caso la expresión facial fue de Felicidad, en donde el programa extrae las componentes a ser comparadas, para al final por medio de un </a:t>
            </a:r>
            <a:r>
              <a:rPr lang="es-EC" sz="1400" dirty="0" err="1">
                <a:solidFill>
                  <a:schemeClr val="tx1"/>
                </a:solidFill>
              </a:rPr>
              <a:t>emoticon</a:t>
            </a:r>
            <a:r>
              <a:rPr lang="es-EC" sz="1400" dirty="0">
                <a:solidFill>
                  <a:schemeClr val="tx1"/>
                </a:solidFill>
              </a:rPr>
              <a:t> indicar cuál es el estado de ánimo del usuario.</a:t>
            </a:r>
          </a:p>
          <a:p>
            <a:pPr algn="just"/>
            <a:endParaRPr lang="es-EC" sz="14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1259870" y="4569660"/>
            <a:ext cx="3576260" cy="1214739"/>
          </a:xfrm>
          <a:prstGeom prst="rect">
            <a:avLst/>
          </a:prstGeom>
        </p:spPr>
      </p:pic>
      <p:pic>
        <p:nvPicPr>
          <p:cNvPr id="15" name="Imagen 14"/>
          <p:cNvPicPr/>
          <p:nvPr/>
        </p:nvPicPr>
        <p:blipFill>
          <a:blip r:embed="rId4"/>
          <a:stretch>
            <a:fillRect/>
          </a:stretch>
        </p:blipFill>
        <p:spPr>
          <a:xfrm>
            <a:off x="5775637" y="1884669"/>
            <a:ext cx="5972810" cy="3029585"/>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2058" y="5224669"/>
            <a:ext cx="1032011" cy="1032011"/>
          </a:xfrm>
          <a:prstGeom prst="rect">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4069" y="5141484"/>
            <a:ext cx="1163850" cy="1117296"/>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7064" y="5228294"/>
            <a:ext cx="1055653" cy="1055653"/>
          </a:xfrm>
          <a:prstGeom prst="rect">
            <a:avLst/>
          </a:prstGeom>
        </p:spPr>
      </p:pic>
      <p:pic>
        <p:nvPicPr>
          <p:cNvPr id="8" name="Imagen 7"/>
          <p:cNvPicPr>
            <a:picLocks noChangeAspect="1"/>
          </p:cNvPicPr>
          <p:nvPr/>
        </p:nvPicPr>
        <p:blipFill rotWithShape="1">
          <a:blip r:embed="rId8" cstate="print">
            <a:extLst>
              <a:ext uri="{28A0092B-C50C-407E-A947-70E740481C1C}">
                <a14:useLocalDpi xmlns:a14="http://schemas.microsoft.com/office/drawing/2010/main" val="0"/>
              </a:ext>
            </a:extLst>
          </a:blip>
          <a:srcRect l="12208" r="11217"/>
          <a:stretch/>
        </p:blipFill>
        <p:spPr>
          <a:xfrm>
            <a:off x="7537967" y="5224669"/>
            <a:ext cx="1109709" cy="1086869"/>
          </a:xfrm>
          <a:prstGeom prst="rect">
            <a:avLst/>
          </a:prstGeom>
        </p:spPr>
      </p:pic>
    </p:spTree>
    <p:extLst>
      <p:ext uri="{BB962C8B-B14F-4D97-AF65-F5344CB8AC3E}">
        <p14:creationId xmlns:p14="http://schemas.microsoft.com/office/powerpoint/2010/main" val="647586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42869"/>
            <a:ext cx="11486826" cy="3995682"/>
          </a:xfrm>
        </p:spPr>
        <p:txBody>
          <a:bodyPr>
            <a:noAutofit/>
          </a:bodyPr>
          <a:lstStyle/>
          <a:p>
            <a:pPr marL="285750" indent="-285750" algn="just">
              <a:buFont typeface="Arial" panose="020B0604020202020204" pitchFamily="34" charset="0"/>
              <a:buChar char="•"/>
            </a:pPr>
            <a:r>
              <a:rPr lang="es-ES" sz="1400" b="1" dirty="0" smtClean="0">
                <a:solidFill>
                  <a:schemeClr val="tx1"/>
                </a:solidFill>
              </a:rPr>
              <a:t>PRIMER EXPERIMENTO</a:t>
            </a:r>
            <a:endParaRPr lang="es-ES" sz="1400" b="1" dirty="0">
              <a:solidFill>
                <a:schemeClr val="tx1"/>
              </a:solidFill>
            </a:endParaRP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xmlns="" id="{5294C15C-363D-4DE9-8C30-23D5B41618B3}"/>
              </a:ext>
            </a:extLst>
          </p:cNvPr>
          <p:cNvSpPr txBox="1">
            <a:spLocks/>
          </p:cNvSpPr>
          <p:nvPr/>
        </p:nvSpPr>
        <p:spPr>
          <a:xfrm>
            <a:off x="368291" y="1909987"/>
            <a:ext cx="4949433" cy="19291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400" dirty="0">
                <a:solidFill>
                  <a:schemeClr val="tx1"/>
                </a:solidFill>
              </a:rPr>
              <a:t>El primer experimento consistió en tomar 20 fotografías por emoción de un mismo sujeto con diferentes formatos, es decir con cámaras de distinta resolución, los dispositivos utilizados para este caso son: Samsung Note 8, Samsung S7, Samsung S5 y la cámara incorporada en el computador, 10 fotografías aleatorias de cada emoción fueron destinadas para la base de datos, mientras que las 10 restantes de cada emoción se destinaron para hacer pruebas, los resultados que se obtuvieron se presentan en la </a:t>
            </a:r>
            <a:r>
              <a:rPr lang="es-EC" sz="1400" dirty="0" smtClean="0">
                <a:solidFill>
                  <a:schemeClr val="tx1"/>
                </a:solidFill>
              </a:rPr>
              <a:t>Tabla.</a:t>
            </a:r>
            <a:endParaRPr lang="es-EC" sz="1400" dirty="0">
              <a:solidFill>
                <a:schemeClr val="tx1"/>
              </a:solidFill>
            </a:endParaRPr>
          </a:p>
        </p:txBody>
      </p:sp>
      <p:pic>
        <p:nvPicPr>
          <p:cNvPr id="2" name="Imagen 1"/>
          <p:cNvPicPr>
            <a:picLocks noChangeAspect="1"/>
          </p:cNvPicPr>
          <p:nvPr/>
        </p:nvPicPr>
        <p:blipFill>
          <a:blip r:embed="rId3"/>
          <a:stretch>
            <a:fillRect/>
          </a:stretch>
        </p:blipFill>
        <p:spPr>
          <a:xfrm>
            <a:off x="5657483" y="1969543"/>
            <a:ext cx="5035469" cy="167030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3078" y="3839123"/>
            <a:ext cx="3285996" cy="2464497"/>
          </a:xfrm>
          <a:prstGeom prst="rect">
            <a:avLst/>
          </a:prstGeom>
        </p:spPr>
      </p:pic>
      <p:pic>
        <p:nvPicPr>
          <p:cNvPr id="15" name="Imagen 14"/>
          <p:cNvPicPr>
            <a:picLocks noChangeAspect="1"/>
          </p:cNvPicPr>
          <p:nvPr/>
        </p:nvPicPr>
        <p:blipFill rotWithShape="1">
          <a:blip r:embed="rId5" cstate="print">
            <a:extLst>
              <a:ext uri="{28A0092B-C50C-407E-A947-70E740481C1C}">
                <a14:useLocalDpi xmlns:a14="http://schemas.microsoft.com/office/drawing/2010/main" val="0"/>
              </a:ext>
            </a:extLst>
          </a:blip>
          <a:srcRect l="35290" t="767" r="15548" b="6170"/>
          <a:stretch/>
        </p:blipFill>
        <p:spPr>
          <a:xfrm rot="16200000">
            <a:off x="5831086" y="3955693"/>
            <a:ext cx="2416617" cy="2231355"/>
          </a:xfrm>
          <a:prstGeom prst="rect">
            <a:avLst/>
          </a:prstGeom>
        </p:spPr>
      </p:pic>
      <p:sp>
        <p:nvSpPr>
          <p:cNvPr id="27" name="Marcador de contenido 2">
            <a:extLst>
              <a:ext uri="{FF2B5EF4-FFF2-40B4-BE49-F238E27FC236}">
                <a16:creationId xmlns:a16="http://schemas.microsoft.com/office/drawing/2014/main" xmlns="" id="{5294C15C-363D-4DE9-8C30-23D5B41618B3}"/>
              </a:ext>
            </a:extLst>
          </p:cNvPr>
          <p:cNvSpPr txBox="1">
            <a:spLocks/>
          </p:cNvSpPr>
          <p:nvPr/>
        </p:nvSpPr>
        <p:spPr>
          <a:xfrm>
            <a:off x="537578" y="4197319"/>
            <a:ext cx="9991338" cy="19291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1400" b="1" dirty="0" smtClean="0">
                <a:solidFill>
                  <a:schemeClr val="tx1"/>
                </a:solidFill>
              </a:rPr>
              <a:t>MENOR RESOLUCIÓN</a:t>
            </a:r>
            <a:r>
              <a:rPr lang="en-US" sz="1400" dirty="0" smtClean="0">
                <a:solidFill>
                  <a:schemeClr val="tx1"/>
                </a:solidFill>
              </a:rPr>
              <a:t>								</a:t>
            </a:r>
            <a:r>
              <a:rPr lang="en-US" sz="1400" b="1" dirty="0" smtClean="0">
                <a:solidFill>
                  <a:schemeClr val="tx1"/>
                </a:solidFill>
              </a:rPr>
              <a:t>MAYOR RESOLUCIÓN</a:t>
            </a:r>
          </a:p>
          <a:p>
            <a:pPr algn="just"/>
            <a:r>
              <a:rPr lang="en-US" sz="1400" dirty="0" smtClean="0">
                <a:solidFill>
                  <a:schemeClr val="tx1"/>
                </a:solidFill>
              </a:rPr>
              <a:t>3 MEGAPÍXELES								12 MEGAPÍXELES</a:t>
            </a:r>
          </a:p>
          <a:p>
            <a:pPr algn="just"/>
            <a:r>
              <a:rPr lang="en-US" sz="1400" dirty="0" smtClean="0">
                <a:solidFill>
                  <a:schemeClr val="tx1"/>
                </a:solidFill>
              </a:rPr>
              <a:t>67.2 KB									1.17 MB</a:t>
            </a:r>
          </a:p>
          <a:p>
            <a:pPr algn="just"/>
            <a:r>
              <a:rPr lang="en-US" sz="1400" dirty="0" smtClean="0">
                <a:solidFill>
                  <a:schemeClr val="tx1"/>
                </a:solidFill>
              </a:rPr>
              <a:t>1280 x 720									2160 x 2160</a:t>
            </a:r>
            <a:endParaRPr lang="es-EC" sz="1400" dirty="0">
              <a:solidFill>
                <a:schemeClr val="tx1"/>
              </a:solidFill>
            </a:endParaRPr>
          </a:p>
        </p:txBody>
      </p:sp>
    </p:spTree>
    <p:extLst>
      <p:ext uri="{BB962C8B-B14F-4D97-AF65-F5344CB8AC3E}">
        <p14:creationId xmlns:p14="http://schemas.microsoft.com/office/powerpoint/2010/main" val="65747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42869"/>
            <a:ext cx="11486826" cy="3995682"/>
          </a:xfrm>
        </p:spPr>
        <p:txBody>
          <a:bodyPr>
            <a:noAutofit/>
          </a:bodyPr>
          <a:lstStyle/>
          <a:p>
            <a:pPr marL="285750" indent="-285750" algn="just">
              <a:buFont typeface="Arial" panose="020B0604020202020204" pitchFamily="34" charset="0"/>
              <a:buChar char="•"/>
            </a:pPr>
            <a:r>
              <a:rPr lang="es-ES" sz="1400" b="1" dirty="0" smtClean="0">
                <a:solidFill>
                  <a:schemeClr val="tx1"/>
                </a:solidFill>
              </a:rPr>
              <a:t>SEGUNDO EXPERIMENTO</a:t>
            </a:r>
            <a:endParaRPr lang="es-ES" sz="1400" b="1" dirty="0">
              <a:solidFill>
                <a:schemeClr val="tx1"/>
              </a:solidFill>
            </a:endParaRP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xmlns="" id="{5294C15C-363D-4DE9-8C30-23D5B41618B3}"/>
              </a:ext>
            </a:extLst>
          </p:cNvPr>
          <p:cNvSpPr txBox="1">
            <a:spLocks/>
          </p:cNvSpPr>
          <p:nvPr/>
        </p:nvSpPr>
        <p:spPr>
          <a:xfrm>
            <a:off x="368291" y="1909987"/>
            <a:ext cx="4949433" cy="19291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400" dirty="0">
                <a:solidFill>
                  <a:schemeClr val="tx1"/>
                </a:solidFill>
              </a:rPr>
              <a:t>En relación a la resolución, para implantar un único algoritmo, se decidió utilizar un solo dispositivo para la recepción de la imagen. Se escogió la cámara web, debido a que es posible discriminar los gestos en boca y ojos con un menor tiempo de procesamiento.</a:t>
            </a:r>
            <a:endParaRPr lang="es-EC" sz="1400" dirty="0" smtClean="0">
              <a:solidFill>
                <a:schemeClr val="tx1"/>
              </a:solidFill>
            </a:endParaRPr>
          </a:p>
          <a:p>
            <a:pPr algn="just"/>
            <a:endParaRPr lang="es-EC" sz="1400" dirty="0">
              <a:solidFill>
                <a:schemeClr val="tx1"/>
              </a:solidFill>
            </a:endParaRPr>
          </a:p>
          <a:p>
            <a:pPr algn="just"/>
            <a:r>
              <a:rPr lang="es-EC" sz="1400" dirty="0" smtClean="0">
                <a:solidFill>
                  <a:schemeClr val="tx1"/>
                </a:solidFill>
              </a:rPr>
              <a:t>En </a:t>
            </a:r>
            <a:r>
              <a:rPr lang="es-EC" sz="1400" dirty="0">
                <a:solidFill>
                  <a:schemeClr val="tx1"/>
                </a:solidFill>
              </a:rPr>
              <a:t>la Tabla </a:t>
            </a:r>
            <a:r>
              <a:rPr lang="es-EC" sz="1400" dirty="0" smtClean="0">
                <a:solidFill>
                  <a:schemeClr val="tx1"/>
                </a:solidFill>
              </a:rPr>
              <a:t>se </a:t>
            </a:r>
            <a:r>
              <a:rPr lang="es-EC" sz="1400" dirty="0">
                <a:solidFill>
                  <a:schemeClr val="tx1"/>
                </a:solidFill>
              </a:rPr>
              <a:t>observan los resultados al utilizar solo la cámara web. Se aplicó la misma cantidad de muestras, que se utilizó para el primer experimento, 40 en la base de </a:t>
            </a:r>
            <a:r>
              <a:rPr lang="es-EC" sz="1400" dirty="0" smtClean="0">
                <a:solidFill>
                  <a:schemeClr val="tx1"/>
                </a:solidFill>
              </a:rPr>
              <a:t>datos</a:t>
            </a:r>
            <a:endParaRPr lang="es-EC" sz="1400" dirty="0">
              <a:solidFill>
                <a:schemeClr val="tx1"/>
              </a:solidFill>
            </a:endParaRPr>
          </a:p>
        </p:txBody>
      </p:sp>
      <p:pic>
        <p:nvPicPr>
          <p:cNvPr id="3" name="Imagen 2"/>
          <p:cNvPicPr>
            <a:picLocks noChangeAspect="1"/>
          </p:cNvPicPr>
          <p:nvPr/>
        </p:nvPicPr>
        <p:blipFill>
          <a:blip r:embed="rId3"/>
          <a:stretch>
            <a:fillRect/>
          </a:stretch>
        </p:blipFill>
        <p:spPr>
          <a:xfrm>
            <a:off x="376121" y="4119811"/>
            <a:ext cx="5343757" cy="1608786"/>
          </a:xfrm>
          <a:prstGeom prst="rect">
            <a:avLst/>
          </a:prstGeom>
        </p:spPr>
      </p:pic>
      <p:pic>
        <p:nvPicPr>
          <p:cNvPr id="26" name="Imagen 25"/>
          <p:cNvPicPr>
            <a:picLocks noChangeAspect="1"/>
          </p:cNvPicPr>
          <p:nvPr/>
        </p:nvPicPr>
        <p:blipFill>
          <a:blip r:embed="rId4"/>
          <a:stretch>
            <a:fillRect/>
          </a:stretch>
        </p:blipFill>
        <p:spPr>
          <a:xfrm>
            <a:off x="6096000" y="1927363"/>
            <a:ext cx="5604193" cy="940850"/>
          </a:xfrm>
          <a:prstGeom prst="rect">
            <a:avLst/>
          </a:prstGeom>
        </p:spPr>
      </p:pic>
      <p:pic>
        <p:nvPicPr>
          <p:cNvPr id="28" name="Imagen 27"/>
          <p:cNvPicPr>
            <a:picLocks noChangeAspect="1"/>
          </p:cNvPicPr>
          <p:nvPr/>
        </p:nvPicPr>
        <p:blipFill>
          <a:blip r:embed="rId5"/>
          <a:stretch>
            <a:fillRect/>
          </a:stretch>
        </p:blipFill>
        <p:spPr>
          <a:xfrm>
            <a:off x="6264104" y="2893951"/>
            <a:ext cx="5380280" cy="1041344"/>
          </a:xfrm>
          <a:prstGeom prst="rect">
            <a:avLst/>
          </a:prstGeom>
        </p:spPr>
      </p:pic>
      <p:pic>
        <p:nvPicPr>
          <p:cNvPr id="29" name="Imagen 28"/>
          <p:cNvPicPr>
            <a:picLocks noChangeAspect="1"/>
          </p:cNvPicPr>
          <p:nvPr/>
        </p:nvPicPr>
        <p:blipFill>
          <a:blip r:embed="rId6"/>
          <a:stretch>
            <a:fillRect/>
          </a:stretch>
        </p:blipFill>
        <p:spPr>
          <a:xfrm>
            <a:off x="7275589" y="4052717"/>
            <a:ext cx="3752197" cy="1087238"/>
          </a:xfrm>
          <a:prstGeom prst="rect">
            <a:avLst/>
          </a:prstGeom>
        </p:spPr>
      </p:pic>
      <p:pic>
        <p:nvPicPr>
          <p:cNvPr id="30" name="Imagen 29"/>
          <p:cNvPicPr>
            <a:picLocks noChangeAspect="1"/>
          </p:cNvPicPr>
          <p:nvPr/>
        </p:nvPicPr>
        <p:blipFill>
          <a:blip r:embed="rId7"/>
          <a:stretch>
            <a:fillRect/>
          </a:stretch>
        </p:blipFill>
        <p:spPr>
          <a:xfrm>
            <a:off x="7176228" y="5110505"/>
            <a:ext cx="3752197" cy="1046947"/>
          </a:xfrm>
          <a:prstGeom prst="rect">
            <a:avLst/>
          </a:prstGeom>
        </p:spPr>
      </p:pic>
    </p:spTree>
    <p:extLst>
      <p:ext uri="{BB962C8B-B14F-4D97-AF65-F5344CB8AC3E}">
        <p14:creationId xmlns:p14="http://schemas.microsoft.com/office/powerpoint/2010/main" val="24467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08333E-6 2.22222E-6 L 0.00026 -0.15533 " pathEditMode="relative" rAng="0" ptsTypes="AA">
                                      <p:cBhvr>
                                        <p:cTn id="14" dur="2000" fill="hold"/>
                                        <p:tgtEl>
                                          <p:spTgt spid="30"/>
                                        </p:tgtEl>
                                        <p:attrNameLst>
                                          <p:attrName>ppt_x</p:attrName>
                                          <p:attrName>ppt_y</p:attrName>
                                        </p:attrNameLst>
                                      </p:cBhvr>
                                      <p:rCtr x="13" y="-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42869"/>
            <a:ext cx="11486826" cy="3995682"/>
          </a:xfrm>
        </p:spPr>
        <p:txBody>
          <a:bodyPr>
            <a:noAutofit/>
          </a:bodyPr>
          <a:lstStyle/>
          <a:p>
            <a:pPr marL="285750" indent="-285750" algn="just">
              <a:buFont typeface="Arial" panose="020B0604020202020204" pitchFamily="34" charset="0"/>
              <a:buChar char="•"/>
            </a:pPr>
            <a:r>
              <a:rPr lang="es-ES" sz="1400" b="1" dirty="0" smtClean="0">
                <a:solidFill>
                  <a:schemeClr val="tx1"/>
                </a:solidFill>
              </a:rPr>
              <a:t>TERCER EXPERIMENTO</a:t>
            </a:r>
            <a:endParaRPr lang="es-ES" sz="1400" b="1" dirty="0">
              <a:solidFill>
                <a:schemeClr val="tx1"/>
              </a:solidFill>
            </a:endParaRP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xmlns="" id="{5294C15C-363D-4DE9-8C30-23D5B41618B3}"/>
              </a:ext>
            </a:extLst>
          </p:cNvPr>
          <p:cNvSpPr txBox="1">
            <a:spLocks/>
          </p:cNvSpPr>
          <p:nvPr/>
        </p:nvSpPr>
        <p:spPr>
          <a:xfrm>
            <a:off x="368291" y="1909987"/>
            <a:ext cx="4976066" cy="12875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400" dirty="0">
                <a:solidFill>
                  <a:schemeClr val="tx1"/>
                </a:solidFill>
              </a:rPr>
              <a:t>Para el tercer experimento y teniendo en cuenta tanto la eliminación del ruido como la intensidad de luz, la tasa de detección aumentó a 80%, esto se puede apreciar en la </a:t>
            </a:r>
            <a:r>
              <a:rPr lang="es-EC" sz="1400" dirty="0" smtClean="0">
                <a:solidFill>
                  <a:schemeClr val="tx1"/>
                </a:solidFill>
              </a:rPr>
              <a:t>Tabla, </a:t>
            </a:r>
            <a:r>
              <a:rPr lang="es-EC" sz="1400" dirty="0">
                <a:solidFill>
                  <a:schemeClr val="tx1"/>
                </a:solidFill>
              </a:rPr>
              <a:t>la cual se realizó al mismo sujeto de prueba del experimento 1 y 2, con la misma cantidad de muestras que en el experimento anterior, 40 en la base de datos.</a:t>
            </a:r>
          </a:p>
        </p:txBody>
      </p:sp>
      <p:pic>
        <p:nvPicPr>
          <p:cNvPr id="2" name="Imagen 1"/>
          <p:cNvPicPr>
            <a:picLocks noChangeAspect="1"/>
          </p:cNvPicPr>
          <p:nvPr/>
        </p:nvPicPr>
        <p:blipFill>
          <a:blip r:embed="rId3"/>
          <a:stretch>
            <a:fillRect/>
          </a:stretch>
        </p:blipFill>
        <p:spPr>
          <a:xfrm>
            <a:off x="606546" y="3831432"/>
            <a:ext cx="4686312" cy="1677444"/>
          </a:xfrm>
          <a:prstGeom prst="rect">
            <a:avLst/>
          </a:prstGeom>
        </p:spPr>
      </p:pic>
      <p:pic>
        <p:nvPicPr>
          <p:cNvPr id="4" name="Imagen 3"/>
          <p:cNvPicPr>
            <a:picLocks noChangeAspect="1"/>
          </p:cNvPicPr>
          <p:nvPr/>
        </p:nvPicPr>
        <p:blipFill>
          <a:blip r:embed="rId4"/>
          <a:stretch>
            <a:fillRect/>
          </a:stretch>
        </p:blipFill>
        <p:spPr>
          <a:xfrm>
            <a:off x="5961304" y="2239223"/>
            <a:ext cx="4978721" cy="1906580"/>
          </a:xfrm>
          <a:prstGeom prst="rect">
            <a:avLst/>
          </a:prstGeom>
        </p:spPr>
      </p:pic>
      <p:pic>
        <p:nvPicPr>
          <p:cNvPr id="5" name="Imagen 4"/>
          <p:cNvPicPr>
            <a:picLocks noChangeAspect="1"/>
          </p:cNvPicPr>
          <p:nvPr/>
        </p:nvPicPr>
        <p:blipFill>
          <a:blip r:embed="rId5"/>
          <a:stretch>
            <a:fillRect/>
          </a:stretch>
        </p:blipFill>
        <p:spPr>
          <a:xfrm>
            <a:off x="5961304" y="4779715"/>
            <a:ext cx="1800225" cy="1028700"/>
          </a:xfrm>
          <a:prstGeom prst="rect">
            <a:avLst/>
          </a:prstGeom>
        </p:spPr>
      </p:pic>
      <p:pic>
        <p:nvPicPr>
          <p:cNvPr id="7" name="Imagen 6"/>
          <p:cNvPicPr>
            <a:picLocks noChangeAspect="1"/>
          </p:cNvPicPr>
          <p:nvPr/>
        </p:nvPicPr>
        <p:blipFill>
          <a:blip r:embed="rId6"/>
          <a:stretch>
            <a:fillRect/>
          </a:stretch>
        </p:blipFill>
        <p:spPr>
          <a:xfrm>
            <a:off x="8267557" y="4804823"/>
            <a:ext cx="1698466" cy="966193"/>
          </a:xfrm>
          <a:prstGeom prst="rect">
            <a:avLst/>
          </a:prstGeom>
        </p:spPr>
      </p:pic>
      <p:sp>
        <p:nvSpPr>
          <p:cNvPr id="22" name="Marcador de contenido 2">
            <a:extLst>
              <a:ext uri="{FF2B5EF4-FFF2-40B4-BE49-F238E27FC236}">
                <a16:creationId xmlns:a16="http://schemas.microsoft.com/office/drawing/2014/main" xmlns="" id="{5294C15C-363D-4DE9-8C30-23D5B41618B3}"/>
              </a:ext>
            </a:extLst>
          </p:cNvPr>
          <p:cNvSpPr txBox="1">
            <a:spLocks/>
          </p:cNvSpPr>
          <p:nvPr/>
        </p:nvSpPr>
        <p:spPr>
          <a:xfrm>
            <a:off x="5746208" y="1876205"/>
            <a:ext cx="5104365" cy="24645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400" b="1" u="sng" dirty="0" smtClean="0">
                <a:solidFill>
                  <a:schemeClr val="tx1"/>
                </a:solidFill>
              </a:rPr>
              <a:t>Intensidad de la muestra</a:t>
            </a:r>
          </a:p>
          <a:p>
            <a:pPr algn="just"/>
            <a:endParaRPr lang="es-EC" sz="1400" b="1" u="sng" dirty="0">
              <a:solidFill>
                <a:schemeClr val="tx1"/>
              </a:solidFill>
            </a:endParaRPr>
          </a:p>
          <a:p>
            <a:pPr algn="just"/>
            <a:endParaRPr lang="es-EC" sz="1400" b="1" u="sng" dirty="0" smtClean="0">
              <a:solidFill>
                <a:schemeClr val="tx1"/>
              </a:solidFill>
            </a:endParaRPr>
          </a:p>
          <a:p>
            <a:pPr algn="just"/>
            <a:endParaRPr lang="es-EC" sz="1400" b="1" u="sng" dirty="0">
              <a:solidFill>
                <a:schemeClr val="tx1"/>
              </a:solidFill>
            </a:endParaRPr>
          </a:p>
          <a:p>
            <a:pPr algn="just"/>
            <a:endParaRPr lang="es-EC" sz="1400" b="1" u="sng" dirty="0" smtClean="0">
              <a:solidFill>
                <a:schemeClr val="tx1"/>
              </a:solidFill>
            </a:endParaRPr>
          </a:p>
          <a:p>
            <a:pPr algn="just"/>
            <a:endParaRPr lang="es-EC" sz="1400" b="1" u="sng" dirty="0">
              <a:solidFill>
                <a:schemeClr val="tx1"/>
              </a:solidFill>
            </a:endParaRPr>
          </a:p>
          <a:p>
            <a:pPr algn="just"/>
            <a:endParaRPr lang="es-EC" sz="1400" b="1" u="sng" dirty="0" smtClean="0">
              <a:solidFill>
                <a:schemeClr val="tx1"/>
              </a:solidFill>
            </a:endParaRPr>
          </a:p>
          <a:p>
            <a:pPr algn="just"/>
            <a:endParaRPr lang="es-EC" sz="1400" b="1" u="sng" dirty="0" smtClean="0">
              <a:solidFill>
                <a:schemeClr val="tx1"/>
              </a:solidFill>
            </a:endParaRPr>
          </a:p>
          <a:p>
            <a:pPr algn="just"/>
            <a:r>
              <a:rPr lang="es-EC" sz="1400" b="1" u="sng" dirty="0" smtClean="0">
                <a:solidFill>
                  <a:schemeClr val="tx1"/>
                </a:solidFill>
              </a:rPr>
              <a:t>Eliminación del ruido</a:t>
            </a:r>
            <a:endParaRPr lang="es-EC" sz="1400" b="1" u="sng" dirty="0">
              <a:solidFill>
                <a:schemeClr val="tx1"/>
              </a:solidFill>
            </a:endParaRPr>
          </a:p>
        </p:txBody>
      </p:sp>
    </p:spTree>
    <p:extLst>
      <p:ext uri="{BB962C8B-B14F-4D97-AF65-F5344CB8AC3E}">
        <p14:creationId xmlns:p14="http://schemas.microsoft.com/office/powerpoint/2010/main" val="3688652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42869"/>
            <a:ext cx="11486826" cy="3995682"/>
          </a:xfrm>
        </p:spPr>
        <p:txBody>
          <a:bodyPr>
            <a:noAutofit/>
          </a:bodyPr>
          <a:lstStyle/>
          <a:p>
            <a:pPr marL="285750" indent="-285750" algn="just">
              <a:buFont typeface="Arial" panose="020B0604020202020204" pitchFamily="34" charset="0"/>
              <a:buChar char="•"/>
            </a:pPr>
            <a:r>
              <a:rPr lang="es-ES" sz="1400" b="1" dirty="0" smtClean="0">
                <a:solidFill>
                  <a:schemeClr val="tx1"/>
                </a:solidFill>
              </a:rPr>
              <a:t>CUARTO EXPERIMENTO</a:t>
            </a:r>
            <a:endParaRPr lang="es-ES" sz="1400" b="1" dirty="0">
              <a:solidFill>
                <a:schemeClr val="tx1"/>
              </a:solidFill>
            </a:endParaRP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xmlns="" id="{5294C15C-363D-4DE9-8C30-23D5B41618B3}"/>
              </a:ext>
            </a:extLst>
          </p:cNvPr>
          <p:cNvSpPr txBox="1">
            <a:spLocks/>
          </p:cNvSpPr>
          <p:nvPr/>
        </p:nvSpPr>
        <p:spPr>
          <a:xfrm>
            <a:off x="6096000" y="4089024"/>
            <a:ext cx="4976066" cy="12875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400" dirty="0">
                <a:solidFill>
                  <a:schemeClr val="tx1"/>
                </a:solidFill>
              </a:rPr>
              <a:t>Si bien es cierto, según el lenguaje corporal no existe una sola forma de expresar su estado de ánimo, ya que tan solo para sonreír una persona lo puede hacer con los ojos cerrados o abiertos, de igual manera sucede con la tristeza, se puede representar tanto con los ojos y boca, cerrados o abiertos, es así, que para este proyecto, se plantearon ciertas restricciones mostradas en la Tabla 2</a:t>
            </a:r>
            <a:r>
              <a:rPr lang="es-EC" sz="1400" dirty="0" smtClean="0">
                <a:solidFill>
                  <a:schemeClr val="tx1"/>
                </a:solidFill>
              </a:rPr>
              <a:t>, </a:t>
            </a:r>
            <a:r>
              <a:rPr lang="es-EC" sz="1400" dirty="0">
                <a:solidFill>
                  <a:schemeClr val="tx1"/>
                </a:solidFill>
              </a:rPr>
              <a:t>las cuales se debe acatar para que las expresiones que se ingresen sean reconocidas exitosamente.</a:t>
            </a:r>
          </a:p>
        </p:txBody>
      </p:sp>
      <p:pic>
        <p:nvPicPr>
          <p:cNvPr id="3" name="Imagen 2"/>
          <p:cNvPicPr>
            <a:picLocks noChangeAspect="1"/>
          </p:cNvPicPr>
          <p:nvPr/>
        </p:nvPicPr>
        <p:blipFill>
          <a:blip r:embed="rId3"/>
          <a:stretch>
            <a:fillRect/>
          </a:stretch>
        </p:blipFill>
        <p:spPr>
          <a:xfrm>
            <a:off x="454542" y="3903904"/>
            <a:ext cx="5000734" cy="1675003"/>
          </a:xfrm>
          <a:prstGeom prst="rect">
            <a:avLst/>
          </a:prstGeom>
        </p:spPr>
      </p:pic>
      <p:pic>
        <p:nvPicPr>
          <p:cNvPr id="8" name="Imagen 7"/>
          <p:cNvPicPr>
            <a:picLocks noChangeAspect="1"/>
          </p:cNvPicPr>
          <p:nvPr/>
        </p:nvPicPr>
        <p:blipFill>
          <a:blip r:embed="rId4"/>
          <a:stretch>
            <a:fillRect/>
          </a:stretch>
        </p:blipFill>
        <p:spPr>
          <a:xfrm>
            <a:off x="7386611" y="2036267"/>
            <a:ext cx="2394844" cy="1599354"/>
          </a:xfrm>
          <a:prstGeom prst="rect">
            <a:avLst/>
          </a:prstGeom>
        </p:spPr>
      </p:pic>
      <p:sp>
        <p:nvSpPr>
          <p:cNvPr id="18" name="Marcador de contenido 2">
            <a:extLst>
              <a:ext uri="{FF2B5EF4-FFF2-40B4-BE49-F238E27FC236}">
                <a16:creationId xmlns:a16="http://schemas.microsoft.com/office/drawing/2014/main" xmlns="" id="{5294C15C-363D-4DE9-8C30-23D5B41618B3}"/>
              </a:ext>
            </a:extLst>
          </p:cNvPr>
          <p:cNvSpPr txBox="1">
            <a:spLocks/>
          </p:cNvSpPr>
          <p:nvPr/>
        </p:nvSpPr>
        <p:spPr>
          <a:xfrm>
            <a:off x="520691" y="2062387"/>
            <a:ext cx="4976066" cy="12875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400" dirty="0">
                <a:solidFill>
                  <a:schemeClr val="tx1"/>
                </a:solidFill>
              </a:rPr>
              <a:t>Una vez obtenido el 80% de tasa de detección para un solo sujeto, se optó por realizar un último experimento, el cual se realizó a un total de 10 personas, los cuales constaban en la base de datos,  conformados por hombres, mujeres y niños, para este escenario se utilizó un total de 408 muestras, correspondientes a boca y  ojos, 216 y 192 respectivamente. La tasa de detección que se obtuvo es de 84.24% esto se puede observar en la Tabla </a:t>
            </a:r>
            <a:r>
              <a:rPr lang="es-EC" sz="1400" dirty="0" smtClean="0">
                <a:solidFill>
                  <a:schemeClr val="tx1"/>
                </a:solidFill>
              </a:rPr>
              <a:t>1.</a:t>
            </a:r>
            <a:endParaRPr lang="es-EC" sz="1400" dirty="0">
              <a:solidFill>
                <a:schemeClr val="tx1"/>
              </a:solidFill>
            </a:endParaRPr>
          </a:p>
        </p:txBody>
      </p:sp>
      <p:pic>
        <p:nvPicPr>
          <p:cNvPr id="10" name="Imagen 9"/>
          <p:cNvPicPr>
            <a:picLocks noChangeAspect="1"/>
          </p:cNvPicPr>
          <p:nvPr/>
        </p:nvPicPr>
        <p:blipFill>
          <a:blip r:embed="rId5"/>
          <a:stretch>
            <a:fillRect/>
          </a:stretch>
        </p:blipFill>
        <p:spPr>
          <a:xfrm>
            <a:off x="497925" y="3656253"/>
            <a:ext cx="647700" cy="247650"/>
          </a:xfrm>
          <a:prstGeom prst="rect">
            <a:avLst/>
          </a:prstGeom>
        </p:spPr>
      </p:pic>
      <p:pic>
        <p:nvPicPr>
          <p:cNvPr id="12" name="Imagen 11"/>
          <p:cNvPicPr>
            <a:picLocks noChangeAspect="1"/>
          </p:cNvPicPr>
          <p:nvPr/>
        </p:nvPicPr>
        <p:blipFill>
          <a:blip r:embed="rId6"/>
          <a:stretch>
            <a:fillRect/>
          </a:stretch>
        </p:blipFill>
        <p:spPr>
          <a:xfrm>
            <a:off x="7417085" y="1826304"/>
            <a:ext cx="628650" cy="228600"/>
          </a:xfrm>
          <a:prstGeom prst="rect">
            <a:avLst/>
          </a:prstGeom>
        </p:spPr>
      </p:pic>
    </p:spTree>
    <p:extLst>
      <p:ext uri="{BB962C8B-B14F-4D97-AF65-F5344CB8AC3E}">
        <p14:creationId xmlns:p14="http://schemas.microsoft.com/office/powerpoint/2010/main" val="3413683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42869"/>
            <a:ext cx="11486826" cy="3995682"/>
          </a:xfrm>
        </p:spPr>
        <p:txBody>
          <a:bodyPr>
            <a:noAutofit/>
          </a:bodyPr>
          <a:lstStyle/>
          <a:p>
            <a:pPr algn="just"/>
            <a:r>
              <a:rPr lang="es-ES" sz="1400" b="1" dirty="0" smtClean="0">
                <a:solidFill>
                  <a:schemeClr val="tx1"/>
                </a:solidFill>
              </a:rPr>
              <a:t>ANÁLISIS DE RESULTADOS</a:t>
            </a:r>
            <a:endParaRPr lang="es-ES" sz="1400" b="1" dirty="0">
              <a:solidFill>
                <a:schemeClr val="tx1"/>
              </a:solidFill>
            </a:endParaRP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xmlns="" id="{5294C15C-363D-4DE9-8C30-23D5B41618B3}"/>
              </a:ext>
            </a:extLst>
          </p:cNvPr>
          <p:cNvSpPr txBox="1">
            <a:spLocks/>
          </p:cNvSpPr>
          <p:nvPr/>
        </p:nvSpPr>
        <p:spPr>
          <a:xfrm>
            <a:off x="520691" y="2062387"/>
            <a:ext cx="4976066" cy="12875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400" dirty="0">
                <a:solidFill>
                  <a:schemeClr val="tx1"/>
                </a:solidFill>
              </a:rPr>
              <a:t>Los resultados que se presentan a continuación, son con personas que se encuentran en la base de datos, el análisis se realizó con un total de 408 muestras en la base de datos, 216 y 192, correspondientes a boca y ojos respectivamente.</a:t>
            </a:r>
          </a:p>
        </p:txBody>
      </p:sp>
      <p:pic>
        <p:nvPicPr>
          <p:cNvPr id="2" name="Imagen 1"/>
          <p:cNvPicPr>
            <a:picLocks noChangeAspect="1"/>
          </p:cNvPicPr>
          <p:nvPr/>
        </p:nvPicPr>
        <p:blipFill>
          <a:blip r:embed="rId3"/>
          <a:stretch>
            <a:fillRect/>
          </a:stretch>
        </p:blipFill>
        <p:spPr>
          <a:xfrm>
            <a:off x="255605" y="3927643"/>
            <a:ext cx="3792813" cy="2281557"/>
          </a:xfrm>
          <a:prstGeom prst="rect">
            <a:avLst/>
          </a:prstGeom>
        </p:spPr>
      </p:pic>
      <p:pic>
        <p:nvPicPr>
          <p:cNvPr id="4" name="Imagen 3"/>
          <p:cNvPicPr>
            <a:picLocks noChangeAspect="1"/>
          </p:cNvPicPr>
          <p:nvPr/>
        </p:nvPicPr>
        <p:blipFill>
          <a:blip r:embed="rId4"/>
          <a:stretch>
            <a:fillRect/>
          </a:stretch>
        </p:blipFill>
        <p:spPr>
          <a:xfrm>
            <a:off x="4147216" y="3927643"/>
            <a:ext cx="4268328" cy="2311340"/>
          </a:xfrm>
          <a:prstGeom prst="rect">
            <a:avLst/>
          </a:prstGeom>
        </p:spPr>
      </p:pic>
      <p:pic>
        <p:nvPicPr>
          <p:cNvPr id="5" name="Imagen 4"/>
          <p:cNvPicPr>
            <a:picLocks noChangeAspect="1"/>
          </p:cNvPicPr>
          <p:nvPr/>
        </p:nvPicPr>
        <p:blipFill>
          <a:blip r:embed="rId5"/>
          <a:stretch>
            <a:fillRect/>
          </a:stretch>
        </p:blipFill>
        <p:spPr>
          <a:xfrm>
            <a:off x="8039728" y="1694700"/>
            <a:ext cx="3928075" cy="2456047"/>
          </a:xfrm>
          <a:prstGeom prst="rect">
            <a:avLst/>
          </a:prstGeom>
        </p:spPr>
      </p:pic>
      <p:sp>
        <p:nvSpPr>
          <p:cNvPr id="20" name="Marcador de contenido 2">
            <a:extLst>
              <a:ext uri="{FF2B5EF4-FFF2-40B4-BE49-F238E27FC236}">
                <a16:creationId xmlns:a16="http://schemas.microsoft.com/office/drawing/2014/main" xmlns="" id="{5294C15C-363D-4DE9-8C30-23D5B41618B3}"/>
              </a:ext>
            </a:extLst>
          </p:cNvPr>
          <p:cNvSpPr txBox="1">
            <a:spLocks/>
          </p:cNvSpPr>
          <p:nvPr/>
        </p:nvSpPr>
        <p:spPr>
          <a:xfrm>
            <a:off x="220638" y="3548253"/>
            <a:ext cx="3926578" cy="3161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200" b="1" u="sng" dirty="0">
                <a:solidFill>
                  <a:schemeClr val="tx1"/>
                </a:solidFill>
              </a:rPr>
              <a:t>Tasa de detección para cada emoción </a:t>
            </a:r>
            <a:r>
              <a:rPr lang="es-EC" sz="1200" b="1" u="sng" dirty="0" smtClean="0">
                <a:solidFill>
                  <a:schemeClr val="tx1"/>
                </a:solidFill>
              </a:rPr>
              <a:t>utilizando </a:t>
            </a:r>
            <a:r>
              <a:rPr lang="es-EC" sz="1200" b="1" u="sng" dirty="0">
                <a:solidFill>
                  <a:schemeClr val="tx1"/>
                </a:solidFill>
              </a:rPr>
              <a:t>10 </a:t>
            </a:r>
            <a:r>
              <a:rPr lang="es-EC" sz="1200" b="1" u="sng" dirty="0" smtClean="0">
                <a:solidFill>
                  <a:schemeClr val="tx1"/>
                </a:solidFill>
              </a:rPr>
              <a:t>sujetos</a:t>
            </a:r>
            <a:endParaRPr lang="es-EC" sz="1200" b="1" u="sng" dirty="0">
              <a:solidFill>
                <a:schemeClr val="tx1"/>
              </a:solidFill>
            </a:endParaRPr>
          </a:p>
        </p:txBody>
      </p:sp>
      <p:sp>
        <p:nvSpPr>
          <p:cNvPr id="22" name="Marcador de contenido 2">
            <a:extLst>
              <a:ext uri="{FF2B5EF4-FFF2-40B4-BE49-F238E27FC236}">
                <a16:creationId xmlns:a16="http://schemas.microsoft.com/office/drawing/2014/main" xmlns="" id="{5294C15C-363D-4DE9-8C30-23D5B41618B3}"/>
              </a:ext>
            </a:extLst>
          </p:cNvPr>
          <p:cNvSpPr txBox="1">
            <a:spLocks/>
          </p:cNvSpPr>
          <p:nvPr/>
        </p:nvSpPr>
        <p:spPr>
          <a:xfrm>
            <a:off x="8390060" y="1469617"/>
            <a:ext cx="3227409" cy="243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200" b="1" u="sng" dirty="0">
                <a:solidFill>
                  <a:schemeClr val="tx1"/>
                </a:solidFill>
              </a:rPr>
              <a:t>Tasa de detección para cada emoción de niños</a:t>
            </a:r>
          </a:p>
        </p:txBody>
      </p:sp>
      <p:sp>
        <p:nvSpPr>
          <p:cNvPr id="24" name="Marcador de contenido 2">
            <a:extLst>
              <a:ext uri="{FF2B5EF4-FFF2-40B4-BE49-F238E27FC236}">
                <a16:creationId xmlns:a16="http://schemas.microsoft.com/office/drawing/2014/main" xmlns="" id="{5294C15C-363D-4DE9-8C30-23D5B41618B3}"/>
              </a:ext>
            </a:extLst>
          </p:cNvPr>
          <p:cNvSpPr txBox="1">
            <a:spLocks/>
          </p:cNvSpPr>
          <p:nvPr/>
        </p:nvSpPr>
        <p:spPr>
          <a:xfrm>
            <a:off x="4161416" y="3567991"/>
            <a:ext cx="3821969" cy="3245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C" sz="1200" b="1" u="sng" dirty="0" smtClean="0">
                <a:solidFill>
                  <a:schemeClr val="tx1"/>
                </a:solidFill>
              </a:rPr>
              <a:t>Tasa </a:t>
            </a:r>
            <a:r>
              <a:rPr lang="es-EC" sz="1200" b="1" u="sng" dirty="0">
                <a:solidFill>
                  <a:schemeClr val="tx1"/>
                </a:solidFill>
              </a:rPr>
              <a:t>de detección para cada emoción Hombres y Mujeres</a:t>
            </a:r>
          </a:p>
        </p:txBody>
      </p:sp>
    </p:spTree>
    <p:extLst>
      <p:ext uri="{BB962C8B-B14F-4D97-AF65-F5344CB8AC3E}">
        <p14:creationId xmlns:p14="http://schemas.microsoft.com/office/powerpoint/2010/main" val="24511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90"/>
                                          </p:val>
                                        </p:tav>
                                        <p:tav tm="100000">
                                          <p:val>
                                            <p:fltVal val="0"/>
                                          </p:val>
                                        </p:tav>
                                      </p:tavLst>
                                    </p:anim>
                                    <p:animEffect transition="in" filter="fade">
                                      <p:cBhvr>
                                        <p:cTn id="24" dur="1000"/>
                                        <p:tgtEl>
                                          <p:spTgt spid="24"/>
                                        </p:tgtEl>
                                      </p:cBhvr>
                                    </p:animEffect>
                                  </p:childTnLst>
                                </p:cTn>
                              </p:par>
                              <p:par>
                                <p:cTn id="25" presetID="3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90"/>
                                          </p:val>
                                        </p:tav>
                                        <p:tav tm="100000">
                                          <p:val>
                                            <p:fltVal val="0"/>
                                          </p:val>
                                        </p:tav>
                                      </p:tavLst>
                                    </p:anim>
                                    <p:animEffect transition="in" filter="fade">
                                      <p:cBhvr>
                                        <p:cTn id="38" dur="1000"/>
                                        <p:tgtEl>
                                          <p:spTgt spid="22"/>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bg2">
                    <a:lumMod val="75000"/>
                  </a:schemeClr>
                </a:solidFill>
              </a:rPr>
              <a:t>JUSTIFICACIÓN E </a:t>
            </a:r>
            <a:r>
              <a:rPr lang="es-ES" sz="2000" b="1" dirty="0" smtClean="0">
                <a:solidFill>
                  <a:schemeClr val="bg2">
                    <a:lumMod val="75000"/>
                  </a:schemeClr>
                </a:solidFill>
              </a:rPr>
              <a:t>IMPORTANCIA</a:t>
            </a: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IDENTIFICACIÓN DE </a:t>
            </a:r>
            <a:r>
              <a:rPr lang="es-ES" sz="2000" b="1" dirty="0" smtClean="0">
                <a:solidFill>
                  <a:schemeClr val="bg2">
                    <a:lumMod val="75000"/>
                  </a:schemeClr>
                </a:solidFill>
              </a:rPr>
              <a:t>EMOCIONES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CARACTERISTICAS (VIOLA-JONES)</a:t>
            </a:r>
          </a:p>
          <a:p>
            <a:pPr marL="342900" indent="-342900" algn="just">
              <a:buFont typeface="Arial" panose="020B0604020202020204" pitchFamily="34" charset="0"/>
              <a:buAutoNum type="arabicPeriod"/>
            </a:pPr>
            <a:r>
              <a:rPr lang="es-ES" sz="2000" b="1" dirty="0">
                <a:solidFill>
                  <a:schemeClr val="bg2">
                    <a:lumMod val="75000"/>
                  </a:schemeClr>
                </a:solidFill>
              </a:rPr>
              <a:t>PROCESAMIENTO DE LAS COMPONENTES </a:t>
            </a:r>
            <a:r>
              <a:rPr lang="es-ES" sz="2000" b="1" dirty="0" smtClean="0">
                <a:solidFill>
                  <a:schemeClr val="bg2">
                    <a:lumMod val="75000"/>
                  </a:schemeClr>
                </a:solidFill>
              </a:rPr>
              <a:t>EXTRAÍDAS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tx1"/>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384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ANTECEDENTES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67181"/>
            <a:ext cx="11486825" cy="4541208"/>
          </a:xfrm>
        </p:spPr>
        <p:txBody>
          <a:bodyPr>
            <a:noAutofit/>
          </a:bodyPr>
          <a:lstStyle/>
          <a:p>
            <a:r>
              <a:rPr lang="es-EC" sz="1800" dirty="0" smtClean="0"/>
              <a:t>				</a:t>
            </a:r>
            <a:r>
              <a:rPr lang="es-EC" sz="1800" dirty="0" smtClean="0">
                <a:solidFill>
                  <a:schemeClr val="tx1"/>
                </a:solidFill>
              </a:rPr>
              <a:t>En </a:t>
            </a:r>
            <a:r>
              <a:rPr lang="es-EC" sz="1800" dirty="0">
                <a:solidFill>
                  <a:schemeClr val="tx1"/>
                </a:solidFill>
              </a:rPr>
              <a:t>la actualidad el ser humano está expuesto a diferentes situaciones tanto en su </a:t>
            </a:r>
            <a:r>
              <a:rPr lang="es-EC" sz="1800" dirty="0" smtClean="0">
                <a:solidFill>
                  <a:schemeClr val="tx1"/>
                </a:solidFill>
              </a:rPr>
              <a:t>				vida </a:t>
            </a:r>
            <a:r>
              <a:rPr lang="es-EC" sz="1800" dirty="0">
                <a:solidFill>
                  <a:schemeClr val="tx1"/>
                </a:solidFill>
              </a:rPr>
              <a:t>familiar y profesional, </a:t>
            </a:r>
            <a:r>
              <a:rPr lang="es-EC" sz="1800" dirty="0" smtClean="0">
                <a:solidFill>
                  <a:schemeClr val="tx1"/>
                </a:solidFill>
              </a:rPr>
              <a:t> como </a:t>
            </a:r>
            <a:r>
              <a:rPr lang="es-EC" sz="1800" dirty="0">
                <a:solidFill>
                  <a:schemeClr val="tx1"/>
                </a:solidFill>
              </a:rPr>
              <a:t>por ejemplo el </a:t>
            </a:r>
            <a:r>
              <a:rPr lang="es-EC" sz="1800" dirty="0" smtClean="0">
                <a:solidFill>
                  <a:schemeClr val="tx1"/>
                </a:solidFill>
              </a:rPr>
              <a:t> estrés </a:t>
            </a:r>
            <a:r>
              <a:rPr lang="es-EC" sz="1800" dirty="0">
                <a:solidFill>
                  <a:schemeClr val="tx1"/>
                </a:solidFill>
              </a:rPr>
              <a:t>laboral que vive día a día, </a:t>
            </a:r>
            <a:r>
              <a:rPr lang="es-EC" sz="1800" dirty="0" smtClean="0">
                <a:solidFill>
                  <a:schemeClr val="tx1"/>
                </a:solidFill>
              </a:rPr>
              <a:t>				al </a:t>
            </a:r>
            <a:r>
              <a:rPr lang="es-EC" sz="1800" dirty="0">
                <a:solidFill>
                  <a:schemeClr val="tx1"/>
                </a:solidFill>
              </a:rPr>
              <a:t>estar frente </a:t>
            </a:r>
            <a:r>
              <a:rPr lang="es-EC" sz="1800" dirty="0" smtClean="0">
                <a:solidFill>
                  <a:schemeClr val="tx1"/>
                </a:solidFill>
              </a:rPr>
              <a:t> de </a:t>
            </a:r>
            <a:r>
              <a:rPr lang="es-EC" sz="1800" dirty="0">
                <a:solidFill>
                  <a:schemeClr val="tx1"/>
                </a:solidFill>
              </a:rPr>
              <a:t>un computador, </a:t>
            </a:r>
            <a:r>
              <a:rPr lang="es-EC" sz="1800" dirty="0" smtClean="0">
                <a:solidFill>
                  <a:schemeClr val="tx1"/>
                </a:solidFill>
              </a:rPr>
              <a:t> por </a:t>
            </a:r>
            <a:r>
              <a:rPr lang="es-EC" sz="1800" dirty="0">
                <a:solidFill>
                  <a:schemeClr val="tx1"/>
                </a:solidFill>
              </a:rPr>
              <a:t>largas </a:t>
            </a:r>
            <a:r>
              <a:rPr lang="es-EC" sz="1800" dirty="0" smtClean="0">
                <a:solidFill>
                  <a:schemeClr val="tx1"/>
                </a:solidFill>
              </a:rPr>
              <a:t> jornadas  de </a:t>
            </a:r>
            <a:r>
              <a:rPr lang="es-EC" sz="1800" dirty="0">
                <a:solidFill>
                  <a:schemeClr val="tx1"/>
                </a:solidFill>
              </a:rPr>
              <a:t>trabajo. En el Ecuador </a:t>
            </a:r>
            <a:r>
              <a:rPr lang="es-EC" sz="1800" dirty="0" smtClean="0">
                <a:solidFill>
                  <a:schemeClr val="tx1"/>
                </a:solidFill>
              </a:rPr>
              <a:t>				este  tipo  de  problemáticas  no  han  sido  estudiadas  desde  el  punto  de  vista 				emocional  de  las  personas</a:t>
            </a:r>
            <a:r>
              <a:rPr lang="es-EC" sz="1800" dirty="0">
                <a:solidFill>
                  <a:schemeClr val="tx1"/>
                </a:solidFill>
              </a:rPr>
              <a:t>, </a:t>
            </a:r>
            <a:r>
              <a:rPr lang="es-EC" sz="1800" dirty="0" smtClean="0">
                <a:solidFill>
                  <a:schemeClr val="tx1"/>
                </a:solidFill>
              </a:rPr>
              <a:t> pues   tanto   desde  el  aspecto  psicológico  como 				tecnológico</a:t>
            </a:r>
            <a:r>
              <a:rPr lang="es-EC" sz="1800" dirty="0">
                <a:solidFill>
                  <a:schemeClr val="tx1"/>
                </a:solidFill>
              </a:rPr>
              <a:t>, </a:t>
            </a:r>
            <a:r>
              <a:rPr lang="es-EC" sz="1800" dirty="0" smtClean="0">
                <a:solidFill>
                  <a:schemeClr val="tx1"/>
                </a:solidFill>
              </a:rPr>
              <a:t> existen  pocos  estudios </a:t>
            </a:r>
            <a:r>
              <a:rPr lang="es-EC" sz="1800" dirty="0">
                <a:solidFill>
                  <a:schemeClr val="tx1"/>
                </a:solidFill>
              </a:rPr>
              <a:t>en el ámbito de la inteligencia artificial (IA) </a:t>
            </a:r>
            <a:r>
              <a:rPr lang="es-EC" sz="1800" dirty="0" smtClean="0">
                <a:solidFill>
                  <a:schemeClr val="tx1"/>
                </a:solidFill>
              </a:rPr>
              <a:t>				para </a:t>
            </a:r>
            <a:r>
              <a:rPr lang="es-EC" sz="1800" dirty="0">
                <a:solidFill>
                  <a:schemeClr val="tx1"/>
                </a:solidFill>
              </a:rPr>
              <a:t>mejorar esta situación cotidiana de gran parte de la población. </a:t>
            </a:r>
            <a:endParaRPr lang="es-EC" sz="1800" dirty="0" smtClean="0">
              <a:solidFill>
                <a:schemeClr val="tx1"/>
              </a:solidFill>
            </a:endParaRPr>
          </a:p>
          <a:p>
            <a:endParaRPr lang="es-EC" sz="1800" dirty="0">
              <a:solidFill>
                <a:schemeClr val="tx1"/>
              </a:solidFill>
            </a:endParaRPr>
          </a:p>
          <a:p>
            <a:r>
              <a:rPr lang="es-EC" sz="1800" dirty="0" smtClean="0">
                <a:solidFill>
                  <a:schemeClr val="tx1"/>
                </a:solidFill>
              </a:rPr>
              <a:t>				La  Computación Afectiva  </a:t>
            </a:r>
            <a:r>
              <a:rPr lang="es-EC" sz="1800" dirty="0">
                <a:solidFill>
                  <a:schemeClr val="tx1"/>
                </a:solidFill>
              </a:rPr>
              <a:t>es </a:t>
            </a:r>
            <a:r>
              <a:rPr lang="es-EC" sz="1800" dirty="0" smtClean="0">
                <a:solidFill>
                  <a:schemeClr val="tx1"/>
                </a:solidFill>
              </a:rPr>
              <a:t> parte  de </a:t>
            </a:r>
            <a:r>
              <a:rPr lang="es-EC" sz="1800" dirty="0">
                <a:solidFill>
                  <a:schemeClr val="tx1"/>
                </a:solidFill>
              </a:rPr>
              <a:t>la IA, </a:t>
            </a:r>
            <a:r>
              <a:rPr lang="es-EC" sz="1800" dirty="0" smtClean="0">
                <a:solidFill>
                  <a:schemeClr val="tx1"/>
                </a:solidFill>
              </a:rPr>
              <a:t> cuyo </a:t>
            </a:r>
            <a:r>
              <a:rPr lang="es-EC" sz="1800" dirty="0">
                <a:solidFill>
                  <a:schemeClr val="tx1"/>
                </a:solidFill>
              </a:rPr>
              <a:t>objetivo es lograr un equilibrio </a:t>
            </a:r>
            <a:r>
              <a:rPr lang="es-EC" sz="1800" dirty="0" smtClean="0">
                <a:solidFill>
                  <a:schemeClr val="tx1"/>
                </a:solidFill>
              </a:rPr>
              <a:t>entre las </a:t>
            </a:r>
            <a:r>
              <a:rPr lang="es-EC" sz="1800" dirty="0">
                <a:solidFill>
                  <a:schemeClr val="tx1"/>
                </a:solidFill>
              </a:rPr>
              <a:t>emociones y el proceso cognitivo humano, en el diseño de tecnologías y </a:t>
            </a:r>
            <a:r>
              <a:rPr lang="es-EC" sz="1800" dirty="0" smtClean="0">
                <a:solidFill>
                  <a:schemeClr val="tx1"/>
                </a:solidFill>
              </a:rPr>
              <a:t>teorías </a:t>
            </a:r>
            <a:r>
              <a:rPr lang="es-EC" sz="1800" dirty="0">
                <a:solidFill>
                  <a:schemeClr val="tx1"/>
                </a:solidFill>
              </a:rPr>
              <a:t>para hacer frente a las necesidades humanas. </a:t>
            </a:r>
            <a:endParaRPr lang="es-EC" sz="1800" dirty="0" smtClean="0">
              <a:solidFill>
                <a:schemeClr val="tx1"/>
              </a:solidFill>
            </a:endParaRPr>
          </a:p>
          <a:p>
            <a:endParaRPr lang="es-EC" sz="1800" dirty="0">
              <a:solidFill>
                <a:schemeClr val="tx1"/>
              </a:solidFill>
            </a:endParaRPr>
          </a:p>
          <a:p>
            <a:r>
              <a:rPr lang="es-EC" sz="1800" dirty="0" smtClean="0">
                <a:solidFill>
                  <a:schemeClr val="tx1"/>
                </a:solidFill>
              </a:rPr>
              <a:t>En </a:t>
            </a:r>
            <a:r>
              <a:rPr lang="es-EC" sz="1800" dirty="0">
                <a:solidFill>
                  <a:schemeClr val="tx1"/>
                </a:solidFill>
              </a:rPr>
              <a:t>la </a:t>
            </a:r>
            <a:r>
              <a:rPr lang="es-EC" sz="1800" dirty="0" smtClean="0">
                <a:solidFill>
                  <a:schemeClr val="tx1"/>
                </a:solidFill>
              </a:rPr>
              <a:t> computación  afectiva  convergen  diversas  disciplinas  cientíﬁcas  para  dar  a  las  computadoras  la  habilidad de reconocer</a:t>
            </a:r>
            <a:r>
              <a:rPr lang="es-EC" sz="1800" dirty="0">
                <a:solidFill>
                  <a:schemeClr val="tx1"/>
                </a:solidFill>
              </a:rPr>
              <a:t>, </a:t>
            </a:r>
            <a:r>
              <a:rPr lang="es-EC" sz="1800" dirty="0" smtClean="0">
                <a:solidFill>
                  <a:schemeClr val="tx1"/>
                </a:solidFill>
              </a:rPr>
              <a:t> entender </a:t>
            </a:r>
            <a:r>
              <a:rPr lang="es-EC" sz="1800" dirty="0">
                <a:solidFill>
                  <a:schemeClr val="tx1"/>
                </a:solidFill>
              </a:rPr>
              <a:t>y expresar emociones, a </a:t>
            </a:r>
            <a:r>
              <a:rPr lang="es-EC" sz="1800" dirty="0" smtClean="0">
                <a:solidFill>
                  <a:schemeClr val="tx1"/>
                </a:solidFill>
              </a:rPr>
              <a:t> la </a:t>
            </a:r>
            <a:r>
              <a:rPr lang="es-EC" sz="1800" dirty="0">
                <a:solidFill>
                  <a:schemeClr val="tx1"/>
                </a:solidFill>
              </a:rPr>
              <a:t>vez que interactúa de </a:t>
            </a:r>
            <a:r>
              <a:rPr lang="es-EC" sz="1800" dirty="0" smtClean="0">
                <a:solidFill>
                  <a:schemeClr val="tx1"/>
                </a:solidFill>
              </a:rPr>
              <a:t> manera </a:t>
            </a:r>
            <a:r>
              <a:rPr lang="es-EC" sz="1800" dirty="0">
                <a:solidFill>
                  <a:schemeClr val="tx1"/>
                </a:solidFill>
              </a:rPr>
              <a:t>natural con los usuarios.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xmlns="" id="{CFA01995-B107-445E-81A6-2CC3B1DFA8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692" y="1770832"/>
            <a:ext cx="3414000" cy="2166953"/>
          </a:xfrm>
          <a:prstGeom prst="rect">
            <a:avLst/>
          </a:prstGeom>
        </p:spPr>
      </p:pic>
    </p:spTree>
    <p:extLst>
      <p:ext uri="{BB962C8B-B14F-4D97-AF65-F5344CB8AC3E}">
        <p14:creationId xmlns:p14="http://schemas.microsoft.com/office/powerpoint/2010/main" val="2403442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CONCLUSIONES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marL="342900" lvl="0" indent="-342900" algn="just">
              <a:buFont typeface="Arial" panose="020B0604020202020204" pitchFamily="34" charset="0"/>
              <a:buChar char="•"/>
            </a:pPr>
            <a:r>
              <a:rPr lang="es-EC" sz="1800" dirty="0">
                <a:solidFill>
                  <a:schemeClr val="tx1"/>
                </a:solidFill>
              </a:rPr>
              <a:t>Se logró realizar el reconocimiento de las cuatro expresiones básicas que puede tener una persona las cuales son; Felicidad, Ira, Tristeza y Neutral, por medio de la técnica de análisis de componentes principales (PCA) y con la ayuda de la distancia euclidiana se obtuvo la aproximación numérica que tiene más similitud con la detección captada.</a:t>
            </a:r>
          </a:p>
          <a:p>
            <a:r>
              <a:rPr lang="es-EC" sz="1800" dirty="0">
                <a:solidFill>
                  <a:schemeClr val="tx1"/>
                </a:solidFill>
              </a:rPr>
              <a:t> </a:t>
            </a:r>
          </a:p>
          <a:p>
            <a:pPr marL="342900" lvl="0" indent="-342900" algn="just">
              <a:buFont typeface="Arial" panose="020B0604020202020204" pitchFamily="34" charset="0"/>
              <a:buChar char="•"/>
            </a:pPr>
            <a:r>
              <a:rPr lang="es-EC" sz="1800" dirty="0">
                <a:solidFill>
                  <a:schemeClr val="tx1"/>
                </a:solidFill>
              </a:rPr>
              <a:t>Se logró implementar un nuevo algoritmo capaz de tener mayor exactitud de detección en base a la optimización de algoritmo de Viola-Jones, esto se hizo posible dividiendo el área del rostro detectado en dos partes, en donde la parte superior es exclusivamente para los ojos, mientras que la parte inferir corresponde a la zona de la boca, de esta manera se consigue que no haya confusión al momento de detectar entre la boca y el ojo. </a:t>
            </a:r>
          </a:p>
          <a:p>
            <a:r>
              <a:rPr lang="es-EC" sz="1800" dirty="0">
                <a:solidFill>
                  <a:schemeClr val="tx1"/>
                </a:solidFill>
              </a:rPr>
              <a:t> </a:t>
            </a:r>
          </a:p>
          <a:p>
            <a:pPr marL="342900" lvl="0" indent="-342900" algn="just">
              <a:buFont typeface="Arial" panose="020B0604020202020204" pitchFamily="34" charset="0"/>
              <a:buChar char="•"/>
            </a:pPr>
            <a:r>
              <a:rPr lang="es-EC" sz="1800" dirty="0">
                <a:solidFill>
                  <a:schemeClr val="tx1"/>
                </a:solidFill>
              </a:rPr>
              <a:t>Se logró elaborar una base de datos la cual está conformada por dos partes una que corresponde a muestras de la boca y otra que contiene muestras de los ojos. Las cuáles serán utilizadas para realizar la comparación de la expresión capturada por medio de la cámara web.</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6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CONCLUSIONES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marL="342900" lvl="0" indent="-342900" algn="just">
              <a:buFont typeface="Arial" panose="020B0604020202020204" pitchFamily="34" charset="0"/>
              <a:buChar char="•"/>
            </a:pPr>
            <a:r>
              <a:rPr lang="es-EC" sz="2000" dirty="0" smtClean="0">
                <a:solidFill>
                  <a:schemeClr val="tx1"/>
                </a:solidFill>
              </a:rPr>
              <a:t>Se </a:t>
            </a:r>
            <a:r>
              <a:rPr lang="es-EC" sz="2000" dirty="0">
                <a:solidFill>
                  <a:schemeClr val="tx1"/>
                </a:solidFill>
              </a:rPr>
              <a:t>logró obtener una tasa de detección alta que es del 84,24%, para 10 sujetos entre hombres, mujeres y niños. Con 408 muestras en la base de datos, que corresponden a muestras de boca y ojos, 216 y 192 respectivamente.  </a:t>
            </a:r>
          </a:p>
          <a:p>
            <a:r>
              <a:rPr lang="es-EC" sz="2000" dirty="0">
                <a:solidFill>
                  <a:schemeClr val="tx1"/>
                </a:solidFill>
              </a:rPr>
              <a:t> </a:t>
            </a:r>
          </a:p>
          <a:p>
            <a:pPr marL="342900" lvl="0" indent="-342900" algn="just">
              <a:buFont typeface="Arial" panose="020B0604020202020204" pitchFamily="34" charset="0"/>
              <a:buChar char="•"/>
            </a:pPr>
            <a:r>
              <a:rPr lang="es-EC" sz="2000" dirty="0">
                <a:solidFill>
                  <a:schemeClr val="tx1"/>
                </a:solidFill>
              </a:rPr>
              <a:t>Se logró realizar el programa acompañado de una interfaz gráfica, con la ayuda de Matlab, la cual es intuitiva y a la vez dinámica y  fácil de utilizar. Adicional se tiene el manual de usuario, para conseguir una mejor manipulación del programa.</a:t>
            </a:r>
          </a:p>
          <a:p>
            <a:pPr lvl="0"/>
            <a:endParaRPr lang="es-EC" sz="2000" dirty="0"/>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11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RECOMENDACIONES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marL="342900" lvl="0" indent="-342900" algn="just">
              <a:buFont typeface="Arial" panose="020B0604020202020204" pitchFamily="34" charset="0"/>
              <a:buChar char="•"/>
            </a:pPr>
            <a:r>
              <a:rPr lang="es-EC" sz="2000" dirty="0">
                <a:solidFill>
                  <a:schemeClr val="tx1"/>
                </a:solidFill>
              </a:rPr>
              <a:t>Se recomienda, al momento de realizar la captura fotográfica acercarse a las dos líneas verticales paralelas de color azul, que se encuentran fijadas en la cámara web, con el fin de obtener mejores resultados.</a:t>
            </a:r>
          </a:p>
          <a:p>
            <a:r>
              <a:rPr lang="es-EC" sz="2000" dirty="0">
                <a:solidFill>
                  <a:schemeClr val="tx1"/>
                </a:solidFill>
              </a:rPr>
              <a:t> </a:t>
            </a:r>
          </a:p>
          <a:p>
            <a:pPr marL="342900" lvl="0" indent="-342900" algn="just">
              <a:buFont typeface="Arial" panose="020B0604020202020204" pitchFamily="34" charset="0"/>
              <a:buChar char="•"/>
            </a:pPr>
            <a:r>
              <a:rPr lang="es-EC" sz="2000" dirty="0">
                <a:solidFill>
                  <a:schemeClr val="tx1"/>
                </a:solidFill>
              </a:rPr>
              <a:t>Se recomienda, al momento de realizar las pruebas, estar en un lugar donde no existe mucha iluminación ni tampoco poca iluminación, sino que se encuentre en una intensidad de luz que sea en media de 300 lux, de manera que al momento de realizar la extracción de características, la detección sea lo más favorable posible.</a:t>
            </a:r>
          </a:p>
          <a:p>
            <a:r>
              <a:rPr lang="es-EC" sz="2000" dirty="0">
                <a:solidFill>
                  <a:schemeClr val="tx1"/>
                </a:solidFill>
              </a:rPr>
              <a:t> </a:t>
            </a:r>
          </a:p>
          <a:p>
            <a:pPr marL="342900" lvl="0" indent="-342900" algn="just">
              <a:buFont typeface="Arial" panose="020B0604020202020204" pitchFamily="34" charset="0"/>
              <a:buChar char="•"/>
            </a:pPr>
            <a:r>
              <a:rPr lang="es-EC" sz="2000" dirty="0">
                <a:solidFill>
                  <a:schemeClr val="tx1"/>
                </a:solidFill>
              </a:rPr>
              <a:t>Se recomienda que al momento de realizar la captura fotográfica no se mueva la persona, consiguiendo de esta manera evitar distorsión en la imagen, provocando posibles detecciones erróneas.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537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RECOMENDACIONES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marL="342900" lvl="0" indent="-342900" algn="just">
              <a:buFont typeface="Arial" panose="020B0604020202020204" pitchFamily="34" charset="0"/>
              <a:buChar char="•"/>
            </a:pPr>
            <a:r>
              <a:rPr lang="es-EC" sz="2000" dirty="0">
                <a:solidFill>
                  <a:schemeClr val="tx1"/>
                </a:solidFill>
              </a:rPr>
              <a:t>Se recomienda regirse a las restricciones establecidas para cada expresión, a fin de obtener buenos resultados, entre estas restricciones, para el caso de la expresión neutral tener los ojos abiertos y la boca cerrada.</a:t>
            </a:r>
          </a:p>
          <a:p>
            <a:r>
              <a:rPr lang="es-EC" sz="2000" dirty="0">
                <a:solidFill>
                  <a:schemeClr val="tx1"/>
                </a:solidFill>
              </a:rPr>
              <a:t> </a:t>
            </a:r>
          </a:p>
          <a:p>
            <a:pPr marL="342900" lvl="0" indent="-342900" algn="just">
              <a:buFont typeface="Arial" panose="020B0604020202020204" pitchFamily="34" charset="0"/>
              <a:buChar char="•"/>
            </a:pPr>
            <a:r>
              <a:rPr lang="es-EC" sz="2000" dirty="0">
                <a:solidFill>
                  <a:schemeClr val="tx1"/>
                </a:solidFill>
              </a:rPr>
              <a:t>Se recomienda antes de manipular la interfaz gráfica, dar clic en el botón manual de usuario, de tal manera que la persona que va a utilizar el programa, tenga noción de para qué sirve cada uno de los botones.</a:t>
            </a:r>
          </a:p>
          <a:p>
            <a:pPr lvl="0"/>
            <a:endParaRPr lang="es-EC" sz="20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440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bg2">
                    <a:lumMod val="75000"/>
                  </a:schemeClr>
                </a:solidFill>
              </a:rPr>
              <a:t>JUSTIFICACIÓN E </a:t>
            </a:r>
            <a:r>
              <a:rPr lang="es-ES" sz="2000" b="1" dirty="0" smtClean="0">
                <a:solidFill>
                  <a:schemeClr val="bg2">
                    <a:lumMod val="75000"/>
                  </a:schemeClr>
                </a:solidFill>
              </a:rPr>
              <a:t>IMPORTANCIA</a:t>
            </a: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IDENTIFICACIÓN DE </a:t>
            </a:r>
            <a:r>
              <a:rPr lang="es-ES" sz="2000" b="1" dirty="0" smtClean="0">
                <a:solidFill>
                  <a:schemeClr val="bg2">
                    <a:lumMod val="75000"/>
                  </a:schemeClr>
                </a:solidFill>
              </a:rPr>
              <a:t>EMOCIONES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CARACTERISTICAS (VIOLA-JONES)</a:t>
            </a:r>
          </a:p>
          <a:p>
            <a:pPr marL="342900" indent="-342900" algn="just">
              <a:buAutoNum type="arabicPeriod"/>
            </a:pPr>
            <a:r>
              <a:rPr lang="es-ES" sz="2000" b="1" dirty="0">
                <a:solidFill>
                  <a:schemeClr val="bg2">
                    <a:lumMod val="75000"/>
                  </a:schemeClr>
                </a:solidFill>
              </a:rPr>
              <a:t>PROCESAMIENTO DE LAS COMPONENTES EXTRAÍDAS</a:t>
            </a: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tx1"/>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066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TRABAJOS FUTUROS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algn="just"/>
            <a:r>
              <a:rPr lang="es-ES" sz="1800" dirty="0" smtClean="0">
                <a:solidFill>
                  <a:schemeClr val="tx1"/>
                </a:solidFill>
              </a:rPr>
              <a:t>Líneas de investigación en un </a:t>
            </a:r>
            <a:r>
              <a:rPr lang="es-ES" sz="1800" dirty="0">
                <a:solidFill>
                  <a:schemeClr val="tx1"/>
                </a:solidFill>
              </a:rPr>
              <a:t>nuevo campo de trabajo al interior del Departamento de Eléctrica y Electrónica de la Universidad de las Fuerzas Armadas - ESPE, por tal motivo se propone la futura investigación de</a:t>
            </a:r>
            <a:r>
              <a:rPr lang="es-ES" sz="1800" dirty="0" smtClean="0">
                <a:solidFill>
                  <a:schemeClr val="tx1"/>
                </a:solidFill>
              </a:rPr>
              <a:t>:</a:t>
            </a:r>
          </a:p>
          <a:p>
            <a:pPr algn="just"/>
            <a:endParaRPr lang="es-ES" sz="1800" dirty="0">
              <a:solidFill>
                <a:schemeClr val="tx1"/>
              </a:solidFill>
            </a:endParaRPr>
          </a:p>
          <a:p>
            <a:pPr marL="342900" indent="-342900" algn="just">
              <a:buFont typeface="Arial" panose="020B0604020202020204" pitchFamily="34" charset="0"/>
              <a:buChar char="•"/>
            </a:pPr>
            <a:r>
              <a:rPr lang="es-ES" sz="1800" dirty="0">
                <a:solidFill>
                  <a:schemeClr val="tx1"/>
                </a:solidFill>
              </a:rPr>
              <a:t>A</a:t>
            </a:r>
            <a:r>
              <a:rPr lang="es-EC" sz="1800" dirty="0" err="1" smtClean="0">
                <a:solidFill>
                  <a:schemeClr val="tx1"/>
                </a:solidFill>
              </a:rPr>
              <a:t>umentar</a:t>
            </a:r>
            <a:r>
              <a:rPr lang="es-EC" sz="1800" dirty="0" smtClean="0">
                <a:solidFill>
                  <a:schemeClr val="tx1"/>
                </a:solidFill>
              </a:rPr>
              <a:t> </a:t>
            </a:r>
            <a:r>
              <a:rPr lang="es-EC" sz="1800" dirty="0">
                <a:solidFill>
                  <a:schemeClr val="tx1"/>
                </a:solidFill>
              </a:rPr>
              <a:t>la base de datos tanto de los ojos como de la boca, a fin, de que el programa sea más fiable, de tal manera que abarque un rango más amplio de personas, ya que para este caso de investigación, las muestras recogidas fueron de veinticuatro personas. Siendo doscientas dieciséis muestras que contiene la base de datos boca y ciento noventa y dos  muestras para el caso de la base de datos ojos</a:t>
            </a:r>
            <a:r>
              <a:rPr lang="es-EC" sz="1800" dirty="0" smtClean="0">
                <a:solidFill>
                  <a:schemeClr val="tx1"/>
                </a:solidFill>
              </a:rPr>
              <a:t>.</a:t>
            </a:r>
          </a:p>
          <a:p>
            <a:pPr marL="342900" indent="-342900" algn="just">
              <a:buFont typeface="Arial" panose="020B0604020202020204" pitchFamily="34" charset="0"/>
              <a:buChar char="•"/>
            </a:pPr>
            <a:r>
              <a:rPr lang="es-EC" sz="1800" dirty="0">
                <a:solidFill>
                  <a:schemeClr val="tx1"/>
                </a:solidFill>
              </a:rPr>
              <a:t>T</a:t>
            </a:r>
            <a:r>
              <a:rPr lang="es-EC" sz="1800" dirty="0" smtClean="0">
                <a:solidFill>
                  <a:schemeClr val="tx1"/>
                </a:solidFill>
              </a:rPr>
              <a:t>omar </a:t>
            </a:r>
            <a:r>
              <a:rPr lang="es-EC" sz="1800" dirty="0">
                <a:solidFill>
                  <a:schemeClr val="tx1"/>
                </a:solidFill>
              </a:rPr>
              <a:t>una muestra más para el reconocimiento de expresiones faciales, siendo este nuevo componente los rasgos que tiene la nariz.</a:t>
            </a:r>
            <a:endParaRPr lang="es-ES" sz="1800" dirty="0">
              <a:solidFill>
                <a:schemeClr val="tx1"/>
              </a:solidFill>
            </a:endParaRPr>
          </a:p>
          <a:p>
            <a:pPr marL="342900" indent="-342900" algn="just">
              <a:buFont typeface="Arial" panose="020B0604020202020204" pitchFamily="34" charset="0"/>
              <a:buChar char="•"/>
            </a:pPr>
            <a:r>
              <a:rPr lang="es-EC" sz="1800" dirty="0">
                <a:solidFill>
                  <a:schemeClr val="tx1"/>
                </a:solidFill>
              </a:rPr>
              <a:t>S</a:t>
            </a:r>
            <a:r>
              <a:rPr lang="es-EC" sz="1800" dirty="0" smtClean="0">
                <a:solidFill>
                  <a:schemeClr val="tx1"/>
                </a:solidFill>
              </a:rPr>
              <a:t>e </a:t>
            </a:r>
            <a:r>
              <a:rPr lang="es-EC" sz="1800" dirty="0">
                <a:solidFill>
                  <a:schemeClr val="tx1"/>
                </a:solidFill>
              </a:rPr>
              <a:t>propone aumentar una expresión más,  ya sean emociones positivas, negativas o ambiguas, estas se presentan en la Tabla 1</a:t>
            </a:r>
            <a:r>
              <a:rPr lang="es-EC" sz="1800" dirty="0" smtClean="0">
                <a:solidFill>
                  <a:schemeClr val="tx1"/>
                </a:solidFill>
              </a:rPr>
              <a:t>.</a:t>
            </a:r>
          </a:p>
          <a:p>
            <a:pPr marL="342900" indent="-342900" algn="just">
              <a:buFont typeface="Arial" panose="020B0604020202020204" pitchFamily="34" charset="0"/>
              <a:buChar char="•"/>
            </a:pPr>
            <a:r>
              <a:rPr lang="es-EC" sz="1800" dirty="0">
                <a:solidFill>
                  <a:schemeClr val="tx1"/>
                </a:solidFill>
              </a:rPr>
              <a:t>E</a:t>
            </a:r>
            <a:r>
              <a:rPr lang="es-EC" sz="1800" dirty="0" smtClean="0">
                <a:solidFill>
                  <a:schemeClr val="tx1"/>
                </a:solidFill>
              </a:rPr>
              <a:t>studio </a:t>
            </a:r>
            <a:r>
              <a:rPr lang="es-EC" sz="1800" dirty="0">
                <a:solidFill>
                  <a:schemeClr val="tx1"/>
                </a:solidFill>
              </a:rPr>
              <a:t>e implementación de nuevos filtros con el fin de eliminar el ruido y la extracción del componente a ser comparado, en escenas de mucha o poca iluminación.</a:t>
            </a:r>
            <a:endParaRPr lang="en-US" sz="18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218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CBFACFCC-E1EA-43AF-B8F9-8D6152225AF7}"/>
              </a:ext>
            </a:extLst>
          </p:cNvPr>
          <p:cNvPicPr>
            <a:picLocks noChangeAspect="1"/>
          </p:cNvPicPr>
          <p:nvPr/>
        </p:nvPicPr>
        <p:blipFill rotWithShape="1">
          <a:blip r:embed="rId3">
            <a:extLst>
              <a:ext uri="{28A0092B-C50C-407E-A947-70E740481C1C}">
                <a14:useLocalDpi xmlns:a14="http://schemas.microsoft.com/office/drawing/2010/main" val="0"/>
              </a:ext>
            </a:extLst>
          </a:blip>
          <a:srcRect l="11096" t="13711" r="16832" b="20446"/>
          <a:stretch/>
        </p:blipFill>
        <p:spPr>
          <a:xfrm>
            <a:off x="0" y="-118533"/>
            <a:ext cx="12678032" cy="7317946"/>
          </a:xfrm>
          <a:prstGeom prst="rect">
            <a:avLst/>
          </a:prstGeom>
        </p:spPr>
      </p:pic>
      <p:sp>
        <p:nvSpPr>
          <p:cNvPr id="5" name="CuadroTexto 4">
            <a:extLst>
              <a:ext uri="{FF2B5EF4-FFF2-40B4-BE49-F238E27FC236}">
                <a16:creationId xmlns:a16="http://schemas.microsoft.com/office/drawing/2014/main" xmlns="" id="{0199B071-8D5A-4BD2-A0D4-EB1DC8111E2B}"/>
              </a:ext>
            </a:extLst>
          </p:cNvPr>
          <p:cNvSpPr txBox="1"/>
          <p:nvPr/>
        </p:nvSpPr>
        <p:spPr>
          <a:xfrm>
            <a:off x="-1953859" y="5994590"/>
            <a:ext cx="2165684" cy="584775"/>
          </a:xfrm>
          <a:prstGeom prst="rect">
            <a:avLst/>
          </a:prstGeom>
          <a:noFill/>
        </p:spPr>
        <p:txBody>
          <a:bodyPr wrap="square" rtlCol="0">
            <a:spAutoFit/>
          </a:bodyPr>
          <a:lstStyle/>
          <a:p>
            <a:r>
              <a:rPr lang="es-ES" sz="3200" b="1" dirty="0">
                <a:solidFill>
                  <a:schemeClr val="bg1"/>
                </a:solidFill>
                <a:effectLst>
                  <a:outerShdw blurRad="38100" dist="38100" dir="2700000" algn="tl">
                    <a:srgbClr val="000000">
                      <a:alpha val="43137"/>
                    </a:srgbClr>
                  </a:outerShdw>
                </a:effectLst>
                <a:latin typeface="Gadugi" panose="020B0502040204020203" pitchFamily="34" charset="0"/>
              </a:rPr>
              <a:t>GRACIAS</a:t>
            </a:r>
          </a:p>
        </p:txBody>
      </p:sp>
    </p:spTree>
    <p:extLst>
      <p:ext uri="{BB962C8B-B14F-4D97-AF65-F5344CB8AC3E}">
        <p14:creationId xmlns:p14="http://schemas.microsoft.com/office/powerpoint/2010/main" val="30522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22969 -0.00672 L 0.96875 0.00439 " pathEditMode="relative" rAng="0" ptsTypes="AA">
                                      <p:cBhvr>
                                        <p:cTn id="6" dur="2000" fill="hold"/>
                                        <p:tgtEl>
                                          <p:spTgt spid="5"/>
                                        </p:tgtEl>
                                        <p:attrNameLst>
                                          <p:attrName>ppt_x</p:attrName>
                                          <p:attrName>ppt_y</p:attrName>
                                        </p:attrNameLst>
                                      </p:cBhvr>
                                      <p:rCtr x="59922"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tx1"/>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bg2">
                    <a:lumMod val="75000"/>
                  </a:schemeClr>
                </a:solidFill>
              </a:rPr>
              <a:t>JUSTIFICACIÓN E </a:t>
            </a:r>
            <a:r>
              <a:rPr lang="es-ES" sz="2000" b="1" dirty="0" smtClean="0">
                <a:solidFill>
                  <a:schemeClr val="bg2">
                    <a:lumMod val="75000"/>
                  </a:schemeClr>
                </a:solidFill>
              </a:rPr>
              <a:t>IMPORTANCIA</a:t>
            </a: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IDENTIFICACIÓN DE </a:t>
            </a:r>
            <a:r>
              <a:rPr lang="es-ES" sz="2000" b="1" dirty="0" smtClean="0">
                <a:solidFill>
                  <a:schemeClr val="bg2">
                    <a:lumMod val="75000"/>
                  </a:schemeClr>
                </a:solidFill>
              </a:rPr>
              <a:t>EMOCIONES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CARACTERISTICAS (VIOLA-JONES)</a:t>
            </a:r>
          </a:p>
          <a:p>
            <a:pPr marL="342900" indent="-342900" algn="just">
              <a:buAutoNum type="arabicPeriod"/>
            </a:pPr>
            <a:r>
              <a:rPr lang="es-ES" sz="2000" b="1" dirty="0">
                <a:solidFill>
                  <a:schemeClr val="bg2">
                    <a:lumMod val="75000"/>
                  </a:schemeClr>
                </a:solidFill>
              </a:rPr>
              <a:t>PROCESAMIENTO DE LAS COMPONENTES EXTRAÍDAS</a:t>
            </a: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98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OBJETIVOS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67181"/>
            <a:ext cx="11486825" cy="4190619"/>
          </a:xfrm>
        </p:spPr>
        <p:txBody>
          <a:bodyPr>
            <a:noAutofit/>
          </a:bodyPr>
          <a:lstStyle/>
          <a:p>
            <a:pPr>
              <a:tabLst>
                <a:tab pos="10315575" algn="l"/>
              </a:tabLst>
            </a:pPr>
            <a:r>
              <a:rPr lang="es-ES" b="1" dirty="0">
                <a:solidFill>
                  <a:schemeClr val="tx1"/>
                </a:solidFill>
              </a:rPr>
              <a:t>OBJETIVO GENERAL:</a:t>
            </a:r>
          </a:p>
          <a:p>
            <a:pPr marL="342900" indent="-342900">
              <a:buFont typeface="Arial" panose="020B0604020202020204" pitchFamily="34" charset="0"/>
              <a:buChar char="•"/>
            </a:pPr>
            <a:r>
              <a:rPr lang="es-EC" sz="2000" dirty="0">
                <a:solidFill>
                  <a:prstClr val="black"/>
                </a:solidFill>
              </a:rPr>
              <a:t>Analizar y reconocer  gestos faciales basados en un algoritmo implementado para lenguaje no verbal.</a:t>
            </a:r>
          </a:p>
          <a:p>
            <a:pPr lvl="0">
              <a:tabLst>
                <a:tab pos="10315575" algn="l"/>
              </a:tabLst>
            </a:pPr>
            <a:r>
              <a:rPr lang="es-ES" b="1" dirty="0" smtClean="0">
                <a:solidFill>
                  <a:prstClr val="black"/>
                </a:solidFill>
              </a:rPr>
              <a:t>OBJETIVOS </a:t>
            </a:r>
            <a:r>
              <a:rPr lang="es-ES" b="1" dirty="0">
                <a:solidFill>
                  <a:prstClr val="black"/>
                </a:solidFill>
              </a:rPr>
              <a:t>ESPECÍFICOS:</a:t>
            </a:r>
          </a:p>
          <a:p>
            <a:pPr marL="342900" lvl="0" indent="-342900">
              <a:buFont typeface="Arial" panose="020B0604020202020204" pitchFamily="34" charset="0"/>
              <a:buChar char="•"/>
            </a:pPr>
            <a:r>
              <a:rPr lang="es-EC" sz="2000" dirty="0">
                <a:solidFill>
                  <a:prstClr val="black"/>
                </a:solidFill>
              </a:rPr>
              <a:t>Investigar las técnicas de reconocimiento de expresiones faciales. </a:t>
            </a:r>
          </a:p>
          <a:p>
            <a:pPr marL="342900" lvl="0" indent="-342900">
              <a:buFont typeface="Arial" panose="020B0604020202020204" pitchFamily="34" charset="0"/>
              <a:buChar char="•"/>
            </a:pPr>
            <a:r>
              <a:rPr lang="es-EC" sz="2000" dirty="0">
                <a:solidFill>
                  <a:prstClr val="black"/>
                </a:solidFill>
              </a:rPr>
              <a:t>Desarrollar una base de datos con expresiones faciales.</a:t>
            </a:r>
          </a:p>
          <a:p>
            <a:pPr marL="342900" lvl="0" indent="-342900">
              <a:buFont typeface="Arial" panose="020B0604020202020204" pitchFamily="34" charset="0"/>
              <a:buChar char="•"/>
            </a:pPr>
            <a:r>
              <a:rPr lang="es-EC" sz="2000" dirty="0">
                <a:solidFill>
                  <a:prstClr val="black"/>
                </a:solidFill>
              </a:rPr>
              <a:t>Diseñar una interfaz de reconocimiento de gestos a través de una cámara web.</a:t>
            </a:r>
          </a:p>
          <a:p>
            <a:pPr marL="342900" lvl="0" indent="-342900">
              <a:buFont typeface="Arial" panose="020B0604020202020204" pitchFamily="34" charset="0"/>
              <a:buChar char="•"/>
            </a:pPr>
            <a:r>
              <a:rPr lang="es-EC" sz="2000" dirty="0">
                <a:solidFill>
                  <a:prstClr val="black"/>
                </a:solidFill>
              </a:rPr>
              <a:t>Desarrollar un algoritmo que permita el reconocimiento de gestos faciales.</a:t>
            </a:r>
          </a:p>
          <a:p>
            <a:pPr algn="just"/>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tx1"/>
                </a:solidFill>
              </a:rPr>
              <a:t>ALCANCE DEL PROYECTO</a:t>
            </a:r>
          </a:p>
          <a:p>
            <a:pPr marL="342900" indent="-342900" algn="just">
              <a:buAutoNum type="arabicPeriod"/>
            </a:pPr>
            <a:r>
              <a:rPr lang="es-ES" sz="2000" b="1" dirty="0">
                <a:solidFill>
                  <a:schemeClr val="bg2">
                    <a:lumMod val="75000"/>
                  </a:schemeClr>
                </a:solidFill>
              </a:rPr>
              <a:t>JUSTIFICACIÓN E </a:t>
            </a:r>
            <a:r>
              <a:rPr lang="es-ES" sz="2000" b="1" dirty="0" smtClean="0">
                <a:solidFill>
                  <a:schemeClr val="bg2">
                    <a:lumMod val="75000"/>
                  </a:schemeClr>
                </a:solidFill>
              </a:rPr>
              <a:t>IMPORTANCIA</a:t>
            </a: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IDENTIFICACIÓN DE </a:t>
            </a:r>
            <a:r>
              <a:rPr lang="es-ES" sz="2000" b="1" dirty="0" smtClean="0">
                <a:solidFill>
                  <a:schemeClr val="bg2">
                    <a:lumMod val="75000"/>
                  </a:schemeClr>
                </a:solidFill>
              </a:rPr>
              <a:t>EMOCIONES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CARACTERISTICAS (VIOLA-JONES)</a:t>
            </a:r>
          </a:p>
          <a:p>
            <a:pPr marL="342900" indent="-342900" algn="just">
              <a:buAutoNum type="arabicPeriod"/>
            </a:pPr>
            <a:r>
              <a:rPr lang="es-ES" sz="2000" b="1" dirty="0">
                <a:solidFill>
                  <a:schemeClr val="bg2">
                    <a:lumMod val="75000"/>
                  </a:schemeClr>
                </a:solidFill>
              </a:rPr>
              <a:t>PROCESAMIENTO DE LAS COMPONENTES EXTRAÍDAS</a:t>
            </a: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035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ALCANCE DEL PROYECTO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marL="285750" indent="-285750" algn="just">
              <a:buFont typeface="Arial" panose="020B0604020202020204" pitchFamily="34" charset="0"/>
              <a:buChar char="•"/>
            </a:pPr>
            <a:r>
              <a:rPr lang="es-ES" dirty="0">
                <a:solidFill>
                  <a:schemeClr val="tx1"/>
                </a:solidFill>
              </a:rPr>
              <a:t>Un nuevo algoritmo que </a:t>
            </a:r>
            <a:r>
              <a:rPr lang="es-ES" dirty="0" smtClean="0">
                <a:solidFill>
                  <a:schemeClr val="tx1"/>
                </a:solidFill>
              </a:rPr>
              <a:t>sea capaz de realizar la identificación de emociones, ya sean de Felicidad, Ira, Tristeza o Neutral, a través de una base de datos, la cual está compuesta de ojos y bocas.</a:t>
            </a:r>
            <a:endParaRPr lang="es-ES" dirty="0">
              <a:solidFill>
                <a:schemeClr val="tx1"/>
              </a:solidFill>
            </a:endParaRPr>
          </a:p>
          <a:p>
            <a:pPr marL="285750" indent="-285750" algn="just">
              <a:buFont typeface="Arial" panose="020B0604020202020204" pitchFamily="34" charset="0"/>
              <a:buChar char="•"/>
            </a:pPr>
            <a:r>
              <a:rPr lang="es-ES" dirty="0">
                <a:solidFill>
                  <a:schemeClr val="tx1"/>
                </a:solidFill>
              </a:rPr>
              <a:t>Un nuevo método computacional </a:t>
            </a:r>
            <a:r>
              <a:rPr lang="es-ES" dirty="0" smtClean="0">
                <a:solidFill>
                  <a:schemeClr val="tx1"/>
                </a:solidFill>
              </a:rPr>
              <a:t>con técnicas evolutivas de análisis de componentes principales (PCA) y el algoritmo de Viola-Jones, las cuales su función es de realizar la reducción de variables y detección de componentes característicos, respectivamente.</a:t>
            </a: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003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a:solidFill>
                  <a:schemeClr val="bg2">
                    <a:lumMod val="75000"/>
                  </a:schemeClr>
                </a:solidFill>
              </a:rPr>
              <a:t>ALCANCE DEL PROYECTO</a:t>
            </a:r>
          </a:p>
          <a:p>
            <a:pPr marL="342900" indent="-342900" algn="just">
              <a:buAutoNum type="arabicPeriod"/>
            </a:pPr>
            <a:r>
              <a:rPr lang="es-ES" sz="2000" b="1" dirty="0">
                <a:solidFill>
                  <a:schemeClr val="tx1"/>
                </a:solidFill>
              </a:rPr>
              <a:t>JUSTIFICACIÓN E IMPORTANCIA</a:t>
            </a: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IDENTIFICACIÓN DE </a:t>
            </a:r>
            <a:r>
              <a:rPr lang="es-ES" sz="2000" b="1" dirty="0" smtClean="0">
                <a:solidFill>
                  <a:schemeClr val="bg2">
                    <a:lumMod val="75000"/>
                  </a:schemeClr>
                </a:solidFill>
              </a:rPr>
              <a:t>EMOCIONES</a:t>
            </a:r>
          </a:p>
          <a:p>
            <a:pPr marL="342900" indent="-342900" algn="just">
              <a:buAutoNum type="arabicPeriod"/>
            </a:pPr>
            <a:r>
              <a:rPr lang="es-ES" sz="2000" b="1" dirty="0" smtClean="0">
                <a:solidFill>
                  <a:schemeClr val="bg2">
                    <a:lumMod val="75000"/>
                  </a:schemeClr>
                </a:solidFill>
              </a:rPr>
              <a:t>EXTRACCIÓN </a:t>
            </a:r>
            <a:r>
              <a:rPr lang="es-ES" sz="2000" b="1" dirty="0">
                <a:solidFill>
                  <a:schemeClr val="bg2">
                    <a:lumMod val="75000"/>
                  </a:schemeClr>
                </a:solidFill>
              </a:rPr>
              <a:t>DE CARACTERISTICAS (VIOLA-JONES)</a:t>
            </a:r>
          </a:p>
          <a:p>
            <a:pPr marL="342900" indent="-342900" algn="just">
              <a:buFont typeface="Arial" panose="020B0604020202020204" pitchFamily="34" charset="0"/>
              <a:buAutoNum type="arabicPeriod"/>
            </a:pPr>
            <a:r>
              <a:rPr lang="es-ES" sz="2000" b="1" dirty="0">
                <a:solidFill>
                  <a:schemeClr val="bg2">
                    <a:lumMod val="75000"/>
                  </a:schemeClr>
                </a:solidFill>
              </a:rPr>
              <a:t>PROCESAMIENTO DE LAS COMPONENTES </a:t>
            </a:r>
            <a:r>
              <a:rPr lang="es-ES" sz="2000" b="1" dirty="0" smtClean="0">
                <a:solidFill>
                  <a:schemeClr val="bg2">
                    <a:lumMod val="75000"/>
                  </a:schemeClr>
                </a:solidFill>
              </a:rPr>
              <a:t>EXTRAÍDAS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smtClean="0">
                <a:solidFill>
                  <a:schemeClr val="bg2">
                    <a:lumMod val="75000"/>
                  </a:schemeClr>
                </a:solidFill>
              </a:rPr>
              <a:t>BASE DE DATOS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62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JUSTIFICACION E IMPORTANCIA</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algn="just"/>
            <a:r>
              <a:rPr lang="es-EC" dirty="0">
                <a:solidFill>
                  <a:schemeClr val="tx1"/>
                </a:solidFill>
              </a:rPr>
              <a:t>El interés de la presente investigación se basa en la importancia de detectar los estados emocionales como: felicidad, ira, tristeza y neutral que una persona adopta, en cualquier situación de su vida cotidiana. Es por este motivo que se encontró el interés de desarrollar una aplicación que realizará  el reconocimiento de las expresiones faciales. Con el fin de impulsar posteriores investigaciones en el mismo campo, y de esta manera explorar aún más las investigaciones ya existentes en Ecuador, es por lo cual, esta investigación seria como base para futuras investigaciones.</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32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15507</TotalTime>
  <Words>2614</Words>
  <Application>Microsoft Office PowerPoint</Application>
  <PresentationFormat>Panorámica</PresentationFormat>
  <Paragraphs>321</Paragraphs>
  <Slides>36</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Calibri Light</vt:lpstr>
      <vt:lpstr>Gadugi</vt:lpstr>
      <vt:lpstr>Times New Roman</vt:lpstr>
      <vt:lpstr>Tema de Office</vt:lpstr>
      <vt:lpstr>Presentación de PowerPoint</vt:lpstr>
      <vt:lpstr>CONTENIDO</vt:lpstr>
      <vt:lpstr>ANTECEDENTES</vt:lpstr>
      <vt:lpstr>CONTENIDO</vt:lpstr>
      <vt:lpstr>OBJETIVOS</vt:lpstr>
      <vt:lpstr>CONTENIDO</vt:lpstr>
      <vt:lpstr>ALCANCE DEL PROYECTO</vt:lpstr>
      <vt:lpstr>CONTENIDO</vt:lpstr>
      <vt:lpstr>JUSTIFICACION E IMPORTANCIA</vt:lpstr>
      <vt:lpstr>CONTENIDO</vt:lpstr>
      <vt:lpstr>DIAGRAMA DE BLOQUES</vt:lpstr>
      <vt:lpstr>CONTENIDO</vt:lpstr>
      <vt:lpstr>Presentación de PowerPoint</vt:lpstr>
      <vt:lpstr>Presentación de PowerPoint</vt:lpstr>
      <vt:lpstr>Presentación de PowerPoint</vt:lpstr>
      <vt:lpstr>CONTENIDO</vt:lpstr>
      <vt:lpstr>Presentación de PowerPoint</vt:lpstr>
      <vt:lpstr>CONTENIDO</vt:lpstr>
      <vt:lpstr>BASE DE DATOS</vt:lpstr>
      <vt:lpstr>BASE DE DATOS</vt:lpstr>
      <vt:lpstr>BASE DE DATOS DIAGRAMA DE FLUJO</vt:lpstr>
      <vt:lpstr>CONTENIDO</vt:lpstr>
      <vt:lpstr>RESULTADOS</vt:lpstr>
      <vt:lpstr>RESULTADOS</vt:lpstr>
      <vt:lpstr>RESULTADOS</vt:lpstr>
      <vt:lpstr>RESULTADOS</vt:lpstr>
      <vt:lpstr>RESULTADOS</vt:lpstr>
      <vt:lpstr>RESULTADOS</vt:lpstr>
      <vt:lpstr>CONTENIDO</vt:lpstr>
      <vt:lpstr>CONCLUSIONES</vt:lpstr>
      <vt:lpstr>CONCLUSIONES</vt:lpstr>
      <vt:lpstr>RECOMENDACIONES</vt:lpstr>
      <vt:lpstr>RECOMENDACIONES</vt:lpstr>
      <vt:lpstr>CONTENIDO</vt:lpstr>
      <vt:lpstr>TRABAJOS FUTUROS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Arevalo</dc:creator>
  <cp:keywords>Presentacion Proyecto Titulacion EArevalo</cp:keywords>
  <cp:lastModifiedBy>Guillermo Freire</cp:lastModifiedBy>
  <cp:revision>620</cp:revision>
  <dcterms:created xsi:type="dcterms:W3CDTF">2017-04-26T17:31:47Z</dcterms:created>
  <dcterms:modified xsi:type="dcterms:W3CDTF">2018-08-27T21:50:58Z</dcterms:modified>
  <cp:contentStatus/>
</cp:coreProperties>
</file>