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9"/>
  </p:notesMasterIdLst>
  <p:sldIdLst>
    <p:sldId id="482" r:id="rId2"/>
    <p:sldId id="483" r:id="rId3"/>
    <p:sldId id="484" r:id="rId4"/>
    <p:sldId id="485" r:id="rId5"/>
    <p:sldId id="486" r:id="rId6"/>
    <p:sldId id="487" r:id="rId7"/>
    <p:sldId id="489" r:id="rId8"/>
    <p:sldId id="490" r:id="rId9"/>
    <p:sldId id="491" r:id="rId10"/>
    <p:sldId id="492" r:id="rId11"/>
    <p:sldId id="493" r:id="rId12"/>
    <p:sldId id="494" r:id="rId13"/>
    <p:sldId id="495" r:id="rId14"/>
    <p:sldId id="496" r:id="rId15"/>
    <p:sldId id="497" r:id="rId16"/>
    <p:sldId id="498" r:id="rId17"/>
    <p:sldId id="499" r:id="rId18"/>
    <p:sldId id="500" r:id="rId19"/>
    <p:sldId id="501" r:id="rId20"/>
    <p:sldId id="502" r:id="rId21"/>
    <p:sldId id="504" r:id="rId22"/>
    <p:sldId id="505" r:id="rId23"/>
    <p:sldId id="507" r:id="rId24"/>
    <p:sldId id="508" r:id="rId25"/>
    <p:sldId id="510" r:id="rId26"/>
    <p:sldId id="513" r:id="rId27"/>
    <p:sldId id="514" r:id="rId28"/>
    <p:sldId id="515" r:id="rId29"/>
    <p:sldId id="516" r:id="rId30"/>
    <p:sldId id="517" r:id="rId31"/>
    <p:sldId id="518" r:id="rId32"/>
    <p:sldId id="519" r:id="rId33"/>
    <p:sldId id="520" r:id="rId34"/>
    <p:sldId id="521" r:id="rId35"/>
    <p:sldId id="522" r:id="rId36"/>
    <p:sldId id="523" r:id="rId37"/>
    <p:sldId id="524" r:id="rId38"/>
    <p:sldId id="525" r:id="rId39"/>
    <p:sldId id="526" r:id="rId40"/>
    <p:sldId id="527" r:id="rId41"/>
    <p:sldId id="528" r:id="rId42"/>
    <p:sldId id="529" r:id="rId43"/>
    <p:sldId id="530" r:id="rId44"/>
    <p:sldId id="531" r:id="rId45"/>
    <p:sldId id="532" r:id="rId46"/>
    <p:sldId id="533" r:id="rId47"/>
    <p:sldId id="534" r:id="rId48"/>
    <p:sldId id="535" r:id="rId49"/>
    <p:sldId id="536" r:id="rId50"/>
    <p:sldId id="537" r:id="rId51"/>
    <p:sldId id="538" r:id="rId52"/>
    <p:sldId id="539" r:id="rId53"/>
    <p:sldId id="540" r:id="rId54"/>
    <p:sldId id="541" r:id="rId55"/>
    <p:sldId id="542" r:id="rId56"/>
    <p:sldId id="543" r:id="rId57"/>
    <p:sldId id="544" r:id="rId58"/>
    <p:sldId id="545" r:id="rId59"/>
    <p:sldId id="546" r:id="rId60"/>
    <p:sldId id="547" r:id="rId61"/>
    <p:sldId id="548" r:id="rId62"/>
    <p:sldId id="549" r:id="rId63"/>
    <p:sldId id="550" r:id="rId64"/>
    <p:sldId id="551" r:id="rId65"/>
    <p:sldId id="552" r:id="rId66"/>
    <p:sldId id="553" r:id="rId67"/>
    <p:sldId id="554" r:id="rId68"/>
    <p:sldId id="555" r:id="rId69"/>
    <p:sldId id="556" r:id="rId70"/>
    <p:sldId id="557" r:id="rId71"/>
    <p:sldId id="558" r:id="rId72"/>
    <p:sldId id="559" r:id="rId73"/>
    <p:sldId id="560" r:id="rId74"/>
    <p:sldId id="561" r:id="rId75"/>
    <p:sldId id="576" r:id="rId76"/>
    <p:sldId id="563" r:id="rId77"/>
    <p:sldId id="564" r:id="rId78"/>
    <p:sldId id="565" r:id="rId79"/>
    <p:sldId id="566" r:id="rId80"/>
    <p:sldId id="568" r:id="rId81"/>
    <p:sldId id="569" r:id="rId82"/>
    <p:sldId id="570" r:id="rId83"/>
    <p:sldId id="571" r:id="rId84"/>
    <p:sldId id="308" r:id="rId85"/>
    <p:sldId id="573" r:id="rId86"/>
    <p:sldId id="574" r:id="rId87"/>
    <p:sldId id="575" r:id="rId88"/>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8" d="100"/>
          <a:sy n="78" d="100"/>
        </p:scale>
        <p:origin x="45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uan%20Erazo\AppData\Roaming\Microsoft\Excel\CURVAS%20DE%20VULNERABILIDAD%20-DA&#209;O%20(version%201).xlsb"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igue\Desktop\TRABAJO%20EDEING\Analisis%20Estructura%20de%20Hormigon%20con%20losa%20alivianda.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42825896762904"/>
          <c:y val="5.0925925925925923E-2"/>
          <c:w val="0.7988462541548057"/>
          <c:h val="0.74915135608048999"/>
        </c:manualLayout>
      </c:layout>
      <c:scatterChart>
        <c:scatterStyle val="lineMarker"/>
        <c:varyColors val="0"/>
        <c:ser>
          <c:idx val="0"/>
          <c:order val="0"/>
          <c:tx>
            <c:v>-90°</c:v>
          </c:tx>
          <c:spPr>
            <a:ln w="25400">
              <a:noFill/>
            </a:ln>
            <a:effectLst/>
          </c:spPr>
          <c:marker>
            <c:symbol val="circle"/>
            <c:size val="4"/>
            <c:spPr>
              <a:solidFill>
                <a:schemeClr val="accent1"/>
              </a:solidFill>
              <a:ln w="9525" cap="flat" cmpd="sng" algn="ctr">
                <a:solidFill>
                  <a:schemeClr val="accent1"/>
                </a:solidFill>
                <a:round/>
              </a:ln>
              <a:effectLst/>
            </c:spPr>
          </c:marker>
          <c:trendline>
            <c:spPr>
              <a:ln w="38100" cap="rnd" cmpd="sng" algn="ctr">
                <a:solidFill>
                  <a:schemeClr val="accent1">
                    <a:lumMod val="75000"/>
                    <a:alpha val="50000"/>
                  </a:schemeClr>
                </a:solidFill>
                <a:round/>
              </a:ln>
              <a:effectLst/>
            </c:spPr>
            <c:trendlineType val="linear"/>
            <c:dispRSqr val="0"/>
            <c:dispEq val="1"/>
            <c:trendlineLbl>
              <c:layout>
                <c:manualLayout>
                  <c:x val="-1.2910323709536308E-2"/>
                  <c:y val="4.6296296296296294E-3"/>
                </c:manualLayout>
              </c:layout>
              <c:tx>
                <c:rich>
                  <a:bodyPr rot="0" spcFirstLastPara="1" vertOverflow="ellipsis" vert="horz" wrap="square" anchor="ctr" anchorCtr="1"/>
                  <a:lstStyle/>
                  <a:p>
                    <a:pPr>
                      <a:defRPr sz="900" b="0" i="0" u="none" strike="noStrike" kern="1200" baseline="0">
                        <a:solidFill>
                          <a:schemeClr val="dk1">
                            <a:lumMod val="50000"/>
                            <a:lumOff val="50000"/>
                          </a:schemeClr>
                        </a:solidFill>
                        <a:latin typeface="+mn-lt"/>
                        <a:ea typeface="+mn-ea"/>
                        <a:cs typeface="+mn-cs"/>
                      </a:defRPr>
                    </a:pPr>
                    <a:r>
                      <a:rPr lang="en-US" baseline="0"/>
                      <a:t>R = 210,07 NR - 2627</a:t>
                    </a:r>
                    <a:endParaRPr lang="en-US"/>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dk1">
                          <a:lumMod val="50000"/>
                          <a:lumOff val="50000"/>
                        </a:schemeClr>
                      </a:solidFill>
                      <a:latin typeface="+mn-lt"/>
                      <a:ea typeface="+mn-ea"/>
                      <a:cs typeface="+mn-cs"/>
                    </a:defRPr>
                  </a:pPr>
                  <a:endParaRPr lang="es-EC"/>
                </a:p>
              </c:txPr>
            </c:trendlineLbl>
          </c:trendline>
          <c:xVal>
            <c:numRef>
              <c:f>Hoja2!$A$2:$A$7</c:f>
              <c:numCache>
                <c:formatCode>General</c:formatCode>
                <c:ptCount val="6"/>
                <c:pt idx="0">
                  <c:v>20</c:v>
                </c:pt>
                <c:pt idx="1">
                  <c:v>22</c:v>
                </c:pt>
                <c:pt idx="2">
                  <c:v>26</c:v>
                </c:pt>
                <c:pt idx="3">
                  <c:v>27</c:v>
                </c:pt>
                <c:pt idx="4">
                  <c:v>34</c:v>
                </c:pt>
                <c:pt idx="5">
                  <c:v>36</c:v>
                </c:pt>
              </c:numCache>
            </c:numRef>
          </c:xVal>
          <c:yVal>
            <c:numRef>
              <c:f>Hoja2!$B$2:$B$7</c:f>
              <c:numCache>
                <c:formatCode>General</c:formatCode>
                <c:ptCount val="6"/>
                <c:pt idx="0">
                  <c:v>1650</c:v>
                </c:pt>
                <c:pt idx="1">
                  <c:v>2000</c:v>
                </c:pt>
                <c:pt idx="2">
                  <c:v>2750</c:v>
                </c:pt>
                <c:pt idx="3">
                  <c:v>3000</c:v>
                </c:pt>
                <c:pt idx="4">
                  <c:v>4500</c:v>
                </c:pt>
                <c:pt idx="5">
                  <c:v>5000</c:v>
                </c:pt>
              </c:numCache>
            </c:numRef>
          </c:yVal>
          <c:smooth val="0"/>
          <c:extLst>
            <c:ext xmlns:c16="http://schemas.microsoft.com/office/drawing/2014/chart" uri="{C3380CC4-5D6E-409C-BE32-E72D297353CC}">
              <c16:uniqueId val="{00000001-0D8A-4682-93A4-4A30562F69E7}"/>
            </c:ext>
          </c:extLst>
        </c:ser>
        <c:ser>
          <c:idx val="1"/>
          <c:order val="1"/>
          <c:tx>
            <c:v>0°</c:v>
          </c:tx>
          <c:spPr>
            <a:ln w="25400">
              <a:noFill/>
            </a:ln>
            <a:effectLst/>
          </c:spPr>
          <c:marker>
            <c:symbol val="circle"/>
            <c:size val="4"/>
            <c:spPr>
              <a:solidFill>
                <a:schemeClr val="accent2"/>
              </a:solidFill>
              <a:ln w="9525" cap="flat" cmpd="sng" algn="ctr">
                <a:solidFill>
                  <a:schemeClr val="accent2"/>
                </a:solidFill>
                <a:round/>
              </a:ln>
              <a:effectLst/>
            </c:spPr>
          </c:marker>
          <c:trendline>
            <c:spPr>
              <a:ln w="38100" cap="rnd" cmpd="sng" algn="ctr">
                <a:solidFill>
                  <a:srgbClr val="FF0000">
                    <a:alpha val="56000"/>
                  </a:srgbClr>
                </a:solidFill>
                <a:round/>
              </a:ln>
              <a:effectLst/>
            </c:spPr>
            <c:trendlineType val="linear"/>
            <c:dispRSqr val="0"/>
            <c:dispEq val="1"/>
            <c:trendlineLbl>
              <c:layout>
                <c:manualLayout>
                  <c:x val="0.1195975872994734"/>
                  <c:y val="0.17223133566637502"/>
                </c:manualLayout>
              </c:layout>
              <c:tx>
                <c:rich>
                  <a:bodyPr rot="0" spcFirstLastPara="1" vertOverflow="ellipsis" vert="horz" wrap="square" anchor="ctr" anchorCtr="1"/>
                  <a:lstStyle/>
                  <a:p>
                    <a:pPr>
                      <a:defRPr sz="900" b="0" i="0" u="none" strike="noStrike" kern="1200" baseline="0">
                        <a:solidFill>
                          <a:schemeClr val="dk1">
                            <a:lumMod val="50000"/>
                            <a:lumOff val="50000"/>
                          </a:schemeClr>
                        </a:solidFill>
                        <a:latin typeface="+mn-lt"/>
                        <a:ea typeface="+mn-ea"/>
                        <a:cs typeface="+mn-cs"/>
                      </a:defRPr>
                    </a:pPr>
                    <a:r>
                      <a:rPr lang="en-US" baseline="0"/>
                      <a:t>R = 215,44 NR - 3637,8</a:t>
                    </a:r>
                    <a:endParaRPr lang="en-US"/>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dk1">
                          <a:lumMod val="50000"/>
                          <a:lumOff val="50000"/>
                        </a:schemeClr>
                      </a:solidFill>
                      <a:latin typeface="+mn-lt"/>
                      <a:ea typeface="+mn-ea"/>
                      <a:cs typeface="+mn-cs"/>
                    </a:defRPr>
                  </a:pPr>
                  <a:endParaRPr lang="es-EC"/>
                </a:p>
              </c:txPr>
            </c:trendlineLbl>
          </c:trendline>
          <c:xVal>
            <c:numRef>
              <c:f>Hoja2!$A$2:$A$7</c:f>
              <c:numCache>
                <c:formatCode>General</c:formatCode>
                <c:ptCount val="6"/>
                <c:pt idx="0">
                  <c:v>20</c:v>
                </c:pt>
                <c:pt idx="1">
                  <c:v>22</c:v>
                </c:pt>
                <c:pt idx="2">
                  <c:v>26</c:v>
                </c:pt>
                <c:pt idx="3">
                  <c:v>27</c:v>
                </c:pt>
                <c:pt idx="4">
                  <c:v>34</c:v>
                </c:pt>
                <c:pt idx="5">
                  <c:v>36</c:v>
                </c:pt>
              </c:numCache>
            </c:numRef>
          </c:xVal>
          <c:yVal>
            <c:numRef>
              <c:f>Hoja2!$C$2:$C$7</c:f>
              <c:numCache>
                <c:formatCode>General</c:formatCode>
                <c:ptCount val="6"/>
                <c:pt idx="1">
                  <c:v>1100</c:v>
                </c:pt>
                <c:pt idx="2">
                  <c:v>2000</c:v>
                </c:pt>
                <c:pt idx="3">
                  <c:v>2150</c:v>
                </c:pt>
                <c:pt idx="4">
                  <c:v>3650</c:v>
                </c:pt>
                <c:pt idx="5">
                  <c:v>4150</c:v>
                </c:pt>
              </c:numCache>
            </c:numRef>
          </c:yVal>
          <c:smooth val="0"/>
          <c:extLst>
            <c:ext xmlns:c16="http://schemas.microsoft.com/office/drawing/2014/chart" uri="{C3380CC4-5D6E-409C-BE32-E72D297353CC}">
              <c16:uniqueId val="{00000003-0D8A-4682-93A4-4A30562F69E7}"/>
            </c:ext>
          </c:extLst>
        </c:ser>
        <c:dLbls>
          <c:showLegendKey val="0"/>
          <c:showVal val="0"/>
          <c:showCatName val="0"/>
          <c:showSerName val="0"/>
          <c:showPercent val="0"/>
          <c:showBubbleSize val="0"/>
        </c:dLbls>
        <c:axId val="1814267776"/>
        <c:axId val="1814268320"/>
      </c:scatterChart>
      <c:valAx>
        <c:axId val="1814267776"/>
        <c:scaling>
          <c:orientation val="minMax"/>
          <c:min val="20"/>
        </c:scaling>
        <c:delete val="0"/>
        <c:axPos val="b"/>
        <c:majorGridlines>
          <c:spPr>
            <a:ln w="9525" cap="flat" cmpd="sng" algn="ctr">
              <a:solidFill>
                <a:schemeClr val="dk1">
                  <a:lumMod val="15000"/>
                  <a:lumOff val="85000"/>
                </a:schemeClr>
              </a:solidFill>
              <a:round/>
            </a:ln>
            <a:effectLst/>
          </c:spPr>
        </c:majorGridlines>
        <c:minorGridlines>
          <c:spPr>
            <a:ln w="9525" cap="flat" cmpd="sng" algn="ctr">
              <a:solidFill>
                <a:schemeClr val="dk1">
                  <a:lumMod val="5000"/>
                  <a:lumOff val="95000"/>
                </a:schemeClr>
              </a:solidFill>
              <a:round/>
            </a:ln>
            <a:effectLst/>
          </c:spPr>
        </c:minorGridlines>
        <c:title>
          <c:tx>
            <c:rich>
              <a:bodyPr rot="0" spcFirstLastPara="1" vertOverflow="ellipsis" vert="horz" wrap="square" anchor="ctr" anchorCtr="1"/>
              <a:lstStyle/>
              <a:p>
                <a:pPr>
                  <a:defRPr sz="900" b="1" i="0" u="none" strike="noStrike" kern="1200" baseline="0">
                    <a:solidFill>
                      <a:schemeClr val="dk1">
                        <a:lumMod val="50000"/>
                        <a:lumOff val="50000"/>
                      </a:schemeClr>
                    </a:solidFill>
                    <a:latin typeface="+mn-lt"/>
                    <a:ea typeface="+mn-ea"/>
                    <a:cs typeface="+mn-cs"/>
                  </a:defRPr>
                </a:pPr>
                <a:r>
                  <a:rPr lang="es-EC">
                    <a:solidFill>
                      <a:schemeClr val="tx1"/>
                    </a:solidFill>
                  </a:rPr>
                  <a:t>Número de rebote (N.R)</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dk1">
                      <a:lumMod val="50000"/>
                      <a:lumOff val="50000"/>
                    </a:schemeClr>
                  </a:solidFill>
                  <a:latin typeface="+mn-lt"/>
                  <a:ea typeface="+mn-ea"/>
                  <a:cs typeface="+mn-cs"/>
                </a:defRPr>
              </a:pPr>
              <a:endParaRPr lang="es-EC"/>
            </a:p>
          </c:txPr>
        </c:title>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lumMod val="50000"/>
                    <a:lumOff val="50000"/>
                  </a:schemeClr>
                </a:solidFill>
                <a:latin typeface="+mn-lt"/>
                <a:ea typeface="+mn-ea"/>
                <a:cs typeface="+mn-cs"/>
              </a:defRPr>
            </a:pPr>
            <a:endParaRPr lang="es-EC"/>
          </a:p>
        </c:txPr>
        <c:crossAx val="1814268320"/>
        <c:crosses val="autoZero"/>
        <c:crossBetween val="midCat"/>
      </c:valAx>
      <c:valAx>
        <c:axId val="1814268320"/>
        <c:scaling>
          <c:orientation val="minMax"/>
          <c:min val="1250"/>
        </c:scaling>
        <c:delete val="0"/>
        <c:axPos val="l"/>
        <c:majorGridlines>
          <c:spPr>
            <a:ln w="9525" cap="flat" cmpd="sng" algn="ctr">
              <a:solidFill>
                <a:schemeClr val="dk1">
                  <a:lumMod val="15000"/>
                  <a:lumOff val="85000"/>
                </a:schemeClr>
              </a:solidFill>
              <a:round/>
            </a:ln>
            <a:effectLst/>
          </c:spPr>
        </c:majorGridlines>
        <c:minorGridlines>
          <c:spPr>
            <a:ln w="9525" cap="flat" cmpd="sng" algn="ctr">
              <a:solidFill>
                <a:schemeClr val="dk1">
                  <a:lumMod val="5000"/>
                  <a:lumOff val="95000"/>
                </a:schemeClr>
              </a:solidFill>
              <a:round/>
            </a:ln>
            <a:effectLst/>
          </c:spPr>
        </c:minorGridlines>
        <c:title>
          <c:tx>
            <c:rich>
              <a:bodyPr rot="-5400000" spcFirstLastPara="1" vertOverflow="ellipsis" vert="horz" wrap="square" anchor="ctr" anchorCtr="1"/>
              <a:lstStyle/>
              <a:p>
                <a:pPr>
                  <a:defRPr sz="900" b="1" i="0" u="none" strike="noStrike" kern="1200" baseline="0">
                    <a:solidFill>
                      <a:schemeClr val="dk1">
                        <a:lumMod val="50000"/>
                        <a:lumOff val="50000"/>
                      </a:schemeClr>
                    </a:solidFill>
                    <a:latin typeface="+mn-lt"/>
                    <a:ea typeface="+mn-ea"/>
                    <a:cs typeface="+mn-cs"/>
                  </a:defRPr>
                </a:pPr>
                <a:r>
                  <a:rPr lang="es-EC">
                    <a:solidFill>
                      <a:schemeClr val="tx1"/>
                    </a:solidFill>
                  </a:rPr>
                  <a:t>Resistencia a la compresión MPa (R)</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50000"/>
                      <a:lumOff val="50000"/>
                    </a:schemeClr>
                  </a:solidFill>
                  <a:latin typeface="+mn-lt"/>
                  <a:ea typeface="+mn-ea"/>
                  <a:cs typeface="+mn-cs"/>
                </a:defRPr>
              </a:pPr>
              <a:endParaRPr lang="es-EC"/>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50000"/>
                    <a:lumOff val="50000"/>
                  </a:schemeClr>
                </a:solidFill>
                <a:latin typeface="+mn-lt"/>
                <a:ea typeface="+mn-ea"/>
                <a:cs typeface="+mn-cs"/>
              </a:defRPr>
            </a:pPr>
            <a:endParaRPr lang="es-EC"/>
          </a:p>
        </c:txPr>
        <c:crossAx val="1814267776"/>
        <c:crosses val="autoZero"/>
        <c:crossBetween val="midCat"/>
      </c:valAx>
      <c:spPr>
        <a:noFill/>
        <a:ln>
          <a:noFill/>
        </a:ln>
        <a:effectLst/>
      </c:spPr>
    </c:plotArea>
    <c:legend>
      <c:legendPos val="r"/>
      <c:legendEntry>
        <c:idx val="0"/>
        <c:delete val="1"/>
      </c:legendEntry>
      <c:legendEntry>
        <c:idx val="1"/>
        <c:delete val="1"/>
      </c:legendEntry>
      <c:layout>
        <c:manualLayout>
          <c:xMode val="edge"/>
          <c:yMode val="edge"/>
          <c:x val="0.49484667541557303"/>
          <c:y val="0.620948527267425"/>
          <c:w val="0.20818942029709289"/>
          <c:h val="0.1562510936132983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50000"/>
                  <a:lumOff val="50000"/>
                </a:schemeClr>
              </a:solidFill>
              <a:latin typeface="+mn-lt"/>
              <a:ea typeface="+mn-ea"/>
              <a:cs typeface="+mn-cs"/>
            </a:defRPr>
          </a:pPr>
          <a:endParaRPr lang="es-EC"/>
        </a:p>
      </c:txPr>
    </c:legend>
    <c:plotVisOnly val="1"/>
    <c:dispBlanksAs val="gap"/>
    <c:showDLblsOverMax val="0"/>
  </c:chart>
  <c: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IX MCS</c:v>
          </c:tx>
          <c:spPr>
            <a:ln w="25400" cap="rnd">
              <a:noFill/>
              <a:round/>
            </a:ln>
            <a:effectLst/>
          </c:spPr>
          <c:marker>
            <c:symbol val="circle"/>
            <c:size val="2"/>
            <c:spPr>
              <a:solidFill>
                <a:srgbClr val="002060"/>
              </a:solidFill>
              <a:ln w="9525">
                <a:noFill/>
              </a:ln>
              <a:effectLst/>
            </c:spPr>
          </c:marker>
          <c:trendline>
            <c:name>IX MCS</c:name>
            <c:spPr>
              <a:ln w="38100" cap="rnd" cmpd="dbl">
                <a:solidFill>
                  <a:srgbClr val="002060"/>
                </a:solidFill>
                <a:prstDash val="solid"/>
              </a:ln>
              <a:effectLst/>
            </c:spPr>
            <c:trendlineType val="poly"/>
            <c:order val="3"/>
            <c:dispRSqr val="0"/>
            <c:dispEq val="0"/>
          </c:trendline>
          <c:xVal>
            <c:numRef>
              <c:f>Hoja1!$C$1:$C$10</c:f>
              <c:numCache>
                <c:formatCode>0.0</c:formatCode>
                <c:ptCount val="10"/>
                <c:pt idx="0">
                  <c:v>0</c:v>
                </c:pt>
                <c:pt idx="1">
                  <c:v>40.982142857142854</c:v>
                </c:pt>
                <c:pt idx="2">
                  <c:v>77.780691964285694</c:v>
                </c:pt>
                <c:pt idx="3">
                  <c:v>115.31919642857143</c:v>
                </c:pt>
                <c:pt idx="4">
                  <c:v>153.54073660714286</c:v>
                </c:pt>
                <c:pt idx="5">
                  <c:v>191.76227678571428</c:v>
                </c:pt>
                <c:pt idx="6">
                  <c:v>228.58928571428569</c:v>
                </c:pt>
                <c:pt idx="7">
                  <c:v>266.32700892857139</c:v>
                </c:pt>
                <c:pt idx="8">
                  <c:v>306.05691964285717</c:v>
                </c:pt>
                <c:pt idx="9">
                  <c:v>317.5546875</c:v>
                </c:pt>
              </c:numCache>
            </c:numRef>
          </c:xVal>
          <c:yVal>
            <c:numRef>
              <c:f>Hoja1!$A$1:$A$10</c:f>
              <c:numCache>
                <c:formatCode>0.0</c:formatCode>
                <c:ptCount val="10"/>
                <c:pt idx="0" formatCode="General">
                  <c:v>5.2</c:v>
                </c:pt>
                <c:pt idx="1">
                  <c:v>10.97</c:v>
                </c:pt>
                <c:pt idx="2">
                  <c:v>21.61</c:v>
                </c:pt>
                <c:pt idx="3">
                  <c:v>34.53</c:v>
                </c:pt>
                <c:pt idx="4">
                  <c:v>48.19</c:v>
                </c:pt>
                <c:pt idx="5">
                  <c:v>62.1</c:v>
                </c:pt>
                <c:pt idx="6">
                  <c:v>74.78</c:v>
                </c:pt>
                <c:pt idx="7">
                  <c:v>86.95</c:v>
                </c:pt>
                <c:pt idx="8">
                  <c:v>96.98</c:v>
                </c:pt>
                <c:pt idx="9">
                  <c:v>100</c:v>
                </c:pt>
              </c:numCache>
            </c:numRef>
          </c:yVal>
          <c:smooth val="0"/>
          <c:extLst>
            <c:ext xmlns:c16="http://schemas.microsoft.com/office/drawing/2014/chart" uri="{C3380CC4-5D6E-409C-BE32-E72D297353CC}">
              <c16:uniqueId val="{00000001-8F68-4903-9D53-CB69BE92CE48}"/>
            </c:ext>
          </c:extLst>
        </c:ser>
        <c:ser>
          <c:idx val="1"/>
          <c:order val="1"/>
          <c:tx>
            <c:v>VIII MCS</c:v>
          </c:tx>
          <c:spPr>
            <a:ln w="19050" cap="rnd">
              <a:noFill/>
              <a:round/>
            </a:ln>
            <a:effectLst/>
          </c:spPr>
          <c:marker>
            <c:symbol val="diamond"/>
            <c:size val="3"/>
            <c:spPr>
              <a:solidFill>
                <a:srgbClr val="0070C0"/>
              </a:solidFill>
              <a:ln w="9525">
                <a:noFill/>
              </a:ln>
              <a:effectLst/>
            </c:spPr>
          </c:marker>
          <c:trendline>
            <c:name>VIII MCS</c:name>
            <c:spPr>
              <a:ln w="38100" cap="rnd" cmpd="dbl">
                <a:solidFill>
                  <a:srgbClr val="0070C0"/>
                </a:solidFill>
                <a:prstDash val="solid"/>
              </a:ln>
              <a:effectLst/>
            </c:spPr>
            <c:trendlineType val="poly"/>
            <c:order val="3"/>
            <c:dispRSqr val="0"/>
            <c:dispEq val="0"/>
          </c:trendline>
          <c:xVal>
            <c:numRef>
              <c:f>Hoja1!$G$1:$G$11</c:f>
              <c:numCache>
                <c:formatCode>0.0</c:formatCode>
                <c:ptCount val="11"/>
                <c:pt idx="0">
                  <c:v>0</c:v>
                </c:pt>
                <c:pt idx="1">
                  <c:v>36.85546875</c:v>
                </c:pt>
                <c:pt idx="2">
                  <c:v>74.308593749999986</c:v>
                </c:pt>
                <c:pt idx="3">
                  <c:v>112.10323660714286</c:v>
                </c:pt>
                <c:pt idx="4">
                  <c:v>150.01171875</c:v>
                </c:pt>
                <c:pt idx="5">
                  <c:v>187.57868303571425</c:v>
                </c:pt>
                <c:pt idx="6">
                  <c:v>224.74720982142856</c:v>
                </c:pt>
                <c:pt idx="7">
                  <c:v>262.85491071428567</c:v>
                </c:pt>
                <c:pt idx="8">
                  <c:v>301.90178571428567</c:v>
                </c:pt>
                <c:pt idx="9">
                  <c:v>339.61104910714283</c:v>
                </c:pt>
                <c:pt idx="10">
                  <c:v>382.5</c:v>
                </c:pt>
              </c:numCache>
            </c:numRef>
          </c:xVal>
          <c:yVal>
            <c:numRef>
              <c:f>Hoja1!$E$1:$E$11</c:f>
              <c:numCache>
                <c:formatCode>0.0</c:formatCode>
                <c:ptCount val="11"/>
                <c:pt idx="0" formatCode="General">
                  <c:v>0</c:v>
                </c:pt>
                <c:pt idx="1">
                  <c:v>2.34</c:v>
                </c:pt>
                <c:pt idx="2">
                  <c:v>7.04</c:v>
                </c:pt>
                <c:pt idx="3">
                  <c:v>13.77</c:v>
                </c:pt>
                <c:pt idx="4">
                  <c:v>21.9</c:v>
                </c:pt>
                <c:pt idx="5">
                  <c:v>29.47</c:v>
                </c:pt>
                <c:pt idx="6">
                  <c:v>38.74</c:v>
                </c:pt>
                <c:pt idx="7">
                  <c:v>46.73</c:v>
                </c:pt>
                <c:pt idx="8">
                  <c:v>55.21</c:v>
                </c:pt>
                <c:pt idx="9">
                  <c:v>62.91</c:v>
                </c:pt>
                <c:pt idx="10">
                  <c:v>70.739999999999995</c:v>
                </c:pt>
              </c:numCache>
            </c:numRef>
          </c:yVal>
          <c:smooth val="0"/>
          <c:extLst>
            <c:ext xmlns:c16="http://schemas.microsoft.com/office/drawing/2014/chart" uri="{C3380CC4-5D6E-409C-BE32-E72D297353CC}">
              <c16:uniqueId val="{00000003-8F68-4903-9D53-CB69BE92CE48}"/>
            </c:ext>
          </c:extLst>
        </c:ser>
        <c:ser>
          <c:idx val="2"/>
          <c:order val="2"/>
          <c:tx>
            <c:v>VII MCS</c:v>
          </c:tx>
          <c:spPr>
            <a:ln w="12700" cap="rnd">
              <a:noFill/>
              <a:round/>
            </a:ln>
            <a:effectLst/>
          </c:spPr>
          <c:marker>
            <c:symbol val="circle"/>
            <c:size val="2"/>
            <c:spPr>
              <a:solidFill>
                <a:srgbClr val="00B0F0"/>
              </a:solidFill>
              <a:ln w="9525">
                <a:noFill/>
              </a:ln>
              <a:effectLst/>
            </c:spPr>
          </c:marker>
          <c:trendline>
            <c:name>VII MCS</c:name>
            <c:spPr>
              <a:ln w="38100" cap="rnd" cmpd="dbl">
                <a:solidFill>
                  <a:srgbClr val="00B0F0"/>
                </a:solidFill>
                <a:prstDash val="solid"/>
              </a:ln>
              <a:effectLst/>
            </c:spPr>
            <c:trendlineType val="poly"/>
            <c:order val="3"/>
            <c:dispRSqr val="0"/>
            <c:dispEq val="0"/>
          </c:trendline>
          <c:xVal>
            <c:numRef>
              <c:f>Hoja1!$K$1:$K$9</c:f>
              <c:numCache>
                <c:formatCode>0.0</c:formatCode>
                <c:ptCount val="9"/>
                <c:pt idx="0">
                  <c:v>95.710379464285708</c:v>
                </c:pt>
                <c:pt idx="1">
                  <c:v>114.89229910714285</c:v>
                </c:pt>
                <c:pt idx="2">
                  <c:v>152.88616071428569</c:v>
                </c:pt>
                <c:pt idx="3">
                  <c:v>190.51004464285714</c:v>
                </c:pt>
                <c:pt idx="4">
                  <c:v>228.64620535714286</c:v>
                </c:pt>
                <c:pt idx="5">
                  <c:v>265.27399553571428</c:v>
                </c:pt>
                <c:pt idx="6">
                  <c:v>304.52008928571428</c:v>
                </c:pt>
                <c:pt idx="7">
                  <c:v>342.20089285714283</c:v>
                </c:pt>
                <c:pt idx="8">
                  <c:v>382.5</c:v>
                </c:pt>
              </c:numCache>
            </c:numRef>
          </c:xVal>
          <c:yVal>
            <c:numRef>
              <c:f>Hoja1!$I$1:$I$9</c:f>
              <c:numCache>
                <c:formatCode>General</c:formatCode>
                <c:ptCount val="9"/>
                <c:pt idx="0">
                  <c:v>0</c:v>
                </c:pt>
                <c:pt idx="1">
                  <c:v>1.64</c:v>
                </c:pt>
                <c:pt idx="2">
                  <c:v>5.57</c:v>
                </c:pt>
                <c:pt idx="3">
                  <c:v>10.45</c:v>
                </c:pt>
                <c:pt idx="4">
                  <c:v>14.89</c:v>
                </c:pt>
                <c:pt idx="5">
                  <c:v>20.05</c:v>
                </c:pt>
                <c:pt idx="6">
                  <c:v>24.99</c:v>
                </c:pt>
                <c:pt idx="7">
                  <c:v>30.16</c:v>
                </c:pt>
                <c:pt idx="8">
                  <c:v>35.44</c:v>
                </c:pt>
              </c:numCache>
            </c:numRef>
          </c:yVal>
          <c:smooth val="0"/>
          <c:extLst>
            <c:ext xmlns:c16="http://schemas.microsoft.com/office/drawing/2014/chart" uri="{C3380CC4-5D6E-409C-BE32-E72D297353CC}">
              <c16:uniqueId val="{00000005-8F68-4903-9D53-CB69BE92CE48}"/>
            </c:ext>
          </c:extLst>
        </c:ser>
        <c:ser>
          <c:idx val="3"/>
          <c:order val="3"/>
          <c:tx>
            <c:v>VII</c:v>
          </c:tx>
          <c:spPr>
            <a:ln w="25400" cap="rnd">
              <a:noFill/>
              <a:round/>
            </a:ln>
            <a:effectLst/>
          </c:spPr>
          <c:marker>
            <c:symbol val="circle"/>
            <c:size val="5"/>
            <c:spPr>
              <a:solidFill>
                <a:schemeClr val="accent4"/>
              </a:solidFill>
              <a:ln w="9525">
                <a:solidFill>
                  <a:schemeClr val="accent4"/>
                </a:solidFill>
              </a:ln>
              <a:effectLst/>
            </c:spPr>
          </c:marker>
          <c:dPt>
            <c:idx val="0"/>
            <c:marker>
              <c:symbol val="circle"/>
              <c:size val="3"/>
              <c:spPr>
                <a:solidFill>
                  <a:schemeClr val="tx1"/>
                </a:solidFill>
                <a:ln w="9525">
                  <a:solidFill>
                    <a:schemeClr val="tx1"/>
                  </a:solidFill>
                </a:ln>
                <a:effectLst/>
              </c:spPr>
            </c:marker>
            <c:bubble3D val="0"/>
            <c:extLst>
              <c:ext xmlns:c16="http://schemas.microsoft.com/office/drawing/2014/chart" uri="{C3380CC4-5D6E-409C-BE32-E72D297353CC}">
                <c16:uniqueId val="{00000006-8F68-4903-9D53-CB69BE92CE48}"/>
              </c:ext>
            </c:extLst>
          </c:dPt>
          <c:xVal>
            <c:numRef>
              <c:f>Hoja1!$M$1</c:f>
              <c:numCache>
                <c:formatCode>General</c:formatCode>
                <c:ptCount val="1"/>
                <c:pt idx="0">
                  <c:v>233.75</c:v>
                </c:pt>
              </c:numCache>
            </c:numRef>
          </c:xVal>
          <c:yVal>
            <c:numRef>
              <c:f>Hoja1!$M$2</c:f>
              <c:numCache>
                <c:formatCode>0.000</c:formatCode>
                <c:ptCount val="1"/>
                <c:pt idx="0">
                  <c:v>15.5</c:v>
                </c:pt>
              </c:numCache>
            </c:numRef>
          </c:yVal>
          <c:smooth val="0"/>
          <c:extLst>
            <c:ext xmlns:c16="http://schemas.microsoft.com/office/drawing/2014/chart" uri="{C3380CC4-5D6E-409C-BE32-E72D297353CC}">
              <c16:uniqueId val="{00000007-8F68-4903-9D53-CB69BE92CE48}"/>
            </c:ext>
          </c:extLst>
        </c:ser>
        <c:ser>
          <c:idx val="4"/>
          <c:order val="4"/>
          <c:tx>
            <c:v>VIII</c:v>
          </c:tx>
          <c:spPr>
            <a:ln w="25400" cap="rnd">
              <a:noFill/>
              <a:round/>
            </a:ln>
            <a:effectLst/>
          </c:spPr>
          <c:marker>
            <c:symbol val="square"/>
            <c:size val="3"/>
            <c:spPr>
              <a:solidFill>
                <a:schemeClr val="tx1"/>
              </a:solidFill>
              <a:ln w="9525">
                <a:solidFill>
                  <a:schemeClr val="tx1"/>
                </a:solidFill>
              </a:ln>
              <a:effectLst/>
            </c:spPr>
          </c:marker>
          <c:xVal>
            <c:numRef>
              <c:f>Hoja1!$N$1</c:f>
              <c:numCache>
                <c:formatCode>General</c:formatCode>
                <c:ptCount val="1"/>
                <c:pt idx="0">
                  <c:v>233.75</c:v>
                </c:pt>
              </c:numCache>
            </c:numRef>
          </c:xVal>
          <c:yVal>
            <c:numRef>
              <c:f>Hoja1!$N$2</c:f>
              <c:numCache>
                <c:formatCode>0.000</c:formatCode>
                <c:ptCount val="1"/>
                <c:pt idx="0">
                  <c:v>40.5</c:v>
                </c:pt>
              </c:numCache>
            </c:numRef>
          </c:yVal>
          <c:smooth val="0"/>
          <c:extLst>
            <c:ext xmlns:c16="http://schemas.microsoft.com/office/drawing/2014/chart" uri="{C3380CC4-5D6E-409C-BE32-E72D297353CC}">
              <c16:uniqueId val="{00000008-8F68-4903-9D53-CB69BE92CE48}"/>
            </c:ext>
          </c:extLst>
        </c:ser>
        <c:ser>
          <c:idx val="5"/>
          <c:order val="5"/>
          <c:tx>
            <c:v>IX</c:v>
          </c:tx>
          <c:spPr>
            <a:ln w="25400" cap="rnd">
              <a:noFill/>
              <a:round/>
            </a:ln>
            <a:effectLst/>
          </c:spPr>
          <c:marker>
            <c:symbol val="diamond"/>
            <c:size val="3"/>
            <c:spPr>
              <a:solidFill>
                <a:schemeClr val="tx1"/>
              </a:solidFill>
              <a:ln w="9525">
                <a:solidFill>
                  <a:schemeClr val="tx1"/>
                </a:solidFill>
              </a:ln>
              <a:effectLst/>
            </c:spPr>
          </c:marker>
          <c:xVal>
            <c:numRef>
              <c:f>Hoja1!$O$1</c:f>
              <c:numCache>
                <c:formatCode>General</c:formatCode>
                <c:ptCount val="1"/>
                <c:pt idx="0">
                  <c:v>233.75</c:v>
                </c:pt>
              </c:numCache>
            </c:numRef>
          </c:xVal>
          <c:yVal>
            <c:numRef>
              <c:f>Hoja1!$O$2</c:f>
              <c:numCache>
                <c:formatCode>0.000</c:formatCode>
                <c:ptCount val="1"/>
                <c:pt idx="0">
                  <c:v>76.78</c:v>
                </c:pt>
              </c:numCache>
            </c:numRef>
          </c:yVal>
          <c:smooth val="0"/>
          <c:extLst>
            <c:ext xmlns:c16="http://schemas.microsoft.com/office/drawing/2014/chart" uri="{C3380CC4-5D6E-409C-BE32-E72D297353CC}">
              <c16:uniqueId val="{00000009-8F68-4903-9D53-CB69BE92CE48}"/>
            </c:ext>
          </c:extLst>
        </c:ser>
        <c:ser>
          <c:idx val="6"/>
          <c:order val="6"/>
          <c:spPr>
            <a:ln w="25400" cap="rnd">
              <a:solidFill>
                <a:schemeClr val="tx1"/>
              </a:solidFill>
              <a:prstDash val="sysDot"/>
              <a:round/>
            </a:ln>
            <a:effectLst/>
          </c:spPr>
          <c:marker>
            <c:symbol val="circle"/>
            <c:size val="2"/>
            <c:spPr>
              <a:noFill/>
              <a:ln w="9525">
                <a:noFill/>
              </a:ln>
              <a:effectLst/>
            </c:spPr>
          </c:marker>
          <c:xVal>
            <c:numRef>
              <c:f>Hoja1!$N$11:$N$23</c:f>
              <c:numCache>
                <c:formatCode>General</c:formatCode>
                <c:ptCount val="13"/>
                <c:pt idx="0">
                  <c:v>0</c:v>
                </c:pt>
                <c:pt idx="1">
                  <c:v>20</c:v>
                </c:pt>
                <c:pt idx="2">
                  <c:v>40</c:v>
                </c:pt>
                <c:pt idx="3">
                  <c:v>60</c:v>
                </c:pt>
                <c:pt idx="4">
                  <c:v>80</c:v>
                </c:pt>
                <c:pt idx="5">
                  <c:v>100</c:v>
                </c:pt>
                <c:pt idx="6">
                  <c:v>120</c:v>
                </c:pt>
                <c:pt idx="7">
                  <c:v>140</c:v>
                </c:pt>
                <c:pt idx="8">
                  <c:v>160</c:v>
                </c:pt>
                <c:pt idx="9">
                  <c:v>180</c:v>
                </c:pt>
                <c:pt idx="10">
                  <c:v>200</c:v>
                </c:pt>
                <c:pt idx="11">
                  <c:v>220</c:v>
                </c:pt>
                <c:pt idx="12">
                  <c:v>233.25</c:v>
                </c:pt>
              </c:numCache>
            </c:numRef>
          </c:xVal>
          <c:yVal>
            <c:numRef>
              <c:f>Hoja1!$O$11:$O$23</c:f>
              <c:numCache>
                <c:formatCode>General</c:formatCode>
                <c:ptCount val="13"/>
                <c:pt idx="0">
                  <c:v>15</c:v>
                </c:pt>
                <c:pt idx="1">
                  <c:v>15.5</c:v>
                </c:pt>
                <c:pt idx="2">
                  <c:v>15.5</c:v>
                </c:pt>
                <c:pt idx="3">
                  <c:v>15.5</c:v>
                </c:pt>
                <c:pt idx="4">
                  <c:v>15.5</c:v>
                </c:pt>
                <c:pt idx="5">
                  <c:v>15.5</c:v>
                </c:pt>
                <c:pt idx="6">
                  <c:v>15.5</c:v>
                </c:pt>
                <c:pt idx="7">
                  <c:v>15.5</c:v>
                </c:pt>
                <c:pt idx="8">
                  <c:v>15.5</c:v>
                </c:pt>
                <c:pt idx="9">
                  <c:v>15.5</c:v>
                </c:pt>
                <c:pt idx="10">
                  <c:v>15.5</c:v>
                </c:pt>
                <c:pt idx="11">
                  <c:v>15.5</c:v>
                </c:pt>
                <c:pt idx="12">
                  <c:v>15.5</c:v>
                </c:pt>
              </c:numCache>
            </c:numRef>
          </c:yVal>
          <c:smooth val="0"/>
          <c:extLst>
            <c:ext xmlns:c16="http://schemas.microsoft.com/office/drawing/2014/chart" uri="{C3380CC4-5D6E-409C-BE32-E72D297353CC}">
              <c16:uniqueId val="{0000000A-8F68-4903-9D53-CB69BE92CE48}"/>
            </c:ext>
          </c:extLst>
        </c:ser>
        <c:ser>
          <c:idx val="7"/>
          <c:order val="7"/>
          <c:spPr>
            <a:ln w="25400" cap="rnd">
              <a:solidFill>
                <a:schemeClr val="tx1"/>
              </a:solidFill>
              <a:prstDash val="sysDot"/>
              <a:round/>
            </a:ln>
            <a:effectLst/>
          </c:spPr>
          <c:marker>
            <c:symbol val="circle"/>
            <c:size val="5"/>
            <c:spPr>
              <a:noFill/>
              <a:ln w="9525">
                <a:noFill/>
              </a:ln>
              <a:effectLst/>
            </c:spPr>
          </c:marker>
          <c:xVal>
            <c:numRef>
              <c:f>Hoja1!$N$11:$N$23</c:f>
              <c:numCache>
                <c:formatCode>General</c:formatCode>
                <c:ptCount val="13"/>
                <c:pt idx="0">
                  <c:v>0</c:v>
                </c:pt>
                <c:pt idx="1">
                  <c:v>20</c:v>
                </c:pt>
                <c:pt idx="2">
                  <c:v>40</c:v>
                </c:pt>
                <c:pt idx="3">
                  <c:v>60</c:v>
                </c:pt>
                <c:pt idx="4">
                  <c:v>80</c:v>
                </c:pt>
                <c:pt idx="5">
                  <c:v>100</c:v>
                </c:pt>
                <c:pt idx="6">
                  <c:v>120</c:v>
                </c:pt>
                <c:pt idx="7">
                  <c:v>140</c:v>
                </c:pt>
                <c:pt idx="8">
                  <c:v>160</c:v>
                </c:pt>
                <c:pt idx="9">
                  <c:v>180</c:v>
                </c:pt>
                <c:pt idx="10">
                  <c:v>200</c:v>
                </c:pt>
                <c:pt idx="11">
                  <c:v>220</c:v>
                </c:pt>
                <c:pt idx="12">
                  <c:v>233.25</c:v>
                </c:pt>
              </c:numCache>
            </c:numRef>
          </c:xVal>
          <c:yVal>
            <c:numRef>
              <c:f>Hoja1!$P$11:$P$23</c:f>
              <c:numCache>
                <c:formatCode>General</c:formatCode>
                <c:ptCount val="13"/>
                <c:pt idx="0">
                  <c:v>41</c:v>
                </c:pt>
                <c:pt idx="1">
                  <c:v>41</c:v>
                </c:pt>
                <c:pt idx="2">
                  <c:v>41</c:v>
                </c:pt>
                <c:pt idx="3">
                  <c:v>41</c:v>
                </c:pt>
                <c:pt idx="4">
                  <c:v>41</c:v>
                </c:pt>
                <c:pt idx="5">
                  <c:v>41</c:v>
                </c:pt>
                <c:pt idx="6">
                  <c:v>41</c:v>
                </c:pt>
                <c:pt idx="7">
                  <c:v>41</c:v>
                </c:pt>
                <c:pt idx="8">
                  <c:v>41</c:v>
                </c:pt>
                <c:pt idx="9">
                  <c:v>41</c:v>
                </c:pt>
                <c:pt idx="10">
                  <c:v>41</c:v>
                </c:pt>
                <c:pt idx="11">
                  <c:v>41</c:v>
                </c:pt>
                <c:pt idx="12">
                  <c:v>41</c:v>
                </c:pt>
              </c:numCache>
            </c:numRef>
          </c:yVal>
          <c:smooth val="0"/>
          <c:extLst>
            <c:ext xmlns:c16="http://schemas.microsoft.com/office/drawing/2014/chart" uri="{C3380CC4-5D6E-409C-BE32-E72D297353CC}">
              <c16:uniqueId val="{0000000B-8F68-4903-9D53-CB69BE92CE48}"/>
            </c:ext>
          </c:extLst>
        </c:ser>
        <c:ser>
          <c:idx val="8"/>
          <c:order val="8"/>
          <c:spPr>
            <a:ln w="25400" cap="rnd">
              <a:solidFill>
                <a:schemeClr val="tx1"/>
              </a:solidFill>
              <a:prstDash val="sysDot"/>
              <a:round/>
            </a:ln>
            <a:effectLst/>
          </c:spPr>
          <c:marker>
            <c:symbol val="circle"/>
            <c:size val="5"/>
            <c:spPr>
              <a:noFill/>
              <a:ln w="9525">
                <a:noFill/>
              </a:ln>
              <a:effectLst/>
            </c:spPr>
          </c:marker>
          <c:xVal>
            <c:numRef>
              <c:f>Hoja1!$N$11:$N$23</c:f>
              <c:numCache>
                <c:formatCode>General</c:formatCode>
                <c:ptCount val="13"/>
                <c:pt idx="0">
                  <c:v>0</c:v>
                </c:pt>
                <c:pt idx="1">
                  <c:v>20</c:v>
                </c:pt>
                <c:pt idx="2">
                  <c:v>40</c:v>
                </c:pt>
                <c:pt idx="3">
                  <c:v>60</c:v>
                </c:pt>
                <c:pt idx="4">
                  <c:v>80</c:v>
                </c:pt>
                <c:pt idx="5">
                  <c:v>100</c:v>
                </c:pt>
                <c:pt idx="6">
                  <c:v>120</c:v>
                </c:pt>
                <c:pt idx="7">
                  <c:v>140</c:v>
                </c:pt>
                <c:pt idx="8">
                  <c:v>160</c:v>
                </c:pt>
                <c:pt idx="9">
                  <c:v>180</c:v>
                </c:pt>
                <c:pt idx="10">
                  <c:v>200</c:v>
                </c:pt>
                <c:pt idx="11">
                  <c:v>220</c:v>
                </c:pt>
                <c:pt idx="12">
                  <c:v>233.25</c:v>
                </c:pt>
              </c:numCache>
            </c:numRef>
          </c:xVal>
          <c:yVal>
            <c:numRef>
              <c:f>Hoja1!$Q$11:$Q$23</c:f>
              <c:numCache>
                <c:formatCode>General</c:formatCode>
                <c:ptCount val="13"/>
                <c:pt idx="0">
                  <c:v>77</c:v>
                </c:pt>
                <c:pt idx="1">
                  <c:v>77</c:v>
                </c:pt>
                <c:pt idx="2">
                  <c:v>77</c:v>
                </c:pt>
                <c:pt idx="3">
                  <c:v>77</c:v>
                </c:pt>
                <c:pt idx="4">
                  <c:v>77</c:v>
                </c:pt>
                <c:pt idx="5">
                  <c:v>77</c:v>
                </c:pt>
                <c:pt idx="6">
                  <c:v>77</c:v>
                </c:pt>
                <c:pt idx="7">
                  <c:v>77</c:v>
                </c:pt>
                <c:pt idx="8">
                  <c:v>77</c:v>
                </c:pt>
                <c:pt idx="9">
                  <c:v>77</c:v>
                </c:pt>
                <c:pt idx="10">
                  <c:v>77</c:v>
                </c:pt>
                <c:pt idx="11">
                  <c:v>77</c:v>
                </c:pt>
                <c:pt idx="12">
                  <c:v>77</c:v>
                </c:pt>
              </c:numCache>
            </c:numRef>
          </c:yVal>
          <c:smooth val="0"/>
          <c:extLst>
            <c:ext xmlns:c16="http://schemas.microsoft.com/office/drawing/2014/chart" uri="{C3380CC4-5D6E-409C-BE32-E72D297353CC}">
              <c16:uniqueId val="{0000000C-8F68-4903-9D53-CB69BE92CE48}"/>
            </c:ext>
          </c:extLst>
        </c:ser>
        <c:ser>
          <c:idx val="9"/>
          <c:order val="9"/>
          <c:spPr>
            <a:ln w="25400" cap="rnd">
              <a:solidFill>
                <a:schemeClr val="tx1"/>
              </a:solidFill>
              <a:prstDash val="sysDot"/>
              <a:round/>
            </a:ln>
            <a:effectLst/>
          </c:spPr>
          <c:marker>
            <c:symbol val="circle"/>
            <c:size val="5"/>
            <c:spPr>
              <a:noFill/>
              <a:ln w="9525">
                <a:noFill/>
              </a:ln>
              <a:effectLst/>
            </c:spPr>
          </c:marker>
          <c:xVal>
            <c:numRef>
              <c:f>Hoja1!$R$10:$R$13</c:f>
              <c:numCache>
                <c:formatCode>General</c:formatCode>
                <c:ptCount val="4"/>
                <c:pt idx="0">
                  <c:v>233.75</c:v>
                </c:pt>
                <c:pt idx="1">
                  <c:v>233.75</c:v>
                </c:pt>
                <c:pt idx="2">
                  <c:v>233.75</c:v>
                </c:pt>
                <c:pt idx="3">
                  <c:v>233.75</c:v>
                </c:pt>
              </c:numCache>
            </c:numRef>
          </c:xVal>
          <c:yVal>
            <c:numRef>
              <c:f>Hoja1!$S$10:$S$13</c:f>
              <c:numCache>
                <c:formatCode>General</c:formatCode>
                <c:ptCount val="4"/>
                <c:pt idx="0">
                  <c:v>0</c:v>
                </c:pt>
                <c:pt idx="1">
                  <c:v>15</c:v>
                </c:pt>
                <c:pt idx="2">
                  <c:v>41</c:v>
                </c:pt>
                <c:pt idx="3">
                  <c:v>77</c:v>
                </c:pt>
              </c:numCache>
            </c:numRef>
          </c:yVal>
          <c:smooth val="0"/>
          <c:extLst>
            <c:ext xmlns:c16="http://schemas.microsoft.com/office/drawing/2014/chart" uri="{C3380CC4-5D6E-409C-BE32-E72D297353CC}">
              <c16:uniqueId val="{0000000D-8F68-4903-9D53-CB69BE92CE48}"/>
            </c:ext>
          </c:extLst>
        </c:ser>
        <c:dLbls>
          <c:showLegendKey val="0"/>
          <c:showVal val="0"/>
          <c:showCatName val="0"/>
          <c:showSerName val="0"/>
          <c:showPercent val="0"/>
          <c:showBubbleSize val="0"/>
        </c:dLbls>
        <c:axId val="1814278112"/>
        <c:axId val="1902410208"/>
      </c:scatterChart>
      <c:valAx>
        <c:axId val="1814278112"/>
        <c:scaling>
          <c:orientation val="minMax"/>
          <c:max val="382.5"/>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C" b="1">
                    <a:solidFill>
                      <a:sysClr val="windowText" lastClr="000000"/>
                    </a:solidFill>
                  </a:rPr>
                  <a:t>ÍNDICE</a:t>
                </a:r>
                <a:r>
                  <a:rPr lang="es-EC" b="1" baseline="0">
                    <a:solidFill>
                      <a:sysClr val="windowText" lastClr="000000"/>
                    </a:solidFill>
                  </a:rPr>
                  <a:t> DE VULNERABILIDAD</a:t>
                </a:r>
                <a:endParaRPr lang="es-EC" b="1">
                  <a:solidFill>
                    <a:sysClr val="windowText" lastClr="000000"/>
                  </a:solidFill>
                </a:endParaRPr>
              </a:p>
            </c:rich>
          </c:tx>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902410208"/>
        <c:crosses val="autoZero"/>
        <c:crossBetween val="midCat"/>
        <c:majorUnit val="38.25"/>
        <c:minorUnit val="3.8249999999999997"/>
      </c:valAx>
      <c:valAx>
        <c:axId val="1902410208"/>
        <c:scaling>
          <c:orientation val="minMax"/>
          <c:max val="100"/>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s-EC" b="1">
                    <a:solidFill>
                      <a:sysClr val="windowText" lastClr="000000"/>
                    </a:solidFill>
                  </a:rPr>
                  <a:t>ÍNDICE</a:t>
                </a:r>
                <a:r>
                  <a:rPr lang="es-EC" b="1" baseline="0">
                    <a:solidFill>
                      <a:sysClr val="windowText" lastClr="000000"/>
                    </a:solidFill>
                  </a:rPr>
                  <a:t> DE DAÑO (%)</a:t>
                </a:r>
                <a:endParaRPr lang="es-EC" b="1">
                  <a:solidFill>
                    <a:sysClr val="windowText" lastClr="000000"/>
                  </a:solidFill>
                </a:endParaRPr>
              </a:p>
            </c:rich>
          </c:tx>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EC"/>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814278112"/>
        <c:crosses val="autoZero"/>
        <c:crossBetween val="midCat"/>
      </c:valAx>
      <c:spPr>
        <a:noFill/>
        <a:ln>
          <a:noFill/>
        </a:ln>
        <a:effectLst/>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ayout>
        <c:manualLayout>
          <c:xMode val="edge"/>
          <c:yMode val="edge"/>
          <c:x val="0.13406104569548186"/>
          <c:y val="0.26504635589752801"/>
          <c:w val="0.16296820520082575"/>
          <c:h val="0.18351069725843364"/>
        </c:manualLayout>
      </c:layout>
      <c:overlay val="1"/>
      <c:spPr>
        <a:solidFill>
          <a:schemeClr val="bg1"/>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72060581752165"/>
          <c:y val="2.291488733069736E-2"/>
          <c:w val="0.83283150820800356"/>
          <c:h val="0.6973624339533977"/>
        </c:manualLayout>
      </c:layout>
      <c:scatterChart>
        <c:scatterStyle val="smoothMarker"/>
        <c:varyColors val="0"/>
        <c:ser>
          <c:idx val="0"/>
          <c:order val="0"/>
          <c:tx>
            <c:v>ELÁSTICO</c:v>
          </c:tx>
          <c:spPr>
            <a:ln w="28575">
              <a:solidFill>
                <a:schemeClr val="accent1">
                  <a:alpha val="20000"/>
                </a:schemeClr>
              </a:solidFill>
            </a:ln>
            <a:effectLst/>
          </c:spPr>
          <c:marker>
            <c:symbol val="circle"/>
            <c:size val="4"/>
            <c:spPr>
              <a:solidFill>
                <a:schemeClr val="accent1"/>
              </a:solidFill>
              <a:ln w="9525" cap="flat" cmpd="sng" algn="ctr">
                <a:solidFill>
                  <a:schemeClr val="accent1"/>
                </a:solidFill>
                <a:round/>
              </a:ln>
              <a:effectLst/>
            </c:spPr>
          </c:marker>
          <c:xVal>
            <c:numRef>
              <c:f>'Espectro y Vbasal'!$B$54:$B$100</c:f>
              <c:numCache>
                <c:formatCode>0.000</c:formatCode>
                <c:ptCount val="47"/>
                <c:pt idx="0">
                  <c:v>0</c:v>
                </c:pt>
                <c:pt idx="1">
                  <c:v>0.1</c:v>
                </c:pt>
                <c:pt idx="2">
                  <c:v>0.12</c:v>
                </c:pt>
                <c:pt idx="3">
                  <c:v>0.13</c:v>
                </c:pt>
                <c:pt idx="4">
                  <c:v>0.2</c:v>
                </c:pt>
                <c:pt idx="5">
                  <c:v>0.3</c:v>
                </c:pt>
                <c:pt idx="6">
                  <c:v>0.4</c:v>
                </c:pt>
                <c:pt idx="7">
                  <c:v>0.5</c:v>
                </c:pt>
                <c:pt idx="8">
                  <c:v>0.6</c:v>
                </c:pt>
                <c:pt idx="9">
                  <c:v>0.66</c:v>
                </c:pt>
                <c:pt idx="10">
                  <c:v>0.76</c:v>
                </c:pt>
                <c:pt idx="11">
                  <c:v>0.76</c:v>
                </c:pt>
                <c:pt idx="12">
                  <c:v>0.9</c:v>
                </c:pt>
                <c:pt idx="13">
                  <c:v>0.95</c:v>
                </c:pt>
                <c:pt idx="14">
                  <c:v>1.1000000000000001</c:v>
                </c:pt>
                <c:pt idx="15">
                  <c:v>1.1499999999999999</c:v>
                </c:pt>
                <c:pt idx="16">
                  <c:v>1.2</c:v>
                </c:pt>
                <c:pt idx="17">
                  <c:v>1.3</c:v>
                </c:pt>
                <c:pt idx="18">
                  <c:v>1.4</c:v>
                </c:pt>
                <c:pt idx="19">
                  <c:v>1.5</c:v>
                </c:pt>
                <c:pt idx="20">
                  <c:v>1.6</c:v>
                </c:pt>
                <c:pt idx="21">
                  <c:v>1.7</c:v>
                </c:pt>
                <c:pt idx="22">
                  <c:v>1.8</c:v>
                </c:pt>
                <c:pt idx="23">
                  <c:v>1.9</c:v>
                </c:pt>
                <c:pt idx="24">
                  <c:v>1.9412</c:v>
                </c:pt>
                <c:pt idx="25">
                  <c:v>2</c:v>
                </c:pt>
                <c:pt idx="26">
                  <c:v>2.1</c:v>
                </c:pt>
                <c:pt idx="27">
                  <c:v>2.2000000000000002</c:v>
                </c:pt>
                <c:pt idx="28">
                  <c:v>2.2999999999999998</c:v>
                </c:pt>
                <c:pt idx="29">
                  <c:v>2.4</c:v>
                </c:pt>
                <c:pt idx="30">
                  <c:v>2.5</c:v>
                </c:pt>
                <c:pt idx="31">
                  <c:v>2.6</c:v>
                </c:pt>
                <c:pt idx="32">
                  <c:v>2.7</c:v>
                </c:pt>
                <c:pt idx="33">
                  <c:v>2.8</c:v>
                </c:pt>
                <c:pt idx="34">
                  <c:v>2.88</c:v>
                </c:pt>
                <c:pt idx="35">
                  <c:v>2.9</c:v>
                </c:pt>
                <c:pt idx="36">
                  <c:v>3</c:v>
                </c:pt>
                <c:pt idx="37">
                  <c:v>3.1</c:v>
                </c:pt>
                <c:pt idx="38">
                  <c:v>3.2</c:v>
                </c:pt>
                <c:pt idx="39">
                  <c:v>3.3</c:v>
                </c:pt>
                <c:pt idx="40">
                  <c:v>3.4</c:v>
                </c:pt>
                <c:pt idx="41">
                  <c:v>3.5</c:v>
                </c:pt>
                <c:pt idx="42">
                  <c:v>3.6</c:v>
                </c:pt>
                <c:pt idx="43">
                  <c:v>3.7</c:v>
                </c:pt>
                <c:pt idx="44">
                  <c:v>3.8</c:v>
                </c:pt>
                <c:pt idx="45">
                  <c:v>3.9</c:v>
                </c:pt>
                <c:pt idx="46">
                  <c:v>4</c:v>
                </c:pt>
              </c:numCache>
            </c:numRef>
          </c:xVal>
          <c:yVal>
            <c:numRef>
              <c:f>'Espectro y Vbasal'!$C$54:$C$100</c:f>
              <c:numCache>
                <c:formatCode>0.000</c:formatCode>
                <c:ptCount val="47"/>
                <c:pt idx="0">
                  <c:v>0.44400000000000006</c:v>
                </c:pt>
                <c:pt idx="1">
                  <c:v>0.99160000000000015</c:v>
                </c:pt>
                <c:pt idx="2">
                  <c:v>1.1011200000000001</c:v>
                </c:pt>
                <c:pt idx="3">
                  <c:v>1.1011200000000001</c:v>
                </c:pt>
                <c:pt idx="4">
                  <c:v>1.1011200000000001</c:v>
                </c:pt>
                <c:pt idx="5">
                  <c:v>1.1011200000000001</c:v>
                </c:pt>
                <c:pt idx="6">
                  <c:v>1.1011200000000001</c:v>
                </c:pt>
                <c:pt idx="7">
                  <c:v>1.1011200000000001</c:v>
                </c:pt>
                <c:pt idx="8">
                  <c:v>1.1011200000000001</c:v>
                </c:pt>
                <c:pt idx="9">
                  <c:v>1.1011200000000001</c:v>
                </c:pt>
                <c:pt idx="10">
                  <c:v>0.95623578947368437</c:v>
                </c:pt>
                <c:pt idx="11">
                  <c:v>0.95623578947368437</c:v>
                </c:pt>
                <c:pt idx="12">
                  <c:v>0.80748800000000009</c:v>
                </c:pt>
                <c:pt idx="13">
                  <c:v>0.76498863157894748</c:v>
                </c:pt>
                <c:pt idx="14">
                  <c:v>0.66067200000000004</c:v>
                </c:pt>
                <c:pt idx="15">
                  <c:v>0.63194713043478268</c:v>
                </c:pt>
                <c:pt idx="16">
                  <c:v>0.60561600000000015</c:v>
                </c:pt>
                <c:pt idx="17">
                  <c:v>0.55903015384615384</c:v>
                </c:pt>
                <c:pt idx="18">
                  <c:v>0.51909942857142866</c:v>
                </c:pt>
                <c:pt idx="19">
                  <c:v>0.48449280000000006</c:v>
                </c:pt>
                <c:pt idx="20">
                  <c:v>0.454212</c:v>
                </c:pt>
                <c:pt idx="21">
                  <c:v>0.42749364705882359</c:v>
                </c:pt>
                <c:pt idx="22">
                  <c:v>0.40374400000000005</c:v>
                </c:pt>
                <c:pt idx="23">
                  <c:v>0.38249431578947374</c:v>
                </c:pt>
                <c:pt idx="24">
                  <c:v>0.3743762621059139</c:v>
                </c:pt>
                <c:pt idx="25">
                  <c:v>0.36336960000000007</c:v>
                </c:pt>
                <c:pt idx="26">
                  <c:v>0.34606628571428572</c:v>
                </c:pt>
                <c:pt idx="27">
                  <c:v>0.33033600000000002</c:v>
                </c:pt>
                <c:pt idx="28">
                  <c:v>0.31597356521739134</c:v>
                </c:pt>
                <c:pt idx="29">
                  <c:v>0.30280800000000008</c:v>
                </c:pt>
                <c:pt idx="30">
                  <c:v>0.29069568000000007</c:v>
                </c:pt>
                <c:pt idx="31">
                  <c:v>0.27951507692307692</c:v>
                </c:pt>
                <c:pt idx="32">
                  <c:v>0.26916266666666666</c:v>
                </c:pt>
                <c:pt idx="33">
                  <c:v>0.25954971428571433</c:v>
                </c:pt>
                <c:pt idx="34">
                  <c:v>0.25234000000000006</c:v>
                </c:pt>
                <c:pt idx="35">
                  <c:v>0.25059972413793108</c:v>
                </c:pt>
                <c:pt idx="36">
                  <c:v>0.24224640000000003</c:v>
                </c:pt>
                <c:pt idx="37">
                  <c:v>0.23443200000000003</c:v>
                </c:pt>
                <c:pt idx="38">
                  <c:v>0.227106</c:v>
                </c:pt>
                <c:pt idx="39">
                  <c:v>0.22022400000000003</c:v>
                </c:pt>
                <c:pt idx="40">
                  <c:v>0.21374682352941179</c:v>
                </c:pt>
                <c:pt idx="41">
                  <c:v>0.20763977142857146</c:v>
                </c:pt>
                <c:pt idx="42">
                  <c:v>0.20187200000000002</c:v>
                </c:pt>
                <c:pt idx="43">
                  <c:v>0.19641600000000004</c:v>
                </c:pt>
                <c:pt idx="44">
                  <c:v>0.19124715789473687</c:v>
                </c:pt>
                <c:pt idx="45">
                  <c:v>0.18634338461538463</c:v>
                </c:pt>
                <c:pt idx="46">
                  <c:v>0.18168480000000004</c:v>
                </c:pt>
              </c:numCache>
            </c:numRef>
          </c:yVal>
          <c:smooth val="1"/>
          <c:extLst>
            <c:ext xmlns:c16="http://schemas.microsoft.com/office/drawing/2014/chart" uri="{C3380CC4-5D6E-409C-BE32-E72D297353CC}">
              <c16:uniqueId val="{00000000-69F5-4E25-AAF4-4F01421DB3D1}"/>
            </c:ext>
          </c:extLst>
        </c:ser>
        <c:ser>
          <c:idx val="1"/>
          <c:order val="1"/>
          <c:tx>
            <c:v>INELÁSTICO</c:v>
          </c:tx>
          <c:spPr>
            <a:ln w="28575">
              <a:solidFill>
                <a:schemeClr val="accent2">
                  <a:alpha val="20000"/>
                </a:schemeClr>
              </a:solidFill>
            </a:ln>
            <a:effectLst/>
          </c:spPr>
          <c:marker>
            <c:symbol val="circle"/>
            <c:size val="4"/>
            <c:spPr>
              <a:solidFill>
                <a:schemeClr val="accent2"/>
              </a:solidFill>
              <a:ln w="9525" cap="flat" cmpd="sng" algn="ctr">
                <a:solidFill>
                  <a:schemeClr val="accent2"/>
                </a:solidFill>
                <a:round/>
              </a:ln>
              <a:effectLst/>
            </c:spPr>
          </c:marker>
          <c:xVal>
            <c:numRef>
              <c:f>'Espectro y Vbasal'!$B$54:$B$100</c:f>
              <c:numCache>
                <c:formatCode>0.000</c:formatCode>
                <c:ptCount val="47"/>
                <c:pt idx="0">
                  <c:v>0</c:v>
                </c:pt>
                <c:pt idx="1">
                  <c:v>0.1</c:v>
                </c:pt>
                <c:pt idx="2">
                  <c:v>0.12</c:v>
                </c:pt>
                <c:pt idx="3">
                  <c:v>0.13</c:v>
                </c:pt>
                <c:pt idx="4">
                  <c:v>0.2</c:v>
                </c:pt>
                <c:pt idx="5">
                  <c:v>0.3</c:v>
                </c:pt>
                <c:pt idx="6">
                  <c:v>0.4</c:v>
                </c:pt>
                <c:pt idx="7">
                  <c:v>0.5</c:v>
                </c:pt>
                <c:pt idx="8">
                  <c:v>0.6</c:v>
                </c:pt>
                <c:pt idx="9">
                  <c:v>0.66</c:v>
                </c:pt>
                <c:pt idx="10">
                  <c:v>0.76</c:v>
                </c:pt>
                <c:pt idx="11">
                  <c:v>0.76</c:v>
                </c:pt>
                <c:pt idx="12">
                  <c:v>0.9</c:v>
                </c:pt>
                <c:pt idx="13">
                  <c:v>0.95</c:v>
                </c:pt>
                <c:pt idx="14">
                  <c:v>1.1000000000000001</c:v>
                </c:pt>
                <c:pt idx="15">
                  <c:v>1.1499999999999999</c:v>
                </c:pt>
                <c:pt idx="16">
                  <c:v>1.2</c:v>
                </c:pt>
                <c:pt idx="17">
                  <c:v>1.3</c:v>
                </c:pt>
                <c:pt idx="18">
                  <c:v>1.4</c:v>
                </c:pt>
                <c:pt idx="19">
                  <c:v>1.5</c:v>
                </c:pt>
                <c:pt idx="20">
                  <c:v>1.6</c:v>
                </c:pt>
                <c:pt idx="21">
                  <c:v>1.7</c:v>
                </c:pt>
                <c:pt idx="22">
                  <c:v>1.8</c:v>
                </c:pt>
                <c:pt idx="23">
                  <c:v>1.9</c:v>
                </c:pt>
                <c:pt idx="24">
                  <c:v>1.9412</c:v>
                </c:pt>
                <c:pt idx="25">
                  <c:v>2</c:v>
                </c:pt>
                <c:pt idx="26">
                  <c:v>2.1</c:v>
                </c:pt>
                <c:pt idx="27">
                  <c:v>2.2000000000000002</c:v>
                </c:pt>
                <c:pt idx="28">
                  <c:v>2.2999999999999998</c:v>
                </c:pt>
                <c:pt idx="29">
                  <c:v>2.4</c:v>
                </c:pt>
                <c:pt idx="30">
                  <c:v>2.5</c:v>
                </c:pt>
                <c:pt idx="31">
                  <c:v>2.6</c:v>
                </c:pt>
                <c:pt idx="32">
                  <c:v>2.7</c:v>
                </c:pt>
                <c:pt idx="33">
                  <c:v>2.8</c:v>
                </c:pt>
                <c:pt idx="34">
                  <c:v>2.88</c:v>
                </c:pt>
                <c:pt idx="35">
                  <c:v>2.9</c:v>
                </c:pt>
                <c:pt idx="36">
                  <c:v>3</c:v>
                </c:pt>
                <c:pt idx="37">
                  <c:v>3.1</c:v>
                </c:pt>
                <c:pt idx="38">
                  <c:v>3.2</c:v>
                </c:pt>
                <c:pt idx="39">
                  <c:v>3.3</c:v>
                </c:pt>
                <c:pt idx="40">
                  <c:v>3.4</c:v>
                </c:pt>
                <c:pt idx="41">
                  <c:v>3.5</c:v>
                </c:pt>
                <c:pt idx="42">
                  <c:v>3.6</c:v>
                </c:pt>
                <c:pt idx="43">
                  <c:v>3.7</c:v>
                </c:pt>
                <c:pt idx="44">
                  <c:v>3.8</c:v>
                </c:pt>
                <c:pt idx="45">
                  <c:v>3.9</c:v>
                </c:pt>
                <c:pt idx="46">
                  <c:v>4</c:v>
                </c:pt>
              </c:numCache>
            </c:numRef>
          </c:xVal>
          <c:yVal>
            <c:numRef>
              <c:f>'Espectro y Vbasal'!$E$54:$E$100</c:f>
              <c:numCache>
                <c:formatCode>0.000</c:formatCode>
                <c:ptCount val="47"/>
                <c:pt idx="0">
                  <c:v>0.14800000000000002</c:v>
                </c:pt>
                <c:pt idx="1">
                  <c:v>0.3305333333333334</c:v>
                </c:pt>
                <c:pt idx="2">
                  <c:v>0.36704000000000003</c:v>
                </c:pt>
                <c:pt idx="3">
                  <c:v>0.36704000000000003</c:v>
                </c:pt>
                <c:pt idx="4">
                  <c:v>0.36704000000000003</c:v>
                </c:pt>
                <c:pt idx="5">
                  <c:v>0.36704000000000003</c:v>
                </c:pt>
                <c:pt idx="6">
                  <c:v>0.36704000000000003</c:v>
                </c:pt>
                <c:pt idx="7">
                  <c:v>0.36704000000000003</c:v>
                </c:pt>
                <c:pt idx="8">
                  <c:v>0.36704000000000003</c:v>
                </c:pt>
                <c:pt idx="9">
                  <c:v>0.36704000000000003</c:v>
                </c:pt>
                <c:pt idx="10">
                  <c:v>0.31874526315789481</c:v>
                </c:pt>
                <c:pt idx="11">
                  <c:v>0.31874526315789481</c:v>
                </c:pt>
                <c:pt idx="12">
                  <c:v>0.26916266666666672</c:v>
                </c:pt>
                <c:pt idx="13">
                  <c:v>0.25499621052631583</c:v>
                </c:pt>
                <c:pt idx="14">
                  <c:v>0.220224</c:v>
                </c:pt>
                <c:pt idx="15">
                  <c:v>0.21064904347826088</c:v>
                </c:pt>
                <c:pt idx="16">
                  <c:v>0.20187200000000005</c:v>
                </c:pt>
                <c:pt idx="17">
                  <c:v>0.18634338461538461</c:v>
                </c:pt>
                <c:pt idx="18">
                  <c:v>0.17303314285714289</c:v>
                </c:pt>
                <c:pt idx="19">
                  <c:v>0.16149760000000002</c:v>
                </c:pt>
                <c:pt idx="20">
                  <c:v>0.15140400000000001</c:v>
                </c:pt>
                <c:pt idx="21">
                  <c:v>0.1424978823529412</c:v>
                </c:pt>
                <c:pt idx="22">
                  <c:v>0.13458133333333336</c:v>
                </c:pt>
                <c:pt idx="23">
                  <c:v>0.12749810526315791</c:v>
                </c:pt>
                <c:pt idx="24">
                  <c:v>0.12479208736863796</c:v>
                </c:pt>
                <c:pt idx="25">
                  <c:v>0.12112320000000003</c:v>
                </c:pt>
                <c:pt idx="26">
                  <c:v>0.11535542857142857</c:v>
                </c:pt>
                <c:pt idx="27">
                  <c:v>0.110112</c:v>
                </c:pt>
                <c:pt idx="28">
                  <c:v>0.10532452173913044</c:v>
                </c:pt>
                <c:pt idx="29">
                  <c:v>0.10093600000000003</c:v>
                </c:pt>
                <c:pt idx="30">
                  <c:v>9.6898560000000022E-2</c:v>
                </c:pt>
                <c:pt idx="31">
                  <c:v>9.3171692307692303E-2</c:v>
                </c:pt>
                <c:pt idx="32">
                  <c:v>8.9720888888888892E-2</c:v>
                </c:pt>
                <c:pt idx="33">
                  <c:v>8.6516571428571443E-2</c:v>
                </c:pt>
                <c:pt idx="34">
                  <c:v>8.4113333333333359E-2</c:v>
                </c:pt>
                <c:pt idx="35">
                  <c:v>8.3533241379310355E-2</c:v>
                </c:pt>
                <c:pt idx="36">
                  <c:v>8.0748800000000009E-2</c:v>
                </c:pt>
                <c:pt idx="37">
                  <c:v>7.8144000000000005E-2</c:v>
                </c:pt>
                <c:pt idx="38">
                  <c:v>7.5702000000000005E-2</c:v>
                </c:pt>
                <c:pt idx="39">
                  <c:v>7.3408000000000015E-2</c:v>
                </c:pt>
                <c:pt idx="40">
                  <c:v>7.1248941176470598E-2</c:v>
                </c:pt>
                <c:pt idx="41">
                  <c:v>6.9213257142857157E-2</c:v>
                </c:pt>
                <c:pt idx="42">
                  <c:v>6.7290666666666679E-2</c:v>
                </c:pt>
                <c:pt idx="43">
                  <c:v>6.5472000000000016E-2</c:v>
                </c:pt>
                <c:pt idx="44">
                  <c:v>6.3749052631578956E-2</c:v>
                </c:pt>
                <c:pt idx="45">
                  <c:v>6.2114461538461542E-2</c:v>
                </c:pt>
                <c:pt idx="46">
                  <c:v>6.0561600000000014E-2</c:v>
                </c:pt>
              </c:numCache>
            </c:numRef>
          </c:yVal>
          <c:smooth val="1"/>
          <c:extLst>
            <c:ext xmlns:c16="http://schemas.microsoft.com/office/drawing/2014/chart" uri="{C3380CC4-5D6E-409C-BE32-E72D297353CC}">
              <c16:uniqueId val="{00000001-69F5-4E25-AAF4-4F01421DB3D1}"/>
            </c:ext>
          </c:extLst>
        </c:ser>
        <c:dLbls>
          <c:showLegendKey val="0"/>
          <c:showVal val="0"/>
          <c:showCatName val="0"/>
          <c:showSerName val="0"/>
          <c:showPercent val="0"/>
          <c:showBubbleSize val="0"/>
        </c:dLbls>
        <c:axId val="1902419456"/>
        <c:axId val="1902406400"/>
      </c:scatterChart>
      <c:valAx>
        <c:axId val="1902419456"/>
        <c:scaling>
          <c:orientation val="minMax"/>
          <c:max val="4"/>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r>
                  <a:rPr lang="es-ES"/>
                  <a:t>Periodo de vibración T(seg)</a:t>
                </a:r>
              </a:p>
            </c:rich>
          </c:tx>
          <c:layout>
            <c:manualLayout>
              <c:xMode val="edge"/>
              <c:yMode val="edge"/>
              <c:x val="0.39750441869882031"/>
              <c:y val="0.8336847067788864"/>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EC"/>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C"/>
          </a:p>
        </c:txPr>
        <c:crossAx val="1902406400"/>
        <c:crosses val="autoZero"/>
        <c:crossBetween val="midCat"/>
      </c:valAx>
      <c:valAx>
        <c:axId val="1902406400"/>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solidFill>
                    <a:latin typeface="+mn-lt"/>
                    <a:ea typeface="+mn-ea"/>
                    <a:cs typeface="+mn-cs"/>
                  </a:defRPr>
                </a:pPr>
                <a:r>
                  <a:rPr lang="es-ES"/>
                  <a:t>Acleración espectral Sa(g)</a:t>
                </a:r>
              </a:p>
            </c:rich>
          </c:tx>
          <c:layout>
            <c:manualLayout>
              <c:xMode val="edge"/>
              <c:yMode val="edge"/>
              <c:x val="6.4076410385333566E-3"/>
              <c:y val="0.24234919169038663"/>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EC"/>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C"/>
          </a:p>
        </c:txPr>
        <c:crossAx val="1902419456"/>
        <c:crosses val="autoZero"/>
        <c:crossBetween val="midCat"/>
      </c:valAx>
      <c:spPr>
        <a:noFill/>
        <a:ln>
          <a:noFill/>
        </a:ln>
        <a:effectLst/>
      </c:spPr>
    </c:plotArea>
    <c:legend>
      <c:legendPos val="t"/>
      <c:layout>
        <c:manualLayout>
          <c:xMode val="edge"/>
          <c:yMode val="edge"/>
          <c:x val="0.31614764981526206"/>
          <c:y val="0.89262367998841174"/>
          <c:w val="0.39988238905552503"/>
          <c:h val="0.1034447386216460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C"/>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4">
  <cs:axisTitle>
    <cs:lnRef idx="0"/>
    <cs:fillRef idx="0"/>
    <cs:effectRef idx="0"/>
    <cs:fontRef idx="minor">
      <a:schemeClr val="dk1">
        <a:lumMod val="50000"/>
        <a:lumOff val="50000"/>
      </a:schemeClr>
    </cs:fontRef>
    <cs:defRPr sz="900"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900"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a:solidFill>
          <a:schemeClr val="phClr">
            <a:alpha val="20000"/>
          </a:schemeClr>
        </a:solidFill>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900"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1600"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900"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4">
  <cs:axisTitle>
    <cs:lnRef idx="0"/>
    <cs:fillRef idx="0"/>
    <cs:effectRef idx="0"/>
    <cs:fontRef idx="minor">
      <a:schemeClr val="dk1">
        <a:lumMod val="50000"/>
        <a:lumOff val="50000"/>
      </a:schemeClr>
    </cs:fontRef>
    <cs:defRPr sz="900"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900"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a:solidFill>
          <a:schemeClr val="phClr">
            <a:alpha val="20000"/>
          </a:schemeClr>
        </a:solidFill>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900"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1600"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900"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900"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diagrams/_rels/data4.xml.rels><?xml version="1.0" encoding="UTF-8" standalone="yes"?>
<Relationships xmlns="http://schemas.openxmlformats.org/package/2006/relationships"><Relationship Id="rId1" Type="http://schemas.openxmlformats.org/officeDocument/2006/relationships/image" Target="../media/image8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diagrams/_rels/drawing4.xml.rels><?xml version="1.0" encoding="UTF-8" standalone="yes"?>
<Relationships xmlns="http://schemas.openxmlformats.org/package/2006/relationships"><Relationship Id="rId1" Type="http://schemas.openxmlformats.org/officeDocument/2006/relationships/image" Target="../media/image89.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1F831E-A4EC-4C87-AD1A-85FFB669A15A}" type="doc">
      <dgm:prSet loTypeId="urn:microsoft.com/office/officeart/2008/layout/VerticalCurvedList" loCatId="list" qsTypeId="urn:microsoft.com/office/officeart/2005/8/quickstyle/simple3" qsCatId="simple" csTypeId="urn:microsoft.com/office/officeart/2005/8/colors/accent1_1" csCatId="accent1" phldr="1"/>
      <dgm:spPr/>
      <dgm:t>
        <a:bodyPr/>
        <a:lstStyle/>
        <a:p>
          <a:endParaRPr lang="es-EC"/>
        </a:p>
      </dgm:t>
    </dgm:pt>
    <dgm:pt modelId="{49083984-C92D-475A-9E0C-540C3601442D}">
      <dgm:prSet phldrT="[Texto]"/>
      <dgm:spPr/>
      <dgm:t>
        <a:bodyPr/>
        <a:lstStyle/>
        <a:p>
          <a:r>
            <a:rPr lang="es-EC" b="1" dirty="0"/>
            <a:t>GENERALIDADES: </a:t>
          </a:r>
          <a:r>
            <a:rPr lang="es-EC" dirty="0"/>
            <a:t>INTRODUCCIÓN - ANTECEDENTES </a:t>
          </a:r>
        </a:p>
      </dgm:t>
    </dgm:pt>
    <dgm:pt modelId="{6D2D6EA5-3088-4DDE-855A-C8977810612D}" type="parTrans" cxnId="{D0012340-52F0-4760-9323-B8CC5A7348B6}">
      <dgm:prSet/>
      <dgm:spPr/>
      <dgm:t>
        <a:bodyPr/>
        <a:lstStyle/>
        <a:p>
          <a:endParaRPr lang="es-EC"/>
        </a:p>
      </dgm:t>
    </dgm:pt>
    <dgm:pt modelId="{8D053578-A4CC-4707-ABAE-8B32B59749D2}" type="sibTrans" cxnId="{D0012340-52F0-4760-9323-B8CC5A7348B6}">
      <dgm:prSet/>
      <dgm:spPr/>
      <dgm:t>
        <a:bodyPr/>
        <a:lstStyle/>
        <a:p>
          <a:endParaRPr lang="es-EC"/>
        </a:p>
      </dgm:t>
    </dgm:pt>
    <dgm:pt modelId="{8707F57F-B1B9-410E-ADBD-193449919069}">
      <dgm:prSet phldrT="[Texto]"/>
      <dgm:spPr/>
      <dgm:t>
        <a:bodyPr/>
        <a:lstStyle/>
        <a:p>
          <a:r>
            <a:rPr lang="es-EC" b="1" dirty="0"/>
            <a:t>PLANTEAMIENTO DEL PROBLEMA Y OBJETIVOS</a:t>
          </a:r>
          <a:endParaRPr lang="es-EC" dirty="0"/>
        </a:p>
      </dgm:t>
    </dgm:pt>
    <dgm:pt modelId="{AB0C9C55-F74D-4385-B9CB-80CAE4C0374B}" type="parTrans" cxnId="{C9BD1631-DA04-4520-A471-8C4F07CCBF05}">
      <dgm:prSet/>
      <dgm:spPr/>
      <dgm:t>
        <a:bodyPr/>
        <a:lstStyle/>
        <a:p>
          <a:endParaRPr lang="es-EC"/>
        </a:p>
      </dgm:t>
    </dgm:pt>
    <dgm:pt modelId="{C4AAAE9F-2CB5-420D-AA31-EB2849C0A5F1}" type="sibTrans" cxnId="{C9BD1631-DA04-4520-A471-8C4F07CCBF05}">
      <dgm:prSet/>
      <dgm:spPr/>
      <dgm:t>
        <a:bodyPr/>
        <a:lstStyle/>
        <a:p>
          <a:endParaRPr lang="es-EC"/>
        </a:p>
      </dgm:t>
    </dgm:pt>
    <dgm:pt modelId="{5247DC18-B82C-47A8-A236-8B955505A7FD}">
      <dgm:prSet phldrT="[Texto]"/>
      <dgm:spPr/>
      <dgm:t>
        <a:bodyPr/>
        <a:lstStyle/>
        <a:p>
          <a:r>
            <a:rPr lang="es-EC" b="1" dirty="0"/>
            <a:t>VULNERABILIDAD Y ANÁLISIS ESTRUCTURAL DE LA EDIFICACIÓN</a:t>
          </a:r>
        </a:p>
      </dgm:t>
    </dgm:pt>
    <dgm:pt modelId="{10CA79A9-EDD3-4AC9-BEBE-E0BC004EC9BA}" type="parTrans" cxnId="{D25CEFAA-80FE-4FAC-8486-1ABD5331EED1}">
      <dgm:prSet/>
      <dgm:spPr/>
      <dgm:t>
        <a:bodyPr/>
        <a:lstStyle/>
        <a:p>
          <a:endParaRPr lang="es-EC"/>
        </a:p>
      </dgm:t>
    </dgm:pt>
    <dgm:pt modelId="{71D2E662-AE84-4BCB-94F6-17FB41DB33CE}" type="sibTrans" cxnId="{D25CEFAA-80FE-4FAC-8486-1ABD5331EED1}">
      <dgm:prSet/>
      <dgm:spPr/>
      <dgm:t>
        <a:bodyPr/>
        <a:lstStyle/>
        <a:p>
          <a:endParaRPr lang="es-EC"/>
        </a:p>
      </dgm:t>
    </dgm:pt>
    <dgm:pt modelId="{3B516768-34FD-40C9-BB30-979CCEE35F12}">
      <dgm:prSet phldrT="[Texto]"/>
      <dgm:spPr/>
      <dgm:t>
        <a:bodyPr/>
        <a:lstStyle/>
        <a:p>
          <a:r>
            <a:rPr lang="es-EC" b="1" dirty="0"/>
            <a:t>REFORZAMIENTO: </a:t>
          </a:r>
          <a:r>
            <a:rPr lang="es-EC" b="0" dirty="0"/>
            <a:t>PROPUESTA TÉCNICA Y ECONÓMICA</a:t>
          </a:r>
          <a:endParaRPr lang="es-EC" b="1" dirty="0"/>
        </a:p>
      </dgm:t>
    </dgm:pt>
    <dgm:pt modelId="{9834369F-C753-4D36-AD6B-5F2AF3B7BE15}" type="parTrans" cxnId="{CE7FED94-04A1-43EC-883A-D130038F996F}">
      <dgm:prSet/>
      <dgm:spPr/>
      <dgm:t>
        <a:bodyPr/>
        <a:lstStyle/>
        <a:p>
          <a:endParaRPr lang="es-EC"/>
        </a:p>
      </dgm:t>
    </dgm:pt>
    <dgm:pt modelId="{069670D8-885B-453E-AC4B-E3A0AB446DA9}" type="sibTrans" cxnId="{CE7FED94-04A1-43EC-883A-D130038F996F}">
      <dgm:prSet/>
      <dgm:spPr/>
      <dgm:t>
        <a:bodyPr/>
        <a:lstStyle/>
        <a:p>
          <a:endParaRPr lang="es-EC"/>
        </a:p>
      </dgm:t>
    </dgm:pt>
    <dgm:pt modelId="{41FA1CDD-6EA0-497A-9ADB-FD0CCEFF05F7}">
      <dgm:prSet phldrT="[Texto]"/>
      <dgm:spPr/>
      <dgm:t>
        <a:bodyPr/>
        <a:lstStyle/>
        <a:p>
          <a:r>
            <a:rPr lang="es-EC" b="1" dirty="0"/>
            <a:t>CONCLUSIONES Y RECOMENDACIONES </a:t>
          </a:r>
        </a:p>
      </dgm:t>
    </dgm:pt>
    <dgm:pt modelId="{93F2D10C-5CA7-4639-A488-F1BF5ACF6E1F}" type="parTrans" cxnId="{3C99FC48-D4AB-41D7-84F9-60AFB7D95304}">
      <dgm:prSet/>
      <dgm:spPr/>
      <dgm:t>
        <a:bodyPr/>
        <a:lstStyle/>
        <a:p>
          <a:endParaRPr lang="es-EC"/>
        </a:p>
      </dgm:t>
    </dgm:pt>
    <dgm:pt modelId="{D42D9E1E-BD0F-48B0-B26B-2F44FE1B6E7D}" type="sibTrans" cxnId="{3C99FC48-D4AB-41D7-84F9-60AFB7D95304}">
      <dgm:prSet/>
      <dgm:spPr/>
      <dgm:t>
        <a:bodyPr/>
        <a:lstStyle/>
        <a:p>
          <a:endParaRPr lang="es-EC"/>
        </a:p>
      </dgm:t>
    </dgm:pt>
    <dgm:pt modelId="{59462584-8076-44CF-824F-93432BC8EBC0}">
      <dgm:prSet phldrT="[Texto]"/>
      <dgm:spPr/>
      <dgm:t>
        <a:bodyPr/>
        <a:lstStyle/>
        <a:p>
          <a:r>
            <a:rPr lang="es-EC" b="1" dirty="0"/>
            <a:t>CARACTERIZACIÓN DE LA EDIFICACIÓN DE ESTUDIO</a:t>
          </a:r>
          <a:endParaRPr lang="es-EC" dirty="0"/>
        </a:p>
      </dgm:t>
    </dgm:pt>
    <dgm:pt modelId="{181D1969-35C6-48D4-A8D5-93DFCB881D26}" type="sibTrans" cxnId="{074AEF21-77C7-4F0F-A9FC-77927BA8F926}">
      <dgm:prSet/>
      <dgm:spPr/>
      <dgm:t>
        <a:bodyPr/>
        <a:lstStyle/>
        <a:p>
          <a:endParaRPr lang="es-EC"/>
        </a:p>
      </dgm:t>
    </dgm:pt>
    <dgm:pt modelId="{A8BB9618-1E6E-41A9-8F7D-47152514D1F4}" type="parTrans" cxnId="{074AEF21-77C7-4F0F-A9FC-77927BA8F926}">
      <dgm:prSet/>
      <dgm:spPr/>
      <dgm:t>
        <a:bodyPr/>
        <a:lstStyle/>
        <a:p>
          <a:endParaRPr lang="es-EC"/>
        </a:p>
      </dgm:t>
    </dgm:pt>
    <dgm:pt modelId="{333874A6-A700-4FEE-AF71-95C820F0145E}" type="pres">
      <dgm:prSet presAssocID="{751F831E-A4EC-4C87-AD1A-85FFB669A15A}" presName="Name0" presStyleCnt="0">
        <dgm:presLayoutVars>
          <dgm:chMax val="7"/>
          <dgm:chPref val="7"/>
          <dgm:dir/>
        </dgm:presLayoutVars>
      </dgm:prSet>
      <dgm:spPr/>
    </dgm:pt>
    <dgm:pt modelId="{8C992797-F77C-4D1B-A90F-9A954D0EBE6D}" type="pres">
      <dgm:prSet presAssocID="{751F831E-A4EC-4C87-AD1A-85FFB669A15A}" presName="Name1" presStyleCnt="0"/>
      <dgm:spPr/>
    </dgm:pt>
    <dgm:pt modelId="{84EB1E62-3AE7-4C6E-A8E6-04CEB78B8FA4}" type="pres">
      <dgm:prSet presAssocID="{751F831E-A4EC-4C87-AD1A-85FFB669A15A}" presName="cycle" presStyleCnt="0"/>
      <dgm:spPr/>
    </dgm:pt>
    <dgm:pt modelId="{0517CA5D-5B79-43DC-9F92-013D8CB7B630}" type="pres">
      <dgm:prSet presAssocID="{751F831E-A4EC-4C87-AD1A-85FFB669A15A}" presName="srcNode" presStyleLbl="node1" presStyleIdx="0" presStyleCnt="6"/>
      <dgm:spPr/>
    </dgm:pt>
    <dgm:pt modelId="{FD1AABD2-522D-4C48-BFD7-5C982F0BB866}" type="pres">
      <dgm:prSet presAssocID="{751F831E-A4EC-4C87-AD1A-85FFB669A15A}" presName="conn" presStyleLbl="parChTrans1D2" presStyleIdx="0" presStyleCnt="1"/>
      <dgm:spPr/>
    </dgm:pt>
    <dgm:pt modelId="{F6BFC571-0ACE-41ED-97E8-C6A09ACDA593}" type="pres">
      <dgm:prSet presAssocID="{751F831E-A4EC-4C87-AD1A-85FFB669A15A}" presName="extraNode" presStyleLbl="node1" presStyleIdx="0" presStyleCnt="6"/>
      <dgm:spPr/>
    </dgm:pt>
    <dgm:pt modelId="{B2F2DEFC-841F-4240-8AB8-D7F8B71267DD}" type="pres">
      <dgm:prSet presAssocID="{751F831E-A4EC-4C87-AD1A-85FFB669A15A}" presName="dstNode" presStyleLbl="node1" presStyleIdx="0" presStyleCnt="6"/>
      <dgm:spPr/>
    </dgm:pt>
    <dgm:pt modelId="{D13791FA-89BD-4FEF-81E9-36AAAF9DD8CF}" type="pres">
      <dgm:prSet presAssocID="{49083984-C92D-475A-9E0C-540C3601442D}" presName="text_1" presStyleLbl="node1" presStyleIdx="0" presStyleCnt="6">
        <dgm:presLayoutVars>
          <dgm:bulletEnabled val="1"/>
        </dgm:presLayoutVars>
      </dgm:prSet>
      <dgm:spPr/>
    </dgm:pt>
    <dgm:pt modelId="{E2B5DDBF-8600-47B0-ADF0-5AD2D9577773}" type="pres">
      <dgm:prSet presAssocID="{49083984-C92D-475A-9E0C-540C3601442D}" presName="accent_1" presStyleCnt="0"/>
      <dgm:spPr/>
    </dgm:pt>
    <dgm:pt modelId="{879BD721-9D0E-437D-8372-A53448D17CC5}" type="pres">
      <dgm:prSet presAssocID="{49083984-C92D-475A-9E0C-540C3601442D}" presName="accentRepeatNode" presStyleLbl="solidFgAcc1" presStyleIdx="0" presStyleCnt="6"/>
      <dgm:spPr>
        <a:blipFill rotWithShape="0">
          <a:blip xmlns:r="http://schemas.openxmlformats.org/officeDocument/2006/relationships" r:embed="rId1"/>
          <a:stretch>
            <a:fillRect/>
          </a:stretch>
        </a:blipFill>
      </dgm:spPr>
    </dgm:pt>
    <dgm:pt modelId="{5D5BDD93-67E4-420D-A5F9-81563E632D92}" type="pres">
      <dgm:prSet presAssocID="{8707F57F-B1B9-410E-ADBD-193449919069}" presName="text_2" presStyleLbl="node1" presStyleIdx="1" presStyleCnt="6">
        <dgm:presLayoutVars>
          <dgm:bulletEnabled val="1"/>
        </dgm:presLayoutVars>
      </dgm:prSet>
      <dgm:spPr/>
    </dgm:pt>
    <dgm:pt modelId="{7F2C3094-59C5-4108-AF16-9B762A90F420}" type="pres">
      <dgm:prSet presAssocID="{8707F57F-B1B9-410E-ADBD-193449919069}" presName="accent_2" presStyleCnt="0"/>
      <dgm:spPr/>
    </dgm:pt>
    <dgm:pt modelId="{2765A87F-6318-4E70-BAAF-A8D33112ECAE}" type="pres">
      <dgm:prSet presAssocID="{8707F57F-B1B9-410E-ADBD-193449919069}" presName="accentRepeatNode" presStyleLbl="solidFgAcc1" presStyleIdx="1" presStyleCnt="6"/>
      <dgm:spPr>
        <a:blipFill rotWithShape="0">
          <a:blip xmlns:r="http://schemas.openxmlformats.org/officeDocument/2006/relationships" r:embed="rId2"/>
          <a:stretch>
            <a:fillRect/>
          </a:stretch>
        </a:blipFill>
      </dgm:spPr>
    </dgm:pt>
    <dgm:pt modelId="{65731F5D-2CDE-4CFE-BABE-FB6A8AAF1D76}" type="pres">
      <dgm:prSet presAssocID="{59462584-8076-44CF-824F-93432BC8EBC0}" presName="text_3" presStyleLbl="node1" presStyleIdx="2" presStyleCnt="6">
        <dgm:presLayoutVars>
          <dgm:bulletEnabled val="1"/>
        </dgm:presLayoutVars>
      </dgm:prSet>
      <dgm:spPr/>
    </dgm:pt>
    <dgm:pt modelId="{31A9111E-8F4A-4883-B021-B25A32C4F2DC}" type="pres">
      <dgm:prSet presAssocID="{59462584-8076-44CF-824F-93432BC8EBC0}" presName="accent_3" presStyleCnt="0"/>
      <dgm:spPr/>
    </dgm:pt>
    <dgm:pt modelId="{ABDA1AA8-AE1B-49B1-9653-7E6A41E91525}" type="pres">
      <dgm:prSet presAssocID="{59462584-8076-44CF-824F-93432BC8EBC0}" presName="accentRepeatNode" presStyleLbl="solidFgAcc1" presStyleIdx="2" presStyleCnt="6"/>
      <dgm:spPr>
        <a:blipFill rotWithShape="0">
          <a:blip xmlns:r="http://schemas.openxmlformats.org/officeDocument/2006/relationships" r:embed="rId3"/>
          <a:stretch>
            <a:fillRect/>
          </a:stretch>
        </a:blipFill>
      </dgm:spPr>
    </dgm:pt>
    <dgm:pt modelId="{2E4B96BD-B450-4E13-8FED-27910EE67F5E}" type="pres">
      <dgm:prSet presAssocID="{5247DC18-B82C-47A8-A236-8B955505A7FD}" presName="text_4" presStyleLbl="node1" presStyleIdx="3" presStyleCnt="6">
        <dgm:presLayoutVars>
          <dgm:bulletEnabled val="1"/>
        </dgm:presLayoutVars>
      </dgm:prSet>
      <dgm:spPr/>
    </dgm:pt>
    <dgm:pt modelId="{32AA2EF3-0B48-4722-90EF-9F7B5A43B527}" type="pres">
      <dgm:prSet presAssocID="{5247DC18-B82C-47A8-A236-8B955505A7FD}" presName="accent_4" presStyleCnt="0"/>
      <dgm:spPr/>
    </dgm:pt>
    <dgm:pt modelId="{7D00211C-41CE-4DF3-8DE6-707B2431831A}" type="pres">
      <dgm:prSet presAssocID="{5247DC18-B82C-47A8-A236-8B955505A7FD}" presName="accentRepeatNode" presStyleLbl="solidFgAcc1" presStyleIdx="3" presStyleCnt="6"/>
      <dgm:spPr>
        <a:blipFill rotWithShape="0">
          <a:blip xmlns:r="http://schemas.openxmlformats.org/officeDocument/2006/relationships" r:embed="rId4"/>
          <a:stretch>
            <a:fillRect/>
          </a:stretch>
        </a:blipFill>
      </dgm:spPr>
    </dgm:pt>
    <dgm:pt modelId="{FD066C79-5E22-42A6-A409-11CDBFF9A2C8}" type="pres">
      <dgm:prSet presAssocID="{3B516768-34FD-40C9-BB30-979CCEE35F12}" presName="text_5" presStyleLbl="node1" presStyleIdx="4" presStyleCnt="6">
        <dgm:presLayoutVars>
          <dgm:bulletEnabled val="1"/>
        </dgm:presLayoutVars>
      </dgm:prSet>
      <dgm:spPr/>
    </dgm:pt>
    <dgm:pt modelId="{CA732458-44B7-4B8A-8B52-5115F854C281}" type="pres">
      <dgm:prSet presAssocID="{3B516768-34FD-40C9-BB30-979CCEE35F12}" presName="accent_5" presStyleCnt="0"/>
      <dgm:spPr/>
    </dgm:pt>
    <dgm:pt modelId="{6E8A2F77-2BE6-4BBE-9CF5-AF77BAC13555}" type="pres">
      <dgm:prSet presAssocID="{3B516768-34FD-40C9-BB30-979CCEE35F12}" presName="accentRepeatNode" presStyleLbl="solidFgAcc1" presStyleIdx="4" presStyleCnt="6"/>
      <dgm:spPr>
        <a:blipFill rotWithShape="0">
          <a:blip xmlns:r="http://schemas.openxmlformats.org/officeDocument/2006/relationships" r:embed="rId5"/>
          <a:stretch>
            <a:fillRect/>
          </a:stretch>
        </a:blipFill>
      </dgm:spPr>
    </dgm:pt>
    <dgm:pt modelId="{5F5CC167-1C00-4480-BF4C-854BF822F9DF}" type="pres">
      <dgm:prSet presAssocID="{41FA1CDD-6EA0-497A-9ADB-FD0CCEFF05F7}" presName="text_6" presStyleLbl="node1" presStyleIdx="5" presStyleCnt="6">
        <dgm:presLayoutVars>
          <dgm:bulletEnabled val="1"/>
        </dgm:presLayoutVars>
      </dgm:prSet>
      <dgm:spPr/>
    </dgm:pt>
    <dgm:pt modelId="{192D08E9-8DCB-494E-B26D-7C8A5A6BBD96}" type="pres">
      <dgm:prSet presAssocID="{41FA1CDD-6EA0-497A-9ADB-FD0CCEFF05F7}" presName="accent_6" presStyleCnt="0"/>
      <dgm:spPr/>
    </dgm:pt>
    <dgm:pt modelId="{B272DC4A-01C3-4741-A291-6EE8A920159F}" type="pres">
      <dgm:prSet presAssocID="{41FA1CDD-6EA0-497A-9ADB-FD0CCEFF05F7}" presName="accentRepeatNode" presStyleLbl="solidFgAcc1" presStyleIdx="5" presStyleCnt="6"/>
      <dgm:spPr>
        <a:blipFill rotWithShape="0">
          <a:blip xmlns:r="http://schemas.openxmlformats.org/officeDocument/2006/relationships" r:embed="rId6"/>
          <a:stretch>
            <a:fillRect/>
          </a:stretch>
        </a:blipFill>
      </dgm:spPr>
    </dgm:pt>
  </dgm:ptLst>
  <dgm:cxnLst>
    <dgm:cxn modelId="{074AEF21-77C7-4F0F-A9FC-77927BA8F926}" srcId="{751F831E-A4EC-4C87-AD1A-85FFB669A15A}" destId="{59462584-8076-44CF-824F-93432BC8EBC0}" srcOrd="2" destOrd="0" parTransId="{A8BB9618-1E6E-41A9-8F7D-47152514D1F4}" sibTransId="{181D1969-35C6-48D4-A8D5-93DFCB881D26}"/>
    <dgm:cxn modelId="{584EF027-B0CF-43BC-B56F-BED6293E3721}" type="presOf" srcId="{5247DC18-B82C-47A8-A236-8B955505A7FD}" destId="{2E4B96BD-B450-4E13-8FED-27910EE67F5E}" srcOrd="0" destOrd="0" presId="urn:microsoft.com/office/officeart/2008/layout/VerticalCurvedList"/>
    <dgm:cxn modelId="{C9BD1631-DA04-4520-A471-8C4F07CCBF05}" srcId="{751F831E-A4EC-4C87-AD1A-85FFB669A15A}" destId="{8707F57F-B1B9-410E-ADBD-193449919069}" srcOrd="1" destOrd="0" parTransId="{AB0C9C55-F74D-4385-B9CB-80CAE4C0374B}" sibTransId="{C4AAAE9F-2CB5-420D-AA31-EB2849C0A5F1}"/>
    <dgm:cxn modelId="{D822A03F-4863-43F5-A1EB-F928C9B7E364}" type="presOf" srcId="{49083984-C92D-475A-9E0C-540C3601442D}" destId="{D13791FA-89BD-4FEF-81E9-36AAAF9DD8CF}" srcOrd="0" destOrd="0" presId="urn:microsoft.com/office/officeart/2008/layout/VerticalCurvedList"/>
    <dgm:cxn modelId="{D0012340-52F0-4760-9323-B8CC5A7348B6}" srcId="{751F831E-A4EC-4C87-AD1A-85FFB669A15A}" destId="{49083984-C92D-475A-9E0C-540C3601442D}" srcOrd="0" destOrd="0" parTransId="{6D2D6EA5-3088-4DDE-855A-C8977810612D}" sibTransId="{8D053578-A4CC-4707-ABAE-8B32B59749D2}"/>
    <dgm:cxn modelId="{3E328765-C8A9-413D-B147-5A9905FE7862}" type="presOf" srcId="{8707F57F-B1B9-410E-ADBD-193449919069}" destId="{5D5BDD93-67E4-420D-A5F9-81563E632D92}" srcOrd="0" destOrd="0" presId="urn:microsoft.com/office/officeart/2008/layout/VerticalCurvedList"/>
    <dgm:cxn modelId="{3C99FC48-D4AB-41D7-84F9-60AFB7D95304}" srcId="{751F831E-A4EC-4C87-AD1A-85FFB669A15A}" destId="{41FA1CDD-6EA0-497A-9ADB-FD0CCEFF05F7}" srcOrd="5" destOrd="0" parTransId="{93F2D10C-5CA7-4639-A488-F1BF5ACF6E1F}" sibTransId="{D42D9E1E-BD0F-48B0-B26B-2F44FE1B6E7D}"/>
    <dgm:cxn modelId="{6597B156-0A0C-48BA-9842-C2CA8FBB6A5A}" type="presOf" srcId="{751F831E-A4EC-4C87-AD1A-85FFB669A15A}" destId="{333874A6-A700-4FEE-AF71-95C820F0145E}" srcOrd="0" destOrd="0" presId="urn:microsoft.com/office/officeart/2008/layout/VerticalCurvedList"/>
    <dgm:cxn modelId="{93260A8C-F376-4850-BB46-A3F7A92D5BDF}" type="presOf" srcId="{59462584-8076-44CF-824F-93432BC8EBC0}" destId="{65731F5D-2CDE-4CFE-BABE-FB6A8AAF1D76}" srcOrd="0" destOrd="0" presId="urn:microsoft.com/office/officeart/2008/layout/VerticalCurvedList"/>
    <dgm:cxn modelId="{CE7FED94-04A1-43EC-883A-D130038F996F}" srcId="{751F831E-A4EC-4C87-AD1A-85FFB669A15A}" destId="{3B516768-34FD-40C9-BB30-979CCEE35F12}" srcOrd="4" destOrd="0" parTransId="{9834369F-C753-4D36-AD6B-5F2AF3B7BE15}" sibTransId="{069670D8-885B-453E-AC4B-E3A0AB446DA9}"/>
    <dgm:cxn modelId="{D25CEFAA-80FE-4FAC-8486-1ABD5331EED1}" srcId="{751F831E-A4EC-4C87-AD1A-85FFB669A15A}" destId="{5247DC18-B82C-47A8-A236-8B955505A7FD}" srcOrd="3" destOrd="0" parTransId="{10CA79A9-EDD3-4AC9-BEBE-E0BC004EC9BA}" sibTransId="{71D2E662-AE84-4BCB-94F6-17FB41DB33CE}"/>
    <dgm:cxn modelId="{CA0E5ED9-CE3E-4209-8159-53D6D8FB91CD}" type="presOf" srcId="{8D053578-A4CC-4707-ABAE-8B32B59749D2}" destId="{FD1AABD2-522D-4C48-BFD7-5C982F0BB866}" srcOrd="0" destOrd="0" presId="urn:microsoft.com/office/officeart/2008/layout/VerticalCurvedList"/>
    <dgm:cxn modelId="{C82B3AF1-BB1E-4C5A-B97F-B26B57E9B96D}" type="presOf" srcId="{3B516768-34FD-40C9-BB30-979CCEE35F12}" destId="{FD066C79-5E22-42A6-A409-11CDBFF9A2C8}" srcOrd="0" destOrd="0" presId="urn:microsoft.com/office/officeart/2008/layout/VerticalCurvedList"/>
    <dgm:cxn modelId="{CD9B85FB-DB2E-45C8-9759-B0FE4C66823D}" type="presOf" srcId="{41FA1CDD-6EA0-497A-9ADB-FD0CCEFF05F7}" destId="{5F5CC167-1C00-4480-BF4C-854BF822F9DF}" srcOrd="0" destOrd="0" presId="urn:microsoft.com/office/officeart/2008/layout/VerticalCurvedList"/>
    <dgm:cxn modelId="{78BFC109-B359-461C-B2BF-5DB5ACB5890C}" type="presParOf" srcId="{333874A6-A700-4FEE-AF71-95C820F0145E}" destId="{8C992797-F77C-4D1B-A90F-9A954D0EBE6D}" srcOrd="0" destOrd="0" presId="urn:microsoft.com/office/officeart/2008/layout/VerticalCurvedList"/>
    <dgm:cxn modelId="{082741A2-DF57-41A9-B76C-CF0EB7FC388C}" type="presParOf" srcId="{8C992797-F77C-4D1B-A90F-9A954D0EBE6D}" destId="{84EB1E62-3AE7-4C6E-A8E6-04CEB78B8FA4}" srcOrd="0" destOrd="0" presId="urn:microsoft.com/office/officeart/2008/layout/VerticalCurvedList"/>
    <dgm:cxn modelId="{6676BE8D-07AE-4781-885B-D736FFB6219A}" type="presParOf" srcId="{84EB1E62-3AE7-4C6E-A8E6-04CEB78B8FA4}" destId="{0517CA5D-5B79-43DC-9F92-013D8CB7B630}" srcOrd="0" destOrd="0" presId="urn:microsoft.com/office/officeart/2008/layout/VerticalCurvedList"/>
    <dgm:cxn modelId="{3F7C575F-FC7A-4486-91E9-1407328B69C7}" type="presParOf" srcId="{84EB1E62-3AE7-4C6E-A8E6-04CEB78B8FA4}" destId="{FD1AABD2-522D-4C48-BFD7-5C982F0BB866}" srcOrd="1" destOrd="0" presId="urn:microsoft.com/office/officeart/2008/layout/VerticalCurvedList"/>
    <dgm:cxn modelId="{8A8B6043-E107-4D64-8DFF-F00266DB838E}" type="presParOf" srcId="{84EB1E62-3AE7-4C6E-A8E6-04CEB78B8FA4}" destId="{F6BFC571-0ACE-41ED-97E8-C6A09ACDA593}" srcOrd="2" destOrd="0" presId="urn:microsoft.com/office/officeart/2008/layout/VerticalCurvedList"/>
    <dgm:cxn modelId="{E6DB7B2C-7384-4A54-A27B-75B33A2C6775}" type="presParOf" srcId="{84EB1E62-3AE7-4C6E-A8E6-04CEB78B8FA4}" destId="{B2F2DEFC-841F-4240-8AB8-D7F8B71267DD}" srcOrd="3" destOrd="0" presId="urn:microsoft.com/office/officeart/2008/layout/VerticalCurvedList"/>
    <dgm:cxn modelId="{8D6A8F2F-1FD3-4955-B302-8A7C8FE3F10C}" type="presParOf" srcId="{8C992797-F77C-4D1B-A90F-9A954D0EBE6D}" destId="{D13791FA-89BD-4FEF-81E9-36AAAF9DD8CF}" srcOrd="1" destOrd="0" presId="urn:microsoft.com/office/officeart/2008/layout/VerticalCurvedList"/>
    <dgm:cxn modelId="{C79E63AE-D7C0-4F50-8DDA-E8D91167E7AF}" type="presParOf" srcId="{8C992797-F77C-4D1B-A90F-9A954D0EBE6D}" destId="{E2B5DDBF-8600-47B0-ADF0-5AD2D9577773}" srcOrd="2" destOrd="0" presId="urn:microsoft.com/office/officeart/2008/layout/VerticalCurvedList"/>
    <dgm:cxn modelId="{8E02ACB3-8147-4BD3-A77F-C25F8F3D6372}" type="presParOf" srcId="{E2B5DDBF-8600-47B0-ADF0-5AD2D9577773}" destId="{879BD721-9D0E-437D-8372-A53448D17CC5}" srcOrd="0" destOrd="0" presId="urn:microsoft.com/office/officeart/2008/layout/VerticalCurvedList"/>
    <dgm:cxn modelId="{68A1E7F9-864C-4F3C-9BE9-3ADF84BA7F9D}" type="presParOf" srcId="{8C992797-F77C-4D1B-A90F-9A954D0EBE6D}" destId="{5D5BDD93-67E4-420D-A5F9-81563E632D92}" srcOrd="3" destOrd="0" presId="urn:microsoft.com/office/officeart/2008/layout/VerticalCurvedList"/>
    <dgm:cxn modelId="{34549D33-62F3-4073-9BBC-DDCB14205E2E}" type="presParOf" srcId="{8C992797-F77C-4D1B-A90F-9A954D0EBE6D}" destId="{7F2C3094-59C5-4108-AF16-9B762A90F420}" srcOrd="4" destOrd="0" presId="urn:microsoft.com/office/officeart/2008/layout/VerticalCurvedList"/>
    <dgm:cxn modelId="{98ADDB77-AC38-425D-AB0B-38FA34DA3936}" type="presParOf" srcId="{7F2C3094-59C5-4108-AF16-9B762A90F420}" destId="{2765A87F-6318-4E70-BAAF-A8D33112ECAE}" srcOrd="0" destOrd="0" presId="urn:microsoft.com/office/officeart/2008/layout/VerticalCurvedList"/>
    <dgm:cxn modelId="{32CAE295-2928-47ED-9167-45C1F9D237D0}" type="presParOf" srcId="{8C992797-F77C-4D1B-A90F-9A954D0EBE6D}" destId="{65731F5D-2CDE-4CFE-BABE-FB6A8AAF1D76}" srcOrd="5" destOrd="0" presId="urn:microsoft.com/office/officeart/2008/layout/VerticalCurvedList"/>
    <dgm:cxn modelId="{D8A73834-3568-457C-9A6B-E44E5EE1D661}" type="presParOf" srcId="{8C992797-F77C-4D1B-A90F-9A954D0EBE6D}" destId="{31A9111E-8F4A-4883-B021-B25A32C4F2DC}" srcOrd="6" destOrd="0" presId="urn:microsoft.com/office/officeart/2008/layout/VerticalCurvedList"/>
    <dgm:cxn modelId="{9D9B87D0-2069-4C7C-9E22-411B512066C9}" type="presParOf" srcId="{31A9111E-8F4A-4883-B021-B25A32C4F2DC}" destId="{ABDA1AA8-AE1B-49B1-9653-7E6A41E91525}" srcOrd="0" destOrd="0" presId="urn:microsoft.com/office/officeart/2008/layout/VerticalCurvedList"/>
    <dgm:cxn modelId="{D9CC0CB7-DD44-45DE-85F7-D6676CB69094}" type="presParOf" srcId="{8C992797-F77C-4D1B-A90F-9A954D0EBE6D}" destId="{2E4B96BD-B450-4E13-8FED-27910EE67F5E}" srcOrd="7" destOrd="0" presId="urn:microsoft.com/office/officeart/2008/layout/VerticalCurvedList"/>
    <dgm:cxn modelId="{556C0D5B-0431-4E94-B883-08D3ED441942}" type="presParOf" srcId="{8C992797-F77C-4D1B-A90F-9A954D0EBE6D}" destId="{32AA2EF3-0B48-4722-90EF-9F7B5A43B527}" srcOrd="8" destOrd="0" presId="urn:microsoft.com/office/officeart/2008/layout/VerticalCurvedList"/>
    <dgm:cxn modelId="{A7DAC634-E41D-40EF-AA94-EDA2A4D3A2D5}" type="presParOf" srcId="{32AA2EF3-0B48-4722-90EF-9F7B5A43B527}" destId="{7D00211C-41CE-4DF3-8DE6-707B2431831A}" srcOrd="0" destOrd="0" presId="urn:microsoft.com/office/officeart/2008/layout/VerticalCurvedList"/>
    <dgm:cxn modelId="{AE350733-68F5-4787-8221-CF45BF0BE3B3}" type="presParOf" srcId="{8C992797-F77C-4D1B-A90F-9A954D0EBE6D}" destId="{FD066C79-5E22-42A6-A409-11CDBFF9A2C8}" srcOrd="9" destOrd="0" presId="urn:microsoft.com/office/officeart/2008/layout/VerticalCurvedList"/>
    <dgm:cxn modelId="{0C6E221D-E77C-40F5-949A-CA9DC3279B02}" type="presParOf" srcId="{8C992797-F77C-4D1B-A90F-9A954D0EBE6D}" destId="{CA732458-44B7-4B8A-8B52-5115F854C281}" srcOrd="10" destOrd="0" presId="urn:microsoft.com/office/officeart/2008/layout/VerticalCurvedList"/>
    <dgm:cxn modelId="{98404EE1-BD0A-4580-AC25-4EB59AD09A77}" type="presParOf" srcId="{CA732458-44B7-4B8A-8B52-5115F854C281}" destId="{6E8A2F77-2BE6-4BBE-9CF5-AF77BAC13555}" srcOrd="0" destOrd="0" presId="urn:microsoft.com/office/officeart/2008/layout/VerticalCurvedList"/>
    <dgm:cxn modelId="{AF5B35F5-7969-4E16-8C59-6B35DDD536D9}" type="presParOf" srcId="{8C992797-F77C-4D1B-A90F-9A954D0EBE6D}" destId="{5F5CC167-1C00-4480-BF4C-854BF822F9DF}" srcOrd="11" destOrd="0" presId="urn:microsoft.com/office/officeart/2008/layout/VerticalCurvedList"/>
    <dgm:cxn modelId="{5D3CDC29-2E6D-4FCB-97EF-40182377B91B}" type="presParOf" srcId="{8C992797-F77C-4D1B-A90F-9A954D0EBE6D}" destId="{192D08E9-8DCB-494E-B26D-7C8A5A6BBD96}" srcOrd="12" destOrd="0" presId="urn:microsoft.com/office/officeart/2008/layout/VerticalCurvedList"/>
    <dgm:cxn modelId="{6A3CCAC5-63BF-4AEB-8E52-30BCE3470D87}" type="presParOf" srcId="{192D08E9-8DCB-494E-B26D-7C8A5A6BBD96}" destId="{B272DC4A-01C3-4741-A291-6EE8A920159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2CD62B-715B-47F8-B239-BCFC2671AFDD}" type="doc">
      <dgm:prSet loTypeId="urn:microsoft.com/office/officeart/2009/3/layout/HorizontalOrganizationChart" loCatId="hierarchy" qsTypeId="urn:microsoft.com/office/officeart/2005/8/quickstyle/simple3" qsCatId="simple" csTypeId="urn:microsoft.com/office/officeart/2005/8/colors/colorful1" csCatId="colorful" phldr="1"/>
      <dgm:spPr/>
      <dgm:t>
        <a:bodyPr/>
        <a:lstStyle/>
        <a:p>
          <a:endParaRPr lang="es-EC"/>
        </a:p>
      </dgm:t>
    </dgm:pt>
    <dgm:pt modelId="{808E7766-A2C7-41BC-BEF4-396BEA5B6D3A}">
      <dgm:prSet phldrT="[Texto]" custT="1"/>
      <dgm:spPr/>
      <dgm:t>
        <a:bodyPr/>
        <a:lstStyle/>
        <a:p>
          <a:pPr algn="just"/>
          <a:r>
            <a:rPr lang="es-EC" sz="1800" dirty="0"/>
            <a:t>Evaluar el índice de vulnerabilidad sísmica y proponer una alternativa de reforzamiento en la estructura mixta de adobe-madera de la Unidad Educativa “Santa Catalina Labouré”.</a:t>
          </a:r>
        </a:p>
      </dgm:t>
    </dgm:pt>
    <dgm:pt modelId="{2559C423-AE4F-4088-AC20-8773A78B0415}" type="parTrans" cxnId="{35939B51-3827-4533-8B81-4BEB48662325}">
      <dgm:prSet/>
      <dgm:spPr/>
      <dgm:t>
        <a:bodyPr/>
        <a:lstStyle/>
        <a:p>
          <a:endParaRPr lang="es-EC"/>
        </a:p>
      </dgm:t>
    </dgm:pt>
    <dgm:pt modelId="{ACC63822-88FD-4D19-84AD-46D9C18E3700}" type="sibTrans" cxnId="{35939B51-3827-4533-8B81-4BEB48662325}">
      <dgm:prSet/>
      <dgm:spPr/>
      <dgm:t>
        <a:bodyPr/>
        <a:lstStyle/>
        <a:p>
          <a:endParaRPr lang="es-EC"/>
        </a:p>
      </dgm:t>
    </dgm:pt>
    <dgm:pt modelId="{3A341BDB-D684-4232-AB9F-698A9A531936}" type="asst">
      <dgm:prSet phldrT="[Texto]" custT="1"/>
      <dgm:spPr/>
      <dgm:t>
        <a:bodyPr/>
        <a:lstStyle/>
        <a:p>
          <a:r>
            <a:rPr lang="es-EC" sz="2400" b="1" dirty="0"/>
            <a:t>ESPECÍFICOS</a:t>
          </a:r>
        </a:p>
      </dgm:t>
    </dgm:pt>
    <dgm:pt modelId="{2316D309-68BC-45A2-B610-DAC58094E883}" type="parTrans" cxnId="{A46D16DF-14D4-401F-9DF6-CFA582E171F9}">
      <dgm:prSet/>
      <dgm:spPr/>
      <dgm:t>
        <a:bodyPr/>
        <a:lstStyle/>
        <a:p>
          <a:endParaRPr lang="es-EC"/>
        </a:p>
      </dgm:t>
    </dgm:pt>
    <dgm:pt modelId="{14D98710-28C8-464D-B00A-E86FC435AF77}" type="sibTrans" cxnId="{A46D16DF-14D4-401F-9DF6-CFA582E171F9}">
      <dgm:prSet/>
      <dgm:spPr/>
      <dgm:t>
        <a:bodyPr/>
        <a:lstStyle/>
        <a:p>
          <a:endParaRPr lang="es-EC"/>
        </a:p>
      </dgm:t>
    </dgm:pt>
    <dgm:pt modelId="{12CC35F6-BEF2-4187-A45D-BE73B0F14898}">
      <dgm:prSet phldrT="[Texto]" custT="1"/>
      <dgm:spPr/>
      <dgm:t>
        <a:bodyPr/>
        <a:lstStyle/>
        <a:p>
          <a:pPr algn="ctr"/>
          <a:r>
            <a:rPr lang="es-EC" sz="1800" dirty="0"/>
            <a:t>Determinar la vulnerabilidad sísmica de la estructura mixta de adobe-madera de la Unidad Educativa “Santa Catalina Labouré”</a:t>
          </a:r>
          <a:r>
            <a:rPr lang="es-EC" sz="1600" dirty="0"/>
            <a:t>.</a:t>
          </a:r>
        </a:p>
      </dgm:t>
    </dgm:pt>
    <dgm:pt modelId="{0B379DE3-A592-4C0F-A247-F63093FDA944}" type="parTrans" cxnId="{11C7709F-33EA-4F8F-8AD4-03DD9B32A7F9}">
      <dgm:prSet/>
      <dgm:spPr/>
      <dgm:t>
        <a:bodyPr/>
        <a:lstStyle/>
        <a:p>
          <a:endParaRPr lang="es-EC"/>
        </a:p>
      </dgm:t>
    </dgm:pt>
    <dgm:pt modelId="{547B0976-2197-4F7D-927B-6F1618DF4BE7}" type="sibTrans" cxnId="{11C7709F-33EA-4F8F-8AD4-03DD9B32A7F9}">
      <dgm:prSet/>
      <dgm:spPr/>
      <dgm:t>
        <a:bodyPr/>
        <a:lstStyle/>
        <a:p>
          <a:endParaRPr lang="es-EC"/>
        </a:p>
      </dgm:t>
    </dgm:pt>
    <dgm:pt modelId="{36C47E7F-B0A5-4227-95F5-8A1D95712A90}">
      <dgm:prSet phldrT="[Texto]" custT="1"/>
      <dgm:spPr/>
      <dgm:t>
        <a:bodyPr/>
        <a:lstStyle/>
        <a:p>
          <a:r>
            <a:rPr lang="es-EC" sz="1800" dirty="0"/>
            <a:t>Evaluar el comportamiento sísmico de la estructura considerando el diseño del reforzamiento propuesto.</a:t>
          </a:r>
        </a:p>
      </dgm:t>
    </dgm:pt>
    <dgm:pt modelId="{D5EE2529-306E-4153-9F74-239C4B4EA693}" type="parTrans" cxnId="{3063946F-15DC-4B49-9D0B-BD23E4583568}">
      <dgm:prSet/>
      <dgm:spPr/>
      <dgm:t>
        <a:bodyPr/>
        <a:lstStyle/>
        <a:p>
          <a:endParaRPr lang="es-EC"/>
        </a:p>
      </dgm:t>
    </dgm:pt>
    <dgm:pt modelId="{7B57B3AE-1496-4528-850D-9206B517B7D0}" type="sibTrans" cxnId="{3063946F-15DC-4B49-9D0B-BD23E4583568}">
      <dgm:prSet/>
      <dgm:spPr/>
      <dgm:t>
        <a:bodyPr/>
        <a:lstStyle/>
        <a:p>
          <a:endParaRPr lang="es-EC"/>
        </a:p>
      </dgm:t>
    </dgm:pt>
    <dgm:pt modelId="{E88FB314-9F48-4E55-8AD6-86A394D76849}">
      <dgm:prSet phldrT="[Texto]" custT="1"/>
      <dgm:spPr/>
      <dgm:t>
        <a:bodyPr/>
        <a:lstStyle/>
        <a:p>
          <a:r>
            <a:rPr lang="es-EC" sz="1800" dirty="0"/>
            <a:t>Diseñar el reforzamiento de la estructura.</a:t>
          </a:r>
        </a:p>
      </dgm:t>
    </dgm:pt>
    <dgm:pt modelId="{64DAC6A4-3EA2-4777-B125-7411D1A7A6B8}" type="sibTrans" cxnId="{04137657-C39C-4AF7-B517-97E438F79474}">
      <dgm:prSet/>
      <dgm:spPr/>
      <dgm:t>
        <a:bodyPr/>
        <a:lstStyle/>
        <a:p>
          <a:endParaRPr lang="es-EC"/>
        </a:p>
      </dgm:t>
    </dgm:pt>
    <dgm:pt modelId="{115F2A92-C368-446F-A701-09466AA01BEC}" type="parTrans" cxnId="{04137657-C39C-4AF7-B517-97E438F79474}">
      <dgm:prSet/>
      <dgm:spPr/>
      <dgm:t>
        <a:bodyPr/>
        <a:lstStyle/>
        <a:p>
          <a:endParaRPr lang="es-EC"/>
        </a:p>
      </dgm:t>
    </dgm:pt>
    <dgm:pt modelId="{9ECF2777-EBDC-4402-9BEF-8E6F99FD55E4}" type="pres">
      <dgm:prSet presAssocID="{162CD62B-715B-47F8-B239-BCFC2671AFDD}" presName="hierChild1" presStyleCnt="0">
        <dgm:presLayoutVars>
          <dgm:orgChart val="1"/>
          <dgm:chPref val="1"/>
          <dgm:dir/>
          <dgm:animOne val="branch"/>
          <dgm:animLvl val="lvl"/>
          <dgm:resizeHandles/>
        </dgm:presLayoutVars>
      </dgm:prSet>
      <dgm:spPr/>
    </dgm:pt>
    <dgm:pt modelId="{F80F8C68-FFF4-4956-941E-3EFF39DD82EC}" type="pres">
      <dgm:prSet presAssocID="{808E7766-A2C7-41BC-BEF4-396BEA5B6D3A}" presName="hierRoot1" presStyleCnt="0">
        <dgm:presLayoutVars>
          <dgm:hierBranch val="init"/>
        </dgm:presLayoutVars>
      </dgm:prSet>
      <dgm:spPr/>
    </dgm:pt>
    <dgm:pt modelId="{86C2BAFB-1283-45AE-9128-ED7870B729F0}" type="pres">
      <dgm:prSet presAssocID="{808E7766-A2C7-41BC-BEF4-396BEA5B6D3A}" presName="rootComposite1" presStyleCnt="0"/>
      <dgm:spPr/>
    </dgm:pt>
    <dgm:pt modelId="{33B0DC35-C47C-4F4B-8A60-B3C5141E519B}" type="pres">
      <dgm:prSet presAssocID="{808E7766-A2C7-41BC-BEF4-396BEA5B6D3A}" presName="rootText1" presStyleLbl="node0" presStyleIdx="0" presStyleCnt="1" custScaleX="124181" custScaleY="149420">
        <dgm:presLayoutVars>
          <dgm:chPref val="3"/>
        </dgm:presLayoutVars>
      </dgm:prSet>
      <dgm:spPr/>
    </dgm:pt>
    <dgm:pt modelId="{D4A9CE8E-2C6E-468A-8EEE-C682DBAD443B}" type="pres">
      <dgm:prSet presAssocID="{808E7766-A2C7-41BC-BEF4-396BEA5B6D3A}" presName="rootConnector1" presStyleLbl="node1" presStyleIdx="0" presStyleCnt="0"/>
      <dgm:spPr/>
    </dgm:pt>
    <dgm:pt modelId="{FAD549C8-FE38-48C5-9B02-9A9C79BB5F1A}" type="pres">
      <dgm:prSet presAssocID="{808E7766-A2C7-41BC-BEF4-396BEA5B6D3A}" presName="hierChild2" presStyleCnt="0"/>
      <dgm:spPr/>
    </dgm:pt>
    <dgm:pt modelId="{D2B59D39-32CC-4B11-A445-661A10E7BC98}" type="pres">
      <dgm:prSet presAssocID="{0B379DE3-A592-4C0F-A247-F63093FDA944}" presName="Name64" presStyleLbl="parChTrans1D2" presStyleIdx="0" presStyleCnt="4"/>
      <dgm:spPr/>
    </dgm:pt>
    <dgm:pt modelId="{C1CC1F38-D600-4C6E-8EE8-1054B0C05FAA}" type="pres">
      <dgm:prSet presAssocID="{12CC35F6-BEF2-4187-A45D-BE73B0F14898}" presName="hierRoot2" presStyleCnt="0">
        <dgm:presLayoutVars>
          <dgm:hierBranch val="init"/>
        </dgm:presLayoutVars>
      </dgm:prSet>
      <dgm:spPr/>
    </dgm:pt>
    <dgm:pt modelId="{75946AFB-82B9-43D0-A6FD-0A88958E19BD}" type="pres">
      <dgm:prSet presAssocID="{12CC35F6-BEF2-4187-A45D-BE73B0F14898}" presName="rootComposite" presStyleCnt="0"/>
      <dgm:spPr/>
    </dgm:pt>
    <dgm:pt modelId="{0D36B0C4-1C49-4228-87F4-60BD56C56A6D}" type="pres">
      <dgm:prSet presAssocID="{12CC35F6-BEF2-4187-A45D-BE73B0F14898}" presName="rootText" presStyleLbl="node2" presStyleIdx="0" presStyleCnt="3" custScaleY="134759">
        <dgm:presLayoutVars>
          <dgm:chPref val="3"/>
        </dgm:presLayoutVars>
      </dgm:prSet>
      <dgm:spPr/>
    </dgm:pt>
    <dgm:pt modelId="{08F09586-2796-4664-8335-9A438F9DC058}" type="pres">
      <dgm:prSet presAssocID="{12CC35F6-BEF2-4187-A45D-BE73B0F14898}" presName="rootConnector" presStyleLbl="node2" presStyleIdx="0" presStyleCnt="3"/>
      <dgm:spPr/>
    </dgm:pt>
    <dgm:pt modelId="{D25B78CC-CA7E-47D9-9913-B0F01CADC1F0}" type="pres">
      <dgm:prSet presAssocID="{12CC35F6-BEF2-4187-A45D-BE73B0F14898}" presName="hierChild4" presStyleCnt="0"/>
      <dgm:spPr/>
    </dgm:pt>
    <dgm:pt modelId="{55F364A2-D21F-4815-8F58-7E4B51188CCB}" type="pres">
      <dgm:prSet presAssocID="{12CC35F6-BEF2-4187-A45D-BE73B0F14898}" presName="hierChild5" presStyleCnt="0"/>
      <dgm:spPr/>
    </dgm:pt>
    <dgm:pt modelId="{29399A5C-A8C0-4354-9BE5-A9C9E3B22561}" type="pres">
      <dgm:prSet presAssocID="{115F2A92-C368-446F-A701-09466AA01BEC}" presName="Name64" presStyleLbl="parChTrans1D2" presStyleIdx="1" presStyleCnt="4"/>
      <dgm:spPr/>
    </dgm:pt>
    <dgm:pt modelId="{B231DF63-1D85-4784-AE66-CD29430593DA}" type="pres">
      <dgm:prSet presAssocID="{E88FB314-9F48-4E55-8AD6-86A394D76849}" presName="hierRoot2" presStyleCnt="0">
        <dgm:presLayoutVars>
          <dgm:hierBranch val="init"/>
        </dgm:presLayoutVars>
      </dgm:prSet>
      <dgm:spPr/>
    </dgm:pt>
    <dgm:pt modelId="{F3AC04F0-7161-4305-8A38-E2E554718711}" type="pres">
      <dgm:prSet presAssocID="{E88FB314-9F48-4E55-8AD6-86A394D76849}" presName="rootComposite" presStyleCnt="0"/>
      <dgm:spPr/>
    </dgm:pt>
    <dgm:pt modelId="{C50F698F-47B3-4E3E-ACB5-0912D1A79314}" type="pres">
      <dgm:prSet presAssocID="{E88FB314-9F48-4E55-8AD6-86A394D76849}" presName="rootText" presStyleLbl="node2" presStyleIdx="1" presStyleCnt="3" custScaleY="118943">
        <dgm:presLayoutVars>
          <dgm:chPref val="3"/>
        </dgm:presLayoutVars>
      </dgm:prSet>
      <dgm:spPr/>
    </dgm:pt>
    <dgm:pt modelId="{E685CED1-D82A-4E1A-BAEE-12BF6B5CCD29}" type="pres">
      <dgm:prSet presAssocID="{E88FB314-9F48-4E55-8AD6-86A394D76849}" presName="rootConnector" presStyleLbl="node2" presStyleIdx="1" presStyleCnt="3"/>
      <dgm:spPr/>
    </dgm:pt>
    <dgm:pt modelId="{39D6E971-C1B1-4BE3-8FBD-3CF841362349}" type="pres">
      <dgm:prSet presAssocID="{E88FB314-9F48-4E55-8AD6-86A394D76849}" presName="hierChild4" presStyleCnt="0"/>
      <dgm:spPr/>
    </dgm:pt>
    <dgm:pt modelId="{42A312CE-4FE1-4B5B-8D9C-5A32CC3DD9D7}" type="pres">
      <dgm:prSet presAssocID="{E88FB314-9F48-4E55-8AD6-86A394D76849}" presName="hierChild5" presStyleCnt="0"/>
      <dgm:spPr/>
    </dgm:pt>
    <dgm:pt modelId="{517F81C0-6E35-4762-873B-FE107F2BC3E9}" type="pres">
      <dgm:prSet presAssocID="{D5EE2529-306E-4153-9F74-239C4B4EA693}" presName="Name64" presStyleLbl="parChTrans1D2" presStyleIdx="2" presStyleCnt="4"/>
      <dgm:spPr/>
    </dgm:pt>
    <dgm:pt modelId="{052F867C-B471-4DE4-AAFC-540428A64B83}" type="pres">
      <dgm:prSet presAssocID="{36C47E7F-B0A5-4227-95F5-8A1D95712A90}" presName="hierRoot2" presStyleCnt="0">
        <dgm:presLayoutVars>
          <dgm:hierBranch val="init"/>
        </dgm:presLayoutVars>
      </dgm:prSet>
      <dgm:spPr/>
    </dgm:pt>
    <dgm:pt modelId="{BA1C130D-65D3-4FA6-B034-1090FDBD5DC6}" type="pres">
      <dgm:prSet presAssocID="{36C47E7F-B0A5-4227-95F5-8A1D95712A90}" presName="rootComposite" presStyleCnt="0"/>
      <dgm:spPr/>
    </dgm:pt>
    <dgm:pt modelId="{A74D3A78-CAAF-4C3F-8A3F-C9E46A31A12F}" type="pres">
      <dgm:prSet presAssocID="{36C47E7F-B0A5-4227-95F5-8A1D95712A90}" presName="rootText" presStyleLbl="node2" presStyleIdx="2" presStyleCnt="3" custScaleY="123039">
        <dgm:presLayoutVars>
          <dgm:chPref val="3"/>
        </dgm:presLayoutVars>
      </dgm:prSet>
      <dgm:spPr/>
    </dgm:pt>
    <dgm:pt modelId="{B3FD3D7A-0096-488C-935E-7C75852EFC91}" type="pres">
      <dgm:prSet presAssocID="{36C47E7F-B0A5-4227-95F5-8A1D95712A90}" presName="rootConnector" presStyleLbl="node2" presStyleIdx="2" presStyleCnt="3"/>
      <dgm:spPr/>
    </dgm:pt>
    <dgm:pt modelId="{1040BC0F-7E1A-4EA6-BB1B-2AA026AA8FD9}" type="pres">
      <dgm:prSet presAssocID="{36C47E7F-B0A5-4227-95F5-8A1D95712A90}" presName="hierChild4" presStyleCnt="0"/>
      <dgm:spPr/>
    </dgm:pt>
    <dgm:pt modelId="{EDB719C4-19BE-41B0-82A1-558A9C4AB919}" type="pres">
      <dgm:prSet presAssocID="{36C47E7F-B0A5-4227-95F5-8A1D95712A90}" presName="hierChild5" presStyleCnt="0"/>
      <dgm:spPr/>
    </dgm:pt>
    <dgm:pt modelId="{B1EE0C58-0C63-4F4E-B752-623BCCB953A6}" type="pres">
      <dgm:prSet presAssocID="{808E7766-A2C7-41BC-BEF4-396BEA5B6D3A}" presName="hierChild3" presStyleCnt="0"/>
      <dgm:spPr/>
    </dgm:pt>
    <dgm:pt modelId="{48F4BB54-5651-476A-A194-E4ACEEAF3B93}" type="pres">
      <dgm:prSet presAssocID="{2316D309-68BC-45A2-B610-DAC58094E883}" presName="Name115" presStyleLbl="parChTrans1D2" presStyleIdx="3" presStyleCnt="4"/>
      <dgm:spPr/>
    </dgm:pt>
    <dgm:pt modelId="{C44DD9F6-6B40-438A-A5E2-0AC38E8BF706}" type="pres">
      <dgm:prSet presAssocID="{3A341BDB-D684-4232-AB9F-698A9A531936}" presName="hierRoot3" presStyleCnt="0">
        <dgm:presLayoutVars>
          <dgm:hierBranch val="init"/>
        </dgm:presLayoutVars>
      </dgm:prSet>
      <dgm:spPr/>
    </dgm:pt>
    <dgm:pt modelId="{2F93E662-55A7-4CD1-B987-F1DF63703D2D}" type="pres">
      <dgm:prSet presAssocID="{3A341BDB-D684-4232-AB9F-698A9A531936}" presName="rootComposite3" presStyleCnt="0"/>
      <dgm:spPr/>
    </dgm:pt>
    <dgm:pt modelId="{191D494F-FE7C-493A-A9B8-87773A194A6C}" type="pres">
      <dgm:prSet presAssocID="{3A341BDB-D684-4232-AB9F-698A9A531936}" presName="rootText3" presStyleLbl="asst1" presStyleIdx="0" presStyleCnt="1" custScaleX="60724" custScaleY="60611">
        <dgm:presLayoutVars>
          <dgm:chPref val="3"/>
        </dgm:presLayoutVars>
      </dgm:prSet>
      <dgm:spPr/>
    </dgm:pt>
    <dgm:pt modelId="{2D3CB450-88E5-4346-ADCB-C8300719695D}" type="pres">
      <dgm:prSet presAssocID="{3A341BDB-D684-4232-AB9F-698A9A531936}" presName="rootConnector3" presStyleLbl="asst1" presStyleIdx="0" presStyleCnt="1"/>
      <dgm:spPr/>
    </dgm:pt>
    <dgm:pt modelId="{7F98EF07-4CB2-4C0C-955B-D5189C6074FD}" type="pres">
      <dgm:prSet presAssocID="{3A341BDB-D684-4232-AB9F-698A9A531936}" presName="hierChild6" presStyleCnt="0"/>
      <dgm:spPr/>
    </dgm:pt>
    <dgm:pt modelId="{560F0425-3879-41FF-8517-07403C709A16}" type="pres">
      <dgm:prSet presAssocID="{3A341BDB-D684-4232-AB9F-698A9A531936}" presName="hierChild7" presStyleCnt="0"/>
      <dgm:spPr/>
    </dgm:pt>
  </dgm:ptLst>
  <dgm:cxnLst>
    <dgm:cxn modelId="{0C150338-BD2D-47E6-AC35-A139D22986BF}" type="presOf" srcId="{808E7766-A2C7-41BC-BEF4-396BEA5B6D3A}" destId="{33B0DC35-C47C-4F4B-8A60-B3C5141E519B}" srcOrd="0" destOrd="0" presId="urn:microsoft.com/office/officeart/2009/3/layout/HorizontalOrganizationChart"/>
    <dgm:cxn modelId="{281CCD5C-7EA0-45B8-96F8-A2AEDF9F030D}" type="presOf" srcId="{115F2A92-C368-446F-A701-09466AA01BEC}" destId="{29399A5C-A8C0-4354-9BE5-A9C9E3B22561}" srcOrd="0" destOrd="0" presId="urn:microsoft.com/office/officeart/2009/3/layout/HorizontalOrganizationChart"/>
    <dgm:cxn modelId="{F5678F5F-9581-492A-87AC-0AC079D600E2}" type="presOf" srcId="{12CC35F6-BEF2-4187-A45D-BE73B0F14898}" destId="{0D36B0C4-1C49-4228-87F4-60BD56C56A6D}" srcOrd="0" destOrd="0" presId="urn:microsoft.com/office/officeart/2009/3/layout/HorizontalOrganizationChart"/>
    <dgm:cxn modelId="{6EF7BC67-F048-4654-AE9C-F59F339B1F81}" type="presOf" srcId="{162CD62B-715B-47F8-B239-BCFC2671AFDD}" destId="{9ECF2777-EBDC-4402-9BEF-8E6F99FD55E4}" srcOrd="0" destOrd="0" presId="urn:microsoft.com/office/officeart/2009/3/layout/HorizontalOrganizationChart"/>
    <dgm:cxn modelId="{91CB984A-A212-4D3F-A498-67B83F697180}" type="presOf" srcId="{0B379DE3-A592-4C0F-A247-F63093FDA944}" destId="{D2B59D39-32CC-4B11-A445-661A10E7BC98}" srcOrd="0" destOrd="0" presId="urn:microsoft.com/office/officeart/2009/3/layout/HorizontalOrganizationChart"/>
    <dgm:cxn modelId="{1E931D4F-5B6B-47FB-8787-F6C6CC1F2F95}" type="presOf" srcId="{2316D309-68BC-45A2-B610-DAC58094E883}" destId="{48F4BB54-5651-476A-A194-E4ACEEAF3B93}" srcOrd="0" destOrd="0" presId="urn:microsoft.com/office/officeart/2009/3/layout/HorizontalOrganizationChart"/>
    <dgm:cxn modelId="{3063946F-15DC-4B49-9D0B-BD23E4583568}" srcId="{808E7766-A2C7-41BC-BEF4-396BEA5B6D3A}" destId="{36C47E7F-B0A5-4227-95F5-8A1D95712A90}" srcOrd="3" destOrd="0" parTransId="{D5EE2529-306E-4153-9F74-239C4B4EA693}" sibTransId="{7B57B3AE-1496-4528-850D-9206B517B7D0}"/>
    <dgm:cxn modelId="{19FE7871-7704-4A06-871C-2B5BEBEA2E7D}" type="presOf" srcId="{3A341BDB-D684-4232-AB9F-698A9A531936}" destId="{191D494F-FE7C-493A-A9B8-87773A194A6C}" srcOrd="0" destOrd="0" presId="urn:microsoft.com/office/officeart/2009/3/layout/HorizontalOrganizationChart"/>
    <dgm:cxn modelId="{35939B51-3827-4533-8B81-4BEB48662325}" srcId="{162CD62B-715B-47F8-B239-BCFC2671AFDD}" destId="{808E7766-A2C7-41BC-BEF4-396BEA5B6D3A}" srcOrd="0" destOrd="0" parTransId="{2559C423-AE4F-4088-AC20-8773A78B0415}" sibTransId="{ACC63822-88FD-4D19-84AD-46D9C18E3700}"/>
    <dgm:cxn modelId="{56E5C955-2410-4253-A8D0-D5CBB4995970}" type="presOf" srcId="{36C47E7F-B0A5-4227-95F5-8A1D95712A90}" destId="{A74D3A78-CAAF-4C3F-8A3F-C9E46A31A12F}" srcOrd="0" destOrd="0" presId="urn:microsoft.com/office/officeart/2009/3/layout/HorizontalOrganizationChart"/>
    <dgm:cxn modelId="{04137657-C39C-4AF7-B517-97E438F79474}" srcId="{808E7766-A2C7-41BC-BEF4-396BEA5B6D3A}" destId="{E88FB314-9F48-4E55-8AD6-86A394D76849}" srcOrd="2" destOrd="0" parTransId="{115F2A92-C368-446F-A701-09466AA01BEC}" sibTransId="{64DAC6A4-3EA2-4777-B125-7411D1A7A6B8}"/>
    <dgm:cxn modelId="{7D814084-6703-4959-BB06-E99F6455B598}" type="presOf" srcId="{36C47E7F-B0A5-4227-95F5-8A1D95712A90}" destId="{B3FD3D7A-0096-488C-935E-7C75852EFC91}" srcOrd="1" destOrd="0" presId="urn:microsoft.com/office/officeart/2009/3/layout/HorizontalOrganizationChart"/>
    <dgm:cxn modelId="{D5029B97-B168-431E-8355-22F66E6E16A5}" type="presOf" srcId="{D5EE2529-306E-4153-9F74-239C4B4EA693}" destId="{517F81C0-6E35-4762-873B-FE107F2BC3E9}" srcOrd="0" destOrd="0" presId="urn:microsoft.com/office/officeart/2009/3/layout/HorizontalOrganizationChart"/>
    <dgm:cxn modelId="{11C7709F-33EA-4F8F-8AD4-03DD9B32A7F9}" srcId="{808E7766-A2C7-41BC-BEF4-396BEA5B6D3A}" destId="{12CC35F6-BEF2-4187-A45D-BE73B0F14898}" srcOrd="1" destOrd="0" parTransId="{0B379DE3-A592-4C0F-A247-F63093FDA944}" sibTransId="{547B0976-2197-4F7D-927B-6F1618DF4BE7}"/>
    <dgm:cxn modelId="{293FFBA3-1AFB-4DF7-9600-BEF5C0E01F20}" type="presOf" srcId="{12CC35F6-BEF2-4187-A45D-BE73B0F14898}" destId="{08F09586-2796-4664-8335-9A438F9DC058}" srcOrd="1" destOrd="0" presId="urn:microsoft.com/office/officeart/2009/3/layout/HorizontalOrganizationChart"/>
    <dgm:cxn modelId="{B86576D0-3AC3-49AF-8DE0-2729D1920915}" type="presOf" srcId="{E88FB314-9F48-4E55-8AD6-86A394D76849}" destId="{E685CED1-D82A-4E1A-BAEE-12BF6B5CCD29}" srcOrd="1" destOrd="0" presId="urn:microsoft.com/office/officeart/2009/3/layout/HorizontalOrganizationChart"/>
    <dgm:cxn modelId="{4E9F05D8-9BE8-49DB-9D95-D06B90A50A18}" type="presOf" srcId="{E88FB314-9F48-4E55-8AD6-86A394D76849}" destId="{C50F698F-47B3-4E3E-ACB5-0912D1A79314}" srcOrd="0" destOrd="0" presId="urn:microsoft.com/office/officeart/2009/3/layout/HorizontalOrganizationChart"/>
    <dgm:cxn modelId="{A46D16DF-14D4-401F-9DF6-CFA582E171F9}" srcId="{808E7766-A2C7-41BC-BEF4-396BEA5B6D3A}" destId="{3A341BDB-D684-4232-AB9F-698A9A531936}" srcOrd="0" destOrd="0" parTransId="{2316D309-68BC-45A2-B610-DAC58094E883}" sibTransId="{14D98710-28C8-464D-B00A-E86FC435AF77}"/>
    <dgm:cxn modelId="{DB6B9BF1-D8B5-4042-BE1A-66FB63DD03C6}" type="presOf" srcId="{808E7766-A2C7-41BC-BEF4-396BEA5B6D3A}" destId="{D4A9CE8E-2C6E-468A-8EEE-C682DBAD443B}" srcOrd="1" destOrd="0" presId="urn:microsoft.com/office/officeart/2009/3/layout/HorizontalOrganizationChart"/>
    <dgm:cxn modelId="{0C38C0FF-EDE6-4BEA-BF36-E4D002CDFA86}" type="presOf" srcId="{3A341BDB-D684-4232-AB9F-698A9A531936}" destId="{2D3CB450-88E5-4346-ADCB-C8300719695D}" srcOrd="1" destOrd="0" presId="urn:microsoft.com/office/officeart/2009/3/layout/HorizontalOrganizationChart"/>
    <dgm:cxn modelId="{6DB55426-5E9E-4415-8734-A71C8F369FE2}" type="presParOf" srcId="{9ECF2777-EBDC-4402-9BEF-8E6F99FD55E4}" destId="{F80F8C68-FFF4-4956-941E-3EFF39DD82EC}" srcOrd="0" destOrd="0" presId="urn:microsoft.com/office/officeart/2009/3/layout/HorizontalOrganizationChart"/>
    <dgm:cxn modelId="{7B0653D0-43EB-416D-A4CD-89459593BC05}" type="presParOf" srcId="{F80F8C68-FFF4-4956-941E-3EFF39DD82EC}" destId="{86C2BAFB-1283-45AE-9128-ED7870B729F0}" srcOrd="0" destOrd="0" presId="urn:microsoft.com/office/officeart/2009/3/layout/HorizontalOrganizationChart"/>
    <dgm:cxn modelId="{F7E055EB-C9D3-4E04-85E6-4930271BBBD3}" type="presParOf" srcId="{86C2BAFB-1283-45AE-9128-ED7870B729F0}" destId="{33B0DC35-C47C-4F4B-8A60-B3C5141E519B}" srcOrd="0" destOrd="0" presId="urn:microsoft.com/office/officeart/2009/3/layout/HorizontalOrganizationChart"/>
    <dgm:cxn modelId="{3D605F88-86CC-4505-8C35-50256F7BFBB4}" type="presParOf" srcId="{86C2BAFB-1283-45AE-9128-ED7870B729F0}" destId="{D4A9CE8E-2C6E-468A-8EEE-C682DBAD443B}" srcOrd="1" destOrd="0" presId="urn:microsoft.com/office/officeart/2009/3/layout/HorizontalOrganizationChart"/>
    <dgm:cxn modelId="{EDB7180E-A026-4287-B89B-4755C5F84135}" type="presParOf" srcId="{F80F8C68-FFF4-4956-941E-3EFF39DD82EC}" destId="{FAD549C8-FE38-48C5-9B02-9A9C79BB5F1A}" srcOrd="1" destOrd="0" presId="urn:microsoft.com/office/officeart/2009/3/layout/HorizontalOrganizationChart"/>
    <dgm:cxn modelId="{FB74F9FC-34AB-4980-9949-7DB1AAC6D80A}" type="presParOf" srcId="{FAD549C8-FE38-48C5-9B02-9A9C79BB5F1A}" destId="{D2B59D39-32CC-4B11-A445-661A10E7BC98}" srcOrd="0" destOrd="0" presId="urn:microsoft.com/office/officeart/2009/3/layout/HorizontalOrganizationChart"/>
    <dgm:cxn modelId="{4DC7BD86-3542-4AFB-A5BB-2E781550B4A2}" type="presParOf" srcId="{FAD549C8-FE38-48C5-9B02-9A9C79BB5F1A}" destId="{C1CC1F38-D600-4C6E-8EE8-1054B0C05FAA}" srcOrd="1" destOrd="0" presId="urn:microsoft.com/office/officeart/2009/3/layout/HorizontalOrganizationChart"/>
    <dgm:cxn modelId="{46C0D2E7-A692-41FD-855D-743658825D9B}" type="presParOf" srcId="{C1CC1F38-D600-4C6E-8EE8-1054B0C05FAA}" destId="{75946AFB-82B9-43D0-A6FD-0A88958E19BD}" srcOrd="0" destOrd="0" presId="urn:microsoft.com/office/officeart/2009/3/layout/HorizontalOrganizationChart"/>
    <dgm:cxn modelId="{8AC3A2AF-5453-4420-B711-B553F38BCA52}" type="presParOf" srcId="{75946AFB-82B9-43D0-A6FD-0A88958E19BD}" destId="{0D36B0C4-1C49-4228-87F4-60BD56C56A6D}" srcOrd="0" destOrd="0" presId="urn:microsoft.com/office/officeart/2009/3/layout/HorizontalOrganizationChart"/>
    <dgm:cxn modelId="{04DD40AF-2201-4255-872E-9C3A955D041E}" type="presParOf" srcId="{75946AFB-82B9-43D0-A6FD-0A88958E19BD}" destId="{08F09586-2796-4664-8335-9A438F9DC058}" srcOrd="1" destOrd="0" presId="urn:microsoft.com/office/officeart/2009/3/layout/HorizontalOrganizationChart"/>
    <dgm:cxn modelId="{8E76C4F6-B19E-4BD7-B41A-13AE3CE59B97}" type="presParOf" srcId="{C1CC1F38-D600-4C6E-8EE8-1054B0C05FAA}" destId="{D25B78CC-CA7E-47D9-9913-B0F01CADC1F0}" srcOrd="1" destOrd="0" presId="urn:microsoft.com/office/officeart/2009/3/layout/HorizontalOrganizationChart"/>
    <dgm:cxn modelId="{1E9B0351-D8F2-4E0E-8E80-31C1E9B7CAAD}" type="presParOf" srcId="{C1CC1F38-D600-4C6E-8EE8-1054B0C05FAA}" destId="{55F364A2-D21F-4815-8F58-7E4B51188CCB}" srcOrd="2" destOrd="0" presId="urn:microsoft.com/office/officeart/2009/3/layout/HorizontalOrganizationChart"/>
    <dgm:cxn modelId="{13B2ED85-E3AC-40EF-83D3-61D9F67DF179}" type="presParOf" srcId="{FAD549C8-FE38-48C5-9B02-9A9C79BB5F1A}" destId="{29399A5C-A8C0-4354-9BE5-A9C9E3B22561}" srcOrd="2" destOrd="0" presId="urn:microsoft.com/office/officeart/2009/3/layout/HorizontalOrganizationChart"/>
    <dgm:cxn modelId="{4D6FF9BB-7A1C-4446-8B59-FA01AB23FD78}" type="presParOf" srcId="{FAD549C8-FE38-48C5-9B02-9A9C79BB5F1A}" destId="{B231DF63-1D85-4784-AE66-CD29430593DA}" srcOrd="3" destOrd="0" presId="urn:microsoft.com/office/officeart/2009/3/layout/HorizontalOrganizationChart"/>
    <dgm:cxn modelId="{A19FABD6-61E8-4654-95BE-F36143455504}" type="presParOf" srcId="{B231DF63-1D85-4784-AE66-CD29430593DA}" destId="{F3AC04F0-7161-4305-8A38-E2E554718711}" srcOrd="0" destOrd="0" presId="urn:microsoft.com/office/officeart/2009/3/layout/HorizontalOrganizationChart"/>
    <dgm:cxn modelId="{EDBE6A1F-7F67-4C7A-BDE0-ABFCC635CB1F}" type="presParOf" srcId="{F3AC04F0-7161-4305-8A38-E2E554718711}" destId="{C50F698F-47B3-4E3E-ACB5-0912D1A79314}" srcOrd="0" destOrd="0" presId="urn:microsoft.com/office/officeart/2009/3/layout/HorizontalOrganizationChart"/>
    <dgm:cxn modelId="{A1B9A2E9-6514-4434-8C04-DCCF894CA2C1}" type="presParOf" srcId="{F3AC04F0-7161-4305-8A38-E2E554718711}" destId="{E685CED1-D82A-4E1A-BAEE-12BF6B5CCD29}" srcOrd="1" destOrd="0" presId="urn:microsoft.com/office/officeart/2009/3/layout/HorizontalOrganizationChart"/>
    <dgm:cxn modelId="{B1440863-1AF8-4F6B-A0A1-65A8BD7D2335}" type="presParOf" srcId="{B231DF63-1D85-4784-AE66-CD29430593DA}" destId="{39D6E971-C1B1-4BE3-8FBD-3CF841362349}" srcOrd="1" destOrd="0" presId="urn:microsoft.com/office/officeart/2009/3/layout/HorizontalOrganizationChart"/>
    <dgm:cxn modelId="{99E2B321-429B-4FFB-8F4C-04FEF6655CD8}" type="presParOf" srcId="{B231DF63-1D85-4784-AE66-CD29430593DA}" destId="{42A312CE-4FE1-4B5B-8D9C-5A32CC3DD9D7}" srcOrd="2" destOrd="0" presId="urn:microsoft.com/office/officeart/2009/3/layout/HorizontalOrganizationChart"/>
    <dgm:cxn modelId="{2BB4D2EB-1FF5-4E7B-80AC-45B1E9ADFEE1}" type="presParOf" srcId="{FAD549C8-FE38-48C5-9B02-9A9C79BB5F1A}" destId="{517F81C0-6E35-4762-873B-FE107F2BC3E9}" srcOrd="4" destOrd="0" presId="urn:microsoft.com/office/officeart/2009/3/layout/HorizontalOrganizationChart"/>
    <dgm:cxn modelId="{33A88BAF-EBC2-4684-8C9F-7663DC269B8B}" type="presParOf" srcId="{FAD549C8-FE38-48C5-9B02-9A9C79BB5F1A}" destId="{052F867C-B471-4DE4-AAFC-540428A64B83}" srcOrd="5" destOrd="0" presId="urn:microsoft.com/office/officeart/2009/3/layout/HorizontalOrganizationChart"/>
    <dgm:cxn modelId="{CD76FB86-C05B-4591-A5E8-F4F9671BA1A2}" type="presParOf" srcId="{052F867C-B471-4DE4-AAFC-540428A64B83}" destId="{BA1C130D-65D3-4FA6-B034-1090FDBD5DC6}" srcOrd="0" destOrd="0" presId="urn:microsoft.com/office/officeart/2009/3/layout/HorizontalOrganizationChart"/>
    <dgm:cxn modelId="{B70D0B44-84DD-4C71-90E3-AFB76AB75FE9}" type="presParOf" srcId="{BA1C130D-65D3-4FA6-B034-1090FDBD5DC6}" destId="{A74D3A78-CAAF-4C3F-8A3F-C9E46A31A12F}" srcOrd="0" destOrd="0" presId="urn:microsoft.com/office/officeart/2009/3/layout/HorizontalOrganizationChart"/>
    <dgm:cxn modelId="{43B9D0FF-BB22-4650-A780-92C9DF4E7084}" type="presParOf" srcId="{BA1C130D-65D3-4FA6-B034-1090FDBD5DC6}" destId="{B3FD3D7A-0096-488C-935E-7C75852EFC91}" srcOrd="1" destOrd="0" presId="urn:microsoft.com/office/officeart/2009/3/layout/HorizontalOrganizationChart"/>
    <dgm:cxn modelId="{40C2E951-C309-4B15-9CEF-9F18C8DAEE9B}" type="presParOf" srcId="{052F867C-B471-4DE4-AAFC-540428A64B83}" destId="{1040BC0F-7E1A-4EA6-BB1B-2AA026AA8FD9}" srcOrd="1" destOrd="0" presId="urn:microsoft.com/office/officeart/2009/3/layout/HorizontalOrganizationChart"/>
    <dgm:cxn modelId="{D12B55E4-6333-4628-8288-F5DB0FDF11A9}" type="presParOf" srcId="{052F867C-B471-4DE4-AAFC-540428A64B83}" destId="{EDB719C4-19BE-41B0-82A1-558A9C4AB919}" srcOrd="2" destOrd="0" presId="urn:microsoft.com/office/officeart/2009/3/layout/HorizontalOrganizationChart"/>
    <dgm:cxn modelId="{A52248DD-2D27-4F92-A149-AB52433C9802}" type="presParOf" srcId="{F80F8C68-FFF4-4956-941E-3EFF39DD82EC}" destId="{B1EE0C58-0C63-4F4E-B752-623BCCB953A6}" srcOrd="2" destOrd="0" presId="urn:microsoft.com/office/officeart/2009/3/layout/HorizontalOrganizationChart"/>
    <dgm:cxn modelId="{1E6F2CCC-3167-4E04-883D-F645A28DB49A}" type="presParOf" srcId="{B1EE0C58-0C63-4F4E-B752-623BCCB953A6}" destId="{48F4BB54-5651-476A-A194-E4ACEEAF3B93}" srcOrd="0" destOrd="0" presId="urn:microsoft.com/office/officeart/2009/3/layout/HorizontalOrganizationChart"/>
    <dgm:cxn modelId="{78CE8B9A-26FF-4DB6-B402-8EEBA1B31A74}" type="presParOf" srcId="{B1EE0C58-0C63-4F4E-B752-623BCCB953A6}" destId="{C44DD9F6-6B40-438A-A5E2-0AC38E8BF706}" srcOrd="1" destOrd="0" presId="urn:microsoft.com/office/officeart/2009/3/layout/HorizontalOrganizationChart"/>
    <dgm:cxn modelId="{CF2895F3-6930-48E6-B3FF-D9290B0A004C}" type="presParOf" srcId="{C44DD9F6-6B40-438A-A5E2-0AC38E8BF706}" destId="{2F93E662-55A7-4CD1-B987-F1DF63703D2D}" srcOrd="0" destOrd="0" presId="urn:microsoft.com/office/officeart/2009/3/layout/HorizontalOrganizationChart"/>
    <dgm:cxn modelId="{7B0148F2-3861-4F85-A8C9-B1A11C80E648}" type="presParOf" srcId="{2F93E662-55A7-4CD1-B987-F1DF63703D2D}" destId="{191D494F-FE7C-493A-A9B8-87773A194A6C}" srcOrd="0" destOrd="0" presId="urn:microsoft.com/office/officeart/2009/3/layout/HorizontalOrganizationChart"/>
    <dgm:cxn modelId="{3A756EEF-87A1-405F-AE8D-69BE64A1E4F8}" type="presParOf" srcId="{2F93E662-55A7-4CD1-B987-F1DF63703D2D}" destId="{2D3CB450-88E5-4346-ADCB-C8300719695D}" srcOrd="1" destOrd="0" presId="urn:microsoft.com/office/officeart/2009/3/layout/HorizontalOrganizationChart"/>
    <dgm:cxn modelId="{96043CB4-8EFF-4ABB-8019-79792201904A}" type="presParOf" srcId="{C44DD9F6-6B40-438A-A5E2-0AC38E8BF706}" destId="{7F98EF07-4CB2-4C0C-955B-D5189C6074FD}" srcOrd="1" destOrd="0" presId="urn:microsoft.com/office/officeart/2009/3/layout/HorizontalOrganizationChart"/>
    <dgm:cxn modelId="{E0E5047B-D00A-4BB3-B7B5-51FEB54A3B0C}" type="presParOf" srcId="{C44DD9F6-6B40-438A-A5E2-0AC38E8BF706}" destId="{560F0425-3879-41FF-8517-07403C709A16}"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D4C1CF-CA06-4CA2-B33B-65223D605025}"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es-EC"/>
        </a:p>
      </dgm:t>
    </dgm:pt>
    <dgm:pt modelId="{74BB6078-9203-4339-8402-31E607042061}">
      <dgm:prSet phldrT="[Texto]" custT="1"/>
      <dgm:spPr/>
      <dgm:t>
        <a:bodyPr/>
        <a:lstStyle/>
        <a:p>
          <a:r>
            <a:rPr lang="es-EC" sz="1400" dirty="0">
              <a:solidFill>
                <a:schemeClr val="tx1"/>
              </a:solidFill>
            </a:rPr>
            <a:t>Eucalipto</a:t>
          </a:r>
        </a:p>
        <a:p>
          <a:r>
            <a:rPr lang="es-EC" sz="1400" dirty="0">
              <a:solidFill>
                <a:schemeClr val="tx1"/>
              </a:solidFill>
            </a:rPr>
            <a:t>Densidad: 0,55 g/cm2</a:t>
          </a:r>
        </a:p>
      </dgm:t>
    </dgm:pt>
    <dgm:pt modelId="{B340FCD0-10C0-4FB9-9521-27656B6C88B1}" type="parTrans" cxnId="{76808E9D-D96F-4E22-974C-A37467D0B459}">
      <dgm:prSet/>
      <dgm:spPr/>
      <dgm:t>
        <a:bodyPr/>
        <a:lstStyle/>
        <a:p>
          <a:endParaRPr lang="es-EC"/>
        </a:p>
      </dgm:t>
    </dgm:pt>
    <dgm:pt modelId="{29DEB9AA-9A6B-4F48-AB32-7A13CE8DBA43}" type="sibTrans" cxnId="{76808E9D-D96F-4E22-974C-A37467D0B459}">
      <dgm:prSet/>
      <dgm:spPr/>
      <dgm:t>
        <a:bodyPr/>
        <a:lstStyle/>
        <a:p>
          <a:endParaRPr lang="es-EC"/>
        </a:p>
      </dgm:t>
    </dgm:pt>
    <dgm:pt modelId="{89811941-666A-43AF-8DA6-2B58C2A68DBA}">
      <dgm:prSet phldrT="[Texto]" custT="1"/>
      <dgm:spPr/>
      <dgm:t>
        <a:bodyPr/>
        <a:lstStyle/>
        <a:p>
          <a:r>
            <a:rPr lang="es-EC" sz="1400" dirty="0">
              <a:solidFill>
                <a:schemeClr val="tx1"/>
              </a:solidFill>
            </a:rPr>
            <a:t>Grupo C</a:t>
          </a:r>
        </a:p>
        <a:p>
          <a:r>
            <a:rPr lang="es-EC" sz="1400" dirty="0">
              <a:solidFill>
                <a:schemeClr val="tx1"/>
              </a:solidFill>
            </a:rPr>
            <a:t>Densidad: 0,40-0,55 g/cm2</a:t>
          </a:r>
          <a:r>
            <a:rPr lang="es-EC" sz="1200" dirty="0">
              <a:solidFill>
                <a:schemeClr val="tx1"/>
              </a:solidFill>
            </a:rPr>
            <a:t> </a:t>
          </a:r>
        </a:p>
      </dgm:t>
    </dgm:pt>
    <dgm:pt modelId="{C33A56AA-0172-492C-8AAE-1DC1603C55E3}" type="parTrans" cxnId="{1676AB38-58AC-49E0-A774-10E3939991F9}">
      <dgm:prSet/>
      <dgm:spPr/>
      <dgm:t>
        <a:bodyPr/>
        <a:lstStyle/>
        <a:p>
          <a:endParaRPr lang="es-EC"/>
        </a:p>
      </dgm:t>
    </dgm:pt>
    <dgm:pt modelId="{0DC8CBBC-76D2-445F-94AA-68FA68330137}" type="sibTrans" cxnId="{1676AB38-58AC-49E0-A774-10E3939991F9}">
      <dgm:prSet/>
      <dgm:spPr/>
      <dgm:t>
        <a:bodyPr/>
        <a:lstStyle/>
        <a:p>
          <a:endParaRPr lang="es-EC"/>
        </a:p>
      </dgm:t>
    </dgm:pt>
    <dgm:pt modelId="{A1DB1B6A-6714-4E37-820F-67522D2EEE64}">
      <dgm:prSet phldrT="[Texto]" custT="1"/>
      <dgm:spPr/>
      <dgm:t>
        <a:bodyPr/>
        <a:lstStyle/>
        <a:p>
          <a:r>
            <a:rPr lang="es-EC" sz="1400" dirty="0">
              <a:solidFill>
                <a:schemeClr val="tx1"/>
              </a:solidFill>
            </a:rPr>
            <a:t>Grupo A</a:t>
          </a:r>
        </a:p>
        <a:p>
          <a:r>
            <a:rPr lang="es-EC" sz="1400" dirty="0">
              <a:solidFill>
                <a:schemeClr val="tx1"/>
              </a:solidFill>
            </a:rPr>
            <a:t>Densidad: 0,71-0,90 g/cm2</a:t>
          </a:r>
          <a:r>
            <a:rPr lang="es-EC" sz="1400" dirty="0"/>
            <a:t> </a:t>
          </a:r>
        </a:p>
      </dgm:t>
    </dgm:pt>
    <dgm:pt modelId="{0B389E60-E3B1-4519-B6AE-3626FA914D34}" type="parTrans" cxnId="{B2170158-8BA1-49B8-8A1C-D1A2F3DEA18E}">
      <dgm:prSet/>
      <dgm:spPr/>
      <dgm:t>
        <a:bodyPr/>
        <a:lstStyle/>
        <a:p>
          <a:endParaRPr lang="es-EC"/>
        </a:p>
      </dgm:t>
    </dgm:pt>
    <dgm:pt modelId="{32EE8E62-5582-4549-8923-F7AC27638CC0}" type="sibTrans" cxnId="{B2170158-8BA1-49B8-8A1C-D1A2F3DEA18E}">
      <dgm:prSet/>
      <dgm:spPr/>
      <dgm:t>
        <a:bodyPr/>
        <a:lstStyle/>
        <a:p>
          <a:endParaRPr lang="es-EC"/>
        </a:p>
      </dgm:t>
    </dgm:pt>
    <dgm:pt modelId="{6012696F-2EDF-4111-AF36-2408C308AD3C}">
      <dgm:prSet custT="1"/>
      <dgm:spPr/>
      <dgm:t>
        <a:bodyPr/>
        <a:lstStyle/>
        <a:p>
          <a:r>
            <a:rPr lang="es-EC" sz="1400" dirty="0">
              <a:solidFill>
                <a:schemeClr val="tx1"/>
              </a:solidFill>
            </a:rPr>
            <a:t>Grupo B</a:t>
          </a:r>
        </a:p>
        <a:p>
          <a:r>
            <a:rPr lang="es-EC" sz="1400" dirty="0">
              <a:solidFill>
                <a:schemeClr val="tx1"/>
              </a:solidFill>
            </a:rPr>
            <a:t>Densidad: 0,56-0,70 g/cm2 </a:t>
          </a:r>
        </a:p>
      </dgm:t>
    </dgm:pt>
    <dgm:pt modelId="{464C3BA9-C094-4486-BA65-E11E2B8A8C45}" type="parTrans" cxnId="{C6318C17-E39F-4062-A3B3-05493A747378}">
      <dgm:prSet/>
      <dgm:spPr/>
      <dgm:t>
        <a:bodyPr/>
        <a:lstStyle/>
        <a:p>
          <a:endParaRPr lang="es-EC"/>
        </a:p>
      </dgm:t>
    </dgm:pt>
    <dgm:pt modelId="{77D75FEA-5E19-44F3-9801-C2C5DB0B6462}" type="sibTrans" cxnId="{C6318C17-E39F-4062-A3B3-05493A747378}">
      <dgm:prSet/>
      <dgm:spPr/>
      <dgm:t>
        <a:bodyPr/>
        <a:lstStyle/>
        <a:p>
          <a:endParaRPr lang="es-EC"/>
        </a:p>
      </dgm:t>
    </dgm:pt>
    <dgm:pt modelId="{DF2313CC-AF0D-4CA6-8724-63DDE818FAB8}" type="pres">
      <dgm:prSet presAssocID="{3BD4C1CF-CA06-4CA2-B33B-65223D605025}" presName="diagram" presStyleCnt="0">
        <dgm:presLayoutVars>
          <dgm:chPref val="1"/>
          <dgm:dir/>
          <dgm:animOne val="branch"/>
          <dgm:animLvl val="lvl"/>
          <dgm:resizeHandles val="exact"/>
        </dgm:presLayoutVars>
      </dgm:prSet>
      <dgm:spPr/>
    </dgm:pt>
    <dgm:pt modelId="{D45D5013-B029-4F47-88CE-2981121538C2}" type="pres">
      <dgm:prSet presAssocID="{74BB6078-9203-4339-8402-31E607042061}" presName="root1" presStyleCnt="0"/>
      <dgm:spPr/>
    </dgm:pt>
    <dgm:pt modelId="{53A2910D-9589-4959-8811-5DA5CBC2CDA5}" type="pres">
      <dgm:prSet presAssocID="{74BB6078-9203-4339-8402-31E607042061}" presName="LevelOneTextNode" presStyleLbl="node0" presStyleIdx="0" presStyleCnt="1" custScaleX="155185" custScaleY="171513">
        <dgm:presLayoutVars>
          <dgm:chPref val="3"/>
        </dgm:presLayoutVars>
      </dgm:prSet>
      <dgm:spPr/>
    </dgm:pt>
    <dgm:pt modelId="{E3FEE869-BBCE-4AA1-A635-3D05286212BF}" type="pres">
      <dgm:prSet presAssocID="{74BB6078-9203-4339-8402-31E607042061}" presName="level2hierChild" presStyleCnt="0"/>
      <dgm:spPr/>
    </dgm:pt>
    <dgm:pt modelId="{5B282BBD-39A5-4F93-8890-BC71AB3E49CA}" type="pres">
      <dgm:prSet presAssocID="{C33A56AA-0172-492C-8AAE-1DC1603C55E3}" presName="conn2-1" presStyleLbl="parChTrans1D2" presStyleIdx="0" presStyleCnt="3"/>
      <dgm:spPr/>
    </dgm:pt>
    <dgm:pt modelId="{277402D3-F938-4B83-A831-EFA3B906E8A9}" type="pres">
      <dgm:prSet presAssocID="{C33A56AA-0172-492C-8AAE-1DC1603C55E3}" presName="connTx" presStyleLbl="parChTrans1D2" presStyleIdx="0" presStyleCnt="3"/>
      <dgm:spPr/>
    </dgm:pt>
    <dgm:pt modelId="{B66600F8-53BB-43D5-A7E2-FC1C77A4C4EF}" type="pres">
      <dgm:prSet presAssocID="{89811941-666A-43AF-8DA6-2B58C2A68DBA}" presName="root2" presStyleCnt="0"/>
      <dgm:spPr/>
    </dgm:pt>
    <dgm:pt modelId="{39649A37-C4BE-4253-BD20-66E60116D58A}" type="pres">
      <dgm:prSet presAssocID="{89811941-666A-43AF-8DA6-2B58C2A68DBA}" presName="LevelTwoTextNode" presStyleLbl="node2" presStyleIdx="0" presStyleCnt="3" custScaleX="246712" custScaleY="119498">
        <dgm:presLayoutVars>
          <dgm:chPref val="3"/>
        </dgm:presLayoutVars>
      </dgm:prSet>
      <dgm:spPr/>
    </dgm:pt>
    <dgm:pt modelId="{7EBD7E8C-3B77-41AB-B71D-4CF48EF26F7E}" type="pres">
      <dgm:prSet presAssocID="{89811941-666A-43AF-8DA6-2B58C2A68DBA}" presName="level3hierChild" presStyleCnt="0"/>
      <dgm:spPr/>
    </dgm:pt>
    <dgm:pt modelId="{0D975805-6D55-4C72-98A1-5764C4046E03}" type="pres">
      <dgm:prSet presAssocID="{464C3BA9-C094-4486-BA65-E11E2B8A8C45}" presName="conn2-1" presStyleLbl="parChTrans1D2" presStyleIdx="1" presStyleCnt="3"/>
      <dgm:spPr/>
    </dgm:pt>
    <dgm:pt modelId="{4CD45E7B-EEB3-4C2F-89AC-1DA853DA50F6}" type="pres">
      <dgm:prSet presAssocID="{464C3BA9-C094-4486-BA65-E11E2B8A8C45}" presName="connTx" presStyleLbl="parChTrans1D2" presStyleIdx="1" presStyleCnt="3"/>
      <dgm:spPr/>
    </dgm:pt>
    <dgm:pt modelId="{404739C3-E241-4E9F-8360-62082C55A083}" type="pres">
      <dgm:prSet presAssocID="{6012696F-2EDF-4111-AF36-2408C308AD3C}" presName="root2" presStyleCnt="0"/>
      <dgm:spPr/>
    </dgm:pt>
    <dgm:pt modelId="{F55D77E1-07D4-4F7C-853F-007A7594B7E5}" type="pres">
      <dgm:prSet presAssocID="{6012696F-2EDF-4111-AF36-2408C308AD3C}" presName="LevelTwoTextNode" presStyleLbl="node2" presStyleIdx="1" presStyleCnt="3" custScaleX="246334" custScaleY="116673">
        <dgm:presLayoutVars>
          <dgm:chPref val="3"/>
        </dgm:presLayoutVars>
      </dgm:prSet>
      <dgm:spPr/>
    </dgm:pt>
    <dgm:pt modelId="{9BDA9656-1B0A-48B1-98E9-AED8538F1253}" type="pres">
      <dgm:prSet presAssocID="{6012696F-2EDF-4111-AF36-2408C308AD3C}" presName="level3hierChild" presStyleCnt="0"/>
      <dgm:spPr/>
    </dgm:pt>
    <dgm:pt modelId="{9F7CB3FD-1834-42CA-98AE-341CBDA5E801}" type="pres">
      <dgm:prSet presAssocID="{0B389E60-E3B1-4519-B6AE-3626FA914D34}" presName="conn2-1" presStyleLbl="parChTrans1D2" presStyleIdx="2" presStyleCnt="3"/>
      <dgm:spPr/>
    </dgm:pt>
    <dgm:pt modelId="{3ECCDCF1-065B-4F5F-94BD-3EAF4A9B5F84}" type="pres">
      <dgm:prSet presAssocID="{0B389E60-E3B1-4519-B6AE-3626FA914D34}" presName="connTx" presStyleLbl="parChTrans1D2" presStyleIdx="2" presStyleCnt="3"/>
      <dgm:spPr/>
    </dgm:pt>
    <dgm:pt modelId="{89E3B028-6C4C-43E9-A6B2-3B0984AA2AA3}" type="pres">
      <dgm:prSet presAssocID="{A1DB1B6A-6714-4E37-820F-67522D2EEE64}" presName="root2" presStyleCnt="0"/>
      <dgm:spPr/>
    </dgm:pt>
    <dgm:pt modelId="{B21F175B-BA40-4300-BDE9-7B6C101407EC}" type="pres">
      <dgm:prSet presAssocID="{A1DB1B6A-6714-4E37-820F-67522D2EEE64}" presName="LevelTwoTextNode" presStyleLbl="node2" presStyleIdx="2" presStyleCnt="3" custScaleX="245461" custScaleY="122617">
        <dgm:presLayoutVars>
          <dgm:chPref val="3"/>
        </dgm:presLayoutVars>
      </dgm:prSet>
      <dgm:spPr/>
    </dgm:pt>
    <dgm:pt modelId="{43F799FA-760D-44FC-9087-0FD5B18A6E06}" type="pres">
      <dgm:prSet presAssocID="{A1DB1B6A-6714-4E37-820F-67522D2EEE64}" presName="level3hierChild" presStyleCnt="0"/>
      <dgm:spPr/>
    </dgm:pt>
  </dgm:ptLst>
  <dgm:cxnLst>
    <dgm:cxn modelId="{C6318C17-E39F-4062-A3B3-05493A747378}" srcId="{74BB6078-9203-4339-8402-31E607042061}" destId="{6012696F-2EDF-4111-AF36-2408C308AD3C}" srcOrd="1" destOrd="0" parTransId="{464C3BA9-C094-4486-BA65-E11E2B8A8C45}" sibTransId="{77D75FEA-5E19-44F3-9801-C2C5DB0B6462}"/>
    <dgm:cxn modelId="{1676AB38-58AC-49E0-A774-10E3939991F9}" srcId="{74BB6078-9203-4339-8402-31E607042061}" destId="{89811941-666A-43AF-8DA6-2B58C2A68DBA}" srcOrd="0" destOrd="0" parTransId="{C33A56AA-0172-492C-8AAE-1DC1603C55E3}" sibTransId="{0DC8CBBC-76D2-445F-94AA-68FA68330137}"/>
    <dgm:cxn modelId="{6A9A0B64-FE97-4F1E-8B19-D2A1AC1E30DA}" type="presOf" srcId="{464C3BA9-C094-4486-BA65-E11E2B8A8C45}" destId="{4CD45E7B-EEB3-4C2F-89AC-1DA853DA50F6}" srcOrd="1" destOrd="0" presId="urn:microsoft.com/office/officeart/2005/8/layout/hierarchy2"/>
    <dgm:cxn modelId="{DF7C6648-9585-4DAC-A5F5-6F0C7C893517}" type="presOf" srcId="{89811941-666A-43AF-8DA6-2B58C2A68DBA}" destId="{39649A37-C4BE-4253-BD20-66E60116D58A}" srcOrd="0" destOrd="0" presId="urn:microsoft.com/office/officeart/2005/8/layout/hierarchy2"/>
    <dgm:cxn modelId="{3F595A4A-1375-4AAB-9538-047A3DCD0228}" type="presOf" srcId="{A1DB1B6A-6714-4E37-820F-67522D2EEE64}" destId="{B21F175B-BA40-4300-BDE9-7B6C101407EC}" srcOrd="0" destOrd="0" presId="urn:microsoft.com/office/officeart/2005/8/layout/hierarchy2"/>
    <dgm:cxn modelId="{B2170158-8BA1-49B8-8A1C-D1A2F3DEA18E}" srcId="{74BB6078-9203-4339-8402-31E607042061}" destId="{A1DB1B6A-6714-4E37-820F-67522D2EEE64}" srcOrd="2" destOrd="0" parTransId="{0B389E60-E3B1-4519-B6AE-3626FA914D34}" sibTransId="{32EE8E62-5582-4549-8923-F7AC27638CC0}"/>
    <dgm:cxn modelId="{33A54879-31FE-46F3-9A2C-CE43ADF72297}" type="presOf" srcId="{C33A56AA-0172-492C-8AAE-1DC1603C55E3}" destId="{5B282BBD-39A5-4F93-8890-BC71AB3E49CA}" srcOrd="0" destOrd="0" presId="urn:microsoft.com/office/officeart/2005/8/layout/hierarchy2"/>
    <dgm:cxn modelId="{ABE54996-B495-408C-8F8B-CE4666DCFE84}" type="presOf" srcId="{74BB6078-9203-4339-8402-31E607042061}" destId="{53A2910D-9589-4959-8811-5DA5CBC2CDA5}" srcOrd="0" destOrd="0" presId="urn:microsoft.com/office/officeart/2005/8/layout/hierarchy2"/>
    <dgm:cxn modelId="{7B0BBB9B-9A3F-4D35-A218-48A5FF7C02AF}" type="presOf" srcId="{6012696F-2EDF-4111-AF36-2408C308AD3C}" destId="{F55D77E1-07D4-4F7C-853F-007A7594B7E5}" srcOrd="0" destOrd="0" presId="urn:microsoft.com/office/officeart/2005/8/layout/hierarchy2"/>
    <dgm:cxn modelId="{76808E9D-D96F-4E22-974C-A37467D0B459}" srcId="{3BD4C1CF-CA06-4CA2-B33B-65223D605025}" destId="{74BB6078-9203-4339-8402-31E607042061}" srcOrd="0" destOrd="0" parTransId="{B340FCD0-10C0-4FB9-9521-27656B6C88B1}" sibTransId="{29DEB9AA-9A6B-4F48-AB32-7A13CE8DBA43}"/>
    <dgm:cxn modelId="{DAA38CAF-DA4A-4C04-BA36-CD03E0708ADE}" type="presOf" srcId="{464C3BA9-C094-4486-BA65-E11E2B8A8C45}" destId="{0D975805-6D55-4C72-98A1-5764C4046E03}" srcOrd="0" destOrd="0" presId="urn:microsoft.com/office/officeart/2005/8/layout/hierarchy2"/>
    <dgm:cxn modelId="{44AA6FC1-2877-405D-93BC-7E9AF8CD23B3}" type="presOf" srcId="{3BD4C1CF-CA06-4CA2-B33B-65223D605025}" destId="{DF2313CC-AF0D-4CA6-8724-63DDE818FAB8}" srcOrd="0" destOrd="0" presId="urn:microsoft.com/office/officeart/2005/8/layout/hierarchy2"/>
    <dgm:cxn modelId="{2DC6CEC6-03FC-40A5-AD93-501E5351DE9B}" type="presOf" srcId="{C33A56AA-0172-492C-8AAE-1DC1603C55E3}" destId="{277402D3-F938-4B83-A831-EFA3B906E8A9}" srcOrd="1" destOrd="0" presId="urn:microsoft.com/office/officeart/2005/8/layout/hierarchy2"/>
    <dgm:cxn modelId="{448D83E0-10CF-4E3D-AA6B-C62F1470BE42}" type="presOf" srcId="{0B389E60-E3B1-4519-B6AE-3626FA914D34}" destId="{3ECCDCF1-065B-4F5F-94BD-3EAF4A9B5F84}" srcOrd="1" destOrd="0" presId="urn:microsoft.com/office/officeart/2005/8/layout/hierarchy2"/>
    <dgm:cxn modelId="{6816CBE2-4AED-49A2-A3DB-032D47C72673}" type="presOf" srcId="{0B389E60-E3B1-4519-B6AE-3626FA914D34}" destId="{9F7CB3FD-1834-42CA-98AE-341CBDA5E801}" srcOrd="0" destOrd="0" presId="urn:microsoft.com/office/officeart/2005/8/layout/hierarchy2"/>
    <dgm:cxn modelId="{5D81E158-181A-4894-B71B-9B6254217A14}" type="presParOf" srcId="{DF2313CC-AF0D-4CA6-8724-63DDE818FAB8}" destId="{D45D5013-B029-4F47-88CE-2981121538C2}" srcOrd="0" destOrd="0" presId="urn:microsoft.com/office/officeart/2005/8/layout/hierarchy2"/>
    <dgm:cxn modelId="{93CFD419-27F9-4AEB-8D1E-E623D92B5DBB}" type="presParOf" srcId="{D45D5013-B029-4F47-88CE-2981121538C2}" destId="{53A2910D-9589-4959-8811-5DA5CBC2CDA5}" srcOrd="0" destOrd="0" presId="urn:microsoft.com/office/officeart/2005/8/layout/hierarchy2"/>
    <dgm:cxn modelId="{5B30F18A-B331-477D-8E1B-255D2380C376}" type="presParOf" srcId="{D45D5013-B029-4F47-88CE-2981121538C2}" destId="{E3FEE869-BBCE-4AA1-A635-3D05286212BF}" srcOrd="1" destOrd="0" presId="urn:microsoft.com/office/officeart/2005/8/layout/hierarchy2"/>
    <dgm:cxn modelId="{E48F51C1-7AC2-4B43-9D4F-9D8C88E7FF1C}" type="presParOf" srcId="{E3FEE869-BBCE-4AA1-A635-3D05286212BF}" destId="{5B282BBD-39A5-4F93-8890-BC71AB3E49CA}" srcOrd="0" destOrd="0" presId="urn:microsoft.com/office/officeart/2005/8/layout/hierarchy2"/>
    <dgm:cxn modelId="{667A443E-F08B-4C15-B8C4-A7DB981E610E}" type="presParOf" srcId="{5B282BBD-39A5-4F93-8890-BC71AB3E49CA}" destId="{277402D3-F938-4B83-A831-EFA3B906E8A9}" srcOrd="0" destOrd="0" presId="urn:microsoft.com/office/officeart/2005/8/layout/hierarchy2"/>
    <dgm:cxn modelId="{C988B86F-8037-48F3-B55E-B12D2FD8C41E}" type="presParOf" srcId="{E3FEE869-BBCE-4AA1-A635-3D05286212BF}" destId="{B66600F8-53BB-43D5-A7E2-FC1C77A4C4EF}" srcOrd="1" destOrd="0" presId="urn:microsoft.com/office/officeart/2005/8/layout/hierarchy2"/>
    <dgm:cxn modelId="{DA909666-DDED-4D85-BCB6-546BB5F56381}" type="presParOf" srcId="{B66600F8-53BB-43D5-A7E2-FC1C77A4C4EF}" destId="{39649A37-C4BE-4253-BD20-66E60116D58A}" srcOrd="0" destOrd="0" presId="urn:microsoft.com/office/officeart/2005/8/layout/hierarchy2"/>
    <dgm:cxn modelId="{23EF0F49-280D-4FE7-B460-616865FAFA05}" type="presParOf" srcId="{B66600F8-53BB-43D5-A7E2-FC1C77A4C4EF}" destId="{7EBD7E8C-3B77-41AB-B71D-4CF48EF26F7E}" srcOrd="1" destOrd="0" presId="urn:microsoft.com/office/officeart/2005/8/layout/hierarchy2"/>
    <dgm:cxn modelId="{5CE7EEC5-7C79-47FD-95E4-BE38AA2C993B}" type="presParOf" srcId="{E3FEE869-BBCE-4AA1-A635-3D05286212BF}" destId="{0D975805-6D55-4C72-98A1-5764C4046E03}" srcOrd="2" destOrd="0" presId="urn:microsoft.com/office/officeart/2005/8/layout/hierarchy2"/>
    <dgm:cxn modelId="{01E9A6AF-4CE4-4473-BDE5-50B8121816EC}" type="presParOf" srcId="{0D975805-6D55-4C72-98A1-5764C4046E03}" destId="{4CD45E7B-EEB3-4C2F-89AC-1DA853DA50F6}" srcOrd="0" destOrd="0" presId="urn:microsoft.com/office/officeart/2005/8/layout/hierarchy2"/>
    <dgm:cxn modelId="{6CD593FB-B821-497F-BAC4-3EDDB750A5EC}" type="presParOf" srcId="{E3FEE869-BBCE-4AA1-A635-3D05286212BF}" destId="{404739C3-E241-4E9F-8360-62082C55A083}" srcOrd="3" destOrd="0" presId="urn:microsoft.com/office/officeart/2005/8/layout/hierarchy2"/>
    <dgm:cxn modelId="{E44A75F7-51AD-4527-A9C9-61D4E17CE9D7}" type="presParOf" srcId="{404739C3-E241-4E9F-8360-62082C55A083}" destId="{F55D77E1-07D4-4F7C-853F-007A7594B7E5}" srcOrd="0" destOrd="0" presId="urn:microsoft.com/office/officeart/2005/8/layout/hierarchy2"/>
    <dgm:cxn modelId="{2292E240-F39D-4655-9CAE-49FBC8AD032F}" type="presParOf" srcId="{404739C3-E241-4E9F-8360-62082C55A083}" destId="{9BDA9656-1B0A-48B1-98E9-AED8538F1253}" srcOrd="1" destOrd="0" presId="urn:microsoft.com/office/officeart/2005/8/layout/hierarchy2"/>
    <dgm:cxn modelId="{C99D2401-4E57-48A0-9C9B-203ECBBCC5B4}" type="presParOf" srcId="{E3FEE869-BBCE-4AA1-A635-3D05286212BF}" destId="{9F7CB3FD-1834-42CA-98AE-341CBDA5E801}" srcOrd="4" destOrd="0" presId="urn:microsoft.com/office/officeart/2005/8/layout/hierarchy2"/>
    <dgm:cxn modelId="{969B1F4C-26DD-4315-9948-536492D22F1B}" type="presParOf" srcId="{9F7CB3FD-1834-42CA-98AE-341CBDA5E801}" destId="{3ECCDCF1-065B-4F5F-94BD-3EAF4A9B5F84}" srcOrd="0" destOrd="0" presId="urn:microsoft.com/office/officeart/2005/8/layout/hierarchy2"/>
    <dgm:cxn modelId="{D0B4125F-E05D-4139-BDCA-A4BE5D1A7FFE}" type="presParOf" srcId="{E3FEE869-BBCE-4AA1-A635-3D05286212BF}" destId="{89E3B028-6C4C-43E9-A6B2-3B0984AA2AA3}" srcOrd="5" destOrd="0" presId="urn:microsoft.com/office/officeart/2005/8/layout/hierarchy2"/>
    <dgm:cxn modelId="{E876B6BF-E3A0-43EF-B3EA-0DE0D68581DC}" type="presParOf" srcId="{89E3B028-6C4C-43E9-A6B2-3B0984AA2AA3}" destId="{B21F175B-BA40-4300-BDE9-7B6C101407EC}" srcOrd="0" destOrd="0" presId="urn:microsoft.com/office/officeart/2005/8/layout/hierarchy2"/>
    <dgm:cxn modelId="{BB200682-3102-46E9-83AB-DC5F6FE85DA1}" type="presParOf" srcId="{89E3B028-6C4C-43E9-A6B2-3B0984AA2AA3}" destId="{43F799FA-760D-44FC-9087-0FD5B18A6E06}"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1BB0E1-41D3-4FD3-9477-5E3FB1EB685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C"/>
        </a:p>
      </dgm:t>
    </dgm:pt>
    <dgm:pt modelId="{A606E0FE-0AEE-4692-A028-22DDE229CEFC}">
      <dgm:prSet phldrT="[Texto]" custT="1">
        <dgm:style>
          <a:lnRef idx="2">
            <a:schemeClr val="dk1"/>
          </a:lnRef>
          <a:fillRef idx="1">
            <a:schemeClr val="lt1"/>
          </a:fillRef>
          <a:effectRef idx="0">
            <a:schemeClr val="dk1"/>
          </a:effectRef>
          <a:fontRef idx="minor">
            <a:schemeClr val="dk1"/>
          </a:fontRef>
        </dgm:style>
      </dgm:prSet>
      <dgm:spPr/>
      <dgm:t>
        <a:bodyPr/>
        <a:lstStyle/>
        <a:p>
          <a:pPr algn="just"/>
          <a:r>
            <a:rPr lang="es-EC" sz="1800" b="0" dirty="0">
              <a:latin typeface="+mj-lt"/>
            </a:rPr>
            <a:t>Los diseñadores del método (Benedetti y Petrini) presentan once parámetros que se considera los más relevantes para evaluar los daños de una estructura de mampostería sujeta a la acción sísmica, siete de estos son puramente subjetivos, mientras que los cuatro restantes involucran cálculos específicos</a:t>
          </a:r>
        </a:p>
      </dgm:t>
    </dgm:pt>
    <dgm:pt modelId="{E57695C9-BBD4-47D6-B52E-F9DE084F0EA6}" type="parTrans" cxnId="{566D10DA-EBE6-4F89-8F2C-79765359D3C3}">
      <dgm:prSet/>
      <dgm:spPr/>
      <dgm:t>
        <a:bodyPr/>
        <a:lstStyle/>
        <a:p>
          <a:endParaRPr lang="es-EC"/>
        </a:p>
      </dgm:t>
    </dgm:pt>
    <dgm:pt modelId="{6B3111D5-C9AB-4DBD-B25A-72D3BA1E02DC}" type="sibTrans" cxnId="{566D10DA-EBE6-4F89-8F2C-79765359D3C3}">
      <dgm:prSet>
        <dgm:style>
          <a:lnRef idx="2">
            <a:schemeClr val="dk1"/>
          </a:lnRef>
          <a:fillRef idx="1">
            <a:schemeClr val="lt1"/>
          </a:fillRef>
          <a:effectRef idx="0">
            <a:schemeClr val="dk1"/>
          </a:effectRef>
          <a:fontRef idx="minor">
            <a:schemeClr val="dk1"/>
          </a:fontRef>
        </dgm:style>
      </dgm:prSet>
      <dgm:spPr/>
      <dgm:t>
        <a:bodyPr/>
        <a:lstStyle/>
        <a:p>
          <a:endParaRPr lang="es-EC"/>
        </a:p>
      </dgm:t>
    </dgm:pt>
    <dgm:pt modelId="{E2891DC8-D1BD-47D1-B720-CF4DDDD78443}" type="pres">
      <dgm:prSet presAssocID="{9D1BB0E1-41D3-4FD3-9477-5E3FB1EB6855}" presName="Name0" presStyleCnt="0">
        <dgm:presLayoutVars>
          <dgm:chMax val="7"/>
          <dgm:chPref val="7"/>
          <dgm:dir/>
        </dgm:presLayoutVars>
      </dgm:prSet>
      <dgm:spPr/>
    </dgm:pt>
    <dgm:pt modelId="{8B826FE5-24DE-4705-854E-7F3F13583021}" type="pres">
      <dgm:prSet presAssocID="{9D1BB0E1-41D3-4FD3-9477-5E3FB1EB6855}" presName="Name1" presStyleCnt="0"/>
      <dgm:spPr/>
    </dgm:pt>
    <dgm:pt modelId="{11F9CC51-AF6E-4DED-A529-F6D543405731}" type="pres">
      <dgm:prSet presAssocID="{9D1BB0E1-41D3-4FD3-9477-5E3FB1EB6855}" presName="cycle" presStyleCnt="0"/>
      <dgm:spPr/>
    </dgm:pt>
    <dgm:pt modelId="{3E53EC04-5432-43D9-8621-DB2D60BB4DE3}" type="pres">
      <dgm:prSet presAssocID="{9D1BB0E1-41D3-4FD3-9477-5E3FB1EB6855}" presName="srcNode" presStyleLbl="node1" presStyleIdx="0" presStyleCnt="1"/>
      <dgm:spPr/>
    </dgm:pt>
    <dgm:pt modelId="{018BB54F-2CD9-4856-A946-04E868A46226}" type="pres">
      <dgm:prSet presAssocID="{9D1BB0E1-41D3-4FD3-9477-5E3FB1EB6855}" presName="conn" presStyleLbl="parChTrans1D2" presStyleIdx="0" presStyleCnt="1"/>
      <dgm:spPr/>
    </dgm:pt>
    <dgm:pt modelId="{DEFE6255-6174-45BD-AD56-700EE9B42760}" type="pres">
      <dgm:prSet presAssocID="{9D1BB0E1-41D3-4FD3-9477-5E3FB1EB6855}" presName="extraNode" presStyleLbl="node1" presStyleIdx="0" presStyleCnt="1"/>
      <dgm:spPr/>
    </dgm:pt>
    <dgm:pt modelId="{7BEED168-57B9-4E3D-9C8E-763EF7DA49FF}" type="pres">
      <dgm:prSet presAssocID="{9D1BB0E1-41D3-4FD3-9477-5E3FB1EB6855}" presName="dstNode" presStyleLbl="node1" presStyleIdx="0" presStyleCnt="1"/>
      <dgm:spPr/>
    </dgm:pt>
    <dgm:pt modelId="{2D55DB99-326F-44C2-8190-1E58BC41CD0B}" type="pres">
      <dgm:prSet presAssocID="{A606E0FE-0AEE-4692-A028-22DDE229CEFC}" presName="text_1" presStyleLbl="node1" presStyleIdx="0" presStyleCnt="1" custScaleX="92681" custScaleY="175102" custLinFactNeighborX="-1427" custLinFactNeighborY="0">
        <dgm:presLayoutVars>
          <dgm:bulletEnabled val="1"/>
        </dgm:presLayoutVars>
      </dgm:prSet>
      <dgm:spPr/>
    </dgm:pt>
    <dgm:pt modelId="{1DAD83BE-18A8-4C47-BB2F-3212B9405105}" type="pres">
      <dgm:prSet presAssocID="{A606E0FE-0AEE-4692-A028-22DDE229CEFC}" presName="accent_1" presStyleCnt="0"/>
      <dgm:spPr/>
    </dgm:pt>
    <dgm:pt modelId="{C6388C78-1ED2-4471-81DE-4D4AD055585D}" type="pres">
      <dgm:prSet presAssocID="{A606E0FE-0AEE-4692-A028-22DDE229CEFC}" presName="accentRepeatNode" presStyleLbl="solidFgAcc1" presStyleIdx="0" presStyleCnt="1" custScaleX="189377" custScaleY="160978">
        <dgm:style>
          <a:lnRef idx="2">
            <a:schemeClr val="dk1"/>
          </a:lnRef>
          <a:fillRef idx="1">
            <a:schemeClr val="lt1"/>
          </a:fillRef>
          <a:effectRef idx="0">
            <a:schemeClr val="dk1"/>
          </a:effectRef>
          <a:fontRef idx="minor">
            <a:schemeClr val="dk1"/>
          </a:fontRef>
        </dgm:style>
      </dgm:prSet>
      <dgm:spPr>
        <a:blipFill rotWithShape="0">
          <a:blip xmlns:r="http://schemas.openxmlformats.org/officeDocument/2006/relationships" r:embed="rId1"/>
          <a:stretch>
            <a:fillRect/>
          </a:stretch>
        </a:blipFill>
      </dgm:spPr>
    </dgm:pt>
  </dgm:ptLst>
  <dgm:cxnLst>
    <dgm:cxn modelId="{C26AB728-E73D-42CB-93BD-7BD479991515}" type="presOf" srcId="{A606E0FE-0AEE-4692-A028-22DDE229CEFC}" destId="{2D55DB99-326F-44C2-8190-1E58BC41CD0B}" srcOrd="0" destOrd="0" presId="urn:microsoft.com/office/officeart/2008/layout/VerticalCurvedList"/>
    <dgm:cxn modelId="{EF3EB654-9B66-4ABF-8E79-B6DBBAF0D051}" type="presOf" srcId="{9D1BB0E1-41D3-4FD3-9477-5E3FB1EB6855}" destId="{E2891DC8-D1BD-47D1-B720-CF4DDDD78443}" srcOrd="0" destOrd="0" presId="urn:microsoft.com/office/officeart/2008/layout/VerticalCurvedList"/>
    <dgm:cxn modelId="{566D10DA-EBE6-4F89-8F2C-79765359D3C3}" srcId="{9D1BB0E1-41D3-4FD3-9477-5E3FB1EB6855}" destId="{A606E0FE-0AEE-4692-A028-22DDE229CEFC}" srcOrd="0" destOrd="0" parTransId="{E57695C9-BBD4-47D6-B52E-F9DE084F0EA6}" sibTransId="{6B3111D5-C9AB-4DBD-B25A-72D3BA1E02DC}"/>
    <dgm:cxn modelId="{88E63DDF-B7A1-4077-B0E0-94E174A44E7C}" type="presOf" srcId="{6B3111D5-C9AB-4DBD-B25A-72D3BA1E02DC}" destId="{018BB54F-2CD9-4856-A946-04E868A46226}" srcOrd="0" destOrd="0" presId="urn:microsoft.com/office/officeart/2008/layout/VerticalCurvedList"/>
    <dgm:cxn modelId="{DEC97070-7EFA-4CE1-800D-7EA3B6402DD5}" type="presParOf" srcId="{E2891DC8-D1BD-47D1-B720-CF4DDDD78443}" destId="{8B826FE5-24DE-4705-854E-7F3F13583021}" srcOrd="0" destOrd="0" presId="urn:microsoft.com/office/officeart/2008/layout/VerticalCurvedList"/>
    <dgm:cxn modelId="{68DCEDAB-8048-4D65-8B31-F263315A6F4E}" type="presParOf" srcId="{8B826FE5-24DE-4705-854E-7F3F13583021}" destId="{11F9CC51-AF6E-4DED-A529-F6D543405731}" srcOrd="0" destOrd="0" presId="urn:microsoft.com/office/officeart/2008/layout/VerticalCurvedList"/>
    <dgm:cxn modelId="{E1C4EA02-56B2-4C90-B68E-0AE0368D25C7}" type="presParOf" srcId="{11F9CC51-AF6E-4DED-A529-F6D543405731}" destId="{3E53EC04-5432-43D9-8621-DB2D60BB4DE3}" srcOrd="0" destOrd="0" presId="urn:microsoft.com/office/officeart/2008/layout/VerticalCurvedList"/>
    <dgm:cxn modelId="{E740BCA5-AC2E-4B51-AB3E-E69E8BB17A48}" type="presParOf" srcId="{11F9CC51-AF6E-4DED-A529-F6D543405731}" destId="{018BB54F-2CD9-4856-A946-04E868A46226}" srcOrd="1" destOrd="0" presId="urn:microsoft.com/office/officeart/2008/layout/VerticalCurvedList"/>
    <dgm:cxn modelId="{31AA70E1-4676-4CBB-8701-3AF6D3AAF613}" type="presParOf" srcId="{11F9CC51-AF6E-4DED-A529-F6D543405731}" destId="{DEFE6255-6174-45BD-AD56-700EE9B42760}" srcOrd="2" destOrd="0" presId="urn:microsoft.com/office/officeart/2008/layout/VerticalCurvedList"/>
    <dgm:cxn modelId="{171E742B-AF09-4A6F-8933-412C868C7AE6}" type="presParOf" srcId="{11F9CC51-AF6E-4DED-A529-F6D543405731}" destId="{7BEED168-57B9-4E3D-9C8E-763EF7DA49FF}" srcOrd="3" destOrd="0" presId="urn:microsoft.com/office/officeart/2008/layout/VerticalCurvedList"/>
    <dgm:cxn modelId="{E45CB55F-3957-4166-8B8C-98EFE882084E}" type="presParOf" srcId="{8B826FE5-24DE-4705-854E-7F3F13583021}" destId="{2D55DB99-326F-44C2-8190-1E58BC41CD0B}" srcOrd="1" destOrd="0" presId="urn:microsoft.com/office/officeart/2008/layout/VerticalCurvedList"/>
    <dgm:cxn modelId="{D9868AB6-4F16-46D3-B896-B6E39E5C9629}" type="presParOf" srcId="{8B826FE5-24DE-4705-854E-7F3F13583021}" destId="{1DAD83BE-18A8-4C47-BB2F-3212B9405105}" srcOrd="2" destOrd="0" presId="urn:microsoft.com/office/officeart/2008/layout/VerticalCurvedList"/>
    <dgm:cxn modelId="{12B322F4-6718-4944-8929-261604C78802}" type="presParOf" srcId="{1DAD83BE-18A8-4C47-BB2F-3212B9405105}" destId="{C6388C78-1ED2-4471-81DE-4D4AD055585D}" srcOrd="0" destOrd="0" presId="urn:microsoft.com/office/officeart/2008/layout/VerticalCurve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1AABD2-522D-4C48-BFD7-5C982F0BB866}">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3791FA-89BD-4FEF-81E9-36AAAF9DD8CF}">
      <dsp:nvSpPr>
        <dsp:cNvPr id="0" name=""/>
        <dsp:cNvSpPr/>
      </dsp:nvSpPr>
      <dsp:spPr>
        <a:xfrm>
          <a:off x="434398" y="285347"/>
          <a:ext cx="7617019" cy="570477"/>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2816" tIns="48260" rIns="48260" bIns="48260" numCol="1" spcCol="1270" anchor="ctr" anchorCtr="0">
          <a:noAutofit/>
        </a:bodyPr>
        <a:lstStyle/>
        <a:p>
          <a:pPr marL="0" lvl="0" indent="0" algn="l" defTabSz="844550">
            <a:lnSpc>
              <a:spcPct val="90000"/>
            </a:lnSpc>
            <a:spcBef>
              <a:spcPct val="0"/>
            </a:spcBef>
            <a:spcAft>
              <a:spcPct val="35000"/>
            </a:spcAft>
            <a:buNone/>
          </a:pPr>
          <a:r>
            <a:rPr lang="es-EC" sz="1900" b="1" kern="1200" dirty="0"/>
            <a:t>GENERALIDADES: </a:t>
          </a:r>
          <a:r>
            <a:rPr lang="es-EC" sz="1900" kern="1200" dirty="0"/>
            <a:t>INTRODUCCIÓN - ANTECEDENTES </a:t>
          </a:r>
        </a:p>
      </dsp:txBody>
      <dsp:txXfrm>
        <a:off x="434398" y="285347"/>
        <a:ext cx="7617019" cy="570477"/>
      </dsp:txXfrm>
    </dsp:sp>
    <dsp:sp modelId="{879BD721-9D0E-437D-8372-A53448D17CC5}">
      <dsp:nvSpPr>
        <dsp:cNvPr id="0" name=""/>
        <dsp:cNvSpPr/>
      </dsp:nvSpPr>
      <dsp:spPr>
        <a:xfrm>
          <a:off x="77849" y="214037"/>
          <a:ext cx="713096" cy="713096"/>
        </a:xfrm>
        <a:prstGeom prst="ellipse">
          <a:avLst/>
        </a:prstGeom>
        <a:blipFill rotWithShape="0">
          <a:blip xmlns:r="http://schemas.openxmlformats.org/officeDocument/2006/relationships" r:embed="rId1"/>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5D5BDD93-67E4-420D-A5F9-81563E632D92}">
      <dsp:nvSpPr>
        <dsp:cNvPr id="0" name=""/>
        <dsp:cNvSpPr/>
      </dsp:nvSpPr>
      <dsp:spPr>
        <a:xfrm>
          <a:off x="903654" y="1140954"/>
          <a:ext cx="7147763" cy="570477"/>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2816" tIns="48260" rIns="48260" bIns="48260" numCol="1" spcCol="1270" anchor="ctr" anchorCtr="0">
          <a:noAutofit/>
        </a:bodyPr>
        <a:lstStyle/>
        <a:p>
          <a:pPr marL="0" lvl="0" indent="0" algn="l" defTabSz="844550">
            <a:lnSpc>
              <a:spcPct val="90000"/>
            </a:lnSpc>
            <a:spcBef>
              <a:spcPct val="0"/>
            </a:spcBef>
            <a:spcAft>
              <a:spcPct val="35000"/>
            </a:spcAft>
            <a:buNone/>
          </a:pPr>
          <a:r>
            <a:rPr lang="es-EC" sz="1900" b="1" kern="1200" dirty="0"/>
            <a:t>PLANTEAMIENTO DEL PROBLEMA Y OBJETIVOS</a:t>
          </a:r>
          <a:endParaRPr lang="es-EC" sz="1900" kern="1200" dirty="0"/>
        </a:p>
      </dsp:txBody>
      <dsp:txXfrm>
        <a:off x="903654" y="1140954"/>
        <a:ext cx="7147763" cy="570477"/>
      </dsp:txXfrm>
    </dsp:sp>
    <dsp:sp modelId="{2765A87F-6318-4E70-BAAF-A8D33112ECAE}">
      <dsp:nvSpPr>
        <dsp:cNvPr id="0" name=""/>
        <dsp:cNvSpPr/>
      </dsp:nvSpPr>
      <dsp:spPr>
        <a:xfrm>
          <a:off x="547106" y="1069644"/>
          <a:ext cx="713096" cy="713096"/>
        </a:xfrm>
        <a:prstGeom prst="ellipse">
          <a:avLst/>
        </a:prstGeom>
        <a:blipFill rotWithShape="0">
          <a:blip xmlns:r="http://schemas.openxmlformats.org/officeDocument/2006/relationships" r:embed="rId2"/>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65731F5D-2CDE-4CFE-BABE-FB6A8AAF1D76}">
      <dsp:nvSpPr>
        <dsp:cNvPr id="0" name=""/>
        <dsp:cNvSpPr/>
      </dsp:nvSpPr>
      <dsp:spPr>
        <a:xfrm>
          <a:off x="1118233" y="1996562"/>
          <a:ext cx="6933183" cy="570477"/>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2816" tIns="48260" rIns="48260" bIns="48260" numCol="1" spcCol="1270" anchor="ctr" anchorCtr="0">
          <a:noAutofit/>
        </a:bodyPr>
        <a:lstStyle/>
        <a:p>
          <a:pPr marL="0" lvl="0" indent="0" algn="l" defTabSz="844550">
            <a:lnSpc>
              <a:spcPct val="90000"/>
            </a:lnSpc>
            <a:spcBef>
              <a:spcPct val="0"/>
            </a:spcBef>
            <a:spcAft>
              <a:spcPct val="35000"/>
            </a:spcAft>
            <a:buNone/>
          </a:pPr>
          <a:r>
            <a:rPr lang="es-EC" sz="1900" b="1" kern="1200" dirty="0"/>
            <a:t>CARACTERIZACIÓN DE LA EDIFICACIÓN DE ESTUDIO</a:t>
          </a:r>
          <a:endParaRPr lang="es-EC" sz="1900" kern="1200" dirty="0"/>
        </a:p>
      </dsp:txBody>
      <dsp:txXfrm>
        <a:off x="1118233" y="1996562"/>
        <a:ext cx="6933183" cy="570477"/>
      </dsp:txXfrm>
    </dsp:sp>
    <dsp:sp modelId="{ABDA1AA8-AE1B-49B1-9653-7E6A41E91525}">
      <dsp:nvSpPr>
        <dsp:cNvPr id="0" name=""/>
        <dsp:cNvSpPr/>
      </dsp:nvSpPr>
      <dsp:spPr>
        <a:xfrm>
          <a:off x="761685" y="1925252"/>
          <a:ext cx="713096" cy="713096"/>
        </a:xfrm>
        <a:prstGeom prst="ellipse">
          <a:avLst/>
        </a:prstGeom>
        <a:blipFill rotWithShape="0">
          <a:blip xmlns:r="http://schemas.openxmlformats.org/officeDocument/2006/relationships" r:embed="rId3"/>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2E4B96BD-B450-4E13-8FED-27910EE67F5E}">
      <dsp:nvSpPr>
        <dsp:cNvPr id="0" name=""/>
        <dsp:cNvSpPr/>
      </dsp:nvSpPr>
      <dsp:spPr>
        <a:xfrm>
          <a:off x="1118233" y="2851627"/>
          <a:ext cx="6933183" cy="570477"/>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2816" tIns="48260" rIns="48260" bIns="48260" numCol="1" spcCol="1270" anchor="ctr" anchorCtr="0">
          <a:noAutofit/>
        </a:bodyPr>
        <a:lstStyle/>
        <a:p>
          <a:pPr marL="0" lvl="0" indent="0" algn="l" defTabSz="844550">
            <a:lnSpc>
              <a:spcPct val="90000"/>
            </a:lnSpc>
            <a:spcBef>
              <a:spcPct val="0"/>
            </a:spcBef>
            <a:spcAft>
              <a:spcPct val="35000"/>
            </a:spcAft>
            <a:buNone/>
          </a:pPr>
          <a:r>
            <a:rPr lang="es-EC" sz="1900" b="1" kern="1200" dirty="0"/>
            <a:t>VULNERABILIDAD Y ANÁLISIS ESTRUCTURAL DE LA EDIFICACIÓN</a:t>
          </a:r>
        </a:p>
      </dsp:txBody>
      <dsp:txXfrm>
        <a:off x="1118233" y="2851627"/>
        <a:ext cx="6933183" cy="570477"/>
      </dsp:txXfrm>
    </dsp:sp>
    <dsp:sp modelId="{7D00211C-41CE-4DF3-8DE6-707B2431831A}">
      <dsp:nvSpPr>
        <dsp:cNvPr id="0" name=""/>
        <dsp:cNvSpPr/>
      </dsp:nvSpPr>
      <dsp:spPr>
        <a:xfrm>
          <a:off x="761685" y="2780318"/>
          <a:ext cx="713096" cy="713096"/>
        </a:xfrm>
        <a:prstGeom prst="ellipse">
          <a:avLst/>
        </a:prstGeom>
        <a:blipFill rotWithShape="0">
          <a:blip xmlns:r="http://schemas.openxmlformats.org/officeDocument/2006/relationships" r:embed="rId4"/>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FD066C79-5E22-42A6-A409-11CDBFF9A2C8}">
      <dsp:nvSpPr>
        <dsp:cNvPr id="0" name=""/>
        <dsp:cNvSpPr/>
      </dsp:nvSpPr>
      <dsp:spPr>
        <a:xfrm>
          <a:off x="903654" y="3707235"/>
          <a:ext cx="7147763" cy="570477"/>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2816" tIns="48260" rIns="48260" bIns="48260" numCol="1" spcCol="1270" anchor="ctr" anchorCtr="0">
          <a:noAutofit/>
        </a:bodyPr>
        <a:lstStyle/>
        <a:p>
          <a:pPr marL="0" lvl="0" indent="0" algn="l" defTabSz="844550">
            <a:lnSpc>
              <a:spcPct val="90000"/>
            </a:lnSpc>
            <a:spcBef>
              <a:spcPct val="0"/>
            </a:spcBef>
            <a:spcAft>
              <a:spcPct val="35000"/>
            </a:spcAft>
            <a:buNone/>
          </a:pPr>
          <a:r>
            <a:rPr lang="es-EC" sz="1900" b="1" kern="1200" dirty="0"/>
            <a:t>REFORZAMIENTO: </a:t>
          </a:r>
          <a:r>
            <a:rPr lang="es-EC" sz="1900" b="0" kern="1200" dirty="0"/>
            <a:t>PROPUESTA TÉCNICA Y ECONÓMICA</a:t>
          </a:r>
          <a:endParaRPr lang="es-EC" sz="1900" b="1" kern="1200" dirty="0"/>
        </a:p>
      </dsp:txBody>
      <dsp:txXfrm>
        <a:off x="903654" y="3707235"/>
        <a:ext cx="7147763" cy="570477"/>
      </dsp:txXfrm>
    </dsp:sp>
    <dsp:sp modelId="{6E8A2F77-2BE6-4BBE-9CF5-AF77BAC13555}">
      <dsp:nvSpPr>
        <dsp:cNvPr id="0" name=""/>
        <dsp:cNvSpPr/>
      </dsp:nvSpPr>
      <dsp:spPr>
        <a:xfrm>
          <a:off x="547106" y="3635925"/>
          <a:ext cx="713096" cy="713096"/>
        </a:xfrm>
        <a:prstGeom prst="ellipse">
          <a:avLst/>
        </a:prstGeom>
        <a:blipFill rotWithShape="0">
          <a:blip xmlns:r="http://schemas.openxmlformats.org/officeDocument/2006/relationships" r:embed="rId5"/>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5F5CC167-1C00-4480-BF4C-854BF822F9DF}">
      <dsp:nvSpPr>
        <dsp:cNvPr id="0" name=""/>
        <dsp:cNvSpPr/>
      </dsp:nvSpPr>
      <dsp:spPr>
        <a:xfrm>
          <a:off x="434398" y="4562842"/>
          <a:ext cx="7617019" cy="570477"/>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2816" tIns="48260" rIns="48260" bIns="48260" numCol="1" spcCol="1270" anchor="ctr" anchorCtr="0">
          <a:noAutofit/>
        </a:bodyPr>
        <a:lstStyle/>
        <a:p>
          <a:pPr marL="0" lvl="0" indent="0" algn="l" defTabSz="844550">
            <a:lnSpc>
              <a:spcPct val="90000"/>
            </a:lnSpc>
            <a:spcBef>
              <a:spcPct val="0"/>
            </a:spcBef>
            <a:spcAft>
              <a:spcPct val="35000"/>
            </a:spcAft>
            <a:buNone/>
          </a:pPr>
          <a:r>
            <a:rPr lang="es-EC" sz="1900" b="1" kern="1200" dirty="0"/>
            <a:t>CONCLUSIONES Y RECOMENDACIONES </a:t>
          </a:r>
        </a:p>
      </dsp:txBody>
      <dsp:txXfrm>
        <a:off x="434398" y="4562842"/>
        <a:ext cx="7617019" cy="570477"/>
      </dsp:txXfrm>
    </dsp:sp>
    <dsp:sp modelId="{B272DC4A-01C3-4741-A291-6EE8A920159F}">
      <dsp:nvSpPr>
        <dsp:cNvPr id="0" name=""/>
        <dsp:cNvSpPr/>
      </dsp:nvSpPr>
      <dsp:spPr>
        <a:xfrm>
          <a:off x="77849" y="4491533"/>
          <a:ext cx="713096" cy="713096"/>
        </a:xfrm>
        <a:prstGeom prst="ellipse">
          <a:avLst/>
        </a:prstGeom>
        <a:blipFill rotWithShape="0">
          <a:blip xmlns:r="http://schemas.openxmlformats.org/officeDocument/2006/relationships" r:embed="rId6"/>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4BB54-5651-476A-A194-E4ACEEAF3B93}">
      <dsp:nvSpPr>
        <dsp:cNvPr id="0" name=""/>
        <dsp:cNvSpPr/>
      </dsp:nvSpPr>
      <dsp:spPr>
        <a:xfrm>
          <a:off x="3816260" y="2332694"/>
          <a:ext cx="2151022" cy="376638"/>
        </a:xfrm>
        <a:custGeom>
          <a:avLst/>
          <a:gdLst/>
          <a:ahLst/>
          <a:cxnLst/>
          <a:rect l="0" t="0" r="0" b="0"/>
          <a:pathLst>
            <a:path>
              <a:moveTo>
                <a:pt x="0" y="376638"/>
              </a:moveTo>
              <a:lnTo>
                <a:pt x="2151022" y="376638"/>
              </a:lnTo>
              <a:lnTo>
                <a:pt x="2151022"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7F81C0-6E35-4762-873B-FE107F2BC3E9}">
      <dsp:nvSpPr>
        <dsp:cNvPr id="0" name=""/>
        <dsp:cNvSpPr/>
      </dsp:nvSpPr>
      <dsp:spPr>
        <a:xfrm>
          <a:off x="3816260" y="2709333"/>
          <a:ext cx="3698590" cy="1572998"/>
        </a:xfrm>
        <a:custGeom>
          <a:avLst/>
          <a:gdLst/>
          <a:ahLst/>
          <a:cxnLst/>
          <a:rect l="0" t="0" r="0" b="0"/>
          <a:pathLst>
            <a:path>
              <a:moveTo>
                <a:pt x="0" y="0"/>
              </a:moveTo>
              <a:lnTo>
                <a:pt x="3391301" y="0"/>
              </a:lnTo>
              <a:lnTo>
                <a:pt x="3391301" y="1572998"/>
              </a:lnTo>
              <a:lnTo>
                <a:pt x="3698590" y="157299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399A5C-A8C0-4354-9BE5-A9C9E3B22561}">
      <dsp:nvSpPr>
        <dsp:cNvPr id="0" name=""/>
        <dsp:cNvSpPr/>
      </dsp:nvSpPr>
      <dsp:spPr>
        <a:xfrm>
          <a:off x="3816260" y="2663613"/>
          <a:ext cx="3698590" cy="91440"/>
        </a:xfrm>
        <a:custGeom>
          <a:avLst/>
          <a:gdLst/>
          <a:ahLst/>
          <a:cxnLst/>
          <a:rect l="0" t="0" r="0" b="0"/>
          <a:pathLst>
            <a:path>
              <a:moveTo>
                <a:pt x="0" y="45720"/>
              </a:moveTo>
              <a:lnTo>
                <a:pt x="3391301" y="45720"/>
              </a:lnTo>
              <a:lnTo>
                <a:pt x="3391301" y="100641"/>
              </a:lnTo>
              <a:lnTo>
                <a:pt x="3698590" y="10064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B59D39-32CC-4B11-A445-661A10E7BC98}">
      <dsp:nvSpPr>
        <dsp:cNvPr id="0" name=""/>
        <dsp:cNvSpPr/>
      </dsp:nvSpPr>
      <dsp:spPr>
        <a:xfrm>
          <a:off x="3816260" y="1191257"/>
          <a:ext cx="3698590" cy="1518076"/>
        </a:xfrm>
        <a:custGeom>
          <a:avLst/>
          <a:gdLst/>
          <a:ahLst/>
          <a:cxnLst/>
          <a:rect l="0" t="0" r="0" b="0"/>
          <a:pathLst>
            <a:path>
              <a:moveTo>
                <a:pt x="0" y="1518076"/>
              </a:moveTo>
              <a:lnTo>
                <a:pt x="3391301" y="1518076"/>
              </a:lnTo>
              <a:lnTo>
                <a:pt x="3391301" y="0"/>
              </a:lnTo>
              <a:lnTo>
                <a:pt x="3698590"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B0DC35-C47C-4F4B-8A60-B3C5141E519B}">
      <dsp:nvSpPr>
        <dsp:cNvPr id="0" name=""/>
        <dsp:cNvSpPr/>
      </dsp:nvSpPr>
      <dsp:spPr>
        <a:xfrm>
          <a:off x="316" y="2009128"/>
          <a:ext cx="3815944" cy="140041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just" defTabSz="800100">
            <a:lnSpc>
              <a:spcPct val="90000"/>
            </a:lnSpc>
            <a:spcBef>
              <a:spcPct val="0"/>
            </a:spcBef>
            <a:spcAft>
              <a:spcPct val="35000"/>
            </a:spcAft>
            <a:buNone/>
          </a:pPr>
          <a:r>
            <a:rPr lang="es-EC" sz="1800" kern="1200" dirty="0"/>
            <a:t>Evaluar el índice de vulnerabilidad sísmica y proponer una alternativa de reforzamiento en la estructura mixta de adobe-madera de la Unidad Educativa “Santa Catalina Labouré”.</a:t>
          </a:r>
        </a:p>
      </dsp:txBody>
      <dsp:txXfrm>
        <a:off x="316" y="2009128"/>
        <a:ext cx="3815944" cy="1400410"/>
      </dsp:txXfrm>
    </dsp:sp>
    <dsp:sp modelId="{0D36B0C4-1C49-4228-87F4-60BD56C56A6D}">
      <dsp:nvSpPr>
        <dsp:cNvPr id="0" name=""/>
        <dsp:cNvSpPr/>
      </dsp:nvSpPr>
      <dsp:spPr>
        <a:xfrm>
          <a:off x="7514851" y="559755"/>
          <a:ext cx="3072888" cy="126300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1800" kern="1200" dirty="0"/>
            <a:t>Determinar la vulnerabilidad sísmica de la estructura mixta de adobe-madera de la Unidad Educativa “Santa Catalina Labouré”</a:t>
          </a:r>
          <a:r>
            <a:rPr lang="es-EC" sz="1600" kern="1200" dirty="0"/>
            <a:t>.</a:t>
          </a:r>
        </a:p>
      </dsp:txBody>
      <dsp:txXfrm>
        <a:off x="7514851" y="559755"/>
        <a:ext cx="3072888" cy="1263003"/>
      </dsp:txXfrm>
    </dsp:sp>
    <dsp:sp modelId="{C50F698F-47B3-4E3E-ACB5-0912D1A79314}">
      <dsp:nvSpPr>
        <dsp:cNvPr id="0" name=""/>
        <dsp:cNvSpPr/>
      </dsp:nvSpPr>
      <dsp:spPr>
        <a:xfrm>
          <a:off x="7514851" y="2206869"/>
          <a:ext cx="3072888" cy="1114770"/>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1800" kern="1200" dirty="0"/>
            <a:t>Diseñar el reforzamiento de la estructura.</a:t>
          </a:r>
        </a:p>
      </dsp:txBody>
      <dsp:txXfrm>
        <a:off x="7514851" y="2206869"/>
        <a:ext cx="3072888" cy="1114770"/>
      </dsp:txXfrm>
    </dsp:sp>
    <dsp:sp modelId="{A74D3A78-CAAF-4C3F-8A3F-C9E46A31A12F}">
      <dsp:nvSpPr>
        <dsp:cNvPr id="0" name=""/>
        <dsp:cNvSpPr/>
      </dsp:nvSpPr>
      <dsp:spPr>
        <a:xfrm>
          <a:off x="7514851" y="3705751"/>
          <a:ext cx="3072888" cy="1153159"/>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1800" kern="1200" dirty="0"/>
            <a:t>Evaluar el comportamiento sísmico de la estructura considerando el diseño del reforzamiento propuesto.</a:t>
          </a:r>
        </a:p>
      </dsp:txBody>
      <dsp:txXfrm>
        <a:off x="7514851" y="3705751"/>
        <a:ext cx="3072888" cy="1153159"/>
      </dsp:txXfrm>
    </dsp:sp>
    <dsp:sp modelId="{191D494F-FE7C-493A-A9B8-87773A194A6C}">
      <dsp:nvSpPr>
        <dsp:cNvPr id="0" name=""/>
        <dsp:cNvSpPr/>
      </dsp:nvSpPr>
      <dsp:spPr>
        <a:xfrm>
          <a:off x="5034292" y="1764629"/>
          <a:ext cx="1865981" cy="568065"/>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C" sz="2400" b="1" kern="1200" dirty="0"/>
            <a:t>ESPECÍFICOS</a:t>
          </a:r>
        </a:p>
      </dsp:txBody>
      <dsp:txXfrm>
        <a:off x="5034292" y="1764629"/>
        <a:ext cx="1865981" cy="5680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2910D-9589-4959-8811-5DA5CBC2CDA5}">
      <dsp:nvSpPr>
        <dsp:cNvPr id="0" name=""/>
        <dsp:cNvSpPr/>
      </dsp:nvSpPr>
      <dsp:spPr>
        <a:xfrm>
          <a:off x="4468" y="923699"/>
          <a:ext cx="1389894" cy="76806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kern="1200" dirty="0">
              <a:solidFill>
                <a:schemeClr val="tx1"/>
              </a:solidFill>
            </a:rPr>
            <a:t>Eucalipto</a:t>
          </a:r>
        </a:p>
        <a:p>
          <a:pPr marL="0" lvl="0" indent="0" algn="ctr" defTabSz="622300">
            <a:lnSpc>
              <a:spcPct val="90000"/>
            </a:lnSpc>
            <a:spcBef>
              <a:spcPct val="0"/>
            </a:spcBef>
            <a:spcAft>
              <a:spcPct val="35000"/>
            </a:spcAft>
            <a:buNone/>
          </a:pPr>
          <a:r>
            <a:rPr lang="es-EC" sz="1400" kern="1200" dirty="0">
              <a:solidFill>
                <a:schemeClr val="tx1"/>
              </a:solidFill>
            </a:rPr>
            <a:t>Densidad: 0,55 g/cm2</a:t>
          </a:r>
        </a:p>
      </dsp:txBody>
      <dsp:txXfrm>
        <a:off x="26964" y="946195"/>
        <a:ext cx="1344902" cy="723075"/>
      </dsp:txXfrm>
    </dsp:sp>
    <dsp:sp modelId="{5B282BBD-39A5-4F93-8890-BC71AB3E49CA}">
      <dsp:nvSpPr>
        <dsp:cNvPr id="0" name=""/>
        <dsp:cNvSpPr/>
      </dsp:nvSpPr>
      <dsp:spPr>
        <a:xfrm rot="18043013">
          <a:off x="1222807" y="990841"/>
          <a:ext cx="701365" cy="30819"/>
        </a:xfrm>
        <a:custGeom>
          <a:avLst/>
          <a:gdLst/>
          <a:ahLst/>
          <a:cxnLst/>
          <a:rect l="0" t="0" r="0" b="0"/>
          <a:pathLst>
            <a:path>
              <a:moveTo>
                <a:pt x="0" y="15409"/>
              </a:moveTo>
              <a:lnTo>
                <a:pt x="701365" y="1540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555956" y="988716"/>
        <a:ext cx="35068" cy="35068"/>
      </dsp:txXfrm>
    </dsp:sp>
    <dsp:sp modelId="{39649A37-C4BE-4253-BD20-66E60116D58A}">
      <dsp:nvSpPr>
        <dsp:cNvPr id="0" name=""/>
        <dsp:cNvSpPr/>
      </dsp:nvSpPr>
      <dsp:spPr>
        <a:xfrm>
          <a:off x="1752618" y="437201"/>
          <a:ext cx="2209644" cy="53513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kern="1200" dirty="0">
              <a:solidFill>
                <a:schemeClr val="tx1"/>
              </a:solidFill>
            </a:rPr>
            <a:t>Grupo C</a:t>
          </a:r>
        </a:p>
        <a:p>
          <a:pPr marL="0" lvl="0" indent="0" algn="ctr" defTabSz="622300">
            <a:lnSpc>
              <a:spcPct val="90000"/>
            </a:lnSpc>
            <a:spcBef>
              <a:spcPct val="0"/>
            </a:spcBef>
            <a:spcAft>
              <a:spcPct val="35000"/>
            </a:spcAft>
            <a:buNone/>
          </a:pPr>
          <a:r>
            <a:rPr lang="es-EC" sz="1400" kern="1200" dirty="0">
              <a:solidFill>
                <a:schemeClr val="tx1"/>
              </a:solidFill>
            </a:rPr>
            <a:t>Densidad: 0,40-0,55 g/cm2</a:t>
          </a:r>
          <a:r>
            <a:rPr lang="es-EC" sz="1200" kern="1200" dirty="0">
              <a:solidFill>
                <a:schemeClr val="tx1"/>
              </a:solidFill>
            </a:rPr>
            <a:t> </a:t>
          </a:r>
        </a:p>
      </dsp:txBody>
      <dsp:txXfrm>
        <a:off x="1768292" y="452875"/>
        <a:ext cx="2178296" cy="503786"/>
      </dsp:txXfrm>
    </dsp:sp>
    <dsp:sp modelId="{0D975805-6D55-4C72-98A1-5764C4046E03}">
      <dsp:nvSpPr>
        <dsp:cNvPr id="0" name=""/>
        <dsp:cNvSpPr/>
      </dsp:nvSpPr>
      <dsp:spPr>
        <a:xfrm rot="21532994">
          <a:off x="1394329" y="1288831"/>
          <a:ext cx="358322" cy="30819"/>
        </a:xfrm>
        <a:custGeom>
          <a:avLst/>
          <a:gdLst/>
          <a:ahLst/>
          <a:cxnLst/>
          <a:rect l="0" t="0" r="0" b="0"/>
          <a:pathLst>
            <a:path>
              <a:moveTo>
                <a:pt x="0" y="15409"/>
              </a:moveTo>
              <a:lnTo>
                <a:pt x="358322" y="1540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564532" y="1295283"/>
        <a:ext cx="17916" cy="17916"/>
      </dsp:txXfrm>
    </dsp:sp>
    <dsp:sp modelId="{F55D77E1-07D4-4F7C-853F-007A7594B7E5}">
      <dsp:nvSpPr>
        <dsp:cNvPr id="0" name=""/>
        <dsp:cNvSpPr/>
      </dsp:nvSpPr>
      <dsp:spPr>
        <a:xfrm>
          <a:off x="1752618" y="1039508"/>
          <a:ext cx="2206258" cy="52248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kern="1200" dirty="0">
              <a:solidFill>
                <a:schemeClr val="tx1"/>
              </a:solidFill>
            </a:rPr>
            <a:t>Grupo B</a:t>
          </a:r>
        </a:p>
        <a:p>
          <a:pPr marL="0" lvl="0" indent="0" algn="ctr" defTabSz="622300">
            <a:lnSpc>
              <a:spcPct val="90000"/>
            </a:lnSpc>
            <a:spcBef>
              <a:spcPct val="0"/>
            </a:spcBef>
            <a:spcAft>
              <a:spcPct val="35000"/>
            </a:spcAft>
            <a:buNone/>
          </a:pPr>
          <a:r>
            <a:rPr lang="es-EC" sz="1400" kern="1200" dirty="0">
              <a:solidFill>
                <a:schemeClr val="tx1"/>
              </a:solidFill>
            </a:rPr>
            <a:t>Densidad: 0,56-0,70 g/cm2 </a:t>
          </a:r>
        </a:p>
      </dsp:txBody>
      <dsp:txXfrm>
        <a:off x="1767921" y="1054811"/>
        <a:ext cx="2175652" cy="491877"/>
      </dsp:txXfrm>
    </dsp:sp>
    <dsp:sp modelId="{9F7CB3FD-1834-42CA-98AE-341CBDA5E801}">
      <dsp:nvSpPr>
        <dsp:cNvPr id="0" name=""/>
        <dsp:cNvSpPr/>
      </dsp:nvSpPr>
      <dsp:spPr>
        <a:xfrm rot="3539352">
          <a:off x="1225805" y="1590314"/>
          <a:ext cx="695370" cy="30819"/>
        </a:xfrm>
        <a:custGeom>
          <a:avLst/>
          <a:gdLst/>
          <a:ahLst/>
          <a:cxnLst/>
          <a:rect l="0" t="0" r="0" b="0"/>
          <a:pathLst>
            <a:path>
              <a:moveTo>
                <a:pt x="0" y="15409"/>
              </a:moveTo>
              <a:lnTo>
                <a:pt x="695370" y="1540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556106" y="1588340"/>
        <a:ext cx="34768" cy="34768"/>
      </dsp:txXfrm>
    </dsp:sp>
    <dsp:sp modelId="{B21F175B-BA40-4300-BDE9-7B6C101407EC}">
      <dsp:nvSpPr>
        <dsp:cNvPr id="0" name=""/>
        <dsp:cNvSpPr/>
      </dsp:nvSpPr>
      <dsp:spPr>
        <a:xfrm>
          <a:off x="1752618" y="1629164"/>
          <a:ext cx="2198439" cy="54910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kern="1200" dirty="0">
              <a:solidFill>
                <a:schemeClr val="tx1"/>
              </a:solidFill>
            </a:rPr>
            <a:t>Grupo A</a:t>
          </a:r>
        </a:p>
        <a:p>
          <a:pPr marL="0" lvl="0" indent="0" algn="ctr" defTabSz="622300">
            <a:lnSpc>
              <a:spcPct val="90000"/>
            </a:lnSpc>
            <a:spcBef>
              <a:spcPct val="0"/>
            </a:spcBef>
            <a:spcAft>
              <a:spcPct val="35000"/>
            </a:spcAft>
            <a:buNone/>
          </a:pPr>
          <a:r>
            <a:rPr lang="es-EC" sz="1400" kern="1200" dirty="0">
              <a:solidFill>
                <a:schemeClr val="tx1"/>
              </a:solidFill>
            </a:rPr>
            <a:t>Densidad: 0,71-0,90 g/cm2</a:t>
          </a:r>
          <a:r>
            <a:rPr lang="es-EC" sz="1400" kern="1200" dirty="0"/>
            <a:t> </a:t>
          </a:r>
        </a:p>
      </dsp:txBody>
      <dsp:txXfrm>
        <a:off x="1768701" y="1645247"/>
        <a:ext cx="2166273" cy="5169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BB54F-2CD9-4856-A946-04E868A46226}">
      <dsp:nvSpPr>
        <dsp:cNvPr id="0" name=""/>
        <dsp:cNvSpPr/>
      </dsp:nvSpPr>
      <dsp:spPr>
        <a:xfrm>
          <a:off x="-730431" y="-184128"/>
          <a:ext cx="1407373" cy="1407373"/>
        </a:xfrm>
        <a:prstGeom prst="blockArc">
          <a:avLst>
            <a:gd name="adj1" fmla="val 18900000"/>
            <a:gd name="adj2" fmla="val 2700000"/>
            <a:gd name="adj3" fmla="val 1535"/>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2D55DB99-326F-44C2-8190-1E58BC41CD0B}">
      <dsp:nvSpPr>
        <dsp:cNvPr id="0" name=""/>
        <dsp:cNvSpPr/>
      </dsp:nvSpPr>
      <dsp:spPr>
        <a:xfrm>
          <a:off x="913267" y="68288"/>
          <a:ext cx="10201959" cy="902539"/>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412400" tIns="45720" rIns="45720" bIns="45720" numCol="1" spcCol="1270" anchor="ctr" anchorCtr="0">
          <a:noAutofit/>
        </a:bodyPr>
        <a:lstStyle/>
        <a:p>
          <a:pPr marL="0" lvl="0" indent="0" algn="just" defTabSz="800100">
            <a:lnSpc>
              <a:spcPct val="90000"/>
            </a:lnSpc>
            <a:spcBef>
              <a:spcPct val="0"/>
            </a:spcBef>
            <a:spcAft>
              <a:spcPct val="35000"/>
            </a:spcAft>
            <a:buNone/>
          </a:pPr>
          <a:r>
            <a:rPr lang="es-EC" sz="1800" b="0" kern="1200" dirty="0">
              <a:latin typeface="+mj-lt"/>
            </a:rPr>
            <a:t>Los diseñadores del método (Benedetti y Petrini) presentan once parámetros que se considera los más relevantes para evaluar los daños de una estructura de mampostería sujeta a la acción sísmica, siete de estos son puramente subjetivos, mientras que los cuatro restantes involucran cálculos específicos</a:t>
          </a:r>
        </a:p>
      </dsp:txBody>
      <dsp:txXfrm>
        <a:off x="913267" y="68288"/>
        <a:ext cx="10201959" cy="902539"/>
      </dsp:txXfrm>
    </dsp:sp>
    <dsp:sp modelId="{C6388C78-1ED2-4471-81DE-4D4AD055585D}">
      <dsp:nvSpPr>
        <dsp:cNvPr id="0" name=""/>
        <dsp:cNvSpPr/>
      </dsp:nvSpPr>
      <dsp:spPr>
        <a:xfrm>
          <a:off x="57448" y="971"/>
          <a:ext cx="1220147" cy="1037173"/>
        </a:xfrm>
        <a:prstGeom prst="ellipse">
          <a:avLst/>
        </a:prstGeom>
        <a:blipFill rotWithShape="0">
          <a:blip xmlns:r="http://schemas.openxmlformats.org/officeDocument/2006/relationships" r:embed="rId1"/>
          <a:stretch>
            <a:fillRect/>
          </a:stretch>
        </a:blip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A4354A-A188-4E55-BB65-EAD1F806BDF7}" type="datetimeFigureOut">
              <a:rPr lang="es-EC" smtClean="0"/>
              <a:t>30/8/2018</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732C7F-34F0-410D-973D-DF685F1281F7}" type="slidenum">
              <a:rPr lang="es-EC" smtClean="0"/>
              <a:t>‹Nº›</a:t>
            </a:fld>
            <a:endParaRPr lang="es-EC"/>
          </a:p>
        </p:txBody>
      </p:sp>
    </p:spTree>
    <p:extLst>
      <p:ext uri="{BB962C8B-B14F-4D97-AF65-F5344CB8AC3E}">
        <p14:creationId xmlns:p14="http://schemas.microsoft.com/office/powerpoint/2010/main" val="3362535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El adobe</a:t>
            </a:r>
            <a:r>
              <a:rPr lang="es-EC" sz="1200" kern="1200" baseline="0" dirty="0">
                <a:solidFill>
                  <a:schemeClr val="tx1"/>
                </a:solidFill>
                <a:effectLst/>
                <a:latin typeface="+mn-lt"/>
                <a:ea typeface="+mn-ea"/>
                <a:cs typeface="+mn-cs"/>
              </a:rPr>
              <a:t> y</a:t>
            </a:r>
            <a:r>
              <a:rPr lang="es-EC" sz="1200" kern="1200" dirty="0">
                <a:solidFill>
                  <a:schemeClr val="tx1"/>
                </a:solidFill>
                <a:effectLst/>
                <a:latin typeface="+mn-lt"/>
                <a:ea typeface="+mn-ea"/>
                <a:cs typeface="+mn-cs"/>
              </a:rPr>
              <a:t> el ladrillo son algunos de los materiales de construcción más antiguos y de uso más difundido (8000 </a:t>
            </a:r>
            <a:r>
              <a:rPr lang="es-EC" sz="1200" kern="1200" dirty="0" err="1">
                <a:solidFill>
                  <a:schemeClr val="tx1"/>
                </a:solidFill>
                <a:effectLst/>
                <a:latin typeface="+mn-lt"/>
                <a:ea typeface="+mn-ea"/>
                <a:cs typeface="+mn-cs"/>
              </a:rPr>
              <a:t>a.c.</a:t>
            </a:r>
            <a:r>
              <a:rPr lang="es-EC" sz="1200" kern="1200" dirty="0">
                <a:solidFill>
                  <a:schemeClr val="tx1"/>
                </a:solidFill>
                <a:effectLst/>
                <a:latin typeface="+mn-lt"/>
                <a:ea typeface="+mn-ea"/>
                <a:cs typeface="+mn-cs"/>
              </a:rPr>
              <a:t>)</a:t>
            </a:r>
          </a:p>
          <a:p>
            <a:r>
              <a:rPr lang="es-EC" sz="1200" kern="1200" dirty="0">
                <a:solidFill>
                  <a:schemeClr val="tx1"/>
                </a:solidFill>
                <a:effectLst/>
                <a:latin typeface="+mn-lt"/>
                <a:ea typeface="+mn-ea"/>
                <a:cs typeface="+mn-cs"/>
              </a:rPr>
              <a:t>Su uso es común en algunas de las regiones</a:t>
            </a:r>
            <a:r>
              <a:rPr lang="es-EC" sz="1200" kern="1200" baseline="0" dirty="0">
                <a:solidFill>
                  <a:schemeClr val="tx1"/>
                </a:solidFill>
                <a:effectLst/>
                <a:latin typeface="+mn-lt"/>
                <a:ea typeface="+mn-ea"/>
                <a:cs typeface="+mn-cs"/>
              </a:rPr>
              <a:t> mas </a:t>
            </a:r>
            <a:r>
              <a:rPr lang="es-EC" sz="1200" kern="1200" dirty="0">
                <a:solidFill>
                  <a:schemeClr val="tx1"/>
                </a:solidFill>
                <a:effectLst/>
                <a:latin typeface="+mn-lt"/>
                <a:ea typeface="+mn-ea"/>
                <a:cs typeface="+mn-cs"/>
              </a:rPr>
              <a:t>propensas a desastres del mundo: América Latina, Oriente Medio y el Sur de Europa. </a:t>
            </a:r>
          </a:p>
          <a:p>
            <a:r>
              <a:rPr lang="es-EC" sz="1200" kern="1200" dirty="0">
                <a:solidFill>
                  <a:schemeClr val="tx1"/>
                </a:solidFill>
                <a:effectLst/>
                <a:latin typeface="+mn-lt"/>
                <a:ea typeface="+mn-ea"/>
                <a:cs typeface="+mn-cs"/>
              </a:rPr>
              <a:t>En el Ecuador, el 57 % de las viviendas son de hormigón; y, el resto de materiales alternativos.</a:t>
            </a:r>
            <a:r>
              <a:rPr lang="es-EC" sz="1200" kern="1200" baseline="0" dirty="0">
                <a:solidFill>
                  <a:schemeClr val="tx1"/>
                </a:solidFill>
                <a:effectLst/>
                <a:latin typeface="+mn-lt"/>
                <a:ea typeface="+mn-ea"/>
                <a:cs typeface="+mn-cs"/>
              </a:rPr>
              <a:t> </a:t>
            </a:r>
            <a:r>
              <a:rPr lang="es-EC" sz="1200" kern="1200" dirty="0">
                <a:solidFill>
                  <a:schemeClr val="tx1"/>
                </a:solidFill>
                <a:effectLst/>
                <a:latin typeface="+mn-lt"/>
                <a:ea typeface="+mn-ea"/>
                <a:cs typeface="+mn-cs"/>
              </a:rPr>
              <a:t>las primeras han sido construidas con la asistencia técnica de profesionales, mientras que las segundas, casi en su totalidad, con la iniciativa y el trabajo de sus propietarios. </a:t>
            </a:r>
          </a:p>
          <a:p>
            <a:r>
              <a:rPr lang="es-EC" sz="1200" kern="1200" dirty="0">
                <a:solidFill>
                  <a:schemeClr val="tx1"/>
                </a:solidFill>
                <a:effectLst/>
                <a:latin typeface="+mn-lt"/>
                <a:ea typeface="+mn-ea"/>
                <a:cs typeface="+mn-cs"/>
              </a:rPr>
              <a:t>el terremoto de</a:t>
            </a:r>
            <a:r>
              <a:rPr lang="es-EC" sz="1200" kern="1200" baseline="0" dirty="0">
                <a:solidFill>
                  <a:schemeClr val="tx1"/>
                </a:solidFill>
                <a:effectLst/>
                <a:latin typeface="+mn-lt"/>
                <a:ea typeface="+mn-ea"/>
                <a:cs typeface="+mn-cs"/>
              </a:rPr>
              <a:t> </a:t>
            </a:r>
            <a:r>
              <a:rPr lang="es-EC" sz="1200" kern="1200" dirty="0">
                <a:solidFill>
                  <a:schemeClr val="tx1"/>
                </a:solidFill>
                <a:effectLst/>
                <a:latin typeface="+mn-lt"/>
                <a:ea typeface="+mn-ea"/>
                <a:cs typeface="+mn-cs"/>
              </a:rPr>
              <a:t>1987 ubicado en la provincia de Napo, produjo serios daños en ciudades y poblaciones de  Pichincha con el colapso de muchas estructuras de mampostería  y daños de consideración en templos coloniales los</a:t>
            </a:r>
            <a:r>
              <a:rPr lang="es-EC" sz="1200" kern="1200" baseline="0" dirty="0">
                <a:solidFill>
                  <a:schemeClr val="tx1"/>
                </a:solidFill>
                <a:effectLst/>
                <a:latin typeface="+mn-lt"/>
                <a:ea typeface="+mn-ea"/>
                <a:cs typeface="+mn-cs"/>
              </a:rPr>
              <a:t> mismos que de no ser reforzados pueden colapsar ante el suceso de un nuevo evento sísmico. </a:t>
            </a:r>
          </a:p>
          <a:p>
            <a:r>
              <a:rPr lang="es-EC" sz="1200" kern="1200" dirty="0">
                <a:solidFill>
                  <a:schemeClr val="tx1"/>
                </a:solidFill>
                <a:effectLst/>
                <a:latin typeface="+mn-lt"/>
                <a:ea typeface="+mn-ea"/>
                <a:cs typeface="+mn-cs"/>
              </a:rPr>
              <a:t>En</a:t>
            </a:r>
            <a:r>
              <a:rPr lang="es-EC" sz="1200" kern="1200" baseline="0" dirty="0">
                <a:solidFill>
                  <a:schemeClr val="tx1"/>
                </a:solidFill>
                <a:effectLst/>
                <a:latin typeface="+mn-lt"/>
                <a:ea typeface="+mn-ea"/>
                <a:cs typeface="+mn-cs"/>
              </a:rPr>
              <a:t> </a:t>
            </a:r>
            <a:r>
              <a:rPr lang="es-EC" sz="1200" kern="1200" dirty="0">
                <a:solidFill>
                  <a:schemeClr val="tx1"/>
                </a:solidFill>
                <a:effectLst/>
                <a:latin typeface="+mn-lt"/>
                <a:ea typeface="+mn-ea"/>
                <a:cs typeface="+mn-cs"/>
              </a:rPr>
              <a:t>2017 en la Unidad Educativa “Santa Catalina Labouré” mediante el plan de vinculación con la sociedad de “Evaluación de vulnerabilidad de infraestructuras de valor estratégico</a:t>
            </a:r>
            <a:r>
              <a:rPr lang="es-EC" sz="1200" kern="1200" baseline="0" dirty="0">
                <a:solidFill>
                  <a:schemeClr val="tx1"/>
                </a:solidFill>
                <a:effectLst/>
                <a:latin typeface="+mn-lt"/>
                <a:ea typeface="+mn-ea"/>
                <a:cs typeface="+mn-cs"/>
              </a:rPr>
              <a:t> para el país</a:t>
            </a:r>
            <a:r>
              <a:rPr lang="es-EC" sz="1200" kern="1200" dirty="0">
                <a:solidFill>
                  <a:schemeClr val="tx1"/>
                </a:solidFill>
                <a:effectLst/>
                <a:latin typeface="+mn-lt"/>
                <a:ea typeface="+mn-ea"/>
                <a:cs typeface="+mn-cs"/>
              </a:rPr>
              <a:t>” se determinó mediante análisis preliminares</a:t>
            </a:r>
            <a:r>
              <a:rPr lang="es-EC" sz="1200" kern="1200" baseline="0" dirty="0">
                <a:solidFill>
                  <a:schemeClr val="tx1"/>
                </a:solidFill>
                <a:effectLst/>
                <a:latin typeface="+mn-lt"/>
                <a:ea typeface="+mn-ea"/>
                <a:cs typeface="+mn-cs"/>
              </a:rPr>
              <a:t> </a:t>
            </a:r>
            <a:r>
              <a:rPr lang="es-EC" sz="1200" kern="1200" dirty="0">
                <a:solidFill>
                  <a:schemeClr val="tx1"/>
                </a:solidFill>
                <a:effectLst/>
                <a:latin typeface="+mn-lt"/>
                <a:ea typeface="+mn-ea"/>
                <a:cs typeface="+mn-cs"/>
              </a:rPr>
              <a:t>que la estructura mixta de mampostería y madera presentaba un alto</a:t>
            </a:r>
            <a:r>
              <a:rPr lang="es-EC" sz="1200" kern="1200" baseline="0" dirty="0">
                <a:solidFill>
                  <a:schemeClr val="tx1"/>
                </a:solidFill>
                <a:effectLst/>
                <a:latin typeface="+mn-lt"/>
                <a:ea typeface="+mn-ea"/>
                <a:cs typeface="+mn-cs"/>
              </a:rPr>
              <a:t> grado de vulnerabilidad por lo tanto era necesario la realizar una evaluación especial que permita determinar la capacidad de respuesta de la estructura ante un evento sísmico. </a:t>
            </a:r>
            <a:endParaRPr lang="es-EC" dirty="0"/>
          </a:p>
        </p:txBody>
      </p:sp>
      <p:sp>
        <p:nvSpPr>
          <p:cNvPr id="4" name="Marcador de número de diapositiva 3"/>
          <p:cNvSpPr>
            <a:spLocks noGrp="1"/>
          </p:cNvSpPr>
          <p:nvPr>
            <p:ph type="sldNum" sz="quarter" idx="10"/>
          </p:nvPr>
        </p:nvSpPr>
        <p:spPr/>
        <p:txBody>
          <a:bodyPr/>
          <a:lstStyle/>
          <a:p>
            <a:fld id="{DC68633A-79C6-4865-B124-FECB78FC4EA1}" type="slidenum">
              <a:rPr lang="es-EC" smtClean="0"/>
              <a:t>5</a:t>
            </a:fld>
            <a:endParaRPr lang="es-EC"/>
          </a:p>
        </p:txBody>
      </p:sp>
    </p:spTree>
    <p:extLst>
      <p:ext uri="{BB962C8B-B14F-4D97-AF65-F5344CB8AC3E}">
        <p14:creationId xmlns:p14="http://schemas.microsoft.com/office/powerpoint/2010/main" val="2518964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C68633A-79C6-4865-B124-FECB78FC4EA1}" type="slidenum">
              <a:rPr lang="es-EC" smtClean="0"/>
              <a:t>9</a:t>
            </a:fld>
            <a:endParaRPr lang="es-EC"/>
          </a:p>
        </p:txBody>
      </p:sp>
    </p:spTree>
    <p:extLst>
      <p:ext uri="{BB962C8B-B14F-4D97-AF65-F5344CB8AC3E}">
        <p14:creationId xmlns:p14="http://schemas.microsoft.com/office/powerpoint/2010/main" val="421968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C68633A-79C6-4865-B124-FECB78FC4EA1}" type="slidenum">
              <a:rPr lang="es-EC" smtClean="0"/>
              <a:t>10</a:t>
            </a:fld>
            <a:endParaRPr lang="es-EC"/>
          </a:p>
        </p:txBody>
      </p:sp>
    </p:spTree>
    <p:extLst>
      <p:ext uri="{BB962C8B-B14F-4D97-AF65-F5344CB8AC3E}">
        <p14:creationId xmlns:p14="http://schemas.microsoft.com/office/powerpoint/2010/main" val="822090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C68633A-79C6-4865-B124-FECB78FC4EA1}" type="slidenum">
              <a:rPr lang="es-EC" smtClean="0"/>
              <a:t>11</a:t>
            </a:fld>
            <a:endParaRPr lang="es-EC"/>
          </a:p>
        </p:txBody>
      </p:sp>
    </p:spTree>
    <p:extLst>
      <p:ext uri="{BB962C8B-B14F-4D97-AF65-F5344CB8AC3E}">
        <p14:creationId xmlns:p14="http://schemas.microsoft.com/office/powerpoint/2010/main" val="3244420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C68633A-79C6-4865-B124-FECB78FC4EA1}" type="slidenum">
              <a:rPr lang="es-EC" smtClean="0"/>
              <a:t>12</a:t>
            </a:fld>
            <a:endParaRPr lang="es-EC"/>
          </a:p>
        </p:txBody>
      </p:sp>
    </p:spTree>
    <p:extLst>
      <p:ext uri="{BB962C8B-B14F-4D97-AF65-F5344CB8AC3E}">
        <p14:creationId xmlns:p14="http://schemas.microsoft.com/office/powerpoint/2010/main" val="3040491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C68633A-79C6-4865-B124-FECB78FC4EA1}" type="slidenum">
              <a:rPr lang="es-EC" smtClean="0"/>
              <a:t>13</a:t>
            </a:fld>
            <a:endParaRPr lang="es-EC"/>
          </a:p>
        </p:txBody>
      </p:sp>
    </p:spTree>
    <p:extLst>
      <p:ext uri="{BB962C8B-B14F-4D97-AF65-F5344CB8AC3E}">
        <p14:creationId xmlns:p14="http://schemas.microsoft.com/office/powerpoint/2010/main" val="1190793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C68633A-79C6-4865-B124-FECB78FC4EA1}" type="slidenum">
              <a:rPr lang="es-EC" smtClean="0"/>
              <a:t>14</a:t>
            </a:fld>
            <a:endParaRPr lang="es-EC"/>
          </a:p>
        </p:txBody>
      </p:sp>
    </p:spTree>
    <p:extLst>
      <p:ext uri="{BB962C8B-B14F-4D97-AF65-F5344CB8AC3E}">
        <p14:creationId xmlns:p14="http://schemas.microsoft.com/office/powerpoint/2010/main" val="2207070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1130300"/>
            <a:ext cx="10143067" cy="4127500"/>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30/8/2018</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727793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30/8/2018</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762734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30/8/2018</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386044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1130300"/>
            <a:ext cx="10143067" cy="4127500"/>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30/8/2018</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452996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23467" y="0"/>
            <a:ext cx="6350000" cy="584200"/>
          </a:xfrm>
        </p:spPr>
        <p:txBody>
          <a:bodyPr>
            <a:noAutofit/>
          </a:bodyPr>
          <a:lstStyle>
            <a:lvl1pPr>
              <a:defRPr sz="3200" b="1">
                <a:solidFill>
                  <a:schemeClr val="tx1"/>
                </a:solidFill>
                <a:latin typeface="Arial" panose="020B0604020202020204" pitchFamily="34" charset="0"/>
                <a:cs typeface="Arial" panose="020B0604020202020204" pitchFamily="34" charset="0"/>
              </a:defRPr>
            </a:lvl1pPr>
          </a:lstStyle>
          <a:p>
            <a:r>
              <a:rPr lang="es-ES" dirty="0"/>
              <a:t>HAGA CLIC</a:t>
            </a:r>
            <a:endParaRPr lang="en-US" dirty="0"/>
          </a:p>
        </p:txBody>
      </p:sp>
      <p:sp>
        <p:nvSpPr>
          <p:cNvPr id="3" name="Content Placeholder 2"/>
          <p:cNvSpPr>
            <a:spLocks noGrp="1"/>
          </p:cNvSpPr>
          <p:nvPr>
            <p:ph idx="1"/>
          </p:nvPr>
        </p:nvSpPr>
        <p:spPr>
          <a:xfrm>
            <a:off x="838201" y="746127"/>
            <a:ext cx="11082867" cy="52482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604278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atin typeface="Arial" panose="020B0604020202020204" pitchFamily="34" charset="0"/>
                <a:cs typeface="Arial" panose="020B0604020202020204" pitchFamily="34" charset="0"/>
              </a:defRPr>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el estilo de texto del patrón</a:t>
            </a:r>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30/8/2018</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113747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6249B34-9780-43F3-807A-ABAA0D7C523D}" type="datetimeFigureOut">
              <a:rPr lang="es-EC" smtClean="0">
                <a:solidFill>
                  <a:prstClr val="black">
                    <a:tint val="75000"/>
                  </a:prstClr>
                </a:solidFill>
              </a:rPr>
              <a:pPr/>
              <a:t>30/8/2018</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913790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2"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6249B34-9780-43F3-807A-ABAA0D7C523D}" type="datetimeFigureOut">
              <a:rPr lang="es-EC" smtClean="0">
                <a:solidFill>
                  <a:prstClr val="black">
                    <a:tint val="75000"/>
                  </a:prstClr>
                </a:solidFill>
              </a:rPr>
              <a:pPr/>
              <a:t>30/8/2018</a:t>
            </a:fld>
            <a:endParaRPr lang="es-EC">
              <a:solidFill>
                <a:prstClr val="black">
                  <a:tint val="75000"/>
                </a:prstClr>
              </a:solidFill>
            </a:endParaRPr>
          </a:p>
        </p:txBody>
      </p:sp>
      <p:sp>
        <p:nvSpPr>
          <p:cNvPr id="8" name="Footer Placeholder 7"/>
          <p:cNvSpPr>
            <a:spLocks noGrp="1"/>
          </p:cNvSpPr>
          <p:nvPr>
            <p:ph type="ftr" sz="quarter" idx="11"/>
          </p:nvPr>
        </p:nvSpPr>
        <p:spPr/>
        <p:txBody>
          <a:bodyPr/>
          <a:lstStyle/>
          <a:p>
            <a:endParaRPr lang="es-EC">
              <a:solidFill>
                <a:prstClr val="black">
                  <a:tint val="75000"/>
                </a:prstClr>
              </a:solidFill>
            </a:endParaRPr>
          </a:p>
        </p:txBody>
      </p:sp>
      <p:sp>
        <p:nvSpPr>
          <p:cNvPr id="9" name="Slide Number Placeholder 8"/>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636136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6249B34-9780-43F3-807A-ABAA0D7C523D}" type="datetimeFigureOut">
              <a:rPr lang="es-EC" smtClean="0">
                <a:solidFill>
                  <a:prstClr val="black">
                    <a:tint val="75000"/>
                  </a:prstClr>
                </a:solidFill>
              </a:rPr>
              <a:pPr/>
              <a:t>30/8/2018</a:t>
            </a:fld>
            <a:endParaRPr lang="es-EC">
              <a:solidFill>
                <a:prstClr val="black">
                  <a:tint val="75000"/>
                </a:prstClr>
              </a:solidFill>
            </a:endParaRPr>
          </a:p>
        </p:txBody>
      </p:sp>
      <p:sp>
        <p:nvSpPr>
          <p:cNvPr id="4" name="Footer Placeholder 3"/>
          <p:cNvSpPr>
            <a:spLocks noGrp="1"/>
          </p:cNvSpPr>
          <p:nvPr>
            <p:ph type="ftr" sz="quarter" idx="11"/>
          </p:nvPr>
        </p:nvSpPr>
        <p:spPr/>
        <p:txBody>
          <a:bodyPr/>
          <a:lstStyle/>
          <a:p>
            <a:endParaRPr lang="es-EC">
              <a:solidFill>
                <a:prstClr val="black">
                  <a:tint val="75000"/>
                </a:prstClr>
              </a:solidFill>
            </a:endParaRPr>
          </a:p>
        </p:txBody>
      </p:sp>
      <p:sp>
        <p:nvSpPr>
          <p:cNvPr id="5" name="Slide Number Placeholder 4"/>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344844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249B34-9780-43F3-807A-ABAA0D7C523D}" type="datetimeFigureOut">
              <a:rPr lang="es-EC" smtClean="0">
                <a:solidFill>
                  <a:prstClr val="black">
                    <a:tint val="75000"/>
                  </a:prstClr>
                </a:solidFill>
              </a:rPr>
              <a:pPr/>
              <a:t>30/8/2018</a:t>
            </a:fld>
            <a:endParaRPr lang="es-EC">
              <a:solidFill>
                <a:prstClr val="black">
                  <a:tint val="75000"/>
                </a:prstClr>
              </a:solidFill>
            </a:endParaRPr>
          </a:p>
        </p:txBody>
      </p:sp>
      <p:sp>
        <p:nvSpPr>
          <p:cNvPr id="3" name="Footer Placeholder 2"/>
          <p:cNvSpPr>
            <a:spLocks noGrp="1"/>
          </p:cNvSpPr>
          <p:nvPr>
            <p:ph type="ftr" sz="quarter" idx="11"/>
          </p:nvPr>
        </p:nvSpPr>
        <p:spPr/>
        <p:txBody>
          <a:bodyPr/>
          <a:lstStyle/>
          <a:p>
            <a:endParaRPr lang="es-EC">
              <a:solidFill>
                <a:prstClr val="black">
                  <a:tint val="75000"/>
                </a:prstClr>
              </a:solidFill>
            </a:endParaRPr>
          </a:p>
        </p:txBody>
      </p:sp>
      <p:sp>
        <p:nvSpPr>
          <p:cNvPr id="4" name="Slide Number Placeholder 3"/>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912888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6249B34-9780-43F3-807A-ABAA0D7C523D}" type="datetimeFigureOut">
              <a:rPr lang="es-EC" smtClean="0">
                <a:solidFill>
                  <a:prstClr val="black">
                    <a:tint val="75000"/>
                  </a:prstClr>
                </a:solidFill>
              </a:rPr>
              <a:pPr/>
              <a:t>30/8/2018</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33339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6249B34-9780-43F3-807A-ABAA0D7C523D}" type="datetimeFigureOut">
              <a:rPr lang="es-EC" smtClean="0">
                <a:solidFill>
                  <a:prstClr val="black">
                    <a:tint val="75000"/>
                  </a:prstClr>
                </a:solidFill>
              </a:rPr>
              <a:pPr/>
              <a:t>30/8/2018</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360799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249B34-9780-43F3-807A-ABAA0D7C523D}" type="datetimeFigureOut">
              <a:rPr lang="es-EC" smtClean="0">
                <a:solidFill>
                  <a:prstClr val="black">
                    <a:tint val="75000"/>
                  </a:prstClr>
                </a:solidFill>
              </a:rPr>
              <a:pPr/>
              <a:t>30/8/2018</a:t>
            </a:fld>
            <a:endParaRPr lang="es-EC">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982973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4.tmp"/><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microsoft.com/office/2007/relationships/hdphoto" Target="../media/hdphoto5.wdp"/><Relationship Id="rId9" Type="http://schemas.openxmlformats.org/officeDocument/2006/relationships/image" Target="../media/image40.PNG"/><Relationship Id="rId14" Type="http://schemas.openxmlformats.org/officeDocument/2006/relationships/image" Target="../media/image4.tmp"/></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tmp"/><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tmp"/><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5.png"/><Relationship Id="rId3" Type="http://schemas.openxmlformats.org/officeDocument/2006/relationships/image" Target="../media/image57.png"/><Relationship Id="rId7" Type="http://schemas.openxmlformats.org/officeDocument/2006/relationships/image" Target="../media/image60.jpeg"/><Relationship Id="rId12" Type="http://schemas.openxmlformats.org/officeDocument/2006/relationships/image" Target="../media/image6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4.tmp"/><Relationship Id="rId5" Type="http://schemas.openxmlformats.org/officeDocument/2006/relationships/image" Target="../media/image59.png"/><Relationship Id="rId10" Type="http://schemas.openxmlformats.org/officeDocument/2006/relationships/image" Target="../media/image63.jpeg"/><Relationship Id="rId4" Type="http://schemas.microsoft.com/office/2007/relationships/hdphoto" Target="../media/hdphoto6.wdp"/><Relationship Id="rId9" Type="http://schemas.openxmlformats.org/officeDocument/2006/relationships/image" Target="../media/image62.jpeg"/><Relationship Id="rId14" Type="http://schemas.microsoft.com/office/2007/relationships/hdphoto" Target="../media/hdphoto8.wdp"/></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13" Type="http://schemas.microsoft.com/office/2007/relationships/hdphoto" Target="../media/hdphoto12.wdp"/><Relationship Id="rId3" Type="http://schemas.openxmlformats.org/officeDocument/2006/relationships/image" Target="../media/image66.jpeg"/><Relationship Id="rId7" Type="http://schemas.openxmlformats.org/officeDocument/2006/relationships/image" Target="../media/image69.jpeg"/><Relationship Id="rId12" Type="http://schemas.openxmlformats.org/officeDocument/2006/relationships/image" Target="../media/image72.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68.jpeg"/><Relationship Id="rId11" Type="http://schemas.microsoft.com/office/2007/relationships/hdphoto" Target="../media/hdphoto11.wdp"/><Relationship Id="rId5" Type="http://schemas.microsoft.com/office/2007/relationships/hdphoto" Target="../media/hdphoto9.wdp"/><Relationship Id="rId10" Type="http://schemas.openxmlformats.org/officeDocument/2006/relationships/image" Target="../media/image71.png"/><Relationship Id="rId4" Type="http://schemas.openxmlformats.org/officeDocument/2006/relationships/image" Target="../media/image67.png"/><Relationship Id="rId9"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tmp"/><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tmp"/><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7.png"/><Relationship Id="rId7" Type="http://schemas.openxmlformats.org/officeDocument/2006/relationships/diagramColors" Target="../diagrams/colors3.xml"/><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tmp"/><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2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diagramData" Target="../diagrams/data4.xml"/><Relationship Id="rId18" Type="http://schemas.openxmlformats.org/officeDocument/2006/relationships/image" Target="../media/image870.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4.tmp"/><Relationship Id="rId17" Type="http://schemas.microsoft.com/office/2007/relationships/diagramDrawing" Target="../diagrams/drawing4.xml"/><Relationship Id="rId2" Type="http://schemas.openxmlformats.org/officeDocument/2006/relationships/image" Target="../media/image80.png"/><Relationship Id="rId16" Type="http://schemas.openxmlformats.org/officeDocument/2006/relationships/diagramColors" Target="../diagrams/colors4.xm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8.PNG"/><Relationship Id="rId5" Type="http://schemas.openxmlformats.org/officeDocument/2006/relationships/image" Target="../media/image83.png"/><Relationship Id="rId15" Type="http://schemas.openxmlformats.org/officeDocument/2006/relationships/diagramQuickStyle" Target="../diagrams/quickStyle4.xml"/><Relationship Id="rId10" Type="http://schemas.openxmlformats.org/officeDocument/2006/relationships/image" Target="../media/image33.png"/><Relationship Id="rId19" Type="http://schemas.openxmlformats.org/officeDocument/2006/relationships/image" Target="../media/image880.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chart" Target="../charts/chart2.xml"/><Relationship Id="rId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5.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94.png"/><Relationship Id="rId5" Type="http://schemas.microsoft.com/office/2007/relationships/hdphoto" Target="../media/hdphoto14.wdp"/><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4.tmp"/><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image" Target="../media/image4.tmp"/><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105.png"/><Relationship Id="rId4"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4.tmp"/><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4.tmp"/><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2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tmp"/></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4.tmp"/><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4.tmp"/><Relationship Id="rId1" Type="http://schemas.openxmlformats.org/officeDocument/2006/relationships/slideLayout" Target="../slideLayouts/slideLayout2.xml"/><Relationship Id="rId4" Type="http://schemas.microsoft.com/office/2007/relationships/hdphoto" Target="../media/hdphoto16.wdp"/></Relationships>
</file>

<file path=ppt/slides/_rels/slide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4.tmp"/><Relationship Id="rId1" Type="http://schemas.openxmlformats.org/officeDocument/2006/relationships/slideLayout" Target="../slideLayouts/slideLayout2.xml"/><Relationship Id="rId4" Type="http://schemas.microsoft.com/office/2007/relationships/hdphoto" Target="../media/hdphoto17.wdp"/></Relationships>
</file>

<file path=ppt/slides/_rels/slide3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4.tmp"/><Relationship Id="rId1" Type="http://schemas.openxmlformats.org/officeDocument/2006/relationships/slideLayout" Target="../slideLayouts/slideLayout2.xml"/><Relationship Id="rId5" Type="http://schemas.microsoft.com/office/2007/relationships/hdphoto" Target="../media/hdphoto18.wdp"/><Relationship Id="rId4" Type="http://schemas.openxmlformats.org/officeDocument/2006/relationships/image" Target="../media/image120.png"/></Relationships>
</file>

<file path=ppt/slides/_rels/slide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4.tmp"/><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3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39.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38.png"/><Relationship Id="rId2" Type="http://schemas.openxmlformats.org/officeDocument/2006/relationships/image" Target="../media/image4.tmp"/><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125.png"/><Relationship Id="rId4" Type="http://schemas.microsoft.com/office/2007/relationships/hdphoto" Target="../media/hdphoto19.wdp"/></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tmp"/><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4.tmp"/><Relationship Id="rId1" Type="http://schemas.openxmlformats.org/officeDocument/2006/relationships/slideLayout" Target="../slideLayouts/slideLayout2.xml"/><Relationship Id="rId5" Type="http://schemas.openxmlformats.org/officeDocument/2006/relationships/image" Target="../media/image127.png"/><Relationship Id="rId4" Type="http://schemas.microsoft.com/office/2007/relationships/hdphoto" Target="../media/hdphoto21.wdp"/></Relationships>
</file>

<file path=ppt/slides/_rels/slide4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microsoft.com/office/2007/relationships/hdphoto" Target="../media/hdphoto22.wdp"/></Relationships>
</file>

<file path=ppt/slides/_rels/slide4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microsoft.com/office/2007/relationships/hdphoto" Target="../media/hdphoto23.wdp"/></Relationships>
</file>

<file path=ppt/slides/_rels/slide43.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7.png"/><Relationship Id="rId4" Type="http://schemas.microsoft.com/office/2007/relationships/hdphoto" Target="../media/hdphoto24.wdp"/></Relationships>
</file>

<file path=ppt/slides/_rels/slide4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4.tmp"/><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tmp"/><Relationship Id="rId1" Type="http://schemas.openxmlformats.org/officeDocument/2006/relationships/slideLayout" Target="../slideLayouts/slideLayout2.xml"/><Relationship Id="rId5" Type="http://schemas.microsoft.com/office/2007/relationships/hdphoto" Target="../media/hdphoto26.wdp"/><Relationship Id="rId4" Type="http://schemas.openxmlformats.org/officeDocument/2006/relationships/image" Target="../media/image141.png"/></Relationships>
</file>

<file path=ppt/slides/_rels/slide4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4.tmp"/><Relationship Id="rId1" Type="http://schemas.openxmlformats.org/officeDocument/2006/relationships/slideLayout" Target="../slideLayouts/slideLayout2.xml"/><Relationship Id="rId6" Type="http://schemas.microsoft.com/office/2007/relationships/hdphoto" Target="../media/hdphoto28.wdp"/><Relationship Id="rId5" Type="http://schemas.openxmlformats.org/officeDocument/2006/relationships/image" Target="../media/image147.png"/><Relationship Id="rId4" Type="http://schemas.microsoft.com/office/2007/relationships/hdphoto" Target="../media/hdphoto27.wdp"/></Relationships>
</file>

<file path=ppt/slides/_rels/slide47.xml.rels><?xml version="1.0" encoding="UTF-8" standalone="yes"?>
<Relationships xmlns="http://schemas.openxmlformats.org/package/2006/relationships"><Relationship Id="rId3" Type="http://schemas.openxmlformats.org/officeDocument/2006/relationships/image" Target="../media/image156.png"/><Relationship Id="rId7" Type="http://schemas.microsoft.com/office/2007/relationships/hdphoto" Target="../media/hdphoto30.wdp"/><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149.png"/><Relationship Id="rId5" Type="http://schemas.microsoft.com/office/2007/relationships/hdphoto" Target="../media/hdphoto29.wdp"/><Relationship Id="rId4" Type="http://schemas.openxmlformats.org/officeDocument/2006/relationships/image" Target="../media/image148.png"/></Relationships>
</file>

<file path=ppt/slides/_rels/slide4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4.tmp"/><Relationship Id="rId1" Type="http://schemas.openxmlformats.org/officeDocument/2006/relationships/slideLayout" Target="../slideLayouts/slideLayout2.xml"/><Relationship Id="rId4" Type="http://schemas.microsoft.com/office/2007/relationships/hdphoto" Target="../media/hdphoto31.wdp"/></Relationships>
</file>

<file path=ppt/slides/_rels/slide49.xml.rels><?xml version="1.0" encoding="UTF-8" standalone="yes"?>
<Relationships xmlns="http://schemas.openxmlformats.org/package/2006/relationships"><Relationship Id="rId3" Type="http://schemas.openxmlformats.org/officeDocument/2006/relationships/image" Target="../media/image153.png"/><Relationship Id="rId7" Type="http://schemas.microsoft.com/office/2007/relationships/hdphoto" Target="../media/hdphoto33.wdp"/><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61.png"/><Relationship Id="rId4" Type="http://schemas.microsoft.com/office/2007/relationships/hdphoto" Target="../media/hdphoto32.wdp"/></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tmp"/><Relationship Id="rId4" Type="http://schemas.microsoft.com/office/2007/relationships/hdphoto" Target="../media/hdphoto2.wdp"/><Relationship Id="rId9"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58.png"/><Relationship Id="rId4" Type="http://schemas.openxmlformats.org/officeDocument/2006/relationships/image" Target="../media/image157.png"/></Relationships>
</file>

<file path=ppt/slides/_rels/slide5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67.png"/></Relationships>
</file>

<file path=ppt/slides/_rels/slide52.xml.rels><?xml version="1.0" encoding="UTF-8" standalone="yes"?>
<Relationships xmlns="http://schemas.openxmlformats.org/package/2006/relationships"><Relationship Id="rId8" Type="http://schemas.microsoft.com/office/2007/relationships/hdphoto" Target="../media/hdphoto36.wdp"/><Relationship Id="rId3" Type="http://schemas.openxmlformats.org/officeDocument/2006/relationships/image" Target="../media/image159.png"/><Relationship Id="rId7" Type="http://schemas.openxmlformats.org/officeDocument/2006/relationships/image" Target="../media/image162.png"/><Relationship Id="rId2" Type="http://schemas.openxmlformats.org/officeDocument/2006/relationships/image" Target="../media/image4.tmp"/><Relationship Id="rId1" Type="http://schemas.openxmlformats.org/officeDocument/2006/relationships/slideLayout" Target="../slideLayouts/slideLayout2.xml"/><Relationship Id="rId6" Type="http://schemas.microsoft.com/office/2007/relationships/hdphoto" Target="../media/hdphoto35.wdp"/><Relationship Id="rId5" Type="http://schemas.openxmlformats.org/officeDocument/2006/relationships/image" Target="../media/image160.png"/><Relationship Id="rId4" Type="http://schemas.microsoft.com/office/2007/relationships/hdphoto" Target="../media/hdphoto34.wdp"/></Relationships>
</file>

<file path=ppt/slides/_rels/slide5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microsoft.com/office/2007/relationships/hdphoto" Target="../media/hdphoto36.wdp"/></Relationships>
</file>

<file path=ppt/slides/_rels/slide54.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59.png"/><Relationship Id="rId7" Type="http://schemas.openxmlformats.org/officeDocument/2006/relationships/image" Target="../media/image169.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5.png"/><Relationship Id="rId4" Type="http://schemas.microsoft.com/office/2007/relationships/hdphoto" Target="../media/hdphoto34.wdp"/></Relationships>
</file>

<file path=ppt/slides/_rels/slide55.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0.png"/><Relationship Id="rId7" Type="http://schemas.openxmlformats.org/officeDocument/2006/relationships/image" Target="../media/image173.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microsoft.com/office/2007/relationships/hdphoto" Target="../media/hdphoto35.wdp"/></Relationships>
</file>

<file path=ppt/slides/_rels/slide56.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85.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76.png"/></Relationships>
</file>

<file path=ppt/slides/_rels/slide5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4.tmp"/><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5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81.PNG"/></Relationships>
</file>

<file path=ppt/slides/_rels/slide61.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93.png"/><Relationship Id="rId7" Type="http://schemas.openxmlformats.org/officeDocument/2006/relationships/image" Target="../media/image187.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86.PNG"/><Relationship Id="rId10" Type="http://schemas.openxmlformats.org/officeDocument/2006/relationships/image" Target="../media/image200.png"/><Relationship Id="rId4" Type="http://schemas.openxmlformats.org/officeDocument/2006/relationships/image" Target="../media/image182.PNG"/><Relationship Id="rId9" Type="http://schemas.openxmlformats.org/officeDocument/2006/relationships/image" Target="../media/image199.png"/></Relationships>
</file>

<file path=ppt/slides/_rels/slide62.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4.tmp"/><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6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4.tmp"/><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6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4.tmp"/><Relationship Id="rId1" Type="http://schemas.openxmlformats.org/officeDocument/2006/relationships/slideLayout" Target="../slideLayouts/slideLayout2.xml"/><Relationship Id="rId6" Type="http://schemas.microsoft.com/office/2007/relationships/hdphoto" Target="../media/hdphoto38.wdp"/><Relationship Id="rId5" Type="http://schemas.openxmlformats.org/officeDocument/2006/relationships/image" Target="../media/image198.png"/><Relationship Id="rId4" Type="http://schemas.microsoft.com/office/2007/relationships/hdphoto" Target="../media/hdphoto37.wdp"/></Relationships>
</file>

<file path=ppt/slides/_rels/slide6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62.png"/><Relationship Id="rId7" Type="http://schemas.openxmlformats.org/officeDocument/2006/relationships/image" Target="../media/image203.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202.png"/><Relationship Id="rId4" Type="http://schemas.microsoft.com/office/2007/relationships/hdphoto" Target="../media/hdphoto36.wdp"/></Relationships>
</file>

<file path=ppt/slides/_rels/slide68.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159.png"/><Relationship Id="rId7" Type="http://schemas.openxmlformats.org/officeDocument/2006/relationships/image" Target="../media/image168.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169.png"/><Relationship Id="rId4" Type="http://schemas.microsoft.com/office/2007/relationships/hdphoto" Target="../media/hdphoto34.wdp"/></Relationships>
</file>

<file path=ppt/slides/_rels/slide69.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160.png"/><Relationship Id="rId7" Type="http://schemas.openxmlformats.org/officeDocument/2006/relationships/image" Target="../media/image173.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172.png"/><Relationship Id="rId4" Type="http://schemas.microsoft.com/office/2007/relationships/hdphoto" Target="../media/hdphoto35.wdp"/></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4.tmp"/><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7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4.tmp"/><Relationship Id="rId1" Type="http://schemas.openxmlformats.org/officeDocument/2006/relationships/slideLayout" Target="../slideLayouts/slideLayout2.xml"/><Relationship Id="rId4" Type="http://schemas.openxmlformats.org/officeDocument/2006/relationships/image" Target="../media/image215.png"/></Relationships>
</file>

<file path=ppt/slides/_rels/slide72.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6.png"/><Relationship Id="rId7" Type="http://schemas.openxmlformats.org/officeDocument/2006/relationships/image" Target="../media/image219.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210.PNG"/><Relationship Id="rId5" Type="http://schemas.microsoft.com/office/2007/relationships/hdphoto" Target="../media/hdphoto39.wdp"/><Relationship Id="rId4" Type="http://schemas.openxmlformats.org/officeDocument/2006/relationships/image" Target="../media/image209.png"/><Relationship Id="rId9" Type="http://schemas.openxmlformats.org/officeDocument/2006/relationships/image" Target="../media/image211.PNG"/></Relationships>
</file>

<file path=ppt/slides/_rels/slide74.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4.tmp"/><Relationship Id="rId7" Type="http://schemas.openxmlformats.org/officeDocument/2006/relationships/image" Target="../media/image225.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223.png"/><Relationship Id="rId4" Type="http://schemas.openxmlformats.org/officeDocument/2006/relationships/image" Target="../media/image222.png"/><Relationship Id="rId9" Type="http://schemas.openxmlformats.org/officeDocument/2006/relationships/image" Target="../media/image227.png"/></Relationships>
</file>

<file path=ppt/slides/_rels/slide75.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14.png"/><Relationship Id="rId7" Type="http://schemas.microsoft.com/office/2007/relationships/hdphoto" Target="../media/hdphoto40.wdp"/><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18.png"/><Relationship Id="rId4" Type="http://schemas.openxmlformats.org/officeDocument/2006/relationships/image" Target="../media/image217.png"/><Relationship Id="rId9" Type="http://schemas.microsoft.com/office/2007/relationships/hdphoto" Target="../media/hdphoto41.wdp"/></Relationships>
</file>

<file path=ppt/slides/_rels/slide76.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4.tmp"/><Relationship Id="rId7" Type="http://schemas.openxmlformats.org/officeDocument/2006/relationships/image" Target="../media/image239.png"/><Relationship Id="rId2" Type="http://schemas.openxmlformats.org/officeDocument/2006/relationships/image" Target="../media/image228.PNG"/><Relationship Id="rId1" Type="http://schemas.openxmlformats.org/officeDocument/2006/relationships/slideLayout" Target="../slideLayouts/slideLayout2.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7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78.xml.rels><?xml version="1.0" encoding="UTF-8" standalone="yes"?>
<Relationships xmlns="http://schemas.openxmlformats.org/package/2006/relationships"><Relationship Id="rId3" Type="http://schemas.openxmlformats.org/officeDocument/2006/relationships/image" Target="../media/image4.tmp"/><Relationship Id="rId7"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2.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1.png"/></Relationships>
</file>

<file path=ppt/slides/_rels/slide79.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235.png"/><Relationship Id="rId5" Type="http://schemas.openxmlformats.org/officeDocument/2006/relationships/image" Target="../media/image250.png"/><Relationship Id="rId4" Type="http://schemas.openxmlformats.org/officeDocument/2006/relationships/image" Target="../media/image24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tmp"/><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4.tmp"/><Relationship Id="rId1" Type="http://schemas.openxmlformats.org/officeDocument/2006/relationships/slideLayout" Target="../slideLayouts/slideLayout2.xml"/><Relationship Id="rId4" Type="http://schemas.openxmlformats.org/officeDocument/2006/relationships/image" Target="../media/image245.png"/></Relationships>
</file>

<file path=ppt/slides/_rels/slide81.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Rectángulo"/>
          <p:cNvSpPr/>
          <p:nvPr/>
        </p:nvSpPr>
        <p:spPr>
          <a:xfrm>
            <a:off x="2035214" y="1160262"/>
            <a:ext cx="9079605" cy="4324261"/>
          </a:xfrm>
          <a:prstGeom prst="rect">
            <a:avLst/>
          </a:prstGeom>
          <a:noFill/>
        </p:spPr>
        <p:txBody>
          <a:bodyPr wrap="square" lIns="91440" tIns="45720" rIns="91440" bIns="45720">
            <a:spAutoFit/>
          </a:bodyPr>
          <a:lstStyle/>
          <a:p>
            <a:pPr algn="ctr"/>
            <a:r>
              <a:rPr lang="es-ES" sz="2000" b="1" dirty="0">
                <a:solidFill>
                  <a:prstClr val="black"/>
                </a:solidFill>
                <a:latin typeface="Arial" panose="020B0604020202020204" pitchFamily="34" charset="0"/>
                <a:cs typeface="Arial" panose="020B0604020202020204" pitchFamily="34" charset="0"/>
              </a:rPr>
              <a:t>DEPARTAMENTO DE CIENCIAS DE LA TIERRA Y LA CONSTRUCCIÓN</a:t>
            </a:r>
            <a:endParaRPr lang="es-EC" sz="2000" dirty="0">
              <a:solidFill>
                <a:prstClr val="black"/>
              </a:solidFill>
              <a:latin typeface="Arial" panose="020B0604020202020204" pitchFamily="34" charset="0"/>
              <a:cs typeface="Arial" panose="020B0604020202020204" pitchFamily="34" charset="0"/>
            </a:endParaRPr>
          </a:p>
          <a:p>
            <a:pPr algn="ctr"/>
            <a:r>
              <a:rPr lang="es-ES" b="1" dirty="0">
                <a:solidFill>
                  <a:prstClr val="black"/>
                </a:solidFill>
                <a:latin typeface="Arial" panose="020B0604020202020204" pitchFamily="34" charset="0"/>
                <a:cs typeface="Arial" panose="020B0604020202020204" pitchFamily="34" charset="0"/>
              </a:rPr>
              <a:t> CARRERA DE INGENIERÍA CIVIL</a:t>
            </a:r>
          </a:p>
          <a:p>
            <a:pPr algn="ctr"/>
            <a:r>
              <a:rPr lang="es-ES" sz="800" b="1" dirty="0">
                <a:solidFill>
                  <a:prstClr val="black"/>
                </a:solidFill>
                <a:latin typeface="Arial" panose="020B0604020202020204" pitchFamily="34" charset="0"/>
                <a:cs typeface="Arial" panose="020B0604020202020204" pitchFamily="34" charset="0"/>
              </a:rPr>
              <a:t> </a:t>
            </a:r>
            <a:endParaRPr lang="es-EC" sz="800" dirty="0">
              <a:solidFill>
                <a:prstClr val="black"/>
              </a:solidFill>
              <a:latin typeface="Arial" panose="020B0604020202020204" pitchFamily="34" charset="0"/>
              <a:cs typeface="Arial" panose="020B0604020202020204" pitchFamily="34" charset="0"/>
            </a:endParaRPr>
          </a:p>
          <a:p>
            <a:pPr algn="ctr"/>
            <a:r>
              <a:rPr lang="es-ES" sz="700" b="1" dirty="0">
                <a:solidFill>
                  <a:prstClr val="black"/>
                </a:solidFill>
                <a:latin typeface="Arial" panose="020B0604020202020204" pitchFamily="34" charset="0"/>
                <a:cs typeface="Arial" panose="020B0604020202020204" pitchFamily="34" charset="0"/>
              </a:rPr>
              <a:t> </a:t>
            </a:r>
            <a:endParaRPr lang="es-EC" sz="700" dirty="0">
              <a:solidFill>
                <a:prstClr val="black"/>
              </a:solidFill>
              <a:latin typeface="Arial" panose="020B0604020202020204" pitchFamily="34" charset="0"/>
              <a:cs typeface="Arial" panose="020B0604020202020204" pitchFamily="34" charset="0"/>
            </a:endParaRPr>
          </a:p>
          <a:p>
            <a:pPr algn="ctr"/>
            <a:r>
              <a:rPr lang="es-ES" sz="700" b="1" dirty="0">
                <a:solidFill>
                  <a:prstClr val="black"/>
                </a:solidFill>
                <a:latin typeface="Arial" panose="020B0604020202020204" pitchFamily="34" charset="0"/>
                <a:cs typeface="Arial" panose="020B0604020202020204" pitchFamily="34" charset="0"/>
              </a:rPr>
              <a:t> </a:t>
            </a:r>
            <a:r>
              <a:rPr lang="es-ES" sz="1600" b="1" dirty="0">
                <a:solidFill>
                  <a:prstClr val="black"/>
                </a:solidFill>
                <a:latin typeface="Arial" panose="020B0604020202020204" pitchFamily="34" charset="0"/>
                <a:cs typeface="Arial" panose="020B0604020202020204" pitchFamily="34" charset="0"/>
              </a:rPr>
              <a:t>TEMA:</a:t>
            </a:r>
            <a:endParaRPr lang="es-EC" sz="1600" b="1" dirty="0">
              <a:solidFill>
                <a:prstClr val="black"/>
              </a:solidFill>
              <a:latin typeface="Arial" panose="020B0604020202020204" pitchFamily="34" charset="0"/>
              <a:cs typeface="Arial" panose="020B0604020202020204" pitchFamily="34" charset="0"/>
            </a:endParaRPr>
          </a:p>
          <a:p>
            <a:pPr algn="ctr"/>
            <a:r>
              <a:rPr lang="es-MX" sz="1600" b="1" dirty="0">
                <a:solidFill>
                  <a:prstClr val="black"/>
                </a:solidFill>
                <a:latin typeface="Arial" panose="020B0604020202020204" pitchFamily="34" charset="0"/>
                <a:cs typeface="Arial" panose="020B0604020202020204" pitchFamily="34" charset="0"/>
              </a:rPr>
              <a:t>	</a:t>
            </a:r>
            <a:r>
              <a:rPr lang="es-MX" sz="1600" dirty="0">
                <a:solidFill>
                  <a:prstClr val="black"/>
                </a:solidFill>
                <a:latin typeface="Arial" panose="020B0604020202020204" pitchFamily="34" charset="0"/>
                <a:cs typeface="Arial" panose="020B0604020202020204" pitchFamily="34" charset="0"/>
              </a:rPr>
              <a:t>“</a:t>
            </a:r>
            <a:r>
              <a:rPr lang="es-ES"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ANÁLISIS DE VULNERABILIDAD Y PROPUESTA DE REFORZAMIENTO SÍSMICO DE LA ESTRUCTURA MIXTA DE ADOBE-MADERA DE LA UNIDAD EDUCATIVA SANTA CATALINA LABOURÉ”</a:t>
            </a:r>
            <a:endParaRPr lang="es-ES" i="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s-ES" sz="1200" b="1" dirty="0">
              <a:solidFill>
                <a:prstClr val="black"/>
              </a:solidFill>
              <a:latin typeface="Arial" panose="020B0604020202020204" pitchFamily="34" charset="0"/>
              <a:cs typeface="Arial" panose="020B0604020202020204" pitchFamily="34" charset="0"/>
            </a:endParaRPr>
          </a:p>
          <a:p>
            <a:pPr algn="ctr"/>
            <a:r>
              <a:rPr lang="es-ES" sz="1600" dirty="0">
                <a:solidFill>
                  <a:prstClr val="black"/>
                </a:solidFill>
                <a:latin typeface="Arial" panose="020B0604020202020204" pitchFamily="34" charset="0"/>
                <a:cs typeface="Arial" panose="020B0604020202020204" pitchFamily="34" charset="0"/>
              </a:rPr>
              <a:t>MENCIÓN PROYECTO DE INVESTIGACIÓN </a:t>
            </a:r>
            <a:r>
              <a:rPr lang="es-ES" sz="1200" dirty="0">
                <a:solidFill>
                  <a:prstClr val="black"/>
                </a:solidFill>
                <a:latin typeface="Arial" panose="020B0604020202020204" pitchFamily="34" charset="0"/>
                <a:cs typeface="Arial" panose="020B0604020202020204" pitchFamily="34" charset="0"/>
              </a:rPr>
              <a:t> </a:t>
            </a:r>
            <a:endParaRPr lang="es-EC" sz="800" dirty="0">
              <a:solidFill>
                <a:prstClr val="black"/>
              </a:solidFill>
              <a:latin typeface="Arial" panose="020B0604020202020204" pitchFamily="34" charset="0"/>
              <a:cs typeface="Arial" panose="020B0604020202020204" pitchFamily="34" charset="0"/>
            </a:endParaRPr>
          </a:p>
          <a:p>
            <a:pPr algn="ctr"/>
            <a:r>
              <a:rPr lang="es-ES" sz="800" dirty="0">
                <a:solidFill>
                  <a:prstClr val="black"/>
                </a:solidFill>
                <a:latin typeface="Arial" panose="020B0604020202020204" pitchFamily="34" charset="0"/>
                <a:cs typeface="Arial" panose="020B0604020202020204" pitchFamily="34" charset="0"/>
              </a:rPr>
              <a:t> </a:t>
            </a:r>
            <a:endParaRPr lang="es-EC" sz="800" dirty="0">
              <a:solidFill>
                <a:prstClr val="black"/>
              </a:solidFill>
              <a:latin typeface="Arial" panose="020B0604020202020204" pitchFamily="34" charset="0"/>
              <a:cs typeface="Arial" panose="020B0604020202020204" pitchFamily="34" charset="0"/>
            </a:endParaRPr>
          </a:p>
          <a:p>
            <a:pPr algn="ctr"/>
            <a:r>
              <a:rPr lang="es-ES" sz="1600" b="1" dirty="0">
                <a:solidFill>
                  <a:prstClr val="black"/>
                </a:solidFill>
                <a:latin typeface="Arial" panose="020B0604020202020204" pitchFamily="34" charset="0"/>
                <a:cs typeface="Arial" panose="020B0604020202020204" pitchFamily="34" charset="0"/>
              </a:rPr>
              <a:t>AUTORES: </a:t>
            </a:r>
          </a:p>
          <a:p>
            <a:pPr algn="ctr"/>
            <a:r>
              <a:rPr lang="es-ES" sz="1600" b="1" dirty="0">
                <a:solidFill>
                  <a:prstClr val="black"/>
                </a:solidFill>
                <a:latin typeface="Arial" panose="020B0604020202020204" pitchFamily="34" charset="0"/>
                <a:cs typeface="Arial" panose="020B0604020202020204" pitchFamily="34" charset="0"/>
              </a:rPr>
              <a:t>MIGUEL ALBERTO AROSTEGUÍ HURTADO</a:t>
            </a:r>
          </a:p>
          <a:p>
            <a:pPr algn="ctr"/>
            <a:r>
              <a:rPr lang="es-EC" sz="1600" b="1" dirty="0">
                <a:solidFill>
                  <a:prstClr val="black"/>
                </a:solidFill>
                <a:latin typeface="Arial" panose="020B0604020202020204" pitchFamily="34" charset="0"/>
                <a:cs typeface="Arial" panose="020B0604020202020204" pitchFamily="34" charset="0"/>
              </a:rPr>
              <a:t>JUAN DANIEL ERAZO SANTILLÁN</a:t>
            </a:r>
          </a:p>
          <a:p>
            <a:pPr algn="ctr"/>
            <a:r>
              <a:rPr lang="es-EC" sz="1400" dirty="0">
                <a:solidFill>
                  <a:prstClr val="black"/>
                </a:solidFill>
                <a:latin typeface="Arial" panose="020B0604020202020204" pitchFamily="34" charset="0"/>
                <a:cs typeface="Arial" panose="020B0604020202020204" pitchFamily="34" charset="0"/>
              </a:rPr>
              <a:t>       </a:t>
            </a:r>
            <a:r>
              <a:rPr lang="es-ES" sz="1400" dirty="0">
                <a:solidFill>
                  <a:prstClr val="black"/>
                </a:solidFill>
                <a:latin typeface="Arial" panose="020B0604020202020204" pitchFamily="34" charset="0"/>
                <a:cs typeface="Arial" panose="020B0604020202020204" pitchFamily="34" charset="0"/>
              </a:rPr>
              <a:t>  </a:t>
            </a:r>
            <a:endParaRPr lang="es-EC" sz="1400" dirty="0">
              <a:solidFill>
                <a:prstClr val="black"/>
              </a:solidFill>
              <a:latin typeface="Arial" panose="020B0604020202020204" pitchFamily="34" charset="0"/>
              <a:cs typeface="Arial" panose="020B0604020202020204" pitchFamily="34" charset="0"/>
            </a:endParaRPr>
          </a:p>
          <a:p>
            <a:pPr algn="ctr"/>
            <a:r>
              <a:rPr lang="es-ES" sz="1600" b="1" dirty="0">
                <a:solidFill>
                  <a:prstClr val="black"/>
                </a:solidFill>
                <a:latin typeface="Arial" panose="020B0604020202020204" pitchFamily="34" charset="0"/>
                <a:cs typeface="Arial" panose="020B0604020202020204" pitchFamily="34" charset="0"/>
              </a:rPr>
              <a:t>DIRECTOR: ING. ERNESTO PRO ZAMBRANO</a:t>
            </a:r>
            <a:r>
              <a:rPr lang="es-EC" sz="1600" b="1" dirty="0">
                <a:solidFill>
                  <a:prstClr val="black"/>
                </a:solidFill>
                <a:latin typeface="Arial" panose="020B0604020202020204" pitchFamily="34" charset="0"/>
                <a:cs typeface="Arial" panose="020B0604020202020204" pitchFamily="34" charset="0"/>
              </a:rPr>
              <a:t>.</a:t>
            </a:r>
            <a:r>
              <a:rPr lang="es-ES" sz="1600" b="1" dirty="0">
                <a:solidFill>
                  <a:prstClr val="black"/>
                </a:solidFill>
                <a:latin typeface="Arial" panose="020B0604020202020204" pitchFamily="34" charset="0"/>
                <a:cs typeface="Arial" panose="020B0604020202020204" pitchFamily="34" charset="0"/>
              </a:rPr>
              <a:t> </a:t>
            </a:r>
            <a:endParaRPr lang="es-EC" sz="1600" dirty="0">
              <a:solidFill>
                <a:prstClr val="black"/>
              </a:solidFill>
              <a:latin typeface="Arial" panose="020B0604020202020204" pitchFamily="34" charset="0"/>
              <a:cs typeface="Arial" panose="020B0604020202020204" pitchFamily="34" charset="0"/>
            </a:endParaRPr>
          </a:p>
          <a:p>
            <a:pPr algn="ctr"/>
            <a:endParaRPr lang="es-ES" sz="1400" b="1" dirty="0">
              <a:solidFill>
                <a:prstClr val="black"/>
              </a:solidFill>
              <a:latin typeface="Arial" panose="020B0604020202020204" pitchFamily="34" charset="0"/>
              <a:cs typeface="Arial" panose="020B0604020202020204" pitchFamily="34" charset="0"/>
            </a:endParaRPr>
          </a:p>
          <a:p>
            <a:pPr algn="ctr"/>
            <a:r>
              <a:rPr lang="es-ES" sz="1600" b="1" dirty="0">
                <a:solidFill>
                  <a:prstClr val="black"/>
                </a:solidFill>
                <a:latin typeface="Arial" panose="020B0604020202020204" pitchFamily="34" charset="0"/>
                <a:cs typeface="Arial" panose="020B0604020202020204" pitchFamily="34" charset="0"/>
              </a:rPr>
              <a:t>SANGOLQUÍ - </a:t>
            </a:r>
            <a:r>
              <a:rPr lang="es-ES_tradnl" sz="1600" b="1" dirty="0">
                <a:solidFill>
                  <a:prstClr val="black"/>
                </a:solidFill>
                <a:latin typeface="Arial" panose="020B0604020202020204" pitchFamily="34" charset="0"/>
                <a:cs typeface="Arial" panose="020B0604020202020204" pitchFamily="34" charset="0"/>
              </a:rPr>
              <a:t>2018</a:t>
            </a:r>
            <a:endParaRPr lang="es-EC" sz="1600" b="1" dirty="0">
              <a:solidFill>
                <a:prstClr val="black"/>
              </a:solidFill>
              <a:latin typeface="Arial" panose="020B0604020202020204" pitchFamily="34" charset="0"/>
              <a:cs typeface="Arial" panose="020B0604020202020204" pitchFamily="34" charset="0"/>
            </a:endParaRPr>
          </a:p>
          <a:p>
            <a:pPr algn="ctr"/>
            <a:endParaRPr lang="es-ES" sz="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1820" y="3407925"/>
            <a:ext cx="1403685" cy="1263317"/>
          </a:xfrm>
          <a:prstGeom prst="rect">
            <a:avLst/>
          </a:prstGeom>
        </p:spPr>
      </p:pic>
    </p:spTree>
    <p:extLst>
      <p:ext uri="{BB962C8B-B14F-4D97-AF65-F5344CB8AC3E}">
        <p14:creationId xmlns:p14="http://schemas.microsoft.com/office/powerpoint/2010/main" val="510119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3511" y="2398182"/>
            <a:ext cx="5621842" cy="2162972"/>
          </a:xfrm>
          <a:prstGeom prst="rect">
            <a:avLst/>
          </a:prstGeom>
        </p:spPr>
      </p:pic>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5552" y="1778086"/>
            <a:ext cx="5850212" cy="2805477"/>
          </a:xfrm>
          <a:prstGeom prst="rect">
            <a:avLst/>
          </a:prstGeom>
        </p:spPr>
      </p:pic>
      <p:sp>
        <p:nvSpPr>
          <p:cNvPr id="34" name="Rectángulo 33"/>
          <p:cNvSpPr/>
          <p:nvPr/>
        </p:nvSpPr>
        <p:spPr>
          <a:xfrm>
            <a:off x="6950438" y="4840235"/>
            <a:ext cx="4188224" cy="4171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VISTA LATERAL DERECHA EXTERNA</a:t>
            </a:r>
          </a:p>
        </p:txBody>
      </p:sp>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5130" y="1763337"/>
            <a:ext cx="5810634" cy="2943636"/>
          </a:xfrm>
          <a:prstGeom prst="rect">
            <a:avLst/>
          </a:prstGeom>
        </p:spPr>
      </p:pic>
      <p:sp>
        <p:nvSpPr>
          <p:cNvPr id="42" name="Rectángulo 41"/>
          <p:cNvSpPr/>
          <p:nvPr/>
        </p:nvSpPr>
        <p:spPr>
          <a:xfrm>
            <a:off x="7491010" y="4828444"/>
            <a:ext cx="2643267" cy="44093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VISTA POSTERIOR</a:t>
            </a:r>
          </a:p>
        </p:txBody>
      </p:sp>
      <p:pic>
        <p:nvPicPr>
          <p:cNvPr id="27" name="Imagen 26"/>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945" t="1350" r="970"/>
          <a:stretch/>
        </p:blipFill>
        <p:spPr bwMode="auto">
          <a:xfrm>
            <a:off x="6260622" y="1714535"/>
            <a:ext cx="4878040" cy="3757422"/>
          </a:xfrm>
          <a:prstGeom prst="rect">
            <a:avLst/>
          </a:prstGeom>
          <a:ln>
            <a:noFill/>
          </a:ln>
          <a:extLst>
            <a:ext uri="{53640926-AAD7-44D8-BBD7-CCE9431645EC}">
              <a14:shadowObscured xmlns:a14="http://schemas.microsoft.com/office/drawing/2010/main"/>
            </a:ext>
          </a:extLst>
        </p:spPr>
      </p:pic>
      <p:pic>
        <p:nvPicPr>
          <p:cNvPr id="5" name="Imagen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9732" y="1781364"/>
            <a:ext cx="4212054" cy="3266021"/>
          </a:xfrm>
          <a:prstGeom prst="rect">
            <a:avLst/>
          </a:prstGeom>
        </p:spPr>
      </p:pic>
      <p:pic>
        <p:nvPicPr>
          <p:cNvPr id="3" name="Imagen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3486" y="1766370"/>
            <a:ext cx="5112228" cy="3515216"/>
          </a:xfrm>
          <a:prstGeom prst="rect">
            <a:avLst/>
          </a:prstGeom>
        </p:spPr>
      </p:pic>
      <p:sp>
        <p:nvSpPr>
          <p:cNvPr id="29" name="Rectángulo 28"/>
          <p:cNvSpPr/>
          <p:nvPr/>
        </p:nvSpPr>
        <p:spPr>
          <a:xfrm>
            <a:off x="7801815" y="4947037"/>
            <a:ext cx="2592178" cy="4176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VISTA FRONTAL</a:t>
            </a:r>
          </a:p>
        </p:txBody>
      </p:sp>
      <p:sp>
        <p:nvSpPr>
          <p:cNvPr id="6" name="Flecha derecha 5"/>
          <p:cNvSpPr/>
          <p:nvPr/>
        </p:nvSpPr>
        <p:spPr>
          <a:xfrm rot="8795343">
            <a:off x="4471023" y="1866840"/>
            <a:ext cx="924241" cy="5312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 name="Imagen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15714" y="2265537"/>
            <a:ext cx="5661267" cy="2438750"/>
          </a:xfrm>
          <a:prstGeom prst="rect">
            <a:avLst/>
          </a:prstGeom>
        </p:spPr>
      </p:pic>
      <p:sp>
        <p:nvSpPr>
          <p:cNvPr id="41" name="Rectángulo 40"/>
          <p:cNvSpPr/>
          <p:nvPr/>
        </p:nvSpPr>
        <p:spPr>
          <a:xfrm>
            <a:off x="6810032" y="5627186"/>
            <a:ext cx="3951786" cy="4176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LEVANTAMIENTO TOPOGRÁFICO</a:t>
            </a:r>
          </a:p>
        </p:txBody>
      </p:sp>
      <p:sp>
        <p:nvSpPr>
          <p:cNvPr id="31" name="Rectángulo 30"/>
          <p:cNvSpPr/>
          <p:nvPr/>
        </p:nvSpPr>
        <p:spPr>
          <a:xfrm>
            <a:off x="7068657" y="4899052"/>
            <a:ext cx="3951786" cy="4778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VISTA LATERAL IZQUIERDA EXTERNA</a:t>
            </a:r>
          </a:p>
        </p:txBody>
      </p:sp>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10</a:t>
            </a:r>
          </a:p>
        </p:txBody>
      </p:sp>
      <p:pic>
        <p:nvPicPr>
          <p:cNvPr id="12" name="Imagen 11" descr="Recorte de pantalla"/>
          <p:cNvPicPr>
            <a:picLocks noChangeAspect="1"/>
          </p:cNvPicPr>
          <p:nvPr/>
        </p:nvPicPr>
        <p:blipFill rotWithShape="1">
          <a:blip r:embed="rId11">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83532" y="71493"/>
            <a:ext cx="11040755" cy="461665"/>
          </a:xfrm>
          <a:prstGeom prst="rect">
            <a:avLst/>
          </a:prstGeom>
          <a:noFill/>
          <a:ln>
            <a:noFill/>
          </a:ln>
        </p:spPr>
        <p:txBody>
          <a:bodyPr wrap="square" rtlCol="0">
            <a:spAutoFit/>
          </a:bodyPr>
          <a:lstStyle/>
          <a:p>
            <a:pPr algn="ctr"/>
            <a:r>
              <a:rPr lang="es-ES" sz="2400" dirty="0">
                <a:ln>
                  <a:solidFill>
                    <a:schemeClr val="tx1"/>
                  </a:solidFill>
                </a:ln>
              </a:rPr>
              <a:t>CARACTERIZACIÓN DE LA EDIFICACIÓN DE ESTUDIO : TOPOGRAFIA Y LEVANTAMIENTO  </a:t>
            </a:r>
            <a:endParaRPr lang="es-ES" sz="2000" dirty="0">
              <a:ln>
                <a:solidFill>
                  <a:schemeClr val="tx1"/>
                </a:solidFill>
              </a:ln>
            </a:endParaRPr>
          </a:p>
        </p:txBody>
      </p:sp>
      <p:sp>
        <p:nvSpPr>
          <p:cNvPr id="2" name="Rectángulo redondeado 1"/>
          <p:cNvSpPr/>
          <p:nvPr/>
        </p:nvSpPr>
        <p:spPr>
          <a:xfrm>
            <a:off x="226232" y="810532"/>
            <a:ext cx="11120055" cy="5209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LEVANTAMIENTO TOPOGRÁFICO</a:t>
            </a:r>
            <a:endParaRPr lang="es-EC" dirty="0"/>
          </a:p>
        </p:txBody>
      </p:sp>
      <p:sp>
        <p:nvSpPr>
          <p:cNvPr id="9" name="Rectángulo 8"/>
          <p:cNvSpPr/>
          <p:nvPr/>
        </p:nvSpPr>
        <p:spPr>
          <a:xfrm>
            <a:off x="1359866" y="5448384"/>
            <a:ext cx="3951786" cy="4176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MODELO 3D – AUTOCAD </a:t>
            </a:r>
          </a:p>
        </p:txBody>
      </p:sp>
      <p:sp>
        <p:nvSpPr>
          <p:cNvPr id="14" name="Flecha izquierda 13"/>
          <p:cNvSpPr/>
          <p:nvPr/>
        </p:nvSpPr>
        <p:spPr>
          <a:xfrm rot="1675340">
            <a:off x="5298195" y="4518488"/>
            <a:ext cx="641023" cy="4853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Flecha izquierda 29"/>
          <p:cNvSpPr/>
          <p:nvPr/>
        </p:nvSpPr>
        <p:spPr>
          <a:xfrm rot="8852359">
            <a:off x="2266803" y="4022089"/>
            <a:ext cx="1000417" cy="5466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Flecha izquierda 32"/>
          <p:cNvSpPr/>
          <p:nvPr/>
        </p:nvSpPr>
        <p:spPr>
          <a:xfrm rot="11903633">
            <a:off x="1015310" y="2072442"/>
            <a:ext cx="689113" cy="5412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5" name="3 Flecha a la derecha con muesca"/>
          <p:cNvSpPr/>
          <p:nvPr/>
        </p:nvSpPr>
        <p:spPr>
          <a:xfrm>
            <a:off x="-38637" y="6327328"/>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6" name="3 Flecha a la derecha con muesca"/>
          <p:cNvSpPr/>
          <p:nvPr/>
        </p:nvSpPr>
        <p:spPr>
          <a:xfrm>
            <a:off x="1496522" y="6234566"/>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7" name="3 Flecha a la derecha con muesca"/>
          <p:cNvSpPr/>
          <p:nvPr/>
        </p:nvSpPr>
        <p:spPr>
          <a:xfrm>
            <a:off x="2874046" y="6266179"/>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8" name="3 Flecha a la derecha con muesca"/>
          <p:cNvSpPr/>
          <p:nvPr/>
        </p:nvSpPr>
        <p:spPr>
          <a:xfrm>
            <a:off x="4633157" y="6312561"/>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9" name="3 Flecha a la derecha con muesca"/>
          <p:cNvSpPr/>
          <p:nvPr/>
        </p:nvSpPr>
        <p:spPr>
          <a:xfrm>
            <a:off x="8361306" y="6327328"/>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40" name="3 Flecha a la derecha con muesca"/>
          <p:cNvSpPr/>
          <p:nvPr/>
        </p:nvSpPr>
        <p:spPr>
          <a:xfrm>
            <a:off x="6697918" y="6327328"/>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32" name="Rectángulo redondeado 31"/>
          <p:cNvSpPr/>
          <p:nvPr/>
        </p:nvSpPr>
        <p:spPr>
          <a:xfrm>
            <a:off x="214847" y="795144"/>
            <a:ext cx="11120055" cy="5209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LEVANTAMIENTO ARQUITECTÓNICO</a:t>
            </a:r>
            <a:endParaRPr lang="es-EC" dirty="0"/>
          </a:p>
        </p:txBody>
      </p:sp>
    </p:spTree>
    <p:extLst>
      <p:ext uri="{BB962C8B-B14F-4D97-AF65-F5344CB8AC3E}">
        <p14:creationId xmlns:p14="http://schemas.microsoft.com/office/powerpoint/2010/main" val="144863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0"/>
                                        </p:tgtEl>
                                      </p:cBhvr>
                                    </p:animEffect>
                                    <p:set>
                                      <p:cBhvr>
                                        <p:cTn id="59" dur="1" fill="hold">
                                          <p:stCondLst>
                                            <p:cond delay="499"/>
                                          </p:stCondLst>
                                        </p:cTn>
                                        <p:tgtEl>
                                          <p:spTgt spid="3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42"/>
                                        </p:tgtEl>
                                      </p:cBhvr>
                                    </p:animEffect>
                                    <p:set>
                                      <p:cBhvr>
                                        <p:cTn id="65" dur="1" fill="hold">
                                          <p:stCondLst>
                                            <p:cond delay="499"/>
                                          </p:stCondLst>
                                        </p:cTn>
                                        <p:tgtEl>
                                          <p:spTgt spid="42"/>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par>
                                <p:cTn id="69" presetID="10" presetClass="entr" presetSubtype="0"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500"/>
                                        <p:tgtEl>
                                          <p:spTgt spid="3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14"/>
                                        </p:tgtEl>
                                      </p:cBhvr>
                                    </p:animEffect>
                                    <p:set>
                                      <p:cBhvr>
                                        <p:cTn id="79" dur="1" fill="hold">
                                          <p:stCondLst>
                                            <p:cond delay="499"/>
                                          </p:stCondLst>
                                        </p:cTn>
                                        <p:tgtEl>
                                          <p:spTgt spid="1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34"/>
                                        </p:tgtEl>
                                      </p:cBhvr>
                                    </p:animEffect>
                                    <p:set>
                                      <p:cBhvr>
                                        <p:cTn id="85" dur="1" fill="hold">
                                          <p:stCondLst>
                                            <p:cond delay="499"/>
                                          </p:stCondLst>
                                        </p:cTn>
                                        <p:tgtEl>
                                          <p:spTgt spid="34"/>
                                        </p:tgtEl>
                                        <p:attrNameLst>
                                          <p:attrName>style.visibility</p:attrName>
                                        </p:attrNameLst>
                                      </p:cBhvr>
                                      <p:to>
                                        <p:strVal val="hidden"/>
                                      </p:to>
                                    </p:set>
                                  </p:childTnLst>
                                </p:cTn>
                              </p:par>
                              <p:par>
                                <p:cTn id="86" presetID="10" presetClass="entr" presetSubtype="0" fill="hold" nodeType="with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
                                        <p:tgtEl>
                                          <p:spTgt spid="1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500"/>
                                        <p:tgtEl>
                                          <p:spTgt spid="3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fade">
                                      <p:cBhvr>
                                        <p:cTn id="9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42" grpId="0" animBg="1"/>
      <p:bldP spid="42" grpId="1" animBg="1"/>
      <p:bldP spid="29" grpId="0" animBg="1"/>
      <p:bldP spid="29" grpId="1" animBg="1"/>
      <p:bldP spid="6" grpId="0" animBg="1"/>
      <p:bldP spid="6" grpId="1" animBg="1"/>
      <p:bldP spid="41" grpId="1" animBg="1"/>
      <p:bldP spid="31" grpId="0" animBg="1"/>
      <p:bldP spid="2" grpId="0" animBg="1"/>
      <p:bldP spid="9" grpId="0" animBg="1"/>
      <p:bldP spid="14" grpId="0" animBg="1"/>
      <p:bldP spid="14" grpId="1" animBg="1"/>
      <p:bldP spid="30" grpId="0" animBg="1"/>
      <p:bldP spid="30" grpId="1" animBg="1"/>
      <p:bldP spid="33"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943" t="2105" r="1301" b="1943"/>
          <a:stretch/>
        </p:blipFill>
        <p:spPr>
          <a:xfrm>
            <a:off x="434714" y="1214203"/>
            <a:ext cx="10867869" cy="4497049"/>
          </a:xfrm>
          <a:prstGeom prst="rect">
            <a:avLst/>
          </a:prstGeom>
        </p:spPr>
      </p:pic>
      <p:pic>
        <p:nvPicPr>
          <p:cNvPr id="116" name="Imagen 1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222" y="1115583"/>
            <a:ext cx="11067462" cy="4718417"/>
          </a:xfrm>
          <a:prstGeom prst="rect">
            <a:avLst/>
          </a:prstGeom>
        </p:spPr>
      </p:pic>
      <p:pic>
        <p:nvPicPr>
          <p:cNvPr id="103" name="Imagen 10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784" y="1098738"/>
            <a:ext cx="11117410" cy="4711032"/>
          </a:xfrm>
          <a:prstGeom prst="rect">
            <a:avLst/>
          </a:prstGeom>
        </p:spPr>
      </p:pic>
      <p:pic>
        <p:nvPicPr>
          <p:cNvPr id="92" name="Imagen 91"/>
          <p:cNvPicPr>
            <a:picLocks noChangeAspect="1"/>
          </p:cNvPicPr>
          <p:nvPr/>
        </p:nvPicPr>
        <p:blipFill>
          <a:blip r:embed="rId7"/>
          <a:stretch>
            <a:fillRect/>
          </a:stretch>
        </p:blipFill>
        <p:spPr>
          <a:xfrm>
            <a:off x="332872" y="1123988"/>
            <a:ext cx="11152821" cy="4770040"/>
          </a:xfrm>
          <a:prstGeom prst="rect">
            <a:avLst/>
          </a:prstGeom>
        </p:spPr>
      </p:pic>
      <p:pic>
        <p:nvPicPr>
          <p:cNvPr id="91" name="Imagen 9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6275" y="1132430"/>
            <a:ext cx="11167679" cy="4801270"/>
          </a:xfrm>
          <a:prstGeom prst="rect">
            <a:avLst/>
          </a:prstGeom>
        </p:spPr>
      </p:pic>
      <p:pic>
        <p:nvPicPr>
          <p:cNvPr id="90" name="Imagen 8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8015" y="1136584"/>
            <a:ext cx="11129179" cy="4765882"/>
          </a:xfrm>
          <a:prstGeom prst="rect">
            <a:avLst/>
          </a:prstGeom>
        </p:spPr>
      </p:pic>
      <p:pic>
        <p:nvPicPr>
          <p:cNvPr id="102" name="Imagen 101"/>
          <p:cNvPicPr>
            <a:picLocks noChangeAspect="1"/>
          </p:cNvPicPr>
          <p:nvPr/>
        </p:nvPicPr>
        <p:blipFill rotWithShape="1">
          <a:blip r:embed="rId10">
            <a:extLst>
              <a:ext uri="{28A0092B-C50C-407E-A947-70E740481C1C}">
                <a14:useLocalDpi xmlns:a14="http://schemas.microsoft.com/office/drawing/2010/main" val="0"/>
              </a:ext>
            </a:extLst>
          </a:blip>
          <a:srcRect r="1829"/>
          <a:stretch/>
        </p:blipFill>
        <p:spPr>
          <a:xfrm>
            <a:off x="263500" y="1141869"/>
            <a:ext cx="11081409" cy="4667901"/>
          </a:xfrm>
          <a:prstGeom prst="rect">
            <a:avLst/>
          </a:prstGeom>
        </p:spPr>
      </p:pic>
      <p:pic>
        <p:nvPicPr>
          <p:cNvPr id="117" name="Imagen 116"/>
          <p:cNvPicPr>
            <a:picLocks noChangeAspect="1"/>
          </p:cNvPicPr>
          <p:nvPr/>
        </p:nvPicPr>
        <p:blipFill rotWithShape="1">
          <a:blip r:embed="rId11">
            <a:extLst>
              <a:ext uri="{28A0092B-C50C-407E-A947-70E740481C1C}">
                <a14:useLocalDpi xmlns:a14="http://schemas.microsoft.com/office/drawing/2010/main" val="0"/>
              </a:ext>
            </a:extLst>
          </a:blip>
          <a:srcRect r="833"/>
          <a:stretch/>
        </p:blipFill>
        <p:spPr>
          <a:xfrm>
            <a:off x="330552" y="1107142"/>
            <a:ext cx="11014357" cy="4726858"/>
          </a:xfrm>
          <a:prstGeom prst="rect">
            <a:avLst/>
          </a:prstGeom>
        </p:spPr>
      </p:pic>
      <p:pic>
        <p:nvPicPr>
          <p:cNvPr id="119" name="Imagen 118"/>
          <p:cNvPicPr>
            <a:picLocks noChangeAspect="1"/>
          </p:cNvPicPr>
          <p:nvPr/>
        </p:nvPicPr>
        <p:blipFill rotWithShape="1">
          <a:blip r:embed="rId12">
            <a:extLst>
              <a:ext uri="{28A0092B-C50C-407E-A947-70E740481C1C}">
                <a14:useLocalDpi xmlns:a14="http://schemas.microsoft.com/office/drawing/2010/main" val="0"/>
              </a:ext>
            </a:extLst>
          </a:blip>
          <a:srcRect l="2673" r="2506"/>
          <a:stretch/>
        </p:blipFill>
        <p:spPr>
          <a:xfrm>
            <a:off x="383393" y="1146953"/>
            <a:ext cx="10961516" cy="4747075"/>
          </a:xfrm>
          <a:prstGeom prst="rect">
            <a:avLst/>
          </a:prstGeom>
        </p:spPr>
      </p:pic>
      <p:pic>
        <p:nvPicPr>
          <p:cNvPr id="121" name="Imagen 1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0789" y="1142193"/>
            <a:ext cx="10965497" cy="4731664"/>
          </a:xfrm>
          <a:prstGeom prst="rect">
            <a:avLst/>
          </a:prstGeom>
        </p:spPr>
      </p:pic>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11</a:t>
            </a:r>
          </a:p>
        </p:txBody>
      </p:sp>
      <p:pic>
        <p:nvPicPr>
          <p:cNvPr id="12" name="Imagen 11" descr="Recorte de pantalla"/>
          <p:cNvPicPr>
            <a:picLocks noChangeAspect="1"/>
          </p:cNvPicPr>
          <p:nvPr/>
        </p:nvPicPr>
        <p:blipFill rotWithShape="1">
          <a:blip r:embed="rId14">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482343" cy="461665"/>
          </a:xfrm>
          <a:prstGeom prst="rect">
            <a:avLst/>
          </a:prstGeom>
          <a:noFill/>
          <a:ln>
            <a:noFill/>
          </a:ln>
        </p:spPr>
        <p:txBody>
          <a:bodyPr wrap="square" rtlCol="0">
            <a:spAutoFit/>
          </a:bodyPr>
          <a:lstStyle/>
          <a:p>
            <a:pPr algn="ctr"/>
            <a:r>
              <a:rPr lang="es-ES" sz="2400" b="1" dirty="0">
                <a:ln>
                  <a:solidFill>
                    <a:schemeClr val="tx1"/>
                  </a:solidFill>
                </a:ln>
              </a:rPr>
              <a:t>CARACTERIZACIÓN DE LA EDIFICACIÓN DE ESTUDIO : </a:t>
            </a:r>
            <a:r>
              <a:rPr lang="es-ES" sz="2400" dirty="0">
                <a:ln>
                  <a:solidFill>
                    <a:schemeClr val="tx1"/>
                  </a:solidFill>
                </a:ln>
              </a:rPr>
              <a:t>DESCRIPCIÓN ESTRUCTURAL  </a:t>
            </a:r>
            <a:endParaRPr lang="es-ES" sz="2000" dirty="0">
              <a:ln>
                <a:solidFill>
                  <a:schemeClr val="tx1"/>
                </a:solidFill>
              </a:ln>
            </a:endParaRPr>
          </a:p>
        </p:txBody>
      </p:sp>
      <p:sp>
        <p:nvSpPr>
          <p:cNvPr id="29" name="Rectángulo 28"/>
          <p:cNvSpPr/>
          <p:nvPr/>
        </p:nvSpPr>
        <p:spPr>
          <a:xfrm>
            <a:off x="6071666" y="1344259"/>
            <a:ext cx="3027979" cy="46036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s-EC" sz="2000" dirty="0">
                <a:solidFill>
                  <a:schemeClr val="bg1"/>
                </a:solidFill>
              </a:rPr>
              <a:t>Columnas de ladrillo</a:t>
            </a:r>
          </a:p>
          <a:p>
            <a:pPr algn="ctr"/>
            <a:r>
              <a:rPr lang="es-EC" sz="2000" dirty="0">
                <a:solidFill>
                  <a:schemeClr val="bg1"/>
                </a:solidFill>
              </a:rPr>
              <a:t>65x65 </a:t>
            </a: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3" name="Rectángulo 2"/>
          <p:cNvSpPr/>
          <p:nvPr/>
        </p:nvSpPr>
        <p:spPr>
          <a:xfrm>
            <a:off x="342030" y="680398"/>
            <a:ext cx="3746693" cy="420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a:t>DESCRIPCIÓN DE MATERIALES</a:t>
            </a:r>
          </a:p>
        </p:txBody>
      </p:sp>
      <p:cxnSp>
        <p:nvCxnSpPr>
          <p:cNvPr id="18" name="Conector recto de flecha 17"/>
          <p:cNvCxnSpPr>
            <a:stCxn id="29" idx="2"/>
          </p:cNvCxnSpPr>
          <p:nvPr/>
        </p:nvCxnSpPr>
        <p:spPr>
          <a:xfrm flipH="1">
            <a:off x="3942413" y="1804628"/>
            <a:ext cx="3643243" cy="13635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a:stCxn id="29" idx="2"/>
          </p:cNvCxnSpPr>
          <p:nvPr/>
        </p:nvCxnSpPr>
        <p:spPr>
          <a:xfrm flipH="1">
            <a:off x="4393773" y="1804628"/>
            <a:ext cx="3191883" cy="15081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p:cNvCxnSpPr>
            <a:stCxn id="29" idx="2"/>
          </p:cNvCxnSpPr>
          <p:nvPr/>
        </p:nvCxnSpPr>
        <p:spPr>
          <a:xfrm flipH="1">
            <a:off x="4767976" y="1804628"/>
            <a:ext cx="2817680" cy="17020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a:stCxn id="29" idx="2"/>
          </p:cNvCxnSpPr>
          <p:nvPr/>
        </p:nvCxnSpPr>
        <p:spPr>
          <a:xfrm flipH="1">
            <a:off x="5258716" y="1804628"/>
            <a:ext cx="2326940" cy="17020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p:cNvCxnSpPr>
            <a:stCxn id="29" idx="2"/>
          </p:cNvCxnSpPr>
          <p:nvPr/>
        </p:nvCxnSpPr>
        <p:spPr>
          <a:xfrm flipH="1">
            <a:off x="5719456" y="1804628"/>
            <a:ext cx="1866200" cy="18885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p:cNvCxnSpPr>
            <a:stCxn id="29" idx="2"/>
          </p:cNvCxnSpPr>
          <p:nvPr/>
        </p:nvCxnSpPr>
        <p:spPr>
          <a:xfrm flipH="1">
            <a:off x="6071666" y="1804628"/>
            <a:ext cx="1513990" cy="18885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p:cNvCxnSpPr>
            <a:stCxn id="29" idx="2"/>
          </p:cNvCxnSpPr>
          <p:nvPr/>
        </p:nvCxnSpPr>
        <p:spPr>
          <a:xfrm flipH="1">
            <a:off x="6558614" y="1804628"/>
            <a:ext cx="1027042" cy="20328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ector recto de flecha 48"/>
          <p:cNvCxnSpPr>
            <a:stCxn id="29" idx="2"/>
          </p:cNvCxnSpPr>
          <p:nvPr/>
        </p:nvCxnSpPr>
        <p:spPr>
          <a:xfrm flipH="1">
            <a:off x="7009974" y="1804628"/>
            <a:ext cx="575682" cy="21827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ector recto de flecha 50"/>
          <p:cNvCxnSpPr>
            <a:stCxn id="29" idx="2"/>
          </p:cNvCxnSpPr>
          <p:nvPr/>
        </p:nvCxnSpPr>
        <p:spPr>
          <a:xfrm flipH="1">
            <a:off x="7582414" y="1804628"/>
            <a:ext cx="3242" cy="23040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ector recto de flecha 52"/>
          <p:cNvCxnSpPr>
            <a:stCxn id="29" idx="2"/>
          </p:cNvCxnSpPr>
          <p:nvPr/>
        </p:nvCxnSpPr>
        <p:spPr>
          <a:xfrm>
            <a:off x="7585656" y="1804628"/>
            <a:ext cx="486948" cy="21827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Rectángulo 53"/>
          <p:cNvSpPr/>
          <p:nvPr/>
        </p:nvSpPr>
        <p:spPr>
          <a:xfrm rot="812248">
            <a:off x="2574734" y="4857961"/>
            <a:ext cx="3027979" cy="46036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s-EC" sz="2000" dirty="0">
                <a:solidFill>
                  <a:schemeClr val="bg1"/>
                </a:solidFill>
              </a:rPr>
              <a:t>Columnas de ladrillo</a:t>
            </a:r>
          </a:p>
          <a:p>
            <a:pPr algn="ctr"/>
            <a:r>
              <a:rPr lang="es-EC" sz="2000" dirty="0">
                <a:solidFill>
                  <a:schemeClr val="bg1"/>
                </a:solidFill>
              </a:rPr>
              <a:t>45x45</a:t>
            </a:r>
          </a:p>
        </p:txBody>
      </p:sp>
      <p:cxnSp>
        <p:nvCxnSpPr>
          <p:cNvPr id="56" name="Conector recto de flecha 55"/>
          <p:cNvCxnSpPr>
            <a:stCxn id="54" idx="0"/>
          </p:cNvCxnSpPr>
          <p:nvPr/>
        </p:nvCxnSpPr>
        <p:spPr>
          <a:xfrm flipH="1" flipV="1">
            <a:off x="3162925" y="3312826"/>
            <a:ext cx="979681" cy="15515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ector recto de flecha 57"/>
          <p:cNvCxnSpPr>
            <a:stCxn id="54" idx="0"/>
          </p:cNvCxnSpPr>
          <p:nvPr/>
        </p:nvCxnSpPr>
        <p:spPr>
          <a:xfrm flipH="1" flipV="1">
            <a:off x="3562586" y="3312826"/>
            <a:ext cx="580020" cy="15515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ector recto de flecha 60"/>
          <p:cNvCxnSpPr>
            <a:stCxn id="54" idx="0"/>
          </p:cNvCxnSpPr>
          <p:nvPr/>
        </p:nvCxnSpPr>
        <p:spPr>
          <a:xfrm>
            <a:off x="4142606" y="4864356"/>
            <a:ext cx="221814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ector recto de flecha 62"/>
          <p:cNvCxnSpPr>
            <a:stCxn id="54" idx="0"/>
          </p:cNvCxnSpPr>
          <p:nvPr/>
        </p:nvCxnSpPr>
        <p:spPr>
          <a:xfrm flipV="1">
            <a:off x="4142606" y="4509959"/>
            <a:ext cx="2568191" cy="3543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Rectángulo 63"/>
          <p:cNvSpPr/>
          <p:nvPr/>
        </p:nvSpPr>
        <p:spPr>
          <a:xfrm rot="777637">
            <a:off x="3403623" y="4263968"/>
            <a:ext cx="3027979" cy="46036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s-EC" sz="2000" dirty="0">
                <a:solidFill>
                  <a:schemeClr val="bg1"/>
                </a:solidFill>
              </a:rPr>
              <a:t>Entablado de madera (Eucalipto)</a:t>
            </a:r>
          </a:p>
        </p:txBody>
      </p:sp>
      <p:cxnSp>
        <p:nvCxnSpPr>
          <p:cNvPr id="66" name="Conector recto de flecha 65"/>
          <p:cNvCxnSpPr>
            <a:stCxn id="64" idx="0"/>
          </p:cNvCxnSpPr>
          <p:nvPr/>
        </p:nvCxnSpPr>
        <p:spPr>
          <a:xfrm flipH="1" flipV="1">
            <a:off x="4527030" y="2821055"/>
            <a:ext cx="442209" cy="14487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ector recto de flecha 67"/>
          <p:cNvCxnSpPr>
            <a:stCxn id="64" idx="0"/>
          </p:cNvCxnSpPr>
          <p:nvPr/>
        </p:nvCxnSpPr>
        <p:spPr>
          <a:xfrm flipV="1">
            <a:off x="4969239" y="3190077"/>
            <a:ext cx="1767836" cy="10797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ector recto de flecha 69"/>
          <p:cNvCxnSpPr>
            <a:stCxn id="64" idx="0"/>
          </p:cNvCxnSpPr>
          <p:nvPr/>
        </p:nvCxnSpPr>
        <p:spPr>
          <a:xfrm flipV="1">
            <a:off x="4969239" y="3669782"/>
            <a:ext cx="3222366" cy="6000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Rectángulo 80"/>
          <p:cNvSpPr/>
          <p:nvPr/>
        </p:nvSpPr>
        <p:spPr>
          <a:xfrm>
            <a:off x="2908140" y="5127641"/>
            <a:ext cx="3027979" cy="46036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s-EC" sz="2000" dirty="0">
                <a:solidFill>
                  <a:schemeClr val="bg1"/>
                </a:solidFill>
              </a:rPr>
              <a:t>Muros internos de ladrillo (e=45 cm)</a:t>
            </a:r>
          </a:p>
        </p:txBody>
      </p:sp>
      <p:cxnSp>
        <p:nvCxnSpPr>
          <p:cNvPr id="83" name="Conector recto de flecha 82"/>
          <p:cNvCxnSpPr>
            <a:stCxn id="81" idx="0"/>
          </p:cNvCxnSpPr>
          <p:nvPr/>
        </p:nvCxnSpPr>
        <p:spPr>
          <a:xfrm flipH="1" flipV="1">
            <a:off x="3562586" y="2486415"/>
            <a:ext cx="859544" cy="26412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ector recto de flecha 84"/>
          <p:cNvCxnSpPr>
            <a:stCxn id="81" idx="0"/>
          </p:cNvCxnSpPr>
          <p:nvPr/>
        </p:nvCxnSpPr>
        <p:spPr>
          <a:xfrm flipV="1">
            <a:off x="4422130" y="2853108"/>
            <a:ext cx="1374760" cy="22745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ector recto de flecha 86"/>
          <p:cNvCxnSpPr>
            <a:stCxn id="81" idx="0"/>
          </p:cNvCxnSpPr>
          <p:nvPr/>
        </p:nvCxnSpPr>
        <p:spPr>
          <a:xfrm flipV="1">
            <a:off x="4422130" y="3324197"/>
            <a:ext cx="3436425" cy="18034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ector recto de flecha 88"/>
          <p:cNvCxnSpPr>
            <a:stCxn id="81" idx="0"/>
          </p:cNvCxnSpPr>
          <p:nvPr/>
        </p:nvCxnSpPr>
        <p:spPr>
          <a:xfrm flipV="1">
            <a:off x="4422130" y="3693140"/>
            <a:ext cx="4976703" cy="14345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3" name="Rectángulo 92"/>
          <p:cNvSpPr/>
          <p:nvPr/>
        </p:nvSpPr>
        <p:spPr>
          <a:xfrm rot="755940">
            <a:off x="2656167" y="4923437"/>
            <a:ext cx="3027979" cy="46036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s-EC" sz="2000" dirty="0">
                <a:solidFill>
                  <a:schemeClr val="bg1"/>
                </a:solidFill>
              </a:rPr>
              <a:t>Muros externos de ladrillo (e=60 cm)</a:t>
            </a:r>
          </a:p>
        </p:txBody>
      </p:sp>
      <p:cxnSp>
        <p:nvCxnSpPr>
          <p:cNvPr id="95" name="Conector recto de flecha 94"/>
          <p:cNvCxnSpPr>
            <a:stCxn id="93" idx="0"/>
          </p:cNvCxnSpPr>
          <p:nvPr/>
        </p:nvCxnSpPr>
        <p:spPr>
          <a:xfrm flipH="1" flipV="1">
            <a:off x="1214203" y="3837482"/>
            <a:ext cx="3006163" cy="10914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onector recto de flecha 96"/>
          <p:cNvCxnSpPr>
            <a:stCxn id="93" idx="0"/>
          </p:cNvCxnSpPr>
          <p:nvPr/>
        </p:nvCxnSpPr>
        <p:spPr>
          <a:xfrm>
            <a:off x="4220366" y="4928980"/>
            <a:ext cx="3362047" cy="3592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Conector recto de flecha 98"/>
          <p:cNvCxnSpPr>
            <a:stCxn id="93" idx="0"/>
          </p:cNvCxnSpPr>
          <p:nvPr/>
        </p:nvCxnSpPr>
        <p:spPr>
          <a:xfrm>
            <a:off x="4220366" y="4928980"/>
            <a:ext cx="4879279" cy="781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Conector recto de flecha 100"/>
          <p:cNvCxnSpPr>
            <a:stCxn id="93" idx="0"/>
          </p:cNvCxnSpPr>
          <p:nvPr/>
        </p:nvCxnSpPr>
        <p:spPr>
          <a:xfrm flipV="1">
            <a:off x="4220366" y="3896535"/>
            <a:ext cx="6469098" cy="10324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5" name="Rectángulo 104"/>
          <p:cNvSpPr/>
          <p:nvPr/>
        </p:nvSpPr>
        <p:spPr>
          <a:xfrm rot="861423">
            <a:off x="2758591" y="4804761"/>
            <a:ext cx="3027979" cy="46036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s-EC" sz="2000" dirty="0">
                <a:solidFill>
                  <a:schemeClr val="bg1"/>
                </a:solidFill>
              </a:rPr>
              <a:t>Arcos de ladrillo (e=45 cm)</a:t>
            </a:r>
          </a:p>
        </p:txBody>
      </p:sp>
      <p:cxnSp>
        <p:nvCxnSpPr>
          <p:cNvPr id="107" name="Conector recto de flecha 106"/>
          <p:cNvCxnSpPr/>
          <p:nvPr/>
        </p:nvCxnSpPr>
        <p:spPr>
          <a:xfrm flipV="1">
            <a:off x="4333601" y="2956634"/>
            <a:ext cx="60172" cy="18717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Conector recto de flecha 108"/>
          <p:cNvCxnSpPr/>
          <p:nvPr/>
        </p:nvCxnSpPr>
        <p:spPr>
          <a:xfrm flipV="1">
            <a:off x="4329616" y="3684772"/>
            <a:ext cx="2865663" cy="11087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Conector recto de flecha 110"/>
          <p:cNvCxnSpPr/>
          <p:nvPr/>
        </p:nvCxnSpPr>
        <p:spPr>
          <a:xfrm flipH="1" flipV="1">
            <a:off x="3211750" y="3221251"/>
            <a:ext cx="1121851" cy="15837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8" name="Rectángulo 117"/>
          <p:cNvSpPr/>
          <p:nvPr/>
        </p:nvSpPr>
        <p:spPr>
          <a:xfrm>
            <a:off x="7586268" y="681983"/>
            <a:ext cx="3860926" cy="420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LOSETA ALIVIANADA H.A.= 180 Kg/cm2</a:t>
            </a:r>
          </a:p>
        </p:txBody>
      </p:sp>
      <p:sp>
        <p:nvSpPr>
          <p:cNvPr id="120" name="Rectángulo 119"/>
          <p:cNvSpPr/>
          <p:nvPr/>
        </p:nvSpPr>
        <p:spPr>
          <a:xfrm>
            <a:off x="7586268" y="671312"/>
            <a:ext cx="3103196" cy="420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CELOSÍA METÁLICA </a:t>
            </a:r>
          </a:p>
        </p:txBody>
      </p:sp>
      <p:sp>
        <p:nvSpPr>
          <p:cNvPr id="122" name="Rectángulo 121"/>
          <p:cNvSpPr/>
          <p:nvPr/>
        </p:nvSpPr>
        <p:spPr>
          <a:xfrm>
            <a:off x="7858555" y="669388"/>
            <a:ext cx="3486354" cy="420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VIGUETAS H.A.= 180 Kg/cm2</a:t>
            </a:r>
          </a:p>
        </p:txBody>
      </p:sp>
    </p:spTree>
    <p:extLst>
      <p:ext uri="{BB962C8B-B14F-4D97-AF65-F5344CB8AC3E}">
        <p14:creationId xmlns:p14="http://schemas.microsoft.com/office/powerpoint/2010/main" val="314339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10"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53"/>
                                        </p:tgtEl>
                                      </p:cBhvr>
                                    </p:animEffect>
                                    <p:set>
                                      <p:cBhvr>
                                        <p:cTn id="45" dur="1" fill="hold">
                                          <p:stCondLst>
                                            <p:cond delay="499"/>
                                          </p:stCondLst>
                                        </p:cTn>
                                        <p:tgtEl>
                                          <p:spTgt spid="53"/>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51"/>
                                        </p:tgtEl>
                                      </p:cBhvr>
                                    </p:animEffect>
                                    <p:set>
                                      <p:cBhvr>
                                        <p:cTn id="48" dur="1" fill="hold">
                                          <p:stCondLst>
                                            <p:cond delay="499"/>
                                          </p:stCondLst>
                                        </p:cTn>
                                        <p:tgtEl>
                                          <p:spTgt spid="51"/>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49"/>
                                        </p:tgtEl>
                                      </p:cBhvr>
                                    </p:animEffect>
                                    <p:set>
                                      <p:cBhvr>
                                        <p:cTn id="51" dur="1" fill="hold">
                                          <p:stCondLst>
                                            <p:cond delay="499"/>
                                          </p:stCondLst>
                                        </p:cTn>
                                        <p:tgtEl>
                                          <p:spTgt spid="4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47"/>
                                        </p:tgtEl>
                                      </p:cBhvr>
                                    </p:animEffect>
                                    <p:set>
                                      <p:cBhvr>
                                        <p:cTn id="54" dur="1" fill="hold">
                                          <p:stCondLst>
                                            <p:cond delay="499"/>
                                          </p:stCondLst>
                                        </p:cTn>
                                        <p:tgtEl>
                                          <p:spTgt spid="4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45"/>
                                        </p:tgtEl>
                                      </p:cBhvr>
                                    </p:animEffect>
                                    <p:set>
                                      <p:cBhvr>
                                        <p:cTn id="57" dur="1" fill="hold">
                                          <p:stCondLst>
                                            <p:cond delay="499"/>
                                          </p:stCondLst>
                                        </p:cTn>
                                        <p:tgtEl>
                                          <p:spTgt spid="4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43"/>
                                        </p:tgtEl>
                                      </p:cBhvr>
                                    </p:animEffect>
                                    <p:set>
                                      <p:cBhvr>
                                        <p:cTn id="60" dur="1" fill="hold">
                                          <p:stCondLst>
                                            <p:cond delay="499"/>
                                          </p:stCondLst>
                                        </p:cTn>
                                        <p:tgtEl>
                                          <p:spTgt spid="4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5"/>
                                        </p:tgtEl>
                                      </p:cBhvr>
                                    </p:animEffect>
                                    <p:set>
                                      <p:cBhvr>
                                        <p:cTn id="66" dur="1" fill="hold">
                                          <p:stCondLst>
                                            <p:cond delay="499"/>
                                          </p:stCondLst>
                                        </p:cTn>
                                        <p:tgtEl>
                                          <p:spTgt spid="25"/>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3"/>
                                        </p:tgtEl>
                                      </p:cBhvr>
                                    </p:animEffect>
                                    <p:set>
                                      <p:cBhvr>
                                        <p:cTn id="69" dur="1" fill="hold">
                                          <p:stCondLst>
                                            <p:cond delay="499"/>
                                          </p:stCondLst>
                                        </p:cTn>
                                        <p:tgtEl>
                                          <p:spTgt spid="23"/>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90"/>
                                        </p:tgtEl>
                                        <p:attrNameLst>
                                          <p:attrName>style.visibility</p:attrName>
                                        </p:attrNameLst>
                                      </p:cBhvr>
                                      <p:to>
                                        <p:strVal val="visible"/>
                                      </p:to>
                                    </p:set>
                                    <p:animEffect transition="in" filter="fade">
                                      <p:cBhvr>
                                        <p:cTn id="75" dur="500"/>
                                        <p:tgtEl>
                                          <p:spTgt spid="9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90"/>
                                        </p:tgtEl>
                                      </p:cBhvr>
                                    </p:animEffect>
                                    <p:set>
                                      <p:cBhvr>
                                        <p:cTn id="80" dur="1" fill="hold">
                                          <p:stCondLst>
                                            <p:cond delay="499"/>
                                          </p:stCondLst>
                                        </p:cTn>
                                        <p:tgtEl>
                                          <p:spTgt spid="90"/>
                                        </p:tgtEl>
                                        <p:attrNameLst>
                                          <p:attrName>style.visibility</p:attrName>
                                        </p:attrNameLst>
                                      </p:cBhvr>
                                      <p:to>
                                        <p:strVal val="hidden"/>
                                      </p:to>
                                    </p:set>
                                  </p:childTnLst>
                                </p:cTn>
                              </p:par>
                              <p:par>
                                <p:cTn id="81" presetID="10" presetClass="entr" presetSubtype="0" fill="hold" grpId="0" nodeType="with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cTn>
                              </p:par>
                              <p:par>
                                <p:cTn id="84" presetID="10" presetClass="entr" presetSubtype="0" fill="hold" nodeType="withEffect">
                                  <p:stCondLst>
                                    <p:cond delay="0"/>
                                  </p:stCondLst>
                                  <p:childTnLst>
                                    <p:set>
                                      <p:cBhvr>
                                        <p:cTn id="85" dur="1" fill="hold">
                                          <p:stCondLst>
                                            <p:cond delay="0"/>
                                          </p:stCondLst>
                                        </p:cTn>
                                        <p:tgtEl>
                                          <p:spTgt spid="61"/>
                                        </p:tgtEl>
                                        <p:attrNameLst>
                                          <p:attrName>style.visibility</p:attrName>
                                        </p:attrNameLst>
                                      </p:cBhvr>
                                      <p:to>
                                        <p:strVal val="visible"/>
                                      </p:to>
                                    </p:set>
                                    <p:animEffect transition="in" filter="fade">
                                      <p:cBhvr>
                                        <p:cTn id="86" dur="500"/>
                                        <p:tgtEl>
                                          <p:spTgt spid="61"/>
                                        </p:tgtEl>
                                      </p:cBhvr>
                                    </p:animEffect>
                                  </p:childTnLst>
                                </p:cTn>
                              </p:par>
                              <p:par>
                                <p:cTn id="87" presetID="10" presetClass="entr" presetSubtype="0" fill="hold" nodeType="withEffect">
                                  <p:stCondLst>
                                    <p:cond delay="0"/>
                                  </p:stCondLst>
                                  <p:childTnLst>
                                    <p:set>
                                      <p:cBhvr>
                                        <p:cTn id="88" dur="1" fill="hold">
                                          <p:stCondLst>
                                            <p:cond delay="0"/>
                                          </p:stCondLst>
                                        </p:cTn>
                                        <p:tgtEl>
                                          <p:spTgt spid="63"/>
                                        </p:tgtEl>
                                        <p:attrNameLst>
                                          <p:attrName>style.visibility</p:attrName>
                                        </p:attrNameLst>
                                      </p:cBhvr>
                                      <p:to>
                                        <p:strVal val="visible"/>
                                      </p:to>
                                    </p:set>
                                    <p:animEffect transition="in" filter="fade">
                                      <p:cBhvr>
                                        <p:cTn id="89" dur="500"/>
                                        <p:tgtEl>
                                          <p:spTgt spid="63"/>
                                        </p:tgtEl>
                                      </p:cBhvr>
                                    </p:animEffect>
                                  </p:childTnLst>
                                </p:cTn>
                              </p:par>
                              <p:par>
                                <p:cTn id="90" presetID="10" presetClass="entr" presetSubtype="0" fill="hold" nodeType="withEffect">
                                  <p:stCondLst>
                                    <p:cond delay="0"/>
                                  </p:stCondLst>
                                  <p:childTnLst>
                                    <p:set>
                                      <p:cBhvr>
                                        <p:cTn id="91" dur="1" fill="hold">
                                          <p:stCondLst>
                                            <p:cond delay="0"/>
                                          </p:stCondLst>
                                        </p:cTn>
                                        <p:tgtEl>
                                          <p:spTgt spid="58"/>
                                        </p:tgtEl>
                                        <p:attrNameLst>
                                          <p:attrName>style.visibility</p:attrName>
                                        </p:attrNameLst>
                                      </p:cBhvr>
                                      <p:to>
                                        <p:strVal val="visible"/>
                                      </p:to>
                                    </p:set>
                                    <p:animEffect transition="in" filter="fade">
                                      <p:cBhvr>
                                        <p:cTn id="92" dur="500"/>
                                        <p:tgtEl>
                                          <p:spTgt spid="58"/>
                                        </p:tgtEl>
                                      </p:cBhvr>
                                    </p:animEffect>
                                  </p:childTnLst>
                                </p:cTn>
                              </p:par>
                              <p:par>
                                <p:cTn id="93" presetID="10" presetClass="entr" presetSubtype="0" fill="hold" nodeType="withEffect">
                                  <p:stCondLst>
                                    <p:cond delay="0"/>
                                  </p:stCondLst>
                                  <p:childTnLst>
                                    <p:set>
                                      <p:cBhvr>
                                        <p:cTn id="94" dur="1" fill="hold">
                                          <p:stCondLst>
                                            <p:cond delay="0"/>
                                          </p:stCondLst>
                                        </p:cTn>
                                        <p:tgtEl>
                                          <p:spTgt spid="56"/>
                                        </p:tgtEl>
                                        <p:attrNameLst>
                                          <p:attrName>style.visibility</p:attrName>
                                        </p:attrNameLst>
                                      </p:cBhvr>
                                      <p:to>
                                        <p:strVal val="visible"/>
                                      </p:to>
                                    </p:set>
                                    <p:animEffect transition="in" filter="fade">
                                      <p:cBhvr>
                                        <p:cTn id="95" dur="500"/>
                                        <p:tgtEl>
                                          <p:spTgt spid="56"/>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54"/>
                                        </p:tgtEl>
                                      </p:cBhvr>
                                    </p:animEffect>
                                    <p:set>
                                      <p:cBhvr>
                                        <p:cTn id="100" dur="1" fill="hold">
                                          <p:stCondLst>
                                            <p:cond delay="499"/>
                                          </p:stCondLst>
                                        </p:cTn>
                                        <p:tgtEl>
                                          <p:spTgt spid="54"/>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61"/>
                                        </p:tgtEl>
                                      </p:cBhvr>
                                    </p:animEffect>
                                    <p:set>
                                      <p:cBhvr>
                                        <p:cTn id="103" dur="1" fill="hold">
                                          <p:stCondLst>
                                            <p:cond delay="499"/>
                                          </p:stCondLst>
                                        </p:cTn>
                                        <p:tgtEl>
                                          <p:spTgt spid="61"/>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63"/>
                                        </p:tgtEl>
                                      </p:cBhvr>
                                    </p:animEffect>
                                    <p:set>
                                      <p:cBhvr>
                                        <p:cTn id="106" dur="1" fill="hold">
                                          <p:stCondLst>
                                            <p:cond delay="499"/>
                                          </p:stCondLst>
                                        </p:cTn>
                                        <p:tgtEl>
                                          <p:spTgt spid="63"/>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58"/>
                                        </p:tgtEl>
                                      </p:cBhvr>
                                    </p:animEffect>
                                    <p:set>
                                      <p:cBhvr>
                                        <p:cTn id="109" dur="1" fill="hold">
                                          <p:stCondLst>
                                            <p:cond delay="499"/>
                                          </p:stCondLst>
                                        </p:cTn>
                                        <p:tgtEl>
                                          <p:spTgt spid="58"/>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56"/>
                                        </p:tgtEl>
                                      </p:cBhvr>
                                    </p:animEffect>
                                    <p:set>
                                      <p:cBhvr>
                                        <p:cTn id="112" dur="1" fill="hold">
                                          <p:stCondLst>
                                            <p:cond delay="499"/>
                                          </p:stCondLst>
                                        </p:cTn>
                                        <p:tgtEl>
                                          <p:spTgt spid="56"/>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91"/>
                                        </p:tgtEl>
                                        <p:attrNameLst>
                                          <p:attrName>style.visibility</p:attrName>
                                        </p:attrNameLst>
                                      </p:cBhvr>
                                      <p:to>
                                        <p:strVal val="visible"/>
                                      </p:to>
                                    </p:set>
                                    <p:animEffect transition="in" filter="fade">
                                      <p:cBhvr>
                                        <p:cTn id="115" dur="500"/>
                                        <p:tgtEl>
                                          <p:spTgt spid="91"/>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91"/>
                                        </p:tgtEl>
                                      </p:cBhvr>
                                    </p:animEffect>
                                    <p:set>
                                      <p:cBhvr>
                                        <p:cTn id="120" dur="1" fill="hold">
                                          <p:stCondLst>
                                            <p:cond delay="499"/>
                                          </p:stCondLst>
                                        </p:cTn>
                                        <p:tgtEl>
                                          <p:spTgt spid="91"/>
                                        </p:tgtEl>
                                        <p:attrNameLst>
                                          <p:attrName>style.visibility</p:attrName>
                                        </p:attrNameLst>
                                      </p:cBhvr>
                                      <p:to>
                                        <p:strVal val="hidden"/>
                                      </p:to>
                                    </p:set>
                                  </p:childTnLst>
                                </p:cTn>
                              </p:par>
                              <p:par>
                                <p:cTn id="121" presetID="10" presetClass="entr" presetSubtype="0" fill="hold" grpId="0" nodeType="withEffect">
                                  <p:stCondLst>
                                    <p:cond delay="0"/>
                                  </p:stCondLst>
                                  <p:childTnLst>
                                    <p:set>
                                      <p:cBhvr>
                                        <p:cTn id="122" dur="1" fill="hold">
                                          <p:stCondLst>
                                            <p:cond delay="0"/>
                                          </p:stCondLst>
                                        </p:cTn>
                                        <p:tgtEl>
                                          <p:spTgt spid="64"/>
                                        </p:tgtEl>
                                        <p:attrNameLst>
                                          <p:attrName>style.visibility</p:attrName>
                                        </p:attrNameLst>
                                      </p:cBhvr>
                                      <p:to>
                                        <p:strVal val="visible"/>
                                      </p:to>
                                    </p:set>
                                    <p:animEffect transition="in" filter="fade">
                                      <p:cBhvr>
                                        <p:cTn id="123" dur="500"/>
                                        <p:tgtEl>
                                          <p:spTgt spid="64"/>
                                        </p:tgtEl>
                                      </p:cBhvr>
                                    </p:animEffect>
                                  </p:childTnLst>
                                </p:cTn>
                              </p:par>
                              <p:par>
                                <p:cTn id="124" presetID="10" presetClass="entr" presetSubtype="0" fill="hold" nodeType="withEffect">
                                  <p:stCondLst>
                                    <p:cond delay="0"/>
                                  </p:stCondLst>
                                  <p:childTnLst>
                                    <p:set>
                                      <p:cBhvr>
                                        <p:cTn id="125" dur="1" fill="hold">
                                          <p:stCondLst>
                                            <p:cond delay="0"/>
                                          </p:stCondLst>
                                        </p:cTn>
                                        <p:tgtEl>
                                          <p:spTgt spid="70"/>
                                        </p:tgtEl>
                                        <p:attrNameLst>
                                          <p:attrName>style.visibility</p:attrName>
                                        </p:attrNameLst>
                                      </p:cBhvr>
                                      <p:to>
                                        <p:strVal val="visible"/>
                                      </p:to>
                                    </p:set>
                                    <p:animEffect transition="in" filter="fade">
                                      <p:cBhvr>
                                        <p:cTn id="126" dur="500"/>
                                        <p:tgtEl>
                                          <p:spTgt spid="70"/>
                                        </p:tgtEl>
                                      </p:cBhvr>
                                    </p:animEffect>
                                  </p:childTnLst>
                                </p:cTn>
                              </p:par>
                              <p:par>
                                <p:cTn id="127" presetID="10" presetClass="entr" presetSubtype="0" fill="hold" nodeType="withEffect">
                                  <p:stCondLst>
                                    <p:cond delay="0"/>
                                  </p:stCondLst>
                                  <p:childTnLst>
                                    <p:set>
                                      <p:cBhvr>
                                        <p:cTn id="128" dur="1" fill="hold">
                                          <p:stCondLst>
                                            <p:cond delay="0"/>
                                          </p:stCondLst>
                                        </p:cTn>
                                        <p:tgtEl>
                                          <p:spTgt spid="68"/>
                                        </p:tgtEl>
                                        <p:attrNameLst>
                                          <p:attrName>style.visibility</p:attrName>
                                        </p:attrNameLst>
                                      </p:cBhvr>
                                      <p:to>
                                        <p:strVal val="visible"/>
                                      </p:to>
                                    </p:set>
                                    <p:animEffect transition="in" filter="fade">
                                      <p:cBhvr>
                                        <p:cTn id="129" dur="500"/>
                                        <p:tgtEl>
                                          <p:spTgt spid="68"/>
                                        </p:tgtEl>
                                      </p:cBhvr>
                                    </p:animEffect>
                                  </p:childTnLst>
                                </p:cTn>
                              </p:par>
                              <p:par>
                                <p:cTn id="130" presetID="10" presetClass="entr" presetSubtype="0" fill="hold" nodeType="withEffect">
                                  <p:stCondLst>
                                    <p:cond delay="0"/>
                                  </p:stCondLst>
                                  <p:childTnLst>
                                    <p:set>
                                      <p:cBhvr>
                                        <p:cTn id="131" dur="1" fill="hold">
                                          <p:stCondLst>
                                            <p:cond delay="0"/>
                                          </p:stCondLst>
                                        </p:cTn>
                                        <p:tgtEl>
                                          <p:spTgt spid="66"/>
                                        </p:tgtEl>
                                        <p:attrNameLst>
                                          <p:attrName>style.visibility</p:attrName>
                                        </p:attrNameLst>
                                      </p:cBhvr>
                                      <p:to>
                                        <p:strVal val="visible"/>
                                      </p:to>
                                    </p:set>
                                    <p:animEffect transition="in" filter="fade">
                                      <p:cBhvr>
                                        <p:cTn id="132" dur="500"/>
                                        <p:tgtEl>
                                          <p:spTgt spid="66"/>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64"/>
                                        </p:tgtEl>
                                      </p:cBhvr>
                                    </p:animEffect>
                                    <p:set>
                                      <p:cBhvr>
                                        <p:cTn id="137" dur="1" fill="hold">
                                          <p:stCondLst>
                                            <p:cond delay="499"/>
                                          </p:stCondLst>
                                        </p:cTn>
                                        <p:tgtEl>
                                          <p:spTgt spid="64"/>
                                        </p:tgtEl>
                                        <p:attrNameLst>
                                          <p:attrName>style.visibility</p:attrName>
                                        </p:attrNameLst>
                                      </p:cBhvr>
                                      <p:to>
                                        <p:strVal val="hidden"/>
                                      </p:to>
                                    </p:set>
                                  </p:childTnLst>
                                </p:cTn>
                              </p:par>
                              <p:par>
                                <p:cTn id="138" presetID="10" presetClass="exit" presetSubtype="0" fill="hold" nodeType="withEffect">
                                  <p:stCondLst>
                                    <p:cond delay="0"/>
                                  </p:stCondLst>
                                  <p:childTnLst>
                                    <p:animEffect transition="out" filter="fade">
                                      <p:cBhvr>
                                        <p:cTn id="139" dur="500"/>
                                        <p:tgtEl>
                                          <p:spTgt spid="70"/>
                                        </p:tgtEl>
                                      </p:cBhvr>
                                    </p:animEffect>
                                    <p:set>
                                      <p:cBhvr>
                                        <p:cTn id="140" dur="1" fill="hold">
                                          <p:stCondLst>
                                            <p:cond delay="499"/>
                                          </p:stCondLst>
                                        </p:cTn>
                                        <p:tgtEl>
                                          <p:spTgt spid="70"/>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68"/>
                                        </p:tgtEl>
                                      </p:cBhvr>
                                    </p:animEffect>
                                    <p:set>
                                      <p:cBhvr>
                                        <p:cTn id="143" dur="1" fill="hold">
                                          <p:stCondLst>
                                            <p:cond delay="499"/>
                                          </p:stCondLst>
                                        </p:cTn>
                                        <p:tgtEl>
                                          <p:spTgt spid="68"/>
                                        </p:tgtEl>
                                        <p:attrNameLst>
                                          <p:attrName>style.visibility</p:attrName>
                                        </p:attrNameLst>
                                      </p:cBhvr>
                                      <p:to>
                                        <p:strVal val="hidden"/>
                                      </p:to>
                                    </p:set>
                                  </p:childTnLst>
                                </p:cTn>
                              </p:par>
                              <p:par>
                                <p:cTn id="144" presetID="10" presetClass="exit" presetSubtype="0" fill="hold" nodeType="withEffect">
                                  <p:stCondLst>
                                    <p:cond delay="0"/>
                                  </p:stCondLst>
                                  <p:childTnLst>
                                    <p:animEffect transition="out" filter="fade">
                                      <p:cBhvr>
                                        <p:cTn id="145" dur="500"/>
                                        <p:tgtEl>
                                          <p:spTgt spid="66"/>
                                        </p:tgtEl>
                                      </p:cBhvr>
                                    </p:animEffect>
                                    <p:set>
                                      <p:cBhvr>
                                        <p:cTn id="146" dur="1" fill="hold">
                                          <p:stCondLst>
                                            <p:cond delay="499"/>
                                          </p:stCondLst>
                                        </p:cTn>
                                        <p:tgtEl>
                                          <p:spTgt spid="6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92"/>
                                        </p:tgtEl>
                                        <p:attrNameLst>
                                          <p:attrName>style.visibility</p:attrName>
                                        </p:attrNameLst>
                                      </p:cBhvr>
                                      <p:to>
                                        <p:strVal val="visible"/>
                                      </p:to>
                                    </p:set>
                                    <p:animEffect transition="in" filter="fade">
                                      <p:cBhvr>
                                        <p:cTn id="149" dur="500"/>
                                        <p:tgtEl>
                                          <p:spTgt spid="92"/>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92"/>
                                        </p:tgtEl>
                                      </p:cBhvr>
                                    </p:animEffect>
                                    <p:set>
                                      <p:cBhvr>
                                        <p:cTn id="154" dur="1" fill="hold">
                                          <p:stCondLst>
                                            <p:cond delay="499"/>
                                          </p:stCondLst>
                                        </p:cTn>
                                        <p:tgtEl>
                                          <p:spTgt spid="92"/>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89"/>
                                        </p:tgtEl>
                                        <p:attrNameLst>
                                          <p:attrName>style.visibility</p:attrName>
                                        </p:attrNameLst>
                                      </p:cBhvr>
                                      <p:to>
                                        <p:strVal val="visible"/>
                                      </p:to>
                                    </p:set>
                                    <p:animEffect transition="in" filter="fade">
                                      <p:cBhvr>
                                        <p:cTn id="157" dur="500"/>
                                        <p:tgtEl>
                                          <p:spTgt spid="89"/>
                                        </p:tgtEl>
                                      </p:cBhvr>
                                    </p:animEffect>
                                  </p:childTnLst>
                                </p:cTn>
                              </p:par>
                              <p:par>
                                <p:cTn id="158" presetID="10" presetClass="entr" presetSubtype="0" fill="hold" nodeType="withEffect">
                                  <p:stCondLst>
                                    <p:cond delay="0"/>
                                  </p:stCondLst>
                                  <p:childTnLst>
                                    <p:set>
                                      <p:cBhvr>
                                        <p:cTn id="159" dur="1" fill="hold">
                                          <p:stCondLst>
                                            <p:cond delay="0"/>
                                          </p:stCondLst>
                                        </p:cTn>
                                        <p:tgtEl>
                                          <p:spTgt spid="87"/>
                                        </p:tgtEl>
                                        <p:attrNameLst>
                                          <p:attrName>style.visibility</p:attrName>
                                        </p:attrNameLst>
                                      </p:cBhvr>
                                      <p:to>
                                        <p:strVal val="visible"/>
                                      </p:to>
                                    </p:set>
                                    <p:animEffect transition="in" filter="fade">
                                      <p:cBhvr>
                                        <p:cTn id="160" dur="500"/>
                                        <p:tgtEl>
                                          <p:spTgt spid="87"/>
                                        </p:tgtEl>
                                      </p:cBhvr>
                                    </p:animEffect>
                                  </p:childTnLst>
                                </p:cTn>
                              </p:par>
                              <p:par>
                                <p:cTn id="161" presetID="10" presetClass="entr" presetSubtype="0" fill="hold" nodeType="withEffect">
                                  <p:stCondLst>
                                    <p:cond delay="0"/>
                                  </p:stCondLst>
                                  <p:childTnLst>
                                    <p:set>
                                      <p:cBhvr>
                                        <p:cTn id="162" dur="1" fill="hold">
                                          <p:stCondLst>
                                            <p:cond delay="0"/>
                                          </p:stCondLst>
                                        </p:cTn>
                                        <p:tgtEl>
                                          <p:spTgt spid="85"/>
                                        </p:tgtEl>
                                        <p:attrNameLst>
                                          <p:attrName>style.visibility</p:attrName>
                                        </p:attrNameLst>
                                      </p:cBhvr>
                                      <p:to>
                                        <p:strVal val="visible"/>
                                      </p:to>
                                    </p:set>
                                    <p:animEffect transition="in" filter="fade">
                                      <p:cBhvr>
                                        <p:cTn id="163" dur="500"/>
                                        <p:tgtEl>
                                          <p:spTgt spid="85"/>
                                        </p:tgtEl>
                                      </p:cBhvr>
                                    </p:animEffect>
                                  </p:childTnLst>
                                </p:cTn>
                              </p:par>
                              <p:par>
                                <p:cTn id="164" presetID="10" presetClass="entr" presetSubtype="0" fill="hold" nodeType="withEffect">
                                  <p:stCondLst>
                                    <p:cond delay="0"/>
                                  </p:stCondLst>
                                  <p:childTnLst>
                                    <p:set>
                                      <p:cBhvr>
                                        <p:cTn id="165" dur="1" fill="hold">
                                          <p:stCondLst>
                                            <p:cond delay="0"/>
                                          </p:stCondLst>
                                        </p:cTn>
                                        <p:tgtEl>
                                          <p:spTgt spid="83"/>
                                        </p:tgtEl>
                                        <p:attrNameLst>
                                          <p:attrName>style.visibility</p:attrName>
                                        </p:attrNameLst>
                                      </p:cBhvr>
                                      <p:to>
                                        <p:strVal val="visible"/>
                                      </p:to>
                                    </p:set>
                                    <p:animEffect transition="in" filter="fade">
                                      <p:cBhvr>
                                        <p:cTn id="166" dur="500"/>
                                        <p:tgtEl>
                                          <p:spTgt spid="83"/>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81"/>
                                        </p:tgtEl>
                                        <p:attrNameLst>
                                          <p:attrName>style.visibility</p:attrName>
                                        </p:attrNameLst>
                                      </p:cBhvr>
                                      <p:to>
                                        <p:strVal val="visible"/>
                                      </p:to>
                                    </p:set>
                                    <p:animEffect transition="in" filter="fade">
                                      <p:cBhvr>
                                        <p:cTn id="169" dur="500"/>
                                        <p:tgtEl>
                                          <p:spTgt spid="81"/>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xit" presetSubtype="0" fill="hold" nodeType="clickEffect">
                                  <p:stCondLst>
                                    <p:cond delay="0"/>
                                  </p:stCondLst>
                                  <p:childTnLst>
                                    <p:animEffect transition="out" filter="fade">
                                      <p:cBhvr>
                                        <p:cTn id="173" dur="500"/>
                                        <p:tgtEl>
                                          <p:spTgt spid="89"/>
                                        </p:tgtEl>
                                      </p:cBhvr>
                                    </p:animEffect>
                                    <p:set>
                                      <p:cBhvr>
                                        <p:cTn id="174" dur="1" fill="hold">
                                          <p:stCondLst>
                                            <p:cond delay="499"/>
                                          </p:stCondLst>
                                        </p:cTn>
                                        <p:tgtEl>
                                          <p:spTgt spid="89"/>
                                        </p:tgtEl>
                                        <p:attrNameLst>
                                          <p:attrName>style.visibility</p:attrName>
                                        </p:attrNameLst>
                                      </p:cBhvr>
                                      <p:to>
                                        <p:strVal val="hidden"/>
                                      </p:to>
                                    </p:set>
                                  </p:childTnLst>
                                </p:cTn>
                              </p:par>
                              <p:par>
                                <p:cTn id="175" presetID="10" presetClass="exit" presetSubtype="0" fill="hold" nodeType="withEffect">
                                  <p:stCondLst>
                                    <p:cond delay="0"/>
                                  </p:stCondLst>
                                  <p:childTnLst>
                                    <p:animEffect transition="out" filter="fade">
                                      <p:cBhvr>
                                        <p:cTn id="176" dur="500"/>
                                        <p:tgtEl>
                                          <p:spTgt spid="87"/>
                                        </p:tgtEl>
                                      </p:cBhvr>
                                    </p:animEffect>
                                    <p:set>
                                      <p:cBhvr>
                                        <p:cTn id="177" dur="1" fill="hold">
                                          <p:stCondLst>
                                            <p:cond delay="499"/>
                                          </p:stCondLst>
                                        </p:cTn>
                                        <p:tgtEl>
                                          <p:spTgt spid="87"/>
                                        </p:tgtEl>
                                        <p:attrNameLst>
                                          <p:attrName>style.visibility</p:attrName>
                                        </p:attrNameLst>
                                      </p:cBhvr>
                                      <p:to>
                                        <p:strVal val="hidden"/>
                                      </p:to>
                                    </p:set>
                                  </p:childTnLst>
                                </p:cTn>
                              </p:par>
                              <p:par>
                                <p:cTn id="178" presetID="10" presetClass="exit" presetSubtype="0" fill="hold" nodeType="withEffect">
                                  <p:stCondLst>
                                    <p:cond delay="0"/>
                                  </p:stCondLst>
                                  <p:childTnLst>
                                    <p:animEffect transition="out" filter="fade">
                                      <p:cBhvr>
                                        <p:cTn id="179" dur="500"/>
                                        <p:tgtEl>
                                          <p:spTgt spid="85"/>
                                        </p:tgtEl>
                                      </p:cBhvr>
                                    </p:animEffect>
                                    <p:set>
                                      <p:cBhvr>
                                        <p:cTn id="180" dur="1" fill="hold">
                                          <p:stCondLst>
                                            <p:cond delay="499"/>
                                          </p:stCondLst>
                                        </p:cTn>
                                        <p:tgtEl>
                                          <p:spTgt spid="85"/>
                                        </p:tgtEl>
                                        <p:attrNameLst>
                                          <p:attrName>style.visibility</p:attrName>
                                        </p:attrNameLst>
                                      </p:cBhvr>
                                      <p:to>
                                        <p:strVal val="hidden"/>
                                      </p:to>
                                    </p:set>
                                  </p:childTnLst>
                                </p:cTn>
                              </p:par>
                              <p:par>
                                <p:cTn id="181" presetID="10" presetClass="exit" presetSubtype="0" fill="hold" nodeType="withEffect">
                                  <p:stCondLst>
                                    <p:cond delay="0"/>
                                  </p:stCondLst>
                                  <p:childTnLst>
                                    <p:animEffect transition="out" filter="fade">
                                      <p:cBhvr>
                                        <p:cTn id="182" dur="500"/>
                                        <p:tgtEl>
                                          <p:spTgt spid="83"/>
                                        </p:tgtEl>
                                      </p:cBhvr>
                                    </p:animEffect>
                                    <p:set>
                                      <p:cBhvr>
                                        <p:cTn id="183" dur="1" fill="hold">
                                          <p:stCondLst>
                                            <p:cond delay="499"/>
                                          </p:stCondLst>
                                        </p:cTn>
                                        <p:tgtEl>
                                          <p:spTgt spid="83"/>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81"/>
                                        </p:tgtEl>
                                      </p:cBhvr>
                                    </p:animEffect>
                                    <p:set>
                                      <p:cBhvr>
                                        <p:cTn id="186" dur="1" fill="hold">
                                          <p:stCondLst>
                                            <p:cond delay="499"/>
                                          </p:stCondLst>
                                        </p:cTn>
                                        <p:tgtEl>
                                          <p:spTgt spid="81"/>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102"/>
                                        </p:tgtEl>
                                        <p:attrNameLst>
                                          <p:attrName>style.visibility</p:attrName>
                                        </p:attrNameLst>
                                      </p:cBhvr>
                                      <p:to>
                                        <p:strVal val="visible"/>
                                      </p:to>
                                    </p:set>
                                    <p:animEffect transition="in" filter="fade">
                                      <p:cBhvr>
                                        <p:cTn id="189" dur="500"/>
                                        <p:tgtEl>
                                          <p:spTgt spid="102"/>
                                        </p:tgtEl>
                                      </p:cBhvr>
                                    </p:animEffect>
                                  </p:childTnLst>
                                </p:cTn>
                              </p:par>
                            </p:childTnLst>
                          </p:cTn>
                        </p:par>
                      </p:childTnLst>
                    </p:cTn>
                  </p:par>
                  <p:par>
                    <p:cTn id="190" fill="hold">
                      <p:stCondLst>
                        <p:cond delay="indefinite"/>
                      </p:stCondLst>
                      <p:childTnLst>
                        <p:par>
                          <p:cTn id="191" fill="hold">
                            <p:stCondLst>
                              <p:cond delay="0"/>
                            </p:stCondLst>
                            <p:childTnLst>
                              <p:par>
                                <p:cTn id="192" presetID="10" presetClass="exit" presetSubtype="0" fill="hold" nodeType="clickEffect">
                                  <p:stCondLst>
                                    <p:cond delay="0"/>
                                  </p:stCondLst>
                                  <p:childTnLst>
                                    <p:animEffect transition="out" filter="fade">
                                      <p:cBhvr>
                                        <p:cTn id="193" dur="500"/>
                                        <p:tgtEl>
                                          <p:spTgt spid="102"/>
                                        </p:tgtEl>
                                      </p:cBhvr>
                                    </p:animEffect>
                                    <p:set>
                                      <p:cBhvr>
                                        <p:cTn id="194" dur="1" fill="hold">
                                          <p:stCondLst>
                                            <p:cond delay="499"/>
                                          </p:stCondLst>
                                        </p:cTn>
                                        <p:tgtEl>
                                          <p:spTgt spid="102"/>
                                        </p:tgtEl>
                                        <p:attrNameLst>
                                          <p:attrName>style.visibility</p:attrName>
                                        </p:attrNameLst>
                                      </p:cBhvr>
                                      <p:to>
                                        <p:strVal val="hidden"/>
                                      </p:to>
                                    </p:set>
                                  </p:childTnLst>
                                </p:cTn>
                              </p:par>
                              <p:par>
                                <p:cTn id="195" presetID="10" presetClass="entr" presetSubtype="0" fill="hold" grpId="0" nodeType="withEffect">
                                  <p:stCondLst>
                                    <p:cond delay="0"/>
                                  </p:stCondLst>
                                  <p:childTnLst>
                                    <p:set>
                                      <p:cBhvr>
                                        <p:cTn id="196" dur="1" fill="hold">
                                          <p:stCondLst>
                                            <p:cond delay="0"/>
                                          </p:stCondLst>
                                        </p:cTn>
                                        <p:tgtEl>
                                          <p:spTgt spid="93"/>
                                        </p:tgtEl>
                                        <p:attrNameLst>
                                          <p:attrName>style.visibility</p:attrName>
                                        </p:attrNameLst>
                                      </p:cBhvr>
                                      <p:to>
                                        <p:strVal val="visible"/>
                                      </p:to>
                                    </p:set>
                                    <p:animEffect transition="in" filter="fade">
                                      <p:cBhvr>
                                        <p:cTn id="197" dur="500"/>
                                        <p:tgtEl>
                                          <p:spTgt spid="93"/>
                                        </p:tgtEl>
                                      </p:cBhvr>
                                    </p:animEffect>
                                  </p:childTnLst>
                                </p:cTn>
                              </p:par>
                              <p:par>
                                <p:cTn id="198" presetID="10" presetClass="entr" presetSubtype="0" fill="hold" nodeType="withEffect">
                                  <p:stCondLst>
                                    <p:cond delay="0"/>
                                  </p:stCondLst>
                                  <p:childTnLst>
                                    <p:set>
                                      <p:cBhvr>
                                        <p:cTn id="199" dur="1" fill="hold">
                                          <p:stCondLst>
                                            <p:cond delay="0"/>
                                          </p:stCondLst>
                                        </p:cTn>
                                        <p:tgtEl>
                                          <p:spTgt spid="97"/>
                                        </p:tgtEl>
                                        <p:attrNameLst>
                                          <p:attrName>style.visibility</p:attrName>
                                        </p:attrNameLst>
                                      </p:cBhvr>
                                      <p:to>
                                        <p:strVal val="visible"/>
                                      </p:to>
                                    </p:set>
                                    <p:animEffect transition="in" filter="fade">
                                      <p:cBhvr>
                                        <p:cTn id="200" dur="500"/>
                                        <p:tgtEl>
                                          <p:spTgt spid="97"/>
                                        </p:tgtEl>
                                      </p:cBhvr>
                                    </p:animEffect>
                                  </p:childTnLst>
                                </p:cTn>
                              </p:par>
                              <p:par>
                                <p:cTn id="201" presetID="10" presetClass="entr" presetSubtype="0" fill="hold" nodeType="withEffect">
                                  <p:stCondLst>
                                    <p:cond delay="0"/>
                                  </p:stCondLst>
                                  <p:childTnLst>
                                    <p:set>
                                      <p:cBhvr>
                                        <p:cTn id="202" dur="1" fill="hold">
                                          <p:stCondLst>
                                            <p:cond delay="0"/>
                                          </p:stCondLst>
                                        </p:cTn>
                                        <p:tgtEl>
                                          <p:spTgt spid="99"/>
                                        </p:tgtEl>
                                        <p:attrNameLst>
                                          <p:attrName>style.visibility</p:attrName>
                                        </p:attrNameLst>
                                      </p:cBhvr>
                                      <p:to>
                                        <p:strVal val="visible"/>
                                      </p:to>
                                    </p:set>
                                    <p:animEffect transition="in" filter="fade">
                                      <p:cBhvr>
                                        <p:cTn id="203" dur="500"/>
                                        <p:tgtEl>
                                          <p:spTgt spid="99"/>
                                        </p:tgtEl>
                                      </p:cBhvr>
                                    </p:animEffect>
                                  </p:childTnLst>
                                </p:cTn>
                              </p:par>
                              <p:par>
                                <p:cTn id="204" presetID="10" presetClass="entr" presetSubtype="0" fill="hold" nodeType="withEffect">
                                  <p:stCondLst>
                                    <p:cond delay="0"/>
                                  </p:stCondLst>
                                  <p:childTnLst>
                                    <p:set>
                                      <p:cBhvr>
                                        <p:cTn id="205" dur="1" fill="hold">
                                          <p:stCondLst>
                                            <p:cond delay="0"/>
                                          </p:stCondLst>
                                        </p:cTn>
                                        <p:tgtEl>
                                          <p:spTgt spid="101"/>
                                        </p:tgtEl>
                                        <p:attrNameLst>
                                          <p:attrName>style.visibility</p:attrName>
                                        </p:attrNameLst>
                                      </p:cBhvr>
                                      <p:to>
                                        <p:strVal val="visible"/>
                                      </p:to>
                                    </p:set>
                                    <p:animEffect transition="in" filter="fade">
                                      <p:cBhvr>
                                        <p:cTn id="206" dur="500"/>
                                        <p:tgtEl>
                                          <p:spTgt spid="101"/>
                                        </p:tgtEl>
                                      </p:cBhvr>
                                    </p:animEffect>
                                  </p:childTnLst>
                                </p:cTn>
                              </p:par>
                              <p:par>
                                <p:cTn id="207" presetID="10" presetClass="entr" presetSubtype="0" fill="hold" nodeType="withEffect">
                                  <p:stCondLst>
                                    <p:cond delay="0"/>
                                  </p:stCondLst>
                                  <p:childTnLst>
                                    <p:set>
                                      <p:cBhvr>
                                        <p:cTn id="208" dur="1" fill="hold">
                                          <p:stCondLst>
                                            <p:cond delay="0"/>
                                          </p:stCondLst>
                                        </p:cTn>
                                        <p:tgtEl>
                                          <p:spTgt spid="95"/>
                                        </p:tgtEl>
                                        <p:attrNameLst>
                                          <p:attrName>style.visibility</p:attrName>
                                        </p:attrNameLst>
                                      </p:cBhvr>
                                      <p:to>
                                        <p:strVal val="visible"/>
                                      </p:to>
                                    </p:set>
                                    <p:animEffect transition="in" filter="fade">
                                      <p:cBhvr>
                                        <p:cTn id="209" dur="500"/>
                                        <p:tgtEl>
                                          <p:spTgt spid="95"/>
                                        </p:tgtEl>
                                      </p:cBhvr>
                                    </p:animEffect>
                                  </p:childTnLst>
                                </p:cTn>
                              </p:par>
                            </p:childTnLst>
                          </p:cTn>
                        </p:par>
                      </p:childTnLst>
                    </p:cTn>
                  </p:par>
                  <p:par>
                    <p:cTn id="210" fill="hold">
                      <p:stCondLst>
                        <p:cond delay="indefinite"/>
                      </p:stCondLst>
                      <p:childTnLst>
                        <p:par>
                          <p:cTn id="211" fill="hold">
                            <p:stCondLst>
                              <p:cond delay="0"/>
                            </p:stCondLst>
                            <p:childTnLst>
                              <p:par>
                                <p:cTn id="212" presetID="10" presetClass="exit" presetSubtype="0" fill="hold" grpId="1" nodeType="clickEffect">
                                  <p:stCondLst>
                                    <p:cond delay="0"/>
                                  </p:stCondLst>
                                  <p:childTnLst>
                                    <p:animEffect transition="out" filter="fade">
                                      <p:cBhvr>
                                        <p:cTn id="213" dur="500"/>
                                        <p:tgtEl>
                                          <p:spTgt spid="93"/>
                                        </p:tgtEl>
                                      </p:cBhvr>
                                    </p:animEffect>
                                    <p:set>
                                      <p:cBhvr>
                                        <p:cTn id="214" dur="1" fill="hold">
                                          <p:stCondLst>
                                            <p:cond delay="499"/>
                                          </p:stCondLst>
                                        </p:cTn>
                                        <p:tgtEl>
                                          <p:spTgt spid="93"/>
                                        </p:tgtEl>
                                        <p:attrNameLst>
                                          <p:attrName>style.visibility</p:attrName>
                                        </p:attrNameLst>
                                      </p:cBhvr>
                                      <p:to>
                                        <p:strVal val="hidden"/>
                                      </p:to>
                                    </p:set>
                                  </p:childTnLst>
                                </p:cTn>
                              </p:par>
                              <p:par>
                                <p:cTn id="215" presetID="10" presetClass="exit" presetSubtype="0" fill="hold" nodeType="withEffect">
                                  <p:stCondLst>
                                    <p:cond delay="0"/>
                                  </p:stCondLst>
                                  <p:childTnLst>
                                    <p:animEffect transition="out" filter="fade">
                                      <p:cBhvr>
                                        <p:cTn id="216" dur="500"/>
                                        <p:tgtEl>
                                          <p:spTgt spid="97"/>
                                        </p:tgtEl>
                                      </p:cBhvr>
                                    </p:animEffect>
                                    <p:set>
                                      <p:cBhvr>
                                        <p:cTn id="217" dur="1" fill="hold">
                                          <p:stCondLst>
                                            <p:cond delay="499"/>
                                          </p:stCondLst>
                                        </p:cTn>
                                        <p:tgtEl>
                                          <p:spTgt spid="97"/>
                                        </p:tgtEl>
                                        <p:attrNameLst>
                                          <p:attrName>style.visibility</p:attrName>
                                        </p:attrNameLst>
                                      </p:cBhvr>
                                      <p:to>
                                        <p:strVal val="hidden"/>
                                      </p:to>
                                    </p:set>
                                  </p:childTnLst>
                                </p:cTn>
                              </p:par>
                              <p:par>
                                <p:cTn id="218" presetID="10" presetClass="exit" presetSubtype="0" fill="hold" nodeType="withEffect">
                                  <p:stCondLst>
                                    <p:cond delay="0"/>
                                  </p:stCondLst>
                                  <p:childTnLst>
                                    <p:animEffect transition="out" filter="fade">
                                      <p:cBhvr>
                                        <p:cTn id="219" dur="500"/>
                                        <p:tgtEl>
                                          <p:spTgt spid="99"/>
                                        </p:tgtEl>
                                      </p:cBhvr>
                                    </p:animEffect>
                                    <p:set>
                                      <p:cBhvr>
                                        <p:cTn id="220" dur="1" fill="hold">
                                          <p:stCondLst>
                                            <p:cond delay="499"/>
                                          </p:stCondLst>
                                        </p:cTn>
                                        <p:tgtEl>
                                          <p:spTgt spid="99"/>
                                        </p:tgtEl>
                                        <p:attrNameLst>
                                          <p:attrName>style.visibility</p:attrName>
                                        </p:attrNameLst>
                                      </p:cBhvr>
                                      <p:to>
                                        <p:strVal val="hidden"/>
                                      </p:to>
                                    </p:set>
                                  </p:childTnLst>
                                </p:cTn>
                              </p:par>
                              <p:par>
                                <p:cTn id="221" presetID="10" presetClass="exit" presetSubtype="0" fill="hold" nodeType="withEffect">
                                  <p:stCondLst>
                                    <p:cond delay="0"/>
                                  </p:stCondLst>
                                  <p:childTnLst>
                                    <p:animEffect transition="out" filter="fade">
                                      <p:cBhvr>
                                        <p:cTn id="222" dur="500"/>
                                        <p:tgtEl>
                                          <p:spTgt spid="101"/>
                                        </p:tgtEl>
                                      </p:cBhvr>
                                    </p:animEffect>
                                    <p:set>
                                      <p:cBhvr>
                                        <p:cTn id="223" dur="1" fill="hold">
                                          <p:stCondLst>
                                            <p:cond delay="499"/>
                                          </p:stCondLst>
                                        </p:cTn>
                                        <p:tgtEl>
                                          <p:spTgt spid="101"/>
                                        </p:tgtEl>
                                        <p:attrNameLst>
                                          <p:attrName>style.visibility</p:attrName>
                                        </p:attrNameLst>
                                      </p:cBhvr>
                                      <p:to>
                                        <p:strVal val="hidden"/>
                                      </p:to>
                                    </p:set>
                                  </p:childTnLst>
                                </p:cTn>
                              </p:par>
                              <p:par>
                                <p:cTn id="224" presetID="10" presetClass="exit" presetSubtype="0" fill="hold" nodeType="withEffect">
                                  <p:stCondLst>
                                    <p:cond delay="0"/>
                                  </p:stCondLst>
                                  <p:childTnLst>
                                    <p:animEffect transition="out" filter="fade">
                                      <p:cBhvr>
                                        <p:cTn id="225" dur="500"/>
                                        <p:tgtEl>
                                          <p:spTgt spid="95"/>
                                        </p:tgtEl>
                                      </p:cBhvr>
                                    </p:animEffect>
                                    <p:set>
                                      <p:cBhvr>
                                        <p:cTn id="226" dur="1" fill="hold">
                                          <p:stCondLst>
                                            <p:cond delay="499"/>
                                          </p:stCondLst>
                                        </p:cTn>
                                        <p:tgtEl>
                                          <p:spTgt spid="95"/>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103"/>
                                        </p:tgtEl>
                                        <p:attrNameLst>
                                          <p:attrName>style.visibility</p:attrName>
                                        </p:attrNameLst>
                                      </p:cBhvr>
                                      <p:to>
                                        <p:strVal val="visible"/>
                                      </p:to>
                                    </p:set>
                                    <p:animEffect transition="in" filter="fade">
                                      <p:cBhvr>
                                        <p:cTn id="229" dur="500"/>
                                        <p:tgtEl>
                                          <p:spTgt spid="103"/>
                                        </p:tgtEl>
                                      </p:cBhvr>
                                    </p:animEffect>
                                  </p:childTnLst>
                                </p:cTn>
                              </p:par>
                            </p:childTnLst>
                          </p:cTn>
                        </p:par>
                      </p:childTnLst>
                    </p:cTn>
                  </p:par>
                  <p:par>
                    <p:cTn id="230" fill="hold">
                      <p:stCondLst>
                        <p:cond delay="indefinite"/>
                      </p:stCondLst>
                      <p:childTnLst>
                        <p:par>
                          <p:cTn id="231" fill="hold">
                            <p:stCondLst>
                              <p:cond delay="0"/>
                            </p:stCondLst>
                            <p:childTnLst>
                              <p:par>
                                <p:cTn id="232" presetID="10" presetClass="exit" presetSubtype="0" fill="hold" nodeType="clickEffect">
                                  <p:stCondLst>
                                    <p:cond delay="0"/>
                                  </p:stCondLst>
                                  <p:childTnLst>
                                    <p:animEffect transition="out" filter="fade">
                                      <p:cBhvr>
                                        <p:cTn id="233" dur="500"/>
                                        <p:tgtEl>
                                          <p:spTgt spid="103"/>
                                        </p:tgtEl>
                                      </p:cBhvr>
                                    </p:animEffect>
                                    <p:set>
                                      <p:cBhvr>
                                        <p:cTn id="234" dur="1" fill="hold">
                                          <p:stCondLst>
                                            <p:cond delay="499"/>
                                          </p:stCondLst>
                                        </p:cTn>
                                        <p:tgtEl>
                                          <p:spTgt spid="103"/>
                                        </p:tgtEl>
                                        <p:attrNameLst>
                                          <p:attrName>style.visibility</p:attrName>
                                        </p:attrNameLst>
                                      </p:cBhvr>
                                      <p:to>
                                        <p:strVal val="hidden"/>
                                      </p:to>
                                    </p:set>
                                  </p:childTnLst>
                                </p:cTn>
                              </p:par>
                              <p:par>
                                <p:cTn id="235" presetID="10" presetClass="entr" presetSubtype="0" fill="hold" grpId="0" nodeType="withEffect">
                                  <p:stCondLst>
                                    <p:cond delay="0"/>
                                  </p:stCondLst>
                                  <p:childTnLst>
                                    <p:set>
                                      <p:cBhvr>
                                        <p:cTn id="236" dur="1" fill="hold">
                                          <p:stCondLst>
                                            <p:cond delay="0"/>
                                          </p:stCondLst>
                                        </p:cTn>
                                        <p:tgtEl>
                                          <p:spTgt spid="105"/>
                                        </p:tgtEl>
                                        <p:attrNameLst>
                                          <p:attrName>style.visibility</p:attrName>
                                        </p:attrNameLst>
                                      </p:cBhvr>
                                      <p:to>
                                        <p:strVal val="visible"/>
                                      </p:to>
                                    </p:set>
                                    <p:animEffect transition="in" filter="fade">
                                      <p:cBhvr>
                                        <p:cTn id="237" dur="500"/>
                                        <p:tgtEl>
                                          <p:spTgt spid="105"/>
                                        </p:tgtEl>
                                      </p:cBhvr>
                                    </p:animEffect>
                                  </p:childTnLst>
                                </p:cTn>
                              </p:par>
                              <p:par>
                                <p:cTn id="238" presetID="10" presetClass="entr" presetSubtype="0" fill="hold" nodeType="withEffect">
                                  <p:stCondLst>
                                    <p:cond delay="0"/>
                                  </p:stCondLst>
                                  <p:childTnLst>
                                    <p:set>
                                      <p:cBhvr>
                                        <p:cTn id="239" dur="1" fill="hold">
                                          <p:stCondLst>
                                            <p:cond delay="0"/>
                                          </p:stCondLst>
                                        </p:cTn>
                                        <p:tgtEl>
                                          <p:spTgt spid="109"/>
                                        </p:tgtEl>
                                        <p:attrNameLst>
                                          <p:attrName>style.visibility</p:attrName>
                                        </p:attrNameLst>
                                      </p:cBhvr>
                                      <p:to>
                                        <p:strVal val="visible"/>
                                      </p:to>
                                    </p:set>
                                    <p:animEffect transition="in" filter="fade">
                                      <p:cBhvr>
                                        <p:cTn id="240" dur="500"/>
                                        <p:tgtEl>
                                          <p:spTgt spid="109"/>
                                        </p:tgtEl>
                                      </p:cBhvr>
                                    </p:animEffect>
                                  </p:childTnLst>
                                </p:cTn>
                              </p:par>
                              <p:par>
                                <p:cTn id="241" presetID="10" presetClass="entr" presetSubtype="0" fill="hold" nodeType="withEffect">
                                  <p:stCondLst>
                                    <p:cond delay="0"/>
                                  </p:stCondLst>
                                  <p:childTnLst>
                                    <p:set>
                                      <p:cBhvr>
                                        <p:cTn id="242" dur="1" fill="hold">
                                          <p:stCondLst>
                                            <p:cond delay="0"/>
                                          </p:stCondLst>
                                        </p:cTn>
                                        <p:tgtEl>
                                          <p:spTgt spid="107"/>
                                        </p:tgtEl>
                                        <p:attrNameLst>
                                          <p:attrName>style.visibility</p:attrName>
                                        </p:attrNameLst>
                                      </p:cBhvr>
                                      <p:to>
                                        <p:strVal val="visible"/>
                                      </p:to>
                                    </p:set>
                                    <p:animEffect transition="in" filter="fade">
                                      <p:cBhvr>
                                        <p:cTn id="243" dur="500"/>
                                        <p:tgtEl>
                                          <p:spTgt spid="107"/>
                                        </p:tgtEl>
                                      </p:cBhvr>
                                    </p:animEffect>
                                  </p:childTnLst>
                                </p:cTn>
                              </p:par>
                              <p:par>
                                <p:cTn id="244" presetID="10" presetClass="entr" presetSubtype="0" fill="hold" nodeType="withEffect">
                                  <p:stCondLst>
                                    <p:cond delay="0"/>
                                  </p:stCondLst>
                                  <p:childTnLst>
                                    <p:set>
                                      <p:cBhvr>
                                        <p:cTn id="245" dur="1" fill="hold">
                                          <p:stCondLst>
                                            <p:cond delay="0"/>
                                          </p:stCondLst>
                                        </p:cTn>
                                        <p:tgtEl>
                                          <p:spTgt spid="111"/>
                                        </p:tgtEl>
                                        <p:attrNameLst>
                                          <p:attrName>style.visibility</p:attrName>
                                        </p:attrNameLst>
                                      </p:cBhvr>
                                      <p:to>
                                        <p:strVal val="visible"/>
                                      </p:to>
                                    </p:set>
                                    <p:animEffect transition="in" filter="fade">
                                      <p:cBhvr>
                                        <p:cTn id="246" dur="500"/>
                                        <p:tgtEl>
                                          <p:spTgt spid="111"/>
                                        </p:tgtEl>
                                      </p:cBhvr>
                                    </p:animEffect>
                                  </p:childTnLst>
                                </p:cTn>
                              </p:par>
                            </p:childTnLst>
                          </p:cTn>
                        </p:par>
                      </p:childTnLst>
                    </p:cTn>
                  </p:par>
                  <p:par>
                    <p:cTn id="247" fill="hold">
                      <p:stCondLst>
                        <p:cond delay="indefinite"/>
                      </p:stCondLst>
                      <p:childTnLst>
                        <p:par>
                          <p:cTn id="248" fill="hold">
                            <p:stCondLst>
                              <p:cond delay="0"/>
                            </p:stCondLst>
                            <p:childTnLst>
                              <p:par>
                                <p:cTn id="249" presetID="10" presetClass="exit" presetSubtype="0" fill="hold" grpId="1" nodeType="clickEffect">
                                  <p:stCondLst>
                                    <p:cond delay="0"/>
                                  </p:stCondLst>
                                  <p:childTnLst>
                                    <p:animEffect transition="out" filter="fade">
                                      <p:cBhvr>
                                        <p:cTn id="250" dur="500"/>
                                        <p:tgtEl>
                                          <p:spTgt spid="105"/>
                                        </p:tgtEl>
                                      </p:cBhvr>
                                    </p:animEffect>
                                    <p:set>
                                      <p:cBhvr>
                                        <p:cTn id="251" dur="1" fill="hold">
                                          <p:stCondLst>
                                            <p:cond delay="499"/>
                                          </p:stCondLst>
                                        </p:cTn>
                                        <p:tgtEl>
                                          <p:spTgt spid="105"/>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09"/>
                                        </p:tgtEl>
                                      </p:cBhvr>
                                    </p:animEffect>
                                    <p:set>
                                      <p:cBhvr>
                                        <p:cTn id="254" dur="1" fill="hold">
                                          <p:stCondLst>
                                            <p:cond delay="499"/>
                                          </p:stCondLst>
                                        </p:cTn>
                                        <p:tgtEl>
                                          <p:spTgt spid="109"/>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107"/>
                                        </p:tgtEl>
                                      </p:cBhvr>
                                    </p:animEffect>
                                    <p:set>
                                      <p:cBhvr>
                                        <p:cTn id="257" dur="1" fill="hold">
                                          <p:stCondLst>
                                            <p:cond delay="499"/>
                                          </p:stCondLst>
                                        </p:cTn>
                                        <p:tgtEl>
                                          <p:spTgt spid="107"/>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11"/>
                                        </p:tgtEl>
                                      </p:cBhvr>
                                    </p:animEffect>
                                    <p:set>
                                      <p:cBhvr>
                                        <p:cTn id="260" dur="1" fill="hold">
                                          <p:stCondLst>
                                            <p:cond delay="499"/>
                                          </p:stCondLst>
                                        </p:cTn>
                                        <p:tgtEl>
                                          <p:spTgt spid="111"/>
                                        </p:tgtEl>
                                        <p:attrNameLst>
                                          <p:attrName>style.visibility</p:attrName>
                                        </p:attrNameLst>
                                      </p:cBhvr>
                                      <p:to>
                                        <p:strVal val="hidden"/>
                                      </p:to>
                                    </p:set>
                                  </p:childTnLst>
                                </p:cTn>
                              </p:par>
                              <p:par>
                                <p:cTn id="261" presetID="10" presetClass="entr" presetSubtype="0" fill="hold" nodeType="withEffect">
                                  <p:stCondLst>
                                    <p:cond delay="0"/>
                                  </p:stCondLst>
                                  <p:childTnLst>
                                    <p:set>
                                      <p:cBhvr>
                                        <p:cTn id="262" dur="1" fill="hold">
                                          <p:stCondLst>
                                            <p:cond delay="0"/>
                                          </p:stCondLst>
                                        </p:cTn>
                                        <p:tgtEl>
                                          <p:spTgt spid="116"/>
                                        </p:tgtEl>
                                        <p:attrNameLst>
                                          <p:attrName>style.visibility</p:attrName>
                                        </p:attrNameLst>
                                      </p:cBhvr>
                                      <p:to>
                                        <p:strVal val="visible"/>
                                      </p:to>
                                    </p:set>
                                    <p:animEffect transition="in" filter="fade">
                                      <p:cBhvr>
                                        <p:cTn id="263" dur="500"/>
                                        <p:tgtEl>
                                          <p:spTgt spid="116"/>
                                        </p:tgtEl>
                                      </p:cBhvr>
                                    </p:animEffect>
                                  </p:childTnLst>
                                </p:cTn>
                              </p:par>
                            </p:childTnLst>
                          </p:cTn>
                        </p:par>
                      </p:childTnLst>
                    </p:cTn>
                  </p:par>
                  <p:par>
                    <p:cTn id="264" fill="hold">
                      <p:stCondLst>
                        <p:cond delay="indefinite"/>
                      </p:stCondLst>
                      <p:childTnLst>
                        <p:par>
                          <p:cTn id="265" fill="hold">
                            <p:stCondLst>
                              <p:cond delay="0"/>
                            </p:stCondLst>
                            <p:childTnLst>
                              <p:par>
                                <p:cTn id="266" presetID="10" presetClass="exit" presetSubtype="0" fill="hold" nodeType="clickEffect">
                                  <p:stCondLst>
                                    <p:cond delay="0"/>
                                  </p:stCondLst>
                                  <p:childTnLst>
                                    <p:animEffect transition="out" filter="fade">
                                      <p:cBhvr>
                                        <p:cTn id="267" dur="500"/>
                                        <p:tgtEl>
                                          <p:spTgt spid="116"/>
                                        </p:tgtEl>
                                      </p:cBhvr>
                                    </p:animEffect>
                                    <p:set>
                                      <p:cBhvr>
                                        <p:cTn id="268" dur="1" fill="hold">
                                          <p:stCondLst>
                                            <p:cond delay="499"/>
                                          </p:stCondLst>
                                        </p:cTn>
                                        <p:tgtEl>
                                          <p:spTgt spid="116"/>
                                        </p:tgtEl>
                                        <p:attrNameLst>
                                          <p:attrName>style.visibility</p:attrName>
                                        </p:attrNameLst>
                                      </p:cBhvr>
                                      <p:to>
                                        <p:strVal val="hidden"/>
                                      </p:to>
                                    </p:set>
                                  </p:childTnLst>
                                </p:cTn>
                              </p:par>
                              <p:par>
                                <p:cTn id="269" presetID="10" presetClass="exit" presetSubtype="0" fill="hold" nodeType="withEffect">
                                  <p:stCondLst>
                                    <p:cond delay="0"/>
                                  </p:stCondLst>
                                  <p:childTnLst>
                                    <p:animEffect transition="out" filter="fade">
                                      <p:cBhvr>
                                        <p:cTn id="270" dur="500"/>
                                        <p:tgtEl>
                                          <p:spTgt spid="8"/>
                                        </p:tgtEl>
                                      </p:cBhvr>
                                    </p:animEffect>
                                    <p:set>
                                      <p:cBhvr>
                                        <p:cTn id="271" dur="1" fill="hold">
                                          <p:stCondLst>
                                            <p:cond delay="499"/>
                                          </p:stCondLst>
                                        </p:cTn>
                                        <p:tgtEl>
                                          <p:spTgt spid="8"/>
                                        </p:tgtEl>
                                        <p:attrNameLst>
                                          <p:attrName>style.visibility</p:attrName>
                                        </p:attrNameLst>
                                      </p:cBhvr>
                                      <p:to>
                                        <p:strVal val="hidden"/>
                                      </p:to>
                                    </p:set>
                                  </p:childTnLst>
                                </p:cTn>
                              </p:par>
                              <p:par>
                                <p:cTn id="272" presetID="10" presetClass="entr" presetSubtype="0" fill="hold" nodeType="withEffect">
                                  <p:stCondLst>
                                    <p:cond delay="0"/>
                                  </p:stCondLst>
                                  <p:childTnLst>
                                    <p:set>
                                      <p:cBhvr>
                                        <p:cTn id="273" dur="1" fill="hold">
                                          <p:stCondLst>
                                            <p:cond delay="0"/>
                                          </p:stCondLst>
                                        </p:cTn>
                                        <p:tgtEl>
                                          <p:spTgt spid="117"/>
                                        </p:tgtEl>
                                        <p:attrNameLst>
                                          <p:attrName>style.visibility</p:attrName>
                                        </p:attrNameLst>
                                      </p:cBhvr>
                                      <p:to>
                                        <p:strVal val="visible"/>
                                      </p:to>
                                    </p:set>
                                    <p:animEffect transition="in" filter="fade">
                                      <p:cBhvr>
                                        <p:cTn id="274" dur="500"/>
                                        <p:tgtEl>
                                          <p:spTgt spid="117"/>
                                        </p:tgtEl>
                                      </p:cBhvr>
                                    </p:animEffect>
                                  </p:childTnLst>
                                </p:cTn>
                              </p:par>
                              <p:par>
                                <p:cTn id="275" presetID="10" presetClass="entr" presetSubtype="0" fill="hold" grpId="1" nodeType="withEffect">
                                  <p:stCondLst>
                                    <p:cond delay="0"/>
                                  </p:stCondLst>
                                  <p:childTnLst>
                                    <p:set>
                                      <p:cBhvr>
                                        <p:cTn id="276" dur="1" fill="hold">
                                          <p:stCondLst>
                                            <p:cond delay="0"/>
                                          </p:stCondLst>
                                        </p:cTn>
                                        <p:tgtEl>
                                          <p:spTgt spid="118"/>
                                        </p:tgtEl>
                                        <p:attrNameLst>
                                          <p:attrName>style.visibility</p:attrName>
                                        </p:attrNameLst>
                                      </p:cBhvr>
                                      <p:to>
                                        <p:strVal val="visible"/>
                                      </p:to>
                                    </p:set>
                                    <p:animEffect transition="in" filter="fade">
                                      <p:cBhvr>
                                        <p:cTn id="277" dur="500"/>
                                        <p:tgtEl>
                                          <p:spTgt spid="118"/>
                                        </p:tgtEl>
                                      </p:cBhvr>
                                    </p:animEffect>
                                  </p:childTnLst>
                                </p:cTn>
                              </p:par>
                            </p:childTnLst>
                          </p:cTn>
                        </p:par>
                      </p:childTnLst>
                    </p:cTn>
                  </p:par>
                  <p:par>
                    <p:cTn id="278" fill="hold">
                      <p:stCondLst>
                        <p:cond delay="indefinite"/>
                      </p:stCondLst>
                      <p:childTnLst>
                        <p:par>
                          <p:cTn id="279" fill="hold">
                            <p:stCondLst>
                              <p:cond delay="0"/>
                            </p:stCondLst>
                            <p:childTnLst>
                              <p:par>
                                <p:cTn id="280" presetID="10" presetClass="exit" presetSubtype="0" fill="hold" nodeType="clickEffect">
                                  <p:stCondLst>
                                    <p:cond delay="0"/>
                                  </p:stCondLst>
                                  <p:childTnLst>
                                    <p:animEffect transition="out" filter="fade">
                                      <p:cBhvr>
                                        <p:cTn id="281" dur="500"/>
                                        <p:tgtEl>
                                          <p:spTgt spid="117"/>
                                        </p:tgtEl>
                                      </p:cBhvr>
                                    </p:animEffect>
                                    <p:set>
                                      <p:cBhvr>
                                        <p:cTn id="282" dur="1" fill="hold">
                                          <p:stCondLst>
                                            <p:cond delay="499"/>
                                          </p:stCondLst>
                                        </p:cTn>
                                        <p:tgtEl>
                                          <p:spTgt spid="117"/>
                                        </p:tgtEl>
                                        <p:attrNameLst>
                                          <p:attrName>style.visibility</p:attrName>
                                        </p:attrNameLst>
                                      </p:cBhvr>
                                      <p:to>
                                        <p:strVal val="hidden"/>
                                      </p:to>
                                    </p:set>
                                  </p:childTnLst>
                                </p:cTn>
                              </p:par>
                              <p:par>
                                <p:cTn id="283" presetID="10" presetClass="exit" presetSubtype="0" fill="hold" grpId="0" nodeType="withEffect">
                                  <p:stCondLst>
                                    <p:cond delay="0"/>
                                  </p:stCondLst>
                                  <p:childTnLst>
                                    <p:animEffect transition="out" filter="fade">
                                      <p:cBhvr>
                                        <p:cTn id="284" dur="500"/>
                                        <p:tgtEl>
                                          <p:spTgt spid="118"/>
                                        </p:tgtEl>
                                      </p:cBhvr>
                                    </p:animEffect>
                                    <p:set>
                                      <p:cBhvr>
                                        <p:cTn id="285" dur="1" fill="hold">
                                          <p:stCondLst>
                                            <p:cond delay="499"/>
                                          </p:stCondLst>
                                        </p:cTn>
                                        <p:tgtEl>
                                          <p:spTgt spid="118"/>
                                        </p:tgtEl>
                                        <p:attrNameLst>
                                          <p:attrName>style.visibility</p:attrName>
                                        </p:attrNameLst>
                                      </p:cBhvr>
                                      <p:to>
                                        <p:strVal val="hidden"/>
                                      </p:to>
                                    </p:set>
                                  </p:childTnLst>
                                </p:cTn>
                              </p:par>
                              <p:par>
                                <p:cTn id="286" presetID="10" presetClass="entr" presetSubtype="0" fill="hold" nodeType="withEffect">
                                  <p:stCondLst>
                                    <p:cond delay="0"/>
                                  </p:stCondLst>
                                  <p:childTnLst>
                                    <p:set>
                                      <p:cBhvr>
                                        <p:cTn id="287" dur="1" fill="hold">
                                          <p:stCondLst>
                                            <p:cond delay="0"/>
                                          </p:stCondLst>
                                        </p:cTn>
                                        <p:tgtEl>
                                          <p:spTgt spid="119"/>
                                        </p:tgtEl>
                                        <p:attrNameLst>
                                          <p:attrName>style.visibility</p:attrName>
                                        </p:attrNameLst>
                                      </p:cBhvr>
                                      <p:to>
                                        <p:strVal val="visible"/>
                                      </p:to>
                                    </p:set>
                                    <p:animEffect transition="in" filter="fade">
                                      <p:cBhvr>
                                        <p:cTn id="288" dur="500"/>
                                        <p:tgtEl>
                                          <p:spTgt spid="119"/>
                                        </p:tgtEl>
                                      </p:cBhvr>
                                    </p:animEffect>
                                  </p:childTnLst>
                                </p:cTn>
                              </p:par>
                              <p:par>
                                <p:cTn id="289" presetID="10" presetClass="entr" presetSubtype="0" fill="hold" grpId="0" nodeType="withEffect">
                                  <p:stCondLst>
                                    <p:cond delay="0"/>
                                  </p:stCondLst>
                                  <p:childTnLst>
                                    <p:set>
                                      <p:cBhvr>
                                        <p:cTn id="290" dur="1" fill="hold">
                                          <p:stCondLst>
                                            <p:cond delay="0"/>
                                          </p:stCondLst>
                                        </p:cTn>
                                        <p:tgtEl>
                                          <p:spTgt spid="120"/>
                                        </p:tgtEl>
                                        <p:attrNameLst>
                                          <p:attrName>style.visibility</p:attrName>
                                        </p:attrNameLst>
                                      </p:cBhvr>
                                      <p:to>
                                        <p:strVal val="visible"/>
                                      </p:to>
                                    </p:set>
                                    <p:animEffect transition="in" filter="fade">
                                      <p:cBhvr>
                                        <p:cTn id="291" dur="500"/>
                                        <p:tgtEl>
                                          <p:spTgt spid="120"/>
                                        </p:tgtEl>
                                      </p:cBhvr>
                                    </p:animEffect>
                                  </p:childTnLst>
                                </p:cTn>
                              </p:par>
                            </p:childTnLst>
                          </p:cTn>
                        </p:par>
                      </p:childTnLst>
                    </p:cTn>
                  </p:par>
                  <p:par>
                    <p:cTn id="292" fill="hold">
                      <p:stCondLst>
                        <p:cond delay="indefinite"/>
                      </p:stCondLst>
                      <p:childTnLst>
                        <p:par>
                          <p:cTn id="293" fill="hold">
                            <p:stCondLst>
                              <p:cond delay="0"/>
                            </p:stCondLst>
                            <p:childTnLst>
                              <p:par>
                                <p:cTn id="294" presetID="10" presetClass="exit" presetSubtype="0" fill="hold" nodeType="clickEffect">
                                  <p:stCondLst>
                                    <p:cond delay="0"/>
                                  </p:stCondLst>
                                  <p:childTnLst>
                                    <p:animEffect transition="out" filter="fade">
                                      <p:cBhvr>
                                        <p:cTn id="295" dur="500"/>
                                        <p:tgtEl>
                                          <p:spTgt spid="119"/>
                                        </p:tgtEl>
                                      </p:cBhvr>
                                    </p:animEffect>
                                    <p:set>
                                      <p:cBhvr>
                                        <p:cTn id="296" dur="1" fill="hold">
                                          <p:stCondLst>
                                            <p:cond delay="499"/>
                                          </p:stCondLst>
                                        </p:cTn>
                                        <p:tgtEl>
                                          <p:spTgt spid="119"/>
                                        </p:tgtEl>
                                        <p:attrNameLst>
                                          <p:attrName>style.visibility</p:attrName>
                                        </p:attrNameLst>
                                      </p:cBhvr>
                                      <p:to>
                                        <p:strVal val="hidden"/>
                                      </p:to>
                                    </p:set>
                                  </p:childTnLst>
                                </p:cTn>
                              </p:par>
                              <p:par>
                                <p:cTn id="297" presetID="10" presetClass="exit" presetSubtype="0" fill="hold" grpId="1" nodeType="withEffect">
                                  <p:stCondLst>
                                    <p:cond delay="0"/>
                                  </p:stCondLst>
                                  <p:childTnLst>
                                    <p:animEffect transition="out" filter="fade">
                                      <p:cBhvr>
                                        <p:cTn id="298" dur="500"/>
                                        <p:tgtEl>
                                          <p:spTgt spid="120"/>
                                        </p:tgtEl>
                                      </p:cBhvr>
                                    </p:animEffect>
                                    <p:set>
                                      <p:cBhvr>
                                        <p:cTn id="299" dur="1" fill="hold">
                                          <p:stCondLst>
                                            <p:cond delay="499"/>
                                          </p:stCondLst>
                                        </p:cTn>
                                        <p:tgtEl>
                                          <p:spTgt spid="120"/>
                                        </p:tgtEl>
                                        <p:attrNameLst>
                                          <p:attrName>style.visibility</p:attrName>
                                        </p:attrNameLst>
                                      </p:cBhvr>
                                      <p:to>
                                        <p:strVal val="hidden"/>
                                      </p:to>
                                    </p:set>
                                  </p:childTnLst>
                                </p:cTn>
                              </p:par>
                              <p:par>
                                <p:cTn id="300" presetID="10" presetClass="entr" presetSubtype="0" fill="hold" nodeType="withEffect">
                                  <p:stCondLst>
                                    <p:cond delay="0"/>
                                  </p:stCondLst>
                                  <p:childTnLst>
                                    <p:set>
                                      <p:cBhvr>
                                        <p:cTn id="301" dur="1" fill="hold">
                                          <p:stCondLst>
                                            <p:cond delay="0"/>
                                          </p:stCondLst>
                                        </p:cTn>
                                        <p:tgtEl>
                                          <p:spTgt spid="121"/>
                                        </p:tgtEl>
                                        <p:attrNameLst>
                                          <p:attrName>style.visibility</p:attrName>
                                        </p:attrNameLst>
                                      </p:cBhvr>
                                      <p:to>
                                        <p:strVal val="visible"/>
                                      </p:to>
                                    </p:set>
                                    <p:animEffect transition="in" filter="fade">
                                      <p:cBhvr>
                                        <p:cTn id="302" dur="500"/>
                                        <p:tgtEl>
                                          <p:spTgt spid="121"/>
                                        </p:tgtEl>
                                      </p:cBhvr>
                                    </p:animEffect>
                                  </p:childTnLst>
                                </p:cTn>
                              </p:par>
                              <p:par>
                                <p:cTn id="303" presetID="10" presetClass="entr" presetSubtype="0" fill="hold" grpId="0" nodeType="withEffect">
                                  <p:stCondLst>
                                    <p:cond delay="0"/>
                                  </p:stCondLst>
                                  <p:childTnLst>
                                    <p:set>
                                      <p:cBhvr>
                                        <p:cTn id="304" dur="1" fill="hold">
                                          <p:stCondLst>
                                            <p:cond delay="0"/>
                                          </p:stCondLst>
                                        </p:cTn>
                                        <p:tgtEl>
                                          <p:spTgt spid="122"/>
                                        </p:tgtEl>
                                        <p:attrNameLst>
                                          <p:attrName>style.visibility</p:attrName>
                                        </p:attrNameLst>
                                      </p:cBhvr>
                                      <p:to>
                                        <p:strVal val="visible"/>
                                      </p:to>
                                    </p:set>
                                    <p:animEffect transition="in" filter="fade">
                                      <p:cBhvr>
                                        <p:cTn id="305"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54" grpId="0"/>
      <p:bldP spid="54" grpId="1"/>
      <p:bldP spid="64" grpId="0"/>
      <p:bldP spid="64" grpId="1"/>
      <p:bldP spid="81" grpId="0"/>
      <p:bldP spid="81" grpId="1"/>
      <p:bldP spid="93" grpId="0"/>
      <p:bldP spid="93" grpId="1"/>
      <p:bldP spid="105" grpId="0"/>
      <p:bldP spid="105" grpId="1"/>
      <p:bldP spid="118" grpId="0" animBg="1"/>
      <p:bldP spid="118" grpId="1" animBg="1"/>
      <p:bldP spid="120" grpId="0" animBg="1"/>
      <p:bldP spid="120" grpId="1" animBg="1"/>
      <p:bldP spid="1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rotWithShape="1">
          <a:blip r:embed="rId3">
            <a:extLst>
              <a:ext uri="{28A0092B-C50C-407E-A947-70E740481C1C}">
                <a14:useLocalDpi xmlns:a14="http://schemas.microsoft.com/office/drawing/2010/main" val="0"/>
              </a:ext>
            </a:extLst>
          </a:blip>
          <a:srcRect r="55909" b="58925"/>
          <a:stretch/>
        </p:blipFill>
        <p:spPr>
          <a:xfrm>
            <a:off x="-25758" y="1449257"/>
            <a:ext cx="5889861" cy="3892106"/>
          </a:xfrm>
          <a:prstGeom prst="rect">
            <a:avLst/>
          </a:prstGeom>
        </p:spPr>
      </p:pic>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12</a:t>
            </a:r>
          </a:p>
        </p:txBody>
      </p:sp>
      <p:pic>
        <p:nvPicPr>
          <p:cNvPr id="12" name="Imagen 11" descr="Recorte de pantalla"/>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2" y="86880"/>
            <a:ext cx="8395966" cy="461665"/>
          </a:xfrm>
          <a:prstGeom prst="rect">
            <a:avLst/>
          </a:prstGeom>
          <a:noFill/>
          <a:ln>
            <a:noFill/>
          </a:ln>
        </p:spPr>
        <p:txBody>
          <a:bodyPr wrap="square" rtlCol="0">
            <a:spAutoFit/>
          </a:bodyPr>
          <a:lstStyle/>
          <a:p>
            <a:pPr algn="ctr"/>
            <a:r>
              <a:rPr lang="es-ES" sz="2400" b="1" dirty="0">
                <a:ln>
                  <a:solidFill>
                    <a:schemeClr val="tx1"/>
                  </a:solidFill>
                </a:ln>
              </a:rPr>
              <a:t>CARACTERIZACIÓN DE LA EDIFICACIÓN DE ESTUDIO : </a:t>
            </a:r>
            <a:r>
              <a:rPr lang="es-ES" sz="2400" dirty="0">
                <a:ln>
                  <a:solidFill>
                    <a:schemeClr val="tx1"/>
                  </a:solidFill>
                </a:ln>
              </a:rPr>
              <a:t>GEOTECNIA</a:t>
            </a:r>
            <a:endParaRPr lang="es-ES" sz="2000" dirty="0">
              <a:ln>
                <a:solidFill>
                  <a:schemeClr val="tx1"/>
                </a:solidFill>
              </a:ln>
            </a:endParaRPr>
          </a:p>
        </p:txBody>
      </p:sp>
      <p:sp>
        <p:nvSpPr>
          <p:cNvPr id="2" name="Rectángulo 1"/>
          <p:cNvSpPr/>
          <p:nvPr/>
        </p:nvSpPr>
        <p:spPr>
          <a:xfrm>
            <a:off x="425003" y="635428"/>
            <a:ext cx="11022192" cy="74261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REFRACIÓN SÍSMICA: </a:t>
            </a:r>
            <a:r>
              <a:rPr lang="es-EC" dirty="0"/>
              <a:t>Determinar el tipo de suelo mediante la velocidad de las ondas de corte.</a:t>
            </a:r>
          </a:p>
        </p:txBody>
      </p:sp>
      <p:sp>
        <p:nvSpPr>
          <p:cNvPr id="10" name="Rectángulo 9"/>
          <p:cNvSpPr/>
          <p:nvPr/>
        </p:nvSpPr>
        <p:spPr>
          <a:xfrm>
            <a:off x="862187" y="5492745"/>
            <a:ext cx="4552975" cy="425209"/>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a:t>Ubicación de líneas de refracción sísmica</a:t>
            </a:r>
          </a:p>
        </p:txBody>
      </p:sp>
      <p:sp>
        <p:nvSpPr>
          <p:cNvPr id="15" name="Rectángulo 14"/>
          <p:cNvSpPr/>
          <p:nvPr/>
        </p:nvSpPr>
        <p:spPr>
          <a:xfrm>
            <a:off x="6520715" y="5554657"/>
            <a:ext cx="4638745" cy="386366"/>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a:t>Tendido línea de geófonos y resultados</a:t>
            </a:r>
            <a:endParaRPr lang="es-EC" b="1" dirty="0"/>
          </a:p>
        </p:txBody>
      </p:sp>
      <p:sp>
        <p:nvSpPr>
          <p:cNvPr id="28"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0"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2" name="3 Flecha a la derecha con muesca"/>
          <p:cNvSpPr/>
          <p:nvPr/>
        </p:nvSpPr>
        <p:spPr>
          <a:xfrm>
            <a:off x="2886925" y="6291937"/>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3"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4"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5"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pic>
        <p:nvPicPr>
          <p:cNvPr id="5" name="Imagen 4"/>
          <p:cNvPicPr>
            <a:picLocks noChangeAspect="1"/>
          </p:cNvPicPr>
          <p:nvPr/>
        </p:nvPicPr>
        <p:blipFill rotWithShape="1">
          <a:blip r:embed="rId5" cstate="print">
            <a:extLst>
              <a:ext uri="{28A0092B-C50C-407E-A947-70E740481C1C}">
                <a14:useLocalDpi xmlns:a14="http://schemas.microsoft.com/office/drawing/2010/main" val="0"/>
              </a:ext>
            </a:extLst>
          </a:blip>
          <a:srcRect l="12138" t="8484" r="3186" b="17557"/>
          <a:stretch/>
        </p:blipFill>
        <p:spPr>
          <a:xfrm>
            <a:off x="6005297" y="1614284"/>
            <a:ext cx="2834790" cy="1852063"/>
          </a:xfrm>
          <a:prstGeom prst="rect">
            <a:avLst/>
          </a:prstGeom>
        </p:spPr>
      </p:pic>
      <p:pic>
        <p:nvPicPr>
          <p:cNvPr id="7" name="Imagen 6"/>
          <p:cNvPicPr>
            <a:picLocks noChangeAspect="1"/>
          </p:cNvPicPr>
          <p:nvPr/>
        </p:nvPicPr>
        <p:blipFill rotWithShape="1">
          <a:blip r:embed="rId6" cstate="print">
            <a:extLst>
              <a:ext uri="{28A0092B-C50C-407E-A947-70E740481C1C}">
                <a14:useLocalDpi xmlns:a14="http://schemas.microsoft.com/office/drawing/2010/main" val="0"/>
              </a:ext>
            </a:extLst>
          </a:blip>
          <a:srcRect l="9834" t="39563" r="29508"/>
          <a:stretch/>
        </p:blipFill>
        <p:spPr>
          <a:xfrm>
            <a:off x="8981281" y="1614284"/>
            <a:ext cx="2485047" cy="1852063"/>
          </a:xfrm>
          <a:prstGeom prst="rect">
            <a:avLst/>
          </a:prstGeom>
        </p:spPr>
      </p:pic>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1880" y="2257720"/>
            <a:ext cx="4276001" cy="3122922"/>
          </a:xfrm>
          <a:prstGeom prst="rect">
            <a:avLst/>
          </a:prstGeom>
        </p:spPr>
      </p:pic>
      <p:cxnSp>
        <p:nvCxnSpPr>
          <p:cNvPr id="17" name="Conector recto 16"/>
          <p:cNvCxnSpPr/>
          <p:nvPr/>
        </p:nvCxnSpPr>
        <p:spPr>
          <a:xfrm>
            <a:off x="885814" y="1465834"/>
            <a:ext cx="0" cy="151080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Rectángulo 26"/>
          <p:cNvSpPr/>
          <p:nvPr/>
        </p:nvSpPr>
        <p:spPr>
          <a:xfrm rot="16200000">
            <a:off x="243866" y="1623258"/>
            <a:ext cx="994753" cy="42520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a:t>Línea Y</a:t>
            </a:r>
          </a:p>
        </p:txBody>
      </p:sp>
      <p:cxnSp>
        <p:nvCxnSpPr>
          <p:cNvPr id="36" name="Conector recto 35"/>
          <p:cNvCxnSpPr/>
          <p:nvPr/>
        </p:nvCxnSpPr>
        <p:spPr>
          <a:xfrm flipH="1" flipV="1">
            <a:off x="870824" y="2957742"/>
            <a:ext cx="1572576" cy="327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ángulo 36"/>
          <p:cNvSpPr/>
          <p:nvPr/>
        </p:nvSpPr>
        <p:spPr>
          <a:xfrm>
            <a:off x="1612138" y="2610859"/>
            <a:ext cx="994753" cy="42520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a:t>Línea X</a:t>
            </a:r>
          </a:p>
        </p:txBody>
      </p:sp>
      <p:pic>
        <p:nvPicPr>
          <p:cNvPr id="23" name="Imagen 22"/>
          <p:cNvPicPr>
            <a:picLocks noChangeAspect="1"/>
          </p:cNvPicPr>
          <p:nvPr/>
        </p:nvPicPr>
        <p:blipFill rotWithShape="1">
          <a:blip r:embed="rId8" cstate="print">
            <a:extLst>
              <a:ext uri="{28A0092B-C50C-407E-A947-70E740481C1C}">
                <a14:useLocalDpi xmlns:a14="http://schemas.microsoft.com/office/drawing/2010/main" val="0"/>
              </a:ext>
            </a:extLst>
          </a:blip>
          <a:srcRect t="11147"/>
          <a:stretch/>
        </p:blipFill>
        <p:spPr>
          <a:xfrm>
            <a:off x="7362791" y="3529033"/>
            <a:ext cx="2954592" cy="1963712"/>
          </a:xfrm>
          <a:prstGeom prst="rect">
            <a:avLst/>
          </a:prstGeom>
        </p:spPr>
      </p:pic>
      <p:sp>
        <p:nvSpPr>
          <p:cNvPr id="38" name="Rectángulo 37"/>
          <p:cNvSpPr/>
          <p:nvPr/>
        </p:nvSpPr>
        <p:spPr>
          <a:xfrm>
            <a:off x="1398114" y="5451860"/>
            <a:ext cx="4552975" cy="470461"/>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Método combinado: </a:t>
            </a:r>
          </a:p>
          <a:p>
            <a:pPr algn="ctr"/>
            <a:r>
              <a:rPr lang="es-EC" dirty="0"/>
              <a:t>Profundidad vs. Velocidad de onda de corte</a:t>
            </a:r>
          </a:p>
        </p:txBody>
      </p:sp>
      <p:sp>
        <p:nvSpPr>
          <p:cNvPr id="39" name="Rectángulo 38"/>
          <p:cNvSpPr/>
          <p:nvPr/>
        </p:nvSpPr>
        <p:spPr>
          <a:xfrm>
            <a:off x="2263604" y="4544553"/>
            <a:ext cx="2038943" cy="386366"/>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Vs30 = </a:t>
            </a:r>
            <a:r>
              <a:rPr lang="es-EC" dirty="0"/>
              <a:t>459 m/s</a:t>
            </a:r>
            <a:endParaRPr lang="es-EC" b="1" dirty="0"/>
          </a:p>
        </p:txBody>
      </p:sp>
      <p:pic>
        <p:nvPicPr>
          <p:cNvPr id="40" name="Imagen 39"/>
          <p:cNvPicPr>
            <a:picLocks noChangeAspect="1"/>
          </p:cNvPicPr>
          <p:nvPr/>
        </p:nvPicPr>
        <p:blipFill>
          <a:blip r:embed="rId9"/>
          <a:stretch>
            <a:fillRect/>
          </a:stretch>
        </p:blipFill>
        <p:spPr>
          <a:xfrm>
            <a:off x="6095790" y="1607885"/>
            <a:ext cx="5805036" cy="4054828"/>
          </a:xfrm>
          <a:prstGeom prst="rect">
            <a:avLst/>
          </a:prstGeom>
        </p:spPr>
      </p:pic>
      <p:sp>
        <p:nvSpPr>
          <p:cNvPr id="41" name="Rectángulo 40"/>
          <p:cNvSpPr/>
          <p:nvPr/>
        </p:nvSpPr>
        <p:spPr>
          <a:xfrm>
            <a:off x="6873856" y="5675561"/>
            <a:ext cx="4214849" cy="386366"/>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a:t>Clasificación de suelo (NEC 15): </a:t>
            </a:r>
            <a:r>
              <a:rPr lang="es-EC" b="1" dirty="0"/>
              <a:t>TIPO C</a:t>
            </a:r>
          </a:p>
        </p:txBody>
      </p:sp>
      <p:sp>
        <p:nvSpPr>
          <p:cNvPr id="42" name="Rectángulo 41"/>
          <p:cNvSpPr/>
          <p:nvPr/>
        </p:nvSpPr>
        <p:spPr>
          <a:xfrm>
            <a:off x="9937350" y="2575669"/>
            <a:ext cx="1882247" cy="4902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3" name="Flecha derecha 42"/>
          <p:cNvSpPr/>
          <p:nvPr/>
        </p:nvSpPr>
        <p:spPr>
          <a:xfrm rot="10800000">
            <a:off x="6654764" y="2531736"/>
            <a:ext cx="693206" cy="49575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4" name="Rectángulo 43"/>
          <p:cNvSpPr/>
          <p:nvPr/>
        </p:nvSpPr>
        <p:spPr>
          <a:xfrm>
            <a:off x="6126767" y="2550035"/>
            <a:ext cx="437504" cy="454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20952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36"/>
                                        </p:tgtEl>
                                      </p:cBhvr>
                                    </p:animEffect>
                                    <p:set>
                                      <p:cBhvr>
                                        <p:cTn id="47" dur="1" fill="hold">
                                          <p:stCondLst>
                                            <p:cond delay="499"/>
                                          </p:stCondLst>
                                        </p:cTn>
                                        <p:tgtEl>
                                          <p:spTgt spid="3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37"/>
                                        </p:tgtEl>
                                      </p:cBhvr>
                                    </p:animEffect>
                                    <p:set>
                                      <p:cBhvr>
                                        <p:cTn id="50" dur="1" fill="hold">
                                          <p:stCondLst>
                                            <p:cond delay="499"/>
                                          </p:stCondLst>
                                        </p:cTn>
                                        <p:tgtEl>
                                          <p:spTgt spid="37"/>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7"/>
                                        </p:tgtEl>
                                      </p:cBhvr>
                                    </p:animEffect>
                                    <p:set>
                                      <p:cBhvr>
                                        <p:cTn id="53" dur="1" fill="hold">
                                          <p:stCondLst>
                                            <p:cond delay="499"/>
                                          </p:stCondLst>
                                        </p:cTn>
                                        <p:tgtEl>
                                          <p:spTgt spid="17"/>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500"/>
                                        <p:tgtEl>
                                          <p:spTgt spid="3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500"/>
                                        <p:tgtEl>
                                          <p:spTgt spid="4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fade">
                                      <p:cBhvr>
                                        <p:cTn id="85" dur="500"/>
                                        <p:tgtEl>
                                          <p:spTgt spid="4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fade">
                                      <p:cBhvr>
                                        <p:cTn id="88" dur="500"/>
                                        <p:tgtEl>
                                          <p:spTgt spid="4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fade">
                                      <p:cBhvr>
                                        <p:cTn id="91" dur="500"/>
                                        <p:tgtEl>
                                          <p:spTgt spid="4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1"/>
                                        </p:tgtEl>
                                        <p:attrNameLst>
                                          <p:attrName>style.visibility</p:attrName>
                                        </p:attrNameLst>
                                      </p:cBhvr>
                                      <p:to>
                                        <p:strVal val="visible"/>
                                      </p:to>
                                    </p:set>
                                    <p:animEffect transition="in" filter="fade">
                                      <p:cBhvr>
                                        <p:cTn id="9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5" grpId="0" animBg="1"/>
      <p:bldP spid="15" grpId="1" animBg="1"/>
      <p:bldP spid="27" grpId="0"/>
      <p:bldP spid="27" grpId="1"/>
      <p:bldP spid="37" grpId="0"/>
      <p:bldP spid="37" grpId="1"/>
      <p:bldP spid="38" grpId="0" animBg="1"/>
      <p:bldP spid="39" grpId="0" animBg="1"/>
      <p:bldP spid="41" grpId="0" animBg="1"/>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615" y="3871949"/>
            <a:ext cx="7912498" cy="2277803"/>
          </a:xfrm>
          <a:prstGeom prst="rect">
            <a:avLst/>
          </a:prstGeom>
        </p:spPr>
      </p:pic>
      <p:pic>
        <p:nvPicPr>
          <p:cNvPr id="22" name="Imagen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9448" y="1555786"/>
            <a:ext cx="7910548" cy="2238788"/>
          </a:xfrm>
          <a:prstGeom prst="rect">
            <a:avLst/>
          </a:prstGeom>
        </p:spPr>
      </p:pic>
      <p:sp>
        <p:nvSpPr>
          <p:cNvPr id="45" name="Rectángulo 44"/>
          <p:cNvSpPr/>
          <p:nvPr/>
        </p:nvSpPr>
        <p:spPr>
          <a:xfrm>
            <a:off x="4211823" y="5686838"/>
            <a:ext cx="3774440" cy="41212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a:t>Ubicación de puntos</a:t>
            </a:r>
          </a:p>
        </p:txBody>
      </p:sp>
      <p:pic>
        <p:nvPicPr>
          <p:cNvPr id="16" name="Imagen 15"/>
          <p:cNvPicPr>
            <a:picLocks noChangeAspect="1"/>
          </p:cNvPicPr>
          <p:nvPr/>
        </p:nvPicPr>
        <p:blipFill rotWithShape="1">
          <a:blip r:embed="rId5">
            <a:extLst>
              <a:ext uri="{28A0092B-C50C-407E-A947-70E740481C1C}">
                <a14:useLocalDpi xmlns:a14="http://schemas.microsoft.com/office/drawing/2010/main" val="0"/>
              </a:ext>
            </a:extLst>
          </a:blip>
          <a:srcRect t="2450"/>
          <a:stretch/>
        </p:blipFill>
        <p:spPr>
          <a:xfrm>
            <a:off x="651675" y="1783080"/>
            <a:ext cx="4470500" cy="3374855"/>
          </a:xfrm>
          <a:prstGeom prst="rect">
            <a:avLst/>
          </a:prstGeom>
        </p:spPr>
      </p:pic>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13</a:t>
            </a:r>
          </a:p>
        </p:txBody>
      </p:sp>
      <p:pic>
        <p:nvPicPr>
          <p:cNvPr id="12" name="Imagen 11" descr="Recorte de pantalla"/>
          <p:cNvPicPr>
            <a:picLocks noChangeAspect="1"/>
          </p:cNvPicPr>
          <p:nvPr/>
        </p:nvPicPr>
        <p:blipFill rotWithShape="1">
          <a:blip r:embed="rId6">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2" y="86880"/>
            <a:ext cx="8395966" cy="461665"/>
          </a:xfrm>
          <a:prstGeom prst="rect">
            <a:avLst/>
          </a:prstGeom>
          <a:noFill/>
          <a:ln>
            <a:noFill/>
          </a:ln>
        </p:spPr>
        <p:txBody>
          <a:bodyPr wrap="square" rtlCol="0">
            <a:spAutoFit/>
          </a:bodyPr>
          <a:lstStyle/>
          <a:p>
            <a:pPr algn="ctr"/>
            <a:r>
              <a:rPr lang="es-ES" sz="2400" b="1" dirty="0">
                <a:ln>
                  <a:solidFill>
                    <a:schemeClr val="tx1"/>
                  </a:solidFill>
                </a:ln>
              </a:rPr>
              <a:t>CARACTERIZACIÓN DE LA EDIFICACIÓN DE ESTUDIO : </a:t>
            </a:r>
            <a:r>
              <a:rPr lang="es-ES" sz="2400" dirty="0">
                <a:ln>
                  <a:solidFill>
                    <a:schemeClr val="tx1"/>
                  </a:solidFill>
                </a:ln>
              </a:rPr>
              <a:t>GEOTECNIA</a:t>
            </a:r>
            <a:endParaRPr lang="es-ES" sz="2000" dirty="0">
              <a:ln>
                <a:solidFill>
                  <a:schemeClr val="tx1"/>
                </a:solidFill>
              </a:ln>
            </a:endParaRPr>
          </a:p>
        </p:txBody>
      </p:sp>
      <p:sp>
        <p:nvSpPr>
          <p:cNvPr id="2" name="Rectángulo 1"/>
          <p:cNvSpPr/>
          <p:nvPr/>
        </p:nvSpPr>
        <p:spPr>
          <a:xfrm>
            <a:off x="425003" y="635428"/>
            <a:ext cx="11022192" cy="74261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PENETRACIÓN ESTANDAR (SPT): </a:t>
            </a:r>
            <a:r>
              <a:rPr lang="es-EC" dirty="0"/>
              <a:t>determinar la capacidad portante del suelo.</a:t>
            </a:r>
          </a:p>
        </p:txBody>
      </p:sp>
      <p:sp>
        <p:nvSpPr>
          <p:cNvPr id="28"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0"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2" name="3 Flecha a la derecha con muesca"/>
          <p:cNvSpPr/>
          <p:nvPr/>
        </p:nvSpPr>
        <p:spPr>
          <a:xfrm>
            <a:off x="2886925" y="6291937"/>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3"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4"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5"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6" name="Rectángulo 5"/>
          <p:cNvSpPr/>
          <p:nvPr/>
        </p:nvSpPr>
        <p:spPr>
          <a:xfrm>
            <a:off x="651675" y="3045538"/>
            <a:ext cx="4314957" cy="3898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Flecha derecha 7"/>
          <p:cNvSpPr/>
          <p:nvPr/>
        </p:nvSpPr>
        <p:spPr>
          <a:xfrm>
            <a:off x="5133612" y="3043574"/>
            <a:ext cx="438305" cy="39181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1" name="Imagen 10"/>
          <p:cNvPicPr>
            <a:picLocks noChangeAspect="1"/>
          </p:cNvPicPr>
          <p:nvPr/>
        </p:nvPicPr>
        <p:blipFill rotWithShape="1">
          <a:blip r:embed="rId7">
            <a:extLst>
              <a:ext uri="{28A0092B-C50C-407E-A947-70E740481C1C}">
                <a14:useLocalDpi xmlns:a14="http://schemas.microsoft.com/office/drawing/2010/main" val="0"/>
              </a:ext>
            </a:extLst>
          </a:blip>
          <a:srcRect l="2421" r="2397"/>
          <a:stretch/>
        </p:blipFill>
        <p:spPr>
          <a:xfrm>
            <a:off x="5719456" y="2013467"/>
            <a:ext cx="5686475" cy="2823037"/>
          </a:xfrm>
          <a:prstGeom prst="rect">
            <a:avLst/>
          </a:prstGeom>
        </p:spPr>
      </p:pic>
      <p:sp>
        <p:nvSpPr>
          <p:cNvPr id="18" name="Rectángulo 17"/>
          <p:cNvSpPr/>
          <p:nvPr/>
        </p:nvSpPr>
        <p:spPr>
          <a:xfrm>
            <a:off x="8526888" y="2527943"/>
            <a:ext cx="614220" cy="17225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9" name="Imagen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9303" y="1409651"/>
            <a:ext cx="5239481" cy="4185143"/>
          </a:xfrm>
          <a:prstGeom prst="rect">
            <a:avLst/>
          </a:prstGeom>
        </p:spPr>
      </p:pic>
      <p:sp>
        <p:nvSpPr>
          <p:cNvPr id="46" name="Rectángulo 45"/>
          <p:cNvSpPr/>
          <p:nvPr/>
        </p:nvSpPr>
        <p:spPr>
          <a:xfrm>
            <a:off x="425003" y="1511210"/>
            <a:ext cx="1462838" cy="41212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SPT 1</a:t>
            </a:r>
          </a:p>
        </p:txBody>
      </p:sp>
      <p:pic>
        <p:nvPicPr>
          <p:cNvPr id="20" name="Imagen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0868" y="1441543"/>
            <a:ext cx="7897630" cy="2855326"/>
          </a:xfrm>
          <a:prstGeom prst="rect">
            <a:avLst/>
          </a:prstGeom>
        </p:spPr>
      </p:pic>
      <p:sp>
        <p:nvSpPr>
          <p:cNvPr id="21" name="Flecha arriba 20"/>
          <p:cNvSpPr/>
          <p:nvPr/>
        </p:nvSpPr>
        <p:spPr>
          <a:xfrm>
            <a:off x="4425691" y="1850387"/>
            <a:ext cx="468135" cy="729925"/>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7" name="Flecha arriba 46"/>
          <p:cNvSpPr/>
          <p:nvPr/>
        </p:nvSpPr>
        <p:spPr>
          <a:xfrm>
            <a:off x="4425691" y="4753860"/>
            <a:ext cx="468135" cy="729925"/>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8" name="Flecha arriba 47"/>
          <p:cNvSpPr/>
          <p:nvPr/>
        </p:nvSpPr>
        <p:spPr>
          <a:xfrm>
            <a:off x="6327306" y="3817765"/>
            <a:ext cx="468135" cy="729925"/>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9" name="Rectángulo 48"/>
          <p:cNvSpPr/>
          <p:nvPr/>
        </p:nvSpPr>
        <p:spPr>
          <a:xfrm>
            <a:off x="413566" y="1637203"/>
            <a:ext cx="1462838" cy="41212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SPT 2</a:t>
            </a:r>
          </a:p>
        </p:txBody>
      </p:sp>
      <p:sp>
        <p:nvSpPr>
          <p:cNvPr id="50" name="Rectángulo 49"/>
          <p:cNvSpPr/>
          <p:nvPr/>
        </p:nvSpPr>
        <p:spPr>
          <a:xfrm>
            <a:off x="413566" y="3900617"/>
            <a:ext cx="1462838" cy="41212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SPT 3</a:t>
            </a:r>
          </a:p>
        </p:txBody>
      </p:sp>
      <mc:AlternateContent xmlns:mc="http://schemas.openxmlformats.org/markup-compatibility/2006" xmlns:a14="http://schemas.microsoft.com/office/drawing/2010/main">
        <mc:Choice Requires="a14">
          <p:sp>
            <p:nvSpPr>
              <p:cNvPr id="3" name="Rectángulo 2"/>
              <p:cNvSpPr/>
              <p:nvPr/>
            </p:nvSpPr>
            <p:spPr>
              <a:xfrm>
                <a:off x="9880738" y="3656226"/>
                <a:ext cx="2328907" cy="4102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smtClean="0">
                              <a:latin typeface="Cambria Math" panose="02040503050406030204" pitchFamily="18" charset="0"/>
                            </a:rPr>
                          </m:ctrlPr>
                        </m:sSubPr>
                        <m:e>
                          <m:r>
                            <a:rPr lang="es-EC" b="1" i="1">
                              <a:latin typeface="Cambria Math" panose="02040503050406030204" pitchFamily="18" charset="0"/>
                            </a:rPr>
                            <m:t>𝒒</m:t>
                          </m:r>
                        </m:e>
                        <m:sub>
                          <m:r>
                            <a:rPr lang="es-EC" b="1" i="1">
                              <a:latin typeface="Cambria Math" panose="02040503050406030204" pitchFamily="18" charset="0"/>
                            </a:rPr>
                            <m:t>𝒂𝒅𝒎</m:t>
                          </m:r>
                        </m:sub>
                      </m:sSub>
                      <m:r>
                        <a:rPr lang="es-EC" b="1" i="0" smtClean="0">
                          <a:latin typeface="Cambria Math" panose="02040503050406030204" pitchFamily="18" charset="0"/>
                          <a:ea typeface="Cambria Math" panose="02040503050406030204" pitchFamily="18" charset="0"/>
                        </a:rPr>
                        <m:t>=</m:t>
                      </m:r>
                      <m:r>
                        <a:rPr lang="es-EC" b="1" i="0">
                          <a:latin typeface="Cambria Math" panose="02040503050406030204" pitchFamily="18" charset="0"/>
                        </a:rPr>
                        <m:t>𝟏𝟗</m:t>
                      </m:r>
                      <m:r>
                        <a:rPr lang="es-EC" b="1" i="0">
                          <a:latin typeface="Cambria Math" panose="02040503050406030204" pitchFamily="18" charset="0"/>
                        </a:rPr>
                        <m:t>, </m:t>
                      </m:r>
                      <m:r>
                        <a:rPr lang="es-EC" b="1" i="0" smtClean="0">
                          <a:latin typeface="Cambria Math" panose="02040503050406030204" pitchFamily="18" charset="0"/>
                        </a:rPr>
                        <m:t>𝟖𝟓</m:t>
                      </m:r>
                      <m:f>
                        <m:fPr>
                          <m:type m:val="lin"/>
                          <m:ctrlPr>
                            <a:rPr lang="es-EC" b="1" i="1">
                              <a:latin typeface="Cambria Math" panose="02040503050406030204" pitchFamily="18" charset="0"/>
                            </a:rPr>
                          </m:ctrlPr>
                        </m:fPr>
                        <m:num>
                          <m:r>
                            <a:rPr lang="es-EC" b="1" i="1">
                              <a:latin typeface="Cambria Math" panose="02040503050406030204" pitchFamily="18" charset="0"/>
                            </a:rPr>
                            <m:t>𝑻</m:t>
                          </m:r>
                        </m:num>
                        <m:den>
                          <m:sSup>
                            <m:sSupPr>
                              <m:ctrlPr>
                                <a:rPr lang="es-EC" b="1" i="1">
                                  <a:latin typeface="Cambria Math" panose="02040503050406030204" pitchFamily="18" charset="0"/>
                                </a:rPr>
                              </m:ctrlPr>
                            </m:sSupPr>
                            <m:e>
                              <m:r>
                                <a:rPr lang="es-EC" b="1" i="1">
                                  <a:latin typeface="Cambria Math" panose="02040503050406030204" pitchFamily="18" charset="0"/>
                                </a:rPr>
                                <m:t>𝒎</m:t>
                              </m:r>
                            </m:e>
                            <m:sup>
                              <m:r>
                                <a:rPr lang="es-EC" b="1" i="0">
                                  <a:latin typeface="Cambria Math" panose="02040503050406030204" pitchFamily="18" charset="0"/>
                                </a:rPr>
                                <m:t>𝟐</m:t>
                              </m:r>
                            </m:sup>
                          </m:sSup>
                        </m:den>
                      </m:f>
                    </m:oMath>
                  </m:oMathPara>
                </a14:m>
                <a:endParaRPr lang="es-EC" b="1" dirty="0">
                  <a:latin typeface="+mj-lt"/>
                </a:endParaRPr>
              </a:p>
            </p:txBody>
          </p:sp>
        </mc:Choice>
        <mc:Fallback xmlns="">
          <p:sp>
            <p:nvSpPr>
              <p:cNvPr id="3" name="Rectángulo 2"/>
              <p:cNvSpPr>
                <a:spLocks noRot="1" noChangeAspect="1" noMove="1" noResize="1" noEditPoints="1" noAdjustHandles="1" noChangeArrowheads="1" noChangeShapeType="1" noTextEdit="1"/>
              </p:cNvSpPr>
              <p:nvPr/>
            </p:nvSpPr>
            <p:spPr>
              <a:xfrm>
                <a:off x="9880738" y="3656226"/>
                <a:ext cx="2328907" cy="410241"/>
              </a:xfrm>
              <a:prstGeom prst="rect">
                <a:avLst/>
              </a:prstGeom>
              <a:blipFill rotWithShape="0">
                <a:blip r:embed="rId10"/>
                <a:stretch>
                  <a:fillRect t="-101493" r="-11780" b="-155224"/>
                </a:stretch>
              </a:blipFill>
            </p:spPr>
            <p:txBody>
              <a:bodyPr/>
              <a:lstStyle/>
              <a:p>
                <a:r>
                  <a:rPr lang="es-EC">
                    <a:noFill/>
                  </a:rPr>
                  <a:t> </a:t>
                </a:r>
              </a:p>
            </p:txBody>
          </p:sp>
        </mc:Fallback>
      </mc:AlternateContent>
    </p:spTree>
    <p:extLst>
      <p:ext uri="{BB962C8B-B14F-4D97-AF65-F5344CB8AC3E}">
        <p14:creationId xmlns:p14="http://schemas.microsoft.com/office/powerpoint/2010/main" val="33112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19"/>
                                        </p:tgtEl>
                                      </p:cBhvr>
                                    </p:animEffect>
                                    <p:set>
                                      <p:cBhvr>
                                        <p:cTn id="56" dur="1" fill="hold">
                                          <p:stCondLst>
                                            <p:cond delay="499"/>
                                          </p:stCondLst>
                                        </p:cTn>
                                        <p:tgtEl>
                                          <p:spTgt spid="19"/>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45"/>
                                        </p:tgtEl>
                                      </p:cBhvr>
                                    </p:animEffect>
                                    <p:set>
                                      <p:cBhvr>
                                        <p:cTn id="59" dur="1" fill="hold">
                                          <p:stCondLst>
                                            <p:cond delay="499"/>
                                          </p:stCondLst>
                                        </p:cTn>
                                        <p:tgtEl>
                                          <p:spTgt spid="45"/>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48"/>
                                        </p:tgtEl>
                                      </p:cBhvr>
                                    </p:animEffect>
                                    <p:set>
                                      <p:cBhvr>
                                        <p:cTn id="65" dur="1" fill="hold">
                                          <p:stCondLst>
                                            <p:cond delay="499"/>
                                          </p:stCondLst>
                                        </p:cTn>
                                        <p:tgtEl>
                                          <p:spTgt spid="4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47"/>
                                        </p:tgtEl>
                                      </p:cBhvr>
                                    </p:animEffect>
                                    <p:set>
                                      <p:cBhvr>
                                        <p:cTn id="68" dur="1" fill="hold">
                                          <p:stCondLst>
                                            <p:cond delay="499"/>
                                          </p:stCondLst>
                                        </p:cTn>
                                        <p:tgtEl>
                                          <p:spTgt spid="47"/>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500"/>
                                        <p:tgtEl>
                                          <p:spTgt spid="46"/>
                                        </p:tgtEl>
                                      </p:cBhvr>
                                    </p:animEffect>
                                  </p:childTnLst>
                                </p:cTn>
                              </p:par>
                              <p:par>
                                <p:cTn id="72" presetID="10" presetClass="entr" presetSubtype="0" fill="hold"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46"/>
                                        </p:tgtEl>
                                      </p:cBhvr>
                                    </p:animEffect>
                                    <p:set>
                                      <p:cBhvr>
                                        <p:cTn id="79" dur="1" fill="hold">
                                          <p:stCondLst>
                                            <p:cond delay="499"/>
                                          </p:stCondLst>
                                        </p:cTn>
                                        <p:tgtEl>
                                          <p:spTgt spid="46"/>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ntr" presetSubtype="0" fill="hold" grpId="0" nodeType="with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fade">
                                      <p:cBhvr>
                                        <p:cTn id="85" dur="500"/>
                                        <p:tgtEl>
                                          <p:spTgt spid="49"/>
                                        </p:tgtEl>
                                      </p:cBhvr>
                                    </p:animEffect>
                                  </p:childTnLst>
                                </p:cTn>
                              </p:par>
                              <p:par>
                                <p:cTn id="86" presetID="10" presetClass="entr" presetSubtype="0" fill="hold"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500"/>
                                        <p:tgtEl>
                                          <p:spTgt spid="22"/>
                                        </p:tgtEl>
                                      </p:cBhvr>
                                    </p:animEffect>
                                  </p:childTnLst>
                                </p:cTn>
                              </p:par>
                              <p:par>
                                <p:cTn id="89" presetID="10" presetClass="entr" presetSubtype="0" fill="hold"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fade">
                                      <p:cBhvr>
                                        <p:cTn id="91" dur="500"/>
                                        <p:tgtEl>
                                          <p:spTgt spid="2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fade">
                                      <p:cBhvr>
                                        <p:cTn id="94" dur="500"/>
                                        <p:tgtEl>
                                          <p:spTgt spid="50"/>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
                                        </p:tgtEl>
                                        <p:attrNameLst>
                                          <p:attrName>style.visibility</p:attrName>
                                        </p:attrNameLst>
                                      </p:cBhvr>
                                      <p:to>
                                        <p:strVal val="visible"/>
                                      </p:to>
                                    </p:set>
                                    <p:animEffect transition="in" filter="fade">
                                      <p:cBhvr>
                                        <p:cTn id="9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6" grpId="0" animBg="1"/>
      <p:bldP spid="6" grpId="1" animBg="1"/>
      <p:bldP spid="8" grpId="0" animBg="1"/>
      <p:bldP spid="8" grpId="1" animBg="1"/>
      <p:bldP spid="18" grpId="0" animBg="1"/>
      <p:bldP spid="18" grpId="1" animBg="1"/>
      <p:bldP spid="46" grpId="0" animBg="1"/>
      <p:bldP spid="46" grpId="1" animBg="1"/>
      <p:bldP spid="21" grpId="0" animBg="1"/>
      <p:bldP spid="21" grpId="1" animBg="1"/>
      <p:bldP spid="47" grpId="0" animBg="1"/>
      <p:bldP spid="47" grpId="1" animBg="1"/>
      <p:bldP spid="48" grpId="0" animBg="1"/>
      <p:bldP spid="48" grpId="1" animBg="1"/>
      <p:bldP spid="49" grpId="0" animBg="1"/>
      <p:bldP spid="50"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181048" y="2158958"/>
            <a:ext cx="2713116" cy="3627083"/>
          </a:xfrm>
          <a:prstGeom prst="rect">
            <a:avLst/>
          </a:prstGeom>
        </p:spPr>
      </p:pic>
      <p:pic>
        <p:nvPicPr>
          <p:cNvPr id="9" name="Imagen 8"/>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6200000">
            <a:off x="1510133" y="1461101"/>
            <a:ext cx="3613152" cy="5008868"/>
          </a:xfrm>
          <a:prstGeom prst="rect">
            <a:avLst/>
          </a:prstGeom>
        </p:spPr>
      </p:pic>
      <p:pic>
        <p:nvPicPr>
          <p:cNvPr id="16" name="Imagen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86277" y="2112354"/>
            <a:ext cx="2973516" cy="3647934"/>
          </a:xfrm>
          <a:prstGeom prst="rect">
            <a:avLst/>
          </a:prstGeom>
        </p:spPr>
      </p:pic>
      <p:pic>
        <p:nvPicPr>
          <p:cNvPr id="15" name="Imagen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19456" y="2112354"/>
            <a:ext cx="2654729" cy="3658697"/>
          </a:xfrm>
          <a:prstGeom prst="rect">
            <a:avLst/>
          </a:prstGeom>
        </p:spPr>
      </p:pic>
      <p:pic>
        <p:nvPicPr>
          <p:cNvPr id="14" name="Imagen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0176" y="2112876"/>
            <a:ext cx="2407188" cy="3621805"/>
          </a:xfrm>
          <a:prstGeom prst="rect">
            <a:avLst/>
          </a:prstGeom>
        </p:spPr>
      </p:pic>
      <p:pic>
        <p:nvPicPr>
          <p:cNvPr id="11" name="Imagen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9509" y="2135838"/>
            <a:ext cx="2390758" cy="3636273"/>
          </a:xfrm>
          <a:prstGeom prst="rect">
            <a:avLst/>
          </a:prstGeom>
        </p:spPr>
      </p:pic>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14</a:t>
            </a:r>
          </a:p>
        </p:txBody>
      </p:sp>
      <p:pic>
        <p:nvPicPr>
          <p:cNvPr id="12" name="Imagen 11" descr="Recorte de pantalla"/>
          <p:cNvPicPr>
            <a:picLocks noChangeAspect="1"/>
          </p:cNvPicPr>
          <p:nvPr/>
        </p:nvPicPr>
        <p:blipFill rotWithShape="1">
          <a:blip r:embed="rId11">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CARACTERIZACIÓN DE LA EDIFICACIÓN DE ESTUDIO : ENSAYOS DE MATERIALES</a:t>
            </a:r>
            <a:endParaRPr lang="es-ES" sz="2000" dirty="0">
              <a:ln>
                <a:solidFill>
                  <a:schemeClr val="tx1"/>
                </a:solidFill>
              </a:ln>
            </a:endParaRPr>
          </a:p>
        </p:txBody>
      </p:sp>
      <p:sp>
        <p:nvSpPr>
          <p:cNvPr id="2" name="Rectángulo 1"/>
          <p:cNvSpPr/>
          <p:nvPr/>
        </p:nvSpPr>
        <p:spPr>
          <a:xfrm>
            <a:off x="425003" y="635428"/>
            <a:ext cx="11022192" cy="74261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ENSAYO DE LADRILLOS DE MAMPOSTERÍA:  </a:t>
            </a:r>
          </a:p>
        </p:txBody>
      </p:sp>
      <p:sp>
        <p:nvSpPr>
          <p:cNvPr id="31" name="Rectángulo 30"/>
          <p:cNvSpPr/>
          <p:nvPr/>
        </p:nvSpPr>
        <p:spPr>
          <a:xfrm>
            <a:off x="732367" y="1562706"/>
            <a:ext cx="5146624" cy="450761"/>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a:t>Extracción de elementos</a:t>
            </a:r>
          </a:p>
        </p:txBody>
      </p:sp>
      <p:sp>
        <p:nvSpPr>
          <p:cNvPr id="28"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0"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2" name="3 Flecha a la derecha con muesca"/>
          <p:cNvSpPr/>
          <p:nvPr/>
        </p:nvSpPr>
        <p:spPr>
          <a:xfrm>
            <a:off x="2886925" y="6291937"/>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3"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5"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6"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pic>
        <p:nvPicPr>
          <p:cNvPr id="5" name="Imagen 4"/>
          <p:cNvPicPr>
            <a:picLocks noChangeAspect="1"/>
          </p:cNvPicPr>
          <p:nvPr/>
        </p:nvPicPr>
        <p:blipFill rotWithShape="1">
          <a:blip r:embed="rId12" cstate="print">
            <a:extLst>
              <a:ext uri="{28A0092B-C50C-407E-A947-70E740481C1C}">
                <a14:useLocalDpi xmlns:a14="http://schemas.microsoft.com/office/drawing/2010/main" val="0"/>
              </a:ext>
            </a:extLst>
          </a:blip>
          <a:srcRect t="13610"/>
          <a:stretch/>
        </p:blipFill>
        <p:spPr>
          <a:xfrm rot="10800000">
            <a:off x="732366" y="2144490"/>
            <a:ext cx="5146623" cy="3627620"/>
          </a:xfrm>
          <a:prstGeom prst="rect">
            <a:avLst/>
          </a:prstGeom>
        </p:spPr>
      </p:pic>
      <p:pic>
        <p:nvPicPr>
          <p:cNvPr id="6" name="Imagen 5"/>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tretch>
            <a:fillRect/>
          </a:stretch>
        </p:blipFill>
        <p:spPr>
          <a:xfrm>
            <a:off x="6181048" y="2144491"/>
            <a:ext cx="4836827" cy="3627620"/>
          </a:xfrm>
          <a:prstGeom prst="rect">
            <a:avLst/>
          </a:prstGeom>
        </p:spPr>
      </p:pic>
      <p:sp>
        <p:nvSpPr>
          <p:cNvPr id="8" name="Flecha arriba 7"/>
          <p:cNvSpPr/>
          <p:nvPr/>
        </p:nvSpPr>
        <p:spPr>
          <a:xfrm rot="20619521">
            <a:off x="3929090" y="3567989"/>
            <a:ext cx="404793" cy="780621"/>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Flecha arriba 25"/>
          <p:cNvSpPr/>
          <p:nvPr/>
        </p:nvSpPr>
        <p:spPr>
          <a:xfrm rot="2692822">
            <a:off x="9689467" y="3034647"/>
            <a:ext cx="404793" cy="780621"/>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Rectángulo 26"/>
          <p:cNvSpPr/>
          <p:nvPr/>
        </p:nvSpPr>
        <p:spPr>
          <a:xfrm>
            <a:off x="732365" y="1562706"/>
            <a:ext cx="5146624" cy="450761"/>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a:t>Confección de especímenes</a:t>
            </a:r>
          </a:p>
        </p:txBody>
      </p:sp>
      <p:sp>
        <p:nvSpPr>
          <p:cNvPr id="34" name="Rectángulo 33"/>
          <p:cNvSpPr/>
          <p:nvPr/>
        </p:nvSpPr>
        <p:spPr>
          <a:xfrm>
            <a:off x="729508" y="1562706"/>
            <a:ext cx="5146624" cy="450761"/>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a:t>Compresión de especímenes en laboratorio</a:t>
            </a:r>
          </a:p>
        </p:txBody>
      </p:sp>
      <p:sp>
        <p:nvSpPr>
          <p:cNvPr id="37" name="Rectángulo 36"/>
          <p:cNvSpPr/>
          <p:nvPr/>
        </p:nvSpPr>
        <p:spPr>
          <a:xfrm>
            <a:off x="729508" y="1565208"/>
            <a:ext cx="5146624" cy="450761"/>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a:t>Resultados</a:t>
            </a:r>
          </a:p>
        </p:txBody>
      </p:sp>
      <p:sp>
        <p:nvSpPr>
          <p:cNvPr id="38" name="Rectángulo 37"/>
          <p:cNvSpPr/>
          <p:nvPr/>
        </p:nvSpPr>
        <p:spPr>
          <a:xfrm>
            <a:off x="729508" y="2198134"/>
            <a:ext cx="3916528" cy="450761"/>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RESISTENCIA A LA COMPRESIÓN (fm):</a:t>
            </a:r>
            <a:endParaRPr lang="es-EC" dirty="0"/>
          </a:p>
        </p:txBody>
      </p:sp>
      <p:sp>
        <p:nvSpPr>
          <p:cNvPr id="29" name="Rectángulo 28"/>
          <p:cNvSpPr/>
          <p:nvPr/>
        </p:nvSpPr>
        <p:spPr>
          <a:xfrm>
            <a:off x="762547" y="3164286"/>
            <a:ext cx="3347042" cy="450761"/>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RESISTENCIA A LA TRACCIÓN (ft): </a:t>
            </a:r>
            <a:endParaRPr lang="es-EC" dirty="0"/>
          </a:p>
        </p:txBody>
      </p:sp>
      <p:sp>
        <p:nvSpPr>
          <p:cNvPr id="39" name="Rectángulo 38"/>
          <p:cNvSpPr/>
          <p:nvPr/>
        </p:nvSpPr>
        <p:spPr>
          <a:xfrm>
            <a:off x="5266664" y="2198133"/>
            <a:ext cx="1828767" cy="450761"/>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a:t>23,55 Kg/cm2</a:t>
            </a:r>
          </a:p>
        </p:txBody>
      </p:sp>
      <p:sp>
        <p:nvSpPr>
          <p:cNvPr id="7" name="Flecha derecha 6"/>
          <p:cNvSpPr/>
          <p:nvPr/>
        </p:nvSpPr>
        <p:spPr>
          <a:xfrm>
            <a:off x="4754933" y="2236960"/>
            <a:ext cx="391853" cy="4173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0" name="Rectángulo 39"/>
          <p:cNvSpPr/>
          <p:nvPr/>
        </p:nvSpPr>
        <p:spPr>
          <a:xfrm>
            <a:off x="8734090" y="3153300"/>
            <a:ext cx="1828767" cy="450761"/>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a:t>3,30 Kg/cm2</a:t>
            </a:r>
          </a:p>
        </p:txBody>
      </p:sp>
      <p:sp>
        <p:nvSpPr>
          <p:cNvPr id="41" name="Rectángulo 40"/>
          <p:cNvSpPr/>
          <p:nvPr/>
        </p:nvSpPr>
        <p:spPr>
          <a:xfrm>
            <a:off x="4802898" y="3161954"/>
            <a:ext cx="3127201" cy="450761"/>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ft = 0,14 * fm (Thomas, 1970)</a:t>
            </a:r>
          </a:p>
        </p:txBody>
      </p:sp>
      <p:sp>
        <p:nvSpPr>
          <p:cNvPr id="42" name="Flecha derecha 41"/>
          <p:cNvSpPr/>
          <p:nvPr/>
        </p:nvSpPr>
        <p:spPr>
          <a:xfrm>
            <a:off x="4266631" y="3170002"/>
            <a:ext cx="391853" cy="4173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3" name="Flecha derecha 42"/>
          <p:cNvSpPr/>
          <p:nvPr/>
        </p:nvSpPr>
        <p:spPr>
          <a:xfrm>
            <a:off x="8108414" y="3178654"/>
            <a:ext cx="391853" cy="4173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4" name="Rectángulo 43"/>
          <p:cNvSpPr/>
          <p:nvPr/>
        </p:nvSpPr>
        <p:spPr>
          <a:xfrm>
            <a:off x="756513" y="4103259"/>
            <a:ext cx="3347042" cy="450761"/>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MÓDULO DE ELASTICIDAD (Em): </a:t>
            </a:r>
            <a:endParaRPr lang="es-EC" dirty="0"/>
          </a:p>
        </p:txBody>
      </p:sp>
      <p:sp>
        <p:nvSpPr>
          <p:cNvPr id="45" name="Flecha derecha 44"/>
          <p:cNvSpPr/>
          <p:nvPr/>
        </p:nvSpPr>
        <p:spPr>
          <a:xfrm>
            <a:off x="4239597" y="4103259"/>
            <a:ext cx="391853" cy="4173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6" name="Rectángulo 45"/>
          <p:cNvSpPr/>
          <p:nvPr/>
        </p:nvSpPr>
        <p:spPr>
          <a:xfrm>
            <a:off x="4802898" y="4077132"/>
            <a:ext cx="3403655" cy="512452"/>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Em = 750 * fm ≤ 200000 Kg/cm2 (NEC 2015)</a:t>
            </a:r>
          </a:p>
        </p:txBody>
      </p:sp>
      <p:sp>
        <p:nvSpPr>
          <p:cNvPr id="47" name="Flecha derecha 46"/>
          <p:cNvSpPr/>
          <p:nvPr/>
        </p:nvSpPr>
        <p:spPr>
          <a:xfrm>
            <a:off x="8538163" y="4103098"/>
            <a:ext cx="391853" cy="4173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8" name="Rectángulo 47"/>
          <p:cNvSpPr/>
          <p:nvPr/>
        </p:nvSpPr>
        <p:spPr>
          <a:xfrm>
            <a:off x="9104017" y="4103098"/>
            <a:ext cx="1828767" cy="450761"/>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a:t>180137 Kg/cm2</a:t>
            </a:r>
          </a:p>
        </p:txBody>
      </p:sp>
    </p:spTree>
    <p:extLst>
      <p:ext uri="{BB962C8B-B14F-4D97-AF65-F5344CB8AC3E}">
        <p14:creationId xmlns:p14="http://schemas.microsoft.com/office/powerpoint/2010/main" val="310927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1"/>
                                        </p:tgtEl>
                                      </p:cBhvr>
                                    </p:animEffect>
                                    <p:set>
                                      <p:cBhvr>
                                        <p:cTn id="24" dur="1" fill="hold">
                                          <p:stCondLst>
                                            <p:cond delay="499"/>
                                          </p:stCondLst>
                                        </p:cTn>
                                        <p:tgtEl>
                                          <p:spTgt spid="31"/>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26"/>
                                        </p:tgtEl>
                                      </p:cBhvr>
                                    </p:animEffect>
                                    <p:set>
                                      <p:cBhvr>
                                        <p:cTn id="36" dur="1" fill="hold">
                                          <p:stCondLst>
                                            <p:cond delay="499"/>
                                          </p:stCondLst>
                                        </p:cTn>
                                        <p:tgtEl>
                                          <p:spTgt spid="26"/>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27"/>
                                        </p:tgtEl>
                                      </p:cBhvr>
                                    </p:animEffect>
                                    <p:set>
                                      <p:cBhvr>
                                        <p:cTn id="50" dur="1" fill="hold">
                                          <p:stCondLst>
                                            <p:cond delay="499"/>
                                          </p:stCondLst>
                                        </p:cTn>
                                        <p:tgtEl>
                                          <p:spTgt spid="27"/>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par>
                                <p:cTn id="63" presetID="10" presetClass="entr" presetSubtype="0"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par>
                                <p:cTn id="66" presetID="10" presetClass="entr" presetSubtype="0" fill="hold"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5"/>
                                        </p:tgtEl>
                                      </p:cBhvr>
                                    </p:animEffect>
                                    <p:set>
                                      <p:cBhvr>
                                        <p:cTn id="79" dur="1" fill="hold">
                                          <p:stCondLst>
                                            <p:cond delay="499"/>
                                          </p:stCondLst>
                                        </p:cTn>
                                        <p:tgtEl>
                                          <p:spTgt spid="15"/>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1"/>
                                        </p:tgtEl>
                                      </p:cBhvr>
                                    </p:animEffect>
                                    <p:set>
                                      <p:cBhvr>
                                        <p:cTn id="85" dur="1" fill="hold">
                                          <p:stCondLst>
                                            <p:cond delay="499"/>
                                          </p:stCondLst>
                                        </p:cTn>
                                        <p:tgtEl>
                                          <p:spTgt spid="11"/>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34"/>
                                        </p:tgtEl>
                                      </p:cBhvr>
                                    </p:animEffect>
                                    <p:set>
                                      <p:cBhvr>
                                        <p:cTn id="88" dur="1" fill="hold">
                                          <p:stCondLst>
                                            <p:cond delay="499"/>
                                          </p:stCondLst>
                                        </p:cTn>
                                        <p:tgtEl>
                                          <p:spTgt spid="34"/>
                                        </p:tgtEl>
                                        <p:attrNameLst>
                                          <p:attrName>style.visibility</p:attrName>
                                        </p:attrNameLst>
                                      </p:cBhvr>
                                      <p:to>
                                        <p:strVal val="hidden"/>
                                      </p:to>
                                    </p:set>
                                  </p:childTnLst>
                                </p:cTn>
                              </p:par>
                              <p:par>
                                <p:cTn id="89" presetID="10" presetClass="entr" presetSubtype="0" fill="hold" grpId="0" nodeType="with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fade">
                                      <p:cBhvr>
                                        <p:cTn id="91" dur="500"/>
                                        <p:tgtEl>
                                          <p:spTgt spid="3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fade">
                                      <p:cBhvr>
                                        <p:cTn id="94" dur="500"/>
                                        <p:tgtEl>
                                          <p:spTgt spid="38"/>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fade">
                                      <p:cBhvr>
                                        <p:cTn id="97" dur="500"/>
                                        <p:tgtEl>
                                          <p:spTgt spid="7"/>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fade">
                                      <p:cBhvr>
                                        <p:cTn id="100" dur="500"/>
                                        <p:tgtEl>
                                          <p:spTgt spid="39"/>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fade">
                                      <p:cBhvr>
                                        <p:cTn id="103" dur="500"/>
                                        <p:tgtEl>
                                          <p:spTgt spid="2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fade">
                                      <p:cBhvr>
                                        <p:cTn id="106" dur="500"/>
                                        <p:tgtEl>
                                          <p:spTgt spid="42"/>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fade">
                                      <p:cBhvr>
                                        <p:cTn id="109" dur="500"/>
                                        <p:tgtEl>
                                          <p:spTgt spid="41"/>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43"/>
                                        </p:tgtEl>
                                        <p:attrNameLst>
                                          <p:attrName>style.visibility</p:attrName>
                                        </p:attrNameLst>
                                      </p:cBhvr>
                                      <p:to>
                                        <p:strVal val="visible"/>
                                      </p:to>
                                    </p:set>
                                    <p:animEffect transition="in" filter="fade">
                                      <p:cBhvr>
                                        <p:cTn id="112" dur="500"/>
                                        <p:tgtEl>
                                          <p:spTgt spid="43"/>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0"/>
                                        </p:tgtEl>
                                        <p:attrNameLst>
                                          <p:attrName>style.visibility</p:attrName>
                                        </p:attrNameLst>
                                      </p:cBhvr>
                                      <p:to>
                                        <p:strVal val="visible"/>
                                      </p:to>
                                    </p:set>
                                    <p:animEffect transition="in" filter="fade">
                                      <p:cBhvr>
                                        <p:cTn id="115" dur="500"/>
                                        <p:tgtEl>
                                          <p:spTgt spid="40"/>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fade">
                                      <p:cBhvr>
                                        <p:cTn id="118" dur="500"/>
                                        <p:tgtEl>
                                          <p:spTgt spid="44"/>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fade">
                                      <p:cBhvr>
                                        <p:cTn id="121" dur="500"/>
                                        <p:tgtEl>
                                          <p:spTgt spid="45"/>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fade">
                                      <p:cBhvr>
                                        <p:cTn id="124" dur="500"/>
                                        <p:tgtEl>
                                          <p:spTgt spid="46"/>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47"/>
                                        </p:tgtEl>
                                        <p:attrNameLst>
                                          <p:attrName>style.visibility</p:attrName>
                                        </p:attrNameLst>
                                      </p:cBhvr>
                                      <p:to>
                                        <p:strVal val="visible"/>
                                      </p:to>
                                    </p:set>
                                    <p:animEffect transition="in" filter="fade">
                                      <p:cBhvr>
                                        <p:cTn id="127" dur="500"/>
                                        <p:tgtEl>
                                          <p:spTgt spid="47"/>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48"/>
                                        </p:tgtEl>
                                        <p:attrNameLst>
                                          <p:attrName>style.visibility</p:attrName>
                                        </p:attrNameLst>
                                      </p:cBhvr>
                                      <p:to>
                                        <p:strVal val="visible"/>
                                      </p:to>
                                    </p:set>
                                    <p:animEffect transition="in" filter="fade">
                                      <p:cBhvr>
                                        <p:cTn id="13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8" grpId="0" animBg="1"/>
      <p:bldP spid="8" grpId="1" animBg="1"/>
      <p:bldP spid="26" grpId="0" animBg="1"/>
      <p:bldP spid="26" grpId="1" animBg="1"/>
      <p:bldP spid="27" grpId="0" animBg="1"/>
      <p:bldP spid="27" grpId="1" animBg="1"/>
      <p:bldP spid="34" grpId="0" animBg="1"/>
      <p:bldP spid="34" grpId="1" animBg="1"/>
      <p:bldP spid="37" grpId="0" animBg="1"/>
      <p:bldP spid="38" grpId="0" animBg="1"/>
      <p:bldP spid="29" grpId="0" animBg="1"/>
      <p:bldP spid="39" grpId="0" animBg="1"/>
      <p:bldP spid="7"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15</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CARACTERIZACIÓN DE LA EDIFICACIÓN DE ESTUDIO : ENSAYOS NO DESTRUCTIVOS </a:t>
            </a:r>
            <a:endParaRPr lang="es-ES" sz="2000" dirty="0">
              <a:ln>
                <a:solidFill>
                  <a:schemeClr val="tx1"/>
                </a:solidFill>
              </a:ln>
            </a:endParaRPr>
          </a:p>
        </p:txBody>
      </p:sp>
      <p:sp>
        <p:nvSpPr>
          <p:cNvPr id="2" name="Rectángulo 1"/>
          <p:cNvSpPr/>
          <p:nvPr/>
        </p:nvSpPr>
        <p:spPr>
          <a:xfrm>
            <a:off x="493024" y="581612"/>
            <a:ext cx="11022192" cy="4781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ESCLERÓMETRO:</a:t>
            </a:r>
          </a:p>
        </p:txBody>
      </p:sp>
      <p:sp>
        <p:nvSpPr>
          <p:cNvPr id="32" name="Rectángulo 31"/>
          <p:cNvSpPr/>
          <p:nvPr/>
        </p:nvSpPr>
        <p:spPr>
          <a:xfrm>
            <a:off x="2411513" y="1208676"/>
            <a:ext cx="3204532" cy="343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ELEMENTOS ENSAYADOS</a:t>
            </a:r>
          </a:p>
        </p:txBody>
      </p:sp>
      <p:sp>
        <p:nvSpPr>
          <p:cNvPr id="22"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29"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1" name="3 Flecha a la derecha con muesca"/>
          <p:cNvSpPr/>
          <p:nvPr/>
        </p:nvSpPr>
        <p:spPr>
          <a:xfrm>
            <a:off x="2886925" y="6291937"/>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3"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4"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5"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grpSp>
        <p:nvGrpSpPr>
          <p:cNvPr id="60" name="Grupo 59">
            <a:extLst>
              <a:ext uri="{FF2B5EF4-FFF2-40B4-BE49-F238E27FC236}">
                <a16:creationId xmlns:a16="http://schemas.microsoft.com/office/drawing/2014/main" id="{FCFC460C-8C55-4052-A283-1FDEC72C35BC}"/>
              </a:ext>
            </a:extLst>
          </p:cNvPr>
          <p:cNvGrpSpPr/>
          <p:nvPr/>
        </p:nvGrpSpPr>
        <p:grpSpPr>
          <a:xfrm>
            <a:off x="2886925" y="4103272"/>
            <a:ext cx="2235283" cy="2115627"/>
            <a:chOff x="3490823" y="4248951"/>
            <a:chExt cx="1799590" cy="1799590"/>
          </a:xfrm>
        </p:grpSpPr>
        <p:pic>
          <p:nvPicPr>
            <p:cNvPr id="61" name="Imagen 60">
              <a:extLst>
                <a:ext uri="{FF2B5EF4-FFF2-40B4-BE49-F238E27FC236}">
                  <a16:creationId xmlns:a16="http://schemas.microsoft.com/office/drawing/2014/main" id="{29BCFF3D-25B9-4E66-A150-1591AD76EBE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490823" y="4248951"/>
              <a:ext cx="1799590" cy="1799590"/>
            </a:xfrm>
            <a:prstGeom prst="rect">
              <a:avLst/>
            </a:prstGeom>
          </p:spPr>
        </p:pic>
        <p:sp>
          <p:nvSpPr>
            <p:cNvPr id="62" name="Cuadro de texto 328">
              <a:extLst>
                <a:ext uri="{FF2B5EF4-FFF2-40B4-BE49-F238E27FC236}">
                  <a16:creationId xmlns:a16="http://schemas.microsoft.com/office/drawing/2014/main" id="{AF728C47-6206-4345-9CEC-D7F625CD47DD}"/>
                </a:ext>
              </a:extLst>
            </p:cNvPr>
            <p:cNvSpPr txBox="1">
              <a:spLocks noChangeArrowheads="1"/>
            </p:cNvSpPr>
            <p:nvPr/>
          </p:nvSpPr>
          <p:spPr bwMode="auto">
            <a:xfrm>
              <a:off x="3537927" y="4848642"/>
              <a:ext cx="170538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indent="180340" algn="just">
                <a:lnSpc>
                  <a:spcPct val="150000"/>
                </a:lnSpc>
                <a:spcBef>
                  <a:spcPts val="600"/>
                </a:spcBef>
                <a:spcAft>
                  <a:spcPts val="600"/>
                </a:spcAft>
              </a:pPr>
              <a:r>
                <a:rPr lang="es-EC" sz="20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ESCALERAS</a:t>
              </a:r>
              <a:endParaRPr lang="es-EC" sz="1600" b="1" dirty="0">
                <a:solidFill>
                  <a:srgbClr val="000000"/>
                </a:solidFill>
                <a:effectLst/>
                <a:latin typeface="Times New Roman" panose="02020603050405020304" pitchFamily="18" charset="0"/>
                <a:ea typeface="Times New Roman" panose="02020603050405020304" pitchFamily="18" charset="0"/>
              </a:endParaRPr>
            </a:p>
          </p:txBody>
        </p:sp>
      </p:grpSp>
      <p:grpSp>
        <p:nvGrpSpPr>
          <p:cNvPr id="63" name="Grupo 62">
            <a:extLst>
              <a:ext uri="{FF2B5EF4-FFF2-40B4-BE49-F238E27FC236}">
                <a16:creationId xmlns:a16="http://schemas.microsoft.com/office/drawing/2014/main" id="{BB034071-B401-4E7D-A731-DA910AA2DAB0}"/>
              </a:ext>
            </a:extLst>
          </p:cNvPr>
          <p:cNvGrpSpPr/>
          <p:nvPr/>
        </p:nvGrpSpPr>
        <p:grpSpPr>
          <a:xfrm>
            <a:off x="707258" y="1736461"/>
            <a:ext cx="2041504" cy="2193476"/>
            <a:chOff x="743320" y="1927638"/>
            <a:chExt cx="1939677" cy="2031534"/>
          </a:xfrm>
        </p:grpSpPr>
        <p:pic>
          <p:nvPicPr>
            <p:cNvPr id="64" name="Imagen 63" descr="D:\documents\MEGAsync\ESPE\12 (Tesis)\ESCUELA\FOTOS\ESCLEROMETRÍA\IMG_20180420_095518.jpg">
              <a:extLst>
                <a:ext uri="{FF2B5EF4-FFF2-40B4-BE49-F238E27FC236}">
                  <a16:creationId xmlns:a16="http://schemas.microsoft.com/office/drawing/2014/main" id="{7EB94AE4-93DB-4967-B921-5C06F4785937}"/>
                </a:ext>
              </a:extLst>
            </p:cNvPr>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43320" y="1927638"/>
              <a:ext cx="1939677" cy="2031534"/>
            </a:xfrm>
            <a:prstGeom prst="rect">
              <a:avLst/>
            </a:prstGeom>
            <a:noFill/>
            <a:ln>
              <a:noFill/>
            </a:ln>
          </p:spPr>
        </p:pic>
        <p:sp>
          <p:nvSpPr>
            <p:cNvPr id="65" name="Cuadro de texto 328">
              <a:extLst>
                <a:ext uri="{FF2B5EF4-FFF2-40B4-BE49-F238E27FC236}">
                  <a16:creationId xmlns:a16="http://schemas.microsoft.com/office/drawing/2014/main" id="{18D4C514-6F22-48E9-9025-DBB00A78B12F}"/>
                </a:ext>
              </a:extLst>
            </p:cNvPr>
            <p:cNvSpPr txBox="1">
              <a:spLocks noChangeArrowheads="1"/>
            </p:cNvSpPr>
            <p:nvPr/>
          </p:nvSpPr>
          <p:spPr bwMode="auto">
            <a:xfrm>
              <a:off x="1509401" y="2153936"/>
              <a:ext cx="942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indent="180340" algn="just">
                <a:lnSpc>
                  <a:spcPct val="150000"/>
                </a:lnSpc>
                <a:spcBef>
                  <a:spcPts val="600"/>
                </a:spcBef>
                <a:spcAft>
                  <a:spcPts val="600"/>
                </a:spcAft>
              </a:pPr>
              <a:r>
                <a:rPr lang="es-EC" sz="20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LOSA</a:t>
              </a:r>
              <a:endParaRPr lang="es-EC" sz="1600" b="1" dirty="0">
                <a:solidFill>
                  <a:srgbClr val="000000"/>
                </a:solidFill>
                <a:effectLst/>
                <a:latin typeface="Times New Roman" panose="02020603050405020304" pitchFamily="18" charset="0"/>
                <a:ea typeface="Times New Roman" panose="02020603050405020304" pitchFamily="18" charset="0"/>
              </a:endParaRPr>
            </a:p>
          </p:txBody>
        </p:sp>
      </p:grpSp>
      <p:grpSp>
        <p:nvGrpSpPr>
          <p:cNvPr id="66" name="Grupo 65">
            <a:extLst>
              <a:ext uri="{FF2B5EF4-FFF2-40B4-BE49-F238E27FC236}">
                <a16:creationId xmlns:a16="http://schemas.microsoft.com/office/drawing/2014/main" id="{9E733816-CDE0-4513-87DD-687105F51075}"/>
              </a:ext>
            </a:extLst>
          </p:cNvPr>
          <p:cNvGrpSpPr/>
          <p:nvPr/>
        </p:nvGrpSpPr>
        <p:grpSpPr>
          <a:xfrm>
            <a:off x="2896138" y="1760847"/>
            <a:ext cx="2235283" cy="2208065"/>
            <a:chOff x="3218163" y="2058589"/>
            <a:chExt cx="1799590" cy="1799590"/>
          </a:xfrm>
        </p:grpSpPr>
        <p:pic>
          <p:nvPicPr>
            <p:cNvPr id="67" name="Imagen 66" descr="D:\documents\MEGAsync\ESPE\12 (Tesis)\ESCUELA\FOTOS\ESCLEROMETRÍA\IMG_20180420_105433.jpg">
              <a:extLst>
                <a:ext uri="{FF2B5EF4-FFF2-40B4-BE49-F238E27FC236}">
                  <a16:creationId xmlns:a16="http://schemas.microsoft.com/office/drawing/2014/main" id="{AD17F476-C56A-4452-BF3C-0710D2D2B32F}"/>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8163" y="2058589"/>
              <a:ext cx="1799590" cy="1799590"/>
            </a:xfrm>
            <a:prstGeom prst="rect">
              <a:avLst/>
            </a:prstGeom>
            <a:noFill/>
            <a:ln>
              <a:noFill/>
            </a:ln>
          </p:spPr>
        </p:pic>
        <p:sp>
          <p:nvSpPr>
            <p:cNvPr id="68" name="Cuadro de texto 328">
              <a:extLst>
                <a:ext uri="{FF2B5EF4-FFF2-40B4-BE49-F238E27FC236}">
                  <a16:creationId xmlns:a16="http://schemas.microsoft.com/office/drawing/2014/main" id="{53E1AEFA-FCAD-4CF1-AA71-200D4F475115}"/>
                </a:ext>
              </a:extLst>
            </p:cNvPr>
            <p:cNvSpPr txBox="1">
              <a:spLocks noChangeArrowheads="1"/>
            </p:cNvSpPr>
            <p:nvPr/>
          </p:nvSpPr>
          <p:spPr bwMode="auto">
            <a:xfrm>
              <a:off x="3550770" y="2357033"/>
              <a:ext cx="121720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indent="180340" algn="just">
                <a:lnSpc>
                  <a:spcPct val="150000"/>
                </a:lnSpc>
                <a:spcBef>
                  <a:spcPts val="600"/>
                </a:spcBef>
                <a:spcAft>
                  <a:spcPts val="600"/>
                </a:spcAft>
              </a:pPr>
              <a:r>
                <a:rPr lang="es-EC" sz="20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VIGA 1</a:t>
              </a:r>
              <a:endParaRPr lang="es-EC" sz="1600" b="1" dirty="0">
                <a:solidFill>
                  <a:srgbClr val="000000"/>
                </a:solidFill>
                <a:effectLst/>
                <a:latin typeface="Times New Roman" panose="02020603050405020304" pitchFamily="18" charset="0"/>
                <a:ea typeface="Times New Roman" panose="02020603050405020304" pitchFamily="18" charset="0"/>
              </a:endParaRPr>
            </a:p>
          </p:txBody>
        </p:sp>
      </p:grpSp>
      <p:grpSp>
        <p:nvGrpSpPr>
          <p:cNvPr id="69" name="Grupo 68">
            <a:extLst>
              <a:ext uri="{FF2B5EF4-FFF2-40B4-BE49-F238E27FC236}">
                <a16:creationId xmlns:a16="http://schemas.microsoft.com/office/drawing/2014/main" id="{BABF24E5-6274-4BFE-91D3-E92FD4C3F3EF}"/>
              </a:ext>
            </a:extLst>
          </p:cNvPr>
          <p:cNvGrpSpPr/>
          <p:nvPr/>
        </p:nvGrpSpPr>
        <p:grpSpPr>
          <a:xfrm>
            <a:off x="5278797" y="1760847"/>
            <a:ext cx="2235283" cy="2208065"/>
            <a:chOff x="5361519" y="2159582"/>
            <a:chExt cx="1799590" cy="1799590"/>
          </a:xfrm>
        </p:grpSpPr>
        <p:pic>
          <p:nvPicPr>
            <p:cNvPr id="70" name="Imagen 69" descr="D:\documents\MEGAsync\ESPE\12 (Tesis)\ESCUELA\FOTOS\SCL 2\20180216_152907.jpg">
              <a:extLst>
                <a:ext uri="{FF2B5EF4-FFF2-40B4-BE49-F238E27FC236}">
                  <a16:creationId xmlns:a16="http://schemas.microsoft.com/office/drawing/2014/main" id="{614A0F7A-A7AF-4523-B520-53C407F812D6}"/>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61519" y="2159582"/>
              <a:ext cx="1799590" cy="1799590"/>
            </a:xfrm>
            <a:prstGeom prst="rect">
              <a:avLst/>
            </a:prstGeom>
            <a:noFill/>
            <a:ln>
              <a:noFill/>
            </a:ln>
          </p:spPr>
        </p:pic>
        <p:sp>
          <p:nvSpPr>
            <p:cNvPr id="71" name="Cuadro de texto 328">
              <a:extLst>
                <a:ext uri="{FF2B5EF4-FFF2-40B4-BE49-F238E27FC236}">
                  <a16:creationId xmlns:a16="http://schemas.microsoft.com/office/drawing/2014/main" id="{3BC01FA2-9D32-43D1-AB9C-3A87821EA61D}"/>
                </a:ext>
              </a:extLst>
            </p:cNvPr>
            <p:cNvSpPr txBox="1">
              <a:spLocks noChangeArrowheads="1"/>
            </p:cNvSpPr>
            <p:nvPr/>
          </p:nvSpPr>
          <p:spPr bwMode="auto">
            <a:xfrm>
              <a:off x="5487397" y="2484430"/>
              <a:ext cx="121720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indent="180340" algn="just">
                <a:lnSpc>
                  <a:spcPct val="150000"/>
                </a:lnSpc>
                <a:spcBef>
                  <a:spcPts val="600"/>
                </a:spcBef>
                <a:spcAft>
                  <a:spcPts val="600"/>
                </a:spcAft>
              </a:pPr>
              <a:r>
                <a:rPr lang="es-EC" sz="20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VIGA 2</a:t>
              </a:r>
              <a:endParaRPr lang="es-EC" sz="1600" b="1" dirty="0">
                <a:solidFill>
                  <a:srgbClr val="000000"/>
                </a:solidFill>
                <a:effectLst/>
                <a:latin typeface="Times New Roman" panose="02020603050405020304" pitchFamily="18" charset="0"/>
                <a:ea typeface="Times New Roman" panose="02020603050405020304" pitchFamily="18" charset="0"/>
              </a:endParaRPr>
            </a:p>
          </p:txBody>
        </p:sp>
      </p:grpSp>
      <p:grpSp>
        <p:nvGrpSpPr>
          <p:cNvPr id="72" name="Grupo 71">
            <a:extLst>
              <a:ext uri="{FF2B5EF4-FFF2-40B4-BE49-F238E27FC236}">
                <a16:creationId xmlns:a16="http://schemas.microsoft.com/office/drawing/2014/main" id="{7D2DDD5F-8A7F-4E5C-8E52-EFCE4AF4F08F}"/>
              </a:ext>
            </a:extLst>
          </p:cNvPr>
          <p:cNvGrpSpPr/>
          <p:nvPr/>
        </p:nvGrpSpPr>
        <p:grpSpPr>
          <a:xfrm>
            <a:off x="643173" y="4105696"/>
            <a:ext cx="2105589" cy="2115627"/>
            <a:chOff x="812275" y="4239071"/>
            <a:chExt cx="1799590" cy="1799590"/>
          </a:xfrm>
        </p:grpSpPr>
        <p:pic>
          <p:nvPicPr>
            <p:cNvPr id="73" name="Imagen 72" descr="D:\documents\MEGAsync\ESPE\12 (Tesis)\ESCUELA\FOTOS\ESCLEROMETRÍA\IMG_20180420_112158.jpg">
              <a:extLst>
                <a:ext uri="{FF2B5EF4-FFF2-40B4-BE49-F238E27FC236}">
                  <a16:creationId xmlns:a16="http://schemas.microsoft.com/office/drawing/2014/main" id="{835B5513-6B71-4662-B194-AECFC6A6293D}"/>
                </a:ext>
              </a:extLst>
            </p:cNvPr>
            <p:cNvPicPr/>
            <p:nvPr/>
          </p:nvPicPr>
          <p:blipFill>
            <a:blip r:embed="rId8" cstate="print">
              <a:extLst>
                <a:ext uri="{BEBA8EAE-BF5A-486C-A8C5-ECC9F3942E4B}">
                  <a14:imgProps xmlns:a14="http://schemas.microsoft.com/office/drawing/2010/main">
                    <a14:imgLayer r:embed="rId9">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12275" y="4239071"/>
              <a:ext cx="1799590" cy="1799590"/>
            </a:xfrm>
            <a:prstGeom prst="rect">
              <a:avLst/>
            </a:prstGeom>
            <a:noFill/>
            <a:ln>
              <a:noFill/>
            </a:ln>
          </p:spPr>
        </p:pic>
        <p:sp>
          <p:nvSpPr>
            <p:cNvPr id="74" name="Cuadro de texto 328">
              <a:extLst>
                <a:ext uri="{FF2B5EF4-FFF2-40B4-BE49-F238E27FC236}">
                  <a16:creationId xmlns:a16="http://schemas.microsoft.com/office/drawing/2014/main" id="{3E8E1D37-7AC9-442C-869E-0D79699BEC6A}"/>
                </a:ext>
              </a:extLst>
            </p:cNvPr>
            <p:cNvSpPr txBox="1">
              <a:spLocks noChangeArrowheads="1"/>
            </p:cNvSpPr>
            <p:nvPr/>
          </p:nvSpPr>
          <p:spPr bwMode="auto">
            <a:xfrm>
              <a:off x="1041706" y="4855138"/>
              <a:ext cx="121720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indent="180340" algn="just">
                <a:lnSpc>
                  <a:spcPct val="150000"/>
                </a:lnSpc>
                <a:spcBef>
                  <a:spcPts val="600"/>
                </a:spcBef>
                <a:spcAft>
                  <a:spcPts val="600"/>
                </a:spcAft>
              </a:pPr>
              <a:r>
                <a:rPr lang="es-EC" sz="20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VIGA 3</a:t>
              </a:r>
              <a:endParaRPr lang="es-EC" sz="1600" b="1" dirty="0">
                <a:solidFill>
                  <a:srgbClr val="000000"/>
                </a:solidFill>
                <a:effectLst/>
                <a:latin typeface="Times New Roman" panose="02020603050405020304" pitchFamily="18" charset="0"/>
                <a:ea typeface="Times New Roman" panose="02020603050405020304" pitchFamily="18" charset="0"/>
              </a:endParaRPr>
            </a:p>
          </p:txBody>
        </p:sp>
      </p:grpSp>
      <p:pic>
        <p:nvPicPr>
          <p:cNvPr id="75" name="Imagen 74" descr="D:\documents\MEGAsync\ESPE\12 (Tesis)\ESCUELA\FOTOS\ESCLEROMETRÍA\IMG_20180420_101300.jpg">
            <a:extLst>
              <a:ext uri="{FF2B5EF4-FFF2-40B4-BE49-F238E27FC236}">
                <a16:creationId xmlns:a16="http://schemas.microsoft.com/office/drawing/2014/main" id="{04C4E80A-3028-48CF-95B2-8675691F4B69}"/>
              </a:ext>
            </a:extLst>
          </p:cNvPr>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43017" y="1646461"/>
            <a:ext cx="2583131" cy="2106775"/>
          </a:xfrm>
          <a:prstGeom prst="rect">
            <a:avLst/>
          </a:prstGeom>
          <a:noFill/>
          <a:ln>
            <a:noFill/>
          </a:ln>
        </p:spPr>
      </p:pic>
      <p:pic>
        <p:nvPicPr>
          <p:cNvPr id="76" name="Imagen 75" descr="D:\documents\MEGAsync\ESPE\12 (Tesis)\ESCUELA\FOTOS\ESCLEROMETRÍA\IMG_20180420_110104.jpg">
            <a:extLst>
              <a:ext uri="{FF2B5EF4-FFF2-40B4-BE49-F238E27FC236}">
                <a16:creationId xmlns:a16="http://schemas.microsoft.com/office/drawing/2014/main" id="{6249FE4A-2EEC-472F-A9C7-ABD44579EB58}"/>
              </a:ext>
            </a:extLst>
          </p:cNvPr>
          <p:cNvPicPr/>
          <p:nvPr/>
        </p:nvPicPr>
        <p:blipFill>
          <a:blip r:embed="rId12" cstate="print">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543017" y="3904168"/>
            <a:ext cx="2583131" cy="2208064"/>
          </a:xfrm>
          <a:prstGeom prst="rect">
            <a:avLst/>
          </a:prstGeom>
          <a:noFill/>
          <a:ln>
            <a:noFill/>
          </a:ln>
        </p:spPr>
      </p:pic>
      <p:sp>
        <p:nvSpPr>
          <p:cNvPr id="78" name="Rectángulo 77">
            <a:extLst>
              <a:ext uri="{FF2B5EF4-FFF2-40B4-BE49-F238E27FC236}">
                <a16:creationId xmlns:a16="http://schemas.microsoft.com/office/drawing/2014/main" id="{034AD2F4-CDB0-432B-ACE3-20523B1A080B}"/>
              </a:ext>
            </a:extLst>
          </p:cNvPr>
          <p:cNvSpPr/>
          <p:nvPr/>
        </p:nvSpPr>
        <p:spPr>
          <a:xfrm>
            <a:off x="8232316" y="1222533"/>
            <a:ext cx="3204532" cy="343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LECTURAS TOMADAS</a:t>
            </a:r>
          </a:p>
        </p:txBody>
      </p:sp>
    </p:spTree>
    <p:extLst>
      <p:ext uri="{BB962C8B-B14F-4D97-AF65-F5344CB8AC3E}">
        <p14:creationId xmlns:p14="http://schemas.microsoft.com/office/powerpoint/2010/main" val="3502488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16</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CARACTERIZACIÓN DE LA EDIFICACIÓN DE ESTUDIO : ENSAYOS NO DESTRUCTIVOS </a:t>
            </a:r>
            <a:endParaRPr lang="es-ES" sz="2000" dirty="0">
              <a:ln>
                <a:solidFill>
                  <a:schemeClr val="tx1"/>
                </a:solidFill>
              </a:ln>
            </a:endParaRPr>
          </a:p>
        </p:txBody>
      </p:sp>
      <p:sp>
        <p:nvSpPr>
          <p:cNvPr id="2" name="Rectángulo 1"/>
          <p:cNvSpPr/>
          <p:nvPr/>
        </p:nvSpPr>
        <p:spPr>
          <a:xfrm>
            <a:off x="458870" y="457952"/>
            <a:ext cx="11022192" cy="3422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ESCLERÓMETRO:</a:t>
            </a:r>
          </a:p>
        </p:txBody>
      </p:sp>
      <p:sp>
        <p:nvSpPr>
          <p:cNvPr id="32" name="Rectángulo 31"/>
          <p:cNvSpPr/>
          <p:nvPr/>
        </p:nvSpPr>
        <p:spPr>
          <a:xfrm>
            <a:off x="2106135" y="801627"/>
            <a:ext cx="3204532" cy="343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LECTURAS OBTENIDAS</a:t>
            </a:r>
          </a:p>
        </p:txBody>
      </p:sp>
      <p:sp>
        <p:nvSpPr>
          <p:cNvPr id="22"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29"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1" name="3 Flecha a la derecha con muesca"/>
          <p:cNvSpPr/>
          <p:nvPr/>
        </p:nvSpPr>
        <p:spPr>
          <a:xfrm>
            <a:off x="2886925" y="6291937"/>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3"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4"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5"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78" name="Rectángulo 77">
            <a:extLst>
              <a:ext uri="{FF2B5EF4-FFF2-40B4-BE49-F238E27FC236}">
                <a16:creationId xmlns:a16="http://schemas.microsoft.com/office/drawing/2014/main" id="{034AD2F4-CDB0-432B-ACE3-20523B1A080B}"/>
              </a:ext>
            </a:extLst>
          </p:cNvPr>
          <p:cNvSpPr/>
          <p:nvPr/>
        </p:nvSpPr>
        <p:spPr>
          <a:xfrm>
            <a:off x="7747081" y="2670561"/>
            <a:ext cx="3599206" cy="5970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NÚMERO DE REBOTES VS RESISTENCIA A LA COMPRESIÓN</a:t>
            </a:r>
          </a:p>
        </p:txBody>
      </p:sp>
      <mc:AlternateContent xmlns:mc="http://schemas.openxmlformats.org/markup-compatibility/2006">
        <mc:Choice xmlns:a14="http://schemas.microsoft.com/office/drawing/2010/main" Requires="a14">
          <p:graphicFrame>
            <p:nvGraphicFramePr>
              <p:cNvPr id="8" name="Tabla 7">
                <a:extLst>
                  <a:ext uri="{FF2B5EF4-FFF2-40B4-BE49-F238E27FC236}">
                    <a16:creationId xmlns:a16="http://schemas.microsoft.com/office/drawing/2014/main" id="{6CF8A258-1BCB-48D1-96E5-A89E2553C3E7}"/>
                  </a:ext>
                </a:extLst>
              </p:cNvPr>
              <p:cNvGraphicFramePr>
                <a:graphicFrameLocks noGrp="1"/>
              </p:cNvGraphicFramePr>
              <p:nvPr>
                <p:extLst>
                  <p:ext uri="{D42A27DB-BD31-4B8C-83A1-F6EECF244321}">
                    <p14:modId xmlns:p14="http://schemas.microsoft.com/office/powerpoint/2010/main" val="3722922556"/>
                  </p:ext>
                </p:extLst>
              </p:nvPr>
            </p:nvGraphicFramePr>
            <p:xfrm>
              <a:off x="0" y="1146016"/>
              <a:ext cx="7416802" cy="2121565"/>
            </p:xfrm>
            <a:graphic>
              <a:graphicData uri="http://schemas.openxmlformats.org/drawingml/2006/table">
                <a:tbl>
                  <a:tblPr firstRow="1" firstCol="1" bandRow="1"/>
                  <a:tblGrid>
                    <a:gridCol w="982133">
                      <a:extLst>
                        <a:ext uri="{9D8B030D-6E8A-4147-A177-3AD203B41FA5}">
                          <a16:colId xmlns:a16="http://schemas.microsoft.com/office/drawing/2014/main" val="1811104525"/>
                        </a:ext>
                      </a:extLst>
                    </a:gridCol>
                    <a:gridCol w="564445">
                      <a:extLst>
                        <a:ext uri="{9D8B030D-6E8A-4147-A177-3AD203B41FA5}">
                          <a16:colId xmlns:a16="http://schemas.microsoft.com/office/drawing/2014/main" val="4040649309"/>
                        </a:ext>
                      </a:extLst>
                    </a:gridCol>
                    <a:gridCol w="633517">
                      <a:extLst>
                        <a:ext uri="{9D8B030D-6E8A-4147-A177-3AD203B41FA5}">
                          <a16:colId xmlns:a16="http://schemas.microsoft.com/office/drawing/2014/main" val="2252552701"/>
                        </a:ext>
                      </a:extLst>
                    </a:gridCol>
                    <a:gridCol w="515821">
                      <a:extLst>
                        <a:ext uri="{9D8B030D-6E8A-4147-A177-3AD203B41FA5}">
                          <a16:colId xmlns:a16="http://schemas.microsoft.com/office/drawing/2014/main" val="1313790818"/>
                        </a:ext>
                      </a:extLst>
                    </a:gridCol>
                    <a:gridCol w="515821">
                      <a:extLst>
                        <a:ext uri="{9D8B030D-6E8A-4147-A177-3AD203B41FA5}">
                          <a16:colId xmlns:a16="http://schemas.microsoft.com/office/drawing/2014/main" val="1492220148"/>
                        </a:ext>
                      </a:extLst>
                    </a:gridCol>
                    <a:gridCol w="515821">
                      <a:extLst>
                        <a:ext uri="{9D8B030D-6E8A-4147-A177-3AD203B41FA5}">
                          <a16:colId xmlns:a16="http://schemas.microsoft.com/office/drawing/2014/main" val="2416183450"/>
                        </a:ext>
                      </a:extLst>
                    </a:gridCol>
                    <a:gridCol w="515821">
                      <a:extLst>
                        <a:ext uri="{9D8B030D-6E8A-4147-A177-3AD203B41FA5}">
                          <a16:colId xmlns:a16="http://schemas.microsoft.com/office/drawing/2014/main" val="2971798834"/>
                        </a:ext>
                      </a:extLst>
                    </a:gridCol>
                    <a:gridCol w="515821">
                      <a:extLst>
                        <a:ext uri="{9D8B030D-6E8A-4147-A177-3AD203B41FA5}">
                          <a16:colId xmlns:a16="http://schemas.microsoft.com/office/drawing/2014/main" val="3979406444"/>
                        </a:ext>
                      </a:extLst>
                    </a:gridCol>
                    <a:gridCol w="515821">
                      <a:extLst>
                        <a:ext uri="{9D8B030D-6E8A-4147-A177-3AD203B41FA5}">
                          <a16:colId xmlns:a16="http://schemas.microsoft.com/office/drawing/2014/main" val="1087182824"/>
                        </a:ext>
                      </a:extLst>
                    </a:gridCol>
                    <a:gridCol w="515821">
                      <a:extLst>
                        <a:ext uri="{9D8B030D-6E8A-4147-A177-3AD203B41FA5}">
                          <a16:colId xmlns:a16="http://schemas.microsoft.com/office/drawing/2014/main" val="3305152287"/>
                        </a:ext>
                      </a:extLst>
                    </a:gridCol>
                    <a:gridCol w="515821">
                      <a:extLst>
                        <a:ext uri="{9D8B030D-6E8A-4147-A177-3AD203B41FA5}">
                          <a16:colId xmlns:a16="http://schemas.microsoft.com/office/drawing/2014/main" val="2476031051"/>
                        </a:ext>
                      </a:extLst>
                    </a:gridCol>
                    <a:gridCol w="515821">
                      <a:extLst>
                        <a:ext uri="{9D8B030D-6E8A-4147-A177-3AD203B41FA5}">
                          <a16:colId xmlns:a16="http://schemas.microsoft.com/office/drawing/2014/main" val="3372560314"/>
                        </a:ext>
                      </a:extLst>
                    </a:gridCol>
                    <a:gridCol w="594318">
                      <a:extLst>
                        <a:ext uri="{9D8B030D-6E8A-4147-A177-3AD203B41FA5}">
                          <a16:colId xmlns:a16="http://schemas.microsoft.com/office/drawing/2014/main" val="1637518111"/>
                        </a:ext>
                      </a:extLst>
                    </a:gridCol>
                  </a:tblGrid>
                  <a:tr h="337675">
                    <a:tc>
                      <a:txBody>
                        <a:bodyPr/>
                        <a:lstStyle/>
                        <a:p>
                          <a:pPr indent="180340" algn="ctr">
                            <a:lnSpc>
                              <a:spcPct val="150000"/>
                            </a:lnSpc>
                            <a:spcBef>
                              <a:spcPts val="600"/>
                            </a:spcBef>
                            <a:spcAft>
                              <a:spcPts val="60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Elemento</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Bef>
                              <a:spcPts val="600"/>
                            </a:spcBef>
                            <a:spcAft>
                              <a:spcPts val="60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(&lt;)</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0">
                      <a:txBody>
                        <a:bodyPr/>
                        <a:lstStyle/>
                        <a:p>
                          <a:pPr indent="180340" algn="ctr">
                            <a:lnSpc>
                              <a:spcPct val="150000"/>
                            </a:lnSpc>
                            <a:spcBef>
                              <a:spcPts val="600"/>
                            </a:spcBef>
                            <a:spcAft>
                              <a:spcPts val="60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Lecturas</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indent="18034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s-EC" sz="12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s-EC" sz="12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𝑵𝑹</m:t>
                                    </m:r>
                                  </m:e>
                                </m:acc>
                              </m:oMath>
                            </m:oMathPara>
                          </a14:m>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3623441"/>
                      </a:ext>
                    </a:extLst>
                  </a:tr>
                  <a:tr h="354209">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Losa </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-90</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21,4</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4092164608"/>
                      </a:ext>
                    </a:extLst>
                  </a:tr>
                  <a:tr h="354209">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Viga 1</a:t>
                          </a:r>
                        </a:p>
                      </a:txBody>
                      <a:tcPr marL="68580" marR="68580" marT="0" marB="0">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24,9</a:t>
                          </a:r>
                        </a:p>
                      </a:txBody>
                      <a:tcPr marL="68580" marR="68580" marT="0" marB="0">
                        <a:lnL>
                          <a:noFill/>
                        </a:lnL>
                        <a:lnR>
                          <a:noFill/>
                        </a:lnR>
                        <a:lnT>
                          <a:noFill/>
                        </a:lnT>
                        <a:lnB>
                          <a:noFill/>
                        </a:lnB>
                      </a:tcPr>
                    </a:tc>
                    <a:extLst>
                      <a:ext uri="{0D108BD9-81ED-4DB2-BD59-A6C34878D82A}">
                        <a16:rowId xmlns:a16="http://schemas.microsoft.com/office/drawing/2014/main" val="898996493"/>
                      </a:ext>
                    </a:extLst>
                  </a:tr>
                  <a:tr h="354209">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Viga 2</a:t>
                          </a:r>
                        </a:p>
                      </a:txBody>
                      <a:tcPr marL="68580" marR="68580" marT="0" marB="0">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25,3</a:t>
                          </a:r>
                        </a:p>
                      </a:txBody>
                      <a:tcPr marL="68580" marR="68580" marT="0" marB="0">
                        <a:lnL>
                          <a:noFill/>
                        </a:lnL>
                        <a:lnR>
                          <a:noFill/>
                        </a:lnR>
                        <a:lnT>
                          <a:noFill/>
                        </a:lnT>
                        <a:lnB>
                          <a:noFill/>
                        </a:lnB>
                      </a:tcPr>
                    </a:tc>
                    <a:extLst>
                      <a:ext uri="{0D108BD9-81ED-4DB2-BD59-A6C34878D82A}">
                        <a16:rowId xmlns:a16="http://schemas.microsoft.com/office/drawing/2014/main" val="1888516451"/>
                      </a:ext>
                    </a:extLst>
                  </a:tr>
                  <a:tr h="354209">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Viga 3</a:t>
                          </a:r>
                        </a:p>
                      </a:txBody>
                      <a:tcPr marL="68580" marR="68580" marT="0" marB="0">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68580" marR="68580" marT="0" marB="0">
                        <a:lnL>
                          <a:noFill/>
                        </a:lnL>
                        <a:lnR>
                          <a:noFill/>
                        </a:lnR>
                        <a:lnT>
                          <a:noFill/>
                        </a:lnT>
                        <a:lnB>
                          <a:noFill/>
                        </a:lnB>
                      </a:tcPr>
                    </a:tc>
                    <a:extLst>
                      <a:ext uri="{0D108BD9-81ED-4DB2-BD59-A6C34878D82A}">
                        <a16:rowId xmlns:a16="http://schemas.microsoft.com/office/drawing/2014/main" val="2960848535"/>
                      </a:ext>
                    </a:extLst>
                  </a:tr>
                  <a:tr h="354209">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Escalera</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25,2</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1206822"/>
                      </a:ext>
                    </a:extLst>
                  </a:tr>
                </a:tbl>
              </a:graphicData>
            </a:graphic>
          </p:graphicFrame>
        </mc:Choice>
        <mc:Fallback>
          <p:graphicFrame>
            <p:nvGraphicFramePr>
              <p:cNvPr id="8" name="Tabla 7">
                <a:extLst>
                  <a:ext uri="{FF2B5EF4-FFF2-40B4-BE49-F238E27FC236}">
                    <a16:creationId xmlns:a16="http://schemas.microsoft.com/office/drawing/2014/main" id="{6CF8A258-1BCB-48D1-96E5-A89E2553C3E7}"/>
                  </a:ext>
                </a:extLst>
              </p:cNvPr>
              <p:cNvGraphicFramePr>
                <a:graphicFrameLocks noGrp="1"/>
              </p:cNvGraphicFramePr>
              <p:nvPr>
                <p:extLst>
                  <p:ext uri="{D42A27DB-BD31-4B8C-83A1-F6EECF244321}">
                    <p14:modId xmlns:p14="http://schemas.microsoft.com/office/powerpoint/2010/main" val="3722922556"/>
                  </p:ext>
                </p:extLst>
              </p:nvPr>
            </p:nvGraphicFramePr>
            <p:xfrm>
              <a:off x="0" y="1146016"/>
              <a:ext cx="7416802" cy="2121565"/>
            </p:xfrm>
            <a:graphic>
              <a:graphicData uri="http://schemas.openxmlformats.org/drawingml/2006/table">
                <a:tbl>
                  <a:tblPr firstRow="1" firstCol="1" bandRow="1"/>
                  <a:tblGrid>
                    <a:gridCol w="982133">
                      <a:extLst>
                        <a:ext uri="{9D8B030D-6E8A-4147-A177-3AD203B41FA5}">
                          <a16:colId xmlns:a16="http://schemas.microsoft.com/office/drawing/2014/main" val="1811104525"/>
                        </a:ext>
                      </a:extLst>
                    </a:gridCol>
                    <a:gridCol w="564445">
                      <a:extLst>
                        <a:ext uri="{9D8B030D-6E8A-4147-A177-3AD203B41FA5}">
                          <a16:colId xmlns:a16="http://schemas.microsoft.com/office/drawing/2014/main" val="4040649309"/>
                        </a:ext>
                      </a:extLst>
                    </a:gridCol>
                    <a:gridCol w="633517">
                      <a:extLst>
                        <a:ext uri="{9D8B030D-6E8A-4147-A177-3AD203B41FA5}">
                          <a16:colId xmlns:a16="http://schemas.microsoft.com/office/drawing/2014/main" val="2252552701"/>
                        </a:ext>
                      </a:extLst>
                    </a:gridCol>
                    <a:gridCol w="515821">
                      <a:extLst>
                        <a:ext uri="{9D8B030D-6E8A-4147-A177-3AD203B41FA5}">
                          <a16:colId xmlns:a16="http://schemas.microsoft.com/office/drawing/2014/main" val="1313790818"/>
                        </a:ext>
                      </a:extLst>
                    </a:gridCol>
                    <a:gridCol w="515821">
                      <a:extLst>
                        <a:ext uri="{9D8B030D-6E8A-4147-A177-3AD203B41FA5}">
                          <a16:colId xmlns:a16="http://schemas.microsoft.com/office/drawing/2014/main" val="1492220148"/>
                        </a:ext>
                      </a:extLst>
                    </a:gridCol>
                    <a:gridCol w="515821">
                      <a:extLst>
                        <a:ext uri="{9D8B030D-6E8A-4147-A177-3AD203B41FA5}">
                          <a16:colId xmlns:a16="http://schemas.microsoft.com/office/drawing/2014/main" val="2416183450"/>
                        </a:ext>
                      </a:extLst>
                    </a:gridCol>
                    <a:gridCol w="515821">
                      <a:extLst>
                        <a:ext uri="{9D8B030D-6E8A-4147-A177-3AD203B41FA5}">
                          <a16:colId xmlns:a16="http://schemas.microsoft.com/office/drawing/2014/main" val="2971798834"/>
                        </a:ext>
                      </a:extLst>
                    </a:gridCol>
                    <a:gridCol w="515821">
                      <a:extLst>
                        <a:ext uri="{9D8B030D-6E8A-4147-A177-3AD203B41FA5}">
                          <a16:colId xmlns:a16="http://schemas.microsoft.com/office/drawing/2014/main" val="3979406444"/>
                        </a:ext>
                      </a:extLst>
                    </a:gridCol>
                    <a:gridCol w="515821">
                      <a:extLst>
                        <a:ext uri="{9D8B030D-6E8A-4147-A177-3AD203B41FA5}">
                          <a16:colId xmlns:a16="http://schemas.microsoft.com/office/drawing/2014/main" val="1087182824"/>
                        </a:ext>
                      </a:extLst>
                    </a:gridCol>
                    <a:gridCol w="515821">
                      <a:extLst>
                        <a:ext uri="{9D8B030D-6E8A-4147-A177-3AD203B41FA5}">
                          <a16:colId xmlns:a16="http://schemas.microsoft.com/office/drawing/2014/main" val="3305152287"/>
                        </a:ext>
                      </a:extLst>
                    </a:gridCol>
                    <a:gridCol w="515821">
                      <a:extLst>
                        <a:ext uri="{9D8B030D-6E8A-4147-A177-3AD203B41FA5}">
                          <a16:colId xmlns:a16="http://schemas.microsoft.com/office/drawing/2014/main" val="2476031051"/>
                        </a:ext>
                      </a:extLst>
                    </a:gridCol>
                    <a:gridCol w="515821">
                      <a:extLst>
                        <a:ext uri="{9D8B030D-6E8A-4147-A177-3AD203B41FA5}">
                          <a16:colId xmlns:a16="http://schemas.microsoft.com/office/drawing/2014/main" val="3372560314"/>
                        </a:ext>
                      </a:extLst>
                    </a:gridCol>
                    <a:gridCol w="594318">
                      <a:extLst>
                        <a:ext uri="{9D8B030D-6E8A-4147-A177-3AD203B41FA5}">
                          <a16:colId xmlns:a16="http://schemas.microsoft.com/office/drawing/2014/main" val="1637518111"/>
                        </a:ext>
                      </a:extLst>
                    </a:gridCol>
                  </a:tblGrid>
                  <a:tr h="350520">
                    <a:tc>
                      <a:txBody>
                        <a:bodyPr/>
                        <a:lstStyle/>
                        <a:p>
                          <a:pPr indent="180340" algn="ctr">
                            <a:lnSpc>
                              <a:spcPct val="150000"/>
                            </a:lnSpc>
                            <a:spcBef>
                              <a:spcPts val="600"/>
                            </a:spcBef>
                            <a:spcAft>
                              <a:spcPts val="60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Elemento</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Bef>
                              <a:spcPts val="600"/>
                            </a:spcBef>
                            <a:spcAft>
                              <a:spcPts val="60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(&lt;)</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0">
                      <a:txBody>
                        <a:bodyPr/>
                        <a:lstStyle/>
                        <a:p>
                          <a:pPr indent="180340" algn="ctr">
                            <a:lnSpc>
                              <a:spcPct val="150000"/>
                            </a:lnSpc>
                            <a:spcBef>
                              <a:spcPts val="600"/>
                            </a:spcBef>
                            <a:spcAft>
                              <a:spcPts val="60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Lecturas</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endParaRPr lang="es-EC"/>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141837" t="-1724" r="-1020" b="-505172"/>
                          </a:stretch>
                        </a:blipFill>
                      </a:tcPr>
                    </a:tc>
                    <a:extLst>
                      <a:ext uri="{0D108BD9-81ED-4DB2-BD59-A6C34878D82A}">
                        <a16:rowId xmlns:a16="http://schemas.microsoft.com/office/drawing/2014/main" val="473623441"/>
                      </a:ext>
                    </a:extLst>
                  </a:tr>
                  <a:tr h="354209">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Losa </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-90</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21,4</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4092164608"/>
                      </a:ext>
                    </a:extLst>
                  </a:tr>
                  <a:tr h="354209">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Viga 1</a:t>
                          </a:r>
                        </a:p>
                      </a:txBody>
                      <a:tcPr marL="68580" marR="68580" marT="0" marB="0">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24,9</a:t>
                          </a:r>
                        </a:p>
                      </a:txBody>
                      <a:tcPr marL="68580" marR="68580" marT="0" marB="0">
                        <a:lnL>
                          <a:noFill/>
                        </a:lnL>
                        <a:lnR>
                          <a:noFill/>
                        </a:lnR>
                        <a:lnT>
                          <a:noFill/>
                        </a:lnT>
                        <a:lnB>
                          <a:noFill/>
                        </a:lnB>
                      </a:tcPr>
                    </a:tc>
                    <a:extLst>
                      <a:ext uri="{0D108BD9-81ED-4DB2-BD59-A6C34878D82A}">
                        <a16:rowId xmlns:a16="http://schemas.microsoft.com/office/drawing/2014/main" val="898996493"/>
                      </a:ext>
                    </a:extLst>
                  </a:tr>
                  <a:tr h="354209">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Viga 2</a:t>
                          </a:r>
                        </a:p>
                      </a:txBody>
                      <a:tcPr marL="68580" marR="68580" marT="0" marB="0">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25,3</a:t>
                          </a:r>
                        </a:p>
                      </a:txBody>
                      <a:tcPr marL="68580" marR="68580" marT="0" marB="0">
                        <a:lnL>
                          <a:noFill/>
                        </a:lnL>
                        <a:lnR>
                          <a:noFill/>
                        </a:lnR>
                        <a:lnT>
                          <a:noFill/>
                        </a:lnT>
                        <a:lnB>
                          <a:noFill/>
                        </a:lnB>
                      </a:tcPr>
                    </a:tc>
                    <a:extLst>
                      <a:ext uri="{0D108BD9-81ED-4DB2-BD59-A6C34878D82A}">
                        <a16:rowId xmlns:a16="http://schemas.microsoft.com/office/drawing/2014/main" val="1888516451"/>
                      </a:ext>
                    </a:extLst>
                  </a:tr>
                  <a:tr h="354209">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Viga 3</a:t>
                          </a:r>
                        </a:p>
                      </a:txBody>
                      <a:tcPr marL="68580" marR="68580" marT="0" marB="0">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68580" marR="68580" marT="0" marB="0">
                        <a:lnL>
                          <a:noFill/>
                        </a:lnL>
                        <a:lnR>
                          <a:noFill/>
                        </a:lnR>
                        <a:lnT>
                          <a:noFill/>
                        </a:lnT>
                        <a:lnB>
                          <a:noFill/>
                        </a:lnB>
                      </a:tcPr>
                    </a:tc>
                    <a:extLst>
                      <a:ext uri="{0D108BD9-81ED-4DB2-BD59-A6C34878D82A}">
                        <a16:rowId xmlns:a16="http://schemas.microsoft.com/office/drawing/2014/main" val="2960848535"/>
                      </a:ext>
                    </a:extLst>
                  </a:tr>
                  <a:tr h="354209">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Escalera</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25,2</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1206822"/>
                      </a:ext>
                    </a:extLst>
                  </a:tr>
                </a:tbl>
              </a:graphicData>
            </a:graphic>
          </p:graphicFrame>
        </mc:Fallback>
      </mc:AlternateContent>
      <p:graphicFrame>
        <p:nvGraphicFramePr>
          <p:cNvPr id="36" name="Gráfico 35">
            <a:extLst>
              <a:ext uri="{FF2B5EF4-FFF2-40B4-BE49-F238E27FC236}">
                <a16:creationId xmlns:a16="http://schemas.microsoft.com/office/drawing/2014/main" id="{F90CC611-D96A-4318-B35A-36B1172CB193}"/>
              </a:ext>
            </a:extLst>
          </p:cNvPr>
          <p:cNvGraphicFramePr/>
          <p:nvPr>
            <p:extLst>
              <p:ext uri="{D42A27DB-BD31-4B8C-83A1-F6EECF244321}">
                <p14:modId xmlns:p14="http://schemas.microsoft.com/office/powerpoint/2010/main" val="3993930598"/>
              </p:ext>
            </p:extLst>
          </p:nvPr>
        </p:nvGraphicFramePr>
        <p:xfrm>
          <a:off x="7044267" y="3283389"/>
          <a:ext cx="4922472" cy="27335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Tabla 10">
            <a:extLst>
              <a:ext uri="{FF2B5EF4-FFF2-40B4-BE49-F238E27FC236}">
                <a16:creationId xmlns:a16="http://schemas.microsoft.com/office/drawing/2014/main" id="{2BF35373-B2B5-4BBF-814A-B6B5539FF740}"/>
              </a:ext>
            </a:extLst>
          </p:cNvPr>
          <p:cNvGraphicFramePr>
            <a:graphicFrameLocks noGrp="1"/>
          </p:cNvGraphicFramePr>
          <p:nvPr>
            <p:extLst>
              <p:ext uri="{D42A27DB-BD31-4B8C-83A1-F6EECF244321}">
                <p14:modId xmlns:p14="http://schemas.microsoft.com/office/powerpoint/2010/main" val="2518146585"/>
              </p:ext>
            </p:extLst>
          </p:nvPr>
        </p:nvGraphicFramePr>
        <p:xfrm>
          <a:off x="827999" y="3873600"/>
          <a:ext cx="5760804" cy="2033670"/>
        </p:xfrm>
        <a:graphic>
          <a:graphicData uri="http://schemas.openxmlformats.org/drawingml/2006/table">
            <a:tbl>
              <a:tblPr firstRow="1" firstCol="1" bandRow="1"/>
              <a:tblGrid>
                <a:gridCol w="1254401">
                  <a:extLst>
                    <a:ext uri="{9D8B030D-6E8A-4147-A177-3AD203B41FA5}">
                      <a16:colId xmlns:a16="http://schemas.microsoft.com/office/drawing/2014/main" val="2281028022"/>
                    </a:ext>
                  </a:extLst>
                </a:gridCol>
                <a:gridCol w="836970">
                  <a:extLst>
                    <a:ext uri="{9D8B030D-6E8A-4147-A177-3AD203B41FA5}">
                      <a16:colId xmlns:a16="http://schemas.microsoft.com/office/drawing/2014/main" val="4179182725"/>
                    </a:ext>
                  </a:extLst>
                </a:gridCol>
                <a:gridCol w="715746">
                  <a:extLst>
                    <a:ext uri="{9D8B030D-6E8A-4147-A177-3AD203B41FA5}">
                      <a16:colId xmlns:a16="http://schemas.microsoft.com/office/drawing/2014/main" val="2246119846"/>
                    </a:ext>
                  </a:extLst>
                </a:gridCol>
                <a:gridCol w="190625">
                  <a:extLst>
                    <a:ext uri="{9D8B030D-6E8A-4147-A177-3AD203B41FA5}">
                      <a16:colId xmlns:a16="http://schemas.microsoft.com/office/drawing/2014/main" val="2116133288"/>
                    </a:ext>
                  </a:extLst>
                </a:gridCol>
                <a:gridCol w="1379996">
                  <a:extLst>
                    <a:ext uri="{9D8B030D-6E8A-4147-A177-3AD203B41FA5}">
                      <a16:colId xmlns:a16="http://schemas.microsoft.com/office/drawing/2014/main" val="532164961"/>
                    </a:ext>
                  </a:extLst>
                </a:gridCol>
                <a:gridCol w="1383066">
                  <a:extLst>
                    <a:ext uri="{9D8B030D-6E8A-4147-A177-3AD203B41FA5}">
                      <a16:colId xmlns:a16="http://schemas.microsoft.com/office/drawing/2014/main" val="727208314"/>
                    </a:ext>
                  </a:extLst>
                </a:gridCol>
              </a:tblGrid>
              <a:tr h="338945">
                <a:tc>
                  <a:txBody>
                    <a:bodyPr/>
                    <a:lstStyle/>
                    <a:p>
                      <a:pPr indent="180340" algn="just">
                        <a:lnSpc>
                          <a:spcPct val="150000"/>
                        </a:lnSpc>
                        <a:spcBef>
                          <a:spcPts val="600"/>
                        </a:spcBef>
                        <a:spcAft>
                          <a:spcPts val="60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Elemento</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Bef>
                          <a:spcPts val="600"/>
                        </a:spcBef>
                        <a:spcAft>
                          <a:spcPts val="60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Bef>
                          <a:spcPts val="600"/>
                        </a:spcBef>
                        <a:spcAft>
                          <a:spcPts val="60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N.R</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Bef>
                          <a:spcPts val="600"/>
                        </a:spcBef>
                        <a:spcAft>
                          <a:spcPts val="600"/>
                        </a:spcAft>
                      </a:pP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Bef>
                          <a:spcPts val="600"/>
                        </a:spcBef>
                        <a:spcAft>
                          <a:spcPts val="60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 (MPa)</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Bef>
                          <a:spcPts val="600"/>
                        </a:spcBef>
                        <a:spcAft>
                          <a:spcPts val="60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 (Kg/cm2)</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4692167"/>
                  </a:ext>
                </a:extLst>
              </a:tr>
              <a:tr h="338945">
                <a:tc>
                  <a:txBody>
                    <a:bodyPr/>
                    <a:lstStyle/>
                    <a:p>
                      <a:pPr indent="180340" algn="just">
                        <a:lnSpc>
                          <a:spcPct val="150000"/>
                        </a:lnSpc>
                        <a:spcBef>
                          <a:spcPts val="600"/>
                        </a:spcBef>
                        <a:spcAft>
                          <a:spcPts val="60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Losa</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ctr">
                        <a:lnSpc>
                          <a:spcPct val="150000"/>
                        </a:lnSpc>
                        <a:spcBef>
                          <a:spcPts val="600"/>
                        </a:spcBef>
                        <a:spcAft>
                          <a:spcPts val="60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-90</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ctr">
                        <a:lnSpc>
                          <a:spcPct val="150000"/>
                        </a:lnSpc>
                        <a:spcBef>
                          <a:spcPts val="600"/>
                        </a:spcBef>
                        <a:spcAft>
                          <a:spcPts val="60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21,4</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ctr">
                        <a:lnSpc>
                          <a:spcPct val="150000"/>
                        </a:lnSpc>
                        <a:spcBef>
                          <a:spcPts val="600"/>
                        </a:spcBef>
                        <a:spcAft>
                          <a:spcPts val="600"/>
                        </a:spcAft>
                      </a:pP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ctr">
                        <a:lnSpc>
                          <a:spcPct val="150000"/>
                        </a:lnSpc>
                        <a:spcBef>
                          <a:spcPts val="600"/>
                        </a:spcBef>
                        <a:spcAft>
                          <a:spcPts val="60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18,68</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ctr">
                        <a:lnSpc>
                          <a:spcPct val="150000"/>
                        </a:lnSpc>
                        <a:spcBef>
                          <a:spcPts val="600"/>
                        </a:spcBef>
                        <a:spcAft>
                          <a:spcPts val="60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190</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656275719"/>
                  </a:ext>
                </a:extLst>
              </a:tr>
              <a:tr h="338945">
                <a:tc>
                  <a:txBody>
                    <a:bodyPr/>
                    <a:lstStyle/>
                    <a:p>
                      <a:pPr indent="180340" algn="just">
                        <a:lnSpc>
                          <a:spcPct val="150000"/>
                        </a:lnSpc>
                        <a:spcBef>
                          <a:spcPts val="600"/>
                        </a:spcBef>
                        <a:spcAft>
                          <a:spcPts val="60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Viga 1</a:t>
                      </a:r>
                    </a:p>
                  </a:txBody>
                  <a:tcPr marL="68580" marR="68580" marT="0" marB="0">
                    <a:lnL>
                      <a:noFill/>
                    </a:lnL>
                    <a:lnR>
                      <a:noFill/>
                    </a:lnR>
                    <a:lnT>
                      <a:noFill/>
                    </a:lnT>
                    <a:lnB>
                      <a:noFill/>
                    </a:lnB>
                  </a:tcPr>
                </a:tc>
                <a:tc>
                  <a:txBody>
                    <a:bodyPr/>
                    <a:lstStyle/>
                    <a:p>
                      <a:pPr indent="180340" algn="ctr">
                        <a:lnSpc>
                          <a:spcPct val="150000"/>
                        </a:lnSpc>
                        <a:spcBef>
                          <a:spcPts val="600"/>
                        </a:spcBef>
                        <a:spcAft>
                          <a:spcPts val="60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lnL>
                      <a:noFill/>
                    </a:lnL>
                    <a:lnR>
                      <a:noFill/>
                    </a:lnR>
                    <a:lnT>
                      <a:noFill/>
                    </a:lnT>
                    <a:lnB>
                      <a:noFill/>
                    </a:lnB>
                  </a:tcPr>
                </a:tc>
                <a:tc>
                  <a:txBody>
                    <a:bodyPr/>
                    <a:lstStyle/>
                    <a:p>
                      <a:pPr indent="180340" algn="ctr">
                        <a:lnSpc>
                          <a:spcPct val="150000"/>
                        </a:lnSpc>
                        <a:spcBef>
                          <a:spcPts val="600"/>
                        </a:spcBef>
                        <a:spcAft>
                          <a:spcPts val="60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24,9</a:t>
                      </a:r>
                    </a:p>
                  </a:txBody>
                  <a:tcPr marL="68580" marR="68580" marT="0" marB="0">
                    <a:lnL>
                      <a:noFill/>
                    </a:lnL>
                    <a:lnR>
                      <a:noFill/>
                    </a:lnR>
                    <a:lnT>
                      <a:noFill/>
                    </a:lnT>
                    <a:lnB>
                      <a:noFill/>
                    </a:lnB>
                  </a:tcPr>
                </a:tc>
                <a:tc>
                  <a:txBody>
                    <a:bodyPr/>
                    <a:lstStyle/>
                    <a:p>
                      <a:pPr indent="180340" algn="ctr">
                        <a:lnSpc>
                          <a:spcPct val="150000"/>
                        </a:lnSpc>
                        <a:spcBef>
                          <a:spcPts val="600"/>
                        </a:spcBef>
                        <a:spcAft>
                          <a:spcPts val="600"/>
                        </a:spcAft>
                      </a:pP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Bef>
                          <a:spcPts val="600"/>
                        </a:spcBef>
                        <a:spcAft>
                          <a:spcPts val="60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17,27</a:t>
                      </a:r>
                    </a:p>
                  </a:txBody>
                  <a:tcPr marL="68580" marR="68580" marT="0" marB="0">
                    <a:lnL>
                      <a:noFill/>
                    </a:lnL>
                    <a:lnR>
                      <a:noFill/>
                    </a:lnR>
                    <a:lnT>
                      <a:noFill/>
                    </a:lnT>
                    <a:lnB>
                      <a:noFill/>
                    </a:lnB>
                  </a:tcPr>
                </a:tc>
                <a:tc>
                  <a:txBody>
                    <a:bodyPr/>
                    <a:lstStyle/>
                    <a:p>
                      <a:pPr indent="180340" algn="ctr">
                        <a:lnSpc>
                          <a:spcPct val="150000"/>
                        </a:lnSpc>
                        <a:spcBef>
                          <a:spcPts val="600"/>
                        </a:spcBef>
                        <a:spcAft>
                          <a:spcPts val="60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176</a:t>
                      </a:r>
                    </a:p>
                  </a:txBody>
                  <a:tcPr marL="68580" marR="68580" marT="0" marB="0">
                    <a:lnL>
                      <a:noFill/>
                    </a:lnL>
                    <a:lnR>
                      <a:noFill/>
                    </a:lnR>
                    <a:lnT>
                      <a:noFill/>
                    </a:lnT>
                    <a:lnB>
                      <a:noFill/>
                    </a:lnB>
                  </a:tcPr>
                </a:tc>
                <a:extLst>
                  <a:ext uri="{0D108BD9-81ED-4DB2-BD59-A6C34878D82A}">
                    <a16:rowId xmlns:a16="http://schemas.microsoft.com/office/drawing/2014/main" val="799261840"/>
                  </a:ext>
                </a:extLst>
              </a:tr>
              <a:tr h="338945">
                <a:tc>
                  <a:txBody>
                    <a:bodyPr/>
                    <a:lstStyle/>
                    <a:p>
                      <a:pPr indent="180340" algn="just">
                        <a:lnSpc>
                          <a:spcPct val="150000"/>
                        </a:lnSpc>
                        <a:spcBef>
                          <a:spcPts val="600"/>
                        </a:spcBef>
                        <a:spcAft>
                          <a:spcPts val="60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Viga 2</a:t>
                      </a:r>
                    </a:p>
                  </a:txBody>
                  <a:tcPr marL="68580" marR="68580" marT="0" marB="0">
                    <a:lnL>
                      <a:noFill/>
                    </a:lnL>
                    <a:lnR>
                      <a:noFill/>
                    </a:lnR>
                    <a:lnT>
                      <a:noFill/>
                    </a:lnT>
                    <a:lnB>
                      <a:noFill/>
                    </a:lnB>
                  </a:tcPr>
                </a:tc>
                <a:tc>
                  <a:txBody>
                    <a:bodyPr/>
                    <a:lstStyle/>
                    <a:p>
                      <a:pPr indent="180340" algn="ctr">
                        <a:lnSpc>
                          <a:spcPct val="150000"/>
                        </a:lnSpc>
                        <a:spcBef>
                          <a:spcPts val="600"/>
                        </a:spcBef>
                        <a:spcAft>
                          <a:spcPts val="60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lnL>
                      <a:noFill/>
                    </a:lnL>
                    <a:lnR>
                      <a:noFill/>
                    </a:lnR>
                    <a:lnT>
                      <a:noFill/>
                    </a:lnT>
                    <a:lnB>
                      <a:noFill/>
                    </a:lnB>
                  </a:tcPr>
                </a:tc>
                <a:tc>
                  <a:txBody>
                    <a:bodyPr/>
                    <a:lstStyle/>
                    <a:p>
                      <a:pPr indent="180340" algn="ctr">
                        <a:lnSpc>
                          <a:spcPct val="150000"/>
                        </a:lnSpc>
                        <a:spcBef>
                          <a:spcPts val="600"/>
                        </a:spcBef>
                        <a:spcAft>
                          <a:spcPts val="60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25,3</a:t>
                      </a:r>
                    </a:p>
                  </a:txBody>
                  <a:tcPr marL="68580" marR="68580" marT="0" marB="0">
                    <a:lnL>
                      <a:noFill/>
                    </a:lnL>
                    <a:lnR>
                      <a:noFill/>
                    </a:lnR>
                    <a:lnT>
                      <a:noFill/>
                    </a:lnT>
                    <a:lnB>
                      <a:noFill/>
                    </a:lnB>
                  </a:tcPr>
                </a:tc>
                <a:tc>
                  <a:txBody>
                    <a:bodyPr/>
                    <a:lstStyle/>
                    <a:p>
                      <a:pPr indent="180340" algn="ctr">
                        <a:lnSpc>
                          <a:spcPct val="150000"/>
                        </a:lnSpc>
                        <a:spcBef>
                          <a:spcPts val="600"/>
                        </a:spcBef>
                        <a:spcAft>
                          <a:spcPts val="600"/>
                        </a:spcAft>
                      </a:pP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Bef>
                          <a:spcPts val="600"/>
                        </a:spcBef>
                        <a:spcAft>
                          <a:spcPts val="60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18,13</a:t>
                      </a:r>
                    </a:p>
                  </a:txBody>
                  <a:tcPr marL="68580" marR="68580" marT="0" marB="0">
                    <a:lnL>
                      <a:noFill/>
                    </a:lnL>
                    <a:lnR>
                      <a:noFill/>
                    </a:lnR>
                    <a:lnT>
                      <a:noFill/>
                    </a:lnT>
                    <a:lnB>
                      <a:noFill/>
                    </a:lnB>
                  </a:tcPr>
                </a:tc>
                <a:tc>
                  <a:txBody>
                    <a:bodyPr/>
                    <a:lstStyle/>
                    <a:p>
                      <a:pPr indent="180340" algn="ctr">
                        <a:lnSpc>
                          <a:spcPct val="150000"/>
                        </a:lnSpc>
                        <a:spcBef>
                          <a:spcPts val="600"/>
                        </a:spcBef>
                        <a:spcAft>
                          <a:spcPts val="60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185</a:t>
                      </a:r>
                    </a:p>
                  </a:txBody>
                  <a:tcPr marL="68580" marR="68580" marT="0" marB="0">
                    <a:lnL>
                      <a:noFill/>
                    </a:lnL>
                    <a:lnR>
                      <a:noFill/>
                    </a:lnR>
                    <a:lnT>
                      <a:noFill/>
                    </a:lnT>
                    <a:lnB>
                      <a:noFill/>
                    </a:lnB>
                  </a:tcPr>
                </a:tc>
                <a:extLst>
                  <a:ext uri="{0D108BD9-81ED-4DB2-BD59-A6C34878D82A}">
                    <a16:rowId xmlns:a16="http://schemas.microsoft.com/office/drawing/2014/main" val="2915241335"/>
                  </a:ext>
                </a:extLst>
              </a:tr>
              <a:tr h="338945">
                <a:tc>
                  <a:txBody>
                    <a:bodyPr/>
                    <a:lstStyle/>
                    <a:p>
                      <a:pPr indent="180340" algn="just">
                        <a:lnSpc>
                          <a:spcPct val="150000"/>
                        </a:lnSpc>
                        <a:spcBef>
                          <a:spcPts val="600"/>
                        </a:spcBef>
                        <a:spcAft>
                          <a:spcPts val="60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Viga 3</a:t>
                      </a:r>
                    </a:p>
                  </a:txBody>
                  <a:tcPr marL="68580" marR="68580" marT="0" marB="0">
                    <a:lnL>
                      <a:noFill/>
                    </a:lnL>
                    <a:lnR>
                      <a:noFill/>
                    </a:lnR>
                    <a:lnT>
                      <a:noFill/>
                    </a:lnT>
                    <a:lnB>
                      <a:noFill/>
                    </a:lnB>
                  </a:tcPr>
                </a:tc>
                <a:tc>
                  <a:txBody>
                    <a:bodyPr/>
                    <a:lstStyle/>
                    <a:p>
                      <a:pPr indent="180340" algn="ctr">
                        <a:lnSpc>
                          <a:spcPct val="150000"/>
                        </a:lnSpc>
                        <a:spcBef>
                          <a:spcPts val="600"/>
                        </a:spcBef>
                        <a:spcAft>
                          <a:spcPts val="60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lnL>
                      <a:noFill/>
                    </a:lnL>
                    <a:lnR>
                      <a:noFill/>
                    </a:lnR>
                    <a:lnT>
                      <a:noFill/>
                    </a:lnT>
                    <a:lnB>
                      <a:noFill/>
                    </a:lnB>
                  </a:tcPr>
                </a:tc>
                <a:tc>
                  <a:txBody>
                    <a:bodyPr/>
                    <a:lstStyle/>
                    <a:p>
                      <a:pPr indent="180340" algn="ctr">
                        <a:lnSpc>
                          <a:spcPct val="150000"/>
                        </a:lnSpc>
                        <a:spcBef>
                          <a:spcPts val="600"/>
                        </a:spcBef>
                        <a:spcAft>
                          <a:spcPts val="60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68580" marR="68580" marT="0" marB="0">
                    <a:lnL>
                      <a:noFill/>
                    </a:lnL>
                    <a:lnR>
                      <a:noFill/>
                    </a:lnR>
                    <a:lnT>
                      <a:noFill/>
                    </a:lnT>
                    <a:lnB>
                      <a:noFill/>
                    </a:lnB>
                  </a:tcPr>
                </a:tc>
                <a:tc>
                  <a:txBody>
                    <a:bodyPr/>
                    <a:lstStyle/>
                    <a:p>
                      <a:pPr indent="180340" algn="ctr">
                        <a:lnSpc>
                          <a:spcPct val="150000"/>
                        </a:lnSpc>
                        <a:spcBef>
                          <a:spcPts val="600"/>
                        </a:spcBef>
                        <a:spcAft>
                          <a:spcPts val="600"/>
                        </a:spcAft>
                      </a:pP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Bef>
                          <a:spcPts val="600"/>
                        </a:spcBef>
                        <a:spcAft>
                          <a:spcPts val="60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19,64</a:t>
                      </a:r>
                    </a:p>
                  </a:txBody>
                  <a:tcPr marL="68580" marR="68580" marT="0" marB="0">
                    <a:lnL>
                      <a:noFill/>
                    </a:lnL>
                    <a:lnR>
                      <a:noFill/>
                    </a:lnR>
                    <a:lnT>
                      <a:noFill/>
                    </a:lnT>
                    <a:lnB>
                      <a:noFill/>
                    </a:lnB>
                  </a:tcPr>
                </a:tc>
                <a:tc>
                  <a:txBody>
                    <a:bodyPr/>
                    <a:lstStyle/>
                    <a:p>
                      <a:pPr indent="180340" algn="ctr">
                        <a:lnSpc>
                          <a:spcPct val="150000"/>
                        </a:lnSpc>
                        <a:spcBef>
                          <a:spcPts val="600"/>
                        </a:spcBef>
                        <a:spcAft>
                          <a:spcPts val="60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a:t>
                      </a:r>
                    </a:p>
                  </a:txBody>
                  <a:tcPr marL="68580" marR="68580" marT="0" marB="0">
                    <a:lnL>
                      <a:noFill/>
                    </a:lnL>
                    <a:lnR>
                      <a:noFill/>
                    </a:lnR>
                    <a:lnT>
                      <a:noFill/>
                    </a:lnT>
                    <a:lnB>
                      <a:noFill/>
                    </a:lnB>
                  </a:tcPr>
                </a:tc>
                <a:extLst>
                  <a:ext uri="{0D108BD9-81ED-4DB2-BD59-A6C34878D82A}">
                    <a16:rowId xmlns:a16="http://schemas.microsoft.com/office/drawing/2014/main" val="2959855469"/>
                  </a:ext>
                </a:extLst>
              </a:tr>
              <a:tr h="338945">
                <a:tc>
                  <a:txBody>
                    <a:bodyPr/>
                    <a:lstStyle/>
                    <a:p>
                      <a:pPr indent="180340" algn="just">
                        <a:lnSpc>
                          <a:spcPct val="150000"/>
                        </a:lnSpc>
                        <a:spcBef>
                          <a:spcPts val="600"/>
                        </a:spcBef>
                        <a:spcAft>
                          <a:spcPts val="60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Escalera</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ctr">
                        <a:lnSpc>
                          <a:spcPct val="150000"/>
                        </a:lnSpc>
                        <a:spcBef>
                          <a:spcPts val="600"/>
                        </a:spcBef>
                        <a:spcAft>
                          <a:spcPts val="60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ctr">
                        <a:lnSpc>
                          <a:spcPct val="150000"/>
                        </a:lnSpc>
                        <a:spcBef>
                          <a:spcPts val="600"/>
                        </a:spcBef>
                        <a:spcAft>
                          <a:spcPts val="60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25,2</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ctr">
                        <a:lnSpc>
                          <a:spcPct val="150000"/>
                        </a:lnSpc>
                        <a:spcBef>
                          <a:spcPts val="600"/>
                        </a:spcBef>
                        <a:spcAft>
                          <a:spcPts val="600"/>
                        </a:spcAft>
                      </a:pP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ctr">
                        <a:lnSpc>
                          <a:spcPct val="150000"/>
                        </a:lnSpc>
                        <a:spcBef>
                          <a:spcPts val="600"/>
                        </a:spcBef>
                        <a:spcAft>
                          <a:spcPts val="60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17,81</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indent="180340" algn="ctr">
                        <a:lnSpc>
                          <a:spcPct val="150000"/>
                        </a:lnSpc>
                        <a:spcBef>
                          <a:spcPts val="600"/>
                        </a:spcBef>
                        <a:spcAft>
                          <a:spcPts val="60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182</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2797875"/>
                  </a:ext>
                </a:extLst>
              </a:tr>
            </a:tbl>
          </a:graphicData>
        </a:graphic>
      </p:graphicFrame>
      <p:sp>
        <p:nvSpPr>
          <p:cNvPr id="40" name="Rectángulo 39">
            <a:extLst>
              <a:ext uri="{FF2B5EF4-FFF2-40B4-BE49-F238E27FC236}">
                <a16:creationId xmlns:a16="http://schemas.microsoft.com/office/drawing/2014/main" id="{44250A91-9245-4172-8133-7A7838F3903D}"/>
              </a:ext>
            </a:extLst>
          </p:cNvPr>
          <p:cNvSpPr/>
          <p:nvPr/>
        </p:nvSpPr>
        <p:spPr>
          <a:xfrm>
            <a:off x="2106135" y="3421695"/>
            <a:ext cx="3204532" cy="343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RESULTADOS</a:t>
            </a:r>
          </a:p>
        </p:txBody>
      </p:sp>
      <p:sp>
        <p:nvSpPr>
          <p:cNvPr id="41" name="Rectángulo 40">
            <a:extLst>
              <a:ext uri="{FF2B5EF4-FFF2-40B4-BE49-F238E27FC236}">
                <a16:creationId xmlns:a16="http://schemas.microsoft.com/office/drawing/2014/main" id="{EF12FD29-1D81-4F8C-B1B1-AB07E5BCD4B5}"/>
              </a:ext>
            </a:extLst>
          </p:cNvPr>
          <p:cNvSpPr/>
          <p:nvPr/>
        </p:nvSpPr>
        <p:spPr>
          <a:xfrm>
            <a:off x="7705900" y="1617033"/>
            <a:ext cx="3599206" cy="5970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a:t>f’c=180 Kg/cm2</a:t>
            </a:r>
          </a:p>
        </p:txBody>
      </p:sp>
    </p:spTree>
    <p:extLst>
      <p:ext uri="{BB962C8B-B14F-4D97-AF65-F5344CB8AC3E}">
        <p14:creationId xmlns:p14="http://schemas.microsoft.com/office/powerpoint/2010/main" val="93458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17</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CARACTERIZACIÓN DE LA EDIFICACIÓN DE ESTUDIO : PROPIEDADES DE MATERIALES</a:t>
            </a:r>
            <a:endParaRPr lang="es-ES" sz="2000" dirty="0">
              <a:ln>
                <a:solidFill>
                  <a:schemeClr val="tx1"/>
                </a:solidFill>
              </a:ln>
            </a:endParaRPr>
          </a:p>
        </p:txBody>
      </p:sp>
      <p:sp>
        <p:nvSpPr>
          <p:cNvPr id="2" name="Rectángulo 1"/>
          <p:cNvSpPr/>
          <p:nvPr/>
        </p:nvSpPr>
        <p:spPr>
          <a:xfrm>
            <a:off x="499252" y="755309"/>
            <a:ext cx="11022192" cy="6392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MADERA (EUCALIPTO)</a:t>
            </a:r>
          </a:p>
        </p:txBody>
      </p:sp>
      <p:sp>
        <p:nvSpPr>
          <p:cNvPr id="29" name="Rectángulo 28"/>
          <p:cNvSpPr/>
          <p:nvPr/>
        </p:nvSpPr>
        <p:spPr>
          <a:xfrm>
            <a:off x="7211731" y="5794914"/>
            <a:ext cx="1336904" cy="307777"/>
          </a:xfrm>
          <a:prstGeom prst="rect">
            <a:avLst/>
          </a:prstGeom>
        </p:spPr>
        <p:txBody>
          <a:bodyPr wrap="none">
            <a:spAutoFit/>
          </a:bodyPr>
          <a:lstStyle/>
          <a:p>
            <a:pPr algn="just"/>
            <a:r>
              <a:rPr lang="es-EC" sz="1400" b="1" dirty="0"/>
              <a:t>Fuente: </a:t>
            </a:r>
            <a:r>
              <a:rPr lang="es-EC" sz="1400" dirty="0"/>
              <a:t>Propia  </a:t>
            </a:r>
          </a:p>
        </p:txBody>
      </p:sp>
      <p:sp>
        <p:nvSpPr>
          <p:cNvPr id="39"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40"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41" name="3 Flecha a la derecha con muesca"/>
          <p:cNvSpPr/>
          <p:nvPr/>
        </p:nvSpPr>
        <p:spPr>
          <a:xfrm>
            <a:off x="2886925" y="6291937"/>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42"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43"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44"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pic>
        <p:nvPicPr>
          <p:cNvPr id="3" name="Imagen 2">
            <a:extLst>
              <a:ext uri="{FF2B5EF4-FFF2-40B4-BE49-F238E27FC236}">
                <a16:creationId xmlns:a16="http://schemas.microsoft.com/office/drawing/2014/main" id="{BFFCE5AD-8A95-40F0-A989-EA8528924724}"/>
              </a:ext>
            </a:extLst>
          </p:cNvPr>
          <p:cNvPicPr>
            <a:picLocks noChangeAspect="1"/>
          </p:cNvPicPr>
          <p:nvPr/>
        </p:nvPicPr>
        <p:blipFill>
          <a:blip r:embed="rId3"/>
          <a:stretch>
            <a:fillRect/>
          </a:stretch>
        </p:blipFill>
        <p:spPr>
          <a:xfrm>
            <a:off x="112587" y="1601326"/>
            <a:ext cx="3951170" cy="2822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Imagen 20">
            <a:extLst>
              <a:ext uri="{FF2B5EF4-FFF2-40B4-BE49-F238E27FC236}">
                <a16:creationId xmlns:a16="http://schemas.microsoft.com/office/drawing/2014/main" id="{1B1D2011-4B7D-4A9D-A96B-4F8C8B0E339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158102" y="1601326"/>
            <a:ext cx="4289093" cy="25553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Imagen 22">
            <a:extLst>
              <a:ext uri="{FF2B5EF4-FFF2-40B4-BE49-F238E27FC236}">
                <a16:creationId xmlns:a16="http://schemas.microsoft.com/office/drawing/2014/main" id="{8341CB98-4229-419B-A006-7C3C5BFC8CF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4280" y="3085513"/>
            <a:ext cx="2754657" cy="30171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Rectángulo 23">
            <a:extLst>
              <a:ext uri="{FF2B5EF4-FFF2-40B4-BE49-F238E27FC236}">
                <a16:creationId xmlns:a16="http://schemas.microsoft.com/office/drawing/2014/main" id="{748F1739-0B80-4FF1-926D-E637712786DA}"/>
              </a:ext>
            </a:extLst>
          </p:cNvPr>
          <p:cNvSpPr/>
          <p:nvPr/>
        </p:nvSpPr>
        <p:spPr>
          <a:xfrm>
            <a:off x="4357102" y="2001435"/>
            <a:ext cx="2507655" cy="6392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ELEMENTOS DE MADERA</a:t>
            </a:r>
          </a:p>
        </p:txBody>
      </p:sp>
    </p:spTree>
    <p:extLst>
      <p:ext uri="{BB962C8B-B14F-4D97-AF65-F5344CB8AC3E}">
        <p14:creationId xmlns:p14="http://schemas.microsoft.com/office/powerpoint/2010/main" val="2855676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18</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CARACTERIZACIÓN DE LA EDIFICACIÓN DE ESTUDIO : PROPIEDADES DE MATERIALES</a:t>
            </a:r>
            <a:endParaRPr lang="es-ES" sz="2000" dirty="0">
              <a:ln>
                <a:solidFill>
                  <a:schemeClr val="tx1"/>
                </a:solidFill>
              </a:ln>
            </a:endParaRPr>
          </a:p>
        </p:txBody>
      </p:sp>
      <p:sp>
        <p:nvSpPr>
          <p:cNvPr id="2" name="Rectángulo 1"/>
          <p:cNvSpPr/>
          <p:nvPr/>
        </p:nvSpPr>
        <p:spPr>
          <a:xfrm>
            <a:off x="499252" y="755309"/>
            <a:ext cx="11022192" cy="6392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MADERA (EUCALIPTO)</a:t>
            </a:r>
          </a:p>
        </p:txBody>
      </p:sp>
      <p:sp>
        <p:nvSpPr>
          <p:cNvPr id="39"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40"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41" name="3 Flecha a la derecha con muesca"/>
          <p:cNvSpPr/>
          <p:nvPr/>
        </p:nvSpPr>
        <p:spPr>
          <a:xfrm>
            <a:off x="2886925" y="6291937"/>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42"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43"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44"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graphicFrame>
        <p:nvGraphicFramePr>
          <p:cNvPr id="6" name="Tabla 5">
            <a:extLst>
              <a:ext uri="{FF2B5EF4-FFF2-40B4-BE49-F238E27FC236}">
                <a16:creationId xmlns:a16="http://schemas.microsoft.com/office/drawing/2014/main" id="{D41E5D7B-3481-4075-BCE9-6B9A60AA4EDC}"/>
              </a:ext>
            </a:extLst>
          </p:cNvPr>
          <p:cNvGraphicFramePr>
            <a:graphicFrameLocks noGrp="1"/>
          </p:cNvGraphicFramePr>
          <p:nvPr>
            <p:extLst>
              <p:ext uri="{D42A27DB-BD31-4B8C-83A1-F6EECF244321}">
                <p14:modId xmlns:p14="http://schemas.microsoft.com/office/powerpoint/2010/main" val="1535405141"/>
              </p:ext>
            </p:extLst>
          </p:nvPr>
        </p:nvGraphicFramePr>
        <p:xfrm>
          <a:off x="4663982" y="1792206"/>
          <a:ext cx="6857462" cy="1341521"/>
        </p:xfrm>
        <a:graphic>
          <a:graphicData uri="http://schemas.openxmlformats.org/drawingml/2006/table">
            <a:tbl>
              <a:tblPr firstRow="1" firstCol="1" bandRow="1"/>
              <a:tblGrid>
                <a:gridCol w="849370">
                  <a:extLst>
                    <a:ext uri="{9D8B030D-6E8A-4147-A177-3AD203B41FA5}">
                      <a16:colId xmlns:a16="http://schemas.microsoft.com/office/drawing/2014/main" val="3765516741"/>
                    </a:ext>
                  </a:extLst>
                </a:gridCol>
                <a:gridCol w="924176">
                  <a:extLst>
                    <a:ext uri="{9D8B030D-6E8A-4147-A177-3AD203B41FA5}">
                      <a16:colId xmlns:a16="http://schemas.microsoft.com/office/drawing/2014/main" val="1972923617"/>
                    </a:ext>
                  </a:extLst>
                </a:gridCol>
                <a:gridCol w="1075680">
                  <a:extLst>
                    <a:ext uri="{9D8B030D-6E8A-4147-A177-3AD203B41FA5}">
                      <a16:colId xmlns:a16="http://schemas.microsoft.com/office/drawing/2014/main" val="4061326120"/>
                    </a:ext>
                  </a:extLst>
                </a:gridCol>
                <a:gridCol w="1426982">
                  <a:extLst>
                    <a:ext uri="{9D8B030D-6E8A-4147-A177-3AD203B41FA5}">
                      <a16:colId xmlns:a16="http://schemas.microsoft.com/office/drawing/2014/main" val="3284832854"/>
                    </a:ext>
                  </a:extLst>
                </a:gridCol>
                <a:gridCol w="1581326">
                  <a:extLst>
                    <a:ext uri="{9D8B030D-6E8A-4147-A177-3AD203B41FA5}">
                      <a16:colId xmlns:a16="http://schemas.microsoft.com/office/drawing/2014/main" val="1226524715"/>
                    </a:ext>
                  </a:extLst>
                </a:gridCol>
                <a:gridCol w="999928">
                  <a:extLst>
                    <a:ext uri="{9D8B030D-6E8A-4147-A177-3AD203B41FA5}">
                      <a16:colId xmlns:a16="http://schemas.microsoft.com/office/drawing/2014/main" val="553232137"/>
                    </a:ext>
                  </a:extLst>
                </a:gridCol>
              </a:tblGrid>
              <a:tr h="617240">
                <a:tc>
                  <a:txBody>
                    <a:bodyPr/>
                    <a:lstStyle/>
                    <a:p>
                      <a:pPr indent="180340" algn="ctr">
                        <a:lnSpc>
                          <a:spcPct val="150000"/>
                        </a:lnSpc>
                        <a:spcAft>
                          <a:spcPts val="0"/>
                        </a:spcAft>
                      </a:pPr>
                      <a:r>
                        <a:rPr lang="es-EC" sz="1200" b="1"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Grupo</a:t>
                      </a:r>
                      <a:endParaRPr lang="es-EC" sz="9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C" sz="1200" b="1"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Flexión</a:t>
                      </a:r>
                      <a:endParaRPr lang="es-EC" sz="9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C" sz="1200" b="1"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Tracción Paralela</a:t>
                      </a:r>
                      <a:endParaRPr lang="es-EC" sz="9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C" sz="1200" b="1"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Compresión paralela</a:t>
                      </a:r>
                      <a:endParaRPr lang="es-EC" sz="9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C" sz="1200" b="1"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Compresión perpendicular</a:t>
                      </a:r>
                      <a:endParaRPr lang="es-EC" sz="9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Aft>
                          <a:spcPts val="0"/>
                        </a:spcAft>
                      </a:pPr>
                      <a:r>
                        <a:rPr lang="es-EC" sz="1200" b="1"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Corte paralelo</a:t>
                      </a:r>
                      <a:endParaRPr lang="es-EC" sz="9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097732260"/>
                  </a:ext>
                </a:extLst>
              </a:tr>
              <a:tr h="234469">
                <a:tc>
                  <a:txBody>
                    <a:bodyPr/>
                    <a:lstStyle/>
                    <a:p>
                      <a:pPr indent="180340" algn="ctr">
                        <a:lnSpc>
                          <a:spcPct val="150000"/>
                        </a:lnSpc>
                        <a:spcAft>
                          <a:spcPts val="0"/>
                        </a:spcAft>
                      </a:pPr>
                      <a:r>
                        <a:rPr lang="es-EC" sz="1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9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210</a:t>
                      </a:r>
                      <a:endParaRPr lang="es-EC" sz="9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145</a:t>
                      </a:r>
                      <a:endParaRPr lang="es-EC" sz="9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20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145</a:t>
                      </a:r>
                      <a:endParaRPr lang="es-EC" sz="9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20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es-EC" sz="9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9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671294463"/>
                  </a:ext>
                </a:extLst>
              </a:tr>
              <a:tr h="234469">
                <a:tc>
                  <a:txBody>
                    <a:bodyPr/>
                    <a:lstStyle/>
                    <a:p>
                      <a:pPr indent="180340" algn="ctr">
                        <a:lnSpc>
                          <a:spcPct val="150000"/>
                        </a:lnSpc>
                        <a:spcAft>
                          <a:spcPts val="0"/>
                        </a:spcAft>
                      </a:pPr>
                      <a:r>
                        <a:rPr lang="es-EC" sz="1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s-EC" sz="9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150</a:t>
                      </a:r>
                      <a:endParaRPr lang="es-EC" sz="9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105</a:t>
                      </a:r>
                      <a:endParaRPr lang="es-EC" sz="9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110</a:t>
                      </a:r>
                      <a:endParaRPr lang="es-EC" sz="9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20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s-EC" sz="9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indent="180340" algn="ctr">
                        <a:lnSpc>
                          <a:spcPct val="150000"/>
                        </a:lnSpc>
                        <a:spcAft>
                          <a:spcPts val="0"/>
                        </a:spcAft>
                      </a:pPr>
                      <a:r>
                        <a:rPr lang="es-EC" sz="120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s-EC" sz="9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79922115"/>
                  </a:ext>
                </a:extLst>
              </a:tr>
              <a:tr h="234469">
                <a:tc>
                  <a:txBody>
                    <a:bodyPr/>
                    <a:lstStyle/>
                    <a:p>
                      <a:pPr indent="180340" algn="ctr">
                        <a:lnSpc>
                          <a:spcPct val="150000"/>
                        </a:lnSpc>
                        <a:spcAft>
                          <a:spcPts val="0"/>
                        </a:spcAft>
                      </a:pPr>
                      <a:r>
                        <a:rPr lang="es-EC" sz="1200" b="1"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s-EC" sz="9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C" sz="1200" b="1"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s-EC" sz="9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C" sz="1200" b="1"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75</a:t>
                      </a:r>
                      <a:endParaRPr lang="es-EC" sz="9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C" sz="1200" b="1"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80</a:t>
                      </a:r>
                      <a:endParaRPr lang="es-EC" sz="9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C" sz="1200" b="1"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9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Aft>
                          <a:spcPts val="0"/>
                        </a:spcAft>
                      </a:pPr>
                      <a:r>
                        <a:rPr lang="es-EC" sz="1200" b="1"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s-EC" sz="9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0955427"/>
                  </a:ext>
                </a:extLst>
              </a:tr>
            </a:tbl>
          </a:graphicData>
        </a:graphic>
      </p:graphicFrame>
      <mc:AlternateContent xmlns:mc="http://schemas.openxmlformats.org/markup-compatibility/2006">
        <mc:Choice xmlns:a14="http://schemas.microsoft.com/office/drawing/2010/main" Requires="a14">
          <p:sp>
            <p:nvSpPr>
              <p:cNvPr id="7" name="Rectángulo 6">
                <a:extLst>
                  <a:ext uri="{FF2B5EF4-FFF2-40B4-BE49-F238E27FC236}">
                    <a16:creationId xmlns:a16="http://schemas.microsoft.com/office/drawing/2014/main" id="{EB943E0D-108E-4A87-A7E7-8768283EE73D}"/>
                  </a:ext>
                </a:extLst>
              </p:cNvPr>
              <p:cNvSpPr/>
              <p:nvPr/>
            </p:nvSpPr>
            <p:spPr>
              <a:xfrm>
                <a:off x="5768388" y="3640176"/>
                <a:ext cx="4200061" cy="4970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sz="1400">
                          <a:latin typeface="Cambria Math" panose="02040503050406030204" pitchFamily="18" charset="0"/>
                        </a:rPr>
                        <m:t>E</m:t>
                      </m:r>
                      <m:r>
                        <m:rPr>
                          <m:sty m:val="p"/>
                        </m:rPr>
                        <a:rPr lang="es-EC" sz="1400" i="0">
                          <a:latin typeface="Cambria Math" panose="02040503050406030204" pitchFamily="18" charset="0"/>
                        </a:rPr>
                        <m:t>sfuerzo</m:t>
                      </m:r>
                      <m:r>
                        <a:rPr lang="es-EC" sz="1400" i="0">
                          <a:latin typeface="Cambria Math" panose="02040503050406030204" pitchFamily="18" charset="0"/>
                        </a:rPr>
                        <m:t> </m:t>
                      </m:r>
                      <m:r>
                        <m:rPr>
                          <m:sty m:val="p"/>
                        </m:rPr>
                        <a:rPr lang="es-EC" sz="1400" i="0">
                          <a:latin typeface="Cambria Math" panose="02040503050406030204" pitchFamily="18" charset="0"/>
                        </a:rPr>
                        <m:t>admisible</m:t>
                      </m:r>
                      <m:r>
                        <a:rPr lang="es-EC" sz="1400" i="0">
                          <a:latin typeface="Cambria Math" panose="02040503050406030204" pitchFamily="18" charset="0"/>
                        </a:rPr>
                        <m:t>=</m:t>
                      </m:r>
                      <m:f>
                        <m:fPr>
                          <m:ctrlPr>
                            <a:rPr lang="es-EC" sz="1400" i="1">
                              <a:latin typeface="Cambria Math" panose="02040503050406030204" pitchFamily="18" charset="0"/>
                            </a:rPr>
                          </m:ctrlPr>
                        </m:fPr>
                        <m:num>
                          <m:r>
                            <m:rPr>
                              <m:sty m:val="p"/>
                            </m:rPr>
                            <a:rPr lang="es-EC" sz="1400" i="0">
                              <a:latin typeface="Cambria Math" panose="02040503050406030204" pitchFamily="18" charset="0"/>
                            </a:rPr>
                            <m:t>F</m:t>
                          </m:r>
                          <m:r>
                            <a:rPr lang="es-EC" sz="1400" i="0">
                              <a:latin typeface="Cambria Math" panose="02040503050406030204" pitchFamily="18" charset="0"/>
                            </a:rPr>
                            <m:t>.</m:t>
                          </m:r>
                          <m:r>
                            <m:rPr>
                              <m:sty m:val="p"/>
                            </m:rPr>
                            <a:rPr lang="es-EC" sz="1400" i="0">
                              <a:latin typeface="Cambria Math" panose="02040503050406030204" pitchFamily="18" charset="0"/>
                            </a:rPr>
                            <m:t>C</m:t>
                          </m:r>
                          <m:r>
                            <a:rPr lang="es-EC" sz="1400" i="0">
                              <a:latin typeface="Cambria Math" panose="02040503050406030204" pitchFamily="18" charset="0"/>
                            </a:rPr>
                            <m:t>.∗</m:t>
                          </m:r>
                          <m:r>
                            <m:rPr>
                              <m:sty m:val="p"/>
                            </m:rPr>
                            <a:rPr lang="es-EC" sz="1400" i="0">
                              <a:latin typeface="Cambria Math" panose="02040503050406030204" pitchFamily="18" charset="0"/>
                            </a:rPr>
                            <m:t>F</m:t>
                          </m:r>
                          <m:r>
                            <a:rPr lang="es-EC" sz="1400" i="0">
                              <a:latin typeface="Cambria Math" panose="02040503050406030204" pitchFamily="18" charset="0"/>
                            </a:rPr>
                            <m:t>.</m:t>
                          </m:r>
                          <m:r>
                            <m:rPr>
                              <m:sty m:val="p"/>
                            </m:rPr>
                            <a:rPr lang="es-EC" sz="1400" i="0">
                              <a:latin typeface="Cambria Math" panose="02040503050406030204" pitchFamily="18" charset="0"/>
                            </a:rPr>
                            <m:t>T</m:t>
                          </m:r>
                          <m:r>
                            <a:rPr lang="es-EC" sz="1400" i="0">
                              <a:latin typeface="Cambria Math" panose="02040503050406030204" pitchFamily="18" charset="0"/>
                            </a:rPr>
                            <m:t>.</m:t>
                          </m:r>
                        </m:num>
                        <m:den>
                          <m:r>
                            <m:rPr>
                              <m:sty m:val="p"/>
                            </m:rPr>
                            <a:rPr lang="es-EC" sz="1400" i="0">
                              <a:latin typeface="Cambria Math" panose="02040503050406030204" pitchFamily="18" charset="0"/>
                            </a:rPr>
                            <m:t>F</m:t>
                          </m:r>
                          <m:r>
                            <a:rPr lang="es-EC" sz="1400" i="0">
                              <a:latin typeface="Cambria Math" panose="02040503050406030204" pitchFamily="18" charset="0"/>
                            </a:rPr>
                            <m:t>.</m:t>
                          </m:r>
                          <m:r>
                            <m:rPr>
                              <m:sty m:val="p"/>
                            </m:rPr>
                            <a:rPr lang="es-EC" sz="1400" i="0">
                              <a:latin typeface="Cambria Math" panose="02040503050406030204" pitchFamily="18" charset="0"/>
                            </a:rPr>
                            <m:t>S</m:t>
                          </m:r>
                          <m:r>
                            <a:rPr lang="es-EC" sz="1400" i="0">
                              <a:latin typeface="Cambria Math" panose="02040503050406030204" pitchFamily="18" charset="0"/>
                            </a:rPr>
                            <m:t>.∗</m:t>
                          </m:r>
                          <m:r>
                            <m:rPr>
                              <m:sty m:val="p"/>
                            </m:rPr>
                            <a:rPr lang="es-EC" sz="1400" i="0">
                              <a:latin typeface="Cambria Math" panose="02040503050406030204" pitchFamily="18" charset="0"/>
                            </a:rPr>
                            <m:t>F</m:t>
                          </m:r>
                          <m:r>
                            <a:rPr lang="es-EC" sz="1400" i="0">
                              <a:latin typeface="Cambria Math" panose="02040503050406030204" pitchFamily="18" charset="0"/>
                            </a:rPr>
                            <m:t>.</m:t>
                          </m:r>
                          <m:r>
                            <m:rPr>
                              <m:sty m:val="p"/>
                            </m:rPr>
                            <a:rPr lang="es-EC" sz="1400" i="0">
                              <a:latin typeface="Cambria Math" panose="02040503050406030204" pitchFamily="18" charset="0"/>
                            </a:rPr>
                            <m:t>D</m:t>
                          </m:r>
                          <m:r>
                            <a:rPr lang="es-EC" sz="1400" i="0">
                              <a:latin typeface="Cambria Math" panose="02040503050406030204" pitchFamily="18" charset="0"/>
                            </a:rPr>
                            <m:t>.</m:t>
                          </m:r>
                          <m:r>
                            <m:rPr>
                              <m:sty m:val="p"/>
                            </m:rPr>
                            <a:rPr lang="es-EC" sz="1400" i="0">
                              <a:latin typeface="Cambria Math" panose="02040503050406030204" pitchFamily="18" charset="0"/>
                            </a:rPr>
                            <m:t>C</m:t>
                          </m:r>
                          <m:r>
                            <a:rPr lang="es-EC" sz="1400" i="0">
                              <a:latin typeface="Cambria Math" panose="02040503050406030204" pitchFamily="18" charset="0"/>
                            </a:rPr>
                            <m:t>.</m:t>
                          </m:r>
                        </m:den>
                      </m:f>
                      <m:r>
                        <a:rPr lang="es-EC" sz="1400" i="0">
                          <a:latin typeface="Cambria Math" panose="02040503050406030204" pitchFamily="18" charset="0"/>
                        </a:rPr>
                        <m:t>∗</m:t>
                      </m:r>
                      <m:r>
                        <m:rPr>
                          <m:sty m:val="p"/>
                        </m:rPr>
                        <a:rPr lang="es-EC" sz="1400" i="0">
                          <a:latin typeface="Cambria Math" panose="02040503050406030204" pitchFamily="18" charset="0"/>
                        </a:rPr>
                        <m:t>Esfuerzo</m:t>
                      </m:r>
                      <m:r>
                        <a:rPr lang="es-EC" sz="1400" i="0">
                          <a:latin typeface="Cambria Math" panose="02040503050406030204" pitchFamily="18" charset="0"/>
                        </a:rPr>
                        <m:t> ú</m:t>
                      </m:r>
                      <m:r>
                        <m:rPr>
                          <m:sty m:val="p"/>
                        </m:rPr>
                        <a:rPr lang="es-EC" sz="1400" i="0">
                          <a:latin typeface="Cambria Math" panose="02040503050406030204" pitchFamily="18" charset="0"/>
                        </a:rPr>
                        <m:t>ltimo</m:t>
                      </m:r>
                    </m:oMath>
                  </m:oMathPara>
                </a14:m>
                <a:endParaRPr lang="es-EC" sz="1400" dirty="0"/>
              </a:p>
            </p:txBody>
          </p:sp>
        </mc:Choice>
        <mc:Fallback>
          <p:sp>
            <p:nvSpPr>
              <p:cNvPr id="7" name="Rectángulo 6">
                <a:extLst>
                  <a:ext uri="{FF2B5EF4-FFF2-40B4-BE49-F238E27FC236}">
                    <a16:creationId xmlns:a16="http://schemas.microsoft.com/office/drawing/2014/main" id="{EB943E0D-108E-4A87-A7E7-8768283EE73D}"/>
                  </a:ext>
                </a:extLst>
              </p:cNvPr>
              <p:cNvSpPr>
                <a:spLocks noRot="1" noChangeAspect="1" noMove="1" noResize="1" noEditPoints="1" noAdjustHandles="1" noChangeArrowheads="1" noChangeShapeType="1" noTextEdit="1"/>
              </p:cNvSpPr>
              <p:nvPr/>
            </p:nvSpPr>
            <p:spPr>
              <a:xfrm>
                <a:off x="5768388" y="3640176"/>
                <a:ext cx="4200061" cy="497059"/>
              </a:xfrm>
              <a:prstGeom prst="rect">
                <a:avLst/>
              </a:prstGeom>
              <a:blipFill>
                <a:blip r:embed="rId3"/>
                <a:stretch>
                  <a:fillRect b="-1220"/>
                </a:stretch>
              </a:blipFill>
            </p:spPr>
            <p:txBody>
              <a:bodyPr/>
              <a:lstStyle/>
              <a:p>
                <a:r>
                  <a:rPr lang="es-EC">
                    <a:noFill/>
                  </a:rPr>
                  <a:t> </a:t>
                </a:r>
              </a:p>
            </p:txBody>
          </p:sp>
        </mc:Fallback>
      </mc:AlternateContent>
      <p:sp>
        <p:nvSpPr>
          <p:cNvPr id="8" name="Rectángulo 7">
            <a:extLst>
              <a:ext uri="{FF2B5EF4-FFF2-40B4-BE49-F238E27FC236}">
                <a16:creationId xmlns:a16="http://schemas.microsoft.com/office/drawing/2014/main" id="{03E56F31-EFFB-47C5-9FC2-68D22B2240EF}"/>
              </a:ext>
            </a:extLst>
          </p:cNvPr>
          <p:cNvSpPr/>
          <p:nvPr/>
        </p:nvSpPr>
        <p:spPr>
          <a:xfrm>
            <a:off x="6096000" y="4125418"/>
            <a:ext cx="4633065" cy="1977273"/>
          </a:xfrm>
          <a:prstGeom prst="rect">
            <a:avLst/>
          </a:prstGeom>
        </p:spPr>
        <p:txBody>
          <a:bodyPr wrap="square">
            <a:spAutoFit/>
          </a:bodyPr>
          <a:lstStyle/>
          <a:p>
            <a:pPr algn="just">
              <a:lnSpc>
                <a:spcPct val="150000"/>
              </a:lnSpc>
              <a:spcBef>
                <a:spcPts val="600"/>
              </a:spcBef>
            </a:pPr>
            <a:r>
              <a:rPr lang="es-EC" sz="1400" b="1" dirty="0">
                <a:solidFill>
                  <a:srgbClr val="000000"/>
                </a:solidFill>
              </a:rPr>
              <a:t>Dónde</a:t>
            </a:r>
          </a:p>
          <a:p>
            <a:pPr marL="342900" indent="-342900" algn="just">
              <a:lnSpc>
                <a:spcPct val="150000"/>
              </a:lnSpc>
              <a:spcBef>
                <a:spcPts val="600"/>
              </a:spcBef>
              <a:buFont typeface="Symbol" panose="05050102010706020507" pitchFamily="18" charset="2"/>
              <a:buChar char=""/>
            </a:pPr>
            <a:r>
              <a:rPr lang="es-EC" sz="1400" dirty="0">
                <a:solidFill>
                  <a:srgbClr val="000000"/>
                </a:solidFill>
              </a:rPr>
              <a:t>Factor de Reducción por calidad (F.C.)</a:t>
            </a:r>
          </a:p>
          <a:p>
            <a:pPr marL="342900" indent="-342900" algn="just">
              <a:lnSpc>
                <a:spcPct val="150000"/>
              </a:lnSpc>
              <a:spcBef>
                <a:spcPts val="600"/>
              </a:spcBef>
              <a:buFont typeface="Symbol" panose="05050102010706020507" pitchFamily="18" charset="2"/>
              <a:buChar char=""/>
            </a:pPr>
            <a:r>
              <a:rPr lang="es-EC" sz="1400" dirty="0">
                <a:solidFill>
                  <a:srgbClr val="000000"/>
                </a:solidFill>
                <a:ea typeface="Times New Roman" panose="02020603050405020304" pitchFamily="18" charset="0"/>
              </a:rPr>
              <a:t>Factor de Reducción por Tamaño (F.T.)</a:t>
            </a:r>
          </a:p>
          <a:p>
            <a:pPr marL="342900" indent="-342900" algn="just">
              <a:lnSpc>
                <a:spcPct val="150000"/>
              </a:lnSpc>
              <a:spcBef>
                <a:spcPts val="600"/>
              </a:spcBef>
              <a:buFont typeface="Symbol" panose="05050102010706020507" pitchFamily="18" charset="2"/>
              <a:buChar char=""/>
            </a:pPr>
            <a:r>
              <a:rPr lang="es-EC" sz="1400" dirty="0">
                <a:solidFill>
                  <a:srgbClr val="000000"/>
                </a:solidFill>
                <a:ea typeface="Times New Roman" panose="02020603050405020304" pitchFamily="18" charset="0"/>
              </a:rPr>
              <a:t>Factor de Servicio y Seguridad (F.S.)</a:t>
            </a:r>
          </a:p>
          <a:p>
            <a:pPr marL="342900" indent="-342900" algn="just">
              <a:lnSpc>
                <a:spcPct val="150000"/>
              </a:lnSpc>
              <a:spcBef>
                <a:spcPts val="600"/>
              </a:spcBef>
              <a:buFont typeface="Symbol" panose="05050102010706020507" pitchFamily="18" charset="2"/>
              <a:buChar char=""/>
            </a:pPr>
            <a:r>
              <a:rPr lang="es-EC" sz="1400" dirty="0">
                <a:solidFill>
                  <a:srgbClr val="000000"/>
                </a:solidFill>
                <a:ea typeface="Times New Roman" panose="02020603050405020304" pitchFamily="18" charset="0"/>
              </a:rPr>
              <a:t>Factor de Duración de Carga (F.D.C.)</a:t>
            </a:r>
          </a:p>
        </p:txBody>
      </p:sp>
      <p:sp>
        <p:nvSpPr>
          <p:cNvPr id="22" name="Rectángulo 21">
            <a:extLst>
              <a:ext uri="{FF2B5EF4-FFF2-40B4-BE49-F238E27FC236}">
                <a16:creationId xmlns:a16="http://schemas.microsoft.com/office/drawing/2014/main" id="{2F45A65B-6950-4BB0-B334-17518AD3E3AC}"/>
              </a:ext>
            </a:extLst>
          </p:cNvPr>
          <p:cNvSpPr/>
          <p:nvPr/>
        </p:nvSpPr>
        <p:spPr>
          <a:xfrm>
            <a:off x="6050658" y="1459414"/>
            <a:ext cx="3868858" cy="2400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ESFUERZOS ADMISIBLES MADERA</a:t>
            </a:r>
          </a:p>
        </p:txBody>
      </p:sp>
      <p:graphicFrame>
        <p:nvGraphicFramePr>
          <p:cNvPr id="10" name="Diagrama 9">
            <a:extLst>
              <a:ext uri="{FF2B5EF4-FFF2-40B4-BE49-F238E27FC236}">
                <a16:creationId xmlns:a16="http://schemas.microsoft.com/office/drawing/2014/main" id="{25EA012E-ADFC-4A71-816E-29247BC2DEEB}"/>
              </a:ext>
            </a:extLst>
          </p:cNvPr>
          <p:cNvGraphicFramePr/>
          <p:nvPr>
            <p:extLst>
              <p:ext uri="{D42A27DB-BD31-4B8C-83A1-F6EECF244321}">
                <p14:modId xmlns:p14="http://schemas.microsoft.com/office/powerpoint/2010/main" val="1041506734"/>
              </p:ext>
            </p:extLst>
          </p:nvPr>
        </p:nvGraphicFramePr>
        <p:xfrm>
          <a:off x="481879" y="2706136"/>
          <a:ext cx="3966731" cy="26154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 name="Rectángulo 24">
            <a:extLst>
              <a:ext uri="{FF2B5EF4-FFF2-40B4-BE49-F238E27FC236}">
                <a16:creationId xmlns:a16="http://schemas.microsoft.com/office/drawing/2014/main" id="{E87E8BE1-014A-4C70-BF17-52330F17A8A4}"/>
              </a:ext>
            </a:extLst>
          </p:cNvPr>
          <p:cNvSpPr/>
          <p:nvPr/>
        </p:nvSpPr>
        <p:spPr>
          <a:xfrm>
            <a:off x="812275" y="2289624"/>
            <a:ext cx="3410139" cy="5246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DENSIDAD Y GRUPO ESTRUCTURAL</a:t>
            </a:r>
          </a:p>
        </p:txBody>
      </p:sp>
      <p:sp>
        <p:nvSpPr>
          <p:cNvPr id="26" name="Rectángulo 25">
            <a:extLst>
              <a:ext uri="{FF2B5EF4-FFF2-40B4-BE49-F238E27FC236}">
                <a16:creationId xmlns:a16="http://schemas.microsoft.com/office/drawing/2014/main" id="{933A254D-3456-4E66-A747-432208F08F70}"/>
              </a:ext>
            </a:extLst>
          </p:cNvPr>
          <p:cNvSpPr/>
          <p:nvPr/>
        </p:nvSpPr>
        <p:spPr>
          <a:xfrm>
            <a:off x="5885054" y="3258774"/>
            <a:ext cx="3966730" cy="2856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FACTORES DE CORRECCIÓN</a:t>
            </a:r>
          </a:p>
        </p:txBody>
      </p:sp>
    </p:spTree>
    <p:extLst>
      <p:ext uri="{BB962C8B-B14F-4D97-AF65-F5344CB8AC3E}">
        <p14:creationId xmlns:p14="http://schemas.microsoft.com/office/powerpoint/2010/main" val="1814338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19</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CARACTERIZACIÓN DE LA EDIFICACIÓN DE ESTUDIO : PROPIEDADES DE MATERIALES</a:t>
            </a:r>
            <a:endParaRPr lang="es-ES" sz="2000" dirty="0">
              <a:ln>
                <a:solidFill>
                  <a:schemeClr val="tx1"/>
                </a:solidFill>
              </a:ln>
            </a:endParaRPr>
          </a:p>
        </p:txBody>
      </p:sp>
      <p:sp>
        <p:nvSpPr>
          <p:cNvPr id="2" name="Rectángulo 1"/>
          <p:cNvSpPr/>
          <p:nvPr/>
        </p:nvSpPr>
        <p:spPr>
          <a:xfrm>
            <a:off x="499252" y="755309"/>
            <a:ext cx="11022192" cy="6392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MADERA (EUCALIPTO)</a:t>
            </a:r>
          </a:p>
        </p:txBody>
      </p:sp>
      <p:sp>
        <p:nvSpPr>
          <p:cNvPr id="39"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40"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41" name="3 Flecha a la derecha con muesca"/>
          <p:cNvSpPr/>
          <p:nvPr/>
        </p:nvSpPr>
        <p:spPr>
          <a:xfrm>
            <a:off x="2886925" y="6291937"/>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42"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43"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44"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2" name="Rectángulo 21">
            <a:extLst>
              <a:ext uri="{FF2B5EF4-FFF2-40B4-BE49-F238E27FC236}">
                <a16:creationId xmlns:a16="http://schemas.microsoft.com/office/drawing/2014/main" id="{2F45A65B-6950-4BB0-B334-17518AD3E3AC}"/>
              </a:ext>
            </a:extLst>
          </p:cNvPr>
          <p:cNvSpPr/>
          <p:nvPr/>
        </p:nvSpPr>
        <p:spPr>
          <a:xfrm>
            <a:off x="3717427" y="1507214"/>
            <a:ext cx="4757143" cy="2839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ESFUERZOS ADMISIBLES MADERA CORREGIDOS</a:t>
            </a:r>
          </a:p>
        </p:txBody>
      </p:sp>
      <p:graphicFrame>
        <p:nvGraphicFramePr>
          <p:cNvPr id="5" name="Tabla 4">
            <a:extLst>
              <a:ext uri="{FF2B5EF4-FFF2-40B4-BE49-F238E27FC236}">
                <a16:creationId xmlns:a16="http://schemas.microsoft.com/office/drawing/2014/main" id="{14929E45-836A-49F3-A924-99406C27CDB6}"/>
              </a:ext>
            </a:extLst>
          </p:cNvPr>
          <p:cNvGraphicFramePr>
            <a:graphicFrameLocks noGrp="1"/>
          </p:cNvGraphicFramePr>
          <p:nvPr>
            <p:extLst>
              <p:ext uri="{D42A27DB-BD31-4B8C-83A1-F6EECF244321}">
                <p14:modId xmlns:p14="http://schemas.microsoft.com/office/powerpoint/2010/main" val="510838216"/>
              </p:ext>
            </p:extLst>
          </p:nvPr>
        </p:nvGraphicFramePr>
        <p:xfrm>
          <a:off x="1852507" y="1860115"/>
          <a:ext cx="8486982" cy="2212820"/>
        </p:xfrm>
        <a:graphic>
          <a:graphicData uri="http://schemas.openxmlformats.org/drawingml/2006/table">
            <a:tbl>
              <a:tblPr firstRow="1" firstCol="1" bandRow="1"/>
              <a:tblGrid>
                <a:gridCol w="2912255">
                  <a:extLst>
                    <a:ext uri="{9D8B030D-6E8A-4147-A177-3AD203B41FA5}">
                      <a16:colId xmlns:a16="http://schemas.microsoft.com/office/drawing/2014/main" val="3999451709"/>
                    </a:ext>
                  </a:extLst>
                </a:gridCol>
                <a:gridCol w="841962">
                  <a:extLst>
                    <a:ext uri="{9D8B030D-6E8A-4147-A177-3AD203B41FA5}">
                      <a16:colId xmlns:a16="http://schemas.microsoft.com/office/drawing/2014/main" val="1802336806"/>
                    </a:ext>
                  </a:extLst>
                </a:gridCol>
                <a:gridCol w="1310655">
                  <a:extLst>
                    <a:ext uri="{9D8B030D-6E8A-4147-A177-3AD203B41FA5}">
                      <a16:colId xmlns:a16="http://schemas.microsoft.com/office/drawing/2014/main" val="483001905"/>
                    </a:ext>
                  </a:extLst>
                </a:gridCol>
                <a:gridCol w="929902">
                  <a:extLst>
                    <a:ext uri="{9D8B030D-6E8A-4147-A177-3AD203B41FA5}">
                      <a16:colId xmlns:a16="http://schemas.microsoft.com/office/drawing/2014/main" val="130618531"/>
                    </a:ext>
                  </a:extLst>
                </a:gridCol>
                <a:gridCol w="1564179">
                  <a:extLst>
                    <a:ext uri="{9D8B030D-6E8A-4147-A177-3AD203B41FA5}">
                      <a16:colId xmlns:a16="http://schemas.microsoft.com/office/drawing/2014/main" val="2544734642"/>
                    </a:ext>
                  </a:extLst>
                </a:gridCol>
                <a:gridCol w="928029">
                  <a:extLst>
                    <a:ext uri="{9D8B030D-6E8A-4147-A177-3AD203B41FA5}">
                      <a16:colId xmlns:a16="http://schemas.microsoft.com/office/drawing/2014/main" val="3269509927"/>
                    </a:ext>
                  </a:extLst>
                </a:gridCol>
              </a:tblGrid>
              <a:tr h="566330">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Factor</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Flexión</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Compresión Paralela</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Corte Paralelo</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Compresión Perpendicular</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Tracción Paralela</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728528"/>
                  </a:ext>
                </a:extLst>
              </a:tr>
              <a:tr h="274415">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Factor de Reducción por calidad (F.C.)</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0,80</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21593161"/>
                  </a:ext>
                </a:extLst>
              </a:tr>
              <a:tr h="274415">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Factor de Reducción por Tamaño (F.T.)</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0,90</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4450" marR="44450" marT="0" marB="0" anchor="ctr">
                    <a:lnL>
                      <a:noFill/>
                    </a:lnL>
                    <a:lnR>
                      <a:noFill/>
                    </a:lnR>
                    <a:lnT>
                      <a:noFill/>
                    </a:lnT>
                    <a:lnB>
                      <a:noFill/>
                    </a:lnB>
                  </a:tcPr>
                </a:tc>
                <a:extLst>
                  <a:ext uri="{0D108BD9-81ED-4DB2-BD59-A6C34878D82A}">
                    <a16:rowId xmlns:a16="http://schemas.microsoft.com/office/drawing/2014/main" val="3934675475"/>
                  </a:ext>
                </a:extLst>
              </a:tr>
              <a:tr h="274415">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Factor de Servicio y Seguridad (F.S.)</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1,60</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1,60</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4450" marR="44450" marT="0" marB="0" anchor="b">
                    <a:lnL>
                      <a:noFill/>
                    </a:lnL>
                    <a:lnR>
                      <a:noFill/>
                    </a:lnR>
                    <a:lnT>
                      <a:noFill/>
                    </a:lnT>
                    <a:lnB>
                      <a:noFill/>
                    </a:lnB>
                  </a:tcPr>
                </a:tc>
                <a:extLst>
                  <a:ext uri="{0D108BD9-81ED-4DB2-BD59-A6C34878D82A}">
                    <a16:rowId xmlns:a16="http://schemas.microsoft.com/office/drawing/2014/main" val="344931719"/>
                  </a:ext>
                </a:extLst>
              </a:tr>
              <a:tr h="274415">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Factor de Duración de Carga (F.D.C.)</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1,15</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1,25</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4450" marR="44450" marT="0" marB="0" anchor="ctr">
                    <a:lnL>
                      <a:noFill/>
                    </a:lnL>
                    <a:lnR>
                      <a:noFill/>
                    </a:lnR>
                    <a:lnT>
                      <a:noFill/>
                    </a:lnT>
                    <a:lnB>
                      <a:noFill/>
                    </a:lnB>
                  </a:tcPr>
                </a:tc>
                <a:extLst>
                  <a:ext uri="{0D108BD9-81ED-4DB2-BD59-A6C34878D82A}">
                    <a16:rowId xmlns:a16="http://schemas.microsoft.com/office/drawing/2014/main" val="1494996358"/>
                  </a:ext>
                </a:extLst>
              </a:tr>
              <a:tr h="274415">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Esfuerzo último (Kg/cm</a:t>
                      </a:r>
                      <a:r>
                        <a:rPr lang="es-EC" sz="1200"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80,00</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15,00</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75,00</a:t>
                      </a:r>
                    </a:p>
                  </a:txBody>
                  <a:tcPr marL="44450" marR="44450" marT="0" marB="0" anchor="ctr">
                    <a:lnL>
                      <a:noFill/>
                    </a:lnL>
                    <a:lnR>
                      <a:noFill/>
                    </a:lnR>
                    <a:lnT>
                      <a:noFill/>
                    </a:lnT>
                    <a:lnB>
                      <a:noFill/>
                    </a:lnB>
                  </a:tcPr>
                </a:tc>
                <a:extLst>
                  <a:ext uri="{0D108BD9-81ED-4DB2-BD59-A6C34878D82A}">
                    <a16:rowId xmlns:a16="http://schemas.microsoft.com/office/drawing/2014/main" val="1216964278"/>
                  </a:ext>
                </a:extLst>
              </a:tr>
              <a:tr h="274415">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Esfuerzo admisible (Kg/cm</a:t>
                      </a:r>
                      <a:r>
                        <a:rPr lang="es-EC" sz="1200"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62,61</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40,00</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9,38</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75,00</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4746200"/>
                  </a:ext>
                </a:extLst>
              </a:tr>
            </a:tbl>
          </a:graphicData>
        </a:graphic>
      </p:graphicFrame>
      <p:graphicFrame>
        <p:nvGraphicFramePr>
          <p:cNvPr id="11" name="Tabla 10">
            <a:extLst>
              <a:ext uri="{FF2B5EF4-FFF2-40B4-BE49-F238E27FC236}">
                <a16:creationId xmlns:a16="http://schemas.microsoft.com/office/drawing/2014/main" id="{ED601719-C484-4CF7-8F27-019C04556193}"/>
              </a:ext>
            </a:extLst>
          </p:cNvPr>
          <p:cNvGraphicFramePr>
            <a:graphicFrameLocks noGrp="1"/>
          </p:cNvGraphicFramePr>
          <p:nvPr>
            <p:extLst>
              <p:ext uri="{D42A27DB-BD31-4B8C-83A1-F6EECF244321}">
                <p14:modId xmlns:p14="http://schemas.microsoft.com/office/powerpoint/2010/main" val="2226102407"/>
              </p:ext>
            </p:extLst>
          </p:nvPr>
        </p:nvGraphicFramePr>
        <p:xfrm>
          <a:off x="3668995" y="4681816"/>
          <a:ext cx="4854005" cy="1337939"/>
        </p:xfrm>
        <a:graphic>
          <a:graphicData uri="http://schemas.openxmlformats.org/drawingml/2006/table">
            <a:tbl>
              <a:tblPr firstRow="1" firstCol="1" bandRow="1"/>
              <a:tblGrid>
                <a:gridCol w="1941465">
                  <a:extLst>
                    <a:ext uri="{9D8B030D-6E8A-4147-A177-3AD203B41FA5}">
                      <a16:colId xmlns:a16="http://schemas.microsoft.com/office/drawing/2014/main" val="3290188397"/>
                    </a:ext>
                  </a:extLst>
                </a:gridCol>
                <a:gridCol w="1844221">
                  <a:extLst>
                    <a:ext uri="{9D8B030D-6E8A-4147-A177-3AD203B41FA5}">
                      <a16:colId xmlns:a16="http://schemas.microsoft.com/office/drawing/2014/main" val="3215519156"/>
                    </a:ext>
                  </a:extLst>
                </a:gridCol>
                <a:gridCol w="1068319">
                  <a:extLst>
                    <a:ext uri="{9D8B030D-6E8A-4147-A177-3AD203B41FA5}">
                      <a16:colId xmlns:a16="http://schemas.microsoft.com/office/drawing/2014/main" val="4270915296"/>
                    </a:ext>
                  </a:extLst>
                </a:gridCol>
              </a:tblGrid>
              <a:tr h="542468">
                <a:tc>
                  <a:txBody>
                    <a:bodyPr/>
                    <a:lstStyle/>
                    <a:p>
                      <a:pPr indent="180340" algn="l">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Grupo</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l">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 min</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l">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 promedio</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8997306"/>
                  </a:ext>
                </a:extLst>
              </a:tr>
              <a:tr h="265157">
                <a:tc>
                  <a:txBody>
                    <a:bodyPr/>
                    <a:lstStyle/>
                    <a:p>
                      <a:pPr indent="180340" algn="l">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p>
                  </a:txBody>
                  <a:tcPr marL="44450" marR="4445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l">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95000</a:t>
                      </a:r>
                    </a:p>
                  </a:txBody>
                  <a:tcPr marL="44450" marR="4445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l">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130000</a:t>
                      </a:r>
                    </a:p>
                  </a:txBody>
                  <a:tcPr marL="44450" marR="44450" marT="0"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755460953"/>
                  </a:ext>
                </a:extLst>
              </a:tr>
              <a:tr h="265157">
                <a:tc>
                  <a:txBody>
                    <a:bodyPr/>
                    <a:lstStyle/>
                    <a:p>
                      <a:pPr indent="180340" algn="l">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p>
                  </a:txBody>
                  <a:tcPr marL="44450" marR="44450" marT="0" marB="0" anchor="ctr">
                    <a:lnL>
                      <a:noFill/>
                    </a:lnL>
                    <a:lnR>
                      <a:noFill/>
                    </a:lnR>
                    <a:lnT>
                      <a:noFill/>
                    </a:lnT>
                    <a:lnB>
                      <a:noFill/>
                    </a:lnB>
                  </a:tcPr>
                </a:tc>
                <a:tc>
                  <a:txBody>
                    <a:bodyPr/>
                    <a:lstStyle/>
                    <a:p>
                      <a:pPr indent="180340" algn="l">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75000</a:t>
                      </a:r>
                    </a:p>
                  </a:txBody>
                  <a:tcPr marL="44450" marR="44450" marT="0" marB="0" anchor="ctr">
                    <a:lnL>
                      <a:noFill/>
                    </a:lnL>
                    <a:lnR>
                      <a:noFill/>
                    </a:lnR>
                    <a:lnT>
                      <a:noFill/>
                    </a:lnT>
                    <a:lnB>
                      <a:noFill/>
                    </a:lnB>
                  </a:tcPr>
                </a:tc>
                <a:tc>
                  <a:txBody>
                    <a:bodyPr/>
                    <a:lstStyle/>
                    <a:p>
                      <a:pPr indent="180340" algn="l">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100000</a:t>
                      </a:r>
                    </a:p>
                  </a:txBody>
                  <a:tcPr marL="44450" marR="44450" marT="0" marB="0" anchor="ctr">
                    <a:lnL>
                      <a:noFill/>
                    </a:lnL>
                    <a:lnR>
                      <a:noFill/>
                    </a:lnR>
                    <a:lnT>
                      <a:noFill/>
                    </a:lnT>
                    <a:lnB>
                      <a:noFill/>
                    </a:lnB>
                  </a:tcPr>
                </a:tc>
                <a:extLst>
                  <a:ext uri="{0D108BD9-81ED-4DB2-BD59-A6C34878D82A}">
                    <a16:rowId xmlns:a16="http://schemas.microsoft.com/office/drawing/2014/main" val="2249510806"/>
                  </a:ext>
                </a:extLst>
              </a:tr>
              <a:tr h="265157">
                <a:tc>
                  <a:txBody>
                    <a:bodyPr/>
                    <a:lstStyle/>
                    <a:p>
                      <a:pPr indent="180340" algn="l">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l">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55000</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l">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90000</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4961737"/>
                  </a:ext>
                </a:extLst>
              </a:tr>
            </a:tbl>
          </a:graphicData>
        </a:graphic>
      </p:graphicFrame>
      <p:sp>
        <p:nvSpPr>
          <p:cNvPr id="23" name="Rectángulo 22">
            <a:extLst>
              <a:ext uri="{FF2B5EF4-FFF2-40B4-BE49-F238E27FC236}">
                <a16:creationId xmlns:a16="http://schemas.microsoft.com/office/drawing/2014/main" id="{3D7480A7-5BC6-42A2-97CC-3FA850E30958}"/>
              </a:ext>
            </a:extLst>
          </p:cNvPr>
          <p:cNvSpPr/>
          <p:nvPr/>
        </p:nvSpPr>
        <p:spPr>
          <a:xfrm>
            <a:off x="3717427" y="4249510"/>
            <a:ext cx="4757143" cy="2839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MÓDULO DE ELASTICIDAD</a:t>
            </a:r>
          </a:p>
        </p:txBody>
      </p:sp>
    </p:spTree>
    <p:extLst>
      <p:ext uri="{BB962C8B-B14F-4D97-AF65-F5344CB8AC3E}">
        <p14:creationId xmlns:p14="http://schemas.microsoft.com/office/powerpoint/2010/main" val="2027376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0" y="70731"/>
            <a:ext cx="3666902" cy="461665"/>
          </a:xfrm>
          <a:prstGeom prst="rect">
            <a:avLst/>
          </a:prstGeom>
          <a:noFill/>
          <a:ln>
            <a:noFill/>
          </a:ln>
        </p:spPr>
        <p:txBody>
          <a:bodyPr wrap="square" rtlCol="0">
            <a:spAutoFit/>
          </a:bodyPr>
          <a:lstStyle/>
          <a:p>
            <a:pPr algn="ctr"/>
            <a:r>
              <a:rPr lang="es-ES" sz="2400" dirty="0">
                <a:ln>
                  <a:solidFill>
                    <a:schemeClr val="tx1"/>
                  </a:solidFill>
                </a:ln>
              </a:rPr>
              <a:t>CONTENIDO</a:t>
            </a:r>
          </a:p>
        </p:txBody>
      </p:sp>
      <p:graphicFrame>
        <p:nvGraphicFramePr>
          <p:cNvPr id="14" name="Diagrama 13"/>
          <p:cNvGraphicFramePr/>
          <p:nvPr>
            <p:extLst/>
          </p:nvPr>
        </p:nvGraphicFramePr>
        <p:xfrm>
          <a:off x="2006242" y="80981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9847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20</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CARACTERIZACIÓN DE LA EDIFICACIÓN DE ESTUDIO : PROPIEDADES DE MATERIALES</a:t>
            </a:r>
            <a:endParaRPr lang="es-ES" sz="2000" dirty="0">
              <a:ln>
                <a:solidFill>
                  <a:schemeClr val="tx1"/>
                </a:solidFill>
              </a:ln>
            </a:endParaRPr>
          </a:p>
        </p:txBody>
      </p:sp>
      <p:sp>
        <p:nvSpPr>
          <p:cNvPr id="2" name="Rectángulo 1"/>
          <p:cNvSpPr/>
          <p:nvPr/>
        </p:nvSpPr>
        <p:spPr>
          <a:xfrm>
            <a:off x="499252" y="755309"/>
            <a:ext cx="11022192" cy="6392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ACERO ESTRUCTURAL (A 615 Gr. 40)</a:t>
            </a:r>
          </a:p>
        </p:txBody>
      </p:sp>
      <p:sp>
        <p:nvSpPr>
          <p:cNvPr id="39"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40"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41" name="3 Flecha a la derecha con muesca"/>
          <p:cNvSpPr/>
          <p:nvPr/>
        </p:nvSpPr>
        <p:spPr>
          <a:xfrm>
            <a:off x="2886925" y="6291937"/>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42"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43"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44"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2" name="Rectángulo 21">
            <a:extLst>
              <a:ext uri="{FF2B5EF4-FFF2-40B4-BE49-F238E27FC236}">
                <a16:creationId xmlns:a16="http://schemas.microsoft.com/office/drawing/2014/main" id="{2F45A65B-6950-4BB0-B334-17518AD3E3AC}"/>
              </a:ext>
            </a:extLst>
          </p:cNvPr>
          <p:cNvSpPr/>
          <p:nvPr/>
        </p:nvSpPr>
        <p:spPr>
          <a:xfrm>
            <a:off x="3305374" y="1514444"/>
            <a:ext cx="5033301" cy="3140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PROPIEDADES MECÁNICAS DE CELOSÍAS METÁLICAS</a:t>
            </a:r>
          </a:p>
        </p:txBody>
      </p:sp>
      <p:pic>
        <p:nvPicPr>
          <p:cNvPr id="16" name="Imagen 15">
            <a:extLst>
              <a:ext uri="{FF2B5EF4-FFF2-40B4-BE49-F238E27FC236}">
                <a16:creationId xmlns:a16="http://schemas.microsoft.com/office/drawing/2014/main" id="{ED196F17-92F8-44D7-B4C7-262BBB5B99C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71357" y="1935391"/>
            <a:ext cx="3848098" cy="2689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Imagen 16">
            <a:extLst>
              <a:ext uri="{FF2B5EF4-FFF2-40B4-BE49-F238E27FC236}">
                <a16:creationId xmlns:a16="http://schemas.microsoft.com/office/drawing/2014/main" id="{7537BF4C-401A-4EC3-AA93-8B8D111F268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104673" y="1922235"/>
            <a:ext cx="3848099" cy="2689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6" name="Tabla 5">
            <a:extLst>
              <a:ext uri="{FF2B5EF4-FFF2-40B4-BE49-F238E27FC236}">
                <a16:creationId xmlns:a16="http://schemas.microsoft.com/office/drawing/2014/main" id="{21FB0E9F-BAE9-4DCC-9CDD-8A95DD0A5F57}"/>
              </a:ext>
            </a:extLst>
          </p:cNvPr>
          <p:cNvGraphicFramePr>
            <a:graphicFrameLocks noGrp="1"/>
          </p:cNvGraphicFramePr>
          <p:nvPr>
            <p:extLst>
              <p:ext uri="{D42A27DB-BD31-4B8C-83A1-F6EECF244321}">
                <p14:modId xmlns:p14="http://schemas.microsoft.com/office/powerpoint/2010/main" val="3805241922"/>
              </p:ext>
            </p:extLst>
          </p:nvPr>
        </p:nvGraphicFramePr>
        <p:xfrm>
          <a:off x="3243259" y="5200669"/>
          <a:ext cx="5528419" cy="870931"/>
        </p:xfrm>
        <a:graphic>
          <a:graphicData uri="http://schemas.openxmlformats.org/drawingml/2006/table">
            <a:tbl>
              <a:tblPr firstRow="1" firstCol="1" bandRow="1"/>
              <a:tblGrid>
                <a:gridCol w="1730183">
                  <a:extLst>
                    <a:ext uri="{9D8B030D-6E8A-4147-A177-3AD203B41FA5}">
                      <a16:colId xmlns:a16="http://schemas.microsoft.com/office/drawing/2014/main" val="4096112267"/>
                    </a:ext>
                  </a:extLst>
                </a:gridCol>
                <a:gridCol w="1653457">
                  <a:extLst>
                    <a:ext uri="{9D8B030D-6E8A-4147-A177-3AD203B41FA5}">
                      <a16:colId xmlns:a16="http://schemas.microsoft.com/office/drawing/2014/main" val="2951711427"/>
                    </a:ext>
                  </a:extLst>
                </a:gridCol>
                <a:gridCol w="2144779">
                  <a:extLst>
                    <a:ext uri="{9D8B030D-6E8A-4147-A177-3AD203B41FA5}">
                      <a16:colId xmlns:a16="http://schemas.microsoft.com/office/drawing/2014/main" val="1668416583"/>
                    </a:ext>
                  </a:extLst>
                </a:gridCol>
              </a:tblGrid>
              <a:tr h="351897">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Esfuerzo de Fluencia</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Esfuerzo de Ruptura</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Módulo de Elasticidad</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28953129"/>
                  </a:ext>
                </a:extLst>
              </a:tr>
              <a:tr h="259517">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(MPa)</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(MPa)</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(MPa)</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189470"/>
                  </a:ext>
                </a:extLst>
              </a:tr>
              <a:tr h="259517">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280</a:t>
                      </a: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400</a:t>
                      </a: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200000</a:t>
                      </a: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7427963"/>
                  </a:ext>
                </a:extLst>
              </a:tr>
            </a:tbl>
          </a:graphicData>
        </a:graphic>
      </p:graphicFrame>
      <p:sp>
        <p:nvSpPr>
          <p:cNvPr id="20" name="CuadroTexto 19">
            <a:extLst>
              <a:ext uri="{FF2B5EF4-FFF2-40B4-BE49-F238E27FC236}">
                <a16:creationId xmlns:a16="http://schemas.microsoft.com/office/drawing/2014/main" id="{F472904D-60B6-41BC-BA2C-6DEF6D52996C}"/>
              </a:ext>
            </a:extLst>
          </p:cNvPr>
          <p:cNvSpPr txBox="1"/>
          <p:nvPr/>
        </p:nvSpPr>
        <p:spPr>
          <a:xfrm>
            <a:off x="2834742" y="4597347"/>
            <a:ext cx="1985415" cy="338554"/>
          </a:xfrm>
          <a:prstGeom prst="rect">
            <a:avLst/>
          </a:prstGeom>
          <a:noFill/>
        </p:spPr>
        <p:txBody>
          <a:bodyPr wrap="none" rtlCol="0">
            <a:spAutoFit/>
          </a:bodyPr>
          <a:lstStyle/>
          <a:p>
            <a:r>
              <a:rPr lang="es-EC" sz="1600" b="1" dirty="0"/>
              <a:t>Celosías de entrepiso</a:t>
            </a:r>
          </a:p>
        </p:txBody>
      </p:sp>
      <p:sp>
        <p:nvSpPr>
          <p:cNvPr id="26" name="Rectángulo 25">
            <a:extLst>
              <a:ext uri="{FF2B5EF4-FFF2-40B4-BE49-F238E27FC236}">
                <a16:creationId xmlns:a16="http://schemas.microsoft.com/office/drawing/2014/main" id="{730C491E-D4BB-40AF-A9AB-94979A7AF743}"/>
              </a:ext>
            </a:extLst>
          </p:cNvPr>
          <p:cNvSpPr/>
          <p:nvPr/>
        </p:nvSpPr>
        <p:spPr>
          <a:xfrm>
            <a:off x="3090597" y="4805345"/>
            <a:ext cx="1409617" cy="338554"/>
          </a:xfrm>
          <a:prstGeom prst="rect">
            <a:avLst/>
          </a:prstGeom>
        </p:spPr>
        <p:txBody>
          <a:bodyPr wrap="none">
            <a:spAutoFit/>
          </a:bodyPr>
          <a:lstStyle/>
          <a:p>
            <a:pPr algn="just"/>
            <a:r>
              <a:rPr lang="es-EC" sz="1600" b="1" dirty="0"/>
              <a:t>Fuente: </a:t>
            </a:r>
            <a:r>
              <a:rPr lang="es-EC" sz="1600" dirty="0"/>
              <a:t>Propia</a:t>
            </a:r>
          </a:p>
        </p:txBody>
      </p:sp>
      <p:sp>
        <p:nvSpPr>
          <p:cNvPr id="27" name="CuadroTexto 26">
            <a:extLst>
              <a:ext uri="{FF2B5EF4-FFF2-40B4-BE49-F238E27FC236}">
                <a16:creationId xmlns:a16="http://schemas.microsoft.com/office/drawing/2014/main" id="{EE8049EE-C967-4011-BE0B-3A74CEF6B3D9}"/>
              </a:ext>
            </a:extLst>
          </p:cNvPr>
          <p:cNvSpPr txBox="1"/>
          <p:nvPr/>
        </p:nvSpPr>
        <p:spPr>
          <a:xfrm>
            <a:off x="7088593" y="4610162"/>
            <a:ext cx="1880258" cy="338554"/>
          </a:xfrm>
          <a:prstGeom prst="rect">
            <a:avLst/>
          </a:prstGeom>
          <a:noFill/>
        </p:spPr>
        <p:txBody>
          <a:bodyPr wrap="none" rtlCol="0">
            <a:spAutoFit/>
          </a:bodyPr>
          <a:lstStyle/>
          <a:p>
            <a:r>
              <a:rPr lang="es-EC" sz="1600" b="1" dirty="0"/>
              <a:t>Celosías de cubierta</a:t>
            </a:r>
          </a:p>
        </p:txBody>
      </p:sp>
      <p:sp>
        <p:nvSpPr>
          <p:cNvPr id="28" name="Rectángulo 27">
            <a:extLst>
              <a:ext uri="{FF2B5EF4-FFF2-40B4-BE49-F238E27FC236}">
                <a16:creationId xmlns:a16="http://schemas.microsoft.com/office/drawing/2014/main" id="{07C962AD-2DF8-4FDB-AEF6-5689D8E96ECB}"/>
              </a:ext>
            </a:extLst>
          </p:cNvPr>
          <p:cNvSpPr/>
          <p:nvPr/>
        </p:nvSpPr>
        <p:spPr>
          <a:xfrm>
            <a:off x="7323913" y="4832303"/>
            <a:ext cx="1409617" cy="338554"/>
          </a:xfrm>
          <a:prstGeom prst="rect">
            <a:avLst/>
          </a:prstGeom>
        </p:spPr>
        <p:txBody>
          <a:bodyPr wrap="none">
            <a:spAutoFit/>
          </a:bodyPr>
          <a:lstStyle/>
          <a:p>
            <a:pPr algn="just"/>
            <a:r>
              <a:rPr lang="es-EC" sz="1600" b="1" dirty="0"/>
              <a:t>Fuente: </a:t>
            </a:r>
            <a:r>
              <a:rPr lang="es-EC" sz="1600" dirty="0"/>
              <a:t>Propia</a:t>
            </a:r>
          </a:p>
        </p:txBody>
      </p:sp>
    </p:spTree>
    <p:extLst>
      <p:ext uri="{BB962C8B-B14F-4D97-AF65-F5344CB8AC3E}">
        <p14:creationId xmlns:p14="http://schemas.microsoft.com/office/powerpoint/2010/main" val="1137556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ángulo 55"/>
          <p:cNvSpPr/>
          <p:nvPr/>
        </p:nvSpPr>
        <p:spPr>
          <a:xfrm>
            <a:off x="7463673" y="1865902"/>
            <a:ext cx="3962447" cy="4559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dirty="0"/>
              <a:t>8. SEPARACIÓN ENTRE MUROS</a:t>
            </a:r>
          </a:p>
        </p:txBody>
      </p:sp>
      <p:sp>
        <p:nvSpPr>
          <p:cNvPr id="55" name="Rectángulo 54"/>
          <p:cNvSpPr/>
          <p:nvPr/>
        </p:nvSpPr>
        <p:spPr>
          <a:xfrm>
            <a:off x="7467139" y="1867116"/>
            <a:ext cx="3962447" cy="4559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dirty="0"/>
              <a:t>9. TIPO DE CUBIERTA</a:t>
            </a:r>
          </a:p>
        </p:txBody>
      </p:sp>
      <p:sp>
        <p:nvSpPr>
          <p:cNvPr id="60" name="Rectángulo 59"/>
          <p:cNvSpPr/>
          <p:nvPr/>
        </p:nvSpPr>
        <p:spPr>
          <a:xfrm>
            <a:off x="7484481" y="1855621"/>
            <a:ext cx="3962447" cy="4559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dirty="0"/>
              <a:t>10. ELEMENTOS NO ESTRUCTURALES</a:t>
            </a:r>
          </a:p>
        </p:txBody>
      </p:sp>
      <p:sp>
        <p:nvSpPr>
          <p:cNvPr id="64" name="Rectángulo 63"/>
          <p:cNvSpPr/>
          <p:nvPr/>
        </p:nvSpPr>
        <p:spPr>
          <a:xfrm>
            <a:off x="7473955" y="1871268"/>
            <a:ext cx="3962447" cy="4559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dirty="0"/>
              <a:t>11. ESTADO DE CONSERVACIÓN</a:t>
            </a:r>
          </a:p>
        </p:txBody>
      </p:sp>
      <p:sp>
        <p:nvSpPr>
          <p:cNvPr id="23" name="Rectángulo 22"/>
          <p:cNvSpPr/>
          <p:nvPr/>
        </p:nvSpPr>
        <p:spPr>
          <a:xfrm>
            <a:off x="7484748" y="1852044"/>
            <a:ext cx="3861539" cy="4559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dirty="0"/>
              <a:t>1. ORGANIZACIÓN DEL SISTEMA RESISTENTE</a:t>
            </a:r>
          </a:p>
        </p:txBody>
      </p:sp>
      <p:sp>
        <p:nvSpPr>
          <p:cNvPr id="25" name="Rectángulo 24"/>
          <p:cNvSpPr/>
          <p:nvPr/>
        </p:nvSpPr>
        <p:spPr>
          <a:xfrm>
            <a:off x="7484748" y="1853748"/>
            <a:ext cx="3962447" cy="4559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dirty="0"/>
              <a:t>2. CALIDAD DEL SISTEMA RESISTENTE</a:t>
            </a:r>
          </a:p>
        </p:txBody>
      </p:sp>
      <p:sp>
        <p:nvSpPr>
          <p:cNvPr id="29" name="Rectángulo 28"/>
          <p:cNvSpPr/>
          <p:nvPr/>
        </p:nvSpPr>
        <p:spPr>
          <a:xfrm>
            <a:off x="7478619" y="1850265"/>
            <a:ext cx="3962447" cy="4559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dirty="0"/>
              <a:t>3. RESISTENCIA CONVENCIONAL</a:t>
            </a:r>
          </a:p>
        </p:txBody>
      </p:sp>
      <p:sp>
        <p:nvSpPr>
          <p:cNvPr id="33" name="Rectángulo 32"/>
          <p:cNvSpPr/>
          <p:nvPr/>
        </p:nvSpPr>
        <p:spPr>
          <a:xfrm>
            <a:off x="7478619" y="1849599"/>
            <a:ext cx="3962447" cy="4559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dirty="0"/>
              <a:t>4. POSICIÓN DEL EDIFICIO Y CIMENTACIÓN</a:t>
            </a:r>
          </a:p>
        </p:txBody>
      </p:sp>
      <p:sp>
        <p:nvSpPr>
          <p:cNvPr id="49" name="Rectángulo 48"/>
          <p:cNvSpPr/>
          <p:nvPr/>
        </p:nvSpPr>
        <p:spPr>
          <a:xfrm>
            <a:off x="7471685" y="1857884"/>
            <a:ext cx="3962447" cy="4559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dirty="0"/>
              <a:t>5. DIAFRAGMAS HORIZONTALES</a:t>
            </a:r>
          </a:p>
        </p:txBody>
      </p:sp>
      <p:pic>
        <p:nvPicPr>
          <p:cNvPr id="9" name="Imagen 8"/>
          <p:cNvPicPr>
            <a:picLocks noChangeAspect="1"/>
          </p:cNvPicPr>
          <p:nvPr/>
        </p:nvPicPr>
        <p:blipFill>
          <a:blip r:embed="rId2"/>
          <a:stretch>
            <a:fillRect/>
          </a:stretch>
        </p:blipFill>
        <p:spPr>
          <a:xfrm>
            <a:off x="7448369" y="3623854"/>
            <a:ext cx="4029075" cy="2219325"/>
          </a:xfrm>
          <a:prstGeom prst="rect">
            <a:avLst/>
          </a:prstGeom>
        </p:spPr>
      </p:pic>
      <p:pic>
        <p:nvPicPr>
          <p:cNvPr id="10" name="Imagen 9"/>
          <p:cNvPicPr>
            <a:picLocks noChangeAspect="1"/>
          </p:cNvPicPr>
          <p:nvPr/>
        </p:nvPicPr>
        <p:blipFill>
          <a:blip r:embed="rId3"/>
          <a:stretch>
            <a:fillRect/>
          </a:stretch>
        </p:blipFill>
        <p:spPr>
          <a:xfrm>
            <a:off x="7448369" y="3639535"/>
            <a:ext cx="3986568" cy="2194046"/>
          </a:xfrm>
          <a:prstGeom prst="rect">
            <a:avLst/>
          </a:prstGeom>
        </p:spPr>
      </p:pic>
      <p:pic>
        <p:nvPicPr>
          <p:cNvPr id="59" name="Imagen 58"/>
          <p:cNvPicPr/>
          <p:nvPr/>
        </p:nvPicPr>
        <p:blipFill>
          <a:blip r:embed="rId4"/>
          <a:stretch>
            <a:fillRect/>
          </a:stretch>
        </p:blipFill>
        <p:spPr>
          <a:xfrm>
            <a:off x="7474641" y="2952331"/>
            <a:ext cx="4011620" cy="2890848"/>
          </a:xfrm>
          <a:prstGeom prst="rect">
            <a:avLst/>
          </a:prstGeom>
        </p:spPr>
      </p:pic>
      <p:pic>
        <p:nvPicPr>
          <p:cNvPr id="61" name="Imagen 60"/>
          <p:cNvPicPr/>
          <p:nvPr/>
        </p:nvPicPr>
        <p:blipFill>
          <a:blip r:embed="rId5"/>
          <a:stretch>
            <a:fillRect/>
          </a:stretch>
        </p:blipFill>
        <p:spPr>
          <a:xfrm>
            <a:off x="7539387" y="3114000"/>
            <a:ext cx="3929795" cy="284243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66" name="Imagen 6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0569" y="3224799"/>
            <a:ext cx="2038565" cy="2738463"/>
          </a:xfrm>
          <a:prstGeom prst="rect">
            <a:avLst/>
          </a:prstGeom>
        </p:spPr>
      </p:pic>
      <p:pic>
        <p:nvPicPr>
          <p:cNvPr id="67" name="Imagen 6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48968" y="3213804"/>
            <a:ext cx="1833800" cy="2746597"/>
          </a:xfrm>
          <a:prstGeom prst="rect">
            <a:avLst/>
          </a:prstGeom>
        </p:spPr>
      </p:pic>
      <p:sp>
        <p:nvSpPr>
          <p:cNvPr id="62" name="Rectángulo 61"/>
          <p:cNvSpPr/>
          <p:nvPr/>
        </p:nvSpPr>
        <p:spPr>
          <a:xfrm>
            <a:off x="7495087" y="2407740"/>
            <a:ext cx="3962447" cy="7547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EC" b="1" dirty="0"/>
              <a:t>Clasificación B: </a:t>
            </a:r>
            <a:r>
              <a:rPr lang="es-EC" dirty="0"/>
              <a:t>Estructura con balcones asentados sobre hileras de columnas.</a:t>
            </a:r>
          </a:p>
        </p:txBody>
      </p:sp>
      <p:sp>
        <p:nvSpPr>
          <p:cNvPr id="65" name="Rectángulo 64"/>
          <p:cNvSpPr/>
          <p:nvPr/>
        </p:nvSpPr>
        <p:spPr>
          <a:xfrm>
            <a:off x="7512406" y="2395548"/>
            <a:ext cx="3962447" cy="7547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EC" b="1" dirty="0"/>
              <a:t>Clasificación B: </a:t>
            </a:r>
            <a:r>
              <a:rPr lang="es-EC" dirty="0"/>
              <a:t>Fisuras de tipo capilar y ausencia de daños en paneles por acción de eventos sísmicos.</a:t>
            </a:r>
          </a:p>
        </p:txBody>
      </p:sp>
      <p:pic>
        <p:nvPicPr>
          <p:cNvPr id="7" name="Imagen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73421" y="3743258"/>
            <a:ext cx="3992697" cy="2198680"/>
          </a:xfrm>
          <a:prstGeom prst="rect">
            <a:avLst/>
          </a:prstGeom>
        </p:spPr>
      </p:pic>
      <p:pic>
        <p:nvPicPr>
          <p:cNvPr id="8" name="Imagen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90877" y="3137550"/>
            <a:ext cx="3935243" cy="2771867"/>
          </a:xfrm>
          <a:prstGeom prst="rect">
            <a:avLst/>
          </a:prstGeom>
        </p:spPr>
      </p:pic>
      <p:sp>
        <p:nvSpPr>
          <p:cNvPr id="24" name="Rectángulo 23"/>
          <p:cNvSpPr/>
          <p:nvPr/>
        </p:nvSpPr>
        <p:spPr>
          <a:xfrm>
            <a:off x="7478619" y="2534194"/>
            <a:ext cx="3867668" cy="8304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s-EC" b="1" dirty="0"/>
              <a:t>Clasificación C: </a:t>
            </a:r>
            <a:r>
              <a:rPr lang="es-EC" dirty="0"/>
              <a:t>Ausencia de elementos de confinamiento en la estructura.</a:t>
            </a:r>
          </a:p>
        </p:txBody>
      </p:sp>
      <p:pic>
        <p:nvPicPr>
          <p:cNvPr id="14" name="Imagen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84748" y="3245256"/>
            <a:ext cx="3949384" cy="2685923"/>
          </a:xfrm>
          <a:prstGeom prst="rect">
            <a:avLst/>
          </a:prstGeom>
        </p:spPr>
      </p:pic>
      <p:pic>
        <p:nvPicPr>
          <p:cNvPr id="15" name="Imagen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90877" y="3228762"/>
            <a:ext cx="3935243" cy="2807193"/>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3804312952"/>
              </p:ext>
            </p:extLst>
          </p:nvPr>
        </p:nvGraphicFramePr>
        <p:xfrm>
          <a:off x="7896075" y="3266908"/>
          <a:ext cx="3522172" cy="1967484"/>
        </p:xfrm>
        <a:graphic>
          <a:graphicData uri="http://schemas.openxmlformats.org/drawingml/2006/table">
            <a:tbl>
              <a:tblPr firstRow="1" firstCol="1" bandRow="1">
                <a:tableStyleId>{5940675A-B579-460E-94D1-54222C63F5DA}</a:tableStyleId>
              </a:tblPr>
              <a:tblGrid>
                <a:gridCol w="1582983">
                  <a:extLst>
                    <a:ext uri="{9D8B030D-6E8A-4147-A177-3AD203B41FA5}">
                      <a16:colId xmlns:a16="http://schemas.microsoft.com/office/drawing/2014/main" val="20000"/>
                    </a:ext>
                  </a:extLst>
                </a:gridCol>
                <a:gridCol w="1939189">
                  <a:extLst>
                    <a:ext uri="{9D8B030D-6E8A-4147-A177-3AD203B41FA5}">
                      <a16:colId xmlns:a16="http://schemas.microsoft.com/office/drawing/2014/main" val="20001"/>
                    </a:ext>
                  </a:extLst>
                </a:gridCol>
              </a:tblGrid>
              <a:tr h="292100">
                <a:tc>
                  <a:txBody>
                    <a:bodyPr/>
                    <a:lstStyle/>
                    <a:p>
                      <a:pPr indent="180340" algn="l">
                        <a:lnSpc>
                          <a:spcPct val="150000"/>
                        </a:lnSpc>
                        <a:spcBef>
                          <a:spcPts val="600"/>
                        </a:spcBef>
                        <a:spcAft>
                          <a:spcPts val="0"/>
                        </a:spcAft>
                      </a:pPr>
                      <a:r>
                        <a:rPr lang="es-EC" sz="1600" b="1" dirty="0">
                          <a:effectLst/>
                          <a:latin typeface="+mj-lt"/>
                          <a:cs typeface="Arial" panose="020B0604020202020204" pitchFamily="34" charset="0"/>
                        </a:rPr>
                        <a:t>Rango</a:t>
                      </a:r>
                      <a:endParaRPr lang="es-EC" sz="1600" b="1"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indent="180340" algn="l">
                        <a:lnSpc>
                          <a:spcPct val="150000"/>
                        </a:lnSpc>
                        <a:spcBef>
                          <a:spcPts val="600"/>
                        </a:spcBef>
                        <a:spcAft>
                          <a:spcPts val="0"/>
                        </a:spcAft>
                      </a:pPr>
                      <a:r>
                        <a:rPr lang="es-EC" sz="1600" b="1" dirty="0">
                          <a:effectLst/>
                          <a:latin typeface="+mj-lt"/>
                          <a:cs typeface="Arial" panose="020B0604020202020204" pitchFamily="34" charset="0"/>
                        </a:rPr>
                        <a:t>Vulnerabilidad</a:t>
                      </a:r>
                      <a:endParaRPr lang="es-EC" sz="1600" b="1"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0"/>
                  </a:ext>
                </a:extLst>
              </a:tr>
              <a:tr h="206375">
                <a:tc>
                  <a:txBody>
                    <a:bodyPr/>
                    <a:lstStyle/>
                    <a:p>
                      <a:pPr indent="180340" algn="l">
                        <a:lnSpc>
                          <a:spcPct val="150000"/>
                        </a:lnSpc>
                        <a:spcBef>
                          <a:spcPts val="600"/>
                        </a:spcBef>
                        <a:spcAft>
                          <a:spcPts val="0"/>
                        </a:spcAft>
                      </a:pPr>
                      <a:r>
                        <a:rPr lang="es-EC" sz="1600" b="1">
                          <a:effectLst/>
                          <a:latin typeface="+mj-lt"/>
                          <a:cs typeface="Arial" panose="020B0604020202020204" pitchFamily="34" charset="0"/>
                        </a:rPr>
                        <a:t>150 ≤ IV</a:t>
                      </a:r>
                      <a:endParaRPr lang="es-EC" sz="1600" b="1">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indent="180340" algn="l">
                        <a:lnSpc>
                          <a:spcPct val="150000"/>
                        </a:lnSpc>
                        <a:spcBef>
                          <a:spcPts val="600"/>
                        </a:spcBef>
                        <a:spcAft>
                          <a:spcPts val="0"/>
                        </a:spcAft>
                      </a:pPr>
                      <a:r>
                        <a:rPr lang="es-EC" sz="1600" dirty="0">
                          <a:effectLst/>
                          <a:latin typeface="+mj-lt"/>
                          <a:cs typeface="Arial" panose="020B0604020202020204" pitchFamily="34" charset="0"/>
                        </a:rPr>
                        <a:t>Baja</a:t>
                      </a:r>
                      <a:endParaRPr lang="es-EC" sz="160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213995">
                <a:tc>
                  <a:txBody>
                    <a:bodyPr/>
                    <a:lstStyle/>
                    <a:p>
                      <a:pPr indent="180340" algn="l">
                        <a:lnSpc>
                          <a:spcPct val="150000"/>
                        </a:lnSpc>
                        <a:spcBef>
                          <a:spcPts val="600"/>
                        </a:spcBef>
                        <a:spcAft>
                          <a:spcPts val="0"/>
                        </a:spcAft>
                      </a:pPr>
                      <a:r>
                        <a:rPr lang="es-EC" sz="1600" b="1">
                          <a:effectLst/>
                          <a:latin typeface="+mj-lt"/>
                          <a:cs typeface="Arial" panose="020B0604020202020204" pitchFamily="34" charset="0"/>
                        </a:rPr>
                        <a:t>150 ≤ IV ≤ 170</a:t>
                      </a:r>
                      <a:endParaRPr lang="es-EC" sz="1600" b="1">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indent="180340" algn="l">
                        <a:lnSpc>
                          <a:spcPct val="150000"/>
                        </a:lnSpc>
                        <a:spcBef>
                          <a:spcPts val="600"/>
                        </a:spcBef>
                        <a:spcAft>
                          <a:spcPts val="0"/>
                        </a:spcAft>
                      </a:pPr>
                      <a:r>
                        <a:rPr lang="es-EC" sz="1600" dirty="0">
                          <a:effectLst/>
                          <a:latin typeface="+mj-lt"/>
                          <a:cs typeface="Arial" panose="020B0604020202020204" pitchFamily="34" charset="0"/>
                        </a:rPr>
                        <a:t>Media-baja.</a:t>
                      </a:r>
                      <a:endParaRPr lang="es-EC" sz="160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206375">
                <a:tc>
                  <a:txBody>
                    <a:bodyPr/>
                    <a:lstStyle/>
                    <a:p>
                      <a:pPr indent="180340" algn="l">
                        <a:lnSpc>
                          <a:spcPct val="150000"/>
                        </a:lnSpc>
                        <a:spcBef>
                          <a:spcPts val="600"/>
                        </a:spcBef>
                        <a:spcAft>
                          <a:spcPts val="0"/>
                        </a:spcAft>
                      </a:pPr>
                      <a:r>
                        <a:rPr lang="es-EC" sz="1600" b="1">
                          <a:effectLst/>
                          <a:latin typeface="+mj-lt"/>
                          <a:cs typeface="Arial" panose="020B0604020202020204" pitchFamily="34" charset="0"/>
                        </a:rPr>
                        <a:t>170 ≤ IV ≤ 190</a:t>
                      </a:r>
                      <a:endParaRPr lang="es-EC" sz="1600" b="1">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indent="180340" algn="l">
                        <a:lnSpc>
                          <a:spcPct val="150000"/>
                        </a:lnSpc>
                        <a:spcBef>
                          <a:spcPts val="600"/>
                        </a:spcBef>
                        <a:spcAft>
                          <a:spcPts val="0"/>
                        </a:spcAft>
                      </a:pPr>
                      <a:r>
                        <a:rPr lang="es-EC" sz="1600" dirty="0">
                          <a:effectLst/>
                          <a:latin typeface="+mj-lt"/>
                          <a:cs typeface="Arial" panose="020B0604020202020204" pitchFamily="34" charset="0"/>
                        </a:rPr>
                        <a:t>Media</a:t>
                      </a:r>
                      <a:endParaRPr lang="es-EC" sz="160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213995">
                <a:tc>
                  <a:txBody>
                    <a:bodyPr/>
                    <a:lstStyle/>
                    <a:p>
                      <a:pPr indent="180340" algn="l">
                        <a:lnSpc>
                          <a:spcPct val="150000"/>
                        </a:lnSpc>
                        <a:spcBef>
                          <a:spcPts val="600"/>
                        </a:spcBef>
                        <a:spcAft>
                          <a:spcPts val="0"/>
                        </a:spcAft>
                      </a:pPr>
                      <a:r>
                        <a:rPr lang="es-EC" sz="1600" b="1">
                          <a:effectLst/>
                          <a:latin typeface="+mj-lt"/>
                          <a:cs typeface="Arial" panose="020B0604020202020204" pitchFamily="34" charset="0"/>
                        </a:rPr>
                        <a:t>190 ≤ IV ≤ 230</a:t>
                      </a:r>
                      <a:endParaRPr lang="es-EC" sz="1600" b="1">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indent="180340" algn="l">
                        <a:lnSpc>
                          <a:spcPct val="150000"/>
                        </a:lnSpc>
                        <a:spcBef>
                          <a:spcPts val="600"/>
                        </a:spcBef>
                        <a:spcAft>
                          <a:spcPts val="0"/>
                        </a:spcAft>
                      </a:pPr>
                      <a:r>
                        <a:rPr lang="es-EC" sz="1600" dirty="0">
                          <a:effectLst/>
                          <a:latin typeface="+mj-lt"/>
                          <a:cs typeface="Arial" panose="020B0604020202020204" pitchFamily="34" charset="0"/>
                        </a:rPr>
                        <a:t>Alta</a:t>
                      </a:r>
                      <a:endParaRPr lang="es-EC" sz="160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r h="206375">
                <a:tc>
                  <a:txBody>
                    <a:bodyPr/>
                    <a:lstStyle/>
                    <a:p>
                      <a:pPr indent="180340" algn="l">
                        <a:lnSpc>
                          <a:spcPct val="150000"/>
                        </a:lnSpc>
                        <a:spcBef>
                          <a:spcPts val="600"/>
                        </a:spcBef>
                        <a:spcAft>
                          <a:spcPts val="0"/>
                        </a:spcAft>
                      </a:pPr>
                      <a:r>
                        <a:rPr lang="es-EC" sz="1600" b="1" dirty="0">
                          <a:effectLst/>
                          <a:latin typeface="+mj-lt"/>
                          <a:cs typeface="Arial" panose="020B0604020202020204" pitchFamily="34" charset="0"/>
                        </a:rPr>
                        <a:t>231 &gt; IV</a:t>
                      </a:r>
                      <a:endParaRPr lang="es-EC" sz="1600" b="1"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indent="180340" algn="l">
                        <a:lnSpc>
                          <a:spcPct val="150000"/>
                        </a:lnSpc>
                        <a:spcBef>
                          <a:spcPts val="600"/>
                        </a:spcBef>
                        <a:spcAft>
                          <a:spcPts val="0"/>
                        </a:spcAft>
                      </a:pPr>
                      <a:r>
                        <a:rPr lang="es-EC" sz="1600" dirty="0">
                          <a:effectLst/>
                          <a:latin typeface="+mj-lt"/>
                          <a:cs typeface="Arial" panose="020B0604020202020204" pitchFamily="34" charset="0"/>
                        </a:rPr>
                        <a:t>Muy alta</a:t>
                      </a:r>
                      <a:endParaRPr lang="es-EC" sz="1600"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5"/>
                  </a:ext>
                </a:extLst>
              </a:tr>
            </a:tbl>
          </a:graphicData>
        </a:graphic>
      </p:graphicFrame>
      <p:sp>
        <p:nvSpPr>
          <p:cNvPr id="26" name="Rectángulo 25"/>
          <p:cNvSpPr/>
          <p:nvPr/>
        </p:nvSpPr>
        <p:spPr>
          <a:xfrm>
            <a:off x="7478619" y="2541632"/>
            <a:ext cx="3968576" cy="8304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s-EC" b="1" dirty="0"/>
              <a:t>Clasificación C: </a:t>
            </a:r>
            <a:r>
              <a:rPr lang="es-EC" dirty="0"/>
              <a:t>Piezas de mampostería de mala calidad y dimensiones variadas.</a:t>
            </a:r>
          </a:p>
        </p:txBody>
      </p:sp>
      <p:sp>
        <p:nvSpPr>
          <p:cNvPr id="31" name="Rectángulo 30"/>
          <p:cNvSpPr/>
          <p:nvPr/>
        </p:nvSpPr>
        <p:spPr>
          <a:xfrm>
            <a:off x="7478619" y="2534194"/>
            <a:ext cx="3962447" cy="8379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s-EC" b="1" dirty="0"/>
              <a:t>Clasificación C: </a:t>
            </a:r>
            <a:r>
              <a:rPr lang="es-EC" dirty="0"/>
              <a:t>Estructura con valores comprendidos entre 0.4 &lt; α &lt; 0.6</a:t>
            </a:r>
          </a:p>
        </p:txBody>
      </p:sp>
      <p:sp>
        <p:nvSpPr>
          <p:cNvPr id="51" name="Rectángulo 50"/>
          <p:cNvSpPr/>
          <p:nvPr/>
        </p:nvSpPr>
        <p:spPr>
          <a:xfrm>
            <a:off x="7474077" y="1875500"/>
            <a:ext cx="3962447" cy="4559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dirty="0"/>
              <a:t>6. CONFIGURACIÓN EN PLANTA</a:t>
            </a:r>
          </a:p>
        </p:txBody>
      </p:sp>
      <p:sp>
        <p:nvSpPr>
          <p:cNvPr id="52" name="Rectángulo 51"/>
          <p:cNvSpPr/>
          <p:nvPr/>
        </p:nvSpPr>
        <p:spPr>
          <a:xfrm>
            <a:off x="7463673" y="2416531"/>
            <a:ext cx="3962447" cy="6743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EC" b="1" dirty="0"/>
              <a:t>Clasificación D: </a:t>
            </a:r>
            <a:r>
              <a:rPr lang="es-EC" dirty="0"/>
              <a:t>Estructura con valores ω1 = 0.16 y ω2 = 0.16</a:t>
            </a:r>
          </a:p>
        </p:txBody>
      </p:sp>
      <p:sp>
        <p:nvSpPr>
          <p:cNvPr id="53" name="Rectángulo 52"/>
          <p:cNvSpPr/>
          <p:nvPr/>
        </p:nvSpPr>
        <p:spPr>
          <a:xfrm>
            <a:off x="7478618" y="1863631"/>
            <a:ext cx="3962447" cy="4559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600" dirty="0"/>
              <a:t>7. CONFIGURACIÓN EN ELEVACIÓN</a:t>
            </a:r>
          </a:p>
        </p:txBody>
      </p:sp>
      <p:sp>
        <p:nvSpPr>
          <p:cNvPr id="54" name="Rectángulo 53"/>
          <p:cNvSpPr/>
          <p:nvPr/>
        </p:nvSpPr>
        <p:spPr>
          <a:xfrm>
            <a:off x="7478618" y="2418552"/>
            <a:ext cx="3962447" cy="6743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EC" b="1" dirty="0"/>
              <a:t>Clasificación D: </a:t>
            </a:r>
            <a:r>
              <a:rPr lang="es-EC" dirty="0"/>
              <a:t>Estructura con valores δM/M = 0.23 y H/T = 1</a:t>
            </a:r>
          </a:p>
        </p:txBody>
      </p:sp>
      <p:sp>
        <p:nvSpPr>
          <p:cNvPr id="57" name="Rectángulo 56"/>
          <p:cNvSpPr/>
          <p:nvPr/>
        </p:nvSpPr>
        <p:spPr>
          <a:xfrm>
            <a:off x="7478618" y="2405798"/>
            <a:ext cx="3962447" cy="6743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EC" b="1" dirty="0"/>
              <a:t>Clasificación D: </a:t>
            </a:r>
            <a:r>
              <a:rPr lang="es-EC" dirty="0"/>
              <a:t>Estructura con valores L/S= 42,62</a:t>
            </a:r>
          </a:p>
        </p:txBody>
      </p:sp>
      <p:sp>
        <p:nvSpPr>
          <p:cNvPr id="40" name="Rectángulo 39"/>
          <p:cNvSpPr/>
          <p:nvPr/>
        </p:nvSpPr>
        <p:spPr>
          <a:xfrm>
            <a:off x="7472490" y="2530045"/>
            <a:ext cx="3962447" cy="8379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s-EC" b="1" dirty="0"/>
              <a:t>Clasificación B: </a:t>
            </a:r>
            <a:r>
              <a:rPr lang="es-EC" dirty="0"/>
              <a:t>Cimentación corrida con desniveles menores a un metro.</a:t>
            </a:r>
          </a:p>
        </p:txBody>
      </p:sp>
      <p:sp>
        <p:nvSpPr>
          <p:cNvPr id="58" name="Rectángulo 57"/>
          <p:cNvSpPr/>
          <p:nvPr/>
        </p:nvSpPr>
        <p:spPr>
          <a:xfrm>
            <a:off x="7480650" y="2420425"/>
            <a:ext cx="3962447" cy="4312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EC" b="1" dirty="0"/>
              <a:t>Clasificación B</a:t>
            </a:r>
            <a:endParaRPr lang="es-EC" dirty="0"/>
          </a:p>
        </p:txBody>
      </p:sp>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21</a:t>
            </a:r>
          </a:p>
        </p:txBody>
      </p:sp>
      <p:pic>
        <p:nvPicPr>
          <p:cNvPr id="12" name="Imagen 11" descr="Recorte de pantalla"/>
          <p:cNvPicPr>
            <a:picLocks noChangeAspect="1"/>
          </p:cNvPicPr>
          <p:nvPr/>
        </p:nvPicPr>
        <p:blipFill rotWithShape="1">
          <a:blip r:embed="rId1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METODOLOGIA ITALIANA</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graphicFrame>
        <p:nvGraphicFramePr>
          <p:cNvPr id="11" name="Diagrama 10"/>
          <p:cNvGraphicFramePr/>
          <p:nvPr>
            <p:extLst/>
          </p:nvPr>
        </p:nvGraphicFramePr>
        <p:xfrm>
          <a:off x="248353" y="776803"/>
          <a:ext cx="11329754" cy="10391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mc:AlternateContent xmlns:mc="http://schemas.openxmlformats.org/markup-compatibility/2006" xmlns:a14="http://schemas.microsoft.com/office/drawing/2010/main">
        <mc:Choice Requires="a14">
          <p:graphicFrame>
            <p:nvGraphicFramePr>
              <p:cNvPr id="2" name="Tabla 1"/>
              <p:cNvGraphicFramePr>
                <a:graphicFrameLocks noGrp="1"/>
              </p:cNvGraphicFramePr>
              <p:nvPr>
                <p:extLst/>
              </p:nvPr>
            </p:nvGraphicFramePr>
            <p:xfrm>
              <a:off x="57034" y="1852044"/>
              <a:ext cx="7297356" cy="4293076"/>
            </p:xfrm>
            <a:graphic>
              <a:graphicData uri="http://schemas.openxmlformats.org/drawingml/2006/table">
                <a:tbl>
                  <a:tblPr firstRow="1" firstCol="1" bandRow="1">
                    <a:tableStyleId>{2D5ABB26-0587-4C30-8999-92F81FD0307C}</a:tableStyleId>
                  </a:tblPr>
                  <a:tblGrid>
                    <a:gridCol w="687837">
                      <a:extLst>
                        <a:ext uri="{9D8B030D-6E8A-4147-A177-3AD203B41FA5}">
                          <a16:colId xmlns:a16="http://schemas.microsoft.com/office/drawing/2014/main" val="20000"/>
                        </a:ext>
                      </a:extLst>
                    </a:gridCol>
                    <a:gridCol w="2878517">
                      <a:extLst>
                        <a:ext uri="{9D8B030D-6E8A-4147-A177-3AD203B41FA5}">
                          <a16:colId xmlns:a16="http://schemas.microsoft.com/office/drawing/2014/main" val="20001"/>
                        </a:ext>
                      </a:extLst>
                    </a:gridCol>
                    <a:gridCol w="1002341">
                      <a:extLst>
                        <a:ext uri="{9D8B030D-6E8A-4147-A177-3AD203B41FA5}">
                          <a16:colId xmlns:a16="http://schemas.microsoft.com/office/drawing/2014/main" val="20002"/>
                        </a:ext>
                      </a:extLst>
                    </a:gridCol>
                    <a:gridCol w="519903">
                      <a:extLst>
                        <a:ext uri="{9D8B030D-6E8A-4147-A177-3AD203B41FA5}">
                          <a16:colId xmlns:a16="http://schemas.microsoft.com/office/drawing/2014/main" val="20003"/>
                        </a:ext>
                      </a:extLst>
                    </a:gridCol>
                    <a:gridCol w="765276">
                      <a:extLst>
                        <a:ext uri="{9D8B030D-6E8A-4147-A177-3AD203B41FA5}">
                          <a16:colId xmlns:a16="http://schemas.microsoft.com/office/drawing/2014/main" val="20004"/>
                        </a:ext>
                      </a:extLst>
                    </a:gridCol>
                    <a:gridCol w="709599">
                      <a:extLst>
                        <a:ext uri="{9D8B030D-6E8A-4147-A177-3AD203B41FA5}">
                          <a16:colId xmlns:a16="http://schemas.microsoft.com/office/drawing/2014/main" val="20005"/>
                        </a:ext>
                      </a:extLst>
                    </a:gridCol>
                    <a:gridCol w="733883">
                      <a:extLst>
                        <a:ext uri="{9D8B030D-6E8A-4147-A177-3AD203B41FA5}">
                          <a16:colId xmlns:a16="http://schemas.microsoft.com/office/drawing/2014/main" val="20006"/>
                        </a:ext>
                      </a:extLst>
                    </a:gridCol>
                  </a:tblGrid>
                  <a:tr h="357775">
                    <a:tc rowSpan="2">
                      <a:txBody>
                        <a:bodyPr/>
                        <a:lstStyle/>
                        <a:p>
                          <a:pPr algn="ctr">
                            <a:lnSpc>
                              <a:spcPct val="150000"/>
                            </a:lnSpc>
                            <a:spcAft>
                              <a:spcPts val="0"/>
                            </a:spcAft>
                          </a:pPr>
                          <a:r>
                            <a:rPr lang="es-ES" sz="1600" dirty="0">
                              <a:effectLst/>
                            </a:rPr>
                            <a:t>#</a:t>
                          </a:r>
                          <a:endParaRPr lang="es-EC" sz="1600" b="1"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a:lnSpc>
                              <a:spcPct val="150000"/>
                            </a:lnSpc>
                            <a:spcAft>
                              <a:spcPts val="0"/>
                            </a:spcAft>
                          </a:pPr>
                          <a:r>
                            <a:rPr lang="es-ES" sz="1600" dirty="0">
                              <a:effectLst/>
                            </a:rPr>
                            <a:t>Parámetro </a:t>
                          </a:r>
                          <a:endParaRPr lang="es-EC" sz="1600" b="1"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rPr>
                                    </m:ctrlPr>
                                  </m:sSubPr>
                                  <m:e>
                                    <m:r>
                                      <a:rPr lang="es-ES" sz="1600">
                                        <a:effectLst/>
                                        <a:latin typeface="Cambria Math" panose="02040503050406030204" pitchFamily="18" charset="0"/>
                                      </a:rPr>
                                      <m:t>𝐊</m:t>
                                    </m:r>
                                  </m:e>
                                  <m:sub>
                                    <m:r>
                                      <a:rPr lang="es-ES" sz="1600">
                                        <a:effectLst/>
                                        <a:latin typeface="Cambria Math" panose="02040503050406030204" pitchFamily="18" charset="0"/>
                                      </a:rPr>
                                      <m:t>𝐢</m:t>
                                    </m:r>
                                  </m:sub>
                                </m:sSub>
                              </m:oMath>
                            </m:oMathPara>
                          </a14:m>
                          <a:endParaRPr lang="es-EC" sz="1600" b="1" i="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hMerge="1">
                      <a:txBody>
                        <a:bodyPr/>
                        <a:lstStyle/>
                        <a:p>
                          <a:endParaRPr lang="es-EC"/>
                        </a:p>
                      </a:txBody>
                      <a:tcPr/>
                    </a:tc>
                    <a:tc hMerge="1">
                      <a:txBody>
                        <a:bodyPr/>
                        <a:lstStyle/>
                        <a:p>
                          <a:endParaRPr lang="es-EC"/>
                        </a:p>
                      </a:txBody>
                      <a:tcPr/>
                    </a:tc>
                    <a:tc hMerge="1">
                      <a:txBody>
                        <a:bodyPr/>
                        <a:lstStyle/>
                        <a:p>
                          <a:endParaRPr lang="es-EC"/>
                        </a:p>
                      </a:txBody>
                      <a:tcPr/>
                    </a:tc>
                    <a:tc rowSpan="2">
                      <a:txBody>
                        <a:bodyPr/>
                        <a:lstStyle/>
                        <a:p>
                          <a:pPr algn="ctr">
                            <a:lnSpc>
                              <a:spcPct val="150000"/>
                            </a:lnSpc>
                            <a:spcAft>
                              <a:spcPts val="0"/>
                            </a:spcAft>
                          </a:pPr>
                          <a:r>
                            <a:rPr lang="es-ES" sz="1600" dirty="0">
                              <a:effectLst/>
                            </a:rPr>
                            <a:t>IMP. </a:t>
                          </a:r>
                          <a14:m>
                            <m:oMath xmlns:m="http://schemas.openxmlformats.org/officeDocument/2006/math">
                              <m:sSub>
                                <m:sSubPr>
                                  <m:ctrlPr>
                                    <a:rPr lang="es-EC" sz="1600" i="1">
                                      <a:effectLst/>
                                      <a:latin typeface="Cambria Math" panose="02040503050406030204" pitchFamily="18" charset="0"/>
                                    </a:rPr>
                                  </m:ctrlPr>
                                </m:sSubPr>
                                <m:e>
                                  <m:r>
                                    <a:rPr lang="es-ES" sz="1600">
                                      <a:effectLst/>
                                      <a:latin typeface="Cambria Math" panose="02040503050406030204" pitchFamily="18" charset="0"/>
                                    </a:rPr>
                                    <m:t>𝐖</m:t>
                                  </m:r>
                                </m:e>
                                <m:sub>
                                  <m:r>
                                    <a:rPr lang="es-ES" sz="1600">
                                      <a:effectLst/>
                                      <a:latin typeface="Cambria Math" panose="02040503050406030204" pitchFamily="18" charset="0"/>
                                    </a:rPr>
                                    <m:t>𝐢</m:t>
                                  </m:r>
                                </m:sub>
                              </m:sSub>
                            </m:oMath>
                          </a14:m>
                          <a:endParaRPr lang="es-EC" sz="1600" b="1" i="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57775">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S" sz="1600">
                                    <a:effectLst/>
                                    <a:latin typeface="Cambria Math" panose="02040503050406030204" pitchFamily="18" charset="0"/>
                                  </a:rPr>
                                  <m:t>𝐀</m:t>
                                </m:r>
                              </m:oMath>
                            </m:oMathPara>
                          </a14:m>
                          <a:endParaRPr lang="es-EC" sz="1600" b="1" i="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S" sz="1600">
                                    <a:effectLst/>
                                    <a:latin typeface="Cambria Math" panose="02040503050406030204" pitchFamily="18" charset="0"/>
                                  </a:rPr>
                                  <m:t>𝐁</m:t>
                                </m:r>
                              </m:oMath>
                            </m:oMathPara>
                          </a14:m>
                          <a:endParaRPr lang="es-EC" sz="1600" b="1" i="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S" sz="1600">
                                    <a:effectLst/>
                                    <a:latin typeface="Cambria Math" panose="02040503050406030204" pitchFamily="18" charset="0"/>
                                  </a:rPr>
                                  <m:t>𝐂</m:t>
                                </m:r>
                              </m:oMath>
                            </m:oMathPara>
                          </a14:m>
                          <a:endParaRPr lang="es-EC" sz="1600" b="1" i="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S" sz="1600">
                                    <a:effectLst/>
                                    <a:latin typeface="Cambria Math" panose="02040503050406030204" pitchFamily="18" charset="0"/>
                                  </a:rPr>
                                  <m:t>𝐃</m:t>
                                </m:r>
                              </m:oMath>
                            </m:oMathPara>
                          </a14:m>
                          <a:endParaRPr lang="es-EC" sz="1600" b="1" i="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vMerge="1">
                      <a:txBody>
                        <a:bodyPr/>
                        <a:lstStyle/>
                        <a:p>
                          <a:endParaRPr lang="es-EC"/>
                        </a:p>
                      </a:txBody>
                      <a:tcPr/>
                    </a:tc>
                    <a:extLst>
                      <a:ext uri="{0D108BD9-81ED-4DB2-BD59-A6C34878D82A}">
                        <a16:rowId xmlns:a16="http://schemas.microsoft.com/office/drawing/2014/main" val="10001"/>
                      </a:ext>
                    </a:extLst>
                  </a:tr>
                  <a:tr h="443416">
                    <a:tc>
                      <a:txBody>
                        <a:bodyPr/>
                        <a:lstStyle/>
                        <a:p>
                          <a:pPr algn="ctr">
                            <a:lnSpc>
                              <a:spcPct val="115000"/>
                            </a:lnSpc>
                            <a:spcAft>
                              <a:spcPts val="0"/>
                            </a:spcAft>
                          </a:pPr>
                          <a:r>
                            <a:rPr lang="es-ES" sz="1600">
                              <a:effectLst/>
                            </a:rPr>
                            <a:t>1</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l">
                            <a:lnSpc>
                              <a:spcPct val="115000"/>
                            </a:lnSpc>
                            <a:spcAft>
                              <a:spcPts val="0"/>
                            </a:spcAft>
                          </a:pPr>
                          <a:r>
                            <a:rPr lang="es-ES" sz="1600" dirty="0">
                              <a:effectLst/>
                            </a:rPr>
                            <a:t>Organización del sistema </a:t>
                          </a:r>
                        </a:p>
                        <a:p>
                          <a:pPr algn="l">
                            <a:lnSpc>
                              <a:spcPct val="115000"/>
                            </a:lnSpc>
                            <a:spcAft>
                              <a:spcPts val="0"/>
                            </a:spcAft>
                          </a:pPr>
                          <a:r>
                            <a:rPr lang="es-ES" sz="1600" dirty="0">
                              <a:effectLst/>
                            </a:rPr>
                            <a:t>resistente</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es-ES" sz="1600" dirty="0">
                              <a:effectLst/>
                            </a:rPr>
                            <a:t>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es-ES" sz="1600">
                              <a:effectLst/>
                            </a:rPr>
                            <a:t>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es-ES" sz="1600" dirty="0">
                              <a:effectLst/>
                            </a:rPr>
                            <a:t>20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es-ES" sz="1600">
                              <a:effectLst/>
                            </a:rPr>
                            <a:t>45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just">
                            <a:lnSpc>
                              <a:spcPct val="115000"/>
                            </a:lnSpc>
                            <a:spcAft>
                              <a:spcPts val="0"/>
                            </a:spcAft>
                          </a:pPr>
                          <a:r>
                            <a:rPr lang="es-ES" sz="1600">
                              <a:effectLst/>
                            </a:rPr>
                            <a:t>1.00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274294">
                    <a:tc>
                      <a:txBody>
                        <a:bodyPr/>
                        <a:lstStyle/>
                        <a:p>
                          <a:pPr algn="ctr">
                            <a:lnSpc>
                              <a:spcPct val="115000"/>
                            </a:lnSpc>
                            <a:spcAft>
                              <a:spcPts val="0"/>
                            </a:spcAft>
                          </a:pPr>
                          <a:r>
                            <a:rPr lang="es-ES" sz="1600">
                              <a:effectLst/>
                            </a:rPr>
                            <a:t>2</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es-ES" sz="1600" dirty="0">
                              <a:effectLst/>
                            </a:rPr>
                            <a:t>Calidad del sistema resistente</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20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45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S" sz="1600">
                              <a:effectLst/>
                            </a:rPr>
                            <a:t>0.25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74294">
                    <a:tc>
                      <a:txBody>
                        <a:bodyPr/>
                        <a:lstStyle/>
                        <a:p>
                          <a:pPr algn="ctr">
                            <a:lnSpc>
                              <a:spcPct val="115000"/>
                            </a:lnSpc>
                            <a:spcAft>
                              <a:spcPts val="0"/>
                            </a:spcAft>
                          </a:pPr>
                          <a:r>
                            <a:rPr lang="es-ES" sz="1600">
                              <a:effectLst/>
                            </a:rPr>
                            <a:t>3</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es-ES" sz="1600" dirty="0">
                              <a:effectLst/>
                            </a:rPr>
                            <a:t>Resistencia Convencional</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20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45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S" sz="1600">
                              <a:effectLst/>
                            </a:rPr>
                            <a:t>1.50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548588">
                    <a:tc>
                      <a:txBody>
                        <a:bodyPr/>
                        <a:lstStyle/>
                        <a:p>
                          <a:pPr algn="ctr">
                            <a:lnSpc>
                              <a:spcPct val="115000"/>
                            </a:lnSpc>
                            <a:spcAft>
                              <a:spcPts val="0"/>
                            </a:spcAft>
                          </a:pPr>
                          <a:r>
                            <a:rPr lang="es-ES" sz="1600" dirty="0">
                              <a:effectLst/>
                            </a:rPr>
                            <a:t>4</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es-ES" sz="1600">
                              <a:effectLst/>
                            </a:rPr>
                            <a:t>Posición del edificio y la cimentación</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20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45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S" sz="1600">
                              <a:effectLst/>
                            </a:rPr>
                            <a:t>0,75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74294">
                    <a:tc>
                      <a:txBody>
                        <a:bodyPr/>
                        <a:lstStyle/>
                        <a:p>
                          <a:pPr algn="ctr">
                            <a:lnSpc>
                              <a:spcPct val="115000"/>
                            </a:lnSpc>
                            <a:spcAft>
                              <a:spcPts val="0"/>
                            </a:spcAft>
                          </a:pPr>
                          <a:r>
                            <a:rPr lang="es-ES" sz="1600">
                              <a:effectLst/>
                            </a:rPr>
                            <a:t>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es-ES" sz="1600">
                              <a:effectLst/>
                            </a:rPr>
                            <a:t>Diafragmas horizontales</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20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45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S" sz="1600">
                              <a:effectLst/>
                            </a:rPr>
                            <a:t>1.00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74294">
                    <a:tc>
                      <a:txBody>
                        <a:bodyPr/>
                        <a:lstStyle/>
                        <a:p>
                          <a:pPr algn="ctr">
                            <a:lnSpc>
                              <a:spcPct val="115000"/>
                            </a:lnSpc>
                            <a:spcAft>
                              <a:spcPts val="0"/>
                            </a:spcAft>
                          </a:pPr>
                          <a:r>
                            <a:rPr lang="es-ES" sz="1600">
                              <a:effectLst/>
                            </a:rPr>
                            <a:t>6</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es-ES" sz="1600">
                              <a:effectLst/>
                            </a:rPr>
                            <a:t>Configuración en planta</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20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45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S" sz="1600">
                              <a:effectLst/>
                            </a:rPr>
                            <a:t>0.50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274294">
                    <a:tc>
                      <a:txBody>
                        <a:bodyPr/>
                        <a:lstStyle/>
                        <a:p>
                          <a:pPr algn="ctr">
                            <a:lnSpc>
                              <a:spcPct val="115000"/>
                            </a:lnSpc>
                            <a:spcAft>
                              <a:spcPts val="0"/>
                            </a:spcAft>
                          </a:pPr>
                          <a:r>
                            <a:rPr lang="es-ES" sz="1600">
                              <a:effectLst/>
                            </a:rPr>
                            <a:t>7</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es-ES" sz="1600">
                              <a:effectLst/>
                            </a:rPr>
                            <a:t>Configuración en elevación</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20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45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S" sz="1600">
                              <a:effectLst/>
                            </a:rPr>
                            <a:t>1.00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274294">
                    <a:tc>
                      <a:txBody>
                        <a:bodyPr/>
                        <a:lstStyle/>
                        <a:p>
                          <a:pPr algn="ctr">
                            <a:lnSpc>
                              <a:spcPct val="115000"/>
                            </a:lnSpc>
                            <a:spcAft>
                              <a:spcPts val="0"/>
                            </a:spcAft>
                          </a:pPr>
                          <a:r>
                            <a:rPr lang="es-ES" sz="1600">
                              <a:effectLst/>
                            </a:rPr>
                            <a:t>8</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es-ES" sz="1600">
                              <a:effectLst/>
                            </a:rPr>
                            <a:t>Separación entre muros</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20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45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S" sz="1600" dirty="0">
                              <a:effectLst/>
                            </a:rPr>
                            <a:t>0.25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274294">
                    <a:tc>
                      <a:txBody>
                        <a:bodyPr/>
                        <a:lstStyle/>
                        <a:p>
                          <a:pPr algn="ctr">
                            <a:lnSpc>
                              <a:spcPct val="115000"/>
                            </a:lnSpc>
                            <a:spcAft>
                              <a:spcPts val="0"/>
                            </a:spcAft>
                          </a:pPr>
                          <a:r>
                            <a:rPr lang="es-ES" sz="1600">
                              <a:effectLst/>
                            </a:rPr>
                            <a:t>9</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es-ES" sz="1600">
                              <a:effectLst/>
                            </a:rPr>
                            <a:t>Tipo de cubierta</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20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45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S" sz="1600" dirty="0">
                              <a:effectLst/>
                            </a:rPr>
                            <a:t>1.00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274294">
                    <a:tc>
                      <a:txBody>
                        <a:bodyPr/>
                        <a:lstStyle/>
                        <a:p>
                          <a:pPr algn="ctr">
                            <a:lnSpc>
                              <a:spcPct val="115000"/>
                            </a:lnSpc>
                            <a:spcAft>
                              <a:spcPts val="0"/>
                            </a:spcAft>
                          </a:pPr>
                          <a:r>
                            <a:rPr lang="es-ES" sz="1600">
                              <a:effectLst/>
                            </a:rPr>
                            <a:t>10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es-ES" sz="1600">
                              <a:effectLst/>
                            </a:rPr>
                            <a:t>Elementos no estructurales</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solidFill>
                                <a:schemeClr val="tx1"/>
                              </a:solidFill>
                              <a:effectLst/>
                              <a:latin typeface="+mn-lt"/>
                              <a:ea typeface="+mn-ea"/>
                              <a:cs typeface="+mn-cs"/>
                            </a:rPr>
                            <a:t>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20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45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S" sz="1600" dirty="0">
                              <a:effectLst/>
                            </a:rPr>
                            <a:t>0.25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r h="274294">
                    <a:tc>
                      <a:txBody>
                        <a:bodyPr/>
                        <a:lstStyle/>
                        <a:p>
                          <a:pPr algn="ctr">
                            <a:lnSpc>
                              <a:spcPct val="115000"/>
                            </a:lnSpc>
                            <a:spcAft>
                              <a:spcPts val="0"/>
                            </a:spcAft>
                          </a:pPr>
                          <a:r>
                            <a:rPr lang="es-ES" sz="1600" dirty="0">
                              <a:effectLst/>
                            </a:rPr>
                            <a:t>11</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r>
                            <a:rPr lang="es-ES" sz="1600" dirty="0">
                              <a:effectLst/>
                            </a:rPr>
                            <a:t>Estado de conservación</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600">
                              <a:effectLst/>
                            </a:rPr>
                            <a:t>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600">
                              <a:effectLst/>
                            </a:rPr>
                            <a:t>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600" dirty="0">
                              <a:effectLst/>
                            </a:rPr>
                            <a:t>20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600" dirty="0">
                              <a:effectLst/>
                            </a:rPr>
                            <a:t>45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s-ES" sz="1600" dirty="0">
                              <a:effectLst/>
                            </a:rPr>
                            <a:t>1.00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mc:Choice>
        <mc:Fallback xmlns="">
          <p:graphicFrame>
            <p:nvGraphicFramePr>
              <p:cNvPr id="2" name="Tabla 1"/>
              <p:cNvGraphicFramePr>
                <a:graphicFrameLocks noGrp="1"/>
              </p:cNvGraphicFramePr>
              <p:nvPr>
                <p:extLst/>
              </p:nvPr>
            </p:nvGraphicFramePr>
            <p:xfrm>
              <a:off x="57034" y="1852044"/>
              <a:ext cx="7297356" cy="4376928"/>
            </p:xfrm>
            <a:graphic>
              <a:graphicData uri="http://schemas.openxmlformats.org/drawingml/2006/table">
                <a:tbl>
                  <a:tblPr firstRow="1" firstCol="1" bandRow="1">
                    <a:tableStyleId>{2D5ABB26-0587-4C30-8999-92F81FD0307C}</a:tableStyleId>
                  </a:tblPr>
                  <a:tblGrid>
                    <a:gridCol w="687837"/>
                    <a:gridCol w="2878517"/>
                    <a:gridCol w="1002341"/>
                    <a:gridCol w="519903"/>
                    <a:gridCol w="765276"/>
                    <a:gridCol w="709599"/>
                    <a:gridCol w="733883"/>
                  </a:tblGrid>
                  <a:tr h="365760">
                    <a:tc rowSpan="2">
                      <a:txBody>
                        <a:bodyPr/>
                        <a:lstStyle/>
                        <a:p>
                          <a:pPr algn="ctr">
                            <a:lnSpc>
                              <a:spcPct val="150000"/>
                            </a:lnSpc>
                            <a:spcAft>
                              <a:spcPts val="0"/>
                            </a:spcAft>
                          </a:pPr>
                          <a:r>
                            <a:rPr lang="es-ES" sz="1600" dirty="0">
                              <a:effectLst/>
                            </a:rPr>
                            <a:t>#</a:t>
                          </a:r>
                          <a:endParaRPr lang="es-EC" sz="1600" b="1"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a:lnSpc>
                              <a:spcPct val="150000"/>
                            </a:lnSpc>
                            <a:spcAft>
                              <a:spcPts val="0"/>
                            </a:spcAft>
                          </a:pPr>
                          <a:r>
                            <a:rPr lang="es-ES" sz="1600" dirty="0">
                              <a:effectLst/>
                            </a:rPr>
                            <a:t>Parámetro </a:t>
                          </a:r>
                          <a:endParaRPr lang="es-EC" sz="1600" b="1"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endParaRPr lang="es-EC"/>
                        </a:p>
                      </a:txBody>
                      <a:tcPr marL="68580" marR="68580" marT="0" marB="0" anchor="ctr">
                        <a:lnT w="12700" cap="flat" cmpd="sng" algn="ctr">
                          <a:solidFill>
                            <a:schemeClr val="tx1"/>
                          </a:solidFill>
                          <a:prstDash val="solid"/>
                          <a:round/>
                          <a:headEnd type="none" w="med" len="med"/>
                          <a:tailEnd type="none" w="med" len="med"/>
                        </a:lnT>
                        <a:blipFill rotWithShape="0">
                          <a:blip r:embed="rId18"/>
                          <a:stretch>
                            <a:fillRect l="-118661" t="-1667" r="-24544" b="-1128333"/>
                          </a:stretch>
                        </a:blipFill>
                      </a:tcPr>
                    </a:tc>
                    <a:tc hMerge="1">
                      <a:txBody>
                        <a:bodyPr/>
                        <a:lstStyle/>
                        <a:p>
                          <a:endParaRPr lang="es-EC"/>
                        </a:p>
                      </a:txBody>
                      <a:tcPr/>
                    </a:tc>
                    <a:tc hMerge="1">
                      <a:txBody>
                        <a:bodyPr/>
                        <a:lstStyle/>
                        <a:p>
                          <a:endParaRPr lang="es-EC"/>
                        </a:p>
                      </a:txBody>
                      <a:tcPr/>
                    </a:tc>
                    <a:tc hMerge="1">
                      <a:txBody>
                        <a:bodyPr/>
                        <a:lstStyle/>
                        <a:p>
                          <a:endParaRPr lang="es-EC"/>
                        </a:p>
                      </a:txBody>
                      <a:tcPr/>
                    </a:tc>
                    <a:tc rowSpan="2">
                      <a:txBody>
                        <a:bodyPr/>
                        <a:lstStyle/>
                        <a:p>
                          <a:endParaRPr lang="es-EC"/>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18"/>
                          <a:stretch>
                            <a:fillRect l="-898333" t="-833" r="-833" b="-514167"/>
                          </a:stretch>
                        </a:blipFill>
                      </a:tcPr>
                    </a:tc>
                  </a:tr>
                  <a:tr h="365760">
                    <a:tc vMerge="1">
                      <a:txBody>
                        <a:bodyPr/>
                        <a:lstStyle/>
                        <a:p>
                          <a:endParaRPr lang="es-EC"/>
                        </a:p>
                      </a:txBody>
                      <a:tcPr/>
                    </a:tc>
                    <a:tc vMerge="1">
                      <a:txBody>
                        <a:bodyPr/>
                        <a:lstStyle/>
                        <a:p>
                          <a:endParaRPr lang="es-EC"/>
                        </a:p>
                      </a:txBody>
                      <a:tcPr/>
                    </a:tc>
                    <a:tc>
                      <a:txBody>
                        <a:bodyPr/>
                        <a:lstStyle/>
                        <a:p>
                          <a:endParaRPr lang="es-EC"/>
                        </a:p>
                      </a:txBody>
                      <a:tcPr marL="68580" marR="68580" marT="0" marB="0" anchor="ctr">
                        <a:lnB w="12700" cap="flat" cmpd="sng" algn="ctr">
                          <a:solidFill>
                            <a:schemeClr val="tx1"/>
                          </a:solidFill>
                          <a:prstDash val="solid"/>
                          <a:round/>
                          <a:headEnd type="none" w="med" len="med"/>
                          <a:tailEnd type="none" w="med" len="med"/>
                        </a:lnB>
                        <a:blipFill rotWithShape="0">
                          <a:blip r:embed="rId18"/>
                          <a:stretch>
                            <a:fillRect l="-354545" t="-101667" r="-272121" b="-1028333"/>
                          </a:stretch>
                        </a:blipFill>
                      </a:tcPr>
                    </a:tc>
                    <a:tc>
                      <a:txBody>
                        <a:bodyPr/>
                        <a:lstStyle/>
                        <a:p>
                          <a:endParaRPr lang="es-EC"/>
                        </a:p>
                      </a:txBody>
                      <a:tcPr marL="68580" marR="68580" marT="0" marB="0" anchor="ctr">
                        <a:lnB w="12700" cap="flat" cmpd="sng" algn="ctr">
                          <a:solidFill>
                            <a:schemeClr val="tx1"/>
                          </a:solidFill>
                          <a:prstDash val="solid"/>
                          <a:round/>
                          <a:headEnd type="none" w="med" len="med"/>
                          <a:tailEnd type="none" w="med" len="med"/>
                        </a:lnB>
                        <a:blipFill rotWithShape="0">
                          <a:blip r:embed="rId18"/>
                          <a:stretch>
                            <a:fillRect l="-882353" t="-101667" r="-428235" b="-1028333"/>
                          </a:stretch>
                        </a:blipFill>
                      </a:tcPr>
                    </a:tc>
                    <a:tc>
                      <a:txBody>
                        <a:bodyPr/>
                        <a:lstStyle/>
                        <a:p>
                          <a:endParaRPr lang="es-EC"/>
                        </a:p>
                      </a:txBody>
                      <a:tcPr marL="68580" marR="68580" marT="0" marB="0" anchor="ctr">
                        <a:lnB w="12700" cap="flat" cmpd="sng" algn="ctr">
                          <a:solidFill>
                            <a:schemeClr val="tx1"/>
                          </a:solidFill>
                          <a:prstDash val="solid"/>
                          <a:round/>
                          <a:headEnd type="none" w="med" len="med"/>
                          <a:tailEnd type="none" w="med" len="med"/>
                        </a:lnB>
                        <a:blipFill rotWithShape="0">
                          <a:blip r:embed="rId18"/>
                          <a:stretch>
                            <a:fillRect l="-662698" t="-101667" r="-188889" b="-1028333"/>
                          </a:stretch>
                        </a:blipFill>
                      </a:tcPr>
                    </a:tc>
                    <a:tc>
                      <a:txBody>
                        <a:bodyPr/>
                        <a:lstStyle/>
                        <a:p>
                          <a:endParaRPr lang="es-EC"/>
                        </a:p>
                      </a:txBody>
                      <a:tcPr marL="68580" marR="68580" marT="0" marB="0" anchor="ctr">
                        <a:lnB w="12700" cap="flat" cmpd="sng" algn="ctr">
                          <a:solidFill>
                            <a:schemeClr val="tx1"/>
                          </a:solidFill>
                          <a:prstDash val="solid"/>
                          <a:round/>
                          <a:headEnd type="none" w="med" len="med"/>
                          <a:tailEnd type="none" w="med" len="med"/>
                        </a:lnB>
                        <a:blipFill rotWithShape="0">
                          <a:blip r:embed="rId18"/>
                          <a:stretch>
                            <a:fillRect l="-821368" t="-101667" r="-103419" b="-1028333"/>
                          </a:stretch>
                        </a:blipFill>
                      </a:tcPr>
                    </a:tc>
                    <a:tc vMerge="1">
                      <a:txBody>
                        <a:bodyPr/>
                        <a:lstStyle/>
                        <a:p>
                          <a:endParaRPr lang="es-EC"/>
                        </a:p>
                      </a:txBody>
                      <a:tcPr/>
                    </a:tc>
                  </a:tr>
                  <a:tr h="560832">
                    <a:tc>
                      <a:txBody>
                        <a:bodyPr/>
                        <a:lstStyle/>
                        <a:p>
                          <a:pPr algn="ctr">
                            <a:lnSpc>
                              <a:spcPct val="115000"/>
                            </a:lnSpc>
                            <a:spcAft>
                              <a:spcPts val="0"/>
                            </a:spcAft>
                          </a:pPr>
                          <a:r>
                            <a:rPr lang="es-ES" sz="1600">
                              <a:effectLst/>
                            </a:rPr>
                            <a:t>1</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l">
                            <a:lnSpc>
                              <a:spcPct val="115000"/>
                            </a:lnSpc>
                            <a:spcAft>
                              <a:spcPts val="0"/>
                            </a:spcAft>
                          </a:pPr>
                          <a:r>
                            <a:rPr lang="es-ES" sz="1600" dirty="0">
                              <a:effectLst/>
                            </a:rPr>
                            <a:t>Organización del </a:t>
                          </a:r>
                          <a:r>
                            <a:rPr lang="es-ES" sz="1600" dirty="0" smtClean="0">
                              <a:effectLst/>
                            </a:rPr>
                            <a:t>sistema </a:t>
                          </a:r>
                        </a:p>
                        <a:p>
                          <a:pPr algn="l">
                            <a:lnSpc>
                              <a:spcPct val="115000"/>
                            </a:lnSpc>
                            <a:spcAft>
                              <a:spcPts val="0"/>
                            </a:spcAft>
                          </a:pPr>
                          <a:r>
                            <a:rPr lang="es-ES" sz="1600" dirty="0" smtClean="0">
                              <a:effectLst/>
                            </a:rPr>
                            <a:t>resistente</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es-ES" sz="1600" dirty="0">
                              <a:effectLst/>
                            </a:rPr>
                            <a:t>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es-ES" sz="1600">
                              <a:effectLst/>
                            </a:rPr>
                            <a:t>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es-ES" sz="1600" dirty="0" smtClean="0">
                              <a:effectLst/>
                            </a:rPr>
                            <a:t>20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es-ES" sz="1600">
                              <a:effectLst/>
                            </a:rPr>
                            <a:t>45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just">
                            <a:lnSpc>
                              <a:spcPct val="115000"/>
                            </a:lnSpc>
                            <a:spcAft>
                              <a:spcPts val="0"/>
                            </a:spcAft>
                          </a:pPr>
                          <a:r>
                            <a:rPr lang="es-ES" sz="1600">
                              <a:effectLst/>
                            </a:rPr>
                            <a:t>1.00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r>
                  <a:tr h="280416">
                    <a:tc>
                      <a:txBody>
                        <a:bodyPr/>
                        <a:lstStyle/>
                        <a:p>
                          <a:pPr algn="ctr">
                            <a:lnSpc>
                              <a:spcPct val="115000"/>
                            </a:lnSpc>
                            <a:spcAft>
                              <a:spcPts val="0"/>
                            </a:spcAft>
                          </a:pPr>
                          <a:r>
                            <a:rPr lang="es-ES" sz="1600">
                              <a:effectLst/>
                            </a:rPr>
                            <a:t>2</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es-ES" sz="1600" dirty="0">
                              <a:effectLst/>
                            </a:rPr>
                            <a:t>Calidad del sistema resistente</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smtClean="0">
                              <a:effectLst/>
                            </a:rPr>
                            <a:t>20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45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S" sz="1600">
                              <a:effectLst/>
                            </a:rPr>
                            <a:t>0.25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r>
                  <a:tr h="280416">
                    <a:tc>
                      <a:txBody>
                        <a:bodyPr/>
                        <a:lstStyle/>
                        <a:p>
                          <a:pPr algn="ctr">
                            <a:lnSpc>
                              <a:spcPct val="115000"/>
                            </a:lnSpc>
                            <a:spcAft>
                              <a:spcPts val="0"/>
                            </a:spcAft>
                          </a:pPr>
                          <a:r>
                            <a:rPr lang="es-ES" sz="1600">
                              <a:effectLst/>
                            </a:rPr>
                            <a:t>3</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es-ES" sz="1600" dirty="0">
                              <a:effectLst/>
                            </a:rPr>
                            <a:t>Resistencia Convencional</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smtClean="0">
                              <a:effectLst/>
                            </a:rPr>
                            <a:t>20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45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S" sz="1600">
                              <a:effectLst/>
                            </a:rPr>
                            <a:t>1.50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r>
                  <a:tr h="560832">
                    <a:tc>
                      <a:txBody>
                        <a:bodyPr/>
                        <a:lstStyle/>
                        <a:p>
                          <a:pPr algn="ctr">
                            <a:lnSpc>
                              <a:spcPct val="115000"/>
                            </a:lnSpc>
                            <a:spcAft>
                              <a:spcPts val="0"/>
                            </a:spcAft>
                          </a:pPr>
                          <a:r>
                            <a:rPr lang="es-ES" sz="1600" dirty="0">
                              <a:effectLst/>
                            </a:rPr>
                            <a:t>4</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es-ES" sz="1600">
                              <a:effectLst/>
                            </a:rPr>
                            <a:t>Posición del edificio y la cimentación</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smtClean="0">
                              <a:effectLst/>
                            </a:rPr>
                            <a:t>20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45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S" sz="1600">
                              <a:effectLst/>
                            </a:rPr>
                            <a:t>0,75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r>
                  <a:tr h="280416">
                    <a:tc>
                      <a:txBody>
                        <a:bodyPr/>
                        <a:lstStyle/>
                        <a:p>
                          <a:pPr algn="ctr">
                            <a:lnSpc>
                              <a:spcPct val="115000"/>
                            </a:lnSpc>
                            <a:spcAft>
                              <a:spcPts val="0"/>
                            </a:spcAft>
                          </a:pPr>
                          <a:r>
                            <a:rPr lang="es-ES" sz="1600">
                              <a:effectLst/>
                            </a:rPr>
                            <a:t>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es-ES" sz="1600">
                              <a:effectLst/>
                            </a:rPr>
                            <a:t>Diafragmas horizontales</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smtClean="0">
                              <a:effectLst/>
                            </a:rPr>
                            <a:t>20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45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S" sz="1600">
                              <a:effectLst/>
                            </a:rPr>
                            <a:t>1.00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r>
                  <a:tr h="280416">
                    <a:tc>
                      <a:txBody>
                        <a:bodyPr/>
                        <a:lstStyle/>
                        <a:p>
                          <a:pPr algn="ctr">
                            <a:lnSpc>
                              <a:spcPct val="115000"/>
                            </a:lnSpc>
                            <a:spcAft>
                              <a:spcPts val="0"/>
                            </a:spcAft>
                          </a:pPr>
                          <a:r>
                            <a:rPr lang="es-ES" sz="1600">
                              <a:effectLst/>
                            </a:rPr>
                            <a:t>6</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es-ES" sz="1600">
                              <a:effectLst/>
                            </a:rPr>
                            <a:t>Configuración en planta</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smtClean="0">
                              <a:effectLst/>
                            </a:rPr>
                            <a:t>20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45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S" sz="1600">
                              <a:effectLst/>
                            </a:rPr>
                            <a:t>0.50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r>
                  <a:tr h="280416">
                    <a:tc>
                      <a:txBody>
                        <a:bodyPr/>
                        <a:lstStyle/>
                        <a:p>
                          <a:pPr algn="ctr">
                            <a:lnSpc>
                              <a:spcPct val="115000"/>
                            </a:lnSpc>
                            <a:spcAft>
                              <a:spcPts val="0"/>
                            </a:spcAft>
                          </a:pPr>
                          <a:r>
                            <a:rPr lang="es-ES" sz="1600">
                              <a:effectLst/>
                            </a:rPr>
                            <a:t>7</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es-ES" sz="1600">
                              <a:effectLst/>
                            </a:rPr>
                            <a:t>Configuración en elevación</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smtClean="0">
                              <a:effectLst/>
                            </a:rPr>
                            <a:t>20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45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S" sz="1600">
                              <a:effectLst/>
                            </a:rPr>
                            <a:t>1.00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r>
                  <a:tr h="280416">
                    <a:tc>
                      <a:txBody>
                        <a:bodyPr/>
                        <a:lstStyle/>
                        <a:p>
                          <a:pPr algn="ctr">
                            <a:lnSpc>
                              <a:spcPct val="115000"/>
                            </a:lnSpc>
                            <a:spcAft>
                              <a:spcPts val="0"/>
                            </a:spcAft>
                          </a:pPr>
                          <a:r>
                            <a:rPr lang="es-ES" sz="1600">
                              <a:effectLst/>
                            </a:rPr>
                            <a:t>8</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es-ES" sz="1600">
                              <a:effectLst/>
                            </a:rPr>
                            <a:t>Separación entre muros</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smtClean="0">
                              <a:effectLst/>
                            </a:rPr>
                            <a:t>20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45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S" sz="1600" dirty="0">
                              <a:effectLst/>
                            </a:rPr>
                            <a:t>0.25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r>
                  <a:tr h="280416">
                    <a:tc>
                      <a:txBody>
                        <a:bodyPr/>
                        <a:lstStyle/>
                        <a:p>
                          <a:pPr algn="ctr">
                            <a:lnSpc>
                              <a:spcPct val="115000"/>
                            </a:lnSpc>
                            <a:spcAft>
                              <a:spcPts val="0"/>
                            </a:spcAft>
                          </a:pPr>
                          <a:r>
                            <a:rPr lang="es-ES" sz="1600">
                              <a:effectLst/>
                            </a:rPr>
                            <a:t>9</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es-ES" sz="1600">
                              <a:effectLst/>
                            </a:rPr>
                            <a:t>Tipo de cubierta</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smtClean="0">
                              <a:effectLst/>
                            </a:rPr>
                            <a:t>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smtClean="0">
                              <a:effectLst/>
                            </a:rPr>
                            <a:t>20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45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S" sz="1600" dirty="0">
                              <a:effectLst/>
                            </a:rPr>
                            <a:t>1.00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r>
                  <a:tr h="280416">
                    <a:tc>
                      <a:txBody>
                        <a:bodyPr/>
                        <a:lstStyle/>
                        <a:p>
                          <a:pPr algn="ctr">
                            <a:lnSpc>
                              <a:spcPct val="115000"/>
                            </a:lnSpc>
                            <a:spcAft>
                              <a:spcPts val="0"/>
                            </a:spcAft>
                          </a:pPr>
                          <a:r>
                            <a:rPr lang="es-ES" sz="1600">
                              <a:effectLst/>
                            </a:rPr>
                            <a:t>10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es-ES" sz="1600">
                              <a:effectLst/>
                            </a:rPr>
                            <a:t>Elementos no estructurales</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smtClean="0">
                              <a:solidFill>
                                <a:schemeClr val="tx1"/>
                              </a:solidFill>
                              <a:effectLst/>
                              <a:latin typeface="+mn-lt"/>
                              <a:ea typeface="+mn-ea"/>
                              <a:cs typeface="+mn-cs"/>
                            </a:rPr>
                            <a:t>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smtClean="0">
                              <a:effectLst/>
                            </a:rPr>
                            <a:t>20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45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S" sz="1600" dirty="0">
                              <a:effectLst/>
                            </a:rPr>
                            <a:t>0.25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tc>
                  </a:tr>
                  <a:tr h="280416">
                    <a:tc>
                      <a:txBody>
                        <a:bodyPr/>
                        <a:lstStyle/>
                        <a:p>
                          <a:pPr algn="ctr">
                            <a:lnSpc>
                              <a:spcPct val="115000"/>
                            </a:lnSpc>
                            <a:spcAft>
                              <a:spcPts val="0"/>
                            </a:spcAft>
                          </a:pPr>
                          <a:r>
                            <a:rPr lang="es-ES" sz="1600" dirty="0">
                              <a:effectLst/>
                            </a:rPr>
                            <a:t>11</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r>
                            <a:rPr lang="es-ES" sz="1600" dirty="0">
                              <a:effectLst/>
                            </a:rPr>
                            <a:t>Estado de conservación</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600">
                              <a:effectLst/>
                            </a:rPr>
                            <a:t>0</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600">
                              <a:effectLst/>
                            </a:rPr>
                            <a:t>5</a:t>
                          </a:r>
                          <a:endParaRPr lang="es-EC" sz="16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600" dirty="0" smtClean="0">
                              <a:effectLst/>
                            </a:rPr>
                            <a:t>20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600" dirty="0">
                              <a:effectLst/>
                            </a:rPr>
                            <a:t>45</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s-ES" sz="1600" dirty="0">
                              <a:effectLst/>
                            </a:rPr>
                            <a:t>1.00</a:t>
                          </a:r>
                          <a:endParaRPr lang="es-EC" sz="16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r>
                </a:tbl>
              </a:graphicData>
            </a:graphic>
          </p:graphicFrame>
        </mc:Fallback>
      </mc:AlternateContent>
      <mc:AlternateContent xmlns:mc="http://schemas.openxmlformats.org/markup-compatibility/2006" xmlns:a14="http://schemas.microsoft.com/office/drawing/2010/main">
        <mc:Choice Requires="a14">
          <p:sp>
            <p:nvSpPr>
              <p:cNvPr id="5" name="Rectángulo 4"/>
              <p:cNvSpPr/>
              <p:nvPr/>
            </p:nvSpPr>
            <p:spPr>
              <a:xfrm>
                <a:off x="8624859" y="1965088"/>
                <a:ext cx="2064605" cy="8690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I</m:t>
                          </m:r>
                        </m:e>
                        <m:sub>
                          <m:r>
                            <m:rPr>
                              <m:sty m:val="p"/>
                            </m:rPr>
                            <a:rPr lang="es-EC" i="0">
                              <a:latin typeface="Cambria Math" panose="02040503050406030204" pitchFamily="18" charset="0"/>
                            </a:rPr>
                            <m:t>V</m:t>
                          </m:r>
                        </m:sub>
                      </m:sSub>
                      <m:r>
                        <a:rPr lang="es-EC" i="0">
                          <a:latin typeface="Cambria Math" panose="02040503050406030204" pitchFamily="18" charset="0"/>
                        </a:rPr>
                        <m:t>=</m:t>
                      </m:r>
                      <m:nary>
                        <m:naryPr>
                          <m:chr m:val="∑"/>
                          <m:limLoc m:val="undOvr"/>
                          <m:ctrlPr>
                            <a:rPr lang="es-EC" i="1">
                              <a:latin typeface="Cambria Math" panose="02040503050406030204" pitchFamily="18" charset="0"/>
                            </a:rPr>
                          </m:ctrlPr>
                        </m:naryPr>
                        <m:sub>
                          <m:r>
                            <m:rPr>
                              <m:sty m:val="p"/>
                            </m:rPr>
                            <a:rPr lang="es-EC" i="0">
                              <a:latin typeface="Cambria Math" panose="02040503050406030204" pitchFamily="18" charset="0"/>
                            </a:rPr>
                            <m:t>I</m:t>
                          </m:r>
                          <m:r>
                            <a:rPr lang="es-EC" i="0">
                              <a:latin typeface="Cambria Math" panose="02040503050406030204" pitchFamily="18" charset="0"/>
                            </a:rPr>
                            <m:t>=1</m:t>
                          </m:r>
                        </m:sub>
                        <m:sup>
                          <m:r>
                            <a:rPr lang="es-EC" i="0">
                              <a:latin typeface="Cambria Math" panose="02040503050406030204" pitchFamily="18" charset="0"/>
                            </a:rPr>
                            <m:t>11</m:t>
                          </m:r>
                        </m:sup>
                        <m:e>
                          <m:r>
                            <m:rPr>
                              <m:sty m:val="p"/>
                            </m:rPr>
                            <a:rPr lang="es-EC" i="0">
                              <a:latin typeface="Cambria Math" panose="02040503050406030204" pitchFamily="18" charset="0"/>
                            </a:rPr>
                            <m:t>Ki</m:t>
                          </m:r>
                          <m:r>
                            <a:rPr lang="es-EC" i="0">
                              <a:latin typeface="Cambria Math" panose="02040503050406030204" pitchFamily="18" charset="0"/>
                            </a:rPr>
                            <m:t> </m:t>
                          </m:r>
                          <m:r>
                            <m:rPr>
                              <m:sty m:val="p"/>
                            </m:rPr>
                            <a:rPr lang="es-EC" i="0">
                              <a:latin typeface="Cambria Math" panose="02040503050406030204" pitchFamily="18" charset="0"/>
                            </a:rPr>
                            <m:t>x</m:t>
                          </m:r>
                          <m:r>
                            <a:rPr lang="es-EC" i="0">
                              <a:latin typeface="Cambria Math" panose="02040503050406030204" pitchFamily="18" charset="0"/>
                            </a:rPr>
                            <m:t> </m:t>
                          </m:r>
                          <m:r>
                            <m:rPr>
                              <m:sty m:val="p"/>
                            </m:rPr>
                            <a:rPr lang="es-EC" i="0">
                              <a:latin typeface="Cambria Math" panose="02040503050406030204" pitchFamily="18" charset="0"/>
                            </a:rPr>
                            <m:t>Wi</m:t>
                          </m:r>
                        </m:e>
                      </m:nary>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8624859" y="1965088"/>
                <a:ext cx="2064605" cy="869020"/>
              </a:xfrm>
              <a:prstGeom prst="rect">
                <a:avLst/>
              </a:prstGeom>
              <a:blipFill rotWithShape="0">
                <a:blip r:embed="rId19"/>
                <a:stretch>
                  <a:fillRect/>
                </a:stretch>
              </a:blipFill>
            </p:spPr>
            <p:txBody>
              <a:bodyPr/>
              <a:lstStyle/>
              <a:p>
                <a:r>
                  <a:rPr lang="es-EC">
                    <a:noFill/>
                  </a:rPr>
                  <a:t> </a:t>
                </a:r>
              </a:p>
            </p:txBody>
          </p:sp>
        </mc:Fallback>
      </mc:AlternateContent>
      <p:sp>
        <p:nvSpPr>
          <p:cNvPr id="6" name="Rectángulo 5"/>
          <p:cNvSpPr/>
          <p:nvPr/>
        </p:nvSpPr>
        <p:spPr>
          <a:xfrm>
            <a:off x="5277647" y="2735871"/>
            <a:ext cx="457200" cy="28164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Rectángulo 27"/>
          <p:cNvSpPr/>
          <p:nvPr/>
        </p:nvSpPr>
        <p:spPr>
          <a:xfrm>
            <a:off x="5277647" y="3122022"/>
            <a:ext cx="457200" cy="28222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2" name="Rectángulo 31"/>
          <p:cNvSpPr/>
          <p:nvPr/>
        </p:nvSpPr>
        <p:spPr>
          <a:xfrm>
            <a:off x="5277900" y="3454169"/>
            <a:ext cx="457200" cy="28222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1" name="Rectángulo 40"/>
          <p:cNvSpPr/>
          <p:nvPr/>
        </p:nvSpPr>
        <p:spPr>
          <a:xfrm>
            <a:off x="4652829" y="3858209"/>
            <a:ext cx="457200" cy="28222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2" name="Rectángulo 41"/>
          <p:cNvSpPr/>
          <p:nvPr/>
        </p:nvSpPr>
        <p:spPr>
          <a:xfrm>
            <a:off x="6047203" y="4254590"/>
            <a:ext cx="457200" cy="28222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3" name="Rectángulo 42"/>
          <p:cNvSpPr/>
          <p:nvPr/>
        </p:nvSpPr>
        <p:spPr>
          <a:xfrm>
            <a:off x="6047203" y="4536810"/>
            <a:ext cx="457200" cy="28222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4" name="Rectángulo 43"/>
          <p:cNvSpPr/>
          <p:nvPr/>
        </p:nvSpPr>
        <p:spPr>
          <a:xfrm>
            <a:off x="6047203" y="4816449"/>
            <a:ext cx="457200" cy="28222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5" name="Rectángulo 44"/>
          <p:cNvSpPr/>
          <p:nvPr/>
        </p:nvSpPr>
        <p:spPr>
          <a:xfrm>
            <a:off x="6047203" y="5097859"/>
            <a:ext cx="457200" cy="28222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6" name="Rectángulo 45"/>
          <p:cNvSpPr/>
          <p:nvPr/>
        </p:nvSpPr>
        <p:spPr>
          <a:xfrm>
            <a:off x="4652829" y="5377498"/>
            <a:ext cx="457200" cy="28222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7" name="Rectángulo 46"/>
          <p:cNvSpPr/>
          <p:nvPr/>
        </p:nvSpPr>
        <p:spPr>
          <a:xfrm>
            <a:off x="4646036" y="5659718"/>
            <a:ext cx="457200" cy="28222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8" name="Rectángulo 47"/>
          <p:cNvSpPr/>
          <p:nvPr/>
        </p:nvSpPr>
        <p:spPr>
          <a:xfrm>
            <a:off x="4646036" y="5941938"/>
            <a:ext cx="457200" cy="28222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0" name="Rectángulo 49"/>
          <p:cNvSpPr/>
          <p:nvPr/>
        </p:nvSpPr>
        <p:spPr>
          <a:xfrm>
            <a:off x="7478619" y="2549911"/>
            <a:ext cx="3962447" cy="10896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s-EC" b="1" dirty="0"/>
              <a:t>Clasificación D: </a:t>
            </a:r>
            <a:r>
              <a:rPr lang="es-EC" dirty="0"/>
              <a:t>Deformaciones excesivas, paneles no se encuentran conectados y ausencia de desniveles en planta</a:t>
            </a:r>
          </a:p>
        </p:txBody>
      </p:sp>
    </p:spTree>
    <p:extLst>
      <p:ext uri="{BB962C8B-B14F-4D97-AF65-F5344CB8AC3E}">
        <p14:creationId xmlns:p14="http://schemas.microsoft.com/office/powerpoint/2010/main" val="350512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26"/>
                                        </p:tgtEl>
                                      </p:cBhvr>
                                    </p:animEffect>
                                    <p:set>
                                      <p:cBhvr>
                                        <p:cTn id="55" dur="1" fill="hold">
                                          <p:stCondLst>
                                            <p:cond delay="499"/>
                                          </p:stCondLst>
                                        </p:cTn>
                                        <p:tgtEl>
                                          <p:spTgt spid="26"/>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29"/>
                                        </p:tgtEl>
                                      </p:cBhvr>
                                    </p:animEffect>
                                    <p:set>
                                      <p:cBhvr>
                                        <p:cTn id="72" dur="1" fill="hold">
                                          <p:stCondLst>
                                            <p:cond delay="499"/>
                                          </p:stCondLst>
                                        </p:cTn>
                                        <p:tgtEl>
                                          <p:spTgt spid="2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31"/>
                                        </p:tgtEl>
                                      </p:cBhvr>
                                    </p:animEffect>
                                    <p:set>
                                      <p:cBhvr>
                                        <p:cTn id="75" dur="1" fill="hold">
                                          <p:stCondLst>
                                            <p:cond delay="499"/>
                                          </p:stCondLst>
                                        </p:cTn>
                                        <p:tgtEl>
                                          <p:spTgt spid="31"/>
                                        </p:tgtEl>
                                        <p:attrNameLst>
                                          <p:attrName>style.visibility</p:attrName>
                                        </p:attrNameLst>
                                      </p:cBhvr>
                                      <p:to>
                                        <p:strVal val="hidden"/>
                                      </p:to>
                                    </p:se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500"/>
                                        <p:tgtEl>
                                          <p:spTgt spid="40"/>
                                        </p:tgtEl>
                                      </p:cBhvr>
                                    </p:animEffect>
                                  </p:childTnLst>
                                </p:cTn>
                              </p:par>
                              <p:par>
                                <p:cTn id="82" presetID="10" presetClass="entr" presetSubtype="0" fill="hold" nodeType="with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fade">
                                      <p:cBhvr>
                                        <p:cTn id="84" dur="500"/>
                                        <p:tgtEl>
                                          <p:spTgt spid="1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fade">
                                      <p:cBhvr>
                                        <p:cTn id="87" dur="500"/>
                                        <p:tgtEl>
                                          <p:spTgt spid="4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3"/>
                                        </p:tgtEl>
                                      </p:cBhvr>
                                    </p:animEffect>
                                    <p:set>
                                      <p:cBhvr>
                                        <p:cTn id="92" dur="1" fill="hold">
                                          <p:stCondLst>
                                            <p:cond delay="499"/>
                                          </p:stCondLst>
                                        </p:cTn>
                                        <p:tgtEl>
                                          <p:spTgt spid="33"/>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40"/>
                                        </p:tgtEl>
                                      </p:cBhvr>
                                    </p:animEffect>
                                    <p:set>
                                      <p:cBhvr>
                                        <p:cTn id="95" dur="1" fill="hold">
                                          <p:stCondLst>
                                            <p:cond delay="499"/>
                                          </p:stCondLst>
                                        </p:cTn>
                                        <p:tgtEl>
                                          <p:spTgt spid="40"/>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par>
                                <p:cTn id="99" presetID="10" presetClass="entr" presetSubtype="0" fill="hold" grpId="0" nodeType="withEffect">
                                  <p:stCondLst>
                                    <p:cond delay="0"/>
                                  </p:stCondLst>
                                  <p:childTnLst>
                                    <p:set>
                                      <p:cBhvr>
                                        <p:cTn id="100" dur="1" fill="hold">
                                          <p:stCondLst>
                                            <p:cond delay="0"/>
                                          </p:stCondLst>
                                        </p:cTn>
                                        <p:tgtEl>
                                          <p:spTgt spid="49"/>
                                        </p:tgtEl>
                                        <p:attrNameLst>
                                          <p:attrName>style.visibility</p:attrName>
                                        </p:attrNameLst>
                                      </p:cBhvr>
                                      <p:to>
                                        <p:strVal val="visible"/>
                                      </p:to>
                                    </p:set>
                                    <p:animEffect transition="in" filter="fade">
                                      <p:cBhvr>
                                        <p:cTn id="101" dur="500"/>
                                        <p:tgtEl>
                                          <p:spTgt spid="49"/>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0"/>
                                        </p:tgtEl>
                                        <p:attrNameLst>
                                          <p:attrName>style.visibility</p:attrName>
                                        </p:attrNameLst>
                                      </p:cBhvr>
                                      <p:to>
                                        <p:strVal val="visible"/>
                                      </p:to>
                                    </p:set>
                                    <p:animEffect transition="in" filter="fade">
                                      <p:cBhvr>
                                        <p:cTn id="104" dur="500"/>
                                        <p:tgtEl>
                                          <p:spTgt spid="50"/>
                                        </p:tgtEl>
                                      </p:cBhvr>
                                    </p:animEffect>
                                  </p:childTnLst>
                                </p:cTn>
                              </p:par>
                              <p:par>
                                <p:cTn id="105" presetID="10" presetClass="entr" presetSubtype="0" fill="hold" nodeType="with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fade">
                                      <p:cBhvr>
                                        <p:cTn id="107" dur="500"/>
                                        <p:tgtEl>
                                          <p:spTgt spid="7"/>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fade">
                                      <p:cBhvr>
                                        <p:cTn id="110" dur="500"/>
                                        <p:tgtEl>
                                          <p:spTgt spid="42"/>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500"/>
                                        <p:tgtEl>
                                          <p:spTgt spid="49"/>
                                        </p:tgtEl>
                                      </p:cBhvr>
                                    </p:animEffect>
                                    <p:set>
                                      <p:cBhvr>
                                        <p:cTn id="115" dur="1" fill="hold">
                                          <p:stCondLst>
                                            <p:cond delay="499"/>
                                          </p:stCondLst>
                                        </p:cTn>
                                        <p:tgtEl>
                                          <p:spTgt spid="49"/>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50"/>
                                        </p:tgtEl>
                                      </p:cBhvr>
                                    </p:animEffect>
                                    <p:set>
                                      <p:cBhvr>
                                        <p:cTn id="118" dur="1" fill="hold">
                                          <p:stCondLst>
                                            <p:cond delay="499"/>
                                          </p:stCondLst>
                                        </p:cTn>
                                        <p:tgtEl>
                                          <p:spTgt spid="50"/>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7"/>
                                        </p:tgtEl>
                                      </p:cBhvr>
                                    </p:animEffect>
                                    <p:set>
                                      <p:cBhvr>
                                        <p:cTn id="121" dur="1" fill="hold">
                                          <p:stCondLst>
                                            <p:cond delay="499"/>
                                          </p:stCondLst>
                                        </p:cTn>
                                        <p:tgtEl>
                                          <p:spTgt spid="7"/>
                                        </p:tgtEl>
                                        <p:attrNameLst>
                                          <p:attrName>style.visibility</p:attrName>
                                        </p:attrNameLst>
                                      </p:cBhvr>
                                      <p:to>
                                        <p:strVal val="hidden"/>
                                      </p:to>
                                    </p:set>
                                  </p:childTnLst>
                                </p:cTn>
                              </p:par>
                              <p:par>
                                <p:cTn id="122" presetID="10" presetClass="entr" presetSubtype="0" fill="hold" grpId="0" nodeType="withEffect">
                                  <p:stCondLst>
                                    <p:cond delay="0"/>
                                  </p:stCondLst>
                                  <p:childTnLst>
                                    <p:set>
                                      <p:cBhvr>
                                        <p:cTn id="123" dur="1" fill="hold">
                                          <p:stCondLst>
                                            <p:cond delay="0"/>
                                          </p:stCondLst>
                                        </p:cTn>
                                        <p:tgtEl>
                                          <p:spTgt spid="51"/>
                                        </p:tgtEl>
                                        <p:attrNameLst>
                                          <p:attrName>style.visibility</p:attrName>
                                        </p:attrNameLst>
                                      </p:cBhvr>
                                      <p:to>
                                        <p:strVal val="visible"/>
                                      </p:to>
                                    </p:set>
                                    <p:animEffect transition="in" filter="fade">
                                      <p:cBhvr>
                                        <p:cTn id="124" dur="500"/>
                                        <p:tgtEl>
                                          <p:spTgt spid="51"/>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52"/>
                                        </p:tgtEl>
                                        <p:attrNameLst>
                                          <p:attrName>style.visibility</p:attrName>
                                        </p:attrNameLst>
                                      </p:cBhvr>
                                      <p:to>
                                        <p:strVal val="visible"/>
                                      </p:to>
                                    </p:set>
                                    <p:animEffect transition="in" filter="fade">
                                      <p:cBhvr>
                                        <p:cTn id="127" dur="500"/>
                                        <p:tgtEl>
                                          <p:spTgt spid="52"/>
                                        </p:tgtEl>
                                      </p:cBhvr>
                                    </p:animEffect>
                                  </p:childTnLst>
                                </p:cTn>
                              </p:par>
                              <p:par>
                                <p:cTn id="128" presetID="10" presetClass="entr" presetSubtype="0" fill="hold" nodeType="withEffect">
                                  <p:stCondLst>
                                    <p:cond delay="0"/>
                                  </p:stCondLst>
                                  <p:childTnLst>
                                    <p:set>
                                      <p:cBhvr>
                                        <p:cTn id="129" dur="1" fill="hold">
                                          <p:stCondLst>
                                            <p:cond delay="0"/>
                                          </p:stCondLst>
                                        </p:cTn>
                                        <p:tgtEl>
                                          <p:spTgt spid="8"/>
                                        </p:tgtEl>
                                        <p:attrNameLst>
                                          <p:attrName>style.visibility</p:attrName>
                                        </p:attrNameLst>
                                      </p:cBhvr>
                                      <p:to>
                                        <p:strVal val="visible"/>
                                      </p:to>
                                    </p:set>
                                    <p:animEffect transition="in" filter="fade">
                                      <p:cBhvr>
                                        <p:cTn id="130" dur="500"/>
                                        <p:tgtEl>
                                          <p:spTgt spid="8"/>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43"/>
                                        </p:tgtEl>
                                        <p:attrNameLst>
                                          <p:attrName>style.visibility</p:attrName>
                                        </p:attrNameLst>
                                      </p:cBhvr>
                                      <p:to>
                                        <p:strVal val="visible"/>
                                      </p:to>
                                    </p:set>
                                    <p:animEffect transition="in" filter="fade">
                                      <p:cBhvr>
                                        <p:cTn id="133" dur="500"/>
                                        <p:tgtEl>
                                          <p:spTgt spid="43"/>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grpId="1" nodeType="clickEffect">
                                  <p:stCondLst>
                                    <p:cond delay="0"/>
                                  </p:stCondLst>
                                  <p:childTnLst>
                                    <p:animEffect transition="out" filter="fade">
                                      <p:cBhvr>
                                        <p:cTn id="137" dur="500"/>
                                        <p:tgtEl>
                                          <p:spTgt spid="51"/>
                                        </p:tgtEl>
                                      </p:cBhvr>
                                    </p:animEffect>
                                    <p:set>
                                      <p:cBhvr>
                                        <p:cTn id="138" dur="1" fill="hold">
                                          <p:stCondLst>
                                            <p:cond delay="499"/>
                                          </p:stCondLst>
                                        </p:cTn>
                                        <p:tgtEl>
                                          <p:spTgt spid="51"/>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52"/>
                                        </p:tgtEl>
                                      </p:cBhvr>
                                    </p:animEffect>
                                    <p:set>
                                      <p:cBhvr>
                                        <p:cTn id="141" dur="1" fill="hold">
                                          <p:stCondLst>
                                            <p:cond delay="499"/>
                                          </p:stCondLst>
                                        </p:cTn>
                                        <p:tgtEl>
                                          <p:spTgt spid="52"/>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8"/>
                                        </p:tgtEl>
                                      </p:cBhvr>
                                    </p:animEffect>
                                    <p:set>
                                      <p:cBhvr>
                                        <p:cTn id="144" dur="1" fill="hold">
                                          <p:stCondLst>
                                            <p:cond delay="499"/>
                                          </p:stCondLst>
                                        </p:cTn>
                                        <p:tgtEl>
                                          <p:spTgt spid="8"/>
                                        </p:tgtEl>
                                        <p:attrNameLst>
                                          <p:attrName>style.visibility</p:attrName>
                                        </p:attrNameLst>
                                      </p:cBhvr>
                                      <p:to>
                                        <p:strVal val="hidden"/>
                                      </p:to>
                                    </p:set>
                                  </p:childTnLst>
                                </p:cTn>
                              </p:par>
                              <p:par>
                                <p:cTn id="145" presetID="10" presetClass="entr" presetSubtype="0" fill="hold" grpId="0" nodeType="withEffect">
                                  <p:stCondLst>
                                    <p:cond delay="0"/>
                                  </p:stCondLst>
                                  <p:childTnLst>
                                    <p:set>
                                      <p:cBhvr>
                                        <p:cTn id="146" dur="1" fill="hold">
                                          <p:stCondLst>
                                            <p:cond delay="0"/>
                                          </p:stCondLst>
                                        </p:cTn>
                                        <p:tgtEl>
                                          <p:spTgt spid="53"/>
                                        </p:tgtEl>
                                        <p:attrNameLst>
                                          <p:attrName>style.visibility</p:attrName>
                                        </p:attrNameLst>
                                      </p:cBhvr>
                                      <p:to>
                                        <p:strVal val="visible"/>
                                      </p:to>
                                    </p:set>
                                    <p:animEffect transition="in" filter="fade">
                                      <p:cBhvr>
                                        <p:cTn id="147" dur="500"/>
                                        <p:tgtEl>
                                          <p:spTgt spid="53"/>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54"/>
                                        </p:tgtEl>
                                        <p:attrNameLst>
                                          <p:attrName>style.visibility</p:attrName>
                                        </p:attrNameLst>
                                      </p:cBhvr>
                                      <p:to>
                                        <p:strVal val="visible"/>
                                      </p:to>
                                    </p:set>
                                    <p:animEffect transition="in" filter="fade">
                                      <p:cBhvr>
                                        <p:cTn id="150" dur="500"/>
                                        <p:tgtEl>
                                          <p:spTgt spid="54"/>
                                        </p:tgtEl>
                                      </p:cBhvr>
                                    </p:animEffect>
                                  </p:childTnLst>
                                </p:cTn>
                              </p:par>
                              <p:par>
                                <p:cTn id="151" presetID="10" presetClass="entr" presetSubtype="0" fill="hold" nodeType="withEffect">
                                  <p:stCondLst>
                                    <p:cond delay="0"/>
                                  </p:stCondLst>
                                  <p:childTnLst>
                                    <p:set>
                                      <p:cBhvr>
                                        <p:cTn id="152" dur="1" fill="hold">
                                          <p:stCondLst>
                                            <p:cond delay="0"/>
                                          </p:stCondLst>
                                        </p:cTn>
                                        <p:tgtEl>
                                          <p:spTgt spid="14"/>
                                        </p:tgtEl>
                                        <p:attrNameLst>
                                          <p:attrName>style.visibility</p:attrName>
                                        </p:attrNameLst>
                                      </p:cBhvr>
                                      <p:to>
                                        <p:strVal val="visible"/>
                                      </p:to>
                                    </p:set>
                                    <p:animEffect transition="in" filter="fade">
                                      <p:cBhvr>
                                        <p:cTn id="153" dur="500"/>
                                        <p:tgtEl>
                                          <p:spTgt spid="14"/>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44"/>
                                        </p:tgtEl>
                                        <p:attrNameLst>
                                          <p:attrName>style.visibility</p:attrName>
                                        </p:attrNameLst>
                                      </p:cBhvr>
                                      <p:to>
                                        <p:strVal val="visible"/>
                                      </p:to>
                                    </p:set>
                                    <p:animEffect transition="in" filter="fade">
                                      <p:cBhvr>
                                        <p:cTn id="156" dur="500"/>
                                        <p:tgtEl>
                                          <p:spTgt spid="44"/>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grpId="1" nodeType="clickEffect">
                                  <p:stCondLst>
                                    <p:cond delay="0"/>
                                  </p:stCondLst>
                                  <p:childTnLst>
                                    <p:animEffect transition="out" filter="fade">
                                      <p:cBhvr>
                                        <p:cTn id="160" dur="500"/>
                                        <p:tgtEl>
                                          <p:spTgt spid="53"/>
                                        </p:tgtEl>
                                      </p:cBhvr>
                                    </p:animEffect>
                                    <p:set>
                                      <p:cBhvr>
                                        <p:cTn id="161" dur="1" fill="hold">
                                          <p:stCondLst>
                                            <p:cond delay="499"/>
                                          </p:stCondLst>
                                        </p:cTn>
                                        <p:tgtEl>
                                          <p:spTgt spid="53"/>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54"/>
                                        </p:tgtEl>
                                      </p:cBhvr>
                                    </p:animEffect>
                                    <p:set>
                                      <p:cBhvr>
                                        <p:cTn id="164" dur="1" fill="hold">
                                          <p:stCondLst>
                                            <p:cond delay="499"/>
                                          </p:stCondLst>
                                        </p:cTn>
                                        <p:tgtEl>
                                          <p:spTgt spid="54"/>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4"/>
                                        </p:tgtEl>
                                      </p:cBhvr>
                                    </p:animEffect>
                                    <p:set>
                                      <p:cBhvr>
                                        <p:cTn id="167" dur="1" fill="hold">
                                          <p:stCondLst>
                                            <p:cond delay="499"/>
                                          </p:stCondLst>
                                        </p:cTn>
                                        <p:tgtEl>
                                          <p:spTgt spid="14"/>
                                        </p:tgtEl>
                                        <p:attrNameLst>
                                          <p:attrName>style.visibility</p:attrName>
                                        </p:attrNameLst>
                                      </p:cBhvr>
                                      <p:to>
                                        <p:strVal val="hidden"/>
                                      </p:to>
                                    </p:set>
                                  </p:childTnLst>
                                </p:cTn>
                              </p:par>
                              <p:par>
                                <p:cTn id="168" presetID="10" presetClass="entr" presetSubtype="0" fill="hold" grpId="0" nodeType="withEffect">
                                  <p:stCondLst>
                                    <p:cond delay="0"/>
                                  </p:stCondLst>
                                  <p:childTnLst>
                                    <p:set>
                                      <p:cBhvr>
                                        <p:cTn id="169" dur="1" fill="hold">
                                          <p:stCondLst>
                                            <p:cond delay="0"/>
                                          </p:stCondLst>
                                        </p:cTn>
                                        <p:tgtEl>
                                          <p:spTgt spid="56"/>
                                        </p:tgtEl>
                                        <p:attrNameLst>
                                          <p:attrName>style.visibility</p:attrName>
                                        </p:attrNameLst>
                                      </p:cBhvr>
                                      <p:to>
                                        <p:strVal val="visible"/>
                                      </p:to>
                                    </p:set>
                                    <p:animEffect transition="in" filter="fade">
                                      <p:cBhvr>
                                        <p:cTn id="170" dur="500"/>
                                        <p:tgtEl>
                                          <p:spTgt spid="56"/>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57"/>
                                        </p:tgtEl>
                                        <p:attrNameLst>
                                          <p:attrName>style.visibility</p:attrName>
                                        </p:attrNameLst>
                                      </p:cBhvr>
                                      <p:to>
                                        <p:strVal val="visible"/>
                                      </p:to>
                                    </p:set>
                                    <p:animEffect transition="in" filter="fade">
                                      <p:cBhvr>
                                        <p:cTn id="173" dur="500"/>
                                        <p:tgtEl>
                                          <p:spTgt spid="57"/>
                                        </p:tgtEl>
                                      </p:cBhvr>
                                    </p:animEffect>
                                  </p:childTnLst>
                                </p:cTn>
                              </p:par>
                              <p:par>
                                <p:cTn id="174" presetID="10" presetClass="entr" presetSubtype="0" fill="hold" nodeType="withEffect">
                                  <p:stCondLst>
                                    <p:cond delay="0"/>
                                  </p:stCondLst>
                                  <p:childTnLst>
                                    <p:set>
                                      <p:cBhvr>
                                        <p:cTn id="175" dur="1" fill="hold">
                                          <p:stCondLst>
                                            <p:cond delay="0"/>
                                          </p:stCondLst>
                                        </p:cTn>
                                        <p:tgtEl>
                                          <p:spTgt spid="15"/>
                                        </p:tgtEl>
                                        <p:attrNameLst>
                                          <p:attrName>style.visibility</p:attrName>
                                        </p:attrNameLst>
                                      </p:cBhvr>
                                      <p:to>
                                        <p:strVal val="visible"/>
                                      </p:to>
                                    </p:set>
                                    <p:animEffect transition="in" filter="fade">
                                      <p:cBhvr>
                                        <p:cTn id="176" dur="500"/>
                                        <p:tgtEl>
                                          <p:spTgt spid="15"/>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45"/>
                                        </p:tgtEl>
                                        <p:attrNameLst>
                                          <p:attrName>style.visibility</p:attrName>
                                        </p:attrNameLst>
                                      </p:cBhvr>
                                      <p:to>
                                        <p:strVal val="visible"/>
                                      </p:to>
                                    </p:set>
                                    <p:animEffect transition="in" filter="fade">
                                      <p:cBhvr>
                                        <p:cTn id="179" dur="500"/>
                                        <p:tgtEl>
                                          <p:spTgt spid="45"/>
                                        </p:tgtEl>
                                      </p:cBhvr>
                                    </p:animEffect>
                                  </p:childTnLst>
                                </p:cTn>
                              </p:par>
                            </p:childTnLst>
                          </p:cTn>
                        </p:par>
                      </p:childTnLst>
                    </p:cTn>
                  </p:par>
                  <p:par>
                    <p:cTn id="180" fill="hold">
                      <p:stCondLst>
                        <p:cond delay="indefinite"/>
                      </p:stCondLst>
                      <p:childTnLst>
                        <p:par>
                          <p:cTn id="181" fill="hold">
                            <p:stCondLst>
                              <p:cond delay="0"/>
                            </p:stCondLst>
                            <p:childTnLst>
                              <p:par>
                                <p:cTn id="182" presetID="10" presetClass="exit" presetSubtype="0" fill="hold" grpId="1" nodeType="clickEffect">
                                  <p:stCondLst>
                                    <p:cond delay="0"/>
                                  </p:stCondLst>
                                  <p:childTnLst>
                                    <p:animEffect transition="out" filter="fade">
                                      <p:cBhvr>
                                        <p:cTn id="183" dur="500"/>
                                        <p:tgtEl>
                                          <p:spTgt spid="56"/>
                                        </p:tgtEl>
                                      </p:cBhvr>
                                    </p:animEffect>
                                    <p:set>
                                      <p:cBhvr>
                                        <p:cTn id="184" dur="1" fill="hold">
                                          <p:stCondLst>
                                            <p:cond delay="499"/>
                                          </p:stCondLst>
                                        </p:cTn>
                                        <p:tgtEl>
                                          <p:spTgt spid="56"/>
                                        </p:tgtEl>
                                        <p:attrNameLst>
                                          <p:attrName>style.visibility</p:attrName>
                                        </p:attrNameLst>
                                      </p:cBhvr>
                                      <p:to>
                                        <p:strVal val="hidden"/>
                                      </p:to>
                                    </p:set>
                                  </p:childTnLst>
                                </p:cTn>
                              </p:par>
                              <p:par>
                                <p:cTn id="185" presetID="10" presetClass="exit" presetSubtype="0" fill="hold" grpId="1" nodeType="withEffect">
                                  <p:stCondLst>
                                    <p:cond delay="0"/>
                                  </p:stCondLst>
                                  <p:childTnLst>
                                    <p:animEffect transition="out" filter="fade">
                                      <p:cBhvr>
                                        <p:cTn id="186" dur="500"/>
                                        <p:tgtEl>
                                          <p:spTgt spid="57"/>
                                        </p:tgtEl>
                                      </p:cBhvr>
                                    </p:animEffect>
                                    <p:set>
                                      <p:cBhvr>
                                        <p:cTn id="187" dur="1" fill="hold">
                                          <p:stCondLst>
                                            <p:cond delay="499"/>
                                          </p:stCondLst>
                                        </p:cTn>
                                        <p:tgtEl>
                                          <p:spTgt spid="57"/>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15"/>
                                        </p:tgtEl>
                                      </p:cBhvr>
                                    </p:animEffect>
                                    <p:set>
                                      <p:cBhvr>
                                        <p:cTn id="190" dur="1" fill="hold">
                                          <p:stCondLst>
                                            <p:cond delay="499"/>
                                          </p:stCondLst>
                                        </p:cTn>
                                        <p:tgtEl>
                                          <p:spTgt spid="15"/>
                                        </p:tgtEl>
                                        <p:attrNameLst>
                                          <p:attrName>style.visibility</p:attrName>
                                        </p:attrNameLst>
                                      </p:cBhvr>
                                      <p:to>
                                        <p:strVal val="hidden"/>
                                      </p:to>
                                    </p:set>
                                  </p:childTnLst>
                                </p:cTn>
                              </p:par>
                              <p:par>
                                <p:cTn id="191" presetID="10" presetClass="entr" presetSubtype="0" fill="hold" grpId="0" nodeType="withEffect">
                                  <p:stCondLst>
                                    <p:cond delay="0"/>
                                  </p:stCondLst>
                                  <p:childTnLst>
                                    <p:set>
                                      <p:cBhvr>
                                        <p:cTn id="192" dur="1" fill="hold">
                                          <p:stCondLst>
                                            <p:cond delay="0"/>
                                          </p:stCondLst>
                                        </p:cTn>
                                        <p:tgtEl>
                                          <p:spTgt spid="55"/>
                                        </p:tgtEl>
                                        <p:attrNameLst>
                                          <p:attrName>style.visibility</p:attrName>
                                        </p:attrNameLst>
                                      </p:cBhvr>
                                      <p:to>
                                        <p:strVal val="visible"/>
                                      </p:to>
                                    </p:set>
                                    <p:animEffect transition="in" filter="fade">
                                      <p:cBhvr>
                                        <p:cTn id="193" dur="500"/>
                                        <p:tgtEl>
                                          <p:spTgt spid="55"/>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58"/>
                                        </p:tgtEl>
                                        <p:attrNameLst>
                                          <p:attrName>style.visibility</p:attrName>
                                        </p:attrNameLst>
                                      </p:cBhvr>
                                      <p:to>
                                        <p:strVal val="visible"/>
                                      </p:to>
                                    </p:set>
                                    <p:animEffect transition="in" filter="fade">
                                      <p:cBhvr>
                                        <p:cTn id="196" dur="500"/>
                                        <p:tgtEl>
                                          <p:spTgt spid="58"/>
                                        </p:tgtEl>
                                      </p:cBhvr>
                                    </p:animEffect>
                                  </p:childTnLst>
                                </p:cTn>
                              </p:par>
                              <p:par>
                                <p:cTn id="197" presetID="10" presetClass="entr" presetSubtype="0" fill="hold" nodeType="withEffect">
                                  <p:stCondLst>
                                    <p:cond delay="0"/>
                                  </p:stCondLst>
                                  <p:childTnLst>
                                    <p:set>
                                      <p:cBhvr>
                                        <p:cTn id="198" dur="1" fill="hold">
                                          <p:stCondLst>
                                            <p:cond delay="0"/>
                                          </p:stCondLst>
                                        </p:cTn>
                                        <p:tgtEl>
                                          <p:spTgt spid="59"/>
                                        </p:tgtEl>
                                        <p:attrNameLst>
                                          <p:attrName>style.visibility</p:attrName>
                                        </p:attrNameLst>
                                      </p:cBhvr>
                                      <p:to>
                                        <p:strVal val="visible"/>
                                      </p:to>
                                    </p:set>
                                    <p:animEffect transition="in" filter="fade">
                                      <p:cBhvr>
                                        <p:cTn id="199" dur="500"/>
                                        <p:tgtEl>
                                          <p:spTgt spid="59"/>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46"/>
                                        </p:tgtEl>
                                        <p:attrNameLst>
                                          <p:attrName>style.visibility</p:attrName>
                                        </p:attrNameLst>
                                      </p:cBhvr>
                                      <p:to>
                                        <p:strVal val="visible"/>
                                      </p:to>
                                    </p:set>
                                    <p:animEffect transition="in" filter="fade">
                                      <p:cBhvr>
                                        <p:cTn id="202" dur="500"/>
                                        <p:tgtEl>
                                          <p:spTgt spid="46"/>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5"/>
                                        </p:tgtEl>
                                      </p:cBhvr>
                                    </p:animEffect>
                                    <p:set>
                                      <p:cBhvr>
                                        <p:cTn id="207" dur="1" fill="hold">
                                          <p:stCondLst>
                                            <p:cond delay="499"/>
                                          </p:stCondLst>
                                        </p:cTn>
                                        <p:tgtEl>
                                          <p:spTgt spid="55"/>
                                        </p:tgtEl>
                                        <p:attrNameLst>
                                          <p:attrName>style.visibility</p:attrName>
                                        </p:attrNameLst>
                                      </p:cBhvr>
                                      <p:to>
                                        <p:strVal val="hidden"/>
                                      </p:to>
                                    </p:set>
                                  </p:childTnLst>
                                </p:cTn>
                              </p:par>
                              <p:par>
                                <p:cTn id="208" presetID="10" presetClass="exit" presetSubtype="0" fill="hold" grpId="1" nodeType="withEffect">
                                  <p:stCondLst>
                                    <p:cond delay="0"/>
                                  </p:stCondLst>
                                  <p:childTnLst>
                                    <p:animEffect transition="out" filter="fade">
                                      <p:cBhvr>
                                        <p:cTn id="209" dur="500"/>
                                        <p:tgtEl>
                                          <p:spTgt spid="58"/>
                                        </p:tgtEl>
                                      </p:cBhvr>
                                    </p:animEffect>
                                    <p:set>
                                      <p:cBhvr>
                                        <p:cTn id="210" dur="1" fill="hold">
                                          <p:stCondLst>
                                            <p:cond delay="499"/>
                                          </p:stCondLst>
                                        </p:cTn>
                                        <p:tgtEl>
                                          <p:spTgt spid="58"/>
                                        </p:tgtEl>
                                        <p:attrNameLst>
                                          <p:attrName>style.visibility</p:attrName>
                                        </p:attrNameLst>
                                      </p:cBhvr>
                                      <p:to>
                                        <p:strVal val="hidden"/>
                                      </p:to>
                                    </p:set>
                                  </p:childTnLst>
                                </p:cTn>
                              </p:par>
                              <p:par>
                                <p:cTn id="211" presetID="10" presetClass="exit" presetSubtype="0" fill="hold" nodeType="withEffect">
                                  <p:stCondLst>
                                    <p:cond delay="0"/>
                                  </p:stCondLst>
                                  <p:childTnLst>
                                    <p:animEffect transition="out" filter="fade">
                                      <p:cBhvr>
                                        <p:cTn id="212" dur="500"/>
                                        <p:tgtEl>
                                          <p:spTgt spid="59"/>
                                        </p:tgtEl>
                                      </p:cBhvr>
                                    </p:animEffect>
                                    <p:set>
                                      <p:cBhvr>
                                        <p:cTn id="213" dur="1" fill="hold">
                                          <p:stCondLst>
                                            <p:cond delay="499"/>
                                          </p:stCondLst>
                                        </p:cTn>
                                        <p:tgtEl>
                                          <p:spTgt spid="59"/>
                                        </p:tgtEl>
                                        <p:attrNameLst>
                                          <p:attrName>style.visibility</p:attrName>
                                        </p:attrNameLst>
                                      </p:cBhvr>
                                      <p:to>
                                        <p:strVal val="hidden"/>
                                      </p:to>
                                    </p:set>
                                  </p:childTnLst>
                                </p:cTn>
                              </p:par>
                              <p:par>
                                <p:cTn id="214" presetID="10" presetClass="entr" presetSubtype="0" fill="hold" grpId="0" nodeType="withEffect">
                                  <p:stCondLst>
                                    <p:cond delay="0"/>
                                  </p:stCondLst>
                                  <p:childTnLst>
                                    <p:set>
                                      <p:cBhvr>
                                        <p:cTn id="215" dur="1" fill="hold">
                                          <p:stCondLst>
                                            <p:cond delay="0"/>
                                          </p:stCondLst>
                                        </p:cTn>
                                        <p:tgtEl>
                                          <p:spTgt spid="60"/>
                                        </p:tgtEl>
                                        <p:attrNameLst>
                                          <p:attrName>style.visibility</p:attrName>
                                        </p:attrNameLst>
                                      </p:cBhvr>
                                      <p:to>
                                        <p:strVal val="visible"/>
                                      </p:to>
                                    </p:set>
                                    <p:animEffect transition="in" filter="fade">
                                      <p:cBhvr>
                                        <p:cTn id="216" dur="500"/>
                                        <p:tgtEl>
                                          <p:spTgt spid="60"/>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62"/>
                                        </p:tgtEl>
                                        <p:attrNameLst>
                                          <p:attrName>style.visibility</p:attrName>
                                        </p:attrNameLst>
                                      </p:cBhvr>
                                      <p:to>
                                        <p:strVal val="visible"/>
                                      </p:to>
                                    </p:set>
                                    <p:animEffect transition="in" filter="fade">
                                      <p:cBhvr>
                                        <p:cTn id="219" dur="500"/>
                                        <p:tgtEl>
                                          <p:spTgt spid="62"/>
                                        </p:tgtEl>
                                      </p:cBhvr>
                                    </p:animEffect>
                                  </p:childTnLst>
                                </p:cTn>
                              </p:par>
                              <p:par>
                                <p:cTn id="220" presetID="10" presetClass="entr" presetSubtype="0" fill="hold" nodeType="withEffect">
                                  <p:stCondLst>
                                    <p:cond delay="0"/>
                                  </p:stCondLst>
                                  <p:childTnLst>
                                    <p:set>
                                      <p:cBhvr>
                                        <p:cTn id="221" dur="1" fill="hold">
                                          <p:stCondLst>
                                            <p:cond delay="0"/>
                                          </p:stCondLst>
                                        </p:cTn>
                                        <p:tgtEl>
                                          <p:spTgt spid="61"/>
                                        </p:tgtEl>
                                        <p:attrNameLst>
                                          <p:attrName>style.visibility</p:attrName>
                                        </p:attrNameLst>
                                      </p:cBhvr>
                                      <p:to>
                                        <p:strVal val="visible"/>
                                      </p:to>
                                    </p:set>
                                    <p:animEffect transition="in" filter="fade">
                                      <p:cBhvr>
                                        <p:cTn id="222" dur="500"/>
                                        <p:tgtEl>
                                          <p:spTgt spid="61"/>
                                        </p:tgtEl>
                                      </p:cBhvr>
                                    </p:animEffect>
                                  </p:childTnLst>
                                </p:cTn>
                              </p:par>
                              <p:par>
                                <p:cTn id="223" presetID="10" presetClass="entr" presetSubtype="0" fill="hold" grpId="0" nodeType="withEffect">
                                  <p:stCondLst>
                                    <p:cond delay="0"/>
                                  </p:stCondLst>
                                  <p:childTnLst>
                                    <p:set>
                                      <p:cBhvr>
                                        <p:cTn id="224" dur="1" fill="hold">
                                          <p:stCondLst>
                                            <p:cond delay="0"/>
                                          </p:stCondLst>
                                        </p:cTn>
                                        <p:tgtEl>
                                          <p:spTgt spid="47"/>
                                        </p:tgtEl>
                                        <p:attrNameLst>
                                          <p:attrName>style.visibility</p:attrName>
                                        </p:attrNameLst>
                                      </p:cBhvr>
                                      <p:to>
                                        <p:strVal val="visible"/>
                                      </p:to>
                                    </p:set>
                                    <p:animEffect transition="in" filter="fade">
                                      <p:cBhvr>
                                        <p:cTn id="225" dur="500"/>
                                        <p:tgtEl>
                                          <p:spTgt spid="47"/>
                                        </p:tgtEl>
                                      </p:cBhvr>
                                    </p:animEffect>
                                  </p:childTnLst>
                                </p:cTn>
                              </p:par>
                            </p:childTnLst>
                          </p:cTn>
                        </p:par>
                      </p:childTnLst>
                    </p:cTn>
                  </p:par>
                  <p:par>
                    <p:cTn id="226" fill="hold">
                      <p:stCondLst>
                        <p:cond delay="indefinite"/>
                      </p:stCondLst>
                      <p:childTnLst>
                        <p:par>
                          <p:cTn id="227" fill="hold">
                            <p:stCondLst>
                              <p:cond delay="0"/>
                            </p:stCondLst>
                            <p:childTnLst>
                              <p:par>
                                <p:cTn id="228" presetID="10" presetClass="exit" presetSubtype="0" fill="hold" grpId="1" nodeType="clickEffect">
                                  <p:stCondLst>
                                    <p:cond delay="0"/>
                                  </p:stCondLst>
                                  <p:childTnLst>
                                    <p:animEffect transition="out" filter="fade">
                                      <p:cBhvr>
                                        <p:cTn id="229" dur="500"/>
                                        <p:tgtEl>
                                          <p:spTgt spid="60"/>
                                        </p:tgtEl>
                                      </p:cBhvr>
                                    </p:animEffect>
                                    <p:set>
                                      <p:cBhvr>
                                        <p:cTn id="230" dur="1" fill="hold">
                                          <p:stCondLst>
                                            <p:cond delay="499"/>
                                          </p:stCondLst>
                                        </p:cTn>
                                        <p:tgtEl>
                                          <p:spTgt spid="60"/>
                                        </p:tgtEl>
                                        <p:attrNameLst>
                                          <p:attrName>style.visibility</p:attrName>
                                        </p:attrNameLst>
                                      </p:cBhvr>
                                      <p:to>
                                        <p:strVal val="hidden"/>
                                      </p:to>
                                    </p:set>
                                  </p:childTnLst>
                                </p:cTn>
                              </p:par>
                              <p:par>
                                <p:cTn id="231" presetID="10" presetClass="exit" presetSubtype="0" fill="hold" grpId="1" nodeType="withEffect">
                                  <p:stCondLst>
                                    <p:cond delay="0"/>
                                  </p:stCondLst>
                                  <p:childTnLst>
                                    <p:animEffect transition="out" filter="fade">
                                      <p:cBhvr>
                                        <p:cTn id="232" dur="500"/>
                                        <p:tgtEl>
                                          <p:spTgt spid="62"/>
                                        </p:tgtEl>
                                      </p:cBhvr>
                                    </p:animEffect>
                                    <p:set>
                                      <p:cBhvr>
                                        <p:cTn id="233" dur="1" fill="hold">
                                          <p:stCondLst>
                                            <p:cond delay="499"/>
                                          </p:stCondLst>
                                        </p:cTn>
                                        <p:tgtEl>
                                          <p:spTgt spid="62"/>
                                        </p:tgtEl>
                                        <p:attrNameLst>
                                          <p:attrName>style.visibility</p:attrName>
                                        </p:attrNameLst>
                                      </p:cBhvr>
                                      <p:to>
                                        <p:strVal val="hidden"/>
                                      </p:to>
                                    </p:set>
                                  </p:childTnLst>
                                </p:cTn>
                              </p:par>
                              <p:par>
                                <p:cTn id="234" presetID="10" presetClass="exit" presetSubtype="0" fill="hold" nodeType="withEffect">
                                  <p:stCondLst>
                                    <p:cond delay="0"/>
                                  </p:stCondLst>
                                  <p:childTnLst>
                                    <p:animEffect transition="out" filter="fade">
                                      <p:cBhvr>
                                        <p:cTn id="235" dur="500"/>
                                        <p:tgtEl>
                                          <p:spTgt spid="61"/>
                                        </p:tgtEl>
                                      </p:cBhvr>
                                    </p:animEffect>
                                    <p:set>
                                      <p:cBhvr>
                                        <p:cTn id="236" dur="1" fill="hold">
                                          <p:stCondLst>
                                            <p:cond delay="499"/>
                                          </p:stCondLst>
                                        </p:cTn>
                                        <p:tgtEl>
                                          <p:spTgt spid="61"/>
                                        </p:tgtEl>
                                        <p:attrNameLst>
                                          <p:attrName>style.visibility</p:attrName>
                                        </p:attrNameLst>
                                      </p:cBhvr>
                                      <p:to>
                                        <p:strVal val="hidden"/>
                                      </p:to>
                                    </p:set>
                                  </p:childTnLst>
                                </p:cTn>
                              </p:par>
                              <p:par>
                                <p:cTn id="237" presetID="10" presetClass="entr" presetSubtype="0" fill="hold" grpId="0" nodeType="withEffect">
                                  <p:stCondLst>
                                    <p:cond delay="0"/>
                                  </p:stCondLst>
                                  <p:childTnLst>
                                    <p:set>
                                      <p:cBhvr>
                                        <p:cTn id="238" dur="1" fill="hold">
                                          <p:stCondLst>
                                            <p:cond delay="0"/>
                                          </p:stCondLst>
                                        </p:cTn>
                                        <p:tgtEl>
                                          <p:spTgt spid="64"/>
                                        </p:tgtEl>
                                        <p:attrNameLst>
                                          <p:attrName>style.visibility</p:attrName>
                                        </p:attrNameLst>
                                      </p:cBhvr>
                                      <p:to>
                                        <p:strVal val="visible"/>
                                      </p:to>
                                    </p:set>
                                    <p:animEffect transition="in" filter="fade">
                                      <p:cBhvr>
                                        <p:cTn id="239" dur="500"/>
                                        <p:tgtEl>
                                          <p:spTgt spid="64"/>
                                        </p:tgtEl>
                                      </p:cBhvr>
                                    </p:animEffect>
                                  </p:childTnLst>
                                </p:cTn>
                              </p:par>
                              <p:par>
                                <p:cTn id="240" presetID="10" presetClass="entr" presetSubtype="0" fill="hold" grpId="0" nodeType="withEffect">
                                  <p:stCondLst>
                                    <p:cond delay="0"/>
                                  </p:stCondLst>
                                  <p:childTnLst>
                                    <p:set>
                                      <p:cBhvr>
                                        <p:cTn id="241" dur="1" fill="hold">
                                          <p:stCondLst>
                                            <p:cond delay="0"/>
                                          </p:stCondLst>
                                        </p:cTn>
                                        <p:tgtEl>
                                          <p:spTgt spid="65"/>
                                        </p:tgtEl>
                                        <p:attrNameLst>
                                          <p:attrName>style.visibility</p:attrName>
                                        </p:attrNameLst>
                                      </p:cBhvr>
                                      <p:to>
                                        <p:strVal val="visible"/>
                                      </p:to>
                                    </p:set>
                                    <p:animEffect transition="in" filter="fade">
                                      <p:cBhvr>
                                        <p:cTn id="242" dur="500"/>
                                        <p:tgtEl>
                                          <p:spTgt spid="65"/>
                                        </p:tgtEl>
                                      </p:cBhvr>
                                    </p:animEffect>
                                  </p:childTnLst>
                                </p:cTn>
                              </p:par>
                              <p:par>
                                <p:cTn id="243" presetID="10" presetClass="entr" presetSubtype="0" fill="hold" nodeType="withEffect">
                                  <p:stCondLst>
                                    <p:cond delay="0"/>
                                  </p:stCondLst>
                                  <p:childTnLst>
                                    <p:set>
                                      <p:cBhvr>
                                        <p:cTn id="244" dur="1" fill="hold">
                                          <p:stCondLst>
                                            <p:cond delay="0"/>
                                          </p:stCondLst>
                                        </p:cTn>
                                        <p:tgtEl>
                                          <p:spTgt spid="66"/>
                                        </p:tgtEl>
                                        <p:attrNameLst>
                                          <p:attrName>style.visibility</p:attrName>
                                        </p:attrNameLst>
                                      </p:cBhvr>
                                      <p:to>
                                        <p:strVal val="visible"/>
                                      </p:to>
                                    </p:set>
                                    <p:animEffect transition="in" filter="fade">
                                      <p:cBhvr>
                                        <p:cTn id="245" dur="500"/>
                                        <p:tgtEl>
                                          <p:spTgt spid="66"/>
                                        </p:tgtEl>
                                      </p:cBhvr>
                                    </p:animEffect>
                                  </p:childTnLst>
                                </p:cTn>
                              </p:par>
                              <p:par>
                                <p:cTn id="246" presetID="10" presetClass="entr" presetSubtype="0" fill="hold" nodeType="withEffect">
                                  <p:stCondLst>
                                    <p:cond delay="0"/>
                                  </p:stCondLst>
                                  <p:childTnLst>
                                    <p:set>
                                      <p:cBhvr>
                                        <p:cTn id="247" dur="1" fill="hold">
                                          <p:stCondLst>
                                            <p:cond delay="0"/>
                                          </p:stCondLst>
                                        </p:cTn>
                                        <p:tgtEl>
                                          <p:spTgt spid="67"/>
                                        </p:tgtEl>
                                        <p:attrNameLst>
                                          <p:attrName>style.visibility</p:attrName>
                                        </p:attrNameLst>
                                      </p:cBhvr>
                                      <p:to>
                                        <p:strVal val="visible"/>
                                      </p:to>
                                    </p:set>
                                    <p:animEffect transition="in" filter="fade">
                                      <p:cBhvr>
                                        <p:cTn id="248" dur="500"/>
                                        <p:tgtEl>
                                          <p:spTgt spid="67"/>
                                        </p:tgtEl>
                                      </p:cBhvr>
                                    </p:animEffect>
                                  </p:childTnLst>
                                </p:cTn>
                              </p:par>
                              <p:par>
                                <p:cTn id="249" presetID="10" presetClass="entr" presetSubtype="0" fill="hold" grpId="0" nodeType="withEffect">
                                  <p:stCondLst>
                                    <p:cond delay="0"/>
                                  </p:stCondLst>
                                  <p:childTnLst>
                                    <p:set>
                                      <p:cBhvr>
                                        <p:cTn id="250" dur="1" fill="hold">
                                          <p:stCondLst>
                                            <p:cond delay="0"/>
                                          </p:stCondLst>
                                        </p:cTn>
                                        <p:tgtEl>
                                          <p:spTgt spid="48"/>
                                        </p:tgtEl>
                                        <p:attrNameLst>
                                          <p:attrName>style.visibility</p:attrName>
                                        </p:attrNameLst>
                                      </p:cBhvr>
                                      <p:to>
                                        <p:strVal val="visible"/>
                                      </p:to>
                                    </p:set>
                                    <p:animEffect transition="in" filter="fade">
                                      <p:cBhvr>
                                        <p:cTn id="25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55" grpId="0" animBg="1"/>
      <p:bldP spid="55" grpId="1" animBg="1"/>
      <p:bldP spid="60" grpId="0" animBg="1"/>
      <p:bldP spid="60" grpId="1" animBg="1"/>
      <p:bldP spid="64" grpId="0" animBg="1"/>
      <p:bldP spid="23" grpId="0" animBg="1"/>
      <p:bldP spid="23" grpId="1" animBg="1"/>
      <p:bldP spid="25" grpId="0" animBg="1"/>
      <p:bldP spid="25" grpId="1" animBg="1"/>
      <p:bldP spid="29" grpId="0" animBg="1"/>
      <p:bldP spid="29" grpId="1" animBg="1"/>
      <p:bldP spid="33" grpId="0" animBg="1"/>
      <p:bldP spid="33" grpId="1" animBg="1"/>
      <p:bldP spid="49" grpId="0" animBg="1"/>
      <p:bldP spid="49" grpId="1" animBg="1"/>
      <p:bldP spid="62" grpId="0" animBg="1"/>
      <p:bldP spid="62" grpId="1" animBg="1"/>
      <p:bldP spid="65" grpId="0" animBg="1"/>
      <p:bldP spid="24" grpId="0" animBg="1"/>
      <p:bldP spid="24" grpId="1" animBg="1"/>
      <p:bldP spid="26" grpId="0" animBg="1"/>
      <p:bldP spid="26" grpId="1" animBg="1"/>
      <p:bldP spid="31" grpId="0" animBg="1"/>
      <p:bldP spid="31" grpId="1" animBg="1"/>
      <p:bldP spid="51" grpId="0" animBg="1"/>
      <p:bldP spid="51" grpId="1" animBg="1"/>
      <p:bldP spid="52" grpId="0" animBg="1"/>
      <p:bldP spid="52" grpId="1" animBg="1"/>
      <p:bldP spid="53" grpId="0" animBg="1"/>
      <p:bldP spid="53" grpId="1" animBg="1"/>
      <p:bldP spid="54" grpId="0" animBg="1"/>
      <p:bldP spid="54" grpId="1" animBg="1"/>
      <p:bldP spid="57" grpId="0" animBg="1"/>
      <p:bldP spid="57" grpId="1" animBg="1"/>
      <p:bldP spid="40" grpId="0" animBg="1"/>
      <p:bldP spid="40" grpId="1" animBg="1"/>
      <p:bldP spid="58" grpId="0" animBg="1"/>
      <p:bldP spid="58" grpId="1" animBg="1"/>
      <p:bldP spid="5" grpId="0"/>
      <p:bldP spid="5" grpId="1"/>
      <p:bldP spid="6" grpId="0" animBg="1"/>
      <p:bldP spid="28" grpId="0" animBg="1"/>
      <p:bldP spid="32" grpId="0" animBg="1"/>
      <p:bldP spid="41" grpId="0" animBg="1"/>
      <p:bldP spid="42" grpId="0" animBg="1"/>
      <p:bldP spid="43" grpId="0" animBg="1"/>
      <p:bldP spid="44" grpId="0" animBg="1"/>
      <p:bldP spid="45" grpId="0" animBg="1"/>
      <p:bldP spid="46" grpId="0" animBg="1"/>
      <p:bldP spid="47" grpId="0" animBg="1"/>
      <p:bldP spid="48" grpId="0" animBg="1"/>
      <p:bldP spid="50" grpId="0" animBg="1"/>
      <p:bldP spid="5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nvPr>
        </p:nvGraphicFramePr>
        <p:xfrm>
          <a:off x="307905" y="826075"/>
          <a:ext cx="8935966" cy="4604048"/>
        </p:xfrm>
        <a:graphic>
          <a:graphicData uri="http://schemas.openxmlformats.org/drawingml/2006/table">
            <a:tbl>
              <a:tblPr firstRow="1" firstCol="1" bandRow="1"/>
              <a:tblGrid>
                <a:gridCol w="4526489">
                  <a:extLst>
                    <a:ext uri="{9D8B030D-6E8A-4147-A177-3AD203B41FA5}">
                      <a16:colId xmlns:a16="http://schemas.microsoft.com/office/drawing/2014/main" val="20000"/>
                    </a:ext>
                  </a:extLst>
                </a:gridCol>
                <a:gridCol w="388043">
                  <a:extLst>
                    <a:ext uri="{9D8B030D-6E8A-4147-A177-3AD203B41FA5}">
                      <a16:colId xmlns:a16="http://schemas.microsoft.com/office/drawing/2014/main" val="20001"/>
                    </a:ext>
                  </a:extLst>
                </a:gridCol>
                <a:gridCol w="480052">
                  <a:extLst>
                    <a:ext uri="{9D8B030D-6E8A-4147-A177-3AD203B41FA5}">
                      <a16:colId xmlns:a16="http://schemas.microsoft.com/office/drawing/2014/main" val="20002"/>
                    </a:ext>
                  </a:extLst>
                </a:gridCol>
                <a:gridCol w="480052">
                  <a:extLst>
                    <a:ext uri="{9D8B030D-6E8A-4147-A177-3AD203B41FA5}">
                      <a16:colId xmlns:a16="http://schemas.microsoft.com/office/drawing/2014/main" val="20003"/>
                    </a:ext>
                  </a:extLst>
                </a:gridCol>
                <a:gridCol w="855092">
                  <a:extLst>
                    <a:ext uri="{9D8B030D-6E8A-4147-A177-3AD203B41FA5}">
                      <a16:colId xmlns:a16="http://schemas.microsoft.com/office/drawing/2014/main" val="20004"/>
                    </a:ext>
                  </a:extLst>
                </a:gridCol>
                <a:gridCol w="1103119">
                  <a:extLst>
                    <a:ext uri="{9D8B030D-6E8A-4147-A177-3AD203B41FA5}">
                      <a16:colId xmlns:a16="http://schemas.microsoft.com/office/drawing/2014/main" val="20005"/>
                    </a:ext>
                  </a:extLst>
                </a:gridCol>
                <a:gridCol w="1103119">
                  <a:extLst>
                    <a:ext uri="{9D8B030D-6E8A-4147-A177-3AD203B41FA5}">
                      <a16:colId xmlns:a16="http://schemas.microsoft.com/office/drawing/2014/main" val="20006"/>
                    </a:ext>
                  </a:extLst>
                </a:gridCol>
              </a:tblGrid>
              <a:tr h="339944">
                <a:tc rowSpan="2">
                  <a:txBody>
                    <a:bodyPr/>
                    <a:lstStyle/>
                    <a:p>
                      <a:pPr algn="ctr">
                        <a:lnSpc>
                          <a:spcPct val="150000"/>
                        </a:lnSpc>
                        <a:spcAft>
                          <a:spcPts val="0"/>
                        </a:spcAft>
                      </a:pPr>
                      <a:r>
                        <a:rPr lang="es-E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Parámetro </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w="12700" cap="flat" cmpd="sng" algn="ctr">
                      <a:solidFill>
                        <a:srgbClr val="000000"/>
                      </a:solidFill>
                      <a:prstDash val="solid"/>
                      <a:round/>
                      <a:headEnd type="none" w="med" len="med"/>
                      <a:tailEnd type="none" w="med" len="med"/>
                    </a:lnT>
                    <a:lnB>
                      <a:noFill/>
                    </a:lnB>
                  </a:tcPr>
                </a:tc>
                <a:tc gridSpan="4">
                  <a:txBody>
                    <a:bodyPr/>
                    <a:lstStyle/>
                    <a:p>
                      <a:pPr algn="ctr">
                        <a:lnSpc>
                          <a:spcPct val="150000"/>
                        </a:lnSpc>
                        <a:spcAft>
                          <a:spcPts val="0"/>
                        </a:spcAft>
                      </a:pPr>
                      <a:r>
                        <a:rPr lang="es-E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Rango  Ki</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gridSpan="2">
                  <a:txBody>
                    <a:bodyPr/>
                    <a:lstStyle/>
                    <a:p>
                      <a:pPr algn="ctr">
                        <a:lnSpc>
                          <a:spcPct val="150000"/>
                        </a:lnSpc>
                        <a:spcAft>
                          <a:spcPts val="0"/>
                        </a:spcAft>
                      </a:pPr>
                      <a:r>
                        <a:rPr lang="es-E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Resultado</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10000"/>
                  </a:ext>
                </a:extLst>
              </a:tr>
              <a:tr h="339944">
                <a:tc vMerge="1">
                  <a:txBody>
                    <a:bodyPr/>
                    <a:lstStyle/>
                    <a:p>
                      <a:endParaRPr lang="es-EC"/>
                    </a:p>
                  </a:txBody>
                  <a:tcPr/>
                </a:tc>
                <a:tc>
                  <a:txBody>
                    <a:bodyPr/>
                    <a:lstStyle/>
                    <a:p>
                      <a:pPr algn="ctr">
                        <a:lnSpc>
                          <a:spcPct val="150000"/>
                        </a:lnSpc>
                        <a:spcAft>
                          <a:spcPts val="0"/>
                        </a:spcAft>
                      </a:pPr>
                      <a:r>
                        <a:rPr lang="es-E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B</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PESO</a:t>
                      </a:r>
                      <a:r>
                        <a:rPr lang="es-E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VALOR </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59999">
                <a:tc>
                  <a:txBody>
                    <a:bodyPr/>
                    <a:lstStyle/>
                    <a:p>
                      <a:pPr algn="l">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Organización del sistema resistente </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r>
                        <a:rPr lang="es-EC" sz="1600" dirty="0">
                          <a:solidFill>
                            <a:srgbClr val="000000"/>
                          </a:solidFill>
                          <a:effectLst/>
                          <a:latin typeface="Arial" panose="020B0604020202020204" pitchFamily="34" charset="0"/>
                          <a:cs typeface="Times New Roman" panose="02020603050405020304" pitchFamily="18" charset="0"/>
                        </a:rPr>
                        <a:t>20</a:t>
                      </a: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20,00</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extLst>
                  <a:ext uri="{0D108BD9-81ED-4DB2-BD59-A6C34878D82A}">
                    <a16:rowId xmlns:a16="http://schemas.microsoft.com/office/drawing/2014/main" val="10002"/>
                  </a:ext>
                </a:extLst>
              </a:tr>
              <a:tr h="170019">
                <a:tc>
                  <a:txBody>
                    <a:bodyPr/>
                    <a:lstStyle/>
                    <a:p>
                      <a:pPr algn="l">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Calidad del sistema resistente </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r>
                        <a:rPr lang="es-EC" sz="1600" dirty="0">
                          <a:solidFill>
                            <a:srgbClr val="000000"/>
                          </a:solidFill>
                          <a:effectLst/>
                          <a:latin typeface="Arial" panose="020B0604020202020204" pitchFamily="34" charset="0"/>
                          <a:cs typeface="Times New Roman" panose="02020603050405020304" pitchFamily="18" charset="0"/>
                        </a:rPr>
                        <a:t>20</a:t>
                      </a: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0,25</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5,00</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extLst>
                  <a:ext uri="{0D108BD9-81ED-4DB2-BD59-A6C34878D82A}">
                    <a16:rowId xmlns:a16="http://schemas.microsoft.com/office/drawing/2014/main" val="10003"/>
                  </a:ext>
                </a:extLst>
              </a:tr>
              <a:tr h="180040">
                <a:tc>
                  <a:txBody>
                    <a:bodyPr/>
                    <a:lstStyle/>
                    <a:p>
                      <a:pPr algn="l">
                        <a:lnSpc>
                          <a:spcPct val="150000"/>
                        </a:lnSpc>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Resistencia Convencional </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r>
                        <a:rPr lang="es-EC" sz="1600" dirty="0">
                          <a:solidFill>
                            <a:srgbClr val="000000"/>
                          </a:solidFill>
                          <a:effectLst/>
                          <a:latin typeface="Arial" panose="020B0604020202020204" pitchFamily="34" charset="0"/>
                          <a:cs typeface="Times New Roman" panose="02020603050405020304" pitchFamily="18" charset="0"/>
                        </a:rPr>
                        <a:t>20</a:t>
                      </a: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1,50</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30,00</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extLst>
                  <a:ext uri="{0D108BD9-81ED-4DB2-BD59-A6C34878D82A}">
                    <a16:rowId xmlns:a16="http://schemas.microsoft.com/office/drawing/2014/main" val="10004"/>
                  </a:ext>
                </a:extLst>
              </a:tr>
              <a:tr h="339944">
                <a:tc>
                  <a:txBody>
                    <a:bodyPr/>
                    <a:lstStyle/>
                    <a:p>
                      <a:pPr algn="l">
                        <a:lnSpc>
                          <a:spcPct val="150000"/>
                        </a:lnSpc>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Posición de edificio y cimentación </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r>
                        <a:rPr lang="es-EC" sz="1600" dirty="0">
                          <a:solidFill>
                            <a:srgbClr val="000000"/>
                          </a:solidFill>
                          <a:effectLst/>
                          <a:latin typeface="Arial" panose="020B0604020202020204" pitchFamily="34" charset="0"/>
                          <a:cs typeface="Times New Roman" panose="02020603050405020304" pitchFamily="18" charset="0"/>
                        </a:rPr>
                        <a:t>5</a:t>
                      </a:r>
                    </a:p>
                  </a:txBody>
                  <a:tcPr marL="57254" marR="57254" marT="0" marB="0" anchor="ctr">
                    <a:lnL>
                      <a:noFill/>
                    </a:lnL>
                    <a:lnR>
                      <a:noFill/>
                    </a:lnR>
                    <a:lnT>
                      <a:noFill/>
                    </a:lnT>
                    <a:lnB>
                      <a:noFill/>
                    </a:lnB>
                  </a:tcPr>
                </a:tc>
                <a:tc>
                  <a:txBody>
                    <a:bodyPr/>
                    <a:lstStyle/>
                    <a:p>
                      <a:pPr algn="ctr"/>
                      <a:endParaRPr lang="es-EC" sz="1600" dirty="0">
                        <a:solidFill>
                          <a:srgbClr val="000000"/>
                        </a:solidFill>
                        <a:effectLst/>
                        <a:latin typeface="Arial" panose="020B060402020202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0.75</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3,75</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extLst>
                  <a:ext uri="{0D108BD9-81ED-4DB2-BD59-A6C34878D82A}">
                    <a16:rowId xmlns:a16="http://schemas.microsoft.com/office/drawing/2014/main" val="10005"/>
                  </a:ext>
                </a:extLst>
              </a:tr>
              <a:tr h="162504">
                <a:tc>
                  <a:txBody>
                    <a:bodyPr/>
                    <a:lstStyle/>
                    <a:p>
                      <a:pPr algn="l">
                        <a:lnSpc>
                          <a:spcPct val="150000"/>
                        </a:lnSpc>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Diafragmas Horizontales </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endParaRPr lang="es-EC" sz="1600" dirty="0">
                        <a:solidFill>
                          <a:srgbClr val="000000"/>
                        </a:solidFill>
                        <a:effectLst/>
                        <a:latin typeface="Arial" panose="020B060402020202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endParaRPr lang="es-EC" sz="1600">
                        <a:solidFill>
                          <a:srgbClr val="000000"/>
                        </a:solidFill>
                        <a:effectLst/>
                        <a:latin typeface="Arial" panose="020B060402020202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45</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45,00</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extLst>
                  <a:ext uri="{0D108BD9-81ED-4DB2-BD59-A6C34878D82A}">
                    <a16:rowId xmlns:a16="http://schemas.microsoft.com/office/drawing/2014/main" val="10006"/>
                  </a:ext>
                </a:extLst>
              </a:tr>
              <a:tr h="167633">
                <a:tc>
                  <a:txBody>
                    <a:bodyPr/>
                    <a:lstStyle/>
                    <a:p>
                      <a:pPr algn="l">
                        <a:lnSpc>
                          <a:spcPct val="150000"/>
                        </a:lnSpc>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Configuración en planta </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endParaRPr lang="es-EC" sz="1600" dirty="0">
                        <a:solidFill>
                          <a:srgbClr val="000000"/>
                        </a:solidFill>
                        <a:effectLst/>
                        <a:latin typeface="Arial" panose="020B060402020202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endParaRPr lang="es-EC" sz="1600">
                        <a:solidFill>
                          <a:srgbClr val="000000"/>
                        </a:solidFill>
                        <a:effectLst/>
                        <a:latin typeface="Arial" panose="020B060402020202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45</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0,50</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22,50</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extLst>
                  <a:ext uri="{0D108BD9-81ED-4DB2-BD59-A6C34878D82A}">
                    <a16:rowId xmlns:a16="http://schemas.microsoft.com/office/drawing/2014/main" val="10007"/>
                  </a:ext>
                </a:extLst>
              </a:tr>
              <a:tr h="147709">
                <a:tc>
                  <a:txBody>
                    <a:bodyPr/>
                    <a:lstStyle/>
                    <a:p>
                      <a:pPr algn="l">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Configuración en elevación </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endParaRPr lang="es-EC" sz="1600" dirty="0">
                        <a:solidFill>
                          <a:srgbClr val="000000"/>
                        </a:solidFill>
                        <a:effectLst/>
                        <a:latin typeface="Arial" panose="020B060402020202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45 </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45,00</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extLst>
                  <a:ext uri="{0D108BD9-81ED-4DB2-BD59-A6C34878D82A}">
                    <a16:rowId xmlns:a16="http://schemas.microsoft.com/office/drawing/2014/main" val="10008"/>
                  </a:ext>
                </a:extLst>
              </a:tr>
              <a:tr h="220360">
                <a:tc>
                  <a:txBody>
                    <a:bodyPr/>
                    <a:lstStyle/>
                    <a:p>
                      <a:pPr algn="l">
                        <a:lnSpc>
                          <a:spcPct val="150000"/>
                        </a:lnSpc>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Distancia máxima entre muros </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endParaRPr lang="es-EC" sz="1600">
                        <a:solidFill>
                          <a:srgbClr val="000000"/>
                        </a:solidFill>
                        <a:effectLst/>
                        <a:latin typeface="Arial" panose="020B060402020202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endParaRPr lang="es-EC" sz="1600" dirty="0">
                        <a:solidFill>
                          <a:srgbClr val="000000"/>
                        </a:solidFill>
                        <a:effectLst/>
                        <a:latin typeface="Arial" panose="020B060402020202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45</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0,25</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11,25</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extLst>
                  <a:ext uri="{0D108BD9-81ED-4DB2-BD59-A6C34878D82A}">
                    <a16:rowId xmlns:a16="http://schemas.microsoft.com/office/drawing/2014/main" val="10009"/>
                  </a:ext>
                </a:extLst>
              </a:tr>
              <a:tr h="275593">
                <a:tc>
                  <a:txBody>
                    <a:bodyPr/>
                    <a:lstStyle/>
                    <a:p>
                      <a:pPr algn="l">
                        <a:lnSpc>
                          <a:spcPct val="150000"/>
                        </a:lnSpc>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Tipo de cubierta</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endParaRPr lang="es-EC" sz="1600">
                        <a:solidFill>
                          <a:srgbClr val="000000"/>
                        </a:solidFill>
                        <a:effectLst/>
                        <a:latin typeface="Arial" panose="020B060402020202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45 </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45,00</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extLst>
                  <a:ext uri="{0D108BD9-81ED-4DB2-BD59-A6C34878D82A}">
                    <a16:rowId xmlns:a16="http://schemas.microsoft.com/office/drawing/2014/main" val="10010"/>
                  </a:ext>
                </a:extLst>
              </a:tr>
              <a:tr h="339944">
                <a:tc>
                  <a:txBody>
                    <a:bodyPr/>
                    <a:lstStyle/>
                    <a:p>
                      <a:pPr algn="l">
                        <a:lnSpc>
                          <a:spcPct val="150000"/>
                        </a:lnSpc>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Elementos no estructurales </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r>
                        <a:rPr lang="es-EC" sz="1600" dirty="0">
                          <a:solidFill>
                            <a:srgbClr val="000000"/>
                          </a:solidFill>
                          <a:effectLst/>
                          <a:latin typeface="Arial" panose="020B0604020202020204" pitchFamily="34" charset="0"/>
                          <a:cs typeface="Times New Roman" panose="02020603050405020304" pitchFamily="18" charset="0"/>
                        </a:rPr>
                        <a:t>5</a:t>
                      </a:r>
                    </a:p>
                  </a:txBody>
                  <a:tcPr marL="57254" marR="57254" marT="0" marB="0" anchor="ctr">
                    <a:lnL>
                      <a:noFill/>
                    </a:lnL>
                    <a:lnR>
                      <a:noFill/>
                    </a:lnR>
                    <a:lnT>
                      <a:noFill/>
                    </a:lnT>
                    <a:lnB>
                      <a:noFill/>
                    </a:lnB>
                  </a:tcPr>
                </a:tc>
                <a:tc>
                  <a:txBody>
                    <a:bodyPr/>
                    <a:lstStyle/>
                    <a:p>
                      <a:pPr algn="ctr">
                        <a:lnSpc>
                          <a:spcPct val="150000"/>
                        </a:lnSpc>
                        <a:spcAft>
                          <a:spcPts val="0"/>
                        </a:spcAft>
                      </a:pP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0,25</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1,25</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extLst>
                  <a:ext uri="{0D108BD9-81ED-4DB2-BD59-A6C34878D82A}">
                    <a16:rowId xmlns:a16="http://schemas.microsoft.com/office/drawing/2014/main" val="10011"/>
                  </a:ext>
                </a:extLst>
              </a:tr>
              <a:tr h="339944">
                <a:tc>
                  <a:txBody>
                    <a:bodyPr/>
                    <a:lstStyle/>
                    <a:p>
                      <a:pPr algn="l">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Estado de conservación </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r>
                        <a:rPr lang="es-EC" sz="1600" dirty="0">
                          <a:solidFill>
                            <a:srgbClr val="000000"/>
                          </a:solidFill>
                          <a:effectLst/>
                          <a:latin typeface="Arial" panose="020B0604020202020204" pitchFamily="34" charset="0"/>
                          <a:cs typeface="Times New Roman" panose="02020603050405020304" pitchFamily="18" charset="0"/>
                        </a:rPr>
                        <a:t>5</a:t>
                      </a:r>
                    </a:p>
                  </a:txBody>
                  <a:tcPr marL="57254" marR="57254" marT="0" marB="0" anchor="ctr">
                    <a:lnL>
                      <a:noFill/>
                    </a:lnL>
                    <a:lnR>
                      <a:noFill/>
                    </a:lnR>
                    <a:lnT>
                      <a:noFill/>
                    </a:lnT>
                    <a:lnB>
                      <a:noFill/>
                    </a:lnB>
                  </a:tcPr>
                </a:tc>
                <a:tc>
                  <a:txBody>
                    <a:bodyPr/>
                    <a:lstStyle/>
                    <a:p>
                      <a:pPr algn="ctr">
                        <a:lnSpc>
                          <a:spcPct val="150000"/>
                        </a:lnSpc>
                        <a:spcAft>
                          <a:spcPts val="0"/>
                        </a:spcAft>
                      </a:pP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tc>
                  <a:txBody>
                    <a:bodyPr/>
                    <a:lstStyle/>
                    <a:p>
                      <a:pPr algn="ctr">
                        <a:lnSpc>
                          <a:spcPct val="150000"/>
                        </a:lnSpc>
                        <a:spcAft>
                          <a:spcPts val="0"/>
                        </a:spcAft>
                      </a:pPr>
                      <a:r>
                        <a:rPr lang="es-E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5,00</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a:noFill/>
                    </a:lnB>
                  </a:tcPr>
                </a:tc>
                <a:extLst>
                  <a:ext uri="{0D108BD9-81ED-4DB2-BD59-A6C34878D82A}">
                    <a16:rowId xmlns:a16="http://schemas.microsoft.com/office/drawing/2014/main" val="10012"/>
                  </a:ext>
                </a:extLst>
              </a:tr>
              <a:tr h="339944">
                <a:tc gridSpan="6">
                  <a:txBody>
                    <a:bodyPr/>
                    <a:lstStyle/>
                    <a:p>
                      <a:pPr algn="ctr">
                        <a:lnSpc>
                          <a:spcPct val="150000"/>
                        </a:lnSpc>
                        <a:spcAft>
                          <a:spcPts val="0"/>
                        </a:spcAft>
                      </a:pPr>
                      <a:r>
                        <a:rPr lang="es-E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 </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233,75</a:t>
                      </a:r>
                      <a:endParaRPr lang="es-EC"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23" name="Rectángulo 22"/>
          <p:cNvSpPr/>
          <p:nvPr/>
        </p:nvSpPr>
        <p:spPr>
          <a:xfrm>
            <a:off x="279468" y="711030"/>
            <a:ext cx="6599128" cy="540912"/>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a:t>CLASIFICACIÓN DE LA ESTRUCTURA POR EL Iv</a:t>
            </a:r>
          </a:p>
        </p:txBody>
      </p:sp>
      <p:sp>
        <p:nvSpPr>
          <p:cNvPr id="26" name="Rectángulo 25"/>
          <p:cNvSpPr/>
          <p:nvPr/>
        </p:nvSpPr>
        <p:spPr>
          <a:xfrm>
            <a:off x="279468" y="712149"/>
            <a:ext cx="6599128" cy="540912"/>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a:t>CORRELACIÓN DEL ÍNDICE DE VULNERABILIDAD E ÍNDICE DE DAÑO</a:t>
            </a:r>
          </a:p>
        </p:txBody>
      </p:sp>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22</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99406"/>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METODOLOGIA ITALIANA-RESULTADO</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pic>
        <p:nvPicPr>
          <p:cNvPr id="3" name="Imagen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79468" y="2194556"/>
            <a:ext cx="6599128" cy="2977945"/>
          </a:xfrm>
          <a:prstGeom prst="rect">
            <a:avLst/>
          </a:prstGeom>
        </p:spPr>
      </p:pic>
      <p:sp>
        <p:nvSpPr>
          <p:cNvPr id="22" name="Rectángulo 21"/>
          <p:cNvSpPr/>
          <p:nvPr/>
        </p:nvSpPr>
        <p:spPr>
          <a:xfrm>
            <a:off x="279468" y="1458486"/>
            <a:ext cx="2459865" cy="515878"/>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Iv= 233,75</a:t>
            </a:r>
            <a:r>
              <a:rPr lang="es-EC" b="1" dirty="0">
                <a:sym typeface="Wingdings" panose="05000000000000000000" pitchFamily="2" charset="2"/>
              </a:rPr>
              <a:t> </a:t>
            </a:r>
            <a:endParaRPr lang="es-EC" b="1" dirty="0"/>
          </a:p>
        </p:txBody>
      </p:sp>
      <p:sp>
        <p:nvSpPr>
          <p:cNvPr id="5" name="Rectángulo 4"/>
          <p:cNvSpPr/>
          <p:nvPr/>
        </p:nvSpPr>
        <p:spPr>
          <a:xfrm>
            <a:off x="279468" y="4435522"/>
            <a:ext cx="6513409" cy="4367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28" name="Gráfico 27"/>
          <p:cNvGraphicFramePr/>
          <p:nvPr>
            <p:extLst/>
          </p:nvPr>
        </p:nvGraphicFramePr>
        <p:xfrm>
          <a:off x="193749" y="2313136"/>
          <a:ext cx="6684847" cy="3375277"/>
        </p:xfrm>
        <a:graphic>
          <a:graphicData uri="http://schemas.openxmlformats.org/drawingml/2006/chart">
            <c:chart xmlns:c="http://schemas.openxmlformats.org/drawingml/2006/chart" xmlns:r="http://schemas.openxmlformats.org/officeDocument/2006/relationships" r:id="rId5"/>
          </a:graphicData>
        </a:graphic>
      </p:graphicFrame>
      <p:pic>
        <p:nvPicPr>
          <p:cNvPr id="8" name="Imagen 7"/>
          <p:cNvPicPr>
            <a:picLocks noChangeAspect="1"/>
          </p:cNvPicPr>
          <p:nvPr/>
        </p:nvPicPr>
        <p:blipFill>
          <a:blip r:embed="rId6"/>
          <a:stretch>
            <a:fillRect/>
          </a:stretch>
        </p:blipFill>
        <p:spPr>
          <a:xfrm>
            <a:off x="7703450" y="2306540"/>
            <a:ext cx="3684638" cy="982570"/>
          </a:xfrm>
          <a:prstGeom prst="rect">
            <a:avLst/>
          </a:prstGeom>
          <a:ln w="19050">
            <a:solidFill>
              <a:schemeClr val="tx1"/>
            </a:solidFill>
          </a:ln>
        </p:spPr>
      </p:pic>
    </p:spTree>
    <p:extLst>
      <p:ext uri="{BB962C8B-B14F-4D97-AF65-F5344CB8AC3E}">
        <p14:creationId xmlns:p14="http://schemas.microsoft.com/office/powerpoint/2010/main" val="137012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2"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6" grpId="0" animBg="1"/>
      <p:bldP spid="22" grpId="0" animBg="1"/>
      <p:bldP spid="22" grpId="1" animBg="1"/>
      <p:bldP spid="22" grpId="2" animBg="1"/>
      <p:bldP spid="5" grpId="0" animBg="1"/>
      <p:bldP spid="5" grpId="1" animBg="1"/>
      <p:bldGraphic spid="28"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830997"/>
          </a:xfrm>
          <a:prstGeom prst="rect">
            <a:avLst/>
          </a:prstGeom>
          <a:noFill/>
          <a:ln>
            <a:noFill/>
          </a:ln>
        </p:spPr>
        <p:txBody>
          <a:bodyPr wrap="square" rtlCol="0">
            <a:spAutoFit/>
          </a:bodyPr>
          <a:lstStyle/>
          <a:p>
            <a:pPr algn="ctr"/>
            <a:r>
              <a:rPr lang="es-ES" sz="2400" dirty="0">
                <a:ln>
                  <a:solidFill>
                    <a:schemeClr val="tx1"/>
                  </a:solidFill>
                </a:ln>
              </a:rPr>
              <a:t>23</a:t>
            </a:r>
          </a:p>
          <a:p>
            <a:pPr algn="ctr"/>
            <a:endParaRPr lang="es-ES" sz="2400" dirty="0">
              <a:ln>
                <a:solidFill>
                  <a:schemeClr val="tx1"/>
                </a:solidFill>
              </a:ln>
            </a:endParaRP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MODELO ESTRUCTURAL</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 name="Rectángulo 1"/>
          <p:cNvSpPr/>
          <p:nvPr/>
        </p:nvSpPr>
        <p:spPr>
          <a:xfrm>
            <a:off x="731662" y="803063"/>
            <a:ext cx="4540674" cy="376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FACHADA PRINCIPAL UESCL</a:t>
            </a:r>
          </a:p>
        </p:txBody>
      </p:sp>
      <p:sp>
        <p:nvSpPr>
          <p:cNvPr id="18" name="Rectángulo 17"/>
          <p:cNvSpPr/>
          <p:nvPr/>
        </p:nvSpPr>
        <p:spPr>
          <a:xfrm>
            <a:off x="6484404" y="790377"/>
            <a:ext cx="4426620" cy="3769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MODELO EN ETABS 2016</a:t>
            </a:r>
          </a:p>
        </p:txBody>
      </p:sp>
      <p:pic>
        <p:nvPicPr>
          <p:cNvPr id="16" name="Imagen 15">
            <a:extLst>
              <a:ext uri="{FF2B5EF4-FFF2-40B4-BE49-F238E27FC236}">
                <a16:creationId xmlns:a16="http://schemas.microsoft.com/office/drawing/2014/main" id="{ABCC3695-D8F0-40AF-B326-4C11CE091DB0}"/>
              </a:ext>
            </a:extLst>
          </p:cNvPr>
          <p:cNvPicPr/>
          <p:nvPr/>
        </p:nvPicPr>
        <p:blipFill rotWithShape="1">
          <a:blip r:embed="rId3" cstate="print">
            <a:extLst>
              <a:ext uri="{28A0092B-C50C-407E-A947-70E740481C1C}">
                <a14:useLocalDpi xmlns:a14="http://schemas.microsoft.com/office/drawing/2010/main" val="0"/>
              </a:ext>
            </a:extLst>
          </a:blip>
          <a:srcRect l="2269" t="4537" b="40239"/>
          <a:stretch/>
        </p:blipFill>
        <p:spPr bwMode="auto">
          <a:xfrm>
            <a:off x="267552" y="1234081"/>
            <a:ext cx="5440045" cy="230505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9" name="Imagen 18">
            <a:extLst>
              <a:ext uri="{FF2B5EF4-FFF2-40B4-BE49-F238E27FC236}">
                <a16:creationId xmlns:a16="http://schemas.microsoft.com/office/drawing/2014/main" id="{11E424C3-429F-4A92-82F7-08ECA69141E2}"/>
              </a:ext>
            </a:extLst>
          </p:cNvPr>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78706" y="3982484"/>
            <a:ext cx="5060315" cy="222504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0" name="Imagen 19">
            <a:extLst>
              <a:ext uri="{FF2B5EF4-FFF2-40B4-BE49-F238E27FC236}">
                <a16:creationId xmlns:a16="http://schemas.microsoft.com/office/drawing/2014/main" id="{D94B60FB-7D2D-4115-A70C-C658C3808A4B}"/>
              </a:ext>
            </a:extLst>
          </p:cNvPr>
          <p:cNvPicPr/>
          <p:nvPr/>
        </p:nvPicPr>
        <p:blipFill>
          <a:blip r:embed="rId6"/>
          <a:stretch>
            <a:fillRect/>
          </a:stretch>
        </p:blipFill>
        <p:spPr>
          <a:xfrm>
            <a:off x="6484404" y="1267047"/>
            <a:ext cx="4426620" cy="227040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1" name="Imagen 20">
            <a:extLst>
              <a:ext uri="{FF2B5EF4-FFF2-40B4-BE49-F238E27FC236}">
                <a16:creationId xmlns:a16="http://schemas.microsoft.com/office/drawing/2014/main" id="{488C1A5E-2277-4F89-9AAA-AA48F6D29499}"/>
              </a:ext>
            </a:extLst>
          </p:cNvPr>
          <p:cNvPicPr/>
          <p:nvPr/>
        </p:nvPicPr>
        <p:blipFill>
          <a:blip r:embed="rId7"/>
          <a:stretch>
            <a:fillRect/>
          </a:stretch>
        </p:blipFill>
        <p:spPr>
          <a:xfrm>
            <a:off x="6499688" y="3623808"/>
            <a:ext cx="4426619" cy="2410551"/>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22" name="Rectángulo 21">
            <a:extLst>
              <a:ext uri="{FF2B5EF4-FFF2-40B4-BE49-F238E27FC236}">
                <a16:creationId xmlns:a16="http://schemas.microsoft.com/office/drawing/2014/main" id="{93320762-7A96-4DBE-BFE7-F0AFA000B158}"/>
              </a:ext>
            </a:extLst>
          </p:cNvPr>
          <p:cNvSpPr/>
          <p:nvPr/>
        </p:nvSpPr>
        <p:spPr>
          <a:xfrm>
            <a:off x="765941" y="3618492"/>
            <a:ext cx="4474388" cy="3111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MODELO EN AUTOCAD 3D</a:t>
            </a:r>
          </a:p>
        </p:txBody>
      </p:sp>
    </p:spTree>
    <p:extLst>
      <p:ext uri="{BB962C8B-B14F-4D97-AF65-F5344CB8AC3E}">
        <p14:creationId xmlns:p14="http://schemas.microsoft.com/office/powerpoint/2010/main" val="2398211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24</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MODELO ESTRUCTURAL</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 name="Rectángulo 1"/>
          <p:cNvSpPr/>
          <p:nvPr/>
        </p:nvSpPr>
        <p:spPr>
          <a:xfrm>
            <a:off x="965573" y="1041600"/>
            <a:ext cx="4540674" cy="376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ARQUITECTURA DE LA EDIFICACIÓN</a:t>
            </a:r>
          </a:p>
        </p:txBody>
      </p:sp>
      <p:sp>
        <p:nvSpPr>
          <p:cNvPr id="18" name="Rectángulo 17"/>
          <p:cNvSpPr/>
          <p:nvPr/>
        </p:nvSpPr>
        <p:spPr>
          <a:xfrm>
            <a:off x="6378754" y="1041599"/>
            <a:ext cx="4426620" cy="3769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MODELO EN ETABS 2016</a:t>
            </a:r>
          </a:p>
        </p:txBody>
      </p:sp>
      <p:pic>
        <p:nvPicPr>
          <p:cNvPr id="23" name="Imagen 22">
            <a:extLst>
              <a:ext uri="{FF2B5EF4-FFF2-40B4-BE49-F238E27FC236}">
                <a16:creationId xmlns:a16="http://schemas.microsoft.com/office/drawing/2014/main" id="{481BD703-1983-44BF-BAFD-46364192FC3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97657" y="1654498"/>
            <a:ext cx="5076506" cy="3470338"/>
          </a:xfrm>
          <a:prstGeom prst="rect">
            <a:avLst/>
          </a:prstGeom>
          <a:noFill/>
          <a:ln>
            <a:noFill/>
          </a:ln>
        </p:spPr>
      </p:pic>
      <p:pic>
        <p:nvPicPr>
          <p:cNvPr id="24" name="Imagen 23">
            <a:extLst>
              <a:ext uri="{FF2B5EF4-FFF2-40B4-BE49-F238E27FC236}">
                <a16:creationId xmlns:a16="http://schemas.microsoft.com/office/drawing/2014/main" id="{9B3EF1D6-EFAF-44E3-9BA1-6AD742DB2DDD}"/>
              </a:ext>
            </a:extLst>
          </p:cNvPr>
          <p:cNvPicPr/>
          <p:nvPr/>
        </p:nvPicPr>
        <p:blipFill>
          <a:blip r:embed="rId4"/>
          <a:stretch>
            <a:fillRect/>
          </a:stretch>
        </p:blipFill>
        <p:spPr>
          <a:xfrm>
            <a:off x="6594620" y="1622885"/>
            <a:ext cx="3994888" cy="2518741"/>
          </a:xfrm>
          <a:prstGeom prst="rect">
            <a:avLst/>
          </a:prstGeom>
        </p:spPr>
      </p:pic>
      <p:pic>
        <p:nvPicPr>
          <p:cNvPr id="25" name="Imagen 24">
            <a:extLst>
              <a:ext uri="{FF2B5EF4-FFF2-40B4-BE49-F238E27FC236}">
                <a16:creationId xmlns:a16="http://schemas.microsoft.com/office/drawing/2014/main" id="{46FC1379-BB94-4E5C-80E2-D0B0B5CBB463}"/>
              </a:ext>
            </a:extLst>
          </p:cNvPr>
          <p:cNvPicPr/>
          <p:nvPr/>
        </p:nvPicPr>
        <p:blipFill>
          <a:blip r:embed="rId5"/>
          <a:stretch>
            <a:fillRect/>
          </a:stretch>
        </p:blipFill>
        <p:spPr>
          <a:xfrm>
            <a:off x="6958286" y="4157837"/>
            <a:ext cx="3267555" cy="1870774"/>
          </a:xfrm>
          <a:prstGeom prst="rect">
            <a:avLst/>
          </a:prstGeom>
        </p:spPr>
      </p:pic>
    </p:spTree>
    <p:extLst>
      <p:ext uri="{BB962C8B-B14F-4D97-AF65-F5344CB8AC3E}">
        <p14:creationId xmlns:p14="http://schemas.microsoft.com/office/powerpoint/2010/main" val="3724204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25</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MODELO ESTRUCTURAL</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 name="Rectángulo 1"/>
          <p:cNvSpPr/>
          <p:nvPr/>
        </p:nvSpPr>
        <p:spPr>
          <a:xfrm>
            <a:off x="965572" y="689538"/>
            <a:ext cx="4540674" cy="376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ARQUITECTURA DE LA EDIFICACIÓN</a:t>
            </a:r>
          </a:p>
        </p:txBody>
      </p:sp>
      <p:sp>
        <p:nvSpPr>
          <p:cNvPr id="18" name="Rectángulo 17"/>
          <p:cNvSpPr/>
          <p:nvPr/>
        </p:nvSpPr>
        <p:spPr>
          <a:xfrm>
            <a:off x="6160875" y="695567"/>
            <a:ext cx="4426620" cy="3769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MODELO EN ETABS 2016</a:t>
            </a:r>
          </a:p>
        </p:txBody>
      </p:sp>
      <p:pic>
        <p:nvPicPr>
          <p:cNvPr id="16" name="Imagen 15">
            <a:extLst>
              <a:ext uri="{FF2B5EF4-FFF2-40B4-BE49-F238E27FC236}">
                <a16:creationId xmlns:a16="http://schemas.microsoft.com/office/drawing/2014/main" id="{02CE9263-1114-4380-944C-5EBA44F5213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945" y="1174104"/>
            <a:ext cx="4343925" cy="2171851"/>
          </a:xfrm>
          <a:prstGeom prst="rect">
            <a:avLst/>
          </a:prstGeom>
          <a:noFill/>
          <a:ln>
            <a:noFill/>
          </a:ln>
        </p:spPr>
      </p:pic>
      <p:pic>
        <p:nvPicPr>
          <p:cNvPr id="17" name="Imagen 16">
            <a:extLst>
              <a:ext uri="{FF2B5EF4-FFF2-40B4-BE49-F238E27FC236}">
                <a16:creationId xmlns:a16="http://schemas.microsoft.com/office/drawing/2014/main" id="{F0F3388D-520A-4D8E-A61A-BB07BC38346D}"/>
              </a:ext>
            </a:extLst>
          </p:cNvPr>
          <p:cNvPicPr/>
          <p:nvPr/>
        </p:nvPicPr>
        <p:blipFill>
          <a:blip r:embed="rId4">
            <a:extLst>
              <a:ext uri="{28A0092B-C50C-407E-A947-70E740481C1C}">
                <a14:useLocalDpi xmlns:a14="http://schemas.microsoft.com/office/drawing/2010/main" val="0"/>
              </a:ext>
            </a:extLst>
          </a:blip>
          <a:stretch>
            <a:fillRect/>
          </a:stretch>
        </p:blipFill>
        <p:spPr>
          <a:xfrm>
            <a:off x="5940516" y="3581081"/>
            <a:ext cx="5039995" cy="199580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0" name="Imagen 19">
            <a:extLst>
              <a:ext uri="{FF2B5EF4-FFF2-40B4-BE49-F238E27FC236}">
                <a16:creationId xmlns:a16="http://schemas.microsoft.com/office/drawing/2014/main" id="{D961EC70-1AE1-48D2-AD1B-D0F9E3A2C7D4}"/>
              </a:ext>
            </a:extLst>
          </p:cNvPr>
          <p:cNvPicPr/>
          <p:nvPr/>
        </p:nvPicPr>
        <p:blipFill>
          <a:blip r:embed="rId5">
            <a:extLst>
              <a:ext uri="{28A0092B-C50C-407E-A947-70E740481C1C}">
                <a14:useLocalDpi xmlns:a14="http://schemas.microsoft.com/office/drawing/2010/main" val="0"/>
              </a:ext>
            </a:extLst>
          </a:blip>
          <a:stretch>
            <a:fillRect/>
          </a:stretch>
        </p:blipFill>
        <p:spPr>
          <a:xfrm>
            <a:off x="5940517" y="1174104"/>
            <a:ext cx="5039995" cy="2171851"/>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1" name="Imagen 20">
            <a:extLst>
              <a:ext uri="{FF2B5EF4-FFF2-40B4-BE49-F238E27FC236}">
                <a16:creationId xmlns:a16="http://schemas.microsoft.com/office/drawing/2014/main" id="{6053C852-6EFD-436D-897B-72DA709E571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1580770" y="3369666"/>
            <a:ext cx="3226491" cy="2418637"/>
          </a:xfrm>
          <a:prstGeom prst="rect">
            <a:avLst/>
          </a:prstGeom>
          <a:noFill/>
          <a:ln>
            <a:noFill/>
          </a:ln>
        </p:spPr>
      </p:pic>
      <p:sp>
        <p:nvSpPr>
          <p:cNvPr id="22" name="CuadroTexto 21">
            <a:extLst>
              <a:ext uri="{FF2B5EF4-FFF2-40B4-BE49-F238E27FC236}">
                <a16:creationId xmlns:a16="http://schemas.microsoft.com/office/drawing/2014/main" id="{BB323258-3222-4EE3-A399-DA5845DC2505}"/>
              </a:ext>
            </a:extLst>
          </p:cNvPr>
          <p:cNvSpPr txBox="1"/>
          <p:nvPr/>
        </p:nvSpPr>
        <p:spPr>
          <a:xfrm>
            <a:off x="1238822" y="5701566"/>
            <a:ext cx="3994170" cy="338554"/>
          </a:xfrm>
          <a:prstGeom prst="rect">
            <a:avLst/>
          </a:prstGeom>
          <a:noFill/>
        </p:spPr>
        <p:txBody>
          <a:bodyPr wrap="none" rtlCol="0">
            <a:spAutoFit/>
          </a:bodyPr>
          <a:lstStyle/>
          <a:p>
            <a:r>
              <a:rPr lang="es-EC" sz="1600" b="1" dirty="0"/>
              <a:t>Celosías de entrepiso de entrepiso y cubierta</a:t>
            </a:r>
          </a:p>
        </p:txBody>
      </p:sp>
      <p:sp>
        <p:nvSpPr>
          <p:cNvPr id="26" name="Rectángulo 25">
            <a:extLst>
              <a:ext uri="{FF2B5EF4-FFF2-40B4-BE49-F238E27FC236}">
                <a16:creationId xmlns:a16="http://schemas.microsoft.com/office/drawing/2014/main" id="{625F2BB0-1451-40B9-B9C3-84BAA7A8B58C}"/>
              </a:ext>
            </a:extLst>
          </p:cNvPr>
          <p:cNvSpPr/>
          <p:nvPr/>
        </p:nvSpPr>
        <p:spPr>
          <a:xfrm>
            <a:off x="2531098" y="5921769"/>
            <a:ext cx="1409617" cy="338554"/>
          </a:xfrm>
          <a:prstGeom prst="rect">
            <a:avLst/>
          </a:prstGeom>
        </p:spPr>
        <p:txBody>
          <a:bodyPr wrap="none">
            <a:spAutoFit/>
          </a:bodyPr>
          <a:lstStyle/>
          <a:p>
            <a:pPr algn="just"/>
            <a:r>
              <a:rPr lang="es-EC" sz="1600" b="1" dirty="0"/>
              <a:t>Fuente: </a:t>
            </a:r>
            <a:r>
              <a:rPr lang="es-EC" sz="1600" dirty="0"/>
              <a:t>Propia</a:t>
            </a:r>
            <a:endParaRPr lang="es-EC" sz="1400" dirty="0"/>
          </a:p>
        </p:txBody>
      </p:sp>
    </p:spTree>
    <p:extLst>
      <p:ext uri="{BB962C8B-B14F-4D97-AF65-F5344CB8AC3E}">
        <p14:creationId xmlns:p14="http://schemas.microsoft.com/office/powerpoint/2010/main" val="1080625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26</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MODELO ESTRUCTURAL</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812275" y="728190"/>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VIGAS</a:t>
            </a:r>
          </a:p>
        </p:txBody>
      </p:sp>
      <p:sp>
        <p:nvSpPr>
          <p:cNvPr id="14" name="Rectángulo 13">
            <a:extLst>
              <a:ext uri="{FF2B5EF4-FFF2-40B4-BE49-F238E27FC236}">
                <a16:creationId xmlns:a16="http://schemas.microsoft.com/office/drawing/2014/main" id="{018DA004-BEF9-4C6E-9705-DE4B3E2E37E3}"/>
              </a:ext>
            </a:extLst>
          </p:cNvPr>
          <p:cNvSpPr/>
          <p:nvPr/>
        </p:nvSpPr>
        <p:spPr>
          <a:xfrm>
            <a:off x="965572" y="1373295"/>
            <a:ext cx="4540674" cy="376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VIGUETAS DE MADERA</a:t>
            </a:r>
          </a:p>
        </p:txBody>
      </p:sp>
      <p:sp>
        <p:nvSpPr>
          <p:cNvPr id="15" name="Rectángulo 14">
            <a:extLst>
              <a:ext uri="{FF2B5EF4-FFF2-40B4-BE49-F238E27FC236}">
                <a16:creationId xmlns:a16="http://schemas.microsoft.com/office/drawing/2014/main" id="{793679FA-D32A-404E-BA68-F94EC08D7FAF}"/>
              </a:ext>
            </a:extLst>
          </p:cNvPr>
          <p:cNvSpPr/>
          <p:nvPr/>
        </p:nvSpPr>
        <p:spPr>
          <a:xfrm>
            <a:off x="6477201" y="1373295"/>
            <a:ext cx="4540674" cy="376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VIGAS DE HORMIGÓN</a:t>
            </a:r>
          </a:p>
        </p:txBody>
      </p:sp>
      <p:pic>
        <p:nvPicPr>
          <p:cNvPr id="16" name="Imagen 15">
            <a:extLst>
              <a:ext uri="{FF2B5EF4-FFF2-40B4-BE49-F238E27FC236}">
                <a16:creationId xmlns:a16="http://schemas.microsoft.com/office/drawing/2014/main" id="{52261C0C-EB67-4ADA-97E9-ECD31E0E95A6}"/>
              </a:ext>
            </a:extLst>
          </p:cNvPr>
          <p:cNvPicPr/>
          <p:nvPr/>
        </p:nvPicPr>
        <p:blipFill>
          <a:blip r:embed="rId3">
            <a:extLst>
              <a:ext uri="{28A0092B-C50C-407E-A947-70E740481C1C}">
                <a14:useLocalDpi xmlns:a14="http://schemas.microsoft.com/office/drawing/2010/main" val="0"/>
              </a:ext>
            </a:extLst>
          </a:blip>
          <a:stretch>
            <a:fillRect/>
          </a:stretch>
        </p:blipFill>
        <p:spPr>
          <a:xfrm>
            <a:off x="898847" y="1896106"/>
            <a:ext cx="4674125" cy="306578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2" name="Imagen 1">
            <a:extLst>
              <a:ext uri="{FF2B5EF4-FFF2-40B4-BE49-F238E27FC236}">
                <a16:creationId xmlns:a16="http://schemas.microsoft.com/office/drawing/2014/main" id="{D1CC856B-C05F-40E3-8421-43622B84DC85}"/>
              </a:ext>
            </a:extLst>
          </p:cNvPr>
          <p:cNvPicPr>
            <a:picLocks noChangeAspect="1"/>
          </p:cNvPicPr>
          <p:nvPr/>
        </p:nvPicPr>
        <p:blipFill>
          <a:blip r:embed="rId4"/>
          <a:stretch>
            <a:fillRect/>
          </a:stretch>
        </p:blipFill>
        <p:spPr>
          <a:xfrm>
            <a:off x="3537380" y="4988728"/>
            <a:ext cx="845184" cy="1164983"/>
          </a:xfrm>
          <a:prstGeom prst="rect">
            <a:avLst/>
          </a:prstGeom>
        </p:spPr>
      </p:pic>
      <p:sp>
        <p:nvSpPr>
          <p:cNvPr id="7" name="CuadroTexto 6">
            <a:extLst>
              <a:ext uri="{FF2B5EF4-FFF2-40B4-BE49-F238E27FC236}">
                <a16:creationId xmlns:a16="http://schemas.microsoft.com/office/drawing/2014/main" id="{A2D8A55C-F325-4F32-8472-39EE0B2E5F3F}"/>
              </a:ext>
            </a:extLst>
          </p:cNvPr>
          <p:cNvSpPr txBox="1"/>
          <p:nvPr/>
        </p:nvSpPr>
        <p:spPr>
          <a:xfrm>
            <a:off x="2037917" y="5272137"/>
            <a:ext cx="1499463" cy="646331"/>
          </a:xfrm>
          <a:prstGeom prst="rect">
            <a:avLst/>
          </a:prstGeom>
          <a:noFill/>
        </p:spPr>
        <p:txBody>
          <a:bodyPr wrap="square" rtlCol="0">
            <a:spAutoFit/>
          </a:bodyPr>
          <a:lstStyle/>
          <a:p>
            <a:r>
              <a:rPr lang="es-EC" dirty="0"/>
              <a:t>Base= 10 cm</a:t>
            </a:r>
          </a:p>
          <a:p>
            <a:r>
              <a:rPr lang="es-EC" dirty="0"/>
              <a:t>Altura= 15 cm</a:t>
            </a:r>
          </a:p>
        </p:txBody>
      </p:sp>
      <p:pic>
        <p:nvPicPr>
          <p:cNvPr id="8" name="Imagen 7">
            <a:extLst>
              <a:ext uri="{FF2B5EF4-FFF2-40B4-BE49-F238E27FC236}">
                <a16:creationId xmlns:a16="http://schemas.microsoft.com/office/drawing/2014/main" id="{2F44E9A5-97F1-47C3-9553-76770142C06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477201" y="1900091"/>
            <a:ext cx="4607399" cy="3088637"/>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E2BE219F-9994-4EF3-A06A-27AA1A2BDD06}"/>
              </a:ext>
            </a:extLst>
          </p:cNvPr>
          <p:cNvPicPr>
            <a:picLocks noChangeAspect="1"/>
          </p:cNvPicPr>
          <p:nvPr/>
        </p:nvPicPr>
        <p:blipFill>
          <a:blip r:embed="rId7"/>
          <a:stretch>
            <a:fillRect/>
          </a:stretch>
        </p:blipFill>
        <p:spPr>
          <a:xfrm>
            <a:off x="8849158" y="5105077"/>
            <a:ext cx="1304925" cy="838200"/>
          </a:xfrm>
          <a:prstGeom prst="rect">
            <a:avLst/>
          </a:prstGeom>
        </p:spPr>
      </p:pic>
      <p:sp>
        <p:nvSpPr>
          <p:cNvPr id="22" name="CuadroTexto 21">
            <a:extLst>
              <a:ext uri="{FF2B5EF4-FFF2-40B4-BE49-F238E27FC236}">
                <a16:creationId xmlns:a16="http://schemas.microsoft.com/office/drawing/2014/main" id="{2C166E4A-2A5A-4DCE-850E-7C24661CB86E}"/>
              </a:ext>
            </a:extLst>
          </p:cNvPr>
          <p:cNvSpPr txBox="1"/>
          <p:nvPr/>
        </p:nvSpPr>
        <p:spPr>
          <a:xfrm>
            <a:off x="7349695" y="5248053"/>
            <a:ext cx="1499463" cy="646331"/>
          </a:xfrm>
          <a:prstGeom prst="rect">
            <a:avLst/>
          </a:prstGeom>
          <a:noFill/>
        </p:spPr>
        <p:txBody>
          <a:bodyPr wrap="square" rtlCol="0">
            <a:spAutoFit/>
          </a:bodyPr>
          <a:lstStyle/>
          <a:p>
            <a:r>
              <a:rPr lang="es-EC" dirty="0"/>
              <a:t>Base= 45 cm</a:t>
            </a:r>
          </a:p>
          <a:p>
            <a:r>
              <a:rPr lang="es-EC" dirty="0"/>
              <a:t>Altura= 20 cm</a:t>
            </a:r>
          </a:p>
        </p:txBody>
      </p:sp>
    </p:spTree>
    <p:extLst>
      <p:ext uri="{BB962C8B-B14F-4D97-AF65-F5344CB8AC3E}">
        <p14:creationId xmlns:p14="http://schemas.microsoft.com/office/powerpoint/2010/main" val="1233416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27</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MODELO ESTRUCTURAL</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812275" y="728190"/>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COLUMNAS Y MUROS</a:t>
            </a:r>
          </a:p>
        </p:txBody>
      </p:sp>
      <p:pic>
        <p:nvPicPr>
          <p:cNvPr id="2" name="Imagen 1">
            <a:extLst>
              <a:ext uri="{FF2B5EF4-FFF2-40B4-BE49-F238E27FC236}">
                <a16:creationId xmlns:a16="http://schemas.microsoft.com/office/drawing/2014/main" id="{013A6F0A-3FA5-410D-ABB3-3AAA33E08E59}"/>
              </a:ext>
            </a:extLst>
          </p:cNvPr>
          <p:cNvPicPr>
            <a:picLocks noChangeAspect="1"/>
          </p:cNvPicPr>
          <p:nvPr/>
        </p:nvPicPr>
        <p:blipFill>
          <a:blip r:embed="rId3"/>
          <a:stretch>
            <a:fillRect/>
          </a:stretch>
        </p:blipFill>
        <p:spPr>
          <a:xfrm>
            <a:off x="935600" y="1648935"/>
            <a:ext cx="4837483" cy="3507956"/>
          </a:xfrm>
          <a:prstGeom prst="rect">
            <a:avLst/>
          </a:prstGeom>
        </p:spPr>
      </p:pic>
      <p:pic>
        <p:nvPicPr>
          <p:cNvPr id="3" name="Imagen 2">
            <a:extLst>
              <a:ext uri="{FF2B5EF4-FFF2-40B4-BE49-F238E27FC236}">
                <a16:creationId xmlns:a16="http://schemas.microsoft.com/office/drawing/2014/main" id="{09454435-F091-44CB-8CB6-05DD4FC8E9CD}"/>
              </a:ext>
            </a:extLst>
          </p:cNvPr>
          <p:cNvPicPr>
            <a:picLocks noChangeAspect="1"/>
          </p:cNvPicPr>
          <p:nvPr/>
        </p:nvPicPr>
        <p:blipFill>
          <a:blip r:embed="rId4"/>
          <a:stretch>
            <a:fillRect/>
          </a:stretch>
        </p:blipFill>
        <p:spPr>
          <a:xfrm>
            <a:off x="3644026" y="5101683"/>
            <a:ext cx="1123950" cy="1114425"/>
          </a:xfrm>
          <a:prstGeom prst="rect">
            <a:avLst/>
          </a:prstGeom>
        </p:spPr>
      </p:pic>
      <p:sp>
        <p:nvSpPr>
          <p:cNvPr id="14" name="CuadroTexto 13">
            <a:extLst>
              <a:ext uri="{FF2B5EF4-FFF2-40B4-BE49-F238E27FC236}">
                <a16:creationId xmlns:a16="http://schemas.microsoft.com/office/drawing/2014/main" id="{09B0E3BF-DE07-45DF-A5F3-1C89D31B0220}"/>
              </a:ext>
            </a:extLst>
          </p:cNvPr>
          <p:cNvSpPr txBox="1"/>
          <p:nvPr/>
        </p:nvSpPr>
        <p:spPr>
          <a:xfrm>
            <a:off x="2137193" y="5335731"/>
            <a:ext cx="1499463" cy="646331"/>
          </a:xfrm>
          <a:prstGeom prst="rect">
            <a:avLst/>
          </a:prstGeom>
          <a:noFill/>
        </p:spPr>
        <p:txBody>
          <a:bodyPr wrap="square" rtlCol="0">
            <a:spAutoFit/>
          </a:bodyPr>
          <a:lstStyle/>
          <a:p>
            <a:r>
              <a:rPr lang="es-EC" dirty="0"/>
              <a:t>Base= 45 cm</a:t>
            </a:r>
          </a:p>
          <a:p>
            <a:r>
              <a:rPr lang="es-EC" dirty="0"/>
              <a:t>Altura= 45 cm</a:t>
            </a:r>
          </a:p>
        </p:txBody>
      </p:sp>
      <p:sp>
        <p:nvSpPr>
          <p:cNvPr id="15" name="Rectángulo 14">
            <a:extLst>
              <a:ext uri="{FF2B5EF4-FFF2-40B4-BE49-F238E27FC236}">
                <a16:creationId xmlns:a16="http://schemas.microsoft.com/office/drawing/2014/main" id="{2468D7FA-D28B-4124-9CA9-815938442913}"/>
              </a:ext>
            </a:extLst>
          </p:cNvPr>
          <p:cNvSpPr/>
          <p:nvPr/>
        </p:nvSpPr>
        <p:spPr>
          <a:xfrm>
            <a:off x="1084004" y="1204129"/>
            <a:ext cx="4540674" cy="376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COLUMNAS DE LADRILLO</a:t>
            </a:r>
          </a:p>
        </p:txBody>
      </p:sp>
      <p:pic>
        <p:nvPicPr>
          <p:cNvPr id="16" name="Imagen 15">
            <a:extLst>
              <a:ext uri="{FF2B5EF4-FFF2-40B4-BE49-F238E27FC236}">
                <a16:creationId xmlns:a16="http://schemas.microsoft.com/office/drawing/2014/main" id="{0872E013-2ED4-4B56-8DA9-10E26CA37A37}"/>
              </a:ext>
            </a:extLst>
          </p:cNvPr>
          <p:cNvPicPr/>
          <p:nvPr/>
        </p:nvPicPr>
        <p:blipFill>
          <a:blip r:embed="rId5">
            <a:extLst>
              <a:ext uri="{28A0092B-C50C-407E-A947-70E740481C1C}">
                <a14:useLocalDpi xmlns:a14="http://schemas.microsoft.com/office/drawing/2010/main" val="0"/>
              </a:ext>
            </a:extLst>
          </a:blip>
          <a:stretch>
            <a:fillRect/>
          </a:stretch>
        </p:blipFill>
        <p:spPr>
          <a:xfrm>
            <a:off x="5989079" y="1678288"/>
            <a:ext cx="5830518" cy="341826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17" name="Rectángulo 16">
            <a:extLst>
              <a:ext uri="{FF2B5EF4-FFF2-40B4-BE49-F238E27FC236}">
                <a16:creationId xmlns:a16="http://schemas.microsoft.com/office/drawing/2014/main" id="{435FFEB9-3FC6-4125-B101-1CE1E19F1588}"/>
              </a:ext>
            </a:extLst>
          </p:cNvPr>
          <p:cNvSpPr/>
          <p:nvPr/>
        </p:nvSpPr>
        <p:spPr>
          <a:xfrm>
            <a:off x="6629208" y="1208953"/>
            <a:ext cx="4540674" cy="376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MUROS DE LADRILLO</a:t>
            </a:r>
          </a:p>
        </p:txBody>
      </p:sp>
      <p:sp>
        <p:nvSpPr>
          <p:cNvPr id="5" name="Rectángulo 4">
            <a:extLst>
              <a:ext uri="{FF2B5EF4-FFF2-40B4-BE49-F238E27FC236}">
                <a16:creationId xmlns:a16="http://schemas.microsoft.com/office/drawing/2014/main" id="{56D5D1AF-B12D-406A-AC5F-5F59C9AE2C60}"/>
              </a:ext>
            </a:extLst>
          </p:cNvPr>
          <p:cNvSpPr/>
          <p:nvPr/>
        </p:nvSpPr>
        <p:spPr>
          <a:xfrm>
            <a:off x="8024686" y="5358052"/>
            <a:ext cx="1749718" cy="369332"/>
          </a:xfrm>
          <a:prstGeom prst="rect">
            <a:avLst/>
          </a:prstGeom>
        </p:spPr>
        <p:txBody>
          <a:bodyPr wrap="square">
            <a:spAutoFit/>
          </a:bodyPr>
          <a:lstStyle/>
          <a:p>
            <a:r>
              <a:rPr lang="es-EC" dirty="0"/>
              <a:t>Espesor= 45 cm</a:t>
            </a:r>
          </a:p>
        </p:txBody>
      </p:sp>
    </p:spTree>
    <p:extLst>
      <p:ext uri="{BB962C8B-B14F-4D97-AF65-F5344CB8AC3E}">
        <p14:creationId xmlns:p14="http://schemas.microsoft.com/office/powerpoint/2010/main" val="2166531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28</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MODELO ESTRUCTURAL</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812275" y="728190"/>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CELOSÍAS METÁLICAS </a:t>
            </a:r>
          </a:p>
        </p:txBody>
      </p:sp>
      <p:grpSp>
        <p:nvGrpSpPr>
          <p:cNvPr id="22" name="Grupo 21">
            <a:extLst>
              <a:ext uri="{FF2B5EF4-FFF2-40B4-BE49-F238E27FC236}">
                <a16:creationId xmlns:a16="http://schemas.microsoft.com/office/drawing/2014/main" id="{C26E3141-A51E-480F-8FAB-4F241BA35112}"/>
              </a:ext>
            </a:extLst>
          </p:cNvPr>
          <p:cNvGrpSpPr/>
          <p:nvPr/>
        </p:nvGrpSpPr>
        <p:grpSpPr>
          <a:xfrm>
            <a:off x="812275" y="1230255"/>
            <a:ext cx="5172191" cy="4076116"/>
            <a:chOff x="0" y="5263"/>
            <a:chExt cx="3886200" cy="2810327"/>
          </a:xfrm>
        </p:grpSpPr>
        <p:pic>
          <p:nvPicPr>
            <p:cNvPr id="23" name="Imagen 22">
              <a:extLst>
                <a:ext uri="{FF2B5EF4-FFF2-40B4-BE49-F238E27FC236}">
                  <a16:creationId xmlns:a16="http://schemas.microsoft.com/office/drawing/2014/main" id="{BCEB9129-5619-4D7D-92E5-DB44BB886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7225"/>
              <a:ext cx="3886200" cy="215836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cxnSp>
          <p:nvCxnSpPr>
            <p:cNvPr id="24" name="Conector recto de flecha 23">
              <a:extLst>
                <a:ext uri="{FF2B5EF4-FFF2-40B4-BE49-F238E27FC236}">
                  <a16:creationId xmlns:a16="http://schemas.microsoft.com/office/drawing/2014/main" id="{B532FBE4-B2DD-427B-B751-A94A4433BAAD}"/>
                </a:ext>
              </a:extLst>
            </p:cNvPr>
            <p:cNvCxnSpPr/>
            <p:nvPr/>
          </p:nvCxnSpPr>
          <p:spPr>
            <a:xfrm flipH="1">
              <a:off x="1905000" y="466725"/>
              <a:ext cx="1181100" cy="11239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96855055-0EDF-4FBE-9DE5-9326AEA5486F}"/>
                </a:ext>
              </a:extLst>
            </p:cNvPr>
            <p:cNvCxnSpPr>
              <a:cxnSpLocks/>
            </p:cNvCxnSpPr>
            <p:nvPr/>
          </p:nvCxnSpPr>
          <p:spPr>
            <a:xfrm flipH="1">
              <a:off x="1266825" y="387116"/>
              <a:ext cx="759372" cy="8416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5236F7D6-17B1-4A24-95CA-0AE35EF552BF}"/>
                </a:ext>
              </a:extLst>
            </p:cNvPr>
            <p:cNvCxnSpPr>
              <a:cxnSpLocks/>
            </p:cNvCxnSpPr>
            <p:nvPr/>
          </p:nvCxnSpPr>
          <p:spPr>
            <a:xfrm flipH="1" flipV="1">
              <a:off x="1524000" y="1838325"/>
              <a:ext cx="1328731" cy="302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Cuadro de texto 2">
              <a:extLst>
                <a:ext uri="{FF2B5EF4-FFF2-40B4-BE49-F238E27FC236}">
                  <a16:creationId xmlns:a16="http://schemas.microsoft.com/office/drawing/2014/main" id="{84545F2A-371D-49A0-91BA-67F2A06360FB}"/>
                </a:ext>
              </a:extLst>
            </p:cNvPr>
            <p:cNvSpPr txBox="1">
              <a:spLocks noChangeArrowheads="1"/>
            </p:cNvSpPr>
            <p:nvPr/>
          </p:nvSpPr>
          <p:spPr bwMode="auto">
            <a:xfrm>
              <a:off x="1986206" y="5263"/>
              <a:ext cx="509344" cy="20734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indent="180340" algn="l">
                <a:lnSpc>
                  <a:spcPct val="150000"/>
                </a:lnSpc>
                <a:spcBef>
                  <a:spcPts val="600"/>
                </a:spcBef>
                <a:spcAft>
                  <a:spcPts val="600"/>
                </a:spcAft>
              </a:pPr>
              <a:r>
                <a:rPr lang="es-EC" sz="1200" dirty="0">
                  <a:solidFill>
                    <a:srgbClr val="000000"/>
                  </a:solidFill>
                  <a:effectLst/>
                  <a:latin typeface="Times New Roman" panose="02020603050405020304" pitchFamily="18" charset="0"/>
                  <a:ea typeface="Times New Roman" panose="02020603050405020304" pitchFamily="18" charset="0"/>
                </a:rPr>
                <a:t>   </a:t>
              </a:r>
              <a:r>
                <a:rPr lang="es-EC" dirty="0">
                  <a:solidFill>
                    <a:srgbClr val="000000"/>
                  </a:solidFill>
                  <a:effectLst/>
                  <a:latin typeface="Times New Roman" panose="02020603050405020304" pitchFamily="18" charset="0"/>
                  <a:ea typeface="Times New Roman" panose="02020603050405020304" pitchFamily="18" charset="0"/>
                </a:rPr>
                <a:t>1”</a:t>
              </a:r>
              <a:endParaRPr lang="es-EC" sz="1200" dirty="0">
                <a:solidFill>
                  <a:srgbClr val="000000"/>
                </a:solidFill>
                <a:effectLst/>
                <a:latin typeface="Times New Roman" panose="02020603050405020304" pitchFamily="18" charset="0"/>
                <a:ea typeface="Times New Roman" panose="02020603050405020304" pitchFamily="18" charset="0"/>
              </a:endParaRPr>
            </a:p>
          </p:txBody>
        </p:sp>
      </p:grpSp>
      <p:sp>
        <p:nvSpPr>
          <p:cNvPr id="45" name="Cuadro de texto 2">
            <a:extLst>
              <a:ext uri="{FF2B5EF4-FFF2-40B4-BE49-F238E27FC236}">
                <a16:creationId xmlns:a16="http://schemas.microsoft.com/office/drawing/2014/main" id="{A6B81128-0C7D-4EFA-A621-6DCFF73E8A57}"/>
              </a:ext>
            </a:extLst>
          </p:cNvPr>
          <p:cNvSpPr txBox="1">
            <a:spLocks noChangeArrowheads="1"/>
          </p:cNvSpPr>
          <p:nvPr/>
        </p:nvSpPr>
        <p:spPr bwMode="auto">
          <a:xfrm>
            <a:off x="4889193" y="1270241"/>
            <a:ext cx="617054" cy="27231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indent="180340" algn="l">
              <a:lnSpc>
                <a:spcPct val="150000"/>
              </a:lnSpc>
              <a:spcBef>
                <a:spcPts val="600"/>
              </a:spcBef>
              <a:spcAft>
                <a:spcPts val="600"/>
              </a:spcAft>
            </a:pPr>
            <a:r>
              <a:rPr lang="es-EC" sz="1200" dirty="0">
                <a:solidFill>
                  <a:srgbClr val="000000"/>
                </a:solidFill>
                <a:effectLst/>
                <a:latin typeface="Times New Roman" panose="02020603050405020304" pitchFamily="18" charset="0"/>
                <a:ea typeface="Times New Roman" panose="02020603050405020304" pitchFamily="18" charset="0"/>
              </a:rPr>
              <a:t>   </a:t>
            </a:r>
            <a:r>
              <a:rPr lang="es-EC" dirty="0">
                <a:solidFill>
                  <a:srgbClr val="000000"/>
                </a:solidFill>
                <a:effectLst/>
                <a:latin typeface="Times New Roman" panose="02020603050405020304" pitchFamily="18" charset="0"/>
                <a:ea typeface="Times New Roman" panose="02020603050405020304" pitchFamily="18" charset="0"/>
              </a:rPr>
              <a:t>1/2”</a:t>
            </a:r>
            <a:endParaRPr lang="es-EC" sz="1200" dirty="0">
              <a:solidFill>
                <a:srgbClr val="000000"/>
              </a:solidFill>
              <a:effectLst/>
              <a:latin typeface="Times New Roman" panose="02020603050405020304" pitchFamily="18" charset="0"/>
              <a:ea typeface="Times New Roman" panose="02020603050405020304" pitchFamily="18" charset="0"/>
            </a:endParaRPr>
          </a:p>
        </p:txBody>
      </p:sp>
      <p:sp>
        <p:nvSpPr>
          <p:cNvPr id="46" name="Cuadro de texto 2">
            <a:extLst>
              <a:ext uri="{FF2B5EF4-FFF2-40B4-BE49-F238E27FC236}">
                <a16:creationId xmlns:a16="http://schemas.microsoft.com/office/drawing/2014/main" id="{01EF8AAA-496B-48C1-837A-B98E25C26DD8}"/>
              </a:ext>
            </a:extLst>
          </p:cNvPr>
          <p:cNvSpPr txBox="1">
            <a:spLocks noChangeArrowheads="1"/>
          </p:cNvSpPr>
          <p:nvPr/>
        </p:nvSpPr>
        <p:spPr bwMode="auto">
          <a:xfrm>
            <a:off x="4646036" y="3766322"/>
            <a:ext cx="704407" cy="34177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indent="180340" algn="l">
              <a:lnSpc>
                <a:spcPct val="150000"/>
              </a:lnSpc>
              <a:spcBef>
                <a:spcPts val="600"/>
              </a:spcBef>
              <a:spcAft>
                <a:spcPts val="600"/>
              </a:spcAft>
            </a:pPr>
            <a:r>
              <a:rPr lang="es-EC" sz="1200" dirty="0">
                <a:solidFill>
                  <a:srgbClr val="000000"/>
                </a:solidFill>
                <a:effectLst/>
                <a:latin typeface="Times New Roman" panose="02020603050405020304" pitchFamily="18" charset="0"/>
                <a:ea typeface="Times New Roman" panose="02020603050405020304" pitchFamily="18" charset="0"/>
              </a:rPr>
              <a:t>   </a:t>
            </a:r>
            <a:r>
              <a:rPr lang="es-EC" dirty="0">
                <a:solidFill>
                  <a:srgbClr val="000000"/>
                </a:solidFill>
                <a:latin typeface="Times New Roman" panose="02020603050405020304" pitchFamily="18" charset="0"/>
                <a:ea typeface="Times New Roman" panose="02020603050405020304" pitchFamily="18" charset="0"/>
              </a:rPr>
              <a:t>3/8</a:t>
            </a:r>
            <a:r>
              <a:rPr lang="es-EC" dirty="0">
                <a:solidFill>
                  <a:srgbClr val="000000"/>
                </a:solidFill>
                <a:effectLst/>
                <a:latin typeface="Times New Roman" panose="02020603050405020304" pitchFamily="18" charset="0"/>
                <a:ea typeface="Times New Roman" panose="02020603050405020304" pitchFamily="18" charset="0"/>
              </a:rPr>
              <a:t>”</a:t>
            </a:r>
            <a:endParaRPr lang="es-EC" sz="1200" dirty="0">
              <a:solidFill>
                <a:srgbClr val="000000"/>
              </a:solidFill>
              <a:effectLst/>
              <a:latin typeface="Times New Roman" panose="02020603050405020304" pitchFamily="18" charset="0"/>
              <a:ea typeface="Times New Roman" panose="02020603050405020304" pitchFamily="18" charset="0"/>
            </a:endParaRPr>
          </a:p>
        </p:txBody>
      </p:sp>
      <p:pic>
        <p:nvPicPr>
          <p:cNvPr id="47" name="Imagen 46">
            <a:extLst>
              <a:ext uri="{FF2B5EF4-FFF2-40B4-BE49-F238E27FC236}">
                <a16:creationId xmlns:a16="http://schemas.microsoft.com/office/drawing/2014/main" id="{0CAFEFB9-BABB-4CAD-A355-5E3E0BA6703D}"/>
              </a:ext>
            </a:extLst>
          </p:cNvPr>
          <p:cNvPicPr/>
          <p:nvPr/>
        </p:nvPicPr>
        <p:blipFill>
          <a:blip r:embed="rId4">
            <a:extLst>
              <a:ext uri="{28A0092B-C50C-407E-A947-70E740481C1C}">
                <a14:useLocalDpi xmlns:a14="http://schemas.microsoft.com/office/drawing/2010/main" val="0"/>
              </a:ext>
            </a:extLst>
          </a:blip>
          <a:stretch>
            <a:fillRect/>
          </a:stretch>
        </p:blipFill>
        <p:spPr>
          <a:xfrm>
            <a:off x="6382269" y="2024825"/>
            <a:ext cx="5172191" cy="3281546"/>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48" name="Rectángulo 47">
            <a:extLst>
              <a:ext uri="{FF2B5EF4-FFF2-40B4-BE49-F238E27FC236}">
                <a16:creationId xmlns:a16="http://schemas.microsoft.com/office/drawing/2014/main" id="{97C86ED6-CF9A-46B9-B235-ED9ADDB7F631}"/>
              </a:ext>
            </a:extLst>
          </p:cNvPr>
          <p:cNvSpPr/>
          <p:nvPr/>
        </p:nvSpPr>
        <p:spPr>
          <a:xfrm>
            <a:off x="1185404" y="1244220"/>
            <a:ext cx="4540674" cy="376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DIÁMETRO VARILAS</a:t>
            </a:r>
          </a:p>
        </p:txBody>
      </p:sp>
      <p:sp>
        <p:nvSpPr>
          <p:cNvPr id="49" name="Rectángulo 48">
            <a:extLst>
              <a:ext uri="{FF2B5EF4-FFF2-40B4-BE49-F238E27FC236}">
                <a16:creationId xmlns:a16="http://schemas.microsoft.com/office/drawing/2014/main" id="{35E048F8-ABC4-4323-8DF1-D4EC3813A5FA}"/>
              </a:ext>
            </a:extLst>
          </p:cNvPr>
          <p:cNvSpPr/>
          <p:nvPr/>
        </p:nvSpPr>
        <p:spPr>
          <a:xfrm>
            <a:off x="6698027" y="1270241"/>
            <a:ext cx="4540674" cy="376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MODELO 3D</a:t>
            </a:r>
          </a:p>
        </p:txBody>
      </p:sp>
    </p:spTree>
    <p:extLst>
      <p:ext uri="{BB962C8B-B14F-4D97-AF65-F5344CB8AC3E}">
        <p14:creationId xmlns:p14="http://schemas.microsoft.com/office/powerpoint/2010/main" val="684616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29</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MODELO ESTRUCTURAL</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812275" y="728190"/>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PISOS</a:t>
            </a:r>
          </a:p>
        </p:txBody>
      </p:sp>
      <p:grpSp>
        <p:nvGrpSpPr>
          <p:cNvPr id="14" name="Grupo 13">
            <a:extLst>
              <a:ext uri="{FF2B5EF4-FFF2-40B4-BE49-F238E27FC236}">
                <a16:creationId xmlns:a16="http://schemas.microsoft.com/office/drawing/2014/main" id="{913CFF23-69A4-4143-B06A-381EAF412636}"/>
              </a:ext>
            </a:extLst>
          </p:cNvPr>
          <p:cNvGrpSpPr/>
          <p:nvPr/>
        </p:nvGrpSpPr>
        <p:grpSpPr>
          <a:xfrm>
            <a:off x="2807331" y="1405685"/>
            <a:ext cx="6577337" cy="3948750"/>
            <a:chOff x="0" y="0"/>
            <a:chExt cx="3676650" cy="2605405"/>
          </a:xfrm>
        </p:grpSpPr>
        <p:pic>
          <p:nvPicPr>
            <p:cNvPr id="15" name="Imagen 14">
              <a:extLst>
                <a:ext uri="{FF2B5EF4-FFF2-40B4-BE49-F238E27FC236}">
                  <a16:creationId xmlns:a16="http://schemas.microsoft.com/office/drawing/2014/main" id="{B39DAAD1-F1E6-41ED-A1B0-1751152D2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76650" cy="260540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16" name="Cuadro de texto 2">
              <a:extLst>
                <a:ext uri="{FF2B5EF4-FFF2-40B4-BE49-F238E27FC236}">
                  <a16:creationId xmlns:a16="http://schemas.microsoft.com/office/drawing/2014/main" id="{C604DCA4-8CAB-4239-9E82-AC3C16B43111}"/>
                </a:ext>
              </a:extLst>
            </p:cNvPr>
            <p:cNvSpPr txBox="1">
              <a:spLocks noChangeArrowheads="1"/>
            </p:cNvSpPr>
            <p:nvPr/>
          </p:nvSpPr>
          <p:spPr bwMode="auto">
            <a:xfrm>
              <a:off x="1520328" y="969484"/>
              <a:ext cx="666750" cy="3619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indent="180340" algn="just">
                <a:lnSpc>
                  <a:spcPct val="150000"/>
                </a:lnSpc>
                <a:spcBef>
                  <a:spcPts val="600"/>
                </a:spcBef>
                <a:spcAft>
                  <a:spcPts val="600"/>
                </a:spcAft>
              </a:pPr>
              <a:r>
                <a:rPr lang="es-EC" sz="1000">
                  <a:solidFill>
                    <a:srgbClr val="000000"/>
                  </a:solidFill>
                  <a:effectLst/>
                  <a:latin typeface="Times New Roman" panose="02020603050405020304" pitchFamily="18" charset="0"/>
                  <a:ea typeface="Times New Roman" panose="02020603050405020304" pitchFamily="18" charset="0"/>
                </a:rPr>
                <a:t> Bodegas</a:t>
              </a:r>
              <a:endParaRPr lang="es-EC" sz="1200">
                <a:solidFill>
                  <a:srgbClr val="000000"/>
                </a:solidFill>
                <a:effectLst/>
                <a:latin typeface="Times New Roman" panose="02020603050405020304" pitchFamily="18" charset="0"/>
                <a:ea typeface="Times New Roman" panose="02020603050405020304" pitchFamily="18" charset="0"/>
              </a:endParaRPr>
            </a:p>
          </p:txBody>
        </p:sp>
        <p:cxnSp>
          <p:nvCxnSpPr>
            <p:cNvPr id="17" name="Conector recto de flecha 16">
              <a:extLst>
                <a:ext uri="{FF2B5EF4-FFF2-40B4-BE49-F238E27FC236}">
                  <a16:creationId xmlns:a16="http://schemas.microsoft.com/office/drawing/2014/main" id="{9477B500-EDE5-4CAB-9816-C89BCE802A0C}"/>
                </a:ext>
              </a:extLst>
            </p:cNvPr>
            <p:cNvCxnSpPr/>
            <p:nvPr/>
          </p:nvCxnSpPr>
          <p:spPr>
            <a:xfrm flipH="1">
              <a:off x="506776" y="1277956"/>
              <a:ext cx="1009650" cy="314325"/>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ADF6841C-AE6E-4635-8160-AF5B92313E97}"/>
                </a:ext>
              </a:extLst>
            </p:cNvPr>
            <p:cNvCxnSpPr/>
            <p:nvPr/>
          </p:nvCxnSpPr>
          <p:spPr>
            <a:xfrm flipH="1">
              <a:off x="1927952" y="2379643"/>
              <a:ext cx="581025" cy="47625"/>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58493707-FC1F-467C-82C1-3FA1C2619850}"/>
                </a:ext>
              </a:extLst>
            </p:cNvPr>
            <p:cNvCxnSpPr/>
            <p:nvPr/>
          </p:nvCxnSpPr>
          <p:spPr>
            <a:xfrm>
              <a:off x="2192357" y="1277956"/>
              <a:ext cx="1019175" cy="32385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Cuadro de texto 2">
              <a:extLst>
                <a:ext uri="{FF2B5EF4-FFF2-40B4-BE49-F238E27FC236}">
                  <a16:creationId xmlns:a16="http://schemas.microsoft.com/office/drawing/2014/main" id="{A8A8F55E-A735-44FC-B5F8-0F55E3560944}"/>
                </a:ext>
              </a:extLst>
            </p:cNvPr>
            <p:cNvSpPr txBox="1">
              <a:spLocks noChangeArrowheads="1"/>
            </p:cNvSpPr>
            <p:nvPr/>
          </p:nvSpPr>
          <p:spPr bwMode="auto">
            <a:xfrm>
              <a:off x="2522863" y="2148289"/>
              <a:ext cx="600075" cy="3619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indent="180340" algn="just">
                <a:lnSpc>
                  <a:spcPct val="150000"/>
                </a:lnSpc>
                <a:spcBef>
                  <a:spcPts val="600"/>
                </a:spcBef>
                <a:spcAft>
                  <a:spcPts val="600"/>
                </a:spcAft>
              </a:pPr>
              <a:r>
                <a:rPr lang="es-EC" sz="1000">
                  <a:solidFill>
                    <a:srgbClr val="000000"/>
                  </a:solidFill>
                  <a:effectLst/>
                  <a:latin typeface="Times New Roman" panose="02020603050405020304" pitchFamily="18" charset="0"/>
                  <a:ea typeface="Times New Roman" panose="02020603050405020304" pitchFamily="18" charset="0"/>
                </a:rPr>
                <a:t> Balcón</a:t>
              </a:r>
              <a:endParaRPr lang="es-EC" sz="1200">
                <a:solidFill>
                  <a:srgbClr val="000000"/>
                </a:solidFill>
                <a:effectLst/>
                <a:latin typeface="Times New Roman" panose="02020603050405020304" pitchFamily="18" charset="0"/>
                <a:ea typeface="Times New Roman" panose="02020603050405020304" pitchFamily="18" charset="0"/>
              </a:endParaRPr>
            </a:p>
          </p:txBody>
        </p:sp>
      </p:grpSp>
      <p:sp>
        <p:nvSpPr>
          <p:cNvPr id="21" name="CuadroTexto 20">
            <a:extLst>
              <a:ext uri="{FF2B5EF4-FFF2-40B4-BE49-F238E27FC236}">
                <a16:creationId xmlns:a16="http://schemas.microsoft.com/office/drawing/2014/main" id="{2CC97617-9535-4268-9033-5FEE580E8944}"/>
              </a:ext>
            </a:extLst>
          </p:cNvPr>
          <p:cNvSpPr txBox="1"/>
          <p:nvPr/>
        </p:nvSpPr>
        <p:spPr>
          <a:xfrm>
            <a:off x="3115826" y="5473984"/>
            <a:ext cx="6015364" cy="646331"/>
          </a:xfrm>
          <a:prstGeom prst="rect">
            <a:avLst/>
          </a:prstGeom>
          <a:noFill/>
        </p:spPr>
        <p:txBody>
          <a:bodyPr wrap="square" rtlCol="0">
            <a:spAutoFit/>
          </a:bodyPr>
          <a:lstStyle/>
          <a:p>
            <a:r>
              <a:rPr lang="es-EC" dirty="0"/>
              <a:t>Losas alivianadas (hormigón armado e=15 cm)          color gris</a:t>
            </a:r>
          </a:p>
          <a:p>
            <a:r>
              <a:rPr lang="es-EC" dirty="0"/>
              <a:t>Entablado (Eucalipto e=1,5 cm)        color celeste</a:t>
            </a:r>
          </a:p>
        </p:txBody>
      </p:sp>
      <p:cxnSp>
        <p:nvCxnSpPr>
          <p:cNvPr id="3" name="Conector recto de flecha 2">
            <a:extLst>
              <a:ext uri="{FF2B5EF4-FFF2-40B4-BE49-F238E27FC236}">
                <a16:creationId xmlns:a16="http://schemas.microsoft.com/office/drawing/2014/main" id="{ECEE92EC-E2DF-484B-81BA-274A942DFBBC}"/>
              </a:ext>
            </a:extLst>
          </p:cNvPr>
          <p:cNvCxnSpPr>
            <a:cxnSpLocks/>
          </p:cNvCxnSpPr>
          <p:nvPr/>
        </p:nvCxnSpPr>
        <p:spPr>
          <a:xfrm>
            <a:off x="7640968" y="5670398"/>
            <a:ext cx="23512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Conector recto de flecha 22">
            <a:extLst>
              <a:ext uri="{FF2B5EF4-FFF2-40B4-BE49-F238E27FC236}">
                <a16:creationId xmlns:a16="http://schemas.microsoft.com/office/drawing/2014/main" id="{6B069206-140A-49E9-AFC7-8BE19AC08990}"/>
              </a:ext>
            </a:extLst>
          </p:cNvPr>
          <p:cNvCxnSpPr>
            <a:cxnSpLocks/>
          </p:cNvCxnSpPr>
          <p:nvPr/>
        </p:nvCxnSpPr>
        <p:spPr>
          <a:xfrm>
            <a:off x="6138772" y="5942067"/>
            <a:ext cx="23512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32735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277" y="1629851"/>
            <a:ext cx="7413599" cy="2000591"/>
          </a:xfrm>
          <a:prstGeom prst="rect">
            <a:avLst/>
          </a:prstGeom>
        </p:spPr>
      </p:pic>
      <p:pic>
        <p:nvPicPr>
          <p:cNvPr id="7" name="Imagen 6"/>
          <p:cNvPicPr>
            <a:picLocks noChangeAspect="1"/>
          </p:cNvPicPr>
          <p:nvPr/>
        </p:nvPicPr>
        <p:blipFill rotWithShape="1">
          <a:blip r:embed="rId3" cstate="print">
            <a:extLst>
              <a:ext uri="{28A0092B-C50C-407E-A947-70E740481C1C}">
                <a14:useLocalDpi xmlns:a14="http://schemas.microsoft.com/office/drawing/2010/main" val="0"/>
              </a:ext>
            </a:extLst>
          </a:blip>
          <a:srcRect r="7760"/>
          <a:stretch/>
        </p:blipFill>
        <p:spPr>
          <a:xfrm>
            <a:off x="585859" y="1582294"/>
            <a:ext cx="3398066" cy="2016535"/>
          </a:xfrm>
          <a:prstGeom prst="rect">
            <a:avLst/>
          </a:prstGeom>
        </p:spPr>
      </p:pic>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a:t>
            </a:r>
          </a:p>
        </p:txBody>
      </p:sp>
      <p:pic>
        <p:nvPicPr>
          <p:cNvPr id="12" name="Imagen 11" descr="Recorte de pantalla"/>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0" y="70731"/>
            <a:ext cx="5164428" cy="461665"/>
          </a:xfrm>
          <a:prstGeom prst="rect">
            <a:avLst/>
          </a:prstGeom>
          <a:noFill/>
          <a:ln>
            <a:noFill/>
          </a:ln>
        </p:spPr>
        <p:txBody>
          <a:bodyPr wrap="square" rtlCol="0">
            <a:spAutoFit/>
          </a:bodyPr>
          <a:lstStyle/>
          <a:p>
            <a:pPr algn="ctr"/>
            <a:r>
              <a:rPr lang="es-ES" sz="2400" b="1" dirty="0">
                <a:ln>
                  <a:solidFill>
                    <a:schemeClr val="tx1"/>
                  </a:solidFill>
                </a:ln>
              </a:rPr>
              <a:t>GENERALIDADES: </a:t>
            </a:r>
            <a:r>
              <a:rPr lang="es-ES" sz="2000" dirty="0">
                <a:ln>
                  <a:solidFill>
                    <a:schemeClr val="tx1"/>
                  </a:solidFill>
                </a:ln>
              </a:rPr>
              <a:t>INTRODUCCIÓN</a:t>
            </a:r>
            <a:r>
              <a:rPr lang="es-ES" sz="2000" b="1" dirty="0">
                <a:ln>
                  <a:solidFill>
                    <a:schemeClr val="tx1"/>
                  </a:solidFill>
                </a:ln>
              </a:rPr>
              <a:t> </a:t>
            </a:r>
            <a:r>
              <a:rPr lang="es-ES" sz="2000" dirty="0">
                <a:ln>
                  <a:solidFill>
                    <a:schemeClr val="tx1"/>
                  </a:solidFill>
                </a:ln>
              </a:rPr>
              <a:t> </a:t>
            </a:r>
          </a:p>
        </p:txBody>
      </p:sp>
      <p:sp>
        <p:nvSpPr>
          <p:cNvPr id="16" name="3 Flecha a la derecha con muesca"/>
          <p:cNvSpPr/>
          <p:nvPr/>
        </p:nvSpPr>
        <p:spPr>
          <a:xfrm>
            <a:off x="0" y="6353086"/>
            <a:ext cx="1676067" cy="524638"/>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23" name="3 Flecha a la derecha con muesca"/>
          <p:cNvSpPr/>
          <p:nvPr/>
        </p:nvSpPr>
        <p:spPr>
          <a:xfrm>
            <a:off x="1535159"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2. PROBLEMA Y OBJETIVOS</a:t>
            </a:r>
          </a:p>
        </p:txBody>
      </p:sp>
      <p:sp>
        <p:nvSpPr>
          <p:cNvPr id="24"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25" name="3 Flecha a la derecha con muesca"/>
          <p:cNvSpPr/>
          <p:nvPr/>
        </p:nvSpPr>
        <p:spPr>
          <a:xfrm>
            <a:off x="4671794"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26"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7"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 name="Rectángulo 1"/>
          <p:cNvSpPr/>
          <p:nvPr/>
        </p:nvSpPr>
        <p:spPr>
          <a:xfrm>
            <a:off x="587177" y="635428"/>
            <a:ext cx="10860018" cy="4177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000" dirty="0"/>
              <a:t>ESTRUCTURAS ANTIGUAS </a:t>
            </a:r>
          </a:p>
        </p:txBody>
      </p:sp>
      <p:sp>
        <p:nvSpPr>
          <p:cNvPr id="28" name="Rectángulo 27"/>
          <p:cNvSpPr/>
          <p:nvPr/>
        </p:nvSpPr>
        <p:spPr>
          <a:xfrm>
            <a:off x="585858" y="1045161"/>
            <a:ext cx="10861337" cy="5343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C" sz="2000" dirty="0"/>
              <a:t>Son parte del patrimonio cultural material de una comunidad, fruto del legado de los antepasados.</a:t>
            </a:r>
          </a:p>
        </p:txBody>
      </p:sp>
      <p:sp>
        <p:nvSpPr>
          <p:cNvPr id="29" name="Rectángulo 28"/>
          <p:cNvSpPr/>
          <p:nvPr/>
        </p:nvSpPr>
        <p:spPr>
          <a:xfrm>
            <a:off x="587047" y="3337879"/>
            <a:ext cx="3398067" cy="2928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Santuario Virgen del Quinche</a:t>
            </a:r>
          </a:p>
        </p:txBody>
      </p:sp>
      <p:sp>
        <p:nvSpPr>
          <p:cNvPr id="30" name="Rectángulo 29"/>
          <p:cNvSpPr/>
          <p:nvPr/>
        </p:nvSpPr>
        <p:spPr>
          <a:xfrm>
            <a:off x="7948220" y="1655126"/>
            <a:ext cx="3398067" cy="2928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Sector Plaza de la Independencia</a:t>
            </a:r>
          </a:p>
        </p:txBody>
      </p:sp>
      <p:sp>
        <p:nvSpPr>
          <p:cNvPr id="18" name="Rectángulo 17"/>
          <p:cNvSpPr/>
          <p:nvPr/>
        </p:nvSpPr>
        <p:spPr>
          <a:xfrm>
            <a:off x="585858" y="3662056"/>
            <a:ext cx="10860018" cy="2766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000" dirty="0"/>
              <a:t>ESTRUCTURAS ANTIGUAS MIXTAS</a:t>
            </a:r>
          </a:p>
        </p:txBody>
      </p:sp>
      <p:pic>
        <p:nvPicPr>
          <p:cNvPr id="6" name="Imagen 5"/>
          <p:cNvPicPr>
            <a:picLocks noChangeAspect="1"/>
          </p:cNvPicPr>
          <p:nvPr/>
        </p:nvPicPr>
        <p:blipFill>
          <a:blip r:embed="rId5"/>
          <a:stretch>
            <a:fillRect/>
          </a:stretch>
        </p:blipFill>
        <p:spPr>
          <a:xfrm>
            <a:off x="584351" y="4031481"/>
            <a:ext cx="4900541" cy="1981715"/>
          </a:xfrm>
          <a:prstGeom prst="rect">
            <a:avLst/>
          </a:prstGeom>
        </p:spPr>
      </p:pic>
      <p:pic>
        <p:nvPicPr>
          <p:cNvPr id="10" name="Imagen 9"/>
          <p:cNvPicPr>
            <a:picLocks noChangeAspect="1"/>
          </p:cNvPicPr>
          <p:nvPr/>
        </p:nvPicPr>
        <p:blipFill>
          <a:blip r:embed="rId6"/>
          <a:stretch>
            <a:fillRect/>
          </a:stretch>
        </p:blipFill>
        <p:spPr>
          <a:xfrm>
            <a:off x="5484892" y="3964349"/>
            <a:ext cx="6002128" cy="2080744"/>
          </a:xfrm>
          <a:prstGeom prst="rect">
            <a:avLst/>
          </a:prstGeom>
        </p:spPr>
      </p:pic>
      <p:sp>
        <p:nvSpPr>
          <p:cNvPr id="31" name="Rectángulo 30"/>
          <p:cNvSpPr/>
          <p:nvPr/>
        </p:nvSpPr>
        <p:spPr>
          <a:xfrm>
            <a:off x="3034622" y="5619265"/>
            <a:ext cx="2411081" cy="35474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Palacio de Carondelet</a:t>
            </a:r>
          </a:p>
        </p:txBody>
      </p:sp>
      <p:sp>
        <p:nvSpPr>
          <p:cNvPr id="32" name="Rectángulo 31"/>
          <p:cNvSpPr/>
          <p:nvPr/>
        </p:nvSpPr>
        <p:spPr>
          <a:xfrm>
            <a:off x="8880649" y="5558464"/>
            <a:ext cx="2411081" cy="35474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U. E. Juan Montalvo</a:t>
            </a:r>
          </a:p>
        </p:txBody>
      </p:sp>
    </p:spTree>
    <p:extLst>
      <p:ext uri="{BB962C8B-B14F-4D97-AF65-F5344CB8AC3E}">
        <p14:creationId xmlns:p14="http://schemas.microsoft.com/office/powerpoint/2010/main" val="193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1" grpId="0" animBg="1"/>
      <p:bldP spid="3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30</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MODELO ESTRUCTURAL</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812275" y="728190"/>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CUBIERTAS </a:t>
            </a:r>
          </a:p>
        </p:txBody>
      </p:sp>
      <p:grpSp>
        <p:nvGrpSpPr>
          <p:cNvPr id="14" name="Grupo 13">
            <a:extLst>
              <a:ext uri="{FF2B5EF4-FFF2-40B4-BE49-F238E27FC236}">
                <a16:creationId xmlns:a16="http://schemas.microsoft.com/office/drawing/2014/main" id="{D1600E4F-1705-4077-88F5-5156918E738C}"/>
              </a:ext>
            </a:extLst>
          </p:cNvPr>
          <p:cNvGrpSpPr/>
          <p:nvPr/>
        </p:nvGrpSpPr>
        <p:grpSpPr>
          <a:xfrm>
            <a:off x="2759552" y="1668012"/>
            <a:ext cx="6996251" cy="3863108"/>
            <a:chOff x="0" y="-34008"/>
            <a:chExt cx="4411345" cy="2676525"/>
          </a:xfrm>
        </p:grpSpPr>
        <p:pic>
          <p:nvPicPr>
            <p:cNvPr id="15" name="Imagen 14">
              <a:extLst>
                <a:ext uri="{FF2B5EF4-FFF2-40B4-BE49-F238E27FC236}">
                  <a16:creationId xmlns:a16="http://schemas.microsoft.com/office/drawing/2014/main" id="{B0D5B522-C5DF-4869-A438-B72BE1790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008"/>
              <a:ext cx="4411345" cy="267652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cxnSp>
          <p:nvCxnSpPr>
            <p:cNvPr id="16" name="Conector recto 15">
              <a:extLst>
                <a:ext uri="{FF2B5EF4-FFF2-40B4-BE49-F238E27FC236}">
                  <a16:creationId xmlns:a16="http://schemas.microsoft.com/office/drawing/2014/main" id="{529E5BBC-A0D0-42F1-BAAE-27BC8CC0D026}"/>
                </a:ext>
              </a:extLst>
            </p:cNvPr>
            <p:cNvCxnSpPr/>
            <p:nvPr/>
          </p:nvCxnSpPr>
          <p:spPr>
            <a:xfrm>
              <a:off x="390525" y="190500"/>
              <a:ext cx="371475" cy="314325"/>
            </a:xfrm>
            <a:prstGeom prst="line">
              <a:avLst/>
            </a:prstGeom>
          </p:spPr>
          <p:style>
            <a:lnRef idx="1">
              <a:schemeClr val="dk1"/>
            </a:lnRef>
            <a:fillRef idx="0">
              <a:schemeClr val="dk1"/>
            </a:fillRef>
            <a:effectRef idx="0">
              <a:schemeClr val="dk1"/>
            </a:effectRef>
            <a:fontRef idx="minor">
              <a:schemeClr val="tx1"/>
            </a:fontRef>
          </p:style>
        </p:cxnSp>
        <p:cxnSp>
          <p:nvCxnSpPr>
            <p:cNvPr id="17" name="Conector recto 16">
              <a:extLst>
                <a:ext uri="{FF2B5EF4-FFF2-40B4-BE49-F238E27FC236}">
                  <a16:creationId xmlns:a16="http://schemas.microsoft.com/office/drawing/2014/main" id="{E86A2284-29E0-41BF-BD6D-71AD4E36FA5E}"/>
                </a:ext>
              </a:extLst>
            </p:cNvPr>
            <p:cNvCxnSpPr/>
            <p:nvPr/>
          </p:nvCxnSpPr>
          <p:spPr>
            <a:xfrm flipV="1">
              <a:off x="752475" y="180975"/>
              <a:ext cx="400050" cy="314325"/>
            </a:xfrm>
            <a:prstGeom prst="line">
              <a:avLst/>
            </a:prstGeom>
          </p:spPr>
          <p:style>
            <a:lnRef idx="1">
              <a:schemeClr val="dk1"/>
            </a:lnRef>
            <a:fillRef idx="0">
              <a:schemeClr val="dk1"/>
            </a:fillRef>
            <a:effectRef idx="0">
              <a:schemeClr val="dk1"/>
            </a:effectRef>
            <a:fontRef idx="minor">
              <a:schemeClr val="tx1"/>
            </a:fontRef>
          </p:style>
        </p:cxnSp>
        <p:cxnSp>
          <p:nvCxnSpPr>
            <p:cNvPr id="18" name="Conector recto 17">
              <a:extLst>
                <a:ext uri="{FF2B5EF4-FFF2-40B4-BE49-F238E27FC236}">
                  <a16:creationId xmlns:a16="http://schemas.microsoft.com/office/drawing/2014/main" id="{4CC538ED-C2E4-4E08-A27F-B08D4940AAB6}"/>
                </a:ext>
              </a:extLst>
            </p:cNvPr>
            <p:cNvCxnSpPr/>
            <p:nvPr/>
          </p:nvCxnSpPr>
          <p:spPr>
            <a:xfrm>
              <a:off x="762000" y="504825"/>
              <a:ext cx="28575" cy="1076325"/>
            </a:xfrm>
            <a:prstGeom prst="line">
              <a:avLst/>
            </a:prstGeom>
          </p:spPr>
          <p:style>
            <a:lnRef idx="1">
              <a:schemeClr val="dk1"/>
            </a:lnRef>
            <a:fillRef idx="0">
              <a:schemeClr val="dk1"/>
            </a:fillRef>
            <a:effectRef idx="0">
              <a:schemeClr val="dk1"/>
            </a:effectRef>
            <a:fontRef idx="minor">
              <a:schemeClr val="tx1"/>
            </a:fontRef>
          </p:style>
        </p:cxnSp>
        <p:cxnSp>
          <p:nvCxnSpPr>
            <p:cNvPr id="19" name="Conector recto 18">
              <a:extLst>
                <a:ext uri="{FF2B5EF4-FFF2-40B4-BE49-F238E27FC236}">
                  <a16:creationId xmlns:a16="http://schemas.microsoft.com/office/drawing/2014/main" id="{7EC60B42-1B51-4A6D-9310-DFC9CFC2E97D}"/>
                </a:ext>
              </a:extLst>
            </p:cNvPr>
            <p:cNvCxnSpPr/>
            <p:nvPr/>
          </p:nvCxnSpPr>
          <p:spPr>
            <a:xfrm>
              <a:off x="3552825" y="190500"/>
              <a:ext cx="257175" cy="323850"/>
            </a:xfrm>
            <a:prstGeom prst="line">
              <a:avLst/>
            </a:prstGeom>
          </p:spPr>
          <p:style>
            <a:lnRef idx="1">
              <a:schemeClr val="dk1"/>
            </a:lnRef>
            <a:fillRef idx="0">
              <a:schemeClr val="dk1"/>
            </a:fillRef>
            <a:effectRef idx="0">
              <a:schemeClr val="dk1"/>
            </a:effectRef>
            <a:fontRef idx="minor">
              <a:schemeClr val="tx1"/>
            </a:fontRef>
          </p:style>
        </p:cxnSp>
        <p:cxnSp>
          <p:nvCxnSpPr>
            <p:cNvPr id="20" name="Conector recto 19">
              <a:extLst>
                <a:ext uri="{FF2B5EF4-FFF2-40B4-BE49-F238E27FC236}">
                  <a16:creationId xmlns:a16="http://schemas.microsoft.com/office/drawing/2014/main" id="{F27DE676-8419-43B4-821A-6005FF856316}"/>
                </a:ext>
              </a:extLst>
            </p:cNvPr>
            <p:cNvCxnSpPr/>
            <p:nvPr/>
          </p:nvCxnSpPr>
          <p:spPr>
            <a:xfrm flipV="1">
              <a:off x="3829050" y="180975"/>
              <a:ext cx="295275" cy="333375"/>
            </a:xfrm>
            <a:prstGeom prst="line">
              <a:avLst/>
            </a:prstGeom>
          </p:spPr>
          <p:style>
            <a:lnRef idx="1">
              <a:schemeClr val="dk1"/>
            </a:lnRef>
            <a:fillRef idx="0">
              <a:schemeClr val="dk1"/>
            </a:fillRef>
            <a:effectRef idx="0">
              <a:schemeClr val="dk1"/>
            </a:effectRef>
            <a:fontRef idx="minor">
              <a:schemeClr val="tx1"/>
            </a:fontRef>
          </p:style>
        </p:cxnSp>
        <p:cxnSp>
          <p:nvCxnSpPr>
            <p:cNvPr id="21" name="Conector recto 20">
              <a:extLst>
                <a:ext uri="{FF2B5EF4-FFF2-40B4-BE49-F238E27FC236}">
                  <a16:creationId xmlns:a16="http://schemas.microsoft.com/office/drawing/2014/main" id="{C9C1DA45-ED39-4232-8F0D-4F2EBAADB2D9}"/>
                </a:ext>
              </a:extLst>
            </p:cNvPr>
            <p:cNvCxnSpPr/>
            <p:nvPr/>
          </p:nvCxnSpPr>
          <p:spPr>
            <a:xfrm flipH="1">
              <a:off x="3810000" y="523875"/>
              <a:ext cx="9525" cy="1076325"/>
            </a:xfrm>
            <a:prstGeom prst="line">
              <a:avLst/>
            </a:prstGeom>
          </p:spPr>
          <p:style>
            <a:lnRef idx="1">
              <a:schemeClr val="dk1"/>
            </a:lnRef>
            <a:fillRef idx="0">
              <a:schemeClr val="dk1"/>
            </a:fillRef>
            <a:effectRef idx="0">
              <a:schemeClr val="dk1"/>
            </a:effectRef>
            <a:fontRef idx="minor">
              <a:schemeClr val="tx1"/>
            </a:fontRef>
          </p:style>
        </p:cxnSp>
        <p:cxnSp>
          <p:nvCxnSpPr>
            <p:cNvPr id="22" name="Conector recto 21">
              <a:extLst>
                <a:ext uri="{FF2B5EF4-FFF2-40B4-BE49-F238E27FC236}">
                  <a16:creationId xmlns:a16="http://schemas.microsoft.com/office/drawing/2014/main" id="{8F3426FE-751A-4693-9DDB-384950F217D7}"/>
                </a:ext>
              </a:extLst>
            </p:cNvPr>
            <p:cNvCxnSpPr/>
            <p:nvPr/>
          </p:nvCxnSpPr>
          <p:spPr>
            <a:xfrm>
              <a:off x="295275" y="1638300"/>
              <a:ext cx="485775" cy="419100"/>
            </a:xfrm>
            <a:prstGeom prst="line">
              <a:avLst/>
            </a:prstGeom>
          </p:spPr>
          <p:style>
            <a:lnRef idx="1">
              <a:schemeClr val="dk1"/>
            </a:lnRef>
            <a:fillRef idx="0">
              <a:schemeClr val="dk1"/>
            </a:fillRef>
            <a:effectRef idx="0">
              <a:schemeClr val="dk1"/>
            </a:effectRef>
            <a:fontRef idx="minor">
              <a:schemeClr val="tx1"/>
            </a:fontRef>
          </p:style>
        </p:cxnSp>
        <p:cxnSp>
          <p:nvCxnSpPr>
            <p:cNvPr id="23" name="Conector recto 22">
              <a:extLst>
                <a:ext uri="{FF2B5EF4-FFF2-40B4-BE49-F238E27FC236}">
                  <a16:creationId xmlns:a16="http://schemas.microsoft.com/office/drawing/2014/main" id="{27CE35E4-06B7-4D8B-996C-6C7EC76F17C5}"/>
                </a:ext>
              </a:extLst>
            </p:cNvPr>
            <p:cNvCxnSpPr/>
            <p:nvPr/>
          </p:nvCxnSpPr>
          <p:spPr>
            <a:xfrm flipH="1">
              <a:off x="333375" y="2057400"/>
              <a:ext cx="457200" cy="390525"/>
            </a:xfrm>
            <a:prstGeom prst="line">
              <a:avLst/>
            </a:prstGeom>
          </p:spPr>
          <p:style>
            <a:lnRef idx="1">
              <a:schemeClr val="dk1"/>
            </a:lnRef>
            <a:fillRef idx="0">
              <a:schemeClr val="dk1"/>
            </a:fillRef>
            <a:effectRef idx="0">
              <a:schemeClr val="dk1"/>
            </a:effectRef>
            <a:fontRef idx="minor">
              <a:schemeClr val="tx1"/>
            </a:fontRef>
          </p:style>
        </p:cxnSp>
        <p:cxnSp>
          <p:nvCxnSpPr>
            <p:cNvPr id="24" name="Conector recto 23">
              <a:extLst>
                <a:ext uri="{FF2B5EF4-FFF2-40B4-BE49-F238E27FC236}">
                  <a16:creationId xmlns:a16="http://schemas.microsoft.com/office/drawing/2014/main" id="{59F7D4D0-9B72-4A06-972D-85AFE8EB1605}"/>
                </a:ext>
              </a:extLst>
            </p:cNvPr>
            <p:cNvCxnSpPr/>
            <p:nvPr/>
          </p:nvCxnSpPr>
          <p:spPr>
            <a:xfrm>
              <a:off x="771525" y="2066925"/>
              <a:ext cx="3061970" cy="9525"/>
            </a:xfrm>
            <a:prstGeom prst="line">
              <a:avLst/>
            </a:prstGeom>
          </p:spPr>
          <p:style>
            <a:lnRef idx="1">
              <a:schemeClr val="dk1"/>
            </a:lnRef>
            <a:fillRef idx="0">
              <a:schemeClr val="dk1"/>
            </a:fillRef>
            <a:effectRef idx="0">
              <a:schemeClr val="dk1"/>
            </a:effectRef>
            <a:fontRef idx="minor">
              <a:schemeClr val="tx1"/>
            </a:fontRef>
          </p:style>
        </p:cxnSp>
        <p:cxnSp>
          <p:nvCxnSpPr>
            <p:cNvPr id="25" name="Conector recto 24">
              <a:extLst>
                <a:ext uri="{FF2B5EF4-FFF2-40B4-BE49-F238E27FC236}">
                  <a16:creationId xmlns:a16="http://schemas.microsoft.com/office/drawing/2014/main" id="{DD5770FC-63BD-4844-91F0-37DE10517484}"/>
                </a:ext>
              </a:extLst>
            </p:cNvPr>
            <p:cNvCxnSpPr/>
            <p:nvPr/>
          </p:nvCxnSpPr>
          <p:spPr>
            <a:xfrm flipV="1">
              <a:off x="3838575" y="1647825"/>
              <a:ext cx="386080" cy="428625"/>
            </a:xfrm>
            <a:prstGeom prst="line">
              <a:avLst/>
            </a:prstGeom>
          </p:spPr>
          <p:style>
            <a:lnRef idx="1">
              <a:schemeClr val="dk1"/>
            </a:lnRef>
            <a:fillRef idx="0">
              <a:schemeClr val="dk1"/>
            </a:fillRef>
            <a:effectRef idx="0">
              <a:schemeClr val="dk1"/>
            </a:effectRef>
            <a:fontRef idx="minor">
              <a:schemeClr val="tx1"/>
            </a:fontRef>
          </p:style>
        </p:cxnSp>
        <p:cxnSp>
          <p:nvCxnSpPr>
            <p:cNvPr id="26" name="Conector recto 25">
              <a:extLst>
                <a:ext uri="{FF2B5EF4-FFF2-40B4-BE49-F238E27FC236}">
                  <a16:creationId xmlns:a16="http://schemas.microsoft.com/office/drawing/2014/main" id="{A3A59D1F-3EC8-4A79-8FA8-807DBFC9E916}"/>
                </a:ext>
              </a:extLst>
            </p:cNvPr>
            <p:cNvCxnSpPr/>
            <p:nvPr/>
          </p:nvCxnSpPr>
          <p:spPr>
            <a:xfrm>
              <a:off x="3829050" y="2076450"/>
              <a:ext cx="361950" cy="400050"/>
            </a:xfrm>
            <a:prstGeom prst="line">
              <a:avLst/>
            </a:prstGeom>
          </p:spPr>
          <p:style>
            <a:lnRef idx="1">
              <a:schemeClr val="dk1"/>
            </a:lnRef>
            <a:fillRef idx="0">
              <a:schemeClr val="dk1"/>
            </a:fillRef>
            <a:effectRef idx="0">
              <a:schemeClr val="dk1"/>
            </a:effectRef>
            <a:fontRef idx="minor">
              <a:schemeClr val="tx1"/>
            </a:fontRef>
          </p:style>
        </p:cxnSp>
        <p:sp>
          <p:nvSpPr>
            <p:cNvPr id="27" name="Cuadro de texto 2">
              <a:extLst>
                <a:ext uri="{FF2B5EF4-FFF2-40B4-BE49-F238E27FC236}">
                  <a16:creationId xmlns:a16="http://schemas.microsoft.com/office/drawing/2014/main" id="{2EAC336F-20AB-4AD0-941F-F98EA244398E}"/>
                </a:ext>
              </a:extLst>
            </p:cNvPr>
            <p:cNvSpPr txBox="1">
              <a:spLocks noChangeArrowheads="1"/>
            </p:cNvSpPr>
            <p:nvPr/>
          </p:nvSpPr>
          <p:spPr bwMode="auto">
            <a:xfrm>
              <a:off x="819150" y="733425"/>
              <a:ext cx="413152" cy="338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indent="180340" algn="ctr">
                <a:lnSpc>
                  <a:spcPct val="150000"/>
                </a:lnSpc>
                <a:spcBef>
                  <a:spcPts val="600"/>
                </a:spcBef>
                <a:spcAft>
                  <a:spcPts val="600"/>
                </a:spcAft>
              </a:pPr>
              <a:r>
                <a:rPr lang="es-EC" sz="1200" dirty="0">
                  <a:solidFill>
                    <a:srgbClr val="000000"/>
                  </a:solidFill>
                  <a:effectLst/>
                  <a:latin typeface="Times New Roman" panose="02020603050405020304" pitchFamily="18" charset="0"/>
                  <a:ea typeface="Times New Roman" panose="02020603050405020304" pitchFamily="18" charset="0"/>
                </a:rPr>
                <a:t>8%</a:t>
              </a:r>
              <a:endParaRPr lang="es-EC" dirty="0">
                <a:solidFill>
                  <a:srgbClr val="000000"/>
                </a:solidFill>
                <a:effectLst/>
                <a:latin typeface="Times New Roman" panose="02020603050405020304" pitchFamily="18" charset="0"/>
                <a:ea typeface="Times New Roman" panose="02020603050405020304" pitchFamily="18" charset="0"/>
              </a:endParaRPr>
            </a:p>
          </p:txBody>
        </p:sp>
        <p:sp>
          <p:nvSpPr>
            <p:cNvPr id="29" name="Cuadro de texto 2">
              <a:extLst>
                <a:ext uri="{FF2B5EF4-FFF2-40B4-BE49-F238E27FC236}">
                  <a16:creationId xmlns:a16="http://schemas.microsoft.com/office/drawing/2014/main" id="{DF3C530F-3EB6-4CAA-A686-D16B36A10C3C}"/>
                </a:ext>
              </a:extLst>
            </p:cNvPr>
            <p:cNvSpPr txBox="1">
              <a:spLocks noChangeArrowheads="1"/>
            </p:cNvSpPr>
            <p:nvPr/>
          </p:nvSpPr>
          <p:spPr bwMode="auto">
            <a:xfrm>
              <a:off x="3292438" y="723562"/>
              <a:ext cx="442595" cy="338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indent="180340" algn="ctr">
                <a:lnSpc>
                  <a:spcPct val="150000"/>
                </a:lnSpc>
                <a:spcBef>
                  <a:spcPts val="600"/>
                </a:spcBef>
                <a:spcAft>
                  <a:spcPts val="600"/>
                </a:spcAft>
              </a:pPr>
              <a:r>
                <a:rPr lang="es-EC" sz="1200" dirty="0">
                  <a:solidFill>
                    <a:srgbClr val="000000"/>
                  </a:solidFill>
                  <a:effectLst/>
                  <a:latin typeface="Times New Roman" panose="02020603050405020304" pitchFamily="18" charset="0"/>
                  <a:ea typeface="Times New Roman" panose="02020603050405020304" pitchFamily="18" charset="0"/>
                </a:rPr>
                <a:t>8%</a:t>
              </a:r>
              <a:endParaRPr lang="es-EC" dirty="0">
                <a:solidFill>
                  <a:srgbClr val="000000"/>
                </a:solidFill>
                <a:effectLst/>
                <a:latin typeface="Times New Roman" panose="02020603050405020304" pitchFamily="18" charset="0"/>
                <a:ea typeface="Times New Roman" panose="02020603050405020304" pitchFamily="18" charset="0"/>
              </a:endParaRPr>
            </a:p>
          </p:txBody>
        </p:sp>
        <p:sp>
          <p:nvSpPr>
            <p:cNvPr id="30" name="Cuadro de texto 2">
              <a:extLst>
                <a:ext uri="{FF2B5EF4-FFF2-40B4-BE49-F238E27FC236}">
                  <a16:creationId xmlns:a16="http://schemas.microsoft.com/office/drawing/2014/main" id="{0FC0BE50-1960-473C-AD0F-570380E82178}"/>
                </a:ext>
              </a:extLst>
            </p:cNvPr>
            <p:cNvSpPr txBox="1">
              <a:spLocks noChangeArrowheads="1"/>
            </p:cNvSpPr>
            <p:nvPr/>
          </p:nvSpPr>
          <p:spPr bwMode="auto">
            <a:xfrm>
              <a:off x="2047875" y="1647826"/>
              <a:ext cx="485775" cy="3333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indent="180340" algn="ctr">
                <a:lnSpc>
                  <a:spcPct val="150000"/>
                </a:lnSpc>
                <a:spcBef>
                  <a:spcPts val="600"/>
                </a:spcBef>
                <a:spcAft>
                  <a:spcPts val="600"/>
                </a:spcAft>
              </a:pPr>
              <a:r>
                <a:rPr lang="es-EC" sz="1200" dirty="0">
                  <a:solidFill>
                    <a:srgbClr val="000000"/>
                  </a:solidFill>
                  <a:effectLst/>
                  <a:latin typeface="Times New Roman" panose="02020603050405020304" pitchFamily="18" charset="0"/>
                  <a:ea typeface="Times New Roman" panose="02020603050405020304" pitchFamily="18" charset="0"/>
                </a:rPr>
                <a:t>12%</a:t>
              </a:r>
              <a:endParaRPr lang="es-EC" dirty="0">
                <a:solidFill>
                  <a:srgbClr val="000000"/>
                </a:solidFill>
                <a:effectLst/>
                <a:latin typeface="Times New Roman" panose="02020603050405020304" pitchFamily="18" charset="0"/>
                <a:ea typeface="Times New Roman" panose="02020603050405020304" pitchFamily="18" charset="0"/>
              </a:endParaRPr>
            </a:p>
          </p:txBody>
        </p:sp>
      </p:grpSp>
      <p:sp>
        <p:nvSpPr>
          <p:cNvPr id="31" name="CuadroTexto 30">
            <a:extLst>
              <a:ext uri="{FF2B5EF4-FFF2-40B4-BE49-F238E27FC236}">
                <a16:creationId xmlns:a16="http://schemas.microsoft.com/office/drawing/2014/main" id="{5084574E-F13A-47C3-AC3E-FC7D0A707CB3}"/>
              </a:ext>
            </a:extLst>
          </p:cNvPr>
          <p:cNvSpPr txBox="1"/>
          <p:nvPr/>
        </p:nvSpPr>
        <p:spPr>
          <a:xfrm>
            <a:off x="3881217" y="5648416"/>
            <a:ext cx="5060083" cy="369332"/>
          </a:xfrm>
          <a:prstGeom prst="rect">
            <a:avLst/>
          </a:prstGeom>
          <a:noFill/>
        </p:spPr>
        <p:txBody>
          <a:bodyPr wrap="square" rtlCol="0">
            <a:spAutoFit/>
          </a:bodyPr>
          <a:lstStyle/>
          <a:p>
            <a:pPr algn="ctr"/>
            <a:r>
              <a:rPr lang="es-EC" dirty="0"/>
              <a:t>Espesor= 1 cm</a:t>
            </a:r>
          </a:p>
        </p:txBody>
      </p:sp>
      <p:sp>
        <p:nvSpPr>
          <p:cNvPr id="32" name="Rectángulo 31">
            <a:extLst>
              <a:ext uri="{FF2B5EF4-FFF2-40B4-BE49-F238E27FC236}">
                <a16:creationId xmlns:a16="http://schemas.microsoft.com/office/drawing/2014/main" id="{16E1B6B7-F656-477B-B133-737219CD6114}"/>
              </a:ext>
            </a:extLst>
          </p:cNvPr>
          <p:cNvSpPr/>
          <p:nvPr/>
        </p:nvSpPr>
        <p:spPr>
          <a:xfrm>
            <a:off x="4122290" y="1204082"/>
            <a:ext cx="4540674" cy="376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CUBIERTAS DE FIBROCEMENTO</a:t>
            </a:r>
          </a:p>
        </p:txBody>
      </p:sp>
    </p:spTree>
    <p:extLst>
      <p:ext uri="{BB962C8B-B14F-4D97-AF65-F5344CB8AC3E}">
        <p14:creationId xmlns:p14="http://schemas.microsoft.com/office/powerpoint/2010/main" val="2164149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31</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MODELO ESTRUCTURAL</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812275" y="728190"/>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ESCALERAS</a:t>
            </a:r>
          </a:p>
        </p:txBody>
      </p:sp>
      <p:pic>
        <p:nvPicPr>
          <p:cNvPr id="2" name="Imagen 1">
            <a:extLst>
              <a:ext uri="{FF2B5EF4-FFF2-40B4-BE49-F238E27FC236}">
                <a16:creationId xmlns:a16="http://schemas.microsoft.com/office/drawing/2014/main" id="{0C68F524-7F8E-4332-87A2-D69B0C111A6F}"/>
              </a:ext>
            </a:extLst>
          </p:cNvPr>
          <p:cNvPicPr>
            <a:picLocks noChangeAspect="1"/>
          </p:cNvPicPr>
          <p:nvPr/>
        </p:nvPicPr>
        <p:blipFill>
          <a:blip r:embed="rId3"/>
          <a:stretch>
            <a:fillRect/>
          </a:stretch>
        </p:blipFill>
        <p:spPr>
          <a:xfrm>
            <a:off x="2886925" y="1854869"/>
            <a:ext cx="6738024" cy="3519223"/>
          </a:xfrm>
          <a:prstGeom prst="rect">
            <a:avLst/>
          </a:prstGeom>
        </p:spPr>
      </p:pic>
      <p:sp>
        <p:nvSpPr>
          <p:cNvPr id="14" name="Rectángulo 13">
            <a:extLst>
              <a:ext uri="{FF2B5EF4-FFF2-40B4-BE49-F238E27FC236}">
                <a16:creationId xmlns:a16="http://schemas.microsoft.com/office/drawing/2014/main" id="{6624D224-E0E5-4395-96FC-989CDDE9170C}"/>
              </a:ext>
            </a:extLst>
          </p:cNvPr>
          <p:cNvSpPr/>
          <p:nvPr/>
        </p:nvSpPr>
        <p:spPr>
          <a:xfrm>
            <a:off x="3825663" y="1312924"/>
            <a:ext cx="4540674" cy="376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ESCALERA DE HORMIGÓN ARMADO</a:t>
            </a:r>
          </a:p>
        </p:txBody>
      </p:sp>
      <p:sp>
        <p:nvSpPr>
          <p:cNvPr id="15" name="CuadroTexto 14">
            <a:extLst>
              <a:ext uri="{FF2B5EF4-FFF2-40B4-BE49-F238E27FC236}">
                <a16:creationId xmlns:a16="http://schemas.microsoft.com/office/drawing/2014/main" id="{568AC618-41FF-4ECC-A578-CB9D3178C275}"/>
              </a:ext>
            </a:extLst>
          </p:cNvPr>
          <p:cNvSpPr txBox="1"/>
          <p:nvPr/>
        </p:nvSpPr>
        <p:spPr>
          <a:xfrm>
            <a:off x="3725895" y="5447876"/>
            <a:ext cx="5060083" cy="369332"/>
          </a:xfrm>
          <a:prstGeom prst="rect">
            <a:avLst/>
          </a:prstGeom>
          <a:noFill/>
        </p:spPr>
        <p:txBody>
          <a:bodyPr wrap="square" rtlCol="0">
            <a:spAutoFit/>
          </a:bodyPr>
          <a:lstStyle/>
          <a:p>
            <a:pPr algn="ctr"/>
            <a:r>
              <a:rPr lang="es-EC" dirty="0"/>
              <a:t>Espesor= 15 cm</a:t>
            </a:r>
          </a:p>
        </p:txBody>
      </p:sp>
    </p:spTree>
    <p:extLst>
      <p:ext uri="{BB962C8B-B14F-4D97-AF65-F5344CB8AC3E}">
        <p14:creationId xmlns:p14="http://schemas.microsoft.com/office/powerpoint/2010/main" val="173413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32</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ANÁLISIS DE CARGAS</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812275" y="728190"/>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CARGA MUERTA</a:t>
            </a:r>
          </a:p>
        </p:txBody>
      </p:sp>
      <p:graphicFrame>
        <p:nvGraphicFramePr>
          <p:cNvPr id="5" name="Tabla 4">
            <a:extLst>
              <a:ext uri="{FF2B5EF4-FFF2-40B4-BE49-F238E27FC236}">
                <a16:creationId xmlns:a16="http://schemas.microsoft.com/office/drawing/2014/main" id="{547773B1-5E81-40E0-9774-42D1154CAFE4}"/>
              </a:ext>
            </a:extLst>
          </p:cNvPr>
          <p:cNvGraphicFramePr>
            <a:graphicFrameLocks noGrp="1"/>
          </p:cNvGraphicFramePr>
          <p:nvPr>
            <p:extLst/>
          </p:nvPr>
        </p:nvGraphicFramePr>
        <p:xfrm>
          <a:off x="817645" y="1800441"/>
          <a:ext cx="5283725" cy="1937468"/>
        </p:xfrm>
        <a:graphic>
          <a:graphicData uri="http://schemas.openxmlformats.org/drawingml/2006/table">
            <a:tbl>
              <a:tblPr firstRow="1" firstCol="1" bandRow="1"/>
              <a:tblGrid>
                <a:gridCol w="2857596">
                  <a:extLst>
                    <a:ext uri="{9D8B030D-6E8A-4147-A177-3AD203B41FA5}">
                      <a16:colId xmlns:a16="http://schemas.microsoft.com/office/drawing/2014/main" val="3234060987"/>
                    </a:ext>
                  </a:extLst>
                </a:gridCol>
                <a:gridCol w="2426129">
                  <a:extLst>
                    <a:ext uri="{9D8B030D-6E8A-4147-A177-3AD203B41FA5}">
                      <a16:colId xmlns:a16="http://schemas.microsoft.com/office/drawing/2014/main" val="327705995"/>
                    </a:ext>
                  </a:extLst>
                </a:gridCol>
              </a:tblGrid>
              <a:tr h="246968">
                <a:tc rowSpan="2">
                  <a:txBody>
                    <a:bodyPr/>
                    <a:lstStyle/>
                    <a:p>
                      <a:pPr indent="180340" algn="l">
                        <a:lnSpc>
                          <a:spcPct val="150000"/>
                        </a:lnSpc>
                        <a:spcBef>
                          <a:spcPts val="600"/>
                        </a:spcBef>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Material</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Densidad</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5347988"/>
                  </a:ext>
                </a:extLst>
              </a:tr>
              <a:tr h="281661">
                <a:tc vMerge="1">
                  <a:txBody>
                    <a:bodyPr/>
                    <a:lstStyle/>
                    <a:p>
                      <a:endParaRPr lang="es-EC"/>
                    </a:p>
                  </a:txBody>
                  <a:tcPr/>
                </a:tc>
                <a:tc>
                  <a:txBody>
                    <a:bodyPr/>
                    <a:lstStyle/>
                    <a:p>
                      <a:pPr indent="180340" algn="ctr">
                        <a:lnSpc>
                          <a:spcPct val="150000"/>
                        </a:lnSpc>
                        <a:spcBef>
                          <a:spcPts val="600"/>
                        </a:spcBef>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Kg/m</a:t>
                      </a:r>
                      <a:r>
                        <a:rPr lang="es-EC" sz="140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450236"/>
                  </a:ext>
                </a:extLst>
              </a:tr>
              <a:tr h="281661">
                <a:tc>
                  <a:txBody>
                    <a:bodyPr/>
                    <a:lstStyle/>
                    <a:p>
                      <a:pPr indent="180340" algn="l">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Ladrillo</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1210</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3504791"/>
                  </a:ext>
                </a:extLst>
              </a:tr>
              <a:tr h="281661">
                <a:tc>
                  <a:txBody>
                    <a:bodyPr/>
                    <a:lstStyle/>
                    <a:p>
                      <a:pPr indent="180340" algn="l">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Madera (Eucalipto)</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550</a:t>
                      </a:r>
                    </a:p>
                  </a:txBody>
                  <a:tcPr marL="44450" marR="44450" marT="0" marB="0" anchor="ctr">
                    <a:lnL>
                      <a:noFill/>
                    </a:lnL>
                    <a:lnR>
                      <a:noFill/>
                    </a:lnR>
                    <a:lnT>
                      <a:noFill/>
                    </a:lnT>
                    <a:lnB>
                      <a:noFill/>
                    </a:lnB>
                  </a:tcPr>
                </a:tc>
                <a:extLst>
                  <a:ext uri="{0D108BD9-81ED-4DB2-BD59-A6C34878D82A}">
                    <a16:rowId xmlns:a16="http://schemas.microsoft.com/office/drawing/2014/main" val="3755304327"/>
                  </a:ext>
                </a:extLst>
              </a:tr>
              <a:tr h="281661">
                <a:tc>
                  <a:txBody>
                    <a:bodyPr/>
                    <a:lstStyle/>
                    <a:p>
                      <a:pPr indent="180340" algn="l">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Hormigón</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2400</a:t>
                      </a:r>
                    </a:p>
                  </a:txBody>
                  <a:tcPr marL="44450" marR="44450" marT="0" marB="0" anchor="ctr">
                    <a:lnL>
                      <a:noFill/>
                    </a:lnL>
                    <a:lnR>
                      <a:noFill/>
                    </a:lnR>
                    <a:lnT>
                      <a:noFill/>
                    </a:lnT>
                    <a:lnB>
                      <a:noFill/>
                    </a:lnB>
                  </a:tcPr>
                </a:tc>
                <a:extLst>
                  <a:ext uri="{0D108BD9-81ED-4DB2-BD59-A6C34878D82A}">
                    <a16:rowId xmlns:a16="http://schemas.microsoft.com/office/drawing/2014/main" val="1463210016"/>
                  </a:ext>
                </a:extLst>
              </a:tr>
              <a:tr h="281661">
                <a:tc>
                  <a:txBody>
                    <a:bodyPr/>
                    <a:lstStyle/>
                    <a:p>
                      <a:pPr indent="180340" algn="l">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Acero (A615 Gr. 40)</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7850</a:t>
                      </a:r>
                    </a:p>
                  </a:txBody>
                  <a:tcPr marL="44450" marR="44450" marT="0" marB="0" anchor="ctr">
                    <a:lnL>
                      <a:noFill/>
                    </a:lnL>
                    <a:lnR>
                      <a:noFill/>
                    </a:lnR>
                    <a:lnT>
                      <a:noFill/>
                    </a:lnT>
                    <a:lnB>
                      <a:noFill/>
                    </a:lnB>
                  </a:tcPr>
                </a:tc>
                <a:extLst>
                  <a:ext uri="{0D108BD9-81ED-4DB2-BD59-A6C34878D82A}">
                    <a16:rowId xmlns:a16="http://schemas.microsoft.com/office/drawing/2014/main" val="315848022"/>
                  </a:ext>
                </a:extLst>
              </a:tr>
              <a:tr h="281661">
                <a:tc>
                  <a:txBody>
                    <a:bodyPr/>
                    <a:lstStyle/>
                    <a:p>
                      <a:pPr indent="180340" algn="l">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Fibrocemento</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20,39</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6384402"/>
                  </a:ext>
                </a:extLst>
              </a:tr>
            </a:tbl>
          </a:graphicData>
        </a:graphic>
      </p:graphicFrame>
      <p:graphicFrame>
        <p:nvGraphicFramePr>
          <p:cNvPr id="7" name="Tabla 6">
            <a:extLst>
              <a:ext uri="{FF2B5EF4-FFF2-40B4-BE49-F238E27FC236}">
                <a16:creationId xmlns:a16="http://schemas.microsoft.com/office/drawing/2014/main" id="{50B6108A-DD49-4742-B189-1BD0B7F8C242}"/>
              </a:ext>
            </a:extLst>
          </p:cNvPr>
          <p:cNvGraphicFramePr>
            <a:graphicFrameLocks noGrp="1"/>
          </p:cNvGraphicFramePr>
          <p:nvPr>
            <p:extLst/>
          </p:nvPr>
        </p:nvGraphicFramePr>
        <p:xfrm>
          <a:off x="6609968" y="1822676"/>
          <a:ext cx="4503420" cy="1979425"/>
        </p:xfrm>
        <a:graphic>
          <a:graphicData uri="http://schemas.openxmlformats.org/drawingml/2006/table">
            <a:tbl>
              <a:tblPr firstRow="1" firstCol="1" bandRow="1"/>
              <a:tblGrid>
                <a:gridCol w="3145790">
                  <a:extLst>
                    <a:ext uri="{9D8B030D-6E8A-4147-A177-3AD203B41FA5}">
                      <a16:colId xmlns:a16="http://schemas.microsoft.com/office/drawing/2014/main" val="2878309176"/>
                    </a:ext>
                  </a:extLst>
                </a:gridCol>
                <a:gridCol w="1357630">
                  <a:extLst>
                    <a:ext uri="{9D8B030D-6E8A-4147-A177-3AD203B41FA5}">
                      <a16:colId xmlns:a16="http://schemas.microsoft.com/office/drawing/2014/main" val="2148179444"/>
                    </a:ext>
                  </a:extLst>
                </a:gridCol>
              </a:tblGrid>
              <a:tr h="213360">
                <a:tc>
                  <a:txBody>
                    <a:bodyPr/>
                    <a:lstStyle/>
                    <a:p>
                      <a:pPr indent="180340" algn="l">
                        <a:lnSpc>
                          <a:spcPct val="150000"/>
                        </a:lnSpc>
                        <a:spcBef>
                          <a:spcPts val="600"/>
                        </a:spcBef>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Acabados losa de bodega</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Kg/m</a:t>
                      </a:r>
                      <a:r>
                        <a:rPr lang="es-EC" sz="1400" b="1"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5318279"/>
                  </a:ext>
                </a:extLst>
              </a:tr>
              <a:tr h="220345">
                <a:tc>
                  <a:txBody>
                    <a:bodyPr/>
                    <a:lstStyle/>
                    <a:p>
                      <a:pPr indent="180340" algn="l">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Contrapiso de hormigón ligero simple</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16,33</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79538919"/>
                  </a:ext>
                </a:extLst>
              </a:tr>
              <a:tr h="216535">
                <a:tc>
                  <a:txBody>
                    <a:bodyPr/>
                    <a:lstStyle/>
                    <a:p>
                      <a:pPr indent="180340" algn="l">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Baldosa de mármol</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20,41</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1072406"/>
                  </a:ext>
                </a:extLst>
              </a:tr>
              <a:tr h="186055">
                <a:tc>
                  <a:txBody>
                    <a:bodyPr/>
                    <a:lstStyle/>
                    <a:p>
                      <a:pPr indent="180340" algn="l">
                        <a:lnSpc>
                          <a:spcPct val="150000"/>
                        </a:lnSpc>
                        <a:spcBef>
                          <a:spcPts val="600"/>
                        </a:spcBef>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Acabados losa de balcón</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Kg/m</a:t>
                      </a:r>
                      <a:r>
                        <a:rPr lang="es-EC" sz="140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3792804"/>
                  </a:ext>
                </a:extLst>
              </a:tr>
              <a:tr h="278765">
                <a:tc>
                  <a:txBody>
                    <a:bodyPr/>
                    <a:lstStyle/>
                    <a:p>
                      <a:pPr indent="180340" algn="l">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Contrapiso de hormigón ligero simple</a:t>
                      </a: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16,33</a:t>
                      </a: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4388604"/>
                  </a:ext>
                </a:extLst>
              </a:tr>
              <a:tr h="238125">
                <a:tc>
                  <a:txBody>
                    <a:bodyPr/>
                    <a:lstStyle/>
                    <a:p>
                      <a:pPr indent="180340" algn="l">
                        <a:lnSpc>
                          <a:spcPct val="150000"/>
                        </a:lnSpc>
                        <a:spcBef>
                          <a:spcPts val="600"/>
                        </a:spcBef>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Cielo falso</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Kg/m</a:t>
                      </a:r>
                      <a:r>
                        <a:rPr lang="es-EC" sz="1400" b="1"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496486"/>
                  </a:ext>
                </a:extLst>
              </a:tr>
              <a:tr h="288925">
                <a:tc>
                  <a:txBody>
                    <a:bodyPr/>
                    <a:lstStyle/>
                    <a:p>
                      <a:pPr indent="180340" algn="l">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Yeso sobre listones de madera</a:t>
                      </a: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20,41</a:t>
                      </a: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2708904"/>
                  </a:ext>
                </a:extLst>
              </a:tr>
            </a:tbl>
          </a:graphicData>
        </a:graphic>
      </p:graphicFrame>
      <p:graphicFrame>
        <p:nvGraphicFramePr>
          <p:cNvPr id="9" name="Tabla 8">
            <a:extLst>
              <a:ext uri="{FF2B5EF4-FFF2-40B4-BE49-F238E27FC236}">
                <a16:creationId xmlns:a16="http://schemas.microsoft.com/office/drawing/2014/main" id="{CCF8CC06-7C2C-40CE-A068-680D2CEEF137}"/>
              </a:ext>
            </a:extLst>
          </p:cNvPr>
          <p:cNvGraphicFramePr>
            <a:graphicFrameLocks noGrp="1"/>
          </p:cNvGraphicFramePr>
          <p:nvPr>
            <p:extLst/>
          </p:nvPr>
        </p:nvGraphicFramePr>
        <p:xfrm>
          <a:off x="6615472" y="4516853"/>
          <a:ext cx="4566920" cy="1408750"/>
        </p:xfrm>
        <a:graphic>
          <a:graphicData uri="http://schemas.openxmlformats.org/drawingml/2006/table">
            <a:tbl>
              <a:tblPr firstRow="1" firstCol="1" bandRow="1"/>
              <a:tblGrid>
                <a:gridCol w="1755140">
                  <a:extLst>
                    <a:ext uri="{9D8B030D-6E8A-4147-A177-3AD203B41FA5}">
                      <a16:colId xmlns:a16="http://schemas.microsoft.com/office/drawing/2014/main" val="179040223"/>
                    </a:ext>
                  </a:extLst>
                </a:gridCol>
                <a:gridCol w="2811780">
                  <a:extLst>
                    <a:ext uri="{9D8B030D-6E8A-4147-A177-3AD203B41FA5}">
                      <a16:colId xmlns:a16="http://schemas.microsoft.com/office/drawing/2014/main" val="2584331148"/>
                    </a:ext>
                  </a:extLst>
                </a:gridCol>
              </a:tblGrid>
              <a:tr h="212090">
                <a:tc>
                  <a:txBody>
                    <a:bodyPr/>
                    <a:lstStyle/>
                    <a:p>
                      <a:pPr indent="180340" algn="ctr">
                        <a:lnSpc>
                          <a:spcPct val="150000"/>
                        </a:lnSpc>
                        <a:spcBef>
                          <a:spcPts val="600"/>
                        </a:spcBef>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Tipo</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Kg/m</a:t>
                      </a:r>
                      <a:r>
                        <a:rPr lang="es-EC" sz="1400" b="1"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9509016"/>
                  </a:ext>
                </a:extLst>
              </a:tr>
              <a:tr h="212090">
                <a:tc>
                  <a:txBody>
                    <a:bodyPr/>
                    <a:lstStyle/>
                    <a:p>
                      <a:pPr indent="180340" algn="ctr">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Masillado</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40,77</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772618827"/>
                  </a:ext>
                </a:extLst>
              </a:tr>
              <a:tr h="212090">
                <a:tc>
                  <a:txBody>
                    <a:bodyPr/>
                    <a:lstStyle/>
                    <a:p>
                      <a:pPr indent="180340" algn="ctr">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Escalones</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17,33</a:t>
                      </a:r>
                    </a:p>
                  </a:txBody>
                  <a:tcPr marL="44450" marR="44450" marT="0" marB="0" anchor="ctr">
                    <a:lnL>
                      <a:noFill/>
                    </a:lnL>
                    <a:lnR>
                      <a:noFill/>
                    </a:lnR>
                    <a:lnT>
                      <a:noFill/>
                    </a:lnT>
                    <a:lnB>
                      <a:noFill/>
                    </a:lnB>
                  </a:tcPr>
                </a:tc>
                <a:extLst>
                  <a:ext uri="{0D108BD9-81ED-4DB2-BD59-A6C34878D82A}">
                    <a16:rowId xmlns:a16="http://schemas.microsoft.com/office/drawing/2014/main" val="1833090561"/>
                  </a:ext>
                </a:extLst>
              </a:tr>
              <a:tr h="212090">
                <a:tc>
                  <a:txBody>
                    <a:bodyPr/>
                    <a:lstStyle/>
                    <a:p>
                      <a:pPr indent="180340" algn="ctr">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Pasamanos</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62,14</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2208834"/>
                  </a:ext>
                </a:extLst>
              </a:tr>
              <a:tr h="212090">
                <a:tc>
                  <a:txBody>
                    <a:bodyPr/>
                    <a:lstStyle/>
                    <a:p>
                      <a:pPr indent="180340" algn="ctr">
                        <a:lnSpc>
                          <a:spcPct val="150000"/>
                        </a:lnSpc>
                        <a:spcBef>
                          <a:spcPts val="600"/>
                        </a:spcBef>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120,24</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 acabados</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9120831"/>
                  </a:ext>
                </a:extLst>
              </a:tr>
            </a:tbl>
          </a:graphicData>
        </a:graphic>
      </p:graphicFrame>
      <p:sp>
        <p:nvSpPr>
          <p:cNvPr id="21" name="Rectángulo 20">
            <a:extLst>
              <a:ext uri="{FF2B5EF4-FFF2-40B4-BE49-F238E27FC236}">
                <a16:creationId xmlns:a16="http://schemas.microsoft.com/office/drawing/2014/main" id="{5AB5504D-ACA1-412A-9407-F7D1A440418B}"/>
              </a:ext>
            </a:extLst>
          </p:cNvPr>
          <p:cNvSpPr/>
          <p:nvPr/>
        </p:nvSpPr>
        <p:spPr>
          <a:xfrm>
            <a:off x="1189170" y="1348028"/>
            <a:ext cx="4540674" cy="376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PESO PROPIO</a:t>
            </a:r>
          </a:p>
        </p:txBody>
      </p:sp>
      <p:pic>
        <p:nvPicPr>
          <p:cNvPr id="22" name="Imagen 21">
            <a:extLst>
              <a:ext uri="{FF2B5EF4-FFF2-40B4-BE49-F238E27FC236}">
                <a16:creationId xmlns:a16="http://schemas.microsoft.com/office/drawing/2014/main" id="{D0EAD4BB-AD4F-4965-96DA-E82B8A8F03B6}"/>
              </a:ext>
            </a:extLst>
          </p:cNvPr>
          <p:cNvPicPr/>
          <p:nvPr/>
        </p:nvPicPr>
        <p:blipFill>
          <a:blip r:embed="rId3"/>
          <a:stretch>
            <a:fillRect/>
          </a:stretch>
        </p:blipFill>
        <p:spPr>
          <a:xfrm>
            <a:off x="1237021" y="3848110"/>
            <a:ext cx="4426620" cy="227040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23" name="Rectángulo 22">
            <a:extLst>
              <a:ext uri="{FF2B5EF4-FFF2-40B4-BE49-F238E27FC236}">
                <a16:creationId xmlns:a16="http://schemas.microsoft.com/office/drawing/2014/main" id="{6681061A-6C0E-4D26-B092-52C38A8E3876}"/>
              </a:ext>
            </a:extLst>
          </p:cNvPr>
          <p:cNvSpPr/>
          <p:nvPr/>
        </p:nvSpPr>
        <p:spPr>
          <a:xfrm>
            <a:off x="6609968" y="1348028"/>
            <a:ext cx="4540674" cy="376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ACABADOS DE PISOS Y CUBIERTAS</a:t>
            </a:r>
          </a:p>
        </p:txBody>
      </p:sp>
      <p:sp>
        <p:nvSpPr>
          <p:cNvPr id="24" name="Rectángulo 23">
            <a:extLst>
              <a:ext uri="{FF2B5EF4-FFF2-40B4-BE49-F238E27FC236}">
                <a16:creationId xmlns:a16="http://schemas.microsoft.com/office/drawing/2014/main" id="{D7B7F1A5-C2EF-4A3F-A593-9E8CDBE99416}"/>
              </a:ext>
            </a:extLst>
          </p:cNvPr>
          <p:cNvSpPr/>
          <p:nvPr/>
        </p:nvSpPr>
        <p:spPr>
          <a:xfrm>
            <a:off x="6628595" y="4045769"/>
            <a:ext cx="4540674" cy="376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ACABADOS DE ESCALERAS</a:t>
            </a:r>
          </a:p>
        </p:txBody>
      </p:sp>
    </p:spTree>
    <p:extLst>
      <p:ext uri="{BB962C8B-B14F-4D97-AF65-F5344CB8AC3E}">
        <p14:creationId xmlns:p14="http://schemas.microsoft.com/office/powerpoint/2010/main" val="1806053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33</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ANÁLISIS DE CARGAS</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812275" y="728190"/>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CARGA MUERTA</a:t>
            </a:r>
          </a:p>
        </p:txBody>
      </p:sp>
      <p:grpSp>
        <p:nvGrpSpPr>
          <p:cNvPr id="19" name="Grupo 18">
            <a:extLst>
              <a:ext uri="{FF2B5EF4-FFF2-40B4-BE49-F238E27FC236}">
                <a16:creationId xmlns:a16="http://schemas.microsoft.com/office/drawing/2014/main" id="{A17B2534-0453-4EAD-8053-FC01ACB69827}"/>
              </a:ext>
            </a:extLst>
          </p:cNvPr>
          <p:cNvGrpSpPr/>
          <p:nvPr/>
        </p:nvGrpSpPr>
        <p:grpSpPr>
          <a:xfrm>
            <a:off x="607261" y="1891127"/>
            <a:ext cx="5327058" cy="3707139"/>
            <a:chOff x="0" y="0"/>
            <a:chExt cx="4160520" cy="3010535"/>
          </a:xfrm>
        </p:grpSpPr>
        <p:pic>
          <p:nvPicPr>
            <p:cNvPr id="20" name="Imagen 19">
              <a:extLst>
                <a:ext uri="{FF2B5EF4-FFF2-40B4-BE49-F238E27FC236}">
                  <a16:creationId xmlns:a16="http://schemas.microsoft.com/office/drawing/2014/main" id="{4C8C2814-9995-453B-B8D9-A3E5AC416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160520" cy="301053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25" name="Rectángulo 24">
              <a:extLst>
                <a:ext uri="{FF2B5EF4-FFF2-40B4-BE49-F238E27FC236}">
                  <a16:creationId xmlns:a16="http://schemas.microsoft.com/office/drawing/2014/main" id="{D51305CE-261F-411F-8562-E47620D08639}"/>
                </a:ext>
              </a:extLst>
            </p:cNvPr>
            <p:cNvSpPr/>
            <p:nvPr/>
          </p:nvSpPr>
          <p:spPr>
            <a:xfrm>
              <a:off x="226032" y="1664414"/>
              <a:ext cx="821347" cy="256854"/>
            </a:xfrm>
            <a:prstGeom prst="rect">
              <a:avLst/>
            </a:prstGeom>
            <a:noFill/>
            <a:ln w="28575"/>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6" name="Rectángulo 25">
              <a:extLst>
                <a:ext uri="{FF2B5EF4-FFF2-40B4-BE49-F238E27FC236}">
                  <a16:creationId xmlns:a16="http://schemas.microsoft.com/office/drawing/2014/main" id="{8E368B5D-C17D-4D3C-A2E8-1F7FA4CBEF4F}"/>
                </a:ext>
              </a:extLst>
            </p:cNvPr>
            <p:cNvSpPr/>
            <p:nvPr/>
          </p:nvSpPr>
          <p:spPr>
            <a:xfrm>
              <a:off x="3400747" y="1664414"/>
              <a:ext cx="657546" cy="256854"/>
            </a:xfrm>
            <a:prstGeom prst="rect">
              <a:avLst/>
            </a:prstGeom>
            <a:noFill/>
            <a:ln w="28575"/>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7" name="Rectángulo 26">
              <a:extLst>
                <a:ext uri="{FF2B5EF4-FFF2-40B4-BE49-F238E27FC236}">
                  <a16:creationId xmlns:a16="http://schemas.microsoft.com/office/drawing/2014/main" id="{7F870729-971B-499F-BDFE-9C6FCD923440}"/>
                </a:ext>
              </a:extLst>
            </p:cNvPr>
            <p:cNvSpPr/>
            <p:nvPr/>
          </p:nvSpPr>
          <p:spPr>
            <a:xfrm>
              <a:off x="1736333" y="2661007"/>
              <a:ext cx="821933" cy="215757"/>
            </a:xfrm>
            <a:prstGeom prst="rect">
              <a:avLst/>
            </a:prstGeom>
            <a:noFill/>
            <a:ln w="28575"/>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pic>
        <p:nvPicPr>
          <p:cNvPr id="29" name="Imagen 28">
            <a:extLst>
              <a:ext uri="{FF2B5EF4-FFF2-40B4-BE49-F238E27FC236}">
                <a16:creationId xmlns:a16="http://schemas.microsoft.com/office/drawing/2014/main" id="{84C051B4-4489-4C2B-A179-6063909C2C46}"/>
              </a:ext>
            </a:extLst>
          </p:cNvPr>
          <p:cNvPicPr/>
          <p:nvPr/>
        </p:nvPicPr>
        <p:blipFill>
          <a:blip r:embed="rId4">
            <a:extLst>
              <a:ext uri="{28A0092B-C50C-407E-A947-70E740481C1C}">
                <a14:useLocalDpi xmlns:a14="http://schemas.microsoft.com/office/drawing/2010/main" val="0"/>
              </a:ext>
            </a:extLst>
          </a:blip>
          <a:stretch>
            <a:fillRect/>
          </a:stretch>
        </p:blipFill>
        <p:spPr>
          <a:xfrm>
            <a:off x="6257682" y="1891128"/>
            <a:ext cx="5182934" cy="370713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30" name="Rectángulo 29">
            <a:extLst>
              <a:ext uri="{FF2B5EF4-FFF2-40B4-BE49-F238E27FC236}">
                <a16:creationId xmlns:a16="http://schemas.microsoft.com/office/drawing/2014/main" id="{B5C87EBC-F9A9-478C-B4AF-62DE2E9E2064}"/>
              </a:ext>
            </a:extLst>
          </p:cNvPr>
          <p:cNvSpPr/>
          <p:nvPr/>
        </p:nvSpPr>
        <p:spPr>
          <a:xfrm>
            <a:off x="1000453" y="1346836"/>
            <a:ext cx="4540674" cy="376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ACABADOS SOBRE LOSAS DE HORMIGÓN</a:t>
            </a:r>
          </a:p>
        </p:txBody>
      </p:sp>
      <p:sp>
        <p:nvSpPr>
          <p:cNvPr id="31" name="Rectángulo 30">
            <a:extLst>
              <a:ext uri="{FF2B5EF4-FFF2-40B4-BE49-F238E27FC236}">
                <a16:creationId xmlns:a16="http://schemas.microsoft.com/office/drawing/2014/main" id="{2A72E177-A94C-40A8-BA61-17CD3D8E98FE}"/>
              </a:ext>
            </a:extLst>
          </p:cNvPr>
          <p:cNvSpPr/>
          <p:nvPr/>
        </p:nvSpPr>
        <p:spPr>
          <a:xfrm>
            <a:off x="6578812" y="1346836"/>
            <a:ext cx="4540674" cy="376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ACABADOS SOBRE ENTABLADO</a:t>
            </a:r>
          </a:p>
        </p:txBody>
      </p:sp>
    </p:spTree>
    <p:extLst>
      <p:ext uri="{BB962C8B-B14F-4D97-AF65-F5344CB8AC3E}">
        <p14:creationId xmlns:p14="http://schemas.microsoft.com/office/powerpoint/2010/main" val="2299763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34</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ANÁLISIS DE CARGAS</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812275" y="728190"/>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CARGA VIVA</a:t>
            </a:r>
          </a:p>
        </p:txBody>
      </p:sp>
      <p:sp>
        <p:nvSpPr>
          <p:cNvPr id="30" name="Rectángulo 29">
            <a:extLst>
              <a:ext uri="{FF2B5EF4-FFF2-40B4-BE49-F238E27FC236}">
                <a16:creationId xmlns:a16="http://schemas.microsoft.com/office/drawing/2014/main" id="{B5C87EBC-F9A9-478C-B4AF-62DE2E9E2064}"/>
              </a:ext>
            </a:extLst>
          </p:cNvPr>
          <p:cNvSpPr/>
          <p:nvPr/>
        </p:nvSpPr>
        <p:spPr>
          <a:xfrm>
            <a:off x="1050534" y="1526766"/>
            <a:ext cx="4540674" cy="376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TIPOS DE CARGA VIVA</a:t>
            </a:r>
          </a:p>
        </p:txBody>
      </p:sp>
      <p:sp>
        <p:nvSpPr>
          <p:cNvPr id="31" name="Rectángulo 30">
            <a:extLst>
              <a:ext uri="{FF2B5EF4-FFF2-40B4-BE49-F238E27FC236}">
                <a16:creationId xmlns:a16="http://schemas.microsoft.com/office/drawing/2014/main" id="{2A72E177-A94C-40A8-BA61-17CD3D8E98FE}"/>
              </a:ext>
            </a:extLst>
          </p:cNvPr>
          <p:cNvSpPr/>
          <p:nvPr/>
        </p:nvSpPr>
        <p:spPr>
          <a:xfrm>
            <a:off x="6870962" y="1363252"/>
            <a:ext cx="4540674" cy="376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DISTRIBUCIÓN DE CARGA VIVA</a:t>
            </a:r>
          </a:p>
        </p:txBody>
      </p:sp>
      <p:graphicFrame>
        <p:nvGraphicFramePr>
          <p:cNvPr id="3" name="Tabla 2">
            <a:extLst>
              <a:ext uri="{FF2B5EF4-FFF2-40B4-BE49-F238E27FC236}">
                <a16:creationId xmlns:a16="http://schemas.microsoft.com/office/drawing/2014/main" id="{A13F67A9-5889-45D6-830E-177234ECFF04}"/>
              </a:ext>
            </a:extLst>
          </p:cNvPr>
          <p:cNvGraphicFramePr>
            <a:graphicFrameLocks noGrp="1"/>
          </p:cNvGraphicFramePr>
          <p:nvPr>
            <p:extLst>
              <p:ext uri="{D42A27DB-BD31-4B8C-83A1-F6EECF244321}">
                <p14:modId xmlns:p14="http://schemas.microsoft.com/office/powerpoint/2010/main" val="3373533835"/>
              </p:ext>
            </p:extLst>
          </p:nvPr>
        </p:nvGraphicFramePr>
        <p:xfrm>
          <a:off x="28427" y="2088756"/>
          <a:ext cx="6584888" cy="3546924"/>
        </p:xfrm>
        <a:graphic>
          <a:graphicData uri="http://schemas.openxmlformats.org/drawingml/2006/table">
            <a:tbl>
              <a:tblPr firstRow="1" firstCol="1" bandRow="1"/>
              <a:tblGrid>
                <a:gridCol w="566010">
                  <a:extLst>
                    <a:ext uri="{9D8B030D-6E8A-4147-A177-3AD203B41FA5}">
                      <a16:colId xmlns:a16="http://schemas.microsoft.com/office/drawing/2014/main" val="3425142586"/>
                    </a:ext>
                  </a:extLst>
                </a:gridCol>
                <a:gridCol w="3926737">
                  <a:extLst>
                    <a:ext uri="{9D8B030D-6E8A-4147-A177-3AD203B41FA5}">
                      <a16:colId xmlns:a16="http://schemas.microsoft.com/office/drawing/2014/main" val="2668242109"/>
                    </a:ext>
                  </a:extLst>
                </a:gridCol>
                <a:gridCol w="114300">
                  <a:extLst>
                    <a:ext uri="{9D8B030D-6E8A-4147-A177-3AD203B41FA5}">
                      <a16:colId xmlns:a16="http://schemas.microsoft.com/office/drawing/2014/main" val="104615568"/>
                    </a:ext>
                  </a:extLst>
                </a:gridCol>
                <a:gridCol w="1008489">
                  <a:extLst>
                    <a:ext uri="{9D8B030D-6E8A-4147-A177-3AD203B41FA5}">
                      <a16:colId xmlns:a16="http://schemas.microsoft.com/office/drawing/2014/main" val="4173171618"/>
                    </a:ext>
                  </a:extLst>
                </a:gridCol>
                <a:gridCol w="969352">
                  <a:extLst>
                    <a:ext uri="{9D8B030D-6E8A-4147-A177-3AD203B41FA5}">
                      <a16:colId xmlns:a16="http://schemas.microsoft.com/office/drawing/2014/main" val="2052977405"/>
                    </a:ext>
                  </a:extLst>
                </a:gridCol>
              </a:tblGrid>
              <a:tr h="272463">
                <a:tc>
                  <a:txBody>
                    <a:bodyPr/>
                    <a:lstStyle/>
                    <a:p>
                      <a:pPr indent="180340" algn="ctr">
                        <a:lnSpc>
                          <a:spcPct val="150000"/>
                        </a:lnSpc>
                        <a:spcBef>
                          <a:spcPts val="600"/>
                        </a:spcBef>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ID</a:t>
                      </a:r>
                      <a:endPar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indent="180340" algn="l">
                        <a:lnSpc>
                          <a:spcPct val="150000"/>
                        </a:lnSpc>
                        <a:spcBef>
                          <a:spcPts val="600"/>
                        </a:spcBef>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Ocupación o uso</a:t>
                      </a:r>
                      <a:endPar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indent="180340" algn="ctr">
                        <a:lnSpc>
                          <a:spcPct val="150000"/>
                        </a:lnSpc>
                        <a:spcBef>
                          <a:spcPts val="600"/>
                        </a:spcBef>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kN/m</a:t>
                      </a:r>
                      <a:r>
                        <a:rPr lang="es-EC" sz="1600" b="1"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Kg/m</a:t>
                      </a:r>
                      <a:r>
                        <a:rPr lang="es-EC" sz="160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567762"/>
                  </a:ext>
                </a:extLst>
              </a:tr>
              <a:tr h="272463">
                <a:tc>
                  <a:txBody>
                    <a:bodyPr/>
                    <a:lstStyle/>
                    <a:p>
                      <a:pPr indent="180340" algn="ctr">
                        <a:lnSpc>
                          <a:spcPct val="150000"/>
                        </a:lnSpc>
                        <a:spcBef>
                          <a:spcPts val="600"/>
                        </a:spcBef>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indent="180340" algn="l">
                        <a:lnSpc>
                          <a:spcPct val="150000"/>
                        </a:lnSpc>
                        <a:spcBef>
                          <a:spcPts val="600"/>
                        </a:spcBef>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Corredores primer piso</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C"/>
                    </a:p>
                  </a:txBody>
                  <a:tcPr/>
                </a:tc>
                <a:tc>
                  <a:txBody>
                    <a:bodyPr/>
                    <a:lstStyle/>
                    <a:p>
                      <a:pPr indent="180340" algn="ctr">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4,80</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489</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97854648"/>
                  </a:ext>
                </a:extLst>
              </a:tr>
              <a:tr h="272463">
                <a:tc>
                  <a:txBody>
                    <a:bodyPr/>
                    <a:lstStyle/>
                    <a:p>
                      <a:pPr indent="180340" algn="ctr">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44450" marR="44450" marT="0" marB="0" anchor="b">
                    <a:lnL>
                      <a:noFill/>
                    </a:lnL>
                    <a:lnR>
                      <a:noFill/>
                    </a:lnR>
                    <a:lnT>
                      <a:noFill/>
                    </a:lnT>
                    <a:lnB>
                      <a:noFill/>
                    </a:lnB>
                  </a:tcPr>
                </a:tc>
                <a:tc gridSpan="2">
                  <a:txBody>
                    <a:bodyPr/>
                    <a:lstStyle/>
                    <a:p>
                      <a:pPr indent="180340" algn="l">
                        <a:lnSpc>
                          <a:spcPct val="150000"/>
                        </a:lnSpc>
                        <a:spcBef>
                          <a:spcPts val="600"/>
                        </a:spcBef>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Bodegas de almacenamiento</a:t>
                      </a:r>
                    </a:p>
                  </a:txBody>
                  <a:tcPr marL="44450" marR="44450" marT="0" marB="0" anchor="ctr">
                    <a:lnL>
                      <a:noFill/>
                    </a:lnL>
                    <a:lnR>
                      <a:noFill/>
                    </a:lnR>
                    <a:lnT>
                      <a:noFill/>
                    </a:lnT>
                    <a:lnB>
                      <a:noFill/>
                    </a:lnB>
                  </a:tcPr>
                </a:tc>
                <a:tc hMerge="1">
                  <a:txBody>
                    <a:bodyPr/>
                    <a:lstStyle/>
                    <a:p>
                      <a:endParaRPr lang="es-EC"/>
                    </a:p>
                  </a:txBody>
                  <a:tcPr/>
                </a:tc>
                <a:tc>
                  <a:txBody>
                    <a:bodyPr/>
                    <a:lstStyle/>
                    <a:p>
                      <a:pPr indent="180340" algn="ctr">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6,00</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612</a:t>
                      </a:r>
                    </a:p>
                  </a:txBody>
                  <a:tcPr marL="44450" marR="44450" marT="0" marB="0" anchor="ctr">
                    <a:lnL>
                      <a:noFill/>
                    </a:lnL>
                    <a:lnR>
                      <a:noFill/>
                    </a:lnR>
                    <a:lnT>
                      <a:noFill/>
                    </a:lnT>
                    <a:lnB>
                      <a:noFill/>
                    </a:lnB>
                  </a:tcPr>
                </a:tc>
                <a:extLst>
                  <a:ext uri="{0D108BD9-81ED-4DB2-BD59-A6C34878D82A}">
                    <a16:rowId xmlns:a16="http://schemas.microsoft.com/office/drawing/2014/main" val="1859452460"/>
                  </a:ext>
                </a:extLst>
              </a:tr>
              <a:tr h="272463">
                <a:tc>
                  <a:txBody>
                    <a:bodyPr/>
                    <a:lstStyle/>
                    <a:p>
                      <a:pPr indent="180340" algn="ctr">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44450" marR="44450" marT="0" marB="0" anchor="b">
                    <a:lnL>
                      <a:noFill/>
                    </a:lnL>
                    <a:lnR>
                      <a:noFill/>
                    </a:lnR>
                    <a:lnT>
                      <a:noFill/>
                    </a:lnT>
                    <a:lnB>
                      <a:noFill/>
                    </a:lnB>
                  </a:tcPr>
                </a:tc>
                <a:tc>
                  <a:txBody>
                    <a:bodyPr/>
                    <a:lstStyle/>
                    <a:p>
                      <a:pPr indent="180340" algn="l">
                        <a:lnSpc>
                          <a:spcPct val="150000"/>
                        </a:lnSpc>
                        <a:spcBef>
                          <a:spcPts val="600"/>
                        </a:spcBef>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Balcones</a:t>
                      </a:r>
                    </a:p>
                  </a:txBody>
                  <a:tcPr marL="44450" marR="44450" marT="0" marB="0" anchor="ctr">
                    <a:lnL>
                      <a:noFill/>
                    </a:lnL>
                    <a:lnR>
                      <a:noFill/>
                    </a:lnR>
                    <a:lnT>
                      <a:noFill/>
                    </a:lnT>
                    <a:lnB>
                      <a:noFill/>
                    </a:lnB>
                  </a:tcPr>
                </a:tc>
                <a:tc>
                  <a:txBody>
                    <a:bodyPr/>
                    <a:lstStyle/>
                    <a:p>
                      <a:pPr>
                        <a:lnSpc>
                          <a:spcPct val="107000"/>
                        </a:lnSpc>
                      </a:pPr>
                      <a:endParaRPr lang="es-EC" sz="14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4,80</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489</a:t>
                      </a:r>
                    </a:p>
                  </a:txBody>
                  <a:tcPr marL="44450" marR="44450" marT="0" marB="0" anchor="ctr">
                    <a:lnL>
                      <a:noFill/>
                    </a:lnL>
                    <a:lnR>
                      <a:noFill/>
                    </a:lnR>
                    <a:lnT>
                      <a:noFill/>
                    </a:lnT>
                    <a:lnB>
                      <a:noFill/>
                    </a:lnB>
                  </a:tcPr>
                </a:tc>
                <a:extLst>
                  <a:ext uri="{0D108BD9-81ED-4DB2-BD59-A6C34878D82A}">
                    <a16:rowId xmlns:a16="http://schemas.microsoft.com/office/drawing/2014/main" val="3422154753"/>
                  </a:ext>
                </a:extLst>
              </a:tr>
              <a:tr h="272463">
                <a:tc>
                  <a:txBody>
                    <a:bodyPr/>
                    <a:lstStyle/>
                    <a:p>
                      <a:pPr indent="180340" algn="ctr">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p>
                  </a:txBody>
                  <a:tcPr marL="44450" marR="44450" marT="0" marB="0" anchor="b">
                    <a:lnL>
                      <a:noFill/>
                    </a:lnL>
                    <a:lnR>
                      <a:noFill/>
                    </a:lnR>
                    <a:lnT>
                      <a:noFill/>
                    </a:lnT>
                    <a:lnB>
                      <a:noFill/>
                    </a:lnB>
                  </a:tcPr>
                </a:tc>
                <a:tc>
                  <a:txBody>
                    <a:bodyPr/>
                    <a:lstStyle/>
                    <a:p>
                      <a:pPr indent="180340" algn="l">
                        <a:lnSpc>
                          <a:spcPct val="150000"/>
                        </a:lnSpc>
                        <a:spcBef>
                          <a:spcPts val="600"/>
                        </a:spcBef>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Oficinas </a:t>
                      </a:r>
                    </a:p>
                  </a:txBody>
                  <a:tcPr marL="44450" marR="44450" marT="0" marB="0" anchor="ctr">
                    <a:lnL>
                      <a:noFill/>
                    </a:lnL>
                    <a:lnR>
                      <a:noFill/>
                    </a:lnR>
                    <a:lnT>
                      <a:noFill/>
                    </a:lnT>
                    <a:lnB>
                      <a:noFill/>
                    </a:lnB>
                  </a:tcPr>
                </a:tc>
                <a:tc>
                  <a:txBody>
                    <a:bodyPr/>
                    <a:lstStyle/>
                    <a:p>
                      <a:pPr>
                        <a:lnSpc>
                          <a:spcPct val="107000"/>
                        </a:lnSpc>
                      </a:pPr>
                      <a:endParaRPr lang="es-EC" sz="14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2,40</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245</a:t>
                      </a:r>
                    </a:p>
                  </a:txBody>
                  <a:tcPr marL="44450" marR="44450" marT="0" marB="0" anchor="ctr">
                    <a:lnL>
                      <a:noFill/>
                    </a:lnL>
                    <a:lnR>
                      <a:noFill/>
                    </a:lnR>
                    <a:lnT>
                      <a:noFill/>
                    </a:lnT>
                    <a:lnB>
                      <a:noFill/>
                    </a:lnB>
                  </a:tcPr>
                </a:tc>
                <a:extLst>
                  <a:ext uri="{0D108BD9-81ED-4DB2-BD59-A6C34878D82A}">
                    <a16:rowId xmlns:a16="http://schemas.microsoft.com/office/drawing/2014/main" val="2603928810"/>
                  </a:ext>
                </a:extLst>
              </a:tr>
              <a:tr h="327474">
                <a:tc>
                  <a:txBody>
                    <a:bodyPr/>
                    <a:lstStyle/>
                    <a:p>
                      <a:pPr indent="180340" algn="ctr">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44450" marR="44450" marT="0" marB="0" anchor="b">
                    <a:lnL>
                      <a:noFill/>
                    </a:lnL>
                    <a:lnR>
                      <a:noFill/>
                    </a:lnR>
                    <a:lnT>
                      <a:noFill/>
                    </a:lnT>
                    <a:lnB>
                      <a:noFill/>
                    </a:lnB>
                  </a:tcPr>
                </a:tc>
                <a:tc gridSpan="2">
                  <a:txBody>
                    <a:bodyPr/>
                    <a:lstStyle/>
                    <a:p>
                      <a:pPr indent="180340" algn="l">
                        <a:lnSpc>
                          <a:spcPct val="150000"/>
                        </a:lnSpc>
                        <a:spcBef>
                          <a:spcPts val="600"/>
                        </a:spcBef>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Áreas de reunión y teatros (Asientos móviles)</a:t>
                      </a:r>
                    </a:p>
                  </a:txBody>
                  <a:tcPr marL="44450" marR="44450" marT="0" marB="0" anchor="ctr">
                    <a:lnL>
                      <a:noFill/>
                    </a:lnL>
                    <a:lnR>
                      <a:noFill/>
                    </a:lnR>
                    <a:lnT>
                      <a:noFill/>
                    </a:lnT>
                    <a:lnB>
                      <a:noFill/>
                    </a:lnB>
                  </a:tcPr>
                </a:tc>
                <a:tc hMerge="1">
                  <a:txBody>
                    <a:bodyPr/>
                    <a:lstStyle/>
                    <a:p>
                      <a:endParaRPr lang="es-EC"/>
                    </a:p>
                  </a:txBody>
                  <a:tcPr/>
                </a:tc>
                <a:tc>
                  <a:txBody>
                    <a:bodyPr/>
                    <a:lstStyle/>
                    <a:p>
                      <a:pPr indent="180340" algn="ctr">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4,80</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489</a:t>
                      </a:r>
                    </a:p>
                  </a:txBody>
                  <a:tcPr marL="44450" marR="44450" marT="0" marB="0" anchor="ctr">
                    <a:lnL>
                      <a:noFill/>
                    </a:lnL>
                    <a:lnR>
                      <a:noFill/>
                    </a:lnR>
                    <a:lnT>
                      <a:noFill/>
                    </a:lnT>
                    <a:lnB>
                      <a:noFill/>
                    </a:lnB>
                  </a:tcPr>
                </a:tc>
                <a:extLst>
                  <a:ext uri="{0D108BD9-81ED-4DB2-BD59-A6C34878D82A}">
                    <a16:rowId xmlns:a16="http://schemas.microsoft.com/office/drawing/2014/main" val="1442738202"/>
                  </a:ext>
                </a:extLst>
              </a:tr>
              <a:tr h="272463">
                <a:tc>
                  <a:txBody>
                    <a:bodyPr/>
                    <a:lstStyle/>
                    <a:p>
                      <a:pPr indent="180340" algn="ctr">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p>
                  </a:txBody>
                  <a:tcPr marL="44450" marR="44450" marT="0" marB="0" anchor="b">
                    <a:lnL>
                      <a:noFill/>
                    </a:lnL>
                    <a:lnR>
                      <a:noFill/>
                    </a:lnR>
                    <a:lnT>
                      <a:noFill/>
                    </a:lnT>
                    <a:lnB>
                      <a:noFill/>
                    </a:lnB>
                  </a:tcPr>
                </a:tc>
                <a:tc gridSpan="2">
                  <a:txBody>
                    <a:bodyPr/>
                    <a:lstStyle/>
                    <a:p>
                      <a:pPr indent="180340" algn="l">
                        <a:lnSpc>
                          <a:spcPct val="150000"/>
                        </a:lnSpc>
                        <a:spcBef>
                          <a:spcPts val="600"/>
                        </a:spcBef>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Áreas de recepción</a:t>
                      </a:r>
                    </a:p>
                  </a:txBody>
                  <a:tcPr marL="44450" marR="44450" marT="0" marB="0" anchor="ctr">
                    <a:lnL>
                      <a:noFill/>
                    </a:lnL>
                    <a:lnR>
                      <a:noFill/>
                    </a:lnR>
                    <a:lnT>
                      <a:noFill/>
                    </a:lnT>
                    <a:lnB>
                      <a:noFill/>
                    </a:lnB>
                  </a:tcPr>
                </a:tc>
                <a:tc hMerge="1">
                  <a:txBody>
                    <a:bodyPr/>
                    <a:lstStyle/>
                    <a:p>
                      <a:endParaRPr lang="es-EC"/>
                    </a:p>
                  </a:txBody>
                  <a:tcPr/>
                </a:tc>
                <a:tc>
                  <a:txBody>
                    <a:bodyPr/>
                    <a:lstStyle/>
                    <a:p>
                      <a:pPr indent="180340" algn="ctr">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4,80</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489</a:t>
                      </a:r>
                    </a:p>
                  </a:txBody>
                  <a:tcPr marL="44450" marR="44450" marT="0" marB="0" anchor="ctr">
                    <a:lnL>
                      <a:noFill/>
                    </a:lnL>
                    <a:lnR>
                      <a:noFill/>
                    </a:lnR>
                    <a:lnT>
                      <a:noFill/>
                    </a:lnT>
                    <a:lnB>
                      <a:noFill/>
                    </a:lnB>
                  </a:tcPr>
                </a:tc>
                <a:extLst>
                  <a:ext uri="{0D108BD9-81ED-4DB2-BD59-A6C34878D82A}">
                    <a16:rowId xmlns:a16="http://schemas.microsoft.com/office/drawing/2014/main" val="2544551873"/>
                  </a:ext>
                </a:extLst>
              </a:tr>
              <a:tr h="272463">
                <a:tc>
                  <a:txBody>
                    <a:bodyPr/>
                    <a:lstStyle/>
                    <a:p>
                      <a:pPr indent="180340" algn="ctr">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p>
                  </a:txBody>
                  <a:tcPr marL="44450" marR="44450" marT="0" marB="0" anchor="b">
                    <a:lnL>
                      <a:noFill/>
                    </a:lnL>
                    <a:lnR>
                      <a:noFill/>
                    </a:lnR>
                    <a:lnT>
                      <a:noFill/>
                    </a:lnT>
                    <a:lnB>
                      <a:noFill/>
                    </a:lnB>
                  </a:tcPr>
                </a:tc>
                <a:tc gridSpan="2">
                  <a:txBody>
                    <a:bodyPr/>
                    <a:lstStyle/>
                    <a:p>
                      <a:pPr indent="180340" algn="l">
                        <a:lnSpc>
                          <a:spcPct val="150000"/>
                        </a:lnSpc>
                        <a:spcBef>
                          <a:spcPts val="600"/>
                        </a:spcBef>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Bibliotecas (Estanterías)</a:t>
                      </a:r>
                    </a:p>
                  </a:txBody>
                  <a:tcPr marL="44450" marR="44450" marT="0" marB="0" anchor="ctr">
                    <a:lnL>
                      <a:noFill/>
                    </a:lnL>
                    <a:lnR>
                      <a:noFill/>
                    </a:lnR>
                    <a:lnT>
                      <a:noFill/>
                    </a:lnT>
                    <a:lnB>
                      <a:noFill/>
                    </a:lnB>
                  </a:tcPr>
                </a:tc>
                <a:tc hMerge="1">
                  <a:txBody>
                    <a:bodyPr/>
                    <a:lstStyle/>
                    <a:p>
                      <a:endParaRPr lang="es-EC"/>
                    </a:p>
                  </a:txBody>
                  <a:tcPr/>
                </a:tc>
                <a:tc>
                  <a:txBody>
                    <a:bodyPr/>
                    <a:lstStyle/>
                    <a:p>
                      <a:pPr indent="180340" algn="ctr">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7,20</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734</a:t>
                      </a:r>
                    </a:p>
                  </a:txBody>
                  <a:tcPr marL="44450" marR="44450" marT="0" marB="0" anchor="ctr">
                    <a:lnL>
                      <a:noFill/>
                    </a:lnL>
                    <a:lnR>
                      <a:noFill/>
                    </a:lnR>
                    <a:lnT>
                      <a:noFill/>
                    </a:lnT>
                    <a:lnB>
                      <a:noFill/>
                    </a:lnB>
                  </a:tcPr>
                </a:tc>
                <a:extLst>
                  <a:ext uri="{0D108BD9-81ED-4DB2-BD59-A6C34878D82A}">
                    <a16:rowId xmlns:a16="http://schemas.microsoft.com/office/drawing/2014/main" val="331423062"/>
                  </a:ext>
                </a:extLst>
              </a:tr>
              <a:tr h="272463">
                <a:tc>
                  <a:txBody>
                    <a:bodyPr/>
                    <a:lstStyle/>
                    <a:p>
                      <a:pPr indent="180340" algn="ctr">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p>
                  </a:txBody>
                  <a:tcPr marL="44450" marR="44450" marT="0" marB="0" anchor="b">
                    <a:lnL>
                      <a:noFill/>
                    </a:lnL>
                    <a:lnR>
                      <a:noFill/>
                    </a:lnR>
                    <a:lnT>
                      <a:noFill/>
                    </a:lnT>
                    <a:lnB>
                      <a:noFill/>
                    </a:lnB>
                  </a:tcPr>
                </a:tc>
                <a:tc gridSpan="2">
                  <a:txBody>
                    <a:bodyPr/>
                    <a:lstStyle/>
                    <a:p>
                      <a:pPr indent="180340" algn="l">
                        <a:lnSpc>
                          <a:spcPct val="150000"/>
                        </a:lnSpc>
                        <a:spcBef>
                          <a:spcPts val="600"/>
                        </a:spcBef>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Almacenes (Primer piso)</a:t>
                      </a:r>
                    </a:p>
                  </a:txBody>
                  <a:tcPr marL="44450" marR="44450" marT="0" marB="0" anchor="ctr">
                    <a:lnL>
                      <a:noFill/>
                    </a:lnL>
                    <a:lnR>
                      <a:noFill/>
                    </a:lnR>
                    <a:lnT>
                      <a:noFill/>
                    </a:lnT>
                    <a:lnB>
                      <a:noFill/>
                    </a:lnB>
                  </a:tcPr>
                </a:tc>
                <a:tc hMerge="1">
                  <a:txBody>
                    <a:bodyPr/>
                    <a:lstStyle/>
                    <a:p>
                      <a:endParaRPr lang="es-EC"/>
                    </a:p>
                  </a:txBody>
                  <a:tcPr/>
                </a:tc>
                <a:tc>
                  <a:txBody>
                    <a:bodyPr/>
                    <a:lstStyle/>
                    <a:p>
                      <a:pPr indent="180340" algn="ctr">
                        <a:lnSpc>
                          <a:spcPct val="150000"/>
                        </a:lnSpc>
                        <a:spcBef>
                          <a:spcPts val="600"/>
                        </a:spcBef>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4,80</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489</a:t>
                      </a:r>
                    </a:p>
                  </a:txBody>
                  <a:tcPr marL="44450" marR="44450" marT="0" marB="0" anchor="ctr">
                    <a:lnL>
                      <a:noFill/>
                    </a:lnL>
                    <a:lnR>
                      <a:noFill/>
                    </a:lnR>
                    <a:lnT>
                      <a:noFill/>
                    </a:lnT>
                    <a:lnB>
                      <a:noFill/>
                    </a:lnB>
                  </a:tcPr>
                </a:tc>
                <a:extLst>
                  <a:ext uri="{0D108BD9-81ED-4DB2-BD59-A6C34878D82A}">
                    <a16:rowId xmlns:a16="http://schemas.microsoft.com/office/drawing/2014/main" val="922496147"/>
                  </a:ext>
                </a:extLst>
              </a:tr>
              <a:tr h="272463">
                <a:tc>
                  <a:txBody>
                    <a:bodyPr/>
                    <a:lstStyle/>
                    <a:p>
                      <a:pPr indent="180340" algn="ctr">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p>
                  </a:txBody>
                  <a:tcPr marL="44450" marR="44450" marT="0" marB="0" anchor="b">
                    <a:lnL>
                      <a:noFill/>
                    </a:lnL>
                    <a:lnR>
                      <a:noFill/>
                    </a:lnR>
                    <a:lnT>
                      <a:noFill/>
                    </a:lnT>
                    <a:lnB>
                      <a:noFill/>
                    </a:lnB>
                  </a:tcPr>
                </a:tc>
                <a:tc gridSpan="2">
                  <a:txBody>
                    <a:bodyPr/>
                    <a:lstStyle/>
                    <a:p>
                      <a:pPr indent="180340" algn="l">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Cubiertas planas, inclinadas y curvas</a:t>
                      </a:r>
                    </a:p>
                  </a:txBody>
                  <a:tcPr marL="44450" marR="44450" marT="0" marB="0" anchor="ctr">
                    <a:lnL>
                      <a:noFill/>
                    </a:lnL>
                    <a:lnR>
                      <a:noFill/>
                    </a:lnR>
                    <a:lnT>
                      <a:noFill/>
                    </a:lnT>
                    <a:lnB>
                      <a:noFill/>
                    </a:lnB>
                  </a:tcPr>
                </a:tc>
                <a:tc hMerge="1">
                  <a:txBody>
                    <a:bodyPr/>
                    <a:lstStyle/>
                    <a:p>
                      <a:endParaRPr lang="es-EC"/>
                    </a:p>
                  </a:txBody>
                  <a:tcPr/>
                </a:tc>
                <a:tc>
                  <a:txBody>
                    <a:bodyPr/>
                    <a:lstStyle/>
                    <a:p>
                      <a:pPr indent="180340" algn="ctr">
                        <a:lnSpc>
                          <a:spcPct val="150000"/>
                        </a:lnSpc>
                        <a:spcBef>
                          <a:spcPts val="600"/>
                        </a:spcBef>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0,70</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71</a:t>
                      </a:r>
                    </a:p>
                  </a:txBody>
                  <a:tcPr marL="44450" marR="44450" marT="0" marB="0" anchor="ctr">
                    <a:lnL>
                      <a:noFill/>
                    </a:lnL>
                    <a:lnR>
                      <a:noFill/>
                    </a:lnR>
                    <a:lnT>
                      <a:noFill/>
                    </a:lnT>
                    <a:lnB>
                      <a:noFill/>
                    </a:lnB>
                  </a:tcPr>
                </a:tc>
                <a:extLst>
                  <a:ext uri="{0D108BD9-81ED-4DB2-BD59-A6C34878D82A}">
                    <a16:rowId xmlns:a16="http://schemas.microsoft.com/office/drawing/2014/main" val="3140505187"/>
                  </a:ext>
                </a:extLst>
              </a:tr>
              <a:tr h="272463">
                <a:tc>
                  <a:txBody>
                    <a:bodyPr/>
                    <a:lstStyle/>
                    <a:p>
                      <a:pPr indent="180340" algn="ctr">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indent="180340" algn="l">
                        <a:lnSpc>
                          <a:spcPct val="150000"/>
                        </a:lnSpc>
                        <a:spcBef>
                          <a:spcPts val="600"/>
                        </a:spcBef>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Escaleras y rutas de escape</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indent="180340" algn="ctr">
                        <a:lnSpc>
                          <a:spcPct val="150000"/>
                        </a:lnSpc>
                        <a:spcBef>
                          <a:spcPts val="600"/>
                        </a:spcBef>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4,80</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489</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0133455"/>
                  </a:ext>
                </a:extLst>
              </a:tr>
            </a:tbl>
          </a:graphicData>
        </a:graphic>
      </p:graphicFrame>
      <p:pic>
        <p:nvPicPr>
          <p:cNvPr id="22" name="Imagen 21">
            <a:extLst>
              <a:ext uri="{FF2B5EF4-FFF2-40B4-BE49-F238E27FC236}">
                <a16:creationId xmlns:a16="http://schemas.microsoft.com/office/drawing/2014/main" id="{1256E61C-A73E-4C67-BF68-0DD5F762027D}"/>
              </a:ext>
            </a:extLst>
          </p:cNvPr>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792877" y="1936114"/>
            <a:ext cx="4963160" cy="357505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32021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35</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ANÁLISIS DE CARGAS</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812275" y="728190"/>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CARGA DE GRANIZO</a:t>
            </a:r>
          </a:p>
        </p:txBody>
      </p:sp>
      <p:sp>
        <p:nvSpPr>
          <p:cNvPr id="31" name="Rectángulo 30">
            <a:extLst>
              <a:ext uri="{FF2B5EF4-FFF2-40B4-BE49-F238E27FC236}">
                <a16:creationId xmlns:a16="http://schemas.microsoft.com/office/drawing/2014/main" id="{2A72E177-A94C-40A8-BA61-17CD3D8E98FE}"/>
              </a:ext>
            </a:extLst>
          </p:cNvPr>
          <p:cNvSpPr/>
          <p:nvPr/>
        </p:nvSpPr>
        <p:spPr>
          <a:xfrm>
            <a:off x="6946971" y="1447147"/>
            <a:ext cx="4540674" cy="376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DISTRIBUCIÓN DE CARGA DE GRANIZO</a:t>
            </a:r>
          </a:p>
        </p:txBody>
      </p:sp>
      <p:graphicFrame>
        <p:nvGraphicFramePr>
          <p:cNvPr id="5" name="Tabla 4">
            <a:extLst>
              <a:ext uri="{FF2B5EF4-FFF2-40B4-BE49-F238E27FC236}">
                <a16:creationId xmlns:a16="http://schemas.microsoft.com/office/drawing/2014/main" id="{2C29EC3A-E13E-4502-BE10-881C0F7EA5C1}"/>
              </a:ext>
            </a:extLst>
          </p:cNvPr>
          <p:cNvGraphicFramePr>
            <a:graphicFrameLocks noGrp="1"/>
          </p:cNvGraphicFramePr>
          <p:nvPr>
            <p:extLst/>
          </p:nvPr>
        </p:nvGraphicFramePr>
        <p:xfrm>
          <a:off x="92765" y="2718896"/>
          <a:ext cx="6500158" cy="1837110"/>
        </p:xfrm>
        <a:graphic>
          <a:graphicData uri="http://schemas.openxmlformats.org/drawingml/2006/table">
            <a:tbl>
              <a:tblPr firstRow="1" firstCol="1" bandRow="1"/>
              <a:tblGrid>
                <a:gridCol w="4949806">
                  <a:extLst>
                    <a:ext uri="{9D8B030D-6E8A-4147-A177-3AD203B41FA5}">
                      <a16:colId xmlns:a16="http://schemas.microsoft.com/office/drawing/2014/main" val="178774729"/>
                    </a:ext>
                  </a:extLst>
                </a:gridCol>
                <a:gridCol w="755959">
                  <a:extLst>
                    <a:ext uri="{9D8B030D-6E8A-4147-A177-3AD203B41FA5}">
                      <a16:colId xmlns:a16="http://schemas.microsoft.com/office/drawing/2014/main" val="2277407175"/>
                    </a:ext>
                  </a:extLst>
                </a:gridCol>
                <a:gridCol w="794393">
                  <a:extLst>
                    <a:ext uri="{9D8B030D-6E8A-4147-A177-3AD203B41FA5}">
                      <a16:colId xmlns:a16="http://schemas.microsoft.com/office/drawing/2014/main" val="3948792571"/>
                    </a:ext>
                  </a:extLst>
                </a:gridCol>
              </a:tblGrid>
              <a:tr h="205478">
                <a:tc>
                  <a:txBody>
                    <a:bodyPr/>
                    <a:lstStyle/>
                    <a:p>
                      <a:pPr indent="180340" algn="l">
                        <a:lnSpc>
                          <a:spcPct val="150000"/>
                        </a:lnSpc>
                        <a:spcBef>
                          <a:spcPts val="600"/>
                        </a:spcBef>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Ubicación</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kN/m</a:t>
                      </a:r>
                      <a:r>
                        <a:rPr lang="es-EC" sz="140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Kg/m</a:t>
                      </a:r>
                      <a:r>
                        <a:rPr lang="es-EC" sz="140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1732693"/>
                  </a:ext>
                </a:extLst>
              </a:tr>
              <a:tr h="222427">
                <a:tc>
                  <a:txBody>
                    <a:bodyPr/>
                    <a:lstStyle/>
                    <a:p>
                      <a:pPr indent="180340" algn="l">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Cubiertas con pendiente entre 5% y 15%</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0,50</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51</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73127045"/>
                  </a:ext>
                </a:extLst>
              </a:tr>
              <a:tr h="222427">
                <a:tc>
                  <a:txBody>
                    <a:bodyPr/>
                    <a:lstStyle/>
                    <a:p>
                      <a:pPr indent="180340" algn="l">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Cubiertas con pendiente menor del 5%</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102</a:t>
                      </a:r>
                    </a:p>
                  </a:txBody>
                  <a:tcPr marL="44450" marR="44450" marT="0" marB="0" anchor="ctr">
                    <a:lnL>
                      <a:noFill/>
                    </a:lnL>
                    <a:lnR>
                      <a:noFill/>
                    </a:lnR>
                    <a:lnT>
                      <a:noFill/>
                    </a:lnT>
                    <a:lnB>
                      <a:noFill/>
                    </a:lnB>
                  </a:tcPr>
                </a:tc>
                <a:extLst>
                  <a:ext uri="{0D108BD9-81ED-4DB2-BD59-A6C34878D82A}">
                    <a16:rowId xmlns:a16="http://schemas.microsoft.com/office/drawing/2014/main" val="1270152143"/>
                  </a:ext>
                </a:extLst>
              </a:tr>
              <a:tr h="222427">
                <a:tc>
                  <a:txBody>
                    <a:bodyPr/>
                    <a:lstStyle/>
                    <a:p>
                      <a:pPr indent="180340" algn="l">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Sobrecarga en aleros</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102</a:t>
                      </a:r>
                    </a:p>
                  </a:txBody>
                  <a:tcPr marL="44450" marR="44450" marT="0" marB="0" anchor="ctr">
                    <a:lnL>
                      <a:noFill/>
                    </a:lnL>
                    <a:lnR>
                      <a:noFill/>
                    </a:lnR>
                    <a:lnT>
                      <a:noFill/>
                    </a:lnT>
                    <a:lnB>
                      <a:noFill/>
                    </a:lnB>
                  </a:tcPr>
                </a:tc>
                <a:extLst>
                  <a:ext uri="{0D108BD9-81ED-4DB2-BD59-A6C34878D82A}">
                    <a16:rowId xmlns:a16="http://schemas.microsoft.com/office/drawing/2014/main" val="590165031"/>
                  </a:ext>
                </a:extLst>
              </a:tr>
              <a:tr h="355055">
                <a:tc>
                  <a:txBody>
                    <a:bodyPr/>
                    <a:lstStyle/>
                    <a:p>
                      <a:pPr indent="180340" algn="l">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Cubiertas con pendiente entre 5% y 15% + Sobrecarga en aleros</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153</a:t>
                      </a:r>
                    </a:p>
                  </a:txBody>
                  <a:tcPr marL="44450" marR="44450" marT="0" marB="0" anchor="ctr">
                    <a:lnL>
                      <a:noFill/>
                    </a:lnL>
                    <a:lnR>
                      <a:noFill/>
                    </a:lnR>
                    <a:lnT>
                      <a:noFill/>
                    </a:lnT>
                    <a:lnB>
                      <a:noFill/>
                    </a:lnB>
                  </a:tcPr>
                </a:tc>
                <a:extLst>
                  <a:ext uri="{0D108BD9-81ED-4DB2-BD59-A6C34878D82A}">
                    <a16:rowId xmlns:a16="http://schemas.microsoft.com/office/drawing/2014/main" val="2428121352"/>
                  </a:ext>
                </a:extLst>
              </a:tr>
              <a:tr h="355055">
                <a:tc>
                  <a:txBody>
                    <a:bodyPr/>
                    <a:lstStyle/>
                    <a:p>
                      <a:pPr indent="180340" algn="l">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Cubiertas con pendiente menor del 5% + Sobrecarga en aleros</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204</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3180288"/>
                  </a:ext>
                </a:extLst>
              </a:tr>
            </a:tbl>
          </a:graphicData>
        </a:graphic>
      </p:graphicFrame>
      <p:pic>
        <p:nvPicPr>
          <p:cNvPr id="25" name="Imagen 24">
            <a:extLst>
              <a:ext uri="{FF2B5EF4-FFF2-40B4-BE49-F238E27FC236}">
                <a16:creationId xmlns:a16="http://schemas.microsoft.com/office/drawing/2014/main" id="{0D4EE331-67CE-424C-AF34-83817EE21C2E}"/>
              </a:ext>
            </a:extLst>
          </p:cNvPr>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710797" y="2003759"/>
            <a:ext cx="5172075" cy="3426983"/>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26" name="Rectángulo 25">
            <a:extLst>
              <a:ext uri="{FF2B5EF4-FFF2-40B4-BE49-F238E27FC236}">
                <a16:creationId xmlns:a16="http://schemas.microsoft.com/office/drawing/2014/main" id="{BB300607-98EE-4BF2-BB59-4D1DD09FBD39}"/>
              </a:ext>
            </a:extLst>
          </p:cNvPr>
          <p:cNvSpPr/>
          <p:nvPr/>
        </p:nvSpPr>
        <p:spPr>
          <a:xfrm>
            <a:off x="1072507" y="2130226"/>
            <a:ext cx="4540674" cy="3769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TIPOS DE CARGA DE GRANIZO</a:t>
            </a:r>
          </a:p>
        </p:txBody>
      </p:sp>
    </p:spTree>
    <p:extLst>
      <p:ext uri="{BB962C8B-B14F-4D97-AF65-F5344CB8AC3E}">
        <p14:creationId xmlns:p14="http://schemas.microsoft.com/office/powerpoint/2010/main" val="2379604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36</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ANÁLISIS SÍSMICO</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812275" y="594927"/>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FACTOR DE ZONA (Z)</a:t>
            </a:r>
          </a:p>
        </p:txBody>
      </p:sp>
      <p:pic>
        <p:nvPicPr>
          <p:cNvPr id="16" name="Imagen 15">
            <a:extLst>
              <a:ext uri="{FF2B5EF4-FFF2-40B4-BE49-F238E27FC236}">
                <a16:creationId xmlns:a16="http://schemas.microsoft.com/office/drawing/2014/main" id="{98A873C6-84C6-4A6D-9836-709E2F9D7004}"/>
              </a:ext>
            </a:extLst>
          </p:cNvPr>
          <p:cNvPicPr/>
          <p:nvPr/>
        </p:nvPicPr>
        <p:blipFill>
          <a:blip r:embed="rId3">
            <a:extLst>
              <a:ext uri="{28A0092B-C50C-407E-A947-70E740481C1C}">
                <a14:useLocalDpi xmlns:a14="http://schemas.microsoft.com/office/drawing/2010/main" val="0"/>
              </a:ext>
            </a:extLst>
          </a:blip>
          <a:stretch>
            <a:fillRect/>
          </a:stretch>
        </p:blipFill>
        <p:spPr>
          <a:xfrm>
            <a:off x="311155" y="1198324"/>
            <a:ext cx="6202157" cy="435660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17" name="Elipse 16">
            <a:extLst>
              <a:ext uri="{FF2B5EF4-FFF2-40B4-BE49-F238E27FC236}">
                <a16:creationId xmlns:a16="http://schemas.microsoft.com/office/drawing/2014/main" id="{64ADFDD9-6850-4205-B3F9-76F3B60EEEED}"/>
              </a:ext>
            </a:extLst>
          </p:cNvPr>
          <p:cNvSpPr/>
          <p:nvPr/>
        </p:nvSpPr>
        <p:spPr>
          <a:xfrm>
            <a:off x="3944678" y="2652823"/>
            <a:ext cx="84669" cy="9254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pic>
        <p:nvPicPr>
          <p:cNvPr id="18" name="0 Imagen">
            <a:extLst>
              <a:ext uri="{FF2B5EF4-FFF2-40B4-BE49-F238E27FC236}">
                <a16:creationId xmlns:a16="http://schemas.microsoft.com/office/drawing/2014/main" id="{6F700F8A-4507-463E-9170-3DA77B6C421E}"/>
              </a:ext>
            </a:extLst>
          </p:cNvPr>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598" t="7628" r="1088"/>
          <a:stretch/>
        </p:blipFill>
        <p:spPr bwMode="auto">
          <a:xfrm>
            <a:off x="6640748" y="2723551"/>
            <a:ext cx="5240097" cy="1410898"/>
          </a:xfrm>
          <a:prstGeom prst="rect">
            <a:avLst/>
          </a:prstGeom>
          <a:ln>
            <a:noFill/>
          </a:ln>
          <a:extLst>
            <a:ext uri="{53640926-AAD7-44D8-BBD7-CCE9431645EC}">
              <a14:shadowObscured xmlns:a14="http://schemas.microsoft.com/office/drawing/2010/main"/>
            </a:ext>
          </a:extLst>
        </p:spPr>
      </p:pic>
      <p:sp>
        <p:nvSpPr>
          <p:cNvPr id="15" name="Rectángulo 14">
            <a:extLst>
              <a:ext uri="{FF2B5EF4-FFF2-40B4-BE49-F238E27FC236}">
                <a16:creationId xmlns:a16="http://schemas.microsoft.com/office/drawing/2014/main" id="{A73089C0-3900-4041-B8CC-5A68998C9F31}"/>
              </a:ext>
            </a:extLst>
          </p:cNvPr>
          <p:cNvSpPr/>
          <p:nvPr/>
        </p:nvSpPr>
        <p:spPr>
          <a:xfrm>
            <a:off x="2333828" y="5864988"/>
            <a:ext cx="2156809" cy="307777"/>
          </a:xfrm>
          <a:prstGeom prst="rect">
            <a:avLst/>
          </a:prstGeom>
        </p:spPr>
        <p:txBody>
          <a:bodyPr wrap="none">
            <a:spAutoFit/>
          </a:bodyPr>
          <a:lstStyle/>
          <a:p>
            <a:pPr algn="just"/>
            <a:r>
              <a:rPr lang="es-EC" sz="1400" b="1" dirty="0"/>
              <a:t>Fuente: (</a:t>
            </a:r>
            <a:r>
              <a:rPr lang="es-EC" sz="1400" dirty="0"/>
              <a:t>NEC-SE-DS, 2015) </a:t>
            </a:r>
          </a:p>
        </p:txBody>
      </p:sp>
      <p:sp>
        <p:nvSpPr>
          <p:cNvPr id="19" name="CuadroTexto 18">
            <a:extLst>
              <a:ext uri="{FF2B5EF4-FFF2-40B4-BE49-F238E27FC236}">
                <a16:creationId xmlns:a16="http://schemas.microsoft.com/office/drawing/2014/main" id="{491E5C55-7C8A-452D-A71B-3A54C55F1116}"/>
              </a:ext>
            </a:extLst>
          </p:cNvPr>
          <p:cNvSpPr txBox="1"/>
          <p:nvPr/>
        </p:nvSpPr>
        <p:spPr>
          <a:xfrm>
            <a:off x="1223685" y="5599849"/>
            <a:ext cx="4377096" cy="307777"/>
          </a:xfrm>
          <a:prstGeom prst="rect">
            <a:avLst/>
          </a:prstGeom>
          <a:noFill/>
        </p:spPr>
        <p:txBody>
          <a:bodyPr wrap="none" rtlCol="0">
            <a:spAutoFit/>
          </a:bodyPr>
          <a:lstStyle/>
          <a:p>
            <a:r>
              <a:rPr lang="es-EC" sz="1400" b="1" dirty="0"/>
              <a:t>Mapa de zonificación sísmica y valor del factor de zona Z</a:t>
            </a:r>
            <a:endParaRPr lang="es-EC" sz="1050" b="1" dirty="0"/>
          </a:p>
        </p:txBody>
      </p:sp>
      <p:sp>
        <p:nvSpPr>
          <p:cNvPr id="20" name="Rectángulo 19">
            <a:extLst>
              <a:ext uri="{FF2B5EF4-FFF2-40B4-BE49-F238E27FC236}">
                <a16:creationId xmlns:a16="http://schemas.microsoft.com/office/drawing/2014/main" id="{A8415F89-03CA-4AF3-A59B-F7EDE211EFE6}"/>
              </a:ext>
            </a:extLst>
          </p:cNvPr>
          <p:cNvSpPr/>
          <p:nvPr/>
        </p:nvSpPr>
        <p:spPr>
          <a:xfrm>
            <a:off x="8182391" y="4442226"/>
            <a:ext cx="2156809" cy="307777"/>
          </a:xfrm>
          <a:prstGeom prst="rect">
            <a:avLst/>
          </a:prstGeom>
        </p:spPr>
        <p:txBody>
          <a:bodyPr wrap="none">
            <a:spAutoFit/>
          </a:bodyPr>
          <a:lstStyle/>
          <a:p>
            <a:pPr algn="just"/>
            <a:r>
              <a:rPr lang="es-EC" sz="1400" b="1" dirty="0"/>
              <a:t>Fuente: (</a:t>
            </a:r>
            <a:r>
              <a:rPr lang="es-EC" sz="1400" dirty="0"/>
              <a:t>NEC-SE-DS, 2015) </a:t>
            </a:r>
          </a:p>
        </p:txBody>
      </p:sp>
      <p:sp>
        <p:nvSpPr>
          <p:cNvPr id="21" name="CuadroTexto 20">
            <a:extLst>
              <a:ext uri="{FF2B5EF4-FFF2-40B4-BE49-F238E27FC236}">
                <a16:creationId xmlns:a16="http://schemas.microsoft.com/office/drawing/2014/main" id="{F75FC247-8E35-4F4E-AF0F-A52A7047D852}"/>
              </a:ext>
            </a:extLst>
          </p:cNvPr>
          <p:cNvSpPr txBox="1"/>
          <p:nvPr/>
        </p:nvSpPr>
        <p:spPr>
          <a:xfrm>
            <a:off x="7128036" y="4134449"/>
            <a:ext cx="4397166" cy="307777"/>
          </a:xfrm>
          <a:prstGeom prst="rect">
            <a:avLst/>
          </a:prstGeom>
          <a:noFill/>
        </p:spPr>
        <p:txBody>
          <a:bodyPr wrap="none" rtlCol="0">
            <a:spAutoFit/>
          </a:bodyPr>
          <a:lstStyle/>
          <a:p>
            <a:r>
              <a:rPr lang="es-EC" sz="1400" b="1" dirty="0"/>
              <a:t>Valor del factor Z en función de la zona sísmica adoptada</a:t>
            </a:r>
            <a:endParaRPr lang="es-EC" sz="800" b="1" dirty="0"/>
          </a:p>
        </p:txBody>
      </p:sp>
    </p:spTree>
    <p:extLst>
      <p:ext uri="{BB962C8B-B14F-4D97-AF65-F5344CB8AC3E}">
        <p14:creationId xmlns:p14="http://schemas.microsoft.com/office/powerpoint/2010/main" val="33301694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37</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ANÁLISIS SÍSMICO</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812275" y="648617"/>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COEFICIENTES DE PERFIL DE SUELO</a:t>
            </a:r>
          </a:p>
        </p:txBody>
      </p:sp>
      <p:grpSp>
        <p:nvGrpSpPr>
          <p:cNvPr id="15" name="Grupo 14">
            <a:extLst>
              <a:ext uri="{FF2B5EF4-FFF2-40B4-BE49-F238E27FC236}">
                <a16:creationId xmlns:a16="http://schemas.microsoft.com/office/drawing/2014/main" id="{C7B9C161-BE5E-4A03-9B7D-E3FBF1862615}"/>
              </a:ext>
            </a:extLst>
          </p:cNvPr>
          <p:cNvGrpSpPr/>
          <p:nvPr/>
        </p:nvGrpSpPr>
        <p:grpSpPr>
          <a:xfrm>
            <a:off x="440139" y="1127027"/>
            <a:ext cx="4465394" cy="2348087"/>
            <a:chOff x="-42804" y="0"/>
            <a:chExt cx="4431665" cy="2638425"/>
          </a:xfrm>
        </p:grpSpPr>
        <p:pic>
          <p:nvPicPr>
            <p:cNvPr id="19" name="Imagen 18">
              <a:extLst>
                <a:ext uri="{FF2B5EF4-FFF2-40B4-BE49-F238E27FC236}">
                  <a16:creationId xmlns:a16="http://schemas.microsoft.com/office/drawing/2014/main" id="{52AB6CAC-90AC-47AC-A435-E0706B951263}"/>
                </a:ext>
              </a:extLst>
            </p:cNvPr>
            <p:cNvPicPr>
              <a:picLocks noChangeAspect="1"/>
            </p:cNvPicPr>
            <p:nvPr/>
          </p:nvPicPr>
          <p:blipFill rotWithShape="1">
            <a:blip r:embed="rId3">
              <a:extLst>
                <a:ext uri="{28A0092B-C50C-407E-A947-70E740481C1C}">
                  <a14:useLocalDpi xmlns:a14="http://schemas.microsoft.com/office/drawing/2010/main" val="0"/>
                </a:ext>
              </a:extLst>
            </a:blip>
            <a:srcRect b="1061"/>
            <a:stretch/>
          </p:blipFill>
          <p:spPr bwMode="auto">
            <a:xfrm>
              <a:off x="-42804" y="0"/>
              <a:ext cx="4431665" cy="2638425"/>
            </a:xfrm>
            <a:prstGeom prst="rect">
              <a:avLst/>
            </a:prstGeom>
            <a:ln>
              <a:noFill/>
            </a:ln>
            <a:extLst>
              <a:ext uri="{53640926-AAD7-44D8-BBD7-CCE9431645EC}">
                <a14:shadowObscured xmlns:a14="http://schemas.microsoft.com/office/drawing/2010/main"/>
              </a:ext>
            </a:extLst>
          </p:spPr>
        </p:pic>
        <p:sp>
          <p:nvSpPr>
            <p:cNvPr id="20" name="Rectángulo 19">
              <a:extLst>
                <a:ext uri="{FF2B5EF4-FFF2-40B4-BE49-F238E27FC236}">
                  <a16:creationId xmlns:a16="http://schemas.microsoft.com/office/drawing/2014/main" id="{4D537831-1B41-4399-A9ED-A9BB32062B74}"/>
                </a:ext>
              </a:extLst>
            </p:cNvPr>
            <p:cNvSpPr/>
            <p:nvPr/>
          </p:nvSpPr>
          <p:spPr>
            <a:xfrm>
              <a:off x="3219450" y="1352550"/>
              <a:ext cx="647700" cy="3429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grpSp>
        <p:nvGrpSpPr>
          <p:cNvPr id="21" name="Grupo 20">
            <a:extLst>
              <a:ext uri="{FF2B5EF4-FFF2-40B4-BE49-F238E27FC236}">
                <a16:creationId xmlns:a16="http://schemas.microsoft.com/office/drawing/2014/main" id="{779F41B7-0C33-4474-B4E1-318E6DC5F2D5}"/>
              </a:ext>
            </a:extLst>
          </p:cNvPr>
          <p:cNvGrpSpPr/>
          <p:nvPr/>
        </p:nvGrpSpPr>
        <p:grpSpPr>
          <a:xfrm>
            <a:off x="6993762" y="1127027"/>
            <a:ext cx="4623562" cy="2381938"/>
            <a:chOff x="0" y="0"/>
            <a:chExt cx="4665980" cy="2638425"/>
          </a:xfrm>
        </p:grpSpPr>
        <p:pic>
          <p:nvPicPr>
            <p:cNvPr id="22" name="Imagen 21">
              <a:extLst>
                <a:ext uri="{FF2B5EF4-FFF2-40B4-BE49-F238E27FC236}">
                  <a16:creationId xmlns:a16="http://schemas.microsoft.com/office/drawing/2014/main" id="{8BD6B0AE-9BC0-4B3C-9E51-CC89C9FC32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665980" cy="2638425"/>
            </a:xfrm>
            <a:prstGeom prst="rect">
              <a:avLst/>
            </a:prstGeom>
          </p:spPr>
        </p:pic>
        <p:sp>
          <p:nvSpPr>
            <p:cNvPr id="23" name="Rectángulo 22">
              <a:extLst>
                <a:ext uri="{FF2B5EF4-FFF2-40B4-BE49-F238E27FC236}">
                  <a16:creationId xmlns:a16="http://schemas.microsoft.com/office/drawing/2014/main" id="{4019335F-6000-4F73-A193-8E1B48869F76}"/>
                </a:ext>
              </a:extLst>
            </p:cNvPr>
            <p:cNvSpPr/>
            <p:nvPr/>
          </p:nvSpPr>
          <p:spPr>
            <a:xfrm>
              <a:off x="3409950" y="1419225"/>
              <a:ext cx="659136" cy="35242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grpSp>
        <p:nvGrpSpPr>
          <p:cNvPr id="24" name="Grupo 23">
            <a:extLst>
              <a:ext uri="{FF2B5EF4-FFF2-40B4-BE49-F238E27FC236}">
                <a16:creationId xmlns:a16="http://schemas.microsoft.com/office/drawing/2014/main" id="{4CB91987-79B9-448E-AF64-D3E821AB75B4}"/>
              </a:ext>
            </a:extLst>
          </p:cNvPr>
          <p:cNvGrpSpPr/>
          <p:nvPr/>
        </p:nvGrpSpPr>
        <p:grpSpPr>
          <a:xfrm>
            <a:off x="3827450" y="3496817"/>
            <a:ext cx="4362238" cy="2228318"/>
            <a:chOff x="0" y="0"/>
            <a:chExt cx="4371975" cy="2488565"/>
          </a:xfrm>
        </p:grpSpPr>
        <p:pic>
          <p:nvPicPr>
            <p:cNvPr id="25" name="Imagen 24">
              <a:extLst>
                <a:ext uri="{FF2B5EF4-FFF2-40B4-BE49-F238E27FC236}">
                  <a16:creationId xmlns:a16="http://schemas.microsoft.com/office/drawing/2014/main" id="{68FCA746-9675-4D74-BB6B-20A5A7C17B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371975" cy="2488565"/>
            </a:xfrm>
            <a:prstGeom prst="rect">
              <a:avLst/>
            </a:prstGeom>
          </p:spPr>
        </p:pic>
        <p:sp>
          <p:nvSpPr>
            <p:cNvPr id="26" name="Rectángulo 25">
              <a:extLst>
                <a:ext uri="{FF2B5EF4-FFF2-40B4-BE49-F238E27FC236}">
                  <a16:creationId xmlns:a16="http://schemas.microsoft.com/office/drawing/2014/main" id="{C135ED5F-67AA-4D5A-A7CD-29BD5CFF573E}"/>
                </a:ext>
              </a:extLst>
            </p:cNvPr>
            <p:cNvSpPr/>
            <p:nvPr/>
          </p:nvSpPr>
          <p:spPr>
            <a:xfrm>
              <a:off x="3200400" y="1333500"/>
              <a:ext cx="619125" cy="33337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sp>
        <p:nvSpPr>
          <p:cNvPr id="27" name="Rectángulo 26">
            <a:extLst>
              <a:ext uri="{FF2B5EF4-FFF2-40B4-BE49-F238E27FC236}">
                <a16:creationId xmlns:a16="http://schemas.microsoft.com/office/drawing/2014/main" id="{21B2DC2D-E563-4429-BF96-5D2526663F9F}"/>
              </a:ext>
            </a:extLst>
          </p:cNvPr>
          <p:cNvSpPr/>
          <p:nvPr/>
        </p:nvSpPr>
        <p:spPr>
          <a:xfrm>
            <a:off x="1376002" y="3734139"/>
            <a:ext cx="2156809" cy="307777"/>
          </a:xfrm>
          <a:prstGeom prst="rect">
            <a:avLst/>
          </a:prstGeom>
        </p:spPr>
        <p:txBody>
          <a:bodyPr wrap="none">
            <a:spAutoFit/>
          </a:bodyPr>
          <a:lstStyle/>
          <a:p>
            <a:pPr algn="just"/>
            <a:r>
              <a:rPr lang="es-EC" sz="1400" b="1" dirty="0"/>
              <a:t>Fuente: (</a:t>
            </a:r>
            <a:r>
              <a:rPr lang="es-EC" sz="1400" dirty="0"/>
              <a:t>NEC-SE-DS, 2015) </a:t>
            </a:r>
          </a:p>
        </p:txBody>
      </p:sp>
      <p:sp>
        <p:nvSpPr>
          <p:cNvPr id="29" name="CuadroTexto 28">
            <a:extLst>
              <a:ext uri="{FF2B5EF4-FFF2-40B4-BE49-F238E27FC236}">
                <a16:creationId xmlns:a16="http://schemas.microsoft.com/office/drawing/2014/main" id="{D82D51B9-7C8D-4938-BD2C-0FBDBCF11D63}"/>
              </a:ext>
            </a:extLst>
          </p:cNvPr>
          <p:cNvSpPr txBox="1"/>
          <p:nvPr/>
        </p:nvSpPr>
        <p:spPr>
          <a:xfrm>
            <a:off x="1077650" y="3475114"/>
            <a:ext cx="2753511" cy="307777"/>
          </a:xfrm>
          <a:prstGeom prst="rect">
            <a:avLst/>
          </a:prstGeom>
          <a:noFill/>
        </p:spPr>
        <p:txBody>
          <a:bodyPr wrap="none" rtlCol="0">
            <a:spAutoFit/>
          </a:bodyPr>
          <a:lstStyle/>
          <a:p>
            <a:r>
              <a:rPr lang="es-EC" sz="1400" b="1" dirty="0"/>
              <a:t>Tipo de suelo y Factores de sitio Fa</a:t>
            </a:r>
            <a:endParaRPr lang="es-EC" sz="500" b="1" dirty="0"/>
          </a:p>
        </p:txBody>
      </p:sp>
      <p:sp>
        <p:nvSpPr>
          <p:cNvPr id="30" name="Rectángulo 29">
            <a:extLst>
              <a:ext uri="{FF2B5EF4-FFF2-40B4-BE49-F238E27FC236}">
                <a16:creationId xmlns:a16="http://schemas.microsoft.com/office/drawing/2014/main" id="{F19A5416-1C22-4AF4-951E-742770F5DAE3}"/>
              </a:ext>
            </a:extLst>
          </p:cNvPr>
          <p:cNvSpPr/>
          <p:nvPr/>
        </p:nvSpPr>
        <p:spPr>
          <a:xfrm>
            <a:off x="8555437" y="3782891"/>
            <a:ext cx="2156809" cy="307777"/>
          </a:xfrm>
          <a:prstGeom prst="rect">
            <a:avLst/>
          </a:prstGeom>
        </p:spPr>
        <p:txBody>
          <a:bodyPr wrap="none">
            <a:spAutoFit/>
          </a:bodyPr>
          <a:lstStyle/>
          <a:p>
            <a:pPr algn="just"/>
            <a:r>
              <a:rPr lang="es-EC" sz="1400" b="1" dirty="0"/>
              <a:t>Fuente: (</a:t>
            </a:r>
            <a:r>
              <a:rPr lang="es-EC" sz="1400" dirty="0"/>
              <a:t>NEC-SE-DS, 2015) </a:t>
            </a:r>
          </a:p>
        </p:txBody>
      </p:sp>
      <p:sp>
        <p:nvSpPr>
          <p:cNvPr id="31" name="CuadroTexto 30">
            <a:extLst>
              <a:ext uri="{FF2B5EF4-FFF2-40B4-BE49-F238E27FC236}">
                <a16:creationId xmlns:a16="http://schemas.microsoft.com/office/drawing/2014/main" id="{E31F47AE-8F27-44EC-B226-9BF5549421FA}"/>
              </a:ext>
            </a:extLst>
          </p:cNvPr>
          <p:cNvSpPr txBox="1"/>
          <p:nvPr/>
        </p:nvSpPr>
        <p:spPr>
          <a:xfrm>
            <a:off x="8251477" y="3508965"/>
            <a:ext cx="2764731" cy="307777"/>
          </a:xfrm>
          <a:prstGeom prst="rect">
            <a:avLst/>
          </a:prstGeom>
          <a:noFill/>
        </p:spPr>
        <p:txBody>
          <a:bodyPr wrap="none" rtlCol="0">
            <a:spAutoFit/>
          </a:bodyPr>
          <a:lstStyle/>
          <a:p>
            <a:r>
              <a:rPr lang="es-EC" sz="1400" b="1" dirty="0"/>
              <a:t>Tipo de suelo y Factores de sitio </a:t>
            </a:r>
            <a:r>
              <a:rPr lang="es-EC" sz="1400" b="1" dirty="0" err="1"/>
              <a:t>Fd</a:t>
            </a:r>
            <a:endParaRPr lang="es-EC" sz="500" b="1" dirty="0"/>
          </a:p>
        </p:txBody>
      </p:sp>
      <p:sp>
        <p:nvSpPr>
          <p:cNvPr id="40" name="Rectángulo 39">
            <a:extLst>
              <a:ext uri="{FF2B5EF4-FFF2-40B4-BE49-F238E27FC236}">
                <a16:creationId xmlns:a16="http://schemas.microsoft.com/office/drawing/2014/main" id="{8328FD8A-1219-4D3F-AB5A-DD4C7C47D3B0}"/>
              </a:ext>
            </a:extLst>
          </p:cNvPr>
          <p:cNvSpPr/>
          <p:nvPr/>
        </p:nvSpPr>
        <p:spPr>
          <a:xfrm>
            <a:off x="5017593" y="5939126"/>
            <a:ext cx="2156809" cy="307777"/>
          </a:xfrm>
          <a:prstGeom prst="rect">
            <a:avLst/>
          </a:prstGeom>
        </p:spPr>
        <p:txBody>
          <a:bodyPr wrap="none">
            <a:spAutoFit/>
          </a:bodyPr>
          <a:lstStyle/>
          <a:p>
            <a:pPr algn="just"/>
            <a:r>
              <a:rPr lang="es-EC" sz="1400" b="1" dirty="0"/>
              <a:t>Fuente: (</a:t>
            </a:r>
            <a:r>
              <a:rPr lang="es-EC" sz="1400" dirty="0"/>
              <a:t>NEC-SE-DS, 2015) </a:t>
            </a:r>
          </a:p>
        </p:txBody>
      </p:sp>
      <p:sp>
        <p:nvSpPr>
          <p:cNvPr id="41" name="CuadroTexto 40">
            <a:extLst>
              <a:ext uri="{FF2B5EF4-FFF2-40B4-BE49-F238E27FC236}">
                <a16:creationId xmlns:a16="http://schemas.microsoft.com/office/drawing/2014/main" id="{E453F697-B65F-4A2E-8014-96E0ACDE7A84}"/>
              </a:ext>
            </a:extLst>
          </p:cNvPr>
          <p:cNvSpPr txBox="1"/>
          <p:nvPr/>
        </p:nvSpPr>
        <p:spPr>
          <a:xfrm>
            <a:off x="4725880" y="5691015"/>
            <a:ext cx="2740237" cy="307777"/>
          </a:xfrm>
          <a:prstGeom prst="rect">
            <a:avLst/>
          </a:prstGeom>
          <a:noFill/>
        </p:spPr>
        <p:txBody>
          <a:bodyPr wrap="none" rtlCol="0">
            <a:spAutoFit/>
          </a:bodyPr>
          <a:lstStyle/>
          <a:p>
            <a:r>
              <a:rPr lang="es-EC" sz="1400" b="1" dirty="0"/>
              <a:t>Tipo de suelo y Factores de sitio </a:t>
            </a:r>
            <a:r>
              <a:rPr lang="es-EC" sz="1400" b="1" dirty="0" err="1"/>
              <a:t>Fs</a:t>
            </a:r>
            <a:endParaRPr lang="es-EC" sz="1400" b="1" dirty="0"/>
          </a:p>
        </p:txBody>
      </p:sp>
    </p:spTree>
    <p:extLst>
      <p:ext uri="{BB962C8B-B14F-4D97-AF65-F5344CB8AC3E}">
        <p14:creationId xmlns:p14="http://schemas.microsoft.com/office/powerpoint/2010/main" val="708568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38</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ANÁLISIS SÍSMICO</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650592" y="740265"/>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DETERMINACIÓN DEL PERIODO DE VIBRACIÓN DE LA ESTRUCTURA (T)</a:t>
            </a:r>
          </a:p>
        </p:txBody>
      </p:sp>
      <mc:AlternateContent xmlns:mc="http://schemas.openxmlformats.org/markup-compatibility/2006" xmlns:a14="http://schemas.microsoft.com/office/drawing/2010/main">
        <mc:Choice Requires="a14">
          <p:sp>
            <p:nvSpPr>
              <p:cNvPr id="2" name="Rectángulo 1">
                <a:extLst>
                  <a:ext uri="{FF2B5EF4-FFF2-40B4-BE49-F238E27FC236}">
                    <a16:creationId xmlns:a16="http://schemas.microsoft.com/office/drawing/2014/main" id="{E6199B03-1F11-4CEA-90A9-E95752691CBE}"/>
                  </a:ext>
                </a:extLst>
              </p:cNvPr>
              <p:cNvSpPr/>
              <p:nvPr/>
            </p:nvSpPr>
            <p:spPr>
              <a:xfrm>
                <a:off x="2157591" y="1354314"/>
                <a:ext cx="118641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r>
                        <m:rPr>
                          <m:sty m:val="p"/>
                        </m:rPr>
                        <a:rPr lang="es-EC">
                          <a:latin typeface="Cambria Math" panose="02040503050406030204" pitchFamily="18" charset="0"/>
                        </a:rPr>
                        <m:t>T</m:t>
                      </m:r>
                      <m:r>
                        <a:rPr lang="es-EC">
                          <a:latin typeface="Cambria Math" panose="02040503050406030204" pitchFamily="18" charset="0"/>
                        </a:rPr>
                        <m:t>=</m:t>
                      </m:r>
                      <m:sSub>
                        <m:sSubPr>
                          <m:ctrlPr>
                            <a:rPr lang="es-EC" i="1">
                              <a:latin typeface="Cambria Math" panose="02040503050406030204" pitchFamily="18" charset="0"/>
                            </a:rPr>
                          </m:ctrlPr>
                        </m:sSubPr>
                        <m:e>
                          <m:r>
                            <m:rPr>
                              <m:sty m:val="p"/>
                            </m:rPr>
                            <a:rPr lang="es-EC" i="0">
                              <a:latin typeface="Cambria Math" panose="02040503050406030204" pitchFamily="18" charset="0"/>
                            </a:rPr>
                            <m:t>C</m:t>
                          </m:r>
                        </m:e>
                        <m:sub>
                          <m:r>
                            <m:rPr>
                              <m:sty m:val="p"/>
                            </m:rPr>
                            <a:rPr lang="es-EC" i="0">
                              <a:latin typeface="Cambria Math" panose="02040503050406030204" pitchFamily="18" charset="0"/>
                            </a:rPr>
                            <m:t>t</m:t>
                          </m:r>
                        </m:sub>
                      </m:sSub>
                      <m:sSubSup>
                        <m:sSubSupPr>
                          <m:ctrlPr>
                            <a:rPr lang="es-EC" i="1">
                              <a:latin typeface="Cambria Math" panose="02040503050406030204" pitchFamily="18" charset="0"/>
                            </a:rPr>
                          </m:ctrlPr>
                        </m:sSubSupPr>
                        <m:e>
                          <m:r>
                            <m:rPr>
                              <m:sty m:val="p"/>
                            </m:rPr>
                            <a:rPr lang="es-EC" i="0">
                              <a:latin typeface="Cambria Math" panose="02040503050406030204" pitchFamily="18" charset="0"/>
                            </a:rPr>
                            <m:t>h</m:t>
                          </m:r>
                        </m:e>
                        <m:sub>
                          <m:r>
                            <m:rPr>
                              <m:sty m:val="p"/>
                            </m:rPr>
                            <a:rPr lang="es-EC" i="0">
                              <a:latin typeface="Cambria Math" panose="02040503050406030204" pitchFamily="18" charset="0"/>
                            </a:rPr>
                            <m:t>n</m:t>
                          </m:r>
                        </m:sub>
                        <m:sup>
                          <m:r>
                            <a:rPr lang="es-EC" i="0">
                              <a:latin typeface="Cambria Math" panose="02040503050406030204" pitchFamily="18" charset="0"/>
                            </a:rPr>
                            <m:t>∝</m:t>
                          </m:r>
                        </m:sup>
                      </m:sSubSup>
                    </m:oMath>
                  </m:oMathPara>
                </a14:m>
                <a:endParaRPr lang="es-EC" dirty="0"/>
              </a:p>
            </p:txBody>
          </p:sp>
        </mc:Choice>
        <mc:Fallback xmlns="">
          <p:sp>
            <p:nvSpPr>
              <p:cNvPr id="2" name="Rectángulo 1">
                <a:extLst>
                  <a:ext uri="{FF2B5EF4-FFF2-40B4-BE49-F238E27FC236}">
                    <a16:creationId xmlns="" xmlns:a16="http://schemas.microsoft.com/office/drawing/2014/main" xmlns:a14="http://schemas.microsoft.com/office/drawing/2010/main" id="{E6199B03-1F11-4CEA-90A9-E95752691CBE}"/>
                  </a:ext>
                </a:extLst>
              </p:cNvPr>
              <p:cNvSpPr>
                <a:spLocks noRot="1" noChangeAspect="1" noMove="1" noResize="1" noEditPoints="1" noAdjustHandles="1" noChangeArrowheads="1" noChangeShapeType="1" noTextEdit="1"/>
              </p:cNvSpPr>
              <p:nvPr/>
            </p:nvSpPr>
            <p:spPr>
              <a:xfrm>
                <a:off x="2157591" y="1354314"/>
                <a:ext cx="1186414" cy="369332"/>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Rectángulo 2">
                <a:extLst>
                  <a:ext uri="{FF2B5EF4-FFF2-40B4-BE49-F238E27FC236}">
                    <a16:creationId xmlns:a16="http://schemas.microsoft.com/office/drawing/2014/main" id="{24BACAA5-B315-4EE5-AA94-7FD4F69F3E46}"/>
                  </a:ext>
                </a:extLst>
              </p:cNvPr>
              <p:cNvSpPr/>
              <p:nvPr/>
            </p:nvSpPr>
            <p:spPr>
              <a:xfrm>
                <a:off x="279119" y="1871676"/>
                <a:ext cx="5361276" cy="2931380"/>
              </a:xfrm>
              <a:prstGeom prst="rect">
                <a:avLst/>
              </a:prstGeom>
            </p:spPr>
            <p:txBody>
              <a:bodyPr wrap="square">
                <a:spAutoFit/>
              </a:bodyPr>
              <a:lstStyle/>
              <a:p>
                <a:pPr indent="180340" algn="just">
                  <a:lnSpc>
                    <a:spcPct val="150000"/>
                  </a:lnSpc>
                  <a:spcBef>
                    <a:spcPts val="600"/>
                  </a:spcBef>
                  <a:spcAft>
                    <a:spcPts val="600"/>
                  </a:spcAft>
                </a:pPr>
                <a:r>
                  <a:rPr lang="es-ES" sz="1400" dirty="0">
                    <a:solidFill>
                      <a:srgbClr val="000000"/>
                    </a:solidFill>
                    <a:latin typeface="Times New Roman" panose="02020603050405020304" pitchFamily="18" charset="0"/>
                    <a:ea typeface="Times New Roman" panose="02020603050405020304" pitchFamily="18" charset="0"/>
                  </a:rPr>
                  <a:t>Donde:</a:t>
                </a:r>
                <a:endParaRPr lang="es-EC" sz="1400" dirty="0">
                  <a:solidFill>
                    <a:srgbClr val="000000"/>
                  </a:solidFill>
                  <a:latin typeface="Times New Roman" panose="02020603050405020304" pitchFamily="18" charset="0"/>
                  <a:ea typeface="Times New Roman" panose="02020603050405020304" pitchFamily="18" charset="0"/>
                </a:endParaRPr>
              </a:p>
              <a:p>
                <a:pPr indent="180340" algn="just">
                  <a:lnSpc>
                    <a:spcPct val="150000"/>
                  </a:lnSpc>
                  <a:spcBef>
                    <a:spcPts val="600"/>
                  </a:spcBef>
                  <a:spcAft>
                    <a:spcPts val="600"/>
                  </a:spcAft>
                </a:pPr>
                <a14:m>
                  <m:oMath xmlns:m="http://schemas.openxmlformats.org/officeDocument/2006/math">
                    <m:sSub>
                      <m:sSubPr>
                        <m:ctrlPr>
                          <a:rPr lang="es-EC" sz="1400" i="1">
                            <a:solidFill>
                              <a:srgbClr val="000000"/>
                            </a:solidFill>
                            <a:latin typeface="Cambria Math" panose="02040503050406030204" pitchFamily="18" charset="0"/>
                            <a:ea typeface="Times New Roman" panose="02020603050405020304" pitchFamily="18" charset="0"/>
                          </a:rPr>
                        </m:ctrlPr>
                      </m:sSubPr>
                      <m:e>
                        <m:r>
                          <m:rPr>
                            <m:sty m:val="p"/>
                          </m:rPr>
                          <a:rPr lang="es-ES" sz="1400">
                            <a:solidFill>
                              <a:srgbClr val="000000"/>
                            </a:solidFill>
                            <a:latin typeface="Cambria Math" panose="02040503050406030204" pitchFamily="18" charset="0"/>
                            <a:ea typeface="Times New Roman" panose="02020603050405020304" pitchFamily="18" charset="0"/>
                          </a:rPr>
                          <m:t>C</m:t>
                        </m:r>
                      </m:e>
                      <m:sub>
                        <m:r>
                          <m:rPr>
                            <m:sty m:val="p"/>
                          </m:rPr>
                          <a:rPr lang="es-ES" sz="1400">
                            <a:solidFill>
                              <a:srgbClr val="000000"/>
                            </a:solidFill>
                            <a:latin typeface="Cambria Math" panose="02040503050406030204" pitchFamily="18" charset="0"/>
                            <a:ea typeface="Times New Roman" panose="02020603050405020304" pitchFamily="18" charset="0"/>
                          </a:rPr>
                          <m:t>t</m:t>
                        </m:r>
                      </m:sub>
                    </m:sSub>
                    <m:r>
                      <a:rPr lang="es-ES" sz="1400">
                        <a:solidFill>
                          <a:srgbClr val="000000"/>
                        </a:solidFill>
                        <a:latin typeface="Cambria Math" panose="02040503050406030204" pitchFamily="18" charset="0"/>
                        <a:ea typeface="Times New Roman" panose="02020603050405020304" pitchFamily="18" charset="0"/>
                      </a:rPr>
                      <m:t>:</m:t>
                    </m:r>
                  </m:oMath>
                </a14:m>
                <a:r>
                  <a:rPr lang="es-ES" sz="1400" dirty="0">
                    <a:solidFill>
                      <a:srgbClr val="000000"/>
                    </a:solidFill>
                    <a:latin typeface="Times New Roman" panose="02020603050405020304" pitchFamily="18" charset="0"/>
                    <a:ea typeface="Times New Roman" panose="02020603050405020304" pitchFamily="18" charset="0"/>
                  </a:rPr>
                  <a:t>  Coeficiente que depende del tipo de edificio.</a:t>
                </a:r>
                <a:endParaRPr lang="es-EC" sz="1400" dirty="0">
                  <a:solidFill>
                    <a:srgbClr val="000000"/>
                  </a:solidFill>
                  <a:latin typeface="Times New Roman" panose="02020603050405020304" pitchFamily="18" charset="0"/>
                  <a:ea typeface="Times New Roman" panose="02020603050405020304" pitchFamily="18" charset="0"/>
                </a:endParaRPr>
              </a:p>
              <a:p>
                <a:pPr marL="447040" indent="-266700" algn="just">
                  <a:lnSpc>
                    <a:spcPct val="150000"/>
                  </a:lnSpc>
                  <a:spcBef>
                    <a:spcPts val="600"/>
                  </a:spcBef>
                  <a:spcAft>
                    <a:spcPts val="600"/>
                  </a:spcAft>
                </a:pPr>
                <a14:m>
                  <m:oMath xmlns:m="http://schemas.openxmlformats.org/officeDocument/2006/math">
                    <m:sSub>
                      <m:sSubPr>
                        <m:ctrlPr>
                          <a:rPr lang="es-EC" sz="1400" i="1">
                            <a:solidFill>
                              <a:srgbClr val="000000"/>
                            </a:solidFill>
                            <a:latin typeface="Cambria Math" panose="02040503050406030204" pitchFamily="18" charset="0"/>
                            <a:ea typeface="Times New Roman" panose="02020603050405020304" pitchFamily="18" charset="0"/>
                          </a:rPr>
                        </m:ctrlPr>
                      </m:sSubPr>
                      <m:e>
                        <m:r>
                          <m:rPr>
                            <m:sty m:val="p"/>
                          </m:rPr>
                          <a:rPr lang="es-ES" sz="1400">
                            <a:solidFill>
                              <a:srgbClr val="000000"/>
                            </a:solidFill>
                            <a:latin typeface="Cambria Math" panose="02040503050406030204" pitchFamily="18" charset="0"/>
                            <a:ea typeface="Times New Roman" panose="02020603050405020304" pitchFamily="18" charset="0"/>
                          </a:rPr>
                          <m:t>h</m:t>
                        </m:r>
                      </m:e>
                      <m:sub>
                        <m:r>
                          <m:rPr>
                            <m:sty m:val="p"/>
                          </m:rPr>
                          <a:rPr lang="es-ES" sz="1400">
                            <a:solidFill>
                              <a:srgbClr val="000000"/>
                            </a:solidFill>
                            <a:latin typeface="Cambria Math" panose="02040503050406030204" pitchFamily="18" charset="0"/>
                            <a:ea typeface="Times New Roman" panose="02020603050405020304" pitchFamily="18" charset="0"/>
                          </a:rPr>
                          <m:t>n</m:t>
                        </m:r>
                      </m:sub>
                    </m:sSub>
                    <m:r>
                      <a:rPr lang="es-ES" sz="1400">
                        <a:solidFill>
                          <a:srgbClr val="000000"/>
                        </a:solidFill>
                        <a:latin typeface="Cambria Math" panose="02040503050406030204" pitchFamily="18" charset="0"/>
                        <a:ea typeface="Times New Roman" panose="02020603050405020304" pitchFamily="18" charset="0"/>
                      </a:rPr>
                      <m:t>:</m:t>
                    </m:r>
                  </m:oMath>
                </a14:m>
                <a:r>
                  <a:rPr lang="es-ES" sz="1400" dirty="0">
                    <a:solidFill>
                      <a:srgbClr val="000000"/>
                    </a:solidFill>
                    <a:latin typeface="Times New Roman" panose="02020603050405020304" pitchFamily="18" charset="0"/>
                    <a:ea typeface="Times New Roman" panose="02020603050405020304" pitchFamily="18" charset="0"/>
                  </a:rPr>
                  <a:t>	Altura máxima de la edificación de n pisos, medida desde la base de la estructura, en metros.</a:t>
                </a:r>
                <a:endParaRPr lang="es-EC" sz="1400" dirty="0">
                  <a:solidFill>
                    <a:srgbClr val="000000"/>
                  </a:solidFill>
                  <a:latin typeface="Times New Roman" panose="02020603050405020304" pitchFamily="18" charset="0"/>
                  <a:ea typeface="Times New Roman" panose="02020603050405020304" pitchFamily="18" charset="0"/>
                </a:endParaRPr>
              </a:p>
              <a:p>
                <a:pPr indent="180340" algn="just">
                  <a:lnSpc>
                    <a:spcPct val="150000"/>
                  </a:lnSpc>
                  <a:spcBef>
                    <a:spcPts val="600"/>
                  </a:spcBef>
                  <a:spcAft>
                    <a:spcPts val="600"/>
                  </a:spcAft>
                </a:pPr>
                <a14:m>
                  <m:oMath xmlns:m="http://schemas.openxmlformats.org/officeDocument/2006/math">
                    <m:r>
                      <m:rPr>
                        <m:sty m:val="p"/>
                      </m:rPr>
                      <a:rPr lang="es-ES" sz="1400">
                        <a:solidFill>
                          <a:srgbClr val="000000"/>
                        </a:solidFill>
                        <a:latin typeface="Cambria Math" panose="02040503050406030204" pitchFamily="18" charset="0"/>
                        <a:ea typeface="Times New Roman" panose="02020603050405020304" pitchFamily="18" charset="0"/>
                      </a:rPr>
                      <m:t>T</m:t>
                    </m:r>
                    <m:r>
                      <a:rPr lang="es-ES" sz="1400">
                        <a:solidFill>
                          <a:srgbClr val="000000"/>
                        </a:solidFill>
                        <a:latin typeface="Cambria Math" panose="02040503050406030204" pitchFamily="18" charset="0"/>
                        <a:ea typeface="Times New Roman" panose="02020603050405020304" pitchFamily="18" charset="0"/>
                      </a:rPr>
                      <m:t>:</m:t>
                    </m:r>
                  </m:oMath>
                </a14:m>
                <a:r>
                  <a:rPr lang="es-ES" sz="1400" dirty="0">
                    <a:solidFill>
                      <a:srgbClr val="000000"/>
                    </a:solidFill>
                    <a:latin typeface="Times New Roman" panose="02020603050405020304" pitchFamily="18" charset="0"/>
                    <a:ea typeface="Times New Roman" panose="02020603050405020304" pitchFamily="18" charset="0"/>
                  </a:rPr>
                  <a:t>   Período de vibración.</a:t>
                </a:r>
                <a:endParaRPr lang="es-EC" sz="1400" dirty="0">
                  <a:solidFill>
                    <a:srgbClr val="000000"/>
                  </a:solidFill>
                  <a:latin typeface="Times New Roman" panose="02020603050405020304" pitchFamily="18" charset="0"/>
                  <a:ea typeface="Times New Roman" panose="02020603050405020304" pitchFamily="18" charset="0"/>
                </a:endParaRPr>
              </a:p>
              <a:p>
                <a:pPr indent="180340" algn="just">
                  <a:lnSpc>
                    <a:spcPct val="150000"/>
                  </a:lnSpc>
                  <a:spcBef>
                    <a:spcPts val="600"/>
                  </a:spcBef>
                  <a:spcAft>
                    <a:spcPts val="600"/>
                  </a:spcAft>
                </a:pPr>
                <a:r>
                  <a:rPr lang="es-ES" sz="1400" dirty="0">
                    <a:solidFill>
                      <a:srgbClr val="000000"/>
                    </a:solidFill>
                    <a:latin typeface="Times New Roman" panose="02020603050405020304" pitchFamily="18" charset="0"/>
                    <a:ea typeface="Times New Roman" panose="02020603050405020304" pitchFamily="18" charset="0"/>
                  </a:rPr>
                  <a:t>Para estructuras con </a:t>
                </a:r>
                <a:r>
                  <a:rPr lang="es-EC" sz="1400" dirty="0">
                    <a:solidFill>
                      <a:srgbClr val="000000"/>
                    </a:solidFill>
                    <a:latin typeface="Times New Roman" panose="02020603050405020304" pitchFamily="18" charset="0"/>
                    <a:ea typeface="Times New Roman" panose="02020603050405020304" pitchFamily="18" charset="0"/>
                  </a:rPr>
                  <a:t>muros estructurales de mampostería el factor “</a:t>
                </a:r>
                <a:r>
                  <a:rPr lang="es-EC" sz="1400" dirty="0" err="1">
                    <a:solidFill>
                      <a:srgbClr val="000000"/>
                    </a:solidFill>
                    <a:latin typeface="Times New Roman" panose="02020603050405020304" pitchFamily="18" charset="0"/>
                    <a:ea typeface="Times New Roman" panose="02020603050405020304" pitchFamily="18" charset="0"/>
                  </a:rPr>
                  <a:t>Ct</a:t>
                </a:r>
                <a:r>
                  <a:rPr lang="es-EC" sz="1400" dirty="0">
                    <a:solidFill>
                      <a:srgbClr val="000000"/>
                    </a:solidFill>
                    <a:latin typeface="Times New Roman" panose="02020603050405020304" pitchFamily="18" charset="0"/>
                    <a:ea typeface="Times New Roman" panose="02020603050405020304" pitchFamily="18" charset="0"/>
                  </a:rPr>
                  <a:t>” se determina de la siguiente manera (con α =1):</a:t>
                </a:r>
              </a:p>
            </p:txBody>
          </p:sp>
        </mc:Choice>
        <mc:Fallback xmlns="">
          <p:sp>
            <p:nvSpPr>
              <p:cNvPr id="3" name="Rectángulo 2">
                <a:extLst>
                  <a:ext uri="{FF2B5EF4-FFF2-40B4-BE49-F238E27FC236}">
                    <a16:creationId xmlns="" xmlns:a16="http://schemas.microsoft.com/office/drawing/2014/main" xmlns:a14="http://schemas.microsoft.com/office/drawing/2010/main" id="{24BACAA5-B315-4EE5-AA94-7FD4F69F3E46}"/>
                  </a:ext>
                </a:extLst>
              </p:cNvPr>
              <p:cNvSpPr>
                <a:spLocks noRot="1" noChangeAspect="1" noMove="1" noResize="1" noEditPoints="1" noAdjustHandles="1" noChangeArrowheads="1" noChangeShapeType="1" noTextEdit="1"/>
              </p:cNvSpPr>
              <p:nvPr/>
            </p:nvSpPr>
            <p:spPr>
              <a:xfrm>
                <a:off x="279119" y="1871676"/>
                <a:ext cx="5361276" cy="2931380"/>
              </a:xfrm>
              <a:prstGeom prst="rect">
                <a:avLst/>
              </a:prstGeom>
              <a:blipFill rotWithShape="0">
                <a:blip r:embed="rId4"/>
                <a:stretch>
                  <a:fillRect l="-341" r="-341" b="-124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id="{43468BF9-9E90-4734-9D3D-1247579F7008}"/>
                  </a:ext>
                </a:extLst>
              </p:cNvPr>
              <p:cNvSpPr/>
              <p:nvPr/>
            </p:nvSpPr>
            <p:spPr>
              <a:xfrm>
                <a:off x="7949431" y="1295270"/>
                <a:ext cx="1436612" cy="6646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C</m:t>
                      </m:r>
                      <m:r>
                        <m:rPr>
                          <m:sty m:val="p"/>
                        </m:rPr>
                        <a:rPr lang="es-EC" i="0">
                          <a:latin typeface="Cambria Math" panose="02040503050406030204" pitchFamily="18" charset="0"/>
                        </a:rPr>
                        <m:t>t</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0,0062</m:t>
                          </m:r>
                        </m:num>
                        <m:den>
                          <m:rad>
                            <m:radPr>
                              <m:degHide m:val="on"/>
                              <m:ctrlPr>
                                <a:rPr lang="es-EC" i="1">
                                  <a:latin typeface="Cambria Math" panose="02040503050406030204" pitchFamily="18" charset="0"/>
                                </a:rPr>
                              </m:ctrlPr>
                            </m:radPr>
                            <m:deg/>
                            <m:e>
                              <m:r>
                                <m:rPr>
                                  <m:sty m:val="p"/>
                                </m:rPr>
                                <a:rPr lang="es-EC" i="0">
                                  <a:latin typeface="Cambria Math" panose="02040503050406030204" pitchFamily="18" charset="0"/>
                                </a:rPr>
                                <m:t>Cw</m:t>
                              </m:r>
                            </m:e>
                          </m:rad>
                        </m:den>
                      </m:f>
                    </m:oMath>
                  </m:oMathPara>
                </a14:m>
                <a:endParaRPr lang="es-EC" dirty="0"/>
              </a:p>
            </p:txBody>
          </p:sp>
        </mc:Choice>
        <mc:Fallback xmlns="">
          <p:sp>
            <p:nvSpPr>
              <p:cNvPr id="6" name="Rectángulo 5">
                <a:extLst>
                  <a:ext uri="{FF2B5EF4-FFF2-40B4-BE49-F238E27FC236}">
                    <a16:creationId xmlns="" xmlns:a16="http://schemas.microsoft.com/office/drawing/2014/main" xmlns:a14="http://schemas.microsoft.com/office/drawing/2010/main" id="{43468BF9-9E90-4734-9D3D-1247579F7008}"/>
                  </a:ext>
                </a:extLst>
              </p:cNvPr>
              <p:cNvSpPr>
                <a:spLocks noRot="1" noChangeAspect="1" noMove="1" noResize="1" noEditPoints="1" noAdjustHandles="1" noChangeArrowheads="1" noChangeShapeType="1" noTextEdit="1"/>
              </p:cNvSpPr>
              <p:nvPr/>
            </p:nvSpPr>
            <p:spPr>
              <a:xfrm>
                <a:off x="7949431" y="1295270"/>
                <a:ext cx="1436612" cy="664606"/>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9864F8CF-EAB5-4331-9C83-CA7D6E50AC94}"/>
                  </a:ext>
                </a:extLst>
              </p:cNvPr>
              <p:cNvSpPr/>
              <p:nvPr/>
            </p:nvSpPr>
            <p:spPr>
              <a:xfrm>
                <a:off x="6530101" y="1959876"/>
                <a:ext cx="4275273" cy="10390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C</m:t>
                      </m:r>
                      <m:r>
                        <m:rPr>
                          <m:sty m:val="p"/>
                        </m:rPr>
                        <a:rPr lang="es-EC" i="0">
                          <a:latin typeface="Cambria Math" panose="02040503050406030204" pitchFamily="18" charset="0"/>
                        </a:rPr>
                        <m:t>w</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100</m:t>
                          </m:r>
                        </m:num>
                        <m:den>
                          <m:sSub>
                            <m:sSubPr>
                              <m:ctrlPr>
                                <a:rPr lang="es-EC" i="1">
                                  <a:latin typeface="Cambria Math" panose="02040503050406030204" pitchFamily="18" charset="0"/>
                                </a:rPr>
                              </m:ctrlPr>
                            </m:sSubPr>
                            <m:e>
                              <m:r>
                                <m:rPr>
                                  <m:sty m:val="p"/>
                                </m:rPr>
                                <a:rPr lang="es-EC" i="0">
                                  <a:latin typeface="Cambria Math" panose="02040503050406030204" pitchFamily="18" charset="0"/>
                                </a:rPr>
                                <m:t>A</m:t>
                              </m:r>
                            </m:e>
                            <m:sub>
                              <m:r>
                                <m:rPr>
                                  <m:sty m:val="p"/>
                                </m:rPr>
                                <a:rPr lang="es-EC" i="0">
                                  <a:latin typeface="Cambria Math" panose="02040503050406030204" pitchFamily="18" charset="0"/>
                                </a:rPr>
                                <m:t>B</m:t>
                              </m:r>
                            </m:sub>
                          </m:sSub>
                        </m:den>
                      </m:f>
                      <m:nary>
                        <m:naryPr>
                          <m:chr m:val="∑"/>
                          <m:limLoc m:val="undOvr"/>
                          <m:ctrlPr>
                            <a:rPr lang="es-EC" i="1">
                              <a:latin typeface="Cambria Math" panose="02040503050406030204" pitchFamily="18" charset="0"/>
                            </a:rPr>
                          </m:ctrlPr>
                        </m:naryPr>
                        <m:sub>
                          <m:r>
                            <m:rPr>
                              <m:sty m:val="p"/>
                            </m:rPr>
                            <a:rPr lang="es-EC" i="0">
                              <a:latin typeface="Cambria Math" panose="02040503050406030204" pitchFamily="18" charset="0"/>
                            </a:rPr>
                            <m:t>i</m:t>
                          </m:r>
                          <m:r>
                            <a:rPr lang="es-EC" i="0">
                              <a:latin typeface="Cambria Math" panose="02040503050406030204" pitchFamily="18" charset="0"/>
                            </a:rPr>
                            <m:t>=1</m:t>
                          </m:r>
                        </m:sub>
                        <m:sup>
                          <m:r>
                            <m:rPr>
                              <m:sty m:val="p"/>
                            </m:rPr>
                            <a:rPr lang="es-EC" i="0">
                              <a:latin typeface="Cambria Math" panose="02040503050406030204" pitchFamily="18" charset="0"/>
                            </a:rPr>
                            <m:t>nw</m:t>
                          </m:r>
                        </m:sup>
                        <m:e>
                          <m:d>
                            <m:dPr>
                              <m:begChr m:val="["/>
                              <m:endChr m:val="]"/>
                              <m:ctrlPr>
                                <a:rPr lang="es-EC" i="1">
                                  <a:latin typeface="Cambria Math" panose="02040503050406030204" pitchFamily="18" charset="0"/>
                                </a:rPr>
                              </m:ctrlPr>
                            </m:dPr>
                            <m:e>
                              <m:sSup>
                                <m:sSupPr>
                                  <m:ctrlPr>
                                    <a:rPr lang="es-EC" i="1">
                                      <a:latin typeface="Cambria Math" panose="02040503050406030204" pitchFamily="18" charset="0"/>
                                    </a:rPr>
                                  </m:ctrlPr>
                                </m:sSupPr>
                                <m:e>
                                  <m:d>
                                    <m:dPr>
                                      <m:ctrlPr>
                                        <a:rPr lang="es-EC" i="1">
                                          <a:latin typeface="Cambria Math" panose="02040503050406030204" pitchFamily="18" charset="0"/>
                                        </a:rPr>
                                      </m:ctrlPr>
                                    </m:dPr>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m:rPr>
                                                  <m:sty m:val="p"/>
                                                </m:rPr>
                                                <a:rPr lang="es-EC" i="0">
                                                  <a:latin typeface="Cambria Math" panose="02040503050406030204" pitchFamily="18" charset="0"/>
                                                </a:rPr>
                                                <m:t>h</m:t>
                                              </m:r>
                                            </m:e>
                                            <m:sub>
                                              <m:r>
                                                <m:rPr>
                                                  <m:sty m:val="p"/>
                                                </m:rPr>
                                                <a:rPr lang="es-EC" i="0">
                                                  <a:latin typeface="Cambria Math" panose="02040503050406030204" pitchFamily="18" charset="0"/>
                                                </a:rPr>
                                                <m:t>n</m:t>
                                              </m:r>
                                            </m:sub>
                                          </m:sSub>
                                        </m:num>
                                        <m:den>
                                          <m:sSub>
                                            <m:sSubPr>
                                              <m:ctrlPr>
                                                <a:rPr lang="es-EC" i="1">
                                                  <a:latin typeface="Cambria Math" panose="02040503050406030204" pitchFamily="18" charset="0"/>
                                                </a:rPr>
                                              </m:ctrlPr>
                                            </m:sSubPr>
                                            <m:e>
                                              <m:r>
                                                <m:rPr>
                                                  <m:sty m:val="p"/>
                                                </m:rPr>
                                                <a:rPr lang="es-EC" i="0">
                                                  <a:latin typeface="Cambria Math" panose="02040503050406030204" pitchFamily="18" charset="0"/>
                                                </a:rPr>
                                                <m:t>h</m:t>
                                              </m:r>
                                            </m:e>
                                            <m:sub>
                                              <m:r>
                                                <m:rPr>
                                                  <m:sty m:val="p"/>
                                                </m:rPr>
                                                <a:rPr lang="es-EC" i="0">
                                                  <a:latin typeface="Cambria Math" panose="02040503050406030204" pitchFamily="18" charset="0"/>
                                                </a:rPr>
                                                <m:t>wi</m:t>
                                              </m:r>
                                            </m:sub>
                                          </m:sSub>
                                        </m:den>
                                      </m:f>
                                    </m:e>
                                  </m:d>
                                </m:e>
                                <m:sup>
                                  <m:r>
                                    <a:rPr lang="es-EC" i="0">
                                      <a:latin typeface="Cambria Math" panose="02040503050406030204" pitchFamily="18" charset="0"/>
                                    </a:rPr>
                                    <m:t>2</m:t>
                                  </m:r>
                                </m:sup>
                              </m:sSup>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m:rPr>
                                          <m:sty m:val="p"/>
                                        </m:rPr>
                                        <a:rPr lang="es-EC" i="0">
                                          <a:latin typeface="Cambria Math" panose="02040503050406030204" pitchFamily="18" charset="0"/>
                                        </a:rPr>
                                        <m:t>A</m:t>
                                      </m:r>
                                    </m:e>
                                    <m:sub>
                                      <m:r>
                                        <m:rPr>
                                          <m:sty m:val="p"/>
                                        </m:rPr>
                                        <a:rPr lang="es-EC" i="0">
                                          <a:latin typeface="Cambria Math" panose="02040503050406030204" pitchFamily="18" charset="0"/>
                                        </a:rPr>
                                        <m:t>wi</m:t>
                                      </m:r>
                                    </m:sub>
                                  </m:sSub>
                                </m:num>
                                <m:den>
                                  <m:r>
                                    <a:rPr lang="es-EC" i="0">
                                      <a:latin typeface="Cambria Math" panose="02040503050406030204" pitchFamily="18" charset="0"/>
                                    </a:rPr>
                                    <m:t>1+0,83</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m:rPr>
                                                      <m:sty m:val="p"/>
                                                    </m:rPr>
                                                    <a:rPr lang="es-EC" i="0">
                                                      <a:latin typeface="Cambria Math" panose="02040503050406030204" pitchFamily="18" charset="0"/>
                                                    </a:rPr>
                                                    <m:t>h</m:t>
                                                  </m:r>
                                                </m:e>
                                                <m:sub>
                                                  <m:r>
                                                    <m:rPr>
                                                      <m:sty m:val="p"/>
                                                    </m:rPr>
                                                    <a:rPr lang="es-EC" i="0">
                                                      <a:latin typeface="Cambria Math" panose="02040503050406030204" pitchFamily="18" charset="0"/>
                                                    </a:rPr>
                                                    <m:t>wi</m:t>
                                                  </m:r>
                                                </m:sub>
                                              </m:sSub>
                                            </m:num>
                                            <m:den>
                                              <m:sSub>
                                                <m:sSubPr>
                                                  <m:ctrlPr>
                                                    <a:rPr lang="es-EC" i="1">
                                                      <a:latin typeface="Cambria Math" panose="02040503050406030204" pitchFamily="18" charset="0"/>
                                                    </a:rPr>
                                                  </m:ctrlPr>
                                                </m:sSubPr>
                                                <m:e>
                                                  <m:r>
                                                    <m:rPr>
                                                      <m:sty m:val="p"/>
                                                    </m:rPr>
                                                    <a:rPr lang="es-EC" i="0">
                                                      <a:latin typeface="Cambria Math" panose="02040503050406030204" pitchFamily="18" charset="0"/>
                                                    </a:rPr>
                                                    <m:t>I</m:t>
                                                  </m:r>
                                                </m:e>
                                                <m:sub>
                                                  <m:r>
                                                    <m:rPr>
                                                      <m:sty m:val="p"/>
                                                    </m:rPr>
                                                    <a:rPr lang="es-EC" i="0">
                                                      <a:latin typeface="Cambria Math" panose="02040503050406030204" pitchFamily="18" charset="0"/>
                                                    </a:rPr>
                                                    <m:t>wi</m:t>
                                                  </m:r>
                                                </m:sub>
                                              </m:sSub>
                                            </m:den>
                                          </m:f>
                                        </m:e>
                                      </m:d>
                                    </m:e>
                                    <m:sup>
                                      <m:r>
                                        <a:rPr lang="es-EC" i="0">
                                          <a:latin typeface="Cambria Math" panose="02040503050406030204" pitchFamily="18" charset="0"/>
                                        </a:rPr>
                                        <m:t>2</m:t>
                                      </m:r>
                                    </m:sup>
                                  </m:sSup>
                                </m:den>
                              </m:f>
                            </m:e>
                          </m:d>
                        </m:e>
                      </m:nary>
                    </m:oMath>
                  </m:oMathPara>
                </a14:m>
                <a:endParaRPr lang="es-EC" dirty="0"/>
              </a:p>
            </p:txBody>
          </p:sp>
        </mc:Choice>
        <mc:Fallback xmlns="">
          <p:sp>
            <p:nvSpPr>
              <p:cNvPr id="8" name="Rectángulo 7">
                <a:extLst>
                  <a:ext uri="{FF2B5EF4-FFF2-40B4-BE49-F238E27FC236}">
                    <a16:creationId xmlns="" xmlns:a16="http://schemas.microsoft.com/office/drawing/2014/main" xmlns:a14="http://schemas.microsoft.com/office/drawing/2010/main" id="{9864F8CF-EAB5-4331-9C83-CA7D6E50AC94}"/>
                  </a:ext>
                </a:extLst>
              </p:cNvPr>
              <p:cNvSpPr>
                <a:spLocks noRot="1" noChangeAspect="1" noMove="1" noResize="1" noEditPoints="1" noAdjustHandles="1" noChangeArrowheads="1" noChangeShapeType="1" noTextEdit="1"/>
              </p:cNvSpPr>
              <p:nvPr/>
            </p:nvSpPr>
            <p:spPr>
              <a:xfrm>
                <a:off x="6530101" y="1959876"/>
                <a:ext cx="4275273" cy="1039067"/>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a:extLst>
                  <a:ext uri="{FF2B5EF4-FFF2-40B4-BE49-F238E27FC236}">
                    <a16:creationId xmlns:a16="http://schemas.microsoft.com/office/drawing/2014/main" id="{9E3F7178-9787-45EB-84E4-F2DABFEE694E}"/>
                  </a:ext>
                </a:extLst>
              </p:cNvPr>
              <p:cNvSpPr/>
              <p:nvPr/>
            </p:nvSpPr>
            <p:spPr>
              <a:xfrm>
                <a:off x="5640394" y="2683167"/>
                <a:ext cx="6305791" cy="3085268"/>
              </a:xfrm>
              <a:prstGeom prst="rect">
                <a:avLst/>
              </a:prstGeom>
            </p:spPr>
            <p:txBody>
              <a:bodyPr wrap="square">
                <a:spAutoFit/>
              </a:bodyPr>
              <a:lstStyle/>
              <a:p>
                <a:pPr indent="180340" algn="just">
                  <a:lnSpc>
                    <a:spcPct val="150000"/>
                  </a:lnSpc>
                  <a:spcBef>
                    <a:spcPts val="600"/>
                  </a:spcBef>
                  <a:spcAft>
                    <a:spcPts val="600"/>
                  </a:spcAft>
                </a:pPr>
                <a:r>
                  <a:rPr lang="es-ES" sz="1400" dirty="0">
                    <a:solidFill>
                      <a:srgbClr val="000000"/>
                    </a:solidFill>
                    <a:latin typeface="Times New Roman" panose="02020603050405020304" pitchFamily="18" charset="0"/>
                    <a:ea typeface="Times New Roman" panose="02020603050405020304" pitchFamily="18" charset="0"/>
                  </a:rPr>
                  <a:t>Donde:</a:t>
                </a:r>
                <a:endParaRPr lang="es-EC" sz="1400" dirty="0">
                  <a:solidFill>
                    <a:srgbClr val="000000"/>
                  </a:solidFill>
                  <a:latin typeface="Times New Roman" panose="02020603050405020304" pitchFamily="18" charset="0"/>
                  <a:ea typeface="Times New Roman" panose="02020603050405020304" pitchFamily="18" charset="0"/>
                </a:endParaRPr>
              </a:p>
              <a:p>
                <a:pPr marL="447040" indent="-266700" algn="just">
                  <a:lnSpc>
                    <a:spcPct val="150000"/>
                  </a:lnSpc>
                  <a:spcBef>
                    <a:spcPts val="600"/>
                  </a:spcBef>
                  <a:spcAft>
                    <a:spcPts val="600"/>
                  </a:spcAft>
                </a:pPr>
                <a14:m>
                  <m:oMath xmlns:m="http://schemas.openxmlformats.org/officeDocument/2006/math">
                    <m:sSub>
                      <m:sSubPr>
                        <m:ctrlPr>
                          <a:rPr lang="es-EC" sz="1400" i="1">
                            <a:solidFill>
                              <a:srgbClr val="000000"/>
                            </a:solidFill>
                            <a:latin typeface="Cambria Math" panose="02040503050406030204" pitchFamily="18" charset="0"/>
                            <a:ea typeface="Times New Roman" panose="02020603050405020304" pitchFamily="18" charset="0"/>
                          </a:rPr>
                        </m:ctrlPr>
                      </m:sSubPr>
                      <m:e>
                        <m:r>
                          <m:rPr>
                            <m:sty m:val="p"/>
                          </m:rPr>
                          <a:rPr lang="es-ES" sz="1400">
                            <a:solidFill>
                              <a:srgbClr val="000000"/>
                            </a:solidFill>
                            <a:latin typeface="Cambria Math" panose="02040503050406030204" pitchFamily="18" charset="0"/>
                            <a:ea typeface="Times New Roman" panose="02020603050405020304" pitchFamily="18" charset="0"/>
                          </a:rPr>
                          <m:t>A</m:t>
                        </m:r>
                      </m:e>
                      <m:sub>
                        <m:r>
                          <m:rPr>
                            <m:sty m:val="p"/>
                          </m:rPr>
                          <a:rPr lang="es-ES" sz="1400">
                            <a:solidFill>
                              <a:srgbClr val="000000"/>
                            </a:solidFill>
                            <a:latin typeface="Cambria Math" panose="02040503050406030204" pitchFamily="18" charset="0"/>
                            <a:ea typeface="Times New Roman" panose="02020603050405020304" pitchFamily="18" charset="0"/>
                          </a:rPr>
                          <m:t>B</m:t>
                        </m:r>
                      </m:sub>
                    </m:sSub>
                    <m:r>
                      <a:rPr lang="es-ES" sz="1400">
                        <a:solidFill>
                          <a:srgbClr val="000000"/>
                        </a:solidFill>
                        <a:latin typeface="Cambria Math" panose="02040503050406030204" pitchFamily="18" charset="0"/>
                        <a:ea typeface="Times New Roman" panose="02020603050405020304" pitchFamily="18" charset="0"/>
                      </a:rPr>
                      <m:t>:</m:t>
                    </m:r>
                  </m:oMath>
                </a14:m>
                <a:r>
                  <a:rPr lang="es-ES" sz="1400" i="1" dirty="0">
                    <a:solidFill>
                      <a:srgbClr val="000000"/>
                    </a:solidFill>
                    <a:latin typeface="Cambria Math" panose="02040503050406030204" pitchFamily="18" charset="0"/>
                    <a:ea typeface="Times New Roman" panose="02020603050405020304" pitchFamily="18" charset="0"/>
                  </a:rPr>
                  <a:t>  </a:t>
                </a:r>
                <a:r>
                  <a:rPr lang="es-ES" sz="1400" dirty="0">
                    <a:solidFill>
                      <a:srgbClr val="000000"/>
                    </a:solidFill>
                    <a:latin typeface="Times New Roman" panose="02020603050405020304" pitchFamily="18" charset="0"/>
                    <a:ea typeface="Times New Roman" panose="02020603050405020304" pitchFamily="18" charset="0"/>
                  </a:rPr>
                  <a:t>Área de la edificación en su base (m</a:t>
                </a:r>
                <a:r>
                  <a:rPr lang="es-ES" sz="1400" baseline="30000" dirty="0">
                    <a:solidFill>
                      <a:srgbClr val="000000"/>
                    </a:solidFill>
                    <a:latin typeface="Times New Roman" panose="02020603050405020304" pitchFamily="18" charset="0"/>
                    <a:ea typeface="Times New Roman" panose="02020603050405020304" pitchFamily="18" charset="0"/>
                  </a:rPr>
                  <a:t>2</a:t>
                </a:r>
                <a:r>
                  <a:rPr lang="es-ES" sz="1400" dirty="0">
                    <a:solidFill>
                      <a:srgbClr val="000000"/>
                    </a:solidFill>
                    <a:latin typeface="Times New Roman" panose="02020603050405020304" pitchFamily="18" charset="0"/>
                    <a:ea typeface="Times New Roman" panose="02020603050405020304" pitchFamily="18" charset="0"/>
                  </a:rPr>
                  <a:t>).</a:t>
                </a:r>
                <a:endParaRPr lang="es-EC" sz="1400" dirty="0">
                  <a:solidFill>
                    <a:srgbClr val="000000"/>
                  </a:solidFill>
                  <a:latin typeface="Times New Roman" panose="02020603050405020304" pitchFamily="18" charset="0"/>
                  <a:ea typeface="Times New Roman" panose="02020603050405020304" pitchFamily="18" charset="0"/>
                </a:endParaRPr>
              </a:p>
              <a:p>
                <a:pPr marL="449580" indent="-266700" algn="just">
                  <a:lnSpc>
                    <a:spcPct val="150000"/>
                  </a:lnSpc>
                  <a:spcBef>
                    <a:spcPts val="600"/>
                  </a:spcBef>
                  <a:spcAft>
                    <a:spcPts val="600"/>
                  </a:spcAft>
                </a:pPr>
                <a14:m>
                  <m:oMath xmlns:m="http://schemas.openxmlformats.org/officeDocument/2006/math">
                    <m:sSub>
                      <m:sSubPr>
                        <m:ctrlPr>
                          <a:rPr lang="es-EC" sz="1400" i="1">
                            <a:solidFill>
                              <a:srgbClr val="000000"/>
                            </a:solidFill>
                            <a:latin typeface="Cambria Math" panose="02040503050406030204" pitchFamily="18" charset="0"/>
                            <a:ea typeface="Times New Roman" panose="02020603050405020304" pitchFamily="18" charset="0"/>
                          </a:rPr>
                        </m:ctrlPr>
                      </m:sSubPr>
                      <m:e>
                        <m:r>
                          <m:rPr>
                            <m:sty m:val="p"/>
                          </m:rPr>
                          <a:rPr lang="es-ES" sz="1400">
                            <a:solidFill>
                              <a:srgbClr val="000000"/>
                            </a:solidFill>
                            <a:latin typeface="Cambria Math" panose="02040503050406030204" pitchFamily="18" charset="0"/>
                            <a:ea typeface="Times New Roman" panose="02020603050405020304" pitchFamily="18" charset="0"/>
                          </a:rPr>
                          <m:t>n</m:t>
                        </m:r>
                      </m:e>
                      <m:sub>
                        <m:r>
                          <m:rPr>
                            <m:sty m:val="p"/>
                          </m:rPr>
                          <a:rPr lang="es-ES" sz="1400">
                            <a:solidFill>
                              <a:srgbClr val="000000"/>
                            </a:solidFill>
                            <a:latin typeface="Cambria Math" panose="02040503050406030204" pitchFamily="18" charset="0"/>
                            <a:ea typeface="Times New Roman" panose="02020603050405020304" pitchFamily="18" charset="0"/>
                          </a:rPr>
                          <m:t>w</m:t>
                        </m:r>
                      </m:sub>
                    </m:sSub>
                    <m:r>
                      <a:rPr lang="es-ES" sz="1400">
                        <a:solidFill>
                          <a:srgbClr val="000000"/>
                        </a:solidFill>
                        <a:latin typeface="Cambria Math" panose="02040503050406030204" pitchFamily="18" charset="0"/>
                        <a:ea typeface="Times New Roman" panose="02020603050405020304" pitchFamily="18" charset="0"/>
                      </a:rPr>
                      <m:t>:</m:t>
                    </m:r>
                  </m:oMath>
                </a14:m>
                <a:r>
                  <a:rPr lang="es-ES" sz="1400" i="1" dirty="0">
                    <a:solidFill>
                      <a:srgbClr val="000000"/>
                    </a:solidFill>
                    <a:latin typeface="Times New Roman" panose="02020603050405020304" pitchFamily="18" charset="0"/>
                    <a:ea typeface="Times New Roman" panose="02020603050405020304" pitchFamily="18" charset="0"/>
                  </a:rPr>
                  <a:t> </a:t>
                </a:r>
                <a:r>
                  <a:rPr lang="es-ES" sz="1400" dirty="0">
                    <a:solidFill>
                      <a:srgbClr val="000000"/>
                    </a:solidFill>
                    <a:latin typeface="Times New Roman" panose="02020603050405020304" pitchFamily="18" charset="0"/>
                    <a:ea typeface="Times New Roman" panose="02020603050405020304" pitchFamily="18" charset="0"/>
                  </a:rPr>
                  <a:t>Número de muros de la edificación diseñados para resistir las fuerzas sísmicas en la dirección de estudio.</a:t>
                </a:r>
                <a:endParaRPr lang="es-EC" sz="1400" dirty="0">
                  <a:solidFill>
                    <a:srgbClr val="000000"/>
                  </a:solidFill>
                  <a:latin typeface="Times New Roman" panose="02020603050405020304" pitchFamily="18" charset="0"/>
                  <a:ea typeface="Times New Roman" panose="02020603050405020304" pitchFamily="18" charset="0"/>
                </a:endParaRPr>
              </a:p>
              <a:p>
                <a:pPr marL="449580" indent="-266700" algn="just">
                  <a:lnSpc>
                    <a:spcPct val="150000"/>
                  </a:lnSpc>
                  <a:spcBef>
                    <a:spcPts val="600"/>
                  </a:spcBef>
                  <a:spcAft>
                    <a:spcPts val="600"/>
                  </a:spcAft>
                </a:pPr>
                <a14:m>
                  <m:oMath xmlns:m="http://schemas.openxmlformats.org/officeDocument/2006/math">
                    <m:sSub>
                      <m:sSubPr>
                        <m:ctrlPr>
                          <a:rPr lang="es-EC" sz="1400" i="1">
                            <a:solidFill>
                              <a:srgbClr val="000000"/>
                            </a:solidFill>
                            <a:latin typeface="Cambria Math" panose="02040503050406030204" pitchFamily="18" charset="0"/>
                            <a:ea typeface="Times New Roman" panose="02020603050405020304" pitchFamily="18" charset="0"/>
                          </a:rPr>
                        </m:ctrlPr>
                      </m:sSubPr>
                      <m:e>
                        <m:r>
                          <m:rPr>
                            <m:sty m:val="p"/>
                          </m:rPr>
                          <a:rPr lang="es-ES" sz="1400">
                            <a:solidFill>
                              <a:srgbClr val="000000"/>
                            </a:solidFill>
                            <a:latin typeface="Cambria Math" panose="02040503050406030204" pitchFamily="18" charset="0"/>
                            <a:ea typeface="Times New Roman" panose="02020603050405020304" pitchFamily="18" charset="0"/>
                          </a:rPr>
                          <m:t>h</m:t>
                        </m:r>
                      </m:e>
                      <m:sub>
                        <m:r>
                          <m:rPr>
                            <m:sty m:val="p"/>
                          </m:rPr>
                          <a:rPr lang="es-ES" sz="1400">
                            <a:solidFill>
                              <a:srgbClr val="000000"/>
                            </a:solidFill>
                            <a:latin typeface="Cambria Math" panose="02040503050406030204" pitchFamily="18" charset="0"/>
                            <a:ea typeface="Times New Roman" panose="02020603050405020304" pitchFamily="18" charset="0"/>
                          </a:rPr>
                          <m:t>wi</m:t>
                        </m:r>
                      </m:sub>
                    </m:sSub>
                    <m:r>
                      <a:rPr lang="es-ES" sz="1400">
                        <a:solidFill>
                          <a:srgbClr val="000000"/>
                        </a:solidFill>
                        <a:latin typeface="Cambria Math" panose="02040503050406030204" pitchFamily="18" charset="0"/>
                        <a:ea typeface="Times New Roman" panose="02020603050405020304" pitchFamily="18" charset="0"/>
                      </a:rPr>
                      <m:t>:</m:t>
                    </m:r>
                  </m:oMath>
                </a14:m>
                <a:r>
                  <a:rPr lang="es-ES" sz="1400" i="1" dirty="0">
                    <a:solidFill>
                      <a:srgbClr val="000000"/>
                    </a:solidFill>
                    <a:latin typeface="Cambria Math" panose="02040503050406030204" pitchFamily="18" charset="0"/>
                    <a:ea typeface="Times New Roman" panose="02020603050405020304" pitchFamily="18" charset="0"/>
                  </a:rPr>
                  <a:t> </a:t>
                </a:r>
                <a:r>
                  <a:rPr lang="es-ES" sz="1400" dirty="0">
                    <a:solidFill>
                      <a:srgbClr val="000000"/>
                    </a:solidFill>
                    <a:latin typeface="Times New Roman" panose="02020603050405020304" pitchFamily="18" charset="0"/>
                    <a:ea typeface="Times New Roman" panose="02020603050405020304" pitchFamily="18" charset="0"/>
                  </a:rPr>
                  <a:t>Altura del muro i medido desde la base (m).</a:t>
                </a:r>
                <a:endParaRPr lang="es-EC" sz="1400" dirty="0">
                  <a:solidFill>
                    <a:srgbClr val="000000"/>
                  </a:solidFill>
                  <a:latin typeface="Times New Roman" panose="02020603050405020304" pitchFamily="18" charset="0"/>
                  <a:ea typeface="Times New Roman" panose="02020603050405020304" pitchFamily="18" charset="0"/>
                </a:endParaRPr>
              </a:p>
              <a:p>
                <a:pPr marL="449580" indent="-266700" algn="just">
                  <a:lnSpc>
                    <a:spcPct val="150000"/>
                  </a:lnSpc>
                  <a:spcBef>
                    <a:spcPts val="600"/>
                  </a:spcBef>
                  <a:spcAft>
                    <a:spcPts val="600"/>
                  </a:spcAft>
                </a:pPr>
                <a14:m>
                  <m:oMath xmlns:m="http://schemas.openxmlformats.org/officeDocument/2006/math">
                    <m:sSub>
                      <m:sSubPr>
                        <m:ctrlPr>
                          <a:rPr lang="es-EC" sz="1400" i="1">
                            <a:solidFill>
                              <a:srgbClr val="000000"/>
                            </a:solidFill>
                            <a:latin typeface="Cambria Math" panose="02040503050406030204" pitchFamily="18" charset="0"/>
                            <a:ea typeface="Times New Roman" panose="02020603050405020304" pitchFamily="18" charset="0"/>
                          </a:rPr>
                        </m:ctrlPr>
                      </m:sSubPr>
                      <m:e>
                        <m:r>
                          <m:rPr>
                            <m:sty m:val="p"/>
                          </m:rPr>
                          <a:rPr lang="es-ES" sz="1400">
                            <a:solidFill>
                              <a:srgbClr val="000000"/>
                            </a:solidFill>
                            <a:latin typeface="Cambria Math" panose="02040503050406030204" pitchFamily="18" charset="0"/>
                            <a:ea typeface="Times New Roman" panose="02020603050405020304" pitchFamily="18" charset="0"/>
                          </a:rPr>
                          <m:t>A</m:t>
                        </m:r>
                      </m:e>
                      <m:sub>
                        <m:r>
                          <m:rPr>
                            <m:sty m:val="p"/>
                          </m:rPr>
                          <a:rPr lang="es-ES" sz="1400">
                            <a:solidFill>
                              <a:srgbClr val="000000"/>
                            </a:solidFill>
                            <a:latin typeface="Cambria Math" panose="02040503050406030204" pitchFamily="18" charset="0"/>
                            <a:ea typeface="Times New Roman" panose="02020603050405020304" pitchFamily="18" charset="0"/>
                          </a:rPr>
                          <m:t>wi</m:t>
                        </m:r>
                      </m:sub>
                    </m:sSub>
                    <m:r>
                      <a:rPr lang="es-ES" sz="1400">
                        <a:solidFill>
                          <a:srgbClr val="000000"/>
                        </a:solidFill>
                        <a:latin typeface="Cambria Math" panose="02040503050406030204" pitchFamily="18" charset="0"/>
                        <a:ea typeface="Times New Roman" panose="02020603050405020304" pitchFamily="18" charset="0"/>
                      </a:rPr>
                      <m:t>:</m:t>
                    </m:r>
                  </m:oMath>
                </a14:m>
                <a:r>
                  <a:rPr lang="es-ES" sz="1400" i="1" dirty="0">
                    <a:solidFill>
                      <a:srgbClr val="000000"/>
                    </a:solidFill>
                    <a:latin typeface="Cambria Math" panose="02040503050406030204" pitchFamily="18" charset="0"/>
                    <a:ea typeface="Times New Roman" panose="02020603050405020304" pitchFamily="18" charset="0"/>
                  </a:rPr>
                  <a:t> </a:t>
                </a:r>
                <a:r>
                  <a:rPr lang="es-ES" sz="1400" dirty="0">
                    <a:solidFill>
                      <a:srgbClr val="000000"/>
                    </a:solidFill>
                    <a:latin typeface="Times New Roman" panose="02020603050405020304" pitchFamily="18" charset="0"/>
                    <a:ea typeface="Times New Roman" panose="02020603050405020304" pitchFamily="18" charset="0"/>
                  </a:rPr>
                  <a:t>Área mínima de cortante de la sección de un muro estructural i.</a:t>
                </a:r>
                <a:endParaRPr lang="es-EC" sz="1400" dirty="0">
                  <a:solidFill>
                    <a:srgbClr val="000000"/>
                  </a:solidFill>
                  <a:latin typeface="Times New Roman" panose="02020603050405020304" pitchFamily="18" charset="0"/>
                  <a:ea typeface="Times New Roman" panose="02020603050405020304" pitchFamily="18" charset="0"/>
                </a:endParaRPr>
              </a:p>
              <a:p>
                <a:pPr marL="449580" indent="-266700" algn="just">
                  <a:lnSpc>
                    <a:spcPct val="150000"/>
                  </a:lnSpc>
                  <a:spcBef>
                    <a:spcPts val="600"/>
                  </a:spcBef>
                  <a:spcAft>
                    <a:spcPts val="600"/>
                  </a:spcAft>
                </a:pPr>
                <a14:m>
                  <m:oMath xmlns:m="http://schemas.openxmlformats.org/officeDocument/2006/math">
                    <m:sSub>
                      <m:sSubPr>
                        <m:ctrlPr>
                          <a:rPr lang="es-EC" sz="1400" i="1">
                            <a:solidFill>
                              <a:srgbClr val="000000"/>
                            </a:solidFill>
                            <a:latin typeface="Cambria Math" panose="02040503050406030204" pitchFamily="18" charset="0"/>
                            <a:ea typeface="Times New Roman" panose="02020603050405020304" pitchFamily="18" charset="0"/>
                          </a:rPr>
                        </m:ctrlPr>
                      </m:sSubPr>
                      <m:e>
                        <m:r>
                          <m:rPr>
                            <m:sty m:val="p"/>
                          </m:rPr>
                          <a:rPr lang="es-EC" sz="1400">
                            <a:solidFill>
                              <a:srgbClr val="000000"/>
                            </a:solidFill>
                            <a:latin typeface="Cambria Math" panose="02040503050406030204" pitchFamily="18" charset="0"/>
                            <a:ea typeface="Times New Roman" panose="02020603050405020304" pitchFamily="18" charset="0"/>
                          </a:rPr>
                          <m:t>I</m:t>
                        </m:r>
                      </m:e>
                      <m:sub>
                        <m:r>
                          <m:rPr>
                            <m:sty m:val="p"/>
                          </m:rPr>
                          <a:rPr lang="es-EC" sz="1400">
                            <a:solidFill>
                              <a:srgbClr val="000000"/>
                            </a:solidFill>
                            <a:latin typeface="Cambria Math" panose="02040503050406030204" pitchFamily="18" charset="0"/>
                            <a:ea typeface="Times New Roman" panose="02020603050405020304" pitchFamily="18" charset="0"/>
                          </a:rPr>
                          <m:t>wi</m:t>
                        </m:r>
                      </m:sub>
                    </m:sSub>
                    <m:r>
                      <a:rPr lang="es-EC" sz="1400">
                        <a:solidFill>
                          <a:srgbClr val="000000"/>
                        </a:solidFill>
                        <a:latin typeface="Cambria Math" panose="02040503050406030204" pitchFamily="18" charset="0"/>
                        <a:ea typeface="Times New Roman" panose="02020603050405020304" pitchFamily="18" charset="0"/>
                      </a:rPr>
                      <m:t>:</m:t>
                    </m:r>
                  </m:oMath>
                </a14:m>
                <a:r>
                  <a:rPr lang="es-EC" sz="1400" dirty="0">
                    <a:solidFill>
                      <a:srgbClr val="000000"/>
                    </a:solidFill>
                    <a:latin typeface="Times New Roman" panose="02020603050405020304" pitchFamily="18" charset="0"/>
                    <a:ea typeface="Times New Roman" panose="02020603050405020304" pitchFamily="18" charset="0"/>
                  </a:rPr>
                  <a:t>  Longitud medida horizontalmente en metros de un muro estructural i.</a:t>
                </a:r>
              </a:p>
            </p:txBody>
          </p:sp>
        </mc:Choice>
        <mc:Fallback xmlns="">
          <p:sp>
            <p:nvSpPr>
              <p:cNvPr id="9" name="Rectángulo 8">
                <a:extLst>
                  <a:ext uri="{FF2B5EF4-FFF2-40B4-BE49-F238E27FC236}">
                    <a16:creationId xmlns="" xmlns:a16="http://schemas.microsoft.com/office/drawing/2014/main" xmlns:a14="http://schemas.microsoft.com/office/drawing/2010/main" id="{9E3F7178-9787-45EB-84E4-F2DABFEE694E}"/>
                  </a:ext>
                </a:extLst>
              </p:cNvPr>
              <p:cNvSpPr>
                <a:spLocks noRot="1" noChangeAspect="1" noMove="1" noResize="1" noEditPoints="1" noAdjustHandles="1" noChangeArrowheads="1" noChangeShapeType="1" noTextEdit="1"/>
              </p:cNvSpPr>
              <p:nvPr/>
            </p:nvSpPr>
            <p:spPr>
              <a:xfrm>
                <a:off x="5640394" y="2683167"/>
                <a:ext cx="6305791" cy="3085268"/>
              </a:xfrm>
              <a:prstGeom prst="rect">
                <a:avLst/>
              </a:prstGeom>
              <a:blipFill rotWithShape="0">
                <a:blip r:embed="rId7"/>
                <a:stretch>
                  <a:fillRect r="-193" b="-118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2" name="Rectángulo 41">
                <a:extLst>
                  <a:ext uri="{FF2B5EF4-FFF2-40B4-BE49-F238E27FC236}">
                    <a16:creationId xmlns:a16="http://schemas.microsoft.com/office/drawing/2014/main" id="{A73F614A-854D-44F0-AFDB-D0A151A2A567}"/>
                  </a:ext>
                </a:extLst>
              </p:cNvPr>
              <p:cNvSpPr/>
              <p:nvPr/>
            </p:nvSpPr>
            <p:spPr>
              <a:xfrm>
                <a:off x="249024" y="4897683"/>
                <a:ext cx="5519679" cy="975446"/>
              </a:xfrm>
              <a:prstGeom prst="rect">
                <a:avLst/>
              </a:prstGeom>
            </p:spPr>
            <p:txBody>
              <a:bodyPr wrap="square">
                <a:spAutoFit/>
              </a:bodyPr>
              <a:lstStyle/>
              <a:p>
                <a:pPr algn="ctr">
                  <a:spcAft>
                    <a:spcPts val="0"/>
                  </a:spcAft>
                  <a:tabLst>
                    <a:tab pos="1276350" algn="l"/>
                  </a:tabLst>
                </a:pPr>
                <a14:m>
                  <m:oMathPara xmlns:m="http://schemas.openxmlformats.org/officeDocument/2006/math">
                    <m:oMathParaPr>
                      <m:jc m:val="centerGroup"/>
                    </m:oMathParaPr>
                    <m:oMath xmlns:m="http://schemas.openxmlformats.org/officeDocument/2006/math">
                      <m:r>
                        <m:rPr>
                          <m:sty m:val="p"/>
                        </m:rPr>
                        <a:rPr lang="es-ES_tradnl">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Cw</m:t>
                      </m:r>
                      <m:r>
                        <a:rPr lang="es-ES_tradnl">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=14,37</m:t>
                      </m:r>
                    </m:oMath>
                  </m:oMathPara>
                </a14:m>
                <a:endParaRPr lang="es-EC"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tabLst>
                    <a:tab pos="1276350" algn="l"/>
                  </a:tabLst>
                </a:pPr>
                <a14:m>
                  <m:oMathPara xmlns:m="http://schemas.openxmlformats.org/officeDocument/2006/math">
                    <m:oMathParaPr>
                      <m:jc m:val="centerGroup"/>
                    </m:oMathParaPr>
                    <m:oMath xmlns:m="http://schemas.openxmlformats.org/officeDocument/2006/math">
                      <m:r>
                        <m:rPr>
                          <m:sty m:val="p"/>
                        </m:rPr>
                        <a:rPr lang="es-ES_tradnl">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Ct</m:t>
                      </m:r>
                      <m:r>
                        <a:rPr lang="es-ES_tradnl">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=0,016</m:t>
                      </m:r>
                    </m:oMath>
                  </m:oMathPara>
                </a14:m>
                <a:endParaRPr lang="es-EC"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es-ES_tradnl"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es-ES" sz="2000">
                        <a:solidFill>
                          <a:srgbClr val="000000"/>
                        </a:solidFill>
                        <a:effectLst/>
                        <a:latin typeface="Cambria Math" panose="02040503050406030204" pitchFamily="18" charset="0"/>
                        <a:ea typeface="Times New Roman" panose="02020603050405020304" pitchFamily="18" charset="0"/>
                      </a:rPr>
                      <m:t>T</m:t>
                    </m:r>
                    <m:r>
                      <a:rPr lang="es-ES" sz="2000">
                        <a:solidFill>
                          <a:srgbClr val="000000"/>
                        </a:solidFill>
                        <a:effectLst/>
                        <a:latin typeface="Cambria Math" panose="02040503050406030204" pitchFamily="18" charset="0"/>
                        <a:ea typeface="Times New Roman" panose="02020603050405020304" pitchFamily="18" charset="0"/>
                      </a:rPr>
                      <m:t>=0,13 </m:t>
                    </m:r>
                    <m:r>
                      <m:rPr>
                        <m:sty m:val="p"/>
                      </m:rPr>
                      <a:rPr lang="es-ES" sz="2000">
                        <a:solidFill>
                          <a:srgbClr val="000000"/>
                        </a:solidFill>
                        <a:effectLst/>
                        <a:latin typeface="Cambria Math" panose="02040503050406030204" pitchFamily="18" charset="0"/>
                        <a:ea typeface="Times New Roman" panose="02020603050405020304" pitchFamily="18" charset="0"/>
                      </a:rPr>
                      <m:t>s</m:t>
                    </m:r>
                  </m:oMath>
                </a14:m>
                <a:endParaRPr lang="es-EC" sz="2000" dirty="0">
                  <a:solidFill>
                    <a:srgbClr val="000000"/>
                  </a:solidFill>
                  <a:effectLst/>
                  <a:latin typeface="Times New Roman" panose="02020603050405020304" pitchFamily="18" charset="0"/>
                  <a:ea typeface="Times New Roman" panose="02020603050405020304" pitchFamily="18" charset="0"/>
                </a:endParaRPr>
              </a:p>
            </p:txBody>
          </p:sp>
        </mc:Choice>
        <mc:Fallback xmlns="">
          <p:sp>
            <p:nvSpPr>
              <p:cNvPr id="42" name="Rectángulo 41">
                <a:extLst>
                  <a:ext uri="{FF2B5EF4-FFF2-40B4-BE49-F238E27FC236}">
                    <a16:creationId xmlns="" xmlns:a16="http://schemas.microsoft.com/office/drawing/2014/main" xmlns:a14="http://schemas.microsoft.com/office/drawing/2010/main" id="{A73F614A-854D-44F0-AFDB-D0A151A2A567}"/>
                  </a:ext>
                </a:extLst>
              </p:cNvPr>
              <p:cNvSpPr>
                <a:spLocks noRot="1" noChangeAspect="1" noMove="1" noResize="1" noEditPoints="1" noAdjustHandles="1" noChangeArrowheads="1" noChangeShapeType="1" noTextEdit="1"/>
              </p:cNvSpPr>
              <p:nvPr/>
            </p:nvSpPr>
            <p:spPr>
              <a:xfrm>
                <a:off x="249024" y="4897683"/>
                <a:ext cx="5519679" cy="975446"/>
              </a:xfrm>
              <a:prstGeom prst="rect">
                <a:avLst/>
              </a:prstGeom>
              <a:blipFill rotWithShape="0">
                <a:blip r:embed="rId8"/>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15613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39</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ANÁLISIS SÍSMICO</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650590" y="768610"/>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ACELERACIÓN ESPECTRAL (Sa)</a:t>
            </a:r>
          </a:p>
        </p:txBody>
      </p:sp>
      <p:pic>
        <p:nvPicPr>
          <p:cNvPr id="18" name="0 Imagen">
            <a:extLst>
              <a:ext uri="{FF2B5EF4-FFF2-40B4-BE49-F238E27FC236}">
                <a16:creationId xmlns:a16="http://schemas.microsoft.com/office/drawing/2014/main" id="{4C8A8BDC-22FB-4BEB-96F1-B3A7616B016D}"/>
              </a:ext>
            </a:extLst>
          </p:cNvPr>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1704"/>
          <a:stretch/>
        </p:blipFill>
        <p:spPr bwMode="auto">
          <a:xfrm>
            <a:off x="561872" y="1450594"/>
            <a:ext cx="4650105" cy="285305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9" name="Imagen 18">
            <a:extLst>
              <a:ext uri="{FF2B5EF4-FFF2-40B4-BE49-F238E27FC236}">
                <a16:creationId xmlns:a16="http://schemas.microsoft.com/office/drawing/2014/main" id="{59605A66-A8A4-483D-9DA8-55F12A5577F1}"/>
              </a:ext>
            </a:extLst>
          </p:cNvPr>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508901" y="1457816"/>
            <a:ext cx="5938294" cy="285305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20" name="Rectángulo 19">
            <a:extLst>
              <a:ext uri="{FF2B5EF4-FFF2-40B4-BE49-F238E27FC236}">
                <a16:creationId xmlns:a16="http://schemas.microsoft.com/office/drawing/2014/main" id="{F35CB597-65AD-4384-854B-CC9A887DFF9D}"/>
              </a:ext>
            </a:extLst>
          </p:cNvPr>
          <p:cNvSpPr/>
          <p:nvPr/>
        </p:nvSpPr>
        <p:spPr>
          <a:xfrm>
            <a:off x="1808519" y="4637871"/>
            <a:ext cx="2156809" cy="307777"/>
          </a:xfrm>
          <a:prstGeom prst="rect">
            <a:avLst/>
          </a:prstGeom>
        </p:spPr>
        <p:txBody>
          <a:bodyPr wrap="none">
            <a:spAutoFit/>
          </a:bodyPr>
          <a:lstStyle/>
          <a:p>
            <a:pPr algn="just"/>
            <a:r>
              <a:rPr lang="es-EC" sz="1400" b="1" dirty="0"/>
              <a:t>Fuente: (</a:t>
            </a:r>
            <a:r>
              <a:rPr lang="es-EC" sz="1400" dirty="0"/>
              <a:t>NEC-SE-DS, 2015) </a:t>
            </a:r>
          </a:p>
        </p:txBody>
      </p:sp>
      <p:sp>
        <p:nvSpPr>
          <p:cNvPr id="7" name="Rectángulo 6">
            <a:extLst>
              <a:ext uri="{FF2B5EF4-FFF2-40B4-BE49-F238E27FC236}">
                <a16:creationId xmlns:a16="http://schemas.microsoft.com/office/drawing/2014/main" id="{5C0E9323-CF01-45DA-88E2-AC5FC5B73F03}"/>
              </a:ext>
            </a:extLst>
          </p:cNvPr>
          <p:cNvSpPr/>
          <p:nvPr/>
        </p:nvSpPr>
        <p:spPr>
          <a:xfrm>
            <a:off x="1234227" y="4396411"/>
            <a:ext cx="3305392" cy="307777"/>
          </a:xfrm>
          <a:prstGeom prst="rect">
            <a:avLst/>
          </a:prstGeom>
        </p:spPr>
        <p:txBody>
          <a:bodyPr wrap="none">
            <a:spAutoFit/>
          </a:bodyPr>
          <a:lstStyle/>
          <a:p>
            <a:r>
              <a:rPr lang="es-EC" sz="1400" b="1" dirty="0">
                <a:solidFill>
                  <a:srgbClr val="000000"/>
                </a:solidFill>
                <a:ea typeface="Times New Roman" panose="02020603050405020304" pitchFamily="18" charset="0"/>
              </a:rPr>
              <a:t>Espectro sísmico elástico de aceleraciones</a:t>
            </a:r>
            <a:endParaRPr lang="es-EC" sz="1400" b="1" dirty="0"/>
          </a:p>
        </p:txBody>
      </p:sp>
      <mc:AlternateContent xmlns:mc="http://schemas.openxmlformats.org/markup-compatibility/2006" xmlns:a14="http://schemas.microsoft.com/office/drawing/2010/main">
        <mc:Choice Requires="a14">
          <p:sp>
            <p:nvSpPr>
              <p:cNvPr id="10" name="Rectángulo 9">
                <a:extLst>
                  <a:ext uri="{FF2B5EF4-FFF2-40B4-BE49-F238E27FC236}">
                    <a16:creationId xmlns:a16="http://schemas.microsoft.com/office/drawing/2014/main" id="{6CABAC28-467C-4CEE-A5BC-F5799CF7EAE8}"/>
                  </a:ext>
                </a:extLst>
              </p:cNvPr>
              <p:cNvSpPr/>
              <p:nvPr/>
            </p:nvSpPr>
            <p:spPr>
              <a:xfrm>
                <a:off x="3958172" y="5086164"/>
                <a:ext cx="35225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m:rPr>
                              <m:sty m:val="p"/>
                            </m:rPr>
                            <a:rPr lang="es-EC">
                              <a:latin typeface="Cambria Math" panose="02040503050406030204" pitchFamily="18" charset="0"/>
                            </a:rPr>
                            <m:t>S</m:t>
                          </m:r>
                        </m:e>
                        <m:sub>
                          <m:r>
                            <m:rPr>
                              <m:sty m:val="p"/>
                            </m:rPr>
                            <a:rPr lang="es-EC" i="0">
                              <a:latin typeface="Cambria Math" panose="02040503050406030204" pitchFamily="18" charset="0"/>
                            </a:rPr>
                            <m:t>a</m:t>
                          </m:r>
                        </m:sub>
                      </m:sSub>
                      <m:d>
                        <m:dPr>
                          <m:ctrlPr>
                            <a:rPr lang="es-EC" b="0" i="1" smtClean="0">
                              <a:latin typeface="Cambria Math" panose="02040503050406030204" pitchFamily="18" charset="0"/>
                            </a:rPr>
                          </m:ctrlPr>
                        </m:dPr>
                        <m:e>
                          <m:r>
                            <a:rPr lang="es-EC" b="0" i="1" smtClean="0">
                              <a:latin typeface="Cambria Math" panose="02040503050406030204" pitchFamily="18" charset="0"/>
                            </a:rPr>
                            <m:t>0,13</m:t>
                          </m:r>
                        </m:e>
                      </m:d>
                      <m:r>
                        <a:rPr lang="es-EC" i="0">
                          <a:latin typeface="Cambria Math" panose="02040503050406030204" pitchFamily="18" charset="0"/>
                        </a:rPr>
                        <m:t>=</m:t>
                      </m:r>
                      <m:r>
                        <a:rPr lang="es-EC" b="0" i="0" smtClean="0">
                          <a:latin typeface="Cambria Math" panose="02040503050406030204" pitchFamily="18" charset="0"/>
                        </a:rPr>
                        <m:t>1,10 </m:t>
                      </m:r>
                      <m:r>
                        <m:rPr>
                          <m:sty m:val="p"/>
                        </m:rPr>
                        <a:rPr lang="es-EC" b="0" i="0" smtClean="0">
                          <a:latin typeface="Cambria Math" panose="02040503050406030204" pitchFamily="18" charset="0"/>
                        </a:rPr>
                        <m:t>g</m:t>
                      </m:r>
                      <m:r>
                        <a:rPr lang="es-EC" b="0" i="0" smtClean="0">
                          <a:latin typeface="Cambria Math" panose="02040503050406030204" pitchFamily="18" charset="0"/>
                        </a:rPr>
                        <m:t>=10,80 </m:t>
                      </m:r>
                      <m:r>
                        <m:rPr>
                          <m:sty m:val="p"/>
                        </m:rPr>
                        <a:rPr lang="es-EC" b="0" i="0" smtClean="0">
                          <a:latin typeface="Cambria Math" panose="02040503050406030204" pitchFamily="18" charset="0"/>
                        </a:rPr>
                        <m:t>m</m:t>
                      </m:r>
                      <m:r>
                        <a:rPr lang="es-EC" b="0" i="0" smtClean="0">
                          <a:latin typeface="Cambria Math" panose="02040503050406030204" pitchFamily="18" charset="0"/>
                        </a:rPr>
                        <m:t>/</m:t>
                      </m:r>
                      <m:sSup>
                        <m:sSupPr>
                          <m:ctrlPr>
                            <a:rPr lang="es-EC" b="0" i="1" smtClean="0">
                              <a:latin typeface="Cambria Math" panose="02040503050406030204" pitchFamily="18" charset="0"/>
                            </a:rPr>
                          </m:ctrlPr>
                        </m:sSupPr>
                        <m:e>
                          <m:r>
                            <a:rPr lang="es-EC" b="0" i="1" smtClean="0">
                              <a:latin typeface="Cambria Math" panose="02040503050406030204" pitchFamily="18" charset="0"/>
                            </a:rPr>
                            <m:t>𝑠</m:t>
                          </m:r>
                        </m:e>
                        <m:sup>
                          <m:r>
                            <a:rPr lang="es-EC" b="0" i="1" smtClean="0">
                              <a:latin typeface="Cambria Math" panose="02040503050406030204" pitchFamily="18" charset="0"/>
                            </a:rPr>
                            <m:t>2</m:t>
                          </m:r>
                        </m:sup>
                      </m:sSup>
                    </m:oMath>
                  </m:oMathPara>
                </a14:m>
                <a:endParaRPr lang="es-EC" dirty="0"/>
              </a:p>
            </p:txBody>
          </p:sp>
        </mc:Choice>
        <mc:Fallback xmlns="">
          <p:sp>
            <p:nvSpPr>
              <p:cNvPr id="10" name="Rectángulo 9">
                <a:extLst>
                  <a:ext uri="{FF2B5EF4-FFF2-40B4-BE49-F238E27FC236}">
                    <a16:creationId xmlns="" xmlns:a16="http://schemas.microsoft.com/office/drawing/2014/main" xmlns:a14="http://schemas.microsoft.com/office/drawing/2010/main" id="{6CABAC28-467C-4CEE-A5BC-F5799CF7EAE8}"/>
                  </a:ext>
                </a:extLst>
              </p:cNvPr>
              <p:cNvSpPr>
                <a:spLocks noRot="1" noChangeAspect="1" noMove="1" noResize="1" noEditPoints="1" noAdjustHandles="1" noChangeArrowheads="1" noChangeShapeType="1" noTextEdit="1"/>
              </p:cNvSpPr>
              <p:nvPr/>
            </p:nvSpPr>
            <p:spPr>
              <a:xfrm>
                <a:off x="3958172" y="5086164"/>
                <a:ext cx="3522567" cy="369332"/>
              </a:xfrm>
              <a:prstGeom prst="rect">
                <a:avLst/>
              </a:prstGeom>
              <a:blipFill rotWithShape="0">
                <a:blip r:embed="rId7"/>
                <a:stretch>
                  <a:fillRect b="-13115"/>
                </a:stretch>
              </a:blipFill>
            </p:spPr>
            <p:txBody>
              <a:bodyPr/>
              <a:lstStyle/>
              <a:p>
                <a:r>
                  <a:rPr lang="es-EC">
                    <a:noFill/>
                  </a:rPr>
                  <a:t> </a:t>
                </a:r>
              </a:p>
            </p:txBody>
          </p:sp>
        </mc:Fallback>
      </mc:AlternateContent>
    </p:spTree>
    <p:extLst>
      <p:ext uri="{BB962C8B-B14F-4D97-AF65-F5344CB8AC3E}">
        <p14:creationId xmlns:p14="http://schemas.microsoft.com/office/powerpoint/2010/main" val="1264544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0" y="70731"/>
            <a:ext cx="5164428" cy="461665"/>
          </a:xfrm>
          <a:prstGeom prst="rect">
            <a:avLst/>
          </a:prstGeom>
          <a:noFill/>
          <a:ln>
            <a:noFill/>
          </a:ln>
        </p:spPr>
        <p:txBody>
          <a:bodyPr wrap="square" rtlCol="0">
            <a:spAutoFit/>
          </a:bodyPr>
          <a:lstStyle/>
          <a:p>
            <a:pPr algn="ctr"/>
            <a:r>
              <a:rPr lang="es-ES" sz="2400" b="1" dirty="0">
                <a:ln>
                  <a:solidFill>
                    <a:schemeClr val="tx1"/>
                  </a:solidFill>
                </a:ln>
              </a:rPr>
              <a:t>GENERALIDADES: </a:t>
            </a:r>
            <a:r>
              <a:rPr lang="es-ES" sz="2000" dirty="0">
                <a:ln>
                  <a:solidFill>
                    <a:schemeClr val="tx1"/>
                  </a:solidFill>
                </a:ln>
              </a:rPr>
              <a:t>INTRODUCCIÓN</a:t>
            </a:r>
            <a:r>
              <a:rPr lang="es-ES" sz="2000" b="1" dirty="0">
                <a:ln>
                  <a:solidFill>
                    <a:schemeClr val="tx1"/>
                  </a:solidFill>
                </a:ln>
              </a:rPr>
              <a:t> </a:t>
            </a:r>
            <a:r>
              <a:rPr lang="es-ES" sz="2000" dirty="0">
                <a:ln>
                  <a:solidFill>
                    <a:schemeClr val="tx1"/>
                  </a:solidFill>
                </a:ln>
              </a:rPr>
              <a:t> </a:t>
            </a:r>
          </a:p>
        </p:txBody>
      </p:sp>
      <p:sp>
        <p:nvSpPr>
          <p:cNvPr id="11" name="Rectángulo 10"/>
          <p:cNvSpPr/>
          <p:nvPr/>
        </p:nvSpPr>
        <p:spPr>
          <a:xfrm>
            <a:off x="295582" y="941975"/>
            <a:ext cx="5830898" cy="20494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C" sz="2400" b="1" dirty="0"/>
              <a:t>Yaruquí: </a:t>
            </a:r>
          </a:p>
          <a:p>
            <a:pPr algn="just"/>
            <a:r>
              <a:rPr lang="es-EC" sz="2400" dirty="0"/>
              <a:t>Se encuentra a 32 Km de la ciudad de Quito.</a:t>
            </a:r>
          </a:p>
          <a:p>
            <a:pPr algn="just"/>
            <a:r>
              <a:rPr lang="es-EC" sz="2400" dirty="0"/>
              <a:t>A 2.527 msnm.</a:t>
            </a:r>
          </a:p>
          <a:p>
            <a:pPr algn="just"/>
            <a:r>
              <a:rPr lang="es-EC" sz="2400" dirty="0"/>
              <a:t>Población de 20.000 habitantes (Censo 2010).</a:t>
            </a:r>
          </a:p>
        </p:txBody>
      </p:sp>
      <p:sp>
        <p:nvSpPr>
          <p:cNvPr id="22" name="3 Flecha a la derecha con muesca"/>
          <p:cNvSpPr/>
          <p:nvPr/>
        </p:nvSpPr>
        <p:spPr>
          <a:xfrm>
            <a:off x="0" y="6353086"/>
            <a:ext cx="1676067" cy="524638"/>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28" name="3 Flecha a la derecha con muesca"/>
          <p:cNvSpPr/>
          <p:nvPr/>
        </p:nvSpPr>
        <p:spPr>
          <a:xfrm>
            <a:off x="1535159"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2. PROBLEMA Y OBJETIVOS</a:t>
            </a:r>
          </a:p>
        </p:txBody>
      </p:sp>
      <p:sp>
        <p:nvSpPr>
          <p:cNvPr id="29"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30" name="3 Flecha a la derecha con muesca"/>
          <p:cNvSpPr/>
          <p:nvPr/>
        </p:nvSpPr>
        <p:spPr>
          <a:xfrm>
            <a:off x="4671794"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1"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2"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pic>
        <p:nvPicPr>
          <p:cNvPr id="3" name="Imagen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648954" y="929297"/>
            <a:ext cx="5188223" cy="4615896"/>
          </a:xfrm>
          <a:prstGeom prst="rect">
            <a:avLst/>
          </a:prstGeom>
          <a:ln>
            <a:solidFill>
              <a:srgbClr val="7CAE40"/>
            </a:solidFill>
          </a:ln>
        </p:spPr>
      </p:pic>
      <p:sp>
        <p:nvSpPr>
          <p:cNvPr id="15" name="Rectángulo 14"/>
          <p:cNvSpPr/>
          <p:nvPr/>
        </p:nvSpPr>
        <p:spPr>
          <a:xfrm>
            <a:off x="6558898" y="5620332"/>
            <a:ext cx="2467791" cy="307777"/>
          </a:xfrm>
          <a:prstGeom prst="rect">
            <a:avLst/>
          </a:prstGeom>
        </p:spPr>
        <p:txBody>
          <a:bodyPr wrap="none">
            <a:spAutoFit/>
          </a:bodyPr>
          <a:lstStyle/>
          <a:p>
            <a:pPr algn="just"/>
            <a:r>
              <a:rPr lang="es-EC" sz="1400" b="1" dirty="0"/>
              <a:t>Fuente: </a:t>
            </a:r>
            <a:r>
              <a:rPr lang="es-EC" sz="1400" dirty="0"/>
              <a:t>(GAD YARUQUÍ, 2018)  </a:t>
            </a:r>
          </a:p>
        </p:txBody>
      </p:sp>
    </p:spTree>
    <p:extLst>
      <p:ext uri="{BB962C8B-B14F-4D97-AF65-F5344CB8AC3E}">
        <p14:creationId xmlns:p14="http://schemas.microsoft.com/office/powerpoint/2010/main" val="1754708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40</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ANÁLISIS SÍSMICO</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650592" y="818251"/>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FACTOR DE IMPORTANCIA (I) Y DE REDUCCIÓN (R)</a:t>
            </a:r>
          </a:p>
        </p:txBody>
      </p:sp>
      <p:sp>
        <p:nvSpPr>
          <p:cNvPr id="20" name="Rectángulo 19">
            <a:extLst>
              <a:ext uri="{FF2B5EF4-FFF2-40B4-BE49-F238E27FC236}">
                <a16:creationId xmlns:a16="http://schemas.microsoft.com/office/drawing/2014/main" id="{F35CB597-65AD-4384-854B-CC9A887DFF9D}"/>
              </a:ext>
            </a:extLst>
          </p:cNvPr>
          <p:cNvSpPr/>
          <p:nvPr/>
        </p:nvSpPr>
        <p:spPr>
          <a:xfrm>
            <a:off x="2011533" y="4585723"/>
            <a:ext cx="2156809" cy="307777"/>
          </a:xfrm>
          <a:prstGeom prst="rect">
            <a:avLst/>
          </a:prstGeom>
        </p:spPr>
        <p:txBody>
          <a:bodyPr wrap="none">
            <a:spAutoFit/>
          </a:bodyPr>
          <a:lstStyle/>
          <a:p>
            <a:pPr algn="just"/>
            <a:r>
              <a:rPr lang="es-EC" sz="1400" b="1" dirty="0"/>
              <a:t>Fuente: (</a:t>
            </a:r>
            <a:r>
              <a:rPr lang="es-EC" sz="1400" dirty="0"/>
              <a:t>NEC-SE-DS, 2015) </a:t>
            </a:r>
          </a:p>
        </p:txBody>
      </p:sp>
      <p:sp>
        <p:nvSpPr>
          <p:cNvPr id="7" name="Rectángulo 6">
            <a:extLst>
              <a:ext uri="{FF2B5EF4-FFF2-40B4-BE49-F238E27FC236}">
                <a16:creationId xmlns:a16="http://schemas.microsoft.com/office/drawing/2014/main" id="{5C0E9323-CF01-45DA-88E2-AC5FC5B73F03}"/>
              </a:ext>
            </a:extLst>
          </p:cNvPr>
          <p:cNvSpPr/>
          <p:nvPr/>
        </p:nvSpPr>
        <p:spPr>
          <a:xfrm>
            <a:off x="2063055" y="4289162"/>
            <a:ext cx="2053767" cy="338554"/>
          </a:xfrm>
          <a:prstGeom prst="rect">
            <a:avLst/>
          </a:prstGeom>
        </p:spPr>
        <p:txBody>
          <a:bodyPr wrap="none">
            <a:spAutoFit/>
          </a:bodyPr>
          <a:lstStyle/>
          <a:p>
            <a:r>
              <a:rPr lang="es-EC" sz="1600" b="1" dirty="0">
                <a:solidFill>
                  <a:srgbClr val="000000"/>
                </a:solidFill>
                <a:ea typeface="Times New Roman" panose="02020603050405020304" pitchFamily="18" charset="0"/>
              </a:rPr>
              <a:t>Factor de Importancia</a:t>
            </a:r>
            <a:endParaRPr lang="es-EC" sz="1600" b="1" dirty="0"/>
          </a:p>
        </p:txBody>
      </p:sp>
      <p:pic>
        <p:nvPicPr>
          <p:cNvPr id="17" name="0 Imagen">
            <a:extLst>
              <a:ext uri="{FF2B5EF4-FFF2-40B4-BE49-F238E27FC236}">
                <a16:creationId xmlns:a16="http://schemas.microsoft.com/office/drawing/2014/main" id="{88CF166D-4F1E-4EDF-8994-6767933693E5}"/>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5944"/>
          <a:stretch/>
        </p:blipFill>
        <p:spPr bwMode="auto">
          <a:xfrm>
            <a:off x="207121" y="1522932"/>
            <a:ext cx="5765638" cy="2766230"/>
          </a:xfrm>
          <a:prstGeom prst="rect">
            <a:avLst/>
          </a:prstGeom>
          <a:ln>
            <a:noFill/>
          </a:ln>
          <a:extLst>
            <a:ext uri="{53640926-AAD7-44D8-BBD7-CCE9431645EC}">
              <a14:shadowObscured xmlns:a14="http://schemas.microsoft.com/office/drawing/2010/main"/>
            </a:ext>
          </a:extLst>
        </p:spPr>
      </p:pic>
      <p:grpSp>
        <p:nvGrpSpPr>
          <p:cNvPr id="21" name="Grupo 20">
            <a:extLst>
              <a:ext uri="{FF2B5EF4-FFF2-40B4-BE49-F238E27FC236}">
                <a16:creationId xmlns:a16="http://schemas.microsoft.com/office/drawing/2014/main" id="{481DD753-78E8-4889-B382-64A4485C75B4}"/>
              </a:ext>
            </a:extLst>
          </p:cNvPr>
          <p:cNvGrpSpPr/>
          <p:nvPr/>
        </p:nvGrpSpPr>
        <p:grpSpPr>
          <a:xfrm>
            <a:off x="6095999" y="2151667"/>
            <a:ext cx="5504180" cy="1508760"/>
            <a:chOff x="0" y="0"/>
            <a:chExt cx="5372100" cy="1419225"/>
          </a:xfrm>
        </p:grpSpPr>
        <p:pic>
          <p:nvPicPr>
            <p:cNvPr id="22" name="Imagen 21">
              <a:extLst>
                <a:ext uri="{FF2B5EF4-FFF2-40B4-BE49-F238E27FC236}">
                  <a16:creationId xmlns:a16="http://schemas.microsoft.com/office/drawing/2014/main" id="{0BF999E2-1576-4DAB-8EAF-FD3E91122966}"/>
                </a:ext>
              </a:extLst>
            </p:cNvPr>
            <p:cNvPicPr>
              <a:picLocks noChangeAspect="1"/>
            </p:cNvPicPr>
            <p:nvPr/>
          </p:nvPicPr>
          <p:blipFill rotWithShape="1">
            <a:blip r:embed="rId5">
              <a:extLst>
                <a:ext uri="{28A0092B-C50C-407E-A947-70E740481C1C}">
                  <a14:useLocalDpi xmlns:a14="http://schemas.microsoft.com/office/drawing/2010/main" val="0"/>
                </a:ext>
              </a:extLst>
            </a:blip>
            <a:srcRect t="1333"/>
            <a:stretch/>
          </p:blipFill>
          <p:spPr bwMode="auto">
            <a:xfrm>
              <a:off x="71919" y="0"/>
              <a:ext cx="5205730" cy="141922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23" name="Rectángulo 22">
              <a:extLst>
                <a:ext uri="{FF2B5EF4-FFF2-40B4-BE49-F238E27FC236}">
                  <a16:creationId xmlns:a16="http://schemas.microsoft.com/office/drawing/2014/main" id="{749674D4-559E-424B-8D25-7BE4569669CE}"/>
                </a:ext>
              </a:extLst>
            </p:cNvPr>
            <p:cNvSpPr/>
            <p:nvPr/>
          </p:nvSpPr>
          <p:spPr>
            <a:xfrm>
              <a:off x="0" y="523982"/>
              <a:ext cx="5372100" cy="3333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sp>
        <p:nvSpPr>
          <p:cNvPr id="24" name="Rectángulo 23">
            <a:extLst>
              <a:ext uri="{FF2B5EF4-FFF2-40B4-BE49-F238E27FC236}">
                <a16:creationId xmlns:a16="http://schemas.microsoft.com/office/drawing/2014/main" id="{BB0302C3-C7C2-47A7-AB2D-9953D6524F3E}"/>
              </a:ext>
            </a:extLst>
          </p:cNvPr>
          <p:cNvSpPr/>
          <p:nvPr/>
        </p:nvSpPr>
        <p:spPr>
          <a:xfrm>
            <a:off x="7282981" y="3786136"/>
            <a:ext cx="3130216" cy="307777"/>
          </a:xfrm>
          <a:prstGeom prst="rect">
            <a:avLst/>
          </a:prstGeom>
        </p:spPr>
        <p:txBody>
          <a:bodyPr wrap="none">
            <a:spAutoFit/>
          </a:bodyPr>
          <a:lstStyle/>
          <a:p>
            <a:r>
              <a:rPr lang="es-EC" sz="1400" b="1" dirty="0">
                <a:solidFill>
                  <a:srgbClr val="000000"/>
                </a:solidFill>
                <a:ea typeface="Times New Roman" panose="02020603050405020304" pitchFamily="18" charset="0"/>
              </a:rPr>
              <a:t>Factor de reducción de la fuerza sísmica</a:t>
            </a:r>
            <a:endParaRPr lang="es-EC" sz="1400" b="1" dirty="0"/>
          </a:p>
        </p:txBody>
      </p:sp>
      <p:sp>
        <p:nvSpPr>
          <p:cNvPr id="25" name="Rectángulo 24">
            <a:extLst>
              <a:ext uri="{FF2B5EF4-FFF2-40B4-BE49-F238E27FC236}">
                <a16:creationId xmlns:a16="http://schemas.microsoft.com/office/drawing/2014/main" id="{311CB486-D32D-4B2A-A0DE-D5262D33886E}"/>
              </a:ext>
            </a:extLst>
          </p:cNvPr>
          <p:cNvSpPr/>
          <p:nvPr/>
        </p:nvSpPr>
        <p:spPr>
          <a:xfrm>
            <a:off x="7769684" y="4063577"/>
            <a:ext cx="2156809" cy="307777"/>
          </a:xfrm>
          <a:prstGeom prst="rect">
            <a:avLst/>
          </a:prstGeom>
        </p:spPr>
        <p:txBody>
          <a:bodyPr wrap="none">
            <a:spAutoFit/>
          </a:bodyPr>
          <a:lstStyle/>
          <a:p>
            <a:pPr algn="just"/>
            <a:r>
              <a:rPr lang="es-EC" sz="1400" b="1" dirty="0"/>
              <a:t>Fuente: (</a:t>
            </a:r>
            <a:r>
              <a:rPr lang="es-EC" sz="1400" dirty="0"/>
              <a:t>NEC-SE-DS, 2015) </a:t>
            </a:r>
          </a:p>
        </p:txBody>
      </p:sp>
    </p:spTree>
    <p:extLst>
      <p:ext uri="{BB962C8B-B14F-4D97-AF65-F5344CB8AC3E}">
        <p14:creationId xmlns:p14="http://schemas.microsoft.com/office/powerpoint/2010/main" val="639505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41</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ANÁLISIS SÍSMICO</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650592" y="818251"/>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COEFICIENTE DE IRREGULARIDAD EN PLANTA</a:t>
            </a:r>
          </a:p>
        </p:txBody>
      </p:sp>
      <p:sp>
        <p:nvSpPr>
          <p:cNvPr id="20" name="Rectángulo 19">
            <a:extLst>
              <a:ext uri="{FF2B5EF4-FFF2-40B4-BE49-F238E27FC236}">
                <a16:creationId xmlns:a16="http://schemas.microsoft.com/office/drawing/2014/main" id="{F35CB597-65AD-4384-854B-CC9A887DFF9D}"/>
              </a:ext>
            </a:extLst>
          </p:cNvPr>
          <p:cNvSpPr/>
          <p:nvPr/>
        </p:nvSpPr>
        <p:spPr>
          <a:xfrm>
            <a:off x="2120116" y="5773774"/>
            <a:ext cx="2156809" cy="307777"/>
          </a:xfrm>
          <a:prstGeom prst="rect">
            <a:avLst/>
          </a:prstGeom>
        </p:spPr>
        <p:txBody>
          <a:bodyPr wrap="none">
            <a:spAutoFit/>
          </a:bodyPr>
          <a:lstStyle/>
          <a:p>
            <a:pPr algn="just"/>
            <a:r>
              <a:rPr lang="es-EC" sz="1400" b="1" dirty="0"/>
              <a:t>Fuente: (</a:t>
            </a:r>
            <a:r>
              <a:rPr lang="es-EC" sz="1400" dirty="0"/>
              <a:t>NEC-SE-DS, 2015) </a:t>
            </a:r>
          </a:p>
        </p:txBody>
      </p:sp>
      <p:sp>
        <p:nvSpPr>
          <p:cNvPr id="7" name="Rectángulo 6">
            <a:extLst>
              <a:ext uri="{FF2B5EF4-FFF2-40B4-BE49-F238E27FC236}">
                <a16:creationId xmlns:a16="http://schemas.microsoft.com/office/drawing/2014/main" id="{5C0E9323-CF01-45DA-88E2-AC5FC5B73F03}"/>
              </a:ext>
            </a:extLst>
          </p:cNvPr>
          <p:cNvSpPr/>
          <p:nvPr/>
        </p:nvSpPr>
        <p:spPr>
          <a:xfrm>
            <a:off x="1841707" y="5475210"/>
            <a:ext cx="2713628" cy="307777"/>
          </a:xfrm>
          <a:prstGeom prst="rect">
            <a:avLst/>
          </a:prstGeom>
        </p:spPr>
        <p:txBody>
          <a:bodyPr wrap="none">
            <a:spAutoFit/>
          </a:bodyPr>
          <a:lstStyle/>
          <a:p>
            <a:r>
              <a:rPr lang="es-EC" sz="1400" b="1" dirty="0">
                <a:solidFill>
                  <a:srgbClr val="000000"/>
                </a:solidFill>
                <a:ea typeface="Times New Roman" panose="02020603050405020304" pitchFamily="18" charset="0"/>
              </a:rPr>
              <a:t>Tipos de irregularidades en planta</a:t>
            </a:r>
            <a:endParaRPr lang="es-EC" sz="1400" b="1" dirty="0"/>
          </a:p>
        </p:txBody>
      </p:sp>
      <p:pic>
        <p:nvPicPr>
          <p:cNvPr id="27" name="0 Imagen">
            <a:extLst>
              <a:ext uri="{FF2B5EF4-FFF2-40B4-BE49-F238E27FC236}">
                <a16:creationId xmlns:a16="http://schemas.microsoft.com/office/drawing/2014/main" id="{CE923317-F104-4066-8DF5-7A49B202FA82}"/>
              </a:ext>
            </a:extLst>
          </p:cNvPr>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085687" y="1241604"/>
            <a:ext cx="4225669" cy="4277207"/>
          </a:xfrm>
          <a:prstGeom prst="rect">
            <a:avLst/>
          </a:prstGeom>
        </p:spPr>
      </p:pic>
      <mc:AlternateContent xmlns:mc="http://schemas.openxmlformats.org/markup-compatibility/2006" xmlns:a14="http://schemas.microsoft.com/office/drawing/2010/main">
        <mc:Choice Requires="a14">
          <p:sp>
            <p:nvSpPr>
              <p:cNvPr id="2" name="Rectángulo 1">
                <a:extLst>
                  <a:ext uri="{FF2B5EF4-FFF2-40B4-BE49-F238E27FC236}">
                    <a16:creationId xmlns:a16="http://schemas.microsoft.com/office/drawing/2014/main" id="{BE669461-70F6-40CB-805B-9ED7B4E0B732}"/>
                  </a:ext>
                </a:extLst>
              </p:cNvPr>
              <p:cNvSpPr/>
              <p:nvPr/>
            </p:nvSpPr>
            <p:spPr>
              <a:xfrm>
                <a:off x="5326185" y="2418824"/>
                <a:ext cx="6096000" cy="2708434"/>
              </a:xfrm>
              <a:prstGeom prst="rect">
                <a:avLst/>
              </a:prstGeom>
            </p:spPr>
            <p:txBody>
              <a:bodyPr>
                <a:spAutoFit/>
              </a:bodyPr>
              <a:lstStyle/>
              <a:p>
                <a:pPr indent="18034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s-EC" i="1" smtClean="0">
                              <a:solidFill>
                                <a:srgbClr val="000000"/>
                              </a:solidFill>
                              <a:latin typeface="Cambria Math" panose="02040503050406030204" pitchFamily="18" charset="0"/>
                              <a:ea typeface="Times New Roman" panose="02020603050405020304" pitchFamily="18" charset="0"/>
                            </a:rPr>
                          </m:ctrlPr>
                        </m:sSubPr>
                        <m:e>
                          <m:r>
                            <a:rPr lang="es-ES">
                              <a:solidFill>
                                <a:srgbClr val="000000"/>
                              </a:solidFill>
                              <a:latin typeface="Cambria Math" panose="02040503050406030204" pitchFamily="18" charset="0"/>
                              <a:ea typeface="Times New Roman" panose="02020603050405020304" pitchFamily="18" charset="0"/>
                            </a:rPr>
                            <m:t>∅</m:t>
                          </m:r>
                        </m:e>
                        <m:sub>
                          <m:r>
                            <m:rPr>
                              <m:sty m:val="p"/>
                            </m:rPr>
                            <a:rPr lang="es-ES">
                              <a:solidFill>
                                <a:srgbClr val="000000"/>
                              </a:solidFill>
                              <a:latin typeface="Cambria Math" panose="02040503050406030204" pitchFamily="18" charset="0"/>
                              <a:ea typeface="Times New Roman" panose="02020603050405020304" pitchFamily="18" charset="0"/>
                            </a:rPr>
                            <m:t>P</m:t>
                          </m:r>
                          <m:r>
                            <a:rPr lang="es-ES">
                              <a:solidFill>
                                <a:srgbClr val="000000"/>
                              </a:solidFill>
                              <a:latin typeface="Cambria Math" panose="02040503050406030204" pitchFamily="18" charset="0"/>
                              <a:ea typeface="Times New Roman" panose="02020603050405020304" pitchFamily="18" charset="0"/>
                            </a:rPr>
                            <m:t>1</m:t>
                          </m:r>
                        </m:sub>
                      </m:sSub>
                      <m:r>
                        <a:rPr lang="es-ES">
                          <a:solidFill>
                            <a:srgbClr val="000000"/>
                          </a:solidFill>
                          <a:latin typeface="Cambria Math" panose="02040503050406030204" pitchFamily="18" charset="0"/>
                          <a:ea typeface="Times New Roman" panose="02020603050405020304" pitchFamily="18" charset="0"/>
                        </a:rPr>
                        <m:t>=0,9;  </m:t>
                      </m:r>
                      <m:sSub>
                        <m:sSubPr>
                          <m:ctrlPr>
                            <a:rPr lang="es-EC" i="1">
                              <a:solidFill>
                                <a:srgbClr val="000000"/>
                              </a:solidFill>
                              <a:latin typeface="Cambria Math" panose="02040503050406030204" pitchFamily="18" charset="0"/>
                              <a:ea typeface="Times New Roman" panose="02020603050405020304" pitchFamily="18" charset="0"/>
                            </a:rPr>
                          </m:ctrlPr>
                        </m:sSubPr>
                        <m:e>
                          <m:r>
                            <a:rPr lang="es-ES">
                              <a:solidFill>
                                <a:srgbClr val="000000"/>
                              </a:solidFill>
                              <a:latin typeface="Cambria Math" panose="02040503050406030204" pitchFamily="18" charset="0"/>
                              <a:ea typeface="Times New Roman" panose="02020603050405020304" pitchFamily="18" charset="0"/>
                            </a:rPr>
                            <m:t>∅</m:t>
                          </m:r>
                        </m:e>
                        <m:sub>
                          <m:r>
                            <m:rPr>
                              <m:sty m:val="p"/>
                            </m:rPr>
                            <a:rPr lang="es-ES">
                              <a:solidFill>
                                <a:srgbClr val="000000"/>
                              </a:solidFill>
                              <a:latin typeface="Cambria Math" panose="02040503050406030204" pitchFamily="18" charset="0"/>
                              <a:ea typeface="Times New Roman" panose="02020603050405020304" pitchFamily="18" charset="0"/>
                            </a:rPr>
                            <m:t>P</m:t>
                          </m:r>
                          <m:r>
                            <a:rPr lang="es-ES">
                              <a:solidFill>
                                <a:srgbClr val="000000"/>
                              </a:solidFill>
                              <a:latin typeface="Cambria Math" panose="02040503050406030204" pitchFamily="18" charset="0"/>
                              <a:ea typeface="Times New Roman" panose="02020603050405020304" pitchFamily="18" charset="0"/>
                            </a:rPr>
                            <m:t>2</m:t>
                          </m:r>
                        </m:sub>
                      </m:sSub>
                      <m:r>
                        <a:rPr lang="es-ES">
                          <a:solidFill>
                            <a:srgbClr val="000000"/>
                          </a:solidFill>
                          <a:latin typeface="Cambria Math" panose="02040503050406030204" pitchFamily="18" charset="0"/>
                          <a:ea typeface="Times New Roman" panose="02020603050405020304" pitchFamily="18" charset="0"/>
                        </a:rPr>
                        <m:t>=1,0;  </m:t>
                      </m:r>
                      <m:sSub>
                        <m:sSubPr>
                          <m:ctrlPr>
                            <a:rPr lang="es-EC" i="1">
                              <a:solidFill>
                                <a:srgbClr val="000000"/>
                              </a:solidFill>
                              <a:latin typeface="Cambria Math" panose="02040503050406030204" pitchFamily="18" charset="0"/>
                              <a:ea typeface="Times New Roman" panose="02020603050405020304" pitchFamily="18" charset="0"/>
                            </a:rPr>
                          </m:ctrlPr>
                        </m:sSubPr>
                        <m:e>
                          <m:r>
                            <a:rPr lang="es-ES">
                              <a:solidFill>
                                <a:srgbClr val="000000"/>
                              </a:solidFill>
                              <a:latin typeface="Cambria Math" panose="02040503050406030204" pitchFamily="18" charset="0"/>
                              <a:ea typeface="Times New Roman" panose="02020603050405020304" pitchFamily="18" charset="0"/>
                            </a:rPr>
                            <m:t>∅</m:t>
                          </m:r>
                        </m:e>
                        <m:sub>
                          <m:r>
                            <m:rPr>
                              <m:sty m:val="p"/>
                            </m:rPr>
                            <a:rPr lang="es-ES">
                              <a:solidFill>
                                <a:srgbClr val="000000"/>
                              </a:solidFill>
                              <a:latin typeface="Cambria Math" panose="02040503050406030204" pitchFamily="18" charset="0"/>
                              <a:ea typeface="Times New Roman" panose="02020603050405020304" pitchFamily="18" charset="0"/>
                            </a:rPr>
                            <m:t>P</m:t>
                          </m:r>
                          <m:r>
                            <a:rPr lang="es-ES">
                              <a:solidFill>
                                <a:srgbClr val="000000"/>
                              </a:solidFill>
                              <a:latin typeface="Cambria Math" panose="02040503050406030204" pitchFamily="18" charset="0"/>
                              <a:ea typeface="Times New Roman" panose="02020603050405020304" pitchFamily="18" charset="0"/>
                            </a:rPr>
                            <m:t>3</m:t>
                          </m:r>
                        </m:sub>
                      </m:sSub>
                      <m:r>
                        <a:rPr lang="es-ES">
                          <a:solidFill>
                            <a:srgbClr val="000000"/>
                          </a:solidFill>
                          <a:latin typeface="Cambria Math" panose="02040503050406030204" pitchFamily="18" charset="0"/>
                          <a:ea typeface="Times New Roman" panose="02020603050405020304" pitchFamily="18" charset="0"/>
                        </a:rPr>
                        <m:t>=1,0;  </m:t>
                      </m:r>
                      <m:sSub>
                        <m:sSubPr>
                          <m:ctrlPr>
                            <a:rPr lang="es-EC" i="1">
                              <a:solidFill>
                                <a:srgbClr val="000000"/>
                              </a:solidFill>
                              <a:latin typeface="Cambria Math" panose="02040503050406030204" pitchFamily="18" charset="0"/>
                              <a:ea typeface="Times New Roman" panose="02020603050405020304" pitchFamily="18" charset="0"/>
                            </a:rPr>
                          </m:ctrlPr>
                        </m:sSubPr>
                        <m:e>
                          <m:r>
                            <a:rPr lang="es-ES">
                              <a:solidFill>
                                <a:srgbClr val="000000"/>
                              </a:solidFill>
                              <a:latin typeface="Cambria Math" panose="02040503050406030204" pitchFamily="18" charset="0"/>
                              <a:ea typeface="Times New Roman" panose="02020603050405020304" pitchFamily="18" charset="0"/>
                            </a:rPr>
                            <m:t>∅</m:t>
                          </m:r>
                        </m:e>
                        <m:sub>
                          <m:r>
                            <m:rPr>
                              <m:sty m:val="p"/>
                            </m:rPr>
                            <a:rPr lang="es-ES">
                              <a:solidFill>
                                <a:srgbClr val="000000"/>
                              </a:solidFill>
                              <a:latin typeface="Cambria Math" panose="02040503050406030204" pitchFamily="18" charset="0"/>
                              <a:ea typeface="Times New Roman" panose="02020603050405020304" pitchFamily="18" charset="0"/>
                            </a:rPr>
                            <m:t>P</m:t>
                          </m:r>
                          <m:r>
                            <a:rPr lang="es-ES">
                              <a:solidFill>
                                <a:srgbClr val="000000"/>
                              </a:solidFill>
                              <a:latin typeface="Cambria Math" panose="02040503050406030204" pitchFamily="18" charset="0"/>
                              <a:ea typeface="Times New Roman" panose="02020603050405020304" pitchFamily="18" charset="0"/>
                            </a:rPr>
                            <m:t>4</m:t>
                          </m:r>
                        </m:sub>
                      </m:sSub>
                      <m:r>
                        <a:rPr lang="es-ES">
                          <a:solidFill>
                            <a:srgbClr val="000000"/>
                          </a:solidFill>
                          <a:latin typeface="Cambria Math" panose="02040503050406030204" pitchFamily="18" charset="0"/>
                          <a:ea typeface="Times New Roman" panose="02020603050405020304" pitchFamily="18" charset="0"/>
                        </a:rPr>
                        <m:t>=1,0</m:t>
                      </m:r>
                    </m:oMath>
                  </m:oMathPara>
                </a14:m>
                <a:endParaRPr lang="es-EC" dirty="0">
                  <a:solidFill>
                    <a:srgbClr val="000000"/>
                  </a:solidFill>
                  <a:latin typeface="Times New Roman" panose="02020603050405020304" pitchFamily="18" charset="0"/>
                  <a:ea typeface="Times New Roman" panose="02020603050405020304" pitchFamily="18" charset="0"/>
                </a:endParaRPr>
              </a:p>
              <a:p>
                <a:pPr indent="180340" algn="ctr">
                  <a:lnSpc>
                    <a:spcPct val="150000"/>
                  </a:lnSpc>
                  <a:spcBef>
                    <a:spcPts val="600"/>
                  </a:spcBef>
                  <a:spcAft>
                    <a:spcPts val="600"/>
                  </a:spcAft>
                </a:pPr>
                <a14:m>
                  <m:oMath xmlns:m="http://schemas.openxmlformats.org/officeDocument/2006/math">
                    <m:sSub>
                      <m:sSubPr>
                        <m:ctrlPr>
                          <a:rPr lang="es-EC" i="1">
                            <a:solidFill>
                              <a:srgbClr val="000000"/>
                            </a:solidFill>
                            <a:latin typeface="Cambria Math" panose="02040503050406030204" pitchFamily="18" charset="0"/>
                            <a:ea typeface="Times New Roman" panose="02020603050405020304" pitchFamily="18" charset="0"/>
                          </a:rPr>
                        </m:ctrlPr>
                      </m:sSubPr>
                      <m:e>
                        <m:r>
                          <a:rPr lang="es-ES">
                            <a:solidFill>
                              <a:srgbClr val="000000"/>
                            </a:solidFill>
                            <a:latin typeface="Cambria Math" panose="02040503050406030204" pitchFamily="18" charset="0"/>
                            <a:ea typeface="Times New Roman" panose="02020603050405020304" pitchFamily="18" charset="0"/>
                          </a:rPr>
                          <m:t>∅</m:t>
                        </m:r>
                      </m:e>
                      <m:sub>
                        <m:r>
                          <m:rPr>
                            <m:sty m:val="p"/>
                          </m:rPr>
                          <a:rPr lang="es-ES">
                            <a:solidFill>
                              <a:srgbClr val="000000"/>
                            </a:solidFill>
                            <a:latin typeface="Cambria Math" panose="02040503050406030204" pitchFamily="18" charset="0"/>
                            <a:ea typeface="Times New Roman" panose="02020603050405020304" pitchFamily="18" charset="0"/>
                          </a:rPr>
                          <m:t>PA</m:t>
                        </m:r>
                      </m:sub>
                    </m:sSub>
                    <m:r>
                      <a:rPr lang="es-ES">
                        <a:solidFill>
                          <a:srgbClr val="000000"/>
                        </a:solidFill>
                        <a:latin typeface="Cambria Math" panose="02040503050406030204" pitchFamily="18" charset="0"/>
                        <a:ea typeface="Times New Roman" panose="02020603050405020304" pitchFamily="18" charset="0"/>
                      </a:rPr>
                      <m:t>=0,9</m:t>
                    </m:r>
                  </m:oMath>
                </a14:m>
                <a:r>
                  <a:rPr lang="es-EC" dirty="0">
                    <a:solidFill>
                      <a:srgbClr val="000000"/>
                    </a:solidFill>
                    <a:latin typeface="Times New Roman" panose="02020603050405020304" pitchFamily="18" charset="0"/>
                    <a:ea typeface="Times New Roman" panose="02020603050405020304" pitchFamily="18" charset="0"/>
                  </a:rPr>
                  <a:t>  (máximo valor de irregularidades tipo 1, 2 y 3)</a:t>
                </a:r>
              </a:p>
              <a:p>
                <a:pPr indent="180340" algn="ctr">
                  <a:lnSpc>
                    <a:spcPct val="150000"/>
                  </a:lnSpc>
                  <a:spcBef>
                    <a:spcPts val="600"/>
                  </a:spcBef>
                  <a:spcAft>
                    <a:spcPts val="600"/>
                  </a:spcAft>
                </a:pPr>
                <a14:m>
                  <m:oMath xmlns:m="http://schemas.openxmlformats.org/officeDocument/2006/math">
                    <m:sSub>
                      <m:sSubPr>
                        <m:ctrlPr>
                          <a:rPr lang="es-EC" i="1">
                            <a:solidFill>
                              <a:srgbClr val="000000"/>
                            </a:solidFill>
                            <a:latin typeface="Cambria Math" panose="02040503050406030204" pitchFamily="18" charset="0"/>
                            <a:ea typeface="Times New Roman" panose="02020603050405020304" pitchFamily="18" charset="0"/>
                          </a:rPr>
                        </m:ctrlPr>
                      </m:sSubPr>
                      <m:e>
                        <m:r>
                          <a:rPr lang="es-ES">
                            <a:solidFill>
                              <a:srgbClr val="000000"/>
                            </a:solidFill>
                            <a:latin typeface="Cambria Math" panose="02040503050406030204" pitchFamily="18" charset="0"/>
                            <a:ea typeface="Times New Roman" panose="02020603050405020304" pitchFamily="18" charset="0"/>
                          </a:rPr>
                          <m:t>∅</m:t>
                        </m:r>
                      </m:e>
                      <m:sub>
                        <m:r>
                          <m:rPr>
                            <m:sty m:val="p"/>
                          </m:rPr>
                          <a:rPr lang="es-ES">
                            <a:solidFill>
                              <a:srgbClr val="000000"/>
                            </a:solidFill>
                            <a:latin typeface="Cambria Math" panose="02040503050406030204" pitchFamily="18" charset="0"/>
                            <a:ea typeface="Times New Roman" panose="02020603050405020304" pitchFamily="18" charset="0"/>
                          </a:rPr>
                          <m:t>PB</m:t>
                        </m:r>
                      </m:sub>
                    </m:sSub>
                    <m:r>
                      <a:rPr lang="es-ES">
                        <a:solidFill>
                          <a:srgbClr val="000000"/>
                        </a:solidFill>
                        <a:latin typeface="Cambria Math" panose="02040503050406030204" pitchFamily="18" charset="0"/>
                        <a:ea typeface="Times New Roman" panose="02020603050405020304" pitchFamily="18" charset="0"/>
                      </a:rPr>
                      <m:t>=1,0</m:t>
                    </m:r>
                  </m:oMath>
                </a14:m>
                <a:r>
                  <a:rPr lang="es-EC" dirty="0">
                    <a:solidFill>
                      <a:srgbClr val="000000"/>
                    </a:solidFill>
                    <a:latin typeface="Times New Roman" panose="02020603050405020304" pitchFamily="18" charset="0"/>
                    <a:ea typeface="Times New Roman" panose="02020603050405020304" pitchFamily="18" charset="0"/>
                  </a:rPr>
                  <a:t> (máximo valor de irregularidades tipo 4)</a:t>
                </a:r>
              </a:p>
              <a:p>
                <a:pPr indent="18034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s-EC" i="1">
                              <a:solidFill>
                                <a:srgbClr val="000000"/>
                              </a:solidFill>
                              <a:latin typeface="Cambria Math" panose="02040503050406030204" pitchFamily="18" charset="0"/>
                              <a:ea typeface="Times New Roman" panose="02020603050405020304" pitchFamily="18" charset="0"/>
                            </a:rPr>
                          </m:ctrlPr>
                        </m:sSubPr>
                        <m:e>
                          <m:r>
                            <a:rPr lang="es-ES">
                              <a:solidFill>
                                <a:srgbClr val="000000"/>
                              </a:solidFill>
                              <a:latin typeface="Cambria Math" panose="02040503050406030204" pitchFamily="18" charset="0"/>
                              <a:ea typeface="Times New Roman" panose="02020603050405020304" pitchFamily="18" charset="0"/>
                            </a:rPr>
                            <m:t>∅</m:t>
                          </m:r>
                        </m:e>
                        <m:sub>
                          <m:r>
                            <m:rPr>
                              <m:sty m:val="p"/>
                            </m:rPr>
                            <a:rPr lang="es-ES">
                              <a:solidFill>
                                <a:srgbClr val="000000"/>
                              </a:solidFill>
                              <a:latin typeface="Cambria Math" panose="02040503050406030204" pitchFamily="18" charset="0"/>
                              <a:ea typeface="Times New Roman" panose="02020603050405020304" pitchFamily="18" charset="0"/>
                            </a:rPr>
                            <m:t>P</m:t>
                          </m:r>
                        </m:sub>
                      </m:sSub>
                      <m:r>
                        <a:rPr lang="es-ES">
                          <a:solidFill>
                            <a:srgbClr val="000000"/>
                          </a:solidFill>
                          <a:latin typeface="Cambria Math" panose="02040503050406030204" pitchFamily="18" charset="0"/>
                          <a:ea typeface="Times New Roman" panose="02020603050405020304" pitchFamily="18" charset="0"/>
                        </a:rPr>
                        <m:t>=0,9</m:t>
                      </m:r>
                      <m:r>
                        <a:rPr lang="es-ES" i="1">
                          <a:solidFill>
                            <a:srgbClr val="000000"/>
                          </a:solidFill>
                          <a:latin typeface="Cambria Math" panose="02040503050406030204" pitchFamily="18" charset="0"/>
                          <a:ea typeface="Times New Roman" panose="02020603050405020304" pitchFamily="18" charset="0"/>
                        </a:rPr>
                        <m:t>∗</m:t>
                      </m:r>
                      <m:r>
                        <a:rPr lang="es-ES">
                          <a:solidFill>
                            <a:srgbClr val="000000"/>
                          </a:solidFill>
                          <a:latin typeface="Cambria Math" panose="02040503050406030204" pitchFamily="18" charset="0"/>
                          <a:ea typeface="Times New Roman" panose="02020603050405020304" pitchFamily="18" charset="0"/>
                        </a:rPr>
                        <m:t>1,0</m:t>
                      </m:r>
                    </m:oMath>
                  </m:oMathPara>
                </a14:m>
                <a:endParaRPr lang="es-EC" dirty="0">
                  <a:solidFill>
                    <a:srgbClr val="000000"/>
                  </a:solidFill>
                  <a:latin typeface="Times New Roman" panose="02020603050405020304" pitchFamily="18" charset="0"/>
                  <a:ea typeface="Times New Roman" panose="02020603050405020304" pitchFamily="18" charset="0"/>
                </a:endParaRPr>
              </a:p>
              <a:p>
                <a:pPr indent="18034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s-EC" b="1" i="1">
                              <a:solidFill>
                                <a:srgbClr val="000000"/>
                              </a:solidFill>
                              <a:latin typeface="Cambria Math" panose="02040503050406030204" pitchFamily="18" charset="0"/>
                              <a:ea typeface="Times New Roman" panose="02020603050405020304" pitchFamily="18" charset="0"/>
                            </a:rPr>
                          </m:ctrlPr>
                        </m:sSubPr>
                        <m:e>
                          <m:r>
                            <a:rPr lang="es-ES">
                              <a:solidFill>
                                <a:srgbClr val="000000"/>
                              </a:solidFill>
                              <a:latin typeface="Cambria Math" panose="02040503050406030204" pitchFamily="18" charset="0"/>
                              <a:ea typeface="Times New Roman" panose="02020603050405020304" pitchFamily="18" charset="0"/>
                            </a:rPr>
                            <m:t>∅</m:t>
                          </m:r>
                        </m:e>
                        <m:sub>
                          <m:r>
                            <m:rPr>
                              <m:sty m:val="p"/>
                            </m:rPr>
                            <a:rPr lang="es-ES">
                              <a:solidFill>
                                <a:srgbClr val="000000"/>
                              </a:solidFill>
                              <a:latin typeface="Cambria Math" panose="02040503050406030204" pitchFamily="18" charset="0"/>
                              <a:ea typeface="Times New Roman" panose="02020603050405020304" pitchFamily="18" charset="0"/>
                            </a:rPr>
                            <m:t>P</m:t>
                          </m:r>
                        </m:sub>
                      </m:sSub>
                      <m:r>
                        <a:rPr lang="es-ES">
                          <a:solidFill>
                            <a:srgbClr val="000000"/>
                          </a:solidFill>
                          <a:latin typeface="Cambria Math" panose="02040503050406030204" pitchFamily="18" charset="0"/>
                          <a:ea typeface="Times New Roman" panose="02020603050405020304" pitchFamily="18" charset="0"/>
                        </a:rPr>
                        <m:t>=0,9</m:t>
                      </m:r>
                    </m:oMath>
                  </m:oMathPara>
                </a14:m>
                <a:endParaRPr lang="es-EC" dirty="0">
                  <a:solidFill>
                    <a:srgbClr val="000000"/>
                  </a:solidFill>
                  <a:latin typeface="Times New Roman" panose="02020603050405020304" pitchFamily="18" charset="0"/>
                  <a:ea typeface="Times New Roman" panose="02020603050405020304" pitchFamily="18" charset="0"/>
                </a:endParaRPr>
              </a:p>
            </p:txBody>
          </p:sp>
        </mc:Choice>
        <mc:Fallback xmlns="">
          <p:sp>
            <p:nvSpPr>
              <p:cNvPr id="2" name="Rectángulo 1">
                <a:extLst>
                  <a:ext uri="{FF2B5EF4-FFF2-40B4-BE49-F238E27FC236}">
                    <a16:creationId xmlns="" xmlns:a16="http://schemas.microsoft.com/office/drawing/2014/main" xmlns:a14="http://schemas.microsoft.com/office/drawing/2010/main" id="{BE669461-70F6-40CB-805B-9ED7B4E0B732}"/>
                  </a:ext>
                </a:extLst>
              </p:cNvPr>
              <p:cNvSpPr>
                <a:spLocks noRot="1" noChangeAspect="1" noMove="1" noResize="1" noEditPoints="1" noAdjustHandles="1" noChangeArrowheads="1" noChangeShapeType="1" noTextEdit="1"/>
              </p:cNvSpPr>
              <p:nvPr/>
            </p:nvSpPr>
            <p:spPr>
              <a:xfrm>
                <a:off x="5326185" y="2418824"/>
                <a:ext cx="6096000" cy="2708434"/>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Rectángulo 2">
                <a:extLst>
                  <a:ext uri="{FF2B5EF4-FFF2-40B4-BE49-F238E27FC236}">
                    <a16:creationId xmlns:a16="http://schemas.microsoft.com/office/drawing/2014/main" id="{18259677-C0FF-40BD-ADB1-18DEA7455638}"/>
                  </a:ext>
                </a:extLst>
              </p:cNvPr>
              <p:cNvSpPr/>
              <p:nvPr/>
            </p:nvSpPr>
            <p:spPr>
              <a:xfrm>
                <a:off x="7413365" y="1788631"/>
                <a:ext cx="176984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a:latin typeface="Cambria Math" panose="02040503050406030204" pitchFamily="18" charset="0"/>
                            </a:rPr>
                            <m:t>∅</m:t>
                          </m:r>
                        </m:e>
                        <m:sub>
                          <m:r>
                            <m:rPr>
                              <m:sty m:val="p"/>
                            </m:rPr>
                            <a:rPr lang="es-EC" i="0">
                              <a:latin typeface="Cambria Math" panose="02040503050406030204" pitchFamily="18" charset="0"/>
                            </a:rPr>
                            <m:t>P</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0">
                              <a:latin typeface="Cambria Math" panose="02040503050406030204" pitchFamily="18" charset="0"/>
                            </a:rPr>
                            <m:t>∅</m:t>
                          </m:r>
                        </m:e>
                        <m:sub>
                          <m:r>
                            <m:rPr>
                              <m:sty m:val="p"/>
                            </m:rPr>
                            <a:rPr lang="es-EC" i="0">
                              <a:latin typeface="Cambria Math" panose="02040503050406030204" pitchFamily="18" charset="0"/>
                            </a:rPr>
                            <m:t>PA</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0">
                              <a:latin typeface="Cambria Math" panose="02040503050406030204" pitchFamily="18" charset="0"/>
                            </a:rPr>
                            <m:t>∅</m:t>
                          </m:r>
                        </m:e>
                        <m:sub>
                          <m:r>
                            <m:rPr>
                              <m:sty m:val="p"/>
                            </m:rPr>
                            <a:rPr lang="es-EC" i="0">
                              <a:latin typeface="Cambria Math" panose="02040503050406030204" pitchFamily="18" charset="0"/>
                            </a:rPr>
                            <m:t>PB</m:t>
                          </m:r>
                        </m:sub>
                      </m:sSub>
                    </m:oMath>
                  </m:oMathPara>
                </a14:m>
                <a:endParaRPr lang="es-EC" dirty="0"/>
              </a:p>
            </p:txBody>
          </p:sp>
        </mc:Choice>
        <mc:Fallback xmlns="">
          <p:sp>
            <p:nvSpPr>
              <p:cNvPr id="3" name="Rectángulo 2">
                <a:extLst>
                  <a:ext uri="{FF2B5EF4-FFF2-40B4-BE49-F238E27FC236}">
                    <a16:creationId xmlns="" xmlns:a16="http://schemas.microsoft.com/office/drawing/2014/main" xmlns:a14="http://schemas.microsoft.com/office/drawing/2010/main" id="{18259677-C0FF-40BD-ADB1-18DEA7455638}"/>
                  </a:ext>
                </a:extLst>
              </p:cNvPr>
              <p:cNvSpPr>
                <a:spLocks noRot="1" noChangeAspect="1" noMove="1" noResize="1" noEditPoints="1" noAdjustHandles="1" noChangeArrowheads="1" noChangeShapeType="1" noTextEdit="1"/>
              </p:cNvSpPr>
              <p:nvPr/>
            </p:nvSpPr>
            <p:spPr>
              <a:xfrm>
                <a:off x="7413365" y="1788631"/>
                <a:ext cx="1769843" cy="369332"/>
              </a:xfrm>
              <a:prstGeom prst="rect">
                <a:avLst/>
              </a:prstGeom>
              <a:blipFill rotWithShape="0">
                <a:blip r:embed="rId6"/>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0745045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42</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ANÁLISIS SÍSMICO</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675644" y="818251"/>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COEFICIENTE DE IRREGULARIDAD EN ELEVACIÓN</a:t>
            </a:r>
          </a:p>
        </p:txBody>
      </p:sp>
      <p:sp>
        <p:nvSpPr>
          <p:cNvPr id="20" name="Rectángulo 19">
            <a:extLst>
              <a:ext uri="{FF2B5EF4-FFF2-40B4-BE49-F238E27FC236}">
                <a16:creationId xmlns:a16="http://schemas.microsoft.com/office/drawing/2014/main" id="{F35CB597-65AD-4384-854B-CC9A887DFF9D}"/>
              </a:ext>
            </a:extLst>
          </p:cNvPr>
          <p:cNvSpPr/>
          <p:nvPr/>
        </p:nvSpPr>
        <p:spPr>
          <a:xfrm>
            <a:off x="2119709" y="5763548"/>
            <a:ext cx="2156809" cy="307777"/>
          </a:xfrm>
          <a:prstGeom prst="rect">
            <a:avLst/>
          </a:prstGeom>
        </p:spPr>
        <p:txBody>
          <a:bodyPr wrap="none">
            <a:spAutoFit/>
          </a:bodyPr>
          <a:lstStyle/>
          <a:p>
            <a:pPr algn="just"/>
            <a:r>
              <a:rPr lang="es-EC" sz="1400" b="1" dirty="0"/>
              <a:t>Fuente: (</a:t>
            </a:r>
            <a:r>
              <a:rPr lang="es-EC" sz="1400" dirty="0"/>
              <a:t>NEC-SE-DS, 2015) </a:t>
            </a:r>
          </a:p>
        </p:txBody>
      </p:sp>
      <p:sp>
        <p:nvSpPr>
          <p:cNvPr id="7" name="Rectángulo 6">
            <a:extLst>
              <a:ext uri="{FF2B5EF4-FFF2-40B4-BE49-F238E27FC236}">
                <a16:creationId xmlns:a16="http://schemas.microsoft.com/office/drawing/2014/main" id="{5C0E9323-CF01-45DA-88E2-AC5FC5B73F03}"/>
              </a:ext>
            </a:extLst>
          </p:cNvPr>
          <p:cNvSpPr/>
          <p:nvPr/>
        </p:nvSpPr>
        <p:spPr>
          <a:xfrm>
            <a:off x="1724345" y="5474096"/>
            <a:ext cx="2947538" cy="307777"/>
          </a:xfrm>
          <a:prstGeom prst="rect">
            <a:avLst/>
          </a:prstGeom>
        </p:spPr>
        <p:txBody>
          <a:bodyPr wrap="none">
            <a:spAutoFit/>
          </a:bodyPr>
          <a:lstStyle/>
          <a:p>
            <a:r>
              <a:rPr lang="es-EC" sz="1400" b="1" dirty="0">
                <a:solidFill>
                  <a:srgbClr val="000000"/>
                </a:solidFill>
                <a:ea typeface="Times New Roman" panose="02020603050405020304" pitchFamily="18" charset="0"/>
              </a:rPr>
              <a:t>Tipos de irregularidades en elevación</a:t>
            </a:r>
            <a:endParaRPr lang="es-EC" sz="1400" b="1" dirty="0"/>
          </a:p>
        </p:txBody>
      </p:sp>
      <p:pic>
        <p:nvPicPr>
          <p:cNvPr id="17" name="0 Imagen">
            <a:extLst>
              <a:ext uri="{FF2B5EF4-FFF2-40B4-BE49-F238E27FC236}">
                <a16:creationId xmlns:a16="http://schemas.microsoft.com/office/drawing/2014/main" id="{41717B5D-A0B4-4A28-93F2-5C9A397CC10C}"/>
              </a:ext>
            </a:extLst>
          </p:cNvPr>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955125" y="1273069"/>
            <a:ext cx="4486794" cy="4208719"/>
          </a:xfrm>
          <a:prstGeom prst="rect">
            <a:avLst/>
          </a:prstGeom>
        </p:spPr>
      </p:pic>
      <mc:AlternateContent xmlns:mc="http://schemas.openxmlformats.org/markup-compatibility/2006" xmlns:a14="http://schemas.microsoft.com/office/drawing/2010/main">
        <mc:Choice Requires="a14">
          <p:sp>
            <p:nvSpPr>
              <p:cNvPr id="5" name="Rectángulo 4">
                <a:extLst>
                  <a:ext uri="{FF2B5EF4-FFF2-40B4-BE49-F238E27FC236}">
                    <a16:creationId xmlns:a16="http://schemas.microsoft.com/office/drawing/2014/main" id="{6E2EDF49-6DC3-4443-82BE-02C361130E9A}"/>
                  </a:ext>
                </a:extLst>
              </p:cNvPr>
              <p:cNvSpPr/>
              <p:nvPr/>
            </p:nvSpPr>
            <p:spPr>
              <a:xfrm>
                <a:off x="7463615" y="2120454"/>
                <a:ext cx="18211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sSub>
                        <m:sSubPr>
                          <m:ctrlPr>
                            <a:rPr lang="es-EC" i="1">
                              <a:latin typeface="Cambria Math" panose="02040503050406030204" pitchFamily="18" charset="0"/>
                            </a:rPr>
                          </m:ctrlPr>
                        </m:sSubPr>
                        <m:e>
                          <m:r>
                            <a:rPr lang="es-EC" i="0">
                              <a:latin typeface="Cambria Math" panose="02040503050406030204" pitchFamily="18" charset="0"/>
                            </a:rPr>
                            <m:t>∅</m:t>
                          </m:r>
                        </m:e>
                        <m:sub>
                          <m:r>
                            <m:rPr>
                              <m:sty m:val="p"/>
                            </m:rPr>
                            <a:rPr lang="es-EC" i="0">
                              <a:latin typeface="Cambria Math" panose="02040503050406030204" pitchFamily="18" charset="0"/>
                            </a:rPr>
                            <m:t>E</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0">
                              <a:latin typeface="Cambria Math" panose="02040503050406030204" pitchFamily="18" charset="0"/>
                            </a:rPr>
                            <m:t>∅</m:t>
                          </m:r>
                        </m:e>
                        <m:sub>
                          <m:r>
                            <m:rPr>
                              <m:sty m:val="p"/>
                            </m:rPr>
                            <a:rPr lang="es-EC" i="0">
                              <a:latin typeface="Cambria Math" panose="02040503050406030204" pitchFamily="18" charset="0"/>
                            </a:rPr>
                            <m:t>EA</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0">
                              <a:latin typeface="Cambria Math" panose="02040503050406030204" pitchFamily="18" charset="0"/>
                            </a:rPr>
                            <m:t>∅</m:t>
                          </m:r>
                        </m:e>
                        <m:sub>
                          <m:r>
                            <m:rPr>
                              <m:sty m:val="p"/>
                            </m:rPr>
                            <a:rPr lang="es-EC" i="0">
                              <a:latin typeface="Cambria Math" panose="02040503050406030204" pitchFamily="18" charset="0"/>
                            </a:rPr>
                            <m:t>EB</m:t>
                          </m:r>
                        </m:sub>
                      </m:sSub>
                    </m:oMath>
                  </m:oMathPara>
                </a14:m>
                <a:endParaRPr lang="es-EC" dirty="0"/>
              </a:p>
            </p:txBody>
          </p:sp>
        </mc:Choice>
        <mc:Fallback xmlns="">
          <p:sp>
            <p:nvSpPr>
              <p:cNvPr id="5" name="Rectángulo 4">
                <a:extLst>
                  <a:ext uri="{FF2B5EF4-FFF2-40B4-BE49-F238E27FC236}">
                    <a16:creationId xmlns="" xmlns:a16="http://schemas.microsoft.com/office/drawing/2014/main" xmlns:a14="http://schemas.microsoft.com/office/drawing/2010/main" id="{6E2EDF49-6DC3-4443-82BE-02C361130E9A}"/>
                  </a:ext>
                </a:extLst>
              </p:cNvPr>
              <p:cNvSpPr>
                <a:spLocks noRot="1" noChangeAspect="1" noMove="1" noResize="1" noEditPoints="1" noAdjustHandles="1" noChangeArrowheads="1" noChangeShapeType="1" noTextEdit="1"/>
              </p:cNvSpPr>
              <p:nvPr/>
            </p:nvSpPr>
            <p:spPr>
              <a:xfrm>
                <a:off x="7463615" y="2120454"/>
                <a:ext cx="1821140" cy="369332"/>
              </a:xfrm>
              <a:prstGeom prst="rect">
                <a:avLst/>
              </a:prstGeom>
              <a:blipFill rotWithShape="0">
                <a:blip r:embed="rId5"/>
                <a:stretch>
                  <a:fillRect b="-166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id="{DA9FF4E6-DC0C-4A25-B725-0741CDE916EA}"/>
                  </a:ext>
                </a:extLst>
              </p:cNvPr>
              <p:cNvSpPr/>
              <p:nvPr/>
            </p:nvSpPr>
            <p:spPr>
              <a:xfrm>
                <a:off x="5326185" y="2536484"/>
                <a:ext cx="6096000" cy="2631490"/>
              </a:xfrm>
              <a:prstGeom prst="rect">
                <a:avLst/>
              </a:prstGeom>
            </p:spPr>
            <p:txBody>
              <a:bodyPr>
                <a:spAutoFit/>
              </a:bodyPr>
              <a:lstStyle/>
              <a:p>
                <a:pPr indent="18034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s-EC" i="1" smtClean="0">
                              <a:solidFill>
                                <a:srgbClr val="000000"/>
                              </a:solidFill>
                              <a:latin typeface="Cambria Math" panose="02040503050406030204" pitchFamily="18" charset="0"/>
                              <a:ea typeface="Times New Roman" panose="02020603050405020304" pitchFamily="18" charset="0"/>
                            </a:rPr>
                          </m:ctrlPr>
                        </m:sSubPr>
                        <m:e>
                          <m:r>
                            <a:rPr lang="es-ES">
                              <a:solidFill>
                                <a:srgbClr val="000000"/>
                              </a:solidFill>
                              <a:latin typeface="Cambria Math" panose="02040503050406030204" pitchFamily="18" charset="0"/>
                              <a:ea typeface="Times New Roman" panose="02020603050405020304" pitchFamily="18" charset="0"/>
                            </a:rPr>
                            <m:t>∅</m:t>
                          </m:r>
                        </m:e>
                        <m:sub>
                          <m:r>
                            <m:rPr>
                              <m:sty m:val="p"/>
                            </m:rPr>
                            <a:rPr lang="es-ES">
                              <a:solidFill>
                                <a:srgbClr val="000000"/>
                              </a:solidFill>
                              <a:latin typeface="Cambria Math" panose="02040503050406030204" pitchFamily="18" charset="0"/>
                              <a:ea typeface="Times New Roman" panose="02020603050405020304" pitchFamily="18" charset="0"/>
                            </a:rPr>
                            <m:t>E</m:t>
                          </m:r>
                          <m:r>
                            <a:rPr lang="es-ES">
                              <a:solidFill>
                                <a:srgbClr val="000000"/>
                              </a:solidFill>
                              <a:latin typeface="Cambria Math" panose="02040503050406030204" pitchFamily="18" charset="0"/>
                              <a:ea typeface="Times New Roman" panose="02020603050405020304" pitchFamily="18" charset="0"/>
                            </a:rPr>
                            <m:t>1</m:t>
                          </m:r>
                        </m:sub>
                      </m:sSub>
                      <m:r>
                        <a:rPr lang="es-ES">
                          <a:solidFill>
                            <a:srgbClr val="000000"/>
                          </a:solidFill>
                          <a:latin typeface="Cambria Math" panose="02040503050406030204" pitchFamily="18" charset="0"/>
                          <a:ea typeface="Times New Roman" panose="02020603050405020304" pitchFamily="18" charset="0"/>
                        </a:rPr>
                        <m:t>=1,0;  </m:t>
                      </m:r>
                      <m:sSub>
                        <m:sSubPr>
                          <m:ctrlPr>
                            <a:rPr lang="es-EC" i="1">
                              <a:solidFill>
                                <a:srgbClr val="000000"/>
                              </a:solidFill>
                              <a:latin typeface="Cambria Math" panose="02040503050406030204" pitchFamily="18" charset="0"/>
                              <a:ea typeface="Times New Roman" panose="02020603050405020304" pitchFamily="18" charset="0"/>
                            </a:rPr>
                          </m:ctrlPr>
                        </m:sSubPr>
                        <m:e>
                          <m:r>
                            <a:rPr lang="es-ES">
                              <a:solidFill>
                                <a:srgbClr val="000000"/>
                              </a:solidFill>
                              <a:latin typeface="Cambria Math" panose="02040503050406030204" pitchFamily="18" charset="0"/>
                              <a:ea typeface="Times New Roman" panose="02020603050405020304" pitchFamily="18" charset="0"/>
                            </a:rPr>
                            <m:t>∅</m:t>
                          </m:r>
                        </m:e>
                        <m:sub>
                          <m:r>
                            <m:rPr>
                              <m:sty m:val="p"/>
                            </m:rPr>
                            <a:rPr lang="es-ES">
                              <a:solidFill>
                                <a:srgbClr val="000000"/>
                              </a:solidFill>
                              <a:latin typeface="Cambria Math" panose="02040503050406030204" pitchFamily="18" charset="0"/>
                              <a:ea typeface="Times New Roman" panose="02020603050405020304" pitchFamily="18" charset="0"/>
                            </a:rPr>
                            <m:t>E</m:t>
                          </m:r>
                          <m:r>
                            <a:rPr lang="es-ES">
                              <a:solidFill>
                                <a:srgbClr val="000000"/>
                              </a:solidFill>
                              <a:latin typeface="Cambria Math" panose="02040503050406030204" pitchFamily="18" charset="0"/>
                              <a:ea typeface="Times New Roman" panose="02020603050405020304" pitchFamily="18" charset="0"/>
                            </a:rPr>
                            <m:t>2</m:t>
                          </m:r>
                        </m:sub>
                      </m:sSub>
                      <m:r>
                        <a:rPr lang="es-ES">
                          <a:solidFill>
                            <a:srgbClr val="000000"/>
                          </a:solidFill>
                          <a:latin typeface="Cambria Math" panose="02040503050406030204" pitchFamily="18" charset="0"/>
                          <a:ea typeface="Times New Roman" panose="02020603050405020304" pitchFamily="18" charset="0"/>
                        </a:rPr>
                        <m:t>=0,9;  </m:t>
                      </m:r>
                      <m:sSub>
                        <m:sSubPr>
                          <m:ctrlPr>
                            <a:rPr lang="es-EC" i="1">
                              <a:solidFill>
                                <a:srgbClr val="000000"/>
                              </a:solidFill>
                              <a:latin typeface="Cambria Math" panose="02040503050406030204" pitchFamily="18" charset="0"/>
                              <a:ea typeface="Times New Roman" panose="02020603050405020304" pitchFamily="18" charset="0"/>
                            </a:rPr>
                          </m:ctrlPr>
                        </m:sSubPr>
                        <m:e>
                          <m:r>
                            <a:rPr lang="es-ES">
                              <a:solidFill>
                                <a:srgbClr val="000000"/>
                              </a:solidFill>
                              <a:latin typeface="Cambria Math" panose="02040503050406030204" pitchFamily="18" charset="0"/>
                              <a:ea typeface="Times New Roman" panose="02020603050405020304" pitchFamily="18" charset="0"/>
                            </a:rPr>
                            <m:t>∅</m:t>
                          </m:r>
                        </m:e>
                        <m:sub>
                          <m:r>
                            <m:rPr>
                              <m:sty m:val="p"/>
                            </m:rPr>
                            <a:rPr lang="es-ES">
                              <a:solidFill>
                                <a:srgbClr val="000000"/>
                              </a:solidFill>
                              <a:latin typeface="Cambria Math" panose="02040503050406030204" pitchFamily="18" charset="0"/>
                              <a:ea typeface="Times New Roman" panose="02020603050405020304" pitchFamily="18" charset="0"/>
                            </a:rPr>
                            <m:t>E</m:t>
                          </m:r>
                          <m:r>
                            <a:rPr lang="es-ES">
                              <a:solidFill>
                                <a:srgbClr val="000000"/>
                              </a:solidFill>
                              <a:latin typeface="Cambria Math" panose="02040503050406030204" pitchFamily="18" charset="0"/>
                              <a:ea typeface="Times New Roman" panose="02020603050405020304" pitchFamily="18" charset="0"/>
                            </a:rPr>
                            <m:t>3</m:t>
                          </m:r>
                        </m:sub>
                      </m:sSub>
                      <m:r>
                        <a:rPr lang="es-ES">
                          <a:solidFill>
                            <a:srgbClr val="000000"/>
                          </a:solidFill>
                          <a:latin typeface="Cambria Math" panose="02040503050406030204" pitchFamily="18" charset="0"/>
                          <a:ea typeface="Times New Roman" panose="02020603050405020304" pitchFamily="18" charset="0"/>
                        </a:rPr>
                        <m:t>=0,9</m:t>
                      </m:r>
                    </m:oMath>
                  </m:oMathPara>
                </a14:m>
                <a:endParaRPr lang="es-EC" dirty="0">
                  <a:solidFill>
                    <a:srgbClr val="000000"/>
                  </a:solidFill>
                  <a:latin typeface="Times New Roman" panose="02020603050405020304" pitchFamily="18" charset="0"/>
                  <a:ea typeface="Times New Roman" panose="02020603050405020304" pitchFamily="18" charset="0"/>
                </a:endParaRPr>
              </a:p>
              <a:p>
                <a:pPr indent="18034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s-EC" i="1">
                              <a:solidFill>
                                <a:srgbClr val="000000"/>
                              </a:solidFill>
                              <a:latin typeface="Cambria Math" panose="02040503050406030204" pitchFamily="18" charset="0"/>
                              <a:ea typeface="Times New Roman" panose="02020603050405020304" pitchFamily="18" charset="0"/>
                            </a:rPr>
                          </m:ctrlPr>
                        </m:sSubPr>
                        <m:e>
                          <m:r>
                            <a:rPr lang="es-ES">
                              <a:solidFill>
                                <a:srgbClr val="000000"/>
                              </a:solidFill>
                              <a:latin typeface="Cambria Math" panose="02040503050406030204" pitchFamily="18" charset="0"/>
                              <a:ea typeface="Times New Roman" panose="02020603050405020304" pitchFamily="18" charset="0"/>
                            </a:rPr>
                            <m:t>∅</m:t>
                          </m:r>
                        </m:e>
                        <m:sub>
                          <m:r>
                            <m:rPr>
                              <m:sty m:val="p"/>
                            </m:rPr>
                            <a:rPr lang="es-ES">
                              <a:solidFill>
                                <a:srgbClr val="000000"/>
                              </a:solidFill>
                              <a:latin typeface="Cambria Math" panose="02040503050406030204" pitchFamily="18" charset="0"/>
                              <a:ea typeface="Times New Roman" panose="02020603050405020304" pitchFamily="18" charset="0"/>
                            </a:rPr>
                            <m:t>EA</m:t>
                          </m:r>
                        </m:sub>
                      </m:sSub>
                      <m:r>
                        <a:rPr lang="es-ES">
                          <a:solidFill>
                            <a:srgbClr val="000000"/>
                          </a:solidFill>
                          <a:latin typeface="Cambria Math" panose="02040503050406030204" pitchFamily="18" charset="0"/>
                          <a:ea typeface="Times New Roman" panose="02020603050405020304" pitchFamily="18" charset="0"/>
                        </a:rPr>
                        <m:t>=1,00</m:t>
                      </m:r>
                      <m:r>
                        <m:rPr>
                          <m:nor/>
                        </m:rPr>
                        <a:rPr lang="es-EC" dirty="0">
                          <a:solidFill>
                            <a:srgbClr val="000000"/>
                          </a:solidFill>
                          <a:latin typeface="Times New Roman" panose="02020603050405020304" pitchFamily="18" charset="0"/>
                          <a:ea typeface="Times New Roman" panose="02020603050405020304" pitchFamily="18" charset="0"/>
                        </a:rPr>
                        <m:t>  (</m:t>
                      </m:r>
                      <m:r>
                        <m:rPr>
                          <m:nor/>
                        </m:rPr>
                        <a:rPr lang="es-EC" dirty="0">
                          <a:solidFill>
                            <a:srgbClr val="000000"/>
                          </a:solidFill>
                          <a:latin typeface="Times New Roman" panose="02020603050405020304" pitchFamily="18" charset="0"/>
                          <a:ea typeface="Times New Roman" panose="02020603050405020304" pitchFamily="18" charset="0"/>
                        </a:rPr>
                        <m:t>m</m:t>
                      </m:r>
                      <m:r>
                        <m:rPr>
                          <m:nor/>
                        </m:rPr>
                        <a:rPr lang="es-EC" dirty="0">
                          <a:solidFill>
                            <a:srgbClr val="000000"/>
                          </a:solidFill>
                          <a:latin typeface="Times New Roman" panose="02020603050405020304" pitchFamily="18" charset="0"/>
                          <a:ea typeface="Times New Roman" panose="02020603050405020304" pitchFamily="18" charset="0"/>
                        </a:rPr>
                        <m:t>á</m:t>
                      </m:r>
                      <m:r>
                        <m:rPr>
                          <m:nor/>
                        </m:rPr>
                        <a:rPr lang="es-EC" dirty="0">
                          <a:solidFill>
                            <a:srgbClr val="000000"/>
                          </a:solidFill>
                          <a:latin typeface="Times New Roman" panose="02020603050405020304" pitchFamily="18" charset="0"/>
                          <a:ea typeface="Times New Roman" panose="02020603050405020304" pitchFamily="18" charset="0"/>
                        </a:rPr>
                        <m:t>ximo</m:t>
                      </m:r>
                      <m:r>
                        <m:rPr>
                          <m:nor/>
                        </m:rPr>
                        <a:rPr lang="es-EC" dirty="0">
                          <a:solidFill>
                            <a:srgbClr val="000000"/>
                          </a:solidFill>
                          <a:latin typeface="Times New Roman" panose="02020603050405020304" pitchFamily="18" charset="0"/>
                          <a:ea typeface="Times New Roman" panose="02020603050405020304" pitchFamily="18" charset="0"/>
                        </a:rPr>
                        <m:t> </m:t>
                      </m:r>
                      <m:r>
                        <m:rPr>
                          <m:nor/>
                        </m:rPr>
                        <a:rPr lang="es-EC" dirty="0">
                          <a:solidFill>
                            <a:srgbClr val="000000"/>
                          </a:solidFill>
                          <a:latin typeface="Times New Roman" panose="02020603050405020304" pitchFamily="18" charset="0"/>
                          <a:ea typeface="Times New Roman" panose="02020603050405020304" pitchFamily="18" charset="0"/>
                        </a:rPr>
                        <m:t>valor</m:t>
                      </m:r>
                      <m:r>
                        <m:rPr>
                          <m:nor/>
                        </m:rPr>
                        <a:rPr lang="es-EC" dirty="0">
                          <a:solidFill>
                            <a:srgbClr val="000000"/>
                          </a:solidFill>
                          <a:latin typeface="Times New Roman" panose="02020603050405020304" pitchFamily="18" charset="0"/>
                          <a:ea typeface="Times New Roman" panose="02020603050405020304" pitchFamily="18" charset="0"/>
                        </a:rPr>
                        <m:t> </m:t>
                      </m:r>
                      <m:r>
                        <m:rPr>
                          <m:nor/>
                        </m:rPr>
                        <a:rPr lang="es-EC" dirty="0">
                          <a:solidFill>
                            <a:srgbClr val="000000"/>
                          </a:solidFill>
                          <a:latin typeface="Times New Roman" panose="02020603050405020304" pitchFamily="18" charset="0"/>
                          <a:ea typeface="Times New Roman" panose="02020603050405020304" pitchFamily="18" charset="0"/>
                        </a:rPr>
                        <m:t>de</m:t>
                      </m:r>
                      <m:r>
                        <m:rPr>
                          <m:nor/>
                        </m:rPr>
                        <a:rPr lang="es-EC" dirty="0">
                          <a:solidFill>
                            <a:srgbClr val="000000"/>
                          </a:solidFill>
                          <a:latin typeface="Times New Roman" panose="02020603050405020304" pitchFamily="18" charset="0"/>
                          <a:ea typeface="Times New Roman" panose="02020603050405020304" pitchFamily="18" charset="0"/>
                        </a:rPr>
                        <m:t> </m:t>
                      </m:r>
                      <m:r>
                        <m:rPr>
                          <m:nor/>
                        </m:rPr>
                        <a:rPr lang="es-EC" dirty="0">
                          <a:solidFill>
                            <a:srgbClr val="000000"/>
                          </a:solidFill>
                          <a:latin typeface="Times New Roman" panose="02020603050405020304" pitchFamily="18" charset="0"/>
                          <a:ea typeface="Times New Roman" panose="02020603050405020304" pitchFamily="18" charset="0"/>
                        </a:rPr>
                        <m:t>irregularidades</m:t>
                      </m:r>
                      <m:r>
                        <m:rPr>
                          <m:nor/>
                        </m:rPr>
                        <a:rPr lang="es-EC" dirty="0">
                          <a:solidFill>
                            <a:srgbClr val="000000"/>
                          </a:solidFill>
                          <a:latin typeface="Times New Roman" panose="02020603050405020304" pitchFamily="18" charset="0"/>
                          <a:ea typeface="Times New Roman" panose="02020603050405020304" pitchFamily="18" charset="0"/>
                        </a:rPr>
                        <m:t> </m:t>
                      </m:r>
                      <m:r>
                        <m:rPr>
                          <m:nor/>
                        </m:rPr>
                        <a:rPr lang="es-EC" dirty="0">
                          <a:solidFill>
                            <a:srgbClr val="000000"/>
                          </a:solidFill>
                          <a:latin typeface="Times New Roman" panose="02020603050405020304" pitchFamily="18" charset="0"/>
                          <a:ea typeface="Times New Roman" panose="02020603050405020304" pitchFamily="18" charset="0"/>
                        </a:rPr>
                        <m:t>tipo</m:t>
                      </m:r>
                      <m:r>
                        <m:rPr>
                          <m:nor/>
                        </m:rPr>
                        <a:rPr lang="es-EC" dirty="0">
                          <a:solidFill>
                            <a:srgbClr val="000000"/>
                          </a:solidFill>
                          <a:latin typeface="Times New Roman" panose="02020603050405020304" pitchFamily="18" charset="0"/>
                          <a:ea typeface="Times New Roman" panose="02020603050405020304" pitchFamily="18" charset="0"/>
                        </a:rPr>
                        <m:t> 1)</m:t>
                      </m:r>
                    </m:oMath>
                  </m:oMathPara>
                </a14:m>
                <a:endParaRPr lang="es-EC" dirty="0">
                  <a:solidFill>
                    <a:srgbClr val="000000"/>
                  </a:solidFill>
                  <a:latin typeface="Times New Roman" panose="02020603050405020304" pitchFamily="18" charset="0"/>
                  <a:ea typeface="Times New Roman" panose="02020603050405020304" pitchFamily="18" charset="0"/>
                </a:endParaRPr>
              </a:p>
              <a:p>
                <a:pPr indent="180340" algn="ctr">
                  <a:lnSpc>
                    <a:spcPct val="150000"/>
                  </a:lnSpc>
                  <a:spcBef>
                    <a:spcPts val="600"/>
                  </a:spcBef>
                  <a:spcAft>
                    <a:spcPts val="600"/>
                  </a:spcAft>
                </a:pPr>
                <a14:m>
                  <m:oMath xmlns:m="http://schemas.openxmlformats.org/officeDocument/2006/math">
                    <m:sSub>
                      <m:sSubPr>
                        <m:ctrlPr>
                          <a:rPr lang="es-EC" i="1">
                            <a:solidFill>
                              <a:srgbClr val="000000"/>
                            </a:solidFill>
                            <a:latin typeface="Cambria Math" panose="02040503050406030204" pitchFamily="18" charset="0"/>
                            <a:ea typeface="Times New Roman" panose="02020603050405020304" pitchFamily="18" charset="0"/>
                          </a:rPr>
                        </m:ctrlPr>
                      </m:sSubPr>
                      <m:e>
                        <m:r>
                          <a:rPr lang="es-ES">
                            <a:solidFill>
                              <a:srgbClr val="000000"/>
                            </a:solidFill>
                            <a:latin typeface="Cambria Math" panose="02040503050406030204" pitchFamily="18" charset="0"/>
                            <a:ea typeface="Times New Roman" panose="02020603050405020304" pitchFamily="18" charset="0"/>
                          </a:rPr>
                          <m:t>∅</m:t>
                        </m:r>
                      </m:e>
                      <m:sub>
                        <m:r>
                          <m:rPr>
                            <m:sty m:val="p"/>
                          </m:rPr>
                          <a:rPr lang="es-ES">
                            <a:solidFill>
                              <a:srgbClr val="000000"/>
                            </a:solidFill>
                            <a:latin typeface="Cambria Math" panose="02040503050406030204" pitchFamily="18" charset="0"/>
                            <a:ea typeface="Times New Roman" panose="02020603050405020304" pitchFamily="18" charset="0"/>
                          </a:rPr>
                          <m:t>EB</m:t>
                        </m:r>
                      </m:sub>
                    </m:sSub>
                    <m:r>
                      <a:rPr lang="es-ES">
                        <a:solidFill>
                          <a:srgbClr val="000000"/>
                        </a:solidFill>
                        <a:latin typeface="Cambria Math" panose="02040503050406030204" pitchFamily="18" charset="0"/>
                        <a:ea typeface="Times New Roman" panose="02020603050405020304" pitchFamily="18" charset="0"/>
                      </a:rPr>
                      <m:t>=0,9</m:t>
                    </m:r>
                  </m:oMath>
                </a14:m>
                <a:r>
                  <a:rPr lang="es-EC" dirty="0">
                    <a:solidFill>
                      <a:srgbClr val="000000"/>
                    </a:solidFill>
                    <a:latin typeface="Times New Roman" panose="02020603050405020304" pitchFamily="18" charset="0"/>
                    <a:ea typeface="Times New Roman" panose="02020603050405020304" pitchFamily="18" charset="0"/>
                  </a:rPr>
                  <a:t> </a:t>
                </a:r>
                <a14:m>
                  <m:oMath xmlns:m="http://schemas.openxmlformats.org/officeDocument/2006/math">
                    <m:r>
                      <m:rPr>
                        <m:nor/>
                      </m:rPr>
                      <a:rPr lang="es-EC" dirty="0">
                        <a:solidFill>
                          <a:srgbClr val="000000"/>
                        </a:solidFill>
                        <a:latin typeface="Times New Roman" panose="02020603050405020304" pitchFamily="18" charset="0"/>
                        <a:ea typeface="Times New Roman" panose="02020603050405020304" pitchFamily="18" charset="0"/>
                      </a:rPr>
                      <m:t>(</m:t>
                    </m:r>
                    <m:r>
                      <m:rPr>
                        <m:nor/>
                      </m:rPr>
                      <a:rPr lang="es-EC" dirty="0">
                        <a:solidFill>
                          <a:srgbClr val="000000"/>
                        </a:solidFill>
                        <a:latin typeface="Times New Roman" panose="02020603050405020304" pitchFamily="18" charset="0"/>
                        <a:ea typeface="Times New Roman" panose="02020603050405020304" pitchFamily="18" charset="0"/>
                      </a:rPr>
                      <m:t>m</m:t>
                    </m:r>
                    <m:r>
                      <m:rPr>
                        <m:nor/>
                      </m:rPr>
                      <a:rPr lang="es-EC" dirty="0">
                        <a:solidFill>
                          <a:srgbClr val="000000"/>
                        </a:solidFill>
                        <a:latin typeface="Times New Roman" panose="02020603050405020304" pitchFamily="18" charset="0"/>
                        <a:ea typeface="Times New Roman" panose="02020603050405020304" pitchFamily="18" charset="0"/>
                      </a:rPr>
                      <m:t>á</m:t>
                    </m:r>
                    <m:r>
                      <m:rPr>
                        <m:nor/>
                      </m:rPr>
                      <a:rPr lang="es-EC" dirty="0">
                        <a:solidFill>
                          <a:srgbClr val="000000"/>
                        </a:solidFill>
                        <a:latin typeface="Times New Roman" panose="02020603050405020304" pitchFamily="18" charset="0"/>
                        <a:ea typeface="Times New Roman" panose="02020603050405020304" pitchFamily="18" charset="0"/>
                      </a:rPr>
                      <m:t>ximo</m:t>
                    </m:r>
                    <m:r>
                      <m:rPr>
                        <m:nor/>
                      </m:rPr>
                      <a:rPr lang="es-EC" dirty="0">
                        <a:solidFill>
                          <a:srgbClr val="000000"/>
                        </a:solidFill>
                        <a:latin typeface="Times New Roman" panose="02020603050405020304" pitchFamily="18" charset="0"/>
                        <a:ea typeface="Times New Roman" panose="02020603050405020304" pitchFamily="18" charset="0"/>
                      </a:rPr>
                      <m:t> </m:t>
                    </m:r>
                    <m:r>
                      <m:rPr>
                        <m:nor/>
                      </m:rPr>
                      <a:rPr lang="es-EC" dirty="0">
                        <a:solidFill>
                          <a:srgbClr val="000000"/>
                        </a:solidFill>
                        <a:latin typeface="Times New Roman" panose="02020603050405020304" pitchFamily="18" charset="0"/>
                        <a:ea typeface="Times New Roman" panose="02020603050405020304" pitchFamily="18" charset="0"/>
                      </a:rPr>
                      <m:t>valor</m:t>
                    </m:r>
                    <m:r>
                      <m:rPr>
                        <m:nor/>
                      </m:rPr>
                      <a:rPr lang="es-EC" dirty="0">
                        <a:solidFill>
                          <a:srgbClr val="000000"/>
                        </a:solidFill>
                        <a:latin typeface="Times New Roman" panose="02020603050405020304" pitchFamily="18" charset="0"/>
                        <a:ea typeface="Times New Roman" panose="02020603050405020304" pitchFamily="18" charset="0"/>
                      </a:rPr>
                      <m:t> </m:t>
                    </m:r>
                    <m:r>
                      <m:rPr>
                        <m:nor/>
                      </m:rPr>
                      <a:rPr lang="es-EC" dirty="0">
                        <a:solidFill>
                          <a:srgbClr val="000000"/>
                        </a:solidFill>
                        <a:latin typeface="Times New Roman" panose="02020603050405020304" pitchFamily="18" charset="0"/>
                        <a:ea typeface="Times New Roman" panose="02020603050405020304" pitchFamily="18" charset="0"/>
                      </a:rPr>
                      <m:t>de</m:t>
                    </m:r>
                    <m:r>
                      <m:rPr>
                        <m:nor/>
                      </m:rPr>
                      <a:rPr lang="es-EC" dirty="0">
                        <a:solidFill>
                          <a:srgbClr val="000000"/>
                        </a:solidFill>
                        <a:latin typeface="Times New Roman" panose="02020603050405020304" pitchFamily="18" charset="0"/>
                        <a:ea typeface="Times New Roman" panose="02020603050405020304" pitchFamily="18" charset="0"/>
                      </a:rPr>
                      <m:t> </m:t>
                    </m:r>
                    <m:r>
                      <m:rPr>
                        <m:nor/>
                      </m:rPr>
                      <a:rPr lang="es-EC" dirty="0">
                        <a:solidFill>
                          <a:srgbClr val="000000"/>
                        </a:solidFill>
                        <a:latin typeface="Times New Roman" panose="02020603050405020304" pitchFamily="18" charset="0"/>
                        <a:ea typeface="Times New Roman" panose="02020603050405020304" pitchFamily="18" charset="0"/>
                      </a:rPr>
                      <m:t>irregularidades</m:t>
                    </m:r>
                    <m:r>
                      <m:rPr>
                        <m:nor/>
                      </m:rPr>
                      <a:rPr lang="es-EC" dirty="0">
                        <a:solidFill>
                          <a:srgbClr val="000000"/>
                        </a:solidFill>
                        <a:latin typeface="Times New Roman" panose="02020603050405020304" pitchFamily="18" charset="0"/>
                        <a:ea typeface="Times New Roman" panose="02020603050405020304" pitchFamily="18" charset="0"/>
                      </a:rPr>
                      <m:t> </m:t>
                    </m:r>
                    <m:r>
                      <m:rPr>
                        <m:nor/>
                      </m:rPr>
                      <a:rPr lang="es-EC" dirty="0">
                        <a:solidFill>
                          <a:srgbClr val="000000"/>
                        </a:solidFill>
                        <a:latin typeface="Times New Roman" panose="02020603050405020304" pitchFamily="18" charset="0"/>
                        <a:ea typeface="Times New Roman" panose="02020603050405020304" pitchFamily="18" charset="0"/>
                      </a:rPr>
                      <m:t>tipo</m:t>
                    </m:r>
                    <m:r>
                      <m:rPr>
                        <m:nor/>
                      </m:rPr>
                      <a:rPr lang="es-EC" dirty="0">
                        <a:solidFill>
                          <a:srgbClr val="000000"/>
                        </a:solidFill>
                        <a:latin typeface="Times New Roman" panose="02020603050405020304" pitchFamily="18" charset="0"/>
                        <a:ea typeface="Times New Roman" panose="02020603050405020304" pitchFamily="18" charset="0"/>
                      </a:rPr>
                      <m:t> 2 </m:t>
                    </m:r>
                    <m:r>
                      <m:rPr>
                        <m:nor/>
                      </m:rPr>
                      <a:rPr lang="es-EC" b="0" i="0" dirty="0" smtClean="0">
                        <a:solidFill>
                          <a:srgbClr val="000000"/>
                        </a:solidFill>
                        <a:latin typeface="Times New Roman" panose="02020603050405020304" pitchFamily="18" charset="0"/>
                        <a:ea typeface="Times New Roman" panose="02020603050405020304" pitchFamily="18" charset="0"/>
                      </a:rPr>
                      <m:t>y</m:t>
                    </m:r>
                    <m:r>
                      <m:rPr>
                        <m:nor/>
                      </m:rPr>
                      <a:rPr lang="es-EC" b="0" i="0" dirty="0" smtClean="0">
                        <a:solidFill>
                          <a:srgbClr val="000000"/>
                        </a:solidFill>
                        <a:latin typeface="Times New Roman" panose="02020603050405020304" pitchFamily="18" charset="0"/>
                        <a:ea typeface="Times New Roman" panose="02020603050405020304" pitchFamily="18" charset="0"/>
                      </a:rPr>
                      <m:t> 3)</m:t>
                    </m:r>
                  </m:oMath>
                </a14:m>
                <a:endParaRPr lang="es-EC" dirty="0">
                  <a:solidFill>
                    <a:srgbClr val="000000"/>
                  </a:solidFill>
                  <a:latin typeface="Times New Roman" panose="02020603050405020304" pitchFamily="18" charset="0"/>
                  <a:ea typeface="Times New Roman" panose="02020603050405020304" pitchFamily="18" charset="0"/>
                </a:endParaRPr>
              </a:p>
              <a:p>
                <a:pPr indent="18034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s-EC" i="1">
                              <a:solidFill>
                                <a:srgbClr val="000000"/>
                              </a:solidFill>
                              <a:latin typeface="Cambria Math" panose="02040503050406030204" pitchFamily="18" charset="0"/>
                              <a:ea typeface="Times New Roman" panose="02020603050405020304" pitchFamily="18" charset="0"/>
                            </a:rPr>
                          </m:ctrlPr>
                        </m:sSubPr>
                        <m:e>
                          <m:r>
                            <a:rPr lang="es-ES">
                              <a:solidFill>
                                <a:srgbClr val="000000"/>
                              </a:solidFill>
                              <a:latin typeface="Cambria Math" panose="02040503050406030204" pitchFamily="18" charset="0"/>
                              <a:ea typeface="Times New Roman" panose="02020603050405020304" pitchFamily="18" charset="0"/>
                            </a:rPr>
                            <m:t>∅</m:t>
                          </m:r>
                        </m:e>
                        <m:sub>
                          <m:r>
                            <m:rPr>
                              <m:sty m:val="p"/>
                            </m:rPr>
                            <a:rPr lang="es-ES">
                              <a:solidFill>
                                <a:srgbClr val="000000"/>
                              </a:solidFill>
                              <a:latin typeface="Cambria Math" panose="02040503050406030204" pitchFamily="18" charset="0"/>
                              <a:ea typeface="Times New Roman" panose="02020603050405020304" pitchFamily="18" charset="0"/>
                            </a:rPr>
                            <m:t>E</m:t>
                          </m:r>
                        </m:sub>
                      </m:sSub>
                      <m:r>
                        <a:rPr lang="es-ES">
                          <a:solidFill>
                            <a:srgbClr val="000000"/>
                          </a:solidFill>
                          <a:latin typeface="Cambria Math" panose="02040503050406030204" pitchFamily="18" charset="0"/>
                          <a:ea typeface="Times New Roman" panose="02020603050405020304" pitchFamily="18" charset="0"/>
                        </a:rPr>
                        <m:t>=1,0</m:t>
                      </m:r>
                      <m:r>
                        <a:rPr lang="es-ES" i="1">
                          <a:solidFill>
                            <a:srgbClr val="000000"/>
                          </a:solidFill>
                          <a:latin typeface="Cambria Math" panose="02040503050406030204" pitchFamily="18" charset="0"/>
                          <a:ea typeface="Times New Roman" panose="02020603050405020304" pitchFamily="18" charset="0"/>
                        </a:rPr>
                        <m:t>∗</m:t>
                      </m:r>
                      <m:r>
                        <a:rPr lang="es-ES">
                          <a:solidFill>
                            <a:srgbClr val="000000"/>
                          </a:solidFill>
                          <a:latin typeface="Cambria Math" panose="02040503050406030204" pitchFamily="18" charset="0"/>
                          <a:ea typeface="Times New Roman" panose="02020603050405020304" pitchFamily="18" charset="0"/>
                        </a:rPr>
                        <m:t>0,9</m:t>
                      </m:r>
                    </m:oMath>
                  </m:oMathPara>
                </a14:m>
                <a:endParaRPr lang="es-EC" dirty="0">
                  <a:solidFill>
                    <a:srgbClr val="000000"/>
                  </a:solidFill>
                  <a:latin typeface="Times New Roman" panose="02020603050405020304" pitchFamily="18" charset="0"/>
                  <a:ea typeface="Times New Roman" panose="02020603050405020304" pitchFamily="18" charset="0"/>
                </a:endParaRPr>
              </a:p>
              <a:p>
                <a:pPr indent="18034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s-EC" b="1" i="1">
                              <a:solidFill>
                                <a:srgbClr val="000000"/>
                              </a:solidFill>
                              <a:latin typeface="Cambria Math" panose="02040503050406030204" pitchFamily="18" charset="0"/>
                              <a:ea typeface="Times New Roman" panose="02020603050405020304" pitchFamily="18" charset="0"/>
                            </a:rPr>
                          </m:ctrlPr>
                        </m:sSubPr>
                        <m:e>
                          <m:r>
                            <a:rPr lang="es-ES">
                              <a:solidFill>
                                <a:srgbClr val="000000"/>
                              </a:solidFill>
                              <a:latin typeface="Cambria Math" panose="02040503050406030204" pitchFamily="18" charset="0"/>
                              <a:ea typeface="Times New Roman" panose="02020603050405020304" pitchFamily="18" charset="0"/>
                            </a:rPr>
                            <m:t>∅</m:t>
                          </m:r>
                        </m:e>
                        <m:sub>
                          <m:r>
                            <m:rPr>
                              <m:sty m:val="p"/>
                            </m:rPr>
                            <a:rPr lang="es-ES">
                              <a:solidFill>
                                <a:srgbClr val="000000"/>
                              </a:solidFill>
                              <a:latin typeface="Cambria Math" panose="02040503050406030204" pitchFamily="18" charset="0"/>
                              <a:ea typeface="Times New Roman" panose="02020603050405020304" pitchFamily="18" charset="0"/>
                            </a:rPr>
                            <m:t>E</m:t>
                          </m:r>
                        </m:sub>
                      </m:sSub>
                      <m:r>
                        <a:rPr lang="es-ES">
                          <a:solidFill>
                            <a:srgbClr val="000000"/>
                          </a:solidFill>
                          <a:latin typeface="Cambria Math" panose="02040503050406030204" pitchFamily="18" charset="0"/>
                          <a:ea typeface="Times New Roman" panose="02020603050405020304" pitchFamily="18" charset="0"/>
                        </a:rPr>
                        <m:t>=0,9</m:t>
                      </m:r>
                    </m:oMath>
                  </m:oMathPara>
                </a14:m>
                <a:endParaRPr lang="es-EC" dirty="0">
                  <a:solidFill>
                    <a:srgbClr val="000000"/>
                  </a:solidFill>
                  <a:latin typeface="Times New Roman" panose="02020603050405020304" pitchFamily="18" charset="0"/>
                  <a:ea typeface="Times New Roman" panose="02020603050405020304" pitchFamily="18" charset="0"/>
                </a:endParaRPr>
              </a:p>
            </p:txBody>
          </p:sp>
        </mc:Choice>
        <mc:Fallback xmlns="">
          <p:sp>
            <p:nvSpPr>
              <p:cNvPr id="6" name="Rectángulo 5">
                <a:extLst>
                  <a:ext uri="{FF2B5EF4-FFF2-40B4-BE49-F238E27FC236}">
                    <a16:creationId xmlns="" xmlns:a16="http://schemas.microsoft.com/office/drawing/2014/main" xmlns:a14="http://schemas.microsoft.com/office/drawing/2010/main" id="{DA9FF4E6-DC0C-4A25-B725-0741CDE916EA}"/>
                  </a:ext>
                </a:extLst>
              </p:cNvPr>
              <p:cNvSpPr>
                <a:spLocks noRot="1" noChangeAspect="1" noMove="1" noResize="1" noEditPoints="1" noAdjustHandles="1" noChangeArrowheads="1" noChangeShapeType="1" noTextEdit="1"/>
              </p:cNvSpPr>
              <p:nvPr/>
            </p:nvSpPr>
            <p:spPr>
              <a:xfrm>
                <a:off x="5326185" y="2536484"/>
                <a:ext cx="6096000" cy="2631490"/>
              </a:xfrm>
              <a:prstGeom prst="rect">
                <a:avLst/>
              </a:prstGeom>
              <a:blipFill rotWithShape="0">
                <a:blip r:embed="rId6"/>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925728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43</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ANÁLISIS SÍSMICO</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650592" y="818251"/>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CARGA SÍSMICA REACTIVA (W)</a:t>
            </a:r>
          </a:p>
        </p:txBody>
      </p:sp>
      <p:sp>
        <p:nvSpPr>
          <p:cNvPr id="20" name="Rectángulo 19">
            <a:extLst>
              <a:ext uri="{FF2B5EF4-FFF2-40B4-BE49-F238E27FC236}">
                <a16:creationId xmlns:a16="http://schemas.microsoft.com/office/drawing/2014/main" id="{F35CB597-65AD-4384-854B-CC9A887DFF9D}"/>
              </a:ext>
            </a:extLst>
          </p:cNvPr>
          <p:cNvSpPr/>
          <p:nvPr/>
        </p:nvSpPr>
        <p:spPr>
          <a:xfrm>
            <a:off x="1739324" y="4945737"/>
            <a:ext cx="2156809" cy="307777"/>
          </a:xfrm>
          <a:prstGeom prst="rect">
            <a:avLst/>
          </a:prstGeom>
        </p:spPr>
        <p:txBody>
          <a:bodyPr wrap="none">
            <a:spAutoFit/>
          </a:bodyPr>
          <a:lstStyle/>
          <a:p>
            <a:pPr algn="just"/>
            <a:r>
              <a:rPr lang="es-EC" sz="1400" b="1" dirty="0"/>
              <a:t>Fuente: (</a:t>
            </a:r>
            <a:r>
              <a:rPr lang="es-EC" sz="1400" dirty="0"/>
              <a:t>NEC-SE-DS, 2015) </a:t>
            </a:r>
          </a:p>
        </p:txBody>
      </p:sp>
      <p:sp>
        <p:nvSpPr>
          <p:cNvPr id="7" name="Rectángulo 6">
            <a:extLst>
              <a:ext uri="{FF2B5EF4-FFF2-40B4-BE49-F238E27FC236}">
                <a16:creationId xmlns:a16="http://schemas.microsoft.com/office/drawing/2014/main" id="{5C0E9323-CF01-45DA-88E2-AC5FC5B73F03}"/>
              </a:ext>
            </a:extLst>
          </p:cNvPr>
          <p:cNvSpPr/>
          <p:nvPr/>
        </p:nvSpPr>
        <p:spPr>
          <a:xfrm>
            <a:off x="1798319" y="4660961"/>
            <a:ext cx="2018886" cy="307777"/>
          </a:xfrm>
          <a:prstGeom prst="rect">
            <a:avLst/>
          </a:prstGeom>
        </p:spPr>
        <p:txBody>
          <a:bodyPr wrap="none">
            <a:spAutoFit/>
          </a:bodyPr>
          <a:lstStyle/>
          <a:p>
            <a:r>
              <a:rPr lang="es-EC" sz="1400" b="1" dirty="0">
                <a:solidFill>
                  <a:srgbClr val="000000"/>
                </a:solidFill>
                <a:ea typeface="Times New Roman" panose="02020603050405020304" pitchFamily="18" charset="0"/>
              </a:rPr>
              <a:t>Carga sísmica reactiva W</a:t>
            </a:r>
            <a:endParaRPr lang="es-EC" sz="1400" b="1" dirty="0"/>
          </a:p>
        </p:txBody>
      </p:sp>
      <p:pic>
        <p:nvPicPr>
          <p:cNvPr id="21" name="Imagen 20">
            <a:extLst>
              <a:ext uri="{FF2B5EF4-FFF2-40B4-BE49-F238E27FC236}">
                <a16:creationId xmlns:a16="http://schemas.microsoft.com/office/drawing/2014/main" id="{403DA2AB-6363-4A5D-93D6-D7E172B8A16A}"/>
              </a:ext>
            </a:extLst>
          </p:cNvPr>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69362" y="2147146"/>
            <a:ext cx="4876800" cy="98806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grpSp>
        <p:nvGrpSpPr>
          <p:cNvPr id="22" name="Grupo 21">
            <a:extLst>
              <a:ext uri="{FF2B5EF4-FFF2-40B4-BE49-F238E27FC236}">
                <a16:creationId xmlns:a16="http://schemas.microsoft.com/office/drawing/2014/main" id="{2ADB8F6A-EF69-47E2-937E-BC53A0C34891}"/>
              </a:ext>
            </a:extLst>
          </p:cNvPr>
          <p:cNvGrpSpPr/>
          <p:nvPr/>
        </p:nvGrpSpPr>
        <p:grpSpPr>
          <a:xfrm>
            <a:off x="253378" y="3332632"/>
            <a:ext cx="5118735" cy="1255395"/>
            <a:chOff x="0" y="0"/>
            <a:chExt cx="5049828" cy="1315515"/>
          </a:xfrm>
        </p:grpSpPr>
        <p:pic>
          <p:nvPicPr>
            <p:cNvPr id="23" name="Imagen 22">
              <a:extLst>
                <a:ext uri="{FF2B5EF4-FFF2-40B4-BE49-F238E27FC236}">
                  <a16:creationId xmlns:a16="http://schemas.microsoft.com/office/drawing/2014/main" id="{4B7AC639-0EF7-4DA7-A632-12368EC7B645}"/>
                </a:ext>
              </a:extLst>
            </p:cNvPr>
            <p:cNvPicPr>
              <a:picLocks noChangeAspect="1"/>
            </p:cNvPicPr>
            <p:nvPr/>
          </p:nvPicPr>
          <p:blipFill rotWithShape="1">
            <a:blip r:embed="rId5">
              <a:extLst>
                <a:ext uri="{28A0092B-C50C-407E-A947-70E740481C1C}">
                  <a14:useLocalDpi xmlns:a14="http://schemas.microsoft.com/office/drawing/2010/main" val="0"/>
                </a:ext>
              </a:extLst>
            </a:blip>
            <a:srcRect b="78663"/>
            <a:stretch/>
          </p:blipFill>
          <p:spPr bwMode="auto">
            <a:xfrm>
              <a:off x="9833" y="0"/>
              <a:ext cx="5039995" cy="57023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24" name="Imagen 23">
              <a:extLst>
                <a:ext uri="{FF2B5EF4-FFF2-40B4-BE49-F238E27FC236}">
                  <a16:creationId xmlns:a16="http://schemas.microsoft.com/office/drawing/2014/main" id="{9608E20C-4B19-45A9-9BA9-AAC97D27C9C4}"/>
                </a:ext>
              </a:extLst>
            </p:cNvPr>
            <p:cNvPicPr>
              <a:picLocks noChangeAspect="1"/>
            </p:cNvPicPr>
            <p:nvPr/>
          </p:nvPicPr>
          <p:blipFill rotWithShape="1">
            <a:blip r:embed="rId6">
              <a:extLst>
                <a:ext uri="{28A0092B-C50C-407E-A947-70E740481C1C}">
                  <a14:useLocalDpi xmlns:a14="http://schemas.microsoft.com/office/drawing/2010/main" val="0"/>
                </a:ext>
              </a:extLst>
            </a:blip>
            <a:srcRect t="69528"/>
            <a:stretch/>
          </p:blipFill>
          <p:spPr bwMode="auto">
            <a:xfrm>
              <a:off x="0" y="501445"/>
              <a:ext cx="5039995" cy="81407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pSp>
      <p:pic>
        <p:nvPicPr>
          <p:cNvPr id="25" name="Imagen 24">
            <a:extLst>
              <a:ext uri="{FF2B5EF4-FFF2-40B4-BE49-F238E27FC236}">
                <a16:creationId xmlns:a16="http://schemas.microsoft.com/office/drawing/2014/main" id="{0E08340B-56CE-477B-9E1A-CB2D065E3974}"/>
              </a:ext>
            </a:extLst>
          </p:cNvPr>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5577227" y="1855763"/>
            <a:ext cx="6050264" cy="2953737"/>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26" name="Rectángulo 25">
            <a:extLst>
              <a:ext uri="{FF2B5EF4-FFF2-40B4-BE49-F238E27FC236}">
                <a16:creationId xmlns:a16="http://schemas.microsoft.com/office/drawing/2014/main" id="{85B8A754-7C53-40B0-899A-33AC71A8B5D6}"/>
              </a:ext>
            </a:extLst>
          </p:cNvPr>
          <p:cNvSpPr/>
          <p:nvPr/>
        </p:nvSpPr>
        <p:spPr>
          <a:xfrm>
            <a:off x="7592916" y="4899327"/>
            <a:ext cx="2018886" cy="307777"/>
          </a:xfrm>
          <a:prstGeom prst="rect">
            <a:avLst/>
          </a:prstGeom>
        </p:spPr>
        <p:txBody>
          <a:bodyPr wrap="none">
            <a:spAutoFit/>
          </a:bodyPr>
          <a:lstStyle/>
          <a:p>
            <a:r>
              <a:rPr lang="es-EC" sz="1400" b="1" dirty="0">
                <a:solidFill>
                  <a:srgbClr val="000000"/>
                </a:solidFill>
                <a:ea typeface="Times New Roman" panose="02020603050405020304" pitchFamily="18" charset="0"/>
              </a:rPr>
              <a:t>Carga sísmica reactiva W</a:t>
            </a:r>
            <a:endParaRPr lang="es-EC" sz="1400" b="1" dirty="0"/>
          </a:p>
        </p:txBody>
      </p:sp>
      <p:sp>
        <p:nvSpPr>
          <p:cNvPr id="29" name="Rectángulo 28">
            <a:extLst>
              <a:ext uri="{FF2B5EF4-FFF2-40B4-BE49-F238E27FC236}">
                <a16:creationId xmlns:a16="http://schemas.microsoft.com/office/drawing/2014/main" id="{C26230FE-6D75-4A5F-9E91-74354B84B778}"/>
              </a:ext>
            </a:extLst>
          </p:cNvPr>
          <p:cNvSpPr/>
          <p:nvPr/>
        </p:nvSpPr>
        <p:spPr>
          <a:xfrm>
            <a:off x="7685409" y="5207104"/>
            <a:ext cx="1833900" cy="307777"/>
          </a:xfrm>
          <a:prstGeom prst="rect">
            <a:avLst/>
          </a:prstGeom>
        </p:spPr>
        <p:txBody>
          <a:bodyPr wrap="none">
            <a:spAutoFit/>
          </a:bodyPr>
          <a:lstStyle/>
          <a:p>
            <a:pPr algn="just"/>
            <a:r>
              <a:rPr lang="es-EC" sz="1400" b="1" dirty="0"/>
              <a:t>Fuente: (</a:t>
            </a:r>
            <a:r>
              <a:rPr lang="es-EC" sz="1400" dirty="0"/>
              <a:t>ETABS, 2016) </a:t>
            </a:r>
          </a:p>
        </p:txBody>
      </p:sp>
    </p:spTree>
    <p:extLst>
      <p:ext uri="{BB962C8B-B14F-4D97-AF65-F5344CB8AC3E}">
        <p14:creationId xmlns:p14="http://schemas.microsoft.com/office/powerpoint/2010/main" val="2324045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44</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ANÁLISIS SÍSMICO</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650592" y="855829"/>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SISMO ESTÁTICO</a:t>
            </a:r>
          </a:p>
        </p:txBody>
      </p:sp>
      <p:graphicFrame>
        <p:nvGraphicFramePr>
          <p:cNvPr id="3" name="Tabla 2">
            <a:extLst>
              <a:ext uri="{FF2B5EF4-FFF2-40B4-BE49-F238E27FC236}">
                <a16:creationId xmlns:a16="http://schemas.microsoft.com/office/drawing/2014/main" id="{03DF0AC5-81CE-43B4-BB4F-A0E056DDF5B3}"/>
              </a:ext>
            </a:extLst>
          </p:cNvPr>
          <p:cNvGraphicFramePr>
            <a:graphicFrameLocks noGrp="1"/>
          </p:cNvGraphicFramePr>
          <p:nvPr>
            <p:extLst/>
          </p:nvPr>
        </p:nvGraphicFramePr>
        <p:xfrm>
          <a:off x="2886925" y="1904834"/>
          <a:ext cx="5944976" cy="1694730"/>
        </p:xfrm>
        <a:graphic>
          <a:graphicData uri="http://schemas.openxmlformats.org/drawingml/2006/table">
            <a:tbl>
              <a:tblPr firstRow="1" firstCol="1" bandRow="1"/>
              <a:tblGrid>
                <a:gridCol w="1055172">
                  <a:extLst>
                    <a:ext uri="{9D8B030D-6E8A-4147-A177-3AD203B41FA5}">
                      <a16:colId xmlns:a16="http://schemas.microsoft.com/office/drawing/2014/main" val="1571078727"/>
                    </a:ext>
                  </a:extLst>
                </a:gridCol>
                <a:gridCol w="3834632">
                  <a:extLst>
                    <a:ext uri="{9D8B030D-6E8A-4147-A177-3AD203B41FA5}">
                      <a16:colId xmlns:a16="http://schemas.microsoft.com/office/drawing/2014/main" val="1933019894"/>
                    </a:ext>
                  </a:extLst>
                </a:gridCol>
                <a:gridCol w="1055172">
                  <a:extLst>
                    <a:ext uri="{9D8B030D-6E8A-4147-A177-3AD203B41FA5}">
                      <a16:colId xmlns:a16="http://schemas.microsoft.com/office/drawing/2014/main" val="3768037613"/>
                    </a:ext>
                  </a:extLst>
                </a:gridCol>
              </a:tblGrid>
              <a:tr h="211113">
                <a:tc>
                  <a:txBody>
                    <a:bodyPr/>
                    <a:lstStyle/>
                    <a:p>
                      <a:pPr indent="180340" algn="l">
                        <a:lnSpc>
                          <a:spcPct val="150000"/>
                        </a:lnSpc>
                        <a:spcBef>
                          <a:spcPts val="600"/>
                        </a:spcBef>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Símbolo</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l">
                        <a:lnSpc>
                          <a:spcPct val="150000"/>
                        </a:lnSpc>
                        <a:spcBef>
                          <a:spcPts val="600"/>
                        </a:spcBef>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Factor</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Valor</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637962"/>
                  </a:ext>
                </a:extLst>
              </a:tr>
              <a:tr h="282596">
                <a:tc>
                  <a:txBody>
                    <a:bodyPr/>
                    <a:lstStyle/>
                    <a:p>
                      <a:pPr indent="180340" algn="l">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l">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Factor de Importancia</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1,30</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47606021"/>
                  </a:ext>
                </a:extLst>
              </a:tr>
              <a:tr h="282596">
                <a:tc>
                  <a:txBody>
                    <a:bodyPr/>
                    <a:lstStyle/>
                    <a:p>
                      <a:pPr indent="180340" algn="l">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Sa(Ta)</a:t>
                      </a:r>
                    </a:p>
                  </a:txBody>
                  <a:tcPr marL="44450" marR="44450" marT="0" marB="0" anchor="ctr">
                    <a:lnL>
                      <a:noFill/>
                    </a:lnL>
                    <a:lnR>
                      <a:noFill/>
                    </a:lnR>
                    <a:lnT>
                      <a:noFill/>
                    </a:lnT>
                    <a:lnB>
                      <a:noFill/>
                    </a:lnB>
                  </a:tcPr>
                </a:tc>
                <a:tc>
                  <a:txBody>
                    <a:bodyPr/>
                    <a:lstStyle/>
                    <a:p>
                      <a:pPr indent="180340" algn="l">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Espectro de diseño en aceleración</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1,10</a:t>
                      </a:r>
                    </a:p>
                  </a:txBody>
                  <a:tcPr marL="44450" marR="44450" marT="0" marB="0" anchor="ctr">
                    <a:lnL>
                      <a:noFill/>
                    </a:lnL>
                    <a:lnR>
                      <a:noFill/>
                    </a:lnR>
                    <a:lnT>
                      <a:noFill/>
                    </a:lnT>
                    <a:lnB>
                      <a:noFill/>
                    </a:lnB>
                  </a:tcPr>
                </a:tc>
                <a:extLst>
                  <a:ext uri="{0D108BD9-81ED-4DB2-BD59-A6C34878D82A}">
                    <a16:rowId xmlns:a16="http://schemas.microsoft.com/office/drawing/2014/main" val="1648554799"/>
                  </a:ext>
                </a:extLst>
              </a:tr>
              <a:tr h="282596">
                <a:tc>
                  <a:txBody>
                    <a:bodyPr/>
                    <a:lstStyle/>
                    <a:p>
                      <a:pPr indent="180340" algn="l">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p>
                  </a:txBody>
                  <a:tcPr marL="44450" marR="44450" marT="0" marB="0" anchor="ctr">
                    <a:lnL>
                      <a:noFill/>
                    </a:lnL>
                    <a:lnR>
                      <a:noFill/>
                    </a:lnR>
                    <a:lnT>
                      <a:noFill/>
                    </a:lnT>
                    <a:lnB>
                      <a:noFill/>
                    </a:lnB>
                  </a:tcPr>
                </a:tc>
                <a:tc>
                  <a:txBody>
                    <a:bodyPr/>
                    <a:lstStyle/>
                    <a:p>
                      <a:pPr indent="180340" algn="l">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Factor de reducción de resistencia sísmica</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a:t>
                      </a:r>
                    </a:p>
                  </a:txBody>
                  <a:tcPr marL="44450" marR="44450" marT="0" marB="0" anchor="ctr">
                    <a:lnL>
                      <a:noFill/>
                    </a:lnL>
                    <a:lnR>
                      <a:noFill/>
                    </a:lnR>
                    <a:lnT>
                      <a:noFill/>
                    </a:lnT>
                    <a:lnB>
                      <a:noFill/>
                    </a:lnB>
                  </a:tcPr>
                </a:tc>
                <a:extLst>
                  <a:ext uri="{0D108BD9-81ED-4DB2-BD59-A6C34878D82A}">
                    <a16:rowId xmlns:a16="http://schemas.microsoft.com/office/drawing/2014/main" val="2971302556"/>
                  </a:ext>
                </a:extLst>
              </a:tr>
              <a:tr h="282596">
                <a:tc>
                  <a:txBody>
                    <a:bodyPr/>
                    <a:lstStyle/>
                    <a:p>
                      <a:pPr indent="180340" algn="l">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Ø</a:t>
                      </a:r>
                      <a:r>
                        <a:rPr lang="es-EC" sz="1400"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180340" algn="l">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Coeficiente de regularidad en planta</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0,90</a:t>
                      </a:r>
                    </a:p>
                  </a:txBody>
                  <a:tcPr marL="44450" marR="44450" marT="0" marB="0" anchor="ctr">
                    <a:lnL>
                      <a:noFill/>
                    </a:lnL>
                    <a:lnR>
                      <a:noFill/>
                    </a:lnR>
                    <a:lnT>
                      <a:noFill/>
                    </a:lnT>
                    <a:lnB>
                      <a:noFill/>
                    </a:lnB>
                  </a:tcPr>
                </a:tc>
                <a:extLst>
                  <a:ext uri="{0D108BD9-81ED-4DB2-BD59-A6C34878D82A}">
                    <a16:rowId xmlns:a16="http://schemas.microsoft.com/office/drawing/2014/main" val="1001480402"/>
                  </a:ext>
                </a:extLst>
              </a:tr>
              <a:tr h="282596">
                <a:tc>
                  <a:txBody>
                    <a:bodyPr/>
                    <a:lstStyle/>
                    <a:p>
                      <a:pPr indent="180340" algn="l">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Ø</a:t>
                      </a:r>
                      <a:r>
                        <a:rPr lang="es-EC" sz="1400"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l">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Coeficiente de regularidad en elevación</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0,90</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2001752"/>
                  </a:ext>
                </a:extLst>
              </a:tr>
            </a:tbl>
          </a:graphicData>
        </a:graphic>
      </p:graphicFrame>
      <mc:AlternateContent xmlns:mc="http://schemas.openxmlformats.org/markup-compatibility/2006" xmlns:a14="http://schemas.microsoft.com/office/drawing/2010/main">
        <mc:Choice Requires="a14">
          <p:sp>
            <p:nvSpPr>
              <p:cNvPr id="5" name="Rectángulo 4">
                <a:extLst>
                  <a:ext uri="{FF2B5EF4-FFF2-40B4-BE49-F238E27FC236}">
                    <a16:creationId xmlns:a16="http://schemas.microsoft.com/office/drawing/2014/main" id="{5D8A213A-3C45-458F-9A91-542446DEFB90}"/>
                  </a:ext>
                </a:extLst>
              </p:cNvPr>
              <p:cNvSpPr/>
              <p:nvPr/>
            </p:nvSpPr>
            <p:spPr>
              <a:xfrm>
                <a:off x="4767976" y="3756694"/>
                <a:ext cx="2252411" cy="6751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r>
                        <m:rPr>
                          <m:sty m:val="p"/>
                        </m:rPr>
                        <a:rPr lang="es-EC">
                          <a:latin typeface="Cambria Math" panose="02040503050406030204" pitchFamily="18" charset="0"/>
                        </a:rPr>
                        <m:t>V</m:t>
                      </m:r>
                      <m:r>
                        <a:rPr lang="es-EC">
                          <a:latin typeface="Cambria Math" panose="02040503050406030204" pitchFamily="18" charset="0"/>
                        </a:rPr>
                        <m:t>=</m:t>
                      </m:r>
                      <m:f>
                        <m:fPr>
                          <m:ctrlPr>
                            <a:rPr lang="es-EC" i="1">
                              <a:latin typeface="Cambria Math" panose="02040503050406030204" pitchFamily="18" charset="0"/>
                            </a:rPr>
                          </m:ctrlPr>
                        </m:fPr>
                        <m:num>
                          <m:d>
                            <m:dPr>
                              <m:begChr m:val=""/>
                              <m:ctrlPr>
                                <a:rPr lang="es-EC" i="1">
                                  <a:latin typeface="Cambria Math" panose="02040503050406030204" pitchFamily="18" charset="0"/>
                                </a:rPr>
                              </m:ctrlPr>
                            </m:dPr>
                            <m:e>
                              <m:r>
                                <m:rPr>
                                  <m:sty m:val="p"/>
                                </m:rPr>
                                <a:rPr lang="es-EC" i="0">
                                  <a:latin typeface="Cambria Math" panose="02040503050406030204" pitchFamily="18" charset="0"/>
                                </a:rPr>
                                <m:t>I</m:t>
                              </m:r>
                              <m:r>
                                <a:rPr lang="es-EC" i="0">
                                  <a:latin typeface="Cambria Math" panose="02040503050406030204" pitchFamily="18" charset="0"/>
                                </a:rPr>
                                <m:t>∗</m:t>
                              </m:r>
                              <m:r>
                                <m:rPr>
                                  <m:sty m:val="p"/>
                                </m:rPr>
                                <a:rPr lang="es-EC" i="0">
                                  <a:latin typeface="Cambria Math" panose="02040503050406030204" pitchFamily="18" charset="0"/>
                                </a:rPr>
                                <m:t>Sa</m:t>
                              </m:r>
                              <m:r>
                                <a:rPr lang="es-EC" i="0">
                                  <a:latin typeface="Cambria Math" panose="02040503050406030204" pitchFamily="18" charset="0"/>
                                </a:rPr>
                                <m:t>(</m:t>
                              </m:r>
                              <m:r>
                                <m:rPr>
                                  <m:sty m:val="p"/>
                                </m:rPr>
                                <a:rPr lang="es-EC" i="0">
                                  <a:latin typeface="Cambria Math" panose="02040503050406030204" pitchFamily="18" charset="0"/>
                                </a:rPr>
                                <m:t>Ta</m:t>
                              </m:r>
                            </m:e>
                          </m:d>
                        </m:num>
                        <m:den>
                          <m:r>
                            <m:rPr>
                              <m:sty m:val="p"/>
                            </m:rPr>
                            <a:rPr lang="es-EC" i="0">
                              <a:latin typeface="Cambria Math" panose="02040503050406030204" pitchFamily="18" charset="0"/>
                            </a:rPr>
                            <m:t>R</m:t>
                          </m:r>
                          <m:r>
                            <a:rPr lang="es-EC" i="0">
                              <a:latin typeface="Cambria Math" panose="02040503050406030204" pitchFamily="18" charset="0"/>
                            </a:rPr>
                            <m:t>∗</m:t>
                          </m:r>
                          <m:sSub>
                            <m:sSubPr>
                              <m:ctrlPr>
                                <a:rPr lang="es-EC" i="1">
                                  <a:latin typeface="Cambria Math" panose="02040503050406030204" pitchFamily="18" charset="0"/>
                                </a:rPr>
                              </m:ctrlPr>
                            </m:sSubPr>
                            <m:e>
                              <m:r>
                                <a:rPr lang="es-EC" i="0">
                                  <a:latin typeface="Cambria Math" panose="02040503050406030204" pitchFamily="18" charset="0"/>
                                </a:rPr>
                                <m:t>∅</m:t>
                              </m:r>
                            </m:e>
                            <m:sub>
                              <m:r>
                                <m:rPr>
                                  <m:sty m:val="p"/>
                                </m:rPr>
                                <a:rPr lang="es-EC" i="0">
                                  <a:latin typeface="Cambria Math" panose="02040503050406030204" pitchFamily="18" charset="0"/>
                                </a:rPr>
                                <m:t>P</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0">
                                  <a:latin typeface="Cambria Math" panose="02040503050406030204" pitchFamily="18" charset="0"/>
                                </a:rPr>
                                <m:t>∅</m:t>
                              </m:r>
                            </m:e>
                            <m:sub>
                              <m:r>
                                <m:rPr>
                                  <m:sty m:val="p"/>
                                </m:rPr>
                                <a:rPr lang="es-EC" i="0">
                                  <a:latin typeface="Cambria Math" panose="02040503050406030204" pitchFamily="18" charset="0"/>
                                </a:rPr>
                                <m:t>E</m:t>
                              </m:r>
                            </m:sub>
                          </m:sSub>
                        </m:den>
                      </m:f>
                      <m:r>
                        <a:rPr lang="es-EC" i="0">
                          <a:latin typeface="Cambria Math" panose="02040503050406030204" pitchFamily="18" charset="0"/>
                        </a:rPr>
                        <m:t>∗</m:t>
                      </m:r>
                      <m:r>
                        <m:rPr>
                          <m:sty m:val="p"/>
                        </m:rPr>
                        <a:rPr lang="es-EC" i="0">
                          <a:latin typeface="Cambria Math" panose="02040503050406030204" pitchFamily="18" charset="0"/>
                        </a:rPr>
                        <m:t>W</m:t>
                      </m:r>
                    </m:oMath>
                  </m:oMathPara>
                </a14:m>
                <a:endParaRPr lang="es-EC" dirty="0"/>
              </a:p>
            </p:txBody>
          </p:sp>
        </mc:Choice>
        <mc:Fallback xmlns="">
          <p:sp>
            <p:nvSpPr>
              <p:cNvPr id="5" name="Rectángulo 4">
                <a:extLst>
                  <a:ext uri="{FF2B5EF4-FFF2-40B4-BE49-F238E27FC236}">
                    <a16:creationId xmlns="" xmlns:a16="http://schemas.microsoft.com/office/drawing/2014/main" xmlns:a14="http://schemas.microsoft.com/office/drawing/2010/main" id="{5D8A213A-3C45-458F-9A91-542446DEFB90}"/>
                  </a:ext>
                </a:extLst>
              </p:cNvPr>
              <p:cNvSpPr>
                <a:spLocks noRot="1" noChangeAspect="1" noMove="1" noResize="1" noEditPoints="1" noAdjustHandles="1" noChangeArrowheads="1" noChangeShapeType="1" noTextEdit="1"/>
              </p:cNvSpPr>
              <p:nvPr/>
            </p:nvSpPr>
            <p:spPr>
              <a:xfrm>
                <a:off x="4767976" y="3756694"/>
                <a:ext cx="2252411" cy="675185"/>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id="{4AAD70B6-BEBC-41C5-A678-1853A0EBEDBB}"/>
                  </a:ext>
                </a:extLst>
              </p:cNvPr>
              <p:cNvSpPr/>
              <p:nvPr/>
            </p:nvSpPr>
            <p:spPr>
              <a:xfrm>
                <a:off x="2458247" y="4271466"/>
                <a:ext cx="6096000" cy="1486304"/>
              </a:xfrm>
              <a:prstGeom prst="rect">
                <a:avLst/>
              </a:prstGeom>
            </p:spPr>
            <p:txBody>
              <a:bodyPr>
                <a:spAutoFit/>
              </a:bodyPr>
              <a:lstStyle/>
              <a:p>
                <a:pPr marL="449580" indent="4495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s-EC" b="0" i="0" smtClean="0">
                          <a:solidFill>
                            <a:srgbClr val="000000"/>
                          </a:solidFill>
                          <a:latin typeface="Cambria Math" panose="02040503050406030204" pitchFamily="18" charset="0"/>
                          <a:ea typeface="Times New Roman" panose="02020603050405020304" pitchFamily="18" charset="0"/>
                        </a:rPr>
                        <m:t>         </m:t>
                      </m:r>
                      <m:r>
                        <m:rPr>
                          <m:sty m:val="p"/>
                        </m:rPr>
                        <a:rPr lang="es-ES" smtClean="0">
                          <a:solidFill>
                            <a:srgbClr val="000000"/>
                          </a:solidFill>
                          <a:latin typeface="Cambria Math" panose="02040503050406030204" pitchFamily="18" charset="0"/>
                          <a:ea typeface="Times New Roman" panose="02020603050405020304" pitchFamily="18" charset="0"/>
                        </a:rPr>
                        <m:t>V</m:t>
                      </m:r>
                      <m:r>
                        <a:rPr lang="es-ES" smtClean="0">
                          <a:solidFill>
                            <a:srgbClr val="000000"/>
                          </a:solidFill>
                          <a:latin typeface="Cambria Math" panose="02040503050406030204" pitchFamily="18" charset="0"/>
                          <a:ea typeface="Times New Roman" panose="02020603050405020304" pitchFamily="18" charset="0"/>
                        </a:rPr>
                        <m:t>=</m:t>
                      </m:r>
                      <m:f>
                        <m:fPr>
                          <m:ctrlPr>
                            <a:rPr lang="es-EC" i="1">
                              <a:solidFill>
                                <a:srgbClr val="000000"/>
                              </a:solidFill>
                              <a:latin typeface="Cambria Math" panose="02040503050406030204" pitchFamily="18" charset="0"/>
                              <a:ea typeface="Times New Roman" panose="02020603050405020304" pitchFamily="18" charset="0"/>
                            </a:rPr>
                          </m:ctrlPr>
                        </m:fPr>
                        <m:num>
                          <m:r>
                            <a:rPr lang="es-ES">
                              <a:solidFill>
                                <a:srgbClr val="000000"/>
                              </a:solidFill>
                              <a:latin typeface="Cambria Math" panose="02040503050406030204" pitchFamily="18" charset="0"/>
                              <a:ea typeface="Times New Roman" panose="02020603050405020304" pitchFamily="18" charset="0"/>
                            </a:rPr>
                            <m:t>1,30</m:t>
                          </m:r>
                          <m:r>
                            <a:rPr lang="es-ES" i="1">
                              <a:solidFill>
                                <a:srgbClr val="000000"/>
                              </a:solidFill>
                              <a:latin typeface="Cambria Math" panose="02040503050406030204" pitchFamily="18" charset="0"/>
                              <a:ea typeface="Times New Roman" panose="02020603050405020304" pitchFamily="18" charset="0"/>
                            </a:rPr>
                            <m:t>∗</m:t>
                          </m:r>
                          <m:r>
                            <a:rPr lang="es-ES">
                              <a:solidFill>
                                <a:srgbClr val="000000"/>
                              </a:solidFill>
                              <a:latin typeface="Cambria Math" panose="02040503050406030204" pitchFamily="18" charset="0"/>
                              <a:ea typeface="Times New Roman" panose="02020603050405020304" pitchFamily="18" charset="0"/>
                            </a:rPr>
                            <m:t>1,10</m:t>
                          </m:r>
                        </m:num>
                        <m:den>
                          <m:r>
                            <a:rPr lang="es-ES">
                              <a:solidFill>
                                <a:srgbClr val="000000"/>
                              </a:solidFill>
                              <a:latin typeface="Cambria Math" panose="02040503050406030204" pitchFamily="18" charset="0"/>
                              <a:ea typeface="Times New Roman" panose="02020603050405020304" pitchFamily="18" charset="0"/>
                            </a:rPr>
                            <m:t>3</m:t>
                          </m:r>
                          <m:r>
                            <a:rPr lang="es-ES" i="1">
                              <a:solidFill>
                                <a:srgbClr val="000000"/>
                              </a:solidFill>
                              <a:latin typeface="Cambria Math" panose="02040503050406030204" pitchFamily="18" charset="0"/>
                              <a:ea typeface="Times New Roman" panose="02020603050405020304" pitchFamily="18" charset="0"/>
                            </a:rPr>
                            <m:t>∗</m:t>
                          </m:r>
                          <m:r>
                            <a:rPr lang="es-ES">
                              <a:solidFill>
                                <a:srgbClr val="000000"/>
                              </a:solidFill>
                              <a:latin typeface="Cambria Math" panose="02040503050406030204" pitchFamily="18" charset="0"/>
                              <a:ea typeface="Times New Roman" panose="02020603050405020304" pitchFamily="18" charset="0"/>
                            </a:rPr>
                            <m:t>0,90</m:t>
                          </m:r>
                          <m:r>
                            <a:rPr lang="es-ES" i="1">
                              <a:solidFill>
                                <a:srgbClr val="000000"/>
                              </a:solidFill>
                              <a:latin typeface="Cambria Math" panose="02040503050406030204" pitchFamily="18" charset="0"/>
                              <a:ea typeface="Times New Roman" panose="02020603050405020304" pitchFamily="18" charset="0"/>
                            </a:rPr>
                            <m:t>∗</m:t>
                          </m:r>
                          <m:r>
                            <a:rPr lang="es-ES">
                              <a:solidFill>
                                <a:srgbClr val="000000"/>
                              </a:solidFill>
                              <a:latin typeface="Cambria Math" panose="02040503050406030204" pitchFamily="18" charset="0"/>
                              <a:ea typeface="Times New Roman" panose="02020603050405020304" pitchFamily="18" charset="0"/>
                            </a:rPr>
                            <m:t>0,90</m:t>
                          </m:r>
                        </m:den>
                      </m:f>
                      <m:r>
                        <a:rPr lang="es-ES" i="1">
                          <a:solidFill>
                            <a:srgbClr val="000000"/>
                          </a:solidFill>
                          <a:latin typeface="Cambria Math" panose="02040503050406030204" pitchFamily="18" charset="0"/>
                          <a:ea typeface="Times New Roman" panose="02020603050405020304" pitchFamily="18" charset="0"/>
                        </a:rPr>
                        <m:t>∗</m:t>
                      </m:r>
                      <m:r>
                        <m:rPr>
                          <m:sty m:val="p"/>
                        </m:rPr>
                        <a:rPr lang="es-ES">
                          <a:solidFill>
                            <a:srgbClr val="000000"/>
                          </a:solidFill>
                          <a:latin typeface="Cambria Math" panose="02040503050406030204" pitchFamily="18" charset="0"/>
                          <a:ea typeface="Times New Roman" panose="02020603050405020304" pitchFamily="18" charset="0"/>
                        </a:rPr>
                        <m:t>W</m:t>
                      </m:r>
                    </m:oMath>
                  </m:oMathPara>
                </a14:m>
                <a:endParaRPr lang="es-EC" dirty="0">
                  <a:solidFill>
                    <a:srgbClr val="000000"/>
                  </a:solidFill>
                  <a:latin typeface="Cambria Math" panose="02040503050406030204" pitchFamily="18" charset="0"/>
                  <a:ea typeface="Times New Roman" panose="02020603050405020304" pitchFamily="18" charset="0"/>
                </a:endParaRPr>
              </a:p>
              <a:p>
                <a:pPr marL="449580" indent="4495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es-ES">
                          <a:solidFill>
                            <a:srgbClr val="000000"/>
                          </a:solidFill>
                          <a:latin typeface="Cambria Math" panose="02040503050406030204" pitchFamily="18" charset="0"/>
                          <a:ea typeface="Times New Roman" panose="02020603050405020304" pitchFamily="18" charset="0"/>
                        </a:rPr>
                        <m:t>V</m:t>
                      </m:r>
                      <m:r>
                        <a:rPr lang="es-ES">
                          <a:solidFill>
                            <a:srgbClr val="000000"/>
                          </a:solidFill>
                          <a:latin typeface="Cambria Math" panose="02040503050406030204" pitchFamily="18" charset="0"/>
                          <a:ea typeface="Times New Roman" panose="02020603050405020304" pitchFamily="18" charset="0"/>
                        </a:rPr>
                        <m:t>=0,589</m:t>
                      </m:r>
                      <m:r>
                        <a:rPr lang="es-ES" i="1">
                          <a:solidFill>
                            <a:srgbClr val="000000"/>
                          </a:solidFill>
                          <a:latin typeface="Cambria Math" panose="02040503050406030204" pitchFamily="18" charset="0"/>
                          <a:ea typeface="Times New Roman" panose="02020603050405020304" pitchFamily="18" charset="0"/>
                        </a:rPr>
                        <m:t>∗</m:t>
                      </m:r>
                      <m:r>
                        <m:rPr>
                          <m:sty m:val="p"/>
                        </m:rPr>
                        <a:rPr lang="es-ES">
                          <a:solidFill>
                            <a:srgbClr val="000000"/>
                          </a:solidFill>
                          <a:latin typeface="Cambria Math" panose="02040503050406030204" pitchFamily="18" charset="0"/>
                          <a:ea typeface="Times New Roman" panose="02020603050405020304" pitchFamily="18" charset="0"/>
                        </a:rPr>
                        <m:t>W</m:t>
                      </m:r>
                    </m:oMath>
                  </m:oMathPara>
                </a14:m>
                <a:endParaRPr lang="es-EC" dirty="0">
                  <a:solidFill>
                    <a:srgbClr val="000000"/>
                  </a:solidFill>
                  <a:latin typeface="Times New Roman" panose="02020603050405020304" pitchFamily="18" charset="0"/>
                  <a:ea typeface="Times New Roman" panose="02020603050405020304" pitchFamily="18" charset="0"/>
                </a:endParaRPr>
              </a:p>
            </p:txBody>
          </p:sp>
        </mc:Choice>
        <mc:Fallback xmlns="">
          <p:sp>
            <p:nvSpPr>
              <p:cNvPr id="6" name="Rectángulo 5">
                <a:extLst>
                  <a:ext uri="{FF2B5EF4-FFF2-40B4-BE49-F238E27FC236}">
                    <a16:creationId xmlns="" xmlns:a16="http://schemas.microsoft.com/office/drawing/2014/main" xmlns:a14="http://schemas.microsoft.com/office/drawing/2010/main" id="{4AAD70B6-BEBC-41C5-A678-1853A0EBEDBB}"/>
                  </a:ext>
                </a:extLst>
              </p:cNvPr>
              <p:cNvSpPr>
                <a:spLocks noRot="1" noChangeAspect="1" noMove="1" noResize="1" noEditPoints="1" noAdjustHandles="1" noChangeArrowheads="1" noChangeShapeType="1" noTextEdit="1"/>
              </p:cNvSpPr>
              <p:nvPr/>
            </p:nvSpPr>
            <p:spPr>
              <a:xfrm>
                <a:off x="2458247" y="4271466"/>
                <a:ext cx="6096000" cy="1486304"/>
              </a:xfrm>
              <a:prstGeom prst="rect">
                <a:avLst/>
              </a:prstGeom>
              <a:blipFill rotWithShape="0">
                <a:blip r:embed="rId4"/>
                <a:stretch>
                  <a:fillRect/>
                </a:stretch>
              </a:blipFill>
            </p:spPr>
            <p:txBody>
              <a:bodyPr/>
              <a:lstStyle/>
              <a:p>
                <a:r>
                  <a:rPr lang="es-EC">
                    <a:noFill/>
                  </a:rPr>
                  <a:t> </a:t>
                </a:r>
              </a:p>
            </p:txBody>
          </p:sp>
        </mc:Fallback>
      </mc:AlternateContent>
      <p:sp>
        <p:nvSpPr>
          <p:cNvPr id="27" name="Rectángulo 26">
            <a:extLst>
              <a:ext uri="{FF2B5EF4-FFF2-40B4-BE49-F238E27FC236}">
                <a16:creationId xmlns:a16="http://schemas.microsoft.com/office/drawing/2014/main" id="{74EE9B13-C26A-4C7F-B661-2437685E141F}"/>
              </a:ext>
            </a:extLst>
          </p:cNvPr>
          <p:cNvSpPr/>
          <p:nvPr/>
        </p:nvSpPr>
        <p:spPr>
          <a:xfrm>
            <a:off x="3360976" y="1412123"/>
            <a:ext cx="5066409" cy="3703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FACTORES PARA EL CÁLCULO DEL CORTANTE BASAL</a:t>
            </a:r>
          </a:p>
        </p:txBody>
      </p:sp>
    </p:spTree>
    <p:extLst>
      <p:ext uri="{BB962C8B-B14F-4D97-AF65-F5344CB8AC3E}">
        <p14:creationId xmlns:p14="http://schemas.microsoft.com/office/powerpoint/2010/main" val="2270896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45</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ANÁLISIS SÍSMICO</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650592" y="818251"/>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SISMO DINÁMICO</a:t>
            </a:r>
          </a:p>
        </p:txBody>
      </p:sp>
      <p:graphicFrame>
        <p:nvGraphicFramePr>
          <p:cNvPr id="27" name="Gráfico 26">
            <a:extLst>
              <a:ext uri="{FF2B5EF4-FFF2-40B4-BE49-F238E27FC236}">
                <a16:creationId xmlns:a16="http://schemas.microsoft.com/office/drawing/2014/main" id="{00000000-0008-0000-0800-000007000000}"/>
              </a:ext>
            </a:extLst>
          </p:cNvPr>
          <p:cNvGraphicFramePr/>
          <p:nvPr>
            <p:extLst/>
          </p:nvPr>
        </p:nvGraphicFramePr>
        <p:xfrm>
          <a:off x="449694" y="1999819"/>
          <a:ext cx="5971761" cy="3550286"/>
        </p:xfrm>
        <a:graphic>
          <a:graphicData uri="http://schemas.openxmlformats.org/drawingml/2006/chart">
            <c:chart xmlns:c="http://schemas.openxmlformats.org/drawingml/2006/chart" xmlns:r="http://schemas.openxmlformats.org/officeDocument/2006/relationships" r:id="rId3"/>
          </a:graphicData>
        </a:graphic>
      </p:graphicFrame>
      <p:pic>
        <p:nvPicPr>
          <p:cNvPr id="30" name="Imagen 29">
            <a:extLst>
              <a:ext uri="{FF2B5EF4-FFF2-40B4-BE49-F238E27FC236}">
                <a16:creationId xmlns:a16="http://schemas.microsoft.com/office/drawing/2014/main" id="{B3A45131-369F-497A-A5D1-9C2AA6C09603}"/>
              </a:ext>
            </a:extLst>
          </p:cNvPr>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971527" y="1317782"/>
            <a:ext cx="4046348" cy="4266066"/>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31" name="Rectángulo 30">
            <a:extLst>
              <a:ext uri="{FF2B5EF4-FFF2-40B4-BE49-F238E27FC236}">
                <a16:creationId xmlns:a16="http://schemas.microsoft.com/office/drawing/2014/main" id="{DBCFEA1C-BB4E-40C0-8EEA-BA0872265B45}"/>
              </a:ext>
            </a:extLst>
          </p:cNvPr>
          <p:cNvSpPr/>
          <p:nvPr/>
        </p:nvSpPr>
        <p:spPr>
          <a:xfrm>
            <a:off x="883710" y="1427199"/>
            <a:ext cx="5103731" cy="4833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ESPECTRO ELÁSTICO VS INELÁSTICO DE ACELERACIONES</a:t>
            </a:r>
          </a:p>
        </p:txBody>
      </p:sp>
      <p:sp>
        <p:nvSpPr>
          <p:cNvPr id="32" name="Rectángulo 31">
            <a:extLst>
              <a:ext uri="{FF2B5EF4-FFF2-40B4-BE49-F238E27FC236}">
                <a16:creationId xmlns:a16="http://schemas.microsoft.com/office/drawing/2014/main" id="{FA1E54FC-9503-45CB-9154-1573C2504EC5}"/>
              </a:ext>
            </a:extLst>
          </p:cNvPr>
          <p:cNvSpPr/>
          <p:nvPr/>
        </p:nvSpPr>
        <p:spPr>
          <a:xfrm>
            <a:off x="8042403" y="5575867"/>
            <a:ext cx="2074414" cy="307777"/>
          </a:xfrm>
          <a:prstGeom prst="rect">
            <a:avLst/>
          </a:prstGeom>
        </p:spPr>
        <p:txBody>
          <a:bodyPr wrap="none">
            <a:spAutoFit/>
          </a:bodyPr>
          <a:lstStyle/>
          <a:p>
            <a:r>
              <a:rPr lang="es-EC" sz="1400" b="1" dirty="0">
                <a:solidFill>
                  <a:srgbClr val="000000"/>
                </a:solidFill>
                <a:ea typeface="Times New Roman" panose="02020603050405020304" pitchFamily="18" charset="0"/>
              </a:rPr>
              <a:t>Análisis sísmico dinámico</a:t>
            </a:r>
            <a:endParaRPr lang="es-EC" sz="1400" b="1" dirty="0"/>
          </a:p>
        </p:txBody>
      </p:sp>
      <p:sp>
        <p:nvSpPr>
          <p:cNvPr id="33" name="Rectángulo 32">
            <a:extLst>
              <a:ext uri="{FF2B5EF4-FFF2-40B4-BE49-F238E27FC236}">
                <a16:creationId xmlns:a16="http://schemas.microsoft.com/office/drawing/2014/main" id="{B6CB4455-4560-4E3D-8A2B-775DBC243445}"/>
              </a:ext>
            </a:extLst>
          </p:cNvPr>
          <p:cNvSpPr/>
          <p:nvPr/>
        </p:nvSpPr>
        <p:spPr>
          <a:xfrm>
            <a:off x="8162660" y="5814578"/>
            <a:ext cx="1833900" cy="307777"/>
          </a:xfrm>
          <a:prstGeom prst="rect">
            <a:avLst/>
          </a:prstGeom>
        </p:spPr>
        <p:txBody>
          <a:bodyPr wrap="none">
            <a:spAutoFit/>
          </a:bodyPr>
          <a:lstStyle/>
          <a:p>
            <a:pPr algn="just"/>
            <a:r>
              <a:rPr lang="es-EC" sz="1400" b="1" dirty="0"/>
              <a:t>Fuente: (</a:t>
            </a:r>
            <a:r>
              <a:rPr lang="es-EC" sz="1400" dirty="0"/>
              <a:t>ETABS, 2016) </a:t>
            </a:r>
          </a:p>
        </p:txBody>
      </p:sp>
    </p:spTree>
    <p:extLst>
      <p:ext uri="{BB962C8B-B14F-4D97-AF65-F5344CB8AC3E}">
        <p14:creationId xmlns:p14="http://schemas.microsoft.com/office/powerpoint/2010/main" val="2540564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46</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ANÁLISIS MODAL</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650592" y="818251"/>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MODOS DE VIBRACIÓN</a:t>
            </a:r>
          </a:p>
        </p:txBody>
      </p:sp>
      <p:sp>
        <p:nvSpPr>
          <p:cNvPr id="32" name="Rectángulo 31">
            <a:extLst>
              <a:ext uri="{FF2B5EF4-FFF2-40B4-BE49-F238E27FC236}">
                <a16:creationId xmlns:a16="http://schemas.microsoft.com/office/drawing/2014/main" id="{FA1E54FC-9503-45CB-9154-1573C2504EC5}"/>
              </a:ext>
            </a:extLst>
          </p:cNvPr>
          <p:cNvSpPr/>
          <p:nvPr/>
        </p:nvSpPr>
        <p:spPr>
          <a:xfrm>
            <a:off x="7527465" y="3891651"/>
            <a:ext cx="2556469" cy="307777"/>
          </a:xfrm>
          <a:prstGeom prst="rect">
            <a:avLst/>
          </a:prstGeom>
        </p:spPr>
        <p:txBody>
          <a:bodyPr wrap="none">
            <a:spAutoFit/>
          </a:bodyPr>
          <a:lstStyle/>
          <a:p>
            <a:r>
              <a:rPr lang="es-EC" sz="1400" b="1" dirty="0">
                <a:solidFill>
                  <a:srgbClr val="000000"/>
                </a:solidFill>
                <a:ea typeface="Times New Roman" panose="02020603050405020304" pitchFamily="18" charset="0"/>
              </a:rPr>
              <a:t>Factores de participación modal</a:t>
            </a:r>
            <a:endParaRPr lang="es-EC" sz="1400" b="1" dirty="0"/>
          </a:p>
        </p:txBody>
      </p:sp>
      <p:sp>
        <p:nvSpPr>
          <p:cNvPr id="33" name="Rectángulo 32">
            <a:extLst>
              <a:ext uri="{FF2B5EF4-FFF2-40B4-BE49-F238E27FC236}">
                <a16:creationId xmlns:a16="http://schemas.microsoft.com/office/drawing/2014/main" id="{B6CB4455-4560-4E3D-8A2B-775DBC243445}"/>
              </a:ext>
            </a:extLst>
          </p:cNvPr>
          <p:cNvSpPr/>
          <p:nvPr/>
        </p:nvSpPr>
        <p:spPr>
          <a:xfrm>
            <a:off x="7888750" y="4199428"/>
            <a:ext cx="1833900" cy="307777"/>
          </a:xfrm>
          <a:prstGeom prst="rect">
            <a:avLst/>
          </a:prstGeom>
        </p:spPr>
        <p:txBody>
          <a:bodyPr wrap="none">
            <a:spAutoFit/>
          </a:bodyPr>
          <a:lstStyle/>
          <a:p>
            <a:pPr algn="just"/>
            <a:r>
              <a:rPr lang="es-EC" sz="1400" b="1" dirty="0"/>
              <a:t>Fuente: (</a:t>
            </a:r>
            <a:r>
              <a:rPr lang="es-EC" sz="1400" dirty="0"/>
              <a:t>ETABS, 2016) </a:t>
            </a:r>
          </a:p>
        </p:txBody>
      </p:sp>
      <p:pic>
        <p:nvPicPr>
          <p:cNvPr id="17" name="Imagen 16">
            <a:extLst>
              <a:ext uri="{FF2B5EF4-FFF2-40B4-BE49-F238E27FC236}">
                <a16:creationId xmlns:a16="http://schemas.microsoft.com/office/drawing/2014/main" id="{9C639536-DC74-4409-85CB-698473083A91}"/>
              </a:ext>
            </a:extLst>
          </p:cNvPr>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855541" y="1305654"/>
            <a:ext cx="5103731" cy="4369572"/>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18" name="Rectángulo 17">
            <a:extLst>
              <a:ext uri="{FF2B5EF4-FFF2-40B4-BE49-F238E27FC236}">
                <a16:creationId xmlns:a16="http://schemas.microsoft.com/office/drawing/2014/main" id="{BB6BBC67-2D5D-40F2-82A4-3BACB5CEF44D}"/>
              </a:ext>
            </a:extLst>
          </p:cNvPr>
          <p:cNvSpPr/>
          <p:nvPr/>
        </p:nvSpPr>
        <p:spPr>
          <a:xfrm>
            <a:off x="2773258" y="5675226"/>
            <a:ext cx="1268296" cy="307777"/>
          </a:xfrm>
          <a:prstGeom prst="rect">
            <a:avLst/>
          </a:prstGeom>
        </p:spPr>
        <p:txBody>
          <a:bodyPr wrap="none">
            <a:spAutoFit/>
          </a:bodyPr>
          <a:lstStyle/>
          <a:p>
            <a:r>
              <a:rPr lang="es-EC" sz="1400" b="1" dirty="0">
                <a:solidFill>
                  <a:srgbClr val="000000"/>
                </a:solidFill>
                <a:ea typeface="Times New Roman" panose="02020603050405020304" pitchFamily="18" charset="0"/>
              </a:rPr>
              <a:t>Análisis modal</a:t>
            </a:r>
            <a:endParaRPr lang="es-EC" sz="1400" b="1" dirty="0"/>
          </a:p>
        </p:txBody>
      </p:sp>
      <p:sp>
        <p:nvSpPr>
          <p:cNvPr id="19" name="Rectángulo 18">
            <a:extLst>
              <a:ext uri="{FF2B5EF4-FFF2-40B4-BE49-F238E27FC236}">
                <a16:creationId xmlns:a16="http://schemas.microsoft.com/office/drawing/2014/main" id="{D3D9C826-952B-438E-9ED8-837B164E54AC}"/>
              </a:ext>
            </a:extLst>
          </p:cNvPr>
          <p:cNvSpPr/>
          <p:nvPr/>
        </p:nvSpPr>
        <p:spPr>
          <a:xfrm>
            <a:off x="2490456" y="5885860"/>
            <a:ext cx="1833900" cy="307777"/>
          </a:xfrm>
          <a:prstGeom prst="rect">
            <a:avLst/>
          </a:prstGeom>
        </p:spPr>
        <p:txBody>
          <a:bodyPr wrap="none">
            <a:spAutoFit/>
          </a:bodyPr>
          <a:lstStyle/>
          <a:p>
            <a:pPr algn="just"/>
            <a:r>
              <a:rPr lang="es-EC" sz="1400" b="1" dirty="0"/>
              <a:t>Fuente: (</a:t>
            </a:r>
            <a:r>
              <a:rPr lang="es-EC" sz="1400" dirty="0"/>
              <a:t>ETABS, 2016) </a:t>
            </a:r>
          </a:p>
        </p:txBody>
      </p:sp>
      <p:pic>
        <p:nvPicPr>
          <p:cNvPr id="20" name="Imagen 19">
            <a:extLst>
              <a:ext uri="{FF2B5EF4-FFF2-40B4-BE49-F238E27FC236}">
                <a16:creationId xmlns:a16="http://schemas.microsoft.com/office/drawing/2014/main" id="{FC6E6746-B2BB-48EC-8610-9A4BD4AEFF7C}"/>
              </a:ext>
            </a:extLst>
          </p:cNvPr>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257" t="1" b="8387"/>
          <a:stretch/>
        </p:blipFill>
        <p:spPr bwMode="auto">
          <a:xfrm>
            <a:off x="6095999" y="3037977"/>
            <a:ext cx="5419404" cy="782046"/>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9587559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47</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COMBINACIONES DE CARGA</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650592" y="599281"/>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COMBINACIONES DE CARGA</a:t>
            </a:r>
          </a:p>
        </p:txBody>
      </p:sp>
      <p:sp>
        <p:nvSpPr>
          <p:cNvPr id="32" name="Rectángulo 31">
            <a:extLst>
              <a:ext uri="{FF2B5EF4-FFF2-40B4-BE49-F238E27FC236}">
                <a16:creationId xmlns:a16="http://schemas.microsoft.com/office/drawing/2014/main" id="{FA1E54FC-9503-45CB-9154-1573C2504EC5}"/>
              </a:ext>
            </a:extLst>
          </p:cNvPr>
          <p:cNvSpPr/>
          <p:nvPr/>
        </p:nvSpPr>
        <p:spPr>
          <a:xfrm>
            <a:off x="6436851" y="5782067"/>
            <a:ext cx="4047326" cy="307777"/>
          </a:xfrm>
          <a:prstGeom prst="rect">
            <a:avLst/>
          </a:prstGeom>
        </p:spPr>
        <p:txBody>
          <a:bodyPr wrap="none">
            <a:spAutoFit/>
          </a:bodyPr>
          <a:lstStyle/>
          <a:p>
            <a:r>
              <a:rPr lang="es-EC" sz="1400" b="1" dirty="0">
                <a:solidFill>
                  <a:srgbClr val="000000"/>
                </a:solidFill>
                <a:ea typeface="Times New Roman" panose="02020603050405020304" pitchFamily="18" charset="0"/>
              </a:rPr>
              <a:t>Definición de combinaciones de carga y envolventes</a:t>
            </a:r>
            <a:endParaRPr lang="es-EC" sz="1400" b="1" dirty="0"/>
          </a:p>
        </p:txBody>
      </p:sp>
      <p:sp>
        <p:nvSpPr>
          <p:cNvPr id="33" name="Rectángulo 32">
            <a:extLst>
              <a:ext uri="{FF2B5EF4-FFF2-40B4-BE49-F238E27FC236}">
                <a16:creationId xmlns:a16="http://schemas.microsoft.com/office/drawing/2014/main" id="{B6CB4455-4560-4E3D-8A2B-775DBC243445}"/>
              </a:ext>
            </a:extLst>
          </p:cNvPr>
          <p:cNvSpPr/>
          <p:nvPr/>
        </p:nvSpPr>
        <p:spPr>
          <a:xfrm>
            <a:off x="7543564" y="5984160"/>
            <a:ext cx="1833900" cy="307777"/>
          </a:xfrm>
          <a:prstGeom prst="rect">
            <a:avLst/>
          </a:prstGeom>
        </p:spPr>
        <p:txBody>
          <a:bodyPr wrap="none">
            <a:spAutoFit/>
          </a:bodyPr>
          <a:lstStyle/>
          <a:p>
            <a:pPr algn="just"/>
            <a:r>
              <a:rPr lang="es-EC" sz="1400" b="1" dirty="0"/>
              <a:t>Fuente: (</a:t>
            </a:r>
            <a:r>
              <a:rPr lang="es-EC" sz="1400" dirty="0"/>
              <a:t>ETABS, 2016) </a:t>
            </a:r>
          </a:p>
        </p:txBody>
      </p:sp>
      <p:sp>
        <p:nvSpPr>
          <p:cNvPr id="19" name="Rectángulo 18">
            <a:extLst>
              <a:ext uri="{FF2B5EF4-FFF2-40B4-BE49-F238E27FC236}">
                <a16:creationId xmlns:a16="http://schemas.microsoft.com/office/drawing/2014/main" id="{D3D9C826-952B-438E-9ED8-837B164E54AC}"/>
              </a:ext>
            </a:extLst>
          </p:cNvPr>
          <p:cNvSpPr/>
          <p:nvPr/>
        </p:nvSpPr>
        <p:spPr>
          <a:xfrm>
            <a:off x="2259132" y="5855320"/>
            <a:ext cx="2172839" cy="307777"/>
          </a:xfrm>
          <a:prstGeom prst="rect">
            <a:avLst/>
          </a:prstGeom>
        </p:spPr>
        <p:txBody>
          <a:bodyPr wrap="none">
            <a:spAutoFit/>
          </a:bodyPr>
          <a:lstStyle/>
          <a:p>
            <a:pPr algn="just"/>
            <a:r>
              <a:rPr lang="es-EC" sz="1400" b="1" dirty="0"/>
              <a:t>Fuente: (</a:t>
            </a:r>
            <a:r>
              <a:rPr lang="es-EC" sz="1400" dirty="0"/>
              <a:t>NEC-SE-CG, 2015) </a:t>
            </a:r>
          </a:p>
        </p:txBody>
      </p:sp>
      <mc:AlternateContent xmlns:mc="http://schemas.openxmlformats.org/markup-compatibility/2006" xmlns:a14="http://schemas.microsoft.com/office/drawing/2010/main">
        <mc:Choice Requires="a14">
          <p:sp>
            <p:nvSpPr>
              <p:cNvPr id="2" name="Rectángulo 1">
                <a:extLst>
                  <a:ext uri="{FF2B5EF4-FFF2-40B4-BE49-F238E27FC236}">
                    <a16:creationId xmlns:a16="http://schemas.microsoft.com/office/drawing/2014/main" id="{C9254879-7A05-4D64-A6DE-126B06904292}"/>
                  </a:ext>
                </a:extLst>
              </p:cNvPr>
              <p:cNvSpPr/>
              <p:nvPr/>
            </p:nvSpPr>
            <p:spPr>
              <a:xfrm>
                <a:off x="952999" y="1234979"/>
                <a:ext cx="5757798" cy="4693593"/>
              </a:xfrm>
              <a:prstGeom prst="rect">
                <a:avLst/>
              </a:prstGeom>
            </p:spPr>
            <p:txBody>
              <a:bodyPr wrap="square">
                <a:spAutoFit/>
              </a:bodyPr>
              <a:lstStyle/>
              <a:p>
                <a:pPr marL="342900" lvl="0" indent="-342900" algn="just">
                  <a:lnSpc>
                    <a:spcPct val="150000"/>
                  </a:lnSpc>
                  <a:spcBef>
                    <a:spcPts val="600"/>
                  </a:spcBef>
                  <a:spcAft>
                    <a:spcPts val="0"/>
                  </a:spcAft>
                  <a:buFont typeface="Symbol" panose="05050102010706020507" pitchFamily="18" charset="2"/>
                  <a:buChar char=""/>
                </a:pPr>
                <a:r>
                  <a:rPr lang="es-EC" sz="1400" b="1" dirty="0">
                    <a:solidFill>
                      <a:srgbClr val="000000"/>
                    </a:solidFill>
                    <a:latin typeface="Times New Roman" panose="02020603050405020304" pitchFamily="18" charset="0"/>
                    <a:ea typeface="Times New Roman" panose="02020603050405020304" pitchFamily="18" charset="0"/>
                  </a:rPr>
                  <a:t>Combinación 1</a:t>
                </a:r>
                <a:endParaRPr lang="es-EC" sz="1400" dirty="0">
                  <a:solidFill>
                    <a:srgbClr val="000000"/>
                  </a:solidFill>
                  <a:latin typeface="Times New Roman" panose="02020603050405020304" pitchFamily="18" charset="0"/>
                  <a:ea typeface="Times New Roman" panose="02020603050405020304" pitchFamily="18" charset="0"/>
                </a:endParaRPr>
              </a:p>
              <a:p>
                <a:pPr marL="637540" indent="180340" algn="just">
                  <a:lnSpc>
                    <a:spcPct val="150000"/>
                  </a:lnSpc>
                  <a:spcAft>
                    <a:spcPts val="0"/>
                  </a:spcAft>
                </a:pPr>
                <a14:m>
                  <m:oMathPara xmlns:m="http://schemas.openxmlformats.org/officeDocument/2006/math">
                    <m:oMathParaPr>
                      <m:jc m:val="centerGroup"/>
                    </m:oMathParaPr>
                    <m:oMath xmlns:m="http://schemas.openxmlformats.org/officeDocument/2006/math">
                      <m:r>
                        <a:rPr lang="es-EC" sz="1400" b="1" i="1" smtClean="0">
                          <a:solidFill>
                            <a:schemeClr val="accent1"/>
                          </a:solidFill>
                          <a:latin typeface="Cambria Math" panose="02040503050406030204" pitchFamily="18" charset="0"/>
                          <a:ea typeface="Times New Roman" panose="02020603050405020304" pitchFamily="18" charset="0"/>
                        </a:rPr>
                        <m:t>𝐂𝟏</m:t>
                      </m:r>
                      <m:r>
                        <a:rPr lang="es-EC" sz="1400" b="1" smtClean="0">
                          <a:solidFill>
                            <a:schemeClr val="accent1"/>
                          </a:solidFill>
                          <a:latin typeface="Cambria Math" panose="02040503050406030204" pitchFamily="18" charset="0"/>
                          <a:ea typeface="Times New Roman" panose="02020603050405020304" pitchFamily="18" charset="0"/>
                        </a:rPr>
                        <m:t>=</m:t>
                      </m:r>
                      <m:r>
                        <a:rPr lang="es-EC" sz="1400" b="1" i="1" smtClean="0">
                          <a:solidFill>
                            <a:schemeClr val="accent1"/>
                          </a:solidFill>
                          <a:latin typeface="Cambria Math" panose="02040503050406030204" pitchFamily="18" charset="0"/>
                          <a:ea typeface="Times New Roman" panose="02020603050405020304" pitchFamily="18" charset="0"/>
                        </a:rPr>
                        <m:t>𝟏</m:t>
                      </m:r>
                      <m:r>
                        <a:rPr lang="es-EC" sz="1400" b="1" smtClean="0">
                          <a:solidFill>
                            <a:schemeClr val="accent1"/>
                          </a:solidFill>
                          <a:latin typeface="Cambria Math" panose="02040503050406030204" pitchFamily="18" charset="0"/>
                          <a:ea typeface="Times New Roman" panose="02020603050405020304" pitchFamily="18" charset="0"/>
                        </a:rPr>
                        <m:t>,</m:t>
                      </m:r>
                      <m:r>
                        <a:rPr lang="es-EC" sz="1400" b="1" i="1" smtClean="0">
                          <a:solidFill>
                            <a:schemeClr val="accent1"/>
                          </a:solidFill>
                          <a:latin typeface="Cambria Math" panose="02040503050406030204" pitchFamily="18" charset="0"/>
                          <a:ea typeface="Times New Roman" panose="02020603050405020304" pitchFamily="18" charset="0"/>
                        </a:rPr>
                        <m:t>𝟒𝐃</m:t>
                      </m:r>
                    </m:oMath>
                  </m:oMathPara>
                </a14:m>
                <a:endParaRPr lang="es-EC" sz="1400" b="1" dirty="0">
                  <a:solidFill>
                    <a:schemeClr val="accent1"/>
                  </a:solidFill>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1400" b="1" dirty="0">
                    <a:solidFill>
                      <a:srgbClr val="000000"/>
                    </a:solidFill>
                    <a:latin typeface="Times New Roman" panose="02020603050405020304" pitchFamily="18" charset="0"/>
                    <a:ea typeface="Times New Roman" panose="02020603050405020304" pitchFamily="18" charset="0"/>
                  </a:rPr>
                  <a:t>Combinación 2</a:t>
                </a:r>
                <a:endParaRPr lang="es-EC" sz="1400" dirty="0">
                  <a:solidFill>
                    <a:srgbClr val="000000"/>
                  </a:solidFill>
                  <a:latin typeface="Times New Roman" panose="02020603050405020304" pitchFamily="18" charset="0"/>
                  <a:ea typeface="Times New Roman" panose="02020603050405020304" pitchFamily="18" charset="0"/>
                </a:endParaRPr>
              </a:p>
              <a:p>
                <a:pPr marL="637540" indent="180340" algn="just">
                  <a:lnSpc>
                    <a:spcPct val="150000"/>
                  </a:lnSpc>
                  <a:spcAft>
                    <a:spcPts val="0"/>
                  </a:spcAft>
                </a:pPr>
                <a14:m>
                  <m:oMathPara xmlns:m="http://schemas.openxmlformats.org/officeDocument/2006/math">
                    <m:oMathParaPr>
                      <m:jc m:val="centerGroup"/>
                    </m:oMathParaPr>
                    <m:oMath xmlns:m="http://schemas.openxmlformats.org/officeDocument/2006/math">
                      <m:r>
                        <a:rPr lang="es-EC" sz="1400" b="1" i="1" smtClean="0">
                          <a:solidFill>
                            <a:schemeClr val="accent1"/>
                          </a:solidFill>
                          <a:latin typeface="Cambria Math" panose="02040503050406030204" pitchFamily="18" charset="0"/>
                          <a:ea typeface="Times New Roman" panose="02020603050405020304" pitchFamily="18" charset="0"/>
                        </a:rPr>
                        <m:t>𝐂𝟐</m:t>
                      </m:r>
                      <m:r>
                        <a:rPr lang="es-EC" sz="1400" b="1" smtClean="0">
                          <a:solidFill>
                            <a:schemeClr val="accent1"/>
                          </a:solidFill>
                          <a:latin typeface="Cambria Math" panose="02040503050406030204" pitchFamily="18" charset="0"/>
                          <a:ea typeface="Times New Roman" panose="02020603050405020304" pitchFamily="18" charset="0"/>
                        </a:rPr>
                        <m:t>=</m:t>
                      </m:r>
                      <m:r>
                        <a:rPr lang="es-EC" sz="1400" b="1" i="1" smtClean="0">
                          <a:solidFill>
                            <a:schemeClr val="accent1"/>
                          </a:solidFill>
                          <a:latin typeface="Cambria Math" panose="02040503050406030204" pitchFamily="18" charset="0"/>
                          <a:ea typeface="Times New Roman" panose="02020603050405020304" pitchFamily="18" charset="0"/>
                        </a:rPr>
                        <m:t>𝟏</m:t>
                      </m:r>
                      <m:r>
                        <a:rPr lang="es-EC" sz="1400" b="1" smtClean="0">
                          <a:solidFill>
                            <a:schemeClr val="accent1"/>
                          </a:solidFill>
                          <a:latin typeface="Cambria Math" panose="02040503050406030204" pitchFamily="18" charset="0"/>
                          <a:ea typeface="Times New Roman" panose="02020603050405020304" pitchFamily="18" charset="0"/>
                        </a:rPr>
                        <m:t>,</m:t>
                      </m:r>
                      <m:r>
                        <a:rPr lang="es-EC" sz="1400" b="1" i="1" smtClean="0">
                          <a:solidFill>
                            <a:schemeClr val="accent1"/>
                          </a:solidFill>
                          <a:latin typeface="Cambria Math" panose="02040503050406030204" pitchFamily="18" charset="0"/>
                          <a:ea typeface="Times New Roman" panose="02020603050405020304" pitchFamily="18" charset="0"/>
                        </a:rPr>
                        <m:t>𝟐𝐃</m:t>
                      </m:r>
                      <m:r>
                        <a:rPr lang="es-EC" sz="1400" b="1" smtClean="0">
                          <a:solidFill>
                            <a:schemeClr val="accent1"/>
                          </a:solidFill>
                          <a:latin typeface="Cambria Math" panose="02040503050406030204" pitchFamily="18" charset="0"/>
                          <a:ea typeface="Times New Roman" panose="02020603050405020304" pitchFamily="18" charset="0"/>
                        </a:rPr>
                        <m:t>+</m:t>
                      </m:r>
                      <m:r>
                        <a:rPr lang="es-EC" sz="1400" b="1" i="1" smtClean="0">
                          <a:solidFill>
                            <a:schemeClr val="accent1"/>
                          </a:solidFill>
                          <a:latin typeface="Cambria Math" panose="02040503050406030204" pitchFamily="18" charset="0"/>
                          <a:ea typeface="Times New Roman" panose="02020603050405020304" pitchFamily="18" charset="0"/>
                        </a:rPr>
                        <m:t>𝟏</m:t>
                      </m:r>
                      <m:r>
                        <a:rPr lang="es-EC" sz="1400" b="1" smtClean="0">
                          <a:solidFill>
                            <a:schemeClr val="accent1"/>
                          </a:solidFill>
                          <a:latin typeface="Cambria Math" panose="02040503050406030204" pitchFamily="18" charset="0"/>
                          <a:ea typeface="Times New Roman" panose="02020603050405020304" pitchFamily="18" charset="0"/>
                        </a:rPr>
                        <m:t>,</m:t>
                      </m:r>
                      <m:r>
                        <a:rPr lang="es-EC" sz="1400" b="1" i="1" smtClean="0">
                          <a:solidFill>
                            <a:schemeClr val="accent1"/>
                          </a:solidFill>
                          <a:latin typeface="Cambria Math" panose="02040503050406030204" pitchFamily="18" charset="0"/>
                          <a:ea typeface="Times New Roman" panose="02020603050405020304" pitchFamily="18" charset="0"/>
                        </a:rPr>
                        <m:t>𝟔𝐋</m:t>
                      </m:r>
                      <m:r>
                        <a:rPr lang="es-EC" sz="1400" b="1" smtClean="0">
                          <a:solidFill>
                            <a:schemeClr val="accent1"/>
                          </a:solidFill>
                          <a:latin typeface="Cambria Math" panose="02040503050406030204" pitchFamily="18" charset="0"/>
                          <a:ea typeface="Times New Roman" panose="02020603050405020304" pitchFamily="18" charset="0"/>
                        </a:rPr>
                        <m:t>+</m:t>
                      </m:r>
                      <m:r>
                        <a:rPr lang="es-EC" sz="1400" b="1" i="1" smtClean="0">
                          <a:solidFill>
                            <a:schemeClr val="accent1"/>
                          </a:solidFill>
                          <a:latin typeface="Cambria Math" panose="02040503050406030204" pitchFamily="18" charset="0"/>
                          <a:ea typeface="Times New Roman" panose="02020603050405020304" pitchFamily="18" charset="0"/>
                        </a:rPr>
                        <m:t>𝟎</m:t>
                      </m:r>
                      <m:r>
                        <a:rPr lang="es-EC" sz="1400" b="1" smtClean="0">
                          <a:solidFill>
                            <a:schemeClr val="accent1"/>
                          </a:solidFill>
                          <a:latin typeface="Cambria Math" panose="02040503050406030204" pitchFamily="18" charset="0"/>
                          <a:ea typeface="Times New Roman" panose="02020603050405020304" pitchFamily="18" charset="0"/>
                        </a:rPr>
                        <m:t>,</m:t>
                      </m:r>
                      <m:r>
                        <a:rPr lang="es-EC" sz="1400" b="1" i="1" smtClean="0">
                          <a:solidFill>
                            <a:schemeClr val="accent1"/>
                          </a:solidFill>
                          <a:latin typeface="Cambria Math" panose="02040503050406030204" pitchFamily="18" charset="0"/>
                          <a:ea typeface="Times New Roman" panose="02020603050405020304" pitchFamily="18" charset="0"/>
                        </a:rPr>
                        <m:t>𝟓𝐦𝐚𝐱</m:t>
                      </m:r>
                      <m:d>
                        <m:dPr>
                          <m:begChr m:val="["/>
                          <m:endChr m:val="]"/>
                          <m:ctrlPr>
                            <a:rPr lang="es-EC" sz="1400" b="1" i="1">
                              <a:solidFill>
                                <a:schemeClr val="accent1"/>
                              </a:solidFill>
                              <a:latin typeface="Cambria Math" panose="02040503050406030204" pitchFamily="18" charset="0"/>
                              <a:ea typeface="Times New Roman" panose="02020603050405020304" pitchFamily="18" charset="0"/>
                            </a:rPr>
                          </m:ctrlPr>
                        </m:dPr>
                        <m:e>
                          <m:sSub>
                            <m:sSubPr>
                              <m:ctrlPr>
                                <a:rPr lang="es-EC" sz="1400" b="1" i="1">
                                  <a:solidFill>
                                    <a:schemeClr val="accent1"/>
                                  </a:solidFill>
                                  <a:latin typeface="Cambria Math" panose="02040503050406030204" pitchFamily="18" charset="0"/>
                                  <a:ea typeface="Times New Roman" panose="02020603050405020304" pitchFamily="18" charset="0"/>
                                </a:rPr>
                              </m:ctrlPr>
                            </m:sSubPr>
                            <m:e>
                              <m:r>
                                <a:rPr lang="es-EC" sz="1400" b="1" i="1">
                                  <a:solidFill>
                                    <a:schemeClr val="accent1"/>
                                  </a:solidFill>
                                  <a:latin typeface="Cambria Math" panose="02040503050406030204" pitchFamily="18" charset="0"/>
                                  <a:ea typeface="Times New Roman" panose="02020603050405020304" pitchFamily="18" charset="0"/>
                                </a:rPr>
                                <m:t>𝑳</m:t>
                              </m:r>
                            </m:e>
                            <m:sub>
                              <m:r>
                                <a:rPr lang="es-EC" sz="1400" b="1" i="1">
                                  <a:solidFill>
                                    <a:schemeClr val="accent1"/>
                                  </a:solidFill>
                                  <a:latin typeface="Cambria Math" panose="02040503050406030204" pitchFamily="18" charset="0"/>
                                  <a:ea typeface="Times New Roman" panose="02020603050405020304" pitchFamily="18" charset="0"/>
                                </a:rPr>
                                <m:t>𝒓</m:t>
                              </m:r>
                            </m:sub>
                          </m:sSub>
                          <m:r>
                            <a:rPr lang="es-EC" sz="1400" b="1">
                              <a:solidFill>
                                <a:schemeClr val="accent1"/>
                              </a:solidFill>
                              <a:latin typeface="Cambria Math" panose="02040503050406030204" pitchFamily="18" charset="0"/>
                              <a:ea typeface="Times New Roman" panose="02020603050405020304" pitchFamily="18" charset="0"/>
                            </a:rPr>
                            <m:t>;</m:t>
                          </m:r>
                          <m:r>
                            <a:rPr lang="es-EC" sz="1400" b="1" i="1">
                              <a:solidFill>
                                <a:schemeClr val="accent1"/>
                              </a:solidFill>
                              <a:latin typeface="Cambria Math" panose="02040503050406030204" pitchFamily="18" charset="0"/>
                              <a:ea typeface="Times New Roman" panose="02020603050405020304" pitchFamily="18" charset="0"/>
                            </a:rPr>
                            <m:t>𝐒</m:t>
                          </m:r>
                          <m:r>
                            <a:rPr lang="es-EC" sz="1400" b="1">
                              <a:solidFill>
                                <a:schemeClr val="accent1"/>
                              </a:solidFill>
                              <a:latin typeface="Cambria Math" panose="02040503050406030204" pitchFamily="18" charset="0"/>
                              <a:ea typeface="Times New Roman" panose="02020603050405020304" pitchFamily="18" charset="0"/>
                            </a:rPr>
                            <m:t>;</m:t>
                          </m:r>
                          <m:r>
                            <a:rPr lang="es-EC" sz="1400" b="1" i="1">
                              <a:solidFill>
                                <a:schemeClr val="accent1"/>
                              </a:solidFill>
                              <a:latin typeface="Cambria Math" panose="02040503050406030204" pitchFamily="18" charset="0"/>
                              <a:ea typeface="Times New Roman" panose="02020603050405020304" pitchFamily="18" charset="0"/>
                            </a:rPr>
                            <m:t>𝑹</m:t>
                          </m:r>
                        </m:e>
                      </m:d>
                    </m:oMath>
                  </m:oMathPara>
                </a14:m>
                <a:endParaRPr lang="es-EC" sz="1400" b="1" dirty="0">
                  <a:solidFill>
                    <a:schemeClr val="accent1"/>
                  </a:solidFill>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1400" b="1" dirty="0">
                    <a:solidFill>
                      <a:srgbClr val="000000"/>
                    </a:solidFill>
                    <a:latin typeface="Times New Roman" panose="02020603050405020304" pitchFamily="18" charset="0"/>
                    <a:ea typeface="Times New Roman" panose="02020603050405020304" pitchFamily="18" charset="0"/>
                  </a:rPr>
                  <a:t>Combinación 3</a:t>
                </a:r>
                <a:endParaRPr lang="es-EC" sz="1400" dirty="0">
                  <a:solidFill>
                    <a:srgbClr val="000000"/>
                  </a:solidFill>
                  <a:latin typeface="Times New Roman" panose="02020603050405020304" pitchFamily="18" charset="0"/>
                  <a:ea typeface="Times New Roman" panose="02020603050405020304" pitchFamily="18" charset="0"/>
                </a:endParaRPr>
              </a:p>
              <a:p>
                <a:pPr marL="637540" indent="180340" algn="just">
                  <a:lnSpc>
                    <a:spcPct val="150000"/>
                  </a:lnSpc>
                  <a:spcAft>
                    <a:spcPts val="0"/>
                  </a:spcAft>
                </a:pPr>
                <a14:m>
                  <m:oMathPara xmlns:m="http://schemas.openxmlformats.org/officeDocument/2006/math">
                    <m:oMathParaPr>
                      <m:jc m:val="centerGroup"/>
                    </m:oMathParaPr>
                    <m:oMath xmlns:m="http://schemas.openxmlformats.org/officeDocument/2006/math">
                      <m:r>
                        <a:rPr lang="es-EC" sz="1400" b="1" i="1" smtClean="0">
                          <a:solidFill>
                            <a:schemeClr val="accent1"/>
                          </a:solidFill>
                          <a:latin typeface="Cambria Math" panose="02040503050406030204" pitchFamily="18" charset="0"/>
                          <a:ea typeface="Times New Roman" panose="02020603050405020304" pitchFamily="18" charset="0"/>
                        </a:rPr>
                        <m:t>𝐂𝟑</m:t>
                      </m:r>
                      <m:r>
                        <a:rPr lang="es-EC" sz="1400" b="1" smtClean="0">
                          <a:solidFill>
                            <a:schemeClr val="accent1"/>
                          </a:solidFill>
                          <a:latin typeface="Cambria Math" panose="02040503050406030204" pitchFamily="18" charset="0"/>
                          <a:ea typeface="Times New Roman" panose="02020603050405020304" pitchFamily="18" charset="0"/>
                        </a:rPr>
                        <m:t>=</m:t>
                      </m:r>
                      <m:r>
                        <a:rPr lang="es-EC" sz="1400" b="1" i="1" smtClean="0">
                          <a:solidFill>
                            <a:schemeClr val="accent1"/>
                          </a:solidFill>
                          <a:latin typeface="Cambria Math" panose="02040503050406030204" pitchFamily="18" charset="0"/>
                          <a:ea typeface="Times New Roman" panose="02020603050405020304" pitchFamily="18" charset="0"/>
                        </a:rPr>
                        <m:t>𝟏</m:t>
                      </m:r>
                      <m:r>
                        <a:rPr lang="es-EC" sz="1400" b="1" smtClean="0">
                          <a:solidFill>
                            <a:schemeClr val="accent1"/>
                          </a:solidFill>
                          <a:latin typeface="Cambria Math" panose="02040503050406030204" pitchFamily="18" charset="0"/>
                          <a:ea typeface="Times New Roman" panose="02020603050405020304" pitchFamily="18" charset="0"/>
                        </a:rPr>
                        <m:t>,</m:t>
                      </m:r>
                      <m:r>
                        <a:rPr lang="es-EC" sz="1400" b="1" i="1" smtClean="0">
                          <a:solidFill>
                            <a:schemeClr val="accent1"/>
                          </a:solidFill>
                          <a:latin typeface="Cambria Math" panose="02040503050406030204" pitchFamily="18" charset="0"/>
                          <a:ea typeface="Times New Roman" panose="02020603050405020304" pitchFamily="18" charset="0"/>
                        </a:rPr>
                        <m:t>𝟐𝐃</m:t>
                      </m:r>
                      <m:r>
                        <a:rPr lang="es-EC" sz="1400" b="1" smtClean="0">
                          <a:solidFill>
                            <a:schemeClr val="accent1"/>
                          </a:solidFill>
                          <a:latin typeface="Cambria Math" panose="02040503050406030204" pitchFamily="18" charset="0"/>
                          <a:ea typeface="Times New Roman" panose="02020603050405020304" pitchFamily="18" charset="0"/>
                        </a:rPr>
                        <m:t>+</m:t>
                      </m:r>
                      <m:r>
                        <a:rPr lang="es-EC" sz="1400" b="1" i="1" smtClean="0">
                          <a:solidFill>
                            <a:schemeClr val="accent1"/>
                          </a:solidFill>
                          <a:latin typeface="Cambria Math" panose="02040503050406030204" pitchFamily="18" charset="0"/>
                          <a:ea typeface="Times New Roman" panose="02020603050405020304" pitchFamily="18" charset="0"/>
                        </a:rPr>
                        <m:t>𝟏</m:t>
                      </m:r>
                      <m:r>
                        <a:rPr lang="es-EC" sz="1400" b="1" smtClean="0">
                          <a:solidFill>
                            <a:schemeClr val="accent1"/>
                          </a:solidFill>
                          <a:latin typeface="Cambria Math" panose="02040503050406030204" pitchFamily="18" charset="0"/>
                          <a:ea typeface="Times New Roman" panose="02020603050405020304" pitchFamily="18" charset="0"/>
                        </a:rPr>
                        <m:t>,</m:t>
                      </m:r>
                      <m:r>
                        <a:rPr lang="es-EC" sz="1400" b="1" i="1" smtClean="0">
                          <a:solidFill>
                            <a:schemeClr val="accent1"/>
                          </a:solidFill>
                          <a:latin typeface="Cambria Math" panose="02040503050406030204" pitchFamily="18" charset="0"/>
                          <a:ea typeface="Times New Roman" panose="02020603050405020304" pitchFamily="18" charset="0"/>
                        </a:rPr>
                        <m:t>𝟔𝐦𝐚𝐱</m:t>
                      </m:r>
                      <m:d>
                        <m:dPr>
                          <m:begChr m:val="["/>
                          <m:endChr m:val="]"/>
                          <m:ctrlPr>
                            <a:rPr lang="es-EC" sz="1400" b="1" i="1">
                              <a:solidFill>
                                <a:schemeClr val="accent1"/>
                              </a:solidFill>
                              <a:latin typeface="Cambria Math" panose="02040503050406030204" pitchFamily="18" charset="0"/>
                              <a:ea typeface="Times New Roman" panose="02020603050405020304" pitchFamily="18" charset="0"/>
                            </a:rPr>
                          </m:ctrlPr>
                        </m:dPr>
                        <m:e>
                          <m:sSub>
                            <m:sSubPr>
                              <m:ctrlPr>
                                <a:rPr lang="es-EC" sz="1400" b="1" i="1">
                                  <a:solidFill>
                                    <a:schemeClr val="accent1"/>
                                  </a:solidFill>
                                  <a:latin typeface="Cambria Math" panose="02040503050406030204" pitchFamily="18" charset="0"/>
                                  <a:ea typeface="Times New Roman" panose="02020603050405020304" pitchFamily="18" charset="0"/>
                                </a:rPr>
                              </m:ctrlPr>
                            </m:sSubPr>
                            <m:e>
                              <m:r>
                                <a:rPr lang="es-EC" sz="1400" b="1" i="1">
                                  <a:solidFill>
                                    <a:schemeClr val="accent1"/>
                                  </a:solidFill>
                                  <a:latin typeface="Cambria Math" panose="02040503050406030204" pitchFamily="18" charset="0"/>
                                  <a:ea typeface="Times New Roman" panose="02020603050405020304" pitchFamily="18" charset="0"/>
                                </a:rPr>
                                <m:t>𝑳</m:t>
                              </m:r>
                            </m:e>
                            <m:sub>
                              <m:r>
                                <a:rPr lang="es-EC" sz="1400" b="1" i="1">
                                  <a:solidFill>
                                    <a:schemeClr val="accent1"/>
                                  </a:solidFill>
                                  <a:latin typeface="Cambria Math" panose="02040503050406030204" pitchFamily="18" charset="0"/>
                                  <a:ea typeface="Times New Roman" panose="02020603050405020304" pitchFamily="18" charset="0"/>
                                </a:rPr>
                                <m:t>𝒓</m:t>
                              </m:r>
                            </m:sub>
                          </m:sSub>
                          <m:r>
                            <a:rPr lang="es-EC" sz="1400" b="1">
                              <a:solidFill>
                                <a:schemeClr val="accent1"/>
                              </a:solidFill>
                              <a:latin typeface="Cambria Math" panose="02040503050406030204" pitchFamily="18" charset="0"/>
                              <a:ea typeface="Times New Roman" panose="02020603050405020304" pitchFamily="18" charset="0"/>
                            </a:rPr>
                            <m:t>;</m:t>
                          </m:r>
                          <m:r>
                            <a:rPr lang="es-EC" sz="1400" b="1" i="1">
                              <a:solidFill>
                                <a:schemeClr val="accent1"/>
                              </a:solidFill>
                              <a:latin typeface="Cambria Math" panose="02040503050406030204" pitchFamily="18" charset="0"/>
                              <a:ea typeface="Times New Roman" panose="02020603050405020304" pitchFamily="18" charset="0"/>
                            </a:rPr>
                            <m:t>𝐒</m:t>
                          </m:r>
                          <m:r>
                            <a:rPr lang="es-EC" sz="1400" b="1">
                              <a:solidFill>
                                <a:schemeClr val="accent1"/>
                              </a:solidFill>
                              <a:latin typeface="Cambria Math" panose="02040503050406030204" pitchFamily="18" charset="0"/>
                              <a:ea typeface="Times New Roman" panose="02020603050405020304" pitchFamily="18" charset="0"/>
                            </a:rPr>
                            <m:t>;</m:t>
                          </m:r>
                          <m:r>
                            <a:rPr lang="es-EC" sz="1400" b="1" i="1">
                              <a:solidFill>
                                <a:schemeClr val="accent1"/>
                              </a:solidFill>
                              <a:latin typeface="Cambria Math" panose="02040503050406030204" pitchFamily="18" charset="0"/>
                              <a:ea typeface="Times New Roman" panose="02020603050405020304" pitchFamily="18" charset="0"/>
                            </a:rPr>
                            <m:t>𝑹</m:t>
                          </m:r>
                        </m:e>
                      </m:d>
                      <m:r>
                        <a:rPr lang="es-EC" sz="1400" b="1">
                          <a:solidFill>
                            <a:schemeClr val="accent1"/>
                          </a:solidFill>
                          <a:latin typeface="Cambria Math" panose="02040503050406030204" pitchFamily="18" charset="0"/>
                          <a:ea typeface="Times New Roman" panose="02020603050405020304" pitchFamily="18" charset="0"/>
                        </a:rPr>
                        <m:t>+</m:t>
                      </m:r>
                      <m:r>
                        <a:rPr lang="es-EC" sz="1400" b="1" i="1">
                          <a:solidFill>
                            <a:schemeClr val="accent1"/>
                          </a:solidFill>
                          <a:latin typeface="Cambria Math" panose="02040503050406030204" pitchFamily="18" charset="0"/>
                          <a:ea typeface="Times New Roman" panose="02020603050405020304" pitchFamily="18" charset="0"/>
                        </a:rPr>
                        <m:t>𝐦𝐚𝐱</m:t>
                      </m:r>
                      <m:d>
                        <m:dPr>
                          <m:begChr m:val="["/>
                          <m:endChr m:val="]"/>
                          <m:ctrlPr>
                            <a:rPr lang="es-EC" sz="1400" b="1" i="1">
                              <a:solidFill>
                                <a:schemeClr val="accent1"/>
                              </a:solidFill>
                              <a:latin typeface="Cambria Math" panose="02040503050406030204" pitchFamily="18" charset="0"/>
                              <a:ea typeface="Times New Roman" panose="02020603050405020304" pitchFamily="18" charset="0"/>
                            </a:rPr>
                          </m:ctrlPr>
                        </m:dPr>
                        <m:e>
                          <m:r>
                            <a:rPr lang="es-EC" sz="1400" b="1" i="1">
                              <a:solidFill>
                                <a:schemeClr val="accent1"/>
                              </a:solidFill>
                              <a:latin typeface="Cambria Math" panose="02040503050406030204" pitchFamily="18" charset="0"/>
                              <a:ea typeface="Times New Roman" panose="02020603050405020304" pitchFamily="18" charset="0"/>
                            </a:rPr>
                            <m:t>𝐋</m:t>
                          </m:r>
                          <m:r>
                            <a:rPr lang="es-EC" sz="1400" b="1">
                              <a:solidFill>
                                <a:schemeClr val="accent1"/>
                              </a:solidFill>
                              <a:latin typeface="Cambria Math" panose="02040503050406030204" pitchFamily="18" charset="0"/>
                              <a:ea typeface="Times New Roman" panose="02020603050405020304" pitchFamily="18" charset="0"/>
                            </a:rPr>
                            <m:t>;</m:t>
                          </m:r>
                          <m:r>
                            <a:rPr lang="es-EC" sz="1400" b="1" i="1">
                              <a:solidFill>
                                <a:schemeClr val="accent1"/>
                              </a:solidFill>
                              <a:latin typeface="Cambria Math" panose="02040503050406030204" pitchFamily="18" charset="0"/>
                              <a:ea typeface="Times New Roman" panose="02020603050405020304" pitchFamily="18" charset="0"/>
                            </a:rPr>
                            <m:t>𝟎</m:t>
                          </m:r>
                          <m:r>
                            <a:rPr lang="es-EC" sz="1400" b="1">
                              <a:solidFill>
                                <a:schemeClr val="accent1"/>
                              </a:solidFill>
                              <a:latin typeface="Cambria Math" panose="02040503050406030204" pitchFamily="18" charset="0"/>
                              <a:ea typeface="Times New Roman" panose="02020603050405020304" pitchFamily="18" charset="0"/>
                            </a:rPr>
                            <m:t>,</m:t>
                          </m:r>
                          <m:r>
                            <a:rPr lang="es-EC" sz="1400" b="1" i="1">
                              <a:solidFill>
                                <a:schemeClr val="accent1"/>
                              </a:solidFill>
                              <a:latin typeface="Cambria Math" panose="02040503050406030204" pitchFamily="18" charset="0"/>
                              <a:ea typeface="Times New Roman" panose="02020603050405020304" pitchFamily="18" charset="0"/>
                            </a:rPr>
                            <m:t>𝟓</m:t>
                          </m:r>
                          <m:r>
                            <a:rPr lang="es-EC" sz="1400" b="1" i="1">
                              <a:solidFill>
                                <a:schemeClr val="accent1"/>
                              </a:solidFill>
                              <a:latin typeface="Cambria Math" panose="02040503050406030204" pitchFamily="18" charset="0"/>
                              <a:ea typeface="Times New Roman" panose="02020603050405020304" pitchFamily="18" charset="0"/>
                            </a:rPr>
                            <m:t>𝑾</m:t>
                          </m:r>
                        </m:e>
                      </m:d>
                    </m:oMath>
                  </m:oMathPara>
                </a14:m>
                <a:endParaRPr lang="es-EC" sz="1400" b="1" dirty="0">
                  <a:solidFill>
                    <a:schemeClr val="accent1"/>
                  </a:solidFill>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1400" b="1" dirty="0">
                    <a:solidFill>
                      <a:srgbClr val="000000"/>
                    </a:solidFill>
                    <a:latin typeface="Times New Roman" panose="02020603050405020304" pitchFamily="18" charset="0"/>
                    <a:ea typeface="Times New Roman" panose="02020603050405020304" pitchFamily="18" charset="0"/>
                  </a:rPr>
                  <a:t>Combinación 4</a:t>
                </a:r>
                <a:endParaRPr lang="es-EC" sz="1400" dirty="0">
                  <a:solidFill>
                    <a:srgbClr val="000000"/>
                  </a:solidFill>
                  <a:latin typeface="Times New Roman" panose="02020603050405020304" pitchFamily="18" charset="0"/>
                  <a:ea typeface="Times New Roman" panose="02020603050405020304" pitchFamily="18" charset="0"/>
                </a:endParaRPr>
              </a:p>
              <a:p>
                <a:pPr marL="637540" indent="180340"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s-EC" sz="1400">
                          <a:solidFill>
                            <a:srgbClr val="000000"/>
                          </a:solidFill>
                          <a:latin typeface="Cambria Math" panose="02040503050406030204" pitchFamily="18" charset="0"/>
                          <a:ea typeface="Times New Roman" panose="02020603050405020304" pitchFamily="18" charset="0"/>
                        </a:rPr>
                        <m:t>C</m:t>
                      </m:r>
                      <m:r>
                        <a:rPr lang="es-EC" sz="1400">
                          <a:solidFill>
                            <a:srgbClr val="000000"/>
                          </a:solidFill>
                          <a:latin typeface="Cambria Math" panose="02040503050406030204" pitchFamily="18" charset="0"/>
                          <a:ea typeface="Times New Roman" panose="02020603050405020304" pitchFamily="18" charset="0"/>
                        </a:rPr>
                        <m:t>4=1,2</m:t>
                      </m:r>
                      <m:r>
                        <m:rPr>
                          <m:sty m:val="p"/>
                        </m:rPr>
                        <a:rPr lang="es-EC" sz="1400">
                          <a:solidFill>
                            <a:srgbClr val="000000"/>
                          </a:solidFill>
                          <a:latin typeface="Cambria Math" panose="02040503050406030204" pitchFamily="18" charset="0"/>
                          <a:ea typeface="Times New Roman" panose="02020603050405020304" pitchFamily="18" charset="0"/>
                        </a:rPr>
                        <m:t>D</m:t>
                      </m:r>
                      <m:r>
                        <a:rPr lang="es-EC" sz="1400">
                          <a:solidFill>
                            <a:srgbClr val="000000"/>
                          </a:solidFill>
                          <a:latin typeface="Cambria Math" panose="02040503050406030204" pitchFamily="18" charset="0"/>
                          <a:ea typeface="Times New Roman" panose="02020603050405020304" pitchFamily="18" charset="0"/>
                        </a:rPr>
                        <m:t>+1,0</m:t>
                      </m:r>
                      <m:r>
                        <m:rPr>
                          <m:sty m:val="p"/>
                        </m:rPr>
                        <a:rPr lang="es-EC" sz="1400">
                          <a:solidFill>
                            <a:srgbClr val="000000"/>
                          </a:solidFill>
                          <a:latin typeface="Cambria Math" panose="02040503050406030204" pitchFamily="18" charset="0"/>
                          <a:ea typeface="Times New Roman" panose="02020603050405020304" pitchFamily="18" charset="0"/>
                        </a:rPr>
                        <m:t>W</m:t>
                      </m:r>
                      <m:r>
                        <a:rPr lang="es-EC" sz="1400">
                          <a:solidFill>
                            <a:srgbClr val="000000"/>
                          </a:solidFill>
                          <a:latin typeface="Cambria Math" panose="02040503050406030204" pitchFamily="18" charset="0"/>
                          <a:ea typeface="Times New Roman" panose="02020603050405020304" pitchFamily="18" charset="0"/>
                        </a:rPr>
                        <m:t>+</m:t>
                      </m:r>
                      <m:r>
                        <m:rPr>
                          <m:sty m:val="p"/>
                        </m:rPr>
                        <a:rPr lang="es-EC" sz="1400">
                          <a:solidFill>
                            <a:srgbClr val="000000"/>
                          </a:solidFill>
                          <a:latin typeface="Cambria Math" panose="02040503050406030204" pitchFamily="18" charset="0"/>
                          <a:ea typeface="Times New Roman" panose="02020603050405020304" pitchFamily="18" charset="0"/>
                        </a:rPr>
                        <m:t>L</m:t>
                      </m:r>
                      <m:r>
                        <a:rPr lang="es-EC" sz="1400">
                          <a:solidFill>
                            <a:srgbClr val="000000"/>
                          </a:solidFill>
                          <a:latin typeface="Cambria Math" panose="02040503050406030204" pitchFamily="18" charset="0"/>
                          <a:ea typeface="Times New Roman" panose="02020603050405020304" pitchFamily="18" charset="0"/>
                        </a:rPr>
                        <m:t>+0,5</m:t>
                      </m:r>
                      <m:r>
                        <m:rPr>
                          <m:sty m:val="p"/>
                        </m:rPr>
                        <a:rPr lang="es-EC" sz="1400">
                          <a:solidFill>
                            <a:srgbClr val="000000"/>
                          </a:solidFill>
                          <a:latin typeface="Cambria Math" panose="02040503050406030204" pitchFamily="18" charset="0"/>
                          <a:ea typeface="Times New Roman" panose="02020603050405020304" pitchFamily="18" charset="0"/>
                        </a:rPr>
                        <m:t>max</m:t>
                      </m:r>
                      <m:d>
                        <m:dPr>
                          <m:begChr m:val="["/>
                          <m:endChr m:val="]"/>
                          <m:ctrlPr>
                            <a:rPr lang="es-EC" sz="1400" i="1">
                              <a:solidFill>
                                <a:srgbClr val="000000"/>
                              </a:solidFill>
                              <a:latin typeface="Cambria Math" panose="02040503050406030204" pitchFamily="18" charset="0"/>
                              <a:ea typeface="Times New Roman" panose="02020603050405020304" pitchFamily="18" charset="0"/>
                            </a:rPr>
                          </m:ctrlPr>
                        </m:dPr>
                        <m:e>
                          <m:sSub>
                            <m:sSubPr>
                              <m:ctrlPr>
                                <a:rPr lang="es-EC" sz="1400" i="1">
                                  <a:solidFill>
                                    <a:srgbClr val="000000"/>
                                  </a:solidFill>
                                  <a:latin typeface="Cambria Math" panose="02040503050406030204" pitchFamily="18" charset="0"/>
                                  <a:ea typeface="Times New Roman" panose="02020603050405020304" pitchFamily="18" charset="0"/>
                                </a:rPr>
                              </m:ctrlPr>
                            </m:sSubPr>
                            <m:e>
                              <m:r>
                                <m:rPr>
                                  <m:sty m:val="p"/>
                                </m:rPr>
                                <a:rPr lang="es-EC" sz="1400">
                                  <a:solidFill>
                                    <a:srgbClr val="000000"/>
                                  </a:solidFill>
                                  <a:latin typeface="Cambria Math" panose="02040503050406030204" pitchFamily="18" charset="0"/>
                                  <a:ea typeface="Times New Roman" panose="02020603050405020304" pitchFamily="18" charset="0"/>
                                </a:rPr>
                                <m:t>L</m:t>
                              </m:r>
                            </m:e>
                            <m:sub>
                              <m:r>
                                <m:rPr>
                                  <m:sty m:val="p"/>
                                </m:rPr>
                                <a:rPr lang="es-EC" sz="1400">
                                  <a:solidFill>
                                    <a:srgbClr val="000000"/>
                                  </a:solidFill>
                                  <a:latin typeface="Cambria Math" panose="02040503050406030204" pitchFamily="18" charset="0"/>
                                  <a:ea typeface="Times New Roman" panose="02020603050405020304" pitchFamily="18" charset="0"/>
                                </a:rPr>
                                <m:t>r</m:t>
                              </m:r>
                            </m:sub>
                          </m:sSub>
                          <m:r>
                            <a:rPr lang="es-EC" sz="1400">
                              <a:solidFill>
                                <a:srgbClr val="000000"/>
                              </a:solidFill>
                              <a:latin typeface="Cambria Math" panose="02040503050406030204" pitchFamily="18" charset="0"/>
                              <a:ea typeface="Times New Roman" panose="02020603050405020304" pitchFamily="18" charset="0"/>
                            </a:rPr>
                            <m:t>;</m:t>
                          </m:r>
                          <m:r>
                            <m:rPr>
                              <m:sty m:val="p"/>
                            </m:rPr>
                            <a:rPr lang="es-EC" sz="1400">
                              <a:solidFill>
                                <a:srgbClr val="000000"/>
                              </a:solidFill>
                              <a:latin typeface="Cambria Math" panose="02040503050406030204" pitchFamily="18" charset="0"/>
                              <a:ea typeface="Times New Roman" panose="02020603050405020304" pitchFamily="18" charset="0"/>
                            </a:rPr>
                            <m:t>S</m:t>
                          </m:r>
                          <m:r>
                            <a:rPr lang="es-EC" sz="1400">
                              <a:solidFill>
                                <a:srgbClr val="000000"/>
                              </a:solidFill>
                              <a:latin typeface="Cambria Math" panose="02040503050406030204" pitchFamily="18" charset="0"/>
                              <a:ea typeface="Times New Roman" panose="02020603050405020304" pitchFamily="18" charset="0"/>
                            </a:rPr>
                            <m:t>;</m:t>
                          </m:r>
                          <m:r>
                            <m:rPr>
                              <m:sty m:val="p"/>
                            </m:rPr>
                            <a:rPr lang="es-EC" sz="1400">
                              <a:solidFill>
                                <a:srgbClr val="000000"/>
                              </a:solidFill>
                              <a:latin typeface="Cambria Math" panose="02040503050406030204" pitchFamily="18" charset="0"/>
                              <a:ea typeface="Times New Roman" panose="02020603050405020304" pitchFamily="18" charset="0"/>
                            </a:rPr>
                            <m:t>R</m:t>
                          </m:r>
                        </m:e>
                      </m:d>
                    </m:oMath>
                  </m:oMathPara>
                </a14:m>
                <a:endParaRPr lang="es-EC" sz="1400" dirty="0">
                  <a:solidFill>
                    <a:srgbClr val="000000"/>
                  </a:solidFill>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1400" b="1" dirty="0">
                    <a:solidFill>
                      <a:srgbClr val="000000"/>
                    </a:solidFill>
                    <a:latin typeface="Times New Roman" panose="02020603050405020304" pitchFamily="18" charset="0"/>
                    <a:ea typeface="Times New Roman" panose="02020603050405020304" pitchFamily="18" charset="0"/>
                  </a:rPr>
                  <a:t>Combinación 5</a:t>
                </a:r>
                <a:endParaRPr lang="es-EC" sz="1400" dirty="0">
                  <a:solidFill>
                    <a:srgbClr val="000000"/>
                  </a:solidFill>
                  <a:latin typeface="Times New Roman" panose="02020603050405020304" pitchFamily="18" charset="0"/>
                  <a:ea typeface="Times New Roman" panose="02020603050405020304" pitchFamily="18" charset="0"/>
                </a:endParaRPr>
              </a:p>
              <a:p>
                <a:pPr marL="637540" indent="180340" algn="just">
                  <a:lnSpc>
                    <a:spcPct val="150000"/>
                  </a:lnSpc>
                  <a:spcAft>
                    <a:spcPts val="0"/>
                  </a:spcAft>
                </a:pPr>
                <a14:m>
                  <m:oMathPara xmlns:m="http://schemas.openxmlformats.org/officeDocument/2006/math">
                    <m:oMathParaPr>
                      <m:jc m:val="centerGroup"/>
                    </m:oMathParaPr>
                    <m:oMath xmlns:m="http://schemas.openxmlformats.org/officeDocument/2006/math">
                      <m:r>
                        <a:rPr lang="es-EC" sz="1400" b="1" i="1" smtClean="0">
                          <a:solidFill>
                            <a:schemeClr val="accent1"/>
                          </a:solidFill>
                          <a:latin typeface="Cambria Math" panose="02040503050406030204" pitchFamily="18" charset="0"/>
                          <a:ea typeface="Times New Roman" panose="02020603050405020304" pitchFamily="18" charset="0"/>
                        </a:rPr>
                        <m:t>𝐂𝟓</m:t>
                      </m:r>
                      <m:r>
                        <a:rPr lang="es-EC" sz="1400" b="1">
                          <a:solidFill>
                            <a:schemeClr val="accent1"/>
                          </a:solidFill>
                          <a:latin typeface="Cambria Math" panose="02040503050406030204" pitchFamily="18" charset="0"/>
                          <a:ea typeface="Times New Roman" panose="02020603050405020304" pitchFamily="18" charset="0"/>
                        </a:rPr>
                        <m:t>=</m:t>
                      </m:r>
                      <m:r>
                        <a:rPr lang="es-EC" sz="1400" b="1" i="1">
                          <a:solidFill>
                            <a:schemeClr val="accent1"/>
                          </a:solidFill>
                          <a:latin typeface="Cambria Math" panose="02040503050406030204" pitchFamily="18" charset="0"/>
                          <a:ea typeface="Times New Roman" panose="02020603050405020304" pitchFamily="18" charset="0"/>
                        </a:rPr>
                        <m:t>𝟏</m:t>
                      </m:r>
                      <m:r>
                        <a:rPr lang="es-EC" sz="1400" b="1">
                          <a:solidFill>
                            <a:schemeClr val="accent1"/>
                          </a:solidFill>
                          <a:latin typeface="Cambria Math" panose="02040503050406030204" pitchFamily="18" charset="0"/>
                          <a:ea typeface="Times New Roman" panose="02020603050405020304" pitchFamily="18" charset="0"/>
                        </a:rPr>
                        <m:t>,</m:t>
                      </m:r>
                      <m:r>
                        <a:rPr lang="es-EC" sz="1400" b="1" i="1">
                          <a:solidFill>
                            <a:schemeClr val="accent1"/>
                          </a:solidFill>
                          <a:latin typeface="Cambria Math" panose="02040503050406030204" pitchFamily="18" charset="0"/>
                          <a:ea typeface="Times New Roman" panose="02020603050405020304" pitchFamily="18" charset="0"/>
                        </a:rPr>
                        <m:t>𝟐𝐃</m:t>
                      </m:r>
                      <m:r>
                        <a:rPr lang="es-EC" sz="1400" b="1">
                          <a:solidFill>
                            <a:schemeClr val="accent1"/>
                          </a:solidFill>
                          <a:latin typeface="Cambria Math" panose="02040503050406030204" pitchFamily="18" charset="0"/>
                          <a:ea typeface="Times New Roman" panose="02020603050405020304" pitchFamily="18" charset="0"/>
                        </a:rPr>
                        <m:t>+</m:t>
                      </m:r>
                      <m:r>
                        <a:rPr lang="es-EC" sz="1400" b="1" i="1">
                          <a:solidFill>
                            <a:schemeClr val="accent1"/>
                          </a:solidFill>
                          <a:latin typeface="Cambria Math" panose="02040503050406030204" pitchFamily="18" charset="0"/>
                          <a:ea typeface="Times New Roman" panose="02020603050405020304" pitchFamily="18" charset="0"/>
                        </a:rPr>
                        <m:t>𝟏</m:t>
                      </m:r>
                      <m:r>
                        <a:rPr lang="es-EC" sz="1400" b="1">
                          <a:solidFill>
                            <a:schemeClr val="accent1"/>
                          </a:solidFill>
                          <a:latin typeface="Cambria Math" panose="02040503050406030204" pitchFamily="18" charset="0"/>
                          <a:ea typeface="Times New Roman" panose="02020603050405020304" pitchFamily="18" charset="0"/>
                        </a:rPr>
                        <m:t>,</m:t>
                      </m:r>
                      <m:r>
                        <a:rPr lang="es-EC" sz="1400" b="1" i="1">
                          <a:solidFill>
                            <a:schemeClr val="accent1"/>
                          </a:solidFill>
                          <a:latin typeface="Cambria Math" panose="02040503050406030204" pitchFamily="18" charset="0"/>
                          <a:ea typeface="Times New Roman" panose="02020603050405020304" pitchFamily="18" charset="0"/>
                        </a:rPr>
                        <m:t>𝟎𝐄</m:t>
                      </m:r>
                      <m:r>
                        <a:rPr lang="es-EC" sz="1400" b="1">
                          <a:solidFill>
                            <a:schemeClr val="accent1"/>
                          </a:solidFill>
                          <a:latin typeface="Cambria Math" panose="02040503050406030204" pitchFamily="18" charset="0"/>
                          <a:ea typeface="Times New Roman" panose="02020603050405020304" pitchFamily="18" charset="0"/>
                        </a:rPr>
                        <m:t>+</m:t>
                      </m:r>
                      <m:r>
                        <a:rPr lang="es-EC" sz="1400" b="1" i="1">
                          <a:solidFill>
                            <a:schemeClr val="accent1"/>
                          </a:solidFill>
                          <a:latin typeface="Cambria Math" panose="02040503050406030204" pitchFamily="18" charset="0"/>
                          <a:ea typeface="Times New Roman" panose="02020603050405020304" pitchFamily="18" charset="0"/>
                        </a:rPr>
                        <m:t>𝐋</m:t>
                      </m:r>
                      <m:r>
                        <a:rPr lang="es-EC" sz="1400" b="1">
                          <a:solidFill>
                            <a:schemeClr val="accent1"/>
                          </a:solidFill>
                          <a:latin typeface="Cambria Math" panose="02040503050406030204" pitchFamily="18" charset="0"/>
                          <a:ea typeface="Times New Roman" panose="02020603050405020304" pitchFamily="18" charset="0"/>
                        </a:rPr>
                        <m:t>+</m:t>
                      </m:r>
                      <m:r>
                        <a:rPr lang="es-EC" sz="1400" b="1" i="1">
                          <a:solidFill>
                            <a:schemeClr val="accent1"/>
                          </a:solidFill>
                          <a:latin typeface="Cambria Math" panose="02040503050406030204" pitchFamily="18" charset="0"/>
                          <a:ea typeface="Times New Roman" panose="02020603050405020304" pitchFamily="18" charset="0"/>
                        </a:rPr>
                        <m:t>𝟎</m:t>
                      </m:r>
                      <m:r>
                        <a:rPr lang="es-EC" sz="1400" b="1">
                          <a:solidFill>
                            <a:schemeClr val="accent1"/>
                          </a:solidFill>
                          <a:latin typeface="Cambria Math" panose="02040503050406030204" pitchFamily="18" charset="0"/>
                          <a:ea typeface="Times New Roman" panose="02020603050405020304" pitchFamily="18" charset="0"/>
                        </a:rPr>
                        <m:t>,</m:t>
                      </m:r>
                      <m:r>
                        <a:rPr lang="es-EC" sz="1400" b="1" i="1">
                          <a:solidFill>
                            <a:schemeClr val="accent1"/>
                          </a:solidFill>
                          <a:latin typeface="Cambria Math" panose="02040503050406030204" pitchFamily="18" charset="0"/>
                          <a:ea typeface="Times New Roman" panose="02020603050405020304" pitchFamily="18" charset="0"/>
                        </a:rPr>
                        <m:t>𝟐𝐒</m:t>
                      </m:r>
                    </m:oMath>
                  </m:oMathPara>
                </a14:m>
                <a:endParaRPr lang="es-EC" sz="1400" b="1" dirty="0">
                  <a:solidFill>
                    <a:schemeClr val="accent1"/>
                  </a:solidFill>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1400" b="1" dirty="0">
                    <a:solidFill>
                      <a:srgbClr val="000000"/>
                    </a:solidFill>
                    <a:latin typeface="Times New Roman" panose="02020603050405020304" pitchFamily="18" charset="0"/>
                    <a:ea typeface="Times New Roman" panose="02020603050405020304" pitchFamily="18" charset="0"/>
                  </a:rPr>
                  <a:t>Combinación 6</a:t>
                </a:r>
                <a:endParaRPr lang="es-EC" sz="1400" dirty="0">
                  <a:solidFill>
                    <a:srgbClr val="000000"/>
                  </a:solidFill>
                  <a:latin typeface="Times New Roman" panose="02020603050405020304" pitchFamily="18" charset="0"/>
                  <a:ea typeface="Times New Roman" panose="02020603050405020304" pitchFamily="18" charset="0"/>
                </a:endParaRPr>
              </a:p>
              <a:p>
                <a:pPr marL="637540" indent="180340"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s-EC" sz="1400">
                          <a:solidFill>
                            <a:srgbClr val="000000"/>
                          </a:solidFill>
                          <a:latin typeface="Cambria Math" panose="02040503050406030204" pitchFamily="18" charset="0"/>
                          <a:ea typeface="Times New Roman" panose="02020603050405020304" pitchFamily="18" charset="0"/>
                        </a:rPr>
                        <m:t>C</m:t>
                      </m:r>
                      <m:r>
                        <a:rPr lang="es-EC" sz="1400">
                          <a:solidFill>
                            <a:srgbClr val="000000"/>
                          </a:solidFill>
                          <a:latin typeface="Cambria Math" panose="02040503050406030204" pitchFamily="18" charset="0"/>
                          <a:ea typeface="Times New Roman" panose="02020603050405020304" pitchFamily="18" charset="0"/>
                        </a:rPr>
                        <m:t>6=0,9</m:t>
                      </m:r>
                      <m:r>
                        <m:rPr>
                          <m:sty m:val="p"/>
                        </m:rPr>
                        <a:rPr lang="es-EC" sz="1400">
                          <a:solidFill>
                            <a:srgbClr val="000000"/>
                          </a:solidFill>
                          <a:latin typeface="Cambria Math" panose="02040503050406030204" pitchFamily="18" charset="0"/>
                          <a:ea typeface="Times New Roman" panose="02020603050405020304" pitchFamily="18" charset="0"/>
                        </a:rPr>
                        <m:t>D</m:t>
                      </m:r>
                      <m:r>
                        <a:rPr lang="es-EC" sz="1400">
                          <a:solidFill>
                            <a:srgbClr val="000000"/>
                          </a:solidFill>
                          <a:latin typeface="Cambria Math" panose="02040503050406030204" pitchFamily="18" charset="0"/>
                          <a:ea typeface="Times New Roman" panose="02020603050405020304" pitchFamily="18" charset="0"/>
                        </a:rPr>
                        <m:t>+1,0</m:t>
                      </m:r>
                      <m:r>
                        <m:rPr>
                          <m:sty m:val="p"/>
                        </m:rPr>
                        <a:rPr lang="es-EC" sz="1400">
                          <a:solidFill>
                            <a:srgbClr val="000000"/>
                          </a:solidFill>
                          <a:latin typeface="Cambria Math" panose="02040503050406030204" pitchFamily="18" charset="0"/>
                          <a:ea typeface="Times New Roman" panose="02020603050405020304" pitchFamily="18" charset="0"/>
                        </a:rPr>
                        <m:t>W</m:t>
                      </m:r>
                    </m:oMath>
                  </m:oMathPara>
                </a14:m>
                <a:endParaRPr lang="es-EC" sz="1400" dirty="0">
                  <a:solidFill>
                    <a:srgbClr val="000000"/>
                  </a:solidFill>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1400" b="1" dirty="0">
                    <a:solidFill>
                      <a:srgbClr val="000000"/>
                    </a:solidFill>
                    <a:latin typeface="Times New Roman" panose="02020603050405020304" pitchFamily="18" charset="0"/>
                    <a:ea typeface="Times New Roman" panose="02020603050405020304" pitchFamily="18" charset="0"/>
                  </a:rPr>
                  <a:t>Combinación 7</a:t>
                </a:r>
                <a:endParaRPr lang="es-EC" sz="1400" dirty="0">
                  <a:solidFill>
                    <a:srgbClr val="000000"/>
                  </a:solidFill>
                  <a:latin typeface="Times New Roman" panose="02020603050405020304" pitchFamily="18" charset="0"/>
                  <a:ea typeface="Times New Roman" panose="02020603050405020304" pitchFamily="18" charset="0"/>
                </a:endParaRPr>
              </a:p>
              <a:p>
                <a:pPr marL="637540" indent="180340" algn="just">
                  <a:lnSpc>
                    <a:spcPct val="150000"/>
                  </a:lnSpc>
                  <a:spcAft>
                    <a:spcPts val="600"/>
                  </a:spcAft>
                </a:pPr>
                <a14:m>
                  <m:oMathPara xmlns:m="http://schemas.openxmlformats.org/officeDocument/2006/math">
                    <m:oMathParaPr>
                      <m:jc m:val="centerGroup"/>
                    </m:oMathParaPr>
                    <m:oMath xmlns:m="http://schemas.openxmlformats.org/officeDocument/2006/math">
                      <m:r>
                        <m:rPr>
                          <m:sty m:val="p"/>
                        </m:rPr>
                        <a:rPr lang="es-EC" sz="1400">
                          <a:solidFill>
                            <a:srgbClr val="000000"/>
                          </a:solidFill>
                          <a:latin typeface="Cambria Math" panose="02040503050406030204" pitchFamily="18" charset="0"/>
                          <a:ea typeface="Times New Roman" panose="02020603050405020304" pitchFamily="18" charset="0"/>
                        </a:rPr>
                        <m:t>C</m:t>
                      </m:r>
                      <m:r>
                        <a:rPr lang="es-EC" sz="1400">
                          <a:solidFill>
                            <a:srgbClr val="000000"/>
                          </a:solidFill>
                          <a:latin typeface="Cambria Math" panose="02040503050406030204" pitchFamily="18" charset="0"/>
                          <a:ea typeface="Times New Roman" panose="02020603050405020304" pitchFamily="18" charset="0"/>
                        </a:rPr>
                        <m:t>6=0,9</m:t>
                      </m:r>
                      <m:r>
                        <m:rPr>
                          <m:sty m:val="p"/>
                        </m:rPr>
                        <a:rPr lang="es-EC" sz="1400">
                          <a:solidFill>
                            <a:srgbClr val="000000"/>
                          </a:solidFill>
                          <a:latin typeface="Cambria Math" panose="02040503050406030204" pitchFamily="18" charset="0"/>
                          <a:ea typeface="Times New Roman" panose="02020603050405020304" pitchFamily="18" charset="0"/>
                        </a:rPr>
                        <m:t>D</m:t>
                      </m:r>
                      <m:r>
                        <a:rPr lang="es-EC" sz="1400">
                          <a:solidFill>
                            <a:srgbClr val="000000"/>
                          </a:solidFill>
                          <a:latin typeface="Cambria Math" panose="02040503050406030204" pitchFamily="18" charset="0"/>
                          <a:ea typeface="Times New Roman" panose="02020603050405020304" pitchFamily="18" charset="0"/>
                        </a:rPr>
                        <m:t>+1,0</m:t>
                      </m:r>
                      <m:r>
                        <m:rPr>
                          <m:sty m:val="p"/>
                        </m:rPr>
                        <a:rPr lang="es-EC" sz="1400">
                          <a:solidFill>
                            <a:srgbClr val="000000"/>
                          </a:solidFill>
                          <a:latin typeface="Cambria Math" panose="02040503050406030204" pitchFamily="18" charset="0"/>
                          <a:ea typeface="Times New Roman" panose="02020603050405020304" pitchFamily="18" charset="0"/>
                        </a:rPr>
                        <m:t>E</m:t>
                      </m:r>
                    </m:oMath>
                  </m:oMathPara>
                </a14:m>
                <a:endParaRPr lang="es-EC" dirty="0">
                  <a:solidFill>
                    <a:srgbClr val="000000"/>
                  </a:solidFill>
                  <a:latin typeface="Times New Roman" panose="02020603050405020304" pitchFamily="18" charset="0"/>
                  <a:ea typeface="Times New Roman" panose="02020603050405020304" pitchFamily="18" charset="0"/>
                </a:endParaRPr>
              </a:p>
            </p:txBody>
          </p:sp>
        </mc:Choice>
        <mc:Fallback xmlns="">
          <p:sp>
            <p:nvSpPr>
              <p:cNvPr id="2" name="Rectángulo 1">
                <a:extLst>
                  <a:ext uri="{FF2B5EF4-FFF2-40B4-BE49-F238E27FC236}">
                    <a16:creationId xmlns="" xmlns:a16="http://schemas.microsoft.com/office/drawing/2014/main" xmlns:a14="http://schemas.microsoft.com/office/drawing/2010/main" id="{C9254879-7A05-4D64-A6DE-126B06904292}"/>
                  </a:ext>
                </a:extLst>
              </p:cNvPr>
              <p:cNvSpPr>
                <a:spLocks noRot="1" noChangeAspect="1" noMove="1" noResize="1" noEditPoints="1" noAdjustHandles="1" noChangeArrowheads="1" noChangeShapeType="1" noTextEdit="1"/>
              </p:cNvSpPr>
              <p:nvPr/>
            </p:nvSpPr>
            <p:spPr>
              <a:xfrm>
                <a:off x="952999" y="1234979"/>
                <a:ext cx="5757798" cy="4693593"/>
              </a:xfrm>
              <a:prstGeom prst="rect">
                <a:avLst/>
              </a:prstGeom>
              <a:blipFill rotWithShape="0">
                <a:blip r:embed="rId3"/>
                <a:stretch>
                  <a:fillRect l="-317"/>
                </a:stretch>
              </a:blipFill>
            </p:spPr>
            <p:txBody>
              <a:bodyPr/>
              <a:lstStyle/>
              <a:p>
                <a:r>
                  <a:rPr lang="es-EC">
                    <a:noFill/>
                  </a:rPr>
                  <a:t> </a:t>
                </a:r>
              </a:p>
            </p:txBody>
          </p:sp>
        </mc:Fallback>
      </mc:AlternateContent>
      <p:pic>
        <p:nvPicPr>
          <p:cNvPr id="21" name="Imagen 20">
            <a:extLst>
              <a:ext uri="{FF2B5EF4-FFF2-40B4-BE49-F238E27FC236}">
                <a16:creationId xmlns:a16="http://schemas.microsoft.com/office/drawing/2014/main" id="{C69FBABC-BFFD-461D-B832-32068B89FA77}"/>
              </a:ext>
            </a:extLst>
          </p:cNvPr>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328651" y="1040233"/>
            <a:ext cx="4094577" cy="242159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2" name="Imagen 21">
            <a:extLst>
              <a:ext uri="{FF2B5EF4-FFF2-40B4-BE49-F238E27FC236}">
                <a16:creationId xmlns:a16="http://schemas.microsoft.com/office/drawing/2014/main" id="{5FFD8AAC-843E-4CC8-9B61-35BABC6A81A7}"/>
              </a:ext>
            </a:extLst>
          </p:cNvPr>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6819493" y="3463929"/>
            <a:ext cx="3282043" cy="235383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457845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48</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RESULTADOS</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650592" y="661760"/>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FUERZA SÍSMICA ESTÁTICA VS DINÁMICA</a:t>
            </a:r>
          </a:p>
        </p:txBody>
      </p:sp>
      <p:sp>
        <p:nvSpPr>
          <p:cNvPr id="32" name="Rectángulo 31">
            <a:extLst>
              <a:ext uri="{FF2B5EF4-FFF2-40B4-BE49-F238E27FC236}">
                <a16:creationId xmlns:a16="http://schemas.microsoft.com/office/drawing/2014/main" id="{FA1E54FC-9503-45CB-9154-1573C2504EC5}"/>
              </a:ext>
            </a:extLst>
          </p:cNvPr>
          <p:cNvSpPr/>
          <p:nvPr/>
        </p:nvSpPr>
        <p:spPr>
          <a:xfrm>
            <a:off x="4308678" y="3403897"/>
            <a:ext cx="3574633" cy="307777"/>
          </a:xfrm>
          <a:prstGeom prst="rect">
            <a:avLst/>
          </a:prstGeom>
        </p:spPr>
        <p:txBody>
          <a:bodyPr wrap="none">
            <a:spAutoFit/>
          </a:bodyPr>
          <a:lstStyle/>
          <a:p>
            <a:r>
              <a:rPr lang="es-EC" sz="1400" b="1" dirty="0">
                <a:solidFill>
                  <a:srgbClr val="000000"/>
                </a:solidFill>
                <a:ea typeface="Times New Roman" panose="02020603050405020304" pitchFamily="18" charset="0"/>
              </a:rPr>
              <a:t>Resultados cortante basal estático y dinámico</a:t>
            </a:r>
            <a:endParaRPr lang="es-EC" sz="1400" b="1" dirty="0"/>
          </a:p>
        </p:txBody>
      </p:sp>
      <p:sp>
        <p:nvSpPr>
          <p:cNvPr id="33" name="Rectángulo 32">
            <a:extLst>
              <a:ext uri="{FF2B5EF4-FFF2-40B4-BE49-F238E27FC236}">
                <a16:creationId xmlns:a16="http://schemas.microsoft.com/office/drawing/2014/main" id="{B6CB4455-4560-4E3D-8A2B-775DBC243445}"/>
              </a:ext>
            </a:extLst>
          </p:cNvPr>
          <p:cNvSpPr/>
          <p:nvPr/>
        </p:nvSpPr>
        <p:spPr>
          <a:xfrm>
            <a:off x="5179044" y="3668552"/>
            <a:ext cx="1833900" cy="307777"/>
          </a:xfrm>
          <a:prstGeom prst="rect">
            <a:avLst/>
          </a:prstGeom>
        </p:spPr>
        <p:txBody>
          <a:bodyPr wrap="none">
            <a:spAutoFit/>
          </a:bodyPr>
          <a:lstStyle/>
          <a:p>
            <a:pPr algn="just"/>
            <a:r>
              <a:rPr lang="es-EC" sz="1400" b="1" dirty="0"/>
              <a:t>Fuente: (</a:t>
            </a:r>
            <a:r>
              <a:rPr lang="es-EC" sz="1400" dirty="0"/>
              <a:t>ETABS, 2016) </a:t>
            </a:r>
          </a:p>
        </p:txBody>
      </p:sp>
      <p:sp>
        <p:nvSpPr>
          <p:cNvPr id="3" name="Rectángulo 2">
            <a:extLst>
              <a:ext uri="{FF2B5EF4-FFF2-40B4-BE49-F238E27FC236}">
                <a16:creationId xmlns:a16="http://schemas.microsoft.com/office/drawing/2014/main" id="{7CEB25F2-2EB5-437B-84F2-166500C71926}"/>
              </a:ext>
            </a:extLst>
          </p:cNvPr>
          <p:cNvSpPr/>
          <p:nvPr/>
        </p:nvSpPr>
        <p:spPr>
          <a:xfrm>
            <a:off x="1500898" y="1084647"/>
            <a:ext cx="8858127" cy="873572"/>
          </a:xfrm>
          <a:prstGeom prst="rect">
            <a:avLst/>
          </a:prstGeom>
        </p:spPr>
        <p:txBody>
          <a:bodyPr wrap="square">
            <a:spAutoFit/>
          </a:bodyPr>
          <a:lstStyle/>
          <a:p>
            <a:pPr marL="342900" lvl="0" indent="-342900" algn="just">
              <a:lnSpc>
                <a:spcPct val="150000"/>
              </a:lnSpc>
              <a:spcBef>
                <a:spcPts val="600"/>
              </a:spcBef>
              <a:spcAft>
                <a:spcPts val="0"/>
              </a:spcAft>
              <a:buFont typeface="Symbol" panose="05050102010706020507" pitchFamily="18" charset="2"/>
              <a:buChar char=""/>
            </a:pPr>
            <a:r>
              <a:rPr lang="es-EC" dirty="0">
                <a:solidFill>
                  <a:srgbClr val="000000"/>
                </a:solidFill>
                <a:latin typeface="Times New Roman" panose="02020603050405020304" pitchFamily="18" charset="0"/>
                <a:ea typeface="Calibri" panose="020F0502020204030204" pitchFamily="34" charset="0"/>
              </a:rPr>
              <a:t>&gt;= 80% del cortante basal V obtenido por el método estático (estructuras regulares).</a:t>
            </a:r>
            <a:endParaRPr lang="es-EC" dirty="0">
              <a:solidFill>
                <a:srgbClr val="000000"/>
              </a:solidFill>
              <a:latin typeface="Times New Roman" panose="02020603050405020304" pitchFamily="18" charset="0"/>
              <a:ea typeface="Times New Roman" panose="02020603050405020304" pitchFamily="18" charset="0"/>
            </a:endParaRPr>
          </a:p>
          <a:p>
            <a:pPr marL="342900" lvl="0" indent="-342900" algn="just">
              <a:lnSpc>
                <a:spcPct val="150000"/>
              </a:lnSpc>
              <a:spcAft>
                <a:spcPts val="600"/>
              </a:spcAft>
              <a:buFont typeface="Symbol" panose="05050102010706020507" pitchFamily="18" charset="2"/>
              <a:buChar char=""/>
            </a:pPr>
            <a:r>
              <a:rPr lang="es-EC" dirty="0">
                <a:solidFill>
                  <a:srgbClr val="000000"/>
                </a:solidFill>
                <a:latin typeface="Times New Roman" panose="02020603050405020304" pitchFamily="18" charset="0"/>
                <a:ea typeface="Calibri" panose="020F0502020204030204" pitchFamily="34" charset="0"/>
              </a:rPr>
              <a:t>&gt; = 85% del cortante basal V obtenido por el método estático (estructuras irregulares).</a:t>
            </a:r>
            <a:endParaRPr lang="es-EC" dirty="0">
              <a:solidFill>
                <a:srgbClr val="000000"/>
              </a:solidFill>
              <a:latin typeface="Times New Roman" panose="02020603050405020304" pitchFamily="18" charset="0"/>
              <a:ea typeface="Times New Roman" panose="02020603050405020304" pitchFamily="18" charset="0"/>
            </a:endParaRPr>
          </a:p>
        </p:txBody>
      </p:sp>
      <p:pic>
        <p:nvPicPr>
          <p:cNvPr id="20" name="Imagen 19">
            <a:extLst>
              <a:ext uri="{FF2B5EF4-FFF2-40B4-BE49-F238E27FC236}">
                <a16:creationId xmlns:a16="http://schemas.microsoft.com/office/drawing/2014/main" id="{75720667-1E70-47B4-B66C-3F0DC2C2BA34}"/>
              </a:ext>
            </a:extLst>
          </p:cNvPr>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954" t="5003"/>
          <a:stretch/>
        </p:blipFill>
        <p:spPr bwMode="auto">
          <a:xfrm>
            <a:off x="4321857" y="2064106"/>
            <a:ext cx="3548279" cy="1325024"/>
          </a:xfrm>
          <a:prstGeom prst="rect">
            <a:avLst/>
          </a:prstGeom>
          <a:ln w="9525"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6" name="Tabla 5">
            <a:extLst>
              <a:ext uri="{FF2B5EF4-FFF2-40B4-BE49-F238E27FC236}">
                <a16:creationId xmlns:a16="http://schemas.microsoft.com/office/drawing/2014/main" id="{07C537B0-97DE-4227-80F7-91515FC514D3}"/>
              </a:ext>
            </a:extLst>
          </p:cNvPr>
          <p:cNvGraphicFramePr>
            <a:graphicFrameLocks noGrp="1"/>
          </p:cNvGraphicFramePr>
          <p:nvPr>
            <p:extLst/>
          </p:nvPr>
        </p:nvGraphicFramePr>
        <p:xfrm>
          <a:off x="2670107" y="4033836"/>
          <a:ext cx="6851777" cy="1728790"/>
        </p:xfrm>
        <a:graphic>
          <a:graphicData uri="http://schemas.openxmlformats.org/drawingml/2006/table">
            <a:tbl>
              <a:tblPr firstRow="1" firstCol="1" bandRow="1"/>
              <a:tblGrid>
                <a:gridCol w="2845636">
                  <a:extLst>
                    <a:ext uri="{9D8B030D-6E8A-4147-A177-3AD203B41FA5}">
                      <a16:colId xmlns:a16="http://schemas.microsoft.com/office/drawing/2014/main" val="3922476043"/>
                    </a:ext>
                  </a:extLst>
                </a:gridCol>
                <a:gridCol w="1317893">
                  <a:extLst>
                    <a:ext uri="{9D8B030D-6E8A-4147-A177-3AD203B41FA5}">
                      <a16:colId xmlns:a16="http://schemas.microsoft.com/office/drawing/2014/main" val="1818746582"/>
                    </a:ext>
                  </a:extLst>
                </a:gridCol>
                <a:gridCol w="1317893">
                  <a:extLst>
                    <a:ext uri="{9D8B030D-6E8A-4147-A177-3AD203B41FA5}">
                      <a16:colId xmlns:a16="http://schemas.microsoft.com/office/drawing/2014/main" val="350061882"/>
                    </a:ext>
                  </a:extLst>
                </a:gridCol>
                <a:gridCol w="1370355">
                  <a:extLst>
                    <a:ext uri="{9D8B030D-6E8A-4147-A177-3AD203B41FA5}">
                      <a16:colId xmlns:a16="http://schemas.microsoft.com/office/drawing/2014/main" val="2144964097"/>
                    </a:ext>
                  </a:extLst>
                </a:gridCol>
              </a:tblGrid>
              <a:tr h="228038">
                <a:tc rowSpan="2">
                  <a:txBody>
                    <a:bodyPr/>
                    <a:lstStyle/>
                    <a:p>
                      <a:pPr indent="180340" algn="l">
                        <a:lnSpc>
                          <a:spcPct val="150000"/>
                        </a:lnSpc>
                        <a:spcBef>
                          <a:spcPts val="600"/>
                        </a:spcBef>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Caso de análisis</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VX</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VY</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rowSpan="2">
                  <a:txBody>
                    <a:bodyPr/>
                    <a:lstStyle/>
                    <a:p>
                      <a:pPr indent="180340" algn="ctr">
                        <a:lnSpc>
                          <a:spcPct val="150000"/>
                        </a:lnSpc>
                        <a:spcBef>
                          <a:spcPts val="600"/>
                        </a:spcBef>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del cortante estático</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7773998"/>
                  </a:ext>
                </a:extLst>
              </a:tr>
              <a:tr h="239867">
                <a:tc vMerge="1">
                  <a:txBody>
                    <a:bodyPr/>
                    <a:lstStyle/>
                    <a:p>
                      <a:endParaRPr lang="es-EC"/>
                    </a:p>
                  </a:txBody>
                  <a:tcPr/>
                </a:tc>
                <a:tc>
                  <a:txBody>
                    <a:bodyPr/>
                    <a:lstStyle/>
                    <a:p>
                      <a:pPr indent="180340" algn="ctr">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vMerge="1">
                  <a:txBody>
                    <a:bodyPr/>
                    <a:lstStyle/>
                    <a:p>
                      <a:endParaRPr lang="es-EC"/>
                    </a:p>
                  </a:txBody>
                  <a:tcPr/>
                </a:tc>
                <a:extLst>
                  <a:ext uri="{0D108BD9-81ED-4DB2-BD59-A6C34878D82A}">
                    <a16:rowId xmlns:a16="http://schemas.microsoft.com/office/drawing/2014/main" val="1760951603"/>
                  </a:ext>
                </a:extLst>
              </a:tr>
              <a:tr h="228038">
                <a:tc>
                  <a:txBody>
                    <a:bodyPr/>
                    <a:lstStyle/>
                    <a:p>
                      <a:pPr indent="180340" algn="l">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X</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-551,83</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36995612"/>
                  </a:ext>
                </a:extLst>
              </a:tr>
              <a:tr h="228038">
                <a:tc>
                  <a:txBody>
                    <a:bodyPr/>
                    <a:lstStyle/>
                    <a:p>
                      <a:pPr indent="180340" algn="l">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Dinámico X</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473,32</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20,30</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86%</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753754029"/>
                  </a:ext>
                </a:extLst>
              </a:tr>
              <a:tr h="228038">
                <a:tc>
                  <a:txBody>
                    <a:bodyPr/>
                    <a:lstStyle/>
                    <a:p>
                      <a:pPr indent="180340" algn="l">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Y</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-551,83</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44450" marR="44450" marT="0" marB="0" anchor="ctr">
                    <a:lnL>
                      <a:noFill/>
                    </a:lnL>
                    <a:lnR>
                      <a:noFill/>
                    </a:lnR>
                    <a:lnT>
                      <a:noFill/>
                    </a:lnT>
                    <a:lnB>
                      <a:noFill/>
                    </a:lnB>
                  </a:tcPr>
                </a:tc>
                <a:extLst>
                  <a:ext uri="{0D108BD9-81ED-4DB2-BD59-A6C34878D82A}">
                    <a16:rowId xmlns:a16="http://schemas.microsoft.com/office/drawing/2014/main" val="2918244633"/>
                  </a:ext>
                </a:extLst>
              </a:tr>
              <a:tr h="228038">
                <a:tc>
                  <a:txBody>
                    <a:bodyPr/>
                    <a:lstStyle/>
                    <a:p>
                      <a:pPr indent="180340" algn="l">
                        <a:lnSpc>
                          <a:spcPct val="150000"/>
                        </a:lnSpc>
                        <a:spcBef>
                          <a:spcPts val="600"/>
                        </a:spcBef>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Dinámico Y</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20,32</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468,61</a:t>
                      </a:r>
                      <a:endPar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2206882"/>
                  </a:ext>
                </a:extLst>
              </a:tr>
            </a:tbl>
          </a:graphicData>
        </a:graphic>
      </p:graphicFrame>
    </p:spTree>
    <p:extLst>
      <p:ext uri="{BB962C8B-B14F-4D97-AF65-F5344CB8AC3E}">
        <p14:creationId xmlns:p14="http://schemas.microsoft.com/office/powerpoint/2010/main" val="7683507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49</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RESULTADOS</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650592" y="661760"/>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PERÍODO DE VIBRACIÓN DE LA ESTRUCTURA (MODELO)</a:t>
            </a:r>
          </a:p>
        </p:txBody>
      </p:sp>
      <p:sp>
        <p:nvSpPr>
          <p:cNvPr id="32" name="Rectángulo 31">
            <a:extLst>
              <a:ext uri="{FF2B5EF4-FFF2-40B4-BE49-F238E27FC236}">
                <a16:creationId xmlns:a16="http://schemas.microsoft.com/office/drawing/2014/main" id="{FA1E54FC-9503-45CB-9154-1573C2504EC5}"/>
              </a:ext>
            </a:extLst>
          </p:cNvPr>
          <p:cNvSpPr/>
          <p:nvPr/>
        </p:nvSpPr>
        <p:spPr>
          <a:xfrm>
            <a:off x="1780107" y="4910597"/>
            <a:ext cx="3574633" cy="307777"/>
          </a:xfrm>
          <a:prstGeom prst="rect">
            <a:avLst/>
          </a:prstGeom>
        </p:spPr>
        <p:txBody>
          <a:bodyPr wrap="none">
            <a:spAutoFit/>
          </a:bodyPr>
          <a:lstStyle/>
          <a:p>
            <a:r>
              <a:rPr lang="es-EC" sz="1400" b="1" dirty="0">
                <a:solidFill>
                  <a:srgbClr val="000000"/>
                </a:solidFill>
                <a:ea typeface="Times New Roman" panose="02020603050405020304" pitchFamily="18" charset="0"/>
              </a:rPr>
              <a:t>Resultados cortante basal estático y dinámico</a:t>
            </a:r>
            <a:endParaRPr lang="es-EC" sz="1400" b="1" dirty="0"/>
          </a:p>
        </p:txBody>
      </p:sp>
      <p:sp>
        <p:nvSpPr>
          <p:cNvPr id="33" name="Rectángulo 32">
            <a:extLst>
              <a:ext uri="{FF2B5EF4-FFF2-40B4-BE49-F238E27FC236}">
                <a16:creationId xmlns:a16="http://schemas.microsoft.com/office/drawing/2014/main" id="{B6CB4455-4560-4E3D-8A2B-775DBC243445}"/>
              </a:ext>
            </a:extLst>
          </p:cNvPr>
          <p:cNvSpPr/>
          <p:nvPr/>
        </p:nvSpPr>
        <p:spPr>
          <a:xfrm>
            <a:off x="2650473" y="5176027"/>
            <a:ext cx="1833900" cy="307777"/>
          </a:xfrm>
          <a:prstGeom prst="rect">
            <a:avLst/>
          </a:prstGeom>
        </p:spPr>
        <p:txBody>
          <a:bodyPr wrap="none">
            <a:spAutoFit/>
          </a:bodyPr>
          <a:lstStyle/>
          <a:p>
            <a:pPr algn="just"/>
            <a:r>
              <a:rPr lang="es-EC" sz="1400" b="1" dirty="0"/>
              <a:t>Fuente: (</a:t>
            </a:r>
            <a:r>
              <a:rPr lang="es-EC" sz="1400" dirty="0"/>
              <a:t>ETABS, 2016) </a:t>
            </a:r>
          </a:p>
        </p:txBody>
      </p:sp>
      <p:pic>
        <p:nvPicPr>
          <p:cNvPr id="17" name="Imagen 16">
            <a:extLst>
              <a:ext uri="{FF2B5EF4-FFF2-40B4-BE49-F238E27FC236}">
                <a16:creationId xmlns:a16="http://schemas.microsoft.com/office/drawing/2014/main" id="{3DF7DE2F-296F-4864-9065-51CC065BAAC8}"/>
              </a:ext>
            </a:extLst>
          </p:cNvPr>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5774" b="11897"/>
          <a:stretch/>
        </p:blipFill>
        <p:spPr bwMode="auto">
          <a:xfrm>
            <a:off x="341973" y="1307951"/>
            <a:ext cx="6450904" cy="353592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 name="Rectángulo 1">
                <a:extLst>
                  <a:ext uri="{FF2B5EF4-FFF2-40B4-BE49-F238E27FC236}">
                    <a16:creationId xmlns:a16="http://schemas.microsoft.com/office/drawing/2014/main" id="{B85AA40A-B7E3-419D-9AC3-6DD28A58988C}"/>
                  </a:ext>
                </a:extLst>
              </p:cNvPr>
              <p:cNvSpPr/>
              <p:nvPr/>
            </p:nvSpPr>
            <p:spPr>
              <a:xfrm>
                <a:off x="2535315" y="5473358"/>
                <a:ext cx="1730217" cy="584775"/>
              </a:xfrm>
              <a:prstGeom prst="rect">
                <a:avLst/>
              </a:prstGeom>
            </p:spPr>
            <p:txBody>
              <a:bodyPr wrap="none">
                <a:spAutoFit/>
              </a:bodyPr>
              <a:lstStyle/>
              <a:p>
                <a:pPr marL="449580" indent="4495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es-EC" b="0" i="0" smtClean="0">
                          <a:solidFill>
                            <a:srgbClr val="000000"/>
                          </a:solidFill>
                          <a:latin typeface="Cambria Math" panose="02040503050406030204" pitchFamily="18" charset="0"/>
                          <a:ea typeface="Times New Roman" panose="02020603050405020304" pitchFamily="18" charset="0"/>
                        </a:rPr>
                        <m:t>T</m:t>
                      </m:r>
                      <m:r>
                        <a:rPr lang="es-ES">
                          <a:solidFill>
                            <a:srgbClr val="000000"/>
                          </a:solidFill>
                          <a:latin typeface="Cambria Math" panose="02040503050406030204" pitchFamily="18" charset="0"/>
                          <a:ea typeface="Times New Roman" panose="02020603050405020304" pitchFamily="18" charset="0"/>
                        </a:rPr>
                        <m:t>=</m:t>
                      </m:r>
                      <m:r>
                        <a:rPr lang="es-EC" b="0" i="1" smtClean="0">
                          <a:solidFill>
                            <a:srgbClr val="000000"/>
                          </a:solidFill>
                          <a:latin typeface="Cambria Math" panose="02040503050406030204" pitchFamily="18" charset="0"/>
                          <a:ea typeface="Times New Roman" panose="02020603050405020304" pitchFamily="18" charset="0"/>
                        </a:rPr>
                        <m:t>0,23 </m:t>
                      </m:r>
                      <m:r>
                        <a:rPr lang="es-EC" b="0" i="1" smtClean="0">
                          <a:solidFill>
                            <a:srgbClr val="000000"/>
                          </a:solidFill>
                          <a:latin typeface="Cambria Math" panose="02040503050406030204" pitchFamily="18" charset="0"/>
                          <a:ea typeface="Times New Roman" panose="02020603050405020304" pitchFamily="18" charset="0"/>
                        </a:rPr>
                        <m:t>𝑠</m:t>
                      </m:r>
                    </m:oMath>
                  </m:oMathPara>
                </a14:m>
                <a:endParaRPr lang="es-EC" dirty="0">
                  <a:solidFill>
                    <a:srgbClr val="000000"/>
                  </a:solidFill>
                  <a:latin typeface="Times New Roman" panose="02020603050405020304" pitchFamily="18" charset="0"/>
                  <a:ea typeface="Times New Roman" panose="02020603050405020304" pitchFamily="18" charset="0"/>
                </a:endParaRPr>
              </a:p>
            </p:txBody>
          </p:sp>
        </mc:Choice>
        <mc:Fallback xmlns="">
          <p:sp>
            <p:nvSpPr>
              <p:cNvPr id="2" name="Rectángulo 1">
                <a:extLst>
                  <a:ext uri="{FF2B5EF4-FFF2-40B4-BE49-F238E27FC236}">
                    <a16:creationId xmlns="" xmlns:a16="http://schemas.microsoft.com/office/drawing/2014/main" xmlns:a14="http://schemas.microsoft.com/office/drawing/2010/main" id="{B85AA40A-B7E3-419D-9AC3-6DD28A58988C}"/>
                  </a:ext>
                </a:extLst>
              </p:cNvPr>
              <p:cNvSpPr>
                <a:spLocks noRot="1" noChangeAspect="1" noMove="1" noResize="1" noEditPoints="1" noAdjustHandles="1" noChangeArrowheads="1" noChangeShapeType="1" noTextEdit="1"/>
              </p:cNvSpPr>
              <p:nvPr/>
            </p:nvSpPr>
            <p:spPr>
              <a:xfrm>
                <a:off x="2535315" y="5473358"/>
                <a:ext cx="1730217" cy="584775"/>
              </a:xfrm>
              <a:prstGeom prst="rect">
                <a:avLst/>
              </a:prstGeom>
              <a:blipFill rotWithShape="0">
                <a:blip r:embed="rId5"/>
                <a:stretch>
                  <a:fillRect/>
                </a:stretch>
              </a:blipFill>
            </p:spPr>
            <p:txBody>
              <a:bodyPr/>
              <a:lstStyle/>
              <a:p>
                <a:r>
                  <a:rPr lang="es-EC">
                    <a:noFill/>
                  </a:rPr>
                  <a:t> </a:t>
                </a:r>
              </a:p>
            </p:txBody>
          </p:sp>
        </mc:Fallback>
      </mc:AlternateContent>
      <p:pic>
        <p:nvPicPr>
          <p:cNvPr id="19" name="Imagen 18">
            <a:extLst>
              <a:ext uri="{FF2B5EF4-FFF2-40B4-BE49-F238E27FC236}">
                <a16:creationId xmlns:a16="http://schemas.microsoft.com/office/drawing/2014/main" id="{8F79C945-9018-48C5-B499-A8123DC8D2D3}"/>
              </a:ext>
            </a:extLst>
          </p:cNvPr>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7008551" y="1498688"/>
            <a:ext cx="4617535" cy="2251566"/>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7" name="Tabla 6">
            <a:extLst>
              <a:ext uri="{FF2B5EF4-FFF2-40B4-BE49-F238E27FC236}">
                <a16:creationId xmlns:a16="http://schemas.microsoft.com/office/drawing/2014/main" id="{5E1FDAB2-F2A2-4ECC-BC91-169E3471B407}"/>
              </a:ext>
            </a:extLst>
          </p:cNvPr>
          <p:cNvGraphicFramePr>
            <a:graphicFrameLocks noGrp="1"/>
          </p:cNvGraphicFramePr>
          <p:nvPr>
            <p:extLst/>
          </p:nvPr>
        </p:nvGraphicFramePr>
        <p:xfrm>
          <a:off x="7093231" y="4179062"/>
          <a:ext cx="4448176" cy="1689989"/>
        </p:xfrm>
        <a:graphic>
          <a:graphicData uri="http://schemas.openxmlformats.org/drawingml/2006/table">
            <a:tbl>
              <a:tblPr firstRow="1" firstCol="1" bandRow="1"/>
              <a:tblGrid>
                <a:gridCol w="1079199">
                  <a:extLst>
                    <a:ext uri="{9D8B030D-6E8A-4147-A177-3AD203B41FA5}">
                      <a16:colId xmlns:a16="http://schemas.microsoft.com/office/drawing/2014/main" val="3709053788"/>
                    </a:ext>
                  </a:extLst>
                </a:gridCol>
                <a:gridCol w="1079199">
                  <a:extLst>
                    <a:ext uri="{9D8B030D-6E8A-4147-A177-3AD203B41FA5}">
                      <a16:colId xmlns:a16="http://schemas.microsoft.com/office/drawing/2014/main" val="312568078"/>
                    </a:ext>
                  </a:extLst>
                </a:gridCol>
                <a:gridCol w="1144889">
                  <a:extLst>
                    <a:ext uri="{9D8B030D-6E8A-4147-A177-3AD203B41FA5}">
                      <a16:colId xmlns:a16="http://schemas.microsoft.com/office/drawing/2014/main" val="3992255412"/>
                    </a:ext>
                  </a:extLst>
                </a:gridCol>
                <a:gridCol w="1144889">
                  <a:extLst>
                    <a:ext uri="{9D8B030D-6E8A-4147-A177-3AD203B41FA5}">
                      <a16:colId xmlns:a16="http://schemas.microsoft.com/office/drawing/2014/main" val="2207215502"/>
                    </a:ext>
                  </a:extLst>
                </a:gridCol>
              </a:tblGrid>
              <a:tr h="190500">
                <a:tc rowSpan="2">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Caso</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Modo</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Periodo</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Frecuencia</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2304840"/>
                  </a:ext>
                </a:extLst>
              </a:tr>
              <a:tr h="190500">
                <a:tc vMerge="1">
                  <a:txBody>
                    <a:bodyPr/>
                    <a:lstStyle/>
                    <a:p>
                      <a:endParaRPr lang="es-EC"/>
                    </a:p>
                  </a:txBody>
                  <a:tcPr/>
                </a:tc>
                <a:tc vMerge="1">
                  <a:txBody>
                    <a:bodyPr/>
                    <a:lstStyle/>
                    <a:p>
                      <a:endParaRPr lang="es-EC"/>
                    </a:p>
                  </a:txBody>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seg</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Hz</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7819316"/>
                  </a:ext>
                </a:extLst>
              </a:tr>
              <a:tr h="190500">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Modal</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0,231</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4,332</a:t>
                      </a: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01239998"/>
                  </a:ext>
                </a:extLst>
              </a:tr>
              <a:tr h="190500">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Modal</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0,229</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4,358</a:t>
                      </a:r>
                    </a:p>
                  </a:txBody>
                  <a:tcPr marL="44450" marR="44450" marT="0" marB="0" anchor="ctr">
                    <a:lnL>
                      <a:noFill/>
                    </a:lnL>
                    <a:lnR>
                      <a:noFill/>
                    </a:lnR>
                    <a:lnT>
                      <a:noFill/>
                    </a:lnT>
                    <a:lnB>
                      <a:noFill/>
                    </a:lnB>
                  </a:tcPr>
                </a:tc>
                <a:extLst>
                  <a:ext uri="{0D108BD9-81ED-4DB2-BD59-A6C34878D82A}">
                    <a16:rowId xmlns:a16="http://schemas.microsoft.com/office/drawing/2014/main" val="284463032"/>
                  </a:ext>
                </a:extLst>
              </a:tr>
              <a:tr h="190500">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Modal</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0,224</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4,47</a:t>
                      </a:r>
                    </a:p>
                  </a:txBody>
                  <a:tcPr marL="44450" marR="44450" marT="0" marB="0" anchor="ctr">
                    <a:lnL>
                      <a:noFill/>
                    </a:lnL>
                    <a:lnR>
                      <a:noFill/>
                    </a:lnR>
                    <a:lnT>
                      <a:noFill/>
                    </a:lnT>
                    <a:lnB>
                      <a:noFill/>
                    </a:lnB>
                  </a:tcPr>
                </a:tc>
                <a:extLst>
                  <a:ext uri="{0D108BD9-81ED-4DB2-BD59-A6C34878D82A}">
                    <a16:rowId xmlns:a16="http://schemas.microsoft.com/office/drawing/2014/main" val="3677533661"/>
                  </a:ext>
                </a:extLst>
              </a:tr>
              <a:tr h="190500">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Modal</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0,223</a:t>
                      </a:r>
                    </a:p>
                  </a:txBody>
                  <a:tcPr marL="44450" marR="44450"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4,478</a:t>
                      </a:r>
                    </a:p>
                  </a:txBody>
                  <a:tcPr marL="44450" marR="44450" marT="0" marB="0" anchor="ctr">
                    <a:lnL>
                      <a:noFill/>
                    </a:lnL>
                    <a:lnR>
                      <a:noFill/>
                    </a:lnR>
                    <a:lnT>
                      <a:noFill/>
                    </a:lnT>
                    <a:lnB>
                      <a:noFill/>
                    </a:lnB>
                  </a:tcPr>
                </a:tc>
                <a:extLst>
                  <a:ext uri="{0D108BD9-81ED-4DB2-BD59-A6C34878D82A}">
                    <a16:rowId xmlns:a16="http://schemas.microsoft.com/office/drawing/2014/main" val="4162297949"/>
                  </a:ext>
                </a:extLst>
              </a:tr>
              <a:tr h="190500">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Modal</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0,216</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4,619</a:t>
                      </a: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465212"/>
                  </a:ext>
                </a:extLst>
              </a:tr>
            </a:tbl>
          </a:graphicData>
        </a:graphic>
      </p:graphicFrame>
    </p:spTree>
    <p:extLst>
      <p:ext uri="{BB962C8B-B14F-4D97-AF65-F5344CB8AC3E}">
        <p14:creationId xmlns:p14="http://schemas.microsoft.com/office/powerpoint/2010/main" val="404126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b="2672"/>
          <a:stretch/>
        </p:blipFill>
        <p:spPr bwMode="auto">
          <a:xfrm>
            <a:off x="401969" y="650925"/>
            <a:ext cx="5635576" cy="2154738"/>
          </a:xfrm>
          <a:prstGeom prst="rect">
            <a:avLst/>
          </a:prstGeom>
          <a:ln w="9525" cap="sq">
            <a:solidFill>
              <a:srgbClr val="7CAE4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a:t>
            </a:r>
          </a:p>
        </p:txBody>
      </p:sp>
      <p:pic>
        <p:nvPicPr>
          <p:cNvPr id="12" name="Imagen 11" descr="Recorte de pantalla"/>
          <p:cNvPicPr>
            <a:picLocks noChangeAspect="1"/>
          </p:cNvPicPr>
          <p:nvPr/>
        </p:nvPicPr>
        <p:blipFill rotWithShape="1">
          <a:blip r:embed="rId5">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0" y="70731"/>
            <a:ext cx="5164428" cy="461665"/>
          </a:xfrm>
          <a:prstGeom prst="rect">
            <a:avLst/>
          </a:prstGeom>
          <a:noFill/>
          <a:ln>
            <a:noFill/>
          </a:ln>
        </p:spPr>
        <p:txBody>
          <a:bodyPr wrap="square" rtlCol="0">
            <a:spAutoFit/>
          </a:bodyPr>
          <a:lstStyle/>
          <a:p>
            <a:pPr algn="ctr"/>
            <a:r>
              <a:rPr lang="es-ES" sz="2400" b="1" dirty="0">
                <a:ln>
                  <a:solidFill>
                    <a:schemeClr val="tx1"/>
                  </a:solidFill>
                </a:ln>
              </a:rPr>
              <a:t>GENERALIDADES: </a:t>
            </a:r>
            <a:r>
              <a:rPr lang="es-ES" sz="2000" dirty="0">
                <a:ln>
                  <a:solidFill>
                    <a:schemeClr val="tx1"/>
                  </a:solidFill>
                </a:ln>
              </a:rPr>
              <a:t>ANTESCEDENTES</a:t>
            </a:r>
          </a:p>
        </p:txBody>
      </p:sp>
      <p:sp>
        <p:nvSpPr>
          <p:cNvPr id="16" name="3 Flecha a la derecha con muesca"/>
          <p:cNvSpPr/>
          <p:nvPr/>
        </p:nvSpPr>
        <p:spPr>
          <a:xfrm>
            <a:off x="0" y="6353086"/>
            <a:ext cx="1676067" cy="524638"/>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23" name="3 Flecha a la derecha con muesca"/>
          <p:cNvSpPr/>
          <p:nvPr/>
        </p:nvSpPr>
        <p:spPr>
          <a:xfrm>
            <a:off x="1535159"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2. PROBLEMA Y OBJETIVOS</a:t>
            </a:r>
          </a:p>
        </p:txBody>
      </p:sp>
      <p:sp>
        <p:nvSpPr>
          <p:cNvPr id="24"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25" name="3 Flecha a la derecha con muesca"/>
          <p:cNvSpPr/>
          <p:nvPr/>
        </p:nvSpPr>
        <p:spPr>
          <a:xfrm>
            <a:off x="4671794"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26"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7"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9" name="Rectángulo 28"/>
          <p:cNvSpPr/>
          <p:nvPr/>
        </p:nvSpPr>
        <p:spPr>
          <a:xfrm>
            <a:off x="3725052" y="2451940"/>
            <a:ext cx="2310299" cy="34438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Distribución mundial</a:t>
            </a:r>
          </a:p>
        </p:txBody>
      </p:sp>
      <p:pic>
        <p:nvPicPr>
          <p:cNvPr id="22" name="Imagen 2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6165906" y="647560"/>
            <a:ext cx="5296916" cy="2158011"/>
          </a:xfrm>
          <a:prstGeom prst="rect">
            <a:avLst/>
          </a:prstGeom>
          <a:ln w="9525" cap="sq">
            <a:solidFill>
              <a:srgbClr val="7CAE40"/>
            </a:solidFill>
            <a:prstDash val="solid"/>
            <a:miter lim="800000"/>
          </a:ln>
          <a:effectLst>
            <a:outerShdw blurRad="50800" dist="38100" dir="2700000" algn="tl" rotWithShape="0">
              <a:srgbClr val="000000">
                <a:alpha val="43000"/>
              </a:srgbClr>
            </a:outerShdw>
          </a:effectLst>
        </p:spPr>
      </p:pic>
      <p:sp>
        <p:nvSpPr>
          <p:cNvPr id="30" name="Rectángulo 29"/>
          <p:cNvSpPr/>
          <p:nvPr/>
        </p:nvSpPr>
        <p:spPr>
          <a:xfrm>
            <a:off x="8242126" y="2457609"/>
            <a:ext cx="3220697" cy="34438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Peligro sísmico: moderado-alto.</a:t>
            </a:r>
          </a:p>
        </p:txBody>
      </p:sp>
      <p:pic>
        <p:nvPicPr>
          <p:cNvPr id="5" name="Imagen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5906" y="3164926"/>
            <a:ext cx="5296916" cy="2552159"/>
          </a:xfrm>
          <a:prstGeom prst="rect">
            <a:avLst/>
          </a:prstGeom>
          <a:ln>
            <a:solidFill>
              <a:srgbClr val="7CAE40"/>
            </a:solidFill>
          </a:ln>
        </p:spPr>
      </p:pic>
      <p:pic>
        <p:nvPicPr>
          <p:cNvPr id="6" name="Imagen 5"/>
          <p:cNvPicPr>
            <a:picLocks noChangeAspect="1"/>
          </p:cNvPicPr>
          <p:nvPr/>
        </p:nvPicPr>
        <p:blipFill rotWithShape="1">
          <a:blip r:embed="rId9">
            <a:extLst>
              <a:ext uri="{28A0092B-C50C-407E-A947-70E740481C1C}">
                <a14:useLocalDpi xmlns:a14="http://schemas.microsoft.com/office/drawing/2010/main" val="0"/>
              </a:ext>
            </a:extLst>
          </a:blip>
          <a:srcRect l="2216" t="3415" r="3619" b="2641"/>
          <a:stretch/>
        </p:blipFill>
        <p:spPr>
          <a:xfrm>
            <a:off x="389743" y="3162925"/>
            <a:ext cx="5667688" cy="2598763"/>
          </a:xfrm>
          <a:prstGeom prst="rect">
            <a:avLst/>
          </a:prstGeom>
          <a:ln>
            <a:solidFill>
              <a:schemeClr val="accent6"/>
            </a:solidFill>
          </a:ln>
        </p:spPr>
      </p:pic>
      <p:sp>
        <p:nvSpPr>
          <p:cNvPr id="32" name="Rectángulo 31"/>
          <p:cNvSpPr/>
          <p:nvPr/>
        </p:nvSpPr>
        <p:spPr>
          <a:xfrm>
            <a:off x="3757393" y="5371474"/>
            <a:ext cx="2291021" cy="3900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Construcción informal</a:t>
            </a:r>
          </a:p>
        </p:txBody>
      </p:sp>
      <p:sp>
        <p:nvSpPr>
          <p:cNvPr id="9" name="Rectángulo 8"/>
          <p:cNvSpPr/>
          <p:nvPr/>
        </p:nvSpPr>
        <p:spPr>
          <a:xfrm>
            <a:off x="273608" y="2730366"/>
            <a:ext cx="2653290" cy="369332"/>
          </a:xfrm>
          <a:prstGeom prst="rect">
            <a:avLst/>
          </a:prstGeom>
        </p:spPr>
        <p:txBody>
          <a:bodyPr wrap="none">
            <a:spAutoFit/>
          </a:bodyPr>
          <a:lstStyle/>
          <a:p>
            <a:pPr algn="ctr">
              <a:spcAft>
                <a:spcPts val="0"/>
              </a:spcAft>
            </a:pPr>
            <a:r>
              <a:rPr lang="es-ES_tradnl"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Fuente: (De Sensei, 2003).</a:t>
            </a:r>
            <a:endParaRPr lang="es-EC"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0" name="Rectángulo 9"/>
          <p:cNvSpPr/>
          <p:nvPr/>
        </p:nvSpPr>
        <p:spPr>
          <a:xfrm>
            <a:off x="6057431" y="2776747"/>
            <a:ext cx="2653290" cy="369332"/>
          </a:xfrm>
          <a:prstGeom prst="rect">
            <a:avLst/>
          </a:prstGeom>
        </p:spPr>
        <p:txBody>
          <a:bodyPr wrap="none">
            <a:spAutoFit/>
          </a:bodyPr>
          <a:lstStyle/>
          <a:p>
            <a:pPr algn="ctr">
              <a:spcAft>
                <a:spcPts val="0"/>
              </a:spcAft>
            </a:pPr>
            <a:r>
              <a:rPr lang="es-ES_tradnl"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Fuente: (De Sensei, 2003).</a:t>
            </a:r>
            <a:endParaRPr lang="es-EC"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3" name="Rectángulo 32"/>
          <p:cNvSpPr/>
          <p:nvPr/>
        </p:nvSpPr>
        <p:spPr>
          <a:xfrm>
            <a:off x="500854" y="5715084"/>
            <a:ext cx="2274983" cy="369332"/>
          </a:xfrm>
          <a:prstGeom prst="rect">
            <a:avLst/>
          </a:prstGeom>
        </p:spPr>
        <p:txBody>
          <a:bodyPr wrap="none">
            <a:spAutoFit/>
          </a:bodyPr>
          <a:lstStyle/>
          <a:p>
            <a:pPr algn="ctr">
              <a:spcAft>
                <a:spcPts val="0"/>
              </a:spcAft>
            </a:pPr>
            <a:r>
              <a:rPr lang="es-ES_tradnl"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Fuente: (Egred, 2000).</a:t>
            </a:r>
            <a:endParaRPr lang="es-EC"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5" name="Rectángulo 34"/>
          <p:cNvSpPr/>
          <p:nvPr/>
        </p:nvSpPr>
        <p:spPr>
          <a:xfrm>
            <a:off x="6156889" y="5707108"/>
            <a:ext cx="2262159" cy="369332"/>
          </a:xfrm>
          <a:prstGeom prst="rect">
            <a:avLst/>
          </a:prstGeom>
        </p:spPr>
        <p:txBody>
          <a:bodyPr wrap="none">
            <a:spAutoFit/>
          </a:bodyPr>
          <a:lstStyle/>
          <a:p>
            <a:pPr algn="ctr">
              <a:spcAft>
                <a:spcPts val="0"/>
              </a:spcAft>
            </a:pPr>
            <a:r>
              <a:rPr lang="es-ES_tradnl"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Fuente: (ESPE, 2018).</a:t>
            </a:r>
            <a:endParaRPr lang="es-EC"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8" name="Rectángulo 27"/>
          <p:cNvSpPr/>
          <p:nvPr/>
        </p:nvSpPr>
        <p:spPr>
          <a:xfrm>
            <a:off x="9797143" y="3148290"/>
            <a:ext cx="1674696" cy="3900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Vulnerabilidad</a:t>
            </a:r>
          </a:p>
        </p:txBody>
      </p:sp>
    </p:spTree>
    <p:extLst>
      <p:ext uri="{BB962C8B-B14F-4D97-AF65-F5344CB8AC3E}">
        <p14:creationId xmlns:p14="http://schemas.microsoft.com/office/powerpoint/2010/main" val="348200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10" grpId="0"/>
      <p:bldP spid="33" grpId="0"/>
      <p:bldP spid="35" grpId="0"/>
      <p:bldP spid="2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50</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RESULTADOS</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650592" y="599165"/>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CONTROL DE DERIVAS</a:t>
            </a:r>
          </a:p>
        </p:txBody>
      </p:sp>
      <p:sp>
        <p:nvSpPr>
          <p:cNvPr id="32" name="Rectángulo 31">
            <a:extLst>
              <a:ext uri="{FF2B5EF4-FFF2-40B4-BE49-F238E27FC236}">
                <a16:creationId xmlns:a16="http://schemas.microsoft.com/office/drawing/2014/main" id="{FA1E54FC-9503-45CB-9154-1573C2504EC5}"/>
              </a:ext>
            </a:extLst>
          </p:cNvPr>
          <p:cNvSpPr/>
          <p:nvPr/>
        </p:nvSpPr>
        <p:spPr>
          <a:xfrm>
            <a:off x="7845545" y="5626047"/>
            <a:ext cx="3040256" cy="307777"/>
          </a:xfrm>
          <a:prstGeom prst="rect">
            <a:avLst/>
          </a:prstGeom>
        </p:spPr>
        <p:txBody>
          <a:bodyPr wrap="none">
            <a:spAutoFit/>
          </a:bodyPr>
          <a:lstStyle/>
          <a:p>
            <a:r>
              <a:rPr lang="es-EC" sz="1400" b="1" dirty="0">
                <a:solidFill>
                  <a:srgbClr val="000000"/>
                </a:solidFill>
                <a:ea typeface="Times New Roman" panose="02020603050405020304" pitchFamily="18" charset="0"/>
              </a:rPr>
              <a:t>Deriva elástica máxima en el sentido X</a:t>
            </a:r>
            <a:endParaRPr lang="es-EC" sz="1400" b="1" dirty="0"/>
          </a:p>
        </p:txBody>
      </p:sp>
      <p:sp>
        <p:nvSpPr>
          <p:cNvPr id="33" name="Rectángulo 32">
            <a:extLst>
              <a:ext uri="{FF2B5EF4-FFF2-40B4-BE49-F238E27FC236}">
                <a16:creationId xmlns:a16="http://schemas.microsoft.com/office/drawing/2014/main" id="{B6CB4455-4560-4E3D-8A2B-775DBC243445}"/>
              </a:ext>
            </a:extLst>
          </p:cNvPr>
          <p:cNvSpPr/>
          <p:nvPr/>
        </p:nvSpPr>
        <p:spPr>
          <a:xfrm>
            <a:off x="4646036" y="2176218"/>
            <a:ext cx="2156809" cy="307777"/>
          </a:xfrm>
          <a:prstGeom prst="rect">
            <a:avLst/>
          </a:prstGeom>
        </p:spPr>
        <p:txBody>
          <a:bodyPr wrap="none">
            <a:spAutoFit/>
          </a:bodyPr>
          <a:lstStyle/>
          <a:p>
            <a:pPr algn="just"/>
            <a:r>
              <a:rPr lang="es-EC" sz="1400" b="1" dirty="0"/>
              <a:t>Fuente: (</a:t>
            </a:r>
            <a:r>
              <a:rPr lang="es-EC" sz="1400" dirty="0"/>
              <a:t>NEC-SE-DS, 2015) </a:t>
            </a:r>
          </a:p>
        </p:txBody>
      </p:sp>
      <p:pic>
        <p:nvPicPr>
          <p:cNvPr id="3" name="Imagen 2">
            <a:extLst>
              <a:ext uri="{FF2B5EF4-FFF2-40B4-BE49-F238E27FC236}">
                <a16:creationId xmlns:a16="http://schemas.microsoft.com/office/drawing/2014/main" id="{4D5B9807-BAC7-4555-AF66-38B39B2ADB09}"/>
              </a:ext>
            </a:extLst>
          </p:cNvPr>
          <p:cNvPicPr>
            <a:picLocks noChangeAspect="1"/>
          </p:cNvPicPr>
          <p:nvPr/>
        </p:nvPicPr>
        <p:blipFill>
          <a:blip r:embed="rId3"/>
          <a:stretch>
            <a:fillRect/>
          </a:stretch>
        </p:blipFill>
        <p:spPr>
          <a:xfrm>
            <a:off x="3286941" y="1078064"/>
            <a:ext cx="4865030" cy="1140051"/>
          </a:xfrm>
          <a:prstGeom prst="rect">
            <a:avLst/>
          </a:prstGeom>
        </p:spPr>
      </p:pic>
      <p:graphicFrame>
        <p:nvGraphicFramePr>
          <p:cNvPr id="6" name="Tabla 5">
            <a:extLst>
              <a:ext uri="{FF2B5EF4-FFF2-40B4-BE49-F238E27FC236}">
                <a16:creationId xmlns:a16="http://schemas.microsoft.com/office/drawing/2014/main" id="{FA734852-DB04-40F9-8C53-8365DCB15E3A}"/>
              </a:ext>
            </a:extLst>
          </p:cNvPr>
          <p:cNvGraphicFramePr>
            <a:graphicFrameLocks noGrp="1"/>
          </p:cNvGraphicFramePr>
          <p:nvPr>
            <p:extLst>
              <p:ext uri="{D42A27DB-BD31-4B8C-83A1-F6EECF244321}">
                <p14:modId xmlns:p14="http://schemas.microsoft.com/office/powerpoint/2010/main" val="417386811"/>
              </p:ext>
            </p:extLst>
          </p:nvPr>
        </p:nvGraphicFramePr>
        <p:xfrm>
          <a:off x="317121" y="3072585"/>
          <a:ext cx="6475756" cy="2721483"/>
        </p:xfrm>
        <a:graphic>
          <a:graphicData uri="http://schemas.openxmlformats.org/drawingml/2006/table">
            <a:tbl>
              <a:tblPr firstRow="1" firstCol="1" bandRow="1"/>
              <a:tblGrid>
                <a:gridCol w="765566">
                  <a:extLst>
                    <a:ext uri="{9D8B030D-6E8A-4147-A177-3AD203B41FA5}">
                      <a16:colId xmlns:a16="http://schemas.microsoft.com/office/drawing/2014/main" val="3096795078"/>
                    </a:ext>
                  </a:extLst>
                </a:gridCol>
                <a:gridCol w="1653400">
                  <a:extLst>
                    <a:ext uri="{9D8B030D-6E8A-4147-A177-3AD203B41FA5}">
                      <a16:colId xmlns:a16="http://schemas.microsoft.com/office/drawing/2014/main" val="168096035"/>
                    </a:ext>
                  </a:extLst>
                </a:gridCol>
                <a:gridCol w="877713">
                  <a:extLst>
                    <a:ext uri="{9D8B030D-6E8A-4147-A177-3AD203B41FA5}">
                      <a16:colId xmlns:a16="http://schemas.microsoft.com/office/drawing/2014/main" val="165504657"/>
                    </a:ext>
                  </a:extLst>
                </a:gridCol>
                <a:gridCol w="1059952">
                  <a:extLst>
                    <a:ext uri="{9D8B030D-6E8A-4147-A177-3AD203B41FA5}">
                      <a16:colId xmlns:a16="http://schemas.microsoft.com/office/drawing/2014/main" val="4087368816"/>
                    </a:ext>
                  </a:extLst>
                </a:gridCol>
                <a:gridCol w="941573">
                  <a:extLst>
                    <a:ext uri="{9D8B030D-6E8A-4147-A177-3AD203B41FA5}">
                      <a16:colId xmlns:a16="http://schemas.microsoft.com/office/drawing/2014/main" val="2204531212"/>
                    </a:ext>
                  </a:extLst>
                </a:gridCol>
                <a:gridCol w="1177552">
                  <a:extLst>
                    <a:ext uri="{9D8B030D-6E8A-4147-A177-3AD203B41FA5}">
                      <a16:colId xmlns:a16="http://schemas.microsoft.com/office/drawing/2014/main" val="508761805"/>
                    </a:ext>
                  </a:extLst>
                </a:gridCol>
              </a:tblGrid>
              <a:tr h="729767">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Nivel</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Caso de análisis</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Deriva elástica (ΔE)</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Factor de reducción (R)</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Deriva inelástica (ΔM)</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(ΔM)&lt;1%</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005782"/>
                  </a:ext>
                </a:extLst>
              </a:tr>
              <a:tr h="239875">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N+7,84</a:t>
                      </a:r>
                    </a:p>
                  </a:txBody>
                  <a:tcPr marL="37265" marR="3726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X 1</a:t>
                      </a:r>
                    </a:p>
                  </a:txBody>
                  <a:tcPr marL="37265" marR="3726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0,09%</a:t>
                      </a:r>
                    </a:p>
                  </a:txBody>
                  <a:tcPr marL="37265" marR="3726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37265" marR="3726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0,19%</a:t>
                      </a:r>
                    </a:p>
                  </a:txBody>
                  <a:tcPr marL="37265" marR="3726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265" marR="37265"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55014825"/>
                  </a:ext>
                </a:extLst>
              </a:tr>
              <a:tr h="239875">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N+7,84</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X 2</a:t>
                      </a:r>
                    </a:p>
                  </a:txBody>
                  <a:tcPr marL="37265" marR="37265"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0,09%</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0,19%</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265" marR="37265" marT="0" marB="0" anchor="b">
                    <a:lnL>
                      <a:noFill/>
                    </a:lnL>
                    <a:lnR>
                      <a:noFill/>
                    </a:lnR>
                    <a:lnT>
                      <a:noFill/>
                    </a:lnT>
                    <a:lnB>
                      <a:noFill/>
                    </a:lnB>
                  </a:tcPr>
                </a:tc>
                <a:extLst>
                  <a:ext uri="{0D108BD9-81ED-4DB2-BD59-A6C34878D82A}">
                    <a16:rowId xmlns:a16="http://schemas.microsoft.com/office/drawing/2014/main" val="3153818628"/>
                  </a:ext>
                </a:extLst>
              </a:tr>
              <a:tr h="239875">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N+7,84</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X 3</a:t>
                      </a:r>
                    </a:p>
                  </a:txBody>
                  <a:tcPr marL="37265" marR="37265"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0,09%</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0,19%</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265" marR="37265" marT="0" marB="0" anchor="b">
                    <a:lnL>
                      <a:noFill/>
                    </a:lnL>
                    <a:lnR>
                      <a:noFill/>
                    </a:lnR>
                    <a:lnT>
                      <a:noFill/>
                    </a:lnT>
                    <a:lnB>
                      <a:noFill/>
                    </a:lnB>
                  </a:tcPr>
                </a:tc>
                <a:extLst>
                  <a:ext uri="{0D108BD9-81ED-4DB2-BD59-A6C34878D82A}">
                    <a16:rowId xmlns:a16="http://schemas.microsoft.com/office/drawing/2014/main" val="1885209335"/>
                  </a:ext>
                </a:extLst>
              </a:tr>
              <a:tr h="239875">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N+7,84</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Dinámico X</a:t>
                      </a:r>
                    </a:p>
                  </a:txBody>
                  <a:tcPr marL="37265" marR="37265"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0,21%</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0,47%</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265" marR="37265" marT="0" marB="0" anchor="b">
                    <a:lnL>
                      <a:noFill/>
                    </a:lnL>
                    <a:lnR>
                      <a:noFill/>
                    </a:lnR>
                    <a:lnT>
                      <a:noFill/>
                    </a:lnT>
                    <a:lnB>
                      <a:noFill/>
                    </a:lnB>
                  </a:tcPr>
                </a:tc>
                <a:extLst>
                  <a:ext uri="{0D108BD9-81ED-4DB2-BD59-A6C34878D82A}">
                    <a16:rowId xmlns:a16="http://schemas.microsoft.com/office/drawing/2014/main" val="382405396"/>
                  </a:ext>
                </a:extLst>
              </a:tr>
              <a:tr h="239875">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N+3,87</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X 1</a:t>
                      </a:r>
                    </a:p>
                  </a:txBody>
                  <a:tcPr marL="37265" marR="37265"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0,08%</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0,18%</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265" marR="37265" marT="0" marB="0" anchor="b">
                    <a:lnL>
                      <a:noFill/>
                    </a:lnL>
                    <a:lnR>
                      <a:noFill/>
                    </a:lnR>
                    <a:lnT>
                      <a:noFill/>
                    </a:lnT>
                    <a:lnB>
                      <a:noFill/>
                    </a:lnB>
                  </a:tcPr>
                </a:tc>
                <a:extLst>
                  <a:ext uri="{0D108BD9-81ED-4DB2-BD59-A6C34878D82A}">
                    <a16:rowId xmlns:a16="http://schemas.microsoft.com/office/drawing/2014/main" val="830379703"/>
                  </a:ext>
                </a:extLst>
              </a:tr>
              <a:tr h="239875">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N+3,87</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X 2</a:t>
                      </a:r>
                    </a:p>
                  </a:txBody>
                  <a:tcPr marL="37265" marR="37265"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0,08%</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0,18%</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265" marR="37265" marT="0" marB="0" anchor="b">
                    <a:lnL>
                      <a:noFill/>
                    </a:lnL>
                    <a:lnR>
                      <a:noFill/>
                    </a:lnR>
                    <a:lnT>
                      <a:noFill/>
                    </a:lnT>
                    <a:lnB>
                      <a:noFill/>
                    </a:lnB>
                  </a:tcPr>
                </a:tc>
                <a:extLst>
                  <a:ext uri="{0D108BD9-81ED-4DB2-BD59-A6C34878D82A}">
                    <a16:rowId xmlns:a16="http://schemas.microsoft.com/office/drawing/2014/main" val="2516029248"/>
                  </a:ext>
                </a:extLst>
              </a:tr>
              <a:tr h="239875">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N+3,87</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X 3</a:t>
                      </a:r>
                    </a:p>
                  </a:txBody>
                  <a:tcPr marL="37265" marR="37265"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0,08%</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0,18%</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265" marR="37265" marT="0" marB="0" anchor="b">
                    <a:lnL>
                      <a:noFill/>
                    </a:lnL>
                    <a:lnR>
                      <a:noFill/>
                    </a:lnR>
                    <a:lnT>
                      <a:noFill/>
                    </a:lnT>
                    <a:lnB>
                      <a:noFill/>
                    </a:lnB>
                  </a:tcPr>
                </a:tc>
                <a:extLst>
                  <a:ext uri="{0D108BD9-81ED-4DB2-BD59-A6C34878D82A}">
                    <a16:rowId xmlns:a16="http://schemas.microsoft.com/office/drawing/2014/main" val="299994813"/>
                  </a:ext>
                </a:extLst>
              </a:tr>
              <a:tr h="239875">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N+3,87</a:t>
                      </a:r>
                    </a:p>
                  </a:txBody>
                  <a:tcPr marL="37265" marR="3726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Dinámico X</a:t>
                      </a:r>
                    </a:p>
                  </a:txBody>
                  <a:tcPr marL="37265" marR="3726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0,20%</a:t>
                      </a:r>
                    </a:p>
                  </a:txBody>
                  <a:tcPr marL="37265" marR="3726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37265" marR="3726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0,45%</a:t>
                      </a:r>
                    </a:p>
                  </a:txBody>
                  <a:tcPr marL="37265" marR="3726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265" marR="37265"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1555125"/>
                  </a:ext>
                </a:extLst>
              </a:tr>
            </a:tbl>
          </a:graphicData>
        </a:graphic>
      </p:graphicFrame>
      <p:grpSp>
        <p:nvGrpSpPr>
          <p:cNvPr id="23" name="Grupo 22">
            <a:extLst>
              <a:ext uri="{FF2B5EF4-FFF2-40B4-BE49-F238E27FC236}">
                <a16:creationId xmlns:a16="http://schemas.microsoft.com/office/drawing/2014/main" id="{C6FAF013-6EAD-4E7B-86C5-9D7D0C4AEE7A}"/>
              </a:ext>
            </a:extLst>
          </p:cNvPr>
          <p:cNvGrpSpPr/>
          <p:nvPr/>
        </p:nvGrpSpPr>
        <p:grpSpPr>
          <a:xfrm>
            <a:off x="7189940" y="2214985"/>
            <a:ext cx="4351467" cy="3397187"/>
            <a:chOff x="0" y="0"/>
            <a:chExt cx="4533900" cy="3457575"/>
          </a:xfrm>
        </p:grpSpPr>
        <p:pic>
          <p:nvPicPr>
            <p:cNvPr id="24" name="Imagen 23">
              <a:extLst>
                <a:ext uri="{FF2B5EF4-FFF2-40B4-BE49-F238E27FC236}">
                  <a16:creationId xmlns:a16="http://schemas.microsoft.com/office/drawing/2014/main" id="{AA68DD40-25C6-4286-BA4E-02D3F79EEE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33900" cy="345313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5" name="Imagen 24">
              <a:extLst>
                <a:ext uri="{FF2B5EF4-FFF2-40B4-BE49-F238E27FC236}">
                  <a16:creationId xmlns:a16="http://schemas.microsoft.com/office/drawing/2014/main" id="{B9A5000B-09AC-4664-B36E-11B697D52038}"/>
                </a:ext>
              </a:extLst>
            </p:cNvPr>
            <p:cNvPicPr>
              <a:picLocks noChangeAspect="1"/>
            </p:cNvPicPr>
            <p:nvPr/>
          </p:nvPicPr>
          <p:blipFill rotWithShape="1">
            <a:blip r:embed="rId5">
              <a:extLst>
                <a:ext uri="{28A0092B-C50C-407E-A947-70E740481C1C}">
                  <a14:useLocalDpi xmlns:a14="http://schemas.microsoft.com/office/drawing/2010/main" val="0"/>
                </a:ext>
              </a:extLst>
            </a:blip>
            <a:srcRect l="1941" t="11765"/>
            <a:stretch/>
          </p:blipFill>
          <p:spPr bwMode="auto">
            <a:xfrm>
              <a:off x="9525" y="3314700"/>
              <a:ext cx="1924050" cy="142875"/>
            </a:xfrm>
            <a:prstGeom prst="rect">
              <a:avLst/>
            </a:prstGeom>
            <a:ln>
              <a:noFill/>
            </a:ln>
            <a:extLst>
              <a:ext uri="{53640926-AAD7-44D8-BBD7-CCE9431645EC}">
                <a14:shadowObscured xmlns:a14="http://schemas.microsoft.com/office/drawing/2010/main"/>
              </a:ext>
            </a:extLst>
          </p:spPr>
        </p:pic>
      </p:grpSp>
      <mc:AlternateContent xmlns:mc="http://schemas.openxmlformats.org/markup-compatibility/2006" xmlns:a14="http://schemas.microsoft.com/office/drawing/2010/main">
        <mc:Choice Requires="a14">
          <p:sp>
            <p:nvSpPr>
              <p:cNvPr id="10" name="Rectángulo 9">
                <a:extLst>
                  <a:ext uri="{FF2B5EF4-FFF2-40B4-BE49-F238E27FC236}">
                    <a16:creationId xmlns:a16="http://schemas.microsoft.com/office/drawing/2014/main" id="{F9FBAF87-DD02-4C97-9404-1AD45A719CCE}"/>
                  </a:ext>
                </a:extLst>
              </p:cNvPr>
              <p:cNvSpPr/>
              <p:nvPr/>
            </p:nvSpPr>
            <p:spPr>
              <a:xfrm>
                <a:off x="715281" y="2648545"/>
                <a:ext cx="39307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a:latin typeface="Cambria Math" panose="02040503050406030204" pitchFamily="18" charset="0"/>
                            </a:rPr>
                            <m:t> </m:t>
                          </m:r>
                          <m:r>
                            <a:rPr lang="es-EC" i="0">
                              <a:latin typeface="Cambria Math" panose="02040503050406030204" pitchFamily="18" charset="0"/>
                            </a:rPr>
                            <m:t>                                    ∆</m:t>
                          </m:r>
                        </m:e>
                        <m:sub>
                          <m:r>
                            <m:rPr>
                              <m:sty m:val="p"/>
                            </m:rPr>
                            <a:rPr lang="es-EC" i="0">
                              <a:latin typeface="Cambria Math" panose="02040503050406030204" pitchFamily="18" charset="0"/>
                            </a:rPr>
                            <m:t>M</m:t>
                          </m:r>
                        </m:sub>
                      </m:sSub>
                      <m:r>
                        <a:rPr lang="es-EC" i="0">
                          <a:latin typeface="Cambria Math" panose="02040503050406030204" pitchFamily="18" charset="0"/>
                        </a:rPr>
                        <m:t>=0,75∗</m:t>
                      </m:r>
                      <m:r>
                        <m:rPr>
                          <m:sty m:val="p"/>
                        </m:rPr>
                        <a:rPr lang="es-EC" i="0">
                          <a:latin typeface="Cambria Math" panose="02040503050406030204" pitchFamily="18" charset="0"/>
                        </a:rPr>
                        <m:t>R</m:t>
                      </m:r>
                      <m:r>
                        <a:rPr lang="es-EC" i="0">
                          <a:latin typeface="Cambria Math" panose="02040503050406030204" pitchFamily="18" charset="0"/>
                        </a:rPr>
                        <m:t>∗</m:t>
                      </m:r>
                      <m:sSub>
                        <m:sSubPr>
                          <m:ctrlPr>
                            <a:rPr lang="es-EC" i="1">
                              <a:latin typeface="Cambria Math" panose="02040503050406030204" pitchFamily="18" charset="0"/>
                            </a:rPr>
                          </m:ctrlPr>
                        </m:sSubPr>
                        <m:e>
                          <m:r>
                            <a:rPr lang="es-EC" i="0">
                              <a:latin typeface="Cambria Math" panose="02040503050406030204" pitchFamily="18" charset="0"/>
                            </a:rPr>
                            <m:t>∆</m:t>
                          </m:r>
                        </m:e>
                        <m:sub>
                          <m:r>
                            <m:rPr>
                              <m:sty m:val="p"/>
                            </m:rPr>
                            <a:rPr lang="es-EC" i="0">
                              <a:latin typeface="Cambria Math" panose="02040503050406030204" pitchFamily="18" charset="0"/>
                            </a:rPr>
                            <m:t>E</m:t>
                          </m:r>
                        </m:sub>
                      </m:sSub>
                    </m:oMath>
                  </m:oMathPara>
                </a14:m>
                <a:endParaRPr lang="es-EC" dirty="0"/>
              </a:p>
            </p:txBody>
          </p:sp>
        </mc:Choice>
        <mc:Fallback xmlns="">
          <p:sp>
            <p:nvSpPr>
              <p:cNvPr id="10" name="Rectángulo 9">
                <a:extLst>
                  <a:ext uri="{FF2B5EF4-FFF2-40B4-BE49-F238E27FC236}">
                    <a16:creationId xmlns="" xmlns:a16="http://schemas.microsoft.com/office/drawing/2014/main" xmlns:a14="http://schemas.microsoft.com/office/drawing/2010/main" id="{F9FBAF87-DD02-4C97-9404-1AD45A719CCE}"/>
                  </a:ext>
                </a:extLst>
              </p:cNvPr>
              <p:cNvSpPr>
                <a:spLocks noRot="1" noChangeAspect="1" noMove="1" noResize="1" noEditPoints="1" noAdjustHandles="1" noChangeArrowheads="1" noChangeShapeType="1" noTextEdit="1"/>
              </p:cNvSpPr>
              <p:nvPr/>
            </p:nvSpPr>
            <p:spPr>
              <a:xfrm>
                <a:off x="715281" y="2648545"/>
                <a:ext cx="3930755" cy="369332"/>
              </a:xfrm>
              <a:prstGeom prst="rect">
                <a:avLst/>
              </a:prstGeom>
              <a:blipFill rotWithShape="0">
                <a:blip r:embed="rId6"/>
                <a:stretch>
                  <a:fillRect/>
                </a:stretch>
              </a:blipFill>
            </p:spPr>
            <p:txBody>
              <a:bodyPr/>
              <a:lstStyle/>
              <a:p>
                <a:r>
                  <a:rPr lang="es-EC">
                    <a:noFill/>
                  </a:rPr>
                  <a:t> </a:t>
                </a:r>
              </a:p>
            </p:txBody>
          </p:sp>
        </mc:Fallback>
      </mc:AlternateContent>
      <p:sp>
        <p:nvSpPr>
          <p:cNvPr id="27" name="Rectángulo 26">
            <a:extLst>
              <a:ext uri="{FF2B5EF4-FFF2-40B4-BE49-F238E27FC236}">
                <a16:creationId xmlns:a16="http://schemas.microsoft.com/office/drawing/2014/main" id="{E5349860-70F8-4603-B746-066F9A5C97C5}"/>
              </a:ext>
            </a:extLst>
          </p:cNvPr>
          <p:cNvSpPr/>
          <p:nvPr/>
        </p:nvSpPr>
        <p:spPr>
          <a:xfrm>
            <a:off x="8460515" y="5835677"/>
            <a:ext cx="1833900" cy="307777"/>
          </a:xfrm>
          <a:prstGeom prst="rect">
            <a:avLst/>
          </a:prstGeom>
        </p:spPr>
        <p:txBody>
          <a:bodyPr wrap="none">
            <a:spAutoFit/>
          </a:bodyPr>
          <a:lstStyle/>
          <a:p>
            <a:pPr algn="just"/>
            <a:r>
              <a:rPr lang="es-EC" sz="1400" b="1" dirty="0"/>
              <a:t>Fuente: (</a:t>
            </a:r>
            <a:r>
              <a:rPr lang="es-EC" sz="1400" dirty="0"/>
              <a:t>ETABS, 2016) </a:t>
            </a:r>
          </a:p>
        </p:txBody>
      </p:sp>
    </p:spTree>
    <p:extLst>
      <p:ext uri="{BB962C8B-B14F-4D97-AF65-F5344CB8AC3E}">
        <p14:creationId xmlns:p14="http://schemas.microsoft.com/office/powerpoint/2010/main" val="6299710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51</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RESULTADOS</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650592" y="599165"/>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CONTROL DE DERIVAS</a:t>
            </a:r>
          </a:p>
        </p:txBody>
      </p:sp>
      <p:sp>
        <p:nvSpPr>
          <p:cNvPr id="32" name="Rectángulo 31">
            <a:extLst>
              <a:ext uri="{FF2B5EF4-FFF2-40B4-BE49-F238E27FC236}">
                <a16:creationId xmlns:a16="http://schemas.microsoft.com/office/drawing/2014/main" id="{FA1E54FC-9503-45CB-9154-1573C2504EC5}"/>
              </a:ext>
            </a:extLst>
          </p:cNvPr>
          <p:cNvSpPr/>
          <p:nvPr/>
        </p:nvSpPr>
        <p:spPr>
          <a:xfrm>
            <a:off x="7803629" y="5611932"/>
            <a:ext cx="3033844" cy="307777"/>
          </a:xfrm>
          <a:prstGeom prst="rect">
            <a:avLst/>
          </a:prstGeom>
        </p:spPr>
        <p:txBody>
          <a:bodyPr wrap="none">
            <a:spAutoFit/>
          </a:bodyPr>
          <a:lstStyle/>
          <a:p>
            <a:r>
              <a:rPr lang="es-EC" sz="1400" b="1" dirty="0">
                <a:solidFill>
                  <a:srgbClr val="000000"/>
                </a:solidFill>
                <a:ea typeface="Times New Roman" panose="02020603050405020304" pitchFamily="18" charset="0"/>
              </a:rPr>
              <a:t>Deriva elástica máxima en el sentido Y</a:t>
            </a:r>
            <a:endParaRPr lang="es-EC" sz="1400" b="1" dirty="0"/>
          </a:p>
        </p:txBody>
      </p:sp>
      <p:sp>
        <p:nvSpPr>
          <p:cNvPr id="33" name="Rectángulo 32">
            <a:extLst>
              <a:ext uri="{FF2B5EF4-FFF2-40B4-BE49-F238E27FC236}">
                <a16:creationId xmlns:a16="http://schemas.microsoft.com/office/drawing/2014/main" id="{B6CB4455-4560-4E3D-8A2B-775DBC243445}"/>
              </a:ext>
            </a:extLst>
          </p:cNvPr>
          <p:cNvSpPr/>
          <p:nvPr/>
        </p:nvSpPr>
        <p:spPr>
          <a:xfrm>
            <a:off x="4641051" y="2226299"/>
            <a:ext cx="2156809" cy="307777"/>
          </a:xfrm>
          <a:prstGeom prst="rect">
            <a:avLst/>
          </a:prstGeom>
        </p:spPr>
        <p:txBody>
          <a:bodyPr wrap="none">
            <a:spAutoFit/>
          </a:bodyPr>
          <a:lstStyle/>
          <a:p>
            <a:pPr algn="just"/>
            <a:r>
              <a:rPr lang="es-EC" sz="1400" b="1" dirty="0"/>
              <a:t>Fuente: (</a:t>
            </a:r>
            <a:r>
              <a:rPr lang="es-EC" sz="1400" dirty="0"/>
              <a:t>NEC-SE-DS, 2015) </a:t>
            </a:r>
          </a:p>
        </p:txBody>
      </p:sp>
      <p:pic>
        <p:nvPicPr>
          <p:cNvPr id="3" name="Imagen 2">
            <a:extLst>
              <a:ext uri="{FF2B5EF4-FFF2-40B4-BE49-F238E27FC236}">
                <a16:creationId xmlns:a16="http://schemas.microsoft.com/office/drawing/2014/main" id="{4D5B9807-BAC7-4555-AF66-38B39B2ADB09}"/>
              </a:ext>
            </a:extLst>
          </p:cNvPr>
          <p:cNvPicPr>
            <a:picLocks noChangeAspect="1"/>
          </p:cNvPicPr>
          <p:nvPr/>
        </p:nvPicPr>
        <p:blipFill>
          <a:blip r:embed="rId3"/>
          <a:stretch>
            <a:fillRect/>
          </a:stretch>
        </p:blipFill>
        <p:spPr>
          <a:xfrm>
            <a:off x="3286941" y="1078064"/>
            <a:ext cx="4865030" cy="1140051"/>
          </a:xfrm>
          <a:prstGeom prst="rect">
            <a:avLst/>
          </a:prstGeom>
        </p:spPr>
      </p:pic>
      <mc:AlternateContent xmlns:mc="http://schemas.openxmlformats.org/markup-compatibility/2006" xmlns:a14="http://schemas.microsoft.com/office/drawing/2010/main">
        <mc:Choice Requires="a14">
          <p:sp>
            <p:nvSpPr>
              <p:cNvPr id="10" name="Rectángulo 9">
                <a:extLst>
                  <a:ext uri="{FF2B5EF4-FFF2-40B4-BE49-F238E27FC236}">
                    <a16:creationId xmlns:a16="http://schemas.microsoft.com/office/drawing/2014/main" id="{F9FBAF87-DD02-4C97-9404-1AD45A719CCE}"/>
                  </a:ext>
                </a:extLst>
              </p:cNvPr>
              <p:cNvSpPr/>
              <p:nvPr/>
            </p:nvSpPr>
            <p:spPr>
              <a:xfrm>
                <a:off x="715281" y="2638686"/>
                <a:ext cx="39307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a:latin typeface="Cambria Math" panose="02040503050406030204" pitchFamily="18" charset="0"/>
                            </a:rPr>
                            <m:t> </m:t>
                          </m:r>
                          <m:r>
                            <a:rPr lang="es-EC" i="0">
                              <a:latin typeface="Cambria Math" panose="02040503050406030204" pitchFamily="18" charset="0"/>
                            </a:rPr>
                            <m:t>                                    ∆</m:t>
                          </m:r>
                        </m:e>
                        <m:sub>
                          <m:r>
                            <m:rPr>
                              <m:sty m:val="p"/>
                            </m:rPr>
                            <a:rPr lang="es-EC" i="0">
                              <a:latin typeface="Cambria Math" panose="02040503050406030204" pitchFamily="18" charset="0"/>
                            </a:rPr>
                            <m:t>M</m:t>
                          </m:r>
                        </m:sub>
                      </m:sSub>
                      <m:r>
                        <a:rPr lang="es-EC" i="0">
                          <a:latin typeface="Cambria Math" panose="02040503050406030204" pitchFamily="18" charset="0"/>
                        </a:rPr>
                        <m:t>=0,75∗</m:t>
                      </m:r>
                      <m:r>
                        <m:rPr>
                          <m:sty m:val="p"/>
                        </m:rPr>
                        <a:rPr lang="es-EC" i="0">
                          <a:latin typeface="Cambria Math" panose="02040503050406030204" pitchFamily="18" charset="0"/>
                        </a:rPr>
                        <m:t>R</m:t>
                      </m:r>
                      <m:r>
                        <a:rPr lang="es-EC" i="0">
                          <a:latin typeface="Cambria Math" panose="02040503050406030204" pitchFamily="18" charset="0"/>
                        </a:rPr>
                        <m:t>∗</m:t>
                      </m:r>
                      <m:sSub>
                        <m:sSubPr>
                          <m:ctrlPr>
                            <a:rPr lang="es-EC" i="1">
                              <a:latin typeface="Cambria Math" panose="02040503050406030204" pitchFamily="18" charset="0"/>
                            </a:rPr>
                          </m:ctrlPr>
                        </m:sSubPr>
                        <m:e>
                          <m:r>
                            <a:rPr lang="es-EC" i="0">
                              <a:latin typeface="Cambria Math" panose="02040503050406030204" pitchFamily="18" charset="0"/>
                            </a:rPr>
                            <m:t>∆</m:t>
                          </m:r>
                        </m:e>
                        <m:sub>
                          <m:r>
                            <m:rPr>
                              <m:sty m:val="p"/>
                            </m:rPr>
                            <a:rPr lang="es-EC" i="0">
                              <a:latin typeface="Cambria Math" panose="02040503050406030204" pitchFamily="18" charset="0"/>
                            </a:rPr>
                            <m:t>E</m:t>
                          </m:r>
                        </m:sub>
                      </m:sSub>
                    </m:oMath>
                  </m:oMathPara>
                </a14:m>
                <a:endParaRPr lang="es-EC" dirty="0"/>
              </a:p>
            </p:txBody>
          </p:sp>
        </mc:Choice>
        <mc:Fallback xmlns="">
          <p:sp>
            <p:nvSpPr>
              <p:cNvPr id="10" name="Rectángulo 9">
                <a:extLst>
                  <a:ext uri="{FF2B5EF4-FFF2-40B4-BE49-F238E27FC236}">
                    <a16:creationId xmlns="" xmlns:a16="http://schemas.microsoft.com/office/drawing/2014/main" xmlns:a14="http://schemas.microsoft.com/office/drawing/2010/main" id="{F9FBAF87-DD02-4C97-9404-1AD45A719CCE}"/>
                  </a:ext>
                </a:extLst>
              </p:cNvPr>
              <p:cNvSpPr>
                <a:spLocks noRot="1" noChangeAspect="1" noMove="1" noResize="1" noEditPoints="1" noAdjustHandles="1" noChangeArrowheads="1" noChangeShapeType="1" noTextEdit="1"/>
              </p:cNvSpPr>
              <p:nvPr/>
            </p:nvSpPr>
            <p:spPr>
              <a:xfrm>
                <a:off x="715281" y="2638686"/>
                <a:ext cx="3930755" cy="369332"/>
              </a:xfrm>
              <a:prstGeom prst="rect">
                <a:avLst/>
              </a:prstGeom>
              <a:blipFill rotWithShape="0">
                <a:blip r:embed="rId4"/>
                <a:stretch>
                  <a:fillRect/>
                </a:stretch>
              </a:blipFill>
            </p:spPr>
            <p:txBody>
              <a:bodyPr/>
              <a:lstStyle/>
              <a:p>
                <a:r>
                  <a:rPr lang="es-EC">
                    <a:noFill/>
                  </a:rPr>
                  <a:t> </a:t>
                </a:r>
              </a:p>
            </p:txBody>
          </p:sp>
        </mc:Fallback>
      </mc:AlternateContent>
      <p:sp>
        <p:nvSpPr>
          <p:cNvPr id="27" name="Rectángulo 26">
            <a:extLst>
              <a:ext uri="{FF2B5EF4-FFF2-40B4-BE49-F238E27FC236}">
                <a16:creationId xmlns:a16="http://schemas.microsoft.com/office/drawing/2014/main" id="{E5349860-70F8-4603-B746-066F9A5C97C5}"/>
              </a:ext>
            </a:extLst>
          </p:cNvPr>
          <p:cNvSpPr/>
          <p:nvPr/>
        </p:nvSpPr>
        <p:spPr>
          <a:xfrm>
            <a:off x="8403601" y="5844118"/>
            <a:ext cx="1833900" cy="307777"/>
          </a:xfrm>
          <a:prstGeom prst="rect">
            <a:avLst/>
          </a:prstGeom>
        </p:spPr>
        <p:txBody>
          <a:bodyPr wrap="none">
            <a:spAutoFit/>
          </a:bodyPr>
          <a:lstStyle/>
          <a:p>
            <a:pPr algn="just"/>
            <a:r>
              <a:rPr lang="es-EC" sz="1400" b="1" dirty="0"/>
              <a:t>Fuente: (</a:t>
            </a:r>
            <a:r>
              <a:rPr lang="es-EC" sz="1400" dirty="0"/>
              <a:t>ETABS, 2016) </a:t>
            </a:r>
          </a:p>
        </p:txBody>
      </p:sp>
      <p:grpSp>
        <p:nvGrpSpPr>
          <p:cNvPr id="21" name="Grupo 20">
            <a:extLst>
              <a:ext uri="{FF2B5EF4-FFF2-40B4-BE49-F238E27FC236}">
                <a16:creationId xmlns:a16="http://schemas.microsoft.com/office/drawing/2014/main" id="{6E85244C-1BFD-4F27-A147-96839ABFD429}"/>
              </a:ext>
            </a:extLst>
          </p:cNvPr>
          <p:cNvGrpSpPr/>
          <p:nvPr/>
        </p:nvGrpSpPr>
        <p:grpSpPr>
          <a:xfrm>
            <a:off x="7034826" y="2226299"/>
            <a:ext cx="4364964" cy="3373908"/>
            <a:chOff x="0" y="0"/>
            <a:chExt cx="4533900" cy="3457575"/>
          </a:xfrm>
        </p:grpSpPr>
        <p:pic>
          <p:nvPicPr>
            <p:cNvPr id="22" name="Imagen 21">
              <a:extLst>
                <a:ext uri="{FF2B5EF4-FFF2-40B4-BE49-F238E27FC236}">
                  <a16:creationId xmlns:a16="http://schemas.microsoft.com/office/drawing/2014/main" id="{6CC55AD0-E62E-479F-ACA6-2FE9710936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533900" cy="345313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6" name="Imagen 25">
              <a:extLst>
                <a:ext uri="{FF2B5EF4-FFF2-40B4-BE49-F238E27FC236}">
                  <a16:creationId xmlns:a16="http://schemas.microsoft.com/office/drawing/2014/main" id="{CDBDC556-F3C7-46B5-94DD-04238BDC0863}"/>
                </a:ext>
              </a:extLst>
            </p:cNvPr>
            <p:cNvPicPr>
              <a:picLocks noChangeAspect="1"/>
            </p:cNvPicPr>
            <p:nvPr/>
          </p:nvPicPr>
          <p:blipFill rotWithShape="1">
            <a:blip r:embed="rId6">
              <a:extLst>
                <a:ext uri="{28A0092B-C50C-407E-A947-70E740481C1C}">
                  <a14:useLocalDpi xmlns:a14="http://schemas.microsoft.com/office/drawing/2010/main" val="0"/>
                </a:ext>
              </a:extLst>
            </a:blip>
            <a:srcRect l="1941" t="11765"/>
            <a:stretch/>
          </p:blipFill>
          <p:spPr bwMode="auto">
            <a:xfrm>
              <a:off x="9525" y="3314700"/>
              <a:ext cx="1924050" cy="142875"/>
            </a:xfrm>
            <a:prstGeom prst="rect">
              <a:avLst/>
            </a:prstGeom>
            <a:ln>
              <a:noFill/>
            </a:ln>
            <a:extLst>
              <a:ext uri="{53640926-AAD7-44D8-BBD7-CCE9431645EC}">
                <a14:shadowObscured xmlns:a14="http://schemas.microsoft.com/office/drawing/2010/main"/>
              </a:ext>
            </a:extLst>
          </p:spPr>
        </p:pic>
      </p:grpSp>
      <p:graphicFrame>
        <p:nvGraphicFramePr>
          <p:cNvPr id="2" name="Tabla 1">
            <a:extLst>
              <a:ext uri="{FF2B5EF4-FFF2-40B4-BE49-F238E27FC236}">
                <a16:creationId xmlns:a16="http://schemas.microsoft.com/office/drawing/2014/main" id="{F960CE1E-6248-487B-8A07-64A26AE7D69C}"/>
              </a:ext>
            </a:extLst>
          </p:cNvPr>
          <p:cNvGraphicFramePr>
            <a:graphicFrameLocks noGrp="1"/>
          </p:cNvGraphicFramePr>
          <p:nvPr>
            <p:extLst/>
          </p:nvPr>
        </p:nvGraphicFramePr>
        <p:xfrm>
          <a:off x="270468" y="3147712"/>
          <a:ext cx="6585070" cy="2721483"/>
        </p:xfrm>
        <a:graphic>
          <a:graphicData uri="http://schemas.openxmlformats.org/drawingml/2006/table">
            <a:tbl>
              <a:tblPr firstRow="1" firstCol="1" bandRow="1"/>
              <a:tblGrid>
                <a:gridCol w="748402">
                  <a:extLst>
                    <a:ext uri="{9D8B030D-6E8A-4147-A177-3AD203B41FA5}">
                      <a16:colId xmlns:a16="http://schemas.microsoft.com/office/drawing/2014/main" val="4275291068"/>
                    </a:ext>
                  </a:extLst>
                </a:gridCol>
                <a:gridCol w="1812507">
                  <a:extLst>
                    <a:ext uri="{9D8B030D-6E8A-4147-A177-3AD203B41FA5}">
                      <a16:colId xmlns:a16="http://schemas.microsoft.com/office/drawing/2014/main" val="2038385712"/>
                    </a:ext>
                  </a:extLst>
                </a:gridCol>
                <a:gridCol w="774209">
                  <a:extLst>
                    <a:ext uri="{9D8B030D-6E8A-4147-A177-3AD203B41FA5}">
                      <a16:colId xmlns:a16="http://schemas.microsoft.com/office/drawing/2014/main" val="1296492621"/>
                    </a:ext>
                  </a:extLst>
                </a:gridCol>
                <a:gridCol w="992707">
                  <a:extLst>
                    <a:ext uri="{9D8B030D-6E8A-4147-A177-3AD203B41FA5}">
                      <a16:colId xmlns:a16="http://schemas.microsoft.com/office/drawing/2014/main" val="1566225408"/>
                    </a:ext>
                  </a:extLst>
                </a:gridCol>
                <a:gridCol w="1037438">
                  <a:extLst>
                    <a:ext uri="{9D8B030D-6E8A-4147-A177-3AD203B41FA5}">
                      <a16:colId xmlns:a16="http://schemas.microsoft.com/office/drawing/2014/main" val="3666887832"/>
                    </a:ext>
                  </a:extLst>
                </a:gridCol>
                <a:gridCol w="1219807">
                  <a:extLst>
                    <a:ext uri="{9D8B030D-6E8A-4147-A177-3AD203B41FA5}">
                      <a16:colId xmlns:a16="http://schemas.microsoft.com/office/drawing/2014/main" val="3250237396"/>
                    </a:ext>
                  </a:extLst>
                </a:gridCol>
              </a:tblGrid>
              <a:tr h="672577">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Nivel</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Caso de análisis</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Deriva elástica (ΔE)</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Factor de reducción (R)</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Deriva inelástica (ΔM)</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(ΔM)&lt;1%</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6598602"/>
                  </a:ext>
                </a:extLst>
              </a:tr>
              <a:tr h="234202">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N+7,84</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Y 1</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0,48%</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1,08%</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51278284"/>
                  </a:ext>
                </a:extLst>
              </a:tr>
              <a:tr h="234202">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N+7,84</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Y 2</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0,49%</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1,10%</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b">
                    <a:lnL>
                      <a:noFill/>
                    </a:lnL>
                    <a:lnR>
                      <a:noFill/>
                    </a:lnR>
                    <a:lnT>
                      <a:noFill/>
                    </a:lnT>
                    <a:lnB>
                      <a:noFill/>
                    </a:lnB>
                  </a:tcPr>
                </a:tc>
                <a:extLst>
                  <a:ext uri="{0D108BD9-81ED-4DB2-BD59-A6C34878D82A}">
                    <a16:rowId xmlns:a16="http://schemas.microsoft.com/office/drawing/2014/main" val="4105233744"/>
                  </a:ext>
                </a:extLst>
              </a:tr>
              <a:tr h="234202">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N+7,84</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Y 3</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0,49%</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1,10%</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b">
                    <a:lnL>
                      <a:noFill/>
                    </a:lnL>
                    <a:lnR>
                      <a:noFill/>
                    </a:lnR>
                    <a:lnT>
                      <a:noFill/>
                    </a:lnT>
                    <a:lnB>
                      <a:noFill/>
                    </a:lnB>
                  </a:tcPr>
                </a:tc>
                <a:extLst>
                  <a:ext uri="{0D108BD9-81ED-4DB2-BD59-A6C34878D82A}">
                    <a16:rowId xmlns:a16="http://schemas.microsoft.com/office/drawing/2014/main" val="2950540849"/>
                  </a:ext>
                </a:extLst>
              </a:tr>
              <a:tr h="234202">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N+7,84</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Dinámico Y</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0,53%</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1,20%</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265" marR="37265" marT="0" marB="0" anchor="b">
                    <a:lnL>
                      <a:noFill/>
                    </a:lnL>
                    <a:lnR>
                      <a:noFill/>
                    </a:lnR>
                    <a:lnT>
                      <a:noFill/>
                    </a:lnT>
                    <a:lnB>
                      <a:noFill/>
                    </a:lnB>
                  </a:tcPr>
                </a:tc>
                <a:extLst>
                  <a:ext uri="{0D108BD9-81ED-4DB2-BD59-A6C34878D82A}">
                    <a16:rowId xmlns:a16="http://schemas.microsoft.com/office/drawing/2014/main" val="2540127966"/>
                  </a:ext>
                </a:extLst>
              </a:tr>
              <a:tr h="234202">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N+3,87</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Y 1</a:t>
                      </a:r>
                    </a:p>
                  </a:txBody>
                  <a:tcPr marL="37265" marR="37265"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0,08%</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0,18%</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265" marR="37265" marT="0" marB="0" anchor="b">
                    <a:lnL>
                      <a:noFill/>
                    </a:lnL>
                    <a:lnR>
                      <a:noFill/>
                    </a:lnR>
                    <a:lnT>
                      <a:noFill/>
                    </a:lnT>
                    <a:lnB>
                      <a:noFill/>
                    </a:lnB>
                  </a:tcPr>
                </a:tc>
                <a:extLst>
                  <a:ext uri="{0D108BD9-81ED-4DB2-BD59-A6C34878D82A}">
                    <a16:rowId xmlns:a16="http://schemas.microsoft.com/office/drawing/2014/main" val="1757027511"/>
                  </a:ext>
                </a:extLst>
              </a:tr>
              <a:tr h="234202">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N+3,87</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Y 2</a:t>
                      </a:r>
                    </a:p>
                  </a:txBody>
                  <a:tcPr marL="37265" marR="37265"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0,08%</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0,18%</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265" marR="37265" marT="0" marB="0" anchor="b">
                    <a:lnL>
                      <a:noFill/>
                    </a:lnL>
                    <a:lnR>
                      <a:noFill/>
                    </a:lnR>
                    <a:lnT>
                      <a:noFill/>
                    </a:lnT>
                    <a:lnB>
                      <a:noFill/>
                    </a:lnB>
                  </a:tcPr>
                </a:tc>
                <a:extLst>
                  <a:ext uri="{0D108BD9-81ED-4DB2-BD59-A6C34878D82A}">
                    <a16:rowId xmlns:a16="http://schemas.microsoft.com/office/drawing/2014/main" val="1449920554"/>
                  </a:ext>
                </a:extLst>
              </a:tr>
              <a:tr h="234202">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N+3,87</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Y 3</a:t>
                      </a:r>
                    </a:p>
                  </a:txBody>
                  <a:tcPr marL="37265" marR="37265"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0,08%</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0,18%</a:t>
                      </a:r>
                    </a:p>
                  </a:txBody>
                  <a:tcPr marL="37265" marR="3726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265" marR="37265" marT="0" marB="0" anchor="b">
                    <a:lnL>
                      <a:noFill/>
                    </a:lnL>
                    <a:lnR>
                      <a:noFill/>
                    </a:lnR>
                    <a:lnT>
                      <a:noFill/>
                    </a:lnT>
                    <a:lnB>
                      <a:noFill/>
                    </a:lnB>
                  </a:tcPr>
                </a:tc>
                <a:extLst>
                  <a:ext uri="{0D108BD9-81ED-4DB2-BD59-A6C34878D82A}">
                    <a16:rowId xmlns:a16="http://schemas.microsoft.com/office/drawing/2014/main" val="1061600587"/>
                  </a:ext>
                </a:extLst>
              </a:tr>
              <a:tr h="234202">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N+3,87</a:t>
                      </a:r>
                    </a:p>
                  </a:txBody>
                  <a:tcPr marL="37265" marR="3726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Dinámico Y</a:t>
                      </a:r>
                    </a:p>
                  </a:txBody>
                  <a:tcPr marL="37265" marR="3726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0,19%</a:t>
                      </a:r>
                    </a:p>
                  </a:txBody>
                  <a:tcPr marL="37265" marR="3726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37265" marR="3726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0,42%</a:t>
                      </a:r>
                    </a:p>
                  </a:txBody>
                  <a:tcPr marL="37265" marR="3726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265" marR="37265"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794286"/>
                  </a:ext>
                </a:extLst>
              </a:tr>
            </a:tbl>
          </a:graphicData>
        </a:graphic>
      </p:graphicFrame>
    </p:spTree>
    <p:extLst>
      <p:ext uri="{BB962C8B-B14F-4D97-AF65-F5344CB8AC3E}">
        <p14:creationId xmlns:p14="http://schemas.microsoft.com/office/powerpoint/2010/main" val="4979207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52</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RESULTADOS</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455472" y="608613"/>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CONTROL DE ESFUERZOS EN MUROS Y COLUMNAS</a:t>
            </a:r>
          </a:p>
        </p:txBody>
      </p:sp>
      <p:graphicFrame>
        <p:nvGraphicFramePr>
          <p:cNvPr id="6" name="Tabla 5">
            <a:extLst>
              <a:ext uri="{FF2B5EF4-FFF2-40B4-BE49-F238E27FC236}">
                <a16:creationId xmlns:a16="http://schemas.microsoft.com/office/drawing/2014/main" id="{922F4C56-A98B-40B5-B1BA-E1ACAAA278CD}"/>
              </a:ext>
            </a:extLst>
          </p:cNvPr>
          <p:cNvGraphicFramePr>
            <a:graphicFrameLocks noGrp="1"/>
          </p:cNvGraphicFramePr>
          <p:nvPr>
            <p:extLst/>
          </p:nvPr>
        </p:nvGraphicFramePr>
        <p:xfrm>
          <a:off x="3973900" y="1315988"/>
          <a:ext cx="3580130" cy="1101852"/>
        </p:xfrm>
        <a:graphic>
          <a:graphicData uri="http://schemas.openxmlformats.org/drawingml/2006/table">
            <a:tbl>
              <a:tblPr firstRow="1" firstCol="1" bandRow="1"/>
              <a:tblGrid>
                <a:gridCol w="1275080">
                  <a:extLst>
                    <a:ext uri="{9D8B030D-6E8A-4147-A177-3AD203B41FA5}">
                      <a16:colId xmlns:a16="http://schemas.microsoft.com/office/drawing/2014/main" val="693011650"/>
                    </a:ext>
                  </a:extLst>
                </a:gridCol>
                <a:gridCol w="1152525">
                  <a:extLst>
                    <a:ext uri="{9D8B030D-6E8A-4147-A177-3AD203B41FA5}">
                      <a16:colId xmlns:a16="http://schemas.microsoft.com/office/drawing/2014/main" val="1523909438"/>
                    </a:ext>
                  </a:extLst>
                </a:gridCol>
                <a:gridCol w="1152525">
                  <a:extLst>
                    <a:ext uri="{9D8B030D-6E8A-4147-A177-3AD203B41FA5}">
                      <a16:colId xmlns:a16="http://schemas.microsoft.com/office/drawing/2014/main" val="3922419904"/>
                    </a:ext>
                  </a:extLst>
                </a:gridCol>
              </a:tblGrid>
              <a:tr h="0">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Esfuerzo a compresión</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Esfuerzo a cortante</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Esfuerzo a tracción</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3629860"/>
                  </a:ext>
                </a:extLst>
              </a:tr>
              <a:tr h="242570">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Kg/cm</a:t>
                      </a:r>
                      <a:r>
                        <a:rPr lang="es-EC" sz="120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Kg/cm</a:t>
                      </a:r>
                      <a:r>
                        <a:rPr lang="es-EC" sz="120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Kg/cm</a:t>
                      </a:r>
                      <a:r>
                        <a:rPr lang="es-EC" sz="1200" b="1"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7608052"/>
                  </a:ext>
                </a:extLst>
              </a:tr>
              <a:tr h="343535">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23,55</a:t>
                      </a: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a:t>
                      </a: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3,30</a:t>
                      </a: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6895128"/>
                  </a:ext>
                </a:extLst>
              </a:tr>
            </a:tbl>
          </a:graphicData>
        </a:graphic>
      </p:graphicFrame>
      <p:pic>
        <p:nvPicPr>
          <p:cNvPr id="23" name="Imagen 22">
            <a:extLst>
              <a:ext uri="{FF2B5EF4-FFF2-40B4-BE49-F238E27FC236}">
                <a16:creationId xmlns:a16="http://schemas.microsoft.com/office/drawing/2014/main" id="{57CF427A-1F9B-4C6B-A6B5-AA0DE297036B}"/>
              </a:ext>
            </a:extLst>
          </p:cNvPr>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83892" y="4179286"/>
            <a:ext cx="5759450" cy="80645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4" name="Imagen 23">
            <a:extLst>
              <a:ext uri="{FF2B5EF4-FFF2-40B4-BE49-F238E27FC236}">
                <a16:creationId xmlns:a16="http://schemas.microsoft.com/office/drawing/2014/main" id="{D63CE2DE-B8B6-4D3E-A28A-6BFCCF4D54A5}"/>
              </a:ext>
            </a:extLst>
          </p:cNvPr>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2886925" y="5483691"/>
            <a:ext cx="5779135" cy="72326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5" name="Imagen 24">
            <a:extLst>
              <a:ext uri="{FF2B5EF4-FFF2-40B4-BE49-F238E27FC236}">
                <a16:creationId xmlns:a16="http://schemas.microsoft.com/office/drawing/2014/main" id="{33B3B600-FA58-4776-90C9-1DCFB341AB27}"/>
              </a:ext>
            </a:extLst>
          </p:cNvPr>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2955921" y="2832103"/>
            <a:ext cx="5759450" cy="82677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29" name="Rectángulo 28">
            <a:extLst>
              <a:ext uri="{FF2B5EF4-FFF2-40B4-BE49-F238E27FC236}">
                <a16:creationId xmlns:a16="http://schemas.microsoft.com/office/drawing/2014/main" id="{62289DB8-BB60-4AF9-990F-D6678E4F8938}"/>
              </a:ext>
            </a:extLst>
          </p:cNvPr>
          <p:cNvSpPr/>
          <p:nvPr/>
        </p:nvSpPr>
        <p:spPr>
          <a:xfrm>
            <a:off x="3289522" y="2466726"/>
            <a:ext cx="5066409" cy="3703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ESCALA PARA ESFUERZOS A COMPRESIÓN</a:t>
            </a:r>
          </a:p>
        </p:txBody>
      </p:sp>
      <p:sp>
        <p:nvSpPr>
          <p:cNvPr id="30" name="Rectángulo 29">
            <a:extLst>
              <a:ext uri="{FF2B5EF4-FFF2-40B4-BE49-F238E27FC236}">
                <a16:creationId xmlns:a16="http://schemas.microsoft.com/office/drawing/2014/main" id="{F2FEBA75-DFF8-4F01-BBAE-0C3DBB03DFDE}"/>
              </a:ext>
            </a:extLst>
          </p:cNvPr>
          <p:cNvSpPr/>
          <p:nvPr/>
        </p:nvSpPr>
        <p:spPr>
          <a:xfrm>
            <a:off x="3243287" y="3819909"/>
            <a:ext cx="5066409" cy="3703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ESCALA PARA ESFUERZOS A CORTANTE</a:t>
            </a:r>
          </a:p>
        </p:txBody>
      </p:sp>
      <p:sp>
        <p:nvSpPr>
          <p:cNvPr id="31" name="Rectángulo 30">
            <a:extLst>
              <a:ext uri="{FF2B5EF4-FFF2-40B4-BE49-F238E27FC236}">
                <a16:creationId xmlns:a16="http://schemas.microsoft.com/office/drawing/2014/main" id="{DDC71878-A495-46C6-90BF-9991F52B4E2A}"/>
              </a:ext>
            </a:extLst>
          </p:cNvPr>
          <p:cNvSpPr/>
          <p:nvPr/>
        </p:nvSpPr>
        <p:spPr>
          <a:xfrm>
            <a:off x="3186247" y="5113368"/>
            <a:ext cx="5066409" cy="3703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ESCALA PARA ESFUERZOS A TRACCIÓN</a:t>
            </a:r>
          </a:p>
        </p:txBody>
      </p:sp>
      <p:sp>
        <p:nvSpPr>
          <p:cNvPr id="40" name="Rectángulo 39">
            <a:extLst>
              <a:ext uri="{FF2B5EF4-FFF2-40B4-BE49-F238E27FC236}">
                <a16:creationId xmlns:a16="http://schemas.microsoft.com/office/drawing/2014/main" id="{7E660444-87EE-4DA1-B988-DCF35B5A0DB3}"/>
              </a:ext>
            </a:extLst>
          </p:cNvPr>
          <p:cNvSpPr/>
          <p:nvPr/>
        </p:nvSpPr>
        <p:spPr>
          <a:xfrm>
            <a:off x="3864301" y="1046285"/>
            <a:ext cx="3916850" cy="262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ESFUERZOS ADMSIBLES</a:t>
            </a:r>
          </a:p>
        </p:txBody>
      </p:sp>
    </p:spTree>
    <p:extLst>
      <p:ext uri="{BB962C8B-B14F-4D97-AF65-F5344CB8AC3E}">
        <p14:creationId xmlns:p14="http://schemas.microsoft.com/office/powerpoint/2010/main" val="3470881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53</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RESULTADOS</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455472" y="608613"/>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CONTROL DE ESFUERZOS A COMPRESIÓN</a:t>
            </a:r>
          </a:p>
        </p:txBody>
      </p:sp>
      <p:pic>
        <p:nvPicPr>
          <p:cNvPr id="25" name="Imagen 24">
            <a:extLst>
              <a:ext uri="{FF2B5EF4-FFF2-40B4-BE49-F238E27FC236}">
                <a16:creationId xmlns:a16="http://schemas.microsoft.com/office/drawing/2014/main" id="{33B3B600-FA58-4776-90C9-1DCFB341AB27}"/>
              </a:ext>
            </a:extLst>
          </p:cNvPr>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518944" y="1217955"/>
            <a:ext cx="6401023" cy="91318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0" name="Imagen 19">
            <a:extLst>
              <a:ext uri="{FF2B5EF4-FFF2-40B4-BE49-F238E27FC236}">
                <a16:creationId xmlns:a16="http://schemas.microsoft.com/office/drawing/2014/main" id="{A4448986-CCF3-4E41-A482-3A710FE5B4BF}"/>
              </a:ext>
            </a:extLst>
          </p:cNvPr>
          <p:cNvPicPr/>
          <p:nvPr/>
        </p:nvPicPr>
        <p:blipFill>
          <a:blip r:embed="rId5"/>
          <a:stretch>
            <a:fillRect/>
          </a:stretch>
        </p:blipFill>
        <p:spPr>
          <a:xfrm>
            <a:off x="6096000" y="3062680"/>
            <a:ext cx="5824762" cy="2247734"/>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1" name="Imagen 20">
            <a:extLst>
              <a:ext uri="{FF2B5EF4-FFF2-40B4-BE49-F238E27FC236}">
                <a16:creationId xmlns:a16="http://schemas.microsoft.com/office/drawing/2014/main" id="{8B2ACF80-D94C-4FF7-B4FA-C9597CF7958B}"/>
              </a:ext>
            </a:extLst>
          </p:cNvPr>
          <p:cNvPicPr/>
          <p:nvPr/>
        </p:nvPicPr>
        <p:blipFill>
          <a:blip r:embed="rId6"/>
          <a:stretch>
            <a:fillRect/>
          </a:stretch>
        </p:blipFill>
        <p:spPr>
          <a:xfrm>
            <a:off x="271204" y="3062680"/>
            <a:ext cx="5629675" cy="2247734"/>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22" name="Rectángulo 21">
            <a:extLst>
              <a:ext uri="{FF2B5EF4-FFF2-40B4-BE49-F238E27FC236}">
                <a16:creationId xmlns:a16="http://schemas.microsoft.com/office/drawing/2014/main" id="{361DF9BC-BD55-4067-AF38-AE7EC961F562}"/>
              </a:ext>
            </a:extLst>
          </p:cNvPr>
          <p:cNvSpPr/>
          <p:nvPr/>
        </p:nvSpPr>
        <p:spPr>
          <a:xfrm>
            <a:off x="6475176" y="2460814"/>
            <a:ext cx="5066409" cy="3703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MURO CRÍTICO EN SENTIDO Y</a:t>
            </a:r>
          </a:p>
        </p:txBody>
      </p:sp>
      <p:sp>
        <p:nvSpPr>
          <p:cNvPr id="26" name="Rectángulo 25">
            <a:extLst>
              <a:ext uri="{FF2B5EF4-FFF2-40B4-BE49-F238E27FC236}">
                <a16:creationId xmlns:a16="http://schemas.microsoft.com/office/drawing/2014/main" id="{90797536-D470-466B-91A4-9AA46336C141}"/>
              </a:ext>
            </a:extLst>
          </p:cNvPr>
          <p:cNvSpPr/>
          <p:nvPr/>
        </p:nvSpPr>
        <p:spPr>
          <a:xfrm>
            <a:off x="475659" y="2460815"/>
            <a:ext cx="5066409" cy="3703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MURO CRÍTICO EN SENTIDO X</a:t>
            </a:r>
          </a:p>
        </p:txBody>
      </p:sp>
    </p:spTree>
    <p:extLst>
      <p:ext uri="{BB962C8B-B14F-4D97-AF65-F5344CB8AC3E}">
        <p14:creationId xmlns:p14="http://schemas.microsoft.com/office/powerpoint/2010/main" val="21723423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54</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RESULTADOS</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455472" y="608613"/>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CONTROL DE ESFUERZOS A CORTE</a:t>
            </a:r>
          </a:p>
        </p:txBody>
      </p:sp>
      <p:sp>
        <p:nvSpPr>
          <p:cNvPr id="22" name="Rectángulo 21">
            <a:extLst>
              <a:ext uri="{FF2B5EF4-FFF2-40B4-BE49-F238E27FC236}">
                <a16:creationId xmlns:a16="http://schemas.microsoft.com/office/drawing/2014/main" id="{361DF9BC-BD55-4067-AF38-AE7EC961F562}"/>
              </a:ext>
            </a:extLst>
          </p:cNvPr>
          <p:cNvSpPr/>
          <p:nvPr/>
        </p:nvSpPr>
        <p:spPr>
          <a:xfrm>
            <a:off x="6214554" y="2207533"/>
            <a:ext cx="5066409" cy="3703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MUROS CRÍTICO EN SENTIDO Y</a:t>
            </a:r>
          </a:p>
        </p:txBody>
      </p:sp>
      <p:sp>
        <p:nvSpPr>
          <p:cNvPr id="26" name="Rectángulo 25">
            <a:extLst>
              <a:ext uri="{FF2B5EF4-FFF2-40B4-BE49-F238E27FC236}">
                <a16:creationId xmlns:a16="http://schemas.microsoft.com/office/drawing/2014/main" id="{90797536-D470-466B-91A4-9AA46336C141}"/>
              </a:ext>
            </a:extLst>
          </p:cNvPr>
          <p:cNvSpPr/>
          <p:nvPr/>
        </p:nvSpPr>
        <p:spPr>
          <a:xfrm>
            <a:off x="687023" y="2207533"/>
            <a:ext cx="5066409" cy="3703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MUROS CRÍTICO EN SENTIDO X</a:t>
            </a:r>
          </a:p>
        </p:txBody>
      </p:sp>
      <p:pic>
        <p:nvPicPr>
          <p:cNvPr id="17" name="Imagen 16">
            <a:extLst>
              <a:ext uri="{FF2B5EF4-FFF2-40B4-BE49-F238E27FC236}">
                <a16:creationId xmlns:a16="http://schemas.microsoft.com/office/drawing/2014/main" id="{A2369D60-2775-4A37-9F64-513F959C95F6}"/>
              </a:ext>
            </a:extLst>
          </p:cNvPr>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86925" y="1142029"/>
            <a:ext cx="6522071" cy="947387"/>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8" name="Imagen 17">
            <a:extLst>
              <a:ext uri="{FF2B5EF4-FFF2-40B4-BE49-F238E27FC236}">
                <a16:creationId xmlns:a16="http://schemas.microsoft.com/office/drawing/2014/main" id="{98D0CCDD-FCD6-4586-AD91-A22D8618BACB}"/>
              </a:ext>
            </a:extLst>
          </p:cNvPr>
          <p:cNvPicPr/>
          <p:nvPr/>
        </p:nvPicPr>
        <p:blipFill>
          <a:blip r:embed="rId5"/>
          <a:stretch>
            <a:fillRect/>
          </a:stretch>
        </p:blipFill>
        <p:spPr>
          <a:xfrm>
            <a:off x="737968" y="2670618"/>
            <a:ext cx="4964521" cy="180034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9" name="Imagen 18">
            <a:extLst>
              <a:ext uri="{FF2B5EF4-FFF2-40B4-BE49-F238E27FC236}">
                <a16:creationId xmlns:a16="http://schemas.microsoft.com/office/drawing/2014/main" id="{895EF83A-F51F-4737-8B5E-867943754C1C}"/>
              </a:ext>
            </a:extLst>
          </p:cNvPr>
          <p:cNvPicPr/>
          <p:nvPr/>
        </p:nvPicPr>
        <p:blipFill>
          <a:blip r:embed="rId6"/>
          <a:stretch>
            <a:fillRect/>
          </a:stretch>
        </p:blipFill>
        <p:spPr>
          <a:xfrm>
            <a:off x="737969" y="4446212"/>
            <a:ext cx="4964521" cy="1698786"/>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3" name="Imagen 22">
            <a:extLst>
              <a:ext uri="{FF2B5EF4-FFF2-40B4-BE49-F238E27FC236}">
                <a16:creationId xmlns:a16="http://schemas.microsoft.com/office/drawing/2014/main" id="{498D9A87-E3CB-469A-8CCC-C66E665D6F7D}"/>
              </a:ext>
            </a:extLst>
          </p:cNvPr>
          <p:cNvPicPr/>
          <p:nvPr/>
        </p:nvPicPr>
        <p:blipFill>
          <a:blip r:embed="rId7">
            <a:extLst>
              <a:ext uri="{28A0092B-C50C-407E-A947-70E740481C1C}">
                <a14:useLocalDpi xmlns:a14="http://schemas.microsoft.com/office/drawing/2010/main" val="0"/>
              </a:ext>
            </a:extLst>
          </a:blip>
          <a:stretch>
            <a:fillRect/>
          </a:stretch>
        </p:blipFill>
        <p:spPr>
          <a:xfrm>
            <a:off x="6265500" y="2644867"/>
            <a:ext cx="4964521" cy="180034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4" name="Imagen 23">
            <a:extLst>
              <a:ext uri="{FF2B5EF4-FFF2-40B4-BE49-F238E27FC236}">
                <a16:creationId xmlns:a16="http://schemas.microsoft.com/office/drawing/2014/main" id="{6AEBAD71-90EA-467D-ABB1-3C45FA64DAAE}"/>
              </a:ext>
            </a:extLst>
          </p:cNvPr>
          <p:cNvPicPr/>
          <p:nvPr/>
        </p:nvPicPr>
        <p:blipFill>
          <a:blip r:embed="rId8"/>
          <a:stretch>
            <a:fillRect/>
          </a:stretch>
        </p:blipFill>
        <p:spPr>
          <a:xfrm>
            <a:off x="6265499" y="4430889"/>
            <a:ext cx="4964521" cy="1669494"/>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943293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55</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RESULTADOS</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455472" y="608613"/>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CONTROL DE ESFUERZOS A TRACCIÓN</a:t>
            </a:r>
          </a:p>
        </p:txBody>
      </p:sp>
      <p:sp>
        <p:nvSpPr>
          <p:cNvPr id="22" name="Rectángulo 21">
            <a:extLst>
              <a:ext uri="{FF2B5EF4-FFF2-40B4-BE49-F238E27FC236}">
                <a16:creationId xmlns:a16="http://schemas.microsoft.com/office/drawing/2014/main" id="{361DF9BC-BD55-4067-AF38-AE7EC961F562}"/>
              </a:ext>
            </a:extLst>
          </p:cNvPr>
          <p:cNvSpPr/>
          <p:nvPr/>
        </p:nvSpPr>
        <p:spPr>
          <a:xfrm>
            <a:off x="6095995" y="1973886"/>
            <a:ext cx="5066409" cy="3703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MUROS CRÍTICO EN SENTIDO Y</a:t>
            </a:r>
          </a:p>
        </p:txBody>
      </p:sp>
      <p:sp>
        <p:nvSpPr>
          <p:cNvPr id="26" name="Rectángulo 25">
            <a:extLst>
              <a:ext uri="{FF2B5EF4-FFF2-40B4-BE49-F238E27FC236}">
                <a16:creationId xmlns:a16="http://schemas.microsoft.com/office/drawing/2014/main" id="{90797536-D470-466B-91A4-9AA46336C141}"/>
              </a:ext>
            </a:extLst>
          </p:cNvPr>
          <p:cNvSpPr/>
          <p:nvPr/>
        </p:nvSpPr>
        <p:spPr>
          <a:xfrm>
            <a:off x="673227" y="1967167"/>
            <a:ext cx="5066409" cy="3703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MUROS CRÍTICO EN SENTIDO X</a:t>
            </a:r>
          </a:p>
        </p:txBody>
      </p:sp>
      <p:pic>
        <p:nvPicPr>
          <p:cNvPr id="20" name="Imagen 19">
            <a:extLst>
              <a:ext uri="{FF2B5EF4-FFF2-40B4-BE49-F238E27FC236}">
                <a16:creationId xmlns:a16="http://schemas.microsoft.com/office/drawing/2014/main" id="{1851A3D3-EC79-4AC0-8767-7970974B5A11}"/>
              </a:ext>
            </a:extLst>
          </p:cNvPr>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206431" y="1111152"/>
            <a:ext cx="5779135" cy="72326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1" name="Imagen 20">
            <a:extLst>
              <a:ext uri="{FF2B5EF4-FFF2-40B4-BE49-F238E27FC236}">
                <a16:creationId xmlns:a16="http://schemas.microsoft.com/office/drawing/2014/main" id="{47D54A82-DF00-4268-9032-2147F80FC047}"/>
              </a:ext>
            </a:extLst>
          </p:cNvPr>
          <p:cNvPicPr/>
          <p:nvPr/>
        </p:nvPicPr>
        <p:blipFill>
          <a:blip r:embed="rId5"/>
          <a:stretch>
            <a:fillRect/>
          </a:stretch>
        </p:blipFill>
        <p:spPr>
          <a:xfrm>
            <a:off x="6095996" y="2418164"/>
            <a:ext cx="5066409" cy="1814823"/>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5" name="Imagen 24">
            <a:extLst>
              <a:ext uri="{FF2B5EF4-FFF2-40B4-BE49-F238E27FC236}">
                <a16:creationId xmlns:a16="http://schemas.microsoft.com/office/drawing/2014/main" id="{6ED21C36-BC1F-45FB-B0BE-223D9243CBD3}"/>
              </a:ext>
            </a:extLst>
          </p:cNvPr>
          <p:cNvPicPr/>
          <p:nvPr/>
        </p:nvPicPr>
        <p:blipFill>
          <a:blip r:embed="rId6"/>
          <a:stretch>
            <a:fillRect/>
          </a:stretch>
        </p:blipFill>
        <p:spPr>
          <a:xfrm>
            <a:off x="6100759" y="4244558"/>
            <a:ext cx="5066409" cy="1814823"/>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7" name="Imagen 26">
            <a:extLst>
              <a:ext uri="{FF2B5EF4-FFF2-40B4-BE49-F238E27FC236}">
                <a16:creationId xmlns:a16="http://schemas.microsoft.com/office/drawing/2014/main" id="{9A2B79EF-36D3-4373-8926-7C21CEE8BC68}"/>
              </a:ext>
            </a:extLst>
          </p:cNvPr>
          <p:cNvPicPr/>
          <p:nvPr/>
        </p:nvPicPr>
        <p:blipFill>
          <a:blip r:embed="rId7"/>
          <a:stretch>
            <a:fillRect/>
          </a:stretch>
        </p:blipFill>
        <p:spPr>
          <a:xfrm>
            <a:off x="673227" y="2429737"/>
            <a:ext cx="5066409" cy="1814822"/>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9" name="Imagen 28">
            <a:extLst>
              <a:ext uri="{FF2B5EF4-FFF2-40B4-BE49-F238E27FC236}">
                <a16:creationId xmlns:a16="http://schemas.microsoft.com/office/drawing/2014/main" id="{032E97B8-3395-4055-A0A5-109E021BBC71}"/>
              </a:ext>
            </a:extLst>
          </p:cNvPr>
          <p:cNvPicPr/>
          <p:nvPr/>
        </p:nvPicPr>
        <p:blipFill>
          <a:blip r:embed="rId8"/>
          <a:stretch>
            <a:fillRect/>
          </a:stretch>
        </p:blipFill>
        <p:spPr>
          <a:xfrm>
            <a:off x="673227" y="4260297"/>
            <a:ext cx="5066409" cy="1814823"/>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590889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56</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RESULTADOS</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455472" y="608613"/>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CONTROL DE ESFUERZOS EN VIGUETAS DE MADERA</a:t>
            </a:r>
          </a:p>
        </p:txBody>
      </p:sp>
      <p:grpSp>
        <p:nvGrpSpPr>
          <p:cNvPr id="23" name="Grupo 22">
            <a:extLst>
              <a:ext uri="{FF2B5EF4-FFF2-40B4-BE49-F238E27FC236}">
                <a16:creationId xmlns:a16="http://schemas.microsoft.com/office/drawing/2014/main" id="{2C2F4B8F-F2AE-40F9-8ADC-41B05A1F53B8}"/>
              </a:ext>
            </a:extLst>
          </p:cNvPr>
          <p:cNvGrpSpPr/>
          <p:nvPr/>
        </p:nvGrpSpPr>
        <p:grpSpPr>
          <a:xfrm>
            <a:off x="4961302" y="1568245"/>
            <a:ext cx="5700395" cy="2004060"/>
            <a:chOff x="0" y="0"/>
            <a:chExt cx="5759450" cy="1951990"/>
          </a:xfrm>
        </p:grpSpPr>
        <p:pic>
          <p:nvPicPr>
            <p:cNvPr id="24" name="Imagen 23">
              <a:extLst>
                <a:ext uri="{FF2B5EF4-FFF2-40B4-BE49-F238E27FC236}">
                  <a16:creationId xmlns:a16="http://schemas.microsoft.com/office/drawing/2014/main" id="{822125D7-CE7D-4974-96EC-70666F619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759450" cy="195199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cxnSp>
          <p:nvCxnSpPr>
            <p:cNvPr id="30" name="Conector recto 29">
              <a:extLst>
                <a:ext uri="{FF2B5EF4-FFF2-40B4-BE49-F238E27FC236}">
                  <a16:creationId xmlns:a16="http://schemas.microsoft.com/office/drawing/2014/main" id="{3E063B43-E44B-43AD-A2B1-774FD1031442}"/>
                </a:ext>
              </a:extLst>
            </p:cNvPr>
            <p:cNvCxnSpPr/>
            <p:nvPr/>
          </p:nvCxnSpPr>
          <p:spPr>
            <a:xfrm>
              <a:off x="1336915" y="472966"/>
              <a:ext cx="0" cy="83634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8BAAFAF5-BB17-49ED-9312-4AC5C7E34302}"/>
                </a:ext>
              </a:extLst>
            </p:cNvPr>
            <p:cNvCxnSpPr/>
            <p:nvPr/>
          </p:nvCxnSpPr>
          <p:spPr>
            <a:xfrm>
              <a:off x="1387365" y="472966"/>
              <a:ext cx="0" cy="83634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2" name="Imagen 31">
            <a:extLst>
              <a:ext uri="{FF2B5EF4-FFF2-40B4-BE49-F238E27FC236}">
                <a16:creationId xmlns:a16="http://schemas.microsoft.com/office/drawing/2014/main" id="{828C66A6-9F14-426A-B6F9-DCE17E77BC76}"/>
              </a:ext>
            </a:extLst>
          </p:cNvPr>
          <p:cNvPicPr/>
          <p:nvPr/>
        </p:nvPicPr>
        <p:blipFill>
          <a:blip r:embed="rId4">
            <a:extLst>
              <a:ext uri="{28A0092B-C50C-407E-A947-70E740481C1C}">
                <a14:useLocalDpi xmlns:a14="http://schemas.microsoft.com/office/drawing/2010/main" val="0"/>
              </a:ext>
            </a:extLst>
          </a:blip>
          <a:stretch>
            <a:fillRect/>
          </a:stretch>
        </p:blipFill>
        <p:spPr>
          <a:xfrm>
            <a:off x="4988925" y="4188344"/>
            <a:ext cx="5645150" cy="185166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a14="http://schemas.microsoft.com/office/drawing/2010/main">
        <mc:Choice Requires="a14">
          <p:graphicFrame>
            <p:nvGraphicFramePr>
              <p:cNvPr id="5" name="Tabla 4">
                <a:extLst>
                  <a:ext uri="{FF2B5EF4-FFF2-40B4-BE49-F238E27FC236}">
                    <a16:creationId xmlns:a16="http://schemas.microsoft.com/office/drawing/2014/main" id="{D124A629-D28E-4133-AF32-805B8F49D899}"/>
                  </a:ext>
                </a:extLst>
              </p:cNvPr>
              <p:cNvGraphicFramePr>
                <a:graphicFrameLocks noGrp="1"/>
              </p:cNvGraphicFramePr>
              <p:nvPr>
                <p:extLst/>
              </p:nvPr>
            </p:nvGraphicFramePr>
            <p:xfrm>
              <a:off x="506554" y="1970899"/>
              <a:ext cx="3726356" cy="1028827"/>
            </p:xfrm>
            <a:graphic>
              <a:graphicData uri="http://schemas.openxmlformats.org/drawingml/2006/table">
                <a:tbl>
                  <a:tblPr firstRow="1" firstCol="1" bandRow="1"/>
                  <a:tblGrid>
                    <a:gridCol w="1863178">
                      <a:extLst>
                        <a:ext uri="{9D8B030D-6E8A-4147-A177-3AD203B41FA5}">
                          <a16:colId xmlns:a16="http://schemas.microsoft.com/office/drawing/2014/main" val="2328047558"/>
                        </a:ext>
                      </a:extLst>
                    </a:gridCol>
                    <a:gridCol w="1863178">
                      <a:extLst>
                        <a:ext uri="{9D8B030D-6E8A-4147-A177-3AD203B41FA5}">
                          <a16:colId xmlns:a16="http://schemas.microsoft.com/office/drawing/2014/main" val="1604673500"/>
                        </a:ext>
                      </a:extLst>
                    </a:gridCol>
                  </a:tblGrid>
                  <a:tr h="0">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Esfuerzo a cortante             </a:t>
                          </a:r>
                          <a14:m>
                            <m:oMath xmlns:m="http://schemas.openxmlformats.org/officeDocument/2006/math">
                              <m:sSub>
                                <m:sSubPr>
                                  <m:ctrlPr>
                                    <a:rPr lang="es-EC"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𝜏</m:t>
                                  </m:r>
                                </m:e>
                                <m:sub>
                                  <m:r>
                                    <a:rPr lang="es-EC"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𝑟</m:t>
                                  </m:r>
                                </m:sub>
                              </m:sSub>
                            </m:oMath>
                          </a14:m>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Esfuerzo a flexión                </a:t>
                          </a:r>
                          <a14:m>
                            <m:oMath xmlns:m="http://schemas.openxmlformats.org/officeDocument/2006/math">
                              <m:sSub>
                                <m:sSubPr>
                                  <m:ctrlPr>
                                    <a:rPr lang="es-EC"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𝛿</m:t>
                                  </m:r>
                                </m:e>
                                <m:sub>
                                  <m:r>
                                    <a:rPr lang="es-EC"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𝑟</m:t>
                                  </m:r>
                                </m:sub>
                              </m:sSub>
                            </m:oMath>
                          </a14:m>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6049605"/>
                      </a:ext>
                    </a:extLst>
                  </a:tr>
                  <a:tr h="256540">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Kg/cm</a:t>
                          </a:r>
                          <a:r>
                            <a:rPr lang="es-EC" sz="120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Kg/cm</a:t>
                          </a:r>
                          <a:r>
                            <a:rPr lang="es-EC" sz="1200" b="1"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3379340"/>
                      </a:ext>
                    </a:extLst>
                  </a:tr>
                  <a:tr h="256540">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62,61</a:t>
                          </a: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6957330"/>
                      </a:ext>
                    </a:extLst>
                  </a:tr>
                </a:tbl>
              </a:graphicData>
            </a:graphic>
          </p:graphicFrame>
        </mc:Choice>
        <mc:Fallback xmlns="">
          <p:graphicFrame>
            <p:nvGraphicFramePr>
              <p:cNvPr id="5" name="Tabla 4">
                <a:extLst>
                  <a:ext uri="{FF2B5EF4-FFF2-40B4-BE49-F238E27FC236}">
                    <a16:creationId xmlns="" xmlns:a16="http://schemas.microsoft.com/office/drawing/2014/main" xmlns:a14="http://schemas.microsoft.com/office/drawing/2010/main" id="{D124A629-D28E-4133-AF32-805B8F49D899}"/>
                  </a:ext>
                </a:extLst>
              </p:cNvPr>
              <p:cNvGraphicFramePr>
                <a:graphicFrameLocks noGrp="1"/>
              </p:cNvGraphicFramePr>
              <p:nvPr>
                <p:extLst/>
              </p:nvPr>
            </p:nvGraphicFramePr>
            <p:xfrm>
              <a:off x="506554" y="1970899"/>
              <a:ext cx="3726356" cy="1097280"/>
            </p:xfrm>
            <a:graphic>
              <a:graphicData uri="http://schemas.openxmlformats.org/drawingml/2006/table">
                <a:tbl>
                  <a:tblPr firstRow="1" firstCol="1" bandRow="1"/>
                  <a:tblGrid>
                    <a:gridCol w="1863178">
                      <a:extLst>
                        <a:ext uri="{9D8B030D-6E8A-4147-A177-3AD203B41FA5}">
                          <a16:colId xmlns="" xmlns:a16="http://schemas.microsoft.com/office/drawing/2014/main" xmlns:a14="http://schemas.microsoft.com/office/drawing/2010/main" val="2328047558"/>
                        </a:ext>
                      </a:extLst>
                    </a:gridCol>
                    <a:gridCol w="1863178">
                      <a:extLst>
                        <a:ext uri="{9D8B030D-6E8A-4147-A177-3AD203B41FA5}">
                          <a16:colId xmlns="" xmlns:a16="http://schemas.microsoft.com/office/drawing/2014/main" xmlns:a14="http://schemas.microsoft.com/office/drawing/2010/main" val="1604673500"/>
                        </a:ext>
                      </a:extLst>
                    </a:gridCol>
                  </a:tblGrid>
                  <a:tr h="548640">
                    <a:tc>
                      <a:txBody>
                        <a:bodyPr/>
                        <a:lstStyle/>
                        <a:p>
                          <a:endParaRPr lang="es-EC"/>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t="-1099" r="-100327" b="-109890"/>
                          </a:stretch>
                        </a:blipFill>
                      </a:tcPr>
                    </a:tc>
                    <a:tc>
                      <a:txBody>
                        <a:bodyPr/>
                        <a:lstStyle/>
                        <a:p>
                          <a:endParaRPr lang="es-EC"/>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5"/>
                          <a:stretch>
                            <a:fillRect l="-100000" t="-1099" r="-327" b="-109890"/>
                          </a:stretch>
                        </a:blipFill>
                      </a:tcPr>
                    </a:tc>
                    <a:extLst>
                      <a:ext uri="{0D108BD9-81ED-4DB2-BD59-A6C34878D82A}">
                        <a16:rowId xmlns="" xmlns:a16="http://schemas.microsoft.com/office/drawing/2014/main" xmlns:a14="http://schemas.microsoft.com/office/drawing/2010/main" val="2276049605"/>
                      </a:ext>
                    </a:extLst>
                  </a:tr>
                  <a:tr h="274320">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Kg/cm</a:t>
                          </a:r>
                          <a:r>
                            <a:rPr lang="es-EC" sz="120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Kg/cm</a:t>
                          </a:r>
                          <a:r>
                            <a:rPr lang="es-EC" sz="1200" b="1"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xmlns:a14="http://schemas.microsoft.com/office/drawing/2010/main" val="3103379340"/>
                      </a:ext>
                    </a:extLst>
                  </a:tr>
                  <a:tr h="274320">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62,61</a:t>
                          </a: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xmlns:a14="http://schemas.microsoft.com/office/drawing/2010/main" val="2046957330"/>
                      </a:ext>
                    </a:extLst>
                  </a:tr>
                </a:tbl>
              </a:graphicData>
            </a:graphic>
          </p:graphicFrame>
        </mc:Fallback>
      </mc:AlternateContent>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id="{77ECEF99-3D4C-4CA9-B9A1-AA88982C360B}"/>
                  </a:ext>
                </a:extLst>
              </p:cNvPr>
              <p:cNvSpPr/>
              <p:nvPr/>
            </p:nvSpPr>
            <p:spPr>
              <a:xfrm>
                <a:off x="1296009" y="3686322"/>
                <a:ext cx="2147446"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𝜏</m:t>
                          </m:r>
                        </m:e>
                        <m:sub>
                          <m:r>
                            <a:rPr lang="es-EC" i="1">
                              <a:latin typeface="Cambria Math" panose="02040503050406030204" pitchFamily="18" charset="0"/>
                            </a:rPr>
                            <m:t>𝑎</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3∗</m:t>
                          </m:r>
                          <m:r>
                            <a:rPr lang="es-EC" i="1">
                              <a:latin typeface="Cambria Math" panose="02040503050406030204" pitchFamily="18" charset="0"/>
                            </a:rPr>
                            <m:t>𝑉𝑎</m:t>
                          </m:r>
                        </m:num>
                        <m:den>
                          <m:r>
                            <a:rPr lang="es-EC" i="0">
                              <a:latin typeface="Cambria Math" panose="02040503050406030204" pitchFamily="18" charset="0"/>
                            </a:rPr>
                            <m:t>2∗</m:t>
                          </m:r>
                          <m:r>
                            <a:rPr lang="es-EC" i="1">
                              <a:latin typeface="Cambria Math" panose="02040503050406030204" pitchFamily="18" charset="0"/>
                            </a:rPr>
                            <m:t>𝑏</m:t>
                          </m:r>
                          <m:r>
                            <a:rPr lang="es-EC" i="0">
                              <a:latin typeface="Cambria Math" panose="02040503050406030204" pitchFamily="18" charset="0"/>
                            </a:rPr>
                            <m:t>∗</m:t>
                          </m:r>
                          <m:r>
                            <a:rPr lang="es-EC" i="1">
                              <a:latin typeface="Cambria Math" panose="02040503050406030204" pitchFamily="18" charset="0"/>
                            </a:rPr>
                            <m:t>h</m:t>
                          </m:r>
                        </m:den>
                      </m:f>
                      <m:r>
                        <a:rPr lang="es-EC" i="0">
                          <a:latin typeface="Cambria Math" panose="02040503050406030204" pitchFamily="18" charset="0"/>
                        </a:rPr>
                        <m:t>&lt;</m:t>
                      </m:r>
                      <m:sSub>
                        <m:sSubPr>
                          <m:ctrlPr>
                            <a:rPr lang="es-EC" i="1">
                              <a:latin typeface="Cambria Math" panose="02040503050406030204" pitchFamily="18" charset="0"/>
                            </a:rPr>
                          </m:ctrlPr>
                        </m:sSubPr>
                        <m:e>
                          <m:r>
                            <a:rPr lang="es-EC" i="1">
                              <a:latin typeface="Cambria Math" panose="02040503050406030204" pitchFamily="18" charset="0"/>
                            </a:rPr>
                            <m:t>𝜏</m:t>
                          </m:r>
                        </m:e>
                        <m:sub>
                          <m:r>
                            <a:rPr lang="es-EC" i="1">
                              <a:latin typeface="Cambria Math" panose="02040503050406030204" pitchFamily="18" charset="0"/>
                            </a:rPr>
                            <m:t>𝑟</m:t>
                          </m:r>
                        </m:sub>
                      </m:sSub>
                    </m:oMath>
                  </m:oMathPara>
                </a14:m>
                <a:endParaRPr lang="es-EC" dirty="0"/>
              </a:p>
            </p:txBody>
          </p:sp>
        </mc:Choice>
        <mc:Fallback xmlns="">
          <p:sp>
            <p:nvSpPr>
              <p:cNvPr id="6" name="Rectángulo 5">
                <a:extLst>
                  <a:ext uri="{FF2B5EF4-FFF2-40B4-BE49-F238E27FC236}">
                    <a16:creationId xmlns="" xmlns:a16="http://schemas.microsoft.com/office/drawing/2014/main" xmlns:a14="http://schemas.microsoft.com/office/drawing/2010/main" id="{77ECEF99-3D4C-4CA9-B9A1-AA88982C360B}"/>
                  </a:ext>
                </a:extLst>
              </p:cNvPr>
              <p:cNvSpPr>
                <a:spLocks noRot="1" noChangeAspect="1" noMove="1" noResize="1" noEditPoints="1" noAdjustHandles="1" noChangeArrowheads="1" noChangeShapeType="1" noTextEdit="1"/>
              </p:cNvSpPr>
              <p:nvPr/>
            </p:nvSpPr>
            <p:spPr>
              <a:xfrm>
                <a:off x="1296009" y="3686322"/>
                <a:ext cx="2147446" cy="612732"/>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7B6C4117-8BBA-43BE-AC33-901A15BDA0D7}"/>
                  </a:ext>
                </a:extLst>
              </p:cNvPr>
              <p:cNvSpPr/>
              <p:nvPr/>
            </p:nvSpPr>
            <p:spPr>
              <a:xfrm>
                <a:off x="1402961" y="4906788"/>
                <a:ext cx="1933542"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𝛿</m:t>
                          </m:r>
                        </m:e>
                        <m:sub>
                          <m:r>
                            <a:rPr lang="es-EC" i="1">
                              <a:latin typeface="Cambria Math" panose="02040503050406030204" pitchFamily="18" charset="0"/>
                            </a:rPr>
                            <m:t>𝑎</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6∗</m:t>
                          </m:r>
                          <m:r>
                            <a:rPr lang="es-EC" i="1">
                              <a:latin typeface="Cambria Math" panose="02040503050406030204" pitchFamily="18" charset="0"/>
                            </a:rPr>
                            <m:t>𝑀</m:t>
                          </m:r>
                        </m:num>
                        <m:den>
                          <m:r>
                            <a:rPr lang="es-EC" i="1">
                              <a:latin typeface="Cambria Math" panose="02040503050406030204" pitchFamily="18" charset="0"/>
                            </a:rPr>
                            <m:t>𝑏</m:t>
                          </m:r>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2</m:t>
                              </m:r>
                            </m:sup>
                          </m:sSup>
                        </m:den>
                      </m:f>
                      <m:r>
                        <a:rPr lang="es-EC" i="0">
                          <a:latin typeface="Cambria Math" panose="02040503050406030204" pitchFamily="18" charset="0"/>
                        </a:rPr>
                        <m:t>&lt;</m:t>
                      </m:r>
                      <m:sSub>
                        <m:sSubPr>
                          <m:ctrlPr>
                            <a:rPr lang="es-EC" i="1">
                              <a:latin typeface="Cambria Math" panose="02040503050406030204" pitchFamily="18" charset="0"/>
                            </a:rPr>
                          </m:ctrlPr>
                        </m:sSubPr>
                        <m:e>
                          <m:r>
                            <a:rPr lang="es-EC" i="1">
                              <a:latin typeface="Cambria Math" panose="02040503050406030204" pitchFamily="18" charset="0"/>
                            </a:rPr>
                            <m:t>𝛿</m:t>
                          </m:r>
                        </m:e>
                        <m:sub>
                          <m:r>
                            <a:rPr lang="es-EC" i="1">
                              <a:latin typeface="Cambria Math" panose="02040503050406030204" pitchFamily="18" charset="0"/>
                            </a:rPr>
                            <m:t>𝑟</m:t>
                          </m:r>
                        </m:sub>
                      </m:sSub>
                    </m:oMath>
                  </m:oMathPara>
                </a14:m>
                <a:endParaRPr lang="es-EC" dirty="0"/>
              </a:p>
            </p:txBody>
          </p:sp>
        </mc:Choice>
        <mc:Fallback xmlns="">
          <p:sp>
            <p:nvSpPr>
              <p:cNvPr id="7" name="Rectángulo 6">
                <a:extLst>
                  <a:ext uri="{FF2B5EF4-FFF2-40B4-BE49-F238E27FC236}">
                    <a16:creationId xmlns="" xmlns:a16="http://schemas.microsoft.com/office/drawing/2014/main" xmlns:a14="http://schemas.microsoft.com/office/drawing/2010/main" id="{7B6C4117-8BBA-43BE-AC33-901A15BDA0D7}"/>
                  </a:ext>
                </a:extLst>
              </p:cNvPr>
              <p:cNvSpPr>
                <a:spLocks noRot="1" noChangeAspect="1" noMove="1" noResize="1" noEditPoints="1" noAdjustHandles="1" noChangeArrowheads="1" noChangeShapeType="1" noTextEdit="1"/>
              </p:cNvSpPr>
              <p:nvPr/>
            </p:nvSpPr>
            <p:spPr>
              <a:xfrm>
                <a:off x="1402961" y="4906788"/>
                <a:ext cx="1933542" cy="612732"/>
              </a:xfrm>
              <a:prstGeom prst="rect">
                <a:avLst/>
              </a:prstGeom>
              <a:blipFill rotWithShape="0">
                <a:blip r:embed="rId7"/>
                <a:stretch>
                  <a:fillRect/>
                </a:stretch>
              </a:blipFill>
            </p:spPr>
            <p:txBody>
              <a:bodyPr/>
              <a:lstStyle/>
              <a:p>
                <a:r>
                  <a:rPr lang="es-EC">
                    <a:noFill/>
                  </a:rPr>
                  <a:t> </a:t>
                </a:r>
              </a:p>
            </p:txBody>
          </p:sp>
        </mc:Fallback>
      </mc:AlternateContent>
      <p:sp>
        <p:nvSpPr>
          <p:cNvPr id="33" name="Rectángulo 32">
            <a:extLst>
              <a:ext uri="{FF2B5EF4-FFF2-40B4-BE49-F238E27FC236}">
                <a16:creationId xmlns:a16="http://schemas.microsoft.com/office/drawing/2014/main" id="{BB88841E-83DA-4C41-A998-467D8EC15E17}"/>
              </a:ext>
            </a:extLst>
          </p:cNvPr>
          <p:cNvSpPr/>
          <p:nvPr/>
        </p:nvSpPr>
        <p:spPr>
          <a:xfrm>
            <a:off x="411307" y="1582236"/>
            <a:ext cx="3916850" cy="262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ESFUERZOS ADMSIBLES</a:t>
            </a:r>
          </a:p>
        </p:txBody>
      </p:sp>
      <p:sp>
        <p:nvSpPr>
          <p:cNvPr id="40" name="Rectángulo 39">
            <a:extLst>
              <a:ext uri="{FF2B5EF4-FFF2-40B4-BE49-F238E27FC236}">
                <a16:creationId xmlns:a16="http://schemas.microsoft.com/office/drawing/2014/main" id="{727446C1-64EE-44C8-BD2E-899852ADD90B}"/>
              </a:ext>
            </a:extLst>
          </p:cNvPr>
          <p:cNvSpPr/>
          <p:nvPr/>
        </p:nvSpPr>
        <p:spPr>
          <a:xfrm>
            <a:off x="361157" y="3301983"/>
            <a:ext cx="3916850" cy="262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ESFUERZOS ACTUANTE A CORTE</a:t>
            </a:r>
          </a:p>
        </p:txBody>
      </p:sp>
      <p:sp>
        <p:nvSpPr>
          <p:cNvPr id="41" name="Rectángulo 40">
            <a:extLst>
              <a:ext uri="{FF2B5EF4-FFF2-40B4-BE49-F238E27FC236}">
                <a16:creationId xmlns:a16="http://schemas.microsoft.com/office/drawing/2014/main" id="{37461FFD-7220-4AA2-AC90-DF0B87EC90D9}"/>
              </a:ext>
            </a:extLst>
          </p:cNvPr>
          <p:cNvSpPr/>
          <p:nvPr/>
        </p:nvSpPr>
        <p:spPr>
          <a:xfrm>
            <a:off x="365737" y="4516396"/>
            <a:ext cx="3916850" cy="262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ESFUERZOS ACTUANTE A FLEXIÓN</a:t>
            </a:r>
          </a:p>
        </p:txBody>
      </p:sp>
      <p:sp>
        <p:nvSpPr>
          <p:cNvPr id="42" name="Rectángulo 41">
            <a:extLst>
              <a:ext uri="{FF2B5EF4-FFF2-40B4-BE49-F238E27FC236}">
                <a16:creationId xmlns:a16="http://schemas.microsoft.com/office/drawing/2014/main" id="{25062CC7-5C97-47AB-8960-40BCBF5F01F2}"/>
              </a:ext>
            </a:extLst>
          </p:cNvPr>
          <p:cNvSpPr/>
          <p:nvPr/>
        </p:nvSpPr>
        <p:spPr>
          <a:xfrm>
            <a:off x="5414289" y="1168324"/>
            <a:ext cx="4794424" cy="3076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VIGUETAS QUE FALLAN A CORTE (COLOR ROJO)</a:t>
            </a:r>
          </a:p>
        </p:txBody>
      </p:sp>
      <p:sp>
        <p:nvSpPr>
          <p:cNvPr id="43" name="Rectángulo 42">
            <a:extLst>
              <a:ext uri="{FF2B5EF4-FFF2-40B4-BE49-F238E27FC236}">
                <a16:creationId xmlns:a16="http://schemas.microsoft.com/office/drawing/2014/main" id="{CB535FEC-C3ED-4039-B3DE-1238416A56A4}"/>
              </a:ext>
            </a:extLst>
          </p:cNvPr>
          <p:cNvSpPr/>
          <p:nvPr/>
        </p:nvSpPr>
        <p:spPr>
          <a:xfrm>
            <a:off x="5414288" y="3794428"/>
            <a:ext cx="4794424" cy="3076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VIGUETAS QUE FALLAN A FLEXIÓN (COLOR ROJO)</a:t>
            </a:r>
          </a:p>
        </p:txBody>
      </p:sp>
    </p:spTree>
    <p:extLst>
      <p:ext uri="{BB962C8B-B14F-4D97-AF65-F5344CB8AC3E}">
        <p14:creationId xmlns:p14="http://schemas.microsoft.com/office/powerpoint/2010/main" val="20166747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57</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RESULTADOS</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455472" y="608613"/>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CONTROL DE ESFUERZOS EN VIGAS DE HORMIGÓN</a:t>
            </a:r>
          </a:p>
        </p:txBody>
      </p:sp>
      <p:sp>
        <p:nvSpPr>
          <p:cNvPr id="42" name="Rectángulo 41">
            <a:extLst>
              <a:ext uri="{FF2B5EF4-FFF2-40B4-BE49-F238E27FC236}">
                <a16:creationId xmlns:a16="http://schemas.microsoft.com/office/drawing/2014/main" id="{25062CC7-5C97-47AB-8960-40BCBF5F01F2}"/>
              </a:ext>
            </a:extLst>
          </p:cNvPr>
          <p:cNvSpPr/>
          <p:nvPr/>
        </p:nvSpPr>
        <p:spPr>
          <a:xfrm>
            <a:off x="740133" y="1446489"/>
            <a:ext cx="4794424" cy="3076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VIGAS QUE FALLAN NIVEL +3,87 (COLOR ROJO)</a:t>
            </a:r>
          </a:p>
        </p:txBody>
      </p:sp>
      <p:sp>
        <p:nvSpPr>
          <p:cNvPr id="43" name="Rectángulo 42">
            <a:extLst>
              <a:ext uri="{FF2B5EF4-FFF2-40B4-BE49-F238E27FC236}">
                <a16:creationId xmlns:a16="http://schemas.microsoft.com/office/drawing/2014/main" id="{CB535FEC-C3ED-4039-B3DE-1238416A56A4}"/>
              </a:ext>
            </a:extLst>
          </p:cNvPr>
          <p:cNvSpPr/>
          <p:nvPr/>
        </p:nvSpPr>
        <p:spPr>
          <a:xfrm>
            <a:off x="6575783" y="1446489"/>
            <a:ext cx="4794424" cy="3076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VIGAS QUE FALLAN NIVEL +7,84 (COLOR ROJO)</a:t>
            </a:r>
          </a:p>
        </p:txBody>
      </p:sp>
      <p:pic>
        <p:nvPicPr>
          <p:cNvPr id="25" name="Imagen 24">
            <a:extLst>
              <a:ext uri="{FF2B5EF4-FFF2-40B4-BE49-F238E27FC236}">
                <a16:creationId xmlns:a16="http://schemas.microsoft.com/office/drawing/2014/main" id="{57ABE678-E86B-4498-81A7-1B3464418188}"/>
              </a:ext>
            </a:extLst>
          </p:cNvPr>
          <p:cNvPicPr/>
          <p:nvPr/>
        </p:nvPicPr>
        <p:blipFill>
          <a:blip r:embed="rId3">
            <a:extLst>
              <a:ext uri="{28A0092B-C50C-407E-A947-70E740481C1C}">
                <a14:useLocalDpi xmlns:a14="http://schemas.microsoft.com/office/drawing/2010/main" val="0"/>
              </a:ext>
            </a:extLst>
          </a:blip>
          <a:stretch>
            <a:fillRect/>
          </a:stretch>
        </p:blipFill>
        <p:spPr>
          <a:xfrm>
            <a:off x="6306565" y="2013174"/>
            <a:ext cx="5332859" cy="354109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6" name="Imagen 25">
            <a:extLst>
              <a:ext uri="{FF2B5EF4-FFF2-40B4-BE49-F238E27FC236}">
                <a16:creationId xmlns:a16="http://schemas.microsoft.com/office/drawing/2014/main" id="{97454E05-9295-44A6-9E93-7FD174F44DF3}"/>
              </a:ext>
            </a:extLst>
          </p:cNvPr>
          <p:cNvPicPr/>
          <p:nvPr/>
        </p:nvPicPr>
        <p:blipFill>
          <a:blip r:embed="rId4">
            <a:extLst>
              <a:ext uri="{28A0092B-C50C-407E-A947-70E740481C1C}">
                <a14:useLocalDpi xmlns:a14="http://schemas.microsoft.com/office/drawing/2010/main" val="0"/>
              </a:ext>
            </a:extLst>
          </a:blip>
          <a:stretch>
            <a:fillRect/>
          </a:stretch>
        </p:blipFill>
        <p:spPr>
          <a:xfrm>
            <a:off x="373811" y="2013174"/>
            <a:ext cx="5527068" cy="354109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80801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58</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10598253" cy="461665"/>
          </a:xfrm>
          <a:prstGeom prst="rect">
            <a:avLst/>
          </a:prstGeom>
          <a:noFill/>
          <a:ln>
            <a:noFill/>
          </a:ln>
        </p:spPr>
        <p:txBody>
          <a:bodyPr wrap="square" rtlCol="0">
            <a:spAutoFit/>
          </a:bodyPr>
          <a:lstStyle/>
          <a:p>
            <a:pPr algn="ctr"/>
            <a:r>
              <a:rPr lang="es-ES" sz="2400" dirty="0">
                <a:ln>
                  <a:solidFill>
                    <a:schemeClr val="tx1"/>
                  </a:solidFill>
                </a:ln>
              </a:rPr>
              <a:t>VULNERABILIDAD Y ANÁLISIS ESTRUCTURAL : RESULTADOS</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
        <p:nvSpPr>
          <p:cNvPr id="28" name="Rectángulo 27">
            <a:extLst>
              <a:ext uri="{FF2B5EF4-FFF2-40B4-BE49-F238E27FC236}">
                <a16:creationId xmlns:a16="http://schemas.microsoft.com/office/drawing/2014/main" id="{F2ED3632-5A87-48C3-838E-7189BDBAB06A}"/>
              </a:ext>
            </a:extLst>
          </p:cNvPr>
          <p:cNvSpPr/>
          <p:nvPr/>
        </p:nvSpPr>
        <p:spPr>
          <a:xfrm>
            <a:off x="274048" y="548545"/>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CONTROL DE DEFLEXIONES EN VIGUETAS DE MADERA</a:t>
            </a:r>
          </a:p>
        </p:txBody>
      </p:sp>
      <p:sp>
        <p:nvSpPr>
          <p:cNvPr id="42" name="Rectángulo 41">
            <a:extLst>
              <a:ext uri="{FF2B5EF4-FFF2-40B4-BE49-F238E27FC236}">
                <a16:creationId xmlns:a16="http://schemas.microsoft.com/office/drawing/2014/main" id="{25062CC7-5C97-47AB-8960-40BCBF5F01F2}"/>
              </a:ext>
            </a:extLst>
          </p:cNvPr>
          <p:cNvSpPr/>
          <p:nvPr/>
        </p:nvSpPr>
        <p:spPr>
          <a:xfrm>
            <a:off x="6448934" y="2564696"/>
            <a:ext cx="4794424" cy="3076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VIGAS QUE FALLAN NIVEL +3,87 (COLOR ROJO)</a:t>
            </a:r>
          </a:p>
        </p:txBody>
      </p:sp>
      <p:graphicFrame>
        <p:nvGraphicFramePr>
          <p:cNvPr id="2" name="Tabla 1">
            <a:extLst>
              <a:ext uri="{FF2B5EF4-FFF2-40B4-BE49-F238E27FC236}">
                <a16:creationId xmlns:a16="http://schemas.microsoft.com/office/drawing/2014/main" id="{C9EAEA23-1270-4960-96D3-14B49EEB53DF}"/>
              </a:ext>
            </a:extLst>
          </p:cNvPr>
          <p:cNvGraphicFramePr>
            <a:graphicFrameLocks noGrp="1"/>
          </p:cNvGraphicFramePr>
          <p:nvPr>
            <p:extLst/>
          </p:nvPr>
        </p:nvGraphicFramePr>
        <p:xfrm>
          <a:off x="3627728" y="999336"/>
          <a:ext cx="4936544" cy="999183"/>
        </p:xfrm>
        <a:graphic>
          <a:graphicData uri="http://schemas.openxmlformats.org/drawingml/2006/table">
            <a:tbl>
              <a:tblPr firstRow="1" firstCol="1" bandRow="1"/>
              <a:tblGrid>
                <a:gridCol w="2607236">
                  <a:extLst>
                    <a:ext uri="{9D8B030D-6E8A-4147-A177-3AD203B41FA5}">
                      <a16:colId xmlns:a16="http://schemas.microsoft.com/office/drawing/2014/main" val="3306337562"/>
                    </a:ext>
                  </a:extLst>
                </a:gridCol>
                <a:gridCol w="1164654">
                  <a:extLst>
                    <a:ext uri="{9D8B030D-6E8A-4147-A177-3AD203B41FA5}">
                      <a16:colId xmlns:a16="http://schemas.microsoft.com/office/drawing/2014/main" val="2718478229"/>
                    </a:ext>
                  </a:extLst>
                </a:gridCol>
                <a:gridCol w="1164654">
                  <a:extLst>
                    <a:ext uri="{9D8B030D-6E8A-4147-A177-3AD203B41FA5}">
                      <a16:colId xmlns:a16="http://schemas.microsoft.com/office/drawing/2014/main" val="1736606626"/>
                    </a:ext>
                  </a:extLst>
                </a:gridCol>
              </a:tblGrid>
              <a:tr h="427303">
                <a:tc>
                  <a:txBody>
                    <a:bodyPr/>
                    <a:lstStyle/>
                    <a:p>
                      <a:pPr indent="180340" algn="l">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Carga actuante</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con cielo raso de yeso</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sin cielo raso de yeso</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430031"/>
                  </a:ext>
                </a:extLst>
              </a:tr>
              <a:tr h="202551">
                <a:tc>
                  <a:txBody>
                    <a:bodyPr/>
                    <a:lstStyle/>
                    <a:p>
                      <a:pPr indent="180340" algn="l">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Cargas permanentes + sobrecargas</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L/300</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L/250</a:t>
                      </a: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35005137"/>
                  </a:ext>
                </a:extLst>
              </a:tr>
              <a:tr h="242009">
                <a:tc>
                  <a:txBody>
                    <a:bodyPr/>
                    <a:lstStyle/>
                    <a:p>
                      <a:pPr indent="180340" algn="l">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Sobrecarga</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L/350</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L/350</a:t>
                      </a: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5351808"/>
                  </a:ext>
                </a:extLst>
              </a:tr>
            </a:tbl>
          </a:graphicData>
        </a:graphic>
      </p:graphicFrame>
      <p:pic>
        <p:nvPicPr>
          <p:cNvPr id="29" name="Imagen 28">
            <a:extLst>
              <a:ext uri="{FF2B5EF4-FFF2-40B4-BE49-F238E27FC236}">
                <a16:creationId xmlns:a16="http://schemas.microsoft.com/office/drawing/2014/main" id="{9772B44E-B3CF-49DD-BF45-7F7E93A4D5AF}"/>
              </a:ext>
            </a:extLst>
          </p:cNvPr>
          <p:cNvPicPr/>
          <p:nvPr/>
        </p:nvPicPr>
        <p:blipFill>
          <a:blip r:embed="rId3">
            <a:extLst>
              <a:ext uri="{28A0092B-C50C-407E-A947-70E740481C1C}">
                <a14:useLocalDpi xmlns:a14="http://schemas.microsoft.com/office/drawing/2010/main" val="0"/>
              </a:ext>
            </a:extLst>
          </a:blip>
          <a:stretch>
            <a:fillRect/>
          </a:stretch>
        </p:blipFill>
        <p:spPr>
          <a:xfrm>
            <a:off x="5872695" y="3045079"/>
            <a:ext cx="5946902" cy="2340212"/>
          </a:xfrm>
          <a:prstGeom prst="rect">
            <a:avLst/>
          </a:prstGeom>
        </p:spPr>
      </p:pic>
      <p:graphicFrame>
        <p:nvGraphicFramePr>
          <p:cNvPr id="9" name="Tabla 8">
            <a:extLst>
              <a:ext uri="{FF2B5EF4-FFF2-40B4-BE49-F238E27FC236}">
                <a16:creationId xmlns:a16="http://schemas.microsoft.com/office/drawing/2014/main" id="{CD5C0EA4-1641-4F5C-BF70-43EAD938500F}"/>
              </a:ext>
            </a:extLst>
          </p:cNvPr>
          <p:cNvGraphicFramePr>
            <a:graphicFrameLocks noGrp="1"/>
          </p:cNvGraphicFramePr>
          <p:nvPr>
            <p:extLst/>
          </p:nvPr>
        </p:nvGraphicFramePr>
        <p:xfrm>
          <a:off x="87906" y="2058367"/>
          <a:ext cx="5598037" cy="4155576"/>
        </p:xfrm>
        <a:graphic>
          <a:graphicData uri="http://schemas.openxmlformats.org/drawingml/2006/table">
            <a:tbl>
              <a:tblPr firstRow="1" firstCol="1" bandRow="1"/>
              <a:tblGrid>
                <a:gridCol w="805076">
                  <a:extLst>
                    <a:ext uri="{9D8B030D-6E8A-4147-A177-3AD203B41FA5}">
                      <a16:colId xmlns:a16="http://schemas.microsoft.com/office/drawing/2014/main" val="6592420"/>
                    </a:ext>
                  </a:extLst>
                </a:gridCol>
                <a:gridCol w="985296">
                  <a:extLst>
                    <a:ext uri="{9D8B030D-6E8A-4147-A177-3AD203B41FA5}">
                      <a16:colId xmlns:a16="http://schemas.microsoft.com/office/drawing/2014/main" val="3667563251"/>
                    </a:ext>
                  </a:extLst>
                </a:gridCol>
                <a:gridCol w="1024761">
                  <a:extLst>
                    <a:ext uri="{9D8B030D-6E8A-4147-A177-3AD203B41FA5}">
                      <a16:colId xmlns:a16="http://schemas.microsoft.com/office/drawing/2014/main" val="693144511"/>
                    </a:ext>
                  </a:extLst>
                </a:gridCol>
                <a:gridCol w="1024761">
                  <a:extLst>
                    <a:ext uri="{9D8B030D-6E8A-4147-A177-3AD203B41FA5}">
                      <a16:colId xmlns:a16="http://schemas.microsoft.com/office/drawing/2014/main" val="110398652"/>
                    </a:ext>
                  </a:extLst>
                </a:gridCol>
                <a:gridCol w="962275">
                  <a:extLst>
                    <a:ext uri="{9D8B030D-6E8A-4147-A177-3AD203B41FA5}">
                      <a16:colId xmlns:a16="http://schemas.microsoft.com/office/drawing/2014/main" val="869129774"/>
                    </a:ext>
                  </a:extLst>
                </a:gridCol>
                <a:gridCol w="795868">
                  <a:extLst>
                    <a:ext uri="{9D8B030D-6E8A-4147-A177-3AD203B41FA5}">
                      <a16:colId xmlns:a16="http://schemas.microsoft.com/office/drawing/2014/main" val="3612785182"/>
                    </a:ext>
                  </a:extLst>
                </a:gridCol>
              </a:tblGrid>
              <a:tr h="699678">
                <a:tc rowSpan="2">
                  <a:txBody>
                    <a:bodyPr/>
                    <a:lstStyle/>
                    <a:p>
                      <a:pPr indent="180340" algn="ctr">
                        <a:lnSpc>
                          <a:spcPct val="150000"/>
                        </a:lnSpc>
                        <a:spcBef>
                          <a:spcPts val="600"/>
                        </a:spcBef>
                        <a:spcAft>
                          <a:spcPts val="0"/>
                        </a:spcAft>
                      </a:pPr>
                      <a: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Viga</a:t>
                      </a:r>
                      <a:endPar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Longitud</a:t>
                      </a:r>
                      <a:endPar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ctr">
                        <a:lnSpc>
                          <a:spcPct val="150000"/>
                        </a:lnSpc>
                        <a:spcBef>
                          <a:spcPts val="600"/>
                        </a:spcBef>
                        <a:spcAft>
                          <a:spcPts val="0"/>
                        </a:spcAft>
                      </a:pPr>
                      <a: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Deflexión calculada</a:t>
                      </a:r>
                      <a:endPar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ctr">
                        <a:lnSpc>
                          <a:spcPct val="150000"/>
                        </a:lnSpc>
                        <a:spcBef>
                          <a:spcPts val="600"/>
                        </a:spcBef>
                        <a:spcAft>
                          <a:spcPts val="0"/>
                        </a:spcAft>
                      </a:pPr>
                      <a: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s-EC" sz="1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Δc</a:t>
                      </a:r>
                      <a: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Deflexión admisible</a:t>
                      </a:r>
                      <a:endPar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ctr">
                        <a:lnSpc>
                          <a:spcPct val="150000"/>
                        </a:lnSpc>
                        <a:spcBef>
                          <a:spcPts val="600"/>
                        </a:spcBef>
                        <a:spcAft>
                          <a:spcPts val="0"/>
                        </a:spcAft>
                      </a:pPr>
                      <a: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s-EC" sz="1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Δa</a:t>
                      </a:r>
                      <a: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Δc</a:t>
                      </a:r>
                      <a: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&lt;</a:t>
                      </a:r>
                      <a:r>
                        <a:rPr lang="es-EC" sz="1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Δa</a:t>
                      </a:r>
                      <a:endPar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capacidad</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4863550"/>
                  </a:ext>
                </a:extLst>
              </a:tr>
              <a:tr h="191657">
                <a:tc vMerge="1">
                  <a:txBody>
                    <a:bodyPr/>
                    <a:lstStyle/>
                    <a:p>
                      <a:endParaRPr lang="es-EC"/>
                    </a:p>
                  </a:txBody>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cm</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cm</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cm</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Condición</a:t>
                      </a:r>
                      <a:endPar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extLst>
                  <a:ext uri="{0D108BD9-81ED-4DB2-BD59-A6C34878D82A}">
                    <a16:rowId xmlns:a16="http://schemas.microsoft.com/office/drawing/2014/main" val="3338562069"/>
                  </a:ext>
                </a:extLst>
              </a:tr>
              <a:tr h="191657">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p>
                  </a:txBody>
                  <a:tcPr marL="20077" marR="20077"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780</a:t>
                      </a:r>
                    </a:p>
                  </a:txBody>
                  <a:tcPr marL="20077" marR="20077"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7,22</a:t>
                      </a:r>
                    </a:p>
                  </a:txBody>
                  <a:tcPr marL="20077" marR="20077"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20077" marR="20077"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278%</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850579767"/>
                  </a:ext>
                </a:extLst>
              </a:tr>
              <a:tr h="191657">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7,04</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271%</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b">
                    <a:lnL>
                      <a:noFill/>
                    </a:lnL>
                    <a:lnR>
                      <a:noFill/>
                    </a:lnR>
                    <a:lnT>
                      <a:noFill/>
                    </a:lnT>
                    <a:lnB>
                      <a:noFill/>
                    </a:lnB>
                  </a:tcPr>
                </a:tc>
                <a:extLst>
                  <a:ext uri="{0D108BD9-81ED-4DB2-BD59-A6C34878D82A}">
                    <a16:rowId xmlns:a16="http://schemas.microsoft.com/office/drawing/2014/main" val="1164973171"/>
                  </a:ext>
                </a:extLst>
              </a:tr>
              <a:tr h="191657">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6,79</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261%</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b">
                    <a:lnL>
                      <a:noFill/>
                    </a:lnL>
                    <a:lnR>
                      <a:noFill/>
                    </a:lnR>
                    <a:lnT>
                      <a:noFill/>
                    </a:lnT>
                    <a:lnB>
                      <a:noFill/>
                    </a:lnB>
                  </a:tcPr>
                </a:tc>
                <a:extLst>
                  <a:ext uri="{0D108BD9-81ED-4DB2-BD59-A6C34878D82A}">
                    <a16:rowId xmlns:a16="http://schemas.microsoft.com/office/drawing/2014/main" val="1698352825"/>
                  </a:ext>
                </a:extLst>
              </a:tr>
              <a:tr h="191657">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6,51</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250%</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b">
                    <a:lnL>
                      <a:noFill/>
                    </a:lnL>
                    <a:lnR>
                      <a:noFill/>
                    </a:lnR>
                    <a:lnT>
                      <a:noFill/>
                    </a:lnT>
                    <a:lnB>
                      <a:noFill/>
                    </a:lnB>
                  </a:tcPr>
                </a:tc>
                <a:extLst>
                  <a:ext uri="{0D108BD9-81ED-4DB2-BD59-A6C34878D82A}">
                    <a16:rowId xmlns:a16="http://schemas.microsoft.com/office/drawing/2014/main" val="4277816043"/>
                  </a:ext>
                </a:extLst>
              </a:tr>
              <a:tr h="191657">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6,18</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238%</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b">
                    <a:lnL>
                      <a:noFill/>
                    </a:lnL>
                    <a:lnR>
                      <a:noFill/>
                    </a:lnR>
                    <a:lnT>
                      <a:noFill/>
                    </a:lnT>
                    <a:lnB>
                      <a:noFill/>
                    </a:lnB>
                  </a:tcPr>
                </a:tc>
                <a:extLst>
                  <a:ext uri="{0D108BD9-81ED-4DB2-BD59-A6C34878D82A}">
                    <a16:rowId xmlns:a16="http://schemas.microsoft.com/office/drawing/2014/main" val="3189658120"/>
                  </a:ext>
                </a:extLst>
              </a:tr>
              <a:tr h="191657">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5,66</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218%</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b">
                    <a:lnL>
                      <a:noFill/>
                    </a:lnL>
                    <a:lnR>
                      <a:noFill/>
                    </a:lnR>
                    <a:lnT>
                      <a:noFill/>
                    </a:lnT>
                    <a:lnB>
                      <a:noFill/>
                    </a:lnB>
                  </a:tcPr>
                </a:tc>
                <a:extLst>
                  <a:ext uri="{0D108BD9-81ED-4DB2-BD59-A6C34878D82A}">
                    <a16:rowId xmlns:a16="http://schemas.microsoft.com/office/drawing/2014/main" val="4069365660"/>
                  </a:ext>
                </a:extLst>
              </a:tr>
              <a:tr h="191657">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5,68</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218%</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b">
                    <a:lnL>
                      <a:noFill/>
                    </a:lnL>
                    <a:lnR>
                      <a:noFill/>
                    </a:lnR>
                    <a:lnT>
                      <a:noFill/>
                    </a:lnT>
                    <a:lnB>
                      <a:noFill/>
                    </a:lnB>
                  </a:tcPr>
                </a:tc>
                <a:extLst>
                  <a:ext uri="{0D108BD9-81ED-4DB2-BD59-A6C34878D82A}">
                    <a16:rowId xmlns:a16="http://schemas.microsoft.com/office/drawing/2014/main" val="773168339"/>
                  </a:ext>
                </a:extLst>
              </a:tr>
              <a:tr h="191657">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5,88</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226%</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b">
                    <a:lnL>
                      <a:noFill/>
                    </a:lnL>
                    <a:lnR>
                      <a:noFill/>
                    </a:lnR>
                    <a:lnT>
                      <a:noFill/>
                    </a:lnT>
                    <a:lnB>
                      <a:noFill/>
                    </a:lnB>
                  </a:tcPr>
                </a:tc>
                <a:extLst>
                  <a:ext uri="{0D108BD9-81ED-4DB2-BD59-A6C34878D82A}">
                    <a16:rowId xmlns:a16="http://schemas.microsoft.com/office/drawing/2014/main" val="1344784107"/>
                  </a:ext>
                </a:extLst>
              </a:tr>
              <a:tr h="191657">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6,19</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238%</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b">
                    <a:lnL>
                      <a:noFill/>
                    </a:lnL>
                    <a:lnR>
                      <a:noFill/>
                    </a:lnR>
                    <a:lnT>
                      <a:noFill/>
                    </a:lnT>
                    <a:lnB>
                      <a:noFill/>
                    </a:lnB>
                  </a:tcPr>
                </a:tc>
                <a:extLst>
                  <a:ext uri="{0D108BD9-81ED-4DB2-BD59-A6C34878D82A}">
                    <a16:rowId xmlns:a16="http://schemas.microsoft.com/office/drawing/2014/main" val="3772181388"/>
                  </a:ext>
                </a:extLst>
              </a:tr>
              <a:tr h="191657">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6,43</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247%</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b">
                    <a:lnL>
                      <a:noFill/>
                    </a:lnL>
                    <a:lnR>
                      <a:noFill/>
                    </a:lnR>
                    <a:lnT>
                      <a:noFill/>
                    </a:lnT>
                    <a:lnB>
                      <a:noFill/>
                    </a:lnB>
                  </a:tcPr>
                </a:tc>
                <a:extLst>
                  <a:ext uri="{0D108BD9-81ED-4DB2-BD59-A6C34878D82A}">
                    <a16:rowId xmlns:a16="http://schemas.microsoft.com/office/drawing/2014/main" val="315030251"/>
                  </a:ext>
                </a:extLst>
              </a:tr>
              <a:tr h="191657">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6,63</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255%</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b">
                    <a:lnL>
                      <a:noFill/>
                    </a:lnL>
                    <a:lnR>
                      <a:noFill/>
                    </a:lnR>
                    <a:lnT>
                      <a:noFill/>
                    </a:lnT>
                    <a:lnB>
                      <a:noFill/>
                    </a:lnB>
                  </a:tcPr>
                </a:tc>
                <a:extLst>
                  <a:ext uri="{0D108BD9-81ED-4DB2-BD59-A6C34878D82A}">
                    <a16:rowId xmlns:a16="http://schemas.microsoft.com/office/drawing/2014/main" val="2298618365"/>
                  </a:ext>
                </a:extLst>
              </a:tr>
              <a:tr h="191657">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6,77</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endPar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b">
                    <a:lnL>
                      <a:noFill/>
                    </a:lnL>
                    <a:lnR>
                      <a:noFill/>
                    </a:lnR>
                    <a:lnT>
                      <a:noFill/>
                    </a:lnT>
                    <a:lnB>
                      <a:noFill/>
                    </a:lnB>
                  </a:tcPr>
                </a:tc>
                <a:extLst>
                  <a:ext uri="{0D108BD9-81ED-4DB2-BD59-A6C34878D82A}">
                    <a16:rowId xmlns:a16="http://schemas.microsoft.com/office/drawing/2014/main" val="3696937348"/>
                  </a:ext>
                </a:extLst>
              </a:tr>
              <a:tr h="191657">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6,87</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264%</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b">
                    <a:lnL>
                      <a:noFill/>
                    </a:lnL>
                    <a:lnR>
                      <a:noFill/>
                    </a:lnR>
                    <a:lnT>
                      <a:noFill/>
                    </a:lnT>
                    <a:lnB>
                      <a:noFill/>
                    </a:lnB>
                  </a:tcPr>
                </a:tc>
                <a:extLst>
                  <a:ext uri="{0D108BD9-81ED-4DB2-BD59-A6C34878D82A}">
                    <a16:rowId xmlns:a16="http://schemas.microsoft.com/office/drawing/2014/main" val="4277263035"/>
                  </a:ext>
                </a:extLst>
              </a:tr>
              <a:tr h="191657">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6,89</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265%</a:t>
                      </a:r>
                      <a:endPar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b">
                    <a:lnL>
                      <a:noFill/>
                    </a:lnL>
                    <a:lnR>
                      <a:noFill/>
                    </a:lnR>
                    <a:lnT>
                      <a:noFill/>
                    </a:lnT>
                    <a:lnB>
                      <a:noFill/>
                    </a:lnB>
                  </a:tcPr>
                </a:tc>
                <a:extLst>
                  <a:ext uri="{0D108BD9-81ED-4DB2-BD59-A6C34878D82A}">
                    <a16:rowId xmlns:a16="http://schemas.microsoft.com/office/drawing/2014/main" val="3637795184"/>
                  </a:ext>
                </a:extLst>
              </a:tr>
              <a:tr h="191657">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6,83</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263%</a:t>
                      </a:r>
                      <a:endPar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b">
                    <a:lnL>
                      <a:noFill/>
                    </a:lnL>
                    <a:lnR>
                      <a:noFill/>
                    </a:lnR>
                    <a:lnT>
                      <a:noFill/>
                    </a:lnT>
                    <a:lnB>
                      <a:noFill/>
                    </a:lnB>
                  </a:tcPr>
                </a:tc>
                <a:extLst>
                  <a:ext uri="{0D108BD9-81ED-4DB2-BD59-A6C34878D82A}">
                    <a16:rowId xmlns:a16="http://schemas.microsoft.com/office/drawing/2014/main" val="2382066526"/>
                  </a:ext>
                </a:extLst>
              </a:tr>
              <a:tr h="191657">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p>
                  </a:txBody>
                  <a:tcPr marL="20077" marR="2007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780</a:t>
                      </a:r>
                    </a:p>
                  </a:txBody>
                  <a:tcPr marL="20077" marR="2007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6,67</a:t>
                      </a:r>
                    </a:p>
                  </a:txBody>
                  <a:tcPr marL="20077" marR="2007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20077" marR="2007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257%</a:t>
                      </a:r>
                      <a:endParaRPr lang="es-EC"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077" marR="20077"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5446320"/>
                  </a:ext>
                </a:extLst>
              </a:tr>
            </a:tbl>
          </a:graphicData>
        </a:graphic>
      </p:graphicFrame>
    </p:spTree>
    <p:extLst>
      <p:ext uri="{BB962C8B-B14F-4D97-AF65-F5344CB8AC3E}">
        <p14:creationId xmlns:p14="http://schemas.microsoft.com/office/powerpoint/2010/main" val="13159287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59</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940378" y="86881"/>
            <a:ext cx="9558156" cy="461665"/>
          </a:xfrm>
          <a:prstGeom prst="rect">
            <a:avLst/>
          </a:prstGeom>
          <a:noFill/>
          <a:ln>
            <a:noFill/>
          </a:ln>
        </p:spPr>
        <p:txBody>
          <a:bodyPr wrap="square" rtlCol="0">
            <a:spAutoFit/>
          </a:bodyPr>
          <a:lstStyle/>
          <a:p>
            <a:pPr algn="ctr"/>
            <a:r>
              <a:rPr lang="es-ES" sz="2400" dirty="0">
                <a:ln>
                  <a:solidFill>
                    <a:schemeClr val="tx1"/>
                  </a:solidFill>
                </a:ln>
              </a:rPr>
              <a:t>REFORZAMIENTO :  SELECCIÓN REFORZAMIENTO ADECUADO</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graphicFrame>
        <p:nvGraphicFramePr>
          <p:cNvPr id="3" name="Tabla 2">
            <a:extLst>
              <a:ext uri="{FF2B5EF4-FFF2-40B4-BE49-F238E27FC236}">
                <a16:creationId xmlns:a16="http://schemas.microsoft.com/office/drawing/2014/main" id="{8D99C319-A2FB-4339-8006-B59C19B8CE0D}"/>
              </a:ext>
            </a:extLst>
          </p:cNvPr>
          <p:cNvGraphicFramePr>
            <a:graphicFrameLocks noGrp="1"/>
          </p:cNvGraphicFramePr>
          <p:nvPr>
            <p:extLst/>
          </p:nvPr>
        </p:nvGraphicFramePr>
        <p:xfrm>
          <a:off x="1314678" y="752081"/>
          <a:ext cx="9183856" cy="5213161"/>
        </p:xfrm>
        <a:graphic>
          <a:graphicData uri="http://schemas.openxmlformats.org/drawingml/2006/table">
            <a:tbl>
              <a:tblPr firstRow="1" firstCol="1" bandRow="1"/>
              <a:tblGrid>
                <a:gridCol w="2270781">
                  <a:extLst>
                    <a:ext uri="{9D8B030D-6E8A-4147-A177-3AD203B41FA5}">
                      <a16:colId xmlns:a16="http://schemas.microsoft.com/office/drawing/2014/main" val="3362825824"/>
                    </a:ext>
                  </a:extLst>
                </a:gridCol>
                <a:gridCol w="3482888">
                  <a:extLst>
                    <a:ext uri="{9D8B030D-6E8A-4147-A177-3AD203B41FA5}">
                      <a16:colId xmlns:a16="http://schemas.microsoft.com/office/drawing/2014/main" val="2170329101"/>
                    </a:ext>
                  </a:extLst>
                </a:gridCol>
                <a:gridCol w="3430187">
                  <a:extLst>
                    <a:ext uri="{9D8B030D-6E8A-4147-A177-3AD203B41FA5}">
                      <a16:colId xmlns:a16="http://schemas.microsoft.com/office/drawing/2014/main" val="2033896785"/>
                    </a:ext>
                  </a:extLst>
                </a:gridCol>
              </a:tblGrid>
              <a:tr h="521919">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Factor</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576" marR="215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Incorporación de vigas y columnas de     hormigón armado</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576" marR="215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Enchape con malla </a:t>
                      </a:r>
                    </a:p>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electrosoldada</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576" marR="215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6186662"/>
                  </a:ext>
                </a:extLst>
              </a:tr>
              <a:tr h="1077125">
                <a:tc rowSpan="2">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Estructural</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576" marR="215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Proporciona rigidez a la estructura mediante un confinamiento de los muros lo cual limita los desplazamientos excesivos de la estructura</a:t>
                      </a:r>
                    </a:p>
                  </a:txBody>
                  <a:tcPr marL="21576" marR="2157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Proporciona la misma rigidez a la estructura, pero se necesita mayor cantidad de material ya que, en este caso, se necesita enchapar mas del 50% de le todos los muros de la edificación.</a:t>
                      </a:r>
                    </a:p>
                  </a:txBody>
                  <a:tcPr marL="21576" marR="21576"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58444148"/>
                  </a:ext>
                </a:extLst>
              </a:tr>
              <a:tr h="1077125">
                <a:tc vMerge="1">
                  <a:txBody>
                    <a:bodyPr/>
                    <a:lstStyle/>
                    <a:p>
                      <a:endParaRPr lang="es-EC"/>
                    </a:p>
                  </a:txBody>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 un sistema que permite que los esfuerzos de toda la estructura se repartan de manera uniforme bajando los esfuerzos que realizan los muros de mampostería.</a:t>
                      </a:r>
                    </a:p>
                  </a:txBody>
                  <a:tcPr marL="21576" marR="2157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Incrementa la capacidad de resistencia de los muros frente a esfuerzos actuantes, pero no ayuda a resolver el problema de las deflexiones excesivas en las viguetas de madera.</a:t>
                      </a:r>
                    </a:p>
                  </a:txBody>
                  <a:tcPr marL="21576" marR="21576"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6786309"/>
                  </a:ext>
                </a:extLst>
              </a:tr>
              <a:tr h="1112237">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Arquitectónico</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576" marR="215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Posibilita que la estructura mantenga su arquitectura original ya que las secciones de hormigón se las puede diseñar en lugares que no sean visibles y no cambien el entorno arquitectónico de la misma.</a:t>
                      </a:r>
                    </a:p>
                  </a:txBody>
                  <a:tcPr marL="21576" marR="215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 este caso, ya que los más afectados presentan una arquitectura con arcos y detalles constructivos especiales, la colocación del enchapado distorsiona la arquitectura original de la edificación.</a:t>
                      </a:r>
                    </a:p>
                  </a:txBody>
                  <a:tcPr marL="21576" marR="215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0075348"/>
                  </a:ext>
                </a:extLst>
              </a:tr>
              <a:tr h="1354727">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Económico</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576" marR="215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 implementación de secciones resulta más económica ya que se interviene solo en los lugares donde serán colocadas dichas secciones</a:t>
                      </a:r>
                    </a:p>
                  </a:txBody>
                  <a:tcPr marL="21576" marR="215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 cambio, el enchape resulta ser más caro ya que por los resultados obtenidos se deben bajar los esfuerzos en la mayoría de los muros de la edificación, lo cual implica intervenir en todos los muros afectados.</a:t>
                      </a:r>
                    </a:p>
                  </a:txBody>
                  <a:tcPr marL="21576" marR="215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1683385"/>
                  </a:ext>
                </a:extLst>
              </a:tr>
            </a:tbl>
          </a:graphicData>
        </a:graphic>
      </p:graphicFrame>
    </p:spTree>
    <p:extLst>
      <p:ext uri="{BB962C8B-B14F-4D97-AF65-F5344CB8AC3E}">
        <p14:creationId xmlns:p14="http://schemas.microsoft.com/office/powerpoint/2010/main" val="645434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6</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17355" y="57636"/>
            <a:ext cx="5164428" cy="461665"/>
          </a:xfrm>
          <a:prstGeom prst="rect">
            <a:avLst/>
          </a:prstGeom>
          <a:noFill/>
          <a:ln>
            <a:noFill/>
          </a:ln>
        </p:spPr>
        <p:txBody>
          <a:bodyPr wrap="square" rtlCol="0">
            <a:spAutoFit/>
          </a:bodyPr>
          <a:lstStyle/>
          <a:p>
            <a:pPr algn="ctr"/>
            <a:r>
              <a:rPr lang="es-ES" sz="2400" b="1" dirty="0">
                <a:ln>
                  <a:solidFill>
                    <a:schemeClr val="tx1"/>
                  </a:solidFill>
                </a:ln>
              </a:rPr>
              <a:t>PROBLEMA: </a:t>
            </a:r>
            <a:r>
              <a:rPr lang="es-ES" sz="2000" dirty="0">
                <a:ln>
                  <a:solidFill>
                    <a:schemeClr val="tx1"/>
                  </a:solidFill>
                </a:ln>
              </a:rPr>
              <a:t>PLANTEAMIENTO</a:t>
            </a:r>
            <a:r>
              <a:rPr lang="es-ES" sz="2000" b="1" dirty="0">
                <a:ln>
                  <a:solidFill>
                    <a:schemeClr val="tx1"/>
                  </a:solidFill>
                </a:ln>
              </a:rPr>
              <a:t> </a:t>
            </a:r>
            <a:r>
              <a:rPr lang="es-ES" sz="2000" dirty="0">
                <a:ln>
                  <a:solidFill>
                    <a:schemeClr val="tx1"/>
                  </a:solidFill>
                </a:ln>
              </a:rPr>
              <a:t> </a:t>
            </a:r>
          </a:p>
        </p:txBody>
      </p:sp>
      <p:sp>
        <p:nvSpPr>
          <p:cNvPr id="14" name="Rectángulo 13"/>
          <p:cNvSpPr/>
          <p:nvPr/>
        </p:nvSpPr>
        <p:spPr>
          <a:xfrm>
            <a:off x="2284890" y="2974559"/>
            <a:ext cx="2039975" cy="338554"/>
          </a:xfrm>
          <a:prstGeom prst="rect">
            <a:avLst/>
          </a:prstGeom>
        </p:spPr>
        <p:txBody>
          <a:bodyPr wrap="square">
            <a:spAutoFit/>
          </a:bodyPr>
          <a:lstStyle/>
          <a:p>
            <a:pPr algn="just"/>
            <a:r>
              <a:rPr lang="es-EC" sz="1600" b="1" dirty="0"/>
              <a:t>Fuente: </a:t>
            </a:r>
            <a:r>
              <a:rPr lang="es-EC" sz="1600" dirty="0"/>
              <a:t>(USGS, 2000)  </a:t>
            </a:r>
          </a:p>
        </p:txBody>
      </p:sp>
      <p:sp>
        <p:nvSpPr>
          <p:cNvPr id="28" name="CuadroTexto 27"/>
          <p:cNvSpPr txBox="1"/>
          <p:nvPr/>
        </p:nvSpPr>
        <p:spPr>
          <a:xfrm>
            <a:off x="998168" y="2805282"/>
            <a:ext cx="4527458" cy="338554"/>
          </a:xfrm>
          <a:prstGeom prst="rect">
            <a:avLst/>
          </a:prstGeom>
          <a:noFill/>
        </p:spPr>
        <p:txBody>
          <a:bodyPr wrap="none" rtlCol="0">
            <a:spAutoFit/>
          </a:bodyPr>
          <a:lstStyle/>
          <a:p>
            <a:r>
              <a:rPr lang="es-EC" sz="1600" b="1" dirty="0"/>
              <a:t>Casa afectada por el terremoto de Ambato de 1949</a:t>
            </a:r>
          </a:p>
        </p:txBody>
      </p:sp>
      <p:sp>
        <p:nvSpPr>
          <p:cNvPr id="29"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2" name="3 Flecha a la derecha con muesca"/>
          <p:cNvSpPr/>
          <p:nvPr/>
        </p:nvSpPr>
        <p:spPr>
          <a:xfrm>
            <a:off x="1535159" y="6260324"/>
            <a:ext cx="1499463" cy="680627"/>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3"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34" name="3 Flecha a la derecha con muesca"/>
          <p:cNvSpPr/>
          <p:nvPr/>
        </p:nvSpPr>
        <p:spPr>
          <a:xfrm>
            <a:off x="4671794"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5"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6"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pic>
        <p:nvPicPr>
          <p:cNvPr id="2" name="Imagen 1">
            <a:extLst>
              <a:ext uri="{FF2B5EF4-FFF2-40B4-BE49-F238E27FC236}">
                <a16:creationId xmlns:a16="http://schemas.microsoft.com/office/drawing/2014/main" id="{302DF84D-7BAD-4AAC-AF6C-0904C49399E9}"/>
              </a:ext>
            </a:extLst>
          </p:cNvPr>
          <p:cNvPicPr>
            <a:picLocks noChangeAspect="1"/>
          </p:cNvPicPr>
          <p:nvPr/>
        </p:nvPicPr>
        <p:blipFill rotWithShape="1">
          <a:blip r:embed="rId3"/>
          <a:srcRect b="16162"/>
          <a:stretch/>
        </p:blipFill>
        <p:spPr>
          <a:xfrm>
            <a:off x="1532824" y="424564"/>
            <a:ext cx="3458147" cy="2475456"/>
          </a:xfrm>
          <a:prstGeom prst="rect">
            <a:avLst/>
          </a:prstGeom>
        </p:spPr>
      </p:pic>
      <p:pic>
        <p:nvPicPr>
          <p:cNvPr id="3" name="Imagen 2">
            <a:extLst>
              <a:ext uri="{FF2B5EF4-FFF2-40B4-BE49-F238E27FC236}">
                <a16:creationId xmlns:a16="http://schemas.microsoft.com/office/drawing/2014/main" id="{174857B4-829F-45BC-AA29-B7A7F5BB1C97}"/>
              </a:ext>
            </a:extLst>
          </p:cNvPr>
          <p:cNvPicPr>
            <a:picLocks noChangeAspect="1"/>
          </p:cNvPicPr>
          <p:nvPr/>
        </p:nvPicPr>
        <p:blipFill rotWithShape="1">
          <a:blip r:embed="rId4"/>
          <a:srcRect b="17831"/>
          <a:stretch/>
        </p:blipFill>
        <p:spPr>
          <a:xfrm>
            <a:off x="6432504" y="357501"/>
            <a:ext cx="3639029" cy="2598812"/>
          </a:xfrm>
          <a:prstGeom prst="rect">
            <a:avLst/>
          </a:prstGeom>
        </p:spPr>
      </p:pic>
      <p:pic>
        <p:nvPicPr>
          <p:cNvPr id="5" name="Imagen 4">
            <a:extLst>
              <a:ext uri="{FF2B5EF4-FFF2-40B4-BE49-F238E27FC236}">
                <a16:creationId xmlns:a16="http://schemas.microsoft.com/office/drawing/2014/main" id="{911B0282-F81D-4C2E-AAED-64F757533B5C}"/>
              </a:ext>
            </a:extLst>
          </p:cNvPr>
          <p:cNvPicPr>
            <a:picLocks noChangeAspect="1"/>
          </p:cNvPicPr>
          <p:nvPr/>
        </p:nvPicPr>
        <p:blipFill rotWithShape="1">
          <a:blip r:embed="rId5"/>
          <a:srcRect b="17130"/>
          <a:stretch/>
        </p:blipFill>
        <p:spPr>
          <a:xfrm>
            <a:off x="1436489" y="3299325"/>
            <a:ext cx="3507886" cy="2568166"/>
          </a:xfrm>
          <a:prstGeom prst="rect">
            <a:avLst/>
          </a:prstGeom>
        </p:spPr>
      </p:pic>
      <p:pic>
        <p:nvPicPr>
          <p:cNvPr id="7" name="Imagen 6">
            <a:extLst>
              <a:ext uri="{FF2B5EF4-FFF2-40B4-BE49-F238E27FC236}">
                <a16:creationId xmlns:a16="http://schemas.microsoft.com/office/drawing/2014/main" id="{4156BF45-DBE7-4E46-B766-15A2BE1EBF88}"/>
              </a:ext>
            </a:extLst>
          </p:cNvPr>
          <p:cNvPicPr>
            <a:picLocks noChangeAspect="1"/>
          </p:cNvPicPr>
          <p:nvPr/>
        </p:nvPicPr>
        <p:blipFill rotWithShape="1">
          <a:blip r:embed="rId6"/>
          <a:srcRect b="23336"/>
          <a:stretch/>
        </p:blipFill>
        <p:spPr>
          <a:xfrm>
            <a:off x="5594240" y="3393949"/>
            <a:ext cx="5315555" cy="2314006"/>
          </a:xfrm>
          <a:prstGeom prst="rect">
            <a:avLst/>
          </a:prstGeom>
        </p:spPr>
      </p:pic>
      <p:sp>
        <p:nvSpPr>
          <p:cNvPr id="25" name="Rectángulo 24">
            <a:extLst>
              <a:ext uri="{FF2B5EF4-FFF2-40B4-BE49-F238E27FC236}">
                <a16:creationId xmlns:a16="http://schemas.microsoft.com/office/drawing/2014/main" id="{1F9202CB-8F6D-4D53-B910-6CBF7EDA8833}"/>
              </a:ext>
            </a:extLst>
          </p:cNvPr>
          <p:cNvSpPr/>
          <p:nvPr/>
        </p:nvSpPr>
        <p:spPr>
          <a:xfrm>
            <a:off x="7335573" y="3077410"/>
            <a:ext cx="2301399" cy="338554"/>
          </a:xfrm>
          <a:prstGeom prst="rect">
            <a:avLst/>
          </a:prstGeom>
        </p:spPr>
        <p:txBody>
          <a:bodyPr wrap="none">
            <a:spAutoFit/>
          </a:bodyPr>
          <a:lstStyle/>
          <a:p>
            <a:pPr algn="just"/>
            <a:r>
              <a:rPr lang="es-EC" sz="1600" b="1" dirty="0"/>
              <a:t>Fuente: </a:t>
            </a:r>
            <a:r>
              <a:rPr lang="es-EC" sz="1600" dirty="0"/>
              <a:t>(</a:t>
            </a:r>
            <a:r>
              <a:rPr lang="es-EC" sz="1600" dirty="0" err="1"/>
              <a:t>Egred</a:t>
            </a:r>
            <a:r>
              <a:rPr lang="es-EC" sz="1600" dirty="0"/>
              <a:t>. A, 1998)  </a:t>
            </a:r>
          </a:p>
        </p:txBody>
      </p:sp>
      <p:sp>
        <p:nvSpPr>
          <p:cNvPr id="26" name="CuadroTexto 25">
            <a:extLst>
              <a:ext uri="{FF2B5EF4-FFF2-40B4-BE49-F238E27FC236}">
                <a16:creationId xmlns:a16="http://schemas.microsoft.com/office/drawing/2014/main" id="{E85DBBED-669E-4AF4-8217-AE29E2275BB2}"/>
              </a:ext>
            </a:extLst>
          </p:cNvPr>
          <p:cNvSpPr txBox="1"/>
          <p:nvPr/>
        </p:nvSpPr>
        <p:spPr>
          <a:xfrm>
            <a:off x="6277693" y="2887047"/>
            <a:ext cx="4242123" cy="338554"/>
          </a:xfrm>
          <a:prstGeom prst="rect">
            <a:avLst/>
          </a:prstGeom>
          <a:noFill/>
        </p:spPr>
        <p:txBody>
          <a:bodyPr wrap="none" rtlCol="0">
            <a:spAutoFit/>
          </a:bodyPr>
          <a:lstStyle/>
          <a:p>
            <a:r>
              <a:rPr lang="es-EC" sz="1600" b="1" dirty="0"/>
              <a:t>Daños ocasionados por el sismo Pomasqui 1990</a:t>
            </a:r>
          </a:p>
        </p:txBody>
      </p:sp>
      <p:sp>
        <p:nvSpPr>
          <p:cNvPr id="27" name="Rectángulo 26">
            <a:extLst>
              <a:ext uri="{FF2B5EF4-FFF2-40B4-BE49-F238E27FC236}">
                <a16:creationId xmlns:a16="http://schemas.microsoft.com/office/drawing/2014/main" id="{11D4A529-EB1F-4F49-AB00-075C7EE15225}"/>
              </a:ext>
            </a:extLst>
          </p:cNvPr>
          <p:cNvSpPr/>
          <p:nvPr/>
        </p:nvSpPr>
        <p:spPr>
          <a:xfrm>
            <a:off x="2159528" y="5921769"/>
            <a:ext cx="2057358" cy="338554"/>
          </a:xfrm>
          <a:prstGeom prst="rect">
            <a:avLst/>
          </a:prstGeom>
        </p:spPr>
        <p:txBody>
          <a:bodyPr wrap="none">
            <a:spAutoFit/>
          </a:bodyPr>
          <a:lstStyle/>
          <a:p>
            <a:pPr algn="just"/>
            <a:r>
              <a:rPr lang="es-EC" sz="1600" b="1" dirty="0"/>
              <a:t>Fuente: </a:t>
            </a:r>
            <a:r>
              <a:rPr lang="es-EC" sz="1600" dirty="0"/>
              <a:t>(USGS, 2000)  </a:t>
            </a:r>
          </a:p>
        </p:txBody>
      </p:sp>
      <p:sp>
        <p:nvSpPr>
          <p:cNvPr id="37" name="CuadroTexto 36">
            <a:extLst>
              <a:ext uri="{FF2B5EF4-FFF2-40B4-BE49-F238E27FC236}">
                <a16:creationId xmlns:a16="http://schemas.microsoft.com/office/drawing/2014/main" id="{5DAB50F0-CCDC-4592-B1EF-5D92ACE39FE7}"/>
              </a:ext>
            </a:extLst>
          </p:cNvPr>
          <p:cNvSpPr txBox="1"/>
          <p:nvPr/>
        </p:nvSpPr>
        <p:spPr>
          <a:xfrm>
            <a:off x="1187307" y="5707955"/>
            <a:ext cx="4001801" cy="338554"/>
          </a:xfrm>
          <a:prstGeom prst="rect">
            <a:avLst/>
          </a:prstGeom>
          <a:noFill/>
        </p:spPr>
        <p:txBody>
          <a:bodyPr wrap="none" rtlCol="0">
            <a:spAutoFit/>
          </a:bodyPr>
          <a:lstStyle/>
          <a:p>
            <a:r>
              <a:rPr lang="es-EC" sz="1600" b="1" dirty="0"/>
              <a:t>Ruinas de Pelileo terremoto de Ambato 1949</a:t>
            </a:r>
          </a:p>
        </p:txBody>
      </p:sp>
      <p:sp>
        <p:nvSpPr>
          <p:cNvPr id="38" name="Rectángulo 37">
            <a:extLst>
              <a:ext uri="{FF2B5EF4-FFF2-40B4-BE49-F238E27FC236}">
                <a16:creationId xmlns:a16="http://schemas.microsoft.com/office/drawing/2014/main" id="{21A9F267-9F00-421C-81CF-419654F5E624}"/>
              </a:ext>
            </a:extLst>
          </p:cNvPr>
          <p:cNvSpPr/>
          <p:nvPr/>
        </p:nvSpPr>
        <p:spPr>
          <a:xfrm>
            <a:off x="7066361" y="5912567"/>
            <a:ext cx="2301399" cy="338554"/>
          </a:xfrm>
          <a:prstGeom prst="rect">
            <a:avLst/>
          </a:prstGeom>
        </p:spPr>
        <p:txBody>
          <a:bodyPr wrap="none">
            <a:spAutoFit/>
          </a:bodyPr>
          <a:lstStyle/>
          <a:p>
            <a:pPr algn="just"/>
            <a:r>
              <a:rPr lang="es-EC" sz="1600" b="1" dirty="0"/>
              <a:t>Fuente: </a:t>
            </a:r>
            <a:r>
              <a:rPr lang="es-EC" sz="1600" dirty="0"/>
              <a:t>(</a:t>
            </a:r>
            <a:r>
              <a:rPr lang="es-EC" sz="1600" dirty="0" err="1"/>
              <a:t>Egred</a:t>
            </a:r>
            <a:r>
              <a:rPr lang="es-EC" sz="1600" dirty="0"/>
              <a:t>. A, 1998)  </a:t>
            </a:r>
          </a:p>
        </p:txBody>
      </p:sp>
      <p:sp>
        <p:nvSpPr>
          <p:cNvPr id="39" name="CuadroTexto 38">
            <a:extLst>
              <a:ext uri="{FF2B5EF4-FFF2-40B4-BE49-F238E27FC236}">
                <a16:creationId xmlns:a16="http://schemas.microsoft.com/office/drawing/2014/main" id="{B33938C8-7CDD-4DE3-A704-B077B5515A6A}"/>
              </a:ext>
            </a:extLst>
          </p:cNvPr>
          <p:cNvSpPr txBox="1"/>
          <p:nvPr/>
        </p:nvSpPr>
        <p:spPr>
          <a:xfrm>
            <a:off x="6096000" y="5718795"/>
            <a:ext cx="4242123" cy="338554"/>
          </a:xfrm>
          <a:prstGeom prst="rect">
            <a:avLst/>
          </a:prstGeom>
          <a:noFill/>
        </p:spPr>
        <p:txBody>
          <a:bodyPr wrap="none" rtlCol="0">
            <a:spAutoFit/>
          </a:bodyPr>
          <a:lstStyle/>
          <a:p>
            <a:r>
              <a:rPr lang="es-EC" sz="1600" b="1" dirty="0"/>
              <a:t>Daños ocasionados por el sismo Pomasqui 1990</a:t>
            </a:r>
          </a:p>
        </p:txBody>
      </p:sp>
    </p:spTree>
    <p:extLst>
      <p:ext uri="{BB962C8B-B14F-4D97-AF65-F5344CB8AC3E}">
        <p14:creationId xmlns:p14="http://schemas.microsoft.com/office/powerpoint/2010/main" val="19220977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ángulo 23"/>
          <p:cNvSpPr/>
          <p:nvPr/>
        </p:nvSpPr>
        <p:spPr>
          <a:xfrm>
            <a:off x="6057959" y="772732"/>
            <a:ext cx="4623516"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a:t>PREDIMENSIONAMIENTO VIGAS</a:t>
            </a: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530" y="1946454"/>
            <a:ext cx="4657122" cy="2837968"/>
          </a:xfrm>
          <a:prstGeom prst="rect">
            <a:avLst/>
          </a:prstGeom>
        </p:spPr>
      </p:pic>
      <p:sp>
        <p:nvSpPr>
          <p:cNvPr id="13" name="3 CuadroTexto"/>
          <p:cNvSpPr txBox="1"/>
          <p:nvPr/>
        </p:nvSpPr>
        <p:spPr>
          <a:xfrm>
            <a:off x="283333" y="86881"/>
            <a:ext cx="11163861" cy="461665"/>
          </a:xfrm>
          <a:prstGeom prst="rect">
            <a:avLst/>
          </a:prstGeom>
          <a:noFill/>
          <a:ln>
            <a:noFill/>
          </a:ln>
        </p:spPr>
        <p:txBody>
          <a:bodyPr wrap="square" rtlCol="0">
            <a:spAutoFit/>
          </a:bodyPr>
          <a:lstStyle/>
          <a:p>
            <a:r>
              <a:rPr lang="es-ES" sz="2400" dirty="0">
                <a:ln>
                  <a:solidFill>
                    <a:schemeClr val="tx1"/>
                  </a:solidFill>
                </a:ln>
              </a:rPr>
              <a:t>PRIMERA ALTERNATIVA DE REFUERZO: DISPOSICIÓN Y PREDIMENSIONAMIENTO</a:t>
            </a:r>
            <a:endParaRPr lang="es-ES" sz="2000" dirty="0">
              <a:ln>
                <a:solidFill>
                  <a:schemeClr val="tx1"/>
                </a:solidFill>
              </a:ln>
            </a:endParaRPr>
          </a:p>
        </p:txBody>
      </p:sp>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60</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
        <p:nvSpPr>
          <p:cNvPr id="7" name="Rectángulo 6"/>
          <p:cNvSpPr/>
          <p:nvPr/>
        </p:nvSpPr>
        <p:spPr>
          <a:xfrm>
            <a:off x="283335" y="772732"/>
            <a:ext cx="4623516"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r>
              <a:rPr lang="es-EC" b="1" dirty="0"/>
              <a:t>INCORPORACIÓN DE VIGAS Y COLUMNAS DE HORMIGÓN ARMADO (CONFINAMIENTO)</a:t>
            </a:r>
            <a:endParaRPr lang="es-EC" dirty="0"/>
          </a:p>
        </p:txBody>
      </p:sp>
      <p:sp>
        <p:nvSpPr>
          <p:cNvPr id="20" name="Rectángulo 19"/>
          <p:cNvSpPr/>
          <p:nvPr/>
        </p:nvSpPr>
        <p:spPr>
          <a:xfrm>
            <a:off x="5420444" y="772732"/>
            <a:ext cx="5898547"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a:t>PROPIEDADES DE LOS MATERIALES</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69" y="1649177"/>
            <a:ext cx="4777847" cy="2851057"/>
          </a:xfrm>
          <a:prstGeom prst="rect">
            <a:avLst/>
          </a:prstGeom>
        </p:spPr>
      </p:pic>
      <p:sp>
        <p:nvSpPr>
          <p:cNvPr id="18" name="Rectángulo 17"/>
          <p:cNvSpPr/>
          <p:nvPr/>
        </p:nvSpPr>
        <p:spPr>
          <a:xfrm>
            <a:off x="778306" y="4703776"/>
            <a:ext cx="3633572"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a:t>VISTA EN ELEVACIÓN</a:t>
            </a: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530" y="1725492"/>
            <a:ext cx="4677525" cy="2867503"/>
          </a:xfrm>
          <a:prstGeom prst="rect">
            <a:avLst/>
          </a:prstGeom>
        </p:spPr>
      </p:pic>
      <p:sp>
        <p:nvSpPr>
          <p:cNvPr id="21" name="Rectángulo 20"/>
          <p:cNvSpPr/>
          <p:nvPr/>
        </p:nvSpPr>
        <p:spPr>
          <a:xfrm>
            <a:off x="778306" y="4688733"/>
            <a:ext cx="3633572"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a:t>VISTA EN PLANTA</a:t>
            </a:r>
          </a:p>
        </p:txBody>
      </p:sp>
      <p:graphicFrame>
        <p:nvGraphicFramePr>
          <p:cNvPr id="5" name="Tabla 4"/>
          <p:cNvGraphicFramePr>
            <a:graphicFrameLocks noGrp="1"/>
          </p:cNvGraphicFramePr>
          <p:nvPr>
            <p:extLst/>
          </p:nvPr>
        </p:nvGraphicFramePr>
        <p:xfrm>
          <a:off x="5447740" y="2004115"/>
          <a:ext cx="5898547" cy="2629249"/>
        </p:xfrm>
        <a:graphic>
          <a:graphicData uri="http://schemas.openxmlformats.org/drawingml/2006/table">
            <a:tbl>
              <a:tblPr firstRow="1" firstCol="1" bandRow="1">
                <a:tableStyleId>{9D7B26C5-4107-4FEC-AEDC-1716B250A1EF}</a:tableStyleId>
              </a:tblPr>
              <a:tblGrid>
                <a:gridCol w="3793464">
                  <a:extLst>
                    <a:ext uri="{9D8B030D-6E8A-4147-A177-3AD203B41FA5}">
                      <a16:colId xmlns:a16="http://schemas.microsoft.com/office/drawing/2014/main" val="20000"/>
                    </a:ext>
                  </a:extLst>
                </a:gridCol>
                <a:gridCol w="1160809">
                  <a:extLst>
                    <a:ext uri="{9D8B030D-6E8A-4147-A177-3AD203B41FA5}">
                      <a16:colId xmlns:a16="http://schemas.microsoft.com/office/drawing/2014/main" val="20001"/>
                    </a:ext>
                  </a:extLst>
                </a:gridCol>
                <a:gridCol w="944274">
                  <a:extLst>
                    <a:ext uri="{9D8B030D-6E8A-4147-A177-3AD203B41FA5}">
                      <a16:colId xmlns:a16="http://schemas.microsoft.com/office/drawing/2014/main" val="20002"/>
                    </a:ext>
                  </a:extLst>
                </a:gridCol>
              </a:tblGrid>
              <a:tr h="375607">
                <a:tc>
                  <a:txBody>
                    <a:bodyPr/>
                    <a:lstStyle/>
                    <a:p>
                      <a:pPr indent="180340" algn="just">
                        <a:lnSpc>
                          <a:spcPct val="150000"/>
                        </a:lnSpc>
                        <a:spcBef>
                          <a:spcPts val="600"/>
                        </a:spcBef>
                        <a:spcAft>
                          <a:spcPts val="0"/>
                        </a:spcAft>
                      </a:pPr>
                      <a:r>
                        <a:rPr lang="es-EC" sz="1400">
                          <a:effectLst/>
                        </a:rPr>
                        <a:t>Propiedad</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just">
                        <a:lnSpc>
                          <a:spcPct val="150000"/>
                        </a:lnSpc>
                        <a:spcBef>
                          <a:spcPts val="600"/>
                        </a:spcBef>
                        <a:spcAft>
                          <a:spcPts val="0"/>
                        </a:spcAft>
                      </a:pPr>
                      <a:r>
                        <a:rPr lang="es-EC" sz="1400">
                          <a:effectLst/>
                        </a:rPr>
                        <a:t>Magnitud</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just">
                        <a:lnSpc>
                          <a:spcPct val="150000"/>
                        </a:lnSpc>
                        <a:spcBef>
                          <a:spcPts val="600"/>
                        </a:spcBef>
                        <a:spcAft>
                          <a:spcPts val="0"/>
                        </a:spcAft>
                      </a:pPr>
                      <a:r>
                        <a:rPr lang="es-EC" sz="1400">
                          <a:effectLst/>
                        </a:rPr>
                        <a:t>Unidad</a:t>
                      </a:r>
                      <a:endParaRPr lang="es-EC" sz="140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75607">
                <a:tc>
                  <a:txBody>
                    <a:bodyPr/>
                    <a:lstStyle/>
                    <a:p>
                      <a:pPr indent="180340" algn="just">
                        <a:lnSpc>
                          <a:spcPct val="150000"/>
                        </a:lnSpc>
                        <a:spcBef>
                          <a:spcPts val="600"/>
                        </a:spcBef>
                        <a:spcAft>
                          <a:spcPts val="0"/>
                        </a:spcAft>
                      </a:pPr>
                      <a:r>
                        <a:rPr lang="es-EC" sz="1400">
                          <a:effectLst/>
                        </a:rPr>
                        <a:t>Resistencia a la compresión del hormigón (f’c)</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just">
                        <a:lnSpc>
                          <a:spcPct val="150000"/>
                        </a:lnSpc>
                        <a:spcBef>
                          <a:spcPts val="600"/>
                        </a:spcBef>
                        <a:spcAft>
                          <a:spcPts val="0"/>
                        </a:spcAft>
                      </a:pPr>
                      <a:r>
                        <a:rPr lang="es-EC" sz="1400">
                          <a:effectLst/>
                        </a:rPr>
                        <a:t>210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just">
                        <a:lnSpc>
                          <a:spcPct val="150000"/>
                        </a:lnSpc>
                        <a:spcBef>
                          <a:spcPts val="600"/>
                        </a:spcBef>
                        <a:spcAft>
                          <a:spcPts val="0"/>
                        </a:spcAft>
                      </a:pPr>
                      <a:r>
                        <a:rPr lang="es-ES" sz="1400">
                          <a:effectLst/>
                        </a:rPr>
                        <a:t>Kg/cm</a:t>
                      </a:r>
                      <a:r>
                        <a:rPr lang="es-ES" sz="1400" baseline="30000">
                          <a:effectLst/>
                        </a:rPr>
                        <a:t>2</a:t>
                      </a:r>
                      <a:endParaRPr lang="es-EC" sz="140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75607">
                <a:tc>
                  <a:txBody>
                    <a:bodyPr/>
                    <a:lstStyle/>
                    <a:p>
                      <a:pPr indent="180340" algn="just">
                        <a:lnSpc>
                          <a:spcPct val="150000"/>
                        </a:lnSpc>
                        <a:spcBef>
                          <a:spcPts val="600"/>
                        </a:spcBef>
                        <a:spcAft>
                          <a:spcPts val="0"/>
                        </a:spcAft>
                      </a:pPr>
                      <a:r>
                        <a:rPr lang="es-EC" sz="1400">
                          <a:effectLst/>
                        </a:rPr>
                        <a:t>Esfuerzo de fluencia del acero </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just">
                        <a:lnSpc>
                          <a:spcPct val="150000"/>
                        </a:lnSpc>
                        <a:spcBef>
                          <a:spcPts val="600"/>
                        </a:spcBef>
                        <a:spcAft>
                          <a:spcPts val="0"/>
                        </a:spcAft>
                      </a:pPr>
                      <a:r>
                        <a:rPr lang="es-EC" sz="1400">
                          <a:effectLst/>
                        </a:rPr>
                        <a:t>4200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just">
                        <a:lnSpc>
                          <a:spcPct val="150000"/>
                        </a:lnSpc>
                        <a:spcBef>
                          <a:spcPts val="600"/>
                        </a:spcBef>
                        <a:spcAft>
                          <a:spcPts val="0"/>
                        </a:spcAft>
                      </a:pPr>
                      <a:r>
                        <a:rPr lang="es-ES" sz="1400">
                          <a:effectLst/>
                        </a:rPr>
                        <a:t>Kg/cm</a:t>
                      </a:r>
                      <a:r>
                        <a:rPr lang="es-ES" sz="1400" baseline="30000">
                          <a:effectLst/>
                        </a:rPr>
                        <a:t>2</a:t>
                      </a:r>
                      <a:endParaRPr lang="es-EC" sz="140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75607">
                <a:tc>
                  <a:txBody>
                    <a:bodyPr/>
                    <a:lstStyle/>
                    <a:p>
                      <a:pPr indent="180340" algn="just">
                        <a:lnSpc>
                          <a:spcPct val="150000"/>
                        </a:lnSpc>
                        <a:spcBef>
                          <a:spcPts val="600"/>
                        </a:spcBef>
                        <a:spcAft>
                          <a:spcPts val="0"/>
                        </a:spcAft>
                      </a:pPr>
                      <a:r>
                        <a:rPr lang="es-EC" sz="1400">
                          <a:effectLst/>
                        </a:rPr>
                        <a:t>Módulo de elasticidad del hormigón </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just">
                        <a:lnSpc>
                          <a:spcPct val="150000"/>
                        </a:lnSpc>
                        <a:spcBef>
                          <a:spcPts val="600"/>
                        </a:spcBef>
                        <a:spcAft>
                          <a:spcPts val="0"/>
                        </a:spcAft>
                      </a:pPr>
                      <a:r>
                        <a:rPr lang="es-EC" sz="1400">
                          <a:effectLst/>
                        </a:rPr>
                        <a:t>210.000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just">
                        <a:lnSpc>
                          <a:spcPct val="150000"/>
                        </a:lnSpc>
                        <a:spcBef>
                          <a:spcPts val="600"/>
                        </a:spcBef>
                        <a:spcAft>
                          <a:spcPts val="0"/>
                        </a:spcAft>
                      </a:pPr>
                      <a:r>
                        <a:rPr lang="es-ES" sz="1400">
                          <a:effectLst/>
                        </a:rPr>
                        <a:t>Kg/cm</a:t>
                      </a:r>
                      <a:r>
                        <a:rPr lang="es-ES" sz="1400" baseline="30000">
                          <a:effectLst/>
                        </a:rPr>
                        <a:t>2</a:t>
                      </a:r>
                      <a:endParaRPr lang="es-EC" sz="140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75607">
                <a:tc>
                  <a:txBody>
                    <a:bodyPr/>
                    <a:lstStyle/>
                    <a:p>
                      <a:pPr indent="180340" algn="just">
                        <a:lnSpc>
                          <a:spcPct val="150000"/>
                        </a:lnSpc>
                        <a:spcBef>
                          <a:spcPts val="600"/>
                        </a:spcBef>
                        <a:spcAft>
                          <a:spcPts val="0"/>
                        </a:spcAft>
                      </a:pPr>
                      <a:r>
                        <a:rPr lang="es-EC" sz="1400">
                          <a:effectLst/>
                        </a:rPr>
                        <a:t>Módulo de elasticidad del acero</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just">
                        <a:lnSpc>
                          <a:spcPct val="150000"/>
                        </a:lnSpc>
                        <a:spcBef>
                          <a:spcPts val="600"/>
                        </a:spcBef>
                        <a:spcAft>
                          <a:spcPts val="0"/>
                        </a:spcAft>
                      </a:pPr>
                      <a:r>
                        <a:rPr lang="es-EC" sz="1400">
                          <a:effectLst/>
                        </a:rPr>
                        <a:t>2’100.000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just">
                        <a:lnSpc>
                          <a:spcPct val="150000"/>
                        </a:lnSpc>
                        <a:spcBef>
                          <a:spcPts val="600"/>
                        </a:spcBef>
                        <a:spcAft>
                          <a:spcPts val="0"/>
                        </a:spcAft>
                      </a:pPr>
                      <a:r>
                        <a:rPr lang="es-ES" sz="1400">
                          <a:effectLst/>
                        </a:rPr>
                        <a:t>Kg/cm</a:t>
                      </a:r>
                      <a:r>
                        <a:rPr lang="es-ES" sz="1400" baseline="30000">
                          <a:effectLst/>
                        </a:rPr>
                        <a:t>2</a:t>
                      </a:r>
                      <a:endParaRPr lang="es-EC" sz="140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75607">
                <a:tc>
                  <a:txBody>
                    <a:bodyPr/>
                    <a:lstStyle/>
                    <a:p>
                      <a:pPr indent="180340" algn="just">
                        <a:lnSpc>
                          <a:spcPct val="150000"/>
                        </a:lnSpc>
                        <a:spcBef>
                          <a:spcPts val="600"/>
                        </a:spcBef>
                        <a:spcAft>
                          <a:spcPts val="0"/>
                        </a:spcAft>
                      </a:pPr>
                      <a:r>
                        <a:rPr lang="es-EC" sz="1400">
                          <a:effectLst/>
                        </a:rPr>
                        <a:t>Peso específico del hormigón</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just">
                        <a:lnSpc>
                          <a:spcPct val="150000"/>
                        </a:lnSpc>
                        <a:spcBef>
                          <a:spcPts val="600"/>
                        </a:spcBef>
                        <a:spcAft>
                          <a:spcPts val="0"/>
                        </a:spcAft>
                      </a:pPr>
                      <a:r>
                        <a:rPr lang="es-EC" sz="1400">
                          <a:effectLst/>
                        </a:rPr>
                        <a:t>2400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just">
                        <a:lnSpc>
                          <a:spcPct val="150000"/>
                        </a:lnSpc>
                        <a:spcBef>
                          <a:spcPts val="600"/>
                        </a:spcBef>
                        <a:spcAft>
                          <a:spcPts val="0"/>
                        </a:spcAft>
                      </a:pPr>
                      <a:r>
                        <a:rPr lang="es-ES" sz="1400">
                          <a:effectLst/>
                        </a:rPr>
                        <a:t>Kg/m</a:t>
                      </a:r>
                      <a:r>
                        <a:rPr lang="es-ES" sz="1400" baseline="30000">
                          <a:effectLst/>
                        </a:rPr>
                        <a:t>3</a:t>
                      </a:r>
                      <a:endParaRPr lang="es-EC" sz="140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75607">
                <a:tc>
                  <a:txBody>
                    <a:bodyPr/>
                    <a:lstStyle/>
                    <a:p>
                      <a:pPr indent="180340" algn="just">
                        <a:lnSpc>
                          <a:spcPct val="150000"/>
                        </a:lnSpc>
                        <a:spcBef>
                          <a:spcPts val="600"/>
                        </a:spcBef>
                        <a:spcAft>
                          <a:spcPts val="0"/>
                        </a:spcAft>
                      </a:pPr>
                      <a:r>
                        <a:rPr lang="es-EC" sz="1400">
                          <a:effectLst/>
                        </a:rPr>
                        <a:t>Peso específico del acero</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just">
                        <a:lnSpc>
                          <a:spcPct val="150000"/>
                        </a:lnSpc>
                        <a:spcBef>
                          <a:spcPts val="600"/>
                        </a:spcBef>
                        <a:spcAft>
                          <a:spcPts val="0"/>
                        </a:spcAft>
                      </a:pPr>
                      <a:r>
                        <a:rPr lang="es-EC" sz="1400">
                          <a:effectLst/>
                        </a:rPr>
                        <a:t>7850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just">
                        <a:lnSpc>
                          <a:spcPct val="150000"/>
                        </a:lnSpc>
                        <a:spcBef>
                          <a:spcPts val="600"/>
                        </a:spcBef>
                        <a:spcAft>
                          <a:spcPts val="0"/>
                        </a:spcAft>
                      </a:pPr>
                      <a:r>
                        <a:rPr lang="es-ES" sz="1400" dirty="0">
                          <a:effectLst/>
                        </a:rPr>
                        <a:t>Kg/m</a:t>
                      </a:r>
                      <a:r>
                        <a:rPr lang="es-ES" sz="1400" baseline="30000" dirty="0">
                          <a:effectLst/>
                        </a:rPr>
                        <a:t>3</a:t>
                      </a:r>
                      <a:endParaRPr lang="es-EC" sz="1400"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sp>
        <p:nvSpPr>
          <p:cNvPr id="23" name="Rectángulo 22"/>
          <p:cNvSpPr/>
          <p:nvPr/>
        </p:nvSpPr>
        <p:spPr>
          <a:xfrm>
            <a:off x="283336" y="773069"/>
            <a:ext cx="4623516"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a:t>PREDIMENSIONAMIENTO COLUMNAS</a:t>
            </a:r>
          </a:p>
        </p:txBody>
      </p:sp>
      <mc:AlternateContent xmlns:mc="http://schemas.openxmlformats.org/markup-compatibility/2006" xmlns:a14="http://schemas.microsoft.com/office/drawing/2010/main">
        <mc:Choice Requires="a14">
          <p:sp>
            <p:nvSpPr>
              <p:cNvPr id="8" name="Rectángulo 7"/>
              <p:cNvSpPr/>
              <p:nvPr/>
            </p:nvSpPr>
            <p:spPr>
              <a:xfrm>
                <a:off x="1683103" y="1424007"/>
                <a:ext cx="2002471" cy="369332"/>
              </a:xfrm>
              <a:prstGeom prst="rect">
                <a:avLst/>
              </a:prstGeom>
              <a:ln>
                <a:solidFill>
                  <a:schemeClr val="accent6"/>
                </a:solidFill>
              </a:ln>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smtClean="0">
                          <a:latin typeface="Cambria Math" panose="02040503050406030204" pitchFamily="18" charset="0"/>
                        </a:rPr>
                        <m:t>A</m:t>
                      </m:r>
                      <m:r>
                        <m:rPr>
                          <m:sty m:val="p"/>
                        </m:rPr>
                        <a:rPr lang="es-EC" i="0">
                          <a:latin typeface="Cambria Math" panose="02040503050406030204" pitchFamily="18" charset="0"/>
                        </a:rPr>
                        <m:t>g</m:t>
                      </m:r>
                      <m:r>
                        <a:rPr lang="es-EC" i="0">
                          <a:latin typeface="Cambria Math" panose="02040503050406030204" pitchFamily="18" charset="0"/>
                        </a:rPr>
                        <m:t>=18 </m:t>
                      </m:r>
                      <m:r>
                        <m:rPr>
                          <m:sty m:val="p"/>
                        </m:rPr>
                        <a:rPr lang="es-EC" b="0" i="0" smtClean="0">
                          <a:latin typeface="Cambria Math" panose="02040503050406030204" pitchFamily="18" charset="0"/>
                        </a:rPr>
                        <m:t>P</m:t>
                      </m:r>
                      <m:r>
                        <a:rPr lang="es-EC" b="0" i="0" smtClean="0">
                          <a:latin typeface="Cambria Math" panose="02040503050406030204" pitchFamily="18" charset="0"/>
                        </a:rPr>
                        <m:t> −25 </m:t>
                      </m:r>
                      <m:r>
                        <m:rPr>
                          <m:sty m:val="p"/>
                        </m:rPr>
                        <a:rPr lang="es-EC" i="0">
                          <a:latin typeface="Cambria Math" panose="02040503050406030204" pitchFamily="18" charset="0"/>
                        </a:rPr>
                        <m:t>P</m:t>
                      </m:r>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1683103" y="1424007"/>
                <a:ext cx="2002471" cy="369332"/>
              </a:xfrm>
              <a:prstGeom prst="rect">
                <a:avLst/>
              </a:prstGeom>
              <a:blipFill rotWithShape="0">
                <a:blip r:embed="rId5"/>
                <a:stretch>
                  <a:fillRect b="-4839"/>
                </a:stretch>
              </a:blipFill>
              <a:ln>
                <a:solidFill>
                  <a:schemeClr val="accent6"/>
                </a:solid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7419232" y="1397486"/>
                <a:ext cx="1900969" cy="656013"/>
              </a:xfrm>
              <a:prstGeom prst="rect">
                <a:avLst/>
              </a:prstGeom>
              <a:ln>
                <a:solidFill>
                  <a:schemeClr val="accent6"/>
                </a:solidFill>
              </a:ln>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d</m:t>
                      </m:r>
                      <m:r>
                        <a:rPr lang="es-EC" i="0">
                          <a:latin typeface="Cambria Math" panose="02040503050406030204" pitchFamily="18" charset="0"/>
                        </a:rPr>
                        <m:t>=</m:t>
                      </m:r>
                      <m:rad>
                        <m:radPr>
                          <m:ctrlPr>
                            <a:rPr lang="es-EC" i="1">
                              <a:latin typeface="Cambria Math" panose="02040503050406030204" pitchFamily="18" charset="0"/>
                            </a:rPr>
                          </m:ctrlPr>
                        </m:radPr>
                        <m:deg>
                          <m:r>
                            <a:rPr lang="es-EC" i="0">
                              <a:latin typeface="Cambria Math" panose="02040503050406030204" pitchFamily="18" charset="0"/>
                            </a:rPr>
                            <m:t>3</m:t>
                          </m:r>
                        </m:deg>
                        <m:e>
                          <m:f>
                            <m:fPr>
                              <m:type m:val="skw"/>
                              <m:ctrlPr>
                                <a:rPr lang="es-EC" i="1">
                                  <a:latin typeface="Cambria Math" panose="02040503050406030204" pitchFamily="18" charset="0"/>
                                </a:rPr>
                              </m:ctrlPr>
                            </m:fPr>
                            <m:num>
                              <m:r>
                                <a:rPr lang="es-EC" i="0">
                                  <a:latin typeface="Cambria Math" panose="02040503050406030204" pitchFamily="18" charset="0"/>
                                </a:rPr>
                                <m:t>3 </m:t>
                              </m:r>
                              <m:r>
                                <m:rPr>
                                  <m:sty m:val="p"/>
                                </m:rPr>
                                <a:rPr lang="es-EC" i="0">
                                  <a:latin typeface="Cambria Math" panose="02040503050406030204" pitchFamily="18" charset="0"/>
                                </a:rPr>
                                <m:t>Mu</m:t>
                              </m:r>
                            </m:num>
                            <m:den>
                              <m:r>
                                <a:rPr lang="es-EC" i="0">
                                  <a:latin typeface="Cambria Math" panose="02040503050406030204" pitchFamily="18" charset="0"/>
                                </a:rPr>
                                <m:t>2 </m:t>
                              </m:r>
                              <m:r>
                                <m:rPr>
                                  <m:sty m:val="p"/>
                                </m:rPr>
                                <a:rPr lang="es-EC" i="0">
                                  <a:latin typeface="Cambria Math" panose="02040503050406030204" pitchFamily="18" charset="0"/>
                                </a:rPr>
                                <m:t>Ru</m:t>
                              </m:r>
                            </m:den>
                          </m:f>
                        </m:e>
                      </m:rad>
                    </m:oMath>
                  </m:oMathPara>
                </a14:m>
                <a:endParaRPr lang="es-EC" dirty="0"/>
              </a:p>
            </p:txBody>
          </p:sp>
        </mc:Choice>
        <mc:Fallback xmlns="">
          <p:sp>
            <p:nvSpPr>
              <p:cNvPr id="15" name="Rectángulo 14"/>
              <p:cNvSpPr>
                <a:spLocks noRot="1" noChangeAspect="1" noMove="1" noResize="1" noEditPoints="1" noAdjustHandles="1" noChangeArrowheads="1" noChangeShapeType="1" noTextEdit="1"/>
              </p:cNvSpPr>
              <p:nvPr/>
            </p:nvSpPr>
            <p:spPr>
              <a:xfrm>
                <a:off x="7419232" y="1397486"/>
                <a:ext cx="1900969" cy="656013"/>
              </a:xfrm>
              <a:prstGeom prst="rect">
                <a:avLst/>
              </a:prstGeom>
              <a:blipFill rotWithShape="0">
                <a:blip r:embed="rId6"/>
                <a:stretch>
                  <a:fillRect/>
                </a:stretch>
              </a:blipFill>
              <a:ln>
                <a:solidFill>
                  <a:schemeClr val="accent6"/>
                </a:solidFill>
              </a:ln>
            </p:spPr>
            <p:txBody>
              <a:bodyPr/>
              <a:lstStyle/>
              <a:p>
                <a:r>
                  <a:rPr lang="es-EC">
                    <a:noFill/>
                  </a:rPr>
                  <a:t> </a:t>
                </a:r>
              </a:p>
            </p:txBody>
          </p:sp>
        </mc:Fallback>
      </mc:AlternateContent>
      <p:sp>
        <p:nvSpPr>
          <p:cNvPr id="16" name="Rectángulo 15"/>
          <p:cNvSpPr/>
          <p:nvPr/>
        </p:nvSpPr>
        <p:spPr>
          <a:xfrm>
            <a:off x="5351195" y="2229058"/>
            <a:ext cx="6096000" cy="2323713"/>
          </a:xfrm>
          <a:prstGeom prst="rect">
            <a:avLst/>
          </a:prstGeom>
        </p:spPr>
        <p:txBody>
          <a:bodyPr>
            <a:spAutoFit/>
          </a:bodyPr>
          <a:lstStyle/>
          <a:p>
            <a:pPr indent="180340" algn="just">
              <a:lnSpc>
                <a:spcPct val="150000"/>
              </a:lnSpc>
              <a:spcBef>
                <a:spcPts val="600"/>
              </a:spcBef>
              <a:spcAft>
                <a:spcPts val="600"/>
              </a:spcAft>
            </a:pPr>
            <a:r>
              <a:rPr lang="es-EC" sz="1600" b="1" dirty="0">
                <a:solidFill>
                  <a:srgbClr val="000000"/>
                </a:solidFill>
                <a:latin typeface="+mj-lt"/>
                <a:ea typeface="Times New Roman" panose="02020603050405020304" pitchFamily="18" charset="0"/>
              </a:rPr>
              <a:t>Donde:</a:t>
            </a:r>
          </a:p>
          <a:p>
            <a:pPr indent="180340" algn="just">
              <a:lnSpc>
                <a:spcPct val="150000"/>
              </a:lnSpc>
              <a:spcBef>
                <a:spcPts val="600"/>
              </a:spcBef>
              <a:spcAft>
                <a:spcPts val="0"/>
              </a:spcAft>
            </a:pPr>
            <a:r>
              <a:rPr lang="es-EC" sz="1600" dirty="0">
                <a:solidFill>
                  <a:srgbClr val="000000"/>
                </a:solidFill>
                <a:latin typeface="+mj-lt"/>
                <a:ea typeface="Times New Roman" panose="02020603050405020304" pitchFamily="18" charset="0"/>
              </a:rPr>
              <a:t>d = altura efectiva de la viga de hormigón armado.</a:t>
            </a:r>
          </a:p>
          <a:p>
            <a:pPr indent="180340" algn="just">
              <a:lnSpc>
                <a:spcPct val="150000"/>
              </a:lnSpc>
              <a:spcBef>
                <a:spcPts val="600"/>
              </a:spcBef>
              <a:spcAft>
                <a:spcPts val="0"/>
              </a:spcAft>
            </a:pPr>
            <a:r>
              <a:rPr lang="es-EC" sz="1600" dirty="0">
                <a:solidFill>
                  <a:srgbClr val="000000"/>
                </a:solidFill>
                <a:latin typeface="+mj-lt"/>
                <a:ea typeface="Times New Roman" panose="02020603050405020304" pitchFamily="18" charset="0"/>
              </a:rPr>
              <a:t>b = base de la viga de hormigón armado.</a:t>
            </a:r>
          </a:p>
          <a:p>
            <a:pPr indent="180340" algn="just">
              <a:lnSpc>
                <a:spcPct val="150000"/>
              </a:lnSpc>
              <a:spcBef>
                <a:spcPts val="600"/>
              </a:spcBef>
              <a:spcAft>
                <a:spcPts val="0"/>
              </a:spcAft>
            </a:pPr>
            <a:r>
              <a:rPr lang="es-EC" sz="1600" dirty="0">
                <a:solidFill>
                  <a:srgbClr val="000000"/>
                </a:solidFill>
                <a:latin typeface="+mj-lt"/>
                <a:ea typeface="Times New Roman" panose="02020603050405020304" pitchFamily="18" charset="0"/>
              </a:rPr>
              <a:t>Mu = momento último actuante sobre la viga de hormigón armado.</a:t>
            </a:r>
          </a:p>
          <a:p>
            <a:pPr indent="180340" algn="just">
              <a:lnSpc>
                <a:spcPct val="150000"/>
              </a:lnSpc>
              <a:spcBef>
                <a:spcPts val="600"/>
              </a:spcBef>
              <a:spcAft>
                <a:spcPts val="0"/>
              </a:spcAft>
            </a:pPr>
            <a:r>
              <a:rPr lang="es-EC" sz="1600" dirty="0">
                <a:solidFill>
                  <a:srgbClr val="000000"/>
                </a:solidFill>
                <a:latin typeface="+mj-lt"/>
                <a:ea typeface="Times New Roman" panose="02020603050405020304" pitchFamily="18" charset="0"/>
              </a:rPr>
              <a:t>Ru = factor de resistencia.</a:t>
            </a:r>
            <a:endParaRPr lang="es-EC" sz="1600" dirty="0">
              <a:solidFill>
                <a:srgbClr val="000000"/>
              </a:solidFill>
              <a:effectLst/>
              <a:latin typeface="+mj-lt"/>
              <a:ea typeface="Times New Roman" panose="02020603050405020304" pitchFamily="18" charset="0"/>
            </a:endParaRPr>
          </a:p>
        </p:txBody>
      </p:sp>
      <p:sp>
        <p:nvSpPr>
          <p:cNvPr id="28" name="Rectángulo 27"/>
          <p:cNvSpPr/>
          <p:nvPr/>
        </p:nvSpPr>
        <p:spPr>
          <a:xfrm>
            <a:off x="332792" y="1915630"/>
            <a:ext cx="4484641" cy="1431161"/>
          </a:xfrm>
          <a:prstGeom prst="rect">
            <a:avLst/>
          </a:prstGeom>
        </p:spPr>
        <p:txBody>
          <a:bodyPr wrap="square">
            <a:spAutoFit/>
          </a:bodyPr>
          <a:lstStyle/>
          <a:p>
            <a:pPr indent="180340" algn="just">
              <a:lnSpc>
                <a:spcPct val="150000"/>
              </a:lnSpc>
              <a:spcBef>
                <a:spcPts val="600"/>
              </a:spcBef>
              <a:spcAft>
                <a:spcPts val="600"/>
              </a:spcAft>
            </a:pPr>
            <a:r>
              <a:rPr lang="es-EC" sz="1600" b="1" dirty="0">
                <a:solidFill>
                  <a:srgbClr val="000000"/>
                </a:solidFill>
                <a:latin typeface="+mj-lt"/>
                <a:ea typeface="Times New Roman" panose="02020603050405020304" pitchFamily="18" charset="0"/>
              </a:rPr>
              <a:t>Donde:</a:t>
            </a:r>
          </a:p>
          <a:p>
            <a:pPr indent="180340" algn="just">
              <a:lnSpc>
                <a:spcPct val="150000"/>
              </a:lnSpc>
              <a:spcBef>
                <a:spcPts val="600"/>
              </a:spcBef>
              <a:spcAft>
                <a:spcPts val="0"/>
              </a:spcAft>
            </a:pPr>
            <a:r>
              <a:rPr lang="es-EC" sz="1600" dirty="0">
                <a:solidFill>
                  <a:srgbClr val="000000"/>
                </a:solidFill>
                <a:latin typeface="+mj-lt"/>
                <a:ea typeface="Times New Roman" panose="02020603050405020304" pitchFamily="18" charset="0"/>
              </a:rPr>
              <a:t>Ag = Área transversal de la columna</a:t>
            </a:r>
          </a:p>
          <a:p>
            <a:pPr indent="180340" algn="just">
              <a:lnSpc>
                <a:spcPct val="150000"/>
              </a:lnSpc>
              <a:spcBef>
                <a:spcPts val="600"/>
              </a:spcBef>
              <a:spcAft>
                <a:spcPts val="0"/>
              </a:spcAft>
            </a:pPr>
            <a:r>
              <a:rPr lang="es-EC" sz="1600" dirty="0">
                <a:solidFill>
                  <a:srgbClr val="000000"/>
                </a:solidFill>
                <a:latin typeface="+mj-lt"/>
                <a:ea typeface="Times New Roman" panose="02020603050405020304" pitchFamily="18" charset="0"/>
              </a:rPr>
              <a:t>P = Carga axial de servicio actuante en la columna</a:t>
            </a:r>
          </a:p>
        </p:txBody>
      </p:sp>
      <p:sp>
        <p:nvSpPr>
          <p:cNvPr id="25" name="Rectángulo 24"/>
          <p:cNvSpPr/>
          <p:nvPr/>
        </p:nvSpPr>
        <p:spPr>
          <a:xfrm>
            <a:off x="508164" y="3416195"/>
            <a:ext cx="4309269" cy="646331"/>
          </a:xfrm>
          <a:prstGeom prst="rect">
            <a:avLst/>
          </a:prstGeom>
          <a:ln>
            <a:solidFill>
              <a:schemeClr val="accent6"/>
            </a:solidFill>
          </a:ln>
        </p:spPr>
        <p:txBody>
          <a:bodyPr wrap="square">
            <a:spAutoFit/>
          </a:bodyPr>
          <a:lstStyle/>
          <a:p>
            <a:r>
              <a:rPr lang="es-EC" b="1" dirty="0">
                <a:latin typeface="+mj-lt"/>
              </a:rPr>
              <a:t>Columnas sección cuadrada: </a:t>
            </a:r>
          </a:p>
          <a:p>
            <a:r>
              <a:rPr lang="es-EC" dirty="0">
                <a:latin typeface="+mj-lt"/>
              </a:rPr>
              <a:t>Dimensiones entre 11 y 25 cm</a:t>
            </a:r>
          </a:p>
        </p:txBody>
      </p:sp>
      <p:sp>
        <p:nvSpPr>
          <p:cNvPr id="26" name="Rectángulo 25"/>
          <p:cNvSpPr/>
          <p:nvPr/>
        </p:nvSpPr>
        <p:spPr>
          <a:xfrm>
            <a:off x="508163" y="4288435"/>
            <a:ext cx="4309269" cy="646331"/>
          </a:xfrm>
          <a:prstGeom prst="rect">
            <a:avLst/>
          </a:prstGeom>
          <a:ln>
            <a:solidFill>
              <a:schemeClr val="accent6"/>
            </a:solidFill>
          </a:ln>
        </p:spPr>
        <p:txBody>
          <a:bodyPr wrap="square">
            <a:spAutoFit/>
          </a:bodyPr>
          <a:lstStyle/>
          <a:p>
            <a:r>
              <a:rPr lang="es-EC" b="1" dirty="0">
                <a:latin typeface="+mj-lt"/>
              </a:rPr>
              <a:t>Dimensión de muro de mampostería:</a:t>
            </a:r>
          </a:p>
          <a:p>
            <a:r>
              <a:rPr lang="es-EC" dirty="0">
                <a:latin typeface="+mj-lt"/>
              </a:rPr>
              <a:t>45 cm</a:t>
            </a:r>
          </a:p>
        </p:txBody>
      </p:sp>
      <p:sp>
        <p:nvSpPr>
          <p:cNvPr id="27" name="Rectángulo 26"/>
          <p:cNvSpPr/>
          <p:nvPr/>
        </p:nvSpPr>
        <p:spPr>
          <a:xfrm>
            <a:off x="508163" y="5216767"/>
            <a:ext cx="4309269" cy="646331"/>
          </a:xfrm>
          <a:prstGeom prst="rect">
            <a:avLst/>
          </a:prstGeom>
          <a:ln>
            <a:solidFill>
              <a:schemeClr val="accent6"/>
            </a:solidFill>
          </a:ln>
        </p:spPr>
        <p:txBody>
          <a:bodyPr wrap="square">
            <a:spAutoFit/>
          </a:bodyPr>
          <a:lstStyle/>
          <a:p>
            <a:r>
              <a:rPr lang="es-EC" b="1" dirty="0">
                <a:latin typeface="+mj-lt"/>
              </a:rPr>
              <a:t>Dimensión adoptada para columnas:</a:t>
            </a:r>
          </a:p>
          <a:p>
            <a:r>
              <a:rPr lang="es-EC" dirty="0">
                <a:latin typeface="+mj-lt"/>
              </a:rPr>
              <a:t>45 cm</a:t>
            </a:r>
          </a:p>
        </p:txBody>
      </p:sp>
      <p:sp>
        <p:nvSpPr>
          <p:cNvPr id="29" name="Rectángulo 28"/>
          <p:cNvSpPr/>
          <p:nvPr/>
        </p:nvSpPr>
        <p:spPr>
          <a:xfrm>
            <a:off x="5433994" y="4934766"/>
            <a:ext cx="4303323" cy="923330"/>
          </a:xfrm>
          <a:prstGeom prst="rect">
            <a:avLst/>
          </a:prstGeom>
          <a:ln>
            <a:solidFill>
              <a:schemeClr val="accent6"/>
            </a:solidFill>
          </a:ln>
        </p:spPr>
        <p:txBody>
          <a:bodyPr wrap="square">
            <a:spAutoFit/>
          </a:bodyPr>
          <a:lstStyle/>
          <a:p>
            <a:r>
              <a:rPr lang="es-EC" b="1" dirty="0">
                <a:latin typeface="+mj-lt"/>
              </a:rPr>
              <a:t>Dimensión adoptada para vigas:</a:t>
            </a:r>
          </a:p>
          <a:p>
            <a:r>
              <a:rPr lang="es-EC" dirty="0">
                <a:latin typeface="+mj-lt"/>
              </a:rPr>
              <a:t>BASE = 30 cm</a:t>
            </a:r>
          </a:p>
          <a:p>
            <a:r>
              <a:rPr lang="es-EC" dirty="0">
                <a:latin typeface="+mj-lt"/>
              </a:rPr>
              <a:t>ALTURA = 45 cm</a:t>
            </a:r>
          </a:p>
        </p:txBody>
      </p:sp>
    </p:spTree>
    <p:extLst>
      <p:ext uri="{BB962C8B-B14F-4D97-AF65-F5344CB8AC3E}">
        <p14:creationId xmlns:p14="http://schemas.microsoft.com/office/powerpoint/2010/main" val="113319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500"/>
                                        <p:tgtEl>
                                          <p:spTgt spid="29"/>
                                        </p:tgtEl>
                                      </p:cBhvr>
                                    </p:animEffect>
                                  </p:childTnLst>
                                </p:cTn>
                              </p:par>
                            </p:childTnLst>
                          </p:cTn>
                        </p:par>
                      </p:childTnLst>
                    </p:cTn>
                  </p:par>
                  <p:par>
                    <p:cTn id="80" fill="hold">
                      <p:stCondLst>
                        <p:cond delay="indefinite"/>
                      </p:stCondLst>
                      <p:childTnLst>
                        <p:par>
                          <p:cTn id="81" fill="hold">
                            <p:stCondLst>
                              <p:cond delay="0"/>
                            </p:stCondLst>
                            <p:childTnLst>
                              <p:par>
                                <p:cTn id="82" presetID="26" presetClass="emph" presetSubtype="0" fill="hold" grpId="1" nodeType="clickEffect">
                                  <p:stCondLst>
                                    <p:cond delay="0"/>
                                  </p:stCondLst>
                                  <p:childTnLst>
                                    <p:animEffect transition="out" filter="fade">
                                      <p:cBhvr>
                                        <p:cTn id="83" dur="500" tmFilter="0, 0; .2, .5; .8, .5; 1, 0"/>
                                        <p:tgtEl>
                                          <p:spTgt spid="27"/>
                                        </p:tgtEl>
                                      </p:cBhvr>
                                    </p:animEffect>
                                    <p:animScale>
                                      <p:cBhvr>
                                        <p:cTn id="84" dur="250" autoRev="1" fill="hold"/>
                                        <p:tgtEl>
                                          <p:spTgt spid="27"/>
                                        </p:tgtEl>
                                      </p:cBhvr>
                                      <p:by x="105000" y="105000"/>
                                    </p:animScale>
                                  </p:childTnLst>
                                </p:cTn>
                              </p:par>
                              <p:par>
                                <p:cTn id="85" presetID="26" presetClass="emph" presetSubtype="0" fill="hold" grpId="1" nodeType="withEffect">
                                  <p:stCondLst>
                                    <p:cond delay="0"/>
                                  </p:stCondLst>
                                  <p:childTnLst>
                                    <p:animEffect transition="out" filter="fade">
                                      <p:cBhvr>
                                        <p:cTn id="86" dur="500" tmFilter="0, 0; .2, .5; .8, .5; 1, 0"/>
                                        <p:tgtEl>
                                          <p:spTgt spid="29"/>
                                        </p:tgtEl>
                                      </p:cBhvr>
                                    </p:animEffect>
                                    <p:animScale>
                                      <p:cBhvr>
                                        <p:cTn id="87" dur="25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7" grpId="0" animBg="1"/>
      <p:bldP spid="20" grpId="0" animBg="1"/>
      <p:bldP spid="20" grpId="1" animBg="1"/>
      <p:bldP spid="18" grpId="1" animBg="1"/>
      <p:bldP spid="21" grpId="0" animBg="1"/>
      <p:bldP spid="21" grpId="1" animBg="1"/>
      <p:bldP spid="23" grpId="0" animBg="1"/>
      <p:bldP spid="8" grpId="0" animBg="1"/>
      <p:bldP spid="15" grpId="0" animBg="1"/>
      <p:bldP spid="16" grpId="0"/>
      <p:bldP spid="28" grpId="0"/>
      <p:bldP spid="25" grpId="0" animBg="1"/>
      <p:bldP spid="26" grpId="0" animBg="1"/>
      <p:bldP spid="27" grpId="0" animBg="1"/>
      <p:bldP spid="27" grpId="1" animBg="1"/>
      <p:bldP spid="29" grpId="0" animBg="1"/>
      <p:bldP spid="29"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61</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83335" y="86881"/>
            <a:ext cx="9558156" cy="461665"/>
          </a:xfrm>
          <a:prstGeom prst="rect">
            <a:avLst/>
          </a:prstGeom>
          <a:noFill/>
          <a:ln>
            <a:noFill/>
          </a:ln>
        </p:spPr>
        <p:txBody>
          <a:bodyPr wrap="square" rtlCol="0">
            <a:spAutoFit/>
          </a:bodyPr>
          <a:lstStyle/>
          <a:p>
            <a:pPr algn="ctr"/>
            <a:r>
              <a:rPr lang="es-ES" sz="2400" dirty="0">
                <a:ln>
                  <a:solidFill>
                    <a:schemeClr val="tx1"/>
                  </a:solidFill>
                </a:ln>
              </a:rPr>
              <a:t>PRIMERA ALTERNATIVA DE REFORZAMIENTO : RESULTADOS</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mc:AlternateContent xmlns:mc="http://schemas.openxmlformats.org/markup-compatibility/2006" xmlns:a14="http://schemas.microsoft.com/office/drawing/2010/main">
        <mc:Choice Requires="a14">
          <p:sp>
            <p:nvSpPr>
              <p:cNvPr id="26" name="Rectángulo 25"/>
              <p:cNvSpPr/>
              <p:nvPr/>
            </p:nvSpPr>
            <p:spPr>
              <a:xfrm>
                <a:off x="5514066" y="5597050"/>
                <a:ext cx="3614455" cy="369332"/>
              </a:xfrm>
              <a:prstGeom prst="rect">
                <a:avLst/>
              </a:prstGeom>
              <a:ln>
                <a:solidFill>
                  <a:schemeClr val="accent6"/>
                </a:solidFill>
              </a:ln>
            </p:spPr>
            <p:txBody>
              <a:bodyPr wrap="square">
                <a:spAutoFit/>
              </a:bodyPr>
              <a:lstStyle/>
              <a:p>
                <a14:m>
                  <m:oMath xmlns:m="http://schemas.openxmlformats.org/officeDocument/2006/math">
                    <m:r>
                      <a:rPr lang="es-EC" b="1" i="1" smtClean="0">
                        <a:latin typeface="Cambria Math" panose="02040503050406030204" pitchFamily="18" charset="0"/>
                      </a:rPr>
                      <m:t>𝑬𝒔𝒇𝒖𝒆𝒓𝒛𝒐</m:t>
                    </m:r>
                    <m:r>
                      <a:rPr lang="es-EC" b="1" i="1" smtClean="0">
                        <a:latin typeface="Cambria Math" panose="02040503050406030204" pitchFamily="18" charset="0"/>
                      </a:rPr>
                      <m:t> </m:t>
                    </m:r>
                    <m:r>
                      <a:rPr lang="es-EC" b="1" i="1" smtClean="0">
                        <a:latin typeface="Cambria Math" panose="02040503050406030204" pitchFamily="18" charset="0"/>
                      </a:rPr>
                      <m:t>𝒂𝒄𝒕𝒖𝒂𝒏𝒕𝒆</m:t>
                    </m:r>
                    <m:r>
                      <a:rPr lang="es-EC" b="1" i="1" smtClean="0">
                        <a:latin typeface="Cambria Math" panose="02040503050406030204" pitchFamily="18" charset="0"/>
                      </a:rPr>
                      <m:t>=</m:t>
                    </m:r>
                    <m:r>
                      <a:rPr lang="es-EC" b="0" i="1" smtClean="0">
                        <a:latin typeface="Cambria Math" panose="02040503050406030204" pitchFamily="18" charset="0"/>
                      </a:rPr>
                      <m:t>10</m:t>
                    </m:r>
                  </m:oMath>
                </a14:m>
                <a:r>
                  <a:rPr lang="es-EC" i="1" dirty="0"/>
                  <a:t> </a:t>
                </a:r>
                <a:r>
                  <a:rPr lang="es-EC" i="1" dirty="0">
                    <a:sym typeface="Wingdings" panose="05000000000000000000" pitchFamily="2" charset="2"/>
                  </a:rPr>
                  <a:t>Kg/cm2</a:t>
                </a:r>
                <a:r>
                  <a:rPr lang="es-EC" i="1" dirty="0"/>
                  <a:t> </a:t>
                </a:r>
              </a:p>
            </p:txBody>
          </p:sp>
        </mc:Choice>
        <mc:Fallback xmlns="">
          <p:sp>
            <p:nvSpPr>
              <p:cNvPr id="26" name="Rectángulo 25"/>
              <p:cNvSpPr>
                <a:spLocks noRot="1" noChangeAspect="1" noMove="1" noResize="1" noEditPoints="1" noAdjustHandles="1" noChangeArrowheads="1" noChangeShapeType="1" noTextEdit="1"/>
              </p:cNvSpPr>
              <p:nvPr/>
            </p:nvSpPr>
            <p:spPr>
              <a:xfrm>
                <a:off x="5514066" y="5597050"/>
                <a:ext cx="3614455" cy="369332"/>
              </a:xfrm>
              <a:prstGeom prst="rect">
                <a:avLst/>
              </a:prstGeom>
              <a:blipFill rotWithShape="0">
                <a:blip r:embed="rId3"/>
                <a:stretch>
                  <a:fillRect l="-337" t="-6349" r="-1178" b="-22222"/>
                </a:stretch>
              </a:blipFill>
              <a:ln>
                <a:solidFill>
                  <a:schemeClr val="accent6"/>
                </a:solidFill>
              </a:ln>
            </p:spPr>
            <p:txBody>
              <a:bodyPr/>
              <a:lstStyle/>
              <a:p>
                <a:r>
                  <a:rPr lang="es-EC">
                    <a:noFill/>
                  </a:rPr>
                  <a:t> </a:t>
                </a:r>
              </a:p>
            </p:txBody>
          </p:sp>
        </mc:Fallback>
      </mc:AlternateContent>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781" y="1220623"/>
            <a:ext cx="5352008" cy="2038635"/>
          </a:xfrm>
          <a:prstGeom prst="rect">
            <a:avLst/>
          </a:prstGeom>
          <a:ln>
            <a:solidFill>
              <a:schemeClr val="accent6"/>
            </a:solidFill>
          </a:ln>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781" y="3495271"/>
            <a:ext cx="5352008" cy="1879905"/>
          </a:xfrm>
          <a:prstGeom prst="rect">
            <a:avLst/>
          </a:prstGeom>
          <a:ln>
            <a:solidFill>
              <a:schemeClr val="accent6"/>
            </a:solidFill>
          </a:ln>
        </p:spPr>
      </p:pic>
      <mc:AlternateContent xmlns:mc="http://schemas.openxmlformats.org/markup-compatibility/2006" xmlns:a14="http://schemas.microsoft.com/office/drawing/2010/main">
        <mc:Choice Requires="a14">
          <p:sp>
            <p:nvSpPr>
              <p:cNvPr id="20" name="Rectángulo 19"/>
              <p:cNvSpPr/>
              <p:nvPr/>
            </p:nvSpPr>
            <p:spPr>
              <a:xfrm>
                <a:off x="652738" y="5618316"/>
                <a:ext cx="4204700" cy="369332"/>
              </a:xfrm>
              <a:prstGeom prst="rect">
                <a:avLst/>
              </a:prstGeom>
              <a:ln>
                <a:solidFill>
                  <a:schemeClr val="accent6"/>
                </a:solidFill>
              </a:ln>
            </p:spPr>
            <p:txBody>
              <a:bodyPr wrap="square">
                <a:spAutoFit/>
              </a:bodyPr>
              <a:lstStyle/>
              <a:p>
                <a14:m>
                  <m:oMath xmlns:m="http://schemas.openxmlformats.org/officeDocument/2006/math">
                    <m:r>
                      <a:rPr lang="es-EC" b="1" i="1" smtClean="0">
                        <a:latin typeface="Cambria Math" panose="02040503050406030204" pitchFamily="18" charset="0"/>
                      </a:rPr>
                      <m:t>𝑬𝒔𝒇𝒖𝒆𝒓𝒛𝒐</m:t>
                    </m:r>
                    <m:r>
                      <a:rPr lang="es-EC" b="1" i="1" smtClean="0">
                        <a:latin typeface="Cambria Math" panose="02040503050406030204" pitchFamily="18" charset="0"/>
                      </a:rPr>
                      <m:t> </m:t>
                    </m:r>
                    <m:r>
                      <a:rPr lang="es-EC" b="1" i="1" smtClean="0">
                        <a:latin typeface="Cambria Math" panose="02040503050406030204" pitchFamily="18" charset="0"/>
                      </a:rPr>
                      <m:t>𝑹𝒆𝒔𝒊𝒔𝒕𝒆𝒏𝒕𝒆</m:t>
                    </m:r>
                    <m:r>
                      <a:rPr lang="es-EC" b="1" i="1" smtClean="0">
                        <a:latin typeface="Cambria Math" panose="02040503050406030204" pitchFamily="18" charset="0"/>
                      </a:rPr>
                      <m:t>=</m:t>
                    </m:r>
                  </m:oMath>
                </a14:m>
                <a:r>
                  <a:rPr lang="es-EC" i="1" dirty="0"/>
                  <a:t>3,30 </a:t>
                </a:r>
                <a:r>
                  <a:rPr lang="es-EC" i="1" dirty="0">
                    <a:sym typeface="Wingdings" panose="05000000000000000000" pitchFamily="2" charset="2"/>
                  </a:rPr>
                  <a:t>Kg/cm2</a:t>
                </a:r>
                <a:r>
                  <a:rPr lang="es-EC" i="1" dirty="0"/>
                  <a:t> </a:t>
                </a:r>
              </a:p>
            </p:txBody>
          </p:sp>
        </mc:Choice>
        <mc:Fallback xmlns="">
          <p:sp>
            <p:nvSpPr>
              <p:cNvPr id="20" name="Rectángulo 19"/>
              <p:cNvSpPr>
                <a:spLocks noRot="1" noChangeAspect="1" noMove="1" noResize="1" noEditPoints="1" noAdjustHandles="1" noChangeArrowheads="1" noChangeShapeType="1" noTextEdit="1"/>
              </p:cNvSpPr>
              <p:nvPr/>
            </p:nvSpPr>
            <p:spPr>
              <a:xfrm>
                <a:off x="652738" y="5618316"/>
                <a:ext cx="4204700" cy="369332"/>
              </a:xfrm>
              <a:prstGeom prst="rect">
                <a:avLst/>
              </a:prstGeom>
              <a:blipFill rotWithShape="0">
                <a:blip r:embed="rId6"/>
                <a:stretch>
                  <a:fillRect l="-289" t="-8065" b="-24194"/>
                </a:stretch>
              </a:blipFill>
              <a:ln>
                <a:solidFill>
                  <a:schemeClr val="accent6"/>
                </a:solidFill>
              </a:ln>
            </p:spPr>
            <p:txBody>
              <a:bodyPr/>
              <a:lstStyle/>
              <a:p>
                <a:r>
                  <a:rPr lang="es-EC">
                    <a:noFill/>
                  </a:rPr>
                  <a:t> </a:t>
                </a:r>
              </a:p>
            </p:txBody>
          </p:sp>
        </mc:Fallback>
      </mc:AlternateContent>
      <p:sp>
        <p:nvSpPr>
          <p:cNvPr id="25" name="Rectángulo 24"/>
          <p:cNvSpPr/>
          <p:nvPr/>
        </p:nvSpPr>
        <p:spPr>
          <a:xfrm>
            <a:off x="630781" y="673338"/>
            <a:ext cx="10816414" cy="369332"/>
          </a:xfrm>
          <a:prstGeom prst="rect">
            <a:avLst/>
          </a:prstGeom>
          <a:ln>
            <a:solidFill>
              <a:schemeClr val="accent6"/>
            </a:solidFill>
          </a:ln>
        </p:spPr>
        <p:txBody>
          <a:bodyPr wrap="square">
            <a:spAutoFit/>
          </a:bodyPr>
          <a:lstStyle/>
          <a:p>
            <a:r>
              <a:rPr lang="es-EC" dirty="0"/>
              <a:t>ESFUERZOS SOBRE MUROS DE MAMPOSTERÍA</a:t>
            </a:r>
          </a:p>
        </p:txBody>
      </p:sp>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6480" y="1205426"/>
            <a:ext cx="5320715" cy="2038635"/>
          </a:xfrm>
          <a:prstGeom prst="rect">
            <a:avLst/>
          </a:prstGeom>
          <a:ln>
            <a:solidFill>
              <a:schemeClr val="accent6"/>
            </a:solidFill>
          </a:ln>
        </p:spPr>
      </p:pic>
      <p:pic>
        <p:nvPicPr>
          <p:cNvPr id="8" name="Imagen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6480" y="3491738"/>
            <a:ext cx="5320715" cy="1857634"/>
          </a:xfrm>
          <a:prstGeom prst="rect">
            <a:avLst/>
          </a:prstGeom>
          <a:ln>
            <a:solidFill>
              <a:schemeClr val="accent6"/>
            </a:solidFill>
          </a:ln>
        </p:spPr>
      </p:pic>
      <mc:AlternateContent xmlns:mc="http://schemas.openxmlformats.org/markup-compatibility/2006" xmlns:a14="http://schemas.microsoft.com/office/drawing/2010/main">
        <mc:Choice Requires="a14">
          <p:sp>
            <p:nvSpPr>
              <p:cNvPr id="27" name="Rectángulo 26"/>
              <p:cNvSpPr/>
              <p:nvPr/>
            </p:nvSpPr>
            <p:spPr>
              <a:xfrm>
                <a:off x="4985649" y="5604321"/>
                <a:ext cx="400205" cy="400110"/>
              </a:xfrm>
              <a:prstGeom prst="rect">
                <a:avLst/>
              </a:prstGeom>
              <a:ln>
                <a:noFill/>
              </a:ln>
            </p:spPr>
            <p:txBody>
              <a:bodyPr wrap="square">
                <a:spAutoFit/>
              </a:bodyPr>
              <a:lstStyle/>
              <a:p>
                <a14:m>
                  <m:oMath xmlns:m="http://schemas.openxmlformats.org/officeDocument/2006/math">
                    <m:r>
                      <a:rPr lang="es-EC" sz="2000" b="1" i="1" smtClean="0">
                        <a:solidFill>
                          <a:srgbClr val="FF0000"/>
                        </a:solidFill>
                        <a:latin typeface="Cambria Math" panose="02040503050406030204" pitchFamily="18" charset="0"/>
                      </a:rPr>
                      <m:t>&lt;</m:t>
                    </m:r>
                  </m:oMath>
                </a14:m>
                <a:r>
                  <a:rPr lang="es-EC" sz="2000" i="1" dirty="0">
                    <a:solidFill>
                      <a:srgbClr val="FF0000"/>
                    </a:solidFill>
                  </a:rPr>
                  <a:t> </a:t>
                </a:r>
              </a:p>
            </p:txBody>
          </p:sp>
        </mc:Choice>
        <mc:Fallback xmlns="">
          <p:sp>
            <p:nvSpPr>
              <p:cNvPr id="27" name="Rectángulo 26"/>
              <p:cNvSpPr>
                <a:spLocks noRot="1" noChangeAspect="1" noMove="1" noResize="1" noEditPoints="1" noAdjustHandles="1" noChangeArrowheads="1" noChangeShapeType="1" noTextEdit="1"/>
              </p:cNvSpPr>
              <p:nvPr/>
            </p:nvSpPr>
            <p:spPr>
              <a:xfrm>
                <a:off x="4985649" y="5604321"/>
                <a:ext cx="400205" cy="400110"/>
              </a:xfrm>
              <a:prstGeom prst="rect">
                <a:avLst/>
              </a:prstGeom>
              <a:blipFill rotWithShape="0">
                <a:blip r:embed="rId9"/>
                <a:stretch>
                  <a:fillRect/>
                </a:stretch>
              </a:blipFill>
              <a:ln>
                <a:no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8" name="Rectángulo 27"/>
              <p:cNvSpPr/>
              <p:nvPr/>
            </p:nvSpPr>
            <p:spPr>
              <a:xfrm>
                <a:off x="9718766" y="5597050"/>
                <a:ext cx="1728429" cy="369332"/>
              </a:xfrm>
              <a:prstGeom prst="rect">
                <a:avLst/>
              </a:prstGeom>
              <a:ln>
                <a:solidFill>
                  <a:schemeClr val="accent6"/>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𝐹𝑎𝑙𝑙𝑎</m:t>
                      </m:r>
                    </m:oMath>
                  </m:oMathPara>
                </a14:m>
                <a:endParaRPr lang="es-EC" i="1" dirty="0"/>
              </a:p>
            </p:txBody>
          </p:sp>
        </mc:Choice>
        <mc:Fallback xmlns="">
          <p:sp>
            <p:nvSpPr>
              <p:cNvPr id="28" name="Rectángulo 27"/>
              <p:cNvSpPr>
                <a:spLocks noRot="1" noChangeAspect="1" noMove="1" noResize="1" noEditPoints="1" noAdjustHandles="1" noChangeArrowheads="1" noChangeShapeType="1" noTextEdit="1"/>
              </p:cNvSpPr>
              <p:nvPr/>
            </p:nvSpPr>
            <p:spPr>
              <a:xfrm>
                <a:off x="9718766" y="5597050"/>
                <a:ext cx="1728429" cy="369332"/>
              </a:xfrm>
              <a:prstGeom prst="rect">
                <a:avLst/>
              </a:prstGeom>
              <a:blipFill rotWithShape="0">
                <a:blip r:embed="rId10"/>
                <a:stretch>
                  <a:fillRect/>
                </a:stretch>
              </a:blipFill>
              <a:ln>
                <a:solidFill>
                  <a:schemeClr val="accent6"/>
                </a:solidFill>
              </a:ln>
            </p:spPr>
            <p:txBody>
              <a:bodyPr/>
              <a:lstStyle/>
              <a:p>
                <a:r>
                  <a:rPr lang="es-EC">
                    <a:noFill/>
                  </a:rPr>
                  <a:t> </a:t>
                </a:r>
              </a:p>
            </p:txBody>
          </p:sp>
        </mc:Fallback>
      </mc:AlternateContent>
      <p:sp>
        <p:nvSpPr>
          <p:cNvPr id="9" name="Flecha derecha 8"/>
          <p:cNvSpPr/>
          <p:nvPr/>
        </p:nvSpPr>
        <p:spPr>
          <a:xfrm>
            <a:off x="9253826" y="5648657"/>
            <a:ext cx="339634" cy="26611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26282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0" grpId="0" animBg="1"/>
      <p:bldP spid="27" grpId="0"/>
      <p:bldP spid="28"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62</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83335" y="86881"/>
            <a:ext cx="9558156" cy="461665"/>
          </a:xfrm>
          <a:prstGeom prst="rect">
            <a:avLst/>
          </a:prstGeom>
          <a:noFill/>
          <a:ln>
            <a:noFill/>
          </a:ln>
        </p:spPr>
        <p:txBody>
          <a:bodyPr wrap="square" rtlCol="0">
            <a:spAutoFit/>
          </a:bodyPr>
          <a:lstStyle/>
          <a:p>
            <a:pPr algn="ctr"/>
            <a:r>
              <a:rPr lang="es-ES" sz="2400" dirty="0">
                <a:ln>
                  <a:solidFill>
                    <a:schemeClr val="tx1"/>
                  </a:solidFill>
                </a:ln>
              </a:rPr>
              <a:t>PRIMERA ALTERNATIVA DE REFORZAMIENTO : ESTADO DE RESULTADOS</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graphicFrame>
        <p:nvGraphicFramePr>
          <p:cNvPr id="2" name="Tabla 1"/>
          <p:cNvGraphicFramePr>
            <a:graphicFrameLocks noGrp="1"/>
          </p:cNvGraphicFramePr>
          <p:nvPr>
            <p:extLst/>
          </p:nvPr>
        </p:nvGraphicFramePr>
        <p:xfrm>
          <a:off x="6292885" y="1387475"/>
          <a:ext cx="4856480" cy="4126681"/>
        </p:xfrm>
        <a:graphic>
          <a:graphicData uri="http://schemas.openxmlformats.org/drawingml/2006/table">
            <a:tbl>
              <a:tblPr firstRow="1" firstCol="1" bandRow="1">
                <a:tableStyleId>{9D7B26C5-4107-4FEC-AEDC-1716B250A1EF}</a:tableStyleId>
              </a:tblPr>
              <a:tblGrid>
                <a:gridCol w="652401">
                  <a:extLst>
                    <a:ext uri="{9D8B030D-6E8A-4147-A177-3AD203B41FA5}">
                      <a16:colId xmlns:a16="http://schemas.microsoft.com/office/drawing/2014/main" val="20000"/>
                    </a:ext>
                  </a:extLst>
                </a:gridCol>
                <a:gridCol w="1438839">
                  <a:extLst>
                    <a:ext uri="{9D8B030D-6E8A-4147-A177-3AD203B41FA5}">
                      <a16:colId xmlns:a16="http://schemas.microsoft.com/office/drawing/2014/main" val="20001"/>
                    </a:ext>
                  </a:extLst>
                </a:gridCol>
                <a:gridCol w="1700562">
                  <a:extLst>
                    <a:ext uri="{9D8B030D-6E8A-4147-A177-3AD203B41FA5}">
                      <a16:colId xmlns:a16="http://schemas.microsoft.com/office/drawing/2014/main" val="20002"/>
                    </a:ext>
                  </a:extLst>
                </a:gridCol>
                <a:gridCol w="1064678">
                  <a:extLst>
                    <a:ext uri="{9D8B030D-6E8A-4147-A177-3AD203B41FA5}">
                      <a16:colId xmlns:a16="http://schemas.microsoft.com/office/drawing/2014/main" val="20003"/>
                    </a:ext>
                  </a:extLst>
                </a:gridCol>
              </a:tblGrid>
              <a:tr h="361700">
                <a:tc>
                  <a:txBody>
                    <a:bodyPr/>
                    <a:lstStyle/>
                    <a:p>
                      <a:pPr indent="180340" algn="just">
                        <a:lnSpc>
                          <a:spcPct val="150000"/>
                        </a:lnSpc>
                        <a:spcBef>
                          <a:spcPts val="600"/>
                        </a:spcBef>
                        <a:spcAft>
                          <a:spcPts val="0"/>
                        </a:spcAft>
                      </a:pPr>
                      <a:r>
                        <a:rPr lang="es-EC" sz="1400" dirty="0">
                          <a:effectLst/>
                          <a:latin typeface="+mj-lt"/>
                        </a:rPr>
                        <a:t> Eje</a:t>
                      </a:r>
                      <a:endParaRPr lang="es-EC" sz="1400" dirty="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dirty="0">
                          <a:effectLst/>
                          <a:latin typeface="+mj-lt"/>
                        </a:rPr>
                        <a:t>Esfuerzo actuante</a:t>
                      </a:r>
                      <a:endParaRPr lang="es-EC" sz="1400" dirty="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dirty="0">
                          <a:effectLst/>
                          <a:latin typeface="+mj-lt"/>
                        </a:rPr>
                        <a:t>Esfuerzo </a:t>
                      </a:r>
                    </a:p>
                    <a:p>
                      <a:pPr indent="180340" algn="ctr">
                        <a:lnSpc>
                          <a:spcPct val="150000"/>
                        </a:lnSpc>
                        <a:spcBef>
                          <a:spcPts val="600"/>
                        </a:spcBef>
                        <a:spcAft>
                          <a:spcPts val="0"/>
                        </a:spcAft>
                      </a:pPr>
                      <a:r>
                        <a:rPr lang="es-EC" sz="1400" dirty="0">
                          <a:effectLst/>
                          <a:latin typeface="+mj-lt"/>
                        </a:rPr>
                        <a:t>resistente</a:t>
                      </a:r>
                      <a:endParaRPr lang="es-EC" sz="1400" dirty="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Estado</a:t>
                      </a:r>
                      <a:endParaRPr lang="es-EC" sz="140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96850">
                <a:tc>
                  <a:txBody>
                    <a:bodyPr/>
                    <a:lstStyle/>
                    <a:p>
                      <a:pPr indent="180340" algn="just">
                        <a:lnSpc>
                          <a:spcPct val="150000"/>
                        </a:lnSpc>
                        <a:spcBef>
                          <a:spcPts val="600"/>
                        </a:spcBef>
                        <a:spcAft>
                          <a:spcPts val="0"/>
                        </a:spcAft>
                      </a:pPr>
                      <a:r>
                        <a:rPr lang="es-EC" sz="1400">
                          <a:effectLst/>
                          <a:latin typeface="+mj-lt"/>
                        </a:rPr>
                        <a:t>A</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10,00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dirty="0">
                          <a:effectLst/>
                          <a:latin typeface="+mj-lt"/>
                        </a:rPr>
                        <a:t>2,36</a:t>
                      </a:r>
                      <a:endParaRPr lang="es-EC" sz="1400" dirty="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b="1" dirty="0">
                          <a:effectLst/>
                          <a:latin typeface="+mj-lt"/>
                        </a:rPr>
                        <a:t>Falla</a:t>
                      </a:r>
                      <a:endParaRPr lang="es-EC" sz="1400" b="1"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96850">
                <a:tc>
                  <a:txBody>
                    <a:bodyPr/>
                    <a:lstStyle/>
                    <a:p>
                      <a:pPr indent="180340" algn="just">
                        <a:lnSpc>
                          <a:spcPct val="150000"/>
                        </a:lnSpc>
                        <a:spcBef>
                          <a:spcPts val="600"/>
                        </a:spcBef>
                        <a:spcAft>
                          <a:spcPts val="0"/>
                        </a:spcAft>
                      </a:pPr>
                      <a:r>
                        <a:rPr lang="es-EC" sz="1400">
                          <a:effectLst/>
                          <a:latin typeface="+mj-lt"/>
                        </a:rPr>
                        <a:t>B</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3,80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2,36</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b="1" dirty="0">
                          <a:effectLst/>
                          <a:latin typeface="+mj-lt"/>
                        </a:rPr>
                        <a:t>Falla</a:t>
                      </a:r>
                      <a:endParaRPr lang="es-EC" sz="1400" b="1"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96850">
                <a:tc>
                  <a:txBody>
                    <a:bodyPr/>
                    <a:lstStyle/>
                    <a:p>
                      <a:pPr indent="180340" algn="just">
                        <a:lnSpc>
                          <a:spcPct val="150000"/>
                        </a:lnSpc>
                        <a:spcBef>
                          <a:spcPts val="600"/>
                        </a:spcBef>
                        <a:spcAft>
                          <a:spcPts val="0"/>
                        </a:spcAft>
                      </a:pPr>
                      <a:r>
                        <a:rPr lang="es-EC" sz="1400">
                          <a:effectLst/>
                          <a:latin typeface="+mj-lt"/>
                        </a:rPr>
                        <a:t>C</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10,00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2,36</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b="1" dirty="0">
                          <a:effectLst/>
                          <a:latin typeface="+mj-lt"/>
                        </a:rPr>
                        <a:t>Falla</a:t>
                      </a:r>
                      <a:endParaRPr lang="es-EC" sz="1400" b="1"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96850">
                <a:tc>
                  <a:txBody>
                    <a:bodyPr/>
                    <a:lstStyle/>
                    <a:p>
                      <a:pPr indent="180340" algn="just">
                        <a:lnSpc>
                          <a:spcPct val="150000"/>
                        </a:lnSpc>
                        <a:spcBef>
                          <a:spcPts val="600"/>
                        </a:spcBef>
                        <a:spcAft>
                          <a:spcPts val="0"/>
                        </a:spcAft>
                      </a:pPr>
                      <a:r>
                        <a:rPr lang="es-EC" sz="1400">
                          <a:effectLst/>
                          <a:latin typeface="+mj-lt"/>
                        </a:rPr>
                        <a:t>D</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10,00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2,36</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b="1" dirty="0">
                          <a:effectLst/>
                          <a:latin typeface="+mj-lt"/>
                        </a:rPr>
                        <a:t>Falla</a:t>
                      </a:r>
                      <a:endParaRPr lang="es-EC" sz="1400" b="1"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196850">
                <a:tc>
                  <a:txBody>
                    <a:bodyPr/>
                    <a:lstStyle/>
                    <a:p>
                      <a:pPr indent="180340" algn="just">
                        <a:lnSpc>
                          <a:spcPct val="150000"/>
                        </a:lnSpc>
                        <a:spcBef>
                          <a:spcPts val="600"/>
                        </a:spcBef>
                        <a:spcAft>
                          <a:spcPts val="0"/>
                        </a:spcAft>
                      </a:pPr>
                      <a:r>
                        <a:rPr lang="es-EC" sz="1400" dirty="0">
                          <a:effectLst/>
                          <a:latin typeface="+mj-lt"/>
                        </a:rPr>
                        <a:t>E</a:t>
                      </a:r>
                      <a:endParaRPr lang="es-EC" sz="1400" dirty="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3,50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2,36</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b="1" dirty="0">
                          <a:effectLst/>
                          <a:latin typeface="+mj-lt"/>
                        </a:rPr>
                        <a:t>Falla</a:t>
                      </a:r>
                      <a:endParaRPr lang="es-EC" sz="1400" b="1"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196850">
                <a:tc>
                  <a:txBody>
                    <a:bodyPr/>
                    <a:lstStyle/>
                    <a:p>
                      <a:pPr indent="180340" algn="just">
                        <a:lnSpc>
                          <a:spcPct val="150000"/>
                        </a:lnSpc>
                        <a:spcBef>
                          <a:spcPts val="600"/>
                        </a:spcBef>
                        <a:spcAft>
                          <a:spcPts val="0"/>
                        </a:spcAft>
                      </a:pPr>
                      <a:r>
                        <a:rPr lang="es-EC" sz="1400">
                          <a:effectLst/>
                          <a:latin typeface="+mj-lt"/>
                        </a:rPr>
                        <a:t>F</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6,90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2,36</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b="1" dirty="0">
                          <a:effectLst/>
                          <a:latin typeface="+mj-lt"/>
                        </a:rPr>
                        <a:t>Falla</a:t>
                      </a:r>
                      <a:endParaRPr lang="es-EC" sz="1400" b="1"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196850">
                <a:tc>
                  <a:txBody>
                    <a:bodyPr/>
                    <a:lstStyle/>
                    <a:p>
                      <a:pPr indent="180340" algn="just">
                        <a:lnSpc>
                          <a:spcPct val="150000"/>
                        </a:lnSpc>
                        <a:spcBef>
                          <a:spcPts val="600"/>
                        </a:spcBef>
                        <a:spcAft>
                          <a:spcPts val="0"/>
                        </a:spcAft>
                      </a:pPr>
                      <a:r>
                        <a:rPr lang="es-EC" sz="1400">
                          <a:effectLst/>
                          <a:latin typeface="+mj-lt"/>
                        </a:rPr>
                        <a:t>G</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2,30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2,36</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b="1" dirty="0">
                          <a:effectLst/>
                          <a:latin typeface="+mj-lt"/>
                        </a:rPr>
                        <a:t>Falla</a:t>
                      </a:r>
                      <a:endParaRPr lang="es-EC" sz="1400" b="1"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196850">
                <a:tc>
                  <a:txBody>
                    <a:bodyPr/>
                    <a:lstStyle/>
                    <a:p>
                      <a:pPr indent="180340" algn="just">
                        <a:lnSpc>
                          <a:spcPct val="150000"/>
                        </a:lnSpc>
                        <a:spcBef>
                          <a:spcPts val="600"/>
                        </a:spcBef>
                        <a:spcAft>
                          <a:spcPts val="0"/>
                        </a:spcAft>
                      </a:pPr>
                      <a:r>
                        <a:rPr lang="es-EC" sz="1400">
                          <a:effectLst/>
                          <a:latin typeface="+mj-lt"/>
                        </a:rPr>
                        <a:t>H</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10,00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2,36</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b="1" dirty="0">
                          <a:effectLst/>
                          <a:latin typeface="+mj-lt"/>
                        </a:rPr>
                        <a:t>Falla</a:t>
                      </a:r>
                      <a:endParaRPr lang="es-EC" sz="1400" b="1"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196850">
                <a:tc>
                  <a:txBody>
                    <a:bodyPr/>
                    <a:lstStyle/>
                    <a:p>
                      <a:pPr indent="180340" algn="just">
                        <a:lnSpc>
                          <a:spcPct val="150000"/>
                        </a:lnSpc>
                        <a:spcBef>
                          <a:spcPts val="600"/>
                        </a:spcBef>
                        <a:spcAft>
                          <a:spcPts val="0"/>
                        </a:spcAft>
                      </a:pPr>
                      <a:r>
                        <a:rPr lang="es-EC" sz="1400">
                          <a:effectLst/>
                          <a:latin typeface="+mj-lt"/>
                        </a:rPr>
                        <a:t>I</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10,00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2,36</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b="1" dirty="0">
                          <a:effectLst/>
                          <a:latin typeface="+mj-lt"/>
                        </a:rPr>
                        <a:t>Falla</a:t>
                      </a:r>
                      <a:endParaRPr lang="es-EC" sz="1400" b="1"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196850">
                <a:tc>
                  <a:txBody>
                    <a:bodyPr/>
                    <a:lstStyle/>
                    <a:p>
                      <a:pPr indent="180340" algn="just">
                        <a:lnSpc>
                          <a:spcPct val="150000"/>
                        </a:lnSpc>
                        <a:spcBef>
                          <a:spcPts val="600"/>
                        </a:spcBef>
                        <a:spcAft>
                          <a:spcPts val="0"/>
                        </a:spcAft>
                      </a:pPr>
                      <a:r>
                        <a:rPr lang="es-EC" sz="1400">
                          <a:effectLst/>
                          <a:latin typeface="+mj-lt"/>
                        </a:rPr>
                        <a:t>J</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10,00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2,36</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b="1" dirty="0">
                          <a:effectLst/>
                          <a:latin typeface="+mj-lt"/>
                        </a:rPr>
                        <a:t>Falla</a:t>
                      </a:r>
                      <a:endParaRPr lang="es-EC" sz="1400" b="1"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196850">
                <a:tc>
                  <a:txBody>
                    <a:bodyPr/>
                    <a:lstStyle/>
                    <a:p>
                      <a:pPr indent="180340" algn="just">
                        <a:lnSpc>
                          <a:spcPct val="150000"/>
                        </a:lnSpc>
                        <a:spcBef>
                          <a:spcPts val="600"/>
                        </a:spcBef>
                        <a:spcAft>
                          <a:spcPts val="0"/>
                        </a:spcAft>
                      </a:pPr>
                      <a:r>
                        <a:rPr lang="es-EC" sz="1400">
                          <a:effectLst/>
                          <a:latin typeface="+mj-lt"/>
                        </a:rPr>
                        <a:t>K</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3,80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2,36</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b="1" dirty="0">
                          <a:effectLst/>
                          <a:latin typeface="+mj-lt"/>
                        </a:rPr>
                        <a:t>Falla</a:t>
                      </a:r>
                      <a:endParaRPr lang="es-EC" sz="1400" b="1"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11"/>
                  </a:ext>
                </a:extLst>
              </a:tr>
              <a:tr h="188595">
                <a:tc>
                  <a:txBody>
                    <a:bodyPr/>
                    <a:lstStyle/>
                    <a:p>
                      <a:pPr indent="180340" algn="just">
                        <a:lnSpc>
                          <a:spcPct val="150000"/>
                        </a:lnSpc>
                        <a:spcBef>
                          <a:spcPts val="600"/>
                        </a:spcBef>
                        <a:spcAft>
                          <a:spcPts val="0"/>
                        </a:spcAft>
                      </a:pPr>
                      <a:r>
                        <a:rPr lang="es-EC" sz="1400">
                          <a:effectLst/>
                          <a:latin typeface="+mj-lt"/>
                        </a:rPr>
                        <a:t>L</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6,90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dirty="0">
                          <a:effectLst/>
                          <a:latin typeface="+mj-lt"/>
                        </a:rPr>
                        <a:t>2,36</a:t>
                      </a:r>
                      <a:endParaRPr lang="es-EC" sz="1400" dirty="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b="1" dirty="0">
                          <a:effectLst/>
                          <a:latin typeface="+mj-lt"/>
                        </a:rPr>
                        <a:t>Falla</a:t>
                      </a:r>
                      <a:endParaRPr lang="es-EC" sz="1400" b="1"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12"/>
                  </a:ext>
                </a:extLst>
              </a:tr>
            </a:tbl>
          </a:graphicData>
        </a:graphic>
      </p:graphicFrame>
      <p:graphicFrame>
        <p:nvGraphicFramePr>
          <p:cNvPr id="3" name="Tabla 2"/>
          <p:cNvGraphicFramePr>
            <a:graphicFrameLocks noGrp="1"/>
          </p:cNvGraphicFramePr>
          <p:nvPr>
            <p:extLst/>
          </p:nvPr>
        </p:nvGraphicFramePr>
        <p:xfrm>
          <a:off x="535951" y="1407990"/>
          <a:ext cx="5183505" cy="3265810"/>
        </p:xfrm>
        <a:graphic>
          <a:graphicData uri="http://schemas.openxmlformats.org/drawingml/2006/table">
            <a:tbl>
              <a:tblPr firstRow="1" firstCol="1" bandRow="1">
                <a:tableStyleId>{9D7B26C5-4107-4FEC-AEDC-1716B250A1EF}</a:tableStyleId>
              </a:tblPr>
              <a:tblGrid>
                <a:gridCol w="715010">
                  <a:extLst>
                    <a:ext uri="{9D8B030D-6E8A-4147-A177-3AD203B41FA5}">
                      <a16:colId xmlns:a16="http://schemas.microsoft.com/office/drawing/2014/main" val="20000"/>
                    </a:ext>
                  </a:extLst>
                </a:gridCol>
                <a:gridCol w="1437005">
                  <a:extLst>
                    <a:ext uri="{9D8B030D-6E8A-4147-A177-3AD203B41FA5}">
                      <a16:colId xmlns:a16="http://schemas.microsoft.com/office/drawing/2014/main" val="20001"/>
                    </a:ext>
                  </a:extLst>
                </a:gridCol>
                <a:gridCol w="1864995">
                  <a:extLst>
                    <a:ext uri="{9D8B030D-6E8A-4147-A177-3AD203B41FA5}">
                      <a16:colId xmlns:a16="http://schemas.microsoft.com/office/drawing/2014/main" val="20002"/>
                    </a:ext>
                  </a:extLst>
                </a:gridCol>
                <a:gridCol w="1166495">
                  <a:extLst>
                    <a:ext uri="{9D8B030D-6E8A-4147-A177-3AD203B41FA5}">
                      <a16:colId xmlns:a16="http://schemas.microsoft.com/office/drawing/2014/main" val="20003"/>
                    </a:ext>
                  </a:extLst>
                </a:gridCol>
              </a:tblGrid>
              <a:tr h="219075">
                <a:tc>
                  <a:txBody>
                    <a:bodyPr/>
                    <a:lstStyle/>
                    <a:p>
                      <a:pPr indent="180340" algn="just">
                        <a:lnSpc>
                          <a:spcPct val="150000"/>
                        </a:lnSpc>
                        <a:spcBef>
                          <a:spcPts val="600"/>
                        </a:spcBef>
                        <a:spcAft>
                          <a:spcPts val="0"/>
                        </a:spcAft>
                      </a:pPr>
                      <a:r>
                        <a:rPr lang="es-EC" sz="1400" dirty="0">
                          <a:effectLst/>
                          <a:latin typeface="+mj-lt"/>
                        </a:rPr>
                        <a:t>Eje</a:t>
                      </a:r>
                      <a:endParaRPr lang="es-EC" sz="1400" dirty="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dirty="0">
                          <a:effectLst/>
                          <a:latin typeface="+mj-lt"/>
                        </a:rPr>
                        <a:t>Esfuerzo actuante </a:t>
                      </a:r>
                      <a:endParaRPr lang="es-EC" sz="1400" dirty="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dirty="0">
                          <a:effectLst/>
                          <a:latin typeface="+mj-lt"/>
                        </a:rPr>
                        <a:t>Esfuerzo</a:t>
                      </a:r>
                      <a:r>
                        <a:rPr lang="es-EC" sz="1400" baseline="0" dirty="0">
                          <a:effectLst/>
                          <a:latin typeface="+mj-lt"/>
                        </a:rPr>
                        <a:t> </a:t>
                      </a:r>
                    </a:p>
                    <a:p>
                      <a:pPr indent="180340" algn="ctr">
                        <a:lnSpc>
                          <a:spcPct val="150000"/>
                        </a:lnSpc>
                        <a:spcBef>
                          <a:spcPts val="600"/>
                        </a:spcBef>
                        <a:spcAft>
                          <a:spcPts val="0"/>
                        </a:spcAft>
                      </a:pPr>
                      <a:r>
                        <a:rPr lang="es-EC" sz="1400" baseline="0" dirty="0">
                          <a:effectLst/>
                          <a:latin typeface="+mj-lt"/>
                        </a:rPr>
                        <a:t>resistente</a:t>
                      </a:r>
                      <a:endParaRPr lang="es-EC" sz="1400" dirty="0">
                        <a:effectLst/>
                        <a:latin typeface="+mj-lt"/>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Estado</a:t>
                      </a:r>
                      <a:endParaRPr lang="es-EC" sz="140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91135">
                <a:tc>
                  <a:txBody>
                    <a:bodyPr/>
                    <a:lstStyle/>
                    <a:p>
                      <a:pPr indent="180340" algn="just">
                        <a:lnSpc>
                          <a:spcPct val="150000"/>
                        </a:lnSpc>
                        <a:spcBef>
                          <a:spcPts val="600"/>
                        </a:spcBef>
                        <a:spcAft>
                          <a:spcPts val="0"/>
                        </a:spcAft>
                      </a:pPr>
                      <a:r>
                        <a:rPr lang="es-EC" sz="1400">
                          <a:effectLst/>
                          <a:latin typeface="+mj-lt"/>
                        </a:rPr>
                        <a:t>1</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3,80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2,36</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b="1" dirty="0">
                          <a:effectLst/>
                          <a:latin typeface="+mj-lt"/>
                        </a:rPr>
                        <a:t>Falla</a:t>
                      </a:r>
                      <a:endParaRPr lang="es-EC" sz="1400" b="1"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91135">
                <a:tc>
                  <a:txBody>
                    <a:bodyPr/>
                    <a:lstStyle/>
                    <a:p>
                      <a:pPr indent="180340" algn="just">
                        <a:lnSpc>
                          <a:spcPct val="150000"/>
                        </a:lnSpc>
                        <a:spcBef>
                          <a:spcPts val="600"/>
                        </a:spcBef>
                        <a:spcAft>
                          <a:spcPts val="0"/>
                        </a:spcAft>
                      </a:pPr>
                      <a:r>
                        <a:rPr lang="es-EC" sz="1400">
                          <a:effectLst/>
                          <a:latin typeface="+mj-lt"/>
                        </a:rPr>
                        <a:t>2</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3,80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2,36</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b="1" dirty="0">
                          <a:effectLst/>
                          <a:latin typeface="+mj-lt"/>
                        </a:rPr>
                        <a:t>Falla</a:t>
                      </a:r>
                      <a:endParaRPr lang="es-EC" sz="1400" b="1"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91135">
                <a:tc>
                  <a:txBody>
                    <a:bodyPr/>
                    <a:lstStyle/>
                    <a:p>
                      <a:pPr indent="180340" algn="just">
                        <a:lnSpc>
                          <a:spcPct val="150000"/>
                        </a:lnSpc>
                        <a:spcBef>
                          <a:spcPts val="600"/>
                        </a:spcBef>
                        <a:spcAft>
                          <a:spcPts val="0"/>
                        </a:spcAft>
                      </a:pPr>
                      <a:r>
                        <a:rPr lang="es-EC" sz="1400">
                          <a:effectLst/>
                          <a:latin typeface="+mj-lt"/>
                        </a:rPr>
                        <a:t>3</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10,00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2,36</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b="1" dirty="0">
                          <a:effectLst/>
                          <a:latin typeface="+mj-lt"/>
                        </a:rPr>
                        <a:t>Falla</a:t>
                      </a:r>
                      <a:endParaRPr lang="es-EC" sz="1400" b="1"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91135">
                <a:tc>
                  <a:txBody>
                    <a:bodyPr/>
                    <a:lstStyle/>
                    <a:p>
                      <a:pPr indent="180340" algn="just">
                        <a:lnSpc>
                          <a:spcPct val="150000"/>
                        </a:lnSpc>
                        <a:spcBef>
                          <a:spcPts val="600"/>
                        </a:spcBef>
                        <a:spcAft>
                          <a:spcPts val="0"/>
                        </a:spcAft>
                      </a:pPr>
                      <a:r>
                        <a:rPr lang="es-EC" sz="1400">
                          <a:effectLst/>
                          <a:latin typeface="+mj-lt"/>
                        </a:rPr>
                        <a:t>4</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5,40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2,36</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b="1" dirty="0">
                          <a:effectLst/>
                          <a:latin typeface="+mj-lt"/>
                        </a:rPr>
                        <a:t>Falla</a:t>
                      </a:r>
                      <a:endParaRPr lang="es-EC" sz="1400" b="1"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191135">
                <a:tc>
                  <a:txBody>
                    <a:bodyPr/>
                    <a:lstStyle/>
                    <a:p>
                      <a:pPr indent="180340" algn="just">
                        <a:lnSpc>
                          <a:spcPct val="150000"/>
                        </a:lnSpc>
                        <a:spcBef>
                          <a:spcPts val="600"/>
                        </a:spcBef>
                        <a:spcAft>
                          <a:spcPts val="0"/>
                        </a:spcAft>
                      </a:pPr>
                      <a:r>
                        <a:rPr lang="es-EC" sz="1400">
                          <a:effectLst/>
                          <a:latin typeface="+mj-lt"/>
                        </a:rPr>
                        <a:t>5</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10,00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2,36</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b="1">
                          <a:effectLst/>
                          <a:latin typeface="+mj-lt"/>
                        </a:rPr>
                        <a:t>Falla</a:t>
                      </a:r>
                      <a:endParaRPr lang="es-EC" sz="1400" b="1">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191135">
                <a:tc>
                  <a:txBody>
                    <a:bodyPr/>
                    <a:lstStyle/>
                    <a:p>
                      <a:pPr indent="180340" algn="just">
                        <a:lnSpc>
                          <a:spcPct val="150000"/>
                        </a:lnSpc>
                        <a:spcBef>
                          <a:spcPts val="600"/>
                        </a:spcBef>
                        <a:spcAft>
                          <a:spcPts val="0"/>
                        </a:spcAft>
                      </a:pPr>
                      <a:r>
                        <a:rPr lang="es-EC" sz="1400">
                          <a:effectLst/>
                          <a:latin typeface="+mj-lt"/>
                        </a:rPr>
                        <a:t>6</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10,00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2,36</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b="1" dirty="0">
                          <a:effectLst/>
                          <a:latin typeface="+mj-lt"/>
                        </a:rPr>
                        <a:t>Falla</a:t>
                      </a:r>
                      <a:endParaRPr lang="es-EC" sz="1400" b="1"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191135">
                <a:tc>
                  <a:txBody>
                    <a:bodyPr/>
                    <a:lstStyle/>
                    <a:p>
                      <a:pPr indent="180340" algn="just">
                        <a:lnSpc>
                          <a:spcPct val="150000"/>
                        </a:lnSpc>
                        <a:spcBef>
                          <a:spcPts val="600"/>
                        </a:spcBef>
                        <a:spcAft>
                          <a:spcPts val="0"/>
                        </a:spcAft>
                      </a:pPr>
                      <a:r>
                        <a:rPr lang="es-EC" sz="1400">
                          <a:effectLst/>
                          <a:latin typeface="+mj-lt"/>
                        </a:rPr>
                        <a:t>7</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8,50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2,36</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b="1" dirty="0">
                          <a:effectLst/>
                          <a:latin typeface="+mj-lt"/>
                        </a:rPr>
                        <a:t>Falla</a:t>
                      </a:r>
                      <a:endParaRPr lang="es-EC" sz="1400" b="1"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191135">
                <a:tc>
                  <a:txBody>
                    <a:bodyPr/>
                    <a:lstStyle/>
                    <a:p>
                      <a:pPr indent="180340" algn="just">
                        <a:lnSpc>
                          <a:spcPct val="150000"/>
                        </a:lnSpc>
                        <a:spcBef>
                          <a:spcPts val="600"/>
                        </a:spcBef>
                        <a:spcAft>
                          <a:spcPts val="0"/>
                        </a:spcAft>
                      </a:pPr>
                      <a:r>
                        <a:rPr lang="es-EC" sz="1400">
                          <a:effectLst/>
                          <a:latin typeface="+mj-lt"/>
                        </a:rPr>
                        <a:t>8</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5,40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2,36</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b="1" dirty="0">
                          <a:effectLst/>
                          <a:latin typeface="+mj-lt"/>
                        </a:rPr>
                        <a:t>Falla</a:t>
                      </a:r>
                      <a:endParaRPr lang="es-EC" sz="1400" b="1"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183515">
                <a:tc>
                  <a:txBody>
                    <a:bodyPr/>
                    <a:lstStyle/>
                    <a:p>
                      <a:pPr indent="180340" algn="just">
                        <a:lnSpc>
                          <a:spcPct val="150000"/>
                        </a:lnSpc>
                        <a:spcBef>
                          <a:spcPts val="600"/>
                        </a:spcBef>
                        <a:spcAft>
                          <a:spcPts val="0"/>
                        </a:spcAft>
                      </a:pPr>
                      <a:r>
                        <a:rPr lang="es-EC" sz="1400">
                          <a:effectLst/>
                          <a:latin typeface="+mj-lt"/>
                        </a:rPr>
                        <a:t>9</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a:effectLst/>
                          <a:latin typeface="+mj-lt"/>
                        </a:rPr>
                        <a:t>2,30</a:t>
                      </a:r>
                      <a:endParaRPr lang="es-EC" sz="140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dirty="0">
                          <a:effectLst/>
                          <a:latin typeface="+mj-lt"/>
                        </a:rPr>
                        <a:t>2,36</a:t>
                      </a:r>
                      <a:endParaRPr lang="es-EC" sz="1400" dirty="0">
                        <a:solidFill>
                          <a:srgbClr val="000000"/>
                        </a:solidFill>
                        <a:effectLst/>
                        <a:latin typeface="+mj-lt"/>
                        <a:ea typeface="Times New Roman" panose="02020603050405020304" pitchFamily="18" charset="0"/>
                      </a:endParaRPr>
                    </a:p>
                  </a:txBody>
                  <a:tcPr marL="68580" marR="68580" marT="0" marB="0"/>
                </a:tc>
                <a:tc>
                  <a:txBody>
                    <a:bodyPr/>
                    <a:lstStyle/>
                    <a:p>
                      <a:pPr indent="180340" algn="ctr">
                        <a:lnSpc>
                          <a:spcPct val="150000"/>
                        </a:lnSpc>
                        <a:spcBef>
                          <a:spcPts val="600"/>
                        </a:spcBef>
                        <a:spcAft>
                          <a:spcPts val="0"/>
                        </a:spcAft>
                      </a:pPr>
                      <a:r>
                        <a:rPr lang="es-EC" sz="1400" b="1" dirty="0">
                          <a:effectLst/>
                          <a:latin typeface="+mj-lt"/>
                        </a:rPr>
                        <a:t>Falla</a:t>
                      </a:r>
                      <a:endParaRPr lang="es-EC" sz="1400" b="1"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9"/>
                  </a:ext>
                </a:extLst>
              </a:tr>
            </a:tbl>
          </a:graphicData>
        </a:graphic>
      </p:graphicFrame>
      <p:sp>
        <p:nvSpPr>
          <p:cNvPr id="15" name="Rectángulo 14"/>
          <p:cNvSpPr/>
          <p:nvPr/>
        </p:nvSpPr>
        <p:spPr>
          <a:xfrm>
            <a:off x="6292885" y="811098"/>
            <a:ext cx="4724990" cy="369332"/>
          </a:xfrm>
          <a:prstGeom prst="rect">
            <a:avLst/>
          </a:prstGeom>
          <a:ln>
            <a:solidFill>
              <a:schemeClr val="accent6"/>
            </a:solidFill>
          </a:ln>
        </p:spPr>
        <p:txBody>
          <a:bodyPr wrap="square">
            <a:spAutoFit/>
          </a:bodyPr>
          <a:lstStyle/>
          <a:p>
            <a:r>
              <a:rPr lang="es-EC" dirty="0"/>
              <a:t>SENTIDO Y</a:t>
            </a:r>
          </a:p>
        </p:txBody>
      </p:sp>
      <p:sp>
        <p:nvSpPr>
          <p:cNvPr id="16" name="Rectángulo 15"/>
          <p:cNvSpPr/>
          <p:nvPr/>
        </p:nvSpPr>
        <p:spPr>
          <a:xfrm>
            <a:off x="524429" y="830092"/>
            <a:ext cx="5157913" cy="369332"/>
          </a:xfrm>
          <a:prstGeom prst="rect">
            <a:avLst/>
          </a:prstGeom>
          <a:ln>
            <a:solidFill>
              <a:schemeClr val="accent6"/>
            </a:solidFill>
          </a:ln>
        </p:spPr>
        <p:txBody>
          <a:bodyPr wrap="square">
            <a:spAutoFit/>
          </a:bodyPr>
          <a:lstStyle/>
          <a:p>
            <a:r>
              <a:rPr lang="es-EC" dirty="0"/>
              <a:t>SENTIDO X</a:t>
            </a:r>
          </a:p>
        </p:txBody>
      </p:sp>
      <p:sp>
        <p:nvSpPr>
          <p:cNvPr id="6" name="Rectángulo 5"/>
          <p:cNvSpPr/>
          <p:nvPr/>
        </p:nvSpPr>
        <p:spPr>
          <a:xfrm>
            <a:off x="4911634" y="2116183"/>
            <a:ext cx="653143" cy="28566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Rectángulo 18"/>
          <p:cNvSpPr/>
          <p:nvPr/>
        </p:nvSpPr>
        <p:spPr>
          <a:xfrm>
            <a:off x="10364732" y="2116182"/>
            <a:ext cx="653143" cy="3796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1491105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63</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940378" y="111132"/>
            <a:ext cx="9558156" cy="461665"/>
          </a:xfrm>
          <a:prstGeom prst="rect">
            <a:avLst/>
          </a:prstGeom>
          <a:noFill/>
          <a:ln>
            <a:noFill/>
          </a:ln>
        </p:spPr>
        <p:txBody>
          <a:bodyPr wrap="square" rtlCol="0">
            <a:spAutoFit/>
          </a:bodyPr>
          <a:lstStyle/>
          <a:p>
            <a:pPr algn="ctr"/>
            <a:r>
              <a:rPr lang="es-ES" sz="2400" dirty="0">
                <a:ln>
                  <a:solidFill>
                    <a:schemeClr val="tx1"/>
                  </a:solidFill>
                </a:ln>
              </a:rPr>
              <a:t>REFORZAMIENTO :  DISPOSICIÓN DEFINITIVA DE ELEMENTOS</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pic>
        <p:nvPicPr>
          <p:cNvPr id="14" name="Imagen 13">
            <a:extLst>
              <a:ext uri="{FF2B5EF4-FFF2-40B4-BE49-F238E27FC236}">
                <a16:creationId xmlns:a16="http://schemas.microsoft.com/office/drawing/2014/main" id="{2C90C77D-9B48-4D7E-93E1-DC49688CCCB3}"/>
              </a:ext>
            </a:extLst>
          </p:cNvPr>
          <p:cNvPicPr/>
          <p:nvPr/>
        </p:nvPicPr>
        <p:blipFill>
          <a:blip r:embed="rId3">
            <a:extLst>
              <a:ext uri="{28A0092B-C50C-407E-A947-70E740481C1C}">
                <a14:useLocalDpi xmlns:a14="http://schemas.microsoft.com/office/drawing/2010/main" val="0"/>
              </a:ext>
            </a:extLst>
          </a:blip>
          <a:stretch>
            <a:fillRect/>
          </a:stretch>
        </p:blipFill>
        <p:spPr>
          <a:xfrm>
            <a:off x="108535" y="1697199"/>
            <a:ext cx="5800655" cy="3516718"/>
          </a:xfrm>
          <a:prstGeom prst="rect">
            <a:avLst/>
          </a:prstGeom>
        </p:spPr>
      </p:pic>
      <p:pic>
        <p:nvPicPr>
          <p:cNvPr id="15" name="Imagen 14">
            <a:extLst>
              <a:ext uri="{FF2B5EF4-FFF2-40B4-BE49-F238E27FC236}">
                <a16:creationId xmlns:a16="http://schemas.microsoft.com/office/drawing/2014/main" id="{FC0AC861-DFC1-4589-898A-AA1D5A6A950D}"/>
              </a:ext>
            </a:extLst>
          </p:cNvPr>
          <p:cNvPicPr/>
          <p:nvPr/>
        </p:nvPicPr>
        <p:blipFill>
          <a:blip r:embed="rId4">
            <a:extLst>
              <a:ext uri="{28A0092B-C50C-407E-A947-70E740481C1C}">
                <a14:useLocalDpi xmlns:a14="http://schemas.microsoft.com/office/drawing/2010/main" val="0"/>
              </a:ext>
            </a:extLst>
          </a:blip>
          <a:stretch>
            <a:fillRect/>
          </a:stretch>
        </p:blipFill>
        <p:spPr>
          <a:xfrm>
            <a:off x="5934604" y="1759830"/>
            <a:ext cx="5797550" cy="1574165"/>
          </a:xfrm>
          <a:prstGeom prst="rect">
            <a:avLst/>
          </a:prstGeom>
        </p:spPr>
      </p:pic>
      <p:sp>
        <p:nvSpPr>
          <p:cNvPr id="16" name="Rectángulo 15">
            <a:extLst>
              <a:ext uri="{FF2B5EF4-FFF2-40B4-BE49-F238E27FC236}">
                <a16:creationId xmlns:a16="http://schemas.microsoft.com/office/drawing/2014/main" id="{D4D7D168-1348-4073-8284-C19200BD3DB3}"/>
              </a:ext>
            </a:extLst>
          </p:cNvPr>
          <p:cNvSpPr/>
          <p:nvPr/>
        </p:nvSpPr>
        <p:spPr>
          <a:xfrm>
            <a:off x="611651" y="1263043"/>
            <a:ext cx="4794424" cy="3076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ELEMENTOS IMPLEMENTADOS NIVEL +3,87</a:t>
            </a:r>
          </a:p>
        </p:txBody>
      </p:sp>
      <p:sp>
        <p:nvSpPr>
          <p:cNvPr id="17" name="Rectángulo 16">
            <a:extLst>
              <a:ext uri="{FF2B5EF4-FFF2-40B4-BE49-F238E27FC236}">
                <a16:creationId xmlns:a16="http://schemas.microsoft.com/office/drawing/2014/main" id="{B1BC6954-7284-4240-B3EC-9876200DC709}"/>
              </a:ext>
            </a:extLst>
          </p:cNvPr>
          <p:cNvSpPr/>
          <p:nvPr/>
        </p:nvSpPr>
        <p:spPr>
          <a:xfrm>
            <a:off x="6410753" y="1260123"/>
            <a:ext cx="4794424" cy="3076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ELEMENTOS IMPLEMENTADOS NIVEL +7,84</a:t>
            </a:r>
          </a:p>
        </p:txBody>
      </p:sp>
      <p:graphicFrame>
        <p:nvGraphicFramePr>
          <p:cNvPr id="7" name="Tabla 6">
            <a:extLst>
              <a:ext uri="{FF2B5EF4-FFF2-40B4-BE49-F238E27FC236}">
                <a16:creationId xmlns:a16="http://schemas.microsoft.com/office/drawing/2014/main" id="{903A7D41-EB16-4199-8E36-5F32E3D0E544}"/>
              </a:ext>
            </a:extLst>
          </p:cNvPr>
          <p:cNvGraphicFramePr>
            <a:graphicFrameLocks noGrp="1"/>
          </p:cNvGraphicFramePr>
          <p:nvPr>
            <p:extLst/>
          </p:nvPr>
        </p:nvGraphicFramePr>
        <p:xfrm>
          <a:off x="6492442" y="4179654"/>
          <a:ext cx="4743595" cy="1228468"/>
        </p:xfrm>
        <a:graphic>
          <a:graphicData uri="http://schemas.openxmlformats.org/drawingml/2006/table">
            <a:tbl>
              <a:tblPr firstRow="1" firstCol="1" bandRow="1"/>
              <a:tblGrid>
                <a:gridCol w="2365992">
                  <a:extLst>
                    <a:ext uri="{9D8B030D-6E8A-4147-A177-3AD203B41FA5}">
                      <a16:colId xmlns:a16="http://schemas.microsoft.com/office/drawing/2014/main" val="3214798208"/>
                    </a:ext>
                  </a:extLst>
                </a:gridCol>
                <a:gridCol w="723365">
                  <a:extLst>
                    <a:ext uri="{9D8B030D-6E8A-4147-A177-3AD203B41FA5}">
                      <a16:colId xmlns:a16="http://schemas.microsoft.com/office/drawing/2014/main" val="1156778964"/>
                    </a:ext>
                  </a:extLst>
                </a:gridCol>
                <a:gridCol w="827119">
                  <a:extLst>
                    <a:ext uri="{9D8B030D-6E8A-4147-A177-3AD203B41FA5}">
                      <a16:colId xmlns:a16="http://schemas.microsoft.com/office/drawing/2014/main" val="989401248"/>
                    </a:ext>
                  </a:extLst>
                </a:gridCol>
                <a:gridCol w="827119">
                  <a:extLst>
                    <a:ext uri="{9D8B030D-6E8A-4147-A177-3AD203B41FA5}">
                      <a16:colId xmlns:a16="http://schemas.microsoft.com/office/drawing/2014/main" val="2087329490"/>
                    </a:ext>
                  </a:extLst>
                </a:gridCol>
              </a:tblGrid>
              <a:tr h="504187">
                <a:tc>
                  <a:txBody>
                    <a:bodyPr/>
                    <a:lstStyle/>
                    <a:p>
                      <a:pPr indent="180340" algn="just">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Elemento</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Base </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Altura </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Unidad</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8677736"/>
                  </a:ext>
                </a:extLst>
              </a:tr>
              <a:tr h="236015">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Vigas perimetrales (color azul)</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(cm)</a:t>
                      </a: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381924985"/>
                  </a:ext>
                </a:extLst>
              </a:tr>
              <a:tr h="236015">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Vigas internas (color rojo)</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a:t>
                      </a:r>
                    </a:p>
                  </a:txBody>
                  <a:tcPr marL="68580" marR="68580" marT="0" marB="0">
                    <a:lnL>
                      <a:noFill/>
                    </a:lnL>
                    <a:lnR>
                      <a:noFill/>
                    </a:lnR>
                    <a:lnT>
                      <a:noFill/>
                    </a:lnT>
                    <a:lnB>
                      <a:noFill/>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(cm)</a:t>
                      </a:r>
                    </a:p>
                  </a:txBody>
                  <a:tcPr marL="68580" marR="68580" marT="0" marB="0">
                    <a:lnL>
                      <a:noFill/>
                    </a:lnL>
                    <a:lnR>
                      <a:noFill/>
                    </a:lnR>
                    <a:lnT>
                      <a:noFill/>
                    </a:lnT>
                    <a:lnB>
                      <a:noFill/>
                    </a:lnB>
                  </a:tcPr>
                </a:tc>
                <a:extLst>
                  <a:ext uri="{0D108BD9-81ED-4DB2-BD59-A6C34878D82A}">
                    <a16:rowId xmlns:a16="http://schemas.microsoft.com/office/drawing/2014/main" val="1163295457"/>
                  </a:ext>
                </a:extLst>
              </a:tr>
              <a:tr h="236015">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Columnas</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just">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(cm)</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2114015"/>
                  </a:ext>
                </a:extLst>
              </a:tr>
            </a:tbl>
          </a:graphicData>
        </a:graphic>
      </p:graphicFrame>
      <p:sp>
        <p:nvSpPr>
          <p:cNvPr id="20" name="Rectángulo 19">
            <a:extLst>
              <a:ext uri="{FF2B5EF4-FFF2-40B4-BE49-F238E27FC236}">
                <a16:creationId xmlns:a16="http://schemas.microsoft.com/office/drawing/2014/main" id="{F2CB382A-B384-48F8-8405-E5F9397070D4}"/>
              </a:ext>
            </a:extLst>
          </p:cNvPr>
          <p:cNvSpPr/>
          <p:nvPr/>
        </p:nvSpPr>
        <p:spPr>
          <a:xfrm>
            <a:off x="6467027" y="3672486"/>
            <a:ext cx="4794424" cy="3076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DIMENSIONES DEFINITIVAS</a:t>
            </a:r>
          </a:p>
        </p:txBody>
      </p:sp>
    </p:spTree>
    <p:extLst>
      <p:ext uri="{BB962C8B-B14F-4D97-AF65-F5344CB8AC3E}">
        <p14:creationId xmlns:p14="http://schemas.microsoft.com/office/powerpoint/2010/main" val="13829532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64</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940378" y="111132"/>
            <a:ext cx="9558156" cy="461665"/>
          </a:xfrm>
          <a:prstGeom prst="rect">
            <a:avLst/>
          </a:prstGeom>
          <a:noFill/>
          <a:ln>
            <a:noFill/>
          </a:ln>
        </p:spPr>
        <p:txBody>
          <a:bodyPr wrap="square" rtlCol="0">
            <a:spAutoFit/>
          </a:bodyPr>
          <a:lstStyle/>
          <a:p>
            <a:pPr algn="ctr"/>
            <a:r>
              <a:rPr lang="es-ES" sz="2400" dirty="0">
                <a:ln>
                  <a:solidFill>
                    <a:schemeClr val="tx1"/>
                  </a:solidFill>
                </a:ln>
              </a:rPr>
              <a:t>REFORZAMIENTO :  DISPOSICIÓN DEFINITIVA DE ELEMENTOS</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
        <p:nvSpPr>
          <p:cNvPr id="16" name="Rectángulo 15">
            <a:extLst>
              <a:ext uri="{FF2B5EF4-FFF2-40B4-BE49-F238E27FC236}">
                <a16:creationId xmlns:a16="http://schemas.microsoft.com/office/drawing/2014/main" id="{D4D7D168-1348-4073-8284-C19200BD3DB3}"/>
              </a:ext>
            </a:extLst>
          </p:cNvPr>
          <p:cNvSpPr/>
          <p:nvPr/>
        </p:nvSpPr>
        <p:spPr>
          <a:xfrm>
            <a:off x="686780" y="1385039"/>
            <a:ext cx="4794424" cy="3076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MODELO 3D PARTE INTERIOR</a:t>
            </a:r>
          </a:p>
        </p:txBody>
      </p:sp>
      <p:sp>
        <p:nvSpPr>
          <p:cNvPr id="17" name="Rectángulo 16">
            <a:extLst>
              <a:ext uri="{FF2B5EF4-FFF2-40B4-BE49-F238E27FC236}">
                <a16:creationId xmlns:a16="http://schemas.microsoft.com/office/drawing/2014/main" id="{B1BC6954-7284-4240-B3EC-9876200DC709}"/>
              </a:ext>
            </a:extLst>
          </p:cNvPr>
          <p:cNvSpPr/>
          <p:nvPr/>
        </p:nvSpPr>
        <p:spPr>
          <a:xfrm>
            <a:off x="6710797" y="1385039"/>
            <a:ext cx="4794424" cy="3076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MODELO 3D PARTE EXTERIOR</a:t>
            </a:r>
          </a:p>
        </p:txBody>
      </p:sp>
      <p:pic>
        <p:nvPicPr>
          <p:cNvPr id="2" name="Imagen 1">
            <a:extLst>
              <a:ext uri="{FF2B5EF4-FFF2-40B4-BE49-F238E27FC236}">
                <a16:creationId xmlns:a16="http://schemas.microsoft.com/office/drawing/2014/main" id="{F57B243A-CE20-49E2-B7CA-26D056FEA813}"/>
              </a:ext>
            </a:extLst>
          </p:cNvPr>
          <p:cNvPicPr>
            <a:picLocks noChangeAspect="1"/>
          </p:cNvPicPr>
          <p:nvPr/>
        </p:nvPicPr>
        <p:blipFill>
          <a:blip r:embed="rId3"/>
          <a:stretch>
            <a:fillRect/>
          </a:stretch>
        </p:blipFill>
        <p:spPr>
          <a:xfrm>
            <a:off x="28315" y="2201594"/>
            <a:ext cx="5993566" cy="2938859"/>
          </a:xfrm>
          <a:prstGeom prst="rect">
            <a:avLst/>
          </a:prstGeom>
        </p:spPr>
      </p:pic>
      <p:pic>
        <p:nvPicPr>
          <p:cNvPr id="3" name="Imagen 2">
            <a:extLst>
              <a:ext uri="{FF2B5EF4-FFF2-40B4-BE49-F238E27FC236}">
                <a16:creationId xmlns:a16="http://schemas.microsoft.com/office/drawing/2014/main" id="{2417D433-E86A-4C00-80D3-694EFCBBC9FB}"/>
              </a:ext>
            </a:extLst>
          </p:cNvPr>
          <p:cNvPicPr>
            <a:picLocks noChangeAspect="1"/>
          </p:cNvPicPr>
          <p:nvPr/>
        </p:nvPicPr>
        <p:blipFill>
          <a:blip r:embed="rId4"/>
          <a:stretch>
            <a:fillRect/>
          </a:stretch>
        </p:blipFill>
        <p:spPr>
          <a:xfrm>
            <a:off x="6158404" y="1865698"/>
            <a:ext cx="6005281" cy="3274755"/>
          </a:xfrm>
          <a:prstGeom prst="rect">
            <a:avLst/>
          </a:prstGeom>
        </p:spPr>
      </p:pic>
    </p:spTree>
    <p:extLst>
      <p:ext uri="{BB962C8B-B14F-4D97-AF65-F5344CB8AC3E}">
        <p14:creationId xmlns:p14="http://schemas.microsoft.com/office/powerpoint/2010/main" val="34967390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3 CuadroTexto"/>
          <p:cNvSpPr txBox="1"/>
          <p:nvPr/>
        </p:nvSpPr>
        <p:spPr>
          <a:xfrm>
            <a:off x="575580" y="86880"/>
            <a:ext cx="10598253" cy="461665"/>
          </a:xfrm>
          <a:prstGeom prst="rect">
            <a:avLst/>
          </a:prstGeom>
          <a:noFill/>
          <a:ln>
            <a:noFill/>
          </a:ln>
        </p:spPr>
        <p:txBody>
          <a:bodyPr wrap="square" rtlCol="0">
            <a:spAutoFit/>
          </a:bodyPr>
          <a:lstStyle/>
          <a:p>
            <a:pPr algn="ctr"/>
            <a:r>
              <a:rPr lang="es-ES" sz="2400" dirty="0">
                <a:ln>
                  <a:solidFill>
                    <a:schemeClr val="tx1"/>
                  </a:solidFill>
                </a:ln>
              </a:rPr>
              <a:t>REFORZAMIENTO : RESULTADOS</a:t>
            </a:r>
            <a:endParaRPr lang="es-ES" sz="2000" dirty="0">
              <a:ln>
                <a:solidFill>
                  <a:schemeClr val="tx1"/>
                </a:solidFill>
              </a:ln>
            </a:endParaRPr>
          </a:p>
        </p:txBody>
      </p:sp>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65</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8" name="Rectángulo 27">
            <a:extLst>
              <a:ext uri="{FF2B5EF4-FFF2-40B4-BE49-F238E27FC236}">
                <a16:creationId xmlns:a16="http://schemas.microsoft.com/office/drawing/2014/main" id="{F2ED3632-5A87-48C3-838E-7189BDBAB06A}"/>
              </a:ext>
            </a:extLst>
          </p:cNvPr>
          <p:cNvSpPr/>
          <p:nvPr/>
        </p:nvSpPr>
        <p:spPr>
          <a:xfrm>
            <a:off x="650592" y="588046"/>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CONTROL DE DERIVAS SENTIDO X</a:t>
            </a:r>
          </a:p>
        </p:txBody>
      </p:sp>
      <p:sp>
        <p:nvSpPr>
          <p:cNvPr id="32" name="Rectángulo 31">
            <a:extLst>
              <a:ext uri="{FF2B5EF4-FFF2-40B4-BE49-F238E27FC236}">
                <a16:creationId xmlns:a16="http://schemas.microsoft.com/office/drawing/2014/main" id="{FA1E54FC-9503-45CB-9154-1573C2504EC5}"/>
              </a:ext>
            </a:extLst>
          </p:cNvPr>
          <p:cNvSpPr/>
          <p:nvPr/>
        </p:nvSpPr>
        <p:spPr>
          <a:xfrm>
            <a:off x="7224881" y="5422299"/>
            <a:ext cx="4191340" cy="307777"/>
          </a:xfrm>
          <a:prstGeom prst="rect">
            <a:avLst/>
          </a:prstGeom>
        </p:spPr>
        <p:txBody>
          <a:bodyPr wrap="none">
            <a:spAutoFit/>
          </a:bodyPr>
          <a:lstStyle/>
          <a:p>
            <a:r>
              <a:rPr lang="es-EC" sz="1400" b="1" dirty="0">
                <a:solidFill>
                  <a:srgbClr val="000000"/>
                </a:solidFill>
                <a:ea typeface="Times New Roman" panose="02020603050405020304" pitchFamily="18" charset="0"/>
              </a:rPr>
              <a:t>Deriva elástica máxima estructura reforzada sentido X</a:t>
            </a:r>
            <a:endParaRPr lang="es-EC" sz="1400" b="1" dirty="0"/>
          </a:p>
        </p:txBody>
      </p:sp>
      <p:sp>
        <p:nvSpPr>
          <p:cNvPr id="27" name="Rectángulo 26">
            <a:extLst>
              <a:ext uri="{FF2B5EF4-FFF2-40B4-BE49-F238E27FC236}">
                <a16:creationId xmlns:a16="http://schemas.microsoft.com/office/drawing/2014/main" id="{E5349860-70F8-4603-B746-066F9A5C97C5}"/>
              </a:ext>
            </a:extLst>
          </p:cNvPr>
          <p:cNvSpPr/>
          <p:nvPr/>
        </p:nvSpPr>
        <p:spPr>
          <a:xfrm>
            <a:off x="8403601" y="5730076"/>
            <a:ext cx="1833900" cy="307777"/>
          </a:xfrm>
          <a:prstGeom prst="rect">
            <a:avLst/>
          </a:prstGeom>
        </p:spPr>
        <p:txBody>
          <a:bodyPr wrap="none">
            <a:spAutoFit/>
          </a:bodyPr>
          <a:lstStyle/>
          <a:p>
            <a:pPr algn="just"/>
            <a:r>
              <a:rPr lang="es-EC" sz="1400" b="1" dirty="0"/>
              <a:t>Fuente: (</a:t>
            </a:r>
            <a:r>
              <a:rPr lang="es-EC" sz="1400" dirty="0"/>
              <a:t>ETABS, 2016) </a:t>
            </a:r>
          </a:p>
        </p:txBody>
      </p:sp>
      <p:sp>
        <p:nvSpPr>
          <p:cNvPr id="21" name="3 Flecha a la derecha con muesca">
            <a:extLst>
              <a:ext uri="{FF2B5EF4-FFF2-40B4-BE49-F238E27FC236}">
                <a16:creationId xmlns:a16="http://schemas.microsoft.com/office/drawing/2014/main" id="{99BB4DCB-1014-4982-B3A1-9E34112DABEC}"/>
              </a:ext>
            </a:extLst>
          </p:cNvPr>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22" name="3 Flecha a la derecha con muesca">
            <a:extLst>
              <a:ext uri="{FF2B5EF4-FFF2-40B4-BE49-F238E27FC236}">
                <a16:creationId xmlns:a16="http://schemas.microsoft.com/office/drawing/2014/main" id="{C2303CBE-F766-48A1-9F9B-CB3D0452E4FE}"/>
              </a:ext>
            </a:extLst>
          </p:cNvPr>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grpSp>
        <p:nvGrpSpPr>
          <p:cNvPr id="30" name="Grupo 29">
            <a:extLst>
              <a:ext uri="{FF2B5EF4-FFF2-40B4-BE49-F238E27FC236}">
                <a16:creationId xmlns:a16="http://schemas.microsoft.com/office/drawing/2014/main" id="{FE282DB5-130D-406F-8E91-29D2AB805D04}"/>
              </a:ext>
            </a:extLst>
          </p:cNvPr>
          <p:cNvGrpSpPr/>
          <p:nvPr/>
        </p:nvGrpSpPr>
        <p:grpSpPr>
          <a:xfrm>
            <a:off x="6878341" y="1584212"/>
            <a:ext cx="4884420" cy="3777615"/>
            <a:chOff x="0" y="0"/>
            <a:chExt cx="5759450" cy="4409440"/>
          </a:xfrm>
        </p:grpSpPr>
        <p:pic>
          <p:nvPicPr>
            <p:cNvPr id="31" name="Imagen 30">
              <a:extLst>
                <a:ext uri="{FF2B5EF4-FFF2-40B4-BE49-F238E27FC236}">
                  <a16:creationId xmlns:a16="http://schemas.microsoft.com/office/drawing/2014/main" id="{BF7C1577-0A92-4D5D-8128-556C9A52D26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5759450" cy="440944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40" name="Imagen 39">
              <a:extLst>
                <a:ext uri="{FF2B5EF4-FFF2-40B4-BE49-F238E27FC236}">
                  <a16:creationId xmlns:a16="http://schemas.microsoft.com/office/drawing/2014/main" id="{D38F562C-8C94-471D-8B01-E3895683677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24063" y="4190925"/>
              <a:ext cx="2581910" cy="204470"/>
            </a:xfrm>
            <a:prstGeom prst="rect">
              <a:avLst/>
            </a:prstGeom>
          </p:spPr>
        </p:pic>
      </p:grpSp>
      <p:graphicFrame>
        <p:nvGraphicFramePr>
          <p:cNvPr id="5" name="Tabla 4">
            <a:extLst>
              <a:ext uri="{FF2B5EF4-FFF2-40B4-BE49-F238E27FC236}">
                <a16:creationId xmlns:a16="http://schemas.microsoft.com/office/drawing/2014/main" id="{E85B57C5-44BF-4CB5-878F-FF8C5B99025D}"/>
              </a:ext>
            </a:extLst>
          </p:cNvPr>
          <p:cNvGraphicFramePr>
            <a:graphicFrameLocks noGrp="1"/>
          </p:cNvGraphicFramePr>
          <p:nvPr>
            <p:extLst/>
          </p:nvPr>
        </p:nvGraphicFramePr>
        <p:xfrm>
          <a:off x="429239" y="1898831"/>
          <a:ext cx="6160581" cy="3458828"/>
        </p:xfrm>
        <a:graphic>
          <a:graphicData uri="http://schemas.openxmlformats.org/drawingml/2006/table">
            <a:tbl>
              <a:tblPr firstRow="1" firstCol="1" bandRow="1"/>
              <a:tblGrid>
                <a:gridCol w="929086">
                  <a:extLst>
                    <a:ext uri="{9D8B030D-6E8A-4147-A177-3AD203B41FA5}">
                      <a16:colId xmlns:a16="http://schemas.microsoft.com/office/drawing/2014/main" val="4266346972"/>
                    </a:ext>
                  </a:extLst>
                </a:gridCol>
                <a:gridCol w="1527479">
                  <a:extLst>
                    <a:ext uri="{9D8B030D-6E8A-4147-A177-3AD203B41FA5}">
                      <a16:colId xmlns:a16="http://schemas.microsoft.com/office/drawing/2014/main" val="2631176662"/>
                    </a:ext>
                  </a:extLst>
                </a:gridCol>
                <a:gridCol w="929086">
                  <a:extLst>
                    <a:ext uri="{9D8B030D-6E8A-4147-A177-3AD203B41FA5}">
                      <a16:colId xmlns:a16="http://schemas.microsoft.com/office/drawing/2014/main" val="2918603017"/>
                    </a:ext>
                  </a:extLst>
                </a:gridCol>
                <a:gridCol w="912652">
                  <a:extLst>
                    <a:ext uri="{9D8B030D-6E8A-4147-A177-3AD203B41FA5}">
                      <a16:colId xmlns:a16="http://schemas.microsoft.com/office/drawing/2014/main" val="226113523"/>
                    </a:ext>
                  </a:extLst>
                </a:gridCol>
                <a:gridCol w="931139">
                  <a:extLst>
                    <a:ext uri="{9D8B030D-6E8A-4147-A177-3AD203B41FA5}">
                      <a16:colId xmlns:a16="http://schemas.microsoft.com/office/drawing/2014/main" val="2687652507"/>
                    </a:ext>
                  </a:extLst>
                </a:gridCol>
                <a:gridCol w="931139">
                  <a:extLst>
                    <a:ext uri="{9D8B030D-6E8A-4147-A177-3AD203B41FA5}">
                      <a16:colId xmlns:a16="http://schemas.microsoft.com/office/drawing/2014/main" val="3329368742"/>
                    </a:ext>
                  </a:extLst>
                </a:gridCol>
              </a:tblGrid>
              <a:tr h="327009">
                <a:tc rowSpan="2">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Nivel</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Caso de análisis</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indent="180340" algn="ctr">
                        <a:lnSpc>
                          <a:spcPct val="150000"/>
                        </a:lnSpc>
                        <a:spcBef>
                          <a:spcPts val="600"/>
                        </a:spcBef>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Deriva inelástica (ΔM)</a:t>
                      </a:r>
                      <a:endPar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indent="180340" algn="ctr">
                        <a:lnSpc>
                          <a:spcPct val="150000"/>
                        </a:lnSpc>
                        <a:spcBef>
                          <a:spcPts val="600"/>
                        </a:spcBef>
                        <a:spcAft>
                          <a:spcPts val="0"/>
                        </a:spcAft>
                      </a:pPr>
                      <a:r>
                        <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(ΔM)&lt;1%</a:t>
                      </a:r>
                      <a:endPar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3983919836"/>
                  </a:ext>
                </a:extLst>
              </a:tr>
              <a:tr h="327009">
                <a:tc vMerge="1">
                  <a:txBody>
                    <a:bodyPr/>
                    <a:lstStyle/>
                    <a:p>
                      <a:endParaRPr lang="es-EC"/>
                    </a:p>
                  </a:txBody>
                  <a:tcPr/>
                </a:tc>
                <a:tc vMerge="1">
                  <a:txBody>
                    <a:bodyPr/>
                    <a:lstStyle/>
                    <a:p>
                      <a:endParaRPr lang="es-EC"/>
                    </a:p>
                  </a:txBody>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 refuerzo</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 refuerzo</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 refuerzo</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 refuerzo</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3373501"/>
                  </a:ext>
                </a:extLst>
              </a:tr>
              <a:tr h="327009">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N+7,84</a:t>
                      </a:r>
                    </a:p>
                  </a:txBody>
                  <a:tcPr marL="37502" marR="3750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X 1</a:t>
                      </a:r>
                    </a:p>
                  </a:txBody>
                  <a:tcPr marL="37502" marR="3750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0,19%</a:t>
                      </a:r>
                    </a:p>
                  </a:txBody>
                  <a:tcPr marL="37502" marR="3750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0,09%</a:t>
                      </a:r>
                    </a:p>
                  </a:txBody>
                  <a:tcPr marL="37502" marR="3750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502" marR="3750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502" marR="37502"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857420573"/>
                  </a:ext>
                </a:extLst>
              </a:tr>
              <a:tr h="327009">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N+7,84</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X 2</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0,19%</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0,09%</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502" marR="37502" marT="0" marB="0" anchor="ctr">
                    <a:lnL>
                      <a:noFill/>
                    </a:lnL>
                    <a:lnR>
                      <a:noFill/>
                    </a:lnR>
                    <a:lnT>
                      <a:noFill/>
                    </a:lnT>
                    <a:lnB>
                      <a:noFill/>
                    </a:lnB>
                  </a:tcPr>
                </a:tc>
                <a:extLst>
                  <a:ext uri="{0D108BD9-81ED-4DB2-BD59-A6C34878D82A}">
                    <a16:rowId xmlns:a16="http://schemas.microsoft.com/office/drawing/2014/main" val="3540258409"/>
                  </a:ext>
                </a:extLst>
              </a:tr>
              <a:tr h="327009">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N+7,84</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X 3</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0,19%</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0,09%</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502" marR="37502" marT="0" marB="0" anchor="ctr">
                    <a:lnL>
                      <a:noFill/>
                    </a:lnL>
                    <a:lnR>
                      <a:noFill/>
                    </a:lnR>
                    <a:lnT>
                      <a:noFill/>
                    </a:lnT>
                    <a:lnB>
                      <a:noFill/>
                    </a:lnB>
                  </a:tcPr>
                </a:tc>
                <a:extLst>
                  <a:ext uri="{0D108BD9-81ED-4DB2-BD59-A6C34878D82A}">
                    <a16:rowId xmlns:a16="http://schemas.microsoft.com/office/drawing/2014/main" val="3415373795"/>
                  </a:ext>
                </a:extLst>
              </a:tr>
              <a:tr h="327009">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N+7,84</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Dinámico X</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0,47%</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0,13%</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502" marR="37502" marT="0" marB="0" anchor="ctr">
                    <a:lnL>
                      <a:noFill/>
                    </a:lnL>
                    <a:lnR>
                      <a:noFill/>
                    </a:lnR>
                    <a:lnT>
                      <a:noFill/>
                    </a:lnT>
                    <a:lnB>
                      <a:noFill/>
                    </a:lnB>
                  </a:tcPr>
                </a:tc>
                <a:extLst>
                  <a:ext uri="{0D108BD9-81ED-4DB2-BD59-A6C34878D82A}">
                    <a16:rowId xmlns:a16="http://schemas.microsoft.com/office/drawing/2014/main" val="687983386"/>
                  </a:ext>
                </a:extLst>
              </a:tr>
              <a:tr h="327009">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N+3,87</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X 1</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0,18%</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0,11%</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502" marR="37502" marT="0" marB="0" anchor="ctr">
                    <a:lnL>
                      <a:noFill/>
                    </a:lnL>
                    <a:lnR>
                      <a:noFill/>
                    </a:lnR>
                    <a:lnT>
                      <a:noFill/>
                    </a:lnT>
                    <a:lnB>
                      <a:noFill/>
                    </a:lnB>
                  </a:tcPr>
                </a:tc>
                <a:extLst>
                  <a:ext uri="{0D108BD9-81ED-4DB2-BD59-A6C34878D82A}">
                    <a16:rowId xmlns:a16="http://schemas.microsoft.com/office/drawing/2014/main" val="1097461299"/>
                  </a:ext>
                </a:extLst>
              </a:tr>
              <a:tr h="327009">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N+3,87</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X 2</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0,18%</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0,11%</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502" marR="37502" marT="0" marB="0" anchor="ctr">
                    <a:lnL>
                      <a:noFill/>
                    </a:lnL>
                    <a:lnR>
                      <a:noFill/>
                    </a:lnR>
                    <a:lnT>
                      <a:noFill/>
                    </a:lnT>
                    <a:lnB>
                      <a:noFill/>
                    </a:lnB>
                  </a:tcPr>
                </a:tc>
                <a:extLst>
                  <a:ext uri="{0D108BD9-81ED-4DB2-BD59-A6C34878D82A}">
                    <a16:rowId xmlns:a16="http://schemas.microsoft.com/office/drawing/2014/main" val="1644608541"/>
                  </a:ext>
                </a:extLst>
              </a:tr>
              <a:tr h="327009">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N+3,87</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X 3</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0,18%</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0,11%</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502" marR="37502" marT="0" marB="0" anchor="ctr">
                    <a:lnL>
                      <a:noFill/>
                    </a:lnL>
                    <a:lnR>
                      <a:noFill/>
                    </a:lnR>
                    <a:lnT>
                      <a:noFill/>
                    </a:lnT>
                    <a:lnB>
                      <a:noFill/>
                    </a:lnB>
                  </a:tcPr>
                </a:tc>
                <a:extLst>
                  <a:ext uri="{0D108BD9-81ED-4DB2-BD59-A6C34878D82A}">
                    <a16:rowId xmlns:a16="http://schemas.microsoft.com/office/drawing/2014/main" val="4023563436"/>
                  </a:ext>
                </a:extLst>
              </a:tr>
              <a:tr h="327009">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N+3,87</a:t>
                      </a:r>
                    </a:p>
                  </a:txBody>
                  <a:tcPr marL="37502" marR="37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Dinámico X</a:t>
                      </a:r>
                    </a:p>
                  </a:txBody>
                  <a:tcPr marL="37502" marR="37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0,45%</a:t>
                      </a:r>
                    </a:p>
                  </a:txBody>
                  <a:tcPr marL="37502" marR="37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0,21%</a:t>
                      </a:r>
                    </a:p>
                  </a:txBody>
                  <a:tcPr marL="37502" marR="37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502" marR="37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502" marR="37502"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8756421"/>
                  </a:ext>
                </a:extLst>
              </a:tr>
            </a:tbl>
          </a:graphicData>
        </a:graphic>
      </p:graphicFrame>
      <p:sp>
        <p:nvSpPr>
          <p:cNvPr id="41" name="Rectángulo 40">
            <a:extLst>
              <a:ext uri="{FF2B5EF4-FFF2-40B4-BE49-F238E27FC236}">
                <a16:creationId xmlns:a16="http://schemas.microsoft.com/office/drawing/2014/main" id="{4D233484-444A-4529-8517-8F27CC3F19B5}"/>
              </a:ext>
            </a:extLst>
          </p:cNvPr>
          <p:cNvSpPr/>
          <p:nvPr/>
        </p:nvSpPr>
        <p:spPr>
          <a:xfrm>
            <a:off x="1509401" y="1205760"/>
            <a:ext cx="4365306" cy="5974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COMPARACIÓN DERIVAS ANTES Y DESPUÉS DEL REFUERZO</a:t>
            </a:r>
          </a:p>
        </p:txBody>
      </p:sp>
    </p:spTree>
    <p:extLst>
      <p:ext uri="{BB962C8B-B14F-4D97-AF65-F5344CB8AC3E}">
        <p14:creationId xmlns:p14="http://schemas.microsoft.com/office/powerpoint/2010/main" val="8643638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66</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455348" y="75710"/>
            <a:ext cx="10598253" cy="461665"/>
          </a:xfrm>
          <a:prstGeom prst="rect">
            <a:avLst/>
          </a:prstGeom>
          <a:noFill/>
          <a:ln>
            <a:noFill/>
          </a:ln>
        </p:spPr>
        <p:txBody>
          <a:bodyPr wrap="square" rtlCol="0">
            <a:spAutoFit/>
          </a:bodyPr>
          <a:lstStyle/>
          <a:p>
            <a:pPr algn="ctr"/>
            <a:r>
              <a:rPr lang="es-ES" sz="2400" dirty="0">
                <a:ln>
                  <a:solidFill>
                    <a:schemeClr val="tx1"/>
                  </a:solidFill>
                </a:ln>
              </a:rPr>
              <a:t>REFORZAMIENTO : RESULTADOS</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8" name="Rectángulo 27">
            <a:extLst>
              <a:ext uri="{FF2B5EF4-FFF2-40B4-BE49-F238E27FC236}">
                <a16:creationId xmlns:a16="http://schemas.microsoft.com/office/drawing/2014/main" id="{F2ED3632-5A87-48C3-838E-7189BDBAB06A}"/>
              </a:ext>
            </a:extLst>
          </p:cNvPr>
          <p:cNvSpPr/>
          <p:nvPr/>
        </p:nvSpPr>
        <p:spPr>
          <a:xfrm>
            <a:off x="650592" y="588046"/>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CONTROL DE DERIVAS SENTIDO Y</a:t>
            </a:r>
          </a:p>
        </p:txBody>
      </p:sp>
      <p:sp>
        <p:nvSpPr>
          <p:cNvPr id="32" name="Rectángulo 31">
            <a:extLst>
              <a:ext uri="{FF2B5EF4-FFF2-40B4-BE49-F238E27FC236}">
                <a16:creationId xmlns:a16="http://schemas.microsoft.com/office/drawing/2014/main" id="{FA1E54FC-9503-45CB-9154-1573C2504EC5}"/>
              </a:ext>
            </a:extLst>
          </p:cNvPr>
          <p:cNvSpPr/>
          <p:nvPr/>
        </p:nvSpPr>
        <p:spPr>
          <a:xfrm>
            <a:off x="7565750" y="5336100"/>
            <a:ext cx="4184928" cy="307777"/>
          </a:xfrm>
          <a:prstGeom prst="rect">
            <a:avLst/>
          </a:prstGeom>
        </p:spPr>
        <p:txBody>
          <a:bodyPr wrap="none">
            <a:spAutoFit/>
          </a:bodyPr>
          <a:lstStyle/>
          <a:p>
            <a:r>
              <a:rPr lang="es-EC" sz="1400" b="1" dirty="0">
                <a:solidFill>
                  <a:srgbClr val="000000"/>
                </a:solidFill>
                <a:ea typeface="Times New Roman" panose="02020603050405020304" pitchFamily="18" charset="0"/>
              </a:rPr>
              <a:t>Deriva elástica máxima estructura reforzada sentido Y</a:t>
            </a:r>
            <a:endParaRPr lang="es-EC" sz="1400" b="1" dirty="0"/>
          </a:p>
        </p:txBody>
      </p:sp>
      <p:sp>
        <p:nvSpPr>
          <p:cNvPr id="27" name="Rectángulo 26">
            <a:extLst>
              <a:ext uri="{FF2B5EF4-FFF2-40B4-BE49-F238E27FC236}">
                <a16:creationId xmlns:a16="http://schemas.microsoft.com/office/drawing/2014/main" id="{E5349860-70F8-4603-B746-066F9A5C97C5}"/>
              </a:ext>
            </a:extLst>
          </p:cNvPr>
          <p:cNvSpPr/>
          <p:nvPr/>
        </p:nvSpPr>
        <p:spPr>
          <a:xfrm>
            <a:off x="8741264" y="5643877"/>
            <a:ext cx="1833900" cy="307777"/>
          </a:xfrm>
          <a:prstGeom prst="rect">
            <a:avLst/>
          </a:prstGeom>
        </p:spPr>
        <p:txBody>
          <a:bodyPr wrap="none">
            <a:spAutoFit/>
          </a:bodyPr>
          <a:lstStyle/>
          <a:p>
            <a:pPr algn="just"/>
            <a:r>
              <a:rPr lang="es-EC" sz="1400" b="1" dirty="0"/>
              <a:t>Fuente: (</a:t>
            </a:r>
            <a:r>
              <a:rPr lang="es-EC" sz="1400" dirty="0"/>
              <a:t>ETABS, 2016) </a:t>
            </a:r>
          </a:p>
        </p:txBody>
      </p:sp>
      <p:sp>
        <p:nvSpPr>
          <p:cNvPr id="21" name="3 Flecha a la derecha con muesca">
            <a:extLst>
              <a:ext uri="{FF2B5EF4-FFF2-40B4-BE49-F238E27FC236}">
                <a16:creationId xmlns:a16="http://schemas.microsoft.com/office/drawing/2014/main" id="{99BB4DCB-1014-4982-B3A1-9E34112DABEC}"/>
              </a:ext>
            </a:extLst>
          </p:cNvPr>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22" name="3 Flecha a la derecha con muesca">
            <a:extLst>
              <a:ext uri="{FF2B5EF4-FFF2-40B4-BE49-F238E27FC236}">
                <a16:creationId xmlns:a16="http://schemas.microsoft.com/office/drawing/2014/main" id="{C2303CBE-F766-48A1-9F9B-CB3D0452E4FE}"/>
              </a:ext>
            </a:extLst>
          </p:cNvPr>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
        <p:nvSpPr>
          <p:cNvPr id="41" name="Rectángulo 40">
            <a:extLst>
              <a:ext uri="{FF2B5EF4-FFF2-40B4-BE49-F238E27FC236}">
                <a16:creationId xmlns:a16="http://schemas.microsoft.com/office/drawing/2014/main" id="{4D233484-444A-4529-8517-8F27CC3F19B5}"/>
              </a:ext>
            </a:extLst>
          </p:cNvPr>
          <p:cNvSpPr/>
          <p:nvPr/>
        </p:nvSpPr>
        <p:spPr>
          <a:xfrm>
            <a:off x="1389169" y="1332976"/>
            <a:ext cx="4365306" cy="5974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COMPARACIÓN DERIVAS ANTES Y DESPUÉS DEL REFUERZO</a:t>
            </a:r>
          </a:p>
        </p:txBody>
      </p:sp>
      <p:graphicFrame>
        <p:nvGraphicFramePr>
          <p:cNvPr id="3" name="Tabla 2">
            <a:extLst>
              <a:ext uri="{FF2B5EF4-FFF2-40B4-BE49-F238E27FC236}">
                <a16:creationId xmlns:a16="http://schemas.microsoft.com/office/drawing/2014/main" id="{142C4B9A-5CF1-4204-91C4-70481360F83B}"/>
              </a:ext>
            </a:extLst>
          </p:cNvPr>
          <p:cNvGraphicFramePr>
            <a:graphicFrameLocks noGrp="1"/>
          </p:cNvGraphicFramePr>
          <p:nvPr>
            <p:extLst/>
          </p:nvPr>
        </p:nvGraphicFramePr>
        <p:xfrm>
          <a:off x="107367" y="2102772"/>
          <a:ext cx="6928910" cy="3106010"/>
        </p:xfrm>
        <a:graphic>
          <a:graphicData uri="http://schemas.openxmlformats.org/drawingml/2006/table">
            <a:tbl>
              <a:tblPr firstRow="1" firstCol="1" bandRow="1"/>
              <a:tblGrid>
                <a:gridCol w="1044727">
                  <a:extLst>
                    <a:ext uri="{9D8B030D-6E8A-4147-A177-3AD203B41FA5}">
                      <a16:colId xmlns:a16="http://schemas.microsoft.com/office/drawing/2014/main" val="3663222646"/>
                    </a:ext>
                  </a:extLst>
                </a:gridCol>
                <a:gridCol w="1717600">
                  <a:extLst>
                    <a:ext uri="{9D8B030D-6E8A-4147-A177-3AD203B41FA5}">
                      <a16:colId xmlns:a16="http://schemas.microsoft.com/office/drawing/2014/main" val="3163903919"/>
                    </a:ext>
                  </a:extLst>
                </a:gridCol>
                <a:gridCol w="1044727">
                  <a:extLst>
                    <a:ext uri="{9D8B030D-6E8A-4147-A177-3AD203B41FA5}">
                      <a16:colId xmlns:a16="http://schemas.microsoft.com/office/drawing/2014/main" val="117533257"/>
                    </a:ext>
                  </a:extLst>
                </a:gridCol>
                <a:gridCol w="1027788">
                  <a:extLst>
                    <a:ext uri="{9D8B030D-6E8A-4147-A177-3AD203B41FA5}">
                      <a16:colId xmlns:a16="http://schemas.microsoft.com/office/drawing/2014/main" val="3628378682"/>
                    </a:ext>
                  </a:extLst>
                </a:gridCol>
                <a:gridCol w="1047034">
                  <a:extLst>
                    <a:ext uri="{9D8B030D-6E8A-4147-A177-3AD203B41FA5}">
                      <a16:colId xmlns:a16="http://schemas.microsoft.com/office/drawing/2014/main" val="122810011"/>
                    </a:ext>
                  </a:extLst>
                </a:gridCol>
                <a:gridCol w="1047034">
                  <a:extLst>
                    <a:ext uri="{9D8B030D-6E8A-4147-A177-3AD203B41FA5}">
                      <a16:colId xmlns:a16="http://schemas.microsoft.com/office/drawing/2014/main" val="3590967625"/>
                    </a:ext>
                  </a:extLst>
                </a:gridCol>
              </a:tblGrid>
              <a:tr h="206601">
                <a:tc rowSpan="2">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Nivel</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Caso de análisis</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Deriva inelástica (ΔM)</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(ΔM)&lt;1%</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822391536"/>
                  </a:ext>
                </a:extLst>
              </a:tr>
              <a:tr h="439513">
                <a:tc vMerge="1">
                  <a:txBody>
                    <a:bodyPr/>
                    <a:lstStyle/>
                    <a:p>
                      <a:endParaRPr lang="es-EC"/>
                    </a:p>
                  </a:txBody>
                  <a:tcPr/>
                </a:tc>
                <a:tc vMerge="1">
                  <a:txBody>
                    <a:bodyPr/>
                    <a:lstStyle/>
                    <a:p>
                      <a:endParaRPr lang="es-EC"/>
                    </a:p>
                  </a:txBody>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 refuerzo</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 refuerzo</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 refuerzo</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 refuerzo</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5421728"/>
                  </a:ext>
                </a:extLst>
              </a:tr>
              <a:tr h="345782">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N+7,84</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Y 1</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1,31%</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0,28%</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336757028"/>
                  </a:ext>
                </a:extLst>
              </a:tr>
              <a:tr h="345782">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N+7,84</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Y 2</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1,22%</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0,28%</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a:noFill/>
                    </a:lnT>
                    <a:lnB>
                      <a:noFill/>
                    </a:lnB>
                  </a:tcPr>
                </a:tc>
                <a:extLst>
                  <a:ext uri="{0D108BD9-81ED-4DB2-BD59-A6C34878D82A}">
                    <a16:rowId xmlns:a16="http://schemas.microsoft.com/office/drawing/2014/main" val="2279014429"/>
                  </a:ext>
                </a:extLst>
              </a:tr>
              <a:tr h="345782">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N+7,84</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Y 3</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1,15%</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0,28%</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a:noFill/>
                    </a:lnT>
                    <a:lnB>
                      <a:noFill/>
                    </a:lnB>
                  </a:tcPr>
                </a:tc>
                <a:extLst>
                  <a:ext uri="{0D108BD9-81ED-4DB2-BD59-A6C34878D82A}">
                    <a16:rowId xmlns:a16="http://schemas.microsoft.com/office/drawing/2014/main" val="402721305"/>
                  </a:ext>
                </a:extLst>
              </a:tr>
              <a:tr h="345782">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N+7,84</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Dinámico Y</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1,20%</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0,52%</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502" marR="37502" marT="0" marB="0" anchor="ctr">
                    <a:lnL>
                      <a:noFill/>
                    </a:lnL>
                    <a:lnR>
                      <a:noFill/>
                    </a:lnR>
                    <a:lnT>
                      <a:noFill/>
                    </a:lnT>
                    <a:lnB>
                      <a:noFill/>
                    </a:lnB>
                  </a:tcPr>
                </a:tc>
                <a:extLst>
                  <a:ext uri="{0D108BD9-81ED-4DB2-BD59-A6C34878D82A}">
                    <a16:rowId xmlns:a16="http://schemas.microsoft.com/office/drawing/2014/main" val="997085163"/>
                  </a:ext>
                </a:extLst>
              </a:tr>
              <a:tr h="20660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N+3,87</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Y 1</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0,18%</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0,11%</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502" marR="37502" marT="0" marB="0" anchor="ctr">
                    <a:lnL>
                      <a:noFill/>
                    </a:lnL>
                    <a:lnR>
                      <a:noFill/>
                    </a:lnR>
                    <a:lnT>
                      <a:noFill/>
                    </a:lnT>
                    <a:lnB>
                      <a:noFill/>
                    </a:lnB>
                  </a:tcPr>
                </a:tc>
                <a:extLst>
                  <a:ext uri="{0D108BD9-81ED-4DB2-BD59-A6C34878D82A}">
                    <a16:rowId xmlns:a16="http://schemas.microsoft.com/office/drawing/2014/main" val="1769957496"/>
                  </a:ext>
                </a:extLst>
              </a:tr>
              <a:tr h="20660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N+3,87</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Y 2</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0,18%</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0,11%</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502" marR="37502" marT="0" marB="0" anchor="ctr">
                    <a:lnL>
                      <a:noFill/>
                    </a:lnL>
                    <a:lnR>
                      <a:noFill/>
                    </a:lnR>
                    <a:lnT>
                      <a:noFill/>
                    </a:lnT>
                    <a:lnB>
                      <a:noFill/>
                    </a:lnB>
                  </a:tcPr>
                </a:tc>
                <a:extLst>
                  <a:ext uri="{0D108BD9-81ED-4DB2-BD59-A6C34878D82A}">
                    <a16:rowId xmlns:a16="http://schemas.microsoft.com/office/drawing/2014/main" val="3138744372"/>
                  </a:ext>
                </a:extLst>
              </a:tr>
              <a:tr h="20660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N+3,87</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Estático Y 3</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0,18%</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0,11%</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502" marR="3750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502" marR="37502" marT="0" marB="0" anchor="ctr">
                    <a:lnL>
                      <a:noFill/>
                    </a:lnL>
                    <a:lnR>
                      <a:noFill/>
                    </a:lnR>
                    <a:lnT>
                      <a:noFill/>
                    </a:lnT>
                    <a:lnB>
                      <a:noFill/>
                    </a:lnB>
                  </a:tcPr>
                </a:tc>
                <a:extLst>
                  <a:ext uri="{0D108BD9-81ED-4DB2-BD59-A6C34878D82A}">
                    <a16:rowId xmlns:a16="http://schemas.microsoft.com/office/drawing/2014/main" val="2728781242"/>
                  </a:ext>
                </a:extLst>
              </a:tr>
              <a:tr h="20660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N+3,87</a:t>
                      </a:r>
                    </a:p>
                  </a:txBody>
                  <a:tcPr marL="37502" marR="37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Sismo Dinámico Y</a:t>
                      </a:r>
                    </a:p>
                  </a:txBody>
                  <a:tcPr marL="37502" marR="37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0,42%</a:t>
                      </a:r>
                    </a:p>
                  </a:txBody>
                  <a:tcPr marL="37502" marR="37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0,04%</a:t>
                      </a:r>
                    </a:p>
                  </a:txBody>
                  <a:tcPr marL="37502" marR="37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502" marR="3750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37502" marR="37502"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8973286"/>
                  </a:ext>
                </a:extLst>
              </a:tr>
            </a:tbl>
          </a:graphicData>
        </a:graphic>
      </p:graphicFrame>
      <p:pic>
        <p:nvPicPr>
          <p:cNvPr id="6" name="Imagen 5">
            <a:extLst>
              <a:ext uri="{FF2B5EF4-FFF2-40B4-BE49-F238E27FC236}">
                <a16:creationId xmlns:a16="http://schemas.microsoft.com/office/drawing/2014/main" id="{CA1573F5-6A7C-443C-9222-DA251C176FA9}"/>
              </a:ext>
            </a:extLst>
          </p:cNvPr>
          <p:cNvPicPr>
            <a:picLocks noChangeAspect="1"/>
          </p:cNvPicPr>
          <p:nvPr/>
        </p:nvPicPr>
        <p:blipFill>
          <a:blip r:embed="rId3"/>
          <a:stretch>
            <a:fillRect/>
          </a:stretch>
        </p:blipFill>
        <p:spPr>
          <a:xfrm>
            <a:off x="7231796" y="1555445"/>
            <a:ext cx="4852837" cy="3828620"/>
          </a:xfrm>
          <a:prstGeom prst="rect">
            <a:avLst/>
          </a:prstGeom>
        </p:spPr>
      </p:pic>
    </p:spTree>
    <p:extLst>
      <p:ext uri="{BB962C8B-B14F-4D97-AF65-F5344CB8AC3E}">
        <p14:creationId xmlns:p14="http://schemas.microsoft.com/office/powerpoint/2010/main" val="16125247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3 CuadroTexto"/>
          <p:cNvSpPr txBox="1"/>
          <p:nvPr/>
        </p:nvSpPr>
        <p:spPr>
          <a:xfrm>
            <a:off x="601752" y="113871"/>
            <a:ext cx="10598253" cy="461665"/>
          </a:xfrm>
          <a:prstGeom prst="rect">
            <a:avLst/>
          </a:prstGeom>
          <a:noFill/>
          <a:ln>
            <a:noFill/>
          </a:ln>
        </p:spPr>
        <p:txBody>
          <a:bodyPr wrap="square" rtlCol="0">
            <a:spAutoFit/>
          </a:bodyPr>
          <a:lstStyle/>
          <a:p>
            <a:pPr algn="ctr"/>
            <a:r>
              <a:rPr lang="es-ES" sz="2400" dirty="0">
                <a:ln>
                  <a:solidFill>
                    <a:schemeClr val="tx1"/>
                  </a:solidFill>
                </a:ln>
              </a:rPr>
              <a:t>REFORZAMIENTO : RESULTADOS</a:t>
            </a:r>
            <a:endParaRPr lang="es-ES" sz="2000" dirty="0">
              <a:ln>
                <a:solidFill>
                  <a:schemeClr val="tx1"/>
                </a:solidFill>
              </a:ln>
            </a:endParaRPr>
          </a:p>
        </p:txBody>
      </p:sp>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67</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8" name="Rectángulo 27">
            <a:extLst>
              <a:ext uri="{FF2B5EF4-FFF2-40B4-BE49-F238E27FC236}">
                <a16:creationId xmlns:a16="http://schemas.microsoft.com/office/drawing/2014/main" id="{F2ED3632-5A87-48C3-838E-7189BDBAB06A}"/>
              </a:ext>
            </a:extLst>
          </p:cNvPr>
          <p:cNvSpPr/>
          <p:nvPr/>
        </p:nvSpPr>
        <p:spPr>
          <a:xfrm>
            <a:off x="455472" y="608613"/>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CONTROL DE ESFUERZOS A COMPRESIÓN</a:t>
            </a:r>
          </a:p>
        </p:txBody>
      </p:sp>
      <p:pic>
        <p:nvPicPr>
          <p:cNvPr id="25" name="Imagen 24">
            <a:extLst>
              <a:ext uri="{FF2B5EF4-FFF2-40B4-BE49-F238E27FC236}">
                <a16:creationId xmlns:a16="http://schemas.microsoft.com/office/drawing/2014/main" id="{33B3B600-FA58-4776-90C9-1DCFB341AB27}"/>
              </a:ext>
            </a:extLst>
          </p:cNvPr>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518944" y="1095274"/>
            <a:ext cx="6401023" cy="91318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22" name="Rectángulo 21">
            <a:extLst>
              <a:ext uri="{FF2B5EF4-FFF2-40B4-BE49-F238E27FC236}">
                <a16:creationId xmlns:a16="http://schemas.microsoft.com/office/drawing/2014/main" id="{361DF9BC-BD55-4067-AF38-AE7EC961F562}"/>
              </a:ext>
            </a:extLst>
          </p:cNvPr>
          <p:cNvSpPr/>
          <p:nvPr/>
        </p:nvSpPr>
        <p:spPr>
          <a:xfrm>
            <a:off x="6285852" y="2023221"/>
            <a:ext cx="5060433" cy="2634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MURO CRÍTICO EN SENTIDO Y</a:t>
            </a:r>
          </a:p>
        </p:txBody>
      </p:sp>
      <p:sp>
        <p:nvSpPr>
          <p:cNvPr id="26" name="Rectángulo 25">
            <a:extLst>
              <a:ext uri="{FF2B5EF4-FFF2-40B4-BE49-F238E27FC236}">
                <a16:creationId xmlns:a16="http://schemas.microsoft.com/office/drawing/2014/main" id="{90797536-D470-466B-91A4-9AA46336C141}"/>
              </a:ext>
            </a:extLst>
          </p:cNvPr>
          <p:cNvSpPr/>
          <p:nvPr/>
        </p:nvSpPr>
        <p:spPr>
          <a:xfrm>
            <a:off x="438139" y="2042757"/>
            <a:ext cx="5035793" cy="2634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MURO CRÍTICO EN SENTIDO X</a:t>
            </a:r>
          </a:p>
        </p:txBody>
      </p:sp>
      <p:pic>
        <p:nvPicPr>
          <p:cNvPr id="17" name="Imagen 16">
            <a:extLst>
              <a:ext uri="{FF2B5EF4-FFF2-40B4-BE49-F238E27FC236}">
                <a16:creationId xmlns:a16="http://schemas.microsoft.com/office/drawing/2014/main" id="{AA4CD727-6931-49BE-B023-3F215E4FEAB3}"/>
              </a:ext>
            </a:extLst>
          </p:cNvPr>
          <p:cNvPicPr/>
          <p:nvPr/>
        </p:nvPicPr>
        <p:blipFill>
          <a:blip r:embed="rId5">
            <a:extLst>
              <a:ext uri="{28A0092B-C50C-407E-A947-70E740481C1C}">
                <a14:useLocalDpi xmlns:a14="http://schemas.microsoft.com/office/drawing/2010/main" val="0"/>
              </a:ext>
            </a:extLst>
          </a:blip>
          <a:stretch>
            <a:fillRect/>
          </a:stretch>
        </p:blipFill>
        <p:spPr>
          <a:xfrm>
            <a:off x="131554" y="4314671"/>
            <a:ext cx="5497830" cy="192722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8" name="Imagen 17">
            <a:extLst>
              <a:ext uri="{FF2B5EF4-FFF2-40B4-BE49-F238E27FC236}">
                <a16:creationId xmlns:a16="http://schemas.microsoft.com/office/drawing/2014/main" id="{F6B2BC8F-2860-4D7B-92F4-98C2B393E95A}"/>
              </a:ext>
            </a:extLst>
          </p:cNvPr>
          <p:cNvPicPr/>
          <p:nvPr/>
        </p:nvPicPr>
        <p:blipFill>
          <a:blip r:embed="rId6">
            <a:extLst>
              <a:ext uri="{28A0092B-C50C-407E-A947-70E740481C1C}">
                <a14:useLocalDpi xmlns:a14="http://schemas.microsoft.com/office/drawing/2010/main" val="0"/>
              </a:ext>
            </a:extLst>
          </a:blip>
          <a:stretch>
            <a:fillRect/>
          </a:stretch>
        </p:blipFill>
        <p:spPr>
          <a:xfrm>
            <a:off x="207121" y="2356318"/>
            <a:ext cx="5499100" cy="193992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 name="Imagen 1">
            <a:extLst>
              <a:ext uri="{FF2B5EF4-FFF2-40B4-BE49-F238E27FC236}">
                <a16:creationId xmlns:a16="http://schemas.microsoft.com/office/drawing/2014/main" id="{226A3DB9-E663-4F74-88E4-65E5A7DBAA33}"/>
              </a:ext>
            </a:extLst>
          </p:cNvPr>
          <p:cNvPicPr>
            <a:picLocks noChangeAspect="1"/>
          </p:cNvPicPr>
          <p:nvPr/>
        </p:nvPicPr>
        <p:blipFill>
          <a:blip r:embed="rId7"/>
          <a:stretch>
            <a:fillRect/>
          </a:stretch>
        </p:blipFill>
        <p:spPr>
          <a:xfrm>
            <a:off x="6056168" y="2409412"/>
            <a:ext cx="5588096" cy="1830133"/>
          </a:xfrm>
          <a:prstGeom prst="rect">
            <a:avLst/>
          </a:prstGeom>
        </p:spPr>
      </p:pic>
      <p:pic>
        <p:nvPicPr>
          <p:cNvPr id="23" name="Imagen 22">
            <a:extLst>
              <a:ext uri="{FF2B5EF4-FFF2-40B4-BE49-F238E27FC236}">
                <a16:creationId xmlns:a16="http://schemas.microsoft.com/office/drawing/2014/main" id="{AEEE4684-D8BA-4207-AA9A-8DF50DD162F6}"/>
              </a:ext>
            </a:extLst>
          </p:cNvPr>
          <p:cNvPicPr/>
          <p:nvPr/>
        </p:nvPicPr>
        <p:blipFill>
          <a:blip r:embed="rId8">
            <a:extLst>
              <a:ext uri="{28A0092B-C50C-407E-A947-70E740481C1C}">
                <a14:useLocalDpi xmlns:a14="http://schemas.microsoft.com/office/drawing/2010/main" val="0"/>
              </a:ext>
            </a:extLst>
          </a:blip>
          <a:stretch>
            <a:fillRect/>
          </a:stretch>
        </p:blipFill>
        <p:spPr>
          <a:xfrm>
            <a:off x="6081577" y="4173372"/>
            <a:ext cx="5468985" cy="1830134"/>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24" name="3 Flecha a la derecha con muesca">
            <a:extLst>
              <a:ext uri="{FF2B5EF4-FFF2-40B4-BE49-F238E27FC236}">
                <a16:creationId xmlns:a16="http://schemas.microsoft.com/office/drawing/2014/main" id="{74DCDF5A-7AEB-414D-A17B-26FF95747A20}"/>
              </a:ext>
            </a:extLst>
          </p:cNvPr>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27" name="3 Flecha a la derecha con muesca">
            <a:extLst>
              <a:ext uri="{FF2B5EF4-FFF2-40B4-BE49-F238E27FC236}">
                <a16:creationId xmlns:a16="http://schemas.microsoft.com/office/drawing/2014/main" id="{A4F0D451-AD1D-4E5C-B36C-5B7CF279F3D5}"/>
              </a:ext>
            </a:extLst>
          </p:cNvPr>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
        <p:nvSpPr>
          <p:cNvPr id="3" name="CuadroTexto 2">
            <a:extLst>
              <a:ext uri="{FF2B5EF4-FFF2-40B4-BE49-F238E27FC236}">
                <a16:creationId xmlns:a16="http://schemas.microsoft.com/office/drawing/2014/main" id="{AB362BED-73C1-4C13-9AD0-1FD5563740AB}"/>
              </a:ext>
            </a:extLst>
          </p:cNvPr>
          <p:cNvSpPr txBox="1"/>
          <p:nvPr/>
        </p:nvSpPr>
        <p:spPr>
          <a:xfrm>
            <a:off x="2108129" y="3685441"/>
            <a:ext cx="1557591" cy="369332"/>
          </a:xfrm>
          <a:prstGeom prst="rect">
            <a:avLst/>
          </a:prstGeom>
          <a:noFill/>
        </p:spPr>
        <p:txBody>
          <a:bodyPr wrap="square" rtlCol="0">
            <a:spAutoFit/>
          </a:bodyPr>
          <a:lstStyle/>
          <a:p>
            <a:pPr algn="ctr"/>
            <a:r>
              <a:rPr lang="es-EC" dirty="0"/>
              <a:t>SIN REFUERZO</a:t>
            </a:r>
          </a:p>
        </p:txBody>
      </p:sp>
      <p:sp>
        <p:nvSpPr>
          <p:cNvPr id="29" name="CuadroTexto 28">
            <a:extLst>
              <a:ext uri="{FF2B5EF4-FFF2-40B4-BE49-F238E27FC236}">
                <a16:creationId xmlns:a16="http://schemas.microsoft.com/office/drawing/2014/main" id="{D445E899-367B-4967-9883-570641D5378C}"/>
              </a:ext>
            </a:extLst>
          </p:cNvPr>
          <p:cNvSpPr txBox="1"/>
          <p:nvPr/>
        </p:nvSpPr>
        <p:spPr>
          <a:xfrm>
            <a:off x="7987591" y="3742671"/>
            <a:ext cx="1864751" cy="369332"/>
          </a:xfrm>
          <a:prstGeom prst="rect">
            <a:avLst/>
          </a:prstGeom>
          <a:noFill/>
        </p:spPr>
        <p:txBody>
          <a:bodyPr wrap="square" rtlCol="0">
            <a:spAutoFit/>
          </a:bodyPr>
          <a:lstStyle/>
          <a:p>
            <a:pPr algn="ctr"/>
            <a:r>
              <a:rPr lang="es-EC" dirty="0"/>
              <a:t>SIN REFUERZO</a:t>
            </a:r>
          </a:p>
        </p:txBody>
      </p:sp>
      <p:sp>
        <p:nvSpPr>
          <p:cNvPr id="30" name="CuadroTexto 29">
            <a:extLst>
              <a:ext uri="{FF2B5EF4-FFF2-40B4-BE49-F238E27FC236}">
                <a16:creationId xmlns:a16="http://schemas.microsoft.com/office/drawing/2014/main" id="{FB9E0DC4-C45B-4BFD-B1C1-C2C3A0A5DB26}"/>
              </a:ext>
            </a:extLst>
          </p:cNvPr>
          <p:cNvSpPr txBox="1"/>
          <p:nvPr/>
        </p:nvSpPr>
        <p:spPr>
          <a:xfrm>
            <a:off x="2015220" y="5625366"/>
            <a:ext cx="1743408" cy="369332"/>
          </a:xfrm>
          <a:prstGeom prst="rect">
            <a:avLst/>
          </a:prstGeom>
          <a:noFill/>
        </p:spPr>
        <p:txBody>
          <a:bodyPr wrap="square" rtlCol="0">
            <a:spAutoFit/>
          </a:bodyPr>
          <a:lstStyle/>
          <a:p>
            <a:pPr algn="ctr"/>
            <a:r>
              <a:rPr lang="es-EC" dirty="0"/>
              <a:t>CON REFUERZO</a:t>
            </a:r>
          </a:p>
        </p:txBody>
      </p:sp>
      <p:sp>
        <p:nvSpPr>
          <p:cNvPr id="31" name="CuadroTexto 30">
            <a:extLst>
              <a:ext uri="{FF2B5EF4-FFF2-40B4-BE49-F238E27FC236}">
                <a16:creationId xmlns:a16="http://schemas.microsoft.com/office/drawing/2014/main" id="{F90040DB-5321-43C4-90B9-3E5807371997}"/>
              </a:ext>
            </a:extLst>
          </p:cNvPr>
          <p:cNvSpPr txBox="1"/>
          <p:nvPr/>
        </p:nvSpPr>
        <p:spPr>
          <a:xfrm>
            <a:off x="8097228" y="5572804"/>
            <a:ext cx="1743408" cy="369332"/>
          </a:xfrm>
          <a:prstGeom prst="rect">
            <a:avLst/>
          </a:prstGeom>
          <a:noFill/>
        </p:spPr>
        <p:txBody>
          <a:bodyPr wrap="square" rtlCol="0">
            <a:spAutoFit/>
          </a:bodyPr>
          <a:lstStyle/>
          <a:p>
            <a:pPr algn="ctr"/>
            <a:r>
              <a:rPr lang="es-EC" dirty="0"/>
              <a:t>CON REFUERZO</a:t>
            </a:r>
          </a:p>
        </p:txBody>
      </p:sp>
    </p:spTree>
    <p:extLst>
      <p:ext uri="{BB962C8B-B14F-4D97-AF65-F5344CB8AC3E}">
        <p14:creationId xmlns:p14="http://schemas.microsoft.com/office/powerpoint/2010/main" val="23434790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3 CuadroTexto"/>
          <p:cNvSpPr txBox="1"/>
          <p:nvPr/>
        </p:nvSpPr>
        <p:spPr>
          <a:xfrm>
            <a:off x="601752" y="86880"/>
            <a:ext cx="10598253" cy="461665"/>
          </a:xfrm>
          <a:prstGeom prst="rect">
            <a:avLst/>
          </a:prstGeom>
          <a:noFill/>
          <a:ln>
            <a:noFill/>
          </a:ln>
        </p:spPr>
        <p:txBody>
          <a:bodyPr wrap="square" rtlCol="0">
            <a:spAutoFit/>
          </a:bodyPr>
          <a:lstStyle/>
          <a:p>
            <a:pPr algn="ctr"/>
            <a:r>
              <a:rPr lang="es-ES" sz="2400" dirty="0">
                <a:ln>
                  <a:solidFill>
                    <a:schemeClr val="tx1"/>
                  </a:solidFill>
                </a:ln>
              </a:rPr>
              <a:t>REFORZAMIENTO : RESULTADOS</a:t>
            </a:r>
            <a:endParaRPr lang="es-ES" sz="2000" dirty="0">
              <a:ln>
                <a:solidFill>
                  <a:schemeClr val="tx1"/>
                </a:solidFill>
              </a:ln>
            </a:endParaRPr>
          </a:p>
        </p:txBody>
      </p:sp>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68</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8" name="Rectángulo 27">
            <a:extLst>
              <a:ext uri="{FF2B5EF4-FFF2-40B4-BE49-F238E27FC236}">
                <a16:creationId xmlns:a16="http://schemas.microsoft.com/office/drawing/2014/main" id="{F2ED3632-5A87-48C3-838E-7189BDBAB06A}"/>
              </a:ext>
            </a:extLst>
          </p:cNvPr>
          <p:cNvSpPr/>
          <p:nvPr/>
        </p:nvSpPr>
        <p:spPr>
          <a:xfrm>
            <a:off x="455472" y="608613"/>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CONTROL DE ESFUERZOS A CORTE</a:t>
            </a:r>
          </a:p>
        </p:txBody>
      </p:sp>
      <p:sp>
        <p:nvSpPr>
          <p:cNvPr id="22" name="Rectángulo 21">
            <a:extLst>
              <a:ext uri="{FF2B5EF4-FFF2-40B4-BE49-F238E27FC236}">
                <a16:creationId xmlns:a16="http://schemas.microsoft.com/office/drawing/2014/main" id="{361DF9BC-BD55-4067-AF38-AE7EC961F562}"/>
              </a:ext>
            </a:extLst>
          </p:cNvPr>
          <p:cNvSpPr/>
          <p:nvPr/>
        </p:nvSpPr>
        <p:spPr>
          <a:xfrm>
            <a:off x="6251867" y="2068369"/>
            <a:ext cx="5066409" cy="2367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MURO CRÍTICO EN SENTIDO Y</a:t>
            </a:r>
          </a:p>
        </p:txBody>
      </p:sp>
      <p:sp>
        <p:nvSpPr>
          <p:cNvPr id="26" name="Rectángulo 25">
            <a:extLst>
              <a:ext uri="{FF2B5EF4-FFF2-40B4-BE49-F238E27FC236}">
                <a16:creationId xmlns:a16="http://schemas.microsoft.com/office/drawing/2014/main" id="{90797536-D470-466B-91A4-9AA46336C141}"/>
              </a:ext>
            </a:extLst>
          </p:cNvPr>
          <p:cNvSpPr/>
          <p:nvPr/>
        </p:nvSpPr>
        <p:spPr>
          <a:xfrm>
            <a:off x="653047" y="2046043"/>
            <a:ext cx="5066409" cy="2394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MURO CRÍTICO EN SENTIDO X</a:t>
            </a:r>
          </a:p>
        </p:txBody>
      </p:sp>
      <p:pic>
        <p:nvPicPr>
          <p:cNvPr id="17" name="Imagen 16">
            <a:extLst>
              <a:ext uri="{FF2B5EF4-FFF2-40B4-BE49-F238E27FC236}">
                <a16:creationId xmlns:a16="http://schemas.microsoft.com/office/drawing/2014/main" id="{A2369D60-2775-4A37-9F64-513F959C95F6}"/>
              </a:ext>
            </a:extLst>
          </p:cNvPr>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86925" y="1055291"/>
            <a:ext cx="6522071" cy="947387"/>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3" name="Imagen 22">
            <a:extLst>
              <a:ext uri="{FF2B5EF4-FFF2-40B4-BE49-F238E27FC236}">
                <a16:creationId xmlns:a16="http://schemas.microsoft.com/office/drawing/2014/main" id="{498D9A87-E3CB-469A-8CCC-C66E665D6F7D}"/>
              </a:ext>
            </a:extLst>
          </p:cNvPr>
          <p:cNvPicPr/>
          <p:nvPr/>
        </p:nvPicPr>
        <p:blipFill>
          <a:blip r:embed="rId5">
            <a:extLst>
              <a:ext uri="{28A0092B-C50C-407E-A947-70E740481C1C}">
                <a14:useLocalDpi xmlns:a14="http://schemas.microsoft.com/office/drawing/2010/main" val="0"/>
              </a:ext>
            </a:extLst>
          </a:blip>
          <a:stretch>
            <a:fillRect/>
          </a:stretch>
        </p:blipFill>
        <p:spPr>
          <a:xfrm>
            <a:off x="6297208" y="2316298"/>
            <a:ext cx="4964521" cy="180034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0" name="Imagen 19">
            <a:extLst>
              <a:ext uri="{FF2B5EF4-FFF2-40B4-BE49-F238E27FC236}">
                <a16:creationId xmlns:a16="http://schemas.microsoft.com/office/drawing/2014/main" id="{6AACC07A-50FF-44AE-8BB1-C3B684E5091C}"/>
              </a:ext>
            </a:extLst>
          </p:cNvPr>
          <p:cNvPicPr/>
          <p:nvPr/>
        </p:nvPicPr>
        <p:blipFill>
          <a:blip r:embed="rId6">
            <a:extLst>
              <a:ext uri="{28A0092B-C50C-407E-A947-70E740481C1C}">
                <a14:useLocalDpi xmlns:a14="http://schemas.microsoft.com/office/drawing/2010/main" val="0"/>
              </a:ext>
            </a:extLst>
          </a:blip>
          <a:stretch>
            <a:fillRect/>
          </a:stretch>
        </p:blipFill>
        <p:spPr>
          <a:xfrm>
            <a:off x="378916" y="4207368"/>
            <a:ext cx="5636260" cy="205295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1" name="Imagen 20">
            <a:extLst>
              <a:ext uri="{FF2B5EF4-FFF2-40B4-BE49-F238E27FC236}">
                <a16:creationId xmlns:a16="http://schemas.microsoft.com/office/drawing/2014/main" id="{EEBEDB49-080D-4840-9C55-AA8D49CBDC3E}"/>
              </a:ext>
            </a:extLst>
          </p:cNvPr>
          <p:cNvPicPr/>
          <p:nvPr/>
        </p:nvPicPr>
        <p:blipFill>
          <a:blip r:embed="rId7">
            <a:extLst>
              <a:ext uri="{28A0092B-C50C-407E-A947-70E740481C1C}">
                <a14:useLocalDpi xmlns:a14="http://schemas.microsoft.com/office/drawing/2010/main" val="0"/>
              </a:ext>
            </a:extLst>
          </a:blip>
          <a:stretch>
            <a:fillRect/>
          </a:stretch>
        </p:blipFill>
        <p:spPr>
          <a:xfrm>
            <a:off x="357326" y="2328888"/>
            <a:ext cx="5657850" cy="201422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3" name="Imagen 2">
            <a:extLst>
              <a:ext uri="{FF2B5EF4-FFF2-40B4-BE49-F238E27FC236}">
                <a16:creationId xmlns:a16="http://schemas.microsoft.com/office/drawing/2014/main" id="{63314DF2-7962-4D83-8111-B15617A2FE46}"/>
              </a:ext>
            </a:extLst>
          </p:cNvPr>
          <p:cNvPicPr>
            <a:picLocks noChangeAspect="1"/>
          </p:cNvPicPr>
          <p:nvPr/>
        </p:nvPicPr>
        <p:blipFill>
          <a:blip r:embed="rId8"/>
          <a:stretch>
            <a:fillRect/>
          </a:stretch>
        </p:blipFill>
        <p:spPr>
          <a:xfrm>
            <a:off x="6265498" y="4116643"/>
            <a:ext cx="5066409" cy="2110731"/>
          </a:xfrm>
          <a:prstGeom prst="rect">
            <a:avLst/>
          </a:prstGeom>
        </p:spPr>
      </p:pic>
      <p:sp>
        <p:nvSpPr>
          <p:cNvPr id="25" name="3 Flecha a la derecha con muesca">
            <a:extLst>
              <a:ext uri="{FF2B5EF4-FFF2-40B4-BE49-F238E27FC236}">
                <a16:creationId xmlns:a16="http://schemas.microsoft.com/office/drawing/2014/main" id="{ED94DB8A-7D38-4705-A7D2-CE639A5D577A}"/>
              </a:ext>
            </a:extLst>
          </p:cNvPr>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27" name="3 Flecha a la derecha con muesca">
            <a:extLst>
              <a:ext uri="{FF2B5EF4-FFF2-40B4-BE49-F238E27FC236}">
                <a16:creationId xmlns:a16="http://schemas.microsoft.com/office/drawing/2014/main" id="{75BD358F-976C-4C1B-B82F-73A88C2F847E}"/>
              </a:ext>
            </a:extLst>
          </p:cNvPr>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
        <p:nvSpPr>
          <p:cNvPr id="29" name="CuadroTexto 28">
            <a:extLst>
              <a:ext uri="{FF2B5EF4-FFF2-40B4-BE49-F238E27FC236}">
                <a16:creationId xmlns:a16="http://schemas.microsoft.com/office/drawing/2014/main" id="{31F5E277-8C44-410B-A978-2A4BB85472D0}"/>
              </a:ext>
            </a:extLst>
          </p:cNvPr>
          <p:cNvSpPr txBox="1"/>
          <p:nvPr/>
        </p:nvSpPr>
        <p:spPr>
          <a:xfrm>
            <a:off x="2160083" y="3696534"/>
            <a:ext cx="1697561" cy="369332"/>
          </a:xfrm>
          <a:prstGeom prst="rect">
            <a:avLst/>
          </a:prstGeom>
          <a:noFill/>
        </p:spPr>
        <p:txBody>
          <a:bodyPr wrap="square" rtlCol="0">
            <a:spAutoFit/>
          </a:bodyPr>
          <a:lstStyle/>
          <a:p>
            <a:pPr algn="ctr"/>
            <a:r>
              <a:rPr lang="es-EC" dirty="0"/>
              <a:t>SIN REFUERZO</a:t>
            </a:r>
          </a:p>
        </p:txBody>
      </p:sp>
      <p:sp>
        <p:nvSpPr>
          <p:cNvPr id="30" name="CuadroTexto 29">
            <a:extLst>
              <a:ext uri="{FF2B5EF4-FFF2-40B4-BE49-F238E27FC236}">
                <a16:creationId xmlns:a16="http://schemas.microsoft.com/office/drawing/2014/main" id="{F86FCA3A-4B84-45F5-AAD6-AFF909789C12}"/>
              </a:ext>
            </a:extLst>
          </p:cNvPr>
          <p:cNvSpPr txBox="1"/>
          <p:nvPr/>
        </p:nvSpPr>
        <p:spPr>
          <a:xfrm>
            <a:off x="7930687" y="3684455"/>
            <a:ext cx="1697561" cy="369332"/>
          </a:xfrm>
          <a:prstGeom prst="rect">
            <a:avLst/>
          </a:prstGeom>
          <a:noFill/>
        </p:spPr>
        <p:txBody>
          <a:bodyPr wrap="square" rtlCol="0">
            <a:spAutoFit/>
          </a:bodyPr>
          <a:lstStyle/>
          <a:p>
            <a:pPr algn="ctr"/>
            <a:r>
              <a:rPr lang="es-EC" dirty="0"/>
              <a:t>SIN REFUERZO</a:t>
            </a:r>
          </a:p>
        </p:txBody>
      </p:sp>
      <p:sp>
        <p:nvSpPr>
          <p:cNvPr id="31" name="CuadroTexto 30">
            <a:extLst>
              <a:ext uri="{FF2B5EF4-FFF2-40B4-BE49-F238E27FC236}">
                <a16:creationId xmlns:a16="http://schemas.microsoft.com/office/drawing/2014/main" id="{1475A7C9-95E3-4326-ACF7-F7BD22AC9B73}"/>
              </a:ext>
            </a:extLst>
          </p:cNvPr>
          <p:cNvSpPr txBox="1"/>
          <p:nvPr/>
        </p:nvSpPr>
        <p:spPr>
          <a:xfrm>
            <a:off x="2114236" y="5618043"/>
            <a:ext cx="1743408" cy="369332"/>
          </a:xfrm>
          <a:prstGeom prst="rect">
            <a:avLst/>
          </a:prstGeom>
          <a:noFill/>
        </p:spPr>
        <p:txBody>
          <a:bodyPr wrap="square" rtlCol="0">
            <a:spAutoFit/>
          </a:bodyPr>
          <a:lstStyle/>
          <a:p>
            <a:pPr algn="ctr"/>
            <a:r>
              <a:rPr lang="es-EC" dirty="0"/>
              <a:t>CON REFUERZO</a:t>
            </a:r>
          </a:p>
        </p:txBody>
      </p:sp>
      <p:sp>
        <p:nvSpPr>
          <p:cNvPr id="32" name="CuadroTexto 31">
            <a:extLst>
              <a:ext uri="{FF2B5EF4-FFF2-40B4-BE49-F238E27FC236}">
                <a16:creationId xmlns:a16="http://schemas.microsoft.com/office/drawing/2014/main" id="{366780F0-ACA4-447D-9354-D03FC42BDAF8}"/>
              </a:ext>
            </a:extLst>
          </p:cNvPr>
          <p:cNvSpPr txBox="1"/>
          <p:nvPr/>
        </p:nvSpPr>
        <p:spPr>
          <a:xfrm>
            <a:off x="7926998" y="5680639"/>
            <a:ext cx="1743408" cy="369332"/>
          </a:xfrm>
          <a:prstGeom prst="rect">
            <a:avLst/>
          </a:prstGeom>
          <a:noFill/>
        </p:spPr>
        <p:txBody>
          <a:bodyPr wrap="square" rtlCol="0">
            <a:spAutoFit/>
          </a:bodyPr>
          <a:lstStyle/>
          <a:p>
            <a:pPr algn="ctr"/>
            <a:r>
              <a:rPr lang="es-EC" dirty="0"/>
              <a:t>CON REFUERZO</a:t>
            </a:r>
          </a:p>
        </p:txBody>
      </p:sp>
    </p:spTree>
    <p:extLst>
      <p:ext uri="{BB962C8B-B14F-4D97-AF65-F5344CB8AC3E}">
        <p14:creationId xmlns:p14="http://schemas.microsoft.com/office/powerpoint/2010/main" val="35175200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3 CuadroTexto"/>
          <p:cNvSpPr txBox="1"/>
          <p:nvPr/>
        </p:nvSpPr>
        <p:spPr>
          <a:xfrm>
            <a:off x="601752" y="125145"/>
            <a:ext cx="10598253" cy="461665"/>
          </a:xfrm>
          <a:prstGeom prst="rect">
            <a:avLst/>
          </a:prstGeom>
          <a:noFill/>
          <a:ln>
            <a:noFill/>
          </a:ln>
        </p:spPr>
        <p:txBody>
          <a:bodyPr wrap="square" rtlCol="0">
            <a:spAutoFit/>
          </a:bodyPr>
          <a:lstStyle/>
          <a:p>
            <a:pPr algn="ctr"/>
            <a:r>
              <a:rPr lang="es-ES" sz="2400" dirty="0">
                <a:ln>
                  <a:solidFill>
                    <a:schemeClr val="tx1"/>
                  </a:solidFill>
                </a:ln>
              </a:rPr>
              <a:t>REFORZAMIENTO : RESULTADOS</a:t>
            </a:r>
            <a:endParaRPr lang="es-ES" sz="2000" dirty="0">
              <a:ln>
                <a:solidFill>
                  <a:schemeClr val="tx1"/>
                </a:solidFill>
              </a:ln>
            </a:endParaRPr>
          </a:p>
        </p:txBody>
      </p:sp>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69</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8" name="Rectángulo 27">
            <a:extLst>
              <a:ext uri="{FF2B5EF4-FFF2-40B4-BE49-F238E27FC236}">
                <a16:creationId xmlns:a16="http://schemas.microsoft.com/office/drawing/2014/main" id="{F2ED3632-5A87-48C3-838E-7189BDBAB06A}"/>
              </a:ext>
            </a:extLst>
          </p:cNvPr>
          <p:cNvSpPr/>
          <p:nvPr/>
        </p:nvSpPr>
        <p:spPr>
          <a:xfrm>
            <a:off x="455472" y="608613"/>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CONTROL DE ESFUERZOS A TRACCIÓN</a:t>
            </a:r>
          </a:p>
        </p:txBody>
      </p:sp>
      <p:sp>
        <p:nvSpPr>
          <p:cNvPr id="22" name="Rectángulo 21">
            <a:extLst>
              <a:ext uri="{FF2B5EF4-FFF2-40B4-BE49-F238E27FC236}">
                <a16:creationId xmlns:a16="http://schemas.microsoft.com/office/drawing/2014/main" id="{361DF9BC-BD55-4067-AF38-AE7EC961F562}"/>
              </a:ext>
            </a:extLst>
          </p:cNvPr>
          <p:cNvSpPr/>
          <p:nvPr/>
        </p:nvSpPr>
        <p:spPr>
          <a:xfrm>
            <a:off x="6249757" y="1943834"/>
            <a:ext cx="5076220" cy="31039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MUROS CRÍTICO EN SENTIDO Y</a:t>
            </a:r>
          </a:p>
        </p:txBody>
      </p:sp>
      <p:sp>
        <p:nvSpPr>
          <p:cNvPr id="26" name="Rectángulo 25">
            <a:extLst>
              <a:ext uri="{FF2B5EF4-FFF2-40B4-BE49-F238E27FC236}">
                <a16:creationId xmlns:a16="http://schemas.microsoft.com/office/drawing/2014/main" id="{90797536-D470-466B-91A4-9AA46336C141}"/>
              </a:ext>
            </a:extLst>
          </p:cNvPr>
          <p:cNvSpPr/>
          <p:nvPr/>
        </p:nvSpPr>
        <p:spPr>
          <a:xfrm>
            <a:off x="668321" y="1927179"/>
            <a:ext cx="5076220" cy="31039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MURO CRÍTICO EN SENTIDO X</a:t>
            </a:r>
          </a:p>
        </p:txBody>
      </p:sp>
      <p:pic>
        <p:nvPicPr>
          <p:cNvPr id="20" name="Imagen 19">
            <a:extLst>
              <a:ext uri="{FF2B5EF4-FFF2-40B4-BE49-F238E27FC236}">
                <a16:creationId xmlns:a16="http://schemas.microsoft.com/office/drawing/2014/main" id="{1851A3D3-EC79-4AC0-8767-7970974B5A11}"/>
              </a:ext>
            </a:extLst>
          </p:cNvPr>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206431" y="1111152"/>
            <a:ext cx="5779135" cy="72326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5" name="Imagen 24">
            <a:extLst>
              <a:ext uri="{FF2B5EF4-FFF2-40B4-BE49-F238E27FC236}">
                <a16:creationId xmlns:a16="http://schemas.microsoft.com/office/drawing/2014/main" id="{6ED21C36-BC1F-45FB-B0BE-223D9243CBD3}"/>
              </a:ext>
            </a:extLst>
          </p:cNvPr>
          <p:cNvPicPr/>
          <p:nvPr/>
        </p:nvPicPr>
        <p:blipFill>
          <a:blip r:embed="rId5"/>
          <a:stretch>
            <a:fillRect/>
          </a:stretch>
        </p:blipFill>
        <p:spPr>
          <a:xfrm>
            <a:off x="6224367" y="2396909"/>
            <a:ext cx="5076220" cy="174354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19" name="3 Flecha a la derecha con muesca">
            <a:extLst>
              <a:ext uri="{FF2B5EF4-FFF2-40B4-BE49-F238E27FC236}">
                <a16:creationId xmlns:a16="http://schemas.microsoft.com/office/drawing/2014/main" id="{6FF2E0F3-D8ED-49E6-9415-0A4D281627F3}"/>
              </a:ext>
            </a:extLst>
          </p:cNvPr>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23" name="3 Flecha a la derecha con muesca">
            <a:extLst>
              <a:ext uri="{FF2B5EF4-FFF2-40B4-BE49-F238E27FC236}">
                <a16:creationId xmlns:a16="http://schemas.microsoft.com/office/drawing/2014/main" id="{411500BC-CE73-4C8F-B9DA-1AD5AD9E6244}"/>
              </a:ext>
            </a:extLst>
          </p:cNvPr>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pic>
        <p:nvPicPr>
          <p:cNvPr id="24" name="Imagen 23">
            <a:extLst>
              <a:ext uri="{FF2B5EF4-FFF2-40B4-BE49-F238E27FC236}">
                <a16:creationId xmlns:a16="http://schemas.microsoft.com/office/drawing/2014/main" id="{25DDA708-046E-451D-ADB7-55482F918668}"/>
              </a:ext>
            </a:extLst>
          </p:cNvPr>
          <p:cNvPicPr/>
          <p:nvPr/>
        </p:nvPicPr>
        <p:blipFill>
          <a:blip r:embed="rId6">
            <a:extLst>
              <a:ext uri="{28A0092B-C50C-407E-A947-70E740481C1C}">
                <a14:useLocalDpi xmlns:a14="http://schemas.microsoft.com/office/drawing/2010/main" val="0"/>
              </a:ext>
            </a:extLst>
          </a:blip>
          <a:stretch>
            <a:fillRect/>
          </a:stretch>
        </p:blipFill>
        <p:spPr>
          <a:xfrm>
            <a:off x="463060" y="4229177"/>
            <a:ext cx="5544820" cy="191452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30" name="Imagen 29">
            <a:extLst>
              <a:ext uri="{FF2B5EF4-FFF2-40B4-BE49-F238E27FC236}">
                <a16:creationId xmlns:a16="http://schemas.microsoft.com/office/drawing/2014/main" id="{0C0C450A-DCF9-4559-8D13-E7CA70ED4A4D}"/>
              </a:ext>
            </a:extLst>
          </p:cNvPr>
          <p:cNvPicPr/>
          <p:nvPr/>
        </p:nvPicPr>
        <p:blipFill>
          <a:blip r:embed="rId7">
            <a:extLst>
              <a:ext uri="{28A0092B-C50C-407E-A947-70E740481C1C}">
                <a14:useLocalDpi xmlns:a14="http://schemas.microsoft.com/office/drawing/2010/main" val="0"/>
              </a:ext>
            </a:extLst>
          </a:blip>
          <a:stretch>
            <a:fillRect/>
          </a:stretch>
        </p:blipFill>
        <p:spPr>
          <a:xfrm>
            <a:off x="463060" y="2287982"/>
            <a:ext cx="5552440" cy="194500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 name="Imagen 1">
            <a:extLst>
              <a:ext uri="{FF2B5EF4-FFF2-40B4-BE49-F238E27FC236}">
                <a16:creationId xmlns:a16="http://schemas.microsoft.com/office/drawing/2014/main" id="{40783342-66C7-44A0-A807-A2B05B220E7C}"/>
              </a:ext>
            </a:extLst>
          </p:cNvPr>
          <p:cNvPicPr>
            <a:picLocks noChangeAspect="1"/>
          </p:cNvPicPr>
          <p:nvPr/>
        </p:nvPicPr>
        <p:blipFill>
          <a:blip r:embed="rId8"/>
          <a:stretch>
            <a:fillRect/>
          </a:stretch>
        </p:blipFill>
        <p:spPr>
          <a:xfrm>
            <a:off x="6184122" y="4140458"/>
            <a:ext cx="5207490" cy="1945005"/>
          </a:xfrm>
          <a:prstGeom prst="rect">
            <a:avLst/>
          </a:prstGeom>
        </p:spPr>
      </p:pic>
      <p:sp>
        <p:nvSpPr>
          <p:cNvPr id="32" name="CuadroTexto 31">
            <a:extLst>
              <a:ext uri="{FF2B5EF4-FFF2-40B4-BE49-F238E27FC236}">
                <a16:creationId xmlns:a16="http://schemas.microsoft.com/office/drawing/2014/main" id="{15F3D97F-F1FD-4957-9676-B43C91AB4F2B}"/>
              </a:ext>
            </a:extLst>
          </p:cNvPr>
          <p:cNvSpPr txBox="1"/>
          <p:nvPr/>
        </p:nvSpPr>
        <p:spPr>
          <a:xfrm>
            <a:off x="2357650" y="3649975"/>
            <a:ext cx="1697561" cy="369332"/>
          </a:xfrm>
          <a:prstGeom prst="rect">
            <a:avLst/>
          </a:prstGeom>
          <a:noFill/>
        </p:spPr>
        <p:txBody>
          <a:bodyPr wrap="square" rtlCol="0">
            <a:spAutoFit/>
          </a:bodyPr>
          <a:lstStyle/>
          <a:p>
            <a:pPr algn="ctr"/>
            <a:r>
              <a:rPr lang="es-EC" dirty="0"/>
              <a:t>SIN REFUERZO</a:t>
            </a:r>
          </a:p>
        </p:txBody>
      </p:sp>
      <p:sp>
        <p:nvSpPr>
          <p:cNvPr id="33" name="CuadroTexto 32">
            <a:extLst>
              <a:ext uri="{FF2B5EF4-FFF2-40B4-BE49-F238E27FC236}">
                <a16:creationId xmlns:a16="http://schemas.microsoft.com/office/drawing/2014/main" id="{8E10A8CE-4A26-4F60-8531-A6FCCE3555F0}"/>
              </a:ext>
            </a:extLst>
          </p:cNvPr>
          <p:cNvSpPr txBox="1"/>
          <p:nvPr/>
        </p:nvSpPr>
        <p:spPr>
          <a:xfrm>
            <a:off x="7827719" y="3712888"/>
            <a:ext cx="1869516" cy="369332"/>
          </a:xfrm>
          <a:prstGeom prst="rect">
            <a:avLst/>
          </a:prstGeom>
          <a:noFill/>
        </p:spPr>
        <p:txBody>
          <a:bodyPr wrap="square" rtlCol="0">
            <a:spAutoFit/>
          </a:bodyPr>
          <a:lstStyle/>
          <a:p>
            <a:pPr algn="ctr"/>
            <a:r>
              <a:rPr lang="es-EC" dirty="0"/>
              <a:t>SIN REFUERZO</a:t>
            </a:r>
          </a:p>
        </p:txBody>
      </p:sp>
      <p:sp>
        <p:nvSpPr>
          <p:cNvPr id="43" name="CuadroTexto 42">
            <a:extLst>
              <a:ext uri="{FF2B5EF4-FFF2-40B4-BE49-F238E27FC236}">
                <a16:creationId xmlns:a16="http://schemas.microsoft.com/office/drawing/2014/main" id="{E7ED777B-6BBA-4FEC-8C61-5A51D191A19A}"/>
              </a:ext>
            </a:extLst>
          </p:cNvPr>
          <p:cNvSpPr txBox="1"/>
          <p:nvPr/>
        </p:nvSpPr>
        <p:spPr>
          <a:xfrm>
            <a:off x="2334726" y="5583954"/>
            <a:ext cx="1743408" cy="369332"/>
          </a:xfrm>
          <a:prstGeom prst="rect">
            <a:avLst/>
          </a:prstGeom>
          <a:noFill/>
        </p:spPr>
        <p:txBody>
          <a:bodyPr wrap="square" rtlCol="0">
            <a:spAutoFit/>
          </a:bodyPr>
          <a:lstStyle/>
          <a:p>
            <a:pPr algn="ctr"/>
            <a:r>
              <a:rPr lang="es-EC" dirty="0"/>
              <a:t>CON REFUERZO</a:t>
            </a:r>
          </a:p>
        </p:txBody>
      </p:sp>
      <p:sp>
        <p:nvSpPr>
          <p:cNvPr id="44" name="CuadroTexto 43">
            <a:extLst>
              <a:ext uri="{FF2B5EF4-FFF2-40B4-BE49-F238E27FC236}">
                <a16:creationId xmlns:a16="http://schemas.microsoft.com/office/drawing/2014/main" id="{401E477A-6228-4750-95BD-6137D5E4DE5C}"/>
              </a:ext>
            </a:extLst>
          </p:cNvPr>
          <p:cNvSpPr txBox="1"/>
          <p:nvPr/>
        </p:nvSpPr>
        <p:spPr>
          <a:xfrm>
            <a:off x="7916163" y="5562182"/>
            <a:ext cx="1743408" cy="369332"/>
          </a:xfrm>
          <a:prstGeom prst="rect">
            <a:avLst/>
          </a:prstGeom>
          <a:noFill/>
        </p:spPr>
        <p:txBody>
          <a:bodyPr wrap="square" rtlCol="0">
            <a:spAutoFit/>
          </a:bodyPr>
          <a:lstStyle/>
          <a:p>
            <a:pPr algn="ctr"/>
            <a:r>
              <a:rPr lang="es-EC" dirty="0"/>
              <a:t>CON REFUERZO</a:t>
            </a:r>
          </a:p>
        </p:txBody>
      </p:sp>
    </p:spTree>
    <p:extLst>
      <p:ext uri="{BB962C8B-B14F-4D97-AF65-F5344CB8AC3E}">
        <p14:creationId xmlns:p14="http://schemas.microsoft.com/office/powerpoint/2010/main" val="4127439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7</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0" y="70731"/>
            <a:ext cx="5164428" cy="461665"/>
          </a:xfrm>
          <a:prstGeom prst="rect">
            <a:avLst/>
          </a:prstGeom>
          <a:noFill/>
          <a:ln>
            <a:noFill/>
          </a:ln>
        </p:spPr>
        <p:txBody>
          <a:bodyPr wrap="square" rtlCol="0">
            <a:spAutoFit/>
          </a:bodyPr>
          <a:lstStyle/>
          <a:p>
            <a:pPr algn="ctr"/>
            <a:r>
              <a:rPr lang="es-ES" sz="2400" b="1" dirty="0">
                <a:ln>
                  <a:solidFill>
                    <a:schemeClr val="tx1"/>
                  </a:solidFill>
                </a:ln>
              </a:rPr>
              <a:t>OBJETIVOS: </a:t>
            </a:r>
            <a:r>
              <a:rPr lang="es-ES" sz="2000" dirty="0">
                <a:ln>
                  <a:solidFill>
                    <a:schemeClr val="tx1"/>
                  </a:solidFill>
                </a:ln>
              </a:rPr>
              <a:t>GENERAL Y ESPECIFICOS</a:t>
            </a:r>
            <a:r>
              <a:rPr lang="es-ES" sz="2000" b="1" dirty="0">
                <a:ln>
                  <a:solidFill>
                    <a:schemeClr val="tx1"/>
                  </a:solidFill>
                </a:ln>
              </a:rPr>
              <a:t> </a:t>
            </a:r>
            <a:r>
              <a:rPr lang="es-ES" sz="2000" dirty="0">
                <a:ln>
                  <a:solidFill>
                    <a:schemeClr val="tx1"/>
                  </a:solidFill>
                </a:ln>
              </a:rPr>
              <a:t> </a:t>
            </a:r>
          </a:p>
        </p:txBody>
      </p:sp>
      <p:graphicFrame>
        <p:nvGraphicFramePr>
          <p:cNvPr id="2" name="Diagrama 1"/>
          <p:cNvGraphicFramePr/>
          <p:nvPr>
            <p:extLst/>
          </p:nvPr>
        </p:nvGraphicFramePr>
        <p:xfrm>
          <a:off x="648294" y="594928"/>
          <a:ext cx="1058805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ángulo 2"/>
          <p:cNvSpPr/>
          <p:nvPr/>
        </p:nvSpPr>
        <p:spPr>
          <a:xfrm>
            <a:off x="648294" y="1930710"/>
            <a:ext cx="3801188" cy="48939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2400" b="1" dirty="0"/>
              <a:t>GENERAL</a:t>
            </a:r>
          </a:p>
        </p:txBody>
      </p:sp>
      <p:sp>
        <p:nvSpPr>
          <p:cNvPr id="14"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5" name="3 Flecha a la derecha con muesca"/>
          <p:cNvSpPr/>
          <p:nvPr/>
        </p:nvSpPr>
        <p:spPr>
          <a:xfrm>
            <a:off x="1535159" y="6260324"/>
            <a:ext cx="1499463" cy="680627"/>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17" name="3 Flecha a la derecha con muesca"/>
          <p:cNvSpPr/>
          <p:nvPr/>
        </p:nvSpPr>
        <p:spPr>
          <a:xfrm>
            <a:off x="2912683"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3.CARACTERIZACIÓN</a:t>
            </a:r>
          </a:p>
        </p:txBody>
      </p:sp>
      <p:sp>
        <p:nvSpPr>
          <p:cNvPr id="18" name="3 Flecha a la derecha con muesca"/>
          <p:cNvSpPr/>
          <p:nvPr/>
        </p:nvSpPr>
        <p:spPr>
          <a:xfrm>
            <a:off x="4671794"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19"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0"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spTree>
    <p:extLst>
      <p:ext uri="{BB962C8B-B14F-4D97-AF65-F5344CB8AC3E}">
        <p14:creationId xmlns:p14="http://schemas.microsoft.com/office/powerpoint/2010/main" val="40627171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3 CuadroTexto"/>
          <p:cNvSpPr txBox="1"/>
          <p:nvPr/>
        </p:nvSpPr>
        <p:spPr>
          <a:xfrm>
            <a:off x="601752" y="76873"/>
            <a:ext cx="10598253" cy="461665"/>
          </a:xfrm>
          <a:prstGeom prst="rect">
            <a:avLst/>
          </a:prstGeom>
          <a:noFill/>
          <a:ln>
            <a:noFill/>
          </a:ln>
        </p:spPr>
        <p:txBody>
          <a:bodyPr wrap="square" rtlCol="0">
            <a:spAutoFit/>
          </a:bodyPr>
          <a:lstStyle/>
          <a:p>
            <a:pPr algn="ctr"/>
            <a:r>
              <a:rPr lang="es-ES" sz="2400" dirty="0">
                <a:ln>
                  <a:solidFill>
                    <a:schemeClr val="tx1"/>
                  </a:solidFill>
                </a:ln>
              </a:rPr>
              <a:t>REFORZAMIENTO : RESULTADOS</a:t>
            </a:r>
            <a:endParaRPr lang="es-ES" sz="2000" dirty="0">
              <a:ln>
                <a:solidFill>
                  <a:schemeClr val="tx1"/>
                </a:solidFill>
              </a:ln>
            </a:endParaRPr>
          </a:p>
        </p:txBody>
      </p:sp>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70</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8" name="Rectángulo 27">
            <a:extLst>
              <a:ext uri="{FF2B5EF4-FFF2-40B4-BE49-F238E27FC236}">
                <a16:creationId xmlns:a16="http://schemas.microsoft.com/office/drawing/2014/main" id="{F2ED3632-5A87-48C3-838E-7189BDBAB06A}"/>
              </a:ext>
            </a:extLst>
          </p:cNvPr>
          <p:cNvSpPr/>
          <p:nvPr/>
        </p:nvSpPr>
        <p:spPr>
          <a:xfrm>
            <a:off x="455472" y="495614"/>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CONTROL DE ESFUERZOS A CORTE EN VIGUETAS DE MADERA</a:t>
            </a:r>
          </a:p>
        </p:txBody>
      </p:sp>
      <mc:AlternateContent xmlns:mc="http://schemas.openxmlformats.org/markup-compatibility/2006" xmlns:a14="http://schemas.microsoft.com/office/drawing/2010/main">
        <mc:Choice Requires="a14">
          <p:graphicFrame>
            <p:nvGraphicFramePr>
              <p:cNvPr id="5" name="Tabla 4">
                <a:extLst>
                  <a:ext uri="{FF2B5EF4-FFF2-40B4-BE49-F238E27FC236}">
                    <a16:creationId xmlns:a16="http://schemas.microsoft.com/office/drawing/2014/main" id="{D124A629-D28E-4133-AF32-805B8F49D899}"/>
                  </a:ext>
                </a:extLst>
              </p:cNvPr>
              <p:cNvGraphicFramePr>
                <a:graphicFrameLocks noGrp="1"/>
              </p:cNvGraphicFramePr>
              <p:nvPr/>
            </p:nvGraphicFramePr>
            <p:xfrm>
              <a:off x="506554" y="1970899"/>
              <a:ext cx="3726356" cy="1028827"/>
            </p:xfrm>
            <a:graphic>
              <a:graphicData uri="http://schemas.openxmlformats.org/drawingml/2006/table">
                <a:tbl>
                  <a:tblPr firstRow="1" firstCol="1" bandRow="1"/>
                  <a:tblGrid>
                    <a:gridCol w="1863178">
                      <a:extLst>
                        <a:ext uri="{9D8B030D-6E8A-4147-A177-3AD203B41FA5}">
                          <a16:colId xmlns:a16="http://schemas.microsoft.com/office/drawing/2014/main" val="2328047558"/>
                        </a:ext>
                      </a:extLst>
                    </a:gridCol>
                    <a:gridCol w="1863178">
                      <a:extLst>
                        <a:ext uri="{9D8B030D-6E8A-4147-A177-3AD203B41FA5}">
                          <a16:colId xmlns:a16="http://schemas.microsoft.com/office/drawing/2014/main" val="1604673500"/>
                        </a:ext>
                      </a:extLst>
                    </a:gridCol>
                  </a:tblGrid>
                  <a:tr h="0">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Esfuerzo a cortante             </a:t>
                          </a:r>
                          <a14:m>
                            <m:oMath xmlns:m="http://schemas.openxmlformats.org/officeDocument/2006/math">
                              <m:sSub>
                                <m:sSubPr>
                                  <m:ctrlPr>
                                    <a:rPr lang="es-EC"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𝜏</m:t>
                                  </m:r>
                                </m:e>
                                <m:sub>
                                  <m:r>
                                    <a:rPr lang="es-EC"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𝑟</m:t>
                                  </m:r>
                                </m:sub>
                              </m:sSub>
                            </m:oMath>
                          </a14:m>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Esfuerzo a flexión                </a:t>
                          </a:r>
                          <a14:m>
                            <m:oMath xmlns:m="http://schemas.openxmlformats.org/officeDocument/2006/math">
                              <m:sSub>
                                <m:sSubPr>
                                  <m:ctrlPr>
                                    <a:rPr lang="es-EC"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𝛿</m:t>
                                  </m:r>
                                </m:e>
                                <m:sub>
                                  <m:r>
                                    <a:rPr lang="es-EC"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𝑟</m:t>
                                  </m:r>
                                </m:sub>
                              </m:sSub>
                            </m:oMath>
                          </a14:m>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6049605"/>
                      </a:ext>
                    </a:extLst>
                  </a:tr>
                  <a:tr h="256540">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Kg/cm</a:t>
                          </a:r>
                          <a:r>
                            <a:rPr lang="es-EC" sz="120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Kg/cm</a:t>
                          </a:r>
                          <a:r>
                            <a:rPr lang="es-EC" sz="1200" b="1"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3379340"/>
                      </a:ext>
                    </a:extLst>
                  </a:tr>
                  <a:tr h="256540">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62,61</a:t>
                          </a: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6957330"/>
                      </a:ext>
                    </a:extLst>
                  </a:tr>
                </a:tbl>
              </a:graphicData>
            </a:graphic>
          </p:graphicFrame>
        </mc:Choice>
        <mc:Fallback xmlns="">
          <p:graphicFrame>
            <p:nvGraphicFramePr>
              <p:cNvPr id="5" name="Tabla 4">
                <a:extLst>
                  <a:ext uri="{FF2B5EF4-FFF2-40B4-BE49-F238E27FC236}">
                    <a16:creationId xmlns="" xmlns:a16="http://schemas.microsoft.com/office/drawing/2014/main" xmlns:a14="http://schemas.microsoft.com/office/drawing/2010/main" id="{D124A629-D28E-4133-AF32-805B8F49D899}"/>
                  </a:ext>
                </a:extLst>
              </p:cNvPr>
              <p:cNvGraphicFramePr>
                <a:graphicFrameLocks noGrp="1"/>
              </p:cNvGraphicFramePr>
              <p:nvPr/>
            </p:nvGraphicFramePr>
            <p:xfrm>
              <a:off x="506554" y="1970899"/>
              <a:ext cx="3726356" cy="1097280"/>
            </p:xfrm>
            <a:graphic>
              <a:graphicData uri="http://schemas.openxmlformats.org/drawingml/2006/table">
                <a:tbl>
                  <a:tblPr firstRow="1" firstCol="1" bandRow="1"/>
                  <a:tblGrid>
                    <a:gridCol w="1863178">
                      <a:extLst>
                        <a:ext uri="{9D8B030D-6E8A-4147-A177-3AD203B41FA5}">
                          <a16:colId xmlns="" xmlns:a16="http://schemas.microsoft.com/office/drawing/2014/main" xmlns:a14="http://schemas.microsoft.com/office/drawing/2010/main" val="2328047558"/>
                        </a:ext>
                      </a:extLst>
                    </a:gridCol>
                    <a:gridCol w="1863178">
                      <a:extLst>
                        <a:ext uri="{9D8B030D-6E8A-4147-A177-3AD203B41FA5}">
                          <a16:colId xmlns="" xmlns:a16="http://schemas.microsoft.com/office/drawing/2014/main" xmlns:a14="http://schemas.microsoft.com/office/drawing/2010/main" val="1604673500"/>
                        </a:ext>
                      </a:extLst>
                    </a:gridCol>
                  </a:tblGrid>
                  <a:tr h="548640">
                    <a:tc>
                      <a:txBody>
                        <a:bodyPr/>
                        <a:lstStyle/>
                        <a:p>
                          <a:endParaRPr lang="es-EC"/>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t="-1099" r="-100327" b="-109890"/>
                          </a:stretch>
                        </a:blipFill>
                      </a:tcPr>
                    </a:tc>
                    <a:tc>
                      <a:txBody>
                        <a:bodyPr/>
                        <a:lstStyle/>
                        <a:p>
                          <a:endParaRPr lang="es-EC"/>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100000" t="-1099" r="-327" b="-109890"/>
                          </a:stretch>
                        </a:blipFill>
                      </a:tcPr>
                    </a:tc>
                    <a:extLst>
                      <a:ext uri="{0D108BD9-81ED-4DB2-BD59-A6C34878D82A}">
                        <a16:rowId xmlns="" xmlns:a16="http://schemas.microsoft.com/office/drawing/2014/main" xmlns:a14="http://schemas.microsoft.com/office/drawing/2010/main" val="2276049605"/>
                      </a:ext>
                    </a:extLst>
                  </a:tr>
                  <a:tr h="274320">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Kg/cm</a:t>
                          </a:r>
                          <a:r>
                            <a:rPr lang="es-EC" sz="120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Kg/cm</a:t>
                          </a:r>
                          <a:r>
                            <a:rPr lang="es-EC" sz="1200" b="1"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xmlns:a14="http://schemas.microsoft.com/office/drawing/2010/main" val="3103379340"/>
                      </a:ext>
                    </a:extLst>
                  </a:tr>
                  <a:tr h="274320">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62,61</a:t>
                          </a: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xmlns:a14="http://schemas.microsoft.com/office/drawing/2010/main" val="2046957330"/>
                      </a:ext>
                    </a:extLst>
                  </a:tr>
                </a:tbl>
              </a:graphicData>
            </a:graphic>
          </p:graphicFrame>
        </mc:Fallback>
      </mc:AlternateContent>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id="{77ECEF99-3D4C-4CA9-B9A1-AA88982C360B}"/>
                  </a:ext>
                </a:extLst>
              </p:cNvPr>
              <p:cNvSpPr/>
              <p:nvPr/>
            </p:nvSpPr>
            <p:spPr>
              <a:xfrm>
                <a:off x="1296009" y="3686322"/>
                <a:ext cx="2147446"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𝜏</m:t>
                          </m:r>
                        </m:e>
                        <m:sub>
                          <m:r>
                            <a:rPr lang="es-EC" i="1">
                              <a:latin typeface="Cambria Math" panose="02040503050406030204" pitchFamily="18" charset="0"/>
                            </a:rPr>
                            <m:t>𝑎</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3∗</m:t>
                          </m:r>
                          <m:r>
                            <a:rPr lang="es-EC" i="1">
                              <a:latin typeface="Cambria Math" panose="02040503050406030204" pitchFamily="18" charset="0"/>
                            </a:rPr>
                            <m:t>𝑉𝑎</m:t>
                          </m:r>
                        </m:num>
                        <m:den>
                          <m:r>
                            <a:rPr lang="es-EC" i="0">
                              <a:latin typeface="Cambria Math" panose="02040503050406030204" pitchFamily="18" charset="0"/>
                            </a:rPr>
                            <m:t>2∗</m:t>
                          </m:r>
                          <m:r>
                            <a:rPr lang="es-EC" i="1">
                              <a:latin typeface="Cambria Math" panose="02040503050406030204" pitchFamily="18" charset="0"/>
                            </a:rPr>
                            <m:t>𝑏</m:t>
                          </m:r>
                          <m:r>
                            <a:rPr lang="es-EC" i="0">
                              <a:latin typeface="Cambria Math" panose="02040503050406030204" pitchFamily="18" charset="0"/>
                            </a:rPr>
                            <m:t>∗</m:t>
                          </m:r>
                          <m:r>
                            <a:rPr lang="es-EC" i="1">
                              <a:latin typeface="Cambria Math" panose="02040503050406030204" pitchFamily="18" charset="0"/>
                            </a:rPr>
                            <m:t>h</m:t>
                          </m:r>
                        </m:den>
                      </m:f>
                      <m:r>
                        <a:rPr lang="es-EC" i="0">
                          <a:latin typeface="Cambria Math" panose="02040503050406030204" pitchFamily="18" charset="0"/>
                        </a:rPr>
                        <m:t>&lt;</m:t>
                      </m:r>
                      <m:sSub>
                        <m:sSubPr>
                          <m:ctrlPr>
                            <a:rPr lang="es-EC" i="1">
                              <a:latin typeface="Cambria Math" panose="02040503050406030204" pitchFamily="18" charset="0"/>
                            </a:rPr>
                          </m:ctrlPr>
                        </m:sSubPr>
                        <m:e>
                          <m:r>
                            <a:rPr lang="es-EC" i="1">
                              <a:latin typeface="Cambria Math" panose="02040503050406030204" pitchFamily="18" charset="0"/>
                            </a:rPr>
                            <m:t>𝜏</m:t>
                          </m:r>
                        </m:e>
                        <m:sub>
                          <m:r>
                            <a:rPr lang="es-EC" i="1">
                              <a:latin typeface="Cambria Math" panose="02040503050406030204" pitchFamily="18" charset="0"/>
                            </a:rPr>
                            <m:t>𝑟</m:t>
                          </m:r>
                        </m:sub>
                      </m:sSub>
                    </m:oMath>
                  </m:oMathPara>
                </a14:m>
                <a:endParaRPr lang="es-EC" dirty="0"/>
              </a:p>
            </p:txBody>
          </p:sp>
        </mc:Choice>
        <mc:Fallback xmlns="">
          <p:sp>
            <p:nvSpPr>
              <p:cNvPr id="6" name="Rectángulo 5">
                <a:extLst>
                  <a:ext uri="{FF2B5EF4-FFF2-40B4-BE49-F238E27FC236}">
                    <a16:creationId xmlns="" xmlns:a16="http://schemas.microsoft.com/office/drawing/2014/main" xmlns:a14="http://schemas.microsoft.com/office/drawing/2010/main" id="{77ECEF99-3D4C-4CA9-B9A1-AA88982C360B}"/>
                  </a:ext>
                </a:extLst>
              </p:cNvPr>
              <p:cNvSpPr>
                <a:spLocks noRot="1" noChangeAspect="1" noMove="1" noResize="1" noEditPoints="1" noAdjustHandles="1" noChangeArrowheads="1" noChangeShapeType="1" noTextEdit="1"/>
              </p:cNvSpPr>
              <p:nvPr/>
            </p:nvSpPr>
            <p:spPr>
              <a:xfrm>
                <a:off x="1296009" y="3686322"/>
                <a:ext cx="2147446" cy="612732"/>
              </a:xfrm>
              <a:prstGeom prst="rect">
                <a:avLst/>
              </a:prstGeom>
              <a:blipFill rotWithShape="0">
                <a:blip r:embed="rId4"/>
                <a:stretch>
                  <a:fillRect/>
                </a:stretch>
              </a:blipFill>
            </p:spPr>
            <p:txBody>
              <a:bodyPr/>
              <a:lstStyle/>
              <a:p>
                <a:r>
                  <a:rPr lang="es-EC">
                    <a:noFill/>
                  </a:rPr>
                  <a:t> </a:t>
                </a:r>
              </a:p>
            </p:txBody>
          </p:sp>
        </mc:Fallback>
      </mc:AlternateContent>
      <p:sp>
        <p:nvSpPr>
          <p:cNvPr id="33" name="Rectángulo 32">
            <a:extLst>
              <a:ext uri="{FF2B5EF4-FFF2-40B4-BE49-F238E27FC236}">
                <a16:creationId xmlns:a16="http://schemas.microsoft.com/office/drawing/2014/main" id="{BB88841E-83DA-4C41-A998-467D8EC15E17}"/>
              </a:ext>
            </a:extLst>
          </p:cNvPr>
          <p:cNvSpPr/>
          <p:nvPr/>
        </p:nvSpPr>
        <p:spPr>
          <a:xfrm>
            <a:off x="411307" y="1582236"/>
            <a:ext cx="3916850" cy="262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ESFUERZOS ADMSIBLES</a:t>
            </a:r>
          </a:p>
        </p:txBody>
      </p:sp>
      <p:sp>
        <p:nvSpPr>
          <p:cNvPr id="40" name="Rectángulo 39">
            <a:extLst>
              <a:ext uri="{FF2B5EF4-FFF2-40B4-BE49-F238E27FC236}">
                <a16:creationId xmlns:a16="http://schemas.microsoft.com/office/drawing/2014/main" id="{727446C1-64EE-44C8-BD2E-899852ADD90B}"/>
              </a:ext>
            </a:extLst>
          </p:cNvPr>
          <p:cNvSpPr/>
          <p:nvPr/>
        </p:nvSpPr>
        <p:spPr>
          <a:xfrm>
            <a:off x="361157" y="3301983"/>
            <a:ext cx="3916850" cy="262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ESFUERZOS ACTUANTE A CORTE</a:t>
            </a:r>
          </a:p>
        </p:txBody>
      </p:sp>
      <p:sp>
        <p:nvSpPr>
          <p:cNvPr id="42" name="Rectángulo 41">
            <a:extLst>
              <a:ext uri="{FF2B5EF4-FFF2-40B4-BE49-F238E27FC236}">
                <a16:creationId xmlns:a16="http://schemas.microsoft.com/office/drawing/2014/main" id="{25062CC7-5C97-47AB-8960-40BCBF5F01F2}"/>
              </a:ext>
            </a:extLst>
          </p:cNvPr>
          <p:cNvSpPr/>
          <p:nvPr/>
        </p:nvSpPr>
        <p:spPr>
          <a:xfrm>
            <a:off x="5976973" y="870413"/>
            <a:ext cx="4794424" cy="3076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COMPARACIÓN ANTES Y DESPUÉS DEL REFUERZO</a:t>
            </a:r>
          </a:p>
        </p:txBody>
      </p:sp>
      <p:graphicFrame>
        <p:nvGraphicFramePr>
          <p:cNvPr id="3" name="Tabla 2">
            <a:extLst>
              <a:ext uri="{FF2B5EF4-FFF2-40B4-BE49-F238E27FC236}">
                <a16:creationId xmlns:a16="http://schemas.microsoft.com/office/drawing/2014/main" id="{70F8B0A7-9DDF-4D95-8BBD-B9CF3D24D6F1}"/>
              </a:ext>
            </a:extLst>
          </p:cNvPr>
          <p:cNvGraphicFramePr>
            <a:graphicFrameLocks noGrp="1"/>
          </p:cNvGraphicFramePr>
          <p:nvPr>
            <p:extLst/>
          </p:nvPr>
        </p:nvGraphicFramePr>
        <p:xfrm>
          <a:off x="4387871" y="1219205"/>
          <a:ext cx="7429432" cy="4861433"/>
        </p:xfrm>
        <a:graphic>
          <a:graphicData uri="http://schemas.openxmlformats.org/drawingml/2006/table">
            <a:tbl>
              <a:tblPr firstRow="1" firstCol="1" bandRow="1"/>
              <a:tblGrid>
                <a:gridCol w="942094">
                  <a:extLst>
                    <a:ext uri="{9D8B030D-6E8A-4147-A177-3AD203B41FA5}">
                      <a16:colId xmlns:a16="http://schemas.microsoft.com/office/drawing/2014/main" val="439977480"/>
                    </a:ext>
                  </a:extLst>
                </a:gridCol>
                <a:gridCol w="942094">
                  <a:extLst>
                    <a:ext uri="{9D8B030D-6E8A-4147-A177-3AD203B41FA5}">
                      <a16:colId xmlns:a16="http://schemas.microsoft.com/office/drawing/2014/main" val="664931536"/>
                    </a:ext>
                  </a:extLst>
                </a:gridCol>
                <a:gridCol w="942094">
                  <a:extLst>
                    <a:ext uri="{9D8B030D-6E8A-4147-A177-3AD203B41FA5}">
                      <a16:colId xmlns:a16="http://schemas.microsoft.com/office/drawing/2014/main" val="4203069857"/>
                    </a:ext>
                  </a:extLst>
                </a:gridCol>
                <a:gridCol w="1045810">
                  <a:extLst>
                    <a:ext uri="{9D8B030D-6E8A-4147-A177-3AD203B41FA5}">
                      <a16:colId xmlns:a16="http://schemas.microsoft.com/office/drawing/2014/main" val="182966612"/>
                    </a:ext>
                  </a:extLst>
                </a:gridCol>
                <a:gridCol w="1045810">
                  <a:extLst>
                    <a:ext uri="{9D8B030D-6E8A-4147-A177-3AD203B41FA5}">
                      <a16:colId xmlns:a16="http://schemas.microsoft.com/office/drawing/2014/main" val="2771010010"/>
                    </a:ext>
                  </a:extLst>
                </a:gridCol>
                <a:gridCol w="837658">
                  <a:extLst>
                    <a:ext uri="{9D8B030D-6E8A-4147-A177-3AD203B41FA5}">
                      <a16:colId xmlns:a16="http://schemas.microsoft.com/office/drawing/2014/main" val="2944247958"/>
                    </a:ext>
                  </a:extLst>
                </a:gridCol>
                <a:gridCol w="836936">
                  <a:extLst>
                    <a:ext uri="{9D8B030D-6E8A-4147-A177-3AD203B41FA5}">
                      <a16:colId xmlns:a16="http://schemas.microsoft.com/office/drawing/2014/main" val="1800927080"/>
                    </a:ext>
                  </a:extLst>
                </a:gridCol>
                <a:gridCol w="836936">
                  <a:extLst>
                    <a:ext uri="{9D8B030D-6E8A-4147-A177-3AD203B41FA5}">
                      <a16:colId xmlns:a16="http://schemas.microsoft.com/office/drawing/2014/main" val="1157766405"/>
                    </a:ext>
                  </a:extLst>
                </a:gridCol>
              </a:tblGrid>
              <a:tr h="235446">
                <a:tc rowSpan="3">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Viga</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Esfuerzo resistente (</a:t>
                      </a:r>
                      <a:r>
                        <a:rPr lang="es-EC" sz="1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τr</a:t>
                      </a: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Esfuerzo actuante (τa)</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Condición τa&lt;τr</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capacidad</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1222741092"/>
                  </a:ext>
                </a:extLst>
              </a:tr>
              <a:tr h="502970">
                <a:tc vMerge="1">
                  <a:txBody>
                    <a:bodyPr/>
                    <a:lstStyle/>
                    <a:p>
                      <a:endParaRPr lang="es-EC"/>
                    </a:p>
                  </a:txBody>
                  <a:tcPr/>
                </a:tc>
                <a:tc vMerge="1">
                  <a:txBody>
                    <a:bodyPr/>
                    <a:lstStyle/>
                    <a:p>
                      <a:endParaRPr lang="es-EC"/>
                    </a:p>
                  </a:txBody>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 refuerzo</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 refuerzo</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 </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refuerzo</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 refuerzo</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 refuerzo</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 refuerzo</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3517280"/>
                  </a:ext>
                </a:extLst>
              </a:tr>
              <a:tr h="235446">
                <a:tc vMerge="1">
                  <a:txBody>
                    <a:bodyPr/>
                    <a:lstStyle/>
                    <a:p>
                      <a:endParaRPr lang="es-EC"/>
                    </a:p>
                  </a:txBody>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Kg/cm</a:t>
                      </a:r>
                      <a:r>
                        <a:rPr lang="es-EC" sz="1200" b="1"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Kg/cm</a:t>
                      </a:r>
                      <a:r>
                        <a:rPr lang="es-EC" sz="1200" b="1"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Kg/cm</a:t>
                      </a:r>
                      <a:r>
                        <a:rPr lang="es-EC" sz="120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988143184"/>
                  </a:ext>
                </a:extLst>
              </a:tr>
              <a:tr h="235446">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p>
                  </a:txBody>
                  <a:tcPr marL="19672" marR="1967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p>
                  </a:txBody>
                  <a:tcPr marL="19672" marR="1967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6,00</a:t>
                      </a:r>
                    </a:p>
                  </a:txBody>
                  <a:tcPr marL="19672" marR="1967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1,03</a:t>
                      </a:r>
                    </a:p>
                  </a:txBody>
                  <a:tcPr marL="19672" marR="1967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a:t>
                      </a:r>
                    </a:p>
                  </a:txBody>
                  <a:tcPr marL="19672" marR="1967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p>
                  </a:txBody>
                  <a:tcPr marL="19672" marR="19672"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52216410"/>
                  </a:ext>
                </a:extLst>
              </a:tr>
              <a:tr h="235446">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6,13</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2,81</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77%</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a:t>
                      </a:r>
                    </a:p>
                  </a:txBody>
                  <a:tcPr marL="19672" marR="19672" marT="0" marB="0" anchor="b">
                    <a:lnL>
                      <a:noFill/>
                    </a:lnL>
                    <a:lnR>
                      <a:noFill/>
                    </a:lnR>
                    <a:lnT>
                      <a:noFill/>
                    </a:lnT>
                    <a:lnB>
                      <a:noFill/>
                    </a:lnB>
                  </a:tcPr>
                </a:tc>
                <a:extLst>
                  <a:ext uri="{0D108BD9-81ED-4DB2-BD59-A6C34878D82A}">
                    <a16:rowId xmlns:a16="http://schemas.microsoft.com/office/drawing/2014/main" val="354621172"/>
                  </a:ext>
                </a:extLst>
              </a:tr>
              <a:tr h="235446">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6,16</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2,69</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77%</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a:t>
                      </a:r>
                    </a:p>
                  </a:txBody>
                  <a:tcPr marL="19672" marR="19672" marT="0" marB="0" anchor="b">
                    <a:lnL>
                      <a:noFill/>
                    </a:lnL>
                    <a:lnR>
                      <a:noFill/>
                    </a:lnR>
                    <a:lnT>
                      <a:noFill/>
                    </a:lnT>
                    <a:lnB>
                      <a:noFill/>
                    </a:lnB>
                  </a:tcPr>
                </a:tc>
                <a:extLst>
                  <a:ext uri="{0D108BD9-81ED-4DB2-BD59-A6C34878D82A}">
                    <a16:rowId xmlns:a16="http://schemas.microsoft.com/office/drawing/2014/main" val="392370864"/>
                  </a:ext>
                </a:extLst>
              </a:tr>
              <a:tr h="235446">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6,15</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2,75</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77%</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a:t>
                      </a:r>
                    </a:p>
                  </a:txBody>
                  <a:tcPr marL="19672" marR="19672" marT="0" marB="0" anchor="b">
                    <a:lnL>
                      <a:noFill/>
                    </a:lnL>
                    <a:lnR>
                      <a:noFill/>
                    </a:lnR>
                    <a:lnT>
                      <a:noFill/>
                    </a:lnT>
                    <a:lnB>
                      <a:noFill/>
                    </a:lnB>
                  </a:tcPr>
                </a:tc>
                <a:extLst>
                  <a:ext uri="{0D108BD9-81ED-4DB2-BD59-A6C34878D82A}">
                    <a16:rowId xmlns:a16="http://schemas.microsoft.com/office/drawing/2014/main" val="1466981980"/>
                  </a:ext>
                </a:extLst>
              </a:tr>
              <a:tr h="235446">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6,12</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2,75</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77%</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a:t>
                      </a:r>
                    </a:p>
                  </a:txBody>
                  <a:tcPr marL="19672" marR="19672" marT="0" marB="0" anchor="b">
                    <a:lnL>
                      <a:noFill/>
                    </a:lnL>
                    <a:lnR>
                      <a:noFill/>
                    </a:lnR>
                    <a:lnT>
                      <a:noFill/>
                    </a:lnT>
                    <a:lnB>
                      <a:noFill/>
                    </a:lnB>
                  </a:tcPr>
                </a:tc>
                <a:extLst>
                  <a:ext uri="{0D108BD9-81ED-4DB2-BD59-A6C34878D82A}">
                    <a16:rowId xmlns:a16="http://schemas.microsoft.com/office/drawing/2014/main" val="3265619814"/>
                  </a:ext>
                </a:extLst>
              </a:tr>
              <a:tr h="235446">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6,01</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1,06</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p>
                  </a:txBody>
                  <a:tcPr marL="19672" marR="19672" marT="0" marB="0" anchor="b">
                    <a:lnL>
                      <a:noFill/>
                    </a:lnL>
                    <a:lnR>
                      <a:noFill/>
                    </a:lnR>
                    <a:lnT>
                      <a:noFill/>
                    </a:lnT>
                    <a:lnB>
                      <a:noFill/>
                    </a:lnB>
                  </a:tcPr>
                </a:tc>
                <a:extLst>
                  <a:ext uri="{0D108BD9-81ED-4DB2-BD59-A6C34878D82A}">
                    <a16:rowId xmlns:a16="http://schemas.microsoft.com/office/drawing/2014/main" val="275456684"/>
                  </a:ext>
                </a:extLst>
              </a:tr>
              <a:tr h="235446">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6,72</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1,85</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84%</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p>
                  </a:txBody>
                  <a:tcPr marL="19672" marR="19672" marT="0" marB="0" anchor="b">
                    <a:lnL>
                      <a:noFill/>
                    </a:lnL>
                    <a:lnR>
                      <a:noFill/>
                    </a:lnR>
                    <a:lnT>
                      <a:noFill/>
                    </a:lnT>
                    <a:lnB>
                      <a:noFill/>
                    </a:lnB>
                  </a:tcPr>
                </a:tc>
                <a:extLst>
                  <a:ext uri="{0D108BD9-81ED-4DB2-BD59-A6C34878D82A}">
                    <a16:rowId xmlns:a16="http://schemas.microsoft.com/office/drawing/2014/main" val="1550434187"/>
                  </a:ext>
                </a:extLst>
              </a:tr>
              <a:tr h="235446">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7,66</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4,10</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96%</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51%</a:t>
                      </a:r>
                    </a:p>
                  </a:txBody>
                  <a:tcPr marL="19672" marR="19672" marT="0" marB="0" anchor="b">
                    <a:lnL>
                      <a:noFill/>
                    </a:lnL>
                    <a:lnR>
                      <a:noFill/>
                    </a:lnR>
                    <a:lnT>
                      <a:noFill/>
                    </a:lnT>
                    <a:lnB>
                      <a:noFill/>
                    </a:lnB>
                  </a:tcPr>
                </a:tc>
                <a:extLst>
                  <a:ext uri="{0D108BD9-81ED-4DB2-BD59-A6C34878D82A}">
                    <a16:rowId xmlns:a16="http://schemas.microsoft.com/office/drawing/2014/main" val="1211796828"/>
                  </a:ext>
                </a:extLst>
              </a:tr>
              <a:tr h="235446">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7,23</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3,75</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90%</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47%</a:t>
                      </a:r>
                    </a:p>
                  </a:txBody>
                  <a:tcPr marL="19672" marR="19672" marT="0" marB="0" anchor="b">
                    <a:lnL>
                      <a:noFill/>
                    </a:lnL>
                    <a:lnR>
                      <a:noFill/>
                    </a:lnR>
                    <a:lnT>
                      <a:noFill/>
                    </a:lnT>
                    <a:lnB>
                      <a:noFill/>
                    </a:lnB>
                  </a:tcPr>
                </a:tc>
                <a:extLst>
                  <a:ext uri="{0D108BD9-81ED-4DB2-BD59-A6C34878D82A}">
                    <a16:rowId xmlns:a16="http://schemas.microsoft.com/office/drawing/2014/main" val="2330213201"/>
                  </a:ext>
                </a:extLst>
              </a:tr>
              <a:tr h="235446">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17,72</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4,66</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221%</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58%</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b">
                    <a:lnL>
                      <a:noFill/>
                    </a:lnL>
                    <a:lnR>
                      <a:noFill/>
                    </a:lnR>
                    <a:lnT>
                      <a:noFill/>
                    </a:lnT>
                    <a:lnB>
                      <a:noFill/>
                    </a:lnB>
                  </a:tcPr>
                </a:tc>
                <a:extLst>
                  <a:ext uri="{0D108BD9-81ED-4DB2-BD59-A6C34878D82A}">
                    <a16:rowId xmlns:a16="http://schemas.microsoft.com/office/drawing/2014/main" val="3517333133"/>
                  </a:ext>
                </a:extLst>
              </a:tr>
              <a:tr h="235446">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10,79</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3,54</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135%</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44%</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b">
                    <a:lnL>
                      <a:noFill/>
                    </a:lnL>
                    <a:lnR>
                      <a:noFill/>
                    </a:lnR>
                    <a:lnT>
                      <a:noFill/>
                    </a:lnT>
                    <a:lnB>
                      <a:noFill/>
                    </a:lnB>
                  </a:tcPr>
                </a:tc>
                <a:extLst>
                  <a:ext uri="{0D108BD9-81ED-4DB2-BD59-A6C34878D82A}">
                    <a16:rowId xmlns:a16="http://schemas.microsoft.com/office/drawing/2014/main" val="1066417840"/>
                  </a:ext>
                </a:extLst>
              </a:tr>
              <a:tr h="235446">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3,78</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1,62</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47%</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p>
                  </a:txBody>
                  <a:tcPr marL="19672" marR="19672" marT="0" marB="0" anchor="b">
                    <a:lnL>
                      <a:noFill/>
                    </a:lnL>
                    <a:lnR>
                      <a:noFill/>
                    </a:lnR>
                    <a:lnT>
                      <a:noFill/>
                    </a:lnT>
                    <a:lnB>
                      <a:noFill/>
                    </a:lnB>
                  </a:tcPr>
                </a:tc>
                <a:extLst>
                  <a:ext uri="{0D108BD9-81ED-4DB2-BD59-A6C34878D82A}">
                    <a16:rowId xmlns:a16="http://schemas.microsoft.com/office/drawing/2014/main" val="3533922003"/>
                  </a:ext>
                </a:extLst>
              </a:tr>
              <a:tr h="235446">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6,72</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4,53</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84%</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57%</a:t>
                      </a:r>
                    </a:p>
                  </a:txBody>
                  <a:tcPr marL="19672" marR="19672" marT="0" marB="0" anchor="b">
                    <a:lnL>
                      <a:noFill/>
                    </a:lnL>
                    <a:lnR>
                      <a:noFill/>
                    </a:lnR>
                    <a:lnT>
                      <a:noFill/>
                    </a:lnT>
                    <a:lnB>
                      <a:noFill/>
                    </a:lnB>
                  </a:tcPr>
                </a:tc>
                <a:extLst>
                  <a:ext uri="{0D108BD9-81ED-4DB2-BD59-A6C34878D82A}">
                    <a16:rowId xmlns:a16="http://schemas.microsoft.com/office/drawing/2014/main" val="462271268"/>
                  </a:ext>
                </a:extLst>
              </a:tr>
              <a:tr h="235446">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5,06</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4,63</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63%</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58%</a:t>
                      </a:r>
                    </a:p>
                  </a:txBody>
                  <a:tcPr marL="19672" marR="19672" marT="0" marB="0" anchor="b">
                    <a:lnL>
                      <a:noFill/>
                    </a:lnL>
                    <a:lnR>
                      <a:noFill/>
                    </a:lnR>
                    <a:lnT>
                      <a:noFill/>
                    </a:lnT>
                    <a:lnB>
                      <a:noFill/>
                    </a:lnB>
                  </a:tcPr>
                </a:tc>
                <a:extLst>
                  <a:ext uri="{0D108BD9-81ED-4DB2-BD59-A6C34878D82A}">
                    <a16:rowId xmlns:a16="http://schemas.microsoft.com/office/drawing/2014/main" val="677409077"/>
                  </a:ext>
                </a:extLst>
              </a:tr>
              <a:tr h="235446">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5,23</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4,60</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57%</a:t>
                      </a:r>
                    </a:p>
                  </a:txBody>
                  <a:tcPr marL="19672" marR="19672" marT="0" marB="0" anchor="b">
                    <a:lnL>
                      <a:noFill/>
                    </a:lnL>
                    <a:lnR>
                      <a:noFill/>
                    </a:lnR>
                    <a:lnT>
                      <a:noFill/>
                    </a:lnT>
                    <a:lnB>
                      <a:noFill/>
                    </a:lnB>
                  </a:tcPr>
                </a:tc>
                <a:extLst>
                  <a:ext uri="{0D108BD9-81ED-4DB2-BD59-A6C34878D82A}">
                    <a16:rowId xmlns:a16="http://schemas.microsoft.com/office/drawing/2014/main" val="3935230171"/>
                  </a:ext>
                </a:extLst>
              </a:tr>
              <a:tr h="235446">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19672" marR="1967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p>
                  </a:txBody>
                  <a:tcPr marL="19672" marR="1967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5,39</a:t>
                      </a:r>
                    </a:p>
                  </a:txBody>
                  <a:tcPr marL="19672" marR="1967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4,68</a:t>
                      </a:r>
                    </a:p>
                  </a:txBody>
                  <a:tcPr marL="19672" marR="1967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67%</a:t>
                      </a:r>
                    </a:p>
                  </a:txBody>
                  <a:tcPr marL="19672" marR="1967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58%</a:t>
                      </a:r>
                    </a:p>
                  </a:txBody>
                  <a:tcPr marL="19672" marR="19672"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8072098"/>
                  </a:ext>
                </a:extLst>
              </a:tr>
            </a:tbl>
          </a:graphicData>
        </a:graphic>
      </p:graphicFrame>
      <p:sp>
        <p:nvSpPr>
          <p:cNvPr id="27" name="3 Flecha a la derecha con muesca">
            <a:extLst>
              <a:ext uri="{FF2B5EF4-FFF2-40B4-BE49-F238E27FC236}">
                <a16:creationId xmlns:a16="http://schemas.microsoft.com/office/drawing/2014/main" id="{286C614C-77F2-4342-9D6D-C00AA2BB23A0}"/>
              </a:ext>
            </a:extLst>
          </p:cNvPr>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29" name="3 Flecha a la derecha con muesca">
            <a:extLst>
              <a:ext uri="{FF2B5EF4-FFF2-40B4-BE49-F238E27FC236}">
                <a16:creationId xmlns:a16="http://schemas.microsoft.com/office/drawing/2014/main" id="{2E9D62F7-FAEB-4124-ADF0-10388DDA97F7}"/>
              </a:ext>
            </a:extLst>
          </p:cNvPr>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Tree>
    <p:extLst>
      <p:ext uri="{BB962C8B-B14F-4D97-AF65-F5344CB8AC3E}">
        <p14:creationId xmlns:p14="http://schemas.microsoft.com/office/powerpoint/2010/main" val="38846779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3 CuadroTexto">
            <a:extLst>
              <a:ext uri="{FF2B5EF4-FFF2-40B4-BE49-F238E27FC236}">
                <a16:creationId xmlns:a16="http://schemas.microsoft.com/office/drawing/2014/main" id="{7D42A557-D11A-4FAA-8370-4D28113720B2}"/>
              </a:ext>
            </a:extLst>
          </p:cNvPr>
          <p:cNvSpPr txBox="1"/>
          <p:nvPr/>
        </p:nvSpPr>
        <p:spPr>
          <a:xfrm>
            <a:off x="601752" y="75646"/>
            <a:ext cx="10598253" cy="461665"/>
          </a:xfrm>
          <a:prstGeom prst="rect">
            <a:avLst/>
          </a:prstGeom>
          <a:noFill/>
          <a:ln>
            <a:noFill/>
          </a:ln>
        </p:spPr>
        <p:txBody>
          <a:bodyPr wrap="square" rtlCol="0">
            <a:spAutoFit/>
          </a:bodyPr>
          <a:lstStyle/>
          <a:p>
            <a:pPr algn="ctr"/>
            <a:r>
              <a:rPr lang="es-ES" sz="2400" dirty="0">
                <a:ln>
                  <a:solidFill>
                    <a:schemeClr val="tx1"/>
                  </a:solidFill>
                </a:ln>
              </a:rPr>
              <a:t>REFORZAMIENTO : RESULTADOS</a:t>
            </a:r>
            <a:endParaRPr lang="es-ES" sz="2000" dirty="0">
              <a:ln>
                <a:solidFill>
                  <a:schemeClr val="tx1"/>
                </a:solidFill>
              </a:ln>
            </a:endParaRPr>
          </a:p>
        </p:txBody>
      </p:sp>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71</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8" name="Rectángulo 27">
            <a:extLst>
              <a:ext uri="{FF2B5EF4-FFF2-40B4-BE49-F238E27FC236}">
                <a16:creationId xmlns:a16="http://schemas.microsoft.com/office/drawing/2014/main" id="{F2ED3632-5A87-48C3-838E-7189BDBAB06A}"/>
              </a:ext>
            </a:extLst>
          </p:cNvPr>
          <p:cNvSpPr/>
          <p:nvPr/>
        </p:nvSpPr>
        <p:spPr>
          <a:xfrm>
            <a:off x="455472" y="535664"/>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CONTROL DE ESFUERZOS A FLEXIÓN EN VIGUETAS DE MADERA</a:t>
            </a:r>
          </a:p>
        </p:txBody>
      </p:sp>
      <mc:AlternateContent xmlns:mc="http://schemas.openxmlformats.org/markup-compatibility/2006" xmlns:a14="http://schemas.microsoft.com/office/drawing/2010/main">
        <mc:Choice Requires="a14">
          <p:graphicFrame>
            <p:nvGraphicFramePr>
              <p:cNvPr id="5" name="Tabla 4">
                <a:extLst>
                  <a:ext uri="{FF2B5EF4-FFF2-40B4-BE49-F238E27FC236}">
                    <a16:creationId xmlns:a16="http://schemas.microsoft.com/office/drawing/2014/main" id="{D124A629-D28E-4133-AF32-805B8F49D899}"/>
                  </a:ext>
                </a:extLst>
              </p:cNvPr>
              <p:cNvGraphicFramePr>
                <a:graphicFrameLocks noGrp="1"/>
              </p:cNvGraphicFramePr>
              <p:nvPr/>
            </p:nvGraphicFramePr>
            <p:xfrm>
              <a:off x="506554" y="1970899"/>
              <a:ext cx="3726356" cy="1028827"/>
            </p:xfrm>
            <a:graphic>
              <a:graphicData uri="http://schemas.openxmlformats.org/drawingml/2006/table">
                <a:tbl>
                  <a:tblPr firstRow="1" firstCol="1" bandRow="1"/>
                  <a:tblGrid>
                    <a:gridCol w="1863178">
                      <a:extLst>
                        <a:ext uri="{9D8B030D-6E8A-4147-A177-3AD203B41FA5}">
                          <a16:colId xmlns:a16="http://schemas.microsoft.com/office/drawing/2014/main" val="2328047558"/>
                        </a:ext>
                      </a:extLst>
                    </a:gridCol>
                    <a:gridCol w="1863178">
                      <a:extLst>
                        <a:ext uri="{9D8B030D-6E8A-4147-A177-3AD203B41FA5}">
                          <a16:colId xmlns:a16="http://schemas.microsoft.com/office/drawing/2014/main" val="1604673500"/>
                        </a:ext>
                      </a:extLst>
                    </a:gridCol>
                  </a:tblGrid>
                  <a:tr h="0">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Esfuerzo a cortante             </a:t>
                          </a:r>
                          <a14:m>
                            <m:oMath xmlns:m="http://schemas.openxmlformats.org/officeDocument/2006/math">
                              <m:sSub>
                                <m:sSubPr>
                                  <m:ctrlPr>
                                    <a:rPr lang="es-EC"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𝜏</m:t>
                                  </m:r>
                                </m:e>
                                <m:sub>
                                  <m:r>
                                    <a:rPr lang="es-EC"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𝑟</m:t>
                                  </m:r>
                                </m:sub>
                              </m:sSub>
                            </m:oMath>
                          </a14:m>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Esfuerzo a flexión                </a:t>
                          </a:r>
                          <a14:m>
                            <m:oMath xmlns:m="http://schemas.openxmlformats.org/officeDocument/2006/math">
                              <m:sSub>
                                <m:sSubPr>
                                  <m:ctrlPr>
                                    <a:rPr lang="es-EC"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𝛿</m:t>
                                  </m:r>
                                </m:e>
                                <m:sub>
                                  <m:r>
                                    <a:rPr lang="es-EC"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𝑟</m:t>
                                  </m:r>
                                </m:sub>
                              </m:sSub>
                            </m:oMath>
                          </a14:m>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6049605"/>
                      </a:ext>
                    </a:extLst>
                  </a:tr>
                  <a:tr h="256540">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Kg/cm</a:t>
                          </a:r>
                          <a:r>
                            <a:rPr lang="es-EC" sz="120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Kg/cm</a:t>
                          </a:r>
                          <a:r>
                            <a:rPr lang="es-EC" sz="1200" b="1"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3379340"/>
                      </a:ext>
                    </a:extLst>
                  </a:tr>
                  <a:tr h="256540">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62,61</a:t>
                          </a: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6957330"/>
                      </a:ext>
                    </a:extLst>
                  </a:tr>
                </a:tbl>
              </a:graphicData>
            </a:graphic>
          </p:graphicFrame>
        </mc:Choice>
        <mc:Fallback xmlns="">
          <p:graphicFrame>
            <p:nvGraphicFramePr>
              <p:cNvPr id="5" name="Tabla 4">
                <a:extLst>
                  <a:ext uri="{FF2B5EF4-FFF2-40B4-BE49-F238E27FC236}">
                    <a16:creationId xmlns="" xmlns:a16="http://schemas.microsoft.com/office/drawing/2014/main" xmlns:a14="http://schemas.microsoft.com/office/drawing/2010/main" id="{D124A629-D28E-4133-AF32-805B8F49D899}"/>
                  </a:ext>
                </a:extLst>
              </p:cNvPr>
              <p:cNvGraphicFramePr>
                <a:graphicFrameLocks noGrp="1"/>
              </p:cNvGraphicFramePr>
              <p:nvPr/>
            </p:nvGraphicFramePr>
            <p:xfrm>
              <a:off x="506554" y="1970899"/>
              <a:ext cx="3726356" cy="1097280"/>
            </p:xfrm>
            <a:graphic>
              <a:graphicData uri="http://schemas.openxmlformats.org/drawingml/2006/table">
                <a:tbl>
                  <a:tblPr firstRow="1" firstCol="1" bandRow="1"/>
                  <a:tblGrid>
                    <a:gridCol w="1863178">
                      <a:extLst>
                        <a:ext uri="{9D8B030D-6E8A-4147-A177-3AD203B41FA5}">
                          <a16:colId xmlns="" xmlns:a16="http://schemas.microsoft.com/office/drawing/2014/main" xmlns:a14="http://schemas.microsoft.com/office/drawing/2010/main" val="2328047558"/>
                        </a:ext>
                      </a:extLst>
                    </a:gridCol>
                    <a:gridCol w="1863178">
                      <a:extLst>
                        <a:ext uri="{9D8B030D-6E8A-4147-A177-3AD203B41FA5}">
                          <a16:colId xmlns="" xmlns:a16="http://schemas.microsoft.com/office/drawing/2014/main" xmlns:a14="http://schemas.microsoft.com/office/drawing/2010/main" val="1604673500"/>
                        </a:ext>
                      </a:extLst>
                    </a:gridCol>
                  </a:tblGrid>
                  <a:tr h="548640">
                    <a:tc>
                      <a:txBody>
                        <a:bodyPr/>
                        <a:lstStyle/>
                        <a:p>
                          <a:endParaRPr lang="es-EC"/>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t="-1099" r="-100327" b="-109890"/>
                          </a:stretch>
                        </a:blipFill>
                      </a:tcPr>
                    </a:tc>
                    <a:tc>
                      <a:txBody>
                        <a:bodyPr/>
                        <a:lstStyle/>
                        <a:p>
                          <a:endParaRPr lang="es-EC"/>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100000" t="-1099" r="-327" b="-109890"/>
                          </a:stretch>
                        </a:blipFill>
                      </a:tcPr>
                    </a:tc>
                    <a:extLst>
                      <a:ext uri="{0D108BD9-81ED-4DB2-BD59-A6C34878D82A}">
                        <a16:rowId xmlns="" xmlns:a16="http://schemas.microsoft.com/office/drawing/2014/main" xmlns:a14="http://schemas.microsoft.com/office/drawing/2010/main" val="2276049605"/>
                      </a:ext>
                    </a:extLst>
                  </a:tr>
                  <a:tr h="274320">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Kg/cm</a:t>
                          </a:r>
                          <a:r>
                            <a:rPr lang="es-EC" sz="120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Kg/cm</a:t>
                          </a:r>
                          <a:r>
                            <a:rPr lang="es-EC" sz="1200" b="1"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xmlns:a14="http://schemas.microsoft.com/office/drawing/2010/main" val="3103379340"/>
                      </a:ext>
                    </a:extLst>
                  </a:tr>
                  <a:tr h="274320">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8,00</a:t>
                          </a: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62,61</a:t>
                          </a: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xmlns:a14="http://schemas.microsoft.com/office/drawing/2010/main" val="2046957330"/>
                      </a:ext>
                    </a:extLst>
                  </a:tr>
                </a:tbl>
              </a:graphicData>
            </a:graphic>
          </p:graphicFrame>
        </mc:Fallback>
      </mc:AlternateContent>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7B6C4117-8BBA-43BE-AC33-901A15BDA0D7}"/>
                  </a:ext>
                </a:extLst>
              </p:cNvPr>
              <p:cNvSpPr/>
              <p:nvPr/>
            </p:nvSpPr>
            <p:spPr>
              <a:xfrm>
                <a:off x="1389675" y="3836242"/>
                <a:ext cx="1933542"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𝛿</m:t>
                          </m:r>
                        </m:e>
                        <m:sub>
                          <m:r>
                            <a:rPr lang="es-EC" i="1">
                              <a:latin typeface="Cambria Math" panose="02040503050406030204" pitchFamily="18" charset="0"/>
                            </a:rPr>
                            <m:t>𝑎</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6∗</m:t>
                          </m:r>
                          <m:r>
                            <a:rPr lang="es-EC" i="1">
                              <a:latin typeface="Cambria Math" panose="02040503050406030204" pitchFamily="18" charset="0"/>
                            </a:rPr>
                            <m:t>𝑀</m:t>
                          </m:r>
                        </m:num>
                        <m:den>
                          <m:r>
                            <a:rPr lang="es-EC" i="1">
                              <a:latin typeface="Cambria Math" panose="02040503050406030204" pitchFamily="18" charset="0"/>
                            </a:rPr>
                            <m:t>𝑏</m:t>
                          </m:r>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h</m:t>
                              </m:r>
                            </m:e>
                            <m:sup>
                              <m:r>
                                <a:rPr lang="es-EC" i="0">
                                  <a:latin typeface="Cambria Math" panose="02040503050406030204" pitchFamily="18" charset="0"/>
                                </a:rPr>
                                <m:t>2</m:t>
                              </m:r>
                            </m:sup>
                          </m:sSup>
                        </m:den>
                      </m:f>
                      <m:r>
                        <a:rPr lang="es-EC" i="0">
                          <a:latin typeface="Cambria Math" panose="02040503050406030204" pitchFamily="18" charset="0"/>
                        </a:rPr>
                        <m:t>&lt;</m:t>
                      </m:r>
                      <m:sSub>
                        <m:sSubPr>
                          <m:ctrlPr>
                            <a:rPr lang="es-EC" i="1">
                              <a:latin typeface="Cambria Math" panose="02040503050406030204" pitchFamily="18" charset="0"/>
                            </a:rPr>
                          </m:ctrlPr>
                        </m:sSubPr>
                        <m:e>
                          <m:r>
                            <a:rPr lang="es-EC" i="1">
                              <a:latin typeface="Cambria Math" panose="02040503050406030204" pitchFamily="18" charset="0"/>
                            </a:rPr>
                            <m:t>𝛿</m:t>
                          </m:r>
                        </m:e>
                        <m:sub>
                          <m:r>
                            <a:rPr lang="es-EC" i="1">
                              <a:latin typeface="Cambria Math" panose="02040503050406030204" pitchFamily="18" charset="0"/>
                            </a:rPr>
                            <m:t>𝑟</m:t>
                          </m:r>
                        </m:sub>
                      </m:sSub>
                    </m:oMath>
                  </m:oMathPara>
                </a14:m>
                <a:endParaRPr lang="es-EC" dirty="0"/>
              </a:p>
            </p:txBody>
          </p:sp>
        </mc:Choice>
        <mc:Fallback xmlns="">
          <p:sp>
            <p:nvSpPr>
              <p:cNvPr id="7" name="Rectángulo 6">
                <a:extLst>
                  <a:ext uri="{FF2B5EF4-FFF2-40B4-BE49-F238E27FC236}">
                    <a16:creationId xmlns="" xmlns:a16="http://schemas.microsoft.com/office/drawing/2014/main" xmlns:a14="http://schemas.microsoft.com/office/drawing/2010/main" id="{7B6C4117-8BBA-43BE-AC33-901A15BDA0D7}"/>
                  </a:ext>
                </a:extLst>
              </p:cNvPr>
              <p:cNvSpPr>
                <a:spLocks noRot="1" noChangeAspect="1" noMove="1" noResize="1" noEditPoints="1" noAdjustHandles="1" noChangeArrowheads="1" noChangeShapeType="1" noTextEdit="1"/>
              </p:cNvSpPr>
              <p:nvPr/>
            </p:nvSpPr>
            <p:spPr>
              <a:xfrm>
                <a:off x="1389675" y="3836242"/>
                <a:ext cx="1933542" cy="612732"/>
              </a:xfrm>
              <a:prstGeom prst="rect">
                <a:avLst/>
              </a:prstGeom>
              <a:blipFill rotWithShape="0">
                <a:blip r:embed="rId4"/>
                <a:stretch>
                  <a:fillRect/>
                </a:stretch>
              </a:blipFill>
            </p:spPr>
            <p:txBody>
              <a:bodyPr/>
              <a:lstStyle/>
              <a:p>
                <a:r>
                  <a:rPr lang="es-EC">
                    <a:noFill/>
                  </a:rPr>
                  <a:t> </a:t>
                </a:r>
              </a:p>
            </p:txBody>
          </p:sp>
        </mc:Fallback>
      </mc:AlternateContent>
      <p:sp>
        <p:nvSpPr>
          <p:cNvPr id="33" name="Rectángulo 32">
            <a:extLst>
              <a:ext uri="{FF2B5EF4-FFF2-40B4-BE49-F238E27FC236}">
                <a16:creationId xmlns:a16="http://schemas.microsoft.com/office/drawing/2014/main" id="{BB88841E-83DA-4C41-A998-467D8EC15E17}"/>
              </a:ext>
            </a:extLst>
          </p:cNvPr>
          <p:cNvSpPr/>
          <p:nvPr/>
        </p:nvSpPr>
        <p:spPr>
          <a:xfrm>
            <a:off x="411307" y="1582236"/>
            <a:ext cx="3916850" cy="262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ESFUERZOS ADMSIBLES</a:t>
            </a:r>
          </a:p>
        </p:txBody>
      </p:sp>
      <p:sp>
        <p:nvSpPr>
          <p:cNvPr id="41" name="Rectángulo 40">
            <a:extLst>
              <a:ext uri="{FF2B5EF4-FFF2-40B4-BE49-F238E27FC236}">
                <a16:creationId xmlns:a16="http://schemas.microsoft.com/office/drawing/2014/main" id="{37461FFD-7220-4AA2-AC90-DF0B87EC90D9}"/>
              </a:ext>
            </a:extLst>
          </p:cNvPr>
          <p:cNvSpPr/>
          <p:nvPr/>
        </p:nvSpPr>
        <p:spPr>
          <a:xfrm>
            <a:off x="398021" y="3415575"/>
            <a:ext cx="3930136" cy="3012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ESFUERZOS ACTUANTE A FLEXIÓN</a:t>
            </a:r>
          </a:p>
        </p:txBody>
      </p:sp>
      <p:sp>
        <p:nvSpPr>
          <p:cNvPr id="42" name="Rectángulo 41">
            <a:extLst>
              <a:ext uri="{FF2B5EF4-FFF2-40B4-BE49-F238E27FC236}">
                <a16:creationId xmlns:a16="http://schemas.microsoft.com/office/drawing/2014/main" id="{25062CC7-5C97-47AB-8960-40BCBF5F01F2}"/>
              </a:ext>
            </a:extLst>
          </p:cNvPr>
          <p:cNvSpPr/>
          <p:nvPr/>
        </p:nvSpPr>
        <p:spPr>
          <a:xfrm>
            <a:off x="5698846" y="972104"/>
            <a:ext cx="4794424" cy="3076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COMPARACIÓN ANTES Y DESPUÉS DEL REFUERZO</a:t>
            </a:r>
          </a:p>
        </p:txBody>
      </p:sp>
      <p:graphicFrame>
        <p:nvGraphicFramePr>
          <p:cNvPr id="2" name="Tabla 1">
            <a:extLst>
              <a:ext uri="{FF2B5EF4-FFF2-40B4-BE49-F238E27FC236}">
                <a16:creationId xmlns:a16="http://schemas.microsoft.com/office/drawing/2014/main" id="{9845F75A-9D65-4BBD-A641-32ACC3F0CADC}"/>
              </a:ext>
            </a:extLst>
          </p:cNvPr>
          <p:cNvGraphicFramePr>
            <a:graphicFrameLocks noGrp="1"/>
          </p:cNvGraphicFramePr>
          <p:nvPr>
            <p:extLst/>
          </p:nvPr>
        </p:nvGraphicFramePr>
        <p:xfrm>
          <a:off x="4603429" y="1322821"/>
          <a:ext cx="6985259" cy="4636460"/>
        </p:xfrm>
        <a:graphic>
          <a:graphicData uri="http://schemas.openxmlformats.org/drawingml/2006/table">
            <a:tbl>
              <a:tblPr firstRow="1" firstCol="1" bandRow="1"/>
              <a:tblGrid>
                <a:gridCol w="885155">
                  <a:extLst>
                    <a:ext uri="{9D8B030D-6E8A-4147-A177-3AD203B41FA5}">
                      <a16:colId xmlns:a16="http://schemas.microsoft.com/office/drawing/2014/main" val="2024905165"/>
                    </a:ext>
                  </a:extLst>
                </a:gridCol>
                <a:gridCol w="885155">
                  <a:extLst>
                    <a:ext uri="{9D8B030D-6E8A-4147-A177-3AD203B41FA5}">
                      <a16:colId xmlns:a16="http://schemas.microsoft.com/office/drawing/2014/main" val="529754004"/>
                    </a:ext>
                  </a:extLst>
                </a:gridCol>
                <a:gridCol w="885155">
                  <a:extLst>
                    <a:ext uri="{9D8B030D-6E8A-4147-A177-3AD203B41FA5}">
                      <a16:colId xmlns:a16="http://schemas.microsoft.com/office/drawing/2014/main" val="3679520853"/>
                    </a:ext>
                  </a:extLst>
                </a:gridCol>
                <a:gridCol w="983269">
                  <a:extLst>
                    <a:ext uri="{9D8B030D-6E8A-4147-A177-3AD203B41FA5}">
                      <a16:colId xmlns:a16="http://schemas.microsoft.com/office/drawing/2014/main" val="1010430832"/>
                    </a:ext>
                  </a:extLst>
                </a:gridCol>
                <a:gridCol w="983269">
                  <a:extLst>
                    <a:ext uri="{9D8B030D-6E8A-4147-A177-3AD203B41FA5}">
                      <a16:colId xmlns:a16="http://schemas.microsoft.com/office/drawing/2014/main" val="2393717218"/>
                    </a:ext>
                  </a:extLst>
                </a:gridCol>
                <a:gridCol w="787752">
                  <a:extLst>
                    <a:ext uri="{9D8B030D-6E8A-4147-A177-3AD203B41FA5}">
                      <a16:colId xmlns:a16="http://schemas.microsoft.com/office/drawing/2014/main" val="4084935977"/>
                    </a:ext>
                  </a:extLst>
                </a:gridCol>
                <a:gridCol w="787752">
                  <a:extLst>
                    <a:ext uri="{9D8B030D-6E8A-4147-A177-3AD203B41FA5}">
                      <a16:colId xmlns:a16="http://schemas.microsoft.com/office/drawing/2014/main" val="231861662"/>
                    </a:ext>
                  </a:extLst>
                </a:gridCol>
                <a:gridCol w="787752">
                  <a:extLst>
                    <a:ext uri="{9D8B030D-6E8A-4147-A177-3AD203B41FA5}">
                      <a16:colId xmlns:a16="http://schemas.microsoft.com/office/drawing/2014/main" val="865385311"/>
                    </a:ext>
                  </a:extLst>
                </a:gridCol>
              </a:tblGrid>
              <a:tr h="208573">
                <a:tc rowSpan="3">
                  <a:txBody>
                    <a:bodyPr/>
                    <a:lstStyle/>
                    <a:p>
                      <a:pPr indent="180340" algn="ctr">
                        <a:lnSpc>
                          <a:spcPct val="150000"/>
                        </a:lnSpc>
                        <a:spcBef>
                          <a:spcPts val="600"/>
                        </a:spcBef>
                        <a:spcAft>
                          <a:spcPts val="0"/>
                        </a:spcAft>
                      </a:pPr>
                      <a:r>
                        <a:rPr lang="es-EC" sz="105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Viga</a:t>
                      </a:r>
                      <a:endParaRPr lang="es-EC"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180340" algn="ctr">
                        <a:lnSpc>
                          <a:spcPct val="150000"/>
                        </a:lnSpc>
                        <a:spcBef>
                          <a:spcPts val="600"/>
                        </a:spcBef>
                        <a:spcAft>
                          <a:spcPts val="0"/>
                        </a:spcAft>
                      </a:pPr>
                      <a:r>
                        <a:rPr lang="es-EC" sz="105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Esfuerzo resistente (δr)</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indent="180340" algn="ctr">
                        <a:lnSpc>
                          <a:spcPct val="150000"/>
                        </a:lnSpc>
                        <a:spcBef>
                          <a:spcPts val="600"/>
                        </a:spcBef>
                        <a:spcAft>
                          <a:spcPts val="0"/>
                        </a:spcAft>
                      </a:pPr>
                      <a:r>
                        <a:rPr lang="es-EC" sz="105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Esfuerzo actuante (δa)</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indent="180340" algn="ctr">
                        <a:lnSpc>
                          <a:spcPct val="150000"/>
                        </a:lnSpc>
                        <a:spcBef>
                          <a:spcPts val="600"/>
                        </a:spcBef>
                        <a:spcAft>
                          <a:spcPts val="0"/>
                        </a:spcAft>
                      </a:pPr>
                      <a:r>
                        <a:rPr lang="es-EC" sz="105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Condición δa&lt;δr</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indent="180340" algn="ctr">
                        <a:lnSpc>
                          <a:spcPct val="150000"/>
                        </a:lnSpc>
                        <a:spcBef>
                          <a:spcPts val="600"/>
                        </a:spcBef>
                        <a:spcAft>
                          <a:spcPts val="0"/>
                        </a:spcAft>
                      </a:pPr>
                      <a:r>
                        <a:rPr lang="es-EC" sz="105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capacidad</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3634039129"/>
                  </a:ext>
                </a:extLst>
              </a:tr>
              <a:tr h="445544">
                <a:tc vMerge="1">
                  <a:txBody>
                    <a:bodyPr/>
                    <a:lstStyle/>
                    <a:p>
                      <a:endParaRPr lang="es-EC"/>
                    </a:p>
                  </a:txBody>
                  <a:tcPr/>
                </a:tc>
                <a:tc vMerge="1">
                  <a:txBody>
                    <a:bodyPr/>
                    <a:lstStyle/>
                    <a:p>
                      <a:endParaRPr lang="es-EC"/>
                    </a:p>
                  </a:txBody>
                  <a:tcPr/>
                </a:tc>
                <a:tc>
                  <a:txBody>
                    <a:bodyPr/>
                    <a:lstStyle/>
                    <a:p>
                      <a:pPr indent="180340" algn="ctr">
                        <a:lnSpc>
                          <a:spcPct val="150000"/>
                        </a:lnSpc>
                        <a:spcBef>
                          <a:spcPts val="600"/>
                        </a:spcBef>
                        <a:spcAft>
                          <a:spcPts val="0"/>
                        </a:spcAft>
                      </a:pPr>
                      <a:r>
                        <a:rPr lang="es-EC" sz="105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 refuerzo</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05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 refuerzo</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180340" algn="ctr">
                        <a:lnSpc>
                          <a:spcPct val="150000"/>
                        </a:lnSpc>
                        <a:spcBef>
                          <a:spcPts val="600"/>
                        </a:spcBef>
                        <a:spcAft>
                          <a:spcPts val="0"/>
                        </a:spcAft>
                      </a:pPr>
                      <a:r>
                        <a:rPr lang="es-EC" sz="105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 </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ctr">
                        <a:lnSpc>
                          <a:spcPct val="150000"/>
                        </a:lnSpc>
                        <a:spcBef>
                          <a:spcPts val="600"/>
                        </a:spcBef>
                        <a:spcAft>
                          <a:spcPts val="0"/>
                        </a:spcAft>
                      </a:pPr>
                      <a:r>
                        <a:rPr lang="es-EC" sz="105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refuerzo</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180340" algn="ctr">
                        <a:lnSpc>
                          <a:spcPct val="150000"/>
                        </a:lnSpc>
                        <a:spcBef>
                          <a:spcPts val="600"/>
                        </a:spcBef>
                        <a:spcAft>
                          <a:spcPts val="0"/>
                        </a:spcAft>
                      </a:pPr>
                      <a:r>
                        <a:rPr lang="es-EC" sz="105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 refuerzo</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180340" algn="ctr">
                        <a:lnSpc>
                          <a:spcPct val="150000"/>
                        </a:lnSpc>
                        <a:spcBef>
                          <a:spcPts val="600"/>
                        </a:spcBef>
                        <a:spcAft>
                          <a:spcPts val="0"/>
                        </a:spcAft>
                      </a:pPr>
                      <a:r>
                        <a:rPr lang="es-EC" sz="105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 refuerzo</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180340" algn="ctr">
                        <a:lnSpc>
                          <a:spcPct val="150000"/>
                        </a:lnSpc>
                        <a:spcBef>
                          <a:spcPts val="600"/>
                        </a:spcBef>
                        <a:spcAft>
                          <a:spcPts val="0"/>
                        </a:spcAft>
                      </a:pPr>
                      <a:r>
                        <a:rPr lang="es-EC" sz="105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 refuerzo</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0266350"/>
                  </a:ext>
                </a:extLst>
              </a:tr>
              <a:tr h="208573">
                <a:tc vMerge="1">
                  <a:txBody>
                    <a:bodyPr/>
                    <a:lstStyle/>
                    <a:p>
                      <a:endParaRPr lang="es-EC"/>
                    </a:p>
                  </a:txBody>
                  <a:tcPr/>
                </a:tc>
                <a:tc>
                  <a:txBody>
                    <a:bodyPr/>
                    <a:lstStyle/>
                    <a:p>
                      <a:pPr indent="180340" algn="ctr">
                        <a:lnSpc>
                          <a:spcPct val="150000"/>
                        </a:lnSpc>
                        <a:spcBef>
                          <a:spcPts val="600"/>
                        </a:spcBef>
                        <a:spcAft>
                          <a:spcPts val="0"/>
                        </a:spcAft>
                      </a:pPr>
                      <a:r>
                        <a:rPr lang="es-EC" sz="105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Kg/cm</a:t>
                      </a:r>
                      <a:r>
                        <a:rPr lang="es-EC" sz="105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05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Kg/cm</a:t>
                      </a:r>
                      <a:r>
                        <a:rPr lang="es-EC" sz="1050" b="1"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05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Kg/cm</a:t>
                      </a:r>
                      <a:r>
                        <a:rPr lang="es-EC" sz="105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672" marR="1967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353410330"/>
                  </a:ext>
                </a:extLst>
              </a:tr>
              <a:tr h="236758">
                <a:tc>
                  <a:txBody>
                    <a:bodyPr/>
                    <a:lstStyle/>
                    <a:p>
                      <a:pPr indent="180340" algn="ctr">
                        <a:lnSpc>
                          <a:spcPct val="150000"/>
                        </a:lnSpc>
                        <a:spcBef>
                          <a:spcPts val="600"/>
                        </a:spcBef>
                        <a:spcAft>
                          <a:spcPts val="0"/>
                        </a:spcAft>
                      </a:pPr>
                      <a:r>
                        <a:rPr lang="es-EC" sz="105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p>
                  </a:txBody>
                  <a:tcPr marL="19672" marR="1967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62,61</a:t>
                      </a:r>
                    </a:p>
                  </a:txBody>
                  <a:tcPr marL="19672" marR="1967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86,24</a:t>
                      </a:r>
                    </a:p>
                  </a:txBody>
                  <a:tcPr marL="19672" marR="1967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05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9,97</a:t>
                      </a:r>
                    </a:p>
                  </a:txBody>
                  <a:tcPr marL="19672" marR="1967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9672" marR="1967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138%</a:t>
                      </a:r>
                    </a:p>
                  </a:txBody>
                  <a:tcPr marL="19672" marR="19672"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p>
                  </a:txBody>
                  <a:tcPr marL="19672" marR="19672"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002199978"/>
                  </a:ext>
                </a:extLst>
              </a:tr>
              <a:tr h="236758">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62,61</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86,78</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32,08</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139%</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51%</a:t>
                      </a:r>
                    </a:p>
                  </a:txBody>
                  <a:tcPr marL="19672" marR="19672" marT="0" marB="0" anchor="b">
                    <a:lnL>
                      <a:noFill/>
                    </a:lnL>
                    <a:lnR>
                      <a:noFill/>
                    </a:lnR>
                    <a:lnT>
                      <a:noFill/>
                    </a:lnT>
                    <a:lnB>
                      <a:noFill/>
                    </a:lnB>
                  </a:tcPr>
                </a:tc>
                <a:extLst>
                  <a:ext uri="{0D108BD9-81ED-4DB2-BD59-A6C34878D82A}">
                    <a16:rowId xmlns:a16="http://schemas.microsoft.com/office/drawing/2014/main" val="280645734"/>
                  </a:ext>
                </a:extLst>
              </a:tr>
              <a:tr h="236758">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62,61</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86,17</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29,89</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138%</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a:t>
                      </a:r>
                    </a:p>
                  </a:txBody>
                  <a:tcPr marL="19672" marR="19672" marT="0" marB="0" anchor="b">
                    <a:lnL>
                      <a:noFill/>
                    </a:lnL>
                    <a:lnR>
                      <a:noFill/>
                    </a:lnR>
                    <a:lnT>
                      <a:noFill/>
                    </a:lnT>
                    <a:lnB>
                      <a:noFill/>
                    </a:lnB>
                  </a:tcPr>
                </a:tc>
                <a:extLst>
                  <a:ext uri="{0D108BD9-81ED-4DB2-BD59-A6C34878D82A}">
                    <a16:rowId xmlns:a16="http://schemas.microsoft.com/office/drawing/2014/main" val="2497680061"/>
                  </a:ext>
                </a:extLst>
              </a:tr>
              <a:tr h="236758">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62,61</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86,99</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30,92</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139%</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49%</a:t>
                      </a:r>
                    </a:p>
                  </a:txBody>
                  <a:tcPr marL="19672" marR="19672" marT="0" marB="0" anchor="b">
                    <a:lnL>
                      <a:noFill/>
                    </a:lnL>
                    <a:lnR>
                      <a:noFill/>
                    </a:lnR>
                    <a:lnT>
                      <a:noFill/>
                    </a:lnT>
                    <a:lnB>
                      <a:noFill/>
                    </a:lnB>
                  </a:tcPr>
                </a:tc>
                <a:extLst>
                  <a:ext uri="{0D108BD9-81ED-4DB2-BD59-A6C34878D82A}">
                    <a16:rowId xmlns:a16="http://schemas.microsoft.com/office/drawing/2014/main" val="586229495"/>
                  </a:ext>
                </a:extLst>
              </a:tr>
              <a:tr h="236758">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62,61</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84,74</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30,78</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135%</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49%</a:t>
                      </a:r>
                    </a:p>
                  </a:txBody>
                  <a:tcPr marL="19672" marR="19672" marT="0" marB="0" anchor="b">
                    <a:lnL>
                      <a:noFill/>
                    </a:lnL>
                    <a:lnR>
                      <a:noFill/>
                    </a:lnR>
                    <a:lnT>
                      <a:noFill/>
                    </a:lnT>
                    <a:lnB>
                      <a:noFill/>
                    </a:lnB>
                  </a:tcPr>
                </a:tc>
                <a:extLst>
                  <a:ext uri="{0D108BD9-81ED-4DB2-BD59-A6C34878D82A}">
                    <a16:rowId xmlns:a16="http://schemas.microsoft.com/office/drawing/2014/main" val="2707752746"/>
                  </a:ext>
                </a:extLst>
              </a:tr>
              <a:tr h="236758">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62,61</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81,48</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11,66</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130%</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a:t>
                      </a:r>
                    </a:p>
                  </a:txBody>
                  <a:tcPr marL="19672" marR="19672" marT="0" marB="0" anchor="b">
                    <a:lnL>
                      <a:noFill/>
                    </a:lnL>
                    <a:lnR>
                      <a:noFill/>
                    </a:lnR>
                    <a:lnT>
                      <a:noFill/>
                    </a:lnT>
                    <a:lnB>
                      <a:noFill/>
                    </a:lnB>
                  </a:tcPr>
                </a:tc>
                <a:extLst>
                  <a:ext uri="{0D108BD9-81ED-4DB2-BD59-A6C34878D82A}">
                    <a16:rowId xmlns:a16="http://schemas.microsoft.com/office/drawing/2014/main" val="2023848840"/>
                  </a:ext>
                </a:extLst>
              </a:tr>
              <a:tr h="236758">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62,61</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79,90</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10,33</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128%</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p>
                  </a:txBody>
                  <a:tcPr marL="19672" marR="19672" marT="0" marB="0" anchor="b">
                    <a:lnL>
                      <a:noFill/>
                    </a:lnL>
                    <a:lnR>
                      <a:noFill/>
                    </a:lnR>
                    <a:lnT>
                      <a:noFill/>
                    </a:lnT>
                    <a:lnB>
                      <a:noFill/>
                    </a:lnB>
                  </a:tcPr>
                </a:tc>
                <a:extLst>
                  <a:ext uri="{0D108BD9-81ED-4DB2-BD59-A6C34878D82A}">
                    <a16:rowId xmlns:a16="http://schemas.microsoft.com/office/drawing/2014/main" val="2475253028"/>
                  </a:ext>
                </a:extLst>
              </a:tr>
              <a:tr h="236758">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62,61</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75,82</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29,00</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121%</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a:t>
                      </a:r>
                    </a:p>
                  </a:txBody>
                  <a:tcPr marL="19672" marR="19672" marT="0" marB="0" anchor="b">
                    <a:lnL>
                      <a:noFill/>
                    </a:lnL>
                    <a:lnR>
                      <a:noFill/>
                    </a:lnR>
                    <a:lnT>
                      <a:noFill/>
                    </a:lnT>
                    <a:lnB>
                      <a:noFill/>
                    </a:lnB>
                  </a:tcPr>
                </a:tc>
                <a:extLst>
                  <a:ext uri="{0D108BD9-81ED-4DB2-BD59-A6C34878D82A}">
                    <a16:rowId xmlns:a16="http://schemas.microsoft.com/office/drawing/2014/main" val="1984721843"/>
                  </a:ext>
                </a:extLst>
              </a:tr>
              <a:tr h="236758">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62,61</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69,08</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26,50</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110%</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a:t>
                      </a:r>
                    </a:p>
                  </a:txBody>
                  <a:tcPr marL="19672" marR="19672" marT="0" marB="0" anchor="b">
                    <a:lnL>
                      <a:noFill/>
                    </a:lnL>
                    <a:lnR>
                      <a:noFill/>
                    </a:lnR>
                    <a:lnT>
                      <a:noFill/>
                    </a:lnT>
                    <a:lnB>
                      <a:noFill/>
                    </a:lnB>
                  </a:tcPr>
                </a:tc>
                <a:extLst>
                  <a:ext uri="{0D108BD9-81ED-4DB2-BD59-A6C34878D82A}">
                    <a16:rowId xmlns:a16="http://schemas.microsoft.com/office/drawing/2014/main" val="543236860"/>
                  </a:ext>
                </a:extLst>
              </a:tr>
              <a:tr h="236758">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62,61</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79,51</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12,66</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127%</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p>
                  </a:txBody>
                  <a:tcPr marL="19672" marR="19672" marT="0" marB="0" anchor="b">
                    <a:lnL>
                      <a:noFill/>
                    </a:lnL>
                    <a:lnR>
                      <a:noFill/>
                    </a:lnR>
                    <a:lnT>
                      <a:noFill/>
                    </a:lnT>
                    <a:lnB>
                      <a:noFill/>
                    </a:lnB>
                  </a:tcPr>
                </a:tc>
                <a:extLst>
                  <a:ext uri="{0D108BD9-81ED-4DB2-BD59-A6C34878D82A}">
                    <a16:rowId xmlns:a16="http://schemas.microsoft.com/office/drawing/2014/main" val="2733010756"/>
                  </a:ext>
                </a:extLst>
              </a:tr>
              <a:tr h="236758">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62,61</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71,57</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15,64</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114%</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p>
                  </a:txBody>
                  <a:tcPr marL="19672" marR="19672" marT="0" marB="0" anchor="b">
                    <a:lnL>
                      <a:noFill/>
                    </a:lnL>
                    <a:lnR>
                      <a:noFill/>
                    </a:lnR>
                    <a:lnT>
                      <a:noFill/>
                    </a:lnT>
                    <a:lnB>
                      <a:noFill/>
                    </a:lnB>
                  </a:tcPr>
                </a:tc>
                <a:extLst>
                  <a:ext uri="{0D108BD9-81ED-4DB2-BD59-A6C34878D82A}">
                    <a16:rowId xmlns:a16="http://schemas.microsoft.com/office/drawing/2014/main" val="3709149374"/>
                  </a:ext>
                </a:extLst>
              </a:tr>
              <a:tr h="208573">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62,61</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58,65</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18,56</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94%</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p>
                  </a:txBody>
                  <a:tcPr marL="19672" marR="19672" marT="0" marB="0" anchor="b">
                    <a:lnL>
                      <a:noFill/>
                    </a:lnL>
                    <a:lnR>
                      <a:noFill/>
                    </a:lnR>
                    <a:lnT>
                      <a:noFill/>
                    </a:lnT>
                    <a:lnB>
                      <a:noFill/>
                    </a:lnB>
                  </a:tcPr>
                </a:tc>
                <a:extLst>
                  <a:ext uri="{0D108BD9-81ED-4DB2-BD59-A6C34878D82A}">
                    <a16:rowId xmlns:a16="http://schemas.microsoft.com/office/drawing/2014/main" val="3943195525"/>
                  </a:ext>
                </a:extLst>
              </a:tr>
              <a:tr h="236758">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62,61</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73,29</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35,01</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117%</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56%</a:t>
                      </a:r>
                    </a:p>
                  </a:txBody>
                  <a:tcPr marL="19672" marR="19672" marT="0" marB="0" anchor="b">
                    <a:lnL>
                      <a:noFill/>
                    </a:lnL>
                    <a:lnR>
                      <a:noFill/>
                    </a:lnR>
                    <a:lnT>
                      <a:noFill/>
                    </a:lnT>
                    <a:lnB>
                      <a:noFill/>
                    </a:lnB>
                  </a:tcPr>
                </a:tc>
                <a:extLst>
                  <a:ext uri="{0D108BD9-81ED-4DB2-BD59-A6C34878D82A}">
                    <a16:rowId xmlns:a16="http://schemas.microsoft.com/office/drawing/2014/main" val="3239721271"/>
                  </a:ext>
                </a:extLst>
              </a:tr>
              <a:tr h="236758">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62,61</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79,03</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44,60</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126%</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71%</a:t>
                      </a:r>
                    </a:p>
                  </a:txBody>
                  <a:tcPr marL="19672" marR="19672" marT="0" marB="0" anchor="b">
                    <a:lnL>
                      <a:noFill/>
                    </a:lnL>
                    <a:lnR>
                      <a:noFill/>
                    </a:lnR>
                    <a:lnT>
                      <a:noFill/>
                    </a:lnT>
                    <a:lnB>
                      <a:noFill/>
                    </a:lnB>
                  </a:tcPr>
                </a:tc>
                <a:extLst>
                  <a:ext uri="{0D108BD9-81ED-4DB2-BD59-A6C34878D82A}">
                    <a16:rowId xmlns:a16="http://schemas.microsoft.com/office/drawing/2014/main" val="738112095"/>
                  </a:ext>
                </a:extLst>
              </a:tr>
              <a:tr h="236758">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62,61</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79,86</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47,28</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128%</a:t>
                      </a:r>
                    </a:p>
                  </a:txBody>
                  <a:tcPr marL="19672" marR="19672" marT="0" marB="0" anchor="b">
                    <a:lnL>
                      <a:noFill/>
                    </a:lnL>
                    <a:lnR>
                      <a:noFill/>
                    </a:lnR>
                    <a:lnT>
                      <a:noFill/>
                    </a:lnT>
                    <a:lnB>
                      <a:noFill/>
                    </a:lnB>
                  </a:tcPr>
                </a:tc>
                <a:tc>
                  <a:txBody>
                    <a:bodyPr/>
                    <a:lstStyle/>
                    <a:p>
                      <a:pPr indent="180340" algn="ctr">
                        <a:lnSpc>
                          <a:spcPct val="150000"/>
                        </a:lnSpc>
                        <a:spcBef>
                          <a:spcPts val="600"/>
                        </a:spcBef>
                        <a:spcAft>
                          <a:spcPts val="0"/>
                        </a:spcAft>
                      </a:pPr>
                      <a:r>
                        <a:rPr lang="es-EC" sz="105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76%</a:t>
                      </a:r>
                    </a:p>
                  </a:txBody>
                  <a:tcPr marL="19672" marR="19672" marT="0" marB="0" anchor="b">
                    <a:lnL>
                      <a:noFill/>
                    </a:lnL>
                    <a:lnR>
                      <a:noFill/>
                    </a:lnR>
                    <a:lnT>
                      <a:noFill/>
                    </a:lnT>
                    <a:lnB>
                      <a:noFill/>
                    </a:lnB>
                  </a:tcPr>
                </a:tc>
                <a:extLst>
                  <a:ext uri="{0D108BD9-81ED-4DB2-BD59-A6C34878D82A}">
                    <a16:rowId xmlns:a16="http://schemas.microsoft.com/office/drawing/2014/main" val="2353821296"/>
                  </a:ext>
                </a:extLst>
              </a:tr>
              <a:tr h="236758">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19672" marR="1967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62,61</a:t>
                      </a:r>
                    </a:p>
                  </a:txBody>
                  <a:tcPr marL="19672" marR="1967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83,02</a:t>
                      </a:r>
                    </a:p>
                  </a:txBody>
                  <a:tcPr marL="19672" marR="1967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52,28</a:t>
                      </a:r>
                    </a:p>
                  </a:txBody>
                  <a:tcPr marL="19672" marR="1967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9672" marR="1967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9672" marR="1967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05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133%</a:t>
                      </a:r>
                    </a:p>
                  </a:txBody>
                  <a:tcPr marL="19672" marR="19672"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05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83%</a:t>
                      </a:r>
                    </a:p>
                  </a:txBody>
                  <a:tcPr marL="19672" marR="19672"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9040074"/>
                  </a:ext>
                </a:extLst>
              </a:tr>
            </a:tbl>
          </a:graphicData>
        </a:graphic>
      </p:graphicFrame>
      <p:sp>
        <p:nvSpPr>
          <p:cNvPr id="22" name="3 Flecha a la derecha con muesca">
            <a:extLst>
              <a:ext uri="{FF2B5EF4-FFF2-40B4-BE49-F238E27FC236}">
                <a16:creationId xmlns:a16="http://schemas.microsoft.com/office/drawing/2014/main" id="{1440D779-74A2-4847-9042-A6BD8192093A}"/>
              </a:ext>
            </a:extLst>
          </p:cNvPr>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23" name="3 Flecha a la derecha con muesca">
            <a:extLst>
              <a:ext uri="{FF2B5EF4-FFF2-40B4-BE49-F238E27FC236}">
                <a16:creationId xmlns:a16="http://schemas.microsoft.com/office/drawing/2014/main" id="{2454F30D-E0EA-4C7B-AAD9-F431AA92C2C5}"/>
              </a:ext>
            </a:extLst>
          </p:cNvPr>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Tree>
    <p:extLst>
      <p:ext uri="{BB962C8B-B14F-4D97-AF65-F5344CB8AC3E}">
        <p14:creationId xmlns:p14="http://schemas.microsoft.com/office/powerpoint/2010/main" val="15343181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3 CuadroTexto">
            <a:extLst>
              <a:ext uri="{FF2B5EF4-FFF2-40B4-BE49-F238E27FC236}">
                <a16:creationId xmlns:a16="http://schemas.microsoft.com/office/drawing/2014/main" id="{E331125E-8268-4219-A80B-B7A6BE62744D}"/>
              </a:ext>
            </a:extLst>
          </p:cNvPr>
          <p:cNvSpPr txBox="1"/>
          <p:nvPr/>
        </p:nvSpPr>
        <p:spPr>
          <a:xfrm>
            <a:off x="601752" y="75646"/>
            <a:ext cx="10598253" cy="461665"/>
          </a:xfrm>
          <a:prstGeom prst="rect">
            <a:avLst/>
          </a:prstGeom>
          <a:noFill/>
          <a:ln>
            <a:noFill/>
          </a:ln>
        </p:spPr>
        <p:txBody>
          <a:bodyPr wrap="square" rtlCol="0">
            <a:spAutoFit/>
          </a:bodyPr>
          <a:lstStyle/>
          <a:p>
            <a:pPr algn="ctr"/>
            <a:r>
              <a:rPr lang="es-ES" sz="2400" dirty="0">
                <a:ln>
                  <a:solidFill>
                    <a:schemeClr val="tx1"/>
                  </a:solidFill>
                </a:ln>
              </a:rPr>
              <a:t>REFORZAMIENTO : RESULTADOS</a:t>
            </a:r>
            <a:endParaRPr lang="es-ES" sz="2000" dirty="0">
              <a:ln>
                <a:solidFill>
                  <a:schemeClr val="tx1"/>
                </a:solidFill>
              </a:ln>
            </a:endParaRPr>
          </a:p>
        </p:txBody>
      </p:sp>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72</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8" name="Rectángulo 27">
            <a:extLst>
              <a:ext uri="{FF2B5EF4-FFF2-40B4-BE49-F238E27FC236}">
                <a16:creationId xmlns:a16="http://schemas.microsoft.com/office/drawing/2014/main" id="{F2ED3632-5A87-48C3-838E-7189BDBAB06A}"/>
              </a:ext>
            </a:extLst>
          </p:cNvPr>
          <p:cNvSpPr/>
          <p:nvPr/>
        </p:nvSpPr>
        <p:spPr>
          <a:xfrm>
            <a:off x="274048" y="461712"/>
            <a:ext cx="10890815" cy="4081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dirty="0"/>
              <a:t>CONTROL DE DEFLEXIONES EN VIGUETAS DE MADERA</a:t>
            </a:r>
          </a:p>
        </p:txBody>
      </p:sp>
      <p:graphicFrame>
        <p:nvGraphicFramePr>
          <p:cNvPr id="3" name="Tabla 2">
            <a:extLst>
              <a:ext uri="{FF2B5EF4-FFF2-40B4-BE49-F238E27FC236}">
                <a16:creationId xmlns:a16="http://schemas.microsoft.com/office/drawing/2014/main" id="{30B21854-F262-47E8-AD05-8DC50E5985F3}"/>
              </a:ext>
            </a:extLst>
          </p:cNvPr>
          <p:cNvGraphicFramePr>
            <a:graphicFrameLocks noGrp="1"/>
          </p:cNvGraphicFramePr>
          <p:nvPr>
            <p:extLst/>
          </p:nvPr>
        </p:nvGraphicFramePr>
        <p:xfrm>
          <a:off x="2343288" y="1191775"/>
          <a:ext cx="7505419" cy="4976241"/>
        </p:xfrm>
        <a:graphic>
          <a:graphicData uri="http://schemas.openxmlformats.org/drawingml/2006/table">
            <a:tbl>
              <a:tblPr firstRow="1" firstCol="1" bandRow="1"/>
              <a:tblGrid>
                <a:gridCol w="994895">
                  <a:extLst>
                    <a:ext uri="{9D8B030D-6E8A-4147-A177-3AD203B41FA5}">
                      <a16:colId xmlns:a16="http://schemas.microsoft.com/office/drawing/2014/main" val="4044261889"/>
                    </a:ext>
                  </a:extLst>
                </a:gridCol>
                <a:gridCol w="994895">
                  <a:extLst>
                    <a:ext uri="{9D8B030D-6E8A-4147-A177-3AD203B41FA5}">
                      <a16:colId xmlns:a16="http://schemas.microsoft.com/office/drawing/2014/main" val="4022124094"/>
                    </a:ext>
                  </a:extLst>
                </a:gridCol>
                <a:gridCol w="994895">
                  <a:extLst>
                    <a:ext uri="{9D8B030D-6E8A-4147-A177-3AD203B41FA5}">
                      <a16:colId xmlns:a16="http://schemas.microsoft.com/office/drawing/2014/main" val="748387574"/>
                    </a:ext>
                  </a:extLst>
                </a:gridCol>
                <a:gridCol w="1058261">
                  <a:extLst>
                    <a:ext uri="{9D8B030D-6E8A-4147-A177-3AD203B41FA5}">
                      <a16:colId xmlns:a16="http://schemas.microsoft.com/office/drawing/2014/main" val="3664858630"/>
                    </a:ext>
                  </a:extLst>
                </a:gridCol>
                <a:gridCol w="1058261">
                  <a:extLst>
                    <a:ext uri="{9D8B030D-6E8A-4147-A177-3AD203B41FA5}">
                      <a16:colId xmlns:a16="http://schemas.microsoft.com/office/drawing/2014/main" val="816696413"/>
                    </a:ext>
                  </a:extLst>
                </a:gridCol>
                <a:gridCol w="865982">
                  <a:extLst>
                    <a:ext uri="{9D8B030D-6E8A-4147-A177-3AD203B41FA5}">
                      <a16:colId xmlns:a16="http://schemas.microsoft.com/office/drawing/2014/main" val="3567044252"/>
                    </a:ext>
                  </a:extLst>
                </a:gridCol>
                <a:gridCol w="769115">
                  <a:extLst>
                    <a:ext uri="{9D8B030D-6E8A-4147-A177-3AD203B41FA5}">
                      <a16:colId xmlns:a16="http://schemas.microsoft.com/office/drawing/2014/main" val="136458102"/>
                    </a:ext>
                  </a:extLst>
                </a:gridCol>
                <a:gridCol w="769115">
                  <a:extLst>
                    <a:ext uri="{9D8B030D-6E8A-4147-A177-3AD203B41FA5}">
                      <a16:colId xmlns:a16="http://schemas.microsoft.com/office/drawing/2014/main" val="1709378852"/>
                    </a:ext>
                  </a:extLst>
                </a:gridCol>
              </a:tblGrid>
              <a:tr h="201871">
                <a:tc rowSpan="3">
                  <a:txBody>
                    <a:bodyPr/>
                    <a:lstStyle/>
                    <a:p>
                      <a:pPr indent="180340" algn="ctr">
                        <a:lnSpc>
                          <a:spcPct val="150000"/>
                        </a:lnSpc>
                        <a:spcBef>
                          <a:spcPts val="600"/>
                        </a:spcBef>
                        <a:spcAft>
                          <a:spcPts val="0"/>
                        </a:spcAft>
                      </a:pPr>
                      <a:r>
                        <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Viga</a:t>
                      </a:r>
                      <a:endPar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28" marR="1732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180340" algn="ctr">
                        <a:lnSpc>
                          <a:spcPct val="150000"/>
                        </a:lnSpc>
                        <a:spcBef>
                          <a:spcPts val="600"/>
                        </a:spcBef>
                        <a:spcAft>
                          <a:spcPts val="0"/>
                        </a:spcAft>
                      </a:pPr>
                      <a:r>
                        <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Deflexión admisible (</a:t>
                      </a:r>
                      <a:r>
                        <a:rPr lang="es-EC" sz="11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Δa</a:t>
                      </a:r>
                      <a:r>
                        <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28" marR="17328"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indent="180340" algn="ctr">
                        <a:lnSpc>
                          <a:spcPct val="150000"/>
                        </a:lnSpc>
                        <a:spcBef>
                          <a:spcPts val="600"/>
                        </a:spcBef>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Deflexión calculada (Δc)</a:t>
                      </a:r>
                      <a:endPar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28" marR="17328"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C"/>
                    </a:p>
                  </a:txBody>
                  <a:tcPr/>
                </a:tc>
                <a:tc gridSpan="2">
                  <a:txBody>
                    <a:bodyPr/>
                    <a:lstStyle/>
                    <a:p>
                      <a:pPr indent="180340" algn="ctr">
                        <a:lnSpc>
                          <a:spcPct val="150000"/>
                        </a:lnSpc>
                        <a:spcBef>
                          <a:spcPts val="600"/>
                        </a:spcBef>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Condición Δc&lt;Δa</a:t>
                      </a:r>
                      <a:endPar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28" marR="17328"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C"/>
                    </a:p>
                  </a:txBody>
                  <a:tcPr/>
                </a:tc>
                <a:tc gridSpan="2">
                  <a:txBody>
                    <a:bodyPr/>
                    <a:lstStyle/>
                    <a:p>
                      <a:pPr indent="180340" algn="ctr">
                        <a:lnSpc>
                          <a:spcPct val="150000"/>
                        </a:lnSpc>
                        <a:spcBef>
                          <a:spcPts val="600"/>
                        </a:spcBef>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capacidad</a:t>
                      </a:r>
                      <a:endPar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28" marR="17328"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C"/>
                    </a:p>
                  </a:txBody>
                  <a:tcPr/>
                </a:tc>
                <a:extLst>
                  <a:ext uri="{0D108BD9-81ED-4DB2-BD59-A6C34878D82A}">
                    <a16:rowId xmlns:a16="http://schemas.microsoft.com/office/drawing/2014/main" val="3635611238"/>
                  </a:ext>
                </a:extLst>
              </a:tr>
              <a:tr h="229320">
                <a:tc vMerge="1">
                  <a:txBody>
                    <a:bodyPr/>
                    <a:lstStyle/>
                    <a:p>
                      <a:endParaRPr lang="es-EC"/>
                    </a:p>
                  </a:txBody>
                  <a:tcPr/>
                </a:tc>
                <a:tc vMerge="1">
                  <a:txBody>
                    <a:bodyPr/>
                    <a:lstStyle/>
                    <a:p>
                      <a:endParaRPr lang="es-EC"/>
                    </a:p>
                  </a:txBody>
                  <a:tcPr/>
                </a:tc>
                <a:tc>
                  <a:txBody>
                    <a:bodyPr/>
                    <a:lstStyle/>
                    <a:p>
                      <a:pPr indent="180340" algn="ctr">
                        <a:lnSpc>
                          <a:spcPct val="150000"/>
                        </a:lnSpc>
                        <a:spcBef>
                          <a:spcPts val="600"/>
                        </a:spcBef>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 refuerzo</a:t>
                      </a:r>
                      <a:endPar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28" marR="17328"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 refuerzo</a:t>
                      </a:r>
                      <a:endPar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28" marR="17328" marT="0" marB="0" anchor="ctr">
                    <a:lnL>
                      <a:noFill/>
                    </a:lnL>
                    <a:lnR>
                      <a:noFill/>
                    </a:lnR>
                    <a:lnT>
                      <a:noFill/>
                    </a:lnT>
                    <a:lnB>
                      <a:noFill/>
                    </a:lnB>
                  </a:tcPr>
                </a:tc>
                <a:tc rowSpan="2">
                  <a:txBody>
                    <a:bodyPr/>
                    <a:lstStyle/>
                    <a:p>
                      <a:pPr indent="180340" algn="ctr">
                        <a:lnSpc>
                          <a:spcPct val="150000"/>
                        </a:lnSpc>
                        <a:spcBef>
                          <a:spcPts val="600"/>
                        </a:spcBef>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 </a:t>
                      </a:r>
                      <a:endPar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ctr">
                        <a:lnSpc>
                          <a:spcPct val="150000"/>
                        </a:lnSpc>
                        <a:spcBef>
                          <a:spcPts val="600"/>
                        </a:spcBef>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refuerzo</a:t>
                      </a:r>
                      <a:endPar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28" marR="17328" marT="0" marB="0" anchor="ctr">
                    <a:lnL>
                      <a:noFill/>
                    </a:lnL>
                    <a:lnR>
                      <a:noFill/>
                    </a:lnR>
                    <a:lnT>
                      <a:noFill/>
                    </a:lnT>
                    <a:lnB w="12700" cap="flat" cmpd="sng" algn="ctr">
                      <a:solidFill>
                        <a:srgbClr val="000000"/>
                      </a:solidFill>
                      <a:prstDash val="solid"/>
                      <a:round/>
                      <a:headEnd type="none" w="med" len="med"/>
                      <a:tailEnd type="none" w="med" len="med"/>
                    </a:lnB>
                  </a:tcPr>
                </a:tc>
                <a:tc rowSpan="2">
                  <a:txBody>
                    <a:bodyPr/>
                    <a:lstStyle/>
                    <a:p>
                      <a:pPr indent="180340" algn="ctr">
                        <a:lnSpc>
                          <a:spcPct val="150000"/>
                        </a:lnSpc>
                        <a:spcBef>
                          <a:spcPts val="600"/>
                        </a:spcBef>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 refuerzo</a:t>
                      </a:r>
                      <a:endPar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28" marR="17328" marT="0" marB="0" anchor="ctr">
                    <a:lnL>
                      <a:noFill/>
                    </a:lnL>
                    <a:lnR>
                      <a:noFill/>
                    </a:lnR>
                    <a:lnT>
                      <a:noFill/>
                    </a:lnT>
                    <a:lnB w="12700" cap="flat" cmpd="sng" algn="ctr">
                      <a:solidFill>
                        <a:srgbClr val="000000"/>
                      </a:solidFill>
                      <a:prstDash val="solid"/>
                      <a:round/>
                      <a:headEnd type="none" w="med" len="med"/>
                      <a:tailEnd type="none" w="med" len="med"/>
                    </a:lnB>
                  </a:tcPr>
                </a:tc>
                <a:tc rowSpan="2">
                  <a:txBody>
                    <a:bodyPr/>
                    <a:lstStyle/>
                    <a:p>
                      <a:pPr indent="180340" algn="ctr">
                        <a:lnSpc>
                          <a:spcPct val="150000"/>
                        </a:lnSpc>
                        <a:spcBef>
                          <a:spcPts val="600"/>
                        </a:spcBef>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 refuerzo</a:t>
                      </a:r>
                      <a:endPar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28" marR="17328" marT="0" marB="0" anchor="ctr">
                    <a:lnL>
                      <a:noFill/>
                    </a:lnL>
                    <a:lnR>
                      <a:noFill/>
                    </a:lnR>
                    <a:lnT>
                      <a:noFill/>
                    </a:lnT>
                    <a:lnB w="12700" cap="flat" cmpd="sng" algn="ctr">
                      <a:solidFill>
                        <a:srgbClr val="000000"/>
                      </a:solidFill>
                      <a:prstDash val="solid"/>
                      <a:round/>
                      <a:headEnd type="none" w="med" len="med"/>
                      <a:tailEnd type="none" w="med" len="med"/>
                    </a:lnB>
                  </a:tcPr>
                </a:tc>
                <a:tc rowSpan="2">
                  <a:txBody>
                    <a:bodyPr/>
                    <a:lstStyle/>
                    <a:p>
                      <a:pPr indent="180340" algn="ctr">
                        <a:lnSpc>
                          <a:spcPct val="150000"/>
                        </a:lnSpc>
                        <a:spcBef>
                          <a:spcPts val="600"/>
                        </a:spcBef>
                        <a:spcAft>
                          <a:spcPts val="0"/>
                        </a:spcAft>
                      </a:pPr>
                      <a:r>
                        <a:rPr lang="es-EC"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 refuerzo</a:t>
                      </a:r>
                      <a:endPar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28" marR="17328"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8737099"/>
                  </a:ext>
                </a:extLst>
              </a:tr>
              <a:tr h="271362">
                <a:tc vMerge="1">
                  <a:txBody>
                    <a:bodyPr/>
                    <a:lstStyle/>
                    <a:p>
                      <a:endParaRPr lang="es-EC"/>
                    </a:p>
                  </a:txBody>
                  <a:tcPr/>
                </a:tc>
                <a:tc>
                  <a:txBody>
                    <a:bodyPr/>
                    <a:lstStyle/>
                    <a:p>
                      <a:pPr indent="180340" algn="ctr">
                        <a:lnSpc>
                          <a:spcPct val="150000"/>
                        </a:lnSpc>
                        <a:spcBef>
                          <a:spcPts val="600"/>
                        </a:spcBef>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cm</a:t>
                      </a:r>
                      <a:endPar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28" marR="17328"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cm</a:t>
                      </a:r>
                      <a:endPar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28" marR="17328"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cm</a:t>
                      </a:r>
                      <a:endPar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328" marR="17328" marT="0" marB="0" anchor="ctr">
                    <a:lnL>
                      <a:noFill/>
                    </a:lnL>
                    <a:lnR>
                      <a:noFill/>
                    </a:lnR>
                    <a:lnT>
                      <a:noFill/>
                    </a:lnT>
                    <a:lnB w="12700" cap="flat" cmpd="sng" algn="ctr">
                      <a:solidFill>
                        <a:srgbClr val="000000"/>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1343198663"/>
                  </a:ext>
                </a:extLst>
              </a:tr>
              <a:tr h="201871">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p>
                  </a:txBody>
                  <a:tcPr marL="17328" marR="1732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17328" marR="1732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7,16</a:t>
                      </a:r>
                    </a:p>
                  </a:txBody>
                  <a:tcPr marL="17328" marR="1732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0,73</a:t>
                      </a:r>
                    </a:p>
                  </a:txBody>
                  <a:tcPr marL="17328" marR="1732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7328" marR="1732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7328" marR="1732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275%</a:t>
                      </a:r>
                    </a:p>
                  </a:txBody>
                  <a:tcPr marL="17328" marR="1732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a:t>
                      </a:r>
                    </a:p>
                  </a:txBody>
                  <a:tcPr marL="17328" marR="17328"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66722879"/>
                  </a:ext>
                </a:extLst>
              </a:tr>
              <a:tr h="201871">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7,31</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0,82</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281%</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a:t>
                      </a:r>
                    </a:p>
                  </a:txBody>
                  <a:tcPr marL="17328" marR="17328" marT="0" marB="0" anchor="b">
                    <a:lnL>
                      <a:noFill/>
                    </a:lnL>
                    <a:lnR>
                      <a:noFill/>
                    </a:lnR>
                    <a:lnT>
                      <a:noFill/>
                    </a:lnT>
                    <a:lnB>
                      <a:noFill/>
                    </a:lnB>
                  </a:tcPr>
                </a:tc>
                <a:extLst>
                  <a:ext uri="{0D108BD9-81ED-4DB2-BD59-A6C34878D82A}">
                    <a16:rowId xmlns:a16="http://schemas.microsoft.com/office/drawing/2014/main" val="243710799"/>
                  </a:ext>
                </a:extLst>
              </a:tr>
              <a:tr h="201871">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7,37</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0,82</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283%</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a:t>
                      </a:r>
                    </a:p>
                  </a:txBody>
                  <a:tcPr marL="17328" marR="17328" marT="0" marB="0" anchor="b">
                    <a:lnL>
                      <a:noFill/>
                    </a:lnL>
                    <a:lnR>
                      <a:noFill/>
                    </a:lnR>
                    <a:lnT>
                      <a:noFill/>
                    </a:lnT>
                    <a:lnB>
                      <a:noFill/>
                    </a:lnB>
                  </a:tcPr>
                </a:tc>
                <a:extLst>
                  <a:ext uri="{0D108BD9-81ED-4DB2-BD59-A6C34878D82A}">
                    <a16:rowId xmlns:a16="http://schemas.microsoft.com/office/drawing/2014/main" val="3094422103"/>
                  </a:ext>
                </a:extLst>
              </a:tr>
              <a:tr h="201871">
                <a:tc>
                  <a:txBody>
                    <a:bodyPr/>
                    <a:lstStyle/>
                    <a:p>
                      <a:pPr indent="180340" algn="ctr">
                        <a:lnSpc>
                          <a:spcPct val="150000"/>
                        </a:lnSpc>
                        <a:spcBef>
                          <a:spcPts val="600"/>
                        </a:spcBef>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7,33</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0,79</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282%</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p>
                  </a:txBody>
                  <a:tcPr marL="17328" marR="17328" marT="0" marB="0" anchor="b">
                    <a:lnL>
                      <a:noFill/>
                    </a:lnL>
                    <a:lnR>
                      <a:noFill/>
                    </a:lnR>
                    <a:lnT>
                      <a:noFill/>
                    </a:lnT>
                    <a:lnB>
                      <a:noFill/>
                    </a:lnB>
                  </a:tcPr>
                </a:tc>
                <a:extLst>
                  <a:ext uri="{0D108BD9-81ED-4DB2-BD59-A6C34878D82A}">
                    <a16:rowId xmlns:a16="http://schemas.microsoft.com/office/drawing/2014/main" val="2434889988"/>
                  </a:ext>
                </a:extLst>
              </a:tr>
              <a:tr h="201871">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7,22</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0,75</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278%</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a:t>
                      </a:r>
                    </a:p>
                  </a:txBody>
                  <a:tcPr marL="17328" marR="17328" marT="0" marB="0" anchor="b">
                    <a:lnL>
                      <a:noFill/>
                    </a:lnL>
                    <a:lnR>
                      <a:noFill/>
                    </a:lnR>
                    <a:lnT>
                      <a:noFill/>
                    </a:lnT>
                    <a:lnB>
                      <a:noFill/>
                    </a:lnB>
                  </a:tcPr>
                </a:tc>
                <a:extLst>
                  <a:ext uri="{0D108BD9-81ED-4DB2-BD59-A6C34878D82A}">
                    <a16:rowId xmlns:a16="http://schemas.microsoft.com/office/drawing/2014/main" val="426066753"/>
                  </a:ext>
                </a:extLst>
              </a:tr>
              <a:tr h="201871">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7,04</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0,64</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271%</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p>
                  </a:txBody>
                  <a:tcPr marL="17328" marR="17328" marT="0" marB="0" anchor="b">
                    <a:lnL>
                      <a:noFill/>
                    </a:lnL>
                    <a:lnR>
                      <a:noFill/>
                    </a:lnR>
                    <a:lnT>
                      <a:noFill/>
                    </a:lnT>
                    <a:lnB>
                      <a:noFill/>
                    </a:lnB>
                  </a:tcPr>
                </a:tc>
                <a:extLst>
                  <a:ext uri="{0D108BD9-81ED-4DB2-BD59-A6C34878D82A}">
                    <a16:rowId xmlns:a16="http://schemas.microsoft.com/office/drawing/2014/main" val="3766026519"/>
                  </a:ext>
                </a:extLst>
              </a:tr>
              <a:tr h="201871">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6,79</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0,63</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261%</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p>
                  </a:txBody>
                  <a:tcPr marL="17328" marR="17328" marT="0" marB="0" anchor="b">
                    <a:lnL>
                      <a:noFill/>
                    </a:lnL>
                    <a:lnR>
                      <a:noFill/>
                    </a:lnR>
                    <a:lnT>
                      <a:noFill/>
                    </a:lnT>
                    <a:lnB>
                      <a:noFill/>
                    </a:lnB>
                  </a:tcPr>
                </a:tc>
                <a:extLst>
                  <a:ext uri="{0D108BD9-81ED-4DB2-BD59-A6C34878D82A}">
                    <a16:rowId xmlns:a16="http://schemas.microsoft.com/office/drawing/2014/main" val="1275557559"/>
                  </a:ext>
                </a:extLst>
              </a:tr>
              <a:tr h="201871">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6,51</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0,78</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250%</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p>
                  </a:txBody>
                  <a:tcPr marL="17328" marR="17328" marT="0" marB="0" anchor="b">
                    <a:lnL>
                      <a:noFill/>
                    </a:lnL>
                    <a:lnR>
                      <a:noFill/>
                    </a:lnR>
                    <a:lnT>
                      <a:noFill/>
                    </a:lnT>
                    <a:lnB>
                      <a:noFill/>
                    </a:lnB>
                  </a:tcPr>
                </a:tc>
                <a:extLst>
                  <a:ext uri="{0D108BD9-81ED-4DB2-BD59-A6C34878D82A}">
                    <a16:rowId xmlns:a16="http://schemas.microsoft.com/office/drawing/2014/main" val="2295604156"/>
                  </a:ext>
                </a:extLst>
              </a:tr>
              <a:tr h="201871">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6,18</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0,84</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238%</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a:t>
                      </a:r>
                    </a:p>
                  </a:txBody>
                  <a:tcPr marL="17328" marR="17328" marT="0" marB="0" anchor="b">
                    <a:lnL>
                      <a:noFill/>
                    </a:lnL>
                    <a:lnR>
                      <a:noFill/>
                    </a:lnR>
                    <a:lnT>
                      <a:noFill/>
                    </a:lnT>
                    <a:lnB>
                      <a:noFill/>
                    </a:lnB>
                  </a:tcPr>
                </a:tc>
                <a:extLst>
                  <a:ext uri="{0D108BD9-81ED-4DB2-BD59-A6C34878D82A}">
                    <a16:rowId xmlns:a16="http://schemas.microsoft.com/office/drawing/2014/main" val="2348131951"/>
                  </a:ext>
                </a:extLst>
              </a:tr>
              <a:tr h="201871">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5,66</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0,85</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218%</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a:t>
                      </a:r>
                    </a:p>
                  </a:txBody>
                  <a:tcPr marL="17328" marR="17328" marT="0" marB="0" anchor="b">
                    <a:lnL>
                      <a:noFill/>
                    </a:lnL>
                    <a:lnR>
                      <a:noFill/>
                    </a:lnR>
                    <a:lnT>
                      <a:noFill/>
                    </a:lnT>
                    <a:lnB>
                      <a:noFill/>
                    </a:lnB>
                  </a:tcPr>
                </a:tc>
                <a:extLst>
                  <a:ext uri="{0D108BD9-81ED-4DB2-BD59-A6C34878D82A}">
                    <a16:rowId xmlns:a16="http://schemas.microsoft.com/office/drawing/2014/main" val="2763501591"/>
                  </a:ext>
                </a:extLst>
              </a:tr>
              <a:tr h="201871">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5,68</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218%</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a:t>
                      </a:r>
                    </a:p>
                  </a:txBody>
                  <a:tcPr marL="17328" marR="17328" marT="0" marB="0" anchor="b">
                    <a:lnL>
                      <a:noFill/>
                    </a:lnL>
                    <a:lnR>
                      <a:noFill/>
                    </a:lnR>
                    <a:lnT>
                      <a:noFill/>
                    </a:lnT>
                    <a:lnB>
                      <a:noFill/>
                    </a:lnB>
                  </a:tcPr>
                </a:tc>
                <a:extLst>
                  <a:ext uri="{0D108BD9-81ED-4DB2-BD59-A6C34878D82A}">
                    <a16:rowId xmlns:a16="http://schemas.microsoft.com/office/drawing/2014/main" val="748461186"/>
                  </a:ext>
                </a:extLst>
              </a:tr>
              <a:tr h="201871">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5,88</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1,17</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226%</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a:t>
                      </a:r>
                    </a:p>
                  </a:txBody>
                  <a:tcPr marL="17328" marR="17328" marT="0" marB="0" anchor="b">
                    <a:lnL>
                      <a:noFill/>
                    </a:lnL>
                    <a:lnR>
                      <a:noFill/>
                    </a:lnR>
                    <a:lnT>
                      <a:noFill/>
                    </a:lnT>
                    <a:lnB>
                      <a:noFill/>
                    </a:lnB>
                  </a:tcPr>
                </a:tc>
                <a:extLst>
                  <a:ext uri="{0D108BD9-81ED-4DB2-BD59-A6C34878D82A}">
                    <a16:rowId xmlns:a16="http://schemas.microsoft.com/office/drawing/2014/main" val="244980911"/>
                  </a:ext>
                </a:extLst>
              </a:tr>
              <a:tr h="201871">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6,19</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1,72</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238%</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66%</a:t>
                      </a:r>
                    </a:p>
                  </a:txBody>
                  <a:tcPr marL="17328" marR="17328" marT="0" marB="0" anchor="b">
                    <a:lnL>
                      <a:noFill/>
                    </a:lnL>
                    <a:lnR>
                      <a:noFill/>
                    </a:lnR>
                    <a:lnT>
                      <a:noFill/>
                    </a:lnT>
                    <a:lnB>
                      <a:noFill/>
                    </a:lnB>
                  </a:tcPr>
                </a:tc>
                <a:extLst>
                  <a:ext uri="{0D108BD9-81ED-4DB2-BD59-A6C34878D82A}">
                    <a16:rowId xmlns:a16="http://schemas.microsoft.com/office/drawing/2014/main" val="619810545"/>
                  </a:ext>
                </a:extLst>
              </a:tr>
              <a:tr h="201871">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6,43</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2,19</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247%</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84%</a:t>
                      </a:r>
                    </a:p>
                  </a:txBody>
                  <a:tcPr marL="17328" marR="17328" marT="0" marB="0" anchor="b">
                    <a:lnL>
                      <a:noFill/>
                    </a:lnL>
                    <a:lnR>
                      <a:noFill/>
                    </a:lnR>
                    <a:lnT>
                      <a:noFill/>
                    </a:lnT>
                    <a:lnB>
                      <a:noFill/>
                    </a:lnB>
                  </a:tcPr>
                </a:tc>
                <a:extLst>
                  <a:ext uri="{0D108BD9-81ED-4DB2-BD59-A6C34878D82A}">
                    <a16:rowId xmlns:a16="http://schemas.microsoft.com/office/drawing/2014/main" val="2023055906"/>
                  </a:ext>
                </a:extLst>
              </a:tr>
              <a:tr h="201871">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6,63</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2,41</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255%</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93%</a:t>
                      </a:r>
                    </a:p>
                  </a:txBody>
                  <a:tcPr marL="17328" marR="17328" marT="0" marB="0" anchor="b">
                    <a:lnL>
                      <a:noFill/>
                    </a:lnL>
                    <a:lnR>
                      <a:noFill/>
                    </a:lnR>
                    <a:lnT>
                      <a:noFill/>
                    </a:lnT>
                    <a:lnB>
                      <a:noFill/>
                    </a:lnB>
                  </a:tcPr>
                </a:tc>
                <a:extLst>
                  <a:ext uri="{0D108BD9-81ED-4DB2-BD59-A6C34878D82A}">
                    <a16:rowId xmlns:a16="http://schemas.microsoft.com/office/drawing/2014/main" val="3855823624"/>
                  </a:ext>
                </a:extLst>
              </a:tr>
              <a:tr h="201871">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6,77</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2,45</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94%</a:t>
                      </a:r>
                    </a:p>
                  </a:txBody>
                  <a:tcPr marL="17328" marR="17328" marT="0" marB="0" anchor="b">
                    <a:lnL>
                      <a:noFill/>
                    </a:lnL>
                    <a:lnR>
                      <a:noFill/>
                    </a:lnR>
                    <a:lnT>
                      <a:noFill/>
                    </a:lnT>
                    <a:lnB>
                      <a:noFill/>
                    </a:lnB>
                  </a:tcPr>
                </a:tc>
                <a:extLst>
                  <a:ext uri="{0D108BD9-81ED-4DB2-BD59-A6C34878D82A}">
                    <a16:rowId xmlns:a16="http://schemas.microsoft.com/office/drawing/2014/main" val="2839937270"/>
                  </a:ext>
                </a:extLst>
              </a:tr>
              <a:tr h="201871">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6,87</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2,50</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264%</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96%</a:t>
                      </a:r>
                    </a:p>
                  </a:txBody>
                  <a:tcPr marL="17328" marR="17328" marT="0" marB="0" anchor="b">
                    <a:lnL>
                      <a:noFill/>
                    </a:lnL>
                    <a:lnR>
                      <a:noFill/>
                    </a:lnR>
                    <a:lnT>
                      <a:noFill/>
                    </a:lnT>
                    <a:lnB>
                      <a:noFill/>
                    </a:lnB>
                  </a:tcPr>
                </a:tc>
                <a:extLst>
                  <a:ext uri="{0D108BD9-81ED-4DB2-BD59-A6C34878D82A}">
                    <a16:rowId xmlns:a16="http://schemas.microsoft.com/office/drawing/2014/main" val="4233109760"/>
                  </a:ext>
                </a:extLst>
              </a:tr>
              <a:tr h="201871">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6,89</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2,50</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265%</a:t>
                      </a:r>
                    </a:p>
                  </a:txBody>
                  <a:tcPr marL="17328" marR="17328" marT="0" marB="0" anchor="b">
                    <a:lnL>
                      <a:noFill/>
                    </a:lnL>
                    <a:lnR>
                      <a:noFill/>
                    </a:lnR>
                    <a:lnT>
                      <a:noFill/>
                    </a:lnT>
                    <a:lnB>
                      <a:noFill/>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96%</a:t>
                      </a:r>
                    </a:p>
                  </a:txBody>
                  <a:tcPr marL="17328" marR="17328" marT="0" marB="0" anchor="b">
                    <a:lnL>
                      <a:noFill/>
                    </a:lnL>
                    <a:lnR>
                      <a:noFill/>
                    </a:lnR>
                    <a:lnT>
                      <a:noFill/>
                    </a:lnT>
                    <a:lnB>
                      <a:noFill/>
                    </a:lnB>
                  </a:tcPr>
                </a:tc>
                <a:extLst>
                  <a:ext uri="{0D108BD9-81ED-4DB2-BD59-A6C34878D82A}">
                    <a16:rowId xmlns:a16="http://schemas.microsoft.com/office/drawing/2014/main" val="4002278865"/>
                  </a:ext>
                </a:extLst>
              </a:tr>
              <a:tr h="201871">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a:t>
                      </a:r>
                    </a:p>
                  </a:txBody>
                  <a:tcPr marL="17328" marR="1732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p>
                  </a:txBody>
                  <a:tcPr marL="17328" marR="1732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6,83</a:t>
                      </a:r>
                    </a:p>
                  </a:txBody>
                  <a:tcPr marL="17328" marR="1732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2,51</a:t>
                      </a:r>
                    </a:p>
                  </a:txBody>
                  <a:tcPr marL="17328" marR="1732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Cumple</a:t>
                      </a:r>
                    </a:p>
                  </a:txBody>
                  <a:tcPr marL="17328" marR="1732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Cumple</a:t>
                      </a:r>
                    </a:p>
                  </a:txBody>
                  <a:tcPr marL="17328" marR="1732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263%</a:t>
                      </a:r>
                    </a:p>
                  </a:txBody>
                  <a:tcPr marL="17328" marR="17328"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97%</a:t>
                      </a:r>
                    </a:p>
                  </a:txBody>
                  <a:tcPr marL="17328" marR="17328"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4702753"/>
                  </a:ext>
                </a:extLst>
              </a:tr>
            </a:tbl>
          </a:graphicData>
        </a:graphic>
      </p:graphicFrame>
      <p:sp>
        <p:nvSpPr>
          <p:cNvPr id="17" name="Rectángulo 16">
            <a:extLst>
              <a:ext uri="{FF2B5EF4-FFF2-40B4-BE49-F238E27FC236}">
                <a16:creationId xmlns:a16="http://schemas.microsoft.com/office/drawing/2014/main" id="{672EFC64-253C-4B9B-A17E-E374EE813557}"/>
              </a:ext>
            </a:extLst>
          </p:cNvPr>
          <p:cNvSpPr/>
          <p:nvPr/>
        </p:nvSpPr>
        <p:spPr>
          <a:xfrm>
            <a:off x="3698786" y="884599"/>
            <a:ext cx="4794424" cy="3076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COMPARACIÓN ANTES Y DESPUÉS DEL REFUERZO</a:t>
            </a:r>
          </a:p>
        </p:txBody>
      </p:sp>
      <p:sp>
        <p:nvSpPr>
          <p:cNvPr id="19" name="3 Flecha a la derecha con muesca">
            <a:extLst>
              <a:ext uri="{FF2B5EF4-FFF2-40B4-BE49-F238E27FC236}">
                <a16:creationId xmlns:a16="http://schemas.microsoft.com/office/drawing/2014/main" id="{0ED1BE69-07FC-4558-8A1B-EDD6CA6F5F2C}"/>
              </a:ext>
            </a:extLst>
          </p:cNvPr>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20" name="3 Flecha a la derecha con muesca">
            <a:extLst>
              <a:ext uri="{FF2B5EF4-FFF2-40B4-BE49-F238E27FC236}">
                <a16:creationId xmlns:a16="http://schemas.microsoft.com/office/drawing/2014/main" id="{95372E5D-1B49-4720-812C-863D737E63AA}"/>
              </a:ext>
            </a:extLst>
          </p:cNvPr>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Tree>
    <p:extLst>
      <p:ext uri="{BB962C8B-B14F-4D97-AF65-F5344CB8AC3E}">
        <p14:creationId xmlns:p14="http://schemas.microsoft.com/office/powerpoint/2010/main" val="6860284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ángulo 31"/>
          <p:cNvSpPr/>
          <p:nvPr/>
        </p:nvSpPr>
        <p:spPr>
          <a:xfrm>
            <a:off x="269530" y="1573807"/>
            <a:ext cx="2242455"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DISEÑO A CORTANTE</a:t>
            </a:r>
          </a:p>
        </p:txBody>
      </p:sp>
      <p:sp>
        <p:nvSpPr>
          <p:cNvPr id="18" name="Rectángulo 17"/>
          <p:cNvSpPr/>
          <p:nvPr/>
        </p:nvSpPr>
        <p:spPr>
          <a:xfrm>
            <a:off x="269530" y="1579391"/>
            <a:ext cx="2242455"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DISEÑO A FLEXIÓN</a:t>
            </a:r>
          </a:p>
        </p:txBody>
      </p:sp>
      <p:sp>
        <p:nvSpPr>
          <p:cNvPr id="19" name="Rectángulo 18"/>
          <p:cNvSpPr/>
          <p:nvPr/>
        </p:nvSpPr>
        <p:spPr>
          <a:xfrm>
            <a:off x="283335" y="2372009"/>
            <a:ext cx="3583271" cy="528034"/>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s-EC" b="1" dirty="0">
                <a:solidFill>
                  <a:schemeClr val="tx1"/>
                </a:solidFill>
              </a:rPr>
              <a:t>MOMENTOS DE FLEXIÓN</a:t>
            </a:r>
          </a:p>
          <a:p>
            <a:r>
              <a:rPr lang="es-EC" dirty="0"/>
              <a:t>(PROGRAMA COMPUTACIONAL)</a:t>
            </a:r>
          </a:p>
        </p:txBody>
      </p:sp>
      <p:sp>
        <p:nvSpPr>
          <p:cNvPr id="27" name="Rectángulo 26"/>
          <p:cNvSpPr/>
          <p:nvPr/>
        </p:nvSpPr>
        <p:spPr>
          <a:xfrm>
            <a:off x="283334" y="2363710"/>
            <a:ext cx="3583271" cy="528034"/>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s-EC" b="1" dirty="0">
                <a:solidFill>
                  <a:schemeClr val="tx1"/>
                </a:solidFill>
              </a:rPr>
              <a:t>VALORES DE CORTANTES </a:t>
            </a:r>
          </a:p>
          <a:p>
            <a:r>
              <a:rPr lang="es-EC" dirty="0"/>
              <a:t>(PROGRAMA COMPUTACIONAL)</a:t>
            </a:r>
          </a:p>
        </p:txBody>
      </p:sp>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73</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83335" y="86881"/>
            <a:ext cx="9558156" cy="461665"/>
          </a:xfrm>
          <a:prstGeom prst="rect">
            <a:avLst/>
          </a:prstGeom>
          <a:noFill/>
          <a:ln>
            <a:noFill/>
          </a:ln>
        </p:spPr>
        <p:txBody>
          <a:bodyPr wrap="square" rtlCol="0">
            <a:spAutoFit/>
          </a:bodyPr>
          <a:lstStyle/>
          <a:p>
            <a:pPr algn="ctr"/>
            <a:r>
              <a:rPr lang="es-ES" sz="2400" dirty="0">
                <a:ln>
                  <a:solidFill>
                    <a:schemeClr val="tx1"/>
                  </a:solidFill>
                </a:ln>
              </a:rPr>
              <a:t>REFORZAMIENTO DEFINITIVO: DISEÑO DE ELEMENTOS DEL REFUERZO</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
        <p:nvSpPr>
          <p:cNvPr id="15" name="Rectángulo 14"/>
          <p:cNvSpPr/>
          <p:nvPr/>
        </p:nvSpPr>
        <p:spPr>
          <a:xfrm>
            <a:off x="283336" y="773069"/>
            <a:ext cx="4623516"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DISEÑO DE VIGAS DE HORMIGÓN ARMADO</a:t>
            </a:r>
          </a:p>
        </p:txBody>
      </p:sp>
      <p:sp>
        <p:nvSpPr>
          <p:cNvPr id="16" name="Rectángulo 15"/>
          <p:cNvSpPr/>
          <p:nvPr/>
        </p:nvSpPr>
        <p:spPr>
          <a:xfrm>
            <a:off x="6210010" y="773069"/>
            <a:ext cx="1989601"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ACI – 318 </a:t>
            </a:r>
          </a:p>
        </p:txBody>
      </p:sp>
      <p:sp>
        <p:nvSpPr>
          <p:cNvPr id="17" name="Rectángulo 16"/>
          <p:cNvSpPr/>
          <p:nvPr/>
        </p:nvSpPr>
        <p:spPr>
          <a:xfrm>
            <a:off x="9028274" y="773069"/>
            <a:ext cx="1989601"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NEC 2015</a:t>
            </a:r>
          </a:p>
        </p:txBody>
      </p:sp>
      <mc:AlternateContent xmlns:mc="http://schemas.openxmlformats.org/markup-compatibility/2006" xmlns:a14="http://schemas.microsoft.com/office/drawing/2010/main">
        <mc:Choice Requires="a14">
          <p:sp>
            <p:nvSpPr>
              <p:cNvPr id="22" name="Rectángulo 21"/>
              <p:cNvSpPr/>
              <p:nvPr/>
            </p:nvSpPr>
            <p:spPr>
              <a:xfrm>
                <a:off x="283335" y="3302020"/>
                <a:ext cx="4484641" cy="71880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s-EC" b="1" dirty="0">
                    <a:solidFill>
                      <a:schemeClr val="tx1"/>
                    </a:solidFill>
                  </a:rPr>
                  <a:t>CUANTÍA DE ACERO   </a:t>
                </a:r>
                <a:r>
                  <a:rPr lang="es-EC" sz="2400" b="1" dirty="0">
                    <a:solidFill>
                      <a:srgbClr val="FF0000"/>
                    </a:solidFill>
                  </a:rPr>
                  <a:t>&gt;  </a:t>
                </a:r>
                <a:r>
                  <a:rPr lang="es-EC" b="1" dirty="0">
                    <a:solidFill>
                      <a:schemeClr val="tx1"/>
                    </a:solidFill>
                  </a:rPr>
                  <a:t>CUANTIÍA MÍNIMA</a:t>
                </a:r>
              </a:p>
              <a:p>
                <a:r>
                  <a:rPr lang="es-EC" dirty="0">
                    <a:solidFill>
                      <a:srgbClr val="FF0000"/>
                    </a:solidFill>
                  </a:rPr>
                  <a:t>		          </a:t>
                </a:r>
                <a14:m>
                  <m:oMath xmlns:m="http://schemas.openxmlformats.org/officeDocument/2006/math">
                    <m:r>
                      <m:rPr>
                        <m:sty m:val="p"/>
                      </m:rPr>
                      <a:rPr lang="el-GR" i="1" smtClean="0">
                        <a:latin typeface="Cambria Math" panose="02040503050406030204" pitchFamily="18" charset="0"/>
                      </a:rPr>
                      <m:t>ρ</m:t>
                    </m:r>
                    <m:func>
                      <m:funcPr>
                        <m:ctrlPr>
                          <a:rPr lang="es-EC" b="0" i="1" smtClean="0">
                            <a:latin typeface="Cambria Math" panose="02040503050406030204" pitchFamily="18" charset="0"/>
                          </a:rPr>
                        </m:ctrlPr>
                      </m:funcPr>
                      <m:fName>
                        <m:r>
                          <m:rPr>
                            <m:sty m:val="p"/>
                          </m:rPr>
                          <a:rPr lang="es-EC" b="0" i="0" smtClean="0">
                            <a:latin typeface="Cambria Math" panose="02040503050406030204" pitchFamily="18" charset="0"/>
                          </a:rPr>
                          <m:t>min</m:t>
                        </m:r>
                      </m:fName>
                      <m:e>
                        <m:r>
                          <a:rPr lang="es-EC" b="0" i="1" smtClean="0">
                            <a:latin typeface="Cambria Math" panose="02040503050406030204" pitchFamily="18" charset="0"/>
                          </a:rPr>
                          <m:t>=14/</m:t>
                        </m:r>
                        <m:r>
                          <a:rPr lang="es-EC" b="0" i="1" smtClean="0">
                            <a:latin typeface="Cambria Math" panose="02040503050406030204" pitchFamily="18" charset="0"/>
                          </a:rPr>
                          <m:t>𝑓𝑦</m:t>
                        </m:r>
                      </m:e>
                    </m:func>
                  </m:oMath>
                </a14:m>
                <a:endParaRPr lang="es-EC" dirty="0">
                  <a:solidFill>
                    <a:schemeClr val="tx1"/>
                  </a:solidFill>
                </a:endParaRPr>
              </a:p>
            </p:txBody>
          </p:sp>
        </mc:Choice>
        <mc:Fallback xmlns="">
          <p:sp>
            <p:nvSpPr>
              <p:cNvPr id="22" name="Rectángulo 21"/>
              <p:cNvSpPr>
                <a:spLocks noRot="1" noChangeAspect="1" noMove="1" noResize="1" noEditPoints="1" noAdjustHandles="1" noChangeArrowheads="1" noChangeShapeType="1" noTextEdit="1"/>
              </p:cNvSpPr>
              <p:nvPr/>
            </p:nvSpPr>
            <p:spPr>
              <a:xfrm>
                <a:off x="283335" y="3302020"/>
                <a:ext cx="4484641" cy="718809"/>
              </a:xfrm>
              <a:prstGeom prst="rect">
                <a:avLst/>
              </a:prstGeom>
              <a:blipFill rotWithShape="0">
                <a:blip r:embed="rId3"/>
                <a:stretch>
                  <a:fillRect l="-949" t="-6667" b="-6667"/>
                </a:stretch>
              </a:blipFill>
              <a:ln>
                <a:solidFill>
                  <a:schemeClr val="tx1"/>
                </a:solidFill>
              </a:ln>
            </p:spPr>
            <p:txBody>
              <a:bodyPr/>
              <a:lstStyle/>
              <a:p>
                <a:r>
                  <a:rPr lang="es-EC">
                    <a:noFill/>
                  </a:rPr>
                  <a:t> </a:t>
                </a:r>
              </a:p>
            </p:txBody>
          </p:sp>
        </mc:Fallback>
      </mc:AlternateContent>
      <p:sp>
        <p:nvSpPr>
          <p:cNvPr id="3" name="Flecha derecha 2"/>
          <p:cNvSpPr/>
          <p:nvPr/>
        </p:nvSpPr>
        <p:spPr>
          <a:xfrm>
            <a:off x="5375551" y="863329"/>
            <a:ext cx="365760" cy="347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Más 5"/>
          <p:cNvSpPr/>
          <p:nvPr/>
        </p:nvSpPr>
        <p:spPr>
          <a:xfrm>
            <a:off x="8418000" y="835823"/>
            <a:ext cx="391885" cy="41276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Rectángulo 22"/>
          <p:cNvSpPr/>
          <p:nvPr/>
        </p:nvSpPr>
        <p:spPr>
          <a:xfrm>
            <a:off x="287724" y="4266990"/>
            <a:ext cx="1802333" cy="60143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s-EC" b="1" dirty="0">
                <a:solidFill>
                  <a:schemeClr val="tx1"/>
                </a:solidFill>
              </a:rPr>
              <a:t>ÁREA DE ACERO</a:t>
            </a:r>
            <a:endParaRPr lang="es-EC" dirty="0"/>
          </a:p>
        </p:txBody>
      </p:sp>
      <p:sp>
        <p:nvSpPr>
          <p:cNvPr id="24" name="Rectángulo 23"/>
          <p:cNvSpPr/>
          <p:nvPr/>
        </p:nvSpPr>
        <p:spPr>
          <a:xfrm>
            <a:off x="283335" y="5232300"/>
            <a:ext cx="3409064" cy="609494"/>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s-EC" b="1" dirty="0">
                <a:solidFill>
                  <a:schemeClr val="tx1"/>
                </a:solidFill>
              </a:rPr>
              <a:t>DISEÑO LONGITUDINAL DE VIGA</a:t>
            </a:r>
          </a:p>
        </p:txBody>
      </p:sp>
      <p:pic>
        <p:nvPicPr>
          <p:cNvPr id="9" name="Imagen 8"/>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951397" y="1989428"/>
            <a:ext cx="2248214" cy="3153215"/>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1048" y="1836198"/>
            <a:ext cx="2658768" cy="3336493"/>
          </a:xfrm>
          <a:prstGeom prst="rect">
            <a:avLst/>
          </a:prstGeom>
        </p:spPr>
      </p:pic>
      <p:sp>
        <p:nvSpPr>
          <p:cNvPr id="29" name="Rectángulo 28"/>
          <p:cNvSpPr/>
          <p:nvPr/>
        </p:nvSpPr>
        <p:spPr>
          <a:xfrm>
            <a:off x="6288922" y="5260711"/>
            <a:ext cx="1573164" cy="60949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solidFill>
                  <a:schemeClr val="tx1"/>
                </a:solidFill>
              </a:rPr>
              <a:t>VIGA 30 X 45</a:t>
            </a:r>
          </a:p>
        </p:txBody>
      </p:sp>
      <p:sp>
        <p:nvSpPr>
          <p:cNvPr id="30" name="Rectángulo 29"/>
          <p:cNvSpPr/>
          <p:nvPr/>
        </p:nvSpPr>
        <p:spPr>
          <a:xfrm>
            <a:off x="9273850" y="5260711"/>
            <a:ext cx="1573164" cy="60949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solidFill>
                  <a:schemeClr val="tx1"/>
                </a:solidFill>
              </a:rPr>
              <a:t>VIGA 40 X 60</a:t>
            </a:r>
          </a:p>
        </p:txBody>
      </p:sp>
      <mc:AlternateContent xmlns:mc="http://schemas.openxmlformats.org/markup-compatibility/2006" xmlns:a14="http://schemas.microsoft.com/office/drawing/2010/main">
        <mc:Choice Requires="a14">
          <p:sp>
            <p:nvSpPr>
              <p:cNvPr id="28" name="Rectángulo 27"/>
              <p:cNvSpPr/>
              <p:nvPr/>
            </p:nvSpPr>
            <p:spPr>
              <a:xfrm>
                <a:off x="283334" y="3162789"/>
                <a:ext cx="5136625" cy="71880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s-EC" b="1" dirty="0">
                    <a:solidFill>
                      <a:schemeClr val="tx1"/>
                    </a:solidFill>
                  </a:rPr>
                  <a:t>ESFUERZO RESISTENTE </a:t>
                </a:r>
                <a:r>
                  <a:rPr lang="es-EC" sz="2400" b="1" dirty="0">
                    <a:solidFill>
                      <a:srgbClr val="FF0000"/>
                    </a:solidFill>
                  </a:rPr>
                  <a:t>&gt;</a:t>
                </a:r>
                <a:r>
                  <a:rPr lang="es-EC" b="1" dirty="0">
                    <a:solidFill>
                      <a:schemeClr val="tx1"/>
                    </a:solidFill>
                  </a:rPr>
                  <a:t> ESFUERZO ACTUANTE</a:t>
                </a:r>
              </a:p>
              <a:p>
                <a14:m>
                  <m:oMath xmlns:m="http://schemas.openxmlformats.org/officeDocument/2006/math">
                    <m:r>
                      <a:rPr lang="es-EC" i="1">
                        <a:latin typeface="Cambria Math" panose="02040503050406030204" pitchFamily="18" charset="0"/>
                      </a:rPr>
                      <m:t>𝑣𝑝</m:t>
                    </m:r>
                    <m:r>
                      <a:rPr lang="es-EC" i="1">
                        <a:latin typeface="Cambria Math" panose="02040503050406030204" pitchFamily="18" charset="0"/>
                      </a:rPr>
                      <m:t>=</m:t>
                    </m:r>
                    <m:r>
                      <a:rPr lang="es-EC">
                        <a:latin typeface="Cambria Math" panose="02040503050406030204" pitchFamily="18" charset="0"/>
                      </a:rPr>
                      <m:t>0</m:t>
                    </m:r>
                    <m:r>
                      <a:rPr lang="es-EC" i="1">
                        <a:latin typeface="Cambria Math" panose="02040503050406030204" pitchFamily="18" charset="0"/>
                      </a:rPr>
                      <m:t>.53</m:t>
                    </m:r>
                    <m:rad>
                      <m:radPr>
                        <m:degHide m:val="on"/>
                        <m:ctrlPr>
                          <a:rPr lang="es-EC" i="1">
                            <a:latin typeface="Cambria Math" panose="02040503050406030204" pitchFamily="18" charset="0"/>
                          </a:rPr>
                        </m:ctrlPr>
                      </m:radPr>
                      <m:deg/>
                      <m:e>
                        <m:r>
                          <a:rPr lang="es-EC" i="1">
                            <a:latin typeface="Cambria Math" panose="02040503050406030204" pitchFamily="18" charset="0"/>
                          </a:rPr>
                          <m:t>𝑓</m:t>
                        </m:r>
                        <m:r>
                          <a:rPr lang="es-EC" i="1">
                            <a:latin typeface="Cambria Math" panose="02040503050406030204" pitchFamily="18" charset="0"/>
                          </a:rPr>
                          <m:t>′</m:t>
                        </m:r>
                        <m:r>
                          <a:rPr lang="es-EC" i="1">
                            <a:latin typeface="Cambria Math" panose="02040503050406030204" pitchFamily="18" charset="0"/>
                          </a:rPr>
                          <m:t>𝑐</m:t>
                        </m:r>
                      </m:e>
                    </m:rad>
                  </m:oMath>
                </a14:m>
                <a:r>
                  <a:rPr lang="es-EC" dirty="0">
                    <a:solidFill>
                      <a:srgbClr val="FF0000"/>
                    </a:solidFill>
                  </a:rPr>
                  <a:t>		</a:t>
                </a:r>
                <a14:m>
                  <m:oMath xmlns:m="http://schemas.openxmlformats.org/officeDocument/2006/math">
                    <m:r>
                      <a:rPr lang="es-EC" i="1">
                        <a:latin typeface="Cambria Math" panose="02040503050406030204" pitchFamily="18" charset="0"/>
                      </a:rPr>
                      <m:t>𝑣𝑢</m:t>
                    </m:r>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𝑉𝑢</m:t>
                        </m:r>
                      </m:num>
                      <m:den>
                        <m:r>
                          <a:rPr lang="es-EC" i="1">
                            <a:latin typeface="Cambria Math" panose="02040503050406030204" pitchFamily="18" charset="0"/>
                          </a:rPr>
                          <m:t>∅∗</m:t>
                        </m:r>
                        <m:r>
                          <a:rPr lang="es-EC" i="1">
                            <a:latin typeface="Cambria Math" panose="02040503050406030204" pitchFamily="18" charset="0"/>
                          </a:rPr>
                          <m:t>𝑏</m:t>
                        </m:r>
                        <m:r>
                          <a:rPr lang="es-EC" i="1">
                            <a:latin typeface="Cambria Math" panose="02040503050406030204" pitchFamily="18" charset="0"/>
                          </a:rPr>
                          <m:t>∗</m:t>
                        </m:r>
                        <m:r>
                          <a:rPr lang="es-EC" i="1">
                            <a:latin typeface="Cambria Math" panose="02040503050406030204" pitchFamily="18" charset="0"/>
                          </a:rPr>
                          <m:t>𝑑</m:t>
                        </m:r>
                      </m:den>
                    </m:f>
                  </m:oMath>
                </a14:m>
                <a:endParaRPr lang="es-EC" dirty="0">
                  <a:solidFill>
                    <a:schemeClr val="tx1"/>
                  </a:solidFill>
                </a:endParaRPr>
              </a:p>
            </p:txBody>
          </p:sp>
        </mc:Choice>
        <mc:Fallback xmlns="">
          <p:sp>
            <p:nvSpPr>
              <p:cNvPr id="28" name="Rectángulo 27"/>
              <p:cNvSpPr>
                <a:spLocks noRot="1" noChangeAspect="1" noMove="1" noResize="1" noEditPoints="1" noAdjustHandles="1" noChangeArrowheads="1" noChangeShapeType="1" noTextEdit="1"/>
              </p:cNvSpPr>
              <p:nvPr/>
            </p:nvSpPr>
            <p:spPr>
              <a:xfrm>
                <a:off x="283334" y="3162789"/>
                <a:ext cx="5136625" cy="718809"/>
              </a:xfrm>
              <a:prstGeom prst="rect">
                <a:avLst/>
              </a:prstGeom>
              <a:blipFill rotWithShape="0">
                <a:blip r:embed="rId7"/>
                <a:stretch>
                  <a:fillRect l="-828" t="-15833" b="-11667"/>
                </a:stretch>
              </a:blipFill>
              <a:ln>
                <a:solidFill>
                  <a:schemeClr val="tx1"/>
                </a:solid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1" name="Rectángulo 30"/>
              <p:cNvSpPr/>
              <p:nvPr/>
            </p:nvSpPr>
            <p:spPr>
              <a:xfrm>
                <a:off x="300786" y="4144414"/>
                <a:ext cx="5119174" cy="114521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s-EC" b="1" dirty="0">
                    <a:solidFill>
                      <a:schemeClr val="tx1"/>
                    </a:solidFill>
                  </a:rPr>
                  <a:t>ESPACIAMIENTO MÁXIMO </a:t>
                </a:r>
                <a14:m>
                  <m:oMath xmlns:m="http://schemas.openxmlformats.org/officeDocument/2006/math">
                    <m:r>
                      <a:rPr lang="es-EC" b="1" i="0" smtClean="0">
                        <a:latin typeface="Cambria Math" panose="02040503050406030204" pitchFamily="18" charset="0"/>
                      </a:rPr>
                      <m:t>    </m:t>
                    </m:r>
                    <m:r>
                      <a:rPr lang="es-EC" i="1">
                        <a:latin typeface="Cambria Math" panose="02040503050406030204" pitchFamily="18" charset="0"/>
                      </a:rPr>
                      <m:t>𝑠</m:t>
                    </m:r>
                    <m:r>
                      <a:rPr lang="es-EC" i="1">
                        <a:latin typeface="Cambria Math" panose="02040503050406030204" pitchFamily="18" charset="0"/>
                      </a:rPr>
                      <m:t>≤</m:t>
                    </m:r>
                    <m:d>
                      <m:dPr>
                        <m:begChr m:val="{"/>
                        <m:endChr m:val=""/>
                        <m:ctrlPr>
                          <a:rPr lang="es-EC" i="1">
                            <a:latin typeface="Cambria Math" panose="02040503050406030204" pitchFamily="18" charset="0"/>
                          </a:rPr>
                        </m:ctrlPr>
                      </m:dPr>
                      <m:e>
                        <m:eqArr>
                          <m:eqArrPr>
                            <m:ctrlPr>
                              <a:rPr lang="es-EC" i="1">
                                <a:latin typeface="Cambria Math" panose="02040503050406030204" pitchFamily="18" charset="0"/>
                              </a:rPr>
                            </m:ctrlPr>
                          </m:eqArrPr>
                          <m:e>
                            <m:r>
                              <a:rPr lang="es-EC" i="1">
                                <a:latin typeface="Cambria Math" panose="02040503050406030204" pitchFamily="18" charset="0"/>
                              </a:rPr>
                              <m:t>𝑑</m:t>
                            </m:r>
                            <m:r>
                              <a:rPr lang="es-EC" i="1">
                                <a:latin typeface="Cambria Math" panose="02040503050406030204" pitchFamily="18" charset="0"/>
                              </a:rPr>
                              <m:t>/4</m:t>
                            </m:r>
                          </m:e>
                          <m:e>
                            <m:r>
                              <a:rPr lang="es-EC" i="1">
                                <a:latin typeface="Cambria Math" panose="02040503050406030204" pitchFamily="18" charset="0"/>
                              </a:rPr>
                              <m:t>6 </m:t>
                            </m:r>
                            <m:r>
                              <m:rPr>
                                <m:sty m:val="p"/>
                              </m:rPr>
                              <a:rPr lang="el-GR" i="1" smtClean="0">
                                <a:latin typeface="Cambria Math" panose="02040503050406030204" pitchFamily="18" charset="0"/>
                                <a:ea typeface="Cambria Math" panose="02040503050406030204" pitchFamily="18" charset="0"/>
                              </a:rPr>
                              <m:t>Φ</m:t>
                            </m:r>
                            <m:r>
                              <a:rPr lang="es-EC" i="1">
                                <a:latin typeface="Cambria Math" panose="02040503050406030204" pitchFamily="18" charset="0"/>
                              </a:rPr>
                              <m:t>𝑚𝑎𝑦𝑜𝑟</m:t>
                            </m:r>
                          </m:e>
                          <m:e>
                            <m:r>
                              <a:rPr lang="es-EC" i="1">
                                <a:latin typeface="Cambria Math" panose="02040503050406030204" pitchFamily="18" charset="0"/>
                              </a:rPr>
                              <m:t>20 </m:t>
                            </m:r>
                            <m:r>
                              <a:rPr lang="es-EC" i="1">
                                <a:latin typeface="Cambria Math" panose="02040503050406030204" pitchFamily="18" charset="0"/>
                              </a:rPr>
                              <m:t>𝑐𝑚</m:t>
                            </m:r>
                          </m:e>
                        </m:eqArr>
                      </m:e>
                    </m:d>
                  </m:oMath>
                </a14:m>
                <a:endParaRPr lang="es-EC" dirty="0"/>
              </a:p>
            </p:txBody>
          </p:sp>
        </mc:Choice>
        <mc:Fallback xmlns="">
          <p:sp>
            <p:nvSpPr>
              <p:cNvPr id="31" name="Rectángulo 30"/>
              <p:cNvSpPr>
                <a:spLocks noRot="1" noChangeAspect="1" noMove="1" noResize="1" noEditPoints="1" noAdjustHandles="1" noChangeArrowheads="1" noChangeShapeType="1" noTextEdit="1"/>
              </p:cNvSpPr>
              <p:nvPr/>
            </p:nvSpPr>
            <p:spPr>
              <a:xfrm>
                <a:off x="300786" y="4144414"/>
                <a:ext cx="5119174" cy="1145210"/>
              </a:xfrm>
              <a:prstGeom prst="rect">
                <a:avLst/>
              </a:prstGeom>
              <a:blipFill rotWithShape="0">
                <a:blip r:embed="rId8"/>
                <a:stretch>
                  <a:fillRect l="-831"/>
                </a:stretch>
              </a:blipFill>
              <a:ln>
                <a:solidFill>
                  <a:schemeClr val="tx1"/>
                </a:solidFill>
              </a:ln>
            </p:spPr>
            <p:txBody>
              <a:bodyPr/>
              <a:lstStyle/>
              <a:p>
                <a:r>
                  <a:rPr lang="es-EC">
                    <a:noFill/>
                  </a:rPr>
                  <a:t> </a:t>
                </a:r>
              </a:p>
            </p:txBody>
          </p:sp>
        </mc:Fallback>
      </mc:AlternateContent>
      <p:sp>
        <p:nvSpPr>
          <p:cNvPr id="33" name="Rectángulo 32"/>
          <p:cNvSpPr/>
          <p:nvPr/>
        </p:nvSpPr>
        <p:spPr>
          <a:xfrm>
            <a:off x="269530" y="5470400"/>
            <a:ext cx="3243637" cy="609494"/>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s-EC" b="1" dirty="0">
                <a:solidFill>
                  <a:schemeClr val="tx1"/>
                </a:solidFill>
              </a:rPr>
              <a:t>ÁREA DE ACERO TRANSVERSAL</a:t>
            </a:r>
          </a:p>
        </p:txBody>
      </p:sp>
      <p:pic>
        <p:nvPicPr>
          <p:cNvPr id="2" name="Imagen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29703" y="1936914"/>
            <a:ext cx="5560364" cy="2757941"/>
          </a:xfrm>
          <a:prstGeom prst="rect">
            <a:avLst/>
          </a:prstGeom>
        </p:spPr>
      </p:pic>
      <p:sp>
        <p:nvSpPr>
          <p:cNvPr id="40" name="Rectángulo 39"/>
          <p:cNvSpPr/>
          <p:nvPr/>
        </p:nvSpPr>
        <p:spPr>
          <a:xfrm>
            <a:off x="6108688" y="4755953"/>
            <a:ext cx="1573164" cy="60949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solidFill>
                  <a:schemeClr val="tx1"/>
                </a:solidFill>
              </a:rPr>
              <a:t>VIGA 30 X 45</a:t>
            </a:r>
          </a:p>
        </p:txBody>
      </p:sp>
      <p:sp>
        <p:nvSpPr>
          <p:cNvPr id="41" name="Rectángulo 40"/>
          <p:cNvSpPr/>
          <p:nvPr/>
        </p:nvSpPr>
        <p:spPr>
          <a:xfrm>
            <a:off x="8911282" y="4773686"/>
            <a:ext cx="1573164" cy="60949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solidFill>
                  <a:schemeClr val="tx1"/>
                </a:solidFill>
              </a:rPr>
              <a:t>VIGA 40 X 60</a:t>
            </a:r>
          </a:p>
        </p:txBody>
      </p:sp>
    </p:spTree>
    <p:extLst>
      <p:ext uri="{BB962C8B-B14F-4D97-AF65-F5344CB8AC3E}">
        <p14:creationId xmlns:p14="http://schemas.microsoft.com/office/powerpoint/2010/main" val="287866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0"/>
                                        </p:tgtEl>
                                      </p:cBhvr>
                                    </p:animEffect>
                                    <p:set>
                                      <p:cBhvr>
                                        <p:cTn id="62" dur="1" fill="hold">
                                          <p:stCondLst>
                                            <p:cond delay="499"/>
                                          </p:stCondLst>
                                        </p:cTn>
                                        <p:tgtEl>
                                          <p:spTgt spid="30"/>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5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fade">
                                      <p:cBhvr>
                                        <p:cTn id="82" dur="500"/>
                                        <p:tgtEl>
                                          <p:spTgt spid="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500"/>
                                        <p:tgtEl>
                                          <p:spTgt spid="4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fade">
                                      <p:cBhvr>
                                        <p:cTn id="8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8" grpId="0" animBg="1"/>
      <p:bldP spid="18" grpId="1" animBg="1"/>
      <p:bldP spid="19" grpId="0" animBg="1"/>
      <p:bldP spid="19" grpId="1" animBg="1"/>
      <p:bldP spid="27" grpId="0" animBg="1"/>
      <p:bldP spid="22" grpId="0" animBg="1"/>
      <p:bldP spid="22" grpId="1" animBg="1"/>
      <p:bldP spid="23" grpId="0" animBg="1"/>
      <p:bldP spid="23" grpId="1" animBg="1"/>
      <p:bldP spid="24" grpId="0" animBg="1"/>
      <p:bldP spid="24" grpId="1" animBg="1"/>
      <p:bldP spid="29" grpId="0" animBg="1"/>
      <p:bldP spid="29" grpId="1" animBg="1"/>
      <p:bldP spid="30" grpId="0" animBg="1"/>
      <p:bldP spid="30" grpId="1" animBg="1"/>
      <p:bldP spid="28" grpId="0" animBg="1"/>
      <p:bldP spid="31" grpId="0" animBg="1"/>
      <p:bldP spid="33" grpId="0" animBg="1"/>
      <p:bldP spid="40" grpId="0" animBg="1"/>
      <p:bldP spid="4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p:cNvSpPr/>
          <p:nvPr/>
        </p:nvSpPr>
        <p:spPr>
          <a:xfrm>
            <a:off x="6210010" y="773069"/>
            <a:ext cx="2983121"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DISEÑO LONGITUDINAL</a:t>
            </a:r>
          </a:p>
        </p:txBody>
      </p:sp>
      <p:sp>
        <p:nvSpPr>
          <p:cNvPr id="49" name="Rectángulo 48"/>
          <p:cNvSpPr/>
          <p:nvPr/>
        </p:nvSpPr>
        <p:spPr>
          <a:xfrm>
            <a:off x="6206720" y="779382"/>
            <a:ext cx="2983121"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DISEÑO TRANSVERSAL</a:t>
            </a:r>
          </a:p>
        </p:txBody>
      </p:sp>
      <p:pic>
        <p:nvPicPr>
          <p:cNvPr id="60" name="Imagen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7895" y="3084933"/>
            <a:ext cx="2152950" cy="2124371"/>
          </a:xfrm>
          <a:prstGeom prst="rect">
            <a:avLst/>
          </a:prstGeom>
        </p:spPr>
      </p:pic>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74</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83335" y="86881"/>
            <a:ext cx="9558156" cy="461665"/>
          </a:xfrm>
          <a:prstGeom prst="rect">
            <a:avLst/>
          </a:prstGeom>
          <a:noFill/>
          <a:ln>
            <a:noFill/>
          </a:ln>
        </p:spPr>
        <p:txBody>
          <a:bodyPr wrap="square" rtlCol="0">
            <a:spAutoFit/>
          </a:bodyPr>
          <a:lstStyle/>
          <a:p>
            <a:pPr algn="ctr"/>
            <a:r>
              <a:rPr lang="es-ES" sz="2400" dirty="0">
                <a:ln>
                  <a:solidFill>
                    <a:schemeClr val="tx1"/>
                  </a:solidFill>
                </a:ln>
              </a:rPr>
              <a:t>REFORZAMIENTO DEFINITIVO: DISEÑO DE ELEMENTOS DEL REFUERZO</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
        <p:nvSpPr>
          <p:cNvPr id="15" name="Rectángulo 14"/>
          <p:cNvSpPr/>
          <p:nvPr/>
        </p:nvSpPr>
        <p:spPr>
          <a:xfrm>
            <a:off x="283336" y="773069"/>
            <a:ext cx="4873826"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DISEÑO DE COLUMNAS DE HORMIGÓN ARMADO</a:t>
            </a:r>
          </a:p>
        </p:txBody>
      </p:sp>
      <p:sp>
        <p:nvSpPr>
          <p:cNvPr id="3" name="Flecha derecha 2"/>
          <p:cNvSpPr/>
          <p:nvPr/>
        </p:nvSpPr>
        <p:spPr>
          <a:xfrm>
            <a:off x="5375551" y="863329"/>
            <a:ext cx="365760" cy="347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5" name="Rectángulo 4"/>
              <p:cNvSpPr/>
              <p:nvPr/>
            </p:nvSpPr>
            <p:spPr>
              <a:xfrm>
                <a:off x="739393" y="2582298"/>
                <a:ext cx="2071004" cy="923330"/>
              </a:xfrm>
              <a:prstGeom prst="rect">
                <a:avLst/>
              </a:prstGeom>
              <a:ln>
                <a:solidFill>
                  <a:schemeClr val="accent6"/>
                </a:solidFill>
              </a:ln>
            </p:spPr>
            <p:txBody>
              <a:bodyPr wrap="square">
                <a:spAutoFit/>
              </a:bodyPr>
              <a:lstStyle/>
              <a:p>
                <a:pPr/>
                <a14:m>
                  <m:oMathPara xmlns:m="http://schemas.openxmlformats.org/officeDocument/2006/math">
                    <m:oMathParaPr>
                      <m:jc m:val="left"/>
                    </m:oMathParaPr>
                    <m:oMath xmlns:m="http://schemas.openxmlformats.org/officeDocument/2006/math">
                      <m:r>
                        <a:rPr lang="es-ES_tradnl"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𝑏</m:t>
                      </m:r>
                      <m:r>
                        <a:rPr lang="es-ES_tradnl"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50  </m:t>
                      </m:r>
                      <m:r>
                        <a:rPr lang="es-ES_tradnl"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𝑐𝑚</m:t>
                      </m:r>
                    </m:oMath>
                  </m:oMathPara>
                </a14:m>
                <a:endParaRPr lang="es-EC" b="0" i="1" dirty="0">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es-ES_tradnl"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r>
                        <a:rPr lang="es-ES_tradnl"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50  </m:t>
                      </m:r>
                      <m:r>
                        <a:rPr lang="es-ES_tradnl"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𝑐𝑚</m:t>
                      </m:r>
                    </m:oMath>
                  </m:oMathPara>
                </a14:m>
                <a:endParaRPr lang="es-EC" i="1"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es-ES_tradnl"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𝐴𝑔</m:t>
                      </m:r>
                      <m:r>
                        <a:rPr lang="es-ES_tradnl">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s-EC" b="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s-ES_tradnl">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2500 </m:t>
                      </m:r>
                      <m:r>
                        <m:rPr>
                          <m:sty m:val="p"/>
                        </m:rPr>
                        <a:rPr lang="es-ES_tradnl">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sSup>
                        <m:sSupPr>
                          <m:ctrlPr>
                            <a:rPr lang="es-EC"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_tradnl"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es-ES_tradnl"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s-EC"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739393" y="2582298"/>
                <a:ext cx="2071004" cy="923330"/>
              </a:xfrm>
              <a:prstGeom prst="rect">
                <a:avLst/>
              </a:prstGeom>
              <a:blipFill rotWithShape="0">
                <a:blip r:embed="rId4"/>
                <a:stretch>
                  <a:fillRect l="-292" b="-4575"/>
                </a:stretch>
              </a:blipFill>
              <a:ln>
                <a:solidFill>
                  <a:schemeClr val="accent6"/>
                </a:solidFill>
              </a:ln>
            </p:spPr>
            <p:txBody>
              <a:bodyPr/>
              <a:lstStyle/>
              <a:p>
                <a:r>
                  <a:rPr lang="es-EC">
                    <a:noFill/>
                  </a:rPr>
                  <a:t> </a:t>
                </a:r>
              </a:p>
            </p:txBody>
          </p:sp>
        </mc:Fallback>
      </mc:AlternateContent>
      <p:sp>
        <p:nvSpPr>
          <p:cNvPr id="42" name="Rectángulo 41"/>
          <p:cNvSpPr/>
          <p:nvPr/>
        </p:nvSpPr>
        <p:spPr>
          <a:xfrm>
            <a:off x="283335" y="1800456"/>
            <a:ext cx="2983121"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DIMENSIÓN DE COLUMNA</a:t>
            </a:r>
          </a:p>
        </p:txBody>
      </p:sp>
      <p:sp>
        <p:nvSpPr>
          <p:cNvPr id="7" name="Flecha derecha 6"/>
          <p:cNvSpPr/>
          <p:nvPr/>
        </p:nvSpPr>
        <p:spPr>
          <a:xfrm>
            <a:off x="3566160" y="2328490"/>
            <a:ext cx="640080" cy="7154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3" name="Rectángulo 42"/>
          <p:cNvSpPr/>
          <p:nvPr/>
        </p:nvSpPr>
        <p:spPr>
          <a:xfrm>
            <a:off x="4962003" y="2607521"/>
            <a:ext cx="2071004" cy="369332"/>
          </a:xfrm>
          <a:prstGeom prst="rect">
            <a:avLst/>
          </a:prstGeom>
          <a:ln>
            <a:solidFill>
              <a:schemeClr val="accent6"/>
            </a:solidFill>
          </a:ln>
        </p:spPr>
        <p:txBody>
          <a:bodyPr wrap="square">
            <a:spAutoFit/>
          </a:bodyPr>
          <a:lstStyle/>
          <a:p>
            <a:pPr algn="ctr"/>
            <a:r>
              <a:rPr lang="es-EC" dirty="0"/>
              <a:t>0,01 ≤ 𝜌 ≤0,03</a:t>
            </a:r>
          </a:p>
        </p:txBody>
      </p:sp>
      <p:sp>
        <p:nvSpPr>
          <p:cNvPr id="44" name="Rectángulo 43"/>
          <p:cNvSpPr/>
          <p:nvPr/>
        </p:nvSpPr>
        <p:spPr>
          <a:xfrm>
            <a:off x="4505945" y="1825679"/>
            <a:ext cx="2983121"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CUANTÍA DE ACERO</a:t>
            </a:r>
          </a:p>
        </p:txBody>
      </p:sp>
      <p:sp>
        <p:nvSpPr>
          <p:cNvPr id="45" name="Flecha derecha 44"/>
          <p:cNvSpPr/>
          <p:nvPr/>
        </p:nvSpPr>
        <p:spPr>
          <a:xfrm>
            <a:off x="7879571" y="2277465"/>
            <a:ext cx="640080" cy="7154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46" name="Rectángulo 45"/>
              <p:cNvSpPr/>
              <p:nvPr/>
            </p:nvSpPr>
            <p:spPr>
              <a:xfrm>
                <a:off x="9193131" y="2576168"/>
                <a:ext cx="2071004" cy="369332"/>
              </a:xfrm>
              <a:prstGeom prst="rect">
                <a:avLst/>
              </a:prstGeom>
              <a:ln>
                <a:solidFill>
                  <a:schemeClr val="accent6"/>
                </a:solidFill>
              </a:ln>
            </p:spPr>
            <p:txBody>
              <a:bodyPr wrap="square">
                <a:spAutoFit/>
              </a:bodyPr>
              <a:lstStyle/>
              <a:p>
                <a:pPr algn="ctr"/>
                <a:r>
                  <a:rPr lang="es-EC" dirty="0"/>
                  <a:t>12 </a:t>
                </a:r>
                <a14:m>
                  <m:oMath xmlns:m="http://schemas.openxmlformats.org/officeDocument/2006/math">
                    <m:r>
                      <m:rPr>
                        <m:sty m:val="p"/>
                      </m:rPr>
                      <a:rPr lang="el-GR" i="1">
                        <a:latin typeface="Cambria Math" panose="02040503050406030204" pitchFamily="18" charset="0"/>
                        <a:ea typeface="Cambria Math" panose="02040503050406030204" pitchFamily="18" charset="0"/>
                      </a:rPr>
                      <m:t>Φ</m:t>
                    </m:r>
                  </m:oMath>
                </a14:m>
                <a:r>
                  <a:rPr lang="es-EC" dirty="0"/>
                  <a:t> 18 mm </a:t>
                </a:r>
              </a:p>
            </p:txBody>
          </p:sp>
        </mc:Choice>
        <mc:Fallback xmlns="">
          <p:sp>
            <p:nvSpPr>
              <p:cNvPr id="46" name="Rectángulo 45"/>
              <p:cNvSpPr>
                <a:spLocks noRot="1" noChangeAspect="1" noMove="1" noResize="1" noEditPoints="1" noAdjustHandles="1" noChangeArrowheads="1" noChangeShapeType="1" noTextEdit="1"/>
              </p:cNvSpPr>
              <p:nvPr/>
            </p:nvSpPr>
            <p:spPr>
              <a:xfrm>
                <a:off x="9193131" y="2576168"/>
                <a:ext cx="2071004" cy="369332"/>
              </a:xfrm>
              <a:prstGeom prst="rect">
                <a:avLst/>
              </a:prstGeom>
              <a:blipFill rotWithShape="0">
                <a:blip r:embed="rId5"/>
                <a:stretch>
                  <a:fillRect t="-8065" b="-24194"/>
                </a:stretch>
              </a:blipFill>
              <a:ln>
                <a:solidFill>
                  <a:schemeClr val="accent6"/>
                </a:solidFill>
              </a:ln>
            </p:spPr>
            <p:txBody>
              <a:bodyPr/>
              <a:lstStyle/>
              <a:p>
                <a:r>
                  <a:rPr lang="es-EC">
                    <a:noFill/>
                  </a:rPr>
                  <a:t> </a:t>
                </a:r>
              </a:p>
            </p:txBody>
          </p:sp>
        </mc:Fallback>
      </mc:AlternateContent>
      <p:sp>
        <p:nvSpPr>
          <p:cNvPr id="47" name="Rectángulo 46"/>
          <p:cNvSpPr/>
          <p:nvPr/>
        </p:nvSpPr>
        <p:spPr>
          <a:xfrm>
            <a:off x="8898164" y="1841764"/>
            <a:ext cx="2527062"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DISEÑO</a:t>
            </a:r>
          </a:p>
        </p:txBody>
      </p:sp>
      <p:pic>
        <p:nvPicPr>
          <p:cNvPr id="8" name="Imagen 7"/>
          <p:cNvPicPr>
            <a:picLocks noChangeAspect="1"/>
          </p:cNvPicPr>
          <p:nvPr/>
        </p:nvPicPr>
        <p:blipFill>
          <a:blip r:embed="rId6"/>
          <a:stretch>
            <a:fillRect/>
          </a:stretch>
        </p:blipFill>
        <p:spPr>
          <a:xfrm>
            <a:off x="9080870" y="2976853"/>
            <a:ext cx="2295525" cy="2257425"/>
          </a:xfrm>
          <a:prstGeom prst="rect">
            <a:avLst/>
          </a:prstGeom>
        </p:spPr>
      </p:pic>
      <p:sp>
        <p:nvSpPr>
          <p:cNvPr id="48" name="Rectángulo 47"/>
          <p:cNvSpPr/>
          <p:nvPr/>
        </p:nvSpPr>
        <p:spPr>
          <a:xfrm>
            <a:off x="9189841" y="5305294"/>
            <a:ext cx="2071004" cy="646331"/>
          </a:xfrm>
          <a:prstGeom prst="rect">
            <a:avLst/>
          </a:prstGeom>
          <a:ln>
            <a:solidFill>
              <a:schemeClr val="accent6"/>
            </a:solidFill>
          </a:ln>
        </p:spPr>
        <p:txBody>
          <a:bodyPr wrap="square">
            <a:spAutoFit/>
          </a:bodyPr>
          <a:lstStyle/>
          <a:p>
            <a:pPr algn="ctr"/>
            <a:r>
              <a:rPr lang="es-EC" dirty="0"/>
              <a:t>As = 30,48 </a:t>
            </a:r>
          </a:p>
          <a:p>
            <a:pPr algn="ctr"/>
            <a:r>
              <a:rPr lang="es-EC" dirty="0"/>
              <a:t>𝜌 = 0,012</a:t>
            </a:r>
          </a:p>
        </p:txBody>
      </p:sp>
      <p:sp>
        <p:nvSpPr>
          <p:cNvPr id="50" name="Rectángulo 49"/>
          <p:cNvSpPr/>
          <p:nvPr/>
        </p:nvSpPr>
        <p:spPr>
          <a:xfrm>
            <a:off x="283335" y="1792017"/>
            <a:ext cx="3086882"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ESPACIAMIENTO DE ESTRIBOS</a:t>
            </a:r>
          </a:p>
        </p:txBody>
      </p:sp>
      <mc:AlternateContent xmlns:mc="http://schemas.openxmlformats.org/markup-compatibility/2006" xmlns:a14="http://schemas.microsoft.com/office/drawing/2010/main">
        <mc:Choice Requires="a14">
          <p:sp>
            <p:nvSpPr>
              <p:cNvPr id="11" name="Rectángulo 10"/>
              <p:cNvSpPr/>
              <p:nvPr/>
            </p:nvSpPr>
            <p:spPr>
              <a:xfrm>
                <a:off x="283335" y="2594897"/>
                <a:ext cx="3145627" cy="1821461"/>
              </a:xfrm>
              <a:prstGeom prst="rect">
                <a:avLst/>
              </a:prstGeom>
              <a:ln>
                <a:solidFill>
                  <a:schemeClr val="accent6"/>
                </a:solidFill>
              </a:ln>
            </p:spPr>
            <p:txBody>
              <a:bodyPr wrap="square">
                <a:spAutoFit/>
              </a:bodyPr>
              <a:lstStyle/>
              <a:p>
                <a:pPr lvl="0" algn="just">
                  <a:lnSpc>
                    <a:spcPct val="150000"/>
                  </a:lnSpc>
                  <a:spcBef>
                    <a:spcPts val="600"/>
                  </a:spcBef>
                  <a:spcAft>
                    <a:spcPts val="0"/>
                  </a:spcAft>
                </a:pPr>
                <a14:m>
                  <m:oMath xmlns:m="http://schemas.openxmlformats.org/officeDocument/2006/math">
                    <m:f>
                      <m:fPr>
                        <m:ctrlPr>
                          <a:rPr lang="es-EC" sz="1600" i="1" smtClean="0">
                            <a:solidFill>
                              <a:srgbClr val="000000"/>
                            </a:solidFill>
                            <a:latin typeface="Cambria Math" panose="02040503050406030204" pitchFamily="18" charset="0"/>
                            <a:ea typeface="Times New Roman" panose="02020603050405020304" pitchFamily="18" charset="0"/>
                          </a:rPr>
                        </m:ctrlPr>
                      </m:fPr>
                      <m:num>
                        <m:r>
                          <a:rPr lang="es-EC" sz="1600" i="1">
                            <a:solidFill>
                              <a:srgbClr val="000000"/>
                            </a:solidFill>
                            <a:latin typeface="Cambria Math" panose="02040503050406030204" pitchFamily="18" charset="0"/>
                            <a:ea typeface="Times New Roman" panose="02020603050405020304" pitchFamily="18" charset="0"/>
                          </a:rPr>
                          <m:t>𝑏𝑐</m:t>
                        </m:r>
                      </m:num>
                      <m:den>
                        <m:r>
                          <a:rPr lang="es-EC" sz="1600" i="1">
                            <a:solidFill>
                              <a:srgbClr val="000000"/>
                            </a:solidFill>
                            <a:latin typeface="Cambria Math" panose="02040503050406030204" pitchFamily="18" charset="0"/>
                            <a:ea typeface="Times New Roman" panose="02020603050405020304" pitchFamily="18" charset="0"/>
                          </a:rPr>
                          <m:t>4</m:t>
                        </m:r>
                      </m:den>
                    </m:f>
                    <m:r>
                      <a:rPr lang="es-EC" sz="1600" b="0" i="1" smtClean="0">
                        <a:solidFill>
                          <a:srgbClr val="000000"/>
                        </a:solidFill>
                        <a:latin typeface="Cambria Math" panose="02040503050406030204" pitchFamily="18" charset="0"/>
                        <a:ea typeface="Times New Roman" panose="02020603050405020304" pitchFamily="18" charset="0"/>
                      </a:rPr>
                      <m:t>=</m:t>
                    </m:r>
                    <m:r>
                      <a:rPr lang="es-EC" sz="1600" i="1">
                        <a:solidFill>
                          <a:srgbClr val="000000"/>
                        </a:solidFill>
                        <a:latin typeface="Cambria Math" panose="02040503050406030204" pitchFamily="18" charset="0"/>
                        <a:ea typeface="Times New Roman" panose="02020603050405020304" pitchFamily="18" charset="0"/>
                      </a:rPr>
                      <m:t>12,50 </m:t>
                    </m:r>
                    <m:r>
                      <a:rPr lang="es-EC" sz="1600" i="1">
                        <a:solidFill>
                          <a:srgbClr val="000000"/>
                        </a:solidFill>
                        <a:latin typeface="Cambria Math" panose="02040503050406030204" pitchFamily="18" charset="0"/>
                        <a:ea typeface="Times New Roman" panose="02020603050405020304" pitchFamily="18" charset="0"/>
                      </a:rPr>
                      <m:t>𝑐𝑚</m:t>
                    </m:r>
                  </m:oMath>
                </a14:m>
                <a:r>
                  <a:rPr lang="es-EC" sz="1600" dirty="0">
                    <a:solidFill>
                      <a:srgbClr val="000000"/>
                    </a:solidFill>
                    <a:effectLst/>
                    <a:latin typeface="Times New Roman" panose="02020603050405020304" pitchFamily="18" charset="0"/>
                    <a:ea typeface="Times New Roman" panose="02020603050405020304" pitchFamily="18" charset="0"/>
                  </a:rPr>
                  <a:t> </a:t>
                </a:r>
                <a:r>
                  <a:rPr lang="es-EC" sz="1600" i="1" dirty="0">
                    <a:solidFill>
                      <a:srgbClr val="000000"/>
                    </a:solidFill>
                    <a:effectLst/>
                    <a:latin typeface="Calibri" panose="020F0502020204030204" pitchFamily="34" charset="0"/>
                    <a:ea typeface="Times New Roman" panose="02020603050405020304" pitchFamily="18" charset="0"/>
                  </a:rPr>
                  <a:t> </a:t>
                </a:r>
                <a:r>
                  <a:rPr lang="es-EC" sz="1600" dirty="0">
                    <a:solidFill>
                      <a:srgbClr val="000000"/>
                    </a:solidFill>
                    <a:effectLst/>
                    <a:latin typeface="Times New Roman" panose="02020603050405020304" pitchFamily="18" charset="0"/>
                    <a:ea typeface="Times New Roman" panose="02020603050405020304" pitchFamily="18" charset="0"/>
                  </a:rPr>
                  <a:t> </a:t>
                </a:r>
              </a:p>
              <a:p>
                <a:pPr lvl="0" algn="just">
                  <a:lnSpc>
                    <a:spcPct val="150000"/>
                  </a:lnSpc>
                  <a:spcAft>
                    <a:spcPts val="0"/>
                  </a:spcAft>
                </a:pPr>
                <a14:m>
                  <m:oMath xmlns:m="http://schemas.openxmlformats.org/officeDocument/2006/math">
                    <m:r>
                      <a:rPr lang="es-EC" sz="1600" i="1">
                        <a:solidFill>
                          <a:srgbClr val="000000"/>
                        </a:solidFill>
                        <a:effectLst/>
                        <a:latin typeface="Cambria Math" panose="02040503050406030204" pitchFamily="18" charset="0"/>
                        <a:ea typeface="Times New Roman" panose="02020603050405020304" pitchFamily="18" charset="0"/>
                      </a:rPr>
                      <m:t>6∗</m:t>
                    </m:r>
                    <m:r>
                      <m:rPr>
                        <m:sty m:val="p"/>
                      </m:rPr>
                      <a:rPr lang="el-GR" sz="1600" i="1">
                        <a:latin typeface="Cambria Math" panose="02040503050406030204" pitchFamily="18" charset="0"/>
                        <a:ea typeface="Cambria Math" panose="02040503050406030204" pitchFamily="18" charset="0"/>
                      </a:rPr>
                      <m:t>Φ</m:t>
                    </m:r>
                    <m:r>
                      <a:rPr lang="es-EC" sz="1600" b="0" i="1" smtClean="0">
                        <a:latin typeface="Cambria Math" panose="02040503050406030204" pitchFamily="18" charset="0"/>
                        <a:ea typeface="Cambria Math" panose="02040503050406030204" pitchFamily="18" charset="0"/>
                      </a:rPr>
                      <m:t> </m:t>
                    </m:r>
                    <m:r>
                      <a:rPr lang="es-EC" sz="1600" i="1">
                        <a:solidFill>
                          <a:srgbClr val="000000"/>
                        </a:solidFill>
                        <a:effectLst/>
                        <a:latin typeface="Cambria Math" panose="02040503050406030204" pitchFamily="18" charset="0"/>
                        <a:ea typeface="Times New Roman" panose="02020603050405020304" pitchFamily="18" charset="0"/>
                      </a:rPr>
                      <m:t>𝑙𝑜𝑛𝑔</m:t>
                    </m:r>
                    <m:r>
                      <a:rPr lang="es-EC" sz="1600" i="1">
                        <a:solidFill>
                          <a:srgbClr val="000000"/>
                        </a:solidFill>
                        <a:effectLst/>
                        <a:latin typeface="Cambria Math" panose="02040503050406030204" pitchFamily="18" charset="0"/>
                        <a:ea typeface="Times New Roman" panose="02020603050405020304" pitchFamily="18" charset="0"/>
                      </a:rPr>
                      <m:t>=10 </m:t>
                    </m:r>
                    <m:r>
                      <a:rPr lang="es-EC" sz="1600" i="1">
                        <a:solidFill>
                          <a:srgbClr val="000000"/>
                        </a:solidFill>
                        <a:effectLst/>
                        <a:latin typeface="Cambria Math" panose="02040503050406030204" pitchFamily="18" charset="0"/>
                        <a:ea typeface="Times New Roman" panose="02020603050405020304" pitchFamily="18" charset="0"/>
                      </a:rPr>
                      <m:t>𝑐𝑚</m:t>
                    </m:r>
                  </m:oMath>
                </a14:m>
                <a:r>
                  <a:rPr lang="es-EC" sz="1600" i="1" dirty="0">
                    <a:solidFill>
                      <a:srgbClr val="000000"/>
                    </a:solidFill>
                    <a:effectLst/>
                    <a:latin typeface="Calibri" panose="020F0502020204030204" pitchFamily="34" charset="0"/>
                    <a:ea typeface="Times New Roman" panose="02020603050405020304" pitchFamily="18" charset="0"/>
                  </a:rPr>
                  <a:t> </a:t>
                </a:r>
                <a:endParaRPr lang="es-EC" sz="1600" dirty="0">
                  <a:solidFill>
                    <a:srgbClr val="000000"/>
                  </a:solidFill>
                  <a:effectLst/>
                  <a:latin typeface="Times New Roman" panose="02020603050405020304" pitchFamily="18" charset="0"/>
                  <a:ea typeface="Times New Roman" panose="02020603050405020304" pitchFamily="18" charset="0"/>
                </a:endParaRPr>
              </a:p>
              <a:p>
                <a:pPr lvl="0"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600" i="1">
                              <a:solidFill>
                                <a:srgbClr val="000000"/>
                              </a:solidFill>
                              <a:effectLst/>
                              <a:latin typeface="Cambria Math" panose="02040503050406030204" pitchFamily="18" charset="0"/>
                              <a:ea typeface="Times New Roman" panose="02020603050405020304" pitchFamily="18" charset="0"/>
                            </a:rPr>
                          </m:ctrlPr>
                        </m:sSubPr>
                        <m:e>
                          <m:r>
                            <a:rPr lang="es-EC" sz="1600" i="1">
                              <a:solidFill>
                                <a:srgbClr val="000000"/>
                              </a:solidFill>
                              <a:effectLst/>
                              <a:latin typeface="Cambria Math" panose="02040503050406030204" pitchFamily="18" charset="0"/>
                              <a:ea typeface="Times New Roman" panose="02020603050405020304" pitchFamily="18" charset="0"/>
                            </a:rPr>
                            <m:t>𝑠</m:t>
                          </m:r>
                        </m:e>
                        <m:sub>
                          <m:r>
                            <a:rPr lang="es-EC" sz="1600" i="1">
                              <a:solidFill>
                                <a:srgbClr val="000000"/>
                              </a:solidFill>
                              <a:effectLst/>
                              <a:latin typeface="Cambria Math" panose="02040503050406030204" pitchFamily="18" charset="0"/>
                              <a:ea typeface="Times New Roman" panose="02020603050405020304" pitchFamily="18" charset="0"/>
                            </a:rPr>
                            <m:t>0</m:t>
                          </m:r>
                        </m:sub>
                      </m:sSub>
                      <m:r>
                        <a:rPr lang="es-EC" sz="1600" i="1">
                          <a:solidFill>
                            <a:srgbClr val="000000"/>
                          </a:solidFill>
                          <a:effectLst/>
                          <a:latin typeface="Cambria Math" panose="02040503050406030204" pitchFamily="18" charset="0"/>
                          <a:ea typeface="Times New Roman" panose="02020603050405020304" pitchFamily="18" charset="0"/>
                        </a:rPr>
                        <m:t>=100+</m:t>
                      </m:r>
                      <m:d>
                        <m:dPr>
                          <m:ctrlPr>
                            <a:rPr lang="es-EC" sz="1600" i="1">
                              <a:solidFill>
                                <a:srgbClr val="000000"/>
                              </a:solidFill>
                              <a:effectLst/>
                              <a:latin typeface="Cambria Math" panose="02040503050406030204" pitchFamily="18" charset="0"/>
                              <a:ea typeface="Times New Roman" panose="02020603050405020304" pitchFamily="18" charset="0"/>
                            </a:rPr>
                          </m:ctrlPr>
                        </m:dPr>
                        <m:e>
                          <m:f>
                            <m:fPr>
                              <m:ctrlPr>
                                <a:rPr lang="es-EC" sz="1600" i="1">
                                  <a:solidFill>
                                    <a:srgbClr val="000000"/>
                                  </a:solidFill>
                                  <a:effectLst/>
                                  <a:latin typeface="Cambria Math" panose="02040503050406030204" pitchFamily="18" charset="0"/>
                                  <a:ea typeface="Times New Roman" panose="02020603050405020304" pitchFamily="18" charset="0"/>
                                </a:rPr>
                              </m:ctrlPr>
                            </m:fPr>
                            <m:num>
                              <m:r>
                                <a:rPr lang="es-EC" sz="1600" i="1">
                                  <a:solidFill>
                                    <a:srgbClr val="000000"/>
                                  </a:solidFill>
                                  <a:effectLst/>
                                  <a:latin typeface="Cambria Math" panose="02040503050406030204" pitchFamily="18" charset="0"/>
                                  <a:ea typeface="Times New Roman" panose="02020603050405020304" pitchFamily="18" charset="0"/>
                                </a:rPr>
                                <m:t>350−</m:t>
                              </m:r>
                              <m:r>
                                <a:rPr lang="es-EC" sz="1600" i="1">
                                  <a:solidFill>
                                    <a:srgbClr val="000000"/>
                                  </a:solidFill>
                                  <a:effectLst/>
                                  <a:latin typeface="Cambria Math" panose="02040503050406030204" pitchFamily="18" charset="0"/>
                                  <a:ea typeface="Times New Roman" panose="02020603050405020304" pitchFamily="18" charset="0"/>
                                </a:rPr>
                                <m:t>h𝑥</m:t>
                              </m:r>
                            </m:num>
                            <m:den>
                              <m:r>
                                <a:rPr lang="es-EC" sz="1600" i="1">
                                  <a:solidFill>
                                    <a:srgbClr val="000000"/>
                                  </a:solidFill>
                                  <a:effectLst/>
                                  <a:latin typeface="Cambria Math" panose="02040503050406030204" pitchFamily="18" charset="0"/>
                                  <a:ea typeface="Times New Roman" panose="02020603050405020304" pitchFamily="18" charset="0"/>
                                </a:rPr>
                                <m:t>3</m:t>
                              </m:r>
                            </m:den>
                          </m:f>
                        </m:e>
                      </m:d>
                      <m:r>
                        <a:rPr lang="es-EC" sz="1600" i="1">
                          <a:solidFill>
                            <a:srgbClr val="000000"/>
                          </a:solidFill>
                          <a:effectLst/>
                          <a:latin typeface="Cambria Math" panose="02040503050406030204" pitchFamily="18" charset="0"/>
                          <a:ea typeface="Times New Roman" panose="02020603050405020304" pitchFamily="18" charset="0"/>
                        </a:rPr>
                        <m:t>=20 </m:t>
                      </m:r>
                      <m:r>
                        <a:rPr lang="es-EC" sz="1600" i="1">
                          <a:solidFill>
                            <a:srgbClr val="000000"/>
                          </a:solidFill>
                          <a:effectLst/>
                          <a:latin typeface="Cambria Math" panose="02040503050406030204" pitchFamily="18" charset="0"/>
                          <a:ea typeface="Times New Roman" panose="02020603050405020304" pitchFamily="18" charset="0"/>
                        </a:rPr>
                        <m:t>𝑐𝑚</m:t>
                      </m:r>
                    </m:oMath>
                  </m:oMathPara>
                </a14:m>
                <a:endParaRPr lang="es-EC" sz="1600" dirty="0">
                  <a:solidFill>
                    <a:srgbClr val="000000"/>
                  </a:solidFill>
                  <a:effectLst/>
                  <a:latin typeface="Times New Roman" panose="02020603050405020304" pitchFamily="18" charset="0"/>
                  <a:ea typeface="Times New Roman" panose="02020603050405020304" pitchFamily="18"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283335" y="2594897"/>
                <a:ext cx="3145627" cy="1821461"/>
              </a:xfrm>
              <a:prstGeom prst="rect">
                <a:avLst/>
              </a:prstGeom>
              <a:blipFill rotWithShape="0">
                <a:blip r:embed="rId7"/>
                <a:stretch>
                  <a:fillRect/>
                </a:stretch>
              </a:blipFill>
              <a:ln>
                <a:solidFill>
                  <a:schemeClr val="accent6"/>
                </a:solidFill>
              </a:ln>
            </p:spPr>
            <p:txBody>
              <a:bodyPr/>
              <a:lstStyle/>
              <a:p>
                <a:r>
                  <a:rPr lang="es-EC">
                    <a:noFill/>
                  </a:rPr>
                  <a:t> </a:t>
                </a:r>
              </a:p>
            </p:txBody>
          </p:sp>
        </mc:Fallback>
      </mc:AlternateContent>
      <p:sp>
        <p:nvSpPr>
          <p:cNvPr id="52" name="Rectángulo 51"/>
          <p:cNvSpPr/>
          <p:nvPr/>
        </p:nvSpPr>
        <p:spPr>
          <a:xfrm>
            <a:off x="253962" y="4772613"/>
            <a:ext cx="3145627" cy="461665"/>
          </a:xfrm>
          <a:prstGeom prst="rect">
            <a:avLst/>
          </a:prstGeom>
          <a:ln>
            <a:solidFill>
              <a:schemeClr val="accent6"/>
            </a:solidFill>
          </a:ln>
        </p:spPr>
        <p:txBody>
          <a:bodyPr wrap="square">
            <a:spAutoFit/>
          </a:bodyPr>
          <a:lstStyle/>
          <a:p>
            <a:pPr lvl="0" algn="ctr">
              <a:lnSpc>
                <a:spcPct val="150000"/>
              </a:lnSpc>
              <a:spcBef>
                <a:spcPts val="600"/>
              </a:spcBef>
              <a:spcAft>
                <a:spcPts val="0"/>
              </a:spcAft>
            </a:pPr>
            <a:r>
              <a:rPr lang="es-EC" b="1" dirty="0">
                <a:solidFill>
                  <a:srgbClr val="000000"/>
                </a:solidFill>
                <a:ea typeface="Times New Roman" panose="02020603050405020304" pitchFamily="18" charset="0"/>
              </a:rPr>
              <a:t>Espaciamiento (s) = 10 cm</a:t>
            </a:r>
            <a:endParaRPr lang="es-EC" b="1" dirty="0">
              <a:solidFill>
                <a:srgbClr val="000000"/>
              </a:solidFill>
              <a:effectLst/>
              <a:latin typeface="Times New Roman" panose="02020603050405020304" pitchFamily="18" charset="0"/>
              <a:ea typeface="Times New Roman" panose="02020603050405020304" pitchFamily="18" charset="0"/>
            </a:endParaRPr>
          </a:p>
        </p:txBody>
      </p:sp>
      <p:sp>
        <p:nvSpPr>
          <p:cNvPr id="14" name="Rectángulo 13"/>
          <p:cNvSpPr/>
          <p:nvPr/>
        </p:nvSpPr>
        <p:spPr>
          <a:xfrm>
            <a:off x="352698" y="3174274"/>
            <a:ext cx="2979074" cy="3890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3" name="Rectángulo 52"/>
          <p:cNvSpPr/>
          <p:nvPr/>
        </p:nvSpPr>
        <p:spPr>
          <a:xfrm>
            <a:off x="4505944" y="1841764"/>
            <a:ext cx="2983121"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ÁREA DE ACERO</a:t>
            </a:r>
          </a:p>
        </p:txBody>
      </p:sp>
      <mc:AlternateContent xmlns:mc="http://schemas.openxmlformats.org/markup-compatibility/2006" xmlns:a14="http://schemas.microsoft.com/office/drawing/2010/main">
        <mc:Choice Requires="a14">
          <p:sp>
            <p:nvSpPr>
              <p:cNvPr id="20" name="Rectángulo 19"/>
              <p:cNvSpPr/>
              <p:nvPr/>
            </p:nvSpPr>
            <p:spPr>
              <a:xfrm>
                <a:off x="4166109" y="2597771"/>
                <a:ext cx="3662790" cy="1529137"/>
              </a:xfrm>
              <a:prstGeom prst="rect">
                <a:avLst/>
              </a:prstGeom>
              <a:ln>
                <a:solidFill>
                  <a:schemeClr val="accent6"/>
                </a:solidFill>
              </a:ln>
            </p:spPr>
            <p:txBody>
              <a:bodyPr wrap="square">
                <a:spAutoFit/>
              </a:bodyPr>
              <a:lstStyle/>
              <a:p>
                <a:pPr lvl="0" algn="just">
                  <a:lnSpc>
                    <a:spcPct val="150000"/>
                  </a:lnSpc>
                  <a:spcBef>
                    <a:spcPts val="600"/>
                  </a:spcBef>
                  <a:spcAft>
                    <a:spcPts val="0"/>
                  </a:spcAft>
                </a:pPr>
                <a14:m>
                  <m:oMath xmlns:m="http://schemas.openxmlformats.org/officeDocument/2006/math">
                    <m:r>
                      <a:rPr lang="es-EC" sz="1600" b="0" i="1" smtClean="0">
                        <a:solidFill>
                          <a:srgbClr val="000000"/>
                        </a:solidFill>
                        <a:latin typeface="Cambria Math" panose="02040503050406030204" pitchFamily="18" charset="0"/>
                        <a:ea typeface="Times New Roman" panose="02020603050405020304" pitchFamily="18" charset="0"/>
                      </a:rPr>
                      <m:t>0</m:t>
                    </m:r>
                    <m:r>
                      <a:rPr lang="es-EC" sz="1600" i="1">
                        <a:solidFill>
                          <a:srgbClr val="000000"/>
                        </a:solidFill>
                        <a:latin typeface="Cambria Math" panose="02040503050406030204" pitchFamily="18" charset="0"/>
                        <a:ea typeface="Times New Roman" panose="02020603050405020304" pitchFamily="18" charset="0"/>
                      </a:rPr>
                      <m:t>,3∗</m:t>
                    </m:r>
                    <m:r>
                      <a:rPr lang="es-EC" sz="1600" i="1">
                        <a:solidFill>
                          <a:srgbClr val="000000"/>
                        </a:solidFill>
                        <a:latin typeface="Cambria Math" panose="02040503050406030204" pitchFamily="18" charset="0"/>
                        <a:ea typeface="Times New Roman" panose="02020603050405020304" pitchFamily="18" charset="0"/>
                      </a:rPr>
                      <m:t>𝑠</m:t>
                    </m:r>
                    <m:r>
                      <a:rPr lang="es-EC" sz="1600" i="1">
                        <a:solidFill>
                          <a:srgbClr val="000000"/>
                        </a:solidFill>
                        <a:latin typeface="Cambria Math" panose="02040503050406030204" pitchFamily="18" charset="0"/>
                        <a:ea typeface="Times New Roman" panose="02020603050405020304" pitchFamily="18" charset="0"/>
                      </a:rPr>
                      <m:t>∗</m:t>
                    </m:r>
                    <m:r>
                      <a:rPr lang="es-EC" sz="1600" i="1">
                        <a:solidFill>
                          <a:srgbClr val="000000"/>
                        </a:solidFill>
                        <a:latin typeface="Cambria Math" panose="02040503050406030204" pitchFamily="18" charset="0"/>
                        <a:ea typeface="Times New Roman" panose="02020603050405020304" pitchFamily="18" charset="0"/>
                      </a:rPr>
                      <m:t>𝑏𝑐</m:t>
                    </m:r>
                    <m:r>
                      <a:rPr lang="es-EC" sz="1600" i="1">
                        <a:solidFill>
                          <a:srgbClr val="000000"/>
                        </a:solidFill>
                        <a:latin typeface="Cambria Math" panose="02040503050406030204" pitchFamily="18" charset="0"/>
                        <a:ea typeface="Times New Roman" panose="02020603050405020304" pitchFamily="18" charset="0"/>
                      </a:rPr>
                      <m:t>∗</m:t>
                    </m:r>
                    <m:f>
                      <m:fPr>
                        <m:ctrlPr>
                          <a:rPr lang="es-EC" sz="1600" i="1">
                            <a:solidFill>
                              <a:srgbClr val="000000"/>
                            </a:solidFill>
                            <a:effectLst/>
                            <a:latin typeface="Cambria Math" panose="02040503050406030204" pitchFamily="18" charset="0"/>
                            <a:ea typeface="Times New Roman" panose="02020603050405020304" pitchFamily="18" charset="0"/>
                          </a:rPr>
                        </m:ctrlPr>
                      </m:fPr>
                      <m:num>
                        <m:sSub>
                          <m:sSubPr>
                            <m:ctrlPr>
                              <a:rPr lang="es-EC" sz="1600" i="1">
                                <a:solidFill>
                                  <a:srgbClr val="000000"/>
                                </a:solidFill>
                                <a:effectLst/>
                                <a:latin typeface="Cambria Math" panose="02040503050406030204" pitchFamily="18" charset="0"/>
                                <a:ea typeface="Times New Roman" panose="02020603050405020304" pitchFamily="18" charset="0"/>
                              </a:rPr>
                            </m:ctrlPr>
                          </m:sSubPr>
                          <m:e>
                            <m:sSup>
                              <m:sSupPr>
                                <m:ctrlPr>
                                  <a:rPr lang="es-EC" sz="1600" i="1">
                                    <a:solidFill>
                                      <a:srgbClr val="000000"/>
                                    </a:solidFill>
                                    <a:effectLst/>
                                    <a:latin typeface="Cambria Math" panose="02040503050406030204" pitchFamily="18" charset="0"/>
                                    <a:ea typeface="Times New Roman" panose="02020603050405020304" pitchFamily="18" charset="0"/>
                                  </a:rPr>
                                </m:ctrlPr>
                              </m:sSupPr>
                              <m:e>
                                <m:r>
                                  <a:rPr lang="es-EC" sz="1600" i="1">
                                    <a:solidFill>
                                      <a:srgbClr val="000000"/>
                                    </a:solidFill>
                                    <a:effectLst/>
                                    <a:latin typeface="Cambria Math" panose="02040503050406030204" pitchFamily="18" charset="0"/>
                                    <a:ea typeface="Times New Roman" panose="02020603050405020304" pitchFamily="18" charset="0"/>
                                  </a:rPr>
                                  <m:t>𝑓</m:t>
                                </m:r>
                              </m:e>
                              <m:sup>
                                <m:r>
                                  <a:rPr lang="es-EC" sz="1600" i="1">
                                    <a:solidFill>
                                      <a:srgbClr val="000000"/>
                                    </a:solidFill>
                                    <a:effectLst/>
                                    <a:latin typeface="Cambria Math" panose="02040503050406030204" pitchFamily="18" charset="0"/>
                                    <a:ea typeface="Times New Roman" panose="02020603050405020304" pitchFamily="18" charset="0"/>
                                  </a:rPr>
                                  <m:t>′</m:t>
                                </m:r>
                              </m:sup>
                            </m:sSup>
                          </m:e>
                          <m:sub>
                            <m:r>
                              <a:rPr lang="es-EC" sz="1600" i="1">
                                <a:solidFill>
                                  <a:srgbClr val="000000"/>
                                </a:solidFill>
                                <a:effectLst/>
                                <a:latin typeface="Cambria Math" panose="02040503050406030204" pitchFamily="18" charset="0"/>
                                <a:ea typeface="Times New Roman" panose="02020603050405020304" pitchFamily="18" charset="0"/>
                              </a:rPr>
                              <m:t>𝑐</m:t>
                            </m:r>
                          </m:sub>
                        </m:sSub>
                      </m:num>
                      <m:den>
                        <m:r>
                          <a:rPr lang="es-EC" sz="1600" i="1">
                            <a:solidFill>
                              <a:srgbClr val="000000"/>
                            </a:solidFill>
                            <a:effectLst/>
                            <a:latin typeface="Cambria Math" panose="02040503050406030204" pitchFamily="18" charset="0"/>
                            <a:ea typeface="Times New Roman" panose="02020603050405020304" pitchFamily="18" charset="0"/>
                          </a:rPr>
                          <m:t>𝑓𝑦𝑡</m:t>
                        </m:r>
                      </m:den>
                    </m:f>
                    <m:d>
                      <m:dPr>
                        <m:ctrlPr>
                          <a:rPr lang="es-EC" sz="1600" i="1">
                            <a:solidFill>
                              <a:srgbClr val="000000"/>
                            </a:solidFill>
                            <a:effectLst/>
                            <a:latin typeface="Cambria Math" panose="02040503050406030204" pitchFamily="18" charset="0"/>
                            <a:ea typeface="Times New Roman" panose="02020603050405020304" pitchFamily="18" charset="0"/>
                          </a:rPr>
                        </m:ctrlPr>
                      </m:dPr>
                      <m:e>
                        <m:f>
                          <m:fPr>
                            <m:ctrlPr>
                              <a:rPr lang="es-EC" sz="1600" i="1">
                                <a:solidFill>
                                  <a:srgbClr val="000000"/>
                                </a:solidFill>
                                <a:effectLst/>
                                <a:latin typeface="Cambria Math" panose="02040503050406030204" pitchFamily="18" charset="0"/>
                                <a:ea typeface="Times New Roman" panose="02020603050405020304" pitchFamily="18" charset="0"/>
                              </a:rPr>
                            </m:ctrlPr>
                          </m:fPr>
                          <m:num>
                            <m:r>
                              <a:rPr lang="es-EC" sz="1600" i="1">
                                <a:solidFill>
                                  <a:srgbClr val="000000"/>
                                </a:solidFill>
                                <a:effectLst/>
                                <a:latin typeface="Cambria Math" panose="02040503050406030204" pitchFamily="18" charset="0"/>
                                <a:ea typeface="Times New Roman" panose="02020603050405020304" pitchFamily="18" charset="0"/>
                              </a:rPr>
                              <m:t>𝐴𝑔</m:t>
                            </m:r>
                          </m:num>
                          <m:den>
                            <m:r>
                              <a:rPr lang="es-EC" sz="1600" i="1">
                                <a:solidFill>
                                  <a:srgbClr val="000000"/>
                                </a:solidFill>
                                <a:effectLst/>
                                <a:latin typeface="Cambria Math" panose="02040503050406030204" pitchFamily="18" charset="0"/>
                                <a:ea typeface="Times New Roman" panose="02020603050405020304" pitchFamily="18" charset="0"/>
                              </a:rPr>
                              <m:t>𝐴𝑐h</m:t>
                            </m:r>
                          </m:den>
                        </m:f>
                        <m:r>
                          <a:rPr lang="es-EC" sz="1600" i="1">
                            <a:solidFill>
                              <a:srgbClr val="000000"/>
                            </a:solidFill>
                            <a:effectLst/>
                            <a:latin typeface="Cambria Math" panose="02040503050406030204" pitchFamily="18" charset="0"/>
                            <a:ea typeface="Times New Roman" panose="02020603050405020304" pitchFamily="18" charset="0"/>
                          </a:rPr>
                          <m:t>−1</m:t>
                        </m:r>
                      </m:e>
                    </m:d>
                    <m:r>
                      <a:rPr lang="es-EC" sz="1600" i="1">
                        <a:solidFill>
                          <a:srgbClr val="000000"/>
                        </a:solidFill>
                        <a:effectLst/>
                        <a:latin typeface="Cambria Math" panose="02040503050406030204" pitchFamily="18" charset="0"/>
                        <a:ea typeface="Times New Roman" panose="02020603050405020304" pitchFamily="18" charset="0"/>
                      </a:rPr>
                      <m:t>=3,13 </m:t>
                    </m:r>
                    <m:r>
                      <a:rPr lang="es-EC" sz="1600" i="1">
                        <a:solidFill>
                          <a:srgbClr val="000000"/>
                        </a:solidFill>
                        <a:effectLst/>
                        <a:latin typeface="Cambria Math" panose="02040503050406030204" pitchFamily="18" charset="0"/>
                        <a:ea typeface="Times New Roman" panose="02020603050405020304" pitchFamily="18" charset="0"/>
                      </a:rPr>
                      <m:t>𝑐</m:t>
                    </m:r>
                    <m:sSup>
                      <m:sSupPr>
                        <m:ctrlPr>
                          <a:rPr lang="es-EC" sz="1600" i="1">
                            <a:solidFill>
                              <a:srgbClr val="000000"/>
                            </a:solidFill>
                            <a:effectLst/>
                            <a:latin typeface="Cambria Math" panose="02040503050406030204" pitchFamily="18" charset="0"/>
                            <a:ea typeface="Times New Roman" panose="02020603050405020304" pitchFamily="18" charset="0"/>
                          </a:rPr>
                        </m:ctrlPr>
                      </m:sSupPr>
                      <m:e>
                        <m:r>
                          <a:rPr lang="es-EC" sz="1600" i="1">
                            <a:solidFill>
                              <a:srgbClr val="000000"/>
                            </a:solidFill>
                            <a:effectLst/>
                            <a:latin typeface="Cambria Math" panose="02040503050406030204" pitchFamily="18" charset="0"/>
                            <a:ea typeface="Times New Roman" panose="02020603050405020304" pitchFamily="18" charset="0"/>
                          </a:rPr>
                          <m:t>𝑚</m:t>
                        </m:r>
                      </m:e>
                      <m:sup>
                        <m:r>
                          <a:rPr lang="es-EC" sz="1600" i="1">
                            <a:solidFill>
                              <a:srgbClr val="000000"/>
                            </a:solidFill>
                            <a:effectLst/>
                            <a:latin typeface="Cambria Math" panose="02040503050406030204" pitchFamily="18" charset="0"/>
                            <a:ea typeface="Times New Roman" panose="02020603050405020304" pitchFamily="18" charset="0"/>
                          </a:rPr>
                          <m:t>2</m:t>
                        </m:r>
                      </m:sup>
                    </m:sSup>
                    <m:r>
                      <a:rPr lang="es-EC" sz="1600" i="1">
                        <a:solidFill>
                          <a:srgbClr val="000000"/>
                        </a:solidFill>
                        <a:effectLst/>
                        <a:latin typeface="Cambria Math" panose="02040503050406030204" pitchFamily="18" charset="0"/>
                        <a:ea typeface="Times New Roman" panose="02020603050405020304" pitchFamily="18" charset="0"/>
                      </a:rPr>
                      <m:t> </m:t>
                    </m:r>
                  </m:oMath>
                </a14:m>
                <a:r>
                  <a:rPr lang="es-EC" sz="1600" dirty="0">
                    <a:solidFill>
                      <a:srgbClr val="000000"/>
                    </a:solidFill>
                    <a:effectLst/>
                    <a:latin typeface="Times New Roman" panose="02020603050405020304" pitchFamily="18" charset="0"/>
                    <a:ea typeface="Times New Roman" panose="02020603050405020304" pitchFamily="18" charset="0"/>
                  </a:rPr>
                  <a:t> </a:t>
                </a:r>
              </a:p>
              <a:p>
                <a:pPr lvl="0" algn="just">
                  <a:lnSpc>
                    <a:spcPct val="150000"/>
                  </a:lnSpc>
                  <a:spcBef>
                    <a:spcPts val="600"/>
                  </a:spcBef>
                  <a:spcAft>
                    <a:spcPts val="0"/>
                  </a:spcAft>
                </a:pPr>
                <a14:m>
                  <m:oMathPara xmlns:m="http://schemas.openxmlformats.org/officeDocument/2006/math">
                    <m:oMathParaPr>
                      <m:jc m:val="left"/>
                    </m:oMathParaPr>
                    <m:oMath xmlns:m="http://schemas.openxmlformats.org/officeDocument/2006/math">
                      <m:r>
                        <a:rPr lang="es-EC" sz="1600" i="1">
                          <a:solidFill>
                            <a:srgbClr val="000000"/>
                          </a:solidFill>
                          <a:effectLst/>
                          <a:latin typeface="Cambria Math" panose="02040503050406030204" pitchFamily="18" charset="0"/>
                          <a:ea typeface="Times New Roman" panose="02020603050405020304" pitchFamily="18" charset="0"/>
                        </a:rPr>
                        <m:t>0,09∗</m:t>
                      </m:r>
                      <m:r>
                        <a:rPr lang="es-EC" sz="1600" i="1">
                          <a:solidFill>
                            <a:srgbClr val="000000"/>
                          </a:solidFill>
                          <a:effectLst/>
                          <a:latin typeface="Cambria Math" panose="02040503050406030204" pitchFamily="18" charset="0"/>
                          <a:ea typeface="Times New Roman" panose="02020603050405020304" pitchFamily="18" charset="0"/>
                        </a:rPr>
                        <m:t>𝑠</m:t>
                      </m:r>
                      <m:r>
                        <a:rPr lang="es-EC" sz="1600" i="1">
                          <a:solidFill>
                            <a:srgbClr val="000000"/>
                          </a:solidFill>
                          <a:effectLst/>
                          <a:latin typeface="Cambria Math" panose="02040503050406030204" pitchFamily="18" charset="0"/>
                          <a:ea typeface="Times New Roman" panose="02020603050405020304" pitchFamily="18" charset="0"/>
                        </a:rPr>
                        <m:t>∗</m:t>
                      </m:r>
                      <m:r>
                        <a:rPr lang="es-EC" sz="1600" i="1">
                          <a:solidFill>
                            <a:srgbClr val="000000"/>
                          </a:solidFill>
                          <a:effectLst/>
                          <a:latin typeface="Cambria Math" panose="02040503050406030204" pitchFamily="18" charset="0"/>
                          <a:ea typeface="Times New Roman" panose="02020603050405020304" pitchFamily="18" charset="0"/>
                        </a:rPr>
                        <m:t>𝑏𝑐</m:t>
                      </m:r>
                      <m:r>
                        <a:rPr lang="es-EC" sz="1600" i="1">
                          <a:solidFill>
                            <a:srgbClr val="000000"/>
                          </a:solidFill>
                          <a:effectLst/>
                          <a:latin typeface="Cambria Math" panose="02040503050406030204" pitchFamily="18" charset="0"/>
                          <a:ea typeface="Times New Roman" panose="02020603050405020304" pitchFamily="18" charset="0"/>
                        </a:rPr>
                        <m:t>∗</m:t>
                      </m:r>
                      <m:f>
                        <m:fPr>
                          <m:ctrlPr>
                            <a:rPr lang="es-EC" sz="1600" i="1">
                              <a:solidFill>
                                <a:srgbClr val="000000"/>
                              </a:solidFill>
                              <a:effectLst/>
                              <a:latin typeface="Cambria Math" panose="02040503050406030204" pitchFamily="18" charset="0"/>
                              <a:ea typeface="Times New Roman" panose="02020603050405020304" pitchFamily="18" charset="0"/>
                            </a:rPr>
                          </m:ctrlPr>
                        </m:fPr>
                        <m:num>
                          <m:sSub>
                            <m:sSubPr>
                              <m:ctrlPr>
                                <a:rPr lang="es-EC" sz="1600" i="1">
                                  <a:solidFill>
                                    <a:srgbClr val="000000"/>
                                  </a:solidFill>
                                  <a:effectLst/>
                                  <a:latin typeface="Cambria Math" panose="02040503050406030204" pitchFamily="18" charset="0"/>
                                  <a:ea typeface="Times New Roman" panose="02020603050405020304" pitchFamily="18" charset="0"/>
                                </a:rPr>
                              </m:ctrlPr>
                            </m:sSubPr>
                            <m:e>
                              <m:sSup>
                                <m:sSupPr>
                                  <m:ctrlPr>
                                    <a:rPr lang="es-EC" sz="1600" i="1">
                                      <a:solidFill>
                                        <a:srgbClr val="000000"/>
                                      </a:solidFill>
                                      <a:effectLst/>
                                      <a:latin typeface="Cambria Math" panose="02040503050406030204" pitchFamily="18" charset="0"/>
                                      <a:ea typeface="Times New Roman" panose="02020603050405020304" pitchFamily="18" charset="0"/>
                                    </a:rPr>
                                  </m:ctrlPr>
                                </m:sSupPr>
                                <m:e>
                                  <m:r>
                                    <a:rPr lang="es-EC" sz="1600" i="1">
                                      <a:solidFill>
                                        <a:srgbClr val="000000"/>
                                      </a:solidFill>
                                      <a:effectLst/>
                                      <a:latin typeface="Cambria Math" panose="02040503050406030204" pitchFamily="18" charset="0"/>
                                      <a:ea typeface="Times New Roman" panose="02020603050405020304" pitchFamily="18" charset="0"/>
                                    </a:rPr>
                                    <m:t>𝑓</m:t>
                                  </m:r>
                                </m:e>
                                <m:sup>
                                  <m:r>
                                    <a:rPr lang="es-EC" sz="1600" i="1">
                                      <a:solidFill>
                                        <a:srgbClr val="000000"/>
                                      </a:solidFill>
                                      <a:effectLst/>
                                      <a:latin typeface="Cambria Math" panose="02040503050406030204" pitchFamily="18" charset="0"/>
                                      <a:ea typeface="Times New Roman" panose="02020603050405020304" pitchFamily="18" charset="0"/>
                                    </a:rPr>
                                    <m:t>′</m:t>
                                  </m:r>
                                </m:sup>
                              </m:sSup>
                            </m:e>
                            <m:sub>
                              <m:r>
                                <a:rPr lang="es-EC" sz="1600" i="1">
                                  <a:solidFill>
                                    <a:srgbClr val="000000"/>
                                  </a:solidFill>
                                  <a:effectLst/>
                                  <a:latin typeface="Cambria Math" panose="02040503050406030204" pitchFamily="18" charset="0"/>
                                  <a:ea typeface="Times New Roman" panose="02020603050405020304" pitchFamily="18" charset="0"/>
                                </a:rPr>
                                <m:t>𝑐</m:t>
                              </m:r>
                            </m:sub>
                          </m:sSub>
                        </m:num>
                        <m:den>
                          <m:r>
                            <a:rPr lang="es-EC" sz="1600" i="1">
                              <a:solidFill>
                                <a:srgbClr val="000000"/>
                              </a:solidFill>
                              <a:effectLst/>
                              <a:latin typeface="Cambria Math" panose="02040503050406030204" pitchFamily="18" charset="0"/>
                              <a:ea typeface="Times New Roman" panose="02020603050405020304" pitchFamily="18" charset="0"/>
                            </a:rPr>
                            <m:t>𝑓𝑦𝑡</m:t>
                          </m:r>
                        </m:den>
                      </m:f>
                      <m:r>
                        <a:rPr lang="es-EC" sz="1600" i="1">
                          <a:solidFill>
                            <a:srgbClr val="000000"/>
                          </a:solidFill>
                          <a:effectLst/>
                          <a:latin typeface="Cambria Math" panose="02040503050406030204" pitchFamily="18" charset="0"/>
                          <a:ea typeface="Times New Roman" panose="02020603050405020304" pitchFamily="18" charset="0"/>
                        </a:rPr>
                        <m:t>=2,25 </m:t>
                      </m:r>
                      <m:r>
                        <a:rPr lang="es-EC" sz="1600" i="1">
                          <a:solidFill>
                            <a:srgbClr val="000000"/>
                          </a:solidFill>
                          <a:effectLst/>
                          <a:latin typeface="Cambria Math" panose="02040503050406030204" pitchFamily="18" charset="0"/>
                          <a:ea typeface="Times New Roman" panose="02020603050405020304" pitchFamily="18" charset="0"/>
                        </a:rPr>
                        <m:t>𝑐</m:t>
                      </m:r>
                      <m:sSup>
                        <m:sSupPr>
                          <m:ctrlPr>
                            <a:rPr lang="es-EC" sz="1600" i="1">
                              <a:solidFill>
                                <a:srgbClr val="000000"/>
                              </a:solidFill>
                              <a:effectLst/>
                              <a:latin typeface="Cambria Math" panose="02040503050406030204" pitchFamily="18" charset="0"/>
                              <a:ea typeface="Times New Roman" panose="02020603050405020304" pitchFamily="18" charset="0"/>
                            </a:rPr>
                          </m:ctrlPr>
                        </m:sSupPr>
                        <m:e>
                          <m:r>
                            <a:rPr lang="es-EC" sz="1600" i="1">
                              <a:solidFill>
                                <a:srgbClr val="000000"/>
                              </a:solidFill>
                              <a:effectLst/>
                              <a:latin typeface="Cambria Math" panose="02040503050406030204" pitchFamily="18" charset="0"/>
                              <a:ea typeface="Times New Roman" panose="02020603050405020304" pitchFamily="18" charset="0"/>
                            </a:rPr>
                            <m:t>𝑚</m:t>
                          </m:r>
                        </m:e>
                        <m:sup>
                          <m:r>
                            <a:rPr lang="es-EC" sz="1600" i="1">
                              <a:solidFill>
                                <a:srgbClr val="000000"/>
                              </a:solidFill>
                              <a:effectLst/>
                              <a:latin typeface="Cambria Math" panose="02040503050406030204" pitchFamily="18" charset="0"/>
                              <a:ea typeface="Times New Roman" panose="02020603050405020304" pitchFamily="18" charset="0"/>
                            </a:rPr>
                            <m:t>2</m:t>
                          </m:r>
                        </m:sup>
                      </m:sSup>
                    </m:oMath>
                  </m:oMathPara>
                </a14:m>
                <a:endParaRPr lang="es-EC" sz="1600" dirty="0">
                  <a:solidFill>
                    <a:srgbClr val="000000"/>
                  </a:solidFill>
                  <a:effectLst/>
                  <a:latin typeface="Times New Roman" panose="02020603050405020304" pitchFamily="18" charset="0"/>
                  <a:ea typeface="Times New Roman" panose="02020603050405020304" pitchFamily="18" charset="0"/>
                </a:endParaRPr>
              </a:p>
            </p:txBody>
          </p:sp>
        </mc:Choice>
        <mc:Fallback xmlns="">
          <p:sp>
            <p:nvSpPr>
              <p:cNvPr id="20" name="Rectángulo 19"/>
              <p:cNvSpPr>
                <a:spLocks noRot="1" noChangeAspect="1" noMove="1" noResize="1" noEditPoints="1" noAdjustHandles="1" noChangeArrowheads="1" noChangeShapeType="1" noTextEdit="1"/>
              </p:cNvSpPr>
              <p:nvPr/>
            </p:nvSpPr>
            <p:spPr>
              <a:xfrm>
                <a:off x="4166109" y="2597771"/>
                <a:ext cx="3662790" cy="1529137"/>
              </a:xfrm>
              <a:prstGeom prst="rect">
                <a:avLst/>
              </a:prstGeom>
              <a:blipFill rotWithShape="0">
                <a:blip r:embed="rId8"/>
                <a:stretch>
                  <a:fillRect/>
                </a:stretch>
              </a:blipFill>
              <a:ln>
                <a:solidFill>
                  <a:schemeClr val="accent6"/>
                </a:solidFill>
              </a:ln>
            </p:spPr>
            <p:txBody>
              <a:bodyPr/>
              <a:lstStyle/>
              <a:p>
                <a:r>
                  <a:rPr lang="es-EC">
                    <a:noFill/>
                  </a:rPr>
                  <a:t> </a:t>
                </a:r>
              </a:p>
            </p:txBody>
          </p:sp>
        </mc:Fallback>
      </mc:AlternateContent>
      <p:sp>
        <p:nvSpPr>
          <p:cNvPr id="54" name="Rectángulo 53"/>
          <p:cNvSpPr/>
          <p:nvPr/>
        </p:nvSpPr>
        <p:spPr>
          <a:xfrm>
            <a:off x="4424690" y="4778331"/>
            <a:ext cx="3145627" cy="507831"/>
          </a:xfrm>
          <a:prstGeom prst="rect">
            <a:avLst/>
          </a:prstGeom>
          <a:ln>
            <a:solidFill>
              <a:schemeClr val="accent6"/>
            </a:solidFill>
          </a:ln>
        </p:spPr>
        <p:txBody>
          <a:bodyPr wrap="square">
            <a:spAutoFit/>
          </a:bodyPr>
          <a:lstStyle/>
          <a:p>
            <a:pPr lvl="0" algn="ctr">
              <a:lnSpc>
                <a:spcPct val="150000"/>
              </a:lnSpc>
              <a:spcBef>
                <a:spcPts val="600"/>
              </a:spcBef>
              <a:spcAft>
                <a:spcPts val="0"/>
              </a:spcAft>
            </a:pPr>
            <a:r>
              <a:rPr lang="es-EC" b="1" dirty="0">
                <a:solidFill>
                  <a:srgbClr val="000000"/>
                </a:solidFill>
                <a:ea typeface="Times New Roman" panose="02020603050405020304" pitchFamily="18" charset="0"/>
              </a:rPr>
              <a:t>Av = 3,13 cm</a:t>
            </a:r>
            <a:endParaRPr lang="es-EC" b="1" dirty="0">
              <a:solidFill>
                <a:srgbClr val="000000"/>
              </a:solidFill>
              <a:effectLst/>
              <a:latin typeface="Times New Roman" panose="02020603050405020304" pitchFamily="18" charset="0"/>
              <a:ea typeface="Times New Roman" panose="02020603050405020304" pitchFamily="18" charset="0"/>
            </a:endParaRPr>
          </a:p>
        </p:txBody>
      </p:sp>
      <p:sp>
        <p:nvSpPr>
          <p:cNvPr id="55" name="Rectángulo 54"/>
          <p:cNvSpPr/>
          <p:nvPr/>
        </p:nvSpPr>
        <p:spPr>
          <a:xfrm>
            <a:off x="8898163" y="1836327"/>
            <a:ext cx="2527062"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DISEÑO</a:t>
            </a:r>
          </a:p>
        </p:txBody>
      </p:sp>
      <mc:AlternateContent xmlns:mc="http://schemas.openxmlformats.org/markup-compatibility/2006" xmlns:a14="http://schemas.microsoft.com/office/drawing/2010/main">
        <mc:Choice Requires="a14">
          <p:sp>
            <p:nvSpPr>
              <p:cNvPr id="56" name="Rectángulo 55"/>
              <p:cNvSpPr/>
              <p:nvPr/>
            </p:nvSpPr>
            <p:spPr>
              <a:xfrm>
                <a:off x="9189841" y="2572013"/>
                <a:ext cx="2071004" cy="369332"/>
              </a:xfrm>
              <a:prstGeom prst="rect">
                <a:avLst/>
              </a:prstGeom>
              <a:ln>
                <a:solidFill>
                  <a:schemeClr val="accent6"/>
                </a:solidFill>
              </a:ln>
            </p:spPr>
            <p:txBody>
              <a:bodyPr wrap="square">
                <a:spAutoFit/>
              </a:bodyPr>
              <a:lstStyle/>
              <a:p>
                <a:pPr algn="ctr"/>
                <a:r>
                  <a:rPr lang="es-EC" dirty="0"/>
                  <a:t>2 E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Φ</m:t>
                    </m:r>
                  </m:oMath>
                </a14:m>
                <a:r>
                  <a:rPr lang="es-EC" dirty="0"/>
                  <a:t> 10 mm </a:t>
                </a:r>
              </a:p>
            </p:txBody>
          </p:sp>
        </mc:Choice>
        <mc:Fallback xmlns="">
          <p:sp>
            <p:nvSpPr>
              <p:cNvPr id="56" name="Rectángulo 55"/>
              <p:cNvSpPr>
                <a:spLocks noRot="1" noChangeAspect="1" noMove="1" noResize="1" noEditPoints="1" noAdjustHandles="1" noChangeArrowheads="1" noChangeShapeType="1" noTextEdit="1"/>
              </p:cNvSpPr>
              <p:nvPr/>
            </p:nvSpPr>
            <p:spPr>
              <a:xfrm>
                <a:off x="9189841" y="2572013"/>
                <a:ext cx="2071004" cy="369332"/>
              </a:xfrm>
              <a:prstGeom prst="rect">
                <a:avLst/>
              </a:prstGeom>
              <a:blipFill rotWithShape="0">
                <a:blip r:embed="rId9"/>
                <a:stretch>
                  <a:fillRect t="-7937" b="-22222"/>
                </a:stretch>
              </a:blipFill>
              <a:ln>
                <a:solidFill>
                  <a:schemeClr val="accent6"/>
                </a:solidFill>
              </a:ln>
            </p:spPr>
            <p:txBody>
              <a:bodyPr/>
              <a:lstStyle/>
              <a:p>
                <a:r>
                  <a:rPr lang="es-EC">
                    <a:noFill/>
                  </a:rPr>
                  <a:t> </a:t>
                </a:r>
              </a:p>
            </p:txBody>
          </p:sp>
        </mc:Fallback>
      </mc:AlternateContent>
    </p:spTree>
    <p:extLst>
      <p:ext uri="{BB962C8B-B14F-4D97-AF65-F5344CB8AC3E}">
        <p14:creationId xmlns:p14="http://schemas.microsoft.com/office/powerpoint/2010/main" val="122519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44"/>
                                        </p:tgtEl>
                                      </p:cBhvr>
                                    </p:animEffect>
                                    <p:set>
                                      <p:cBhvr>
                                        <p:cTn id="46" dur="1" fill="hold">
                                          <p:stCondLst>
                                            <p:cond delay="499"/>
                                          </p:stCondLst>
                                        </p:cTn>
                                        <p:tgtEl>
                                          <p:spTgt spid="44"/>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47"/>
                                        </p:tgtEl>
                                      </p:cBhvr>
                                    </p:animEffect>
                                    <p:set>
                                      <p:cBhvr>
                                        <p:cTn id="49" dur="1" fill="hold">
                                          <p:stCondLst>
                                            <p:cond delay="499"/>
                                          </p:stCondLst>
                                        </p:cTn>
                                        <p:tgtEl>
                                          <p:spTgt spid="47"/>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47"/>
                                        </p:tgtEl>
                                      </p:cBhvr>
                                    </p:animEffect>
                                    <p:set>
                                      <p:cBhvr>
                                        <p:cTn id="55" dur="1" fill="hold">
                                          <p:stCondLst>
                                            <p:cond delay="499"/>
                                          </p:stCondLst>
                                        </p:cTn>
                                        <p:tgtEl>
                                          <p:spTgt spid="47"/>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46"/>
                                        </p:tgtEl>
                                      </p:cBhvr>
                                    </p:animEffect>
                                    <p:set>
                                      <p:cBhvr>
                                        <p:cTn id="58" dur="1" fill="hold">
                                          <p:stCondLst>
                                            <p:cond delay="499"/>
                                          </p:stCondLst>
                                        </p:cTn>
                                        <p:tgtEl>
                                          <p:spTgt spid="46"/>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48"/>
                                        </p:tgtEl>
                                      </p:cBhvr>
                                    </p:animEffect>
                                    <p:set>
                                      <p:cBhvr>
                                        <p:cTn id="64" dur="1" fill="hold">
                                          <p:stCondLst>
                                            <p:cond delay="499"/>
                                          </p:stCondLst>
                                        </p:cTn>
                                        <p:tgtEl>
                                          <p:spTgt spid="48"/>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43"/>
                                        </p:tgtEl>
                                      </p:cBhvr>
                                    </p:animEffect>
                                    <p:set>
                                      <p:cBhvr>
                                        <p:cTn id="70" dur="1" fill="hold">
                                          <p:stCondLst>
                                            <p:cond delay="499"/>
                                          </p:stCondLst>
                                        </p:cTn>
                                        <p:tgtEl>
                                          <p:spTgt spid="43"/>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45"/>
                                        </p:tgtEl>
                                      </p:cBhvr>
                                    </p:animEffect>
                                    <p:set>
                                      <p:cBhvr>
                                        <p:cTn id="76" dur="1" fill="hold">
                                          <p:stCondLst>
                                            <p:cond delay="499"/>
                                          </p:stCondLst>
                                        </p:cTn>
                                        <p:tgtEl>
                                          <p:spTgt spid="45"/>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fade">
                                      <p:cBhvr>
                                        <p:cTn id="79" dur="500"/>
                                        <p:tgtEl>
                                          <p:spTgt spid="4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500"/>
                                        <p:tgtEl>
                                          <p:spTgt spid="5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2"/>
                                        </p:tgtEl>
                                        <p:attrNameLst>
                                          <p:attrName>style.visibility</p:attrName>
                                        </p:attrNameLst>
                                      </p:cBhvr>
                                      <p:to>
                                        <p:strVal val="visible"/>
                                      </p:to>
                                    </p:set>
                                    <p:animEffect transition="in" filter="fade">
                                      <p:cBhvr>
                                        <p:cTn id="85" dur="500"/>
                                        <p:tgtEl>
                                          <p:spTgt spid="5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500"/>
                                        <p:tgtEl>
                                          <p:spTgt spid="1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500"/>
                                        <p:tgtEl>
                                          <p:spTgt spid="1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animEffect transition="in" filter="fade">
                                      <p:cBhvr>
                                        <p:cTn id="94" dur="500"/>
                                        <p:tgtEl>
                                          <p:spTgt spid="5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500"/>
                                        <p:tgtEl>
                                          <p:spTgt spid="2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54"/>
                                        </p:tgtEl>
                                        <p:attrNameLst>
                                          <p:attrName>style.visibility</p:attrName>
                                        </p:attrNameLst>
                                      </p:cBhvr>
                                      <p:to>
                                        <p:strVal val="visible"/>
                                      </p:to>
                                    </p:set>
                                    <p:animEffect transition="in" filter="fade">
                                      <p:cBhvr>
                                        <p:cTn id="100" dur="500"/>
                                        <p:tgtEl>
                                          <p:spTgt spid="54"/>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55"/>
                                        </p:tgtEl>
                                        <p:attrNameLst>
                                          <p:attrName>style.visibility</p:attrName>
                                        </p:attrNameLst>
                                      </p:cBhvr>
                                      <p:to>
                                        <p:strVal val="visible"/>
                                      </p:to>
                                    </p:set>
                                    <p:animEffect transition="in" filter="fade">
                                      <p:cBhvr>
                                        <p:cTn id="105" dur="500"/>
                                        <p:tgtEl>
                                          <p:spTgt spid="55"/>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56"/>
                                        </p:tgtEl>
                                        <p:attrNameLst>
                                          <p:attrName>style.visibility</p:attrName>
                                        </p:attrNameLst>
                                      </p:cBhvr>
                                      <p:to>
                                        <p:strVal val="visible"/>
                                      </p:to>
                                    </p:set>
                                    <p:animEffect transition="in" filter="fade">
                                      <p:cBhvr>
                                        <p:cTn id="108" dur="500"/>
                                        <p:tgtEl>
                                          <p:spTgt spid="56"/>
                                        </p:tgtEl>
                                      </p:cBhvr>
                                    </p:animEffect>
                                  </p:childTnLst>
                                </p:cTn>
                              </p:par>
                              <p:par>
                                <p:cTn id="109" presetID="10" presetClass="entr" presetSubtype="0" fill="hold" nodeType="withEffect">
                                  <p:stCondLst>
                                    <p:cond delay="0"/>
                                  </p:stCondLst>
                                  <p:childTnLst>
                                    <p:set>
                                      <p:cBhvr>
                                        <p:cTn id="110" dur="1" fill="hold">
                                          <p:stCondLst>
                                            <p:cond delay="0"/>
                                          </p:stCondLst>
                                        </p:cTn>
                                        <p:tgtEl>
                                          <p:spTgt spid="60"/>
                                        </p:tgtEl>
                                        <p:attrNameLst>
                                          <p:attrName>style.visibility</p:attrName>
                                        </p:attrNameLst>
                                      </p:cBhvr>
                                      <p:to>
                                        <p:strVal val="visible"/>
                                      </p:to>
                                    </p:set>
                                    <p:animEffect transition="in" filter="fade">
                                      <p:cBhvr>
                                        <p:cTn id="11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P spid="49" grpId="0" animBg="1"/>
      <p:bldP spid="5" grpId="0" animBg="1"/>
      <p:bldP spid="5" grpId="1" animBg="1"/>
      <p:bldP spid="42" grpId="0" animBg="1"/>
      <p:bldP spid="42" grpId="1" animBg="1"/>
      <p:bldP spid="7" grpId="0" animBg="1"/>
      <p:bldP spid="7"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7" grpId="2" animBg="1"/>
      <p:bldP spid="48" grpId="0" animBg="1"/>
      <p:bldP spid="48" grpId="1" animBg="1"/>
      <p:bldP spid="50" grpId="0" animBg="1"/>
      <p:bldP spid="11" grpId="0" animBg="1"/>
      <p:bldP spid="52" grpId="0" animBg="1"/>
      <p:bldP spid="14" grpId="0" animBg="1"/>
      <p:bldP spid="53" grpId="0" animBg="1"/>
      <p:bldP spid="20" grpId="0" animBg="1"/>
      <p:bldP spid="54" grpId="0" animBg="1"/>
      <p:bldP spid="55" grpId="0" animBg="1"/>
      <p:bldP spid="5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75</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19" name="3 Flecha a la derecha con muesca">
            <a:extLst>
              <a:ext uri="{FF2B5EF4-FFF2-40B4-BE49-F238E27FC236}">
                <a16:creationId xmlns:a16="http://schemas.microsoft.com/office/drawing/2014/main" id="{0ED1BE69-07FC-4558-8A1B-EDD6CA6F5F2C}"/>
              </a:ext>
            </a:extLst>
          </p:cNvPr>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20" name="3 Flecha a la derecha con muesca">
            <a:extLst>
              <a:ext uri="{FF2B5EF4-FFF2-40B4-BE49-F238E27FC236}">
                <a16:creationId xmlns:a16="http://schemas.microsoft.com/office/drawing/2014/main" id="{95372E5D-1B49-4720-812C-863D737E63AA}"/>
              </a:ext>
            </a:extLst>
          </p:cNvPr>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
        <p:nvSpPr>
          <p:cNvPr id="14" name="3 CuadroTexto"/>
          <p:cNvSpPr txBox="1"/>
          <p:nvPr/>
        </p:nvSpPr>
        <p:spPr>
          <a:xfrm>
            <a:off x="283335" y="86881"/>
            <a:ext cx="9558156" cy="461665"/>
          </a:xfrm>
          <a:prstGeom prst="rect">
            <a:avLst/>
          </a:prstGeom>
          <a:noFill/>
          <a:ln>
            <a:noFill/>
          </a:ln>
        </p:spPr>
        <p:txBody>
          <a:bodyPr wrap="square" rtlCol="0">
            <a:spAutoFit/>
          </a:bodyPr>
          <a:lstStyle/>
          <a:p>
            <a:pPr algn="ctr"/>
            <a:r>
              <a:rPr lang="es-ES" sz="2400" dirty="0">
                <a:ln>
                  <a:solidFill>
                    <a:schemeClr val="tx1"/>
                  </a:solidFill>
                </a:ln>
              </a:rPr>
              <a:t>REFORZAMIENTO DEFINITIVO: DISEÑO DE ELEMENTOS DEL REFUERZO</a:t>
            </a:r>
            <a:endParaRPr lang="es-ES" sz="2000" dirty="0">
              <a:ln>
                <a:solidFill>
                  <a:schemeClr val="tx1"/>
                </a:solidFill>
              </a:ln>
            </a:endParaRPr>
          </a:p>
        </p:txBody>
      </p:sp>
      <p:sp>
        <p:nvSpPr>
          <p:cNvPr id="15" name="Rectángulo 14"/>
          <p:cNvSpPr/>
          <p:nvPr/>
        </p:nvSpPr>
        <p:spPr>
          <a:xfrm>
            <a:off x="283336" y="773069"/>
            <a:ext cx="4873826"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DISEÑO DE PLINTOS DE HORMIGÓN ARMADO</a:t>
            </a:r>
          </a:p>
        </p:txBody>
      </p:sp>
      <p:sp>
        <p:nvSpPr>
          <p:cNvPr id="16" name="Rectángulo 15"/>
          <p:cNvSpPr/>
          <p:nvPr/>
        </p:nvSpPr>
        <p:spPr>
          <a:xfrm>
            <a:off x="6210010" y="773069"/>
            <a:ext cx="4945670"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SELECCIÓN DE GEOMETRÍA DE PLINTOS</a:t>
            </a:r>
          </a:p>
        </p:txBody>
      </p:sp>
      <p:sp>
        <p:nvSpPr>
          <p:cNvPr id="21" name="Flecha derecha 20"/>
          <p:cNvSpPr/>
          <p:nvPr/>
        </p:nvSpPr>
        <p:spPr>
          <a:xfrm>
            <a:off x="5375551" y="863329"/>
            <a:ext cx="365760" cy="347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 name="Imagen 5"/>
          <p:cNvPicPr>
            <a:picLocks noChangeAspect="1"/>
          </p:cNvPicPr>
          <p:nvPr/>
        </p:nvPicPr>
        <p:blipFill>
          <a:blip r:embed="rId3"/>
          <a:stretch>
            <a:fillRect/>
          </a:stretch>
        </p:blipFill>
        <p:spPr>
          <a:xfrm>
            <a:off x="6070001" y="1700139"/>
            <a:ext cx="5225687" cy="3297492"/>
          </a:xfrm>
          <a:prstGeom prst="rect">
            <a:avLst/>
          </a:prstGeom>
        </p:spPr>
      </p:pic>
      <p:pic>
        <p:nvPicPr>
          <p:cNvPr id="7" name="Imagen 6"/>
          <p:cNvPicPr>
            <a:picLocks noChangeAspect="1"/>
          </p:cNvPicPr>
          <p:nvPr/>
        </p:nvPicPr>
        <p:blipFill>
          <a:blip r:embed="rId4"/>
          <a:stretch>
            <a:fillRect/>
          </a:stretch>
        </p:blipFill>
        <p:spPr>
          <a:xfrm>
            <a:off x="283335" y="1615886"/>
            <a:ext cx="5312927" cy="3848587"/>
          </a:xfrm>
          <a:prstGeom prst="rect">
            <a:avLst/>
          </a:prstGeom>
        </p:spPr>
      </p:pic>
      <p:pic>
        <p:nvPicPr>
          <p:cNvPr id="30" name="Imagen 29"/>
          <p:cNvPicPr/>
          <p:nvPr/>
        </p:nvPicPr>
        <p:blipFill>
          <a:blip r:embed="rId5"/>
          <a:stretch>
            <a:fillRect/>
          </a:stretch>
        </p:blipFill>
        <p:spPr>
          <a:xfrm>
            <a:off x="267836" y="1658169"/>
            <a:ext cx="4171099" cy="3329871"/>
          </a:xfrm>
          <a:prstGeom prst="rect">
            <a:avLst/>
          </a:prstGeom>
        </p:spPr>
      </p:pic>
      <p:sp>
        <p:nvSpPr>
          <p:cNvPr id="8" name="Rectángulo 7"/>
          <p:cNvSpPr/>
          <p:nvPr/>
        </p:nvSpPr>
        <p:spPr>
          <a:xfrm>
            <a:off x="587293" y="5034421"/>
            <a:ext cx="4265911" cy="307777"/>
          </a:xfrm>
          <a:prstGeom prst="rect">
            <a:avLst/>
          </a:prstGeom>
        </p:spPr>
        <p:txBody>
          <a:bodyPr wrap="none">
            <a:spAutoFit/>
          </a:bodyPr>
          <a:lstStyle/>
          <a:p>
            <a:r>
              <a:rPr lang="es-EC" sz="1400" dirty="0">
                <a:solidFill>
                  <a:srgbClr val="000000"/>
                </a:solidFill>
                <a:latin typeface="Times New Roman" panose="02020603050405020304" pitchFamily="18" charset="0"/>
                <a:ea typeface="Times New Roman" panose="02020603050405020304" pitchFamily="18" charset="0"/>
              </a:rPr>
              <a:t>Fuente: (Asociación Colombiana de Ingeniería Sísmica).</a:t>
            </a:r>
            <a:endParaRPr lang="es-EC" sz="1400" dirty="0"/>
          </a:p>
        </p:txBody>
      </p:sp>
      <p:pic>
        <p:nvPicPr>
          <p:cNvPr id="31" name="Imagen 30"/>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5404899" y="1741588"/>
            <a:ext cx="3385355" cy="313085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grpSp>
        <p:nvGrpSpPr>
          <p:cNvPr id="22" name="Grupo 21"/>
          <p:cNvGrpSpPr/>
          <p:nvPr/>
        </p:nvGrpSpPr>
        <p:grpSpPr>
          <a:xfrm>
            <a:off x="8962092" y="1525626"/>
            <a:ext cx="2807335" cy="4288790"/>
            <a:chOff x="0" y="0"/>
            <a:chExt cx="2807335" cy="4288790"/>
          </a:xfrm>
        </p:grpSpPr>
        <p:pic>
          <p:nvPicPr>
            <p:cNvPr id="23" name="Imagen 22"/>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t="430" b="-1"/>
            <a:stretch/>
          </p:blipFill>
          <p:spPr bwMode="auto">
            <a:xfrm>
              <a:off x="0" y="0"/>
              <a:ext cx="2807335" cy="4288790"/>
            </a:xfrm>
            <a:prstGeom prst="rect">
              <a:avLst/>
            </a:prstGeom>
            <a:ln w="9525"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cxnSp>
          <p:nvCxnSpPr>
            <p:cNvPr id="24" name="Conector recto 23"/>
            <p:cNvCxnSpPr/>
            <p:nvPr/>
          </p:nvCxnSpPr>
          <p:spPr>
            <a:xfrm flipV="1">
              <a:off x="1283855" y="9237"/>
              <a:ext cx="115" cy="2862465"/>
            </a:xfrm>
            <a:prstGeom prst="line">
              <a:avLst/>
            </a:prstGeom>
          </p:spPr>
          <p:style>
            <a:lnRef idx="1">
              <a:schemeClr val="dk1"/>
            </a:lnRef>
            <a:fillRef idx="0">
              <a:schemeClr val="dk1"/>
            </a:fillRef>
            <a:effectRef idx="0">
              <a:schemeClr val="dk1"/>
            </a:effectRef>
            <a:fontRef idx="minor">
              <a:schemeClr val="tx1"/>
            </a:fontRef>
          </p:style>
        </p:cxnSp>
        <p:cxnSp>
          <p:nvCxnSpPr>
            <p:cNvPr id="25" name="Conector recto de flecha 24"/>
            <p:cNvCxnSpPr/>
            <p:nvPr/>
          </p:nvCxnSpPr>
          <p:spPr>
            <a:xfrm flipH="1">
              <a:off x="1376219" y="1597891"/>
              <a:ext cx="258618" cy="3226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Cuadro de texto 2"/>
            <p:cNvSpPr txBox="1">
              <a:spLocks noChangeArrowheads="1"/>
            </p:cNvSpPr>
            <p:nvPr/>
          </p:nvSpPr>
          <p:spPr bwMode="auto">
            <a:xfrm>
              <a:off x="1431637" y="1293091"/>
              <a:ext cx="886460" cy="840105"/>
            </a:xfrm>
            <a:prstGeom prst="rect">
              <a:avLst/>
            </a:prstGeom>
            <a:noFill/>
            <a:ln w="9525">
              <a:noFill/>
              <a:miter lim="800000"/>
              <a:headEnd/>
              <a:tailEnd/>
            </a:ln>
          </p:spPr>
          <p:txBody>
            <a:bodyPr rot="0" vert="horz" wrap="square" lIns="91440" tIns="45720" rIns="91440" bIns="45720" anchor="t" anchorCtr="0">
              <a:noAutofit/>
            </a:bodyPr>
            <a:lstStyle/>
            <a:p>
              <a:pPr indent="180340" algn="ctr">
                <a:lnSpc>
                  <a:spcPct val="150000"/>
                </a:lnSpc>
                <a:spcBef>
                  <a:spcPts val="600"/>
                </a:spcBef>
                <a:spcAft>
                  <a:spcPts val="600"/>
                </a:spcAft>
              </a:pPr>
              <a:r>
                <a:rPr lang="es-EC" sz="1000">
                  <a:solidFill>
                    <a:srgbClr val="000000"/>
                  </a:solidFill>
                  <a:effectLst/>
                  <a:latin typeface="Times New Roman" panose="02020603050405020304" pitchFamily="18" charset="0"/>
                  <a:ea typeface="Times New Roman" panose="02020603050405020304" pitchFamily="18" charset="0"/>
                </a:rPr>
                <a:t>Columna de hormigón armado</a:t>
              </a:r>
              <a:endParaRPr lang="es-EC" sz="1200">
                <a:solidFill>
                  <a:srgbClr val="000000"/>
                </a:solidFill>
                <a:effectLst/>
                <a:latin typeface="Times New Roman" panose="02020603050405020304" pitchFamily="18" charset="0"/>
                <a:ea typeface="Times New Roman" panose="02020603050405020304" pitchFamily="18" charset="0"/>
              </a:endParaRPr>
            </a:p>
          </p:txBody>
        </p:sp>
        <p:cxnSp>
          <p:nvCxnSpPr>
            <p:cNvPr id="27" name="Conector recto 26"/>
            <p:cNvCxnSpPr/>
            <p:nvPr/>
          </p:nvCxnSpPr>
          <p:spPr>
            <a:xfrm flipV="1">
              <a:off x="1524000" y="9237"/>
              <a:ext cx="115" cy="2862465"/>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92654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p:cNvPicPr/>
          <p:nvPr/>
        </p:nvPicPr>
        <p:blipFill>
          <a:blip r:embed="rId2">
            <a:extLst>
              <a:ext uri="{28A0092B-C50C-407E-A947-70E740481C1C}">
                <a14:useLocalDpi xmlns:a14="http://schemas.microsoft.com/office/drawing/2010/main" val="0"/>
              </a:ext>
            </a:extLst>
          </a:blip>
          <a:stretch>
            <a:fillRect/>
          </a:stretch>
        </p:blipFill>
        <p:spPr bwMode="auto">
          <a:xfrm>
            <a:off x="3086831" y="1673687"/>
            <a:ext cx="5660031" cy="3539490"/>
          </a:xfrm>
          <a:prstGeom prst="rect">
            <a:avLst/>
          </a:prstGeom>
          <a:ln>
            <a:noFill/>
          </a:ln>
          <a:extLst>
            <a:ext uri="{53640926-AAD7-44D8-BBD7-CCE9431645EC}">
              <a14:shadowObscured xmlns:a14="http://schemas.microsoft.com/office/drawing/2010/main"/>
            </a:ext>
          </a:extLst>
        </p:spPr>
      </p:pic>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76</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83335" y="86881"/>
            <a:ext cx="9558156" cy="461665"/>
          </a:xfrm>
          <a:prstGeom prst="rect">
            <a:avLst/>
          </a:prstGeom>
          <a:noFill/>
          <a:ln>
            <a:noFill/>
          </a:ln>
        </p:spPr>
        <p:txBody>
          <a:bodyPr wrap="square" rtlCol="0">
            <a:spAutoFit/>
          </a:bodyPr>
          <a:lstStyle/>
          <a:p>
            <a:pPr algn="ctr"/>
            <a:r>
              <a:rPr lang="es-ES" sz="2400" dirty="0">
                <a:ln>
                  <a:solidFill>
                    <a:schemeClr val="tx1"/>
                  </a:solidFill>
                </a:ln>
              </a:rPr>
              <a:t>REFORZAMIENTO DEFINITIVO: DISEÑO DE ELEMENTOS DEL REFUERZO</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
        <p:nvSpPr>
          <p:cNvPr id="15" name="Rectángulo 14"/>
          <p:cNvSpPr/>
          <p:nvPr/>
        </p:nvSpPr>
        <p:spPr>
          <a:xfrm>
            <a:off x="283336" y="773069"/>
            <a:ext cx="4873826"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DISEÑO DE PLINTOS DE HORMIGÓN ARMADO</a:t>
            </a:r>
          </a:p>
        </p:txBody>
      </p:sp>
      <p:sp>
        <p:nvSpPr>
          <p:cNvPr id="18" name="Rectángulo 17"/>
          <p:cNvSpPr/>
          <p:nvPr/>
        </p:nvSpPr>
        <p:spPr>
          <a:xfrm>
            <a:off x="6210010" y="773069"/>
            <a:ext cx="4945670"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PLINTOS AISLADOS SECCIÓN CUADRADA</a:t>
            </a:r>
          </a:p>
        </p:txBody>
      </p:sp>
      <p:sp>
        <p:nvSpPr>
          <p:cNvPr id="3" name="Flecha derecha 2"/>
          <p:cNvSpPr/>
          <p:nvPr/>
        </p:nvSpPr>
        <p:spPr>
          <a:xfrm>
            <a:off x="5375551" y="863329"/>
            <a:ext cx="365760" cy="347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Rectángulo 25"/>
          <p:cNvSpPr/>
          <p:nvPr/>
        </p:nvSpPr>
        <p:spPr>
          <a:xfrm>
            <a:off x="283335" y="2276953"/>
            <a:ext cx="6208905" cy="54462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endParaRPr lang="es-EC" b="1" dirty="0">
              <a:solidFill>
                <a:schemeClr val="tx1"/>
              </a:solidFill>
            </a:endParaRPr>
          </a:p>
          <a:p>
            <a:r>
              <a:rPr lang="es-EC" b="1" dirty="0">
                <a:solidFill>
                  <a:schemeClr val="tx1"/>
                </a:solidFill>
              </a:rPr>
              <a:t>PRESIÓN NETA DEL SUELO </a:t>
            </a:r>
            <a:r>
              <a:rPr lang="es-EC" sz="2400" b="1" dirty="0">
                <a:solidFill>
                  <a:srgbClr val="FF0000"/>
                </a:solidFill>
              </a:rPr>
              <a:t>&lt;</a:t>
            </a:r>
            <a:r>
              <a:rPr lang="es-EC" b="1" dirty="0">
                <a:solidFill>
                  <a:schemeClr val="tx1"/>
                </a:solidFill>
              </a:rPr>
              <a:t> CAPACIDAD PORTANTE DEL SUELO</a:t>
            </a:r>
          </a:p>
          <a:p>
            <a:endParaRPr lang="es-EC" dirty="0">
              <a:solidFill>
                <a:schemeClr val="tx1"/>
              </a:solidFill>
            </a:endParaRPr>
          </a:p>
        </p:txBody>
      </p:sp>
      <mc:AlternateContent xmlns:mc="http://schemas.openxmlformats.org/markup-compatibility/2006" xmlns:a14="http://schemas.microsoft.com/office/drawing/2010/main">
        <mc:Choice Requires="a14">
          <p:sp>
            <p:nvSpPr>
              <p:cNvPr id="28" name="Rectángulo 27"/>
              <p:cNvSpPr/>
              <p:nvPr/>
            </p:nvSpPr>
            <p:spPr>
              <a:xfrm>
                <a:off x="4780377" y="1511330"/>
                <a:ext cx="1711863" cy="65830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sSup>
                        <m:sSupPr>
                          <m:ctrlPr>
                            <a:rPr lang="es-EC" i="1">
                              <a:latin typeface="Cambria Math" panose="02040503050406030204" pitchFamily="18" charset="0"/>
                            </a:rPr>
                          </m:ctrlPr>
                        </m:sSupPr>
                        <m:e>
                          <m:r>
                            <a:rPr lang="es-EC" i="1">
                              <a:latin typeface="Cambria Math" panose="02040503050406030204" pitchFamily="18" charset="0"/>
                            </a:rPr>
                            <m:t>𝐴</m:t>
                          </m:r>
                        </m:e>
                        <m:sup>
                          <m:r>
                            <a:rPr lang="es-EC" i="1">
                              <a:latin typeface="Cambria Math" panose="02040503050406030204" pitchFamily="18" charset="0"/>
                            </a:rPr>
                            <m:t>𝐹</m:t>
                          </m:r>
                        </m:sup>
                      </m:sSup>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𝑃</m:t>
                          </m:r>
                          <m:r>
                            <a:rPr lang="es-EC" i="1">
                              <a:latin typeface="Cambria Math" panose="02040503050406030204" pitchFamily="18" charset="0"/>
                            </a:rPr>
                            <m:t>+%</m:t>
                          </m:r>
                          <m:r>
                            <a:rPr lang="es-EC" i="1">
                              <a:latin typeface="Cambria Math" panose="02040503050406030204" pitchFamily="18" charset="0"/>
                            </a:rPr>
                            <m:t>𝑃</m:t>
                          </m:r>
                        </m:num>
                        <m:den>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𝑠</m:t>
                              </m:r>
                            </m:sub>
                          </m:sSub>
                        </m:den>
                      </m:f>
                    </m:oMath>
                  </m:oMathPara>
                </a14:m>
                <a:endParaRPr lang="es-EC" dirty="0"/>
              </a:p>
            </p:txBody>
          </p:sp>
        </mc:Choice>
        <mc:Fallback xmlns="">
          <p:sp>
            <p:nvSpPr>
              <p:cNvPr id="28" name="Rectángulo 27"/>
              <p:cNvSpPr>
                <a:spLocks noRot="1" noChangeAspect="1" noMove="1" noResize="1" noEditPoints="1" noAdjustHandles="1" noChangeArrowheads="1" noChangeShapeType="1" noTextEdit="1"/>
              </p:cNvSpPr>
              <p:nvPr/>
            </p:nvSpPr>
            <p:spPr>
              <a:xfrm>
                <a:off x="4780377" y="1511330"/>
                <a:ext cx="1711863" cy="658305"/>
              </a:xfrm>
              <a:prstGeom prst="rect">
                <a:avLst/>
              </a:prstGeom>
              <a:blipFill rotWithShape="0">
                <a:blip r:embed="rId4"/>
                <a:stretch>
                  <a:fillRect/>
                </a:stretch>
              </a:blipFill>
              <a:ln>
                <a:solidFill>
                  <a:schemeClr val="tx1"/>
                </a:solidFill>
              </a:ln>
            </p:spPr>
            <p:txBody>
              <a:bodyPr/>
              <a:lstStyle/>
              <a:p>
                <a:r>
                  <a:rPr lang="es-EC">
                    <a:noFill/>
                  </a:rPr>
                  <a:t> </a:t>
                </a:r>
              </a:p>
            </p:txBody>
          </p:sp>
        </mc:Fallback>
      </mc:AlternateContent>
      <p:sp>
        <p:nvSpPr>
          <p:cNvPr id="29" name="Rectángulo 28"/>
          <p:cNvSpPr/>
          <p:nvPr/>
        </p:nvSpPr>
        <p:spPr>
          <a:xfrm>
            <a:off x="283335" y="1502681"/>
            <a:ext cx="3583271" cy="396531"/>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endParaRPr lang="es-EC" b="1" dirty="0">
              <a:solidFill>
                <a:schemeClr val="tx1"/>
              </a:solidFill>
            </a:endParaRPr>
          </a:p>
          <a:p>
            <a:r>
              <a:rPr lang="es-EC" b="1" dirty="0">
                <a:solidFill>
                  <a:schemeClr val="tx1"/>
                </a:solidFill>
              </a:rPr>
              <a:t>ÁREA DE FUNDACIÓN</a:t>
            </a:r>
          </a:p>
          <a:p>
            <a:endParaRPr lang="es-EC" dirty="0"/>
          </a:p>
        </p:txBody>
      </p:sp>
      <p:sp>
        <p:nvSpPr>
          <p:cNvPr id="30" name="Rectángulo 29"/>
          <p:cNvSpPr/>
          <p:nvPr/>
        </p:nvSpPr>
        <p:spPr>
          <a:xfrm>
            <a:off x="283336" y="2991394"/>
            <a:ext cx="4706676" cy="45203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endParaRPr lang="es-EC" b="1" dirty="0">
              <a:solidFill>
                <a:schemeClr val="tx1"/>
              </a:solidFill>
            </a:endParaRPr>
          </a:p>
          <a:p>
            <a:r>
              <a:rPr lang="es-EC" b="1" dirty="0">
                <a:solidFill>
                  <a:schemeClr val="tx1"/>
                </a:solidFill>
              </a:rPr>
              <a:t>VERIFICACIÓN DE CORTANTE UNIDIRECCIONAL</a:t>
            </a:r>
          </a:p>
          <a:p>
            <a:endParaRPr lang="es-EC" dirty="0">
              <a:solidFill>
                <a:schemeClr val="tx1"/>
              </a:solidFill>
            </a:endParaRPr>
          </a:p>
        </p:txBody>
      </p:sp>
      <mc:AlternateContent xmlns:mc="http://schemas.openxmlformats.org/markup-compatibility/2006" xmlns:a14="http://schemas.microsoft.com/office/drawing/2010/main">
        <mc:Choice Requires="a14">
          <p:sp>
            <p:nvSpPr>
              <p:cNvPr id="6" name="Rectángulo 5"/>
              <p:cNvSpPr/>
              <p:nvPr/>
            </p:nvSpPr>
            <p:spPr>
              <a:xfrm>
                <a:off x="5553946" y="2930159"/>
                <a:ext cx="2177327" cy="903774"/>
              </a:xfrm>
              <a:prstGeom prst="rect">
                <a:avLst/>
              </a:prstGeom>
              <a:ln>
                <a:solidFill>
                  <a:schemeClr val="accent6"/>
                </a:solidFill>
              </a:ln>
            </p:spPr>
            <p:txBody>
              <a:bodyPr wrap="none">
                <a:spAutoFit/>
              </a:bodyPr>
              <a:lstStyle/>
              <a:p>
                <a:r>
                  <a:rPr lang="es-EC" sz="1600" b="1" dirty="0">
                    <a:latin typeface="Cambria Math" panose="02040503050406030204" pitchFamily="18" charset="0"/>
                  </a:rPr>
                  <a:t>ESFUERZO ACTUANTE</a:t>
                </a:r>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𝑢</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𝑢</m:t>
                              </m:r>
                            </m:sub>
                          </m:sSub>
                        </m:num>
                        <m:den>
                          <m:r>
                            <a:rPr lang="es-EC" i="1">
                              <a:latin typeface="Cambria Math" panose="02040503050406030204" pitchFamily="18" charset="0"/>
                            </a:rPr>
                            <m:t>𝜙</m:t>
                          </m:r>
                          <m:r>
                            <a:rPr lang="es-EC" i="0">
                              <a:latin typeface="Cambria Math" panose="02040503050406030204" pitchFamily="18" charset="0"/>
                            </a:rPr>
                            <m:t>.</m:t>
                          </m:r>
                          <m:r>
                            <a:rPr lang="es-EC" i="1">
                              <a:latin typeface="Cambria Math" panose="02040503050406030204" pitchFamily="18" charset="0"/>
                            </a:rPr>
                            <m:t>𝑏</m:t>
                          </m:r>
                          <m:r>
                            <a:rPr lang="es-EC" i="0">
                              <a:latin typeface="Cambria Math" panose="02040503050406030204" pitchFamily="18" charset="0"/>
                            </a:rPr>
                            <m:t>.</m:t>
                          </m:r>
                          <m:r>
                            <a:rPr lang="es-EC" i="1">
                              <a:latin typeface="Cambria Math" panose="02040503050406030204" pitchFamily="18" charset="0"/>
                            </a:rPr>
                            <m:t>𝑑</m:t>
                          </m:r>
                        </m:den>
                      </m:f>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5553946" y="2930159"/>
                <a:ext cx="2177327" cy="903774"/>
              </a:xfrm>
              <a:prstGeom prst="rect">
                <a:avLst/>
              </a:prstGeom>
              <a:blipFill rotWithShape="0">
                <a:blip r:embed="rId5"/>
                <a:stretch>
                  <a:fillRect l="-1114" t="-2000"/>
                </a:stretch>
              </a:blipFill>
              <a:ln>
                <a:solidFill>
                  <a:schemeClr val="accent6"/>
                </a:solid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8183401" y="2934813"/>
                <a:ext cx="2319033" cy="696986"/>
              </a:xfrm>
              <a:prstGeom prst="rect">
                <a:avLst/>
              </a:prstGeom>
              <a:ln>
                <a:solidFill>
                  <a:schemeClr val="accent6"/>
                </a:solidFill>
              </a:ln>
            </p:spPr>
            <p:txBody>
              <a:bodyPr wrap="none">
                <a:spAutoFit/>
              </a:bodyPr>
              <a:lstStyle/>
              <a:p>
                <a:r>
                  <a:rPr lang="es-EC" sz="1600" b="1" dirty="0">
                    <a:latin typeface="Cambria Math" panose="02040503050406030204" pitchFamily="18" charset="0"/>
                  </a:rPr>
                  <a:t>ESFUERZO RESISTENTE</a:t>
                </a:r>
              </a:p>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𝑝</m:t>
                          </m:r>
                        </m:sub>
                      </m:sSub>
                      <m:r>
                        <a:rPr lang="es-EC" i="0">
                          <a:latin typeface="Cambria Math" panose="02040503050406030204" pitchFamily="18" charset="0"/>
                        </a:rPr>
                        <m:t>=0.53</m:t>
                      </m:r>
                      <m:rad>
                        <m:radPr>
                          <m:degHide m:val="on"/>
                          <m:ctrlPr>
                            <a:rPr lang="es-EC" i="1">
                              <a:latin typeface="Cambria Math" panose="02040503050406030204" pitchFamily="18" charset="0"/>
                            </a:rPr>
                          </m:ctrlPr>
                        </m:radPr>
                        <m:deg/>
                        <m:e>
                          <m:r>
                            <a:rPr lang="es-EC" i="1">
                              <a:latin typeface="Cambria Math" panose="02040503050406030204" pitchFamily="18" charset="0"/>
                            </a:rPr>
                            <m:t>𝑓</m:t>
                          </m:r>
                          <m:r>
                            <a:rPr lang="es-EC" b="0" i="1" smtClean="0">
                              <a:latin typeface="Cambria Math" panose="02040503050406030204" pitchFamily="18" charset="0"/>
                            </a:rPr>
                            <m:t>′</m:t>
                          </m:r>
                          <m:r>
                            <a:rPr lang="es-EC" i="1">
                              <a:latin typeface="Cambria Math" panose="02040503050406030204" pitchFamily="18" charset="0"/>
                            </a:rPr>
                            <m:t>𝑐</m:t>
                          </m:r>
                        </m:e>
                      </m:rad>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8183401" y="2934813"/>
                <a:ext cx="2319033" cy="696986"/>
              </a:xfrm>
              <a:prstGeom prst="rect">
                <a:avLst/>
              </a:prstGeom>
              <a:blipFill rotWithShape="0">
                <a:blip r:embed="rId6"/>
                <a:stretch>
                  <a:fillRect l="-1044" t="-2564" b="-2564"/>
                </a:stretch>
              </a:blipFill>
              <a:ln>
                <a:solidFill>
                  <a:schemeClr val="accent6"/>
                </a:solidFill>
              </a:ln>
            </p:spPr>
            <p:txBody>
              <a:bodyPr/>
              <a:lstStyle/>
              <a:p>
                <a:r>
                  <a:rPr lang="es-EC">
                    <a:noFill/>
                  </a:rPr>
                  <a:t> </a:t>
                </a:r>
              </a:p>
            </p:txBody>
          </p:sp>
        </mc:Fallback>
      </mc:AlternateContent>
      <p:sp>
        <p:nvSpPr>
          <p:cNvPr id="8" name="Rectángulo 7"/>
          <p:cNvSpPr/>
          <p:nvPr/>
        </p:nvSpPr>
        <p:spPr>
          <a:xfrm>
            <a:off x="7764275" y="3164745"/>
            <a:ext cx="300082" cy="369332"/>
          </a:xfrm>
          <a:prstGeom prst="rect">
            <a:avLst/>
          </a:prstGeom>
          <a:ln>
            <a:noFill/>
          </a:ln>
        </p:spPr>
        <p:txBody>
          <a:bodyPr wrap="none">
            <a:spAutoFit/>
          </a:bodyPr>
          <a:lstStyle/>
          <a:p>
            <a:r>
              <a:rPr lang="es-EC" b="1" dirty="0">
                <a:solidFill>
                  <a:srgbClr val="FF0000"/>
                </a:solidFill>
              </a:rPr>
              <a:t>&lt;</a:t>
            </a:r>
            <a:endParaRPr lang="es-EC" dirty="0"/>
          </a:p>
        </p:txBody>
      </p:sp>
      <p:sp>
        <p:nvSpPr>
          <p:cNvPr id="9" name="Flecha derecha 8"/>
          <p:cNvSpPr/>
          <p:nvPr/>
        </p:nvSpPr>
        <p:spPr>
          <a:xfrm>
            <a:off x="4160206" y="1530724"/>
            <a:ext cx="326571" cy="364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0" name="Flecha derecha 39"/>
          <p:cNvSpPr/>
          <p:nvPr/>
        </p:nvSpPr>
        <p:spPr>
          <a:xfrm>
            <a:off x="5075329" y="3050401"/>
            <a:ext cx="326571" cy="364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1" name="Rectángulo 40"/>
          <p:cNvSpPr/>
          <p:nvPr/>
        </p:nvSpPr>
        <p:spPr>
          <a:xfrm>
            <a:off x="283335" y="3942617"/>
            <a:ext cx="4706676" cy="45203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endParaRPr lang="es-EC" b="1" dirty="0">
              <a:solidFill>
                <a:schemeClr val="tx1"/>
              </a:solidFill>
            </a:endParaRPr>
          </a:p>
          <a:p>
            <a:r>
              <a:rPr lang="es-EC" b="1" dirty="0">
                <a:solidFill>
                  <a:schemeClr val="tx1"/>
                </a:solidFill>
              </a:rPr>
              <a:t>VERIFICACIÓN DE CORTANTE BIDIRECCIONAL</a:t>
            </a:r>
          </a:p>
          <a:p>
            <a:endParaRPr lang="es-EC" dirty="0">
              <a:solidFill>
                <a:schemeClr val="tx1"/>
              </a:solidFill>
            </a:endParaRPr>
          </a:p>
        </p:txBody>
      </p:sp>
      <p:sp>
        <p:nvSpPr>
          <p:cNvPr id="42" name="Flecha derecha 41"/>
          <p:cNvSpPr/>
          <p:nvPr/>
        </p:nvSpPr>
        <p:spPr>
          <a:xfrm>
            <a:off x="5082269" y="4029934"/>
            <a:ext cx="326571" cy="364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11" name="Rectángulo 10"/>
              <p:cNvSpPr/>
              <p:nvPr/>
            </p:nvSpPr>
            <p:spPr>
              <a:xfrm>
                <a:off x="5453662" y="3883453"/>
                <a:ext cx="2177327" cy="903902"/>
              </a:xfrm>
              <a:prstGeom prst="rect">
                <a:avLst/>
              </a:prstGeom>
              <a:ln>
                <a:solidFill>
                  <a:schemeClr val="accent6"/>
                </a:solidFill>
              </a:ln>
            </p:spPr>
            <p:txBody>
              <a:bodyPr wrap="none">
                <a:spAutoFit/>
              </a:bodyPr>
              <a:lstStyle/>
              <a:p>
                <a:r>
                  <a:rPr lang="es-EC" sz="1600" b="1" dirty="0">
                    <a:latin typeface="Cambria Math" panose="02040503050406030204" pitchFamily="18" charset="0"/>
                  </a:rPr>
                  <a:t>ESFUERZO ACTUANTE</a:t>
                </a:r>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𝑢</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𝑢</m:t>
                              </m:r>
                            </m:sub>
                          </m:sSub>
                        </m:num>
                        <m:den>
                          <m:r>
                            <a:rPr lang="es-EC" i="1">
                              <a:latin typeface="Cambria Math" panose="02040503050406030204" pitchFamily="18" charset="0"/>
                            </a:rPr>
                            <m:t>𝜙</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𝑏</m:t>
                              </m:r>
                            </m:e>
                            <m:sub>
                              <m:r>
                                <a:rPr lang="es-EC" i="1">
                                  <a:latin typeface="Cambria Math" panose="02040503050406030204" pitchFamily="18" charset="0"/>
                                </a:rPr>
                                <m:t>𝑜</m:t>
                              </m:r>
                            </m:sub>
                          </m:sSub>
                          <m:r>
                            <a:rPr lang="es-EC" i="0">
                              <a:latin typeface="Cambria Math" panose="02040503050406030204" pitchFamily="18" charset="0"/>
                            </a:rPr>
                            <m:t>.</m:t>
                          </m:r>
                          <m:r>
                            <a:rPr lang="es-EC" i="1">
                              <a:latin typeface="Cambria Math" panose="02040503050406030204" pitchFamily="18" charset="0"/>
                            </a:rPr>
                            <m:t>𝑑</m:t>
                          </m:r>
                        </m:den>
                      </m:f>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5453662" y="3883453"/>
                <a:ext cx="2177327" cy="903902"/>
              </a:xfrm>
              <a:prstGeom prst="rect">
                <a:avLst/>
              </a:prstGeom>
              <a:blipFill rotWithShape="0">
                <a:blip r:embed="rId7"/>
                <a:stretch>
                  <a:fillRect l="-1393" t="-2000"/>
                </a:stretch>
              </a:blipFill>
              <a:ln>
                <a:solidFill>
                  <a:schemeClr val="accent6"/>
                </a:solidFill>
              </a:ln>
            </p:spPr>
            <p:txBody>
              <a:bodyPr/>
              <a:lstStyle/>
              <a:p>
                <a:r>
                  <a:rPr lang="es-EC">
                    <a:noFill/>
                  </a:rPr>
                  <a:t> </a:t>
                </a:r>
              </a:p>
            </p:txBody>
          </p:sp>
        </mc:Fallback>
      </mc:AlternateContent>
      <p:sp>
        <p:nvSpPr>
          <p:cNvPr id="44" name="Rectángulo 43"/>
          <p:cNvSpPr/>
          <p:nvPr/>
        </p:nvSpPr>
        <p:spPr>
          <a:xfrm>
            <a:off x="7764275" y="4124770"/>
            <a:ext cx="300082" cy="369332"/>
          </a:xfrm>
          <a:prstGeom prst="rect">
            <a:avLst/>
          </a:prstGeom>
          <a:ln>
            <a:noFill/>
          </a:ln>
        </p:spPr>
        <p:txBody>
          <a:bodyPr wrap="none">
            <a:spAutoFit/>
          </a:bodyPr>
          <a:lstStyle/>
          <a:p>
            <a:r>
              <a:rPr lang="es-EC" b="1" dirty="0">
                <a:solidFill>
                  <a:srgbClr val="FF0000"/>
                </a:solidFill>
              </a:rPr>
              <a:t>&lt;</a:t>
            </a:r>
            <a:endParaRPr lang="es-EC" dirty="0"/>
          </a:p>
        </p:txBody>
      </p:sp>
      <mc:AlternateContent xmlns:mc="http://schemas.openxmlformats.org/markup-compatibility/2006" xmlns:a14="http://schemas.microsoft.com/office/drawing/2010/main">
        <mc:Choice Requires="a14">
          <p:sp>
            <p:nvSpPr>
              <p:cNvPr id="45" name="Rectángulo 44"/>
              <p:cNvSpPr/>
              <p:nvPr/>
            </p:nvSpPr>
            <p:spPr>
              <a:xfrm>
                <a:off x="8218666" y="3929874"/>
                <a:ext cx="2283768" cy="696986"/>
              </a:xfrm>
              <a:prstGeom prst="rect">
                <a:avLst/>
              </a:prstGeom>
              <a:ln>
                <a:solidFill>
                  <a:schemeClr val="accent6"/>
                </a:solidFill>
              </a:ln>
            </p:spPr>
            <p:txBody>
              <a:bodyPr wrap="square">
                <a:spAutoFit/>
              </a:bodyPr>
              <a:lstStyle/>
              <a:p>
                <a:r>
                  <a:rPr lang="es-EC" sz="1600" b="1" dirty="0">
                    <a:latin typeface="Cambria Math" panose="02040503050406030204" pitchFamily="18" charset="0"/>
                  </a:rPr>
                  <a:t>ESFUERZO RESISTENTE</a:t>
                </a:r>
              </a:p>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𝑝</m:t>
                          </m:r>
                        </m:sub>
                      </m:sSub>
                      <m:r>
                        <a:rPr lang="es-EC" i="0">
                          <a:latin typeface="Cambria Math" panose="02040503050406030204" pitchFamily="18" charset="0"/>
                        </a:rPr>
                        <m:t>=</m:t>
                      </m:r>
                      <m:r>
                        <a:rPr lang="es-EC" b="0" i="0" smtClean="0">
                          <a:latin typeface="Cambria Math" panose="02040503050406030204" pitchFamily="18" charset="0"/>
                        </a:rPr>
                        <m:t>1,06</m:t>
                      </m:r>
                      <m:rad>
                        <m:radPr>
                          <m:degHide m:val="on"/>
                          <m:ctrlPr>
                            <a:rPr lang="es-EC" i="1">
                              <a:latin typeface="Cambria Math" panose="02040503050406030204" pitchFamily="18" charset="0"/>
                            </a:rPr>
                          </m:ctrlPr>
                        </m:radPr>
                        <m:deg/>
                        <m:e>
                          <m:r>
                            <a:rPr lang="es-EC" i="1">
                              <a:latin typeface="Cambria Math" panose="02040503050406030204" pitchFamily="18" charset="0"/>
                            </a:rPr>
                            <m:t>𝑓</m:t>
                          </m:r>
                          <m:r>
                            <a:rPr lang="es-EC" b="0" i="1" smtClean="0">
                              <a:latin typeface="Cambria Math" panose="02040503050406030204" pitchFamily="18" charset="0"/>
                            </a:rPr>
                            <m:t>′</m:t>
                          </m:r>
                          <m:r>
                            <a:rPr lang="es-EC" i="1">
                              <a:latin typeface="Cambria Math" panose="02040503050406030204" pitchFamily="18" charset="0"/>
                            </a:rPr>
                            <m:t>𝑐</m:t>
                          </m:r>
                        </m:e>
                      </m:rad>
                    </m:oMath>
                  </m:oMathPara>
                </a14:m>
                <a:endParaRPr lang="es-EC" dirty="0"/>
              </a:p>
            </p:txBody>
          </p:sp>
        </mc:Choice>
        <mc:Fallback xmlns="">
          <p:sp>
            <p:nvSpPr>
              <p:cNvPr id="45" name="Rectángulo 44"/>
              <p:cNvSpPr>
                <a:spLocks noRot="1" noChangeAspect="1" noMove="1" noResize="1" noEditPoints="1" noAdjustHandles="1" noChangeArrowheads="1" noChangeShapeType="1" noTextEdit="1"/>
              </p:cNvSpPr>
              <p:nvPr/>
            </p:nvSpPr>
            <p:spPr>
              <a:xfrm>
                <a:off x="8218666" y="3929874"/>
                <a:ext cx="2283768" cy="696986"/>
              </a:xfrm>
              <a:prstGeom prst="rect">
                <a:avLst/>
              </a:prstGeom>
              <a:blipFill rotWithShape="0">
                <a:blip r:embed="rId8"/>
                <a:stretch>
                  <a:fillRect l="-1061" t="-2586" r="-265" b="-2586"/>
                </a:stretch>
              </a:blipFill>
              <a:ln>
                <a:solidFill>
                  <a:schemeClr val="accent6"/>
                </a:solidFill>
              </a:ln>
            </p:spPr>
            <p:txBody>
              <a:bodyPr/>
              <a:lstStyle/>
              <a:p>
                <a:r>
                  <a:rPr lang="es-EC">
                    <a:noFill/>
                  </a:rPr>
                  <a:t> </a:t>
                </a:r>
              </a:p>
            </p:txBody>
          </p:sp>
        </mc:Fallback>
      </mc:AlternateContent>
      <p:sp>
        <p:nvSpPr>
          <p:cNvPr id="46" name="Rectángulo 45"/>
          <p:cNvSpPr/>
          <p:nvPr/>
        </p:nvSpPr>
        <p:spPr>
          <a:xfrm>
            <a:off x="283335" y="4899421"/>
            <a:ext cx="2054916" cy="45203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endParaRPr lang="es-EC" b="1" dirty="0">
              <a:solidFill>
                <a:schemeClr val="tx1"/>
              </a:solidFill>
            </a:endParaRPr>
          </a:p>
          <a:p>
            <a:r>
              <a:rPr lang="es-EC" b="1" dirty="0">
                <a:solidFill>
                  <a:schemeClr val="tx1"/>
                </a:solidFill>
              </a:rPr>
              <a:t>DISEÑO A FLEXIÓN </a:t>
            </a:r>
          </a:p>
          <a:p>
            <a:endParaRPr lang="es-EC" dirty="0">
              <a:solidFill>
                <a:schemeClr val="tx1"/>
              </a:solidFill>
            </a:endParaRPr>
          </a:p>
        </p:txBody>
      </p:sp>
      <p:sp>
        <p:nvSpPr>
          <p:cNvPr id="14" name="Rectángulo 13"/>
          <p:cNvSpPr/>
          <p:nvPr/>
        </p:nvSpPr>
        <p:spPr>
          <a:xfrm>
            <a:off x="3176998" y="4875720"/>
            <a:ext cx="2262542" cy="338554"/>
          </a:xfrm>
          <a:prstGeom prst="rect">
            <a:avLst/>
          </a:prstGeom>
          <a:ln>
            <a:solidFill>
              <a:schemeClr val="accent6"/>
            </a:solidFill>
          </a:ln>
        </p:spPr>
        <p:txBody>
          <a:bodyPr wrap="none">
            <a:spAutoFit/>
          </a:bodyPr>
          <a:lstStyle/>
          <a:p>
            <a:r>
              <a:rPr lang="es-EC" sz="1600" b="1" dirty="0">
                <a:latin typeface="Cambria Math" panose="02040503050406030204" pitchFamily="18" charset="0"/>
              </a:rPr>
              <a:t>MOMENTO DE FLEXIÓN</a:t>
            </a:r>
          </a:p>
        </p:txBody>
      </p:sp>
      <p:sp>
        <p:nvSpPr>
          <p:cNvPr id="47" name="Flecha derecha 46"/>
          <p:cNvSpPr/>
          <p:nvPr/>
        </p:nvSpPr>
        <p:spPr>
          <a:xfrm>
            <a:off x="5947104" y="4841850"/>
            <a:ext cx="326571" cy="364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8" name="Rectángulo 47"/>
          <p:cNvSpPr/>
          <p:nvPr/>
        </p:nvSpPr>
        <p:spPr>
          <a:xfrm>
            <a:off x="6501294" y="4897852"/>
            <a:ext cx="1934312" cy="338554"/>
          </a:xfrm>
          <a:prstGeom prst="rect">
            <a:avLst/>
          </a:prstGeom>
          <a:ln>
            <a:solidFill>
              <a:schemeClr val="accent6"/>
            </a:solidFill>
          </a:ln>
        </p:spPr>
        <p:txBody>
          <a:bodyPr wrap="none">
            <a:spAutoFit/>
          </a:bodyPr>
          <a:lstStyle/>
          <a:p>
            <a:r>
              <a:rPr lang="es-EC" sz="1600" b="1" dirty="0">
                <a:latin typeface="Cambria Math" panose="02040503050406030204" pitchFamily="18" charset="0"/>
              </a:rPr>
              <a:t>CUANTÍA DE ACERO</a:t>
            </a:r>
          </a:p>
        </p:txBody>
      </p:sp>
      <p:sp>
        <p:nvSpPr>
          <p:cNvPr id="49" name="Flecha derecha 48"/>
          <p:cNvSpPr/>
          <p:nvPr/>
        </p:nvSpPr>
        <p:spPr>
          <a:xfrm>
            <a:off x="8887438" y="4896183"/>
            <a:ext cx="326571" cy="364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0" name="Rectángulo 49"/>
          <p:cNvSpPr/>
          <p:nvPr/>
        </p:nvSpPr>
        <p:spPr>
          <a:xfrm>
            <a:off x="9404088" y="5661548"/>
            <a:ext cx="1877822" cy="338554"/>
          </a:xfrm>
          <a:prstGeom prst="rect">
            <a:avLst/>
          </a:prstGeom>
          <a:ln>
            <a:solidFill>
              <a:schemeClr val="accent6"/>
            </a:solidFill>
          </a:ln>
        </p:spPr>
        <p:txBody>
          <a:bodyPr wrap="none">
            <a:spAutoFit/>
          </a:bodyPr>
          <a:lstStyle/>
          <a:p>
            <a:r>
              <a:rPr lang="es-EC" sz="1600" b="1" dirty="0">
                <a:latin typeface="Cambria Math" panose="02040503050406030204" pitchFamily="18" charset="0"/>
              </a:rPr>
              <a:t>DISEÑO DE PLINTO</a:t>
            </a:r>
          </a:p>
        </p:txBody>
      </p:sp>
      <p:sp>
        <p:nvSpPr>
          <p:cNvPr id="52" name="Rectángulo 51"/>
          <p:cNvSpPr/>
          <p:nvPr/>
        </p:nvSpPr>
        <p:spPr>
          <a:xfrm>
            <a:off x="9550987" y="4839545"/>
            <a:ext cx="1615250" cy="338554"/>
          </a:xfrm>
          <a:prstGeom prst="rect">
            <a:avLst/>
          </a:prstGeom>
          <a:ln>
            <a:solidFill>
              <a:schemeClr val="accent6"/>
            </a:solidFill>
          </a:ln>
        </p:spPr>
        <p:txBody>
          <a:bodyPr wrap="none">
            <a:spAutoFit/>
          </a:bodyPr>
          <a:lstStyle/>
          <a:p>
            <a:r>
              <a:rPr lang="es-EC" sz="1600" b="1" dirty="0">
                <a:latin typeface="Cambria Math" panose="02040503050406030204" pitchFamily="18" charset="0"/>
              </a:rPr>
              <a:t>ÁREA DE ACERO</a:t>
            </a:r>
          </a:p>
        </p:txBody>
      </p:sp>
      <p:sp>
        <p:nvSpPr>
          <p:cNvPr id="16" name="Flecha abajo 15"/>
          <p:cNvSpPr/>
          <p:nvPr/>
        </p:nvSpPr>
        <p:spPr>
          <a:xfrm>
            <a:off x="10319657" y="5273023"/>
            <a:ext cx="369807" cy="3190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3" name="Flecha derecha 52"/>
          <p:cNvSpPr/>
          <p:nvPr/>
        </p:nvSpPr>
        <p:spPr>
          <a:xfrm>
            <a:off x="2403571" y="4893602"/>
            <a:ext cx="326571" cy="364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29281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500"/>
                                        <p:tgtEl>
                                          <p:spTgt spid="4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fade">
                                      <p:cBhvr>
                                        <p:cTn id="55" dur="500"/>
                                        <p:tgtEl>
                                          <p:spTgt spid="5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fade">
                                      <p:cBhvr>
                                        <p:cTn id="61" dur="500"/>
                                        <p:tgtEl>
                                          <p:spTgt spid="4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500"/>
                                        <p:tgtEl>
                                          <p:spTgt spid="4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500"/>
                                        <p:tgtEl>
                                          <p:spTgt spid="4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fade">
                                      <p:cBhvr>
                                        <p:cTn id="70" dur="500"/>
                                        <p:tgtEl>
                                          <p:spTgt spid="5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fade">
                                      <p:cBhvr>
                                        <p:cTn id="7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9" grpId="0" animBg="1"/>
      <p:bldP spid="30" grpId="0" animBg="1"/>
      <p:bldP spid="6" grpId="0" animBg="1"/>
      <p:bldP spid="7" grpId="0" animBg="1"/>
      <p:bldP spid="8" grpId="0"/>
      <p:bldP spid="9" grpId="0" animBg="1"/>
      <p:bldP spid="40" grpId="0" animBg="1"/>
      <p:bldP spid="41" grpId="0" animBg="1"/>
      <p:bldP spid="42" grpId="0" animBg="1"/>
      <p:bldP spid="11" grpId="0" animBg="1"/>
      <p:bldP spid="44" grpId="0"/>
      <p:bldP spid="45" grpId="0" animBg="1"/>
      <p:bldP spid="46" grpId="0" animBg="1"/>
      <p:bldP spid="14" grpId="0" animBg="1"/>
      <p:bldP spid="47" grpId="0" animBg="1"/>
      <p:bldP spid="48" grpId="0" animBg="1"/>
      <p:bldP spid="49" grpId="0" animBg="1"/>
      <p:bldP spid="50" grpId="0" animBg="1"/>
      <p:bldP spid="52" grpId="0" animBg="1"/>
      <p:bldP spid="16" grpId="0" animBg="1"/>
      <p:bldP spid="5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77</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83335" y="86881"/>
            <a:ext cx="9558156" cy="461665"/>
          </a:xfrm>
          <a:prstGeom prst="rect">
            <a:avLst/>
          </a:prstGeom>
          <a:noFill/>
          <a:ln>
            <a:noFill/>
          </a:ln>
        </p:spPr>
        <p:txBody>
          <a:bodyPr wrap="square" rtlCol="0">
            <a:spAutoFit/>
          </a:bodyPr>
          <a:lstStyle/>
          <a:p>
            <a:pPr algn="ctr"/>
            <a:r>
              <a:rPr lang="es-ES" sz="2400" dirty="0">
                <a:ln>
                  <a:solidFill>
                    <a:schemeClr val="tx1"/>
                  </a:solidFill>
                </a:ln>
              </a:rPr>
              <a:t>REFORZAMIENTO DEFINITIVO: DISEÑO DE ELEMENTOS DEL REFUERZO</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
        <p:nvSpPr>
          <p:cNvPr id="15" name="Rectángulo 14"/>
          <p:cNvSpPr/>
          <p:nvPr/>
        </p:nvSpPr>
        <p:spPr>
          <a:xfrm>
            <a:off x="283336" y="773069"/>
            <a:ext cx="4873826"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DISEÑO DE CIMIENTOS DE HORMIGÓN ARMADO</a:t>
            </a:r>
          </a:p>
        </p:txBody>
      </p:sp>
      <p:sp>
        <p:nvSpPr>
          <p:cNvPr id="18" name="Rectángulo 17"/>
          <p:cNvSpPr/>
          <p:nvPr/>
        </p:nvSpPr>
        <p:spPr>
          <a:xfrm>
            <a:off x="6072205" y="773069"/>
            <a:ext cx="5374990"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RESUMEN DE PLINTOS AISLADOS SECCIÓN CUADRADA</a:t>
            </a:r>
          </a:p>
        </p:txBody>
      </p:sp>
      <p:sp>
        <p:nvSpPr>
          <p:cNvPr id="3" name="Flecha derecha 2"/>
          <p:cNvSpPr/>
          <p:nvPr/>
        </p:nvSpPr>
        <p:spPr>
          <a:xfrm>
            <a:off x="5375551" y="863329"/>
            <a:ext cx="365760" cy="347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2" name="Tabla 1"/>
          <p:cNvGraphicFramePr>
            <a:graphicFrameLocks noGrp="1"/>
          </p:cNvGraphicFramePr>
          <p:nvPr>
            <p:extLst>
              <p:ext uri="{D42A27DB-BD31-4B8C-83A1-F6EECF244321}">
                <p14:modId xmlns:p14="http://schemas.microsoft.com/office/powerpoint/2010/main" val="3541149215"/>
              </p:ext>
            </p:extLst>
          </p:nvPr>
        </p:nvGraphicFramePr>
        <p:xfrm>
          <a:off x="1672218" y="1460567"/>
          <a:ext cx="8019914" cy="2497476"/>
        </p:xfrm>
        <a:graphic>
          <a:graphicData uri="http://schemas.openxmlformats.org/drawingml/2006/table">
            <a:tbl>
              <a:tblPr firstRow="1" firstCol="1" bandRow="1">
                <a:tableStyleId>{616DA210-FB5B-4158-B5E0-FEB733F419BA}</a:tableStyleId>
              </a:tblPr>
              <a:tblGrid>
                <a:gridCol w="1088659">
                  <a:extLst>
                    <a:ext uri="{9D8B030D-6E8A-4147-A177-3AD203B41FA5}">
                      <a16:colId xmlns:a16="http://schemas.microsoft.com/office/drawing/2014/main" val="20000"/>
                    </a:ext>
                  </a:extLst>
                </a:gridCol>
                <a:gridCol w="826646">
                  <a:extLst>
                    <a:ext uri="{9D8B030D-6E8A-4147-A177-3AD203B41FA5}">
                      <a16:colId xmlns:a16="http://schemas.microsoft.com/office/drawing/2014/main" val="20001"/>
                    </a:ext>
                  </a:extLst>
                </a:gridCol>
                <a:gridCol w="805375">
                  <a:extLst>
                    <a:ext uri="{9D8B030D-6E8A-4147-A177-3AD203B41FA5}">
                      <a16:colId xmlns:a16="http://schemas.microsoft.com/office/drawing/2014/main" val="20002"/>
                    </a:ext>
                  </a:extLst>
                </a:gridCol>
                <a:gridCol w="806342">
                  <a:extLst>
                    <a:ext uri="{9D8B030D-6E8A-4147-A177-3AD203B41FA5}">
                      <a16:colId xmlns:a16="http://schemas.microsoft.com/office/drawing/2014/main" val="20003"/>
                    </a:ext>
                  </a:extLst>
                </a:gridCol>
                <a:gridCol w="3277578">
                  <a:extLst>
                    <a:ext uri="{9D8B030D-6E8A-4147-A177-3AD203B41FA5}">
                      <a16:colId xmlns:a16="http://schemas.microsoft.com/office/drawing/2014/main" val="20004"/>
                    </a:ext>
                  </a:extLst>
                </a:gridCol>
                <a:gridCol w="1215314">
                  <a:extLst>
                    <a:ext uri="{9D8B030D-6E8A-4147-A177-3AD203B41FA5}">
                      <a16:colId xmlns:a16="http://schemas.microsoft.com/office/drawing/2014/main" val="20005"/>
                    </a:ext>
                  </a:extLst>
                </a:gridCol>
              </a:tblGrid>
              <a:tr h="416246">
                <a:tc gridSpan="6">
                  <a:txBody>
                    <a:bodyPr/>
                    <a:lstStyle/>
                    <a:p>
                      <a:pPr indent="180340" algn="ctr">
                        <a:lnSpc>
                          <a:spcPct val="150000"/>
                        </a:lnSpc>
                        <a:spcBef>
                          <a:spcPts val="600"/>
                        </a:spcBef>
                        <a:spcAft>
                          <a:spcPts val="0"/>
                        </a:spcAft>
                      </a:pPr>
                      <a:r>
                        <a:rPr lang="es-EC" sz="1500" dirty="0">
                          <a:effectLst/>
                          <a:latin typeface="+mj-lt"/>
                        </a:rPr>
                        <a:t>CUADRO RESUMEN DE PLINTOS AISLADOS</a:t>
                      </a:r>
                      <a:endParaRPr lang="es-EC" sz="1500" dirty="0">
                        <a:solidFill>
                          <a:srgbClr val="000000"/>
                        </a:solidFill>
                        <a:effectLst/>
                        <a:latin typeface="+mj-lt"/>
                        <a:ea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416246">
                <a:tc>
                  <a:txBody>
                    <a:bodyPr/>
                    <a:lstStyle/>
                    <a:p>
                      <a:pPr indent="180340" algn="just">
                        <a:lnSpc>
                          <a:spcPct val="150000"/>
                        </a:lnSpc>
                        <a:spcBef>
                          <a:spcPts val="600"/>
                        </a:spcBef>
                        <a:spcAft>
                          <a:spcPts val="0"/>
                        </a:spcAft>
                      </a:pPr>
                      <a:r>
                        <a:rPr lang="es-EC" sz="1500" b="1">
                          <a:effectLst/>
                          <a:latin typeface="+mj-lt"/>
                        </a:rPr>
                        <a:t>Tipo</a:t>
                      </a:r>
                      <a:endParaRPr lang="es-EC" sz="1500" b="1">
                        <a:solidFill>
                          <a:srgbClr val="000000"/>
                        </a:solidFill>
                        <a:effectLst/>
                        <a:latin typeface="+mj-lt"/>
                        <a:ea typeface="Times New Roman" panose="02020603050405020304" pitchFamily="18" charset="0"/>
                      </a:endParaRPr>
                    </a:p>
                  </a:txBody>
                  <a:tcPr marL="68580" marR="68580" marT="0" marB="0"/>
                </a:tc>
                <a:tc>
                  <a:txBody>
                    <a:bodyPr/>
                    <a:lstStyle/>
                    <a:p>
                      <a:pPr indent="180340" algn="l">
                        <a:lnSpc>
                          <a:spcPct val="150000"/>
                        </a:lnSpc>
                        <a:spcBef>
                          <a:spcPts val="600"/>
                        </a:spcBef>
                        <a:spcAft>
                          <a:spcPts val="0"/>
                        </a:spcAft>
                      </a:pPr>
                      <a:r>
                        <a:rPr lang="es-EC" sz="1500" b="1">
                          <a:effectLst/>
                          <a:latin typeface="+mj-lt"/>
                        </a:rPr>
                        <a:t>B (m)</a:t>
                      </a:r>
                      <a:endParaRPr lang="es-EC" sz="1500" b="1">
                        <a:solidFill>
                          <a:srgbClr val="000000"/>
                        </a:solidFill>
                        <a:effectLst/>
                        <a:latin typeface="+mj-lt"/>
                        <a:ea typeface="Times New Roman" panose="02020603050405020304" pitchFamily="18" charset="0"/>
                      </a:endParaRPr>
                    </a:p>
                  </a:txBody>
                  <a:tcPr marL="68580" marR="68580" marT="0" marB="0"/>
                </a:tc>
                <a:tc>
                  <a:txBody>
                    <a:bodyPr/>
                    <a:lstStyle/>
                    <a:p>
                      <a:pPr indent="180340" algn="l">
                        <a:lnSpc>
                          <a:spcPct val="150000"/>
                        </a:lnSpc>
                        <a:spcBef>
                          <a:spcPts val="600"/>
                        </a:spcBef>
                        <a:spcAft>
                          <a:spcPts val="0"/>
                        </a:spcAft>
                      </a:pPr>
                      <a:r>
                        <a:rPr lang="es-EC" sz="1500" b="1">
                          <a:effectLst/>
                          <a:latin typeface="+mj-lt"/>
                        </a:rPr>
                        <a:t>L (m)</a:t>
                      </a:r>
                      <a:endParaRPr lang="es-EC" sz="1500" b="1">
                        <a:solidFill>
                          <a:srgbClr val="000000"/>
                        </a:solidFill>
                        <a:effectLst/>
                        <a:latin typeface="+mj-lt"/>
                        <a:ea typeface="Times New Roman" panose="02020603050405020304" pitchFamily="18" charset="0"/>
                      </a:endParaRPr>
                    </a:p>
                  </a:txBody>
                  <a:tcPr marL="68580" marR="68580" marT="0" marB="0"/>
                </a:tc>
                <a:tc>
                  <a:txBody>
                    <a:bodyPr/>
                    <a:lstStyle/>
                    <a:p>
                      <a:pPr indent="180340" algn="l">
                        <a:lnSpc>
                          <a:spcPct val="150000"/>
                        </a:lnSpc>
                        <a:spcBef>
                          <a:spcPts val="600"/>
                        </a:spcBef>
                        <a:spcAft>
                          <a:spcPts val="0"/>
                        </a:spcAft>
                      </a:pPr>
                      <a:r>
                        <a:rPr lang="es-EC" sz="1500" b="1">
                          <a:effectLst/>
                          <a:latin typeface="+mj-lt"/>
                        </a:rPr>
                        <a:t>h (m)</a:t>
                      </a:r>
                      <a:endParaRPr lang="es-EC" sz="1500" b="1">
                        <a:solidFill>
                          <a:srgbClr val="000000"/>
                        </a:solidFill>
                        <a:effectLst/>
                        <a:latin typeface="+mj-lt"/>
                        <a:ea typeface="Times New Roman" panose="02020603050405020304" pitchFamily="18" charset="0"/>
                      </a:endParaRPr>
                    </a:p>
                  </a:txBody>
                  <a:tcPr marL="68580" marR="68580" marT="0" marB="0"/>
                </a:tc>
                <a:tc>
                  <a:txBody>
                    <a:bodyPr/>
                    <a:lstStyle/>
                    <a:p>
                      <a:pPr indent="180340" algn="l">
                        <a:lnSpc>
                          <a:spcPct val="150000"/>
                        </a:lnSpc>
                        <a:spcBef>
                          <a:spcPts val="600"/>
                        </a:spcBef>
                        <a:spcAft>
                          <a:spcPts val="0"/>
                        </a:spcAft>
                      </a:pPr>
                      <a:r>
                        <a:rPr lang="es-EC" sz="1500" b="1">
                          <a:effectLst/>
                          <a:latin typeface="+mj-lt"/>
                        </a:rPr>
                        <a:t>Acero de refuerzo (2 sentidos)</a:t>
                      </a:r>
                      <a:endParaRPr lang="es-EC" sz="1500" b="1">
                        <a:solidFill>
                          <a:srgbClr val="000000"/>
                        </a:solidFill>
                        <a:effectLst/>
                        <a:latin typeface="+mj-lt"/>
                        <a:ea typeface="Times New Roman" panose="02020603050405020304" pitchFamily="18" charset="0"/>
                      </a:endParaRPr>
                    </a:p>
                  </a:txBody>
                  <a:tcPr marL="68580" marR="68580" marT="0" marB="0"/>
                </a:tc>
                <a:tc>
                  <a:txBody>
                    <a:bodyPr/>
                    <a:lstStyle/>
                    <a:p>
                      <a:pPr indent="180340" algn="just">
                        <a:lnSpc>
                          <a:spcPct val="150000"/>
                        </a:lnSpc>
                        <a:spcBef>
                          <a:spcPts val="600"/>
                        </a:spcBef>
                        <a:spcAft>
                          <a:spcPts val="0"/>
                        </a:spcAft>
                      </a:pPr>
                      <a:r>
                        <a:rPr lang="es-EC" sz="1500" b="1" dirty="0">
                          <a:effectLst/>
                          <a:latin typeface="+mj-lt"/>
                        </a:rPr>
                        <a:t>Columnas</a:t>
                      </a:r>
                      <a:endParaRPr lang="es-EC" sz="1500" b="1"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16246">
                <a:tc>
                  <a:txBody>
                    <a:bodyPr/>
                    <a:lstStyle/>
                    <a:p>
                      <a:pPr indent="180340" algn="just">
                        <a:lnSpc>
                          <a:spcPct val="150000"/>
                        </a:lnSpc>
                        <a:spcBef>
                          <a:spcPts val="600"/>
                        </a:spcBef>
                        <a:spcAft>
                          <a:spcPts val="0"/>
                        </a:spcAft>
                      </a:pPr>
                      <a:r>
                        <a:rPr lang="es-EC" sz="1500">
                          <a:effectLst/>
                          <a:latin typeface="+mj-lt"/>
                        </a:rPr>
                        <a:t>P1</a:t>
                      </a:r>
                      <a:endParaRPr lang="es-EC" sz="1500">
                        <a:solidFill>
                          <a:srgbClr val="000000"/>
                        </a:solidFill>
                        <a:effectLst/>
                        <a:latin typeface="+mj-lt"/>
                        <a:ea typeface="Times New Roman" panose="02020603050405020304" pitchFamily="18" charset="0"/>
                      </a:endParaRPr>
                    </a:p>
                  </a:txBody>
                  <a:tcPr marL="68580" marR="68580" marT="0" marB="0"/>
                </a:tc>
                <a:tc>
                  <a:txBody>
                    <a:bodyPr/>
                    <a:lstStyle/>
                    <a:p>
                      <a:pPr indent="180340" algn="l">
                        <a:lnSpc>
                          <a:spcPct val="150000"/>
                        </a:lnSpc>
                        <a:spcBef>
                          <a:spcPts val="600"/>
                        </a:spcBef>
                        <a:spcAft>
                          <a:spcPts val="0"/>
                        </a:spcAft>
                      </a:pPr>
                      <a:r>
                        <a:rPr lang="es-EC" sz="1500" dirty="0">
                          <a:effectLst/>
                          <a:latin typeface="+mj-lt"/>
                        </a:rPr>
                        <a:t>1,50</a:t>
                      </a:r>
                      <a:endParaRPr lang="es-EC" sz="1500" dirty="0">
                        <a:solidFill>
                          <a:srgbClr val="000000"/>
                        </a:solidFill>
                        <a:effectLst/>
                        <a:latin typeface="+mj-lt"/>
                        <a:ea typeface="Times New Roman" panose="02020603050405020304" pitchFamily="18" charset="0"/>
                      </a:endParaRPr>
                    </a:p>
                  </a:txBody>
                  <a:tcPr marL="68580" marR="68580" marT="0" marB="0"/>
                </a:tc>
                <a:tc>
                  <a:txBody>
                    <a:bodyPr/>
                    <a:lstStyle/>
                    <a:p>
                      <a:pPr indent="180340" algn="l">
                        <a:lnSpc>
                          <a:spcPct val="150000"/>
                        </a:lnSpc>
                        <a:spcBef>
                          <a:spcPts val="600"/>
                        </a:spcBef>
                        <a:spcAft>
                          <a:spcPts val="0"/>
                        </a:spcAft>
                      </a:pPr>
                      <a:r>
                        <a:rPr lang="es-EC" sz="1500">
                          <a:effectLst/>
                          <a:latin typeface="+mj-lt"/>
                        </a:rPr>
                        <a:t>1,50</a:t>
                      </a:r>
                      <a:endParaRPr lang="es-EC" sz="1500">
                        <a:solidFill>
                          <a:srgbClr val="000000"/>
                        </a:solidFill>
                        <a:effectLst/>
                        <a:latin typeface="+mj-lt"/>
                        <a:ea typeface="Times New Roman" panose="02020603050405020304" pitchFamily="18" charset="0"/>
                      </a:endParaRPr>
                    </a:p>
                  </a:txBody>
                  <a:tcPr marL="68580" marR="68580" marT="0" marB="0"/>
                </a:tc>
                <a:tc>
                  <a:txBody>
                    <a:bodyPr/>
                    <a:lstStyle/>
                    <a:p>
                      <a:pPr indent="180340" algn="l">
                        <a:lnSpc>
                          <a:spcPct val="150000"/>
                        </a:lnSpc>
                        <a:spcBef>
                          <a:spcPts val="600"/>
                        </a:spcBef>
                        <a:spcAft>
                          <a:spcPts val="0"/>
                        </a:spcAft>
                      </a:pPr>
                      <a:r>
                        <a:rPr lang="es-EC" sz="1500">
                          <a:effectLst/>
                          <a:latin typeface="+mj-lt"/>
                        </a:rPr>
                        <a:t>0,30</a:t>
                      </a:r>
                      <a:endParaRPr lang="es-EC" sz="1500">
                        <a:solidFill>
                          <a:srgbClr val="000000"/>
                        </a:solidFill>
                        <a:effectLst/>
                        <a:latin typeface="+mj-lt"/>
                        <a:ea typeface="Times New Roman" panose="02020603050405020304" pitchFamily="18" charset="0"/>
                      </a:endParaRPr>
                    </a:p>
                  </a:txBody>
                  <a:tcPr marL="68580" marR="68580" marT="0" marB="0"/>
                </a:tc>
                <a:tc>
                  <a:txBody>
                    <a:bodyPr/>
                    <a:lstStyle/>
                    <a:p>
                      <a:pPr indent="180340" algn="l">
                        <a:lnSpc>
                          <a:spcPct val="150000"/>
                        </a:lnSpc>
                        <a:spcBef>
                          <a:spcPts val="600"/>
                        </a:spcBef>
                        <a:spcAft>
                          <a:spcPts val="0"/>
                        </a:spcAft>
                      </a:pPr>
                      <a:r>
                        <a:rPr lang="es-EC" sz="1500">
                          <a:effectLst/>
                          <a:latin typeface="+mj-lt"/>
                        </a:rPr>
                        <a:t>10ф12mm (1ф12mm@15cm)</a:t>
                      </a:r>
                      <a:endParaRPr lang="es-EC" sz="1500">
                        <a:solidFill>
                          <a:srgbClr val="000000"/>
                        </a:solidFill>
                        <a:effectLst/>
                        <a:latin typeface="+mj-lt"/>
                        <a:ea typeface="Times New Roman" panose="02020603050405020304" pitchFamily="18" charset="0"/>
                      </a:endParaRPr>
                    </a:p>
                  </a:txBody>
                  <a:tcPr marL="68580" marR="68580" marT="0" marB="0"/>
                </a:tc>
                <a:tc>
                  <a:txBody>
                    <a:bodyPr/>
                    <a:lstStyle/>
                    <a:p>
                      <a:pPr indent="180340" algn="just">
                        <a:lnSpc>
                          <a:spcPct val="150000"/>
                        </a:lnSpc>
                        <a:spcBef>
                          <a:spcPts val="600"/>
                        </a:spcBef>
                        <a:spcAft>
                          <a:spcPts val="0"/>
                        </a:spcAft>
                      </a:pPr>
                      <a:r>
                        <a:rPr lang="es-EC" sz="1500" dirty="0">
                          <a:effectLst/>
                          <a:latin typeface="+mj-lt"/>
                        </a:rPr>
                        <a:t>1, 3, 4, 7</a:t>
                      </a:r>
                      <a:endParaRPr lang="es-EC" sz="1500"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16246">
                <a:tc>
                  <a:txBody>
                    <a:bodyPr/>
                    <a:lstStyle/>
                    <a:p>
                      <a:pPr indent="180340" algn="just">
                        <a:lnSpc>
                          <a:spcPct val="150000"/>
                        </a:lnSpc>
                        <a:spcBef>
                          <a:spcPts val="600"/>
                        </a:spcBef>
                        <a:spcAft>
                          <a:spcPts val="0"/>
                        </a:spcAft>
                      </a:pPr>
                      <a:r>
                        <a:rPr lang="es-EC" sz="1500">
                          <a:effectLst/>
                          <a:latin typeface="+mj-lt"/>
                        </a:rPr>
                        <a:t>P2</a:t>
                      </a:r>
                      <a:endParaRPr lang="es-EC" sz="1500">
                        <a:solidFill>
                          <a:srgbClr val="000000"/>
                        </a:solidFill>
                        <a:effectLst/>
                        <a:latin typeface="+mj-lt"/>
                        <a:ea typeface="Times New Roman" panose="02020603050405020304" pitchFamily="18" charset="0"/>
                      </a:endParaRPr>
                    </a:p>
                  </a:txBody>
                  <a:tcPr marL="68580" marR="68580" marT="0" marB="0"/>
                </a:tc>
                <a:tc>
                  <a:txBody>
                    <a:bodyPr/>
                    <a:lstStyle/>
                    <a:p>
                      <a:pPr indent="180340" algn="l">
                        <a:lnSpc>
                          <a:spcPct val="150000"/>
                        </a:lnSpc>
                        <a:spcBef>
                          <a:spcPts val="600"/>
                        </a:spcBef>
                        <a:spcAft>
                          <a:spcPts val="0"/>
                        </a:spcAft>
                      </a:pPr>
                      <a:r>
                        <a:rPr lang="es-EC" sz="1500">
                          <a:effectLst/>
                          <a:latin typeface="+mj-lt"/>
                        </a:rPr>
                        <a:t>1,70</a:t>
                      </a:r>
                      <a:endParaRPr lang="es-EC" sz="1500">
                        <a:solidFill>
                          <a:srgbClr val="000000"/>
                        </a:solidFill>
                        <a:effectLst/>
                        <a:latin typeface="+mj-lt"/>
                        <a:ea typeface="Times New Roman" panose="02020603050405020304" pitchFamily="18" charset="0"/>
                      </a:endParaRPr>
                    </a:p>
                  </a:txBody>
                  <a:tcPr marL="68580" marR="68580" marT="0" marB="0"/>
                </a:tc>
                <a:tc>
                  <a:txBody>
                    <a:bodyPr/>
                    <a:lstStyle/>
                    <a:p>
                      <a:pPr indent="180340" algn="l">
                        <a:lnSpc>
                          <a:spcPct val="150000"/>
                        </a:lnSpc>
                        <a:spcBef>
                          <a:spcPts val="600"/>
                        </a:spcBef>
                        <a:spcAft>
                          <a:spcPts val="0"/>
                        </a:spcAft>
                      </a:pPr>
                      <a:r>
                        <a:rPr lang="es-EC" sz="1500">
                          <a:effectLst/>
                          <a:latin typeface="+mj-lt"/>
                        </a:rPr>
                        <a:t>1,70</a:t>
                      </a:r>
                      <a:endParaRPr lang="es-EC" sz="1500">
                        <a:solidFill>
                          <a:srgbClr val="000000"/>
                        </a:solidFill>
                        <a:effectLst/>
                        <a:latin typeface="+mj-lt"/>
                        <a:ea typeface="Times New Roman" panose="02020603050405020304" pitchFamily="18" charset="0"/>
                      </a:endParaRPr>
                    </a:p>
                  </a:txBody>
                  <a:tcPr marL="68580" marR="68580" marT="0" marB="0"/>
                </a:tc>
                <a:tc>
                  <a:txBody>
                    <a:bodyPr/>
                    <a:lstStyle/>
                    <a:p>
                      <a:pPr indent="180340" algn="l">
                        <a:lnSpc>
                          <a:spcPct val="150000"/>
                        </a:lnSpc>
                        <a:spcBef>
                          <a:spcPts val="600"/>
                        </a:spcBef>
                        <a:spcAft>
                          <a:spcPts val="0"/>
                        </a:spcAft>
                      </a:pPr>
                      <a:r>
                        <a:rPr lang="es-EC" sz="1500">
                          <a:effectLst/>
                          <a:latin typeface="+mj-lt"/>
                        </a:rPr>
                        <a:t>0,30</a:t>
                      </a:r>
                      <a:endParaRPr lang="es-EC" sz="1500">
                        <a:solidFill>
                          <a:srgbClr val="000000"/>
                        </a:solidFill>
                        <a:effectLst/>
                        <a:latin typeface="+mj-lt"/>
                        <a:ea typeface="Times New Roman" panose="02020603050405020304" pitchFamily="18" charset="0"/>
                      </a:endParaRPr>
                    </a:p>
                  </a:txBody>
                  <a:tcPr marL="68580" marR="68580" marT="0" marB="0"/>
                </a:tc>
                <a:tc>
                  <a:txBody>
                    <a:bodyPr/>
                    <a:lstStyle/>
                    <a:p>
                      <a:pPr indent="180340" algn="l">
                        <a:lnSpc>
                          <a:spcPct val="150000"/>
                        </a:lnSpc>
                        <a:spcBef>
                          <a:spcPts val="600"/>
                        </a:spcBef>
                        <a:spcAft>
                          <a:spcPts val="0"/>
                        </a:spcAft>
                      </a:pPr>
                      <a:r>
                        <a:rPr lang="es-EC" sz="1500">
                          <a:effectLst/>
                          <a:latin typeface="+mj-lt"/>
                        </a:rPr>
                        <a:t>11ф12mm (1ф12mm@15cm)</a:t>
                      </a:r>
                      <a:endParaRPr lang="es-EC" sz="1500">
                        <a:solidFill>
                          <a:srgbClr val="000000"/>
                        </a:solidFill>
                        <a:effectLst/>
                        <a:latin typeface="+mj-lt"/>
                        <a:ea typeface="Times New Roman" panose="02020603050405020304" pitchFamily="18" charset="0"/>
                      </a:endParaRPr>
                    </a:p>
                  </a:txBody>
                  <a:tcPr marL="68580" marR="68580" marT="0" marB="0"/>
                </a:tc>
                <a:tc>
                  <a:txBody>
                    <a:bodyPr/>
                    <a:lstStyle/>
                    <a:p>
                      <a:pPr indent="180340" algn="just">
                        <a:lnSpc>
                          <a:spcPct val="150000"/>
                        </a:lnSpc>
                        <a:spcBef>
                          <a:spcPts val="600"/>
                        </a:spcBef>
                        <a:spcAft>
                          <a:spcPts val="0"/>
                        </a:spcAft>
                      </a:pPr>
                      <a:r>
                        <a:rPr lang="es-EC" sz="1500">
                          <a:effectLst/>
                          <a:latin typeface="+mj-lt"/>
                        </a:rPr>
                        <a:t>2, 6, 13, 14</a:t>
                      </a:r>
                      <a:endParaRPr lang="es-EC" sz="150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416246">
                <a:tc>
                  <a:txBody>
                    <a:bodyPr/>
                    <a:lstStyle/>
                    <a:p>
                      <a:pPr indent="180340" algn="just">
                        <a:lnSpc>
                          <a:spcPct val="150000"/>
                        </a:lnSpc>
                        <a:spcBef>
                          <a:spcPts val="600"/>
                        </a:spcBef>
                        <a:spcAft>
                          <a:spcPts val="0"/>
                        </a:spcAft>
                      </a:pPr>
                      <a:r>
                        <a:rPr lang="es-EC" sz="1500">
                          <a:effectLst/>
                          <a:latin typeface="+mj-lt"/>
                        </a:rPr>
                        <a:t>P3</a:t>
                      </a:r>
                      <a:endParaRPr lang="es-EC" sz="1500">
                        <a:solidFill>
                          <a:srgbClr val="000000"/>
                        </a:solidFill>
                        <a:effectLst/>
                        <a:latin typeface="+mj-lt"/>
                        <a:ea typeface="Times New Roman" panose="02020603050405020304" pitchFamily="18" charset="0"/>
                      </a:endParaRPr>
                    </a:p>
                  </a:txBody>
                  <a:tcPr marL="68580" marR="68580" marT="0" marB="0"/>
                </a:tc>
                <a:tc>
                  <a:txBody>
                    <a:bodyPr/>
                    <a:lstStyle/>
                    <a:p>
                      <a:pPr indent="180340" algn="l">
                        <a:lnSpc>
                          <a:spcPct val="150000"/>
                        </a:lnSpc>
                        <a:spcBef>
                          <a:spcPts val="600"/>
                        </a:spcBef>
                        <a:spcAft>
                          <a:spcPts val="0"/>
                        </a:spcAft>
                      </a:pPr>
                      <a:r>
                        <a:rPr lang="es-EC" sz="1500">
                          <a:effectLst/>
                          <a:latin typeface="+mj-lt"/>
                        </a:rPr>
                        <a:t>1,20</a:t>
                      </a:r>
                      <a:endParaRPr lang="es-EC" sz="1500">
                        <a:solidFill>
                          <a:srgbClr val="000000"/>
                        </a:solidFill>
                        <a:effectLst/>
                        <a:latin typeface="+mj-lt"/>
                        <a:ea typeface="Times New Roman" panose="02020603050405020304" pitchFamily="18" charset="0"/>
                      </a:endParaRPr>
                    </a:p>
                  </a:txBody>
                  <a:tcPr marL="68580" marR="68580" marT="0" marB="0"/>
                </a:tc>
                <a:tc>
                  <a:txBody>
                    <a:bodyPr/>
                    <a:lstStyle/>
                    <a:p>
                      <a:pPr indent="180340" algn="l">
                        <a:lnSpc>
                          <a:spcPct val="150000"/>
                        </a:lnSpc>
                        <a:spcBef>
                          <a:spcPts val="600"/>
                        </a:spcBef>
                        <a:spcAft>
                          <a:spcPts val="0"/>
                        </a:spcAft>
                      </a:pPr>
                      <a:r>
                        <a:rPr lang="es-EC" sz="1500">
                          <a:effectLst/>
                          <a:latin typeface="+mj-lt"/>
                        </a:rPr>
                        <a:t>1,20</a:t>
                      </a:r>
                      <a:endParaRPr lang="es-EC" sz="1500">
                        <a:solidFill>
                          <a:srgbClr val="000000"/>
                        </a:solidFill>
                        <a:effectLst/>
                        <a:latin typeface="+mj-lt"/>
                        <a:ea typeface="Times New Roman" panose="02020603050405020304" pitchFamily="18" charset="0"/>
                      </a:endParaRPr>
                    </a:p>
                  </a:txBody>
                  <a:tcPr marL="68580" marR="68580" marT="0" marB="0"/>
                </a:tc>
                <a:tc>
                  <a:txBody>
                    <a:bodyPr/>
                    <a:lstStyle/>
                    <a:p>
                      <a:pPr indent="180340" algn="l">
                        <a:lnSpc>
                          <a:spcPct val="150000"/>
                        </a:lnSpc>
                        <a:spcBef>
                          <a:spcPts val="600"/>
                        </a:spcBef>
                        <a:spcAft>
                          <a:spcPts val="0"/>
                        </a:spcAft>
                      </a:pPr>
                      <a:r>
                        <a:rPr lang="es-EC" sz="1500">
                          <a:effectLst/>
                          <a:latin typeface="+mj-lt"/>
                        </a:rPr>
                        <a:t>0,30</a:t>
                      </a:r>
                      <a:endParaRPr lang="es-EC" sz="1500">
                        <a:solidFill>
                          <a:srgbClr val="000000"/>
                        </a:solidFill>
                        <a:effectLst/>
                        <a:latin typeface="+mj-lt"/>
                        <a:ea typeface="Times New Roman" panose="02020603050405020304" pitchFamily="18" charset="0"/>
                      </a:endParaRPr>
                    </a:p>
                  </a:txBody>
                  <a:tcPr marL="68580" marR="68580" marT="0" marB="0"/>
                </a:tc>
                <a:tc>
                  <a:txBody>
                    <a:bodyPr/>
                    <a:lstStyle/>
                    <a:p>
                      <a:pPr indent="180340" algn="l">
                        <a:lnSpc>
                          <a:spcPct val="150000"/>
                        </a:lnSpc>
                        <a:spcBef>
                          <a:spcPts val="600"/>
                        </a:spcBef>
                        <a:spcAft>
                          <a:spcPts val="0"/>
                        </a:spcAft>
                      </a:pPr>
                      <a:r>
                        <a:rPr lang="es-EC" sz="1500">
                          <a:effectLst/>
                          <a:latin typeface="+mj-lt"/>
                        </a:rPr>
                        <a:t>8ф12mm (1ф12mm@15cm)</a:t>
                      </a:r>
                      <a:endParaRPr lang="es-EC" sz="1500">
                        <a:solidFill>
                          <a:srgbClr val="000000"/>
                        </a:solidFill>
                        <a:effectLst/>
                        <a:latin typeface="+mj-lt"/>
                        <a:ea typeface="Times New Roman" panose="02020603050405020304" pitchFamily="18" charset="0"/>
                      </a:endParaRPr>
                    </a:p>
                  </a:txBody>
                  <a:tcPr marL="68580" marR="68580" marT="0" marB="0"/>
                </a:tc>
                <a:tc>
                  <a:txBody>
                    <a:bodyPr/>
                    <a:lstStyle/>
                    <a:p>
                      <a:pPr indent="180340" algn="just">
                        <a:lnSpc>
                          <a:spcPct val="150000"/>
                        </a:lnSpc>
                        <a:spcBef>
                          <a:spcPts val="600"/>
                        </a:spcBef>
                        <a:spcAft>
                          <a:spcPts val="0"/>
                        </a:spcAft>
                      </a:pPr>
                      <a:r>
                        <a:rPr lang="es-EC" sz="1500">
                          <a:effectLst/>
                          <a:latin typeface="+mj-lt"/>
                        </a:rPr>
                        <a:t>5, 8</a:t>
                      </a:r>
                      <a:endParaRPr lang="es-EC" sz="150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16246">
                <a:tc>
                  <a:txBody>
                    <a:bodyPr/>
                    <a:lstStyle/>
                    <a:p>
                      <a:pPr indent="180340" algn="just">
                        <a:lnSpc>
                          <a:spcPct val="150000"/>
                        </a:lnSpc>
                        <a:spcBef>
                          <a:spcPts val="600"/>
                        </a:spcBef>
                        <a:spcAft>
                          <a:spcPts val="0"/>
                        </a:spcAft>
                      </a:pPr>
                      <a:r>
                        <a:rPr lang="es-EC" sz="1500">
                          <a:effectLst/>
                          <a:latin typeface="+mj-lt"/>
                        </a:rPr>
                        <a:t>P4</a:t>
                      </a:r>
                      <a:endParaRPr lang="es-EC" sz="1500">
                        <a:solidFill>
                          <a:srgbClr val="000000"/>
                        </a:solidFill>
                        <a:effectLst/>
                        <a:latin typeface="+mj-lt"/>
                        <a:ea typeface="Times New Roman" panose="02020603050405020304" pitchFamily="18" charset="0"/>
                      </a:endParaRPr>
                    </a:p>
                  </a:txBody>
                  <a:tcPr marL="68580" marR="68580" marT="0" marB="0"/>
                </a:tc>
                <a:tc>
                  <a:txBody>
                    <a:bodyPr/>
                    <a:lstStyle/>
                    <a:p>
                      <a:pPr indent="180340" algn="l">
                        <a:lnSpc>
                          <a:spcPct val="150000"/>
                        </a:lnSpc>
                        <a:spcBef>
                          <a:spcPts val="600"/>
                        </a:spcBef>
                        <a:spcAft>
                          <a:spcPts val="0"/>
                        </a:spcAft>
                      </a:pPr>
                      <a:r>
                        <a:rPr lang="es-EC" sz="1500" dirty="0">
                          <a:effectLst/>
                          <a:latin typeface="+mj-lt"/>
                        </a:rPr>
                        <a:t>2,00</a:t>
                      </a:r>
                      <a:endParaRPr lang="es-EC" sz="1500" dirty="0">
                        <a:solidFill>
                          <a:srgbClr val="000000"/>
                        </a:solidFill>
                        <a:effectLst/>
                        <a:latin typeface="+mj-lt"/>
                        <a:ea typeface="Times New Roman" panose="02020603050405020304" pitchFamily="18" charset="0"/>
                      </a:endParaRPr>
                    </a:p>
                  </a:txBody>
                  <a:tcPr marL="68580" marR="68580" marT="0" marB="0"/>
                </a:tc>
                <a:tc>
                  <a:txBody>
                    <a:bodyPr/>
                    <a:lstStyle/>
                    <a:p>
                      <a:pPr indent="180340" algn="l">
                        <a:lnSpc>
                          <a:spcPct val="150000"/>
                        </a:lnSpc>
                        <a:spcBef>
                          <a:spcPts val="600"/>
                        </a:spcBef>
                        <a:spcAft>
                          <a:spcPts val="0"/>
                        </a:spcAft>
                      </a:pPr>
                      <a:r>
                        <a:rPr lang="es-EC" sz="1500" dirty="0">
                          <a:solidFill>
                            <a:schemeClr val="tx1"/>
                          </a:solidFill>
                          <a:effectLst/>
                          <a:latin typeface="+mj-lt"/>
                          <a:ea typeface="+mn-ea"/>
                        </a:rPr>
                        <a:t>2,00</a:t>
                      </a:r>
                      <a:endParaRPr lang="es-EC" sz="1500" dirty="0">
                        <a:solidFill>
                          <a:srgbClr val="000000"/>
                        </a:solidFill>
                        <a:effectLst/>
                        <a:latin typeface="+mj-lt"/>
                        <a:ea typeface="Times New Roman" panose="02020603050405020304" pitchFamily="18" charset="0"/>
                      </a:endParaRPr>
                    </a:p>
                  </a:txBody>
                  <a:tcPr marL="68580" marR="68580" marT="0" marB="0"/>
                </a:tc>
                <a:tc>
                  <a:txBody>
                    <a:bodyPr/>
                    <a:lstStyle/>
                    <a:p>
                      <a:pPr indent="180340" algn="l">
                        <a:lnSpc>
                          <a:spcPct val="150000"/>
                        </a:lnSpc>
                        <a:spcBef>
                          <a:spcPts val="600"/>
                        </a:spcBef>
                        <a:spcAft>
                          <a:spcPts val="0"/>
                        </a:spcAft>
                      </a:pPr>
                      <a:r>
                        <a:rPr lang="es-EC" sz="1500" dirty="0">
                          <a:effectLst/>
                          <a:latin typeface="+mj-lt"/>
                        </a:rPr>
                        <a:t>0,30</a:t>
                      </a:r>
                      <a:endParaRPr lang="es-EC" sz="1500" dirty="0">
                        <a:solidFill>
                          <a:srgbClr val="000000"/>
                        </a:solidFill>
                        <a:effectLst/>
                        <a:latin typeface="+mj-lt"/>
                        <a:ea typeface="Times New Roman" panose="02020603050405020304" pitchFamily="18" charset="0"/>
                      </a:endParaRPr>
                    </a:p>
                  </a:txBody>
                  <a:tcPr marL="68580" marR="68580" marT="0" marB="0"/>
                </a:tc>
                <a:tc>
                  <a:txBody>
                    <a:bodyPr/>
                    <a:lstStyle/>
                    <a:p>
                      <a:pPr indent="180340" algn="l">
                        <a:lnSpc>
                          <a:spcPct val="150000"/>
                        </a:lnSpc>
                        <a:spcBef>
                          <a:spcPts val="600"/>
                        </a:spcBef>
                        <a:spcAft>
                          <a:spcPts val="0"/>
                        </a:spcAft>
                      </a:pPr>
                      <a:r>
                        <a:rPr lang="es-EC" sz="1500" dirty="0">
                          <a:effectLst/>
                          <a:latin typeface="+mj-lt"/>
                        </a:rPr>
                        <a:t>17ф12mm (1ф12mm@12cm)</a:t>
                      </a:r>
                      <a:endParaRPr lang="es-EC" sz="1500" dirty="0">
                        <a:solidFill>
                          <a:srgbClr val="000000"/>
                        </a:solidFill>
                        <a:effectLst/>
                        <a:latin typeface="+mj-lt"/>
                        <a:ea typeface="Times New Roman" panose="02020603050405020304" pitchFamily="18" charset="0"/>
                      </a:endParaRPr>
                    </a:p>
                  </a:txBody>
                  <a:tcPr marL="68580" marR="68580" marT="0" marB="0"/>
                </a:tc>
                <a:tc>
                  <a:txBody>
                    <a:bodyPr/>
                    <a:lstStyle/>
                    <a:p>
                      <a:pPr indent="180340" algn="just">
                        <a:lnSpc>
                          <a:spcPct val="150000"/>
                        </a:lnSpc>
                        <a:spcBef>
                          <a:spcPts val="600"/>
                        </a:spcBef>
                        <a:spcAft>
                          <a:spcPts val="0"/>
                        </a:spcAft>
                      </a:pPr>
                      <a:r>
                        <a:rPr lang="es-EC" sz="1500" dirty="0">
                          <a:effectLst/>
                          <a:latin typeface="+mj-lt"/>
                        </a:rPr>
                        <a:t>12, 15</a:t>
                      </a:r>
                      <a:endParaRPr lang="es-EC" sz="1500"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pic>
        <p:nvPicPr>
          <p:cNvPr id="8" name="Imagen 7"/>
          <p:cNvPicPr>
            <a:picLocks noChangeAspect="1"/>
          </p:cNvPicPr>
          <p:nvPr/>
        </p:nvPicPr>
        <p:blipFill>
          <a:blip r:embed="rId3"/>
          <a:stretch>
            <a:fillRect/>
          </a:stretch>
        </p:blipFill>
        <p:spPr>
          <a:xfrm>
            <a:off x="846536" y="4031318"/>
            <a:ext cx="1873713" cy="2165779"/>
          </a:xfrm>
          <a:prstGeom prst="rect">
            <a:avLst/>
          </a:prstGeom>
        </p:spPr>
      </p:pic>
      <p:pic>
        <p:nvPicPr>
          <p:cNvPr id="9" name="Imagen 8"/>
          <p:cNvPicPr>
            <a:picLocks noChangeAspect="1"/>
          </p:cNvPicPr>
          <p:nvPr/>
        </p:nvPicPr>
        <p:blipFill>
          <a:blip r:embed="rId4"/>
          <a:stretch>
            <a:fillRect/>
          </a:stretch>
        </p:blipFill>
        <p:spPr>
          <a:xfrm>
            <a:off x="3147369" y="3993994"/>
            <a:ext cx="2009793" cy="2240425"/>
          </a:xfrm>
          <a:prstGeom prst="rect">
            <a:avLst/>
          </a:prstGeom>
        </p:spPr>
      </p:pic>
      <p:pic>
        <p:nvPicPr>
          <p:cNvPr id="10" name="Imagen 9"/>
          <p:cNvPicPr>
            <a:picLocks noChangeAspect="1"/>
          </p:cNvPicPr>
          <p:nvPr/>
        </p:nvPicPr>
        <p:blipFill>
          <a:blip r:embed="rId5"/>
          <a:stretch>
            <a:fillRect/>
          </a:stretch>
        </p:blipFill>
        <p:spPr>
          <a:xfrm>
            <a:off x="5558431" y="4087887"/>
            <a:ext cx="1959886" cy="2052638"/>
          </a:xfrm>
          <a:prstGeom prst="rect">
            <a:avLst/>
          </a:prstGeom>
        </p:spPr>
      </p:pic>
      <p:pic>
        <p:nvPicPr>
          <p:cNvPr id="11" name="Imagen 10"/>
          <p:cNvPicPr>
            <a:picLocks noChangeAspect="1"/>
          </p:cNvPicPr>
          <p:nvPr/>
        </p:nvPicPr>
        <p:blipFill>
          <a:blip r:embed="rId6"/>
          <a:stretch>
            <a:fillRect/>
          </a:stretch>
        </p:blipFill>
        <p:spPr>
          <a:xfrm>
            <a:off x="7997897" y="4031318"/>
            <a:ext cx="1919305" cy="2055726"/>
          </a:xfrm>
          <a:prstGeom prst="rect">
            <a:avLst/>
          </a:prstGeom>
        </p:spPr>
      </p:pic>
    </p:spTree>
    <p:extLst>
      <p:ext uri="{BB962C8B-B14F-4D97-AF65-F5344CB8AC3E}">
        <p14:creationId xmlns:p14="http://schemas.microsoft.com/office/powerpoint/2010/main" val="102885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p:nvPr/>
        </p:nvPicPr>
        <p:blipFill>
          <a:blip r:embed="rId2">
            <a:extLst>
              <a:ext uri="{28A0092B-C50C-407E-A947-70E740481C1C}">
                <a14:useLocalDpi xmlns:a14="http://schemas.microsoft.com/office/drawing/2010/main" val="0"/>
              </a:ext>
            </a:extLst>
          </a:blip>
          <a:stretch>
            <a:fillRect/>
          </a:stretch>
        </p:blipFill>
        <p:spPr>
          <a:xfrm>
            <a:off x="2123679" y="1551869"/>
            <a:ext cx="6869504" cy="4352660"/>
          </a:xfrm>
          <a:prstGeom prst="rect">
            <a:avLst/>
          </a:prstGeom>
        </p:spPr>
      </p:pic>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78</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83335" y="86881"/>
            <a:ext cx="9558156" cy="461665"/>
          </a:xfrm>
          <a:prstGeom prst="rect">
            <a:avLst/>
          </a:prstGeom>
          <a:noFill/>
          <a:ln>
            <a:noFill/>
          </a:ln>
        </p:spPr>
        <p:txBody>
          <a:bodyPr wrap="square" rtlCol="0">
            <a:spAutoFit/>
          </a:bodyPr>
          <a:lstStyle/>
          <a:p>
            <a:pPr algn="ctr"/>
            <a:r>
              <a:rPr lang="es-ES" sz="2400" dirty="0">
                <a:ln>
                  <a:solidFill>
                    <a:schemeClr val="tx1"/>
                  </a:solidFill>
                </a:ln>
              </a:rPr>
              <a:t>REFORZAMIENTO DEFINITIVO: DISEÑO DE ELEMENTOS DEL REFUERZO</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
        <p:nvSpPr>
          <p:cNvPr id="15" name="Rectángulo 14"/>
          <p:cNvSpPr/>
          <p:nvPr/>
        </p:nvSpPr>
        <p:spPr>
          <a:xfrm>
            <a:off x="283336" y="773069"/>
            <a:ext cx="4873826"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DISEÑO DE PLINTOS DE HORMIGÓN ARMADO</a:t>
            </a:r>
          </a:p>
        </p:txBody>
      </p:sp>
      <p:sp>
        <p:nvSpPr>
          <p:cNvPr id="18" name="Rectángulo 17"/>
          <p:cNvSpPr/>
          <p:nvPr/>
        </p:nvSpPr>
        <p:spPr>
          <a:xfrm>
            <a:off x="6072205" y="773069"/>
            <a:ext cx="5374990"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PLINTOS AISLADOS SECCIÓN TIPO I</a:t>
            </a:r>
          </a:p>
        </p:txBody>
      </p:sp>
      <p:sp>
        <p:nvSpPr>
          <p:cNvPr id="3" name="Flecha derecha 2"/>
          <p:cNvSpPr/>
          <p:nvPr/>
        </p:nvSpPr>
        <p:spPr>
          <a:xfrm>
            <a:off x="5375551" y="863329"/>
            <a:ext cx="365760" cy="347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Rectángulo 18"/>
          <p:cNvSpPr/>
          <p:nvPr/>
        </p:nvSpPr>
        <p:spPr>
          <a:xfrm>
            <a:off x="283335" y="1502681"/>
            <a:ext cx="3583271" cy="396531"/>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s-EC" b="1" dirty="0">
                <a:solidFill>
                  <a:schemeClr val="tx1"/>
                </a:solidFill>
              </a:rPr>
              <a:t>PROPIEDADES DE LA SECCIÓN</a:t>
            </a:r>
            <a:endParaRPr lang="es-EC" dirty="0"/>
          </a:p>
        </p:txBody>
      </p:sp>
      <p:sp>
        <p:nvSpPr>
          <p:cNvPr id="20" name="Rectángulo 19"/>
          <p:cNvSpPr/>
          <p:nvPr/>
        </p:nvSpPr>
        <p:spPr>
          <a:xfrm>
            <a:off x="4646036" y="1501865"/>
            <a:ext cx="2251153" cy="396531"/>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s-EC" b="1" dirty="0">
                <a:solidFill>
                  <a:schemeClr val="tx1"/>
                </a:solidFill>
              </a:rPr>
              <a:t>ÁREA DE LA SECCIÓN</a:t>
            </a:r>
            <a:endParaRPr lang="es-EC" dirty="0"/>
          </a:p>
        </p:txBody>
      </p:sp>
      <p:sp>
        <p:nvSpPr>
          <p:cNvPr id="21" name="Rectángulo 20"/>
          <p:cNvSpPr/>
          <p:nvPr/>
        </p:nvSpPr>
        <p:spPr>
          <a:xfrm>
            <a:off x="7133869" y="1501864"/>
            <a:ext cx="3103808" cy="396531"/>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s-EC" b="1" dirty="0">
                <a:solidFill>
                  <a:schemeClr val="tx1"/>
                </a:solidFill>
              </a:rPr>
              <a:t>MOMENTOS DE INERCIA (X, Y)</a:t>
            </a:r>
            <a:endParaRPr lang="es-EC" dirty="0"/>
          </a:p>
        </p:txBody>
      </p:sp>
      <p:sp>
        <p:nvSpPr>
          <p:cNvPr id="2" name="Flecha derecha 1"/>
          <p:cNvSpPr/>
          <p:nvPr/>
        </p:nvSpPr>
        <p:spPr>
          <a:xfrm>
            <a:off x="4094956" y="1551869"/>
            <a:ext cx="322729" cy="3679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Rectángulo 21"/>
          <p:cNvSpPr/>
          <p:nvPr/>
        </p:nvSpPr>
        <p:spPr>
          <a:xfrm>
            <a:off x="283335" y="2095592"/>
            <a:ext cx="6208905" cy="347343"/>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endParaRPr lang="es-EC" b="1" dirty="0">
              <a:solidFill>
                <a:schemeClr val="tx1"/>
              </a:solidFill>
            </a:endParaRPr>
          </a:p>
          <a:p>
            <a:r>
              <a:rPr lang="es-EC" b="1" dirty="0">
                <a:solidFill>
                  <a:schemeClr val="tx1"/>
                </a:solidFill>
              </a:rPr>
              <a:t>PRESIÓN NETA DEL SUELO </a:t>
            </a:r>
            <a:r>
              <a:rPr lang="es-EC" sz="2400" b="1" dirty="0">
                <a:solidFill>
                  <a:srgbClr val="FF0000"/>
                </a:solidFill>
              </a:rPr>
              <a:t>&lt;</a:t>
            </a:r>
            <a:r>
              <a:rPr lang="es-EC" b="1" dirty="0">
                <a:solidFill>
                  <a:schemeClr val="tx1"/>
                </a:solidFill>
              </a:rPr>
              <a:t> CAPACIDAD PORTANTE DEL SUELO</a:t>
            </a:r>
          </a:p>
          <a:p>
            <a:endParaRPr lang="es-EC" dirty="0">
              <a:solidFill>
                <a:schemeClr val="tx1"/>
              </a:solidFill>
            </a:endParaRPr>
          </a:p>
        </p:txBody>
      </p:sp>
      <p:sp>
        <p:nvSpPr>
          <p:cNvPr id="23" name="Rectángulo 22"/>
          <p:cNvSpPr/>
          <p:nvPr/>
        </p:nvSpPr>
        <p:spPr>
          <a:xfrm>
            <a:off x="283335" y="1770567"/>
            <a:ext cx="4706676" cy="45203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endParaRPr lang="es-EC" b="1" dirty="0">
              <a:solidFill>
                <a:schemeClr val="tx1"/>
              </a:solidFill>
            </a:endParaRPr>
          </a:p>
          <a:p>
            <a:r>
              <a:rPr lang="es-EC" b="1" dirty="0">
                <a:solidFill>
                  <a:schemeClr val="tx1"/>
                </a:solidFill>
              </a:rPr>
              <a:t>VERIFICACIÓN DE CORTANTE UNIDIRECCIONAL</a:t>
            </a:r>
          </a:p>
          <a:p>
            <a:endParaRPr lang="es-EC" dirty="0">
              <a:solidFill>
                <a:schemeClr val="tx1"/>
              </a:solidFill>
            </a:endParaRPr>
          </a:p>
        </p:txBody>
      </p:sp>
      <mc:AlternateContent xmlns:mc="http://schemas.openxmlformats.org/markup-compatibility/2006" xmlns:a14="http://schemas.microsoft.com/office/drawing/2010/main">
        <mc:Choice Requires="a14">
          <p:sp>
            <p:nvSpPr>
              <p:cNvPr id="24" name="Rectángulo 23"/>
              <p:cNvSpPr/>
              <p:nvPr/>
            </p:nvSpPr>
            <p:spPr>
              <a:xfrm>
                <a:off x="5517752" y="1539161"/>
                <a:ext cx="2177327" cy="903774"/>
              </a:xfrm>
              <a:prstGeom prst="rect">
                <a:avLst/>
              </a:prstGeom>
              <a:ln>
                <a:solidFill>
                  <a:schemeClr val="accent6"/>
                </a:solidFill>
              </a:ln>
            </p:spPr>
            <p:txBody>
              <a:bodyPr wrap="none">
                <a:spAutoFit/>
              </a:bodyPr>
              <a:lstStyle/>
              <a:p>
                <a:r>
                  <a:rPr lang="es-EC" sz="1600" b="1" dirty="0">
                    <a:latin typeface="Cambria Math" panose="02040503050406030204" pitchFamily="18" charset="0"/>
                  </a:rPr>
                  <a:t>ESFUERZO ACTUANTE</a:t>
                </a:r>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𝑢</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𝑢</m:t>
                              </m:r>
                            </m:sub>
                          </m:sSub>
                        </m:num>
                        <m:den>
                          <m:r>
                            <a:rPr lang="es-EC" i="1">
                              <a:latin typeface="Cambria Math" panose="02040503050406030204" pitchFamily="18" charset="0"/>
                            </a:rPr>
                            <m:t>𝜙</m:t>
                          </m:r>
                          <m:r>
                            <a:rPr lang="es-EC" i="0">
                              <a:latin typeface="Cambria Math" panose="02040503050406030204" pitchFamily="18" charset="0"/>
                            </a:rPr>
                            <m:t>.</m:t>
                          </m:r>
                          <m:r>
                            <a:rPr lang="es-EC" i="1">
                              <a:latin typeface="Cambria Math" panose="02040503050406030204" pitchFamily="18" charset="0"/>
                            </a:rPr>
                            <m:t>𝑏</m:t>
                          </m:r>
                          <m:r>
                            <a:rPr lang="es-EC" i="0">
                              <a:latin typeface="Cambria Math" panose="02040503050406030204" pitchFamily="18" charset="0"/>
                            </a:rPr>
                            <m:t>.</m:t>
                          </m:r>
                          <m:r>
                            <a:rPr lang="es-EC" i="1">
                              <a:latin typeface="Cambria Math" panose="02040503050406030204" pitchFamily="18" charset="0"/>
                            </a:rPr>
                            <m:t>𝑑</m:t>
                          </m:r>
                        </m:den>
                      </m:f>
                    </m:oMath>
                  </m:oMathPara>
                </a14:m>
                <a:endParaRPr lang="es-EC" dirty="0"/>
              </a:p>
            </p:txBody>
          </p:sp>
        </mc:Choice>
        <mc:Fallback xmlns="">
          <p:sp>
            <p:nvSpPr>
              <p:cNvPr id="24" name="Rectángulo 23"/>
              <p:cNvSpPr>
                <a:spLocks noRot="1" noChangeAspect="1" noMove="1" noResize="1" noEditPoints="1" noAdjustHandles="1" noChangeArrowheads="1" noChangeShapeType="1" noTextEdit="1"/>
              </p:cNvSpPr>
              <p:nvPr/>
            </p:nvSpPr>
            <p:spPr>
              <a:xfrm>
                <a:off x="5517752" y="1539161"/>
                <a:ext cx="2177327" cy="903774"/>
              </a:xfrm>
              <a:prstGeom prst="rect">
                <a:avLst/>
              </a:prstGeom>
              <a:blipFill rotWithShape="0">
                <a:blip r:embed="rId4"/>
                <a:stretch>
                  <a:fillRect l="-1114" t="-1987"/>
                </a:stretch>
              </a:blipFill>
              <a:ln>
                <a:solidFill>
                  <a:schemeClr val="accent6"/>
                </a:solid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5" name="Rectángulo 24"/>
              <p:cNvSpPr/>
              <p:nvPr/>
            </p:nvSpPr>
            <p:spPr>
              <a:xfrm>
                <a:off x="8183636" y="1678247"/>
                <a:ext cx="2319033" cy="696986"/>
              </a:xfrm>
              <a:prstGeom prst="rect">
                <a:avLst/>
              </a:prstGeom>
              <a:ln>
                <a:solidFill>
                  <a:schemeClr val="accent6"/>
                </a:solidFill>
              </a:ln>
            </p:spPr>
            <p:txBody>
              <a:bodyPr wrap="none">
                <a:spAutoFit/>
              </a:bodyPr>
              <a:lstStyle/>
              <a:p>
                <a:r>
                  <a:rPr lang="es-EC" sz="1600" b="1" dirty="0">
                    <a:latin typeface="Cambria Math" panose="02040503050406030204" pitchFamily="18" charset="0"/>
                  </a:rPr>
                  <a:t>ESFUERZO RESISTENTE</a:t>
                </a:r>
              </a:p>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𝑝</m:t>
                          </m:r>
                        </m:sub>
                      </m:sSub>
                      <m:r>
                        <a:rPr lang="es-EC" i="0">
                          <a:latin typeface="Cambria Math" panose="02040503050406030204" pitchFamily="18" charset="0"/>
                        </a:rPr>
                        <m:t>=0.53</m:t>
                      </m:r>
                      <m:rad>
                        <m:radPr>
                          <m:degHide m:val="on"/>
                          <m:ctrlPr>
                            <a:rPr lang="es-EC" i="1">
                              <a:latin typeface="Cambria Math" panose="02040503050406030204" pitchFamily="18" charset="0"/>
                            </a:rPr>
                          </m:ctrlPr>
                        </m:radPr>
                        <m:deg/>
                        <m:e>
                          <m:r>
                            <a:rPr lang="es-EC" i="1">
                              <a:latin typeface="Cambria Math" panose="02040503050406030204" pitchFamily="18" charset="0"/>
                            </a:rPr>
                            <m:t>𝑓</m:t>
                          </m:r>
                          <m:r>
                            <a:rPr lang="es-EC" b="0" i="1" smtClean="0">
                              <a:latin typeface="Cambria Math" panose="02040503050406030204" pitchFamily="18" charset="0"/>
                            </a:rPr>
                            <m:t>′</m:t>
                          </m:r>
                          <m:r>
                            <a:rPr lang="es-EC" i="1">
                              <a:latin typeface="Cambria Math" panose="02040503050406030204" pitchFamily="18" charset="0"/>
                            </a:rPr>
                            <m:t>𝑐</m:t>
                          </m:r>
                        </m:e>
                      </m:rad>
                    </m:oMath>
                  </m:oMathPara>
                </a14:m>
                <a:endParaRPr lang="es-EC" dirty="0"/>
              </a:p>
            </p:txBody>
          </p:sp>
        </mc:Choice>
        <mc:Fallback xmlns="">
          <p:sp>
            <p:nvSpPr>
              <p:cNvPr id="25" name="Rectángulo 24"/>
              <p:cNvSpPr>
                <a:spLocks noRot="1" noChangeAspect="1" noMove="1" noResize="1" noEditPoints="1" noAdjustHandles="1" noChangeArrowheads="1" noChangeShapeType="1" noTextEdit="1"/>
              </p:cNvSpPr>
              <p:nvPr/>
            </p:nvSpPr>
            <p:spPr>
              <a:xfrm>
                <a:off x="8183636" y="1678247"/>
                <a:ext cx="2319033" cy="696986"/>
              </a:xfrm>
              <a:prstGeom prst="rect">
                <a:avLst/>
              </a:prstGeom>
              <a:blipFill rotWithShape="0">
                <a:blip r:embed="rId5"/>
                <a:stretch>
                  <a:fillRect l="-1044" t="-2564" b="-2564"/>
                </a:stretch>
              </a:blipFill>
              <a:ln>
                <a:solidFill>
                  <a:schemeClr val="accent6"/>
                </a:solidFill>
              </a:ln>
            </p:spPr>
            <p:txBody>
              <a:bodyPr/>
              <a:lstStyle/>
              <a:p>
                <a:r>
                  <a:rPr lang="es-EC">
                    <a:noFill/>
                  </a:rPr>
                  <a:t> </a:t>
                </a:r>
              </a:p>
            </p:txBody>
          </p:sp>
        </mc:Fallback>
      </mc:AlternateContent>
      <p:sp>
        <p:nvSpPr>
          <p:cNvPr id="26" name="Rectángulo 25"/>
          <p:cNvSpPr/>
          <p:nvPr/>
        </p:nvSpPr>
        <p:spPr>
          <a:xfrm>
            <a:off x="7746506" y="1930624"/>
            <a:ext cx="300082" cy="369332"/>
          </a:xfrm>
          <a:prstGeom prst="rect">
            <a:avLst/>
          </a:prstGeom>
          <a:ln>
            <a:noFill/>
          </a:ln>
        </p:spPr>
        <p:txBody>
          <a:bodyPr wrap="none">
            <a:spAutoFit/>
          </a:bodyPr>
          <a:lstStyle/>
          <a:p>
            <a:r>
              <a:rPr lang="es-EC" b="1" dirty="0">
                <a:solidFill>
                  <a:srgbClr val="FF0000"/>
                </a:solidFill>
              </a:rPr>
              <a:t>&lt;</a:t>
            </a:r>
            <a:endParaRPr lang="es-EC" dirty="0"/>
          </a:p>
        </p:txBody>
      </p:sp>
      <p:sp>
        <p:nvSpPr>
          <p:cNvPr id="27" name="Flecha derecha 26"/>
          <p:cNvSpPr/>
          <p:nvPr/>
        </p:nvSpPr>
        <p:spPr>
          <a:xfrm>
            <a:off x="5097677" y="1791162"/>
            <a:ext cx="326571" cy="364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Rectángulo 27"/>
          <p:cNvSpPr/>
          <p:nvPr/>
        </p:nvSpPr>
        <p:spPr>
          <a:xfrm>
            <a:off x="283335" y="2661248"/>
            <a:ext cx="2054916" cy="45203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endParaRPr lang="es-EC" b="1" dirty="0">
              <a:solidFill>
                <a:schemeClr val="tx1"/>
              </a:solidFill>
            </a:endParaRPr>
          </a:p>
          <a:p>
            <a:r>
              <a:rPr lang="es-EC" b="1" dirty="0">
                <a:solidFill>
                  <a:schemeClr val="tx1"/>
                </a:solidFill>
              </a:rPr>
              <a:t>DISEÑO A FLEXIÓN </a:t>
            </a:r>
          </a:p>
          <a:p>
            <a:endParaRPr lang="es-EC" dirty="0">
              <a:solidFill>
                <a:schemeClr val="tx1"/>
              </a:solidFill>
            </a:endParaRPr>
          </a:p>
        </p:txBody>
      </p:sp>
      <mc:AlternateContent xmlns:mc="http://schemas.openxmlformats.org/markup-compatibility/2006" xmlns:a14="http://schemas.microsoft.com/office/drawing/2010/main">
        <mc:Choice Requires="a14">
          <p:sp>
            <p:nvSpPr>
              <p:cNvPr id="29" name="Rectángulo 28"/>
              <p:cNvSpPr/>
              <p:nvPr/>
            </p:nvSpPr>
            <p:spPr>
              <a:xfrm>
                <a:off x="2860575" y="2418985"/>
                <a:ext cx="2277931" cy="910057"/>
              </a:xfrm>
              <a:prstGeom prst="rect">
                <a:avLst/>
              </a:prstGeom>
              <a:ln>
                <a:solidFill>
                  <a:schemeClr val="accent6"/>
                </a:solidFill>
              </a:ln>
            </p:spPr>
            <p:txBody>
              <a:bodyPr wrap="none">
                <a:spAutoFit/>
              </a:bodyPr>
              <a:lstStyle/>
              <a:p>
                <a:pPr algn="ctr"/>
                <a:r>
                  <a:rPr lang="es-EC" sz="1600" b="1" dirty="0">
                    <a:latin typeface="Cambria Math" panose="02040503050406030204" pitchFamily="18" charset="0"/>
                  </a:rPr>
                  <a:t>MOMENTO DE FLEXIÓN</a:t>
                </a:r>
              </a:p>
              <a:p>
                <a:pPr/>
                <a14:m>
                  <m:oMathPara xmlns:m="http://schemas.openxmlformats.org/officeDocument/2006/math">
                    <m:oMathParaPr>
                      <m:jc m:val="center"/>
                    </m:oMathParaPr>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𝑀𝑢</m:t>
                          </m:r>
                        </m:e>
                        <m:sub>
                          <m:r>
                            <a:rPr lang="es-EC" sz="1600" i="1">
                              <a:latin typeface="Cambria Math" panose="02040503050406030204" pitchFamily="18" charset="0"/>
                            </a:rPr>
                            <m:t>𝑥</m:t>
                          </m:r>
                        </m:sub>
                      </m:sSub>
                      <m:r>
                        <a:rPr lang="es-EC" sz="1600" i="1">
                          <a:latin typeface="Cambria Math" panose="02040503050406030204" pitchFamily="18" charset="0"/>
                        </a:rPr>
                        <m:t>=</m:t>
                      </m:r>
                      <m:d>
                        <m:dPr>
                          <m:ctrlPr>
                            <a:rPr lang="es-EC" sz="1600" i="1">
                              <a:latin typeface="Cambria Math" panose="02040503050406030204" pitchFamily="18" charset="0"/>
                            </a:rPr>
                          </m:ctrlPr>
                        </m:dPr>
                        <m:e>
                          <m:sSub>
                            <m:sSubPr>
                              <m:ctrlPr>
                                <a:rPr lang="es-EC" sz="1600" i="1">
                                  <a:latin typeface="Cambria Math" panose="02040503050406030204" pitchFamily="18" charset="0"/>
                                </a:rPr>
                              </m:ctrlPr>
                            </m:sSubPr>
                            <m:e>
                              <m:r>
                                <a:rPr lang="es-EC" sz="1600" i="1">
                                  <a:latin typeface="Cambria Math" panose="02040503050406030204" pitchFamily="18" charset="0"/>
                                </a:rPr>
                                <m:t>𝑞</m:t>
                              </m:r>
                            </m:e>
                            <m:sub>
                              <m:sSub>
                                <m:sSubPr>
                                  <m:ctrlPr>
                                    <a:rPr lang="es-EC" sz="1600" i="1">
                                      <a:latin typeface="Cambria Math" panose="02040503050406030204" pitchFamily="18" charset="0"/>
                                    </a:rPr>
                                  </m:ctrlPr>
                                </m:sSubPr>
                                <m:e>
                                  <m:r>
                                    <a:rPr lang="es-EC" sz="1600" i="1">
                                      <a:latin typeface="Cambria Math" panose="02040503050406030204" pitchFamily="18" charset="0"/>
                                    </a:rPr>
                                    <m:t>𝑠</m:t>
                                  </m:r>
                                </m:e>
                                <m:sub>
                                  <m:sSub>
                                    <m:sSubPr>
                                      <m:ctrlPr>
                                        <a:rPr lang="es-EC" sz="1600" i="1">
                                          <a:latin typeface="Cambria Math" panose="02040503050406030204" pitchFamily="18" charset="0"/>
                                        </a:rPr>
                                      </m:ctrlPr>
                                    </m:sSubPr>
                                    <m:e>
                                      <m:r>
                                        <a:rPr lang="es-EC" sz="1600" i="1">
                                          <a:latin typeface="Cambria Math" panose="02040503050406030204" pitchFamily="18" charset="0"/>
                                        </a:rPr>
                                        <m:t>𝑢</m:t>
                                      </m:r>
                                    </m:e>
                                    <m:sub>
                                      <m:r>
                                        <a:rPr lang="es-EC" sz="1600" i="1">
                                          <a:latin typeface="Cambria Math" panose="02040503050406030204" pitchFamily="18" charset="0"/>
                                        </a:rPr>
                                        <m:t>𝑓</m:t>
                                      </m:r>
                                    </m:sub>
                                  </m:sSub>
                                </m:sub>
                              </m:sSub>
                            </m:sub>
                          </m:sSub>
                          <m:r>
                            <a:rPr lang="es-EC" sz="1600" i="1">
                              <a:latin typeface="Cambria Math" panose="02040503050406030204" pitchFamily="18" charset="0"/>
                            </a:rPr>
                            <m:t>∗</m:t>
                          </m:r>
                          <m:r>
                            <a:rPr lang="es-EC" sz="1600" i="1">
                              <a:latin typeface="Cambria Math" panose="02040503050406030204" pitchFamily="18" charset="0"/>
                            </a:rPr>
                            <m:t>𝐵</m:t>
                          </m:r>
                        </m:e>
                      </m:d>
                      <m:r>
                        <a:rPr lang="es-EC" sz="1600" i="1">
                          <a:latin typeface="Cambria Math" panose="02040503050406030204" pitchFamily="18" charset="0"/>
                        </a:rPr>
                        <m:t>∗</m:t>
                      </m:r>
                      <m:f>
                        <m:fPr>
                          <m:ctrlPr>
                            <a:rPr lang="es-EC" sz="1600" i="1">
                              <a:latin typeface="Cambria Math" panose="02040503050406030204" pitchFamily="18" charset="0"/>
                            </a:rPr>
                          </m:ctrlPr>
                        </m:fPr>
                        <m:num>
                          <m:sSup>
                            <m:sSupPr>
                              <m:ctrlPr>
                                <a:rPr lang="es-EC" sz="1600" i="1">
                                  <a:latin typeface="Cambria Math" panose="02040503050406030204" pitchFamily="18" charset="0"/>
                                </a:rPr>
                              </m:ctrlPr>
                            </m:sSupPr>
                            <m:e>
                              <m:r>
                                <a:rPr lang="es-EC" sz="1600" i="1">
                                  <a:latin typeface="Cambria Math" panose="02040503050406030204" pitchFamily="18" charset="0"/>
                                </a:rPr>
                                <m:t>𝐿𝑣</m:t>
                              </m:r>
                            </m:e>
                            <m:sup>
                              <m:r>
                                <a:rPr lang="es-EC" sz="1600" i="1">
                                  <a:latin typeface="Cambria Math" panose="02040503050406030204" pitchFamily="18" charset="0"/>
                                </a:rPr>
                                <m:t>2</m:t>
                              </m:r>
                            </m:sup>
                          </m:sSup>
                        </m:num>
                        <m:den>
                          <m:r>
                            <a:rPr lang="es-EC" sz="1600" i="1">
                              <a:latin typeface="Cambria Math" panose="02040503050406030204" pitchFamily="18" charset="0"/>
                            </a:rPr>
                            <m:t>2</m:t>
                          </m:r>
                        </m:den>
                      </m:f>
                    </m:oMath>
                  </m:oMathPara>
                </a14:m>
                <a:endParaRPr lang="es-EC" dirty="0"/>
              </a:p>
            </p:txBody>
          </p:sp>
        </mc:Choice>
        <mc:Fallback xmlns="">
          <p:sp>
            <p:nvSpPr>
              <p:cNvPr id="29" name="Rectángulo 28"/>
              <p:cNvSpPr>
                <a:spLocks noRot="1" noChangeAspect="1" noMove="1" noResize="1" noEditPoints="1" noAdjustHandles="1" noChangeArrowheads="1" noChangeShapeType="1" noTextEdit="1"/>
              </p:cNvSpPr>
              <p:nvPr/>
            </p:nvSpPr>
            <p:spPr>
              <a:xfrm>
                <a:off x="2860575" y="2418985"/>
                <a:ext cx="2277931" cy="910057"/>
              </a:xfrm>
              <a:prstGeom prst="rect">
                <a:avLst/>
              </a:prstGeom>
              <a:blipFill rotWithShape="0">
                <a:blip r:embed="rId6"/>
                <a:stretch>
                  <a:fillRect l="-798" t="-1987" r="-798"/>
                </a:stretch>
              </a:blipFill>
              <a:ln>
                <a:solidFill>
                  <a:schemeClr val="accent6"/>
                </a:solidFill>
              </a:ln>
            </p:spPr>
            <p:txBody>
              <a:bodyPr/>
              <a:lstStyle/>
              <a:p>
                <a:r>
                  <a:rPr lang="es-EC">
                    <a:noFill/>
                  </a:rPr>
                  <a:t> </a:t>
                </a:r>
              </a:p>
            </p:txBody>
          </p:sp>
        </mc:Fallback>
      </mc:AlternateContent>
      <p:sp>
        <p:nvSpPr>
          <p:cNvPr id="30" name="Flecha derecha 29"/>
          <p:cNvSpPr/>
          <p:nvPr/>
        </p:nvSpPr>
        <p:spPr>
          <a:xfrm>
            <a:off x="2440500" y="2748565"/>
            <a:ext cx="326571" cy="364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Flecha derecha 30"/>
          <p:cNvSpPr/>
          <p:nvPr/>
        </p:nvSpPr>
        <p:spPr>
          <a:xfrm>
            <a:off x="5232010" y="2642242"/>
            <a:ext cx="326571" cy="364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2" name="Rectángulo 31"/>
          <p:cNvSpPr/>
          <p:nvPr/>
        </p:nvSpPr>
        <p:spPr>
          <a:xfrm>
            <a:off x="5639259" y="2633783"/>
            <a:ext cx="1934312" cy="338554"/>
          </a:xfrm>
          <a:prstGeom prst="rect">
            <a:avLst/>
          </a:prstGeom>
          <a:ln>
            <a:solidFill>
              <a:schemeClr val="accent6"/>
            </a:solidFill>
          </a:ln>
        </p:spPr>
        <p:txBody>
          <a:bodyPr wrap="none">
            <a:spAutoFit/>
          </a:bodyPr>
          <a:lstStyle/>
          <a:p>
            <a:r>
              <a:rPr lang="es-EC" sz="1600" b="1" dirty="0">
                <a:latin typeface="Cambria Math" panose="02040503050406030204" pitchFamily="18" charset="0"/>
              </a:rPr>
              <a:t>CUANTÍA DE ACERO</a:t>
            </a:r>
          </a:p>
        </p:txBody>
      </p:sp>
      <p:sp>
        <p:nvSpPr>
          <p:cNvPr id="33" name="Flecha derecha 32"/>
          <p:cNvSpPr/>
          <p:nvPr/>
        </p:nvSpPr>
        <p:spPr>
          <a:xfrm>
            <a:off x="7654249" y="2607616"/>
            <a:ext cx="326571" cy="364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0" name="Rectángulo 39"/>
          <p:cNvSpPr/>
          <p:nvPr/>
        </p:nvSpPr>
        <p:spPr>
          <a:xfrm>
            <a:off x="10140555" y="2642242"/>
            <a:ext cx="1877822" cy="338554"/>
          </a:xfrm>
          <a:prstGeom prst="rect">
            <a:avLst/>
          </a:prstGeom>
          <a:ln>
            <a:solidFill>
              <a:schemeClr val="accent6"/>
            </a:solidFill>
          </a:ln>
        </p:spPr>
        <p:txBody>
          <a:bodyPr wrap="none">
            <a:spAutoFit/>
          </a:bodyPr>
          <a:lstStyle/>
          <a:p>
            <a:r>
              <a:rPr lang="es-EC" sz="1600" b="1" dirty="0">
                <a:latin typeface="Cambria Math" panose="02040503050406030204" pitchFamily="18" charset="0"/>
              </a:rPr>
              <a:t>DISEÑO DE PLINTO</a:t>
            </a:r>
          </a:p>
        </p:txBody>
      </p:sp>
      <p:sp>
        <p:nvSpPr>
          <p:cNvPr id="41" name="Rectángulo 40"/>
          <p:cNvSpPr/>
          <p:nvPr/>
        </p:nvSpPr>
        <p:spPr>
          <a:xfrm>
            <a:off x="8096771" y="2630007"/>
            <a:ext cx="1615250" cy="338554"/>
          </a:xfrm>
          <a:prstGeom prst="rect">
            <a:avLst/>
          </a:prstGeom>
          <a:ln>
            <a:solidFill>
              <a:schemeClr val="accent6"/>
            </a:solidFill>
          </a:ln>
        </p:spPr>
        <p:txBody>
          <a:bodyPr wrap="none">
            <a:spAutoFit/>
          </a:bodyPr>
          <a:lstStyle/>
          <a:p>
            <a:r>
              <a:rPr lang="es-EC" sz="1600" b="1" dirty="0">
                <a:latin typeface="Cambria Math" panose="02040503050406030204" pitchFamily="18" charset="0"/>
              </a:rPr>
              <a:t>ÁREA DE ACERO</a:t>
            </a:r>
          </a:p>
        </p:txBody>
      </p:sp>
      <p:sp>
        <p:nvSpPr>
          <p:cNvPr id="42" name="Flecha abajo 41"/>
          <p:cNvSpPr/>
          <p:nvPr/>
        </p:nvSpPr>
        <p:spPr>
          <a:xfrm rot="16200000">
            <a:off x="9744871" y="2643099"/>
            <a:ext cx="369807" cy="3190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3" name="Rectángulo 42"/>
          <p:cNvSpPr/>
          <p:nvPr/>
        </p:nvSpPr>
        <p:spPr>
          <a:xfrm>
            <a:off x="6072205" y="779696"/>
            <a:ext cx="5374990"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PLINTOS AISLADOS SECCIÓN TIPO I</a:t>
            </a:r>
          </a:p>
        </p:txBody>
      </p:sp>
      <p:sp>
        <p:nvSpPr>
          <p:cNvPr id="44" name="Rectángulo 43"/>
          <p:cNvSpPr/>
          <p:nvPr/>
        </p:nvSpPr>
        <p:spPr>
          <a:xfrm>
            <a:off x="6070953" y="775080"/>
            <a:ext cx="5374990"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ANÁLISIS DE ALAS DE PLINTO TIPO I</a:t>
            </a:r>
          </a:p>
        </p:txBody>
      </p:sp>
      <p:pic>
        <p:nvPicPr>
          <p:cNvPr id="45" name="Imagen 44"/>
          <p:cNvPicPr/>
          <p:nvPr/>
        </p:nvPicPr>
        <p:blipFill rotWithShape="1">
          <a:blip r:embed="rId7"/>
          <a:srcRect b="3271"/>
          <a:stretch/>
        </p:blipFill>
        <p:spPr>
          <a:xfrm>
            <a:off x="6706014" y="3050324"/>
            <a:ext cx="4836334" cy="3012996"/>
          </a:xfrm>
          <a:prstGeom prst="rect">
            <a:avLst/>
          </a:prstGeom>
        </p:spPr>
      </p:pic>
    </p:spTree>
    <p:extLst>
      <p:ext uri="{BB962C8B-B14F-4D97-AF65-F5344CB8AC3E}">
        <p14:creationId xmlns:p14="http://schemas.microsoft.com/office/powerpoint/2010/main" val="376526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22"/>
                                        </p:tgtEl>
                                      </p:cBhvr>
                                    </p:animEffect>
                                    <p:set>
                                      <p:cBhvr>
                                        <p:cTn id="41" dur="1" fill="hold">
                                          <p:stCondLst>
                                            <p:cond delay="499"/>
                                          </p:stCondLst>
                                        </p:cTn>
                                        <p:tgtEl>
                                          <p:spTgt spid="22"/>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500"/>
                                        <p:tgtEl>
                                          <p:spTgt spid="3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fade">
                                      <p:cBhvr>
                                        <p:cTn id="87" dur="500"/>
                                        <p:tgtEl>
                                          <p:spTgt spid="4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fade">
                                      <p:cBhvr>
                                        <p:cTn id="90" dur="500"/>
                                        <p:tgtEl>
                                          <p:spTgt spid="42"/>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500"/>
                                        <p:tgtEl>
                                          <p:spTgt spid="4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fade">
                                      <p:cBhvr>
                                        <p:cTn id="96" dur="500"/>
                                        <p:tgtEl>
                                          <p:spTgt spid="43"/>
                                        </p:tgtEl>
                                      </p:cBhvr>
                                    </p:animEffect>
                                  </p:childTnLst>
                                </p:cTn>
                              </p:par>
                              <p:par>
                                <p:cTn id="97" presetID="10" presetClass="entr" presetSubtype="0" fill="hold" nodeType="withEffect">
                                  <p:stCondLst>
                                    <p:cond delay="0"/>
                                  </p:stCondLst>
                                  <p:childTnLst>
                                    <p:set>
                                      <p:cBhvr>
                                        <p:cTn id="98" dur="1" fill="hold">
                                          <p:stCondLst>
                                            <p:cond delay="0"/>
                                          </p:stCondLst>
                                        </p:cTn>
                                        <p:tgtEl>
                                          <p:spTgt spid="45"/>
                                        </p:tgtEl>
                                        <p:attrNameLst>
                                          <p:attrName>style.visibility</p:attrName>
                                        </p:attrNameLst>
                                      </p:cBhvr>
                                      <p:to>
                                        <p:strVal val="visible"/>
                                      </p:to>
                                    </p:set>
                                    <p:animEffect transition="in" filter="fade">
                                      <p:cBhvr>
                                        <p:cTn id="9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P spid="19" grpId="0" animBg="1"/>
      <p:bldP spid="19" grpId="1" animBg="1"/>
      <p:bldP spid="20" grpId="0" animBg="1"/>
      <p:bldP spid="20" grpId="1" animBg="1"/>
      <p:bldP spid="21" grpId="0" animBg="1"/>
      <p:bldP spid="21" grpId="1" animBg="1"/>
      <p:bldP spid="2" grpId="0" animBg="1"/>
      <p:bldP spid="2" grpId="1" animBg="1"/>
      <p:bldP spid="22" grpId="0" animBg="1"/>
      <p:bldP spid="22" grpId="1" animBg="1"/>
      <p:bldP spid="23" grpId="0" animBg="1"/>
      <p:bldP spid="24" grpId="0" animBg="1"/>
      <p:bldP spid="25" grpId="0" animBg="1"/>
      <p:bldP spid="26" grpId="0"/>
      <p:bldP spid="27" grpId="0" animBg="1"/>
      <p:bldP spid="28" grpId="0" animBg="1"/>
      <p:bldP spid="29" grpId="0" animBg="1"/>
      <p:bldP spid="30" grpId="0" animBg="1"/>
      <p:bldP spid="31" grpId="0" animBg="1"/>
      <p:bldP spid="32" grpId="0" animBg="1"/>
      <p:bldP spid="33" grpId="0" animBg="1"/>
      <p:bldP spid="40" grpId="0" animBg="1"/>
      <p:bldP spid="41" grpId="0" animBg="1"/>
      <p:bldP spid="42" grpId="0" animBg="1"/>
      <p:bldP spid="43" grpId="0" animBg="1"/>
      <p:bldP spid="4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79</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83335" y="86881"/>
            <a:ext cx="9558156" cy="461665"/>
          </a:xfrm>
          <a:prstGeom prst="rect">
            <a:avLst/>
          </a:prstGeom>
          <a:noFill/>
          <a:ln>
            <a:noFill/>
          </a:ln>
        </p:spPr>
        <p:txBody>
          <a:bodyPr wrap="square" rtlCol="0">
            <a:spAutoFit/>
          </a:bodyPr>
          <a:lstStyle/>
          <a:p>
            <a:pPr algn="ctr"/>
            <a:r>
              <a:rPr lang="es-ES" sz="2400" dirty="0">
                <a:ln>
                  <a:solidFill>
                    <a:schemeClr val="tx1"/>
                  </a:solidFill>
                </a:ln>
              </a:rPr>
              <a:t>REFORZAMIENTO DEFINITIVO: DISEÑO DE ELEMENTOS DEL REFUERZO</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
        <p:nvSpPr>
          <p:cNvPr id="15" name="Rectángulo 14"/>
          <p:cNvSpPr/>
          <p:nvPr/>
        </p:nvSpPr>
        <p:spPr>
          <a:xfrm>
            <a:off x="283336" y="773069"/>
            <a:ext cx="4873826"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DISEÑO DE CIMIENTOS DE HORMIGÓN ARMADO</a:t>
            </a:r>
          </a:p>
        </p:txBody>
      </p:sp>
      <p:sp>
        <p:nvSpPr>
          <p:cNvPr id="3" name="Flecha derecha 2"/>
          <p:cNvSpPr/>
          <p:nvPr/>
        </p:nvSpPr>
        <p:spPr>
          <a:xfrm>
            <a:off x="5375551" y="863329"/>
            <a:ext cx="365760" cy="347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3" name="Rectángulo 42"/>
          <p:cNvSpPr/>
          <p:nvPr/>
        </p:nvSpPr>
        <p:spPr>
          <a:xfrm>
            <a:off x="5978649" y="773069"/>
            <a:ext cx="5374990"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ANÁLISIS DE VIGA TRANSVERSAL</a:t>
            </a:r>
          </a:p>
        </p:txBody>
      </p:sp>
      <p:sp>
        <p:nvSpPr>
          <p:cNvPr id="45" name="Rectángulo 44"/>
          <p:cNvSpPr/>
          <p:nvPr/>
        </p:nvSpPr>
        <p:spPr>
          <a:xfrm>
            <a:off x="143692" y="1497315"/>
            <a:ext cx="4726402" cy="801747"/>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endParaRPr lang="es-EC" b="1" dirty="0">
              <a:solidFill>
                <a:schemeClr val="tx1"/>
              </a:solidFill>
            </a:endParaRPr>
          </a:p>
          <a:p>
            <a:r>
              <a:rPr lang="es-EC" b="1" dirty="0">
                <a:solidFill>
                  <a:schemeClr val="tx1"/>
                </a:solidFill>
              </a:rPr>
              <a:t>VERIFICACIÓN DE CORTANTE UNIDIRECCIONAL</a:t>
            </a:r>
          </a:p>
          <a:p>
            <a:endParaRPr lang="es-EC" dirty="0">
              <a:solidFill>
                <a:schemeClr val="tx1"/>
              </a:solidFill>
            </a:endParaRPr>
          </a:p>
        </p:txBody>
      </p:sp>
      <mc:AlternateContent xmlns:mc="http://schemas.openxmlformats.org/markup-compatibility/2006" xmlns:a14="http://schemas.microsoft.com/office/drawing/2010/main">
        <mc:Choice Requires="a14">
          <p:sp>
            <p:nvSpPr>
              <p:cNvPr id="46" name="Rectángulo 45"/>
              <p:cNvSpPr/>
              <p:nvPr/>
            </p:nvSpPr>
            <p:spPr>
              <a:xfrm>
                <a:off x="5352787" y="1481586"/>
                <a:ext cx="1440090" cy="1149995"/>
              </a:xfrm>
              <a:prstGeom prst="rect">
                <a:avLst/>
              </a:prstGeom>
              <a:ln>
                <a:solidFill>
                  <a:schemeClr val="accent6"/>
                </a:solidFill>
              </a:ln>
            </p:spPr>
            <p:txBody>
              <a:bodyPr wrap="square">
                <a:spAutoFit/>
              </a:bodyPr>
              <a:lstStyle/>
              <a:p>
                <a:r>
                  <a:rPr lang="es-EC" sz="1600" b="1" dirty="0">
                    <a:latin typeface="Cambria Math" panose="02040503050406030204" pitchFamily="18" charset="0"/>
                  </a:rPr>
                  <a:t>ESFUERZO ACTUANTE</a:t>
                </a:r>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𝑢</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𝑢</m:t>
                              </m:r>
                            </m:sub>
                          </m:sSub>
                        </m:num>
                        <m:den>
                          <m:r>
                            <a:rPr lang="es-EC" i="1">
                              <a:latin typeface="Cambria Math" panose="02040503050406030204" pitchFamily="18" charset="0"/>
                            </a:rPr>
                            <m:t>𝜙</m:t>
                          </m:r>
                          <m:r>
                            <a:rPr lang="es-EC" i="0">
                              <a:latin typeface="Cambria Math" panose="02040503050406030204" pitchFamily="18" charset="0"/>
                            </a:rPr>
                            <m:t>.</m:t>
                          </m:r>
                          <m:r>
                            <a:rPr lang="es-EC" i="1">
                              <a:latin typeface="Cambria Math" panose="02040503050406030204" pitchFamily="18" charset="0"/>
                            </a:rPr>
                            <m:t>𝑏</m:t>
                          </m:r>
                          <m:r>
                            <a:rPr lang="es-EC" i="0">
                              <a:latin typeface="Cambria Math" panose="02040503050406030204" pitchFamily="18" charset="0"/>
                            </a:rPr>
                            <m:t>.</m:t>
                          </m:r>
                          <m:r>
                            <a:rPr lang="es-EC" i="1">
                              <a:latin typeface="Cambria Math" panose="02040503050406030204" pitchFamily="18" charset="0"/>
                            </a:rPr>
                            <m:t>𝑑</m:t>
                          </m:r>
                        </m:den>
                      </m:f>
                    </m:oMath>
                  </m:oMathPara>
                </a14:m>
                <a:endParaRPr lang="es-EC" dirty="0"/>
              </a:p>
            </p:txBody>
          </p:sp>
        </mc:Choice>
        <mc:Fallback xmlns="">
          <p:sp>
            <p:nvSpPr>
              <p:cNvPr id="46" name="Rectángulo 45"/>
              <p:cNvSpPr>
                <a:spLocks noRot="1" noChangeAspect="1" noMove="1" noResize="1" noEditPoints="1" noAdjustHandles="1" noChangeArrowheads="1" noChangeShapeType="1" noTextEdit="1"/>
              </p:cNvSpPr>
              <p:nvPr/>
            </p:nvSpPr>
            <p:spPr>
              <a:xfrm>
                <a:off x="5352787" y="1481586"/>
                <a:ext cx="1440090" cy="1149995"/>
              </a:xfrm>
              <a:prstGeom prst="rect">
                <a:avLst/>
              </a:prstGeom>
              <a:blipFill rotWithShape="0">
                <a:blip r:embed="rId4"/>
                <a:stretch>
                  <a:fillRect l="-1681" t="-1571"/>
                </a:stretch>
              </a:blipFill>
              <a:ln>
                <a:solidFill>
                  <a:schemeClr val="accent6"/>
                </a:solid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7" name="Rectángulo 46"/>
              <p:cNvSpPr/>
              <p:nvPr/>
            </p:nvSpPr>
            <p:spPr>
              <a:xfrm>
                <a:off x="7069484" y="1464595"/>
                <a:ext cx="1653832" cy="943207"/>
              </a:xfrm>
              <a:prstGeom prst="rect">
                <a:avLst/>
              </a:prstGeom>
              <a:ln>
                <a:solidFill>
                  <a:schemeClr val="accent6"/>
                </a:solidFill>
              </a:ln>
            </p:spPr>
            <p:txBody>
              <a:bodyPr wrap="square">
                <a:spAutoFit/>
              </a:bodyPr>
              <a:lstStyle/>
              <a:p>
                <a:r>
                  <a:rPr lang="es-EC" sz="1600" b="1" dirty="0">
                    <a:latin typeface="Cambria Math" panose="02040503050406030204" pitchFamily="18" charset="0"/>
                  </a:rPr>
                  <a:t>ESFUERZO RESISTENTE</a:t>
                </a:r>
              </a:p>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𝑝</m:t>
                          </m:r>
                        </m:sub>
                      </m:sSub>
                      <m:r>
                        <a:rPr lang="es-EC" i="0">
                          <a:latin typeface="Cambria Math" panose="02040503050406030204" pitchFamily="18" charset="0"/>
                        </a:rPr>
                        <m:t>=0.53</m:t>
                      </m:r>
                      <m:rad>
                        <m:radPr>
                          <m:degHide m:val="on"/>
                          <m:ctrlPr>
                            <a:rPr lang="es-EC" i="1">
                              <a:latin typeface="Cambria Math" panose="02040503050406030204" pitchFamily="18" charset="0"/>
                            </a:rPr>
                          </m:ctrlPr>
                        </m:radPr>
                        <m:deg/>
                        <m:e>
                          <m:r>
                            <a:rPr lang="es-EC" i="1">
                              <a:latin typeface="Cambria Math" panose="02040503050406030204" pitchFamily="18" charset="0"/>
                            </a:rPr>
                            <m:t>𝑓</m:t>
                          </m:r>
                          <m:r>
                            <a:rPr lang="es-EC" b="0" i="1" smtClean="0">
                              <a:latin typeface="Cambria Math" panose="02040503050406030204" pitchFamily="18" charset="0"/>
                            </a:rPr>
                            <m:t>′</m:t>
                          </m:r>
                          <m:r>
                            <a:rPr lang="es-EC" i="1">
                              <a:latin typeface="Cambria Math" panose="02040503050406030204" pitchFamily="18" charset="0"/>
                            </a:rPr>
                            <m:t>𝑐</m:t>
                          </m:r>
                        </m:e>
                      </m:rad>
                    </m:oMath>
                  </m:oMathPara>
                </a14:m>
                <a:endParaRPr lang="es-EC" dirty="0"/>
              </a:p>
            </p:txBody>
          </p:sp>
        </mc:Choice>
        <mc:Fallback xmlns="">
          <p:sp>
            <p:nvSpPr>
              <p:cNvPr id="47" name="Rectángulo 46"/>
              <p:cNvSpPr>
                <a:spLocks noRot="1" noChangeAspect="1" noMove="1" noResize="1" noEditPoints="1" noAdjustHandles="1" noChangeArrowheads="1" noChangeShapeType="1" noTextEdit="1"/>
              </p:cNvSpPr>
              <p:nvPr/>
            </p:nvSpPr>
            <p:spPr>
              <a:xfrm>
                <a:off x="7069484" y="1464595"/>
                <a:ext cx="1653832" cy="943207"/>
              </a:xfrm>
              <a:prstGeom prst="rect">
                <a:avLst/>
              </a:prstGeom>
              <a:blipFill rotWithShape="0">
                <a:blip r:embed="rId5"/>
                <a:stretch>
                  <a:fillRect l="-1832" t="-1911" b="-1911"/>
                </a:stretch>
              </a:blipFill>
              <a:ln>
                <a:solidFill>
                  <a:schemeClr val="accent6"/>
                </a:solidFill>
              </a:ln>
            </p:spPr>
            <p:txBody>
              <a:bodyPr/>
              <a:lstStyle/>
              <a:p>
                <a:r>
                  <a:rPr lang="es-EC">
                    <a:noFill/>
                  </a:rPr>
                  <a:t> </a:t>
                </a:r>
              </a:p>
            </p:txBody>
          </p:sp>
        </mc:Fallback>
      </mc:AlternateContent>
      <p:sp>
        <p:nvSpPr>
          <p:cNvPr id="48" name="Rectángulo 47"/>
          <p:cNvSpPr/>
          <p:nvPr/>
        </p:nvSpPr>
        <p:spPr>
          <a:xfrm>
            <a:off x="6792877" y="1865468"/>
            <a:ext cx="198475" cy="369332"/>
          </a:xfrm>
          <a:prstGeom prst="rect">
            <a:avLst/>
          </a:prstGeom>
          <a:ln>
            <a:noFill/>
          </a:ln>
        </p:spPr>
        <p:txBody>
          <a:bodyPr wrap="square">
            <a:spAutoFit/>
          </a:bodyPr>
          <a:lstStyle/>
          <a:p>
            <a:r>
              <a:rPr lang="es-EC" b="1" dirty="0">
                <a:solidFill>
                  <a:srgbClr val="FF0000"/>
                </a:solidFill>
              </a:rPr>
              <a:t>&gt;</a:t>
            </a:r>
            <a:endParaRPr lang="es-EC" dirty="0"/>
          </a:p>
        </p:txBody>
      </p:sp>
      <p:sp>
        <p:nvSpPr>
          <p:cNvPr id="49" name="Flecha derecha 48"/>
          <p:cNvSpPr/>
          <p:nvPr/>
        </p:nvSpPr>
        <p:spPr>
          <a:xfrm>
            <a:off x="4999980" y="1726761"/>
            <a:ext cx="215995" cy="364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0" name="Flecha derecha 49"/>
          <p:cNvSpPr/>
          <p:nvPr/>
        </p:nvSpPr>
        <p:spPr>
          <a:xfrm>
            <a:off x="8844861" y="1691863"/>
            <a:ext cx="215995" cy="364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1" name="Rectángulo 50"/>
          <p:cNvSpPr/>
          <p:nvPr/>
        </p:nvSpPr>
        <p:spPr>
          <a:xfrm>
            <a:off x="9132323" y="1464595"/>
            <a:ext cx="2213963" cy="801747"/>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sz="1600" b="1" dirty="0">
              <a:solidFill>
                <a:schemeClr val="tx1"/>
              </a:solidFill>
            </a:endParaRPr>
          </a:p>
          <a:p>
            <a:pPr algn="ctr"/>
            <a:r>
              <a:rPr lang="es-EC" sz="1600" b="1" dirty="0">
                <a:solidFill>
                  <a:schemeClr val="tx1"/>
                </a:solidFill>
              </a:rPr>
              <a:t>SE REQUIERE ESTRIBOS</a:t>
            </a:r>
          </a:p>
          <a:p>
            <a:pPr algn="ctr"/>
            <a:endParaRPr lang="es-EC" sz="1600" b="1" dirty="0">
              <a:solidFill>
                <a:schemeClr val="tx1"/>
              </a:solidFill>
            </a:endParaRPr>
          </a:p>
        </p:txBody>
      </p:sp>
      <p:sp>
        <p:nvSpPr>
          <p:cNvPr id="52" name="Rectángulo 51"/>
          <p:cNvSpPr/>
          <p:nvPr/>
        </p:nvSpPr>
        <p:spPr>
          <a:xfrm>
            <a:off x="142216" y="2942236"/>
            <a:ext cx="1973207" cy="38166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endParaRPr lang="es-EC" b="1" dirty="0">
              <a:solidFill>
                <a:schemeClr val="tx1"/>
              </a:solidFill>
            </a:endParaRPr>
          </a:p>
          <a:p>
            <a:r>
              <a:rPr lang="es-EC" b="1" dirty="0">
                <a:solidFill>
                  <a:schemeClr val="tx1"/>
                </a:solidFill>
              </a:rPr>
              <a:t>DISEÑO A FLEXIÓN</a:t>
            </a:r>
          </a:p>
          <a:p>
            <a:endParaRPr lang="es-EC" dirty="0">
              <a:solidFill>
                <a:schemeClr val="tx1"/>
              </a:solidFill>
            </a:endParaRPr>
          </a:p>
        </p:txBody>
      </p:sp>
      <p:sp>
        <p:nvSpPr>
          <p:cNvPr id="29" name="Flecha abajo 28"/>
          <p:cNvSpPr/>
          <p:nvPr/>
        </p:nvSpPr>
        <p:spPr>
          <a:xfrm rot="16200000">
            <a:off x="9553669" y="2968061"/>
            <a:ext cx="369807" cy="2598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Flecha derecha 29"/>
          <p:cNvSpPr/>
          <p:nvPr/>
        </p:nvSpPr>
        <p:spPr>
          <a:xfrm>
            <a:off x="5110465" y="2929250"/>
            <a:ext cx="215995" cy="364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1" name="Flecha derecha 40"/>
          <p:cNvSpPr/>
          <p:nvPr/>
        </p:nvSpPr>
        <p:spPr>
          <a:xfrm>
            <a:off x="2200917" y="2930469"/>
            <a:ext cx="215995" cy="364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0" name="Rectángulo 39"/>
          <p:cNvSpPr/>
          <p:nvPr/>
        </p:nvSpPr>
        <p:spPr>
          <a:xfrm>
            <a:off x="142216" y="5319762"/>
            <a:ext cx="2057225" cy="381668"/>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endParaRPr lang="es-EC" b="1" dirty="0">
              <a:solidFill>
                <a:schemeClr val="tx1"/>
              </a:solidFill>
            </a:endParaRPr>
          </a:p>
          <a:p>
            <a:r>
              <a:rPr lang="es-EC" b="1" dirty="0">
                <a:solidFill>
                  <a:schemeClr val="tx1"/>
                </a:solidFill>
              </a:rPr>
              <a:t>DISEÑO A TORSIÓN</a:t>
            </a:r>
          </a:p>
          <a:p>
            <a:endParaRPr lang="es-EC" dirty="0">
              <a:solidFill>
                <a:schemeClr val="tx1"/>
              </a:solidFill>
            </a:endParaRPr>
          </a:p>
        </p:txBody>
      </p:sp>
      <p:sp>
        <p:nvSpPr>
          <p:cNvPr id="42" name="Flecha derecha 41"/>
          <p:cNvSpPr/>
          <p:nvPr/>
        </p:nvSpPr>
        <p:spPr>
          <a:xfrm>
            <a:off x="2252300" y="5362245"/>
            <a:ext cx="215995" cy="364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3" name="Flecha derecha 52"/>
          <p:cNvSpPr/>
          <p:nvPr/>
        </p:nvSpPr>
        <p:spPr>
          <a:xfrm>
            <a:off x="5094736" y="5394321"/>
            <a:ext cx="215995" cy="364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4" name="Rectángulo 53"/>
          <p:cNvSpPr/>
          <p:nvPr/>
        </p:nvSpPr>
        <p:spPr>
          <a:xfrm>
            <a:off x="2550693" y="4995561"/>
            <a:ext cx="2449287" cy="477834"/>
          </a:xfrm>
          <a:prstGeom prst="rect">
            <a:avLst/>
          </a:prstGeom>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b="1" dirty="0">
              <a:solidFill>
                <a:schemeClr val="tx1"/>
              </a:solidFill>
            </a:endParaRPr>
          </a:p>
          <a:p>
            <a:pPr algn="ctr"/>
            <a:r>
              <a:rPr lang="es-EC" b="1" dirty="0">
                <a:solidFill>
                  <a:schemeClr val="tx1"/>
                </a:solidFill>
              </a:rPr>
              <a:t>ESFUERZOS CORTANTES COMBINADOS</a:t>
            </a:r>
          </a:p>
          <a:p>
            <a:pPr algn="ctr"/>
            <a:endParaRPr lang="es-EC" dirty="0">
              <a:solidFill>
                <a:schemeClr val="tx1"/>
              </a:solidFill>
            </a:endParaRPr>
          </a:p>
        </p:txBody>
      </p:sp>
      <p:sp>
        <p:nvSpPr>
          <p:cNvPr id="55" name="Rectángulo 54"/>
          <p:cNvSpPr/>
          <p:nvPr/>
        </p:nvSpPr>
        <p:spPr>
          <a:xfrm>
            <a:off x="2493750" y="2976156"/>
            <a:ext cx="2553513" cy="294010"/>
          </a:xfrm>
          <a:prstGeom prst="rect">
            <a:avLst/>
          </a:prstGeom>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b="1" dirty="0">
              <a:solidFill>
                <a:schemeClr val="tx1"/>
              </a:solidFill>
            </a:endParaRPr>
          </a:p>
          <a:p>
            <a:pPr algn="ctr"/>
            <a:r>
              <a:rPr lang="es-EC" b="1" dirty="0">
                <a:solidFill>
                  <a:schemeClr val="tx1"/>
                </a:solidFill>
              </a:rPr>
              <a:t>MOMENTOS DE FLEXIÓN</a:t>
            </a:r>
          </a:p>
          <a:p>
            <a:pPr algn="ctr"/>
            <a:endParaRPr lang="es-EC" dirty="0">
              <a:solidFill>
                <a:schemeClr val="tx1"/>
              </a:solidFill>
            </a:endParaRPr>
          </a:p>
        </p:txBody>
      </p:sp>
      <p:sp>
        <p:nvSpPr>
          <p:cNvPr id="56" name="Rectángulo 55"/>
          <p:cNvSpPr/>
          <p:nvPr/>
        </p:nvSpPr>
        <p:spPr>
          <a:xfrm>
            <a:off x="5379139" y="2959183"/>
            <a:ext cx="2105972" cy="308511"/>
          </a:xfrm>
          <a:prstGeom prst="rect">
            <a:avLst/>
          </a:prstGeom>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b="1" dirty="0">
              <a:solidFill>
                <a:schemeClr val="tx1"/>
              </a:solidFill>
            </a:endParaRPr>
          </a:p>
          <a:p>
            <a:pPr algn="ctr"/>
            <a:r>
              <a:rPr lang="es-EC" b="1" dirty="0">
                <a:solidFill>
                  <a:schemeClr val="tx1"/>
                </a:solidFill>
              </a:rPr>
              <a:t>CUANTÍA DE ACERO</a:t>
            </a:r>
          </a:p>
          <a:p>
            <a:pPr algn="ctr"/>
            <a:endParaRPr lang="es-EC" dirty="0">
              <a:solidFill>
                <a:schemeClr val="tx1"/>
              </a:solidFill>
            </a:endParaRPr>
          </a:p>
        </p:txBody>
      </p:sp>
      <p:sp>
        <p:nvSpPr>
          <p:cNvPr id="57" name="Rectángulo 56"/>
          <p:cNvSpPr/>
          <p:nvPr/>
        </p:nvSpPr>
        <p:spPr>
          <a:xfrm>
            <a:off x="7814254" y="2950330"/>
            <a:ext cx="1737821" cy="332709"/>
          </a:xfrm>
          <a:prstGeom prst="rect">
            <a:avLst/>
          </a:prstGeom>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b="1" dirty="0">
              <a:solidFill>
                <a:schemeClr val="tx1"/>
              </a:solidFill>
            </a:endParaRPr>
          </a:p>
          <a:p>
            <a:pPr algn="ctr"/>
            <a:r>
              <a:rPr lang="es-EC" b="1" dirty="0">
                <a:solidFill>
                  <a:schemeClr val="tx1"/>
                </a:solidFill>
              </a:rPr>
              <a:t>ÁREA DE ACERO</a:t>
            </a:r>
          </a:p>
          <a:p>
            <a:pPr algn="ctr"/>
            <a:endParaRPr lang="es-EC" dirty="0">
              <a:solidFill>
                <a:schemeClr val="tx1"/>
              </a:solidFill>
            </a:endParaRPr>
          </a:p>
        </p:txBody>
      </p:sp>
      <p:sp>
        <p:nvSpPr>
          <p:cNvPr id="58" name="Flecha derecha 57"/>
          <p:cNvSpPr/>
          <p:nvPr/>
        </p:nvSpPr>
        <p:spPr>
          <a:xfrm>
            <a:off x="7541685" y="2918167"/>
            <a:ext cx="215995" cy="364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9" name="Rectángulo 58"/>
          <p:cNvSpPr/>
          <p:nvPr/>
        </p:nvSpPr>
        <p:spPr>
          <a:xfrm>
            <a:off x="10190355" y="2935328"/>
            <a:ext cx="1794395" cy="332709"/>
          </a:xfrm>
          <a:prstGeom prst="rect">
            <a:avLst/>
          </a:prstGeom>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b="1" dirty="0">
              <a:solidFill>
                <a:schemeClr val="tx1"/>
              </a:solidFill>
            </a:endParaRPr>
          </a:p>
          <a:p>
            <a:pPr algn="ctr"/>
            <a:r>
              <a:rPr lang="es-EC" b="1" dirty="0">
                <a:solidFill>
                  <a:schemeClr val="tx1"/>
                </a:solidFill>
              </a:rPr>
              <a:t>DISEÑO DE VIGA</a:t>
            </a:r>
          </a:p>
          <a:p>
            <a:pPr algn="ctr"/>
            <a:endParaRPr lang="es-EC" dirty="0">
              <a:solidFill>
                <a:schemeClr val="tx1"/>
              </a:solidFill>
            </a:endParaRPr>
          </a:p>
        </p:txBody>
      </p:sp>
      <p:sp>
        <p:nvSpPr>
          <p:cNvPr id="60" name="Rectángulo 59"/>
          <p:cNvSpPr/>
          <p:nvPr/>
        </p:nvSpPr>
        <p:spPr>
          <a:xfrm>
            <a:off x="5370848" y="5331930"/>
            <a:ext cx="2178575" cy="477834"/>
          </a:xfrm>
          <a:prstGeom prst="rect">
            <a:avLst/>
          </a:prstGeom>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solidFill>
                  <a:schemeClr val="tx1"/>
                </a:solidFill>
              </a:rPr>
              <a:t>AS. LONGITUDINAL</a:t>
            </a:r>
            <a:endParaRPr lang="es-EC" dirty="0">
              <a:solidFill>
                <a:schemeClr val="tx1"/>
              </a:solidFill>
            </a:endParaRPr>
          </a:p>
        </p:txBody>
      </p:sp>
      <p:sp>
        <p:nvSpPr>
          <p:cNvPr id="61" name="Flecha derecha 60"/>
          <p:cNvSpPr/>
          <p:nvPr/>
        </p:nvSpPr>
        <p:spPr>
          <a:xfrm>
            <a:off x="7598259" y="5383012"/>
            <a:ext cx="215995" cy="364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2" name="Rectángulo 61"/>
          <p:cNvSpPr/>
          <p:nvPr/>
        </p:nvSpPr>
        <p:spPr>
          <a:xfrm>
            <a:off x="7877664" y="5331930"/>
            <a:ext cx="1934393" cy="477834"/>
          </a:xfrm>
          <a:prstGeom prst="rect">
            <a:avLst/>
          </a:prstGeom>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b="1" dirty="0">
              <a:solidFill>
                <a:schemeClr val="tx1"/>
              </a:solidFill>
            </a:endParaRPr>
          </a:p>
          <a:p>
            <a:pPr algn="ctr"/>
            <a:r>
              <a:rPr lang="es-EC" b="1" dirty="0">
                <a:solidFill>
                  <a:schemeClr val="tx1"/>
                </a:solidFill>
              </a:rPr>
              <a:t>AS. TRANSVERSAL</a:t>
            </a:r>
          </a:p>
          <a:p>
            <a:pPr algn="ctr"/>
            <a:endParaRPr lang="es-EC" dirty="0">
              <a:solidFill>
                <a:schemeClr val="tx1"/>
              </a:solidFill>
            </a:endParaRPr>
          </a:p>
        </p:txBody>
      </p:sp>
      <p:sp>
        <p:nvSpPr>
          <p:cNvPr id="63" name="Rectángulo 62"/>
          <p:cNvSpPr/>
          <p:nvPr/>
        </p:nvSpPr>
        <p:spPr>
          <a:xfrm>
            <a:off x="2523538" y="5625819"/>
            <a:ext cx="2496571" cy="477834"/>
          </a:xfrm>
          <a:prstGeom prst="rect">
            <a:avLst/>
          </a:prstGeom>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b="1" dirty="0">
              <a:solidFill>
                <a:schemeClr val="tx1"/>
              </a:solidFill>
            </a:endParaRPr>
          </a:p>
          <a:p>
            <a:pPr algn="ctr"/>
            <a:r>
              <a:rPr lang="es-EC" b="1" dirty="0">
                <a:solidFill>
                  <a:schemeClr val="tx1"/>
                </a:solidFill>
              </a:rPr>
              <a:t>ESFUERZOS NOMINALES DEL HORMIGÓN</a:t>
            </a:r>
          </a:p>
          <a:p>
            <a:pPr algn="ctr"/>
            <a:endParaRPr lang="es-EC" dirty="0">
              <a:solidFill>
                <a:schemeClr val="tx1"/>
              </a:solidFill>
            </a:endParaRPr>
          </a:p>
        </p:txBody>
      </p:sp>
      <p:sp>
        <p:nvSpPr>
          <p:cNvPr id="64" name="Flecha abajo 63"/>
          <p:cNvSpPr/>
          <p:nvPr/>
        </p:nvSpPr>
        <p:spPr>
          <a:xfrm rot="16200000">
            <a:off x="9827731" y="5444215"/>
            <a:ext cx="369807" cy="2598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5" name="Rectángulo 64"/>
          <p:cNvSpPr/>
          <p:nvPr/>
        </p:nvSpPr>
        <p:spPr>
          <a:xfrm>
            <a:off x="10230322" y="5404245"/>
            <a:ext cx="1794395" cy="332709"/>
          </a:xfrm>
          <a:prstGeom prst="rect">
            <a:avLst/>
          </a:prstGeom>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b="1" dirty="0">
              <a:solidFill>
                <a:schemeClr val="tx1"/>
              </a:solidFill>
            </a:endParaRPr>
          </a:p>
          <a:p>
            <a:pPr algn="ctr"/>
            <a:r>
              <a:rPr lang="es-EC" b="1" dirty="0">
                <a:solidFill>
                  <a:schemeClr val="tx1"/>
                </a:solidFill>
              </a:rPr>
              <a:t>DISEÑO DE VIGA</a:t>
            </a:r>
          </a:p>
          <a:p>
            <a:pPr algn="ctr"/>
            <a:endParaRPr lang="es-EC" dirty="0">
              <a:solidFill>
                <a:schemeClr val="tx1"/>
              </a:solidFill>
            </a:endParaRPr>
          </a:p>
        </p:txBody>
      </p:sp>
      <p:pic>
        <p:nvPicPr>
          <p:cNvPr id="66" name="Imagen 65"/>
          <p:cNvPicPr/>
          <p:nvPr/>
        </p:nvPicPr>
        <p:blipFill rotWithShape="1">
          <a:blip r:embed="rId6"/>
          <a:srcRect t="4480" b="7723"/>
          <a:stretch/>
        </p:blipFill>
        <p:spPr>
          <a:xfrm>
            <a:off x="8899882" y="3327548"/>
            <a:ext cx="3124835" cy="1698172"/>
          </a:xfrm>
          <a:prstGeom prst="rect">
            <a:avLst/>
          </a:prstGeom>
        </p:spPr>
      </p:pic>
    </p:spTree>
    <p:extLst>
      <p:ext uri="{BB962C8B-B14F-4D97-AF65-F5344CB8AC3E}">
        <p14:creationId xmlns:p14="http://schemas.microsoft.com/office/powerpoint/2010/main" val="19308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500"/>
                                        <p:tgtEl>
                                          <p:spTgt spid="5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fade">
                                      <p:cBhvr>
                                        <p:cTn id="54" dur="500"/>
                                        <p:tgtEl>
                                          <p:spTgt spid="5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500"/>
                                        <p:tgtEl>
                                          <p:spTgt spid="5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fade">
                                      <p:cBhvr>
                                        <p:cTn id="71" dur="500"/>
                                        <p:tgtEl>
                                          <p:spTgt spid="5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fade">
                                      <p:cBhvr>
                                        <p:cTn id="74" dur="500"/>
                                        <p:tgtEl>
                                          <p:spTgt spid="6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2"/>
                                        </p:tgtEl>
                                        <p:attrNameLst>
                                          <p:attrName>style.visibility</p:attrName>
                                        </p:attrNameLst>
                                      </p:cBhvr>
                                      <p:to>
                                        <p:strVal val="visible"/>
                                      </p:to>
                                    </p:set>
                                    <p:animEffect transition="in" filter="fade">
                                      <p:cBhvr>
                                        <p:cTn id="80" dur="500"/>
                                        <p:tgtEl>
                                          <p:spTgt spid="6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64"/>
                                        </p:tgtEl>
                                        <p:attrNameLst>
                                          <p:attrName>style.visibility</p:attrName>
                                        </p:attrNameLst>
                                      </p:cBhvr>
                                      <p:to>
                                        <p:strVal val="visible"/>
                                      </p:to>
                                    </p:set>
                                    <p:animEffect transition="in" filter="fade">
                                      <p:cBhvr>
                                        <p:cTn id="83" dur="500"/>
                                        <p:tgtEl>
                                          <p:spTgt spid="6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65"/>
                                        </p:tgtEl>
                                        <p:attrNameLst>
                                          <p:attrName>style.visibility</p:attrName>
                                        </p:attrNameLst>
                                      </p:cBhvr>
                                      <p:to>
                                        <p:strVal val="visible"/>
                                      </p:to>
                                    </p:set>
                                    <p:animEffect transition="in" filter="fade">
                                      <p:cBhvr>
                                        <p:cTn id="86" dur="500"/>
                                        <p:tgtEl>
                                          <p:spTgt spid="6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fade">
                                      <p:cBhvr>
                                        <p:cTn id="9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p:bldP spid="49" grpId="0" animBg="1"/>
      <p:bldP spid="50" grpId="0" animBg="1"/>
      <p:bldP spid="51" grpId="0" animBg="1"/>
      <p:bldP spid="52" grpId="0" animBg="1"/>
      <p:bldP spid="29" grpId="0" animBg="1"/>
      <p:bldP spid="30" grpId="0" animBg="1"/>
      <p:bldP spid="41" grpId="0" animBg="1"/>
      <p:bldP spid="40" grpId="0" animBg="1"/>
      <p:bldP spid="4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8</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2" y="86880"/>
            <a:ext cx="8782332" cy="461665"/>
          </a:xfrm>
          <a:prstGeom prst="rect">
            <a:avLst/>
          </a:prstGeom>
          <a:noFill/>
          <a:ln>
            <a:noFill/>
          </a:ln>
        </p:spPr>
        <p:txBody>
          <a:bodyPr wrap="square" rtlCol="0">
            <a:spAutoFit/>
          </a:bodyPr>
          <a:lstStyle/>
          <a:p>
            <a:pPr algn="ctr"/>
            <a:r>
              <a:rPr lang="es-ES" sz="2400" b="1" dirty="0">
                <a:ln>
                  <a:solidFill>
                    <a:schemeClr val="tx1"/>
                  </a:solidFill>
                </a:ln>
              </a:rPr>
              <a:t>CARACTERIZACIÓN DE LA EDIFICACIÓN DE ESTUDIO :  UBICACIÓN </a:t>
            </a:r>
            <a:endParaRPr lang="es-ES" sz="2000" dirty="0">
              <a:ln>
                <a:solidFill>
                  <a:schemeClr val="tx1"/>
                </a:solidFill>
              </a:ln>
            </a:endParaRPr>
          </a:p>
        </p:txBody>
      </p:sp>
      <p:sp>
        <p:nvSpPr>
          <p:cNvPr id="8" name="Rectángulo 7"/>
          <p:cNvSpPr/>
          <p:nvPr/>
        </p:nvSpPr>
        <p:spPr>
          <a:xfrm>
            <a:off x="524656" y="661398"/>
            <a:ext cx="10922539" cy="5393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C" sz="2000" b="1" dirty="0"/>
              <a:t>UBICACIÓN:</a:t>
            </a:r>
            <a:r>
              <a:rPr lang="es-EC" sz="2000" dirty="0"/>
              <a:t> en la carretera Panamericana (E35) Km 35 vía al Quinche.</a:t>
            </a:r>
          </a:p>
        </p:txBody>
      </p:sp>
      <p:sp>
        <p:nvSpPr>
          <p:cNvPr id="17" name="Rectángulo 16"/>
          <p:cNvSpPr/>
          <p:nvPr/>
        </p:nvSpPr>
        <p:spPr>
          <a:xfrm>
            <a:off x="2019720" y="5141179"/>
            <a:ext cx="2380139" cy="307777"/>
          </a:xfrm>
          <a:prstGeom prst="rect">
            <a:avLst/>
          </a:prstGeom>
        </p:spPr>
        <p:txBody>
          <a:bodyPr wrap="none">
            <a:spAutoFit/>
          </a:bodyPr>
          <a:lstStyle/>
          <a:p>
            <a:pPr algn="just"/>
            <a:r>
              <a:rPr lang="es-EC" sz="1400" b="1" dirty="0"/>
              <a:t>Fuente: </a:t>
            </a:r>
            <a:r>
              <a:rPr lang="es-EC" sz="1400" dirty="0"/>
              <a:t>(Google Earth, 2017)  </a:t>
            </a:r>
          </a:p>
        </p:txBody>
      </p:sp>
      <p:sp>
        <p:nvSpPr>
          <p:cNvPr id="18"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9" name="3 Flecha a la derecha con muesca"/>
          <p:cNvSpPr/>
          <p:nvPr/>
        </p:nvSpPr>
        <p:spPr>
          <a:xfrm>
            <a:off x="1535159"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20" name="3 Flecha a la derecha con muesca"/>
          <p:cNvSpPr/>
          <p:nvPr/>
        </p:nvSpPr>
        <p:spPr>
          <a:xfrm>
            <a:off x="2912683" y="6291937"/>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21" name="3 Flecha a la derecha con muesca"/>
          <p:cNvSpPr/>
          <p:nvPr/>
        </p:nvSpPr>
        <p:spPr>
          <a:xfrm>
            <a:off x="4671794"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22"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9"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22694" t="3252" r="20591" b="24884"/>
          <a:stretch/>
        </p:blipFill>
        <p:spPr>
          <a:xfrm>
            <a:off x="2019720" y="1469205"/>
            <a:ext cx="3391469" cy="3624786"/>
          </a:xfrm>
          <a:prstGeom prst="rect">
            <a:avLst/>
          </a:prstGeom>
        </p:spPr>
      </p:pic>
      <p:pic>
        <p:nvPicPr>
          <p:cNvPr id="3" name="Imagen 2"/>
          <p:cNvPicPr>
            <a:picLocks noChangeAspect="1"/>
          </p:cNvPicPr>
          <p:nvPr/>
        </p:nvPicPr>
        <p:blipFill rotWithShape="1">
          <a:blip r:embed="rId4">
            <a:extLst>
              <a:ext uri="{28A0092B-C50C-407E-A947-70E740481C1C}">
                <a14:useLocalDpi xmlns:a14="http://schemas.microsoft.com/office/drawing/2010/main" val="0"/>
              </a:ext>
            </a:extLst>
          </a:blip>
          <a:srcRect l="4695" t="6088" r="4236" b="3010"/>
          <a:stretch/>
        </p:blipFill>
        <p:spPr>
          <a:xfrm>
            <a:off x="6704992" y="1616254"/>
            <a:ext cx="3162924" cy="3330689"/>
          </a:xfrm>
          <a:prstGeom prst="rect">
            <a:avLst/>
          </a:prstGeom>
        </p:spPr>
      </p:pic>
      <p:sp>
        <p:nvSpPr>
          <p:cNvPr id="23" name="Rectángulo 22"/>
          <p:cNvSpPr/>
          <p:nvPr/>
        </p:nvSpPr>
        <p:spPr>
          <a:xfrm>
            <a:off x="7096384" y="5093992"/>
            <a:ext cx="2380139" cy="307777"/>
          </a:xfrm>
          <a:prstGeom prst="rect">
            <a:avLst/>
          </a:prstGeom>
        </p:spPr>
        <p:txBody>
          <a:bodyPr wrap="none">
            <a:spAutoFit/>
          </a:bodyPr>
          <a:lstStyle/>
          <a:p>
            <a:pPr algn="just"/>
            <a:r>
              <a:rPr lang="es-EC" sz="1400" b="1" dirty="0"/>
              <a:t>Fuente: </a:t>
            </a:r>
            <a:r>
              <a:rPr lang="es-EC" sz="1400" dirty="0"/>
              <a:t>(Google Earth, 2017)  </a:t>
            </a:r>
          </a:p>
        </p:txBody>
      </p:sp>
      <p:sp>
        <p:nvSpPr>
          <p:cNvPr id="14" name="Flecha derecha 13"/>
          <p:cNvSpPr/>
          <p:nvPr/>
        </p:nvSpPr>
        <p:spPr>
          <a:xfrm>
            <a:off x="2720725" y="2975282"/>
            <a:ext cx="627793" cy="612631"/>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Flecha a la derecha con bandas 14"/>
          <p:cNvSpPr/>
          <p:nvPr/>
        </p:nvSpPr>
        <p:spPr>
          <a:xfrm rot="17508998">
            <a:off x="7195615" y="3787950"/>
            <a:ext cx="494676" cy="164891"/>
          </a:xfrm>
          <a:prstGeom prst="strip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24351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14" grpId="0" animBg="1"/>
      <p:bldP spid="1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80</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83335" y="86881"/>
            <a:ext cx="9558156" cy="461665"/>
          </a:xfrm>
          <a:prstGeom prst="rect">
            <a:avLst/>
          </a:prstGeom>
          <a:noFill/>
          <a:ln>
            <a:noFill/>
          </a:ln>
        </p:spPr>
        <p:txBody>
          <a:bodyPr wrap="square" rtlCol="0">
            <a:spAutoFit/>
          </a:bodyPr>
          <a:lstStyle/>
          <a:p>
            <a:pPr algn="ctr"/>
            <a:r>
              <a:rPr lang="es-ES" sz="2400" dirty="0">
                <a:ln>
                  <a:solidFill>
                    <a:schemeClr val="tx1"/>
                  </a:solidFill>
                </a:ln>
              </a:rPr>
              <a:t>REFORZAMIENTO DEFINITIVO: DISEÑO DE ELEMENTOS DEL REFUERZO</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
        <p:nvSpPr>
          <p:cNvPr id="15" name="Rectángulo 14"/>
          <p:cNvSpPr/>
          <p:nvPr/>
        </p:nvSpPr>
        <p:spPr>
          <a:xfrm>
            <a:off x="283336" y="773069"/>
            <a:ext cx="4873826"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DISEÑO DE CIMIENTOS DE HORMIGÓN ARMADO</a:t>
            </a:r>
          </a:p>
        </p:txBody>
      </p:sp>
      <p:sp>
        <p:nvSpPr>
          <p:cNvPr id="18" name="Rectángulo 17"/>
          <p:cNvSpPr/>
          <p:nvPr/>
        </p:nvSpPr>
        <p:spPr>
          <a:xfrm>
            <a:off x="6072205" y="773069"/>
            <a:ext cx="5374990" cy="528034"/>
          </a:xfrm>
          <a:prstGeom prst="rect">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RESUMEN DE PLINTOS AISLADOS SECCIÓN TIPO I</a:t>
            </a:r>
          </a:p>
        </p:txBody>
      </p:sp>
      <p:sp>
        <p:nvSpPr>
          <p:cNvPr id="3" name="Flecha derecha 2"/>
          <p:cNvSpPr/>
          <p:nvPr/>
        </p:nvSpPr>
        <p:spPr>
          <a:xfrm>
            <a:off x="5375551" y="863329"/>
            <a:ext cx="365760" cy="347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5" name="Tabla 4"/>
          <p:cNvGraphicFramePr>
            <a:graphicFrameLocks noGrp="1"/>
          </p:cNvGraphicFramePr>
          <p:nvPr>
            <p:extLst/>
          </p:nvPr>
        </p:nvGraphicFramePr>
        <p:xfrm>
          <a:off x="509452" y="2133396"/>
          <a:ext cx="10937742" cy="1567626"/>
        </p:xfrm>
        <a:graphic>
          <a:graphicData uri="http://schemas.openxmlformats.org/drawingml/2006/table">
            <a:tbl>
              <a:tblPr firstRow="1" firstCol="1" bandRow="1">
                <a:tableStyleId>{793D81CF-94F2-401A-BA57-92F5A7B2D0C5}</a:tableStyleId>
              </a:tblPr>
              <a:tblGrid>
                <a:gridCol w="653142">
                  <a:extLst>
                    <a:ext uri="{9D8B030D-6E8A-4147-A177-3AD203B41FA5}">
                      <a16:colId xmlns:a16="http://schemas.microsoft.com/office/drawing/2014/main" val="20000"/>
                    </a:ext>
                  </a:extLst>
                </a:gridCol>
                <a:gridCol w="705395">
                  <a:extLst>
                    <a:ext uri="{9D8B030D-6E8A-4147-A177-3AD203B41FA5}">
                      <a16:colId xmlns:a16="http://schemas.microsoft.com/office/drawing/2014/main" val="20001"/>
                    </a:ext>
                  </a:extLst>
                </a:gridCol>
                <a:gridCol w="666205">
                  <a:extLst>
                    <a:ext uri="{9D8B030D-6E8A-4147-A177-3AD203B41FA5}">
                      <a16:colId xmlns:a16="http://schemas.microsoft.com/office/drawing/2014/main" val="20002"/>
                    </a:ext>
                  </a:extLst>
                </a:gridCol>
                <a:gridCol w="757646">
                  <a:extLst>
                    <a:ext uri="{9D8B030D-6E8A-4147-A177-3AD203B41FA5}">
                      <a16:colId xmlns:a16="http://schemas.microsoft.com/office/drawing/2014/main" val="20003"/>
                    </a:ext>
                  </a:extLst>
                </a:gridCol>
                <a:gridCol w="940526">
                  <a:extLst>
                    <a:ext uri="{9D8B030D-6E8A-4147-A177-3AD203B41FA5}">
                      <a16:colId xmlns:a16="http://schemas.microsoft.com/office/drawing/2014/main" val="20004"/>
                    </a:ext>
                  </a:extLst>
                </a:gridCol>
                <a:gridCol w="940525">
                  <a:extLst>
                    <a:ext uri="{9D8B030D-6E8A-4147-A177-3AD203B41FA5}">
                      <a16:colId xmlns:a16="http://schemas.microsoft.com/office/drawing/2014/main" val="20005"/>
                    </a:ext>
                  </a:extLst>
                </a:gridCol>
                <a:gridCol w="966652">
                  <a:extLst>
                    <a:ext uri="{9D8B030D-6E8A-4147-A177-3AD203B41FA5}">
                      <a16:colId xmlns:a16="http://schemas.microsoft.com/office/drawing/2014/main" val="20006"/>
                    </a:ext>
                  </a:extLst>
                </a:gridCol>
                <a:gridCol w="655059">
                  <a:extLst>
                    <a:ext uri="{9D8B030D-6E8A-4147-A177-3AD203B41FA5}">
                      <a16:colId xmlns:a16="http://schemas.microsoft.com/office/drawing/2014/main" val="20007"/>
                    </a:ext>
                  </a:extLst>
                </a:gridCol>
                <a:gridCol w="2342532">
                  <a:extLst>
                    <a:ext uri="{9D8B030D-6E8A-4147-A177-3AD203B41FA5}">
                      <a16:colId xmlns:a16="http://schemas.microsoft.com/office/drawing/2014/main" val="20008"/>
                    </a:ext>
                  </a:extLst>
                </a:gridCol>
                <a:gridCol w="2310060">
                  <a:extLst>
                    <a:ext uri="{9D8B030D-6E8A-4147-A177-3AD203B41FA5}">
                      <a16:colId xmlns:a16="http://schemas.microsoft.com/office/drawing/2014/main" val="20009"/>
                    </a:ext>
                  </a:extLst>
                </a:gridCol>
              </a:tblGrid>
              <a:tr h="287655">
                <a:tc gridSpan="10">
                  <a:txBody>
                    <a:bodyPr/>
                    <a:lstStyle/>
                    <a:p>
                      <a:pPr indent="180340" algn="ctr">
                        <a:lnSpc>
                          <a:spcPct val="150000"/>
                        </a:lnSpc>
                        <a:spcBef>
                          <a:spcPts val="600"/>
                        </a:spcBef>
                        <a:spcAft>
                          <a:spcPts val="0"/>
                        </a:spcAft>
                      </a:pPr>
                      <a:r>
                        <a:rPr lang="es-EC" sz="1200" dirty="0">
                          <a:effectLst/>
                        </a:rPr>
                        <a:t>CUADRO DE PLINTOS AISLADOS SECCIÓN TIPO I</a:t>
                      </a:r>
                      <a:endParaRPr lang="es-EC" sz="1200" dirty="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267335">
                <a:tc rowSpan="2">
                  <a:txBody>
                    <a:bodyPr/>
                    <a:lstStyle/>
                    <a:p>
                      <a:pPr indent="180340" algn="l">
                        <a:lnSpc>
                          <a:spcPct val="150000"/>
                        </a:lnSpc>
                        <a:spcBef>
                          <a:spcPts val="600"/>
                        </a:spcBef>
                        <a:spcAft>
                          <a:spcPts val="0"/>
                        </a:spcAft>
                      </a:pPr>
                      <a:r>
                        <a:rPr lang="es-EC" sz="1200" dirty="0">
                          <a:effectLst/>
                        </a:rPr>
                        <a:t>TIPO</a:t>
                      </a:r>
                      <a:endParaRPr lang="es-EC" sz="1200" dirty="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gridSpan="6">
                  <a:txBody>
                    <a:bodyPr/>
                    <a:lstStyle/>
                    <a:p>
                      <a:pPr indent="180340" algn="ctr">
                        <a:lnSpc>
                          <a:spcPct val="150000"/>
                        </a:lnSpc>
                        <a:spcBef>
                          <a:spcPts val="600"/>
                        </a:spcBef>
                        <a:spcAft>
                          <a:spcPts val="0"/>
                        </a:spcAft>
                      </a:pPr>
                      <a:r>
                        <a:rPr lang="es-EC" sz="1200">
                          <a:effectLst/>
                        </a:rPr>
                        <a:t>DIMENSIONES</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rowSpan="2">
                  <a:txBody>
                    <a:bodyPr/>
                    <a:lstStyle/>
                    <a:p>
                      <a:pPr indent="180340" algn="ctr">
                        <a:lnSpc>
                          <a:spcPct val="150000"/>
                        </a:lnSpc>
                        <a:spcBef>
                          <a:spcPts val="600"/>
                        </a:spcBef>
                        <a:spcAft>
                          <a:spcPts val="0"/>
                        </a:spcAft>
                      </a:pPr>
                      <a:r>
                        <a:rPr lang="es-EC" sz="1200" dirty="0">
                          <a:effectLst/>
                        </a:rPr>
                        <a:t>No.</a:t>
                      </a:r>
                      <a:endParaRPr lang="es-EC" sz="1200" dirty="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gridSpan="2">
                  <a:txBody>
                    <a:bodyPr/>
                    <a:lstStyle/>
                    <a:p>
                      <a:pPr indent="180340" algn="ctr">
                        <a:lnSpc>
                          <a:spcPct val="150000"/>
                        </a:lnSpc>
                        <a:spcBef>
                          <a:spcPts val="600"/>
                        </a:spcBef>
                        <a:spcAft>
                          <a:spcPts val="0"/>
                        </a:spcAft>
                      </a:pPr>
                      <a:r>
                        <a:rPr lang="es-EC" sz="1200">
                          <a:effectLst/>
                        </a:rPr>
                        <a:t>ARMADURA</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es-EC"/>
                    </a:p>
                  </a:txBody>
                  <a:tcPr/>
                </a:tc>
                <a:extLst>
                  <a:ext uri="{0D108BD9-81ED-4DB2-BD59-A6C34878D82A}">
                    <a16:rowId xmlns:a16="http://schemas.microsoft.com/office/drawing/2014/main" val="10001"/>
                  </a:ext>
                </a:extLst>
              </a:tr>
              <a:tr h="277495">
                <a:tc vMerge="1">
                  <a:txBody>
                    <a:bodyPr/>
                    <a:lstStyle/>
                    <a:p>
                      <a:endParaRPr lang="es-EC"/>
                    </a:p>
                  </a:txBody>
                  <a:tcPr/>
                </a:tc>
                <a:tc>
                  <a:txBody>
                    <a:bodyPr/>
                    <a:lstStyle/>
                    <a:p>
                      <a:pPr indent="180340" algn="ctr">
                        <a:lnSpc>
                          <a:spcPct val="150000"/>
                        </a:lnSpc>
                        <a:spcBef>
                          <a:spcPts val="600"/>
                        </a:spcBef>
                        <a:spcAft>
                          <a:spcPts val="0"/>
                        </a:spcAft>
                      </a:pPr>
                      <a:r>
                        <a:rPr lang="es-EC" sz="1200">
                          <a:effectLst/>
                        </a:rPr>
                        <a:t>B (m)</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L (m)</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bf (m)</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tf (m)</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tw (m)</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dirty="0">
                          <a:effectLst/>
                        </a:rPr>
                        <a:t>h (m)</a:t>
                      </a:r>
                      <a:endParaRPr lang="es-EC" sz="1200" dirty="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vMerge="1">
                  <a:txBody>
                    <a:bodyPr/>
                    <a:lstStyle/>
                    <a:p>
                      <a:endParaRPr lang="es-EC"/>
                    </a:p>
                  </a:txBody>
                  <a:tcPr/>
                </a:tc>
                <a:tc>
                  <a:txBody>
                    <a:bodyPr/>
                    <a:lstStyle/>
                    <a:p>
                      <a:pPr indent="180340" algn="ctr">
                        <a:lnSpc>
                          <a:spcPct val="150000"/>
                        </a:lnSpc>
                        <a:spcBef>
                          <a:spcPts val="600"/>
                        </a:spcBef>
                        <a:spcAft>
                          <a:spcPts val="0"/>
                        </a:spcAft>
                      </a:pPr>
                      <a:r>
                        <a:rPr lang="es-EC" sz="1200">
                          <a:effectLst/>
                        </a:rPr>
                        <a:t>SENTIDO X</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SENTIDO Y</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205740">
                <a:tc>
                  <a:txBody>
                    <a:bodyPr/>
                    <a:lstStyle/>
                    <a:p>
                      <a:pPr indent="180340" algn="ctr">
                        <a:lnSpc>
                          <a:spcPct val="150000"/>
                        </a:lnSpc>
                        <a:spcBef>
                          <a:spcPts val="600"/>
                        </a:spcBef>
                        <a:spcAft>
                          <a:spcPts val="0"/>
                        </a:spcAft>
                      </a:pPr>
                      <a:r>
                        <a:rPr lang="es-EC" sz="1200">
                          <a:effectLst/>
                        </a:rPr>
                        <a:t>I1</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2,20</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2,20</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0,50</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0,70</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0,75</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0,30</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4</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12ф12mm (1ф12mm@12cm)</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24ф10mm (1ф10mm@15cm)</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215265">
                <a:tc>
                  <a:txBody>
                    <a:bodyPr/>
                    <a:lstStyle/>
                    <a:p>
                      <a:pPr indent="180340" algn="ctr">
                        <a:lnSpc>
                          <a:spcPct val="150000"/>
                        </a:lnSpc>
                        <a:spcBef>
                          <a:spcPts val="600"/>
                        </a:spcBef>
                        <a:spcAft>
                          <a:spcPts val="0"/>
                        </a:spcAft>
                      </a:pPr>
                      <a:r>
                        <a:rPr lang="es-EC" sz="1200">
                          <a:effectLst/>
                        </a:rPr>
                        <a:t>I2</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2,00</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2,00</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0,50</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0,70</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0,65</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0,30</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9</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8ф12mm (1ф12mm@15cm)</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16ф10mm (1ф10mm@15cm) </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215265">
                <a:tc>
                  <a:txBody>
                    <a:bodyPr/>
                    <a:lstStyle/>
                    <a:p>
                      <a:pPr indent="180340" algn="ctr">
                        <a:lnSpc>
                          <a:spcPct val="150000"/>
                        </a:lnSpc>
                        <a:spcBef>
                          <a:spcPts val="600"/>
                        </a:spcBef>
                        <a:spcAft>
                          <a:spcPts val="0"/>
                        </a:spcAft>
                      </a:pPr>
                      <a:r>
                        <a:rPr lang="es-EC" sz="1200">
                          <a:effectLst/>
                        </a:rPr>
                        <a:t>I3</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1,80</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1,80</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0,50</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0,70</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0,55</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0,30</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10</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a:effectLst/>
                        </a:rPr>
                        <a:t>8ф10mm (1ф10mm@15cm)</a:t>
                      </a:r>
                      <a:endParaRPr lang="es-EC" sz="120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indent="180340" algn="ctr">
                        <a:lnSpc>
                          <a:spcPct val="150000"/>
                        </a:lnSpc>
                        <a:spcBef>
                          <a:spcPts val="600"/>
                        </a:spcBef>
                        <a:spcAft>
                          <a:spcPts val="0"/>
                        </a:spcAft>
                      </a:pPr>
                      <a:r>
                        <a:rPr lang="es-EC" sz="1200" dirty="0">
                          <a:effectLst/>
                        </a:rPr>
                        <a:t>16ф10mm (1ф10mm@15cm) </a:t>
                      </a:r>
                      <a:endParaRPr lang="es-EC" sz="1200" dirty="0">
                        <a:solidFill>
                          <a:srgbClr val="000000"/>
                        </a:solidFill>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bl>
          </a:graphicData>
        </a:graphic>
      </p:graphicFrame>
      <p:pic>
        <p:nvPicPr>
          <p:cNvPr id="17" name="Imagen 16"/>
          <p:cNvPicPr/>
          <p:nvPr/>
        </p:nvPicPr>
        <p:blipFill>
          <a:blip r:embed="rId3"/>
          <a:stretch>
            <a:fillRect/>
          </a:stretch>
        </p:blipFill>
        <p:spPr>
          <a:xfrm>
            <a:off x="5879975" y="1479695"/>
            <a:ext cx="5759450" cy="3927475"/>
          </a:xfrm>
          <a:prstGeom prst="rect">
            <a:avLst/>
          </a:prstGeom>
        </p:spPr>
      </p:pic>
      <p:pic>
        <p:nvPicPr>
          <p:cNvPr id="19" name="Imagen 18"/>
          <p:cNvPicPr/>
          <p:nvPr/>
        </p:nvPicPr>
        <p:blipFill>
          <a:blip r:embed="rId4"/>
          <a:stretch>
            <a:fillRect/>
          </a:stretch>
        </p:blipFill>
        <p:spPr>
          <a:xfrm>
            <a:off x="450112" y="1722789"/>
            <a:ext cx="4873625" cy="3820795"/>
          </a:xfrm>
          <a:prstGeom prst="rect">
            <a:avLst/>
          </a:prstGeom>
        </p:spPr>
      </p:pic>
    </p:spTree>
    <p:extLst>
      <p:ext uri="{BB962C8B-B14F-4D97-AF65-F5344CB8AC3E}">
        <p14:creationId xmlns:p14="http://schemas.microsoft.com/office/powerpoint/2010/main" val="213841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81</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83335" y="86881"/>
            <a:ext cx="9558156" cy="461665"/>
          </a:xfrm>
          <a:prstGeom prst="rect">
            <a:avLst/>
          </a:prstGeom>
          <a:noFill/>
          <a:ln>
            <a:noFill/>
          </a:ln>
        </p:spPr>
        <p:txBody>
          <a:bodyPr wrap="square" rtlCol="0">
            <a:spAutoFit/>
          </a:bodyPr>
          <a:lstStyle/>
          <a:p>
            <a:pPr algn="ctr"/>
            <a:r>
              <a:rPr lang="es-ES" sz="2400" dirty="0">
                <a:ln>
                  <a:solidFill>
                    <a:schemeClr val="tx1"/>
                  </a:solidFill>
                </a:ln>
              </a:rPr>
              <a:t>REFORZAMIENTO : PRESUPUESTO DEL REFUERZO</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
        <p:nvSpPr>
          <p:cNvPr id="2" name="Rectángulo 1"/>
          <p:cNvSpPr/>
          <p:nvPr/>
        </p:nvSpPr>
        <p:spPr>
          <a:xfrm>
            <a:off x="682388" y="670798"/>
            <a:ext cx="10764807" cy="10431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s-ES" sz="2000" dirty="0">
                <a:latin typeface="+mj-lt"/>
              </a:rPr>
              <a:t>El presupuesto aproximado para la aplicación del Reforzamiento de la estructura mixta de la  Unidad Educativa Santa Catalina Labouré es de $ 102.620,36 los precios de los materiales empleados han sido obtenidos  de acuerdo a la Cámara de la Construcción de Quito.</a:t>
            </a:r>
          </a:p>
        </p:txBody>
      </p:sp>
      <p:graphicFrame>
        <p:nvGraphicFramePr>
          <p:cNvPr id="3" name="Tabla 2"/>
          <p:cNvGraphicFramePr>
            <a:graphicFrameLocks noGrp="1"/>
          </p:cNvGraphicFramePr>
          <p:nvPr>
            <p:extLst/>
          </p:nvPr>
        </p:nvGraphicFramePr>
        <p:xfrm>
          <a:off x="682389" y="2019868"/>
          <a:ext cx="10863618" cy="3419589"/>
        </p:xfrm>
        <a:graphic>
          <a:graphicData uri="http://schemas.openxmlformats.org/drawingml/2006/table">
            <a:tbl>
              <a:tblPr firstRow="1" firstCol="1" bandRow="1">
                <a:tableStyleId>{7E9639D4-E3E2-4D34-9284-5A2195B3D0D7}</a:tableStyleId>
              </a:tblPr>
              <a:tblGrid>
                <a:gridCol w="682387">
                  <a:extLst>
                    <a:ext uri="{9D8B030D-6E8A-4147-A177-3AD203B41FA5}">
                      <a16:colId xmlns:a16="http://schemas.microsoft.com/office/drawing/2014/main" val="20000"/>
                    </a:ext>
                  </a:extLst>
                </a:gridCol>
                <a:gridCol w="5250587">
                  <a:extLst>
                    <a:ext uri="{9D8B030D-6E8A-4147-A177-3AD203B41FA5}">
                      <a16:colId xmlns:a16="http://schemas.microsoft.com/office/drawing/2014/main" val="20001"/>
                    </a:ext>
                  </a:extLst>
                </a:gridCol>
                <a:gridCol w="515157">
                  <a:extLst>
                    <a:ext uri="{9D8B030D-6E8A-4147-A177-3AD203B41FA5}">
                      <a16:colId xmlns:a16="http://schemas.microsoft.com/office/drawing/2014/main" val="20002"/>
                    </a:ext>
                  </a:extLst>
                </a:gridCol>
                <a:gridCol w="1170838">
                  <a:extLst>
                    <a:ext uri="{9D8B030D-6E8A-4147-A177-3AD203B41FA5}">
                      <a16:colId xmlns:a16="http://schemas.microsoft.com/office/drawing/2014/main" val="20003"/>
                    </a:ext>
                  </a:extLst>
                </a:gridCol>
                <a:gridCol w="1185116">
                  <a:extLst>
                    <a:ext uri="{9D8B030D-6E8A-4147-A177-3AD203B41FA5}">
                      <a16:colId xmlns:a16="http://schemas.microsoft.com/office/drawing/2014/main" val="20004"/>
                    </a:ext>
                  </a:extLst>
                </a:gridCol>
                <a:gridCol w="1242230">
                  <a:extLst>
                    <a:ext uri="{9D8B030D-6E8A-4147-A177-3AD203B41FA5}">
                      <a16:colId xmlns:a16="http://schemas.microsoft.com/office/drawing/2014/main" val="20005"/>
                    </a:ext>
                  </a:extLst>
                </a:gridCol>
                <a:gridCol w="817303">
                  <a:extLst>
                    <a:ext uri="{9D8B030D-6E8A-4147-A177-3AD203B41FA5}">
                      <a16:colId xmlns:a16="http://schemas.microsoft.com/office/drawing/2014/main" val="20006"/>
                    </a:ext>
                  </a:extLst>
                </a:gridCol>
              </a:tblGrid>
              <a:tr h="78577">
                <a:tc>
                  <a:txBody>
                    <a:bodyPr/>
                    <a:lstStyle/>
                    <a:p>
                      <a:pPr indent="180340" algn="ctr">
                        <a:lnSpc>
                          <a:spcPct val="150000"/>
                        </a:lnSpc>
                        <a:spcBef>
                          <a:spcPts val="600"/>
                        </a:spcBef>
                        <a:spcAft>
                          <a:spcPts val="0"/>
                        </a:spcAft>
                      </a:pPr>
                      <a:r>
                        <a:rPr lang="es-EC" sz="1400" dirty="0">
                          <a:solidFill>
                            <a:schemeClr val="tx1"/>
                          </a:solidFill>
                          <a:effectLst/>
                          <a:latin typeface="+mj-lt"/>
                        </a:rPr>
                        <a:t>ITEM</a:t>
                      </a:r>
                      <a:endParaRPr lang="es-EC" sz="1600" dirty="0">
                        <a:solidFill>
                          <a:schemeClr val="tx1"/>
                        </a:solidFill>
                        <a:effectLst/>
                        <a:latin typeface="+mj-lt"/>
                        <a:ea typeface="Times New Roman" panose="02020603050405020304" pitchFamily="18" charset="0"/>
                      </a:endParaRPr>
                    </a:p>
                  </a:txBody>
                  <a:tcPr marL="23503" marR="23503"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indent="180340" algn="ctr">
                        <a:lnSpc>
                          <a:spcPct val="150000"/>
                        </a:lnSpc>
                        <a:spcBef>
                          <a:spcPts val="600"/>
                        </a:spcBef>
                        <a:spcAft>
                          <a:spcPts val="0"/>
                        </a:spcAft>
                      </a:pPr>
                      <a:r>
                        <a:rPr lang="es-EC" sz="1400" dirty="0">
                          <a:solidFill>
                            <a:schemeClr val="tx1"/>
                          </a:solidFill>
                          <a:effectLst/>
                          <a:latin typeface="+mj-lt"/>
                        </a:rPr>
                        <a:t>DESCRIPCIÓN </a:t>
                      </a:r>
                      <a:endParaRPr lang="es-EC" sz="1600" dirty="0">
                        <a:solidFill>
                          <a:schemeClr val="tx1"/>
                        </a:solidFill>
                        <a:effectLst/>
                        <a:latin typeface="+mj-lt"/>
                        <a:ea typeface="Times New Roman" panose="02020603050405020304" pitchFamily="18" charset="0"/>
                      </a:endParaRPr>
                    </a:p>
                  </a:txBody>
                  <a:tcPr marL="23503" marR="23503" marT="0" marB="0" anchor="b">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indent="180340" algn="ctr">
                        <a:lnSpc>
                          <a:spcPct val="150000"/>
                        </a:lnSpc>
                        <a:spcBef>
                          <a:spcPts val="600"/>
                        </a:spcBef>
                        <a:spcAft>
                          <a:spcPts val="0"/>
                        </a:spcAft>
                      </a:pPr>
                      <a:r>
                        <a:rPr lang="es-EC" sz="1400" dirty="0">
                          <a:solidFill>
                            <a:schemeClr val="tx1"/>
                          </a:solidFill>
                          <a:effectLst/>
                          <a:latin typeface="+mj-lt"/>
                        </a:rPr>
                        <a:t>U.</a:t>
                      </a:r>
                      <a:endParaRPr lang="es-EC" sz="1600" dirty="0">
                        <a:solidFill>
                          <a:schemeClr val="tx1"/>
                        </a:solidFill>
                        <a:effectLst/>
                        <a:latin typeface="+mj-lt"/>
                        <a:ea typeface="Times New Roman" panose="02020603050405020304" pitchFamily="18" charset="0"/>
                      </a:endParaRPr>
                    </a:p>
                  </a:txBody>
                  <a:tcPr marL="23503" marR="23503" marT="0" marB="0" anchor="b">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indent="180340" algn="ctr">
                        <a:lnSpc>
                          <a:spcPct val="150000"/>
                        </a:lnSpc>
                        <a:spcBef>
                          <a:spcPts val="600"/>
                        </a:spcBef>
                        <a:spcAft>
                          <a:spcPts val="0"/>
                        </a:spcAft>
                      </a:pPr>
                      <a:r>
                        <a:rPr lang="es-EC" sz="1400">
                          <a:solidFill>
                            <a:schemeClr val="tx1"/>
                          </a:solidFill>
                          <a:effectLst/>
                          <a:latin typeface="+mj-lt"/>
                        </a:rPr>
                        <a:t>CANTIDAD</a:t>
                      </a:r>
                      <a:endParaRPr lang="es-EC" sz="1600">
                        <a:solidFill>
                          <a:schemeClr val="tx1"/>
                        </a:solidFill>
                        <a:effectLst/>
                        <a:latin typeface="+mj-lt"/>
                        <a:ea typeface="Times New Roman" panose="02020603050405020304" pitchFamily="18" charset="0"/>
                      </a:endParaRPr>
                    </a:p>
                  </a:txBody>
                  <a:tcPr marL="23503" marR="23503" marT="0" marB="0" anchor="b">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indent="180340" algn="ctr">
                        <a:lnSpc>
                          <a:spcPct val="150000"/>
                        </a:lnSpc>
                        <a:spcBef>
                          <a:spcPts val="600"/>
                        </a:spcBef>
                        <a:spcAft>
                          <a:spcPts val="0"/>
                        </a:spcAft>
                      </a:pPr>
                      <a:r>
                        <a:rPr lang="es-EC" sz="1400">
                          <a:solidFill>
                            <a:schemeClr val="tx1"/>
                          </a:solidFill>
                          <a:effectLst/>
                          <a:latin typeface="+mj-lt"/>
                        </a:rPr>
                        <a:t>P. UNITARIO</a:t>
                      </a:r>
                      <a:endParaRPr lang="es-EC" sz="1600">
                        <a:solidFill>
                          <a:schemeClr val="tx1"/>
                        </a:solidFill>
                        <a:effectLst/>
                        <a:latin typeface="+mj-lt"/>
                        <a:ea typeface="Times New Roman" panose="02020603050405020304" pitchFamily="18" charset="0"/>
                      </a:endParaRPr>
                    </a:p>
                  </a:txBody>
                  <a:tcPr marL="23503" marR="23503" marT="0" marB="0" anchor="b">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indent="180340" algn="ctr">
                        <a:lnSpc>
                          <a:spcPct val="150000"/>
                        </a:lnSpc>
                        <a:spcBef>
                          <a:spcPts val="600"/>
                        </a:spcBef>
                        <a:spcAft>
                          <a:spcPts val="0"/>
                        </a:spcAft>
                      </a:pPr>
                      <a:r>
                        <a:rPr lang="es-EC" sz="1300" dirty="0">
                          <a:solidFill>
                            <a:schemeClr val="tx1"/>
                          </a:solidFill>
                          <a:effectLst/>
                          <a:latin typeface="+mj-lt"/>
                        </a:rPr>
                        <a:t>P. TOTAL </a:t>
                      </a:r>
                      <a:endParaRPr lang="es-EC" sz="1300" dirty="0">
                        <a:solidFill>
                          <a:schemeClr val="tx1"/>
                        </a:solidFill>
                        <a:effectLst/>
                        <a:latin typeface="+mj-lt"/>
                        <a:ea typeface="Times New Roman" panose="02020603050405020304" pitchFamily="18" charset="0"/>
                      </a:endParaRPr>
                    </a:p>
                  </a:txBody>
                  <a:tcPr marL="23503" marR="23503" marT="0" marB="0" anchor="b">
                    <a:lnT w="12700" cap="flat" cmpd="sng" algn="ctr">
                      <a:solidFill>
                        <a:schemeClr val="tx1"/>
                      </a:solidFill>
                      <a:prstDash val="solid"/>
                      <a:round/>
                      <a:headEnd type="none" w="med" len="med"/>
                      <a:tailEnd type="none" w="med" len="med"/>
                    </a:lnT>
                    <a:solidFill>
                      <a:schemeClr val="accent3">
                        <a:lumMod val="40000"/>
                        <a:lumOff val="60000"/>
                      </a:schemeClr>
                    </a:solidFill>
                  </a:tcPr>
                </a:tc>
                <a:tc>
                  <a:txBody>
                    <a:bodyPr/>
                    <a:lstStyle/>
                    <a:p>
                      <a:pPr indent="180340" algn="r">
                        <a:lnSpc>
                          <a:spcPct val="150000"/>
                        </a:lnSpc>
                        <a:spcBef>
                          <a:spcPts val="600"/>
                        </a:spcBef>
                        <a:spcAft>
                          <a:spcPts val="0"/>
                        </a:spcAft>
                      </a:pPr>
                      <a:r>
                        <a:rPr lang="es-EC" sz="1300" dirty="0">
                          <a:solidFill>
                            <a:schemeClr val="tx1"/>
                          </a:solidFill>
                          <a:effectLst/>
                          <a:latin typeface="+mj-lt"/>
                        </a:rPr>
                        <a:t>%</a:t>
                      </a:r>
                      <a:endParaRPr lang="es-EC" sz="1300" dirty="0">
                        <a:solidFill>
                          <a:schemeClr val="tx1"/>
                        </a:solidFill>
                        <a:effectLst/>
                        <a:latin typeface="+mj-lt"/>
                        <a:ea typeface="Times New Roman" panose="02020603050405020304" pitchFamily="18" charset="0"/>
                      </a:endParaRPr>
                    </a:p>
                  </a:txBody>
                  <a:tcPr marL="23503" marR="23503"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3">
                        <a:lumMod val="40000"/>
                        <a:lumOff val="60000"/>
                      </a:schemeClr>
                    </a:solidFill>
                  </a:tcPr>
                </a:tc>
                <a:extLst>
                  <a:ext uri="{0D108BD9-81ED-4DB2-BD59-A6C34878D82A}">
                    <a16:rowId xmlns:a16="http://schemas.microsoft.com/office/drawing/2014/main" val="10000"/>
                  </a:ext>
                </a:extLst>
              </a:tr>
              <a:tr h="160020">
                <a:tc>
                  <a:txBody>
                    <a:bodyPr/>
                    <a:lstStyle/>
                    <a:p>
                      <a:pPr indent="180340" algn="ctr">
                        <a:lnSpc>
                          <a:spcPct val="150000"/>
                        </a:lnSpc>
                        <a:spcBef>
                          <a:spcPts val="600"/>
                        </a:spcBef>
                        <a:spcAft>
                          <a:spcPts val="0"/>
                        </a:spcAft>
                      </a:pPr>
                      <a:r>
                        <a:rPr lang="es-EC" sz="1100" dirty="0">
                          <a:effectLst/>
                          <a:latin typeface="+mj-lt"/>
                        </a:rPr>
                        <a:t>R1</a:t>
                      </a:r>
                      <a:endParaRPr lang="es-EC" sz="1200" dirty="0">
                        <a:solidFill>
                          <a:srgbClr val="000000"/>
                        </a:solidFill>
                        <a:effectLst/>
                        <a:latin typeface="+mj-lt"/>
                        <a:ea typeface="Times New Roman" panose="02020603050405020304" pitchFamily="18" charset="0"/>
                      </a:endParaRPr>
                    </a:p>
                  </a:txBody>
                  <a:tcPr marL="23503" marR="23503" marT="0" marB="0" anchor="ctr">
                    <a:lnL w="12700" cap="flat" cmpd="sng" algn="ctr">
                      <a:solidFill>
                        <a:schemeClr val="tx1"/>
                      </a:solidFill>
                      <a:prstDash val="solid"/>
                      <a:round/>
                      <a:headEnd type="none" w="med" len="med"/>
                      <a:tailEnd type="none" w="med" len="med"/>
                    </a:lnL>
                  </a:tcPr>
                </a:tc>
                <a:tc>
                  <a:txBody>
                    <a:bodyPr/>
                    <a:lstStyle/>
                    <a:p>
                      <a:pPr indent="180340" algn="l">
                        <a:lnSpc>
                          <a:spcPct val="150000"/>
                        </a:lnSpc>
                        <a:spcBef>
                          <a:spcPts val="600"/>
                        </a:spcBef>
                        <a:spcAft>
                          <a:spcPts val="0"/>
                        </a:spcAft>
                      </a:pPr>
                      <a:r>
                        <a:rPr lang="es-EC" sz="1300" dirty="0">
                          <a:effectLst/>
                          <a:latin typeface="+mj-lt"/>
                        </a:rPr>
                        <a:t>REPLANTEO Y TRAZADO</a:t>
                      </a:r>
                      <a:endParaRPr lang="es-EC" sz="1300" dirty="0">
                        <a:solidFill>
                          <a:srgbClr val="000000"/>
                        </a:solidFill>
                        <a:effectLst/>
                        <a:latin typeface="+mj-lt"/>
                        <a:ea typeface="Times New Roman" panose="02020603050405020304" pitchFamily="18" charset="0"/>
                      </a:endParaRPr>
                    </a:p>
                  </a:txBody>
                  <a:tcPr marL="23503" marR="23503" marT="0" marB="0" anchor="ctr"/>
                </a:tc>
                <a:tc>
                  <a:txBody>
                    <a:bodyPr/>
                    <a:lstStyle/>
                    <a:p>
                      <a:pPr indent="180340" algn="r">
                        <a:lnSpc>
                          <a:spcPct val="150000"/>
                        </a:lnSpc>
                        <a:spcBef>
                          <a:spcPts val="600"/>
                        </a:spcBef>
                        <a:spcAft>
                          <a:spcPts val="0"/>
                        </a:spcAft>
                      </a:pPr>
                      <a:r>
                        <a:rPr lang="es-EC" sz="1400" dirty="0">
                          <a:effectLst/>
                          <a:latin typeface="+mj-lt"/>
                        </a:rPr>
                        <a:t>m2</a:t>
                      </a:r>
                      <a:endParaRPr lang="es-EC" sz="1600" dirty="0">
                        <a:solidFill>
                          <a:srgbClr val="000000"/>
                        </a:solidFill>
                        <a:effectLst/>
                        <a:latin typeface="+mj-lt"/>
                        <a:ea typeface="Times New Roman" panose="02020603050405020304" pitchFamily="18" charset="0"/>
                      </a:endParaRPr>
                    </a:p>
                  </a:txBody>
                  <a:tcPr marL="23503" marR="23503" marT="0" marB="0" anchor="ctr"/>
                </a:tc>
                <a:tc>
                  <a:txBody>
                    <a:bodyPr/>
                    <a:lstStyle/>
                    <a:p>
                      <a:pPr indent="180340" algn="r">
                        <a:lnSpc>
                          <a:spcPct val="150000"/>
                        </a:lnSpc>
                        <a:spcBef>
                          <a:spcPts val="600"/>
                        </a:spcBef>
                        <a:spcAft>
                          <a:spcPts val="600"/>
                        </a:spcAft>
                      </a:pPr>
                      <a:r>
                        <a:rPr lang="es-EC" sz="1400" dirty="0">
                          <a:effectLst/>
                          <a:latin typeface="+mj-lt"/>
                        </a:rPr>
                        <a:t>121,010</a:t>
                      </a:r>
                      <a:endParaRPr lang="es-EC" sz="16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400" dirty="0">
                          <a:effectLst/>
                          <a:latin typeface="+mj-lt"/>
                        </a:rPr>
                        <a:t> $ 1,41 </a:t>
                      </a:r>
                      <a:endParaRPr lang="es-EC" sz="16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300" dirty="0">
                          <a:effectLst/>
                          <a:latin typeface="+mj-lt"/>
                        </a:rPr>
                        <a:t> $ 170,62 </a:t>
                      </a:r>
                      <a:endParaRPr lang="es-EC" sz="13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300" dirty="0">
                          <a:effectLst/>
                          <a:latin typeface="+mj-lt"/>
                        </a:rPr>
                        <a:t>0,2%</a:t>
                      </a:r>
                      <a:endParaRPr lang="es-EC" sz="1300" dirty="0">
                        <a:solidFill>
                          <a:srgbClr val="000000"/>
                        </a:solidFill>
                        <a:effectLst/>
                        <a:latin typeface="+mj-lt"/>
                        <a:ea typeface="Times New Roman" panose="02020603050405020304" pitchFamily="18" charset="0"/>
                      </a:endParaRPr>
                    </a:p>
                  </a:txBody>
                  <a:tcPr marL="23503" marR="23503"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60020">
                <a:tc>
                  <a:txBody>
                    <a:bodyPr/>
                    <a:lstStyle/>
                    <a:p>
                      <a:pPr indent="180340" algn="ctr">
                        <a:lnSpc>
                          <a:spcPct val="150000"/>
                        </a:lnSpc>
                        <a:spcBef>
                          <a:spcPts val="600"/>
                        </a:spcBef>
                        <a:spcAft>
                          <a:spcPts val="0"/>
                        </a:spcAft>
                      </a:pPr>
                      <a:r>
                        <a:rPr lang="es-EC" sz="1100" dirty="0">
                          <a:effectLst/>
                          <a:latin typeface="+mj-lt"/>
                        </a:rPr>
                        <a:t>R2</a:t>
                      </a:r>
                      <a:endParaRPr lang="es-EC" sz="1200" dirty="0">
                        <a:solidFill>
                          <a:srgbClr val="000000"/>
                        </a:solidFill>
                        <a:effectLst/>
                        <a:latin typeface="+mj-lt"/>
                        <a:ea typeface="Times New Roman" panose="02020603050405020304" pitchFamily="18" charset="0"/>
                      </a:endParaRPr>
                    </a:p>
                  </a:txBody>
                  <a:tcPr marL="23503" marR="23503" marT="0" marB="0" anchor="ctr">
                    <a:lnL w="12700" cap="flat" cmpd="sng" algn="ctr">
                      <a:solidFill>
                        <a:schemeClr val="tx1"/>
                      </a:solidFill>
                      <a:prstDash val="solid"/>
                      <a:round/>
                      <a:headEnd type="none" w="med" len="med"/>
                      <a:tailEnd type="none" w="med" len="med"/>
                    </a:lnL>
                  </a:tcPr>
                </a:tc>
                <a:tc>
                  <a:txBody>
                    <a:bodyPr/>
                    <a:lstStyle/>
                    <a:p>
                      <a:pPr indent="180340" algn="l">
                        <a:lnSpc>
                          <a:spcPct val="150000"/>
                        </a:lnSpc>
                        <a:spcBef>
                          <a:spcPts val="600"/>
                        </a:spcBef>
                        <a:spcAft>
                          <a:spcPts val="0"/>
                        </a:spcAft>
                      </a:pPr>
                      <a:r>
                        <a:rPr lang="es-EC" sz="1300" dirty="0">
                          <a:effectLst/>
                          <a:latin typeface="+mj-lt"/>
                        </a:rPr>
                        <a:t>DEMOLICIÓN MANUAL DE MURO DE MAMPOSTERÍA CERÁMICA</a:t>
                      </a:r>
                      <a:endParaRPr lang="es-EC" sz="1300" dirty="0">
                        <a:solidFill>
                          <a:srgbClr val="000000"/>
                        </a:solidFill>
                        <a:effectLst/>
                        <a:latin typeface="+mj-lt"/>
                        <a:ea typeface="Times New Roman" panose="02020603050405020304" pitchFamily="18" charset="0"/>
                      </a:endParaRPr>
                    </a:p>
                  </a:txBody>
                  <a:tcPr marL="23503" marR="23503" marT="0" marB="0" anchor="ctr"/>
                </a:tc>
                <a:tc>
                  <a:txBody>
                    <a:bodyPr/>
                    <a:lstStyle/>
                    <a:p>
                      <a:pPr indent="180340" algn="r">
                        <a:lnSpc>
                          <a:spcPct val="150000"/>
                        </a:lnSpc>
                        <a:spcBef>
                          <a:spcPts val="600"/>
                        </a:spcBef>
                        <a:spcAft>
                          <a:spcPts val="0"/>
                        </a:spcAft>
                      </a:pPr>
                      <a:r>
                        <a:rPr lang="es-EC" sz="1400" dirty="0">
                          <a:effectLst/>
                          <a:latin typeface="+mj-lt"/>
                        </a:rPr>
                        <a:t>m3</a:t>
                      </a:r>
                      <a:endParaRPr lang="es-EC" sz="1600" dirty="0">
                        <a:solidFill>
                          <a:srgbClr val="000000"/>
                        </a:solidFill>
                        <a:effectLst/>
                        <a:latin typeface="+mj-lt"/>
                        <a:ea typeface="Times New Roman" panose="02020603050405020304" pitchFamily="18" charset="0"/>
                      </a:endParaRPr>
                    </a:p>
                  </a:txBody>
                  <a:tcPr marL="23503" marR="23503" marT="0" marB="0" anchor="ctr"/>
                </a:tc>
                <a:tc>
                  <a:txBody>
                    <a:bodyPr/>
                    <a:lstStyle/>
                    <a:p>
                      <a:pPr indent="180340" algn="r">
                        <a:lnSpc>
                          <a:spcPct val="150000"/>
                        </a:lnSpc>
                        <a:spcBef>
                          <a:spcPts val="600"/>
                        </a:spcBef>
                        <a:spcAft>
                          <a:spcPts val="600"/>
                        </a:spcAft>
                      </a:pPr>
                      <a:r>
                        <a:rPr lang="es-EC" sz="1400" dirty="0">
                          <a:effectLst/>
                          <a:latin typeface="+mj-lt"/>
                        </a:rPr>
                        <a:t>60,66</a:t>
                      </a:r>
                      <a:endParaRPr lang="es-EC" sz="16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400" dirty="0">
                          <a:effectLst/>
                          <a:latin typeface="+mj-lt"/>
                        </a:rPr>
                        <a:t> $ 18,83 </a:t>
                      </a:r>
                      <a:endParaRPr lang="es-EC" sz="16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300" dirty="0">
                          <a:effectLst/>
                          <a:latin typeface="+mj-lt"/>
                        </a:rPr>
                        <a:t> $ 1.141,92 </a:t>
                      </a:r>
                      <a:endParaRPr lang="es-EC" sz="13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300" dirty="0">
                          <a:effectLst/>
                          <a:latin typeface="+mj-lt"/>
                        </a:rPr>
                        <a:t>1,1%</a:t>
                      </a:r>
                      <a:endParaRPr lang="es-EC" sz="1300" dirty="0">
                        <a:solidFill>
                          <a:srgbClr val="000000"/>
                        </a:solidFill>
                        <a:effectLst/>
                        <a:latin typeface="+mj-lt"/>
                        <a:ea typeface="Times New Roman" panose="02020603050405020304" pitchFamily="18" charset="0"/>
                      </a:endParaRPr>
                    </a:p>
                  </a:txBody>
                  <a:tcPr marL="23503" marR="23503"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15460">
                <a:tc>
                  <a:txBody>
                    <a:bodyPr/>
                    <a:lstStyle/>
                    <a:p>
                      <a:pPr indent="180340" algn="ctr">
                        <a:lnSpc>
                          <a:spcPct val="150000"/>
                        </a:lnSpc>
                        <a:spcBef>
                          <a:spcPts val="600"/>
                        </a:spcBef>
                        <a:spcAft>
                          <a:spcPts val="0"/>
                        </a:spcAft>
                      </a:pPr>
                      <a:r>
                        <a:rPr lang="es-EC" sz="1100" dirty="0">
                          <a:effectLst/>
                          <a:latin typeface="+mj-lt"/>
                        </a:rPr>
                        <a:t>R3</a:t>
                      </a:r>
                      <a:endParaRPr lang="es-EC" sz="1200" dirty="0">
                        <a:solidFill>
                          <a:srgbClr val="000000"/>
                        </a:solidFill>
                        <a:effectLst/>
                        <a:latin typeface="+mj-lt"/>
                        <a:ea typeface="Times New Roman" panose="02020603050405020304" pitchFamily="18" charset="0"/>
                      </a:endParaRPr>
                    </a:p>
                  </a:txBody>
                  <a:tcPr marL="23503" marR="23503" marT="0" marB="0" anchor="ctr">
                    <a:lnL w="12700" cap="flat" cmpd="sng" algn="ctr">
                      <a:solidFill>
                        <a:schemeClr val="tx1"/>
                      </a:solidFill>
                      <a:prstDash val="solid"/>
                      <a:round/>
                      <a:headEnd type="none" w="med" len="med"/>
                      <a:tailEnd type="none" w="med" len="med"/>
                    </a:lnL>
                  </a:tcPr>
                </a:tc>
                <a:tc>
                  <a:txBody>
                    <a:bodyPr/>
                    <a:lstStyle/>
                    <a:p>
                      <a:pPr indent="180340" algn="l">
                        <a:lnSpc>
                          <a:spcPct val="150000"/>
                        </a:lnSpc>
                        <a:spcBef>
                          <a:spcPts val="600"/>
                        </a:spcBef>
                        <a:spcAft>
                          <a:spcPts val="0"/>
                        </a:spcAft>
                      </a:pPr>
                      <a:r>
                        <a:rPr lang="es-EC" sz="1300" dirty="0">
                          <a:effectLst/>
                          <a:latin typeface="+mj-lt"/>
                        </a:rPr>
                        <a:t>EXCAVACIÓN DE COLUMNAS Y CIMIENTOS</a:t>
                      </a:r>
                      <a:endParaRPr lang="es-EC" sz="1300" dirty="0">
                        <a:solidFill>
                          <a:srgbClr val="000000"/>
                        </a:solidFill>
                        <a:effectLst/>
                        <a:latin typeface="+mj-lt"/>
                        <a:ea typeface="Times New Roman" panose="02020603050405020304" pitchFamily="18" charset="0"/>
                      </a:endParaRPr>
                    </a:p>
                  </a:txBody>
                  <a:tcPr marL="23503" marR="23503" marT="0" marB="0" anchor="ctr"/>
                </a:tc>
                <a:tc>
                  <a:txBody>
                    <a:bodyPr/>
                    <a:lstStyle/>
                    <a:p>
                      <a:pPr indent="180340" algn="r">
                        <a:lnSpc>
                          <a:spcPct val="150000"/>
                        </a:lnSpc>
                        <a:spcBef>
                          <a:spcPts val="600"/>
                        </a:spcBef>
                        <a:spcAft>
                          <a:spcPts val="0"/>
                        </a:spcAft>
                      </a:pPr>
                      <a:r>
                        <a:rPr lang="es-EC" sz="1400" dirty="0">
                          <a:effectLst/>
                          <a:latin typeface="+mj-lt"/>
                        </a:rPr>
                        <a:t>m3</a:t>
                      </a:r>
                      <a:endParaRPr lang="es-EC" sz="1600" dirty="0">
                        <a:solidFill>
                          <a:srgbClr val="000000"/>
                        </a:solidFill>
                        <a:effectLst/>
                        <a:latin typeface="+mj-lt"/>
                        <a:ea typeface="Times New Roman" panose="02020603050405020304" pitchFamily="18" charset="0"/>
                      </a:endParaRPr>
                    </a:p>
                  </a:txBody>
                  <a:tcPr marL="23503" marR="23503" marT="0" marB="0" anchor="ctr"/>
                </a:tc>
                <a:tc>
                  <a:txBody>
                    <a:bodyPr/>
                    <a:lstStyle/>
                    <a:p>
                      <a:pPr indent="180340" algn="r">
                        <a:lnSpc>
                          <a:spcPct val="150000"/>
                        </a:lnSpc>
                        <a:spcBef>
                          <a:spcPts val="600"/>
                        </a:spcBef>
                        <a:spcAft>
                          <a:spcPts val="600"/>
                        </a:spcAft>
                      </a:pPr>
                      <a:r>
                        <a:rPr lang="es-EC" sz="1400" dirty="0">
                          <a:effectLst/>
                          <a:latin typeface="+mj-lt"/>
                        </a:rPr>
                        <a:t>181,515</a:t>
                      </a:r>
                      <a:endParaRPr lang="es-EC" sz="16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400" dirty="0">
                          <a:effectLst/>
                          <a:latin typeface="+mj-lt"/>
                        </a:rPr>
                        <a:t> $ 6,74 </a:t>
                      </a:r>
                      <a:endParaRPr lang="es-EC" sz="16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300" dirty="0">
                          <a:effectLst/>
                          <a:latin typeface="+mj-lt"/>
                        </a:rPr>
                        <a:t> $ 1.224,00 </a:t>
                      </a:r>
                      <a:endParaRPr lang="es-EC" sz="13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300">
                          <a:effectLst/>
                          <a:latin typeface="+mj-lt"/>
                        </a:rPr>
                        <a:t>1,2%</a:t>
                      </a:r>
                      <a:endParaRPr lang="es-EC" sz="1300">
                        <a:solidFill>
                          <a:srgbClr val="000000"/>
                        </a:solidFill>
                        <a:effectLst/>
                        <a:latin typeface="+mj-lt"/>
                        <a:ea typeface="Times New Roman" panose="02020603050405020304" pitchFamily="18" charset="0"/>
                      </a:endParaRPr>
                    </a:p>
                  </a:txBody>
                  <a:tcPr marL="23503" marR="23503"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160020">
                <a:tc>
                  <a:txBody>
                    <a:bodyPr/>
                    <a:lstStyle/>
                    <a:p>
                      <a:pPr indent="180340" algn="ctr">
                        <a:lnSpc>
                          <a:spcPct val="150000"/>
                        </a:lnSpc>
                        <a:spcBef>
                          <a:spcPts val="600"/>
                        </a:spcBef>
                        <a:spcAft>
                          <a:spcPts val="0"/>
                        </a:spcAft>
                      </a:pPr>
                      <a:r>
                        <a:rPr lang="es-EC" sz="1100" dirty="0">
                          <a:effectLst/>
                          <a:latin typeface="+mj-lt"/>
                        </a:rPr>
                        <a:t>R4</a:t>
                      </a:r>
                      <a:endParaRPr lang="es-EC" sz="1200" dirty="0">
                        <a:solidFill>
                          <a:srgbClr val="000000"/>
                        </a:solidFill>
                        <a:effectLst/>
                        <a:latin typeface="+mj-lt"/>
                        <a:ea typeface="Times New Roman" panose="02020603050405020304" pitchFamily="18" charset="0"/>
                      </a:endParaRPr>
                    </a:p>
                  </a:txBody>
                  <a:tcPr marL="23503" marR="23503" marT="0" marB="0" anchor="ctr">
                    <a:lnL w="12700" cap="flat" cmpd="sng" algn="ctr">
                      <a:solidFill>
                        <a:schemeClr val="tx1"/>
                      </a:solidFill>
                      <a:prstDash val="solid"/>
                      <a:round/>
                      <a:headEnd type="none" w="med" len="med"/>
                      <a:tailEnd type="none" w="med" len="med"/>
                    </a:lnL>
                  </a:tcPr>
                </a:tc>
                <a:tc>
                  <a:txBody>
                    <a:bodyPr/>
                    <a:lstStyle/>
                    <a:p>
                      <a:pPr indent="180340" algn="l">
                        <a:lnSpc>
                          <a:spcPct val="150000"/>
                        </a:lnSpc>
                        <a:spcBef>
                          <a:spcPts val="600"/>
                        </a:spcBef>
                        <a:spcAft>
                          <a:spcPts val="0"/>
                        </a:spcAft>
                      </a:pPr>
                      <a:r>
                        <a:rPr lang="es-EC" sz="1300" dirty="0">
                          <a:effectLst/>
                          <a:latin typeface="+mj-lt"/>
                        </a:rPr>
                        <a:t>ACERO REFUERZO FY=4200 KG/CM2 (SUMINISTRO, CORTE Y COLOCADO) </a:t>
                      </a:r>
                      <a:endParaRPr lang="es-EC" sz="1300" dirty="0">
                        <a:solidFill>
                          <a:srgbClr val="000000"/>
                        </a:solidFill>
                        <a:effectLst/>
                        <a:latin typeface="+mj-lt"/>
                        <a:ea typeface="Times New Roman" panose="02020603050405020304" pitchFamily="18" charset="0"/>
                      </a:endParaRPr>
                    </a:p>
                  </a:txBody>
                  <a:tcPr marL="23503" marR="23503" marT="0" marB="0" anchor="ctr"/>
                </a:tc>
                <a:tc>
                  <a:txBody>
                    <a:bodyPr/>
                    <a:lstStyle/>
                    <a:p>
                      <a:pPr indent="180340" algn="r">
                        <a:lnSpc>
                          <a:spcPct val="150000"/>
                        </a:lnSpc>
                        <a:spcBef>
                          <a:spcPts val="600"/>
                        </a:spcBef>
                        <a:spcAft>
                          <a:spcPts val="0"/>
                        </a:spcAft>
                      </a:pPr>
                      <a:r>
                        <a:rPr lang="es-EC" sz="1400" dirty="0">
                          <a:effectLst/>
                          <a:latin typeface="+mj-lt"/>
                        </a:rPr>
                        <a:t>kg</a:t>
                      </a:r>
                      <a:endParaRPr lang="es-EC" sz="1600" dirty="0">
                        <a:solidFill>
                          <a:srgbClr val="000000"/>
                        </a:solidFill>
                        <a:effectLst/>
                        <a:latin typeface="+mj-lt"/>
                        <a:ea typeface="Times New Roman" panose="02020603050405020304" pitchFamily="18" charset="0"/>
                      </a:endParaRPr>
                    </a:p>
                  </a:txBody>
                  <a:tcPr marL="23503" marR="23503" marT="0" marB="0" anchor="ctr"/>
                </a:tc>
                <a:tc>
                  <a:txBody>
                    <a:bodyPr/>
                    <a:lstStyle/>
                    <a:p>
                      <a:pPr indent="180340" algn="r">
                        <a:lnSpc>
                          <a:spcPct val="150000"/>
                        </a:lnSpc>
                        <a:spcBef>
                          <a:spcPts val="600"/>
                        </a:spcBef>
                        <a:spcAft>
                          <a:spcPts val="600"/>
                        </a:spcAft>
                      </a:pPr>
                      <a:r>
                        <a:rPr lang="es-EC" sz="1400" dirty="0">
                          <a:effectLst/>
                          <a:latin typeface="+mj-lt"/>
                        </a:rPr>
                        <a:t>35606,75</a:t>
                      </a:r>
                      <a:endParaRPr lang="es-EC" sz="16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400" dirty="0">
                          <a:effectLst/>
                          <a:latin typeface="+mj-lt"/>
                        </a:rPr>
                        <a:t> $ 1,69 </a:t>
                      </a:r>
                      <a:endParaRPr lang="es-EC" sz="16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300" dirty="0">
                          <a:effectLst/>
                          <a:latin typeface="+mj-lt"/>
                        </a:rPr>
                        <a:t> $ 60.005,39 </a:t>
                      </a:r>
                      <a:endParaRPr lang="es-EC" sz="13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300" dirty="0">
                          <a:effectLst/>
                          <a:latin typeface="+mj-lt"/>
                        </a:rPr>
                        <a:t>58,5%</a:t>
                      </a:r>
                      <a:endParaRPr lang="es-EC" sz="1300" dirty="0">
                        <a:solidFill>
                          <a:srgbClr val="000000"/>
                        </a:solidFill>
                        <a:effectLst/>
                        <a:latin typeface="+mj-lt"/>
                        <a:ea typeface="Times New Roman" panose="02020603050405020304" pitchFamily="18" charset="0"/>
                      </a:endParaRPr>
                    </a:p>
                  </a:txBody>
                  <a:tcPr marL="23503" marR="23503"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160020">
                <a:tc>
                  <a:txBody>
                    <a:bodyPr/>
                    <a:lstStyle/>
                    <a:p>
                      <a:pPr indent="180340" algn="ctr">
                        <a:lnSpc>
                          <a:spcPct val="150000"/>
                        </a:lnSpc>
                        <a:spcBef>
                          <a:spcPts val="600"/>
                        </a:spcBef>
                        <a:spcAft>
                          <a:spcPts val="0"/>
                        </a:spcAft>
                      </a:pPr>
                      <a:r>
                        <a:rPr lang="es-EC" sz="1100" dirty="0">
                          <a:effectLst/>
                          <a:latin typeface="+mj-lt"/>
                        </a:rPr>
                        <a:t>R5</a:t>
                      </a:r>
                      <a:endParaRPr lang="es-EC" sz="1200" dirty="0">
                        <a:solidFill>
                          <a:srgbClr val="000000"/>
                        </a:solidFill>
                        <a:effectLst/>
                        <a:latin typeface="+mj-lt"/>
                        <a:ea typeface="Times New Roman" panose="02020603050405020304" pitchFamily="18" charset="0"/>
                      </a:endParaRPr>
                    </a:p>
                  </a:txBody>
                  <a:tcPr marL="23503" marR="23503" marT="0" marB="0" anchor="ctr">
                    <a:lnL w="12700" cap="flat" cmpd="sng" algn="ctr">
                      <a:solidFill>
                        <a:schemeClr val="tx1"/>
                      </a:solidFill>
                      <a:prstDash val="solid"/>
                      <a:round/>
                      <a:headEnd type="none" w="med" len="med"/>
                      <a:tailEnd type="none" w="med" len="med"/>
                    </a:lnL>
                  </a:tcPr>
                </a:tc>
                <a:tc>
                  <a:txBody>
                    <a:bodyPr/>
                    <a:lstStyle/>
                    <a:p>
                      <a:pPr indent="180340" algn="l">
                        <a:lnSpc>
                          <a:spcPct val="150000"/>
                        </a:lnSpc>
                        <a:spcBef>
                          <a:spcPts val="600"/>
                        </a:spcBef>
                        <a:spcAft>
                          <a:spcPts val="0"/>
                        </a:spcAft>
                      </a:pPr>
                      <a:r>
                        <a:rPr lang="es-EC" sz="1300" dirty="0">
                          <a:effectLst/>
                          <a:latin typeface="+mj-lt"/>
                        </a:rPr>
                        <a:t>HORMIGÓN f'c=140 KG/CM2 REPLANTILLO (INC. ENCOFRADO)</a:t>
                      </a:r>
                      <a:endParaRPr lang="es-EC" sz="1300" dirty="0">
                        <a:solidFill>
                          <a:srgbClr val="000000"/>
                        </a:solidFill>
                        <a:effectLst/>
                        <a:latin typeface="+mj-lt"/>
                        <a:ea typeface="Times New Roman" panose="02020603050405020304" pitchFamily="18" charset="0"/>
                      </a:endParaRPr>
                    </a:p>
                  </a:txBody>
                  <a:tcPr marL="23503" marR="23503" marT="0" marB="0" anchor="ctr"/>
                </a:tc>
                <a:tc>
                  <a:txBody>
                    <a:bodyPr/>
                    <a:lstStyle/>
                    <a:p>
                      <a:pPr indent="180340" algn="r">
                        <a:lnSpc>
                          <a:spcPct val="150000"/>
                        </a:lnSpc>
                        <a:spcBef>
                          <a:spcPts val="600"/>
                        </a:spcBef>
                        <a:spcAft>
                          <a:spcPts val="0"/>
                        </a:spcAft>
                      </a:pPr>
                      <a:r>
                        <a:rPr lang="es-EC" sz="1400" dirty="0">
                          <a:effectLst/>
                          <a:latin typeface="+mj-lt"/>
                        </a:rPr>
                        <a:t>m3</a:t>
                      </a:r>
                      <a:endParaRPr lang="es-EC" sz="1600" dirty="0">
                        <a:solidFill>
                          <a:srgbClr val="000000"/>
                        </a:solidFill>
                        <a:effectLst/>
                        <a:latin typeface="+mj-lt"/>
                        <a:ea typeface="Times New Roman" panose="02020603050405020304" pitchFamily="18" charset="0"/>
                      </a:endParaRPr>
                    </a:p>
                  </a:txBody>
                  <a:tcPr marL="23503" marR="23503" marT="0" marB="0" anchor="ctr"/>
                </a:tc>
                <a:tc>
                  <a:txBody>
                    <a:bodyPr/>
                    <a:lstStyle/>
                    <a:p>
                      <a:pPr indent="180340" algn="r">
                        <a:lnSpc>
                          <a:spcPct val="150000"/>
                        </a:lnSpc>
                        <a:spcBef>
                          <a:spcPts val="600"/>
                        </a:spcBef>
                        <a:spcAft>
                          <a:spcPts val="600"/>
                        </a:spcAft>
                      </a:pPr>
                      <a:r>
                        <a:rPr lang="es-EC" sz="1400" dirty="0">
                          <a:effectLst/>
                          <a:latin typeface="+mj-lt"/>
                        </a:rPr>
                        <a:t>1,975</a:t>
                      </a:r>
                      <a:endParaRPr lang="es-EC" sz="16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400" dirty="0">
                          <a:effectLst/>
                          <a:latin typeface="+mj-lt"/>
                        </a:rPr>
                        <a:t> $ 128,10 </a:t>
                      </a:r>
                      <a:endParaRPr lang="es-EC" sz="16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300" dirty="0">
                          <a:effectLst/>
                          <a:latin typeface="+mj-lt"/>
                        </a:rPr>
                        <a:t> $ 252,99 </a:t>
                      </a:r>
                      <a:endParaRPr lang="es-EC" sz="13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300" dirty="0">
                          <a:effectLst/>
                          <a:latin typeface="+mj-lt"/>
                        </a:rPr>
                        <a:t>0,2%</a:t>
                      </a:r>
                      <a:endParaRPr lang="es-EC" sz="1300" dirty="0">
                        <a:solidFill>
                          <a:srgbClr val="000000"/>
                        </a:solidFill>
                        <a:effectLst/>
                        <a:latin typeface="+mj-lt"/>
                        <a:ea typeface="Times New Roman" panose="02020603050405020304" pitchFamily="18" charset="0"/>
                      </a:endParaRPr>
                    </a:p>
                  </a:txBody>
                  <a:tcPr marL="23503" marR="23503"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160020">
                <a:tc>
                  <a:txBody>
                    <a:bodyPr/>
                    <a:lstStyle/>
                    <a:p>
                      <a:pPr indent="180340" algn="ctr">
                        <a:lnSpc>
                          <a:spcPct val="150000"/>
                        </a:lnSpc>
                        <a:spcBef>
                          <a:spcPts val="600"/>
                        </a:spcBef>
                        <a:spcAft>
                          <a:spcPts val="0"/>
                        </a:spcAft>
                      </a:pPr>
                      <a:r>
                        <a:rPr lang="es-EC" sz="1100" dirty="0">
                          <a:effectLst/>
                          <a:latin typeface="+mj-lt"/>
                        </a:rPr>
                        <a:t>R6</a:t>
                      </a:r>
                      <a:endParaRPr lang="es-EC" sz="1200" dirty="0">
                        <a:solidFill>
                          <a:srgbClr val="000000"/>
                        </a:solidFill>
                        <a:effectLst/>
                        <a:latin typeface="+mj-lt"/>
                        <a:ea typeface="Times New Roman" panose="02020603050405020304" pitchFamily="18" charset="0"/>
                      </a:endParaRPr>
                    </a:p>
                  </a:txBody>
                  <a:tcPr marL="23503" marR="23503" marT="0" marB="0" anchor="ctr">
                    <a:lnL w="12700" cap="flat" cmpd="sng" algn="ctr">
                      <a:solidFill>
                        <a:schemeClr val="tx1"/>
                      </a:solidFill>
                      <a:prstDash val="solid"/>
                      <a:round/>
                      <a:headEnd type="none" w="med" len="med"/>
                      <a:tailEnd type="none" w="med" len="med"/>
                    </a:lnL>
                  </a:tcPr>
                </a:tc>
                <a:tc>
                  <a:txBody>
                    <a:bodyPr/>
                    <a:lstStyle/>
                    <a:p>
                      <a:pPr indent="180340" algn="l">
                        <a:lnSpc>
                          <a:spcPct val="150000"/>
                        </a:lnSpc>
                        <a:spcBef>
                          <a:spcPts val="600"/>
                        </a:spcBef>
                        <a:spcAft>
                          <a:spcPts val="0"/>
                        </a:spcAft>
                      </a:pPr>
                      <a:r>
                        <a:rPr lang="es-EC" sz="1300" dirty="0">
                          <a:effectLst/>
                          <a:latin typeface="+mj-lt"/>
                        </a:rPr>
                        <a:t>HORMIGÓN f'c=210 KG/CM2 PLINTO (INC. ENCOFRADO)</a:t>
                      </a:r>
                      <a:endParaRPr lang="es-EC" sz="1300" dirty="0">
                        <a:solidFill>
                          <a:srgbClr val="000000"/>
                        </a:solidFill>
                        <a:effectLst/>
                        <a:latin typeface="+mj-lt"/>
                        <a:ea typeface="Times New Roman" panose="02020603050405020304" pitchFamily="18" charset="0"/>
                      </a:endParaRPr>
                    </a:p>
                  </a:txBody>
                  <a:tcPr marL="23503" marR="23503" marT="0" marB="0" anchor="ctr"/>
                </a:tc>
                <a:tc>
                  <a:txBody>
                    <a:bodyPr/>
                    <a:lstStyle/>
                    <a:p>
                      <a:pPr indent="180340" algn="r">
                        <a:lnSpc>
                          <a:spcPct val="150000"/>
                        </a:lnSpc>
                        <a:spcBef>
                          <a:spcPts val="600"/>
                        </a:spcBef>
                        <a:spcAft>
                          <a:spcPts val="0"/>
                        </a:spcAft>
                      </a:pPr>
                      <a:r>
                        <a:rPr lang="es-EC" sz="1400" dirty="0">
                          <a:effectLst/>
                          <a:latin typeface="+mj-lt"/>
                        </a:rPr>
                        <a:t>m3</a:t>
                      </a:r>
                      <a:endParaRPr lang="es-EC" sz="1600" dirty="0">
                        <a:solidFill>
                          <a:srgbClr val="000000"/>
                        </a:solidFill>
                        <a:effectLst/>
                        <a:latin typeface="+mj-lt"/>
                        <a:ea typeface="Times New Roman" panose="02020603050405020304" pitchFamily="18" charset="0"/>
                      </a:endParaRPr>
                    </a:p>
                  </a:txBody>
                  <a:tcPr marL="23503" marR="23503" marT="0" marB="0" anchor="ctr"/>
                </a:tc>
                <a:tc>
                  <a:txBody>
                    <a:bodyPr/>
                    <a:lstStyle/>
                    <a:p>
                      <a:pPr indent="180340" algn="r">
                        <a:lnSpc>
                          <a:spcPct val="150000"/>
                        </a:lnSpc>
                        <a:spcBef>
                          <a:spcPts val="600"/>
                        </a:spcBef>
                        <a:spcAft>
                          <a:spcPts val="600"/>
                        </a:spcAft>
                      </a:pPr>
                      <a:r>
                        <a:rPr lang="es-EC" sz="1400" dirty="0">
                          <a:effectLst/>
                          <a:latin typeface="+mj-lt"/>
                        </a:rPr>
                        <a:t>39,740</a:t>
                      </a:r>
                      <a:endParaRPr lang="es-EC" sz="16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400" dirty="0">
                          <a:effectLst/>
                          <a:latin typeface="+mj-lt"/>
                        </a:rPr>
                        <a:t> $ 161,88 </a:t>
                      </a:r>
                      <a:endParaRPr lang="es-EC" sz="16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300" dirty="0">
                          <a:effectLst/>
                          <a:latin typeface="+mj-lt"/>
                        </a:rPr>
                        <a:t> $ 6.433,12 </a:t>
                      </a:r>
                      <a:endParaRPr lang="es-EC" sz="13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300" dirty="0">
                          <a:effectLst/>
                          <a:latin typeface="+mj-lt"/>
                        </a:rPr>
                        <a:t>6,3%</a:t>
                      </a:r>
                      <a:endParaRPr lang="es-EC" sz="1300" dirty="0">
                        <a:solidFill>
                          <a:srgbClr val="000000"/>
                        </a:solidFill>
                        <a:effectLst/>
                        <a:latin typeface="+mj-lt"/>
                        <a:ea typeface="Times New Roman" panose="02020603050405020304" pitchFamily="18" charset="0"/>
                      </a:endParaRPr>
                    </a:p>
                  </a:txBody>
                  <a:tcPr marL="23503" marR="23503"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160020">
                <a:tc>
                  <a:txBody>
                    <a:bodyPr/>
                    <a:lstStyle/>
                    <a:p>
                      <a:pPr indent="180340" algn="ctr">
                        <a:lnSpc>
                          <a:spcPct val="150000"/>
                        </a:lnSpc>
                        <a:spcBef>
                          <a:spcPts val="600"/>
                        </a:spcBef>
                        <a:spcAft>
                          <a:spcPts val="0"/>
                        </a:spcAft>
                      </a:pPr>
                      <a:r>
                        <a:rPr lang="es-EC" sz="1100" dirty="0">
                          <a:effectLst/>
                          <a:latin typeface="+mj-lt"/>
                        </a:rPr>
                        <a:t>R7</a:t>
                      </a:r>
                      <a:endParaRPr lang="es-EC" sz="1200" dirty="0">
                        <a:solidFill>
                          <a:srgbClr val="000000"/>
                        </a:solidFill>
                        <a:effectLst/>
                        <a:latin typeface="+mj-lt"/>
                        <a:ea typeface="Times New Roman" panose="02020603050405020304" pitchFamily="18" charset="0"/>
                      </a:endParaRPr>
                    </a:p>
                  </a:txBody>
                  <a:tcPr marL="23503" marR="23503" marT="0" marB="0" anchor="ctr">
                    <a:lnL w="12700" cap="flat" cmpd="sng" algn="ctr">
                      <a:solidFill>
                        <a:schemeClr val="tx1"/>
                      </a:solidFill>
                      <a:prstDash val="solid"/>
                      <a:round/>
                      <a:headEnd type="none" w="med" len="med"/>
                      <a:tailEnd type="none" w="med" len="med"/>
                    </a:lnL>
                  </a:tcPr>
                </a:tc>
                <a:tc>
                  <a:txBody>
                    <a:bodyPr/>
                    <a:lstStyle/>
                    <a:p>
                      <a:pPr indent="180340" algn="l">
                        <a:lnSpc>
                          <a:spcPct val="150000"/>
                        </a:lnSpc>
                        <a:spcBef>
                          <a:spcPts val="600"/>
                        </a:spcBef>
                        <a:spcAft>
                          <a:spcPts val="0"/>
                        </a:spcAft>
                      </a:pPr>
                      <a:r>
                        <a:rPr lang="es-EC" sz="1300" dirty="0">
                          <a:effectLst/>
                          <a:latin typeface="+mj-lt"/>
                        </a:rPr>
                        <a:t>HORMIGÓN f'c=210 KG/CM2 COLUMNAS (INC. ENCOFRADO)</a:t>
                      </a:r>
                      <a:endParaRPr lang="es-EC" sz="1300" dirty="0">
                        <a:solidFill>
                          <a:srgbClr val="000000"/>
                        </a:solidFill>
                        <a:effectLst/>
                        <a:latin typeface="+mj-lt"/>
                        <a:ea typeface="Times New Roman" panose="02020603050405020304" pitchFamily="18" charset="0"/>
                      </a:endParaRPr>
                    </a:p>
                  </a:txBody>
                  <a:tcPr marL="23503" marR="23503" marT="0" marB="0" anchor="ctr"/>
                </a:tc>
                <a:tc>
                  <a:txBody>
                    <a:bodyPr/>
                    <a:lstStyle/>
                    <a:p>
                      <a:pPr indent="180340" algn="r">
                        <a:lnSpc>
                          <a:spcPct val="150000"/>
                        </a:lnSpc>
                        <a:spcBef>
                          <a:spcPts val="600"/>
                        </a:spcBef>
                        <a:spcAft>
                          <a:spcPts val="0"/>
                        </a:spcAft>
                      </a:pPr>
                      <a:r>
                        <a:rPr lang="es-EC" sz="1400" dirty="0">
                          <a:effectLst/>
                          <a:latin typeface="+mj-lt"/>
                        </a:rPr>
                        <a:t>m3</a:t>
                      </a:r>
                      <a:endParaRPr lang="es-EC" sz="1600" dirty="0">
                        <a:solidFill>
                          <a:srgbClr val="000000"/>
                        </a:solidFill>
                        <a:effectLst/>
                        <a:latin typeface="+mj-lt"/>
                        <a:ea typeface="Times New Roman" panose="02020603050405020304" pitchFamily="18" charset="0"/>
                      </a:endParaRPr>
                    </a:p>
                  </a:txBody>
                  <a:tcPr marL="23503" marR="23503" marT="0" marB="0" anchor="ctr"/>
                </a:tc>
                <a:tc>
                  <a:txBody>
                    <a:bodyPr/>
                    <a:lstStyle/>
                    <a:p>
                      <a:pPr indent="180340" algn="r">
                        <a:lnSpc>
                          <a:spcPct val="150000"/>
                        </a:lnSpc>
                        <a:spcBef>
                          <a:spcPts val="600"/>
                        </a:spcBef>
                        <a:spcAft>
                          <a:spcPts val="600"/>
                        </a:spcAft>
                      </a:pPr>
                      <a:r>
                        <a:rPr lang="es-EC" sz="1400" dirty="0">
                          <a:effectLst/>
                          <a:latin typeface="+mj-lt"/>
                        </a:rPr>
                        <a:t>74,460</a:t>
                      </a:r>
                      <a:endParaRPr lang="es-EC" sz="16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400" dirty="0">
                          <a:effectLst/>
                          <a:latin typeface="+mj-lt"/>
                        </a:rPr>
                        <a:t> $ 189,01 </a:t>
                      </a:r>
                      <a:endParaRPr lang="es-EC" sz="16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300" dirty="0">
                          <a:effectLst/>
                          <a:latin typeface="+mj-lt"/>
                        </a:rPr>
                        <a:t> $ 14.073,32 </a:t>
                      </a:r>
                      <a:endParaRPr lang="es-EC" sz="13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300" dirty="0">
                          <a:effectLst/>
                          <a:latin typeface="+mj-lt"/>
                        </a:rPr>
                        <a:t>13,7%</a:t>
                      </a:r>
                      <a:endParaRPr lang="es-EC" sz="1300" dirty="0">
                        <a:solidFill>
                          <a:srgbClr val="000000"/>
                        </a:solidFill>
                        <a:effectLst/>
                        <a:latin typeface="+mj-lt"/>
                        <a:ea typeface="Times New Roman" panose="02020603050405020304" pitchFamily="18" charset="0"/>
                      </a:endParaRPr>
                    </a:p>
                  </a:txBody>
                  <a:tcPr marL="23503" marR="23503"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160020">
                <a:tc>
                  <a:txBody>
                    <a:bodyPr/>
                    <a:lstStyle/>
                    <a:p>
                      <a:pPr indent="180340" algn="ctr">
                        <a:lnSpc>
                          <a:spcPct val="150000"/>
                        </a:lnSpc>
                        <a:spcBef>
                          <a:spcPts val="600"/>
                        </a:spcBef>
                        <a:spcAft>
                          <a:spcPts val="0"/>
                        </a:spcAft>
                      </a:pPr>
                      <a:r>
                        <a:rPr lang="es-EC" sz="1100" dirty="0">
                          <a:effectLst/>
                          <a:latin typeface="+mj-lt"/>
                        </a:rPr>
                        <a:t>R8</a:t>
                      </a:r>
                      <a:endParaRPr lang="es-EC" sz="1200" dirty="0">
                        <a:solidFill>
                          <a:srgbClr val="000000"/>
                        </a:solidFill>
                        <a:effectLst/>
                        <a:latin typeface="+mj-lt"/>
                        <a:ea typeface="Times New Roman" panose="02020603050405020304" pitchFamily="18" charset="0"/>
                      </a:endParaRPr>
                    </a:p>
                  </a:txBody>
                  <a:tcPr marL="23503" marR="23503" marT="0" marB="0" anchor="ctr">
                    <a:lnL w="12700" cap="flat" cmpd="sng" algn="ctr">
                      <a:solidFill>
                        <a:schemeClr val="tx1"/>
                      </a:solidFill>
                      <a:prstDash val="solid"/>
                      <a:round/>
                      <a:headEnd type="none" w="med" len="med"/>
                      <a:tailEnd type="none" w="med" len="med"/>
                    </a:lnL>
                  </a:tcPr>
                </a:tc>
                <a:tc>
                  <a:txBody>
                    <a:bodyPr/>
                    <a:lstStyle/>
                    <a:p>
                      <a:pPr indent="180340" algn="l">
                        <a:lnSpc>
                          <a:spcPct val="150000"/>
                        </a:lnSpc>
                        <a:spcBef>
                          <a:spcPts val="600"/>
                        </a:spcBef>
                        <a:spcAft>
                          <a:spcPts val="0"/>
                        </a:spcAft>
                      </a:pPr>
                      <a:r>
                        <a:rPr lang="es-EC" sz="1300" dirty="0">
                          <a:effectLst/>
                          <a:latin typeface="+mj-lt"/>
                        </a:rPr>
                        <a:t>HORMIGÓN f'c=210 KG/CM2 VIGAS (INC. ENCOFRADO)</a:t>
                      </a:r>
                      <a:endParaRPr lang="es-EC" sz="1300" dirty="0">
                        <a:solidFill>
                          <a:srgbClr val="000000"/>
                        </a:solidFill>
                        <a:effectLst/>
                        <a:latin typeface="+mj-lt"/>
                        <a:ea typeface="Times New Roman" panose="02020603050405020304" pitchFamily="18" charset="0"/>
                      </a:endParaRPr>
                    </a:p>
                  </a:txBody>
                  <a:tcPr marL="23503" marR="23503" marT="0" marB="0" anchor="ctr"/>
                </a:tc>
                <a:tc>
                  <a:txBody>
                    <a:bodyPr/>
                    <a:lstStyle/>
                    <a:p>
                      <a:pPr indent="180340" algn="r">
                        <a:lnSpc>
                          <a:spcPct val="150000"/>
                        </a:lnSpc>
                        <a:spcBef>
                          <a:spcPts val="600"/>
                        </a:spcBef>
                        <a:spcAft>
                          <a:spcPts val="0"/>
                        </a:spcAft>
                      </a:pPr>
                      <a:r>
                        <a:rPr lang="es-EC" sz="1400" dirty="0">
                          <a:effectLst/>
                          <a:latin typeface="+mj-lt"/>
                        </a:rPr>
                        <a:t>m3</a:t>
                      </a:r>
                      <a:endParaRPr lang="es-EC" sz="1600" dirty="0">
                        <a:solidFill>
                          <a:srgbClr val="000000"/>
                        </a:solidFill>
                        <a:effectLst/>
                        <a:latin typeface="+mj-lt"/>
                        <a:ea typeface="Times New Roman" panose="02020603050405020304" pitchFamily="18" charset="0"/>
                      </a:endParaRPr>
                    </a:p>
                  </a:txBody>
                  <a:tcPr marL="23503" marR="23503" marT="0" marB="0" anchor="ctr"/>
                </a:tc>
                <a:tc>
                  <a:txBody>
                    <a:bodyPr/>
                    <a:lstStyle/>
                    <a:p>
                      <a:pPr indent="180340" algn="r">
                        <a:lnSpc>
                          <a:spcPct val="150000"/>
                        </a:lnSpc>
                        <a:spcBef>
                          <a:spcPts val="600"/>
                        </a:spcBef>
                        <a:spcAft>
                          <a:spcPts val="600"/>
                        </a:spcAft>
                      </a:pPr>
                      <a:r>
                        <a:rPr lang="es-EC" sz="1400" dirty="0">
                          <a:effectLst/>
                          <a:latin typeface="+mj-lt"/>
                        </a:rPr>
                        <a:t>104,780</a:t>
                      </a:r>
                      <a:endParaRPr lang="es-EC" sz="16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400" dirty="0">
                          <a:effectLst/>
                          <a:latin typeface="+mj-lt"/>
                        </a:rPr>
                        <a:t> $ 176,02 </a:t>
                      </a:r>
                      <a:endParaRPr lang="es-EC" sz="16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300" dirty="0">
                          <a:effectLst/>
                          <a:latin typeface="+mj-lt"/>
                        </a:rPr>
                        <a:t> $ 18.443,82 </a:t>
                      </a:r>
                      <a:endParaRPr lang="es-EC" sz="13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300" dirty="0">
                          <a:effectLst/>
                          <a:latin typeface="+mj-lt"/>
                        </a:rPr>
                        <a:t>18,0%</a:t>
                      </a:r>
                      <a:endParaRPr lang="es-EC" sz="1300" dirty="0">
                        <a:solidFill>
                          <a:srgbClr val="000000"/>
                        </a:solidFill>
                        <a:effectLst/>
                        <a:latin typeface="+mj-lt"/>
                        <a:ea typeface="Times New Roman" panose="02020603050405020304" pitchFamily="18" charset="0"/>
                      </a:endParaRPr>
                    </a:p>
                  </a:txBody>
                  <a:tcPr marL="23503" marR="23503"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160020">
                <a:tc>
                  <a:txBody>
                    <a:bodyPr/>
                    <a:lstStyle/>
                    <a:p>
                      <a:pPr indent="180340" algn="ctr">
                        <a:lnSpc>
                          <a:spcPct val="150000"/>
                        </a:lnSpc>
                        <a:spcBef>
                          <a:spcPts val="600"/>
                        </a:spcBef>
                        <a:spcAft>
                          <a:spcPts val="0"/>
                        </a:spcAft>
                      </a:pPr>
                      <a:r>
                        <a:rPr lang="es-EC" sz="1100" dirty="0">
                          <a:effectLst/>
                          <a:latin typeface="+mj-lt"/>
                        </a:rPr>
                        <a:t>R9</a:t>
                      </a:r>
                      <a:endParaRPr lang="es-EC" sz="1200" dirty="0">
                        <a:solidFill>
                          <a:srgbClr val="000000"/>
                        </a:solidFill>
                        <a:effectLst/>
                        <a:latin typeface="+mj-lt"/>
                        <a:ea typeface="Times New Roman" panose="02020603050405020304" pitchFamily="18" charset="0"/>
                      </a:endParaRPr>
                    </a:p>
                  </a:txBody>
                  <a:tcPr marL="23503" marR="23503" marT="0" marB="0" anchor="ctr">
                    <a:lnL w="12700" cap="flat" cmpd="sng" algn="ctr">
                      <a:solidFill>
                        <a:schemeClr val="tx1"/>
                      </a:solidFill>
                      <a:prstDash val="solid"/>
                      <a:round/>
                      <a:headEnd type="none" w="med" len="med"/>
                      <a:tailEnd type="none" w="med" len="med"/>
                    </a:lnL>
                  </a:tcPr>
                </a:tc>
                <a:tc>
                  <a:txBody>
                    <a:bodyPr/>
                    <a:lstStyle/>
                    <a:p>
                      <a:pPr indent="180340" algn="l">
                        <a:lnSpc>
                          <a:spcPct val="150000"/>
                        </a:lnSpc>
                        <a:spcBef>
                          <a:spcPts val="600"/>
                        </a:spcBef>
                        <a:spcAft>
                          <a:spcPts val="0"/>
                        </a:spcAft>
                      </a:pPr>
                      <a:r>
                        <a:rPr lang="es-EC" sz="1300" dirty="0">
                          <a:effectLst/>
                          <a:latin typeface="+mj-lt"/>
                        </a:rPr>
                        <a:t>RELLENO COMPACTADO</a:t>
                      </a:r>
                      <a:endParaRPr lang="es-EC" sz="1300" dirty="0">
                        <a:solidFill>
                          <a:srgbClr val="000000"/>
                        </a:solidFill>
                        <a:effectLst/>
                        <a:latin typeface="+mj-lt"/>
                        <a:ea typeface="Times New Roman" panose="02020603050405020304" pitchFamily="18" charset="0"/>
                      </a:endParaRPr>
                    </a:p>
                  </a:txBody>
                  <a:tcPr marL="23503" marR="23503" marT="0" marB="0" anchor="ctr"/>
                </a:tc>
                <a:tc>
                  <a:txBody>
                    <a:bodyPr/>
                    <a:lstStyle/>
                    <a:p>
                      <a:pPr indent="180340" algn="r">
                        <a:lnSpc>
                          <a:spcPct val="150000"/>
                        </a:lnSpc>
                        <a:spcBef>
                          <a:spcPts val="600"/>
                        </a:spcBef>
                        <a:spcAft>
                          <a:spcPts val="0"/>
                        </a:spcAft>
                      </a:pPr>
                      <a:r>
                        <a:rPr lang="es-EC" sz="1400" dirty="0">
                          <a:effectLst/>
                          <a:latin typeface="+mj-lt"/>
                        </a:rPr>
                        <a:t>m3</a:t>
                      </a:r>
                      <a:endParaRPr lang="es-EC" sz="1600" dirty="0">
                        <a:solidFill>
                          <a:srgbClr val="000000"/>
                        </a:solidFill>
                        <a:effectLst/>
                        <a:latin typeface="+mj-lt"/>
                        <a:ea typeface="Times New Roman" panose="02020603050405020304" pitchFamily="18" charset="0"/>
                      </a:endParaRPr>
                    </a:p>
                  </a:txBody>
                  <a:tcPr marL="23503" marR="23503" marT="0" marB="0" anchor="ctr"/>
                </a:tc>
                <a:tc>
                  <a:txBody>
                    <a:bodyPr/>
                    <a:lstStyle/>
                    <a:p>
                      <a:pPr indent="180340" algn="r">
                        <a:lnSpc>
                          <a:spcPct val="150000"/>
                        </a:lnSpc>
                        <a:spcBef>
                          <a:spcPts val="600"/>
                        </a:spcBef>
                        <a:spcAft>
                          <a:spcPts val="600"/>
                        </a:spcAft>
                      </a:pPr>
                      <a:r>
                        <a:rPr lang="es-EC" sz="1400" dirty="0">
                          <a:effectLst/>
                          <a:latin typeface="+mj-lt"/>
                        </a:rPr>
                        <a:t>173,41</a:t>
                      </a:r>
                      <a:endParaRPr lang="es-EC" sz="16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400" dirty="0">
                          <a:effectLst/>
                          <a:latin typeface="+mj-lt"/>
                        </a:rPr>
                        <a:t> $ 5,05 </a:t>
                      </a:r>
                      <a:endParaRPr lang="es-EC" sz="16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300" dirty="0">
                          <a:effectLst/>
                          <a:latin typeface="+mj-lt"/>
                        </a:rPr>
                        <a:t> $ 875,18 </a:t>
                      </a:r>
                      <a:endParaRPr lang="es-EC" sz="1300" dirty="0">
                        <a:solidFill>
                          <a:srgbClr val="000000"/>
                        </a:solidFill>
                        <a:effectLst/>
                        <a:latin typeface="+mj-lt"/>
                        <a:ea typeface="Times New Roman" panose="02020603050405020304" pitchFamily="18" charset="0"/>
                      </a:endParaRPr>
                    </a:p>
                  </a:txBody>
                  <a:tcPr marL="23503" marR="23503" marT="0" marB="0"/>
                </a:tc>
                <a:tc>
                  <a:txBody>
                    <a:bodyPr/>
                    <a:lstStyle/>
                    <a:p>
                      <a:pPr indent="180340" algn="r">
                        <a:lnSpc>
                          <a:spcPct val="150000"/>
                        </a:lnSpc>
                        <a:spcBef>
                          <a:spcPts val="600"/>
                        </a:spcBef>
                        <a:spcAft>
                          <a:spcPts val="600"/>
                        </a:spcAft>
                      </a:pPr>
                      <a:r>
                        <a:rPr lang="es-EC" sz="1300" dirty="0">
                          <a:effectLst/>
                          <a:latin typeface="+mj-lt"/>
                        </a:rPr>
                        <a:t>0,9%</a:t>
                      </a:r>
                      <a:endParaRPr lang="es-EC" sz="1300" dirty="0">
                        <a:solidFill>
                          <a:srgbClr val="000000"/>
                        </a:solidFill>
                        <a:effectLst/>
                        <a:latin typeface="+mj-lt"/>
                        <a:ea typeface="Times New Roman" panose="02020603050405020304" pitchFamily="18" charset="0"/>
                      </a:endParaRPr>
                    </a:p>
                  </a:txBody>
                  <a:tcPr marL="23503" marR="23503"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521516">
                <a:tc gridSpan="5">
                  <a:txBody>
                    <a:bodyPr/>
                    <a:lstStyle/>
                    <a:p>
                      <a:pPr indent="180340" algn="ctr">
                        <a:lnSpc>
                          <a:spcPct val="150000"/>
                        </a:lnSpc>
                        <a:spcBef>
                          <a:spcPts val="600"/>
                        </a:spcBef>
                        <a:spcAft>
                          <a:spcPts val="0"/>
                        </a:spcAft>
                      </a:pPr>
                      <a:r>
                        <a:rPr lang="es-EC" sz="2000" dirty="0">
                          <a:effectLst/>
                          <a:latin typeface="+mj-lt"/>
                        </a:rPr>
                        <a:t>TOTAL</a:t>
                      </a:r>
                      <a:endParaRPr lang="es-EC" sz="2400" dirty="0">
                        <a:solidFill>
                          <a:srgbClr val="000000"/>
                        </a:solidFill>
                        <a:effectLst/>
                        <a:latin typeface="+mj-lt"/>
                        <a:ea typeface="Times New Roman" panose="02020603050405020304" pitchFamily="18" charset="0"/>
                      </a:endParaRPr>
                    </a:p>
                  </a:txBody>
                  <a:tcPr marL="23503" marR="23503"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indent="180340" algn="r">
                        <a:lnSpc>
                          <a:spcPct val="150000"/>
                        </a:lnSpc>
                        <a:spcBef>
                          <a:spcPts val="600"/>
                        </a:spcBef>
                        <a:spcAft>
                          <a:spcPts val="600"/>
                        </a:spcAft>
                      </a:pPr>
                      <a:r>
                        <a:rPr lang="es-EC" sz="1400" b="1" dirty="0">
                          <a:effectLst/>
                          <a:latin typeface="+mj-lt"/>
                        </a:rPr>
                        <a:t>$102.620,36</a:t>
                      </a:r>
                      <a:endParaRPr lang="es-EC" sz="1400" b="1" dirty="0">
                        <a:solidFill>
                          <a:srgbClr val="000000"/>
                        </a:solidFill>
                        <a:effectLst/>
                        <a:latin typeface="+mj-lt"/>
                        <a:ea typeface="Times New Roman" panose="02020603050405020304" pitchFamily="18" charset="0"/>
                      </a:endParaRPr>
                    </a:p>
                  </a:txBody>
                  <a:tcPr marL="23503" marR="23503" marT="0" marB="0">
                    <a:lnB w="12700" cap="flat" cmpd="sng" algn="ctr">
                      <a:solidFill>
                        <a:schemeClr val="tx1"/>
                      </a:solidFill>
                      <a:prstDash val="solid"/>
                      <a:round/>
                      <a:headEnd type="none" w="med" len="med"/>
                      <a:tailEnd type="none" w="med" len="med"/>
                    </a:lnB>
                  </a:tcPr>
                </a:tc>
                <a:tc>
                  <a:txBody>
                    <a:bodyPr/>
                    <a:lstStyle/>
                    <a:p>
                      <a:pPr indent="180340" algn="r">
                        <a:lnSpc>
                          <a:spcPct val="150000"/>
                        </a:lnSpc>
                        <a:spcBef>
                          <a:spcPts val="600"/>
                        </a:spcBef>
                        <a:spcAft>
                          <a:spcPts val="600"/>
                        </a:spcAft>
                      </a:pPr>
                      <a:r>
                        <a:rPr lang="es-EC" sz="1300" b="1" dirty="0">
                          <a:effectLst/>
                          <a:latin typeface="+mj-lt"/>
                        </a:rPr>
                        <a:t>100,0%</a:t>
                      </a:r>
                      <a:endParaRPr lang="es-EC" sz="1300" b="1" dirty="0">
                        <a:solidFill>
                          <a:srgbClr val="000000"/>
                        </a:solidFill>
                        <a:effectLst/>
                        <a:latin typeface="+mj-lt"/>
                        <a:ea typeface="Times New Roman" panose="02020603050405020304" pitchFamily="18" charset="0"/>
                      </a:endParaRPr>
                    </a:p>
                  </a:txBody>
                  <a:tcPr marL="23503" marR="23503"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2304708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3 CuadroTexto">
            <a:extLst>
              <a:ext uri="{FF2B5EF4-FFF2-40B4-BE49-F238E27FC236}">
                <a16:creationId xmlns:a16="http://schemas.microsoft.com/office/drawing/2014/main" id="{E331125E-8268-4219-A80B-B7A6BE62744D}"/>
              </a:ext>
            </a:extLst>
          </p:cNvPr>
          <p:cNvSpPr txBox="1"/>
          <p:nvPr/>
        </p:nvSpPr>
        <p:spPr>
          <a:xfrm>
            <a:off x="701700" y="-25284"/>
            <a:ext cx="10598253" cy="461665"/>
          </a:xfrm>
          <a:prstGeom prst="rect">
            <a:avLst/>
          </a:prstGeom>
          <a:noFill/>
          <a:ln>
            <a:noFill/>
          </a:ln>
        </p:spPr>
        <p:txBody>
          <a:bodyPr wrap="square" rtlCol="0">
            <a:spAutoFit/>
          </a:bodyPr>
          <a:lstStyle/>
          <a:p>
            <a:pPr algn="ctr"/>
            <a:r>
              <a:rPr lang="es-ES" sz="2400" dirty="0">
                <a:ln>
                  <a:solidFill>
                    <a:schemeClr val="tx1"/>
                  </a:solidFill>
                </a:ln>
              </a:rPr>
              <a:t>REFORZAMIENTO : ANÁLISIS ECONÓMICO</a:t>
            </a:r>
            <a:endParaRPr lang="es-ES" sz="2000" dirty="0">
              <a:ln>
                <a:solidFill>
                  <a:schemeClr val="tx1"/>
                </a:solidFill>
              </a:ln>
            </a:endParaRPr>
          </a:p>
        </p:txBody>
      </p:sp>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82</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28" name="Rectángulo 27">
            <a:extLst>
              <a:ext uri="{FF2B5EF4-FFF2-40B4-BE49-F238E27FC236}">
                <a16:creationId xmlns:a16="http://schemas.microsoft.com/office/drawing/2014/main" id="{F2ED3632-5A87-48C3-838E-7189BDBAB06A}"/>
              </a:ext>
            </a:extLst>
          </p:cNvPr>
          <p:cNvSpPr/>
          <p:nvPr/>
        </p:nvSpPr>
        <p:spPr>
          <a:xfrm>
            <a:off x="3651774" y="392108"/>
            <a:ext cx="4888451" cy="2421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a:t>PRECIO POR M2 DE TERRENO (SECTOR YARUQUÍ)</a:t>
            </a:r>
          </a:p>
        </p:txBody>
      </p:sp>
      <p:sp>
        <p:nvSpPr>
          <p:cNvPr id="19" name="3 Flecha a la derecha con muesca">
            <a:extLst>
              <a:ext uri="{FF2B5EF4-FFF2-40B4-BE49-F238E27FC236}">
                <a16:creationId xmlns:a16="http://schemas.microsoft.com/office/drawing/2014/main" id="{0ED1BE69-07FC-4558-8A1B-EDD6CA6F5F2C}"/>
              </a:ext>
            </a:extLst>
          </p:cNvPr>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20" name="3 Flecha a la derecha con muesca">
            <a:extLst>
              <a:ext uri="{FF2B5EF4-FFF2-40B4-BE49-F238E27FC236}">
                <a16:creationId xmlns:a16="http://schemas.microsoft.com/office/drawing/2014/main" id="{95372E5D-1B49-4720-812C-863D737E63AA}"/>
              </a:ext>
            </a:extLst>
          </p:cNvPr>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graphicFrame>
        <p:nvGraphicFramePr>
          <p:cNvPr id="5" name="Tabla 4">
            <a:extLst>
              <a:ext uri="{FF2B5EF4-FFF2-40B4-BE49-F238E27FC236}">
                <a16:creationId xmlns:a16="http://schemas.microsoft.com/office/drawing/2014/main" id="{17A51D99-0B38-4E7C-9AD1-0D34014F4827}"/>
              </a:ext>
            </a:extLst>
          </p:cNvPr>
          <p:cNvGraphicFramePr>
            <a:graphicFrameLocks noGrp="1"/>
          </p:cNvGraphicFramePr>
          <p:nvPr>
            <p:extLst/>
          </p:nvPr>
        </p:nvGraphicFramePr>
        <p:xfrm>
          <a:off x="2824146" y="670882"/>
          <a:ext cx="6353360" cy="5552821"/>
        </p:xfrm>
        <a:graphic>
          <a:graphicData uri="http://schemas.openxmlformats.org/drawingml/2006/table">
            <a:tbl>
              <a:tblPr firstRow="1" firstCol="1" bandRow="1"/>
              <a:tblGrid>
                <a:gridCol w="2363621">
                  <a:extLst>
                    <a:ext uri="{9D8B030D-6E8A-4147-A177-3AD203B41FA5}">
                      <a16:colId xmlns:a16="http://schemas.microsoft.com/office/drawing/2014/main" val="3707917789"/>
                    </a:ext>
                  </a:extLst>
                </a:gridCol>
                <a:gridCol w="1996371">
                  <a:extLst>
                    <a:ext uri="{9D8B030D-6E8A-4147-A177-3AD203B41FA5}">
                      <a16:colId xmlns:a16="http://schemas.microsoft.com/office/drawing/2014/main" val="4085526028"/>
                    </a:ext>
                  </a:extLst>
                </a:gridCol>
                <a:gridCol w="1993368">
                  <a:extLst>
                    <a:ext uri="{9D8B030D-6E8A-4147-A177-3AD203B41FA5}">
                      <a16:colId xmlns:a16="http://schemas.microsoft.com/office/drawing/2014/main" val="2843219399"/>
                    </a:ext>
                  </a:extLst>
                </a:gridCol>
              </a:tblGrid>
              <a:tr h="223601">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Precio total</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92" marR="3319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Área del terreno</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92" marR="3319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Precio/m</a:t>
                      </a:r>
                      <a:r>
                        <a:rPr lang="es-EC" sz="1200" b="1"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92" marR="33192"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3119663"/>
                  </a:ext>
                </a:extLst>
              </a:tr>
              <a:tr h="112290">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92" marR="3319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r>
                        <a:rPr lang="es-EC" sz="120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92" marR="3319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r>
                        <a:rPr lang="es-EC" sz="120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92" marR="33192"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6248863"/>
                  </a:ext>
                </a:extLst>
              </a:tr>
              <a:tr h="22360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$3.000.000,00 </a:t>
                      </a:r>
                    </a:p>
                  </a:txBody>
                  <a:tcPr marL="33192" marR="3319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45000</a:t>
                      </a:r>
                    </a:p>
                  </a:txBody>
                  <a:tcPr marL="33192" marR="3319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66,67 </a:t>
                      </a:r>
                    </a:p>
                  </a:txBody>
                  <a:tcPr marL="33192" marR="33192"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70550373"/>
                  </a:ext>
                </a:extLst>
              </a:tr>
              <a:tr h="22360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627.500,00 </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25000</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25,10 </a:t>
                      </a:r>
                    </a:p>
                  </a:txBody>
                  <a:tcPr marL="33192" marR="33192" marT="0" marB="0" anchor="ctr">
                    <a:lnL>
                      <a:noFill/>
                    </a:lnL>
                    <a:lnR>
                      <a:noFill/>
                    </a:lnR>
                    <a:lnT>
                      <a:noFill/>
                    </a:lnT>
                    <a:lnB>
                      <a:noFill/>
                    </a:lnB>
                  </a:tcPr>
                </a:tc>
                <a:extLst>
                  <a:ext uri="{0D108BD9-81ED-4DB2-BD59-A6C34878D82A}">
                    <a16:rowId xmlns:a16="http://schemas.microsoft.com/office/drawing/2014/main" val="3355406426"/>
                  </a:ext>
                </a:extLst>
              </a:tr>
              <a:tr h="223601">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45.000,00 </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1800</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25,00 </a:t>
                      </a:r>
                    </a:p>
                  </a:txBody>
                  <a:tcPr marL="33192" marR="33192" marT="0" marB="0" anchor="ctr">
                    <a:lnL>
                      <a:noFill/>
                    </a:lnL>
                    <a:lnR>
                      <a:noFill/>
                    </a:lnR>
                    <a:lnT>
                      <a:noFill/>
                    </a:lnT>
                    <a:lnB>
                      <a:noFill/>
                    </a:lnB>
                  </a:tcPr>
                </a:tc>
                <a:extLst>
                  <a:ext uri="{0D108BD9-81ED-4DB2-BD59-A6C34878D82A}">
                    <a16:rowId xmlns:a16="http://schemas.microsoft.com/office/drawing/2014/main" val="4092832295"/>
                  </a:ext>
                </a:extLst>
              </a:tr>
              <a:tr h="223601">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450.000,00 </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17600</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25,57 </a:t>
                      </a:r>
                    </a:p>
                  </a:txBody>
                  <a:tcPr marL="33192" marR="33192" marT="0" marB="0" anchor="ctr">
                    <a:lnL>
                      <a:noFill/>
                    </a:lnL>
                    <a:lnR>
                      <a:noFill/>
                    </a:lnR>
                    <a:lnT>
                      <a:noFill/>
                    </a:lnT>
                    <a:lnB>
                      <a:noFill/>
                    </a:lnB>
                  </a:tcPr>
                </a:tc>
                <a:extLst>
                  <a:ext uri="{0D108BD9-81ED-4DB2-BD59-A6C34878D82A}">
                    <a16:rowId xmlns:a16="http://schemas.microsoft.com/office/drawing/2014/main" val="3689050406"/>
                  </a:ext>
                </a:extLst>
              </a:tr>
              <a:tr h="22360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140.000,00 </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3800</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36,84 </a:t>
                      </a:r>
                    </a:p>
                  </a:txBody>
                  <a:tcPr marL="33192" marR="33192" marT="0" marB="0" anchor="ctr">
                    <a:lnL>
                      <a:noFill/>
                    </a:lnL>
                    <a:lnR>
                      <a:noFill/>
                    </a:lnR>
                    <a:lnT>
                      <a:noFill/>
                    </a:lnT>
                    <a:lnB>
                      <a:noFill/>
                    </a:lnB>
                  </a:tcPr>
                </a:tc>
                <a:extLst>
                  <a:ext uri="{0D108BD9-81ED-4DB2-BD59-A6C34878D82A}">
                    <a16:rowId xmlns:a16="http://schemas.microsoft.com/office/drawing/2014/main" val="432812684"/>
                  </a:ext>
                </a:extLst>
              </a:tr>
              <a:tr h="22360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392.000,00 </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9800</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40,00 </a:t>
                      </a:r>
                    </a:p>
                  </a:txBody>
                  <a:tcPr marL="33192" marR="33192" marT="0" marB="0" anchor="ctr">
                    <a:lnL>
                      <a:noFill/>
                    </a:lnL>
                    <a:lnR>
                      <a:noFill/>
                    </a:lnR>
                    <a:lnT>
                      <a:noFill/>
                    </a:lnT>
                    <a:lnB>
                      <a:noFill/>
                    </a:lnB>
                  </a:tcPr>
                </a:tc>
                <a:extLst>
                  <a:ext uri="{0D108BD9-81ED-4DB2-BD59-A6C34878D82A}">
                    <a16:rowId xmlns:a16="http://schemas.microsoft.com/office/drawing/2014/main" val="3854888387"/>
                  </a:ext>
                </a:extLst>
              </a:tr>
              <a:tr h="22360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195.000,00 </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3900</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50,00 </a:t>
                      </a:r>
                    </a:p>
                  </a:txBody>
                  <a:tcPr marL="33192" marR="33192" marT="0" marB="0" anchor="ctr">
                    <a:lnL>
                      <a:noFill/>
                    </a:lnL>
                    <a:lnR>
                      <a:noFill/>
                    </a:lnR>
                    <a:lnT>
                      <a:noFill/>
                    </a:lnT>
                    <a:lnB>
                      <a:noFill/>
                    </a:lnB>
                  </a:tcPr>
                </a:tc>
                <a:extLst>
                  <a:ext uri="{0D108BD9-81ED-4DB2-BD59-A6C34878D82A}">
                    <a16:rowId xmlns:a16="http://schemas.microsoft.com/office/drawing/2014/main" val="2934105636"/>
                  </a:ext>
                </a:extLst>
              </a:tr>
              <a:tr h="22360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$2.380.000,00 </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195000</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12,21 </a:t>
                      </a:r>
                    </a:p>
                  </a:txBody>
                  <a:tcPr marL="33192" marR="33192" marT="0" marB="0" anchor="ctr">
                    <a:lnL>
                      <a:noFill/>
                    </a:lnL>
                    <a:lnR>
                      <a:noFill/>
                    </a:lnR>
                    <a:lnT>
                      <a:noFill/>
                    </a:lnT>
                    <a:lnB>
                      <a:noFill/>
                    </a:lnB>
                  </a:tcPr>
                </a:tc>
                <a:extLst>
                  <a:ext uri="{0D108BD9-81ED-4DB2-BD59-A6C34878D82A}">
                    <a16:rowId xmlns:a16="http://schemas.microsoft.com/office/drawing/2014/main" val="2589218717"/>
                  </a:ext>
                </a:extLst>
              </a:tr>
              <a:tr h="22360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255.000,00 </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8100</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31,48 </a:t>
                      </a:r>
                    </a:p>
                  </a:txBody>
                  <a:tcPr marL="33192" marR="33192" marT="0" marB="0" anchor="ctr">
                    <a:lnL>
                      <a:noFill/>
                    </a:lnL>
                    <a:lnR>
                      <a:noFill/>
                    </a:lnR>
                    <a:lnT>
                      <a:noFill/>
                    </a:lnT>
                    <a:lnB>
                      <a:noFill/>
                    </a:lnB>
                  </a:tcPr>
                </a:tc>
                <a:extLst>
                  <a:ext uri="{0D108BD9-81ED-4DB2-BD59-A6C34878D82A}">
                    <a16:rowId xmlns:a16="http://schemas.microsoft.com/office/drawing/2014/main" val="379212671"/>
                  </a:ext>
                </a:extLst>
              </a:tr>
              <a:tr h="22360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320.000,00 </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15000</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21,33 </a:t>
                      </a:r>
                    </a:p>
                  </a:txBody>
                  <a:tcPr marL="33192" marR="33192" marT="0" marB="0" anchor="ctr">
                    <a:lnL>
                      <a:noFill/>
                    </a:lnL>
                    <a:lnR>
                      <a:noFill/>
                    </a:lnR>
                    <a:lnT>
                      <a:noFill/>
                    </a:lnT>
                    <a:lnB>
                      <a:noFill/>
                    </a:lnB>
                  </a:tcPr>
                </a:tc>
                <a:extLst>
                  <a:ext uri="{0D108BD9-81ED-4DB2-BD59-A6C34878D82A}">
                    <a16:rowId xmlns:a16="http://schemas.microsoft.com/office/drawing/2014/main" val="4205154415"/>
                  </a:ext>
                </a:extLst>
              </a:tr>
              <a:tr h="22360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300.000,00 </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6000</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50,00 </a:t>
                      </a:r>
                    </a:p>
                  </a:txBody>
                  <a:tcPr marL="33192" marR="33192" marT="0" marB="0" anchor="ctr">
                    <a:lnL>
                      <a:noFill/>
                    </a:lnL>
                    <a:lnR>
                      <a:noFill/>
                    </a:lnR>
                    <a:lnT>
                      <a:noFill/>
                    </a:lnT>
                    <a:lnB>
                      <a:noFill/>
                    </a:lnB>
                  </a:tcPr>
                </a:tc>
                <a:extLst>
                  <a:ext uri="{0D108BD9-81ED-4DB2-BD59-A6C34878D82A}">
                    <a16:rowId xmlns:a16="http://schemas.microsoft.com/office/drawing/2014/main" val="2572430036"/>
                  </a:ext>
                </a:extLst>
              </a:tr>
              <a:tr h="22360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690.000,00 </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23000</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30,00 </a:t>
                      </a:r>
                    </a:p>
                  </a:txBody>
                  <a:tcPr marL="33192" marR="33192" marT="0" marB="0" anchor="ctr">
                    <a:lnL>
                      <a:noFill/>
                    </a:lnL>
                    <a:lnR>
                      <a:noFill/>
                    </a:lnR>
                    <a:lnT>
                      <a:noFill/>
                    </a:lnT>
                    <a:lnB>
                      <a:noFill/>
                    </a:lnB>
                  </a:tcPr>
                </a:tc>
                <a:extLst>
                  <a:ext uri="{0D108BD9-81ED-4DB2-BD59-A6C34878D82A}">
                    <a16:rowId xmlns:a16="http://schemas.microsoft.com/office/drawing/2014/main" val="814987805"/>
                  </a:ext>
                </a:extLst>
              </a:tr>
              <a:tr h="22360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291.000,00 </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7200</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40,42 </a:t>
                      </a:r>
                    </a:p>
                  </a:txBody>
                  <a:tcPr marL="33192" marR="33192" marT="0" marB="0" anchor="ctr">
                    <a:lnL>
                      <a:noFill/>
                    </a:lnL>
                    <a:lnR>
                      <a:noFill/>
                    </a:lnR>
                    <a:lnT>
                      <a:noFill/>
                    </a:lnT>
                    <a:lnB>
                      <a:noFill/>
                    </a:lnB>
                  </a:tcPr>
                </a:tc>
                <a:extLst>
                  <a:ext uri="{0D108BD9-81ED-4DB2-BD59-A6C34878D82A}">
                    <a16:rowId xmlns:a16="http://schemas.microsoft.com/office/drawing/2014/main" val="1702916964"/>
                  </a:ext>
                </a:extLst>
              </a:tr>
              <a:tr h="22360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235.000,00 </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3370</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69,73 </a:t>
                      </a:r>
                    </a:p>
                  </a:txBody>
                  <a:tcPr marL="33192" marR="33192" marT="0" marB="0" anchor="ctr">
                    <a:lnL>
                      <a:noFill/>
                    </a:lnL>
                    <a:lnR>
                      <a:noFill/>
                    </a:lnR>
                    <a:lnT>
                      <a:noFill/>
                    </a:lnT>
                    <a:lnB>
                      <a:noFill/>
                    </a:lnB>
                  </a:tcPr>
                </a:tc>
                <a:extLst>
                  <a:ext uri="{0D108BD9-81ED-4DB2-BD59-A6C34878D82A}">
                    <a16:rowId xmlns:a16="http://schemas.microsoft.com/office/drawing/2014/main" val="3286714865"/>
                  </a:ext>
                </a:extLst>
              </a:tr>
              <a:tr h="22360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680.000,00 </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30000</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22,67 </a:t>
                      </a:r>
                    </a:p>
                  </a:txBody>
                  <a:tcPr marL="33192" marR="33192" marT="0" marB="0" anchor="ctr">
                    <a:lnL>
                      <a:noFill/>
                    </a:lnL>
                    <a:lnR>
                      <a:noFill/>
                    </a:lnR>
                    <a:lnT>
                      <a:noFill/>
                    </a:lnT>
                    <a:lnB>
                      <a:noFill/>
                    </a:lnB>
                  </a:tcPr>
                </a:tc>
                <a:extLst>
                  <a:ext uri="{0D108BD9-81ED-4DB2-BD59-A6C34878D82A}">
                    <a16:rowId xmlns:a16="http://schemas.microsoft.com/office/drawing/2014/main" val="912403154"/>
                  </a:ext>
                </a:extLst>
              </a:tr>
              <a:tr h="22360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696.000,00 </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20500</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33,95 </a:t>
                      </a:r>
                    </a:p>
                  </a:txBody>
                  <a:tcPr marL="33192" marR="33192" marT="0" marB="0" anchor="ctr">
                    <a:lnL>
                      <a:noFill/>
                    </a:lnL>
                    <a:lnR>
                      <a:noFill/>
                    </a:lnR>
                    <a:lnT>
                      <a:noFill/>
                    </a:lnT>
                    <a:lnB>
                      <a:noFill/>
                    </a:lnB>
                  </a:tcPr>
                </a:tc>
                <a:extLst>
                  <a:ext uri="{0D108BD9-81ED-4DB2-BD59-A6C34878D82A}">
                    <a16:rowId xmlns:a16="http://schemas.microsoft.com/office/drawing/2014/main" val="3065334424"/>
                  </a:ext>
                </a:extLst>
              </a:tr>
              <a:tr h="22360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170.000,00 </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2425</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70,10 </a:t>
                      </a:r>
                    </a:p>
                  </a:txBody>
                  <a:tcPr marL="33192" marR="33192" marT="0" marB="0" anchor="ctr">
                    <a:lnL>
                      <a:noFill/>
                    </a:lnL>
                    <a:lnR>
                      <a:noFill/>
                    </a:lnR>
                    <a:lnT>
                      <a:noFill/>
                    </a:lnT>
                    <a:lnB>
                      <a:noFill/>
                    </a:lnB>
                  </a:tcPr>
                </a:tc>
                <a:extLst>
                  <a:ext uri="{0D108BD9-81ED-4DB2-BD59-A6C34878D82A}">
                    <a16:rowId xmlns:a16="http://schemas.microsoft.com/office/drawing/2014/main" val="1689575888"/>
                  </a:ext>
                </a:extLst>
              </a:tr>
              <a:tr h="22360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800.000,00 </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35700</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22,41 </a:t>
                      </a:r>
                    </a:p>
                  </a:txBody>
                  <a:tcPr marL="33192" marR="33192" marT="0" marB="0" anchor="ctr">
                    <a:lnL>
                      <a:noFill/>
                    </a:lnL>
                    <a:lnR>
                      <a:noFill/>
                    </a:lnR>
                    <a:lnT>
                      <a:noFill/>
                    </a:lnT>
                    <a:lnB>
                      <a:noFill/>
                    </a:lnB>
                  </a:tcPr>
                </a:tc>
                <a:extLst>
                  <a:ext uri="{0D108BD9-81ED-4DB2-BD59-A6C34878D82A}">
                    <a16:rowId xmlns:a16="http://schemas.microsoft.com/office/drawing/2014/main" val="1244337617"/>
                  </a:ext>
                </a:extLst>
              </a:tr>
              <a:tr h="22360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760.000,00 </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20000</a:t>
                      </a:r>
                    </a:p>
                  </a:txBody>
                  <a:tcPr marL="33192" marR="33192" marT="0" marB="0" anchor="ctr">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38,00 </a:t>
                      </a:r>
                    </a:p>
                  </a:txBody>
                  <a:tcPr marL="33192" marR="33192" marT="0" marB="0" anchor="ctr">
                    <a:lnL>
                      <a:noFill/>
                    </a:lnL>
                    <a:lnR>
                      <a:noFill/>
                    </a:lnR>
                    <a:lnT>
                      <a:noFill/>
                    </a:lnT>
                    <a:lnB>
                      <a:noFill/>
                    </a:lnB>
                  </a:tcPr>
                </a:tc>
                <a:extLst>
                  <a:ext uri="{0D108BD9-81ED-4DB2-BD59-A6C34878D82A}">
                    <a16:rowId xmlns:a16="http://schemas.microsoft.com/office/drawing/2014/main" val="1481060797"/>
                  </a:ext>
                </a:extLst>
              </a:tr>
              <a:tr h="22360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$1.500.000,00 </a:t>
                      </a:r>
                    </a:p>
                  </a:txBody>
                  <a:tcPr marL="33192" marR="3319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33200</a:t>
                      </a:r>
                    </a:p>
                  </a:txBody>
                  <a:tcPr marL="33192" marR="3319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45,18 </a:t>
                      </a:r>
                    </a:p>
                  </a:txBody>
                  <a:tcPr marL="33192" marR="33192"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8041579"/>
                  </a:ext>
                </a:extLst>
              </a:tr>
              <a:tr h="223601">
                <a:tc gridSpan="2">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Promedio</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92" marR="3319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37,83 </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92" marR="3319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3960141"/>
                  </a:ext>
                </a:extLst>
              </a:tr>
            </a:tbl>
          </a:graphicData>
        </a:graphic>
      </p:graphicFrame>
    </p:spTree>
    <p:extLst>
      <p:ext uri="{BB962C8B-B14F-4D97-AF65-F5344CB8AC3E}">
        <p14:creationId xmlns:p14="http://schemas.microsoft.com/office/powerpoint/2010/main" val="31207409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3 CuadroTexto">
            <a:extLst>
              <a:ext uri="{FF2B5EF4-FFF2-40B4-BE49-F238E27FC236}">
                <a16:creationId xmlns:a16="http://schemas.microsoft.com/office/drawing/2014/main" id="{E331125E-8268-4219-A80B-B7A6BE62744D}"/>
              </a:ext>
            </a:extLst>
          </p:cNvPr>
          <p:cNvSpPr txBox="1"/>
          <p:nvPr/>
        </p:nvSpPr>
        <p:spPr>
          <a:xfrm>
            <a:off x="796873" y="-25232"/>
            <a:ext cx="10598253" cy="461665"/>
          </a:xfrm>
          <a:prstGeom prst="rect">
            <a:avLst/>
          </a:prstGeom>
          <a:noFill/>
          <a:ln>
            <a:noFill/>
          </a:ln>
        </p:spPr>
        <p:txBody>
          <a:bodyPr wrap="square" rtlCol="0">
            <a:spAutoFit/>
          </a:bodyPr>
          <a:lstStyle/>
          <a:p>
            <a:pPr algn="ctr"/>
            <a:r>
              <a:rPr lang="es-ES" sz="2400" dirty="0">
                <a:ln>
                  <a:solidFill>
                    <a:schemeClr val="tx1"/>
                  </a:solidFill>
                </a:ln>
              </a:rPr>
              <a:t>REFORZAMIENTO : ANÁLISIS ECONÓMICO</a:t>
            </a:r>
            <a:endParaRPr lang="es-ES" sz="2000" dirty="0">
              <a:ln>
                <a:solidFill>
                  <a:schemeClr val="tx1"/>
                </a:solidFill>
              </a:ln>
            </a:endParaRPr>
          </a:p>
        </p:txBody>
      </p:sp>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83</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19" name="3 Flecha a la derecha con muesca">
            <a:extLst>
              <a:ext uri="{FF2B5EF4-FFF2-40B4-BE49-F238E27FC236}">
                <a16:creationId xmlns:a16="http://schemas.microsoft.com/office/drawing/2014/main" id="{0ED1BE69-07FC-4558-8A1B-EDD6CA6F5F2C}"/>
              </a:ext>
            </a:extLst>
          </p:cNvPr>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20" name="3 Flecha a la derecha con muesca">
            <a:extLst>
              <a:ext uri="{FF2B5EF4-FFF2-40B4-BE49-F238E27FC236}">
                <a16:creationId xmlns:a16="http://schemas.microsoft.com/office/drawing/2014/main" id="{95372E5D-1B49-4720-812C-863D737E63AA}"/>
              </a:ext>
            </a:extLst>
          </p:cNvPr>
          <p:cNvSpPr/>
          <p:nvPr/>
        </p:nvSpPr>
        <p:spPr>
          <a:xfrm>
            <a:off x="6710797" y="6353086"/>
            <a:ext cx="1749718"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graphicFrame>
        <p:nvGraphicFramePr>
          <p:cNvPr id="7" name="Tabla 6">
            <a:extLst>
              <a:ext uri="{FF2B5EF4-FFF2-40B4-BE49-F238E27FC236}">
                <a16:creationId xmlns:a16="http://schemas.microsoft.com/office/drawing/2014/main" id="{E22C7E53-D543-419F-A0A8-9FA69205DEB9}"/>
              </a:ext>
            </a:extLst>
          </p:cNvPr>
          <p:cNvGraphicFramePr>
            <a:graphicFrameLocks noGrp="1"/>
          </p:cNvGraphicFramePr>
          <p:nvPr>
            <p:extLst/>
          </p:nvPr>
        </p:nvGraphicFramePr>
        <p:xfrm>
          <a:off x="255467" y="409992"/>
          <a:ext cx="6921130" cy="5827141"/>
        </p:xfrm>
        <a:graphic>
          <a:graphicData uri="http://schemas.openxmlformats.org/drawingml/2006/table">
            <a:tbl>
              <a:tblPr firstRow="1" firstCol="1" bandRow="1"/>
              <a:tblGrid>
                <a:gridCol w="1575457">
                  <a:extLst>
                    <a:ext uri="{9D8B030D-6E8A-4147-A177-3AD203B41FA5}">
                      <a16:colId xmlns:a16="http://schemas.microsoft.com/office/drawing/2014/main" val="1527986810"/>
                    </a:ext>
                  </a:extLst>
                </a:gridCol>
                <a:gridCol w="1192992">
                  <a:extLst>
                    <a:ext uri="{9D8B030D-6E8A-4147-A177-3AD203B41FA5}">
                      <a16:colId xmlns:a16="http://schemas.microsoft.com/office/drawing/2014/main" val="918305813"/>
                    </a:ext>
                  </a:extLst>
                </a:gridCol>
                <a:gridCol w="1177530">
                  <a:extLst>
                    <a:ext uri="{9D8B030D-6E8A-4147-A177-3AD203B41FA5}">
                      <a16:colId xmlns:a16="http://schemas.microsoft.com/office/drawing/2014/main" val="3341881274"/>
                    </a:ext>
                  </a:extLst>
                </a:gridCol>
                <a:gridCol w="1476181">
                  <a:extLst>
                    <a:ext uri="{9D8B030D-6E8A-4147-A177-3AD203B41FA5}">
                      <a16:colId xmlns:a16="http://schemas.microsoft.com/office/drawing/2014/main" val="1437118641"/>
                    </a:ext>
                  </a:extLst>
                </a:gridCol>
                <a:gridCol w="1498970">
                  <a:extLst>
                    <a:ext uri="{9D8B030D-6E8A-4147-A177-3AD203B41FA5}">
                      <a16:colId xmlns:a16="http://schemas.microsoft.com/office/drawing/2014/main" val="414876871"/>
                    </a:ext>
                  </a:extLst>
                </a:gridCol>
              </a:tblGrid>
              <a:tr h="464015">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Precio total</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305" marR="1630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Área del terreno</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305" marR="1630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Área de construcción</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305" marR="1630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Precio/m</a:t>
                      </a:r>
                      <a:r>
                        <a:rPr lang="es-EC" sz="120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terreno</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305" marR="1630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Precio/m</a:t>
                      </a:r>
                      <a:r>
                        <a:rPr lang="es-EC" sz="1200" b="1"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construcción</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305" marR="16305"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69968785"/>
                  </a:ext>
                </a:extLst>
              </a:tr>
              <a:tr h="217211">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305" marR="1630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r>
                        <a:rPr lang="es-EC" sz="1200" b="1"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305" marR="1630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r>
                        <a:rPr lang="es-EC" sz="1200" b="1"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305" marR="1630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r>
                        <a:rPr lang="es-EC" sz="120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305" marR="1630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r>
                        <a:rPr lang="es-EC" sz="1200" b="1"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305" marR="16305"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5045300"/>
                  </a:ext>
                </a:extLst>
              </a:tr>
              <a:tr h="21721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85.000,00 </a:t>
                      </a:r>
                    </a:p>
                  </a:txBody>
                  <a:tcPr marL="16305" marR="1630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118</a:t>
                      </a:r>
                    </a:p>
                  </a:txBody>
                  <a:tcPr marL="16305" marR="1630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98</a:t>
                      </a:r>
                    </a:p>
                  </a:txBody>
                  <a:tcPr marL="16305" marR="1630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37,83 </a:t>
                      </a:r>
                    </a:p>
                  </a:txBody>
                  <a:tcPr marL="16305" marR="1630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l">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821,79 </a:t>
                      </a:r>
                    </a:p>
                  </a:txBody>
                  <a:tcPr marL="16305" marR="16305"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74377831"/>
                  </a:ext>
                </a:extLst>
              </a:tr>
              <a:tr h="21721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250.000,00 </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2572</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37,83 </a:t>
                      </a:r>
                    </a:p>
                  </a:txBody>
                  <a:tcPr marL="16305" marR="16305" marT="0" marB="0" anchor="b">
                    <a:lnL>
                      <a:noFill/>
                    </a:lnL>
                    <a:lnR>
                      <a:noFill/>
                    </a:lnR>
                    <a:lnT>
                      <a:noFill/>
                    </a:lnT>
                    <a:lnB>
                      <a:noFill/>
                    </a:lnB>
                  </a:tcPr>
                </a:tc>
                <a:tc>
                  <a:txBody>
                    <a:bodyPr/>
                    <a:lstStyle/>
                    <a:p>
                      <a:pPr indent="180340" algn="l">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763,47 </a:t>
                      </a:r>
                    </a:p>
                  </a:txBody>
                  <a:tcPr marL="16305" marR="16305" marT="0" marB="0" anchor="b">
                    <a:lnL>
                      <a:noFill/>
                    </a:lnL>
                    <a:lnR>
                      <a:noFill/>
                    </a:lnR>
                    <a:lnT>
                      <a:noFill/>
                    </a:lnT>
                    <a:lnB>
                      <a:noFill/>
                    </a:lnB>
                  </a:tcPr>
                </a:tc>
                <a:extLst>
                  <a:ext uri="{0D108BD9-81ED-4DB2-BD59-A6C34878D82A}">
                    <a16:rowId xmlns:a16="http://schemas.microsoft.com/office/drawing/2014/main" val="3056315196"/>
                  </a:ext>
                </a:extLst>
              </a:tr>
              <a:tr h="21721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645.000,00 </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13100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37,83 </a:t>
                      </a:r>
                    </a:p>
                  </a:txBody>
                  <a:tcPr marL="16305" marR="16305" marT="0" marB="0" anchor="b">
                    <a:lnL>
                      <a:noFill/>
                    </a:lnL>
                    <a:lnR>
                      <a:noFill/>
                    </a:lnR>
                    <a:lnT>
                      <a:noFill/>
                    </a:lnT>
                    <a:lnB>
                      <a:noFill/>
                    </a:lnB>
                  </a:tcPr>
                </a:tc>
                <a:tc>
                  <a:txBody>
                    <a:bodyPr/>
                    <a:lstStyle/>
                    <a:p>
                      <a:pPr indent="180340" algn="l">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355,69 </a:t>
                      </a:r>
                    </a:p>
                  </a:txBody>
                  <a:tcPr marL="16305" marR="16305" marT="0" marB="0" anchor="b">
                    <a:lnL>
                      <a:noFill/>
                    </a:lnL>
                    <a:lnR>
                      <a:noFill/>
                    </a:lnR>
                    <a:lnT>
                      <a:noFill/>
                    </a:lnT>
                    <a:lnB>
                      <a:noFill/>
                    </a:lnB>
                  </a:tcPr>
                </a:tc>
                <a:extLst>
                  <a:ext uri="{0D108BD9-81ED-4DB2-BD59-A6C34878D82A}">
                    <a16:rowId xmlns:a16="http://schemas.microsoft.com/office/drawing/2014/main" val="175728335"/>
                  </a:ext>
                </a:extLst>
              </a:tr>
              <a:tr h="21721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275.000,00 </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2760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37,83 </a:t>
                      </a:r>
                    </a:p>
                  </a:txBody>
                  <a:tcPr marL="16305" marR="16305" marT="0" marB="0" anchor="b">
                    <a:lnL>
                      <a:noFill/>
                    </a:lnL>
                    <a:lnR>
                      <a:noFill/>
                    </a:lnR>
                    <a:lnT>
                      <a:noFill/>
                    </a:lnT>
                    <a:lnB>
                      <a:noFill/>
                    </a:lnB>
                  </a:tcPr>
                </a:tc>
                <a:tc>
                  <a:txBody>
                    <a:bodyPr/>
                    <a:lstStyle/>
                    <a:p>
                      <a:pPr indent="180340" algn="l">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1.066,13 </a:t>
                      </a:r>
                    </a:p>
                  </a:txBody>
                  <a:tcPr marL="16305" marR="16305" marT="0" marB="0" anchor="b">
                    <a:lnL>
                      <a:noFill/>
                    </a:lnL>
                    <a:lnR>
                      <a:noFill/>
                    </a:lnR>
                    <a:lnT>
                      <a:noFill/>
                    </a:lnT>
                    <a:lnB>
                      <a:noFill/>
                    </a:lnB>
                  </a:tcPr>
                </a:tc>
                <a:extLst>
                  <a:ext uri="{0D108BD9-81ED-4DB2-BD59-A6C34878D82A}">
                    <a16:rowId xmlns:a16="http://schemas.microsoft.com/office/drawing/2014/main" val="868369148"/>
                  </a:ext>
                </a:extLst>
              </a:tr>
              <a:tr h="21721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165.000,00 </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145</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37,83 </a:t>
                      </a:r>
                    </a:p>
                  </a:txBody>
                  <a:tcPr marL="16305" marR="16305" marT="0" marB="0" anchor="b">
                    <a:lnL>
                      <a:noFill/>
                    </a:lnL>
                    <a:lnR>
                      <a:noFill/>
                    </a:lnR>
                    <a:lnT>
                      <a:noFill/>
                    </a:lnT>
                    <a:lnB>
                      <a:noFill/>
                    </a:lnB>
                  </a:tcPr>
                </a:tc>
                <a:tc>
                  <a:txBody>
                    <a:bodyPr/>
                    <a:lstStyle/>
                    <a:p>
                      <a:pPr indent="180340" algn="l">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1.033,56 </a:t>
                      </a:r>
                    </a:p>
                  </a:txBody>
                  <a:tcPr marL="16305" marR="16305" marT="0" marB="0" anchor="b">
                    <a:lnL>
                      <a:noFill/>
                    </a:lnL>
                    <a:lnR>
                      <a:noFill/>
                    </a:lnR>
                    <a:lnT>
                      <a:noFill/>
                    </a:lnT>
                    <a:lnB>
                      <a:noFill/>
                    </a:lnB>
                  </a:tcPr>
                </a:tc>
                <a:extLst>
                  <a:ext uri="{0D108BD9-81ED-4DB2-BD59-A6C34878D82A}">
                    <a16:rowId xmlns:a16="http://schemas.microsoft.com/office/drawing/2014/main" val="3949950773"/>
                  </a:ext>
                </a:extLst>
              </a:tr>
              <a:tr h="21721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480.000,00 </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37,83 </a:t>
                      </a:r>
                    </a:p>
                  </a:txBody>
                  <a:tcPr marL="16305" marR="16305" marT="0" marB="0" anchor="b">
                    <a:lnL>
                      <a:noFill/>
                    </a:lnL>
                    <a:lnR>
                      <a:noFill/>
                    </a:lnR>
                    <a:lnT>
                      <a:noFill/>
                    </a:lnT>
                    <a:lnB>
                      <a:noFill/>
                    </a:lnB>
                  </a:tcPr>
                </a:tc>
                <a:tc>
                  <a:txBody>
                    <a:bodyPr/>
                    <a:lstStyle/>
                    <a:p>
                      <a:pPr indent="180340" algn="l">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1.038,70 </a:t>
                      </a:r>
                    </a:p>
                  </a:txBody>
                  <a:tcPr marL="16305" marR="16305" marT="0" marB="0" anchor="b">
                    <a:lnL>
                      <a:noFill/>
                    </a:lnL>
                    <a:lnR>
                      <a:noFill/>
                    </a:lnR>
                    <a:lnT>
                      <a:noFill/>
                    </a:lnT>
                    <a:lnB>
                      <a:noFill/>
                    </a:lnB>
                  </a:tcPr>
                </a:tc>
                <a:extLst>
                  <a:ext uri="{0D108BD9-81ED-4DB2-BD59-A6C34878D82A}">
                    <a16:rowId xmlns:a16="http://schemas.microsoft.com/office/drawing/2014/main" val="2590273573"/>
                  </a:ext>
                </a:extLst>
              </a:tr>
              <a:tr h="21721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68.000,00 </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97</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37,83 </a:t>
                      </a:r>
                    </a:p>
                  </a:txBody>
                  <a:tcPr marL="16305" marR="16305" marT="0" marB="0" anchor="b">
                    <a:lnL>
                      <a:noFill/>
                    </a:lnL>
                    <a:lnR>
                      <a:noFill/>
                    </a:lnR>
                    <a:lnT>
                      <a:noFill/>
                    </a:lnT>
                    <a:lnB>
                      <a:noFill/>
                    </a:lnB>
                  </a:tcPr>
                </a:tc>
                <a:tc>
                  <a:txBody>
                    <a:bodyPr/>
                    <a:lstStyle/>
                    <a:p>
                      <a:pPr indent="180340" algn="l">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654,23 </a:t>
                      </a:r>
                    </a:p>
                  </a:txBody>
                  <a:tcPr marL="16305" marR="16305" marT="0" marB="0" anchor="b">
                    <a:lnL>
                      <a:noFill/>
                    </a:lnL>
                    <a:lnR>
                      <a:noFill/>
                    </a:lnR>
                    <a:lnT>
                      <a:noFill/>
                    </a:lnT>
                    <a:lnB>
                      <a:noFill/>
                    </a:lnB>
                  </a:tcPr>
                </a:tc>
                <a:extLst>
                  <a:ext uri="{0D108BD9-81ED-4DB2-BD59-A6C34878D82A}">
                    <a16:rowId xmlns:a16="http://schemas.microsoft.com/office/drawing/2014/main" val="1891804197"/>
                  </a:ext>
                </a:extLst>
              </a:tr>
              <a:tr h="21721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240.000,00 </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4300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96</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37,83 </a:t>
                      </a:r>
                    </a:p>
                  </a:txBody>
                  <a:tcPr marL="16305" marR="16305" marT="0" marB="0" anchor="b">
                    <a:lnL>
                      <a:noFill/>
                    </a:lnL>
                    <a:lnR>
                      <a:noFill/>
                    </a:lnR>
                    <a:lnT>
                      <a:noFill/>
                    </a:lnT>
                    <a:lnB>
                      <a:noFill/>
                    </a:lnB>
                  </a:tcPr>
                </a:tc>
                <a:tc>
                  <a:txBody>
                    <a:bodyPr/>
                    <a:lstStyle/>
                    <a:p>
                      <a:pPr indent="180340" algn="l">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805,40 </a:t>
                      </a:r>
                    </a:p>
                  </a:txBody>
                  <a:tcPr marL="16305" marR="16305" marT="0" marB="0" anchor="b">
                    <a:lnL>
                      <a:noFill/>
                    </a:lnL>
                    <a:lnR>
                      <a:noFill/>
                    </a:lnR>
                    <a:lnT>
                      <a:noFill/>
                    </a:lnT>
                    <a:lnB>
                      <a:noFill/>
                    </a:lnB>
                  </a:tcPr>
                </a:tc>
                <a:extLst>
                  <a:ext uri="{0D108BD9-81ED-4DB2-BD59-A6C34878D82A}">
                    <a16:rowId xmlns:a16="http://schemas.microsoft.com/office/drawing/2014/main" val="2170088060"/>
                  </a:ext>
                </a:extLst>
              </a:tr>
              <a:tr h="21721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890.000,00 </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18300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37,83 </a:t>
                      </a:r>
                    </a:p>
                  </a:txBody>
                  <a:tcPr marL="16305" marR="16305" marT="0" marB="0" anchor="b">
                    <a:lnL>
                      <a:noFill/>
                    </a:lnL>
                    <a:lnR>
                      <a:noFill/>
                    </a:lnR>
                    <a:lnT>
                      <a:noFill/>
                    </a:lnT>
                    <a:lnB>
                      <a:noFill/>
                    </a:lnB>
                  </a:tcPr>
                </a:tc>
                <a:tc>
                  <a:txBody>
                    <a:bodyPr/>
                    <a:lstStyle/>
                    <a:p>
                      <a:pPr indent="180340" algn="l">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494,15 </a:t>
                      </a:r>
                    </a:p>
                  </a:txBody>
                  <a:tcPr marL="16305" marR="16305" marT="0" marB="0" anchor="b">
                    <a:lnL>
                      <a:noFill/>
                    </a:lnL>
                    <a:lnR>
                      <a:noFill/>
                    </a:lnR>
                    <a:lnT>
                      <a:noFill/>
                    </a:lnT>
                    <a:lnB>
                      <a:noFill/>
                    </a:lnB>
                  </a:tcPr>
                </a:tc>
                <a:extLst>
                  <a:ext uri="{0D108BD9-81ED-4DB2-BD59-A6C34878D82A}">
                    <a16:rowId xmlns:a16="http://schemas.microsoft.com/office/drawing/2014/main" val="1123021507"/>
                  </a:ext>
                </a:extLst>
              </a:tr>
              <a:tr h="21721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39.200,00 </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56</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56</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37,83 </a:t>
                      </a:r>
                    </a:p>
                  </a:txBody>
                  <a:tcPr marL="16305" marR="16305" marT="0" marB="0" anchor="b">
                    <a:lnL>
                      <a:noFill/>
                    </a:lnL>
                    <a:lnR>
                      <a:noFill/>
                    </a:lnR>
                    <a:lnT>
                      <a:noFill/>
                    </a:lnT>
                    <a:lnB>
                      <a:noFill/>
                    </a:lnB>
                  </a:tcPr>
                </a:tc>
                <a:tc>
                  <a:txBody>
                    <a:bodyPr/>
                    <a:lstStyle/>
                    <a:p>
                      <a:pPr indent="180340" algn="l">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662,17 </a:t>
                      </a:r>
                    </a:p>
                  </a:txBody>
                  <a:tcPr marL="16305" marR="16305" marT="0" marB="0" anchor="b">
                    <a:lnL>
                      <a:noFill/>
                    </a:lnL>
                    <a:lnR>
                      <a:noFill/>
                    </a:lnR>
                    <a:lnT>
                      <a:noFill/>
                    </a:lnT>
                    <a:lnB>
                      <a:noFill/>
                    </a:lnB>
                  </a:tcPr>
                </a:tc>
                <a:extLst>
                  <a:ext uri="{0D108BD9-81ED-4DB2-BD59-A6C34878D82A}">
                    <a16:rowId xmlns:a16="http://schemas.microsoft.com/office/drawing/2014/main" val="816614867"/>
                  </a:ext>
                </a:extLst>
              </a:tr>
              <a:tr h="21721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120.000,00 </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451</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128</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37,83 </a:t>
                      </a:r>
                    </a:p>
                  </a:txBody>
                  <a:tcPr marL="16305" marR="16305" marT="0" marB="0" anchor="b">
                    <a:lnL>
                      <a:noFill/>
                    </a:lnL>
                    <a:lnR>
                      <a:noFill/>
                    </a:lnR>
                    <a:lnT>
                      <a:noFill/>
                    </a:lnT>
                    <a:lnB>
                      <a:noFill/>
                    </a:lnB>
                  </a:tcPr>
                </a:tc>
                <a:tc>
                  <a:txBody>
                    <a:bodyPr/>
                    <a:lstStyle/>
                    <a:p>
                      <a:pPr indent="180340" algn="l">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804,20 </a:t>
                      </a:r>
                    </a:p>
                  </a:txBody>
                  <a:tcPr marL="16305" marR="16305" marT="0" marB="0" anchor="b">
                    <a:lnL>
                      <a:noFill/>
                    </a:lnL>
                    <a:lnR>
                      <a:noFill/>
                    </a:lnR>
                    <a:lnT>
                      <a:noFill/>
                    </a:lnT>
                    <a:lnB>
                      <a:noFill/>
                    </a:lnB>
                  </a:tcPr>
                </a:tc>
                <a:extLst>
                  <a:ext uri="{0D108BD9-81ED-4DB2-BD59-A6C34878D82A}">
                    <a16:rowId xmlns:a16="http://schemas.microsoft.com/office/drawing/2014/main" val="2334549043"/>
                  </a:ext>
                </a:extLst>
              </a:tr>
              <a:tr h="21721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67.000,00 </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37,83 </a:t>
                      </a:r>
                    </a:p>
                  </a:txBody>
                  <a:tcPr marL="16305" marR="16305" marT="0" marB="0" anchor="b">
                    <a:lnL>
                      <a:noFill/>
                    </a:lnL>
                    <a:lnR>
                      <a:noFill/>
                    </a:lnR>
                    <a:lnT>
                      <a:noFill/>
                    </a:lnT>
                    <a:lnB>
                      <a:noFill/>
                    </a:lnB>
                  </a:tcPr>
                </a:tc>
                <a:tc>
                  <a:txBody>
                    <a:bodyPr/>
                    <a:lstStyle/>
                    <a:p>
                      <a:pPr indent="180340" algn="l">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330,19 </a:t>
                      </a:r>
                    </a:p>
                  </a:txBody>
                  <a:tcPr marL="16305" marR="16305" marT="0" marB="0" anchor="b">
                    <a:lnL>
                      <a:noFill/>
                    </a:lnL>
                    <a:lnR>
                      <a:noFill/>
                    </a:lnR>
                    <a:lnT>
                      <a:noFill/>
                    </a:lnT>
                    <a:lnB>
                      <a:noFill/>
                    </a:lnB>
                  </a:tcPr>
                </a:tc>
                <a:extLst>
                  <a:ext uri="{0D108BD9-81ED-4DB2-BD59-A6C34878D82A}">
                    <a16:rowId xmlns:a16="http://schemas.microsoft.com/office/drawing/2014/main" val="3477487130"/>
                  </a:ext>
                </a:extLst>
              </a:tr>
              <a:tr h="21721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210.000,00 </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740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37,83 </a:t>
                      </a:r>
                    </a:p>
                  </a:txBody>
                  <a:tcPr marL="16305" marR="16305" marT="0" marB="0" anchor="b">
                    <a:lnL>
                      <a:noFill/>
                    </a:lnL>
                    <a:lnR>
                      <a:noFill/>
                    </a:lnR>
                    <a:lnT>
                      <a:noFill/>
                    </a:lnT>
                    <a:lnB>
                      <a:noFill/>
                    </a:lnB>
                  </a:tcPr>
                </a:tc>
                <a:tc>
                  <a:txBody>
                    <a:bodyPr/>
                    <a:lstStyle/>
                    <a:p>
                      <a:pPr indent="180340" algn="l">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758,35 </a:t>
                      </a:r>
                    </a:p>
                  </a:txBody>
                  <a:tcPr marL="16305" marR="16305" marT="0" marB="0" anchor="b">
                    <a:lnL>
                      <a:noFill/>
                    </a:lnL>
                    <a:lnR>
                      <a:noFill/>
                    </a:lnR>
                    <a:lnT>
                      <a:noFill/>
                    </a:lnT>
                    <a:lnB>
                      <a:noFill/>
                    </a:lnB>
                  </a:tcPr>
                </a:tc>
                <a:extLst>
                  <a:ext uri="{0D108BD9-81ED-4DB2-BD59-A6C34878D82A}">
                    <a16:rowId xmlns:a16="http://schemas.microsoft.com/office/drawing/2014/main" val="3244335635"/>
                  </a:ext>
                </a:extLst>
              </a:tr>
              <a:tr h="21721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490.000,00 </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8800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37,83 </a:t>
                      </a:r>
                    </a:p>
                  </a:txBody>
                  <a:tcPr marL="16305" marR="16305" marT="0" marB="0" anchor="b">
                    <a:lnL>
                      <a:noFill/>
                    </a:lnL>
                    <a:lnR>
                      <a:noFill/>
                    </a:lnR>
                    <a:lnT>
                      <a:noFill/>
                    </a:lnT>
                    <a:lnB>
                      <a:noFill/>
                    </a:lnB>
                  </a:tcPr>
                </a:tc>
                <a:tc>
                  <a:txBody>
                    <a:bodyPr/>
                    <a:lstStyle/>
                    <a:p>
                      <a:pPr indent="180340" algn="l">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872,62 </a:t>
                      </a:r>
                    </a:p>
                  </a:txBody>
                  <a:tcPr marL="16305" marR="16305" marT="0" marB="0" anchor="b">
                    <a:lnL>
                      <a:noFill/>
                    </a:lnL>
                    <a:lnR>
                      <a:noFill/>
                    </a:lnR>
                    <a:lnT>
                      <a:noFill/>
                    </a:lnT>
                    <a:lnB>
                      <a:noFill/>
                    </a:lnB>
                  </a:tcPr>
                </a:tc>
                <a:extLst>
                  <a:ext uri="{0D108BD9-81ED-4DB2-BD59-A6C34878D82A}">
                    <a16:rowId xmlns:a16="http://schemas.microsoft.com/office/drawing/2014/main" val="3995948659"/>
                  </a:ext>
                </a:extLst>
              </a:tr>
              <a:tr h="21721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650.000,00 </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13100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37,83 </a:t>
                      </a:r>
                    </a:p>
                  </a:txBody>
                  <a:tcPr marL="16305" marR="16305" marT="0" marB="0" anchor="b">
                    <a:lnL>
                      <a:noFill/>
                    </a:lnL>
                    <a:lnR>
                      <a:noFill/>
                    </a:lnR>
                    <a:lnT>
                      <a:noFill/>
                    </a:lnT>
                    <a:lnB>
                      <a:noFill/>
                    </a:lnB>
                  </a:tcPr>
                </a:tc>
                <a:tc>
                  <a:txBody>
                    <a:bodyPr/>
                    <a:lstStyle/>
                    <a:p>
                      <a:pPr indent="180340" algn="l">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367,59 </a:t>
                      </a:r>
                    </a:p>
                  </a:txBody>
                  <a:tcPr marL="16305" marR="16305" marT="0" marB="0" anchor="b">
                    <a:lnL>
                      <a:noFill/>
                    </a:lnL>
                    <a:lnR>
                      <a:noFill/>
                    </a:lnR>
                    <a:lnT>
                      <a:noFill/>
                    </a:lnT>
                    <a:lnB>
                      <a:noFill/>
                    </a:lnB>
                  </a:tcPr>
                </a:tc>
                <a:extLst>
                  <a:ext uri="{0D108BD9-81ED-4DB2-BD59-A6C34878D82A}">
                    <a16:rowId xmlns:a16="http://schemas.microsoft.com/office/drawing/2014/main" val="2272548174"/>
                  </a:ext>
                </a:extLst>
              </a:tr>
              <a:tr h="21721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300.000,00 </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3200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37,83 </a:t>
                      </a:r>
                    </a:p>
                  </a:txBody>
                  <a:tcPr marL="16305" marR="16305" marT="0" marB="0" anchor="b">
                    <a:lnL>
                      <a:noFill/>
                    </a:lnL>
                    <a:lnR>
                      <a:noFill/>
                    </a:lnR>
                    <a:lnT>
                      <a:noFill/>
                    </a:lnT>
                    <a:lnB>
                      <a:noFill/>
                    </a:lnB>
                  </a:tcPr>
                </a:tc>
                <a:tc>
                  <a:txBody>
                    <a:bodyPr/>
                    <a:lstStyle/>
                    <a:p>
                      <a:pPr indent="180340" algn="l">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357,87 </a:t>
                      </a:r>
                    </a:p>
                  </a:txBody>
                  <a:tcPr marL="16305" marR="16305" marT="0" marB="0" anchor="b">
                    <a:lnL>
                      <a:noFill/>
                    </a:lnL>
                    <a:lnR>
                      <a:noFill/>
                    </a:lnR>
                    <a:lnT>
                      <a:noFill/>
                    </a:lnT>
                    <a:lnB>
                      <a:noFill/>
                    </a:lnB>
                  </a:tcPr>
                </a:tc>
                <a:extLst>
                  <a:ext uri="{0D108BD9-81ED-4DB2-BD59-A6C34878D82A}">
                    <a16:rowId xmlns:a16="http://schemas.microsoft.com/office/drawing/2014/main" val="737460888"/>
                  </a:ext>
                </a:extLst>
              </a:tr>
              <a:tr h="217211">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850.000,00 </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14000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37,83 </a:t>
                      </a:r>
                    </a:p>
                  </a:txBody>
                  <a:tcPr marL="16305" marR="16305" marT="0" marB="0" anchor="b">
                    <a:lnL>
                      <a:noFill/>
                    </a:lnL>
                    <a:lnR>
                      <a:noFill/>
                    </a:lnR>
                    <a:lnT>
                      <a:noFill/>
                    </a:lnT>
                    <a:lnB>
                      <a:noFill/>
                    </a:lnB>
                  </a:tcPr>
                </a:tc>
                <a:tc>
                  <a:txBody>
                    <a:bodyPr/>
                    <a:lstStyle/>
                    <a:p>
                      <a:pPr indent="180340" algn="l">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640,68 </a:t>
                      </a:r>
                    </a:p>
                  </a:txBody>
                  <a:tcPr marL="16305" marR="16305" marT="0" marB="0" anchor="b">
                    <a:lnL>
                      <a:noFill/>
                    </a:lnL>
                    <a:lnR>
                      <a:noFill/>
                    </a:lnR>
                    <a:lnT>
                      <a:noFill/>
                    </a:lnT>
                    <a:lnB>
                      <a:noFill/>
                    </a:lnB>
                  </a:tcPr>
                </a:tc>
                <a:extLst>
                  <a:ext uri="{0D108BD9-81ED-4DB2-BD59-A6C34878D82A}">
                    <a16:rowId xmlns:a16="http://schemas.microsoft.com/office/drawing/2014/main" val="813492207"/>
                  </a:ext>
                </a:extLst>
              </a:tr>
              <a:tr h="21721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4.500.000,00 </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90000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37,83 </a:t>
                      </a:r>
                    </a:p>
                  </a:txBody>
                  <a:tcPr marL="16305" marR="16305" marT="0" marB="0" anchor="b">
                    <a:lnL>
                      <a:noFill/>
                    </a:lnL>
                    <a:lnR>
                      <a:noFill/>
                    </a:lnR>
                    <a:lnT>
                      <a:noFill/>
                    </a:lnT>
                    <a:lnB>
                      <a:noFill/>
                    </a:lnB>
                  </a:tcPr>
                </a:tc>
                <a:tc>
                  <a:txBody>
                    <a:bodyPr/>
                    <a:lstStyle/>
                    <a:p>
                      <a:pPr indent="180340" algn="l">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1.095,04 </a:t>
                      </a:r>
                    </a:p>
                  </a:txBody>
                  <a:tcPr marL="16305" marR="16305" marT="0" marB="0" anchor="b">
                    <a:lnL>
                      <a:noFill/>
                    </a:lnL>
                    <a:lnR>
                      <a:noFill/>
                    </a:lnR>
                    <a:lnT>
                      <a:noFill/>
                    </a:lnT>
                    <a:lnB>
                      <a:noFill/>
                    </a:lnB>
                  </a:tcPr>
                </a:tc>
                <a:extLst>
                  <a:ext uri="{0D108BD9-81ED-4DB2-BD59-A6C34878D82A}">
                    <a16:rowId xmlns:a16="http://schemas.microsoft.com/office/drawing/2014/main" val="596076271"/>
                  </a:ext>
                </a:extLst>
              </a:tr>
              <a:tr h="21721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460.000,00 </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6800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a:t>
                      </a:r>
                    </a:p>
                  </a:txBody>
                  <a:tcPr marL="16305" marR="16305" marT="0" marB="0" anchor="b">
                    <a:lnL>
                      <a:noFill/>
                    </a:lnL>
                    <a:lnR>
                      <a:noFill/>
                    </a:lnR>
                    <a:lnT>
                      <a:noFill/>
                    </a:lnT>
                    <a:lnB>
                      <a:noFill/>
                    </a:lnB>
                  </a:tcPr>
                </a:tc>
                <a:tc>
                  <a:txBody>
                    <a:bodyPr/>
                    <a:lstStyle/>
                    <a:p>
                      <a:pPr indent="180340" algn="ctr">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37,83 </a:t>
                      </a:r>
                    </a:p>
                  </a:txBody>
                  <a:tcPr marL="16305" marR="16305" marT="0" marB="0" anchor="b">
                    <a:lnL>
                      <a:noFill/>
                    </a:lnL>
                    <a:lnR>
                      <a:noFill/>
                    </a:lnR>
                    <a:lnT>
                      <a:noFill/>
                    </a:lnT>
                    <a:lnB>
                      <a:noFill/>
                    </a:lnB>
                  </a:tcPr>
                </a:tc>
                <a:tc>
                  <a:txBody>
                    <a:bodyPr/>
                    <a:lstStyle/>
                    <a:p>
                      <a:pPr indent="180340" algn="l">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1.013,68 </a:t>
                      </a:r>
                    </a:p>
                  </a:txBody>
                  <a:tcPr marL="16305" marR="16305" marT="0" marB="0" anchor="b">
                    <a:lnL>
                      <a:noFill/>
                    </a:lnL>
                    <a:lnR>
                      <a:noFill/>
                    </a:lnR>
                    <a:lnT>
                      <a:noFill/>
                    </a:lnT>
                    <a:lnB>
                      <a:noFill/>
                    </a:lnB>
                  </a:tcPr>
                </a:tc>
                <a:extLst>
                  <a:ext uri="{0D108BD9-81ED-4DB2-BD59-A6C34878D82A}">
                    <a16:rowId xmlns:a16="http://schemas.microsoft.com/office/drawing/2014/main" val="307761923"/>
                  </a:ext>
                </a:extLst>
              </a:tr>
              <a:tr h="217211">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250.000,00 </a:t>
                      </a:r>
                    </a:p>
                  </a:txBody>
                  <a:tcPr marL="16305" marR="1630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2000</a:t>
                      </a:r>
                    </a:p>
                  </a:txBody>
                  <a:tcPr marL="16305" marR="1630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a:t>
                      </a:r>
                    </a:p>
                  </a:txBody>
                  <a:tcPr marL="16305" marR="1630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ct val="150000"/>
                        </a:lnSpc>
                        <a:spcBef>
                          <a:spcPts val="600"/>
                        </a:spcBef>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37,83 </a:t>
                      </a:r>
                    </a:p>
                  </a:txBody>
                  <a:tcPr marL="16305" marR="16305"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l">
                        <a:lnSpc>
                          <a:spcPct val="150000"/>
                        </a:lnSpc>
                        <a:spcBef>
                          <a:spcPts val="600"/>
                        </a:spcBef>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581,11 </a:t>
                      </a:r>
                    </a:p>
                  </a:txBody>
                  <a:tcPr marL="16305" marR="16305"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5912119"/>
                  </a:ext>
                </a:extLst>
              </a:tr>
              <a:tr h="217211">
                <a:tc gridSpan="4">
                  <a:txBody>
                    <a:bodyPr/>
                    <a:lstStyle/>
                    <a:p>
                      <a:pPr indent="180340" algn="ctr">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Promedio</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305" marR="1630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indent="180340" algn="l">
                        <a:lnSpc>
                          <a:spcPct val="150000"/>
                        </a:lnSpc>
                        <a:spcBef>
                          <a:spcPts val="600"/>
                        </a:spcBef>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725,83 </a:t>
                      </a:r>
                      <a:endPar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305" marR="1630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4073833"/>
                  </a:ext>
                </a:extLst>
              </a:tr>
            </a:tbl>
          </a:graphicData>
        </a:graphic>
      </p:graphicFrame>
      <p:sp>
        <p:nvSpPr>
          <p:cNvPr id="2" name="Rectángulo 1">
            <a:extLst>
              <a:ext uri="{FF2B5EF4-FFF2-40B4-BE49-F238E27FC236}">
                <a16:creationId xmlns:a16="http://schemas.microsoft.com/office/drawing/2014/main" id="{8B27E01C-C88A-49E2-980D-36314C6FAD31}"/>
              </a:ext>
            </a:extLst>
          </p:cNvPr>
          <p:cNvSpPr/>
          <p:nvPr/>
        </p:nvSpPr>
        <p:spPr>
          <a:xfrm>
            <a:off x="7176597" y="1947921"/>
            <a:ext cx="4816753" cy="296215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180340" algn="just">
              <a:lnSpc>
                <a:spcPct val="150000"/>
              </a:lnSpc>
              <a:spcBef>
                <a:spcPts val="600"/>
              </a:spcBef>
              <a:spcAft>
                <a:spcPts val="600"/>
              </a:spcAft>
            </a:pPr>
            <a:r>
              <a:rPr lang="es-EC" sz="1400" dirty="0">
                <a:solidFill>
                  <a:srgbClr val="000000"/>
                </a:solidFill>
                <a:latin typeface="Times New Roman" panose="02020603050405020304" pitchFamily="18" charset="0"/>
                <a:ea typeface="Times New Roman" panose="02020603050405020304" pitchFamily="18" charset="0"/>
              </a:rPr>
              <a:t>El precio promedio por metro cuadrado de construcción en Yaruquí es de $ 725.83, por lo tanto, multiplicando por el área total de la edificación en estudio, que, en este caso es de 1400 m</a:t>
            </a:r>
            <a:r>
              <a:rPr lang="es-EC" sz="1400" baseline="30000" dirty="0">
                <a:solidFill>
                  <a:srgbClr val="000000"/>
                </a:solidFill>
                <a:latin typeface="Times New Roman" panose="02020603050405020304" pitchFamily="18" charset="0"/>
                <a:ea typeface="Times New Roman" panose="02020603050405020304" pitchFamily="18" charset="0"/>
              </a:rPr>
              <a:t>2</a:t>
            </a:r>
            <a:r>
              <a:rPr lang="es-EC" sz="1400" dirty="0">
                <a:solidFill>
                  <a:srgbClr val="000000"/>
                </a:solidFill>
                <a:latin typeface="Times New Roman" panose="02020603050405020304" pitchFamily="18" charset="0"/>
                <a:ea typeface="Times New Roman" panose="02020603050405020304" pitchFamily="18" charset="0"/>
              </a:rPr>
              <a:t> (700 m</a:t>
            </a:r>
            <a:r>
              <a:rPr lang="es-EC" sz="1400" baseline="30000" dirty="0">
                <a:solidFill>
                  <a:srgbClr val="000000"/>
                </a:solidFill>
                <a:latin typeface="Times New Roman" panose="02020603050405020304" pitchFamily="18" charset="0"/>
                <a:ea typeface="Times New Roman" panose="02020603050405020304" pitchFamily="18" charset="0"/>
              </a:rPr>
              <a:t>2</a:t>
            </a:r>
            <a:r>
              <a:rPr lang="es-EC" sz="1400" dirty="0">
                <a:solidFill>
                  <a:srgbClr val="000000"/>
                </a:solidFill>
                <a:latin typeface="Times New Roman" panose="02020603050405020304" pitchFamily="18" charset="0"/>
                <a:ea typeface="Times New Roman" panose="02020603050405020304" pitchFamily="18" charset="0"/>
              </a:rPr>
              <a:t> por cada planta), el presupuesto total para construir la edificación desde cero asciende a $ 1’016.163,77; además siendo el costo del reforzamiento $102.620,36, este representa un 10% del costo total de la edificación, concluyendo así que, de igual manera, desde el aspecto económico el reforzamiento planteado es factible.</a:t>
            </a:r>
          </a:p>
        </p:txBody>
      </p:sp>
    </p:spTree>
    <p:extLst>
      <p:ext uri="{BB962C8B-B14F-4D97-AF65-F5344CB8AC3E}">
        <p14:creationId xmlns:p14="http://schemas.microsoft.com/office/powerpoint/2010/main" val="5747218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84</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96603" y="145431"/>
            <a:ext cx="3925057" cy="461665"/>
          </a:xfrm>
          <a:prstGeom prst="rect">
            <a:avLst/>
          </a:prstGeom>
          <a:noFill/>
          <a:ln>
            <a:noFill/>
          </a:ln>
        </p:spPr>
        <p:txBody>
          <a:bodyPr wrap="square" rtlCol="0">
            <a:spAutoFit/>
          </a:bodyPr>
          <a:lstStyle/>
          <a:p>
            <a:pPr algn="ctr"/>
            <a:r>
              <a:rPr lang="es-ES" sz="2400" dirty="0">
                <a:ln>
                  <a:solidFill>
                    <a:schemeClr val="tx1"/>
                  </a:solidFill>
                </a:ln>
              </a:rPr>
              <a:t>CONCLUSIONES: </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
        <p:nvSpPr>
          <p:cNvPr id="15" name="4 CuadroTexto"/>
          <p:cNvSpPr txBox="1"/>
          <p:nvPr/>
        </p:nvSpPr>
        <p:spPr>
          <a:xfrm>
            <a:off x="812275" y="730702"/>
            <a:ext cx="10110421" cy="5909310"/>
          </a:xfrm>
          <a:prstGeom prst="rect">
            <a:avLst/>
          </a:prstGeom>
          <a:noFill/>
          <a:ln>
            <a:noFill/>
          </a:ln>
        </p:spPr>
        <p:txBody>
          <a:bodyPr wrap="square" rtlCol="0">
            <a:spAutoFit/>
          </a:bodyPr>
          <a:lstStyle/>
          <a:p>
            <a:pPr marL="285750" lvl="0" indent="-285750" algn="just">
              <a:buFont typeface="Arial" panose="020B0604020202020204" pitchFamily="34" charset="0"/>
              <a:buChar char="•"/>
            </a:pPr>
            <a:r>
              <a:rPr lang="es-EC" dirty="0"/>
              <a:t>Las edificaciones de mampostería no reforzada, presentan deficiente comportamiento frente a acciones sísmicas, debido al material y a la época en la que fueron construidas. El diagnóstico determinado en esta estructura es de problemas principalmente de mantenimiento y ausencia de conexión entre elementos portantes. Aplicando la metodología italiana que permite obtener una evaluación cualitativa, se clasificó a la estructura como una edificación de muy alta vulnerabilidad sísmica con un índice de daño de 77% bajo un evento sísmico de magnitud IX (MSC).</a:t>
            </a:r>
          </a:p>
          <a:p>
            <a:pPr lvl="0" algn="just"/>
            <a:endParaRPr lang="es-EC" dirty="0"/>
          </a:p>
          <a:p>
            <a:pPr marL="285750" lvl="0" indent="-285750" algn="just">
              <a:buFont typeface="Arial" panose="020B0604020202020204" pitchFamily="34" charset="0"/>
              <a:buChar char="•"/>
            </a:pPr>
            <a:r>
              <a:rPr lang="es-EC" dirty="0"/>
              <a:t>Debido a los problemas identificados en el modelamiento del estado actual de la estructura se determinó que la mejor alternativa para su reforzamiento en este caso, es la implementación de secciones nuevas de hormigón armado ya que con ello, se redujo significativamente los esfuerzos en los muros de mampostería y en las viguetas de manera los cuales antes del refuerzo presentaban serios problemas sobre todo ante la acción sísmica, por lo tanto, se diseñó el refuerzo siguiendo la normativa NEC-15 y ACI 318S-14 para garantizar que estas secciones resistan las frente a las condiciones más desfavorables de la estructura.</a:t>
            </a:r>
          </a:p>
          <a:p>
            <a:pPr marL="285750" lvl="0" indent="-285750" algn="just">
              <a:buFont typeface="Arial" panose="020B0604020202020204" pitchFamily="34" charset="0"/>
              <a:buChar char="•"/>
            </a:pPr>
            <a:endParaRPr lang="es-EC" dirty="0"/>
          </a:p>
          <a:p>
            <a:pPr marL="285750" lvl="0" indent="-285750" algn="just">
              <a:buFont typeface="Arial" panose="020B0604020202020204" pitchFamily="34" charset="0"/>
              <a:buChar char="•"/>
            </a:pPr>
            <a:r>
              <a:rPr lang="es-EC" dirty="0"/>
              <a:t>El reforzamiento mediante la inserción de elementos de hormigón armado que ha sido propuesto, permite redistribuir la concentración de esfuerzos de compresión y tracción generados en los paneles de mampostería debido sobre todo a la acción de las cargas de fuerzas sísmicas, además evita los desplazamientos excesivos de la estructura gracias a la rigidez que aportan los nuevos elementos de confinamiento.</a:t>
            </a:r>
          </a:p>
          <a:p>
            <a:endParaRPr lang="es-ES" dirty="0"/>
          </a:p>
        </p:txBody>
      </p:sp>
    </p:spTree>
    <p:extLst>
      <p:ext uri="{BB962C8B-B14F-4D97-AF65-F5344CB8AC3E}">
        <p14:creationId xmlns:p14="http://schemas.microsoft.com/office/powerpoint/2010/main" val="3126622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85</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96603" y="145431"/>
            <a:ext cx="3925057" cy="461665"/>
          </a:xfrm>
          <a:prstGeom prst="rect">
            <a:avLst/>
          </a:prstGeom>
          <a:noFill/>
          <a:ln>
            <a:noFill/>
          </a:ln>
        </p:spPr>
        <p:txBody>
          <a:bodyPr wrap="square" rtlCol="0">
            <a:spAutoFit/>
          </a:bodyPr>
          <a:lstStyle/>
          <a:p>
            <a:pPr algn="ctr"/>
            <a:r>
              <a:rPr lang="es-ES" sz="2400" dirty="0">
                <a:ln>
                  <a:solidFill>
                    <a:schemeClr val="tx1"/>
                  </a:solidFill>
                </a:ln>
              </a:rPr>
              <a:t>CONCLUSIONES: </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
        <p:nvSpPr>
          <p:cNvPr id="15" name="4 CuadroTexto"/>
          <p:cNvSpPr txBox="1"/>
          <p:nvPr/>
        </p:nvSpPr>
        <p:spPr>
          <a:xfrm>
            <a:off x="812275" y="868488"/>
            <a:ext cx="10060317" cy="2862322"/>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es-EC" dirty="0"/>
              <a:t>El ensayo de materiales proporcionó una caracterización de la estructura con la siguiente información: perfil del suelo tipo C, capacidad portante del suelo igual a 19,85 T/m</a:t>
            </a:r>
            <a:r>
              <a:rPr lang="es-EC" baseline="30000" dirty="0"/>
              <a:t>2</a:t>
            </a:r>
            <a:r>
              <a:rPr lang="es-EC" dirty="0"/>
              <a:t>, resistencia a la compresión de los elementos de hormigón igual a 180 Kg/cm</a:t>
            </a:r>
            <a:r>
              <a:rPr lang="es-EC" baseline="30000" dirty="0"/>
              <a:t>2</a:t>
            </a:r>
            <a:r>
              <a:rPr lang="es-EC" dirty="0"/>
              <a:t> y resistencia a la compresión y flexión de ladrillos cerámicos igual a 23,55 Kg/cm</a:t>
            </a:r>
            <a:r>
              <a:rPr lang="es-EC" baseline="30000" dirty="0"/>
              <a:t>2</a:t>
            </a:r>
            <a:r>
              <a:rPr lang="es-EC" dirty="0"/>
              <a:t> y 2,36 Kg/cm</a:t>
            </a:r>
            <a:r>
              <a:rPr lang="es-EC" baseline="30000" dirty="0"/>
              <a:t>2</a:t>
            </a:r>
            <a:r>
              <a:rPr lang="es-EC" dirty="0"/>
              <a:t> respectivamente.</a:t>
            </a:r>
          </a:p>
          <a:p>
            <a:pPr marL="285750" lvl="0" indent="-285750" algn="just">
              <a:buFont typeface="Arial" panose="020B0604020202020204" pitchFamily="34" charset="0"/>
              <a:buChar char="•"/>
            </a:pPr>
            <a:endParaRPr lang="es-EC" dirty="0"/>
          </a:p>
          <a:p>
            <a:pPr marL="285750" lvl="0" indent="-285750" algn="just">
              <a:buFont typeface="Arial" panose="020B0604020202020204" pitchFamily="34" charset="0"/>
              <a:buChar char="•"/>
            </a:pPr>
            <a:r>
              <a:rPr lang="es-EC" dirty="0"/>
              <a:t>Económicamente el reforzamiento es viable ya que el costo del refuerzo propuesto representa un 10% del costo total de la edificación, lo cual indica que es un porcentaje que está muy por debajo del 70% que recomiendan varios expertos para decidir si el reforzamiento de una estructura es conveniente o no.</a:t>
            </a:r>
          </a:p>
          <a:p>
            <a:endParaRPr lang="es-ES" dirty="0"/>
          </a:p>
        </p:txBody>
      </p:sp>
    </p:spTree>
    <p:extLst>
      <p:ext uri="{BB962C8B-B14F-4D97-AF65-F5344CB8AC3E}">
        <p14:creationId xmlns:p14="http://schemas.microsoft.com/office/powerpoint/2010/main" val="36517884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86</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96603" y="145431"/>
            <a:ext cx="3925057" cy="461665"/>
          </a:xfrm>
          <a:prstGeom prst="rect">
            <a:avLst/>
          </a:prstGeom>
          <a:noFill/>
          <a:ln>
            <a:noFill/>
          </a:ln>
        </p:spPr>
        <p:txBody>
          <a:bodyPr wrap="square" rtlCol="0">
            <a:spAutoFit/>
          </a:bodyPr>
          <a:lstStyle/>
          <a:p>
            <a:pPr algn="ctr"/>
            <a:r>
              <a:rPr lang="es-ES" sz="2400" dirty="0">
                <a:ln>
                  <a:solidFill>
                    <a:schemeClr val="tx1"/>
                  </a:solidFill>
                </a:ln>
              </a:rPr>
              <a:t>RECOMENDACIONES: </a:t>
            </a:r>
            <a:endParaRPr lang="es-ES" sz="2000" dirty="0">
              <a:ln>
                <a:solidFill>
                  <a:schemeClr val="tx1"/>
                </a:solidFill>
              </a:ln>
            </a:endParaRPr>
          </a:p>
        </p:txBody>
      </p:sp>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
        <p:nvSpPr>
          <p:cNvPr id="15" name="4 CuadroTexto"/>
          <p:cNvSpPr txBox="1"/>
          <p:nvPr/>
        </p:nvSpPr>
        <p:spPr>
          <a:xfrm>
            <a:off x="551510" y="872708"/>
            <a:ext cx="10346133" cy="4313067"/>
          </a:xfrm>
          <a:prstGeom prst="rect">
            <a:avLst/>
          </a:prstGeom>
          <a:noFill/>
          <a:ln>
            <a:noFill/>
          </a:ln>
        </p:spPr>
        <p:txBody>
          <a:bodyPr wrap="square" rtlCol="0">
            <a:spAutoFit/>
          </a:bodyPr>
          <a:lstStyle/>
          <a:p>
            <a:pPr marL="285750" lvl="0" indent="-285750" algn="just">
              <a:buFont typeface="Arial" panose="020B0604020202020204" pitchFamily="34" charset="0"/>
              <a:buChar char="•"/>
            </a:pPr>
            <a:r>
              <a:rPr lang="es-EC" dirty="0"/>
              <a:t>Los resultados obtenidos del análisis de vulnerabilidad, representan un claro ejemplo del nivel de inseguridad que caracteriza a este tipo de construcciones, por ello se recomienda difundir esta información a fin de que esta metodología pueda ser aplicada en otras edificaciones contemporáneas de similar tipología estructural, permitiendo así conocer su nivel de vulnerabilidad, lo cual ayudará a modificar las rutas de evacuación y garantizar la seguridad de sus ocupantes.</a:t>
            </a:r>
          </a:p>
          <a:p>
            <a:pPr lvl="0" algn="just"/>
            <a:endParaRPr lang="es-EC" dirty="0"/>
          </a:p>
          <a:p>
            <a:pPr marL="285750" lvl="0" indent="-285750" algn="just">
              <a:buFont typeface="Arial" panose="020B0604020202020204" pitchFamily="34" charset="0"/>
              <a:buChar char="•"/>
            </a:pPr>
            <a:r>
              <a:rPr lang="es-EC" dirty="0"/>
              <a:t>La caracterización de los materiales presentes en una estructura antigua, es necesaria debido a que en la mayoría de casos al ser elaborados tradicionalmente no cumplen con sus propiedades nominales de diseño, siendo así más probable su eventual falla ante la presencia de cargas sísmicas.</a:t>
            </a:r>
          </a:p>
          <a:p>
            <a:pPr lvl="0" algn="just"/>
            <a:endParaRPr lang="es-EC" dirty="0"/>
          </a:p>
          <a:p>
            <a:pPr marL="285750" lvl="0" indent="-285750" algn="just">
              <a:buFont typeface="Arial" panose="020B0604020202020204" pitchFamily="34" charset="0"/>
              <a:buChar char="•"/>
            </a:pPr>
            <a:r>
              <a:rPr lang="es-EC" dirty="0"/>
              <a:t>El reforzamiento estructural que ha sido propuesto garantiza la integridad de la edificación, sin embargo, su funcionamiento ideal depende del mantenimiento periódico de los elementos estructurales con mayor susceptibilidad a daño por acciones externas, como son: la madera, la estructura metálica y los paneles de mampostería.</a:t>
            </a:r>
          </a:p>
          <a:p>
            <a:endParaRPr lang="es-ES" dirty="0"/>
          </a:p>
        </p:txBody>
      </p:sp>
    </p:spTree>
    <p:extLst>
      <p:ext uri="{BB962C8B-B14F-4D97-AF65-F5344CB8AC3E}">
        <p14:creationId xmlns:p14="http://schemas.microsoft.com/office/powerpoint/2010/main" val="39552339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87</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34" name="3 Flecha a la derecha con muesca"/>
          <p:cNvSpPr/>
          <p:nvPr/>
        </p:nvSpPr>
        <p:spPr>
          <a:xfrm>
            <a:off x="-25758"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35" name="3 Flecha a la derecha con muesca"/>
          <p:cNvSpPr/>
          <p:nvPr/>
        </p:nvSpPr>
        <p:spPr>
          <a:xfrm>
            <a:off x="1509401"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36" name="3 Flecha a la derecha con muesca"/>
          <p:cNvSpPr/>
          <p:nvPr/>
        </p:nvSpPr>
        <p:spPr>
          <a:xfrm>
            <a:off x="2886925" y="6291937"/>
            <a:ext cx="1881051" cy="617400"/>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37" name="3 Flecha a la derecha con muesca"/>
          <p:cNvSpPr/>
          <p:nvPr/>
        </p:nvSpPr>
        <p:spPr>
          <a:xfrm>
            <a:off x="4646036"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4.ANÁLISIS ESTRUCTURAL</a:t>
            </a:r>
          </a:p>
        </p:txBody>
      </p:sp>
      <p:sp>
        <p:nvSpPr>
          <p:cNvPr id="38" name="3 Flecha a la derecha con muesca"/>
          <p:cNvSpPr/>
          <p:nvPr/>
        </p:nvSpPr>
        <p:spPr>
          <a:xfrm>
            <a:off x="8374185"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6. CONCLUSIONES </a:t>
            </a:r>
          </a:p>
        </p:txBody>
      </p:sp>
      <p:sp>
        <p:nvSpPr>
          <p:cNvPr id="39" name="3 Flecha a la derecha con muesca"/>
          <p:cNvSpPr/>
          <p:nvPr/>
        </p:nvSpPr>
        <p:spPr>
          <a:xfrm>
            <a:off x="6710797"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5.REFORZAMIENTO</a:t>
            </a:r>
          </a:p>
        </p:txBody>
      </p:sp>
      <p:sp>
        <p:nvSpPr>
          <p:cNvPr id="13" name="Rectángulo 12"/>
          <p:cNvSpPr/>
          <p:nvPr/>
        </p:nvSpPr>
        <p:spPr>
          <a:xfrm>
            <a:off x="3026822" y="2552643"/>
            <a:ext cx="6138355" cy="17527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3600" dirty="0"/>
              <a:t>GRACIAS POR SU ATENCION </a:t>
            </a:r>
          </a:p>
        </p:txBody>
      </p:sp>
    </p:spTree>
    <p:extLst>
      <p:ext uri="{BB962C8B-B14F-4D97-AF65-F5344CB8AC3E}">
        <p14:creationId xmlns:p14="http://schemas.microsoft.com/office/powerpoint/2010/main" val="4111546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9</a:t>
            </a:r>
          </a:p>
        </p:txBody>
      </p:sp>
      <p:pic>
        <p:nvPicPr>
          <p:cNvPr id="12" name="Imagen 11" descr="Recorte de pantalla"/>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207121" y="86880"/>
            <a:ext cx="8988393" cy="461665"/>
          </a:xfrm>
          <a:prstGeom prst="rect">
            <a:avLst/>
          </a:prstGeom>
          <a:noFill/>
          <a:ln>
            <a:noFill/>
          </a:ln>
        </p:spPr>
        <p:txBody>
          <a:bodyPr wrap="square" rtlCol="0">
            <a:spAutoFit/>
          </a:bodyPr>
          <a:lstStyle/>
          <a:p>
            <a:pPr algn="ctr"/>
            <a:r>
              <a:rPr lang="es-ES" sz="2400" b="1" dirty="0">
                <a:ln>
                  <a:solidFill>
                    <a:schemeClr val="tx1"/>
                  </a:solidFill>
                </a:ln>
              </a:rPr>
              <a:t>CARACTERIZACIÓN DE LA EDIFICACIÓN DE ESTUDIO : DESCRIPCION  </a:t>
            </a:r>
            <a:endParaRPr lang="es-ES" sz="2000" dirty="0">
              <a:ln>
                <a:solidFill>
                  <a:schemeClr val="tx1"/>
                </a:solidFill>
              </a:ln>
            </a:endParaRPr>
          </a:p>
        </p:txBody>
      </p:sp>
      <p:sp>
        <p:nvSpPr>
          <p:cNvPr id="17" name="3 Flecha a la derecha con muesca"/>
          <p:cNvSpPr/>
          <p:nvPr/>
        </p:nvSpPr>
        <p:spPr>
          <a:xfrm>
            <a:off x="0" y="6353086"/>
            <a:ext cx="1676067" cy="524638"/>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1. GENERALIDADES</a:t>
            </a:r>
          </a:p>
        </p:txBody>
      </p:sp>
      <p:sp>
        <p:nvSpPr>
          <p:cNvPr id="19" name="3 Flecha a la derecha con muesca"/>
          <p:cNvSpPr/>
          <p:nvPr/>
        </p:nvSpPr>
        <p:spPr>
          <a:xfrm>
            <a:off x="1535159" y="6260324"/>
            <a:ext cx="1499463" cy="680627"/>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solidFill>
                  <a:schemeClr val="tx1"/>
                </a:solidFill>
                <a:effectLst>
                  <a:outerShdw blurRad="38100" dist="38100" dir="2700000" algn="tl">
                    <a:srgbClr val="000000">
                      <a:alpha val="43137"/>
                    </a:srgbClr>
                  </a:outerShdw>
                </a:effectLst>
              </a:rPr>
              <a:t>2. PROBLEMA Y OBJETIVOS</a:t>
            </a:r>
          </a:p>
        </p:txBody>
      </p:sp>
      <p:sp>
        <p:nvSpPr>
          <p:cNvPr id="28" name="3 Flecha a la derecha con muesca"/>
          <p:cNvSpPr/>
          <p:nvPr/>
        </p:nvSpPr>
        <p:spPr>
          <a:xfrm>
            <a:off x="2912683" y="6291937"/>
            <a:ext cx="1881051" cy="617400"/>
          </a:xfrm>
          <a:prstGeom prst="notchedRightArrow">
            <a:avLst/>
          </a:prstGeom>
          <a:ln/>
        </p:spPr>
        <p:style>
          <a:lnRef idx="0">
            <a:schemeClr val="accent4"/>
          </a:lnRef>
          <a:fillRef idx="3">
            <a:schemeClr val="accent4"/>
          </a:fillRef>
          <a:effectRef idx="3">
            <a:schemeClr val="accent4"/>
          </a:effectRef>
          <a:fontRef idx="minor">
            <a:schemeClr val="lt1"/>
          </a:fontRef>
        </p:style>
        <p:txBody>
          <a:bodyPr rtlCol="0" anchor="ctr"/>
          <a:lstStyle/>
          <a:p>
            <a:r>
              <a:rPr lang="es-ES" sz="1200" b="1" dirty="0">
                <a:solidFill>
                  <a:schemeClr val="tx1"/>
                </a:solidFill>
                <a:effectLst>
                  <a:outerShdw blurRad="38100" dist="38100" dir="2700000" algn="tl">
                    <a:srgbClr val="000000">
                      <a:alpha val="43137"/>
                    </a:srgbClr>
                  </a:outerShdw>
                </a:effectLst>
              </a:rPr>
              <a:t>3.CARACTERIZACIÓN</a:t>
            </a:r>
          </a:p>
        </p:txBody>
      </p:sp>
      <p:sp>
        <p:nvSpPr>
          <p:cNvPr id="29" name="3 Flecha a la derecha con muesca"/>
          <p:cNvSpPr/>
          <p:nvPr/>
        </p:nvSpPr>
        <p:spPr>
          <a:xfrm>
            <a:off x="4671794" y="6338319"/>
            <a:ext cx="2146841"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4.ANÁLISIS ESTRUCTURAL</a:t>
            </a:r>
          </a:p>
        </p:txBody>
      </p:sp>
      <p:sp>
        <p:nvSpPr>
          <p:cNvPr id="30" name="3 Flecha a la derecha con muesca"/>
          <p:cNvSpPr/>
          <p:nvPr/>
        </p:nvSpPr>
        <p:spPr>
          <a:xfrm>
            <a:off x="8399943" y="6353086"/>
            <a:ext cx="1686247"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6. CONCLUSIONES </a:t>
            </a:r>
          </a:p>
        </p:txBody>
      </p:sp>
      <p:sp>
        <p:nvSpPr>
          <p:cNvPr id="31" name="3 Flecha a la derecha con muesca"/>
          <p:cNvSpPr/>
          <p:nvPr/>
        </p:nvSpPr>
        <p:spPr>
          <a:xfrm>
            <a:off x="6736555" y="6353086"/>
            <a:ext cx="1749718" cy="554172"/>
          </a:xfrm>
          <a:prstGeom prst="notchedRightArrow">
            <a:avLst/>
          </a:prstGeom>
          <a:ln/>
        </p:spPr>
        <p:style>
          <a:lnRef idx="2">
            <a:schemeClr val="accent3"/>
          </a:lnRef>
          <a:fillRef idx="1">
            <a:schemeClr val="lt1"/>
          </a:fillRef>
          <a:effectRef idx="0">
            <a:schemeClr val="accent3"/>
          </a:effectRef>
          <a:fontRef idx="minor">
            <a:schemeClr val="dk1"/>
          </a:fontRef>
        </p:style>
        <p:txBody>
          <a:bodyPr rtlCol="0" anchor="ctr"/>
          <a:lstStyle/>
          <a:p>
            <a:r>
              <a:rPr lang="es-ES" sz="1200" b="1" dirty="0">
                <a:effectLst>
                  <a:outerShdw blurRad="38100" dist="38100" dir="2700000" algn="tl">
                    <a:srgbClr val="000000">
                      <a:alpha val="43137"/>
                    </a:srgbClr>
                  </a:outerShdw>
                </a:effectLst>
              </a:rPr>
              <a:t>5.REFORZAMIENTO</a:t>
            </a:r>
          </a:p>
        </p:txBody>
      </p:sp>
      <p:pic>
        <p:nvPicPr>
          <p:cNvPr id="16" name="Imagen 15"/>
          <p:cNvPicPr/>
          <p:nvPr/>
        </p:nvPicPr>
        <p:blipFill rotWithShape="1">
          <a:blip r:embed="rId4"/>
          <a:srcRect t="2976" b="992"/>
          <a:stretch/>
        </p:blipFill>
        <p:spPr bwMode="auto">
          <a:xfrm>
            <a:off x="610325" y="864047"/>
            <a:ext cx="5519122" cy="4682313"/>
          </a:xfrm>
          <a:prstGeom prst="rect">
            <a:avLst/>
          </a:prstGeom>
          <a:ln>
            <a:noFill/>
          </a:ln>
          <a:extLst>
            <a:ext uri="{53640926-AAD7-44D8-BBD7-CCE9431645EC}">
              <a14:shadowObscured xmlns:a14="http://schemas.microsoft.com/office/drawing/2010/main"/>
            </a:ext>
          </a:extLst>
        </p:spPr>
      </p:pic>
      <p:sp>
        <p:nvSpPr>
          <p:cNvPr id="6" name="Flecha derecha 5"/>
          <p:cNvSpPr/>
          <p:nvPr/>
        </p:nvSpPr>
        <p:spPr>
          <a:xfrm rot="2896957">
            <a:off x="3043709" y="3657599"/>
            <a:ext cx="714937" cy="344774"/>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Rectángulo 22"/>
          <p:cNvSpPr/>
          <p:nvPr/>
        </p:nvSpPr>
        <p:spPr>
          <a:xfrm>
            <a:off x="1060840" y="5592742"/>
            <a:ext cx="3732894" cy="4019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Ubicación de estructura en la UESCL</a:t>
            </a:r>
          </a:p>
        </p:txBody>
      </p:sp>
      <p:sp>
        <p:nvSpPr>
          <p:cNvPr id="24" name="Rectángulo 23"/>
          <p:cNvSpPr/>
          <p:nvPr/>
        </p:nvSpPr>
        <p:spPr>
          <a:xfrm>
            <a:off x="5936104" y="5585630"/>
            <a:ext cx="3043004" cy="4090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Estructura en análisis</a:t>
            </a:r>
          </a:p>
        </p:txBody>
      </p:sp>
      <p:pic>
        <p:nvPicPr>
          <p:cNvPr id="2" name="Imagen 1"/>
          <p:cNvPicPr>
            <a:picLocks/>
          </p:cNvPicPr>
          <p:nvPr/>
        </p:nvPicPr>
        <p:blipFill rotWithShape="1">
          <a:blip r:embed="rId5">
            <a:extLst>
              <a:ext uri="{28A0092B-C50C-407E-A947-70E740481C1C}">
                <a14:useLocalDpi xmlns:a14="http://schemas.microsoft.com/office/drawing/2010/main" val="0"/>
              </a:ext>
            </a:extLst>
          </a:blip>
          <a:srcRect b="26217"/>
          <a:stretch/>
        </p:blipFill>
        <p:spPr>
          <a:xfrm>
            <a:off x="5936104" y="1267199"/>
            <a:ext cx="5400000" cy="3960000"/>
          </a:xfrm>
          <a:prstGeom prst="rect">
            <a:avLst/>
          </a:prstGeom>
        </p:spPr>
      </p:pic>
    </p:spTree>
    <p:extLst>
      <p:ext uri="{BB962C8B-B14F-4D97-AF65-F5344CB8AC3E}">
        <p14:creationId xmlns:p14="http://schemas.microsoft.com/office/powerpoint/2010/main" val="245147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theme/theme1.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5471</TotalTime>
  <Words>9771</Words>
  <Application>Microsoft Office PowerPoint</Application>
  <PresentationFormat>Panorámica</PresentationFormat>
  <Paragraphs>3114</Paragraphs>
  <Slides>87</Slides>
  <Notes>7</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87</vt:i4>
      </vt:variant>
    </vt:vector>
  </HeadingPairs>
  <TitlesOfParts>
    <vt:vector size="95" baseType="lpstr">
      <vt:lpstr>Arial</vt:lpstr>
      <vt:lpstr>Calibri</vt:lpstr>
      <vt:lpstr>Calibri Light</vt:lpstr>
      <vt:lpstr>Cambria Math</vt:lpstr>
      <vt:lpstr>Symbol</vt:lpstr>
      <vt:lpstr>Times New Roman</vt:lpstr>
      <vt:lpstr>Wingdings</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Andres Gonzalez</dc:creator>
  <cp:lastModifiedBy>Miguel</cp:lastModifiedBy>
  <cp:revision>370</cp:revision>
  <dcterms:created xsi:type="dcterms:W3CDTF">2017-12-18T20:50:38Z</dcterms:created>
  <dcterms:modified xsi:type="dcterms:W3CDTF">2018-08-30T22:22:15Z</dcterms:modified>
</cp:coreProperties>
</file>