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6.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9.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0.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1.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2.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3.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4.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6.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37.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38.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39.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40.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41.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42.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43.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44.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45.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46.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7.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48.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63" r:id="rId2"/>
    <p:sldId id="262" r:id="rId3"/>
    <p:sldId id="264" r:id="rId4"/>
    <p:sldId id="259" r:id="rId5"/>
    <p:sldId id="265" r:id="rId6"/>
    <p:sldId id="266" r:id="rId7"/>
    <p:sldId id="267" r:id="rId8"/>
    <p:sldId id="268" r:id="rId9"/>
    <p:sldId id="269" r:id="rId10"/>
    <p:sldId id="270" r:id="rId11"/>
    <p:sldId id="271" r:id="rId12"/>
    <p:sldId id="272" r:id="rId13"/>
    <p:sldId id="273" r:id="rId14"/>
    <p:sldId id="275" r:id="rId15"/>
    <p:sldId id="276" r:id="rId16"/>
    <p:sldId id="277" r:id="rId17"/>
    <p:sldId id="290" r:id="rId18"/>
    <p:sldId id="278" r:id="rId19"/>
    <p:sldId id="285" r:id="rId20"/>
    <p:sldId id="279" r:id="rId21"/>
    <p:sldId id="291" r:id="rId22"/>
    <p:sldId id="280" r:id="rId23"/>
    <p:sldId id="281" r:id="rId24"/>
    <p:sldId id="282" r:id="rId25"/>
    <p:sldId id="283" r:id="rId26"/>
    <p:sldId id="284" r:id="rId27"/>
    <p:sldId id="286" r:id="rId28"/>
    <p:sldId id="287" r:id="rId29"/>
    <p:sldId id="288" r:id="rId30"/>
    <p:sldId id="292" r:id="rId31"/>
    <p:sldId id="289"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1" r:id="rId50"/>
    <p:sldId id="312" r:id="rId51"/>
    <p:sldId id="313" r:id="rId52"/>
    <p:sldId id="314" r:id="rId53"/>
    <p:sldId id="257" r:id="rId54"/>
    <p:sldId id="315" r:id="rId55"/>
    <p:sldId id="316" r:id="rId56"/>
    <p:sldId id="317" r:id="rId57"/>
  </p:sldIdLst>
  <p:sldSz cx="9144000" cy="5715000" type="screen16x1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8"/>
    <p:restoredTop sz="92818"/>
  </p:normalViewPr>
  <p:slideViewPr>
    <p:cSldViewPr>
      <p:cViewPr varScale="1">
        <p:scale>
          <a:sx n="70" d="100"/>
          <a:sy n="70" d="100"/>
        </p:scale>
        <p:origin x="66" y="636"/>
      </p:cViewPr>
      <p:guideLst>
        <p:guide orient="horz" pos="1800"/>
        <p:guide pos="2880"/>
      </p:guideLst>
    </p:cSldViewPr>
  </p:slideViewPr>
  <p:notesTextViewPr>
    <p:cViewPr>
      <p:scale>
        <a:sx n="100" d="100"/>
        <a:sy n="100" d="100"/>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Users\vivi\Desktop\OneDrive%20-%20Escuela%20Polite&#769;cnica%20Nacional\TESIS\TESIS\RAPIDMINER\ANALISIS%20DE%20RESULTADO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_tradnl"/>
              <a:t>Precisión / Cobertura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bar"/>
        <c:grouping val="clustered"/>
        <c:varyColors val="0"/>
        <c:ser>
          <c:idx val="0"/>
          <c:order val="0"/>
          <c:tx>
            <c:strRef>
              <c:f>Cobertura!$B$29</c:f>
              <c:strCache>
                <c:ptCount val="1"/>
                <c:pt idx="0">
                  <c:v>Cobertura </c:v>
                </c:pt>
              </c:strCache>
            </c:strRef>
          </c:tx>
          <c:spPr>
            <a:solidFill>
              <a:schemeClr val="accent1"/>
            </a:solidFill>
            <a:ln>
              <a:noFill/>
            </a:ln>
            <a:effectLst/>
          </c:spPr>
          <c:invertIfNegative val="0"/>
          <c:cat>
            <c:strRef>
              <c:f>Cobertura!$C$28:$F$28</c:f>
              <c:strCache>
                <c:ptCount val="4"/>
                <c:pt idx="0">
                  <c:v>Aprobado</c:v>
                </c:pt>
                <c:pt idx="1">
                  <c:v>Fallido</c:v>
                </c:pt>
                <c:pt idx="2">
                  <c:v>Exonerado</c:v>
                </c:pt>
                <c:pt idx="3">
                  <c:v>Ninguno</c:v>
                </c:pt>
              </c:strCache>
            </c:strRef>
          </c:cat>
          <c:val>
            <c:numRef>
              <c:f>Cobertura!$C$29:$F$29</c:f>
              <c:numCache>
                <c:formatCode>0.00</c:formatCode>
                <c:ptCount val="4"/>
                <c:pt idx="0">
                  <c:v>91.620489826995481</c:v>
                </c:pt>
                <c:pt idx="1">
                  <c:v>97.669986474855534</c:v>
                </c:pt>
                <c:pt idx="2">
                  <c:v>99.931125681855747</c:v>
                </c:pt>
                <c:pt idx="3">
                  <c:v>97.68</c:v>
                </c:pt>
              </c:numCache>
            </c:numRef>
          </c:val>
          <c:extLst>
            <c:ext xmlns:c16="http://schemas.microsoft.com/office/drawing/2014/chart" uri="{C3380CC4-5D6E-409C-BE32-E72D297353CC}">
              <c16:uniqueId val="{00000000-65FB-0140-9D39-B2CA856E0AF4}"/>
            </c:ext>
          </c:extLst>
        </c:ser>
        <c:ser>
          <c:idx val="1"/>
          <c:order val="1"/>
          <c:tx>
            <c:strRef>
              <c:f>Cobertura!$B$30</c:f>
              <c:strCache>
                <c:ptCount val="1"/>
                <c:pt idx="0">
                  <c:v>Precisión</c:v>
                </c:pt>
              </c:strCache>
            </c:strRef>
          </c:tx>
          <c:spPr>
            <a:solidFill>
              <a:schemeClr val="accent2"/>
            </a:solidFill>
            <a:ln>
              <a:noFill/>
            </a:ln>
            <a:effectLst/>
          </c:spPr>
          <c:invertIfNegative val="0"/>
          <c:cat>
            <c:strRef>
              <c:f>Cobertura!$C$28:$F$28</c:f>
              <c:strCache>
                <c:ptCount val="4"/>
                <c:pt idx="0">
                  <c:v>Aprobado</c:v>
                </c:pt>
                <c:pt idx="1">
                  <c:v>Fallido</c:v>
                </c:pt>
                <c:pt idx="2">
                  <c:v>Exonerado</c:v>
                </c:pt>
                <c:pt idx="3">
                  <c:v>Ninguno</c:v>
                </c:pt>
              </c:strCache>
            </c:strRef>
          </c:cat>
          <c:val>
            <c:numRef>
              <c:f>Cobertura!$C$30:$F$30</c:f>
              <c:numCache>
                <c:formatCode>0.00</c:formatCode>
                <c:ptCount val="4"/>
                <c:pt idx="0">
                  <c:v>98.080057960514395</c:v>
                </c:pt>
                <c:pt idx="1">
                  <c:v>99.661250862555676</c:v>
                </c:pt>
                <c:pt idx="2">
                  <c:v>95.322313615220878</c:v>
                </c:pt>
                <c:pt idx="3">
                  <c:v>88.671023965141615</c:v>
                </c:pt>
              </c:numCache>
            </c:numRef>
          </c:val>
          <c:extLst>
            <c:ext xmlns:c16="http://schemas.microsoft.com/office/drawing/2014/chart" uri="{C3380CC4-5D6E-409C-BE32-E72D297353CC}">
              <c16:uniqueId val="{00000001-65FB-0140-9D39-B2CA856E0AF4}"/>
            </c:ext>
          </c:extLst>
        </c:ser>
        <c:dLbls>
          <c:showLegendKey val="0"/>
          <c:showVal val="0"/>
          <c:showCatName val="0"/>
          <c:showSerName val="0"/>
          <c:showPercent val="0"/>
          <c:showBubbleSize val="0"/>
        </c:dLbls>
        <c:gapWidth val="182"/>
        <c:axId val="243076623"/>
        <c:axId val="1950760512"/>
      </c:barChart>
      <c:catAx>
        <c:axId val="2430766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50760512"/>
        <c:crosses val="autoZero"/>
        <c:auto val="1"/>
        <c:lblAlgn val="ctr"/>
        <c:lblOffset val="100"/>
        <c:noMultiLvlLbl val="0"/>
      </c:catAx>
      <c:valAx>
        <c:axId val="195076051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430766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55C37D-0D27-2D44-A754-AB0F0B132091}" type="doc">
      <dgm:prSet loTypeId="urn:microsoft.com/office/officeart/2005/8/layout/funnel1" loCatId="" qsTypeId="urn:microsoft.com/office/officeart/2005/8/quickstyle/simple1" qsCatId="simple" csTypeId="urn:microsoft.com/office/officeart/2005/8/colors/accent1_2" csCatId="accent1" phldr="1"/>
      <dgm:spPr/>
      <dgm:t>
        <a:bodyPr/>
        <a:lstStyle/>
        <a:p>
          <a:endParaRPr lang="es-ES"/>
        </a:p>
      </dgm:t>
    </dgm:pt>
    <dgm:pt modelId="{969BD9FE-0465-5447-9008-475C8E74CC22}">
      <dgm:prSet phldrT="[Texto]"/>
      <dgm:spPr/>
      <dgm:t>
        <a:bodyPr/>
        <a:lstStyle/>
        <a:p>
          <a:r>
            <a:rPr lang="es-ES" b="1" dirty="0"/>
            <a:t>Herramientas de análisis de datos.</a:t>
          </a:r>
        </a:p>
      </dgm:t>
    </dgm:pt>
    <dgm:pt modelId="{BF71595A-4CB1-7144-AF41-FA8EAA41A7AD}" type="parTrans" cxnId="{FCFF5C2D-3488-7549-BBB6-BCCBB7842445}">
      <dgm:prSet/>
      <dgm:spPr/>
      <dgm:t>
        <a:bodyPr/>
        <a:lstStyle/>
        <a:p>
          <a:endParaRPr lang="es-ES"/>
        </a:p>
      </dgm:t>
    </dgm:pt>
    <dgm:pt modelId="{77B1308D-486D-144E-ACD5-D0D40DF64849}" type="sibTrans" cxnId="{FCFF5C2D-3488-7549-BBB6-BCCBB7842445}">
      <dgm:prSet/>
      <dgm:spPr/>
      <dgm:t>
        <a:bodyPr/>
        <a:lstStyle/>
        <a:p>
          <a:endParaRPr lang="es-ES"/>
        </a:p>
      </dgm:t>
    </dgm:pt>
    <dgm:pt modelId="{83A46EFE-6449-1941-887C-0896857662D9}">
      <dgm:prSet phldrT="[Texto]"/>
      <dgm:spPr/>
      <dgm:t>
        <a:bodyPr/>
        <a:lstStyle/>
        <a:p>
          <a:r>
            <a:rPr lang="es-EC" b="1" dirty="0"/>
            <a:t>Gran cantidad de información de los estudiantes.</a:t>
          </a:r>
          <a:endParaRPr lang="es-ES" b="1" dirty="0"/>
        </a:p>
      </dgm:t>
    </dgm:pt>
    <dgm:pt modelId="{3FC6F26E-962A-BE4C-B190-3545335EED0D}" type="parTrans" cxnId="{C02BECA6-19A3-404D-8A23-221E215E1B22}">
      <dgm:prSet/>
      <dgm:spPr/>
      <dgm:t>
        <a:bodyPr/>
        <a:lstStyle/>
        <a:p>
          <a:endParaRPr lang="es-ES"/>
        </a:p>
      </dgm:t>
    </dgm:pt>
    <dgm:pt modelId="{366DE352-7CCF-CE45-B8A3-A5FACF8BAF81}" type="sibTrans" cxnId="{C02BECA6-19A3-404D-8A23-221E215E1B22}">
      <dgm:prSet/>
      <dgm:spPr/>
      <dgm:t>
        <a:bodyPr/>
        <a:lstStyle/>
        <a:p>
          <a:endParaRPr lang="es-ES"/>
        </a:p>
      </dgm:t>
    </dgm:pt>
    <dgm:pt modelId="{2B67F5CB-4661-B34F-B9EE-A52B9FEFE311}">
      <dgm:prSet phldrT="[Texto]"/>
      <dgm:spPr/>
      <dgm:t>
        <a:bodyPr/>
        <a:lstStyle/>
        <a:p>
          <a:r>
            <a:rPr lang="es-ES" b="1" dirty="0"/>
            <a:t>Algoritmos de minería de datos</a:t>
          </a:r>
        </a:p>
      </dgm:t>
    </dgm:pt>
    <dgm:pt modelId="{29DF5C4D-EBBB-BD4D-9F53-8739C1471C07}" type="parTrans" cxnId="{8D5A3F0F-B793-D14D-BAF1-94488D346CCD}">
      <dgm:prSet/>
      <dgm:spPr/>
      <dgm:t>
        <a:bodyPr/>
        <a:lstStyle/>
        <a:p>
          <a:endParaRPr lang="es-ES"/>
        </a:p>
      </dgm:t>
    </dgm:pt>
    <dgm:pt modelId="{E2DE0478-0157-2143-99E4-7AED4247A680}" type="sibTrans" cxnId="{8D5A3F0F-B793-D14D-BAF1-94488D346CCD}">
      <dgm:prSet/>
      <dgm:spPr/>
      <dgm:t>
        <a:bodyPr/>
        <a:lstStyle/>
        <a:p>
          <a:endParaRPr lang="es-ES"/>
        </a:p>
      </dgm:t>
    </dgm:pt>
    <dgm:pt modelId="{44FDE827-9355-2345-BBA3-89DF34C119DA}">
      <dgm:prSet phldrT="[Texto]"/>
      <dgm:spPr/>
      <dgm:t>
        <a:bodyPr/>
        <a:lstStyle/>
        <a:p>
          <a:r>
            <a:rPr lang="es-EC" b="1" dirty="0"/>
            <a:t>Modelo analítico-predictivo </a:t>
          </a:r>
          <a:endParaRPr lang="es-ES" b="1" dirty="0"/>
        </a:p>
      </dgm:t>
    </dgm:pt>
    <dgm:pt modelId="{190EE392-12C6-DD4B-ABD0-C12380F2412E}" type="parTrans" cxnId="{2CDEA59D-0602-774B-B83F-296E8D39F8D1}">
      <dgm:prSet/>
      <dgm:spPr/>
      <dgm:t>
        <a:bodyPr/>
        <a:lstStyle/>
        <a:p>
          <a:endParaRPr lang="es-ES"/>
        </a:p>
      </dgm:t>
    </dgm:pt>
    <dgm:pt modelId="{E80B1E45-804A-9A4C-B071-FCA98CF057E3}" type="sibTrans" cxnId="{2CDEA59D-0602-774B-B83F-296E8D39F8D1}">
      <dgm:prSet/>
      <dgm:spPr/>
      <dgm:t>
        <a:bodyPr/>
        <a:lstStyle/>
        <a:p>
          <a:endParaRPr lang="es-ES"/>
        </a:p>
      </dgm:t>
    </dgm:pt>
    <dgm:pt modelId="{49C042D7-B77B-5A4B-AC37-0E5B47A043EA}" type="pres">
      <dgm:prSet presAssocID="{CD55C37D-0D27-2D44-A754-AB0F0B132091}" presName="Name0" presStyleCnt="0">
        <dgm:presLayoutVars>
          <dgm:chMax val="4"/>
          <dgm:resizeHandles val="exact"/>
        </dgm:presLayoutVars>
      </dgm:prSet>
      <dgm:spPr/>
      <dgm:t>
        <a:bodyPr/>
        <a:lstStyle/>
        <a:p>
          <a:endParaRPr lang="es-ES"/>
        </a:p>
      </dgm:t>
    </dgm:pt>
    <dgm:pt modelId="{77288251-ECEC-C346-AEA8-003B3630C986}" type="pres">
      <dgm:prSet presAssocID="{CD55C37D-0D27-2D44-A754-AB0F0B132091}" presName="ellipse" presStyleLbl="trBgShp" presStyleIdx="0" presStyleCnt="1"/>
      <dgm:spPr/>
    </dgm:pt>
    <dgm:pt modelId="{C80F734A-A576-B549-8845-AAFC9EBF67C0}" type="pres">
      <dgm:prSet presAssocID="{CD55C37D-0D27-2D44-A754-AB0F0B132091}" presName="arrow1" presStyleLbl="fgShp" presStyleIdx="0" presStyleCnt="1"/>
      <dgm:spPr/>
    </dgm:pt>
    <dgm:pt modelId="{7F0FD320-0F83-CA43-B9C0-2B8592B63593}" type="pres">
      <dgm:prSet presAssocID="{CD55C37D-0D27-2D44-A754-AB0F0B132091}" presName="rectangle" presStyleLbl="revTx" presStyleIdx="0" presStyleCnt="1" custLinFactNeighborX="1315" custLinFactNeighborY="-21857">
        <dgm:presLayoutVars>
          <dgm:bulletEnabled val="1"/>
        </dgm:presLayoutVars>
      </dgm:prSet>
      <dgm:spPr/>
      <dgm:t>
        <a:bodyPr/>
        <a:lstStyle/>
        <a:p>
          <a:endParaRPr lang="es-ES"/>
        </a:p>
      </dgm:t>
    </dgm:pt>
    <dgm:pt modelId="{01EECC01-BC2D-8146-8817-F75F0C31BA92}" type="pres">
      <dgm:prSet presAssocID="{83A46EFE-6449-1941-887C-0896857662D9}" presName="item1" presStyleLbl="node1" presStyleIdx="0" presStyleCnt="3">
        <dgm:presLayoutVars>
          <dgm:bulletEnabled val="1"/>
        </dgm:presLayoutVars>
      </dgm:prSet>
      <dgm:spPr/>
      <dgm:t>
        <a:bodyPr/>
        <a:lstStyle/>
        <a:p>
          <a:endParaRPr lang="es-ES"/>
        </a:p>
      </dgm:t>
    </dgm:pt>
    <dgm:pt modelId="{DE02DD48-AE8A-AE42-9A18-3D8B293D7AE0}" type="pres">
      <dgm:prSet presAssocID="{2B67F5CB-4661-B34F-B9EE-A52B9FEFE311}" presName="item2" presStyleLbl="node1" presStyleIdx="1" presStyleCnt="3">
        <dgm:presLayoutVars>
          <dgm:bulletEnabled val="1"/>
        </dgm:presLayoutVars>
      </dgm:prSet>
      <dgm:spPr/>
      <dgm:t>
        <a:bodyPr/>
        <a:lstStyle/>
        <a:p>
          <a:endParaRPr lang="es-ES"/>
        </a:p>
      </dgm:t>
    </dgm:pt>
    <dgm:pt modelId="{3B721A16-D572-624D-A9E6-12F02F62DEBE}" type="pres">
      <dgm:prSet presAssocID="{44FDE827-9355-2345-BBA3-89DF34C119DA}" presName="item3" presStyleLbl="node1" presStyleIdx="2" presStyleCnt="3">
        <dgm:presLayoutVars>
          <dgm:bulletEnabled val="1"/>
        </dgm:presLayoutVars>
      </dgm:prSet>
      <dgm:spPr/>
      <dgm:t>
        <a:bodyPr/>
        <a:lstStyle/>
        <a:p>
          <a:endParaRPr lang="es-ES"/>
        </a:p>
      </dgm:t>
    </dgm:pt>
    <dgm:pt modelId="{F5267CEA-5AA4-244B-95CB-9CD7AE8A7D5F}" type="pres">
      <dgm:prSet presAssocID="{CD55C37D-0D27-2D44-A754-AB0F0B132091}" presName="funnel" presStyleLbl="trAlignAcc1" presStyleIdx="0" presStyleCnt="1"/>
      <dgm:spPr/>
    </dgm:pt>
  </dgm:ptLst>
  <dgm:cxnLst>
    <dgm:cxn modelId="{957D1F42-2D0B-9542-AB9E-6A1032BA8C92}" type="presOf" srcId="{83A46EFE-6449-1941-887C-0896857662D9}" destId="{DE02DD48-AE8A-AE42-9A18-3D8B293D7AE0}" srcOrd="0" destOrd="0" presId="urn:microsoft.com/office/officeart/2005/8/layout/funnel1"/>
    <dgm:cxn modelId="{C02BECA6-19A3-404D-8A23-221E215E1B22}" srcId="{CD55C37D-0D27-2D44-A754-AB0F0B132091}" destId="{83A46EFE-6449-1941-887C-0896857662D9}" srcOrd="1" destOrd="0" parTransId="{3FC6F26E-962A-BE4C-B190-3545335EED0D}" sibTransId="{366DE352-7CCF-CE45-B8A3-A5FACF8BAF81}"/>
    <dgm:cxn modelId="{BE492291-9319-3D4A-87FE-DBD8852F4513}" type="presOf" srcId="{44FDE827-9355-2345-BBA3-89DF34C119DA}" destId="{7F0FD320-0F83-CA43-B9C0-2B8592B63593}" srcOrd="0" destOrd="0" presId="urn:microsoft.com/office/officeart/2005/8/layout/funnel1"/>
    <dgm:cxn modelId="{2CDEA59D-0602-774B-B83F-296E8D39F8D1}" srcId="{CD55C37D-0D27-2D44-A754-AB0F0B132091}" destId="{44FDE827-9355-2345-BBA3-89DF34C119DA}" srcOrd="3" destOrd="0" parTransId="{190EE392-12C6-DD4B-ABD0-C12380F2412E}" sibTransId="{E80B1E45-804A-9A4C-B071-FCA98CF057E3}"/>
    <dgm:cxn modelId="{8D5A3F0F-B793-D14D-BAF1-94488D346CCD}" srcId="{CD55C37D-0D27-2D44-A754-AB0F0B132091}" destId="{2B67F5CB-4661-B34F-B9EE-A52B9FEFE311}" srcOrd="2" destOrd="0" parTransId="{29DF5C4D-EBBB-BD4D-9F53-8739C1471C07}" sibTransId="{E2DE0478-0157-2143-99E4-7AED4247A680}"/>
    <dgm:cxn modelId="{FCFF5C2D-3488-7549-BBB6-BCCBB7842445}" srcId="{CD55C37D-0D27-2D44-A754-AB0F0B132091}" destId="{969BD9FE-0465-5447-9008-475C8E74CC22}" srcOrd="0" destOrd="0" parTransId="{BF71595A-4CB1-7144-AF41-FA8EAA41A7AD}" sibTransId="{77B1308D-486D-144E-ACD5-D0D40DF64849}"/>
    <dgm:cxn modelId="{5FFBA97C-3B9B-EF43-BDD1-D416D180ADFB}" type="presOf" srcId="{969BD9FE-0465-5447-9008-475C8E74CC22}" destId="{3B721A16-D572-624D-A9E6-12F02F62DEBE}" srcOrd="0" destOrd="0" presId="urn:microsoft.com/office/officeart/2005/8/layout/funnel1"/>
    <dgm:cxn modelId="{0403C107-800A-D846-9992-B0495AE1E6AA}" type="presOf" srcId="{2B67F5CB-4661-B34F-B9EE-A52B9FEFE311}" destId="{01EECC01-BC2D-8146-8817-F75F0C31BA92}" srcOrd="0" destOrd="0" presId="urn:microsoft.com/office/officeart/2005/8/layout/funnel1"/>
    <dgm:cxn modelId="{DFBB21C6-F5E1-CC47-BBA0-35D968FEF922}" type="presOf" srcId="{CD55C37D-0D27-2D44-A754-AB0F0B132091}" destId="{49C042D7-B77B-5A4B-AC37-0E5B47A043EA}" srcOrd="0" destOrd="0" presId="urn:microsoft.com/office/officeart/2005/8/layout/funnel1"/>
    <dgm:cxn modelId="{D69C23AF-DA93-FA4A-9334-0EFCF8193C5E}" type="presParOf" srcId="{49C042D7-B77B-5A4B-AC37-0E5B47A043EA}" destId="{77288251-ECEC-C346-AEA8-003B3630C986}" srcOrd="0" destOrd="0" presId="urn:microsoft.com/office/officeart/2005/8/layout/funnel1"/>
    <dgm:cxn modelId="{A002E370-017D-2649-8FFE-19F287D72166}" type="presParOf" srcId="{49C042D7-B77B-5A4B-AC37-0E5B47A043EA}" destId="{C80F734A-A576-B549-8845-AAFC9EBF67C0}" srcOrd="1" destOrd="0" presId="urn:microsoft.com/office/officeart/2005/8/layout/funnel1"/>
    <dgm:cxn modelId="{58933B36-9883-0341-9542-34DCAFD37EED}" type="presParOf" srcId="{49C042D7-B77B-5A4B-AC37-0E5B47A043EA}" destId="{7F0FD320-0F83-CA43-B9C0-2B8592B63593}" srcOrd="2" destOrd="0" presId="urn:microsoft.com/office/officeart/2005/8/layout/funnel1"/>
    <dgm:cxn modelId="{F44471A6-BE86-4A41-8686-1053FA9300E7}" type="presParOf" srcId="{49C042D7-B77B-5A4B-AC37-0E5B47A043EA}" destId="{01EECC01-BC2D-8146-8817-F75F0C31BA92}" srcOrd="3" destOrd="0" presId="urn:microsoft.com/office/officeart/2005/8/layout/funnel1"/>
    <dgm:cxn modelId="{9C876923-6CCD-E14C-8ED7-14DCEA1607A3}" type="presParOf" srcId="{49C042D7-B77B-5A4B-AC37-0E5B47A043EA}" destId="{DE02DD48-AE8A-AE42-9A18-3D8B293D7AE0}" srcOrd="4" destOrd="0" presId="urn:microsoft.com/office/officeart/2005/8/layout/funnel1"/>
    <dgm:cxn modelId="{DD64724A-7453-924F-A469-F3A45D53B02A}" type="presParOf" srcId="{49C042D7-B77B-5A4B-AC37-0E5B47A043EA}" destId="{3B721A16-D572-624D-A9E6-12F02F62DEBE}" srcOrd="5" destOrd="0" presId="urn:microsoft.com/office/officeart/2005/8/layout/funnel1"/>
    <dgm:cxn modelId="{BC271679-D495-9143-B88A-8D0899D01323}" type="presParOf" srcId="{49C042D7-B77B-5A4B-AC37-0E5B47A043EA}" destId="{F5267CEA-5AA4-244B-95CB-9CD7AE8A7D5F}"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2"/>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2"/>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2"/>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2"/>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2"/>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2"/>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2"/>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2"/>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2"/>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2"/>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08F37C-923C-B74E-9A40-63062E0E3C10}"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s-ES"/>
        </a:p>
      </dgm:t>
    </dgm:pt>
    <dgm:pt modelId="{16252777-0361-0945-AD61-997CC455B2F5}">
      <dgm:prSet phldrT="[Texto]"/>
      <dgm:spPr/>
      <dgm:t>
        <a:bodyPr/>
        <a:lstStyle/>
        <a:p>
          <a:r>
            <a:rPr lang="es-EC" dirty="0"/>
            <a:t>Analizar la información existente en las bases de datos de la Escuela Politécnica Nacional diseñando un modelo multidimencional, para determinar las posibles herramientas ETL en el proceso de limpieza y transformación de datos.</a:t>
          </a:r>
          <a:endParaRPr lang="es-ES" dirty="0"/>
        </a:p>
      </dgm:t>
    </dgm:pt>
    <dgm:pt modelId="{4709F24A-AE66-E04D-B791-9E91DA22A995}" type="parTrans" cxnId="{E49C0532-42BF-334C-B7AA-0F3C58E61423}">
      <dgm:prSet/>
      <dgm:spPr/>
      <dgm:t>
        <a:bodyPr/>
        <a:lstStyle/>
        <a:p>
          <a:endParaRPr lang="es-ES"/>
        </a:p>
      </dgm:t>
    </dgm:pt>
    <dgm:pt modelId="{D60886AD-DE12-7541-8F86-4C68DE33E043}" type="sibTrans" cxnId="{E49C0532-42BF-334C-B7AA-0F3C58E61423}">
      <dgm:prSet/>
      <dgm:spPr/>
      <dgm:t>
        <a:bodyPr/>
        <a:lstStyle/>
        <a:p>
          <a:endParaRPr lang="es-ES"/>
        </a:p>
      </dgm:t>
    </dgm:pt>
    <dgm:pt modelId="{036CF5DC-8D91-6541-A626-B6D0FC50F2FD}">
      <dgm:prSet phldrT="[Texto]"/>
      <dgm:spPr/>
      <dgm:t>
        <a:bodyPr/>
        <a:lstStyle/>
        <a:p>
          <a:r>
            <a:rPr lang="es-EC" dirty="0"/>
            <a:t>Seleccionar la herramienta ETL más factible para el diseño y creación de una bodega de datos, a partir de las fuentes de información de la Escuela Politécnica Nacional.</a:t>
          </a:r>
          <a:endParaRPr lang="es-ES" dirty="0"/>
        </a:p>
      </dgm:t>
    </dgm:pt>
    <dgm:pt modelId="{8D1EDD76-01E2-1B49-9E9C-6BB1A8504F00}" type="parTrans" cxnId="{09E5CF6C-BFB4-3441-A304-DAE14CCF4F64}">
      <dgm:prSet/>
      <dgm:spPr/>
      <dgm:t>
        <a:bodyPr/>
        <a:lstStyle/>
        <a:p>
          <a:endParaRPr lang="es-ES"/>
        </a:p>
      </dgm:t>
    </dgm:pt>
    <dgm:pt modelId="{53BB9D86-375C-904D-83DC-380016D72702}" type="sibTrans" cxnId="{09E5CF6C-BFB4-3441-A304-DAE14CCF4F64}">
      <dgm:prSet/>
      <dgm:spPr/>
      <dgm:t>
        <a:bodyPr/>
        <a:lstStyle/>
        <a:p>
          <a:endParaRPr lang="es-ES"/>
        </a:p>
      </dgm:t>
    </dgm:pt>
    <dgm:pt modelId="{698E0AB5-1B62-4547-B960-C93371A3FD3F}">
      <dgm:prSet phldrT="[Texto]"/>
      <dgm:spPr/>
      <dgm:t>
        <a:bodyPr/>
        <a:lstStyle/>
        <a:p>
          <a:r>
            <a:rPr lang="es-EC" dirty="0"/>
            <a:t>Identificar los algoritmos de minería de datos, para ser utilizados en el modelo a diseñar, utilizando una herramienta de minería de datos.</a:t>
          </a:r>
        </a:p>
      </dgm:t>
    </dgm:pt>
    <dgm:pt modelId="{B5FFB4BD-F828-A44B-B79B-631776FE158C}" type="parTrans" cxnId="{5520CEFE-E6CD-1644-ACE3-9C907FBB76C8}">
      <dgm:prSet/>
      <dgm:spPr/>
      <dgm:t>
        <a:bodyPr/>
        <a:lstStyle/>
        <a:p>
          <a:endParaRPr lang="es-ES"/>
        </a:p>
      </dgm:t>
    </dgm:pt>
    <dgm:pt modelId="{5E8CA089-C22C-8B4E-9D0E-F0D786DB58E3}" type="sibTrans" cxnId="{5520CEFE-E6CD-1644-ACE3-9C907FBB76C8}">
      <dgm:prSet/>
      <dgm:spPr/>
      <dgm:t>
        <a:bodyPr/>
        <a:lstStyle/>
        <a:p>
          <a:endParaRPr lang="es-ES"/>
        </a:p>
      </dgm:t>
    </dgm:pt>
    <dgm:pt modelId="{467750DA-078B-A94F-8E5E-BC8031DF493C}">
      <dgm:prSet phldrT="[Texto]"/>
      <dgm:spPr/>
      <dgm:t>
        <a:bodyPr/>
        <a:lstStyle/>
        <a:p>
          <a:r>
            <a:rPr lang="es-EC" dirty="0"/>
            <a:t>Crear el modelo de minería de datos mediante el algoritmo para determinar los patrones que afectan el desempeño de los alumnos.</a:t>
          </a:r>
        </a:p>
      </dgm:t>
    </dgm:pt>
    <dgm:pt modelId="{5E1DC1D3-BA27-F943-8E43-8A627FC16E47}" type="parTrans" cxnId="{399E8A6D-31F1-F147-9A82-8E066B0BB0CC}">
      <dgm:prSet/>
      <dgm:spPr/>
      <dgm:t>
        <a:bodyPr/>
        <a:lstStyle/>
        <a:p>
          <a:endParaRPr lang="es-ES"/>
        </a:p>
      </dgm:t>
    </dgm:pt>
    <dgm:pt modelId="{37667B6A-A07D-CF4F-9322-9D2470F8C70F}" type="sibTrans" cxnId="{399E8A6D-31F1-F147-9A82-8E066B0BB0CC}">
      <dgm:prSet/>
      <dgm:spPr/>
      <dgm:t>
        <a:bodyPr/>
        <a:lstStyle/>
        <a:p>
          <a:endParaRPr lang="es-ES"/>
        </a:p>
      </dgm:t>
    </dgm:pt>
    <dgm:pt modelId="{E8AF3A4A-967E-8A43-B48B-C8B87ABB2604}">
      <dgm:prSet phldrT="[Texto]"/>
      <dgm:spPr/>
      <dgm:t>
        <a:bodyPr/>
        <a:lstStyle/>
        <a:p>
          <a:r>
            <a:rPr lang="es-EC" dirty="0"/>
            <a:t>Evaluar el modelo analítico-predictivo a través del uso de técnicas de validación implementadas en minería de datos, para determinar el nivel de confianza en un resultado predictivo.</a:t>
          </a:r>
        </a:p>
      </dgm:t>
    </dgm:pt>
    <dgm:pt modelId="{861BF458-F82E-6242-A40B-D7EF314E0B39}" type="parTrans" cxnId="{E0DE5F73-CF6C-3A4E-B7B6-FBBD67D1F248}">
      <dgm:prSet/>
      <dgm:spPr/>
      <dgm:t>
        <a:bodyPr/>
        <a:lstStyle/>
        <a:p>
          <a:endParaRPr lang="es-ES"/>
        </a:p>
      </dgm:t>
    </dgm:pt>
    <dgm:pt modelId="{6EA46510-DAA0-2742-8F5B-A02F6A46DE86}" type="sibTrans" cxnId="{E0DE5F73-CF6C-3A4E-B7B6-FBBD67D1F248}">
      <dgm:prSet/>
      <dgm:spPr/>
      <dgm:t>
        <a:bodyPr/>
        <a:lstStyle/>
        <a:p>
          <a:endParaRPr lang="es-ES"/>
        </a:p>
      </dgm:t>
    </dgm:pt>
    <dgm:pt modelId="{1F879118-F760-DA46-8350-B5DCBA900772}" type="pres">
      <dgm:prSet presAssocID="{1908F37C-923C-B74E-9A40-63062E0E3C10}" presName="Name0" presStyleCnt="0">
        <dgm:presLayoutVars>
          <dgm:chMax val="7"/>
          <dgm:chPref val="7"/>
          <dgm:dir/>
        </dgm:presLayoutVars>
      </dgm:prSet>
      <dgm:spPr/>
      <dgm:t>
        <a:bodyPr/>
        <a:lstStyle/>
        <a:p>
          <a:endParaRPr lang="es-ES"/>
        </a:p>
      </dgm:t>
    </dgm:pt>
    <dgm:pt modelId="{6CB37B3D-32A5-F947-8D17-5E6FE0BD9E7C}" type="pres">
      <dgm:prSet presAssocID="{1908F37C-923C-B74E-9A40-63062E0E3C10}" presName="Name1" presStyleCnt="0"/>
      <dgm:spPr/>
    </dgm:pt>
    <dgm:pt modelId="{4AB0AEE3-31EA-CA4B-B911-5E12ABCE92A1}" type="pres">
      <dgm:prSet presAssocID="{1908F37C-923C-B74E-9A40-63062E0E3C10}" presName="cycle" presStyleCnt="0"/>
      <dgm:spPr/>
    </dgm:pt>
    <dgm:pt modelId="{66B19E07-8C0D-A046-8235-27D4027595FC}" type="pres">
      <dgm:prSet presAssocID="{1908F37C-923C-B74E-9A40-63062E0E3C10}" presName="srcNode" presStyleLbl="node1" presStyleIdx="0" presStyleCnt="5"/>
      <dgm:spPr/>
    </dgm:pt>
    <dgm:pt modelId="{E8818D8A-14AF-E346-9F63-133B1F2636B5}" type="pres">
      <dgm:prSet presAssocID="{1908F37C-923C-B74E-9A40-63062E0E3C10}" presName="conn" presStyleLbl="parChTrans1D2" presStyleIdx="0" presStyleCnt="1"/>
      <dgm:spPr/>
      <dgm:t>
        <a:bodyPr/>
        <a:lstStyle/>
        <a:p>
          <a:endParaRPr lang="es-ES"/>
        </a:p>
      </dgm:t>
    </dgm:pt>
    <dgm:pt modelId="{3896E44F-9411-9D46-B697-BC0A69C9623A}" type="pres">
      <dgm:prSet presAssocID="{1908F37C-923C-B74E-9A40-63062E0E3C10}" presName="extraNode" presStyleLbl="node1" presStyleIdx="0" presStyleCnt="5"/>
      <dgm:spPr/>
    </dgm:pt>
    <dgm:pt modelId="{609A8159-B816-FB4F-B0DA-0AC0E67E01CB}" type="pres">
      <dgm:prSet presAssocID="{1908F37C-923C-B74E-9A40-63062E0E3C10}" presName="dstNode" presStyleLbl="node1" presStyleIdx="0" presStyleCnt="5"/>
      <dgm:spPr/>
    </dgm:pt>
    <dgm:pt modelId="{E6E9A2BE-7D54-CA4F-BDC6-069D24817EC2}" type="pres">
      <dgm:prSet presAssocID="{16252777-0361-0945-AD61-997CC455B2F5}" presName="text_1" presStyleLbl="node1" presStyleIdx="0" presStyleCnt="5">
        <dgm:presLayoutVars>
          <dgm:bulletEnabled val="1"/>
        </dgm:presLayoutVars>
      </dgm:prSet>
      <dgm:spPr/>
      <dgm:t>
        <a:bodyPr/>
        <a:lstStyle/>
        <a:p>
          <a:endParaRPr lang="es-ES"/>
        </a:p>
      </dgm:t>
    </dgm:pt>
    <dgm:pt modelId="{BD42B3DC-9079-594D-A785-968B046636F2}" type="pres">
      <dgm:prSet presAssocID="{16252777-0361-0945-AD61-997CC455B2F5}" presName="accent_1" presStyleCnt="0"/>
      <dgm:spPr/>
    </dgm:pt>
    <dgm:pt modelId="{9F007EE4-87BC-8744-8FE3-7171A422DB73}" type="pres">
      <dgm:prSet presAssocID="{16252777-0361-0945-AD61-997CC455B2F5}" presName="accentRepeatNode" presStyleLbl="solidFgAcc1" presStyleIdx="0" presStyleCnt="5"/>
      <dgm:spPr/>
    </dgm:pt>
    <dgm:pt modelId="{2CCC6D4A-4190-3C44-86C0-9892B562B020}" type="pres">
      <dgm:prSet presAssocID="{036CF5DC-8D91-6541-A626-B6D0FC50F2FD}" presName="text_2" presStyleLbl="node1" presStyleIdx="1" presStyleCnt="5">
        <dgm:presLayoutVars>
          <dgm:bulletEnabled val="1"/>
        </dgm:presLayoutVars>
      </dgm:prSet>
      <dgm:spPr/>
      <dgm:t>
        <a:bodyPr/>
        <a:lstStyle/>
        <a:p>
          <a:endParaRPr lang="es-ES"/>
        </a:p>
      </dgm:t>
    </dgm:pt>
    <dgm:pt modelId="{D005D437-05A3-B746-A7F7-25F9807BEA3A}" type="pres">
      <dgm:prSet presAssocID="{036CF5DC-8D91-6541-A626-B6D0FC50F2FD}" presName="accent_2" presStyleCnt="0"/>
      <dgm:spPr/>
    </dgm:pt>
    <dgm:pt modelId="{04BF39C8-E130-0147-84AA-1803BD27C8B9}" type="pres">
      <dgm:prSet presAssocID="{036CF5DC-8D91-6541-A626-B6D0FC50F2FD}" presName="accentRepeatNode" presStyleLbl="solidFgAcc1" presStyleIdx="1" presStyleCnt="5"/>
      <dgm:spPr/>
    </dgm:pt>
    <dgm:pt modelId="{DEAFC94E-341F-DC47-826A-9B36E1AB92EC}" type="pres">
      <dgm:prSet presAssocID="{698E0AB5-1B62-4547-B960-C93371A3FD3F}" presName="text_3" presStyleLbl="node1" presStyleIdx="2" presStyleCnt="5">
        <dgm:presLayoutVars>
          <dgm:bulletEnabled val="1"/>
        </dgm:presLayoutVars>
      </dgm:prSet>
      <dgm:spPr/>
      <dgm:t>
        <a:bodyPr/>
        <a:lstStyle/>
        <a:p>
          <a:endParaRPr lang="es-ES"/>
        </a:p>
      </dgm:t>
    </dgm:pt>
    <dgm:pt modelId="{5DBB63EE-D201-8F41-951B-578521FA6B95}" type="pres">
      <dgm:prSet presAssocID="{698E0AB5-1B62-4547-B960-C93371A3FD3F}" presName="accent_3" presStyleCnt="0"/>
      <dgm:spPr/>
    </dgm:pt>
    <dgm:pt modelId="{15AC1500-CB9B-5B4C-B917-35875F3EE936}" type="pres">
      <dgm:prSet presAssocID="{698E0AB5-1B62-4547-B960-C93371A3FD3F}" presName="accentRepeatNode" presStyleLbl="solidFgAcc1" presStyleIdx="2" presStyleCnt="5"/>
      <dgm:spPr/>
    </dgm:pt>
    <dgm:pt modelId="{BD0D5113-A158-C24C-A531-2B89C6541854}" type="pres">
      <dgm:prSet presAssocID="{467750DA-078B-A94F-8E5E-BC8031DF493C}" presName="text_4" presStyleLbl="node1" presStyleIdx="3" presStyleCnt="5">
        <dgm:presLayoutVars>
          <dgm:bulletEnabled val="1"/>
        </dgm:presLayoutVars>
      </dgm:prSet>
      <dgm:spPr/>
      <dgm:t>
        <a:bodyPr/>
        <a:lstStyle/>
        <a:p>
          <a:endParaRPr lang="es-ES"/>
        </a:p>
      </dgm:t>
    </dgm:pt>
    <dgm:pt modelId="{0047A795-66D0-094F-A913-C016155F34A9}" type="pres">
      <dgm:prSet presAssocID="{467750DA-078B-A94F-8E5E-BC8031DF493C}" presName="accent_4" presStyleCnt="0"/>
      <dgm:spPr/>
    </dgm:pt>
    <dgm:pt modelId="{C375AF58-3187-E145-A793-FB61BFE4B258}" type="pres">
      <dgm:prSet presAssocID="{467750DA-078B-A94F-8E5E-BC8031DF493C}" presName="accentRepeatNode" presStyleLbl="solidFgAcc1" presStyleIdx="3" presStyleCnt="5"/>
      <dgm:spPr/>
    </dgm:pt>
    <dgm:pt modelId="{DCEA4300-A96A-8642-AC08-D33DE31382A8}" type="pres">
      <dgm:prSet presAssocID="{E8AF3A4A-967E-8A43-B48B-C8B87ABB2604}" presName="text_5" presStyleLbl="node1" presStyleIdx="4" presStyleCnt="5">
        <dgm:presLayoutVars>
          <dgm:bulletEnabled val="1"/>
        </dgm:presLayoutVars>
      </dgm:prSet>
      <dgm:spPr/>
      <dgm:t>
        <a:bodyPr/>
        <a:lstStyle/>
        <a:p>
          <a:endParaRPr lang="es-ES"/>
        </a:p>
      </dgm:t>
    </dgm:pt>
    <dgm:pt modelId="{A80390D6-6A2E-3548-B370-C95FA47328EF}" type="pres">
      <dgm:prSet presAssocID="{E8AF3A4A-967E-8A43-B48B-C8B87ABB2604}" presName="accent_5" presStyleCnt="0"/>
      <dgm:spPr/>
    </dgm:pt>
    <dgm:pt modelId="{DEA7A5AB-0E1C-E743-A617-65330767313C}" type="pres">
      <dgm:prSet presAssocID="{E8AF3A4A-967E-8A43-B48B-C8B87ABB2604}" presName="accentRepeatNode" presStyleLbl="solidFgAcc1" presStyleIdx="4" presStyleCnt="5"/>
      <dgm:spPr/>
    </dgm:pt>
  </dgm:ptLst>
  <dgm:cxnLst>
    <dgm:cxn modelId="{E49C0532-42BF-334C-B7AA-0F3C58E61423}" srcId="{1908F37C-923C-B74E-9A40-63062E0E3C10}" destId="{16252777-0361-0945-AD61-997CC455B2F5}" srcOrd="0" destOrd="0" parTransId="{4709F24A-AE66-E04D-B791-9E91DA22A995}" sibTransId="{D60886AD-DE12-7541-8F86-4C68DE33E043}"/>
    <dgm:cxn modelId="{2133622D-B317-FD45-B4E0-95EEA93F9360}" type="presOf" srcId="{1908F37C-923C-B74E-9A40-63062E0E3C10}" destId="{1F879118-F760-DA46-8350-B5DCBA900772}" srcOrd="0" destOrd="0" presId="urn:microsoft.com/office/officeart/2008/layout/VerticalCurvedList"/>
    <dgm:cxn modelId="{399E8A6D-31F1-F147-9A82-8E066B0BB0CC}" srcId="{1908F37C-923C-B74E-9A40-63062E0E3C10}" destId="{467750DA-078B-A94F-8E5E-BC8031DF493C}" srcOrd="3" destOrd="0" parTransId="{5E1DC1D3-BA27-F943-8E43-8A627FC16E47}" sibTransId="{37667B6A-A07D-CF4F-9322-9D2470F8C70F}"/>
    <dgm:cxn modelId="{1F34BAF9-7490-C949-A51F-F34D40DBD4E6}" type="presOf" srcId="{467750DA-078B-A94F-8E5E-BC8031DF493C}" destId="{BD0D5113-A158-C24C-A531-2B89C6541854}" srcOrd="0" destOrd="0" presId="urn:microsoft.com/office/officeart/2008/layout/VerticalCurvedList"/>
    <dgm:cxn modelId="{E0DE5F73-CF6C-3A4E-B7B6-FBBD67D1F248}" srcId="{1908F37C-923C-B74E-9A40-63062E0E3C10}" destId="{E8AF3A4A-967E-8A43-B48B-C8B87ABB2604}" srcOrd="4" destOrd="0" parTransId="{861BF458-F82E-6242-A40B-D7EF314E0B39}" sibTransId="{6EA46510-DAA0-2742-8F5B-A02F6A46DE86}"/>
    <dgm:cxn modelId="{395EA6D0-3C72-BD41-80E5-76CFAA23B223}" type="presOf" srcId="{E8AF3A4A-967E-8A43-B48B-C8B87ABB2604}" destId="{DCEA4300-A96A-8642-AC08-D33DE31382A8}" srcOrd="0" destOrd="0" presId="urn:microsoft.com/office/officeart/2008/layout/VerticalCurvedList"/>
    <dgm:cxn modelId="{C7D7B2F6-5EFF-3948-9752-CD32691C6DDE}" type="presOf" srcId="{16252777-0361-0945-AD61-997CC455B2F5}" destId="{E6E9A2BE-7D54-CA4F-BDC6-069D24817EC2}" srcOrd="0" destOrd="0" presId="urn:microsoft.com/office/officeart/2008/layout/VerticalCurvedList"/>
    <dgm:cxn modelId="{5520CEFE-E6CD-1644-ACE3-9C907FBB76C8}" srcId="{1908F37C-923C-B74E-9A40-63062E0E3C10}" destId="{698E0AB5-1B62-4547-B960-C93371A3FD3F}" srcOrd="2" destOrd="0" parTransId="{B5FFB4BD-F828-A44B-B79B-631776FE158C}" sibTransId="{5E8CA089-C22C-8B4E-9D0E-F0D786DB58E3}"/>
    <dgm:cxn modelId="{CD5E0B68-D23C-E041-8BED-9D6497D080BC}" type="presOf" srcId="{D60886AD-DE12-7541-8F86-4C68DE33E043}" destId="{E8818D8A-14AF-E346-9F63-133B1F2636B5}" srcOrd="0" destOrd="0" presId="urn:microsoft.com/office/officeart/2008/layout/VerticalCurvedList"/>
    <dgm:cxn modelId="{09E5CF6C-BFB4-3441-A304-DAE14CCF4F64}" srcId="{1908F37C-923C-B74E-9A40-63062E0E3C10}" destId="{036CF5DC-8D91-6541-A626-B6D0FC50F2FD}" srcOrd="1" destOrd="0" parTransId="{8D1EDD76-01E2-1B49-9E9C-6BB1A8504F00}" sibTransId="{53BB9D86-375C-904D-83DC-380016D72702}"/>
    <dgm:cxn modelId="{46502A5A-6DD5-F442-B1B0-AC489F134E98}" type="presOf" srcId="{698E0AB5-1B62-4547-B960-C93371A3FD3F}" destId="{DEAFC94E-341F-DC47-826A-9B36E1AB92EC}" srcOrd="0" destOrd="0" presId="urn:microsoft.com/office/officeart/2008/layout/VerticalCurvedList"/>
    <dgm:cxn modelId="{ED84B24C-6A77-534E-9374-F19CEA2D33CE}" type="presOf" srcId="{036CF5DC-8D91-6541-A626-B6D0FC50F2FD}" destId="{2CCC6D4A-4190-3C44-86C0-9892B562B020}" srcOrd="0" destOrd="0" presId="urn:microsoft.com/office/officeart/2008/layout/VerticalCurvedList"/>
    <dgm:cxn modelId="{7943D1A6-2FBA-D34F-9568-A46259728543}" type="presParOf" srcId="{1F879118-F760-DA46-8350-B5DCBA900772}" destId="{6CB37B3D-32A5-F947-8D17-5E6FE0BD9E7C}" srcOrd="0" destOrd="0" presId="urn:microsoft.com/office/officeart/2008/layout/VerticalCurvedList"/>
    <dgm:cxn modelId="{10298B9D-E9A3-E043-A86D-9EF4BFB9FBE6}" type="presParOf" srcId="{6CB37B3D-32A5-F947-8D17-5E6FE0BD9E7C}" destId="{4AB0AEE3-31EA-CA4B-B911-5E12ABCE92A1}" srcOrd="0" destOrd="0" presId="urn:microsoft.com/office/officeart/2008/layout/VerticalCurvedList"/>
    <dgm:cxn modelId="{3E577CBA-E716-8645-8FDB-59694A4A5C9B}" type="presParOf" srcId="{4AB0AEE3-31EA-CA4B-B911-5E12ABCE92A1}" destId="{66B19E07-8C0D-A046-8235-27D4027595FC}" srcOrd="0" destOrd="0" presId="urn:microsoft.com/office/officeart/2008/layout/VerticalCurvedList"/>
    <dgm:cxn modelId="{F23F4A9A-4E56-E441-85A0-9E10FA609D45}" type="presParOf" srcId="{4AB0AEE3-31EA-CA4B-B911-5E12ABCE92A1}" destId="{E8818D8A-14AF-E346-9F63-133B1F2636B5}" srcOrd="1" destOrd="0" presId="urn:microsoft.com/office/officeart/2008/layout/VerticalCurvedList"/>
    <dgm:cxn modelId="{470C5A95-12E8-E743-AAE0-DF5D2CEBDA28}" type="presParOf" srcId="{4AB0AEE3-31EA-CA4B-B911-5E12ABCE92A1}" destId="{3896E44F-9411-9D46-B697-BC0A69C9623A}" srcOrd="2" destOrd="0" presId="urn:microsoft.com/office/officeart/2008/layout/VerticalCurvedList"/>
    <dgm:cxn modelId="{088F8777-46F5-6049-9B8B-6F871FB829C5}" type="presParOf" srcId="{4AB0AEE3-31EA-CA4B-B911-5E12ABCE92A1}" destId="{609A8159-B816-FB4F-B0DA-0AC0E67E01CB}" srcOrd="3" destOrd="0" presId="urn:microsoft.com/office/officeart/2008/layout/VerticalCurvedList"/>
    <dgm:cxn modelId="{6607CFE9-7971-3D4B-A993-C67FF8907B7F}" type="presParOf" srcId="{6CB37B3D-32A5-F947-8D17-5E6FE0BD9E7C}" destId="{E6E9A2BE-7D54-CA4F-BDC6-069D24817EC2}" srcOrd="1" destOrd="0" presId="urn:microsoft.com/office/officeart/2008/layout/VerticalCurvedList"/>
    <dgm:cxn modelId="{1D99CCC1-FE58-DB4A-A06F-50969F3D0F46}" type="presParOf" srcId="{6CB37B3D-32A5-F947-8D17-5E6FE0BD9E7C}" destId="{BD42B3DC-9079-594D-A785-968B046636F2}" srcOrd="2" destOrd="0" presId="urn:microsoft.com/office/officeart/2008/layout/VerticalCurvedList"/>
    <dgm:cxn modelId="{17B608CE-9003-7440-B4CE-EDF9EA46E8AE}" type="presParOf" srcId="{BD42B3DC-9079-594D-A785-968B046636F2}" destId="{9F007EE4-87BC-8744-8FE3-7171A422DB73}" srcOrd="0" destOrd="0" presId="urn:microsoft.com/office/officeart/2008/layout/VerticalCurvedList"/>
    <dgm:cxn modelId="{081E5C97-EB57-EE4C-ACCD-45DAEDFC9E39}" type="presParOf" srcId="{6CB37B3D-32A5-F947-8D17-5E6FE0BD9E7C}" destId="{2CCC6D4A-4190-3C44-86C0-9892B562B020}" srcOrd="3" destOrd="0" presId="urn:microsoft.com/office/officeart/2008/layout/VerticalCurvedList"/>
    <dgm:cxn modelId="{3D76A1D2-85AE-3446-8936-EB7001280D68}" type="presParOf" srcId="{6CB37B3D-32A5-F947-8D17-5E6FE0BD9E7C}" destId="{D005D437-05A3-B746-A7F7-25F9807BEA3A}" srcOrd="4" destOrd="0" presId="urn:microsoft.com/office/officeart/2008/layout/VerticalCurvedList"/>
    <dgm:cxn modelId="{D278005F-5175-3447-8C7F-47EEAD604250}" type="presParOf" srcId="{D005D437-05A3-B746-A7F7-25F9807BEA3A}" destId="{04BF39C8-E130-0147-84AA-1803BD27C8B9}" srcOrd="0" destOrd="0" presId="urn:microsoft.com/office/officeart/2008/layout/VerticalCurvedList"/>
    <dgm:cxn modelId="{0B3237E0-920F-2B48-8E17-411A91782C9A}" type="presParOf" srcId="{6CB37B3D-32A5-F947-8D17-5E6FE0BD9E7C}" destId="{DEAFC94E-341F-DC47-826A-9B36E1AB92EC}" srcOrd="5" destOrd="0" presId="urn:microsoft.com/office/officeart/2008/layout/VerticalCurvedList"/>
    <dgm:cxn modelId="{B0225734-4E9C-B944-A621-52814F39AD03}" type="presParOf" srcId="{6CB37B3D-32A5-F947-8D17-5E6FE0BD9E7C}" destId="{5DBB63EE-D201-8F41-951B-578521FA6B95}" srcOrd="6" destOrd="0" presId="urn:microsoft.com/office/officeart/2008/layout/VerticalCurvedList"/>
    <dgm:cxn modelId="{D272C599-8018-2145-8451-01C23B77084B}" type="presParOf" srcId="{5DBB63EE-D201-8F41-951B-578521FA6B95}" destId="{15AC1500-CB9B-5B4C-B917-35875F3EE936}" srcOrd="0" destOrd="0" presId="urn:microsoft.com/office/officeart/2008/layout/VerticalCurvedList"/>
    <dgm:cxn modelId="{6D6051A7-4C01-4B4B-9549-F512CA652EF8}" type="presParOf" srcId="{6CB37B3D-32A5-F947-8D17-5E6FE0BD9E7C}" destId="{BD0D5113-A158-C24C-A531-2B89C6541854}" srcOrd="7" destOrd="0" presId="urn:microsoft.com/office/officeart/2008/layout/VerticalCurvedList"/>
    <dgm:cxn modelId="{E4A125FC-A507-4A49-A08F-F24BB23092D2}" type="presParOf" srcId="{6CB37B3D-32A5-F947-8D17-5E6FE0BD9E7C}" destId="{0047A795-66D0-094F-A913-C016155F34A9}" srcOrd="8" destOrd="0" presId="urn:microsoft.com/office/officeart/2008/layout/VerticalCurvedList"/>
    <dgm:cxn modelId="{F334E0D7-5F20-C64D-87FF-DC92E858B459}" type="presParOf" srcId="{0047A795-66D0-094F-A913-C016155F34A9}" destId="{C375AF58-3187-E145-A793-FB61BFE4B258}" srcOrd="0" destOrd="0" presId="urn:microsoft.com/office/officeart/2008/layout/VerticalCurvedList"/>
    <dgm:cxn modelId="{FC9FA962-47EF-F540-A1BA-F2660A10661F}" type="presParOf" srcId="{6CB37B3D-32A5-F947-8D17-5E6FE0BD9E7C}" destId="{DCEA4300-A96A-8642-AC08-D33DE31382A8}" srcOrd="9" destOrd="0" presId="urn:microsoft.com/office/officeart/2008/layout/VerticalCurvedList"/>
    <dgm:cxn modelId="{25C83EFD-A824-D94C-87F1-FD5F0B68AB4B}" type="presParOf" srcId="{6CB37B3D-32A5-F947-8D17-5E6FE0BD9E7C}" destId="{A80390D6-6A2E-3548-B370-C95FA47328EF}" srcOrd="10" destOrd="0" presId="urn:microsoft.com/office/officeart/2008/layout/VerticalCurvedList"/>
    <dgm:cxn modelId="{60BD7DF1-4D7F-2A4F-BD91-91C693E73D76}" type="presParOf" srcId="{A80390D6-6A2E-3548-B370-C95FA47328EF}" destId="{DEA7A5AB-0E1C-E743-A617-65330767313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2"/>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2"/>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2"/>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a:solidFill>
          <a:schemeClr val="accent2"/>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a:solidFill>
          <a:schemeClr val="accent2"/>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a:solidFill>
          <a:schemeClr val="accent2"/>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a:solidFill>
          <a:schemeClr val="accent2"/>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a:solidFill>
          <a:schemeClr val="accent2"/>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a:solidFill>
          <a:schemeClr val="accent2"/>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a:solidFill>
          <a:schemeClr val="accent2"/>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1E47FA-325F-DF45-A2B2-47A3A0CF56B6}" type="doc">
      <dgm:prSet loTypeId="urn:microsoft.com/office/officeart/2005/8/layout/arrow2" loCatId="" qsTypeId="urn:microsoft.com/office/officeart/2005/8/quickstyle/simple1" qsCatId="simple" csTypeId="urn:microsoft.com/office/officeart/2005/8/colors/accent1_2" csCatId="accent1" phldr="1"/>
      <dgm:spPr/>
      <dgm:t>
        <a:bodyPr/>
        <a:lstStyle/>
        <a:p>
          <a:endParaRPr lang="es-ES"/>
        </a:p>
      </dgm:t>
    </dgm:pt>
    <dgm:pt modelId="{92239948-0A4C-2445-B1FB-DA598E3D8E55}">
      <dgm:prSet phldrT="[Texto]" custT="1"/>
      <dgm:spPr/>
      <dgm:t>
        <a:bodyPr/>
        <a:lstStyle/>
        <a:p>
          <a:r>
            <a:rPr lang="es-ES" sz="2400" dirty="0"/>
            <a:t>Análisis de datos</a:t>
          </a:r>
        </a:p>
      </dgm:t>
    </dgm:pt>
    <dgm:pt modelId="{EBB53253-844F-B246-986C-C78D4EE54D00}" type="parTrans" cxnId="{52F8E1DF-B7ED-E246-BE58-D10ED3196C92}">
      <dgm:prSet/>
      <dgm:spPr/>
      <dgm:t>
        <a:bodyPr/>
        <a:lstStyle/>
        <a:p>
          <a:endParaRPr lang="es-ES"/>
        </a:p>
      </dgm:t>
    </dgm:pt>
    <dgm:pt modelId="{B55BE95F-46BC-D348-865C-0EF68BBF4483}" type="sibTrans" cxnId="{52F8E1DF-B7ED-E246-BE58-D10ED3196C92}">
      <dgm:prSet/>
      <dgm:spPr/>
      <dgm:t>
        <a:bodyPr/>
        <a:lstStyle/>
        <a:p>
          <a:endParaRPr lang="es-ES"/>
        </a:p>
      </dgm:t>
    </dgm:pt>
    <dgm:pt modelId="{790F8D89-C5F0-9943-8913-DB8F5A112705}">
      <dgm:prSet phldrT="[Texto]" custT="1"/>
      <dgm:spPr/>
      <dgm:t>
        <a:bodyPr/>
        <a:lstStyle/>
        <a:p>
          <a:r>
            <a:rPr lang="es-ES" sz="2400" dirty="0"/>
            <a:t>Proceso ETL</a:t>
          </a:r>
        </a:p>
      </dgm:t>
    </dgm:pt>
    <dgm:pt modelId="{2611B45A-EF3C-9049-BC5C-1498CA192540}" type="parTrans" cxnId="{AB0627FD-3470-0A4D-852D-C150FBCB11A6}">
      <dgm:prSet/>
      <dgm:spPr/>
      <dgm:t>
        <a:bodyPr/>
        <a:lstStyle/>
        <a:p>
          <a:endParaRPr lang="es-ES"/>
        </a:p>
      </dgm:t>
    </dgm:pt>
    <dgm:pt modelId="{24C4A868-9D78-1A4C-B8A4-4FF43B754D70}" type="sibTrans" cxnId="{AB0627FD-3470-0A4D-852D-C150FBCB11A6}">
      <dgm:prSet/>
      <dgm:spPr/>
      <dgm:t>
        <a:bodyPr/>
        <a:lstStyle/>
        <a:p>
          <a:endParaRPr lang="es-ES"/>
        </a:p>
      </dgm:t>
    </dgm:pt>
    <dgm:pt modelId="{68B35FD1-4596-3F40-8E93-0DF7021D4324}">
      <dgm:prSet phldrT="[Texto]" custT="1"/>
      <dgm:spPr/>
      <dgm:t>
        <a:bodyPr/>
        <a:lstStyle/>
        <a:p>
          <a:r>
            <a:rPr lang="es-ES" sz="2400" dirty="0"/>
            <a:t>Algoritmos de Minería de Datos</a:t>
          </a:r>
        </a:p>
      </dgm:t>
    </dgm:pt>
    <dgm:pt modelId="{2FE002F3-81E1-2347-AF15-1177D1B584AB}" type="parTrans" cxnId="{3C8062A7-8B74-664F-AE4D-8DF0D30CA572}">
      <dgm:prSet/>
      <dgm:spPr/>
      <dgm:t>
        <a:bodyPr/>
        <a:lstStyle/>
        <a:p>
          <a:endParaRPr lang="es-ES"/>
        </a:p>
      </dgm:t>
    </dgm:pt>
    <dgm:pt modelId="{D932D155-E652-B84D-851D-3EEEAE1FFE86}" type="sibTrans" cxnId="{3C8062A7-8B74-664F-AE4D-8DF0D30CA572}">
      <dgm:prSet/>
      <dgm:spPr/>
      <dgm:t>
        <a:bodyPr/>
        <a:lstStyle/>
        <a:p>
          <a:endParaRPr lang="es-ES"/>
        </a:p>
      </dgm:t>
    </dgm:pt>
    <dgm:pt modelId="{77217CF8-CDD9-5E43-B764-B162A36AF395}" type="pres">
      <dgm:prSet presAssocID="{ED1E47FA-325F-DF45-A2B2-47A3A0CF56B6}" presName="arrowDiagram" presStyleCnt="0">
        <dgm:presLayoutVars>
          <dgm:chMax val="5"/>
          <dgm:dir/>
          <dgm:resizeHandles val="exact"/>
        </dgm:presLayoutVars>
      </dgm:prSet>
      <dgm:spPr/>
      <dgm:t>
        <a:bodyPr/>
        <a:lstStyle/>
        <a:p>
          <a:endParaRPr lang="es-ES"/>
        </a:p>
      </dgm:t>
    </dgm:pt>
    <dgm:pt modelId="{EEE8252A-0AD3-C642-8AE4-35A8E623D3F5}" type="pres">
      <dgm:prSet presAssocID="{ED1E47FA-325F-DF45-A2B2-47A3A0CF56B6}" presName="arrow" presStyleLbl="bgShp" presStyleIdx="0" presStyleCnt="1"/>
      <dgm:spPr/>
    </dgm:pt>
    <dgm:pt modelId="{32D71FAC-D3BA-5840-BE20-6E23C6D7EC28}" type="pres">
      <dgm:prSet presAssocID="{ED1E47FA-325F-DF45-A2B2-47A3A0CF56B6}" presName="arrowDiagram3" presStyleCnt="0"/>
      <dgm:spPr/>
    </dgm:pt>
    <dgm:pt modelId="{70840468-F93B-9F48-800D-F6363F054870}" type="pres">
      <dgm:prSet presAssocID="{92239948-0A4C-2445-B1FB-DA598E3D8E55}" presName="bullet3a" presStyleLbl="node1" presStyleIdx="0" presStyleCnt="3"/>
      <dgm:spPr/>
    </dgm:pt>
    <dgm:pt modelId="{BC200F36-2E66-2149-AE6C-6B33496BB35D}" type="pres">
      <dgm:prSet presAssocID="{92239948-0A4C-2445-B1FB-DA598E3D8E55}" presName="textBox3a" presStyleLbl="revTx" presStyleIdx="0" presStyleCnt="3">
        <dgm:presLayoutVars>
          <dgm:bulletEnabled val="1"/>
        </dgm:presLayoutVars>
      </dgm:prSet>
      <dgm:spPr/>
      <dgm:t>
        <a:bodyPr/>
        <a:lstStyle/>
        <a:p>
          <a:endParaRPr lang="es-ES"/>
        </a:p>
      </dgm:t>
    </dgm:pt>
    <dgm:pt modelId="{EF8E73CE-08E3-0D49-AE02-7FD2083D0EFB}" type="pres">
      <dgm:prSet presAssocID="{790F8D89-C5F0-9943-8913-DB8F5A112705}" presName="bullet3b" presStyleLbl="node1" presStyleIdx="1" presStyleCnt="3"/>
      <dgm:spPr/>
    </dgm:pt>
    <dgm:pt modelId="{9443286F-05CE-FC4A-8FAB-6F24B9D4F95B}" type="pres">
      <dgm:prSet presAssocID="{790F8D89-C5F0-9943-8913-DB8F5A112705}" presName="textBox3b" presStyleLbl="revTx" presStyleIdx="1" presStyleCnt="3">
        <dgm:presLayoutVars>
          <dgm:bulletEnabled val="1"/>
        </dgm:presLayoutVars>
      </dgm:prSet>
      <dgm:spPr/>
      <dgm:t>
        <a:bodyPr/>
        <a:lstStyle/>
        <a:p>
          <a:endParaRPr lang="es-ES"/>
        </a:p>
      </dgm:t>
    </dgm:pt>
    <dgm:pt modelId="{4CEEFEB0-10C9-F441-B9CF-569F3CD87FCA}" type="pres">
      <dgm:prSet presAssocID="{68B35FD1-4596-3F40-8E93-0DF7021D4324}" presName="bullet3c" presStyleLbl="node1" presStyleIdx="2" presStyleCnt="3"/>
      <dgm:spPr/>
    </dgm:pt>
    <dgm:pt modelId="{B6ED5A24-0843-FF44-9B32-BEA65D81DE25}" type="pres">
      <dgm:prSet presAssocID="{68B35FD1-4596-3F40-8E93-0DF7021D4324}" presName="textBox3c" presStyleLbl="revTx" presStyleIdx="2" presStyleCnt="3">
        <dgm:presLayoutVars>
          <dgm:bulletEnabled val="1"/>
        </dgm:presLayoutVars>
      </dgm:prSet>
      <dgm:spPr/>
      <dgm:t>
        <a:bodyPr/>
        <a:lstStyle/>
        <a:p>
          <a:endParaRPr lang="es-ES"/>
        </a:p>
      </dgm:t>
    </dgm:pt>
  </dgm:ptLst>
  <dgm:cxnLst>
    <dgm:cxn modelId="{AB0627FD-3470-0A4D-852D-C150FBCB11A6}" srcId="{ED1E47FA-325F-DF45-A2B2-47A3A0CF56B6}" destId="{790F8D89-C5F0-9943-8913-DB8F5A112705}" srcOrd="1" destOrd="0" parTransId="{2611B45A-EF3C-9049-BC5C-1498CA192540}" sibTransId="{24C4A868-9D78-1A4C-B8A4-4FF43B754D70}"/>
    <dgm:cxn modelId="{52F8E1DF-B7ED-E246-BE58-D10ED3196C92}" srcId="{ED1E47FA-325F-DF45-A2B2-47A3A0CF56B6}" destId="{92239948-0A4C-2445-B1FB-DA598E3D8E55}" srcOrd="0" destOrd="0" parTransId="{EBB53253-844F-B246-986C-C78D4EE54D00}" sibTransId="{B55BE95F-46BC-D348-865C-0EF68BBF4483}"/>
    <dgm:cxn modelId="{3C8062A7-8B74-664F-AE4D-8DF0D30CA572}" srcId="{ED1E47FA-325F-DF45-A2B2-47A3A0CF56B6}" destId="{68B35FD1-4596-3F40-8E93-0DF7021D4324}" srcOrd="2" destOrd="0" parTransId="{2FE002F3-81E1-2347-AF15-1177D1B584AB}" sibTransId="{D932D155-E652-B84D-851D-3EEEAE1FFE86}"/>
    <dgm:cxn modelId="{439B31D6-A463-084D-8619-5464A2A66403}" type="presOf" srcId="{92239948-0A4C-2445-B1FB-DA598E3D8E55}" destId="{BC200F36-2E66-2149-AE6C-6B33496BB35D}" srcOrd="0" destOrd="0" presId="urn:microsoft.com/office/officeart/2005/8/layout/arrow2"/>
    <dgm:cxn modelId="{DEE36837-39A4-294A-905E-4481612978FD}" type="presOf" srcId="{68B35FD1-4596-3F40-8E93-0DF7021D4324}" destId="{B6ED5A24-0843-FF44-9B32-BEA65D81DE25}" srcOrd="0" destOrd="0" presId="urn:microsoft.com/office/officeart/2005/8/layout/arrow2"/>
    <dgm:cxn modelId="{10E66741-3F0D-B64C-8DC5-79648FE1E7EE}" type="presOf" srcId="{ED1E47FA-325F-DF45-A2B2-47A3A0CF56B6}" destId="{77217CF8-CDD9-5E43-B764-B162A36AF395}" srcOrd="0" destOrd="0" presId="urn:microsoft.com/office/officeart/2005/8/layout/arrow2"/>
    <dgm:cxn modelId="{92DA0DF8-110B-244F-8F55-526139BA46B8}" type="presOf" srcId="{790F8D89-C5F0-9943-8913-DB8F5A112705}" destId="{9443286F-05CE-FC4A-8FAB-6F24B9D4F95B}" srcOrd="0" destOrd="0" presId="urn:microsoft.com/office/officeart/2005/8/layout/arrow2"/>
    <dgm:cxn modelId="{C3224413-30E1-1243-B6ED-F1A414A75BD6}" type="presParOf" srcId="{77217CF8-CDD9-5E43-B764-B162A36AF395}" destId="{EEE8252A-0AD3-C642-8AE4-35A8E623D3F5}" srcOrd="0" destOrd="0" presId="urn:microsoft.com/office/officeart/2005/8/layout/arrow2"/>
    <dgm:cxn modelId="{B0CCAB5C-0C17-634D-B467-4DE5E1E3F27E}" type="presParOf" srcId="{77217CF8-CDD9-5E43-B764-B162A36AF395}" destId="{32D71FAC-D3BA-5840-BE20-6E23C6D7EC28}" srcOrd="1" destOrd="0" presId="urn:microsoft.com/office/officeart/2005/8/layout/arrow2"/>
    <dgm:cxn modelId="{AA930069-0B83-8446-B881-7428C1905C56}" type="presParOf" srcId="{32D71FAC-D3BA-5840-BE20-6E23C6D7EC28}" destId="{70840468-F93B-9F48-800D-F6363F054870}" srcOrd="0" destOrd="0" presId="urn:microsoft.com/office/officeart/2005/8/layout/arrow2"/>
    <dgm:cxn modelId="{90F33103-184D-444D-B5C9-BEBDFA4A7DFB}" type="presParOf" srcId="{32D71FAC-D3BA-5840-BE20-6E23C6D7EC28}" destId="{BC200F36-2E66-2149-AE6C-6B33496BB35D}" srcOrd="1" destOrd="0" presId="urn:microsoft.com/office/officeart/2005/8/layout/arrow2"/>
    <dgm:cxn modelId="{7F952A8B-78D2-134D-AB3F-1003EB743859}" type="presParOf" srcId="{32D71FAC-D3BA-5840-BE20-6E23C6D7EC28}" destId="{EF8E73CE-08E3-0D49-AE02-7FD2083D0EFB}" srcOrd="2" destOrd="0" presId="urn:microsoft.com/office/officeart/2005/8/layout/arrow2"/>
    <dgm:cxn modelId="{E66D51B0-0995-D940-8F1C-694FE9DB7875}" type="presParOf" srcId="{32D71FAC-D3BA-5840-BE20-6E23C6D7EC28}" destId="{9443286F-05CE-FC4A-8FAB-6F24B9D4F95B}" srcOrd="3" destOrd="0" presId="urn:microsoft.com/office/officeart/2005/8/layout/arrow2"/>
    <dgm:cxn modelId="{8D72CB54-6326-DD46-8ED1-159EDA94A0C7}" type="presParOf" srcId="{32D71FAC-D3BA-5840-BE20-6E23C6D7EC28}" destId="{4CEEFEB0-10C9-F441-B9CF-569F3CD87FCA}" srcOrd="4" destOrd="0" presId="urn:microsoft.com/office/officeart/2005/8/layout/arrow2"/>
    <dgm:cxn modelId="{8EA54C3D-6A38-FB45-98DA-90B043094271}" type="presParOf" srcId="{32D71FAC-D3BA-5840-BE20-6E23C6D7EC28}" destId="{B6ED5A24-0843-FF44-9B32-BEA65D81DE25}" srcOrd="5" destOrd="0" presId="urn:microsoft.com/office/officeart/2005/8/layout/arrow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C5D5DC8D-0FF1-0141-9C10-CAF4387401D6}" type="doc">
      <dgm:prSet loTypeId="urn:microsoft.com/office/officeart/2005/8/layout/default" loCatId="" qsTypeId="urn:microsoft.com/office/officeart/2005/8/quickstyle/simple3" qsCatId="simple" csTypeId="urn:microsoft.com/office/officeart/2005/8/colors/accent1_2" csCatId="accent1" phldr="1"/>
      <dgm:spPr/>
      <dgm:t>
        <a:bodyPr/>
        <a:lstStyle/>
        <a:p>
          <a:endParaRPr lang="es-ES"/>
        </a:p>
      </dgm:t>
    </dgm:pt>
    <dgm:pt modelId="{8989D08A-4486-2F45-94FA-709836E692DA}">
      <dgm:prSet phldrT="[Texto]"/>
      <dgm:spPr/>
      <dgm:t>
        <a:bodyPr/>
        <a:lstStyle/>
        <a:p>
          <a:pPr>
            <a:buFont typeface="+mj-lt"/>
            <a:buAutoNum type="arabicPeriod"/>
          </a:pPr>
          <a:r>
            <a:rPr lang="es-EC" dirty="0"/>
            <a:t>1. Recomendados por RapidMiner</a:t>
          </a:r>
          <a:endParaRPr lang="es-ES" dirty="0"/>
        </a:p>
      </dgm:t>
    </dgm:pt>
    <dgm:pt modelId="{97EBD1F4-C47D-B245-B0C0-08BACC7E8E28}" type="parTrans" cxnId="{6675F5CA-C3F1-604D-A5F2-0C953F3725DB}">
      <dgm:prSet/>
      <dgm:spPr/>
      <dgm:t>
        <a:bodyPr/>
        <a:lstStyle/>
        <a:p>
          <a:endParaRPr lang="es-ES"/>
        </a:p>
      </dgm:t>
    </dgm:pt>
    <dgm:pt modelId="{66AC95DC-DE4D-7D4A-B74F-DB7576CA243E}" type="sibTrans" cxnId="{6675F5CA-C3F1-604D-A5F2-0C953F3725DB}">
      <dgm:prSet/>
      <dgm:spPr/>
      <dgm:t>
        <a:bodyPr/>
        <a:lstStyle/>
        <a:p>
          <a:endParaRPr lang="es-ES"/>
        </a:p>
      </dgm:t>
    </dgm:pt>
    <dgm:pt modelId="{4277487E-3076-6A4F-8BD9-1859B464DEF8}">
      <dgm:prSet/>
      <dgm:spPr/>
      <dgm:t>
        <a:bodyPr/>
        <a:lstStyle/>
        <a:p>
          <a:pPr>
            <a:buFont typeface="+mj-lt"/>
            <a:buAutoNum type="arabicPeriod"/>
          </a:pPr>
          <a:r>
            <a:rPr lang="es-EC" dirty="0"/>
            <a:t>2. En base a la experiencia docente</a:t>
          </a:r>
        </a:p>
      </dgm:t>
    </dgm:pt>
    <dgm:pt modelId="{AFAB9F8B-5A83-AC4F-AB90-40FE299912CC}" type="parTrans" cxnId="{F00D6DD4-D8B9-C746-A728-D7C3BFF07038}">
      <dgm:prSet/>
      <dgm:spPr/>
      <dgm:t>
        <a:bodyPr/>
        <a:lstStyle/>
        <a:p>
          <a:endParaRPr lang="es-ES"/>
        </a:p>
      </dgm:t>
    </dgm:pt>
    <dgm:pt modelId="{916090B9-4A67-0742-BD44-281FCB0EAF9C}" type="sibTrans" cxnId="{F00D6DD4-D8B9-C746-A728-D7C3BFF07038}">
      <dgm:prSet/>
      <dgm:spPr/>
      <dgm:t>
        <a:bodyPr/>
        <a:lstStyle/>
        <a:p>
          <a:endParaRPr lang="es-ES"/>
        </a:p>
      </dgm:t>
    </dgm:pt>
    <dgm:pt modelId="{206187A1-093A-C84A-956E-418B321DF31F}">
      <dgm:prSet/>
      <dgm:spPr/>
      <dgm:t>
        <a:bodyPr/>
        <a:lstStyle/>
        <a:p>
          <a:pPr>
            <a:buFont typeface="+mj-lt"/>
            <a:buAutoNum type="arabicPeriod"/>
          </a:pPr>
          <a:r>
            <a:rPr lang="es-EC" dirty="0"/>
            <a:t>3. Atributos con mejor estabilidad de datos</a:t>
          </a:r>
        </a:p>
      </dgm:t>
    </dgm:pt>
    <dgm:pt modelId="{631CCE6C-2555-9745-8ECC-FC901F5E2F37}" type="parTrans" cxnId="{4D79FB92-E33A-074F-AAA1-184CB3BF059C}">
      <dgm:prSet/>
      <dgm:spPr/>
      <dgm:t>
        <a:bodyPr/>
        <a:lstStyle/>
        <a:p>
          <a:endParaRPr lang="es-ES"/>
        </a:p>
      </dgm:t>
    </dgm:pt>
    <dgm:pt modelId="{EB0914FD-D9D5-844B-84DC-E3DC006441EE}" type="sibTrans" cxnId="{4D79FB92-E33A-074F-AAA1-184CB3BF059C}">
      <dgm:prSet/>
      <dgm:spPr/>
      <dgm:t>
        <a:bodyPr/>
        <a:lstStyle/>
        <a:p>
          <a:endParaRPr lang="es-ES"/>
        </a:p>
      </dgm:t>
    </dgm:pt>
    <dgm:pt modelId="{53F692A0-0996-7A4B-A249-CA6ABD9F2428}">
      <dgm:prSet/>
      <dgm:spPr/>
      <dgm:t>
        <a:bodyPr/>
        <a:lstStyle/>
        <a:p>
          <a:pPr>
            <a:buFont typeface="+mj-lt"/>
            <a:buAutoNum type="arabicPeriod"/>
          </a:pPr>
          <a:r>
            <a:rPr lang="es-EC" dirty="0"/>
            <a:t>4. Atributos con mejor correlación con el atributo de salida</a:t>
          </a:r>
        </a:p>
      </dgm:t>
    </dgm:pt>
    <dgm:pt modelId="{ECDC9EDF-74D5-764D-BE1A-BE4D2CD1BF5C}" type="parTrans" cxnId="{786D4E41-A271-5542-8113-3EAF0EC2A177}">
      <dgm:prSet/>
      <dgm:spPr/>
      <dgm:t>
        <a:bodyPr/>
        <a:lstStyle/>
        <a:p>
          <a:endParaRPr lang="es-ES"/>
        </a:p>
      </dgm:t>
    </dgm:pt>
    <dgm:pt modelId="{B4729D67-27E2-0141-8BB4-A4975778F0EB}" type="sibTrans" cxnId="{786D4E41-A271-5542-8113-3EAF0EC2A177}">
      <dgm:prSet/>
      <dgm:spPr/>
      <dgm:t>
        <a:bodyPr/>
        <a:lstStyle/>
        <a:p>
          <a:endParaRPr lang="es-ES"/>
        </a:p>
      </dgm:t>
    </dgm:pt>
    <dgm:pt modelId="{29684C2C-B36B-2343-AF12-7E9CC21B2EDB}">
      <dgm:prSet/>
      <dgm:spPr/>
      <dgm:t>
        <a:bodyPr/>
        <a:lstStyle/>
        <a:p>
          <a:pPr>
            <a:buFont typeface="+mj-lt"/>
            <a:buAutoNum type="arabicPeriod"/>
          </a:pPr>
          <a:r>
            <a:rPr lang="es-EC" dirty="0"/>
            <a:t>5. Atributos con menor porcentaje de datos faltantes</a:t>
          </a:r>
        </a:p>
      </dgm:t>
    </dgm:pt>
    <dgm:pt modelId="{CC2F7F34-915F-424B-861C-F0C910A60070}" type="parTrans" cxnId="{EAF9EFEA-5091-D54B-8AE9-4B6E70033FDF}">
      <dgm:prSet/>
      <dgm:spPr/>
      <dgm:t>
        <a:bodyPr/>
        <a:lstStyle/>
        <a:p>
          <a:endParaRPr lang="es-ES"/>
        </a:p>
      </dgm:t>
    </dgm:pt>
    <dgm:pt modelId="{304927F1-E61C-D64D-AB83-8F5E9E75E904}" type="sibTrans" cxnId="{EAF9EFEA-5091-D54B-8AE9-4B6E70033FDF}">
      <dgm:prSet/>
      <dgm:spPr/>
      <dgm:t>
        <a:bodyPr/>
        <a:lstStyle/>
        <a:p>
          <a:endParaRPr lang="es-ES"/>
        </a:p>
      </dgm:t>
    </dgm:pt>
    <dgm:pt modelId="{DFB4AF8E-5C8B-E546-B5C4-22046D07B647}">
      <dgm:prSet/>
      <dgm:spPr/>
      <dgm:t>
        <a:bodyPr/>
        <a:lstStyle/>
        <a:p>
          <a:pPr>
            <a:buFont typeface="+mj-lt"/>
            <a:buAutoNum type="arabicPeriod"/>
          </a:pPr>
          <a:r>
            <a:rPr lang="es-EC" dirty="0"/>
            <a:t>6. Considerando como atributo a predecir FDAT_APROB_MATERIA que está directamente relacionado con el atributo FDAT_CAL_FINAL</a:t>
          </a:r>
        </a:p>
      </dgm:t>
    </dgm:pt>
    <dgm:pt modelId="{FB4FDC0B-FB44-754F-9A86-EC71A1FC783B}" type="parTrans" cxnId="{96F4DC51-1711-A741-9F1C-B5B934030897}">
      <dgm:prSet/>
      <dgm:spPr/>
      <dgm:t>
        <a:bodyPr/>
        <a:lstStyle/>
        <a:p>
          <a:endParaRPr lang="es-ES"/>
        </a:p>
      </dgm:t>
    </dgm:pt>
    <dgm:pt modelId="{3D4126F2-BE67-3648-B969-C0AE3584979B}" type="sibTrans" cxnId="{96F4DC51-1711-A741-9F1C-B5B934030897}">
      <dgm:prSet/>
      <dgm:spPr/>
      <dgm:t>
        <a:bodyPr/>
        <a:lstStyle/>
        <a:p>
          <a:endParaRPr lang="es-ES"/>
        </a:p>
      </dgm:t>
    </dgm:pt>
    <dgm:pt modelId="{76275E2A-2CBF-B344-80E5-CBF7E9089672}" type="pres">
      <dgm:prSet presAssocID="{C5D5DC8D-0FF1-0141-9C10-CAF4387401D6}" presName="diagram" presStyleCnt="0">
        <dgm:presLayoutVars>
          <dgm:dir/>
          <dgm:resizeHandles val="exact"/>
        </dgm:presLayoutVars>
      </dgm:prSet>
      <dgm:spPr/>
      <dgm:t>
        <a:bodyPr/>
        <a:lstStyle/>
        <a:p>
          <a:endParaRPr lang="es-ES"/>
        </a:p>
      </dgm:t>
    </dgm:pt>
    <dgm:pt modelId="{C39DD778-DCA2-AE4A-80B5-6428544F1621}" type="pres">
      <dgm:prSet presAssocID="{8989D08A-4486-2F45-94FA-709836E692DA}" presName="node" presStyleLbl="node1" presStyleIdx="0" presStyleCnt="6">
        <dgm:presLayoutVars>
          <dgm:bulletEnabled val="1"/>
        </dgm:presLayoutVars>
      </dgm:prSet>
      <dgm:spPr/>
      <dgm:t>
        <a:bodyPr/>
        <a:lstStyle/>
        <a:p>
          <a:endParaRPr lang="es-ES"/>
        </a:p>
      </dgm:t>
    </dgm:pt>
    <dgm:pt modelId="{5E9D07E9-8647-2D46-88C1-BA4CEE04C3A8}" type="pres">
      <dgm:prSet presAssocID="{66AC95DC-DE4D-7D4A-B74F-DB7576CA243E}" presName="sibTrans" presStyleCnt="0"/>
      <dgm:spPr/>
    </dgm:pt>
    <dgm:pt modelId="{9A6B1A2E-16BC-904C-85E1-5EB6D8ED7172}" type="pres">
      <dgm:prSet presAssocID="{4277487E-3076-6A4F-8BD9-1859B464DEF8}" presName="node" presStyleLbl="node1" presStyleIdx="1" presStyleCnt="6">
        <dgm:presLayoutVars>
          <dgm:bulletEnabled val="1"/>
        </dgm:presLayoutVars>
      </dgm:prSet>
      <dgm:spPr/>
      <dgm:t>
        <a:bodyPr/>
        <a:lstStyle/>
        <a:p>
          <a:endParaRPr lang="es-ES"/>
        </a:p>
      </dgm:t>
    </dgm:pt>
    <dgm:pt modelId="{9CD2B5D4-40D7-DB43-BF06-FE75DEFE9CFF}" type="pres">
      <dgm:prSet presAssocID="{916090B9-4A67-0742-BD44-281FCB0EAF9C}" presName="sibTrans" presStyleCnt="0"/>
      <dgm:spPr/>
    </dgm:pt>
    <dgm:pt modelId="{355C1943-B7B0-6548-99F4-72146B72A32F}" type="pres">
      <dgm:prSet presAssocID="{206187A1-093A-C84A-956E-418B321DF31F}" presName="node" presStyleLbl="node1" presStyleIdx="2" presStyleCnt="6">
        <dgm:presLayoutVars>
          <dgm:bulletEnabled val="1"/>
        </dgm:presLayoutVars>
      </dgm:prSet>
      <dgm:spPr/>
      <dgm:t>
        <a:bodyPr/>
        <a:lstStyle/>
        <a:p>
          <a:endParaRPr lang="es-ES"/>
        </a:p>
      </dgm:t>
    </dgm:pt>
    <dgm:pt modelId="{859D398A-55C2-9943-B8EC-A898E55C5682}" type="pres">
      <dgm:prSet presAssocID="{EB0914FD-D9D5-844B-84DC-E3DC006441EE}" presName="sibTrans" presStyleCnt="0"/>
      <dgm:spPr/>
    </dgm:pt>
    <dgm:pt modelId="{957B50CA-FCE3-1F47-863D-182834D10B22}" type="pres">
      <dgm:prSet presAssocID="{53F692A0-0996-7A4B-A249-CA6ABD9F2428}" presName="node" presStyleLbl="node1" presStyleIdx="3" presStyleCnt="6">
        <dgm:presLayoutVars>
          <dgm:bulletEnabled val="1"/>
        </dgm:presLayoutVars>
      </dgm:prSet>
      <dgm:spPr/>
      <dgm:t>
        <a:bodyPr/>
        <a:lstStyle/>
        <a:p>
          <a:endParaRPr lang="es-ES"/>
        </a:p>
      </dgm:t>
    </dgm:pt>
    <dgm:pt modelId="{27420173-366C-D646-A275-FC9B5EF05A48}" type="pres">
      <dgm:prSet presAssocID="{B4729D67-27E2-0141-8BB4-A4975778F0EB}" presName="sibTrans" presStyleCnt="0"/>
      <dgm:spPr/>
    </dgm:pt>
    <dgm:pt modelId="{CEB909A7-03B9-5147-83F3-1B7B349689C1}" type="pres">
      <dgm:prSet presAssocID="{29684C2C-B36B-2343-AF12-7E9CC21B2EDB}" presName="node" presStyleLbl="node1" presStyleIdx="4" presStyleCnt="6">
        <dgm:presLayoutVars>
          <dgm:bulletEnabled val="1"/>
        </dgm:presLayoutVars>
      </dgm:prSet>
      <dgm:spPr/>
      <dgm:t>
        <a:bodyPr/>
        <a:lstStyle/>
        <a:p>
          <a:endParaRPr lang="es-ES"/>
        </a:p>
      </dgm:t>
    </dgm:pt>
    <dgm:pt modelId="{7501AE53-EDFD-0747-93A8-1C455D3A42E2}" type="pres">
      <dgm:prSet presAssocID="{304927F1-E61C-D64D-AB83-8F5E9E75E904}" presName="sibTrans" presStyleCnt="0"/>
      <dgm:spPr/>
    </dgm:pt>
    <dgm:pt modelId="{B40F3E5D-61B1-064A-9E4D-AEF037C5F026}" type="pres">
      <dgm:prSet presAssocID="{DFB4AF8E-5C8B-E546-B5C4-22046D07B647}" presName="node" presStyleLbl="node1" presStyleIdx="5" presStyleCnt="6">
        <dgm:presLayoutVars>
          <dgm:bulletEnabled val="1"/>
        </dgm:presLayoutVars>
      </dgm:prSet>
      <dgm:spPr/>
      <dgm:t>
        <a:bodyPr/>
        <a:lstStyle/>
        <a:p>
          <a:endParaRPr lang="es-ES"/>
        </a:p>
      </dgm:t>
    </dgm:pt>
  </dgm:ptLst>
  <dgm:cxnLst>
    <dgm:cxn modelId="{E3778E77-6550-B047-B2CF-F756ED89B213}" type="presOf" srcId="{C5D5DC8D-0FF1-0141-9C10-CAF4387401D6}" destId="{76275E2A-2CBF-B344-80E5-CBF7E9089672}" srcOrd="0" destOrd="0" presId="urn:microsoft.com/office/officeart/2005/8/layout/default"/>
    <dgm:cxn modelId="{118BC1BB-F542-4146-B023-05311CC84A9D}" type="presOf" srcId="{8989D08A-4486-2F45-94FA-709836E692DA}" destId="{C39DD778-DCA2-AE4A-80B5-6428544F1621}" srcOrd="0" destOrd="0" presId="urn:microsoft.com/office/officeart/2005/8/layout/default"/>
    <dgm:cxn modelId="{6675F5CA-C3F1-604D-A5F2-0C953F3725DB}" srcId="{C5D5DC8D-0FF1-0141-9C10-CAF4387401D6}" destId="{8989D08A-4486-2F45-94FA-709836E692DA}" srcOrd="0" destOrd="0" parTransId="{97EBD1F4-C47D-B245-B0C0-08BACC7E8E28}" sibTransId="{66AC95DC-DE4D-7D4A-B74F-DB7576CA243E}"/>
    <dgm:cxn modelId="{F0E5E539-F8A7-CB41-BA59-4E2A886A4EB1}" type="presOf" srcId="{206187A1-093A-C84A-956E-418B321DF31F}" destId="{355C1943-B7B0-6548-99F4-72146B72A32F}" srcOrd="0" destOrd="0" presId="urn:microsoft.com/office/officeart/2005/8/layout/default"/>
    <dgm:cxn modelId="{F00D6DD4-D8B9-C746-A728-D7C3BFF07038}" srcId="{C5D5DC8D-0FF1-0141-9C10-CAF4387401D6}" destId="{4277487E-3076-6A4F-8BD9-1859B464DEF8}" srcOrd="1" destOrd="0" parTransId="{AFAB9F8B-5A83-AC4F-AB90-40FE299912CC}" sibTransId="{916090B9-4A67-0742-BD44-281FCB0EAF9C}"/>
    <dgm:cxn modelId="{96F4DC51-1711-A741-9F1C-B5B934030897}" srcId="{C5D5DC8D-0FF1-0141-9C10-CAF4387401D6}" destId="{DFB4AF8E-5C8B-E546-B5C4-22046D07B647}" srcOrd="5" destOrd="0" parTransId="{FB4FDC0B-FB44-754F-9A86-EC71A1FC783B}" sibTransId="{3D4126F2-BE67-3648-B969-C0AE3584979B}"/>
    <dgm:cxn modelId="{5B352E9C-12BC-214B-A5F3-CEB4A1F1A998}" type="presOf" srcId="{53F692A0-0996-7A4B-A249-CA6ABD9F2428}" destId="{957B50CA-FCE3-1F47-863D-182834D10B22}" srcOrd="0" destOrd="0" presId="urn:microsoft.com/office/officeart/2005/8/layout/default"/>
    <dgm:cxn modelId="{F96C758B-E1BE-5842-B0F3-99087F0649FC}" type="presOf" srcId="{4277487E-3076-6A4F-8BD9-1859B464DEF8}" destId="{9A6B1A2E-16BC-904C-85E1-5EB6D8ED7172}" srcOrd="0" destOrd="0" presId="urn:microsoft.com/office/officeart/2005/8/layout/default"/>
    <dgm:cxn modelId="{4D79FB92-E33A-074F-AAA1-184CB3BF059C}" srcId="{C5D5DC8D-0FF1-0141-9C10-CAF4387401D6}" destId="{206187A1-093A-C84A-956E-418B321DF31F}" srcOrd="2" destOrd="0" parTransId="{631CCE6C-2555-9745-8ECC-FC901F5E2F37}" sibTransId="{EB0914FD-D9D5-844B-84DC-E3DC006441EE}"/>
    <dgm:cxn modelId="{786D4E41-A271-5542-8113-3EAF0EC2A177}" srcId="{C5D5DC8D-0FF1-0141-9C10-CAF4387401D6}" destId="{53F692A0-0996-7A4B-A249-CA6ABD9F2428}" srcOrd="3" destOrd="0" parTransId="{ECDC9EDF-74D5-764D-BE1A-BE4D2CD1BF5C}" sibTransId="{B4729D67-27E2-0141-8BB4-A4975778F0EB}"/>
    <dgm:cxn modelId="{B6917E55-824C-0F42-995B-F70382CF73B3}" type="presOf" srcId="{DFB4AF8E-5C8B-E546-B5C4-22046D07B647}" destId="{B40F3E5D-61B1-064A-9E4D-AEF037C5F026}" srcOrd="0" destOrd="0" presId="urn:microsoft.com/office/officeart/2005/8/layout/default"/>
    <dgm:cxn modelId="{5DB79BB8-D49C-7347-85C1-111F860D0A91}" type="presOf" srcId="{29684C2C-B36B-2343-AF12-7E9CC21B2EDB}" destId="{CEB909A7-03B9-5147-83F3-1B7B349689C1}" srcOrd="0" destOrd="0" presId="urn:microsoft.com/office/officeart/2005/8/layout/default"/>
    <dgm:cxn modelId="{EAF9EFEA-5091-D54B-8AE9-4B6E70033FDF}" srcId="{C5D5DC8D-0FF1-0141-9C10-CAF4387401D6}" destId="{29684C2C-B36B-2343-AF12-7E9CC21B2EDB}" srcOrd="4" destOrd="0" parTransId="{CC2F7F34-915F-424B-861C-F0C910A60070}" sibTransId="{304927F1-E61C-D64D-AB83-8F5E9E75E904}"/>
    <dgm:cxn modelId="{83EA1C20-C553-AA4A-97B1-664E72F3BD9F}" type="presParOf" srcId="{76275E2A-2CBF-B344-80E5-CBF7E9089672}" destId="{C39DD778-DCA2-AE4A-80B5-6428544F1621}" srcOrd="0" destOrd="0" presId="urn:microsoft.com/office/officeart/2005/8/layout/default"/>
    <dgm:cxn modelId="{0FC1F317-6993-D843-BA19-9E2523E24E6D}" type="presParOf" srcId="{76275E2A-2CBF-B344-80E5-CBF7E9089672}" destId="{5E9D07E9-8647-2D46-88C1-BA4CEE04C3A8}" srcOrd="1" destOrd="0" presId="urn:microsoft.com/office/officeart/2005/8/layout/default"/>
    <dgm:cxn modelId="{0B5074AC-8D2D-CD42-8F60-B202CFF8F794}" type="presParOf" srcId="{76275E2A-2CBF-B344-80E5-CBF7E9089672}" destId="{9A6B1A2E-16BC-904C-85E1-5EB6D8ED7172}" srcOrd="2" destOrd="0" presId="urn:microsoft.com/office/officeart/2005/8/layout/default"/>
    <dgm:cxn modelId="{C71ECCDB-0A37-2846-A6ED-0A2BE595D540}" type="presParOf" srcId="{76275E2A-2CBF-B344-80E5-CBF7E9089672}" destId="{9CD2B5D4-40D7-DB43-BF06-FE75DEFE9CFF}" srcOrd="3" destOrd="0" presId="urn:microsoft.com/office/officeart/2005/8/layout/default"/>
    <dgm:cxn modelId="{9504C138-BE99-4A4D-81BF-FA93C9C0EAD7}" type="presParOf" srcId="{76275E2A-2CBF-B344-80E5-CBF7E9089672}" destId="{355C1943-B7B0-6548-99F4-72146B72A32F}" srcOrd="4" destOrd="0" presId="urn:microsoft.com/office/officeart/2005/8/layout/default"/>
    <dgm:cxn modelId="{2180E3EC-C1C0-9D4E-8BC2-F1FE4AA89DDB}" type="presParOf" srcId="{76275E2A-2CBF-B344-80E5-CBF7E9089672}" destId="{859D398A-55C2-9943-B8EC-A898E55C5682}" srcOrd="5" destOrd="0" presId="urn:microsoft.com/office/officeart/2005/8/layout/default"/>
    <dgm:cxn modelId="{34DCC4F9-3F7B-C042-83A1-88DCB82408A4}" type="presParOf" srcId="{76275E2A-2CBF-B344-80E5-CBF7E9089672}" destId="{957B50CA-FCE3-1F47-863D-182834D10B22}" srcOrd="6" destOrd="0" presId="urn:microsoft.com/office/officeart/2005/8/layout/default"/>
    <dgm:cxn modelId="{A7E1556E-E4BF-3F4A-8225-22118137C763}" type="presParOf" srcId="{76275E2A-2CBF-B344-80E5-CBF7E9089672}" destId="{27420173-366C-D646-A275-FC9B5EF05A48}" srcOrd="7" destOrd="0" presId="urn:microsoft.com/office/officeart/2005/8/layout/default"/>
    <dgm:cxn modelId="{B4854605-58ED-0A4E-B827-F5639B56A02F}" type="presParOf" srcId="{76275E2A-2CBF-B344-80E5-CBF7E9089672}" destId="{CEB909A7-03B9-5147-83F3-1B7B349689C1}" srcOrd="8" destOrd="0" presId="urn:microsoft.com/office/officeart/2005/8/layout/default"/>
    <dgm:cxn modelId="{9EA86B30-8354-1143-8329-B0A3210332C5}" type="presParOf" srcId="{76275E2A-2CBF-B344-80E5-CBF7E9089672}" destId="{7501AE53-EDFD-0747-93A8-1C455D3A42E2}" srcOrd="9" destOrd="0" presId="urn:microsoft.com/office/officeart/2005/8/layout/default"/>
    <dgm:cxn modelId="{2BA2128F-9EC4-B94B-A0C7-EA8EFEC27D73}" type="presParOf" srcId="{76275E2A-2CBF-B344-80E5-CBF7E9089672}" destId="{B40F3E5D-61B1-064A-9E4D-AEF037C5F026}" srcOrd="1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a:solidFill>
          <a:schemeClr val="accent2"/>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a:solidFill>
          <a:schemeClr val="accent2"/>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a:solidFill>
          <a:schemeClr val="accent2"/>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a:solidFill>
          <a:schemeClr val="accent2"/>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a:solidFill>
          <a:schemeClr val="accent2"/>
        </a:solidFill>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a:solidFill>
          <a:schemeClr val="accent2"/>
        </a:solidFill>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a:solidFill>
          <a:schemeClr val="accent2"/>
        </a:solidFill>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a:solidFill>
          <a:schemeClr val="accent2"/>
        </a:solidFill>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a:solidFill>
          <a:schemeClr val="accent2"/>
        </a:solidFill>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960A82-1C40-EB40-AEE4-4D5356638F0D}"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es-ES"/>
        </a:p>
      </dgm:t>
    </dgm:pt>
    <dgm:pt modelId="{6A277E4E-2AD2-8340-BACC-D2781E457F01}">
      <dgm:prSet phldrT="[Texto]"/>
      <dgm:spPr/>
      <dgm:t>
        <a:bodyPr/>
        <a:lstStyle/>
        <a:p>
          <a:r>
            <a:rPr lang="es-EC" dirty="0"/>
            <a:t>Comprensión del negocio</a:t>
          </a:r>
          <a:endParaRPr lang="es-ES" dirty="0"/>
        </a:p>
      </dgm:t>
    </dgm:pt>
    <dgm:pt modelId="{8173E8B2-57A6-DA40-B6B2-15EF691957D2}" type="parTrans" cxnId="{AB29F552-48BD-1843-867D-F0AA357F5589}">
      <dgm:prSet/>
      <dgm:spPr/>
      <dgm:t>
        <a:bodyPr/>
        <a:lstStyle/>
        <a:p>
          <a:endParaRPr lang="es-ES"/>
        </a:p>
      </dgm:t>
    </dgm:pt>
    <dgm:pt modelId="{896F0CB2-4E4E-F841-ACA2-7E29DB326074}" type="sibTrans" cxnId="{AB29F552-48BD-1843-867D-F0AA357F5589}">
      <dgm:prSet/>
      <dgm:spPr/>
      <dgm:t>
        <a:bodyPr/>
        <a:lstStyle/>
        <a:p>
          <a:endParaRPr lang="es-ES"/>
        </a:p>
      </dgm:t>
    </dgm:pt>
    <dgm:pt modelId="{8A549079-DCEF-754F-B85D-FB7D13630A94}">
      <dgm:prSet phldrT="[Texto]"/>
      <dgm:spPr/>
      <dgm:t>
        <a:bodyPr/>
        <a:lstStyle/>
        <a:p>
          <a:r>
            <a:rPr lang="es-ES" dirty="0"/>
            <a:t>ESFOT</a:t>
          </a:r>
        </a:p>
      </dgm:t>
    </dgm:pt>
    <dgm:pt modelId="{7FAA2FC9-5C3E-034D-9B05-CFA62F04F1DE}" type="parTrans" cxnId="{00D28A47-22C1-6C4C-8305-D3F787795F66}">
      <dgm:prSet/>
      <dgm:spPr/>
      <dgm:t>
        <a:bodyPr/>
        <a:lstStyle/>
        <a:p>
          <a:endParaRPr lang="es-ES"/>
        </a:p>
      </dgm:t>
    </dgm:pt>
    <dgm:pt modelId="{7140CCC0-9E5E-CC49-A266-F4BB6001ED80}" type="sibTrans" cxnId="{00D28A47-22C1-6C4C-8305-D3F787795F66}">
      <dgm:prSet/>
      <dgm:spPr/>
      <dgm:t>
        <a:bodyPr/>
        <a:lstStyle/>
        <a:p>
          <a:endParaRPr lang="es-ES"/>
        </a:p>
      </dgm:t>
    </dgm:pt>
    <dgm:pt modelId="{D704EE91-1B96-1646-8B14-D99FE41984BD}">
      <dgm:prSet phldrT="[Texto]"/>
      <dgm:spPr/>
      <dgm:t>
        <a:bodyPr/>
        <a:lstStyle/>
        <a:p>
          <a:r>
            <a:rPr lang="es-EC" dirty="0"/>
            <a:t>Comprensión de los datos</a:t>
          </a:r>
          <a:endParaRPr lang="es-ES" dirty="0"/>
        </a:p>
      </dgm:t>
    </dgm:pt>
    <dgm:pt modelId="{97B4B7A9-66DC-BE41-A676-85FFA7F318DA}" type="parTrans" cxnId="{338D5DA0-1FF4-A94C-BC69-7A8F114D0891}">
      <dgm:prSet/>
      <dgm:spPr/>
      <dgm:t>
        <a:bodyPr/>
        <a:lstStyle/>
        <a:p>
          <a:endParaRPr lang="es-ES"/>
        </a:p>
      </dgm:t>
    </dgm:pt>
    <dgm:pt modelId="{6DC6A3A6-B788-1544-9651-9A49D23A6095}" type="sibTrans" cxnId="{338D5DA0-1FF4-A94C-BC69-7A8F114D0891}">
      <dgm:prSet/>
      <dgm:spPr/>
      <dgm:t>
        <a:bodyPr/>
        <a:lstStyle/>
        <a:p>
          <a:endParaRPr lang="es-ES"/>
        </a:p>
      </dgm:t>
    </dgm:pt>
    <dgm:pt modelId="{165BFEFA-CD10-A34E-94EC-FC9788C1C2F7}">
      <dgm:prSet phldrT="[Texto]"/>
      <dgm:spPr/>
      <dgm:t>
        <a:bodyPr/>
        <a:lstStyle/>
        <a:p>
          <a:r>
            <a:rPr lang="es-ES" dirty="0"/>
            <a:t>Obtención de los datos.</a:t>
          </a:r>
        </a:p>
      </dgm:t>
    </dgm:pt>
    <dgm:pt modelId="{5D12B251-E146-DB44-A288-C6429106EF65}" type="parTrans" cxnId="{21BB7F0B-BA01-424F-8BC5-FDE72C065EB9}">
      <dgm:prSet/>
      <dgm:spPr/>
      <dgm:t>
        <a:bodyPr/>
        <a:lstStyle/>
        <a:p>
          <a:endParaRPr lang="es-ES"/>
        </a:p>
      </dgm:t>
    </dgm:pt>
    <dgm:pt modelId="{7F73394B-9337-2345-9415-2B2345C00C49}" type="sibTrans" cxnId="{21BB7F0B-BA01-424F-8BC5-FDE72C065EB9}">
      <dgm:prSet/>
      <dgm:spPr/>
      <dgm:t>
        <a:bodyPr/>
        <a:lstStyle/>
        <a:p>
          <a:endParaRPr lang="es-ES"/>
        </a:p>
      </dgm:t>
    </dgm:pt>
    <dgm:pt modelId="{DD5F5763-4448-EB42-BAF3-FB34F75777C5}">
      <dgm:prSet phldrT="[Texto]"/>
      <dgm:spPr/>
      <dgm:t>
        <a:bodyPr/>
        <a:lstStyle/>
        <a:p>
          <a:r>
            <a:rPr lang="es-ES" dirty="0"/>
            <a:t>Preparación de los datos</a:t>
          </a:r>
        </a:p>
      </dgm:t>
    </dgm:pt>
    <dgm:pt modelId="{725F57D6-480E-5747-9805-740C1FBA8AAA}" type="parTrans" cxnId="{EA8AC8E2-5863-C84B-9F1A-6A51F465AA5A}">
      <dgm:prSet/>
      <dgm:spPr/>
      <dgm:t>
        <a:bodyPr/>
        <a:lstStyle/>
        <a:p>
          <a:endParaRPr lang="es-ES"/>
        </a:p>
      </dgm:t>
    </dgm:pt>
    <dgm:pt modelId="{E1489F51-18D8-8B48-B61C-5269CEBB4747}" type="sibTrans" cxnId="{EA8AC8E2-5863-C84B-9F1A-6A51F465AA5A}">
      <dgm:prSet/>
      <dgm:spPr/>
      <dgm:t>
        <a:bodyPr/>
        <a:lstStyle/>
        <a:p>
          <a:endParaRPr lang="es-ES"/>
        </a:p>
      </dgm:t>
    </dgm:pt>
    <dgm:pt modelId="{469EC8C8-06B2-9F4D-B5D0-613B903629DD}">
      <dgm:prSet phldrT="[Texto]"/>
      <dgm:spPr/>
      <dgm:t>
        <a:bodyPr/>
        <a:lstStyle/>
        <a:p>
          <a:r>
            <a:rPr lang="es-ES" dirty="0"/>
            <a:t>Procesos ETL</a:t>
          </a:r>
        </a:p>
      </dgm:t>
    </dgm:pt>
    <dgm:pt modelId="{DBE306C3-D77F-564C-9290-05DA3BCBEFAA}" type="parTrans" cxnId="{6E9D4F35-147C-C047-AC39-B61765B12603}">
      <dgm:prSet/>
      <dgm:spPr/>
      <dgm:t>
        <a:bodyPr/>
        <a:lstStyle/>
        <a:p>
          <a:endParaRPr lang="es-ES"/>
        </a:p>
      </dgm:t>
    </dgm:pt>
    <dgm:pt modelId="{114BD031-4AF7-C84D-8E77-9568524D13F1}" type="sibTrans" cxnId="{6E9D4F35-147C-C047-AC39-B61765B12603}">
      <dgm:prSet/>
      <dgm:spPr/>
      <dgm:t>
        <a:bodyPr/>
        <a:lstStyle/>
        <a:p>
          <a:endParaRPr lang="es-ES"/>
        </a:p>
      </dgm:t>
    </dgm:pt>
    <dgm:pt modelId="{4DD941C9-363B-7A48-B313-9352E193FAC4}">
      <dgm:prSet phldrT="[Texto]"/>
      <dgm:spPr/>
      <dgm:t>
        <a:bodyPr/>
        <a:lstStyle/>
        <a:p>
          <a:r>
            <a:rPr lang="es-ES" dirty="0"/>
            <a:t>Base de datos no volátil</a:t>
          </a:r>
        </a:p>
      </dgm:t>
    </dgm:pt>
    <dgm:pt modelId="{50E8AB43-C706-D540-B2C5-B09C2B2386CB}" type="parTrans" cxnId="{7C462DF2-068F-8D4F-A3B8-BFBC34209A63}">
      <dgm:prSet/>
      <dgm:spPr/>
      <dgm:t>
        <a:bodyPr/>
        <a:lstStyle/>
        <a:p>
          <a:endParaRPr lang="es-ES"/>
        </a:p>
      </dgm:t>
    </dgm:pt>
    <dgm:pt modelId="{A029FA54-0CDB-4E4B-A56D-3FF620211C9F}" type="sibTrans" cxnId="{7C462DF2-068F-8D4F-A3B8-BFBC34209A63}">
      <dgm:prSet/>
      <dgm:spPr/>
      <dgm:t>
        <a:bodyPr/>
        <a:lstStyle/>
        <a:p>
          <a:endParaRPr lang="es-ES"/>
        </a:p>
      </dgm:t>
    </dgm:pt>
    <dgm:pt modelId="{068E291A-E8D9-7E40-8272-01342FD38275}">
      <dgm:prSet phldrT="[Texto]"/>
      <dgm:spPr/>
      <dgm:t>
        <a:bodyPr/>
        <a:lstStyle/>
        <a:p>
          <a:r>
            <a:rPr lang="es-ES" dirty="0"/>
            <a:t>Información SAEW</a:t>
          </a:r>
        </a:p>
      </dgm:t>
    </dgm:pt>
    <dgm:pt modelId="{C72A3D6A-DF59-D146-9202-321855055639}" type="parTrans" cxnId="{1DA646EC-96DB-B34F-94BD-77DF2CC0287D}">
      <dgm:prSet/>
      <dgm:spPr/>
      <dgm:t>
        <a:bodyPr/>
        <a:lstStyle/>
        <a:p>
          <a:endParaRPr lang="es-ES"/>
        </a:p>
      </dgm:t>
    </dgm:pt>
    <dgm:pt modelId="{4C6AC063-BED9-3741-9359-3DA326BFB30D}" type="sibTrans" cxnId="{1DA646EC-96DB-B34F-94BD-77DF2CC0287D}">
      <dgm:prSet/>
      <dgm:spPr/>
      <dgm:t>
        <a:bodyPr/>
        <a:lstStyle/>
        <a:p>
          <a:endParaRPr lang="es-ES"/>
        </a:p>
      </dgm:t>
    </dgm:pt>
    <dgm:pt modelId="{0C9DB0C2-80E4-E240-8CAB-98F20D4B9285}">
      <dgm:prSet phldrT="[Texto]"/>
      <dgm:spPr/>
      <dgm:t>
        <a:bodyPr/>
        <a:lstStyle/>
        <a:p>
          <a:r>
            <a:rPr lang="es-ES" dirty="0"/>
            <a:t>Factores determinados</a:t>
          </a:r>
        </a:p>
      </dgm:t>
    </dgm:pt>
    <dgm:pt modelId="{50E67B34-11EA-7841-8806-731AB7F57A6D}" type="parTrans" cxnId="{6C86D41B-C18B-3340-A8C0-BA7FAFDCE8A5}">
      <dgm:prSet/>
      <dgm:spPr/>
      <dgm:t>
        <a:bodyPr/>
        <a:lstStyle/>
        <a:p>
          <a:endParaRPr lang="es-ES"/>
        </a:p>
      </dgm:t>
    </dgm:pt>
    <dgm:pt modelId="{8B6D26D5-EF38-154C-9B1D-F58F1A3177EC}" type="sibTrans" cxnId="{6C86D41B-C18B-3340-A8C0-BA7FAFDCE8A5}">
      <dgm:prSet/>
      <dgm:spPr/>
      <dgm:t>
        <a:bodyPr/>
        <a:lstStyle/>
        <a:p>
          <a:endParaRPr lang="es-ES"/>
        </a:p>
      </dgm:t>
    </dgm:pt>
    <dgm:pt modelId="{017B53D9-EB37-3D4D-B65A-70EA49C7E949}">
      <dgm:prSet phldrT="[Texto]"/>
      <dgm:spPr/>
      <dgm:t>
        <a:bodyPr/>
        <a:lstStyle/>
        <a:p>
          <a:r>
            <a:rPr lang="es-ES" dirty="0"/>
            <a:t>Datos requeridos.</a:t>
          </a:r>
        </a:p>
      </dgm:t>
    </dgm:pt>
    <dgm:pt modelId="{45CBEA45-4699-9046-88D3-CD2A5009FF21}" type="parTrans" cxnId="{81622F52-6119-4C45-88DE-261DDC976250}">
      <dgm:prSet/>
      <dgm:spPr/>
      <dgm:t>
        <a:bodyPr/>
        <a:lstStyle/>
        <a:p>
          <a:endParaRPr lang="es-ES"/>
        </a:p>
      </dgm:t>
    </dgm:pt>
    <dgm:pt modelId="{D2A00290-72FA-F34A-900B-91FA92F05B86}" type="sibTrans" cxnId="{81622F52-6119-4C45-88DE-261DDC976250}">
      <dgm:prSet/>
      <dgm:spPr/>
      <dgm:t>
        <a:bodyPr/>
        <a:lstStyle/>
        <a:p>
          <a:endParaRPr lang="es-ES"/>
        </a:p>
      </dgm:t>
    </dgm:pt>
    <dgm:pt modelId="{F6AB9237-CEAA-4642-A6B4-0165D57B993E}" type="pres">
      <dgm:prSet presAssocID="{F2960A82-1C40-EB40-AEE4-4D5356638F0D}" presName="linearFlow" presStyleCnt="0">
        <dgm:presLayoutVars>
          <dgm:dir/>
          <dgm:animLvl val="lvl"/>
          <dgm:resizeHandles val="exact"/>
        </dgm:presLayoutVars>
      </dgm:prSet>
      <dgm:spPr/>
      <dgm:t>
        <a:bodyPr/>
        <a:lstStyle/>
        <a:p>
          <a:endParaRPr lang="es-ES"/>
        </a:p>
      </dgm:t>
    </dgm:pt>
    <dgm:pt modelId="{86926642-A596-BB41-83C4-5E7F10F670F8}" type="pres">
      <dgm:prSet presAssocID="{6A277E4E-2AD2-8340-BACC-D2781E457F01}" presName="composite" presStyleCnt="0"/>
      <dgm:spPr/>
    </dgm:pt>
    <dgm:pt modelId="{A011A31D-6BC7-A448-AF13-5D76750BE935}" type="pres">
      <dgm:prSet presAssocID="{6A277E4E-2AD2-8340-BACC-D2781E457F01}" presName="parTx" presStyleLbl="node1" presStyleIdx="0" presStyleCnt="3">
        <dgm:presLayoutVars>
          <dgm:chMax val="0"/>
          <dgm:chPref val="0"/>
          <dgm:bulletEnabled val="1"/>
        </dgm:presLayoutVars>
      </dgm:prSet>
      <dgm:spPr/>
      <dgm:t>
        <a:bodyPr/>
        <a:lstStyle/>
        <a:p>
          <a:endParaRPr lang="es-ES"/>
        </a:p>
      </dgm:t>
    </dgm:pt>
    <dgm:pt modelId="{C2A82E8F-F367-6E4E-BAC0-2D007263D6B7}" type="pres">
      <dgm:prSet presAssocID="{6A277E4E-2AD2-8340-BACC-D2781E457F01}" presName="parSh" presStyleLbl="node1" presStyleIdx="0" presStyleCnt="3"/>
      <dgm:spPr/>
      <dgm:t>
        <a:bodyPr/>
        <a:lstStyle/>
        <a:p>
          <a:endParaRPr lang="es-ES"/>
        </a:p>
      </dgm:t>
    </dgm:pt>
    <dgm:pt modelId="{43CC6D3C-3D44-1545-8999-4EB951C04532}" type="pres">
      <dgm:prSet presAssocID="{6A277E4E-2AD2-8340-BACC-D2781E457F01}" presName="desTx" presStyleLbl="fgAcc1" presStyleIdx="0" presStyleCnt="3">
        <dgm:presLayoutVars>
          <dgm:bulletEnabled val="1"/>
        </dgm:presLayoutVars>
      </dgm:prSet>
      <dgm:spPr/>
      <dgm:t>
        <a:bodyPr/>
        <a:lstStyle/>
        <a:p>
          <a:endParaRPr lang="es-ES"/>
        </a:p>
      </dgm:t>
    </dgm:pt>
    <dgm:pt modelId="{C7545504-CD60-C748-8C73-3D22FDC7188A}" type="pres">
      <dgm:prSet presAssocID="{896F0CB2-4E4E-F841-ACA2-7E29DB326074}" presName="sibTrans" presStyleLbl="sibTrans2D1" presStyleIdx="0" presStyleCnt="2"/>
      <dgm:spPr/>
      <dgm:t>
        <a:bodyPr/>
        <a:lstStyle/>
        <a:p>
          <a:endParaRPr lang="es-ES"/>
        </a:p>
      </dgm:t>
    </dgm:pt>
    <dgm:pt modelId="{927329B3-CB00-E04D-9F67-160666AA17A9}" type="pres">
      <dgm:prSet presAssocID="{896F0CB2-4E4E-F841-ACA2-7E29DB326074}" presName="connTx" presStyleLbl="sibTrans2D1" presStyleIdx="0" presStyleCnt="2"/>
      <dgm:spPr/>
      <dgm:t>
        <a:bodyPr/>
        <a:lstStyle/>
        <a:p>
          <a:endParaRPr lang="es-ES"/>
        </a:p>
      </dgm:t>
    </dgm:pt>
    <dgm:pt modelId="{17760701-11FF-1A47-A441-F04F3BAD4C2E}" type="pres">
      <dgm:prSet presAssocID="{D704EE91-1B96-1646-8B14-D99FE41984BD}" presName="composite" presStyleCnt="0"/>
      <dgm:spPr/>
    </dgm:pt>
    <dgm:pt modelId="{E99589B1-CD96-A546-B55D-E2BAFB373922}" type="pres">
      <dgm:prSet presAssocID="{D704EE91-1B96-1646-8B14-D99FE41984BD}" presName="parTx" presStyleLbl="node1" presStyleIdx="0" presStyleCnt="3">
        <dgm:presLayoutVars>
          <dgm:chMax val="0"/>
          <dgm:chPref val="0"/>
          <dgm:bulletEnabled val="1"/>
        </dgm:presLayoutVars>
      </dgm:prSet>
      <dgm:spPr/>
      <dgm:t>
        <a:bodyPr/>
        <a:lstStyle/>
        <a:p>
          <a:endParaRPr lang="es-ES"/>
        </a:p>
      </dgm:t>
    </dgm:pt>
    <dgm:pt modelId="{B5264446-4452-6643-A570-E3E31BCC5B8B}" type="pres">
      <dgm:prSet presAssocID="{D704EE91-1B96-1646-8B14-D99FE41984BD}" presName="parSh" presStyleLbl="node1" presStyleIdx="1" presStyleCnt="3"/>
      <dgm:spPr/>
      <dgm:t>
        <a:bodyPr/>
        <a:lstStyle/>
        <a:p>
          <a:endParaRPr lang="es-ES"/>
        </a:p>
      </dgm:t>
    </dgm:pt>
    <dgm:pt modelId="{0A7360A4-0B47-1F49-A6A0-4D319132B52E}" type="pres">
      <dgm:prSet presAssocID="{D704EE91-1B96-1646-8B14-D99FE41984BD}" presName="desTx" presStyleLbl="fgAcc1" presStyleIdx="1" presStyleCnt="3">
        <dgm:presLayoutVars>
          <dgm:bulletEnabled val="1"/>
        </dgm:presLayoutVars>
      </dgm:prSet>
      <dgm:spPr/>
      <dgm:t>
        <a:bodyPr/>
        <a:lstStyle/>
        <a:p>
          <a:endParaRPr lang="es-ES"/>
        </a:p>
      </dgm:t>
    </dgm:pt>
    <dgm:pt modelId="{6C8596E7-7372-6941-A31A-A1C6328A9633}" type="pres">
      <dgm:prSet presAssocID="{6DC6A3A6-B788-1544-9651-9A49D23A6095}" presName="sibTrans" presStyleLbl="sibTrans2D1" presStyleIdx="1" presStyleCnt="2"/>
      <dgm:spPr/>
      <dgm:t>
        <a:bodyPr/>
        <a:lstStyle/>
        <a:p>
          <a:endParaRPr lang="es-ES"/>
        </a:p>
      </dgm:t>
    </dgm:pt>
    <dgm:pt modelId="{81804C59-BF31-2442-80C6-BEFFD85220D6}" type="pres">
      <dgm:prSet presAssocID="{6DC6A3A6-B788-1544-9651-9A49D23A6095}" presName="connTx" presStyleLbl="sibTrans2D1" presStyleIdx="1" presStyleCnt="2"/>
      <dgm:spPr/>
      <dgm:t>
        <a:bodyPr/>
        <a:lstStyle/>
        <a:p>
          <a:endParaRPr lang="es-ES"/>
        </a:p>
      </dgm:t>
    </dgm:pt>
    <dgm:pt modelId="{F8F34182-33BD-7A43-BFA7-3EEB43C4ADB0}" type="pres">
      <dgm:prSet presAssocID="{DD5F5763-4448-EB42-BAF3-FB34F75777C5}" presName="composite" presStyleCnt="0"/>
      <dgm:spPr/>
    </dgm:pt>
    <dgm:pt modelId="{82268C8B-4F32-BB48-99ED-165EAF85A297}" type="pres">
      <dgm:prSet presAssocID="{DD5F5763-4448-EB42-BAF3-FB34F75777C5}" presName="parTx" presStyleLbl="node1" presStyleIdx="1" presStyleCnt="3">
        <dgm:presLayoutVars>
          <dgm:chMax val="0"/>
          <dgm:chPref val="0"/>
          <dgm:bulletEnabled val="1"/>
        </dgm:presLayoutVars>
      </dgm:prSet>
      <dgm:spPr/>
      <dgm:t>
        <a:bodyPr/>
        <a:lstStyle/>
        <a:p>
          <a:endParaRPr lang="es-ES"/>
        </a:p>
      </dgm:t>
    </dgm:pt>
    <dgm:pt modelId="{E587F67B-9484-E640-B459-3B68680669A6}" type="pres">
      <dgm:prSet presAssocID="{DD5F5763-4448-EB42-BAF3-FB34F75777C5}" presName="parSh" presStyleLbl="node1" presStyleIdx="2" presStyleCnt="3"/>
      <dgm:spPr/>
      <dgm:t>
        <a:bodyPr/>
        <a:lstStyle/>
        <a:p>
          <a:endParaRPr lang="es-ES"/>
        </a:p>
      </dgm:t>
    </dgm:pt>
    <dgm:pt modelId="{ECD9AA29-379F-6A4E-97FF-0D0DD836BD2A}" type="pres">
      <dgm:prSet presAssocID="{DD5F5763-4448-EB42-BAF3-FB34F75777C5}" presName="desTx" presStyleLbl="fgAcc1" presStyleIdx="2" presStyleCnt="3">
        <dgm:presLayoutVars>
          <dgm:bulletEnabled val="1"/>
        </dgm:presLayoutVars>
      </dgm:prSet>
      <dgm:spPr/>
      <dgm:t>
        <a:bodyPr/>
        <a:lstStyle/>
        <a:p>
          <a:endParaRPr lang="es-ES"/>
        </a:p>
      </dgm:t>
    </dgm:pt>
  </dgm:ptLst>
  <dgm:cxnLst>
    <dgm:cxn modelId="{92EEFC07-60CB-B74E-A56F-B317CE7E27BA}" type="presOf" srcId="{D704EE91-1B96-1646-8B14-D99FE41984BD}" destId="{E99589B1-CD96-A546-B55D-E2BAFB373922}" srcOrd="0" destOrd="0" presId="urn:microsoft.com/office/officeart/2005/8/layout/process3"/>
    <dgm:cxn modelId="{31D3E7E6-864B-DC46-B99D-1C83E6134571}" type="presOf" srcId="{469EC8C8-06B2-9F4D-B5D0-613B903629DD}" destId="{ECD9AA29-379F-6A4E-97FF-0D0DD836BD2A}" srcOrd="0" destOrd="0" presId="urn:microsoft.com/office/officeart/2005/8/layout/process3"/>
    <dgm:cxn modelId="{6E9D4F35-147C-C047-AC39-B61765B12603}" srcId="{DD5F5763-4448-EB42-BAF3-FB34F75777C5}" destId="{469EC8C8-06B2-9F4D-B5D0-613B903629DD}" srcOrd="0" destOrd="0" parTransId="{DBE306C3-D77F-564C-9290-05DA3BCBEFAA}" sibTransId="{114BD031-4AF7-C84D-8E77-9568524D13F1}"/>
    <dgm:cxn modelId="{1066095A-B23A-9549-9564-523F5E079E14}" type="presOf" srcId="{4DD941C9-363B-7A48-B313-9352E193FAC4}" destId="{ECD9AA29-379F-6A4E-97FF-0D0DD836BD2A}" srcOrd="0" destOrd="1" presId="urn:microsoft.com/office/officeart/2005/8/layout/process3"/>
    <dgm:cxn modelId="{81622F52-6119-4C45-88DE-261DDC976250}" srcId="{D704EE91-1B96-1646-8B14-D99FE41984BD}" destId="{017B53D9-EB37-3D4D-B65A-70EA49C7E949}" srcOrd="0" destOrd="0" parTransId="{45CBEA45-4699-9046-88D3-CD2A5009FF21}" sibTransId="{D2A00290-72FA-F34A-900B-91FA92F05B86}"/>
    <dgm:cxn modelId="{B2787C29-5852-FA48-BC63-906622034C94}" type="presOf" srcId="{F2960A82-1C40-EB40-AEE4-4D5356638F0D}" destId="{F6AB9237-CEAA-4642-A6B4-0165D57B993E}" srcOrd="0" destOrd="0" presId="urn:microsoft.com/office/officeart/2005/8/layout/process3"/>
    <dgm:cxn modelId="{3C3D6AAA-5C95-E24B-BECA-143FD8ABE7A6}" type="presOf" srcId="{6DC6A3A6-B788-1544-9651-9A49D23A6095}" destId="{81804C59-BF31-2442-80C6-BEFFD85220D6}" srcOrd="1" destOrd="0" presId="urn:microsoft.com/office/officeart/2005/8/layout/process3"/>
    <dgm:cxn modelId="{338D5DA0-1FF4-A94C-BC69-7A8F114D0891}" srcId="{F2960A82-1C40-EB40-AEE4-4D5356638F0D}" destId="{D704EE91-1B96-1646-8B14-D99FE41984BD}" srcOrd="1" destOrd="0" parTransId="{97B4B7A9-66DC-BE41-A676-85FFA7F318DA}" sibTransId="{6DC6A3A6-B788-1544-9651-9A49D23A6095}"/>
    <dgm:cxn modelId="{54B7DD4D-61A8-454D-81AC-AB006E4594D6}" type="presOf" srcId="{017B53D9-EB37-3D4D-B65A-70EA49C7E949}" destId="{0A7360A4-0B47-1F49-A6A0-4D319132B52E}" srcOrd="0" destOrd="0" presId="urn:microsoft.com/office/officeart/2005/8/layout/process3"/>
    <dgm:cxn modelId="{EA8AC8E2-5863-C84B-9F1A-6A51F465AA5A}" srcId="{F2960A82-1C40-EB40-AEE4-4D5356638F0D}" destId="{DD5F5763-4448-EB42-BAF3-FB34F75777C5}" srcOrd="2" destOrd="0" parTransId="{725F57D6-480E-5747-9805-740C1FBA8AAA}" sibTransId="{E1489F51-18D8-8B48-B61C-5269CEBB4747}"/>
    <dgm:cxn modelId="{7694E8E2-66BD-434A-B705-708C40DED312}" type="presOf" srcId="{896F0CB2-4E4E-F841-ACA2-7E29DB326074}" destId="{C7545504-CD60-C748-8C73-3D22FDC7188A}" srcOrd="0" destOrd="0" presId="urn:microsoft.com/office/officeart/2005/8/layout/process3"/>
    <dgm:cxn modelId="{0381E538-B44D-8249-9597-865D36E87DDF}" type="presOf" srcId="{DD5F5763-4448-EB42-BAF3-FB34F75777C5}" destId="{82268C8B-4F32-BB48-99ED-165EAF85A297}" srcOrd="0" destOrd="0" presId="urn:microsoft.com/office/officeart/2005/8/layout/process3"/>
    <dgm:cxn modelId="{1DA646EC-96DB-B34F-94BD-77DF2CC0287D}" srcId="{6A277E4E-2AD2-8340-BACC-D2781E457F01}" destId="{068E291A-E8D9-7E40-8272-01342FD38275}" srcOrd="1" destOrd="0" parTransId="{C72A3D6A-DF59-D146-9202-321855055639}" sibTransId="{4C6AC063-BED9-3741-9359-3DA326BFB30D}"/>
    <dgm:cxn modelId="{00D28A47-22C1-6C4C-8305-D3F787795F66}" srcId="{6A277E4E-2AD2-8340-BACC-D2781E457F01}" destId="{8A549079-DCEF-754F-B85D-FB7D13630A94}" srcOrd="0" destOrd="0" parTransId="{7FAA2FC9-5C3E-034D-9B05-CFA62F04F1DE}" sibTransId="{7140CCC0-9E5E-CC49-A266-F4BB6001ED80}"/>
    <dgm:cxn modelId="{AE803276-7220-744E-B491-090B80452C62}" type="presOf" srcId="{896F0CB2-4E4E-F841-ACA2-7E29DB326074}" destId="{927329B3-CB00-E04D-9F67-160666AA17A9}" srcOrd="1" destOrd="0" presId="urn:microsoft.com/office/officeart/2005/8/layout/process3"/>
    <dgm:cxn modelId="{315B46A7-AA93-E94C-AF00-10C34F796EAD}" type="presOf" srcId="{DD5F5763-4448-EB42-BAF3-FB34F75777C5}" destId="{E587F67B-9484-E640-B459-3B68680669A6}" srcOrd="1" destOrd="0" presId="urn:microsoft.com/office/officeart/2005/8/layout/process3"/>
    <dgm:cxn modelId="{D103D03B-5887-EC4A-9645-FAB5AFEFB43B}" type="presOf" srcId="{6DC6A3A6-B788-1544-9651-9A49D23A6095}" destId="{6C8596E7-7372-6941-A31A-A1C6328A9633}" srcOrd="0" destOrd="0" presId="urn:microsoft.com/office/officeart/2005/8/layout/process3"/>
    <dgm:cxn modelId="{6C86D41B-C18B-3340-A8C0-BA7FAFDCE8A5}" srcId="{6A277E4E-2AD2-8340-BACC-D2781E457F01}" destId="{0C9DB0C2-80E4-E240-8CAB-98F20D4B9285}" srcOrd="2" destOrd="0" parTransId="{50E67B34-11EA-7841-8806-731AB7F57A6D}" sibTransId="{8B6D26D5-EF38-154C-9B1D-F58F1A3177EC}"/>
    <dgm:cxn modelId="{E131376A-E8A5-7244-BBCF-E13D679D5C7A}" type="presOf" srcId="{165BFEFA-CD10-A34E-94EC-FC9788C1C2F7}" destId="{0A7360A4-0B47-1F49-A6A0-4D319132B52E}" srcOrd="0" destOrd="1" presId="urn:microsoft.com/office/officeart/2005/8/layout/process3"/>
    <dgm:cxn modelId="{6E036532-B029-5D47-AC0C-68E134C61D52}" type="presOf" srcId="{D704EE91-1B96-1646-8B14-D99FE41984BD}" destId="{B5264446-4452-6643-A570-E3E31BCC5B8B}" srcOrd="1" destOrd="0" presId="urn:microsoft.com/office/officeart/2005/8/layout/process3"/>
    <dgm:cxn modelId="{5B59B742-C3FF-004D-BA24-6A4AAE2F7723}" type="presOf" srcId="{6A277E4E-2AD2-8340-BACC-D2781E457F01}" destId="{C2A82E8F-F367-6E4E-BAC0-2D007263D6B7}" srcOrd="1" destOrd="0" presId="urn:microsoft.com/office/officeart/2005/8/layout/process3"/>
    <dgm:cxn modelId="{A90C0A5C-4194-3F44-B5B4-82D3A7E5E132}" type="presOf" srcId="{068E291A-E8D9-7E40-8272-01342FD38275}" destId="{43CC6D3C-3D44-1545-8999-4EB951C04532}" srcOrd="0" destOrd="1" presId="urn:microsoft.com/office/officeart/2005/8/layout/process3"/>
    <dgm:cxn modelId="{7C462DF2-068F-8D4F-A3B8-BFBC34209A63}" srcId="{DD5F5763-4448-EB42-BAF3-FB34F75777C5}" destId="{4DD941C9-363B-7A48-B313-9352E193FAC4}" srcOrd="1" destOrd="0" parTransId="{50E8AB43-C706-D540-B2C5-B09C2B2386CB}" sibTransId="{A029FA54-0CDB-4E4B-A56D-3FF620211C9F}"/>
    <dgm:cxn modelId="{21BB7F0B-BA01-424F-8BC5-FDE72C065EB9}" srcId="{D704EE91-1B96-1646-8B14-D99FE41984BD}" destId="{165BFEFA-CD10-A34E-94EC-FC9788C1C2F7}" srcOrd="1" destOrd="0" parTransId="{5D12B251-E146-DB44-A288-C6429106EF65}" sibTransId="{7F73394B-9337-2345-9415-2B2345C00C49}"/>
    <dgm:cxn modelId="{142F47BA-9945-C44D-A311-A078232F4893}" type="presOf" srcId="{6A277E4E-2AD2-8340-BACC-D2781E457F01}" destId="{A011A31D-6BC7-A448-AF13-5D76750BE935}" srcOrd="0" destOrd="0" presId="urn:microsoft.com/office/officeart/2005/8/layout/process3"/>
    <dgm:cxn modelId="{B44D196C-A750-3647-9F6A-A8B2A0CDAB5B}" type="presOf" srcId="{0C9DB0C2-80E4-E240-8CAB-98F20D4B9285}" destId="{43CC6D3C-3D44-1545-8999-4EB951C04532}" srcOrd="0" destOrd="2" presId="urn:microsoft.com/office/officeart/2005/8/layout/process3"/>
    <dgm:cxn modelId="{632CA36B-F2E3-3045-B7E0-F4CBD4421104}" type="presOf" srcId="{8A549079-DCEF-754F-B85D-FB7D13630A94}" destId="{43CC6D3C-3D44-1545-8999-4EB951C04532}" srcOrd="0" destOrd="0" presId="urn:microsoft.com/office/officeart/2005/8/layout/process3"/>
    <dgm:cxn modelId="{AB29F552-48BD-1843-867D-F0AA357F5589}" srcId="{F2960A82-1C40-EB40-AEE4-4D5356638F0D}" destId="{6A277E4E-2AD2-8340-BACC-D2781E457F01}" srcOrd="0" destOrd="0" parTransId="{8173E8B2-57A6-DA40-B6B2-15EF691957D2}" sibTransId="{896F0CB2-4E4E-F841-ACA2-7E29DB326074}"/>
    <dgm:cxn modelId="{361484E6-9EA4-1543-AA3A-BCA227FBAEF2}" type="presParOf" srcId="{F6AB9237-CEAA-4642-A6B4-0165D57B993E}" destId="{86926642-A596-BB41-83C4-5E7F10F670F8}" srcOrd="0" destOrd="0" presId="urn:microsoft.com/office/officeart/2005/8/layout/process3"/>
    <dgm:cxn modelId="{6742B0C5-5B4B-564F-85C3-0E89813742FB}" type="presParOf" srcId="{86926642-A596-BB41-83C4-5E7F10F670F8}" destId="{A011A31D-6BC7-A448-AF13-5D76750BE935}" srcOrd="0" destOrd="0" presId="urn:microsoft.com/office/officeart/2005/8/layout/process3"/>
    <dgm:cxn modelId="{05CF6AA1-8287-5244-B784-AAE9CBBAFCCE}" type="presParOf" srcId="{86926642-A596-BB41-83C4-5E7F10F670F8}" destId="{C2A82E8F-F367-6E4E-BAC0-2D007263D6B7}" srcOrd="1" destOrd="0" presId="urn:microsoft.com/office/officeart/2005/8/layout/process3"/>
    <dgm:cxn modelId="{6E8973AE-6C77-A343-91DE-4D77FB79C909}" type="presParOf" srcId="{86926642-A596-BB41-83C4-5E7F10F670F8}" destId="{43CC6D3C-3D44-1545-8999-4EB951C04532}" srcOrd="2" destOrd="0" presId="urn:microsoft.com/office/officeart/2005/8/layout/process3"/>
    <dgm:cxn modelId="{D7CA9FA9-31C6-6744-95F0-8AF643AAF3E1}" type="presParOf" srcId="{F6AB9237-CEAA-4642-A6B4-0165D57B993E}" destId="{C7545504-CD60-C748-8C73-3D22FDC7188A}" srcOrd="1" destOrd="0" presId="urn:microsoft.com/office/officeart/2005/8/layout/process3"/>
    <dgm:cxn modelId="{5E97E6CB-2826-0444-8ADE-74323A901EF1}" type="presParOf" srcId="{C7545504-CD60-C748-8C73-3D22FDC7188A}" destId="{927329B3-CB00-E04D-9F67-160666AA17A9}" srcOrd="0" destOrd="0" presId="urn:microsoft.com/office/officeart/2005/8/layout/process3"/>
    <dgm:cxn modelId="{E9737215-C4D1-134B-9E36-66E23E806543}" type="presParOf" srcId="{F6AB9237-CEAA-4642-A6B4-0165D57B993E}" destId="{17760701-11FF-1A47-A441-F04F3BAD4C2E}" srcOrd="2" destOrd="0" presId="urn:microsoft.com/office/officeart/2005/8/layout/process3"/>
    <dgm:cxn modelId="{9294AD26-3F8B-8645-BD33-E76942CE4A3A}" type="presParOf" srcId="{17760701-11FF-1A47-A441-F04F3BAD4C2E}" destId="{E99589B1-CD96-A546-B55D-E2BAFB373922}" srcOrd="0" destOrd="0" presId="urn:microsoft.com/office/officeart/2005/8/layout/process3"/>
    <dgm:cxn modelId="{8E359D27-F6B4-AD48-A75D-7CA217A92E9E}" type="presParOf" srcId="{17760701-11FF-1A47-A441-F04F3BAD4C2E}" destId="{B5264446-4452-6643-A570-E3E31BCC5B8B}" srcOrd="1" destOrd="0" presId="urn:microsoft.com/office/officeart/2005/8/layout/process3"/>
    <dgm:cxn modelId="{AD5747F5-F66A-BF42-8646-BBF0336F1C05}" type="presParOf" srcId="{17760701-11FF-1A47-A441-F04F3BAD4C2E}" destId="{0A7360A4-0B47-1F49-A6A0-4D319132B52E}" srcOrd="2" destOrd="0" presId="urn:microsoft.com/office/officeart/2005/8/layout/process3"/>
    <dgm:cxn modelId="{B6338E31-DCD2-1E4B-A1D0-5089FAB94B64}" type="presParOf" srcId="{F6AB9237-CEAA-4642-A6B4-0165D57B993E}" destId="{6C8596E7-7372-6941-A31A-A1C6328A9633}" srcOrd="3" destOrd="0" presId="urn:microsoft.com/office/officeart/2005/8/layout/process3"/>
    <dgm:cxn modelId="{1DD2838D-457C-1E46-96F5-27CCC49BD0BA}" type="presParOf" srcId="{6C8596E7-7372-6941-A31A-A1C6328A9633}" destId="{81804C59-BF31-2442-80C6-BEFFD85220D6}" srcOrd="0" destOrd="0" presId="urn:microsoft.com/office/officeart/2005/8/layout/process3"/>
    <dgm:cxn modelId="{388CE4AD-BC25-4242-8662-604165949C91}" type="presParOf" srcId="{F6AB9237-CEAA-4642-A6B4-0165D57B993E}" destId="{F8F34182-33BD-7A43-BFA7-3EEB43C4ADB0}" srcOrd="4" destOrd="0" presId="urn:microsoft.com/office/officeart/2005/8/layout/process3"/>
    <dgm:cxn modelId="{8C97EC8D-E54D-8843-8446-092BCBF93C90}" type="presParOf" srcId="{F8F34182-33BD-7A43-BFA7-3EEB43C4ADB0}" destId="{82268C8B-4F32-BB48-99ED-165EAF85A297}" srcOrd="0" destOrd="0" presId="urn:microsoft.com/office/officeart/2005/8/layout/process3"/>
    <dgm:cxn modelId="{C9C391C7-9767-EA4D-8A4C-7800ECB1EDB0}" type="presParOf" srcId="{F8F34182-33BD-7A43-BFA7-3EEB43C4ADB0}" destId="{E587F67B-9484-E640-B459-3B68680669A6}" srcOrd="1" destOrd="0" presId="urn:microsoft.com/office/officeart/2005/8/layout/process3"/>
    <dgm:cxn modelId="{6991CEBB-6CA5-9641-9643-FD7F6A21E043}" type="presParOf" srcId="{F8F34182-33BD-7A43-BFA7-3EEB43C4ADB0}" destId="{ECD9AA29-379F-6A4E-97FF-0D0DD836BD2A}"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a:solidFill>
          <a:schemeClr val="accent1"/>
        </a:solidFill>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a:solidFill>
          <a:schemeClr val="accent2"/>
        </a:solidFill>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a:solidFill>
          <a:schemeClr val="accent1"/>
        </a:solidFill>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a:solidFill>
          <a:schemeClr val="accent2"/>
        </a:solidFill>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a:solidFill>
          <a:schemeClr val="accent1"/>
        </a:solidFill>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a:solidFill>
          <a:schemeClr val="accent2"/>
        </a:solidFill>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a:solidFill>
          <a:schemeClr val="accent1"/>
        </a:solidFill>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a:solidFill>
          <a:schemeClr val="accent2"/>
        </a:solidFill>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1"/>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a:solidFill>
          <a:schemeClr val="accent1"/>
        </a:solidFill>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a:solidFill>
          <a:schemeClr val="accent1"/>
        </a:solidFill>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a:solidFill>
          <a:schemeClr val="accent2"/>
        </a:solidFill>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960A82-1C40-EB40-AEE4-4D5356638F0D}"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es-ES"/>
        </a:p>
      </dgm:t>
    </dgm:pt>
    <dgm:pt modelId="{6A277E4E-2AD2-8340-BACC-D2781E457F01}">
      <dgm:prSet phldrT="[Texto]"/>
      <dgm:spPr/>
      <dgm:t>
        <a:bodyPr/>
        <a:lstStyle/>
        <a:p>
          <a:r>
            <a:rPr lang="es-EC" dirty="0"/>
            <a:t>Modelado</a:t>
          </a:r>
          <a:endParaRPr lang="es-ES" dirty="0"/>
        </a:p>
      </dgm:t>
    </dgm:pt>
    <dgm:pt modelId="{8173E8B2-57A6-DA40-B6B2-15EF691957D2}" type="parTrans" cxnId="{AB29F552-48BD-1843-867D-F0AA357F5589}">
      <dgm:prSet/>
      <dgm:spPr/>
      <dgm:t>
        <a:bodyPr/>
        <a:lstStyle/>
        <a:p>
          <a:endParaRPr lang="es-ES"/>
        </a:p>
      </dgm:t>
    </dgm:pt>
    <dgm:pt modelId="{896F0CB2-4E4E-F841-ACA2-7E29DB326074}" type="sibTrans" cxnId="{AB29F552-48BD-1843-867D-F0AA357F5589}">
      <dgm:prSet/>
      <dgm:spPr/>
      <dgm:t>
        <a:bodyPr/>
        <a:lstStyle/>
        <a:p>
          <a:endParaRPr lang="es-ES"/>
        </a:p>
      </dgm:t>
    </dgm:pt>
    <dgm:pt modelId="{8A549079-DCEF-754F-B85D-FB7D13630A94}">
      <dgm:prSet phldrT="[Texto]"/>
      <dgm:spPr/>
      <dgm:t>
        <a:bodyPr/>
        <a:lstStyle/>
        <a:p>
          <a:r>
            <a:rPr lang="es-ES" dirty="0"/>
            <a:t>Creación modelo</a:t>
          </a:r>
        </a:p>
      </dgm:t>
    </dgm:pt>
    <dgm:pt modelId="{7FAA2FC9-5C3E-034D-9B05-CFA62F04F1DE}" type="parTrans" cxnId="{00D28A47-22C1-6C4C-8305-D3F787795F66}">
      <dgm:prSet/>
      <dgm:spPr/>
      <dgm:t>
        <a:bodyPr/>
        <a:lstStyle/>
        <a:p>
          <a:endParaRPr lang="es-ES"/>
        </a:p>
      </dgm:t>
    </dgm:pt>
    <dgm:pt modelId="{7140CCC0-9E5E-CC49-A266-F4BB6001ED80}" type="sibTrans" cxnId="{00D28A47-22C1-6C4C-8305-D3F787795F66}">
      <dgm:prSet/>
      <dgm:spPr/>
      <dgm:t>
        <a:bodyPr/>
        <a:lstStyle/>
        <a:p>
          <a:endParaRPr lang="es-ES"/>
        </a:p>
      </dgm:t>
    </dgm:pt>
    <dgm:pt modelId="{D704EE91-1B96-1646-8B14-D99FE41984BD}">
      <dgm:prSet phldrT="[Texto]"/>
      <dgm:spPr/>
      <dgm:t>
        <a:bodyPr/>
        <a:lstStyle/>
        <a:p>
          <a:r>
            <a:rPr lang="es-EC" dirty="0"/>
            <a:t>Evaluación</a:t>
          </a:r>
          <a:endParaRPr lang="es-ES" dirty="0"/>
        </a:p>
      </dgm:t>
    </dgm:pt>
    <dgm:pt modelId="{97B4B7A9-66DC-BE41-A676-85FFA7F318DA}" type="parTrans" cxnId="{338D5DA0-1FF4-A94C-BC69-7A8F114D0891}">
      <dgm:prSet/>
      <dgm:spPr/>
      <dgm:t>
        <a:bodyPr/>
        <a:lstStyle/>
        <a:p>
          <a:endParaRPr lang="es-ES"/>
        </a:p>
      </dgm:t>
    </dgm:pt>
    <dgm:pt modelId="{6DC6A3A6-B788-1544-9651-9A49D23A6095}" type="sibTrans" cxnId="{338D5DA0-1FF4-A94C-BC69-7A8F114D0891}">
      <dgm:prSet/>
      <dgm:spPr/>
      <dgm:t>
        <a:bodyPr/>
        <a:lstStyle/>
        <a:p>
          <a:endParaRPr lang="es-ES"/>
        </a:p>
      </dgm:t>
    </dgm:pt>
    <dgm:pt modelId="{165BFEFA-CD10-A34E-94EC-FC9788C1C2F7}">
      <dgm:prSet phldrT="[Texto]"/>
      <dgm:spPr/>
      <dgm:t>
        <a:bodyPr/>
        <a:lstStyle/>
        <a:p>
          <a:r>
            <a:rPr lang="es-ES" dirty="0"/>
            <a:t>Porcentaje de error</a:t>
          </a:r>
        </a:p>
      </dgm:t>
    </dgm:pt>
    <dgm:pt modelId="{5D12B251-E146-DB44-A288-C6429106EF65}" type="parTrans" cxnId="{21BB7F0B-BA01-424F-8BC5-FDE72C065EB9}">
      <dgm:prSet/>
      <dgm:spPr/>
      <dgm:t>
        <a:bodyPr/>
        <a:lstStyle/>
        <a:p>
          <a:endParaRPr lang="es-ES"/>
        </a:p>
      </dgm:t>
    </dgm:pt>
    <dgm:pt modelId="{7F73394B-9337-2345-9415-2B2345C00C49}" type="sibTrans" cxnId="{21BB7F0B-BA01-424F-8BC5-FDE72C065EB9}">
      <dgm:prSet/>
      <dgm:spPr/>
      <dgm:t>
        <a:bodyPr/>
        <a:lstStyle/>
        <a:p>
          <a:endParaRPr lang="es-ES"/>
        </a:p>
      </dgm:t>
    </dgm:pt>
    <dgm:pt modelId="{DD5F5763-4448-EB42-BAF3-FB34F75777C5}">
      <dgm:prSet phldrT="[Texto]"/>
      <dgm:spPr/>
      <dgm:t>
        <a:bodyPr/>
        <a:lstStyle/>
        <a:p>
          <a:r>
            <a:rPr lang="es-ES" dirty="0"/>
            <a:t>Implementación</a:t>
          </a:r>
        </a:p>
      </dgm:t>
    </dgm:pt>
    <dgm:pt modelId="{725F57D6-480E-5747-9805-740C1FBA8AAA}" type="parTrans" cxnId="{EA8AC8E2-5863-C84B-9F1A-6A51F465AA5A}">
      <dgm:prSet/>
      <dgm:spPr/>
      <dgm:t>
        <a:bodyPr/>
        <a:lstStyle/>
        <a:p>
          <a:endParaRPr lang="es-ES"/>
        </a:p>
      </dgm:t>
    </dgm:pt>
    <dgm:pt modelId="{E1489F51-18D8-8B48-B61C-5269CEBB4747}" type="sibTrans" cxnId="{EA8AC8E2-5863-C84B-9F1A-6A51F465AA5A}">
      <dgm:prSet/>
      <dgm:spPr/>
      <dgm:t>
        <a:bodyPr/>
        <a:lstStyle/>
        <a:p>
          <a:endParaRPr lang="es-ES"/>
        </a:p>
      </dgm:t>
    </dgm:pt>
    <dgm:pt modelId="{469EC8C8-06B2-9F4D-B5D0-613B903629DD}">
      <dgm:prSet phldrT="[Texto]"/>
      <dgm:spPr/>
      <dgm:t>
        <a:bodyPr/>
        <a:lstStyle/>
        <a:p>
          <a:r>
            <a:rPr lang="es-ES" dirty="0"/>
            <a:t>Recomendaciones</a:t>
          </a:r>
        </a:p>
      </dgm:t>
    </dgm:pt>
    <dgm:pt modelId="{DBE306C3-D77F-564C-9290-05DA3BCBEFAA}" type="parTrans" cxnId="{6E9D4F35-147C-C047-AC39-B61765B12603}">
      <dgm:prSet/>
      <dgm:spPr/>
      <dgm:t>
        <a:bodyPr/>
        <a:lstStyle/>
        <a:p>
          <a:endParaRPr lang="es-ES"/>
        </a:p>
      </dgm:t>
    </dgm:pt>
    <dgm:pt modelId="{114BD031-4AF7-C84D-8E77-9568524D13F1}" type="sibTrans" cxnId="{6E9D4F35-147C-C047-AC39-B61765B12603}">
      <dgm:prSet/>
      <dgm:spPr/>
      <dgm:t>
        <a:bodyPr/>
        <a:lstStyle/>
        <a:p>
          <a:endParaRPr lang="es-ES"/>
        </a:p>
      </dgm:t>
    </dgm:pt>
    <dgm:pt modelId="{4DD941C9-363B-7A48-B313-9352E193FAC4}">
      <dgm:prSet phldrT="[Texto]"/>
      <dgm:spPr/>
      <dgm:t>
        <a:bodyPr/>
        <a:lstStyle/>
        <a:p>
          <a:r>
            <a:rPr lang="es-ES" dirty="0"/>
            <a:t>Trabajos futuros</a:t>
          </a:r>
        </a:p>
      </dgm:t>
    </dgm:pt>
    <dgm:pt modelId="{50E8AB43-C706-D540-B2C5-B09C2B2386CB}" type="parTrans" cxnId="{7C462DF2-068F-8D4F-A3B8-BFBC34209A63}">
      <dgm:prSet/>
      <dgm:spPr/>
      <dgm:t>
        <a:bodyPr/>
        <a:lstStyle/>
        <a:p>
          <a:endParaRPr lang="es-ES"/>
        </a:p>
      </dgm:t>
    </dgm:pt>
    <dgm:pt modelId="{A029FA54-0CDB-4E4B-A56D-3FF620211C9F}" type="sibTrans" cxnId="{7C462DF2-068F-8D4F-A3B8-BFBC34209A63}">
      <dgm:prSet/>
      <dgm:spPr/>
      <dgm:t>
        <a:bodyPr/>
        <a:lstStyle/>
        <a:p>
          <a:endParaRPr lang="es-ES"/>
        </a:p>
      </dgm:t>
    </dgm:pt>
    <dgm:pt modelId="{068E291A-E8D9-7E40-8272-01342FD38275}">
      <dgm:prSet phldrT="[Texto]"/>
      <dgm:spPr/>
      <dgm:t>
        <a:bodyPr/>
        <a:lstStyle/>
        <a:p>
          <a:r>
            <a:rPr lang="es-ES" dirty="0"/>
            <a:t>Técnica de modelado</a:t>
          </a:r>
        </a:p>
      </dgm:t>
    </dgm:pt>
    <dgm:pt modelId="{C72A3D6A-DF59-D146-9202-321855055639}" type="parTrans" cxnId="{1DA646EC-96DB-B34F-94BD-77DF2CC0287D}">
      <dgm:prSet/>
      <dgm:spPr/>
      <dgm:t>
        <a:bodyPr/>
        <a:lstStyle/>
        <a:p>
          <a:endParaRPr lang="es-ES"/>
        </a:p>
      </dgm:t>
    </dgm:pt>
    <dgm:pt modelId="{4C6AC063-BED9-3741-9359-3DA326BFB30D}" type="sibTrans" cxnId="{1DA646EC-96DB-B34F-94BD-77DF2CC0287D}">
      <dgm:prSet/>
      <dgm:spPr/>
      <dgm:t>
        <a:bodyPr/>
        <a:lstStyle/>
        <a:p>
          <a:endParaRPr lang="es-ES"/>
        </a:p>
      </dgm:t>
    </dgm:pt>
    <dgm:pt modelId="{0C9DB0C2-80E4-E240-8CAB-98F20D4B9285}">
      <dgm:prSet phldrT="[Texto]"/>
      <dgm:spPr/>
      <dgm:t>
        <a:bodyPr/>
        <a:lstStyle/>
        <a:p>
          <a:r>
            <a:rPr lang="es-ES" dirty="0"/>
            <a:t>Relación entre variables y atributo a predecir.</a:t>
          </a:r>
        </a:p>
      </dgm:t>
    </dgm:pt>
    <dgm:pt modelId="{50E67B34-11EA-7841-8806-731AB7F57A6D}" type="parTrans" cxnId="{6C86D41B-C18B-3340-A8C0-BA7FAFDCE8A5}">
      <dgm:prSet/>
      <dgm:spPr/>
      <dgm:t>
        <a:bodyPr/>
        <a:lstStyle/>
        <a:p>
          <a:endParaRPr lang="es-ES"/>
        </a:p>
      </dgm:t>
    </dgm:pt>
    <dgm:pt modelId="{8B6D26D5-EF38-154C-9B1D-F58F1A3177EC}" type="sibTrans" cxnId="{6C86D41B-C18B-3340-A8C0-BA7FAFDCE8A5}">
      <dgm:prSet/>
      <dgm:spPr/>
      <dgm:t>
        <a:bodyPr/>
        <a:lstStyle/>
        <a:p>
          <a:endParaRPr lang="es-ES"/>
        </a:p>
      </dgm:t>
    </dgm:pt>
    <dgm:pt modelId="{017B53D9-EB37-3D4D-B65A-70EA49C7E949}">
      <dgm:prSet phldrT="[Texto]"/>
      <dgm:spPr/>
      <dgm:t>
        <a:bodyPr/>
        <a:lstStyle/>
        <a:p>
          <a:r>
            <a:rPr lang="es-ES" dirty="0"/>
            <a:t>Precisión</a:t>
          </a:r>
        </a:p>
      </dgm:t>
    </dgm:pt>
    <dgm:pt modelId="{45CBEA45-4699-9046-88D3-CD2A5009FF21}" type="parTrans" cxnId="{81622F52-6119-4C45-88DE-261DDC976250}">
      <dgm:prSet/>
      <dgm:spPr/>
      <dgm:t>
        <a:bodyPr/>
        <a:lstStyle/>
        <a:p>
          <a:endParaRPr lang="es-ES"/>
        </a:p>
      </dgm:t>
    </dgm:pt>
    <dgm:pt modelId="{D2A00290-72FA-F34A-900B-91FA92F05B86}" type="sibTrans" cxnId="{81622F52-6119-4C45-88DE-261DDC976250}">
      <dgm:prSet/>
      <dgm:spPr/>
      <dgm:t>
        <a:bodyPr/>
        <a:lstStyle/>
        <a:p>
          <a:endParaRPr lang="es-ES"/>
        </a:p>
      </dgm:t>
    </dgm:pt>
    <dgm:pt modelId="{E221E93C-E4F1-FF41-9BCE-5EB67E690581}" type="pres">
      <dgm:prSet presAssocID="{F2960A82-1C40-EB40-AEE4-4D5356638F0D}" presName="linearFlow" presStyleCnt="0">
        <dgm:presLayoutVars>
          <dgm:dir/>
          <dgm:animLvl val="lvl"/>
          <dgm:resizeHandles val="exact"/>
        </dgm:presLayoutVars>
      </dgm:prSet>
      <dgm:spPr/>
      <dgm:t>
        <a:bodyPr/>
        <a:lstStyle/>
        <a:p>
          <a:endParaRPr lang="es-ES"/>
        </a:p>
      </dgm:t>
    </dgm:pt>
    <dgm:pt modelId="{F3C66301-81A2-3C43-83F9-8336A7D12103}" type="pres">
      <dgm:prSet presAssocID="{6A277E4E-2AD2-8340-BACC-D2781E457F01}" presName="composite" presStyleCnt="0"/>
      <dgm:spPr/>
    </dgm:pt>
    <dgm:pt modelId="{B52132F9-574F-4A43-8B5D-F27C3B1BC232}" type="pres">
      <dgm:prSet presAssocID="{6A277E4E-2AD2-8340-BACC-D2781E457F01}" presName="parTx" presStyleLbl="node1" presStyleIdx="0" presStyleCnt="3">
        <dgm:presLayoutVars>
          <dgm:chMax val="0"/>
          <dgm:chPref val="0"/>
          <dgm:bulletEnabled val="1"/>
        </dgm:presLayoutVars>
      </dgm:prSet>
      <dgm:spPr/>
      <dgm:t>
        <a:bodyPr/>
        <a:lstStyle/>
        <a:p>
          <a:endParaRPr lang="es-ES"/>
        </a:p>
      </dgm:t>
    </dgm:pt>
    <dgm:pt modelId="{49244891-39E7-4343-ADCB-396EC47E6F5C}" type="pres">
      <dgm:prSet presAssocID="{6A277E4E-2AD2-8340-BACC-D2781E457F01}" presName="parSh" presStyleLbl="node1" presStyleIdx="0" presStyleCnt="3"/>
      <dgm:spPr/>
      <dgm:t>
        <a:bodyPr/>
        <a:lstStyle/>
        <a:p>
          <a:endParaRPr lang="es-ES"/>
        </a:p>
      </dgm:t>
    </dgm:pt>
    <dgm:pt modelId="{EBB6E9B7-B439-7F4E-8634-9E856F7DA69B}" type="pres">
      <dgm:prSet presAssocID="{6A277E4E-2AD2-8340-BACC-D2781E457F01}" presName="desTx" presStyleLbl="fgAcc1" presStyleIdx="0" presStyleCnt="3">
        <dgm:presLayoutVars>
          <dgm:bulletEnabled val="1"/>
        </dgm:presLayoutVars>
      </dgm:prSet>
      <dgm:spPr/>
      <dgm:t>
        <a:bodyPr/>
        <a:lstStyle/>
        <a:p>
          <a:endParaRPr lang="es-ES"/>
        </a:p>
      </dgm:t>
    </dgm:pt>
    <dgm:pt modelId="{FBC5461F-E9A9-1E48-92DA-B9806019A951}" type="pres">
      <dgm:prSet presAssocID="{896F0CB2-4E4E-F841-ACA2-7E29DB326074}" presName="sibTrans" presStyleLbl="sibTrans2D1" presStyleIdx="0" presStyleCnt="2"/>
      <dgm:spPr/>
      <dgm:t>
        <a:bodyPr/>
        <a:lstStyle/>
        <a:p>
          <a:endParaRPr lang="es-ES"/>
        </a:p>
      </dgm:t>
    </dgm:pt>
    <dgm:pt modelId="{362B09ED-9AAA-134E-BF57-F6A4E48FAC7A}" type="pres">
      <dgm:prSet presAssocID="{896F0CB2-4E4E-F841-ACA2-7E29DB326074}" presName="connTx" presStyleLbl="sibTrans2D1" presStyleIdx="0" presStyleCnt="2"/>
      <dgm:spPr/>
      <dgm:t>
        <a:bodyPr/>
        <a:lstStyle/>
        <a:p>
          <a:endParaRPr lang="es-ES"/>
        </a:p>
      </dgm:t>
    </dgm:pt>
    <dgm:pt modelId="{37DF22C5-2EA6-EC46-B638-744D9D1D17FA}" type="pres">
      <dgm:prSet presAssocID="{D704EE91-1B96-1646-8B14-D99FE41984BD}" presName="composite" presStyleCnt="0"/>
      <dgm:spPr/>
    </dgm:pt>
    <dgm:pt modelId="{33138E2F-F33F-D249-A817-6B7759E963DB}" type="pres">
      <dgm:prSet presAssocID="{D704EE91-1B96-1646-8B14-D99FE41984BD}" presName="parTx" presStyleLbl="node1" presStyleIdx="0" presStyleCnt="3">
        <dgm:presLayoutVars>
          <dgm:chMax val="0"/>
          <dgm:chPref val="0"/>
          <dgm:bulletEnabled val="1"/>
        </dgm:presLayoutVars>
      </dgm:prSet>
      <dgm:spPr/>
      <dgm:t>
        <a:bodyPr/>
        <a:lstStyle/>
        <a:p>
          <a:endParaRPr lang="es-ES"/>
        </a:p>
      </dgm:t>
    </dgm:pt>
    <dgm:pt modelId="{A6D9CC47-BF75-8440-B29B-C409BAA383E9}" type="pres">
      <dgm:prSet presAssocID="{D704EE91-1B96-1646-8B14-D99FE41984BD}" presName="parSh" presStyleLbl="node1" presStyleIdx="1" presStyleCnt="3"/>
      <dgm:spPr/>
      <dgm:t>
        <a:bodyPr/>
        <a:lstStyle/>
        <a:p>
          <a:endParaRPr lang="es-ES"/>
        </a:p>
      </dgm:t>
    </dgm:pt>
    <dgm:pt modelId="{D183F233-2313-0D4B-8BFF-B038D1DDFA25}" type="pres">
      <dgm:prSet presAssocID="{D704EE91-1B96-1646-8B14-D99FE41984BD}" presName="desTx" presStyleLbl="fgAcc1" presStyleIdx="1" presStyleCnt="3">
        <dgm:presLayoutVars>
          <dgm:bulletEnabled val="1"/>
        </dgm:presLayoutVars>
      </dgm:prSet>
      <dgm:spPr/>
      <dgm:t>
        <a:bodyPr/>
        <a:lstStyle/>
        <a:p>
          <a:endParaRPr lang="es-ES"/>
        </a:p>
      </dgm:t>
    </dgm:pt>
    <dgm:pt modelId="{E45C7EBF-D1D8-0548-B100-3D5061F50555}" type="pres">
      <dgm:prSet presAssocID="{6DC6A3A6-B788-1544-9651-9A49D23A6095}" presName="sibTrans" presStyleLbl="sibTrans2D1" presStyleIdx="1" presStyleCnt="2"/>
      <dgm:spPr/>
      <dgm:t>
        <a:bodyPr/>
        <a:lstStyle/>
        <a:p>
          <a:endParaRPr lang="es-ES"/>
        </a:p>
      </dgm:t>
    </dgm:pt>
    <dgm:pt modelId="{DCFE5410-DC45-0345-89B1-F7F9022A090C}" type="pres">
      <dgm:prSet presAssocID="{6DC6A3A6-B788-1544-9651-9A49D23A6095}" presName="connTx" presStyleLbl="sibTrans2D1" presStyleIdx="1" presStyleCnt="2"/>
      <dgm:spPr/>
      <dgm:t>
        <a:bodyPr/>
        <a:lstStyle/>
        <a:p>
          <a:endParaRPr lang="es-ES"/>
        </a:p>
      </dgm:t>
    </dgm:pt>
    <dgm:pt modelId="{188D13FB-52DB-1040-BFCB-1C2875C729FF}" type="pres">
      <dgm:prSet presAssocID="{DD5F5763-4448-EB42-BAF3-FB34F75777C5}" presName="composite" presStyleCnt="0"/>
      <dgm:spPr/>
    </dgm:pt>
    <dgm:pt modelId="{EA1549C7-1270-C346-8AAD-98844927CF32}" type="pres">
      <dgm:prSet presAssocID="{DD5F5763-4448-EB42-BAF3-FB34F75777C5}" presName="parTx" presStyleLbl="node1" presStyleIdx="1" presStyleCnt="3">
        <dgm:presLayoutVars>
          <dgm:chMax val="0"/>
          <dgm:chPref val="0"/>
          <dgm:bulletEnabled val="1"/>
        </dgm:presLayoutVars>
      </dgm:prSet>
      <dgm:spPr/>
      <dgm:t>
        <a:bodyPr/>
        <a:lstStyle/>
        <a:p>
          <a:endParaRPr lang="es-ES"/>
        </a:p>
      </dgm:t>
    </dgm:pt>
    <dgm:pt modelId="{8E41A81D-1FFA-4E4F-9537-4FAE1619D2AF}" type="pres">
      <dgm:prSet presAssocID="{DD5F5763-4448-EB42-BAF3-FB34F75777C5}" presName="parSh" presStyleLbl="node1" presStyleIdx="2" presStyleCnt="3"/>
      <dgm:spPr/>
      <dgm:t>
        <a:bodyPr/>
        <a:lstStyle/>
        <a:p>
          <a:endParaRPr lang="es-ES"/>
        </a:p>
      </dgm:t>
    </dgm:pt>
    <dgm:pt modelId="{6E6125C8-4C65-8E44-8DF4-8FA5ECDD51B7}" type="pres">
      <dgm:prSet presAssocID="{DD5F5763-4448-EB42-BAF3-FB34F75777C5}" presName="desTx" presStyleLbl="fgAcc1" presStyleIdx="2" presStyleCnt="3">
        <dgm:presLayoutVars>
          <dgm:bulletEnabled val="1"/>
        </dgm:presLayoutVars>
      </dgm:prSet>
      <dgm:spPr/>
      <dgm:t>
        <a:bodyPr/>
        <a:lstStyle/>
        <a:p>
          <a:endParaRPr lang="es-ES"/>
        </a:p>
      </dgm:t>
    </dgm:pt>
  </dgm:ptLst>
  <dgm:cxnLst>
    <dgm:cxn modelId="{338D5DA0-1FF4-A94C-BC69-7A8F114D0891}" srcId="{F2960A82-1C40-EB40-AEE4-4D5356638F0D}" destId="{D704EE91-1B96-1646-8B14-D99FE41984BD}" srcOrd="1" destOrd="0" parTransId="{97B4B7A9-66DC-BE41-A676-85FFA7F318DA}" sibTransId="{6DC6A3A6-B788-1544-9651-9A49D23A6095}"/>
    <dgm:cxn modelId="{724C3AD4-F788-664B-A6C7-E90BA9B75A12}" type="presOf" srcId="{165BFEFA-CD10-A34E-94EC-FC9788C1C2F7}" destId="{D183F233-2313-0D4B-8BFF-B038D1DDFA25}" srcOrd="0" destOrd="1" presId="urn:microsoft.com/office/officeart/2005/8/layout/process3"/>
    <dgm:cxn modelId="{6C86D41B-C18B-3340-A8C0-BA7FAFDCE8A5}" srcId="{6A277E4E-2AD2-8340-BACC-D2781E457F01}" destId="{0C9DB0C2-80E4-E240-8CAB-98F20D4B9285}" srcOrd="2" destOrd="0" parTransId="{50E67B34-11EA-7841-8806-731AB7F57A6D}" sibTransId="{8B6D26D5-EF38-154C-9B1D-F58F1A3177EC}"/>
    <dgm:cxn modelId="{F285676F-6337-004F-81CE-900A148B8EDB}" type="presOf" srcId="{017B53D9-EB37-3D4D-B65A-70EA49C7E949}" destId="{D183F233-2313-0D4B-8BFF-B038D1DDFA25}" srcOrd="0" destOrd="0" presId="urn:microsoft.com/office/officeart/2005/8/layout/process3"/>
    <dgm:cxn modelId="{9A1BECB8-BED2-9A4A-AD29-A0C3EAE04BF0}" type="presOf" srcId="{D704EE91-1B96-1646-8B14-D99FE41984BD}" destId="{33138E2F-F33F-D249-A817-6B7759E963DB}" srcOrd="0" destOrd="0" presId="urn:microsoft.com/office/officeart/2005/8/layout/process3"/>
    <dgm:cxn modelId="{A1F555B9-55AF-854A-81C6-7A89A1A13F00}" type="presOf" srcId="{8A549079-DCEF-754F-B85D-FB7D13630A94}" destId="{EBB6E9B7-B439-7F4E-8634-9E856F7DA69B}" srcOrd="0" destOrd="0" presId="urn:microsoft.com/office/officeart/2005/8/layout/process3"/>
    <dgm:cxn modelId="{EA8AC8E2-5863-C84B-9F1A-6A51F465AA5A}" srcId="{F2960A82-1C40-EB40-AEE4-4D5356638F0D}" destId="{DD5F5763-4448-EB42-BAF3-FB34F75777C5}" srcOrd="2" destOrd="0" parTransId="{725F57D6-480E-5747-9805-740C1FBA8AAA}" sibTransId="{E1489F51-18D8-8B48-B61C-5269CEBB4747}"/>
    <dgm:cxn modelId="{1DA646EC-96DB-B34F-94BD-77DF2CC0287D}" srcId="{6A277E4E-2AD2-8340-BACC-D2781E457F01}" destId="{068E291A-E8D9-7E40-8272-01342FD38275}" srcOrd="1" destOrd="0" parTransId="{C72A3D6A-DF59-D146-9202-321855055639}" sibTransId="{4C6AC063-BED9-3741-9359-3DA326BFB30D}"/>
    <dgm:cxn modelId="{EF3FB73F-6B9F-8740-8FA3-5BEE413F056B}" type="presOf" srcId="{0C9DB0C2-80E4-E240-8CAB-98F20D4B9285}" destId="{EBB6E9B7-B439-7F4E-8634-9E856F7DA69B}" srcOrd="0" destOrd="2" presId="urn:microsoft.com/office/officeart/2005/8/layout/process3"/>
    <dgm:cxn modelId="{CB1F2F13-B052-BF41-B89D-2B601A8F1AFB}" type="presOf" srcId="{F2960A82-1C40-EB40-AEE4-4D5356638F0D}" destId="{E221E93C-E4F1-FF41-9BCE-5EB67E690581}" srcOrd="0" destOrd="0" presId="urn:microsoft.com/office/officeart/2005/8/layout/process3"/>
    <dgm:cxn modelId="{E19BA18E-B6D8-5343-AC48-5A0AC5E51CF7}" type="presOf" srcId="{6A277E4E-2AD2-8340-BACC-D2781E457F01}" destId="{B52132F9-574F-4A43-8B5D-F27C3B1BC232}" srcOrd="0" destOrd="0" presId="urn:microsoft.com/office/officeart/2005/8/layout/process3"/>
    <dgm:cxn modelId="{7A9C0247-5185-5B4D-B0D3-7A4CE22798E1}" type="presOf" srcId="{DD5F5763-4448-EB42-BAF3-FB34F75777C5}" destId="{EA1549C7-1270-C346-8AAD-98844927CF32}" srcOrd="0" destOrd="0" presId="urn:microsoft.com/office/officeart/2005/8/layout/process3"/>
    <dgm:cxn modelId="{2C3C4E47-CEE1-754F-A863-67EAAD00A920}" type="presOf" srcId="{068E291A-E8D9-7E40-8272-01342FD38275}" destId="{EBB6E9B7-B439-7F4E-8634-9E856F7DA69B}" srcOrd="0" destOrd="1" presId="urn:microsoft.com/office/officeart/2005/8/layout/process3"/>
    <dgm:cxn modelId="{49C1F3E6-0337-1244-8C0B-259CE5231732}" type="presOf" srcId="{896F0CB2-4E4E-F841-ACA2-7E29DB326074}" destId="{FBC5461F-E9A9-1E48-92DA-B9806019A951}" srcOrd="0" destOrd="0" presId="urn:microsoft.com/office/officeart/2005/8/layout/process3"/>
    <dgm:cxn modelId="{C211D048-1250-3D44-9138-A4EFE9070DA1}" type="presOf" srcId="{D704EE91-1B96-1646-8B14-D99FE41984BD}" destId="{A6D9CC47-BF75-8440-B29B-C409BAA383E9}" srcOrd="1" destOrd="0" presId="urn:microsoft.com/office/officeart/2005/8/layout/process3"/>
    <dgm:cxn modelId="{AB29F552-48BD-1843-867D-F0AA357F5589}" srcId="{F2960A82-1C40-EB40-AEE4-4D5356638F0D}" destId="{6A277E4E-2AD2-8340-BACC-D2781E457F01}" srcOrd="0" destOrd="0" parTransId="{8173E8B2-57A6-DA40-B6B2-15EF691957D2}" sibTransId="{896F0CB2-4E4E-F841-ACA2-7E29DB326074}"/>
    <dgm:cxn modelId="{3EABB8F6-6A65-F247-AA21-F68B8C540A6D}" type="presOf" srcId="{DD5F5763-4448-EB42-BAF3-FB34F75777C5}" destId="{8E41A81D-1FFA-4E4F-9537-4FAE1619D2AF}" srcOrd="1" destOrd="0" presId="urn:microsoft.com/office/officeart/2005/8/layout/process3"/>
    <dgm:cxn modelId="{21BB7F0B-BA01-424F-8BC5-FDE72C065EB9}" srcId="{D704EE91-1B96-1646-8B14-D99FE41984BD}" destId="{165BFEFA-CD10-A34E-94EC-FC9788C1C2F7}" srcOrd="1" destOrd="0" parTransId="{5D12B251-E146-DB44-A288-C6429106EF65}" sibTransId="{7F73394B-9337-2345-9415-2B2345C00C49}"/>
    <dgm:cxn modelId="{7A98AF38-4985-5E4C-BDCB-78BD87918883}" type="presOf" srcId="{896F0CB2-4E4E-F841-ACA2-7E29DB326074}" destId="{362B09ED-9AAA-134E-BF57-F6A4E48FAC7A}" srcOrd="1" destOrd="0" presId="urn:microsoft.com/office/officeart/2005/8/layout/process3"/>
    <dgm:cxn modelId="{6E9D4F35-147C-C047-AC39-B61765B12603}" srcId="{DD5F5763-4448-EB42-BAF3-FB34F75777C5}" destId="{469EC8C8-06B2-9F4D-B5D0-613B903629DD}" srcOrd="0" destOrd="0" parTransId="{DBE306C3-D77F-564C-9290-05DA3BCBEFAA}" sibTransId="{114BD031-4AF7-C84D-8E77-9568524D13F1}"/>
    <dgm:cxn modelId="{00D28A47-22C1-6C4C-8305-D3F787795F66}" srcId="{6A277E4E-2AD2-8340-BACC-D2781E457F01}" destId="{8A549079-DCEF-754F-B85D-FB7D13630A94}" srcOrd="0" destOrd="0" parTransId="{7FAA2FC9-5C3E-034D-9B05-CFA62F04F1DE}" sibTransId="{7140CCC0-9E5E-CC49-A266-F4BB6001ED80}"/>
    <dgm:cxn modelId="{BB142CA2-42E6-7040-AC65-44100295FBB7}" type="presOf" srcId="{6DC6A3A6-B788-1544-9651-9A49D23A6095}" destId="{DCFE5410-DC45-0345-89B1-F7F9022A090C}" srcOrd="1" destOrd="0" presId="urn:microsoft.com/office/officeart/2005/8/layout/process3"/>
    <dgm:cxn modelId="{CF450B3D-5D2A-9842-B162-CC5B4BE68ED8}" type="presOf" srcId="{6A277E4E-2AD2-8340-BACC-D2781E457F01}" destId="{49244891-39E7-4343-ADCB-396EC47E6F5C}" srcOrd="1" destOrd="0" presId="urn:microsoft.com/office/officeart/2005/8/layout/process3"/>
    <dgm:cxn modelId="{81622F52-6119-4C45-88DE-261DDC976250}" srcId="{D704EE91-1B96-1646-8B14-D99FE41984BD}" destId="{017B53D9-EB37-3D4D-B65A-70EA49C7E949}" srcOrd="0" destOrd="0" parTransId="{45CBEA45-4699-9046-88D3-CD2A5009FF21}" sibTransId="{D2A00290-72FA-F34A-900B-91FA92F05B86}"/>
    <dgm:cxn modelId="{F56659B2-64F1-0841-8F3D-1462524DF62B}" type="presOf" srcId="{4DD941C9-363B-7A48-B313-9352E193FAC4}" destId="{6E6125C8-4C65-8E44-8DF4-8FA5ECDD51B7}" srcOrd="0" destOrd="1" presId="urn:microsoft.com/office/officeart/2005/8/layout/process3"/>
    <dgm:cxn modelId="{D74DC3D0-08E4-A04D-9224-EB7B4B0C1968}" type="presOf" srcId="{469EC8C8-06B2-9F4D-B5D0-613B903629DD}" destId="{6E6125C8-4C65-8E44-8DF4-8FA5ECDD51B7}" srcOrd="0" destOrd="0" presId="urn:microsoft.com/office/officeart/2005/8/layout/process3"/>
    <dgm:cxn modelId="{FECE5CE5-E33F-2C4C-94BC-EC9719E9D99B}" type="presOf" srcId="{6DC6A3A6-B788-1544-9651-9A49D23A6095}" destId="{E45C7EBF-D1D8-0548-B100-3D5061F50555}" srcOrd="0" destOrd="0" presId="urn:microsoft.com/office/officeart/2005/8/layout/process3"/>
    <dgm:cxn modelId="{7C462DF2-068F-8D4F-A3B8-BFBC34209A63}" srcId="{DD5F5763-4448-EB42-BAF3-FB34F75777C5}" destId="{4DD941C9-363B-7A48-B313-9352E193FAC4}" srcOrd="1" destOrd="0" parTransId="{50E8AB43-C706-D540-B2C5-B09C2B2386CB}" sibTransId="{A029FA54-0CDB-4E4B-A56D-3FF620211C9F}"/>
    <dgm:cxn modelId="{408E9223-58B3-6F4A-B1B2-8635B910730F}" type="presParOf" srcId="{E221E93C-E4F1-FF41-9BCE-5EB67E690581}" destId="{F3C66301-81A2-3C43-83F9-8336A7D12103}" srcOrd="0" destOrd="0" presId="urn:microsoft.com/office/officeart/2005/8/layout/process3"/>
    <dgm:cxn modelId="{D41F7948-5920-8D4F-A255-1431F10D0DC8}" type="presParOf" srcId="{F3C66301-81A2-3C43-83F9-8336A7D12103}" destId="{B52132F9-574F-4A43-8B5D-F27C3B1BC232}" srcOrd="0" destOrd="0" presId="urn:microsoft.com/office/officeart/2005/8/layout/process3"/>
    <dgm:cxn modelId="{249600D5-F39B-B64C-9F2E-8BFFB8EC0D59}" type="presParOf" srcId="{F3C66301-81A2-3C43-83F9-8336A7D12103}" destId="{49244891-39E7-4343-ADCB-396EC47E6F5C}" srcOrd="1" destOrd="0" presId="urn:microsoft.com/office/officeart/2005/8/layout/process3"/>
    <dgm:cxn modelId="{6456004A-A96B-A545-8B1C-B5AE712D04E8}" type="presParOf" srcId="{F3C66301-81A2-3C43-83F9-8336A7D12103}" destId="{EBB6E9B7-B439-7F4E-8634-9E856F7DA69B}" srcOrd="2" destOrd="0" presId="urn:microsoft.com/office/officeart/2005/8/layout/process3"/>
    <dgm:cxn modelId="{C383712C-41A5-7A41-805F-BF04857C0F61}" type="presParOf" srcId="{E221E93C-E4F1-FF41-9BCE-5EB67E690581}" destId="{FBC5461F-E9A9-1E48-92DA-B9806019A951}" srcOrd="1" destOrd="0" presId="urn:microsoft.com/office/officeart/2005/8/layout/process3"/>
    <dgm:cxn modelId="{FBD97D5F-F923-AE4E-88E1-E8A16463C32A}" type="presParOf" srcId="{FBC5461F-E9A9-1E48-92DA-B9806019A951}" destId="{362B09ED-9AAA-134E-BF57-F6A4E48FAC7A}" srcOrd="0" destOrd="0" presId="urn:microsoft.com/office/officeart/2005/8/layout/process3"/>
    <dgm:cxn modelId="{AF169D3B-68E6-9B45-89DC-A1E00D6E6078}" type="presParOf" srcId="{E221E93C-E4F1-FF41-9BCE-5EB67E690581}" destId="{37DF22C5-2EA6-EC46-B638-744D9D1D17FA}" srcOrd="2" destOrd="0" presId="urn:microsoft.com/office/officeart/2005/8/layout/process3"/>
    <dgm:cxn modelId="{A3CABF3D-42B8-7A4E-9FC0-64A313E7D515}" type="presParOf" srcId="{37DF22C5-2EA6-EC46-B638-744D9D1D17FA}" destId="{33138E2F-F33F-D249-A817-6B7759E963DB}" srcOrd="0" destOrd="0" presId="urn:microsoft.com/office/officeart/2005/8/layout/process3"/>
    <dgm:cxn modelId="{5DA326C2-AFDC-3A4A-846C-79A8C69833DF}" type="presParOf" srcId="{37DF22C5-2EA6-EC46-B638-744D9D1D17FA}" destId="{A6D9CC47-BF75-8440-B29B-C409BAA383E9}" srcOrd="1" destOrd="0" presId="urn:microsoft.com/office/officeart/2005/8/layout/process3"/>
    <dgm:cxn modelId="{F234ABDD-9933-294E-B582-CB04DDC2F123}" type="presParOf" srcId="{37DF22C5-2EA6-EC46-B638-744D9D1D17FA}" destId="{D183F233-2313-0D4B-8BFF-B038D1DDFA25}" srcOrd="2" destOrd="0" presId="urn:microsoft.com/office/officeart/2005/8/layout/process3"/>
    <dgm:cxn modelId="{33B6397E-BED5-A04E-B278-02C0A14CFD0E}" type="presParOf" srcId="{E221E93C-E4F1-FF41-9BCE-5EB67E690581}" destId="{E45C7EBF-D1D8-0548-B100-3D5061F50555}" srcOrd="3" destOrd="0" presId="urn:microsoft.com/office/officeart/2005/8/layout/process3"/>
    <dgm:cxn modelId="{F6034753-2DCE-DE45-8347-3297C3421582}" type="presParOf" srcId="{E45C7EBF-D1D8-0548-B100-3D5061F50555}" destId="{DCFE5410-DC45-0345-89B1-F7F9022A090C}" srcOrd="0" destOrd="0" presId="urn:microsoft.com/office/officeart/2005/8/layout/process3"/>
    <dgm:cxn modelId="{8D58626F-1F81-5947-A1DB-9360C20A2008}" type="presParOf" srcId="{E221E93C-E4F1-FF41-9BCE-5EB67E690581}" destId="{188D13FB-52DB-1040-BFCB-1C2875C729FF}" srcOrd="4" destOrd="0" presId="urn:microsoft.com/office/officeart/2005/8/layout/process3"/>
    <dgm:cxn modelId="{BA4E491E-A233-B04F-8F02-32B37D4D98F6}" type="presParOf" srcId="{188D13FB-52DB-1040-BFCB-1C2875C729FF}" destId="{EA1549C7-1270-C346-8AAD-98844927CF32}" srcOrd="0" destOrd="0" presId="urn:microsoft.com/office/officeart/2005/8/layout/process3"/>
    <dgm:cxn modelId="{1F440220-F101-1143-A1BA-8A04F6D668FB}" type="presParOf" srcId="{188D13FB-52DB-1040-BFCB-1C2875C729FF}" destId="{8E41A81D-1FFA-4E4F-9537-4FAE1619D2AF}" srcOrd="1" destOrd="0" presId="urn:microsoft.com/office/officeart/2005/8/layout/process3"/>
    <dgm:cxn modelId="{FA6CE757-B249-1F49-AF32-C07AAE1BBC3A}" type="presParOf" srcId="{188D13FB-52DB-1040-BFCB-1C2875C729FF}" destId="{6E6125C8-4C65-8E44-8DF4-8FA5ECDD51B7}"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2"/>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21157">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2"/>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2"/>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A98DABD-98DD-D244-BDA8-FC1CEC4F08A1}" type="doc">
      <dgm:prSet loTypeId="urn:microsoft.com/office/officeart/2005/8/layout/chevron1" loCatId="" qsTypeId="urn:microsoft.com/office/officeart/2005/8/quickstyle/simple1" qsCatId="simple" csTypeId="urn:microsoft.com/office/officeart/2005/8/colors/accent1_2" csCatId="accent1" phldr="1"/>
      <dgm:spPr/>
    </dgm:pt>
    <dgm:pt modelId="{1694A42A-9915-2C4A-BD67-1397BF5360F5}">
      <dgm:prSet phldrT="[Texto]" custT="1"/>
      <dgm:spPr>
        <a:solidFill>
          <a:schemeClr val="accent2"/>
        </a:solidFill>
      </dgm:spPr>
      <dgm:t>
        <a:bodyPr/>
        <a:lstStyle/>
        <a:p>
          <a:r>
            <a:rPr lang="es-ES" sz="1800" b="0" dirty="0">
              <a:latin typeface="+mn-lt"/>
            </a:rPr>
            <a:t>Análisis de datos</a:t>
          </a:r>
        </a:p>
      </dgm:t>
    </dgm:pt>
    <dgm:pt modelId="{46602D06-B421-B04B-AF8E-1BDD844EBBCB}" type="parTrans" cxnId="{A6C7BADE-7AF8-854A-85F3-08752F0CA068}">
      <dgm:prSet/>
      <dgm:spPr/>
      <dgm:t>
        <a:bodyPr/>
        <a:lstStyle/>
        <a:p>
          <a:endParaRPr lang="es-ES"/>
        </a:p>
      </dgm:t>
    </dgm:pt>
    <dgm:pt modelId="{7390D08B-9C49-CA42-8B1B-7244A4787520}" type="sibTrans" cxnId="{A6C7BADE-7AF8-854A-85F3-08752F0CA068}">
      <dgm:prSet/>
      <dgm:spPr/>
      <dgm:t>
        <a:bodyPr/>
        <a:lstStyle/>
        <a:p>
          <a:endParaRPr lang="es-ES"/>
        </a:p>
      </dgm:t>
    </dgm:pt>
    <dgm:pt modelId="{B6CD2437-D15F-F64B-A150-5C77AB0E64FA}">
      <dgm:prSet phldrT="[Texto]" custT="1"/>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gm:t>
    </dgm:pt>
    <dgm:pt modelId="{FF13E40C-E4C3-3848-9EE4-92A87D517741}" type="parTrans" cxnId="{0A58504E-A158-FF45-89BE-CEE11B9E6E9E}">
      <dgm:prSet/>
      <dgm:spPr/>
      <dgm:t>
        <a:bodyPr/>
        <a:lstStyle/>
        <a:p>
          <a:endParaRPr lang="es-ES"/>
        </a:p>
      </dgm:t>
    </dgm:pt>
    <dgm:pt modelId="{D8E5CF09-3547-3646-80D7-5394CAB45885}" type="sibTrans" cxnId="{0A58504E-A158-FF45-89BE-CEE11B9E6E9E}">
      <dgm:prSet/>
      <dgm:spPr/>
      <dgm:t>
        <a:bodyPr/>
        <a:lstStyle/>
        <a:p>
          <a:endParaRPr lang="es-ES"/>
        </a:p>
      </dgm:t>
    </dgm:pt>
    <dgm:pt modelId="{2B3BED34-F5DC-D44A-85DB-44C40EC8B7EA}">
      <dgm:prSet phldrT="[Texto]" custT="1"/>
      <dgm:spPr/>
      <dgm: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gm:t>
    </dgm:pt>
    <dgm:pt modelId="{E3C554BA-34EF-B349-8FCC-3DAD50AC4A4E}" type="parTrans" cxnId="{D9A7F63C-C27D-6B47-A7A9-F7082E1027F3}">
      <dgm:prSet/>
      <dgm:spPr/>
      <dgm:t>
        <a:bodyPr/>
        <a:lstStyle/>
        <a:p>
          <a:endParaRPr lang="es-ES"/>
        </a:p>
      </dgm:t>
    </dgm:pt>
    <dgm:pt modelId="{D1461318-9657-FD44-8C61-49937003CB45}" type="sibTrans" cxnId="{D9A7F63C-C27D-6B47-A7A9-F7082E1027F3}">
      <dgm:prSet/>
      <dgm:spPr/>
      <dgm:t>
        <a:bodyPr/>
        <a:lstStyle/>
        <a:p>
          <a:endParaRPr lang="es-ES"/>
        </a:p>
      </dgm:t>
    </dgm:pt>
    <dgm:pt modelId="{F438DF7C-D341-E94F-B4D5-0A64F4FA6617}">
      <dgm:prSet phldrT="[Texto]" custT="1"/>
      <dgm:spPr/>
      <dgm: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gm:t>
    </dgm:pt>
    <dgm:pt modelId="{35045241-35A0-CC46-8124-DEF3BE73B252}" type="parTrans" cxnId="{E0F0B89D-8299-DF4D-8038-0F4960D54E8E}">
      <dgm:prSet/>
      <dgm:spPr/>
      <dgm:t>
        <a:bodyPr/>
        <a:lstStyle/>
        <a:p>
          <a:endParaRPr lang="es-ES"/>
        </a:p>
      </dgm:t>
    </dgm:pt>
    <dgm:pt modelId="{E8C71C6B-D935-A94F-808F-E7C0B98681A9}" type="sibTrans" cxnId="{E0F0B89D-8299-DF4D-8038-0F4960D54E8E}">
      <dgm:prSet/>
      <dgm:spPr/>
      <dgm:t>
        <a:bodyPr/>
        <a:lstStyle/>
        <a:p>
          <a:endParaRPr lang="es-ES"/>
        </a:p>
      </dgm:t>
    </dgm:pt>
    <dgm:pt modelId="{82BAF3B1-9EB9-C44D-A7B4-95916926F749}">
      <dgm:prSet phldrT="[Texto]" custT="1"/>
      <dgm:spPr/>
      <dgm: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gm:t>
    </dgm:pt>
    <dgm:pt modelId="{76FCEC85-0BB0-4743-80EB-E9293660AFB1}" type="parTrans" cxnId="{5D054BA3-0918-8948-A236-0E1CD27AE3D4}">
      <dgm:prSet/>
      <dgm:spPr/>
      <dgm:t>
        <a:bodyPr/>
        <a:lstStyle/>
        <a:p>
          <a:endParaRPr lang="es-ES"/>
        </a:p>
      </dgm:t>
    </dgm:pt>
    <dgm:pt modelId="{C768221C-C53B-E24D-ADE1-201A11F6CC64}" type="sibTrans" cxnId="{5D054BA3-0918-8948-A236-0E1CD27AE3D4}">
      <dgm:prSet/>
      <dgm:spPr/>
      <dgm:t>
        <a:bodyPr/>
        <a:lstStyle/>
        <a:p>
          <a:endParaRPr lang="es-ES"/>
        </a:p>
      </dgm:t>
    </dgm:pt>
    <dgm:pt modelId="{A4D7204A-EE57-D242-AC5A-B03528EB944A}" type="pres">
      <dgm:prSet presAssocID="{FA98DABD-98DD-D244-BDA8-FC1CEC4F08A1}" presName="Name0" presStyleCnt="0">
        <dgm:presLayoutVars>
          <dgm:dir/>
          <dgm:animLvl val="lvl"/>
          <dgm:resizeHandles val="exact"/>
        </dgm:presLayoutVars>
      </dgm:prSet>
      <dgm:spPr/>
    </dgm:pt>
    <dgm:pt modelId="{03BD85A1-1F98-DE43-87CA-7EE0F7B8DFC1}" type="pres">
      <dgm:prSet presAssocID="{1694A42A-9915-2C4A-BD67-1397BF5360F5}" presName="parTxOnly" presStyleLbl="node1" presStyleIdx="0" presStyleCnt="5">
        <dgm:presLayoutVars>
          <dgm:chMax val="0"/>
          <dgm:chPref val="0"/>
          <dgm:bulletEnabled val="1"/>
        </dgm:presLayoutVars>
      </dgm:prSet>
      <dgm:spPr/>
      <dgm:t>
        <a:bodyPr/>
        <a:lstStyle/>
        <a:p>
          <a:endParaRPr lang="es-ES"/>
        </a:p>
      </dgm:t>
    </dgm:pt>
    <dgm:pt modelId="{4E4C08E8-27AF-EE40-89B8-C01173448EE9}" type="pres">
      <dgm:prSet presAssocID="{7390D08B-9C49-CA42-8B1B-7244A4787520}" presName="parTxOnlySpace" presStyleCnt="0"/>
      <dgm:spPr/>
    </dgm:pt>
    <dgm:pt modelId="{4E0FC00A-BD81-D14F-A776-F5315F12ECBE}" type="pres">
      <dgm:prSet presAssocID="{B6CD2437-D15F-F64B-A150-5C77AB0E64FA}" presName="parTxOnly" presStyleLbl="node1" presStyleIdx="1" presStyleCnt="5" custScaleX="111135">
        <dgm:presLayoutVars>
          <dgm:chMax val="0"/>
          <dgm:chPref val="0"/>
          <dgm:bulletEnabled val="1"/>
        </dgm:presLayoutVars>
      </dgm:prSet>
      <dgm:spPr/>
      <dgm:t>
        <a:bodyPr/>
        <a:lstStyle/>
        <a:p>
          <a:endParaRPr lang="es-ES"/>
        </a:p>
      </dgm:t>
    </dgm:pt>
    <dgm:pt modelId="{167C56D4-FC95-AB45-BCAB-13D36B9C6A4F}" type="pres">
      <dgm:prSet presAssocID="{D8E5CF09-3547-3646-80D7-5394CAB45885}" presName="parTxOnlySpace" presStyleCnt="0"/>
      <dgm:spPr/>
    </dgm:pt>
    <dgm:pt modelId="{7573F8F9-3C97-B941-9184-231C3153F839}" type="pres">
      <dgm:prSet presAssocID="{2B3BED34-F5DC-D44A-85DB-44C40EC8B7EA}" presName="parTxOnly" presStyleLbl="node1" presStyleIdx="2" presStyleCnt="5">
        <dgm:presLayoutVars>
          <dgm:chMax val="0"/>
          <dgm:chPref val="0"/>
          <dgm:bulletEnabled val="1"/>
        </dgm:presLayoutVars>
      </dgm:prSet>
      <dgm:spPr/>
      <dgm:t>
        <a:bodyPr/>
        <a:lstStyle/>
        <a:p>
          <a:endParaRPr lang="es-ES"/>
        </a:p>
      </dgm:t>
    </dgm:pt>
    <dgm:pt modelId="{E8E558AC-E9D0-1946-99DE-A9DC0C2862C9}" type="pres">
      <dgm:prSet presAssocID="{D1461318-9657-FD44-8C61-49937003CB45}" presName="parTxOnlySpace" presStyleCnt="0"/>
      <dgm:spPr/>
    </dgm:pt>
    <dgm:pt modelId="{E9E83AC4-382A-6242-95B6-82749115F686}" type="pres">
      <dgm:prSet presAssocID="{F438DF7C-D341-E94F-B4D5-0A64F4FA6617}" presName="parTxOnly" presStyleLbl="node1" presStyleIdx="3" presStyleCnt="5">
        <dgm:presLayoutVars>
          <dgm:chMax val="0"/>
          <dgm:chPref val="0"/>
          <dgm:bulletEnabled val="1"/>
        </dgm:presLayoutVars>
      </dgm:prSet>
      <dgm:spPr/>
      <dgm:t>
        <a:bodyPr/>
        <a:lstStyle/>
        <a:p>
          <a:endParaRPr lang="es-ES"/>
        </a:p>
      </dgm:t>
    </dgm:pt>
    <dgm:pt modelId="{92E7745F-065D-8546-A9BD-BAB70E50614F}" type="pres">
      <dgm:prSet presAssocID="{E8C71C6B-D935-A94F-808F-E7C0B98681A9}" presName="parTxOnlySpace" presStyleCnt="0"/>
      <dgm:spPr/>
    </dgm:pt>
    <dgm:pt modelId="{A92C0562-68F3-5F47-A0B6-56C9BF98225F}" type="pres">
      <dgm:prSet presAssocID="{82BAF3B1-9EB9-C44D-A7B4-95916926F749}" presName="parTxOnly" presStyleLbl="node1" presStyleIdx="4" presStyleCnt="5">
        <dgm:presLayoutVars>
          <dgm:chMax val="0"/>
          <dgm:chPref val="0"/>
          <dgm:bulletEnabled val="1"/>
        </dgm:presLayoutVars>
      </dgm:prSet>
      <dgm:spPr/>
      <dgm:t>
        <a:bodyPr/>
        <a:lstStyle/>
        <a:p>
          <a:endParaRPr lang="es-ES"/>
        </a:p>
      </dgm:t>
    </dgm:pt>
  </dgm:ptLst>
  <dgm:cxnLst>
    <dgm:cxn modelId="{00210406-5015-8044-ADFF-7352B46E9342}" type="presOf" srcId="{82BAF3B1-9EB9-C44D-A7B4-95916926F749}" destId="{A92C0562-68F3-5F47-A0B6-56C9BF98225F}" srcOrd="0" destOrd="0" presId="urn:microsoft.com/office/officeart/2005/8/layout/chevron1"/>
    <dgm:cxn modelId="{D9A7F63C-C27D-6B47-A7A9-F7082E1027F3}" srcId="{FA98DABD-98DD-D244-BDA8-FC1CEC4F08A1}" destId="{2B3BED34-F5DC-D44A-85DB-44C40EC8B7EA}" srcOrd="2" destOrd="0" parTransId="{E3C554BA-34EF-B349-8FCC-3DAD50AC4A4E}" sibTransId="{D1461318-9657-FD44-8C61-49937003CB45}"/>
    <dgm:cxn modelId="{A6C7BADE-7AF8-854A-85F3-08752F0CA068}" srcId="{FA98DABD-98DD-D244-BDA8-FC1CEC4F08A1}" destId="{1694A42A-9915-2C4A-BD67-1397BF5360F5}" srcOrd="0" destOrd="0" parTransId="{46602D06-B421-B04B-AF8E-1BDD844EBBCB}" sibTransId="{7390D08B-9C49-CA42-8B1B-7244A4787520}"/>
    <dgm:cxn modelId="{6B467F19-1D26-8A4E-BFEE-C075FDEB99E3}" type="presOf" srcId="{B6CD2437-D15F-F64B-A150-5C77AB0E64FA}" destId="{4E0FC00A-BD81-D14F-A776-F5315F12ECBE}" srcOrd="0" destOrd="0" presId="urn:microsoft.com/office/officeart/2005/8/layout/chevron1"/>
    <dgm:cxn modelId="{305FFEE2-D97A-1148-913D-1D1D271E40F8}" type="presOf" srcId="{FA98DABD-98DD-D244-BDA8-FC1CEC4F08A1}" destId="{A4D7204A-EE57-D242-AC5A-B03528EB944A}" srcOrd="0" destOrd="0" presId="urn:microsoft.com/office/officeart/2005/8/layout/chevron1"/>
    <dgm:cxn modelId="{0A58504E-A158-FF45-89BE-CEE11B9E6E9E}" srcId="{FA98DABD-98DD-D244-BDA8-FC1CEC4F08A1}" destId="{B6CD2437-D15F-F64B-A150-5C77AB0E64FA}" srcOrd="1" destOrd="0" parTransId="{FF13E40C-E4C3-3848-9EE4-92A87D517741}" sibTransId="{D8E5CF09-3547-3646-80D7-5394CAB45885}"/>
    <dgm:cxn modelId="{CDF4CE69-90AB-5F41-8177-D56FEAE02FC0}" type="presOf" srcId="{2B3BED34-F5DC-D44A-85DB-44C40EC8B7EA}" destId="{7573F8F9-3C97-B941-9184-231C3153F839}" srcOrd="0" destOrd="0" presId="urn:microsoft.com/office/officeart/2005/8/layout/chevron1"/>
    <dgm:cxn modelId="{5D054BA3-0918-8948-A236-0E1CD27AE3D4}" srcId="{FA98DABD-98DD-D244-BDA8-FC1CEC4F08A1}" destId="{82BAF3B1-9EB9-C44D-A7B4-95916926F749}" srcOrd="4" destOrd="0" parTransId="{76FCEC85-0BB0-4743-80EB-E9293660AFB1}" sibTransId="{C768221C-C53B-E24D-ADE1-201A11F6CC64}"/>
    <dgm:cxn modelId="{C4DFF098-F954-2E40-8D10-02BDDCA9BA72}" type="presOf" srcId="{1694A42A-9915-2C4A-BD67-1397BF5360F5}" destId="{03BD85A1-1F98-DE43-87CA-7EE0F7B8DFC1}" srcOrd="0" destOrd="0" presId="urn:microsoft.com/office/officeart/2005/8/layout/chevron1"/>
    <dgm:cxn modelId="{E0F0B89D-8299-DF4D-8038-0F4960D54E8E}" srcId="{FA98DABD-98DD-D244-BDA8-FC1CEC4F08A1}" destId="{F438DF7C-D341-E94F-B4D5-0A64F4FA6617}" srcOrd="3" destOrd="0" parTransId="{35045241-35A0-CC46-8124-DEF3BE73B252}" sibTransId="{E8C71C6B-D935-A94F-808F-E7C0B98681A9}"/>
    <dgm:cxn modelId="{78274A7F-D6CA-AA46-8B40-FE354EE6CBCC}" type="presOf" srcId="{F438DF7C-D341-E94F-B4D5-0A64F4FA6617}" destId="{E9E83AC4-382A-6242-95B6-82749115F686}" srcOrd="0" destOrd="0" presId="urn:microsoft.com/office/officeart/2005/8/layout/chevron1"/>
    <dgm:cxn modelId="{1A3C7E0E-C6E5-7541-8853-CF298B235B46}" type="presParOf" srcId="{A4D7204A-EE57-D242-AC5A-B03528EB944A}" destId="{03BD85A1-1F98-DE43-87CA-7EE0F7B8DFC1}" srcOrd="0" destOrd="0" presId="urn:microsoft.com/office/officeart/2005/8/layout/chevron1"/>
    <dgm:cxn modelId="{5734C6D4-0C4D-794C-B60F-E55D9831ABFE}" type="presParOf" srcId="{A4D7204A-EE57-D242-AC5A-B03528EB944A}" destId="{4E4C08E8-27AF-EE40-89B8-C01173448EE9}" srcOrd="1" destOrd="0" presId="urn:microsoft.com/office/officeart/2005/8/layout/chevron1"/>
    <dgm:cxn modelId="{95DBF899-384F-1846-B886-9C805AD3CD3A}" type="presParOf" srcId="{A4D7204A-EE57-D242-AC5A-B03528EB944A}" destId="{4E0FC00A-BD81-D14F-A776-F5315F12ECBE}" srcOrd="2" destOrd="0" presId="urn:microsoft.com/office/officeart/2005/8/layout/chevron1"/>
    <dgm:cxn modelId="{840ED715-98CC-B24D-AD63-720B40F52718}" type="presParOf" srcId="{A4D7204A-EE57-D242-AC5A-B03528EB944A}" destId="{167C56D4-FC95-AB45-BCAB-13D36B9C6A4F}" srcOrd="3" destOrd="0" presId="urn:microsoft.com/office/officeart/2005/8/layout/chevron1"/>
    <dgm:cxn modelId="{0E9CCF81-2389-C74F-AFE5-CAC803E8D235}" type="presParOf" srcId="{A4D7204A-EE57-D242-AC5A-B03528EB944A}" destId="{7573F8F9-3C97-B941-9184-231C3153F839}" srcOrd="4" destOrd="0" presId="urn:microsoft.com/office/officeart/2005/8/layout/chevron1"/>
    <dgm:cxn modelId="{77BB070C-2384-144A-9D44-345DEB755048}" type="presParOf" srcId="{A4D7204A-EE57-D242-AC5A-B03528EB944A}" destId="{E8E558AC-E9D0-1946-99DE-A9DC0C2862C9}" srcOrd="5" destOrd="0" presId="urn:microsoft.com/office/officeart/2005/8/layout/chevron1"/>
    <dgm:cxn modelId="{225D5125-CE57-1847-9113-6B71B196638A}" type="presParOf" srcId="{A4D7204A-EE57-D242-AC5A-B03528EB944A}" destId="{E9E83AC4-382A-6242-95B6-82749115F686}" srcOrd="6" destOrd="0" presId="urn:microsoft.com/office/officeart/2005/8/layout/chevron1"/>
    <dgm:cxn modelId="{36E66B29-1D05-0044-925F-A1925A4C2817}" type="presParOf" srcId="{A4D7204A-EE57-D242-AC5A-B03528EB944A}" destId="{92E7745F-065D-8546-A9BD-BAB70E50614F}" srcOrd="7" destOrd="0" presId="urn:microsoft.com/office/officeart/2005/8/layout/chevron1"/>
    <dgm:cxn modelId="{BE5BFE0D-983B-1441-A5A8-2C5860CC87D4}" type="presParOf" srcId="{A4D7204A-EE57-D242-AC5A-B03528EB944A}" destId="{A92C0562-68F3-5F47-A0B6-56C9BF98225F}"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288251-ECEC-C346-AEA8-003B3630C986}">
      <dsp:nvSpPr>
        <dsp:cNvPr id="0" name=""/>
        <dsp:cNvSpPr/>
      </dsp:nvSpPr>
      <dsp:spPr>
        <a:xfrm>
          <a:off x="2231619" y="224322"/>
          <a:ext cx="4451948" cy="1546102"/>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0F734A-A576-B549-8845-AAFC9EBF67C0}">
      <dsp:nvSpPr>
        <dsp:cNvPr id="0" name=""/>
        <dsp:cNvSpPr/>
      </dsp:nvSpPr>
      <dsp:spPr>
        <a:xfrm>
          <a:off x="4033105" y="4010204"/>
          <a:ext cx="862780" cy="552179"/>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0FD320-0F83-CA43-B9C0-2B8592B63593}">
      <dsp:nvSpPr>
        <dsp:cNvPr id="0" name=""/>
        <dsp:cNvSpPr/>
      </dsp:nvSpPr>
      <dsp:spPr>
        <a:xfrm>
          <a:off x="2448281" y="4225654"/>
          <a:ext cx="4141347" cy="1035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s-EC" sz="2500" b="1" kern="1200" dirty="0"/>
            <a:t>Modelo analítico-predictivo </a:t>
          </a:r>
          <a:endParaRPr lang="es-ES" sz="2500" b="1" kern="1200" dirty="0"/>
        </a:p>
      </dsp:txBody>
      <dsp:txXfrm>
        <a:off x="2448281" y="4225654"/>
        <a:ext cx="4141347" cy="1035336"/>
      </dsp:txXfrm>
    </dsp:sp>
    <dsp:sp modelId="{01EECC01-BC2D-8146-8817-F75F0C31BA92}">
      <dsp:nvSpPr>
        <dsp:cNvPr id="0" name=""/>
        <dsp:cNvSpPr/>
      </dsp:nvSpPr>
      <dsp:spPr>
        <a:xfrm>
          <a:off x="3850196" y="1889834"/>
          <a:ext cx="1553005" cy="155300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b="1" kern="1200" dirty="0"/>
            <a:t>Algoritmos de minería de datos</a:t>
          </a:r>
        </a:p>
      </dsp:txBody>
      <dsp:txXfrm>
        <a:off x="4077628" y="2117266"/>
        <a:ext cx="1098141" cy="1098141"/>
      </dsp:txXfrm>
    </dsp:sp>
    <dsp:sp modelId="{DE02DD48-AE8A-AE42-9A18-3D8B293D7AE0}">
      <dsp:nvSpPr>
        <dsp:cNvPr id="0" name=""/>
        <dsp:cNvSpPr/>
      </dsp:nvSpPr>
      <dsp:spPr>
        <a:xfrm>
          <a:off x="2738934" y="724735"/>
          <a:ext cx="1553005" cy="155300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b="1" kern="1200" dirty="0"/>
            <a:t>Gran cantidad de información de los estudiantes.</a:t>
          </a:r>
          <a:endParaRPr lang="es-ES" sz="1400" b="1" kern="1200" dirty="0"/>
        </a:p>
      </dsp:txBody>
      <dsp:txXfrm>
        <a:off x="2966366" y="952167"/>
        <a:ext cx="1098141" cy="1098141"/>
      </dsp:txXfrm>
    </dsp:sp>
    <dsp:sp modelId="{3B721A16-D572-624D-A9E6-12F02F62DEBE}">
      <dsp:nvSpPr>
        <dsp:cNvPr id="0" name=""/>
        <dsp:cNvSpPr/>
      </dsp:nvSpPr>
      <dsp:spPr>
        <a:xfrm>
          <a:off x="4326451" y="349253"/>
          <a:ext cx="1553005" cy="155300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b="1" kern="1200" dirty="0"/>
            <a:t>Herramientas de análisis de datos.</a:t>
          </a:r>
        </a:p>
      </dsp:txBody>
      <dsp:txXfrm>
        <a:off x="4553883" y="576685"/>
        <a:ext cx="1098141" cy="1098141"/>
      </dsp:txXfrm>
    </dsp:sp>
    <dsp:sp modelId="{F5267CEA-5AA4-244B-95CB-9CD7AE8A7D5F}">
      <dsp:nvSpPr>
        <dsp:cNvPr id="0" name=""/>
        <dsp:cNvSpPr/>
      </dsp:nvSpPr>
      <dsp:spPr>
        <a:xfrm>
          <a:off x="2048710" y="34511"/>
          <a:ext cx="4831571" cy="3865257"/>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18D8A-14AF-E346-9F63-133B1F2636B5}">
      <dsp:nvSpPr>
        <dsp:cNvPr id="0" name=""/>
        <dsp:cNvSpPr/>
      </dsp:nvSpPr>
      <dsp:spPr>
        <a:xfrm>
          <a:off x="-5943603" y="-909532"/>
          <a:ext cx="7075648" cy="7075648"/>
        </a:xfrm>
        <a:prstGeom prst="blockArc">
          <a:avLst>
            <a:gd name="adj1" fmla="val 18900000"/>
            <a:gd name="adj2" fmla="val 2700000"/>
            <a:gd name="adj3" fmla="val 30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E9A2BE-7D54-CA4F-BDC6-069D24817EC2}">
      <dsp:nvSpPr>
        <dsp:cNvPr id="0" name=""/>
        <dsp:cNvSpPr/>
      </dsp:nvSpPr>
      <dsp:spPr>
        <a:xfrm>
          <a:off x="494740" y="328431"/>
          <a:ext cx="8196484" cy="65728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1719" tIns="35560" rIns="35560" bIns="35560" numCol="1" spcCol="1270" anchor="ctr" anchorCtr="0">
          <a:noAutofit/>
        </a:bodyPr>
        <a:lstStyle/>
        <a:p>
          <a:pPr lvl="0" algn="l" defTabSz="622300">
            <a:lnSpc>
              <a:spcPct val="90000"/>
            </a:lnSpc>
            <a:spcBef>
              <a:spcPct val="0"/>
            </a:spcBef>
            <a:spcAft>
              <a:spcPct val="35000"/>
            </a:spcAft>
          </a:pPr>
          <a:r>
            <a:rPr lang="es-EC" sz="1400" kern="1200" dirty="0"/>
            <a:t>Analizar la información existente en las bases de datos de la Escuela Politécnica Nacional diseñando un modelo multidimencional, para determinar las posibles herramientas ETL en el proceso de limpieza y transformación de datos.</a:t>
          </a:r>
          <a:endParaRPr lang="es-ES" sz="1400" kern="1200" dirty="0"/>
        </a:p>
      </dsp:txBody>
      <dsp:txXfrm>
        <a:off x="494740" y="328431"/>
        <a:ext cx="8196484" cy="657283"/>
      </dsp:txXfrm>
    </dsp:sp>
    <dsp:sp modelId="{9F007EE4-87BC-8744-8FE3-7171A422DB73}">
      <dsp:nvSpPr>
        <dsp:cNvPr id="0" name=""/>
        <dsp:cNvSpPr/>
      </dsp:nvSpPr>
      <dsp:spPr>
        <a:xfrm>
          <a:off x="83938" y="246270"/>
          <a:ext cx="821604" cy="82160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CC6D4A-4190-3C44-86C0-9892B562B020}">
      <dsp:nvSpPr>
        <dsp:cNvPr id="0" name=""/>
        <dsp:cNvSpPr/>
      </dsp:nvSpPr>
      <dsp:spPr>
        <a:xfrm>
          <a:off x="965730" y="1314040"/>
          <a:ext cx="7725494" cy="65728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1719" tIns="35560" rIns="35560" bIns="35560" numCol="1" spcCol="1270" anchor="ctr" anchorCtr="0">
          <a:noAutofit/>
        </a:bodyPr>
        <a:lstStyle/>
        <a:p>
          <a:pPr lvl="0" algn="l" defTabSz="622300">
            <a:lnSpc>
              <a:spcPct val="90000"/>
            </a:lnSpc>
            <a:spcBef>
              <a:spcPct val="0"/>
            </a:spcBef>
            <a:spcAft>
              <a:spcPct val="35000"/>
            </a:spcAft>
          </a:pPr>
          <a:r>
            <a:rPr lang="es-EC" sz="1400" kern="1200" dirty="0"/>
            <a:t>Seleccionar la herramienta ETL más factible para el diseño y creación de una bodega de datos, a partir de las fuentes de información de la Escuela Politécnica Nacional.</a:t>
          </a:r>
          <a:endParaRPr lang="es-ES" sz="1400" kern="1200" dirty="0"/>
        </a:p>
      </dsp:txBody>
      <dsp:txXfrm>
        <a:off x="965730" y="1314040"/>
        <a:ext cx="7725494" cy="657283"/>
      </dsp:txXfrm>
    </dsp:sp>
    <dsp:sp modelId="{04BF39C8-E130-0147-84AA-1803BD27C8B9}">
      <dsp:nvSpPr>
        <dsp:cNvPr id="0" name=""/>
        <dsp:cNvSpPr/>
      </dsp:nvSpPr>
      <dsp:spPr>
        <a:xfrm>
          <a:off x="554928" y="1231880"/>
          <a:ext cx="821604" cy="82160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AFC94E-341F-DC47-826A-9B36E1AB92EC}">
      <dsp:nvSpPr>
        <dsp:cNvPr id="0" name=""/>
        <dsp:cNvSpPr/>
      </dsp:nvSpPr>
      <dsp:spPr>
        <a:xfrm>
          <a:off x="1110286" y="2299650"/>
          <a:ext cx="7580938" cy="65728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1719" tIns="35560" rIns="35560" bIns="35560" numCol="1" spcCol="1270" anchor="ctr" anchorCtr="0">
          <a:noAutofit/>
        </a:bodyPr>
        <a:lstStyle/>
        <a:p>
          <a:pPr lvl="0" algn="l" defTabSz="622300">
            <a:lnSpc>
              <a:spcPct val="90000"/>
            </a:lnSpc>
            <a:spcBef>
              <a:spcPct val="0"/>
            </a:spcBef>
            <a:spcAft>
              <a:spcPct val="35000"/>
            </a:spcAft>
          </a:pPr>
          <a:r>
            <a:rPr lang="es-EC" sz="1400" kern="1200" dirty="0"/>
            <a:t>Identificar los algoritmos de minería de datos, para ser utilizados en el modelo a diseñar, utilizando una herramienta de minería de datos.</a:t>
          </a:r>
        </a:p>
      </dsp:txBody>
      <dsp:txXfrm>
        <a:off x="1110286" y="2299650"/>
        <a:ext cx="7580938" cy="657283"/>
      </dsp:txXfrm>
    </dsp:sp>
    <dsp:sp modelId="{15AC1500-CB9B-5B4C-B917-35875F3EE936}">
      <dsp:nvSpPr>
        <dsp:cNvPr id="0" name=""/>
        <dsp:cNvSpPr/>
      </dsp:nvSpPr>
      <dsp:spPr>
        <a:xfrm>
          <a:off x="699484" y="2217489"/>
          <a:ext cx="821604" cy="82160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0D5113-A158-C24C-A531-2B89C6541854}">
      <dsp:nvSpPr>
        <dsp:cNvPr id="0" name=""/>
        <dsp:cNvSpPr/>
      </dsp:nvSpPr>
      <dsp:spPr>
        <a:xfrm>
          <a:off x="965730" y="3285259"/>
          <a:ext cx="7725494" cy="65728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1719" tIns="35560" rIns="35560" bIns="35560" numCol="1" spcCol="1270" anchor="ctr" anchorCtr="0">
          <a:noAutofit/>
        </a:bodyPr>
        <a:lstStyle/>
        <a:p>
          <a:pPr lvl="0" algn="l" defTabSz="622300">
            <a:lnSpc>
              <a:spcPct val="90000"/>
            </a:lnSpc>
            <a:spcBef>
              <a:spcPct val="0"/>
            </a:spcBef>
            <a:spcAft>
              <a:spcPct val="35000"/>
            </a:spcAft>
          </a:pPr>
          <a:r>
            <a:rPr lang="es-EC" sz="1400" kern="1200" dirty="0"/>
            <a:t>Crear el modelo de minería de datos mediante el algoritmo para determinar los patrones que afectan el desempeño de los alumnos.</a:t>
          </a:r>
        </a:p>
      </dsp:txBody>
      <dsp:txXfrm>
        <a:off x="965730" y="3285259"/>
        <a:ext cx="7725494" cy="657283"/>
      </dsp:txXfrm>
    </dsp:sp>
    <dsp:sp modelId="{C375AF58-3187-E145-A793-FB61BFE4B258}">
      <dsp:nvSpPr>
        <dsp:cNvPr id="0" name=""/>
        <dsp:cNvSpPr/>
      </dsp:nvSpPr>
      <dsp:spPr>
        <a:xfrm>
          <a:off x="554928" y="3203099"/>
          <a:ext cx="821604" cy="82160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EA4300-A96A-8642-AC08-D33DE31382A8}">
      <dsp:nvSpPr>
        <dsp:cNvPr id="0" name=""/>
        <dsp:cNvSpPr/>
      </dsp:nvSpPr>
      <dsp:spPr>
        <a:xfrm>
          <a:off x="494740" y="4270869"/>
          <a:ext cx="8196484" cy="65728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1719" tIns="35560" rIns="35560" bIns="35560" numCol="1" spcCol="1270" anchor="ctr" anchorCtr="0">
          <a:noAutofit/>
        </a:bodyPr>
        <a:lstStyle/>
        <a:p>
          <a:pPr lvl="0" algn="l" defTabSz="622300">
            <a:lnSpc>
              <a:spcPct val="90000"/>
            </a:lnSpc>
            <a:spcBef>
              <a:spcPct val="0"/>
            </a:spcBef>
            <a:spcAft>
              <a:spcPct val="35000"/>
            </a:spcAft>
          </a:pPr>
          <a:r>
            <a:rPr lang="es-EC" sz="1400" kern="1200" dirty="0"/>
            <a:t>Evaluar el modelo analítico-predictivo a través del uso de técnicas de validación implementadas en minería de datos, para determinar el nivel de confianza en un resultado predictivo.</a:t>
          </a:r>
        </a:p>
      </dsp:txBody>
      <dsp:txXfrm>
        <a:off x="494740" y="4270869"/>
        <a:ext cx="8196484" cy="657283"/>
      </dsp:txXfrm>
    </dsp:sp>
    <dsp:sp modelId="{DEA7A5AB-0E1C-E743-A617-65330767313C}">
      <dsp:nvSpPr>
        <dsp:cNvPr id="0" name=""/>
        <dsp:cNvSpPr/>
      </dsp:nvSpPr>
      <dsp:spPr>
        <a:xfrm>
          <a:off x="83938" y="4188708"/>
          <a:ext cx="821604" cy="82160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8252A-0AD3-C642-8AE4-35A8E623D3F5}">
      <dsp:nvSpPr>
        <dsp:cNvPr id="0" name=""/>
        <dsp:cNvSpPr/>
      </dsp:nvSpPr>
      <dsp:spPr>
        <a:xfrm>
          <a:off x="513392" y="0"/>
          <a:ext cx="7797958" cy="4873724"/>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840468-F93B-9F48-800D-F6363F054870}">
      <dsp:nvSpPr>
        <dsp:cNvPr id="0" name=""/>
        <dsp:cNvSpPr/>
      </dsp:nvSpPr>
      <dsp:spPr>
        <a:xfrm>
          <a:off x="1503733" y="3363844"/>
          <a:ext cx="202746" cy="20274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200F36-2E66-2149-AE6C-6B33496BB35D}">
      <dsp:nvSpPr>
        <dsp:cNvPr id="0" name=""/>
        <dsp:cNvSpPr/>
      </dsp:nvSpPr>
      <dsp:spPr>
        <a:xfrm>
          <a:off x="1605106" y="3465217"/>
          <a:ext cx="1816924" cy="140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31" tIns="0" rIns="0" bIns="0" numCol="1" spcCol="1270" anchor="t" anchorCtr="0">
          <a:noAutofit/>
        </a:bodyPr>
        <a:lstStyle/>
        <a:p>
          <a:pPr lvl="0" algn="l" defTabSz="1066800">
            <a:lnSpc>
              <a:spcPct val="90000"/>
            </a:lnSpc>
            <a:spcBef>
              <a:spcPct val="0"/>
            </a:spcBef>
            <a:spcAft>
              <a:spcPct val="35000"/>
            </a:spcAft>
          </a:pPr>
          <a:r>
            <a:rPr lang="es-ES" sz="2400" kern="1200" dirty="0"/>
            <a:t>Análisis de datos</a:t>
          </a:r>
        </a:p>
      </dsp:txBody>
      <dsp:txXfrm>
        <a:off x="1605106" y="3465217"/>
        <a:ext cx="1816924" cy="1408506"/>
      </dsp:txXfrm>
    </dsp:sp>
    <dsp:sp modelId="{EF8E73CE-08E3-0D49-AE02-7FD2083D0EFB}">
      <dsp:nvSpPr>
        <dsp:cNvPr id="0" name=""/>
        <dsp:cNvSpPr/>
      </dsp:nvSpPr>
      <dsp:spPr>
        <a:xfrm>
          <a:off x="3293364" y="2039166"/>
          <a:ext cx="366504" cy="3665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43286F-05CE-FC4A-8FAB-6F24B9D4F95B}">
      <dsp:nvSpPr>
        <dsp:cNvPr id="0" name=""/>
        <dsp:cNvSpPr/>
      </dsp:nvSpPr>
      <dsp:spPr>
        <a:xfrm>
          <a:off x="3476616" y="2222418"/>
          <a:ext cx="1871510" cy="2651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203" tIns="0" rIns="0" bIns="0" numCol="1" spcCol="1270" anchor="t" anchorCtr="0">
          <a:noAutofit/>
        </a:bodyPr>
        <a:lstStyle/>
        <a:p>
          <a:pPr lvl="0" algn="l" defTabSz="1066800">
            <a:lnSpc>
              <a:spcPct val="90000"/>
            </a:lnSpc>
            <a:spcBef>
              <a:spcPct val="0"/>
            </a:spcBef>
            <a:spcAft>
              <a:spcPct val="35000"/>
            </a:spcAft>
          </a:pPr>
          <a:r>
            <a:rPr lang="es-ES" sz="2400" kern="1200" dirty="0"/>
            <a:t>Proceso ETL</a:t>
          </a:r>
        </a:p>
      </dsp:txBody>
      <dsp:txXfrm>
        <a:off x="3476616" y="2222418"/>
        <a:ext cx="1871510" cy="2651305"/>
      </dsp:txXfrm>
    </dsp:sp>
    <dsp:sp modelId="{4CEEFEB0-10C9-F441-B9CF-569F3CD87FCA}">
      <dsp:nvSpPr>
        <dsp:cNvPr id="0" name=""/>
        <dsp:cNvSpPr/>
      </dsp:nvSpPr>
      <dsp:spPr>
        <a:xfrm>
          <a:off x="5445601" y="1233052"/>
          <a:ext cx="506867" cy="5068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ED5A24-0843-FF44-9B32-BEA65D81DE25}">
      <dsp:nvSpPr>
        <dsp:cNvPr id="0" name=""/>
        <dsp:cNvSpPr/>
      </dsp:nvSpPr>
      <dsp:spPr>
        <a:xfrm>
          <a:off x="5699035" y="1486485"/>
          <a:ext cx="1871510" cy="3387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578" tIns="0" rIns="0" bIns="0" numCol="1" spcCol="1270" anchor="t" anchorCtr="0">
          <a:noAutofit/>
        </a:bodyPr>
        <a:lstStyle/>
        <a:p>
          <a:pPr lvl="0" algn="l" defTabSz="1066800">
            <a:lnSpc>
              <a:spcPct val="90000"/>
            </a:lnSpc>
            <a:spcBef>
              <a:spcPct val="0"/>
            </a:spcBef>
            <a:spcAft>
              <a:spcPct val="35000"/>
            </a:spcAft>
          </a:pPr>
          <a:r>
            <a:rPr lang="es-ES" sz="2400" kern="1200" dirty="0"/>
            <a:t>Algoritmos de Minería de Datos</a:t>
          </a:r>
        </a:p>
      </dsp:txBody>
      <dsp:txXfrm>
        <a:off x="5699035" y="1486485"/>
        <a:ext cx="1871510" cy="338723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9DD778-DCA2-AE4A-80B5-6428544F1621}">
      <dsp:nvSpPr>
        <dsp:cNvPr id="0" name=""/>
        <dsp:cNvSpPr/>
      </dsp:nvSpPr>
      <dsp:spPr>
        <a:xfrm>
          <a:off x="0" y="495076"/>
          <a:ext cx="2229445" cy="133766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buFont typeface="+mj-lt"/>
            <a:buAutoNum type="arabicPeriod"/>
          </a:pPr>
          <a:r>
            <a:rPr lang="es-EC" sz="1400" kern="1200" dirty="0"/>
            <a:t>1. Recomendados por RapidMiner</a:t>
          </a:r>
          <a:endParaRPr lang="es-ES" sz="1400" kern="1200" dirty="0"/>
        </a:p>
      </dsp:txBody>
      <dsp:txXfrm>
        <a:off x="0" y="495076"/>
        <a:ext cx="2229445" cy="1337667"/>
      </dsp:txXfrm>
    </dsp:sp>
    <dsp:sp modelId="{9A6B1A2E-16BC-904C-85E1-5EB6D8ED7172}">
      <dsp:nvSpPr>
        <dsp:cNvPr id="0" name=""/>
        <dsp:cNvSpPr/>
      </dsp:nvSpPr>
      <dsp:spPr>
        <a:xfrm>
          <a:off x="2452389" y="495076"/>
          <a:ext cx="2229445" cy="133766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buFont typeface="+mj-lt"/>
            <a:buAutoNum type="arabicPeriod"/>
          </a:pPr>
          <a:r>
            <a:rPr lang="es-EC" sz="1400" kern="1200" dirty="0"/>
            <a:t>2. En base a la experiencia docente</a:t>
          </a:r>
        </a:p>
      </dsp:txBody>
      <dsp:txXfrm>
        <a:off x="2452389" y="495076"/>
        <a:ext cx="2229445" cy="1337667"/>
      </dsp:txXfrm>
    </dsp:sp>
    <dsp:sp modelId="{355C1943-B7B0-6548-99F4-72146B72A32F}">
      <dsp:nvSpPr>
        <dsp:cNvPr id="0" name=""/>
        <dsp:cNvSpPr/>
      </dsp:nvSpPr>
      <dsp:spPr>
        <a:xfrm>
          <a:off x="4904779" y="495076"/>
          <a:ext cx="2229445" cy="133766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buFont typeface="+mj-lt"/>
            <a:buAutoNum type="arabicPeriod"/>
          </a:pPr>
          <a:r>
            <a:rPr lang="es-EC" sz="1400" kern="1200" dirty="0"/>
            <a:t>3. Atributos con mejor estabilidad de datos</a:t>
          </a:r>
        </a:p>
      </dsp:txBody>
      <dsp:txXfrm>
        <a:off x="4904779" y="495076"/>
        <a:ext cx="2229445" cy="1337667"/>
      </dsp:txXfrm>
    </dsp:sp>
    <dsp:sp modelId="{957B50CA-FCE3-1F47-863D-182834D10B22}">
      <dsp:nvSpPr>
        <dsp:cNvPr id="0" name=""/>
        <dsp:cNvSpPr/>
      </dsp:nvSpPr>
      <dsp:spPr>
        <a:xfrm>
          <a:off x="0" y="2055688"/>
          <a:ext cx="2229445" cy="133766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buFont typeface="+mj-lt"/>
            <a:buAutoNum type="arabicPeriod"/>
          </a:pPr>
          <a:r>
            <a:rPr lang="es-EC" sz="1400" kern="1200" dirty="0"/>
            <a:t>4. Atributos con mejor correlación con el atributo de salida</a:t>
          </a:r>
        </a:p>
      </dsp:txBody>
      <dsp:txXfrm>
        <a:off x="0" y="2055688"/>
        <a:ext cx="2229445" cy="1337667"/>
      </dsp:txXfrm>
    </dsp:sp>
    <dsp:sp modelId="{CEB909A7-03B9-5147-83F3-1B7B349689C1}">
      <dsp:nvSpPr>
        <dsp:cNvPr id="0" name=""/>
        <dsp:cNvSpPr/>
      </dsp:nvSpPr>
      <dsp:spPr>
        <a:xfrm>
          <a:off x="2452389" y="2055688"/>
          <a:ext cx="2229445" cy="133766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buFont typeface="+mj-lt"/>
            <a:buAutoNum type="arabicPeriod"/>
          </a:pPr>
          <a:r>
            <a:rPr lang="es-EC" sz="1400" kern="1200" dirty="0"/>
            <a:t>5. Atributos con menor porcentaje de datos faltantes</a:t>
          </a:r>
        </a:p>
      </dsp:txBody>
      <dsp:txXfrm>
        <a:off x="2452389" y="2055688"/>
        <a:ext cx="2229445" cy="1337667"/>
      </dsp:txXfrm>
    </dsp:sp>
    <dsp:sp modelId="{B40F3E5D-61B1-064A-9E4D-AEF037C5F026}">
      <dsp:nvSpPr>
        <dsp:cNvPr id="0" name=""/>
        <dsp:cNvSpPr/>
      </dsp:nvSpPr>
      <dsp:spPr>
        <a:xfrm>
          <a:off x="4904779" y="2055688"/>
          <a:ext cx="2229445" cy="133766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buFont typeface="+mj-lt"/>
            <a:buAutoNum type="arabicPeriod"/>
          </a:pPr>
          <a:r>
            <a:rPr lang="es-EC" sz="1400" kern="1200" dirty="0"/>
            <a:t>6. Considerando como atributo a predecir FDAT_APROB_MATERIA que está directamente relacionado con el atributo FDAT_CAL_FINAL</a:t>
          </a:r>
        </a:p>
      </dsp:txBody>
      <dsp:txXfrm>
        <a:off x="4904779" y="2055688"/>
        <a:ext cx="2229445" cy="1337667"/>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82E8F-F367-6E4E-BAC0-2D007263D6B7}">
      <dsp:nvSpPr>
        <dsp:cNvPr id="0" name=""/>
        <dsp:cNvSpPr/>
      </dsp:nvSpPr>
      <dsp:spPr>
        <a:xfrm>
          <a:off x="4440" y="1186657"/>
          <a:ext cx="2019225" cy="11138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lvl="0" algn="l" defTabSz="844550">
            <a:lnSpc>
              <a:spcPct val="90000"/>
            </a:lnSpc>
            <a:spcBef>
              <a:spcPct val="0"/>
            </a:spcBef>
            <a:spcAft>
              <a:spcPct val="35000"/>
            </a:spcAft>
          </a:pPr>
          <a:r>
            <a:rPr lang="es-EC" sz="1900" kern="1200" dirty="0"/>
            <a:t>Comprensión del negocio</a:t>
          </a:r>
          <a:endParaRPr lang="es-ES" sz="1900" kern="1200" dirty="0"/>
        </a:p>
      </dsp:txBody>
      <dsp:txXfrm>
        <a:off x="4440" y="1186657"/>
        <a:ext cx="2019225" cy="742567"/>
      </dsp:txXfrm>
    </dsp:sp>
    <dsp:sp modelId="{43CC6D3C-3D44-1545-8999-4EB951C04532}">
      <dsp:nvSpPr>
        <dsp:cNvPr id="0" name=""/>
        <dsp:cNvSpPr/>
      </dsp:nvSpPr>
      <dsp:spPr>
        <a:xfrm>
          <a:off x="418017" y="1929224"/>
          <a:ext cx="2019225" cy="18126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s-ES" sz="1900" kern="1200" dirty="0"/>
            <a:t>ESFOT</a:t>
          </a:r>
        </a:p>
        <a:p>
          <a:pPr marL="171450" lvl="1" indent="-171450" algn="l" defTabSz="844550">
            <a:lnSpc>
              <a:spcPct val="90000"/>
            </a:lnSpc>
            <a:spcBef>
              <a:spcPct val="0"/>
            </a:spcBef>
            <a:spcAft>
              <a:spcPct val="15000"/>
            </a:spcAft>
            <a:buChar char="••"/>
          </a:pPr>
          <a:r>
            <a:rPr lang="es-ES" sz="1900" kern="1200" dirty="0"/>
            <a:t>Información SAEW</a:t>
          </a:r>
        </a:p>
        <a:p>
          <a:pPr marL="171450" lvl="1" indent="-171450" algn="l" defTabSz="844550">
            <a:lnSpc>
              <a:spcPct val="90000"/>
            </a:lnSpc>
            <a:spcBef>
              <a:spcPct val="0"/>
            </a:spcBef>
            <a:spcAft>
              <a:spcPct val="15000"/>
            </a:spcAft>
            <a:buChar char="••"/>
          </a:pPr>
          <a:r>
            <a:rPr lang="es-ES" sz="1900" kern="1200" dirty="0"/>
            <a:t>Factores determinados</a:t>
          </a:r>
        </a:p>
      </dsp:txBody>
      <dsp:txXfrm>
        <a:off x="471106" y="1982313"/>
        <a:ext cx="1913047" cy="1706422"/>
      </dsp:txXfrm>
    </dsp:sp>
    <dsp:sp modelId="{C7545504-CD60-C748-8C73-3D22FDC7188A}">
      <dsp:nvSpPr>
        <dsp:cNvPr id="0" name=""/>
        <dsp:cNvSpPr/>
      </dsp:nvSpPr>
      <dsp:spPr>
        <a:xfrm>
          <a:off x="2329773" y="1306576"/>
          <a:ext cx="648947" cy="5027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ES" sz="1500" kern="1200"/>
        </a:p>
      </dsp:txBody>
      <dsp:txXfrm>
        <a:off x="2329773" y="1407122"/>
        <a:ext cx="498129" cy="301636"/>
      </dsp:txXfrm>
    </dsp:sp>
    <dsp:sp modelId="{B5264446-4452-6643-A570-E3E31BCC5B8B}">
      <dsp:nvSpPr>
        <dsp:cNvPr id="0" name=""/>
        <dsp:cNvSpPr/>
      </dsp:nvSpPr>
      <dsp:spPr>
        <a:xfrm>
          <a:off x="3248095" y="1186657"/>
          <a:ext cx="2019225" cy="11138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lvl="0" algn="l" defTabSz="844550">
            <a:lnSpc>
              <a:spcPct val="90000"/>
            </a:lnSpc>
            <a:spcBef>
              <a:spcPct val="0"/>
            </a:spcBef>
            <a:spcAft>
              <a:spcPct val="35000"/>
            </a:spcAft>
          </a:pPr>
          <a:r>
            <a:rPr lang="es-EC" sz="1900" kern="1200" dirty="0"/>
            <a:t>Comprensión de los datos</a:t>
          </a:r>
          <a:endParaRPr lang="es-ES" sz="1900" kern="1200" dirty="0"/>
        </a:p>
      </dsp:txBody>
      <dsp:txXfrm>
        <a:off x="3248095" y="1186657"/>
        <a:ext cx="2019225" cy="742567"/>
      </dsp:txXfrm>
    </dsp:sp>
    <dsp:sp modelId="{0A7360A4-0B47-1F49-A6A0-4D319132B52E}">
      <dsp:nvSpPr>
        <dsp:cNvPr id="0" name=""/>
        <dsp:cNvSpPr/>
      </dsp:nvSpPr>
      <dsp:spPr>
        <a:xfrm>
          <a:off x="3661671" y="1929224"/>
          <a:ext cx="2019225" cy="18126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s-ES" sz="1900" kern="1200" dirty="0"/>
            <a:t>Datos requeridos.</a:t>
          </a:r>
        </a:p>
        <a:p>
          <a:pPr marL="171450" lvl="1" indent="-171450" algn="l" defTabSz="844550">
            <a:lnSpc>
              <a:spcPct val="90000"/>
            </a:lnSpc>
            <a:spcBef>
              <a:spcPct val="0"/>
            </a:spcBef>
            <a:spcAft>
              <a:spcPct val="15000"/>
            </a:spcAft>
            <a:buChar char="••"/>
          </a:pPr>
          <a:r>
            <a:rPr lang="es-ES" sz="1900" kern="1200" dirty="0"/>
            <a:t>Obtención de los datos.</a:t>
          </a:r>
        </a:p>
      </dsp:txBody>
      <dsp:txXfrm>
        <a:off x="3714760" y="1982313"/>
        <a:ext cx="1913047" cy="1706422"/>
      </dsp:txXfrm>
    </dsp:sp>
    <dsp:sp modelId="{6C8596E7-7372-6941-A31A-A1C6328A9633}">
      <dsp:nvSpPr>
        <dsp:cNvPr id="0" name=""/>
        <dsp:cNvSpPr/>
      </dsp:nvSpPr>
      <dsp:spPr>
        <a:xfrm>
          <a:off x="5573427" y="1306576"/>
          <a:ext cx="648947" cy="5027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ES" sz="1500" kern="1200"/>
        </a:p>
      </dsp:txBody>
      <dsp:txXfrm>
        <a:off x="5573427" y="1407122"/>
        <a:ext cx="498129" cy="301636"/>
      </dsp:txXfrm>
    </dsp:sp>
    <dsp:sp modelId="{E587F67B-9484-E640-B459-3B68680669A6}">
      <dsp:nvSpPr>
        <dsp:cNvPr id="0" name=""/>
        <dsp:cNvSpPr/>
      </dsp:nvSpPr>
      <dsp:spPr>
        <a:xfrm>
          <a:off x="6491749" y="1186657"/>
          <a:ext cx="2019225" cy="11138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lvl="0" algn="l" defTabSz="844550">
            <a:lnSpc>
              <a:spcPct val="90000"/>
            </a:lnSpc>
            <a:spcBef>
              <a:spcPct val="0"/>
            </a:spcBef>
            <a:spcAft>
              <a:spcPct val="35000"/>
            </a:spcAft>
          </a:pPr>
          <a:r>
            <a:rPr lang="es-ES" sz="1900" kern="1200" dirty="0"/>
            <a:t>Preparación de los datos</a:t>
          </a:r>
        </a:p>
      </dsp:txBody>
      <dsp:txXfrm>
        <a:off x="6491749" y="1186657"/>
        <a:ext cx="2019225" cy="742567"/>
      </dsp:txXfrm>
    </dsp:sp>
    <dsp:sp modelId="{ECD9AA29-379F-6A4E-97FF-0D0DD836BD2A}">
      <dsp:nvSpPr>
        <dsp:cNvPr id="0" name=""/>
        <dsp:cNvSpPr/>
      </dsp:nvSpPr>
      <dsp:spPr>
        <a:xfrm>
          <a:off x="6905325" y="1929224"/>
          <a:ext cx="2019225" cy="18126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s-ES" sz="1900" kern="1200" dirty="0"/>
            <a:t>Procesos ETL</a:t>
          </a:r>
        </a:p>
        <a:p>
          <a:pPr marL="171450" lvl="1" indent="-171450" algn="l" defTabSz="844550">
            <a:lnSpc>
              <a:spcPct val="90000"/>
            </a:lnSpc>
            <a:spcBef>
              <a:spcPct val="0"/>
            </a:spcBef>
            <a:spcAft>
              <a:spcPct val="15000"/>
            </a:spcAft>
            <a:buChar char="••"/>
          </a:pPr>
          <a:r>
            <a:rPr lang="es-ES" sz="1900" kern="1200" dirty="0"/>
            <a:t>Base de datos no volátil</a:t>
          </a:r>
        </a:p>
      </dsp:txBody>
      <dsp:txXfrm>
        <a:off x="6958414" y="1982313"/>
        <a:ext cx="1913047" cy="1706422"/>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244891-39E7-4343-ADCB-396EC47E6F5C}">
      <dsp:nvSpPr>
        <dsp:cNvPr id="0" name=""/>
        <dsp:cNvSpPr/>
      </dsp:nvSpPr>
      <dsp:spPr>
        <a:xfrm>
          <a:off x="4494" y="1353887"/>
          <a:ext cx="2043536" cy="6912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es-EC" sz="1600" kern="1200" dirty="0"/>
            <a:t>Modelado</a:t>
          </a:r>
          <a:endParaRPr lang="es-ES" sz="1600" kern="1200" dirty="0"/>
        </a:p>
      </dsp:txBody>
      <dsp:txXfrm>
        <a:off x="4494" y="1353887"/>
        <a:ext cx="2043536" cy="460800"/>
      </dsp:txXfrm>
    </dsp:sp>
    <dsp:sp modelId="{EBB6E9B7-B439-7F4E-8634-9E856F7DA69B}">
      <dsp:nvSpPr>
        <dsp:cNvPr id="0" name=""/>
        <dsp:cNvSpPr/>
      </dsp:nvSpPr>
      <dsp:spPr>
        <a:xfrm>
          <a:off x="423050" y="1814688"/>
          <a:ext cx="2043536" cy="2016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s-ES" sz="1600" kern="1200" dirty="0"/>
            <a:t>Creación modelo</a:t>
          </a:r>
        </a:p>
        <a:p>
          <a:pPr marL="171450" lvl="1" indent="-171450" algn="l" defTabSz="711200">
            <a:lnSpc>
              <a:spcPct val="90000"/>
            </a:lnSpc>
            <a:spcBef>
              <a:spcPct val="0"/>
            </a:spcBef>
            <a:spcAft>
              <a:spcPct val="15000"/>
            </a:spcAft>
            <a:buChar char="••"/>
          </a:pPr>
          <a:r>
            <a:rPr lang="es-ES" sz="1600" kern="1200" dirty="0"/>
            <a:t>Técnica de modelado</a:t>
          </a:r>
        </a:p>
        <a:p>
          <a:pPr marL="171450" lvl="1" indent="-171450" algn="l" defTabSz="711200">
            <a:lnSpc>
              <a:spcPct val="90000"/>
            </a:lnSpc>
            <a:spcBef>
              <a:spcPct val="0"/>
            </a:spcBef>
            <a:spcAft>
              <a:spcPct val="15000"/>
            </a:spcAft>
            <a:buChar char="••"/>
          </a:pPr>
          <a:r>
            <a:rPr lang="es-ES" sz="1600" kern="1200" dirty="0"/>
            <a:t>Relación entre variables y atributo a predecir.</a:t>
          </a:r>
        </a:p>
      </dsp:txBody>
      <dsp:txXfrm>
        <a:off x="482097" y="1873735"/>
        <a:ext cx="1925442" cy="1897906"/>
      </dsp:txXfrm>
    </dsp:sp>
    <dsp:sp modelId="{FBC5461F-E9A9-1E48-92DA-B9806019A951}">
      <dsp:nvSpPr>
        <dsp:cNvPr id="0" name=""/>
        <dsp:cNvSpPr/>
      </dsp:nvSpPr>
      <dsp:spPr>
        <a:xfrm>
          <a:off x="2357823" y="1329897"/>
          <a:ext cx="656760" cy="50878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S" sz="1300" kern="1200"/>
        </a:p>
      </dsp:txBody>
      <dsp:txXfrm>
        <a:off x="2357823" y="1431653"/>
        <a:ext cx="504126" cy="305269"/>
      </dsp:txXfrm>
    </dsp:sp>
    <dsp:sp modelId="{A6D9CC47-BF75-8440-B29B-C409BAA383E9}">
      <dsp:nvSpPr>
        <dsp:cNvPr id="0" name=""/>
        <dsp:cNvSpPr/>
      </dsp:nvSpPr>
      <dsp:spPr>
        <a:xfrm>
          <a:off x="3287201" y="1353887"/>
          <a:ext cx="2043536" cy="6912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es-EC" sz="1600" kern="1200" dirty="0"/>
            <a:t>Evaluación</a:t>
          </a:r>
          <a:endParaRPr lang="es-ES" sz="1600" kern="1200" dirty="0"/>
        </a:p>
      </dsp:txBody>
      <dsp:txXfrm>
        <a:off x="3287201" y="1353887"/>
        <a:ext cx="2043536" cy="460800"/>
      </dsp:txXfrm>
    </dsp:sp>
    <dsp:sp modelId="{D183F233-2313-0D4B-8BFF-B038D1DDFA25}">
      <dsp:nvSpPr>
        <dsp:cNvPr id="0" name=""/>
        <dsp:cNvSpPr/>
      </dsp:nvSpPr>
      <dsp:spPr>
        <a:xfrm>
          <a:off x="3705757" y="1814688"/>
          <a:ext cx="2043536" cy="2016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s-ES" sz="1600" kern="1200" dirty="0"/>
            <a:t>Precisión</a:t>
          </a:r>
        </a:p>
        <a:p>
          <a:pPr marL="171450" lvl="1" indent="-171450" algn="l" defTabSz="711200">
            <a:lnSpc>
              <a:spcPct val="90000"/>
            </a:lnSpc>
            <a:spcBef>
              <a:spcPct val="0"/>
            </a:spcBef>
            <a:spcAft>
              <a:spcPct val="15000"/>
            </a:spcAft>
            <a:buChar char="••"/>
          </a:pPr>
          <a:r>
            <a:rPr lang="es-ES" sz="1600" kern="1200" dirty="0"/>
            <a:t>Porcentaje de error</a:t>
          </a:r>
        </a:p>
      </dsp:txBody>
      <dsp:txXfrm>
        <a:off x="3764804" y="1873735"/>
        <a:ext cx="1925442" cy="1897906"/>
      </dsp:txXfrm>
    </dsp:sp>
    <dsp:sp modelId="{E45C7EBF-D1D8-0548-B100-3D5061F50555}">
      <dsp:nvSpPr>
        <dsp:cNvPr id="0" name=""/>
        <dsp:cNvSpPr/>
      </dsp:nvSpPr>
      <dsp:spPr>
        <a:xfrm>
          <a:off x="5640531" y="1329897"/>
          <a:ext cx="656760" cy="50878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S" sz="1300" kern="1200"/>
        </a:p>
      </dsp:txBody>
      <dsp:txXfrm>
        <a:off x="5640531" y="1431653"/>
        <a:ext cx="504126" cy="305269"/>
      </dsp:txXfrm>
    </dsp:sp>
    <dsp:sp modelId="{8E41A81D-1FFA-4E4F-9537-4FAE1619D2AF}">
      <dsp:nvSpPr>
        <dsp:cNvPr id="0" name=""/>
        <dsp:cNvSpPr/>
      </dsp:nvSpPr>
      <dsp:spPr>
        <a:xfrm>
          <a:off x="6569909" y="1353887"/>
          <a:ext cx="2043536" cy="6912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es-ES" sz="1600" kern="1200" dirty="0"/>
            <a:t>Implementación</a:t>
          </a:r>
        </a:p>
      </dsp:txBody>
      <dsp:txXfrm>
        <a:off x="6569909" y="1353887"/>
        <a:ext cx="2043536" cy="460800"/>
      </dsp:txXfrm>
    </dsp:sp>
    <dsp:sp modelId="{6E6125C8-4C65-8E44-8DF4-8FA5ECDD51B7}">
      <dsp:nvSpPr>
        <dsp:cNvPr id="0" name=""/>
        <dsp:cNvSpPr/>
      </dsp:nvSpPr>
      <dsp:spPr>
        <a:xfrm>
          <a:off x="6988465" y="1814688"/>
          <a:ext cx="2043536" cy="2016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s-ES" sz="1600" kern="1200" dirty="0"/>
            <a:t>Recomendaciones</a:t>
          </a:r>
        </a:p>
        <a:p>
          <a:pPr marL="171450" lvl="1" indent="-171450" algn="l" defTabSz="711200">
            <a:lnSpc>
              <a:spcPct val="90000"/>
            </a:lnSpc>
            <a:spcBef>
              <a:spcPct val="0"/>
            </a:spcBef>
            <a:spcAft>
              <a:spcPct val="15000"/>
            </a:spcAft>
            <a:buChar char="••"/>
          </a:pPr>
          <a:r>
            <a:rPr lang="es-ES" sz="1600" kern="1200" dirty="0"/>
            <a:t>Trabajos futuros</a:t>
          </a:r>
        </a:p>
      </dsp:txBody>
      <dsp:txXfrm>
        <a:off x="7047512" y="1873735"/>
        <a:ext cx="1925442" cy="18979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1493" y="308584"/>
          <a:ext cx="1877455" cy="750982"/>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76984" y="308584"/>
        <a:ext cx="1126473" cy="750982"/>
      </dsp:txXfrm>
    </dsp:sp>
    <dsp:sp modelId="{4E0FC00A-BD81-D14F-A776-F5315F12ECBE}">
      <dsp:nvSpPr>
        <dsp:cNvPr id="0" name=""/>
        <dsp:cNvSpPr/>
      </dsp:nvSpPr>
      <dsp:spPr>
        <a:xfrm>
          <a:off x="1691203" y="308584"/>
          <a:ext cx="2274668" cy="75098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066694" y="308584"/>
        <a:ext cx="1523686" cy="750982"/>
      </dsp:txXfrm>
    </dsp:sp>
    <dsp:sp modelId="{7573F8F9-3C97-B941-9184-231C3153F839}">
      <dsp:nvSpPr>
        <dsp:cNvPr id="0" name=""/>
        <dsp:cNvSpPr/>
      </dsp:nvSpPr>
      <dsp:spPr>
        <a:xfrm>
          <a:off x="3778126" y="308584"/>
          <a:ext cx="1877455" cy="75098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153617" y="308584"/>
        <a:ext cx="1126473" cy="750982"/>
      </dsp:txXfrm>
    </dsp:sp>
    <dsp:sp modelId="{E9E83AC4-382A-6242-95B6-82749115F686}">
      <dsp:nvSpPr>
        <dsp:cNvPr id="0" name=""/>
        <dsp:cNvSpPr/>
      </dsp:nvSpPr>
      <dsp:spPr>
        <a:xfrm>
          <a:off x="5467836" y="308584"/>
          <a:ext cx="1877455" cy="75098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843327" y="308584"/>
        <a:ext cx="1126473" cy="750982"/>
      </dsp:txXfrm>
    </dsp:sp>
    <dsp:sp modelId="{A92C0562-68F3-5F47-A0B6-56C9BF98225F}">
      <dsp:nvSpPr>
        <dsp:cNvPr id="0" name=""/>
        <dsp:cNvSpPr/>
      </dsp:nvSpPr>
      <dsp:spPr>
        <a:xfrm>
          <a:off x="7157546" y="308584"/>
          <a:ext cx="1877455" cy="75098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33037" y="308584"/>
        <a:ext cx="1126473" cy="7509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5A1-1F98-DE43-87CA-7EE0F7B8DFC1}">
      <dsp:nvSpPr>
        <dsp:cNvPr id="0" name=""/>
        <dsp:cNvSpPr/>
      </dsp:nvSpPr>
      <dsp:spPr>
        <a:xfrm>
          <a:off x="2026" y="300642"/>
          <a:ext cx="1917166" cy="76686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s-ES" sz="1800" b="0" kern="1200" dirty="0">
              <a:latin typeface="+mn-lt"/>
            </a:rPr>
            <a:t>Análisis de datos</a:t>
          </a:r>
        </a:p>
      </dsp:txBody>
      <dsp:txXfrm>
        <a:off x="385459" y="300642"/>
        <a:ext cx="1150300" cy="766866"/>
      </dsp:txXfrm>
    </dsp:sp>
    <dsp:sp modelId="{4E0FC00A-BD81-D14F-A776-F5315F12ECBE}">
      <dsp:nvSpPr>
        <dsp:cNvPr id="0" name=""/>
        <dsp:cNvSpPr/>
      </dsp:nvSpPr>
      <dsp:spPr>
        <a:xfrm>
          <a:off x="1727476" y="300642"/>
          <a:ext cx="2130643"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Herramienta ETL</a:t>
          </a:r>
          <a:endParaRPr lang="es-ES" sz="1800" b="0" kern="1200" dirty="0">
            <a:solidFill>
              <a:prstClr val="white"/>
            </a:solidFill>
            <a:latin typeface="+mn-lt"/>
            <a:ea typeface="+mn-ea"/>
            <a:cs typeface="+mn-cs"/>
          </a:endParaRPr>
        </a:p>
      </dsp:txBody>
      <dsp:txXfrm>
        <a:off x="2110909" y="300642"/>
        <a:ext cx="1363777" cy="766866"/>
      </dsp:txXfrm>
    </dsp:sp>
    <dsp:sp modelId="{7573F8F9-3C97-B941-9184-231C3153F839}">
      <dsp:nvSpPr>
        <dsp:cNvPr id="0" name=""/>
        <dsp:cNvSpPr/>
      </dsp:nvSpPr>
      <dsp:spPr>
        <a:xfrm>
          <a:off x="366640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None/>
          </a:pPr>
          <a:r>
            <a:rPr lang="es-EC" sz="1800" b="0" kern="1200" dirty="0">
              <a:solidFill>
                <a:prstClr val="white"/>
              </a:solidFill>
              <a:latin typeface="+mn-lt"/>
              <a:ea typeface="+mn-ea"/>
              <a:cs typeface="+mn-cs"/>
            </a:rPr>
            <a:t>Algoritmo de Minería de datos</a:t>
          </a:r>
          <a:endParaRPr lang="es-ES" sz="1800" b="0" kern="1200" dirty="0">
            <a:solidFill>
              <a:prstClr val="white"/>
            </a:solidFill>
            <a:latin typeface="+mn-lt"/>
            <a:ea typeface="+mn-ea"/>
            <a:cs typeface="+mn-cs"/>
          </a:endParaRPr>
        </a:p>
      </dsp:txBody>
      <dsp:txXfrm>
        <a:off x="4049835" y="300642"/>
        <a:ext cx="1150300" cy="766866"/>
      </dsp:txXfrm>
    </dsp:sp>
    <dsp:sp modelId="{E9E83AC4-382A-6242-95B6-82749115F686}">
      <dsp:nvSpPr>
        <dsp:cNvPr id="0" name=""/>
        <dsp:cNvSpPr/>
      </dsp:nvSpPr>
      <dsp:spPr>
        <a:xfrm>
          <a:off x="5391852"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C" sz="1800" b="0" i="1" kern="1200" dirty="0">
              <a:latin typeface="+mn-lt"/>
            </a:rPr>
            <a:t>Creación modelo</a:t>
          </a:r>
          <a:endParaRPr lang="es-ES" sz="1800" b="0" kern="1200" dirty="0">
            <a:solidFill>
              <a:prstClr val="white"/>
            </a:solidFill>
            <a:latin typeface="+mn-lt"/>
            <a:ea typeface="+mn-ea"/>
            <a:cs typeface="+mn-cs"/>
          </a:endParaRPr>
        </a:p>
      </dsp:txBody>
      <dsp:txXfrm>
        <a:off x="5775285" y="300642"/>
        <a:ext cx="1150300" cy="766866"/>
      </dsp:txXfrm>
    </dsp:sp>
    <dsp:sp modelId="{A92C0562-68F3-5F47-A0B6-56C9BF98225F}">
      <dsp:nvSpPr>
        <dsp:cNvPr id="0" name=""/>
        <dsp:cNvSpPr/>
      </dsp:nvSpPr>
      <dsp:spPr>
        <a:xfrm>
          <a:off x="7117303" y="300642"/>
          <a:ext cx="1917166" cy="7668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mj-lt"/>
            <a:buAutoNum type="arabicPeriod"/>
          </a:pPr>
          <a:r>
            <a:rPr lang="es-ES" sz="1800" b="0" kern="1200" dirty="0">
              <a:solidFill>
                <a:prstClr val="white"/>
              </a:solidFill>
              <a:latin typeface="+mn-lt"/>
              <a:ea typeface="+mn-ea"/>
              <a:cs typeface="+mn-cs"/>
            </a:rPr>
            <a:t>Evaluación modelo</a:t>
          </a:r>
        </a:p>
      </dsp:txBody>
      <dsp:txXfrm>
        <a:off x="7500736" y="300642"/>
        <a:ext cx="1150300" cy="766866"/>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A3677-0D56-5644-BF1F-2DA9B13746D8}" type="datetimeFigureOut">
              <a:rPr lang="es-ES_tradnl" smtClean="0"/>
              <a:t>15/08/2018</a:t>
            </a:fld>
            <a:endParaRPr lang="es-ES_tradnl"/>
          </a:p>
        </p:txBody>
      </p:sp>
      <p:sp>
        <p:nvSpPr>
          <p:cNvPr id="4" name="Marcador de imagen de diapositiva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BFADB6-2939-0D4D-BDD4-290717BC3A35}" type="slidenum">
              <a:rPr lang="es-ES_tradnl" smtClean="0"/>
              <a:t>‹Nº›</a:t>
            </a:fld>
            <a:endParaRPr lang="es-ES_tradnl"/>
          </a:p>
        </p:txBody>
      </p:sp>
    </p:spTree>
    <p:extLst>
      <p:ext uri="{BB962C8B-B14F-4D97-AF65-F5344CB8AC3E}">
        <p14:creationId xmlns:p14="http://schemas.microsoft.com/office/powerpoint/2010/main" val="3722735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La </a:t>
            </a:r>
            <a:r>
              <a:rPr lang="es-ES_tradnl" dirty="0" err="1"/>
              <a:t>esfot</a:t>
            </a:r>
            <a:r>
              <a:rPr lang="es-ES_tradnl" dirty="0"/>
              <a:t> no es la excepción.</a:t>
            </a:r>
          </a:p>
          <a:p>
            <a:r>
              <a:rPr lang="es-EC" sz="1200" kern="1200" dirty="0">
                <a:solidFill>
                  <a:schemeClr val="tx1"/>
                </a:solidFill>
                <a:effectLst/>
                <a:latin typeface="+mn-lt"/>
                <a:ea typeface="+mn-ea"/>
                <a:cs typeface="+mn-cs"/>
              </a:rPr>
              <a:t>“Según la Organización de las Naciones Unidas para la Educación, la Ciencia y la Cultura (Unesco), el abandono de ese nivel de formación llega a 40 %</a:t>
            </a:r>
            <a:r>
              <a:rPr lang="es-ES_tradnl" sz="1200" kern="1200" dirty="0">
                <a:solidFill>
                  <a:schemeClr val="tx1"/>
                </a:solidFill>
                <a:effectLst/>
                <a:latin typeface="+mn-lt"/>
                <a:ea typeface="+mn-ea"/>
                <a:cs typeface="+mn-cs"/>
              </a:rPr>
              <a:t>(Telégrafo, 2016)</a:t>
            </a:r>
            <a:r>
              <a:rPr lang="es-EC" sz="1200" kern="1200" dirty="0">
                <a:solidFill>
                  <a:schemeClr val="tx1"/>
                </a:solidFill>
                <a:effectLst/>
                <a:latin typeface="+mn-lt"/>
                <a:ea typeface="+mn-ea"/>
                <a:cs typeface="+mn-cs"/>
              </a:rPr>
              <a:t> debido a factores como: no les gustan las carreras que eligieron, confusión, trabajo, mala orientación vocacional en los colegios, exigencia académica, razones personales, situación socioeconómica y hasta un contexto familiar en que se pide a los chicos seguir las profesiones de sus padres o hermanos por tradición (Bravo, 2016).</a:t>
            </a:r>
          </a:p>
          <a:p>
            <a:r>
              <a:rPr lang="es-EC" sz="1200" kern="1200" dirty="0">
                <a:solidFill>
                  <a:schemeClr val="tx1"/>
                </a:solidFill>
                <a:effectLst/>
                <a:latin typeface="+mn-lt"/>
                <a:ea typeface="+mn-ea"/>
                <a:cs typeface="+mn-cs"/>
              </a:rPr>
              <a:t>De acuerdo a cifras presentadas por la Secretaría Nacional de Educación Superior (Senescyt), en Ecuador, ocho de cada diez estudiantes, que ingresaron a una universidad o a una escuela politécnica pública, permanecieron estudiando en primer año. El porcentaje de deserción era del 52% antes de la implementación del ENES ahora llega al 20% (Bravo, 2016).</a:t>
            </a:r>
          </a:p>
          <a:p>
            <a:r>
              <a:rPr lang="es-EC" sz="1200" kern="1200" dirty="0">
                <a:solidFill>
                  <a:schemeClr val="tx1"/>
                </a:solidFill>
                <a:effectLst/>
                <a:latin typeface="+mn-lt"/>
                <a:ea typeface="+mn-ea"/>
                <a:cs typeface="+mn-cs"/>
              </a:rPr>
              <a:t>Mientras que en la EPN se tiene tasas de deserción del 50% según datos del 2015, por ejemplo, de 5200 estudiantes que se inscribieron al curso de Nivelación en dicho año el 33% aprobó, el 58% reprobó y el 10% se retiró </a:t>
            </a:r>
            <a:r>
              <a:rPr lang="es-ES_tradnl" sz="1200" kern="1200" dirty="0">
                <a:solidFill>
                  <a:schemeClr val="tx1"/>
                </a:solidFill>
                <a:effectLst/>
                <a:latin typeface="+mn-lt"/>
                <a:ea typeface="+mn-ea"/>
                <a:cs typeface="+mn-cs"/>
              </a:rPr>
              <a:t>(Telégrafo, 2016)</a:t>
            </a:r>
            <a:r>
              <a:rPr lang="es-EC" sz="1200" kern="1200" dirty="0">
                <a:solidFill>
                  <a:schemeClr val="tx1"/>
                </a:solidFill>
                <a:effectLst/>
                <a:latin typeface="+mn-lt"/>
                <a:ea typeface="+mn-ea"/>
                <a:cs typeface="+mn-cs"/>
              </a:rPr>
              <a:t>.</a:t>
            </a:r>
          </a:p>
          <a:p>
            <a:r>
              <a:rPr lang="es-ES_tradnl" dirty="0"/>
              <a:t>  </a:t>
            </a:r>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3</a:t>
            </a:fld>
            <a:endParaRPr lang="es-ES_tradnl"/>
          </a:p>
        </p:txBody>
      </p:sp>
    </p:spTree>
    <p:extLst>
      <p:ext uri="{BB962C8B-B14F-4D97-AF65-F5344CB8AC3E}">
        <p14:creationId xmlns:p14="http://schemas.microsoft.com/office/powerpoint/2010/main" val="3537737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13</a:t>
            </a:fld>
            <a:endParaRPr lang="es-ES_tradnl"/>
          </a:p>
        </p:txBody>
      </p:sp>
    </p:spTree>
    <p:extLst>
      <p:ext uri="{BB962C8B-B14F-4D97-AF65-F5344CB8AC3E}">
        <p14:creationId xmlns:p14="http://schemas.microsoft.com/office/powerpoint/2010/main" val="2210837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14</a:t>
            </a:fld>
            <a:endParaRPr lang="es-ES_tradnl"/>
          </a:p>
        </p:txBody>
      </p:sp>
    </p:spTree>
    <p:extLst>
      <p:ext uri="{BB962C8B-B14F-4D97-AF65-F5344CB8AC3E}">
        <p14:creationId xmlns:p14="http://schemas.microsoft.com/office/powerpoint/2010/main" val="2263952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15</a:t>
            </a:fld>
            <a:endParaRPr lang="es-ES_tradnl"/>
          </a:p>
        </p:txBody>
      </p:sp>
    </p:spTree>
    <p:extLst>
      <p:ext uri="{BB962C8B-B14F-4D97-AF65-F5344CB8AC3E}">
        <p14:creationId xmlns:p14="http://schemas.microsoft.com/office/powerpoint/2010/main" val="1720990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16</a:t>
            </a:fld>
            <a:endParaRPr lang="es-ES_tradnl"/>
          </a:p>
        </p:txBody>
      </p:sp>
    </p:spTree>
    <p:extLst>
      <p:ext uri="{BB962C8B-B14F-4D97-AF65-F5344CB8AC3E}">
        <p14:creationId xmlns:p14="http://schemas.microsoft.com/office/powerpoint/2010/main" val="1257126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17</a:t>
            </a:fld>
            <a:endParaRPr lang="es-ES_tradnl"/>
          </a:p>
        </p:txBody>
      </p:sp>
    </p:spTree>
    <p:extLst>
      <p:ext uri="{BB962C8B-B14F-4D97-AF65-F5344CB8AC3E}">
        <p14:creationId xmlns:p14="http://schemas.microsoft.com/office/powerpoint/2010/main" val="111221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18</a:t>
            </a:fld>
            <a:endParaRPr lang="es-ES_tradnl"/>
          </a:p>
        </p:txBody>
      </p:sp>
    </p:spTree>
    <p:extLst>
      <p:ext uri="{BB962C8B-B14F-4D97-AF65-F5344CB8AC3E}">
        <p14:creationId xmlns:p14="http://schemas.microsoft.com/office/powerpoint/2010/main" val="2136026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19</a:t>
            </a:fld>
            <a:endParaRPr lang="es-ES_tradnl"/>
          </a:p>
        </p:txBody>
      </p:sp>
    </p:spTree>
    <p:extLst>
      <p:ext uri="{BB962C8B-B14F-4D97-AF65-F5344CB8AC3E}">
        <p14:creationId xmlns:p14="http://schemas.microsoft.com/office/powerpoint/2010/main" val="3333699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20</a:t>
            </a:fld>
            <a:endParaRPr lang="es-ES_tradnl"/>
          </a:p>
        </p:txBody>
      </p:sp>
    </p:spTree>
    <p:extLst>
      <p:ext uri="{BB962C8B-B14F-4D97-AF65-F5344CB8AC3E}">
        <p14:creationId xmlns:p14="http://schemas.microsoft.com/office/powerpoint/2010/main" val="348351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21</a:t>
            </a:fld>
            <a:endParaRPr lang="es-ES_tradnl"/>
          </a:p>
        </p:txBody>
      </p:sp>
    </p:spTree>
    <p:extLst>
      <p:ext uri="{BB962C8B-B14F-4D97-AF65-F5344CB8AC3E}">
        <p14:creationId xmlns:p14="http://schemas.microsoft.com/office/powerpoint/2010/main" val="2356946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22</a:t>
            </a:fld>
            <a:endParaRPr lang="es-ES_tradnl"/>
          </a:p>
        </p:txBody>
      </p:sp>
    </p:spTree>
    <p:extLst>
      <p:ext uri="{BB962C8B-B14F-4D97-AF65-F5344CB8AC3E}">
        <p14:creationId xmlns:p14="http://schemas.microsoft.com/office/powerpoint/2010/main" val="3735639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  </a:t>
            </a:r>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5</a:t>
            </a:fld>
            <a:endParaRPr lang="es-ES_tradnl"/>
          </a:p>
        </p:txBody>
      </p:sp>
    </p:spTree>
    <p:extLst>
      <p:ext uri="{BB962C8B-B14F-4D97-AF65-F5344CB8AC3E}">
        <p14:creationId xmlns:p14="http://schemas.microsoft.com/office/powerpoint/2010/main" val="1571083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23</a:t>
            </a:fld>
            <a:endParaRPr lang="es-ES_tradnl"/>
          </a:p>
        </p:txBody>
      </p:sp>
    </p:spTree>
    <p:extLst>
      <p:ext uri="{BB962C8B-B14F-4D97-AF65-F5344CB8AC3E}">
        <p14:creationId xmlns:p14="http://schemas.microsoft.com/office/powerpoint/2010/main" val="1695131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24</a:t>
            </a:fld>
            <a:endParaRPr lang="es-ES_tradnl"/>
          </a:p>
        </p:txBody>
      </p:sp>
    </p:spTree>
    <p:extLst>
      <p:ext uri="{BB962C8B-B14F-4D97-AF65-F5344CB8AC3E}">
        <p14:creationId xmlns:p14="http://schemas.microsoft.com/office/powerpoint/2010/main" val="3262750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25</a:t>
            </a:fld>
            <a:endParaRPr lang="es-ES_tradnl"/>
          </a:p>
        </p:txBody>
      </p:sp>
    </p:spTree>
    <p:extLst>
      <p:ext uri="{BB962C8B-B14F-4D97-AF65-F5344CB8AC3E}">
        <p14:creationId xmlns:p14="http://schemas.microsoft.com/office/powerpoint/2010/main" val="1751260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26</a:t>
            </a:fld>
            <a:endParaRPr lang="es-ES_tradnl"/>
          </a:p>
        </p:txBody>
      </p:sp>
    </p:spTree>
    <p:extLst>
      <p:ext uri="{BB962C8B-B14F-4D97-AF65-F5344CB8AC3E}">
        <p14:creationId xmlns:p14="http://schemas.microsoft.com/office/powerpoint/2010/main" val="3413246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27</a:t>
            </a:fld>
            <a:endParaRPr lang="es-ES_tradnl"/>
          </a:p>
        </p:txBody>
      </p:sp>
    </p:spTree>
    <p:extLst>
      <p:ext uri="{BB962C8B-B14F-4D97-AF65-F5344CB8AC3E}">
        <p14:creationId xmlns:p14="http://schemas.microsoft.com/office/powerpoint/2010/main" val="129444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28</a:t>
            </a:fld>
            <a:endParaRPr lang="es-ES_tradnl"/>
          </a:p>
        </p:txBody>
      </p:sp>
    </p:spTree>
    <p:extLst>
      <p:ext uri="{BB962C8B-B14F-4D97-AF65-F5344CB8AC3E}">
        <p14:creationId xmlns:p14="http://schemas.microsoft.com/office/powerpoint/2010/main" val="3067365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Servidor apache</a:t>
            </a:r>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29</a:t>
            </a:fld>
            <a:endParaRPr lang="es-ES_tradnl"/>
          </a:p>
        </p:txBody>
      </p:sp>
    </p:spTree>
    <p:extLst>
      <p:ext uri="{BB962C8B-B14F-4D97-AF65-F5344CB8AC3E}">
        <p14:creationId xmlns:p14="http://schemas.microsoft.com/office/powerpoint/2010/main" val="1604419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30</a:t>
            </a:fld>
            <a:endParaRPr lang="es-ES_tradnl"/>
          </a:p>
        </p:txBody>
      </p:sp>
    </p:spTree>
    <p:extLst>
      <p:ext uri="{BB962C8B-B14F-4D97-AF65-F5344CB8AC3E}">
        <p14:creationId xmlns:p14="http://schemas.microsoft.com/office/powerpoint/2010/main" val="2783937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RapidMiner Auto Model, una nueva adición a RapidMiner Studio desde la versión 8.1 que acelera el proceso de construcción de modelos de aprendizaje automático. Auto Model genera un proceso de RapidMiner Studio detrás de escena, por lo que el análisis de datos puede afinar y probar modelos antes de ponerlos en producción.</a:t>
            </a:r>
          </a:p>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31</a:t>
            </a:fld>
            <a:endParaRPr lang="es-ES_tradnl"/>
          </a:p>
        </p:txBody>
      </p:sp>
    </p:spTree>
    <p:extLst>
      <p:ext uri="{BB962C8B-B14F-4D97-AF65-F5344CB8AC3E}">
        <p14:creationId xmlns:p14="http://schemas.microsoft.com/office/powerpoint/2010/main" val="3594327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RapidMiner Auto Model, una nueva adición a RapidMiner Studio desde la versión 8.1 que acelera el proceso de construcción de modelos de aprendizaje automático. Auto Model genera un proceso de RapidMiner Studio detrás de escena, por lo que el análisis de datos puede afinar y probar modelos antes de ponerlos en producción.</a:t>
            </a:r>
          </a:p>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32</a:t>
            </a:fld>
            <a:endParaRPr lang="es-ES_tradnl"/>
          </a:p>
        </p:txBody>
      </p:sp>
    </p:spTree>
    <p:extLst>
      <p:ext uri="{BB962C8B-B14F-4D97-AF65-F5344CB8AC3E}">
        <p14:creationId xmlns:p14="http://schemas.microsoft.com/office/powerpoint/2010/main" val="885707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  </a:t>
            </a:r>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6</a:t>
            </a:fld>
            <a:endParaRPr lang="es-ES_tradnl"/>
          </a:p>
        </p:txBody>
      </p:sp>
    </p:spTree>
    <p:extLst>
      <p:ext uri="{BB962C8B-B14F-4D97-AF65-F5344CB8AC3E}">
        <p14:creationId xmlns:p14="http://schemas.microsoft.com/office/powerpoint/2010/main" val="12384560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RapidMiner Auto Model, una nueva adición a RapidMiner Studio desde la versión 8.1 que acelera el proceso de construcción de modelos de aprendizaje automático. Auto Model genera un proceso de RapidMiner Studio detrás de escena, por lo que el análisis de datos puede afinar y probar modelos antes de ponerlos en producción.</a:t>
            </a:r>
          </a:p>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33</a:t>
            </a:fld>
            <a:endParaRPr lang="es-ES_tradnl"/>
          </a:p>
        </p:txBody>
      </p:sp>
    </p:spTree>
    <p:extLst>
      <p:ext uri="{BB962C8B-B14F-4D97-AF65-F5344CB8AC3E}">
        <p14:creationId xmlns:p14="http://schemas.microsoft.com/office/powerpoint/2010/main" val="27252299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RapidMiner Auto Model, una nueva adición a RapidMiner Studio desde la versión 8.1 que acelera el proceso de construcción de modelos de aprendizaje automático. Auto Model genera un proceso de RapidMiner Studio detrás de escena, por lo que el análisis de datos puede afinar y probar modelos antes de ponerlos en producción.</a:t>
            </a:r>
          </a:p>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34</a:t>
            </a:fld>
            <a:endParaRPr lang="es-ES_tradnl"/>
          </a:p>
        </p:txBody>
      </p:sp>
    </p:spTree>
    <p:extLst>
      <p:ext uri="{BB962C8B-B14F-4D97-AF65-F5344CB8AC3E}">
        <p14:creationId xmlns:p14="http://schemas.microsoft.com/office/powerpoint/2010/main" val="605537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RapidMiner Auto Model, una nueva adición a RapidMiner Studio desde la versión 8.1 que acelera el proceso de construcción de modelos de aprendizaje automático. Auto Model genera un proceso de RapidMiner Studio detrás de escena, por lo que el análisis de datos puede afinar y probar modelos antes de ponerlos en producción.</a:t>
            </a:r>
          </a:p>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35</a:t>
            </a:fld>
            <a:endParaRPr lang="es-ES_tradnl"/>
          </a:p>
        </p:txBody>
      </p:sp>
    </p:spTree>
    <p:extLst>
      <p:ext uri="{BB962C8B-B14F-4D97-AF65-F5344CB8AC3E}">
        <p14:creationId xmlns:p14="http://schemas.microsoft.com/office/powerpoint/2010/main" val="2145274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RapidMiner Auto Model, una nueva adición a RapidMiner Studio desde la versión 8.1 que acelera el proceso de construcción de modelos de aprendizaje automático. Auto Model genera un proceso de RapidMiner Studio detrás de escena, por lo que el análisis de datos puede afinar y probar modelos antes de ponerlos en producción.</a:t>
            </a:r>
          </a:p>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36</a:t>
            </a:fld>
            <a:endParaRPr lang="es-ES_tradnl"/>
          </a:p>
        </p:txBody>
      </p:sp>
    </p:spTree>
    <p:extLst>
      <p:ext uri="{BB962C8B-B14F-4D97-AF65-F5344CB8AC3E}">
        <p14:creationId xmlns:p14="http://schemas.microsoft.com/office/powerpoint/2010/main" val="1667047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37</a:t>
            </a:fld>
            <a:endParaRPr lang="es-ES_tradnl"/>
          </a:p>
        </p:txBody>
      </p:sp>
    </p:spTree>
    <p:extLst>
      <p:ext uri="{BB962C8B-B14F-4D97-AF65-F5344CB8AC3E}">
        <p14:creationId xmlns:p14="http://schemas.microsoft.com/office/powerpoint/2010/main" val="36091835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A partir, de los resultados obtenidos se determinó que:</a:t>
            </a:r>
          </a:p>
          <a:p>
            <a:pPr lvl="0"/>
            <a:r>
              <a:rPr lang="es-EC" sz="1200" kern="1200" dirty="0">
                <a:solidFill>
                  <a:schemeClr val="tx1"/>
                </a:solidFill>
                <a:effectLst/>
                <a:latin typeface="+mn-lt"/>
                <a:ea typeface="+mn-ea"/>
                <a:cs typeface="+mn-cs"/>
              </a:rPr>
              <a:t>La estabilidad de los datos no aporta a la creación de un modelo adecuado.</a:t>
            </a:r>
          </a:p>
          <a:p>
            <a:pPr lvl="0"/>
            <a:r>
              <a:rPr lang="es-EC" sz="1200" kern="1200" dirty="0">
                <a:solidFill>
                  <a:schemeClr val="tx1"/>
                </a:solidFill>
                <a:effectLst/>
                <a:latin typeface="+mn-lt"/>
                <a:ea typeface="+mn-ea"/>
                <a:cs typeface="+mn-cs"/>
              </a:rPr>
              <a:t>Es preferible remplazar los datos faltantes con datos promedio para que no afecte el modelo.</a:t>
            </a:r>
          </a:p>
          <a:p>
            <a:pPr lvl="0"/>
            <a:r>
              <a:rPr lang="es-EC" sz="1200" kern="1200" dirty="0">
                <a:solidFill>
                  <a:schemeClr val="tx1"/>
                </a:solidFill>
                <a:effectLst/>
                <a:latin typeface="+mn-lt"/>
                <a:ea typeface="+mn-ea"/>
                <a:cs typeface="+mn-cs"/>
              </a:rPr>
              <a:t>Tomar como variable a predecir el atributo FDAT_APROB_MATERIA genera una mejor precisión al trabajar con datos nominales.</a:t>
            </a:r>
          </a:p>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38</a:t>
            </a:fld>
            <a:endParaRPr lang="es-ES_tradnl"/>
          </a:p>
        </p:txBody>
      </p:sp>
    </p:spTree>
    <p:extLst>
      <p:ext uri="{BB962C8B-B14F-4D97-AF65-F5344CB8AC3E}">
        <p14:creationId xmlns:p14="http://schemas.microsoft.com/office/powerpoint/2010/main" val="14781785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39</a:t>
            </a:fld>
            <a:endParaRPr lang="es-ES_tradnl"/>
          </a:p>
        </p:txBody>
      </p:sp>
    </p:spTree>
    <p:extLst>
      <p:ext uri="{BB962C8B-B14F-4D97-AF65-F5344CB8AC3E}">
        <p14:creationId xmlns:p14="http://schemas.microsoft.com/office/powerpoint/2010/main" val="37071169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40</a:t>
            </a:fld>
            <a:endParaRPr lang="es-ES_tradnl"/>
          </a:p>
        </p:txBody>
      </p:sp>
    </p:spTree>
    <p:extLst>
      <p:ext uri="{BB962C8B-B14F-4D97-AF65-F5344CB8AC3E}">
        <p14:creationId xmlns:p14="http://schemas.microsoft.com/office/powerpoint/2010/main" val="4259448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41</a:t>
            </a:fld>
            <a:endParaRPr lang="es-ES_tradnl"/>
          </a:p>
        </p:txBody>
      </p:sp>
    </p:spTree>
    <p:extLst>
      <p:ext uri="{BB962C8B-B14F-4D97-AF65-F5344CB8AC3E}">
        <p14:creationId xmlns:p14="http://schemas.microsoft.com/office/powerpoint/2010/main" val="21332977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42</a:t>
            </a:fld>
            <a:endParaRPr lang="es-ES_tradnl"/>
          </a:p>
        </p:txBody>
      </p:sp>
    </p:spTree>
    <p:extLst>
      <p:ext uri="{BB962C8B-B14F-4D97-AF65-F5344CB8AC3E}">
        <p14:creationId xmlns:p14="http://schemas.microsoft.com/office/powerpoint/2010/main" val="3862854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  </a:t>
            </a:r>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7</a:t>
            </a:fld>
            <a:endParaRPr lang="es-ES_tradnl"/>
          </a:p>
        </p:txBody>
      </p:sp>
    </p:spTree>
    <p:extLst>
      <p:ext uri="{BB962C8B-B14F-4D97-AF65-F5344CB8AC3E}">
        <p14:creationId xmlns:p14="http://schemas.microsoft.com/office/powerpoint/2010/main" val="30240733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43</a:t>
            </a:fld>
            <a:endParaRPr lang="es-ES_tradnl"/>
          </a:p>
        </p:txBody>
      </p:sp>
    </p:spTree>
    <p:extLst>
      <p:ext uri="{BB962C8B-B14F-4D97-AF65-F5344CB8AC3E}">
        <p14:creationId xmlns:p14="http://schemas.microsoft.com/office/powerpoint/2010/main" val="38561688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44</a:t>
            </a:fld>
            <a:endParaRPr lang="es-ES_tradnl"/>
          </a:p>
        </p:txBody>
      </p:sp>
    </p:spTree>
    <p:extLst>
      <p:ext uri="{BB962C8B-B14F-4D97-AF65-F5344CB8AC3E}">
        <p14:creationId xmlns:p14="http://schemas.microsoft.com/office/powerpoint/2010/main" val="13027192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45</a:t>
            </a:fld>
            <a:endParaRPr lang="es-ES_tradnl"/>
          </a:p>
        </p:txBody>
      </p:sp>
    </p:spTree>
    <p:extLst>
      <p:ext uri="{BB962C8B-B14F-4D97-AF65-F5344CB8AC3E}">
        <p14:creationId xmlns:p14="http://schemas.microsoft.com/office/powerpoint/2010/main" val="37715232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46</a:t>
            </a:fld>
            <a:endParaRPr lang="es-ES_tradnl"/>
          </a:p>
        </p:txBody>
      </p:sp>
    </p:spTree>
    <p:extLst>
      <p:ext uri="{BB962C8B-B14F-4D97-AF65-F5344CB8AC3E}">
        <p14:creationId xmlns:p14="http://schemas.microsoft.com/office/powerpoint/2010/main" val="19417608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47</a:t>
            </a:fld>
            <a:endParaRPr lang="es-ES_tradnl"/>
          </a:p>
        </p:txBody>
      </p:sp>
    </p:spTree>
    <p:extLst>
      <p:ext uri="{BB962C8B-B14F-4D97-AF65-F5344CB8AC3E}">
        <p14:creationId xmlns:p14="http://schemas.microsoft.com/office/powerpoint/2010/main" val="31660099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48</a:t>
            </a:fld>
            <a:endParaRPr lang="es-ES_tradnl"/>
          </a:p>
        </p:txBody>
      </p:sp>
    </p:spTree>
    <p:extLst>
      <p:ext uri="{BB962C8B-B14F-4D97-AF65-F5344CB8AC3E}">
        <p14:creationId xmlns:p14="http://schemas.microsoft.com/office/powerpoint/2010/main" val="29028199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VERTICALES – CLASIFICADOS- COBERTURA</a:t>
            </a:r>
          </a:p>
          <a:p>
            <a:r>
              <a:rPr lang="es-ES_tradnl" dirty="0"/>
              <a:t>HORIZONTALES – PREDICHOS – PRECISION</a:t>
            </a:r>
          </a:p>
          <a:p>
            <a:endParaRPr lang="es-ES_tradnl" dirty="0"/>
          </a:p>
          <a:p>
            <a:r>
              <a:rPr lang="es-ES_tradnl" dirty="0"/>
              <a:t>ACCURACY- EXACTITUD DE LOS CÁLCULOS</a:t>
            </a:r>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49</a:t>
            </a:fld>
            <a:endParaRPr lang="es-ES_tradnl"/>
          </a:p>
        </p:txBody>
      </p:sp>
    </p:spTree>
    <p:extLst>
      <p:ext uri="{BB962C8B-B14F-4D97-AF65-F5344CB8AC3E}">
        <p14:creationId xmlns:p14="http://schemas.microsoft.com/office/powerpoint/2010/main" val="28961812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50</a:t>
            </a:fld>
            <a:endParaRPr lang="es-ES_tradnl"/>
          </a:p>
        </p:txBody>
      </p:sp>
    </p:spTree>
    <p:extLst>
      <p:ext uri="{BB962C8B-B14F-4D97-AF65-F5344CB8AC3E}">
        <p14:creationId xmlns:p14="http://schemas.microsoft.com/office/powerpoint/2010/main" val="35136160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51</a:t>
            </a:fld>
            <a:endParaRPr lang="es-ES_tradnl"/>
          </a:p>
        </p:txBody>
      </p:sp>
    </p:spTree>
    <p:extLst>
      <p:ext uri="{BB962C8B-B14F-4D97-AF65-F5344CB8AC3E}">
        <p14:creationId xmlns:p14="http://schemas.microsoft.com/office/powerpoint/2010/main" val="690288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52</a:t>
            </a:fld>
            <a:endParaRPr lang="es-ES_tradnl"/>
          </a:p>
        </p:txBody>
      </p:sp>
    </p:spTree>
    <p:extLst>
      <p:ext uri="{BB962C8B-B14F-4D97-AF65-F5344CB8AC3E}">
        <p14:creationId xmlns:p14="http://schemas.microsoft.com/office/powerpoint/2010/main" val="1503470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Esta metodología está enfocada a las ciencias de la computación y los sistemas de información, en los que se pueden obtener contribuciones científicas o técnicas genéricas, pero de utilidad borrosa o no declarada y aquellas orientadas a la relevancia que son útiles, pero no suficientemente formales, transparentes o validadas con criterio científico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Los tres ciclos consisten en primero integrar el entorno, lugar donde se dará solución al problema utilizando los requerimientos de personas, tecnología y organización para que mediante la construcción y evaluación de un diseño se contribuya a la base del conocimiento con teorías, modelos, métodos, experiencia y artefactos existentes. </a:t>
            </a:r>
          </a:p>
          <a:p>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8</a:t>
            </a:fld>
            <a:endParaRPr lang="es-ES_tradnl"/>
          </a:p>
        </p:txBody>
      </p:sp>
    </p:spTree>
    <p:extLst>
      <p:ext uri="{BB962C8B-B14F-4D97-AF65-F5344CB8AC3E}">
        <p14:creationId xmlns:p14="http://schemas.microsoft.com/office/powerpoint/2010/main" val="1182668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9</a:t>
            </a:fld>
            <a:endParaRPr lang="es-ES_tradnl"/>
          </a:p>
        </p:txBody>
      </p:sp>
    </p:spTree>
    <p:extLst>
      <p:ext uri="{BB962C8B-B14F-4D97-AF65-F5344CB8AC3E}">
        <p14:creationId xmlns:p14="http://schemas.microsoft.com/office/powerpoint/2010/main" val="1884471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10</a:t>
            </a:fld>
            <a:endParaRPr lang="es-ES_tradnl"/>
          </a:p>
        </p:txBody>
      </p:sp>
    </p:spTree>
    <p:extLst>
      <p:ext uri="{BB962C8B-B14F-4D97-AF65-F5344CB8AC3E}">
        <p14:creationId xmlns:p14="http://schemas.microsoft.com/office/powerpoint/2010/main" val="1947509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11</a:t>
            </a:fld>
            <a:endParaRPr lang="es-ES_tradnl"/>
          </a:p>
        </p:txBody>
      </p:sp>
    </p:spTree>
    <p:extLst>
      <p:ext uri="{BB962C8B-B14F-4D97-AF65-F5344CB8AC3E}">
        <p14:creationId xmlns:p14="http://schemas.microsoft.com/office/powerpoint/2010/main" val="3981923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p:txBody>
      </p:sp>
      <p:sp>
        <p:nvSpPr>
          <p:cNvPr id="4" name="Marcador de número de diapositiva 3"/>
          <p:cNvSpPr>
            <a:spLocks noGrp="1"/>
          </p:cNvSpPr>
          <p:nvPr>
            <p:ph type="sldNum" sz="quarter" idx="10"/>
          </p:nvPr>
        </p:nvSpPr>
        <p:spPr/>
        <p:txBody>
          <a:bodyPr/>
          <a:lstStyle/>
          <a:p>
            <a:fld id="{BCBFADB6-2939-0D4D-BDD4-290717BC3A35}" type="slidenum">
              <a:rPr lang="es-ES_tradnl" smtClean="0"/>
              <a:t>12</a:t>
            </a:fld>
            <a:endParaRPr lang="es-ES_tradnl"/>
          </a:p>
        </p:txBody>
      </p:sp>
    </p:spTree>
    <p:extLst>
      <p:ext uri="{BB962C8B-B14F-4D97-AF65-F5344CB8AC3E}">
        <p14:creationId xmlns:p14="http://schemas.microsoft.com/office/powerpoint/2010/main" val="3933142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5357"/>
            <a:ext cx="7772400" cy="1225021"/>
          </a:xfrm>
        </p:spPr>
        <p:txBody>
          <a:bodyPr/>
          <a:lstStyle/>
          <a:p>
            <a:r>
              <a:rPr lang="zh-CN" altLang="en-US"/>
              <a:t>单击此处编辑母版标题样式</a:t>
            </a:r>
          </a:p>
        </p:txBody>
      </p:sp>
      <p:sp>
        <p:nvSpPr>
          <p:cNvPr id="3" name="副标题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34B432E-7068-4356-9A76-4951087460EF}" type="datetimeFigureOut">
              <a:rPr lang="zh-CN" altLang="en-US" smtClean="0"/>
              <a:pPr/>
              <a:t>2018/8/15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B3231A-ED4A-494F-A153-529B424ADB61}" type="slidenum">
              <a:rPr lang="zh-CN" altLang="en-US" smtClean="0"/>
              <a:pPr/>
              <a:t>‹Nº›</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34B432E-7068-4356-9A76-4951087460EF}" type="datetimeFigureOut">
              <a:rPr lang="zh-CN" altLang="en-US" smtClean="0"/>
              <a:pPr/>
              <a:t>2018/8/15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B3231A-ED4A-494F-A153-529B424ADB61}" type="slidenum">
              <a:rPr lang="zh-CN" altLang="en-US" smtClean="0"/>
              <a:pPr/>
              <a:t>‹Nº›</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90500"/>
            <a:ext cx="2057400" cy="40640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90500"/>
            <a:ext cx="6019800" cy="40640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34B432E-7068-4356-9A76-4951087460EF}" type="datetimeFigureOut">
              <a:rPr lang="zh-CN" altLang="en-US" smtClean="0"/>
              <a:pPr/>
              <a:t>2018/8/15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B3231A-ED4A-494F-A153-529B424ADB61}" type="slidenum">
              <a:rPr lang="zh-CN" altLang="en-US" smtClean="0"/>
              <a:pPr/>
              <a:t>‹Nº›</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34B432E-7068-4356-9A76-4951087460EF}" type="datetimeFigureOut">
              <a:rPr lang="zh-CN" altLang="en-US" smtClean="0"/>
              <a:pPr/>
              <a:t>2018/8/15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B3231A-ED4A-494F-A153-529B424ADB61}" type="slidenum">
              <a:rPr lang="zh-CN" altLang="en-US" smtClean="0"/>
              <a:pPr/>
              <a:t>‹Nº›</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9"/>
            <a:ext cx="7772400" cy="1135063"/>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34B432E-7068-4356-9A76-4951087460EF}" type="datetimeFigureOut">
              <a:rPr lang="zh-CN" altLang="en-US" smtClean="0"/>
              <a:pPr/>
              <a:t>2018/8/15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B3231A-ED4A-494F-A153-529B424ADB61}" type="slidenum">
              <a:rPr lang="zh-CN" altLang="en-US" smtClean="0"/>
              <a:pPr/>
              <a:t>‹Nº›</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34B432E-7068-4356-9A76-4951087460EF}" type="datetimeFigureOut">
              <a:rPr lang="zh-CN" altLang="en-US" smtClean="0"/>
              <a:pPr/>
              <a:t>2018/8/15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B3231A-ED4A-494F-A153-529B424ADB61}" type="slidenum">
              <a:rPr lang="zh-CN" altLang="en-US" smtClean="0"/>
              <a:pPr/>
              <a:t>‹Nº›</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0"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0"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34B432E-7068-4356-9A76-4951087460EF}" type="datetimeFigureOut">
              <a:rPr lang="zh-CN" altLang="en-US" smtClean="0"/>
              <a:pPr/>
              <a:t>2018/8/15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B3231A-ED4A-494F-A153-529B424ADB61}" type="slidenum">
              <a:rPr lang="zh-CN" altLang="en-US" smtClean="0"/>
              <a:pPr/>
              <a:t>‹Nº›</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34B432E-7068-4356-9A76-4951087460EF}" type="datetimeFigureOut">
              <a:rPr lang="zh-CN" altLang="en-US" smtClean="0"/>
              <a:pPr/>
              <a:t>2018/8/15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B3231A-ED4A-494F-A153-529B424ADB61}" type="slidenum">
              <a:rPr lang="zh-CN" altLang="en-US" smtClean="0"/>
              <a:pPr/>
              <a:t>‹Nº›</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34B432E-7068-4356-9A76-4951087460EF}" type="datetimeFigureOut">
              <a:rPr lang="zh-CN" altLang="en-US" smtClean="0"/>
              <a:pPr/>
              <a:t>2018/8/15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B3231A-ED4A-494F-A153-529B424ADB61}" type="slidenum">
              <a:rPr lang="zh-CN" altLang="en-US" smtClean="0"/>
              <a:pPr/>
              <a:t>‹Nº›</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5" y="227543"/>
            <a:ext cx="3008313" cy="968375"/>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5" y="1195919"/>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34B432E-7068-4356-9A76-4951087460EF}" type="datetimeFigureOut">
              <a:rPr lang="zh-CN" altLang="en-US" smtClean="0"/>
              <a:pPr/>
              <a:t>2018/8/15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B3231A-ED4A-494F-A153-529B424ADB61}" type="slidenum">
              <a:rPr lang="zh-CN" altLang="en-US" smtClean="0"/>
              <a:pPr/>
              <a:t>‹Nº›</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34B432E-7068-4356-9A76-4951087460EF}" type="datetimeFigureOut">
              <a:rPr lang="zh-CN" altLang="en-US" smtClean="0"/>
              <a:pPr/>
              <a:t>2018/8/15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B3231A-ED4A-494F-A153-529B424ADB61}" type="slidenum">
              <a:rPr lang="zh-CN" altLang="en-US" smtClean="0"/>
              <a:pPr/>
              <a:t>‹Nº›</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5296961"/>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234B432E-7068-4356-9A76-4951087460EF}" type="datetimeFigureOut">
              <a:rPr lang="zh-CN" altLang="en-US" smtClean="0"/>
              <a:pPr/>
              <a:t>2018/8/15</a:t>
            </a:fld>
            <a:endParaRPr lang="zh-CN" altLang="en-US"/>
          </a:p>
        </p:txBody>
      </p:sp>
      <p:sp>
        <p:nvSpPr>
          <p:cNvPr id="5" name="页脚占位符 4"/>
          <p:cNvSpPr>
            <a:spLocks noGrp="1"/>
          </p:cNvSpPr>
          <p:nvPr>
            <p:ph type="ftr" sz="quarter" idx="3"/>
          </p:nvPr>
        </p:nvSpPr>
        <p:spPr>
          <a:xfrm>
            <a:off x="3124200" y="5296961"/>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5296961"/>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3BB3231A-ED4A-494F-A153-529B424ADB61}" type="slidenum">
              <a:rPr lang="zh-CN" altLang="en-US" smtClean="0"/>
              <a:pPr/>
              <a:t>‹Nº›</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5.emf"/></Relationships>
</file>

<file path=ppt/slides/_rels/slide15.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17.emf"/></Relationships>
</file>

<file path=ppt/slides/_rels/slide16.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10" Type="http://schemas.openxmlformats.org/officeDocument/2006/relationships/image" Target="../media/image26.png"/><Relationship Id="rId4" Type="http://schemas.openxmlformats.org/officeDocument/2006/relationships/diagramLayout" Target="../diagrams/layout14.xml"/><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7.png"/><Relationship Id="rId7" Type="http://schemas.openxmlformats.org/officeDocument/2006/relationships/diagramColors" Target="../diagrams/colors15.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QuickStyle" Target="../diagrams/quickStyle15.xml"/><Relationship Id="rId5" Type="http://schemas.openxmlformats.org/officeDocument/2006/relationships/diagramLayout" Target="../diagrams/layout15.xml"/><Relationship Id="rId10" Type="http://schemas.openxmlformats.org/officeDocument/2006/relationships/image" Target="../media/image29.png"/><Relationship Id="rId4" Type="http://schemas.openxmlformats.org/officeDocument/2006/relationships/diagramData" Target="../diagrams/data15.xml"/><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Colors" Target="../diagrams/colors16.xml"/><Relationship Id="rId5" Type="http://schemas.openxmlformats.org/officeDocument/2006/relationships/diagramQuickStyle" Target="../diagrams/quickStyle16.xml"/><Relationship Id="rId10" Type="http://schemas.openxmlformats.org/officeDocument/2006/relationships/image" Target="../media/image32.png"/><Relationship Id="rId4" Type="http://schemas.openxmlformats.org/officeDocument/2006/relationships/diagramLayout" Target="../diagrams/layout16.xml"/><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diagramColors" Target="../diagrams/colors17.xml"/><Relationship Id="rId5" Type="http://schemas.openxmlformats.org/officeDocument/2006/relationships/diagramQuickStyle" Target="../diagrams/quickStyle17.xml"/><Relationship Id="rId10" Type="http://schemas.openxmlformats.org/officeDocument/2006/relationships/image" Target="../media/image35.png"/><Relationship Id="rId4" Type="http://schemas.openxmlformats.org/officeDocument/2006/relationships/diagramLayout" Target="../diagrams/layout17.xml"/><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Colors" Target="../diagrams/colors20.xml"/><Relationship Id="rId5" Type="http://schemas.openxmlformats.org/officeDocument/2006/relationships/diagramQuickStyle" Target="../diagrams/quickStyle20.xml"/><Relationship Id="rId10" Type="http://schemas.openxmlformats.org/officeDocument/2006/relationships/image" Target="../media/image40.png"/><Relationship Id="rId4" Type="http://schemas.openxmlformats.org/officeDocument/2006/relationships/diagramLayout" Target="../diagrams/layout20.xml"/><Relationship Id="rId9" Type="http://schemas.openxmlformats.org/officeDocument/2006/relationships/image" Target="../media/image39.png"/></Relationships>
</file>

<file path=ppt/slides/_rels/slide29.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tiff"/><Relationship Id="rId7"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 Id="rId9"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44.tiff"/><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 Id="rId9" Type="http://schemas.openxmlformats.org/officeDocument/2006/relationships/image" Target="../media/image50.png"/></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36.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30.xml"/><Relationship Id="rId3" Type="http://schemas.openxmlformats.org/officeDocument/2006/relationships/diagramData" Target="../diagrams/data29.xml"/><Relationship Id="rId7" Type="http://schemas.microsoft.com/office/2007/relationships/diagramDrawing" Target="../diagrams/drawing29.xml"/><Relationship Id="rId12" Type="http://schemas.microsoft.com/office/2007/relationships/diagramDrawing" Target="../diagrams/drawing30.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diagramColors" Target="../diagrams/colors29.xml"/><Relationship Id="rId11" Type="http://schemas.openxmlformats.org/officeDocument/2006/relationships/diagramColors" Target="../diagrams/colors30.xml"/><Relationship Id="rId5" Type="http://schemas.openxmlformats.org/officeDocument/2006/relationships/diagramQuickStyle" Target="../diagrams/quickStyle29.xml"/><Relationship Id="rId10" Type="http://schemas.openxmlformats.org/officeDocument/2006/relationships/diagramQuickStyle" Target="../diagrams/quickStyle30.xml"/><Relationship Id="rId4" Type="http://schemas.openxmlformats.org/officeDocument/2006/relationships/diagramLayout" Target="../diagrams/layout29.xml"/><Relationship Id="rId9" Type="http://schemas.openxmlformats.org/officeDocument/2006/relationships/diagramLayout" Target="../diagrams/layout30.xml"/></Relationships>
</file>

<file path=ppt/slides/_rels/slide38.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41.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4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diagramColors" Target="../diagrams/colors35.xml"/><Relationship Id="rId5" Type="http://schemas.openxmlformats.org/officeDocument/2006/relationships/diagramQuickStyle" Target="../diagrams/quickStyle35.xml"/><Relationship Id="rId10" Type="http://schemas.openxmlformats.org/officeDocument/2006/relationships/image" Target="../media/image59.png"/><Relationship Id="rId4" Type="http://schemas.openxmlformats.org/officeDocument/2006/relationships/diagramLayout" Target="../diagrams/layout35.xml"/><Relationship Id="rId9" Type="http://schemas.openxmlformats.org/officeDocument/2006/relationships/image" Target="../media/image58.png"/></Relationships>
</file>

<file path=ppt/slides/_rels/slide4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 Id="rId9" Type="http://schemas.openxmlformats.org/officeDocument/2006/relationships/image" Target="../media/image61.png"/></Relationships>
</file>

<file path=ppt/slides/_rels/slide4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4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4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4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 Id="rId9" Type="http://schemas.openxmlformats.org/officeDocument/2006/relationships/image" Target="../media/image66.png"/></Relationships>
</file>

<file path=ppt/slides/_rels/slide4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49.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5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tiff"/><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D5DE8C5-C6A2-3E4A-A433-1A5E4B3CD6F3}"/>
              </a:ext>
            </a:extLst>
          </p:cNvPr>
          <p:cNvPicPr>
            <a:picLocks noChangeAspect="1"/>
          </p:cNvPicPr>
          <p:nvPr/>
        </p:nvPicPr>
        <p:blipFill rotWithShape="1">
          <a:blip r:embed="rId2"/>
          <a:srcRect l="3031" r="9091" b="12291"/>
          <a:stretch/>
        </p:blipFill>
        <p:spPr>
          <a:xfrm>
            <a:off x="2987824" y="1"/>
            <a:ext cx="3584395" cy="1112398"/>
          </a:xfrm>
          <a:prstGeom prst="rect">
            <a:avLst/>
          </a:prstGeom>
        </p:spPr>
      </p:pic>
      <p:sp>
        <p:nvSpPr>
          <p:cNvPr id="4" name="TextBox 3">
            <a:extLst>
              <a:ext uri="{FF2B5EF4-FFF2-40B4-BE49-F238E27FC236}">
                <a16:creationId xmlns:a16="http://schemas.microsoft.com/office/drawing/2014/main" id="{46FB33B0-C86B-7D44-8B7F-1624498A044A}"/>
              </a:ext>
            </a:extLst>
          </p:cNvPr>
          <p:cNvSpPr txBox="1"/>
          <p:nvPr/>
        </p:nvSpPr>
        <p:spPr>
          <a:xfrm>
            <a:off x="899592" y="2857500"/>
            <a:ext cx="8080032" cy="1061829"/>
          </a:xfrm>
          <a:prstGeom prst="rect">
            <a:avLst/>
          </a:prstGeom>
          <a:noFill/>
        </p:spPr>
        <p:txBody>
          <a:bodyPr wrap="square" rtlCol="0">
            <a:spAutoFit/>
          </a:bodyPr>
          <a:lstStyle/>
          <a:p>
            <a:pPr algn="ctr">
              <a:lnSpc>
                <a:spcPct val="150000"/>
              </a:lnSpc>
            </a:pPr>
            <a:r>
              <a:rPr lang="es-ES_tradnl" sz="1400" b="1" dirty="0" smtClean="0">
                <a:solidFill>
                  <a:srgbClr val="002060"/>
                </a:solidFill>
                <a:effectLst>
                  <a:outerShdw blurRad="50800" dist="38100" algn="l" rotWithShape="0">
                    <a:prstClr val="black">
                      <a:alpha val="40000"/>
                    </a:prstClr>
                  </a:outerShdw>
                </a:effectLst>
                <a:latin typeface="微软雅黑" pitchFamily="34" charset="-122"/>
                <a:ea typeface="微软雅黑" pitchFamily="34" charset="-122"/>
              </a:rPr>
              <a:t>MODELO </a:t>
            </a:r>
            <a:r>
              <a:rPr lang="es-ES_tradnl" sz="1400" b="1" dirty="0">
                <a:solidFill>
                  <a:srgbClr val="002060"/>
                </a:solidFill>
                <a:effectLst>
                  <a:outerShdw blurRad="50800" dist="38100" algn="l" rotWithShape="0">
                    <a:prstClr val="black">
                      <a:alpha val="40000"/>
                    </a:prstClr>
                  </a:outerShdw>
                </a:effectLst>
                <a:latin typeface="微软雅黑" pitchFamily="34" charset="-122"/>
                <a:ea typeface="微软雅黑" pitchFamily="34" charset="-122"/>
              </a:rPr>
              <a:t>PARA IDENTIFICAR LOS PATRONES DE COMPORTAMIENTO QUE INFLUYEN EN EL APROVECHAMIENTO ACADÉMICO DE LOS ESTUDIANTES EN LA ESCUELA DE FORMACIÓN DE TECNÓLOGOS DE LA ESCUELA POLITÉCNICA NACIONAL</a:t>
            </a:r>
            <a:endParaRPr lang="es-EC" sz="1400" b="1" dirty="0">
              <a:solidFill>
                <a:srgbClr val="002060"/>
              </a:solidFill>
              <a:effectLst>
                <a:outerShdw blurRad="50800" dist="38100" algn="l" rotWithShape="0">
                  <a:prstClr val="black">
                    <a:alpha val="40000"/>
                  </a:prstClr>
                </a:outerShdw>
              </a:effectLst>
              <a:latin typeface="微软雅黑" pitchFamily="34" charset="-122"/>
              <a:ea typeface="微软雅黑" pitchFamily="34" charset="-122"/>
            </a:endParaRPr>
          </a:p>
        </p:txBody>
      </p:sp>
      <p:sp>
        <p:nvSpPr>
          <p:cNvPr id="5" name="Rectángulo 4">
            <a:extLst>
              <a:ext uri="{FF2B5EF4-FFF2-40B4-BE49-F238E27FC236}">
                <a16:creationId xmlns:a16="http://schemas.microsoft.com/office/drawing/2014/main" id="{4755DEA5-4150-A941-8C30-BAE86B65B9E0}"/>
              </a:ext>
            </a:extLst>
          </p:cNvPr>
          <p:cNvSpPr/>
          <p:nvPr/>
        </p:nvSpPr>
        <p:spPr>
          <a:xfrm>
            <a:off x="2120106" y="3960674"/>
            <a:ext cx="5587356" cy="1754326"/>
          </a:xfrm>
          <a:prstGeom prst="rect">
            <a:avLst/>
          </a:prstGeom>
        </p:spPr>
        <p:txBody>
          <a:bodyPr wrap="square">
            <a:spAutoFit/>
          </a:bodyPr>
          <a:lstStyle/>
          <a:p>
            <a:pPr algn="ctr"/>
            <a:r>
              <a:rPr lang="es-ES_tradnl" dirty="0"/>
              <a:t>AUTORA: PARRAGA VILLAMAR, VIVIANA </a:t>
            </a:r>
            <a:r>
              <a:rPr lang="es-ES_tradnl" dirty="0" smtClean="0"/>
              <a:t>CRISTINA</a:t>
            </a:r>
          </a:p>
          <a:p>
            <a:pPr algn="ctr"/>
            <a:r>
              <a:rPr lang="es-EC" dirty="0"/>
              <a:t>DIRECTOR: MSC. ZALDUMBIDE PROAÑO, JUAN </a:t>
            </a:r>
            <a:r>
              <a:rPr lang="es-EC" dirty="0" smtClean="0"/>
              <a:t>PABLO</a:t>
            </a:r>
          </a:p>
          <a:p>
            <a:pPr algn="ctr"/>
            <a:endParaRPr lang="es-EC" dirty="0"/>
          </a:p>
          <a:p>
            <a:pPr algn="ctr"/>
            <a:r>
              <a:rPr lang="es-EC" dirty="0" smtClean="0"/>
              <a:t>SANGOLQUÍ</a:t>
            </a:r>
            <a:endParaRPr lang="es-EC" dirty="0"/>
          </a:p>
          <a:p>
            <a:pPr algn="ctr"/>
            <a:r>
              <a:rPr lang="es-EC" dirty="0"/>
              <a:t>2018</a:t>
            </a:r>
          </a:p>
          <a:p>
            <a:r>
              <a:rPr lang="es-ES_tradnl" dirty="0" smtClean="0"/>
              <a:t> </a:t>
            </a:r>
            <a:endParaRPr lang="es-ES_tradnl" dirty="0"/>
          </a:p>
        </p:txBody>
      </p:sp>
      <p:sp>
        <p:nvSpPr>
          <p:cNvPr id="6" name="Rectángulo 5"/>
          <p:cNvSpPr/>
          <p:nvPr/>
        </p:nvSpPr>
        <p:spPr>
          <a:xfrm>
            <a:off x="557554" y="1129308"/>
            <a:ext cx="8712460" cy="1815882"/>
          </a:xfrm>
          <a:prstGeom prst="rect">
            <a:avLst/>
          </a:prstGeom>
        </p:spPr>
        <p:txBody>
          <a:bodyPr wrap="square">
            <a:spAutoFit/>
          </a:bodyPr>
          <a:lstStyle/>
          <a:p>
            <a:pPr algn="ctr">
              <a:spcAft>
                <a:spcPts val="0"/>
              </a:spcAft>
            </a:pPr>
            <a:r>
              <a:rPr lang="es-ES_tradnl" sz="1400" b="1" dirty="0">
                <a:solidFill>
                  <a:srgbClr val="000000"/>
                </a:solidFill>
                <a:latin typeface="Times New Roman" panose="02020603050405020304" pitchFamily="18" charset="0"/>
                <a:ea typeface="Times New Roman" panose="02020603050405020304" pitchFamily="18" charset="0"/>
              </a:rPr>
              <a:t>VICERRECTORADO DE INVESTIGACIÓN, INNOVACIÓN Y TRANSFERENCIA DE </a:t>
            </a:r>
            <a:r>
              <a:rPr lang="es-ES_tradnl" sz="1400" b="1" dirty="0" smtClean="0">
                <a:solidFill>
                  <a:srgbClr val="000000"/>
                </a:solidFill>
                <a:latin typeface="Times New Roman" panose="02020603050405020304" pitchFamily="18" charset="0"/>
                <a:ea typeface="Times New Roman" panose="02020603050405020304" pitchFamily="18" charset="0"/>
              </a:rPr>
              <a:t>TECNOLÓGÍA</a:t>
            </a:r>
            <a:endParaRPr lang="es-EC" sz="1400" dirty="0">
              <a:solidFill>
                <a:srgbClr val="000000"/>
              </a:solidFill>
              <a:latin typeface="Arial" panose="020B0604020202020204" pitchFamily="34" charset="0"/>
              <a:ea typeface="Times New Roman" panose="02020603050405020304" pitchFamily="18" charset="0"/>
            </a:endParaRPr>
          </a:p>
          <a:p>
            <a:pPr algn="ctr">
              <a:spcAft>
                <a:spcPts val="0"/>
              </a:spcAft>
            </a:pPr>
            <a:r>
              <a:rPr lang="es-ES_tradnl" sz="1400" b="1" dirty="0">
                <a:solidFill>
                  <a:srgbClr val="000000"/>
                </a:solidFill>
                <a:latin typeface="Times New Roman" panose="02020603050405020304" pitchFamily="18" charset="0"/>
                <a:ea typeface="Times New Roman" panose="02020603050405020304" pitchFamily="18" charset="0"/>
              </a:rPr>
              <a:t>CENTRO DE </a:t>
            </a:r>
            <a:r>
              <a:rPr lang="es-ES_tradnl" sz="1400" b="1" dirty="0" smtClean="0">
                <a:solidFill>
                  <a:srgbClr val="000000"/>
                </a:solidFill>
                <a:latin typeface="Times New Roman" panose="02020603050405020304" pitchFamily="18" charset="0"/>
                <a:ea typeface="Times New Roman" panose="02020603050405020304" pitchFamily="18" charset="0"/>
              </a:rPr>
              <a:t>POSGRADOS</a:t>
            </a:r>
            <a:r>
              <a:rPr lang="es-ES_tradnl" sz="1400" b="1" dirty="0">
                <a:solidFill>
                  <a:srgbClr val="000000"/>
                </a:solidFill>
                <a:latin typeface="Times New Roman" panose="02020603050405020304" pitchFamily="18" charset="0"/>
                <a:ea typeface="Times New Roman" panose="02020603050405020304" pitchFamily="18" charset="0"/>
              </a:rPr>
              <a:t> </a:t>
            </a:r>
            <a:endParaRPr lang="es-EC" sz="1400" dirty="0">
              <a:solidFill>
                <a:srgbClr val="000000"/>
              </a:solidFill>
              <a:latin typeface="Arial" panose="020B0604020202020204" pitchFamily="34" charset="0"/>
              <a:ea typeface="Times New Roman" panose="02020603050405020304" pitchFamily="18" charset="0"/>
            </a:endParaRPr>
          </a:p>
          <a:p>
            <a:pPr>
              <a:spcAft>
                <a:spcPts val="0"/>
              </a:spcAft>
            </a:pPr>
            <a:endParaRPr lang="es-EC" sz="1400" dirty="0">
              <a:solidFill>
                <a:srgbClr val="000000"/>
              </a:solidFill>
              <a:latin typeface="Arial" panose="020B0604020202020204" pitchFamily="34" charset="0"/>
              <a:ea typeface="Times New Roman" panose="02020603050405020304" pitchFamily="18" charset="0"/>
            </a:endParaRPr>
          </a:p>
          <a:p>
            <a:pPr algn="ctr">
              <a:spcAft>
                <a:spcPts val="0"/>
              </a:spcAft>
            </a:pPr>
            <a:r>
              <a:rPr lang="es-ES_tradnl" sz="1400" b="1" dirty="0">
                <a:solidFill>
                  <a:srgbClr val="000000"/>
                </a:solidFill>
                <a:latin typeface="Times New Roman" panose="02020603050405020304" pitchFamily="18" charset="0"/>
                <a:ea typeface="Times New Roman" panose="02020603050405020304" pitchFamily="18" charset="0"/>
              </a:rPr>
              <a:t>MAESTRÍA EN GESTIÓN DE SISTEMAS DE</a:t>
            </a:r>
            <a:endParaRPr lang="es-EC" sz="1400" dirty="0">
              <a:solidFill>
                <a:srgbClr val="000000"/>
              </a:solidFill>
              <a:latin typeface="Arial" panose="020B0604020202020204" pitchFamily="34" charset="0"/>
              <a:ea typeface="Times New Roman" panose="02020603050405020304" pitchFamily="18" charset="0"/>
            </a:endParaRPr>
          </a:p>
          <a:p>
            <a:pPr algn="ctr">
              <a:spcAft>
                <a:spcPts val="0"/>
              </a:spcAft>
            </a:pPr>
            <a:r>
              <a:rPr lang="es-ES_tradnl" sz="1400" b="1" dirty="0">
                <a:solidFill>
                  <a:srgbClr val="000000"/>
                </a:solidFill>
                <a:latin typeface="Times New Roman" panose="02020603050405020304" pitchFamily="18" charset="0"/>
                <a:ea typeface="Times New Roman" panose="02020603050405020304" pitchFamily="18" charset="0"/>
              </a:rPr>
              <a:t>INFORMACIÓN E INTELIGENCIA DE </a:t>
            </a:r>
            <a:r>
              <a:rPr lang="es-ES_tradnl" sz="1400" b="1" dirty="0" smtClean="0">
                <a:solidFill>
                  <a:srgbClr val="000000"/>
                </a:solidFill>
                <a:latin typeface="Times New Roman" panose="02020603050405020304" pitchFamily="18" charset="0"/>
                <a:ea typeface="Times New Roman" panose="02020603050405020304" pitchFamily="18" charset="0"/>
              </a:rPr>
              <a:t>NEGOCIOS</a:t>
            </a:r>
            <a:endParaRPr lang="es-EC" sz="1400" dirty="0" smtClean="0">
              <a:solidFill>
                <a:srgbClr val="000000"/>
              </a:solidFill>
              <a:latin typeface="Arial" panose="020B0604020202020204" pitchFamily="34" charset="0"/>
              <a:ea typeface="Times New Roman" panose="02020603050405020304" pitchFamily="18" charset="0"/>
            </a:endParaRPr>
          </a:p>
          <a:p>
            <a:pPr algn="ctr">
              <a:spcAft>
                <a:spcPts val="0"/>
              </a:spcAft>
            </a:pPr>
            <a:r>
              <a:rPr lang="es-ES_tradnl" sz="1400" b="1" dirty="0">
                <a:solidFill>
                  <a:srgbClr val="000000"/>
                </a:solidFill>
                <a:latin typeface="Times New Roman" panose="02020603050405020304" pitchFamily="18" charset="0"/>
                <a:ea typeface="Times New Roman" panose="02020603050405020304" pitchFamily="18" charset="0"/>
              </a:rPr>
              <a:t> </a:t>
            </a:r>
            <a:endParaRPr lang="es-EC" sz="1400" dirty="0">
              <a:solidFill>
                <a:srgbClr val="000000"/>
              </a:solidFill>
              <a:latin typeface="Arial" panose="020B0604020202020204" pitchFamily="34" charset="0"/>
              <a:ea typeface="Times New Roman" panose="02020603050405020304" pitchFamily="18" charset="0"/>
            </a:endParaRPr>
          </a:p>
          <a:p>
            <a:pPr algn="ctr">
              <a:spcAft>
                <a:spcPts val="0"/>
              </a:spcAft>
            </a:pPr>
            <a:r>
              <a:rPr lang="es-ES_tradnl" sz="1400" b="1" dirty="0">
                <a:solidFill>
                  <a:srgbClr val="000000"/>
                </a:solidFill>
                <a:latin typeface="Times New Roman" panose="02020603050405020304" pitchFamily="18" charset="0"/>
                <a:ea typeface="Times New Roman" panose="02020603050405020304" pitchFamily="18" charset="0"/>
              </a:rPr>
              <a:t>TRABAJO DE TITULACIÓN PREVIO A LA OBTENCIÓN DEL TÍTULO DE MAGÍSTER EN: GESTIÓN DE SISTEMAS DE INFORMACIÓN E INTELIGENCIA DE NEGOCIOS</a:t>
            </a:r>
            <a:endParaRPr lang="es-EC" sz="1400" dirty="0">
              <a:solidFill>
                <a:srgbClr val="000000"/>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4074451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1201316"/>
            <a:ext cx="1202573" cy="400110"/>
          </a:xfrm>
          <a:prstGeom prst="rect">
            <a:avLst/>
          </a:prstGeom>
          <a:noFill/>
        </p:spPr>
        <p:txBody>
          <a:bodyPr wrap="none" rtlCol="0">
            <a:spAutoFit/>
          </a:bodyPr>
          <a:lstStyle/>
          <a:p>
            <a:r>
              <a:rPr lang="es-ES" altLang="zh-CN" sz="2000" b="1" i="1" u="sng" dirty="0">
                <a:solidFill>
                  <a:srgbClr val="002060"/>
                </a:solidFill>
                <a:latin typeface="微软雅黑" pitchFamily="34" charset="-122"/>
                <a:ea typeface="微软雅黑" pitchFamily="34" charset="-122"/>
              </a:rPr>
              <a:t>DISEÑO</a:t>
            </a:r>
            <a:endParaRPr lang="zh-CN" altLang="en-US" sz="2000" b="1" i="1" u="sng" dirty="0">
              <a:solidFill>
                <a:srgbClr val="002060"/>
              </a:solidFill>
              <a:latin typeface="微软雅黑" pitchFamily="34" charset="-122"/>
              <a:ea typeface="微软雅黑" pitchFamily="34" charset="-122"/>
            </a:endParaRPr>
          </a:p>
        </p:txBody>
      </p:sp>
      <p:pic>
        <p:nvPicPr>
          <p:cNvPr id="6" name="Imagen 5" descr="http://data.sngular.team/uploads/Iy7O6TErQ6V7qBhkbI8slqyFLvjukDMx.">
            <a:extLst>
              <a:ext uri="{FF2B5EF4-FFF2-40B4-BE49-F238E27FC236}">
                <a16:creationId xmlns:a16="http://schemas.microsoft.com/office/drawing/2014/main" id="{5321BFE7-BAB2-DC45-BF11-D7AEF34A024F}"/>
              </a:ext>
            </a:extLst>
          </p:cNvPr>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5816" y="193204"/>
            <a:ext cx="4222328" cy="4320480"/>
          </a:xfrm>
          <a:prstGeom prst="rect">
            <a:avLst/>
          </a:prstGeom>
          <a:noFill/>
          <a:ln>
            <a:noFill/>
          </a:ln>
        </p:spPr>
      </p:pic>
      <p:sp>
        <p:nvSpPr>
          <p:cNvPr id="3" name="Rectángulo 2">
            <a:extLst>
              <a:ext uri="{FF2B5EF4-FFF2-40B4-BE49-F238E27FC236}">
                <a16:creationId xmlns:a16="http://schemas.microsoft.com/office/drawing/2014/main" id="{22541C37-757D-7947-96F2-300E3539C4BF}"/>
              </a:ext>
            </a:extLst>
          </p:cNvPr>
          <p:cNvSpPr/>
          <p:nvPr/>
        </p:nvSpPr>
        <p:spPr>
          <a:xfrm>
            <a:off x="3851920" y="4585692"/>
            <a:ext cx="4572000" cy="646331"/>
          </a:xfrm>
          <a:prstGeom prst="rect">
            <a:avLst/>
          </a:prstGeom>
        </p:spPr>
        <p:txBody>
          <a:bodyPr>
            <a:spAutoFit/>
          </a:bodyPr>
          <a:lstStyle/>
          <a:p>
            <a:r>
              <a:rPr lang="es-ES_tradnl" dirty="0"/>
              <a:t>Fases metodología CRISP-DM</a:t>
            </a:r>
          </a:p>
          <a:p>
            <a:r>
              <a:rPr lang="es-ES_tradnl" dirty="0"/>
              <a:t>Fuente: (Villena, 2016)</a:t>
            </a:r>
          </a:p>
        </p:txBody>
      </p:sp>
    </p:spTree>
    <p:extLst>
      <p:ext uri="{BB962C8B-B14F-4D97-AF65-F5344CB8AC3E}">
        <p14:creationId xmlns:p14="http://schemas.microsoft.com/office/powerpoint/2010/main" val="3036161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93204"/>
            <a:ext cx="1202573" cy="400110"/>
          </a:xfrm>
          <a:prstGeom prst="rect">
            <a:avLst/>
          </a:prstGeom>
          <a:noFill/>
        </p:spPr>
        <p:txBody>
          <a:bodyPr wrap="none" rtlCol="0">
            <a:spAutoFit/>
          </a:bodyPr>
          <a:lstStyle/>
          <a:p>
            <a:r>
              <a:rPr lang="es-ES" altLang="zh-CN" sz="2000" b="1" i="1" u="sng" dirty="0">
                <a:solidFill>
                  <a:srgbClr val="002060"/>
                </a:solidFill>
                <a:latin typeface="微软雅黑" pitchFamily="34" charset="-122"/>
                <a:ea typeface="微软雅黑" pitchFamily="34" charset="-122"/>
              </a:rPr>
              <a:t>DISEÑO</a:t>
            </a:r>
            <a:endParaRPr lang="zh-CN" altLang="en-US" sz="2000" b="1" i="1" u="sng" dirty="0">
              <a:solidFill>
                <a:srgbClr val="002060"/>
              </a:solidFill>
              <a:latin typeface="微软雅黑" pitchFamily="34" charset="-122"/>
              <a:ea typeface="微软雅黑" pitchFamily="34" charset="-122"/>
            </a:endParaRPr>
          </a:p>
        </p:txBody>
      </p:sp>
      <p:graphicFrame>
        <p:nvGraphicFramePr>
          <p:cNvPr id="4" name="Diagrama 3">
            <a:extLst>
              <a:ext uri="{FF2B5EF4-FFF2-40B4-BE49-F238E27FC236}">
                <a16:creationId xmlns:a16="http://schemas.microsoft.com/office/drawing/2014/main" id="{F590031B-1735-104B-8957-AF2F08F449DD}"/>
              </a:ext>
            </a:extLst>
          </p:cNvPr>
          <p:cNvGraphicFramePr/>
          <p:nvPr>
            <p:extLst>
              <p:ext uri="{D42A27DB-BD31-4B8C-83A1-F6EECF244321}">
                <p14:modId xmlns:p14="http://schemas.microsoft.com/office/powerpoint/2010/main" val="2299499339"/>
              </p:ext>
            </p:extLst>
          </p:nvPr>
        </p:nvGraphicFramePr>
        <p:xfrm>
          <a:off x="107504" y="593314"/>
          <a:ext cx="8928992" cy="4928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0959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93204"/>
            <a:ext cx="1202573" cy="400110"/>
          </a:xfrm>
          <a:prstGeom prst="rect">
            <a:avLst/>
          </a:prstGeom>
          <a:noFill/>
        </p:spPr>
        <p:txBody>
          <a:bodyPr wrap="none" rtlCol="0">
            <a:spAutoFit/>
          </a:bodyPr>
          <a:lstStyle/>
          <a:p>
            <a:r>
              <a:rPr lang="es-ES" altLang="zh-CN" sz="2000" b="1" i="1" u="sng" dirty="0">
                <a:solidFill>
                  <a:srgbClr val="002060"/>
                </a:solidFill>
                <a:latin typeface="微软雅黑" pitchFamily="34" charset="-122"/>
                <a:ea typeface="微软雅黑" pitchFamily="34" charset="-122"/>
              </a:rPr>
              <a:t>DISEÑO</a:t>
            </a:r>
            <a:endParaRPr lang="zh-CN" altLang="en-US" sz="2000" b="1" i="1" u="sng" dirty="0">
              <a:solidFill>
                <a:srgbClr val="002060"/>
              </a:solidFill>
              <a:latin typeface="微软雅黑" pitchFamily="34" charset="-122"/>
              <a:ea typeface="微软雅黑" pitchFamily="34" charset="-122"/>
            </a:endParaRPr>
          </a:p>
        </p:txBody>
      </p:sp>
      <p:graphicFrame>
        <p:nvGraphicFramePr>
          <p:cNvPr id="4" name="Diagrama 3">
            <a:extLst>
              <a:ext uri="{FF2B5EF4-FFF2-40B4-BE49-F238E27FC236}">
                <a16:creationId xmlns:a16="http://schemas.microsoft.com/office/drawing/2014/main" id="{F590031B-1735-104B-8957-AF2F08F449DD}"/>
              </a:ext>
            </a:extLst>
          </p:cNvPr>
          <p:cNvGraphicFramePr/>
          <p:nvPr>
            <p:extLst>
              <p:ext uri="{D42A27DB-BD31-4B8C-83A1-F6EECF244321}">
                <p14:modId xmlns:p14="http://schemas.microsoft.com/office/powerpoint/2010/main" val="1862342371"/>
              </p:ext>
            </p:extLst>
          </p:nvPr>
        </p:nvGraphicFramePr>
        <p:xfrm>
          <a:off x="0" y="337220"/>
          <a:ext cx="9036496"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68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625252"/>
            <a:ext cx="3650871" cy="400110"/>
          </a:xfrm>
          <a:prstGeom prst="rect">
            <a:avLst/>
          </a:prstGeom>
          <a:noFill/>
        </p:spPr>
        <p:txBody>
          <a:bodyPr wrap="none" rtlCol="0">
            <a:spAutoFit/>
          </a:bodyPr>
          <a:lstStyle/>
          <a:p>
            <a:r>
              <a:rPr lang="es-ES" altLang="zh-CN" sz="2000" b="1" i="1" u="sng" dirty="0">
                <a:solidFill>
                  <a:srgbClr val="002060"/>
                </a:solidFill>
                <a:latin typeface="微软雅黑" pitchFamily="34" charset="-122"/>
                <a:ea typeface="微软雅黑" pitchFamily="34" charset="-122"/>
              </a:rPr>
              <a:t>BASES DE CONOCIMIENTO</a:t>
            </a:r>
            <a:endParaRPr lang="zh-CN" altLang="en-US" sz="2000" b="1" i="1" u="sng" dirty="0">
              <a:solidFill>
                <a:srgbClr val="002060"/>
              </a:solidFill>
              <a:latin typeface="微软雅黑" pitchFamily="34" charset="-122"/>
              <a:ea typeface="微软雅黑" pitchFamily="34" charset="-122"/>
            </a:endParaRPr>
          </a:p>
        </p:txBody>
      </p:sp>
      <p:sp>
        <p:nvSpPr>
          <p:cNvPr id="3" name="Trapecio 2">
            <a:extLst>
              <a:ext uri="{FF2B5EF4-FFF2-40B4-BE49-F238E27FC236}">
                <a16:creationId xmlns:a16="http://schemas.microsoft.com/office/drawing/2014/main" id="{EFE6023B-B67A-234E-A7E5-831F54D65390}"/>
              </a:ext>
            </a:extLst>
          </p:cNvPr>
          <p:cNvSpPr/>
          <p:nvPr/>
        </p:nvSpPr>
        <p:spPr>
          <a:xfrm>
            <a:off x="2483768" y="1705372"/>
            <a:ext cx="5256584" cy="2376264"/>
          </a:xfrm>
          <a:prstGeom prst="trapezoid">
            <a:avLst/>
          </a:prstGeom>
          <a:effectLst>
            <a:glow rad="393700">
              <a:schemeClr val="accent5">
                <a:alpha val="40000"/>
              </a:schemeClr>
            </a:glow>
            <a:reflection blurRad="419100" stA="93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Identificación de los patrones de comportamiento del alumnado que influyen en el aprovechamiento académico. </a:t>
            </a:r>
            <a:endParaRPr lang="es-ES_tradnl" dirty="0"/>
          </a:p>
        </p:txBody>
      </p:sp>
    </p:spTree>
    <p:extLst>
      <p:ext uri="{BB962C8B-B14F-4D97-AF65-F5344CB8AC3E}">
        <p14:creationId xmlns:p14="http://schemas.microsoft.com/office/powerpoint/2010/main" val="4163628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extLst>
              <p:ext uri="{D42A27DB-BD31-4B8C-83A1-F6EECF244321}">
                <p14:modId xmlns:p14="http://schemas.microsoft.com/office/powerpoint/2010/main" val="820347675"/>
              </p:ext>
            </p:extLst>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a:extLst>
              <a:ext uri="{FF2B5EF4-FFF2-40B4-BE49-F238E27FC236}">
                <a16:creationId xmlns:a16="http://schemas.microsoft.com/office/drawing/2014/main" id="{B05670F1-AECB-8249-9359-12C8C86906BE}"/>
              </a:ext>
            </a:extLst>
          </p:cNvPr>
          <p:cNvPicPr>
            <a:picLocks noChangeAspect="1"/>
          </p:cNvPicPr>
          <p:nvPr/>
        </p:nvPicPr>
        <p:blipFill>
          <a:blip r:embed="rId8"/>
          <a:stretch>
            <a:fillRect/>
          </a:stretch>
        </p:blipFill>
        <p:spPr>
          <a:xfrm>
            <a:off x="5292080" y="1996669"/>
            <a:ext cx="5397500" cy="2197100"/>
          </a:xfrm>
          <a:prstGeom prst="rect">
            <a:avLst/>
          </a:prstGeom>
        </p:spPr>
      </p:pic>
      <p:pic>
        <p:nvPicPr>
          <p:cNvPr id="6" name="Imagen 5">
            <a:extLst>
              <a:ext uri="{FF2B5EF4-FFF2-40B4-BE49-F238E27FC236}">
                <a16:creationId xmlns:a16="http://schemas.microsoft.com/office/drawing/2014/main" id="{5EDBC896-0BD1-5240-A501-D26B0E37E34F}"/>
              </a:ext>
            </a:extLst>
          </p:cNvPr>
          <p:cNvPicPr>
            <a:picLocks noChangeAspect="1"/>
          </p:cNvPicPr>
          <p:nvPr/>
        </p:nvPicPr>
        <p:blipFill>
          <a:blip r:embed="rId9"/>
          <a:stretch>
            <a:fillRect/>
          </a:stretch>
        </p:blipFill>
        <p:spPr>
          <a:xfrm>
            <a:off x="1475656" y="1417340"/>
            <a:ext cx="5397500" cy="3289300"/>
          </a:xfrm>
          <a:prstGeom prst="rect">
            <a:avLst/>
          </a:prstGeom>
        </p:spPr>
      </p:pic>
    </p:spTree>
    <p:extLst>
      <p:ext uri="{BB962C8B-B14F-4D97-AF65-F5344CB8AC3E}">
        <p14:creationId xmlns:p14="http://schemas.microsoft.com/office/powerpoint/2010/main" val="7448462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extLst>
              <p:ext uri="{D42A27DB-BD31-4B8C-83A1-F6EECF244321}">
                <p14:modId xmlns:p14="http://schemas.microsoft.com/office/powerpoint/2010/main" val="3199213378"/>
              </p:ext>
            </p:extLst>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Imagen 12">
            <a:extLst>
              <a:ext uri="{FF2B5EF4-FFF2-40B4-BE49-F238E27FC236}">
                <a16:creationId xmlns:a16="http://schemas.microsoft.com/office/drawing/2014/main" id="{166CD45D-4659-B246-8242-0CFA0DD2E465}"/>
              </a:ext>
            </a:extLst>
          </p:cNvPr>
          <p:cNvPicPr>
            <a:picLocks noChangeAspect="1"/>
          </p:cNvPicPr>
          <p:nvPr/>
        </p:nvPicPr>
        <p:blipFill>
          <a:blip r:embed="rId8"/>
          <a:stretch>
            <a:fillRect/>
          </a:stretch>
        </p:blipFill>
        <p:spPr>
          <a:xfrm>
            <a:off x="539552" y="1777380"/>
            <a:ext cx="3909436" cy="2524844"/>
          </a:xfrm>
          <a:prstGeom prst="rect">
            <a:avLst/>
          </a:prstGeom>
        </p:spPr>
      </p:pic>
      <p:pic>
        <p:nvPicPr>
          <p:cNvPr id="15" name="Imagen 14">
            <a:extLst>
              <a:ext uri="{FF2B5EF4-FFF2-40B4-BE49-F238E27FC236}">
                <a16:creationId xmlns:a16="http://schemas.microsoft.com/office/drawing/2014/main" id="{833F1D82-6403-154E-931A-D998B12FC221}"/>
              </a:ext>
            </a:extLst>
          </p:cNvPr>
          <p:cNvPicPr>
            <a:picLocks noChangeAspect="1"/>
          </p:cNvPicPr>
          <p:nvPr/>
        </p:nvPicPr>
        <p:blipFill>
          <a:blip r:embed="rId9"/>
          <a:stretch>
            <a:fillRect/>
          </a:stretch>
        </p:blipFill>
        <p:spPr>
          <a:xfrm>
            <a:off x="4788024" y="1489348"/>
            <a:ext cx="5486400" cy="3848100"/>
          </a:xfrm>
          <a:prstGeom prst="rect">
            <a:avLst/>
          </a:prstGeom>
        </p:spPr>
      </p:pic>
    </p:spTree>
    <p:extLst>
      <p:ext uri="{BB962C8B-B14F-4D97-AF65-F5344CB8AC3E}">
        <p14:creationId xmlns:p14="http://schemas.microsoft.com/office/powerpoint/2010/main" val="3977205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extLst>
              <p:ext uri="{D42A27DB-BD31-4B8C-83A1-F6EECF244321}">
                <p14:modId xmlns:p14="http://schemas.microsoft.com/office/powerpoint/2010/main" val="3730818521"/>
              </p:ext>
            </p:extLst>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a:extLst>
              <a:ext uri="{FF2B5EF4-FFF2-40B4-BE49-F238E27FC236}">
                <a16:creationId xmlns:a16="http://schemas.microsoft.com/office/drawing/2014/main" id="{0B3FD5DA-2358-6349-B0CE-CAE150C1FD81}"/>
              </a:ext>
            </a:extLst>
          </p:cNvPr>
          <p:cNvPicPr>
            <a:picLocks noChangeAspect="1"/>
          </p:cNvPicPr>
          <p:nvPr/>
        </p:nvPicPr>
        <p:blipFill>
          <a:blip r:embed="rId8"/>
          <a:stretch>
            <a:fillRect/>
          </a:stretch>
        </p:blipFill>
        <p:spPr>
          <a:xfrm>
            <a:off x="3563888" y="1450460"/>
            <a:ext cx="4622304" cy="4237112"/>
          </a:xfrm>
          <a:prstGeom prst="rect">
            <a:avLst/>
          </a:prstGeom>
        </p:spPr>
      </p:pic>
    </p:spTree>
    <p:extLst>
      <p:ext uri="{BB962C8B-B14F-4D97-AF65-F5344CB8AC3E}">
        <p14:creationId xmlns:p14="http://schemas.microsoft.com/office/powerpoint/2010/main" val="627674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FA875C26-5046-F24B-9EDF-B01DD1C44A4D}"/>
              </a:ext>
            </a:extLst>
          </p:cNvPr>
          <p:cNvPicPr>
            <a:picLocks noChangeAspect="1"/>
          </p:cNvPicPr>
          <p:nvPr/>
        </p:nvPicPr>
        <p:blipFill>
          <a:blip r:embed="rId8"/>
          <a:stretch>
            <a:fillRect/>
          </a:stretch>
        </p:blipFill>
        <p:spPr>
          <a:xfrm>
            <a:off x="1691680" y="1921396"/>
            <a:ext cx="6233102" cy="2417688"/>
          </a:xfrm>
          <a:prstGeom prst="rect">
            <a:avLst/>
          </a:prstGeom>
        </p:spPr>
      </p:pic>
    </p:spTree>
    <p:extLst>
      <p:ext uri="{BB962C8B-B14F-4D97-AF65-F5344CB8AC3E}">
        <p14:creationId xmlns:p14="http://schemas.microsoft.com/office/powerpoint/2010/main" val="2635271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extLst>
              <p:ext uri="{D42A27DB-BD31-4B8C-83A1-F6EECF244321}">
                <p14:modId xmlns:p14="http://schemas.microsoft.com/office/powerpoint/2010/main" val="1193100683"/>
              </p:ext>
            </p:extLst>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a:extLst>
              <a:ext uri="{FF2B5EF4-FFF2-40B4-BE49-F238E27FC236}">
                <a16:creationId xmlns:a16="http://schemas.microsoft.com/office/drawing/2014/main" id="{15BECED3-8833-E949-A277-CD46CC41FB30}"/>
              </a:ext>
            </a:extLst>
          </p:cNvPr>
          <p:cNvPicPr/>
          <p:nvPr/>
        </p:nvPicPr>
        <p:blipFill>
          <a:blip r:embed="rId8"/>
          <a:stretch>
            <a:fillRect/>
          </a:stretch>
        </p:blipFill>
        <p:spPr>
          <a:xfrm>
            <a:off x="107504" y="1765952"/>
            <a:ext cx="3236912" cy="2736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75045A4D-9D93-0B42-9F7C-F3AABC5EBD03}"/>
              </a:ext>
            </a:extLst>
          </p:cNvPr>
          <p:cNvPicPr/>
          <p:nvPr/>
        </p:nvPicPr>
        <p:blipFill>
          <a:blip r:embed="rId9"/>
          <a:stretch>
            <a:fillRect/>
          </a:stretch>
        </p:blipFill>
        <p:spPr>
          <a:xfrm>
            <a:off x="3377561" y="1417340"/>
            <a:ext cx="5486139" cy="40816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49680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7">
            <a:extLst>
              <a:ext uri="{FF2B5EF4-FFF2-40B4-BE49-F238E27FC236}">
                <a16:creationId xmlns:a16="http://schemas.microsoft.com/office/drawing/2014/main" id="{50DFACE6-81C2-FE45-8348-F3A0D293F0B6}"/>
              </a:ext>
            </a:extLst>
          </p:cNvPr>
          <p:cNvSpPr/>
          <p:nvPr/>
        </p:nvSpPr>
        <p:spPr>
          <a:xfrm>
            <a:off x="1691680" y="1777392"/>
            <a:ext cx="6768752" cy="267765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285750" indent="-285750">
              <a:buFont typeface="Arial" panose="020B0604020202020204" pitchFamily="34" charset="0"/>
              <a:buChar char="•"/>
            </a:pPr>
            <a:r>
              <a:rPr lang="es-ES_tradnl" sz="2800" dirty="0">
                <a:solidFill>
                  <a:sysClr val="windowText" lastClr="000000"/>
                </a:solidFill>
              </a:rPr>
              <a:t>DIMENSIÓN ESTUDIANTE (</a:t>
            </a:r>
            <a:r>
              <a:rPr lang="es-ES_tradnl" sz="2800" dirty="0" err="1">
                <a:solidFill>
                  <a:sysClr val="windowText" lastClr="000000"/>
                </a:solidFill>
              </a:rPr>
              <a:t>DIM_Estudiante</a:t>
            </a:r>
            <a:r>
              <a:rPr lang="es-ES_tradnl" sz="2800" dirty="0">
                <a:solidFill>
                  <a:sysClr val="windowText" lastClr="000000"/>
                </a:solidFill>
              </a:rPr>
              <a:t>)</a:t>
            </a:r>
          </a:p>
          <a:p>
            <a:pPr marL="285750" indent="-285750">
              <a:buFont typeface="Arial" panose="020B0604020202020204" pitchFamily="34" charset="0"/>
              <a:buChar char="•"/>
            </a:pPr>
            <a:r>
              <a:rPr lang="es-ES_tradnl" sz="2800" dirty="0">
                <a:solidFill>
                  <a:sysClr val="windowText" lastClr="000000"/>
                </a:solidFill>
              </a:rPr>
              <a:t>DIMENSIÓN FACULTAD (</a:t>
            </a:r>
            <a:r>
              <a:rPr lang="es-ES_tradnl" sz="2800" dirty="0" err="1">
                <a:solidFill>
                  <a:sysClr val="windowText" lastClr="000000"/>
                </a:solidFill>
              </a:rPr>
              <a:t>DIM_Facultad</a:t>
            </a:r>
            <a:r>
              <a:rPr lang="es-ES_tradnl" sz="2800" dirty="0">
                <a:solidFill>
                  <a:sysClr val="windowText" lastClr="000000"/>
                </a:solidFill>
              </a:rPr>
              <a:t>)</a:t>
            </a:r>
          </a:p>
          <a:p>
            <a:pPr marL="285750" indent="-285750">
              <a:buFont typeface="Arial" panose="020B0604020202020204" pitchFamily="34" charset="0"/>
              <a:buChar char="•"/>
            </a:pPr>
            <a:r>
              <a:rPr lang="es-ES_tradnl" sz="2800" dirty="0">
                <a:solidFill>
                  <a:sysClr val="windowText" lastClr="000000"/>
                </a:solidFill>
              </a:rPr>
              <a:t>DIMENSIÓN FACTORES (</a:t>
            </a:r>
            <a:r>
              <a:rPr lang="es-ES_tradnl" sz="2800" dirty="0" err="1">
                <a:solidFill>
                  <a:sysClr val="windowText" lastClr="000000"/>
                </a:solidFill>
              </a:rPr>
              <a:t>DIM_Factores</a:t>
            </a:r>
            <a:r>
              <a:rPr lang="es-ES_tradnl" sz="2800" dirty="0">
                <a:solidFill>
                  <a:sysClr val="windowText" lastClr="000000"/>
                </a:solidFill>
              </a:rPr>
              <a:t>)</a:t>
            </a:r>
          </a:p>
          <a:p>
            <a:pPr marL="285750" indent="-285750">
              <a:buFont typeface="Arial" panose="020B0604020202020204" pitchFamily="34" charset="0"/>
              <a:buChar char="•"/>
            </a:pPr>
            <a:r>
              <a:rPr lang="es-ES_tradnl" sz="2800" dirty="0">
                <a:solidFill>
                  <a:sysClr val="windowText" lastClr="000000"/>
                </a:solidFill>
              </a:rPr>
              <a:t>DIMENSIÓN MATERIA (</a:t>
            </a:r>
            <a:r>
              <a:rPr lang="es-ES_tradnl" sz="2800" dirty="0" err="1">
                <a:solidFill>
                  <a:sysClr val="windowText" lastClr="000000"/>
                </a:solidFill>
              </a:rPr>
              <a:t>DIM_Materia</a:t>
            </a:r>
            <a:r>
              <a:rPr lang="es-ES_tradnl" sz="2800" dirty="0">
                <a:solidFill>
                  <a:sysClr val="windowText" lastClr="000000"/>
                </a:solidFill>
              </a:rPr>
              <a:t>)</a:t>
            </a:r>
          </a:p>
          <a:p>
            <a:pPr marL="285750" indent="-285750">
              <a:buFont typeface="Arial" panose="020B0604020202020204" pitchFamily="34" charset="0"/>
              <a:buChar char="•"/>
            </a:pPr>
            <a:r>
              <a:rPr lang="es-ES_tradnl" sz="2800" dirty="0">
                <a:solidFill>
                  <a:sysClr val="windowText" lastClr="000000"/>
                </a:solidFill>
              </a:rPr>
              <a:t>DIMENSIÓN PERIODO (</a:t>
            </a:r>
            <a:r>
              <a:rPr lang="es-ES_tradnl" sz="2800" dirty="0" err="1">
                <a:solidFill>
                  <a:sysClr val="windowText" lastClr="000000"/>
                </a:solidFill>
              </a:rPr>
              <a:t>DIM_Periodo</a:t>
            </a:r>
            <a:r>
              <a:rPr lang="es-ES_tradnl" sz="2800" dirty="0">
                <a:solidFill>
                  <a:sysClr val="windowText" lastClr="000000"/>
                </a:solidFill>
              </a:rPr>
              <a:t>)</a:t>
            </a:r>
          </a:p>
          <a:p>
            <a:pPr marL="285750" indent="-285750">
              <a:buFont typeface="Arial" panose="020B0604020202020204" pitchFamily="34" charset="0"/>
              <a:buChar char="•"/>
            </a:pPr>
            <a:r>
              <a:rPr lang="es-ES_tradnl" sz="2800" dirty="0">
                <a:solidFill>
                  <a:sysClr val="windowText" lastClr="000000"/>
                </a:solidFill>
              </a:rPr>
              <a:t>TABLA DE HECHOS (FAC_DATOS)</a:t>
            </a:r>
          </a:p>
        </p:txBody>
      </p:sp>
    </p:spTree>
    <p:extLst>
      <p:ext uri="{BB962C8B-B14F-4D97-AF65-F5344CB8AC3E}">
        <p14:creationId xmlns:p14="http://schemas.microsoft.com/office/powerpoint/2010/main" val="598154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矩形 6"/>
          <p:cNvSpPr/>
          <p:nvPr/>
        </p:nvSpPr>
        <p:spPr>
          <a:xfrm>
            <a:off x="6660232" y="5484168"/>
            <a:ext cx="792088" cy="230832"/>
          </a:xfrm>
          <a:prstGeom prst="rect">
            <a:avLst/>
          </a:prstGeom>
        </p:spPr>
        <p:txBody>
          <a:bodyPr wrap="square">
            <a:spAutoFit/>
          </a:bodyPr>
          <a:lstStyle/>
          <a:p>
            <a:pPr lvl="0"/>
            <a:r>
              <a:rPr lang="en-US" altLang="zh-CN" sz="100" dirty="0">
                <a:solidFill>
                  <a:schemeClr val="bg1">
                    <a:lumMod val="95000"/>
                  </a:schemeClr>
                </a:solidFill>
              </a:rPr>
              <a:t>PPT</a:t>
            </a:r>
            <a:r>
              <a:rPr lang="zh-CN" altLang="en-US" sz="100" dirty="0">
                <a:solidFill>
                  <a:schemeClr val="bg1">
                    <a:lumMod val="95000"/>
                  </a:schemeClr>
                </a:solidFill>
              </a:rPr>
              <a:t>模板下载：</a:t>
            </a:r>
            <a:r>
              <a:rPr lang="en-US" altLang="zh-CN" sz="100" dirty="0">
                <a:solidFill>
                  <a:schemeClr val="bg1">
                    <a:lumMod val="95000"/>
                  </a:schemeClr>
                </a:solidFill>
              </a:rPr>
              <a:t>www.1ppt.com/moban/     </a:t>
            </a:r>
            <a:r>
              <a:rPr lang="zh-CN" altLang="en-US" sz="100" dirty="0">
                <a:solidFill>
                  <a:schemeClr val="bg1">
                    <a:lumMod val="95000"/>
                  </a:schemeClr>
                </a:solidFill>
              </a:rPr>
              <a:t>行业</a:t>
            </a:r>
            <a:r>
              <a:rPr lang="en-US" altLang="zh-CN" sz="100" dirty="0">
                <a:solidFill>
                  <a:schemeClr val="bg1">
                    <a:lumMod val="95000"/>
                  </a:schemeClr>
                </a:solidFill>
              </a:rPr>
              <a:t>PPT</a:t>
            </a:r>
            <a:r>
              <a:rPr lang="zh-CN" altLang="en-US" sz="100" dirty="0">
                <a:solidFill>
                  <a:schemeClr val="bg1">
                    <a:lumMod val="95000"/>
                  </a:schemeClr>
                </a:solidFill>
              </a:rPr>
              <a:t>模板：</a:t>
            </a:r>
            <a:r>
              <a:rPr lang="en-US" altLang="zh-CN" sz="100" dirty="0">
                <a:solidFill>
                  <a:schemeClr val="bg1">
                    <a:lumMod val="95000"/>
                  </a:schemeClr>
                </a:solidFill>
              </a:rPr>
              <a:t>www.1ppt.com/hangye/ </a:t>
            </a:r>
          </a:p>
          <a:p>
            <a:pPr lvl="0"/>
            <a:r>
              <a:rPr lang="zh-CN" altLang="en-US" sz="100" dirty="0">
                <a:solidFill>
                  <a:schemeClr val="bg1">
                    <a:lumMod val="95000"/>
                  </a:schemeClr>
                </a:solidFill>
              </a:rPr>
              <a:t>节日</a:t>
            </a:r>
            <a:r>
              <a:rPr lang="en-US" altLang="zh-CN" sz="100" dirty="0">
                <a:solidFill>
                  <a:schemeClr val="bg1">
                    <a:lumMod val="95000"/>
                  </a:schemeClr>
                </a:solidFill>
              </a:rPr>
              <a:t>PPT</a:t>
            </a:r>
            <a:r>
              <a:rPr lang="zh-CN" altLang="en-US" sz="100" dirty="0">
                <a:solidFill>
                  <a:schemeClr val="bg1">
                    <a:lumMod val="95000"/>
                  </a:schemeClr>
                </a:solidFill>
              </a:rPr>
              <a:t>模板：</a:t>
            </a:r>
            <a:r>
              <a:rPr lang="en-US" altLang="zh-CN" sz="100" dirty="0">
                <a:solidFill>
                  <a:schemeClr val="bg1">
                    <a:lumMod val="95000"/>
                  </a:schemeClr>
                </a:solidFill>
              </a:rPr>
              <a:t>www.1ppt.com/jieri/           PPT</a:t>
            </a:r>
            <a:r>
              <a:rPr lang="zh-CN" altLang="en-US" sz="100" dirty="0">
                <a:solidFill>
                  <a:schemeClr val="bg1">
                    <a:lumMod val="95000"/>
                  </a:schemeClr>
                </a:solidFill>
              </a:rPr>
              <a:t>素材下载：</a:t>
            </a:r>
            <a:r>
              <a:rPr lang="en-US" altLang="zh-CN" sz="100" dirty="0">
                <a:solidFill>
                  <a:schemeClr val="bg1">
                    <a:lumMod val="95000"/>
                  </a:schemeClr>
                </a:solidFill>
              </a:rPr>
              <a:t>www.1ppt.com/sucai/</a:t>
            </a:r>
          </a:p>
          <a:p>
            <a:pPr lvl="0"/>
            <a:r>
              <a:rPr lang="en-US" altLang="zh-CN" sz="100" dirty="0">
                <a:solidFill>
                  <a:schemeClr val="bg1">
                    <a:lumMod val="95000"/>
                  </a:schemeClr>
                </a:solidFill>
              </a:rPr>
              <a:t>PPT</a:t>
            </a:r>
            <a:r>
              <a:rPr lang="zh-CN" altLang="en-US" sz="100" dirty="0">
                <a:solidFill>
                  <a:schemeClr val="bg1">
                    <a:lumMod val="95000"/>
                  </a:schemeClr>
                </a:solidFill>
              </a:rPr>
              <a:t>背景图片：</a:t>
            </a:r>
            <a:r>
              <a:rPr lang="en-US" altLang="zh-CN" sz="100" dirty="0">
                <a:solidFill>
                  <a:schemeClr val="bg1">
                    <a:lumMod val="95000"/>
                  </a:schemeClr>
                </a:solidFill>
              </a:rPr>
              <a:t>www.1ppt.com/beijing/      PPT</a:t>
            </a:r>
            <a:r>
              <a:rPr lang="zh-CN" altLang="en-US" sz="100" dirty="0">
                <a:solidFill>
                  <a:schemeClr val="bg1">
                    <a:lumMod val="95000"/>
                  </a:schemeClr>
                </a:solidFill>
              </a:rPr>
              <a:t>图表下载：</a:t>
            </a:r>
            <a:r>
              <a:rPr lang="en-US" altLang="zh-CN" sz="100" dirty="0">
                <a:solidFill>
                  <a:schemeClr val="bg1">
                    <a:lumMod val="95000"/>
                  </a:schemeClr>
                </a:solidFill>
              </a:rPr>
              <a:t>www.1ppt.com/tubiao/      </a:t>
            </a:r>
          </a:p>
          <a:p>
            <a:pPr lvl="0"/>
            <a:r>
              <a:rPr lang="zh-CN" altLang="en-US" sz="100" dirty="0">
                <a:solidFill>
                  <a:schemeClr val="bg1">
                    <a:lumMod val="95000"/>
                  </a:schemeClr>
                </a:solidFill>
              </a:rPr>
              <a:t>优秀</a:t>
            </a:r>
            <a:r>
              <a:rPr lang="en-US" altLang="zh-CN" sz="100" dirty="0">
                <a:solidFill>
                  <a:schemeClr val="bg1">
                    <a:lumMod val="95000"/>
                  </a:schemeClr>
                </a:solidFill>
              </a:rPr>
              <a:t>PPT</a:t>
            </a:r>
            <a:r>
              <a:rPr lang="zh-CN" altLang="en-US" sz="100" dirty="0">
                <a:solidFill>
                  <a:schemeClr val="bg1">
                    <a:lumMod val="95000"/>
                  </a:schemeClr>
                </a:solidFill>
              </a:rPr>
              <a:t>下载：</a:t>
            </a:r>
            <a:r>
              <a:rPr lang="en-US" altLang="zh-CN" sz="100" dirty="0">
                <a:solidFill>
                  <a:schemeClr val="bg1">
                    <a:lumMod val="95000"/>
                  </a:schemeClr>
                </a:solidFill>
              </a:rPr>
              <a:t>www.1ppt.com/xiazai/        PPT</a:t>
            </a:r>
            <a:r>
              <a:rPr lang="zh-CN" altLang="en-US" sz="100" dirty="0">
                <a:solidFill>
                  <a:schemeClr val="bg1">
                    <a:lumMod val="95000"/>
                  </a:schemeClr>
                </a:solidFill>
              </a:rPr>
              <a:t>教程： </a:t>
            </a:r>
            <a:r>
              <a:rPr lang="en-US" altLang="zh-CN" sz="100" dirty="0">
                <a:solidFill>
                  <a:schemeClr val="bg1">
                    <a:lumMod val="95000"/>
                  </a:schemeClr>
                </a:solidFill>
              </a:rPr>
              <a:t>www.1ppt.com/powerpoint/      </a:t>
            </a:r>
          </a:p>
          <a:p>
            <a:pPr lvl="0"/>
            <a:r>
              <a:rPr lang="en-US" altLang="zh-CN" sz="100" dirty="0">
                <a:solidFill>
                  <a:schemeClr val="bg1">
                    <a:lumMod val="95000"/>
                  </a:schemeClr>
                </a:solidFill>
              </a:rPr>
              <a:t>Word</a:t>
            </a:r>
            <a:r>
              <a:rPr lang="zh-CN" altLang="en-US" sz="100" dirty="0">
                <a:solidFill>
                  <a:schemeClr val="bg1">
                    <a:lumMod val="95000"/>
                  </a:schemeClr>
                </a:solidFill>
              </a:rPr>
              <a:t>教程： </a:t>
            </a:r>
            <a:r>
              <a:rPr lang="en-US" altLang="zh-CN" sz="100" dirty="0">
                <a:solidFill>
                  <a:schemeClr val="bg1">
                    <a:lumMod val="95000"/>
                  </a:schemeClr>
                </a:solidFill>
              </a:rPr>
              <a:t>www.1ppt.com/word/              Excel</a:t>
            </a:r>
            <a:r>
              <a:rPr lang="zh-CN" altLang="en-US" sz="100" dirty="0">
                <a:solidFill>
                  <a:schemeClr val="bg1">
                    <a:lumMod val="95000"/>
                  </a:schemeClr>
                </a:solidFill>
              </a:rPr>
              <a:t>教程：</a:t>
            </a:r>
            <a:r>
              <a:rPr lang="en-US" altLang="zh-CN" sz="100" dirty="0">
                <a:solidFill>
                  <a:schemeClr val="bg1">
                    <a:lumMod val="95000"/>
                  </a:schemeClr>
                </a:solidFill>
              </a:rPr>
              <a:t>www.1ppt.com/excel/  </a:t>
            </a:r>
          </a:p>
          <a:p>
            <a:pPr lvl="0"/>
            <a:r>
              <a:rPr lang="zh-CN" altLang="en-US" sz="100" dirty="0">
                <a:solidFill>
                  <a:schemeClr val="bg1">
                    <a:lumMod val="95000"/>
                  </a:schemeClr>
                </a:solidFill>
              </a:rPr>
              <a:t>资料下载：</a:t>
            </a:r>
            <a:r>
              <a:rPr lang="en-US" altLang="zh-CN" sz="100" dirty="0">
                <a:solidFill>
                  <a:schemeClr val="bg1">
                    <a:lumMod val="95000"/>
                  </a:schemeClr>
                </a:solidFill>
              </a:rPr>
              <a:t>www.1ppt.com/ziliao/                PPT</a:t>
            </a:r>
            <a:r>
              <a:rPr lang="zh-CN" altLang="en-US" sz="100" dirty="0">
                <a:solidFill>
                  <a:schemeClr val="bg1">
                    <a:lumMod val="95000"/>
                  </a:schemeClr>
                </a:solidFill>
              </a:rPr>
              <a:t>课件下载：</a:t>
            </a:r>
            <a:r>
              <a:rPr lang="en-US" altLang="zh-CN" sz="100" dirty="0">
                <a:solidFill>
                  <a:schemeClr val="bg1">
                    <a:lumMod val="95000"/>
                  </a:schemeClr>
                </a:solidFill>
              </a:rPr>
              <a:t>www.1ppt.com/kejian/ </a:t>
            </a:r>
          </a:p>
          <a:p>
            <a:pPr lvl="0"/>
            <a:r>
              <a:rPr lang="zh-CN" altLang="en-US" sz="100" dirty="0">
                <a:solidFill>
                  <a:schemeClr val="bg1">
                    <a:lumMod val="95000"/>
                  </a:schemeClr>
                </a:solidFill>
              </a:rPr>
              <a:t>范文下载：</a:t>
            </a:r>
            <a:r>
              <a:rPr lang="en-US" altLang="zh-CN" sz="100" dirty="0">
                <a:solidFill>
                  <a:schemeClr val="bg1">
                    <a:lumMod val="95000"/>
                  </a:schemeClr>
                </a:solidFill>
              </a:rPr>
              <a:t>www.1ppt.com/fanwen/             </a:t>
            </a:r>
            <a:r>
              <a:rPr lang="zh-CN" altLang="en-US" sz="100" dirty="0">
                <a:solidFill>
                  <a:schemeClr val="bg1">
                    <a:lumMod val="95000"/>
                  </a:schemeClr>
                </a:solidFill>
              </a:rPr>
              <a:t>试卷下载：</a:t>
            </a:r>
            <a:r>
              <a:rPr lang="en-US" altLang="zh-CN" sz="100" dirty="0">
                <a:solidFill>
                  <a:schemeClr val="bg1">
                    <a:lumMod val="95000"/>
                  </a:schemeClr>
                </a:solidFill>
              </a:rPr>
              <a:t>www.1ppt.com/shiti/  </a:t>
            </a:r>
          </a:p>
          <a:p>
            <a:pPr lvl="0"/>
            <a:r>
              <a:rPr lang="zh-CN" altLang="en-US" sz="100" dirty="0">
                <a:solidFill>
                  <a:schemeClr val="bg1">
                    <a:lumMod val="95000"/>
                  </a:schemeClr>
                </a:solidFill>
              </a:rPr>
              <a:t>教案下载：</a:t>
            </a:r>
            <a:r>
              <a:rPr lang="en-US" altLang="zh-CN" sz="100" dirty="0">
                <a:solidFill>
                  <a:schemeClr val="bg1">
                    <a:lumMod val="95000"/>
                  </a:schemeClr>
                </a:solidFill>
              </a:rPr>
              <a:t>www.1ppt.com/jiaoan/  </a:t>
            </a:r>
          </a:p>
          <a:p>
            <a:pPr lvl="0"/>
            <a:r>
              <a:rPr lang="en-US" altLang="zh-CN" sz="100" dirty="0">
                <a:solidFill>
                  <a:schemeClr val="bg1">
                    <a:lumMod val="95000"/>
                  </a:schemeClr>
                </a:solidFill>
              </a:rPr>
              <a:t> </a:t>
            </a:r>
            <a:endParaRPr lang="zh-CN" altLang="en-US" sz="100" dirty="0">
              <a:solidFill>
                <a:schemeClr val="bg1">
                  <a:lumMod val="95000"/>
                </a:schemeClr>
              </a:solidFill>
            </a:endParaRPr>
          </a:p>
        </p:txBody>
      </p:sp>
      <p:sp>
        <p:nvSpPr>
          <p:cNvPr id="6" name="CuadroTexto 5">
            <a:extLst>
              <a:ext uri="{FF2B5EF4-FFF2-40B4-BE49-F238E27FC236}">
                <a16:creationId xmlns:a16="http://schemas.microsoft.com/office/drawing/2014/main" id="{ACE255A9-3DAA-CF4F-8701-3DB9F0ACE884}"/>
              </a:ext>
            </a:extLst>
          </p:cNvPr>
          <p:cNvSpPr txBox="1"/>
          <p:nvPr/>
        </p:nvSpPr>
        <p:spPr>
          <a:xfrm>
            <a:off x="5721417" y="1705372"/>
            <a:ext cx="1877630" cy="461665"/>
          </a:xfrm>
          <a:prstGeom prst="rect">
            <a:avLst/>
          </a:prstGeom>
          <a:noFill/>
        </p:spPr>
        <p:txBody>
          <a:bodyPr wrap="none" rtlCol="0">
            <a:spAutoFit/>
          </a:bodyPr>
          <a:lstStyle/>
          <a:p>
            <a:r>
              <a:rPr lang="es-ES_tradnl" sz="2400" b="1" i="1" dirty="0">
                <a:solidFill>
                  <a:schemeClr val="bg1"/>
                </a:solidFill>
                <a:effectLst>
                  <a:glow rad="228600">
                    <a:schemeClr val="accent5">
                      <a:satMod val="175000"/>
                      <a:alpha val="40000"/>
                    </a:schemeClr>
                  </a:glow>
                  <a:outerShdw blurRad="50800" dist="38100" dir="16200000" rotWithShape="0">
                    <a:prstClr val="black">
                      <a:alpha val="40000"/>
                    </a:prstClr>
                  </a:outerShdw>
                </a:effectLst>
              </a:rPr>
              <a:t>CONTENIDOS</a:t>
            </a:r>
          </a:p>
        </p:txBody>
      </p:sp>
      <p:sp>
        <p:nvSpPr>
          <p:cNvPr id="8" name="CuadroTexto 7">
            <a:extLst>
              <a:ext uri="{FF2B5EF4-FFF2-40B4-BE49-F238E27FC236}">
                <a16:creationId xmlns:a16="http://schemas.microsoft.com/office/drawing/2014/main" id="{78E4B7B7-83C6-CC44-B229-9849810A01A0}"/>
              </a:ext>
            </a:extLst>
          </p:cNvPr>
          <p:cNvSpPr txBox="1"/>
          <p:nvPr/>
        </p:nvSpPr>
        <p:spPr>
          <a:xfrm>
            <a:off x="1547664" y="337220"/>
            <a:ext cx="3578095" cy="2031325"/>
          </a:xfrm>
          <a:prstGeom prst="rect">
            <a:avLst/>
          </a:prstGeom>
          <a:noFill/>
        </p:spPr>
        <p:txBody>
          <a:bodyPr wrap="none" rtlCol="0">
            <a:spAutoFit/>
          </a:bodyPr>
          <a:lstStyle/>
          <a:p>
            <a:pPr marL="285750" indent="-285750">
              <a:buFont typeface="Arial" panose="020B0604020202020204" pitchFamily="34" charset="0"/>
              <a:buChar char="•"/>
            </a:pPr>
            <a:r>
              <a:rPr lang="es-ES_tradnl" dirty="0"/>
              <a:t>Introducción</a:t>
            </a:r>
          </a:p>
          <a:p>
            <a:pPr marL="285750" indent="-285750">
              <a:buFont typeface="Arial" panose="020B0604020202020204" pitchFamily="34" charset="0"/>
              <a:buChar char="•"/>
            </a:pPr>
            <a:r>
              <a:rPr lang="es-ES_tradnl" dirty="0"/>
              <a:t>Planteamiento del problema</a:t>
            </a:r>
          </a:p>
          <a:p>
            <a:pPr marL="285750" indent="-285750">
              <a:buFont typeface="Arial" panose="020B0604020202020204" pitchFamily="34" charset="0"/>
              <a:buChar char="•"/>
            </a:pPr>
            <a:r>
              <a:rPr lang="es-ES_tradnl" dirty="0"/>
              <a:t>Justificación</a:t>
            </a:r>
          </a:p>
          <a:p>
            <a:pPr marL="285750" indent="-285750">
              <a:buFont typeface="Arial" panose="020B0604020202020204" pitchFamily="34" charset="0"/>
              <a:buChar char="•"/>
            </a:pPr>
            <a:r>
              <a:rPr lang="es-ES_tradnl" dirty="0"/>
              <a:t>Objetivos</a:t>
            </a:r>
          </a:p>
          <a:p>
            <a:pPr marL="285750" indent="-285750">
              <a:buFont typeface="Arial" panose="020B0604020202020204" pitchFamily="34" charset="0"/>
              <a:buChar char="•"/>
            </a:pPr>
            <a:r>
              <a:rPr lang="es-ES_tradnl" dirty="0"/>
              <a:t>Metodología</a:t>
            </a:r>
          </a:p>
          <a:p>
            <a:pPr marL="285750" indent="-285750">
              <a:buFont typeface="Arial" panose="020B0604020202020204" pitchFamily="34" charset="0"/>
              <a:buChar char="•"/>
            </a:pPr>
            <a:r>
              <a:rPr lang="es-ES_tradnl" dirty="0"/>
              <a:t>Resultados</a:t>
            </a:r>
          </a:p>
          <a:p>
            <a:pPr marL="285750" indent="-285750">
              <a:buFont typeface="Arial" panose="020B0604020202020204" pitchFamily="34" charset="0"/>
              <a:buChar char="•"/>
            </a:pPr>
            <a:r>
              <a:rPr lang="es-ES_tradnl" dirty="0"/>
              <a:t>Conclusiones y recomendaciones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extLst>
              <p:ext uri="{D42A27DB-BD31-4B8C-83A1-F6EECF244321}">
                <p14:modId xmlns:p14="http://schemas.microsoft.com/office/powerpoint/2010/main" val="408700116"/>
              </p:ext>
            </p:extLst>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a:extLst>
              <a:ext uri="{FF2B5EF4-FFF2-40B4-BE49-F238E27FC236}">
                <a16:creationId xmlns:a16="http://schemas.microsoft.com/office/drawing/2014/main" id="{5CBEE9B1-7BA3-4743-AB41-52D16B04288C}"/>
              </a:ext>
            </a:extLst>
          </p:cNvPr>
          <p:cNvPicPr>
            <a:picLocks noChangeAspect="1"/>
          </p:cNvPicPr>
          <p:nvPr/>
        </p:nvPicPr>
        <p:blipFill>
          <a:blip r:embed="rId8">
            <a:alphaModFix amt="85000"/>
          </a:blip>
          <a:stretch>
            <a:fillRect/>
          </a:stretch>
        </p:blipFill>
        <p:spPr>
          <a:xfrm>
            <a:off x="2627784" y="1473200"/>
            <a:ext cx="5397500" cy="4241800"/>
          </a:xfrm>
          <a:prstGeom prst="rect">
            <a:avLst/>
          </a:prstGeom>
        </p:spPr>
      </p:pic>
    </p:spTree>
    <p:extLst>
      <p:ext uri="{BB962C8B-B14F-4D97-AF65-F5344CB8AC3E}">
        <p14:creationId xmlns:p14="http://schemas.microsoft.com/office/powerpoint/2010/main" val="3212534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E9191995-D2E8-9C4B-B3E3-8A6AC1C114DB}"/>
              </a:ext>
            </a:extLst>
          </p:cNvPr>
          <p:cNvPicPr>
            <a:picLocks noChangeAspect="1"/>
          </p:cNvPicPr>
          <p:nvPr/>
        </p:nvPicPr>
        <p:blipFill>
          <a:blip r:embed="rId8"/>
          <a:stretch>
            <a:fillRect/>
          </a:stretch>
        </p:blipFill>
        <p:spPr>
          <a:xfrm>
            <a:off x="1977928" y="1660290"/>
            <a:ext cx="5837792" cy="3269163"/>
          </a:xfrm>
          <a:prstGeom prst="rect">
            <a:avLst/>
          </a:prstGeom>
        </p:spPr>
      </p:pic>
    </p:spTree>
    <p:extLst>
      <p:ext uri="{BB962C8B-B14F-4D97-AF65-F5344CB8AC3E}">
        <p14:creationId xmlns:p14="http://schemas.microsoft.com/office/powerpoint/2010/main" val="2145452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a:extLst>
              <a:ext uri="{FF2B5EF4-FFF2-40B4-BE49-F238E27FC236}">
                <a16:creationId xmlns:a16="http://schemas.microsoft.com/office/drawing/2014/main" id="{ED33724F-BFB9-514D-A75D-4C29B4368594}"/>
              </a:ext>
            </a:extLst>
          </p:cNvPr>
          <p:cNvPicPr/>
          <p:nvPr/>
        </p:nvPicPr>
        <p:blipFill>
          <a:blip r:embed="rId8"/>
          <a:stretch>
            <a:fillRect/>
          </a:stretch>
        </p:blipFill>
        <p:spPr>
          <a:xfrm>
            <a:off x="16" y="1417340"/>
            <a:ext cx="3492088" cy="2251626"/>
          </a:xfrm>
          <a:prstGeom prst="rect">
            <a:avLst/>
          </a:prstGeom>
        </p:spPr>
      </p:pic>
      <p:pic>
        <p:nvPicPr>
          <p:cNvPr id="7" name="Imagen 6">
            <a:extLst>
              <a:ext uri="{FF2B5EF4-FFF2-40B4-BE49-F238E27FC236}">
                <a16:creationId xmlns:a16="http://schemas.microsoft.com/office/drawing/2014/main" id="{C50B8E89-5832-134F-9FD4-C77B8E701401}"/>
              </a:ext>
            </a:extLst>
          </p:cNvPr>
          <p:cNvPicPr/>
          <p:nvPr/>
        </p:nvPicPr>
        <p:blipFill>
          <a:blip r:embed="rId9"/>
          <a:stretch>
            <a:fillRect/>
          </a:stretch>
        </p:blipFill>
        <p:spPr>
          <a:xfrm>
            <a:off x="5629671" y="1499262"/>
            <a:ext cx="3514329" cy="2171988"/>
          </a:xfrm>
          <a:prstGeom prst="rect">
            <a:avLst/>
          </a:prstGeom>
        </p:spPr>
      </p:pic>
      <p:pic>
        <p:nvPicPr>
          <p:cNvPr id="8" name="Imagen 7">
            <a:extLst>
              <a:ext uri="{FF2B5EF4-FFF2-40B4-BE49-F238E27FC236}">
                <a16:creationId xmlns:a16="http://schemas.microsoft.com/office/drawing/2014/main" id="{852CC2E0-57B2-0644-9A1E-A3551D6F53AE}"/>
              </a:ext>
            </a:extLst>
          </p:cNvPr>
          <p:cNvPicPr/>
          <p:nvPr/>
        </p:nvPicPr>
        <p:blipFill>
          <a:blip r:embed="rId10"/>
          <a:stretch>
            <a:fillRect/>
          </a:stretch>
        </p:blipFill>
        <p:spPr>
          <a:xfrm>
            <a:off x="1994111" y="2785492"/>
            <a:ext cx="5392724" cy="2905496"/>
          </a:xfrm>
          <a:prstGeom prst="rect">
            <a:avLst/>
          </a:prstGeom>
        </p:spPr>
      </p:pic>
      <p:sp>
        <p:nvSpPr>
          <p:cNvPr id="4" name="Rectángulo 3">
            <a:extLst>
              <a:ext uri="{FF2B5EF4-FFF2-40B4-BE49-F238E27FC236}">
                <a16:creationId xmlns:a16="http://schemas.microsoft.com/office/drawing/2014/main" id="{CBE9683D-E59B-4443-856C-0DDD9440292A}"/>
              </a:ext>
            </a:extLst>
          </p:cNvPr>
          <p:cNvSpPr/>
          <p:nvPr/>
        </p:nvSpPr>
        <p:spPr>
          <a:xfrm>
            <a:off x="2864941" y="1966873"/>
            <a:ext cx="3651064" cy="369332"/>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r>
              <a:rPr lang="es-EC" b="1" dirty="0">
                <a:latin typeface="Times New Roman" panose="02020603050405020304" pitchFamily="18" charset="0"/>
                <a:ea typeface="Times New Roman" panose="02020603050405020304" pitchFamily="18" charset="0"/>
              </a:rPr>
              <a:t>Proceso ETL dimensión estudiante</a:t>
            </a:r>
            <a:r>
              <a:rPr lang="es-EC" dirty="0"/>
              <a:t> </a:t>
            </a:r>
            <a:endParaRPr lang="es-ES_tradnl" dirty="0"/>
          </a:p>
        </p:txBody>
      </p:sp>
    </p:spTree>
    <p:extLst>
      <p:ext uri="{BB962C8B-B14F-4D97-AF65-F5344CB8AC3E}">
        <p14:creationId xmlns:p14="http://schemas.microsoft.com/office/powerpoint/2010/main" val="2485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27A76CAE-731C-4B43-9CE3-D7131B5084D1}"/>
              </a:ext>
            </a:extLst>
          </p:cNvPr>
          <p:cNvPicPr/>
          <p:nvPr/>
        </p:nvPicPr>
        <p:blipFill>
          <a:blip r:embed="rId3"/>
          <a:stretch>
            <a:fillRect/>
          </a:stretch>
        </p:blipFill>
        <p:spPr>
          <a:xfrm>
            <a:off x="5840859" y="1633364"/>
            <a:ext cx="3411150" cy="2163621"/>
          </a:xfrm>
          <a:prstGeom prst="rect">
            <a:avLst/>
          </a:prstGeom>
        </p:spPr>
      </p:pic>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Imagen 10">
            <a:extLst>
              <a:ext uri="{FF2B5EF4-FFF2-40B4-BE49-F238E27FC236}">
                <a16:creationId xmlns:a16="http://schemas.microsoft.com/office/drawing/2014/main" id="{43042EDE-8C0D-D049-9D14-998D668C5B27}"/>
              </a:ext>
            </a:extLst>
          </p:cNvPr>
          <p:cNvPicPr/>
          <p:nvPr/>
        </p:nvPicPr>
        <p:blipFill>
          <a:blip r:embed="rId9"/>
          <a:stretch>
            <a:fillRect/>
          </a:stretch>
        </p:blipFill>
        <p:spPr>
          <a:xfrm>
            <a:off x="-21049" y="1474855"/>
            <a:ext cx="3432199" cy="2171988"/>
          </a:xfrm>
          <a:prstGeom prst="rect">
            <a:avLst/>
          </a:prstGeom>
        </p:spPr>
      </p:pic>
      <p:sp>
        <p:nvSpPr>
          <p:cNvPr id="4" name="Rectángulo 3">
            <a:extLst>
              <a:ext uri="{FF2B5EF4-FFF2-40B4-BE49-F238E27FC236}">
                <a16:creationId xmlns:a16="http://schemas.microsoft.com/office/drawing/2014/main" id="{CBE9683D-E59B-4443-856C-0DDD9440292A}"/>
              </a:ext>
            </a:extLst>
          </p:cNvPr>
          <p:cNvSpPr/>
          <p:nvPr/>
        </p:nvSpPr>
        <p:spPr>
          <a:xfrm>
            <a:off x="2864941" y="1966873"/>
            <a:ext cx="3392980" cy="369332"/>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r>
              <a:rPr lang="es-EC" b="1" dirty="0">
                <a:latin typeface="Times New Roman" panose="02020603050405020304" pitchFamily="18" charset="0"/>
                <a:ea typeface="Times New Roman" panose="02020603050405020304" pitchFamily="18" charset="0"/>
              </a:rPr>
              <a:t>Proceso ETL dimensión facultad</a:t>
            </a:r>
            <a:endParaRPr lang="es-ES_tradnl" dirty="0"/>
          </a:p>
        </p:txBody>
      </p:sp>
      <p:pic>
        <p:nvPicPr>
          <p:cNvPr id="13" name="Imagen 12">
            <a:extLst>
              <a:ext uri="{FF2B5EF4-FFF2-40B4-BE49-F238E27FC236}">
                <a16:creationId xmlns:a16="http://schemas.microsoft.com/office/drawing/2014/main" id="{00CFEE90-61F5-584F-8381-31F6BEA1AE13}"/>
              </a:ext>
            </a:extLst>
          </p:cNvPr>
          <p:cNvPicPr/>
          <p:nvPr/>
        </p:nvPicPr>
        <p:blipFill>
          <a:blip r:embed="rId10"/>
          <a:stretch>
            <a:fillRect/>
          </a:stretch>
        </p:blipFill>
        <p:spPr>
          <a:xfrm>
            <a:off x="2346370" y="3120568"/>
            <a:ext cx="4688205" cy="2513330"/>
          </a:xfrm>
          <a:prstGeom prst="rect">
            <a:avLst/>
          </a:prstGeom>
        </p:spPr>
      </p:pic>
    </p:spTree>
    <p:extLst>
      <p:ext uri="{BB962C8B-B14F-4D97-AF65-F5344CB8AC3E}">
        <p14:creationId xmlns:p14="http://schemas.microsoft.com/office/powerpoint/2010/main" val="1241969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BC76A57D-F902-3F4A-8C65-E280D090587E}"/>
              </a:ext>
            </a:extLst>
          </p:cNvPr>
          <p:cNvPicPr/>
          <p:nvPr/>
        </p:nvPicPr>
        <p:blipFill>
          <a:blip r:embed="rId8"/>
          <a:stretch>
            <a:fillRect/>
          </a:stretch>
        </p:blipFill>
        <p:spPr>
          <a:xfrm>
            <a:off x="107504" y="1499262"/>
            <a:ext cx="3641153" cy="2526630"/>
          </a:xfrm>
          <a:prstGeom prst="rect">
            <a:avLst/>
          </a:prstGeom>
        </p:spPr>
      </p:pic>
      <p:pic>
        <p:nvPicPr>
          <p:cNvPr id="10" name="Imagen 9">
            <a:extLst>
              <a:ext uri="{FF2B5EF4-FFF2-40B4-BE49-F238E27FC236}">
                <a16:creationId xmlns:a16="http://schemas.microsoft.com/office/drawing/2014/main" id="{5AED3FAD-D477-3344-BD23-7C9256C07633}"/>
              </a:ext>
            </a:extLst>
          </p:cNvPr>
          <p:cNvPicPr/>
          <p:nvPr/>
        </p:nvPicPr>
        <p:blipFill>
          <a:blip r:embed="rId9"/>
          <a:stretch>
            <a:fillRect/>
          </a:stretch>
        </p:blipFill>
        <p:spPr>
          <a:xfrm>
            <a:off x="5635264" y="1499262"/>
            <a:ext cx="3514329" cy="2526630"/>
          </a:xfrm>
          <a:prstGeom prst="rect">
            <a:avLst/>
          </a:prstGeom>
        </p:spPr>
      </p:pic>
      <p:pic>
        <p:nvPicPr>
          <p:cNvPr id="11" name="Imagen 10">
            <a:extLst>
              <a:ext uri="{FF2B5EF4-FFF2-40B4-BE49-F238E27FC236}">
                <a16:creationId xmlns:a16="http://schemas.microsoft.com/office/drawing/2014/main" id="{3C36E1AF-46F3-184C-89A6-5417348E96B4}"/>
              </a:ext>
            </a:extLst>
          </p:cNvPr>
          <p:cNvPicPr/>
          <p:nvPr/>
        </p:nvPicPr>
        <p:blipFill>
          <a:blip r:embed="rId10"/>
          <a:stretch>
            <a:fillRect/>
          </a:stretch>
        </p:blipFill>
        <p:spPr>
          <a:xfrm>
            <a:off x="2282336" y="2969386"/>
            <a:ext cx="5118100" cy="2780030"/>
          </a:xfrm>
          <a:prstGeom prst="rect">
            <a:avLst/>
          </a:prstGeom>
        </p:spPr>
      </p:pic>
      <p:sp>
        <p:nvSpPr>
          <p:cNvPr id="4" name="Rectángulo 3">
            <a:extLst>
              <a:ext uri="{FF2B5EF4-FFF2-40B4-BE49-F238E27FC236}">
                <a16:creationId xmlns:a16="http://schemas.microsoft.com/office/drawing/2014/main" id="{CBE9683D-E59B-4443-856C-0DDD9440292A}"/>
              </a:ext>
            </a:extLst>
          </p:cNvPr>
          <p:cNvSpPr/>
          <p:nvPr/>
        </p:nvSpPr>
        <p:spPr>
          <a:xfrm>
            <a:off x="2864941" y="1966873"/>
            <a:ext cx="3416063" cy="369332"/>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r>
              <a:rPr lang="es-EC" b="1" dirty="0">
                <a:latin typeface="Times New Roman" panose="02020603050405020304" pitchFamily="18" charset="0"/>
                <a:ea typeface="Times New Roman" panose="02020603050405020304" pitchFamily="18" charset="0"/>
              </a:rPr>
              <a:t>Proceso ETL dimensión factores</a:t>
            </a:r>
            <a:r>
              <a:rPr lang="es-EC" dirty="0"/>
              <a:t> </a:t>
            </a:r>
            <a:endParaRPr lang="es-ES_tradnl" dirty="0"/>
          </a:p>
        </p:txBody>
      </p:sp>
    </p:spTree>
    <p:extLst>
      <p:ext uri="{BB962C8B-B14F-4D97-AF65-F5344CB8AC3E}">
        <p14:creationId xmlns:p14="http://schemas.microsoft.com/office/powerpoint/2010/main" val="1363790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12740391-1504-024A-84EA-1799EDC9AFFD}"/>
              </a:ext>
            </a:extLst>
          </p:cNvPr>
          <p:cNvPicPr/>
          <p:nvPr/>
        </p:nvPicPr>
        <p:blipFill>
          <a:blip r:embed="rId8"/>
          <a:stretch>
            <a:fillRect/>
          </a:stretch>
        </p:blipFill>
        <p:spPr>
          <a:xfrm>
            <a:off x="0" y="1415417"/>
            <a:ext cx="3500601" cy="2192568"/>
          </a:xfrm>
          <a:prstGeom prst="rect">
            <a:avLst/>
          </a:prstGeom>
        </p:spPr>
      </p:pic>
      <p:pic>
        <p:nvPicPr>
          <p:cNvPr id="10" name="Imagen 9">
            <a:extLst>
              <a:ext uri="{FF2B5EF4-FFF2-40B4-BE49-F238E27FC236}">
                <a16:creationId xmlns:a16="http://schemas.microsoft.com/office/drawing/2014/main" id="{7066DD7E-796C-D648-9297-9994835C410C}"/>
              </a:ext>
            </a:extLst>
          </p:cNvPr>
          <p:cNvPicPr/>
          <p:nvPr/>
        </p:nvPicPr>
        <p:blipFill>
          <a:blip r:embed="rId9"/>
          <a:stretch>
            <a:fillRect/>
          </a:stretch>
        </p:blipFill>
        <p:spPr>
          <a:xfrm>
            <a:off x="5636534" y="1415417"/>
            <a:ext cx="3500601" cy="2192568"/>
          </a:xfrm>
          <a:prstGeom prst="rect">
            <a:avLst/>
          </a:prstGeom>
        </p:spPr>
      </p:pic>
      <p:pic>
        <p:nvPicPr>
          <p:cNvPr id="11" name="Imagen 10">
            <a:extLst>
              <a:ext uri="{FF2B5EF4-FFF2-40B4-BE49-F238E27FC236}">
                <a16:creationId xmlns:a16="http://schemas.microsoft.com/office/drawing/2014/main" id="{D87E94D4-90CA-7141-890A-30BD554994FD}"/>
              </a:ext>
            </a:extLst>
          </p:cNvPr>
          <p:cNvPicPr/>
          <p:nvPr/>
        </p:nvPicPr>
        <p:blipFill>
          <a:blip r:embed="rId10"/>
          <a:stretch>
            <a:fillRect/>
          </a:stretch>
        </p:blipFill>
        <p:spPr>
          <a:xfrm>
            <a:off x="2268099" y="2936110"/>
            <a:ext cx="5118735" cy="2780030"/>
          </a:xfrm>
          <a:prstGeom prst="rect">
            <a:avLst/>
          </a:prstGeom>
        </p:spPr>
      </p:pic>
      <p:sp>
        <p:nvSpPr>
          <p:cNvPr id="4" name="Rectángulo 3">
            <a:extLst>
              <a:ext uri="{FF2B5EF4-FFF2-40B4-BE49-F238E27FC236}">
                <a16:creationId xmlns:a16="http://schemas.microsoft.com/office/drawing/2014/main" id="{CBE9683D-E59B-4443-856C-0DDD9440292A}"/>
              </a:ext>
            </a:extLst>
          </p:cNvPr>
          <p:cNvSpPr/>
          <p:nvPr/>
        </p:nvSpPr>
        <p:spPr>
          <a:xfrm>
            <a:off x="2864941" y="1966873"/>
            <a:ext cx="3354508" cy="369332"/>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r>
              <a:rPr lang="es-EC" b="1" dirty="0">
                <a:latin typeface="Times New Roman" panose="02020603050405020304" pitchFamily="18" charset="0"/>
                <a:ea typeface="Times New Roman" panose="02020603050405020304" pitchFamily="18" charset="0"/>
              </a:rPr>
              <a:t>Proceso ETL dimensión materia</a:t>
            </a:r>
            <a:endParaRPr lang="es-ES_tradnl" dirty="0"/>
          </a:p>
        </p:txBody>
      </p:sp>
    </p:spTree>
    <p:extLst>
      <p:ext uri="{BB962C8B-B14F-4D97-AF65-F5344CB8AC3E}">
        <p14:creationId xmlns:p14="http://schemas.microsoft.com/office/powerpoint/2010/main" val="1062161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EAD3AA07-8767-F24A-AAC3-E1EAA0DDBCD0}"/>
              </a:ext>
            </a:extLst>
          </p:cNvPr>
          <p:cNvPicPr/>
          <p:nvPr/>
        </p:nvPicPr>
        <p:blipFill>
          <a:blip r:embed="rId8"/>
          <a:stretch>
            <a:fillRect/>
          </a:stretch>
        </p:blipFill>
        <p:spPr>
          <a:xfrm>
            <a:off x="-44575" y="1428663"/>
            <a:ext cx="5118100" cy="2641600"/>
          </a:xfrm>
          <a:prstGeom prst="rect">
            <a:avLst/>
          </a:prstGeom>
        </p:spPr>
      </p:pic>
      <p:pic>
        <p:nvPicPr>
          <p:cNvPr id="10" name="Imagen 9">
            <a:extLst>
              <a:ext uri="{FF2B5EF4-FFF2-40B4-BE49-F238E27FC236}">
                <a16:creationId xmlns:a16="http://schemas.microsoft.com/office/drawing/2014/main" id="{341CD01F-BECF-C54F-BFFD-BAD7D5ACB53C}"/>
              </a:ext>
            </a:extLst>
          </p:cNvPr>
          <p:cNvPicPr/>
          <p:nvPr/>
        </p:nvPicPr>
        <p:blipFill>
          <a:blip r:embed="rId9"/>
          <a:stretch>
            <a:fillRect/>
          </a:stretch>
        </p:blipFill>
        <p:spPr>
          <a:xfrm>
            <a:off x="3745466" y="2336205"/>
            <a:ext cx="5396230" cy="3389630"/>
          </a:xfrm>
          <a:prstGeom prst="rect">
            <a:avLst/>
          </a:prstGeom>
        </p:spPr>
      </p:pic>
      <p:sp>
        <p:nvSpPr>
          <p:cNvPr id="4" name="Rectángulo 3">
            <a:extLst>
              <a:ext uri="{FF2B5EF4-FFF2-40B4-BE49-F238E27FC236}">
                <a16:creationId xmlns:a16="http://schemas.microsoft.com/office/drawing/2014/main" id="{CBE9683D-E59B-4443-856C-0DDD9440292A}"/>
              </a:ext>
            </a:extLst>
          </p:cNvPr>
          <p:cNvSpPr/>
          <p:nvPr/>
        </p:nvSpPr>
        <p:spPr>
          <a:xfrm>
            <a:off x="2864941" y="1966873"/>
            <a:ext cx="3341684" cy="369332"/>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r>
              <a:rPr lang="es-EC" b="1" dirty="0">
                <a:latin typeface="Times New Roman" panose="02020603050405020304" pitchFamily="18" charset="0"/>
                <a:ea typeface="Times New Roman" panose="02020603050405020304" pitchFamily="18" charset="0"/>
              </a:rPr>
              <a:t>Proceso ETL dimensión periodo</a:t>
            </a:r>
            <a:endParaRPr lang="es-ES_tradnl" dirty="0"/>
          </a:p>
        </p:txBody>
      </p:sp>
    </p:spTree>
    <p:extLst>
      <p:ext uri="{BB962C8B-B14F-4D97-AF65-F5344CB8AC3E}">
        <p14:creationId xmlns:p14="http://schemas.microsoft.com/office/powerpoint/2010/main" val="3811707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EAD3AA07-8767-F24A-AAC3-E1EAA0DDBCD0}"/>
              </a:ext>
            </a:extLst>
          </p:cNvPr>
          <p:cNvPicPr/>
          <p:nvPr/>
        </p:nvPicPr>
        <p:blipFill>
          <a:blip r:embed="rId8"/>
          <a:stretch>
            <a:fillRect/>
          </a:stretch>
        </p:blipFill>
        <p:spPr>
          <a:xfrm>
            <a:off x="-44575" y="1428663"/>
            <a:ext cx="5118100" cy="2641600"/>
          </a:xfrm>
          <a:prstGeom prst="rect">
            <a:avLst/>
          </a:prstGeom>
        </p:spPr>
      </p:pic>
      <p:pic>
        <p:nvPicPr>
          <p:cNvPr id="10" name="Imagen 9">
            <a:extLst>
              <a:ext uri="{FF2B5EF4-FFF2-40B4-BE49-F238E27FC236}">
                <a16:creationId xmlns:a16="http://schemas.microsoft.com/office/drawing/2014/main" id="{341CD01F-BECF-C54F-BFFD-BAD7D5ACB53C}"/>
              </a:ext>
            </a:extLst>
          </p:cNvPr>
          <p:cNvPicPr/>
          <p:nvPr/>
        </p:nvPicPr>
        <p:blipFill>
          <a:blip r:embed="rId9"/>
          <a:stretch>
            <a:fillRect/>
          </a:stretch>
        </p:blipFill>
        <p:spPr>
          <a:xfrm>
            <a:off x="3745466" y="2336205"/>
            <a:ext cx="5396230" cy="3389630"/>
          </a:xfrm>
          <a:prstGeom prst="rect">
            <a:avLst/>
          </a:prstGeom>
        </p:spPr>
      </p:pic>
      <p:sp>
        <p:nvSpPr>
          <p:cNvPr id="4" name="Rectángulo 3">
            <a:extLst>
              <a:ext uri="{FF2B5EF4-FFF2-40B4-BE49-F238E27FC236}">
                <a16:creationId xmlns:a16="http://schemas.microsoft.com/office/drawing/2014/main" id="{CBE9683D-E59B-4443-856C-0DDD9440292A}"/>
              </a:ext>
            </a:extLst>
          </p:cNvPr>
          <p:cNvSpPr/>
          <p:nvPr/>
        </p:nvSpPr>
        <p:spPr>
          <a:xfrm>
            <a:off x="2864941" y="1966873"/>
            <a:ext cx="3341684" cy="369332"/>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r>
              <a:rPr lang="es-EC" b="1" dirty="0">
                <a:latin typeface="Times New Roman" panose="02020603050405020304" pitchFamily="18" charset="0"/>
                <a:ea typeface="Times New Roman" panose="02020603050405020304" pitchFamily="18" charset="0"/>
              </a:rPr>
              <a:t>Proceso ETL dimensión periodo</a:t>
            </a:r>
            <a:endParaRPr lang="es-ES_tradnl" dirty="0"/>
          </a:p>
        </p:txBody>
      </p:sp>
    </p:spTree>
    <p:extLst>
      <p:ext uri="{BB962C8B-B14F-4D97-AF65-F5344CB8AC3E}">
        <p14:creationId xmlns:p14="http://schemas.microsoft.com/office/powerpoint/2010/main" val="1958760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a:extLst>
              <a:ext uri="{FF2B5EF4-FFF2-40B4-BE49-F238E27FC236}">
                <a16:creationId xmlns:a16="http://schemas.microsoft.com/office/drawing/2014/main" id="{97C74CBF-82EF-5541-AC1A-0A78F4238196}"/>
              </a:ext>
            </a:extLst>
          </p:cNvPr>
          <p:cNvPicPr/>
          <p:nvPr/>
        </p:nvPicPr>
        <p:blipFill>
          <a:blip r:embed="rId8"/>
          <a:stretch>
            <a:fillRect/>
          </a:stretch>
        </p:blipFill>
        <p:spPr>
          <a:xfrm>
            <a:off x="-3176" y="1406684"/>
            <a:ext cx="3351039" cy="2386920"/>
          </a:xfrm>
          <a:prstGeom prst="rect">
            <a:avLst/>
          </a:prstGeom>
        </p:spPr>
      </p:pic>
      <p:pic>
        <p:nvPicPr>
          <p:cNvPr id="8" name="Imagen 7">
            <a:extLst>
              <a:ext uri="{FF2B5EF4-FFF2-40B4-BE49-F238E27FC236}">
                <a16:creationId xmlns:a16="http://schemas.microsoft.com/office/drawing/2014/main" id="{AB8C531F-EADE-A745-8771-98AF2E2A54B0}"/>
              </a:ext>
            </a:extLst>
          </p:cNvPr>
          <p:cNvPicPr/>
          <p:nvPr/>
        </p:nvPicPr>
        <p:blipFill>
          <a:blip r:embed="rId9"/>
          <a:stretch>
            <a:fillRect/>
          </a:stretch>
        </p:blipFill>
        <p:spPr>
          <a:xfrm>
            <a:off x="5961034" y="1406684"/>
            <a:ext cx="3089145" cy="2386920"/>
          </a:xfrm>
          <a:prstGeom prst="rect">
            <a:avLst/>
          </a:prstGeom>
        </p:spPr>
      </p:pic>
      <p:pic>
        <p:nvPicPr>
          <p:cNvPr id="11" name="Imagen 10">
            <a:extLst>
              <a:ext uri="{FF2B5EF4-FFF2-40B4-BE49-F238E27FC236}">
                <a16:creationId xmlns:a16="http://schemas.microsoft.com/office/drawing/2014/main" id="{EC93DEA5-CAB9-1D47-AFB9-D36840EF04CC}"/>
              </a:ext>
            </a:extLst>
          </p:cNvPr>
          <p:cNvPicPr/>
          <p:nvPr/>
        </p:nvPicPr>
        <p:blipFill>
          <a:blip r:embed="rId10"/>
          <a:stretch>
            <a:fillRect/>
          </a:stretch>
        </p:blipFill>
        <p:spPr>
          <a:xfrm>
            <a:off x="2483768" y="3122712"/>
            <a:ext cx="4362651" cy="2592288"/>
          </a:xfrm>
          <a:prstGeom prst="rect">
            <a:avLst/>
          </a:prstGeom>
        </p:spPr>
      </p:pic>
      <p:sp>
        <p:nvSpPr>
          <p:cNvPr id="4" name="Rectángulo 3">
            <a:extLst>
              <a:ext uri="{FF2B5EF4-FFF2-40B4-BE49-F238E27FC236}">
                <a16:creationId xmlns:a16="http://schemas.microsoft.com/office/drawing/2014/main" id="{CBE9683D-E59B-4443-856C-0DDD9440292A}"/>
              </a:ext>
            </a:extLst>
          </p:cNvPr>
          <p:cNvSpPr/>
          <p:nvPr/>
        </p:nvSpPr>
        <p:spPr>
          <a:xfrm>
            <a:off x="3112004" y="2008706"/>
            <a:ext cx="3027495" cy="369332"/>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r>
              <a:rPr lang="es-EC" b="1" dirty="0">
                <a:latin typeface="Times New Roman" panose="02020603050405020304" pitchFamily="18" charset="0"/>
                <a:ea typeface="Times New Roman" panose="02020603050405020304" pitchFamily="18" charset="0"/>
              </a:rPr>
              <a:t>Proceso ETL tabla de hechos</a:t>
            </a:r>
          </a:p>
        </p:txBody>
      </p:sp>
    </p:spTree>
    <p:extLst>
      <p:ext uri="{BB962C8B-B14F-4D97-AF65-F5344CB8AC3E}">
        <p14:creationId xmlns:p14="http://schemas.microsoft.com/office/powerpoint/2010/main" val="1041535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a:extLst>
              <a:ext uri="{FF2B5EF4-FFF2-40B4-BE49-F238E27FC236}">
                <a16:creationId xmlns:a16="http://schemas.microsoft.com/office/drawing/2014/main" id="{980FC8C8-5660-6248-A81F-8363CA21874D}"/>
              </a:ext>
            </a:extLst>
          </p:cNvPr>
          <p:cNvPicPr>
            <a:picLocks noChangeAspect="1"/>
          </p:cNvPicPr>
          <p:nvPr/>
        </p:nvPicPr>
        <p:blipFill>
          <a:blip r:embed="rId8"/>
          <a:stretch>
            <a:fillRect/>
          </a:stretch>
        </p:blipFill>
        <p:spPr>
          <a:xfrm>
            <a:off x="1050807" y="2137420"/>
            <a:ext cx="7620000" cy="3175000"/>
          </a:xfrm>
          <a:prstGeom prst="rect">
            <a:avLst/>
          </a:prstGeom>
        </p:spPr>
      </p:pic>
    </p:spTree>
    <p:extLst>
      <p:ext uri="{BB962C8B-B14F-4D97-AF65-F5344CB8AC3E}">
        <p14:creationId xmlns:p14="http://schemas.microsoft.com/office/powerpoint/2010/main" val="3489086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812D06-94A3-964B-902A-9AC042B66AC1}"/>
              </a:ext>
            </a:extLst>
          </p:cNvPr>
          <p:cNvSpPr>
            <a:spLocks noGrp="1"/>
          </p:cNvSpPr>
          <p:nvPr>
            <p:ph type="ctrTitle"/>
          </p:nvPr>
        </p:nvSpPr>
        <p:spPr>
          <a:xfrm>
            <a:off x="186427" y="265212"/>
            <a:ext cx="8944759" cy="697260"/>
          </a:xfrm>
        </p:spPr>
        <p:txBody>
          <a:bodyPr>
            <a:noAutofit/>
          </a:bodyPr>
          <a:lstStyle/>
          <a:p>
            <a:pPr algn="l">
              <a:lnSpc>
                <a:spcPct val="150000"/>
              </a:lnSpc>
            </a:pPr>
            <a:r>
              <a:rPr lang="es-ES_tradnl" sz="2000" b="1" dirty="0">
                <a:solidFill>
                  <a:srgbClr val="002060"/>
                </a:solidFill>
                <a:effectLst>
                  <a:outerShdw blurRad="50800" dist="38100" algn="l" rotWithShape="0">
                    <a:prstClr val="black">
                      <a:alpha val="40000"/>
                    </a:prstClr>
                  </a:outerShdw>
                </a:effectLst>
                <a:latin typeface="微软雅黑" pitchFamily="34" charset="-122"/>
                <a:ea typeface="微软雅黑" pitchFamily="34" charset="-122"/>
              </a:rPr>
              <a:t>INTRODUCCIÓN</a:t>
            </a:r>
            <a:endParaRPr lang="es-EC" sz="2000" b="1" dirty="0">
              <a:solidFill>
                <a:srgbClr val="002060"/>
              </a:solidFill>
              <a:effectLst>
                <a:outerShdw blurRad="50800" dist="38100" algn="l" rotWithShape="0">
                  <a:prstClr val="black">
                    <a:alpha val="40000"/>
                  </a:prstClr>
                </a:outerShdw>
              </a:effectLst>
              <a:latin typeface="微软雅黑" pitchFamily="34" charset="-122"/>
              <a:ea typeface="微软雅黑" pitchFamily="34" charset="-122"/>
            </a:endParaRPr>
          </a:p>
        </p:txBody>
      </p:sp>
      <p:sp>
        <p:nvSpPr>
          <p:cNvPr id="4" name="Rectángulo 3">
            <a:extLst>
              <a:ext uri="{FF2B5EF4-FFF2-40B4-BE49-F238E27FC236}">
                <a16:creationId xmlns:a16="http://schemas.microsoft.com/office/drawing/2014/main" id="{D27D8964-D53A-5745-A7E3-EC2A3D6AFC8F}"/>
              </a:ext>
            </a:extLst>
          </p:cNvPr>
          <p:cNvSpPr/>
          <p:nvPr/>
        </p:nvSpPr>
        <p:spPr>
          <a:xfrm>
            <a:off x="61938" y="1561356"/>
            <a:ext cx="3888432"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ES_tradnl" b="1" dirty="0"/>
              <a:t>La deserción académica dentro del sistema universitario constituye un desafío para las Instituciones de Educación Superior dentro y fuera del Ecuador. </a:t>
            </a:r>
          </a:p>
        </p:txBody>
      </p:sp>
      <p:pic>
        <p:nvPicPr>
          <p:cNvPr id="5" name="Imagen 4">
            <a:extLst>
              <a:ext uri="{FF2B5EF4-FFF2-40B4-BE49-F238E27FC236}">
                <a16:creationId xmlns:a16="http://schemas.microsoft.com/office/drawing/2014/main" id="{A834AD67-8680-4849-A60B-F3429382D236}"/>
              </a:ext>
            </a:extLst>
          </p:cNvPr>
          <p:cNvPicPr>
            <a:picLocks noChangeAspect="1"/>
          </p:cNvPicPr>
          <p:nvPr/>
        </p:nvPicPr>
        <p:blipFill>
          <a:blip r:embed="rId3">
            <a:alphaModFix amt="26000"/>
          </a:blip>
          <a:stretch>
            <a:fillRect/>
          </a:stretch>
        </p:blipFill>
        <p:spPr>
          <a:xfrm>
            <a:off x="343168" y="1149980"/>
            <a:ext cx="3797300" cy="2133600"/>
          </a:xfrm>
          <a:prstGeom prst="rect">
            <a:avLst/>
          </a:prstGeom>
        </p:spPr>
      </p:pic>
      <p:grpSp>
        <p:nvGrpSpPr>
          <p:cNvPr id="11" name="Grupo 10">
            <a:extLst>
              <a:ext uri="{FF2B5EF4-FFF2-40B4-BE49-F238E27FC236}">
                <a16:creationId xmlns:a16="http://schemas.microsoft.com/office/drawing/2014/main" id="{9D899CA2-E82B-7348-B73D-83C5CF246C88}"/>
              </a:ext>
            </a:extLst>
          </p:cNvPr>
          <p:cNvGrpSpPr/>
          <p:nvPr/>
        </p:nvGrpSpPr>
        <p:grpSpPr>
          <a:xfrm>
            <a:off x="2208957" y="3283580"/>
            <a:ext cx="3482826" cy="2076212"/>
            <a:chOff x="2006154" y="3145532"/>
            <a:chExt cx="3482826" cy="2076212"/>
          </a:xfrm>
        </p:grpSpPr>
        <p:pic>
          <p:nvPicPr>
            <p:cNvPr id="6" name="Imagen 5">
              <a:extLst>
                <a:ext uri="{FF2B5EF4-FFF2-40B4-BE49-F238E27FC236}">
                  <a16:creationId xmlns:a16="http://schemas.microsoft.com/office/drawing/2014/main" id="{8B32FED1-6178-2849-AE73-00E8575992A4}"/>
                </a:ext>
              </a:extLst>
            </p:cNvPr>
            <p:cNvPicPr>
              <a:picLocks noChangeAspect="1"/>
            </p:cNvPicPr>
            <p:nvPr/>
          </p:nvPicPr>
          <p:blipFill>
            <a:blip r:embed="rId4"/>
            <a:stretch>
              <a:fillRect/>
            </a:stretch>
          </p:blipFill>
          <p:spPr>
            <a:xfrm>
              <a:off x="2006154" y="3256420"/>
              <a:ext cx="2483768" cy="762295"/>
            </a:xfrm>
            <a:prstGeom prst="rect">
              <a:avLst/>
            </a:prstGeom>
          </p:spPr>
        </p:pic>
        <p:pic>
          <p:nvPicPr>
            <p:cNvPr id="7" name="Imagen 6">
              <a:extLst>
                <a:ext uri="{FF2B5EF4-FFF2-40B4-BE49-F238E27FC236}">
                  <a16:creationId xmlns:a16="http://schemas.microsoft.com/office/drawing/2014/main" id="{D056558B-A32B-344E-B2F8-9939B5A4E579}"/>
                </a:ext>
              </a:extLst>
            </p:cNvPr>
            <p:cNvPicPr>
              <a:picLocks noChangeAspect="1"/>
            </p:cNvPicPr>
            <p:nvPr/>
          </p:nvPicPr>
          <p:blipFill>
            <a:blip r:embed="rId5"/>
            <a:stretch>
              <a:fillRect/>
            </a:stretch>
          </p:blipFill>
          <p:spPr>
            <a:xfrm>
              <a:off x="3991988" y="3145532"/>
              <a:ext cx="1496992" cy="996702"/>
            </a:xfrm>
            <a:prstGeom prst="rect">
              <a:avLst/>
            </a:prstGeom>
          </p:spPr>
        </p:pic>
        <p:pic>
          <p:nvPicPr>
            <p:cNvPr id="8" name="Imagen 7">
              <a:extLst>
                <a:ext uri="{FF2B5EF4-FFF2-40B4-BE49-F238E27FC236}">
                  <a16:creationId xmlns:a16="http://schemas.microsoft.com/office/drawing/2014/main" id="{674E6B69-6A98-4D4C-A214-48D8323BE351}"/>
                </a:ext>
              </a:extLst>
            </p:cNvPr>
            <p:cNvPicPr>
              <a:picLocks noChangeAspect="1"/>
            </p:cNvPicPr>
            <p:nvPr/>
          </p:nvPicPr>
          <p:blipFill>
            <a:blip r:embed="rId6"/>
            <a:stretch>
              <a:fillRect/>
            </a:stretch>
          </p:blipFill>
          <p:spPr>
            <a:xfrm>
              <a:off x="2006154" y="3688618"/>
              <a:ext cx="432048" cy="261238"/>
            </a:xfrm>
            <a:prstGeom prst="rect">
              <a:avLst/>
            </a:prstGeom>
          </p:spPr>
        </p:pic>
        <p:pic>
          <p:nvPicPr>
            <p:cNvPr id="9" name="Imagen 8">
              <a:extLst>
                <a:ext uri="{FF2B5EF4-FFF2-40B4-BE49-F238E27FC236}">
                  <a16:creationId xmlns:a16="http://schemas.microsoft.com/office/drawing/2014/main" id="{4B5C8333-95A3-D143-BE8D-1228D082358C}"/>
                </a:ext>
              </a:extLst>
            </p:cNvPr>
            <p:cNvPicPr>
              <a:picLocks noChangeAspect="1"/>
            </p:cNvPicPr>
            <p:nvPr/>
          </p:nvPicPr>
          <p:blipFill rotWithShape="1">
            <a:blip r:embed="rId7">
              <a:clrChange>
                <a:clrFrom>
                  <a:srgbClr val="FFFFFF"/>
                </a:clrFrom>
                <a:clrTo>
                  <a:srgbClr val="FFFFFF">
                    <a:alpha val="0"/>
                  </a:srgbClr>
                </a:clrTo>
              </a:clrChange>
            </a:blip>
            <a:srcRect l="21116" t="-128" r="51374" b="67798"/>
            <a:stretch/>
          </p:blipFill>
          <p:spPr>
            <a:xfrm>
              <a:off x="2932847" y="3706426"/>
              <a:ext cx="631566" cy="312289"/>
            </a:xfrm>
            <a:prstGeom prst="rect">
              <a:avLst/>
            </a:prstGeom>
          </p:spPr>
        </p:pic>
        <p:pic>
          <p:nvPicPr>
            <p:cNvPr id="10" name="Imagen 9">
              <a:extLst>
                <a:ext uri="{FF2B5EF4-FFF2-40B4-BE49-F238E27FC236}">
                  <a16:creationId xmlns:a16="http://schemas.microsoft.com/office/drawing/2014/main" id="{BFA7DA8E-4A10-084D-9BBE-004E538DEC6A}"/>
                </a:ext>
              </a:extLst>
            </p:cNvPr>
            <p:cNvPicPr>
              <a:picLocks noChangeAspect="1"/>
            </p:cNvPicPr>
            <p:nvPr/>
          </p:nvPicPr>
          <p:blipFill>
            <a:blip r:embed="rId8"/>
            <a:stretch>
              <a:fillRect/>
            </a:stretch>
          </p:blipFill>
          <p:spPr>
            <a:xfrm>
              <a:off x="3085227" y="3889372"/>
              <a:ext cx="1834233" cy="1332372"/>
            </a:xfrm>
            <a:prstGeom prst="rect">
              <a:avLst/>
            </a:prstGeom>
          </p:spPr>
        </p:pic>
      </p:grpSp>
      <p:sp>
        <p:nvSpPr>
          <p:cNvPr id="12" name="Rectángulo 11">
            <a:extLst>
              <a:ext uri="{FF2B5EF4-FFF2-40B4-BE49-F238E27FC236}">
                <a16:creationId xmlns:a16="http://schemas.microsoft.com/office/drawing/2014/main" id="{052672C6-3E9F-6146-9C3F-94ED433A0C95}"/>
              </a:ext>
            </a:extLst>
          </p:cNvPr>
          <p:cNvSpPr/>
          <p:nvPr/>
        </p:nvSpPr>
        <p:spPr>
          <a:xfrm>
            <a:off x="6044216" y="1345332"/>
            <a:ext cx="2952328" cy="2308324"/>
          </a:xfrm>
          <a:prstGeom prst="rect">
            <a:avLst/>
          </a:prstGeom>
          <a:effectLst>
            <a:glow rad="292100">
              <a:srgbClr val="FFFF00">
                <a:alpha val="40000"/>
              </a:srgb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r>
              <a:rPr lang="es-ES_tradnl" b="1" dirty="0"/>
              <a:t>Profesores, autoridades educativas y estudiantes están interesados en detectar posibles patrones de comportamiento que influyan en el abandono para gestionar y reducir este comportamiento.</a:t>
            </a:r>
          </a:p>
        </p:txBody>
      </p:sp>
      <p:sp>
        <p:nvSpPr>
          <p:cNvPr id="13" name="Flecha curvada hacia la derecha 12">
            <a:extLst>
              <a:ext uri="{FF2B5EF4-FFF2-40B4-BE49-F238E27FC236}">
                <a16:creationId xmlns:a16="http://schemas.microsoft.com/office/drawing/2014/main" id="{0FC4B054-7A77-2A45-A2B7-B2BD7CBBD6E9}"/>
              </a:ext>
            </a:extLst>
          </p:cNvPr>
          <p:cNvSpPr/>
          <p:nvPr/>
        </p:nvSpPr>
        <p:spPr>
          <a:xfrm rot="19946633">
            <a:off x="1278693" y="3329008"/>
            <a:ext cx="593063" cy="995316"/>
          </a:xfrm>
          <a:prstGeom prst="curvedRightArrow">
            <a:avLst>
              <a:gd name="adj1" fmla="val 25000"/>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4" name="Flecha curvada hacia la derecha 13">
            <a:extLst>
              <a:ext uri="{FF2B5EF4-FFF2-40B4-BE49-F238E27FC236}">
                <a16:creationId xmlns:a16="http://schemas.microsoft.com/office/drawing/2014/main" id="{F0733629-F5DA-D24D-96F3-C8302662E016}"/>
              </a:ext>
            </a:extLst>
          </p:cNvPr>
          <p:cNvSpPr/>
          <p:nvPr/>
        </p:nvSpPr>
        <p:spPr>
          <a:xfrm rot="14678453">
            <a:off x="6085855" y="3759056"/>
            <a:ext cx="593063" cy="995316"/>
          </a:xfrm>
          <a:prstGeom prst="curvedRightArrow">
            <a:avLst>
              <a:gd name="adj1" fmla="val 25000"/>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Tree>
    <p:extLst>
      <p:ext uri="{BB962C8B-B14F-4D97-AF65-F5344CB8AC3E}">
        <p14:creationId xmlns:p14="http://schemas.microsoft.com/office/powerpoint/2010/main" val="2645121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4E45014C-CC1A-5C4D-B6F0-9409E40AC9A8}"/>
              </a:ext>
            </a:extLst>
          </p:cNvPr>
          <p:cNvPicPr/>
          <p:nvPr/>
        </p:nvPicPr>
        <p:blipFill>
          <a:blip r:embed="rId8"/>
          <a:stretch>
            <a:fillRect/>
          </a:stretch>
        </p:blipFill>
        <p:spPr>
          <a:xfrm>
            <a:off x="455831" y="1610496"/>
            <a:ext cx="3563888" cy="2530580"/>
          </a:xfrm>
          <a:prstGeom prst="rect">
            <a:avLst/>
          </a:prstGeom>
        </p:spPr>
      </p:pic>
      <p:pic>
        <p:nvPicPr>
          <p:cNvPr id="10" name="Imagen 9">
            <a:extLst>
              <a:ext uri="{FF2B5EF4-FFF2-40B4-BE49-F238E27FC236}">
                <a16:creationId xmlns:a16="http://schemas.microsoft.com/office/drawing/2014/main" id="{556B6136-ABFD-B845-8402-33CB3F942247}"/>
              </a:ext>
            </a:extLst>
          </p:cNvPr>
          <p:cNvPicPr/>
          <p:nvPr/>
        </p:nvPicPr>
        <p:blipFill>
          <a:blip r:embed="rId9"/>
          <a:stretch>
            <a:fillRect/>
          </a:stretch>
        </p:blipFill>
        <p:spPr>
          <a:xfrm>
            <a:off x="3708687" y="2638169"/>
            <a:ext cx="5396230" cy="2964815"/>
          </a:xfrm>
          <a:prstGeom prst="rect">
            <a:avLst/>
          </a:prstGeom>
        </p:spPr>
      </p:pic>
    </p:spTree>
    <p:extLst>
      <p:ext uri="{BB962C8B-B14F-4D97-AF65-F5344CB8AC3E}">
        <p14:creationId xmlns:p14="http://schemas.microsoft.com/office/powerpoint/2010/main" val="3422493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extLst>
              <p:ext uri="{D42A27DB-BD31-4B8C-83A1-F6EECF244321}">
                <p14:modId xmlns:p14="http://schemas.microsoft.com/office/powerpoint/2010/main" val="1311681928"/>
              </p:ext>
            </p:extLst>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E77E7447-D559-3446-A488-20D173E8F9D4}"/>
              </a:ext>
            </a:extLst>
          </p:cNvPr>
          <p:cNvPicPr>
            <a:picLocks noChangeAspect="1"/>
          </p:cNvPicPr>
          <p:nvPr/>
        </p:nvPicPr>
        <p:blipFill>
          <a:blip r:embed="rId8"/>
          <a:stretch>
            <a:fillRect/>
          </a:stretch>
        </p:blipFill>
        <p:spPr>
          <a:xfrm>
            <a:off x="2496170" y="2065412"/>
            <a:ext cx="4259163" cy="2395779"/>
          </a:xfrm>
          <a:prstGeom prst="rect">
            <a:avLst/>
          </a:prstGeom>
        </p:spPr>
      </p:pic>
    </p:spTree>
    <p:extLst>
      <p:ext uri="{BB962C8B-B14F-4D97-AF65-F5344CB8AC3E}">
        <p14:creationId xmlns:p14="http://schemas.microsoft.com/office/powerpoint/2010/main" val="2151740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a:extLst>
              <a:ext uri="{FF2B5EF4-FFF2-40B4-BE49-F238E27FC236}">
                <a16:creationId xmlns:a16="http://schemas.microsoft.com/office/drawing/2014/main" id="{61C98564-3DD2-6048-84E2-8353B6B936B1}"/>
              </a:ext>
            </a:extLst>
          </p:cNvPr>
          <p:cNvPicPr/>
          <p:nvPr/>
        </p:nvPicPr>
        <p:blipFill>
          <a:blip r:embed="rId8"/>
          <a:stretch>
            <a:fillRect/>
          </a:stretch>
        </p:blipFill>
        <p:spPr>
          <a:xfrm>
            <a:off x="155344" y="1734146"/>
            <a:ext cx="4478432" cy="2867527"/>
          </a:xfrm>
          <a:prstGeom prst="rect">
            <a:avLst/>
          </a:prstGeom>
        </p:spPr>
      </p:pic>
      <p:pic>
        <p:nvPicPr>
          <p:cNvPr id="6" name="Imagen 5">
            <a:extLst>
              <a:ext uri="{FF2B5EF4-FFF2-40B4-BE49-F238E27FC236}">
                <a16:creationId xmlns:a16="http://schemas.microsoft.com/office/drawing/2014/main" id="{358107E5-723B-F14B-BDC5-6D780265E7D2}"/>
              </a:ext>
            </a:extLst>
          </p:cNvPr>
          <p:cNvPicPr/>
          <p:nvPr/>
        </p:nvPicPr>
        <p:blipFill>
          <a:blip r:embed="rId9"/>
          <a:stretch>
            <a:fillRect/>
          </a:stretch>
        </p:blipFill>
        <p:spPr>
          <a:xfrm>
            <a:off x="4248434" y="2846204"/>
            <a:ext cx="4886414" cy="2868796"/>
          </a:xfrm>
          <a:prstGeom prst="rect">
            <a:avLst/>
          </a:prstGeom>
        </p:spPr>
      </p:pic>
    </p:spTree>
    <p:extLst>
      <p:ext uri="{BB962C8B-B14F-4D97-AF65-F5344CB8AC3E}">
        <p14:creationId xmlns:p14="http://schemas.microsoft.com/office/powerpoint/2010/main" val="1648149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a:extLst>
              <a:ext uri="{FF2B5EF4-FFF2-40B4-BE49-F238E27FC236}">
                <a16:creationId xmlns:a16="http://schemas.microsoft.com/office/drawing/2014/main" id="{798D0626-8709-F141-B62A-7F72051E7868}"/>
              </a:ext>
            </a:extLst>
          </p:cNvPr>
          <p:cNvPicPr/>
          <p:nvPr/>
        </p:nvPicPr>
        <p:blipFill>
          <a:blip r:embed="rId8"/>
          <a:stretch>
            <a:fillRect/>
          </a:stretch>
        </p:blipFill>
        <p:spPr>
          <a:xfrm>
            <a:off x="136104" y="1633364"/>
            <a:ext cx="3509148" cy="2445988"/>
          </a:xfrm>
          <a:prstGeom prst="rect">
            <a:avLst/>
          </a:prstGeom>
        </p:spPr>
      </p:pic>
      <p:pic>
        <p:nvPicPr>
          <p:cNvPr id="9" name="Imagen 8">
            <a:extLst>
              <a:ext uri="{FF2B5EF4-FFF2-40B4-BE49-F238E27FC236}">
                <a16:creationId xmlns:a16="http://schemas.microsoft.com/office/drawing/2014/main" id="{D4741C66-F993-A644-8C97-299A0EC536D4}"/>
              </a:ext>
            </a:extLst>
          </p:cNvPr>
          <p:cNvPicPr/>
          <p:nvPr/>
        </p:nvPicPr>
        <p:blipFill>
          <a:blip r:embed="rId9"/>
          <a:stretch>
            <a:fillRect/>
          </a:stretch>
        </p:blipFill>
        <p:spPr>
          <a:xfrm>
            <a:off x="3467904" y="2248660"/>
            <a:ext cx="5688632" cy="3466340"/>
          </a:xfrm>
          <a:prstGeom prst="rect">
            <a:avLst/>
          </a:prstGeom>
        </p:spPr>
      </p:pic>
    </p:spTree>
    <p:extLst>
      <p:ext uri="{BB962C8B-B14F-4D97-AF65-F5344CB8AC3E}">
        <p14:creationId xmlns:p14="http://schemas.microsoft.com/office/powerpoint/2010/main" val="1835619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a:extLst>
              <a:ext uri="{FF2B5EF4-FFF2-40B4-BE49-F238E27FC236}">
                <a16:creationId xmlns:a16="http://schemas.microsoft.com/office/drawing/2014/main" id="{2395D474-CC49-5142-B56D-A5FE59F8940E}"/>
              </a:ext>
            </a:extLst>
          </p:cNvPr>
          <p:cNvPicPr/>
          <p:nvPr/>
        </p:nvPicPr>
        <p:blipFill>
          <a:blip r:embed="rId8"/>
          <a:stretch>
            <a:fillRect/>
          </a:stretch>
        </p:blipFill>
        <p:spPr>
          <a:xfrm>
            <a:off x="485775" y="1644784"/>
            <a:ext cx="3876916" cy="2736304"/>
          </a:xfrm>
          <a:prstGeom prst="rect">
            <a:avLst/>
          </a:prstGeom>
        </p:spPr>
      </p:pic>
      <p:pic>
        <p:nvPicPr>
          <p:cNvPr id="8" name="Imagen 7">
            <a:extLst>
              <a:ext uri="{FF2B5EF4-FFF2-40B4-BE49-F238E27FC236}">
                <a16:creationId xmlns:a16="http://schemas.microsoft.com/office/drawing/2014/main" id="{0CD8D562-02E0-9345-89F0-A8ADEF64DF50}"/>
              </a:ext>
            </a:extLst>
          </p:cNvPr>
          <p:cNvPicPr/>
          <p:nvPr/>
        </p:nvPicPr>
        <p:blipFill>
          <a:blip r:embed="rId9"/>
          <a:stretch>
            <a:fillRect/>
          </a:stretch>
        </p:blipFill>
        <p:spPr>
          <a:xfrm>
            <a:off x="4139952" y="2569468"/>
            <a:ext cx="4692069" cy="2912258"/>
          </a:xfrm>
          <a:prstGeom prst="rect">
            <a:avLst/>
          </a:prstGeom>
        </p:spPr>
      </p:pic>
    </p:spTree>
    <p:extLst>
      <p:ext uri="{BB962C8B-B14F-4D97-AF65-F5344CB8AC3E}">
        <p14:creationId xmlns:p14="http://schemas.microsoft.com/office/powerpoint/2010/main" val="1539074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a:extLst>
              <a:ext uri="{FF2B5EF4-FFF2-40B4-BE49-F238E27FC236}">
                <a16:creationId xmlns:a16="http://schemas.microsoft.com/office/drawing/2014/main" id="{DCE5C2BD-CA85-4040-96FB-3D86288FE8CB}"/>
              </a:ext>
            </a:extLst>
          </p:cNvPr>
          <p:cNvPicPr/>
          <p:nvPr/>
        </p:nvPicPr>
        <p:blipFill>
          <a:blip r:embed="rId8"/>
          <a:stretch>
            <a:fillRect/>
          </a:stretch>
        </p:blipFill>
        <p:spPr>
          <a:xfrm>
            <a:off x="1994111" y="1789928"/>
            <a:ext cx="5342793" cy="3515844"/>
          </a:xfrm>
          <a:prstGeom prst="rect">
            <a:avLst/>
          </a:prstGeom>
        </p:spPr>
      </p:pic>
    </p:spTree>
    <p:extLst>
      <p:ext uri="{BB962C8B-B14F-4D97-AF65-F5344CB8AC3E}">
        <p14:creationId xmlns:p14="http://schemas.microsoft.com/office/powerpoint/2010/main" val="669830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3">
            <a:extLst>
              <a:ext uri="{FF2B5EF4-FFF2-40B4-BE49-F238E27FC236}">
                <a16:creationId xmlns:a16="http://schemas.microsoft.com/office/drawing/2014/main" id="{D7DF805F-4CFA-9046-9DB7-7B946B7351F3}"/>
              </a:ext>
            </a:extLst>
          </p:cNvPr>
          <p:cNvSpPr/>
          <p:nvPr/>
        </p:nvSpPr>
        <p:spPr>
          <a:xfrm>
            <a:off x="-533720" y="1597551"/>
            <a:ext cx="4680520" cy="646331"/>
          </a:xfrm>
          <a:prstGeom prst="rect">
            <a:avLst/>
          </a:prstGeom>
        </p:spPr>
        <p:txBody>
          <a:bodyPr wrap="square">
            <a:spAutoFit/>
          </a:bodyPr>
          <a:lstStyle/>
          <a:p>
            <a:pPr lvl="2">
              <a:spcBef>
                <a:spcPts val="1200"/>
              </a:spcBef>
              <a:spcAft>
                <a:spcPts val="300"/>
              </a:spcAft>
            </a:pPr>
            <a:r>
              <a:rPr lang="es-EC" b="1" i="1" dirty="0">
                <a:latin typeface="Times New Roman" panose="02020603050405020304" pitchFamily="18" charset="0"/>
                <a:ea typeface="MS Gothic" panose="020B0609070205080204" pitchFamily="49" charset="-128"/>
                <a:cs typeface="Times New Roman" panose="02020603050405020304" pitchFamily="18" charset="0"/>
              </a:rPr>
              <a:t>Identificación de algoritmo de minería de datos</a:t>
            </a:r>
            <a:endParaRPr lang="es-EC" b="1" i="1" dirty="0">
              <a:effectLst/>
              <a:latin typeface="Times New Roman" panose="02020603050405020304" pitchFamily="18" charset="0"/>
              <a:ea typeface="MS Gothic" panose="020B0609070205080204" pitchFamily="49" charset="-128"/>
              <a:cs typeface="Times New Roman" panose="02020603050405020304" pitchFamily="18" charset="0"/>
            </a:endParaRPr>
          </a:p>
        </p:txBody>
      </p:sp>
      <p:pic>
        <p:nvPicPr>
          <p:cNvPr id="6" name="Imagen 5">
            <a:extLst>
              <a:ext uri="{FF2B5EF4-FFF2-40B4-BE49-F238E27FC236}">
                <a16:creationId xmlns:a16="http://schemas.microsoft.com/office/drawing/2014/main" id="{090F6200-7C8C-D74A-9283-3DE100378843}"/>
              </a:ext>
            </a:extLst>
          </p:cNvPr>
          <p:cNvPicPr>
            <a:picLocks noChangeAspect="1"/>
          </p:cNvPicPr>
          <p:nvPr/>
        </p:nvPicPr>
        <p:blipFill>
          <a:blip r:embed="rId8"/>
          <a:stretch>
            <a:fillRect/>
          </a:stretch>
        </p:blipFill>
        <p:spPr>
          <a:xfrm>
            <a:off x="4146800" y="1428014"/>
            <a:ext cx="4601664" cy="4569182"/>
          </a:xfrm>
          <a:prstGeom prst="rect">
            <a:avLst/>
          </a:prstGeom>
        </p:spPr>
      </p:pic>
    </p:spTree>
    <p:extLst>
      <p:ext uri="{BB962C8B-B14F-4D97-AF65-F5344CB8AC3E}">
        <p14:creationId xmlns:p14="http://schemas.microsoft.com/office/powerpoint/2010/main" val="1972559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a 4">
            <a:extLst>
              <a:ext uri="{FF2B5EF4-FFF2-40B4-BE49-F238E27FC236}">
                <a16:creationId xmlns:a16="http://schemas.microsoft.com/office/drawing/2014/main" id="{893AD1B4-5EF4-5B4D-AFB5-3A292DA842B3}"/>
              </a:ext>
            </a:extLst>
          </p:cNvPr>
          <p:cNvGraphicFramePr/>
          <p:nvPr>
            <p:extLst>
              <p:ext uri="{D42A27DB-BD31-4B8C-83A1-F6EECF244321}">
                <p14:modId xmlns:p14="http://schemas.microsoft.com/office/powerpoint/2010/main" val="914047490"/>
              </p:ext>
            </p:extLst>
          </p:nvPr>
        </p:nvGraphicFramePr>
        <p:xfrm>
          <a:off x="1259632" y="1633364"/>
          <a:ext cx="7134225" cy="38884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003448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a:extLst>
              <a:ext uri="{FF2B5EF4-FFF2-40B4-BE49-F238E27FC236}">
                <a16:creationId xmlns:a16="http://schemas.microsoft.com/office/drawing/2014/main" id="{4E249398-631D-9C41-BE8F-D2D5C0E74B3F}"/>
              </a:ext>
            </a:extLst>
          </p:cNvPr>
          <p:cNvPicPr/>
          <p:nvPr/>
        </p:nvPicPr>
        <p:blipFill>
          <a:blip r:embed="rId8"/>
          <a:stretch>
            <a:fillRect/>
          </a:stretch>
        </p:blipFill>
        <p:spPr>
          <a:xfrm>
            <a:off x="521296" y="1417341"/>
            <a:ext cx="8011144" cy="3168352"/>
          </a:xfrm>
          <a:prstGeom prst="rect">
            <a:avLst/>
          </a:prstGeom>
        </p:spPr>
      </p:pic>
    </p:spTree>
    <p:extLst>
      <p:ext uri="{BB962C8B-B14F-4D97-AF65-F5344CB8AC3E}">
        <p14:creationId xmlns:p14="http://schemas.microsoft.com/office/powerpoint/2010/main" val="2879168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a:extLst>
              <a:ext uri="{FF2B5EF4-FFF2-40B4-BE49-F238E27FC236}">
                <a16:creationId xmlns:a16="http://schemas.microsoft.com/office/drawing/2014/main" id="{E20D534C-38DE-8345-A4EF-B7FD659C686E}"/>
              </a:ext>
            </a:extLst>
          </p:cNvPr>
          <p:cNvPicPr/>
          <p:nvPr/>
        </p:nvPicPr>
        <p:blipFill>
          <a:blip r:embed="rId8"/>
          <a:stretch>
            <a:fillRect/>
          </a:stretch>
        </p:blipFill>
        <p:spPr>
          <a:xfrm>
            <a:off x="2555776" y="1608208"/>
            <a:ext cx="5170177" cy="4015106"/>
          </a:xfrm>
          <a:prstGeom prst="rect">
            <a:avLst/>
          </a:prstGeom>
        </p:spPr>
      </p:pic>
    </p:spTree>
    <p:extLst>
      <p:ext uri="{BB962C8B-B14F-4D97-AF65-F5344CB8AC3E}">
        <p14:creationId xmlns:p14="http://schemas.microsoft.com/office/powerpoint/2010/main" val="274614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20" y="285732"/>
            <a:ext cx="4605620"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PLANTEAMIENTO DEL PROBLEMA</a:t>
            </a:r>
            <a:endParaRPr lang="zh-CN" altLang="en-US" sz="2000" b="1" dirty="0">
              <a:solidFill>
                <a:srgbClr val="002060"/>
              </a:solidFill>
              <a:latin typeface="微软雅黑" pitchFamily="34" charset="-122"/>
              <a:ea typeface="微软雅黑" pitchFamily="34" charset="-122"/>
            </a:endParaRPr>
          </a:p>
        </p:txBody>
      </p:sp>
      <p:grpSp>
        <p:nvGrpSpPr>
          <p:cNvPr id="21" name="组合 8"/>
          <p:cNvGrpSpPr/>
          <p:nvPr/>
        </p:nvGrpSpPr>
        <p:grpSpPr>
          <a:xfrm>
            <a:off x="2584069" y="926563"/>
            <a:ext cx="6559931" cy="3478292"/>
            <a:chOff x="2584069" y="1592195"/>
            <a:chExt cx="6236403" cy="3478292"/>
          </a:xfrm>
        </p:grpSpPr>
        <p:grpSp>
          <p:nvGrpSpPr>
            <p:cNvPr id="25" name="组合 2"/>
            <p:cNvGrpSpPr/>
            <p:nvPr/>
          </p:nvGrpSpPr>
          <p:grpSpPr>
            <a:xfrm>
              <a:off x="2584069" y="1592195"/>
              <a:ext cx="3763541" cy="3478292"/>
              <a:chOff x="2584069" y="1592195"/>
              <a:chExt cx="3763541" cy="3478292"/>
            </a:xfrm>
          </p:grpSpPr>
          <p:sp>
            <p:nvSpPr>
              <p:cNvPr id="32" name="AutoShape 4"/>
              <p:cNvSpPr>
                <a:spLocks noChangeArrowheads="1"/>
              </p:cNvSpPr>
              <p:nvPr/>
            </p:nvSpPr>
            <p:spPr bwMode="gray">
              <a:xfrm rot="19367479">
                <a:off x="2584069" y="1592195"/>
                <a:ext cx="3763541" cy="3478292"/>
              </a:xfrm>
              <a:custGeom>
                <a:avLst/>
                <a:gdLst>
                  <a:gd name="G0" fmla="+- 2978742 0 0"/>
                  <a:gd name="G1" fmla="+- -2701147 0 0"/>
                  <a:gd name="G2" fmla="+- 2978742 0 -2701147"/>
                  <a:gd name="G3" fmla="+- 10800 0 0"/>
                  <a:gd name="G4" fmla="+- 0 0 2978742"/>
                  <a:gd name="T0" fmla="*/ 360 256 1"/>
                  <a:gd name="T1" fmla="*/ 0 256 1"/>
                  <a:gd name="G5" fmla="+- G2 T0 T1"/>
                  <a:gd name="G6" fmla="?: G2 G2 G5"/>
                  <a:gd name="G7" fmla="+- 0 0 G6"/>
                  <a:gd name="G8" fmla="+- 7349 0 0"/>
                  <a:gd name="G9" fmla="+- 0 0 -2701147"/>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701147"/>
                  <a:gd name="G36" fmla="sin G34 -2701147"/>
                  <a:gd name="G37" fmla="+/ -2701147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92 w 21600"/>
                  <a:gd name="T5" fmla="*/ 11199 h 21600"/>
                  <a:gd name="T6" fmla="*/ 17626 w 21600"/>
                  <a:gd name="T7" fmla="*/ 4820 h 21600"/>
                  <a:gd name="T8" fmla="*/ 18143 w 21600"/>
                  <a:gd name="T9" fmla="*/ 11071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018"/>
                      <a:pt x="17501" y="7297"/>
                      <a:pt x="16328" y="5957"/>
                    </a:cubicBezTo>
                    <a:lnTo>
                      <a:pt x="18924" y="3683"/>
                    </a:lnTo>
                    <a:cubicBezTo>
                      <a:pt x="20649" y="5653"/>
                      <a:pt x="21600" y="8182"/>
                      <a:pt x="21600" y="10800"/>
                    </a:cubicBezTo>
                    <a:cubicBezTo>
                      <a:pt x="21600" y="13693"/>
                      <a:pt x="20438" y="16466"/>
                      <a:pt x="18376" y="18496"/>
                    </a:cubicBezTo>
                    <a:lnTo>
                      <a:pt x="20270" y="20420"/>
                    </a:lnTo>
                    <a:lnTo>
                      <a:pt x="14012" y="20372"/>
                    </a:lnTo>
                    <a:lnTo>
                      <a:pt x="14061" y="14113"/>
                    </a:lnTo>
                    <a:lnTo>
                      <a:pt x="15955" y="16037"/>
                    </a:lnTo>
                    <a:close/>
                  </a:path>
                </a:pathLst>
              </a:custGeom>
              <a:gradFill>
                <a:gsLst>
                  <a:gs pos="33000">
                    <a:srgbClr val="2676FF">
                      <a:lumMod val="60000"/>
                      <a:lumOff val="40000"/>
                    </a:srgbClr>
                  </a:gs>
                  <a:gs pos="100000">
                    <a:srgbClr val="2676FF"/>
                  </a:gs>
                </a:gsLst>
                <a:lin ang="16200000" scaled="0"/>
              </a:gradFill>
              <a:ln w="3175" cap="flat" cmpd="sng" algn="ctr">
                <a:solidFill>
                  <a:srgbClr val="2676FF">
                    <a:lumMod val="60000"/>
                    <a:lumOff val="40000"/>
                  </a:srgbClr>
                </a:solidFill>
                <a:prstDash val="solid"/>
              </a:ln>
              <a:effectLst>
                <a:outerShdw blurRad="50800" dist="38100" dir="2700000" algn="tl" rotWithShape="0">
                  <a:prstClr val="black">
                    <a:alpha val="40000"/>
                  </a:prstClr>
                </a:outerShdw>
              </a:effectLst>
              <a:extLst/>
            </p:spPr>
            <p:txBody>
              <a:bodyPr lIns="0" rIns="0" anchor="ctr"/>
              <a:lstStyle/>
              <a:p>
                <a:pPr marL="0" marR="0" lvl="0" indent="0" algn="ctr" defTabSz="914400" eaLnBrk="1" fontAlgn="base" latinLnBrk="0" hangingPunct="1">
                  <a:lnSpc>
                    <a:spcPct val="120000"/>
                  </a:lnSpc>
                  <a:spcBef>
                    <a:spcPts val="600"/>
                  </a:spcBef>
                  <a:spcAft>
                    <a:spcPts val="600"/>
                  </a:spcAft>
                  <a:buClrTx/>
                  <a:buSzTx/>
                  <a:buFontTx/>
                  <a:buNone/>
                  <a:tabLst/>
                  <a:defRPr/>
                </a:pPr>
                <a:endParaRPr kumimoji="0" lang="zh-CN" altLang="en-US" sz="2800" b="0" i="0" u="none" strike="noStrike" kern="0" cap="none" spc="0" normalizeH="0" baseline="0" noProof="0">
                  <a:ln>
                    <a:noFill/>
                  </a:ln>
                  <a:solidFill>
                    <a:sysClr val="window" lastClr="FFFFFF"/>
                  </a:solidFill>
                  <a:effectLst/>
                  <a:uLnTx/>
                  <a:uFillTx/>
                  <a:latin typeface="Impact" pitchFamily="34" charset="0"/>
                  <a:ea typeface="微软雅黑" pitchFamily="34" charset="-122"/>
                  <a:cs typeface="+mn-cs"/>
                </a:endParaRPr>
              </a:p>
            </p:txBody>
          </p:sp>
          <p:sp>
            <p:nvSpPr>
              <p:cNvPr id="33" name="WordArt 7"/>
              <p:cNvSpPr>
                <a:spLocks noChangeArrowheads="1" noChangeShapeType="1" noTextEdit="1"/>
              </p:cNvSpPr>
              <p:nvPr/>
            </p:nvSpPr>
            <p:spPr bwMode="gray">
              <a:xfrm rot="3394332">
                <a:off x="3957638" y="2074625"/>
                <a:ext cx="2105025" cy="177165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2808676"/>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altLang="zh-CN" sz="2000" b="0" i="0" u="none" strike="noStrike" kern="10" cap="none" spc="0" normalizeH="0" baseline="0" noProof="0" dirty="0">
                    <a:ln w="6350">
                      <a:noFill/>
                      <a:round/>
                      <a:headEnd/>
                      <a:tailEnd/>
                    </a:ln>
                    <a:solidFill>
                      <a:srgbClr val="FFFFFF"/>
                    </a:solidFill>
                    <a:effectLst/>
                    <a:uLnTx/>
                    <a:uFillTx/>
                    <a:latin typeface="微软雅黑" pitchFamily="34" charset="-122"/>
                    <a:ea typeface="微软雅黑" pitchFamily="34" charset="-122"/>
                    <a:cs typeface="Arial"/>
                  </a:rPr>
                  <a:t>ALTA DESERCIÒN ACADÈMICA EN ESFOT</a:t>
                </a:r>
                <a:endParaRPr kumimoji="0" lang="zh-CN" altLang="en-US" sz="2000" b="0" i="0" u="none" strike="noStrike" kern="10" cap="none" spc="0" normalizeH="0" baseline="0" noProof="0" dirty="0">
                  <a:ln w="6350">
                    <a:noFill/>
                    <a:round/>
                    <a:headEnd/>
                    <a:tailEnd/>
                  </a:ln>
                  <a:solidFill>
                    <a:srgbClr val="FFFFFF"/>
                  </a:solidFill>
                  <a:effectLst/>
                  <a:uLnTx/>
                  <a:uFillTx/>
                  <a:latin typeface="微软雅黑" pitchFamily="34" charset="-122"/>
                  <a:ea typeface="微软雅黑" pitchFamily="34" charset="-122"/>
                  <a:cs typeface="Arial"/>
                </a:endParaRPr>
              </a:p>
            </p:txBody>
          </p:sp>
        </p:grpSp>
        <p:sp>
          <p:nvSpPr>
            <p:cNvPr id="29" name="Line 19"/>
            <p:cNvSpPr>
              <a:spLocks noChangeShapeType="1"/>
            </p:cNvSpPr>
            <p:nvPr/>
          </p:nvSpPr>
          <p:spPr bwMode="auto">
            <a:xfrm flipH="1">
              <a:off x="5919788" y="2119075"/>
              <a:ext cx="2403475" cy="0"/>
            </a:xfrm>
            <a:prstGeom prst="line">
              <a:avLst/>
            </a:prstGeom>
            <a:noFill/>
            <a:ln w="19050">
              <a:solidFill>
                <a:srgbClr val="2676FF">
                  <a:lumMod val="60000"/>
                  <a:lumOff val="40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30" name="TextBox 19"/>
            <p:cNvSpPr txBox="1">
              <a:spLocks noChangeArrowheads="1"/>
            </p:cNvSpPr>
            <p:nvPr/>
          </p:nvSpPr>
          <p:spPr bwMode="auto">
            <a:xfrm>
              <a:off x="6558476" y="1771599"/>
              <a:ext cx="17282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zh-CN" sz="1200" b="1"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宋体" pitchFamily="2" charset="-122"/>
                </a:rPr>
                <a:t>ALTA DESERCIÓN</a:t>
              </a: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宋体" pitchFamily="2" charset="-122"/>
              </a:endParaRPr>
            </a:p>
          </p:txBody>
        </p:sp>
        <p:sp>
          <p:nvSpPr>
            <p:cNvPr id="31" name="TextBox 20"/>
            <p:cNvSpPr txBox="1"/>
            <p:nvPr/>
          </p:nvSpPr>
          <p:spPr bwMode="auto">
            <a:xfrm>
              <a:off x="6558476" y="2142190"/>
              <a:ext cx="2261996" cy="1760354"/>
            </a:xfrm>
            <a:prstGeom prst="rect">
              <a:avLst/>
            </a:prstGeom>
            <a:noFill/>
          </p:spPr>
          <p:txBody>
            <a:bodyPr vert="horz" wrap="square" lIns="91440" tIns="45720" rIns="91440" bIns="45720" numCol="1" anchor="t" anchorCtr="0" compatLnSpc="1">
              <a:prstTxWarp prst="textNoShape">
                <a:avLst/>
              </a:prstTxWarp>
              <a:spAutoFit/>
            </a:bodyPr>
            <a:lstStyle/>
            <a:p>
              <a:pPr lvl="0" algn="ctr" fontAlgn="base">
                <a:lnSpc>
                  <a:spcPct val="150000"/>
                </a:lnSpc>
                <a:spcBef>
                  <a:spcPct val="0"/>
                </a:spcBef>
                <a:spcAft>
                  <a:spcPct val="0"/>
                </a:spcAft>
                <a:defRPr/>
              </a:pPr>
              <a:r>
                <a:rPr lang="es-EC" altLang="zh-CN" sz="1050" kern="0" dirty="0">
                  <a:solidFill>
                    <a:srgbClr val="7D7D7D"/>
                  </a:solidFill>
                  <a:latin typeface="微软雅黑" pitchFamily="34" charset="-122"/>
                  <a:ea typeface="微软雅黑" pitchFamily="34" charset="-122"/>
                </a:rPr>
                <a:t>La alta deserción académicas, es una problemática que enfrenta la Escuela de Formación de Tecnólogos (ESFOT) de la Escuela Politécnica Nacional (EPN), debido a diversos factores. </a:t>
              </a:r>
              <a:endParaRPr kumimoji="0" lang="zh-CN" altLang="en-US" sz="1050" b="0" i="0" u="none" strike="noStrike" kern="0" cap="none" spc="0" normalizeH="0" baseline="0" noProof="0" dirty="0">
                <a:ln>
                  <a:noFill/>
                </a:ln>
                <a:solidFill>
                  <a:srgbClr val="7D7D7D"/>
                </a:solidFill>
                <a:effectLst/>
                <a:uLnTx/>
                <a:uFillTx/>
                <a:latin typeface="微软雅黑" pitchFamily="34" charset="-122"/>
                <a:ea typeface="微软雅黑" pitchFamily="34" charset="-122"/>
              </a:endParaRPr>
            </a:p>
          </p:txBody>
        </p:sp>
      </p:grpSp>
      <p:grpSp>
        <p:nvGrpSpPr>
          <p:cNvPr id="34" name="组合 11"/>
          <p:cNvGrpSpPr/>
          <p:nvPr/>
        </p:nvGrpSpPr>
        <p:grpSpPr>
          <a:xfrm>
            <a:off x="898800" y="891057"/>
            <a:ext cx="5715488" cy="3477329"/>
            <a:chOff x="898796" y="1556687"/>
            <a:chExt cx="5715488" cy="3477329"/>
          </a:xfrm>
        </p:grpSpPr>
        <p:grpSp>
          <p:nvGrpSpPr>
            <p:cNvPr id="35" name="组合 1"/>
            <p:cNvGrpSpPr/>
            <p:nvPr/>
          </p:nvGrpSpPr>
          <p:grpSpPr>
            <a:xfrm>
              <a:off x="2849700" y="1556687"/>
              <a:ext cx="3764584" cy="3477329"/>
              <a:chOff x="2849700" y="1556687"/>
              <a:chExt cx="3764584" cy="3477329"/>
            </a:xfrm>
          </p:grpSpPr>
          <p:sp>
            <p:nvSpPr>
              <p:cNvPr id="39" name="AutoShape 6"/>
              <p:cNvSpPr>
                <a:spLocks noChangeArrowheads="1"/>
              </p:cNvSpPr>
              <p:nvPr/>
            </p:nvSpPr>
            <p:spPr bwMode="gray">
              <a:xfrm rot="12146960">
                <a:off x="2849700" y="1556687"/>
                <a:ext cx="3764584" cy="3477329"/>
              </a:xfrm>
              <a:custGeom>
                <a:avLst/>
                <a:gdLst>
                  <a:gd name="G0" fmla="+- 2978742 0 0"/>
                  <a:gd name="G1" fmla="+- -2534030 0 0"/>
                  <a:gd name="G2" fmla="+- 2978742 0 -2534030"/>
                  <a:gd name="G3" fmla="+- 10800 0 0"/>
                  <a:gd name="G4" fmla="+- 0 0 2978742"/>
                  <a:gd name="T0" fmla="*/ 360 256 1"/>
                  <a:gd name="T1" fmla="*/ 0 256 1"/>
                  <a:gd name="G5" fmla="+- G2 T0 T1"/>
                  <a:gd name="G6" fmla="?: G2 G2 G5"/>
                  <a:gd name="G7" fmla="+- 0 0 G6"/>
                  <a:gd name="G8" fmla="+- 7349 0 0"/>
                  <a:gd name="G9" fmla="+- 0 0 -2534030"/>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534030"/>
                  <a:gd name="G36" fmla="sin G34 -2534030"/>
                  <a:gd name="G37" fmla="+/ -2534030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81 w 21600"/>
                  <a:gd name="T5" fmla="*/ 11439 h 21600"/>
                  <a:gd name="T6" fmla="*/ 17885 w 21600"/>
                  <a:gd name="T7" fmla="*/ 5130 h 21600"/>
                  <a:gd name="T8" fmla="*/ 18136 w 21600"/>
                  <a:gd name="T9" fmla="*/ 11234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130"/>
                      <a:pt x="17580" y="7511"/>
                      <a:pt x="16538" y="6208"/>
                    </a:cubicBezTo>
                    <a:lnTo>
                      <a:pt x="19232" y="4052"/>
                    </a:lnTo>
                    <a:cubicBezTo>
                      <a:pt x="20765" y="5967"/>
                      <a:pt x="21600" y="8347"/>
                      <a:pt x="21600" y="10800"/>
                    </a:cubicBezTo>
                    <a:cubicBezTo>
                      <a:pt x="21600" y="13693"/>
                      <a:pt x="20438" y="16466"/>
                      <a:pt x="18376" y="18496"/>
                    </a:cubicBezTo>
                    <a:lnTo>
                      <a:pt x="20270" y="20420"/>
                    </a:lnTo>
                    <a:lnTo>
                      <a:pt x="14012" y="20372"/>
                    </a:lnTo>
                    <a:lnTo>
                      <a:pt x="14061" y="14113"/>
                    </a:lnTo>
                    <a:lnTo>
                      <a:pt x="15955" y="16037"/>
                    </a:lnTo>
                    <a:close/>
                  </a:path>
                </a:pathLst>
              </a:cu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5400000" algn="t" rotWithShape="0">
                  <a:prstClr val="black">
                    <a:alpha val="40000"/>
                  </a:prstClr>
                </a:outerShdw>
              </a:effectLst>
              <a:extLst/>
            </p:spPr>
            <p:txBody>
              <a:bodyPr anchor="ct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40" name="WordArt 9"/>
              <p:cNvSpPr>
                <a:spLocks noChangeArrowheads="1" noChangeShapeType="1" noTextEdit="1"/>
              </p:cNvSpPr>
              <p:nvPr/>
            </p:nvSpPr>
            <p:spPr bwMode="gray">
              <a:xfrm rot="17984564">
                <a:off x="3069432" y="2134156"/>
                <a:ext cx="2105025" cy="1770063"/>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2807259"/>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altLang="zh-CN" sz="2000" kern="10" dirty="0">
                    <a:ln w="6350">
                      <a:noFill/>
                      <a:round/>
                      <a:headEnd/>
                      <a:tailEnd/>
                    </a:ln>
                    <a:solidFill>
                      <a:srgbClr val="4D4D4D"/>
                    </a:solidFill>
                    <a:latin typeface="微软雅黑" pitchFamily="34" charset="-122"/>
                    <a:ea typeface="微软雅黑" pitchFamily="34" charset="-122"/>
                    <a:cs typeface="Arial"/>
                  </a:rPr>
                  <a:t>DATOS OCULTOS</a:t>
                </a:r>
                <a:endParaRPr kumimoji="0" lang="zh-CN" altLang="en-US" sz="2000" b="0" i="0" u="none" strike="noStrike" kern="10" cap="none" spc="0" normalizeH="0" baseline="0" noProof="0" dirty="0">
                  <a:ln w="6350">
                    <a:noFill/>
                    <a:round/>
                    <a:headEnd/>
                    <a:tailEnd/>
                  </a:ln>
                  <a:solidFill>
                    <a:srgbClr val="4D4D4D"/>
                  </a:solidFill>
                  <a:effectLst/>
                  <a:uLnTx/>
                  <a:uFillTx/>
                  <a:latin typeface="微软雅黑" pitchFamily="34" charset="-122"/>
                  <a:ea typeface="微软雅黑" pitchFamily="34" charset="-122"/>
                  <a:cs typeface="Arial"/>
                </a:endParaRPr>
              </a:p>
            </p:txBody>
          </p:sp>
        </p:grpSp>
        <p:sp>
          <p:nvSpPr>
            <p:cNvPr id="36" name="Line 17"/>
            <p:cNvSpPr>
              <a:spLocks noChangeShapeType="1"/>
            </p:cNvSpPr>
            <p:nvPr/>
          </p:nvSpPr>
          <p:spPr bwMode="auto">
            <a:xfrm>
              <a:off x="914401" y="2119075"/>
              <a:ext cx="2405062" cy="0"/>
            </a:xfrm>
            <a:prstGeom prst="line">
              <a:avLst/>
            </a:prstGeom>
            <a:noFill/>
            <a:ln w="19050">
              <a:solidFill>
                <a:srgbClr val="2676FF">
                  <a:lumMod val="60000"/>
                  <a:lumOff val="40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37" name="TextBox 19"/>
            <p:cNvSpPr txBox="1">
              <a:spLocks noChangeArrowheads="1"/>
            </p:cNvSpPr>
            <p:nvPr/>
          </p:nvSpPr>
          <p:spPr bwMode="auto">
            <a:xfrm>
              <a:off x="898796" y="1771599"/>
              <a:ext cx="20639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zh-CN" sz="1200" b="1"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宋体" pitchFamily="2" charset="-122"/>
                </a:rPr>
                <a:t>DATOS NO UTILIZADOS</a:t>
              </a: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宋体" pitchFamily="2" charset="-122"/>
              </a:endParaRPr>
            </a:p>
          </p:txBody>
        </p:sp>
        <p:sp>
          <p:nvSpPr>
            <p:cNvPr id="38" name="TextBox 20"/>
            <p:cNvSpPr txBox="1"/>
            <p:nvPr/>
          </p:nvSpPr>
          <p:spPr bwMode="auto">
            <a:xfrm>
              <a:off x="898797" y="2164177"/>
              <a:ext cx="1728787" cy="2487476"/>
            </a:xfrm>
            <a:prstGeom prst="rect">
              <a:avLst/>
            </a:prstGeom>
            <a:noFill/>
          </p:spPr>
          <p:txBody>
            <a:bodyPr vert="horz" wrap="square" lIns="91440" tIns="45720" rIns="91440" bIns="45720" numCol="1" anchor="t" anchorCtr="0" compatLnSpc="1">
              <a:prstTxWarp prst="textNoShape">
                <a:avLst/>
              </a:prstTxWarp>
              <a:spAutoFit/>
            </a:bodyPr>
            <a:lstStyle/>
            <a:p>
              <a:pPr lvl="0" algn="ctr" fontAlgn="base">
                <a:lnSpc>
                  <a:spcPct val="150000"/>
                </a:lnSpc>
                <a:spcBef>
                  <a:spcPct val="0"/>
                </a:spcBef>
                <a:spcAft>
                  <a:spcPct val="0"/>
                </a:spcAft>
                <a:defRPr/>
              </a:pPr>
              <a:r>
                <a:rPr lang="es-EC" sz="1050" kern="0" dirty="0">
                  <a:solidFill>
                    <a:srgbClr val="7D7D7D"/>
                  </a:solidFill>
                  <a:latin typeface="微软雅黑" pitchFamily="34" charset="-122"/>
                  <a:ea typeface="微软雅黑" pitchFamily="34" charset="-122"/>
                </a:rPr>
                <a:t>No se consideraban datos históricos del rendimiento, problemas económicos, factores que le afectaron en semestres anteriores entre otros, a pesar que dicha información se encuentra almacenada en las bases de datos. </a:t>
              </a:r>
              <a:endParaRPr lang="es-EC" altLang="zh-CN" sz="1050" kern="0" dirty="0">
                <a:solidFill>
                  <a:srgbClr val="7D7D7D"/>
                </a:solidFill>
                <a:latin typeface="微软雅黑" pitchFamily="34" charset="-122"/>
                <a:ea typeface="微软雅黑" pitchFamily="34" charset="-122"/>
              </a:endParaRPr>
            </a:p>
          </p:txBody>
        </p:sp>
      </p:grpSp>
      <p:grpSp>
        <p:nvGrpSpPr>
          <p:cNvPr id="41" name="组合 18"/>
          <p:cNvGrpSpPr/>
          <p:nvPr/>
        </p:nvGrpSpPr>
        <p:grpSpPr>
          <a:xfrm>
            <a:off x="2831777" y="542856"/>
            <a:ext cx="5110486" cy="5013389"/>
            <a:chOff x="2831777" y="1208487"/>
            <a:chExt cx="5110486" cy="5013389"/>
          </a:xfrm>
        </p:grpSpPr>
        <p:grpSp>
          <p:nvGrpSpPr>
            <p:cNvPr id="42" name="组合 3"/>
            <p:cNvGrpSpPr/>
            <p:nvPr/>
          </p:nvGrpSpPr>
          <p:grpSpPr>
            <a:xfrm>
              <a:off x="2831777" y="1208487"/>
              <a:ext cx="3477329" cy="3764584"/>
              <a:chOff x="2831777" y="1208487"/>
              <a:chExt cx="3477329" cy="3764584"/>
            </a:xfrm>
          </p:grpSpPr>
          <p:sp>
            <p:nvSpPr>
              <p:cNvPr id="46" name="AutoShape 5"/>
              <p:cNvSpPr>
                <a:spLocks noChangeArrowheads="1"/>
              </p:cNvSpPr>
              <p:nvPr/>
            </p:nvSpPr>
            <p:spPr bwMode="gray">
              <a:xfrm rot="5078397">
                <a:off x="2688150" y="1352114"/>
                <a:ext cx="3764584" cy="3477329"/>
              </a:xfrm>
              <a:custGeom>
                <a:avLst/>
                <a:gdLst>
                  <a:gd name="G0" fmla="+- 2978742 0 0"/>
                  <a:gd name="G1" fmla="+- -2701274 0 0"/>
                  <a:gd name="G2" fmla="+- 2978742 0 -2701274"/>
                  <a:gd name="G3" fmla="+- 10800 0 0"/>
                  <a:gd name="G4" fmla="+- 0 0 2978742"/>
                  <a:gd name="T0" fmla="*/ 360 256 1"/>
                  <a:gd name="T1" fmla="*/ 0 256 1"/>
                  <a:gd name="G5" fmla="+- G2 T0 T1"/>
                  <a:gd name="G6" fmla="?: G2 G2 G5"/>
                  <a:gd name="G7" fmla="+- 0 0 G6"/>
                  <a:gd name="G8" fmla="+- 7349 0 0"/>
                  <a:gd name="G9" fmla="+- 0 0 -2701274"/>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701274"/>
                  <a:gd name="G36" fmla="sin G34 -2701274"/>
                  <a:gd name="G37" fmla="+/ -2701274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92 w 21600"/>
                  <a:gd name="T5" fmla="*/ 11198 h 21600"/>
                  <a:gd name="T6" fmla="*/ 17626 w 21600"/>
                  <a:gd name="T7" fmla="*/ 4820 h 21600"/>
                  <a:gd name="T8" fmla="*/ 18143 w 21600"/>
                  <a:gd name="T9" fmla="*/ 11071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018"/>
                      <a:pt x="17501" y="7297"/>
                      <a:pt x="16327" y="5957"/>
                    </a:cubicBezTo>
                    <a:lnTo>
                      <a:pt x="18923" y="3683"/>
                    </a:lnTo>
                    <a:cubicBezTo>
                      <a:pt x="20648" y="5652"/>
                      <a:pt x="21600" y="8181"/>
                      <a:pt x="21600" y="10800"/>
                    </a:cubicBezTo>
                    <a:cubicBezTo>
                      <a:pt x="21600" y="13693"/>
                      <a:pt x="20438" y="16466"/>
                      <a:pt x="18376" y="18496"/>
                    </a:cubicBezTo>
                    <a:lnTo>
                      <a:pt x="20270" y="20420"/>
                    </a:lnTo>
                    <a:lnTo>
                      <a:pt x="14012" y="20372"/>
                    </a:lnTo>
                    <a:lnTo>
                      <a:pt x="14061" y="14113"/>
                    </a:lnTo>
                    <a:lnTo>
                      <a:pt x="15955" y="16037"/>
                    </a:lnTo>
                    <a:close/>
                  </a:path>
                </a:pathLst>
              </a:custGeom>
              <a:gradFill>
                <a:gsLst>
                  <a:gs pos="33000">
                    <a:srgbClr val="2676FF">
                      <a:lumMod val="20000"/>
                      <a:lumOff val="80000"/>
                    </a:srgbClr>
                  </a:gs>
                  <a:gs pos="100000">
                    <a:srgbClr val="2676FF">
                      <a:lumMod val="60000"/>
                      <a:lumOff val="40000"/>
                    </a:srgbClr>
                  </a:gs>
                </a:gsLst>
                <a:lin ang="16200000" scaled="0"/>
              </a:gradFill>
              <a:ln w="3175" cap="flat" cmpd="sng" algn="ctr">
                <a:solidFill>
                  <a:srgbClr val="2676FF">
                    <a:lumMod val="20000"/>
                    <a:lumOff val="80000"/>
                  </a:srgbClr>
                </a:solidFill>
                <a:prstDash val="solid"/>
              </a:ln>
              <a:effectLst>
                <a:outerShdw blurRad="50800" dist="38100" dir="2700000" algn="tl" rotWithShape="0">
                  <a:prstClr val="black">
                    <a:alpha val="40000"/>
                  </a:prstClr>
                </a:outerShdw>
              </a:effectLst>
              <a:extLst/>
            </p:spPr>
            <p:txBody>
              <a:bodyPr lIns="0" rIns="0" anchor="ctr"/>
              <a:lstStyle/>
              <a:p>
                <a:pPr marL="182563" marR="0" lvl="0" indent="-182563" defTabSz="914400" eaLnBrk="1" fontAlgn="base" latinLnBrk="0" hangingPunct="1">
                  <a:lnSpc>
                    <a:spcPct val="120000"/>
                  </a:lnSpc>
                  <a:spcBef>
                    <a:spcPts val="600"/>
                  </a:spcBef>
                  <a:spcAft>
                    <a:spcPts val="600"/>
                  </a:spcAft>
                  <a:buClrTx/>
                  <a:buSzTx/>
                  <a:buFont typeface="Arial" pitchFamily="34" charset="0"/>
                  <a:buChar char="•"/>
                  <a:tabLst/>
                  <a:defRPr/>
                </a:pPr>
                <a:endParaRPr kumimoji="0" lang="zh-CN" altLang="en-US" sz="14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47" name="WordArt 8"/>
              <p:cNvSpPr>
                <a:spLocks noChangeArrowheads="1" noChangeShapeType="1" noTextEdit="1"/>
              </p:cNvSpPr>
              <p:nvPr/>
            </p:nvSpPr>
            <p:spPr bwMode="gray">
              <a:xfrm rot="79672">
                <a:off x="3330576" y="2847737"/>
                <a:ext cx="2474912" cy="177165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Down">
                  <a:avLst>
                    <a:gd name="adj" fmla="val 2320405"/>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altLang="zh-CN" sz="2000" b="0" i="0" u="none" strike="noStrike" kern="10" cap="none" spc="0" normalizeH="0" baseline="0" noProof="0" dirty="0">
                    <a:ln w="6350">
                      <a:noFill/>
                      <a:round/>
                      <a:headEnd/>
                      <a:tailEnd/>
                    </a:ln>
                    <a:solidFill>
                      <a:srgbClr val="5F5F5F"/>
                    </a:solidFill>
                    <a:effectLst/>
                    <a:uLnTx/>
                    <a:uFillTx/>
                    <a:latin typeface="微软雅黑" pitchFamily="34" charset="-122"/>
                    <a:ea typeface="微软雅黑" pitchFamily="34" charset="-122"/>
                    <a:cs typeface="Arial"/>
                  </a:rPr>
                  <a:t>TUTORÍAS ALMACENADAS</a:t>
                </a:r>
                <a:endParaRPr kumimoji="0" lang="zh-CN" altLang="en-US" sz="2000" b="0" i="0" u="none" strike="noStrike" kern="10" cap="none" spc="0" normalizeH="0" baseline="0" noProof="0" dirty="0">
                  <a:ln w="6350">
                    <a:noFill/>
                    <a:round/>
                    <a:headEnd/>
                    <a:tailEnd/>
                  </a:ln>
                  <a:solidFill>
                    <a:srgbClr val="5F5F5F"/>
                  </a:solidFill>
                  <a:effectLst/>
                  <a:uLnTx/>
                  <a:uFillTx/>
                  <a:latin typeface="微软雅黑" pitchFamily="34" charset="-122"/>
                  <a:ea typeface="微软雅黑" pitchFamily="34" charset="-122"/>
                  <a:cs typeface="Arial"/>
                </a:endParaRPr>
              </a:p>
            </p:txBody>
          </p:sp>
        </p:grpSp>
        <p:sp>
          <p:nvSpPr>
            <p:cNvPr id="43" name="Line 18"/>
            <p:cNvSpPr>
              <a:spLocks noChangeShapeType="1"/>
            </p:cNvSpPr>
            <p:nvPr/>
          </p:nvSpPr>
          <p:spPr bwMode="auto">
            <a:xfrm flipH="1">
              <a:off x="5537201" y="4819412"/>
              <a:ext cx="2405062" cy="0"/>
            </a:xfrm>
            <a:prstGeom prst="line">
              <a:avLst/>
            </a:prstGeom>
            <a:noFill/>
            <a:ln w="19050">
              <a:solidFill>
                <a:srgbClr val="2676FF">
                  <a:lumMod val="60000"/>
                  <a:lumOff val="40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44" name="TextBox 19"/>
            <p:cNvSpPr txBox="1">
              <a:spLocks noChangeArrowheads="1"/>
            </p:cNvSpPr>
            <p:nvPr/>
          </p:nvSpPr>
          <p:spPr bwMode="auto">
            <a:xfrm>
              <a:off x="5818169" y="4523746"/>
              <a:ext cx="20881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zh-CN" sz="1200" b="1"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宋体" pitchFamily="2" charset="-122"/>
                </a:rPr>
                <a:t>TUTORÍAS ACADÉMICAS</a:t>
              </a: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cs typeface="宋体" pitchFamily="2" charset="-122"/>
              </a:endParaRPr>
            </a:p>
          </p:txBody>
        </p:sp>
        <p:sp>
          <p:nvSpPr>
            <p:cNvPr id="45" name="TextBox 20"/>
            <p:cNvSpPr txBox="1"/>
            <p:nvPr/>
          </p:nvSpPr>
          <p:spPr bwMode="auto">
            <a:xfrm>
              <a:off x="5148063" y="4946270"/>
              <a:ext cx="2664297" cy="1275606"/>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spAutoFit/>
            </a:bodyPr>
            <a:lstStyle/>
            <a:p>
              <a:pPr lvl="0" algn="ctr" fontAlgn="base">
                <a:lnSpc>
                  <a:spcPct val="150000"/>
                </a:lnSpc>
                <a:spcBef>
                  <a:spcPct val="0"/>
                </a:spcBef>
                <a:spcAft>
                  <a:spcPct val="0"/>
                </a:spcAft>
                <a:defRPr/>
              </a:pPr>
              <a:r>
                <a:rPr lang="es-EC" sz="1050" kern="0" dirty="0">
                  <a:solidFill>
                    <a:srgbClr val="7D7D7D"/>
                  </a:solidFill>
                  <a:latin typeface="微软雅黑" pitchFamily="34" charset="-122"/>
                  <a:ea typeface="微软雅黑" pitchFamily="34" charset="-122"/>
                </a:rPr>
                <a:t>Reuniones  personalizadas con cada estudiante en las que un profesor tutor revisa el desempeño académico del mismo y almacenaba los posibles factores que afectaban el desempeño.</a:t>
              </a:r>
              <a:endParaRPr lang="zh-CN" altLang="en-US" sz="1050" kern="0" dirty="0">
                <a:solidFill>
                  <a:srgbClr val="7D7D7D"/>
                </a:solidFill>
                <a:latin typeface="微软雅黑" pitchFamily="34" charset="-122"/>
                <a:ea typeface="微软雅黑" pitchFamily="34" charset="-122"/>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a:extLst>
              <a:ext uri="{FF2B5EF4-FFF2-40B4-BE49-F238E27FC236}">
                <a16:creationId xmlns:a16="http://schemas.microsoft.com/office/drawing/2014/main" id="{D3EE7020-6F96-2045-9991-DD95C176C3AA}"/>
              </a:ext>
            </a:extLst>
          </p:cNvPr>
          <p:cNvPicPr>
            <a:picLocks noChangeAspect="1"/>
          </p:cNvPicPr>
          <p:nvPr/>
        </p:nvPicPr>
        <p:blipFill>
          <a:blip r:embed="rId8"/>
          <a:stretch>
            <a:fillRect/>
          </a:stretch>
        </p:blipFill>
        <p:spPr>
          <a:xfrm>
            <a:off x="1238708" y="1529998"/>
            <a:ext cx="7530680" cy="3384376"/>
          </a:xfrm>
          <a:prstGeom prst="rect">
            <a:avLst/>
          </a:prstGeom>
        </p:spPr>
      </p:pic>
      <p:sp>
        <p:nvSpPr>
          <p:cNvPr id="7" name="CuadroTexto 6">
            <a:extLst>
              <a:ext uri="{FF2B5EF4-FFF2-40B4-BE49-F238E27FC236}">
                <a16:creationId xmlns:a16="http://schemas.microsoft.com/office/drawing/2014/main" id="{C1A44A53-C328-A44D-B269-801CB4CB6593}"/>
              </a:ext>
            </a:extLst>
          </p:cNvPr>
          <p:cNvSpPr txBox="1"/>
          <p:nvPr/>
        </p:nvSpPr>
        <p:spPr>
          <a:xfrm>
            <a:off x="5004048" y="4545042"/>
            <a:ext cx="1632691" cy="369332"/>
          </a:xfrm>
          <a:prstGeom prst="rect">
            <a:avLst/>
          </a:prstGeom>
          <a:noFill/>
        </p:spPr>
        <p:txBody>
          <a:bodyPr wrap="none" rtlCol="0">
            <a:spAutoFit/>
          </a:bodyPr>
          <a:lstStyle/>
          <a:p>
            <a:r>
              <a:rPr lang="es-ES_tradnl" dirty="0"/>
              <a:t>POR PRECISIÓN</a:t>
            </a:r>
          </a:p>
        </p:txBody>
      </p:sp>
    </p:spTree>
    <p:extLst>
      <p:ext uri="{BB962C8B-B14F-4D97-AF65-F5344CB8AC3E}">
        <p14:creationId xmlns:p14="http://schemas.microsoft.com/office/powerpoint/2010/main" val="197151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C1A44A53-C328-A44D-B269-801CB4CB6593}"/>
              </a:ext>
            </a:extLst>
          </p:cNvPr>
          <p:cNvSpPr txBox="1"/>
          <p:nvPr/>
        </p:nvSpPr>
        <p:spPr>
          <a:xfrm>
            <a:off x="5004048" y="4545042"/>
            <a:ext cx="2611421" cy="369332"/>
          </a:xfrm>
          <a:prstGeom prst="rect">
            <a:avLst/>
          </a:prstGeom>
          <a:noFill/>
        </p:spPr>
        <p:txBody>
          <a:bodyPr wrap="none" rtlCol="0">
            <a:spAutoFit/>
          </a:bodyPr>
          <a:lstStyle/>
          <a:p>
            <a:r>
              <a:rPr lang="es-ES_tradnl" dirty="0"/>
              <a:t>POR ATRIBUTO PROBABLE</a:t>
            </a:r>
          </a:p>
        </p:txBody>
      </p:sp>
      <p:pic>
        <p:nvPicPr>
          <p:cNvPr id="8" name="Imagen 7">
            <a:extLst>
              <a:ext uri="{FF2B5EF4-FFF2-40B4-BE49-F238E27FC236}">
                <a16:creationId xmlns:a16="http://schemas.microsoft.com/office/drawing/2014/main" id="{1E0D44D5-DF98-E243-8CD9-A19F003C68B4}"/>
              </a:ext>
            </a:extLst>
          </p:cNvPr>
          <p:cNvPicPr>
            <a:picLocks noChangeAspect="1"/>
          </p:cNvPicPr>
          <p:nvPr/>
        </p:nvPicPr>
        <p:blipFill rotWithShape="1">
          <a:blip r:embed="rId8"/>
          <a:srcRect b="10356"/>
          <a:stretch/>
        </p:blipFill>
        <p:spPr>
          <a:xfrm>
            <a:off x="1907704" y="1632216"/>
            <a:ext cx="6192688" cy="2912826"/>
          </a:xfrm>
          <a:prstGeom prst="rect">
            <a:avLst/>
          </a:prstGeom>
        </p:spPr>
      </p:pic>
      <p:sp>
        <p:nvSpPr>
          <p:cNvPr id="4" name="Elipse 3">
            <a:extLst>
              <a:ext uri="{FF2B5EF4-FFF2-40B4-BE49-F238E27FC236}">
                <a16:creationId xmlns:a16="http://schemas.microsoft.com/office/drawing/2014/main" id="{FCC00D99-2A8C-354B-9672-1173559BE3A5}"/>
              </a:ext>
            </a:extLst>
          </p:cNvPr>
          <p:cNvSpPr/>
          <p:nvPr/>
        </p:nvSpPr>
        <p:spPr>
          <a:xfrm>
            <a:off x="6012160" y="1489348"/>
            <a:ext cx="1603309" cy="504056"/>
          </a:xfrm>
          <a:prstGeom prst="ellipse">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S_tradnl"/>
          </a:p>
        </p:txBody>
      </p:sp>
    </p:spTree>
    <p:extLst>
      <p:ext uri="{BB962C8B-B14F-4D97-AF65-F5344CB8AC3E}">
        <p14:creationId xmlns:p14="http://schemas.microsoft.com/office/powerpoint/2010/main" val="1382108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extLst>
              <p:ext uri="{D42A27DB-BD31-4B8C-83A1-F6EECF244321}">
                <p14:modId xmlns:p14="http://schemas.microsoft.com/office/powerpoint/2010/main" val="674865260"/>
              </p:ext>
            </p:extLst>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C7DED1C9-017F-D74A-AB39-5E4D27ABDFD0}"/>
              </a:ext>
            </a:extLst>
          </p:cNvPr>
          <p:cNvPicPr/>
          <p:nvPr/>
        </p:nvPicPr>
        <p:blipFill>
          <a:blip r:embed="rId8"/>
          <a:stretch>
            <a:fillRect/>
          </a:stretch>
        </p:blipFill>
        <p:spPr>
          <a:xfrm>
            <a:off x="241300" y="1599072"/>
            <a:ext cx="3108960" cy="2749550"/>
          </a:xfrm>
          <a:prstGeom prst="rect">
            <a:avLst/>
          </a:prstGeom>
        </p:spPr>
      </p:pic>
      <p:pic>
        <p:nvPicPr>
          <p:cNvPr id="10" name="Imagen 9">
            <a:extLst>
              <a:ext uri="{FF2B5EF4-FFF2-40B4-BE49-F238E27FC236}">
                <a16:creationId xmlns:a16="http://schemas.microsoft.com/office/drawing/2014/main" id="{DC76E8AD-A83C-2A40-8ED8-5F242B8311CC}"/>
              </a:ext>
            </a:extLst>
          </p:cNvPr>
          <p:cNvPicPr/>
          <p:nvPr/>
        </p:nvPicPr>
        <p:blipFill>
          <a:blip r:embed="rId9"/>
          <a:stretch>
            <a:fillRect/>
          </a:stretch>
        </p:blipFill>
        <p:spPr>
          <a:xfrm>
            <a:off x="2267744" y="2487295"/>
            <a:ext cx="3637280" cy="3227705"/>
          </a:xfrm>
          <a:prstGeom prst="rect">
            <a:avLst/>
          </a:prstGeom>
        </p:spPr>
      </p:pic>
      <p:pic>
        <p:nvPicPr>
          <p:cNvPr id="11" name="Imagen 10">
            <a:extLst>
              <a:ext uri="{FF2B5EF4-FFF2-40B4-BE49-F238E27FC236}">
                <a16:creationId xmlns:a16="http://schemas.microsoft.com/office/drawing/2014/main" id="{93AB199F-DF64-DD44-AA30-B38D137A3AF3}"/>
              </a:ext>
            </a:extLst>
          </p:cNvPr>
          <p:cNvPicPr/>
          <p:nvPr/>
        </p:nvPicPr>
        <p:blipFill>
          <a:blip r:embed="rId10"/>
          <a:stretch>
            <a:fillRect/>
          </a:stretch>
        </p:blipFill>
        <p:spPr>
          <a:xfrm>
            <a:off x="5376704" y="1345332"/>
            <a:ext cx="3797300" cy="2581275"/>
          </a:xfrm>
          <a:prstGeom prst="rect">
            <a:avLst/>
          </a:prstGeom>
        </p:spPr>
      </p:pic>
    </p:spTree>
    <p:extLst>
      <p:ext uri="{BB962C8B-B14F-4D97-AF65-F5344CB8AC3E}">
        <p14:creationId xmlns:p14="http://schemas.microsoft.com/office/powerpoint/2010/main" val="4083751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a:extLst>
              <a:ext uri="{FF2B5EF4-FFF2-40B4-BE49-F238E27FC236}">
                <a16:creationId xmlns:a16="http://schemas.microsoft.com/office/drawing/2014/main" id="{77CB4052-98F6-3E41-BBC0-9F1FD0A118B7}"/>
              </a:ext>
            </a:extLst>
          </p:cNvPr>
          <p:cNvPicPr/>
          <p:nvPr/>
        </p:nvPicPr>
        <p:blipFill>
          <a:blip r:embed="rId8"/>
          <a:stretch>
            <a:fillRect/>
          </a:stretch>
        </p:blipFill>
        <p:spPr>
          <a:xfrm>
            <a:off x="107504" y="1633364"/>
            <a:ext cx="3858260" cy="2809240"/>
          </a:xfrm>
          <a:prstGeom prst="rect">
            <a:avLst/>
          </a:prstGeom>
        </p:spPr>
      </p:pic>
      <p:pic>
        <p:nvPicPr>
          <p:cNvPr id="8" name="Imagen 7">
            <a:extLst>
              <a:ext uri="{FF2B5EF4-FFF2-40B4-BE49-F238E27FC236}">
                <a16:creationId xmlns:a16="http://schemas.microsoft.com/office/drawing/2014/main" id="{E9022885-838B-FC4B-89FF-66BDAF5C3875}"/>
              </a:ext>
            </a:extLst>
          </p:cNvPr>
          <p:cNvPicPr/>
          <p:nvPr/>
        </p:nvPicPr>
        <p:blipFill>
          <a:blip r:embed="rId9"/>
          <a:stretch>
            <a:fillRect/>
          </a:stretch>
        </p:blipFill>
        <p:spPr>
          <a:xfrm>
            <a:off x="4219669" y="2065412"/>
            <a:ext cx="4670425" cy="3171190"/>
          </a:xfrm>
          <a:prstGeom prst="rect">
            <a:avLst/>
          </a:prstGeom>
        </p:spPr>
      </p:pic>
    </p:spTree>
    <p:extLst>
      <p:ext uri="{BB962C8B-B14F-4D97-AF65-F5344CB8AC3E}">
        <p14:creationId xmlns:p14="http://schemas.microsoft.com/office/powerpoint/2010/main" val="2551883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a:extLst>
              <a:ext uri="{FF2B5EF4-FFF2-40B4-BE49-F238E27FC236}">
                <a16:creationId xmlns:a16="http://schemas.microsoft.com/office/drawing/2014/main" id="{B74A7DB3-065D-854C-A1BC-BC1B1A5F6AA9}"/>
              </a:ext>
            </a:extLst>
          </p:cNvPr>
          <p:cNvPicPr/>
          <p:nvPr/>
        </p:nvPicPr>
        <p:blipFill>
          <a:blip r:embed="rId8"/>
          <a:stretch>
            <a:fillRect/>
          </a:stretch>
        </p:blipFill>
        <p:spPr>
          <a:xfrm>
            <a:off x="1994111" y="1559079"/>
            <a:ext cx="5562495" cy="4153629"/>
          </a:xfrm>
          <a:prstGeom prst="rect">
            <a:avLst/>
          </a:prstGeom>
        </p:spPr>
      </p:pic>
    </p:spTree>
    <p:extLst>
      <p:ext uri="{BB962C8B-B14F-4D97-AF65-F5344CB8AC3E}">
        <p14:creationId xmlns:p14="http://schemas.microsoft.com/office/powerpoint/2010/main" val="3630735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a:extLst>
              <a:ext uri="{FF2B5EF4-FFF2-40B4-BE49-F238E27FC236}">
                <a16:creationId xmlns:a16="http://schemas.microsoft.com/office/drawing/2014/main" id="{AA9CB1DB-0E22-294B-850C-393AEF63311A}"/>
              </a:ext>
            </a:extLst>
          </p:cNvPr>
          <p:cNvPicPr/>
          <p:nvPr/>
        </p:nvPicPr>
        <p:blipFill>
          <a:blip r:embed="rId8"/>
          <a:stretch>
            <a:fillRect/>
          </a:stretch>
        </p:blipFill>
        <p:spPr>
          <a:xfrm>
            <a:off x="1763688" y="1483677"/>
            <a:ext cx="6002540" cy="4231323"/>
          </a:xfrm>
          <a:prstGeom prst="rect">
            <a:avLst/>
          </a:prstGeom>
        </p:spPr>
      </p:pic>
    </p:spTree>
    <p:extLst>
      <p:ext uri="{BB962C8B-B14F-4D97-AF65-F5344CB8AC3E}">
        <p14:creationId xmlns:p14="http://schemas.microsoft.com/office/powerpoint/2010/main" val="2828704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a:extLst>
              <a:ext uri="{FF2B5EF4-FFF2-40B4-BE49-F238E27FC236}">
                <a16:creationId xmlns:a16="http://schemas.microsoft.com/office/drawing/2014/main" id="{825D5E91-D965-D549-9149-08D7ACB386A0}"/>
              </a:ext>
            </a:extLst>
          </p:cNvPr>
          <p:cNvPicPr>
            <a:picLocks noChangeAspect="1"/>
          </p:cNvPicPr>
          <p:nvPr/>
        </p:nvPicPr>
        <p:blipFill>
          <a:blip r:embed="rId8"/>
          <a:stretch>
            <a:fillRect/>
          </a:stretch>
        </p:blipFill>
        <p:spPr>
          <a:xfrm>
            <a:off x="745902" y="1489348"/>
            <a:ext cx="7759700" cy="3962400"/>
          </a:xfrm>
          <a:prstGeom prst="rect">
            <a:avLst/>
          </a:prstGeom>
        </p:spPr>
      </p:pic>
    </p:spTree>
    <p:extLst>
      <p:ext uri="{BB962C8B-B14F-4D97-AF65-F5344CB8AC3E}">
        <p14:creationId xmlns:p14="http://schemas.microsoft.com/office/powerpoint/2010/main" val="3078017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extLst>
              <p:ext uri="{D42A27DB-BD31-4B8C-83A1-F6EECF244321}">
                <p14:modId xmlns:p14="http://schemas.microsoft.com/office/powerpoint/2010/main" val="2377140486"/>
              </p:ext>
            </p:extLst>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3">
            <a:extLst>
              <a:ext uri="{FF2B5EF4-FFF2-40B4-BE49-F238E27FC236}">
                <a16:creationId xmlns:a16="http://schemas.microsoft.com/office/drawing/2014/main" id="{A79095D2-79D0-3C4C-B98F-974001D01C9B}"/>
              </a:ext>
            </a:extLst>
          </p:cNvPr>
          <p:cNvSpPr/>
          <p:nvPr/>
        </p:nvSpPr>
        <p:spPr>
          <a:xfrm>
            <a:off x="827584" y="1489348"/>
            <a:ext cx="8136904" cy="923330"/>
          </a:xfrm>
          <a:prstGeom prst="rect">
            <a:avLst/>
          </a:prstGeom>
        </p:spPr>
        <p:txBody>
          <a:bodyPr wrap="square">
            <a:spAutoFit/>
          </a:bodyPr>
          <a:lstStyle/>
          <a:p>
            <a:r>
              <a:rPr lang="es-ES_tradnl" dirty="0">
                <a:latin typeface="Times New Roman" panose="02020603050405020304" pitchFamily="18" charset="0"/>
                <a:ea typeface="Times New Roman" panose="02020603050405020304" pitchFamily="18" charset="0"/>
              </a:rPr>
              <a:t>Se evaluó el modelo analítico-predictivo creado a través del uso de la técnica de validación matriz de confusión, implementada en la herramienta minería de datos </a:t>
            </a:r>
            <a:r>
              <a:rPr lang="es-ES_tradnl" dirty="0" err="1">
                <a:latin typeface="Times New Roman" panose="02020603050405020304" pitchFamily="18" charset="0"/>
                <a:ea typeface="Times New Roman" panose="02020603050405020304" pitchFamily="18" charset="0"/>
              </a:rPr>
              <a:t>RapidMiner</a:t>
            </a:r>
            <a:r>
              <a:rPr lang="es-EC" dirty="0">
                <a:latin typeface="Times New Roman" panose="02020603050405020304" pitchFamily="18" charset="0"/>
                <a:ea typeface="Times New Roman" panose="02020603050405020304" pitchFamily="18" charset="0"/>
              </a:rPr>
              <a:t>.</a:t>
            </a:r>
            <a:endParaRPr lang="es-ES_tradnl" dirty="0"/>
          </a:p>
        </p:txBody>
      </p:sp>
      <p:pic>
        <p:nvPicPr>
          <p:cNvPr id="6" name="Imagen 5">
            <a:extLst>
              <a:ext uri="{FF2B5EF4-FFF2-40B4-BE49-F238E27FC236}">
                <a16:creationId xmlns:a16="http://schemas.microsoft.com/office/drawing/2014/main" id="{E5A4773F-2D01-334A-955C-D902F0D7990F}"/>
              </a:ext>
            </a:extLst>
          </p:cNvPr>
          <p:cNvPicPr/>
          <p:nvPr/>
        </p:nvPicPr>
        <p:blipFill>
          <a:blip r:embed="rId8"/>
          <a:stretch>
            <a:fillRect/>
          </a:stretch>
        </p:blipFill>
        <p:spPr>
          <a:xfrm>
            <a:off x="1083971" y="2631246"/>
            <a:ext cx="2952328" cy="2555676"/>
          </a:xfrm>
          <a:prstGeom prst="rect">
            <a:avLst/>
          </a:prstGeom>
        </p:spPr>
      </p:pic>
      <p:pic>
        <p:nvPicPr>
          <p:cNvPr id="8" name="Imagen 7">
            <a:extLst>
              <a:ext uri="{FF2B5EF4-FFF2-40B4-BE49-F238E27FC236}">
                <a16:creationId xmlns:a16="http://schemas.microsoft.com/office/drawing/2014/main" id="{8DB1EFB6-D57A-1F4D-973C-BE96F5408113}"/>
              </a:ext>
            </a:extLst>
          </p:cNvPr>
          <p:cNvPicPr/>
          <p:nvPr/>
        </p:nvPicPr>
        <p:blipFill rotWithShape="1">
          <a:blip r:embed="rId9"/>
          <a:srcRect r="11593"/>
          <a:stretch/>
        </p:blipFill>
        <p:spPr bwMode="auto">
          <a:xfrm>
            <a:off x="4788024" y="2631246"/>
            <a:ext cx="3670300" cy="27393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0601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3">
            <a:extLst>
              <a:ext uri="{FF2B5EF4-FFF2-40B4-BE49-F238E27FC236}">
                <a16:creationId xmlns:a16="http://schemas.microsoft.com/office/drawing/2014/main" id="{A79095D2-79D0-3C4C-B98F-974001D01C9B}"/>
              </a:ext>
            </a:extLst>
          </p:cNvPr>
          <p:cNvSpPr/>
          <p:nvPr/>
        </p:nvSpPr>
        <p:spPr>
          <a:xfrm>
            <a:off x="827584" y="1489348"/>
            <a:ext cx="8136904" cy="923330"/>
          </a:xfrm>
          <a:prstGeom prst="rect">
            <a:avLst/>
          </a:prstGeom>
        </p:spPr>
        <p:txBody>
          <a:bodyPr wrap="square">
            <a:spAutoFit/>
          </a:bodyPr>
          <a:lstStyle/>
          <a:p>
            <a:r>
              <a:rPr lang="es-ES_tradnl" dirty="0">
                <a:latin typeface="Times New Roman" panose="02020603050405020304" pitchFamily="18" charset="0"/>
                <a:ea typeface="Times New Roman" panose="02020603050405020304" pitchFamily="18" charset="0"/>
              </a:rPr>
              <a:t>Se evaluó el modelo analítico-predictivo creado a través del uso de la técnica de validación matriz de confusión, implementada en la herramienta minería de datos </a:t>
            </a:r>
            <a:r>
              <a:rPr lang="es-ES_tradnl" dirty="0" err="1">
                <a:latin typeface="Times New Roman" panose="02020603050405020304" pitchFamily="18" charset="0"/>
                <a:ea typeface="Times New Roman" panose="02020603050405020304" pitchFamily="18" charset="0"/>
              </a:rPr>
              <a:t>RapidMiner</a:t>
            </a:r>
            <a:r>
              <a:rPr lang="es-EC" dirty="0">
                <a:latin typeface="Times New Roman" panose="02020603050405020304" pitchFamily="18" charset="0"/>
                <a:ea typeface="Times New Roman" panose="02020603050405020304" pitchFamily="18" charset="0"/>
              </a:rPr>
              <a:t>.</a:t>
            </a:r>
            <a:endParaRPr lang="es-ES_tradnl" dirty="0"/>
          </a:p>
        </p:txBody>
      </p:sp>
      <p:sp>
        <p:nvSpPr>
          <p:cNvPr id="5" name="Rectangle 65">
            <a:extLst>
              <a:ext uri="{FF2B5EF4-FFF2-40B4-BE49-F238E27FC236}">
                <a16:creationId xmlns:a16="http://schemas.microsoft.com/office/drawing/2014/main" id="{1EA49A4D-540C-724A-95B0-A8D9321ED251}"/>
              </a:ext>
            </a:extLst>
          </p:cNvPr>
          <p:cNvSpPr>
            <a:spLocks noChangeArrowheads="1"/>
          </p:cNvSpPr>
          <p:nvPr/>
        </p:nvSpPr>
        <p:spPr bwMode="auto">
          <a:xfrm>
            <a:off x="2707144" y="2144205"/>
            <a:ext cx="9270145" cy="530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35904" name="Imagen 48">
            <a:extLst>
              <a:ext uri="{FF2B5EF4-FFF2-40B4-BE49-F238E27FC236}">
                <a16:creationId xmlns:a16="http://schemas.microsoft.com/office/drawing/2014/main" id="{0E49A343-335D-D248-97B9-7B4C1B1875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4111" y="2601406"/>
            <a:ext cx="6058878" cy="1872208"/>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AFFECCA9-EE95-C34E-B956-38F8181CB516}"/>
              </a:ext>
            </a:extLst>
          </p:cNvPr>
          <p:cNvSpPr/>
          <p:nvPr/>
        </p:nvSpPr>
        <p:spPr>
          <a:xfrm>
            <a:off x="3491880" y="3572992"/>
            <a:ext cx="594995" cy="15494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a:p>
        </p:txBody>
      </p:sp>
      <p:sp>
        <p:nvSpPr>
          <p:cNvPr id="10" name="Rectángulo 9">
            <a:extLst>
              <a:ext uri="{FF2B5EF4-FFF2-40B4-BE49-F238E27FC236}">
                <a16:creationId xmlns:a16="http://schemas.microsoft.com/office/drawing/2014/main" id="{E9998850-C17F-E943-A992-6A9E6F9B2B97}"/>
              </a:ext>
            </a:extLst>
          </p:cNvPr>
          <p:cNvSpPr/>
          <p:nvPr/>
        </p:nvSpPr>
        <p:spPr>
          <a:xfrm>
            <a:off x="4086875" y="3761720"/>
            <a:ext cx="594995" cy="15494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a:p>
        </p:txBody>
      </p:sp>
      <p:sp>
        <p:nvSpPr>
          <p:cNvPr id="11" name="Rectángulo 10">
            <a:extLst>
              <a:ext uri="{FF2B5EF4-FFF2-40B4-BE49-F238E27FC236}">
                <a16:creationId xmlns:a16="http://schemas.microsoft.com/office/drawing/2014/main" id="{22BCDA0C-26C0-2440-AAD7-D0A608D9C5E5}"/>
              </a:ext>
            </a:extLst>
          </p:cNvPr>
          <p:cNvSpPr/>
          <p:nvPr/>
        </p:nvSpPr>
        <p:spPr>
          <a:xfrm>
            <a:off x="4896036" y="3916660"/>
            <a:ext cx="594995" cy="15494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a:p>
        </p:txBody>
      </p:sp>
      <p:sp>
        <p:nvSpPr>
          <p:cNvPr id="12" name="Rectángulo 11">
            <a:extLst>
              <a:ext uri="{FF2B5EF4-FFF2-40B4-BE49-F238E27FC236}">
                <a16:creationId xmlns:a16="http://schemas.microsoft.com/office/drawing/2014/main" id="{C8A9881E-DE47-D34C-8F8C-F9C750EA8387}"/>
              </a:ext>
            </a:extLst>
          </p:cNvPr>
          <p:cNvSpPr/>
          <p:nvPr/>
        </p:nvSpPr>
        <p:spPr>
          <a:xfrm>
            <a:off x="5491031" y="4117667"/>
            <a:ext cx="594995" cy="15494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a:p>
        </p:txBody>
      </p:sp>
    </p:spTree>
    <p:extLst>
      <p:ext uri="{BB962C8B-B14F-4D97-AF65-F5344CB8AC3E}">
        <p14:creationId xmlns:p14="http://schemas.microsoft.com/office/powerpoint/2010/main" val="1199814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65">
            <a:extLst>
              <a:ext uri="{FF2B5EF4-FFF2-40B4-BE49-F238E27FC236}">
                <a16:creationId xmlns:a16="http://schemas.microsoft.com/office/drawing/2014/main" id="{1EA49A4D-540C-724A-95B0-A8D9321ED251}"/>
              </a:ext>
            </a:extLst>
          </p:cNvPr>
          <p:cNvSpPr>
            <a:spLocks noChangeArrowheads="1"/>
          </p:cNvSpPr>
          <p:nvPr/>
        </p:nvSpPr>
        <p:spPr bwMode="auto">
          <a:xfrm>
            <a:off x="2707144" y="2144205"/>
            <a:ext cx="9270145" cy="530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graphicFrame>
        <p:nvGraphicFramePr>
          <p:cNvPr id="6" name="Gráfico 5">
            <a:extLst>
              <a:ext uri="{FF2B5EF4-FFF2-40B4-BE49-F238E27FC236}">
                <a16:creationId xmlns:a16="http://schemas.microsoft.com/office/drawing/2014/main" id="{EE09849A-9FE5-294F-9585-E73E80E018F9}"/>
              </a:ext>
            </a:extLst>
          </p:cNvPr>
          <p:cNvGraphicFramePr/>
          <p:nvPr>
            <p:extLst>
              <p:ext uri="{D42A27DB-BD31-4B8C-83A1-F6EECF244321}">
                <p14:modId xmlns:p14="http://schemas.microsoft.com/office/powerpoint/2010/main" val="2120128914"/>
              </p:ext>
            </p:extLst>
          </p:nvPr>
        </p:nvGraphicFramePr>
        <p:xfrm>
          <a:off x="2286000" y="1486217"/>
          <a:ext cx="4806280" cy="30274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705585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812D06-94A3-964B-902A-9AC042B66AC1}"/>
              </a:ext>
            </a:extLst>
          </p:cNvPr>
          <p:cNvSpPr>
            <a:spLocks noGrp="1"/>
          </p:cNvSpPr>
          <p:nvPr>
            <p:ph type="ctrTitle"/>
          </p:nvPr>
        </p:nvSpPr>
        <p:spPr>
          <a:xfrm>
            <a:off x="199241" y="121196"/>
            <a:ext cx="8944759" cy="697260"/>
          </a:xfrm>
        </p:spPr>
        <p:txBody>
          <a:bodyPr>
            <a:noAutofit/>
          </a:bodyPr>
          <a:lstStyle/>
          <a:p>
            <a:pPr algn="l">
              <a:lnSpc>
                <a:spcPct val="150000"/>
              </a:lnSpc>
            </a:pPr>
            <a:r>
              <a:rPr lang="es-ES_tradnl" sz="2000" b="1" dirty="0">
                <a:solidFill>
                  <a:srgbClr val="002060"/>
                </a:solidFill>
                <a:effectLst>
                  <a:outerShdw blurRad="50800" dist="38100" algn="l" rotWithShape="0">
                    <a:prstClr val="black">
                      <a:alpha val="40000"/>
                    </a:prstClr>
                  </a:outerShdw>
                </a:effectLst>
                <a:latin typeface="微软雅黑" pitchFamily="34" charset="-122"/>
                <a:ea typeface="微软雅黑" pitchFamily="34" charset="-122"/>
              </a:rPr>
              <a:t>JUSTIFICACIÓN</a:t>
            </a:r>
            <a:endParaRPr lang="es-EC" sz="2000" b="1" dirty="0">
              <a:solidFill>
                <a:srgbClr val="002060"/>
              </a:solidFill>
              <a:effectLst>
                <a:outerShdw blurRad="50800" dist="38100" algn="l" rotWithShape="0">
                  <a:prstClr val="black">
                    <a:alpha val="40000"/>
                  </a:prstClr>
                </a:outerShdw>
              </a:effectLst>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2369ABDD-3E6D-CA46-A3FD-B9E4F3CCC2C6}"/>
              </a:ext>
            </a:extLst>
          </p:cNvPr>
          <p:cNvGraphicFramePr/>
          <p:nvPr>
            <p:extLst>
              <p:ext uri="{D42A27DB-BD31-4B8C-83A1-F6EECF244321}">
                <p14:modId xmlns:p14="http://schemas.microsoft.com/office/powerpoint/2010/main" val="2811642466"/>
              </p:ext>
            </p:extLst>
          </p:nvPr>
        </p:nvGraphicFramePr>
        <p:xfrm>
          <a:off x="971600" y="0"/>
          <a:ext cx="8928992" cy="5521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71011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65">
            <a:extLst>
              <a:ext uri="{FF2B5EF4-FFF2-40B4-BE49-F238E27FC236}">
                <a16:creationId xmlns:a16="http://schemas.microsoft.com/office/drawing/2014/main" id="{1EA49A4D-540C-724A-95B0-A8D9321ED251}"/>
              </a:ext>
            </a:extLst>
          </p:cNvPr>
          <p:cNvSpPr>
            <a:spLocks noChangeArrowheads="1"/>
          </p:cNvSpPr>
          <p:nvPr/>
        </p:nvSpPr>
        <p:spPr bwMode="auto">
          <a:xfrm>
            <a:off x="2707144" y="2144205"/>
            <a:ext cx="9270145" cy="530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6" name="Imagen 5">
            <a:extLst>
              <a:ext uri="{FF2B5EF4-FFF2-40B4-BE49-F238E27FC236}">
                <a16:creationId xmlns:a16="http://schemas.microsoft.com/office/drawing/2014/main" id="{542B27A6-BE92-BD45-91A4-F4E5C61678C7}"/>
              </a:ext>
            </a:extLst>
          </p:cNvPr>
          <p:cNvPicPr/>
          <p:nvPr/>
        </p:nvPicPr>
        <p:blipFill>
          <a:blip r:embed="rId8"/>
          <a:stretch>
            <a:fillRect/>
          </a:stretch>
        </p:blipFill>
        <p:spPr>
          <a:xfrm>
            <a:off x="1403648" y="1629668"/>
            <a:ext cx="6858639" cy="2956024"/>
          </a:xfrm>
          <a:prstGeom prst="rect">
            <a:avLst/>
          </a:prstGeom>
        </p:spPr>
      </p:pic>
      <p:sp>
        <p:nvSpPr>
          <p:cNvPr id="4" name="CuadroTexto 3">
            <a:extLst>
              <a:ext uri="{FF2B5EF4-FFF2-40B4-BE49-F238E27FC236}">
                <a16:creationId xmlns:a16="http://schemas.microsoft.com/office/drawing/2014/main" id="{AC23D771-1611-8E49-800F-CD480473DF06}"/>
              </a:ext>
            </a:extLst>
          </p:cNvPr>
          <p:cNvSpPr txBox="1"/>
          <p:nvPr/>
        </p:nvSpPr>
        <p:spPr>
          <a:xfrm>
            <a:off x="528087" y="1959539"/>
            <a:ext cx="875561" cy="369332"/>
          </a:xfrm>
          <a:prstGeom prst="rect">
            <a:avLst/>
          </a:prstGeom>
          <a:solidFill>
            <a:schemeClr val="accent6"/>
          </a:solidFill>
        </p:spPr>
        <p:txBody>
          <a:bodyPr wrap="none" rtlCol="0">
            <a:spAutoFit/>
          </a:bodyPr>
          <a:lstStyle/>
          <a:p>
            <a:r>
              <a:rPr lang="es-ES_tradnl" dirty="0"/>
              <a:t>96,95%</a:t>
            </a:r>
          </a:p>
        </p:txBody>
      </p:sp>
    </p:spTree>
    <p:extLst>
      <p:ext uri="{BB962C8B-B14F-4D97-AF65-F5344CB8AC3E}">
        <p14:creationId xmlns:p14="http://schemas.microsoft.com/office/powerpoint/2010/main" val="32182846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1886607"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RESULTADOS</a:t>
            </a:r>
            <a:endParaRPr lang="zh-CN" altLang="en-US" sz="2000" b="1" dirty="0">
              <a:solidFill>
                <a:srgbClr val="002060"/>
              </a:solidFill>
              <a:latin typeface="微软雅黑" pitchFamily="34" charset="-122"/>
              <a:ea typeface="微软雅黑" pitchFamily="34" charset="-122"/>
            </a:endParaRPr>
          </a:p>
        </p:txBody>
      </p:sp>
      <p:graphicFrame>
        <p:nvGraphicFramePr>
          <p:cNvPr id="3" name="Diagrama 2">
            <a:extLst>
              <a:ext uri="{FF2B5EF4-FFF2-40B4-BE49-F238E27FC236}">
                <a16:creationId xmlns:a16="http://schemas.microsoft.com/office/drawing/2014/main" id="{4B86BDB5-D382-BA44-96DC-86D54378833D}"/>
              </a:ext>
            </a:extLst>
          </p:cNvPr>
          <p:cNvGraphicFramePr/>
          <p:nvPr/>
        </p:nvGraphicFramePr>
        <p:xfrm>
          <a:off x="107504" y="265212"/>
          <a:ext cx="9036496"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65">
            <a:extLst>
              <a:ext uri="{FF2B5EF4-FFF2-40B4-BE49-F238E27FC236}">
                <a16:creationId xmlns:a16="http://schemas.microsoft.com/office/drawing/2014/main" id="{1EA49A4D-540C-724A-95B0-A8D9321ED251}"/>
              </a:ext>
            </a:extLst>
          </p:cNvPr>
          <p:cNvSpPr>
            <a:spLocks noChangeArrowheads="1"/>
          </p:cNvSpPr>
          <p:nvPr/>
        </p:nvSpPr>
        <p:spPr bwMode="auto">
          <a:xfrm>
            <a:off x="2707144" y="2144205"/>
            <a:ext cx="9270145" cy="530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7" name="Imagen 6">
            <a:extLst>
              <a:ext uri="{FF2B5EF4-FFF2-40B4-BE49-F238E27FC236}">
                <a16:creationId xmlns:a16="http://schemas.microsoft.com/office/drawing/2014/main" id="{38AD7153-5AF9-A242-96F6-0A7B236FEC63}"/>
              </a:ext>
            </a:extLst>
          </p:cNvPr>
          <p:cNvPicPr/>
          <p:nvPr/>
        </p:nvPicPr>
        <p:blipFill>
          <a:blip r:embed="rId8"/>
          <a:stretch>
            <a:fillRect/>
          </a:stretch>
        </p:blipFill>
        <p:spPr>
          <a:xfrm>
            <a:off x="1619672" y="1921396"/>
            <a:ext cx="7074663" cy="2538641"/>
          </a:xfrm>
          <a:prstGeom prst="rect">
            <a:avLst/>
          </a:prstGeom>
        </p:spPr>
      </p:pic>
    </p:spTree>
    <p:extLst>
      <p:ext uri="{BB962C8B-B14F-4D97-AF65-F5344CB8AC3E}">
        <p14:creationId xmlns:p14="http://schemas.microsoft.com/office/powerpoint/2010/main" val="21543650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1196"/>
            <a:ext cx="4694555"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PROPUESTA DE IMPLEMENTACIÓN</a:t>
            </a:r>
            <a:endParaRPr lang="zh-CN" altLang="en-US" sz="2000" b="1" dirty="0">
              <a:solidFill>
                <a:srgbClr val="002060"/>
              </a:solidFill>
              <a:latin typeface="微软雅黑" pitchFamily="34" charset="-122"/>
              <a:ea typeface="微软雅黑" pitchFamily="34" charset="-122"/>
            </a:endParaRPr>
          </a:p>
        </p:txBody>
      </p:sp>
      <p:sp>
        <p:nvSpPr>
          <p:cNvPr id="5" name="Rectangle 65">
            <a:extLst>
              <a:ext uri="{FF2B5EF4-FFF2-40B4-BE49-F238E27FC236}">
                <a16:creationId xmlns:a16="http://schemas.microsoft.com/office/drawing/2014/main" id="{1EA49A4D-540C-724A-95B0-A8D9321ED251}"/>
              </a:ext>
            </a:extLst>
          </p:cNvPr>
          <p:cNvSpPr>
            <a:spLocks noChangeArrowheads="1"/>
          </p:cNvSpPr>
          <p:nvPr/>
        </p:nvSpPr>
        <p:spPr bwMode="auto">
          <a:xfrm>
            <a:off x="2707144" y="2144205"/>
            <a:ext cx="9270145" cy="530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8" name="Imagen 7">
            <a:extLst>
              <a:ext uri="{FF2B5EF4-FFF2-40B4-BE49-F238E27FC236}">
                <a16:creationId xmlns:a16="http://schemas.microsoft.com/office/drawing/2014/main" id="{52D19984-8183-934A-AE4B-F4127B7712AF}"/>
              </a:ext>
            </a:extLst>
          </p:cNvPr>
          <p:cNvPicPr/>
          <p:nvPr/>
        </p:nvPicPr>
        <p:blipFill>
          <a:blip r:embed="rId3"/>
          <a:stretch>
            <a:fillRect/>
          </a:stretch>
        </p:blipFill>
        <p:spPr>
          <a:xfrm>
            <a:off x="489176" y="742999"/>
            <a:ext cx="4514872" cy="2762573"/>
          </a:xfrm>
          <a:prstGeom prst="rect">
            <a:avLst/>
          </a:prstGeom>
        </p:spPr>
      </p:pic>
      <p:pic>
        <p:nvPicPr>
          <p:cNvPr id="6" name="Imagen 5">
            <a:extLst>
              <a:ext uri="{FF2B5EF4-FFF2-40B4-BE49-F238E27FC236}">
                <a16:creationId xmlns:a16="http://schemas.microsoft.com/office/drawing/2014/main" id="{90F9E0FE-E8B7-4847-8BCD-92B47F215CBB}"/>
              </a:ext>
            </a:extLst>
          </p:cNvPr>
          <p:cNvPicPr/>
          <p:nvPr/>
        </p:nvPicPr>
        <p:blipFill>
          <a:blip r:embed="rId4"/>
          <a:stretch>
            <a:fillRect/>
          </a:stretch>
        </p:blipFill>
        <p:spPr>
          <a:xfrm>
            <a:off x="4355976" y="2857500"/>
            <a:ext cx="4784560" cy="2409061"/>
          </a:xfrm>
          <a:prstGeom prst="rect">
            <a:avLst/>
          </a:prstGeom>
        </p:spPr>
      </p:pic>
    </p:spTree>
    <p:extLst>
      <p:ext uri="{BB962C8B-B14F-4D97-AF65-F5344CB8AC3E}">
        <p14:creationId xmlns:p14="http://schemas.microsoft.com/office/powerpoint/2010/main" val="4739760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20" y="285732"/>
            <a:ext cx="2258311"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CONCLUSIONES</a:t>
            </a:r>
            <a:endParaRPr lang="zh-CN" altLang="en-US" sz="2000" b="1" dirty="0">
              <a:solidFill>
                <a:srgbClr val="002060"/>
              </a:solidFill>
              <a:latin typeface="微软雅黑" pitchFamily="34" charset="-122"/>
              <a:ea typeface="微软雅黑" pitchFamily="34" charset="-122"/>
            </a:endParaRPr>
          </a:p>
        </p:txBody>
      </p:sp>
      <p:sp>
        <p:nvSpPr>
          <p:cNvPr id="16" name="Rectángulo 15">
            <a:extLst>
              <a:ext uri="{FF2B5EF4-FFF2-40B4-BE49-F238E27FC236}">
                <a16:creationId xmlns:a16="http://schemas.microsoft.com/office/drawing/2014/main" id="{66667F93-D57D-6947-9373-CC42758A3B54}"/>
              </a:ext>
            </a:extLst>
          </p:cNvPr>
          <p:cNvSpPr/>
          <p:nvPr/>
        </p:nvSpPr>
        <p:spPr>
          <a:xfrm>
            <a:off x="1043608" y="685842"/>
            <a:ext cx="7272808" cy="3970318"/>
          </a:xfrm>
          <a:prstGeom prst="rect">
            <a:avLst/>
          </a:prstGeom>
        </p:spPr>
        <p:txBody>
          <a:bodyPr wrap="square">
            <a:spAutoFit/>
          </a:bodyPr>
          <a:lstStyle/>
          <a:p>
            <a:pPr marL="285750" indent="-285750" algn="just">
              <a:buFont typeface="Arial" panose="020B0604020202020204" pitchFamily="34" charset="0"/>
              <a:buChar char="•"/>
            </a:pPr>
            <a:r>
              <a:rPr lang="es-ES_tradnl" dirty="0">
                <a:ea typeface="Times New Roman" panose="02020603050405020304" pitchFamily="18" charset="0"/>
              </a:rPr>
              <a:t>El análisis de grandes volúmenes de datos es un elemento fundamental en la toma de decisiones dentro de las empresas, pero gracias a sus ventajas se ha extendido al </a:t>
            </a:r>
            <a:r>
              <a:rPr lang="es-ES_tradnl" b="1" dirty="0">
                <a:ea typeface="Times New Roman" panose="02020603050405020304" pitchFamily="18" charset="0"/>
              </a:rPr>
              <a:t>campo de la educación</a:t>
            </a:r>
            <a:r>
              <a:rPr lang="es-ES_tradnl" dirty="0">
                <a:ea typeface="Times New Roman" panose="02020603050405020304" pitchFamily="18" charset="0"/>
              </a:rPr>
              <a:t>. </a:t>
            </a:r>
          </a:p>
          <a:p>
            <a:pPr marL="285750" indent="-285750" algn="just">
              <a:buFont typeface="Arial" panose="020B0604020202020204" pitchFamily="34" charset="0"/>
              <a:buChar char="•"/>
            </a:pPr>
            <a:r>
              <a:rPr lang="es-EC" dirty="0"/>
              <a:t>La </a:t>
            </a:r>
            <a:r>
              <a:rPr lang="es-EC" b="1" dirty="0"/>
              <a:t>integración de diferentes fuentes de datos</a:t>
            </a:r>
            <a:r>
              <a:rPr lang="es-EC" dirty="0"/>
              <a:t>, se realizó diseñando un modelo multidimensional, que brindó la posibilidad de establecer relaciones entre los datos recibidos. Así, se obtuvo un esquema de la data a cargar en la herramienta ETL. </a:t>
            </a:r>
          </a:p>
          <a:p>
            <a:pPr marL="285750" indent="-285750" algn="just">
              <a:buFont typeface="Arial" panose="020B0604020202020204" pitchFamily="34" charset="0"/>
              <a:buChar char="•"/>
            </a:pPr>
            <a:r>
              <a:rPr lang="es-EC" b="1" dirty="0"/>
              <a:t>Data Integration Pentaho </a:t>
            </a:r>
            <a:r>
              <a:rPr lang="es-EC" dirty="0"/>
              <a:t>es una herramienta que permitió tomar las fuentes de información otorgadas por Escuela Politécnica Nacional, para armar el modelo multidimensional planteado, consiguiendo obtener datos validados, organizados y optimizados, con el propósito de minimizar los fallos en etapas posteriores del proceso, como: existencia de campos o valores nulos, tablas de referencia inexistentes, etc.</a:t>
            </a:r>
          </a:p>
          <a:p>
            <a:pPr marL="285750" indent="-285750">
              <a:buFont typeface="Arial" panose="020B0604020202020204" pitchFamily="34" charset="0"/>
              <a:buChar char="•"/>
            </a:pPr>
            <a:endParaRPr lang="es-ES_tradnl"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20" y="285732"/>
            <a:ext cx="2258311"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CONCLUSIONES</a:t>
            </a:r>
            <a:endParaRPr lang="zh-CN" altLang="en-US" sz="2000" b="1" dirty="0">
              <a:solidFill>
                <a:srgbClr val="002060"/>
              </a:solidFill>
              <a:latin typeface="微软雅黑" pitchFamily="34" charset="-122"/>
              <a:ea typeface="微软雅黑" pitchFamily="34" charset="-122"/>
            </a:endParaRPr>
          </a:p>
        </p:txBody>
      </p:sp>
      <p:sp>
        <p:nvSpPr>
          <p:cNvPr id="16" name="Rectángulo 15">
            <a:extLst>
              <a:ext uri="{FF2B5EF4-FFF2-40B4-BE49-F238E27FC236}">
                <a16:creationId xmlns:a16="http://schemas.microsoft.com/office/drawing/2014/main" id="{66667F93-D57D-6947-9373-CC42758A3B54}"/>
              </a:ext>
            </a:extLst>
          </p:cNvPr>
          <p:cNvSpPr/>
          <p:nvPr/>
        </p:nvSpPr>
        <p:spPr>
          <a:xfrm>
            <a:off x="1043608" y="685842"/>
            <a:ext cx="7272808" cy="3416320"/>
          </a:xfrm>
          <a:prstGeom prst="rect">
            <a:avLst/>
          </a:prstGeom>
        </p:spPr>
        <p:txBody>
          <a:bodyPr wrap="square">
            <a:spAutoFit/>
          </a:bodyPr>
          <a:lstStyle/>
          <a:p>
            <a:pPr marL="285750" indent="-285750" algn="just">
              <a:buFont typeface="Arial" panose="020B0604020202020204" pitchFamily="34" charset="0"/>
              <a:buChar char="•"/>
            </a:pPr>
            <a:r>
              <a:rPr lang="es-ES_tradnl" b="1" dirty="0"/>
              <a:t>DECISION TREE</a:t>
            </a:r>
            <a:r>
              <a:rPr lang="es-ES_tradnl" dirty="0"/>
              <a:t>, presenta una manera comprensible de mostrar los resultados al usuario con una interfaz gráfica, da la posibilidad de manejar datos numéricos y categóricos, como múltiples respuestas, facilitando la interpretación de los datos para dar soporte a la toma de decisiones.</a:t>
            </a:r>
          </a:p>
          <a:p>
            <a:pPr marL="285750" indent="-285750" algn="just">
              <a:buFont typeface="Arial" panose="020B0604020202020204" pitchFamily="34" charset="0"/>
              <a:buChar char="•"/>
            </a:pPr>
            <a:r>
              <a:rPr lang="es-EC" dirty="0"/>
              <a:t>En los datos analizados se </a:t>
            </a:r>
            <a:r>
              <a:rPr lang="es-EC" b="1" dirty="0"/>
              <a:t>identificó patrones de comportamiento </a:t>
            </a:r>
            <a:r>
              <a:rPr lang="es-EC" dirty="0"/>
              <a:t>del alumnado que influyen en su aprovechamiento académico como: calificaciones obtenidas en cada uno de los parciales, el número de créditos de la asignatura, el género, el total de ingresos del estudiante, el número de matrícula de la asignatura, entre otros.</a:t>
            </a:r>
          </a:p>
          <a:p>
            <a:endParaRPr lang="es-EC" dirty="0"/>
          </a:p>
          <a:p>
            <a:pPr marL="285750" indent="-285750">
              <a:buFont typeface="Arial" panose="020B0604020202020204" pitchFamily="34" charset="0"/>
              <a:buChar char="•"/>
            </a:pPr>
            <a:endParaRPr lang="es-ES_tradnl" dirty="0"/>
          </a:p>
        </p:txBody>
      </p:sp>
    </p:spTree>
    <p:extLst>
      <p:ext uri="{BB962C8B-B14F-4D97-AF65-F5344CB8AC3E}">
        <p14:creationId xmlns:p14="http://schemas.microsoft.com/office/powerpoint/2010/main" val="27732641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20" y="285732"/>
            <a:ext cx="2893356"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RECOMENDACIONES</a:t>
            </a:r>
            <a:endParaRPr lang="zh-CN" altLang="en-US" sz="2000" b="1" dirty="0">
              <a:solidFill>
                <a:srgbClr val="002060"/>
              </a:solidFill>
              <a:latin typeface="微软雅黑" pitchFamily="34" charset="-122"/>
              <a:ea typeface="微软雅黑" pitchFamily="34" charset="-122"/>
            </a:endParaRPr>
          </a:p>
        </p:txBody>
      </p:sp>
      <p:sp>
        <p:nvSpPr>
          <p:cNvPr id="16" name="Rectángulo 15">
            <a:extLst>
              <a:ext uri="{FF2B5EF4-FFF2-40B4-BE49-F238E27FC236}">
                <a16:creationId xmlns:a16="http://schemas.microsoft.com/office/drawing/2014/main" id="{66667F93-D57D-6947-9373-CC42758A3B54}"/>
              </a:ext>
            </a:extLst>
          </p:cNvPr>
          <p:cNvSpPr/>
          <p:nvPr/>
        </p:nvSpPr>
        <p:spPr>
          <a:xfrm>
            <a:off x="1043608" y="685842"/>
            <a:ext cx="7272808" cy="2862322"/>
          </a:xfrm>
          <a:prstGeom prst="rect">
            <a:avLst/>
          </a:prstGeom>
        </p:spPr>
        <p:txBody>
          <a:bodyPr wrap="square">
            <a:spAutoFit/>
          </a:bodyPr>
          <a:lstStyle/>
          <a:p>
            <a:pPr marL="285750" indent="-285750" algn="just">
              <a:buFont typeface="Arial" panose="020B0604020202020204" pitchFamily="34" charset="0"/>
              <a:buChar char="•"/>
            </a:pPr>
            <a:r>
              <a:rPr lang="es-EC" dirty="0"/>
              <a:t>Se puede observar patrones de comportamiento con respecto a otros atributos predecibles </a:t>
            </a:r>
          </a:p>
          <a:p>
            <a:pPr marL="285750" indent="-285750" algn="just">
              <a:buFont typeface="Arial" panose="020B0604020202020204" pitchFamily="34" charset="0"/>
              <a:buChar char="•"/>
            </a:pPr>
            <a:r>
              <a:rPr lang="es-EC" dirty="0"/>
              <a:t>Utilizar el modelo en el diseño de un sistema para mejorar el proceso de </a:t>
            </a:r>
            <a:r>
              <a:rPr lang="es-ES" dirty="0"/>
              <a:t>tutorías</a:t>
            </a:r>
            <a:r>
              <a:rPr lang="es-EC" dirty="0"/>
              <a:t> académicas, brindando al profesor tutor una herramienta de apoyo para guiar de una mejor manera al estudiante de acuerdo a los factores que presente. </a:t>
            </a:r>
          </a:p>
          <a:p>
            <a:pPr marL="285750" indent="-285750" algn="just">
              <a:buFont typeface="Arial" panose="020B0604020202020204" pitchFamily="34" charset="0"/>
              <a:buChar char="•"/>
            </a:pPr>
            <a:r>
              <a:rPr lang="es-EC" dirty="0"/>
              <a:t>Analizar datos como encuestas a docentes.</a:t>
            </a:r>
          </a:p>
          <a:p>
            <a:pPr marL="285750" indent="-285750" algn="just">
              <a:buFont typeface="Arial" panose="020B0604020202020204" pitchFamily="34" charset="0"/>
              <a:buChar char="•"/>
            </a:pPr>
            <a:r>
              <a:rPr lang="es-EC" dirty="0"/>
              <a:t>RapidMiner Auto Model es una opción que ahorra tiempos de ejecución y análisis.</a:t>
            </a:r>
          </a:p>
          <a:p>
            <a:pPr marL="285750" indent="-285750">
              <a:buFont typeface="Arial" panose="020B0604020202020204" pitchFamily="34" charset="0"/>
              <a:buChar char="•"/>
            </a:pPr>
            <a:endParaRPr lang="es-ES_tradnl" dirty="0"/>
          </a:p>
        </p:txBody>
      </p:sp>
    </p:spTree>
    <p:extLst>
      <p:ext uri="{BB962C8B-B14F-4D97-AF65-F5344CB8AC3E}">
        <p14:creationId xmlns:p14="http://schemas.microsoft.com/office/powerpoint/2010/main" val="37609829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7824" y="1633364"/>
            <a:ext cx="4047070" cy="1107996"/>
          </a:xfrm>
          <a:prstGeom prst="rect">
            <a:avLst/>
          </a:prstGeom>
          <a:noFill/>
        </p:spPr>
        <p:txBody>
          <a:bodyPr wrap="none" rtlCol="0">
            <a:spAutoFit/>
          </a:bodyPr>
          <a:lstStyle/>
          <a:p>
            <a:r>
              <a:rPr lang="es-ES" altLang="zh-CN" sz="6600" b="1" dirty="0">
                <a:solidFill>
                  <a:srgbClr val="002060"/>
                </a:solidFill>
                <a:latin typeface="微软雅黑" pitchFamily="34" charset="-122"/>
                <a:ea typeface="微软雅黑" pitchFamily="34" charset="-122"/>
              </a:rPr>
              <a:t>GRACIAS</a:t>
            </a:r>
            <a:endParaRPr lang="zh-CN" altLang="en-US" sz="6600" b="1" dirty="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1265993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812D06-94A3-964B-902A-9AC042B66AC1}"/>
              </a:ext>
            </a:extLst>
          </p:cNvPr>
          <p:cNvSpPr>
            <a:spLocks noGrp="1"/>
          </p:cNvSpPr>
          <p:nvPr>
            <p:ph type="ctrTitle"/>
          </p:nvPr>
        </p:nvSpPr>
        <p:spPr>
          <a:xfrm>
            <a:off x="199241" y="121196"/>
            <a:ext cx="8944759" cy="697260"/>
          </a:xfrm>
        </p:spPr>
        <p:txBody>
          <a:bodyPr>
            <a:noAutofit/>
          </a:bodyPr>
          <a:lstStyle/>
          <a:p>
            <a:pPr algn="l">
              <a:lnSpc>
                <a:spcPct val="150000"/>
              </a:lnSpc>
            </a:pPr>
            <a:r>
              <a:rPr lang="es-ES_tradnl" sz="2000" b="1" dirty="0">
                <a:solidFill>
                  <a:srgbClr val="002060"/>
                </a:solidFill>
                <a:effectLst>
                  <a:outerShdw blurRad="50800" dist="38100" algn="l" rotWithShape="0">
                    <a:prstClr val="black">
                      <a:alpha val="40000"/>
                    </a:prstClr>
                  </a:outerShdw>
                </a:effectLst>
                <a:latin typeface="微软雅黑" pitchFamily="34" charset="-122"/>
                <a:ea typeface="微软雅黑" pitchFamily="34" charset="-122"/>
              </a:rPr>
              <a:t>OBJETIVO GENERAL</a:t>
            </a:r>
            <a:endParaRPr lang="es-EC" sz="2000" b="1" dirty="0">
              <a:solidFill>
                <a:srgbClr val="002060"/>
              </a:solidFill>
              <a:effectLst>
                <a:outerShdw blurRad="50800" dist="38100" algn="l" rotWithShape="0">
                  <a:prstClr val="black">
                    <a:alpha val="40000"/>
                  </a:prstClr>
                </a:outerShdw>
              </a:effectLst>
              <a:latin typeface="微软雅黑" pitchFamily="34" charset="-122"/>
              <a:ea typeface="微软雅黑" pitchFamily="34" charset="-122"/>
            </a:endParaRPr>
          </a:p>
        </p:txBody>
      </p:sp>
      <p:sp>
        <p:nvSpPr>
          <p:cNvPr id="6" name="Recortar rectángulo de esquina diagonal 5">
            <a:extLst>
              <a:ext uri="{FF2B5EF4-FFF2-40B4-BE49-F238E27FC236}">
                <a16:creationId xmlns:a16="http://schemas.microsoft.com/office/drawing/2014/main" id="{3DD8CC7F-92C8-7243-B375-42D4147B2359}"/>
              </a:ext>
            </a:extLst>
          </p:cNvPr>
          <p:cNvSpPr/>
          <p:nvPr/>
        </p:nvSpPr>
        <p:spPr>
          <a:xfrm>
            <a:off x="1763688" y="1417340"/>
            <a:ext cx="6408712" cy="2376264"/>
          </a:xfrm>
          <a:prstGeom prst="snip2DiagRect">
            <a:avLst/>
          </a:prstGeom>
          <a:effectLst>
            <a:glow rad="304800">
              <a:schemeClr val="accent1">
                <a:alpha val="42000"/>
              </a:schemeClr>
            </a:glow>
            <a:reflection blurRad="127000" stA="70000" endPos="3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t>Construir un modelo de minería de datos analizando la información de los estudiantes de la Escuela de Formación de Tecnólogos de la Escuela Politécnica Nacional, para identificar los patrones de comportamiento del alumnado que influyen en el aprovechamiento académico.</a:t>
            </a:r>
          </a:p>
        </p:txBody>
      </p:sp>
    </p:spTree>
    <p:extLst>
      <p:ext uri="{BB962C8B-B14F-4D97-AF65-F5344CB8AC3E}">
        <p14:creationId xmlns:p14="http://schemas.microsoft.com/office/powerpoint/2010/main" val="3564199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812D06-94A3-964B-902A-9AC042B66AC1}"/>
              </a:ext>
            </a:extLst>
          </p:cNvPr>
          <p:cNvSpPr>
            <a:spLocks noGrp="1"/>
          </p:cNvSpPr>
          <p:nvPr>
            <p:ph type="ctrTitle"/>
          </p:nvPr>
        </p:nvSpPr>
        <p:spPr>
          <a:xfrm>
            <a:off x="199241" y="121196"/>
            <a:ext cx="8944759" cy="697260"/>
          </a:xfrm>
        </p:spPr>
        <p:txBody>
          <a:bodyPr>
            <a:noAutofit/>
          </a:bodyPr>
          <a:lstStyle/>
          <a:p>
            <a:pPr algn="l">
              <a:lnSpc>
                <a:spcPct val="150000"/>
              </a:lnSpc>
            </a:pPr>
            <a:r>
              <a:rPr lang="es-ES_tradnl" sz="2000" b="1" dirty="0">
                <a:solidFill>
                  <a:srgbClr val="002060"/>
                </a:solidFill>
                <a:effectLst>
                  <a:outerShdw blurRad="50800" dist="38100" algn="l" rotWithShape="0">
                    <a:prstClr val="black">
                      <a:alpha val="40000"/>
                    </a:prstClr>
                  </a:outerShdw>
                </a:effectLst>
                <a:latin typeface="微软雅黑" pitchFamily="34" charset="-122"/>
                <a:ea typeface="微软雅黑" pitchFamily="34" charset="-122"/>
              </a:rPr>
              <a:t>OBJETIVOS ESPECÍFICOS</a:t>
            </a:r>
            <a:endParaRPr lang="es-EC" sz="2000" b="1" dirty="0">
              <a:solidFill>
                <a:srgbClr val="002060"/>
              </a:solidFill>
              <a:effectLst>
                <a:outerShdw blurRad="50800" dist="38100" algn="l" rotWithShape="0">
                  <a:prstClr val="black">
                    <a:alpha val="40000"/>
                  </a:prstClr>
                </a:outerShdw>
              </a:effectLst>
              <a:latin typeface="微软雅黑" pitchFamily="34" charset="-122"/>
              <a:ea typeface="微软雅黑" pitchFamily="34" charset="-122"/>
            </a:endParaRPr>
          </a:p>
        </p:txBody>
      </p:sp>
      <p:graphicFrame>
        <p:nvGraphicFramePr>
          <p:cNvPr id="4" name="Diagrama 3">
            <a:extLst>
              <a:ext uri="{FF2B5EF4-FFF2-40B4-BE49-F238E27FC236}">
                <a16:creationId xmlns:a16="http://schemas.microsoft.com/office/drawing/2014/main" id="{202EC9C1-598D-714D-8E93-6D1241C59C2A}"/>
              </a:ext>
            </a:extLst>
          </p:cNvPr>
          <p:cNvGraphicFramePr/>
          <p:nvPr>
            <p:extLst>
              <p:ext uri="{D42A27DB-BD31-4B8C-83A1-F6EECF244321}">
                <p14:modId xmlns:p14="http://schemas.microsoft.com/office/powerpoint/2010/main" val="752925214"/>
              </p:ext>
            </p:extLst>
          </p:nvPr>
        </p:nvGraphicFramePr>
        <p:xfrm>
          <a:off x="197703" y="553244"/>
          <a:ext cx="8765247"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4894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20" y="285732"/>
            <a:ext cx="2188804" cy="400110"/>
          </a:xfrm>
          <a:prstGeom prst="rect">
            <a:avLst/>
          </a:prstGeom>
          <a:noFill/>
        </p:spPr>
        <p:txBody>
          <a:bodyPr wrap="none" rtlCol="0">
            <a:spAutoFit/>
          </a:bodyPr>
          <a:lstStyle/>
          <a:p>
            <a:r>
              <a:rPr lang="es-ES" altLang="zh-CN" sz="2000" b="1" dirty="0">
                <a:solidFill>
                  <a:srgbClr val="002060"/>
                </a:solidFill>
                <a:latin typeface="微软雅黑" pitchFamily="34" charset="-122"/>
                <a:ea typeface="微软雅黑" pitchFamily="34" charset="-122"/>
              </a:rPr>
              <a:t>METODOLOGÍA</a:t>
            </a:r>
            <a:endParaRPr lang="zh-CN" altLang="en-US" sz="2000" b="1" dirty="0">
              <a:solidFill>
                <a:srgbClr val="002060"/>
              </a:solidFill>
              <a:latin typeface="微软雅黑" pitchFamily="34" charset="-122"/>
              <a:ea typeface="微软雅黑" pitchFamily="34" charset="-122"/>
            </a:endParaRPr>
          </a:p>
        </p:txBody>
      </p:sp>
      <p:pic>
        <p:nvPicPr>
          <p:cNvPr id="16" name="Imagen 15" descr="../../../Captura%20de%20pantalla%202017-10-18%20a%20la(s)%2012.04.27.pn">
            <a:extLst>
              <a:ext uri="{FF2B5EF4-FFF2-40B4-BE49-F238E27FC236}">
                <a16:creationId xmlns:a16="http://schemas.microsoft.com/office/drawing/2014/main" id="{447ACAE2-21C1-B640-8075-8C57C5B9E85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63688" y="985292"/>
            <a:ext cx="6494789" cy="3240360"/>
          </a:xfrm>
          <a:prstGeom prst="rect">
            <a:avLst/>
          </a:prstGeom>
          <a:noFill/>
          <a:ln>
            <a:noFill/>
          </a:ln>
        </p:spPr>
      </p:pic>
      <p:sp>
        <p:nvSpPr>
          <p:cNvPr id="17" name="Rectángulo 16">
            <a:extLst>
              <a:ext uri="{FF2B5EF4-FFF2-40B4-BE49-F238E27FC236}">
                <a16:creationId xmlns:a16="http://schemas.microsoft.com/office/drawing/2014/main" id="{57B3A304-444A-2948-84F5-B533EFB66992}"/>
              </a:ext>
            </a:extLst>
          </p:cNvPr>
          <p:cNvSpPr/>
          <p:nvPr/>
        </p:nvSpPr>
        <p:spPr>
          <a:xfrm>
            <a:off x="2267744" y="4225652"/>
            <a:ext cx="5913900" cy="646331"/>
          </a:xfrm>
          <a:prstGeom prst="rect">
            <a:avLst/>
          </a:prstGeom>
        </p:spPr>
        <p:txBody>
          <a:bodyPr wrap="square">
            <a:spAutoFit/>
          </a:bodyPr>
          <a:lstStyle/>
          <a:p>
            <a:r>
              <a:rPr lang="es-EC" dirty="0"/>
              <a:t>Metodología de investigación científica basada en el diseño.</a:t>
            </a:r>
          </a:p>
          <a:p>
            <a:r>
              <a:rPr lang="es-ES_tradnl" dirty="0"/>
              <a:t>Fuente: (</a:t>
            </a:r>
            <a:r>
              <a:rPr lang="es-ES_tradnl" dirty="0" err="1"/>
              <a:t>Gonzalez</a:t>
            </a:r>
            <a:r>
              <a:rPr lang="es-ES_tradnl" dirty="0"/>
              <a:t> &amp; Pomares Quimbaya, 2012)</a:t>
            </a:r>
          </a:p>
        </p:txBody>
      </p:sp>
    </p:spTree>
    <p:extLst>
      <p:ext uri="{BB962C8B-B14F-4D97-AF65-F5344CB8AC3E}">
        <p14:creationId xmlns:p14="http://schemas.microsoft.com/office/powerpoint/2010/main" val="1978136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84CA561-CD57-A049-B913-EDDBFE394AFD}"/>
              </a:ext>
            </a:extLst>
          </p:cNvPr>
          <p:cNvPicPr>
            <a:picLocks noChangeAspect="1"/>
          </p:cNvPicPr>
          <p:nvPr/>
        </p:nvPicPr>
        <p:blipFill>
          <a:blip r:embed="rId3">
            <a:alphaModFix amt="77000"/>
          </a:blip>
          <a:stretch>
            <a:fillRect/>
          </a:stretch>
        </p:blipFill>
        <p:spPr>
          <a:xfrm>
            <a:off x="1780774" y="3793604"/>
            <a:ext cx="2961164" cy="1645091"/>
          </a:xfrm>
          <a:prstGeom prst="rect">
            <a:avLst/>
          </a:prstGeom>
        </p:spPr>
      </p:pic>
      <p:sp>
        <p:nvSpPr>
          <p:cNvPr id="2" name="TextBox 1"/>
          <p:cNvSpPr txBox="1"/>
          <p:nvPr/>
        </p:nvSpPr>
        <p:spPr>
          <a:xfrm>
            <a:off x="539552" y="1201316"/>
            <a:ext cx="1515864" cy="400110"/>
          </a:xfrm>
          <a:prstGeom prst="rect">
            <a:avLst/>
          </a:prstGeom>
          <a:noFill/>
        </p:spPr>
        <p:txBody>
          <a:bodyPr wrap="none" rtlCol="0">
            <a:spAutoFit/>
          </a:bodyPr>
          <a:lstStyle/>
          <a:p>
            <a:r>
              <a:rPr lang="es-ES" altLang="zh-CN" sz="2000" b="1" i="1" u="sng" dirty="0">
                <a:solidFill>
                  <a:srgbClr val="002060"/>
                </a:solidFill>
                <a:latin typeface="微软雅黑" pitchFamily="34" charset="-122"/>
                <a:ea typeface="微软雅黑" pitchFamily="34" charset="-122"/>
              </a:rPr>
              <a:t>ENTORNO</a:t>
            </a:r>
            <a:endParaRPr lang="zh-CN" altLang="en-US" sz="2000" b="1" i="1" u="sng" dirty="0">
              <a:solidFill>
                <a:srgbClr val="002060"/>
              </a:solidFill>
              <a:latin typeface="微软雅黑" pitchFamily="34" charset="-122"/>
              <a:ea typeface="微软雅黑" pitchFamily="34" charset="-122"/>
            </a:endParaRPr>
          </a:p>
        </p:txBody>
      </p:sp>
      <p:graphicFrame>
        <p:nvGraphicFramePr>
          <p:cNvPr id="4" name="Diagrama 3">
            <a:extLst>
              <a:ext uri="{FF2B5EF4-FFF2-40B4-BE49-F238E27FC236}">
                <a16:creationId xmlns:a16="http://schemas.microsoft.com/office/drawing/2014/main" id="{FAC79AA2-2BAC-1D49-8272-D531648E42AA}"/>
              </a:ext>
            </a:extLst>
          </p:cNvPr>
          <p:cNvGraphicFramePr/>
          <p:nvPr>
            <p:extLst>
              <p:ext uri="{D42A27DB-BD31-4B8C-83A1-F6EECF244321}">
                <p14:modId xmlns:p14="http://schemas.microsoft.com/office/powerpoint/2010/main" val="36979940"/>
              </p:ext>
            </p:extLst>
          </p:nvPr>
        </p:nvGraphicFramePr>
        <p:xfrm>
          <a:off x="683568" y="23267"/>
          <a:ext cx="8824744" cy="48737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n 6">
            <a:extLst>
              <a:ext uri="{FF2B5EF4-FFF2-40B4-BE49-F238E27FC236}">
                <a16:creationId xmlns:a16="http://schemas.microsoft.com/office/drawing/2014/main" id="{173767B2-07B4-604E-BFD6-47A7416C913A}"/>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4355976" y="2857500"/>
            <a:ext cx="3342005" cy="1739900"/>
          </a:xfrm>
          <a:prstGeom prst="rect">
            <a:avLst/>
          </a:prstGeom>
          <a:noFill/>
          <a:ln>
            <a:noFill/>
          </a:ln>
        </p:spPr>
      </p:pic>
    </p:spTree>
    <p:extLst>
      <p:ext uri="{BB962C8B-B14F-4D97-AF65-F5344CB8AC3E}">
        <p14:creationId xmlns:p14="http://schemas.microsoft.com/office/powerpoint/2010/main" val="193116201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1489</TotalTime>
  <Words>2552</Words>
  <Application>Microsoft Office PowerPoint</Application>
  <PresentationFormat>Presentación en pantalla (16:10)</PresentationFormat>
  <Paragraphs>433</Paragraphs>
  <Slides>56</Slides>
  <Notes>49</Notes>
  <HiddenSlides>1</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56</vt:i4>
      </vt:variant>
    </vt:vector>
  </HeadingPairs>
  <TitlesOfParts>
    <vt:vector size="64" baseType="lpstr">
      <vt:lpstr>微软雅黑</vt:lpstr>
      <vt:lpstr>MS Gothic</vt:lpstr>
      <vt:lpstr>宋体</vt:lpstr>
      <vt:lpstr>Arial</vt:lpstr>
      <vt:lpstr>Calibri</vt:lpstr>
      <vt:lpstr>Impact</vt:lpstr>
      <vt:lpstr>Times New Roman</vt:lpstr>
      <vt:lpstr>Office 主题</vt:lpstr>
      <vt:lpstr>Presentación de PowerPoint</vt:lpstr>
      <vt:lpstr>Presentación de PowerPoint</vt:lpstr>
      <vt:lpstr>INTRODUCCIÓN</vt:lpstr>
      <vt:lpstr>Presentación de PowerPoint</vt:lpstr>
      <vt:lpstr>JUSTIFICACIÓN</vt:lpstr>
      <vt:lpstr>OBJETIVO GENERAL</vt:lpstr>
      <vt:lpstr>OBJETIVOS ESPECÍFICOS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lidan</dc:creator>
  <cp:lastModifiedBy>VIVIANA CRISTINA PARRAGA VILLAMAR</cp:lastModifiedBy>
  <cp:revision>47</cp:revision>
  <dcterms:created xsi:type="dcterms:W3CDTF">2013-12-11T06:07:44Z</dcterms:created>
  <dcterms:modified xsi:type="dcterms:W3CDTF">2018-08-15T21:30:40Z</dcterms:modified>
</cp:coreProperties>
</file>