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4"/>
  </p:notesMasterIdLst>
  <p:sldIdLst>
    <p:sldId id="256" r:id="rId2"/>
    <p:sldId id="259" r:id="rId3"/>
    <p:sldId id="258" r:id="rId4"/>
    <p:sldId id="261" r:id="rId5"/>
    <p:sldId id="286" r:id="rId6"/>
    <p:sldId id="285" r:id="rId7"/>
    <p:sldId id="260" r:id="rId8"/>
    <p:sldId id="262" r:id="rId9"/>
    <p:sldId id="263" r:id="rId10"/>
    <p:sldId id="283" r:id="rId11"/>
    <p:sldId id="282" r:id="rId12"/>
    <p:sldId id="264" r:id="rId13"/>
    <p:sldId id="272" r:id="rId14"/>
    <p:sldId id="273" r:id="rId15"/>
    <p:sldId id="274" r:id="rId16"/>
    <p:sldId id="275" r:id="rId17"/>
    <p:sldId id="270" r:id="rId18"/>
    <p:sldId id="276" r:id="rId19"/>
    <p:sldId id="277" r:id="rId20"/>
    <p:sldId id="278" r:id="rId21"/>
    <p:sldId id="281" r:id="rId22"/>
    <p:sldId id="280" r:id="rId23"/>
  </p:sldIdLst>
  <p:sldSz cx="9144000" cy="5715000" type="screen16x1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A67E752-8847-4C17-B483-C261A7FCDADA}">
          <p14:sldIdLst>
            <p14:sldId id="256"/>
            <p14:sldId id="259"/>
            <p14:sldId id="258"/>
            <p14:sldId id="261"/>
            <p14:sldId id="286"/>
            <p14:sldId id="285"/>
            <p14:sldId id="260"/>
            <p14:sldId id="262"/>
            <p14:sldId id="263"/>
            <p14:sldId id="283"/>
            <p14:sldId id="282"/>
            <p14:sldId id="264"/>
            <p14:sldId id="272"/>
            <p14:sldId id="273"/>
            <p14:sldId id="274"/>
            <p14:sldId id="275"/>
            <p14:sldId id="270"/>
            <p14:sldId id="276"/>
            <p14:sldId id="277"/>
            <p14:sldId id="278"/>
            <p14:sldId id="281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Datos%20Encues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Datos%20Encues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Datos%20Encues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Datos%20Encues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Datos%20Encuesta%20Bivariad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Datos%20Encuesta%20Bivariado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Tesis\Datos%20Encuesta%20Bivariad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Revisiones\Cuadro%20Censo%20201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Revisiones\Cuadro%20Censo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'Nivel de Educación'!$F$10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Educación'!$D$11:$D$15</c:f>
              <c:strCache>
                <c:ptCount val="5"/>
                <c:pt idx="0">
                  <c:v>Analfabeta</c:v>
                </c:pt>
                <c:pt idx="1">
                  <c:v>Primaria</c:v>
                </c:pt>
                <c:pt idx="2">
                  <c:v>Secundaria </c:v>
                </c:pt>
                <c:pt idx="3">
                  <c:v>Superior</c:v>
                </c:pt>
                <c:pt idx="4">
                  <c:v>Posgrado</c:v>
                </c:pt>
              </c:strCache>
            </c:strRef>
          </c:cat>
          <c:val>
            <c:numRef>
              <c:f>'Nivel de Educación'!$F$11:$F$15</c:f>
              <c:numCache>
                <c:formatCode>0.00%</c:formatCode>
                <c:ptCount val="5"/>
                <c:pt idx="0">
                  <c:v>4.1095890410958902E-2</c:v>
                </c:pt>
                <c:pt idx="1">
                  <c:v>0.27397260273972601</c:v>
                </c:pt>
                <c:pt idx="2">
                  <c:v>0.39726027397260272</c:v>
                </c:pt>
                <c:pt idx="3">
                  <c:v>0.26027397260273971</c:v>
                </c:pt>
                <c:pt idx="4">
                  <c:v>2.7397260273972601E-2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84736"/>
        <c:axId val="47682496"/>
      </c:barChart>
      <c:valAx>
        <c:axId val="4768249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47684736"/>
        <c:crosses val="autoZero"/>
        <c:crossBetween val="between"/>
      </c:valAx>
      <c:catAx>
        <c:axId val="47684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EC"/>
          </a:p>
        </c:txPr>
        <c:crossAx val="476824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'Ingresos Mensuales'!$F$10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882410428973052E-2"/>
                  <c:y val="-7.8703703703703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'Ingresos Mensuales'!$D$11:$D$14</c:f>
              <c:strCache>
                <c:ptCount val="4"/>
                <c:pt idx="0">
                  <c:v>Menor a $386</c:v>
                </c:pt>
                <c:pt idx="1">
                  <c:v>De $386 a $600</c:v>
                </c:pt>
                <c:pt idx="2">
                  <c:v>De $601 a $1.200</c:v>
                </c:pt>
                <c:pt idx="3">
                  <c:v>Más de $1.200</c:v>
                </c:pt>
              </c:strCache>
            </c:strRef>
          </c:cat>
          <c:val>
            <c:numRef>
              <c:f>'Ingresos Mensuales'!$F$11:$F$14</c:f>
              <c:numCache>
                <c:formatCode>0.00%</c:formatCode>
                <c:ptCount val="4"/>
                <c:pt idx="0">
                  <c:v>0.56164383561643838</c:v>
                </c:pt>
                <c:pt idx="1">
                  <c:v>0.27397260273972601</c:v>
                </c:pt>
                <c:pt idx="2">
                  <c:v>0.13698630136986301</c:v>
                </c:pt>
                <c:pt idx="3">
                  <c:v>2.7397260273972601E-2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86976"/>
        <c:axId val="47687536"/>
      </c:barChart>
      <c:catAx>
        <c:axId val="4768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EC"/>
          </a:p>
        </c:txPr>
        <c:crossAx val="47687536"/>
        <c:crosses val="autoZero"/>
        <c:auto val="1"/>
        <c:lblAlgn val="ctr"/>
        <c:lblOffset val="100"/>
        <c:noMultiLvlLbl val="0"/>
      </c:catAx>
      <c:valAx>
        <c:axId val="4768753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4768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'Servicios Basico'!$F$10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'Servicios Basico'!$D$11:$D$16</c:f>
              <c:strCache>
                <c:ptCount val="6"/>
                <c:pt idx="0">
                  <c:v>Luz</c:v>
                </c:pt>
                <c:pt idx="1">
                  <c:v>Agua</c:v>
                </c:pt>
                <c:pt idx="2">
                  <c:v>Teléfono</c:v>
                </c:pt>
                <c:pt idx="3">
                  <c:v>Alcantarilla</c:v>
                </c:pt>
                <c:pt idx="4">
                  <c:v>Internet</c:v>
                </c:pt>
                <c:pt idx="5">
                  <c:v>Cable</c:v>
                </c:pt>
              </c:strCache>
            </c:strRef>
          </c:cat>
          <c:val>
            <c:numRef>
              <c:f>'Servicios Basico'!$F$11:$F$16</c:f>
              <c:numCache>
                <c:formatCode>0.00%</c:formatCode>
                <c:ptCount val="6"/>
                <c:pt idx="0">
                  <c:v>1</c:v>
                </c:pt>
                <c:pt idx="1">
                  <c:v>0.98630136986301364</c:v>
                </c:pt>
                <c:pt idx="2">
                  <c:v>0.53424657534246578</c:v>
                </c:pt>
                <c:pt idx="3">
                  <c:v>0.41095890410958902</c:v>
                </c:pt>
                <c:pt idx="4">
                  <c:v>0.39726027397260272</c:v>
                </c:pt>
                <c:pt idx="5">
                  <c:v>0.38356164383561642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14336"/>
        <c:axId val="306965088"/>
      </c:barChart>
      <c:catAx>
        <c:axId val="25561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s-EC"/>
          </a:p>
        </c:txPr>
        <c:crossAx val="306965088"/>
        <c:crosses val="autoZero"/>
        <c:auto val="1"/>
        <c:lblAlgn val="ctr"/>
        <c:lblOffset val="100"/>
        <c:noMultiLvlLbl val="0"/>
      </c:catAx>
      <c:valAx>
        <c:axId val="30696508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55614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'Sector Económico '!$F$10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'Sector Económico '!$D$11:$D$14</c:f>
              <c:strCache>
                <c:ptCount val="4"/>
                <c:pt idx="0">
                  <c:v>Público</c:v>
                </c:pt>
                <c:pt idx="1">
                  <c:v>Otros</c:v>
                </c:pt>
                <c:pt idx="2">
                  <c:v>Privado</c:v>
                </c:pt>
                <c:pt idx="3">
                  <c:v>Negocio propio</c:v>
                </c:pt>
              </c:strCache>
            </c:strRef>
          </c:cat>
          <c:val>
            <c:numRef>
              <c:f>'Sector Económico '!$F$11:$F$14</c:f>
              <c:numCache>
                <c:formatCode>0.00%</c:formatCode>
                <c:ptCount val="4"/>
                <c:pt idx="0">
                  <c:v>2.7397260273972601E-2</c:v>
                </c:pt>
                <c:pt idx="1">
                  <c:v>6.8493150684931503E-2</c:v>
                </c:pt>
                <c:pt idx="2">
                  <c:v>0.39726027397260272</c:v>
                </c:pt>
                <c:pt idx="3">
                  <c:v>0.50684931506849318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967328"/>
        <c:axId val="306967888"/>
      </c:barChart>
      <c:catAx>
        <c:axId val="30696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s-EC"/>
          </a:p>
        </c:txPr>
        <c:crossAx val="306967888"/>
        <c:crosses val="autoZero"/>
        <c:auto val="1"/>
        <c:lblAlgn val="ctr"/>
        <c:lblOffset val="100"/>
        <c:noMultiLvlLbl val="0"/>
      </c:catAx>
      <c:valAx>
        <c:axId val="30696788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306967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'Nivel de Educación vs Edad'!$B$21:$B$22</c:f>
              <c:strCache>
                <c:ptCount val="1"/>
                <c:pt idx="0">
                  <c:v>Edad De 18 a 25 años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Educación vs Edad'!$A$23:$A$27</c:f>
              <c:strCache>
                <c:ptCount val="5"/>
                <c:pt idx="0">
                  <c:v>Analfabeta</c:v>
                </c:pt>
                <c:pt idx="1">
                  <c:v>Primaria</c:v>
                </c:pt>
                <c:pt idx="2">
                  <c:v>Secundaria </c:v>
                </c:pt>
                <c:pt idx="3">
                  <c:v>Superior</c:v>
                </c:pt>
                <c:pt idx="4">
                  <c:v>Posgrado</c:v>
                </c:pt>
              </c:strCache>
            </c:strRef>
          </c:cat>
          <c:val>
            <c:numRef>
              <c:f>'Nivel de Educación vs Edad'!$B$23:$B$27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0.1095890410958904</c:v>
                </c:pt>
                <c:pt idx="3">
                  <c:v>6.8493150684931503E-2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'Nivel de Educación vs Edad'!$C$21:$C$22</c:f>
              <c:strCache>
                <c:ptCount val="1"/>
                <c:pt idx="0">
                  <c:v>Edad De 26 a 35 años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Educación vs Edad'!$A$23:$A$27</c:f>
              <c:strCache>
                <c:ptCount val="5"/>
                <c:pt idx="0">
                  <c:v>Analfabeta</c:v>
                </c:pt>
                <c:pt idx="1">
                  <c:v>Primaria</c:v>
                </c:pt>
                <c:pt idx="2">
                  <c:v>Secundaria </c:v>
                </c:pt>
                <c:pt idx="3">
                  <c:v>Superior</c:v>
                </c:pt>
                <c:pt idx="4">
                  <c:v>Posgrado</c:v>
                </c:pt>
              </c:strCache>
            </c:strRef>
          </c:cat>
          <c:val>
            <c:numRef>
              <c:f>'Nivel de Educación vs Edad'!$C$23:$C$27</c:f>
              <c:numCache>
                <c:formatCode>0%</c:formatCode>
                <c:ptCount val="5"/>
                <c:pt idx="0">
                  <c:v>0</c:v>
                </c:pt>
                <c:pt idx="1">
                  <c:v>4.1095890410958902E-2</c:v>
                </c:pt>
                <c:pt idx="2">
                  <c:v>0.15068493150684931</c:v>
                </c:pt>
                <c:pt idx="3">
                  <c:v>0.1095890410958904</c:v>
                </c:pt>
                <c:pt idx="4">
                  <c:v>2.7397260273972601E-2</c:v>
                </c:pt>
              </c:numCache>
            </c:numRef>
          </c:val>
        </c:ser>
        <c:ser>
          <c:idx val="2"/>
          <c:order val="2"/>
          <c:tx>
            <c:strRef>
              <c:f>'Nivel de Educación vs Edad'!$D$21:$D$22</c:f>
              <c:strCache>
                <c:ptCount val="1"/>
                <c:pt idx="0">
                  <c:v>Edad 36 en adelante</c:v>
                </c:pt>
              </c:strCache>
            </c:strRef>
          </c:tx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Educación vs Edad'!$A$23:$A$27</c:f>
              <c:strCache>
                <c:ptCount val="5"/>
                <c:pt idx="0">
                  <c:v>Analfabeta</c:v>
                </c:pt>
                <c:pt idx="1">
                  <c:v>Primaria</c:v>
                </c:pt>
                <c:pt idx="2">
                  <c:v>Secundaria </c:v>
                </c:pt>
                <c:pt idx="3">
                  <c:v>Superior</c:v>
                </c:pt>
                <c:pt idx="4">
                  <c:v>Posgrado</c:v>
                </c:pt>
              </c:strCache>
            </c:strRef>
          </c:cat>
          <c:val>
            <c:numRef>
              <c:f>'Nivel de Educación vs Edad'!$D$23:$D$27</c:f>
              <c:numCache>
                <c:formatCode>0%</c:formatCode>
                <c:ptCount val="5"/>
                <c:pt idx="0">
                  <c:v>4.1095890410958902E-2</c:v>
                </c:pt>
                <c:pt idx="1">
                  <c:v>0.23287671232876711</c:v>
                </c:pt>
                <c:pt idx="2">
                  <c:v>0.13698630136986301</c:v>
                </c:pt>
                <c:pt idx="3">
                  <c:v>8.2191780821917804E-2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486928"/>
        <c:axId val="307487488"/>
      </c:barChart>
      <c:catAx>
        <c:axId val="307486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487488"/>
        <c:crosses val="autoZero"/>
        <c:auto val="1"/>
        <c:lblAlgn val="ctr"/>
        <c:lblOffset val="100"/>
        <c:noMultiLvlLbl val="0"/>
      </c:catAx>
      <c:valAx>
        <c:axId val="3074874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07486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622413603858646"/>
          <c:y val="0.30024199726183376"/>
          <c:w val="0.23260938843052525"/>
          <c:h val="0.39087169040413305"/>
        </c:manualLayout>
      </c:layout>
      <c:overlay val="0"/>
      <c:txPr>
        <a:bodyPr/>
        <a:lstStyle/>
        <a:p>
          <a:pPr algn="just">
            <a:defRPr sz="105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'Nivel de Educación vs Ingresos '!$B$21</c:f>
              <c:strCache>
                <c:ptCount val="1"/>
                <c:pt idx="0">
                  <c:v>Menor a $386</c:v>
                </c:pt>
              </c:strCache>
            </c:strRef>
          </c:tx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Educación vs Ingresos '!$A$22:$A$26</c:f>
              <c:strCache>
                <c:ptCount val="5"/>
                <c:pt idx="0">
                  <c:v>Analfabeta</c:v>
                </c:pt>
                <c:pt idx="1">
                  <c:v>Primaria</c:v>
                </c:pt>
                <c:pt idx="2">
                  <c:v>Secundaria </c:v>
                </c:pt>
                <c:pt idx="3">
                  <c:v>Superior</c:v>
                </c:pt>
                <c:pt idx="4">
                  <c:v>Posgrado</c:v>
                </c:pt>
              </c:strCache>
            </c:strRef>
          </c:cat>
          <c:val>
            <c:numRef>
              <c:f>'Nivel de Educación vs Ingresos '!$B$22:$B$26</c:f>
              <c:numCache>
                <c:formatCode>0%</c:formatCode>
                <c:ptCount val="5"/>
                <c:pt idx="0">
                  <c:v>4.1095890410958902E-2</c:v>
                </c:pt>
                <c:pt idx="1">
                  <c:v>0.16438356164383561</c:v>
                </c:pt>
                <c:pt idx="2">
                  <c:v>0.28767123287671231</c:v>
                </c:pt>
                <c:pt idx="3">
                  <c:v>6.8493150684931503E-2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'Nivel de Educación vs Ingresos '!$C$21</c:f>
              <c:strCache>
                <c:ptCount val="1"/>
                <c:pt idx="0">
                  <c:v>De $386 a $600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Educación vs Ingresos '!$A$22:$A$26</c:f>
              <c:strCache>
                <c:ptCount val="5"/>
                <c:pt idx="0">
                  <c:v>Analfabeta</c:v>
                </c:pt>
                <c:pt idx="1">
                  <c:v>Primaria</c:v>
                </c:pt>
                <c:pt idx="2">
                  <c:v>Secundaria </c:v>
                </c:pt>
                <c:pt idx="3">
                  <c:v>Superior</c:v>
                </c:pt>
                <c:pt idx="4">
                  <c:v>Posgrado</c:v>
                </c:pt>
              </c:strCache>
            </c:strRef>
          </c:cat>
          <c:val>
            <c:numRef>
              <c:f>'Nivel de Educación vs Ingresos '!$C$22:$C$26</c:f>
              <c:numCache>
                <c:formatCode>0%</c:formatCode>
                <c:ptCount val="5"/>
                <c:pt idx="0">
                  <c:v>0</c:v>
                </c:pt>
                <c:pt idx="1">
                  <c:v>0.1095890410958904</c:v>
                </c:pt>
                <c:pt idx="2">
                  <c:v>8.2191780821917804E-2</c:v>
                </c:pt>
                <c:pt idx="3">
                  <c:v>8.2191780821917804E-2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'Nivel de Educación vs Ingresos '!$D$21</c:f>
              <c:strCache>
                <c:ptCount val="1"/>
                <c:pt idx="0">
                  <c:v>De $600 a $1.200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Educación vs Ingresos '!$A$22:$A$26</c:f>
              <c:strCache>
                <c:ptCount val="5"/>
                <c:pt idx="0">
                  <c:v>Analfabeta</c:v>
                </c:pt>
                <c:pt idx="1">
                  <c:v>Primaria</c:v>
                </c:pt>
                <c:pt idx="2">
                  <c:v>Secundaria </c:v>
                </c:pt>
                <c:pt idx="3">
                  <c:v>Superior</c:v>
                </c:pt>
                <c:pt idx="4">
                  <c:v>Posgrado</c:v>
                </c:pt>
              </c:strCache>
            </c:strRef>
          </c:cat>
          <c:val>
            <c:numRef>
              <c:f>'Nivel de Educación vs Ingresos '!$D$22:$D$26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2.7397260273972601E-2</c:v>
                </c:pt>
                <c:pt idx="3">
                  <c:v>8.2191780821917804E-2</c:v>
                </c:pt>
                <c:pt idx="4">
                  <c:v>2.7397260273972601E-2</c:v>
                </c:pt>
              </c:numCache>
            </c:numRef>
          </c:val>
        </c:ser>
        <c:ser>
          <c:idx val="3"/>
          <c:order val="3"/>
          <c:tx>
            <c:strRef>
              <c:f>'Nivel de Educación vs Ingresos '!$E$21</c:f>
              <c:strCache>
                <c:ptCount val="1"/>
                <c:pt idx="0">
                  <c:v>Más de $1.200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Educación vs Ingresos '!$A$22:$A$26</c:f>
              <c:strCache>
                <c:ptCount val="5"/>
                <c:pt idx="0">
                  <c:v>Analfabeta</c:v>
                </c:pt>
                <c:pt idx="1">
                  <c:v>Primaria</c:v>
                </c:pt>
                <c:pt idx="2">
                  <c:v>Secundaria </c:v>
                </c:pt>
                <c:pt idx="3">
                  <c:v>Superior</c:v>
                </c:pt>
                <c:pt idx="4">
                  <c:v>Posgrado</c:v>
                </c:pt>
              </c:strCache>
            </c:strRef>
          </c:cat>
          <c:val>
            <c:numRef>
              <c:f>'Nivel de Educación vs Ingresos '!$E$22:$E$26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2.7397260273972601E-2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499776"/>
        <c:axId val="307500336"/>
      </c:barChart>
      <c:catAx>
        <c:axId val="307499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7500336"/>
        <c:crosses val="autoZero"/>
        <c:auto val="1"/>
        <c:lblAlgn val="ctr"/>
        <c:lblOffset val="100"/>
        <c:noMultiLvlLbl val="0"/>
      </c:catAx>
      <c:valAx>
        <c:axId val="3075003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074997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'Nivel de Edu. vs SerBásicos'!$B$21:$B$21</c:f>
              <c:strCache>
                <c:ptCount val="1"/>
                <c:pt idx="0">
                  <c:v>Menor a $386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Edu. vs SerBásicos'!$A$22:$A$27</c:f>
              <c:strCache>
                <c:ptCount val="6"/>
                <c:pt idx="0">
                  <c:v>Luz</c:v>
                </c:pt>
                <c:pt idx="1">
                  <c:v>Agua</c:v>
                </c:pt>
                <c:pt idx="2">
                  <c:v>Teléfono</c:v>
                </c:pt>
                <c:pt idx="3">
                  <c:v>Alcantarillado</c:v>
                </c:pt>
                <c:pt idx="4">
                  <c:v>Internet</c:v>
                </c:pt>
                <c:pt idx="5">
                  <c:v>Cable</c:v>
                </c:pt>
              </c:strCache>
            </c:strRef>
          </c:cat>
          <c:val>
            <c:numRef>
              <c:f>'Nivel de Edu. vs SerBásicos'!$B$22:$B$27</c:f>
              <c:numCache>
                <c:formatCode>0%</c:formatCode>
                <c:ptCount val="6"/>
                <c:pt idx="0">
                  <c:v>0.56164383561643838</c:v>
                </c:pt>
                <c:pt idx="1">
                  <c:v>0.54794520547945202</c:v>
                </c:pt>
                <c:pt idx="2">
                  <c:v>0.20547945205479451</c:v>
                </c:pt>
                <c:pt idx="3">
                  <c:v>0.17808219178082191</c:v>
                </c:pt>
                <c:pt idx="4">
                  <c:v>8.2191780821917804E-2</c:v>
                </c:pt>
                <c:pt idx="5">
                  <c:v>0.12328767123287671</c:v>
                </c:pt>
              </c:numCache>
            </c:numRef>
          </c:val>
        </c:ser>
        <c:ser>
          <c:idx val="1"/>
          <c:order val="1"/>
          <c:tx>
            <c:strRef>
              <c:f>'Nivel de Edu. vs SerBásicos'!$C$21:$C$21</c:f>
              <c:strCache>
                <c:ptCount val="1"/>
                <c:pt idx="0">
                  <c:v>De $386 a $600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Edu. vs SerBásicos'!$A$22:$A$27</c:f>
              <c:strCache>
                <c:ptCount val="6"/>
                <c:pt idx="0">
                  <c:v>Luz</c:v>
                </c:pt>
                <c:pt idx="1">
                  <c:v>Agua</c:v>
                </c:pt>
                <c:pt idx="2">
                  <c:v>Teléfono</c:v>
                </c:pt>
                <c:pt idx="3">
                  <c:v>Alcantarillado</c:v>
                </c:pt>
                <c:pt idx="4">
                  <c:v>Internet</c:v>
                </c:pt>
                <c:pt idx="5">
                  <c:v>Cable</c:v>
                </c:pt>
              </c:strCache>
            </c:strRef>
          </c:cat>
          <c:val>
            <c:numRef>
              <c:f>'Nivel de Edu. vs SerBásicos'!$C$22:$C$27</c:f>
              <c:numCache>
                <c:formatCode>0%</c:formatCode>
                <c:ptCount val="6"/>
                <c:pt idx="0">
                  <c:v>0.27397260273972601</c:v>
                </c:pt>
                <c:pt idx="1">
                  <c:v>0.27397260273972601</c:v>
                </c:pt>
                <c:pt idx="2">
                  <c:v>0.16438356164383561</c:v>
                </c:pt>
                <c:pt idx="3">
                  <c:v>0.17808219178082191</c:v>
                </c:pt>
                <c:pt idx="4">
                  <c:v>0.16438356164383561</c:v>
                </c:pt>
                <c:pt idx="5">
                  <c:v>0.13698630136986301</c:v>
                </c:pt>
              </c:numCache>
            </c:numRef>
          </c:val>
        </c:ser>
        <c:ser>
          <c:idx val="2"/>
          <c:order val="2"/>
          <c:tx>
            <c:strRef>
              <c:f>'Nivel de Edu. vs SerBásicos'!$D$21:$D$21</c:f>
              <c:strCache>
                <c:ptCount val="1"/>
                <c:pt idx="0">
                  <c:v>De $600 a $1.200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Edu. vs SerBásicos'!$A$22:$A$27</c:f>
              <c:strCache>
                <c:ptCount val="6"/>
                <c:pt idx="0">
                  <c:v>Luz</c:v>
                </c:pt>
                <c:pt idx="1">
                  <c:v>Agua</c:v>
                </c:pt>
                <c:pt idx="2">
                  <c:v>Teléfono</c:v>
                </c:pt>
                <c:pt idx="3">
                  <c:v>Alcantarillado</c:v>
                </c:pt>
                <c:pt idx="4">
                  <c:v>Internet</c:v>
                </c:pt>
                <c:pt idx="5">
                  <c:v>Cable</c:v>
                </c:pt>
              </c:strCache>
            </c:strRef>
          </c:cat>
          <c:val>
            <c:numRef>
              <c:f>'Nivel de Edu. vs SerBásicos'!$D$22:$D$27</c:f>
              <c:numCache>
                <c:formatCode>0%</c:formatCode>
                <c:ptCount val="6"/>
                <c:pt idx="0">
                  <c:v>0.13698630136986301</c:v>
                </c:pt>
                <c:pt idx="1">
                  <c:v>0.13698630136986301</c:v>
                </c:pt>
                <c:pt idx="2">
                  <c:v>0.13698630136986301</c:v>
                </c:pt>
                <c:pt idx="3">
                  <c:v>5.4794520547945202E-2</c:v>
                </c:pt>
                <c:pt idx="4">
                  <c:v>0.12328767123287671</c:v>
                </c:pt>
                <c:pt idx="5">
                  <c:v>9.5890410958904104E-2</c:v>
                </c:pt>
              </c:numCache>
            </c:numRef>
          </c:val>
        </c:ser>
        <c:ser>
          <c:idx val="3"/>
          <c:order val="3"/>
          <c:tx>
            <c:strRef>
              <c:f>'Nivel de Edu. vs SerBásicos'!$E$21:$E$21</c:f>
              <c:strCache>
                <c:ptCount val="1"/>
                <c:pt idx="0">
                  <c:v>Más de $1.200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011204481792717E-3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 Edu. vs SerBásicos'!$A$22:$A$27</c:f>
              <c:strCache>
                <c:ptCount val="6"/>
                <c:pt idx="0">
                  <c:v>Luz</c:v>
                </c:pt>
                <c:pt idx="1">
                  <c:v>Agua</c:v>
                </c:pt>
                <c:pt idx="2">
                  <c:v>Teléfono</c:v>
                </c:pt>
                <c:pt idx="3">
                  <c:v>Alcantarillado</c:v>
                </c:pt>
                <c:pt idx="4">
                  <c:v>Internet</c:v>
                </c:pt>
                <c:pt idx="5">
                  <c:v>Cable</c:v>
                </c:pt>
              </c:strCache>
            </c:strRef>
          </c:cat>
          <c:val>
            <c:numRef>
              <c:f>'Nivel de Edu. vs SerBásicos'!$E$22:$E$27</c:f>
              <c:numCache>
                <c:formatCode>0%</c:formatCode>
                <c:ptCount val="6"/>
                <c:pt idx="0">
                  <c:v>2.7397260273972601E-2</c:v>
                </c:pt>
                <c:pt idx="1">
                  <c:v>2.7397260273972601E-2</c:v>
                </c:pt>
                <c:pt idx="2">
                  <c:v>2.7397260273972601E-2</c:v>
                </c:pt>
                <c:pt idx="3">
                  <c:v>0</c:v>
                </c:pt>
                <c:pt idx="4">
                  <c:v>2.7397260273972601E-2</c:v>
                </c:pt>
                <c:pt idx="5">
                  <c:v>2.7397260273972601E-2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533104"/>
        <c:axId val="308541920"/>
      </c:barChart>
      <c:catAx>
        <c:axId val="307533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8541920"/>
        <c:crosses val="autoZero"/>
        <c:auto val="1"/>
        <c:lblAlgn val="ctr"/>
        <c:lblOffset val="100"/>
        <c:noMultiLvlLbl val="0"/>
      </c:catAx>
      <c:valAx>
        <c:axId val="3085419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075331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'Servicios Básicos '!$A$3</c:f>
              <c:strCache>
                <c:ptCount val="1"/>
                <c:pt idx="0">
                  <c:v>Luz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8858981673435856E-2"/>
                  <c:y val="4.4313264774548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'Servicios Básicos '!$B$2:$C$2</c:f>
              <c:strCache>
                <c:ptCount val="2"/>
                <c:pt idx="0">
                  <c:v>Censo 2010</c:v>
                </c:pt>
                <c:pt idx="1">
                  <c:v>Encuesta </c:v>
                </c:pt>
              </c:strCache>
            </c:strRef>
          </c:cat>
          <c:val>
            <c:numRef>
              <c:f>'Servicios Básicos '!$B$3:$C$3</c:f>
              <c:numCache>
                <c:formatCode>0%</c:formatCode>
                <c:ptCount val="2"/>
                <c:pt idx="0" formatCode="0.00%">
                  <c:v>0.78010000000000002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'Servicios Básicos '!$A$4</c:f>
              <c:strCache>
                <c:ptCount val="1"/>
                <c:pt idx="0">
                  <c:v>Agua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'Servicios Básicos '!$B$2:$C$2</c:f>
              <c:strCache>
                <c:ptCount val="2"/>
                <c:pt idx="0">
                  <c:v>Censo 2010</c:v>
                </c:pt>
                <c:pt idx="1">
                  <c:v>Encuesta </c:v>
                </c:pt>
              </c:strCache>
            </c:strRef>
          </c:cat>
          <c:val>
            <c:numRef>
              <c:f>'Servicios Básicos '!$B$4:$C$4</c:f>
              <c:numCache>
                <c:formatCode>0%</c:formatCode>
                <c:ptCount val="2"/>
                <c:pt idx="0" formatCode="0.00%">
                  <c:v>0.41370000000000001</c:v>
                </c:pt>
                <c:pt idx="1">
                  <c:v>0.98630136986301364</c:v>
                </c:pt>
              </c:numCache>
            </c:numRef>
          </c:val>
        </c:ser>
        <c:ser>
          <c:idx val="2"/>
          <c:order val="2"/>
          <c:tx>
            <c:strRef>
              <c:f>'Servicios Básicos '!$A$5</c:f>
              <c:strCache>
                <c:ptCount val="1"/>
                <c:pt idx="0">
                  <c:v>Teléfono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'Servicios Básicos '!$B$2:$C$2</c:f>
              <c:strCache>
                <c:ptCount val="2"/>
                <c:pt idx="0">
                  <c:v>Censo 2010</c:v>
                </c:pt>
                <c:pt idx="1">
                  <c:v>Encuesta </c:v>
                </c:pt>
              </c:strCache>
            </c:strRef>
          </c:cat>
          <c:val>
            <c:numRef>
              <c:f>'Servicios Básicos '!$B$5:$C$5</c:f>
              <c:numCache>
                <c:formatCode>0%</c:formatCode>
                <c:ptCount val="2"/>
                <c:pt idx="0" formatCode="0.00%">
                  <c:v>7.8100000000000003E-2</c:v>
                </c:pt>
                <c:pt idx="1">
                  <c:v>0.53424657534246578</c:v>
                </c:pt>
              </c:numCache>
            </c:numRef>
          </c:val>
        </c:ser>
        <c:ser>
          <c:idx val="3"/>
          <c:order val="3"/>
          <c:tx>
            <c:strRef>
              <c:f>'Servicios Básicos '!$A$6</c:f>
              <c:strCache>
                <c:ptCount val="1"/>
                <c:pt idx="0">
                  <c:v>Alcantarillado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'Servicios Básicos '!$B$2:$C$2</c:f>
              <c:strCache>
                <c:ptCount val="2"/>
                <c:pt idx="0">
                  <c:v>Censo 2010</c:v>
                </c:pt>
                <c:pt idx="1">
                  <c:v>Encuesta </c:v>
                </c:pt>
              </c:strCache>
            </c:strRef>
          </c:cat>
          <c:val>
            <c:numRef>
              <c:f>'Servicios Básicos '!$B$6:$C$6</c:f>
              <c:numCache>
                <c:formatCode>0%</c:formatCode>
                <c:ptCount val="2"/>
                <c:pt idx="0" formatCode="0.00%">
                  <c:v>0.1842</c:v>
                </c:pt>
                <c:pt idx="1">
                  <c:v>0.41095890410958902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545840"/>
        <c:axId val="308546400"/>
      </c:barChart>
      <c:catAx>
        <c:axId val="30854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C"/>
          </a:p>
        </c:txPr>
        <c:crossAx val="308546400"/>
        <c:crosses val="autoZero"/>
        <c:auto val="1"/>
        <c:lblAlgn val="ctr"/>
        <c:lblOffset val="100"/>
        <c:noMultiLvlLbl val="0"/>
      </c:catAx>
      <c:valAx>
        <c:axId val="3085464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08545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Educación!$A$2</c:f>
              <c:strCache>
                <c:ptCount val="1"/>
                <c:pt idx="0">
                  <c:v>Analfabeta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1833960812981431E-2"/>
                  <c:y val="-1.434532240829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Educación!$B$1:$C$1</c:f>
              <c:strCache>
                <c:ptCount val="2"/>
                <c:pt idx="0">
                  <c:v>Censo 2010</c:v>
                </c:pt>
                <c:pt idx="1">
                  <c:v>Encuesta </c:v>
                </c:pt>
              </c:strCache>
            </c:strRef>
          </c:cat>
          <c:val>
            <c:numRef>
              <c:f>Educación!$B$2:$C$2</c:f>
              <c:numCache>
                <c:formatCode>0.00%</c:formatCode>
                <c:ptCount val="2"/>
                <c:pt idx="0">
                  <c:v>0.1857</c:v>
                </c:pt>
                <c:pt idx="1">
                  <c:v>4.1099999999999998E-2</c:v>
                </c:pt>
              </c:numCache>
            </c:numRef>
          </c:val>
        </c:ser>
        <c:ser>
          <c:idx val="1"/>
          <c:order val="1"/>
          <c:tx>
            <c:strRef>
              <c:f>Educación!$A$3</c:f>
              <c:strCache>
                <c:ptCount val="1"/>
                <c:pt idx="0">
                  <c:v>Primaria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Educación!$B$1:$C$1</c:f>
              <c:strCache>
                <c:ptCount val="2"/>
                <c:pt idx="0">
                  <c:v>Censo 2010</c:v>
                </c:pt>
                <c:pt idx="1">
                  <c:v>Encuesta </c:v>
                </c:pt>
              </c:strCache>
            </c:strRef>
          </c:cat>
          <c:val>
            <c:numRef>
              <c:f>Educación!$B$3:$C$3</c:f>
              <c:numCache>
                <c:formatCode>0.00%</c:formatCode>
                <c:ptCount val="2"/>
                <c:pt idx="0">
                  <c:v>0.18680000000000008</c:v>
                </c:pt>
                <c:pt idx="1">
                  <c:v>0.27397260273972601</c:v>
                </c:pt>
              </c:numCache>
            </c:numRef>
          </c:val>
        </c:ser>
        <c:ser>
          <c:idx val="2"/>
          <c:order val="2"/>
          <c:tx>
            <c:strRef>
              <c:f>Educación!$A$4</c:f>
              <c:strCache>
                <c:ptCount val="1"/>
                <c:pt idx="0">
                  <c:v>Secundaria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Educación!$B$1:$C$1</c:f>
              <c:strCache>
                <c:ptCount val="2"/>
                <c:pt idx="0">
                  <c:v>Censo 2010</c:v>
                </c:pt>
                <c:pt idx="1">
                  <c:v>Encuesta </c:v>
                </c:pt>
              </c:strCache>
            </c:strRef>
          </c:cat>
          <c:val>
            <c:numRef>
              <c:f>Educación!$B$4:$C$4</c:f>
              <c:numCache>
                <c:formatCode>0.00%</c:formatCode>
                <c:ptCount val="2"/>
                <c:pt idx="0">
                  <c:v>0.48889999999999995</c:v>
                </c:pt>
                <c:pt idx="1">
                  <c:v>0.39726027397260272</c:v>
                </c:pt>
              </c:numCache>
            </c:numRef>
          </c:val>
        </c:ser>
        <c:ser>
          <c:idx val="3"/>
          <c:order val="3"/>
          <c:tx>
            <c:strRef>
              <c:f>Educación!$A$5</c:f>
              <c:strCache>
                <c:ptCount val="1"/>
                <c:pt idx="0">
                  <c:v>Superior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Educación!$B$1:$C$1</c:f>
              <c:strCache>
                <c:ptCount val="2"/>
                <c:pt idx="0">
                  <c:v>Censo 2010</c:v>
                </c:pt>
                <c:pt idx="1">
                  <c:v>Encuesta </c:v>
                </c:pt>
              </c:strCache>
            </c:strRef>
          </c:cat>
          <c:val>
            <c:numRef>
              <c:f>Educación!$B$5:$C$5</c:f>
              <c:numCache>
                <c:formatCode>0.00%</c:formatCode>
                <c:ptCount val="2"/>
                <c:pt idx="0">
                  <c:v>0.1386</c:v>
                </c:pt>
                <c:pt idx="1">
                  <c:v>0.28767123287671231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550320"/>
        <c:axId val="308550880"/>
        <c:axId val="0"/>
      </c:bar3DChart>
      <c:catAx>
        <c:axId val="30855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8550880"/>
        <c:crosses val="autoZero"/>
        <c:auto val="1"/>
        <c:lblAlgn val="ctr"/>
        <c:lblOffset val="100"/>
        <c:noMultiLvlLbl val="0"/>
      </c:catAx>
      <c:valAx>
        <c:axId val="30855088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08550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g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AC01A-5837-4650-A0C8-14324BFE6645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DD0B7BB-5CBC-45A7-8523-8EDA3826009A}">
      <dgm:prSet phldrT="[Texto]"/>
      <dgm:spPr/>
      <dgm:t>
        <a:bodyPr/>
        <a:lstStyle/>
        <a:p>
          <a:r>
            <a:rPr lang="es-EC" smtClean="0"/>
            <a:t>T. </a:t>
          </a:r>
          <a:r>
            <a:rPr lang="es-EC" dirty="0" smtClean="0"/>
            <a:t>Económica</a:t>
          </a:r>
          <a:endParaRPr lang="es-EC" dirty="0"/>
        </a:p>
      </dgm:t>
    </dgm:pt>
    <dgm:pt modelId="{1DD9A197-52F3-4040-921F-CA64B02E17C1}" type="parTrans" cxnId="{9FA2BA16-8825-44D7-9D2F-DFAC4F5EAEBE}">
      <dgm:prSet/>
      <dgm:spPr/>
      <dgm:t>
        <a:bodyPr/>
        <a:lstStyle/>
        <a:p>
          <a:endParaRPr lang="es-EC"/>
        </a:p>
      </dgm:t>
    </dgm:pt>
    <dgm:pt modelId="{C25EE26C-C7C6-4E0A-B2A8-60E4004532EC}" type="sibTrans" cxnId="{9FA2BA16-8825-44D7-9D2F-DFAC4F5EAEBE}">
      <dgm:prSet/>
      <dgm:spPr/>
      <dgm:t>
        <a:bodyPr/>
        <a:lstStyle/>
        <a:p>
          <a:endParaRPr lang="es-EC"/>
        </a:p>
      </dgm:t>
    </dgm:pt>
    <dgm:pt modelId="{BB18E8F6-CA66-42A5-9FA0-82C99792DB01}">
      <dgm:prSet phldrT="[Texto]" custT="1"/>
      <dgm:spPr/>
      <dgm:t>
        <a:bodyPr/>
        <a:lstStyle/>
        <a:p>
          <a:pPr algn="just"/>
          <a:r>
            <a:rPr lang="es-EC" sz="1600" dirty="0" smtClean="0"/>
            <a:t>Procesos de producción y distribución económica</a:t>
          </a:r>
        </a:p>
        <a:p>
          <a:pPr algn="just"/>
          <a:endParaRPr lang="es-EC" sz="1600" dirty="0" smtClean="0"/>
        </a:p>
        <a:p>
          <a:pPr algn="just"/>
          <a:r>
            <a:rPr lang="es-EC" sz="1600" dirty="0" smtClean="0"/>
            <a:t>Permite explicar un fenómeno dado en base a acciones adoptadas</a:t>
          </a:r>
          <a:endParaRPr lang="es-EC" sz="1600" dirty="0"/>
        </a:p>
      </dgm:t>
    </dgm:pt>
    <dgm:pt modelId="{6AA93FFF-DDCF-493B-97FA-D7FD4CF21670}" type="parTrans" cxnId="{B830C9D5-B6BA-45B9-BAEE-69FD156DDA1D}">
      <dgm:prSet/>
      <dgm:spPr/>
      <dgm:t>
        <a:bodyPr/>
        <a:lstStyle/>
        <a:p>
          <a:endParaRPr lang="es-EC"/>
        </a:p>
      </dgm:t>
    </dgm:pt>
    <dgm:pt modelId="{2E8653D9-44E1-4C5F-B72A-84EB917DE0C6}" type="sibTrans" cxnId="{B830C9D5-B6BA-45B9-BAEE-69FD156DDA1D}">
      <dgm:prSet/>
      <dgm:spPr/>
      <dgm:t>
        <a:bodyPr/>
        <a:lstStyle/>
        <a:p>
          <a:endParaRPr lang="es-EC"/>
        </a:p>
      </dgm:t>
    </dgm:pt>
    <dgm:pt modelId="{FEC10A5A-659D-4869-9AF7-8A44F1E8144A}">
      <dgm:prSet phldrT="[Texto]"/>
      <dgm:spPr/>
      <dgm:t>
        <a:bodyPr/>
        <a:lstStyle/>
        <a:p>
          <a:r>
            <a:rPr lang="es-EC" dirty="0" smtClean="0"/>
            <a:t>T. Económica</a:t>
          </a:r>
          <a:endParaRPr lang="es-EC" dirty="0"/>
        </a:p>
      </dgm:t>
    </dgm:pt>
    <dgm:pt modelId="{169A0C5F-18C7-4B4D-8B53-986E222E1AD5}" type="parTrans" cxnId="{9ED0ED02-FB9F-494D-AB95-C5B4CA5F399C}">
      <dgm:prSet/>
      <dgm:spPr/>
      <dgm:t>
        <a:bodyPr/>
        <a:lstStyle/>
        <a:p>
          <a:endParaRPr lang="es-EC"/>
        </a:p>
      </dgm:t>
    </dgm:pt>
    <dgm:pt modelId="{A72CB88A-7F5A-4FA4-848D-2BA41C0D138D}" type="sibTrans" cxnId="{9ED0ED02-FB9F-494D-AB95-C5B4CA5F399C}">
      <dgm:prSet/>
      <dgm:spPr/>
      <dgm:t>
        <a:bodyPr/>
        <a:lstStyle/>
        <a:p>
          <a:endParaRPr lang="es-EC"/>
        </a:p>
      </dgm:t>
    </dgm:pt>
    <dgm:pt modelId="{3965058A-A856-4903-B3AC-00AA213944AE}">
      <dgm:prSet phldrT="[Texto]"/>
      <dgm:spPr/>
      <dgm:t>
        <a:bodyPr/>
        <a:lstStyle/>
        <a:p>
          <a:r>
            <a:rPr lang="es-EC" b="1" dirty="0" smtClean="0"/>
            <a:t>La Microeconomía  </a:t>
          </a:r>
          <a:r>
            <a:rPr lang="es-EC" dirty="0" smtClean="0"/>
            <a:t>los mercados individuales, como el consumidor, la empresa o un sector determinado</a:t>
          </a:r>
        </a:p>
        <a:p>
          <a:r>
            <a:rPr lang="es-EC" b="1" dirty="0" smtClean="0"/>
            <a:t>La Macroeconomía </a:t>
          </a:r>
          <a:r>
            <a:rPr lang="es-EC" dirty="0" smtClean="0"/>
            <a:t>cómo funciona una economía nacional, basada en agrupación de sujetos como el empleo, la inflación, etc.</a:t>
          </a:r>
          <a:endParaRPr lang="es-EC" dirty="0"/>
        </a:p>
      </dgm:t>
    </dgm:pt>
    <dgm:pt modelId="{D15AEE6B-D8F1-4B89-B095-8FB724B13B82}" type="parTrans" cxnId="{D011324B-2F4F-4F7C-B025-7E303B95F1CE}">
      <dgm:prSet/>
      <dgm:spPr/>
      <dgm:t>
        <a:bodyPr/>
        <a:lstStyle/>
        <a:p>
          <a:endParaRPr lang="es-EC"/>
        </a:p>
      </dgm:t>
    </dgm:pt>
    <dgm:pt modelId="{F99CD85E-749D-4575-92AE-1203C192DBA6}" type="sibTrans" cxnId="{D011324B-2F4F-4F7C-B025-7E303B95F1CE}">
      <dgm:prSet/>
      <dgm:spPr/>
      <dgm:t>
        <a:bodyPr/>
        <a:lstStyle/>
        <a:p>
          <a:endParaRPr lang="es-EC"/>
        </a:p>
      </dgm:t>
    </dgm:pt>
    <dgm:pt modelId="{472FDDB8-A3DA-4D0E-AE11-A96FBC69CFD0}">
      <dgm:prSet phldrT="[Texto]"/>
      <dgm:spPr/>
      <dgm:t>
        <a:bodyPr/>
        <a:lstStyle/>
        <a:p>
          <a:r>
            <a:rPr lang="es-EC" dirty="0" smtClean="0"/>
            <a:t>T. Económica </a:t>
          </a:r>
          <a:endParaRPr lang="es-EC" dirty="0"/>
        </a:p>
      </dgm:t>
    </dgm:pt>
    <dgm:pt modelId="{368BE0A8-EC89-40FC-9FB8-D30AE2D1770C}" type="parTrans" cxnId="{BCFF91EA-A108-472A-9F70-7607CBD81BF5}">
      <dgm:prSet/>
      <dgm:spPr/>
      <dgm:t>
        <a:bodyPr/>
        <a:lstStyle/>
        <a:p>
          <a:endParaRPr lang="es-EC"/>
        </a:p>
      </dgm:t>
    </dgm:pt>
    <dgm:pt modelId="{3C7B2828-E3C3-46F7-82F2-531E4E4DED53}" type="sibTrans" cxnId="{BCFF91EA-A108-472A-9F70-7607CBD81BF5}">
      <dgm:prSet/>
      <dgm:spPr/>
      <dgm:t>
        <a:bodyPr/>
        <a:lstStyle/>
        <a:p>
          <a:endParaRPr lang="es-EC"/>
        </a:p>
      </dgm:t>
    </dgm:pt>
    <dgm:pt modelId="{EDCDD550-B24F-4CE1-B25C-71A98EB5D988}">
      <dgm:prSet phldrT="[Texto]" custT="1"/>
      <dgm:spPr/>
      <dgm:t>
        <a:bodyPr/>
        <a:lstStyle/>
        <a:p>
          <a:pPr algn="just"/>
          <a:r>
            <a:rPr lang="es-EC" sz="1600" dirty="0" smtClean="0"/>
            <a:t>Estructura lógica para organizar y analizar datos económicos que explica la relación entre variables, prediciendo consecuencias previstas</a:t>
          </a:r>
          <a:r>
            <a:rPr lang="es-EC" sz="1400" dirty="0" smtClean="0"/>
            <a:t> </a:t>
          </a:r>
          <a:endParaRPr lang="es-EC" sz="1400" dirty="0"/>
        </a:p>
      </dgm:t>
    </dgm:pt>
    <dgm:pt modelId="{6766E17F-1856-4D13-9A57-8404F36E4BDD}" type="parTrans" cxnId="{4893E754-4514-4DF2-9222-BA98202603FE}">
      <dgm:prSet/>
      <dgm:spPr/>
      <dgm:t>
        <a:bodyPr/>
        <a:lstStyle/>
        <a:p>
          <a:endParaRPr lang="es-EC"/>
        </a:p>
      </dgm:t>
    </dgm:pt>
    <dgm:pt modelId="{74E6798B-BDFE-436F-813B-1E7F0131BD93}" type="sibTrans" cxnId="{4893E754-4514-4DF2-9222-BA98202603FE}">
      <dgm:prSet/>
      <dgm:spPr/>
      <dgm:t>
        <a:bodyPr/>
        <a:lstStyle/>
        <a:p>
          <a:endParaRPr lang="es-EC"/>
        </a:p>
      </dgm:t>
    </dgm:pt>
    <dgm:pt modelId="{1442B75B-6758-441A-B01B-CC57DA8CEFED}" type="pres">
      <dgm:prSet presAssocID="{965AC01A-5837-4650-A0C8-14324BFE6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FC6B8D-F626-4815-9288-6ECF9ABBF81A}" type="pres">
      <dgm:prSet presAssocID="{DDD0B7BB-5CBC-45A7-8523-8EDA3826009A}" presName="compositeNode" presStyleCnt="0">
        <dgm:presLayoutVars>
          <dgm:bulletEnabled val="1"/>
        </dgm:presLayoutVars>
      </dgm:prSet>
      <dgm:spPr/>
    </dgm:pt>
    <dgm:pt modelId="{5CE00F88-E97D-40D9-A250-10CDD6C3E1BA}" type="pres">
      <dgm:prSet presAssocID="{DDD0B7BB-5CBC-45A7-8523-8EDA3826009A}" presName="bgRect" presStyleLbl="node1" presStyleIdx="0" presStyleCnt="3"/>
      <dgm:spPr/>
      <dgm:t>
        <a:bodyPr/>
        <a:lstStyle/>
        <a:p>
          <a:endParaRPr lang="es-EC"/>
        </a:p>
      </dgm:t>
    </dgm:pt>
    <dgm:pt modelId="{BE592580-8FD7-4E74-8DA0-5D11256A1D47}" type="pres">
      <dgm:prSet presAssocID="{DDD0B7BB-5CBC-45A7-8523-8EDA3826009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9ADED6-5DDC-448E-B2F7-71FC05A673DC}" type="pres">
      <dgm:prSet presAssocID="{DDD0B7BB-5CBC-45A7-8523-8EDA3826009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6C6122-B6F7-473F-9B4E-8DA0030F681A}" type="pres">
      <dgm:prSet presAssocID="{C25EE26C-C7C6-4E0A-B2A8-60E4004532EC}" presName="hSp" presStyleCnt="0"/>
      <dgm:spPr/>
    </dgm:pt>
    <dgm:pt modelId="{DB8DFB87-5961-4C60-B75A-E42ACA2C1601}" type="pres">
      <dgm:prSet presAssocID="{C25EE26C-C7C6-4E0A-B2A8-60E4004532EC}" presName="vProcSp" presStyleCnt="0"/>
      <dgm:spPr/>
    </dgm:pt>
    <dgm:pt modelId="{829653C5-EA9A-4B06-BF42-C5A35A1EF01E}" type="pres">
      <dgm:prSet presAssocID="{C25EE26C-C7C6-4E0A-B2A8-60E4004532EC}" presName="vSp1" presStyleCnt="0"/>
      <dgm:spPr/>
    </dgm:pt>
    <dgm:pt modelId="{501CECE8-C653-4A76-888C-B429DDE4A986}" type="pres">
      <dgm:prSet presAssocID="{C25EE26C-C7C6-4E0A-B2A8-60E4004532EC}" presName="simulatedConn" presStyleLbl="solidFgAcc1" presStyleIdx="0" presStyleCnt="2"/>
      <dgm:spPr/>
    </dgm:pt>
    <dgm:pt modelId="{F7B16C66-7E7E-4722-B0FE-109634A26438}" type="pres">
      <dgm:prSet presAssocID="{C25EE26C-C7C6-4E0A-B2A8-60E4004532EC}" presName="vSp2" presStyleCnt="0"/>
      <dgm:spPr/>
    </dgm:pt>
    <dgm:pt modelId="{F607A878-9565-4CEF-A04A-CD308318A816}" type="pres">
      <dgm:prSet presAssocID="{C25EE26C-C7C6-4E0A-B2A8-60E4004532EC}" presName="sibTrans" presStyleCnt="0"/>
      <dgm:spPr/>
    </dgm:pt>
    <dgm:pt modelId="{9262F742-F565-418C-9DB4-9E175C618705}" type="pres">
      <dgm:prSet presAssocID="{FEC10A5A-659D-4869-9AF7-8A44F1E8144A}" presName="compositeNode" presStyleCnt="0">
        <dgm:presLayoutVars>
          <dgm:bulletEnabled val="1"/>
        </dgm:presLayoutVars>
      </dgm:prSet>
      <dgm:spPr/>
    </dgm:pt>
    <dgm:pt modelId="{DAB3726E-B4D0-43B6-96E6-A342255D5CA7}" type="pres">
      <dgm:prSet presAssocID="{FEC10A5A-659D-4869-9AF7-8A44F1E8144A}" presName="bgRect" presStyleLbl="node1" presStyleIdx="1" presStyleCnt="3"/>
      <dgm:spPr/>
      <dgm:t>
        <a:bodyPr/>
        <a:lstStyle/>
        <a:p>
          <a:endParaRPr lang="es-EC"/>
        </a:p>
      </dgm:t>
    </dgm:pt>
    <dgm:pt modelId="{C9287084-8FB4-4B04-BE5F-9DCDB87F6AAD}" type="pres">
      <dgm:prSet presAssocID="{FEC10A5A-659D-4869-9AF7-8A44F1E8144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ED0B1F-87DD-4F56-A3BB-9139029B99E3}" type="pres">
      <dgm:prSet presAssocID="{FEC10A5A-659D-4869-9AF7-8A44F1E8144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9D1A35-51DA-4A98-82CC-F6F5FAE231B9}" type="pres">
      <dgm:prSet presAssocID="{A72CB88A-7F5A-4FA4-848D-2BA41C0D138D}" presName="hSp" presStyleCnt="0"/>
      <dgm:spPr/>
    </dgm:pt>
    <dgm:pt modelId="{28F29D98-101A-453B-96A4-4799A9F716D4}" type="pres">
      <dgm:prSet presAssocID="{A72CB88A-7F5A-4FA4-848D-2BA41C0D138D}" presName="vProcSp" presStyleCnt="0"/>
      <dgm:spPr/>
    </dgm:pt>
    <dgm:pt modelId="{F9895034-BE8F-4B85-80FF-7970319AB2B0}" type="pres">
      <dgm:prSet presAssocID="{A72CB88A-7F5A-4FA4-848D-2BA41C0D138D}" presName="vSp1" presStyleCnt="0"/>
      <dgm:spPr/>
    </dgm:pt>
    <dgm:pt modelId="{206A21AC-573F-4B59-9FE9-38A3055C24E9}" type="pres">
      <dgm:prSet presAssocID="{A72CB88A-7F5A-4FA4-848D-2BA41C0D138D}" presName="simulatedConn" presStyleLbl="solidFgAcc1" presStyleIdx="1" presStyleCnt="2"/>
      <dgm:spPr/>
    </dgm:pt>
    <dgm:pt modelId="{68706F01-B09A-49E3-AB0E-1173C65BEE67}" type="pres">
      <dgm:prSet presAssocID="{A72CB88A-7F5A-4FA4-848D-2BA41C0D138D}" presName="vSp2" presStyleCnt="0"/>
      <dgm:spPr/>
    </dgm:pt>
    <dgm:pt modelId="{7AF19746-B4C8-48AB-A368-F0FEAA1A7BEF}" type="pres">
      <dgm:prSet presAssocID="{A72CB88A-7F5A-4FA4-848D-2BA41C0D138D}" presName="sibTrans" presStyleCnt="0"/>
      <dgm:spPr/>
    </dgm:pt>
    <dgm:pt modelId="{1D6F4C48-3E69-4BF0-8DE4-F367D5B57558}" type="pres">
      <dgm:prSet presAssocID="{472FDDB8-A3DA-4D0E-AE11-A96FBC69CFD0}" presName="compositeNode" presStyleCnt="0">
        <dgm:presLayoutVars>
          <dgm:bulletEnabled val="1"/>
        </dgm:presLayoutVars>
      </dgm:prSet>
      <dgm:spPr/>
    </dgm:pt>
    <dgm:pt modelId="{91AE441E-4365-4522-A005-8A0FC0F88813}" type="pres">
      <dgm:prSet presAssocID="{472FDDB8-A3DA-4D0E-AE11-A96FBC69CFD0}" presName="bgRect" presStyleLbl="node1" presStyleIdx="2" presStyleCnt="3"/>
      <dgm:spPr/>
      <dgm:t>
        <a:bodyPr/>
        <a:lstStyle/>
        <a:p>
          <a:endParaRPr lang="es-EC"/>
        </a:p>
      </dgm:t>
    </dgm:pt>
    <dgm:pt modelId="{BC0DCD3D-C4E4-48F5-88D9-06F80E32DE36}" type="pres">
      <dgm:prSet presAssocID="{472FDDB8-A3DA-4D0E-AE11-A96FBC69CFD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C77F84-E9F1-4CC2-A42A-219F0D5AFF14}" type="pres">
      <dgm:prSet presAssocID="{472FDDB8-A3DA-4D0E-AE11-A96FBC69CFD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EB00BF-FFC4-4916-A3E5-B98724F97C1E}" type="presOf" srcId="{BB18E8F6-CA66-42A5-9FA0-82C99792DB01}" destId="{1A9ADED6-5DDC-448E-B2F7-71FC05A673DC}" srcOrd="0" destOrd="0" presId="urn:microsoft.com/office/officeart/2005/8/layout/hProcess7"/>
    <dgm:cxn modelId="{B830C9D5-B6BA-45B9-BAEE-69FD156DDA1D}" srcId="{DDD0B7BB-5CBC-45A7-8523-8EDA3826009A}" destId="{BB18E8F6-CA66-42A5-9FA0-82C99792DB01}" srcOrd="0" destOrd="0" parTransId="{6AA93FFF-DDCF-493B-97FA-D7FD4CF21670}" sibTransId="{2E8653D9-44E1-4C5F-B72A-84EB917DE0C6}"/>
    <dgm:cxn modelId="{4893E754-4514-4DF2-9222-BA98202603FE}" srcId="{472FDDB8-A3DA-4D0E-AE11-A96FBC69CFD0}" destId="{EDCDD550-B24F-4CE1-B25C-71A98EB5D988}" srcOrd="0" destOrd="0" parTransId="{6766E17F-1856-4D13-9A57-8404F36E4BDD}" sibTransId="{74E6798B-BDFE-436F-813B-1E7F0131BD93}"/>
    <dgm:cxn modelId="{0704F894-686E-46CC-840C-067AB1C04D29}" type="presOf" srcId="{FEC10A5A-659D-4869-9AF7-8A44F1E8144A}" destId="{C9287084-8FB4-4B04-BE5F-9DCDB87F6AAD}" srcOrd="1" destOrd="0" presId="urn:microsoft.com/office/officeart/2005/8/layout/hProcess7"/>
    <dgm:cxn modelId="{AF11B358-C35D-4C52-A5D4-0D7C83B781EC}" type="presOf" srcId="{EDCDD550-B24F-4CE1-B25C-71A98EB5D988}" destId="{A8C77F84-E9F1-4CC2-A42A-219F0D5AFF14}" srcOrd="0" destOrd="0" presId="urn:microsoft.com/office/officeart/2005/8/layout/hProcess7"/>
    <dgm:cxn modelId="{9ED0ED02-FB9F-494D-AB95-C5B4CA5F399C}" srcId="{965AC01A-5837-4650-A0C8-14324BFE6645}" destId="{FEC10A5A-659D-4869-9AF7-8A44F1E8144A}" srcOrd="1" destOrd="0" parTransId="{169A0C5F-18C7-4B4D-8B53-986E222E1AD5}" sibTransId="{A72CB88A-7F5A-4FA4-848D-2BA41C0D138D}"/>
    <dgm:cxn modelId="{BCFF91EA-A108-472A-9F70-7607CBD81BF5}" srcId="{965AC01A-5837-4650-A0C8-14324BFE6645}" destId="{472FDDB8-A3DA-4D0E-AE11-A96FBC69CFD0}" srcOrd="2" destOrd="0" parTransId="{368BE0A8-EC89-40FC-9FB8-D30AE2D1770C}" sibTransId="{3C7B2828-E3C3-46F7-82F2-531E4E4DED53}"/>
    <dgm:cxn modelId="{903E6A98-9535-4190-A776-6A0926997121}" type="presOf" srcId="{3965058A-A856-4903-B3AC-00AA213944AE}" destId="{55ED0B1F-87DD-4F56-A3BB-9139029B99E3}" srcOrd="0" destOrd="0" presId="urn:microsoft.com/office/officeart/2005/8/layout/hProcess7"/>
    <dgm:cxn modelId="{92BBB2BC-46AF-4689-9C6A-7AF3BFDCB277}" type="presOf" srcId="{FEC10A5A-659D-4869-9AF7-8A44F1E8144A}" destId="{DAB3726E-B4D0-43B6-96E6-A342255D5CA7}" srcOrd="0" destOrd="0" presId="urn:microsoft.com/office/officeart/2005/8/layout/hProcess7"/>
    <dgm:cxn modelId="{9FA2BA16-8825-44D7-9D2F-DFAC4F5EAEBE}" srcId="{965AC01A-5837-4650-A0C8-14324BFE6645}" destId="{DDD0B7BB-5CBC-45A7-8523-8EDA3826009A}" srcOrd="0" destOrd="0" parTransId="{1DD9A197-52F3-4040-921F-CA64B02E17C1}" sibTransId="{C25EE26C-C7C6-4E0A-B2A8-60E4004532EC}"/>
    <dgm:cxn modelId="{FE0776F4-8037-420B-ADB6-523DA12A7DB8}" type="presOf" srcId="{472FDDB8-A3DA-4D0E-AE11-A96FBC69CFD0}" destId="{91AE441E-4365-4522-A005-8A0FC0F88813}" srcOrd="0" destOrd="0" presId="urn:microsoft.com/office/officeart/2005/8/layout/hProcess7"/>
    <dgm:cxn modelId="{E69CB031-E109-42A1-9DB8-519304C45C3C}" type="presOf" srcId="{DDD0B7BB-5CBC-45A7-8523-8EDA3826009A}" destId="{BE592580-8FD7-4E74-8DA0-5D11256A1D47}" srcOrd="1" destOrd="0" presId="urn:microsoft.com/office/officeart/2005/8/layout/hProcess7"/>
    <dgm:cxn modelId="{601D8CF2-FBB6-4E88-882F-A3391D1DE511}" type="presOf" srcId="{472FDDB8-A3DA-4D0E-AE11-A96FBC69CFD0}" destId="{BC0DCD3D-C4E4-48F5-88D9-06F80E32DE36}" srcOrd="1" destOrd="0" presId="urn:microsoft.com/office/officeart/2005/8/layout/hProcess7"/>
    <dgm:cxn modelId="{C2D859EF-E671-4130-8B68-D2FA096D659E}" type="presOf" srcId="{965AC01A-5837-4650-A0C8-14324BFE6645}" destId="{1442B75B-6758-441A-B01B-CC57DA8CEFED}" srcOrd="0" destOrd="0" presId="urn:microsoft.com/office/officeart/2005/8/layout/hProcess7"/>
    <dgm:cxn modelId="{63B142FC-D7C5-4B71-9BA5-EF16107A0A79}" type="presOf" srcId="{DDD0B7BB-5CBC-45A7-8523-8EDA3826009A}" destId="{5CE00F88-E97D-40D9-A250-10CDD6C3E1BA}" srcOrd="0" destOrd="0" presId="urn:microsoft.com/office/officeart/2005/8/layout/hProcess7"/>
    <dgm:cxn modelId="{D011324B-2F4F-4F7C-B025-7E303B95F1CE}" srcId="{FEC10A5A-659D-4869-9AF7-8A44F1E8144A}" destId="{3965058A-A856-4903-B3AC-00AA213944AE}" srcOrd="0" destOrd="0" parTransId="{D15AEE6B-D8F1-4B89-B095-8FB724B13B82}" sibTransId="{F99CD85E-749D-4575-92AE-1203C192DBA6}"/>
    <dgm:cxn modelId="{51CD1F00-E43D-45B3-B9D6-4645F0277CB0}" type="presParOf" srcId="{1442B75B-6758-441A-B01B-CC57DA8CEFED}" destId="{CDFC6B8D-F626-4815-9288-6ECF9ABBF81A}" srcOrd="0" destOrd="0" presId="urn:microsoft.com/office/officeart/2005/8/layout/hProcess7"/>
    <dgm:cxn modelId="{2ED6D16D-C824-42A1-B1A4-BEA7E29D9C81}" type="presParOf" srcId="{CDFC6B8D-F626-4815-9288-6ECF9ABBF81A}" destId="{5CE00F88-E97D-40D9-A250-10CDD6C3E1BA}" srcOrd="0" destOrd="0" presId="urn:microsoft.com/office/officeart/2005/8/layout/hProcess7"/>
    <dgm:cxn modelId="{2EFA7DE1-170A-4984-AB12-970014034E02}" type="presParOf" srcId="{CDFC6B8D-F626-4815-9288-6ECF9ABBF81A}" destId="{BE592580-8FD7-4E74-8DA0-5D11256A1D47}" srcOrd="1" destOrd="0" presId="urn:microsoft.com/office/officeart/2005/8/layout/hProcess7"/>
    <dgm:cxn modelId="{59C3AF1A-EECC-439E-9BC5-901304E02D36}" type="presParOf" srcId="{CDFC6B8D-F626-4815-9288-6ECF9ABBF81A}" destId="{1A9ADED6-5DDC-448E-B2F7-71FC05A673DC}" srcOrd="2" destOrd="0" presId="urn:microsoft.com/office/officeart/2005/8/layout/hProcess7"/>
    <dgm:cxn modelId="{929EF796-DBAD-46DF-8E00-479327DDD3F0}" type="presParOf" srcId="{1442B75B-6758-441A-B01B-CC57DA8CEFED}" destId="{686C6122-B6F7-473F-9B4E-8DA0030F681A}" srcOrd="1" destOrd="0" presId="urn:microsoft.com/office/officeart/2005/8/layout/hProcess7"/>
    <dgm:cxn modelId="{A4B1C675-C89D-4D74-8E7A-A151927B4BA4}" type="presParOf" srcId="{1442B75B-6758-441A-B01B-CC57DA8CEFED}" destId="{DB8DFB87-5961-4C60-B75A-E42ACA2C1601}" srcOrd="2" destOrd="0" presId="urn:microsoft.com/office/officeart/2005/8/layout/hProcess7"/>
    <dgm:cxn modelId="{5D590AF7-276E-4F69-8B10-DB91B35A92E5}" type="presParOf" srcId="{DB8DFB87-5961-4C60-B75A-E42ACA2C1601}" destId="{829653C5-EA9A-4B06-BF42-C5A35A1EF01E}" srcOrd="0" destOrd="0" presId="urn:microsoft.com/office/officeart/2005/8/layout/hProcess7"/>
    <dgm:cxn modelId="{A4187732-96C6-43A5-A414-F90B46345C7C}" type="presParOf" srcId="{DB8DFB87-5961-4C60-B75A-E42ACA2C1601}" destId="{501CECE8-C653-4A76-888C-B429DDE4A986}" srcOrd="1" destOrd="0" presId="urn:microsoft.com/office/officeart/2005/8/layout/hProcess7"/>
    <dgm:cxn modelId="{2277A7D3-171E-404F-980E-1A8C30C9112C}" type="presParOf" srcId="{DB8DFB87-5961-4C60-B75A-E42ACA2C1601}" destId="{F7B16C66-7E7E-4722-B0FE-109634A26438}" srcOrd="2" destOrd="0" presId="urn:microsoft.com/office/officeart/2005/8/layout/hProcess7"/>
    <dgm:cxn modelId="{D1A0F65E-BB00-4C5B-B9A2-6830D7149571}" type="presParOf" srcId="{1442B75B-6758-441A-B01B-CC57DA8CEFED}" destId="{F607A878-9565-4CEF-A04A-CD308318A816}" srcOrd="3" destOrd="0" presId="urn:microsoft.com/office/officeart/2005/8/layout/hProcess7"/>
    <dgm:cxn modelId="{50E214A6-BF83-4C19-A7DA-FA53C73DAC1B}" type="presParOf" srcId="{1442B75B-6758-441A-B01B-CC57DA8CEFED}" destId="{9262F742-F565-418C-9DB4-9E175C618705}" srcOrd="4" destOrd="0" presId="urn:microsoft.com/office/officeart/2005/8/layout/hProcess7"/>
    <dgm:cxn modelId="{1C0CFE2A-D232-442A-8330-E93F28E48A97}" type="presParOf" srcId="{9262F742-F565-418C-9DB4-9E175C618705}" destId="{DAB3726E-B4D0-43B6-96E6-A342255D5CA7}" srcOrd="0" destOrd="0" presId="urn:microsoft.com/office/officeart/2005/8/layout/hProcess7"/>
    <dgm:cxn modelId="{82331ADC-D22B-4623-BDBD-A6FBCE8FA792}" type="presParOf" srcId="{9262F742-F565-418C-9DB4-9E175C618705}" destId="{C9287084-8FB4-4B04-BE5F-9DCDB87F6AAD}" srcOrd="1" destOrd="0" presId="urn:microsoft.com/office/officeart/2005/8/layout/hProcess7"/>
    <dgm:cxn modelId="{ACDBC665-F2B1-4976-893E-BA9132577636}" type="presParOf" srcId="{9262F742-F565-418C-9DB4-9E175C618705}" destId="{55ED0B1F-87DD-4F56-A3BB-9139029B99E3}" srcOrd="2" destOrd="0" presId="urn:microsoft.com/office/officeart/2005/8/layout/hProcess7"/>
    <dgm:cxn modelId="{556EE3DD-E77F-4BC6-9F90-0DA6C474425E}" type="presParOf" srcId="{1442B75B-6758-441A-B01B-CC57DA8CEFED}" destId="{A19D1A35-51DA-4A98-82CC-F6F5FAE231B9}" srcOrd="5" destOrd="0" presId="urn:microsoft.com/office/officeart/2005/8/layout/hProcess7"/>
    <dgm:cxn modelId="{B0FA6CD3-5421-4D1A-A016-9B84CA88E588}" type="presParOf" srcId="{1442B75B-6758-441A-B01B-CC57DA8CEFED}" destId="{28F29D98-101A-453B-96A4-4799A9F716D4}" srcOrd="6" destOrd="0" presId="urn:microsoft.com/office/officeart/2005/8/layout/hProcess7"/>
    <dgm:cxn modelId="{067E0751-C046-4FF1-9755-A731361BC122}" type="presParOf" srcId="{28F29D98-101A-453B-96A4-4799A9F716D4}" destId="{F9895034-BE8F-4B85-80FF-7970319AB2B0}" srcOrd="0" destOrd="0" presId="urn:microsoft.com/office/officeart/2005/8/layout/hProcess7"/>
    <dgm:cxn modelId="{DA44920F-BCD0-485D-B294-0D79A919318A}" type="presParOf" srcId="{28F29D98-101A-453B-96A4-4799A9F716D4}" destId="{206A21AC-573F-4B59-9FE9-38A3055C24E9}" srcOrd="1" destOrd="0" presId="urn:microsoft.com/office/officeart/2005/8/layout/hProcess7"/>
    <dgm:cxn modelId="{806DDA2E-BF36-467B-912E-408BFC28DA38}" type="presParOf" srcId="{28F29D98-101A-453B-96A4-4799A9F716D4}" destId="{68706F01-B09A-49E3-AB0E-1173C65BEE67}" srcOrd="2" destOrd="0" presId="urn:microsoft.com/office/officeart/2005/8/layout/hProcess7"/>
    <dgm:cxn modelId="{CB5253AC-4B5A-419C-90F5-5F92BA3FB82D}" type="presParOf" srcId="{1442B75B-6758-441A-B01B-CC57DA8CEFED}" destId="{7AF19746-B4C8-48AB-A368-F0FEAA1A7BEF}" srcOrd="7" destOrd="0" presId="urn:microsoft.com/office/officeart/2005/8/layout/hProcess7"/>
    <dgm:cxn modelId="{D6EC80CF-46C9-4F0B-A52B-74533EBBCFE1}" type="presParOf" srcId="{1442B75B-6758-441A-B01B-CC57DA8CEFED}" destId="{1D6F4C48-3E69-4BF0-8DE4-F367D5B57558}" srcOrd="8" destOrd="0" presId="urn:microsoft.com/office/officeart/2005/8/layout/hProcess7"/>
    <dgm:cxn modelId="{2FF96D49-2B89-49C7-B466-D2B360379F66}" type="presParOf" srcId="{1D6F4C48-3E69-4BF0-8DE4-F367D5B57558}" destId="{91AE441E-4365-4522-A005-8A0FC0F88813}" srcOrd="0" destOrd="0" presId="urn:microsoft.com/office/officeart/2005/8/layout/hProcess7"/>
    <dgm:cxn modelId="{18A9DD01-DBA3-439C-8315-CA89D803D5C2}" type="presParOf" srcId="{1D6F4C48-3E69-4BF0-8DE4-F367D5B57558}" destId="{BC0DCD3D-C4E4-48F5-88D9-06F80E32DE36}" srcOrd="1" destOrd="0" presId="urn:microsoft.com/office/officeart/2005/8/layout/hProcess7"/>
    <dgm:cxn modelId="{914343EA-F7AF-44D3-8996-1AB6ABA29322}" type="presParOf" srcId="{1D6F4C48-3E69-4BF0-8DE4-F367D5B57558}" destId="{A8C77F84-E9F1-4CC2-A42A-219F0D5AFF1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AC01A-5837-4650-A0C8-14324BFE6645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EC10A5A-659D-4869-9AF7-8A44F1E8144A}">
      <dgm:prSet phldrT="[Texto]"/>
      <dgm:spPr>
        <a:solidFill>
          <a:schemeClr val="accent3"/>
        </a:solidFill>
      </dgm:spPr>
      <dgm:t>
        <a:bodyPr/>
        <a:lstStyle/>
        <a:p>
          <a:r>
            <a:rPr lang="es-EC" dirty="0" smtClean="0"/>
            <a:t>T. E. Popular</a:t>
          </a:r>
          <a:endParaRPr lang="es-EC" dirty="0"/>
        </a:p>
      </dgm:t>
    </dgm:pt>
    <dgm:pt modelId="{169A0C5F-18C7-4B4D-8B53-986E222E1AD5}" type="parTrans" cxnId="{9ED0ED02-FB9F-494D-AB95-C5B4CA5F399C}">
      <dgm:prSet/>
      <dgm:spPr/>
      <dgm:t>
        <a:bodyPr/>
        <a:lstStyle/>
        <a:p>
          <a:endParaRPr lang="es-EC"/>
        </a:p>
      </dgm:t>
    </dgm:pt>
    <dgm:pt modelId="{A72CB88A-7F5A-4FA4-848D-2BA41C0D138D}" type="sibTrans" cxnId="{9ED0ED02-FB9F-494D-AB95-C5B4CA5F399C}">
      <dgm:prSet/>
      <dgm:spPr/>
      <dgm:t>
        <a:bodyPr/>
        <a:lstStyle/>
        <a:p>
          <a:endParaRPr lang="es-EC"/>
        </a:p>
      </dgm:t>
    </dgm:pt>
    <dgm:pt modelId="{3965058A-A856-4903-B3AC-00AA213944AE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1600" dirty="0" smtClean="0"/>
            <a:t>Subsistema conformado por un conjunto de prácticas diversas que buscan satisfacer sus necesidades y que dependen de su fuerza de trabajo más que del capital y que tienen el propósito de mejor la calidad de vida</a:t>
          </a:r>
          <a:endParaRPr lang="es-EC" sz="1600" dirty="0"/>
        </a:p>
      </dgm:t>
    </dgm:pt>
    <dgm:pt modelId="{D15AEE6B-D8F1-4B89-B095-8FB724B13B82}" type="parTrans" cxnId="{D011324B-2F4F-4F7C-B025-7E303B95F1CE}">
      <dgm:prSet/>
      <dgm:spPr/>
      <dgm:t>
        <a:bodyPr/>
        <a:lstStyle/>
        <a:p>
          <a:endParaRPr lang="es-EC"/>
        </a:p>
      </dgm:t>
    </dgm:pt>
    <dgm:pt modelId="{F99CD85E-749D-4575-92AE-1203C192DBA6}" type="sibTrans" cxnId="{D011324B-2F4F-4F7C-B025-7E303B95F1CE}">
      <dgm:prSet/>
      <dgm:spPr/>
      <dgm:t>
        <a:bodyPr/>
        <a:lstStyle/>
        <a:p>
          <a:endParaRPr lang="es-EC"/>
        </a:p>
      </dgm:t>
    </dgm:pt>
    <dgm:pt modelId="{472FDDB8-A3DA-4D0E-AE11-A96FBC69CFD0}">
      <dgm:prSet phldrT="[Texto]"/>
      <dgm:spPr>
        <a:solidFill>
          <a:schemeClr val="accent4"/>
        </a:solidFill>
      </dgm:spPr>
      <dgm:t>
        <a:bodyPr/>
        <a:lstStyle/>
        <a:p>
          <a:r>
            <a:rPr lang="es-EC" dirty="0" smtClean="0"/>
            <a:t>T. E. Solidaria </a:t>
          </a:r>
          <a:endParaRPr lang="es-EC" dirty="0"/>
        </a:p>
      </dgm:t>
    </dgm:pt>
    <dgm:pt modelId="{368BE0A8-EC89-40FC-9FB8-D30AE2D1770C}" type="parTrans" cxnId="{BCFF91EA-A108-472A-9F70-7607CBD81BF5}">
      <dgm:prSet/>
      <dgm:spPr/>
      <dgm:t>
        <a:bodyPr/>
        <a:lstStyle/>
        <a:p>
          <a:endParaRPr lang="es-EC"/>
        </a:p>
      </dgm:t>
    </dgm:pt>
    <dgm:pt modelId="{3C7B2828-E3C3-46F7-82F2-531E4E4DED53}" type="sibTrans" cxnId="{BCFF91EA-A108-472A-9F70-7607CBD81BF5}">
      <dgm:prSet/>
      <dgm:spPr/>
      <dgm:t>
        <a:bodyPr/>
        <a:lstStyle/>
        <a:p>
          <a:endParaRPr lang="es-EC"/>
        </a:p>
      </dgm:t>
    </dgm:pt>
    <dgm:pt modelId="{EDCDD550-B24F-4CE1-B25C-71A98EB5D988}">
      <dgm:prSet phldrT="[Texto]"/>
      <dgm:spPr/>
      <dgm:t>
        <a:bodyPr/>
        <a:lstStyle/>
        <a:p>
          <a:pPr algn="just"/>
          <a:r>
            <a:rPr lang="es-EC" dirty="0" smtClean="0"/>
            <a:t>Se introduce dentro de la  economía ya que se produce, consume, distribuye  y acumula con solidaridad, </a:t>
          </a:r>
        </a:p>
        <a:p>
          <a:pPr algn="just"/>
          <a:r>
            <a:rPr lang="es-EC" dirty="0" smtClean="0"/>
            <a:t>Promueve la participación de personas, inculcando el aprendizaje y trabajo cooperativo, que buscan beneficio colectivo de la comunidad y quienes se involucran en estos procesos</a:t>
          </a:r>
          <a:endParaRPr lang="es-EC" dirty="0"/>
        </a:p>
      </dgm:t>
    </dgm:pt>
    <dgm:pt modelId="{6766E17F-1856-4D13-9A57-8404F36E4BDD}" type="parTrans" cxnId="{4893E754-4514-4DF2-9222-BA98202603FE}">
      <dgm:prSet/>
      <dgm:spPr/>
      <dgm:t>
        <a:bodyPr/>
        <a:lstStyle/>
        <a:p>
          <a:endParaRPr lang="es-EC"/>
        </a:p>
      </dgm:t>
    </dgm:pt>
    <dgm:pt modelId="{74E6798B-BDFE-436F-813B-1E7F0131BD93}" type="sibTrans" cxnId="{4893E754-4514-4DF2-9222-BA98202603FE}">
      <dgm:prSet/>
      <dgm:spPr/>
      <dgm:t>
        <a:bodyPr/>
        <a:lstStyle/>
        <a:p>
          <a:endParaRPr lang="es-EC"/>
        </a:p>
      </dgm:t>
    </dgm:pt>
    <dgm:pt modelId="{1442B75B-6758-441A-B01B-CC57DA8CEFED}" type="pres">
      <dgm:prSet presAssocID="{965AC01A-5837-4650-A0C8-14324BFE6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262F742-F565-418C-9DB4-9E175C618705}" type="pres">
      <dgm:prSet presAssocID="{FEC10A5A-659D-4869-9AF7-8A44F1E8144A}" presName="compositeNode" presStyleCnt="0">
        <dgm:presLayoutVars>
          <dgm:bulletEnabled val="1"/>
        </dgm:presLayoutVars>
      </dgm:prSet>
      <dgm:spPr/>
    </dgm:pt>
    <dgm:pt modelId="{DAB3726E-B4D0-43B6-96E6-A342255D5CA7}" type="pres">
      <dgm:prSet presAssocID="{FEC10A5A-659D-4869-9AF7-8A44F1E8144A}" presName="bgRect" presStyleLbl="node1" presStyleIdx="0" presStyleCnt="2"/>
      <dgm:spPr/>
      <dgm:t>
        <a:bodyPr/>
        <a:lstStyle/>
        <a:p>
          <a:endParaRPr lang="es-EC"/>
        </a:p>
      </dgm:t>
    </dgm:pt>
    <dgm:pt modelId="{C9287084-8FB4-4B04-BE5F-9DCDB87F6AAD}" type="pres">
      <dgm:prSet presAssocID="{FEC10A5A-659D-4869-9AF7-8A44F1E8144A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ED0B1F-87DD-4F56-A3BB-9139029B99E3}" type="pres">
      <dgm:prSet presAssocID="{FEC10A5A-659D-4869-9AF7-8A44F1E8144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9D1A35-51DA-4A98-82CC-F6F5FAE231B9}" type="pres">
      <dgm:prSet presAssocID="{A72CB88A-7F5A-4FA4-848D-2BA41C0D138D}" presName="hSp" presStyleCnt="0"/>
      <dgm:spPr/>
    </dgm:pt>
    <dgm:pt modelId="{28F29D98-101A-453B-96A4-4799A9F716D4}" type="pres">
      <dgm:prSet presAssocID="{A72CB88A-7F5A-4FA4-848D-2BA41C0D138D}" presName="vProcSp" presStyleCnt="0"/>
      <dgm:spPr/>
    </dgm:pt>
    <dgm:pt modelId="{F9895034-BE8F-4B85-80FF-7970319AB2B0}" type="pres">
      <dgm:prSet presAssocID="{A72CB88A-7F5A-4FA4-848D-2BA41C0D138D}" presName="vSp1" presStyleCnt="0"/>
      <dgm:spPr/>
    </dgm:pt>
    <dgm:pt modelId="{206A21AC-573F-4B59-9FE9-38A3055C24E9}" type="pres">
      <dgm:prSet presAssocID="{A72CB88A-7F5A-4FA4-848D-2BA41C0D138D}" presName="simulatedConn" presStyleLbl="solidFgAcc1" presStyleIdx="0" presStyleCnt="1"/>
      <dgm:spPr/>
    </dgm:pt>
    <dgm:pt modelId="{68706F01-B09A-49E3-AB0E-1173C65BEE67}" type="pres">
      <dgm:prSet presAssocID="{A72CB88A-7F5A-4FA4-848D-2BA41C0D138D}" presName="vSp2" presStyleCnt="0"/>
      <dgm:spPr/>
    </dgm:pt>
    <dgm:pt modelId="{7AF19746-B4C8-48AB-A368-F0FEAA1A7BEF}" type="pres">
      <dgm:prSet presAssocID="{A72CB88A-7F5A-4FA4-848D-2BA41C0D138D}" presName="sibTrans" presStyleCnt="0"/>
      <dgm:spPr/>
    </dgm:pt>
    <dgm:pt modelId="{1D6F4C48-3E69-4BF0-8DE4-F367D5B57558}" type="pres">
      <dgm:prSet presAssocID="{472FDDB8-A3DA-4D0E-AE11-A96FBC69CFD0}" presName="compositeNode" presStyleCnt="0">
        <dgm:presLayoutVars>
          <dgm:bulletEnabled val="1"/>
        </dgm:presLayoutVars>
      </dgm:prSet>
      <dgm:spPr/>
    </dgm:pt>
    <dgm:pt modelId="{91AE441E-4365-4522-A005-8A0FC0F88813}" type="pres">
      <dgm:prSet presAssocID="{472FDDB8-A3DA-4D0E-AE11-A96FBC69CFD0}" presName="bgRect" presStyleLbl="node1" presStyleIdx="1" presStyleCnt="2"/>
      <dgm:spPr/>
      <dgm:t>
        <a:bodyPr/>
        <a:lstStyle/>
        <a:p>
          <a:endParaRPr lang="es-EC"/>
        </a:p>
      </dgm:t>
    </dgm:pt>
    <dgm:pt modelId="{BC0DCD3D-C4E4-48F5-88D9-06F80E32DE36}" type="pres">
      <dgm:prSet presAssocID="{472FDDB8-A3DA-4D0E-AE11-A96FBC69CFD0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C77F84-E9F1-4CC2-A42A-219F0D5AFF14}" type="pres">
      <dgm:prSet presAssocID="{472FDDB8-A3DA-4D0E-AE11-A96FBC69CFD0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11324B-2F4F-4F7C-B025-7E303B95F1CE}" srcId="{FEC10A5A-659D-4869-9AF7-8A44F1E8144A}" destId="{3965058A-A856-4903-B3AC-00AA213944AE}" srcOrd="0" destOrd="0" parTransId="{D15AEE6B-D8F1-4B89-B095-8FB724B13B82}" sibTransId="{F99CD85E-749D-4575-92AE-1203C192DBA6}"/>
    <dgm:cxn modelId="{BCFF91EA-A108-472A-9F70-7607CBD81BF5}" srcId="{965AC01A-5837-4650-A0C8-14324BFE6645}" destId="{472FDDB8-A3DA-4D0E-AE11-A96FBC69CFD0}" srcOrd="1" destOrd="0" parTransId="{368BE0A8-EC89-40FC-9FB8-D30AE2D1770C}" sibTransId="{3C7B2828-E3C3-46F7-82F2-531E4E4DED53}"/>
    <dgm:cxn modelId="{4893E754-4514-4DF2-9222-BA98202603FE}" srcId="{472FDDB8-A3DA-4D0E-AE11-A96FBC69CFD0}" destId="{EDCDD550-B24F-4CE1-B25C-71A98EB5D988}" srcOrd="0" destOrd="0" parTransId="{6766E17F-1856-4D13-9A57-8404F36E4BDD}" sibTransId="{74E6798B-BDFE-436F-813B-1E7F0131BD93}"/>
    <dgm:cxn modelId="{04F45E05-F56C-46A9-B6CD-E1140CAD0B05}" type="presOf" srcId="{472FDDB8-A3DA-4D0E-AE11-A96FBC69CFD0}" destId="{BC0DCD3D-C4E4-48F5-88D9-06F80E32DE36}" srcOrd="1" destOrd="0" presId="urn:microsoft.com/office/officeart/2005/8/layout/hProcess7"/>
    <dgm:cxn modelId="{871611F1-2418-49CC-8F8A-20559BA46BFF}" type="presOf" srcId="{965AC01A-5837-4650-A0C8-14324BFE6645}" destId="{1442B75B-6758-441A-B01B-CC57DA8CEFED}" srcOrd="0" destOrd="0" presId="urn:microsoft.com/office/officeart/2005/8/layout/hProcess7"/>
    <dgm:cxn modelId="{2C47D764-D7B6-4C89-9D4A-A572D33EF327}" type="presOf" srcId="{472FDDB8-A3DA-4D0E-AE11-A96FBC69CFD0}" destId="{91AE441E-4365-4522-A005-8A0FC0F88813}" srcOrd="0" destOrd="0" presId="urn:microsoft.com/office/officeart/2005/8/layout/hProcess7"/>
    <dgm:cxn modelId="{1A14DC05-CBDE-4069-B265-87CFFE70CEB9}" type="presOf" srcId="{EDCDD550-B24F-4CE1-B25C-71A98EB5D988}" destId="{A8C77F84-E9F1-4CC2-A42A-219F0D5AFF14}" srcOrd="0" destOrd="0" presId="urn:microsoft.com/office/officeart/2005/8/layout/hProcess7"/>
    <dgm:cxn modelId="{A0CCD7F5-3AD5-4FBB-8F12-71550BF002AD}" type="presOf" srcId="{FEC10A5A-659D-4869-9AF7-8A44F1E8144A}" destId="{DAB3726E-B4D0-43B6-96E6-A342255D5CA7}" srcOrd="0" destOrd="0" presId="urn:microsoft.com/office/officeart/2005/8/layout/hProcess7"/>
    <dgm:cxn modelId="{D062DE24-31BD-4EB0-A3D6-FF9CC69BCDD7}" type="presOf" srcId="{3965058A-A856-4903-B3AC-00AA213944AE}" destId="{55ED0B1F-87DD-4F56-A3BB-9139029B99E3}" srcOrd="0" destOrd="0" presId="urn:microsoft.com/office/officeart/2005/8/layout/hProcess7"/>
    <dgm:cxn modelId="{0DDD96A3-E5B7-4C81-983A-B6A3C43C8E05}" type="presOf" srcId="{FEC10A5A-659D-4869-9AF7-8A44F1E8144A}" destId="{C9287084-8FB4-4B04-BE5F-9DCDB87F6AAD}" srcOrd="1" destOrd="0" presId="urn:microsoft.com/office/officeart/2005/8/layout/hProcess7"/>
    <dgm:cxn modelId="{9ED0ED02-FB9F-494D-AB95-C5B4CA5F399C}" srcId="{965AC01A-5837-4650-A0C8-14324BFE6645}" destId="{FEC10A5A-659D-4869-9AF7-8A44F1E8144A}" srcOrd="0" destOrd="0" parTransId="{169A0C5F-18C7-4B4D-8B53-986E222E1AD5}" sibTransId="{A72CB88A-7F5A-4FA4-848D-2BA41C0D138D}"/>
    <dgm:cxn modelId="{0F94CE4C-AF57-40BB-BA57-AE86DBFC921B}" type="presParOf" srcId="{1442B75B-6758-441A-B01B-CC57DA8CEFED}" destId="{9262F742-F565-418C-9DB4-9E175C618705}" srcOrd="0" destOrd="0" presId="urn:microsoft.com/office/officeart/2005/8/layout/hProcess7"/>
    <dgm:cxn modelId="{8501502C-7128-4168-8684-C20EE93437DF}" type="presParOf" srcId="{9262F742-F565-418C-9DB4-9E175C618705}" destId="{DAB3726E-B4D0-43B6-96E6-A342255D5CA7}" srcOrd="0" destOrd="0" presId="urn:microsoft.com/office/officeart/2005/8/layout/hProcess7"/>
    <dgm:cxn modelId="{76501456-F198-433F-87D3-207734BE1AB3}" type="presParOf" srcId="{9262F742-F565-418C-9DB4-9E175C618705}" destId="{C9287084-8FB4-4B04-BE5F-9DCDB87F6AAD}" srcOrd="1" destOrd="0" presId="urn:microsoft.com/office/officeart/2005/8/layout/hProcess7"/>
    <dgm:cxn modelId="{6B5B91AE-2E36-4FF1-95C4-6902EC196F89}" type="presParOf" srcId="{9262F742-F565-418C-9DB4-9E175C618705}" destId="{55ED0B1F-87DD-4F56-A3BB-9139029B99E3}" srcOrd="2" destOrd="0" presId="urn:microsoft.com/office/officeart/2005/8/layout/hProcess7"/>
    <dgm:cxn modelId="{830C462A-A6A2-42B3-9D17-2A9494DAA044}" type="presParOf" srcId="{1442B75B-6758-441A-B01B-CC57DA8CEFED}" destId="{A19D1A35-51DA-4A98-82CC-F6F5FAE231B9}" srcOrd="1" destOrd="0" presId="urn:microsoft.com/office/officeart/2005/8/layout/hProcess7"/>
    <dgm:cxn modelId="{505316A7-17BE-4FDA-874D-596349EDFD26}" type="presParOf" srcId="{1442B75B-6758-441A-B01B-CC57DA8CEFED}" destId="{28F29D98-101A-453B-96A4-4799A9F716D4}" srcOrd="2" destOrd="0" presId="urn:microsoft.com/office/officeart/2005/8/layout/hProcess7"/>
    <dgm:cxn modelId="{806D90F7-BEC6-4BCB-A084-F9E60F93AC54}" type="presParOf" srcId="{28F29D98-101A-453B-96A4-4799A9F716D4}" destId="{F9895034-BE8F-4B85-80FF-7970319AB2B0}" srcOrd="0" destOrd="0" presId="urn:microsoft.com/office/officeart/2005/8/layout/hProcess7"/>
    <dgm:cxn modelId="{A2EA8401-8E07-4488-A058-CFFA229F62CD}" type="presParOf" srcId="{28F29D98-101A-453B-96A4-4799A9F716D4}" destId="{206A21AC-573F-4B59-9FE9-38A3055C24E9}" srcOrd="1" destOrd="0" presId="urn:microsoft.com/office/officeart/2005/8/layout/hProcess7"/>
    <dgm:cxn modelId="{F38A0A06-20BF-4A76-95AB-EFEE34D33CD9}" type="presParOf" srcId="{28F29D98-101A-453B-96A4-4799A9F716D4}" destId="{68706F01-B09A-49E3-AB0E-1173C65BEE67}" srcOrd="2" destOrd="0" presId="urn:microsoft.com/office/officeart/2005/8/layout/hProcess7"/>
    <dgm:cxn modelId="{D6771823-57C5-48CE-81FA-9700DF630734}" type="presParOf" srcId="{1442B75B-6758-441A-B01B-CC57DA8CEFED}" destId="{7AF19746-B4C8-48AB-A368-F0FEAA1A7BEF}" srcOrd="3" destOrd="0" presId="urn:microsoft.com/office/officeart/2005/8/layout/hProcess7"/>
    <dgm:cxn modelId="{4E5A49D8-5AF6-4095-97BE-E083078157B2}" type="presParOf" srcId="{1442B75B-6758-441A-B01B-CC57DA8CEFED}" destId="{1D6F4C48-3E69-4BF0-8DE4-F367D5B57558}" srcOrd="4" destOrd="0" presId="urn:microsoft.com/office/officeart/2005/8/layout/hProcess7"/>
    <dgm:cxn modelId="{EA1EF286-92F9-44FE-B8ED-A09E4FE08E6C}" type="presParOf" srcId="{1D6F4C48-3E69-4BF0-8DE4-F367D5B57558}" destId="{91AE441E-4365-4522-A005-8A0FC0F88813}" srcOrd="0" destOrd="0" presId="urn:microsoft.com/office/officeart/2005/8/layout/hProcess7"/>
    <dgm:cxn modelId="{93965EB6-94E4-4197-9B90-BACDBB6B682E}" type="presParOf" srcId="{1D6F4C48-3E69-4BF0-8DE4-F367D5B57558}" destId="{BC0DCD3D-C4E4-48F5-88D9-06F80E32DE36}" srcOrd="1" destOrd="0" presId="urn:microsoft.com/office/officeart/2005/8/layout/hProcess7"/>
    <dgm:cxn modelId="{797B10B4-80B8-4E0B-BC6A-04531FA5E586}" type="presParOf" srcId="{1D6F4C48-3E69-4BF0-8DE4-F367D5B57558}" destId="{A8C77F84-E9F1-4CC2-A42A-219F0D5AFF1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AC01A-5837-4650-A0C8-14324BFE664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DD0B7BB-5CBC-45A7-8523-8EDA3826009A}">
      <dgm:prSet phldrT="[Texto]"/>
      <dgm:spPr/>
      <dgm:t>
        <a:bodyPr/>
        <a:lstStyle/>
        <a:p>
          <a:pPr algn="ctr"/>
          <a:r>
            <a:rPr lang="es-EC" dirty="0" smtClean="0"/>
            <a:t>T. Economía Popular y solidaria</a:t>
          </a:r>
          <a:endParaRPr lang="es-EC" dirty="0"/>
        </a:p>
      </dgm:t>
    </dgm:pt>
    <dgm:pt modelId="{1DD9A197-52F3-4040-921F-CA64B02E17C1}" type="parTrans" cxnId="{9FA2BA16-8825-44D7-9D2F-DFAC4F5EAEBE}">
      <dgm:prSet/>
      <dgm:spPr/>
      <dgm:t>
        <a:bodyPr/>
        <a:lstStyle/>
        <a:p>
          <a:endParaRPr lang="es-EC"/>
        </a:p>
      </dgm:t>
    </dgm:pt>
    <dgm:pt modelId="{C25EE26C-C7C6-4E0A-B2A8-60E4004532EC}" type="sibTrans" cxnId="{9FA2BA16-8825-44D7-9D2F-DFAC4F5EAEBE}">
      <dgm:prSet/>
      <dgm:spPr/>
      <dgm:t>
        <a:bodyPr/>
        <a:lstStyle/>
        <a:p>
          <a:endParaRPr lang="es-EC"/>
        </a:p>
      </dgm:t>
    </dgm:pt>
    <dgm:pt modelId="{BB18E8F6-CA66-42A5-9FA0-82C99792DB01}">
      <dgm:prSet phldrT="[Texto]"/>
      <dgm:spPr/>
      <dgm:t>
        <a:bodyPr/>
        <a:lstStyle/>
        <a:p>
          <a:pPr algn="just"/>
          <a:r>
            <a:rPr lang="es-EC" dirty="0" smtClean="0"/>
            <a:t>Busca satisfacer las necesidades básicas y el desarrollo de toda la población.</a:t>
          </a:r>
        </a:p>
        <a:p>
          <a:pPr algn="just"/>
          <a:endParaRPr lang="es-EC" dirty="0" smtClean="0"/>
        </a:p>
        <a:p>
          <a:pPr algn="just"/>
          <a:r>
            <a:rPr lang="es-EC" dirty="0" smtClean="0"/>
            <a:t>En las fases de la producción se basan en principios de justicia, cooperación, reciprocidad y ayuda mutua.</a:t>
          </a:r>
          <a:endParaRPr lang="es-EC" dirty="0"/>
        </a:p>
      </dgm:t>
    </dgm:pt>
    <dgm:pt modelId="{6AA93FFF-DDCF-493B-97FA-D7FD4CF21670}" type="parTrans" cxnId="{B830C9D5-B6BA-45B9-BAEE-69FD156DDA1D}">
      <dgm:prSet/>
      <dgm:spPr/>
      <dgm:t>
        <a:bodyPr/>
        <a:lstStyle/>
        <a:p>
          <a:endParaRPr lang="es-EC"/>
        </a:p>
      </dgm:t>
    </dgm:pt>
    <dgm:pt modelId="{2E8653D9-44E1-4C5F-B72A-84EB917DE0C6}" type="sibTrans" cxnId="{B830C9D5-B6BA-45B9-BAEE-69FD156DDA1D}">
      <dgm:prSet/>
      <dgm:spPr/>
      <dgm:t>
        <a:bodyPr/>
        <a:lstStyle/>
        <a:p>
          <a:endParaRPr lang="es-EC"/>
        </a:p>
      </dgm:t>
    </dgm:pt>
    <dgm:pt modelId="{1442B75B-6758-441A-B01B-CC57DA8CEFED}" type="pres">
      <dgm:prSet presAssocID="{965AC01A-5837-4650-A0C8-14324BFE6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FC6B8D-F626-4815-9288-6ECF9ABBF81A}" type="pres">
      <dgm:prSet presAssocID="{DDD0B7BB-5CBC-45A7-8523-8EDA3826009A}" presName="compositeNode" presStyleCnt="0">
        <dgm:presLayoutVars>
          <dgm:bulletEnabled val="1"/>
        </dgm:presLayoutVars>
      </dgm:prSet>
      <dgm:spPr/>
    </dgm:pt>
    <dgm:pt modelId="{5CE00F88-E97D-40D9-A250-10CDD6C3E1BA}" type="pres">
      <dgm:prSet presAssocID="{DDD0B7BB-5CBC-45A7-8523-8EDA3826009A}" presName="bgRect" presStyleLbl="node1" presStyleIdx="0" presStyleCnt="1" custLinFactNeighborX="-2128"/>
      <dgm:spPr/>
      <dgm:t>
        <a:bodyPr/>
        <a:lstStyle/>
        <a:p>
          <a:endParaRPr lang="es-EC"/>
        </a:p>
      </dgm:t>
    </dgm:pt>
    <dgm:pt modelId="{BE592580-8FD7-4E74-8DA0-5D11256A1D47}" type="pres">
      <dgm:prSet presAssocID="{DDD0B7BB-5CBC-45A7-8523-8EDA3826009A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9ADED6-5DDC-448E-B2F7-71FC05A673DC}" type="pres">
      <dgm:prSet presAssocID="{DDD0B7BB-5CBC-45A7-8523-8EDA3826009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A2BA16-8825-44D7-9D2F-DFAC4F5EAEBE}" srcId="{965AC01A-5837-4650-A0C8-14324BFE6645}" destId="{DDD0B7BB-5CBC-45A7-8523-8EDA3826009A}" srcOrd="0" destOrd="0" parTransId="{1DD9A197-52F3-4040-921F-CA64B02E17C1}" sibTransId="{C25EE26C-C7C6-4E0A-B2A8-60E4004532EC}"/>
    <dgm:cxn modelId="{AA1AA263-C959-42FA-A7BB-DA3EDCEC6AFB}" type="presOf" srcId="{BB18E8F6-CA66-42A5-9FA0-82C99792DB01}" destId="{1A9ADED6-5DDC-448E-B2F7-71FC05A673DC}" srcOrd="0" destOrd="0" presId="urn:microsoft.com/office/officeart/2005/8/layout/hProcess7"/>
    <dgm:cxn modelId="{A8B161FE-0D14-4724-9577-9FCB92350390}" type="presOf" srcId="{DDD0B7BB-5CBC-45A7-8523-8EDA3826009A}" destId="{BE592580-8FD7-4E74-8DA0-5D11256A1D47}" srcOrd="1" destOrd="0" presId="urn:microsoft.com/office/officeart/2005/8/layout/hProcess7"/>
    <dgm:cxn modelId="{60D6F31C-399F-46B8-8435-72FAAAEDAEC4}" type="presOf" srcId="{965AC01A-5837-4650-A0C8-14324BFE6645}" destId="{1442B75B-6758-441A-B01B-CC57DA8CEFED}" srcOrd="0" destOrd="0" presId="urn:microsoft.com/office/officeart/2005/8/layout/hProcess7"/>
    <dgm:cxn modelId="{450707BC-784A-47AF-A2D5-45E564084090}" type="presOf" srcId="{DDD0B7BB-5CBC-45A7-8523-8EDA3826009A}" destId="{5CE00F88-E97D-40D9-A250-10CDD6C3E1BA}" srcOrd="0" destOrd="0" presId="urn:microsoft.com/office/officeart/2005/8/layout/hProcess7"/>
    <dgm:cxn modelId="{B830C9D5-B6BA-45B9-BAEE-69FD156DDA1D}" srcId="{DDD0B7BB-5CBC-45A7-8523-8EDA3826009A}" destId="{BB18E8F6-CA66-42A5-9FA0-82C99792DB01}" srcOrd="0" destOrd="0" parTransId="{6AA93FFF-DDCF-493B-97FA-D7FD4CF21670}" sibTransId="{2E8653D9-44E1-4C5F-B72A-84EB917DE0C6}"/>
    <dgm:cxn modelId="{70DDD8A0-562A-4324-9E40-8951B6289530}" type="presParOf" srcId="{1442B75B-6758-441A-B01B-CC57DA8CEFED}" destId="{CDFC6B8D-F626-4815-9288-6ECF9ABBF81A}" srcOrd="0" destOrd="0" presId="urn:microsoft.com/office/officeart/2005/8/layout/hProcess7"/>
    <dgm:cxn modelId="{EC1D3371-6ED4-4283-8764-CDD5DB9E5363}" type="presParOf" srcId="{CDFC6B8D-F626-4815-9288-6ECF9ABBF81A}" destId="{5CE00F88-E97D-40D9-A250-10CDD6C3E1BA}" srcOrd="0" destOrd="0" presId="urn:microsoft.com/office/officeart/2005/8/layout/hProcess7"/>
    <dgm:cxn modelId="{555BC939-4340-41E7-A917-7E6822370660}" type="presParOf" srcId="{CDFC6B8D-F626-4815-9288-6ECF9ABBF81A}" destId="{BE592580-8FD7-4E74-8DA0-5D11256A1D47}" srcOrd="1" destOrd="0" presId="urn:microsoft.com/office/officeart/2005/8/layout/hProcess7"/>
    <dgm:cxn modelId="{D9C973A3-A38D-400A-9786-FBFD7EEC7099}" type="presParOf" srcId="{CDFC6B8D-F626-4815-9288-6ECF9ABBF81A}" destId="{1A9ADED6-5DDC-448E-B2F7-71FC05A673D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02244D-272C-4EDD-9CB2-E803CBEFCC1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00CE7E3-6202-4AB9-AACD-9BDD28241317}">
      <dgm:prSet phldrT="[Texto]"/>
      <dgm:spPr/>
      <dgm:t>
        <a:bodyPr/>
        <a:lstStyle/>
        <a:p>
          <a:r>
            <a:rPr lang="es-EC" dirty="0" smtClean="0"/>
            <a:t>Sector Comunitario</a:t>
          </a:r>
          <a:endParaRPr lang="es-EC" dirty="0"/>
        </a:p>
      </dgm:t>
    </dgm:pt>
    <dgm:pt modelId="{7751D190-3181-4DEF-853D-D76CEF8CB7DE}" type="parTrans" cxnId="{64733FDC-829E-4176-B08A-745D9158E9B3}">
      <dgm:prSet/>
      <dgm:spPr/>
      <dgm:t>
        <a:bodyPr/>
        <a:lstStyle/>
        <a:p>
          <a:endParaRPr lang="es-EC"/>
        </a:p>
      </dgm:t>
    </dgm:pt>
    <dgm:pt modelId="{E1CB73C7-89CF-4A55-93B1-3164AB6A22C5}" type="sibTrans" cxnId="{64733FDC-829E-4176-B08A-745D9158E9B3}">
      <dgm:prSet/>
      <dgm:spPr/>
      <dgm:t>
        <a:bodyPr/>
        <a:lstStyle/>
        <a:p>
          <a:endParaRPr lang="es-EC"/>
        </a:p>
      </dgm:t>
    </dgm:pt>
    <dgm:pt modelId="{14122AB0-8809-4DCD-B3C0-7FD631742382}">
      <dgm:prSet phldrT="[Texto]"/>
      <dgm:spPr/>
      <dgm:t>
        <a:bodyPr/>
        <a:lstStyle/>
        <a:p>
          <a:r>
            <a:rPr lang="es-EC" dirty="0" smtClean="0"/>
            <a:t>Sector Asociativo</a:t>
          </a:r>
          <a:endParaRPr lang="es-EC" dirty="0"/>
        </a:p>
      </dgm:t>
    </dgm:pt>
    <dgm:pt modelId="{FAB259B6-89EE-4466-BAEF-CA056C9FE422}" type="parTrans" cxnId="{D1D54C7A-2DBC-4ED0-B459-98920CA9FAAE}">
      <dgm:prSet/>
      <dgm:spPr/>
      <dgm:t>
        <a:bodyPr/>
        <a:lstStyle/>
        <a:p>
          <a:endParaRPr lang="es-EC"/>
        </a:p>
      </dgm:t>
    </dgm:pt>
    <dgm:pt modelId="{B65BA3C8-6FD2-4EE3-A69A-AF3258DA6F25}" type="sibTrans" cxnId="{D1D54C7A-2DBC-4ED0-B459-98920CA9FAAE}">
      <dgm:prSet/>
      <dgm:spPr/>
      <dgm:t>
        <a:bodyPr/>
        <a:lstStyle/>
        <a:p>
          <a:endParaRPr lang="es-EC"/>
        </a:p>
      </dgm:t>
    </dgm:pt>
    <dgm:pt modelId="{B650CE8F-06D7-48E6-9DC9-91AD8ABC54E1}">
      <dgm:prSet phldrT="[Texto]"/>
      <dgm:spPr/>
      <dgm:t>
        <a:bodyPr/>
        <a:lstStyle/>
        <a:p>
          <a:r>
            <a:rPr lang="es-EC" dirty="0" smtClean="0"/>
            <a:t>Sector Cooperativo</a:t>
          </a:r>
          <a:endParaRPr lang="es-EC" dirty="0"/>
        </a:p>
      </dgm:t>
    </dgm:pt>
    <dgm:pt modelId="{514C88BB-71D3-4C37-90ED-4AFC512EFB21}" type="parTrans" cxnId="{E4BEBF5D-7B3F-479C-8972-361D7660FDE4}">
      <dgm:prSet/>
      <dgm:spPr/>
      <dgm:t>
        <a:bodyPr/>
        <a:lstStyle/>
        <a:p>
          <a:endParaRPr lang="es-EC"/>
        </a:p>
      </dgm:t>
    </dgm:pt>
    <dgm:pt modelId="{EA5593E1-FA9E-4036-BC73-8538B3AE3905}" type="sibTrans" cxnId="{E4BEBF5D-7B3F-479C-8972-361D7660FDE4}">
      <dgm:prSet/>
      <dgm:spPr/>
      <dgm:t>
        <a:bodyPr/>
        <a:lstStyle/>
        <a:p>
          <a:endParaRPr lang="es-EC"/>
        </a:p>
      </dgm:t>
    </dgm:pt>
    <dgm:pt modelId="{EC5B0DF1-377D-4574-B340-9B8D1937EA36}">
      <dgm:prSet phldrT="[Texto]"/>
      <dgm:spPr/>
      <dgm:t>
        <a:bodyPr/>
        <a:lstStyle/>
        <a:p>
          <a:r>
            <a:rPr lang="es-EC" dirty="0" smtClean="0"/>
            <a:t>Unidades Económicas Populares</a:t>
          </a:r>
          <a:endParaRPr lang="es-EC" dirty="0"/>
        </a:p>
      </dgm:t>
    </dgm:pt>
    <dgm:pt modelId="{F61A2577-FD44-4AD8-93E8-6176D7990FDD}" type="parTrans" cxnId="{ED8101AC-70AE-4C1D-8DF8-209933605DB2}">
      <dgm:prSet/>
      <dgm:spPr/>
      <dgm:t>
        <a:bodyPr/>
        <a:lstStyle/>
        <a:p>
          <a:endParaRPr lang="es-EC"/>
        </a:p>
      </dgm:t>
    </dgm:pt>
    <dgm:pt modelId="{5A30E166-0654-4C03-9E3D-797874504D15}" type="sibTrans" cxnId="{ED8101AC-70AE-4C1D-8DF8-209933605DB2}">
      <dgm:prSet/>
      <dgm:spPr/>
      <dgm:t>
        <a:bodyPr/>
        <a:lstStyle/>
        <a:p>
          <a:endParaRPr lang="es-EC"/>
        </a:p>
      </dgm:t>
    </dgm:pt>
    <dgm:pt modelId="{238F4251-7F4C-4814-9D36-0DCFE7417AB8}">
      <dgm:prSet phldrT="[Texto]"/>
      <dgm:spPr/>
      <dgm:t>
        <a:bodyPr/>
        <a:lstStyle/>
        <a:p>
          <a:r>
            <a:rPr lang="es-EC" dirty="0" smtClean="0"/>
            <a:t>Conjunto de organizaciones que se vinculan por relaciones familiares y de territorio que trabajan en conjunto para producir </a:t>
          </a:r>
          <a:endParaRPr lang="es-EC" dirty="0"/>
        </a:p>
      </dgm:t>
    </dgm:pt>
    <dgm:pt modelId="{40F13C1F-53CA-4C25-815D-343E2C5A54E4}" type="parTrans" cxnId="{E36E6618-BC76-48F0-9C56-9287F879D544}">
      <dgm:prSet/>
      <dgm:spPr/>
      <dgm:t>
        <a:bodyPr/>
        <a:lstStyle/>
        <a:p>
          <a:endParaRPr lang="es-EC"/>
        </a:p>
      </dgm:t>
    </dgm:pt>
    <dgm:pt modelId="{53EDCA22-231C-4F11-9920-2A4C713AA209}" type="sibTrans" cxnId="{E36E6618-BC76-48F0-9C56-9287F879D544}">
      <dgm:prSet/>
      <dgm:spPr/>
      <dgm:t>
        <a:bodyPr/>
        <a:lstStyle/>
        <a:p>
          <a:endParaRPr lang="es-EC"/>
        </a:p>
      </dgm:t>
    </dgm:pt>
    <dgm:pt modelId="{8ACF7C24-FCD9-460E-854A-8774D9316135}">
      <dgm:prSet phldrT="[Texto]"/>
      <dgm:spPr/>
      <dgm:t>
        <a:bodyPr/>
        <a:lstStyle/>
        <a:p>
          <a:r>
            <a:rPr lang="es-EC" dirty="0" smtClean="0"/>
            <a:t>Está integrado por personas naturales  que se organizan para emprender actividades económicas productivas para auto abastecerse </a:t>
          </a:r>
          <a:endParaRPr lang="es-EC" dirty="0"/>
        </a:p>
      </dgm:t>
    </dgm:pt>
    <dgm:pt modelId="{D9EF41D3-8B50-428B-9C66-99E50E1EC8EE}" type="parTrans" cxnId="{62114DBE-96F5-4336-B4F1-88B42B33FF1C}">
      <dgm:prSet/>
      <dgm:spPr/>
      <dgm:t>
        <a:bodyPr/>
        <a:lstStyle/>
        <a:p>
          <a:endParaRPr lang="es-EC"/>
        </a:p>
      </dgm:t>
    </dgm:pt>
    <dgm:pt modelId="{7EA12211-5D30-4F77-AB4A-6E7EE7EBEF75}" type="sibTrans" cxnId="{62114DBE-96F5-4336-B4F1-88B42B33FF1C}">
      <dgm:prSet/>
      <dgm:spPr/>
      <dgm:t>
        <a:bodyPr/>
        <a:lstStyle/>
        <a:p>
          <a:endParaRPr lang="es-EC"/>
        </a:p>
      </dgm:t>
    </dgm:pt>
    <dgm:pt modelId="{801ED4BB-C394-4345-B17F-9DD69AC1CA88}">
      <dgm:prSet phldrT="[Texto]"/>
      <dgm:spPr/>
      <dgm:t>
        <a:bodyPr/>
        <a:lstStyle/>
        <a:p>
          <a:r>
            <a:rPr lang="es-EC" dirty="0" smtClean="0"/>
            <a:t>Conjunto de personas que buscan satisfacer sus necesidades económicas, sociales y culturales en común</a:t>
          </a:r>
          <a:endParaRPr lang="es-EC" dirty="0"/>
        </a:p>
      </dgm:t>
    </dgm:pt>
    <dgm:pt modelId="{EA2A142F-2219-4F16-963B-C3FBDF844E95}" type="parTrans" cxnId="{5DF7F5DC-37C6-4E4A-818D-79F4AB9F41A6}">
      <dgm:prSet/>
      <dgm:spPr/>
      <dgm:t>
        <a:bodyPr/>
        <a:lstStyle/>
        <a:p>
          <a:endParaRPr lang="es-EC"/>
        </a:p>
      </dgm:t>
    </dgm:pt>
    <dgm:pt modelId="{FB43A456-137E-4D9B-AF72-B656B8575EFB}" type="sibTrans" cxnId="{5DF7F5DC-37C6-4E4A-818D-79F4AB9F41A6}">
      <dgm:prSet/>
      <dgm:spPr/>
      <dgm:t>
        <a:bodyPr/>
        <a:lstStyle/>
        <a:p>
          <a:endParaRPr lang="es-EC"/>
        </a:p>
      </dgm:t>
    </dgm:pt>
    <dgm:pt modelId="{6A71634C-EE61-4D75-B997-752D66ABE4FB}">
      <dgm:prSet phldrT="[Texto]"/>
      <dgm:spPr/>
      <dgm:t>
        <a:bodyPr/>
        <a:lstStyle/>
        <a:p>
          <a:r>
            <a:rPr lang="es-EC" smtClean="0"/>
            <a:t>Se dedican al cuidado, los emprendimientos unipersonales, familiares, domésticos, comerciantes minoristas y talleres artesanales</a:t>
          </a:r>
          <a:endParaRPr lang="es-EC" dirty="0"/>
        </a:p>
      </dgm:t>
    </dgm:pt>
    <dgm:pt modelId="{BF135E92-98B9-42F7-A2DA-1C393189935F}" type="parTrans" cxnId="{C56292D0-7ED1-49D8-945D-CC822CD83729}">
      <dgm:prSet/>
      <dgm:spPr/>
      <dgm:t>
        <a:bodyPr/>
        <a:lstStyle/>
        <a:p>
          <a:endParaRPr lang="es-EC"/>
        </a:p>
      </dgm:t>
    </dgm:pt>
    <dgm:pt modelId="{0DF5F40C-5429-4D8E-8AF3-36EA3029E340}" type="sibTrans" cxnId="{C56292D0-7ED1-49D8-945D-CC822CD83729}">
      <dgm:prSet/>
      <dgm:spPr/>
      <dgm:t>
        <a:bodyPr/>
        <a:lstStyle/>
        <a:p>
          <a:endParaRPr lang="es-EC"/>
        </a:p>
      </dgm:t>
    </dgm:pt>
    <dgm:pt modelId="{AA460B22-A4CA-478C-9DAF-E9E92B2EE649}" type="pres">
      <dgm:prSet presAssocID="{DF02244D-272C-4EDD-9CB2-E803CBEFCC1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76C5C7-C6A3-4DCD-9AC1-3849DB735115}" type="pres">
      <dgm:prSet presAssocID="{900CE7E3-6202-4AB9-AACD-9BDD28241317}" presName="circle1" presStyleLbl="node1" presStyleIdx="0" presStyleCnt="4"/>
      <dgm:spPr/>
      <dgm:t>
        <a:bodyPr/>
        <a:lstStyle/>
        <a:p>
          <a:endParaRPr lang="es-EC"/>
        </a:p>
      </dgm:t>
    </dgm:pt>
    <dgm:pt modelId="{EDBE3B19-3F99-4631-B051-DBA3FFCFC360}" type="pres">
      <dgm:prSet presAssocID="{900CE7E3-6202-4AB9-AACD-9BDD28241317}" presName="space" presStyleCnt="0"/>
      <dgm:spPr/>
      <dgm:t>
        <a:bodyPr/>
        <a:lstStyle/>
        <a:p>
          <a:endParaRPr lang="es-EC"/>
        </a:p>
      </dgm:t>
    </dgm:pt>
    <dgm:pt modelId="{AF195C75-D4D2-4AC9-BA82-CFC23F94972F}" type="pres">
      <dgm:prSet presAssocID="{900CE7E3-6202-4AB9-AACD-9BDD28241317}" presName="rect1" presStyleLbl="alignAcc1" presStyleIdx="0" presStyleCnt="4" custLinFactNeighborX="-618" custLinFactNeighborY="2516"/>
      <dgm:spPr/>
      <dgm:t>
        <a:bodyPr/>
        <a:lstStyle/>
        <a:p>
          <a:endParaRPr lang="es-EC"/>
        </a:p>
      </dgm:t>
    </dgm:pt>
    <dgm:pt modelId="{AA8FD534-7848-49B3-8BCB-7241C3DE6EC5}" type="pres">
      <dgm:prSet presAssocID="{14122AB0-8809-4DCD-B3C0-7FD631742382}" presName="vertSpace2" presStyleLbl="node1" presStyleIdx="0" presStyleCnt="4"/>
      <dgm:spPr/>
      <dgm:t>
        <a:bodyPr/>
        <a:lstStyle/>
        <a:p>
          <a:endParaRPr lang="es-EC"/>
        </a:p>
      </dgm:t>
    </dgm:pt>
    <dgm:pt modelId="{54EDB078-0CC1-4959-BCA8-F71F966B43F5}" type="pres">
      <dgm:prSet presAssocID="{14122AB0-8809-4DCD-B3C0-7FD631742382}" presName="circle2" presStyleLbl="node1" presStyleIdx="1" presStyleCnt="4"/>
      <dgm:spPr/>
      <dgm:t>
        <a:bodyPr/>
        <a:lstStyle/>
        <a:p>
          <a:endParaRPr lang="es-EC"/>
        </a:p>
      </dgm:t>
    </dgm:pt>
    <dgm:pt modelId="{637AC4A1-8C7B-4038-AA54-B13247D258BB}" type="pres">
      <dgm:prSet presAssocID="{14122AB0-8809-4DCD-B3C0-7FD631742382}" presName="rect2" presStyleLbl="alignAcc1" presStyleIdx="1" presStyleCnt="4"/>
      <dgm:spPr/>
      <dgm:t>
        <a:bodyPr/>
        <a:lstStyle/>
        <a:p>
          <a:endParaRPr lang="es-EC"/>
        </a:p>
      </dgm:t>
    </dgm:pt>
    <dgm:pt modelId="{C23BEE3B-F71D-416E-9166-D18668E9EBBE}" type="pres">
      <dgm:prSet presAssocID="{B650CE8F-06D7-48E6-9DC9-91AD8ABC54E1}" presName="vertSpace3" presStyleLbl="node1" presStyleIdx="1" presStyleCnt="4"/>
      <dgm:spPr/>
      <dgm:t>
        <a:bodyPr/>
        <a:lstStyle/>
        <a:p>
          <a:endParaRPr lang="es-EC"/>
        </a:p>
      </dgm:t>
    </dgm:pt>
    <dgm:pt modelId="{1A120D5D-A2CA-4B60-81F0-58BA3E474982}" type="pres">
      <dgm:prSet presAssocID="{B650CE8F-06D7-48E6-9DC9-91AD8ABC54E1}" presName="circle3" presStyleLbl="node1" presStyleIdx="2" presStyleCnt="4"/>
      <dgm:spPr/>
      <dgm:t>
        <a:bodyPr/>
        <a:lstStyle/>
        <a:p>
          <a:endParaRPr lang="es-EC"/>
        </a:p>
      </dgm:t>
    </dgm:pt>
    <dgm:pt modelId="{ECFFB9B0-B229-45EB-BDE2-DB4A32F08B94}" type="pres">
      <dgm:prSet presAssocID="{B650CE8F-06D7-48E6-9DC9-91AD8ABC54E1}" presName="rect3" presStyleLbl="alignAcc1" presStyleIdx="2" presStyleCnt="4"/>
      <dgm:spPr/>
      <dgm:t>
        <a:bodyPr/>
        <a:lstStyle/>
        <a:p>
          <a:endParaRPr lang="es-EC"/>
        </a:p>
      </dgm:t>
    </dgm:pt>
    <dgm:pt modelId="{6E4569D4-090D-4F65-A9B0-6CCF105F3EEE}" type="pres">
      <dgm:prSet presAssocID="{EC5B0DF1-377D-4574-B340-9B8D1937EA36}" presName="vertSpace4" presStyleLbl="node1" presStyleIdx="2" presStyleCnt="4"/>
      <dgm:spPr/>
      <dgm:t>
        <a:bodyPr/>
        <a:lstStyle/>
        <a:p>
          <a:endParaRPr lang="es-EC"/>
        </a:p>
      </dgm:t>
    </dgm:pt>
    <dgm:pt modelId="{7C0382B7-84EF-4BBF-BE24-1C403866F73D}" type="pres">
      <dgm:prSet presAssocID="{EC5B0DF1-377D-4574-B340-9B8D1937EA36}" presName="circle4" presStyleLbl="node1" presStyleIdx="3" presStyleCnt="4"/>
      <dgm:spPr/>
      <dgm:t>
        <a:bodyPr/>
        <a:lstStyle/>
        <a:p>
          <a:endParaRPr lang="es-EC"/>
        </a:p>
      </dgm:t>
    </dgm:pt>
    <dgm:pt modelId="{AABE748F-D19D-4343-B70E-1385C06F4D18}" type="pres">
      <dgm:prSet presAssocID="{EC5B0DF1-377D-4574-B340-9B8D1937EA36}" presName="rect4" presStyleLbl="alignAcc1" presStyleIdx="3" presStyleCnt="4"/>
      <dgm:spPr/>
      <dgm:t>
        <a:bodyPr/>
        <a:lstStyle/>
        <a:p>
          <a:endParaRPr lang="es-EC"/>
        </a:p>
      </dgm:t>
    </dgm:pt>
    <dgm:pt modelId="{A164E54D-6159-4AA5-BE33-8A33499540AB}" type="pres">
      <dgm:prSet presAssocID="{900CE7E3-6202-4AB9-AACD-9BDD2824131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A46AB8-2BC7-4F0E-8A65-BB463F8BB6CE}" type="pres">
      <dgm:prSet presAssocID="{900CE7E3-6202-4AB9-AACD-9BDD28241317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659D68-4FBC-4257-B5A6-A896C5997256}" type="pres">
      <dgm:prSet presAssocID="{14122AB0-8809-4DCD-B3C0-7FD631742382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2B4DDA-42B4-4BA5-BB74-515A6C4AECBA}" type="pres">
      <dgm:prSet presAssocID="{14122AB0-8809-4DCD-B3C0-7FD631742382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4256B2-7D5E-48FA-95DB-C7BC1C6A7051}" type="pres">
      <dgm:prSet presAssocID="{B650CE8F-06D7-48E6-9DC9-91AD8ABC54E1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866843-F461-4BC8-89B0-C3478CDA9DED}" type="pres">
      <dgm:prSet presAssocID="{B650CE8F-06D7-48E6-9DC9-91AD8ABC54E1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0E8A6C-0C4E-451E-A25E-60AE67A930FC}" type="pres">
      <dgm:prSet presAssocID="{EC5B0DF1-377D-4574-B340-9B8D1937EA36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0A7EC6-6FDA-4790-8CBC-9972DBF5AE4D}" type="pres">
      <dgm:prSet presAssocID="{EC5B0DF1-377D-4574-B340-9B8D1937EA36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114DBE-96F5-4336-B4F1-88B42B33FF1C}" srcId="{14122AB0-8809-4DCD-B3C0-7FD631742382}" destId="{8ACF7C24-FCD9-460E-854A-8774D9316135}" srcOrd="0" destOrd="0" parTransId="{D9EF41D3-8B50-428B-9C66-99E50E1EC8EE}" sibTransId="{7EA12211-5D30-4F77-AB4A-6E7EE7EBEF75}"/>
    <dgm:cxn modelId="{D1D54C7A-2DBC-4ED0-B459-98920CA9FAAE}" srcId="{DF02244D-272C-4EDD-9CB2-E803CBEFCC1A}" destId="{14122AB0-8809-4DCD-B3C0-7FD631742382}" srcOrd="1" destOrd="0" parTransId="{FAB259B6-89EE-4466-BAEF-CA056C9FE422}" sibTransId="{B65BA3C8-6FD2-4EE3-A69A-AF3258DA6F25}"/>
    <dgm:cxn modelId="{64733FDC-829E-4176-B08A-745D9158E9B3}" srcId="{DF02244D-272C-4EDD-9CB2-E803CBEFCC1A}" destId="{900CE7E3-6202-4AB9-AACD-9BDD28241317}" srcOrd="0" destOrd="0" parTransId="{7751D190-3181-4DEF-853D-D76CEF8CB7DE}" sibTransId="{E1CB73C7-89CF-4A55-93B1-3164AB6A22C5}"/>
    <dgm:cxn modelId="{11B72101-BD28-44F1-933D-3D26C116DD93}" type="presOf" srcId="{8ACF7C24-FCD9-460E-854A-8774D9316135}" destId="{D52B4DDA-42B4-4BA5-BB74-515A6C4AECBA}" srcOrd="0" destOrd="0" presId="urn:microsoft.com/office/officeart/2005/8/layout/target3"/>
    <dgm:cxn modelId="{F7A35D40-303C-4F31-A73C-683B2CA87626}" type="presOf" srcId="{900CE7E3-6202-4AB9-AACD-9BDD28241317}" destId="{AF195C75-D4D2-4AC9-BA82-CFC23F94972F}" srcOrd="0" destOrd="0" presId="urn:microsoft.com/office/officeart/2005/8/layout/target3"/>
    <dgm:cxn modelId="{17BAE2A6-AFCE-4797-8D90-77F30DACA8AB}" type="presOf" srcId="{EC5B0DF1-377D-4574-B340-9B8D1937EA36}" destId="{AABE748F-D19D-4343-B70E-1385C06F4D18}" srcOrd="0" destOrd="0" presId="urn:microsoft.com/office/officeart/2005/8/layout/target3"/>
    <dgm:cxn modelId="{5DF7F5DC-37C6-4E4A-818D-79F4AB9F41A6}" srcId="{B650CE8F-06D7-48E6-9DC9-91AD8ABC54E1}" destId="{801ED4BB-C394-4345-B17F-9DD69AC1CA88}" srcOrd="0" destOrd="0" parTransId="{EA2A142F-2219-4F16-963B-C3FBDF844E95}" sibTransId="{FB43A456-137E-4D9B-AF72-B656B8575EFB}"/>
    <dgm:cxn modelId="{8FE7660B-5B17-403C-9319-E71352C67CAE}" type="presOf" srcId="{238F4251-7F4C-4814-9D36-0DCFE7417AB8}" destId="{F6A46AB8-2BC7-4F0E-8A65-BB463F8BB6CE}" srcOrd="0" destOrd="0" presId="urn:microsoft.com/office/officeart/2005/8/layout/target3"/>
    <dgm:cxn modelId="{C56292D0-7ED1-49D8-945D-CC822CD83729}" srcId="{EC5B0DF1-377D-4574-B340-9B8D1937EA36}" destId="{6A71634C-EE61-4D75-B997-752D66ABE4FB}" srcOrd="0" destOrd="0" parTransId="{BF135E92-98B9-42F7-A2DA-1C393189935F}" sibTransId="{0DF5F40C-5429-4D8E-8AF3-36EA3029E340}"/>
    <dgm:cxn modelId="{E4BEBF5D-7B3F-479C-8972-361D7660FDE4}" srcId="{DF02244D-272C-4EDD-9CB2-E803CBEFCC1A}" destId="{B650CE8F-06D7-48E6-9DC9-91AD8ABC54E1}" srcOrd="2" destOrd="0" parTransId="{514C88BB-71D3-4C37-90ED-4AFC512EFB21}" sibTransId="{EA5593E1-FA9E-4036-BC73-8538B3AE3905}"/>
    <dgm:cxn modelId="{C5600CA5-4FC6-4428-8627-46509099C6A9}" type="presOf" srcId="{B650CE8F-06D7-48E6-9DC9-91AD8ABC54E1}" destId="{ECFFB9B0-B229-45EB-BDE2-DB4A32F08B94}" srcOrd="0" destOrd="0" presId="urn:microsoft.com/office/officeart/2005/8/layout/target3"/>
    <dgm:cxn modelId="{11912BBB-41F1-4FCF-A33F-552378C75E31}" type="presOf" srcId="{DF02244D-272C-4EDD-9CB2-E803CBEFCC1A}" destId="{AA460B22-A4CA-478C-9DAF-E9E92B2EE649}" srcOrd="0" destOrd="0" presId="urn:microsoft.com/office/officeart/2005/8/layout/target3"/>
    <dgm:cxn modelId="{3016CE88-8957-49B9-84BE-429675213DCD}" type="presOf" srcId="{14122AB0-8809-4DCD-B3C0-7FD631742382}" destId="{637AC4A1-8C7B-4038-AA54-B13247D258BB}" srcOrd="0" destOrd="0" presId="urn:microsoft.com/office/officeart/2005/8/layout/target3"/>
    <dgm:cxn modelId="{FF70F4DC-F90E-4BCF-8FEA-6AE3382404DD}" type="presOf" srcId="{EC5B0DF1-377D-4574-B340-9B8D1937EA36}" destId="{560E8A6C-0C4E-451E-A25E-60AE67A930FC}" srcOrd="1" destOrd="0" presId="urn:microsoft.com/office/officeart/2005/8/layout/target3"/>
    <dgm:cxn modelId="{E36E6618-BC76-48F0-9C56-9287F879D544}" srcId="{900CE7E3-6202-4AB9-AACD-9BDD28241317}" destId="{238F4251-7F4C-4814-9D36-0DCFE7417AB8}" srcOrd="0" destOrd="0" parTransId="{40F13C1F-53CA-4C25-815D-343E2C5A54E4}" sibTransId="{53EDCA22-231C-4F11-9920-2A4C713AA209}"/>
    <dgm:cxn modelId="{9F855887-1367-4FEF-9741-03B97F1C4CAC}" type="presOf" srcId="{801ED4BB-C394-4345-B17F-9DD69AC1CA88}" destId="{48866843-F461-4BC8-89B0-C3478CDA9DED}" srcOrd="0" destOrd="0" presId="urn:microsoft.com/office/officeart/2005/8/layout/target3"/>
    <dgm:cxn modelId="{ED8101AC-70AE-4C1D-8DF8-209933605DB2}" srcId="{DF02244D-272C-4EDD-9CB2-E803CBEFCC1A}" destId="{EC5B0DF1-377D-4574-B340-9B8D1937EA36}" srcOrd="3" destOrd="0" parTransId="{F61A2577-FD44-4AD8-93E8-6176D7990FDD}" sibTransId="{5A30E166-0654-4C03-9E3D-797874504D15}"/>
    <dgm:cxn modelId="{D6329B61-178B-4FED-AD4C-2F4ABD7CEBB5}" type="presOf" srcId="{6A71634C-EE61-4D75-B997-752D66ABE4FB}" destId="{B30A7EC6-6FDA-4790-8CBC-9972DBF5AE4D}" srcOrd="0" destOrd="0" presId="urn:microsoft.com/office/officeart/2005/8/layout/target3"/>
    <dgm:cxn modelId="{A96E5BBB-26FA-47A6-AE27-75490034BFC4}" type="presOf" srcId="{14122AB0-8809-4DCD-B3C0-7FD631742382}" destId="{41659D68-4FBC-4257-B5A6-A896C5997256}" srcOrd="1" destOrd="0" presId="urn:microsoft.com/office/officeart/2005/8/layout/target3"/>
    <dgm:cxn modelId="{E5BE5D33-95A7-4C3C-8259-B1E6DA9D871A}" type="presOf" srcId="{B650CE8F-06D7-48E6-9DC9-91AD8ABC54E1}" destId="{6A4256B2-7D5E-48FA-95DB-C7BC1C6A7051}" srcOrd="1" destOrd="0" presId="urn:microsoft.com/office/officeart/2005/8/layout/target3"/>
    <dgm:cxn modelId="{DE9CCA06-3E46-4F9E-BE88-A6AAE444E4E2}" type="presOf" srcId="{900CE7E3-6202-4AB9-AACD-9BDD28241317}" destId="{A164E54D-6159-4AA5-BE33-8A33499540AB}" srcOrd="1" destOrd="0" presId="urn:microsoft.com/office/officeart/2005/8/layout/target3"/>
    <dgm:cxn modelId="{9B313403-69D2-4111-A383-624270ABD1A6}" type="presParOf" srcId="{AA460B22-A4CA-478C-9DAF-E9E92B2EE649}" destId="{2076C5C7-C6A3-4DCD-9AC1-3849DB735115}" srcOrd="0" destOrd="0" presId="urn:microsoft.com/office/officeart/2005/8/layout/target3"/>
    <dgm:cxn modelId="{98AC1EE7-28D6-45D8-8B8A-5A3F6C51D74F}" type="presParOf" srcId="{AA460B22-A4CA-478C-9DAF-E9E92B2EE649}" destId="{EDBE3B19-3F99-4631-B051-DBA3FFCFC360}" srcOrd="1" destOrd="0" presId="urn:microsoft.com/office/officeart/2005/8/layout/target3"/>
    <dgm:cxn modelId="{E3809652-D7C9-4C33-A7C5-EBBA941E4B43}" type="presParOf" srcId="{AA460B22-A4CA-478C-9DAF-E9E92B2EE649}" destId="{AF195C75-D4D2-4AC9-BA82-CFC23F94972F}" srcOrd="2" destOrd="0" presId="urn:microsoft.com/office/officeart/2005/8/layout/target3"/>
    <dgm:cxn modelId="{B7BE0252-686D-4BD3-8707-65883A48F03D}" type="presParOf" srcId="{AA460B22-A4CA-478C-9DAF-E9E92B2EE649}" destId="{AA8FD534-7848-49B3-8BCB-7241C3DE6EC5}" srcOrd="3" destOrd="0" presId="urn:microsoft.com/office/officeart/2005/8/layout/target3"/>
    <dgm:cxn modelId="{B42335FE-D9D0-435D-908D-A5183AA23AFD}" type="presParOf" srcId="{AA460B22-A4CA-478C-9DAF-E9E92B2EE649}" destId="{54EDB078-0CC1-4959-BCA8-F71F966B43F5}" srcOrd="4" destOrd="0" presId="urn:microsoft.com/office/officeart/2005/8/layout/target3"/>
    <dgm:cxn modelId="{B4C9D951-B5FE-4B63-A8A7-567D869FAF5A}" type="presParOf" srcId="{AA460B22-A4CA-478C-9DAF-E9E92B2EE649}" destId="{637AC4A1-8C7B-4038-AA54-B13247D258BB}" srcOrd="5" destOrd="0" presId="urn:microsoft.com/office/officeart/2005/8/layout/target3"/>
    <dgm:cxn modelId="{54AFDB19-97AE-4048-AA99-52E0F33A3CC8}" type="presParOf" srcId="{AA460B22-A4CA-478C-9DAF-E9E92B2EE649}" destId="{C23BEE3B-F71D-416E-9166-D18668E9EBBE}" srcOrd="6" destOrd="0" presId="urn:microsoft.com/office/officeart/2005/8/layout/target3"/>
    <dgm:cxn modelId="{15802B82-6A55-4D9A-AA31-8B78C49ED991}" type="presParOf" srcId="{AA460B22-A4CA-478C-9DAF-E9E92B2EE649}" destId="{1A120D5D-A2CA-4B60-81F0-58BA3E474982}" srcOrd="7" destOrd="0" presId="urn:microsoft.com/office/officeart/2005/8/layout/target3"/>
    <dgm:cxn modelId="{F1530545-B75C-45E2-B4A6-7553E47A6438}" type="presParOf" srcId="{AA460B22-A4CA-478C-9DAF-E9E92B2EE649}" destId="{ECFFB9B0-B229-45EB-BDE2-DB4A32F08B94}" srcOrd="8" destOrd="0" presId="urn:microsoft.com/office/officeart/2005/8/layout/target3"/>
    <dgm:cxn modelId="{197E49A1-7D25-4170-A467-8A12B2ADE687}" type="presParOf" srcId="{AA460B22-A4CA-478C-9DAF-E9E92B2EE649}" destId="{6E4569D4-090D-4F65-A9B0-6CCF105F3EEE}" srcOrd="9" destOrd="0" presId="urn:microsoft.com/office/officeart/2005/8/layout/target3"/>
    <dgm:cxn modelId="{0631547F-8AAB-4D4D-94FB-668DA8AFF737}" type="presParOf" srcId="{AA460B22-A4CA-478C-9DAF-E9E92B2EE649}" destId="{7C0382B7-84EF-4BBF-BE24-1C403866F73D}" srcOrd="10" destOrd="0" presId="urn:microsoft.com/office/officeart/2005/8/layout/target3"/>
    <dgm:cxn modelId="{0C13F988-F25E-4F4B-8A87-6D5B9AF0F3F3}" type="presParOf" srcId="{AA460B22-A4CA-478C-9DAF-E9E92B2EE649}" destId="{AABE748F-D19D-4343-B70E-1385C06F4D18}" srcOrd="11" destOrd="0" presId="urn:microsoft.com/office/officeart/2005/8/layout/target3"/>
    <dgm:cxn modelId="{9E3E4028-464D-4D81-BD81-94CCC1FF22E5}" type="presParOf" srcId="{AA460B22-A4CA-478C-9DAF-E9E92B2EE649}" destId="{A164E54D-6159-4AA5-BE33-8A33499540AB}" srcOrd="12" destOrd="0" presId="urn:microsoft.com/office/officeart/2005/8/layout/target3"/>
    <dgm:cxn modelId="{017670BF-211F-4035-83E9-0D821CB455F5}" type="presParOf" srcId="{AA460B22-A4CA-478C-9DAF-E9E92B2EE649}" destId="{F6A46AB8-2BC7-4F0E-8A65-BB463F8BB6CE}" srcOrd="13" destOrd="0" presId="urn:microsoft.com/office/officeart/2005/8/layout/target3"/>
    <dgm:cxn modelId="{F50062E7-31BB-4ED7-A0F4-C3D3DFB92C14}" type="presParOf" srcId="{AA460B22-A4CA-478C-9DAF-E9E92B2EE649}" destId="{41659D68-4FBC-4257-B5A6-A896C5997256}" srcOrd="14" destOrd="0" presId="urn:microsoft.com/office/officeart/2005/8/layout/target3"/>
    <dgm:cxn modelId="{E78F9BE8-37C2-4D3A-9349-963D6B6EC824}" type="presParOf" srcId="{AA460B22-A4CA-478C-9DAF-E9E92B2EE649}" destId="{D52B4DDA-42B4-4BA5-BB74-515A6C4AECBA}" srcOrd="15" destOrd="0" presId="urn:microsoft.com/office/officeart/2005/8/layout/target3"/>
    <dgm:cxn modelId="{74B09404-3434-4864-BC90-84D725856C91}" type="presParOf" srcId="{AA460B22-A4CA-478C-9DAF-E9E92B2EE649}" destId="{6A4256B2-7D5E-48FA-95DB-C7BC1C6A7051}" srcOrd="16" destOrd="0" presId="urn:microsoft.com/office/officeart/2005/8/layout/target3"/>
    <dgm:cxn modelId="{AEB2362E-EA94-4D99-BB9B-AFC6AB01C81F}" type="presParOf" srcId="{AA460B22-A4CA-478C-9DAF-E9E92B2EE649}" destId="{48866843-F461-4BC8-89B0-C3478CDA9DED}" srcOrd="17" destOrd="0" presId="urn:microsoft.com/office/officeart/2005/8/layout/target3"/>
    <dgm:cxn modelId="{144F7ECC-C8A2-45DD-88DF-51C4ABDDE30E}" type="presParOf" srcId="{AA460B22-A4CA-478C-9DAF-E9E92B2EE649}" destId="{560E8A6C-0C4E-451E-A25E-60AE67A930FC}" srcOrd="18" destOrd="0" presId="urn:microsoft.com/office/officeart/2005/8/layout/target3"/>
    <dgm:cxn modelId="{E7BC3D0B-D731-424D-A7BD-3BAA3E624416}" type="presParOf" srcId="{AA460B22-A4CA-478C-9DAF-E9E92B2EE649}" destId="{B30A7EC6-6FDA-4790-8CBC-9972DBF5AE4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02244D-272C-4EDD-9CB2-E803CBEFCC1A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4122AB0-8809-4DCD-B3C0-7FD631742382}">
      <dgm:prSet phldrT="[Texto]" custT="1"/>
      <dgm:spPr/>
      <dgm:t>
        <a:bodyPr/>
        <a:lstStyle/>
        <a:p>
          <a:pPr algn="ctr"/>
          <a:r>
            <a:rPr lang="es-EC" sz="1400" b="1" dirty="0" smtClean="0"/>
            <a:t>Fundación de Organizaciones Campesinas de Salinas (FUNORSAL)</a:t>
          </a:r>
          <a:endParaRPr lang="es-EC" sz="1400" dirty="0"/>
        </a:p>
      </dgm:t>
    </dgm:pt>
    <dgm:pt modelId="{FAB259B6-89EE-4466-BAEF-CA056C9FE422}" type="parTrans" cxnId="{D1D54C7A-2DBC-4ED0-B459-98920CA9FAAE}">
      <dgm:prSet/>
      <dgm:spPr/>
      <dgm:t>
        <a:bodyPr/>
        <a:lstStyle/>
        <a:p>
          <a:endParaRPr lang="es-EC"/>
        </a:p>
      </dgm:t>
    </dgm:pt>
    <dgm:pt modelId="{B65BA3C8-6FD2-4EE3-A69A-AF3258DA6F25}" type="sibTrans" cxnId="{D1D54C7A-2DBC-4ED0-B459-98920CA9FAAE}">
      <dgm:prSet/>
      <dgm:spPr/>
      <dgm:t>
        <a:bodyPr/>
        <a:lstStyle/>
        <a:p>
          <a:endParaRPr lang="es-EC"/>
        </a:p>
      </dgm:t>
    </dgm:pt>
    <dgm:pt modelId="{F31264E9-80C0-4C11-96F6-4EC447515048}">
      <dgm:prSet phldrT="[Texto]" custT="1"/>
      <dgm:spPr/>
      <dgm:t>
        <a:bodyPr/>
        <a:lstStyle/>
        <a:p>
          <a:pPr algn="ctr"/>
          <a:r>
            <a:rPr lang="es-EC" sz="1400" b="1" dirty="0" smtClean="0"/>
            <a:t>Fundación Familia Salesiana Salinas (FFSSS)</a:t>
          </a:r>
          <a:endParaRPr lang="es-EC" sz="1400" dirty="0"/>
        </a:p>
      </dgm:t>
    </dgm:pt>
    <dgm:pt modelId="{C151C53E-F111-43D9-8526-5A559F51D1F7}" type="parTrans" cxnId="{D215C061-4F12-41ED-B2AD-8E3574B4BFEB}">
      <dgm:prSet/>
      <dgm:spPr/>
      <dgm:t>
        <a:bodyPr/>
        <a:lstStyle/>
        <a:p>
          <a:endParaRPr lang="es-EC"/>
        </a:p>
      </dgm:t>
    </dgm:pt>
    <dgm:pt modelId="{8E5B15B9-AAE8-4649-A1CB-067CB4CA9C73}" type="sibTrans" cxnId="{D215C061-4F12-41ED-B2AD-8E3574B4BFEB}">
      <dgm:prSet/>
      <dgm:spPr/>
      <dgm:t>
        <a:bodyPr/>
        <a:lstStyle/>
        <a:p>
          <a:endParaRPr lang="es-EC"/>
        </a:p>
      </dgm:t>
    </dgm:pt>
    <dgm:pt modelId="{76903FB3-2AC0-40D8-9EB6-B7F580FE5426}">
      <dgm:prSet phldrT="[Texto]" custT="1"/>
      <dgm:spPr/>
      <dgm:t>
        <a:bodyPr/>
        <a:lstStyle/>
        <a:p>
          <a:pPr algn="just"/>
          <a:r>
            <a:rPr lang="es-EC" sz="900" b="1" dirty="0" smtClean="0"/>
            <a:t>Hilandería Intercomunal Salinas</a:t>
          </a:r>
        </a:p>
      </dgm:t>
    </dgm:pt>
    <dgm:pt modelId="{3232EE74-9CC7-4B2D-BAB2-FD4F77E7160D}" type="parTrans" cxnId="{0A9D0C5E-026C-448E-9734-F14CCBA1C27B}">
      <dgm:prSet/>
      <dgm:spPr/>
      <dgm:t>
        <a:bodyPr/>
        <a:lstStyle/>
        <a:p>
          <a:endParaRPr lang="es-EC"/>
        </a:p>
      </dgm:t>
    </dgm:pt>
    <dgm:pt modelId="{A67BB94B-5DD5-4F6B-9E7B-A01E43ACFA84}" type="sibTrans" cxnId="{0A9D0C5E-026C-448E-9734-F14CCBA1C27B}">
      <dgm:prSet/>
      <dgm:spPr/>
      <dgm:t>
        <a:bodyPr/>
        <a:lstStyle/>
        <a:p>
          <a:endParaRPr lang="es-EC"/>
        </a:p>
      </dgm:t>
    </dgm:pt>
    <dgm:pt modelId="{BF933CD2-0938-48BB-B932-063AF1D6C3F0}">
      <dgm:prSet phldrT="[Texto]" custT="1"/>
      <dgm:spPr/>
      <dgm:t>
        <a:bodyPr/>
        <a:lstStyle/>
        <a:p>
          <a:pPr algn="just"/>
          <a:r>
            <a:rPr lang="es-EC" sz="900" b="1" dirty="0" smtClean="0"/>
            <a:t>Embutidora</a:t>
          </a:r>
        </a:p>
      </dgm:t>
    </dgm:pt>
    <dgm:pt modelId="{713F98BF-5929-4EB1-B596-C572024E75D0}" type="parTrans" cxnId="{D86C4EDB-C9C8-4081-BA4F-2A8E983BEE14}">
      <dgm:prSet/>
      <dgm:spPr/>
      <dgm:t>
        <a:bodyPr/>
        <a:lstStyle/>
        <a:p>
          <a:endParaRPr lang="es-EC"/>
        </a:p>
      </dgm:t>
    </dgm:pt>
    <dgm:pt modelId="{C9779134-4A9B-414D-8913-9F5A89897787}" type="sibTrans" cxnId="{D86C4EDB-C9C8-4081-BA4F-2A8E983BEE14}">
      <dgm:prSet/>
      <dgm:spPr/>
      <dgm:t>
        <a:bodyPr/>
        <a:lstStyle/>
        <a:p>
          <a:endParaRPr lang="es-EC"/>
        </a:p>
      </dgm:t>
    </dgm:pt>
    <dgm:pt modelId="{49F50BCF-18BE-4DE9-AAEF-B2CE60C9B60B}">
      <dgm:prSet phldrT="[Texto]" custT="1"/>
      <dgm:spPr/>
      <dgm:t>
        <a:bodyPr/>
        <a:lstStyle/>
        <a:p>
          <a:pPr algn="just"/>
          <a:r>
            <a:rPr lang="es-EC" sz="900" b="1" dirty="0" smtClean="0"/>
            <a:t>Criadero de Cerdos</a:t>
          </a:r>
        </a:p>
      </dgm:t>
    </dgm:pt>
    <dgm:pt modelId="{CCF3DE8F-EB74-47EB-B86C-E19883CFB171}" type="parTrans" cxnId="{6D88B3FD-06E7-4945-823E-96A7108BC32A}">
      <dgm:prSet/>
      <dgm:spPr/>
      <dgm:t>
        <a:bodyPr/>
        <a:lstStyle/>
        <a:p>
          <a:endParaRPr lang="es-EC"/>
        </a:p>
      </dgm:t>
    </dgm:pt>
    <dgm:pt modelId="{DA2524E1-2422-4753-B8FA-9790F2BF2251}" type="sibTrans" cxnId="{6D88B3FD-06E7-4945-823E-96A7108BC32A}">
      <dgm:prSet/>
      <dgm:spPr/>
      <dgm:t>
        <a:bodyPr/>
        <a:lstStyle/>
        <a:p>
          <a:endParaRPr lang="es-EC"/>
        </a:p>
      </dgm:t>
    </dgm:pt>
    <dgm:pt modelId="{1DBD515A-447A-40DE-8E68-189834584A71}">
      <dgm:prSet phldrT="[Texto]" custT="1"/>
      <dgm:spPr/>
      <dgm:t>
        <a:bodyPr/>
        <a:lstStyle/>
        <a:p>
          <a:pPr algn="just"/>
          <a:r>
            <a:rPr lang="es-EC" sz="900" b="1" dirty="0" smtClean="0"/>
            <a:t>Centro de Acopio de Artesanías y Víveres</a:t>
          </a:r>
        </a:p>
      </dgm:t>
    </dgm:pt>
    <dgm:pt modelId="{9D2C8D5C-CD22-4859-9DF7-328E6F9C8E46}" type="parTrans" cxnId="{7D63EBE5-BD80-487A-93F4-2C8BB844AD59}">
      <dgm:prSet/>
      <dgm:spPr/>
      <dgm:t>
        <a:bodyPr/>
        <a:lstStyle/>
        <a:p>
          <a:endParaRPr lang="es-EC"/>
        </a:p>
      </dgm:t>
    </dgm:pt>
    <dgm:pt modelId="{61FE3D3A-7964-43F1-B10E-0AB034345BD6}" type="sibTrans" cxnId="{7D63EBE5-BD80-487A-93F4-2C8BB844AD59}">
      <dgm:prSet/>
      <dgm:spPr/>
      <dgm:t>
        <a:bodyPr/>
        <a:lstStyle/>
        <a:p>
          <a:endParaRPr lang="es-EC"/>
        </a:p>
      </dgm:t>
    </dgm:pt>
    <dgm:pt modelId="{B1EDDA57-63FF-4AE2-ADAB-C4E0C9A9F4C5}">
      <dgm:prSet phldrT="[Texto]" custT="1"/>
      <dgm:spPr/>
      <dgm:t>
        <a:bodyPr/>
        <a:lstStyle/>
        <a:p>
          <a:pPr algn="just"/>
          <a:r>
            <a:rPr lang="es-EC" sz="900" b="1" dirty="0" smtClean="0"/>
            <a:t>Unidad de Crédito</a:t>
          </a:r>
        </a:p>
      </dgm:t>
    </dgm:pt>
    <dgm:pt modelId="{3096F540-0C90-4196-B7A9-E706552026D0}" type="parTrans" cxnId="{5CD743A9-9D63-4A13-9EB3-E6CC2BB0418C}">
      <dgm:prSet/>
      <dgm:spPr/>
      <dgm:t>
        <a:bodyPr/>
        <a:lstStyle/>
        <a:p>
          <a:endParaRPr lang="es-EC"/>
        </a:p>
      </dgm:t>
    </dgm:pt>
    <dgm:pt modelId="{2A1DC56C-63FB-47E3-A99B-292F73B40A67}" type="sibTrans" cxnId="{5CD743A9-9D63-4A13-9EB3-E6CC2BB0418C}">
      <dgm:prSet/>
      <dgm:spPr/>
      <dgm:t>
        <a:bodyPr/>
        <a:lstStyle/>
        <a:p>
          <a:endParaRPr lang="es-EC"/>
        </a:p>
      </dgm:t>
    </dgm:pt>
    <dgm:pt modelId="{3E9CA24C-2F8B-4E56-AEBD-D3AC21705D1B}">
      <dgm:prSet phldrT="[Texto]" custT="1"/>
      <dgm:spPr/>
      <dgm:t>
        <a:bodyPr/>
        <a:lstStyle/>
        <a:p>
          <a:pPr algn="just"/>
          <a:r>
            <a:rPr lang="es-EC" sz="1000" b="1" dirty="0" smtClean="0"/>
            <a:t>Confites El Salinerito</a:t>
          </a:r>
          <a:endParaRPr lang="es-EC" sz="1000" dirty="0"/>
        </a:p>
      </dgm:t>
    </dgm:pt>
    <dgm:pt modelId="{455A7441-7C69-4625-BE10-C1E6992CC7DD}" type="parTrans" cxnId="{95AEB59E-4839-41B1-976C-124EDB8E1B66}">
      <dgm:prSet/>
      <dgm:spPr/>
      <dgm:t>
        <a:bodyPr/>
        <a:lstStyle/>
        <a:p>
          <a:endParaRPr lang="es-EC"/>
        </a:p>
      </dgm:t>
    </dgm:pt>
    <dgm:pt modelId="{9E60842C-CD56-484E-9B70-01524314BA83}" type="sibTrans" cxnId="{95AEB59E-4839-41B1-976C-124EDB8E1B66}">
      <dgm:prSet/>
      <dgm:spPr/>
      <dgm:t>
        <a:bodyPr/>
        <a:lstStyle/>
        <a:p>
          <a:endParaRPr lang="es-EC"/>
        </a:p>
      </dgm:t>
    </dgm:pt>
    <dgm:pt modelId="{FC677428-2FF1-4518-8D08-2E23671D592E}">
      <dgm:prSet phldrT="[Texto]" custT="1"/>
      <dgm:spPr/>
      <dgm:t>
        <a:bodyPr/>
        <a:lstStyle/>
        <a:p>
          <a:pPr algn="just"/>
          <a:r>
            <a:rPr lang="es-EC" sz="1000" b="1" dirty="0" smtClean="0"/>
            <a:t>Aceites Esenciales y Derivados</a:t>
          </a:r>
          <a:endParaRPr lang="es-EC" sz="1000" dirty="0"/>
        </a:p>
      </dgm:t>
    </dgm:pt>
    <dgm:pt modelId="{5B48B578-7722-4DE1-A3C2-9D9ED645D5B1}" type="parTrans" cxnId="{47474960-A909-46F2-95EA-24AFB2650C26}">
      <dgm:prSet/>
      <dgm:spPr/>
      <dgm:t>
        <a:bodyPr/>
        <a:lstStyle/>
        <a:p>
          <a:endParaRPr lang="es-EC"/>
        </a:p>
      </dgm:t>
    </dgm:pt>
    <dgm:pt modelId="{29C6E017-868D-4E50-B594-E73F87BEC061}" type="sibTrans" cxnId="{47474960-A909-46F2-95EA-24AFB2650C26}">
      <dgm:prSet/>
      <dgm:spPr/>
      <dgm:t>
        <a:bodyPr/>
        <a:lstStyle/>
        <a:p>
          <a:endParaRPr lang="es-EC"/>
        </a:p>
      </dgm:t>
    </dgm:pt>
    <dgm:pt modelId="{926790E4-3D1D-432F-8FEA-24A71C4CC5BD}">
      <dgm:prSet phldrT="[Texto]" custT="1"/>
      <dgm:spPr/>
      <dgm:t>
        <a:bodyPr/>
        <a:lstStyle/>
        <a:p>
          <a:pPr algn="just"/>
          <a:r>
            <a:rPr lang="es-EC" sz="1000" b="1" dirty="0" smtClean="0"/>
            <a:t>Escuela de Arte y varios talleres educativos</a:t>
          </a:r>
          <a:endParaRPr lang="es-EC" sz="1000" dirty="0"/>
        </a:p>
      </dgm:t>
    </dgm:pt>
    <dgm:pt modelId="{13165F81-8617-4E2C-ADDE-EC5F88DFDA0A}" type="parTrans" cxnId="{5FBF8B3A-0CC2-4355-8C6E-DF6409C770DC}">
      <dgm:prSet/>
      <dgm:spPr/>
      <dgm:t>
        <a:bodyPr/>
        <a:lstStyle/>
        <a:p>
          <a:endParaRPr lang="es-EC"/>
        </a:p>
      </dgm:t>
    </dgm:pt>
    <dgm:pt modelId="{FEF30979-D34D-419C-8642-BB27ED57631B}" type="sibTrans" cxnId="{5FBF8B3A-0CC2-4355-8C6E-DF6409C770DC}">
      <dgm:prSet/>
      <dgm:spPr/>
      <dgm:t>
        <a:bodyPr/>
        <a:lstStyle/>
        <a:p>
          <a:endParaRPr lang="es-EC"/>
        </a:p>
      </dgm:t>
    </dgm:pt>
    <dgm:pt modelId="{B3F6FF73-5A5C-4F65-822E-972FFDA6B095}">
      <dgm:prSet phldrT="[Texto]" custT="1"/>
      <dgm:spPr/>
      <dgm:t>
        <a:bodyPr/>
        <a:lstStyle/>
        <a:p>
          <a:pPr algn="ctr"/>
          <a:r>
            <a:rPr lang="es-EC" sz="1400" b="1" dirty="0" smtClean="0"/>
            <a:t>Fundación Grupo Juvenil Salinas (FUGJS )</a:t>
          </a:r>
          <a:endParaRPr lang="es-EC" sz="1400" dirty="0"/>
        </a:p>
      </dgm:t>
    </dgm:pt>
    <dgm:pt modelId="{2B27AC7A-F571-4FEF-843D-4DA3E4FFD0FF}" type="parTrans" cxnId="{C531A3BB-A663-4B22-8AAC-27FBA85262BD}">
      <dgm:prSet/>
      <dgm:spPr/>
      <dgm:t>
        <a:bodyPr/>
        <a:lstStyle/>
        <a:p>
          <a:endParaRPr lang="es-EC"/>
        </a:p>
      </dgm:t>
    </dgm:pt>
    <dgm:pt modelId="{118C89A3-37A0-4926-9753-3111B55DCE4C}" type="sibTrans" cxnId="{C531A3BB-A663-4B22-8AAC-27FBA85262BD}">
      <dgm:prSet/>
      <dgm:spPr/>
      <dgm:t>
        <a:bodyPr/>
        <a:lstStyle/>
        <a:p>
          <a:endParaRPr lang="es-EC"/>
        </a:p>
      </dgm:t>
    </dgm:pt>
    <dgm:pt modelId="{668EBF6C-CC28-42E7-ACDA-245B0F878EA7}">
      <dgm:prSet phldrT="[Texto]" custT="1"/>
      <dgm:spPr/>
      <dgm:t>
        <a:bodyPr/>
        <a:lstStyle/>
        <a:p>
          <a:pPr algn="just"/>
          <a:r>
            <a:rPr lang="es-EC" sz="1000" dirty="0" smtClean="0"/>
            <a:t>Operadora de Turismo</a:t>
          </a:r>
          <a:endParaRPr lang="es-EC" sz="1000" dirty="0"/>
        </a:p>
      </dgm:t>
    </dgm:pt>
    <dgm:pt modelId="{EFBE4280-A283-4924-B2D6-6FF4034D47AF}" type="parTrans" cxnId="{E99AB5C0-2037-4805-9425-F41D940CE60A}">
      <dgm:prSet/>
      <dgm:spPr/>
      <dgm:t>
        <a:bodyPr/>
        <a:lstStyle/>
        <a:p>
          <a:endParaRPr lang="es-EC"/>
        </a:p>
      </dgm:t>
    </dgm:pt>
    <dgm:pt modelId="{3A5E1141-36D2-4911-8AC1-675F165D57E1}" type="sibTrans" cxnId="{E99AB5C0-2037-4805-9425-F41D940CE60A}">
      <dgm:prSet/>
      <dgm:spPr/>
      <dgm:t>
        <a:bodyPr/>
        <a:lstStyle/>
        <a:p>
          <a:endParaRPr lang="es-EC"/>
        </a:p>
      </dgm:t>
    </dgm:pt>
    <dgm:pt modelId="{5702D34E-73A4-461C-8DAA-3401550C4300}">
      <dgm:prSet phldrT="[Texto]" custT="1"/>
      <dgm:spPr/>
      <dgm:t>
        <a:bodyPr/>
        <a:lstStyle/>
        <a:p>
          <a:pPr algn="just"/>
          <a:r>
            <a:rPr lang="es-EC" sz="1000" dirty="0" smtClean="0"/>
            <a:t>Oficina de Turismo Comunitario</a:t>
          </a:r>
        </a:p>
      </dgm:t>
    </dgm:pt>
    <dgm:pt modelId="{78077327-B68E-40D7-ACC0-BDE5F917B137}" type="parTrans" cxnId="{60321191-964A-4C55-826B-DBE1C5BD1A84}">
      <dgm:prSet/>
      <dgm:spPr/>
      <dgm:t>
        <a:bodyPr/>
        <a:lstStyle/>
        <a:p>
          <a:endParaRPr lang="es-EC"/>
        </a:p>
      </dgm:t>
    </dgm:pt>
    <dgm:pt modelId="{106633F5-5C87-475B-95A2-D651256C7540}" type="sibTrans" cxnId="{60321191-964A-4C55-826B-DBE1C5BD1A84}">
      <dgm:prSet/>
      <dgm:spPr/>
      <dgm:t>
        <a:bodyPr/>
        <a:lstStyle/>
        <a:p>
          <a:endParaRPr lang="es-EC"/>
        </a:p>
      </dgm:t>
    </dgm:pt>
    <dgm:pt modelId="{172049D3-F8BA-4651-9608-86980668DE9A}">
      <dgm:prSet phldrT="[Texto]" custT="1"/>
      <dgm:spPr/>
      <dgm:t>
        <a:bodyPr/>
        <a:lstStyle/>
        <a:p>
          <a:pPr algn="just"/>
          <a:r>
            <a:rPr lang="es-EC" sz="1000" dirty="0" smtClean="0"/>
            <a:t>Hotel “El Refugio”</a:t>
          </a:r>
        </a:p>
      </dgm:t>
    </dgm:pt>
    <dgm:pt modelId="{6BD79524-196C-41B2-85BC-9B6D2942F80D}" type="parTrans" cxnId="{BC1969F2-0460-41B3-9AE2-C61F2CCB24B0}">
      <dgm:prSet/>
      <dgm:spPr/>
      <dgm:t>
        <a:bodyPr/>
        <a:lstStyle/>
        <a:p>
          <a:endParaRPr lang="es-EC"/>
        </a:p>
      </dgm:t>
    </dgm:pt>
    <dgm:pt modelId="{A93413BE-D057-444A-9564-2D40A55F2B25}" type="sibTrans" cxnId="{BC1969F2-0460-41B3-9AE2-C61F2CCB24B0}">
      <dgm:prSet/>
      <dgm:spPr/>
      <dgm:t>
        <a:bodyPr/>
        <a:lstStyle/>
        <a:p>
          <a:endParaRPr lang="es-EC"/>
        </a:p>
      </dgm:t>
    </dgm:pt>
    <dgm:pt modelId="{A4A15A92-B8DB-4BAD-824A-37BC8B5D75E3}">
      <dgm:prSet phldrT="[Texto]" custT="1"/>
      <dgm:spPr/>
      <dgm:t>
        <a:bodyPr/>
        <a:lstStyle/>
        <a:p>
          <a:pPr algn="just"/>
          <a:r>
            <a:rPr lang="es-EC" sz="1000" dirty="0" smtClean="0"/>
            <a:t>Fábrica de Conservas y Alimentos Salinerito</a:t>
          </a:r>
        </a:p>
      </dgm:t>
    </dgm:pt>
    <dgm:pt modelId="{D3B54316-5CD1-4716-9240-36B11A573024}" type="parTrans" cxnId="{FBB51EF0-16B5-48B6-8E40-C9D213611905}">
      <dgm:prSet/>
      <dgm:spPr/>
      <dgm:t>
        <a:bodyPr/>
        <a:lstStyle/>
        <a:p>
          <a:endParaRPr lang="es-EC"/>
        </a:p>
      </dgm:t>
    </dgm:pt>
    <dgm:pt modelId="{0DC3A2D2-7FA8-42E3-A24A-519928F10CAF}" type="sibTrans" cxnId="{FBB51EF0-16B5-48B6-8E40-C9D213611905}">
      <dgm:prSet/>
      <dgm:spPr/>
      <dgm:t>
        <a:bodyPr/>
        <a:lstStyle/>
        <a:p>
          <a:endParaRPr lang="es-EC"/>
        </a:p>
      </dgm:t>
    </dgm:pt>
    <dgm:pt modelId="{0574A2A3-31A5-4AC0-996C-C6973596E0C0}">
      <dgm:prSet phldrT="[Texto]" custT="1"/>
      <dgm:spPr/>
      <dgm:t>
        <a:bodyPr/>
        <a:lstStyle/>
        <a:p>
          <a:r>
            <a:rPr lang="es-EC" sz="1400" b="1" dirty="0" smtClean="0"/>
            <a:t>COACSAL </a:t>
          </a:r>
          <a:r>
            <a:rPr lang="es-EC" sz="1400" b="0" dirty="0" smtClean="0"/>
            <a:t>Cooperativa de Ahorro y Crédito “Salinas Ltda.”</a:t>
          </a:r>
        </a:p>
      </dgm:t>
    </dgm:pt>
    <dgm:pt modelId="{2DC7F137-1263-4C85-9BCA-23E0B77DA7FE}" type="parTrans" cxnId="{00CE585E-3360-4B83-9F64-A9F609699442}">
      <dgm:prSet/>
      <dgm:spPr/>
      <dgm:t>
        <a:bodyPr/>
        <a:lstStyle/>
        <a:p>
          <a:endParaRPr lang="es-EC"/>
        </a:p>
      </dgm:t>
    </dgm:pt>
    <dgm:pt modelId="{072F0BE4-F0E6-4BE4-8F9D-02361F240C8B}" type="sibTrans" cxnId="{00CE585E-3360-4B83-9F64-A9F609699442}">
      <dgm:prSet/>
      <dgm:spPr/>
      <dgm:t>
        <a:bodyPr/>
        <a:lstStyle/>
        <a:p>
          <a:endParaRPr lang="es-EC"/>
        </a:p>
      </dgm:t>
    </dgm:pt>
    <dgm:pt modelId="{DFD01A26-A9E1-4470-B594-1EE77274FB79}">
      <dgm:prSet phldrT="[Texto]" custT="1"/>
      <dgm:spPr/>
      <dgm:t>
        <a:bodyPr/>
        <a:lstStyle/>
        <a:p>
          <a:r>
            <a:rPr lang="es-EC" sz="1400" b="1" dirty="0" smtClean="0"/>
            <a:t>TEXSAL </a:t>
          </a:r>
          <a:r>
            <a:rPr lang="es-EC" sz="1400" b="0" dirty="0" smtClean="0"/>
            <a:t>Asociación de Desarrollo Social de Artesanas Texal Salinas</a:t>
          </a:r>
        </a:p>
      </dgm:t>
    </dgm:pt>
    <dgm:pt modelId="{103E840F-4668-401F-B93A-7AAFFECC55DE}" type="parTrans" cxnId="{BE4B8B74-CE40-40F9-A5FA-2F54C87C687E}">
      <dgm:prSet/>
      <dgm:spPr/>
      <dgm:t>
        <a:bodyPr/>
        <a:lstStyle/>
        <a:p>
          <a:endParaRPr lang="es-EC"/>
        </a:p>
      </dgm:t>
    </dgm:pt>
    <dgm:pt modelId="{AC3585BB-98AF-4ABE-9CA9-5F7927E72C54}" type="sibTrans" cxnId="{BE4B8B74-CE40-40F9-A5FA-2F54C87C687E}">
      <dgm:prSet/>
      <dgm:spPr/>
      <dgm:t>
        <a:bodyPr/>
        <a:lstStyle/>
        <a:p>
          <a:endParaRPr lang="es-EC"/>
        </a:p>
      </dgm:t>
    </dgm:pt>
    <dgm:pt modelId="{9D7FF2D0-DFB9-4FE0-8A92-145A64BD8EFA}">
      <dgm:prSet phldrT="[Texto]" custT="1"/>
      <dgm:spPr/>
      <dgm:t>
        <a:bodyPr/>
        <a:lstStyle/>
        <a:p>
          <a:r>
            <a:rPr lang="es-EC" sz="1400" b="1" dirty="0" smtClean="0"/>
            <a:t>PRODUCOOP </a:t>
          </a:r>
          <a:r>
            <a:rPr lang="es-EC" sz="1400" b="0" dirty="0" smtClean="0"/>
            <a:t>Cooperativa de Producción Agropecuaria “El Salinerito”</a:t>
          </a:r>
        </a:p>
      </dgm:t>
    </dgm:pt>
    <dgm:pt modelId="{C1C5EB9B-DA1C-4BBD-BA78-9C556E01405E}" type="parTrans" cxnId="{F77A12AB-3D6B-4EE7-AF2D-4B2CB9788583}">
      <dgm:prSet/>
      <dgm:spPr/>
      <dgm:t>
        <a:bodyPr/>
        <a:lstStyle/>
        <a:p>
          <a:endParaRPr lang="es-EC"/>
        </a:p>
      </dgm:t>
    </dgm:pt>
    <dgm:pt modelId="{BA1F0B1A-57C3-408B-886D-0E16561F85CF}" type="sibTrans" cxnId="{F77A12AB-3D6B-4EE7-AF2D-4B2CB9788583}">
      <dgm:prSet/>
      <dgm:spPr/>
      <dgm:t>
        <a:bodyPr/>
        <a:lstStyle/>
        <a:p>
          <a:endParaRPr lang="es-EC"/>
        </a:p>
      </dgm:t>
    </dgm:pt>
    <dgm:pt modelId="{2DBE06FD-EEE8-4D70-8D44-9810AAEBDC6A}" type="pres">
      <dgm:prSet presAssocID="{DF02244D-272C-4EDD-9CB2-E803CBEFCC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8871A6-F7B8-4979-ABA6-977EDD03DE4A}" type="pres">
      <dgm:prSet presAssocID="{DF02244D-272C-4EDD-9CB2-E803CBEFCC1A}" presName="fgShape" presStyleLbl="fgShp" presStyleIdx="0" presStyleCnt="1" custScaleX="1200" custLinFactNeighborX="-337" custLinFactNeighborY="57284"/>
      <dgm:spPr/>
    </dgm:pt>
    <dgm:pt modelId="{833BD0EB-4CDB-4B40-85F9-FE2F33F54B52}" type="pres">
      <dgm:prSet presAssocID="{DF02244D-272C-4EDD-9CB2-E803CBEFCC1A}" presName="linComp" presStyleCnt="0"/>
      <dgm:spPr/>
    </dgm:pt>
    <dgm:pt modelId="{B75D489A-7D5D-4EBA-AA49-ADD1124196ED}" type="pres">
      <dgm:prSet presAssocID="{14122AB0-8809-4DCD-B3C0-7FD631742382}" presName="compNode" presStyleCnt="0"/>
      <dgm:spPr/>
    </dgm:pt>
    <dgm:pt modelId="{37FD4142-8625-410E-A6F4-A96C1669274E}" type="pres">
      <dgm:prSet presAssocID="{14122AB0-8809-4DCD-B3C0-7FD631742382}" presName="bkgdShape" presStyleLbl="node1" presStyleIdx="0" presStyleCnt="6" custLinFactNeighborY="995"/>
      <dgm:spPr/>
      <dgm:t>
        <a:bodyPr/>
        <a:lstStyle/>
        <a:p>
          <a:endParaRPr lang="es-EC"/>
        </a:p>
      </dgm:t>
    </dgm:pt>
    <dgm:pt modelId="{836A912E-83C6-4931-972F-78826754A5CC}" type="pres">
      <dgm:prSet presAssocID="{14122AB0-8809-4DCD-B3C0-7FD631742382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81318F-5BF0-4710-8709-843E57D29E2E}" type="pres">
      <dgm:prSet presAssocID="{14122AB0-8809-4DCD-B3C0-7FD631742382}" presName="invisiNode" presStyleLbl="node1" presStyleIdx="0" presStyleCnt="6"/>
      <dgm:spPr/>
    </dgm:pt>
    <dgm:pt modelId="{08EC58F7-2EBE-4BF7-A025-473209DA0EEC}" type="pres">
      <dgm:prSet presAssocID="{14122AB0-8809-4DCD-B3C0-7FD631742382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s-EC"/>
        </a:p>
      </dgm:t>
    </dgm:pt>
    <dgm:pt modelId="{CB43434E-E804-4943-92C4-D66C811A0C00}" type="pres">
      <dgm:prSet presAssocID="{B65BA3C8-6FD2-4EE3-A69A-AF3258DA6F2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5D1AD5A-04C7-4A53-90A4-E0AB6714ED23}" type="pres">
      <dgm:prSet presAssocID="{F31264E9-80C0-4C11-96F6-4EC447515048}" presName="compNode" presStyleCnt="0"/>
      <dgm:spPr/>
    </dgm:pt>
    <dgm:pt modelId="{B43DA241-E428-4C5A-BB99-799E2694B2C3}" type="pres">
      <dgm:prSet presAssocID="{F31264E9-80C0-4C11-96F6-4EC447515048}" presName="bkgdShape" presStyleLbl="node1" presStyleIdx="1" presStyleCnt="6"/>
      <dgm:spPr/>
      <dgm:t>
        <a:bodyPr/>
        <a:lstStyle/>
        <a:p>
          <a:endParaRPr lang="es-EC"/>
        </a:p>
      </dgm:t>
    </dgm:pt>
    <dgm:pt modelId="{5EB50E43-0EB8-4BE7-8AD5-245B63721690}" type="pres">
      <dgm:prSet presAssocID="{F31264E9-80C0-4C11-96F6-4EC44751504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555AD0-1B64-484C-92FE-C4E1420412E6}" type="pres">
      <dgm:prSet presAssocID="{F31264E9-80C0-4C11-96F6-4EC447515048}" presName="invisiNode" presStyleLbl="node1" presStyleIdx="1" presStyleCnt="6"/>
      <dgm:spPr/>
    </dgm:pt>
    <dgm:pt modelId="{2A43E5E1-6442-40AF-A026-99EF3954AC71}" type="pres">
      <dgm:prSet presAssocID="{F31264E9-80C0-4C11-96F6-4EC447515048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s-EC"/>
        </a:p>
      </dgm:t>
    </dgm:pt>
    <dgm:pt modelId="{79610E47-A191-4307-B504-94B3F12220AB}" type="pres">
      <dgm:prSet presAssocID="{8E5B15B9-AAE8-4649-A1CB-067CB4CA9C7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F757704-B97E-4EDE-BD7B-1E43D8FFCA6F}" type="pres">
      <dgm:prSet presAssocID="{B3F6FF73-5A5C-4F65-822E-972FFDA6B095}" presName="compNode" presStyleCnt="0"/>
      <dgm:spPr/>
    </dgm:pt>
    <dgm:pt modelId="{B10DDFD6-E7AE-41E9-9B52-8060249E67E7}" type="pres">
      <dgm:prSet presAssocID="{B3F6FF73-5A5C-4F65-822E-972FFDA6B095}" presName="bkgdShape" presStyleLbl="node1" presStyleIdx="2" presStyleCnt="6"/>
      <dgm:spPr/>
      <dgm:t>
        <a:bodyPr/>
        <a:lstStyle/>
        <a:p>
          <a:endParaRPr lang="es-EC"/>
        </a:p>
      </dgm:t>
    </dgm:pt>
    <dgm:pt modelId="{E28A79D8-473F-4147-800C-479BCDDAF71F}" type="pres">
      <dgm:prSet presAssocID="{B3F6FF73-5A5C-4F65-822E-972FFDA6B095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A363FA-9F0D-41DE-8428-E15F0EF925BC}" type="pres">
      <dgm:prSet presAssocID="{B3F6FF73-5A5C-4F65-822E-972FFDA6B095}" presName="invisiNode" presStyleLbl="node1" presStyleIdx="2" presStyleCnt="6"/>
      <dgm:spPr/>
    </dgm:pt>
    <dgm:pt modelId="{EB36C79A-FCEC-4A7C-AD04-257C1BEE2273}" type="pres">
      <dgm:prSet presAssocID="{B3F6FF73-5A5C-4F65-822E-972FFDA6B095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EC"/>
        </a:p>
      </dgm:t>
    </dgm:pt>
    <dgm:pt modelId="{EAB93AA0-9C03-4FA3-8822-D594C2F4A7B6}" type="pres">
      <dgm:prSet presAssocID="{118C89A3-37A0-4926-9753-3111B55DCE4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B4AD8D5-4103-4032-8D3E-6C1B5757FA1B}" type="pres">
      <dgm:prSet presAssocID="{0574A2A3-31A5-4AC0-996C-C6973596E0C0}" presName="compNode" presStyleCnt="0"/>
      <dgm:spPr/>
    </dgm:pt>
    <dgm:pt modelId="{1529D4CF-F2A3-4B61-B877-4BD5957F8263}" type="pres">
      <dgm:prSet presAssocID="{0574A2A3-31A5-4AC0-996C-C6973596E0C0}" presName="bkgdShape" presStyleLbl="node1" presStyleIdx="3" presStyleCnt="6"/>
      <dgm:spPr/>
      <dgm:t>
        <a:bodyPr/>
        <a:lstStyle/>
        <a:p>
          <a:endParaRPr lang="es-EC"/>
        </a:p>
      </dgm:t>
    </dgm:pt>
    <dgm:pt modelId="{AF2D714E-6C17-4872-B5CE-7718AF3E1DF2}" type="pres">
      <dgm:prSet presAssocID="{0574A2A3-31A5-4AC0-996C-C6973596E0C0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186C30-643B-489D-AAF9-E46EB5E213F3}" type="pres">
      <dgm:prSet presAssocID="{0574A2A3-31A5-4AC0-996C-C6973596E0C0}" presName="invisiNode" presStyleLbl="node1" presStyleIdx="3" presStyleCnt="6"/>
      <dgm:spPr/>
    </dgm:pt>
    <dgm:pt modelId="{2347948A-9EF2-4827-8240-BE02C9914E3F}" type="pres">
      <dgm:prSet presAssocID="{0574A2A3-31A5-4AC0-996C-C6973596E0C0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EC"/>
        </a:p>
      </dgm:t>
    </dgm:pt>
    <dgm:pt modelId="{AFE63550-8D94-48D3-A119-C1E55C532AAE}" type="pres">
      <dgm:prSet presAssocID="{072F0BE4-F0E6-4BE4-8F9D-02361F240C8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4D46AC8-FBA0-4925-AD35-BDA7AE1B15EE}" type="pres">
      <dgm:prSet presAssocID="{DFD01A26-A9E1-4470-B594-1EE77274FB79}" presName="compNode" presStyleCnt="0"/>
      <dgm:spPr/>
    </dgm:pt>
    <dgm:pt modelId="{9CE7BF2F-896A-4B8D-8F74-6595F4E02127}" type="pres">
      <dgm:prSet presAssocID="{DFD01A26-A9E1-4470-B594-1EE77274FB79}" presName="bkgdShape" presStyleLbl="node1" presStyleIdx="4" presStyleCnt="6"/>
      <dgm:spPr/>
      <dgm:t>
        <a:bodyPr/>
        <a:lstStyle/>
        <a:p>
          <a:endParaRPr lang="es-EC"/>
        </a:p>
      </dgm:t>
    </dgm:pt>
    <dgm:pt modelId="{B5ACCF7D-70AC-42A6-8D47-0D311A77B0B4}" type="pres">
      <dgm:prSet presAssocID="{DFD01A26-A9E1-4470-B594-1EE77274FB79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0F2289-4073-48A4-B31A-FB7921C76D82}" type="pres">
      <dgm:prSet presAssocID="{DFD01A26-A9E1-4470-B594-1EE77274FB79}" presName="invisiNode" presStyleLbl="node1" presStyleIdx="4" presStyleCnt="6"/>
      <dgm:spPr/>
    </dgm:pt>
    <dgm:pt modelId="{659AB08D-26D2-41DC-A351-7DB60E67AEEB}" type="pres">
      <dgm:prSet presAssocID="{DFD01A26-A9E1-4470-B594-1EE77274FB79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EC"/>
        </a:p>
      </dgm:t>
    </dgm:pt>
    <dgm:pt modelId="{4FD90DD6-720F-4019-B5DA-1AD71BC3D47D}" type="pres">
      <dgm:prSet presAssocID="{AC3585BB-98AF-4ABE-9CA9-5F7927E72C5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056FC8C-B031-41E6-8C60-118AED3105CC}" type="pres">
      <dgm:prSet presAssocID="{9D7FF2D0-DFB9-4FE0-8A92-145A64BD8EFA}" presName="compNode" presStyleCnt="0"/>
      <dgm:spPr/>
    </dgm:pt>
    <dgm:pt modelId="{B673CFA3-2C93-4A51-9347-D0422D83AFB8}" type="pres">
      <dgm:prSet presAssocID="{9D7FF2D0-DFB9-4FE0-8A92-145A64BD8EFA}" presName="bkgdShape" presStyleLbl="node1" presStyleIdx="5" presStyleCnt="6"/>
      <dgm:spPr/>
      <dgm:t>
        <a:bodyPr/>
        <a:lstStyle/>
        <a:p>
          <a:endParaRPr lang="es-EC"/>
        </a:p>
      </dgm:t>
    </dgm:pt>
    <dgm:pt modelId="{E84D53E6-DD8F-4067-8FFF-A4C2C622D69D}" type="pres">
      <dgm:prSet presAssocID="{9D7FF2D0-DFB9-4FE0-8A92-145A64BD8EFA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E5C239-F5DD-4EDE-90D5-53EA6D4AAB0F}" type="pres">
      <dgm:prSet presAssocID="{9D7FF2D0-DFB9-4FE0-8A92-145A64BD8EFA}" presName="invisiNode" presStyleLbl="node1" presStyleIdx="5" presStyleCnt="6"/>
      <dgm:spPr/>
    </dgm:pt>
    <dgm:pt modelId="{461D9509-F082-4198-B05A-F2918B03940D}" type="pres">
      <dgm:prSet presAssocID="{9D7FF2D0-DFB9-4FE0-8A92-145A64BD8EFA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EC"/>
        </a:p>
      </dgm:t>
    </dgm:pt>
  </dgm:ptLst>
  <dgm:cxnLst>
    <dgm:cxn modelId="{0A9D0C5E-026C-448E-9734-F14CCBA1C27B}" srcId="{14122AB0-8809-4DCD-B3C0-7FD631742382}" destId="{76903FB3-2AC0-40D8-9EB6-B7F580FE5426}" srcOrd="0" destOrd="0" parTransId="{3232EE74-9CC7-4B2D-BAB2-FD4F77E7160D}" sibTransId="{A67BB94B-5DD5-4F6B-9E7B-A01E43ACFA84}"/>
    <dgm:cxn modelId="{0C27DBE8-3F19-401F-AA8B-5EB231D3590B}" type="presOf" srcId="{76903FB3-2AC0-40D8-9EB6-B7F580FE5426}" destId="{836A912E-83C6-4931-972F-78826754A5CC}" srcOrd="1" destOrd="1" presId="urn:microsoft.com/office/officeart/2005/8/layout/hList7"/>
    <dgm:cxn modelId="{4372358B-E834-4201-8D22-5A820E79BAAC}" type="presOf" srcId="{B3F6FF73-5A5C-4F65-822E-972FFDA6B095}" destId="{E28A79D8-473F-4147-800C-479BCDDAF71F}" srcOrd="1" destOrd="0" presId="urn:microsoft.com/office/officeart/2005/8/layout/hList7"/>
    <dgm:cxn modelId="{3BACBDD8-7C70-4BCE-9975-EA6A74C41879}" type="presOf" srcId="{072F0BE4-F0E6-4BE4-8F9D-02361F240C8B}" destId="{AFE63550-8D94-48D3-A119-C1E55C532AAE}" srcOrd="0" destOrd="0" presId="urn:microsoft.com/office/officeart/2005/8/layout/hList7"/>
    <dgm:cxn modelId="{A605A397-90A6-413C-A444-07605535D91C}" type="presOf" srcId="{F31264E9-80C0-4C11-96F6-4EC447515048}" destId="{5EB50E43-0EB8-4BE7-8AD5-245B63721690}" srcOrd="1" destOrd="0" presId="urn:microsoft.com/office/officeart/2005/8/layout/hList7"/>
    <dgm:cxn modelId="{E17B10A6-F50F-401D-9ACF-304C6EB93D55}" type="presOf" srcId="{A4A15A92-B8DB-4BAD-824A-37BC8B5D75E3}" destId="{B10DDFD6-E7AE-41E9-9B52-8060249E67E7}" srcOrd="0" destOrd="4" presId="urn:microsoft.com/office/officeart/2005/8/layout/hList7"/>
    <dgm:cxn modelId="{0E99EC94-1F52-402F-BFC0-CB3FD24C7037}" type="presOf" srcId="{5702D34E-73A4-461C-8DAA-3401550C4300}" destId="{E28A79D8-473F-4147-800C-479BCDDAF71F}" srcOrd="1" destOrd="2" presId="urn:microsoft.com/office/officeart/2005/8/layout/hList7"/>
    <dgm:cxn modelId="{BBF5DCC3-5ED8-4E63-AD92-2AB399981E10}" type="presOf" srcId="{1DBD515A-447A-40DE-8E68-189834584A71}" destId="{836A912E-83C6-4931-972F-78826754A5CC}" srcOrd="1" destOrd="4" presId="urn:microsoft.com/office/officeart/2005/8/layout/hList7"/>
    <dgm:cxn modelId="{2EE130DB-D75D-4B7D-9569-FD21E34615DC}" type="presOf" srcId="{AC3585BB-98AF-4ABE-9CA9-5F7927E72C54}" destId="{4FD90DD6-720F-4019-B5DA-1AD71BC3D47D}" srcOrd="0" destOrd="0" presId="urn:microsoft.com/office/officeart/2005/8/layout/hList7"/>
    <dgm:cxn modelId="{218BC4E1-D67B-413B-9EB6-94250B3A7162}" type="presOf" srcId="{172049D3-F8BA-4651-9608-86980668DE9A}" destId="{E28A79D8-473F-4147-800C-479BCDDAF71F}" srcOrd="1" destOrd="3" presId="urn:microsoft.com/office/officeart/2005/8/layout/hList7"/>
    <dgm:cxn modelId="{5CD743A9-9D63-4A13-9EB3-E6CC2BB0418C}" srcId="{14122AB0-8809-4DCD-B3C0-7FD631742382}" destId="{B1EDDA57-63FF-4AE2-ADAB-C4E0C9A9F4C5}" srcOrd="4" destOrd="0" parTransId="{3096F540-0C90-4196-B7A9-E706552026D0}" sibTransId="{2A1DC56C-63FB-47E3-A99B-292F73B40A67}"/>
    <dgm:cxn modelId="{FBB51EF0-16B5-48B6-8E40-C9D213611905}" srcId="{B3F6FF73-5A5C-4F65-822E-972FFDA6B095}" destId="{A4A15A92-B8DB-4BAD-824A-37BC8B5D75E3}" srcOrd="3" destOrd="0" parTransId="{D3B54316-5CD1-4716-9240-36B11A573024}" sibTransId="{0DC3A2D2-7FA8-42E3-A24A-519928F10CAF}"/>
    <dgm:cxn modelId="{98E063D4-0701-448E-938F-E2FC5E40D604}" type="presOf" srcId="{A4A15A92-B8DB-4BAD-824A-37BC8B5D75E3}" destId="{E28A79D8-473F-4147-800C-479BCDDAF71F}" srcOrd="1" destOrd="4" presId="urn:microsoft.com/office/officeart/2005/8/layout/hList7"/>
    <dgm:cxn modelId="{BE4B8B74-CE40-40F9-A5FA-2F54C87C687E}" srcId="{DF02244D-272C-4EDD-9CB2-E803CBEFCC1A}" destId="{DFD01A26-A9E1-4470-B594-1EE77274FB79}" srcOrd="4" destOrd="0" parTransId="{103E840F-4668-401F-B93A-7AAFFECC55DE}" sibTransId="{AC3585BB-98AF-4ABE-9CA9-5F7927E72C54}"/>
    <dgm:cxn modelId="{E92B096A-6CFE-46CA-8F15-363543D34E20}" type="presOf" srcId="{F31264E9-80C0-4C11-96F6-4EC447515048}" destId="{B43DA241-E428-4C5A-BB99-799E2694B2C3}" srcOrd="0" destOrd="0" presId="urn:microsoft.com/office/officeart/2005/8/layout/hList7"/>
    <dgm:cxn modelId="{47474960-A909-46F2-95EA-24AFB2650C26}" srcId="{F31264E9-80C0-4C11-96F6-4EC447515048}" destId="{FC677428-2FF1-4518-8D08-2E23671D592E}" srcOrd="1" destOrd="0" parTransId="{5B48B578-7722-4DE1-A3C2-9D9ED645D5B1}" sibTransId="{29C6E017-868D-4E50-B594-E73F87BEC061}"/>
    <dgm:cxn modelId="{B6286E56-1071-4E24-BED8-984923E0B18D}" type="presOf" srcId="{B1EDDA57-63FF-4AE2-ADAB-C4E0C9A9F4C5}" destId="{836A912E-83C6-4931-972F-78826754A5CC}" srcOrd="1" destOrd="5" presId="urn:microsoft.com/office/officeart/2005/8/layout/hList7"/>
    <dgm:cxn modelId="{0E7916DF-BD86-44AF-BBB5-CB305393F0EF}" type="presOf" srcId="{3E9CA24C-2F8B-4E56-AEBD-D3AC21705D1B}" destId="{B43DA241-E428-4C5A-BB99-799E2694B2C3}" srcOrd="0" destOrd="1" presId="urn:microsoft.com/office/officeart/2005/8/layout/hList7"/>
    <dgm:cxn modelId="{2D57D2E0-63FC-4102-A47F-42B4079C3AC5}" type="presOf" srcId="{B3F6FF73-5A5C-4F65-822E-972FFDA6B095}" destId="{B10DDFD6-E7AE-41E9-9B52-8060249E67E7}" srcOrd="0" destOrd="0" presId="urn:microsoft.com/office/officeart/2005/8/layout/hList7"/>
    <dgm:cxn modelId="{B74559AC-A47F-4307-8EC5-38CF7B84BAC7}" type="presOf" srcId="{B1EDDA57-63FF-4AE2-ADAB-C4E0C9A9F4C5}" destId="{37FD4142-8625-410E-A6F4-A96C1669274E}" srcOrd="0" destOrd="5" presId="urn:microsoft.com/office/officeart/2005/8/layout/hList7"/>
    <dgm:cxn modelId="{DA1F7764-B461-4027-99ED-C23B27E3DA33}" type="presOf" srcId="{172049D3-F8BA-4651-9608-86980668DE9A}" destId="{B10DDFD6-E7AE-41E9-9B52-8060249E67E7}" srcOrd="0" destOrd="3" presId="urn:microsoft.com/office/officeart/2005/8/layout/hList7"/>
    <dgm:cxn modelId="{95AEB59E-4839-41B1-976C-124EDB8E1B66}" srcId="{F31264E9-80C0-4C11-96F6-4EC447515048}" destId="{3E9CA24C-2F8B-4E56-AEBD-D3AC21705D1B}" srcOrd="0" destOrd="0" parTransId="{455A7441-7C69-4625-BE10-C1E6992CC7DD}" sibTransId="{9E60842C-CD56-484E-9B70-01524314BA83}"/>
    <dgm:cxn modelId="{04C9910D-EDEA-485E-A750-2CABD8F76E27}" type="presOf" srcId="{BF933CD2-0938-48BB-B932-063AF1D6C3F0}" destId="{836A912E-83C6-4931-972F-78826754A5CC}" srcOrd="1" destOrd="2" presId="urn:microsoft.com/office/officeart/2005/8/layout/hList7"/>
    <dgm:cxn modelId="{117CA9C0-1FDA-4B63-9ED4-3F098CA4F168}" type="presOf" srcId="{9D7FF2D0-DFB9-4FE0-8A92-145A64BD8EFA}" destId="{B673CFA3-2C93-4A51-9347-D0422D83AFB8}" srcOrd="0" destOrd="0" presId="urn:microsoft.com/office/officeart/2005/8/layout/hList7"/>
    <dgm:cxn modelId="{D1D54C7A-2DBC-4ED0-B459-98920CA9FAAE}" srcId="{DF02244D-272C-4EDD-9CB2-E803CBEFCC1A}" destId="{14122AB0-8809-4DCD-B3C0-7FD631742382}" srcOrd="0" destOrd="0" parTransId="{FAB259B6-89EE-4466-BAEF-CA056C9FE422}" sibTransId="{B65BA3C8-6FD2-4EE3-A69A-AF3258DA6F25}"/>
    <dgm:cxn modelId="{8A2707D4-3AEA-45AD-B823-5D0F59BE7866}" type="presOf" srcId="{0574A2A3-31A5-4AC0-996C-C6973596E0C0}" destId="{1529D4CF-F2A3-4B61-B877-4BD5957F8263}" srcOrd="0" destOrd="0" presId="urn:microsoft.com/office/officeart/2005/8/layout/hList7"/>
    <dgm:cxn modelId="{AE11326D-0F4D-49D3-B608-FF69ADC378DD}" type="presOf" srcId="{926790E4-3D1D-432F-8FEA-24A71C4CC5BD}" destId="{5EB50E43-0EB8-4BE7-8AD5-245B63721690}" srcOrd="1" destOrd="3" presId="urn:microsoft.com/office/officeart/2005/8/layout/hList7"/>
    <dgm:cxn modelId="{3FC9C3FA-02E4-41D1-8759-FC359A003CA6}" type="presOf" srcId="{926790E4-3D1D-432F-8FEA-24A71C4CC5BD}" destId="{B43DA241-E428-4C5A-BB99-799E2694B2C3}" srcOrd="0" destOrd="3" presId="urn:microsoft.com/office/officeart/2005/8/layout/hList7"/>
    <dgm:cxn modelId="{CA636AB4-9441-4079-A20C-C7E4083BCEEF}" type="presOf" srcId="{668EBF6C-CC28-42E7-ACDA-245B0F878EA7}" destId="{B10DDFD6-E7AE-41E9-9B52-8060249E67E7}" srcOrd="0" destOrd="1" presId="urn:microsoft.com/office/officeart/2005/8/layout/hList7"/>
    <dgm:cxn modelId="{6677ECDD-915F-4CC8-B57E-B974378089DF}" type="presOf" srcId="{0574A2A3-31A5-4AC0-996C-C6973596E0C0}" destId="{AF2D714E-6C17-4872-B5CE-7718AF3E1DF2}" srcOrd="1" destOrd="0" presId="urn:microsoft.com/office/officeart/2005/8/layout/hList7"/>
    <dgm:cxn modelId="{3FAF42AE-2EF2-4D9B-838D-4A4B0D7026FE}" type="presOf" srcId="{14122AB0-8809-4DCD-B3C0-7FD631742382}" destId="{836A912E-83C6-4931-972F-78826754A5CC}" srcOrd="1" destOrd="0" presId="urn:microsoft.com/office/officeart/2005/8/layout/hList7"/>
    <dgm:cxn modelId="{E99AB5C0-2037-4805-9425-F41D940CE60A}" srcId="{B3F6FF73-5A5C-4F65-822E-972FFDA6B095}" destId="{668EBF6C-CC28-42E7-ACDA-245B0F878EA7}" srcOrd="0" destOrd="0" parTransId="{EFBE4280-A283-4924-B2D6-6FF4034D47AF}" sibTransId="{3A5E1141-36D2-4911-8AC1-675F165D57E1}"/>
    <dgm:cxn modelId="{F77A12AB-3D6B-4EE7-AF2D-4B2CB9788583}" srcId="{DF02244D-272C-4EDD-9CB2-E803CBEFCC1A}" destId="{9D7FF2D0-DFB9-4FE0-8A92-145A64BD8EFA}" srcOrd="5" destOrd="0" parTransId="{C1C5EB9B-DA1C-4BBD-BA78-9C556E01405E}" sibTransId="{BA1F0B1A-57C3-408B-886D-0E16561F85CF}"/>
    <dgm:cxn modelId="{00CE585E-3360-4B83-9F64-A9F609699442}" srcId="{DF02244D-272C-4EDD-9CB2-E803CBEFCC1A}" destId="{0574A2A3-31A5-4AC0-996C-C6973596E0C0}" srcOrd="3" destOrd="0" parTransId="{2DC7F137-1263-4C85-9BCA-23E0B77DA7FE}" sibTransId="{072F0BE4-F0E6-4BE4-8F9D-02361F240C8B}"/>
    <dgm:cxn modelId="{6D88B3FD-06E7-4945-823E-96A7108BC32A}" srcId="{14122AB0-8809-4DCD-B3C0-7FD631742382}" destId="{49F50BCF-18BE-4DE9-AAEF-B2CE60C9B60B}" srcOrd="2" destOrd="0" parTransId="{CCF3DE8F-EB74-47EB-B86C-E19883CFB171}" sibTransId="{DA2524E1-2422-4753-B8FA-9790F2BF2251}"/>
    <dgm:cxn modelId="{C531A3BB-A663-4B22-8AAC-27FBA85262BD}" srcId="{DF02244D-272C-4EDD-9CB2-E803CBEFCC1A}" destId="{B3F6FF73-5A5C-4F65-822E-972FFDA6B095}" srcOrd="2" destOrd="0" parTransId="{2B27AC7A-F571-4FEF-843D-4DA3E4FFD0FF}" sibTransId="{118C89A3-37A0-4926-9753-3111B55DCE4C}"/>
    <dgm:cxn modelId="{DC641D0D-5A08-4D04-8D9E-8F8E7C3116D4}" type="presOf" srcId="{14122AB0-8809-4DCD-B3C0-7FD631742382}" destId="{37FD4142-8625-410E-A6F4-A96C1669274E}" srcOrd="0" destOrd="0" presId="urn:microsoft.com/office/officeart/2005/8/layout/hList7"/>
    <dgm:cxn modelId="{91814BC4-B608-4850-B9F6-70787BD03F1D}" type="presOf" srcId="{49F50BCF-18BE-4DE9-AAEF-B2CE60C9B60B}" destId="{836A912E-83C6-4931-972F-78826754A5CC}" srcOrd="1" destOrd="3" presId="urn:microsoft.com/office/officeart/2005/8/layout/hList7"/>
    <dgm:cxn modelId="{1E6BB9B1-0B36-4769-A474-EBDDA1ED5700}" type="presOf" srcId="{FC677428-2FF1-4518-8D08-2E23671D592E}" destId="{5EB50E43-0EB8-4BE7-8AD5-245B63721690}" srcOrd="1" destOrd="2" presId="urn:microsoft.com/office/officeart/2005/8/layout/hList7"/>
    <dgm:cxn modelId="{47C4BEA9-69AE-45E5-9428-E15731C37D1E}" type="presOf" srcId="{B65BA3C8-6FD2-4EE3-A69A-AF3258DA6F25}" destId="{CB43434E-E804-4943-92C4-D66C811A0C00}" srcOrd="0" destOrd="0" presId="urn:microsoft.com/office/officeart/2005/8/layout/hList7"/>
    <dgm:cxn modelId="{09CB39D2-27AD-4224-B5DE-6BEC5EF19AB8}" type="presOf" srcId="{668EBF6C-CC28-42E7-ACDA-245B0F878EA7}" destId="{E28A79D8-473F-4147-800C-479BCDDAF71F}" srcOrd="1" destOrd="1" presId="urn:microsoft.com/office/officeart/2005/8/layout/hList7"/>
    <dgm:cxn modelId="{58B1DC81-949B-4967-9B75-91AA353A5A68}" type="presOf" srcId="{1DBD515A-447A-40DE-8E68-189834584A71}" destId="{37FD4142-8625-410E-A6F4-A96C1669274E}" srcOrd="0" destOrd="4" presId="urn:microsoft.com/office/officeart/2005/8/layout/hList7"/>
    <dgm:cxn modelId="{60321191-964A-4C55-826B-DBE1C5BD1A84}" srcId="{B3F6FF73-5A5C-4F65-822E-972FFDA6B095}" destId="{5702D34E-73A4-461C-8DAA-3401550C4300}" srcOrd="1" destOrd="0" parTransId="{78077327-B68E-40D7-ACC0-BDE5F917B137}" sibTransId="{106633F5-5C87-475B-95A2-D651256C7540}"/>
    <dgm:cxn modelId="{D215C061-4F12-41ED-B2AD-8E3574B4BFEB}" srcId="{DF02244D-272C-4EDD-9CB2-E803CBEFCC1A}" destId="{F31264E9-80C0-4C11-96F6-4EC447515048}" srcOrd="1" destOrd="0" parTransId="{C151C53E-F111-43D9-8526-5A559F51D1F7}" sibTransId="{8E5B15B9-AAE8-4649-A1CB-067CB4CA9C73}"/>
    <dgm:cxn modelId="{65AA5B68-D173-4CE7-B57E-51DFFFCEA0F5}" type="presOf" srcId="{DFD01A26-A9E1-4470-B594-1EE77274FB79}" destId="{9CE7BF2F-896A-4B8D-8F74-6595F4E02127}" srcOrd="0" destOrd="0" presId="urn:microsoft.com/office/officeart/2005/8/layout/hList7"/>
    <dgm:cxn modelId="{3557BDAB-D753-4F85-8D3D-06EA41DFD820}" type="presOf" srcId="{DF02244D-272C-4EDD-9CB2-E803CBEFCC1A}" destId="{2DBE06FD-EEE8-4D70-8D44-9810AAEBDC6A}" srcOrd="0" destOrd="0" presId="urn:microsoft.com/office/officeart/2005/8/layout/hList7"/>
    <dgm:cxn modelId="{A412587A-97B8-42AD-8231-9E8FC2BEC4EF}" type="presOf" srcId="{DFD01A26-A9E1-4470-B594-1EE77274FB79}" destId="{B5ACCF7D-70AC-42A6-8D47-0D311A77B0B4}" srcOrd="1" destOrd="0" presId="urn:microsoft.com/office/officeart/2005/8/layout/hList7"/>
    <dgm:cxn modelId="{BCAF34E2-A561-45AA-A0CF-F270D62CC5BE}" type="presOf" srcId="{9D7FF2D0-DFB9-4FE0-8A92-145A64BD8EFA}" destId="{E84D53E6-DD8F-4067-8FFF-A4C2C622D69D}" srcOrd="1" destOrd="0" presId="urn:microsoft.com/office/officeart/2005/8/layout/hList7"/>
    <dgm:cxn modelId="{1A675C6D-567D-444F-B98B-1127CBA09EDF}" type="presOf" srcId="{118C89A3-37A0-4926-9753-3111B55DCE4C}" destId="{EAB93AA0-9C03-4FA3-8822-D594C2F4A7B6}" srcOrd="0" destOrd="0" presId="urn:microsoft.com/office/officeart/2005/8/layout/hList7"/>
    <dgm:cxn modelId="{68DC0081-6BBA-47C9-A466-98BB6E65541D}" type="presOf" srcId="{49F50BCF-18BE-4DE9-AAEF-B2CE60C9B60B}" destId="{37FD4142-8625-410E-A6F4-A96C1669274E}" srcOrd="0" destOrd="3" presId="urn:microsoft.com/office/officeart/2005/8/layout/hList7"/>
    <dgm:cxn modelId="{2B71787F-3BE4-41A5-B57C-3C2DAF3E5C8E}" type="presOf" srcId="{8E5B15B9-AAE8-4649-A1CB-067CB4CA9C73}" destId="{79610E47-A191-4307-B504-94B3F12220AB}" srcOrd="0" destOrd="0" presId="urn:microsoft.com/office/officeart/2005/8/layout/hList7"/>
    <dgm:cxn modelId="{7D63EBE5-BD80-487A-93F4-2C8BB844AD59}" srcId="{14122AB0-8809-4DCD-B3C0-7FD631742382}" destId="{1DBD515A-447A-40DE-8E68-189834584A71}" srcOrd="3" destOrd="0" parTransId="{9D2C8D5C-CD22-4859-9DF7-328E6F9C8E46}" sibTransId="{61FE3D3A-7964-43F1-B10E-0AB034345BD6}"/>
    <dgm:cxn modelId="{B88D4547-4438-43EC-B0AB-3C5C7622DFDB}" type="presOf" srcId="{5702D34E-73A4-461C-8DAA-3401550C4300}" destId="{B10DDFD6-E7AE-41E9-9B52-8060249E67E7}" srcOrd="0" destOrd="2" presId="urn:microsoft.com/office/officeart/2005/8/layout/hList7"/>
    <dgm:cxn modelId="{BC1969F2-0460-41B3-9AE2-C61F2CCB24B0}" srcId="{B3F6FF73-5A5C-4F65-822E-972FFDA6B095}" destId="{172049D3-F8BA-4651-9608-86980668DE9A}" srcOrd="2" destOrd="0" parTransId="{6BD79524-196C-41B2-85BC-9B6D2942F80D}" sibTransId="{A93413BE-D057-444A-9564-2D40A55F2B25}"/>
    <dgm:cxn modelId="{1F0E20C4-5969-4A32-A656-7E929507D735}" type="presOf" srcId="{FC677428-2FF1-4518-8D08-2E23671D592E}" destId="{B43DA241-E428-4C5A-BB99-799E2694B2C3}" srcOrd="0" destOrd="2" presId="urn:microsoft.com/office/officeart/2005/8/layout/hList7"/>
    <dgm:cxn modelId="{7DF3CC95-72E6-4078-9AB4-18B918BAB0AB}" type="presOf" srcId="{3E9CA24C-2F8B-4E56-AEBD-D3AC21705D1B}" destId="{5EB50E43-0EB8-4BE7-8AD5-245B63721690}" srcOrd="1" destOrd="1" presId="urn:microsoft.com/office/officeart/2005/8/layout/hList7"/>
    <dgm:cxn modelId="{AB1BAF5A-8BDB-4F02-A6C5-9FA048AB9550}" type="presOf" srcId="{BF933CD2-0938-48BB-B932-063AF1D6C3F0}" destId="{37FD4142-8625-410E-A6F4-A96C1669274E}" srcOrd="0" destOrd="2" presId="urn:microsoft.com/office/officeart/2005/8/layout/hList7"/>
    <dgm:cxn modelId="{D86C4EDB-C9C8-4081-BA4F-2A8E983BEE14}" srcId="{14122AB0-8809-4DCD-B3C0-7FD631742382}" destId="{BF933CD2-0938-48BB-B932-063AF1D6C3F0}" srcOrd="1" destOrd="0" parTransId="{713F98BF-5929-4EB1-B596-C572024E75D0}" sibTransId="{C9779134-4A9B-414D-8913-9F5A89897787}"/>
    <dgm:cxn modelId="{5FBF8B3A-0CC2-4355-8C6E-DF6409C770DC}" srcId="{F31264E9-80C0-4C11-96F6-4EC447515048}" destId="{926790E4-3D1D-432F-8FEA-24A71C4CC5BD}" srcOrd="2" destOrd="0" parTransId="{13165F81-8617-4E2C-ADDE-EC5F88DFDA0A}" sibTransId="{FEF30979-D34D-419C-8642-BB27ED57631B}"/>
    <dgm:cxn modelId="{39610747-FB5F-48ED-89E4-E9ED07A10310}" type="presOf" srcId="{76903FB3-2AC0-40D8-9EB6-B7F580FE5426}" destId="{37FD4142-8625-410E-A6F4-A96C1669274E}" srcOrd="0" destOrd="1" presId="urn:microsoft.com/office/officeart/2005/8/layout/hList7"/>
    <dgm:cxn modelId="{AB0FF63A-DC81-4BA5-B653-FB10FCB058D7}" type="presParOf" srcId="{2DBE06FD-EEE8-4D70-8D44-9810AAEBDC6A}" destId="{4F8871A6-F7B8-4979-ABA6-977EDD03DE4A}" srcOrd="0" destOrd="0" presId="urn:microsoft.com/office/officeart/2005/8/layout/hList7"/>
    <dgm:cxn modelId="{F361B4C3-FF90-40B8-B2E1-0CFAEDA22CDD}" type="presParOf" srcId="{2DBE06FD-EEE8-4D70-8D44-9810AAEBDC6A}" destId="{833BD0EB-4CDB-4B40-85F9-FE2F33F54B52}" srcOrd="1" destOrd="0" presId="urn:microsoft.com/office/officeart/2005/8/layout/hList7"/>
    <dgm:cxn modelId="{F6937269-245C-45EF-A512-37D57EA2F6DC}" type="presParOf" srcId="{833BD0EB-4CDB-4B40-85F9-FE2F33F54B52}" destId="{B75D489A-7D5D-4EBA-AA49-ADD1124196ED}" srcOrd="0" destOrd="0" presId="urn:microsoft.com/office/officeart/2005/8/layout/hList7"/>
    <dgm:cxn modelId="{5EEDC587-77FD-4F54-B81E-53F3E440CC9B}" type="presParOf" srcId="{B75D489A-7D5D-4EBA-AA49-ADD1124196ED}" destId="{37FD4142-8625-410E-A6F4-A96C1669274E}" srcOrd="0" destOrd="0" presId="urn:microsoft.com/office/officeart/2005/8/layout/hList7"/>
    <dgm:cxn modelId="{EF4272FA-1EFE-4F94-87F1-7C280F56BEBA}" type="presParOf" srcId="{B75D489A-7D5D-4EBA-AA49-ADD1124196ED}" destId="{836A912E-83C6-4931-972F-78826754A5CC}" srcOrd="1" destOrd="0" presId="urn:microsoft.com/office/officeart/2005/8/layout/hList7"/>
    <dgm:cxn modelId="{35FCFCD5-0ADF-43A1-9969-3A47B43B9B2A}" type="presParOf" srcId="{B75D489A-7D5D-4EBA-AA49-ADD1124196ED}" destId="{4781318F-5BF0-4710-8709-843E57D29E2E}" srcOrd="2" destOrd="0" presId="urn:microsoft.com/office/officeart/2005/8/layout/hList7"/>
    <dgm:cxn modelId="{1BEB6BBE-6458-4AF8-86C9-4175EA40B855}" type="presParOf" srcId="{B75D489A-7D5D-4EBA-AA49-ADD1124196ED}" destId="{08EC58F7-2EBE-4BF7-A025-473209DA0EEC}" srcOrd="3" destOrd="0" presId="urn:microsoft.com/office/officeart/2005/8/layout/hList7"/>
    <dgm:cxn modelId="{A03C66C3-655B-410B-BA47-6DC3AFBCB789}" type="presParOf" srcId="{833BD0EB-4CDB-4B40-85F9-FE2F33F54B52}" destId="{CB43434E-E804-4943-92C4-D66C811A0C00}" srcOrd="1" destOrd="0" presId="urn:microsoft.com/office/officeart/2005/8/layout/hList7"/>
    <dgm:cxn modelId="{97F66546-5DCD-4329-A4C0-5ACFA1842428}" type="presParOf" srcId="{833BD0EB-4CDB-4B40-85F9-FE2F33F54B52}" destId="{C5D1AD5A-04C7-4A53-90A4-E0AB6714ED23}" srcOrd="2" destOrd="0" presId="urn:microsoft.com/office/officeart/2005/8/layout/hList7"/>
    <dgm:cxn modelId="{6FC8F608-7DD5-4CBE-A01E-C1FBBC194A47}" type="presParOf" srcId="{C5D1AD5A-04C7-4A53-90A4-E0AB6714ED23}" destId="{B43DA241-E428-4C5A-BB99-799E2694B2C3}" srcOrd="0" destOrd="0" presId="urn:microsoft.com/office/officeart/2005/8/layout/hList7"/>
    <dgm:cxn modelId="{E84BDB9F-BC66-42C5-B4C0-52574AD91492}" type="presParOf" srcId="{C5D1AD5A-04C7-4A53-90A4-E0AB6714ED23}" destId="{5EB50E43-0EB8-4BE7-8AD5-245B63721690}" srcOrd="1" destOrd="0" presId="urn:microsoft.com/office/officeart/2005/8/layout/hList7"/>
    <dgm:cxn modelId="{4A6D086B-10B3-4F96-AA11-4FA9E749B43E}" type="presParOf" srcId="{C5D1AD5A-04C7-4A53-90A4-E0AB6714ED23}" destId="{9C555AD0-1B64-484C-92FE-C4E1420412E6}" srcOrd="2" destOrd="0" presId="urn:microsoft.com/office/officeart/2005/8/layout/hList7"/>
    <dgm:cxn modelId="{383CDCB5-4559-4352-A63E-64F4CAD48036}" type="presParOf" srcId="{C5D1AD5A-04C7-4A53-90A4-E0AB6714ED23}" destId="{2A43E5E1-6442-40AF-A026-99EF3954AC71}" srcOrd="3" destOrd="0" presId="urn:microsoft.com/office/officeart/2005/8/layout/hList7"/>
    <dgm:cxn modelId="{ADD7E941-000F-4ECC-AA07-A7B7849F7A4B}" type="presParOf" srcId="{833BD0EB-4CDB-4B40-85F9-FE2F33F54B52}" destId="{79610E47-A191-4307-B504-94B3F12220AB}" srcOrd="3" destOrd="0" presId="urn:microsoft.com/office/officeart/2005/8/layout/hList7"/>
    <dgm:cxn modelId="{39228437-78CD-4885-9036-CEB9B86CDD98}" type="presParOf" srcId="{833BD0EB-4CDB-4B40-85F9-FE2F33F54B52}" destId="{FF757704-B97E-4EDE-BD7B-1E43D8FFCA6F}" srcOrd="4" destOrd="0" presId="urn:microsoft.com/office/officeart/2005/8/layout/hList7"/>
    <dgm:cxn modelId="{59843CAE-A16A-4208-8F8D-E5559B63EF93}" type="presParOf" srcId="{FF757704-B97E-4EDE-BD7B-1E43D8FFCA6F}" destId="{B10DDFD6-E7AE-41E9-9B52-8060249E67E7}" srcOrd="0" destOrd="0" presId="urn:microsoft.com/office/officeart/2005/8/layout/hList7"/>
    <dgm:cxn modelId="{365087E6-58F6-478C-8A63-5E591BB155F3}" type="presParOf" srcId="{FF757704-B97E-4EDE-BD7B-1E43D8FFCA6F}" destId="{E28A79D8-473F-4147-800C-479BCDDAF71F}" srcOrd="1" destOrd="0" presId="urn:microsoft.com/office/officeart/2005/8/layout/hList7"/>
    <dgm:cxn modelId="{523A8C18-D70D-4A2B-9302-D48CF440191A}" type="presParOf" srcId="{FF757704-B97E-4EDE-BD7B-1E43D8FFCA6F}" destId="{92A363FA-9F0D-41DE-8428-E15F0EF925BC}" srcOrd="2" destOrd="0" presId="urn:microsoft.com/office/officeart/2005/8/layout/hList7"/>
    <dgm:cxn modelId="{F44E582A-5F26-41BF-BE9F-8EDB7DF15932}" type="presParOf" srcId="{FF757704-B97E-4EDE-BD7B-1E43D8FFCA6F}" destId="{EB36C79A-FCEC-4A7C-AD04-257C1BEE2273}" srcOrd="3" destOrd="0" presId="urn:microsoft.com/office/officeart/2005/8/layout/hList7"/>
    <dgm:cxn modelId="{92DC079B-728E-4BD3-ABD2-B797318E752E}" type="presParOf" srcId="{833BD0EB-4CDB-4B40-85F9-FE2F33F54B52}" destId="{EAB93AA0-9C03-4FA3-8822-D594C2F4A7B6}" srcOrd="5" destOrd="0" presId="urn:microsoft.com/office/officeart/2005/8/layout/hList7"/>
    <dgm:cxn modelId="{AC85E027-27F6-442F-8FC9-B4405BEA98DA}" type="presParOf" srcId="{833BD0EB-4CDB-4B40-85F9-FE2F33F54B52}" destId="{0B4AD8D5-4103-4032-8D3E-6C1B5757FA1B}" srcOrd="6" destOrd="0" presId="urn:microsoft.com/office/officeart/2005/8/layout/hList7"/>
    <dgm:cxn modelId="{F954DDEE-B3FC-4C0E-90D4-1E1BFE5CE040}" type="presParOf" srcId="{0B4AD8D5-4103-4032-8D3E-6C1B5757FA1B}" destId="{1529D4CF-F2A3-4B61-B877-4BD5957F8263}" srcOrd="0" destOrd="0" presId="urn:microsoft.com/office/officeart/2005/8/layout/hList7"/>
    <dgm:cxn modelId="{589D50A7-8C26-477A-885F-D64D1B4C688C}" type="presParOf" srcId="{0B4AD8D5-4103-4032-8D3E-6C1B5757FA1B}" destId="{AF2D714E-6C17-4872-B5CE-7718AF3E1DF2}" srcOrd="1" destOrd="0" presId="urn:microsoft.com/office/officeart/2005/8/layout/hList7"/>
    <dgm:cxn modelId="{51A4A92E-221B-4567-82E9-3EED5A1BF327}" type="presParOf" srcId="{0B4AD8D5-4103-4032-8D3E-6C1B5757FA1B}" destId="{34186C30-643B-489D-AAF9-E46EB5E213F3}" srcOrd="2" destOrd="0" presId="urn:microsoft.com/office/officeart/2005/8/layout/hList7"/>
    <dgm:cxn modelId="{3905D241-F400-46D2-BC4F-18975417C884}" type="presParOf" srcId="{0B4AD8D5-4103-4032-8D3E-6C1B5757FA1B}" destId="{2347948A-9EF2-4827-8240-BE02C9914E3F}" srcOrd="3" destOrd="0" presId="urn:microsoft.com/office/officeart/2005/8/layout/hList7"/>
    <dgm:cxn modelId="{6E9AC1EF-5F2D-4899-BCC4-C986009D3F17}" type="presParOf" srcId="{833BD0EB-4CDB-4B40-85F9-FE2F33F54B52}" destId="{AFE63550-8D94-48D3-A119-C1E55C532AAE}" srcOrd="7" destOrd="0" presId="urn:microsoft.com/office/officeart/2005/8/layout/hList7"/>
    <dgm:cxn modelId="{1A9E68FD-F3E9-4DB1-82FA-077542605D1E}" type="presParOf" srcId="{833BD0EB-4CDB-4B40-85F9-FE2F33F54B52}" destId="{34D46AC8-FBA0-4925-AD35-BDA7AE1B15EE}" srcOrd="8" destOrd="0" presId="urn:microsoft.com/office/officeart/2005/8/layout/hList7"/>
    <dgm:cxn modelId="{B0A9DEC7-34F3-497F-B8C0-22D39D00E153}" type="presParOf" srcId="{34D46AC8-FBA0-4925-AD35-BDA7AE1B15EE}" destId="{9CE7BF2F-896A-4B8D-8F74-6595F4E02127}" srcOrd="0" destOrd="0" presId="urn:microsoft.com/office/officeart/2005/8/layout/hList7"/>
    <dgm:cxn modelId="{DDCB0B86-C71B-46C5-930F-E3E0193018DB}" type="presParOf" srcId="{34D46AC8-FBA0-4925-AD35-BDA7AE1B15EE}" destId="{B5ACCF7D-70AC-42A6-8D47-0D311A77B0B4}" srcOrd="1" destOrd="0" presId="urn:microsoft.com/office/officeart/2005/8/layout/hList7"/>
    <dgm:cxn modelId="{69B6552E-7E49-4FFB-834B-AAC7CE288B51}" type="presParOf" srcId="{34D46AC8-FBA0-4925-AD35-BDA7AE1B15EE}" destId="{E60F2289-4073-48A4-B31A-FB7921C76D82}" srcOrd="2" destOrd="0" presId="urn:microsoft.com/office/officeart/2005/8/layout/hList7"/>
    <dgm:cxn modelId="{65C6F40D-0403-46E6-A495-D47646D359AA}" type="presParOf" srcId="{34D46AC8-FBA0-4925-AD35-BDA7AE1B15EE}" destId="{659AB08D-26D2-41DC-A351-7DB60E67AEEB}" srcOrd="3" destOrd="0" presId="urn:microsoft.com/office/officeart/2005/8/layout/hList7"/>
    <dgm:cxn modelId="{1A24169C-4692-4A3F-92DE-BF716E865AED}" type="presParOf" srcId="{833BD0EB-4CDB-4B40-85F9-FE2F33F54B52}" destId="{4FD90DD6-720F-4019-B5DA-1AD71BC3D47D}" srcOrd="9" destOrd="0" presId="urn:microsoft.com/office/officeart/2005/8/layout/hList7"/>
    <dgm:cxn modelId="{30B16E98-5687-4F58-AA17-D03DDD8C1662}" type="presParOf" srcId="{833BD0EB-4CDB-4B40-85F9-FE2F33F54B52}" destId="{2056FC8C-B031-41E6-8C60-118AED3105CC}" srcOrd="10" destOrd="0" presId="urn:microsoft.com/office/officeart/2005/8/layout/hList7"/>
    <dgm:cxn modelId="{BF2C7B8E-EA57-4438-B16D-514117AFB51B}" type="presParOf" srcId="{2056FC8C-B031-41E6-8C60-118AED3105CC}" destId="{B673CFA3-2C93-4A51-9347-D0422D83AFB8}" srcOrd="0" destOrd="0" presId="urn:microsoft.com/office/officeart/2005/8/layout/hList7"/>
    <dgm:cxn modelId="{5E520F98-A249-4EDA-8095-F1E4401A480B}" type="presParOf" srcId="{2056FC8C-B031-41E6-8C60-118AED3105CC}" destId="{E84D53E6-DD8F-4067-8FFF-A4C2C622D69D}" srcOrd="1" destOrd="0" presId="urn:microsoft.com/office/officeart/2005/8/layout/hList7"/>
    <dgm:cxn modelId="{DC136CEF-8808-4B1E-B468-69DE42DCD0CC}" type="presParOf" srcId="{2056FC8C-B031-41E6-8C60-118AED3105CC}" destId="{ECE5C239-F5DD-4EDE-90D5-53EA6D4AAB0F}" srcOrd="2" destOrd="0" presId="urn:microsoft.com/office/officeart/2005/8/layout/hList7"/>
    <dgm:cxn modelId="{F8FF830C-172A-4D48-9A9A-16FC9D2546D1}" type="presParOf" srcId="{2056FC8C-B031-41E6-8C60-118AED3105CC}" destId="{461D9509-F082-4198-B05A-F2918B0394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0.69926</cdr:x>
      <cdr:y>0.17995</cdr:y>
    </cdr:from>
    <cdr:to>
      <cdr:x>0.97086</cdr:x>
      <cdr:y>0.25976</cdr:y>
    </cdr:to>
    <cdr:sp macro="" textlink="">
      <cdr:nvSpPr>
        <cdr:cNvPr id="2" name="3 CuadroTexto"/>
        <cdr:cNvSpPr txBox="1"/>
      </cdr:nvSpPr>
      <cdr:spPr>
        <a:xfrm xmlns:a="http://schemas.openxmlformats.org/drawingml/2006/main">
          <a:off x="3726060" y="584666"/>
          <a:ext cx="1447272" cy="25929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200" b="1" dirty="0"/>
            <a:t>Ingresos Mensuales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4BE70-F468-4E0E-A93C-BDB3ADE96F38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AD36-758E-4400-B5B8-0E043D882F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98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CAD36-758E-4400-B5B8-0E043D882FD1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393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permite que los obreros manifiesten su inconformidad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CAD36-758E-4400-B5B8-0E043D882FD1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136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CAD36-758E-4400-B5B8-0E043D882FD1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143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Su eje central las personas y el trabajo. 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CAD36-758E-4400-B5B8-0E043D882FD1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683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Producir,</a:t>
            </a:r>
            <a:r>
              <a:rPr lang="es-EC" baseline="0" dirty="0" smtClean="0"/>
              <a:t> comercializar y consumir bienes y servicios de forma solidaria y auto gestionada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CAD36-758E-4400-B5B8-0E043D882FD1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8082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Artículo científico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CAD36-758E-4400-B5B8-0E043D882FD1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2964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Población Económicamente Activa PEA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CAD36-758E-4400-B5B8-0E043D882FD1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830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CAD36-758E-4400-B5B8-0E043D882FD1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518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CAD36-758E-4400-B5B8-0E043D882FD1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616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5"/>
            <a:ext cx="9144000" cy="572205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003779"/>
            <a:ext cx="5825202" cy="1371918"/>
          </a:xfrm>
        </p:spPr>
        <p:txBody>
          <a:bodyPr anchor="b">
            <a:noAutofit/>
          </a:bodyPr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5694"/>
            <a:ext cx="5825202" cy="9140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418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2836333"/>
          </a:xfrm>
        </p:spPr>
        <p:txBody>
          <a:bodyPr anchor="ctr">
            <a:normAutofit/>
          </a:bodyPr>
          <a:lstStyle>
            <a:lvl1pPr algn="l">
              <a:defRPr sz="3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869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026833"/>
            <a:ext cx="5418393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616" indent="0">
              <a:buFontTx/>
              <a:buNone/>
              <a:defRPr/>
            </a:lvl2pPr>
            <a:lvl3pPr marL="713232" indent="0">
              <a:buFontTx/>
              <a:buNone/>
              <a:defRPr/>
            </a:lvl3pPr>
            <a:lvl4pPr marL="1069848" indent="0">
              <a:buFontTx/>
              <a:buNone/>
              <a:defRPr/>
            </a:lvl4pPr>
            <a:lvl5pPr marL="1426464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406402" y="658649"/>
            <a:ext cx="457200" cy="487313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60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609990"/>
            <a:ext cx="6447501" cy="2162883"/>
          </a:xfrm>
        </p:spPr>
        <p:txBody>
          <a:bodyPr anchor="b">
            <a:normAutofit/>
          </a:bodyPr>
          <a:lstStyle>
            <a:lvl1pPr algn="l">
              <a:defRPr sz="3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076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FontTx/>
              <a:buNone/>
              <a:defRPr/>
            </a:lvl2pPr>
            <a:lvl3pPr marL="713232" indent="0">
              <a:buFontTx/>
              <a:buNone/>
              <a:defRPr/>
            </a:lvl3pPr>
            <a:lvl4pPr marL="1069848" indent="0">
              <a:buFontTx/>
              <a:buNone/>
              <a:defRPr/>
            </a:lvl4pPr>
            <a:lvl5pPr marL="1426464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406402" y="658649"/>
            <a:ext cx="457200" cy="487313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433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08000"/>
            <a:ext cx="6441152" cy="2518833"/>
          </a:xfrm>
        </p:spPr>
        <p:txBody>
          <a:bodyPr anchor="ctr">
            <a:normAutofit/>
          </a:bodyPr>
          <a:lstStyle>
            <a:lvl1pPr algn="l">
              <a:defRPr sz="3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0">
                <a:solidFill>
                  <a:schemeClr val="accent1"/>
                </a:solidFill>
              </a:defRPr>
            </a:lvl1pPr>
            <a:lvl2pPr marL="356616" indent="0">
              <a:buFontTx/>
              <a:buNone/>
              <a:defRPr/>
            </a:lvl2pPr>
            <a:lvl3pPr marL="713232" indent="0">
              <a:buFontTx/>
              <a:buNone/>
              <a:defRPr/>
            </a:lvl3pPr>
            <a:lvl4pPr marL="1069848" indent="0">
              <a:buFontTx/>
              <a:buNone/>
              <a:defRPr/>
            </a:lvl4pPr>
            <a:lvl5pPr marL="1426464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531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5280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508000"/>
            <a:ext cx="978557" cy="4376209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08000"/>
            <a:ext cx="5295113" cy="437620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608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1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50723"/>
            <a:ext cx="6447501" cy="1522151"/>
          </a:xfrm>
        </p:spPr>
        <p:txBody>
          <a:bodyPr anchor="b"/>
          <a:lstStyle>
            <a:lvl1pPr algn="l">
              <a:defRPr sz="31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717000"/>
          </a:xfrm>
        </p:spPr>
        <p:txBody>
          <a:bodyPr anchor="t"/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649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800491"/>
            <a:ext cx="3138026" cy="323397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800491"/>
            <a:ext cx="3138026" cy="32339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633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800819"/>
            <a:ext cx="3139217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281038"/>
            <a:ext cx="3139217" cy="275343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800819"/>
            <a:ext cx="3139214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281038"/>
            <a:ext cx="3139213" cy="275343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929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389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991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48837"/>
            <a:ext cx="2890896" cy="1065388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429104"/>
            <a:ext cx="3385156" cy="46053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314224"/>
            <a:ext cx="2890896" cy="215370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56509" indent="0">
              <a:buNone/>
              <a:defRPr sz="1100"/>
            </a:lvl2pPr>
            <a:lvl3pPr marL="713018" indent="0">
              <a:buNone/>
              <a:defRPr sz="900"/>
            </a:lvl3pPr>
            <a:lvl4pPr marL="1069527" indent="0">
              <a:buNone/>
              <a:defRPr sz="800"/>
            </a:lvl4pPr>
            <a:lvl5pPr marL="1426036" indent="0">
              <a:buNone/>
              <a:defRPr sz="800"/>
            </a:lvl5pPr>
            <a:lvl6pPr marL="1782545" indent="0">
              <a:buNone/>
              <a:defRPr sz="800"/>
            </a:lvl6pPr>
            <a:lvl7pPr marL="2139054" indent="0">
              <a:buNone/>
              <a:defRPr sz="800"/>
            </a:lvl7pPr>
            <a:lvl8pPr marL="2495563" indent="0">
              <a:buNone/>
              <a:defRPr sz="800"/>
            </a:lvl8pPr>
            <a:lvl9pPr marL="2852072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04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00500"/>
            <a:ext cx="6447500" cy="472282"/>
          </a:xfrm>
        </p:spPr>
        <p:txBody>
          <a:bodyPr anchor="b">
            <a:normAutofit/>
          </a:bodyPr>
          <a:lstStyle>
            <a:lvl1pPr algn="l">
              <a:defRPr sz="19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508000"/>
            <a:ext cx="6447501" cy="3204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1200"/>
            </a:lvl2pPr>
            <a:lvl3pPr marL="713232" indent="0">
              <a:buNone/>
              <a:defRPr sz="12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472782"/>
            <a:ext cx="6447500" cy="56168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920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5"/>
            <a:ext cx="9144000" cy="57220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</p:spPr>
        <p:txBody>
          <a:bodyPr vert="horz" lIns="71323" tIns="35662" rIns="71323" bIns="35662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800491"/>
            <a:ext cx="6447501" cy="323397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5034469"/>
            <a:ext cx="683954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34A7-6121-4388-AF32-C78E758375F4}" type="datetimeFigureOut">
              <a:rPr lang="es-EC" smtClean="0"/>
              <a:t>17/09/2018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5034469"/>
            <a:ext cx="4723209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3D220335-E48B-4760-A7E0-9BB7DB7B77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317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356616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62" indent="-267462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501" indent="-222885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154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815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4772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61388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18004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7462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123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chart" Target="../charts/chart5.xml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chart" Target="../charts/chart8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633364"/>
            <a:ext cx="6480720" cy="733709"/>
          </a:xfrm>
        </p:spPr>
        <p:txBody>
          <a:bodyPr/>
          <a:lstStyle/>
          <a:p>
            <a:pPr algn="ctr">
              <a:tabLst>
                <a:tab pos="7358063" algn="l"/>
              </a:tabLst>
            </a:pPr>
            <a:r>
              <a:rPr lang="es-ES" sz="2000" b="1" dirty="0">
                <a:solidFill>
                  <a:schemeClr val="tx1"/>
                </a:solidFill>
              </a:rPr>
              <a:t>DEPARTAMENTO DE CIENCIAS ECONOMICAS, ADMINISTRATIVAS Y DE COMERCIO</a:t>
            </a: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017518"/>
            <a:ext cx="5825202" cy="834073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s-EC" sz="4000" b="1" dirty="0" smtClean="0">
                <a:solidFill>
                  <a:schemeClr val="tx1"/>
                </a:solidFill>
              </a:rPr>
              <a:t>“ECONOMÍA </a:t>
            </a:r>
            <a:r>
              <a:rPr lang="es-EC" sz="4000" b="1" dirty="0">
                <a:solidFill>
                  <a:schemeClr val="tx1"/>
                </a:solidFill>
              </a:rPr>
              <a:t>POPULAR Y SOLIDARIA COMO FACTOR DEL </a:t>
            </a:r>
            <a:r>
              <a:rPr lang="es-EC" sz="4300" b="1" dirty="0">
                <a:solidFill>
                  <a:schemeClr val="tx1"/>
                </a:solidFill>
              </a:rPr>
              <a:t>DESARROLLO</a:t>
            </a:r>
            <a:r>
              <a:rPr lang="es-EC" sz="4000" b="1" dirty="0">
                <a:solidFill>
                  <a:schemeClr val="tx1"/>
                </a:solidFill>
              </a:rPr>
              <a:t> ECONÓMICO Y SOCIAL DEL SECTOR PRODUCTIVO DE LA PARROQUIA DE SALINAS DE LA PROVINCIA DE BOLÍVAR EN EL </a:t>
            </a:r>
            <a:r>
              <a:rPr lang="es-EC" sz="4000" b="1" dirty="0" smtClean="0">
                <a:solidFill>
                  <a:schemeClr val="tx1"/>
                </a:solidFill>
              </a:rPr>
              <a:t> AÑO 2017” </a:t>
            </a:r>
            <a:endParaRPr lang="es-EC" sz="40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54" y="267105"/>
            <a:ext cx="4989770" cy="1294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420932" y="2509609"/>
            <a:ext cx="335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tx1"/>
                </a:solidFill>
              </a:rPr>
              <a:t>Proyecto de Investigación: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95536" y="3657590"/>
            <a:ext cx="7766936" cy="880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Autora:		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Cristina Marcela López Martínez</a:t>
            </a:r>
            <a:r>
              <a:rPr lang="es-ES" sz="1600" dirty="0">
                <a:solidFill>
                  <a:schemeClr val="tx1"/>
                </a:solidFill>
              </a:rPr>
              <a:t>	</a:t>
            </a:r>
            <a:r>
              <a:rPr lang="es-ES" sz="1600" dirty="0" smtClean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395536" y="4457678"/>
            <a:ext cx="7766936" cy="880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Director:		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Ing. Marco Vinicio </a:t>
            </a:r>
            <a:r>
              <a:rPr lang="es-ES" sz="1600" dirty="0">
                <a:solidFill>
                  <a:schemeClr val="tx1"/>
                </a:solidFill>
              </a:rPr>
              <a:t>Jaramillo Carrera., M.P.D.E </a:t>
            </a:r>
            <a:endParaRPr lang="es-E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292080" y="0"/>
            <a:ext cx="3888432" cy="573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Rectángulo redondeado"/>
          <p:cNvSpPr/>
          <p:nvPr/>
        </p:nvSpPr>
        <p:spPr>
          <a:xfrm>
            <a:off x="2915816" y="3441234"/>
            <a:ext cx="2880321" cy="72992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20" name="19 Rectángulo redondeado"/>
          <p:cNvSpPr/>
          <p:nvPr/>
        </p:nvSpPr>
        <p:spPr>
          <a:xfrm>
            <a:off x="350976" y="3409778"/>
            <a:ext cx="2177352" cy="145387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7" name="6 Rectángulo redondeado"/>
          <p:cNvSpPr/>
          <p:nvPr/>
        </p:nvSpPr>
        <p:spPr>
          <a:xfrm>
            <a:off x="5940151" y="337220"/>
            <a:ext cx="3528393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5940152" y="337220"/>
            <a:ext cx="327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MARCO REFERENCIAL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67544" y="697260"/>
            <a:ext cx="1944216" cy="2171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2" name="1 CuadroTexto"/>
          <p:cNvSpPr txBox="1"/>
          <p:nvPr/>
        </p:nvSpPr>
        <p:spPr>
          <a:xfrm>
            <a:off x="539552" y="807303"/>
            <a:ext cx="1872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s-EC" sz="1400" b="1" i="1" dirty="0">
                <a:solidFill>
                  <a:schemeClr val="bg1"/>
                </a:solidFill>
              </a:rPr>
              <a:t>Innovación y Emprendimiento, y su relación con el Desarrollo Local del Pueblo de Salinas de Guaranda, Provincia Bolívar, Ecuador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89800" y="697260"/>
            <a:ext cx="3062319" cy="668477"/>
          </a:xfrm>
          <a:prstGeom prst="roundRect">
            <a:avLst>
              <a:gd name="adj" fmla="val 2261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2 CuadroTexto"/>
          <p:cNvSpPr txBox="1"/>
          <p:nvPr/>
        </p:nvSpPr>
        <p:spPr>
          <a:xfrm>
            <a:off x="2771799" y="841276"/>
            <a:ext cx="2808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Barragán &amp; Ayaviri , 2017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27784" y="1561356"/>
            <a:ext cx="5328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Los emprendimientos y la organización comunitaria son variables determinantes que han apoyado al desarrollo de la Parroquia de </a:t>
            </a:r>
            <a:r>
              <a:rPr lang="es-EC" sz="1400" dirty="0" smtClean="0"/>
              <a:t>Salinas</a:t>
            </a:r>
            <a:endParaRPr lang="es-EC" sz="14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578836" y="1569196"/>
            <a:ext cx="5374711" cy="73082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67544" y="3767385"/>
            <a:ext cx="2016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E</a:t>
            </a:r>
            <a:r>
              <a:rPr lang="es-EC" sz="1400" dirty="0" smtClean="0"/>
              <a:t>l </a:t>
            </a:r>
            <a:r>
              <a:rPr lang="es-EC" sz="1400" dirty="0"/>
              <a:t>83,2% de la población dispone de trabajo fijo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915817" y="3478661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E</a:t>
            </a:r>
            <a:r>
              <a:rPr lang="es-EC" sz="1400" dirty="0" smtClean="0"/>
              <a:t>l </a:t>
            </a:r>
            <a:r>
              <a:rPr lang="es-EC" sz="1400" dirty="0"/>
              <a:t>68,9% </a:t>
            </a:r>
            <a:r>
              <a:rPr lang="es-EC" sz="1400" dirty="0" smtClean="0"/>
              <a:t>de la población labora en </a:t>
            </a:r>
            <a:r>
              <a:rPr lang="es-EC" sz="1400" dirty="0"/>
              <a:t>la agricultura y </a:t>
            </a:r>
            <a:r>
              <a:rPr lang="es-EC" sz="1400" dirty="0" smtClean="0"/>
              <a:t>ganadería</a:t>
            </a:r>
            <a:endParaRPr lang="es-EC" sz="14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228184" y="3418964"/>
            <a:ext cx="2177352" cy="144469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11" name="10 CuadroTexto"/>
          <p:cNvSpPr txBox="1"/>
          <p:nvPr/>
        </p:nvSpPr>
        <p:spPr>
          <a:xfrm>
            <a:off x="6416760" y="3740271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E</a:t>
            </a:r>
            <a:r>
              <a:rPr lang="es-EC" sz="1400" dirty="0" smtClean="0"/>
              <a:t>l </a:t>
            </a:r>
            <a:r>
              <a:rPr lang="es-EC" sz="1400" dirty="0"/>
              <a:t>74,68% de empleos </a:t>
            </a:r>
            <a:r>
              <a:rPr lang="es-EC" sz="1400" dirty="0" smtClean="0"/>
              <a:t>mediante  </a:t>
            </a:r>
            <a:r>
              <a:rPr lang="es-EC" sz="1400" dirty="0"/>
              <a:t>trabajo </a:t>
            </a:r>
            <a:r>
              <a:rPr lang="es-EC" sz="1400" dirty="0" smtClean="0"/>
              <a:t>asociativo</a:t>
            </a:r>
            <a:endParaRPr lang="es-EC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7783" y="2417901"/>
            <a:ext cx="532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Genera </a:t>
            </a:r>
            <a:r>
              <a:rPr lang="es-EC" sz="1400" dirty="0"/>
              <a:t>fuentes de empleo para su población, de manera que han aumentado sus ingresos, permitiéndoles mantener un mejor nivel de vida</a:t>
            </a:r>
          </a:p>
          <a:p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2583199" y="2419729"/>
            <a:ext cx="5374711" cy="73082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2915816" y="4297660"/>
            <a:ext cx="28803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/>
              <a:t>Socios </a:t>
            </a:r>
            <a:r>
              <a:rPr lang="es-EC" sz="1400" dirty="0"/>
              <a:t>o proveedores de materia prima de la industria de lácteos</a:t>
            </a:r>
          </a:p>
          <a:p>
            <a:endParaRPr lang="es-EC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2915816" y="4297660"/>
            <a:ext cx="2880321" cy="729924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400"/>
          </a:p>
        </p:txBody>
      </p:sp>
    </p:spTree>
    <p:extLst>
      <p:ext uri="{BB962C8B-B14F-4D97-AF65-F5344CB8AC3E}">
        <p14:creationId xmlns:p14="http://schemas.microsoft.com/office/powerpoint/2010/main" val="33291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292080" y="0"/>
            <a:ext cx="3888432" cy="573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6097605" y="33722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6156176" y="33722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MUESTRA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27583" y="837585"/>
            <a:ext cx="79928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Población:</a:t>
            </a:r>
          </a:p>
          <a:p>
            <a:pPr>
              <a:lnSpc>
                <a:spcPct val="150000"/>
              </a:lnSpc>
            </a:pPr>
            <a:r>
              <a:rPr lang="es-EC" dirty="0"/>
              <a:t>	</a:t>
            </a:r>
            <a:r>
              <a:rPr lang="es-EC" dirty="0" smtClean="0"/>
              <a:t>  </a:t>
            </a:r>
            <a:r>
              <a:rPr lang="es-EC" sz="1600" dirty="0" smtClean="0"/>
              <a:t>6.740 habitantes en la parroquia de Salinas	</a:t>
            </a:r>
          </a:p>
          <a:p>
            <a:pPr>
              <a:lnSpc>
                <a:spcPct val="150000"/>
              </a:lnSpc>
            </a:pPr>
            <a:r>
              <a:rPr lang="es-EC" dirty="0" smtClean="0"/>
              <a:t>	  </a:t>
            </a:r>
            <a:r>
              <a:rPr lang="es-EC" sz="1600" dirty="0" smtClean="0"/>
              <a:t>4.649 habitantes de la parroquia de Salinas   (68,97</a:t>
            </a:r>
            <a:r>
              <a:rPr lang="es-EC" sz="1600" dirty="0"/>
              <a:t>% </a:t>
            </a:r>
            <a:r>
              <a:rPr lang="es-EC" sz="1600" dirty="0" smtClean="0"/>
              <a:t>PEA)</a:t>
            </a:r>
          </a:p>
          <a:p>
            <a:endParaRPr lang="es-EC" sz="1000" dirty="0" smtClean="0"/>
          </a:p>
          <a:p>
            <a:r>
              <a:rPr lang="es-EC" dirty="0" smtClean="0"/>
              <a:t>Muestra:					Prueba Piloto:	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449523" y="2588480"/>
                <a:ext cx="2458750" cy="560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/>
                        </a:rPr>
                        <m:t>𝑛</m:t>
                      </m:r>
                      <m:r>
                        <a:rPr lang="es-EC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sz="1400">
                              <a:latin typeface="Cambria Math"/>
                            </a:rPr>
                            <m:t>N</m:t>
                          </m:r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4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1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 sz="1400">
                              <a:latin typeface="Cambria Math"/>
                            </a:rPr>
                            <m:t>p</m:t>
                          </m:r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 sz="1400">
                              <a:latin typeface="Cambria Math"/>
                            </a:rPr>
                            <m:t>q</m:t>
                          </m:r>
                        </m:num>
                        <m:den>
                          <m:d>
                            <m:d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C" sz="1400">
                                  <a:latin typeface="Cambria Math"/>
                                </a:rPr>
                                <m:t>N</m:t>
                              </m:r>
                              <m:r>
                                <a:rPr lang="es-EC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C" sz="14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sz="1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4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1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r>
                            <a:rPr lang="es-EC" sz="1400" i="1">
                              <a:latin typeface="Cambria Math"/>
                            </a:rPr>
                            <m:t>𝑝</m:t>
                          </m:r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r>
                            <a:rPr lang="es-EC" sz="1400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23" y="2588480"/>
                <a:ext cx="2458750" cy="5608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5148897" y="2626712"/>
            <a:ext cx="370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C" sz="1600" dirty="0"/>
              <a:t>p = proporción esperada </a:t>
            </a:r>
            <a:r>
              <a:rPr lang="es-EC" sz="1600" dirty="0" smtClean="0"/>
              <a:t>(95%= </a:t>
            </a:r>
            <a:r>
              <a:rPr lang="es-EC" sz="1600" dirty="0"/>
              <a:t>0,95</a:t>
            </a:r>
            <a:r>
              <a:rPr lang="es-EC" sz="1600" dirty="0" smtClean="0"/>
              <a:t>)</a:t>
            </a:r>
            <a:endParaRPr lang="es-EC" sz="16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50524"/>
          <a:stretch/>
        </p:blipFill>
        <p:spPr bwMode="auto">
          <a:xfrm>
            <a:off x="539552" y="860307"/>
            <a:ext cx="300814" cy="26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50524"/>
          <a:stretch/>
        </p:blipFill>
        <p:spPr bwMode="auto">
          <a:xfrm>
            <a:off x="539552" y="2137420"/>
            <a:ext cx="300814" cy="26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50524"/>
          <a:stretch/>
        </p:blipFill>
        <p:spPr bwMode="auto">
          <a:xfrm>
            <a:off x="5063274" y="2137420"/>
            <a:ext cx="300814" cy="26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38553" y="3149339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Dónde:</a:t>
            </a:r>
          </a:p>
          <a:p>
            <a:endParaRPr lang="es-EC" sz="1400" dirty="0" smtClean="0"/>
          </a:p>
          <a:p>
            <a:r>
              <a:rPr lang="es-EC" sz="1400" dirty="0" smtClean="0"/>
              <a:t>n </a:t>
            </a:r>
            <a:r>
              <a:rPr lang="es-EC" sz="1400" dirty="0"/>
              <a:t>= Tamaño de la </a:t>
            </a:r>
            <a:r>
              <a:rPr lang="es-EC" sz="1400" dirty="0" smtClean="0"/>
              <a:t>muestra</a:t>
            </a:r>
          </a:p>
          <a:p>
            <a:r>
              <a:rPr lang="es-EC" sz="1400" dirty="0" smtClean="0"/>
              <a:t>N </a:t>
            </a:r>
            <a:r>
              <a:rPr lang="es-EC" sz="1400" dirty="0"/>
              <a:t>= Total de la población (6.740 * 68,97% ) =  </a:t>
            </a:r>
            <a:r>
              <a:rPr lang="es-EC" sz="1400" dirty="0" smtClean="0"/>
              <a:t>4.649</a:t>
            </a:r>
          </a:p>
          <a:p>
            <a:r>
              <a:rPr lang="es-EC" sz="1400" dirty="0" smtClean="0"/>
              <a:t>Z </a:t>
            </a:r>
            <a:r>
              <a:rPr lang="es-EC" sz="1400" dirty="0"/>
              <a:t>= 1.96 (con la seguridad del 95</a:t>
            </a:r>
            <a:r>
              <a:rPr lang="es-EC" sz="1400" dirty="0" smtClean="0"/>
              <a:t>%)</a:t>
            </a:r>
          </a:p>
          <a:p>
            <a:r>
              <a:rPr lang="es-EC" sz="1400" dirty="0" smtClean="0"/>
              <a:t>p </a:t>
            </a:r>
            <a:r>
              <a:rPr lang="es-EC" sz="1400" dirty="0"/>
              <a:t>= proporción esperada (en este caso 95% = </a:t>
            </a:r>
            <a:r>
              <a:rPr lang="es-EC" sz="1400" dirty="0" smtClean="0"/>
              <a:t>0,95)</a:t>
            </a:r>
          </a:p>
          <a:p>
            <a:r>
              <a:rPr lang="es-EC" sz="1400" dirty="0" smtClean="0"/>
              <a:t>q </a:t>
            </a:r>
            <a:r>
              <a:rPr lang="es-EC" sz="1400" dirty="0"/>
              <a:t>= 1 – p ( 1-0,95 = </a:t>
            </a:r>
            <a:r>
              <a:rPr lang="es-EC" sz="1400" dirty="0" smtClean="0"/>
              <a:t>0,05) </a:t>
            </a:r>
          </a:p>
          <a:p>
            <a:r>
              <a:rPr lang="es-EC" sz="1400" dirty="0" smtClean="0"/>
              <a:t>e </a:t>
            </a:r>
            <a:r>
              <a:rPr lang="es-EC" sz="1400" dirty="0"/>
              <a:t>= error permisible (en esta investigación use un 5%).</a:t>
            </a:r>
          </a:p>
          <a:p>
            <a:endParaRPr lang="es-EC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-35008" y="3289548"/>
                <a:ext cx="4572000" cy="5911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/>
                        </a:rPr>
                        <m:t>𝑛</m:t>
                      </m:r>
                      <m:r>
                        <a:rPr lang="es-EC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>
                              <a:latin typeface="Cambria Math"/>
                            </a:rPr>
                            <m:t>4.649</m:t>
                          </m:r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400" i="1">
                                      <a:latin typeface="Cambria Math"/>
                                    </a:rPr>
                                    <m:t>1,96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sz="1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r>
                            <a:rPr lang="es-EC" sz="1400">
                              <a:latin typeface="Cambria Math"/>
                            </a:rPr>
                            <m:t>0,95</m:t>
                          </m:r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r>
                            <a:rPr lang="es-EC" sz="1400">
                              <a:latin typeface="Cambria Math"/>
                            </a:rPr>
                            <m:t>0,05</m:t>
                          </m:r>
                        </m:num>
                        <m:den>
                          <m:d>
                            <m:d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400">
                                  <a:latin typeface="Cambria Math"/>
                                </a:rPr>
                                <m:t>4.649</m:t>
                              </m:r>
                              <m:r>
                                <a:rPr lang="es-EC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C" sz="14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s-EC" sz="1400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400" i="1">
                                  <a:latin typeface="Cambria Math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C" sz="1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400" i="1">
                                      <a:latin typeface="Cambria Math"/>
                                    </a:rPr>
                                    <m:t>1,96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sz="1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1">
                              <a:latin typeface="Cambria Math"/>
                            </a:rPr>
                            <m:t>∗0,95∗0,05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08" y="3289548"/>
                <a:ext cx="4572000" cy="5911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375244" y="3994128"/>
                <a:ext cx="2252540" cy="535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/>
                        </a:rPr>
                        <m:t>𝑛</m:t>
                      </m:r>
                      <m:r>
                        <a:rPr lang="es-EC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400">
                              <a:latin typeface="Cambria Math"/>
                            </a:rPr>
                            <m:t>848,33</m:t>
                          </m:r>
                        </m:num>
                        <m:den>
                          <m:r>
                            <a:rPr lang="es-EC" sz="1400" i="1">
                              <a:latin typeface="Cambria Math"/>
                            </a:rPr>
                            <m:t>(11,62)+</m:t>
                          </m:r>
                          <m:r>
                            <a:rPr lang="es-EC" sz="1400">
                              <a:latin typeface="Cambria Math"/>
                            </a:rPr>
                            <m:t>(0,182476)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4" y="3994128"/>
                <a:ext cx="2252540" cy="535275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405772" y="4707635"/>
                <a:ext cx="7749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/>
                        </a:rPr>
                        <m:t>𝑛</m:t>
                      </m:r>
                      <m:r>
                        <a:rPr lang="es-EC" sz="1400">
                          <a:latin typeface="Cambria Math"/>
                        </a:rPr>
                        <m:t>=</m:t>
                      </m:r>
                      <m:r>
                        <a:rPr lang="es-EC" sz="1400" i="1">
                          <a:latin typeface="Cambria Math"/>
                        </a:rPr>
                        <m:t>73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72" y="4707635"/>
                <a:ext cx="77495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57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436096" y="0"/>
            <a:ext cx="3707904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" name="22 Imagen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05" y="1993404"/>
            <a:ext cx="799200" cy="810851"/>
          </a:xfrm>
          <a:prstGeom prst="rect">
            <a:avLst/>
          </a:prstGeom>
        </p:spPr>
      </p:pic>
      <p:sp>
        <p:nvSpPr>
          <p:cNvPr id="16" name="15 Rectángulo redondeado"/>
          <p:cNvSpPr/>
          <p:nvPr/>
        </p:nvSpPr>
        <p:spPr>
          <a:xfrm>
            <a:off x="4788024" y="2857500"/>
            <a:ext cx="4248472" cy="2664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86" y="427039"/>
            <a:ext cx="4032448" cy="498072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</a:rPr>
              <a:t>Nivel de Educación 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638334" y="2254955"/>
            <a:ext cx="3271911" cy="693316"/>
          </a:xfrm>
          <a:prstGeom prst="rect">
            <a:avLst/>
          </a:prstGeom>
        </p:spPr>
        <p:txBody>
          <a:bodyPr vert="horz" lIns="71323" tIns="35662" rIns="71323" bIns="35662" rtlCol="0" anchor="t">
            <a:norm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Ingresos Mensuales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19914" y="997118"/>
            <a:ext cx="4092046" cy="26524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791289"/>
              </p:ext>
            </p:extLst>
          </p:nvPr>
        </p:nvGraphicFramePr>
        <p:xfrm>
          <a:off x="119914" y="935104"/>
          <a:ext cx="4248472" cy="262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834570"/>
              </p:ext>
            </p:extLst>
          </p:nvPr>
        </p:nvGraphicFramePr>
        <p:xfrm>
          <a:off x="4788024" y="2825190"/>
          <a:ext cx="42484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19 Rectángulo redondeado"/>
          <p:cNvSpPr/>
          <p:nvPr/>
        </p:nvSpPr>
        <p:spPr>
          <a:xfrm>
            <a:off x="6097605" y="33722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6156176" y="33722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RESULTADOS</a:t>
            </a:r>
            <a:endParaRPr lang="es-EC" sz="2000" b="1" dirty="0">
              <a:solidFill>
                <a:schemeClr val="bg1"/>
              </a:solidFill>
            </a:endParaRPr>
          </a:p>
        </p:txBody>
      </p:sp>
      <p:pic>
        <p:nvPicPr>
          <p:cNvPr id="22" name="21 Imagen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6" y="268362"/>
            <a:ext cx="656748" cy="656748"/>
          </a:xfrm>
          <a:prstGeom prst="rect">
            <a:avLst/>
          </a:prstGeom>
        </p:spPr>
      </p:pic>
      <p:sp>
        <p:nvSpPr>
          <p:cNvPr id="3" name="AutoShape 4" descr="Resultado de imagen para VIÃETA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4670320" y="925111"/>
            <a:ext cx="415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/>
              <a:t>Existen ingresos menores al básico pero no </a:t>
            </a:r>
            <a:r>
              <a:rPr lang="es-EC" sz="1600" dirty="0"/>
              <a:t>labora en horario fijo y </a:t>
            </a:r>
            <a:r>
              <a:rPr lang="es-EC" sz="1600" dirty="0" smtClean="0"/>
              <a:t>tienen flexibilidad. </a:t>
            </a:r>
            <a:endParaRPr lang="es-EC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50524"/>
          <a:stretch/>
        </p:blipFill>
        <p:spPr bwMode="auto">
          <a:xfrm>
            <a:off x="4369506" y="990008"/>
            <a:ext cx="300814" cy="26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Resultado de imagen para VIÃETAS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2"/>
          <a:stretch/>
        </p:blipFill>
        <p:spPr bwMode="auto">
          <a:xfrm>
            <a:off x="178375" y="3865612"/>
            <a:ext cx="28200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4700" y="3865612"/>
            <a:ext cx="374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La población está mas preparada </a:t>
            </a:r>
            <a:r>
              <a:rPr lang="es-EC" sz="1600" dirty="0"/>
              <a:t>académicamente </a:t>
            </a:r>
            <a:r>
              <a:rPr lang="es-EC" sz="1600" dirty="0" smtClean="0"/>
              <a:t>disponiendo de </a:t>
            </a:r>
            <a:r>
              <a:rPr lang="es-EC" sz="1600" dirty="0"/>
              <a:t>mano de obra calificada.</a:t>
            </a:r>
          </a:p>
        </p:txBody>
      </p:sp>
    </p:spTree>
    <p:extLst>
      <p:ext uri="{BB962C8B-B14F-4D97-AF65-F5344CB8AC3E}">
        <p14:creationId xmlns:p14="http://schemas.microsoft.com/office/powerpoint/2010/main" val="25206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436096" y="0"/>
            <a:ext cx="3707904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 redondeado"/>
          <p:cNvSpPr/>
          <p:nvPr/>
        </p:nvSpPr>
        <p:spPr>
          <a:xfrm>
            <a:off x="4626243" y="2857500"/>
            <a:ext cx="4248472" cy="26524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99046"/>
            <a:ext cx="3207141" cy="498072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</a:rPr>
              <a:t>Servicios Básicos 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446057" y="2281436"/>
            <a:ext cx="3271911" cy="549300"/>
          </a:xfrm>
          <a:prstGeom prst="rect">
            <a:avLst/>
          </a:prstGeom>
        </p:spPr>
        <p:txBody>
          <a:bodyPr vert="horz" lIns="71323" tIns="35662" rIns="71323" bIns="35662" rtlCol="0" anchor="t">
            <a:norm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>
                <a:solidFill>
                  <a:schemeClr val="tx1"/>
                </a:solidFill>
              </a:rPr>
              <a:t>Sector Económico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40723" y="1069126"/>
            <a:ext cx="4248472" cy="26524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24977"/>
              </p:ext>
            </p:extLst>
          </p:nvPr>
        </p:nvGraphicFramePr>
        <p:xfrm>
          <a:off x="155891" y="1088114"/>
          <a:ext cx="4233304" cy="254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826412"/>
              </p:ext>
            </p:extLst>
          </p:nvPr>
        </p:nvGraphicFramePr>
        <p:xfrm>
          <a:off x="4626243" y="2929508"/>
          <a:ext cx="4248472" cy="258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6097605" y="33722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156176" y="33722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RESULTADOS</a:t>
            </a:r>
            <a:endParaRPr lang="es-EC" sz="2000" b="1" dirty="0">
              <a:solidFill>
                <a:schemeClr val="bg1"/>
              </a:solidFill>
            </a:endParaRPr>
          </a:p>
        </p:txBody>
      </p:sp>
      <p:pic>
        <p:nvPicPr>
          <p:cNvPr id="18" name="17 Imagen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3" y="384646"/>
            <a:ext cx="716923" cy="612471"/>
          </a:xfrm>
          <a:prstGeom prst="rect">
            <a:avLst/>
          </a:prstGeom>
        </p:spPr>
      </p:pic>
      <p:pic>
        <p:nvPicPr>
          <p:cNvPr id="22530" name="Picture 2" descr="Resultado de imagen para sector economico mundo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49" y="2362588"/>
            <a:ext cx="409347" cy="3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4860032" y="1069125"/>
            <a:ext cx="415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/>
              <a:t>Su </a:t>
            </a:r>
            <a:r>
              <a:rPr lang="es-EC" sz="1600" dirty="0"/>
              <a:t>gran mayoría se </a:t>
            </a:r>
            <a:r>
              <a:rPr lang="es-EC" sz="1600" dirty="0" smtClean="0"/>
              <a:t>dedica </a:t>
            </a:r>
            <a:r>
              <a:rPr lang="es-EC" sz="1600" dirty="0"/>
              <a:t>a la entrega de materia </a:t>
            </a:r>
            <a:r>
              <a:rPr lang="es-EC" sz="1600" dirty="0" smtClean="0"/>
              <a:t>prima y a la comercialización </a:t>
            </a:r>
            <a:endParaRPr lang="es-EC" sz="1600" dirty="0"/>
          </a:p>
        </p:txBody>
      </p:sp>
      <p:pic>
        <p:nvPicPr>
          <p:cNvPr id="19" name="18 Imagen" descr="Recorte de pantal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000"/>
          <a:stretch/>
        </p:blipFill>
        <p:spPr>
          <a:xfrm>
            <a:off x="217692" y="3921761"/>
            <a:ext cx="362001" cy="261974"/>
          </a:xfrm>
          <a:prstGeom prst="rect">
            <a:avLst/>
          </a:prstGeom>
        </p:spPr>
      </p:pic>
      <p:pic>
        <p:nvPicPr>
          <p:cNvPr id="20" name="19 Imagen" descr="Recorte de pantal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7"/>
          <a:stretch/>
        </p:blipFill>
        <p:spPr>
          <a:xfrm>
            <a:off x="4570039" y="1129308"/>
            <a:ext cx="362001" cy="265885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481540" y="3865612"/>
            <a:ext cx="380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/>
              <a:t>Mejora en la cobertura de acceso a servicios básicos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775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31" y="1993404"/>
            <a:ext cx="656748" cy="656748"/>
          </a:xfrm>
          <a:prstGeom prst="rect">
            <a:avLst/>
          </a:prstGeom>
        </p:spPr>
      </p:pic>
      <p:pic>
        <p:nvPicPr>
          <p:cNvPr id="19" name="18 Imagen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220"/>
            <a:ext cx="656748" cy="65674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795" y="501407"/>
            <a:ext cx="3258125" cy="770577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400" dirty="0">
                <a:solidFill>
                  <a:schemeClr val="tx1"/>
                </a:solidFill>
              </a:rPr>
              <a:t>Nivel de Educación VS </a:t>
            </a:r>
            <a:r>
              <a:rPr lang="es-EC" sz="2400" dirty="0" smtClean="0">
                <a:solidFill>
                  <a:schemeClr val="tx1"/>
                </a:solidFill>
              </a:rPr>
              <a:t>Edad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52120" y="0"/>
            <a:ext cx="349188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 redondeado"/>
          <p:cNvSpPr/>
          <p:nvPr/>
        </p:nvSpPr>
        <p:spPr>
          <a:xfrm>
            <a:off x="4626243" y="2755400"/>
            <a:ext cx="4248472" cy="27545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044505" y="2075499"/>
            <a:ext cx="3271911" cy="693316"/>
          </a:xfrm>
          <a:prstGeom prst="rect">
            <a:avLst/>
          </a:prstGeom>
        </p:spPr>
        <p:txBody>
          <a:bodyPr vert="horz" lIns="71323" tIns="35662" rIns="71323" bIns="35662" rtlCol="0" anchor="t">
            <a:normAutofit fontScale="85000" lnSpcReduction="20000"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>
                <a:solidFill>
                  <a:schemeClr val="tx1"/>
                </a:solidFill>
              </a:rPr>
              <a:t>Nivel de Educación VS Ingresos Mensuales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51520" y="1285150"/>
            <a:ext cx="3960440" cy="29405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593892"/>
              </p:ext>
            </p:extLst>
          </p:nvPr>
        </p:nvGraphicFramePr>
        <p:xfrm>
          <a:off x="367360" y="1359197"/>
          <a:ext cx="3862904" cy="293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945053"/>
              </p:ext>
            </p:extLst>
          </p:nvPr>
        </p:nvGraphicFramePr>
        <p:xfrm>
          <a:off x="4692445" y="2848367"/>
          <a:ext cx="4212680" cy="275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3 CuadroTexto"/>
          <p:cNvSpPr txBox="1"/>
          <p:nvPr/>
        </p:nvSpPr>
        <p:spPr>
          <a:xfrm>
            <a:off x="7236296" y="3433564"/>
            <a:ext cx="1584176" cy="28803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b="1" dirty="0"/>
              <a:t>Ingresos Mensuales</a:t>
            </a: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63650"/>
            <a:ext cx="362403" cy="328374"/>
          </a:xfrm>
          <a:prstGeom prst="rect">
            <a:avLst/>
          </a:prstGeom>
        </p:spPr>
      </p:pic>
      <p:pic>
        <p:nvPicPr>
          <p:cNvPr id="20" name="19 Imagen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344062"/>
            <a:ext cx="364114" cy="369422"/>
          </a:xfrm>
          <a:prstGeom prst="rect">
            <a:avLst/>
          </a:prstGeom>
        </p:spPr>
      </p:pic>
      <p:sp>
        <p:nvSpPr>
          <p:cNvPr id="22" name="21 Rectángulo redondeado"/>
          <p:cNvSpPr/>
          <p:nvPr/>
        </p:nvSpPr>
        <p:spPr>
          <a:xfrm>
            <a:off x="6097605" y="265212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Rectángulo"/>
          <p:cNvSpPr/>
          <p:nvPr/>
        </p:nvSpPr>
        <p:spPr>
          <a:xfrm>
            <a:off x="6156176" y="265212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RESULTADOS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422565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La población más joven tiene mejor niveles de educación</a:t>
            </a:r>
            <a:endParaRPr lang="es-EC" sz="1600" dirty="0"/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2"/>
          <a:stretch/>
        </p:blipFill>
        <p:spPr bwMode="auto">
          <a:xfrm>
            <a:off x="251520" y="4297660"/>
            <a:ext cx="28200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50524"/>
          <a:stretch/>
        </p:blipFill>
        <p:spPr bwMode="auto">
          <a:xfrm>
            <a:off x="4703234" y="941152"/>
            <a:ext cx="300814" cy="26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927057" y="841276"/>
            <a:ext cx="3893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Se encuentra estrechamente relacionado los ingresos con el nivel de educación 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6874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652120" y="0"/>
            <a:ext cx="349188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22226"/>
            <a:ext cx="39604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Ingresos Mensuales VS Servicios Básicos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1520" y="1724135"/>
            <a:ext cx="5544616" cy="33843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48609"/>
              </p:ext>
            </p:extLst>
          </p:nvPr>
        </p:nvGraphicFramePr>
        <p:xfrm>
          <a:off x="367328" y="1859549"/>
          <a:ext cx="5328592" cy="324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2" y="602204"/>
            <a:ext cx="749617" cy="760545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86338"/>
            <a:ext cx="647100" cy="552821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6097605" y="33722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156176" y="33722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RESULTADOS</a:t>
            </a:r>
            <a:endParaRPr lang="es-EC" sz="2000" b="1" dirty="0">
              <a:solidFill>
                <a:schemeClr val="bg1"/>
              </a:solidFill>
            </a:endParaRPr>
          </a:p>
        </p:txBody>
      </p:sp>
      <p:pic>
        <p:nvPicPr>
          <p:cNvPr id="14" name="13 Imagen" descr="Recorte de pantall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52"/>
          <a:stretch/>
        </p:blipFill>
        <p:spPr>
          <a:xfrm>
            <a:off x="5921911" y="1792576"/>
            <a:ext cx="351388" cy="23850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197670" y="1724135"/>
            <a:ext cx="26948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Mejores ingresos con llevan a mayor acceso a servicios básicos.</a:t>
            </a:r>
          </a:p>
          <a:p>
            <a:pPr algn="just"/>
            <a:r>
              <a:rPr lang="es-EC" sz="1600" dirty="0" smtClean="0"/>
              <a:t>Población con menor ingreso al básico un alto porcentaje no tiene acceso a otros servicios aparte de la luz y el agua  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5563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292080" y="0"/>
            <a:ext cx="385192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 redondeado"/>
          <p:cNvSpPr/>
          <p:nvPr/>
        </p:nvSpPr>
        <p:spPr>
          <a:xfrm>
            <a:off x="114977" y="914710"/>
            <a:ext cx="4313007" cy="2868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2353444"/>
            <a:ext cx="3960440" cy="57606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Servicios Básicos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-68063" y="221394"/>
            <a:ext cx="3271911" cy="693316"/>
          </a:xfrm>
          <a:prstGeom prst="rect">
            <a:avLst/>
          </a:prstGeom>
        </p:spPr>
        <p:txBody>
          <a:bodyPr vert="horz" lIns="71323" tIns="35662" rIns="71323" bIns="35662" rtlCol="0" anchor="t">
            <a:norm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Educación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784997" y="2857500"/>
            <a:ext cx="4248472" cy="2664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687588"/>
              </p:ext>
            </p:extLst>
          </p:nvPr>
        </p:nvGraphicFramePr>
        <p:xfrm>
          <a:off x="4787800" y="2655837"/>
          <a:ext cx="4248696" cy="286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344057"/>
              </p:ext>
            </p:extLst>
          </p:nvPr>
        </p:nvGraphicFramePr>
        <p:xfrm>
          <a:off x="114978" y="1029079"/>
          <a:ext cx="4410236" cy="265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7" y="175700"/>
            <a:ext cx="619438" cy="619438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47" y="2308974"/>
            <a:ext cx="603481" cy="515557"/>
          </a:xfrm>
          <a:prstGeom prst="rect">
            <a:avLst/>
          </a:prstGeom>
        </p:spPr>
      </p:pic>
      <p:sp>
        <p:nvSpPr>
          <p:cNvPr id="18" name="17 Rectángulo redondeado"/>
          <p:cNvSpPr/>
          <p:nvPr/>
        </p:nvSpPr>
        <p:spPr>
          <a:xfrm>
            <a:off x="6097605" y="33722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6156176" y="33722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RESULTADOS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44313" y="914710"/>
            <a:ext cx="394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Tienen una </a:t>
            </a:r>
            <a:r>
              <a:rPr lang="es-ES" sz="1600" dirty="0"/>
              <a:t>buena cobertura de acceso a servicios </a:t>
            </a:r>
            <a:r>
              <a:rPr lang="es-ES" sz="1600" dirty="0" smtClean="0"/>
              <a:t>básicos, evidenciando un desarrollo </a:t>
            </a:r>
            <a:r>
              <a:rPr lang="es-ES" sz="1600" dirty="0"/>
              <a:t>de la población</a:t>
            </a:r>
            <a:endParaRPr lang="es-EC" sz="1600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1" b="50524"/>
          <a:stretch/>
        </p:blipFill>
        <p:spPr bwMode="auto">
          <a:xfrm>
            <a:off x="4643499" y="1006802"/>
            <a:ext cx="300814" cy="26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2"/>
          <a:stretch/>
        </p:blipFill>
        <p:spPr bwMode="auto">
          <a:xfrm>
            <a:off x="251520" y="4022734"/>
            <a:ext cx="28200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91006" y="3976198"/>
            <a:ext cx="3764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Nivel </a:t>
            </a:r>
            <a:r>
              <a:rPr lang="es-EC" sz="1600" dirty="0"/>
              <a:t>de preparación académica </a:t>
            </a:r>
            <a:r>
              <a:rPr lang="es-EC" sz="1600" dirty="0" smtClean="0"/>
              <a:t>ha mejorado con una disminución considerable de analfabetismo.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7508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175893" y="121196"/>
            <a:ext cx="3315987" cy="48388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8" name="7 Rectángulo"/>
          <p:cNvSpPr/>
          <p:nvPr/>
        </p:nvSpPr>
        <p:spPr>
          <a:xfrm>
            <a:off x="5292080" y="0"/>
            <a:ext cx="385192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8082" y="337220"/>
            <a:ext cx="6728294" cy="54930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C" dirty="0">
                <a:solidFill>
                  <a:schemeClr val="tx1"/>
                </a:solidFill>
              </a:rPr>
              <a:t>GRUPPO SALINAS</a:t>
            </a:r>
            <a:r>
              <a:rPr lang="es-EC" sz="44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9195466"/>
              </p:ext>
            </p:extLst>
          </p:nvPr>
        </p:nvGraphicFramePr>
        <p:xfrm>
          <a:off x="395536" y="913284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175893" y="121196"/>
            <a:ext cx="3315987" cy="523096"/>
          </a:xfrm>
          <a:prstGeom prst="rect">
            <a:avLst/>
          </a:prstGeom>
        </p:spPr>
        <p:txBody>
          <a:bodyPr vert="horz" lIns="71323" tIns="35662" rIns="71323" bIns="35662" rtlCol="0" anchor="t">
            <a:norm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>
                <a:solidFill>
                  <a:schemeClr val="bg1"/>
                </a:solidFill>
              </a:rPr>
              <a:t>Estructura de EPSO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300192" y="22487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6358763" y="22487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RESULTADOS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543004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$ 62.337,44</a:t>
            </a:r>
            <a:endParaRPr lang="es-EC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23728" y="543004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$54.609,00</a:t>
            </a:r>
            <a:endParaRPr lang="es-EC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491880" y="543004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$10.974,46</a:t>
            </a:r>
            <a:endParaRPr lang="es-EC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004048" y="543004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$3.250,25</a:t>
            </a:r>
            <a:endParaRPr lang="es-EC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372200" y="543004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$8.531,71</a:t>
            </a:r>
            <a:endParaRPr lang="es-EC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812360" y="543004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$8.531,71</a:t>
            </a:r>
            <a:endParaRPr lang="es-EC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-72008" y="5476210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Utilidad</a:t>
            </a:r>
            <a:endParaRPr lang="es-EC" sz="11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-72008" y="5188178"/>
            <a:ext cx="827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Ingresos</a:t>
            </a:r>
            <a:endParaRPr lang="es-EC" sz="1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5142011"/>
            <a:ext cx="133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$1‘519.538,60</a:t>
            </a:r>
            <a:endParaRPr lang="es-EC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907704" y="5145282"/>
            <a:ext cx="133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$1‘469.606,00</a:t>
            </a:r>
            <a:endParaRPr lang="es-EC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491880" y="5122266"/>
            <a:ext cx="133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$74.618,64</a:t>
            </a:r>
            <a:endParaRPr lang="es-EC" sz="1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9504" y="5120777"/>
            <a:ext cx="133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$</a:t>
            </a:r>
            <a:r>
              <a:rPr lang="es-EC" sz="1400" dirty="0" smtClean="0"/>
              <a:t>1‘271.706,24</a:t>
            </a:r>
            <a:endParaRPr lang="es-EC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191672" y="5149853"/>
            <a:ext cx="133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$116.253,50</a:t>
            </a:r>
            <a:endParaRPr lang="es-EC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452320" y="5122487"/>
            <a:ext cx="133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$</a:t>
            </a:r>
            <a:r>
              <a:rPr lang="es-EC" sz="1400" dirty="0" smtClean="0"/>
              <a:t>1‘326.137,00</a:t>
            </a:r>
            <a:endParaRPr lang="es-EC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-75768" y="4945732"/>
            <a:ext cx="2195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/>
              <a:t>AÑO 2017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19693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5292080" y="0"/>
            <a:ext cx="385192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 redondeado"/>
          <p:cNvSpPr/>
          <p:nvPr/>
        </p:nvSpPr>
        <p:spPr>
          <a:xfrm>
            <a:off x="512453" y="1057300"/>
            <a:ext cx="6795851" cy="9233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3" name="2 CuadroTexto"/>
          <p:cNvSpPr txBox="1"/>
          <p:nvPr/>
        </p:nvSpPr>
        <p:spPr>
          <a:xfrm>
            <a:off x="539552" y="105730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solidFill>
                  <a:schemeClr val="bg1"/>
                </a:solidFill>
              </a:rPr>
              <a:t>Incrementar las ventas del Gruppo Salinas con la finalidad de posicionarse en el mercado y tener mayor rentabilidad mediante estrategias de mercado</a:t>
            </a:r>
          </a:p>
        </p:txBody>
      </p:sp>
      <p:sp>
        <p:nvSpPr>
          <p:cNvPr id="5" name="4 Elipse"/>
          <p:cNvSpPr/>
          <p:nvPr/>
        </p:nvSpPr>
        <p:spPr>
          <a:xfrm>
            <a:off x="1115616" y="2174601"/>
            <a:ext cx="2952328" cy="266429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1187624" y="2471326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Estrategia 1</a:t>
            </a:r>
          </a:p>
          <a:p>
            <a:pPr algn="ctr"/>
            <a:endParaRPr lang="es-EC" dirty="0" smtClean="0">
              <a:solidFill>
                <a:schemeClr val="bg1"/>
              </a:solidFill>
            </a:endParaRPr>
          </a:p>
          <a:p>
            <a:pPr algn="ctr"/>
            <a:r>
              <a:rPr lang="es-EC" dirty="0" smtClean="0">
                <a:solidFill>
                  <a:schemeClr val="bg1"/>
                </a:solidFill>
              </a:rPr>
              <a:t>Aumento </a:t>
            </a:r>
            <a:r>
              <a:rPr lang="es-EC" dirty="0">
                <a:solidFill>
                  <a:schemeClr val="bg1"/>
                </a:solidFill>
              </a:rPr>
              <a:t>de locales comerciales oficiales el Salinerito a nivel nacional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4139952" y="2148578"/>
            <a:ext cx="3960440" cy="962127"/>
            <a:chOff x="3419872" y="1980630"/>
            <a:chExt cx="3960440" cy="962127"/>
          </a:xfrm>
        </p:grpSpPr>
        <p:sp>
          <p:nvSpPr>
            <p:cNvPr id="7" name="6 Flecha izquierda"/>
            <p:cNvSpPr/>
            <p:nvPr/>
          </p:nvSpPr>
          <p:spPr>
            <a:xfrm>
              <a:off x="3419872" y="1980630"/>
              <a:ext cx="3960440" cy="962127"/>
            </a:xfrm>
            <a:prstGeom prst="leftArrow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923928" y="2209428"/>
              <a:ext cx="3456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/>
                <a:t>Identificación de </a:t>
              </a:r>
              <a:r>
                <a:rPr lang="es-EC" sz="1400" dirty="0" smtClean="0"/>
                <a:t>lugares </a:t>
              </a:r>
              <a:r>
                <a:rPr lang="es-EC" sz="1400" dirty="0"/>
                <a:t>estratégicos de la provincia de Bolívar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499992" y="3156690"/>
            <a:ext cx="3960440" cy="962127"/>
            <a:chOff x="3419872" y="1980630"/>
            <a:chExt cx="3960440" cy="962127"/>
          </a:xfrm>
        </p:grpSpPr>
        <p:sp>
          <p:nvSpPr>
            <p:cNvPr id="11" name="10 Flecha izquierda"/>
            <p:cNvSpPr/>
            <p:nvPr/>
          </p:nvSpPr>
          <p:spPr>
            <a:xfrm>
              <a:off x="3419872" y="1980630"/>
              <a:ext cx="3960440" cy="962127"/>
            </a:xfrm>
            <a:prstGeom prst="leftArrow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923928" y="2209428"/>
              <a:ext cx="3456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/>
                <a:t>Adjudicación de franquicias en sitios estratégicos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211960" y="4199629"/>
            <a:ext cx="3960440" cy="962127"/>
            <a:chOff x="3419872" y="1980630"/>
            <a:chExt cx="3960440" cy="962127"/>
          </a:xfrm>
        </p:grpSpPr>
        <p:sp>
          <p:nvSpPr>
            <p:cNvPr id="15" name="14 Flecha izquierda"/>
            <p:cNvSpPr/>
            <p:nvPr/>
          </p:nvSpPr>
          <p:spPr>
            <a:xfrm>
              <a:off x="3419872" y="1980630"/>
              <a:ext cx="3960440" cy="962127"/>
            </a:xfrm>
            <a:prstGeom prst="leftArrow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923928" y="2209428"/>
              <a:ext cx="3456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/>
                <a:t>Implantación de nuevos Locales Comerciales</a:t>
              </a:r>
            </a:p>
          </p:txBody>
        </p:sp>
      </p:grpSp>
      <p:sp>
        <p:nvSpPr>
          <p:cNvPr id="19" name="18 Rectángulo redondeado"/>
          <p:cNvSpPr/>
          <p:nvPr/>
        </p:nvSpPr>
        <p:spPr>
          <a:xfrm>
            <a:off x="6372200" y="368886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6430771" y="368886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PROPUESTA</a:t>
            </a:r>
            <a:endParaRPr lang="es-EC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5292080" y="0"/>
            <a:ext cx="385192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Elipse"/>
          <p:cNvSpPr/>
          <p:nvPr/>
        </p:nvSpPr>
        <p:spPr>
          <a:xfrm>
            <a:off x="179512" y="193204"/>
            <a:ext cx="2952328" cy="266429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323528" y="52540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Estrategia 2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>
                <a:solidFill>
                  <a:schemeClr val="bg1"/>
                </a:solidFill>
              </a:rPr>
              <a:t>Entrega de beneficios adicionales a los clientes directos que visiten la Parroquia de Salinas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2987824" y="80578"/>
            <a:ext cx="3168352" cy="962127"/>
            <a:chOff x="3419872" y="1980630"/>
            <a:chExt cx="3960440" cy="962127"/>
          </a:xfrm>
        </p:grpSpPr>
        <p:sp>
          <p:nvSpPr>
            <p:cNvPr id="7" name="6 Flecha izquierda"/>
            <p:cNvSpPr/>
            <p:nvPr/>
          </p:nvSpPr>
          <p:spPr>
            <a:xfrm>
              <a:off x="3419872" y="1980630"/>
              <a:ext cx="3960440" cy="962127"/>
            </a:xfrm>
            <a:prstGeom prst="leftArrow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923928" y="2209428"/>
              <a:ext cx="3456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/>
                <a:t>Entrega de obsequios gratuitos 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491880" y="1031277"/>
            <a:ext cx="3960440" cy="962127"/>
            <a:chOff x="3419872" y="1980630"/>
            <a:chExt cx="3960440" cy="962127"/>
          </a:xfrm>
        </p:grpSpPr>
        <p:sp>
          <p:nvSpPr>
            <p:cNvPr id="11" name="10 Flecha izquierda"/>
            <p:cNvSpPr/>
            <p:nvPr/>
          </p:nvSpPr>
          <p:spPr>
            <a:xfrm>
              <a:off x="3419872" y="1980630"/>
              <a:ext cx="3960440" cy="962127"/>
            </a:xfrm>
            <a:prstGeom prst="leftArrow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923928" y="2209428"/>
              <a:ext cx="3456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/>
                <a:t>Otorga descuento imprevisto a clientes nacionales directos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987824" y="1921396"/>
            <a:ext cx="3960440" cy="962127"/>
            <a:chOff x="3419872" y="1980630"/>
            <a:chExt cx="3960440" cy="962127"/>
          </a:xfrm>
        </p:grpSpPr>
        <p:sp>
          <p:nvSpPr>
            <p:cNvPr id="15" name="14 Flecha izquierda"/>
            <p:cNvSpPr/>
            <p:nvPr/>
          </p:nvSpPr>
          <p:spPr>
            <a:xfrm>
              <a:off x="3419872" y="1980630"/>
              <a:ext cx="3960440" cy="962127"/>
            </a:xfrm>
            <a:prstGeom prst="leftArrow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923928" y="2209428"/>
              <a:ext cx="3456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/>
                <a:t>Descuento para su próxima compra al superar $50 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436096" y="2929508"/>
            <a:ext cx="2664296" cy="2454063"/>
            <a:chOff x="2051720" y="2932579"/>
            <a:chExt cx="2664296" cy="2454063"/>
          </a:xfrm>
        </p:grpSpPr>
        <p:sp>
          <p:nvSpPr>
            <p:cNvPr id="17" name="16 Elipse"/>
            <p:cNvSpPr/>
            <p:nvPr/>
          </p:nvSpPr>
          <p:spPr>
            <a:xfrm>
              <a:off x="2051720" y="2932579"/>
              <a:ext cx="2664296" cy="245406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167634" y="3242674"/>
              <a:ext cx="24043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Estrategia 3</a:t>
              </a:r>
            </a:p>
            <a:p>
              <a:pPr algn="ctr"/>
              <a:endParaRPr lang="es-EC" dirty="0" smtClean="0"/>
            </a:p>
            <a:p>
              <a:pPr algn="ctr"/>
              <a:r>
                <a:rPr lang="es-EC" dirty="0">
                  <a:solidFill>
                    <a:schemeClr val="bg1"/>
                  </a:solidFill>
                </a:rPr>
                <a:t>Realiza ferias trimestrales de sus principales productos de ventas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 flipH="1">
            <a:off x="1691680" y="2860335"/>
            <a:ext cx="3842768" cy="962127"/>
            <a:chOff x="3419872" y="1980630"/>
            <a:chExt cx="3960440" cy="962127"/>
          </a:xfrm>
        </p:grpSpPr>
        <p:sp>
          <p:nvSpPr>
            <p:cNvPr id="20" name="19 Flecha izquierda"/>
            <p:cNvSpPr/>
            <p:nvPr/>
          </p:nvSpPr>
          <p:spPr>
            <a:xfrm>
              <a:off x="3419872" y="1980630"/>
              <a:ext cx="3960440" cy="962127"/>
            </a:xfrm>
            <a:prstGeom prst="leftArrow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923928" y="2209428"/>
              <a:ext cx="3456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/>
                <a:t>Planificación de ferias trimestrales</a:t>
              </a:r>
            </a:p>
          </p:txBody>
        </p:sp>
      </p:grpSp>
      <p:grpSp>
        <p:nvGrpSpPr>
          <p:cNvPr id="39" name="38 Grupo"/>
          <p:cNvGrpSpPr/>
          <p:nvPr/>
        </p:nvGrpSpPr>
        <p:grpSpPr>
          <a:xfrm flipH="1">
            <a:off x="1187624" y="3721596"/>
            <a:ext cx="3842768" cy="962127"/>
            <a:chOff x="3419872" y="1980630"/>
            <a:chExt cx="3960440" cy="962127"/>
          </a:xfrm>
        </p:grpSpPr>
        <p:sp>
          <p:nvSpPr>
            <p:cNvPr id="40" name="39 Flecha izquierda"/>
            <p:cNvSpPr/>
            <p:nvPr/>
          </p:nvSpPr>
          <p:spPr>
            <a:xfrm>
              <a:off x="3419872" y="1980630"/>
              <a:ext cx="3960440" cy="962127"/>
            </a:xfrm>
            <a:prstGeom prst="lef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3923928" y="2209428"/>
              <a:ext cx="3456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/>
                <a:t>Organización de publicidad en ferias</a:t>
              </a:r>
            </a:p>
          </p:txBody>
        </p:sp>
      </p:grpSp>
      <p:grpSp>
        <p:nvGrpSpPr>
          <p:cNvPr id="42" name="41 Grupo"/>
          <p:cNvGrpSpPr/>
          <p:nvPr/>
        </p:nvGrpSpPr>
        <p:grpSpPr>
          <a:xfrm flipH="1">
            <a:off x="1665336" y="4559669"/>
            <a:ext cx="3842768" cy="962127"/>
            <a:chOff x="3419872" y="1980630"/>
            <a:chExt cx="3960440" cy="962127"/>
          </a:xfrm>
        </p:grpSpPr>
        <p:sp>
          <p:nvSpPr>
            <p:cNvPr id="43" name="42 Flecha izquierda"/>
            <p:cNvSpPr/>
            <p:nvPr/>
          </p:nvSpPr>
          <p:spPr>
            <a:xfrm>
              <a:off x="3419872" y="1980630"/>
              <a:ext cx="3960440" cy="962127"/>
            </a:xfrm>
            <a:prstGeom prst="leftArrow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3923928" y="2209428"/>
              <a:ext cx="3456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/>
                <a:t>Ejecución de ferias trimestrales</a:t>
              </a:r>
            </a:p>
          </p:txBody>
        </p:sp>
      </p:grpSp>
      <p:sp>
        <p:nvSpPr>
          <p:cNvPr id="54" name="53 Rectángulo redondeado"/>
          <p:cNvSpPr/>
          <p:nvPr/>
        </p:nvSpPr>
        <p:spPr>
          <a:xfrm>
            <a:off x="6529653" y="22487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54 Rectángulo"/>
          <p:cNvSpPr/>
          <p:nvPr/>
        </p:nvSpPr>
        <p:spPr>
          <a:xfrm>
            <a:off x="6588224" y="22487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PROPUESTA</a:t>
            </a:r>
            <a:endParaRPr lang="es-EC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5472608" y="0"/>
            <a:ext cx="3707904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467544" y="24974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Específicos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251520" y="1129308"/>
            <a:ext cx="8568952" cy="995128"/>
            <a:chOff x="342256" y="1654"/>
            <a:chExt cx="6467943" cy="995128"/>
          </a:xfrm>
        </p:grpSpPr>
        <p:sp>
          <p:nvSpPr>
            <p:cNvPr id="10" name="9 Rectángulo redondeado"/>
            <p:cNvSpPr/>
            <p:nvPr/>
          </p:nvSpPr>
          <p:spPr>
            <a:xfrm>
              <a:off x="342256" y="1654"/>
              <a:ext cx="6467943" cy="9951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71402" y="30800"/>
              <a:ext cx="6400951" cy="936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85725"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Determinar  la estructura de la Economía Popular y Solidaria en el sector productivo de la parroquia de Salinas de la provincia de Bolívar, con el fin de identificar la incidencia en el desarrollo económico y social de la población,  de acuerdo a información estadística representativa.</a:t>
              </a:r>
              <a:endParaRPr lang="es-EC" sz="1600" kern="1200" dirty="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611560" y="3073524"/>
            <a:ext cx="8293436" cy="2401922"/>
            <a:chOff x="1865447" y="2359936"/>
            <a:chExt cx="5430080" cy="3148876"/>
          </a:xfrm>
        </p:grpSpPr>
        <p:grpSp>
          <p:nvGrpSpPr>
            <p:cNvPr id="23" name="22 Grupo"/>
            <p:cNvGrpSpPr/>
            <p:nvPr/>
          </p:nvGrpSpPr>
          <p:grpSpPr>
            <a:xfrm>
              <a:off x="1865447" y="2359936"/>
              <a:ext cx="5413106" cy="995128"/>
              <a:chOff x="1397092" y="1393571"/>
              <a:chExt cx="5413106" cy="995128"/>
            </a:xfrm>
          </p:grpSpPr>
          <p:sp>
            <p:nvSpPr>
              <p:cNvPr id="30" name="29 Rectángulo redondeado"/>
              <p:cNvSpPr/>
              <p:nvPr/>
            </p:nvSpPr>
            <p:spPr>
              <a:xfrm>
                <a:off x="1397092" y="1393571"/>
                <a:ext cx="5413106" cy="995128"/>
              </a:xfrm>
              <a:prstGeom prst="roundRect">
                <a:avLst>
                  <a:gd name="adj" fmla="val 166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30 Rectángulo"/>
              <p:cNvSpPr/>
              <p:nvPr/>
            </p:nvSpPr>
            <p:spPr>
              <a:xfrm>
                <a:off x="1445679" y="1442158"/>
                <a:ext cx="5315932" cy="897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456" tIns="92456" rIns="92456" bIns="92456" numCol="1" spcCol="1270" anchor="ctr" anchorCtr="0">
                <a:noAutofit/>
              </a:bodyPr>
              <a:lstStyle/>
              <a:p>
                <a:pPr lvl="0" algn="just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400" kern="1200" dirty="0" smtClean="0"/>
                  <a:t>Identificar las organizaciones comunitarias, asociativas y cooperativas existentes en la parroquia de Salinas mediante el levantamiento de información relevante, con la finalidad de reconocer el aporte económico y social logrado para la población. </a:t>
                </a:r>
                <a:endParaRPr lang="es-EC" sz="1400" kern="1200" dirty="0"/>
              </a:p>
            </p:txBody>
          </p:sp>
        </p:grpSp>
        <p:grpSp>
          <p:nvGrpSpPr>
            <p:cNvPr id="24" name="23 Grupo"/>
            <p:cNvGrpSpPr/>
            <p:nvPr/>
          </p:nvGrpSpPr>
          <p:grpSpPr>
            <a:xfrm>
              <a:off x="1882421" y="3430480"/>
              <a:ext cx="5413106" cy="995128"/>
              <a:chOff x="1397092" y="2508116"/>
              <a:chExt cx="5413106" cy="995128"/>
            </a:xfrm>
          </p:grpSpPr>
          <p:sp>
            <p:nvSpPr>
              <p:cNvPr id="28" name="27 Rectángulo redondeado"/>
              <p:cNvSpPr/>
              <p:nvPr/>
            </p:nvSpPr>
            <p:spPr>
              <a:xfrm>
                <a:off x="1397092" y="2508116"/>
                <a:ext cx="5413106" cy="995128"/>
              </a:xfrm>
              <a:prstGeom prst="roundRect">
                <a:avLst>
                  <a:gd name="adj" fmla="val 166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28 Rectángulo"/>
              <p:cNvSpPr/>
              <p:nvPr/>
            </p:nvSpPr>
            <p:spPr>
              <a:xfrm>
                <a:off x="1445679" y="2556704"/>
                <a:ext cx="5315932" cy="897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456" tIns="92456" rIns="92456" bIns="92456" numCol="1" spcCol="1270" anchor="ctr" anchorCtr="0">
                <a:noAutofit/>
              </a:bodyPr>
              <a:lstStyle/>
              <a:p>
                <a:pPr lvl="0" algn="just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400" kern="1200" dirty="0" smtClean="0"/>
                  <a:t>Identificar las principales líneas de negocios que influyen en el desarrollo del Sector Productivo de la parroquia de Salinas mediante investigación documental.  </a:t>
                </a:r>
                <a:endParaRPr lang="es-EC" sz="1400" kern="1200" dirty="0"/>
              </a:p>
            </p:txBody>
          </p:sp>
        </p:grpSp>
        <p:grpSp>
          <p:nvGrpSpPr>
            <p:cNvPr id="25" name="24 Grupo"/>
            <p:cNvGrpSpPr/>
            <p:nvPr/>
          </p:nvGrpSpPr>
          <p:grpSpPr>
            <a:xfrm>
              <a:off x="1873642" y="4513684"/>
              <a:ext cx="5413106" cy="995128"/>
              <a:chOff x="1444239" y="3406647"/>
              <a:chExt cx="5413106" cy="995128"/>
            </a:xfrm>
          </p:grpSpPr>
          <p:sp>
            <p:nvSpPr>
              <p:cNvPr id="26" name="25 Rectángulo redondeado"/>
              <p:cNvSpPr/>
              <p:nvPr/>
            </p:nvSpPr>
            <p:spPr>
              <a:xfrm>
                <a:off x="1444239" y="3406647"/>
                <a:ext cx="5413106" cy="995128"/>
              </a:xfrm>
              <a:prstGeom prst="roundRect">
                <a:avLst>
                  <a:gd name="adj" fmla="val 166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26 Rectángulo"/>
              <p:cNvSpPr/>
              <p:nvPr/>
            </p:nvSpPr>
            <p:spPr>
              <a:xfrm>
                <a:off x="1445679" y="3455234"/>
                <a:ext cx="5315932" cy="897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456" tIns="92456" rIns="92456" bIns="92456" numCol="1" spcCol="1270" anchor="ctr" anchorCtr="0">
                <a:noAutofit/>
              </a:bodyPr>
              <a:lstStyle/>
              <a:p>
                <a:pPr lvl="0" algn="just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400" kern="1200" dirty="0" smtClean="0"/>
                  <a:t>Determinar si la Economía Popular y Solidaría ha impulsado el desarrollo económico y social de los habitantes de la parroquia de Salinas, de acuerdo a análisis estadístico.</a:t>
                </a:r>
                <a:endParaRPr lang="es-EC" sz="1400" kern="1200" dirty="0"/>
              </a:p>
            </p:txBody>
          </p:sp>
        </p:grpSp>
      </p:grpSp>
      <p:sp>
        <p:nvSpPr>
          <p:cNvPr id="19" name="18 Rectángulo redondeado"/>
          <p:cNvSpPr/>
          <p:nvPr/>
        </p:nvSpPr>
        <p:spPr>
          <a:xfrm>
            <a:off x="6948264" y="337220"/>
            <a:ext cx="2736304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6696744" y="337220"/>
            <a:ext cx="248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OBJETIVOS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251520" y="697260"/>
            <a:ext cx="2274083" cy="3693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37" name="36 Rectángulo"/>
          <p:cNvSpPr/>
          <p:nvPr/>
        </p:nvSpPr>
        <p:spPr>
          <a:xfrm>
            <a:off x="266607" y="697260"/>
            <a:ext cx="2418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OBJETIVO GENERAL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251520" y="2506752"/>
            <a:ext cx="2880320" cy="3693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39" name="38 Rectángulo"/>
          <p:cNvSpPr/>
          <p:nvPr/>
        </p:nvSpPr>
        <p:spPr>
          <a:xfrm>
            <a:off x="279113" y="2497460"/>
            <a:ext cx="3068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OBJETIVOS ESPECIFICOS</a:t>
            </a:r>
            <a:endParaRPr lang="es-EC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92080" y="0"/>
            <a:ext cx="385192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Rectángulo redondeado"/>
          <p:cNvSpPr/>
          <p:nvPr/>
        </p:nvSpPr>
        <p:spPr>
          <a:xfrm>
            <a:off x="6529653" y="22487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6588224" y="22487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CONCLUSIONES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3568" y="1057300"/>
            <a:ext cx="77791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EC" sz="1600" dirty="0" smtClean="0"/>
              <a:t>La Economía </a:t>
            </a:r>
            <a:r>
              <a:rPr lang="es-EC" sz="1600" dirty="0"/>
              <a:t>Popular y </a:t>
            </a:r>
            <a:r>
              <a:rPr lang="es-EC" sz="1600" dirty="0" smtClean="0"/>
              <a:t>Solidaría </a:t>
            </a:r>
            <a:r>
              <a:rPr lang="es-EC" sz="1600" dirty="0"/>
              <a:t>está </a:t>
            </a:r>
            <a:r>
              <a:rPr lang="es-EC" sz="1600" dirty="0" smtClean="0"/>
              <a:t>liderada por la organización comunitaria </a:t>
            </a:r>
            <a:r>
              <a:rPr lang="es-EC" sz="1600" dirty="0" err="1" smtClean="0"/>
              <a:t>Gruppo</a:t>
            </a:r>
            <a:r>
              <a:rPr lang="es-EC" sz="1600" dirty="0" smtClean="0"/>
              <a:t> Salinas quien está integrada por asociaciones, cooperativas y fundaciones, quienes generan las principales fuentes de empleo del sector.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EC" sz="1600" dirty="0" smtClean="0"/>
              <a:t>Las principales líneas de negocio que se </a:t>
            </a:r>
            <a:r>
              <a:rPr lang="es-EC" sz="1600" dirty="0"/>
              <a:t>desarrollan bajo principios de cooperativismo </a:t>
            </a:r>
            <a:r>
              <a:rPr lang="es-EC" sz="1600" dirty="0" smtClean="0"/>
              <a:t> son manejados por PRODUCOOP y FFSS a través de las queseras y los confites.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sz="1600" dirty="0" smtClean="0"/>
              <a:t>La </a:t>
            </a:r>
            <a:r>
              <a:rPr lang="es-EC" sz="1600" dirty="0"/>
              <a:t>implementación </a:t>
            </a:r>
            <a:r>
              <a:rPr lang="es-EC" sz="1600" dirty="0" smtClean="0"/>
              <a:t>de la economía popular y solidaria mediante proyectos </a:t>
            </a:r>
            <a:r>
              <a:rPr lang="es-EC" sz="1600" dirty="0"/>
              <a:t>comunitarios </a:t>
            </a:r>
            <a:r>
              <a:rPr lang="es-EC" sz="1600" dirty="0" smtClean="0"/>
              <a:t>han mejorado </a:t>
            </a:r>
            <a:r>
              <a:rPr lang="es-EC" sz="1600" dirty="0"/>
              <a:t>las oportunidades de crecimiento y progreso de los habitantes de la parroquia de </a:t>
            </a:r>
            <a:r>
              <a:rPr lang="es-EC" sz="1600" dirty="0" smtClean="0"/>
              <a:t>Salinas.</a:t>
            </a:r>
            <a:endParaRPr lang="es-EC" sz="16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539552" y="914710"/>
            <a:ext cx="8136904" cy="403102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05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92080" y="0"/>
            <a:ext cx="385192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Rectángulo redondeado"/>
          <p:cNvSpPr/>
          <p:nvPr/>
        </p:nvSpPr>
        <p:spPr>
          <a:xfrm>
            <a:off x="6156177" y="224870"/>
            <a:ext cx="3744416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6156177" y="224870"/>
            <a:ext cx="3491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RECOMENDACIONES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1364491"/>
            <a:ext cx="77768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C" sz="1600" dirty="0"/>
              <a:t>Mantener al sector productivo bajo la economía popular y solidaria, ya que es un factor determinante que ha impulsado el desarrollo económico y social de toda la </a:t>
            </a:r>
            <a:r>
              <a:rPr lang="es-EC" sz="1600" dirty="0" smtClean="0"/>
              <a:t>comunidad. </a:t>
            </a:r>
          </a:p>
          <a:p>
            <a:pPr algn="just"/>
            <a:r>
              <a:rPr lang="es-EC" sz="1600" dirty="0" smtClean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C" sz="1600" dirty="0" smtClean="0"/>
              <a:t>Impulsar </a:t>
            </a:r>
            <a:r>
              <a:rPr lang="es-EC" sz="1600" dirty="0"/>
              <a:t>la ejecución de emprendimientos de la población que este cursando el bachillerato </a:t>
            </a:r>
            <a:r>
              <a:rPr lang="es-EC" sz="1600" dirty="0" smtClean="0"/>
              <a:t>en Salinas</a:t>
            </a:r>
            <a:r>
              <a:rPr lang="es-EC" sz="1600" dirty="0"/>
              <a:t>, los cuales estén enfocados en nuevas líneas de negocio, que mediante estudios de mercado demuestren su factibilidad </a:t>
            </a:r>
            <a:r>
              <a:rPr lang="es-EC" sz="1600" dirty="0" smtClean="0"/>
              <a:t>económica.</a:t>
            </a:r>
            <a:endParaRPr lang="es-EC" sz="1600" dirty="0"/>
          </a:p>
          <a:p>
            <a:pPr algn="just"/>
            <a:r>
              <a:rPr lang="es-EC" sz="1600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sz="1600" dirty="0"/>
              <a:t>Fomentar el turismo comunitario en la parroquia de Salinas resaltando su gastronomía, cultura y recursos naturales mediante acuerdos con instituciones públicas y privadas que permita posicionar a este sector como un destino turístico.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39552" y="914710"/>
            <a:ext cx="8136904" cy="403102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80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92080" y="0"/>
            <a:ext cx="385192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6156177" y="224870"/>
            <a:ext cx="3491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RECOMENDACIÓNES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16920" y="2857500"/>
            <a:ext cx="234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/>
              <a:t>Gracias 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5495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913284"/>
            <a:ext cx="4896544" cy="4320480"/>
          </a:xfrm>
          <a:prstGeom prst="roundRect">
            <a:avLst>
              <a:gd name="adj" fmla="val 7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5292080" y="0"/>
            <a:ext cx="388843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287524" y="4196825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solidFill>
                  <a:schemeClr val="bg1"/>
                </a:solidFill>
              </a:rPr>
              <a:t>Salinas está </a:t>
            </a:r>
            <a:r>
              <a:rPr lang="es-EC" dirty="0">
                <a:solidFill>
                  <a:schemeClr val="bg1"/>
                </a:solidFill>
              </a:rPr>
              <a:t>ubicada en la sierra centro del Ecuador en las faldas de la cordillera Occidental de los </a:t>
            </a:r>
            <a:r>
              <a:rPr lang="es-EC" dirty="0" smtClean="0">
                <a:solidFill>
                  <a:schemeClr val="bg1"/>
                </a:solidFill>
              </a:rPr>
              <a:t>Andes</a:t>
            </a:r>
            <a:endParaRPr lang="es-EC" dirty="0">
              <a:solidFill>
                <a:schemeClr val="bg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87524" y="1056627"/>
            <a:ext cx="4680520" cy="3018707"/>
            <a:chOff x="179512" y="1125064"/>
            <a:chExt cx="4680520" cy="30187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14456" r="3518" b="4200"/>
            <a:stretch/>
          </p:blipFill>
          <p:spPr bwMode="auto">
            <a:xfrm>
              <a:off x="179512" y="1125064"/>
              <a:ext cx="4680520" cy="301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3491880" y="2929508"/>
              <a:ext cx="792088" cy="394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5" name="14 Rectángulo redondeado"/>
          <p:cNvSpPr/>
          <p:nvPr/>
        </p:nvSpPr>
        <p:spPr>
          <a:xfrm>
            <a:off x="6732240" y="337220"/>
            <a:ext cx="2736304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6732240" y="337220"/>
            <a:ext cx="248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INTRODUCCIÓN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292080" y="4169045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En el año 1970 con la llegada de voluntarios de la Operación Mato Grosso (OMG) y la </a:t>
            </a:r>
            <a:r>
              <a:rPr lang="es-EC" sz="1600" dirty="0"/>
              <a:t>Misión Salesiana </a:t>
            </a:r>
            <a:r>
              <a:rPr lang="es-EC" sz="1600" dirty="0" smtClean="0"/>
              <a:t>inició el desarrollo comunitario</a:t>
            </a:r>
            <a:endParaRPr lang="es-EC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430836" y="91328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Era una de las poblaciones más pobres del país con niveles altos en: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Analfabetismo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Desnutrición 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Carecían acceso a servicios básicos.</a:t>
            </a:r>
            <a:endParaRPr lang="es-EC" sz="1600" dirty="0"/>
          </a:p>
        </p:txBody>
      </p:sp>
      <p:pic>
        <p:nvPicPr>
          <p:cNvPr id="19" name="Picture 4" descr="Resultado de imagen para salinas de bolivar minas de s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483581"/>
            <a:ext cx="1933699" cy="14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292080" y="0"/>
            <a:ext cx="3888432" cy="573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30055324"/>
              </p:ext>
            </p:extLst>
          </p:nvPr>
        </p:nvGraphicFramePr>
        <p:xfrm>
          <a:off x="467544" y="825500"/>
          <a:ext cx="7848872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6097605" y="33722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6156176" y="33722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MARCO TEÓRICO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67544" y="1048008"/>
            <a:ext cx="2491429" cy="3693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10" name="9 Rectángulo"/>
          <p:cNvSpPr/>
          <p:nvPr/>
        </p:nvSpPr>
        <p:spPr>
          <a:xfrm>
            <a:off x="482631" y="1048008"/>
            <a:ext cx="264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Teoría de Soporte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51680" y="4694787"/>
            <a:ext cx="247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Marcelo </a:t>
            </a:r>
            <a:r>
              <a:rPr lang="es-EC" dirty="0" err="1" smtClean="0"/>
              <a:t>Resico</a:t>
            </a:r>
            <a:r>
              <a:rPr lang="es-EC" dirty="0" smtClean="0"/>
              <a:t> (2011)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4608" y="4701905"/>
            <a:ext cx="247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Luis Corral (2011)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67262" y="4736824"/>
            <a:ext cx="272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Francisco Mochón (2006)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97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292080" y="0"/>
            <a:ext cx="3888432" cy="573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6097605" y="33722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6156176" y="33722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MARCO TEÓRICO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67544" y="1048008"/>
            <a:ext cx="3528392" cy="3693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10" name="9 Rectángulo"/>
          <p:cNvSpPr/>
          <p:nvPr/>
        </p:nvSpPr>
        <p:spPr>
          <a:xfrm>
            <a:off x="554639" y="1048008"/>
            <a:ext cx="3441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Modelos de Teoría Económica 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41705" y="1724032"/>
            <a:ext cx="1908212" cy="2525808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14 Rectángulo redondeado"/>
          <p:cNvSpPr/>
          <p:nvPr/>
        </p:nvSpPr>
        <p:spPr>
          <a:xfrm>
            <a:off x="2655207" y="1705372"/>
            <a:ext cx="1800199" cy="2544468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Rectángulo redondeado"/>
          <p:cNvSpPr/>
          <p:nvPr/>
        </p:nvSpPr>
        <p:spPr>
          <a:xfrm>
            <a:off x="4507201" y="1693180"/>
            <a:ext cx="2052463" cy="2544468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1 CuadroTexto"/>
          <p:cNvSpPr txBox="1"/>
          <p:nvPr/>
        </p:nvSpPr>
        <p:spPr>
          <a:xfrm>
            <a:off x="467544" y="429882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Gerard </a:t>
            </a:r>
            <a:r>
              <a:rPr lang="es-EC" sz="1200" dirty="0"/>
              <a:t>de </a:t>
            </a:r>
            <a:r>
              <a:rPr lang="es-EC" sz="1200" dirty="0" err="1"/>
              <a:t>Malybes</a:t>
            </a:r>
            <a:r>
              <a:rPr lang="es-EC" sz="1200" dirty="0"/>
              <a:t> y Jean </a:t>
            </a:r>
            <a:r>
              <a:rPr lang="es-EC" sz="1200" dirty="0" err="1" smtClean="0"/>
              <a:t>Baptiste</a:t>
            </a:r>
            <a:r>
              <a:rPr lang="es-EC" sz="1200" dirty="0" smtClean="0"/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85722" y="191210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Mercantilista</a:t>
            </a:r>
            <a:endParaRPr lang="es-EC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41705" y="2337762"/>
            <a:ext cx="19082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&gt; Exportaciones </a:t>
            </a:r>
          </a:p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Control Industria-Comercio </a:t>
            </a:r>
          </a:p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Prohibido exportar metales preciosos</a:t>
            </a:r>
          </a:p>
          <a:p>
            <a:pPr algn="just"/>
            <a:r>
              <a:rPr lang="es-EC" sz="1400" dirty="0">
                <a:solidFill>
                  <a:schemeClr val="bg1"/>
                </a:solidFill>
              </a:rPr>
              <a:t>Bajos costos de </a:t>
            </a:r>
            <a:r>
              <a:rPr lang="es-EC" sz="1400" dirty="0" smtClean="0">
                <a:solidFill>
                  <a:schemeClr val="bg1"/>
                </a:solidFill>
              </a:rPr>
              <a:t>producción MP </a:t>
            </a:r>
            <a:r>
              <a:rPr lang="es-EC" sz="1400" dirty="0">
                <a:solidFill>
                  <a:schemeClr val="bg1"/>
                </a:solidFill>
              </a:rPr>
              <a:t>y </a:t>
            </a:r>
            <a:r>
              <a:rPr lang="es-EC" sz="1400" dirty="0" smtClean="0">
                <a:solidFill>
                  <a:schemeClr val="bg1"/>
                </a:solidFill>
              </a:rPr>
              <a:t>MOD</a:t>
            </a:r>
            <a:endParaRPr lang="es-EC" sz="1400" dirty="0">
              <a:solidFill>
                <a:schemeClr val="bg1"/>
              </a:solidFill>
            </a:endParaRPr>
          </a:p>
          <a:p>
            <a:pPr algn="just"/>
            <a:endParaRPr lang="es-EC" sz="1400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715349" y="1875021"/>
            <a:ext cx="174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Fisiocratismo</a:t>
            </a:r>
            <a:endParaRPr lang="es-EC" sz="1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657929" y="2337182"/>
            <a:ext cx="17229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Evitar Intervención del Estado </a:t>
            </a:r>
          </a:p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Unión economía y la naturaleza</a:t>
            </a:r>
          </a:p>
          <a:p>
            <a:pPr algn="just"/>
            <a:r>
              <a:rPr lang="es-EC" sz="1400" dirty="0">
                <a:solidFill>
                  <a:schemeClr val="bg1"/>
                </a:solidFill>
              </a:rPr>
              <a:t>R</a:t>
            </a:r>
            <a:r>
              <a:rPr lang="es-EC" sz="1400" dirty="0" smtClean="0">
                <a:solidFill>
                  <a:schemeClr val="bg1"/>
                </a:solidFill>
              </a:rPr>
              <a:t>iqueza del campo es la riqueza de la nación</a:t>
            </a:r>
            <a:endParaRPr lang="es-EC" sz="1400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507201" y="4297660"/>
            <a:ext cx="205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Adam Smith</a:t>
            </a:r>
          </a:p>
          <a:p>
            <a:pPr algn="ctr"/>
            <a:endParaRPr lang="es-EC" sz="12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627785" y="4297941"/>
            <a:ext cx="182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err="1" smtClean="0"/>
              <a:t>Francois</a:t>
            </a:r>
            <a:r>
              <a:rPr lang="es-EC" sz="1200" dirty="0" smtClean="0"/>
              <a:t> </a:t>
            </a:r>
            <a:r>
              <a:rPr lang="es-EC" sz="1200" dirty="0" err="1" smtClean="0"/>
              <a:t>Quesnay</a:t>
            </a:r>
            <a:endParaRPr lang="es-EC" sz="1200" dirty="0" smtClean="0"/>
          </a:p>
          <a:p>
            <a:pPr algn="ctr"/>
            <a:endParaRPr lang="es-EC" sz="1200" dirty="0"/>
          </a:p>
          <a:p>
            <a:pPr algn="ctr"/>
            <a:endParaRPr lang="es-EC" sz="12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661657" y="1909204"/>
            <a:ext cx="1898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Escuela Clásica </a:t>
            </a:r>
            <a:endParaRPr lang="es-EC" sz="1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507201" y="2326478"/>
            <a:ext cx="20524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El mercado satisface la demanda. Precios = Ganancia Vendedor – Utilidad Comprador </a:t>
            </a:r>
          </a:p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Teoría del Valor  precio depende utilidad del consumidor</a:t>
            </a:r>
            <a:endParaRPr lang="es-EC" sz="1400" dirty="0">
              <a:solidFill>
                <a:schemeClr val="bg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648513" y="1705372"/>
            <a:ext cx="1986079" cy="2525808"/>
          </a:xfrm>
          <a:prstGeom prst="roundRect">
            <a:avLst>
              <a:gd name="adj" fmla="val 5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25 CuadroTexto"/>
          <p:cNvSpPr txBox="1"/>
          <p:nvPr/>
        </p:nvSpPr>
        <p:spPr>
          <a:xfrm>
            <a:off x="6474352" y="4280161"/>
            <a:ext cx="2248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Karl Max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792530" y="1893444"/>
            <a:ext cx="172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Marxismo</a:t>
            </a:r>
            <a:endParaRPr lang="es-EC" sz="16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648514" y="2319102"/>
            <a:ext cx="1986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Teoría del valor y los salarios</a:t>
            </a:r>
          </a:p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Teoría de plusvalía.- evita excedentes</a:t>
            </a:r>
          </a:p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Teoría de lucha de clases</a:t>
            </a:r>
          </a:p>
          <a:p>
            <a:pPr algn="just"/>
            <a:r>
              <a:rPr lang="es-EC" sz="14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endParaRPr lang="es-EC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292080" y="0"/>
            <a:ext cx="3888432" cy="573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387824774"/>
              </p:ext>
            </p:extLst>
          </p:nvPr>
        </p:nvGraphicFramePr>
        <p:xfrm>
          <a:off x="1043608" y="1633364"/>
          <a:ext cx="72008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6097605" y="33722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6156176" y="33722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MARCO TEÓRICO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67544" y="1048008"/>
            <a:ext cx="2491429" cy="3693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10" name="9 Rectángulo"/>
          <p:cNvSpPr/>
          <p:nvPr/>
        </p:nvSpPr>
        <p:spPr>
          <a:xfrm>
            <a:off x="482631" y="1048008"/>
            <a:ext cx="264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Teoría de Soporte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87624" y="44416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José Luis </a:t>
            </a:r>
            <a:r>
              <a:rPr lang="es-EC" dirty="0" err="1" smtClean="0"/>
              <a:t>Coraggio</a:t>
            </a:r>
            <a:r>
              <a:rPr lang="es-EC" dirty="0" smtClean="0"/>
              <a:t> (1997) 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520944" y="4441676"/>
            <a:ext cx="321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Luis </a:t>
            </a:r>
            <a:r>
              <a:rPr lang="es-EC" dirty="0" err="1" smtClean="0"/>
              <a:t>Razetto</a:t>
            </a:r>
            <a:r>
              <a:rPr lang="es-EC" dirty="0" smtClean="0"/>
              <a:t> (1997)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917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5292080" y="0"/>
            <a:ext cx="3888432" cy="573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74467856"/>
              </p:ext>
            </p:extLst>
          </p:nvPr>
        </p:nvGraphicFramePr>
        <p:xfrm>
          <a:off x="518383" y="1627475"/>
          <a:ext cx="3744416" cy="2670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4788024" y="1993404"/>
            <a:ext cx="3636944" cy="1549730"/>
            <a:chOff x="3491880" y="1633364"/>
            <a:chExt cx="3814294" cy="2427319"/>
          </a:xfrm>
        </p:grpSpPr>
        <p:sp>
          <p:nvSpPr>
            <p:cNvPr id="7" name="6 Rectángulo redondeado"/>
            <p:cNvSpPr/>
            <p:nvPr/>
          </p:nvSpPr>
          <p:spPr>
            <a:xfrm>
              <a:off x="3921798" y="1633364"/>
              <a:ext cx="3384376" cy="2406367"/>
            </a:xfrm>
            <a:prstGeom prst="roundRect">
              <a:avLst>
                <a:gd name="adj" fmla="val 5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" name="8 Grupo"/>
            <p:cNvGrpSpPr/>
            <p:nvPr/>
          </p:nvGrpSpPr>
          <p:grpSpPr>
            <a:xfrm>
              <a:off x="3491880" y="1726324"/>
              <a:ext cx="3636944" cy="2334359"/>
              <a:chOff x="676875" y="-53807"/>
              <a:chExt cx="3917483" cy="2460174"/>
            </a:xfrm>
          </p:grpSpPr>
          <p:sp>
            <p:nvSpPr>
              <p:cNvPr id="10" name="9 Rectángulo"/>
              <p:cNvSpPr/>
              <p:nvPr/>
            </p:nvSpPr>
            <p:spPr>
              <a:xfrm>
                <a:off x="676875" y="0"/>
                <a:ext cx="2521360" cy="2406367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10 Rectángulo"/>
              <p:cNvSpPr/>
              <p:nvPr/>
            </p:nvSpPr>
            <p:spPr>
              <a:xfrm>
                <a:off x="1297374" y="-53807"/>
                <a:ext cx="3296984" cy="22325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48006" rIns="0" bIns="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400" dirty="0" smtClean="0"/>
                  <a:t>Define </a:t>
                </a:r>
                <a:r>
                  <a:rPr lang="es-EC" sz="1400" dirty="0"/>
                  <a:t>que el sistema económico se basa en normas, valores y prácticas que se constituyen en diferentes procesos del buen vivir </a:t>
                </a:r>
                <a:r>
                  <a:rPr lang="es-EC" sz="1400" dirty="0" smtClean="0"/>
                  <a:t>y </a:t>
                </a:r>
                <a:r>
                  <a:rPr lang="es-EC" sz="1400" dirty="0"/>
                  <a:t>en armonía con la </a:t>
                </a:r>
                <a:r>
                  <a:rPr lang="es-EC" sz="1400" dirty="0" smtClean="0"/>
                  <a:t>naturaleza</a:t>
                </a:r>
                <a:r>
                  <a:rPr lang="es-EC" sz="1400" dirty="0"/>
                  <a:t>. </a:t>
                </a:r>
                <a:endParaRPr lang="es-EC" sz="1400" kern="1200" dirty="0"/>
              </a:p>
            </p:txBody>
          </p:sp>
        </p:grpSp>
      </p:grpSp>
      <p:grpSp>
        <p:nvGrpSpPr>
          <p:cNvPr id="13" name="12 Grupo"/>
          <p:cNvGrpSpPr/>
          <p:nvPr/>
        </p:nvGrpSpPr>
        <p:grpSpPr>
          <a:xfrm>
            <a:off x="4823488" y="3684034"/>
            <a:ext cx="3636944" cy="1549730"/>
            <a:chOff x="3491880" y="1633364"/>
            <a:chExt cx="3814294" cy="2427319"/>
          </a:xfrm>
        </p:grpSpPr>
        <p:sp>
          <p:nvSpPr>
            <p:cNvPr id="14" name="13 Rectángulo redondeado"/>
            <p:cNvSpPr/>
            <p:nvPr/>
          </p:nvSpPr>
          <p:spPr>
            <a:xfrm>
              <a:off x="3921798" y="1633364"/>
              <a:ext cx="3384376" cy="2406367"/>
            </a:xfrm>
            <a:prstGeom prst="roundRect">
              <a:avLst>
                <a:gd name="adj" fmla="val 5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5" name="14 Grupo"/>
            <p:cNvGrpSpPr/>
            <p:nvPr/>
          </p:nvGrpSpPr>
          <p:grpSpPr>
            <a:xfrm>
              <a:off x="3491880" y="1726324"/>
              <a:ext cx="3636944" cy="2334359"/>
              <a:chOff x="676875" y="-53807"/>
              <a:chExt cx="3917483" cy="2460174"/>
            </a:xfrm>
          </p:grpSpPr>
          <p:sp>
            <p:nvSpPr>
              <p:cNvPr id="16" name="15 Rectángulo"/>
              <p:cNvSpPr/>
              <p:nvPr/>
            </p:nvSpPr>
            <p:spPr>
              <a:xfrm>
                <a:off x="676875" y="0"/>
                <a:ext cx="2521360" cy="2406367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16 Rectángulo"/>
              <p:cNvSpPr/>
              <p:nvPr/>
            </p:nvSpPr>
            <p:spPr>
              <a:xfrm>
                <a:off x="1297374" y="-53807"/>
                <a:ext cx="3296984" cy="22325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48006" rIns="0" bIns="0" numCol="1" spcCol="1270" anchor="t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400" dirty="0" smtClean="0"/>
                  <a:t>El </a:t>
                </a:r>
                <a:r>
                  <a:rPr lang="es-EC" sz="1400" dirty="0"/>
                  <a:t>Estado asume políticas </a:t>
                </a:r>
                <a:r>
                  <a:rPr lang="es-EC" sz="1400" dirty="0" smtClean="0"/>
                  <a:t>de </a:t>
                </a:r>
                <a:r>
                  <a:rPr lang="es-EC" sz="1400" dirty="0"/>
                  <a:t>la economía popular y solidaria, definiendo </a:t>
                </a:r>
                <a:r>
                  <a:rPr lang="es-EC" sz="1400" dirty="0" smtClean="0"/>
                  <a:t>compromisos </a:t>
                </a:r>
                <a:r>
                  <a:rPr lang="es-EC" sz="1400" dirty="0"/>
                  <a:t>apoyando los </a:t>
                </a:r>
                <a:r>
                  <a:rPr lang="es-EC" sz="1400" dirty="0" smtClean="0"/>
                  <a:t>emprendimientos</a:t>
                </a:r>
                <a:endParaRPr lang="es-EC" sz="1400" kern="1200" dirty="0"/>
              </a:p>
            </p:txBody>
          </p:sp>
        </p:grpSp>
      </p:grpSp>
      <p:sp>
        <p:nvSpPr>
          <p:cNvPr id="19" name="18 Rectángulo redondeado"/>
          <p:cNvSpPr/>
          <p:nvPr/>
        </p:nvSpPr>
        <p:spPr>
          <a:xfrm>
            <a:off x="6097605" y="33722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6156176" y="33722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MARCO TEÓRICO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67544" y="903992"/>
            <a:ext cx="2491429" cy="3693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22" name="21 Rectángulo"/>
          <p:cNvSpPr/>
          <p:nvPr/>
        </p:nvSpPr>
        <p:spPr>
          <a:xfrm>
            <a:off x="539552" y="894700"/>
            <a:ext cx="264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Teoría de Soporte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90" y="1415832"/>
            <a:ext cx="3524742" cy="37152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 flipH="1">
            <a:off x="801295" y="4452210"/>
            <a:ext cx="348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Tania Pozo (2014)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17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179512" y="573414"/>
            <a:ext cx="4824536" cy="48388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10" name="9 Rectángulo"/>
          <p:cNvSpPr/>
          <p:nvPr/>
        </p:nvSpPr>
        <p:spPr>
          <a:xfrm>
            <a:off x="5292080" y="0"/>
            <a:ext cx="3888432" cy="573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81079"/>
            <a:ext cx="4824536" cy="466929"/>
          </a:xfrm>
        </p:spPr>
        <p:txBody>
          <a:bodyPr>
            <a:noAutofit/>
          </a:bodyPr>
          <a:lstStyle/>
          <a:p>
            <a:pPr lvl="0" algn="ctr"/>
            <a:r>
              <a:rPr lang="es-EC" sz="2000" dirty="0">
                <a:solidFill>
                  <a:schemeClr val="bg1"/>
                </a:solidFill>
              </a:rPr>
              <a:t>Formas de Economía Popular y Solidaria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4674916"/>
              </p:ext>
            </p:extLst>
          </p:nvPr>
        </p:nvGraphicFramePr>
        <p:xfrm>
          <a:off x="1043608" y="1385788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6097605" y="337220"/>
            <a:ext cx="3370939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6156176" y="33722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MARCO TEÓRICO</a:t>
            </a:r>
            <a:endParaRPr lang="es-EC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292080" y="0"/>
            <a:ext cx="3888432" cy="573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5940151" y="337220"/>
            <a:ext cx="3528393" cy="47239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5940152" y="337220"/>
            <a:ext cx="327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MARCO REFERENCIAL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67544" y="697260"/>
            <a:ext cx="1944216" cy="1512168"/>
          </a:xfrm>
          <a:prstGeom prst="roundRect">
            <a:avLst/>
          </a:prstGeom>
          <a:solidFill>
            <a:srgbClr val="C0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2" name="1 CuadroTexto"/>
          <p:cNvSpPr txBox="1"/>
          <p:nvPr/>
        </p:nvSpPr>
        <p:spPr>
          <a:xfrm>
            <a:off x="539552" y="807303"/>
            <a:ext cx="18722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s-EC" sz="1400" b="1" i="1" dirty="0">
                <a:solidFill>
                  <a:schemeClr val="bg1"/>
                </a:solidFill>
              </a:rPr>
              <a:t>Análisis del Microcrédito en el Sistema Financiero Ecuatoriano y en la Economía Popular y Solidaria.</a:t>
            </a:r>
            <a:endParaRPr lang="es-EC" sz="1400" b="1" dirty="0">
              <a:solidFill>
                <a:schemeClr val="bg1"/>
              </a:solidFill>
            </a:endParaRPr>
          </a:p>
          <a:p>
            <a:pPr algn="just"/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89800" y="697260"/>
            <a:ext cx="3062319" cy="668477"/>
          </a:xfrm>
          <a:prstGeom prst="roundRect">
            <a:avLst>
              <a:gd name="adj" fmla="val 2261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2 CuadroTexto"/>
          <p:cNvSpPr txBox="1"/>
          <p:nvPr/>
        </p:nvSpPr>
        <p:spPr>
          <a:xfrm>
            <a:off x="2771799" y="760557"/>
            <a:ext cx="280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Peláez, Cueva, Campoverde, Vallejo, </a:t>
            </a:r>
            <a:r>
              <a:rPr lang="es-EC" sz="1600" dirty="0"/>
              <a:t>&amp; </a:t>
            </a:r>
            <a:r>
              <a:rPr lang="es-EC" sz="1600" dirty="0" smtClean="0"/>
              <a:t>Peña, 2015</a:t>
            </a:r>
            <a:endParaRPr lang="es-EC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627784" y="1561356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/>
              <a:t>El microcrédito </a:t>
            </a:r>
            <a:r>
              <a:rPr lang="es-EC" sz="1400" dirty="0"/>
              <a:t>es una </a:t>
            </a:r>
            <a:r>
              <a:rPr lang="es-EC" sz="1400" dirty="0" smtClean="0"/>
              <a:t>solución para </a:t>
            </a:r>
            <a:r>
              <a:rPr lang="es-EC" sz="1400" dirty="0"/>
              <a:t>la población </a:t>
            </a:r>
            <a:r>
              <a:rPr lang="es-EC" sz="1400" dirty="0" smtClean="0"/>
              <a:t>excluida, </a:t>
            </a:r>
            <a:r>
              <a:rPr lang="es-EC" sz="1400" dirty="0"/>
              <a:t>que pretende aportar al desarrollo económico y social de la población más </a:t>
            </a:r>
            <a:r>
              <a:rPr lang="es-EC" sz="1400" dirty="0" smtClean="0"/>
              <a:t>pobre</a:t>
            </a:r>
            <a:endParaRPr lang="es-EC" sz="14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578836" y="1569196"/>
            <a:ext cx="5665572" cy="7308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 redondeado"/>
          <p:cNvSpPr/>
          <p:nvPr/>
        </p:nvSpPr>
        <p:spPr>
          <a:xfrm>
            <a:off x="452867" y="3289548"/>
            <a:ext cx="1944216" cy="1512168"/>
          </a:xfrm>
          <a:prstGeom prst="roundRect">
            <a:avLst/>
          </a:prstGeom>
          <a:solidFill>
            <a:schemeClr val="accent4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/>
          </a:p>
        </p:txBody>
      </p:sp>
      <p:sp>
        <p:nvSpPr>
          <p:cNvPr id="17" name="16 CuadroTexto"/>
          <p:cNvSpPr txBox="1"/>
          <p:nvPr/>
        </p:nvSpPr>
        <p:spPr>
          <a:xfrm>
            <a:off x="524875" y="3399591"/>
            <a:ext cx="1872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s-EC" sz="1400" b="1" i="1" dirty="0">
                <a:solidFill>
                  <a:schemeClr val="bg1"/>
                </a:solidFill>
              </a:rPr>
              <a:t>Desafíos para la economía social y solidaria en la región: Una mirada desde la realidad del Ecuador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575123" y="3289548"/>
            <a:ext cx="3062319" cy="668477"/>
          </a:xfrm>
          <a:prstGeom prst="roundRect">
            <a:avLst>
              <a:gd name="adj" fmla="val 226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18 CuadroTexto"/>
          <p:cNvSpPr txBox="1"/>
          <p:nvPr/>
        </p:nvSpPr>
        <p:spPr>
          <a:xfrm>
            <a:off x="2757122" y="3352845"/>
            <a:ext cx="280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Jácome Estrella &amp; </a:t>
            </a:r>
            <a:r>
              <a:rPr lang="es-EC" sz="1600" dirty="0" smtClean="0"/>
              <a:t>Páez </a:t>
            </a:r>
            <a:r>
              <a:rPr lang="es-EC" sz="1600" dirty="0"/>
              <a:t>Pareja, 2014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613107" y="4153644"/>
            <a:ext cx="53285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Falta articulación entre oferta y demanda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Problemas de gobernabilidad – problemas toma decisiones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Falta articulación de redes cooperativas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Alta tasa de interés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/>
              <a:t>Escases de políticas públicas para crecimiento del sector </a:t>
            </a:r>
            <a:endParaRPr lang="es-EC" sz="14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564159" y="4161484"/>
            <a:ext cx="5374711" cy="136089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2627784" y="246929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/>
              <a:t>Tienen </a:t>
            </a:r>
            <a:r>
              <a:rPr lang="es-EC" sz="1400" dirty="0"/>
              <a:t>altos interés que cubren el riesgo y sus costos </a:t>
            </a:r>
            <a:r>
              <a:rPr lang="es-EC" sz="1400" dirty="0" smtClean="0"/>
              <a:t>administrativos por lo que  aún </a:t>
            </a:r>
            <a:r>
              <a:rPr lang="es-EC" sz="1400" dirty="0"/>
              <a:t>no está alineada a una economía responsable, plural y solidaria</a:t>
            </a:r>
          </a:p>
          <a:p>
            <a:pPr algn="just"/>
            <a:endParaRPr lang="es-EC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2604724" y="2452420"/>
            <a:ext cx="5639684" cy="7308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59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3105</TotalTime>
  <Words>1670</Words>
  <Application>Microsoft Office PowerPoint</Application>
  <PresentationFormat>Presentación en pantalla (16:10)</PresentationFormat>
  <Paragraphs>236</Paragraphs>
  <Slides>22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Trebuchet MS</vt:lpstr>
      <vt:lpstr>Wingdings</vt:lpstr>
      <vt:lpstr>Wingdings 3</vt:lpstr>
      <vt:lpstr>Tema1</vt:lpstr>
      <vt:lpstr>DEPARTAMENTO DE CIENCIAS ECONOMICAS, ADMINISTRATIVAS Y DE COMERCIO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Formas de Economía Popular y Solidaria</vt:lpstr>
      <vt:lpstr>Presentación de PowerPoint</vt:lpstr>
      <vt:lpstr>Presentación de PowerPoint</vt:lpstr>
      <vt:lpstr>Presentación de PowerPoint</vt:lpstr>
      <vt:lpstr>Nivel de Educación </vt:lpstr>
      <vt:lpstr>Servicios Básicos </vt:lpstr>
      <vt:lpstr>Nivel de Educación VS Edad </vt:lpstr>
      <vt:lpstr>Ingresos Mensuales VS Servicios Básicos </vt:lpstr>
      <vt:lpstr>Servicios Básicos</vt:lpstr>
      <vt:lpstr>GRUPPO SALINAS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ECONOMICAS, ADMINISTRATIVAS Y DE COMERCIO</dc:title>
  <dc:creator>Personal</dc:creator>
  <cp:lastModifiedBy>Cristina Lopez</cp:lastModifiedBy>
  <cp:revision>140</cp:revision>
  <dcterms:created xsi:type="dcterms:W3CDTF">2018-08-14T16:14:10Z</dcterms:created>
  <dcterms:modified xsi:type="dcterms:W3CDTF">2018-09-17T18:04:38Z</dcterms:modified>
</cp:coreProperties>
</file>