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330" r:id="rId1"/>
  </p:sldMasterIdLst>
  <p:sldIdLst>
    <p:sldId id="256" r:id="rId2"/>
    <p:sldId id="257" r:id="rId3"/>
    <p:sldId id="259" r:id="rId4"/>
    <p:sldId id="264" r:id="rId5"/>
    <p:sldId id="314" r:id="rId6"/>
    <p:sldId id="279" r:id="rId7"/>
    <p:sldId id="280" r:id="rId8"/>
    <p:sldId id="275" r:id="rId9"/>
    <p:sldId id="276" r:id="rId10"/>
    <p:sldId id="277" r:id="rId11"/>
    <p:sldId id="313" r:id="rId12"/>
    <p:sldId id="311" r:id="rId13"/>
    <p:sldId id="312" r:id="rId14"/>
    <p:sldId id="265" r:id="rId15"/>
    <p:sldId id="266" r:id="rId16"/>
    <p:sldId id="268" r:id="rId17"/>
    <p:sldId id="269" r:id="rId18"/>
    <p:sldId id="284" r:id="rId19"/>
    <p:sldId id="285" r:id="rId20"/>
    <p:sldId id="270" r:id="rId21"/>
    <p:sldId id="271" r:id="rId22"/>
    <p:sldId id="283" r:id="rId23"/>
    <p:sldId id="287" r:id="rId24"/>
    <p:sldId id="288" r:id="rId25"/>
    <p:sldId id="301" r:id="rId26"/>
    <p:sldId id="306" r:id="rId27"/>
    <p:sldId id="307" r:id="rId28"/>
    <p:sldId id="308" r:id="rId29"/>
    <p:sldId id="309" r:id="rId30"/>
    <p:sldId id="310" r:id="rId31"/>
    <p:sldId id="286" r:id="rId32"/>
    <p:sldId id="299" r:id="rId33"/>
    <p:sldId id="295" r:id="rId34"/>
    <p:sldId id="296" r:id="rId35"/>
    <p:sldId id="298" r:id="rId36"/>
    <p:sldId id="293" r:id="rId37"/>
    <p:sldId id="294" r:id="rId38"/>
    <p:sldId id="272" r:id="rId39"/>
    <p:sldId id="273"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97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3923" autoAdjust="0"/>
  </p:normalViewPr>
  <p:slideViewPr>
    <p:cSldViewPr snapToGrid="0">
      <p:cViewPr varScale="1">
        <p:scale>
          <a:sx n="68" d="100"/>
          <a:sy n="68"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TESIS%20COPCI\encuestas\excel%20encuest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TESIS%20COPCI\encuestas\excel%20encuest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TESIS%20COPCI\encuestas\excel%20encuest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TESIS%20COPCI\encuestas\excel%20encuest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TESIS%20COPCI\encuestas\excel%20encuesta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219292957689744E-2"/>
          <c:y val="0.10684484451250409"/>
          <c:w val="0.71754193310277581"/>
          <c:h val="0.78631031097499182"/>
        </c:manualLayout>
      </c:layout>
      <c:pieChart>
        <c:varyColors val="1"/>
        <c:ser>
          <c:idx val="0"/>
          <c:order val="0"/>
          <c:tx>
            <c:strRef>
              <c:f>Hoja1!$B$1:$B$2</c:f>
              <c:strCache>
                <c:ptCount val="2"/>
                <c:pt idx="0">
                  <c:v>FRECUENCIA</c:v>
                </c:pt>
                <c:pt idx="1">
                  <c:v>ABSOLUTA</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11-4711-808F-9B18F6B6D87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11-4711-808F-9B18F6B6D87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Hoja1!$A$3:$A$4</c:f>
              <c:strCache>
                <c:ptCount val="2"/>
                <c:pt idx="0">
                  <c:v>Si</c:v>
                </c:pt>
                <c:pt idx="1">
                  <c:v>No</c:v>
                </c:pt>
              </c:strCache>
            </c:strRef>
          </c:cat>
          <c:val>
            <c:numRef>
              <c:f>Hoja1!$B$3:$B$4</c:f>
              <c:numCache>
                <c:formatCode>General</c:formatCode>
                <c:ptCount val="2"/>
                <c:pt idx="0">
                  <c:v>7</c:v>
                </c:pt>
                <c:pt idx="1">
                  <c:v>14</c:v>
                </c:pt>
              </c:numCache>
            </c:numRef>
          </c:val>
          <c:extLst>
            <c:ext xmlns:c16="http://schemas.microsoft.com/office/drawing/2014/chart" uri="{C3380CC4-5D6E-409C-BE32-E72D297353CC}">
              <c16:uniqueId val="{00000004-B211-4711-808F-9B18F6B6D879}"/>
            </c:ext>
          </c:extLst>
        </c:ser>
        <c:ser>
          <c:idx val="1"/>
          <c:order val="1"/>
          <c:tx>
            <c:strRef>
              <c:f>Hoja1!$C$1:$C$2</c:f>
              <c:strCache>
                <c:ptCount val="2"/>
                <c:pt idx="0">
                  <c:v>FRECUENCIA</c:v>
                </c:pt>
                <c:pt idx="1">
                  <c:v>RELATIVA</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11-4711-808F-9B18F6B6D87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B211-4711-808F-9B18F6B6D87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Hoja1!$A$3:$A$4</c:f>
              <c:strCache>
                <c:ptCount val="2"/>
                <c:pt idx="0">
                  <c:v>Si</c:v>
                </c:pt>
                <c:pt idx="1">
                  <c:v>No</c:v>
                </c:pt>
              </c:strCache>
            </c:strRef>
          </c:cat>
          <c:val>
            <c:numRef>
              <c:f>Hoja1!$C$3:$C$4</c:f>
              <c:numCache>
                <c:formatCode>0%</c:formatCode>
                <c:ptCount val="2"/>
                <c:pt idx="0">
                  <c:v>0.33333333333333331</c:v>
                </c:pt>
                <c:pt idx="1">
                  <c:v>0.66666666666666663</c:v>
                </c:pt>
              </c:numCache>
            </c:numRef>
          </c:val>
          <c:extLst>
            <c:ext xmlns:c16="http://schemas.microsoft.com/office/drawing/2014/chart" uri="{C3380CC4-5D6E-409C-BE32-E72D297353CC}">
              <c16:uniqueId val="{00000009-B211-4711-808F-9B18F6B6D87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'pregunta 4'!$B$1:$B$2</c:f>
              <c:strCache>
                <c:ptCount val="2"/>
                <c:pt idx="0">
                  <c:v>Frecuencia </c:v>
                </c:pt>
                <c:pt idx="1">
                  <c:v>Absoluta </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419-482B-87C5-4272C51DEA75}"/>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419-482B-87C5-4272C51DEA75}"/>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4'!$A$3:$A$4</c:f>
              <c:strCache>
                <c:ptCount val="2"/>
                <c:pt idx="0">
                  <c:v>Si</c:v>
                </c:pt>
                <c:pt idx="1">
                  <c:v>No</c:v>
                </c:pt>
              </c:strCache>
            </c:strRef>
          </c:cat>
          <c:val>
            <c:numRef>
              <c:f>'pregunta 4'!$B$3:$B$4</c:f>
              <c:numCache>
                <c:formatCode>General</c:formatCode>
                <c:ptCount val="2"/>
                <c:pt idx="0">
                  <c:v>1</c:v>
                </c:pt>
                <c:pt idx="1">
                  <c:v>20</c:v>
                </c:pt>
              </c:numCache>
            </c:numRef>
          </c:val>
          <c:extLst>
            <c:ext xmlns:c16="http://schemas.microsoft.com/office/drawing/2014/chart" uri="{C3380CC4-5D6E-409C-BE32-E72D297353CC}">
              <c16:uniqueId val="{00000004-B419-482B-87C5-4272C51DEA75}"/>
            </c:ext>
          </c:extLst>
        </c:ser>
        <c:ser>
          <c:idx val="1"/>
          <c:order val="1"/>
          <c:tx>
            <c:strRef>
              <c:f>'pregunta 4'!$C$1:$C$2</c:f>
              <c:strCache>
                <c:ptCount val="2"/>
                <c:pt idx="0">
                  <c:v>Frecuencia </c:v>
                </c:pt>
                <c:pt idx="1">
                  <c:v>Relativa</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419-482B-87C5-4272C51DEA75}"/>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B419-482B-87C5-4272C51DEA75}"/>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4'!$A$3:$A$4</c:f>
              <c:strCache>
                <c:ptCount val="2"/>
                <c:pt idx="0">
                  <c:v>Si</c:v>
                </c:pt>
                <c:pt idx="1">
                  <c:v>No</c:v>
                </c:pt>
              </c:strCache>
            </c:strRef>
          </c:cat>
          <c:val>
            <c:numRef>
              <c:f>'pregunta 4'!$C$3:$C$4</c:f>
              <c:numCache>
                <c:formatCode>0%</c:formatCode>
                <c:ptCount val="2"/>
                <c:pt idx="0">
                  <c:v>4.7619047619047616E-2</c:v>
                </c:pt>
                <c:pt idx="1">
                  <c:v>0.95238095238095233</c:v>
                </c:pt>
              </c:numCache>
            </c:numRef>
          </c:val>
          <c:extLst>
            <c:ext xmlns:c16="http://schemas.microsoft.com/office/drawing/2014/chart" uri="{C3380CC4-5D6E-409C-BE32-E72D297353CC}">
              <c16:uniqueId val="{00000009-B419-482B-87C5-4272C51DEA7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'pregunta 5'!$B$1:$B$2</c:f>
              <c:strCache>
                <c:ptCount val="2"/>
                <c:pt idx="0">
                  <c:v>Frecuencia </c:v>
                </c:pt>
                <c:pt idx="1">
                  <c:v>Absoluta </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6C4-46A7-A03B-FE7B7AD81540}"/>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6C4-46A7-A03B-FE7B7AD81540}"/>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6C4-46A7-A03B-FE7B7AD81540}"/>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5'!$A$3:$A$5</c:f>
              <c:strCache>
                <c:ptCount val="3"/>
                <c:pt idx="0">
                  <c:v>Productividad</c:v>
                </c:pt>
                <c:pt idx="1">
                  <c:v>Liquidez</c:v>
                </c:pt>
                <c:pt idx="2">
                  <c:v>Competitividad</c:v>
                </c:pt>
              </c:strCache>
            </c:strRef>
          </c:cat>
          <c:val>
            <c:numRef>
              <c:f>'pregunta 5'!$B$3:$B$5</c:f>
              <c:numCache>
                <c:formatCode>General</c:formatCode>
                <c:ptCount val="3"/>
                <c:pt idx="0">
                  <c:v>10</c:v>
                </c:pt>
                <c:pt idx="1">
                  <c:v>11</c:v>
                </c:pt>
              </c:numCache>
            </c:numRef>
          </c:val>
          <c:extLst>
            <c:ext xmlns:c16="http://schemas.microsoft.com/office/drawing/2014/chart" uri="{C3380CC4-5D6E-409C-BE32-E72D297353CC}">
              <c16:uniqueId val="{00000006-06C4-46A7-A03B-FE7B7AD81540}"/>
            </c:ext>
          </c:extLst>
        </c:ser>
        <c:ser>
          <c:idx val="1"/>
          <c:order val="1"/>
          <c:tx>
            <c:strRef>
              <c:f>'pregunta 5'!$C$1:$C$2</c:f>
              <c:strCache>
                <c:ptCount val="2"/>
                <c:pt idx="0">
                  <c:v>Frecuencia </c:v>
                </c:pt>
                <c:pt idx="1">
                  <c:v>Relativa</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06C4-46A7-A03B-FE7B7AD81540}"/>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06C4-46A7-A03B-FE7B7AD81540}"/>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06C4-46A7-A03B-FE7B7AD81540}"/>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5'!$A$3:$A$5</c:f>
              <c:strCache>
                <c:ptCount val="3"/>
                <c:pt idx="0">
                  <c:v>Productividad</c:v>
                </c:pt>
                <c:pt idx="1">
                  <c:v>Liquidez</c:v>
                </c:pt>
                <c:pt idx="2">
                  <c:v>Competitividad</c:v>
                </c:pt>
              </c:strCache>
            </c:strRef>
          </c:cat>
          <c:val>
            <c:numRef>
              <c:f>'pregunta 5'!$C$3:$C$5</c:f>
              <c:numCache>
                <c:formatCode>0%</c:formatCode>
                <c:ptCount val="3"/>
                <c:pt idx="0">
                  <c:v>0.47619047619047616</c:v>
                </c:pt>
                <c:pt idx="1">
                  <c:v>0.52380952380952384</c:v>
                </c:pt>
                <c:pt idx="2">
                  <c:v>0</c:v>
                </c:pt>
              </c:numCache>
            </c:numRef>
          </c:val>
          <c:extLst>
            <c:ext xmlns:c16="http://schemas.microsoft.com/office/drawing/2014/chart" uri="{C3380CC4-5D6E-409C-BE32-E72D297353CC}">
              <c16:uniqueId val="{0000000D-06C4-46A7-A03B-FE7B7AD8154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3402817508979391"/>
          <c:y val="0.1617903708857226"/>
          <c:w val="0.56292738818416288"/>
          <c:h val="0.6689182929793899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004542761208774E-3"/>
          <c:y val="0.1390644753476612"/>
          <c:w val="0.78935398234217369"/>
          <c:h val="0.8609355246523388"/>
        </c:manualLayout>
      </c:layout>
      <c:pie3DChart>
        <c:varyColors val="1"/>
        <c:ser>
          <c:idx val="0"/>
          <c:order val="0"/>
          <c:tx>
            <c:strRef>
              <c:f>'pregunta 8'!$B$2</c:f>
              <c:strCache>
                <c:ptCount val="1"/>
                <c:pt idx="0">
                  <c:v>Absoluta </c:v>
                </c:pt>
              </c:strCache>
            </c:strRef>
          </c:tx>
          <c:dPt>
            <c:idx val="0"/>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38D-4BE1-8096-36A5EF44E37E}"/>
              </c:ext>
            </c:extLst>
          </c:dPt>
          <c:dPt>
            <c:idx val="1"/>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38D-4BE1-8096-36A5EF44E37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8'!$A$3:$A$4</c:f>
              <c:strCache>
                <c:ptCount val="2"/>
                <c:pt idx="0">
                  <c:v>Si</c:v>
                </c:pt>
                <c:pt idx="1">
                  <c:v>No</c:v>
                </c:pt>
              </c:strCache>
            </c:strRef>
          </c:cat>
          <c:val>
            <c:numRef>
              <c:f>'pregunta 8'!$B$3:$B$4</c:f>
              <c:numCache>
                <c:formatCode>General</c:formatCode>
                <c:ptCount val="2"/>
                <c:pt idx="0">
                  <c:v>0</c:v>
                </c:pt>
                <c:pt idx="1">
                  <c:v>21</c:v>
                </c:pt>
              </c:numCache>
            </c:numRef>
          </c:val>
          <c:extLst>
            <c:ext xmlns:c16="http://schemas.microsoft.com/office/drawing/2014/chart" uri="{C3380CC4-5D6E-409C-BE32-E72D297353CC}">
              <c16:uniqueId val="{00000004-938D-4BE1-8096-36A5EF44E37E}"/>
            </c:ext>
          </c:extLst>
        </c:ser>
        <c:ser>
          <c:idx val="1"/>
          <c:order val="1"/>
          <c:tx>
            <c:strRef>
              <c:f>'pregunta 8'!$C$2</c:f>
              <c:strCache>
                <c:ptCount val="1"/>
                <c:pt idx="0">
                  <c:v>Relativa</c:v>
                </c:pt>
              </c:strCache>
            </c:strRef>
          </c:tx>
          <c:dPt>
            <c:idx val="0"/>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938D-4BE1-8096-36A5EF44E37E}"/>
              </c:ext>
            </c:extLst>
          </c:dPt>
          <c:dPt>
            <c:idx val="1"/>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938D-4BE1-8096-36A5EF44E37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8'!$A$3:$A$4</c:f>
              <c:strCache>
                <c:ptCount val="2"/>
                <c:pt idx="0">
                  <c:v>Si</c:v>
                </c:pt>
                <c:pt idx="1">
                  <c:v>No</c:v>
                </c:pt>
              </c:strCache>
            </c:strRef>
          </c:cat>
          <c:val>
            <c:numRef>
              <c:f>'pregunta 8'!$C$3:$C$4</c:f>
              <c:numCache>
                <c:formatCode>0%</c:formatCode>
                <c:ptCount val="2"/>
                <c:pt idx="0">
                  <c:v>0</c:v>
                </c:pt>
                <c:pt idx="1">
                  <c:v>1</c:v>
                </c:pt>
              </c:numCache>
            </c:numRef>
          </c:val>
          <c:extLst>
            <c:ext xmlns:c16="http://schemas.microsoft.com/office/drawing/2014/chart" uri="{C3380CC4-5D6E-409C-BE32-E72D297353CC}">
              <c16:uniqueId val="{00000009-938D-4BE1-8096-36A5EF44E37E}"/>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9DB-43B1-B827-C0B3E412FB6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9DB-43B1-B827-C0B3E412FB6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Hoja2!$A$4:$A$5</c:f>
              <c:strCache>
                <c:ptCount val="2"/>
                <c:pt idx="0">
                  <c:v>Si</c:v>
                </c:pt>
                <c:pt idx="1">
                  <c:v>No</c:v>
                </c:pt>
              </c:strCache>
            </c:strRef>
          </c:cat>
          <c:val>
            <c:numRef>
              <c:f>Hoja2!$B$4:$B$5</c:f>
              <c:numCache>
                <c:formatCode>General</c:formatCode>
                <c:ptCount val="2"/>
                <c:pt idx="0">
                  <c:v>6</c:v>
                </c:pt>
                <c:pt idx="1">
                  <c:v>15</c:v>
                </c:pt>
              </c:numCache>
            </c:numRef>
          </c:val>
          <c:extLst>
            <c:ext xmlns:c16="http://schemas.microsoft.com/office/drawing/2014/chart" uri="{C3380CC4-5D6E-409C-BE32-E72D297353CC}">
              <c16:uniqueId val="{00000004-49DB-43B1-B827-C0B3E412FB6A}"/>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49DB-43B1-B827-C0B3E412FB6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49DB-43B1-B827-C0B3E412FB6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Hoja2!$A$4:$A$5</c:f>
              <c:strCache>
                <c:ptCount val="2"/>
                <c:pt idx="0">
                  <c:v>Si</c:v>
                </c:pt>
                <c:pt idx="1">
                  <c:v>No</c:v>
                </c:pt>
              </c:strCache>
            </c:strRef>
          </c:cat>
          <c:val>
            <c:numRef>
              <c:f>Hoja2!$C$4:$C$5</c:f>
              <c:numCache>
                <c:formatCode>0%</c:formatCode>
                <c:ptCount val="2"/>
                <c:pt idx="0">
                  <c:v>0.2857142857142857</c:v>
                </c:pt>
                <c:pt idx="1">
                  <c:v>0.7142857142857143</c:v>
                </c:pt>
              </c:numCache>
            </c:numRef>
          </c:val>
          <c:extLst>
            <c:ext xmlns:c16="http://schemas.microsoft.com/office/drawing/2014/chart" uri="{C3380CC4-5D6E-409C-BE32-E72D297353CC}">
              <c16:uniqueId val="{00000009-49DB-43B1-B827-C0B3E412FB6A}"/>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903616245715909E-2"/>
          <c:y val="5.3870478765547979E-2"/>
          <c:w val="0.59616451731557651"/>
          <c:h val="0.91534639051128175"/>
        </c:manualLayout>
      </c:layout>
      <c:pieChart>
        <c:varyColors val="1"/>
        <c:ser>
          <c:idx val="0"/>
          <c:order val="0"/>
          <c:tx>
            <c:strRef>
              <c:f>Hoja1!$B$1:$B$2</c:f>
              <c:strCache>
                <c:ptCount val="2"/>
                <c:pt idx="0">
                  <c:v>Frecuencia </c:v>
                </c:pt>
                <c:pt idx="1">
                  <c:v>Absoluta </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E77-4F6A-8EEB-21FE7FC78D64}"/>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E77-4F6A-8EEB-21FE7FC78D64}"/>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E77-4F6A-8EEB-21FE7FC78D64}"/>
              </c:ext>
            </c:extLst>
          </c:dPt>
          <c:dLbls>
            <c:dLbl>
              <c:idx val="0"/>
              <c:layout>
                <c:manualLayout>
                  <c:x val="-6.1921041119860021E-2"/>
                  <c:y val="0.1327023184601924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E77-4F6A-8EEB-21FE7FC78D6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Hoja1!$A$3:$A$5</c:f>
              <c:strCache>
                <c:ptCount val="3"/>
                <c:pt idx="0">
                  <c:v>Totalmente de acuerdo </c:v>
                </c:pt>
                <c:pt idx="1">
                  <c:v>Medianamente de acuerdo</c:v>
                </c:pt>
                <c:pt idx="2">
                  <c:v>En desacuerdo</c:v>
                </c:pt>
              </c:strCache>
            </c:strRef>
          </c:cat>
          <c:val>
            <c:numRef>
              <c:f>Hoja1!$B$3:$B$5</c:f>
              <c:numCache>
                <c:formatCode>General</c:formatCode>
                <c:ptCount val="3"/>
                <c:pt idx="0">
                  <c:v>2</c:v>
                </c:pt>
                <c:pt idx="1">
                  <c:v>19</c:v>
                </c:pt>
                <c:pt idx="2">
                  <c:v>0</c:v>
                </c:pt>
              </c:numCache>
            </c:numRef>
          </c:val>
          <c:extLst>
            <c:ext xmlns:c16="http://schemas.microsoft.com/office/drawing/2014/chart" uri="{C3380CC4-5D6E-409C-BE32-E72D297353CC}">
              <c16:uniqueId val="{00000006-CE77-4F6A-8EEB-21FE7FC78D64}"/>
            </c:ext>
          </c:extLst>
        </c:ser>
        <c:ser>
          <c:idx val="1"/>
          <c:order val="1"/>
          <c:tx>
            <c:strRef>
              <c:f>Hoja1!$C$1:$C$2</c:f>
              <c:strCache>
                <c:ptCount val="2"/>
                <c:pt idx="0">
                  <c:v>Frecuencia </c:v>
                </c:pt>
                <c:pt idx="1">
                  <c:v>Relativa</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CE77-4F6A-8EEB-21FE7FC78D64}"/>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CE77-4F6A-8EEB-21FE7FC78D64}"/>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CE77-4F6A-8EEB-21FE7FC78D6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Hoja1!$A$3:$A$5</c:f>
              <c:strCache>
                <c:ptCount val="3"/>
                <c:pt idx="0">
                  <c:v>Totalmente de acuerdo </c:v>
                </c:pt>
                <c:pt idx="1">
                  <c:v>Medianamente de acuerdo</c:v>
                </c:pt>
                <c:pt idx="2">
                  <c:v>En desacuerdo</c:v>
                </c:pt>
              </c:strCache>
            </c:strRef>
          </c:cat>
          <c:val>
            <c:numRef>
              <c:f>Hoja1!$C$3:$C$5</c:f>
              <c:numCache>
                <c:formatCode>0%</c:formatCode>
                <c:ptCount val="3"/>
                <c:pt idx="0">
                  <c:v>9.5238095238095233E-2</c:v>
                </c:pt>
                <c:pt idx="1">
                  <c:v>0.90476190476190477</c:v>
                </c:pt>
                <c:pt idx="2">
                  <c:v>0</c:v>
                </c:pt>
              </c:numCache>
            </c:numRef>
          </c:val>
          <c:extLst>
            <c:ext xmlns:c16="http://schemas.microsoft.com/office/drawing/2014/chart" uri="{C3380CC4-5D6E-409C-BE32-E72D297353CC}">
              <c16:uniqueId val="{0000000D-CE77-4F6A-8EEB-21FE7FC78D6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568568989117324"/>
          <c:y val="0.13019476692837378"/>
          <c:w val="0.34366026535839644"/>
          <c:h val="0.6511086623305676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'pregunta 6'!$B$1:$B$2</c:f>
              <c:strCache>
                <c:ptCount val="2"/>
                <c:pt idx="0">
                  <c:v>Frecuencia </c:v>
                </c:pt>
                <c:pt idx="1">
                  <c:v>Absoluta </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F16-44E4-B4D3-5A117E5469AA}"/>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F16-44E4-B4D3-5A117E5469AA}"/>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F16-44E4-B4D3-5A117E5469AA}"/>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F16-44E4-B4D3-5A117E5469AA}"/>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F16-44E4-B4D3-5A117E5469AA}"/>
              </c:ext>
            </c:extLst>
          </c:dPt>
          <c:dPt>
            <c:idx val="5"/>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F16-44E4-B4D3-5A117E5469AA}"/>
              </c:ext>
            </c:extLst>
          </c:dPt>
          <c:dPt>
            <c:idx val="6"/>
            <c:bubble3D val="0"/>
            <c:spPr>
              <a:solidFill>
                <a:schemeClr val="accent2">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EF16-44E4-B4D3-5A117E5469A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6'!$A$3:$A$9</c:f>
              <c:strCache>
                <c:ptCount val="7"/>
                <c:pt idx="0">
                  <c:v>Deduccines especiales para PYMES</c:v>
                </c:pt>
                <c:pt idx="1">
                  <c:v>Exenciones</c:v>
                </c:pt>
                <c:pt idx="2">
                  <c:v>Reduccion del Impuesto a la Renta 22%</c:v>
                </c:pt>
                <c:pt idx="3">
                  <c:v>Reinversion de utilidades</c:v>
                </c:pt>
                <c:pt idx="4">
                  <c:v>Deducciones adicionales por empleo</c:v>
                </c:pt>
                <c:pt idx="5">
                  <c:v>Exoneraciones por nuevas inversiones </c:v>
                </c:pt>
                <c:pt idx="6">
                  <c:v>Deducciones adicionales por activos productivos </c:v>
                </c:pt>
              </c:strCache>
            </c:strRef>
          </c:cat>
          <c:val>
            <c:numRef>
              <c:f>'pregunta 6'!$B$3:$B$9</c:f>
              <c:numCache>
                <c:formatCode>General</c:formatCode>
                <c:ptCount val="7"/>
                <c:pt idx="0">
                  <c:v>0</c:v>
                </c:pt>
                <c:pt idx="1">
                  <c:v>0</c:v>
                </c:pt>
                <c:pt idx="2">
                  <c:v>21</c:v>
                </c:pt>
                <c:pt idx="3">
                  <c:v>0</c:v>
                </c:pt>
                <c:pt idx="4">
                  <c:v>0</c:v>
                </c:pt>
                <c:pt idx="5">
                  <c:v>0</c:v>
                </c:pt>
                <c:pt idx="6">
                  <c:v>0</c:v>
                </c:pt>
              </c:numCache>
            </c:numRef>
          </c:val>
          <c:extLst>
            <c:ext xmlns:c16="http://schemas.microsoft.com/office/drawing/2014/chart" uri="{C3380CC4-5D6E-409C-BE32-E72D297353CC}">
              <c16:uniqueId val="{0000000E-EF16-44E4-B4D3-5A117E5469AA}"/>
            </c:ext>
          </c:extLst>
        </c:ser>
        <c:ser>
          <c:idx val="1"/>
          <c:order val="1"/>
          <c:tx>
            <c:strRef>
              <c:f>'pregunta 6'!$C$1:$C$2</c:f>
              <c:strCache>
                <c:ptCount val="2"/>
                <c:pt idx="0">
                  <c:v>Frecuencia </c:v>
                </c:pt>
                <c:pt idx="1">
                  <c:v>Relativa</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EF16-44E4-B4D3-5A117E5469AA}"/>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EF16-44E4-B4D3-5A117E5469AA}"/>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EF16-44E4-B4D3-5A117E5469AA}"/>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6-EF16-44E4-B4D3-5A117E5469AA}"/>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8-EF16-44E4-B4D3-5A117E5469AA}"/>
              </c:ext>
            </c:extLst>
          </c:dPt>
          <c:dPt>
            <c:idx val="5"/>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A-EF16-44E4-B4D3-5A117E5469AA}"/>
              </c:ext>
            </c:extLst>
          </c:dPt>
          <c:dPt>
            <c:idx val="6"/>
            <c:bubble3D val="0"/>
            <c:spPr>
              <a:solidFill>
                <a:schemeClr val="accent2">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C-EF16-44E4-B4D3-5A117E5469A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6'!$A$3:$A$9</c:f>
              <c:strCache>
                <c:ptCount val="7"/>
                <c:pt idx="0">
                  <c:v>Deduccines especiales para PYMES</c:v>
                </c:pt>
                <c:pt idx="1">
                  <c:v>Exenciones</c:v>
                </c:pt>
                <c:pt idx="2">
                  <c:v>Reduccion del Impuesto a la Renta 22%</c:v>
                </c:pt>
                <c:pt idx="3">
                  <c:v>Reinversion de utilidades</c:v>
                </c:pt>
                <c:pt idx="4">
                  <c:v>Deducciones adicionales por empleo</c:v>
                </c:pt>
                <c:pt idx="5">
                  <c:v>Exoneraciones por nuevas inversiones </c:v>
                </c:pt>
                <c:pt idx="6">
                  <c:v>Deducciones adicionales por activos productivos </c:v>
                </c:pt>
              </c:strCache>
            </c:strRef>
          </c:cat>
          <c:val>
            <c:numRef>
              <c:f>'pregunta 6'!$C$3:$C$9</c:f>
              <c:numCache>
                <c:formatCode>0%</c:formatCode>
                <c:ptCount val="7"/>
                <c:pt idx="0">
                  <c:v>0</c:v>
                </c:pt>
                <c:pt idx="1">
                  <c:v>0</c:v>
                </c:pt>
                <c:pt idx="2">
                  <c:v>1</c:v>
                </c:pt>
                <c:pt idx="3">
                  <c:v>0</c:v>
                </c:pt>
                <c:pt idx="4">
                  <c:v>0</c:v>
                </c:pt>
                <c:pt idx="5">
                  <c:v>0</c:v>
                </c:pt>
                <c:pt idx="6">
                  <c:v>0</c:v>
                </c:pt>
              </c:numCache>
            </c:numRef>
          </c:val>
          <c:extLst>
            <c:ext xmlns:c16="http://schemas.microsoft.com/office/drawing/2014/chart" uri="{C3380CC4-5D6E-409C-BE32-E72D297353CC}">
              <c16:uniqueId val="{0000001D-EF16-44E4-B4D3-5A117E5469A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3134851107332281"/>
          <c:y val="0"/>
          <c:w val="0.66969183975059721"/>
          <c:h val="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s>
</file>

<file path=ppt/diagrams/_rels/data15.xml.rels><?xml version="1.0" encoding="UTF-8" standalone="yes"?>
<Relationships xmlns="http://schemas.openxmlformats.org/package/2006/relationships"><Relationship Id="rId1" Type="http://schemas.openxmlformats.org/officeDocument/2006/relationships/image" Target="../media/image17.jpg"/></Relationships>
</file>

<file path=ppt/diagrams/_rels/data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 Id="rId4" Type="http://schemas.openxmlformats.org/officeDocument/2006/relationships/image" Target="../media/image21.jpg"/></Relationships>
</file>

<file path=ppt/diagrams/_rels/data17.xml.rels><?xml version="1.0" encoding="UTF-8" standalone="yes"?>
<Relationships xmlns="http://schemas.openxmlformats.org/package/2006/relationships"><Relationship Id="rId1" Type="http://schemas.openxmlformats.org/officeDocument/2006/relationships/image" Target="../media/image22.jpg"/></Relationships>
</file>

<file path=ppt/diagrams/_rels/data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s>
</file>

<file path=ppt/diagrams/_rels/drawing15.xml.rels><?xml version="1.0" encoding="UTF-8" standalone="yes"?>
<Relationships xmlns="http://schemas.openxmlformats.org/package/2006/relationships"><Relationship Id="rId1" Type="http://schemas.openxmlformats.org/officeDocument/2006/relationships/image" Target="../media/image17.jpg"/></Relationships>
</file>

<file path=ppt/diagrams/_rels/drawing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 Id="rId4" Type="http://schemas.openxmlformats.org/officeDocument/2006/relationships/image" Target="../media/image21.jpg"/></Relationships>
</file>

<file path=ppt/diagrams/_rels/drawing17.xml.rels><?xml version="1.0" encoding="UTF-8" standalone="yes"?>
<Relationships xmlns="http://schemas.openxmlformats.org/package/2006/relationships"><Relationship Id="rId1" Type="http://schemas.openxmlformats.org/officeDocument/2006/relationships/image" Target="../media/image22.jpg"/></Relationships>
</file>

<file path=ppt/diagrams/_rels/drawing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2E47A-A3B9-4E6F-BB8C-6448767916CE}" type="doc">
      <dgm:prSet loTypeId="urn:microsoft.com/office/officeart/2005/8/layout/hList7" loCatId="list" qsTypeId="urn:microsoft.com/office/officeart/2005/8/quickstyle/simple1" qsCatId="simple" csTypeId="urn:microsoft.com/office/officeart/2005/8/colors/colorful1" csCatId="colorful" phldr="1"/>
      <dgm:spPr/>
    </dgm:pt>
    <dgm:pt modelId="{D4FC1FE1-D2C7-498C-9861-300AEAA5929B}">
      <dgm:prSet phldrT="[Texto]" custT="1"/>
      <dgm:spPr/>
      <dgm:t>
        <a:bodyPr/>
        <a:lstStyle/>
        <a:p>
          <a:r>
            <a:rPr lang="es-EC" sz="1800" dirty="0"/>
            <a:t>Economía ecuatoriana se basa en la exportación de materias primas </a:t>
          </a:r>
        </a:p>
      </dgm:t>
    </dgm:pt>
    <dgm:pt modelId="{4AA96AEC-9319-4482-ACD5-AC44CE0DB359}" type="parTrans" cxnId="{33F7CE4E-CE55-4944-B4E6-B3596B00A4A5}">
      <dgm:prSet/>
      <dgm:spPr/>
      <dgm:t>
        <a:bodyPr/>
        <a:lstStyle/>
        <a:p>
          <a:endParaRPr lang="es-EC" sz="2000"/>
        </a:p>
      </dgm:t>
    </dgm:pt>
    <dgm:pt modelId="{F4DDF699-D26C-4270-87B1-79041A282B96}" type="sibTrans" cxnId="{33F7CE4E-CE55-4944-B4E6-B3596B00A4A5}">
      <dgm:prSet/>
      <dgm:spPr/>
      <dgm:t>
        <a:bodyPr/>
        <a:lstStyle/>
        <a:p>
          <a:endParaRPr lang="es-EC" sz="2000"/>
        </a:p>
      </dgm:t>
    </dgm:pt>
    <dgm:pt modelId="{6F8F21E5-7A7D-4954-B24C-5985354AAD92}">
      <dgm:prSet phldrT="[Texto]" custT="1"/>
      <dgm:spPr/>
      <dgm:t>
        <a:bodyPr/>
        <a:lstStyle/>
        <a:p>
          <a:r>
            <a:rPr lang="es-EC" sz="1800" dirty="0"/>
            <a:t>Políticas Estatales (Matriz Productiva)</a:t>
          </a:r>
        </a:p>
      </dgm:t>
    </dgm:pt>
    <dgm:pt modelId="{1D68EDA2-8EFF-4D37-81D8-20C6EC0060D5}" type="parTrans" cxnId="{D7403895-22A8-40AB-8E06-6F885D4C856C}">
      <dgm:prSet/>
      <dgm:spPr/>
      <dgm:t>
        <a:bodyPr/>
        <a:lstStyle/>
        <a:p>
          <a:endParaRPr lang="es-EC" sz="2000"/>
        </a:p>
      </dgm:t>
    </dgm:pt>
    <dgm:pt modelId="{6D18A461-3C46-4807-9C68-B80DBDB5610A}" type="sibTrans" cxnId="{D7403895-22A8-40AB-8E06-6F885D4C856C}">
      <dgm:prSet/>
      <dgm:spPr/>
      <dgm:t>
        <a:bodyPr/>
        <a:lstStyle/>
        <a:p>
          <a:endParaRPr lang="es-EC" sz="2000"/>
        </a:p>
      </dgm:t>
    </dgm:pt>
    <dgm:pt modelId="{EAC2B379-17E8-4862-96A3-8A0EE160E376}">
      <dgm:prSet phldrT="[Texto]" custT="1"/>
      <dgm:spPr/>
      <dgm:t>
        <a:bodyPr/>
        <a:lstStyle/>
        <a:p>
          <a:r>
            <a:rPr lang="es-EC" sz="1800" dirty="0"/>
            <a:t>Busca una economía basado en la industrialización</a:t>
          </a:r>
        </a:p>
      </dgm:t>
    </dgm:pt>
    <dgm:pt modelId="{6C71522C-4176-4FED-BB93-EC616484A2F3}" type="parTrans" cxnId="{09BDC7B7-6D10-4CE9-882C-DAFF5A154FBE}">
      <dgm:prSet/>
      <dgm:spPr/>
      <dgm:t>
        <a:bodyPr/>
        <a:lstStyle/>
        <a:p>
          <a:endParaRPr lang="es-EC" sz="2000"/>
        </a:p>
      </dgm:t>
    </dgm:pt>
    <dgm:pt modelId="{0B1CB7BD-12B1-4969-A1DD-804C5C46BFBA}" type="sibTrans" cxnId="{09BDC7B7-6D10-4CE9-882C-DAFF5A154FBE}">
      <dgm:prSet/>
      <dgm:spPr/>
      <dgm:t>
        <a:bodyPr/>
        <a:lstStyle/>
        <a:p>
          <a:endParaRPr lang="es-EC" sz="2000"/>
        </a:p>
      </dgm:t>
    </dgm:pt>
    <dgm:pt modelId="{DA889EAA-84C8-4178-BD52-4D68F47D9813}" type="pres">
      <dgm:prSet presAssocID="{7A82E47A-A3B9-4E6F-BB8C-6448767916CE}" presName="Name0" presStyleCnt="0">
        <dgm:presLayoutVars>
          <dgm:dir/>
          <dgm:resizeHandles val="exact"/>
        </dgm:presLayoutVars>
      </dgm:prSet>
      <dgm:spPr/>
    </dgm:pt>
    <dgm:pt modelId="{C1871C2F-193E-4FBE-8F59-5E9DA7C9BF5E}" type="pres">
      <dgm:prSet presAssocID="{7A82E47A-A3B9-4E6F-BB8C-6448767916CE}" presName="fgShape" presStyleLbl="fgShp" presStyleIdx="0" presStyleCnt="1"/>
      <dgm:spPr/>
    </dgm:pt>
    <dgm:pt modelId="{7EBB8DF8-BA93-4AF6-A6DB-2CF38DCEAA8B}" type="pres">
      <dgm:prSet presAssocID="{7A82E47A-A3B9-4E6F-BB8C-6448767916CE}" presName="linComp" presStyleCnt="0"/>
      <dgm:spPr/>
    </dgm:pt>
    <dgm:pt modelId="{C2BEA21F-B6EB-4CF6-B88E-9DC92F0B762C}" type="pres">
      <dgm:prSet presAssocID="{D4FC1FE1-D2C7-498C-9861-300AEAA5929B}" presName="compNode" presStyleCnt="0"/>
      <dgm:spPr/>
    </dgm:pt>
    <dgm:pt modelId="{E8C97130-41FA-4384-8E00-EB5605C8C7CE}" type="pres">
      <dgm:prSet presAssocID="{D4FC1FE1-D2C7-498C-9861-300AEAA5929B}" presName="bkgdShape" presStyleLbl="node1" presStyleIdx="0" presStyleCnt="3" custLinFactNeighborX="-1255"/>
      <dgm:spPr/>
    </dgm:pt>
    <dgm:pt modelId="{5D30002A-EAF7-4B07-A537-C44FC16E7315}" type="pres">
      <dgm:prSet presAssocID="{D4FC1FE1-D2C7-498C-9861-300AEAA5929B}" presName="nodeTx" presStyleLbl="node1" presStyleIdx="0" presStyleCnt="3">
        <dgm:presLayoutVars>
          <dgm:bulletEnabled val="1"/>
        </dgm:presLayoutVars>
      </dgm:prSet>
      <dgm:spPr/>
    </dgm:pt>
    <dgm:pt modelId="{19991EAF-3A2F-4DE7-AEDB-FD6AEEB15050}" type="pres">
      <dgm:prSet presAssocID="{D4FC1FE1-D2C7-498C-9861-300AEAA5929B}" presName="invisiNode" presStyleLbl="node1" presStyleIdx="0" presStyleCnt="3"/>
      <dgm:spPr/>
    </dgm:pt>
    <dgm:pt modelId="{AF7CB9E4-6F2D-46F2-98DD-3DA57340EE47}" type="pres">
      <dgm:prSet presAssocID="{D4FC1FE1-D2C7-498C-9861-300AEAA5929B}"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0000" r="-60000"/>
          </a:stretch>
        </a:blipFill>
      </dgm:spPr>
    </dgm:pt>
    <dgm:pt modelId="{CA8067AD-ACE7-4F60-A045-AACA19A858C7}" type="pres">
      <dgm:prSet presAssocID="{F4DDF699-D26C-4270-87B1-79041A282B96}" presName="sibTrans" presStyleLbl="sibTrans2D1" presStyleIdx="0" presStyleCnt="0"/>
      <dgm:spPr/>
    </dgm:pt>
    <dgm:pt modelId="{4C28A006-3F42-4CCE-B85E-06EE5C69A4D3}" type="pres">
      <dgm:prSet presAssocID="{6F8F21E5-7A7D-4954-B24C-5985354AAD92}" presName="compNode" presStyleCnt="0"/>
      <dgm:spPr/>
    </dgm:pt>
    <dgm:pt modelId="{64A4C68E-8C23-4669-A343-7F5D54662E74}" type="pres">
      <dgm:prSet presAssocID="{6F8F21E5-7A7D-4954-B24C-5985354AAD92}" presName="bkgdShape" presStyleLbl="node1" presStyleIdx="1" presStyleCnt="3" custLinFactNeighborX="-3138" custLinFactNeighborY="-1306"/>
      <dgm:spPr/>
    </dgm:pt>
    <dgm:pt modelId="{7876FB7E-F021-4A62-AD8E-2A5107F5886A}" type="pres">
      <dgm:prSet presAssocID="{6F8F21E5-7A7D-4954-B24C-5985354AAD92}" presName="nodeTx" presStyleLbl="node1" presStyleIdx="1" presStyleCnt="3">
        <dgm:presLayoutVars>
          <dgm:bulletEnabled val="1"/>
        </dgm:presLayoutVars>
      </dgm:prSet>
      <dgm:spPr/>
    </dgm:pt>
    <dgm:pt modelId="{E92568E9-88B8-4A0D-A740-38BF94C054A0}" type="pres">
      <dgm:prSet presAssocID="{6F8F21E5-7A7D-4954-B24C-5985354AAD92}" presName="invisiNode" presStyleLbl="node1" presStyleIdx="1" presStyleCnt="3"/>
      <dgm:spPr/>
    </dgm:pt>
    <dgm:pt modelId="{3B7A566C-A24E-4D1A-9950-708BF9C860A3}" type="pres">
      <dgm:prSet presAssocID="{6F8F21E5-7A7D-4954-B24C-5985354AAD92}" presName="imagNode" presStyleLbl="fgImgPlace1" presStyleIdx="1" presStyleCnt="3" custLinFactNeighborX="-14657" custLinFactNeighborY="10948"/>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38B65771-1764-400A-A699-2F96F40E89F6}" type="pres">
      <dgm:prSet presAssocID="{6D18A461-3C46-4807-9C68-B80DBDB5610A}" presName="sibTrans" presStyleLbl="sibTrans2D1" presStyleIdx="0" presStyleCnt="0"/>
      <dgm:spPr/>
    </dgm:pt>
    <dgm:pt modelId="{9C3F5496-ED9C-42BA-8511-5886FCBA7BDD}" type="pres">
      <dgm:prSet presAssocID="{EAC2B379-17E8-4862-96A3-8A0EE160E376}" presName="compNode" presStyleCnt="0"/>
      <dgm:spPr/>
    </dgm:pt>
    <dgm:pt modelId="{3D97A6BD-8CAF-4D82-A607-BE06A5685022}" type="pres">
      <dgm:prSet presAssocID="{EAC2B379-17E8-4862-96A3-8A0EE160E376}" presName="bkgdShape" presStyleLbl="node1" presStyleIdx="2" presStyleCnt="3" custLinFactNeighborX="-4029" custLinFactNeighborY="43"/>
      <dgm:spPr/>
    </dgm:pt>
    <dgm:pt modelId="{DE9F289E-3BF0-44EC-8413-E59DA7D8BD77}" type="pres">
      <dgm:prSet presAssocID="{EAC2B379-17E8-4862-96A3-8A0EE160E376}" presName="nodeTx" presStyleLbl="node1" presStyleIdx="2" presStyleCnt="3">
        <dgm:presLayoutVars>
          <dgm:bulletEnabled val="1"/>
        </dgm:presLayoutVars>
      </dgm:prSet>
      <dgm:spPr/>
    </dgm:pt>
    <dgm:pt modelId="{7415D76E-58A0-40A7-9D22-2989D70E8EE7}" type="pres">
      <dgm:prSet presAssocID="{EAC2B379-17E8-4862-96A3-8A0EE160E376}" presName="invisiNode" presStyleLbl="node1" presStyleIdx="2" presStyleCnt="3"/>
      <dgm:spPr/>
    </dgm:pt>
    <dgm:pt modelId="{27C4F593-6387-48F6-9AF8-A1E18EC0D13B}" type="pres">
      <dgm:prSet presAssocID="{EAC2B379-17E8-4862-96A3-8A0EE160E376}" presName="imagNode" presStyleLbl="fgImgPlace1" presStyleIdx="2" presStyleCnt="3" custLinFactNeighborX="-18839" custLinFactNeighborY="5161"/>
      <dgm:spPr>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dgm:spPr>
    </dgm:pt>
  </dgm:ptLst>
  <dgm:cxnLst>
    <dgm:cxn modelId="{B445194B-B45A-4E17-A366-CC24A477A1E5}" type="presOf" srcId="{6D18A461-3C46-4807-9C68-B80DBDB5610A}" destId="{38B65771-1764-400A-A699-2F96F40E89F6}" srcOrd="0" destOrd="0" presId="urn:microsoft.com/office/officeart/2005/8/layout/hList7"/>
    <dgm:cxn modelId="{D85C3B6E-B557-41F3-AF95-1C7F55CD8C07}" type="presOf" srcId="{EAC2B379-17E8-4862-96A3-8A0EE160E376}" destId="{DE9F289E-3BF0-44EC-8413-E59DA7D8BD77}" srcOrd="1" destOrd="0" presId="urn:microsoft.com/office/officeart/2005/8/layout/hList7"/>
    <dgm:cxn modelId="{33F7CE4E-CE55-4944-B4E6-B3596B00A4A5}" srcId="{7A82E47A-A3B9-4E6F-BB8C-6448767916CE}" destId="{D4FC1FE1-D2C7-498C-9861-300AEAA5929B}" srcOrd="0" destOrd="0" parTransId="{4AA96AEC-9319-4482-ACD5-AC44CE0DB359}" sibTransId="{F4DDF699-D26C-4270-87B1-79041A282B96}"/>
    <dgm:cxn modelId="{5DA65D8A-FF38-4F32-ABC4-E2113A331673}" type="presOf" srcId="{D4FC1FE1-D2C7-498C-9861-300AEAA5929B}" destId="{5D30002A-EAF7-4B07-A537-C44FC16E7315}" srcOrd="1" destOrd="0" presId="urn:microsoft.com/office/officeart/2005/8/layout/hList7"/>
    <dgm:cxn modelId="{29762B8B-F601-4C31-8F0C-F4889CE8FE91}" type="presOf" srcId="{EAC2B379-17E8-4862-96A3-8A0EE160E376}" destId="{3D97A6BD-8CAF-4D82-A607-BE06A5685022}" srcOrd="0" destOrd="0" presId="urn:microsoft.com/office/officeart/2005/8/layout/hList7"/>
    <dgm:cxn modelId="{D7403895-22A8-40AB-8E06-6F885D4C856C}" srcId="{7A82E47A-A3B9-4E6F-BB8C-6448767916CE}" destId="{6F8F21E5-7A7D-4954-B24C-5985354AAD92}" srcOrd="1" destOrd="0" parTransId="{1D68EDA2-8EFF-4D37-81D8-20C6EC0060D5}" sibTransId="{6D18A461-3C46-4807-9C68-B80DBDB5610A}"/>
    <dgm:cxn modelId="{6A31CCAC-BE60-4D39-B8EA-EE5049BFC4CE}" type="presOf" srcId="{7A82E47A-A3B9-4E6F-BB8C-6448767916CE}" destId="{DA889EAA-84C8-4178-BD52-4D68F47D9813}" srcOrd="0" destOrd="0" presId="urn:microsoft.com/office/officeart/2005/8/layout/hList7"/>
    <dgm:cxn modelId="{09BDC7B7-6D10-4CE9-882C-DAFF5A154FBE}" srcId="{7A82E47A-A3B9-4E6F-BB8C-6448767916CE}" destId="{EAC2B379-17E8-4862-96A3-8A0EE160E376}" srcOrd="2" destOrd="0" parTransId="{6C71522C-4176-4FED-BB93-EC616484A2F3}" sibTransId="{0B1CB7BD-12B1-4969-A1DD-804C5C46BFBA}"/>
    <dgm:cxn modelId="{CC28E6C3-D731-43D6-A061-4DB75EF96BEC}" type="presOf" srcId="{D4FC1FE1-D2C7-498C-9861-300AEAA5929B}" destId="{E8C97130-41FA-4384-8E00-EB5605C8C7CE}" srcOrd="0" destOrd="0" presId="urn:microsoft.com/office/officeart/2005/8/layout/hList7"/>
    <dgm:cxn modelId="{236692CA-2208-47A7-8893-1DDBDB99663D}" type="presOf" srcId="{6F8F21E5-7A7D-4954-B24C-5985354AAD92}" destId="{7876FB7E-F021-4A62-AD8E-2A5107F5886A}" srcOrd="1" destOrd="0" presId="urn:microsoft.com/office/officeart/2005/8/layout/hList7"/>
    <dgm:cxn modelId="{BCD84CCC-5F3F-45E5-817B-F957CA4040C7}" type="presOf" srcId="{6F8F21E5-7A7D-4954-B24C-5985354AAD92}" destId="{64A4C68E-8C23-4669-A343-7F5D54662E74}" srcOrd="0" destOrd="0" presId="urn:microsoft.com/office/officeart/2005/8/layout/hList7"/>
    <dgm:cxn modelId="{954115E8-E2F9-4C90-87AB-27537F80B552}" type="presOf" srcId="{F4DDF699-D26C-4270-87B1-79041A282B96}" destId="{CA8067AD-ACE7-4F60-A045-AACA19A858C7}" srcOrd="0" destOrd="0" presId="urn:microsoft.com/office/officeart/2005/8/layout/hList7"/>
    <dgm:cxn modelId="{30418E1E-6BF9-4116-A08C-4A4332F241CC}" type="presParOf" srcId="{DA889EAA-84C8-4178-BD52-4D68F47D9813}" destId="{C1871C2F-193E-4FBE-8F59-5E9DA7C9BF5E}" srcOrd="0" destOrd="0" presId="urn:microsoft.com/office/officeart/2005/8/layout/hList7"/>
    <dgm:cxn modelId="{967802B7-2541-4ED9-BCE8-7F28BA7CAB2C}" type="presParOf" srcId="{DA889EAA-84C8-4178-BD52-4D68F47D9813}" destId="{7EBB8DF8-BA93-4AF6-A6DB-2CF38DCEAA8B}" srcOrd="1" destOrd="0" presId="urn:microsoft.com/office/officeart/2005/8/layout/hList7"/>
    <dgm:cxn modelId="{B3CCB39E-17E5-484C-ADE1-03413589BE3E}" type="presParOf" srcId="{7EBB8DF8-BA93-4AF6-A6DB-2CF38DCEAA8B}" destId="{C2BEA21F-B6EB-4CF6-B88E-9DC92F0B762C}" srcOrd="0" destOrd="0" presId="urn:microsoft.com/office/officeart/2005/8/layout/hList7"/>
    <dgm:cxn modelId="{38D1C234-D009-48CE-8BE4-9E5D856245D5}" type="presParOf" srcId="{C2BEA21F-B6EB-4CF6-B88E-9DC92F0B762C}" destId="{E8C97130-41FA-4384-8E00-EB5605C8C7CE}" srcOrd="0" destOrd="0" presId="urn:microsoft.com/office/officeart/2005/8/layout/hList7"/>
    <dgm:cxn modelId="{E73F164C-0AF9-4063-B2E0-B5A5B38F7ADE}" type="presParOf" srcId="{C2BEA21F-B6EB-4CF6-B88E-9DC92F0B762C}" destId="{5D30002A-EAF7-4B07-A537-C44FC16E7315}" srcOrd="1" destOrd="0" presId="urn:microsoft.com/office/officeart/2005/8/layout/hList7"/>
    <dgm:cxn modelId="{C60D1FA0-23A4-41E4-B4DC-D64D8DAAD37F}" type="presParOf" srcId="{C2BEA21F-B6EB-4CF6-B88E-9DC92F0B762C}" destId="{19991EAF-3A2F-4DE7-AEDB-FD6AEEB15050}" srcOrd="2" destOrd="0" presId="urn:microsoft.com/office/officeart/2005/8/layout/hList7"/>
    <dgm:cxn modelId="{A1E4469A-B0DD-4515-8633-6CB76B4084EC}" type="presParOf" srcId="{C2BEA21F-B6EB-4CF6-B88E-9DC92F0B762C}" destId="{AF7CB9E4-6F2D-46F2-98DD-3DA57340EE47}" srcOrd="3" destOrd="0" presId="urn:microsoft.com/office/officeart/2005/8/layout/hList7"/>
    <dgm:cxn modelId="{31185A66-44A9-4994-94D7-DDD81DBF083F}" type="presParOf" srcId="{7EBB8DF8-BA93-4AF6-A6DB-2CF38DCEAA8B}" destId="{CA8067AD-ACE7-4F60-A045-AACA19A858C7}" srcOrd="1" destOrd="0" presId="urn:microsoft.com/office/officeart/2005/8/layout/hList7"/>
    <dgm:cxn modelId="{37DDBC0C-AC7C-4692-B48C-BA2CDF2300F7}" type="presParOf" srcId="{7EBB8DF8-BA93-4AF6-A6DB-2CF38DCEAA8B}" destId="{4C28A006-3F42-4CCE-B85E-06EE5C69A4D3}" srcOrd="2" destOrd="0" presId="urn:microsoft.com/office/officeart/2005/8/layout/hList7"/>
    <dgm:cxn modelId="{86496908-1DE5-45CE-B468-878B13A3EA70}" type="presParOf" srcId="{4C28A006-3F42-4CCE-B85E-06EE5C69A4D3}" destId="{64A4C68E-8C23-4669-A343-7F5D54662E74}" srcOrd="0" destOrd="0" presId="urn:microsoft.com/office/officeart/2005/8/layout/hList7"/>
    <dgm:cxn modelId="{D29C4771-B9AD-4CA4-ACDA-F12B7310F1DC}" type="presParOf" srcId="{4C28A006-3F42-4CCE-B85E-06EE5C69A4D3}" destId="{7876FB7E-F021-4A62-AD8E-2A5107F5886A}" srcOrd="1" destOrd="0" presId="urn:microsoft.com/office/officeart/2005/8/layout/hList7"/>
    <dgm:cxn modelId="{A95BD169-5F04-4DED-BD8D-496167D7F2B1}" type="presParOf" srcId="{4C28A006-3F42-4CCE-B85E-06EE5C69A4D3}" destId="{E92568E9-88B8-4A0D-A740-38BF94C054A0}" srcOrd="2" destOrd="0" presId="urn:microsoft.com/office/officeart/2005/8/layout/hList7"/>
    <dgm:cxn modelId="{FDD63923-CD2E-4DB3-BB84-FA7ABBC328F9}" type="presParOf" srcId="{4C28A006-3F42-4CCE-B85E-06EE5C69A4D3}" destId="{3B7A566C-A24E-4D1A-9950-708BF9C860A3}" srcOrd="3" destOrd="0" presId="urn:microsoft.com/office/officeart/2005/8/layout/hList7"/>
    <dgm:cxn modelId="{E9E942AB-955A-420C-91B0-11CE556AF8F1}" type="presParOf" srcId="{7EBB8DF8-BA93-4AF6-A6DB-2CF38DCEAA8B}" destId="{38B65771-1764-400A-A699-2F96F40E89F6}" srcOrd="3" destOrd="0" presId="urn:microsoft.com/office/officeart/2005/8/layout/hList7"/>
    <dgm:cxn modelId="{639F3CBA-531E-4CDC-9336-D9A02BABD293}" type="presParOf" srcId="{7EBB8DF8-BA93-4AF6-A6DB-2CF38DCEAA8B}" destId="{9C3F5496-ED9C-42BA-8511-5886FCBA7BDD}" srcOrd="4" destOrd="0" presId="urn:microsoft.com/office/officeart/2005/8/layout/hList7"/>
    <dgm:cxn modelId="{701C9FFE-AD9B-4C15-A509-EB8B04D84853}" type="presParOf" srcId="{9C3F5496-ED9C-42BA-8511-5886FCBA7BDD}" destId="{3D97A6BD-8CAF-4D82-A607-BE06A5685022}" srcOrd="0" destOrd="0" presId="urn:microsoft.com/office/officeart/2005/8/layout/hList7"/>
    <dgm:cxn modelId="{E5BA1E81-E5CD-41C4-8F4B-1594E0576094}" type="presParOf" srcId="{9C3F5496-ED9C-42BA-8511-5886FCBA7BDD}" destId="{DE9F289E-3BF0-44EC-8413-E59DA7D8BD77}" srcOrd="1" destOrd="0" presId="urn:microsoft.com/office/officeart/2005/8/layout/hList7"/>
    <dgm:cxn modelId="{A8732D40-6272-4F96-982D-21CC8F89F6E8}" type="presParOf" srcId="{9C3F5496-ED9C-42BA-8511-5886FCBA7BDD}" destId="{7415D76E-58A0-40A7-9D22-2989D70E8EE7}" srcOrd="2" destOrd="0" presId="urn:microsoft.com/office/officeart/2005/8/layout/hList7"/>
    <dgm:cxn modelId="{DC5D80E6-20D5-478D-B3F4-4E3A0E323AB6}" type="presParOf" srcId="{9C3F5496-ED9C-42BA-8511-5886FCBA7BDD}" destId="{27C4F593-6387-48F6-9AF8-A1E18EC0D13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A462A2-264C-4220-AFEA-7723E81734EF}" type="doc">
      <dgm:prSet loTypeId="urn:microsoft.com/office/officeart/2009/3/layout/HorizontalOrganizationChart" loCatId="hierarchy" qsTypeId="urn:microsoft.com/office/officeart/2005/8/quickstyle/simple2" qsCatId="simple" csTypeId="urn:microsoft.com/office/officeart/2005/8/colors/colorful1" csCatId="colorful" phldr="1"/>
      <dgm:spPr/>
      <dgm:t>
        <a:bodyPr/>
        <a:lstStyle/>
        <a:p>
          <a:endParaRPr lang="es-ES"/>
        </a:p>
      </dgm:t>
    </dgm:pt>
    <dgm:pt modelId="{66F3321C-B8FE-42DF-B39B-4C641A195BBB}">
      <dgm:prSet custT="1"/>
      <dgm:spPr/>
      <dgm:t>
        <a:bodyPr/>
        <a:lstStyle/>
        <a:p>
          <a:pPr rtl="0"/>
          <a:r>
            <a:rPr lang="es-ES" sz="1600" i="1" dirty="0">
              <a:latin typeface="Times New Roman" panose="02020603050405020304" pitchFamily="18" charset="0"/>
              <a:cs typeface="Times New Roman" panose="02020603050405020304" pitchFamily="18" charset="0"/>
            </a:rPr>
            <a:t>Por su número de trabajadores:</a:t>
          </a:r>
          <a:endParaRPr lang="es-ES" sz="1600" dirty="0">
            <a:latin typeface="Times New Roman" panose="02020603050405020304" pitchFamily="18" charset="0"/>
            <a:cs typeface="Times New Roman" panose="02020603050405020304" pitchFamily="18" charset="0"/>
          </a:endParaRPr>
        </a:p>
      </dgm:t>
    </dgm:pt>
    <dgm:pt modelId="{8D85E3D0-0E5D-42DD-A495-AA3E4505C623}" type="parTrans" cxnId="{4817632F-A303-4DEA-8F32-4E29B41C0A09}">
      <dgm:prSet/>
      <dgm:spPr/>
      <dgm:t>
        <a:bodyPr/>
        <a:lstStyle/>
        <a:p>
          <a:endParaRPr lang="es-ES" sz="1600">
            <a:latin typeface="Times New Roman" panose="02020603050405020304" pitchFamily="18" charset="0"/>
            <a:cs typeface="Times New Roman" panose="02020603050405020304" pitchFamily="18" charset="0"/>
          </a:endParaRPr>
        </a:p>
      </dgm:t>
    </dgm:pt>
    <dgm:pt modelId="{B515ED88-41B7-429C-BD8C-EE91527D137A}" type="sibTrans" cxnId="{4817632F-A303-4DEA-8F32-4E29B41C0A09}">
      <dgm:prSet/>
      <dgm:spPr/>
      <dgm:t>
        <a:bodyPr/>
        <a:lstStyle/>
        <a:p>
          <a:endParaRPr lang="es-ES" sz="1600">
            <a:latin typeface="Times New Roman" panose="02020603050405020304" pitchFamily="18" charset="0"/>
            <a:cs typeface="Times New Roman" panose="02020603050405020304" pitchFamily="18" charset="0"/>
          </a:endParaRPr>
        </a:p>
      </dgm:t>
    </dgm:pt>
    <dgm:pt modelId="{6B08F7F6-E35F-45C4-A5A3-7DCFED1F19A4}">
      <dgm:prSet custT="1"/>
      <dgm:spPr/>
      <dgm:t>
        <a:bodyPr/>
        <a:lstStyle/>
        <a:p>
          <a:pPr rtl="0"/>
          <a:r>
            <a:rPr lang="es-ES" sz="1600" dirty="0">
              <a:latin typeface="Times New Roman" panose="02020603050405020304" pitchFamily="18" charset="0"/>
              <a:cs typeface="Times New Roman" panose="02020603050405020304" pitchFamily="18" charset="0"/>
            </a:rPr>
            <a:t>Pequeñas empresas: de 10 a 49 colaboradores.</a:t>
          </a:r>
        </a:p>
      </dgm:t>
    </dgm:pt>
    <dgm:pt modelId="{F432C57D-9F07-41C8-9044-A94382EBE221}" type="parTrans" cxnId="{1FA41D22-BF1F-4762-8CC7-D6CE667BFE5C}">
      <dgm:prSet/>
      <dgm:spPr/>
      <dgm:t>
        <a:bodyPr/>
        <a:lstStyle/>
        <a:p>
          <a:endParaRPr lang="es-ES" sz="1600">
            <a:latin typeface="Times New Roman" panose="02020603050405020304" pitchFamily="18" charset="0"/>
            <a:cs typeface="Times New Roman" panose="02020603050405020304" pitchFamily="18" charset="0"/>
          </a:endParaRPr>
        </a:p>
      </dgm:t>
    </dgm:pt>
    <dgm:pt modelId="{40490269-A998-4FC2-A5C3-DDACDC6ED333}" type="sibTrans" cxnId="{1FA41D22-BF1F-4762-8CC7-D6CE667BFE5C}">
      <dgm:prSet/>
      <dgm:spPr/>
      <dgm:t>
        <a:bodyPr/>
        <a:lstStyle/>
        <a:p>
          <a:endParaRPr lang="es-ES" sz="1600">
            <a:latin typeface="Times New Roman" panose="02020603050405020304" pitchFamily="18" charset="0"/>
            <a:cs typeface="Times New Roman" panose="02020603050405020304" pitchFamily="18" charset="0"/>
          </a:endParaRPr>
        </a:p>
      </dgm:t>
    </dgm:pt>
    <dgm:pt modelId="{C6D67B67-A982-4ABD-BBD7-AE50F2E86CED}">
      <dgm:prSet custT="1"/>
      <dgm:spPr/>
      <dgm:t>
        <a:bodyPr/>
        <a:lstStyle/>
        <a:p>
          <a:pPr rtl="0"/>
          <a:r>
            <a:rPr lang="es-ES" sz="1600" dirty="0">
              <a:latin typeface="Times New Roman" panose="02020603050405020304" pitchFamily="18" charset="0"/>
              <a:cs typeface="Times New Roman" panose="02020603050405020304" pitchFamily="18" charset="0"/>
            </a:rPr>
            <a:t>Medianas empresas: de 50 a 99 colaboradores</a:t>
          </a:r>
        </a:p>
      </dgm:t>
    </dgm:pt>
    <dgm:pt modelId="{12874814-5F8C-4CBB-899C-DCFD6A5F85C2}" type="parTrans" cxnId="{6DB0E2CC-15EB-494F-811F-7969CEE2B45F}">
      <dgm:prSet/>
      <dgm:spPr/>
      <dgm:t>
        <a:bodyPr/>
        <a:lstStyle/>
        <a:p>
          <a:endParaRPr lang="es-ES" sz="1600">
            <a:latin typeface="Times New Roman" panose="02020603050405020304" pitchFamily="18" charset="0"/>
            <a:cs typeface="Times New Roman" panose="02020603050405020304" pitchFamily="18" charset="0"/>
          </a:endParaRPr>
        </a:p>
      </dgm:t>
    </dgm:pt>
    <dgm:pt modelId="{ED5E7B49-AC1C-4A01-8CBE-127FD9FCF3D2}" type="sibTrans" cxnId="{6DB0E2CC-15EB-494F-811F-7969CEE2B45F}">
      <dgm:prSet/>
      <dgm:spPr/>
      <dgm:t>
        <a:bodyPr/>
        <a:lstStyle/>
        <a:p>
          <a:endParaRPr lang="es-ES" sz="1600">
            <a:latin typeface="Times New Roman" panose="02020603050405020304" pitchFamily="18" charset="0"/>
            <a:cs typeface="Times New Roman" panose="02020603050405020304" pitchFamily="18" charset="0"/>
          </a:endParaRPr>
        </a:p>
      </dgm:t>
    </dgm:pt>
    <dgm:pt modelId="{F09E1290-9591-4A5F-B328-05AFD346ED8C}" type="pres">
      <dgm:prSet presAssocID="{0AA462A2-264C-4220-AFEA-7723E81734EF}" presName="hierChild1" presStyleCnt="0">
        <dgm:presLayoutVars>
          <dgm:orgChart val="1"/>
          <dgm:chPref val="1"/>
          <dgm:dir/>
          <dgm:animOne val="branch"/>
          <dgm:animLvl val="lvl"/>
          <dgm:resizeHandles/>
        </dgm:presLayoutVars>
      </dgm:prSet>
      <dgm:spPr/>
    </dgm:pt>
    <dgm:pt modelId="{050D624E-0BAE-44B6-89B3-F82E608ECEEE}" type="pres">
      <dgm:prSet presAssocID="{66F3321C-B8FE-42DF-B39B-4C641A195BBB}" presName="hierRoot1" presStyleCnt="0">
        <dgm:presLayoutVars>
          <dgm:hierBranch val="init"/>
        </dgm:presLayoutVars>
      </dgm:prSet>
      <dgm:spPr/>
    </dgm:pt>
    <dgm:pt modelId="{049FB0DA-8548-4AE0-9792-BAD7A9371431}" type="pres">
      <dgm:prSet presAssocID="{66F3321C-B8FE-42DF-B39B-4C641A195BBB}" presName="rootComposite1" presStyleCnt="0"/>
      <dgm:spPr/>
    </dgm:pt>
    <dgm:pt modelId="{C1EE7211-0062-4905-86D2-63E5F30C6A57}" type="pres">
      <dgm:prSet presAssocID="{66F3321C-B8FE-42DF-B39B-4C641A195BBB}" presName="rootText1" presStyleLbl="node0" presStyleIdx="0" presStyleCnt="1" custLinFactNeighborX="1127" custLinFactNeighborY="-12582">
        <dgm:presLayoutVars>
          <dgm:chPref val="3"/>
        </dgm:presLayoutVars>
      </dgm:prSet>
      <dgm:spPr/>
    </dgm:pt>
    <dgm:pt modelId="{D81C9032-EB4E-41E8-AA02-9B7EF281DD09}" type="pres">
      <dgm:prSet presAssocID="{66F3321C-B8FE-42DF-B39B-4C641A195BBB}" presName="rootConnector1" presStyleLbl="node1" presStyleIdx="0" presStyleCnt="0"/>
      <dgm:spPr/>
    </dgm:pt>
    <dgm:pt modelId="{2D19BA98-9455-4D06-9EE9-40DFD1A7DC09}" type="pres">
      <dgm:prSet presAssocID="{66F3321C-B8FE-42DF-B39B-4C641A195BBB}" presName="hierChild2" presStyleCnt="0"/>
      <dgm:spPr/>
    </dgm:pt>
    <dgm:pt modelId="{68778C66-DD72-44D7-9221-9ECD17B2C962}" type="pres">
      <dgm:prSet presAssocID="{F432C57D-9F07-41C8-9044-A94382EBE221}" presName="Name64" presStyleLbl="parChTrans1D2" presStyleIdx="0" presStyleCnt="2"/>
      <dgm:spPr/>
    </dgm:pt>
    <dgm:pt modelId="{012831D1-09BD-4BE5-BE9E-899AF1A04289}" type="pres">
      <dgm:prSet presAssocID="{6B08F7F6-E35F-45C4-A5A3-7DCFED1F19A4}" presName="hierRoot2" presStyleCnt="0">
        <dgm:presLayoutVars>
          <dgm:hierBranch val="init"/>
        </dgm:presLayoutVars>
      </dgm:prSet>
      <dgm:spPr/>
    </dgm:pt>
    <dgm:pt modelId="{801787A9-299A-447D-BA81-3A296E91ACED}" type="pres">
      <dgm:prSet presAssocID="{6B08F7F6-E35F-45C4-A5A3-7DCFED1F19A4}" presName="rootComposite" presStyleCnt="0"/>
      <dgm:spPr/>
    </dgm:pt>
    <dgm:pt modelId="{46AB54F5-6694-4A31-944F-6A492D00BC70}" type="pres">
      <dgm:prSet presAssocID="{6B08F7F6-E35F-45C4-A5A3-7DCFED1F19A4}" presName="rootText" presStyleLbl="node2" presStyleIdx="0" presStyleCnt="2" custScaleY="127642" custLinFactNeighborX="108" custLinFactNeighborY="-9095">
        <dgm:presLayoutVars>
          <dgm:chPref val="3"/>
        </dgm:presLayoutVars>
      </dgm:prSet>
      <dgm:spPr/>
    </dgm:pt>
    <dgm:pt modelId="{0EFA5571-A7A6-4395-9466-16E982035418}" type="pres">
      <dgm:prSet presAssocID="{6B08F7F6-E35F-45C4-A5A3-7DCFED1F19A4}" presName="rootConnector" presStyleLbl="node2" presStyleIdx="0" presStyleCnt="2"/>
      <dgm:spPr/>
    </dgm:pt>
    <dgm:pt modelId="{0C29FAF4-6959-4F0F-9363-C8A3A3DADF1E}" type="pres">
      <dgm:prSet presAssocID="{6B08F7F6-E35F-45C4-A5A3-7DCFED1F19A4}" presName="hierChild4" presStyleCnt="0"/>
      <dgm:spPr/>
    </dgm:pt>
    <dgm:pt modelId="{9AC104B5-B306-4EDA-B75B-A7D574668F63}" type="pres">
      <dgm:prSet presAssocID="{6B08F7F6-E35F-45C4-A5A3-7DCFED1F19A4}" presName="hierChild5" presStyleCnt="0"/>
      <dgm:spPr/>
    </dgm:pt>
    <dgm:pt modelId="{DE40A37F-2FC7-4F14-B413-6479E1787A69}" type="pres">
      <dgm:prSet presAssocID="{12874814-5F8C-4CBB-899C-DCFD6A5F85C2}" presName="Name64" presStyleLbl="parChTrans1D2" presStyleIdx="1" presStyleCnt="2"/>
      <dgm:spPr/>
    </dgm:pt>
    <dgm:pt modelId="{F9572690-26B2-4073-8DE6-2981AF475EF5}" type="pres">
      <dgm:prSet presAssocID="{C6D67B67-A982-4ABD-BBD7-AE50F2E86CED}" presName="hierRoot2" presStyleCnt="0">
        <dgm:presLayoutVars>
          <dgm:hierBranch val="init"/>
        </dgm:presLayoutVars>
      </dgm:prSet>
      <dgm:spPr/>
    </dgm:pt>
    <dgm:pt modelId="{86363D8E-BD8F-47BB-B3E1-B4665CD99109}" type="pres">
      <dgm:prSet presAssocID="{C6D67B67-A982-4ABD-BBD7-AE50F2E86CED}" presName="rootComposite" presStyleCnt="0"/>
      <dgm:spPr/>
    </dgm:pt>
    <dgm:pt modelId="{1853ED14-CF8C-401E-9DAB-B30C8FEF9FBF}" type="pres">
      <dgm:prSet presAssocID="{C6D67B67-A982-4ABD-BBD7-AE50F2E86CED}" presName="rootText" presStyleLbl="node2" presStyleIdx="1" presStyleCnt="2" custScaleY="139953" custLinFactNeighborY="-12004">
        <dgm:presLayoutVars>
          <dgm:chPref val="3"/>
        </dgm:presLayoutVars>
      </dgm:prSet>
      <dgm:spPr/>
    </dgm:pt>
    <dgm:pt modelId="{CE35FA2A-AC16-40D2-BE1E-3C8F15305ACB}" type="pres">
      <dgm:prSet presAssocID="{C6D67B67-A982-4ABD-BBD7-AE50F2E86CED}" presName="rootConnector" presStyleLbl="node2" presStyleIdx="1" presStyleCnt="2"/>
      <dgm:spPr/>
    </dgm:pt>
    <dgm:pt modelId="{619DE2B2-C56D-426E-8194-4DE5293C860E}" type="pres">
      <dgm:prSet presAssocID="{C6D67B67-A982-4ABD-BBD7-AE50F2E86CED}" presName="hierChild4" presStyleCnt="0"/>
      <dgm:spPr/>
    </dgm:pt>
    <dgm:pt modelId="{FACD448A-B751-4366-B5AD-64C67567A9B5}" type="pres">
      <dgm:prSet presAssocID="{C6D67B67-A982-4ABD-BBD7-AE50F2E86CED}" presName="hierChild5" presStyleCnt="0"/>
      <dgm:spPr/>
    </dgm:pt>
    <dgm:pt modelId="{94E9994D-95FD-4A78-B127-6B091DBF48CB}" type="pres">
      <dgm:prSet presAssocID="{66F3321C-B8FE-42DF-B39B-4C641A195BBB}" presName="hierChild3" presStyleCnt="0"/>
      <dgm:spPr/>
    </dgm:pt>
  </dgm:ptLst>
  <dgm:cxnLst>
    <dgm:cxn modelId="{5A3AB70F-CD12-4ACE-B5D7-703899F953BD}" type="presOf" srcId="{6B08F7F6-E35F-45C4-A5A3-7DCFED1F19A4}" destId="{46AB54F5-6694-4A31-944F-6A492D00BC70}" srcOrd="0" destOrd="0" presId="urn:microsoft.com/office/officeart/2009/3/layout/HorizontalOrganizationChart"/>
    <dgm:cxn modelId="{0CBD9813-2B27-44C8-9A81-85460C734B89}" type="presOf" srcId="{F432C57D-9F07-41C8-9044-A94382EBE221}" destId="{68778C66-DD72-44D7-9221-9ECD17B2C962}" srcOrd="0" destOrd="0" presId="urn:microsoft.com/office/officeart/2009/3/layout/HorizontalOrganizationChart"/>
    <dgm:cxn modelId="{1FA41D22-BF1F-4762-8CC7-D6CE667BFE5C}" srcId="{66F3321C-B8FE-42DF-B39B-4C641A195BBB}" destId="{6B08F7F6-E35F-45C4-A5A3-7DCFED1F19A4}" srcOrd="0" destOrd="0" parTransId="{F432C57D-9F07-41C8-9044-A94382EBE221}" sibTransId="{40490269-A998-4FC2-A5C3-DDACDC6ED333}"/>
    <dgm:cxn modelId="{4817632F-A303-4DEA-8F32-4E29B41C0A09}" srcId="{0AA462A2-264C-4220-AFEA-7723E81734EF}" destId="{66F3321C-B8FE-42DF-B39B-4C641A195BBB}" srcOrd="0" destOrd="0" parTransId="{8D85E3D0-0E5D-42DD-A495-AA3E4505C623}" sibTransId="{B515ED88-41B7-429C-BD8C-EE91527D137A}"/>
    <dgm:cxn modelId="{084F5362-2223-4CD8-A3EE-5697A804CB1B}" type="presOf" srcId="{6B08F7F6-E35F-45C4-A5A3-7DCFED1F19A4}" destId="{0EFA5571-A7A6-4395-9466-16E982035418}" srcOrd="1" destOrd="0" presId="urn:microsoft.com/office/officeart/2009/3/layout/HorizontalOrganizationChart"/>
    <dgm:cxn modelId="{199EA14A-1F35-41A9-A4C7-FF83DF0038E9}" type="presOf" srcId="{66F3321C-B8FE-42DF-B39B-4C641A195BBB}" destId="{C1EE7211-0062-4905-86D2-63E5F30C6A57}" srcOrd="0" destOrd="0" presId="urn:microsoft.com/office/officeart/2009/3/layout/HorizontalOrganizationChart"/>
    <dgm:cxn modelId="{DA3E8258-D5AE-4FF2-9D4A-6B40FFC81953}" type="presOf" srcId="{66F3321C-B8FE-42DF-B39B-4C641A195BBB}" destId="{D81C9032-EB4E-41E8-AA02-9B7EF281DD09}" srcOrd="1" destOrd="0" presId="urn:microsoft.com/office/officeart/2009/3/layout/HorizontalOrganizationChart"/>
    <dgm:cxn modelId="{0D08139A-49CD-42C6-A8D6-D199F1CF64AD}" type="presOf" srcId="{C6D67B67-A982-4ABD-BBD7-AE50F2E86CED}" destId="{1853ED14-CF8C-401E-9DAB-B30C8FEF9FBF}" srcOrd="0" destOrd="0" presId="urn:microsoft.com/office/officeart/2009/3/layout/HorizontalOrganizationChart"/>
    <dgm:cxn modelId="{5C0CD79D-496C-4FF4-9263-521C77371892}" type="presOf" srcId="{12874814-5F8C-4CBB-899C-DCFD6A5F85C2}" destId="{DE40A37F-2FC7-4F14-B413-6479E1787A69}" srcOrd="0" destOrd="0" presId="urn:microsoft.com/office/officeart/2009/3/layout/HorizontalOrganizationChart"/>
    <dgm:cxn modelId="{6DB0E2CC-15EB-494F-811F-7969CEE2B45F}" srcId="{66F3321C-B8FE-42DF-B39B-4C641A195BBB}" destId="{C6D67B67-A982-4ABD-BBD7-AE50F2E86CED}" srcOrd="1" destOrd="0" parTransId="{12874814-5F8C-4CBB-899C-DCFD6A5F85C2}" sibTransId="{ED5E7B49-AC1C-4A01-8CBE-127FD9FCF3D2}"/>
    <dgm:cxn modelId="{878A58CE-E7C7-4EA6-A5F2-91C87C5BD2E4}" type="presOf" srcId="{0AA462A2-264C-4220-AFEA-7723E81734EF}" destId="{F09E1290-9591-4A5F-B328-05AFD346ED8C}" srcOrd="0" destOrd="0" presId="urn:microsoft.com/office/officeart/2009/3/layout/HorizontalOrganizationChart"/>
    <dgm:cxn modelId="{C8E6A2F2-0919-431B-83A3-C7795D704AB5}" type="presOf" srcId="{C6D67B67-A982-4ABD-BBD7-AE50F2E86CED}" destId="{CE35FA2A-AC16-40D2-BE1E-3C8F15305ACB}" srcOrd="1" destOrd="0" presId="urn:microsoft.com/office/officeart/2009/3/layout/HorizontalOrganizationChart"/>
    <dgm:cxn modelId="{BB817517-8B36-45F5-BA7B-11EA0CE0133D}" type="presParOf" srcId="{F09E1290-9591-4A5F-B328-05AFD346ED8C}" destId="{050D624E-0BAE-44B6-89B3-F82E608ECEEE}" srcOrd="0" destOrd="0" presId="urn:microsoft.com/office/officeart/2009/3/layout/HorizontalOrganizationChart"/>
    <dgm:cxn modelId="{0C311FAD-DB63-4867-A6E5-D4528EBF1CF9}" type="presParOf" srcId="{050D624E-0BAE-44B6-89B3-F82E608ECEEE}" destId="{049FB0DA-8548-4AE0-9792-BAD7A9371431}" srcOrd="0" destOrd="0" presId="urn:microsoft.com/office/officeart/2009/3/layout/HorizontalOrganizationChart"/>
    <dgm:cxn modelId="{40A7FBD5-BAE4-4274-AF90-2990EA304954}" type="presParOf" srcId="{049FB0DA-8548-4AE0-9792-BAD7A9371431}" destId="{C1EE7211-0062-4905-86D2-63E5F30C6A57}" srcOrd="0" destOrd="0" presId="urn:microsoft.com/office/officeart/2009/3/layout/HorizontalOrganizationChart"/>
    <dgm:cxn modelId="{93F5D79C-C669-4118-B155-B9A81DFC9D82}" type="presParOf" srcId="{049FB0DA-8548-4AE0-9792-BAD7A9371431}" destId="{D81C9032-EB4E-41E8-AA02-9B7EF281DD09}" srcOrd="1" destOrd="0" presId="urn:microsoft.com/office/officeart/2009/3/layout/HorizontalOrganizationChart"/>
    <dgm:cxn modelId="{044860D8-2BBA-4002-AF38-E84CCDD1A4A6}" type="presParOf" srcId="{050D624E-0BAE-44B6-89B3-F82E608ECEEE}" destId="{2D19BA98-9455-4D06-9EE9-40DFD1A7DC09}" srcOrd="1" destOrd="0" presId="urn:microsoft.com/office/officeart/2009/3/layout/HorizontalOrganizationChart"/>
    <dgm:cxn modelId="{11CBB944-22EE-44B1-8953-551E5ADEE110}" type="presParOf" srcId="{2D19BA98-9455-4D06-9EE9-40DFD1A7DC09}" destId="{68778C66-DD72-44D7-9221-9ECD17B2C962}" srcOrd="0" destOrd="0" presId="urn:microsoft.com/office/officeart/2009/3/layout/HorizontalOrganizationChart"/>
    <dgm:cxn modelId="{FB0EFC27-2CE6-42D2-8986-A458CA984DA6}" type="presParOf" srcId="{2D19BA98-9455-4D06-9EE9-40DFD1A7DC09}" destId="{012831D1-09BD-4BE5-BE9E-899AF1A04289}" srcOrd="1" destOrd="0" presId="urn:microsoft.com/office/officeart/2009/3/layout/HorizontalOrganizationChart"/>
    <dgm:cxn modelId="{682A6633-F7E1-4CF6-AB9D-7F0BB94B45BC}" type="presParOf" srcId="{012831D1-09BD-4BE5-BE9E-899AF1A04289}" destId="{801787A9-299A-447D-BA81-3A296E91ACED}" srcOrd="0" destOrd="0" presId="urn:microsoft.com/office/officeart/2009/3/layout/HorizontalOrganizationChart"/>
    <dgm:cxn modelId="{2D091220-EB92-46FB-86E5-7B2DFFB2C66D}" type="presParOf" srcId="{801787A9-299A-447D-BA81-3A296E91ACED}" destId="{46AB54F5-6694-4A31-944F-6A492D00BC70}" srcOrd="0" destOrd="0" presId="urn:microsoft.com/office/officeart/2009/3/layout/HorizontalOrganizationChart"/>
    <dgm:cxn modelId="{C10007AA-4BDD-47D4-A34A-EE7EC9F3522F}" type="presParOf" srcId="{801787A9-299A-447D-BA81-3A296E91ACED}" destId="{0EFA5571-A7A6-4395-9466-16E982035418}" srcOrd="1" destOrd="0" presId="urn:microsoft.com/office/officeart/2009/3/layout/HorizontalOrganizationChart"/>
    <dgm:cxn modelId="{C0B89002-1C19-46A5-A524-F8B586E035F4}" type="presParOf" srcId="{012831D1-09BD-4BE5-BE9E-899AF1A04289}" destId="{0C29FAF4-6959-4F0F-9363-C8A3A3DADF1E}" srcOrd="1" destOrd="0" presId="urn:microsoft.com/office/officeart/2009/3/layout/HorizontalOrganizationChart"/>
    <dgm:cxn modelId="{F81FA400-06AE-4947-9AA6-B11953E92E31}" type="presParOf" srcId="{012831D1-09BD-4BE5-BE9E-899AF1A04289}" destId="{9AC104B5-B306-4EDA-B75B-A7D574668F63}" srcOrd="2" destOrd="0" presId="urn:microsoft.com/office/officeart/2009/3/layout/HorizontalOrganizationChart"/>
    <dgm:cxn modelId="{9B7B840B-1314-47A6-A2CC-21A9C9D47D2B}" type="presParOf" srcId="{2D19BA98-9455-4D06-9EE9-40DFD1A7DC09}" destId="{DE40A37F-2FC7-4F14-B413-6479E1787A69}" srcOrd="2" destOrd="0" presId="urn:microsoft.com/office/officeart/2009/3/layout/HorizontalOrganizationChart"/>
    <dgm:cxn modelId="{A0F35514-FE27-4213-8404-198F27CBE821}" type="presParOf" srcId="{2D19BA98-9455-4D06-9EE9-40DFD1A7DC09}" destId="{F9572690-26B2-4073-8DE6-2981AF475EF5}" srcOrd="3" destOrd="0" presId="urn:microsoft.com/office/officeart/2009/3/layout/HorizontalOrganizationChart"/>
    <dgm:cxn modelId="{070CCC34-3014-493E-8382-8603A30EAA2F}" type="presParOf" srcId="{F9572690-26B2-4073-8DE6-2981AF475EF5}" destId="{86363D8E-BD8F-47BB-B3E1-B4665CD99109}" srcOrd="0" destOrd="0" presId="urn:microsoft.com/office/officeart/2009/3/layout/HorizontalOrganizationChart"/>
    <dgm:cxn modelId="{BD88F00D-B8F7-493D-91D2-3DE173851D9F}" type="presParOf" srcId="{86363D8E-BD8F-47BB-B3E1-B4665CD99109}" destId="{1853ED14-CF8C-401E-9DAB-B30C8FEF9FBF}" srcOrd="0" destOrd="0" presId="urn:microsoft.com/office/officeart/2009/3/layout/HorizontalOrganizationChart"/>
    <dgm:cxn modelId="{00A8955F-4156-4F9F-BA9F-3EC61FA48597}" type="presParOf" srcId="{86363D8E-BD8F-47BB-B3E1-B4665CD99109}" destId="{CE35FA2A-AC16-40D2-BE1E-3C8F15305ACB}" srcOrd="1" destOrd="0" presId="urn:microsoft.com/office/officeart/2009/3/layout/HorizontalOrganizationChart"/>
    <dgm:cxn modelId="{30C65796-8D4E-4028-AB2F-FA9C62457098}" type="presParOf" srcId="{F9572690-26B2-4073-8DE6-2981AF475EF5}" destId="{619DE2B2-C56D-426E-8194-4DE5293C860E}" srcOrd="1" destOrd="0" presId="urn:microsoft.com/office/officeart/2009/3/layout/HorizontalOrganizationChart"/>
    <dgm:cxn modelId="{7C27867E-8293-4AEB-87E9-AC3833B1DD19}" type="presParOf" srcId="{F9572690-26B2-4073-8DE6-2981AF475EF5}" destId="{FACD448A-B751-4366-B5AD-64C67567A9B5}" srcOrd="2" destOrd="0" presId="urn:microsoft.com/office/officeart/2009/3/layout/HorizontalOrganizationChart"/>
    <dgm:cxn modelId="{AEB8DCFE-D915-40CA-BB0B-82E97D59908F}" type="presParOf" srcId="{050D624E-0BAE-44B6-89B3-F82E608ECEEE}" destId="{94E9994D-95FD-4A78-B127-6B091DBF48CB}"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A462A2-264C-4220-AFEA-7723E81734EF}" type="doc">
      <dgm:prSet loTypeId="urn:microsoft.com/office/officeart/2009/3/layout/HorizontalOrganizationChart" loCatId="hierarchy" qsTypeId="urn:microsoft.com/office/officeart/2005/8/quickstyle/simple2" qsCatId="simple" csTypeId="urn:microsoft.com/office/officeart/2005/8/colors/colorful4" csCatId="colorful" phldr="1"/>
      <dgm:spPr/>
      <dgm:t>
        <a:bodyPr/>
        <a:lstStyle/>
        <a:p>
          <a:endParaRPr lang="es-ES"/>
        </a:p>
      </dgm:t>
    </dgm:pt>
    <dgm:pt modelId="{66F3321C-B8FE-42DF-B39B-4C641A195BBB}">
      <dgm:prSet custT="1"/>
      <dgm:spPr/>
      <dgm:t>
        <a:bodyPr/>
        <a:lstStyle/>
        <a:p>
          <a:pPr rtl="0"/>
          <a:r>
            <a:rPr lang="es-ES" sz="1800" i="1" dirty="0">
              <a:latin typeface="Times New Roman" panose="02020603050405020304" pitchFamily="18" charset="0"/>
              <a:cs typeface="Times New Roman" panose="02020603050405020304" pitchFamily="18" charset="0"/>
            </a:rPr>
            <a:t>Por sus ingresos:</a:t>
          </a:r>
          <a:endParaRPr lang="es-ES" sz="1800" dirty="0">
            <a:latin typeface="Times New Roman" panose="02020603050405020304" pitchFamily="18" charset="0"/>
            <a:cs typeface="Times New Roman" panose="02020603050405020304" pitchFamily="18" charset="0"/>
          </a:endParaRPr>
        </a:p>
      </dgm:t>
    </dgm:pt>
    <dgm:pt modelId="{8D85E3D0-0E5D-42DD-A495-AA3E4505C623}" type="parTrans" cxnId="{4817632F-A303-4DEA-8F32-4E29B41C0A09}">
      <dgm:prSet/>
      <dgm:spPr/>
      <dgm:t>
        <a:bodyPr/>
        <a:lstStyle/>
        <a:p>
          <a:endParaRPr lang="es-ES" sz="1800">
            <a:latin typeface="Times New Roman" panose="02020603050405020304" pitchFamily="18" charset="0"/>
            <a:cs typeface="Times New Roman" panose="02020603050405020304" pitchFamily="18" charset="0"/>
          </a:endParaRPr>
        </a:p>
      </dgm:t>
    </dgm:pt>
    <dgm:pt modelId="{B515ED88-41B7-429C-BD8C-EE91527D137A}" type="sibTrans" cxnId="{4817632F-A303-4DEA-8F32-4E29B41C0A09}">
      <dgm:prSet/>
      <dgm:spPr/>
      <dgm:t>
        <a:bodyPr/>
        <a:lstStyle/>
        <a:p>
          <a:endParaRPr lang="es-ES" sz="1800">
            <a:latin typeface="Times New Roman" panose="02020603050405020304" pitchFamily="18" charset="0"/>
            <a:cs typeface="Times New Roman" panose="02020603050405020304" pitchFamily="18" charset="0"/>
          </a:endParaRPr>
        </a:p>
      </dgm:t>
    </dgm:pt>
    <dgm:pt modelId="{6B08F7F6-E35F-45C4-A5A3-7DCFED1F19A4}">
      <dgm:prSet custT="1"/>
      <dgm:spPr/>
      <dgm:t>
        <a:bodyPr/>
        <a:lstStyle/>
        <a:p>
          <a:pPr rtl="0"/>
          <a:r>
            <a:rPr lang="es-ES" sz="1800" dirty="0">
              <a:latin typeface="Times New Roman" panose="02020603050405020304" pitchFamily="18" charset="0"/>
              <a:cs typeface="Times New Roman" panose="02020603050405020304" pitchFamily="18" charset="0"/>
            </a:rPr>
            <a:t>Pequeñas: de 100.001 a 1,000,000</a:t>
          </a:r>
        </a:p>
      </dgm:t>
    </dgm:pt>
    <dgm:pt modelId="{F432C57D-9F07-41C8-9044-A94382EBE221}" type="parTrans" cxnId="{1FA41D22-BF1F-4762-8CC7-D6CE667BFE5C}">
      <dgm:prSet/>
      <dgm:spPr/>
      <dgm:t>
        <a:bodyPr/>
        <a:lstStyle/>
        <a:p>
          <a:endParaRPr lang="es-ES" sz="1800">
            <a:latin typeface="Times New Roman" panose="02020603050405020304" pitchFamily="18" charset="0"/>
            <a:cs typeface="Times New Roman" panose="02020603050405020304" pitchFamily="18" charset="0"/>
          </a:endParaRPr>
        </a:p>
      </dgm:t>
    </dgm:pt>
    <dgm:pt modelId="{40490269-A998-4FC2-A5C3-DDACDC6ED333}" type="sibTrans" cxnId="{1FA41D22-BF1F-4762-8CC7-D6CE667BFE5C}">
      <dgm:prSet/>
      <dgm:spPr/>
      <dgm:t>
        <a:bodyPr/>
        <a:lstStyle/>
        <a:p>
          <a:endParaRPr lang="es-ES" sz="1800">
            <a:latin typeface="Times New Roman" panose="02020603050405020304" pitchFamily="18" charset="0"/>
            <a:cs typeface="Times New Roman" panose="02020603050405020304" pitchFamily="18" charset="0"/>
          </a:endParaRPr>
        </a:p>
      </dgm:t>
    </dgm:pt>
    <dgm:pt modelId="{C6D67B67-A982-4ABD-BBD7-AE50F2E86CED}">
      <dgm:prSet custT="1"/>
      <dgm:spPr/>
      <dgm:t>
        <a:bodyPr/>
        <a:lstStyle/>
        <a:p>
          <a:pPr rtl="0"/>
          <a:r>
            <a:rPr lang="es-ES" sz="1800" dirty="0">
              <a:latin typeface="Times New Roman" panose="02020603050405020304" pitchFamily="18" charset="0"/>
              <a:cs typeface="Times New Roman" panose="02020603050405020304" pitchFamily="18" charset="0"/>
            </a:rPr>
            <a:t>Medianas: De 1`000.001 a 5`000.000 </a:t>
          </a:r>
        </a:p>
      </dgm:t>
    </dgm:pt>
    <dgm:pt modelId="{12874814-5F8C-4CBB-899C-DCFD6A5F85C2}" type="parTrans" cxnId="{6DB0E2CC-15EB-494F-811F-7969CEE2B45F}">
      <dgm:prSet/>
      <dgm:spPr/>
      <dgm:t>
        <a:bodyPr/>
        <a:lstStyle/>
        <a:p>
          <a:endParaRPr lang="es-ES" sz="1800">
            <a:latin typeface="Times New Roman" panose="02020603050405020304" pitchFamily="18" charset="0"/>
            <a:cs typeface="Times New Roman" panose="02020603050405020304" pitchFamily="18" charset="0"/>
          </a:endParaRPr>
        </a:p>
      </dgm:t>
    </dgm:pt>
    <dgm:pt modelId="{ED5E7B49-AC1C-4A01-8CBE-127FD9FCF3D2}" type="sibTrans" cxnId="{6DB0E2CC-15EB-494F-811F-7969CEE2B45F}">
      <dgm:prSet/>
      <dgm:spPr/>
      <dgm:t>
        <a:bodyPr/>
        <a:lstStyle/>
        <a:p>
          <a:endParaRPr lang="es-ES" sz="1800">
            <a:latin typeface="Times New Roman" panose="02020603050405020304" pitchFamily="18" charset="0"/>
            <a:cs typeface="Times New Roman" panose="02020603050405020304" pitchFamily="18" charset="0"/>
          </a:endParaRPr>
        </a:p>
      </dgm:t>
    </dgm:pt>
    <dgm:pt modelId="{F09E1290-9591-4A5F-B328-05AFD346ED8C}" type="pres">
      <dgm:prSet presAssocID="{0AA462A2-264C-4220-AFEA-7723E81734EF}" presName="hierChild1" presStyleCnt="0">
        <dgm:presLayoutVars>
          <dgm:orgChart val="1"/>
          <dgm:chPref val="1"/>
          <dgm:dir/>
          <dgm:animOne val="branch"/>
          <dgm:animLvl val="lvl"/>
          <dgm:resizeHandles/>
        </dgm:presLayoutVars>
      </dgm:prSet>
      <dgm:spPr/>
    </dgm:pt>
    <dgm:pt modelId="{050D624E-0BAE-44B6-89B3-F82E608ECEEE}" type="pres">
      <dgm:prSet presAssocID="{66F3321C-B8FE-42DF-B39B-4C641A195BBB}" presName="hierRoot1" presStyleCnt="0">
        <dgm:presLayoutVars>
          <dgm:hierBranch val="init"/>
        </dgm:presLayoutVars>
      </dgm:prSet>
      <dgm:spPr/>
    </dgm:pt>
    <dgm:pt modelId="{049FB0DA-8548-4AE0-9792-BAD7A9371431}" type="pres">
      <dgm:prSet presAssocID="{66F3321C-B8FE-42DF-B39B-4C641A195BBB}" presName="rootComposite1" presStyleCnt="0"/>
      <dgm:spPr/>
    </dgm:pt>
    <dgm:pt modelId="{C1EE7211-0062-4905-86D2-63E5F30C6A57}" type="pres">
      <dgm:prSet presAssocID="{66F3321C-B8FE-42DF-B39B-4C641A195BBB}" presName="rootText1" presStyleLbl="node0" presStyleIdx="0" presStyleCnt="1" custScaleX="74260">
        <dgm:presLayoutVars>
          <dgm:chPref val="3"/>
        </dgm:presLayoutVars>
      </dgm:prSet>
      <dgm:spPr/>
    </dgm:pt>
    <dgm:pt modelId="{D81C9032-EB4E-41E8-AA02-9B7EF281DD09}" type="pres">
      <dgm:prSet presAssocID="{66F3321C-B8FE-42DF-B39B-4C641A195BBB}" presName="rootConnector1" presStyleLbl="node1" presStyleIdx="0" presStyleCnt="0"/>
      <dgm:spPr/>
    </dgm:pt>
    <dgm:pt modelId="{2D19BA98-9455-4D06-9EE9-40DFD1A7DC09}" type="pres">
      <dgm:prSet presAssocID="{66F3321C-B8FE-42DF-B39B-4C641A195BBB}" presName="hierChild2" presStyleCnt="0"/>
      <dgm:spPr/>
    </dgm:pt>
    <dgm:pt modelId="{68778C66-DD72-44D7-9221-9ECD17B2C962}" type="pres">
      <dgm:prSet presAssocID="{F432C57D-9F07-41C8-9044-A94382EBE221}" presName="Name64" presStyleLbl="parChTrans1D2" presStyleIdx="0" presStyleCnt="2"/>
      <dgm:spPr/>
    </dgm:pt>
    <dgm:pt modelId="{012831D1-09BD-4BE5-BE9E-899AF1A04289}" type="pres">
      <dgm:prSet presAssocID="{6B08F7F6-E35F-45C4-A5A3-7DCFED1F19A4}" presName="hierRoot2" presStyleCnt="0">
        <dgm:presLayoutVars>
          <dgm:hierBranch val="init"/>
        </dgm:presLayoutVars>
      </dgm:prSet>
      <dgm:spPr/>
    </dgm:pt>
    <dgm:pt modelId="{801787A9-299A-447D-BA81-3A296E91ACED}" type="pres">
      <dgm:prSet presAssocID="{6B08F7F6-E35F-45C4-A5A3-7DCFED1F19A4}" presName="rootComposite" presStyleCnt="0"/>
      <dgm:spPr/>
    </dgm:pt>
    <dgm:pt modelId="{46AB54F5-6694-4A31-944F-6A492D00BC70}" type="pres">
      <dgm:prSet presAssocID="{6B08F7F6-E35F-45C4-A5A3-7DCFED1F19A4}" presName="rootText" presStyleLbl="node2" presStyleIdx="0" presStyleCnt="2" custScaleY="91155">
        <dgm:presLayoutVars>
          <dgm:chPref val="3"/>
        </dgm:presLayoutVars>
      </dgm:prSet>
      <dgm:spPr/>
    </dgm:pt>
    <dgm:pt modelId="{0EFA5571-A7A6-4395-9466-16E982035418}" type="pres">
      <dgm:prSet presAssocID="{6B08F7F6-E35F-45C4-A5A3-7DCFED1F19A4}" presName="rootConnector" presStyleLbl="node2" presStyleIdx="0" presStyleCnt="2"/>
      <dgm:spPr/>
    </dgm:pt>
    <dgm:pt modelId="{0C29FAF4-6959-4F0F-9363-C8A3A3DADF1E}" type="pres">
      <dgm:prSet presAssocID="{6B08F7F6-E35F-45C4-A5A3-7DCFED1F19A4}" presName="hierChild4" presStyleCnt="0"/>
      <dgm:spPr/>
    </dgm:pt>
    <dgm:pt modelId="{9AC104B5-B306-4EDA-B75B-A7D574668F63}" type="pres">
      <dgm:prSet presAssocID="{6B08F7F6-E35F-45C4-A5A3-7DCFED1F19A4}" presName="hierChild5" presStyleCnt="0"/>
      <dgm:spPr/>
    </dgm:pt>
    <dgm:pt modelId="{DE40A37F-2FC7-4F14-B413-6479E1787A69}" type="pres">
      <dgm:prSet presAssocID="{12874814-5F8C-4CBB-899C-DCFD6A5F85C2}" presName="Name64" presStyleLbl="parChTrans1D2" presStyleIdx="1" presStyleCnt="2"/>
      <dgm:spPr/>
    </dgm:pt>
    <dgm:pt modelId="{F9572690-26B2-4073-8DE6-2981AF475EF5}" type="pres">
      <dgm:prSet presAssocID="{C6D67B67-A982-4ABD-BBD7-AE50F2E86CED}" presName="hierRoot2" presStyleCnt="0">
        <dgm:presLayoutVars>
          <dgm:hierBranch val="init"/>
        </dgm:presLayoutVars>
      </dgm:prSet>
      <dgm:spPr/>
    </dgm:pt>
    <dgm:pt modelId="{86363D8E-BD8F-47BB-B3E1-B4665CD99109}" type="pres">
      <dgm:prSet presAssocID="{C6D67B67-A982-4ABD-BBD7-AE50F2E86CED}" presName="rootComposite" presStyleCnt="0"/>
      <dgm:spPr/>
    </dgm:pt>
    <dgm:pt modelId="{1853ED14-CF8C-401E-9DAB-B30C8FEF9FBF}" type="pres">
      <dgm:prSet presAssocID="{C6D67B67-A982-4ABD-BBD7-AE50F2E86CED}" presName="rootText" presStyleLbl="node2" presStyleIdx="1" presStyleCnt="2" custScaleY="84316">
        <dgm:presLayoutVars>
          <dgm:chPref val="3"/>
        </dgm:presLayoutVars>
      </dgm:prSet>
      <dgm:spPr/>
    </dgm:pt>
    <dgm:pt modelId="{CE35FA2A-AC16-40D2-BE1E-3C8F15305ACB}" type="pres">
      <dgm:prSet presAssocID="{C6D67B67-A982-4ABD-BBD7-AE50F2E86CED}" presName="rootConnector" presStyleLbl="node2" presStyleIdx="1" presStyleCnt="2"/>
      <dgm:spPr/>
    </dgm:pt>
    <dgm:pt modelId="{619DE2B2-C56D-426E-8194-4DE5293C860E}" type="pres">
      <dgm:prSet presAssocID="{C6D67B67-A982-4ABD-BBD7-AE50F2E86CED}" presName="hierChild4" presStyleCnt="0"/>
      <dgm:spPr/>
    </dgm:pt>
    <dgm:pt modelId="{FACD448A-B751-4366-B5AD-64C67567A9B5}" type="pres">
      <dgm:prSet presAssocID="{C6D67B67-A982-4ABD-BBD7-AE50F2E86CED}" presName="hierChild5" presStyleCnt="0"/>
      <dgm:spPr/>
    </dgm:pt>
    <dgm:pt modelId="{94E9994D-95FD-4A78-B127-6B091DBF48CB}" type="pres">
      <dgm:prSet presAssocID="{66F3321C-B8FE-42DF-B39B-4C641A195BBB}" presName="hierChild3" presStyleCnt="0"/>
      <dgm:spPr/>
    </dgm:pt>
  </dgm:ptLst>
  <dgm:cxnLst>
    <dgm:cxn modelId="{105D3E00-226A-43A1-8797-EF4169234154}" type="presOf" srcId="{6B08F7F6-E35F-45C4-A5A3-7DCFED1F19A4}" destId="{0EFA5571-A7A6-4395-9466-16E982035418}" srcOrd="1" destOrd="0" presId="urn:microsoft.com/office/officeart/2009/3/layout/HorizontalOrganizationChart"/>
    <dgm:cxn modelId="{63810419-6B37-433F-A857-213126426590}" type="presOf" srcId="{0AA462A2-264C-4220-AFEA-7723E81734EF}" destId="{F09E1290-9591-4A5F-B328-05AFD346ED8C}" srcOrd="0" destOrd="0" presId="urn:microsoft.com/office/officeart/2009/3/layout/HorizontalOrganizationChart"/>
    <dgm:cxn modelId="{1FA41D22-BF1F-4762-8CC7-D6CE667BFE5C}" srcId="{66F3321C-B8FE-42DF-B39B-4C641A195BBB}" destId="{6B08F7F6-E35F-45C4-A5A3-7DCFED1F19A4}" srcOrd="0" destOrd="0" parTransId="{F432C57D-9F07-41C8-9044-A94382EBE221}" sibTransId="{40490269-A998-4FC2-A5C3-DDACDC6ED333}"/>
    <dgm:cxn modelId="{1E025624-43D8-4863-A437-72D8823DBBB5}" type="presOf" srcId="{12874814-5F8C-4CBB-899C-DCFD6A5F85C2}" destId="{DE40A37F-2FC7-4F14-B413-6479E1787A69}" srcOrd="0" destOrd="0" presId="urn:microsoft.com/office/officeart/2009/3/layout/HorizontalOrganizationChart"/>
    <dgm:cxn modelId="{4817632F-A303-4DEA-8F32-4E29B41C0A09}" srcId="{0AA462A2-264C-4220-AFEA-7723E81734EF}" destId="{66F3321C-B8FE-42DF-B39B-4C641A195BBB}" srcOrd="0" destOrd="0" parTransId="{8D85E3D0-0E5D-42DD-A495-AA3E4505C623}" sibTransId="{B515ED88-41B7-429C-BD8C-EE91527D137A}"/>
    <dgm:cxn modelId="{7E001932-0F59-43FC-B5D7-6572CAAD1BA8}" type="presOf" srcId="{C6D67B67-A982-4ABD-BBD7-AE50F2E86CED}" destId="{CE35FA2A-AC16-40D2-BE1E-3C8F15305ACB}" srcOrd="1" destOrd="0" presId="urn:microsoft.com/office/officeart/2009/3/layout/HorizontalOrganizationChart"/>
    <dgm:cxn modelId="{3777307F-7168-4DE7-AADE-050A973CE61D}" type="presOf" srcId="{66F3321C-B8FE-42DF-B39B-4C641A195BBB}" destId="{C1EE7211-0062-4905-86D2-63E5F30C6A57}" srcOrd="0" destOrd="0" presId="urn:microsoft.com/office/officeart/2009/3/layout/HorizontalOrganizationChart"/>
    <dgm:cxn modelId="{8EAECE90-2B8F-49F0-BDC3-863308BAF387}" type="presOf" srcId="{6B08F7F6-E35F-45C4-A5A3-7DCFED1F19A4}" destId="{46AB54F5-6694-4A31-944F-6A492D00BC70}" srcOrd="0" destOrd="0" presId="urn:microsoft.com/office/officeart/2009/3/layout/HorizontalOrganizationChart"/>
    <dgm:cxn modelId="{8028D0B0-E7CB-4227-9E4D-31F735F3628D}" type="presOf" srcId="{F432C57D-9F07-41C8-9044-A94382EBE221}" destId="{68778C66-DD72-44D7-9221-9ECD17B2C962}" srcOrd="0" destOrd="0" presId="urn:microsoft.com/office/officeart/2009/3/layout/HorizontalOrganizationChart"/>
    <dgm:cxn modelId="{893A12C3-B705-4827-A54F-4E03849250EA}" type="presOf" srcId="{C6D67B67-A982-4ABD-BBD7-AE50F2E86CED}" destId="{1853ED14-CF8C-401E-9DAB-B30C8FEF9FBF}" srcOrd="0" destOrd="0" presId="urn:microsoft.com/office/officeart/2009/3/layout/HorizontalOrganizationChart"/>
    <dgm:cxn modelId="{6DB0E2CC-15EB-494F-811F-7969CEE2B45F}" srcId="{66F3321C-B8FE-42DF-B39B-4C641A195BBB}" destId="{C6D67B67-A982-4ABD-BBD7-AE50F2E86CED}" srcOrd="1" destOrd="0" parTransId="{12874814-5F8C-4CBB-899C-DCFD6A5F85C2}" sibTransId="{ED5E7B49-AC1C-4A01-8CBE-127FD9FCF3D2}"/>
    <dgm:cxn modelId="{26D7C4FA-B4D9-45C2-9397-38BA77DA072F}" type="presOf" srcId="{66F3321C-B8FE-42DF-B39B-4C641A195BBB}" destId="{D81C9032-EB4E-41E8-AA02-9B7EF281DD09}" srcOrd="1" destOrd="0" presId="urn:microsoft.com/office/officeart/2009/3/layout/HorizontalOrganizationChart"/>
    <dgm:cxn modelId="{7348C475-FF73-4A40-B778-2DCB48A1D40E}" type="presParOf" srcId="{F09E1290-9591-4A5F-B328-05AFD346ED8C}" destId="{050D624E-0BAE-44B6-89B3-F82E608ECEEE}" srcOrd="0" destOrd="0" presId="urn:microsoft.com/office/officeart/2009/3/layout/HorizontalOrganizationChart"/>
    <dgm:cxn modelId="{86430A24-B12F-4655-AB1A-5014E00C480E}" type="presParOf" srcId="{050D624E-0BAE-44B6-89B3-F82E608ECEEE}" destId="{049FB0DA-8548-4AE0-9792-BAD7A9371431}" srcOrd="0" destOrd="0" presId="urn:microsoft.com/office/officeart/2009/3/layout/HorizontalOrganizationChart"/>
    <dgm:cxn modelId="{DAE519C5-4743-4C0B-8AC1-B15372AA042E}" type="presParOf" srcId="{049FB0DA-8548-4AE0-9792-BAD7A9371431}" destId="{C1EE7211-0062-4905-86D2-63E5F30C6A57}" srcOrd="0" destOrd="0" presId="urn:microsoft.com/office/officeart/2009/3/layout/HorizontalOrganizationChart"/>
    <dgm:cxn modelId="{900F0002-4DA4-413E-8159-F3C8762327AA}" type="presParOf" srcId="{049FB0DA-8548-4AE0-9792-BAD7A9371431}" destId="{D81C9032-EB4E-41E8-AA02-9B7EF281DD09}" srcOrd="1" destOrd="0" presId="urn:microsoft.com/office/officeart/2009/3/layout/HorizontalOrganizationChart"/>
    <dgm:cxn modelId="{669CEA43-0CC7-4A13-809B-F7F7A3BD2740}" type="presParOf" srcId="{050D624E-0BAE-44B6-89B3-F82E608ECEEE}" destId="{2D19BA98-9455-4D06-9EE9-40DFD1A7DC09}" srcOrd="1" destOrd="0" presId="urn:microsoft.com/office/officeart/2009/3/layout/HorizontalOrganizationChart"/>
    <dgm:cxn modelId="{2704BF95-63B5-4E49-BA1A-A20B2D302EAD}" type="presParOf" srcId="{2D19BA98-9455-4D06-9EE9-40DFD1A7DC09}" destId="{68778C66-DD72-44D7-9221-9ECD17B2C962}" srcOrd="0" destOrd="0" presId="urn:microsoft.com/office/officeart/2009/3/layout/HorizontalOrganizationChart"/>
    <dgm:cxn modelId="{2227B63C-A4A3-47DF-BB97-60429D774A37}" type="presParOf" srcId="{2D19BA98-9455-4D06-9EE9-40DFD1A7DC09}" destId="{012831D1-09BD-4BE5-BE9E-899AF1A04289}" srcOrd="1" destOrd="0" presId="urn:microsoft.com/office/officeart/2009/3/layout/HorizontalOrganizationChart"/>
    <dgm:cxn modelId="{FBB52AB4-6F7B-4CBF-91C6-AE0B23C6C54C}" type="presParOf" srcId="{012831D1-09BD-4BE5-BE9E-899AF1A04289}" destId="{801787A9-299A-447D-BA81-3A296E91ACED}" srcOrd="0" destOrd="0" presId="urn:microsoft.com/office/officeart/2009/3/layout/HorizontalOrganizationChart"/>
    <dgm:cxn modelId="{8B014C73-1B41-40FE-A208-3181309CD2CD}" type="presParOf" srcId="{801787A9-299A-447D-BA81-3A296E91ACED}" destId="{46AB54F5-6694-4A31-944F-6A492D00BC70}" srcOrd="0" destOrd="0" presId="urn:microsoft.com/office/officeart/2009/3/layout/HorizontalOrganizationChart"/>
    <dgm:cxn modelId="{27FF9ADE-648F-438F-8F9B-F02460E9228E}" type="presParOf" srcId="{801787A9-299A-447D-BA81-3A296E91ACED}" destId="{0EFA5571-A7A6-4395-9466-16E982035418}" srcOrd="1" destOrd="0" presId="urn:microsoft.com/office/officeart/2009/3/layout/HorizontalOrganizationChart"/>
    <dgm:cxn modelId="{2D020A7A-1FC6-4ADA-80A9-4CFD02B41153}" type="presParOf" srcId="{012831D1-09BD-4BE5-BE9E-899AF1A04289}" destId="{0C29FAF4-6959-4F0F-9363-C8A3A3DADF1E}" srcOrd="1" destOrd="0" presId="urn:microsoft.com/office/officeart/2009/3/layout/HorizontalOrganizationChart"/>
    <dgm:cxn modelId="{661A3AAC-27B5-4BD3-A5EA-6CB2E374B18D}" type="presParOf" srcId="{012831D1-09BD-4BE5-BE9E-899AF1A04289}" destId="{9AC104B5-B306-4EDA-B75B-A7D574668F63}" srcOrd="2" destOrd="0" presId="urn:microsoft.com/office/officeart/2009/3/layout/HorizontalOrganizationChart"/>
    <dgm:cxn modelId="{2CFF3DF0-2100-4FFA-8102-E56B8A57794D}" type="presParOf" srcId="{2D19BA98-9455-4D06-9EE9-40DFD1A7DC09}" destId="{DE40A37F-2FC7-4F14-B413-6479E1787A69}" srcOrd="2" destOrd="0" presId="urn:microsoft.com/office/officeart/2009/3/layout/HorizontalOrganizationChart"/>
    <dgm:cxn modelId="{C07BC210-5F83-47CB-85AF-E77F8EA71528}" type="presParOf" srcId="{2D19BA98-9455-4D06-9EE9-40DFD1A7DC09}" destId="{F9572690-26B2-4073-8DE6-2981AF475EF5}" srcOrd="3" destOrd="0" presId="urn:microsoft.com/office/officeart/2009/3/layout/HorizontalOrganizationChart"/>
    <dgm:cxn modelId="{7FA1829F-DD87-499B-8C2C-8D4992AD8B69}" type="presParOf" srcId="{F9572690-26B2-4073-8DE6-2981AF475EF5}" destId="{86363D8E-BD8F-47BB-B3E1-B4665CD99109}" srcOrd="0" destOrd="0" presId="urn:microsoft.com/office/officeart/2009/3/layout/HorizontalOrganizationChart"/>
    <dgm:cxn modelId="{0A955971-2FE3-4419-BCA5-B3582B1BDE3B}" type="presParOf" srcId="{86363D8E-BD8F-47BB-B3E1-B4665CD99109}" destId="{1853ED14-CF8C-401E-9DAB-B30C8FEF9FBF}" srcOrd="0" destOrd="0" presId="urn:microsoft.com/office/officeart/2009/3/layout/HorizontalOrganizationChart"/>
    <dgm:cxn modelId="{80818F91-F647-46D9-9D45-0A5CE44B04BD}" type="presParOf" srcId="{86363D8E-BD8F-47BB-B3E1-B4665CD99109}" destId="{CE35FA2A-AC16-40D2-BE1E-3C8F15305ACB}" srcOrd="1" destOrd="0" presId="urn:microsoft.com/office/officeart/2009/3/layout/HorizontalOrganizationChart"/>
    <dgm:cxn modelId="{531FAF97-16E3-4E92-8920-A785708AA2E7}" type="presParOf" srcId="{F9572690-26B2-4073-8DE6-2981AF475EF5}" destId="{619DE2B2-C56D-426E-8194-4DE5293C860E}" srcOrd="1" destOrd="0" presId="urn:microsoft.com/office/officeart/2009/3/layout/HorizontalOrganizationChart"/>
    <dgm:cxn modelId="{8CE22E4E-D2FC-4F87-90AB-F4FABCC397E9}" type="presParOf" srcId="{F9572690-26B2-4073-8DE6-2981AF475EF5}" destId="{FACD448A-B751-4366-B5AD-64C67567A9B5}" srcOrd="2" destOrd="0" presId="urn:microsoft.com/office/officeart/2009/3/layout/HorizontalOrganizationChart"/>
    <dgm:cxn modelId="{9A8D0702-2E67-4F0B-BB6F-37A8B2D06FB3}" type="presParOf" srcId="{050D624E-0BAE-44B6-89B3-F82E608ECEEE}" destId="{94E9994D-95FD-4A78-B127-6B091DBF48CB}" srcOrd="2" destOrd="0" presId="urn:microsoft.com/office/officeart/2009/3/layout/HorizontalOrganizationChar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AA462A2-264C-4220-AFEA-7723E81734EF}" type="doc">
      <dgm:prSet loTypeId="urn:microsoft.com/office/officeart/2009/3/layout/HorizontalOrganizationChart" loCatId="hierarchy" qsTypeId="urn:microsoft.com/office/officeart/2005/8/quickstyle/simple2" qsCatId="simple" csTypeId="urn:microsoft.com/office/officeart/2005/8/colors/colorful5" csCatId="colorful" phldr="1"/>
      <dgm:spPr/>
      <dgm:t>
        <a:bodyPr/>
        <a:lstStyle/>
        <a:p>
          <a:endParaRPr lang="es-ES"/>
        </a:p>
      </dgm:t>
    </dgm:pt>
    <dgm:pt modelId="{66F3321C-B8FE-42DF-B39B-4C641A195BBB}">
      <dgm:prSet custT="1"/>
      <dgm:spPr/>
      <dgm:t>
        <a:bodyPr/>
        <a:lstStyle/>
        <a:p>
          <a:pPr rtl="0"/>
          <a:r>
            <a:rPr lang="es-ES" sz="1600" i="1" dirty="0">
              <a:latin typeface="Times New Roman" panose="02020603050405020304" pitchFamily="18" charset="0"/>
              <a:cs typeface="Times New Roman" panose="02020603050405020304" pitchFamily="18" charset="0"/>
            </a:rPr>
            <a:t>Por sus activos:</a:t>
          </a:r>
          <a:endParaRPr lang="es-ES" sz="1600" dirty="0">
            <a:latin typeface="Times New Roman" panose="02020603050405020304" pitchFamily="18" charset="0"/>
            <a:cs typeface="Times New Roman" panose="02020603050405020304" pitchFamily="18" charset="0"/>
          </a:endParaRPr>
        </a:p>
      </dgm:t>
    </dgm:pt>
    <dgm:pt modelId="{8D85E3D0-0E5D-42DD-A495-AA3E4505C623}" type="parTrans" cxnId="{4817632F-A303-4DEA-8F32-4E29B41C0A09}">
      <dgm:prSet/>
      <dgm:spPr/>
      <dgm:t>
        <a:bodyPr/>
        <a:lstStyle/>
        <a:p>
          <a:endParaRPr lang="es-ES" sz="1600">
            <a:latin typeface="Times New Roman" panose="02020603050405020304" pitchFamily="18" charset="0"/>
            <a:cs typeface="Times New Roman" panose="02020603050405020304" pitchFamily="18" charset="0"/>
          </a:endParaRPr>
        </a:p>
      </dgm:t>
    </dgm:pt>
    <dgm:pt modelId="{B515ED88-41B7-429C-BD8C-EE91527D137A}" type="sibTrans" cxnId="{4817632F-A303-4DEA-8F32-4E29B41C0A09}">
      <dgm:prSet/>
      <dgm:spPr/>
      <dgm:t>
        <a:bodyPr/>
        <a:lstStyle/>
        <a:p>
          <a:endParaRPr lang="es-ES" sz="1600">
            <a:latin typeface="Times New Roman" panose="02020603050405020304" pitchFamily="18" charset="0"/>
            <a:cs typeface="Times New Roman" panose="02020603050405020304" pitchFamily="18" charset="0"/>
          </a:endParaRPr>
        </a:p>
      </dgm:t>
    </dgm:pt>
    <dgm:pt modelId="{6B08F7F6-E35F-45C4-A5A3-7DCFED1F19A4}">
      <dgm:prSet custT="1"/>
      <dgm:spPr/>
      <dgm:t>
        <a:bodyPr/>
        <a:lstStyle/>
        <a:p>
          <a:pPr rtl="0"/>
          <a:r>
            <a:rPr lang="es-ES" sz="1600" dirty="0">
              <a:latin typeface="Times New Roman" panose="02020603050405020304" pitchFamily="18" charset="0"/>
              <a:cs typeface="Times New Roman" panose="02020603050405020304" pitchFamily="18" charset="0"/>
            </a:rPr>
            <a:t>Pequeñas: Entre 100.001 a 750,000</a:t>
          </a:r>
        </a:p>
      </dgm:t>
    </dgm:pt>
    <dgm:pt modelId="{F432C57D-9F07-41C8-9044-A94382EBE221}" type="parTrans" cxnId="{1FA41D22-BF1F-4762-8CC7-D6CE667BFE5C}">
      <dgm:prSet/>
      <dgm:spPr/>
      <dgm:t>
        <a:bodyPr/>
        <a:lstStyle/>
        <a:p>
          <a:endParaRPr lang="es-ES" sz="1600">
            <a:latin typeface="Times New Roman" panose="02020603050405020304" pitchFamily="18" charset="0"/>
            <a:cs typeface="Times New Roman" panose="02020603050405020304" pitchFamily="18" charset="0"/>
          </a:endParaRPr>
        </a:p>
      </dgm:t>
    </dgm:pt>
    <dgm:pt modelId="{40490269-A998-4FC2-A5C3-DDACDC6ED333}" type="sibTrans" cxnId="{1FA41D22-BF1F-4762-8CC7-D6CE667BFE5C}">
      <dgm:prSet/>
      <dgm:spPr/>
      <dgm:t>
        <a:bodyPr/>
        <a:lstStyle/>
        <a:p>
          <a:endParaRPr lang="es-ES" sz="1600">
            <a:latin typeface="Times New Roman" panose="02020603050405020304" pitchFamily="18" charset="0"/>
            <a:cs typeface="Times New Roman" panose="02020603050405020304" pitchFamily="18" charset="0"/>
          </a:endParaRPr>
        </a:p>
      </dgm:t>
    </dgm:pt>
    <dgm:pt modelId="{C6D67B67-A982-4ABD-BBD7-AE50F2E86CED}">
      <dgm:prSet custT="1"/>
      <dgm:spPr/>
      <dgm:t>
        <a:bodyPr/>
        <a:lstStyle/>
        <a:p>
          <a:pPr rtl="0"/>
          <a:r>
            <a:rPr lang="es-ES" sz="1600" dirty="0">
              <a:latin typeface="Times New Roman" panose="02020603050405020304" pitchFamily="18" charset="0"/>
              <a:cs typeface="Times New Roman" panose="02020603050405020304" pitchFamily="18" charset="0"/>
            </a:rPr>
            <a:t>Medianas: De 750,001 a 3,999,999</a:t>
          </a:r>
        </a:p>
      </dgm:t>
    </dgm:pt>
    <dgm:pt modelId="{12874814-5F8C-4CBB-899C-DCFD6A5F85C2}" type="parTrans" cxnId="{6DB0E2CC-15EB-494F-811F-7969CEE2B45F}">
      <dgm:prSet/>
      <dgm:spPr/>
      <dgm:t>
        <a:bodyPr/>
        <a:lstStyle/>
        <a:p>
          <a:endParaRPr lang="es-ES" sz="1600">
            <a:latin typeface="Times New Roman" panose="02020603050405020304" pitchFamily="18" charset="0"/>
            <a:cs typeface="Times New Roman" panose="02020603050405020304" pitchFamily="18" charset="0"/>
          </a:endParaRPr>
        </a:p>
      </dgm:t>
    </dgm:pt>
    <dgm:pt modelId="{ED5E7B49-AC1C-4A01-8CBE-127FD9FCF3D2}" type="sibTrans" cxnId="{6DB0E2CC-15EB-494F-811F-7969CEE2B45F}">
      <dgm:prSet/>
      <dgm:spPr/>
      <dgm:t>
        <a:bodyPr/>
        <a:lstStyle/>
        <a:p>
          <a:endParaRPr lang="es-ES" sz="1600">
            <a:latin typeface="Times New Roman" panose="02020603050405020304" pitchFamily="18" charset="0"/>
            <a:cs typeface="Times New Roman" panose="02020603050405020304" pitchFamily="18" charset="0"/>
          </a:endParaRPr>
        </a:p>
      </dgm:t>
    </dgm:pt>
    <dgm:pt modelId="{F09E1290-9591-4A5F-B328-05AFD346ED8C}" type="pres">
      <dgm:prSet presAssocID="{0AA462A2-264C-4220-AFEA-7723E81734EF}" presName="hierChild1" presStyleCnt="0">
        <dgm:presLayoutVars>
          <dgm:orgChart val="1"/>
          <dgm:chPref val="1"/>
          <dgm:dir/>
          <dgm:animOne val="branch"/>
          <dgm:animLvl val="lvl"/>
          <dgm:resizeHandles/>
        </dgm:presLayoutVars>
      </dgm:prSet>
      <dgm:spPr/>
    </dgm:pt>
    <dgm:pt modelId="{050D624E-0BAE-44B6-89B3-F82E608ECEEE}" type="pres">
      <dgm:prSet presAssocID="{66F3321C-B8FE-42DF-B39B-4C641A195BBB}" presName="hierRoot1" presStyleCnt="0">
        <dgm:presLayoutVars>
          <dgm:hierBranch val="init"/>
        </dgm:presLayoutVars>
      </dgm:prSet>
      <dgm:spPr/>
    </dgm:pt>
    <dgm:pt modelId="{049FB0DA-8548-4AE0-9792-BAD7A9371431}" type="pres">
      <dgm:prSet presAssocID="{66F3321C-B8FE-42DF-B39B-4C641A195BBB}" presName="rootComposite1" presStyleCnt="0"/>
      <dgm:spPr/>
    </dgm:pt>
    <dgm:pt modelId="{C1EE7211-0062-4905-86D2-63E5F30C6A57}" type="pres">
      <dgm:prSet presAssocID="{66F3321C-B8FE-42DF-B39B-4C641A195BBB}" presName="rootText1" presStyleLbl="node0" presStyleIdx="0" presStyleCnt="1" custScaleX="74260">
        <dgm:presLayoutVars>
          <dgm:chPref val="3"/>
        </dgm:presLayoutVars>
      </dgm:prSet>
      <dgm:spPr/>
    </dgm:pt>
    <dgm:pt modelId="{D81C9032-EB4E-41E8-AA02-9B7EF281DD09}" type="pres">
      <dgm:prSet presAssocID="{66F3321C-B8FE-42DF-B39B-4C641A195BBB}" presName="rootConnector1" presStyleLbl="node1" presStyleIdx="0" presStyleCnt="0"/>
      <dgm:spPr/>
    </dgm:pt>
    <dgm:pt modelId="{2D19BA98-9455-4D06-9EE9-40DFD1A7DC09}" type="pres">
      <dgm:prSet presAssocID="{66F3321C-B8FE-42DF-B39B-4C641A195BBB}" presName="hierChild2" presStyleCnt="0"/>
      <dgm:spPr/>
    </dgm:pt>
    <dgm:pt modelId="{68778C66-DD72-44D7-9221-9ECD17B2C962}" type="pres">
      <dgm:prSet presAssocID="{F432C57D-9F07-41C8-9044-A94382EBE221}" presName="Name64" presStyleLbl="parChTrans1D2" presStyleIdx="0" presStyleCnt="2"/>
      <dgm:spPr/>
    </dgm:pt>
    <dgm:pt modelId="{012831D1-09BD-4BE5-BE9E-899AF1A04289}" type="pres">
      <dgm:prSet presAssocID="{6B08F7F6-E35F-45C4-A5A3-7DCFED1F19A4}" presName="hierRoot2" presStyleCnt="0">
        <dgm:presLayoutVars>
          <dgm:hierBranch val="init"/>
        </dgm:presLayoutVars>
      </dgm:prSet>
      <dgm:spPr/>
    </dgm:pt>
    <dgm:pt modelId="{801787A9-299A-447D-BA81-3A296E91ACED}" type="pres">
      <dgm:prSet presAssocID="{6B08F7F6-E35F-45C4-A5A3-7DCFED1F19A4}" presName="rootComposite" presStyleCnt="0"/>
      <dgm:spPr/>
    </dgm:pt>
    <dgm:pt modelId="{46AB54F5-6694-4A31-944F-6A492D00BC70}" type="pres">
      <dgm:prSet presAssocID="{6B08F7F6-E35F-45C4-A5A3-7DCFED1F19A4}" presName="rootText" presStyleLbl="node2" presStyleIdx="0" presStyleCnt="2" custScaleY="91155">
        <dgm:presLayoutVars>
          <dgm:chPref val="3"/>
        </dgm:presLayoutVars>
      </dgm:prSet>
      <dgm:spPr/>
    </dgm:pt>
    <dgm:pt modelId="{0EFA5571-A7A6-4395-9466-16E982035418}" type="pres">
      <dgm:prSet presAssocID="{6B08F7F6-E35F-45C4-A5A3-7DCFED1F19A4}" presName="rootConnector" presStyleLbl="node2" presStyleIdx="0" presStyleCnt="2"/>
      <dgm:spPr/>
    </dgm:pt>
    <dgm:pt modelId="{0C29FAF4-6959-4F0F-9363-C8A3A3DADF1E}" type="pres">
      <dgm:prSet presAssocID="{6B08F7F6-E35F-45C4-A5A3-7DCFED1F19A4}" presName="hierChild4" presStyleCnt="0"/>
      <dgm:spPr/>
    </dgm:pt>
    <dgm:pt modelId="{9AC104B5-B306-4EDA-B75B-A7D574668F63}" type="pres">
      <dgm:prSet presAssocID="{6B08F7F6-E35F-45C4-A5A3-7DCFED1F19A4}" presName="hierChild5" presStyleCnt="0"/>
      <dgm:spPr/>
    </dgm:pt>
    <dgm:pt modelId="{DE40A37F-2FC7-4F14-B413-6479E1787A69}" type="pres">
      <dgm:prSet presAssocID="{12874814-5F8C-4CBB-899C-DCFD6A5F85C2}" presName="Name64" presStyleLbl="parChTrans1D2" presStyleIdx="1" presStyleCnt="2"/>
      <dgm:spPr/>
    </dgm:pt>
    <dgm:pt modelId="{F9572690-26B2-4073-8DE6-2981AF475EF5}" type="pres">
      <dgm:prSet presAssocID="{C6D67B67-A982-4ABD-BBD7-AE50F2E86CED}" presName="hierRoot2" presStyleCnt="0">
        <dgm:presLayoutVars>
          <dgm:hierBranch val="init"/>
        </dgm:presLayoutVars>
      </dgm:prSet>
      <dgm:spPr/>
    </dgm:pt>
    <dgm:pt modelId="{86363D8E-BD8F-47BB-B3E1-B4665CD99109}" type="pres">
      <dgm:prSet presAssocID="{C6D67B67-A982-4ABD-BBD7-AE50F2E86CED}" presName="rootComposite" presStyleCnt="0"/>
      <dgm:spPr/>
    </dgm:pt>
    <dgm:pt modelId="{1853ED14-CF8C-401E-9DAB-B30C8FEF9FBF}" type="pres">
      <dgm:prSet presAssocID="{C6D67B67-A982-4ABD-BBD7-AE50F2E86CED}" presName="rootText" presStyleLbl="node2" presStyleIdx="1" presStyleCnt="2" custScaleY="84316">
        <dgm:presLayoutVars>
          <dgm:chPref val="3"/>
        </dgm:presLayoutVars>
      </dgm:prSet>
      <dgm:spPr/>
    </dgm:pt>
    <dgm:pt modelId="{CE35FA2A-AC16-40D2-BE1E-3C8F15305ACB}" type="pres">
      <dgm:prSet presAssocID="{C6D67B67-A982-4ABD-BBD7-AE50F2E86CED}" presName="rootConnector" presStyleLbl="node2" presStyleIdx="1" presStyleCnt="2"/>
      <dgm:spPr/>
    </dgm:pt>
    <dgm:pt modelId="{619DE2B2-C56D-426E-8194-4DE5293C860E}" type="pres">
      <dgm:prSet presAssocID="{C6D67B67-A982-4ABD-BBD7-AE50F2E86CED}" presName="hierChild4" presStyleCnt="0"/>
      <dgm:spPr/>
    </dgm:pt>
    <dgm:pt modelId="{FACD448A-B751-4366-B5AD-64C67567A9B5}" type="pres">
      <dgm:prSet presAssocID="{C6D67B67-A982-4ABD-BBD7-AE50F2E86CED}" presName="hierChild5" presStyleCnt="0"/>
      <dgm:spPr/>
    </dgm:pt>
    <dgm:pt modelId="{94E9994D-95FD-4A78-B127-6B091DBF48CB}" type="pres">
      <dgm:prSet presAssocID="{66F3321C-B8FE-42DF-B39B-4C641A195BBB}" presName="hierChild3" presStyleCnt="0"/>
      <dgm:spPr/>
    </dgm:pt>
  </dgm:ptLst>
  <dgm:cxnLst>
    <dgm:cxn modelId="{105D3E00-226A-43A1-8797-EF4169234154}" type="presOf" srcId="{6B08F7F6-E35F-45C4-A5A3-7DCFED1F19A4}" destId="{0EFA5571-A7A6-4395-9466-16E982035418}" srcOrd="1" destOrd="0" presId="urn:microsoft.com/office/officeart/2009/3/layout/HorizontalOrganizationChart"/>
    <dgm:cxn modelId="{63810419-6B37-433F-A857-213126426590}" type="presOf" srcId="{0AA462A2-264C-4220-AFEA-7723E81734EF}" destId="{F09E1290-9591-4A5F-B328-05AFD346ED8C}" srcOrd="0" destOrd="0" presId="urn:microsoft.com/office/officeart/2009/3/layout/HorizontalOrganizationChart"/>
    <dgm:cxn modelId="{1FA41D22-BF1F-4762-8CC7-D6CE667BFE5C}" srcId="{66F3321C-B8FE-42DF-B39B-4C641A195BBB}" destId="{6B08F7F6-E35F-45C4-A5A3-7DCFED1F19A4}" srcOrd="0" destOrd="0" parTransId="{F432C57D-9F07-41C8-9044-A94382EBE221}" sibTransId="{40490269-A998-4FC2-A5C3-DDACDC6ED333}"/>
    <dgm:cxn modelId="{1E025624-43D8-4863-A437-72D8823DBBB5}" type="presOf" srcId="{12874814-5F8C-4CBB-899C-DCFD6A5F85C2}" destId="{DE40A37F-2FC7-4F14-B413-6479E1787A69}" srcOrd="0" destOrd="0" presId="urn:microsoft.com/office/officeart/2009/3/layout/HorizontalOrganizationChart"/>
    <dgm:cxn modelId="{4817632F-A303-4DEA-8F32-4E29B41C0A09}" srcId="{0AA462A2-264C-4220-AFEA-7723E81734EF}" destId="{66F3321C-B8FE-42DF-B39B-4C641A195BBB}" srcOrd="0" destOrd="0" parTransId="{8D85E3D0-0E5D-42DD-A495-AA3E4505C623}" sibTransId="{B515ED88-41B7-429C-BD8C-EE91527D137A}"/>
    <dgm:cxn modelId="{7E001932-0F59-43FC-B5D7-6572CAAD1BA8}" type="presOf" srcId="{C6D67B67-A982-4ABD-BBD7-AE50F2E86CED}" destId="{CE35FA2A-AC16-40D2-BE1E-3C8F15305ACB}" srcOrd="1" destOrd="0" presId="urn:microsoft.com/office/officeart/2009/3/layout/HorizontalOrganizationChart"/>
    <dgm:cxn modelId="{3777307F-7168-4DE7-AADE-050A973CE61D}" type="presOf" srcId="{66F3321C-B8FE-42DF-B39B-4C641A195BBB}" destId="{C1EE7211-0062-4905-86D2-63E5F30C6A57}" srcOrd="0" destOrd="0" presId="urn:microsoft.com/office/officeart/2009/3/layout/HorizontalOrganizationChart"/>
    <dgm:cxn modelId="{8EAECE90-2B8F-49F0-BDC3-863308BAF387}" type="presOf" srcId="{6B08F7F6-E35F-45C4-A5A3-7DCFED1F19A4}" destId="{46AB54F5-6694-4A31-944F-6A492D00BC70}" srcOrd="0" destOrd="0" presId="urn:microsoft.com/office/officeart/2009/3/layout/HorizontalOrganizationChart"/>
    <dgm:cxn modelId="{8028D0B0-E7CB-4227-9E4D-31F735F3628D}" type="presOf" srcId="{F432C57D-9F07-41C8-9044-A94382EBE221}" destId="{68778C66-DD72-44D7-9221-9ECD17B2C962}" srcOrd="0" destOrd="0" presId="urn:microsoft.com/office/officeart/2009/3/layout/HorizontalOrganizationChart"/>
    <dgm:cxn modelId="{893A12C3-B705-4827-A54F-4E03849250EA}" type="presOf" srcId="{C6D67B67-A982-4ABD-BBD7-AE50F2E86CED}" destId="{1853ED14-CF8C-401E-9DAB-B30C8FEF9FBF}" srcOrd="0" destOrd="0" presId="urn:microsoft.com/office/officeart/2009/3/layout/HorizontalOrganizationChart"/>
    <dgm:cxn modelId="{6DB0E2CC-15EB-494F-811F-7969CEE2B45F}" srcId="{66F3321C-B8FE-42DF-B39B-4C641A195BBB}" destId="{C6D67B67-A982-4ABD-BBD7-AE50F2E86CED}" srcOrd="1" destOrd="0" parTransId="{12874814-5F8C-4CBB-899C-DCFD6A5F85C2}" sibTransId="{ED5E7B49-AC1C-4A01-8CBE-127FD9FCF3D2}"/>
    <dgm:cxn modelId="{26D7C4FA-B4D9-45C2-9397-38BA77DA072F}" type="presOf" srcId="{66F3321C-B8FE-42DF-B39B-4C641A195BBB}" destId="{D81C9032-EB4E-41E8-AA02-9B7EF281DD09}" srcOrd="1" destOrd="0" presId="urn:microsoft.com/office/officeart/2009/3/layout/HorizontalOrganizationChart"/>
    <dgm:cxn modelId="{7348C475-FF73-4A40-B778-2DCB48A1D40E}" type="presParOf" srcId="{F09E1290-9591-4A5F-B328-05AFD346ED8C}" destId="{050D624E-0BAE-44B6-89B3-F82E608ECEEE}" srcOrd="0" destOrd="0" presId="urn:microsoft.com/office/officeart/2009/3/layout/HorizontalOrganizationChart"/>
    <dgm:cxn modelId="{86430A24-B12F-4655-AB1A-5014E00C480E}" type="presParOf" srcId="{050D624E-0BAE-44B6-89B3-F82E608ECEEE}" destId="{049FB0DA-8548-4AE0-9792-BAD7A9371431}" srcOrd="0" destOrd="0" presId="urn:microsoft.com/office/officeart/2009/3/layout/HorizontalOrganizationChart"/>
    <dgm:cxn modelId="{DAE519C5-4743-4C0B-8AC1-B15372AA042E}" type="presParOf" srcId="{049FB0DA-8548-4AE0-9792-BAD7A9371431}" destId="{C1EE7211-0062-4905-86D2-63E5F30C6A57}" srcOrd="0" destOrd="0" presId="urn:microsoft.com/office/officeart/2009/3/layout/HorizontalOrganizationChart"/>
    <dgm:cxn modelId="{900F0002-4DA4-413E-8159-F3C8762327AA}" type="presParOf" srcId="{049FB0DA-8548-4AE0-9792-BAD7A9371431}" destId="{D81C9032-EB4E-41E8-AA02-9B7EF281DD09}" srcOrd="1" destOrd="0" presId="urn:microsoft.com/office/officeart/2009/3/layout/HorizontalOrganizationChart"/>
    <dgm:cxn modelId="{669CEA43-0CC7-4A13-809B-F7F7A3BD2740}" type="presParOf" srcId="{050D624E-0BAE-44B6-89B3-F82E608ECEEE}" destId="{2D19BA98-9455-4D06-9EE9-40DFD1A7DC09}" srcOrd="1" destOrd="0" presId="urn:microsoft.com/office/officeart/2009/3/layout/HorizontalOrganizationChart"/>
    <dgm:cxn modelId="{2704BF95-63B5-4E49-BA1A-A20B2D302EAD}" type="presParOf" srcId="{2D19BA98-9455-4D06-9EE9-40DFD1A7DC09}" destId="{68778C66-DD72-44D7-9221-9ECD17B2C962}" srcOrd="0" destOrd="0" presId="urn:microsoft.com/office/officeart/2009/3/layout/HorizontalOrganizationChart"/>
    <dgm:cxn modelId="{2227B63C-A4A3-47DF-BB97-60429D774A37}" type="presParOf" srcId="{2D19BA98-9455-4D06-9EE9-40DFD1A7DC09}" destId="{012831D1-09BD-4BE5-BE9E-899AF1A04289}" srcOrd="1" destOrd="0" presId="urn:microsoft.com/office/officeart/2009/3/layout/HorizontalOrganizationChart"/>
    <dgm:cxn modelId="{FBB52AB4-6F7B-4CBF-91C6-AE0B23C6C54C}" type="presParOf" srcId="{012831D1-09BD-4BE5-BE9E-899AF1A04289}" destId="{801787A9-299A-447D-BA81-3A296E91ACED}" srcOrd="0" destOrd="0" presId="urn:microsoft.com/office/officeart/2009/3/layout/HorizontalOrganizationChart"/>
    <dgm:cxn modelId="{8B014C73-1B41-40FE-A208-3181309CD2CD}" type="presParOf" srcId="{801787A9-299A-447D-BA81-3A296E91ACED}" destId="{46AB54F5-6694-4A31-944F-6A492D00BC70}" srcOrd="0" destOrd="0" presId="urn:microsoft.com/office/officeart/2009/3/layout/HorizontalOrganizationChart"/>
    <dgm:cxn modelId="{27FF9ADE-648F-438F-8F9B-F02460E9228E}" type="presParOf" srcId="{801787A9-299A-447D-BA81-3A296E91ACED}" destId="{0EFA5571-A7A6-4395-9466-16E982035418}" srcOrd="1" destOrd="0" presId="urn:microsoft.com/office/officeart/2009/3/layout/HorizontalOrganizationChart"/>
    <dgm:cxn modelId="{2D020A7A-1FC6-4ADA-80A9-4CFD02B41153}" type="presParOf" srcId="{012831D1-09BD-4BE5-BE9E-899AF1A04289}" destId="{0C29FAF4-6959-4F0F-9363-C8A3A3DADF1E}" srcOrd="1" destOrd="0" presId="urn:microsoft.com/office/officeart/2009/3/layout/HorizontalOrganizationChart"/>
    <dgm:cxn modelId="{661A3AAC-27B5-4BD3-A5EA-6CB2E374B18D}" type="presParOf" srcId="{012831D1-09BD-4BE5-BE9E-899AF1A04289}" destId="{9AC104B5-B306-4EDA-B75B-A7D574668F63}" srcOrd="2" destOrd="0" presId="urn:microsoft.com/office/officeart/2009/3/layout/HorizontalOrganizationChart"/>
    <dgm:cxn modelId="{2CFF3DF0-2100-4FFA-8102-E56B8A57794D}" type="presParOf" srcId="{2D19BA98-9455-4D06-9EE9-40DFD1A7DC09}" destId="{DE40A37F-2FC7-4F14-B413-6479E1787A69}" srcOrd="2" destOrd="0" presId="urn:microsoft.com/office/officeart/2009/3/layout/HorizontalOrganizationChart"/>
    <dgm:cxn modelId="{C07BC210-5F83-47CB-85AF-E77F8EA71528}" type="presParOf" srcId="{2D19BA98-9455-4D06-9EE9-40DFD1A7DC09}" destId="{F9572690-26B2-4073-8DE6-2981AF475EF5}" srcOrd="3" destOrd="0" presId="urn:microsoft.com/office/officeart/2009/3/layout/HorizontalOrganizationChart"/>
    <dgm:cxn modelId="{7FA1829F-DD87-499B-8C2C-8D4992AD8B69}" type="presParOf" srcId="{F9572690-26B2-4073-8DE6-2981AF475EF5}" destId="{86363D8E-BD8F-47BB-B3E1-B4665CD99109}" srcOrd="0" destOrd="0" presId="urn:microsoft.com/office/officeart/2009/3/layout/HorizontalOrganizationChart"/>
    <dgm:cxn modelId="{0A955971-2FE3-4419-BCA5-B3582B1BDE3B}" type="presParOf" srcId="{86363D8E-BD8F-47BB-B3E1-B4665CD99109}" destId="{1853ED14-CF8C-401E-9DAB-B30C8FEF9FBF}" srcOrd="0" destOrd="0" presId="urn:microsoft.com/office/officeart/2009/3/layout/HorizontalOrganizationChart"/>
    <dgm:cxn modelId="{80818F91-F647-46D9-9D45-0A5CE44B04BD}" type="presParOf" srcId="{86363D8E-BD8F-47BB-B3E1-B4665CD99109}" destId="{CE35FA2A-AC16-40D2-BE1E-3C8F15305ACB}" srcOrd="1" destOrd="0" presId="urn:microsoft.com/office/officeart/2009/3/layout/HorizontalOrganizationChart"/>
    <dgm:cxn modelId="{531FAF97-16E3-4E92-8920-A785708AA2E7}" type="presParOf" srcId="{F9572690-26B2-4073-8DE6-2981AF475EF5}" destId="{619DE2B2-C56D-426E-8194-4DE5293C860E}" srcOrd="1" destOrd="0" presId="urn:microsoft.com/office/officeart/2009/3/layout/HorizontalOrganizationChart"/>
    <dgm:cxn modelId="{8CE22E4E-D2FC-4F87-90AB-F4FABCC397E9}" type="presParOf" srcId="{F9572690-26B2-4073-8DE6-2981AF475EF5}" destId="{FACD448A-B751-4366-B5AD-64C67567A9B5}" srcOrd="2" destOrd="0" presId="urn:microsoft.com/office/officeart/2009/3/layout/HorizontalOrganizationChart"/>
    <dgm:cxn modelId="{9A8D0702-2E67-4F0B-BB6F-37A8B2D06FB3}" type="presParOf" srcId="{050D624E-0BAE-44B6-89B3-F82E608ECEEE}" destId="{94E9994D-95FD-4A78-B127-6B091DBF48CB}" srcOrd="2" destOrd="0" presId="urn:microsoft.com/office/officeart/2009/3/layout/HorizontalOrganizationChar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15E787C-B7CC-49BF-8455-5DFDDFD66610}"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s-EC"/>
        </a:p>
      </dgm:t>
    </dgm:pt>
    <dgm:pt modelId="{441F4027-B944-4018-A13B-E45B1C86BE27}">
      <dgm:prSet phldrT="[Texto]" custT="1"/>
      <dgm:spPr/>
      <dgm:t>
        <a:bodyPr/>
        <a:lstStyle/>
        <a:p>
          <a:pPr algn="just"/>
          <a:r>
            <a:rPr lang="es-EC" sz="2800" dirty="0">
              <a:latin typeface="Times New Roman" panose="02020603050405020304" pitchFamily="18" charset="0"/>
              <a:cs typeface="Times New Roman" panose="02020603050405020304" pitchFamily="18" charset="0"/>
            </a:rPr>
            <a:t>Objetivo general</a:t>
          </a:r>
        </a:p>
      </dgm:t>
    </dgm:pt>
    <dgm:pt modelId="{62043BF6-DED4-48CE-B578-96F00E6C7D57}" type="parTrans" cxnId="{9D330078-8BCC-4624-A44C-4935618D04AD}">
      <dgm:prSet/>
      <dgm:spPr/>
      <dgm:t>
        <a:bodyPr/>
        <a:lstStyle/>
        <a:p>
          <a:endParaRPr lang="es-EC"/>
        </a:p>
      </dgm:t>
    </dgm:pt>
    <dgm:pt modelId="{94BA778C-1C8E-4DF8-B81D-D6F9D80EA576}" type="sibTrans" cxnId="{9D330078-8BCC-4624-A44C-4935618D04AD}">
      <dgm:prSet/>
      <dgm:spPr/>
      <dgm:t>
        <a:bodyPr/>
        <a:lstStyle/>
        <a:p>
          <a:endParaRPr lang="es-EC"/>
        </a:p>
      </dgm:t>
    </dgm:pt>
    <dgm:pt modelId="{DDDA9B16-7FB4-4DAF-BB72-561CAC6ED851}">
      <dgm:prSet phldrT="[Texto]" custT="1"/>
      <dgm:spPr/>
      <dgm:t>
        <a:bodyPr/>
        <a:lstStyle/>
        <a:p>
          <a:pPr algn="just"/>
          <a:r>
            <a:rPr lang="es-EC" sz="2400" dirty="0"/>
            <a:t>Analizar la influencia de los incentivos tributarios del Código Orgánico de la Producción, Comercio e Inversión en la productividad de las PYMES agroindustriales del cantón Rumiñahui durante el periodo 2010 – 2015.</a:t>
          </a:r>
          <a:endParaRPr lang="es-EC" sz="2400" dirty="0">
            <a:latin typeface="Times New Roman" panose="02020603050405020304" pitchFamily="18" charset="0"/>
            <a:cs typeface="Times New Roman" panose="02020603050405020304" pitchFamily="18" charset="0"/>
          </a:endParaRPr>
        </a:p>
      </dgm:t>
    </dgm:pt>
    <dgm:pt modelId="{648469D7-3157-44DB-8E1F-4145DC989B51}" type="parTrans" cxnId="{D0B2A926-4025-498C-8012-008CA4093FA7}">
      <dgm:prSet/>
      <dgm:spPr/>
      <dgm:t>
        <a:bodyPr/>
        <a:lstStyle/>
        <a:p>
          <a:endParaRPr lang="es-EC"/>
        </a:p>
      </dgm:t>
    </dgm:pt>
    <dgm:pt modelId="{2FE9C002-0C29-4C56-9E08-1CCDDAED7472}" type="sibTrans" cxnId="{D0B2A926-4025-498C-8012-008CA4093FA7}">
      <dgm:prSet/>
      <dgm:spPr/>
      <dgm:t>
        <a:bodyPr/>
        <a:lstStyle/>
        <a:p>
          <a:endParaRPr lang="es-EC"/>
        </a:p>
      </dgm:t>
    </dgm:pt>
    <dgm:pt modelId="{25BB8F9D-457F-4FE3-BD3D-23AC6E6BB267}" type="pres">
      <dgm:prSet presAssocID="{915E787C-B7CC-49BF-8455-5DFDDFD66610}" presName="linear" presStyleCnt="0">
        <dgm:presLayoutVars>
          <dgm:animLvl val="lvl"/>
          <dgm:resizeHandles val="exact"/>
        </dgm:presLayoutVars>
      </dgm:prSet>
      <dgm:spPr/>
    </dgm:pt>
    <dgm:pt modelId="{03CE1AB7-1989-4C38-B610-FC74B2F96B28}" type="pres">
      <dgm:prSet presAssocID="{441F4027-B944-4018-A13B-E45B1C86BE27}" presName="parentText" presStyleLbl="node1" presStyleIdx="0" presStyleCnt="1">
        <dgm:presLayoutVars>
          <dgm:chMax val="0"/>
          <dgm:bulletEnabled val="1"/>
        </dgm:presLayoutVars>
      </dgm:prSet>
      <dgm:spPr/>
    </dgm:pt>
    <dgm:pt modelId="{0B7250B7-6B3E-4238-AED5-0AEF5A794E49}" type="pres">
      <dgm:prSet presAssocID="{441F4027-B944-4018-A13B-E45B1C86BE27}" presName="childText" presStyleLbl="revTx" presStyleIdx="0" presStyleCnt="1" custLinFactNeighborX="3226" custLinFactNeighborY="32868">
        <dgm:presLayoutVars>
          <dgm:bulletEnabled val="1"/>
        </dgm:presLayoutVars>
      </dgm:prSet>
      <dgm:spPr/>
    </dgm:pt>
  </dgm:ptLst>
  <dgm:cxnLst>
    <dgm:cxn modelId="{D0B2A926-4025-498C-8012-008CA4093FA7}" srcId="{441F4027-B944-4018-A13B-E45B1C86BE27}" destId="{DDDA9B16-7FB4-4DAF-BB72-561CAC6ED851}" srcOrd="0" destOrd="0" parTransId="{648469D7-3157-44DB-8E1F-4145DC989B51}" sibTransId="{2FE9C002-0C29-4C56-9E08-1CCDDAED7472}"/>
    <dgm:cxn modelId="{E9B3BB5E-45D7-4A05-8378-83EDC32B5793}" type="presOf" srcId="{DDDA9B16-7FB4-4DAF-BB72-561CAC6ED851}" destId="{0B7250B7-6B3E-4238-AED5-0AEF5A794E49}" srcOrd="0" destOrd="0" presId="urn:microsoft.com/office/officeart/2005/8/layout/vList2"/>
    <dgm:cxn modelId="{F597F766-F4A3-4107-822B-DDE34E1A9F7E}" type="presOf" srcId="{441F4027-B944-4018-A13B-E45B1C86BE27}" destId="{03CE1AB7-1989-4C38-B610-FC74B2F96B28}" srcOrd="0" destOrd="0" presId="urn:microsoft.com/office/officeart/2005/8/layout/vList2"/>
    <dgm:cxn modelId="{6B751B4B-D93D-48BD-920B-51D67113D92F}" type="presOf" srcId="{915E787C-B7CC-49BF-8455-5DFDDFD66610}" destId="{25BB8F9D-457F-4FE3-BD3D-23AC6E6BB267}" srcOrd="0" destOrd="0" presId="urn:microsoft.com/office/officeart/2005/8/layout/vList2"/>
    <dgm:cxn modelId="{9D330078-8BCC-4624-A44C-4935618D04AD}" srcId="{915E787C-B7CC-49BF-8455-5DFDDFD66610}" destId="{441F4027-B944-4018-A13B-E45B1C86BE27}" srcOrd="0" destOrd="0" parTransId="{62043BF6-DED4-48CE-B578-96F00E6C7D57}" sibTransId="{94BA778C-1C8E-4DF8-B81D-D6F9D80EA576}"/>
    <dgm:cxn modelId="{051C205A-8C1D-44B6-8D58-C6820CB12FE4}" type="presParOf" srcId="{25BB8F9D-457F-4FE3-BD3D-23AC6E6BB267}" destId="{03CE1AB7-1989-4C38-B610-FC74B2F96B28}" srcOrd="0" destOrd="0" presId="urn:microsoft.com/office/officeart/2005/8/layout/vList2"/>
    <dgm:cxn modelId="{F756B42D-99C4-47F1-AFFC-F9A248D9DA81}" type="presParOf" srcId="{25BB8F9D-457F-4FE3-BD3D-23AC6E6BB267}" destId="{0B7250B7-6B3E-4238-AED5-0AEF5A794E4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55AD1E8-6E46-4E93-8880-1C9A30AE6CC1}"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s-EC"/>
        </a:p>
      </dgm:t>
    </dgm:pt>
    <dgm:pt modelId="{E6096D98-2DEE-448F-AFC8-55A7AC7BECB4}">
      <dgm:prSet phldrT="[Texto]" custT="1"/>
      <dgm:spPr/>
      <dgm:t>
        <a:bodyPr/>
        <a:lstStyle/>
        <a:p>
          <a:r>
            <a:rPr lang="es-EC" sz="2800" dirty="0">
              <a:latin typeface="Times New Roman" panose="02020603050405020304" pitchFamily="18" charset="0"/>
              <a:cs typeface="Times New Roman" panose="02020603050405020304" pitchFamily="18" charset="0"/>
            </a:rPr>
            <a:t>Objetivos específicos </a:t>
          </a:r>
        </a:p>
      </dgm:t>
    </dgm:pt>
    <dgm:pt modelId="{05C130A0-3E3B-4658-8DAB-A7EF4DCD9380}" type="parTrans" cxnId="{598CF4AF-3BA2-4680-A61C-B375E5759582}">
      <dgm:prSet/>
      <dgm:spPr/>
      <dgm:t>
        <a:bodyPr/>
        <a:lstStyle/>
        <a:p>
          <a:endParaRPr lang="es-EC" sz="2000"/>
        </a:p>
      </dgm:t>
    </dgm:pt>
    <dgm:pt modelId="{1B1FA6E2-1A76-4CF2-9946-631ED79B12B8}" type="sibTrans" cxnId="{598CF4AF-3BA2-4680-A61C-B375E5759582}">
      <dgm:prSet/>
      <dgm:spPr/>
      <dgm:t>
        <a:bodyPr/>
        <a:lstStyle/>
        <a:p>
          <a:endParaRPr lang="es-EC" sz="2000"/>
        </a:p>
      </dgm:t>
    </dgm:pt>
    <dgm:pt modelId="{B0B2F109-31A8-45FE-9CF7-00C1CA664A1E}">
      <dgm:prSet phldrT="[Texto]" custT="1"/>
      <dgm:spPr/>
      <dgm:t>
        <a:bodyPr/>
        <a:lstStyle/>
        <a:p>
          <a:pPr algn="just"/>
          <a:r>
            <a:rPr lang="es-EC" sz="2000" dirty="0"/>
            <a:t>Investigar las disposiciones fiscales de incentivos tributarios del Código Orgánico de la Producción, Comercio e Inversión. </a:t>
          </a:r>
          <a:endParaRPr lang="es-EC" sz="2000" dirty="0">
            <a:latin typeface="Times New Roman" panose="02020603050405020304" pitchFamily="18" charset="0"/>
            <a:cs typeface="Times New Roman" panose="02020603050405020304" pitchFamily="18" charset="0"/>
          </a:endParaRPr>
        </a:p>
      </dgm:t>
    </dgm:pt>
    <dgm:pt modelId="{4DC12138-88E9-4734-951B-03F9D619A41E}" type="parTrans" cxnId="{3DED5735-3A74-44E5-B8B4-81F1AC14E938}">
      <dgm:prSet/>
      <dgm:spPr/>
      <dgm:t>
        <a:bodyPr/>
        <a:lstStyle/>
        <a:p>
          <a:endParaRPr lang="es-EC" sz="2000"/>
        </a:p>
      </dgm:t>
    </dgm:pt>
    <dgm:pt modelId="{6C05B5C7-42AD-4032-9D3E-5B9B311AD470}" type="sibTrans" cxnId="{3DED5735-3A74-44E5-B8B4-81F1AC14E938}">
      <dgm:prSet/>
      <dgm:spPr/>
      <dgm:t>
        <a:bodyPr/>
        <a:lstStyle/>
        <a:p>
          <a:endParaRPr lang="es-EC" sz="2000"/>
        </a:p>
      </dgm:t>
    </dgm:pt>
    <dgm:pt modelId="{8C036809-3250-439F-9C02-D1FB072A0231}">
      <dgm:prSet custT="1"/>
      <dgm:spPr/>
      <dgm:t>
        <a:bodyPr/>
        <a:lstStyle/>
        <a:p>
          <a:pPr algn="just"/>
          <a:r>
            <a:rPr lang="es-EC" sz="2000" dirty="0"/>
            <a:t>Identificar la contribución impositiva de las PYMES agroindustrial del cantón Rumiñahui durante el periodo de investigación.</a:t>
          </a:r>
        </a:p>
      </dgm:t>
    </dgm:pt>
    <dgm:pt modelId="{2E0258A4-9225-44DC-9490-0230AA7E3CAE}" type="parTrans" cxnId="{480A50FD-54F1-4710-B58B-C70D6AB8A796}">
      <dgm:prSet/>
      <dgm:spPr/>
      <dgm:t>
        <a:bodyPr/>
        <a:lstStyle/>
        <a:p>
          <a:endParaRPr lang="es-EC" sz="2000"/>
        </a:p>
      </dgm:t>
    </dgm:pt>
    <dgm:pt modelId="{2E2C3605-2CD7-46D8-9AC9-EAAC1D85A042}" type="sibTrans" cxnId="{480A50FD-54F1-4710-B58B-C70D6AB8A796}">
      <dgm:prSet/>
      <dgm:spPr/>
      <dgm:t>
        <a:bodyPr/>
        <a:lstStyle/>
        <a:p>
          <a:endParaRPr lang="es-EC" sz="2000"/>
        </a:p>
      </dgm:t>
    </dgm:pt>
    <dgm:pt modelId="{785500D0-076B-40D7-950D-5E2BB33E4D48}">
      <dgm:prSet custT="1"/>
      <dgm:spPr/>
      <dgm:t>
        <a:bodyPr/>
        <a:lstStyle/>
        <a:p>
          <a:pPr algn="just"/>
          <a:r>
            <a:rPr lang="es-EC" sz="2000" dirty="0"/>
            <a:t>Determinar si los incentivos tributarios inciden favorablemente en productividad de las PYMES agroindustriales del cantón Rumiñahui en el periodo de estudio. </a:t>
          </a:r>
        </a:p>
      </dgm:t>
    </dgm:pt>
    <dgm:pt modelId="{424C832D-841B-436B-8FF6-0048D631E656}" type="parTrans" cxnId="{564F7EAE-A170-4673-B43A-173D5313AD58}">
      <dgm:prSet/>
      <dgm:spPr/>
      <dgm:t>
        <a:bodyPr/>
        <a:lstStyle/>
        <a:p>
          <a:endParaRPr lang="es-EC" sz="2000"/>
        </a:p>
      </dgm:t>
    </dgm:pt>
    <dgm:pt modelId="{9F174023-8051-4FAD-BB56-A8152561E93D}" type="sibTrans" cxnId="{564F7EAE-A170-4673-B43A-173D5313AD58}">
      <dgm:prSet/>
      <dgm:spPr/>
      <dgm:t>
        <a:bodyPr/>
        <a:lstStyle/>
        <a:p>
          <a:endParaRPr lang="es-EC" sz="2000"/>
        </a:p>
      </dgm:t>
    </dgm:pt>
    <dgm:pt modelId="{16FF1DAC-009C-4798-8E01-64ABEC146077}">
      <dgm:prSet custT="1"/>
      <dgm:spPr/>
      <dgm:t>
        <a:bodyPr/>
        <a:lstStyle/>
        <a:p>
          <a:pPr algn="just"/>
          <a:r>
            <a:rPr lang="es-EC" sz="2000" dirty="0"/>
            <a:t>Definir líneas estratégicas para mejorar la productividad de las PYMES agroindustriales a través del aprovechamiento de los incentivos tributarios del Código Orgánico de la Producción, Comercio e Inversión.</a:t>
          </a:r>
        </a:p>
      </dgm:t>
    </dgm:pt>
    <dgm:pt modelId="{822F044A-C309-4F4C-A510-F61E33DEEFE3}" type="parTrans" cxnId="{41289146-6C78-461D-A9C9-5CC7FDD23FF8}">
      <dgm:prSet/>
      <dgm:spPr/>
      <dgm:t>
        <a:bodyPr/>
        <a:lstStyle/>
        <a:p>
          <a:endParaRPr lang="es-EC" sz="2000"/>
        </a:p>
      </dgm:t>
    </dgm:pt>
    <dgm:pt modelId="{D563CA26-F472-4DB4-8C7E-9D9256711202}" type="sibTrans" cxnId="{41289146-6C78-461D-A9C9-5CC7FDD23FF8}">
      <dgm:prSet/>
      <dgm:spPr/>
      <dgm:t>
        <a:bodyPr/>
        <a:lstStyle/>
        <a:p>
          <a:endParaRPr lang="es-EC" sz="2000"/>
        </a:p>
      </dgm:t>
    </dgm:pt>
    <dgm:pt modelId="{1634FA13-EF46-4177-B56B-C48E5606255A}">
      <dgm:prSet custT="1"/>
      <dgm:spPr/>
      <dgm:t>
        <a:bodyPr/>
        <a:lstStyle/>
        <a:p>
          <a:pPr algn="just"/>
          <a:r>
            <a:rPr lang="es-EC" sz="2000" dirty="0"/>
            <a:t>Determinar el nivel de productividad de las PYMES agroindustriales en el cantón Rumiñahui.</a:t>
          </a:r>
        </a:p>
      </dgm:t>
    </dgm:pt>
    <dgm:pt modelId="{6738582D-3179-4656-B60F-5FAAE4F6E9F9}" type="sibTrans" cxnId="{1DD2ADE4-7953-4CEB-86D4-A2A39D635972}">
      <dgm:prSet/>
      <dgm:spPr/>
      <dgm:t>
        <a:bodyPr/>
        <a:lstStyle/>
        <a:p>
          <a:endParaRPr lang="es-EC" sz="2000"/>
        </a:p>
      </dgm:t>
    </dgm:pt>
    <dgm:pt modelId="{1B5E1869-1F36-4EB8-8B60-D1C553D61110}" type="parTrans" cxnId="{1DD2ADE4-7953-4CEB-86D4-A2A39D635972}">
      <dgm:prSet/>
      <dgm:spPr/>
      <dgm:t>
        <a:bodyPr/>
        <a:lstStyle/>
        <a:p>
          <a:endParaRPr lang="es-EC" sz="2000"/>
        </a:p>
      </dgm:t>
    </dgm:pt>
    <dgm:pt modelId="{7E3C501A-3823-455E-A10A-2FA2EEF016AD}" type="pres">
      <dgm:prSet presAssocID="{655AD1E8-6E46-4E93-8880-1C9A30AE6CC1}" presName="linear" presStyleCnt="0">
        <dgm:presLayoutVars>
          <dgm:animLvl val="lvl"/>
          <dgm:resizeHandles val="exact"/>
        </dgm:presLayoutVars>
      </dgm:prSet>
      <dgm:spPr/>
    </dgm:pt>
    <dgm:pt modelId="{FC00D7F0-B234-4265-ABC4-7C87E84F3ECF}" type="pres">
      <dgm:prSet presAssocID="{E6096D98-2DEE-448F-AFC8-55A7AC7BECB4}" presName="parentText" presStyleLbl="node1" presStyleIdx="0" presStyleCnt="1" custScaleY="54495">
        <dgm:presLayoutVars>
          <dgm:chMax val="0"/>
          <dgm:bulletEnabled val="1"/>
        </dgm:presLayoutVars>
      </dgm:prSet>
      <dgm:spPr/>
    </dgm:pt>
    <dgm:pt modelId="{018C0AAA-7AAF-4E07-A987-717E8D2E0FF3}" type="pres">
      <dgm:prSet presAssocID="{E6096D98-2DEE-448F-AFC8-55A7AC7BECB4}" presName="childText" presStyleLbl="revTx" presStyleIdx="0" presStyleCnt="1">
        <dgm:presLayoutVars>
          <dgm:bulletEnabled val="1"/>
        </dgm:presLayoutVars>
      </dgm:prSet>
      <dgm:spPr/>
    </dgm:pt>
  </dgm:ptLst>
  <dgm:cxnLst>
    <dgm:cxn modelId="{53566901-50D1-4651-8688-D7AEC361B932}" type="presOf" srcId="{16FF1DAC-009C-4798-8E01-64ABEC146077}" destId="{018C0AAA-7AAF-4E07-A987-717E8D2E0FF3}" srcOrd="0" destOrd="4" presId="urn:microsoft.com/office/officeart/2005/8/layout/vList2"/>
    <dgm:cxn modelId="{3DED5735-3A74-44E5-B8B4-81F1AC14E938}" srcId="{E6096D98-2DEE-448F-AFC8-55A7AC7BECB4}" destId="{B0B2F109-31A8-45FE-9CF7-00C1CA664A1E}" srcOrd="0" destOrd="0" parTransId="{4DC12138-88E9-4734-951B-03F9D619A41E}" sibTransId="{6C05B5C7-42AD-4032-9D3E-5B9B311AD470}"/>
    <dgm:cxn modelId="{4FA0B445-EB89-439A-B47A-25776B5D395C}" type="presOf" srcId="{E6096D98-2DEE-448F-AFC8-55A7AC7BECB4}" destId="{FC00D7F0-B234-4265-ABC4-7C87E84F3ECF}" srcOrd="0" destOrd="0" presId="urn:microsoft.com/office/officeart/2005/8/layout/vList2"/>
    <dgm:cxn modelId="{41289146-6C78-461D-A9C9-5CC7FDD23FF8}" srcId="{E6096D98-2DEE-448F-AFC8-55A7AC7BECB4}" destId="{16FF1DAC-009C-4798-8E01-64ABEC146077}" srcOrd="4" destOrd="0" parTransId="{822F044A-C309-4F4C-A510-F61E33DEEFE3}" sibTransId="{D563CA26-F472-4DB4-8C7E-9D9256711202}"/>
    <dgm:cxn modelId="{95D7066A-E869-4A2D-9A47-16BDD9C27D72}" type="presOf" srcId="{8C036809-3250-439F-9C02-D1FB072A0231}" destId="{018C0AAA-7AAF-4E07-A987-717E8D2E0FF3}" srcOrd="0" destOrd="2" presId="urn:microsoft.com/office/officeart/2005/8/layout/vList2"/>
    <dgm:cxn modelId="{E3C6BF7C-7285-47CF-A797-292170F9FBB8}" type="presOf" srcId="{B0B2F109-31A8-45FE-9CF7-00C1CA664A1E}" destId="{018C0AAA-7AAF-4E07-A987-717E8D2E0FF3}" srcOrd="0" destOrd="0" presId="urn:microsoft.com/office/officeart/2005/8/layout/vList2"/>
    <dgm:cxn modelId="{14A17E80-4813-4C04-834F-611A0B543284}" type="presOf" srcId="{1634FA13-EF46-4177-B56B-C48E5606255A}" destId="{018C0AAA-7AAF-4E07-A987-717E8D2E0FF3}" srcOrd="0" destOrd="1" presId="urn:microsoft.com/office/officeart/2005/8/layout/vList2"/>
    <dgm:cxn modelId="{0291C8A3-3890-49EE-80C0-37FC266D98C8}" type="presOf" srcId="{785500D0-076B-40D7-950D-5E2BB33E4D48}" destId="{018C0AAA-7AAF-4E07-A987-717E8D2E0FF3}" srcOrd="0" destOrd="3" presId="urn:microsoft.com/office/officeart/2005/8/layout/vList2"/>
    <dgm:cxn modelId="{564F7EAE-A170-4673-B43A-173D5313AD58}" srcId="{E6096D98-2DEE-448F-AFC8-55A7AC7BECB4}" destId="{785500D0-076B-40D7-950D-5E2BB33E4D48}" srcOrd="3" destOrd="0" parTransId="{424C832D-841B-436B-8FF6-0048D631E656}" sibTransId="{9F174023-8051-4FAD-BB56-A8152561E93D}"/>
    <dgm:cxn modelId="{598CF4AF-3BA2-4680-A61C-B375E5759582}" srcId="{655AD1E8-6E46-4E93-8880-1C9A30AE6CC1}" destId="{E6096D98-2DEE-448F-AFC8-55A7AC7BECB4}" srcOrd="0" destOrd="0" parTransId="{05C130A0-3E3B-4658-8DAB-A7EF4DCD9380}" sibTransId="{1B1FA6E2-1A76-4CF2-9946-631ED79B12B8}"/>
    <dgm:cxn modelId="{1DD2ADE4-7953-4CEB-86D4-A2A39D635972}" srcId="{E6096D98-2DEE-448F-AFC8-55A7AC7BECB4}" destId="{1634FA13-EF46-4177-B56B-C48E5606255A}" srcOrd="1" destOrd="0" parTransId="{1B5E1869-1F36-4EB8-8B60-D1C553D61110}" sibTransId="{6738582D-3179-4656-B60F-5FAAE4F6E9F9}"/>
    <dgm:cxn modelId="{5C72B4F5-5160-440D-B503-4CAE5ECFA2A4}" type="presOf" srcId="{655AD1E8-6E46-4E93-8880-1C9A30AE6CC1}" destId="{7E3C501A-3823-455E-A10A-2FA2EEF016AD}" srcOrd="0" destOrd="0" presId="urn:microsoft.com/office/officeart/2005/8/layout/vList2"/>
    <dgm:cxn modelId="{480A50FD-54F1-4710-B58B-C70D6AB8A796}" srcId="{E6096D98-2DEE-448F-AFC8-55A7AC7BECB4}" destId="{8C036809-3250-439F-9C02-D1FB072A0231}" srcOrd="2" destOrd="0" parTransId="{2E0258A4-9225-44DC-9490-0230AA7E3CAE}" sibTransId="{2E2C3605-2CD7-46D8-9AC9-EAAC1D85A042}"/>
    <dgm:cxn modelId="{095A462B-0C2F-4978-9966-18420D5A7F86}" type="presParOf" srcId="{7E3C501A-3823-455E-A10A-2FA2EEF016AD}" destId="{FC00D7F0-B234-4265-ABC4-7C87E84F3ECF}" srcOrd="0" destOrd="0" presId="urn:microsoft.com/office/officeart/2005/8/layout/vList2"/>
    <dgm:cxn modelId="{823EA5CD-322A-4C8A-A363-020140155D1B}" type="presParOf" srcId="{7E3C501A-3823-455E-A10A-2FA2EEF016AD}" destId="{018C0AAA-7AAF-4E07-A987-717E8D2E0FF3}"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E5FEA83-5F64-4EF6-8FA4-94EDE2D933C9}" type="doc">
      <dgm:prSet loTypeId="urn:microsoft.com/office/officeart/2008/layout/PictureAccentList" loCatId="list" qsTypeId="urn:microsoft.com/office/officeart/2005/8/quickstyle/simple1" qsCatId="simple" csTypeId="urn:microsoft.com/office/officeart/2005/8/colors/colorful3" csCatId="colorful" phldr="1"/>
      <dgm:spPr/>
      <dgm:t>
        <a:bodyPr/>
        <a:lstStyle/>
        <a:p>
          <a:endParaRPr lang="es-EC"/>
        </a:p>
      </dgm:t>
    </dgm:pt>
    <dgm:pt modelId="{9B8FAA30-916F-46FA-82E0-3CF0B2271296}">
      <dgm:prSet phldrT="[Texto]"/>
      <dgm:spPr/>
      <dgm:t>
        <a:bodyPr/>
        <a:lstStyle/>
        <a:p>
          <a:r>
            <a:rPr lang="es-EC" dirty="0"/>
            <a:t>Hipótesis</a:t>
          </a:r>
        </a:p>
      </dgm:t>
    </dgm:pt>
    <dgm:pt modelId="{E9001234-78F5-43F9-B37C-2407E1EA4846}" type="parTrans" cxnId="{131179FF-B29E-4AC7-93D7-7261CFB3F890}">
      <dgm:prSet/>
      <dgm:spPr/>
      <dgm:t>
        <a:bodyPr/>
        <a:lstStyle/>
        <a:p>
          <a:endParaRPr lang="es-EC"/>
        </a:p>
      </dgm:t>
    </dgm:pt>
    <dgm:pt modelId="{CD479D86-42BF-4393-BF8E-23B91AF4B765}" type="sibTrans" cxnId="{131179FF-B29E-4AC7-93D7-7261CFB3F890}">
      <dgm:prSet/>
      <dgm:spPr/>
      <dgm:t>
        <a:bodyPr/>
        <a:lstStyle/>
        <a:p>
          <a:endParaRPr lang="es-EC"/>
        </a:p>
      </dgm:t>
    </dgm:pt>
    <dgm:pt modelId="{748FA438-9539-4753-A0ED-9F65ECD4E68A}">
      <dgm:prSet phldrT="[Texto]"/>
      <dgm:spPr/>
      <dgm:t>
        <a:bodyPr/>
        <a:lstStyle/>
        <a:p>
          <a:pPr algn="just"/>
          <a:r>
            <a:rPr lang="es-EC" dirty="0"/>
            <a:t>Los incentivos tributarios del Código Orgánico de la Producción, Comercio e Inversión inciden sobre la situación financiera y productiva de las PYMES agroindustriales en el cantón Rumiñahui.</a:t>
          </a:r>
          <a:endParaRPr lang="es-EC" dirty="0">
            <a:solidFill>
              <a:schemeClr val="tx1"/>
            </a:solidFill>
          </a:endParaRPr>
        </a:p>
      </dgm:t>
    </dgm:pt>
    <dgm:pt modelId="{3AB6B776-E566-49DB-BC49-03AA428FD450}" type="parTrans" cxnId="{3FC3AE97-4950-4D06-8227-48CEF01107B6}">
      <dgm:prSet/>
      <dgm:spPr/>
      <dgm:t>
        <a:bodyPr/>
        <a:lstStyle/>
        <a:p>
          <a:endParaRPr lang="es-EC"/>
        </a:p>
      </dgm:t>
    </dgm:pt>
    <dgm:pt modelId="{0ECA792C-54B3-4493-83A0-CF5333E1AF58}" type="sibTrans" cxnId="{3FC3AE97-4950-4D06-8227-48CEF01107B6}">
      <dgm:prSet/>
      <dgm:spPr/>
      <dgm:t>
        <a:bodyPr/>
        <a:lstStyle/>
        <a:p>
          <a:endParaRPr lang="es-EC"/>
        </a:p>
      </dgm:t>
    </dgm:pt>
    <dgm:pt modelId="{DE5ABD3C-AD43-4A42-B4B7-E204CEE2D69E}" type="pres">
      <dgm:prSet presAssocID="{0E5FEA83-5F64-4EF6-8FA4-94EDE2D933C9}" presName="layout" presStyleCnt="0">
        <dgm:presLayoutVars>
          <dgm:chMax/>
          <dgm:chPref/>
          <dgm:dir/>
          <dgm:animOne val="branch"/>
          <dgm:animLvl val="lvl"/>
          <dgm:resizeHandles/>
        </dgm:presLayoutVars>
      </dgm:prSet>
      <dgm:spPr/>
    </dgm:pt>
    <dgm:pt modelId="{E74061D6-EFDF-4252-856A-8841727089DB}" type="pres">
      <dgm:prSet presAssocID="{9B8FAA30-916F-46FA-82E0-3CF0B2271296}" presName="root" presStyleCnt="0">
        <dgm:presLayoutVars>
          <dgm:chMax/>
          <dgm:chPref val="4"/>
        </dgm:presLayoutVars>
      </dgm:prSet>
      <dgm:spPr/>
    </dgm:pt>
    <dgm:pt modelId="{FB02A194-9320-47E6-87F8-C8282A65FF80}" type="pres">
      <dgm:prSet presAssocID="{9B8FAA30-916F-46FA-82E0-3CF0B2271296}" presName="rootComposite" presStyleCnt="0">
        <dgm:presLayoutVars/>
      </dgm:prSet>
      <dgm:spPr/>
    </dgm:pt>
    <dgm:pt modelId="{0F9A4A90-9F00-4BA7-B70D-2400C43EE33E}" type="pres">
      <dgm:prSet presAssocID="{9B8FAA30-916F-46FA-82E0-3CF0B2271296}" presName="rootText" presStyleLbl="node0" presStyleIdx="0" presStyleCnt="1">
        <dgm:presLayoutVars>
          <dgm:chMax/>
          <dgm:chPref val="4"/>
        </dgm:presLayoutVars>
      </dgm:prSet>
      <dgm:spPr/>
    </dgm:pt>
    <dgm:pt modelId="{C1F6930D-46C4-4CC8-B948-989309792A7C}" type="pres">
      <dgm:prSet presAssocID="{9B8FAA30-916F-46FA-82E0-3CF0B2271296}" presName="childShape" presStyleCnt="0">
        <dgm:presLayoutVars>
          <dgm:chMax val="0"/>
          <dgm:chPref val="0"/>
        </dgm:presLayoutVars>
      </dgm:prSet>
      <dgm:spPr/>
    </dgm:pt>
    <dgm:pt modelId="{491A74E4-9445-4C2D-97C5-E3B7D6416D8F}" type="pres">
      <dgm:prSet presAssocID="{748FA438-9539-4753-A0ED-9F65ECD4E68A}" presName="childComposite" presStyleCnt="0">
        <dgm:presLayoutVars>
          <dgm:chMax val="0"/>
          <dgm:chPref val="0"/>
        </dgm:presLayoutVars>
      </dgm:prSet>
      <dgm:spPr/>
    </dgm:pt>
    <dgm:pt modelId="{BD8F03CD-513F-4FE0-85E5-BBF0AB0B5493}" type="pres">
      <dgm:prSet presAssocID="{748FA438-9539-4753-A0ED-9F65ECD4E68A}" presName="Image" presStyleLbl="node1" presStyleIdx="0" presStyleCnt="1" custScaleX="195496" custScaleY="193224" custLinFactNeighborX="22638" custLinFactNeighborY="-3937"/>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dgm:spPr>
    </dgm:pt>
    <dgm:pt modelId="{613BF62F-1850-456E-BC77-10259DFFDFE0}" type="pres">
      <dgm:prSet presAssocID="{748FA438-9539-4753-A0ED-9F65ECD4E68A}" presName="childText" presStyleLbl="lnNode1" presStyleIdx="0" presStyleCnt="1" custScaleX="67125" custScaleY="189279">
        <dgm:presLayoutVars>
          <dgm:chMax val="0"/>
          <dgm:chPref val="0"/>
          <dgm:bulletEnabled val="1"/>
        </dgm:presLayoutVars>
      </dgm:prSet>
      <dgm:spPr/>
    </dgm:pt>
  </dgm:ptLst>
  <dgm:cxnLst>
    <dgm:cxn modelId="{99D1A241-C88B-4635-8C0E-20DB86BDF2CB}" type="presOf" srcId="{0E5FEA83-5F64-4EF6-8FA4-94EDE2D933C9}" destId="{DE5ABD3C-AD43-4A42-B4B7-E204CEE2D69E}" srcOrd="0" destOrd="0" presId="urn:microsoft.com/office/officeart/2008/layout/PictureAccentList"/>
    <dgm:cxn modelId="{3FC3AE97-4950-4D06-8227-48CEF01107B6}" srcId="{9B8FAA30-916F-46FA-82E0-3CF0B2271296}" destId="{748FA438-9539-4753-A0ED-9F65ECD4E68A}" srcOrd="0" destOrd="0" parTransId="{3AB6B776-E566-49DB-BC49-03AA428FD450}" sibTransId="{0ECA792C-54B3-4493-83A0-CF5333E1AF58}"/>
    <dgm:cxn modelId="{B60BF2C3-B0D8-4210-8F50-8577AD15C97B}" type="presOf" srcId="{9B8FAA30-916F-46FA-82E0-3CF0B2271296}" destId="{0F9A4A90-9F00-4BA7-B70D-2400C43EE33E}" srcOrd="0" destOrd="0" presId="urn:microsoft.com/office/officeart/2008/layout/PictureAccentList"/>
    <dgm:cxn modelId="{8FF4E9CD-4B47-4A5F-ABF1-63ADE36FCA60}" type="presOf" srcId="{748FA438-9539-4753-A0ED-9F65ECD4E68A}" destId="{613BF62F-1850-456E-BC77-10259DFFDFE0}" srcOrd="0" destOrd="0" presId="urn:microsoft.com/office/officeart/2008/layout/PictureAccentList"/>
    <dgm:cxn modelId="{131179FF-B29E-4AC7-93D7-7261CFB3F890}" srcId="{0E5FEA83-5F64-4EF6-8FA4-94EDE2D933C9}" destId="{9B8FAA30-916F-46FA-82E0-3CF0B2271296}" srcOrd="0" destOrd="0" parTransId="{E9001234-78F5-43F9-B37C-2407E1EA4846}" sibTransId="{CD479D86-42BF-4393-BF8E-23B91AF4B765}"/>
    <dgm:cxn modelId="{A71A0983-2D8E-4F7A-8343-C5FB5C569AE9}" type="presParOf" srcId="{DE5ABD3C-AD43-4A42-B4B7-E204CEE2D69E}" destId="{E74061D6-EFDF-4252-856A-8841727089DB}" srcOrd="0" destOrd="0" presId="urn:microsoft.com/office/officeart/2008/layout/PictureAccentList"/>
    <dgm:cxn modelId="{E80B9E7A-36EE-466D-8E4D-650A218BDF77}" type="presParOf" srcId="{E74061D6-EFDF-4252-856A-8841727089DB}" destId="{FB02A194-9320-47E6-87F8-C8282A65FF80}" srcOrd="0" destOrd="0" presId="urn:microsoft.com/office/officeart/2008/layout/PictureAccentList"/>
    <dgm:cxn modelId="{F990D1A9-DA26-4C51-8C88-4169CAB2F223}" type="presParOf" srcId="{FB02A194-9320-47E6-87F8-C8282A65FF80}" destId="{0F9A4A90-9F00-4BA7-B70D-2400C43EE33E}" srcOrd="0" destOrd="0" presId="urn:microsoft.com/office/officeart/2008/layout/PictureAccentList"/>
    <dgm:cxn modelId="{6FBD6CD9-4968-44A9-ACD9-6BCCDA95C027}" type="presParOf" srcId="{E74061D6-EFDF-4252-856A-8841727089DB}" destId="{C1F6930D-46C4-4CC8-B948-989309792A7C}" srcOrd="1" destOrd="0" presId="urn:microsoft.com/office/officeart/2008/layout/PictureAccentList"/>
    <dgm:cxn modelId="{D4CBAD6F-15B2-4B8F-99F7-6A41A23627DB}" type="presParOf" srcId="{C1F6930D-46C4-4CC8-B948-989309792A7C}" destId="{491A74E4-9445-4C2D-97C5-E3B7D6416D8F}" srcOrd="0" destOrd="0" presId="urn:microsoft.com/office/officeart/2008/layout/PictureAccentList"/>
    <dgm:cxn modelId="{062B3EA2-635E-4161-9DE1-70BB91E26ACA}" type="presParOf" srcId="{491A74E4-9445-4C2D-97C5-E3B7D6416D8F}" destId="{BD8F03CD-513F-4FE0-85E5-BBF0AB0B5493}" srcOrd="0" destOrd="0" presId="urn:microsoft.com/office/officeart/2008/layout/PictureAccentList"/>
    <dgm:cxn modelId="{45387C47-2C77-4F82-86D3-73E1EFF6020E}" type="presParOf" srcId="{491A74E4-9445-4C2D-97C5-E3B7D6416D8F}" destId="{613BF62F-1850-456E-BC77-10259DFFDFE0}"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050AEB3-9B66-402B-BC54-721E7C47AD8D}"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s-EC"/>
        </a:p>
      </dgm:t>
    </dgm:pt>
    <dgm:pt modelId="{FFFB85AC-5A88-46B7-8C2D-FB3D413DDD76}">
      <dgm:prSet phldrT="[Texto]"/>
      <dgm:spPr/>
      <dgm:t>
        <a:bodyPr/>
        <a:lstStyle/>
        <a:p>
          <a:r>
            <a:rPr lang="es-EC" dirty="0"/>
            <a:t>Economía política</a:t>
          </a:r>
        </a:p>
      </dgm:t>
    </dgm:pt>
    <dgm:pt modelId="{12C08C4A-0AC8-4515-B850-920A615E9704}" type="parTrans" cxnId="{623AB8A9-4743-4D11-B20B-955E99C85B10}">
      <dgm:prSet/>
      <dgm:spPr/>
      <dgm:t>
        <a:bodyPr/>
        <a:lstStyle/>
        <a:p>
          <a:endParaRPr lang="es-EC"/>
        </a:p>
      </dgm:t>
    </dgm:pt>
    <dgm:pt modelId="{68703071-BC72-4BF8-A7F9-E52347ECECE7}" type="sibTrans" cxnId="{623AB8A9-4743-4D11-B20B-955E99C85B10}">
      <dgm:prSet/>
      <dgm:spPr/>
      <dgm:t>
        <a:bodyPr/>
        <a:lstStyle/>
        <a:p>
          <a:endParaRPr lang="es-EC"/>
        </a:p>
      </dgm:t>
    </dgm:pt>
    <dgm:pt modelId="{67CC0FF7-7D1E-4A78-989C-76D7C3815362}">
      <dgm:prSet phldrT="[Texto]"/>
      <dgm:spPr/>
      <dgm:t>
        <a:bodyPr/>
        <a:lstStyle/>
        <a:p>
          <a:r>
            <a:rPr lang="es-EC" dirty="0"/>
            <a:t>Teoría tributaria</a:t>
          </a:r>
        </a:p>
      </dgm:t>
    </dgm:pt>
    <dgm:pt modelId="{329474B7-E8F4-42D4-8245-66FF30799A99}" type="parTrans" cxnId="{4B82F7B1-5FFE-4876-8757-C39081BF0A26}">
      <dgm:prSet/>
      <dgm:spPr/>
      <dgm:t>
        <a:bodyPr/>
        <a:lstStyle/>
        <a:p>
          <a:endParaRPr lang="es-EC"/>
        </a:p>
      </dgm:t>
    </dgm:pt>
    <dgm:pt modelId="{7CFA4BD7-666C-4F76-BC5F-8004D0291874}" type="sibTrans" cxnId="{4B82F7B1-5FFE-4876-8757-C39081BF0A26}">
      <dgm:prSet/>
      <dgm:spPr/>
      <dgm:t>
        <a:bodyPr/>
        <a:lstStyle/>
        <a:p>
          <a:endParaRPr lang="es-EC"/>
        </a:p>
      </dgm:t>
    </dgm:pt>
    <dgm:pt modelId="{C48D9583-E644-43BC-9447-950748F78CEB}">
      <dgm:prSet phldrT="[Texto]"/>
      <dgm:spPr/>
      <dgm:t>
        <a:bodyPr/>
        <a:lstStyle/>
        <a:p>
          <a:r>
            <a:rPr lang="es-EC" dirty="0"/>
            <a:t>Teoría del crecimiento económico</a:t>
          </a:r>
        </a:p>
      </dgm:t>
    </dgm:pt>
    <dgm:pt modelId="{A3167ED6-DC5C-4884-975B-44B24383D30E}" type="parTrans" cxnId="{FEF447B0-FE73-4630-8CB0-60706431C1A3}">
      <dgm:prSet/>
      <dgm:spPr/>
      <dgm:t>
        <a:bodyPr/>
        <a:lstStyle/>
        <a:p>
          <a:endParaRPr lang="es-EC"/>
        </a:p>
      </dgm:t>
    </dgm:pt>
    <dgm:pt modelId="{EDC9ED60-C34D-4B69-9CB1-06F402783381}" type="sibTrans" cxnId="{FEF447B0-FE73-4630-8CB0-60706431C1A3}">
      <dgm:prSet/>
      <dgm:spPr/>
      <dgm:t>
        <a:bodyPr/>
        <a:lstStyle/>
        <a:p>
          <a:endParaRPr lang="es-EC"/>
        </a:p>
      </dgm:t>
    </dgm:pt>
    <dgm:pt modelId="{82EA4A64-2276-40A6-BAB9-85F3F7489FEC}">
      <dgm:prSet phldrT="[Texto]"/>
      <dgm:spPr/>
      <dgm:t>
        <a:bodyPr/>
        <a:lstStyle/>
        <a:p>
          <a:r>
            <a:rPr lang="es-EC" dirty="0"/>
            <a:t>Productividad</a:t>
          </a:r>
        </a:p>
      </dgm:t>
    </dgm:pt>
    <dgm:pt modelId="{FEAE3B40-72B6-4FA4-9B5D-C37363A3B71E}" type="parTrans" cxnId="{DD23B747-6DF3-4AB8-A7B2-56A25140DEFA}">
      <dgm:prSet/>
      <dgm:spPr/>
      <dgm:t>
        <a:bodyPr/>
        <a:lstStyle/>
        <a:p>
          <a:endParaRPr lang="es-EC"/>
        </a:p>
      </dgm:t>
    </dgm:pt>
    <dgm:pt modelId="{EF6517B4-F8BE-4BC9-9DD6-72DE694E0DDB}" type="sibTrans" cxnId="{DD23B747-6DF3-4AB8-A7B2-56A25140DEFA}">
      <dgm:prSet/>
      <dgm:spPr/>
      <dgm:t>
        <a:bodyPr/>
        <a:lstStyle/>
        <a:p>
          <a:endParaRPr lang="es-EC"/>
        </a:p>
      </dgm:t>
    </dgm:pt>
    <dgm:pt modelId="{D71B28EF-1720-465E-B8F2-60CAD29D8B60}" type="pres">
      <dgm:prSet presAssocID="{2050AEB3-9B66-402B-BC54-721E7C47AD8D}" presName="Name0" presStyleCnt="0">
        <dgm:presLayoutVars>
          <dgm:dir/>
          <dgm:resizeHandles val="exact"/>
        </dgm:presLayoutVars>
      </dgm:prSet>
      <dgm:spPr/>
    </dgm:pt>
    <dgm:pt modelId="{DA59BB2A-6D05-4286-BC46-0EC0CBCB34A0}" type="pres">
      <dgm:prSet presAssocID="{2050AEB3-9B66-402B-BC54-721E7C47AD8D}" presName="fgShape" presStyleLbl="fgShp" presStyleIdx="0" presStyleCnt="1"/>
      <dgm:spPr/>
    </dgm:pt>
    <dgm:pt modelId="{65F385A8-5587-469B-AB6D-61B50E01BC74}" type="pres">
      <dgm:prSet presAssocID="{2050AEB3-9B66-402B-BC54-721E7C47AD8D}" presName="linComp" presStyleCnt="0"/>
      <dgm:spPr/>
    </dgm:pt>
    <dgm:pt modelId="{56BF5AA4-1888-465B-97F1-F17AE19A8818}" type="pres">
      <dgm:prSet presAssocID="{FFFB85AC-5A88-46B7-8C2D-FB3D413DDD76}" presName="compNode" presStyleCnt="0"/>
      <dgm:spPr/>
    </dgm:pt>
    <dgm:pt modelId="{B2DA3F06-7F83-4CDA-AB23-E11BA21FF9B4}" type="pres">
      <dgm:prSet presAssocID="{FFFB85AC-5A88-46B7-8C2D-FB3D413DDD76}" presName="bkgdShape" presStyleLbl="node1" presStyleIdx="0" presStyleCnt="4"/>
      <dgm:spPr/>
    </dgm:pt>
    <dgm:pt modelId="{53AF5E96-138F-464D-98C5-B84968D569F1}" type="pres">
      <dgm:prSet presAssocID="{FFFB85AC-5A88-46B7-8C2D-FB3D413DDD76}" presName="nodeTx" presStyleLbl="node1" presStyleIdx="0" presStyleCnt="4">
        <dgm:presLayoutVars>
          <dgm:bulletEnabled val="1"/>
        </dgm:presLayoutVars>
      </dgm:prSet>
      <dgm:spPr/>
    </dgm:pt>
    <dgm:pt modelId="{0DA97A7B-7DA4-4764-A56A-4AE94FE36149}" type="pres">
      <dgm:prSet presAssocID="{FFFB85AC-5A88-46B7-8C2D-FB3D413DDD76}" presName="invisiNode" presStyleLbl="node1" presStyleIdx="0" presStyleCnt="4"/>
      <dgm:spPr/>
    </dgm:pt>
    <dgm:pt modelId="{89806D9F-25AB-4CF4-95F7-063BF247C0FE}" type="pres">
      <dgm:prSet presAssocID="{FFFB85AC-5A88-46B7-8C2D-FB3D413DDD76}" presName="imagNode" presStyleLbl="fgImgPlace1" presStyleIdx="0" presStyleCnt="4" custLinFactNeighborY="4138"/>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E99818E7-421E-41C8-9457-76EF601DC677}" type="pres">
      <dgm:prSet presAssocID="{68703071-BC72-4BF8-A7F9-E52347ECECE7}" presName="sibTrans" presStyleLbl="sibTrans2D1" presStyleIdx="0" presStyleCnt="0"/>
      <dgm:spPr/>
    </dgm:pt>
    <dgm:pt modelId="{BA640C73-5906-449A-96CE-737BA08AA3E4}" type="pres">
      <dgm:prSet presAssocID="{67CC0FF7-7D1E-4A78-989C-76D7C3815362}" presName="compNode" presStyleCnt="0"/>
      <dgm:spPr/>
    </dgm:pt>
    <dgm:pt modelId="{1B061D4B-4334-41F7-BFB6-172A7793EE1F}" type="pres">
      <dgm:prSet presAssocID="{67CC0FF7-7D1E-4A78-989C-76D7C3815362}" presName="bkgdShape" presStyleLbl="node1" presStyleIdx="1" presStyleCnt="4"/>
      <dgm:spPr/>
    </dgm:pt>
    <dgm:pt modelId="{15CC65C7-576B-4D27-A320-BFE6F1C79F00}" type="pres">
      <dgm:prSet presAssocID="{67CC0FF7-7D1E-4A78-989C-76D7C3815362}" presName="nodeTx" presStyleLbl="node1" presStyleIdx="1" presStyleCnt="4">
        <dgm:presLayoutVars>
          <dgm:bulletEnabled val="1"/>
        </dgm:presLayoutVars>
      </dgm:prSet>
      <dgm:spPr/>
    </dgm:pt>
    <dgm:pt modelId="{1F9D8296-2077-43E5-A9C5-01C70FF25D4B}" type="pres">
      <dgm:prSet presAssocID="{67CC0FF7-7D1E-4A78-989C-76D7C3815362}" presName="invisiNode" presStyleLbl="node1" presStyleIdx="1" presStyleCnt="4"/>
      <dgm:spPr/>
    </dgm:pt>
    <dgm:pt modelId="{0A2AAC2A-477A-4151-BD32-226027E413D8}" type="pres">
      <dgm:prSet presAssocID="{67CC0FF7-7D1E-4A78-989C-76D7C3815362}"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52000" r="-52000"/>
          </a:stretch>
        </a:blipFill>
      </dgm:spPr>
    </dgm:pt>
    <dgm:pt modelId="{E00D8A6C-A99F-4142-A260-DF4E1E673E60}" type="pres">
      <dgm:prSet presAssocID="{7CFA4BD7-666C-4F76-BC5F-8004D0291874}" presName="sibTrans" presStyleLbl="sibTrans2D1" presStyleIdx="0" presStyleCnt="0"/>
      <dgm:spPr/>
    </dgm:pt>
    <dgm:pt modelId="{8D6DBD73-9D6E-4C92-895F-0A80C0083422}" type="pres">
      <dgm:prSet presAssocID="{C48D9583-E644-43BC-9447-950748F78CEB}" presName="compNode" presStyleCnt="0"/>
      <dgm:spPr/>
    </dgm:pt>
    <dgm:pt modelId="{B9BA4555-B07A-4854-8597-EDB5B5120399}" type="pres">
      <dgm:prSet presAssocID="{C48D9583-E644-43BC-9447-950748F78CEB}" presName="bkgdShape" presStyleLbl="node1" presStyleIdx="2" presStyleCnt="4"/>
      <dgm:spPr/>
    </dgm:pt>
    <dgm:pt modelId="{6CEB0E38-3DB4-46BB-B3AA-1F3FEB75AF6F}" type="pres">
      <dgm:prSet presAssocID="{C48D9583-E644-43BC-9447-950748F78CEB}" presName="nodeTx" presStyleLbl="node1" presStyleIdx="2" presStyleCnt="4">
        <dgm:presLayoutVars>
          <dgm:bulletEnabled val="1"/>
        </dgm:presLayoutVars>
      </dgm:prSet>
      <dgm:spPr/>
    </dgm:pt>
    <dgm:pt modelId="{679FCAAD-6C1F-4763-B5E6-2F5C99886EE2}" type="pres">
      <dgm:prSet presAssocID="{C48D9583-E644-43BC-9447-950748F78CEB}" presName="invisiNode" presStyleLbl="node1" presStyleIdx="2" presStyleCnt="4"/>
      <dgm:spPr/>
    </dgm:pt>
    <dgm:pt modelId="{9547F47C-F8A6-4723-9765-7E0A95BC467A}" type="pres">
      <dgm:prSet presAssocID="{C48D9583-E644-43BC-9447-950748F78CEB}"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B135B865-0CD1-4F30-9E47-0ABB667BC207}" type="pres">
      <dgm:prSet presAssocID="{EDC9ED60-C34D-4B69-9CB1-06F402783381}" presName="sibTrans" presStyleLbl="sibTrans2D1" presStyleIdx="0" presStyleCnt="0"/>
      <dgm:spPr/>
    </dgm:pt>
    <dgm:pt modelId="{523BDF4A-E00E-4427-92B4-F115D24BACBE}" type="pres">
      <dgm:prSet presAssocID="{82EA4A64-2276-40A6-BAB9-85F3F7489FEC}" presName="compNode" presStyleCnt="0"/>
      <dgm:spPr/>
    </dgm:pt>
    <dgm:pt modelId="{7385FFFE-736A-4007-9AB9-468F9B2BF433}" type="pres">
      <dgm:prSet presAssocID="{82EA4A64-2276-40A6-BAB9-85F3F7489FEC}" presName="bkgdShape" presStyleLbl="node1" presStyleIdx="3" presStyleCnt="4"/>
      <dgm:spPr/>
    </dgm:pt>
    <dgm:pt modelId="{D4390E35-3177-47B1-B4EB-03452FE94B7B}" type="pres">
      <dgm:prSet presAssocID="{82EA4A64-2276-40A6-BAB9-85F3F7489FEC}" presName="nodeTx" presStyleLbl="node1" presStyleIdx="3" presStyleCnt="4">
        <dgm:presLayoutVars>
          <dgm:bulletEnabled val="1"/>
        </dgm:presLayoutVars>
      </dgm:prSet>
      <dgm:spPr/>
    </dgm:pt>
    <dgm:pt modelId="{4F96BC5F-F2C7-4BE8-A893-2B8A99DC03E9}" type="pres">
      <dgm:prSet presAssocID="{82EA4A64-2276-40A6-BAB9-85F3F7489FEC}" presName="invisiNode" presStyleLbl="node1" presStyleIdx="3" presStyleCnt="4"/>
      <dgm:spPr/>
    </dgm:pt>
    <dgm:pt modelId="{FFCAE313-C257-47A3-96B9-858E10B91CC2}" type="pres">
      <dgm:prSet presAssocID="{82EA4A64-2276-40A6-BAB9-85F3F7489FEC}"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5000" r="-35000"/>
          </a:stretch>
        </a:blipFill>
      </dgm:spPr>
    </dgm:pt>
  </dgm:ptLst>
  <dgm:cxnLst>
    <dgm:cxn modelId="{6D9C0115-BBAF-4BD6-97B0-7E1C357FA8BB}" type="presOf" srcId="{FFFB85AC-5A88-46B7-8C2D-FB3D413DDD76}" destId="{B2DA3F06-7F83-4CDA-AB23-E11BA21FF9B4}" srcOrd="0" destOrd="0" presId="urn:microsoft.com/office/officeart/2005/8/layout/hList7"/>
    <dgm:cxn modelId="{F9B5D817-1CD1-47A5-9D40-B676A6332726}" type="presOf" srcId="{67CC0FF7-7D1E-4A78-989C-76D7C3815362}" destId="{15CC65C7-576B-4D27-A320-BFE6F1C79F00}" srcOrd="1" destOrd="0" presId="urn:microsoft.com/office/officeart/2005/8/layout/hList7"/>
    <dgm:cxn modelId="{A101052B-C173-432B-9E1C-DDE93B9E82F6}" type="presOf" srcId="{2050AEB3-9B66-402B-BC54-721E7C47AD8D}" destId="{D71B28EF-1720-465E-B8F2-60CAD29D8B60}" srcOrd="0" destOrd="0" presId="urn:microsoft.com/office/officeart/2005/8/layout/hList7"/>
    <dgm:cxn modelId="{B3467832-9297-4F66-B9ED-9529599CFA80}" type="presOf" srcId="{FFFB85AC-5A88-46B7-8C2D-FB3D413DDD76}" destId="{53AF5E96-138F-464D-98C5-B84968D569F1}" srcOrd="1" destOrd="0" presId="urn:microsoft.com/office/officeart/2005/8/layout/hList7"/>
    <dgm:cxn modelId="{EFE08C3B-B14A-4CE2-BDD9-85227A2BBA48}" type="presOf" srcId="{82EA4A64-2276-40A6-BAB9-85F3F7489FEC}" destId="{7385FFFE-736A-4007-9AB9-468F9B2BF433}" srcOrd="0" destOrd="0" presId="urn:microsoft.com/office/officeart/2005/8/layout/hList7"/>
    <dgm:cxn modelId="{DD23B747-6DF3-4AB8-A7B2-56A25140DEFA}" srcId="{2050AEB3-9B66-402B-BC54-721E7C47AD8D}" destId="{82EA4A64-2276-40A6-BAB9-85F3F7489FEC}" srcOrd="3" destOrd="0" parTransId="{FEAE3B40-72B6-4FA4-9B5D-C37363A3B71E}" sibTransId="{EF6517B4-F8BE-4BC9-9DD6-72DE694E0DDB}"/>
    <dgm:cxn modelId="{5D9C5C6E-1084-4968-B7C3-4F3CB451A555}" type="presOf" srcId="{EDC9ED60-C34D-4B69-9CB1-06F402783381}" destId="{B135B865-0CD1-4F30-9E47-0ABB667BC207}" srcOrd="0" destOrd="0" presId="urn:microsoft.com/office/officeart/2005/8/layout/hList7"/>
    <dgm:cxn modelId="{198BA17E-1B9B-4575-952F-FD3921CE81C9}" type="presOf" srcId="{C48D9583-E644-43BC-9447-950748F78CEB}" destId="{B9BA4555-B07A-4854-8597-EDB5B5120399}" srcOrd="0" destOrd="0" presId="urn:microsoft.com/office/officeart/2005/8/layout/hList7"/>
    <dgm:cxn modelId="{38BE2595-4E3C-4D3C-A161-02215F46F1FC}" type="presOf" srcId="{68703071-BC72-4BF8-A7F9-E52347ECECE7}" destId="{E99818E7-421E-41C8-9457-76EF601DC677}" srcOrd="0" destOrd="0" presId="urn:microsoft.com/office/officeart/2005/8/layout/hList7"/>
    <dgm:cxn modelId="{623AB8A9-4743-4D11-B20B-955E99C85B10}" srcId="{2050AEB3-9B66-402B-BC54-721E7C47AD8D}" destId="{FFFB85AC-5A88-46B7-8C2D-FB3D413DDD76}" srcOrd="0" destOrd="0" parTransId="{12C08C4A-0AC8-4515-B850-920A615E9704}" sibTransId="{68703071-BC72-4BF8-A7F9-E52347ECECE7}"/>
    <dgm:cxn modelId="{FEF447B0-FE73-4630-8CB0-60706431C1A3}" srcId="{2050AEB3-9B66-402B-BC54-721E7C47AD8D}" destId="{C48D9583-E644-43BC-9447-950748F78CEB}" srcOrd="2" destOrd="0" parTransId="{A3167ED6-DC5C-4884-975B-44B24383D30E}" sibTransId="{EDC9ED60-C34D-4B69-9CB1-06F402783381}"/>
    <dgm:cxn modelId="{4B82F7B1-5FFE-4876-8757-C39081BF0A26}" srcId="{2050AEB3-9B66-402B-BC54-721E7C47AD8D}" destId="{67CC0FF7-7D1E-4A78-989C-76D7C3815362}" srcOrd="1" destOrd="0" parTransId="{329474B7-E8F4-42D4-8245-66FF30799A99}" sibTransId="{7CFA4BD7-666C-4F76-BC5F-8004D0291874}"/>
    <dgm:cxn modelId="{1A0463B7-A55D-4CED-BA14-F1B1861409C4}" type="presOf" srcId="{C48D9583-E644-43BC-9447-950748F78CEB}" destId="{6CEB0E38-3DB4-46BB-B3AA-1F3FEB75AF6F}" srcOrd="1" destOrd="0" presId="urn:microsoft.com/office/officeart/2005/8/layout/hList7"/>
    <dgm:cxn modelId="{064228C7-6B9B-4D87-AFBC-0FA8B1304B04}" type="presOf" srcId="{67CC0FF7-7D1E-4A78-989C-76D7C3815362}" destId="{1B061D4B-4334-41F7-BFB6-172A7793EE1F}" srcOrd="0" destOrd="0" presId="urn:microsoft.com/office/officeart/2005/8/layout/hList7"/>
    <dgm:cxn modelId="{BD1724D0-5ED3-40FD-9D08-6683D1153F05}" type="presOf" srcId="{7CFA4BD7-666C-4F76-BC5F-8004D0291874}" destId="{E00D8A6C-A99F-4142-A260-DF4E1E673E60}" srcOrd="0" destOrd="0" presId="urn:microsoft.com/office/officeart/2005/8/layout/hList7"/>
    <dgm:cxn modelId="{3091F0D9-2A98-4F82-B3F2-97CC7555A97B}" type="presOf" srcId="{82EA4A64-2276-40A6-BAB9-85F3F7489FEC}" destId="{D4390E35-3177-47B1-B4EB-03452FE94B7B}" srcOrd="1" destOrd="0" presId="urn:microsoft.com/office/officeart/2005/8/layout/hList7"/>
    <dgm:cxn modelId="{DC8AAFDF-579A-4F31-887A-6F3AFC6B8A3E}" type="presParOf" srcId="{D71B28EF-1720-465E-B8F2-60CAD29D8B60}" destId="{DA59BB2A-6D05-4286-BC46-0EC0CBCB34A0}" srcOrd="0" destOrd="0" presId="urn:microsoft.com/office/officeart/2005/8/layout/hList7"/>
    <dgm:cxn modelId="{64888A3C-574E-4A62-8DF1-83756E556021}" type="presParOf" srcId="{D71B28EF-1720-465E-B8F2-60CAD29D8B60}" destId="{65F385A8-5587-469B-AB6D-61B50E01BC74}" srcOrd="1" destOrd="0" presId="urn:microsoft.com/office/officeart/2005/8/layout/hList7"/>
    <dgm:cxn modelId="{6774CE2A-C340-45C0-9AB2-31EF5562BA15}" type="presParOf" srcId="{65F385A8-5587-469B-AB6D-61B50E01BC74}" destId="{56BF5AA4-1888-465B-97F1-F17AE19A8818}" srcOrd="0" destOrd="0" presId="urn:microsoft.com/office/officeart/2005/8/layout/hList7"/>
    <dgm:cxn modelId="{2E939C35-EFCE-468D-9EF5-09AACD19E4EE}" type="presParOf" srcId="{56BF5AA4-1888-465B-97F1-F17AE19A8818}" destId="{B2DA3F06-7F83-4CDA-AB23-E11BA21FF9B4}" srcOrd="0" destOrd="0" presId="urn:microsoft.com/office/officeart/2005/8/layout/hList7"/>
    <dgm:cxn modelId="{A6F8299C-32D6-4A1D-A3F3-362812B72B1F}" type="presParOf" srcId="{56BF5AA4-1888-465B-97F1-F17AE19A8818}" destId="{53AF5E96-138F-464D-98C5-B84968D569F1}" srcOrd="1" destOrd="0" presId="urn:microsoft.com/office/officeart/2005/8/layout/hList7"/>
    <dgm:cxn modelId="{F6FAD1D1-1879-416F-A054-81256D97DA95}" type="presParOf" srcId="{56BF5AA4-1888-465B-97F1-F17AE19A8818}" destId="{0DA97A7B-7DA4-4764-A56A-4AE94FE36149}" srcOrd="2" destOrd="0" presId="urn:microsoft.com/office/officeart/2005/8/layout/hList7"/>
    <dgm:cxn modelId="{81CCC543-B504-409F-ABCF-3E3FAF8F374F}" type="presParOf" srcId="{56BF5AA4-1888-465B-97F1-F17AE19A8818}" destId="{89806D9F-25AB-4CF4-95F7-063BF247C0FE}" srcOrd="3" destOrd="0" presId="urn:microsoft.com/office/officeart/2005/8/layout/hList7"/>
    <dgm:cxn modelId="{46171EAF-C642-450A-AD1E-99C749E5BF9A}" type="presParOf" srcId="{65F385A8-5587-469B-AB6D-61B50E01BC74}" destId="{E99818E7-421E-41C8-9457-76EF601DC677}" srcOrd="1" destOrd="0" presId="urn:microsoft.com/office/officeart/2005/8/layout/hList7"/>
    <dgm:cxn modelId="{7EB2CEA2-78B8-4966-A065-A24EA7D602EF}" type="presParOf" srcId="{65F385A8-5587-469B-AB6D-61B50E01BC74}" destId="{BA640C73-5906-449A-96CE-737BA08AA3E4}" srcOrd="2" destOrd="0" presId="urn:microsoft.com/office/officeart/2005/8/layout/hList7"/>
    <dgm:cxn modelId="{8DA43D29-8CAD-466C-B677-C3002AF78DC0}" type="presParOf" srcId="{BA640C73-5906-449A-96CE-737BA08AA3E4}" destId="{1B061D4B-4334-41F7-BFB6-172A7793EE1F}" srcOrd="0" destOrd="0" presId="urn:microsoft.com/office/officeart/2005/8/layout/hList7"/>
    <dgm:cxn modelId="{6A2300FF-4828-409A-968B-410CE525B3EE}" type="presParOf" srcId="{BA640C73-5906-449A-96CE-737BA08AA3E4}" destId="{15CC65C7-576B-4D27-A320-BFE6F1C79F00}" srcOrd="1" destOrd="0" presId="urn:microsoft.com/office/officeart/2005/8/layout/hList7"/>
    <dgm:cxn modelId="{B4298579-19B7-4F75-9F63-9687EA629EB7}" type="presParOf" srcId="{BA640C73-5906-449A-96CE-737BA08AA3E4}" destId="{1F9D8296-2077-43E5-A9C5-01C70FF25D4B}" srcOrd="2" destOrd="0" presId="urn:microsoft.com/office/officeart/2005/8/layout/hList7"/>
    <dgm:cxn modelId="{99B18A02-DC69-4DAE-BD79-0539227B2E08}" type="presParOf" srcId="{BA640C73-5906-449A-96CE-737BA08AA3E4}" destId="{0A2AAC2A-477A-4151-BD32-226027E413D8}" srcOrd="3" destOrd="0" presId="urn:microsoft.com/office/officeart/2005/8/layout/hList7"/>
    <dgm:cxn modelId="{02BC7BCB-0E24-4A41-A685-9222F35E8947}" type="presParOf" srcId="{65F385A8-5587-469B-AB6D-61B50E01BC74}" destId="{E00D8A6C-A99F-4142-A260-DF4E1E673E60}" srcOrd="3" destOrd="0" presId="urn:microsoft.com/office/officeart/2005/8/layout/hList7"/>
    <dgm:cxn modelId="{51A9432D-C602-4EE7-A5FB-757D40878682}" type="presParOf" srcId="{65F385A8-5587-469B-AB6D-61B50E01BC74}" destId="{8D6DBD73-9D6E-4C92-895F-0A80C0083422}" srcOrd="4" destOrd="0" presId="urn:microsoft.com/office/officeart/2005/8/layout/hList7"/>
    <dgm:cxn modelId="{5981BDA6-7CC6-418A-B6C0-D3A3347FA533}" type="presParOf" srcId="{8D6DBD73-9D6E-4C92-895F-0A80C0083422}" destId="{B9BA4555-B07A-4854-8597-EDB5B5120399}" srcOrd="0" destOrd="0" presId="urn:microsoft.com/office/officeart/2005/8/layout/hList7"/>
    <dgm:cxn modelId="{A12C7251-08AA-4DCF-B38B-7029A0E4E433}" type="presParOf" srcId="{8D6DBD73-9D6E-4C92-895F-0A80C0083422}" destId="{6CEB0E38-3DB4-46BB-B3AA-1F3FEB75AF6F}" srcOrd="1" destOrd="0" presId="urn:microsoft.com/office/officeart/2005/8/layout/hList7"/>
    <dgm:cxn modelId="{ED27A863-7D8D-4E5A-9B4E-E927D51901E1}" type="presParOf" srcId="{8D6DBD73-9D6E-4C92-895F-0A80C0083422}" destId="{679FCAAD-6C1F-4763-B5E6-2F5C99886EE2}" srcOrd="2" destOrd="0" presId="urn:microsoft.com/office/officeart/2005/8/layout/hList7"/>
    <dgm:cxn modelId="{209589C3-7404-4CB1-B224-E9D3A508D38F}" type="presParOf" srcId="{8D6DBD73-9D6E-4C92-895F-0A80C0083422}" destId="{9547F47C-F8A6-4723-9765-7E0A95BC467A}" srcOrd="3" destOrd="0" presId="urn:microsoft.com/office/officeart/2005/8/layout/hList7"/>
    <dgm:cxn modelId="{2589653C-A751-4D1A-9F07-C7C307CAC6D1}" type="presParOf" srcId="{65F385A8-5587-469B-AB6D-61B50E01BC74}" destId="{B135B865-0CD1-4F30-9E47-0ABB667BC207}" srcOrd="5" destOrd="0" presId="urn:microsoft.com/office/officeart/2005/8/layout/hList7"/>
    <dgm:cxn modelId="{9B345E84-9DCF-4EE1-99FC-C89AA6FA1CD2}" type="presParOf" srcId="{65F385A8-5587-469B-AB6D-61B50E01BC74}" destId="{523BDF4A-E00E-4427-92B4-F115D24BACBE}" srcOrd="6" destOrd="0" presId="urn:microsoft.com/office/officeart/2005/8/layout/hList7"/>
    <dgm:cxn modelId="{44D57268-AC84-45CF-9DDC-959CC177ED5C}" type="presParOf" srcId="{523BDF4A-E00E-4427-92B4-F115D24BACBE}" destId="{7385FFFE-736A-4007-9AB9-468F9B2BF433}" srcOrd="0" destOrd="0" presId="urn:microsoft.com/office/officeart/2005/8/layout/hList7"/>
    <dgm:cxn modelId="{831AE90C-C12A-4649-B58E-693E5ABDE515}" type="presParOf" srcId="{523BDF4A-E00E-4427-92B4-F115D24BACBE}" destId="{D4390E35-3177-47B1-B4EB-03452FE94B7B}" srcOrd="1" destOrd="0" presId="urn:microsoft.com/office/officeart/2005/8/layout/hList7"/>
    <dgm:cxn modelId="{365FEC59-9E03-44E2-BF12-940878C30EAB}" type="presParOf" srcId="{523BDF4A-E00E-4427-92B4-F115D24BACBE}" destId="{4F96BC5F-F2C7-4BE8-A893-2B8A99DC03E9}" srcOrd="2" destOrd="0" presId="urn:microsoft.com/office/officeart/2005/8/layout/hList7"/>
    <dgm:cxn modelId="{CDDB0420-8EEF-47EF-9504-5433E0B9C9A7}" type="presParOf" srcId="{523BDF4A-E00E-4427-92B4-F115D24BACBE}" destId="{FFCAE313-C257-47A3-96B9-858E10B91CC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E6434A4-3259-45CB-8691-D5B44E29CDDF}" type="doc">
      <dgm:prSet loTypeId="urn:microsoft.com/office/officeart/2005/8/layout/vList3" loCatId="list" qsTypeId="urn:microsoft.com/office/officeart/2005/8/quickstyle/simple1" qsCatId="simple" csTypeId="urn:microsoft.com/office/officeart/2005/8/colors/colorful1" csCatId="colorful" phldr="1"/>
      <dgm:spPr/>
    </dgm:pt>
    <dgm:pt modelId="{5D864120-EE25-47C9-AE25-799A1649D3B1}">
      <dgm:prSet phldrT="[Texto]" custT="1"/>
      <dgm:spPr/>
      <dgm:t>
        <a:bodyPr/>
        <a:lstStyle/>
        <a:p>
          <a:r>
            <a:rPr lang="es-EC" sz="2400" dirty="0"/>
            <a:t>Art. 284 Política económica</a:t>
          </a:r>
        </a:p>
      </dgm:t>
    </dgm:pt>
    <dgm:pt modelId="{C7CEC4CD-AECF-412D-A540-8CAB06049E99}" type="parTrans" cxnId="{C7929A11-94BB-4F89-960B-664EB10771D4}">
      <dgm:prSet/>
      <dgm:spPr/>
      <dgm:t>
        <a:bodyPr/>
        <a:lstStyle/>
        <a:p>
          <a:endParaRPr lang="es-EC" sz="2400"/>
        </a:p>
      </dgm:t>
    </dgm:pt>
    <dgm:pt modelId="{EA4780B1-5F29-47AA-B2DB-23B508D1353C}" type="sibTrans" cxnId="{C7929A11-94BB-4F89-960B-664EB10771D4}">
      <dgm:prSet/>
      <dgm:spPr/>
      <dgm:t>
        <a:bodyPr/>
        <a:lstStyle/>
        <a:p>
          <a:endParaRPr lang="es-EC" sz="2400"/>
        </a:p>
      </dgm:t>
    </dgm:pt>
    <dgm:pt modelId="{C46FA9AB-6ED7-4634-9D23-23BFA9E2F820}">
      <dgm:prSet phldrT="[Texto]" custT="1"/>
      <dgm:spPr/>
      <dgm:t>
        <a:bodyPr/>
        <a:lstStyle/>
        <a:p>
          <a:r>
            <a:rPr lang="es-EC" sz="2400" dirty="0"/>
            <a:t>Art. 285 Política fiscal</a:t>
          </a:r>
        </a:p>
      </dgm:t>
    </dgm:pt>
    <dgm:pt modelId="{90A34BD6-88D1-40A5-A842-8D399B491192}" type="parTrans" cxnId="{3BE09FAE-52F2-4173-A348-2E04B701C1CB}">
      <dgm:prSet/>
      <dgm:spPr/>
      <dgm:t>
        <a:bodyPr/>
        <a:lstStyle/>
        <a:p>
          <a:endParaRPr lang="es-EC" sz="2400"/>
        </a:p>
      </dgm:t>
    </dgm:pt>
    <dgm:pt modelId="{4781D16E-F6EF-4F66-85A4-05C5FE99CCBB}" type="sibTrans" cxnId="{3BE09FAE-52F2-4173-A348-2E04B701C1CB}">
      <dgm:prSet/>
      <dgm:spPr/>
      <dgm:t>
        <a:bodyPr/>
        <a:lstStyle/>
        <a:p>
          <a:endParaRPr lang="es-EC" sz="2400"/>
        </a:p>
      </dgm:t>
    </dgm:pt>
    <dgm:pt modelId="{ACF02A43-23B5-4E5A-8240-8E0A2CC11EA4}">
      <dgm:prSet phldrT="[Texto]" custT="1"/>
      <dgm:spPr/>
      <dgm:t>
        <a:bodyPr/>
        <a:lstStyle/>
        <a:p>
          <a:r>
            <a:rPr lang="es-EC" sz="2400" dirty="0"/>
            <a:t>Normativa constitucional</a:t>
          </a:r>
        </a:p>
      </dgm:t>
    </dgm:pt>
    <dgm:pt modelId="{9A44087F-34C7-48FF-9842-BC30D1A3C968}" type="sibTrans" cxnId="{7779A431-93BC-4A5C-BF15-D4B4AF276392}">
      <dgm:prSet/>
      <dgm:spPr/>
      <dgm:t>
        <a:bodyPr/>
        <a:lstStyle/>
        <a:p>
          <a:endParaRPr lang="es-EC" sz="2400"/>
        </a:p>
      </dgm:t>
    </dgm:pt>
    <dgm:pt modelId="{CBAC9813-D202-4EDC-8C9A-3AED0147A4D7}" type="parTrans" cxnId="{7779A431-93BC-4A5C-BF15-D4B4AF276392}">
      <dgm:prSet/>
      <dgm:spPr/>
      <dgm:t>
        <a:bodyPr/>
        <a:lstStyle/>
        <a:p>
          <a:endParaRPr lang="es-EC" sz="2400"/>
        </a:p>
      </dgm:t>
    </dgm:pt>
    <dgm:pt modelId="{98F9BC9C-9CFE-4ED3-B55E-893D95BEEA7C}" type="pres">
      <dgm:prSet presAssocID="{7E6434A4-3259-45CB-8691-D5B44E29CDDF}" presName="linearFlow" presStyleCnt="0">
        <dgm:presLayoutVars>
          <dgm:dir/>
          <dgm:resizeHandles val="exact"/>
        </dgm:presLayoutVars>
      </dgm:prSet>
      <dgm:spPr/>
    </dgm:pt>
    <dgm:pt modelId="{AFBBE111-D964-42ED-8DFE-198F939AC3DE}" type="pres">
      <dgm:prSet presAssocID="{ACF02A43-23B5-4E5A-8240-8E0A2CC11EA4}" presName="composite" presStyleCnt="0"/>
      <dgm:spPr/>
    </dgm:pt>
    <dgm:pt modelId="{782FA6BD-3E0A-40EB-886E-2741B6E0BECD}" type="pres">
      <dgm:prSet presAssocID="{ACF02A43-23B5-4E5A-8240-8E0A2CC11EA4}"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4B8486E-9E68-40F3-884F-3882967734B2}" type="pres">
      <dgm:prSet presAssocID="{ACF02A43-23B5-4E5A-8240-8E0A2CC11EA4}" presName="txShp" presStyleLbl="node1" presStyleIdx="0" presStyleCnt="3">
        <dgm:presLayoutVars>
          <dgm:bulletEnabled val="1"/>
        </dgm:presLayoutVars>
      </dgm:prSet>
      <dgm:spPr/>
    </dgm:pt>
    <dgm:pt modelId="{D2723F04-3FE2-4C43-8941-EAFB08F95FF5}" type="pres">
      <dgm:prSet presAssocID="{9A44087F-34C7-48FF-9842-BC30D1A3C968}" presName="spacing" presStyleCnt="0"/>
      <dgm:spPr/>
    </dgm:pt>
    <dgm:pt modelId="{60B65E00-8823-4593-8101-3A3B6416FDE6}" type="pres">
      <dgm:prSet presAssocID="{5D864120-EE25-47C9-AE25-799A1649D3B1}" presName="composite" presStyleCnt="0"/>
      <dgm:spPr/>
    </dgm:pt>
    <dgm:pt modelId="{0532830F-9F04-41BD-B327-F0E454CCF5C9}" type="pres">
      <dgm:prSet presAssocID="{5D864120-EE25-47C9-AE25-799A1649D3B1}"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FBE17B8C-1AB9-4A04-8368-0381A34D85CF}" type="pres">
      <dgm:prSet presAssocID="{5D864120-EE25-47C9-AE25-799A1649D3B1}" presName="txShp" presStyleLbl="node1" presStyleIdx="1" presStyleCnt="3" custLinFactNeighborX="88" custLinFactNeighborY="-1027">
        <dgm:presLayoutVars>
          <dgm:bulletEnabled val="1"/>
        </dgm:presLayoutVars>
      </dgm:prSet>
      <dgm:spPr/>
    </dgm:pt>
    <dgm:pt modelId="{97D1AD9A-A4B5-413F-8E9D-B0C70A4FD157}" type="pres">
      <dgm:prSet presAssocID="{EA4780B1-5F29-47AA-B2DB-23B508D1353C}" presName="spacing" presStyleCnt="0"/>
      <dgm:spPr/>
    </dgm:pt>
    <dgm:pt modelId="{E1019F3F-B5A0-450F-ACF0-3B1F5D52BE32}" type="pres">
      <dgm:prSet presAssocID="{C46FA9AB-6ED7-4634-9D23-23BFA9E2F820}" presName="composite" presStyleCnt="0"/>
      <dgm:spPr/>
    </dgm:pt>
    <dgm:pt modelId="{A12C2AEC-EED1-4FE5-8DFE-544677991947}" type="pres">
      <dgm:prSet presAssocID="{C46FA9AB-6ED7-4634-9D23-23BFA9E2F820}"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5FC77F31-AE74-446B-A94A-84B38AB5B69B}" type="pres">
      <dgm:prSet presAssocID="{C46FA9AB-6ED7-4634-9D23-23BFA9E2F820}" presName="txShp" presStyleLbl="node1" presStyleIdx="2" presStyleCnt="3">
        <dgm:presLayoutVars>
          <dgm:bulletEnabled val="1"/>
        </dgm:presLayoutVars>
      </dgm:prSet>
      <dgm:spPr/>
    </dgm:pt>
  </dgm:ptLst>
  <dgm:cxnLst>
    <dgm:cxn modelId="{C7929A11-94BB-4F89-960B-664EB10771D4}" srcId="{7E6434A4-3259-45CB-8691-D5B44E29CDDF}" destId="{5D864120-EE25-47C9-AE25-799A1649D3B1}" srcOrd="1" destOrd="0" parTransId="{C7CEC4CD-AECF-412D-A540-8CAB06049E99}" sibTransId="{EA4780B1-5F29-47AA-B2DB-23B508D1353C}"/>
    <dgm:cxn modelId="{888FEF13-8906-4106-8F22-074D16F44BDD}" type="presOf" srcId="{7E6434A4-3259-45CB-8691-D5B44E29CDDF}" destId="{98F9BC9C-9CFE-4ED3-B55E-893D95BEEA7C}" srcOrd="0" destOrd="0" presId="urn:microsoft.com/office/officeart/2005/8/layout/vList3"/>
    <dgm:cxn modelId="{555CB824-1B39-4871-8A42-BE413D11DCE4}" type="presOf" srcId="{ACF02A43-23B5-4E5A-8240-8E0A2CC11EA4}" destId="{04B8486E-9E68-40F3-884F-3882967734B2}" srcOrd="0" destOrd="0" presId="urn:microsoft.com/office/officeart/2005/8/layout/vList3"/>
    <dgm:cxn modelId="{7779A431-93BC-4A5C-BF15-D4B4AF276392}" srcId="{7E6434A4-3259-45CB-8691-D5B44E29CDDF}" destId="{ACF02A43-23B5-4E5A-8240-8E0A2CC11EA4}" srcOrd="0" destOrd="0" parTransId="{CBAC9813-D202-4EDC-8C9A-3AED0147A4D7}" sibTransId="{9A44087F-34C7-48FF-9842-BC30D1A3C968}"/>
    <dgm:cxn modelId="{CABDC35A-3F06-4CE3-AE4F-90D9D8E37AA6}" type="presOf" srcId="{5D864120-EE25-47C9-AE25-799A1649D3B1}" destId="{FBE17B8C-1AB9-4A04-8368-0381A34D85CF}" srcOrd="0" destOrd="0" presId="urn:microsoft.com/office/officeart/2005/8/layout/vList3"/>
    <dgm:cxn modelId="{3BE09FAE-52F2-4173-A348-2E04B701C1CB}" srcId="{7E6434A4-3259-45CB-8691-D5B44E29CDDF}" destId="{C46FA9AB-6ED7-4634-9D23-23BFA9E2F820}" srcOrd="2" destOrd="0" parTransId="{90A34BD6-88D1-40A5-A842-8D399B491192}" sibTransId="{4781D16E-F6EF-4F66-85A4-05C5FE99CCBB}"/>
    <dgm:cxn modelId="{CCCD69F9-CA91-4560-8C17-30CA83A1A9AA}" type="presOf" srcId="{C46FA9AB-6ED7-4634-9D23-23BFA9E2F820}" destId="{5FC77F31-AE74-446B-A94A-84B38AB5B69B}" srcOrd="0" destOrd="0" presId="urn:microsoft.com/office/officeart/2005/8/layout/vList3"/>
    <dgm:cxn modelId="{73850661-B9E8-4227-87B9-4BC05E1B30E8}" type="presParOf" srcId="{98F9BC9C-9CFE-4ED3-B55E-893D95BEEA7C}" destId="{AFBBE111-D964-42ED-8DFE-198F939AC3DE}" srcOrd="0" destOrd="0" presId="urn:microsoft.com/office/officeart/2005/8/layout/vList3"/>
    <dgm:cxn modelId="{3FB74C0C-90F3-4DE4-B08E-CBB47E52DA2A}" type="presParOf" srcId="{AFBBE111-D964-42ED-8DFE-198F939AC3DE}" destId="{782FA6BD-3E0A-40EB-886E-2741B6E0BECD}" srcOrd="0" destOrd="0" presId="urn:microsoft.com/office/officeart/2005/8/layout/vList3"/>
    <dgm:cxn modelId="{A323ACDC-3EF0-407E-98D0-486DC985FD27}" type="presParOf" srcId="{AFBBE111-D964-42ED-8DFE-198F939AC3DE}" destId="{04B8486E-9E68-40F3-884F-3882967734B2}" srcOrd="1" destOrd="0" presId="urn:microsoft.com/office/officeart/2005/8/layout/vList3"/>
    <dgm:cxn modelId="{BA75A663-4B58-4AAF-8F8C-C264B299C01A}" type="presParOf" srcId="{98F9BC9C-9CFE-4ED3-B55E-893D95BEEA7C}" destId="{D2723F04-3FE2-4C43-8941-EAFB08F95FF5}" srcOrd="1" destOrd="0" presId="urn:microsoft.com/office/officeart/2005/8/layout/vList3"/>
    <dgm:cxn modelId="{2B5DAF3A-BAFA-4365-9BDB-86AF86B5112F}" type="presParOf" srcId="{98F9BC9C-9CFE-4ED3-B55E-893D95BEEA7C}" destId="{60B65E00-8823-4593-8101-3A3B6416FDE6}" srcOrd="2" destOrd="0" presId="urn:microsoft.com/office/officeart/2005/8/layout/vList3"/>
    <dgm:cxn modelId="{A9D706CC-B284-4465-B121-E7026227FE59}" type="presParOf" srcId="{60B65E00-8823-4593-8101-3A3B6416FDE6}" destId="{0532830F-9F04-41BD-B327-F0E454CCF5C9}" srcOrd="0" destOrd="0" presId="urn:microsoft.com/office/officeart/2005/8/layout/vList3"/>
    <dgm:cxn modelId="{A49648F3-E323-4A40-9F1A-D18BD315B7D6}" type="presParOf" srcId="{60B65E00-8823-4593-8101-3A3B6416FDE6}" destId="{FBE17B8C-1AB9-4A04-8368-0381A34D85CF}" srcOrd="1" destOrd="0" presId="urn:microsoft.com/office/officeart/2005/8/layout/vList3"/>
    <dgm:cxn modelId="{DAF4F686-805A-4B3E-8FDC-56E1ED92E039}" type="presParOf" srcId="{98F9BC9C-9CFE-4ED3-B55E-893D95BEEA7C}" destId="{97D1AD9A-A4B5-413F-8E9D-B0C70A4FD157}" srcOrd="3" destOrd="0" presId="urn:microsoft.com/office/officeart/2005/8/layout/vList3"/>
    <dgm:cxn modelId="{2F4C960E-B9A7-4460-8EB5-65653BE474B3}" type="presParOf" srcId="{98F9BC9C-9CFE-4ED3-B55E-893D95BEEA7C}" destId="{E1019F3F-B5A0-450F-ACF0-3B1F5D52BE32}" srcOrd="4" destOrd="0" presId="urn:microsoft.com/office/officeart/2005/8/layout/vList3"/>
    <dgm:cxn modelId="{C6865018-AB76-4A0F-9E52-8BA54B62026F}" type="presParOf" srcId="{E1019F3F-B5A0-450F-ACF0-3B1F5D52BE32}" destId="{A12C2AEC-EED1-4FE5-8DFE-544677991947}" srcOrd="0" destOrd="0" presId="urn:microsoft.com/office/officeart/2005/8/layout/vList3"/>
    <dgm:cxn modelId="{79732B43-5572-4357-A29A-0B8BA824C791}" type="presParOf" srcId="{E1019F3F-B5A0-450F-ACF0-3B1F5D52BE32}" destId="{5FC77F31-AE74-446B-A94A-84B38AB5B69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D77B7E1-3EB6-4CB2-B5C9-F624B8E7DE70}"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s-EC"/>
        </a:p>
      </dgm:t>
    </dgm:pt>
    <dgm:pt modelId="{A5E28993-FAF0-46FF-83E7-D696CBA804D1}">
      <dgm:prSet phldrT="[Texto]" custT="1"/>
      <dgm:spPr/>
      <dgm:t>
        <a:bodyPr/>
        <a:lstStyle/>
        <a:p>
          <a:pPr algn="ctr"/>
          <a:r>
            <a:rPr lang="es-EC" sz="8800" dirty="0"/>
            <a:t>COPCI</a:t>
          </a:r>
        </a:p>
      </dgm:t>
    </dgm:pt>
    <dgm:pt modelId="{4DC5411E-79C5-49FE-AB71-EDE21328FAB4}" type="parTrans" cxnId="{473A08DF-38F3-46CA-AE7D-1694AE377AB5}">
      <dgm:prSet/>
      <dgm:spPr/>
      <dgm:t>
        <a:bodyPr/>
        <a:lstStyle/>
        <a:p>
          <a:pPr algn="just"/>
          <a:endParaRPr lang="es-EC" sz="4400"/>
        </a:p>
      </dgm:t>
    </dgm:pt>
    <dgm:pt modelId="{451E4450-18C1-4452-95B4-C8025F2F9BCF}" type="sibTrans" cxnId="{473A08DF-38F3-46CA-AE7D-1694AE377AB5}">
      <dgm:prSet/>
      <dgm:spPr/>
      <dgm:t>
        <a:bodyPr/>
        <a:lstStyle/>
        <a:p>
          <a:pPr algn="just"/>
          <a:endParaRPr lang="es-EC" sz="4400"/>
        </a:p>
      </dgm:t>
    </dgm:pt>
    <dgm:pt modelId="{74FD58E8-8534-46F9-A210-70B33DD184A6}">
      <dgm:prSet phldrT="[Texto]" custT="1"/>
      <dgm:spPr/>
      <dgm:t>
        <a:bodyPr/>
        <a:lstStyle/>
        <a:p>
          <a:pPr algn="just"/>
          <a:r>
            <a:rPr lang="es-EC" sz="2000" dirty="0"/>
            <a:t>Impulsar la actividad productiva nacional</a:t>
          </a:r>
        </a:p>
      </dgm:t>
    </dgm:pt>
    <dgm:pt modelId="{8B33F405-73DE-4B0A-A975-7ED011C606DE}" type="parTrans" cxnId="{AA07A923-1397-46AE-BBCE-B0AB372BDDDE}">
      <dgm:prSet/>
      <dgm:spPr/>
      <dgm:t>
        <a:bodyPr/>
        <a:lstStyle/>
        <a:p>
          <a:pPr algn="just"/>
          <a:endParaRPr lang="es-EC" sz="4400"/>
        </a:p>
      </dgm:t>
    </dgm:pt>
    <dgm:pt modelId="{D91CD266-B5A8-4F5D-A0CB-3222C030EEE1}" type="sibTrans" cxnId="{AA07A923-1397-46AE-BBCE-B0AB372BDDDE}">
      <dgm:prSet/>
      <dgm:spPr/>
      <dgm:t>
        <a:bodyPr/>
        <a:lstStyle/>
        <a:p>
          <a:pPr algn="just"/>
          <a:endParaRPr lang="es-EC" sz="4400"/>
        </a:p>
      </dgm:t>
    </dgm:pt>
    <dgm:pt modelId="{69F9C159-3F73-4B87-8A5F-79C443374794}">
      <dgm:prSet custT="1"/>
      <dgm:spPr/>
      <dgm:t>
        <a:bodyPr/>
        <a:lstStyle/>
        <a:p>
          <a:pPr algn="just"/>
          <a:r>
            <a:rPr lang="es-EC" sz="2000" dirty="0"/>
            <a:t>Art. 3.-  Regular el proceso productivo en las etapas de producción, distribución, intercambio, comercio, consumo, manejo de externalidades e inversiones productivas orientadas a la realización del Buen Vivir</a:t>
          </a:r>
        </a:p>
      </dgm:t>
    </dgm:pt>
    <dgm:pt modelId="{EEA5A7C3-B331-4FB7-932A-08F4A0782749}" type="parTrans" cxnId="{07453545-C237-40D2-A0E4-B2580D880E1E}">
      <dgm:prSet/>
      <dgm:spPr/>
      <dgm:t>
        <a:bodyPr/>
        <a:lstStyle/>
        <a:p>
          <a:pPr algn="just"/>
          <a:endParaRPr lang="es-EC" sz="4400"/>
        </a:p>
      </dgm:t>
    </dgm:pt>
    <dgm:pt modelId="{E24CDBE8-1BA0-4FD9-B4A3-F7042CB66337}" type="sibTrans" cxnId="{07453545-C237-40D2-A0E4-B2580D880E1E}">
      <dgm:prSet/>
      <dgm:spPr/>
      <dgm:t>
        <a:bodyPr/>
        <a:lstStyle/>
        <a:p>
          <a:pPr algn="just"/>
          <a:endParaRPr lang="es-EC" sz="4400"/>
        </a:p>
      </dgm:t>
    </dgm:pt>
    <dgm:pt modelId="{9B024E6D-FBF1-418C-9CE2-E05A536C31B5}">
      <dgm:prSet custT="1"/>
      <dgm:spPr/>
      <dgm:t>
        <a:bodyPr/>
        <a:lstStyle/>
        <a:p>
          <a:pPr algn="just"/>
          <a:r>
            <a:rPr lang="es-EC" sz="2000" dirty="0"/>
            <a:t>Art. 4.- Promover el desarrollo productivo del país mediante un enfoque de competitividad sistémica, con una visión integral que incluya el desarrollo territorial y que articule en forma coordinada los objetivos de carácter macroeconómico</a:t>
          </a:r>
        </a:p>
      </dgm:t>
    </dgm:pt>
    <dgm:pt modelId="{C964176F-78F2-4C8F-8D47-1B1741CB89BC}" type="parTrans" cxnId="{52E8E713-35EA-4650-9050-D81DE2534E1F}">
      <dgm:prSet/>
      <dgm:spPr/>
      <dgm:t>
        <a:bodyPr/>
        <a:lstStyle/>
        <a:p>
          <a:pPr algn="just"/>
          <a:endParaRPr lang="es-EC" sz="4400"/>
        </a:p>
      </dgm:t>
    </dgm:pt>
    <dgm:pt modelId="{AE983ACA-9476-48CC-8279-C73671DB1B94}" type="sibTrans" cxnId="{52E8E713-35EA-4650-9050-D81DE2534E1F}">
      <dgm:prSet/>
      <dgm:spPr/>
      <dgm:t>
        <a:bodyPr/>
        <a:lstStyle/>
        <a:p>
          <a:pPr algn="just"/>
          <a:endParaRPr lang="es-EC" sz="4400"/>
        </a:p>
      </dgm:t>
    </dgm:pt>
    <dgm:pt modelId="{E9D22D0D-FFF7-4253-BEEA-3DABA65234BB}">
      <dgm:prSet custT="1"/>
      <dgm:spPr/>
      <dgm:t>
        <a:bodyPr/>
        <a:lstStyle/>
        <a:p>
          <a:pPr algn="just"/>
          <a:r>
            <a:rPr lang="es-EC" sz="2000" dirty="0"/>
            <a:t>Art. 5.- Fomentar el desarrollo productivo y la transformación de la matriz productiva, mediante la determinación de políticas y la definición e implementación de instrumentos e incentivos</a:t>
          </a:r>
        </a:p>
      </dgm:t>
    </dgm:pt>
    <dgm:pt modelId="{73C35958-8852-4575-B6EF-07EB114515D7}" type="parTrans" cxnId="{7E7C5369-77C6-4FE6-8E2B-71763265CD0C}">
      <dgm:prSet/>
      <dgm:spPr/>
      <dgm:t>
        <a:bodyPr/>
        <a:lstStyle/>
        <a:p>
          <a:pPr algn="just"/>
          <a:endParaRPr lang="es-EC" sz="4400"/>
        </a:p>
      </dgm:t>
    </dgm:pt>
    <dgm:pt modelId="{19E57A7A-C5A6-43A2-A99E-9616EBE6D7E3}" type="sibTrans" cxnId="{7E7C5369-77C6-4FE6-8E2B-71763265CD0C}">
      <dgm:prSet/>
      <dgm:spPr/>
      <dgm:t>
        <a:bodyPr/>
        <a:lstStyle/>
        <a:p>
          <a:pPr algn="just"/>
          <a:endParaRPr lang="es-EC" sz="4400"/>
        </a:p>
      </dgm:t>
    </dgm:pt>
    <dgm:pt modelId="{78C74C3B-A65B-4A0B-8C75-D7C47B27E99C}" type="pres">
      <dgm:prSet presAssocID="{8D77B7E1-3EB6-4CB2-B5C9-F624B8E7DE70}" presName="layout" presStyleCnt="0">
        <dgm:presLayoutVars>
          <dgm:chMax/>
          <dgm:chPref/>
          <dgm:dir/>
          <dgm:animOne val="branch"/>
          <dgm:animLvl val="lvl"/>
          <dgm:resizeHandles/>
        </dgm:presLayoutVars>
      </dgm:prSet>
      <dgm:spPr/>
    </dgm:pt>
    <dgm:pt modelId="{A65570BB-64A2-4CBE-A5C9-D96A6617C407}" type="pres">
      <dgm:prSet presAssocID="{A5E28993-FAF0-46FF-83E7-D696CBA804D1}" presName="root" presStyleCnt="0">
        <dgm:presLayoutVars>
          <dgm:chMax/>
          <dgm:chPref val="4"/>
        </dgm:presLayoutVars>
      </dgm:prSet>
      <dgm:spPr/>
    </dgm:pt>
    <dgm:pt modelId="{8FE2F9F5-2C65-46D0-A92A-A25AA6BE8C43}" type="pres">
      <dgm:prSet presAssocID="{A5E28993-FAF0-46FF-83E7-D696CBA804D1}" presName="rootComposite" presStyleCnt="0">
        <dgm:presLayoutVars/>
      </dgm:prSet>
      <dgm:spPr/>
    </dgm:pt>
    <dgm:pt modelId="{B6DF1A70-32FC-45CA-A815-BFA7C8D04611}" type="pres">
      <dgm:prSet presAssocID="{A5E28993-FAF0-46FF-83E7-D696CBA804D1}" presName="rootText" presStyleLbl="node0" presStyleIdx="0" presStyleCnt="1">
        <dgm:presLayoutVars>
          <dgm:chMax/>
          <dgm:chPref val="4"/>
        </dgm:presLayoutVars>
      </dgm:prSet>
      <dgm:spPr/>
    </dgm:pt>
    <dgm:pt modelId="{9C145EDF-0CC2-4F5D-A9F4-C98479AFC976}" type="pres">
      <dgm:prSet presAssocID="{A5E28993-FAF0-46FF-83E7-D696CBA804D1}" presName="childShape" presStyleCnt="0">
        <dgm:presLayoutVars>
          <dgm:chMax val="0"/>
          <dgm:chPref val="0"/>
        </dgm:presLayoutVars>
      </dgm:prSet>
      <dgm:spPr/>
    </dgm:pt>
    <dgm:pt modelId="{E0859B07-2E5F-4C4C-B2F5-5FD4F875BDE7}" type="pres">
      <dgm:prSet presAssocID="{74FD58E8-8534-46F9-A210-70B33DD184A6}" presName="childComposite" presStyleCnt="0">
        <dgm:presLayoutVars>
          <dgm:chMax val="0"/>
          <dgm:chPref val="0"/>
        </dgm:presLayoutVars>
      </dgm:prSet>
      <dgm:spPr/>
    </dgm:pt>
    <dgm:pt modelId="{69F22AD0-17E9-4222-8A14-F356B1B32C70}" type="pres">
      <dgm:prSet presAssocID="{74FD58E8-8534-46F9-A210-70B33DD184A6}" presName="Image" presStyleLbl="node1" presStyleIdx="0" presStyleCnt="4"/>
      <dgm:spPr/>
    </dgm:pt>
    <dgm:pt modelId="{67B3C7F6-701C-4D61-B609-841EE780C077}" type="pres">
      <dgm:prSet presAssocID="{74FD58E8-8534-46F9-A210-70B33DD184A6}" presName="childText" presStyleLbl="lnNode1" presStyleIdx="0" presStyleCnt="4" custScaleX="177895">
        <dgm:presLayoutVars>
          <dgm:chMax val="0"/>
          <dgm:chPref val="0"/>
          <dgm:bulletEnabled val="1"/>
        </dgm:presLayoutVars>
      </dgm:prSet>
      <dgm:spPr/>
    </dgm:pt>
    <dgm:pt modelId="{E8A1DDE9-8E75-400F-90CB-83650BB18E8C}" type="pres">
      <dgm:prSet presAssocID="{69F9C159-3F73-4B87-8A5F-79C443374794}" presName="childComposite" presStyleCnt="0">
        <dgm:presLayoutVars>
          <dgm:chMax val="0"/>
          <dgm:chPref val="0"/>
        </dgm:presLayoutVars>
      </dgm:prSet>
      <dgm:spPr/>
    </dgm:pt>
    <dgm:pt modelId="{1991DF8F-8826-42F5-92E6-3159CAA40F79}" type="pres">
      <dgm:prSet presAssocID="{69F9C159-3F73-4B87-8A5F-79C443374794}" presName="Image" presStyleLbl="node1" presStyleIdx="1" presStyleCnt="4"/>
      <dgm:spPr/>
    </dgm:pt>
    <dgm:pt modelId="{7C15F659-803E-4EC5-ACE6-01EB660DE38D}" type="pres">
      <dgm:prSet presAssocID="{69F9C159-3F73-4B87-8A5F-79C443374794}" presName="childText" presStyleLbl="lnNode1" presStyleIdx="1" presStyleCnt="4" custScaleX="177949">
        <dgm:presLayoutVars>
          <dgm:chMax val="0"/>
          <dgm:chPref val="0"/>
          <dgm:bulletEnabled val="1"/>
        </dgm:presLayoutVars>
      </dgm:prSet>
      <dgm:spPr/>
    </dgm:pt>
    <dgm:pt modelId="{3285A886-7E70-4766-8BAA-CCDF1A60DEB7}" type="pres">
      <dgm:prSet presAssocID="{9B024E6D-FBF1-418C-9CE2-E05A536C31B5}" presName="childComposite" presStyleCnt="0">
        <dgm:presLayoutVars>
          <dgm:chMax val="0"/>
          <dgm:chPref val="0"/>
        </dgm:presLayoutVars>
      </dgm:prSet>
      <dgm:spPr/>
    </dgm:pt>
    <dgm:pt modelId="{30C169D8-316D-4565-BC76-BE7589402126}" type="pres">
      <dgm:prSet presAssocID="{9B024E6D-FBF1-418C-9CE2-E05A536C31B5}" presName="Image" presStyleLbl="node1" presStyleIdx="2" presStyleCnt="4"/>
      <dgm:spPr/>
    </dgm:pt>
    <dgm:pt modelId="{3DFADEF8-8E51-41BA-9468-538E458AD97E}" type="pres">
      <dgm:prSet presAssocID="{9B024E6D-FBF1-418C-9CE2-E05A536C31B5}" presName="childText" presStyleLbl="lnNode1" presStyleIdx="2" presStyleCnt="4" custScaleX="177406">
        <dgm:presLayoutVars>
          <dgm:chMax val="0"/>
          <dgm:chPref val="0"/>
          <dgm:bulletEnabled val="1"/>
        </dgm:presLayoutVars>
      </dgm:prSet>
      <dgm:spPr/>
    </dgm:pt>
    <dgm:pt modelId="{1113CE99-8BA0-444B-8101-EE9589745D4E}" type="pres">
      <dgm:prSet presAssocID="{E9D22D0D-FFF7-4253-BEEA-3DABA65234BB}" presName="childComposite" presStyleCnt="0">
        <dgm:presLayoutVars>
          <dgm:chMax val="0"/>
          <dgm:chPref val="0"/>
        </dgm:presLayoutVars>
      </dgm:prSet>
      <dgm:spPr/>
    </dgm:pt>
    <dgm:pt modelId="{99C24385-2B14-4E15-A11E-2CB85D9B69AB}" type="pres">
      <dgm:prSet presAssocID="{E9D22D0D-FFF7-4253-BEEA-3DABA65234BB}" presName="Image" presStyleLbl="node1" presStyleIdx="3" presStyleCnt="4"/>
      <dgm:spPr/>
    </dgm:pt>
    <dgm:pt modelId="{5434202A-853B-43D4-95D4-607F49F5B6A4}" type="pres">
      <dgm:prSet presAssocID="{E9D22D0D-FFF7-4253-BEEA-3DABA65234BB}" presName="childText" presStyleLbl="lnNode1" presStyleIdx="3" presStyleCnt="4" custScaleX="177432">
        <dgm:presLayoutVars>
          <dgm:chMax val="0"/>
          <dgm:chPref val="0"/>
          <dgm:bulletEnabled val="1"/>
        </dgm:presLayoutVars>
      </dgm:prSet>
      <dgm:spPr/>
    </dgm:pt>
  </dgm:ptLst>
  <dgm:cxnLst>
    <dgm:cxn modelId="{B1FFC311-DDD9-4613-98BA-550F411D03A8}" type="presOf" srcId="{74FD58E8-8534-46F9-A210-70B33DD184A6}" destId="{67B3C7F6-701C-4D61-B609-841EE780C077}" srcOrd="0" destOrd="0" presId="urn:microsoft.com/office/officeart/2008/layout/PictureAccentList"/>
    <dgm:cxn modelId="{52E8E713-35EA-4650-9050-D81DE2534E1F}" srcId="{A5E28993-FAF0-46FF-83E7-D696CBA804D1}" destId="{9B024E6D-FBF1-418C-9CE2-E05A536C31B5}" srcOrd="2" destOrd="0" parTransId="{C964176F-78F2-4C8F-8D47-1B1741CB89BC}" sibTransId="{AE983ACA-9476-48CC-8279-C73671DB1B94}"/>
    <dgm:cxn modelId="{AA07A923-1397-46AE-BBCE-B0AB372BDDDE}" srcId="{A5E28993-FAF0-46FF-83E7-D696CBA804D1}" destId="{74FD58E8-8534-46F9-A210-70B33DD184A6}" srcOrd="0" destOrd="0" parTransId="{8B33F405-73DE-4B0A-A975-7ED011C606DE}" sibTransId="{D91CD266-B5A8-4F5D-A0CB-3222C030EEE1}"/>
    <dgm:cxn modelId="{881CAC39-4F7A-446A-8BA1-F1D3203FC826}" type="presOf" srcId="{8D77B7E1-3EB6-4CB2-B5C9-F624B8E7DE70}" destId="{78C74C3B-A65B-4A0B-8C75-D7C47B27E99C}" srcOrd="0" destOrd="0" presId="urn:microsoft.com/office/officeart/2008/layout/PictureAccentList"/>
    <dgm:cxn modelId="{07453545-C237-40D2-A0E4-B2580D880E1E}" srcId="{A5E28993-FAF0-46FF-83E7-D696CBA804D1}" destId="{69F9C159-3F73-4B87-8A5F-79C443374794}" srcOrd="1" destOrd="0" parTransId="{EEA5A7C3-B331-4FB7-932A-08F4A0782749}" sibTransId="{E24CDBE8-1BA0-4FD9-B4A3-F7042CB66337}"/>
    <dgm:cxn modelId="{7E7C5369-77C6-4FE6-8E2B-71763265CD0C}" srcId="{A5E28993-FAF0-46FF-83E7-D696CBA804D1}" destId="{E9D22D0D-FFF7-4253-BEEA-3DABA65234BB}" srcOrd="3" destOrd="0" parTransId="{73C35958-8852-4575-B6EF-07EB114515D7}" sibTransId="{19E57A7A-C5A6-43A2-A99E-9616EBE6D7E3}"/>
    <dgm:cxn modelId="{C50DFA4E-A330-4E82-82CB-8A17AAE0D4E7}" type="presOf" srcId="{9B024E6D-FBF1-418C-9CE2-E05A536C31B5}" destId="{3DFADEF8-8E51-41BA-9468-538E458AD97E}" srcOrd="0" destOrd="0" presId="urn:microsoft.com/office/officeart/2008/layout/PictureAccentList"/>
    <dgm:cxn modelId="{B3872759-082B-4016-9436-476CA505234E}" type="presOf" srcId="{E9D22D0D-FFF7-4253-BEEA-3DABA65234BB}" destId="{5434202A-853B-43D4-95D4-607F49F5B6A4}" srcOrd="0" destOrd="0" presId="urn:microsoft.com/office/officeart/2008/layout/PictureAccentList"/>
    <dgm:cxn modelId="{8541CA7E-656F-40F1-A05E-382EE5D4C6E1}" type="presOf" srcId="{69F9C159-3F73-4B87-8A5F-79C443374794}" destId="{7C15F659-803E-4EC5-ACE6-01EB660DE38D}" srcOrd="0" destOrd="0" presId="urn:microsoft.com/office/officeart/2008/layout/PictureAccentList"/>
    <dgm:cxn modelId="{DDEE07C8-6D3F-4061-85AB-0EDCF50ADA39}" type="presOf" srcId="{A5E28993-FAF0-46FF-83E7-D696CBA804D1}" destId="{B6DF1A70-32FC-45CA-A815-BFA7C8D04611}" srcOrd="0" destOrd="0" presId="urn:microsoft.com/office/officeart/2008/layout/PictureAccentList"/>
    <dgm:cxn modelId="{473A08DF-38F3-46CA-AE7D-1694AE377AB5}" srcId="{8D77B7E1-3EB6-4CB2-B5C9-F624B8E7DE70}" destId="{A5E28993-FAF0-46FF-83E7-D696CBA804D1}" srcOrd="0" destOrd="0" parTransId="{4DC5411E-79C5-49FE-AB71-EDE21328FAB4}" sibTransId="{451E4450-18C1-4452-95B4-C8025F2F9BCF}"/>
    <dgm:cxn modelId="{400A1F11-FFEC-49CF-8577-7F6B4BA7D046}" type="presParOf" srcId="{78C74C3B-A65B-4A0B-8C75-D7C47B27E99C}" destId="{A65570BB-64A2-4CBE-A5C9-D96A6617C407}" srcOrd="0" destOrd="0" presId="urn:microsoft.com/office/officeart/2008/layout/PictureAccentList"/>
    <dgm:cxn modelId="{5F046589-5537-4963-B5C6-D476749E799E}" type="presParOf" srcId="{A65570BB-64A2-4CBE-A5C9-D96A6617C407}" destId="{8FE2F9F5-2C65-46D0-A92A-A25AA6BE8C43}" srcOrd="0" destOrd="0" presId="urn:microsoft.com/office/officeart/2008/layout/PictureAccentList"/>
    <dgm:cxn modelId="{EA53D281-99FB-4F85-8FE1-A5A7D7C0EB36}" type="presParOf" srcId="{8FE2F9F5-2C65-46D0-A92A-A25AA6BE8C43}" destId="{B6DF1A70-32FC-45CA-A815-BFA7C8D04611}" srcOrd="0" destOrd="0" presId="urn:microsoft.com/office/officeart/2008/layout/PictureAccentList"/>
    <dgm:cxn modelId="{93670E19-56B6-4CD5-80BE-AD6A9D0CEF44}" type="presParOf" srcId="{A65570BB-64A2-4CBE-A5C9-D96A6617C407}" destId="{9C145EDF-0CC2-4F5D-A9F4-C98479AFC976}" srcOrd="1" destOrd="0" presId="urn:microsoft.com/office/officeart/2008/layout/PictureAccentList"/>
    <dgm:cxn modelId="{45A9EAEA-8728-4BE5-A244-64F162E14262}" type="presParOf" srcId="{9C145EDF-0CC2-4F5D-A9F4-C98479AFC976}" destId="{E0859B07-2E5F-4C4C-B2F5-5FD4F875BDE7}" srcOrd="0" destOrd="0" presId="urn:microsoft.com/office/officeart/2008/layout/PictureAccentList"/>
    <dgm:cxn modelId="{FA738001-8259-4CE3-9E54-30BD2C023539}" type="presParOf" srcId="{E0859B07-2E5F-4C4C-B2F5-5FD4F875BDE7}" destId="{69F22AD0-17E9-4222-8A14-F356B1B32C70}" srcOrd="0" destOrd="0" presId="urn:microsoft.com/office/officeart/2008/layout/PictureAccentList"/>
    <dgm:cxn modelId="{E6042FD2-EABB-4BF5-8787-ACA9004178E7}" type="presParOf" srcId="{E0859B07-2E5F-4C4C-B2F5-5FD4F875BDE7}" destId="{67B3C7F6-701C-4D61-B609-841EE780C077}" srcOrd="1" destOrd="0" presId="urn:microsoft.com/office/officeart/2008/layout/PictureAccentList"/>
    <dgm:cxn modelId="{8030558F-B69E-4157-9AAA-02C5F722A864}" type="presParOf" srcId="{9C145EDF-0CC2-4F5D-A9F4-C98479AFC976}" destId="{E8A1DDE9-8E75-400F-90CB-83650BB18E8C}" srcOrd="1" destOrd="0" presId="urn:microsoft.com/office/officeart/2008/layout/PictureAccentList"/>
    <dgm:cxn modelId="{ABFF7D68-3B64-46EE-80DD-8EA6932BD380}" type="presParOf" srcId="{E8A1DDE9-8E75-400F-90CB-83650BB18E8C}" destId="{1991DF8F-8826-42F5-92E6-3159CAA40F79}" srcOrd="0" destOrd="0" presId="urn:microsoft.com/office/officeart/2008/layout/PictureAccentList"/>
    <dgm:cxn modelId="{5BF32C7A-1F60-4595-B162-ED40D495B7E6}" type="presParOf" srcId="{E8A1DDE9-8E75-400F-90CB-83650BB18E8C}" destId="{7C15F659-803E-4EC5-ACE6-01EB660DE38D}" srcOrd="1" destOrd="0" presId="urn:microsoft.com/office/officeart/2008/layout/PictureAccentList"/>
    <dgm:cxn modelId="{7CAA0A84-D0F9-4CB7-9FE0-955BA7DFCE40}" type="presParOf" srcId="{9C145EDF-0CC2-4F5D-A9F4-C98479AFC976}" destId="{3285A886-7E70-4766-8BAA-CCDF1A60DEB7}" srcOrd="2" destOrd="0" presId="urn:microsoft.com/office/officeart/2008/layout/PictureAccentList"/>
    <dgm:cxn modelId="{543B3644-53F1-4774-A05A-180481CE36B7}" type="presParOf" srcId="{3285A886-7E70-4766-8BAA-CCDF1A60DEB7}" destId="{30C169D8-316D-4565-BC76-BE7589402126}" srcOrd="0" destOrd="0" presId="urn:microsoft.com/office/officeart/2008/layout/PictureAccentList"/>
    <dgm:cxn modelId="{D4E4422F-6B8E-4077-85BD-A83BE42803C9}" type="presParOf" srcId="{3285A886-7E70-4766-8BAA-CCDF1A60DEB7}" destId="{3DFADEF8-8E51-41BA-9468-538E458AD97E}" srcOrd="1" destOrd="0" presId="urn:microsoft.com/office/officeart/2008/layout/PictureAccentList"/>
    <dgm:cxn modelId="{C472B6C0-2DF9-45C0-A2E3-89C147A677A1}" type="presParOf" srcId="{9C145EDF-0CC2-4F5D-A9F4-C98479AFC976}" destId="{1113CE99-8BA0-444B-8101-EE9589745D4E}" srcOrd="3" destOrd="0" presId="urn:microsoft.com/office/officeart/2008/layout/PictureAccentList"/>
    <dgm:cxn modelId="{BFB74BF2-4692-4417-A335-80F9867603BB}" type="presParOf" srcId="{1113CE99-8BA0-444B-8101-EE9589745D4E}" destId="{99C24385-2B14-4E15-A11E-2CB85D9B69AB}" srcOrd="0" destOrd="0" presId="urn:microsoft.com/office/officeart/2008/layout/PictureAccentList"/>
    <dgm:cxn modelId="{F7EAF1BF-2EF5-413B-BDE5-176D633B295E}" type="presParOf" srcId="{1113CE99-8BA0-444B-8101-EE9589745D4E}" destId="{5434202A-853B-43D4-95D4-607F49F5B6A4}"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4810EDD-616E-473F-9DFD-9C989918C77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D402B090-5DA1-4AF0-9DDC-97D8D03AA759}">
      <dgm:prSet phldrT="[Texto]"/>
      <dgm:spPr/>
      <dgm:t>
        <a:bodyPr/>
        <a:lstStyle/>
        <a:p>
          <a:r>
            <a:rPr lang="es-EC" dirty="0"/>
            <a:t>Establece aspectos teóricos y documentales sobre el COPCI</a:t>
          </a:r>
        </a:p>
      </dgm:t>
    </dgm:pt>
    <dgm:pt modelId="{D458827F-747B-492E-880A-E95D5B7B112B}" type="parTrans" cxnId="{6DC27BB6-68A4-4354-B427-5C42A08AFA8B}">
      <dgm:prSet/>
      <dgm:spPr/>
      <dgm:t>
        <a:bodyPr/>
        <a:lstStyle/>
        <a:p>
          <a:endParaRPr lang="es-EC"/>
        </a:p>
      </dgm:t>
    </dgm:pt>
    <dgm:pt modelId="{DCC6FF62-D0B5-4927-B820-AB134EED39D1}" type="sibTrans" cxnId="{6DC27BB6-68A4-4354-B427-5C42A08AFA8B}">
      <dgm:prSet/>
      <dgm:spPr/>
      <dgm:t>
        <a:bodyPr/>
        <a:lstStyle/>
        <a:p>
          <a:endParaRPr lang="es-EC"/>
        </a:p>
      </dgm:t>
    </dgm:pt>
    <dgm:pt modelId="{A8C736A7-D4C2-48F5-B1D9-4ED592AB14E0}">
      <dgm:prSet phldrT="[Texto]"/>
      <dgm:spPr/>
      <dgm:t>
        <a:bodyPr/>
        <a:lstStyle/>
        <a:p>
          <a:r>
            <a:rPr lang="es-EC" dirty="0"/>
            <a:t>la normativa creada para dinamizar la economía  a  través de la aplicación de incentivos tributarios en diferentes sectores estratégicos</a:t>
          </a:r>
        </a:p>
      </dgm:t>
    </dgm:pt>
    <dgm:pt modelId="{5CE384E7-B52E-49B0-87E6-AA0169C30D3A}" type="parTrans" cxnId="{26ECE573-8549-4008-BE32-77BC35FDAF9F}">
      <dgm:prSet/>
      <dgm:spPr/>
      <dgm:t>
        <a:bodyPr/>
        <a:lstStyle/>
        <a:p>
          <a:endParaRPr lang="es-EC"/>
        </a:p>
      </dgm:t>
    </dgm:pt>
    <dgm:pt modelId="{46D5A1D9-3293-4F2B-ADEB-E348BEABAF02}" type="sibTrans" cxnId="{26ECE573-8549-4008-BE32-77BC35FDAF9F}">
      <dgm:prSet/>
      <dgm:spPr/>
      <dgm:t>
        <a:bodyPr/>
        <a:lstStyle/>
        <a:p>
          <a:endParaRPr lang="es-EC"/>
        </a:p>
      </dgm:t>
    </dgm:pt>
    <dgm:pt modelId="{CC2EECB6-0B8B-41DE-97B1-2554AFB0C0F3}">
      <dgm:prSet phldrT="[Texto]"/>
      <dgm:spPr/>
      <dgm:t>
        <a:bodyPr/>
        <a:lstStyle/>
        <a:p>
          <a:r>
            <a:rPr lang="es-EC" dirty="0"/>
            <a:t>finalidad de estimular la inversión y generar mayor empleo</a:t>
          </a:r>
        </a:p>
      </dgm:t>
    </dgm:pt>
    <dgm:pt modelId="{9936F547-FE01-40A8-B50A-FD89D34075FE}" type="parTrans" cxnId="{71354234-80A2-4C15-8ED4-AFC1AC97CBE5}">
      <dgm:prSet/>
      <dgm:spPr/>
      <dgm:t>
        <a:bodyPr/>
        <a:lstStyle/>
        <a:p>
          <a:endParaRPr lang="es-EC"/>
        </a:p>
      </dgm:t>
    </dgm:pt>
    <dgm:pt modelId="{C22D5120-B4D1-43B2-A652-3336237EEA21}" type="sibTrans" cxnId="{71354234-80A2-4C15-8ED4-AFC1AC97CBE5}">
      <dgm:prSet/>
      <dgm:spPr/>
      <dgm:t>
        <a:bodyPr/>
        <a:lstStyle/>
        <a:p>
          <a:endParaRPr lang="es-EC"/>
        </a:p>
      </dgm:t>
    </dgm:pt>
    <dgm:pt modelId="{E78689B9-7B95-4D0A-9757-745DFE4275AE}">
      <dgm:prSet phldrT="[Texto]"/>
      <dgm:spPr/>
      <dgm:t>
        <a:bodyPr/>
        <a:lstStyle/>
        <a:p>
          <a:r>
            <a:rPr lang="es-EC" dirty="0"/>
            <a:t>alineado al cambio de la matriz productiva </a:t>
          </a:r>
        </a:p>
      </dgm:t>
    </dgm:pt>
    <dgm:pt modelId="{0BF1FC70-4A85-4083-B518-3BA65559D27B}" type="parTrans" cxnId="{3433681E-C7F1-4BDB-9214-81832987A68A}">
      <dgm:prSet/>
      <dgm:spPr/>
      <dgm:t>
        <a:bodyPr/>
        <a:lstStyle/>
        <a:p>
          <a:endParaRPr lang="es-EC"/>
        </a:p>
      </dgm:t>
    </dgm:pt>
    <dgm:pt modelId="{82BE300B-8ADC-4859-8157-500F038F59CE}" type="sibTrans" cxnId="{3433681E-C7F1-4BDB-9214-81832987A68A}">
      <dgm:prSet/>
      <dgm:spPr/>
      <dgm:t>
        <a:bodyPr/>
        <a:lstStyle/>
        <a:p>
          <a:endParaRPr lang="es-EC"/>
        </a:p>
      </dgm:t>
    </dgm:pt>
    <dgm:pt modelId="{ED915353-AFDA-40B5-A429-331B87BA8B1F}" type="pres">
      <dgm:prSet presAssocID="{A4810EDD-616E-473F-9DFD-9C989918C775}" presName="diagram" presStyleCnt="0">
        <dgm:presLayoutVars>
          <dgm:dir/>
          <dgm:resizeHandles val="exact"/>
        </dgm:presLayoutVars>
      </dgm:prSet>
      <dgm:spPr/>
    </dgm:pt>
    <dgm:pt modelId="{98799DA2-9353-47FE-9449-AF1017D1AD32}" type="pres">
      <dgm:prSet presAssocID="{D402B090-5DA1-4AF0-9DDC-97D8D03AA759}" presName="node" presStyleLbl="node1" presStyleIdx="0" presStyleCnt="4">
        <dgm:presLayoutVars>
          <dgm:bulletEnabled val="1"/>
        </dgm:presLayoutVars>
      </dgm:prSet>
      <dgm:spPr/>
    </dgm:pt>
    <dgm:pt modelId="{3AEB5ED3-C397-4165-AEB1-15B5AB304BE2}" type="pres">
      <dgm:prSet presAssocID="{DCC6FF62-D0B5-4927-B820-AB134EED39D1}" presName="sibTrans" presStyleCnt="0"/>
      <dgm:spPr/>
    </dgm:pt>
    <dgm:pt modelId="{1D006FB9-AA3D-4695-AC8B-6B55B7AFCD8D}" type="pres">
      <dgm:prSet presAssocID="{A8C736A7-D4C2-48F5-B1D9-4ED592AB14E0}" presName="node" presStyleLbl="node1" presStyleIdx="1" presStyleCnt="4" custLinFactNeighborY="-1739">
        <dgm:presLayoutVars>
          <dgm:bulletEnabled val="1"/>
        </dgm:presLayoutVars>
      </dgm:prSet>
      <dgm:spPr/>
    </dgm:pt>
    <dgm:pt modelId="{0B9164C2-C574-4566-9CBB-5639D046E9DC}" type="pres">
      <dgm:prSet presAssocID="{46D5A1D9-3293-4F2B-ADEB-E348BEABAF02}" presName="sibTrans" presStyleCnt="0"/>
      <dgm:spPr/>
    </dgm:pt>
    <dgm:pt modelId="{35B0DC03-4D93-4DAF-9ACD-ADED924F03FF}" type="pres">
      <dgm:prSet presAssocID="{CC2EECB6-0B8B-41DE-97B1-2554AFB0C0F3}" presName="node" presStyleLbl="node1" presStyleIdx="2" presStyleCnt="4">
        <dgm:presLayoutVars>
          <dgm:bulletEnabled val="1"/>
        </dgm:presLayoutVars>
      </dgm:prSet>
      <dgm:spPr/>
    </dgm:pt>
    <dgm:pt modelId="{88ACF301-5FB4-4A72-BCE2-5A4A1A08A520}" type="pres">
      <dgm:prSet presAssocID="{C22D5120-B4D1-43B2-A652-3336237EEA21}" presName="sibTrans" presStyleCnt="0"/>
      <dgm:spPr/>
    </dgm:pt>
    <dgm:pt modelId="{F0538269-1F24-44A4-9369-172194E1B34E}" type="pres">
      <dgm:prSet presAssocID="{E78689B9-7B95-4D0A-9757-745DFE4275AE}" presName="node" presStyleLbl="node1" presStyleIdx="3" presStyleCnt="4" custLinFactNeighborY="-2609">
        <dgm:presLayoutVars>
          <dgm:bulletEnabled val="1"/>
        </dgm:presLayoutVars>
      </dgm:prSet>
      <dgm:spPr/>
    </dgm:pt>
  </dgm:ptLst>
  <dgm:cxnLst>
    <dgm:cxn modelId="{3433681E-C7F1-4BDB-9214-81832987A68A}" srcId="{A4810EDD-616E-473F-9DFD-9C989918C775}" destId="{E78689B9-7B95-4D0A-9757-745DFE4275AE}" srcOrd="3" destOrd="0" parTransId="{0BF1FC70-4A85-4083-B518-3BA65559D27B}" sibTransId="{82BE300B-8ADC-4859-8157-500F038F59CE}"/>
    <dgm:cxn modelId="{71354234-80A2-4C15-8ED4-AFC1AC97CBE5}" srcId="{A4810EDD-616E-473F-9DFD-9C989918C775}" destId="{CC2EECB6-0B8B-41DE-97B1-2554AFB0C0F3}" srcOrd="2" destOrd="0" parTransId="{9936F547-FE01-40A8-B50A-FD89D34075FE}" sibTransId="{C22D5120-B4D1-43B2-A652-3336237EEA21}"/>
    <dgm:cxn modelId="{1A6B9B46-59A0-4519-B2BD-78FE6583B643}" type="presOf" srcId="{A4810EDD-616E-473F-9DFD-9C989918C775}" destId="{ED915353-AFDA-40B5-A429-331B87BA8B1F}" srcOrd="0" destOrd="0" presId="urn:microsoft.com/office/officeart/2005/8/layout/default"/>
    <dgm:cxn modelId="{26ECE573-8549-4008-BE32-77BC35FDAF9F}" srcId="{A4810EDD-616E-473F-9DFD-9C989918C775}" destId="{A8C736A7-D4C2-48F5-B1D9-4ED592AB14E0}" srcOrd="1" destOrd="0" parTransId="{5CE384E7-B52E-49B0-87E6-AA0169C30D3A}" sibTransId="{46D5A1D9-3293-4F2B-ADEB-E348BEABAF02}"/>
    <dgm:cxn modelId="{FD565B58-5D45-48CC-AFD0-0C4ACB1C79F4}" type="presOf" srcId="{A8C736A7-D4C2-48F5-B1D9-4ED592AB14E0}" destId="{1D006FB9-AA3D-4695-AC8B-6B55B7AFCD8D}" srcOrd="0" destOrd="0" presId="urn:microsoft.com/office/officeart/2005/8/layout/default"/>
    <dgm:cxn modelId="{503DD888-5409-4D1B-8608-DA34A1D85CB8}" type="presOf" srcId="{CC2EECB6-0B8B-41DE-97B1-2554AFB0C0F3}" destId="{35B0DC03-4D93-4DAF-9ACD-ADED924F03FF}" srcOrd="0" destOrd="0" presId="urn:microsoft.com/office/officeart/2005/8/layout/default"/>
    <dgm:cxn modelId="{BCCB2193-7C50-48E6-8FA3-BAB64EEA521F}" type="presOf" srcId="{E78689B9-7B95-4D0A-9757-745DFE4275AE}" destId="{F0538269-1F24-44A4-9369-172194E1B34E}" srcOrd="0" destOrd="0" presId="urn:microsoft.com/office/officeart/2005/8/layout/default"/>
    <dgm:cxn modelId="{A8DFD1B0-8D5E-45CA-AA96-3F6D722F2195}" type="presOf" srcId="{D402B090-5DA1-4AF0-9DDC-97D8D03AA759}" destId="{98799DA2-9353-47FE-9449-AF1017D1AD32}" srcOrd="0" destOrd="0" presId="urn:microsoft.com/office/officeart/2005/8/layout/default"/>
    <dgm:cxn modelId="{6DC27BB6-68A4-4354-B427-5C42A08AFA8B}" srcId="{A4810EDD-616E-473F-9DFD-9C989918C775}" destId="{D402B090-5DA1-4AF0-9DDC-97D8D03AA759}" srcOrd="0" destOrd="0" parTransId="{D458827F-747B-492E-880A-E95D5B7B112B}" sibTransId="{DCC6FF62-D0B5-4927-B820-AB134EED39D1}"/>
    <dgm:cxn modelId="{0D260194-43A0-4307-B0CE-A58E5ADBE94D}" type="presParOf" srcId="{ED915353-AFDA-40B5-A429-331B87BA8B1F}" destId="{98799DA2-9353-47FE-9449-AF1017D1AD32}" srcOrd="0" destOrd="0" presId="urn:microsoft.com/office/officeart/2005/8/layout/default"/>
    <dgm:cxn modelId="{30E60C27-B840-4932-B4ED-B5A6F53E08F0}" type="presParOf" srcId="{ED915353-AFDA-40B5-A429-331B87BA8B1F}" destId="{3AEB5ED3-C397-4165-AEB1-15B5AB304BE2}" srcOrd="1" destOrd="0" presId="urn:microsoft.com/office/officeart/2005/8/layout/default"/>
    <dgm:cxn modelId="{4598C32F-79F8-423D-8181-D20EE6A60277}" type="presParOf" srcId="{ED915353-AFDA-40B5-A429-331B87BA8B1F}" destId="{1D006FB9-AA3D-4695-AC8B-6B55B7AFCD8D}" srcOrd="2" destOrd="0" presId="urn:microsoft.com/office/officeart/2005/8/layout/default"/>
    <dgm:cxn modelId="{7236A1B6-9EC7-4E67-BF04-35DE3B484B79}" type="presParOf" srcId="{ED915353-AFDA-40B5-A429-331B87BA8B1F}" destId="{0B9164C2-C574-4566-9CBB-5639D046E9DC}" srcOrd="3" destOrd="0" presId="urn:microsoft.com/office/officeart/2005/8/layout/default"/>
    <dgm:cxn modelId="{9EE3220E-CB97-46B0-9D19-CF5E74425BFE}" type="presParOf" srcId="{ED915353-AFDA-40B5-A429-331B87BA8B1F}" destId="{35B0DC03-4D93-4DAF-9ACD-ADED924F03FF}" srcOrd="4" destOrd="0" presId="urn:microsoft.com/office/officeart/2005/8/layout/default"/>
    <dgm:cxn modelId="{F1CAA305-ADDF-4337-A5C6-DC14DFF02883}" type="presParOf" srcId="{ED915353-AFDA-40B5-A429-331B87BA8B1F}" destId="{88ACF301-5FB4-4A72-BCE2-5A4A1A08A520}" srcOrd="5" destOrd="0" presId="urn:microsoft.com/office/officeart/2005/8/layout/default"/>
    <dgm:cxn modelId="{3D1E71D0-8CB1-4121-96AA-D4850A9DA922}" type="presParOf" srcId="{ED915353-AFDA-40B5-A429-331B87BA8B1F}" destId="{F0538269-1F24-44A4-9369-172194E1B34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FBE108-71B5-4055-A608-03874AB59319}" type="doc">
      <dgm:prSet loTypeId="urn:microsoft.com/office/officeart/2005/8/layout/hProcess9" loCatId="process" qsTypeId="urn:microsoft.com/office/officeart/2005/8/quickstyle/simple1" qsCatId="simple" csTypeId="urn:microsoft.com/office/officeart/2005/8/colors/colorful2" csCatId="colorful" phldr="1"/>
      <dgm:spPr/>
    </dgm:pt>
    <dgm:pt modelId="{B486CD2C-8446-4DCF-B9C9-E213D2DC2260}">
      <dgm:prSet phldrT="[Texto]"/>
      <dgm:spPr/>
      <dgm:t>
        <a:bodyPr/>
        <a:lstStyle/>
        <a:p>
          <a:r>
            <a:rPr lang="es-EC" dirty="0"/>
            <a:t>Incentivos tributarios</a:t>
          </a:r>
        </a:p>
      </dgm:t>
    </dgm:pt>
    <dgm:pt modelId="{A1608E79-A411-46E5-B997-1300C7F973B3}" type="parTrans" cxnId="{9ED0377F-E366-426B-91A1-417FA1CD8DB1}">
      <dgm:prSet/>
      <dgm:spPr/>
      <dgm:t>
        <a:bodyPr/>
        <a:lstStyle/>
        <a:p>
          <a:endParaRPr lang="es-EC"/>
        </a:p>
      </dgm:t>
    </dgm:pt>
    <dgm:pt modelId="{2EB1CDB0-6DAD-4224-ADE2-2192D489D112}" type="sibTrans" cxnId="{9ED0377F-E366-426B-91A1-417FA1CD8DB1}">
      <dgm:prSet/>
      <dgm:spPr/>
      <dgm:t>
        <a:bodyPr/>
        <a:lstStyle/>
        <a:p>
          <a:endParaRPr lang="es-EC"/>
        </a:p>
      </dgm:t>
    </dgm:pt>
    <dgm:pt modelId="{4DC41A21-8EFB-458B-91AE-9242345883AA}">
      <dgm:prSet phldrT="[Texto]"/>
      <dgm:spPr/>
      <dgm:t>
        <a:bodyPr/>
        <a:lstStyle/>
        <a:p>
          <a:r>
            <a:rPr lang="es-EC" dirty="0"/>
            <a:t>Medidas legales</a:t>
          </a:r>
        </a:p>
      </dgm:t>
    </dgm:pt>
    <dgm:pt modelId="{10E288F7-4107-4862-86ED-9203990BA32E}" type="parTrans" cxnId="{35C45DE1-A39A-4B17-9A73-9785061CE360}">
      <dgm:prSet/>
      <dgm:spPr/>
      <dgm:t>
        <a:bodyPr/>
        <a:lstStyle/>
        <a:p>
          <a:endParaRPr lang="es-EC"/>
        </a:p>
      </dgm:t>
    </dgm:pt>
    <dgm:pt modelId="{81CC05F0-6B05-4EA7-A304-23FCCB9569CF}" type="sibTrans" cxnId="{35C45DE1-A39A-4B17-9A73-9785061CE360}">
      <dgm:prSet/>
      <dgm:spPr/>
      <dgm:t>
        <a:bodyPr/>
        <a:lstStyle/>
        <a:p>
          <a:endParaRPr lang="es-EC"/>
        </a:p>
      </dgm:t>
    </dgm:pt>
    <dgm:pt modelId="{A6CB6BE4-6236-4C9F-B4D2-9DEF182ED8AE}">
      <dgm:prSet phldrT="[Texto]"/>
      <dgm:spPr/>
      <dgm:t>
        <a:bodyPr/>
        <a:lstStyle/>
        <a:p>
          <a:r>
            <a:rPr lang="es-EC" dirty="0"/>
            <a:t>Desarrollo productivo</a:t>
          </a:r>
        </a:p>
      </dgm:t>
    </dgm:pt>
    <dgm:pt modelId="{A07906F9-9977-4E0E-8B66-80CE5DF3AC53}" type="parTrans" cxnId="{7D7FA1D6-FCB9-4ED8-AD00-12161D57C765}">
      <dgm:prSet/>
      <dgm:spPr/>
      <dgm:t>
        <a:bodyPr/>
        <a:lstStyle/>
        <a:p>
          <a:endParaRPr lang="es-EC"/>
        </a:p>
      </dgm:t>
    </dgm:pt>
    <dgm:pt modelId="{1FA870F9-0D49-469F-865F-2D87FF096DF4}" type="sibTrans" cxnId="{7D7FA1D6-FCB9-4ED8-AD00-12161D57C765}">
      <dgm:prSet/>
      <dgm:spPr/>
      <dgm:t>
        <a:bodyPr/>
        <a:lstStyle/>
        <a:p>
          <a:endParaRPr lang="es-EC"/>
        </a:p>
      </dgm:t>
    </dgm:pt>
    <dgm:pt modelId="{FD45A62F-A050-472E-9C81-0E8ECD57EFB1}" type="pres">
      <dgm:prSet presAssocID="{A7FBE108-71B5-4055-A608-03874AB59319}" presName="CompostProcess" presStyleCnt="0">
        <dgm:presLayoutVars>
          <dgm:dir/>
          <dgm:resizeHandles val="exact"/>
        </dgm:presLayoutVars>
      </dgm:prSet>
      <dgm:spPr/>
    </dgm:pt>
    <dgm:pt modelId="{151CAA63-4A5B-40ED-A011-8040FF1B8B36}" type="pres">
      <dgm:prSet presAssocID="{A7FBE108-71B5-4055-A608-03874AB59319}" presName="arrow" presStyleLbl="bgShp" presStyleIdx="0" presStyleCnt="1"/>
      <dgm:spPr/>
    </dgm:pt>
    <dgm:pt modelId="{6C5AC3C7-DA51-4C04-9F2E-B8EE121EF19A}" type="pres">
      <dgm:prSet presAssocID="{A7FBE108-71B5-4055-A608-03874AB59319}" presName="linearProcess" presStyleCnt="0"/>
      <dgm:spPr/>
    </dgm:pt>
    <dgm:pt modelId="{30A48411-831F-480E-9DB0-B79E91317A95}" type="pres">
      <dgm:prSet presAssocID="{B486CD2C-8446-4DCF-B9C9-E213D2DC2260}" presName="textNode" presStyleLbl="node1" presStyleIdx="0" presStyleCnt="3">
        <dgm:presLayoutVars>
          <dgm:bulletEnabled val="1"/>
        </dgm:presLayoutVars>
      </dgm:prSet>
      <dgm:spPr/>
    </dgm:pt>
    <dgm:pt modelId="{23DE697D-16F8-476C-90C7-DCBDAC0DE8F5}" type="pres">
      <dgm:prSet presAssocID="{2EB1CDB0-6DAD-4224-ADE2-2192D489D112}" presName="sibTrans" presStyleCnt="0"/>
      <dgm:spPr/>
    </dgm:pt>
    <dgm:pt modelId="{A5246742-A361-4CB4-BA99-99B06198A698}" type="pres">
      <dgm:prSet presAssocID="{4DC41A21-8EFB-458B-91AE-9242345883AA}" presName="textNode" presStyleLbl="node1" presStyleIdx="1" presStyleCnt="3">
        <dgm:presLayoutVars>
          <dgm:bulletEnabled val="1"/>
        </dgm:presLayoutVars>
      </dgm:prSet>
      <dgm:spPr/>
    </dgm:pt>
    <dgm:pt modelId="{E7BC2CCB-B65B-4A75-892B-CD6389DBAD6C}" type="pres">
      <dgm:prSet presAssocID="{81CC05F0-6B05-4EA7-A304-23FCCB9569CF}" presName="sibTrans" presStyleCnt="0"/>
      <dgm:spPr/>
    </dgm:pt>
    <dgm:pt modelId="{9FEF832D-87C9-40E0-B7A5-3E2CFAC7961D}" type="pres">
      <dgm:prSet presAssocID="{A6CB6BE4-6236-4C9F-B4D2-9DEF182ED8AE}" presName="textNode" presStyleLbl="node1" presStyleIdx="2" presStyleCnt="3">
        <dgm:presLayoutVars>
          <dgm:bulletEnabled val="1"/>
        </dgm:presLayoutVars>
      </dgm:prSet>
      <dgm:spPr/>
    </dgm:pt>
  </dgm:ptLst>
  <dgm:cxnLst>
    <dgm:cxn modelId="{7A870407-9870-4568-8EDD-11B6D68EBA58}" type="presOf" srcId="{A6CB6BE4-6236-4C9F-B4D2-9DEF182ED8AE}" destId="{9FEF832D-87C9-40E0-B7A5-3E2CFAC7961D}" srcOrd="0" destOrd="0" presId="urn:microsoft.com/office/officeart/2005/8/layout/hProcess9"/>
    <dgm:cxn modelId="{9ED0377F-E366-426B-91A1-417FA1CD8DB1}" srcId="{A7FBE108-71B5-4055-A608-03874AB59319}" destId="{B486CD2C-8446-4DCF-B9C9-E213D2DC2260}" srcOrd="0" destOrd="0" parTransId="{A1608E79-A411-46E5-B997-1300C7F973B3}" sibTransId="{2EB1CDB0-6DAD-4224-ADE2-2192D489D112}"/>
    <dgm:cxn modelId="{DDDB3597-A752-49D5-8E8C-8201B46AE157}" type="presOf" srcId="{4DC41A21-8EFB-458B-91AE-9242345883AA}" destId="{A5246742-A361-4CB4-BA99-99B06198A698}" srcOrd="0" destOrd="0" presId="urn:microsoft.com/office/officeart/2005/8/layout/hProcess9"/>
    <dgm:cxn modelId="{3ECB43C2-D79A-45B2-A89E-D9235FF8688D}" type="presOf" srcId="{A7FBE108-71B5-4055-A608-03874AB59319}" destId="{FD45A62F-A050-472E-9C81-0E8ECD57EFB1}" srcOrd="0" destOrd="0" presId="urn:microsoft.com/office/officeart/2005/8/layout/hProcess9"/>
    <dgm:cxn modelId="{7D7FA1D6-FCB9-4ED8-AD00-12161D57C765}" srcId="{A7FBE108-71B5-4055-A608-03874AB59319}" destId="{A6CB6BE4-6236-4C9F-B4D2-9DEF182ED8AE}" srcOrd="2" destOrd="0" parTransId="{A07906F9-9977-4E0E-8B66-80CE5DF3AC53}" sibTransId="{1FA870F9-0D49-469F-865F-2D87FF096DF4}"/>
    <dgm:cxn modelId="{35C45DE1-A39A-4B17-9A73-9785061CE360}" srcId="{A7FBE108-71B5-4055-A608-03874AB59319}" destId="{4DC41A21-8EFB-458B-91AE-9242345883AA}" srcOrd="1" destOrd="0" parTransId="{10E288F7-4107-4862-86ED-9203990BA32E}" sibTransId="{81CC05F0-6B05-4EA7-A304-23FCCB9569CF}"/>
    <dgm:cxn modelId="{EA3FEBF4-D9F6-4C42-B481-729B8C3D6F84}" type="presOf" srcId="{B486CD2C-8446-4DCF-B9C9-E213D2DC2260}" destId="{30A48411-831F-480E-9DB0-B79E91317A95}" srcOrd="0" destOrd="0" presId="urn:microsoft.com/office/officeart/2005/8/layout/hProcess9"/>
    <dgm:cxn modelId="{C8566EBC-5020-4E49-A0CC-1E5F757A72AE}" type="presParOf" srcId="{FD45A62F-A050-472E-9C81-0E8ECD57EFB1}" destId="{151CAA63-4A5B-40ED-A011-8040FF1B8B36}" srcOrd="0" destOrd="0" presId="urn:microsoft.com/office/officeart/2005/8/layout/hProcess9"/>
    <dgm:cxn modelId="{F1650B89-BB55-4F17-8035-22643CB80D02}" type="presParOf" srcId="{FD45A62F-A050-472E-9C81-0E8ECD57EFB1}" destId="{6C5AC3C7-DA51-4C04-9F2E-B8EE121EF19A}" srcOrd="1" destOrd="0" presId="urn:microsoft.com/office/officeart/2005/8/layout/hProcess9"/>
    <dgm:cxn modelId="{7E047C52-2456-48EB-8F81-66D86B914D97}" type="presParOf" srcId="{6C5AC3C7-DA51-4C04-9F2E-B8EE121EF19A}" destId="{30A48411-831F-480E-9DB0-B79E91317A95}" srcOrd="0" destOrd="0" presId="urn:microsoft.com/office/officeart/2005/8/layout/hProcess9"/>
    <dgm:cxn modelId="{8CC2B497-20A7-4D23-AAC4-E59ACDC2D717}" type="presParOf" srcId="{6C5AC3C7-DA51-4C04-9F2E-B8EE121EF19A}" destId="{23DE697D-16F8-476C-90C7-DCBDAC0DE8F5}" srcOrd="1" destOrd="0" presId="urn:microsoft.com/office/officeart/2005/8/layout/hProcess9"/>
    <dgm:cxn modelId="{5580A37A-A25B-480E-93FB-5DF54BF51DE9}" type="presParOf" srcId="{6C5AC3C7-DA51-4C04-9F2E-B8EE121EF19A}" destId="{A5246742-A361-4CB4-BA99-99B06198A698}" srcOrd="2" destOrd="0" presId="urn:microsoft.com/office/officeart/2005/8/layout/hProcess9"/>
    <dgm:cxn modelId="{B1155678-F3E8-42DA-8248-AA79ABF109CF}" type="presParOf" srcId="{6C5AC3C7-DA51-4C04-9F2E-B8EE121EF19A}" destId="{E7BC2CCB-B65B-4A75-892B-CD6389DBAD6C}" srcOrd="3" destOrd="0" presId="urn:microsoft.com/office/officeart/2005/8/layout/hProcess9"/>
    <dgm:cxn modelId="{31AEC341-A16F-4401-B833-299B44308AB2}" type="presParOf" srcId="{6C5AC3C7-DA51-4C04-9F2E-B8EE121EF19A}" destId="{9FEF832D-87C9-40E0-B7A5-3E2CFAC7961D}"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4810EDD-616E-473F-9DFD-9C989918C775}"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C"/>
        </a:p>
      </dgm:t>
    </dgm:pt>
    <dgm:pt modelId="{D402B090-5DA1-4AF0-9DDC-97D8D03AA759}">
      <dgm:prSet phldrT="[Texto]"/>
      <dgm:spPr/>
      <dgm:t>
        <a:bodyPr/>
        <a:lstStyle/>
        <a:p>
          <a:r>
            <a:rPr lang="es-EC" dirty="0"/>
            <a:t>Los incentivos tributarios como opciones importantes para la economía del país </a:t>
          </a:r>
        </a:p>
      </dgm:t>
    </dgm:pt>
    <dgm:pt modelId="{D458827F-747B-492E-880A-E95D5B7B112B}" type="parTrans" cxnId="{6DC27BB6-68A4-4354-B427-5C42A08AFA8B}">
      <dgm:prSet/>
      <dgm:spPr/>
      <dgm:t>
        <a:bodyPr/>
        <a:lstStyle/>
        <a:p>
          <a:endParaRPr lang="es-EC"/>
        </a:p>
      </dgm:t>
    </dgm:pt>
    <dgm:pt modelId="{DCC6FF62-D0B5-4927-B820-AB134EED39D1}" type="sibTrans" cxnId="{6DC27BB6-68A4-4354-B427-5C42A08AFA8B}">
      <dgm:prSet/>
      <dgm:spPr/>
      <dgm:t>
        <a:bodyPr/>
        <a:lstStyle/>
        <a:p>
          <a:endParaRPr lang="es-EC"/>
        </a:p>
      </dgm:t>
    </dgm:pt>
    <dgm:pt modelId="{A8C736A7-D4C2-48F5-B1D9-4ED592AB14E0}">
      <dgm:prSet phldrT="[Texto]"/>
      <dgm:spPr/>
      <dgm:t>
        <a:bodyPr/>
        <a:lstStyle/>
        <a:p>
          <a:r>
            <a:rPr lang="es-EC" dirty="0"/>
            <a:t>dinamización en la producción para la generación de productos con valor agregado</a:t>
          </a:r>
        </a:p>
      </dgm:t>
    </dgm:pt>
    <dgm:pt modelId="{5CE384E7-B52E-49B0-87E6-AA0169C30D3A}" type="parTrans" cxnId="{26ECE573-8549-4008-BE32-77BC35FDAF9F}">
      <dgm:prSet/>
      <dgm:spPr/>
      <dgm:t>
        <a:bodyPr/>
        <a:lstStyle/>
        <a:p>
          <a:endParaRPr lang="es-EC"/>
        </a:p>
      </dgm:t>
    </dgm:pt>
    <dgm:pt modelId="{46D5A1D9-3293-4F2B-ADEB-E348BEABAF02}" type="sibTrans" cxnId="{26ECE573-8549-4008-BE32-77BC35FDAF9F}">
      <dgm:prSet/>
      <dgm:spPr/>
      <dgm:t>
        <a:bodyPr/>
        <a:lstStyle/>
        <a:p>
          <a:endParaRPr lang="es-EC"/>
        </a:p>
      </dgm:t>
    </dgm:pt>
    <dgm:pt modelId="{CC2EECB6-0B8B-41DE-97B1-2554AFB0C0F3}">
      <dgm:prSet phldrT="[Texto]"/>
      <dgm:spPr/>
      <dgm:t>
        <a:bodyPr/>
        <a:lstStyle/>
        <a:p>
          <a:r>
            <a:rPr lang="es-EC" dirty="0"/>
            <a:t>incrementando la eficacia de diferentes sectores productivos</a:t>
          </a:r>
        </a:p>
      </dgm:t>
    </dgm:pt>
    <dgm:pt modelId="{9936F547-FE01-40A8-B50A-FD89D34075FE}" type="parTrans" cxnId="{71354234-80A2-4C15-8ED4-AFC1AC97CBE5}">
      <dgm:prSet/>
      <dgm:spPr/>
      <dgm:t>
        <a:bodyPr/>
        <a:lstStyle/>
        <a:p>
          <a:endParaRPr lang="es-EC"/>
        </a:p>
      </dgm:t>
    </dgm:pt>
    <dgm:pt modelId="{C22D5120-B4D1-43B2-A652-3336237EEA21}" type="sibTrans" cxnId="{71354234-80A2-4C15-8ED4-AFC1AC97CBE5}">
      <dgm:prSet/>
      <dgm:spPr/>
      <dgm:t>
        <a:bodyPr/>
        <a:lstStyle/>
        <a:p>
          <a:endParaRPr lang="es-EC"/>
        </a:p>
      </dgm:t>
    </dgm:pt>
    <dgm:pt modelId="{E78689B9-7B95-4D0A-9757-745DFE4275AE}">
      <dgm:prSet phldrT="[Texto]"/>
      <dgm:spPr/>
      <dgm:t>
        <a:bodyPr/>
        <a:lstStyle/>
        <a:p>
          <a:r>
            <a:rPr lang="es-EC" dirty="0"/>
            <a:t>para recuperar la competitividad y productividad</a:t>
          </a:r>
        </a:p>
      </dgm:t>
    </dgm:pt>
    <dgm:pt modelId="{0BF1FC70-4A85-4083-B518-3BA65559D27B}" type="parTrans" cxnId="{3433681E-C7F1-4BDB-9214-81832987A68A}">
      <dgm:prSet/>
      <dgm:spPr/>
      <dgm:t>
        <a:bodyPr/>
        <a:lstStyle/>
        <a:p>
          <a:endParaRPr lang="es-EC"/>
        </a:p>
      </dgm:t>
    </dgm:pt>
    <dgm:pt modelId="{82BE300B-8ADC-4859-8157-500F038F59CE}" type="sibTrans" cxnId="{3433681E-C7F1-4BDB-9214-81832987A68A}">
      <dgm:prSet/>
      <dgm:spPr/>
      <dgm:t>
        <a:bodyPr/>
        <a:lstStyle/>
        <a:p>
          <a:endParaRPr lang="es-EC"/>
        </a:p>
      </dgm:t>
    </dgm:pt>
    <dgm:pt modelId="{ED915353-AFDA-40B5-A429-331B87BA8B1F}" type="pres">
      <dgm:prSet presAssocID="{A4810EDD-616E-473F-9DFD-9C989918C775}" presName="diagram" presStyleCnt="0">
        <dgm:presLayoutVars>
          <dgm:dir/>
          <dgm:resizeHandles val="exact"/>
        </dgm:presLayoutVars>
      </dgm:prSet>
      <dgm:spPr/>
    </dgm:pt>
    <dgm:pt modelId="{98799DA2-9353-47FE-9449-AF1017D1AD32}" type="pres">
      <dgm:prSet presAssocID="{D402B090-5DA1-4AF0-9DDC-97D8D03AA759}" presName="node" presStyleLbl="node1" presStyleIdx="0" presStyleCnt="4">
        <dgm:presLayoutVars>
          <dgm:bulletEnabled val="1"/>
        </dgm:presLayoutVars>
      </dgm:prSet>
      <dgm:spPr/>
    </dgm:pt>
    <dgm:pt modelId="{3AEB5ED3-C397-4165-AEB1-15B5AB304BE2}" type="pres">
      <dgm:prSet presAssocID="{DCC6FF62-D0B5-4927-B820-AB134EED39D1}" presName="sibTrans" presStyleCnt="0"/>
      <dgm:spPr/>
    </dgm:pt>
    <dgm:pt modelId="{1D006FB9-AA3D-4695-AC8B-6B55B7AFCD8D}" type="pres">
      <dgm:prSet presAssocID="{A8C736A7-D4C2-48F5-B1D9-4ED592AB14E0}" presName="node" presStyleLbl="node1" presStyleIdx="1" presStyleCnt="4" custLinFactNeighborY="-1739">
        <dgm:presLayoutVars>
          <dgm:bulletEnabled val="1"/>
        </dgm:presLayoutVars>
      </dgm:prSet>
      <dgm:spPr/>
    </dgm:pt>
    <dgm:pt modelId="{0B9164C2-C574-4566-9CBB-5639D046E9DC}" type="pres">
      <dgm:prSet presAssocID="{46D5A1D9-3293-4F2B-ADEB-E348BEABAF02}" presName="sibTrans" presStyleCnt="0"/>
      <dgm:spPr/>
    </dgm:pt>
    <dgm:pt modelId="{35B0DC03-4D93-4DAF-9ACD-ADED924F03FF}" type="pres">
      <dgm:prSet presAssocID="{CC2EECB6-0B8B-41DE-97B1-2554AFB0C0F3}" presName="node" presStyleLbl="node1" presStyleIdx="2" presStyleCnt="4">
        <dgm:presLayoutVars>
          <dgm:bulletEnabled val="1"/>
        </dgm:presLayoutVars>
      </dgm:prSet>
      <dgm:spPr/>
    </dgm:pt>
    <dgm:pt modelId="{88ACF301-5FB4-4A72-BCE2-5A4A1A08A520}" type="pres">
      <dgm:prSet presAssocID="{C22D5120-B4D1-43B2-A652-3336237EEA21}" presName="sibTrans" presStyleCnt="0"/>
      <dgm:spPr/>
    </dgm:pt>
    <dgm:pt modelId="{F0538269-1F24-44A4-9369-172194E1B34E}" type="pres">
      <dgm:prSet presAssocID="{E78689B9-7B95-4D0A-9757-745DFE4275AE}" presName="node" presStyleLbl="node1" presStyleIdx="3" presStyleCnt="4" custLinFactNeighborX="-3333" custLinFactNeighborY="-139">
        <dgm:presLayoutVars>
          <dgm:bulletEnabled val="1"/>
        </dgm:presLayoutVars>
      </dgm:prSet>
      <dgm:spPr/>
    </dgm:pt>
  </dgm:ptLst>
  <dgm:cxnLst>
    <dgm:cxn modelId="{3433681E-C7F1-4BDB-9214-81832987A68A}" srcId="{A4810EDD-616E-473F-9DFD-9C989918C775}" destId="{E78689B9-7B95-4D0A-9757-745DFE4275AE}" srcOrd="3" destOrd="0" parTransId="{0BF1FC70-4A85-4083-B518-3BA65559D27B}" sibTransId="{82BE300B-8ADC-4859-8157-500F038F59CE}"/>
    <dgm:cxn modelId="{71354234-80A2-4C15-8ED4-AFC1AC97CBE5}" srcId="{A4810EDD-616E-473F-9DFD-9C989918C775}" destId="{CC2EECB6-0B8B-41DE-97B1-2554AFB0C0F3}" srcOrd="2" destOrd="0" parTransId="{9936F547-FE01-40A8-B50A-FD89D34075FE}" sibTransId="{C22D5120-B4D1-43B2-A652-3336237EEA21}"/>
    <dgm:cxn modelId="{1A6B9B46-59A0-4519-B2BD-78FE6583B643}" type="presOf" srcId="{A4810EDD-616E-473F-9DFD-9C989918C775}" destId="{ED915353-AFDA-40B5-A429-331B87BA8B1F}" srcOrd="0" destOrd="0" presId="urn:microsoft.com/office/officeart/2005/8/layout/default"/>
    <dgm:cxn modelId="{26ECE573-8549-4008-BE32-77BC35FDAF9F}" srcId="{A4810EDD-616E-473F-9DFD-9C989918C775}" destId="{A8C736A7-D4C2-48F5-B1D9-4ED592AB14E0}" srcOrd="1" destOrd="0" parTransId="{5CE384E7-B52E-49B0-87E6-AA0169C30D3A}" sibTransId="{46D5A1D9-3293-4F2B-ADEB-E348BEABAF02}"/>
    <dgm:cxn modelId="{FD565B58-5D45-48CC-AFD0-0C4ACB1C79F4}" type="presOf" srcId="{A8C736A7-D4C2-48F5-B1D9-4ED592AB14E0}" destId="{1D006FB9-AA3D-4695-AC8B-6B55B7AFCD8D}" srcOrd="0" destOrd="0" presId="urn:microsoft.com/office/officeart/2005/8/layout/default"/>
    <dgm:cxn modelId="{503DD888-5409-4D1B-8608-DA34A1D85CB8}" type="presOf" srcId="{CC2EECB6-0B8B-41DE-97B1-2554AFB0C0F3}" destId="{35B0DC03-4D93-4DAF-9ACD-ADED924F03FF}" srcOrd="0" destOrd="0" presId="urn:microsoft.com/office/officeart/2005/8/layout/default"/>
    <dgm:cxn modelId="{BCCB2193-7C50-48E6-8FA3-BAB64EEA521F}" type="presOf" srcId="{E78689B9-7B95-4D0A-9757-745DFE4275AE}" destId="{F0538269-1F24-44A4-9369-172194E1B34E}" srcOrd="0" destOrd="0" presId="urn:microsoft.com/office/officeart/2005/8/layout/default"/>
    <dgm:cxn modelId="{A8DFD1B0-8D5E-45CA-AA96-3F6D722F2195}" type="presOf" srcId="{D402B090-5DA1-4AF0-9DDC-97D8D03AA759}" destId="{98799DA2-9353-47FE-9449-AF1017D1AD32}" srcOrd="0" destOrd="0" presId="urn:microsoft.com/office/officeart/2005/8/layout/default"/>
    <dgm:cxn modelId="{6DC27BB6-68A4-4354-B427-5C42A08AFA8B}" srcId="{A4810EDD-616E-473F-9DFD-9C989918C775}" destId="{D402B090-5DA1-4AF0-9DDC-97D8D03AA759}" srcOrd="0" destOrd="0" parTransId="{D458827F-747B-492E-880A-E95D5B7B112B}" sibTransId="{DCC6FF62-D0B5-4927-B820-AB134EED39D1}"/>
    <dgm:cxn modelId="{0D260194-43A0-4307-B0CE-A58E5ADBE94D}" type="presParOf" srcId="{ED915353-AFDA-40B5-A429-331B87BA8B1F}" destId="{98799DA2-9353-47FE-9449-AF1017D1AD32}" srcOrd="0" destOrd="0" presId="urn:microsoft.com/office/officeart/2005/8/layout/default"/>
    <dgm:cxn modelId="{30E60C27-B840-4932-B4ED-B5A6F53E08F0}" type="presParOf" srcId="{ED915353-AFDA-40B5-A429-331B87BA8B1F}" destId="{3AEB5ED3-C397-4165-AEB1-15B5AB304BE2}" srcOrd="1" destOrd="0" presId="urn:microsoft.com/office/officeart/2005/8/layout/default"/>
    <dgm:cxn modelId="{4598C32F-79F8-423D-8181-D20EE6A60277}" type="presParOf" srcId="{ED915353-AFDA-40B5-A429-331B87BA8B1F}" destId="{1D006FB9-AA3D-4695-AC8B-6B55B7AFCD8D}" srcOrd="2" destOrd="0" presId="urn:microsoft.com/office/officeart/2005/8/layout/default"/>
    <dgm:cxn modelId="{7236A1B6-9EC7-4E67-BF04-35DE3B484B79}" type="presParOf" srcId="{ED915353-AFDA-40B5-A429-331B87BA8B1F}" destId="{0B9164C2-C574-4566-9CBB-5639D046E9DC}" srcOrd="3" destOrd="0" presId="urn:microsoft.com/office/officeart/2005/8/layout/default"/>
    <dgm:cxn modelId="{9EE3220E-CB97-46B0-9D19-CF5E74425BFE}" type="presParOf" srcId="{ED915353-AFDA-40B5-A429-331B87BA8B1F}" destId="{35B0DC03-4D93-4DAF-9ACD-ADED924F03FF}" srcOrd="4" destOrd="0" presId="urn:microsoft.com/office/officeart/2005/8/layout/default"/>
    <dgm:cxn modelId="{F1CAA305-ADDF-4337-A5C6-DC14DFF02883}" type="presParOf" srcId="{ED915353-AFDA-40B5-A429-331B87BA8B1F}" destId="{88ACF301-5FB4-4A72-BCE2-5A4A1A08A520}" srcOrd="5" destOrd="0" presId="urn:microsoft.com/office/officeart/2005/8/layout/default"/>
    <dgm:cxn modelId="{3D1E71D0-8CB1-4121-96AA-D4850A9DA922}" type="presParOf" srcId="{ED915353-AFDA-40B5-A429-331B87BA8B1F}" destId="{F0538269-1F24-44A4-9369-172194E1B34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A437809-BE7C-43EB-B364-7BF9D8E30D01}" type="doc">
      <dgm:prSet loTypeId="urn:microsoft.com/office/officeart/2009/3/layout/HorizontalOrganizationChart" loCatId="hierarchy" qsTypeId="urn:microsoft.com/office/officeart/2005/8/quickstyle/simple3" qsCatId="simple" csTypeId="urn:microsoft.com/office/officeart/2005/8/colors/colorful4" csCatId="colorful" phldr="1"/>
      <dgm:spPr/>
      <dgm:t>
        <a:bodyPr/>
        <a:lstStyle/>
        <a:p>
          <a:endParaRPr lang="es-ES"/>
        </a:p>
      </dgm:t>
    </dgm:pt>
    <dgm:pt modelId="{2AC9B10B-8883-4592-A8F2-D0414B1AAA86}">
      <dgm:prSet phldrT="[Texto]" custT="1"/>
      <dgm:spPr/>
      <dgm:t>
        <a:bodyPr/>
        <a:lstStyle/>
        <a:p>
          <a:r>
            <a:rPr lang="es-ES" sz="2000" b="1" dirty="0">
              <a:latin typeface="Times New Roman" panose="02020603050405020304" pitchFamily="18" charset="0"/>
              <a:cs typeface="Times New Roman" panose="02020603050405020304" pitchFamily="18" charset="0"/>
            </a:rPr>
            <a:t>METODOLOGÍA</a:t>
          </a:r>
        </a:p>
      </dgm:t>
    </dgm:pt>
    <dgm:pt modelId="{18D57921-7714-4C3D-935D-8977758A8F4C}" type="parTrans" cxnId="{F1FEA4A3-3D8A-45FB-89B0-CD28272A9409}">
      <dgm:prSet/>
      <dgm:spPr/>
      <dgm:t>
        <a:bodyPr/>
        <a:lstStyle/>
        <a:p>
          <a:endParaRPr lang="es-ES" sz="2400">
            <a:latin typeface="Times New Roman" panose="02020603050405020304" pitchFamily="18" charset="0"/>
            <a:cs typeface="Times New Roman" panose="02020603050405020304" pitchFamily="18" charset="0"/>
          </a:endParaRPr>
        </a:p>
      </dgm:t>
    </dgm:pt>
    <dgm:pt modelId="{BD045F64-5191-4591-89BA-7DD6A194DEDA}" type="sibTrans" cxnId="{F1FEA4A3-3D8A-45FB-89B0-CD28272A9409}">
      <dgm:prSet/>
      <dgm:spPr/>
      <dgm:t>
        <a:bodyPr/>
        <a:lstStyle/>
        <a:p>
          <a:endParaRPr lang="es-ES" sz="2400">
            <a:latin typeface="Times New Roman" panose="02020603050405020304" pitchFamily="18" charset="0"/>
            <a:cs typeface="Times New Roman" panose="02020603050405020304" pitchFamily="18" charset="0"/>
          </a:endParaRPr>
        </a:p>
      </dgm:t>
    </dgm:pt>
    <dgm:pt modelId="{3BD53C94-057E-430C-A59C-BD34439F805D}">
      <dgm:prSet phldrT="[Texto]" custT="1"/>
      <dgm:spPr/>
      <dgm:t>
        <a:bodyPr/>
        <a:lstStyle/>
        <a:p>
          <a:r>
            <a:rPr lang="es-ES" sz="2000" dirty="0">
              <a:latin typeface="Times New Roman" panose="02020603050405020304" pitchFamily="18" charset="0"/>
              <a:cs typeface="Times New Roman" panose="02020603050405020304" pitchFamily="18" charset="0"/>
            </a:rPr>
            <a:t>Enfoque de investigación</a:t>
          </a:r>
        </a:p>
      </dgm:t>
    </dgm:pt>
    <dgm:pt modelId="{DBC46D3E-C06D-4BE6-911D-4F18F8DC5A43}" type="parTrans" cxnId="{363D1437-82DD-461C-B8BF-DDE6AA328DA0}">
      <dgm:prSet/>
      <dgm:spPr/>
      <dgm:t>
        <a:bodyPr/>
        <a:lstStyle/>
        <a:p>
          <a:endParaRPr lang="es-ES" sz="2400">
            <a:latin typeface="Times New Roman" panose="02020603050405020304" pitchFamily="18" charset="0"/>
            <a:cs typeface="Times New Roman" panose="02020603050405020304" pitchFamily="18" charset="0"/>
          </a:endParaRPr>
        </a:p>
      </dgm:t>
    </dgm:pt>
    <dgm:pt modelId="{94993D59-FEE7-4B0F-BEF0-B03A38F6FEDB}" type="sibTrans" cxnId="{363D1437-82DD-461C-B8BF-DDE6AA328DA0}">
      <dgm:prSet/>
      <dgm:spPr/>
      <dgm:t>
        <a:bodyPr/>
        <a:lstStyle/>
        <a:p>
          <a:endParaRPr lang="es-ES" sz="2400">
            <a:latin typeface="Times New Roman" panose="02020603050405020304" pitchFamily="18" charset="0"/>
            <a:cs typeface="Times New Roman" panose="02020603050405020304" pitchFamily="18" charset="0"/>
          </a:endParaRPr>
        </a:p>
      </dgm:t>
    </dgm:pt>
    <dgm:pt modelId="{59E9607D-FB39-44E9-8EED-0979D556FBBD}">
      <dgm:prSet phldrT="[Texto]" custT="1"/>
      <dgm:spPr/>
      <dgm:t>
        <a:bodyPr/>
        <a:lstStyle/>
        <a:p>
          <a:r>
            <a:rPr lang="es-ES" sz="2000" dirty="0">
              <a:latin typeface="Times New Roman" panose="02020603050405020304" pitchFamily="18" charset="0"/>
              <a:cs typeface="Times New Roman" panose="02020603050405020304" pitchFamily="18" charset="0"/>
            </a:rPr>
            <a:t>Tipología de investigación</a:t>
          </a:r>
        </a:p>
      </dgm:t>
    </dgm:pt>
    <dgm:pt modelId="{58524B2F-654C-49B1-879B-09BA42825D8E}" type="parTrans" cxnId="{7D166AB9-6999-4141-B687-9AAFF06DBB5E}">
      <dgm:prSet/>
      <dgm:spPr/>
      <dgm:t>
        <a:bodyPr/>
        <a:lstStyle/>
        <a:p>
          <a:endParaRPr lang="es-ES" sz="2400">
            <a:latin typeface="Times New Roman" panose="02020603050405020304" pitchFamily="18" charset="0"/>
            <a:cs typeface="Times New Roman" panose="02020603050405020304" pitchFamily="18" charset="0"/>
          </a:endParaRPr>
        </a:p>
      </dgm:t>
    </dgm:pt>
    <dgm:pt modelId="{EDBBC284-7374-42F0-BBFF-47A3F9555B6E}" type="sibTrans" cxnId="{7D166AB9-6999-4141-B687-9AAFF06DBB5E}">
      <dgm:prSet/>
      <dgm:spPr/>
      <dgm:t>
        <a:bodyPr/>
        <a:lstStyle/>
        <a:p>
          <a:endParaRPr lang="es-ES" sz="2400">
            <a:latin typeface="Times New Roman" panose="02020603050405020304" pitchFamily="18" charset="0"/>
            <a:cs typeface="Times New Roman" panose="02020603050405020304" pitchFamily="18" charset="0"/>
          </a:endParaRPr>
        </a:p>
      </dgm:t>
    </dgm:pt>
    <dgm:pt modelId="{9B6D90AE-BEA1-4A23-86AE-CE4A85F27F14}">
      <dgm:prSet phldrT="[Texto]" custT="1"/>
      <dgm:spPr/>
      <dgm:t>
        <a:bodyPr/>
        <a:lstStyle/>
        <a:p>
          <a:r>
            <a:rPr lang="es-ES" sz="2000" dirty="0">
              <a:latin typeface="Times New Roman" panose="02020603050405020304" pitchFamily="18" charset="0"/>
              <a:cs typeface="Times New Roman" panose="02020603050405020304" pitchFamily="18" charset="0"/>
            </a:rPr>
            <a:t>Por las fuentes de información</a:t>
          </a:r>
          <a:r>
            <a:rPr lang="es-ES" sz="2000" i="0" dirty="0">
              <a:latin typeface="Times New Roman" panose="02020603050405020304" pitchFamily="18" charset="0"/>
              <a:cs typeface="Times New Roman" panose="02020603050405020304" pitchFamily="18" charset="0"/>
            </a:rPr>
            <a:t> </a:t>
          </a:r>
          <a:endParaRPr lang="es-ES" sz="2000" i="1" dirty="0">
            <a:latin typeface="Times New Roman" panose="02020603050405020304" pitchFamily="18" charset="0"/>
            <a:cs typeface="Times New Roman" panose="02020603050405020304" pitchFamily="18" charset="0"/>
          </a:endParaRPr>
        </a:p>
      </dgm:t>
    </dgm:pt>
    <dgm:pt modelId="{81704E91-71BD-4BA5-A0BA-DF336828A2AF}" type="parTrans" cxnId="{2CE8DCBC-507E-43A8-9447-DA5B8EB7A969}">
      <dgm:prSet/>
      <dgm:spPr/>
      <dgm:t>
        <a:bodyPr/>
        <a:lstStyle/>
        <a:p>
          <a:endParaRPr lang="es-ES" sz="2400">
            <a:latin typeface="Times New Roman" panose="02020603050405020304" pitchFamily="18" charset="0"/>
            <a:cs typeface="Times New Roman" panose="02020603050405020304" pitchFamily="18" charset="0"/>
          </a:endParaRPr>
        </a:p>
      </dgm:t>
    </dgm:pt>
    <dgm:pt modelId="{A0402F6D-D6B3-4785-9135-FA8ACABBA3D4}" type="sibTrans" cxnId="{2CE8DCBC-507E-43A8-9447-DA5B8EB7A969}">
      <dgm:prSet/>
      <dgm:spPr/>
      <dgm:t>
        <a:bodyPr/>
        <a:lstStyle/>
        <a:p>
          <a:endParaRPr lang="es-ES" sz="2400">
            <a:latin typeface="Times New Roman" panose="02020603050405020304" pitchFamily="18" charset="0"/>
            <a:cs typeface="Times New Roman" panose="02020603050405020304" pitchFamily="18" charset="0"/>
          </a:endParaRPr>
        </a:p>
      </dgm:t>
    </dgm:pt>
    <dgm:pt modelId="{C0A2BC57-5A3F-46EC-92AF-23214841CF08}">
      <dgm:prSet phldrT="[Texto]" custT="1"/>
      <dgm:spPr/>
      <dgm:t>
        <a:bodyPr/>
        <a:lstStyle/>
        <a:p>
          <a:r>
            <a:rPr lang="es-ES" sz="2000" dirty="0">
              <a:latin typeface="Times New Roman" panose="02020603050405020304" pitchFamily="18" charset="0"/>
              <a:cs typeface="Times New Roman" panose="02020603050405020304" pitchFamily="18" charset="0"/>
            </a:rPr>
            <a:t>Por su finalidad </a:t>
          </a:r>
          <a:r>
            <a:rPr lang="es-ES" sz="2000" i="1" dirty="0">
              <a:latin typeface="Times New Roman" panose="02020603050405020304" pitchFamily="18" charset="0"/>
              <a:cs typeface="Times New Roman" panose="02020603050405020304" pitchFamily="18" charset="0"/>
            </a:rPr>
            <a:t>Aplicada</a:t>
          </a:r>
        </a:p>
      </dgm:t>
    </dgm:pt>
    <dgm:pt modelId="{399C09CD-E260-499B-8F7D-3AEFF5D962FB}" type="parTrans" cxnId="{1DCEEFA8-261A-484E-847A-07242AECDACB}">
      <dgm:prSet/>
      <dgm:spPr/>
      <dgm:t>
        <a:bodyPr/>
        <a:lstStyle/>
        <a:p>
          <a:endParaRPr lang="es-ES" sz="2400">
            <a:latin typeface="Times New Roman" panose="02020603050405020304" pitchFamily="18" charset="0"/>
            <a:cs typeface="Times New Roman" panose="02020603050405020304" pitchFamily="18" charset="0"/>
          </a:endParaRPr>
        </a:p>
      </dgm:t>
    </dgm:pt>
    <dgm:pt modelId="{C3BAE293-4ECE-4307-B525-905441C0A93B}" type="sibTrans" cxnId="{1DCEEFA8-261A-484E-847A-07242AECDACB}">
      <dgm:prSet/>
      <dgm:spPr/>
      <dgm:t>
        <a:bodyPr/>
        <a:lstStyle/>
        <a:p>
          <a:endParaRPr lang="es-ES" sz="2400">
            <a:latin typeface="Times New Roman" panose="02020603050405020304" pitchFamily="18" charset="0"/>
            <a:cs typeface="Times New Roman" panose="02020603050405020304" pitchFamily="18" charset="0"/>
          </a:endParaRPr>
        </a:p>
      </dgm:t>
    </dgm:pt>
    <dgm:pt modelId="{A98BFF77-578E-46E6-83ED-F82958E9F4DD}">
      <dgm:prSet phldrT="[Texto]" custT="1"/>
      <dgm:spPr/>
      <dgm:t>
        <a:bodyPr/>
        <a:lstStyle/>
        <a:p>
          <a:r>
            <a:rPr lang="es-ES" sz="2000" dirty="0">
              <a:latin typeface="Times New Roman" panose="02020603050405020304" pitchFamily="18" charset="0"/>
              <a:cs typeface="Times New Roman" panose="02020603050405020304" pitchFamily="18" charset="0"/>
            </a:rPr>
            <a:t>Por el control de variables </a:t>
          </a:r>
          <a:r>
            <a:rPr lang="es-ES" sz="2000" i="1" dirty="0">
              <a:latin typeface="Times New Roman" panose="02020603050405020304" pitchFamily="18" charset="0"/>
              <a:cs typeface="Times New Roman" panose="02020603050405020304" pitchFamily="18" charset="0"/>
            </a:rPr>
            <a:t>No experimental</a:t>
          </a:r>
        </a:p>
      </dgm:t>
    </dgm:pt>
    <dgm:pt modelId="{C263C7CC-84F4-4A1B-950A-5F99DBFC31D8}" type="parTrans" cxnId="{62E1EFB9-E869-436E-95F5-0148B0827FDE}">
      <dgm:prSet/>
      <dgm:spPr/>
      <dgm:t>
        <a:bodyPr/>
        <a:lstStyle/>
        <a:p>
          <a:endParaRPr lang="es-ES" sz="2400">
            <a:latin typeface="Times New Roman" panose="02020603050405020304" pitchFamily="18" charset="0"/>
            <a:cs typeface="Times New Roman" panose="02020603050405020304" pitchFamily="18" charset="0"/>
          </a:endParaRPr>
        </a:p>
      </dgm:t>
    </dgm:pt>
    <dgm:pt modelId="{0A7F6722-A0C6-4B68-876A-4AEE25C0550D}" type="sibTrans" cxnId="{62E1EFB9-E869-436E-95F5-0148B0827FDE}">
      <dgm:prSet/>
      <dgm:spPr/>
      <dgm:t>
        <a:bodyPr/>
        <a:lstStyle/>
        <a:p>
          <a:endParaRPr lang="es-ES" sz="2400">
            <a:latin typeface="Times New Roman" panose="02020603050405020304" pitchFamily="18" charset="0"/>
            <a:cs typeface="Times New Roman" panose="02020603050405020304" pitchFamily="18" charset="0"/>
          </a:endParaRPr>
        </a:p>
      </dgm:t>
    </dgm:pt>
    <dgm:pt modelId="{D6E3A10C-B042-4B16-AA42-DAF364731E3B}">
      <dgm:prSet phldrT="[Texto]" custT="1"/>
      <dgm:spPr/>
      <dgm:t>
        <a:bodyPr/>
        <a:lstStyle/>
        <a:p>
          <a:r>
            <a:rPr lang="es-ES" sz="2000" i="1" dirty="0">
              <a:latin typeface="Times New Roman" panose="02020603050405020304" pitchFamily="18" charset="0"/>
              <a:cs typeface="Times New Roman" panose="02020603050405020304" pitchFamily="18" charset="0"/>
            </a:rPr>
            <a:t>Mixto</a:t>
          </a:r>
          <a:r>
            <a:rPr lang="es-ES" sz="2000" dirty="0">
              <a:latin typeface="Times New Roman" panose="02020603050405020304" pitchFamily="18" charset="0"/>
              <a:cs typeface="Times New Roman" panose="02020603050405020304" pitchFamily="18" charset="0"/>
            </a:rPr>
            <a:t> </a:t>
          </a:r>
        </a:p>
      </dgm:t>
    </dgm:pt>
    <dgm:pt modelId="{E906D0BE-2199-4392-AF7C-344CA8886031}" type="parTrans" cxnId="{DE95F112-76D7-4BAF-ABAC-9F2EECA67B4E}">
      <dgm:prSet/>
      <dgm:spPr/>
      <dgm:t>
        <a:bodyPr/>
        <a:lstStyle/>
        <a:p>
          <a:endParaRPr lang="es-ES" sz="2000"/>
        </a:p>
      </dgm:t>
    </dgm:pt>
    <dgm:pt modelId="{B5D9BC68-1C60-4B25-B9A4-3E39E6BD353D}" type="sibTrans" cxnId="{DE95F112-76D7-4BAF-ABAC-9F2EECA67B4E}">
      <dgm:prSet/>
      <dgm:spPr/>
      <dgm:t>
        <a:bodyPr/>
        <a:lstStyle/>
        <a:p>
          <a:endParaRPr lang="es-ES" sz="2000"/>
        </a:p>
      </dgm:t>
    </dgm:pt>
    <dgm:pt modelId="{055A4484-2261-4F00-9DED-0C742EBEF68E}">
      <dgm:prSet phldrT="[Texto]" custT="1"/>
      <dgm:spPr/>
      <dgm:t>
        <a:bodyPr/>
        <a:lstStyle/>
        <a:p>
          <a:r>
            <a:rPr lang="es-ES" sz="2000" dirty="0">
              <a:latin typeface="Times New Roman" panose="02020603050405020304" pitchFamily="18" charset="0"/>
              <a:cs typeface="Times New Roman" panose="02020603050405020304" pitchFamily="18" charset="0"/>
            </a:rPr>
            <a:t>Cualitativo</a:t>
          </a:r>
        </a:p>
      </dgm:t>
    </dgm:pt>
    <dgm:pt modelId="{7B58A19A-ED55-476C-AA83-F349E53948CC}" type="parTrans" cxnId="{7F468705-D2FC-4A2E-B107-F7F77E409FDF}">
      <dgm:prSet/>
      <dgm:spPr/>
      <dgm:t>
        <a:bodyPr/>
        <a:lstStyle/>
        <a:p>
          <a:endParaRPr lang="es-ES" sz="2000"/>
        </a:p>
      </dgm:t>
    </dgm:pt>
    <dgm:pt modelId="{379D620C-5041-441C-B16F-3864375FA9F0}" type="sibTrans" cxnId="{7F468705-D2FC-4A2E-B107-F7F77E409FDF}">
      <dgm:prSet/>
      <dgm:spPr/>
      <dgm:t>
        <a:bodyPr/>
        <a:lstStyle/>
        <a:p>
          <a:endParaRPr lang="es-ES" sz="2000"/>
        </a:p>
      </dgm:t>
    </dgm:pt>
    <dgm:pt modelId="{8EABA916-E1A3-4B69-9C83-241457AC7BD1}">
      <dgm:prSet phldrT="[Texto]" custT="1"/>
      <dgm:spPr/>
      <dgm:t>
        <a:bodyPr/>
        <a:lstStyle/>
        <a:p>
          <a:r>
            <a:rPr lang="es-ES" sz="2000" dirty="0">
              <a:latin typeface="Times New Roman" panose="02020603050405020304" pitchFamily="18" charset="0"/>
              <a:cs typeface="Times New Roman" panose="02020603050405020304" pitchFamily="18" charset="0"/>
            </a:rPr>
            <a:t>Cuantitativo</a:t>
          </a:r>
        </a:p>
      </dgm:t>
    </dgm:pt>
    <dgm:pt modelId="{A92941EC-3D7D-4BAB-838E-73CD2DAC86D7}" type="parTrans" cxnId="{8DC77156-4098-4588-9B30-8936D6E174D3}">
      <dgm:prSet/>
      <dgm:spPr/>
      <dgm:t>
        <a:bodyPr/>
        <a:lstStyle/>
        <a:p>
          <a:endParaRPr lang="es-ES" sz="2000"/>
        </a:p>
      </dgm:t>
    </dgm:pt>
    <dgm:pt modelId="{EC8D4866-96F1-49B8-9419-045F0E846351}" type="sibTrans" cxnId="{8DC77156-4098-4588-9B30-8936D6E174D3}">
      <dgm:prSet/>
      <dgm:spPr/>
      <dgm:t>
        <a:bodyPr/>
        <a:lstStyle/>
        <a:p>
          <a:endParaRPr lang="es-ES" sz="2000"/>
        </a:p>
      </dgm:t>
    </dgm:pt>
    <dgm:pt modelId="{22A9C98E-51EF-4B9D-A02F-40D22C4CF08E}">
      <dgm:prSet phldrT="[Texto]" custT="1"/>
      <dgm:spPr/>
      <dgm:t>
        <a:bodyPr/>
        <a:lstStyle/>
        <a:p>
          <a:r>
            <a:rPr lang="es-ES" sz="2000" i="0" dirty="0">
              <a:latin typeface="Times New Roman" panose="02020603050405020304" pitchFamily="18" charset="0"/>
              <a:cs typeface="Times New Roman" panose="02020603050405020304" pitchFamily="18" charset="0"/>
            </a:rPr>
            <a:t>Documental</a:t>
          </a:r>
        </a:p>
      </dgm:t>
    </dgm:pt>
    <dgm:pt modelId="{63801ED7-25BC-472D-A4CC-1BD830BF021A}" type="parTrans" cxnId="{575D9074-9FD9-4C15-93C4-40DD9B84C971}">
      <dgm:prSet/>
      <dgm:spPr/>
      <dgm:t>
        <a:bodyPr/>
        <a:lstStyle/>
        <a:p>
          <a:endParaRPr lang="es-ES" sz="2000"/>
        </a:p>
      </dgm:t>
    </dgm:pt>
    <dgm:pt modelId="{8A07CB66-8325-44C1-8D99-02E29DDCE403}" type="sibTrans" cxnId="{575D9074-9FD9-4C15-93C4-40DD9B84C971}">
      <dgm:prSet/>
      <dgm:spPr/>
      <dgm:t>
        <a:bodyPr/>
        <a:lstStyle/>
        <a:p>
          <a:endParaRPr lang="es-ES" sz="2000"/>
        </a:p>
      </dgm:t>
    </dgm:pt>
    <dgm:pt modelId="{B653290F-1244-4010-9FDA-709257374925}" type="pres">
      <dgm:prSet presAssocID="{9A437809-BE7C-43EB-B364-7BF9D8E30D01}" presName="hierChild1" presStyleCnt="0">
        <dgm:presLayoutVars>
          <dgm:orgChart val="1"/>
          <dgm:chPref val="1"/>
          <dgm:dir/>
          <dgm:animOne val="branch"/>
          <dgm:animLvl val="lvl"/>
          <dgm:resizeHandles/>
        </dgm:presLayoutVars>
      </dgm:prSet>
      <dgm:spPr/>
    </dgm:pt>
    <dgm:pt modelId="{819D850C-BF23-4AE4-A734-BD138E213C92}" type="pres">
      <dgm:prSet presAssocID="{2AC9B10B-8883-4592-A8F2-D0414B1AAA86}" presName="hierRoot1" presStyleCnt="0">
        <dgm:presLayoutVars>
          <dgm:hierBranch val="init"/>
        </dgm:presLayoutVars>
      </dgm:prSet>
      <dgm:spPr/>
    </dgm:pt>
    <dgm:pt modelId="{F74DD195-E875-4C2B-9823-25C04FA3D8C6}" type="pres">
      <dgm:prSet presAssocID="{2AC9B10B-8883-4592-A8F2-D0414B1AAA86}" presName="rootComposite1" presStyleCnt="0"/>
      <dgm:spPr/>
    </dgm:pt>
    <dgm:pt modelId="{6CDEB40E-B5AA-425D-98C0-16141C9407B1}" type="pres">
      <dgm:prSet presAssocID="{2AC9B10B-8883-4592-A8F2-D0414B1AAA86}" presName="rootText1" presStyleLbl="node0" presStyleIdx="0" presStyleCnt="1">
        <dgm:presLayoutVars>
          <dgm:chPref val="3"/>
        </dgm:presLayoutVars>
      </dgm:prSet>
      <dgm:spPr/>
    </dgm:pt>
    <dgm:pt modelId="{D0D6EA69-CCCD-4DB4-9E1D-D1BA771792B9}" type="pres">
      <dgm:prSet presAssocID="{2AC9B10B-8883-4592-A8F2-D0414B1AAA86}" presName="rootConnector1" presStyleLbl="node1" presStyleIdx="0" presStyleCnt="0"/>
      <dgm:spPr/>
    </dgm:pt>
    <dgm:pt modelId="{0BCDE0C3-BADA-4D5C-8AB7-6C1FAF832EAC}" type="pres">
      <dgm:prSet presAssocID="{2AC9B10B-8883-4592-A8F2-D0414B1AAA86}" presName="hierChild2" presStyleCnt="0"/>
      <dgm:spPr/>
    </dgm:pt>
    <dgm:pt modelId="{490A5B28-5B08-4949-9BD0-900E51E4D054}" type="pres">
      <dgm:prSet presAssocID="{DBC46D3E-C06D-4BE6-911D-4F18F8DC5A43}" presName="Name64" presStyleLbl="parChTrans1D2" presStyleIdx="0" presStyleCnt="2"/>
      <dgm:spPr/>
    </dgm:pt>
    <dgm:pt modelId="{2DD271DC-9E3D-4C88-A233-AC495AD2EF97}" type="pres">
      <dgm:prSet presAssocID="{3BD53C94-057E-430C-A59C-BD34439F805D}" presName="hierRoot2" presStyleCnt="0">
        <dgm:presLayoutVars>
          <dgm:hierBranch val="init"/>
        </dgm:presLayoutVars>
      </dgm:prSet>
      <dgm:spPr/>
    </dgm:pt>
    <dgm:pt modelId="{1179B9FE-9E09-45CE-9B62-950B2E3144A0}" type="pres">
      <dgm:prSet presAssocID="{3BD53C94-057E-430C-A59C-BD34439F805D}" presName="rootComposite" presStyleCnt="0"/>
      <dgm:spPr/>
    </dgm:pt>
    <dgm:pt modelId="{1EC01082-F621-48CD-B409-01AE39C493CB}" type="pres">
      <dgm:prSet presAssocID="{3BD53C94-057E-430C-A59C-BD34439F805D}" presName="rootText" presStyleLbl="node2" presStyleIdx="0" presStyleCnt="2">
        <dgm:presLayoutVars>
          <dgm:chPref val="3"/>
        </dgm:presLayoutVars>
      </dgm:prSet>
      <dgm:spPr/>
    </dgm:pt>
    <dgm:pt modelId="{30B5C6FD-86E6-4C93-BC72-92B892021B6C}" type="pres">
      <dgm:prSet presAssocID="{3BD53C94-057E-430C-A59C-BD34439F805D}" presName="rootConnector" presStyleLbl="node2" presStyleIdx="0" presStyleCnt="2"/>
      <dgm:spPr/>
    </dgm:pt>
    <dgm:pt modelId="{7F5F8B76-59FD-4ACF-9794-5B2BFEE9690C}" type="pres">
      <dgm:prSet presAssocID="{3BD53C94-057E-430C-A59C-BD34439F805D}" presName="hierChild4" presStyleCnt="0"/>
      <dgm:spPr/>
    </dgm:pt>
    <dgm:pt modelId="{E07587D6-1159-4FE7-BEB2-98DDC9C8D584}" type="pres">
      <dgm:prSet presAssocID="{E906D0BE-2199-4392-AF7C-344CA8886031}" presName="Name64" presStyleLbl="parChTrans1D3" presStyleIdx="0" presStyleCnt="4"/>
      <dgm:spPr/>
    </dgm:pt>
    <dgm:pt modelId="{260DA4FC-49DB-459E-81EC-DB140D7200CA}" type="pres">
      <dgm:prSet presAssocID="{D6E3A10C-B042-4B16-AA42-DAF364731E3B}" presName="hierRoot2" presStyleCnt="0">
        <dgm:presLayoutVars>
          <dgm:hierBranch val="init"/>
        </dgm:presLayoutVars>
      </dgm:prSet>
      <dgm:spPr/>
    </dgm:pt>
    <dgm:pt modelId="{D11C755F-4B1A-40E2-8956-ECDC53F3E8DA}" type="pres">
      <dgm:prSet presAssocID="{D6E3A10C-B042-4B16-AA42-DAF364731E3B}" presName="rootComposite" presStyleCnt="0"/>
      <dgm:spPr/>
    </dgm:pt>
    <dgm:pt modelId="{71011929-4873-4908-B689-C1028D3D6197}" type="pres">
      <dgm:prSet presAssocID="{D6E3A10C-B042-4B16-AA42-DAF364731E3B}" presName="rootText" presStyleLbl="node3" presStyleIdx="0" presStyleCnt="4" custScaleX="126633">
        <dgm:presLayoutVars>
          <dgm:chPref val="3"/>
        </dgm:presLayoutVars>
      </dgm:prSet>
      <dgm:spPr/>
    </dgm:pt>
    <dgm:pt modelId="{2979AFB7-9B1D-415B-B9FC-55C1C5B94DC7}" type="pres">
      <dgm:prSet presAssocID="{D6E3A10C-B042-4B16-AA42-DAF364731E3B}" presName="rootConnector" presStyleLbl="node3" presStyleIdx="0" presStyleCnt="4"/>
      <dgm:spPr/>
    </dgm:pt>
    <dgm:pt modelId="{7D1C1928-1328-4ABA-BE77-03C6DD2027BA}" type="pres">
      <dgm:prSet presAssocID="{D6E3A10C-B042-4B16-AA42-DAF364731E3B}" presName="hierChild4" presStyleCnt="0"/>
      <dgm:spPr/>
    </dgm:pt>
    <dgm:pt modelId="{547F8783-A53D-4B31-9DF5-C84D6EFF1338}" type="pres">
      <dgm:prSet presAssocID="{A92941EC-3D7D-4BAB-838E-73CD2DAC86D7}" presName="Name64" presStyleLbl="parChTrans1D4" presStyleIdx="0" presStyleCnt="3"/>
      <dgm:spPr/>
    </dgm:pt>
    <dgm:pt modelId="{589BC76E-C613-4066-941D-150BDD256F7C}" type="pres">
      <dgm:prSet presAssocID="{8EABA916-E1A3-4B69-9C83-241457AC7BD1}" presName="hierRoot2" presStyleCnt="0">
        <dgm:presLayoutVars>
          <dgm:hierBranch val="init"/>
        </dgm:presLayoutVars>
      </dgm:prSet>
      <dgm:spPr/>
    </dgm:pt>
    <dgm:pt modelId="{0CADA276-5F1F-4E80-8DDE-ED59AF3E42E6}" type="pres">
      <dgm:prSet presAssocID="{8EABA916-E1A3-4B69-9C83-241457AC7BD1}" presName="rootComposite" presStyleCnt="0"/>
      <dgm:spPr/>
    </dgm:pt>
    <dgm:pt modelId="{78BB9DAD-0964-49EB-AE1C-7551D9004D60}" type="pres">
      <dgm:prSet presAssocID="{8EABA916-E1A3-4B69-9C83-241457AC7BD1}" presName="rootText" presStyleLbl="node4" presStyleIdx="0" presStyleCnt="3" custScaleY="50886">
        <dgm:presLayoutVars>
          <dgm:chPref val="3"/>
        </dgm:presLayoutVars>
      </dgm:prSet>
      <dgm:spPr/>
    </dgm:pt>
    <dgm:pt modelId="{BDEFAED9-D02B-48AB-8206-22A78DE4B501}" type="pres">
      <dgm:prSet presAssocID="{8EABA916-E1A3-4B69-9C83-241457AC7BD1}" presName="rootConnector" presStyleLbl="node4" presStyleIdx="0" presStyleCnt="3"/>
      <dgm:spPr/>
    </dgm:pt>
    <dgm:pt modelId="{14FF824C-DD2D-49C3-9460-8BF98EC5D6C1}" type="pres">
      <dgm:prSet presAssocID="{8EABA916-E1A3-4B69-9C83-241457AC7BD1}" presName="hierChild4" presStyleCnt="0"/>
      <dgm:spPr/>
    </dgm:pt>
    <dgm:pt modelId="{00309FA5-A273-4901-87E5-8EBBD7390950}" type="pres">
      <dgm:prSet presAssocID="{8EABA916-E1A3-4B69-9C83-241457AC7BD1}" presName="hierChild5" presStyleCnt="0"/>
      <dgm:spPr/>
    </dgm:pt>
    <dgm:pt modelId="{1E2C5AD4-7AF8-498B-893A-59ECE93B7FB6}" type="pres">
      <dgm:prSet presAssocID="{7B58A19A-ED55-476C-AA83-F349E53948CC}" presName="Name64" presStyleLbl="parChTrans1D4" presStyleIdx="1" presStyleCnt="3"/>
      <dgm:spPr/>
    </dgm:pt>
    <dgm:pt modelId="{F3E458F3-5200-4EDD-AC97-84F648D29864}" type="pres">
      <dgm:prSet presAssocID="{055A4484-2261-4F00-9DED-0C742EBEF68E}" presName="hierRoot2" presStyleCnt="0">
        <dgm:presLayoutVars>
          <dgm:hierBranch val="init"/>
        </dgm:presLayoutVars>
      </dgm:prSet>
      <dgm:spPr/>
    </dgm:pt>
    <dgm:pt modelId="{9A9CED6C-AA89-4814-9833-D052B1158C09}" type="pres">
      <dgm:prSet presAssocID="{055A4484-2261-4F00-9DED-0C742EBEF68E}" presName="rootComposite" presStyleCnt="0"/>
      <dgm:spPr/>
    </dgm:pt>
    <dgm:pt modelId="{8BE9BB37-F458-4E89-B3A7-E57B729FA32A}" type="pres">
      <dgm:prSet presAssocID="{055A4484-2261-4F00-9DED-0C742EBEF68E}" presName="rootText" presStyleLbl="node4" presStyleIdx="1" presStyleCnt="3" custScaleY="50886">
        <dgm:presLayoutVars>
          <dgm:chPref val="3"/>
        </dgm:presLayoutVars>
      </dgm:prSet>
      <dgm:spPr/>
    </dgm:pt>
    <dgm:pt modelId="{5C22F87B-B65F-41C9-8603-7BFA7C7E6222}" type="pres">
      <dgm:prSet presAssocID="{055A4484-2261-4F00-9DED-0C742EBEF68E}" presName="rootConnector" presStyleLbl="node4" presStyleIdx="1" presStyleCnt="3"/>
      <dgm:spPr/>
    </dgm:pt>
    <dgm:pt modelId="{36C723BC-B669-4C53-8A8C-0F124C202FC5}" type="pres">
      <dgm:prSet presAssocID="{055A4484-2261-4F00-9DED-0C742EBEF68E}" presName="hierChild4" presStyleCnt="0"/>
      <dgm:spPr/>
    </dgm:pt>
    <dgm:pt modelId="{30C70EB2-6FA6-40F9-A8F9-7FF5CCF1A788}" type="pres">
      <dgm:prSet presAssocID="{055A4484-2261-4F00-9DED-0C742EBEF68E}" presName="hierChild5" presStyleCnt="0"/>
      <dgm:spPr/>
    </dgm:pt>
    <dgm:pt modelId="{FB8A45F0-FDFB-4920-B014-29CF8E79D85D}" type="pres">
      <dgm:prSet presAssocID="{D6E3A10C-B042-4B16-AA42-DAF364731E3B}" presName="hierChild5" presStyleCnt="0"/>
      <dgm:spPr/>
    </dgm:pt>
    <dgm:pt modelId="{18CD2261-5A07-411E-9366-D96155D356EA}" type="pres">
      <dgm:prSet presAssocID="{3BD53C94-057E-430C-A59C-BD34439F805D}" presName="hierChild5" presStyleCnt="0"/>
      <dgm:spPr/>
    </dgm:pt>
    <dgm:pt modelId="{9A6710CA-3A81-4722-AC4A-0949B850EC57}" type="pres">
      <dgm:prSet presAssocID="{58524B2F-654C-49B1-879B-09BA42825D8E}" presName="Name64" presStyleLbl="parChTrans1D2" presStyleIdx="1" presStyleCnt="2"/>
      <dgm:spPr/>
    </dgm:pt>
    <dgm:pt modelId="{1F10A45A-758E-48A7-8B66-587115EBFB0C}" type="pres">
      <dgm:prSet presAssocID="{59E9607D-FB39-44E9-8EED-0979D556FBBD}" presName="hierRoot2" presStyleCnt="0">
        <dgm:presLayoutVars>
          <dgm:hierBranch val="init"/>
        </dgm:presLayoutVars>
      </dgm:prSet>
      <dgm:spPr/>
    </dgm:pt>
    <dgm:pt modelId="{9C66939E-9103-48F0-B877-D1D59ADCBB0A}" type="pres">
      <dgm:prSet presAssocID="{59E9607D-FB39-44E9-8EED-0979D556FBBD}" presName="rootComposite" presStyleCnt="0"/>
      <dgm:spPr/>
    </dgm:pt>
    <dgm:pt modelId="{2D5482A3-B466-43FB-8C22-3283F98F629C}" type="pres">
      <dgm:prSet presAssocID="{59E9607D-FB39-44E9-8EED-0979D556FBBD}" presName="rootText" presStyleLbl="node2" presStyleIdx="1" presStyleCnt="2">
        <dgm:presLayoutVars>
          <dgm:chPref val="3"/>
        </dgm:presLayoutVars>
      </dgm:prSet>
      <dgm:spPr/>
    </dgm:pt>
    <dgm:pt modelId="{9F939887-0BD1-4053-AD58-785137471457}" type="pres">
      <dgm:prSet presAssocID="{59E9607D-FB39-44E9-8EED-0979D556FBBD}" presName="rootConnector" presStyleLbl="node2" presStyleIdx="1" presStyleCnt="2"/>
      <dgm:spPr/>
    </dgm:pt>
    <dgm:pt modelId="{9C9F7F6E-B5C5-42D5-AD64-0F09A342337A}" type="pres">
      <dgm:prSet presAssocID="{59E9607D-FB39-44E9-8EED-0979D556FBBD}" presName="hierChild4" presStyleCnt="0"/>
      <dgm:spPr/>
    </dgm:pt>
    <dgm:pt modelId="{F2D44AFB-D5B2-4B43-BA6F-02F675E21DCF}" type="pres">
      <dgm:prSet presAssocID="{399C09CD-E260-499B-8F7D-3AEFF5D962FB}" presName="Name64" presStyleLbl="parChTrans1D3" presStyleIdx="1" presStyleCnt="4"/>
      <dgm:spPr/>
    </dgm:pt>
    <dgm:pt modelId="{43CBC095-B850-4BE8-8886-E83F4BF79CC9}" type="pres">
      <dgm:prSet presAssocID="{C0A2BC57-5A3F-46EC-92AF-23214841CF08}" presName="hierRoot2" presStyleCnt="0">
        <dgm:presLayoutVars>
          <dgm:hierBranch val="init"/>
        </dgm:presLayoutVars>
      </dgm:prSet>
      <dgm:spPr/>
    </dgm:pt>
    <dgm:pt modelId="{C653F487-7F04-4FA6-84CA-91D8E5FB2A64}" type="pres">
      <dgm:prSet presAssocID="{C0A2BC57-5A3F-46EC-92AF-23214841CF08}" presName="rootComposite" presStyleCnt="0"/>
      <dgm:spPr/>
    </dgm:pt>
    <dgm:pt modelId="{64C83ACA-0E9F-4C29-89A2-378DA7D76949}" type="pres">
      <dgm:prSet presAssocID="{C0A2BC57-5A3F-46EC-92AF-23214841CF08}" presName="rootText" presStyleLbl="node3" presStyleIdx="1" presStyleCnt="4" custScaleX="124412" custScaleY="86855">
        <dgm:presLayoutVars>
          <dgm:chPref val="3"/>
        </dgm:presLayoutVars>
      </dgm:prSet>
      <dgm:spPr/>
    </dgm:pt>
    <dgm:pt modelId="{5ABAAB0F-20DC-4B2F-B71E-D810A86E32BF}" type="pres">
      <dgm:prSet presAssocID="{C0A2BC57-5A3F-46EC-92AF-23214841CF08}" presName="rootConnector" presStyleLbl="node3" presStyleIdx="1" presStyleCnt="4"/>
      <dgm:spPr/>
    </dgm:pt>
    <dgm:pt modelId="{D378F43A-1C4D-47CC-BC62-B19A9E8899AB}" type="pres">
      <dgm:prSet presAssocID="{C0A2BC57-5A3F-46EC-92AF-23214841CF08}" presName="hierChild4" presStyleCnt="0"/>
      <dgm:spPr/>
    </dgm:pt>
    <dgm:pt modelId="{B8ECC58E-6A8F-4E5D-86DC-CDE5581EDD64}" type="pres">
      <dgm:prSet presAssocID="{C0A2BC57-5A3F-46EC-92AF-23214841CF08}" presName="hierChild5" presStyleCnt="0"/>
      <dgm:spPr/>
    </dgm:pt>
    <dgm:pt modelId="{D54A5FC7-FDB2-42C5-B77A-CC772FC5C8E4}" type="pres">
      <dgm:prSet presAssocID="{81704E91-71BD-4BA5-A0BA-DF336828A2AF}" presName="Name64" presStyleLbl="parChTrans1D3" presStyleIdx="2" presStyleCnt="4"/>
      <dgm:spPr/>
    </dgm:pt>
    <dgm:pt modelId="{86388CCA-3AEE-4E78-A423-5B4D88D13D55}" type="pres">
      <dgm:prSet presAssocID="{9B6D90AE-BEA1-4A23-86AE-CE4A85F27F14}" presName="hierRoot2" presStyleCnt="0">
        <dgm:presLayoutVars>
          <dgm:hierBranch val="init"/>
        </dgm:presLayoutVars>
      </dgm:prSet>
      <dgm:spPr/>
    </dgm:pt>
    <dgm:pt modelId="{F90A3A27-8ED4-41AA-88C7-0377A7E53BF8}" type="pres">
      <dgm:prSet presAssocID="{9B6D90AE-BEA1-4A23-86AE-CE4A85F27F14}" presName="rootComposite" presStyleCnt="0"/>
      <dgm:spPr/>
    </dgm:pt>
    <dgm:pt modelId="{328FA5B3-D8E0-4313-9000-AB96F64907F6}" type="pres">
      <dgm:prSet presAssocID="{9B6D90AE-BEA1-4A23-86AE-CE4A85F27F14}" presName="rootText" presStyleLbl="node3" presStyleIdx="2" presStyleCnt="4" custScaleX="124412" custScaleY="86855">
        <dgm:presLayoutVars>
          <dgm:chPref val="3"/>
        </dgm:presLayoutVars>
      </dgm:prSet>
      <dgm:spPr/>
    </dgm:pt>
    <dgm:pt modelId="{C7ACD1DB-3B22-4DA3-B29E-1BE86036632B}" type="pres">
      <dgm:prSet presAssocID="{9B6D90AE-BEA1-4A23-86AE-CE4A85F27F14}" presName="rootConnector" presStyleLbl="node3" presStyleIdx="2" presStyleCnt="4"/>
      <dgm:spPr/>
    </dgm:pt>
    <dgm:pt modelId="{8A446DC5-1ABD-4A7F-B288-C850716F4EB1}" type="pres">
      <dgm:prSet presAssocID="{9B6D90AE-BEA1-4A23-86AE-CE4A85F27F14}" presName="hierChild4" presStyleCnt="0"/>
      <dgm:spPr/>
    </dgm:pt>
    <dgm:pt modelId="{9C5565AB-6AFE-4B1B-B74E-FC20932FB092}" type="pres">
      <dgm:prSet presAssocID="{63801ED7-25BC-472D-A4CC-1BD830BF021A}" presName="Name64" presStyleLbl="parChTrans1D4" presStyleIdx="2" presStyleCnt="3"/>
      <dgm:spPr/>
    </dgm:pt>
    <dgm:pt modelId="{47103488-E8A5-408C-9AB8-5E8E9CE4EF3B}" type="pres">
      <dgm:prSet presAssocID="{22A9C98E-51EF-4B9D-A02F-40D22C4CF08E}" presName="hierRoot2" presStyleCnt="0">
        <dgm:presLayoutVars>
          <dgm:hierBranch val="init"/>
        </dgm:presLayoutVars>
      </dgm:prSet>
      <dgm:spPr/>
    </dgm:pt>
    <dgm:pt modelId="{F1B4DAB4-18B7-48C8-94D0-CD2782811CC4}" type="pres">
      <dgm:prSet presAssocID="{22A9C98E-51EF-4B9D-A02F-40D22C4CF08E}" presName="rootComposite" presStyleCnt="0"/>
      <dgm:spPr/>
    </dgm:pt>
    <dgm:pt modelId="{678A37D4-5CCB-4236-A60E-38ED366D8728}" type="pres">
      <dgm:prSet presAssocID="{22A9C98E-51EF-4B9D-A02F-40D22C4CF08E}" presName="rootText" presStyleLbl="node4" presStyleIdx="2" presStyleCnt="3" custScaleY="50886">
        <dgm:presLayoutVars>
          <dgm:chPref val="3"/>
        </dgm:presLayoutVars>
      </dgm:prSet>
      <dgm:spPr/>
    </dgm:pt>
    <dgm:pt modelId="{58FFBE94-94E4-4390-8B20-6F3144D1A00B}" type="pres">
      <dgm:prSet presAssocID="{22A9C98E-51EF-4B9D-A02F-40D22C4CF08E}" presName="rootConnector" presStyleLbl="node4" presStyleIdx="2" presStyleCnt="3"/>
      <dgm:spPr/>
    </dgm:pt>
    <dgm:pt modelId="{79C8657E-226F-4A46-AA5F-A0E0333198AE}" type="pres">
      <dgm:prSet presAssocID="{22A9C98E-51EF-4B9D-A02F-40D22C4CF08E}" presName="hierChild4" presStyleCnt="0"/>
      <dgm:spPr/>
    </dgm:pt>
    <dgm:pt modelId="{77635461-DF77-4E58-A773-6D07E83CC153}" type="pres">
      <dgm:prSet presAssocID="{22A9C98E-51EF-4B9D-A02F-40D22C4CF08E}" presName="hierChild5" presStyleCnt="0"/>
      <dgm:spPr/>
    </dgm:pt>
    <dgm:pt modelId="{03C9D15B-8ED3-40F3-A946-68859DCCDFAF}" type="pres">
      <dgm:prSet presAssocID="{9B6D90AE-BEA1-4A23-86AE-CE4A85F27F14}" presName="hierChild5" presStyleCnt="0"/>
      <dgm:spPr/>
    </dgm:pt>
    <dgm:pt modelId="{300852EC-6247-4D3A-AE2D-BF36734205E6}" type="pres">
      <dgm:prSet presAssocID="{C263C7CC-84F4-4A1B-950A-5F99DBFC31D8}" presName="Name64" presStyleLbl="parChTrans1D3" presStyleIdx="3" presStyleCnt="4"/>
      <dgm:spPr/>
    </dgm:pt>
    <dgm:pt modelId="{D4331721-2743-46A0-A814-D5A459069452}" type="pres">
      <dgm:prSet presAssocID="{A98BFF77-578E-46E6-83ED-F82958E9F4DD}" presName="hierRoot2" presStyleCnt="0">
        <dgm:presLayoutVars>
          <dgm:hierBranch val="init"/>
        </dgm:presLayoutVars>
      </dgm:prSet>
      <dgm:spPr/>
    </dgm:pt>
    <dgm:pt modelId="{0700C3AE-A7B2-4109-B9EC-4E409648A97F}" type="pres">
      <dgm:prSet presAssocID="{A98BFF77-578E-46E6-83ED-F82958E9F4DD}" presName="rootComposite" presStyleCnt="0"/>
      <dgm:spPr/>
    </dgm:pt>
    <dgm:pt modelId="{2C28B4D0-EDB7-4147-9C20-D130F8C250F3}" type="pres">
      <dgm:prSet presAssocID="{A98BFF77-578E-46E6-83ED-F82958E9F4DD}" presName="rootText" presStyleLbl="node3" presStyleIdx="3" presStyleCnt="4" custScaleX="124412" custScaleY="125248">
        <dgm:presLayoutVars>
          <dgm:chPref val="3"/>
        </dgm:presLayoutVars>
      </dgm:prSet>
      <dgm:spPr/>
    </dgm:pt>
    <dgm:pt modelId="{5403D85C-7368-4979-BFFD-EBB617881562}" type="pres">
      <dgm:prSet presAssocID="{A98BFF77-578E-46E6-83ED-F82958E9F4DD}" presName="rootConnector" presStyleLbl="node3" presStyleIdx="3" presStyleCnt="4"/>
      <dgm:spPr/>
    </dgm:pt>
    <dgm:pt modelId="{338DB54C-21AF-4CAE-B23A-D740574BFC97}" type="pres">
      <dgm:prSet presAssocID="{A98BFF77-578E-46E6-83ED-F82958E9F4DD}" presName="hierChild4" presStyleCnt="0"/>
      <dgm:spPr/>
    </dgm:pt>
    <dgm:pt modelId="{463F887E-2D95-4942-BB2F-E7D3CD56245D}" type="pres">
      <dgm:prSet presAssocID="{A98BFF77-578E-46E6-83ED-F82958E9F4DD}" presName="hierChild5" presStyleCnt="0"/>
      <dgm:spPr/>
    </dgm:pt>
    <dgm:pt modelId="{FE51C1CC-A859-4CD2-AD1B-56A96978E8C7}" type="pres">
      <dgm:prSet presAssocID="{59E9607D-FB39-44E9-8EED-0979D556FBBD}" presName="hierChild5" presStyleCnt="0"/>
      <dgm:spPr/>
    </dgm:pt>
    <dgm:pt modelId="{7CDE2F71-A8BF-41CB-858B-D4D82AB80C6F}" type="pres">
      <dgm:prSet presAssocID="{2AC9B10B-8883-4592-A8F2-D0414B1AAA86}" presName="hierChild3" presStyleCnt="0"/>
      <dgm:spPr/>
    </dgm:pt>
  </dgm:ptLst>
  <dgm:cxnLst>
    <dgm:cxn modelId="{D4F33F01-9BFC-4A6D-B4C8-905E558259C1}" type="presOf" srcId="{399C09CD-E260-499B-8F7D-3AEFF5D962FB}" destId="{F2D44AFB-D5B2-4B43-BA6F-02F675E21DCF}" srcOrd="0" destOrd="0" presId="urn:microsoft.com/office/officeart/2009/3/layout/HorizontalOrganizationChart"/>
    <dgm:cxn modelId="{0DEACF04-17BA-4C3E-9A56-1C0CD06E1233}" type="presOf" srcId="{A98BFF77-578E-46E6-83ED-F82958E9F4DD}" destId="{5403D85C-7368-4979-BFFD-EBB617881562}" srcOrd="1" destOrd="0" presId="urn:microsoft.com/office/officeart/2009/3/layout/HorizontalOrganizationChart"/>
    <dgm:cxn modelId="{7F468705-D2FC-4A2E-B107-F7F77E409FDF}" srcId="{D6E3A10C-B042-4B16-AA42-DAF364731E3B}" destId="{055A4484-2261-4F00-9DED-0C742EBEF68E}" srcOrd="1" destOrd="0" parTransId="{7B58A19A-ED55-476C-AA83-F349E53948CC}" sibTransId="{379D620C-5041-441C-B16F-3864375FA9F0}"/>
    <dgm:cxn modelId="{DE95F112-76D7-4BAF-ABAC-9F2EECA67B4E}" srcId="{3BD53C94-057E-430C-A59C-BD34439F805D}" destId="{D6E3A10C-B042-4B16-AA42-DAF364731E3B}" srcOrd="0" destOrd="0" parTransId="{E906D0BE-2199-4392-AF7C-344CA8886031}" sibTransId="{B5D9BC68-1C60-4B25-B9A4-3E39E6BD353D}"/>
    <dgm:cxn modelId="{7AA2EF16-5552-4BA8-B770-96A5E3884BB9}" type="presOf" srcId="{055A4484-2261-4F00-9DED-0C742EBEF68E}" destId="{5C22F87B-B65F-41C9-8603-7BFA7C7E6222}" srcOrd="1" destOrd="0" presId="urn:microsoft.com/office/officeart/2009/3/layout/HorizontalOrganizationChart"/>
    <dgm:cxn modelId="{151EE630-A691-42DD-B1EF-75C4424AA875}" type="presOf" srcId="{9A437809-BE7C-43EB-B364-7BF9D8E30D01}" destId="{B653290F-1244-4010-9FDA-709257374925}" srcOrd="0" destOrd="0" presId="urn:microsoft.com/office/officeart/2009/3/layout/HorizontalOrganizationChart"/>
    <dgm:cxn modelId="{16971634-93A6-449B-A880-9CA7D0C39041}" type="presOf" srcId="{8EABA916-E1A3-4B69-9C83-241457AC7BD1}" destId="{78BB9DAD-0964-49EB-AE1C-7551D9004D60}" srcOrd="0" destOrd="0" presId="urn:microsoft.com/office/officeart/2009/3/layout/HorizontalOrganizationChart"/>
    <dgm:cxn modelId="{363D1437-82DD-461C-B8BF-DDE6AA328DA0}" srcId="{2AC9B10B-8883-4592-A8F2-D0414B1AAA86}" destId="{3BD53C94-057E-430C-A59C-BD34439F805D}" srcOrd="0" destOrd="0" parTransId="{DBC46D3E-C06D-4BE6-911D-4F18F8DC5A43}" sibTransId="{94993D59-FEE7-4B0F-BEF0-B03A38F6FEDB}"/>
    <dgm:cxn modelId="{962D0839-9289-43B4-A8F2-D4C923A6F983}" type="presOf" srcId="{8EABA916-E1A3-4B69-9C83-241457AC7BD1}" destId="{BDEFAED9-D02B-48AB-8206-22A78DE4B501}" srcOrd="1" destOrd="0" presId="urn:microsoft.com/office/officeart/2009/3/layout/HorizontalOrganizationChart"/>
    <dgm:cxn modelId="{42257739-67BF-4BA1-9D16-DF6D0C88AEF1}" type="presOf" srcId="{22A9C98E-51EF-4B9D-A02F-40D22C4CF08E}" destId="{58FFBE94-94E4-4390-8B20-6F3144D1A00B}" srcOrd="1" destOrd="0" presId="urn:microsoft.com/office/officeart/2009/3/layout/HorizontalOrganizationChart"/>
    <dgm:cxn modelId="{B33A635C-B767-4492-B615-B0687A742FCD}" type="presOf" srcId="{59E9607D-FB39-44E9-8EED-0979D556FBBD}" destId="{2D5482A3-B466-43FB-8C22-3283F98F629C}" srcOrd="0" destOrd="0" presId="urn:microsoft.com/office/officeart/2009/3/layout/HorizontalOrganizationChart"/>
    <dgm:cxn modelId="{4EF2F161-F3AA-41CE-9150-F22442BFA758}" type="presOf" srcId="{E906D0BE-2199-4392-AF7C-344CA8886031}" destId="{E07587D6-1159-4FE7-BEB2-98DDC9C8D584}" srcOrd="0" destOrd="0" presId="urn:microsoft.com/office/officeart/2009/3/layout/HorizontalOrganizationChart"/>
    <dgm:cxn modelId="{E609246C-07BE-4F20-AEE5-4B37BFCBE5D1}" type="presOf" srcId="{7B58A19A-ED55-476C-AA83-F349E53948CC}" destId="{1E2C5AD4-7AF8-498B-893A-59ECE93B7FB6}" srcOrd="0" destOrd="0" presId="urn:microsoft.com/office/officeart/2009/3/layout/HorizontalOrganizationChart"/>
    <dgm:cxn modelId="{575D9074-9FD9-4C15-93C4-40DD9B84C971}" srcId="{9B6D90AE-BEA1-4A23-86AE-CE4A85F27F14}" destId="{22A9C98E-51EF-4B9D-A02F-40D22C4CF08E}" srcOrd="0" destOrd="0" parTransId="{63801ED7-25BC-472D-A4CC-1BD830BF021A}" sibTransId="{8A07CB66-8325-44C1-8D99-02E29DDCE403}"/>
    <dgm:cxn modelId="{8DC77156-4098-4588-9B30-8936D6E174D3}" srcId="{D6E3A10C-B042-4B16-AA42-DAF364731E3B}" destId="{8EABA916-E1A3-4B69-9C83-241457AC7BD1}" srcOrd="0" destOrd="0" parTransId="{A92941EC-3D7D-4BAB-838E-73CD2DAC86D7}" sibTransId="{EC8D4866-96F1-49B8-9419-045F0E846351}"/>
    <dgm:cxn modelId="{E2C70F58-E1EC-414D-BBB5-9BDEB9610E55}" type="presOf" srcId="{3BD53C94-057E-430C-A59C-BD34439F805D}" destId="{30B5C6FD-86E6-4C93-BC72-92B892021B6C}" srcOrd="1" destOrd="0" presId="urn:microsoft.com/office/officeart/2009/3/layout/HorizontalOrganizationChart"/>
    <dgm:cxn modelId="{30B92B82-8D17-4CC3-8699-6FED541FFC8C}" type="presOf" srcId="{2AC9B10B-8883-4592-A8F2-D0414B1AAA86}" destId="{D0D6EA69-CCCD-4DB4-9E1D-D1BA771792B9}" srcOrd="1" destOrd="0" presId="urn:microsoft.com/office/officeart/2009/3/layout/HorizontalOrganizationChart"/>
    <dgm:cxn modelId="{DA7A1683-D967-4585-B4F0-663625701117}" type="presOf" srcId="{22A9C98E-51EF-4B9D-A02F-40D22C4CF08E}" destId="{678A37D4-5CCB-4236-A60E-38ED366D8728}" srcOrd="0" destOrd="0" presId="urn:microsoft.com/office/officeart/2009/3/layout/HorizontalOrganizationChart"/>
    <dgm:cxn modelId="{C081CD83-CEC2-4DDB-A6B4-F76BE9E88CAA}" type="presOf" srcId="{58524B2F-654C-49B1-879B-09BA42825D8E}" destId="{9A6710CA-3A81-4722-AC4A-0949B850EC57}" srcOrd="0" destOrd="0" presId="urn:microsoft.com/office/officeart/2009/3/layout/HorizontalOrganizationChart"/>
    <dgm:cxn modelId="{EDC82C8F-99BE-4883-A890-EF738CE04A05}" type="presOf" srcId="{055A4484-2261-4F00-9DED-0C742EBEF68E}" destId="{8BE9BB37-F458-4E89-B3A7-E57B729FA32A}" srcOrd="0" destOrd="0" presId="urn:microsoft.com/office/officeart/2009/3/layout/HorizontalOrganizationChart"/>
    <dgm:cxn modelId="{FC3B3094-D974-4883-90F0-6B5F15E08DA6}" type="presOf" srcId="{C0A2BC57-5A3F-46EC-92AF-23214841CF08}" destId="{64C83ACA-0E9F-4C29-89A2-378DA7D76949}" srcOrd="0" destOrd="0" presId="urn:microsoft.com/office/officeart/2009/3/layout/HorizontalOrganizationChart"/>
    <dgm:cxn modelId="{7F6F4E97-6B38-4F57-B0A9-EEC0312E81F2}" type="presOf" srcId="{9B6D90AE-BEA1-4A23-86AE-CE4A85F27F14}" destId="{C7ACD1DB-3B22-4DA3-B29E-1BE86036632B}" srcOrd="1" destOrd="0" presId="urn:microsoft.com/office/officeart/2009/3/layout/HorizontalOrganizationChart"/>
    <dgm:cxn modelId="{6DB63C9B-0BBB-4C9F-B5FC-16C0DC999B0B}" type="presOf" srcId="{2AC9B10B-8883-4592-A8F2-D0414B1AAA86}" destId="{6CDEB40E-B5AA-425D-98C0-16141C9407B1}" srcOrd="0" destOrd="0" presId="urn:microsoft.com/office/officeart/2009/3/layout/HorizontalOrganizationChart"/>
    <dgm:cxn modelId="{93B402A1-0736-44CB-9E54-11E0DA2D27BA}" type="presOf" srcId="{9B6D90AE-BEA1-4A23-86AE-CE4A85F27F14}" destId="{328FA5B3-D8E0-4313-9000-AB96F64907F6}" srcOrd="0" destOrd="0" presId="urn:microsoft.com/office/officeart/2009/3/layout/HorizontalOrganizationChart"/>
    <dgm:cxn modelId="{F1FEA4A3-3D8A-45FB-89B0-CD28272A9409}" srcId="{9A437809-BE7C-43EB-B364-7BF9D8E30D01}" destId="{2AC9B10B-8883-4592-A8F2-D0414B1AAA86}" srcOrd="0" destOrd="0" parTransId="{18D57921-7714-4C3D-935D-8977758A8F4C}" sibTransId="{BD045F64-5191-4591-89BA-7DD6A194DEDA}"/>
    <dgm:cxn modelId="{B6E205A4-4794-422E-8E83-2D2DFA5DD15D}" type="presOf" srcId="{D6E3A10C-B042-4B16-AA42-DAF364731E3B}" destId="{71011929-4873-4908-B689-C1028D3D6197}" srcOrd="0" destOrd="0" presId="urn:microsoft.com/office/officeart/2009/3/layout/HorizontalOrganizationChart"/>
    <dgm:cxn modelId="{1DCEEFA8-261A-484E-847A-07242AECDACB}" srcId="{59E9607D-FB39-44E9-8EED-0979D556FBBD}" destId="{C0A2BC57-5A3F-46EC-92AF-23214841CF08}" srcOrd="0" destOrd="0" parTransId="{399C09CD-E260-499B-8F7D-3AEFF5D962FB}" sibTransId="{C3BAE293-4ECE-4307-B525-905441C0A93B}"/>
    <dgm:cxn modelId="{7142E2AE-870B-451B-A7FE-A74618B32FBE}" type="presOf" srcId="{59E9607D-FB39-44E9-8EED-0979D556FBBD}" destId="{9F939887-0BD1-4053-AD58-785137471457}" srcOrd="1" destOrd="0" presId="urn:microsoft.com/office/officeart/2009/3/layout/HorizontalOrganizationChart"/>
    <dgm:cxn modelId="{F2FA20B0-936C-447C-B020-8D2645DB5EA1}" type="presOf" srcId="{DBC46D3E-C06D-4BE6-911D-4F18F8DC5A43}" destId="{490A5B28-5B08-4949-9BD0-900E51E4D054}" srcOrd="0" destOrd="0" presId="urn:microsoft.com/office/officeart/2009/3/layout/HorizontalOrganizationChart"/>
    <dgm:cxn modelId="{7D166AB9-6999-4141-B687-9AAFF06DBB5E}" srcId="{2AC9B10B-8883-4592-A8F2-D0414B1AAA86}" destId="{59E9607D-FB39-44E9-8EED-0979D556FBBD}" srcOrd="1" destOrd="0" parTransId="{58524B2F-654C-49B1-879B-09BA42825D8E}" sibTransId="{EDBBC284-7374-42F0-BBFF-47A3F9555B6E}"/>
    <dgm:cxn modelId="{62E1EFB9-E869-436E-95F5-0148B0827FDE}" srcId="{59E9607D-FB39-44E9-8EED-0979D556FBBD}" destId="{A98BFF77-578E-46E6-83ED-F82958E9F4DD}" srcOrd="2" destOrd="0" parTransId="{C263C7CC-84F4-4A1B-950A-5F99DBFC31D8}" sibTransId="{0A7F6722-A0C6-4B68-876A-4AEE25C0550D}"/>
    <dgm:cxn modelId="{2CE8DCBC-507E-43A8-9447-DA5B8EB7A969}" srcId="{59E9607D-FB39-44E9-8EED-0979D556FBBD}" destId="{9B6D90AE-BEA1-4A23-86AE-CE4A85F27F14}" srcOrd="1" destOrd="0" parTransId="{81704E91-71BD-4BA5-A0BA-DF336828A2AF}" sibTransId="{A0402F6D-D6B3-4785-9135-FA8ACABBA3D4}"/>
    <dgm:cxn modelId="{22F3A1D1-8D6F-4B85-84CE-FED2A9422297}" type="presOf" srcId="{81704E91-71BD-4BA5-A0BA-DF336828A2AF}" destId="{D54A5FC7-FDB2-42C5-B77A-CC772FC5C8E4}" srcOrd="0" destOrd="0" presId="urn:microsoft.com/office/officeart/2009/3/layout/HorizontalOrganizationChart"/>
    <dgm:cxn modelId="{6F4C83D2-CD34-4C6B-B3E8-6DFA465E3C92}" type="presOf" srcId="{A98BFF77-578E-46E6-83ED-F82958E9F4DD}" destId="{2C28B4D0-EDB7-4147-9C20-D130F8C250F3}" srcOrd="0" destOrd="0" presId="urn:microsoft.com/office/officeart/2009/3/layout/HorizontalOrganizationChart"/>
    <dgm:cxn modelId="{F8EDB7D4-DCEB-4748-9738-B3B2D7BB0B2B}" type="presOf" srcId="{A92941EC-3D7D-4BAB-838E-73CD2DAC86D7}" destId="{547F8783-A53D-4B31-9DF5-C84D6EFF1338}" srcOrd="0" destOrd="0" presId="urn:microsoft.com/office/officeart/2009/3/layout/HorizontalOrganizationChart"/>
    <dgm:cxn modelId="{A8516BDA-049F-4930-A8B4-C8426490CC84}" type="presOf" srcId="{63801ED7-25BC-472D-A4CC-1BD830BF021A}" destId="{9C5565AB-6AFE-4B1B-B74E-FC20932FB092}" srcOrd="0" destOrd="0" presId="urn:microsoft.com/office/officeart/2009/3/layout/HorizontalOrganizationChart"/>
    <dgm:cxn modelId="{A92599DB-A696-472E-A288-011650D9D5CA}" type="presOf" srcId="{3BD53C94-057E-430C-A59C-BD34439F805D}" destId="{1EC01082-F621-48CD-B409-01AE39C493CB}" srcOrd="0" destOrd="0" presId="urn:microsoft.com/office/officeart/2009/3/layout/HorizontalOrganizationChart"/>
    <dgm:cxn modelId="{C342F8DE-A976-4006-89FE-9897D730B049}" type="presOf" srcId="{D6E3A10C-B042-4B16-AA42-DAF364731E3B}" destId="{2979AFB7-9B1D-415B-B9FC-55C1C5B94DC7}" srcOrd="1" destOrd="0" presId="urn:microsoft.com/office/officeart/2009/3/layout/HorizontalOrganizationChart"/>
    <dgm:cxn modelId="{DAE360E0-FFEF-460F-A859-2132AA35C6F8}" type="presOf" srcId="{C0A2BC57-5A3F-46EC-92AF-23214841CF08}" destId="{5ABAAB0F-20DC-4B2F-B71E-D810A86E32BF}" srcOrd="1" destOrd="0" presId="urn:microsoft.com/office/officeart/2009/3/layout/HorizontalOrganizationChart"/>
    <dgm:cxn modelId="{65E9CFE2-78F1-48B1-AC6A-32ACDD9C7B9D}" type="presOf" srcId="{C263C7CC-84F4-4A1B-950A-5F99DBFC31D8}" destId="{300852EC-6247-4D3A-AE2D-BF36734205E6}" srcOrd="0" destOrd="0" presId="urn:microsoft.com/office/officeart/2009/3/layout/HorizontalOrganizationChart"/>
    <dgm:cxn modelId="{F4CDA638-0F0A-47F4-A639-C0EDE29E078D}" type="presParOf" srcId="{B653290F-1244-4010-9FDA-709257374925}" destId="{819D850C-BF23-4AE4-A734-BD138E213C92}" srcOrd="0" destOrd="0" presId="urn:microsoft.com/office/officeart/2009/3/layout/HorizontalOrganizationChart"/>
    <dgm:cxn modelId="{BCA57A24-C495-4AA9-936C-6B85DE256F04}" type="presParOf" srcId="{819D850C-BF23-4AE4-A734-BD138E213C92}" destId="{F74DD195-E875-4C2B-9823-25C04FA3D8C6}" srcOrd="0" destOrd="0" presId="urn:microsoft.com/office/officeart/2009/3/layout/HorizontalOrganizationChart"/>
    <dgm:cxn modelId="{C4FD4367-912F-4904-8798-10141EEAF935}" type="presParOf" srcId="{F74DD195-E875-4C2B-9823-25C04FA3D8C6}" destId="{6CDEB40E-B5AA-425D-98C0-16141C9407B1}" srcOrd="0" destOrd="0" presId="urn:microsoft.com/office/officeart/2009/3/layout/HorizontalOrganizationChart"/>
    <dgm:cxn modelId="{FE765623-379F-45CC-889A-4DD3C5FF66A4}" type="presParOf" srcId="{F74DD195-E875-4C2B-9823-25C04FA3D8C6}" destId="{D0D6EA69-CCCD-4DB4-9E1D-D1BA771792B9}" srcOrd="1" destOrd="0" presId="urn:microsoft.com/office/officeart/2009/3/layout/HorizontalOrganizationChart"/>
    <dgm:cxn modelId="{2532A9C3-EDCC-42CD-A4B1-7A1F043AEC24}" type="presParOf" srcId="{819D850C-BF23-4AE4-A734-BD138E213C92}" destId="{0BCDE0C3-BADA-4D5C-8AB7-6C1FAF832EAC}" srcOrd="1" destOrd="0" presId="urn:microsoft.com/office/officeart/2009/3/layout/HorizontalOrganizationChart"/>
    <dgm:cxn modelId="{6BE46DE4-F416-4AA5-8DBC-1056580A7349}" type="presParOf" srcId="{0BCDE0C3-BADA-4D5C-8AB7-6C1FAF832EAC}" destId="{490A5B28-5B08-4949-9BD0-900E51E4D054}" srcOrd="0" destOrd="0" presId="urn:microsoft.com/office/officeart/2009/3/layout/HorizontalOrganizationChart"/>
    <dgm:cxn modelId="{A1EA7C56-7205-47E6-87BB-6A09521246A7}" type="presParOf" srcId="{0BCDE0C3-BADA-4D5C-8AB7-6C1FAF832EAC}" destId="{2DD271DC-9E3D-4C88-A233-AC495AD2EF97}" srcOrd="1" destOrd="0" presId="urn:microsoft.com/office/officeart/2009/3/layout/HorizontalOrganizationChart"/>
    <dgm:cxn modelId="{D0D094AC-08DA-4702-BC57-F012E49CCF67}" type="presParOf" srcId="{2DD271DC-9E3D-4C88-A233-AC495AD2EF97}" destId="{1179B9FE-9E09-45CE-9B62-950B2E3144A0}" srcOrd="0" destOrd="0" presId="urn:microsoft.com/office/officeart/2009/3/layout/HorizontalOrganizationChart"/>
    <dgm:cxn modelId="{50DDF9E5-2B2B-40FF-ADB6-76406B2C55C8}" type="presParOf" srcId="{1179B9FE-9E09-45CE-9B62-950B2E3144A0}" destId="{1EC01082-F621-48CD-B409-01AE39C493CB}" srcOrd="0" destOrd="0" presId="urn:microsoft.com/office/officeart/2009/3/layout/HorizontalOrganizationChart"/>
    <dgm:cxn modelId="{A3615B65-2D43-4DAE-92BB-268154D5A477}" type="presParOf" srcId="{1179B9FE-9E09-45CE-9B62-950B2E3144A0}" destId="{30B5C6FD-86E6-4C93-BC72-92B892021B6C}" srcOrd="1" destOrd="0" presId="urn:microsoft.com/office/officeart/2009/3/layout/HorizontalOrganizationChart"/>
    <dgm:cxn modelId="{1995DFD2-7500-4B8D-91FE-D86D88183399}" type="presParOf" srcId="{2DD271DC-9E3D-4C88-A233-AC495AD2EF97}" destId="{7F5F8B76-59FD-4ACF-9794-5B2BFEE9690C}" srcOrd="1" destOrd="0" presId="urn:microsoft.com/office/officeart/2009/3/layout/HorizontalOrganizationChart"/>
    <dgm:cxn modelId="{69DF287A-34C0-4807-A179-22A0C6D90B65}" type="presParOf" srcId="{7F5F8B76-59FD-4ACF-9794-5B2BFEE9690C}" destId="{E07587D6-1159-4FE7-BEB2-98DDC9C8D584}" srcOrd="0" destOrd="0" presId="urn:microsoft.com/office/officeart/2009/3/layout/HorizontalOrganizationChart"/>
    <dgm:cxn modelId="{D93DD622-96FF-4CEB-B45C-76D4E242D8B8}" type="presParOf" srcId="{7F5F8B76-59FD-4ACF-9794-5B2BFEE9690C}" destId="{260DA4FC-49DB-459E-81EC-DB140D7200CA}" srcOrd="1" destOrd="0" presId="urn:microsoft.com/office/officeart/2009/3/layout/HorizontalOrganizationChart"/>
    <dgm:cxn modelId="{76396435-CD04-4F10-ADA4-D681F119C206}" type="presParOf" srcId="{260DA4FC-49DB-459E-81EC-DB140D7200CA}" destId="{D11C755F-4B1A-40E2-8956-ECDC53F3E8DA}" srcOrd="0" destOrd="0" presId="urn:microsoft.com/office/officeart/2009/3/layout/HorizontalOrganizationChart"/>
    <dgm:cxn modelId="{659CE5F6-BE4E-4E4B-9CC7-807FAEF22504}" type="presParOf" srcId="{D11C755F-4B1A-40E2-8956-ECDC53F3E8DA}" destId="{71011929-4873-4908-B689-C1028D3D6197}" srcOrd="0" destOrd="0" presId="urn:microsoft.com/office/officeart/2009/3/layout/HorizontalOrganizationChart"/>
    <dgm:cxn modelId="{4BBE7183-7B70-455E-B001-B866973A8203}" type="presParOf" srcId="{D11C755F-4B1A-40E2-8956-ECDC53F3E8DA}" destId="{2979AFB7-9B1D-415B-B9FC-55C1C5B94DC7}" srcOrd="1" destOrd="0" presId="urn:microsoft.com/office/officeart/2009/3/layout/HorizontalOrganizationChart"/>
    <dgm:cxn modelId="{360129DB-464A-46A0-9686-24E34A9793A6}" type="presParOf" srcId="{260DA4FC-49DB-459E-81EC-DB140D7200CA}" destId="{7D1C1928-1328-4ABA-BE77-03C6DD2027BA}" srcOrd="1" destOrd="0" presId="urn:microsoft.com/office/officeart/2009/3/layout/HorizontalOrganizationChart"/>
    <dgm:cxn modelId="{007AF167-95B3-4AB7-A0FD-4B3248B4C1DF}" type="presParOf" srcId="{7D1C1928-1328-4ABA-BE77-03C6DD2027BA}" destId="{547F8783-A53D-4B31-9DF5-C84D6EFF1338}" srcOrd="0" destOrd="0" presId="urn:microsoft.com/office/officeart/2009/3/layout/HorizontalOrganizationChart"/>
    <dgm:cxn modelId="{CEB8ADFE-3805-457E-B21C-8AD35936FC76}" type="presParOf" srcId="{7D1C1928-1328-4ABA-BE77-03C6DD2027BA}" destId="{589BC76E-C613-4066-941D-150BDD256F7C}" srcOrd="1" destOrd="0" presId="urn:microsoft.com/office/officeart/2009/3/layout/HorizontalOrganizationChart"/>
    <dgm:cxn modelId="{F1AF3157-EE6D-43D7-BA0D-9D5953DEDE92}" type="presParOf" srcId="{589BC76E-C613-4066-941D-150BDD256F7C}" destId="{0CADA276-5F1F-4E80-8DDE-ED59AF3E42E6}" srcOrd="0" destOrd="0" presId="urn:microsoft.com/office/officeart/2009/3/layout/HorizontalOrganizationChart"/>
    <dgm:cxn modelId="{3EBFE58C-D5DC-4A5F-BB8B-6C7AE53C3B6D}" type="presParOf" srcId="{0CADA276-5F1F-4E80-8DDE-ED59AF3E42E6}" destId="{78BB9DAD-0964-49EB-AE1C-7551D9004D60}" srcOrd="0" destOrd="0" presId="urn:microsoft.com/office/officeart/2009/3/layout/HorizontalOrganizationChart"/>
    <dgm:cxn modelId="{D18FA9B5-399F-4187-B9E1-CF6B026D4E21}" type="presParOf" srcId="{0CADA276-5F1F-4E80-8DDE-ED59AF3E42E6}" destId="{BDEFAED9-D02B-48AB-8206-22A78DE4B501}" srcOrd="1" destOrd="0" presId="urn:microsoft.com/office/officeart/2009/3/layout/HorizontalOrganizationChart"/>
    <dgm:cxn modelId="{8441791D-3F95-4BB9-9B0C-736758033B65}" type="presParOf" srcId="{589BC76E-C613-4066-941D-150BDD256F7C}" destId="{14FF824C-DD2D-49C3-9460-8BF98EC5D6C1}" srcOrd="1" destOrd="0" presId="urn:microsoft.com/office/officeart/2009/3/layout/HorizontalOrganizationChart"/>
    <dgm:cxn modelId="{315DDB05-EBB0-42D6-A362-3BEDB7146182}" type="presParOf" srcId="{589BC76E-C613-4066-941D-150BDD256F7C}" destId="{00309FA5-A273-4901-87E5-8EBBD7390950}" srcOrd="2" destOrd="0" presId="urn:microsoft.com/office/officeart/2009/3/layout/HorizontalOrganizationChart"/>
    <dgm:cxn modelId="{9A6FCB42-1017-46C5-B72F-F710D5195079}" type="presParOf" srcId="{7D1C1928-1328-4ABA-BE77-03C6DD2027BA}" destId="{1E2C5AD4-7AF8-498B-893A-59ECE93B7FB6}" srcOrd="2" destOrd="0" presId="urn:microsoft.com/office/officeart/2009/3/layout/HorizontalOrganizationChart"/>
    <dgm:cxn modelId="{A00468BC-E0B3-4E24-8D2D-B07CAC501FB7}" type="presParOf" srcId="{7D1C1928-1328-4ABA-BE77-03C6DD2027BA}" destId="{F3E458F3-5200-4EDD-AC97-84F648D29864}" srcOrd="3" destOrd="0" presId="urn:microsoft.com/office/officeart/2009/3/layout/HorizontalOrganizationChart"/>
    <dgm:cxn modelId="{631C4743-4E8D-45FE-A53B-409C404CEB1B}" type="presParOf" srcId="{F3E458F3-5200-4EDD-AC97-84F648D29864}" destId="{9A9CED6C-AA89-4814-9833-D052B1158C09}" srcOrd="0" destOrd="0" presId="urn:microsoft.com/office/officeart/2009/3/layout/HorizontalOrganizationChart"/>
    <dgm:cxn modelId="{DB971BE3-A96A-4023-9FB7-B6E98F6964BE}" type="presParOf" srcId="{9A9CED6C-AA89-4814-9833-D052B1158C09}" destId="{8BE9BB37-F458-4E89-B3A7-E57B729FA32A}" srcOrd="0" destOrd="0" presId="urn:microsoft.com/office/officeart/2009/3/layout/HorizontalOrganizationChart"/>
    <dgm:cxn modelId="{5C23C289-9952-410D-B700-FEBF9C7E22BC}" type="presParOf" srcId="{9A9CED6C-AA89-4814-9833-D052B1158C09}" destId="{5C22F87B-B65F-41C9-8603-7BFA7C7E6222}" srcOrd="1" destOrd="0" presId="urn:microsoft.com/office/officeart/2009/3/layout/HorizontalOrganizationChart"/>
    <dgm:cxn modelId="{4304B177-A6E8-41AD-98B3-00611E2C4B3C}" type="presParOf" srcId="{F3E458F3-5200-4EDD-AC97-84F648D29864}" destId="{36C723BC-B669-4C53-8A8C-0F124C202FC5}" srcOrd="1" destOrd="0" presId="urn:microsoft.com/office/officeart/2009/3/layout/HorizontalOrganizationChart"/>
    <dgm:cxn modelId="{F6A6BE44-93B1-40BC-BD2D-044A735B50FC}" type="presParOf" srcId="{F3E458F3-5200-4EDD-AC97-84F648D29864}" destId="{30C70EB2-6FA6-40F9-A8F9-7FF5CCF1A788}" srcOrd="2" destOrd="0" presId="urn:microsoft.com/office/officeart/2009/3/layout/HorizontalOrganizationChart"/>
    <dgm:cxn modelId="{113B3F25-AC8A-4F6A-A7BF-2B7400ADD9D1}" type="presParOf" srcId="{260DA4FC-49DB-459E-81EC-DB140D7200CA}" destId="{FB8A45F0-FDFB-4920-B014-29CF8E79D85D}" srcOrd="2" destOrd="0" presId="urn:microsoft.com/office/officeart/2009/3/layout/HorizontalOrganizationChart"/>
    <dgm:cxn modelId="{575412B6-1F4D-4350-A4C6-A784F150A139}" type="presParOf" srcId="{2DD271DC-9E3D-4C88-A233-AC495AD2EF97}" destId="{18CD2261-5A07-411E-9366-D96155D356EA}" srcOrd="2" destOrd="0" presId="urn:microsoft.com/office/officeart/2009/3/layout/HorizontalOrganizationChart"/>
    <dgm:cxn modelId="{EE24B9AA-9440-4431-91C4-8F906D57FE80}" type="presParOf" srcId="{0BCDE0C3-BADA-4D5C-8AB7-6C1FAF832EAC}" destId="{9A6710CA-3A81-4722-AC4A-0949B850EC57}" srcOrd="2" destOrd="0" presId="urn:microsoft.com/office/officeart/2009/3/layout/HorizontalOrganizationChart"/>
    <dgm:cxn modelId="{FE2D571D-BE65-4382-8B59-D8E96F8271C9}" type="presParOf" srcId="{0BCDE0C3-BADA-4D5C-8AB7-6C1FAF832EAC}" destId="{1F10A45A-758E-48A7-8B66-587115EBFB0C}" srcOrd="3" destOrd="0" presId="urn:microsoft.com/office/officeart/2009/3/layout/HorizontalOrganizationChart"/>
    <dgm:cxn modelId="{3A31B7EB-30F7-455D-B940-16F8BD62EB32}" type="presParOf" srcId="{1F10A45A-758E-48A7-8B66-587115EBFB0C}" destId="{9C66939E-9103-48F0-B877-D1D59ADCBB0A}" srcOrd="0" destOrd="0" presId="urn:microsoft.com/office/officeart/2009/3/layout/HorizontalOrganizationChart"/>
    <dgm:cxn modelId="{5DBA4BF3-B928-4717-BBBB-CDE57EF49F77}" type="presParOf" srcId="{9C66939E-9103-48F0-B877-D1D59ADCBB0A}" destId="{2D5482A3-B466-43FB-8C22-3283F98F629C}" srcOrd="0" destOrd="0" presId="urn:microsoft.com/office/officeart/2009/3/layout/HorizontalOrganizationChart"/>
    <dgm:cxn modelId="{C21E62BF-D2B2-4BDD-8A42-679CF6AF078A}" type="presParOf" srcId="{9C66939E-9103-48F0-B877-D1D59ADCBB0A}" destId="{9F939887-0BD1-4053-AD58-785137471457}" srcOrd="1" destOrd="0" presId="urn:microsoft.com/office/officeart/2009/3/layout/HorizontalOrganizationChart"/>
    <dgm:cxn modelId="{AE78D355-0B27-424B-9C4D-6A2C96B36E80}" type="presParOf" srcId="{1F10A45A-758E-48A7-8B66-587115EBFB0C}" destId="{9C9F7F6E-B5C5-42D5-AD64-0F09A342337A}" srcOrd="1" destOrd="0" presId="urn:microsoft.com/office/officeart/2009/3/layout/HorizontalOrganizationChart"/>
    <dgm:cxn modelId="{9200B420-60C7-4DFB-8A8D-AD3BBF0D5475}" type="presParOf" srcId="{9C9F7F6E-B5C5-42D5-AD64-0F09A342337A}" destId="{F2D44AFB-D5B2-4B43-BA6F-02F675E21DCF}" srcOrd="0" destOrd="0" presId="urn:microsoft.com/office/officeart/2009/3/layout/HorizontalOrganizationChart"/>
    <dgm:cxn modelId="{AFB42AAC-E7AE-4913-8E43-8B316B8BB7B5}" type="presParOf" srcId="{9C9F7F6E-B5C5-42D5-AD64-0F09A342337A}" destId="{43CBC095-B850-4BE8-8886-E83F4BF79CC9}" srcOrd="1" destOrd="0" presId="urn:microsoft.com/office/officeart/2009/3/layout/HorizontalOrganizationChart"/>
    <dgm:cxn modelId="{2B635780-36DC-43DE-BA2A-E94832203C6E}" type="presParOf" srcId="{43CBC095-B850-4BE8-8886-E83F4BF79CC9}" destId="{C653F487-7F04-4FA6-84CA-91D8E5FB2A64}" srcOrd="0" destOrd="0" presId="urn:microsoft.com/office/officeart/2009/3/layout/HorizontalOrganizationChart"/>
    <dgm:cxn modelId="{3B8E396F-7F3F-47B8-ADED-4E7734900756}" type="presParOf" srcId="{C653F487-7F04-4FA6-84CA-91D8E5FB2A64}" destId="{64C83ACA-0E9F-4C29-89A2-378DA7D76949}" srcOrd="0" destOrd="0" presId="urn:microsoft.com/office/officeart/2009/3/layout/HorizontalOrganizationChart"/>
    <dgm:cxn modelId="{A5A1D624-1FF2-4FFF-A210-895961A47EC7}" type="presParOf" srcId="{C653F487-7F04-4FA6-84CA-91D8E5FB2A64}" destId="{5ABAAB0F-20DC-4B2F-B71E-D810A86E32BF}" srcOrd="1" destOrd="0" presId="urn:microsoft.com/office/officeart/2009/3/layout/HorizontalOrganizationChart"/>
    <dgm:cxn modelId="{3DBF7919-CD65-480B-873F-BB8D67EA852D}" type="presParOf" srcId="{43CBC095-B850-4BE8-8886-E83F4BF79CC9}" destId="{D378F43A-1C4D-47CC-BC62-B19A9E8899AB}" srcOrd="1" destOrd="0" presId="urn:microsoft.com/office/officeart/2009/3/layout/HorizontalOrganizationChart"/>
    <dgm:cxn modelId="{766E5F87-1A1E-4969-ABFC-85A7DD26A931}" type="presParOf" srcId="{43CBC095-B850-4BE8-8886-E83F4BF79CC9}" destId="{B8ECC58E-6A8F-4E5D-86DC-CDE5581EDD64}" srcOrd="2" destOrd="0" presId="urn:microsoft.com/office/officeart/2009/3/layout/HorizontalOrganizationChart"/>
    <dgm:cxn modelId="{9ACA7441-C563-4BDB-BE68-D3EB86AFC37F}" type="presParOf" srcId="{9C9F7F6E-B5C5-42D5-AD64-0F09A342337A}" destId="{D54A5FC7-FDB2-42C5-B77A-CC772FC5C8E4}" srcOrd="2" destOrd="0" presId="urn:microsoft.com/office/officeart/2009/3/layout/HorizontalOrganizationChart"/>
    <dgm:cxn modelId="{94F542CA-2DF6-43F7-B85F-E4760D4075C4}" type="presParOf" srcId="{9C9F7F6E-B5C5-42D5-AD64-0F09A342337A}" destId="{86388CCA-3AEE-4E78-A423-5B4D88D13D55}" srcOrd="3" destOrd="0" presId="urn:microsoft.com/office/officeart/2009/3/layout/HorizontalOrganizationChart"/>
    <dgm:cxn modelId="{D6940A70-5BA3-41EB-BB1C-28C7E3183B5C}" type="presParOf" srcId="{86388CCA-3AEE-4E78-A423-5B4D88D13D55}" destId="{F90A3A27-8ED4-41AA-88C7-0377A7E53BF8}" srcOrd="0" destOrd="0" presId="urn:microsoft.com/office/officeart/2009/3/layout/HorizontalOrganizationChart"/>
    <dgm:cxn modelId="{0AB75E73-A180-4A2F-8FEE-26C9826AA4F5}" type="presParOf" srcId="{F90A3A27-8ED4-41AA-88C7-0377A7E53BF8}" destId="{328FA5B3-D8E0-4313-9000-AB96F64907F6}" srcOrd="0" destOrd="0" presId="urn:microsoft.com/office/officeart/2009/3/layout/HorizontalOrganizationChart"/>
    <dgm:cxn modelId="{3E1C4250-DB88-4CBF-AA4E-094AE8EBF6EE}" type="presParOf" srcId="{F90A3A27-8ED4-41AA-88C7-0377A7E53BF8}" destId="{C7ACD1DB-3B22-4DA3-B29E-1BE86036632B}" srcOrd="1" destOrd="0" presId="urn:microsoft.com/office/officeart/2009/3/layout/HorizontalOrganizationChart"/>
    <dgm:cxn modelId="{CD45B988-A114-49BD-A4B6-D9FB47440004}" type="presParOf" srcId="{86388CCA-3AEE-4E78-A423-5B4D88D13D55}" destId="{8A446DC5-1ABD-4A7F-B288-C850716F4EB1}" srcOrd="1" destOrd="0" presId="urn:microsoft.com/office/officeart/2009/3/layout/HorizontalOrganizationChart"/>
    <dgm:cxn modelId="{CE7A2A71-45EE-4DB4-BA87-4E241E73101D}" type="presParOf" srcId="{8A446DC5-1ABD-4A7F-B288-C850716F4EB1}" destId="{9C5565AB-6AFE-4B1B-B74E-FC20932FB092}" srcOrd="0" destOrd="0" presId="urn:microsoft.com/office/officeart/2009/3/layout/HorizontalOrganizationChart"/>
    <dgm:cxn modelId="{2EDF4C88-CD71-4F6E-83FA-9335C1CBD0AB}" type="presParOf" srcId="{8A446DC5-1ABD-4A7F-B288-C850716F4EB1}" destId="{47103488-E8A5-408C-9AB8-5E8E9CE4EF3B}" srcOrd="1" destOrd="0" presId="urn:microsoft.com/office/officeart/2009/3/layout/HorizontalOrganizationChart"/>
    <dgm:cxn modelId="{D1455D81-AF4F-49D4-8F89-E29B26EF5E80}" type="presParOf" srcId="{47103488-E8A5-408C-9AB8-5E8E9CE4EF3B}" destId="{F1B4DAB4-18B7-48C8-94D0-CD2782811CC4}" srcOrd="0" destOrd="0" presId="urn:microsoft.com/office/officeart/2009/3/layout/HorizontalOrganizationChart"/>
    <dgm:cxn modelId="{55DA38A3-E57F-4073-9E43-7357F3488885}" type="presParOf" srcId="{F1B4DAB4-18B7-48C8-94D0-CD2782811CC4}" destId="{678A37D4-5CCB-4236-A60E-38ED366D8728}" srcOrd="0" destOrd="0" presId="urn:microsoft.com/office/officeart/2009/3/layout/HorizontalOrganizationChart"/>
    <dgm:cxn modelId="{960E99C1-96BE-4AE5-AC65-D677F6CF0DE6}" type="presParOf" srcId="{F1B4DAB4-18B7-48C8-94D0-CD2782811CC4}" destId="{58FFBE94-94E4-4390-8B20-6F3144D1A00B}" srcOrd="1" destOrd="0" presId="urn:microsoft.com/office/officeart/2009/3/layout/HorizontalOrganizationChart"/>
    <dgm:cxn modelId="{63977DF0-BAED-4C3A-924F-AF82EF799D68}" type="presParOf" srcId="{47103488-E8A5-408C-9AB8-5E8E9CE4EF3B}" destId="{79C8657E-226F-4A46-AA5F-A0E0333198AE}" srcOrd="1" destOrd="0" presId="urn:microsoft.com/office/officeart/2009/3/layout/HorizontalOrganizationChart"/>
    <dgm:cxn modelId="{B47E3171-5E73-44B9-96A6-4232F3666F2E}" type="presParOf" srcId="{47103488-E8A5-408C-9AB8-5E8E9CE4EF3B}" destId="{77635461-DF77-4E58-A773-6D07E83CC153}" srcOrd="2" destOrd="0" presId="urn:microsoft.com/office/officeart/2009/3/layout/HorizontalOrganizationChart"/>
    <dgm:cxn modelId="{2A3D3933-8744-4E30-B129-5CECC282A7B4}" type="presParOf" srcId="{86388CCA-3AEE-4E78-A423-5B4D88D13D55}" destId="{03C9D15B-8ED3-40F3-A946-68859DCCDFAF}" srcOrd="2" destOrd="0" presId="urn:microsoft.com/office/officeart/2009/3/layout/HorizontalOrganizationChart"/>
    <dgm:cxn modelId="{E64DE6F5-5E46-45E0-9CF9-55B6D2AED845}" type="presParOf" srcId="{9C9F7F6E-B5C5-42D5-AD64-0F09A342337A}" destId="{300852EC-6247-4D3A-AE2D-BF36734205E6}" srcOrd="4" destOrd="0" presId="urn:microsoft.com/office/officeart/2009/3/layout/HorizontalOrganizationChart"/>
    <dgm:cxn modelId="{61B6F24D-92D1-44EA-AB9F-BCFACE93D349}" type="presParOf" srcId="{9C9F7F6E-B5C5-42D5-AD64-0F09A342337A}" destId="{D4331721-2743-46A0-A814-D5A459069452}" srcOrd="5" destOrd="0" presId="urn:microsoft.com/office/officeart/2009/3/layout/HorizontalOrganizationChart"/>
    <dgm:cxn modelId="{2BF1F0A4-5E1E-4EFF-B69E-08DE2DBC85C3}" type="presParOf" srcId="{D4331721-2743-46A0-A814-D5A459069452}" destId="{0700C3AE-A7B2-4109-B9EC-4E409648A97F}" srcOrd="0" destOrd="0" presId="urn:microsoft.com/office/officeart/2009/3/layout/HorizontalOrganizationChart"/>
    <dgm:cxn modelId="{2EA23ADA-7277-4293-AEED-3EDC93D5C513}" type="presParOf" srcId="{0700C3AE-A7B2-4109-B9EC-4E409648A97F}" destId="{2C28B4D0-EDB7-4147-9C20-D130F8C250F3}" srcOrd="0" destOrd="0" presId="urn:microsoft.com/office/officeart/2009/3/layout/HorizontalOrganizationChart"/>
    <dgm:cxn modelId="{263F94A8-C827-416D-903B-6C1AAB3A68AB}" type="presParOf" srcId="{0700C3AE-A7B2-4109-B9EC-4E409648A97F}" destId="{5403D85C-7368-4979-BFFD-EBB617881562}" srcOrd="1" destOrd="0" presId="urn:microsoft.com/office/officeart/2009/3/layout/HorizontalOrganizationChart"/>
    <dgm:cxn modelId="{D9FCBD1A-A8EE-4B28-A242-67D97FC0647D}" type="presParOf" srcId="{D4331721-2743-46A0-A814-D5A459069452}" destId="{338DB54C-21AF-4CAE-B23A-D740574BFC97}" srcOrd="1" destOrd="0" presId="urn:microsoft.com/office/officeart/2009/3/layout/HorizontalOrganizationChart"/>
    <dgm:cxn modelId="{828B4CCA-7702-437B-A84C-E429EB9DE2AE}" type="presParOf" srcId="{D4331721-2743-46A0-A814-D5A459069452}" destId="{463F887E-2D95-4942-BB2F-E7D3CD56245D}" srcOrd="2" destOrd="0" presId="urn:microsoft.com/office/officeart/2009/3/layout/HorizontalOrganizationChart"/>
    <dgm:cxn modelId="{EC8F1779-C92F-4242-BA28-C044AE889351}" type="presParOf" srcId="{1F10A45A-758E-48A7-8B66-587115EBFB0C}" destId="{FE51C1CC-A859-4CD2-AD1B-56A96978E8C7}" srcOrd="2" destOrd="0" presId="urn:microsoft.com/office/officeart/2009/3/layout/HorizontalOrganizationChart"/>
    <dgm:cxn modelId="{2AB44B91-D9F8-45FF-A082-9379852B99D1}" type="presParOf" srcId="{819D850C-BF23-4AE4-A734-BD138E213C92}" destId="{7CDE2F71-A8BF-41CB-858B-D4D82AB80C6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6606D5F-D6D2-4184-B589-71BC284D8501}"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s-ES"/>
        </a:p>
      </dgm:t>
    </dgm:pt>
    <dgm:pt modelId="{75317437-5592-44DD-90FF-C23E82D205E4}">
      <dgm:prSet phldrT="[Texto]" custT="1"/>
      <dgm:spPr/>
      <dgm:t>
        <a:bodyPr/>
        <a:lstStyle/>
        <a:p>
          <a:r>
            <a:rPr lang="es-ES" sz="2400" b="1" dirty="0">
              <a:latin typeface="Times New Roman" panose="02020603050405020304" pitchFamily="18" charset="0"/>
              <a:cs typeface="Times New Roman" panose="02020603050405020304" pitchFamily="18" charset="0"/>
            </a:rPr>
            <a:t>Instrumentos de recolección</a:t>
          </a:r>
        </a:p>
      </dgm:t>
    </dgm:pt>
    <dgm:pt modelId="{F295094E-EBD0-4FD2-BE33-3B1945FB09A6}" type="parTrans" cxnId="{884E9178-4B10-406E-818D-584C376B1F08}">
      <dgm:prSet/>
      <dgm:spPr/>
      <dgm:t>
        <a:bodyPr/>
        <a:lstStyle/>
        <a:p>
          <a:endParaRPr lang="es-ES" sz="1800">
            <a:latin typeface="Times New Roman" panose="02020603050405020304" pitchFamily="18" charset="0"/>
            <a:cs typeface="Times New Roman" panose="02020603050405020304" pitchFamily="18" charset="0"/>
          </a:endParaRPr>
        </a:p>
      </dgm:t>
    </dgm:pt>
    <dgm:pt modelId="{C784619E-170A-49D3-AB49-F0A2369E5F45}" type="sibTrans" cxnId="{884E9178-4B10-406E-818D-584C376B1F08}">
      <dgm:prSet/>
      <dgm:spPr/>
      <dgm:t>
        <a:bodyPr/>
        <a:lstStyle/>
        <a:p>
          <a:endParaRPr lang="es-ES" sz="1800">
            <a:latin typeface="Times New Roman" panose="02020603050405020304" pitchFamily="18" charset="0"/>
            <a:cs typeface="Times New Roman" panose="02020603050405020304" pitchFamily="18" charset="0"/>
          </a:endParaRPr>
        </a:p>
      </dgm:t>
    </dgm:pt>
    <dgm:pt modelId="{100B8D4A-D25E-4430-8064-1DA974BE7D28}">
      <dgm:prSet phldrT="[Texto]" custT="1"/>
      <dgm:spPr/>
      <dgm:t>
        <a:bodyPr/>
        <a:lstStyle/>
        <a:p>
          <a:r>
            <a:rPr lang="es-ES" sz="2000" dirty="0">
              <a:latin typeface="Times New Roman" panose="02020603050405020304" pitchFamily="18" charset="0"/>
              <a:cs typeface="Times New Roman" panose="02020603050405020304" pitchFamily="18" charset="0"/>
            </a:rPr>
            <a:t>Encuestas</a:t>
          </a:r>
        </a:p>
      </dgm:t>
    </dgm:pt>
    <dgm:pt modelId="{E21A0207-1CB2-497C-A9BA-589B4923A3A7}" type="parTrans" cxnId="{C2555EE9-B547-4AD5-ABE1-575ABF397BFF}">
      <dgm:prSet/>
      <dgm:spPr/>
      <dgm:t>
        <a:bodyPr/>
        <a:lstStyle/>
        <a:p>
          <a:endParaRPr lang="es-ES" sz="1800">
            <a:latin typeface="Times New Roman" panose="02020603050405020304" pitchFamily="18" charset="0"/>
            <a:cs typeface="Times New Roman" panose="02020603050405020304" pitchFamily="18" charset="0"/>
          </a:endParaRPr>
        </a:p>
      </dgm:t>
    </dgm:pt>
    <dgm:pt modelId="{D1DABF12-A72B-4EA5-A1D0-C3CDEEC3478F}" type="sibTrans" cxnId="{C2555EE9-B547-4AD5-ABE1-575ABF397BFF}">
      <dgm:prSet/>
      <dgm:spPr/>
      <dgm:t>
        <a:bodyPr/>
        <a:lstStyle/>
        <a:p>
          <a:endParaRPr lang="es-ES" sz="1800">
            <a:latin typeface="Times New Roman" panose="02020603050405020304" pitchFamily="18" charset="0"/>
            <a:cs typeface="Times New Roman" panose="02020603050405020304" pitchFamily="18" charset="0"/>
          </a:endParaRPr>
        </a:p>
      </dgm:t>
    </dgm:pt>
    <dgm:pt modelId="{A52A7B68-17C0-4367-92C1-DBDE24CF99CC}">
      <dgm:prSet phldrT="[Texto]" custT="1"/>
      <dgm:spPr/>
      <dgm:t>
        <a:bodyPr/>
        <a:lstStyle/>
        <a:p>
          <a:r>
            <a:rPr lang="es-ES" sz="2000" dirty="0">
              <a:latin typeface="Times New Roman" panose="02020603050405020304" pitchFamily="18" charset="0"/>
              <a:cs typeface="Times New Roman" panose="02020603050405020304" pitchFamily="18" charset="0"/>
            </a:rPr>
            <a:t>Revisión Bibliográfica</a:t>
          </a:r>
        </a:p>
      </dgm:t>
    </dgm:pt>
    <dgm:pt modelId="{AA0C4EA7-560C-478A-8C71-E7EF9E908C3E}" type="parTrans" cxnId="{90751811-FEF6-4216-A01A-03A25327DDD7}">
      <dgm:prSet/>
      <dgm:spPr/>
      <dgm:t>
        <a:bodyPr/>
        <a:lstStyle/>
        <a:p>
          <a:endParaRPr lang="es-ES" sz="1800">
            <a:latin typeface="Times New Roman" panose="02020603050405020304" pitchFamily="18" charset="0"/>
            <a:cs typeface="Times New Roman" panose="02020603050405020304" pitchFamily="18" charset="0"/>
          </a:endParaRPr>
        </a:p>
      </dgm:t>
    </dgm:pt>
    <dgm:pt modelId="{65245408-07A7-4FFF-8217-1FE82D316678}" type="sibTrans" cxnId="{90751811-FEF6-4216-A01A-03A25327DDD7}">
      <dgm:prSet/>
      <dgm:spPr/>
      <dgm:t>
        <a:bodyPr/>
        <a:lstStyle/>
        <a:p>
          <a:endParaRPr lang="es-ES" sz="1800">
            <a:latin typeface="Times New Roman" panose="02020603050405020304" pitchFamily="18" charset="0"/>
            <a:cs typeface="Times New Roman" panose="02020603050405020304" pitchFamily="18" charset="0"/>
          </a:endParaRPr>
        </a:p>
      </dgm:t>
    </dgm:pt>
    <dgm:pt modelId="{9E49C5D5-B331-45D0-BE2C-3CD6CB56AA2A}" type="pres">
      <dgm:prSet presAssocID="{B6606D5F-D6D2-4184-B589-71BC284D8501}" presName="hierChild1" presStyleCnt="0">
        <dgm:presLayoutVars>
          <dgm:orgChart val="1"/>
          <dgm:chPref val="1"/>
          <dgm:dir/>
          <dgm:animOne val="branch"/>
          <dgm:animLvl val="lvl"/>
          <dgm:resizeHandles/>
        </dgm:presLayoutVars>
      </dgm:prSet>
      <dgm:spPr/>
    </dgm:pt>
    <dgm:pt modelId="{CE01DFF0-6B42-4550-8EE8-0015D8012CA3}" type="pres">
      <dgm:prSet presAssocID="{75317437-5592-44DD-90FF-C23E82D205E4}" presName="hierRoot1" presStyleCnt="0">
        <dgm:presLayoutVars>
          <dgm:hierBranch val="init"/>
        </dgm:presLayoutVars>
      </dgm:prSet>
      <dgm:spPr/>
    </dgm:pt>
    <dgm:pt modelId="{DB5F15DF-54AE-4D88-B747-6F9B2D89F861}" type="pres">
      <dgm:prSet presAssocID="{75317437-5592-44DD-90FF-C23E82D205E4}" presName="rootComposite1" presStyleCnt="0"/>
      <dgm:spPr/>
    </dgm:pt>
    <dgm:pt modelId="{6EBF938C-4001-41F8-8F02-4F9A784F1588}" type="pres">
      <dgm:prSet presAssocID="{75317437-5592-44DD-90FF-C23E82D205E4}" presName="rootText1" presStyleLbl="node0" presStyleIdx="0" presStyleCnt="1" custScaleX="129849">
        <dgm:presLayoutVars>
          <dgm:chPref val="3"/>
        </dgm:presLayoutVars>
      </dgm:prSet>
      <dgm:spPr/>
    </dgm:pt>
    <dgm:pt modelId="{60A31819-2689-4B3F-826F-06537AFC84C1}" type="pres">
      <dgm:prSet presAssocID="{75317437-5592-44DD-90FF-C23E82D205E4}" presName="rootConnector1" presStyleLbl="node1" presStyleIdx="0" presStyleCnt="0"/>
      <dgm:spPr/>
    </dgm:pt>
    <dgm:pt modelId="{56436C1C-CC72-41B7-A1D2-5EE5478B69AA}" type="pres">
      <dgm:prSet presAssocID="{75317437-5592-44DD-90FF-C23E82D205E4}" presName="hierChild2" presStyleCnt="0"/>
      <dgm:spPr/>
    </dgm:pt>
    <dgm:pt modelId="{465F4FD0-7D88-48CE-B248-EE5031BA8BD7}" type="pres">
      <dgm:prSet presAssocID="{E21A0207-1CB2-497C-A9BA-589B4923A3A7}" presName="Name37" presStyleLbl="parChTrans1D2" presStyleIdx="0" presStyleCnt="2"/>
      <dgm:spPr/>
    </dgm:pt>
    <dgm:pt modelId="{C31859C9-A18D-417E-BDF1-A8931F629D19}" type="pres">
      <dgm:prSet presAssocID="{100B8D4A-D25E-4430-8064-1DA974BE7D28}" presName="hierRoot2" presStyleCnt="0">
        <dgm:presLayoutVars>
          <dgm:hierBranch val="init"/>
        </dgm:presLayoutVars>
      </dgm:prSet>
      <dgm:spPr/>
    </dgm:pt>
    <dgm:pt modelId="{5FB6553A-5492-42BC-A716-578947ED2914}" type="pres">
      <dgm:prSet presAssocID="{100B8D4A-D25E-4430-8064-1DA974BE7D28}" presName="rootComposite" presStyleCnt="0"/>
      <dgm:spPr/>
    </dgm:pt>
    <dgm:pt modelId="{29C34F02-8D29-4DC6-904B-0E9C66D2562D}" type="pres">
      <dgm:prSet presAssocID="{100B8D4A-D25E-4430-8064-1DA974BE7D28}" presName="rootText" presStyleLbl="node2" presStyleIdx="0" presStyleCnt="2" custScaleX="108230" custScaleY="74568">
        <dgm:presLayoutVars>
          <dgm:chPref val="3"/>
        </dgm:presLayoutVars>
      </dgm:prSet>
      <dgm:spPr/>
    </dgm:pt>
    <dgm:pt modelId="{5BC46F1C-2884-41F3-9942-24C09B1E1222}" type="pres">
      <dgm:prSet presAssocID="{100B8D4A-D25E-4430-8064-1DA974BE7D28}" presName="rootConnector" presStyleLbl="node2" presStyleIdx="0" presStyleCnt="2"/>
      <dgm:spPr/>
    </dgm:pt>
    <dgm:pt modelId="{3C3E9949-C713-42F4-96DC-A82CB74387DD}" type="pres">
      <dgm:prSet presAssocID="{100B8D4A-D25E-4430-8064-1DA974BE7D28}" presName="hierChild4" presStyleCnt="0"/>
      <dgm:spPr/>
    </dgm:pt>
    <dgm:pt modelId="{286749E3-F455-42B6-87D7-5E7044C31206}" type="pres">
      <dgm:prSet presAssocID="{100B8D4A-D25E-4430-8064-1DA974BE7D28}" presName="hierChild5" presStyleCnt="0"/>
      <dgm:spPr/>
    </dgm:pt>
    <dgm:pt modelId="{D7784F89-25FD-4FC5-B878-BC7FA84D673A}" type="pres">
      <dgm:prSet presAssocID="{AA0C4EA7-560C-478A-8C71-E7EF9E908C3E}" presName="Name37" presStyleLbl="parChTrans1D2" presStyleIdx="1" presStyleCnt="2"/>
      <dgm:spPr/>
    </dgm:pt>
    <dgm:pt modelId="{9B23A900-3D74-4136-B20C-E1F61B73E1D5}" type="pres">
      <dgm:prSet presAssocID="{A52A7B68-17C0-4367-92C1-DBDE24CF99CC}" presName="hierRoot2" presStyleCnt="0">
        <dgm:presLayoutVars>
          <dgm:hierBranch val="init"/>
        </dgm:presLayoutVars>
      </dgm:prSet>
      <dgm:spPr/>
    </dgm:pt>
    <dgm:pt modelId="{2F48804C-65DF-4DC2-999D-0B22CE43BFDA}" type="pres">
      <dgm:prSet presAssocID="{A52A7B68-17C0-4367-92C1-DBDE24CF99CC}" presName="rootComposite" presStyleCnt="0"/>
      <dgm:spPr/>
    </dgm:pt>
    <dgm:pt modelId="{8D61D7BF-69DD-4317-A5B3-7076DA75BDAE}" type="pres">
      <dgm:prSet presAssocID="{A52A7B68-17C0-4367-92C1-DBDE24CF99CC}" presName="rootText" presStyleLbl="node2" presStyleIdx="1" presStyleCnt="2" custScaleX="120673" custScaleY="74568">
        <dgm:presLayoutVars>
          <dgm:chPref val="3"/>
        </dgm:presLayoutVars>
      </dgm:prSet>
      <dgm:spPr/>
    </dgm:pt>
    <dgm:pt modelId="{FE22CFDE-173E-4628-B198-1FB2A6122AA7}" type="pres">
      <dgm:prSet presAssocID="{A52A7B68-17C0-4367-92C1-DBDE24CF99CC}" presName="rootConnector" presStyleLbl="node2" presStyleIdx="1" presStyleCnt="2"/>
      <dgm:spPr/>
    </dgm:pt>
    <dgm:pt modelId="{125068AF-DF3C-4535-9D14-B441DA8731C0}" type="pres">
      <dgm:prSet presAssocID="{A52A7B68-17C0-4367-92C1-DBDE24CF99CC}" presName="hierChild4" presStyleCnt="0"/>
      <dgm:spPr/>
    </dgm:pt>
    <dgm:pt modelId="{E5B93274-7633-4081-A1E4-0EB4BE17D64C}" type="pres">
      <dgm:prSet presAssocID="{A52A7B68-17C0-4367-92C1-DBDE24CF99CC}" presName="hierChild5" presStyleCnt="0"/>
      <dgm:spPr/>
    </dgm:pt>
    <dgm:pt modelId="{E20BE2F6-A285-4A83-B54C-FB9E475C1D83}" type="pres">
      <dgm:prSet presAssocID="{75317437-5592-44DD-90FF-C23E82D205E4}" presName="hierChild3" presStyleCnt="0"/>
      <dgm:spPr/>
    </dgm:pt>
  </dgm:ptLst>
  <dgm:cxnLst>
    <dgm:cxn modelId="{90751811-FEF6-4216-A01A-03A25327DDD7}" srcId="{75317437-5592-44DD-90FF-C23E82D205E4}" destId="{A52A7B68-17C0-4367-92C1-DBDE24CF99CC}" srcOrd="1" destOrd="0" parTransId="{AA0C4EA7-560C-478A-8C71-E7EF9E908C3E}" sibTransId="{65245408-07A7-4FFF-8217-1FE82D316678}"/>
    <dgm:cxn modelId="{ECA9EF16-68E5-4FAA-9A29-07AEA53F85E9}" type="presOf" srcId="{AA0C4EA7-560C-478A-8C71-E7EF9E908C3E}" destId="{D7784F89-25FD-4FC5-B878-BC7FA84D673A}" srcOrd="0" destOrd="0" presId="urn:microsoft.com/office/officeart/2005/8/layout/orgChart1"/>
    <dgm:cxn modelId="{A654F836-43CB-49B4-926F-1E043BE8FEC3}" type="presOf" srcId="{E21A0207-1CB2-497C-A9BA-589B4923A3A7}" destId="{465F4FD0-7D88-48CE-B248-EE5031BA8BD7}" srcOrd="0" destOrd="0" presId="urn:microsoft.com/office/officeart/2005/8/layout/orgChart1"/>
    <dgm:cxn modelId="{41839177-99BA-4575-8064-761AA355E340}" type="presOf" srcId="{B6606D5F-D6D2-4184-B589-71BC284D8501}" destId="{9E49C5D5-B331-45D0-BE2C-3CD6CB56AA2A}" srcOrd="0" destOrd="0" presId="urn:microsoft.com/office/officeart/2005/8/layout/orgChart1"/>
    <dgm:cxn modelId="{884E9178-4B10-406E-818D-584C376B1F08}" srcId="{B6606D5F-D6D2-4184-B589-71BC284D8501}" destId="{75317437-5592-44DD-90FF-C23E82D205E4}" srcOrd="0" destOrd="0" parTransId="{F295094E-EBD0-4FD2-BE33-3B1945FB09A6}" sibTransId="{C784619E-170A-49D3-AB49-F0A2369E5F45}"/>
    <dgm:cxn modelId="{0E8F117A-4DFB-4243-BC27-5C4A123F9465}" type="presOf" srcId="{A52A7B68-17C0-4367-92C1-DBDE24CF99CC}" destId="{FE22CFDE-173E-4628-B198-1FB2A6122AA7}" srcOrd="1" destOrd="0" presId="urn:microsoft.com/office/officeart/2005/8/layout/orgChart1"/>
    <dgm:cxn modelId="{46BE7FAD-47EC-4713-A347-F4F51FD604A5}" type="presOf" srcId="{75317437-5592-44DD-90FF-C23E82D205E4}" destId="{60A31819-2689-4B3F-826F-06537AFC84C1}" srcOrd="1" destOrd="0" presId="urn:microsoft.com/office/officeart/2005/8/layout/orgChart1"/>
    <dgm:cxn modelId="{CE40FABC-4EE9-4195-999B-C311D014A115}" type="presOf" srcId="{A52A7B68-17C0-4367-92C1-DBDE24CF99CC}" destId="{8D61D7BF-69DD-4317-A5B3-7076DA75BDAE}" srcOrd="0" destOrd="0" presId="urn:microsoft.com/office/officeart/2005/8/layout/orgChart1"/>
    <dgm:cxn modelId="{EACEB5CE-8E5E-4F48-B5E5-3B2310F230C3}" type="presOf" srcId="{75317437-5592-44DD-90FF-C23E82D205E4}" destId="{6EBF938C-4001-41F8-8F02-4F9A784F1588}" srcOrd="0" destOrd="0" presId="urn:microsoft.com/office/officeart/2005/8/layout/orgChart1"/>
    <dgm:cxn modelId="{228E82D4-8D8C-4D82-AF54-C61DFCBE19D3}" type="presOf" srcId="{100B8D4A-D25E-4430-8064-1DA974BE7D28}" destId="{5BC46F1C-2884-41F3-9942-24C09B1E1222}" srcOrd="1" destOrd="0" presId="urn:microsoft.com/office/officeart/2005/8/layout/orgChart1"/>
    <dgm:cxn modelId="{941ABAE2-8F16-4491-B67D-DA632276570E}" type="presOf" srcId="{100B8D4A-D25E-4430-8064-1DA974BE7D28}" destId="{29C34F02-8D29-4DC6-904B-0E9C66D2562D}" srcOrd="0" destOrd="0" presId="urn:microsoft.com/office/officeart/2005/8/layout/orgChart1"/>
    <dgm:cxn modelId="{C2555EE9-B547-4AD5-ABE1-575ABF397BFF}" srcId="{75317437-5592-44DD-90FF-C23E82D205E4}" destId="{100B8D4A-D25E-4430-8064-1DA974BE7D28}" srcOrd="0" destOrd="0" parTransId="{E21A0207-1CB2-497C-A9BA-589B4923A3A7}" sibTransId="{D1DABF12-A72B-4EA5-A1D0-C3CDEEC3478F}"/>
    <dgm:cxn modelId="{3F92595C-01D9-4A22-9E8A-B85402E1C711}" type="presParOf" srcId="{9E49C5D5-B331-45D0-BE2C-3CD6CB56AA2A}" destId="{CE01DFF0-6B42-4550-8EE8-0015D8012CA3}" srcOrd="0" destOrd="0" presId="urn:microsoft.com/office/officeart/2005/8/layout/orgChart1"/>
    <dgm:cxn modelId="{1DB5D86F-B230-4264-B6BA-B6ED54603B78}" type="presParOf" srcId="{CE01DFF0-6B42-4550-8EE8-0015D8012CA3}" destId="{DB5F15DF-54AE-4D88-B747-6F9B2D89F861}" srcOrd="0" destOrd="0" presId="urn:microsoft.com/office/officeart/2005/8/layout/orgChart1"/>
    <dgm:cxn modelId="{A30CA16B-1C48-4353-9099-ACDD7AC22847}" type="presParOf" srcId="{DB5F15DF-54AE-4D88-B747-6F9B2D89F861}" destId="{6EBF938C-4001-41F8-8F02-4F9A784F1588}" srcOrd="0" destOrd="0" presId="urn:microsoft.com/office/officeart/2005/8/layout/orgChart1"/>
    <dgm:cxn modelId="{A1E1392F-A37D-4FC4-816F-354E5DE0CA99}" type="presParOf" srcId="{DB5F15DF-54AE-4D88-B747-6F9B2D89F861}" destId="{60A31819-2689-4B3F-826F-06537AFC84C1}" srcOrd="1" destOrd="0" presId="urn:microsoft.com/office/officeart/2005/8/layout/orgChart1"/>
    <dgm:cxn modelId="{1ED32246-93ED-42DD-A893-08615C5AEFD4}" type="presParOf" srcId="{CE01DFF0-6B42-4550-8EE8-0015D8012CA3}" destId="{56436C1C-CC72-41B7-A1D2-5EE5478B69AA}" srcOrd="1" destOrd="0" presId="urn:microsoft.com/office/officeart/2005/8/layout/orgChart1"/>
    <dgm:cxn modelId="{7A341C9E-C5EF-482A-8E49-975AB4796810}" type="presParOf" srcId="{56436C1C-CC72-41B7-A1D2-5EE5478B69AA}" destId="{465F4FD0-7D88-48CE-B248-EE5031BA8BD7}" srcOrd="0" destOrd="0" presId="urn:microsoft.com/office/officeart/2005/8/layout/orgChart1"/>
    <dgm:cxn modelId="{5EFC1A2B-D353-4F2C-A5EF-96820B81FD63}" type="presParOf" srcId="{56436C1C-CC72-41B7-A1D2-5EE5478B69AA}" destId="{C31859C9-A18D-417E-BDF1-A8931F629D19}" srcOrd="1" destOrd="0" presId="urn:microsoft.com/office/officeart/2005/8/layout/orgChart1"/>
    <dgm:cxn modelId="{D9DAE628-1C74-4D5B-B02F-811989AA0141}" type="presParOf" srcId="{C31859C9-A18D-417E-BDF1-A8931F629D19}" destId="{5FB6553A-5492-42BC-A716-578947ED2914}" srcOrd="0" destOrd="0" presId="urn:microsoft.com/office/officeart/2005/8/layout/orgChart1"/>
    <dgm:cxn modelId="{FF10C843-9A19-4654-B564-C05EE062DD02}" type="presParOf" srcId="{5FB6553A-5492-42BC-A716-578947ED2914}" destId="{29C34F02-8D29-4DC6-904B-0E9C66D2562D}" srcOrd="0" destOrd="0" presId="urn:microsoft.com/office/officeart/2005/8/layout/orgChart1"/>
    <dgm:cxn modelId="{BE3C3D59-8FDE-40C3-8DE6-9904381BA0E5}" type="presParOf" srcId="{5FB6553A-5492-42BC-A716-578947ED2914}" destId="{5BC46F1C-2884-41F3-9942-24C09B1E1222}" srcOrd="1" destOrd="0" presId="urn:microsoft.com/office/officeart/2005/8/layout/orgChart1"/>
    <dgm:cxn modelId="{9F42FCBD-02C3-4BFD-AE38-334EE50C53A3}" type="presParOf" srcId="{C31859C9-A18D-417E-BDF1-A8931F629D19}" destId="{3C3E9949-C713-42F4-96DC-A82CB74387DD}" srcOrd="1" destOrd="0" presId="urn:microsoft.com/office/officeart/2005/8/layout/orgChart1"/>
    <dgm:cxn modelId="{41D53E03-B332-46EB-8DCF-87E715242554}" type="presParOf" srcId="{C31859C9-A18D-417E-BDF1-A8931F629D19}" destId="{286749E3-F455-42B6-87D7-5E7044C31206}" srcOrd="2" destOrd="0" presId="urn:microsoft.com/office/officeart/2005/8/layout/orgChart1"/>
    <dgm:cxn modelId="{1F16C180-2478-4970-AF1C-72EE26942B1C}" type="presParOf" srcId="{56436C1C-CC72-41B7-A1D2-5EE5478B69AA}" destId="{D7784F89-25FD-4FC5-B878-BC7FA84D673A}" srcOrd="2" destOrd="0" presId="urn:microsoft.com/office/officeart/2005/8/layout/orgChart1"/>
    <dgm:cxn modelId="{36BBB315-D70B-44E3-8045-7878AA34655F}" type="presParOf" srcId="{56436C1C-CC72-41B7-A1D2-5EE5478B69AA}" destId="{9B23A900-3D74-4136-B20C-E1F61B73E1D5}" srcOrd="3" destOrd="0" presId="urn:microsoft.com/office/officeart/2005/8/layout/orgChart1"/>
    <dgm:cxn modelId="{8728897A-EE66-45C7-AD1C-43F45E224B64}" type="presParOf" srcId="{9B23A900-3D74-4136-B20C-E1F61B73E1D5}" destId="{2F48804C-65DF-4DC2-999D-0B22CE43BFDA}" srcOrd="0" destOrd="0" presId="urn:microsoft.com/office/officeart/2005/8/layout/orgChart1"/>
    <dgm:cxn modelId="{3E71F5E5-2E68-4328-8AD0-A984522C538D}" type="presParOf" srcId="{2F48804C-65DF-4DC2-999D-0B22CE43BFDA}" destId="{8D61D7BF-69DD-4317-A5B3-7076DA75BDAE}" srcOrd="0" destOrd="0" presId="urn:microsoft.com/office/officeart/2005/8/layout/orgChart1"/>
    <dgm:cxn modelId="{BF979E79-0332-4BC8-80F0-DB779CB3858A}" type="presParOf" srcId="{2F48804C-65DF-4DC2-999D-0B22CE43BFDA}" destId="{FE22CFDE-173E-4628-B198-1FB2A6122AA7}" srcOrd="1" destOrd="0" presId="urn:microsoft.com/office/officeart/2005/8/layout/orgChart1"/>
    <dgm:cxn modelId="{F8D75D42-C82B-49BC-9A55-BD944EF40177}" type="presParOf" srcId="{9B23A900-3D74-4136-B20C-E1F61B73E1D5}" destId="{125068AF-DF3C-4535-9D14-B441DA8731C0}" srcOrd="1" destOrd="0" presId="urn:microsoft.com/office/officeart/2005/8/layout/orgChart1"/>
    <dgm:cxn modelId="{9CB70AC3-98A4-40CE-B8A5-593266AD8EEB}" type="presParOf" srcId="{9B23A900-3D74-4136-B20C-E1F61B73E1D5}" destId="{E5B93274-7633-4081-A1E4-0EB4BE17D64C}" srcOrd="2" destOrd="0" presId="urn:microsoft.com/office/officeart/2005/8/layout/orgChart1"/>
    <dgm:cxn modelId="{B74A716E-3355-4677-B954-7F9DA6DF6AF4}" type="presParOf" srcId="{CE01DFF0-6B42-4550-8EE8-0015D8012CA3}" destId="{E20BE2F6-A285-4A83-B54C-FB9E475C1D8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9EF6D97-930C-4D31-93F7-367848F217B7}"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s-EC"/>
        </a:p>
      </dgm:t>
    </dgm:pt>
    <dgm:pt modelId="{69169072-CB8E-4882-AAD5-461110FB053E}">
      <dgm:prSet phldrT="[Texto]" custT="1"/>
      <dgm:spPr/>
      <dgm:t>
        <a:bodyPr/>
        <a:lstStyle/>
        <a:p>
          <a:pPr algn="ctr"/>
          <a:r>
            <a:rPr lang="es-EC" sz="2800" b="1" dirty="0"/>
            <a:t>Incentivos tributarios relacionados con el empleo</a:t>
          </a:r>
          <a:endParaRPr lang="es-EC" sz="2800" dirty="0"/>
        </a:p>
      </dgm:t>
    </dgm:pt>
    <dgm:pt modelId="{530785B0-A758-45F6-99B9-BF4E6D7B84A3}" type="parTrans" cxnId="{62C11361-1A8D-4775-A92F-E2B41DC1087E}">
      <dgm:prSet/>
      <dgm:spPr/>
      <dgm:t>
        <a:bodyPr/>
        <a:lstStyle/>
        <a:p>
          <a:endParaRPr lang="es-EC" sz="4000"/>
        </a:p>
      </dgm:t>
    </dgm:pt>
    <dgm:pt modelId="{F1C1C3F4-ECC7-43C9-8BB7-20B715460EBE}" type="sibTrans" cxnId="{62C11361-1A8D-4775-A92F-E2B41DC1087E}">
      <dgm:prSet/>
      <dgm:spPr/>
      <dgm:t>
        <a:bodyPr/>
        <a:lstStyle/>
        <a:p>
          <a:endParaRPr lang="es-EC" sz="4000"/>
        </a:p>
      </dgm:t>
    </dgm:pt>
    <dgm:pt modelId="{748F2853-AFCE-498C-8E1A-EC6DDF9F4F75}">
      <dgm:prSet phldrT="[Texto]" custT="1"/>
      <dgm:spPr/>
      <dgm:t>
        <a:bodyPr/>
        <a:lstStyle/>
        <a:p>
          <a:pPr algn="just"/>
          <a:r>
            <a:rPr lang="es-EC" sz="1600" dirty="0"/>
            <a:t>Crear y conservar fuentes de trabajo de calidad</a:t>
          </a:r>
        </a:p>
      </dgm:t>
    </dgm:pt>
    <dgm:pt modelId="{4549DD3D-968B-40C7-BE47-8838511392A1}" type="parTrans" cxnId="{0E5658D5-A46E-48C7-9162-EDA7D0D12A18}">
      <dgm:prSet/>
      <dgm:spPr/>
      <dgm:t>
        <a:bodyPr/>
        <a:lstStyle/>
        <a:p>
          <a:endParaRPr lang="es-EC" sz="4000"/>
        </a:p>
      </dgm:t>
    </dgm:pt>
    <dgm:pt modelId="{BF2D8113-5FBB-4621-89CB-8AA7FA6D5699}" type="sibTrans" cxnId="{0E5658D5-A46E-48C7-9162-EDA7D0D12A18}">
      <dgm:prSet/>
      <dgm:spPr/>
      <dgm:t>
        <a:bodyPr/>
        <a:lstStyle/>
        <a:p>
          <a:endParaRPr lang="es-EC" sz="4000"/>
        </a:p>
      </dgm:t>
    </dgm:pt>
    <dgm:pt modelId="{E8C8EE01-93F7-4FAB-AFF1-2CDE72EC8AE0}">
      <dgm:prSet phldrT="[Texto]" custT="1"/>
      <dgm:spPr/>
      <dgm:t>
        <a:bodyPr/>
        <a:lstStyle/>
        <a:p>
          <a:pPr algn="just"/>
          <a:r>
            <a:rPr lang="es-EC" sz="1600" dirty="0"/>
            <a:t>Compensación de salario digno </a:t>
          </a:r>
        </a:p>
        <a:p>
          <a:pPr algn="just"/>
          <a:r>
            <a:rPr lang="es-EC" sz="1600" dirty="0"/>
            <a:t>Generación neta de nuevo empleo</a:t>
          </a:r>
        </a:p>
      </dgm:t>
    </dgm:pt>
    <dgm:pt modelId="{DC798585-8418-41E3-88EA-41E2751D8112}" type="parTrans" cxnId="{EF5CB70F-696F-4D4A-B970-17D3EA2FF492}">
      <dgm:prSet/>
      <dgm:spPr/>
      <dgm:t>
        <a:bodyPr/>
        <a:lstStyle/>
        <a:p>
          <a:endParaRPr lang="es-EC" sz="4000"/>
        </a:p>
      </dgm:t>
    </dgm:pt>
    <dgm:pt modelId="{7D5A34EB-F3D0-4E71-9319-506E015CB15C}" type="sibTrans" cxnId="{EF5CB70F-696F-4D4A-B970-17D3EA2FF492}">
      <dgm:prSet/>
      <dgm:spPr/>
      <dgm:t>
        <a:bodyPr/>
        <a:lstStyle/>
        <a:p>
          <a:endParaRPr lang="es-EC" sz="4000"/>
        </a:p>
      </dgm:t>
    </dgm:pt>
    <dgm:pt modelId="{8081C1FE-D6A9-4B1E-A689-74BCC5E137E1}">
      <dgm:prSet phldrT="[Texto]" custT="1"/>
      <dgm:spPr/>
      <dgm:t>
        <a:bodyPr/>
        <a:lstStyle/>
        <a:p>
          <a:r>
            <a:rPr lang="es-EC" sz="2800" b="1" dirty="0"/>
            <a:t>Incentivos tributarios relacionados con la producción</a:t>
          </a:r>
          <a:endParaRPr lang="es-EC" sz="2800" dirty="0"/>
        </a:p>
      </dgm:t>
    </dgm:pt>
    <dgm:pt modelId="{4FD8F229-EE25-4388-8387-C9C90AD2DC8B}" type="parTrans" cxnId="{C8EE5781-DD61-4FB2-A46F-ED615AE057A6}">
      <dgm:prSet/>
      <dgm:spPr/>
      <dgm:t>
        <a:bodyPr/>
        <a:lstStyle/>
        <a:p>
          <a:endParaRPr lang="es-EC" sz="4000"/>
        </a:p>
      </dgm:t>
    </dgm:pt>
    <dgm:pt modelId="{D15030D1-CEC7-45DD-A7A3-E2142C42F0B1}" type="sibTrans" cxnId="{C8EE5781-DD61-4FB2-A46F-ED615AE057A6}">
      <dgm:prSet/>
      <dgm:spPr/>
      <dgm:t>
        <a:bodyPr/>
        <a:lstStyle/>
        <a:p>
          <a:endParaRPr lang="es-EC" sz="4000"/>
        </a:p>
      </dgm:t>
    </dgm:pt>
    <dgm:pt modelId="{B939267C-7F76-4C85-9E6C-CFF8A0B0FBE6}">
      <dgm:prSet phldrT="[Texto]" custT="1"/>
      <dgm:spPr/>
      <dgm:t>
        <a:bodyPr/>
        <a:lstStyle/>
        <a:p>
          <a:pPr algn="just"/>
          <a:r>
            <a:rPr lang="es-EC" sz="1600" dirty="0"/>
            <a:t>Promover la productividad nacional</a:t>
          </a:r>
        </a:p>
      </dgm:t>
    </dgm:pt>
    <dgm:pt modelId="{3CAE1A44-E7F7-4BB6-A669-737B5609E6EB}" type="parTrans" cxnId="{71EB0303-975B-4EE0-A5E0-5F2B0FC3294D}">
      <dgm:prSet/>
      <dgm:spPr/>
      <dgm:t>
        <a:bodyPr/>
        <a:lstStyle/>
        <a:p>
          <a:endParaRPr lang="es-EC" sz="4000"/>
        </a:p>
      </dgm:t>
    </dgm:pt>
    <dgm:pt modelId="{AD67765B-E2D8-40D8-A9A1-DDDB817C7BC2}" type="sibTrans" cxnId="{71EB0303-975B-4EE0-A5E0-5F2B0FC3294D}">
      <dgm:prSet/>
      <dgm:spPr/>
      <dgm:t>
        <a:bodyPr/>
        <a:lstStyle/>
        <a:p>
          <a:endParaRPr lang="es-EC" sz="4000"/>
        </a:p>
      </dgm:t>
    </dgm:pt>
    <dgm:pt modelId="{47AAACEB-63C6-4308-953B-AF964E1F0E9B}">
      <dgm:prSet phldrT="[Texto]" custT="1"/>
      <dgm:spPr/>
      <dgm:t>
        <a:bodyPr/>
        <a:lstStyle/>
        <a:p>
          <a:r>
            <a:rPr lang="es-EC" sz="1600" dirty="0"/>
            <a:t>Empleo, maquinaria, las inversiones, entre otros</a:t>
          </a:r>
        </a:p>
      </dgm:t>
    </dgm:pt>
    <dgm:pt modelId="{630C58D8-1486-4AE2-8768-BF878BBFE127}" type="parTrans" cxnId="{FAB84488-F629-46AB-BD70-A9A6CF4C40FA}">
      <dgm:prSet/>
      <dgm:spPr/>
      <dgm:t>
        <a:bodyPr/>
        <a:lstStyle/>
        <a:p>
          <a:endParaRPr lang="es-EC" sz="4000"/>
        </a:p>
      </dgm:t>
    </dgm:pt>
    <dgm:pt modelId="{A537FEE2-4FB8-4F72-97C6-09350CDA14B0}" type="sibTrans" cxnId="{FAB84488-F629-46AB-BD70-A9A6CF4C40FA}">
      <dgm:prSet/>
      <dgm:spPr/>
      <dgm:t>
        <a:bodyPr/>
        <a:lstStyle/>
        <a:p>
          <a:endParaRPr lang="es-EC" sz="4000"/>
        </a:p>
      </dgm:t>
    </dgm:pt>
    <dgm:pt modelId="{2685FD57-5823-45E9-A122-AD87D65C6387}">
      <dgm:prSet phldrT="[Texto]" custT="1"/>
      <dgm:spPr/>
      <dgm:t>
        <a:bodyPr/>
        <a:lstStyle/>
        <a:p>
          <a:pPr algn="just"/>
          <a:r>
            <a:rPr lang="es-EC" sz="1600" dirty="0"/>
            <a:t>Salario digno se aplica a los empleados que sus ingresos mensuales no cubran sus necesidades básicas personales</a:t>
          </a:r>
        </a:p>
      </dgm:t>
    </dgm:pt>
    <dgm:pt modelId="{EFDC7314-E660-4BEE-A32E-4368F8208C8F}" type="parTrans" cxnId="{47EC703F-7C6A-415E-83CE-C7068A915914}">
      <dgm:prSet/>
      <dgm:spPr/>
      <dgm:t>
        <a:bodyPr/>
        <a:lstStyle/>
        <a:p>
          <a:endParaRPr lang="es-EC" sz="4000"/>
        </a:p>
      </dgm:t>
    </dgm:pt>
    <dgm:pt modelId="{2245F426-B9AD-4BED-83E7-3F12918923A8}" type="sibTrans" cxnId="{47EC703F-7C6A-415E-83CE-C7068A915914}">
      <dgm:prSet/>
      <dgm:spPr/>
      <dgm:t>
        <a:bodyPr/>
        <a:lstStyle/>
        <a:p>
          <a:endParaRPr lang="es-EC" sz="4000"/>
        </a:p>
      </dgm:t>
    </dgm:pt>
    <dgm:pt modelId="{00385AA0-5529-469B-A793-D1CFB475C8E8}">
      <dgm:prSet custT="1"/>
      <dgm:spPr/>
      <dgm:t>
        <a:bodyPr/>
        <a:lstStyle/>
        <a:p>
          <a:pPr algn="just"/>
          <a:r>
            <a:rPr lang="es-EC" sz="1600" dirty="0"/>
            <a:t>100% adicional por el incremento neto de nuevos empleados </a:t>
          </a:r>
        </a:p>
      </dgm:t>
    </dgm:pt>
    <dgm:pt modelId="{550959CB-AEAF-48AC-8D8B-E1693973D667}" type="parTrans" cxnId="{A3F4EDF7-53D0-4A06-AF72-4E95C4E436B3}">
      <dgm:prSet/>
      <dgm:spPr/>
      <dgm:t>
        <a:bodyPr/>
        <a:lstStyle/>
        <a:p>
          <a:endParaRPr lang="es-EC" sz="4000"/>
        </a:p>
      </dgm:t>
    </dgm:pt>
    <dgm:pt modelId="{E754D73D-C418-40FB-9008-60C2040AEA4A}" type="sibTrans" cxnId="{A3F4EDF7-53D0-4A06-AF72-4E95C4E436B3}">
      <dgm:prSet/>
      <dgm:spPr/>
      <dgm:t>
        <a:bodyPr/>
        <a:lstStyle/>
        <a:p>
          <a:endParaRPr lang="es-EC" sz="4000"/>
        </a:p>
      </dgm:t>
    </dgm:pt>
    <dgm:pt modelId="{AB4CB507-28C3-4BB6-9F40-CD63DC020704}">
      <dgm:prSet phldrT="[Texto]" custT="1"/>
      <dgm:spPr/>
      <dgm:t>
        <a:bodyPr/>
        <a:lstStyle/>
        <a:p>
          <a:pPr algn="just"/>
          <a:r>
            <a:rPr lang="es-EC" dirty="0"/>
            <a:t>PYMES pueden beneficiarse por mejora de productividad, innovación y producción ecoeficiente</a:t>
          </a:r>
          <a:endParaRPr lang="es-EC" sz="1600" dirty="0"/>
        </a:p>
      </dgm:t>
    </dgm:pt>
    <dgm:pt modelId="{5D4F0295-CF5B-41A3-BE91-8758EA6F41E8}" type="parTrans" cxnId="{FD6E6C4C-1B0B-4977-AF87-54002F18B19F}">
      <dgm:prSet/>
      <dgm:spPr/>
      <dgm:t>
        <a:bodyPr/>
        <a:lstStyle/>
        <a:p>
          <a:endParaRPr lang="es-EC"/>
        </a:p>
      </dgm:t>
    </dgm:pt>
    <dgm:pt modelId="{65C764DE-E3AC-452C-AAAB-0A47D411ED11}" type="sibTrans" cxnId="{FD6E6C4C-1B0B-4977-AF87-54002F18B19F}">
      <dgm:prSet/>
      <dgm:spPr/>
      <dgm:t>
        <a:bodyPr/>
        <a:lstStyle/>
        <a:p>
          <a:endParaRPr lang="es-EC"/>
        </a:p>
      </dgm:t>
    </dgm:pt>
    <dgm:pt modelId="{3ADD6593-27E8-4A9E-BA38-DB5B8551752C}">
      <dgm:prSet phldrT="[Texto]" custT="1"/>
      <dgm:spPr/>
      <dgm:t>
        <a:bodyPr/>
        <a:lstStyle/>
        <a:p>
          <a:pPr algn="just"/>
          <a:r>
            <a:rPr lang="es-EC" dirty="0"/>
            <a:t>Deducirán con el 100% adicional; no podrá superar un valor equivalente al 5% de los ingresos totales </a:t>
          </a:r>
          <a:endParaRPr lang="es-EC" sz="1600" dirty="0"/>
        </a:p>
      </dgm:t>
    </dgm:pt>
    <dgm:pt modelId="{D43DA747-B598-4FC9-8592-D576F30FC8D9}" type="sibTrans" cxnId="{7922CEB5-88BE-41F0-96A8-FFC2628E690F}">
      <dgm:prSet/>
      <dgm:spPr/>
      <dgm:t>
        <a:bodyPr/>
        <a:lstStyle/>
        <a:p>
          <a:endParaRPr lang="es-EC"/>
        </a:p>
      </dgm:t>
    </dgm:pt>
    <dgm:pt modelId="{37617F37-3273-4EBA-B4F3-E66A2F2F883B}" type="parTrans" cxnId="{7922CEB5-88BE-41F0-96A8-FFC2628E690F}">
      <dgm:prSet/>
      <dgm:spPr/>
      <dgm:t>
        <a:bodyPr/>
        <a:lstStyle/>
        <a:p>
          <a:endParaRPr lang="es-EC"/>
        </a:p>
      </dgm:t>
    </dgm:pt>
    <dgm:pt modelId="{157EA36A-49E8-4195-8EFB-5BC3F8C10690}" type="pres">
      <dgm:prSet presAssocID="{49EF6D97-930C-4D31-93F7-367848F217B7}" presName="diagram" presStyleCnt="0">
        <dgm:presLayoutVars>
          <dgm:chPref val="1"/>
          <dgm:dir/>
          <dgm:animOne val="branch"/>
          <dgm:animLvl val="lvl"/>
          <dgm:resizeHandles/>
        </dgm:presLayoutVars>
      </dgm:prSet>
      <dgm:spPr/>
    </dgm:pt>
    <dgm:pt modelId="{8F8E5A10-A5AC-4EC5-98A5-B5C43C06E86A}" type="pres">
      <dgm:prSet presAssocID="{69169072-CB8E-4882-AAD5-461110FB053E}" presName="root" presStyleCnt="0"/>
      <dgm:spPr/>
    </dgm:pt>
    <dgm:pt modelId="{F56D8E2B-67A7-4DD2-8804-B6A8EF035B1C}" type="pres">
      <dgm:prSet presAssocID="{69169072-CB8E-4882-AAD5-461110FB053E}" presName="rootComposite" presStyleCnt="0"/>
      <dgm:spPr/>
    </dgm:pt>
    <dgm:pt modelId="{2C75A0C9-E982-4574-BD95-0A2597C25923}" type="pres">
      <dgm:prSet presAssocID="{69169072-CB8E-4882-AAD5-461110FB053E}" presName="rootText" presStyleLbl="node1" presStyleIdx="0" presStyleCnt="2" custScaleX="372309" custScaleY="116074"/>
      <dgm:spPr/>
    </dgm:pt>
    <dgm:pt modelId="{4CD5E44F-F725-4805-B27C-B0F5580ED8FD}" type="pres">
      <dgm:prSet presAssocID="{69169072-CB8E-4882-AAD5-461110FB053E}" presName="rootConnector" presStyleLbl="node1" presStyleIdx="0" presStyleCnt="2"/>
      <dgm:spPr/>
    </dgm:pt>
    <dgm:pt modelId="{AF55DD9D-99C7-42D7-9B21-7852E89499E8}" type="pres">
      <dgm:prSet presAssocID="{69169072-CB8E-4882-AAD5-461110FB053E}" presName="childShape" presStyleCnt="0"/>
      <dgm:spPr/>
    </dgm:pt>
    <dgm:pt modelId="{379AF611-21ED-4CF8-A032-69CAFBED280C}" type="pres">
      <dgm:prSet presAssocID="{4549DD3D-968B-40C7-BE47-8838511392A1}" presName="Name13" presStyleLbl="parChTrans1D2" presStyleIdx="0" presStyleCnt="8"/>
      <dgm:spPr/>
    </dgm:pt>
    <dgm:pt modelId="{4C770DAA-42DD-4FFA-A3B7-C9F3F8252621}" type="pres">
      <dgm:prSet presAssocID="{748F2853-AFCE-498C-8E1A-EC6DDF9F4F75}" presName="childText" presStyleLbl="bgAcc1" presStyleIdx="0" presStyleCnt="8" custScaleX="359271">
        <dgm:presLayoutVars>
          <dgm:bulletEnabled val="1"/>
        </dgm:presLayoutVars>
      </dgm:prSet>
      <dgm:spPr/>
    </dgm:pt>
    <dgm:pt modelId="{36C22347-7DC1-474A-8EF8-F079B8AA70C6}" type="pres">
      <dgm:prSet presAssocID="{DC798585-8418-41E3-88EA-41E2751D8112}" presName="Name13" presStyleLbl="parChTrans1D2" presStyleIdx="1" presStyleCnt="8"/>
      <dgm:spPr/>
    </dgm:pt>
    <dgm:pt modelId="{268A27F1-874B-4065-9CB5-2370388C4619}" type="pres">
      <dgm:prSet presAssocID="{E8C8EE01-93F7-4FAB-AFF1-2CDE72EC8AE0}" presName="childText" presStyleLbl="bgAcc1" presStyleIdx="1" presStyleCnt="8" custScaleX="361489">
        <dgm:presLayoutVars>
          <dgm:bulletEnabled val="1"/>
        </dgm:presLayoutVars>
      </dgm:prSet>
      <dgm:spPr/>
    </dgm:pt>
    <dgm:pt modelId="{F132CEA9-FBA7-4C97-830C-E376ECF360E4}" type="pres">
      <dgm:prSet presAssocID="{EFDC7314-E660-4BEE-A32E-4368F8208C8F}" presName="Name13" presStyleLbl="parChTrans1D2" presStyleIdx="2" presStyleCnt="8"/>
      <dgm:spPr/>
    </dgm:pt>
    <dgm:pt modelId="{AA67E3DB-2C9D-4BFE-93B4-517B8D962117}" type="pres">
      <dgm:prSet presAssocID="{2685FD57-5823-45E9-A122-AD87D65C6387}" presName="childText" presStyleLbl="bgAcc1" presStyleIdx="2" presStyleCnt="8" custScaleX="354433">
        <dgm:presLayoutVars>
          <dgm:bulletEnabled val="1"/>
        </dgm:presLayoutVars>
      </dgm:prSet>
      <dgm:spPr/>
    </dgm:pt>
    <dgm:pt modelId="{89709C48-5E79-408E-91D6-C81599B0189C}" type="pres">
      <dgm:prSet presAssocID="{550959CB-AEAF-48AC-8D8B-E1693973D667}" presName="Name13" presStyleLbl="parChTrans1D2" presStyleIdx="3" presStyleCnt="8"/>
      <dgm:spPr/>
    </dgm:pt>
    <dgm:pt modelId="{8F60A7EA-9166-4331-91CA-6FC875E26254}" type="pres">
      <dgm:prSet presAssocID="{00385AA0-5529-469B-A793-D1CFB475C8E8}" presName="childText" presStyleLbl="bgAcc1" presStyleIdx="3" presStyleCnt="8" custScaleX="350779">
        <dgm:presLayoutVars>
          <dgm:bulletEnabled val="1"/>
        </dgm:presLayoutVars>
      </dgm:prSet>
      <dgm:spPr/>
    </dgm:pt>
    <dgm:pt modelId="{FBFFAD62-F4C7-4EF7-87F2-ED28E829FC54}" type="pres">
      <dgm:prSet presAssocID="{8081C1FE-D6A9-4B1E-A689-74BCC5E137E1}" presName="root" presStyleCnt="0"/>
      <dgm:spPr/>
    </dgm:pt>
    <dgm:pt modelId="{E2C93E58-51BD-4923-ADBE-23B4227E7554}" type="pres">
      <dgm:prSet presAssocID="{8081C1FE-D6A9-4B1E-A689-74BCC5E137E1}" presName="rootComposite" presStyleCnt="0"/>
      <dgm:spPr/>
    </dgm:pt>
    <dgm:pt modelId="{2A86D4EC-FD6F-4B4C-824E-3680C5908DA5}" type="pres">
      <dgm:prSet presAssocID="{8081C1FE-D6A9-4B1E-A689-74BCC5E137E1}" presName="rootText" presStyleLbl="node1" presStyleIdx="1" presStyleCnt="2" custScaleX="398230" custScaleY="168964"/>
      <dgm:spPr/>
    </dgm:pt>
    <dgm:pt modelId="{021E824C-1E56-4674-B05F-E7F6D0E7DF00}" type="pres">
      <dgm:prSet presAssocID="{8081C1FE-D6A9-4B1E-A689-74BCC5E137E1}" presName="rootConnector" presStyleLbl="node1" presStyleIdx="1" presStyleCnt="2"/>
      <dgm:spPr/>
    </dgm:pt>
    <dgm:pt modelId="{E02125D4-DE61-4BAC-9677-B1C277925FF8}" type="pres">
      <dgm:prSet presAssocID="{8081C1FE-D6A9-4B1E-A689-74BCC5E137E1}" presName="childShape" presStyleCnt="0"/>
      <dgm:spPr/>
    </dgm:pt>
    <dgm:pt modelId="{95395D83-ADA0-444E-9187-276A9043227E}" type="pres">
      <dgm:prSet presAssocID="{3CAE1A44-E7F7-4BB6-A669-737B5609E6EB}" presName="Name13" presStyleLbl="parChTrans1D2" presStyleIdx="4" presStyleCnt="8"/>
      <dgm:spPr/>
    </dgm:pt>
    <dgm:pt modelId="{5DCCE8E8-9ACB-49A4-B128-6259D291E177}" type="pres">
      <dgm:prSet presAssocID="{B939267C-7F76-4C85-9E6C-CFF8A0B0FBE6}" presName="childText" presStyleLbl="bgAcc1" presStyleIdx="4" presStyleCnt="8" custScaleX="373370">
        <dgm:presLayoutVars>
          <dgm:bulletEnabled val="1"/>
        </dgm:presLayoutVars>
      </dgm:prSet>
      <dgm:spPr/>
    </dgm:pt>
    <dgm:pt modelId="{BC270438-71D8-4662-9A18-BD27B96D423E}" type="pres">
      <dgm:prSet presAssocID="{630C58D8-1486-4AE2-8768-BF878BBFE127}" presName="Name13" presStyleLbl="parChTrans1D2" presStyleIdx="5" presStyleCnt="8"/>
      <dgm:spPr/>
    </dgm:pt>
    <dgm:pt modelId="{C2326CB5-46C0-46D5-AFFE-DCEC01778A9C}" type="pres">
      <dgm:prSet presAssocID="{47AAACEB-63C6-4308-953B-AF964E1F0E9B}" presName="childText" presStyleLbl="bgAcc1" presStyleIdx="5" presStyleCnt="8" custScaleX="381158" custLinFactNeighborX="-1068" custLinFactNeighborY="-10224">
        <dgm:presLayoutVars>
          <dgm:bulletEnabled val="1"/>
        </dgm:presLayoutVars>
      </dgm:prSet>
      <dgm:spPr/>
    </dgm:pt>
    <dgm:pt modelId="{F46E53F6-5DA4-4E94-BFED-FE6A1FD1F621}" type="pres">
      <dgm:prSet presAssocID="{5D4F0295-CF5B-41A3-BE91-8758EA6F41E8}" presName="Name13" presStyleLbl="parChTrans1D2" presStyleIdx="6" presStyleCnt="8"/>
      <dgm:spPr/>
    </dgm:pt>
    <dgm:pt modelId="{47B332F0-9B09-4558-A451-BDFFAB1BEF1B}" type="pres">
      <dgm:prSet presAssocID="{AB4CB507-28C3-4BB6-9F40-CD63DC020704}" presName="childText" presStyleLbl="bgAcc1" presStyleIdx="6" presStyleCnt="8" custScaleX="435616">
        <dgm:presLayoutVars>
          <dgm:bulletEnabled val="1"/>
        </dgm:presLayoutVars>
      </dgm:prSet>
      <dgm:spPr/>
    </dgm:pt>
    <dgm:pt modelId="{FA0BE3C2-9DAF-43B1-8546-C48D3C52B3AD}" type="pres">
      <dgm:prSet presAssocID="{37617F37-3273-4EBA-B4F3-E66A2F2F883B}" presName="Name13" presStyleLbl="parChTrans1D2" presStyleIdx="7" presStyleCnt="8"/>
      <dgm:spPr/>
    </dgm:pt>
    <dgm:pt modelId="{5BD6F3FD-5B81-4A08-9727-02C3CA711669}" type="pres">
      <dgm:prSet presAssocID="{3ADD6593-27E8-4A9E-BA38-DB5B8551752C}" presName="childText" presStyleLbl="bgAcc1" presStyleIdx="7" presStyleCnt="8" custScaleX="428124">
        <dgm:presLayoutVars>
          <dgm:bulletEnabled val="1"/>
        </dgm:presLayoutVars>
      </dgm:prSet>
      <dgm:spPr/>
    </dgm:pt>
  </dgm:ptLst>
  <dgm:cxnLst>
    <dgm:cxn modelId="{83B89E00-F31A-4B8C-9031-D954220D9B34}" type="presOf" srcId="{3ADD6593-27E8-4A9E-BA38-DB5B8551752C}" destId="{5BD6F3FD-5B81-4A08-9727-02C3CA711669}" srcOrd="0" destOrd="0" presId="urn:microsoft.com/office/officeart/2005/8/layout/hierarchy3"/>
    <dgm:cxn modelId="{71EB0303-975B-4EE0-A5E0-5F2B0FC3294D}" srcId="{8081C1FE-D6A9-4B1E-A689-74BCC5E137E1}" destId="{B939267C-7F76-4C85-9E6C-CFF8A0B0FBE6}" srcOrd="0" destOrd="0" parTransId="{3CAE1A44-E7F7-4BB6-A669-737B5609E6EB}" sibTransId="{AD67765B-E2D8-40D8-A9A1-DDDB817C7BC2}"/>
    <dgm:cxn modelId="{26400B08-F83F-4E8E-92A0-7B87112C37A7}" type="presOf" srcId="{49EF6D97-930C-4D31-93F7-367848F217B7}" destId="{157EA36A-49E8-4195-8EFB-5BC3F8C10690}" srcOrd="0" destOrd="0" presId="urn:microsoft.com/office/officeart/2005/8/layout/hierarchy3"/>
    <dgm:cxn modelId="{A8BEDC0D-01F7-4D74-9E88-1183A32EEAA2}" type="presOf" srcId="{8081C1FE-D6A9-4B1E-A689-74BCC5E137E1}" destId="{2A86D4EC-FD6F-4B4C-824E-3680C5908DA5}" srcOrd="0" destOrd="0" presId="urn:microsoft.com/office/officeart/2005/8/layout/hierarchy3"/>
    <dgm:cxn modelId="{EF5CB70F-696F-4D4A-B970-17D3EA2FF492}" srcId="{69169072-CB8E-4882-AAD5-461110FB053E}" destId="{E8C8EE01-93F7-4FAB-AFF1-2CDE72EC8AE0}" srcOrd="1" destOrd="0" parTransId="{DC798585-8418-41E3-88EA-41E2751D8112}" sibTransId="{7D5A34EB-F3D0-4E71-9319-506E015CB15C}"/>
    <dgm:cxn modelId="{48388216-06F9-4747-B9A8-10A9B568A982}" type="presOf" srcId="{5D4F0295-CF5B-41A3-BE91-8758EA6F41E8}" destId="{F46E53F6-5DA4-4E94-BFED-FE6A1FD1F621}" srcOrd="0" destOrd="0" presId="urn:microsoft.com/office/officeart/2005/8/layout/hierarchy3"/>
    <dgm:cxn modelId="{32688F25-11CB-4898-93DF-BBAC19357FFD}" type="presOf" srcId="{69169072-CB8E-4882-AAD5-461110FB053E}" destId="{2C75A0C9-E982-4574-BD95-0A2597C25923}" srcOrd="0" destOrd="0" presId="urn:microsoft.com/office/officeart/2005/8/layout/hierarchy3"/>
    <dgm:cxn modelId="{2F543929-E661-4002-A0C3-5A6D2B9D64C9}" type="presOf" srcId="{550959CB-AEAF-48AC-8D8B-E1693973D667}" destId="{89709C48-5E79-408E-91D6-C81599B0189C}" srcOrd="0" destOrd="0" presId="urn:microsoft.com/office/officeart/2005/8/layout/hierarchy3"/>
    <dgm:cxn modelId="{001EB634-82EC-4F7C-AED7-331966A3E3CD}" type="presOf" srcId="{69169072-CB8E-4882-AAD5-461110FB053E}" destId="{4CD5E44F-F725-4805-B27C-B0F5580ED8FD}" srcOrd="1" destOrd="0" presId="urn:microsoft.com/office/officeart/2005/8/layout/hierarchy3"/>
    <dgm:cxn modelId="{47EC703F-7C6A-415E-83CE-C7068A915914}" srcId="{69169072-CB8E-4882-AAD5-461110FB053E}" destId="{2685FD57-5823-45E9-A122-AD87D65C6387}" srcOrd="2" destOrd="0" parTransId="{EFDC7314-E660-4BEE-A32E-4368F8208C8F}" sibTransId="{2245F426-B9AD-4BED-83E7-3F12918923A8}"/>
    <dgm:cxn modelId="{62C11361-1A8D-4775-A92F-E2B41DC1087E}" srcId="{49EF6D97-930C-4D31-93F7-367848F217B7}" destId="{69169072-CB8E-4882-AAD5-461110FB053E}" srcOrd="0" destOrd="0" parTransId="{530785B0-A758-45F6-99B9-BF4E6D7B84A3}" sibTransId="{F1C1C3F4-ECC7-43C9-8BB7-20B715460EBE}"/>
    <dgm:cxn modelId="{043EE047-C787-4AD4-8157-75800B5B159C}" type="presOf" srcId="{37617F37-3273-4EBA-B4F3-E66A2F2F883B}" destId="{FA0BE3C2-9DAF-43B1-8546-C48D3C52B3AD}" srcOrd="0" destOrd="0" presId="urn:microsoft.com/office/officeart/2005/8/layout/hierarchy3"/>
    <dgm:cxn modelId="{FD6E6C4C-1B0B-4977-AF87-54002F18B19F}" srcId="{8081C1FE-D6A9-4B1E-A689-74BCC5E137E1}" destId="{AB4CB507-28C3-4BB6-9F40-CD63DC020704}" srcOrd="2" destOrd="0" parTransId="{5D4F0295-CF5B-41A3-BE91-8758EA6F41E8}" sibTransId="{65C764DE-E3AC-452C-AAAB-0A47D411ED11}"/>
    <dgm:cxn modelId="{F025A950-16BB-4843-8833-50C3B5A86B2E}" type="presOf" srcId="{00385AA0-5529-469B-A793-D1CFB475C8E8}" destId="{8F60A7EA-9166-4331-91CA-6FC875E26254}" srcOrd="0" destOrd="0" presId="urn:microsoft.com/office/officeart/2005/8/layout/hierarchy3"/>
    <dgm:cxn modelId="{5C541A77-C94B-4A1D-9433-FB42F360E08C}" type="presOf" srcId="{DC798585-8418-41E3-88EA-41E2751D8112}" destId="{36C22347-7DC1-474A-8EF8-F079B8AA70C6}" srcOrd="0" destOrd="0" presId="urn:microsoft.com/office/officeart/2005/8/layout/hierarchy3"/>
    <dgm:cxn modelId="{C8EE5781-DD61-4FB2-A46F-ED615AE057A6}" srcId="{49EF6D97-930C-4D31-93F7-367848F217B7}" destId="{8081C1FE-D6A9-4B1E-A689-74BCC5E137E1}" srcOrd="1" destOrd="0" parTransId="{4FD8F229-EE25-4388-8387-C9C90AD2DC8B}" sibTransId="{D15030D1-CEC7-45DD-A7A3-E2142C42F0B1}"/>
    <dgm:cxn modelId="{FD4EC685-D92E-4F87-A2FB-EEB7396BCFB4}" type="presOf" srcId="{B939267C-7F76-4C85-9E6C-CFF8A0B0FBE6}" destId="{5DCCE8E8-9ACB-49A4-B128-6259D291E177}" srcOrd="0" destOrd="0" presId="urn:microsoft.com/office/officeart/2005/8/layout/hierarchy3"/>
    <dgm:cxn modelId="{01C6B687-9458-4DF2-8207-A68A33673BDE}" type="presOf" srcId="{4549DD3D-968B-40C7-BE47-8838511392A1}" destId="{379AF611-21ED-4CF8-A032-69CAFBED280C}" srcOrd="0" destOrd="0" presId="urn:microsoft.com/office/officeart/2005/8/layout/hierarchy3"/>
    <dgm:cxn modelId="{FAB84488-F629-46AB-BD70-A9A6CF4C40FA}" srcId="{8081C1FE-D6A9-4B1E-A689-74BCC5E137E1}" destId="{47AAACEB-63C6-4308-953B-AF964E1F0E9B}" srcOrd="1" destOrd="0" parTransId="{630C58D8-1486-4AE2-8768-BF878BBFE127}" sibTransId="{A537FEE2-4FB8-4F72-97C6-09350CDA14B0}"/>
    <dgm:cxn modelId="{0D031F89-27DB-4EDF-ABCB-AF0ADF8F82EA}" type="presOf" srcId="{2685FD57-5823-45E9-A122-AD87D65C6387}" destId="{AA67E3DB-2C9D-4BFE-93B4-517B8D962117}" srcOrd="0" destOrd="0" presId="urn:microsoft.com/office/officeart/2005/8/layout/hierarchy3"/>
    <dgm:cxn modelId="{3F25DE89-7EED-4157-A63A-C023B5E4977E}" type="presOf" srcId="{748F2853-AFCE-498C-8E1A-EC6DDF9F4F75}" destId="{4C770DAA-42DD-4FFA-A3B7-C9F3F8252621}" srcOrd="0" destOrd="0" presId="urn:microsoft.com/office/officeart/2005/8/layout/hierarchy3"/>
    <dgm:cxn modelId="{2D6BD2A8-D070-4024-9372-A2EBA12B52AB}" type="presOf" srcId="{3CAE1A44-E7F7-4BB6-A669-737B5609E6EB}" destId="{95395D83-ADA0-444E-9187-276A9043227E}" srcOrd="0" destOrd="0" presId="urn:microsoft.com/office/officeart/2005/8/layout/hierarchy3"/>
    <dgm:cxn modelId="{EB8E5FAB-CD10-4FD6-B6A8-92B5273D2E8F}" type="presOf" srcId="{AB4CB507-28C3-4BB6-9F40-CD63DC020704}" destId="{47B332F0-9B09-4558-A451-BDFFAB1BEF1B}" srcOrd="0" destOrd="0" presId="urn:microsoft.com/office/officeart/2005/8/layout/hierarchy3"/>
    <dgm:cxn modelId="{7922CEB5-88BE-41F0-96A8-FFC2628E690F}" srcId="{8081C1FE-D6A9-4B1E-A689-74BCC5E137E1}" destId="{3ADD6593-27E8-4A9E-BA38-DB5B8551752C}" srcOrd="3" destOrd="0" parTransId="{37617F37-3273-4EBA-B4F3-E66A2F2F883B}" sibTransId="{D43DA747-B598-4FC9-8592-D576F30FC8D9}"/>
    <dgm:cxn modelId="{0E5658D5-A46E-48C7-9162-EDA7D0D12A18}" srcId="{69169072-CB8E-4882-AAD5-461110FB053E}" destId="{748F2853-AFCE-498C-8E1A-EC6DDF9F4F75}" srcOrd="0" destOrd="0" parTransId="{4549DD3D-968B-40C7-BE47-8838511392A1}" sibTransId="{BF2D8113-5FBB-4621-89CB-8AA7FA6D5699}"/>
    <dgm:cxn modelId="{084375DB-4559-4D5C-B1A1-BC3982A7D451}" type="presOf" srcId="{47AAACEB-63C6-4308-953B-AF964E1F0E9B}" destId="{C2326CB5-46C0-46D5-AFFE-DCEC01778A9C}" srcOrd="0" destOrd="0" presId="urn:microsoft.com/office/officeart/2005/8/layout/hierarchy3"/>
    <dgm:cxn modelId="{0DBF19DC-425B-45C8-8202-91AAD0CEE573}" type="presOf" srcId="{EFDC7314-E660-4BEE-A32E-4368F8208C8F}" destId="{F132CEA9-FBA7-4C97-830C-E376ECF360E4}" srcOrd="0" destOrd="0" presId="urn:microsoft.com/office/officeart/2005/8/layout/hierarchy3"/>
    <dgm:cxn modelId="{B62E0CEB-89F2-4461-AC2B-F3732C4FF0A2}" type="presOf" srcId="{8081C1FE-D6A9-4B1E-A689-74BCC5E137E1}" destId="{021E824C-1E56-4674-B05F-E7F6D0E7DF00}" srcOrd="1" destOrd="0" presId="urn:microsoft.com/office/officeart/2005/8/layout/hierarchy3"/>
    <dgm:cxn modelId="{B03662EB-7E04-4EF2-B7B2-E1C2E9727BF3}" type="presOf" srcId="{E8C8EE01-93F7-4FAB-AFF1-2CDE72EC8AE0}" destId="{268A27F1-874B-4065-9CB5-2370388C4619}" srcOrd="0" destOrd="0" presId="urn:microsoft.com/office/officeart/2005/8/layout/hierarchy3"/>
    <dgm:cxn modelId="{2BA264EE-311C-4AB8-9484-BEEDD37D74CA}" type="presOf" srcId="{630C58D8-1486-4AE2-8768-BF878BBFE127}" destId="{BC270438-71D8-4662-9A18-BD27B96D423E}" srcOrd="0" destOrd="0" presId="urn:microsoft.com/office/officeart/2005/8/layout/hierarchy3"/>
    <dgm:cxn modelId="{A3F4EDF7-53D0-4A06-AF72-4E95C4E436B3}" srcId="{69169072-CB8E-4882-AAD5-461110FB053E}" destId="{00385AA0-5529-469B-A793-D1CFB475C8E8}" srcOrd="3" destOrd="0" parTransId="{550959CB-AEAF-48AC-8D8B-E1693973D667}" sibTransId="{E754D73D-C418-40FB-9008-60C2040AEA4A}"/>
    <dgm:cxn modelId="{2BEEB2E1-DD0E-4573-921D-1A1025D70B21}" type="presParOf" srcId="{157EA36A-49E8-4195-8EFB-5BC3F8C10690}" destId="{8F8E5A10-A5AC-4EC5-98A5-B5C43C06E86A}" srcOrd="0" destOrd="0" presId="urn:microsoft.com/office/officeart/2005/8/layout/hierarchy3"/>
    <dgm:cxn modelId="{2B1B88A9-3618-4D94-A3C9-C4AD6520FFC6}" type="presParOf" srcId="{8F8E5A10-A5AC-4EC5-98A5-B5C43C06E86A}" destId="{F56D8E2B-67A7-4DD2-8804-B6A8EF035B1C}" srcOrd="0" destOrd="0" presId="urn:microsoft.com/office/officeart/2005/8/layout/hierarchy3"/>
    <dgm:cxn modelId="{0BE2B3C5-6EEA-45B5-9C2D-97F310A8E923}" type="presParOf" srcId="{F56D8E2B-67A7-4DD2-8804-B6A8EF035B1C}" destId="{2C75A0C9-E982-4574-BD95-0A2597C25923}" srcOrd="0" destOrd="0" presId="urn:microsoft.com/office/officeart/2005/8/layout/hierarchy3"/>
    <dgm:cxn modelId="{0411B5F9-8F57-421C-B72C-FF27C46F86D4}" type="presParOf" srcId="{F56D8E2B-67A7-4DD2-8804-B6A8EF035B1C}" destId="{4CD5E44F-F725-4805-B27C-B0F5580ED8FD}" srcOrd="1" destOrd="0" presId="urn:microsoft.com/office/officeart/2005/8/layout/hierarchy3"/>
    <dgm:cxn modelId="{50602009-3DD0-42C8-8579-B9194640E1B3}" type="presParOf" srcId="{8F8E5A10-A5AC-4EC5-98A5-B5C43C06E86A}" destId="{AF55DD9D-99C7-42D7-9B21-7852E89499E8}" srcOrd="1" destOrd="0" presId="urn:microsoft.com/office/officeart/2005/8/layout/hierarchy3"/>
    <dgm:cxn modelId="{9ADA51FE-B13E-4D1B-A264-E4D389DCD970}" type="presParOf" srcId="{AF55DD9D-99C7-42D7-9B21-7852E89499E8}" destId="{379AF611-21ED-4CF8-A032-69CAFBED280C}" srcOrd="0" destOrd="0" presId="urn:microsoft.com/office/officeart/2005/8/layout/hierarchy3"/>
    <dgm:cxn modelId="{5165E74F-F730-4EEB-B042-0F6662A762BF}" type="presParOf" srcId="{AF55DD9D-99C7-42D7-9B21-7852E89499E8}" destId="{4C770DAA-42DD-4FFA-A3B7-C9F3F8252621}" srcOrd="1" destOrd="0" presId="urn:microsoft.com/office/officeart/2005/8/layout/hierarchy3"/>
    <dgm:cxn modelId="{B00DC843-29D3-4608-BCCB-9D76097670C0}" type="presParOf" srcId="{AF55DD9D-99C7-42D7-9B21-7852E89499E8}" destId="{36C22347-7DC1-474A-8EF8-F079B8AA70C6}" srcOrd="2" destOrd="0" presId="urn:microsoft.com/office/officeart/2005/8/layout/hierarchy3"/>
    <dgm:cxn modelId="{399EC409-5623-4F25-86F0-D49A62926A7D}" type="presParOf" srcId="{AF55DD9D-99C7-42D7-9B21-7852E89499E8}" destId="{268A27F1-874B-4065-9CB5-2370388C4619}" srcOrd="3" destOrd="0" presId="urn:microsoft.com/office/officeart/2005/8/layout/hierarchy3"/>
    <dgm:cxn modelId="{D9F8F6C3-A166-4C83-BFC6-E39CF8F3699C}" type="presParOf" srcId="{AF55DD9D-99C7-42D7-9B21-7852E89499E8}" destId="{F132CEA9-FBA7-4C97-830C-E376ECF360E4}" srcOrd="4" destOrd="0" presId="urn:microsoft.com/office/officeart/2005/8/layout/hierarchy3"/>
    <dgm:cxn modelId="{03E6EC5C-33E4-440C-9279-4B168108F3DF}" type="presParOf" srcId="{AF55DD9D-99C7-42D7-9B21-7852E89499E8}" destId="{AA67E3DB-2C9D-4BFE-93B4-517B8D962117}" srcOrd="5" destOrd="0" presId="urn:microsoft.com/office/officeart/2005/8/layout/hierarchy3"/>
    <dgm:cxn modelId="{4A6DCCCF-5549-46B3-9244-C908C9ED6BFB}" type="presParOf" srcId="{AF55DD9D-99C7-42D7-9B21-7852E89499E8}" destId="{89709C48-5E79-408E-91D6-C81599B0189C}" srcOrd="6" destOrd="0" presId="urn:microsoft.com/office/officeart/2005/8/layout/hierarchy3"/>
    <dgm:cxn modelId="{1EDCDCE3-8CE7-451E-B36D-185168AEBD51}" type="presParOf" srcId="{AF55DD9D-99C7-42D7-9B21-7852E89499E8}" destId="{8F60A7EA-9166-4331-91CA-6FC875E26254}" srcOrd="7" destOrd="0" presId="urn:microsoft.com/office/officeart/2005/8/layout/hierarchy3"/>
    <dgm:cxn modelId="{8678033A-289F-49D2-94BC-72D758D5A53E}" type="presParOf" srcId="{157EA36A-49E8-4195-8EFB-5BC3F8C10690}" destId="{FBFFAD62-F4C7-4EF7-87F2-ED28E829FC54}" srcOrd="1" destOrd="0" presId="urn:microsoft.com/office/officeart/2005/8/layout/hierarchy3"/>
    <dgm:cxn modelId="{EB2C98F4-8E27-413E-AAED-40C2B1EA6328}" type="presParOf" srcId="{FBFFAD62-F4C7-4EF7-87F2-ED28E829FC54}" destId="{E2C93E58-51BD-4923-ADBE-23B4227E7554}" srcOrd="0" destOrd="0" presId="urn:microsoft.com/office/officeart/2005/8/layout/hierarchy3"/>
    <dgm:cxn modelId="{07486ED4-A6F4-40F7-8FD4-73A9E935380B}" type="presParOf" srcId="{E2C93E58-51BD-4923-ADBE-23B4227E7554}" destId="{2A86D4EC-FD6F-4B4C-824E-3680C5908DA5}" srcOrd="0" destOrd="0" presId="urn:microsoft.com/office/officeart/2005/8/layout/hierarchy3"/>
    <dgm:cxn modelId="{C3B0710D-B173-44AF-B4FB-1A8628FF398D}" type="presParOf" srcId="{E2C93E58-51BD-4923-ADBE-23B4227E7554}" destId="{021E824C-1E56-4674-B05F-E7F6D0E7DF00}" srcOrd="1" destOrd="0" presId="urn:microsoft.com/office/officeart/2005/8/layout/hierarchy3"/>
    <dgm:cxn modelId="{EAE94CE8-4564-4FAB-B098-0C1391A9C2B8}" type="presParOf" srcId="{FBFFAD62-F4C7-4EF7-87F2-ED28E829FC54}" destId="{E02125D4-DE61-4BAC-9677-B1C277925FF8}" srcOrd="1" destOrd="0" presId="urn:microsoft.com/office/officeart/2005/8/layout/hierarchy3"/>
    <dgm:cxn modelId="{2667CD1A-F4F5-4ADA-BE0C-A76FB4BA8203}" type="presParOf" srcId="{E02125D4-DE61-4BAC-9677-B1C277925FF8}" destId="{95395D83-ADA0-444E-9187-276A9043227E}" srcOrd="0" destOrd="0" presId="urn:microsoft.com/office/officeart/2005/8/layout/hierarchy3"/>
    <dgm:cxn modelId="{57070D6E-ACEC-4899-9A55-549E89EF3000}" type="presParOf" srcId="{E02125D4-DE61-4BAC-9677-B1C277925FF8}" destId="{5DCCE8E8-9ACB-49A4-B128-6259D291E177}" srcOrd="1" destOrd="0" presId="urn:microsoft.com/office/officeart/2005/8/layout/hierarchy3"/>
    <dgm:cxn modelId="{38C48158-2EB2-40B5-811E-68C3E16EB824}" type="presParOf" srcId="{E02125D4-DE61-4BAC-9677-B1C277925FF8}" destId="{BC270438-71D8-4662-9A18-BD27B96D423E}" srcOrd="2" destOrd="0" presId="urn:microsoft.com/office/officeart/2005/8/layout/hierarchy3"/>
    <dgm:cxn modelId="{76BDC5D2-4716-4046-AFB2-A79956C3BEDF}" type="presParOf" srcId="{E02125D4-DE61-4BAC-9677-B1C277925FF8}" destId="{C2326CB5-46C0-46D5-AFFE-DCEC01778A9C}" srcOrd="3" destOrd="0" presId="urn:microsoft.com/office/officeart/2005/8/layout/hierarchy3"/>
    <dgm:cxn modelId="{9D314DB1-2B90-437D-9BF6-CCBECF68E787}" type="presParOf" srcId="{E02125D4-DE61-4BAC-9677-B1C277925FF8}" destId="{F46E53F6-5DA4-4E94-BFED-FE6A1FD1F621}" srcOrd="4" destOrd="0" presId="urn:microsoft.com/office/officeart/2005/8/layout/hierarchy3"/>
    <dgm:cxn modelId="{1A9A856C-CEE1-4B91-B173-907D93C9A314}" type="presParOf" srcId="{E02125D4-DE61-4BAC-9677-B1C277925FF8}" destId="{47B332F0-9B09-4558-A451-BDFFAB1BEF1B}" srcOrd="5" destOrd="0" presId="urn:microsoft.com/office/officeart/2005/8/layout/hierarchy3"/>
    <dgm:cxn modelId="{6862E6AC-7E37-4757-8ACE-F24D66C1C5F7}" type="presParOf" srcId="{E02125D4-DE61-4BAC-9677-B1C277925FF8}" destId="{FA0BE3C2-9DAF-43B1-8546-C48D3C52B3AD}" srcOrd="6" destOrd="0" presId="urn:microsoft.com/office/officeart/2005/8/layout/hierarchy3"/>
    <dgm:cxn modelId="{E1243687-39EC-4C2B-8F27-7375862556EA}" type="presParOf" srcId="{E02125D4-DE61-4BAC-9677-B1C277925FF8}" destId="{5BD6F3FD-5B81-4A08-9727-02C3CA711669}"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9EF6D97-930C-4D31-93F7-367848F217B7}"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s-EC"/>
        </a:p>
      </dgm:t>
    </dgm:pt>
    <dgm:pt modelId="{69169072-CB8E-4882-AAD5-461110FB053E}">
      <dgm:prSet phldrT="[Texto]"/>
      <dgm:spPr/>
      <dgm:t>
        <a:bodyPr/>
        <a:lstStyle/>
        <a:p>
          <a:r>
            <a:rPr lang="es-EC" b="1" dirty="0"/>
            <a:t>Incentivos tributarios relacionados con la inversión</a:t>
          </a:r>
          <a:endParaRPr lang="es-EC" dirty="0"/>
        </a:p>
      </dgm:t>
    </dgm:pt>
    <dgm:pt modelId="{530785B0-A758-45F6-99B9-BF4E6D7B84A3}" type="parTrans" cxnId="{62C11361-1A8D-4775-A92F-E2B41DC1087E}">
      <dgm:prSet/>
      <dgm:spPr/>
      <dgm:t>
        <a:bodyPr/>
        <a:lstStyle/>
        <a:p>
          <a:endParaRPr lang="es-EC"/>
        </a:p>
      </dgm:t>
    </dgm:pt>
    <dgm:pt modelId="{F1C1C3F4-ECC7-43C9-8BB7-20B715460EBE}" type="sibTrans" cxnId="{62C11361-1A8D-4775-A92F-E2B41DC1087E}">
      <dgm:prSet/>
      <dgm:spPr/>
      <dgm:t>
        <a:bodyPr/>
        <a:lstStyle/>
        <a:p>
          <a:endParaRPr lang="es-EC"/>
        </a:p>
      </dgm:t>
    </dgm:pt>
    <dgm:pt modelId="{748F2853-AFCE-498C-8E1A-EC6DDF9F4F75}">
      <dgm:prSet phldrT="[Texto]"/>
      <dgm:spPr/>
      <dgm:t>
        <a:bodyPr/>
        <a:lstStyle/>
        <a:p>
          <a:pPr algn="just"/>
          <a:r>
            <a:rPr lang="es-EC" dirty="0"/>
            <a:t>Incentivar y regular todas las formas de inversión privada </a:t>
          </a:r>
        </a:p>
      </dgm:t>
    </dgm:pt>
    <dgm:pt modelId="{4549DD3D-968B-40C7-BE47-8838511392A1}" type="parTrans" cxnId="{0E5658D5-A46E-48C7-9162-EDA7D0D12A18}">
      <dgm:prSet/>
      <dgm:spPr/>
      <dgm:t>
        <a:bodyPr/>
        <a:lstStyle/>
        <a:p>
          <a:endParaRPr lang="es-EC"/>
        </a:p>
      </dgm:t>
    </dgm:pt>
    <dgm:pt modelId="{BF2D8113-5FBB-4621-89CB-8AA7FA6D5699}" type="sibTrans" cxnId="{0E5658D5-A46E-48C7-9162-EDA7D0D12A18}">
      <dgm:prSet/>
      <dgm:spPr/>
      <dgm:t>
        <a:bodyPr/>
        <a:lstStyle/>
        <a:p>
          <a:endParaRPr lang="es-EC"/>
        </a:p>
      </dgm:t>
    </dgm:pt>
    <dgm:pt modelId="{E8C8EE01-93F7-4FAB-AFF1-2CDE72EC8AE0}">
      <dgm:prSet phldrT="[Texto]"/>
      <dgm:spPr/>
      <dgm:t>
        <a:bodyPr/>
        <a:lstStyle/>
        <a:p>
          <a:pPr algn="just"/>
          <a:r>
            <a:rPr lang="es-EC" dirty="0"/>
            <a:t>Exoneración total del impuesto a la renta por cinco años a las inversiones nuevas</a:t>
          </a:r>
        </a:p>
      </dgm:t>
    </dgm:pt>
    <dgm:pt modelId="{DC798585-8418-41E3-88EA-41E2751D8112}" type="parTrans" cxnId="{EF5CB70F-696F-4D4A-B970-17D3EA2FF492}">
      <dgm:prSet/>
      <dgm:spPr/>
      <dgm:t>
        <a:bodyPr/>
        <a:lstStyle/>
        <a:p>
          <a:endParaRPr lang="es-EC"/>
        </a:p>
      </dgm:t>
    </dgm:pt>
    <dgm:pt modelId="{7D5A34EB-F3D0-4E71-9319-506E015CB15C}" type="sibTrans" cxnId="{EF5CB70F-696F-4D4A-B970-17D3EA2FF492}">
      <dgm:prSet/>
      <dgm:spPr/>
      <dgm:t>
        <a:bodyPr/>
        <a:lstStyle/>
        <a:p>
          <a:endParaRPr lang="es-EC"/>
        </a:p>
      </dgm:t>
    </dgm:pt>
    <dgm:pt modelId="{8081C1FE-D6A9-4B1E-A689-74BCC5E137E1}">
      <dgm:prSet phldrT="[Texto]"/>
      <dgm:spPr/>
      <dgm:t>
        <a:bodyPr/>
        <a:lstStyle/>
        <a:p>
          <a:pPr>
            <a:buFont typeface="+mj-lt"/>
            <a:buAutoNum type="arabicPeriod"/>
          </a:pPr>
          <a:r>
            <a:rPr lang="es-EC" b="1" dirty="0"/>
            <a:t>Incentivos tributarios relacionados con el aporte del impuesto a la renta</a:t>
          </a:r>
          <a:endParaRPr lang="es-EC" dirty="0"/>
        </a:p>
      </dgm:t>
    </dgm:pt>
    <dgm:pt modelId="{4FD8F229-EE25-4388-8387-C9C90AD2DC8B}" type="parTrans" cxnId="{C8EE5781-DD61-4FB2-A46F-ED615AE057A6}">
      <dgm:prSet/>
      <dgm:spPr/>
      <dgm:t>
        <a:bodyPr/>
        <a:lstStyle/>
        <a:p>
          <a:endParaRPr lang="es-EC"/>
        </a:p>
      </dgm:t>
    </dgm:pt>
    <dgm:pt modelId="{D15030D1-CEC7-45DD-A7A3-E2142C42F0B1}" type="sibTrans" cxnId="{C8EE5781-DD61-4FB2-A46F-ED615AE057A6}">
      <dgm:prSet/>
      <dgm:spPr/>
      <dgm:t>
        <a:bodyPr/>
        <a:lstStyle/>
        <a:p>
          <a:endParaRPr lang="es-EC"/>
        </a:p>
      </dgm:t>
    </dgm:pt>
    <dgm:pt modelId="{B939267C-7F76-4C85-9E6C-CFF8A0B0FBE6}">
      <dgm:prSet phldrT="[Texto]"/>
      <dgm:spPr/>
      <dgm:t>
        <a:bodyPr/>
        <a:lstStyle/>
        <a:p>
          <a:pPr algn="just"/>
          <a:r>
            <a:rPr lang="es-EC" dirty="0"/>
            <a:t>COPCI está dirigido a la reducción del pago del impuesto a la renta</a:t>
          </a:r>
        </a:p>
      </dgm:t>
    </dgm:pt>
    <dgm:pt modelId="{3CAE1A44-E7F7-4BB6-A669-737B5609E6EB}" type="parTrans" cxnId="{71EB0303-975B-4EE0-A5E0-5F2B0FC3294D}">
      <dgm:prSet/>
      <dgm:spPr/>
      <dgm:t>
        <a:bodyPr/>
        <a:lstStyle/>
        <a:p>
          <a:endParaRPr lang="es-EC"/>
        </a:p>
      </dgm:t>
    </dgm:pt>
    <dgm:pt modelId="{AD67765B-E2D8-40D8-A9A1-DDDB817C7BC2}" type="sibTrans" cxnId="{71EB0303-975B-4EE0-A5E0-5F2B0FC3294D}">
      <dgm:prSet/>
      <dgm:spPr/>
      <dgm:t>
        <a:bodyPr/>
        <a:lstStyle/>
        <a:p>
          <a:endParaRPr lang="es-EC"/>
        </a:p>
      </dgm:t>
    </dgm:pt>
    <dgm:pt modelId="{47AAACEB-63C6-4308-953B-AF964E1F0E9B}">
      <dgm:prSet phldrT="[Texto]"/>
      <dgm:spPr/>
      <dgm:t>
        <a:bodyPr/>
        <a:lstStyle/>
        <a:p>
          <a:pPr algn="just"/>
          <a:r>
            <a:rPr lang="es-EC" dirty="0"/>
            <a:t>Generar mayor productividad y empleo</a:t>
          </a:r>
        </a:p>
      </dgm:t>
    </dgm:pt>
    <dgm:pt modelId="{630C58D8-1486-4AE2-8768-BF878BBFE127}" type="parTrans" cxnId="{FAB84488-F629-46AB-BD70-A9A6CF4C40FA}">
      <dgm:prSet/>
      <dgm:spPr/>
      <dgm:t>
        <a:bodyPr/>
        <a:lstStyle/>
        <a:p>
          <a:endParaRPr lang="es-EC"/>
        </a:p>
      </dgm:t>
    </dgm:pt>
    <dgm:pt modelId="{A537FEE2-4FB8-4F72-97C6-09350CDA14B0}" type="sibTrans" cxnId="{FAB84488-F629-46AB-BD70-A9A6CF4C40FA}">
      <dgm:prSet/>
      <dgm:spPr/>
      <dgm:t>
        <a:bodyPr/>
        <a:lstStyle/>
        <a:p>
          <a:endParaRPr lang="es-EC"/>
        </a:p>
      </dgm:t>
    </dgm:pt>
    <dgm:pt modelId="{663BB778-7142-4711-AE90-0EA46ED4C7A2}">
      <dgm:prSet phldrT="[Texto]"/>
      <dgm:spPr/>
      <dgm:t>
        <a:bodyPr/>
        <a:lstStyle/>
        <a:p>
          <a:pPr algn="just"/>
          <a:r>
            <a:rPr lang="es-EC" dirty="0"/>
            <a:t>Exoneración del pago del Impuesto a la Salida de Divisas</a:t>
          </a:r>
        </a:p>
      </dgm:t>
    </dgm:pt>
    <dgm:pt modelId="{102AE072-CA91-445E-BD3A-F9A2AC4E3BFE}" type="parTrans" cxnId="{F367184E-7538-49A7-B044-F504513C108E}">
      <dgm:prSet/>
      <dgm:spPr/>
      <dgm:t>
        <a:bodyPr/>
        <a:lstStyle/>
        <a:p>
          <a:endParaRPr lang="es-EC"/>
        </a:p>
      </dgm:t>
    </dgm:pt>
    <dgm:pt modelId="{BA1526FD-3AC0-4518-86E6-D6BE351F027D}" type="sibTrans" cxnId="{F367184E-7538-49A7-B044-F504513C108E}">
      <dgm:prSet/>
      <dgm:spPr/>
      <dgm:t>
        <a:bodyPr/>
        <a:lstStyle/>
        <a:p>
          <a:endParaRPr lang="es-EC"/>
        </a:p>
      </dgm:t>
    </dgm:pt>
    <dgm:pt modelId="{DB6A15D2-1FBD-4272-A226-D38E7FE9FCD2}">
      <dgm:prSet phldrT="[Texto]"/>
      <dgm:spPr/>
      <dgm:t>
        <a:bodyPr/>
        <a:lstStyle/>
        <a:p>
          <a:pPr algn="just"/>
          <a:r>
            <a:rPr lang="es-EC" dirty="0"/>
            <a:t>Disminución de 10 puntos porcentuales del impuesto a la renta por reinversión de utilidades </a:t>
          </a:r>
        </a:p>
      </dgm:t>
    </dgm:pt>
    <dgm:pt modelId="{36D4635A-2C5B-49A4-80CC-CCAA73F46C4B}" type="parTrans" cxnId="{DE9E165A-490E-4ACC-8E80-F416EAB94CEF}">
      <dgm:prSet/>
      <dgm:spPr/>
      <dgm:t>
        <a:bodyPr/>
        <a:lstStyle/>
        <a:p>
          <a:endParaRPr lang="es-EC"/>
        </a:p>
      </dgm:t>
    </dgm:pt>
    <dgm:pt modelId="{323D4C69-3229-4A8B-89CE-4B99AD02ACA8}" type="sibTrans" cxnId="{DE9E165A-490E-4ACC-8E80-F416EAB94CEF}">
      <dgm:prSet/>
      <dgm:spPr/>
      <dgm:t>
        <a:bodyPr/>
        <a:lstStyle/>
        <a:p>
          <a:endParaRPr lang="es-EC"/>
        </a:p>
      </dgm:t>
    </dgm:pt>
    <dgm:pt modelId="{49B3CF10-C2C9-4E7E-A2BF-0132FA703489}">
      <dgm:prSet phldrT="[Texto]"/>
      <dgm:spPr/>
      <dgm:t>
        <a:bodyPr/>
        <a:lstStyle/>
        <a:p>
          <a:pPr algn="just"/>
          <a:r>
            <a:rPr lang="es-EC" dirty="0"/>
            <a:t>Rebaja de 3 puntos porcentuales del Impuesto a la Renta 25% al 22%</a:t>
          </a:r>
        </a:p>
      </dgm:t>
    </dgm:pt>
    <dgm:pt modelId="{2F555B5C-3DD7-4704-9F0E-83576DC03AA6}" type="parTrans" cxnId="{D40DC848-05C0-42CE-9C69-089AC061D139}">
      <dgm:prSet/>
      <dgm:spPr/>
      <dgm:t>
        <a:bodyPr/>
        <a:lstStyle/>
        <a:p>
          <a:endParaRPr lang="es-EC"/>
        </a:p>
      </dgm:t>
    </dgm:pt>
    <dgm:pt modelId="{496E8640-880F-437D-8EE9-CE2D0C585D8E}" type="sibTrans" cxnId="{D40DC848-05C0-42CE-9C69-089AC061D139}">
      <dgm:prSet/>
      <dgm:spPr/>
      <dgm:t>
        <a:bodyPr/>
        <a:lstStyle/>
        <a:p>
          <a:endParaRPr lang="es-EC"/>
        </a:p>
      </dgm:t>
    </dgm:pt>
    <dgm:pt modelId="{157EA36A-49E8-4195-8EFB-5BC3F8C10690}" type="pres">
      <dgm:prSet presAssocID="{49EF6D97-930C-4D31-93F7-367848F217B7}" presName="diagram" presStyleCnt="0">
        <dgm:presLayoutVars>
          <dgm:chPref val="1"/>
          <dgm:dir/>
          <dgm:animOne val="branch"/>
          <dgm:animLvl val="lvl"/>
          <dgm:resizeHandles/>
        </dgm:presLayoutVars>
      </dgm:prSet>
      <dgm:spPr/>
    </dgm:pt>
    <dgm:pt modelId="{8F8E5A10-A5AC-4EC5-98A5-B5C43C06E86A}" type="pres">
      <dgm:prSet presAssocID="{69169072-CB8E-4882-AAD5-461110FB053E}" presName="root" presStyleCnt="0"/>
      <dgm:spPr/>
    </dgm:pt>
    <dgm:pt modelId="{F56D8E2B-67A7-4DD2-8804-B6A8EF035B1C}" type="pres">
      <dgm:prSet presAssocID="{69169072-CB8E-4882-AAD5-461110FB053E}" presName="rootComposite" presStyleCnt="0"/>
      <dgm:spPr/>
    </dgm:pt>
    <dgm:pt modelId="{2C75A0C9-E982-4574-BD95-0A2597C25923}" type="pres">
      <dgm:prSet presAssocID="{69169072-CB8E-4882-AAD5-461110FB053E}" presName="rootText" presStyleLbl="node1" presStyleIdx="0" presStyleCnt="2" custScaleX="251746"/>
      <dgm:spPr/>
    </dgm:pt>
    <dgm:pt modelId="{4CD5E44F-F725-4805-B27C-B0F5580ED8FD}" type="pres">
      <dgm:prSet presAssocID="{69169072-CB8E-4882-AAD5-461110FB053E}" presName="rootConnector" presStyleLbl="node1" presStyleIdx="0" presStyleCnt="2"/>
      <dgm:spPr/>
    </dgm:pt>
    <dgm:pt modelId="{AF55DD9D-99C7-42D7-9B21-7852E89499E8}" type="pres">
      <dgm:prSet presAssocID="{69169072-CB8E-4882-AAD5-461110FB053E}" presName="childShape" presStyleCnt="0"/>
      <dgm:spPr/>
    </dgm:pt>
    <dgm:pt modelId="{379AF611-21ED-4CF8-A032-69CAFBED280C}" type="pres">
      <dgm:prSet presAssocID="{4549DD3D-968B-40C7-BE47-8838511392A1}" presName="Name13" presStyleLbl="parChTrans1D2" presStyleIdx="0" presStyleCnt="7"/>
      <dgm:spPr/>
    </dgm:pt>
    <dgm:pt modelId="{4C770DAA-42DD-4FFA-A3B7-C9F3F8252621}" type="pres">
      <dgm:prSet presAssocID="{748F2853-AFCE-498C-8E1A-EC6DDF9F4F75}" presName="childText" presStyleLbl="bgAcc1" presStyleIdx="0" presStyleCnt="7" custScaleX="247837">
        <dgm:presLayoutVars>
          <dgm:bulletEnabled val="1"/>
        </dgm:presLayoutVars>
      </dgm:prSet>
      <dgm:spPr/>
    </dgm:pt>
    <dgm:pt modelId="{36C22347-7DC1-474A-8EF8-F079B8AA70C6}" type="pres">
      <dgm:prSet presAssocID="{DC798585-8418-41E3-88EA-41E2751D8112}" presName="Name13" presStyleLbl="parChTrans1D2" presStyleIdx="1" presStyleCnt="7"/>
      <dgm:spPr/>
    </dgm:pt>
    <dgm:pt modelId="{268A27F1-874B-4065-9CB5-2370388C4619}" type="pres">
      <dgm:prSet presAssocID="{E8C8EE01-93F7-4FAB-AFF1-2CDE72EC8AE0}" presName="childText" presStyleLbl="bgAcc1" presStyleIdx="1" presStyleCnt="7" custScaleX="244313">
        <dgm:presLayoutVars>
          <dgm:bulletEnabled val="1"/>
        </dgm:presLayoutVars>
      </dgm:prSet>
      <dgm:spPr/>
    </dgm:pt>
    <dgm:pt modelId="{18D9BDB8-651B-41F5-B286-3DDE85B0C961}" type="pres">
      <dgm:prSet presAssocID="{36D4635A-2C5B-49A4-80CC-CCAA73F46C4B}" presName="Name13" presStyleLbl="parChTrans1D2" presStyleIdx="2" presStyleCnt="7"/>
      <dgm:spPr/>
    </dgm:pt>
    <dgm:pt modelId="{E651B4DE-9EBE-4858-93F1-B2D5D2F9BCBB}" type="pres">
      <dgm:prSet presAssocID="{DB6A15D2-1FBD-4272-A226-D38E7FE9FCD2}" presName="childText" presStyleLbl="bgAcc1" presStyleIdx="2" presStyleCnt="7" custScaleX="243116">
        <dgm:presLayoutVars>
          <dgm:bulletEnabled val="1"/>
        </dgm:presLayoutVars>
      </dgm:prSet>
      <dgm:spPr/>
    </dgm:pt>
    <dgm:pt modelId="{6FF42BD3-6504-4152-829A-666A0963645B}" type="pres">
      <dgm:prSet presAssocID="{102AE072-CA91-445E-BD3A-F9A2AC4E3BFE}" presName="Name13" presStyleLbl="parChTrans1D2" presStyleIdx="3" presStyleCnt="7"/>
      <dgm:spPr/>
    </dgm:pt>
    <dgm:pt modelId="{64C4474F-F9B7-4EEF-9B41-8AE549536388}" type="pres">
      <dgm:prSet presAssocID="{663BB778-7142-4711-AE90-0EA46ED4C7A2}" presName="childText" presStyleLbl="bgAcc1" presStyleIdx="3" presStyleCnt="7" custScaleX="240677" custLinFactNeighborX="-2136" custLinFactNeighborY="5126">
        <dgm:presLayoutVars>
          <dgm:bulletEnabled val="1"/>
        </dgm:presLayoutVars>
      </dgm:prSet>
      <dgm:spPr/>
    </dgm:pt>
    <dgm:pt modelId="{FBFFAD62-F4C7-4EF7-87F2-ED28E829FC54}" type="pres">
      <dgm:prSet presAssocID="{8081C1FE-D6A9-4B1E-A689-74BCC5E137E1}" presName="root" presStyleCnt="0"/>
      <dgm:spPr/>
    </dgm:pt>
    <dgm:pt modelId="{E2C93E58-51BD-4923-ADBE-23B4227E7554}" type="pres">
      <dgm:prSet presAssocID="{8081C1FE-D6A9-4B1E-A689-74BCC5E137E1}" presName="rootComposite" presStyleCnt="0"/>
      <dgm:spPr/>
    </dgm:pt>
    <dgm:pt modelId="{2A86D4EC-FD6F-4B4C-824E-3680C5908DA5}" type="pres">
      <dgm:prSet presAssocID="{8081C1FE-D6A9-4B1E-A689-74BCC5E137E1}" presName="rootText" presStyleLbl="node1" presStyleIdx="1" presStyleCnt="2" custScaleX="243450"/>
      <dgm:spPr/>
    </dgm:pt>
    <dgm:pt modelId="{021E824C-1E56-4674-B05F-E7F6D0E7DF00}" type="pres">
      <dgm:prSet presAssocID="{8081C1FE-D6A9-4B1E-A689-74BCC5E137E1}" presName="rootConnector" presStyleLbl="node1" presStyleIdx="1" presStyleCnt="2"/>
      <dgm:spPr/>
    </dgm:pt>
    <dgm:pt modelId="{E02125D4-DE61-4BAC-9677-B1C277925FF8}" type="pres">
      <dgm:prSet presAssocID="{8081C1FE-D6A9-4B1E-A689-74BCC5E137E1}" presName="childShape" presStyleCnt="0"/>
      <dgm:spPr/>
    </dgm:pt>
    <dgm:pt modelId="{95395D83-ADA0-444E-9187-276A9043227E}" type="pres">
      <dgm:prSet presAssocID="{3CAE1A44-E7F7-4BB6-A669-737B5609E6EB}" presName="Name13" presStyleLbl="parChTrans1D2" presStyleIdx="4" presStyleCnt="7"/>
      <dgm:spPr/>
    </dgm:pt>
    <dgm:pt modelId="{5DCCE8E8-9ACB-49A4-B128-6259D291E177}" type="pres">
      <dgm:prSet presAssocID="{B939267C-7F76-4C85-9E6C-CFF8A0B0FBE6}" presName="childText" presStyleLbl="bgAcc1" presStyleIdx="4" presStyleCnt="7" custScaleX="243047">
        <dgm:presLayoutVars>
          <dgm:bulletEnabled val="1"/>
        </dgm:presLayoutVars>
      </dgm:prSet>
      <dgm:spPr/>
    </dgm:pt>
    <dgm:pt modelId="{BC270438-71D8-4662-9A18-BD27B96D423E}" type="pres">
      <dgm:prSet presAssocID="{630C58D8-1486-4AE2-8768-BF878BBFE127}" presName="Name13" presStyleLbl="parChTrans1D2" presStyleIdx="5" presStyleCnt="7"/>
      <dgm:spPr/>
    </dgm:pt>
    <dgm:pt modelId="{C2326CB5-46C0-46D5-AFFE-DCEC01778A9C}" type="pres">
      <dgm:prSet presAssocID="{47AAACEB-63C6-4308-953B-AF964E1F0E9B}" presName="childText" presStyleLbl="bgAcc1" presStyleIdx="5" presStyleCnt="7" custScaleX="245183">
        <dgm:presLayoutVars>
          <dgm:bulletEnabled val="1"/>
        </dgm:presLayoutVars>
      </dgm:prSet>
      <dgm:spPr/>
    </dgm:pt>
    <dgm:pt modelId="{862C9026-D6F0-4E58-87AC-6088118F562D}" type="pres">
      <dgm:prSet presAssocID="{2F555B5C-3DD7-4704-9F0E-83576DC03AA6}" presName="Name13" presStyleLbl="parChTrans1D2" presStyleIdx="6" presStyleCnt="7"/>
      <dgm:spPr/>
    </dgm:pt>
    <dgm:pt modelId="{2418A87A-7351-463A-9104-A1CEC24B5E8D}" type="pres">
      <dgm:prSet presAssocID="{49B3CF10-C2C9-4E7E-A2BF-0132FA703489}" presName="childText" presStyleLbl="bgAcc1" presStyleIdx="6" presStyleCnt="7" custScaleX="251591">
        <dgm:presLayoutVars>
          <dgm:bulletEnabled val="1"/>
        </dgm:presLayoutVars>
      </dgm:prSet>
      <dgm:spPr/>
    </dgm:pt>
  </dgm:ptLst>
  <dgm:cxnLst>
    <dgm:cxn modelId="{71EB0303-975B-4EE0-A5E0-5F2B0FC3294D}" srcId="{8081C1FE-D6A9-4B1E-A689-74BCC5E137E1}" destId="{B939267C-7F76-4C85-9E6C-CFF8A0B0FBE6}" srcOrd="0" destOrd="0" parTransId="{3CAE1A44-E7F7-4BB6-A669-737B5609E6EB}" sibTransId="{AD67765B-E2D8-40D8-A9A1-DDDB817C7BC2}"/>
    <dgm:cxn modelId="{26400B08-F83F-4E8E-92A0-7B87112C37A7}" type="presOf" srcId="{49EF6D97-930C-4D31-93F7-367848F217B7}" destId="{157EA36A-49E8-4195-8EFB-5BC3F8C10690}" srcOrd="0" destOrd="0" presId="urn:microsoft.com/office/officeart/2005/8/layout/hierarchy3"/>
    <dgm:cxn modelId="{A8BEDC0D-01F7-4D74-9E88-1183A32EEAA2}" type="presOf" srcId="{8081C1FE-D6A9-4B1E-A689-74BCC5E137E1}" destId="{2A86D4EC-FD6F-4B4C-824E-3680C5908DA5}" srcOrd="0" destOrd="0" presId="urn:microsoft.com/office/officeart/2005/8/layout/hierarchy3"/>
    <dgm:cxn modelId="{EF5CB70F-696F-4D4A-B970-17D3EA2FF492}" srcId="{69169072-CB8E-4882-AAD5-461110FB053E}" destId="{E8C8EE01-93F7-4FAB-AFF1-2CDE72EC8AE0}" srcOrd="1" destOrd="0" parTransId="{DC798585-8418-41E3-88EA-41E2751D8112}" sibTransId="{7D5A34EB-F3D0-4E71-9319-506E015CB15C}"/>
    <dgm:cxn modelId="{C0D89E18-6D1F-4D80-8771-41A4838F193E}" type="presOf" srcId="{49B3CF10-C2C9-4E7E-A2BF-0132FA703489}" destId="{2418A87A-7351-463A-9104-A1CEC24B5E8D}" srcOrd="0" destOrd="0" presId="urn:microsoft.com/office/officeart/2005/8/layout/hierarchy3"/>
    <dgm:cxn modelId="{32688F25-11CB-4898-93DF-BBAC19357FFD}" type="presOf" srcId="{69169072-CB8E-4882-AAD5-461110FB053E}" destId="{2C75A0C9-E982-4574-BD95-0A2597C25923}" srcOrd="0" destOrd="0" presId="urn:microsoft.com/office/officeart/2005/8/layout/hierarchy3"/>
    <dgm:cxn modelId="{8BCA3E28-A0E8-4C42-A4F8-62B8B4D7A4C9}" type="presOf" srcId="{663BB778-7142-4711-AE90-0EA46ED4C7A2}" destId="{64C4474F-F9B7-4EEF-9B41-8AE549536388}" srcOrd="0" destOrd="0" presId="urn:microsoft.com/office/officeart/2005/8/layout/hierarchy3"/>
    <dgm:cxn modelId="{001EB634-82EC-4F7C-AED7-331966A3E3CD}" type="presOf" srcId="{69169072-CB8E-4882-AAD5-461110FB053E}" destId="{4CD5E44F-F725-4805-B27C-B0F5580ED8FD}" srcOrd="1" destOrd="0" presId="urn:microsoft.com/office/officeart/2005/8/layout/hierarchy3"/>
    <dgm:cxn modelId="{62C11361-1A8D-4775-A92F-E2B41DC1087E}" srcId="{49EF6D97-930C-4D31-93F7-367848F217B7}" destId="{69169072-CB8E-4882-AAD5-461110FB053E}" srcOrd="0" destOrd="0" parTransId="{530785B0-A758-45F6-99B9-BF4E6D7B84A3}" sibTransId="{F1C1C3F4-ECC7-43C9-8BB7-20B715460EBE}"/>
    <dgm:cxn modelId="{1B2B9341-8974-4D0F-AFE7-6F46F425B207}" type="presOf" srcId="{102AE072-CA91-445E-BD3A-F9A2AC4E3BFE}" destId="{6FF42BD3-6504-4152-829A-666A0963645B}" srcOrd="0" destOrd="0" presId="urn:microsoft.com/office/officeart/2005/8/layout/hierarchy3"/>
    <dgm:cxn modelId="{A4DE1043-E5A6-4433-9740-AEE6AB0D134B}" type="presOf" srcId="{36D4635A-2C5B-49A4-80CC-CCAA73F46C4B}" destId="{18D9BDB8-651B-41F5-B286-3DDE85B0C961}" srcOrd="0" destOrd="0" presId="urn:microsoft.com/office/officeart/2005/8/layout/hierarchy3"/>
    <dgm:cxn modelId="{D40DC848-05C0-42CE-9C69-089AC061D139}" srcId="{8081C1FE-D6A9-4B1E-A689-74BCC5E137E1}" destId="{49B3CF10-C2C9-4E7E-A2BF-0132FA703489}" srcOrd="2" destOrd="0" parTransId="{2F555B5C-3DD7-4704-9F0E-83576DC03AA6}" sibTransId="{496E8640-880F-437D-8EE9-CE2D0C585D8E}"/>
    <dgm:cxn modelId="{F367184E-7538-49A7-B044-F504513C108E}" srcId="{69169072-CB8E-4882-AAD5-461110FB053E}" destId="{663BB778-7142-4711-AE90-0EA46ED4C7A2}" srcOrd="3" destOrd="0" parTransId="{102AE072-CA91-445E-BD3A-F9A2AC4E3BFE}" sibTransId="{BA1526FD-3AC0-4518-86E6-D6BE351F027D}"/>
    <dgm:cxn modelId="{5C541A77-C94B-4A1D-9433-FB42F360E08C}" type="presOf" srcId="{DC798585-8418-41E3-88EA-41E2751D8112}" destId="{36C22347-7DC1-474A-8EF8-F079B8AA70C6}" srcOrd="0" destOrd="0" presId="urn:microsoft.com/office/officeart/2005/8/layout/hierarchy3"/>
    <dgm:cxn modelId="{DE9E165A-490E-4ACC-8E80-F416EAB94CEF}" srcId="{69169072-CB8E-4882-AAD5-461110FB053E}" destId="{DB6A15D2-1FBD-4272-A226-D38E7FE9FCD2}" srcOrd="2" destOrd="0" parTransId="{36D4635A-2C5B-49A4-80CC-CCAA73F46C4B}" sibTransId="{323D4C69-3229-4A8B-89CE-4B99AD02ACA8}"/>
    <dgm:cxn modelId="{C8EE5781-DD61-4FB2-A46F-ED615AE057A6}" srcId="{49EF6D97-930C-4D31-93F7-367848F217B7}" destId="{8081C1FE-D6A9-4B1E-A689-74BCC5E137E1}" srcOrd="1" destOrd="0" parTransId="{4FD8F229-EE25-4388-8387-C9C90AD2DC8B}" sibTransId="{D15030D1-CEC7-45DD-A7A3-E2142C42F0B1}"/>
    <dgm:cxn modelId="{FD4EC685-D92E-4F87-A2FB-EEB7396BCFB4}" type="presOf" srcId="{B939267C-7F76-4C85-9E6C-CFF8A0B0FBE6}" destId="{5DCCE8E8-9ACB-49A4-B128-6259D291E177}" srcOrd="0" destOrd="0" presId="urn:microsoft.com/office/officeart/2005/8/layout/hierarchy3"/>
    <dgm:cxn modelId="{01C6B687-9458-4DF2-8207-A68A33673BDE}" type="presOf" srcId="{4549DD3D-968B-40C7-BE47-8838511392A1}" destId="{379AF611-21ED-4CF8-A032-69CAFBED280C}" srcOrd="0" destOrd="0" presId="urn:microsoft.com/office/officeart/2005/8/layout/hierarchy3"/>
    <dgm:cxn modelId="{FAB84488-F629-46AB-BD70-A9A6CF4C40FA}" srcId="{8081C1FE-D6A9-4B1E-A689-74BCC5E137E1}" destId="{47AAACEB-63C6-4308-953B-AF964E1F0E9B}" srcOrd="1" destOrd="0" parTransId="{630C58D8-1486-4AE2-8768-BF878BBFE127}" sibTransId="{A537FEE2-4FB8-4F72-97C6-09350CDA14B0}"/>
    <dgm:cxn modelId="{3F25DE89-7EED-4157-A63A-C023B5E4977E}" type="presOf" srcId="{748F2853-AFCE-498C-8E1A-EC6DDF9F4F75}" destId="{4C770DAA-42DD-4FFA-A3B7-C9F3F8252621}" srcOrd="0" destOrd="0" presId="urn:microsoft.com/office/officeart/2005/8/layout/hierarchy3"/>
    <dgm:cxn modelId="{2D6BD2A8-D070-4024-9372-A2EBA12B52AB}" type="presOf" srcId="{3CAE1A44-E7F7-4BB6-A669-737B5609E6EB}" destId="{95395D83-ADA0-444E-9187-276A9043227E}" srcOrd="0" destOrd="0" presId="urn:microsoft.com/office/officeart/2005/8/layout/hierarchy3"/>
    <dgm:cxn modelId="{0E5658D5-A46E-48C7-9162-EDA7D0D12A18}" srcId="{69169072-CB8E-4882-AAD5-461110FB053E}" destId="{748F2853-AFCE-498C-8E1A-EC6DDF9F4F75}" srcOrd="0" destOrd="0" parTransId="{4549DD3D-968B-40C7-BE47-8838511392A1}" sibTransId="{BF2D8113-5FBB-4621-89CB-8AA7FA6D5699}"/>
    <dgm:cxn modelId="{084375DB-4559-4D5C-B1A1-BC3982A7D451}" type="presOf" srcId="{47AAACEB-63C6-4308-953B-AF964E1F0E9B}" destId="{C2326CB5-46C0-46D5-AFFE-DCEC01778A9C}" srcOrd="0" destOrd="0" presId="urn:microsoft.com/office/officeart/2005/8/layout/hierarchy3"/>
    <dgm:cxn modelId="{750CD9DD-5193-42EF-AEC9-7627B06BC9DC}" type="presOf" srcId="{DB6A15D2-1FBD-4272-A226-D38E7FE9FCD2}" destId="{E651B4DE-9EBE-4858-93F1-B2D5D2F9BCBB}" srcOrd="0" destOrd="0" presId="urn:microsoft.com/office/officeart/2005/8/layout/hierarchy3"/>
    <dgm:cxn modelId="{6CA148E5-A506-4075-A67C-82E23FE0CB71}" type="presOf" srcId="{2F555B5C-3DD7-4704-9F0E-83576DC03AA6}" destId="{862C9026-D6F0-4E58-87AC-6088118F562D}" srcOrd="0" destOrd="0" presId="urn:microsoft.com/office/officeart/2005/8/layout/hierarchy3"/>
    <dgm:cxn modelId="{B62E0CEB-89F2-4461-AC2B-F3732C4FF0A2}" type="presOf" srcId="{8081C1FE-D6A9-4B1E-A689-74BCC5E137E1}" destId="{021E824C-1E56-4674-B05F-E7F6D0E7DF00}" srcOrd="1" destOrd="0" presId="urn:microsoft.com/office/officeart/2005/8/layout/hierarchy3"/>
    <dgm:cxn modelId="{B03662EB-7E04-4EF2-B7B2-E1C2E9727BF3}" type="presOf" srcId="{E8C8EE01-93F7-4FAB-AFF1-2CDE72EC8AE0}" destId="{268A27F1-874B-4065-9CB5-2370388C4619}" srcOrd="0" destOrd="0" presId="urn:microsoft.com/office/officeart/2005/8/layout/hierarchy3"/>
    <dgm:cxn modelId="{2BA264EE-311C-4AB8-9484-BEEDD37D74CA}" type="presOf" srcId="{630C58D8-1486-4AE2-8768-BF878BBFE127}" destId="{BC270438-71D8-4662-9A18-BD27B96D423E}" srcOrd="0" destOrd="0" presId="urn:microsoft.com/office/officeart/2005/8/layout/hierarchy3"/>
    <dgm:cxn modelId="{2BEEB2E1-DD0E-4573-921D-1A1025D70B21}" type="presParOf" srcId="{157EA36A-49E8-4195-8EFB-5BC3F8C10690}" destId="{8F8E5A10-A5AC-4EC5-98A5-B5C43C06E86A}" srcOrd="0" destOrd="0" presId="urn:microsoft.com/office/officeart/2005/8/layout/hierarchy3"/>
    <dgm:cxn modelId="{2B1B88A9-3618-4D94-A3C9-C4AD6520FFC6}" type="presParOf" srcId="{8F8E5A10-A5AC-4EC5-98A5-B5C43C06E86A}" destId="{F56D8E2B-67A7-4DD2-8804-B6A8EF035B1C}" srcOrd="0" destOrd="0" presId="urn:microsoft.com/office/officeart/2005/8/layout/hierarchy3"/>
    <dgm:cxn modelId="{0BE2B3C5-6EEA-45B5-9C2D-97F310A8E923}" type="presParOf" srcId="{F56D8E2B-67A7-4DD2-8804-B6A8EF035B1C}" destId="{2C75A0C9-E982-4574-BD95-0A2597C25923}" srcOrd="0" destOrd="0" presId="urn:microsoft.com/office/officeart/2005/8/layout/hierarchy3"/>
    <dgm:cxn modelId="{0411B5F9-8F57-421C-B72C-FF27C46F86D4}" type="presParOf" srcId="{F56D8E2B-67A7-4DD2-8804-B6A8EF035B1C}" destId="{4CD5E44F-F725-4805-B27C-B0F5580ED8FD}" srcOrd="1" destOrd="0" presId="urn:microsoft.com/office/officeart/2005/8/layout/hierarchy3"/>
    <dgm:cxn modelId="{50602009-3DD0-42C8-8579-B9194640E1B3}" type="presParOf" srcId="{8F8E5A10-A5AC-4EC5-98A5-B5C43C06E86A}" destId="{AF55DD9D-99C7-42D7-9B21-7852E89499E8}" srcOrd="1" destOrd="0" presId="urn:microsoft.com/office/officeart/2005/8/layout/hierarchy3"/>
    <dgm:cxn modelId="{9ADA51FE-B13E-4D1B-A264-E4D389DCD970}" type="presParOf" srcId="{AF55DD9D-99C7-42D7-9B21-7852E89499E8}" destId="{379AF611-21ED-4CF8-A032-69CAFBED280C}" srcOrd="0" destOrd="0" presId="urn:microsoft.com/office/officeart/2005/8/layout/hierarchy3"/>
    <dgm:cxn modelId="{5165E74F-F730-4EEB-B042-0F6662A762BF}" type="presParOf" srcId="{AF55DD9D-99C7-42D7-9B21-7852E89499E8}" destId="{4C770DAA-42DD-4FFA-A3B7-C9F3F8252621}" srcOrd="1" destOrd="0" presId="urn:microsoft.com/office/officeart/2005/8/layout/hierarchy3"/>
    <dgm:cxn modelId="{B00DC843-29D3-4608-BCCB-9D76097670C0}" type="presParOf" srcId="{AF55DD9D-99C7-42D7-9B21-7852E89499E8}" destId="{36C22347-7DC1-474A-8EF8-F079B8AA70C6}" srcOrd="2" destOrd="0" presId="urn:microsoft.com/office/officeart/2005/8/layout/hierarchy3"/>
    <dgm:cxn modelId="{399EC409-5623-4F25-86F0-D49A62926A7D}" type="presParOf" srcId="{AF55DD9D-99C7-42D7-9B21-7852E89499E8}" destId="{268A27F1-874B-4065-9CB5-2370388C4619}" srcOrd="3" destOrd="0" presId="urn:microsoft.com/office/officeart/2005/8/layout/hierarchy3"/>
    <dgm:cxn modelId="{0169BE19-8F0F-4C44-909F-C66471B6FF4A}" type="presParOf" srcId="{AF55DD9D-99C7-42D7-9B21-7852E89499E8}" destId="{18D9BDB8-651B-41F5-B286-3DDE85B0C961}" srcOrd="4" destOrd="0" presId="urn:microsoft.com/office/officeart/2005/8/layout/hierarchy3"/>
    <dgm:cxn modelId="{E719ADE5-2A36-4B03-8920-A6CA24826373}" type="presParOf" srcId="{AF55DD9D-99C7-42D7-9B21-7852E89499E8}" destId="{E651B4DE-9EBE-4858-93F1-B2D5D2F9BCBB}" srcOrd="5" destOrd="0" presId="urn:microsoft.com/office/officeart/2005/8/layout/hierarchy3"/>
    <dgm:cxn modelId="{67BBCC45-6005-443A-9723-9EE1A7BF8034}" type="presParOf" srcId="{AF55DD9D-99C7-42D7-9B21-7852E89499E8}" destId="{6FF42BD3-6504-4152-829A-666A0963645B}" srcOrd="6" destOrd="0" presId="urn:microsoft.com/office/officeart/2005/8/layout/hierarchy3"/>
    <dgm:cxn modelId="{45EBBF12-2559-44E7-83BE-4F636AFBCC63}" type="presParOf" srcId="{AF55DD9D-99C7-42D7-9B21-7852E89499E8}" destId="{64C4474F-F9B7-4EEF-9B41-8AE549536388}" srcOrd="7" destOrd="0" presId="urn:microsoft.com/office/officeart/2005/8/layout/hierarchy3"/>
    <dgm:cxn modelId="{8678033A-289F-49D2-94BC-72D758D5A53E}" type="presParOf" srcId="{157EA36A-49E8-4195-8EFB-5BC3F8C10690}" destId="{FBFFAD62-F4C7-4EF7-87F2-ED28E829FC54}" srcOrd="1" destOrd="0" presId="urn:microsoft.com/office/officeart/2005/8/layout/hierarchy3"/>
    <dgm:cxn modelId="{EB2C98F4-8E27-413E-AAED-40C2B1EA6328}" type="presParOf" srcId="{FBFFAD62-F4C7-4EF7-87F2-ED28E829FC54}" destId="{E2C93E58-51BD-4923-ADBE-23B4227E7554}" srcOrd="0" destOrd="0" presId="urn:microsoft.com/office/officeart/2005/8/layout/hierarchy3"/>
    <dgm:cxn modelId="{07486ED4-A6F4-40F7-8FD4-73A9E935380B}" type="presParOf" srcId="{E2C93E58-51BD-4923-ADBE-23B4227E7554}" destId="{2A86D4EC-FD6F-4B4C-824E-3680C5908DA5}" srcOrd="0" destOrd="0" presId="urn:microsoft.com/office/officeart/2005/8/layout/hierarchy3"/>
    <dgm:cxn modelId="{C3B0710D-B173-44AF-B4FB-1A8628FF398D}" type="presParOf" srcId="{E2C93E58-51BD-4923-ADBE-23B4227E7554}" destId="{021E824C-1E56-4674-B05F-E7F6D0E7DF00}" srcOrd="1" destOrd="0" presId="urn:microsoft.com/office/officeart/2005/8/layout/hierarchy3"/>
    <dgm:cxn modelId="{EAE94CE8-4564-4FAB-B098-0C1391A9C2B8}" type="presParOf" srcId="{FBFFAD62-F4C7-4EF7-87F2-ED28E829FC54}" destId="{E02125D4-DE61-4BAC-9677-B1C277925FF8}" srcOrd="1" destOrd="0" presId="urn:microsoft.com/office/officeart/2005/8/layout/hierarchy3"/>
    <dgm:cxn modelId="{2667CD1A-F4F5-4ADA-BE0C-A76FB4BA8203}" type="presParOf" srcId="{E02125D4-DE61-4BAC-9677-B1C277925FF8}" destId="{95395D83-ADA0-444E-9187-276A9043227E}" srcOrd="0" destOrd="0" presId="urn:microsoft.com/office/officeart/2005/8/layout/hierarchy3"/>
    <dgm:cxn modelId="{57070D6E-ACEC-4899-9A55-549E89EF3000}" type="presParOf" srcId="{E02125D4-DE61-4BAC-9677-B1C277925FF8}" destId="{5DCCE8E8-9ACB-49A4-B128-6259D291E177}" srcOrd="1" destOrd="0" presId="urn:microsoft.com/office/officeart/2005/8/layout/hierarchy3"/>
    <dgm:cxn modelId="{38C48158-2EB2-40B5-811E-68C3E16EB824}" type="presParOf" srcId="{E02125D4-DE61-4BAC-9677-B1C277925FF8}" destId="{BC270438-71D8-4662-9A18-BD27B96D423E}" srcOrd="2" destOrd="0" presId="urn:microsoft.com/office/officeart/2005/8/layout/hierarchy3"/>
    <dgm:cxn modelId="{76BDC5D2-4716-4046-AFB2-A79956C3BEDF}" type="presParOf" srcId="{E02125D4-DE61-4BAC-9677-B1C277925FF8}" destId="{C2326CB5-46C0-46D5-AFFE-DCEC01778A9C}" srcOrd="3" destOrd="0" presId="urn:microsoft.com/office/officeart/2005/8/layout/hierarchy3"/>
    <dgm:cxn modelId="{DA36FD7D-DA13-4217-A5A3-99F5C7783DAF}" type="presParOf" srcId="{E02125D4-DE61-4BAC-9677-B1C277925FF8}" destId="{862C9026-D6F0-4E58-87AC-6088118F562D}" srcOrd="4" destOrd="0" presId="urn:microsoft.com/office/officeart/2005/8/layout/hierarchy3"/>
    <dgm:cxn modelId="{5980B85A-30C3-4C06-AFB7-B1CBD97B67B4}" type="presParOf" srcId="{E02125D4-DE61-4BAC-9677-B1C277925FF8}" destId="{2418A87A-7351-463A-9104-A1CEC24B5E8D}"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D8ACCFE-E328-4E29-BFFB-F3A36D066C8E}"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C"/>
        </a:p>
      </dgm:t>
    </dgm:pt>
    <dgm:pt modelId="{0D4B02B7-87B9-48A4-8FCB-CBB8AC5ECB39}">
      <dgm:prSet phldrT="[Texto]"/>
      <dgm:spPr/>
      <dgm:t>
        <a:bodyPr/>
        <a:lstStyle/>
        <a:p>
          <a:pPr algn="ctr"/>
          <a:r>
            <a:rPr lang="es-EC" dirty="0"/>
            <a:t>La producción en el cantón</a:t>
          </a:r>
        </a:p>
      </dgm:t>
    </dgm:pt>
    <dgm:pt modelId="{40D68025-AB41-43D3-A4C2-1C1EB9A3E90D}" type="parTrans" cxnId="{F1E81174-7258-40C6-B9EB-DA456C599040}">
      <dgm:prSet/>
      <dgm:spPr/>
      <dgm:t>
        <a:bodyPr/>
        <a:lstStyle/>
        <a:p>
          <a:pPr algn="ctr"/>
          <a:endParaRPr lang="es-EC"/>
        </a:p>
      </dgm:t>
    </dgm:pt>
    <dgm:pt modelId="{CC94BEA3-D336-4C64-821B-D6D3B572C732}" type="sibTrans" cxnId="{F1E81174-7258-40C6-B9EB-DA456C599040}">
      <dgm:prSet/>
      <dgm:spPr/>
      <dgm:t>
        <a:bodyPr/>
        <a:lstStyle/>
        <a:p>
          <a:pPr algn="ctr"/>
          <a:endParaRPr lang="es-EC"/>
        </a:p>
      </dgm:t>
    </dgm:pt>
    <dgm:pt modelId="{C29B9B0F-8DAE-429D-BEB0-72E26E58EF88}">
      <dgm:prSet phldrT="[Texto]"/>
      <dgm:spPr/>
      <dgm:t>
        <a:bodyPr/>
        <a:lstStyle/>
        <a:p>
          <a:pPr algn="ctr"/>
          <a:r>
            <a:rPr lang="es-EC" dirty="0"/>
            <a:t>A evolucionado de las actividades primarias</a:t>
          </a:r>
        </a:p>
      </dgm:t>
    </dgm:pt>
    <dgm:pt modelId="{D782AD64-E7A8-44E9-B0FF-4E4E5271B8FF}" type="parTrans" cxnId="{7E233DF0-872E-4475-ACF4-179FB2E57552}">
      <dgm:prSet/>
      <dgm:spPr/>
      <dgm:t>
        <a:bodyPr/>
        <a:lstStyle/>
        <a:p>
          <a:pPr algn="ctr"/>
          <a:endParaRPr lang="es-EC"/>
        </a:p>
      </dgm:t>
    </dgm:pt>
    <dgm:pt modelId="{0736A2BE-28E8-42EB-92A4-D4545BE47B55}" type="sibTrans" cxnId="{7E233DF0-872E-4475-ACF4-179FB2E57552}">
      <dgm:prSet/>
      <dgm:spPr/>
      <dgm:t>
        <a:bodyPr/>
        <a:lstStyle/>
        <a:p>
          <a:pPr algn="ctr"/>
          <a:endParaRPr lang="es-EC"/>
        </a:p>
      </dgm:t>
    </dgm:pt>
    <dgm:pt modelId="{F9EE573A-6BBF-4993-9795-513B4E593906}">
      <dgm:prSet phldrT="[Texto]"/>
      <dgm:spPr/>
      <dgm:t>
        <a:bodyPr/>
        <a:lstStyle/>
        <a:p>
          <a:pPr algn="ctr"/>
          <a:r>
            <a:rPr lang="es-EC" dirty="0"/>
            <a:t>Industrias desarrolladas</a:t>
          </a:r>
        </a:p>
      </dgm:t>
    </dgm:pt>
    <dgm:pt modelId="{4F7B4348-2F8F-4213-B8DA-C6F7D340C688}" type="parTrans" cxnId="{A2A48053-17AE-4C4F-B77B-02CCB7CE7476}">
      <dgm:prSet/>
      <dgm:spPr/>
      <dgm:t>
        <a:bodyPr/>
        <a:lstStyle/>
        <a:p>
          <a:pPr algn="ctr"/>
          <a:endParaRPr lang="es-EC"/>
        </a:p>
      </dgm:t>
    </dgm:pt>
    <dgm:pt modelId="{6037EEC3-7305-4CD7-9222-E2A833E6E750}" type="sibTrans" cxnId="{A2A48053-17AE-4C4F-B77B-02CCB7CE7476}">
      <dgm:prSet/>
      <dgm:spPr/>
      <dgm:t>
        <a:bodyPr/>
        <a:lstStyle/>
        <a:p>
          <a:pPr algn="ctr"/>
          <a:endParaRPr lang="es-EC"/>
        </a:p>
      </dgm:t>
    </dgm:pt>
    <dgm:pt modelId="{6DCDD583-FEF3-4BEE-B56A-CF1C6DEC6080}">
      <dgm:prSet phldrT="[Texto]"/>
      <dgm:spPr/>
      <dgm:t>
        <a:bodyPr/>
        <a:lstStyle/>
        <a:p>
          <a:pPr algn="ctr"/>
          <a:r>
            <a:rPr lang="es-EC" dirty="0"/>
            <a:t>102 industrias</a:t>
          </a:r>
        </a:p>
      </dgm:t>
    </dgm:pt>
    <dgm:pt modelId="{E481ADB4-3A5F-49C3-8CE1-3B5AE9E6BFB1}" type="parTrans" cxnId="{B9B7C88D-6B20-43A5-BA93-571C5A5B2DA8}">
      <dgm:prSet/>
      <dgm:spPr/>
      <dgm:t>
        <a:bodyPr/>
        <a:lstStyle/>
        <a:p>
          <a:pPr algn="ctr"/>
          <a:endParaRPr lang="es-EC"/>
        </a:p>
      </dgm:t>
    </dgm:pt>
    <dgm:pt modelId="{F8B44F04-2606-4298-8BA0-0275C46BE8F8}" type="sibTrans" cxnId="{B9B7C88D-6B20-43A5-BA93-571C5A5B2DA8}">
      <dgm:prSet/>
      <dgm:spPr/>
      <dgm:t>
        <a:bodyPr/>
        <a:lstStyle/>
        <a:p>
          <a:pPr algn="ctr"/>
          <a:endParaRPr lang="es-EC"/>
        </a:p>
      </dgm:t>
    </dgm:pt>
    <dgm:pt modelId="{CABC885B-D31A-432C-B890-0A69598DD76F}">
      <dgm:prSet phldrT="[Texto]"/>
      <dgm:spPr/>
      <dgm:t>
        <a:bodyPr/>
        <a:lstStyle/>
        <a:p>
          <a:pPr algn="ctr"/>
          <a:r>
            <a:rPr lang="es-EC" dirty="0"/>
            <a:t>Productos alimenticios, textiles, industria metálica, entre otras</a:t>
          </a:r>
        </a:p>
      </dgm:t>
    </dgm:pt>
    <dgm:pt modelId="{F89129FB-07FC-40AC-89DC-E8A830FFB1D3}" type="parTrans" cxnId="{C26F95FC-7EE1-43D2-9531-34D6D2D4DCD5}">
      <dgm:prSet/>
      <dgm:spPr/>
      <dgm:t>
        <a:bodyPr/>
        <a:lstStyle/>
        <a:p>
          <a:pPr algn="ctr"/>
          <a:endParaRPr lang="es-EC"/>
        </a:p>
      </dgm:t>
    </dgm:pt>
    <dgm:pt modelId="{A34C5AC9-04B1-48E1-9163-988CE2F0CDB8}" type="sibTrans" cxnId="{C26F95FC-7EE1-43D2-9531-34D6D2D4DCD5}">
      <dgm:prSet/>
      <dgm:spPr/>
      <dgm:t>
        <a:bodyPr/>
        <a:lstStyle/>
        <a:p>
          <a:pPr algn="ctr"/>
          <a:endParaRPr lang="es-EC"/>
        </a:p>
      </dgm:t>
    </dgm:pt>
    <dgm:pt modelId="{C63229AE-2B0C-4C2A-9278-79B6CC89CE55}" type="pres">
      <dgm:prSet presAssocID="{9D8ACCFE-E328-4E29-BFFB-F3A36D066C8E}" presName="diagram" presStyleCnt="0">
        <dgm:presLayoutVars>
          <dgm:dir/>
          <dgm:resizeHandles val="exact"/>
        </dgm:presLayoutVars>
      </dgm:prSet>
      <dgm:spPr/>
    </dgm:pt>
    <dgm:pt modelId="{B550B19F-7069-456B-A5A2-20704ED34BE4}" type="pres">
      <dgm:prSet presAssocID="{0D4B02B7-87B9-48A4-8FCB-CBB8AC5ECB39}" presName="node" presStyleLbl="node1" presStyleIdx="0" presStyleCnt="5">
        <dgm:presLayoutVars>
          <dgm:bulletEnabled val="1"/>
        </dgm:presLayoutVars>
      </dgm:prSet>
      <dgm:spPr/>
    </dgm:pt>
    <dgm:pt modelId="{A952CE56-B4E5-4216-B093-383DE176C40E}" type="pres">
      <dgm:prSet presAssocID="{CC94BEA3-D336-4C64-821B-D6D3B572C732}" presName="sibTrans" presStyleCnt="0"/>
      <dgm:spPr/>
    </dgm:pt>
    <dgm:pt modelId="{01CFC329-3E45-4A94-911E-1B740B61A08D}" type="pres">
      <dgm:prSet presAssocID="{C29B9B0F-8DAE-429D-BEB0-72E26E58EF88}" presName="node" presStyleLbl="node1" presStyleIdx="1" presStyleCnt="5">
        <dgm:presLayoutVars>
          <dgm:bulletEnabled val="1"/>
        </dgm:presLayoutVars>
      </dgm:prSet>
      <dgm:spPr/>
    </dgm:pt>
    <dgm:pt modelId="{2D64B91C-9E11-4B00-B686-2AA61218BFEB}" type="pres">
      <dgm:prSet presAssocID="{0736A2BE-28E8-42EB-92A4-D4545BE47B55}" presName="sibTrans" presStyleCnt="0"/>
      <dgm:spPr/>
    </dgm:pt>
    <dgm:pt modelId="{5AD474A9-5701-4508-B472-05E694EE0D54}" type="pres">
      <dgm:prSet presAssocID="{F9EE573A-6BBF-4993-9795-513B4E593906}" presName="node" presStyleLbl="node1" presStyleIdx="2" presStyleCnt="5">
        <dgm:presLayoutVars>
          <dgm:bulletEnabled val="1"/>
        </dgm:presLayoutVars>
      </dgm:prSet>
      <dgm:spPr/>
    </dgm:pt>
    <dgm:pt modelId="{1FF50C8C-09CB-40A3-8928-0E31773A6D5B}" type="pres">
      <dgm:prSet presAssocID="{6037EEC3-7305-4CD7-9222-E2A833E6E750}" presName="sibTrans" presStyleCnt="0"/>
      <dgm:spPr/>
    </dgm:pt>
    <dgm:pt modelId="{7E3C94E3-F01D-47FE-AB30-65041E86FD1C}" type="pres">
      <dgm:prSet presAssocID="{6DCDD583-FEF3-4BEE-B56A-CF1C6DEC6080}" presName="node" presStyleLbl="node1" presStyleIdx="3" presStyleCnt="5">
        <dgm:presLayoutVars>
          <dgm:bulletEnabled val="1"/>
        </dgm:presLayoutVars>
      </dgm:prSet>
      <dgm:spPr/>
    </dgm:pt>
    <dgm:pt modelId="{9AB922B5-8483-4CD5-98B4-5CA276DEE758}" type="pres">
      <dgm:prSet presAssocID="{F8B44F04-2606-4298-8BA0-0275C46BE8F8}" presName="sibTrans" presStyleCnt="0"/>
      <dgm:spPr/>
    </dgm:pt>
    <dgm:pt modelId="{34512C39-AB40-48CD-A5A5-F9EAC32AC307}" type="pres">
      <dgm:prSet presAssocID="{CABC885B-D31A-432C-B890-0A69598DD76F}" presName="node" presStyleLbl="node1" presStyleIdx="4" presStyleCnt="5">
        <dgm:presLayoutVars>
          <dgm:bulletEnabled val="1"/>
        </dgm:presLayoutVars>
      </dgm:prSet>
      <dgm:spPr/>
    </dgm:pt>
  </dgm:ptLst>
  <dgm:cxnLst>
    <dgm:cxn modelId="{F37B0017-A3BC-4172-A0A8-A4699AB33159}" type="presOf" srcId="{CABC885B-D31A-432C-B890-0A69598DD76F}" destId="{34512C39-AB40-48CD-A5A5-F9EAC32AC307}" srcOrd="0" destOrd="0" presId="urn:microsoft.com/office/officeart/2005/8/layout/default"/>
    <dgm:cxn modelId="{A2A48053-17AE-4C4F-B77B-02CCB7CE7476}" srcId="{9D8ACCFE-E328-4E29-BFFB-F3A36D066C8E}" destId="{F9EE573A-6BBF-4993-9795-513B4E593906}" srcOrd="2" destOrd="0" parTransId="{4F7B4348-2F8F-4213-B8DA-C6F7D340C688}" sibTransId="{6037EEC3-7305-4CD7-9222-E2A833E6E750}"/>
    <dgm:cxn modelId="{F1E81174-7258-40C6-B9EB-DA456C599040}" srcId="{9D8ACCFE-E328-4E29-BFFB-F3A36D066C8E}" destId="{0D4B02B7-87B9-48A4-8FCB-CBB8AC5ECB39}" srcOrd="0" destOrd="0" parTransId="{40D68025-AB41-43D3-A4C2-1C1EB9A3E90D}" sibTransId="{CC94BEA3-D336-4C64-821B-D6D3B572C732}"/>
    <dgm:cxn modelId="{3C82E45A-3ABC-489A-97F3-D8360FDE4773}" type="presOf" srcId="{C29B9B0F-8DAE-429D-BEB0-72E26E58EF88}" destId="{01CFC329-3E45-4A94-911E-1B740B61A08D}" srcOrd="0" destOrd="0" presId="urn:microsoft.com/office/officeart/2005/8/layout/default"/>
    <dgm:cxn modelId="{1E9F5A86-2F7F-4332-A9F2-7D5CF4726D6D}" type="presOf" srcId="{0D4B02B7-87B9-48A4-8FCB-CBB8AC5ECB39}" destId="{B550B19F-7069-456B-A5A2-20704ED34BE4}" srcOrd="0" destOrd="0" presId="urn:microsoft.com/office/officeart/2005/8/layout/default"/>
    <dgm:cxn modelId="{B9B7C88D-6B20-43A5-BA93-571C5A5B2DA8}" srcId="{9D8ACCFE-E328-4E29-BFFB-F3A36D066C8E}" destId="{6DCDD583-FEF3-4BEE-B56A-CF1C6DEC6080}" srcOrd="3" destOrd="0" parTransId="{E481ADB4-3A5F-49C3-8CE1-3B5AE9E6BFB1}" sibTransId="{F8B44F04-2606-4298-8BA0-0275C46BE8F8}"/>
    <dgm:cxn modelId="{77CFECB0-D670-411D-9F0F-161FD1799585}" type="presOf" srcId="{6DCDD583-FEF3-4BEE-B56A-CF1C6DEC6080}" destId="{7E3C94E3-F01D-47FE-AB30-65041E86FD1C}" srcOrd="0" destOrd="0" presId="urn:microsoft.com/office/officeart/2005/8/layout/default"/>
    <dgm:cxn modelId="{5C2171E6-DD1E-48BC-B59E-6CF227699E31}" type="presOf" srcId="{9D8ACCFE-E328-4E29-BFFB-F3A36D066C8E}" destId="{C63229AE-2B0C-4C2A-9278-79B6CC89CE55}" srcOrd="0" destOrd="0" presId="urn:microsoft.com/office/officeart/2005/8/layout/default"/>
    <dgm:cxn modelId="{7E233DF0-872E-4475-ACF4-179FB2E57552}" srcId="{9D8ACCFE-E328-4E29-BFFB-F3A36D066C8E}" destId="{C29B9B0F-8DAE-429D-BEB0-72E26E58EF88}" srcOrd="1" destOrd="0" parTransId="{D782AD64-E7A8-44E9-B0FF-4E4E5271B8FF}" sibTransId="{0736A2BE-28E8-42EB-92A4-D4545BE47B55}"/>
    <dgm:cxn modelId="{C26F95FC-7EE1-43D2-9531-34D6D2D4DCD5}" srcId="{9D8ACCFE-E328-4E29-BFFB-F3A36D066C8E}" destId="{CABC885B-D31A-432C-B890-0A69598DD76F}" srcOrd="4" destOrd="0" parTransId="{F89129FB-07FC-40AC-89DC-E8A830FFB1D3}" sibTransId="{A34C5AC9-04B1-48E1-9163-988CE2F0CDB8}"/>
    <dgm:cxn modelId="{016E2EFD-FDD2-443D-927C-6F102C665B7A}" type="presOf" srcId="{F9EE573A-6BBF-4993-9795-513B4E593906}" destId="{5AD474A9-5701-4508-B472-05E694EE0D54}" srcOrd="0" destOrd="0" presId="urn:microsoft.com/office/officeart/2005/8/layout/default"/>
    <dgm:cxn modelId="{6D02F289-5136-45C9-A723-1A06309BC1B9}" type="presParOf" srcId="{C63229AE-2B0C-4C2A-9278-79B6CC89CE55}" destId="{B550B19F-7069-456B-A5A2-20704ED34BE4}" srcOrd="0" destOrd="0" presId="urn:microsoft.com/office/officeart/2005/8/layout/default"/>
    <dgm:cxn modelId="{203934B2-0FCC-4E3D-AB1F-DD7887F92708}" type="presParOf" srcId="{C63229AE-2B0C-4C2A-9278-79B6CC89CE55}" destId="{A952CE56-B4E5-4216-B093-383DE176C40E}" srcOrd="1" destOrd="0" presId="urn:microsoft.com/office/officeart/2005/8/layout/default"/>
    <dgm:cxn modelId="{A12E97D0-F399-4646-806A-752F806E8259}" type="presParOf" srcId="{C63229AE-2B0C-4C2A-9278-79B6CC89CE55}" destId="{01CFC329-3E45-4A94-911E-1B740B61A08D}" srcOrd="2" destOrd="0" presId="urn:microsoft.com/office/officeart/2005/8/layout/default"/>
    <dgm:cxn modelId="{11FBA84C-E571-48FD-804C-DCF545C13AC9}" type="presParOf" srcId="{C63229AE-2B0C-4C2A-9278-79B6CC89CE55}" destId="{2D64B91C-9E11-4B00-B686-2AA61218BFEB}" srcOrd="3" destOrd="0" presId="urn:microsoft.com/office/officeart/2005/8/layout/default"/>
    <dgm:cxn modelId="{BD7CE334-8B27-46F1-8995-CBFAD031BD2E}" type="presParOf" srcId="{C63229AE-2B0C-4C2A-9278-79B6CC89CE55}" destId="{5AD474A9-5701-4508-B472-05E694EE0D54}" srcOrd="4" destOrd="0" presId="urn:microsoft.com/office/officeart/2005/8/layout/default"/>
    <dgm:cxn modelId="{7EC33E56-E570-4198-9EFF-885E93D73D8B}" type="presParOf" srcId="{C63229AE-2B0C-4C2A-9278-79B6CC89CE55}" destId="{1FF50C8C-09CB-40A3-8928-0E31773A6D5B}" srcOrd="5" destOrd="0" presId="urn:microsoft.com/office/officeart/2005/8/layout/default"/>
    <dgm:cxn modelId="{B08DAC3D-F647-463E-819E-0396E5753A6F}" type="presParOf" srcId="{C63229AE-2B0C-4C2A-9278-79B6CC89CE55}" destId="{7E3C94E3-F01D-47FE-AB30-65041E86FD1C}" srcOrd="6" destOrd="0" presId="urn:microsoft.com/office/officeart/2005/8/layout/default"/>
    <dgm:cxn modelId="{91DECBC0-AD6D-479A-9369-671A8C91F0F3}" type="presParOf" srcId="{C63229AE-2B0C-4C2A-9278-79B6CC89CE55}" destId="{9AB922B5-8483-4CD5-98B4-5CA276DEE758}" srcOrd="7" destOrd="0" presId="urn:microsoft.com/office/officeart/2005/8/layout/default"/>
    <dgm:cxn modelId="{87FABA51-32E7-4FB7-8A97-715402180051}" type="presParOf" srcId="{C63229AE-2B0C-4C2A-9278-79B6CC89CE55}" destId="{34512C39-AB40-48CD-A5A5-F9EAC32AC30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2AFA3E5-5C16-4F5A-9C16-C6F530D3DA94}" type="doc">
      <dgm:prSet loTypeId="urn:microsoft.com/office/officeart/2008/layout/PictureAccentList" loCatId="list" qsTypeId="urn:microsoft.com/office/officeart/2005/8/quickstyle/simple1" qsCatId="simple" csTypeId="urn:microsoft.com/office/officeart/2005/8/colors/accent2_1" csCatId="accent2" phldr="1"/>
      <dgm:spPr/>
      <dgm:t>
        <a:bodyPr/>
        <a:lstStyle/>
        <a:p>
          <a:endParaRPr lang="es-EC"/>
        </a:p>
      </dgm:t>
    </dgm:pt>
    <dgm:pt modelId="{DC8CB54E-E208-4CF0-BEBB-4BBF0FE94E2A}">
      <dgm:prSet phldrT="[Texto]" custT="1"/>
      <dgm:spPr/>
      <dgm:t>
        <a:bodyPr/>
        <a:lstStyle/>
        <a:p>
          <a:r>
            <a:rPr lang="es-EC" sz="3600" dirty="0"/>
            <a:t>Gasto tributario </a:t>
          </a:r>
        </a:p>
      </dgm:t>
    </dgm:pt>
    <dgm:pt modelId="{2627678B-5347-40E5-A165-CF25CD774224}" type="parTrans" cxnId="{27FAAE82-6F54-48FF-BE09-3CF137BFC742}">
      <dgm:prSet/>
      <dgm:spPr/>
      <dgm:t>
        <a:bodyPr/>
        <a:lstStyle/>
        <a:p>
          <a:endParaRPr lang="es-EC"/>
        </a:p>
      </dgm:t>
    </dgm:pt>
    <dgm:pt modelId="{E6C9D5A6-831C-4202-B575-37C5C3F66D53}" type="sibTrans" cxnId="{27FAAE82-6F54-48FF-BE09-3CF137BFC742}">
      <dgm:prSet/>
      <dgm:spPr/>
      <dgm:t>
        <a:bodyPr/>
        <a:lstStyle/>
        <a:p>
          <a:endParaRPr lang="es-EC"/>
        </a:p>
      </dgm:t>
    </dgm:pt>
    <dgm:pt modelId="{19F9BD2E-C49D-40C5-9A32-2C0878048B82}">
      <dgm:prSet phldrT="[Texto]"/>
      <dgm:spPr/>
      <dgm:t>
        <a:bodyPr/>
        <a:lstStyle/>
        <a:p>
          <a:pPr algn="just"/>
          <a:r>
            <a:rPr lang="es-EC" dirty="0"/>
            <a:t>Pérdida de ingresos, entendido como el monto de ingresos tributarios del Estado que se reducen a causa de la existencia de una disposición particular que establece un incentivo</a:t>
          </a:r>
        </a:p>
      </dgm:t>
    </dgm:pt>
    <dgm:pt modelId="{B6B51A4A-43B7-479F-BA26-E5F58936EC45}" type="parTrans" cxnId="{BD8C6C35-5F91-4C22-A1E1-2250853E21B4}">
      <dgm:prSet/>
      <dgm:spPr/>
      <dgm:t>
        <a:bodyPr/>
        <a:lstStyle/>
        <a:p>
          <a:endParaRPr lang="es-EC"/>
        </a:p>
      </dgm:t>
    </dgm:pt>
    <dgm:pt modelId="{A4C72E6E-04CE-4797-AA57-D4B68557F5B5}" type="sibTrans" cxnId="{BD8C6C35-5F91-4C22-A1E1-2250853E21B4}">
      <dgm:prSet/>
      <dgm:spPr/>
      <dgm:t>
        <a:bodyPr/>
        <a:lstStyle/>
        <a:p>
          <a:endParaRPr lang="es-EC"/>
        </a:p>
      </dgm:t>
    </dgm:pt>
    <dgm:pt modelId="{8B1EC1BD-B6EA-4716-8385-F92D35811325}" type="pres">
      <dgm:prSet presAssocID="{A2AFA3E5-5C16-4F5A-9C16-C6F530D3DA94}" presName="layout" presStyleCnt="0">
        <dgm:presLayoutVars>
          <dgm:chMax/>
          <dgm:chPref/>
          <dgm:dir/>
          <dgm:animOne val="branch"/>
          <dgm:animLvl val="lvl"/>
          <dgm:resizeHandles/>
        </dgm:presLayoutVars>
      </dgm:prSet>
      <dgm:spPr/>
    </dgm:pt>
    <dgm:pt modelId="{16EAE013-8492-4460-9062-47FBBF1E34F9}" type="pres">
      <dgm:prSet presAssocID="{DC8CB54E-E208-4CF0-BEBB-4BBF0FE94E2A}" presName="root" presStyleCnt="0">
        <dgm:presLayoutVars>
          <dgm:chMax/>
          <dgm:chPref val="4"/>
        </dgm:presLayoutVars>
      </dgm:prSet>
      <dgm:spPr/>
    </dgm:pt>
    <dgm:pt modelId="{FDBBF61E-F3E5-42A6-8B28-8CFEB2C241D5}" type="pres">
      <dgm:prSet presAssocID="{DC8CB54E-E208-4CF0-BEBB-4BBF0FE94E2A}" presName="rootComposite" presStyleCnt="0">
        <dgm:presLayoutVars/>
      </dgm:prSet>
      <dgm:spPr/>
    </dgm:pt>
    <dgm:pt modelId="{5ACFA9F5-36D7-4972-ADE2-37B276CC2A73}" type="pres">
      <dgm:prSet presAssocID="{DC8CB54E-E208-4CF0-BEBB-4BBF0FE94E2A}" presName="rootText" presStyleLbl="node0" presStyleIdx="0" presStyleCnt="1" custScaleY="56943" custLinFactNeighborX="-3506" custLinFactNeighborY="13365">
        <dgm:presLayoutVars>
          <dgm:chMax/>
          <dgm:chPref val="4"/>
        </dgm:presLayoutVars>
      </dgm:prSet>
      <dgm:spPr/>
    </dgm:pt>
    <dgm:pt modelId="{4B0C0C3A-F9CE-4C54-B9CC-CC61A1AAB379}" type="pres">
      <dgm:prSet presAssocID="{DC8CB54E-E208-4CF0-BEBB-4BBF0FE94E2A}" presName="childShape" presStyleCnt="0">
        <dgm:presLayoutVars>
          <dgm:chMax val="0"/>
          <dgm:chPref val="0"/>
        </dgm:presLayoutVars>
      </dgm:prSet>
      <dgm:spPr/>
    </dgm:pt>
    <dgm:pt modelId="{C5977C44-83B6-4FA0-B7E4-E22721D1E395}" type="pres">
      <dgm:prSet presAssocID="{19F9BD2E-C49D-40C5-9A32-2C0878048B82}" presName="childComposite" presStyleCnt="0">
        <dgm:presLayoutVars>
          <dgm:chMax val="0"/>
          <dgm:chPref val="0"/>
        </dgm:presLayoutVars>
      </dgm:prSet>
      <dgm:spPr/>
    </dgm:pt>
    <dgm:pt modelId="{6949BD1E-561C-413A-AEC4-687E257B1817}" type="pres">
      <dgm:prSet presAssocID="{19F9BD2E-C49D-40C5-9A32-2C0878048B82}" presName="Image" presStyleLbl="node1" presStyleIdx="0" presStyleCnt="1" custScaleX="52867" custScaleY="128175"/>
      <dgm:spPr/>
    </dgm:pt>
    <dgm:pt modelId="{C8133D99-CB0F-4B27-BAC3-DA3F5E027C46}" type="pres">
      <dgm:prSet presAssocID="{19F9BD2E-C49D-40C5-9A32-2C0878048B82}" presName="childText" presStyleLbl="lnNode1" presStyleIdx="0" presStyleCnt="1" custScaleX="171048" custScaleY="266207" custLinFactNeighborX="-26428" custLinFactNeighborY="14370">
        <dgm:presLayoutVars>
          <dgm:chMax val="0"/>
          <dgm:chPref val="0"/>
          <dgm:bulletEnabled val="1"/>
        </dgm:presLayoutVars>
      </dgm:prSet>
      <dgm:spPr/>
    </dgm:pt>
  </dgm:ptLst>
  <dgm:cxnLst>
    <dgm:cxn modelId="{7A40A500-21F5-4D71-970C-0B063944362D}" type="presOf" srcId="{DC8CB54E-E208-4CF0-BEBB-4BBF0FE94E2A}" destId="{5ACFA9F5-36D7-4972-ADE2-37B276CC2A73}" srcOrd="0" destOrd="0" presId="urn:microsoft.com/office/officeart/2008/layout/PictureAccentList"/>
    <dgm:cxn modelId="{BD8C6C35-5F91-4C22-A1E1-2250853E21B4}" srcId="{DC8CB54E-E208-4CF0-BEBB-4BBF0FE94E2A}" destId="{19F9BD2E-C49D-40C5-9A32-2C0878048B82}" srcOrd="0" destOrd="0" parTransId="{B6B51A4A-43B7-479F-BA26-E5F58936EC45}" sibTransId="{A4C72E6E-04CE-4797-AA57-D4B68557F5B5}"/>
    <dgm:cxn modelId="{80C51A3C-4272-4256-BF5B-251D06414DB5}" type="presOf" srcId="{19F9BD2E-C49D-40C5-9A32-2C0878048B82}" destId="{C8133D99-CB0F-4B27-BAC3-DA3F5E027C46}" srcOrd="0" destOrd="0" presId="urn:microsoft.com/office/officeart/2008/layout/PictureAccentList"/>
    <dgm:cxn modelId="{27FAAE82-6F54-48FF-BE09-3CF137BFC742}" srcId="{A2AFA3E5-5C16-4F5A-9C16-C6F530D3DA94}" destId="{DC8CB54E-E208-4CF0-BEBB-4BBF0FE94E2A}" srcOrd="0" destOrd="0" parTransId="{2627678B-5347-40E5-A165-CF25CD774224}" sibTransId="{E6C9D5A6-831C-4202-B575-37C5C3F66D53}"/>
    <dgm:cxn modelId="{20F73AB3-615D-4E00-9D9E-E5663F6823D5}" type="presOf" srcId="{A2AFA3E5-5C16-4F5A-9C16-C6F530D3DA94}" destId="{8B1EC1BD-B6EA-4716-8385-F92D35811325}" srcOrd="0" destOrd="0" presId="urn:microsoft.com/office/officeart/2008/layout/PictureAccentList"/>
    <dgm:cxn modelId="{6D802A41-C126-4D3F-86AD-0BFD51779E36}" type="presParOf" srcId="{8B1EC1BD-B6EA-4716-8385-F92D35811325}" destId="{16EAE013-8492-4460-9062-47FBBF1E34F9}" srcOrd="0" destOrd="0" presId="urn:microsoft.com/office/officeart/2008/layout/PictureAccentList"/>
    <dgm:cxn modelId="{4EEE7985-6EDB-41F3-8DD2-D3DBE56129AF}" type="presParOf" srcId="{16EAE013-8492-4460-9062-47FBBF1E34F9}" destId="{FDBBF61E-F3E5-42A6-8B28-8CFEB2C241D5}" srcOrd="0" destOrd="0" presId="urn:microsoft.com/office/officeart/2008/layout/PictureAccentList"/>
    <dgm:cxn modelId="{5AF44029-9F20-4C6C-AF3E-E29B46B3CA19}" type="presParOf" srcId="{FDBBF61E-F3E5-42A6-8B28-8CFEB2C241D5}" destId="{5ACFA9F5-36D7-4972-ADE2-37B276CC2A73}" srcOrd="0" destOrd="0" presId="urn:microsoft.com/office/officeart/2008/layout/PictureAccentList"/>
    <dgm:cxn modelId="{17C46858-BB19-49CA-9E43-EB4B3F6694F1}" type="presParOf" srcId="{16EAE013-8492-4460-9062-47FBBF1E34F9}" destId="{4B0C0C3A-F9CE-4C54-B9CC-CC61A1AAB379}" srcOrd="1" destOrd="0" presId="urn:microsoft.com/office/officeart/2008/layout/PictureAccentList"/>
    <dgm:cxn modelId="{26844708-B15B-46B7-A496-E4DDCBB8B313}" type="presParOf" srcId="{4B0C0C3A-F9CE-4C54-B9CC-CC61A1AAB379}" destId="{C5977C44-83B6-4FA0-B7E4-E22721D1E395}" srcOrd="0" destOrd="0" presId="urn:microsoft.com/office/officeart/2008/layout/PictureAccentList"/>
    <dgm:cxn modelId="{82B06A28-D78B-4CA8-86FE-79C5C1908257}" type="presParOf" srcId="{C5977C44-83B6-4FA0-B7E4-E22721D1E395}" destId="{6949BD1E-561C-413A-AEC4-687E257B1817}" srcOrd="0" destOrd="0" presId="urn:microsoft.com/office/officeart/2008/layout/PictureAccentList"/>
    <dgm:cxn modelId="{EE72787F-9D3B-45CE-8240-131D69C20CAC}" type="presParOf" srcId="{C5977C44-83B6-4FA0-B7E4-E22721D1E395}" destId="{C8133D99-CB0F-4B27-BAC3-DA3F5E027C46}"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5C0DB06-E15D-41FF-99CF-CAD47B92C98B}"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s-EC"/>
        </a:p>
      </dgm:t>
    </dgm:pt>
    <dgm:pt modelId="{DA33DF20-A3C9-448B-914C-B3624E96CB76}">
      <dgm:prSet phldrT="[Texto]"/>
      <dgm:spPr/>
      <dgm:t>
        <a:bodyPr/>
        <a:lstStyle/>
        <a:p>
          <a:r>
            <a:rPr lang="es-EC" dirty="0"/>
            <a:t>Promedio</a:t>
          </a:r>
        </a:p>
      </dgm:t>
    </dgm:pt>
    <dgm:pt modelId="{5E591A58-6B4E-4E96-B689-19A0AE6BFF58}" type="parTrans" cxnId="{4E3054C5-16E6-4291-AB8B-4EEDD3F72CD7}">
      <dgm:prSet/>
      <dgm:spPr/>
      <dgm:t>
        <a:bodyPr/>
        <a:lstStyle/>
        <a:p>
          <a:endParaRPr lang="es-EC"/>
        </a:p>
      </dgm:t>
    </dgm:pt>
    <dgm:pt modelId="{B729A522-4FCF-4D57-A92D-CA74FC80A5A4}" type="sibTrans" cxnId="{4E3054C5-16E6-4291-AB8B-4EEDD3F72CD7}">
      <dgm:prSet/>
      <dgm:spPr/>
      <dgm:t>
        <a:bodyPr/>
        <a:lstStyle/>
        <a:p>
          <a:endParaRPr lang="es-EC"/>
        </a:p>
      </dgm:t>
    </dgm:pt>
    <dgm:pt modelId="{08E3EAB3-FE47-4ABE-A3AD-7256099FA729}">
      <dgm:prSet phldrT="[Texto]"/>
      <dgm:spPr/>
      <dgm:t>
        <a:bodyPr/>
        <a:lstStyle/>
        <a:p>
          <a:r>
            <a:rPr lang="es-EC" dirty="0"/>
            <a:t>1,70% sociedades</a:t>
          </a:r>
        </a:p>
      </dgm:t>
    </dgm:pt>
    <dgm:pt modelId="{C9BEF7AB-3661-4C06-A04F-A3AD5E103039}" type="parTrans" cxnId="{D4AF3CAC-9E9B-4082-A100-F56C4CB47395}">
      <dgm:prSet/>
      <dgm:spPr/>
      <dgm:t>
        <a:bodyPr/>
        <a:lstStyle/>
        <a:p>
          <a:endParaRPr lang="es-EC"/>
        </a:p>
      </dgm:t>
    </dgm:pt>
    <dgm:pt modelId="{AF981DAB-4699-4FEE-819C-B8227A6F2CA6}" type="sibTrans" cxnId="{D4AF3CAC-9E9B-4082-A100-F56C4CB47395}">
      <dgm:prSet/>
      <dgm:spPr/>
      <dgm:t>
        <a:bodyPr/>
        <a:lstStyle/>
        <a:p>
          <a:endParaRPr lang="es-EC"/>
        </a:p>
      </dgm:t>
    </dgm:pt>
    <dgm:pt modelId="{9556ABF3-01CF-45D6-ACB0-3D1386CEE9B0}">
      <dgm:prSet phldrT="[Texto]"/>
      <dgm:spPr/>
      <dgm:t>
        <a:bodyPr/>
        <a:lstStyle/>
        <a:p>
          <a:r>
            <a:rPr lang="es-EC" dirty="0"/>
            <a:t>1,20 % PNOC</a:t>
          </a:r>
        </a:p>
      </dgm:t>
    </dgm:pt>
    <dgm:pt modelId="{657DB531-BB69-4108-A4DD-478D9DCDC3E5}" type="parTrans" cxnId="{88DCA6C4-40F6-477E-A72A-51CC91AEF1E2}">
      <dgm:prSet/>
      <dgm:spPr/>
      <dgm:t>
        <a:bodyPr/>
        <a:lstStyle/>
        <a:p>
          <a:endParaRPr lang="es-EC"/>
        </a:p>
      </dgm:t>
    </dgm:pt>
    <dgm:pt modelId="{0492D780-D6C9-4064-8595-461D20C0E0CB}" type="sibTrans" cxnId="{88DCA6C4-40F6-477E-A72A-51CC91AEF1E2}">
      <dgm:prSet/>
      <dgm:spPr/>
      <dgm:t>
        <a:bodyPr/>
        <a:lstStyle/>
        <a:p>
          <a:endParaRPr lang="es-EC"/>
        </a:p>
      </dgm:t>
    </dgm:pt>
    <dgm:pt modelId="{13DEC32B-154B-40FB-A56A-6DB0CB1B4B91}" type="pres">
      <dgm:prSet presAssocID="{55C0DB06-E15D-41FF-99CF-CAD47B92C98B}" presName="diagram" presStyleCnt="0">
        <dgm:presLayoutVars>
          <dgm:chPref val="1"/>
          <dgm:dir/>
          <dgm:animOne val="branch"/>
          <dgm:animLvl val="lvl"/>
          <dgm:resizeHandles/>
        </dgm:presLayoutVars>
      </dgm:prSet>
      <dgm:spPr/>
    </dgm:pt>
    <dgm:pt modelId="{F62263BB-ED1E-4A8D-A398-ACB73FD1DD1C}" type="pres">
      <dgm:prSet presAssocID="{DA33DF20-A3C9-448B-914C-B3624E96CB76}" presName="root" presStyleCnt="0"/>
      <dgm:spPr/>
    </dgm:pt>
    <dgm:pt modelId="{B31D4670-93B9-4458-932A-CB94E6AEFB74}" type="pres">
      <dgm:prSet presAssocID="{DA33DF20-A3C9-448B-914C-B3624E96CB76}" presName="rootComposite" presStyleCnt="0"/>
      <dgm:spPr/>
    </dgm:pt>
    <dgm:pt modelId="{7048741C-E6CE-4A25-A692-B11BA02DBA21}" type="pres">
      <dgm:prSet presAssocID="{DA33DF20-A3C9-448B-914C-B3624E96CB76}" presName="rootText" presStyleLbl="node1" presStyleIdx="0" presStyleCnt="1"/>
      <dgm:spPr/>
    </dgm:pt>
    <dgm:pt modelId="{EFEEAB9A-BB0A-4F57-964A-DD687AF86F73}" type="pres">
      <dgm:prSet presAssocID="{DA33DF20-A3C9-448B-914C-B3624E96CB76}" presName="rootConnector" presStyleLbl="node1" presStyleIdx="0" presStyleCnt="1"/>
      <dgm:spPr/>
    </dgm:pt>
    <dgm:pt modelId="{ACC7E0D7-4332-4179-8866-E87A2B8FA494}" type="pres">
      <dgm:prSet presAssocID="{DA33DF20-A3C9-448B-914C-B3624E96CB76}" presName="childShape" presStyleCnt="0"/>
      <dgm:spPr/>
    </dgm:pt>
    <dgm:pt modelId="{52EACDCC-E3F1-4C05-86AE-43DF78E70EE7}" type="pres">
      <dgm:prSet presAssocID="{C9BEF7AB-3661-4C06-A04F-A3AD5E103039}" presName="Name13" presStyleLbl="parChTrans1D2" presStyleIdx="0" presStyleCnt="2"/>
      <dgm:spPr/>
    </dgm:pt>
    <dgm:pt modelId="{BDA41520-34F1-4414-8F6C-89BE558CDB53}" type="pres">
      <dgm:prSet presAssocID="{08E3EAB3-FE47-4ABE-A3AD-7256099FA729}" presName="childText" presStyleLbl="bgAcc1" presStyleIdx="0" presStyleCnt="2">
        <dgm:presLayoutVars>
          <dgm:bulletEnabled val="1"/>
        </dgm:presLayoutVars>
      </dgm:prSet>
      <dgm:spPr/>
    </dgm:pt>
    <dgm:pt modelId="{AA71803A-0C67-4527-80C8-0FF69491693A}" type="pres">
      <dgm:prSet presAssocID="{657DB531-BB69-4108-A4DD-478D9DCDC3E5}" presName="Name13" presStyleLbl="parChTrans1D2" presStyleIdx="1" presStyleCnt="2"/>
      <dgm:spPr/>
    </dgm:pt>
    <dgm:pt modelId="{8E3332A4-2EA9-45F3-A392-75D40E4DC810}" type="pres">
      <dgm:prSet presAssocID="{9556ABF3-01CF-45D6-ACB0-3D1386CEE9B0}" presName="childText" presStyleLbl="bgAcc1" presStyleIdx="1" presStyleCnt="2">
        <dgm:presLayoutVars>
          <dgm:bulletEnabled val="1"/>
        </dgm:presLayoutVars>
      </dgm:prSet>
      <dgm:spPr/>
    </dgm:pt>
  </dgm:ptLst>
  <dgm:cxnLst>
    <dgm:cxn modelId="{D97D4D4D-4F49-4197-A7E3-DB353E0BB5EF}" type="presOf" srcId="{C9BEF7AB-3661-4C06-A04F-A3AD5E103039}" destId="{52EACDCC-E3F1-4C05-86AE-43DF78E70EE7}" srcOrd="0" destOrd="0" presId="urn:microsoft.com/office/officeart/2005/8/layout/hierarchy3"/>
    <dgm:cxn modelId="{EBB00878-F53A-4E8E-A7D0-4273D31F331B}" type="presOf" srcId="{9556ABF3-01CF-45D6-ACB0-3D1386CEE9B0}" destId="{8E3332A4-2EA9-45F3-A392-75D40E4DC810}" srcOrd="0" destOrd="0" presId="urn:microsoft.com/office/officeart/2005/8/layout/hierarchy3"/>
    <dgm:cxn modelId="{D734A587-7AAE-4764-8307-9F603BF987E7}" type="presOf" srcId="{55C0DB06-E15D-41FF-99CF-CAD47B92C98B}" destId="{13DEC32B-154B-40FB-A56A-6DB0CB1B4B91}" srcOrd="0" destOrd="0" presId="urn:microsoft.com/office/officeart/2005/8/layout/hierarchy3"/>
    <dgm:cxn modelId="{664970A5-5086-4204-8783-4C71C7F24011}" type="presOf" srcId="{657DB531-BB69-4108-A4DD-478D9DCDC3E5}" destId="{AA71803A-0C67-4527-80C8-0FF69491693A}" srcOrd="0" destOrd="0" presId="urn:microsoft.com/office/officeart/2005/8/layout/hierarchy3"/>
    <dgm:cxn modelId="{D4AF3CAC-9E9B-4082-A100-F56C4CB47395}" srcId="{DA33DF20-A3C9-448B-914C-B3624E96CB76}" destId="{08E3EAB3-FE47-4ABE-A3AD-7256099FA729}" srcOrd="0" destOrd="0" parTransId="{C9BEF7AB-3661-4C06-A04F-A3AD5E103039}" sibTransId="{AF981DAB-4699-4FEE-819C-B8227A6F2CA6}"/>
    <dgm:cxn modelId="{06C9BCBB-DFAE-4752-9614-EA6BD61A50AA}" type="presOf" srcId="{DA33DF20-A3C9-448B-914C-B3624E96CB76}" destId="{7048741C-E6CE-4A25-A692-B11BA02DBA21}" srcOrd="0" destOrd="0" presId="urn:microsoft.com/office/officeart/2005/8/layout/hierarchy3"/>
    <dgm:cxn modelId="{88DCA6C4-40F6-477E-A72A-51CC91AEF1E2}" srcId="{DA33DF20-A3C9-448B-914C-B3624E96CB76}" destId="{9556ABF3-01CF-45D6-ACB0-3D1386CEE9B0}" srcOrd="1" destOrd="0" parTransId="{657DB531-BB69-4108-A4DD-478D9DCDC3E5}" sibTransId="{0492D780-D6C9-4064-8595-461D20C0E0CB}"/>
    <dgm:cxn modelId="{4E3054C5-16E6-4291-AB8B-4EEDD3F72CD7}" srcId="{55C0DB06-E15D-41FF-99CF-CAD47B92C98B}" destId="{DA33DF20-A3C9-448B-914C-B3624E96CB76}" srcOrd="0" destOrd="0" parTransId="{5E591A58-6B4E-4E96-B689-19A0AE6BFF58}" sibTransId="{B729A522-4FCF-4D57-A92D-CA74FC80A5A4}"/>
    <dgm:cxn modelId="{2B9287CD-768F-488E-9B95-3326A74AB7F4}" type="presOf" srcId="{DA33DF20-A3C9-448B-914C-B3624E96CB76}" destId="{EFEEAB9A-BB0A-4F57-964A-DD687AF86F73}" srcOrd="1" destOrd="0" presId="urn:microsoft.com/office/officeart/2005/8/layout/hierarchy3"/>
    <dgm:cxn modelId="{8D554CFB-8822-4549-A201-B96D276279AD}" type="presOf" srcId="{08E3EAB3-FE47-4ABE-A3AD-7256099FA729}" destId="{BDA41520-34F1-4414-8F6C-89BE558CDB53}" srcOrd="0" destOrd="0" presId="urn:microsoft.com/office/officeart/2005/8/layout/hierarchy3"/>
    <dgm:cxn modelId="{4B8DC7F8-9513-4C04-A968-6DC0DC770A21}" type="presParOf" srcId="{13DEC32B-154B-40FB-A56A-6DB0CB1B4B91}" destId="{F62263BB-ED1E-4A8D-A398-ACB73FD1DD1C}" srcOrd="0" destOrd="0" presId="urn:microsoft.com/office/officeart/2005/8/layout/hierarchy3"/>
    <dgm:cxn modelId="{0CC39575-A83E-4DFC-9CF2-B4EB98ED6005}" type="presParOf" srcId="{F62263BB-ED1E-4A8D-A398-ACB73FD1DD1C}" destId="{B31D4670-93B9-4458-932A-CB94E6AEFB74}" srcOrd="0" destOrd="0" presId="urn:microsoft.com/office/officeart/2005/8/layout/hierarchy3"/>
    <dgm:cxn modelId="{13255C60-F1B7-4008-ABF7-6CAFD3C3D94D}" type="presParOf" srcId="{B31D4670-93B9-4458-932A-CB94E6AEFB74}" destId="{7048741C-E6CE-4A25-A692-B11BA02DBA21}" srcOrd="0" destOrd="0" presId="urn:microsoft.com/office/officeart/2005/8/layout/hierarchy3"/>
    <dgm:cxn modelId="{BC8DFD33-3CD9-49A2-B0FA-E98E1322B016}" type="presParOf" srcId="{B31D4670-93B9-4458-932A-CB94E6AEFB74}" destId="{EFEEAB9A-BB0A-4F57-964A-DD687AF86F73}" srcOrd="1" destOrd="0" presId="urn:microsoft.com/office/officeart/2005/8/layout/hierarchy3"/>
    <dgm:cxn modelId="{52A4EB76-4A0A-4A52-87B7-F6DA53E68866}" type="presParOf" srcId="{F62263BB-ED1E-4A8D-A398-ACB73FD1DD1C}" destId="{ACC7E0D7-4332-4179-8866-E87A2B8FA494}" srcOrd="1" destOrd="0" presId="urn:microsoft.com/office/officeart/2005/8/layout/hierarchy3"/>
    <dgm:cxn modelId="{94DAC9EC-A40E-4348-8CD7-F33496EB3D04}" type="presParOf" srcId="{ACC7E0D7-4332-4179-8866-E87A2B8FA494}" destId="{52EACDCC-E3F1-4C05-86AE-43DF78E70EE7}" srcOrd="0" destOrd="0" presId="urn:microsoft.com/office/officeart/2005/8/layout/hierarchy3"/>
    <dgm:cxn modelId="{98157A06-0122-4D30-A1E0-169C75C03CBF}" type="presParOf" srcId="{ACC7E0D7-4332-4179-8866-E87A2B8FA494}" destId="{BDA41520-34F1-4414-8F6C-89BE558CDB53}" srcOrd="1" destOrd="0" presId="urn:microsoft.com/office/officeart/2005/8/layout/hierarchy3"/>
    <dgm:cxn modelId="{5CBA85FF-0B98-4ED0-A24F-9D6F059B2CA1}" type="presParOf" srcId="{ACC7E0D7-4332-4179-8866-E87A2B8FA494}" destId="{AA71803A-0C67-4527-80C8-0FF69491693A}" srcOrd="2" destOrd="0" presId="urn:microsoft.com/office/officeart/2005/8/layout/hierarchy3"/>
    <dgm:cxn modelId="{29385E9E-D6A9-4CEF-8DED-B0296453430A}" type="presParOf" srcId="{ACC7E0D7-4332-4179-8866-E87A2B8FA494}" destId="{8E3332A4-2EA9-45F3-A392-75D40E4DC810}"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3770ED8-D9A6-4DBB-8408-A63F16C5545A}" type="doc">
      <dgm:prSet loTypeId="urn:microsoft.com/office/officeart/2009/3/layout/RandomtoResultProcess" loCatId="process" qsTypeId="urn:microsoft.com/office/officeart/2005/8/quickstyle/simple1" qsCatId="simple" csTypeId="urn:microsoft.com/office/officeart/2005/8/colors/colorful4" csCatId="colorful" phldr="1"/>
      <dgm:spPr/>
      <dgm:t>
        <a:bodyPr/>
        <a:lstStyle/>
        <a:p>
          <a:endParaRPr lang="es-EC"/>
        </a:p>
      </dgm:t>
    </dgm:pt>
    <dgm:pt modelId="{9D7448B8-4D6D-4499-9122-334D20F00F90}">
      <dgm:prSet phldrT="[Texto]" custT="1"/>
      <dgm:spPr/>
      <dgm:t>
        <a:bodyPr/>
        <a:lstStyle/>
        <a:p>
          <a:pPr algn="ctr"/>
          <a:r>
            <a:rPr lang="es-EC" sz="1600" dirty="0"/>
            <a:t>Diseñar un modelo de planificación y control tributario</a:t>
          </a:r>
        </a:p>
      </dgm:t>
    </dgm:pt>
    <dgm:pt modelId="{11045CB8-3E2B-4750-83F6-AE87C3D1E4C0}" type="parTrans" cxnId="{3F474B2E-83E4-42E4-9CC3-A50B269122BE}">
      <dgm:prSet/>
      <dgm:spPr/>
      <dgm:t>
        <a:bodyPr/>
        <a:lstStyle/>
        <a:p>
          <a:endParaRPr lang="es-EC" sz="2000"/>
        </a:p>
      </dgm:t>
    </dgm:pt>
    <dgm:pt modelId="{753F52B8-E516-4F9D-AA85-9576CCE0DF5E}" type="sibTrans" cxnId="{3F474B2E-83E4-42E4-9CC3-A50B269122BE}">
      <dgm:prSet/>
      <dgm:spPr/>
      <dgm:t>
        <a:bodyPr/>
        <a:lstStyle/>
        <a:p>
          <a:endParaRPr lang="es-EC" sz="2000"/>
        </a:p>
      </dgm:t>
    </dgm:pt>
    <dgm:pt modelId="{B5E62316-F3CD-482E-9133-14EBDECEA0A6}">
      <dgm:prSet phldrT="[Texto]" custT="1"/>
      <dgm:spPr/>
      <dgm:t>
        <a:bodyPr/>
        <a:lstStyle/>
        <a:p>
          <a:r>
            <a:rPr lang="es-EC" sz="1600" dirty="0"/>
            <a:t>PYMES del sector agroindustrial en el cantón Rumiñahui </a:t>
          </a:r>
        </a:p>
      </dgm:t>
    </dgm:pt>
    <dgm:pt modelId="{B9799128-EBE6-4DE6-95EE-CB074D5EBF60}" type="parTrans" cxnId="{0EE4DFD1-5756-4A5B-A5DC-BEE021364EB5}">
      <dgm:prSet/>
      <dgm:spPr/>
      <dgm:t>
        <a:bodyPr/>
        <a:lstStyle/>
        <a:p>
          <a:endParaRPr lang="es-EC" sz="2000"/>
        </a:p>
      </dgm:t>
    </dgm:pt>
    <dgm:pt modelId="{62CC7D42-E363-410A-A784-17B22003B8A6}" type="sibTrans" cxnId="{0EE4DFD1-5756-4A5B-A5DC-BEE021364EB5}">
      <dgm:prSet/>
      <dgm:spPr/>
      <dgm:t>
        <a:bodyPr/>
        <a:lstStyle/>
        <a:p>
          <a:endParaRPr lang="es-EC" sz="2000"/>
        </a:p>
      </dgm:t>
    </dgm:pt>
    <dgm:pt modelId="{39FC1CCE-15C3-4477-85D7-63100363F85E}">
      <dgm:prSet phldrT="[Texto]" custT="1"/>
      <dgm:spPr/>
      <dgm:t>
        <a:bodyPr/>
        <a:lstStyle/>
        <a:p>
          <a:pPr algn="just"/>
          <a:r>
            <a:rPr lang="es-EC" sz="2000" dirty="0"/>
            <a:t>Para optimizar la carga fiscal y tener impacto sobre la productividad</a:t>
          </a:r>
        </a:p>
      </dgm:t>
    </dgm:pt>
    <dgm:pt modelId="{00A8AC2C-F553-4AA2-ABAE-E2C5CD7B544D}" type="sibTrans" cxnId="{8AB1A64A-4A6E-4603-90D1-F298D61788AB}">
      <dgm:prSet/>
      <dgm:spPr/>
      <dgm:t>
        <a:bodyPr/>
        <a:lstStyle/>
        <a:p>
          <a:endParaRPr lang="es-EC" sz="2000"/>
        </a:p>
      </dgm:t>
    </dgm:pt>
    <dgm:pt modelId="{D7F616A5-4A38-4DD7-AB64-FCD01A279D4A}" type="parTrans" cxnId="{8AB1A64A-4A6E-4603-90D1-F298D61788AB}">
      <dgm:prSet/>
      <dgm:spPr/>
      <dgm:t>
        <a:bodyPr/>
        <a:lstStyle/>
        <a:p>
          <a:endParaRPr lang="es-EC" sz="2000"/>
        </a:p>
      </dgm:t>
    </dgm:pt>
    <dgm:pt modelId="{50701F8B-0AA8-4240-8041-B70804DDC27E}" type="pres">
      <dgm:prSet presAssocID="{33770ED8-D9A6-4DBB-8408-A63F16C5545A}" presName="Name0" presStyleCnt="0">
        <dgm:presLayoutVars>
          <dgm:dir/>
          <dgm:animOne val="branch"/>
          <dgm:animLvl val="lvl"/>
        </dgm:presLayoutVars>
      </dgm:prSet>
      <dgm:spPr/>
    </dgm:pt>
    <dgm:pt modelId="{56196A28-7D74-4E32-992F-6075DCE18202}" type="pres">
      <dgm:prSet presAssocID="{9D7448B8-4D6D-4499-9122-334D20F00F90}" presName="chaos" presStyleCnt="0"/>
      <dgm:spPr/>
    </dgm:pt>
    <dgm:pt modelId="{A83744D0-A728-4CB9-AAEE-F5105D71927F}" type="pres">
      <dgm:prSet presAssocID="{9D7448B8-4D6D-4499-9122-334D20F00F90}" presName="parTx1" presStyleLbl="revTx" presStyleIdx="0" presStyleCnt="2"/>
      <dgm:spPr/>
    </dgm:pt>
    <dgm:pt modelId="{A498786D-ACDC-41D6-9ACB-335726807CB6}" type="pres">
      <dgm:prSet presAssocID="{9D7448B8-4D6D-4499-9122-334D20F00F90}" presName="c1" presStyleLbl="node1" presStyleIdx="0" presStyleCnt="19"/>
      <dgm:spPr/>
    </dgm:pt>
    <dgm:pt modelId="{36106D45-1FE1-4B9E-9520-82C222DC09A2}" type="pres">
      <dgm:prSet presAssocID="{9D7448B8-4D6D-4499-9122-334D20F00F90}" presName="c2" presStyleLbl="node1" presStyleIdx="1" presStyleCnt="19"/>
      <dgm:spPr/>
    </dgm:pt>
    <dgm:pt modelId="{EB7E791B-723D-4A2B-B022-E1FA6AB9A6BC}" type="pres">
      <dgm:prSet presAssocID="{9D7448B8-4D6D-4499-9122-334D20F00F90}" presName="c3" presStyleLbl="node1" presStyleIdx="2" presStyleCnt="19"/>
      <dgm:spPr/>
    </dgm:pt>
    <dgm:pt modelId="{ACFC225F-7625-41DC-BAD7-05A9280C9DA5}" type="pres">
      <dgm:prSet presAssocID="{9D7448B8-4D6D-4499-9122-334D20F00F90}" presName="c4" presStyleLbl="node1" presStyleIdx="3" presStyleCnt="19"/>
      <dgm:spPr/>
    </dgm:pt>
    <dgm:pt modelId="{75616EB2-5C7A-4D80-85BE-4597F8963841}" type="pres">
      <dgm:prSet presAssocID="{9D7448B8-4D6D-4499-9122-334D20F00F90}" presName="c5" presStyleLbl="node1" presStyleIdx="4" presStyleCnt="19"/>
      <dgm:spPr/>
    </dgm:pt>
    <dgm:pt modelId="{15AD8B4A-8F31-45D2-B40B-BB004D00F8AD}" type="pres">
      <dgm:prSet presAssocID="{9D7448B8-4D6D-4499-9122-334D20F00F90}" presName="c6" presStyleLbl="node1" presStyleIdx="5" presStyleCnt="19"/>
      <dgm:spPr/>
    </dgm:pt>
    <dgm:pt modelId="{AC17EBC8-587A-4349-A0EF-B99B78F97C59}" type="pres">
      <dgm:prSet presAssocID="{9D7448B8-4D6D-4499-9122-334D20F00F90}" presName="c7" presStyleLbl="node1" presStyleIdx="6" presStyleCnt="19"/>
      <dgm:spPr/>
    </dgm:pt>
    <dgm:pt modelId="{9F8B2A09-61EF-4C2C-8B36-DE09ED984218}" type="pres">
      <dgm:prSet presAssocID="{9D7448B8-4D6D-4499-9122-334D20F00F90}" presName="c8" presStyleLbl="node1" presStyleIdx="7" presStyleCnt="19"/>
      <dgm:spPr/>
    </dgm:pt>
    <dgm:pt modelId="{61B05773-A749-4B6F-9698-B0AA3786CFCD}" type="pres">
      <dgm:prSet presAssocID="{9D7448B8-4D6D-4499-9122-334D20F00F90}" presName="c9" presStyleLbl="node1" presStyleIdx="8" presStyleCnt="19"/>
      <dgm:spPr/>
    </dgm:pt>
    <dgm:pt modelId="{5AE79AC7-49FC-4240-BA73-A439ABF9EC81}" type="pres">
      <dgm:prSet presAssocID="{9D7448B8-4D6D-4499-9122-334D20F00F90}" presName="c10" presStyleLbl="node1" presStyleIdx="9" presStyleCnt="19"/>
      <dgm:spPr/>
    </dgm:pt>
    <dgm:pt modelId="{0059B979-A989-4C90-99E2-ABC910613286}" type="pres">
      <dgm:prSet presAssocID="{9D7448B8-4D6D-4499-9122-334D20F00F90}" presName="c11" presStyleLbl="node1" presStyleIdx="10" presStyleCnt="19"/>
      <dgm:spPr/>
    </dgm:pt>
    <dgm:pt modelId="{6623739C-9E0E-4560-BF18-1165589A7014}" type="pres">
      <dgm:prSet presAssocID="{9D7448B8-4D6D-4499-9122-334D20F00F90}" presName="c12" presStyleLbl="node1" presStyleIdx="11" presStyleCnt="19"/>
      <dgm:spPr/>
    </dgm:pt>
    <dgm:pt modelId="{7C18938F-369D-4A71-980D-AA4F9FE7AA3F}" type="pres">
      <dgm:prSet presAssocID="{9D7448B8-4D6D-4499-9122-334D20F00F90}" presName="c13" presStyleLbl="node1" presStyleIdx="12" presStyleCnt="19"/>
      <dgm:spPr/>
    </dgm:pt>
    <dgm:pt modelId="{1C33AC8B-812D-45E0-8708-1FF44589986D}" type="pres">
      <dgm:prSet presAssocID="{9D7448B8-4D6D-4499-9122-334D20F00F90}" presName="c14" presStyleLbl="node1" presStyleIdx="13" presStyleCnt="19"/>
      <dgm:spPr/>
    </dgm:pt>
    <dgm:pt modelId="{A5B58DEC-84A1-44BB-9C0B-154FC43ADB08}" type="pres">
      <dgm:prSet presAssocID="{9D7448B8-4D6D-4499-9122-334D20F00F90}" presName="c15" presStyleLbl="node1" presStyleIdx="14" presStyleCnt="19"/>
      <dgm:spPr/>
    </dgm:pt>
    <dgm:pt modelId="{0876A736-45D3-469C-805F-F200776B3709}" type="pres">
      <dgm:prSet presAssocID="{9D7448B8-4D6D-4499-9122-334D20F00F90}" presName="c16" presStyleLbl="node1" presStyleIdx="15" presStyleCnt="19"/>
      <dgm:spPr/>
    </dgm:pt>
    <dgm:pt modelId="{F38FBA28-CA8C-4E00-AE5E-8CFA2A0B2F12}" type="pres">
      <dgm:prSet presAssocID="{9D7448B8-4D6D-4499-9122-334D20F00F90}" presName="c17" presStyleLbl="node1" presStyleIdx="16" presStyleCnt="19"/>
      <dgm:spPr/>
    </dgm:pt>
    <dgm:pt modelId="{E41DCEFA-D199-42F7-8E48-1A712A1A61A9}" type="pres">
      <dgm:prSet presAssocID="{9D7448B8-4D6D-4499-9122-334D20F00F90}" presName="c18" presStyleLbl="node1" presStyleIdx="17" presStyleCnt="19"/>
      <dgm:spPr/>
    </dgm:pt>
    <dgm:pt modelId="{4B593E27-5D00-4208-8B7E-FD8804E3F0DA}" type="pres">
      <dgm:prSet presAssocID="{753F52B8-E516-4F9D-AA85-9576CCE0DF5E}" presName="chevronComposite1" presStyleCnt="0"/>
      <dgm:spPr/>
    </dgm:pt>
    <dgm:pt modelId="{CC671879-19DE-4AEA-80F4-3AAF45FB78F5}" type="pres">
      <dgm:prSet presAssocID="{753F52B8-E516-4F9D-AA85-9576CCE0DF5E}" presName="chevron1" presStyleLbl="sibTrans2D1" presStyleIdx="0" presStyleCnt="2"/>
      <dgm:spPr/>
    </dgm:pt>
    <dgm:pt modelId="{7108B5A1-A9A2-49F7-AF0C-169C21F5D61A}" type="pres">
      <dgm:prSet presAssocID="{753F52B8-E516-4F9D-AA85-9576CCE0DF5E}" presName="spChevron1" presStyleCnt="0"/>
      <dgm:spPr/>
    </dgm:pt>
    <dgm:pt modelId="{A1766E01-2168-4FAA-B1BA-4086A3EC7697}" type="pres">
      <dgm:prSet presAssocID="{753F52B8-E516-4F9D-AA85-9576CCE0DF5E}" presName="overlap" presStyleCnt="0"/>
      <dgm:spPr/>
    </dgm:pt>
    <dgm:pt modelId="{8381DA9A-CC7B-44F2-BD01-B0E6E1E76FBD}" type="pres">
      <dgm:prSet presAssocID="{753F52B8-E516-4F9D-AA85-9576CCE0DF5E}" presName="chevronComposite2" presStyleCnt="0"/>
      <dgm:spPr/>
    </dgm:pt>
    <dgm:pt modelId="{3BFBEAD1-F51B-499C-9AC9-B893CAD38C02}" type="pres">
      <dgm:prSet presAssocID="{753F52B8-E516-4F9D-AA85-9576CCE0DF5E}" presName="chevron2" presStyleLbl="sibTrans2D1" presStyleIdx="1" presStyleCnt="2"/>
      <dgm:spPr/>
    </dgm:pt>
    <dgm:pt modelId="{A5B15403-04BC-4D89-9978-4CB7F570CBDF}" type="pres">
      <dgm:prSet presAssocID="{753F52B8-E516-4F9D-AA85-9576CCE0DF5E}" presName="spChevron2" presStyleCnt="0"/>
      <dgm:spPr/>
    </dgm:pt>
    <dgm:pt modelId="{FDD208AF-6D62-4FBE-93E4-0C18C3A2C0AB}" type="pres">
      <dgm:prSet presAssocID="{B5E62316-F3CD-482E-9133-14EBDECEA0A6}" presName="last" presStyleCnt="0"/>
      <dgm:spPr/>
    </dgm:pt>
    <dgm:pt modelId="{F998FAB4-C2E6-4B33-AC9B-EB02D1A2955B}" type="pres">
      <dgm:prSet presAssocID="{B5E62316-F3CD-482E-9133-14EBDECEA0A6}" presName="circleTx" presStyleLbl="node1" presStyleIdx="18" presStyleCnt="19"/>
      <dgm:spPr/>
    </dgm:pt>
    <dgm:pt modelId="{E8E22198-422E-4F08-872E-6EBF6756F7BD}" type="pres">
      <dgm:prSet presAssocID="{B5E62316-F3CD-482E-9133-14EBDECEA0A6}" presName="desTxN" presStyleLbl="revTx" presStyleIdx="1" presStyleCnt="2" custLinFactNeighborX="-19491" custLinFactNeighborY="7149">
        <dgm:presLayoutVars>
          <dgm:bulletEnabled val="1"/>
        </dgm:presLayoutVars>
      </dgm:prSet>
      <dgm:spPr/>
    </dgm:pt>
    <dgm:pt modelId="{E732A615-1C4A-4626-BE51-3B05C5E98064}" type="pres">
      <dgm:prSet presAssocID="{B5E62316-F3CD-482E-9133-14EBDECEA0A6}" presName="spN" presStyleCnt="0"/>
      <dgm:spPr/>
    </dgm:pt>
  </dgm:ptLst>
  <dgm:cxnLst>
    <dgm:cxn modelId="{3F474B2E-83E4-42E4-9CC3-A50B269122BE}" srcId="{33770ED8-D9A6-4DBB-8408-A63F16C5545A}" destId="{9D7448B8-4D6D-4499-9122-334D20F00F90}" srcOrd="0" destOrd="0" parTransId="{11045CB8-3E2B-4750-83F6-AE87C3D1E4C0}" sibTransId="{753F52B8-E516-4F9D-AA85-9576CCE0DF5E}"/>
    <dgm:cxn modelId="{B79B8C2E-F40B-48AF-BDF4-5784E4138560}" type="presOf" srcId="{33770ED8-D9A6-4DBB-8408-A63F16C5545A}" destId="{50701F8B-0AA8-4240-8041-B70804DDC27E}" srcOrd="0" destOrd="0" presId="urn:microsoft.com/office/officeart/2009/3/layout/RandomtoResultProcess"/>
    <dgm:cxn modelId="{AA47FA36-0AE9-4275-B6AC-BD8DAA523209}" type="presOf" srcId="{B5E62316-F3CD-482E-9133-14EBDECEA0A6}" destId="{F998FAB4-C2E6-4B33-AC9B-EB02D1A2955B}" srcOrd="0" destOrd="0" presId="urn:microsoft.com/office/officeart/2009/3/layout/RandomtoResultProcess"/>
    <dgm:cxn modelId="{8AB1A64A-4A6E-4603-90D1-F298D61788AB}" srcId="{B5E62316-F3CD-482E-9133-14EBDECEA0A6}" destId="{39FC1CCE-15C3-4477-85D7-63100363F85E}" srcOrd="0" destOrd="0" parTransId="{D7F616A5-4A38-4DD7-AB64-FCD01A279D4A}" sibTransId="{00A8AC2C-F553-4AA2-ABAE-E2C5CD7B544D}"/>
    <dgm:cxn modelId="{E3DF309C-1E1E-4D6F-AA70-D08DCEC486AE}" type="presOf" srcId="{39FC1CCE-15C3-4477-85D7-63100363F85E}" destId="{E8E22198-422E-4F08-872E-6EBF6756F7BD}" srcOrd="0" destOrd="0" presId="urn:microsoft.com/office/officeart/2009/3/layout/RandomtoResultProcess"/>
    <dgm:cxn modelId="{A4E9DFB3-8C21-4834-9B0E-723FD2513E70}" type="presOf" srcId="{9D7448B8-4D6D-4499-9122-334D20F00F90}" destId="{A83744D0-A728-4CB9-AAEE-F5105D71927F}" srcOrd="0" destOrd="0" presId="urn:microsoft.com/office/officeart/2009/3/layout/RandomtoResultProcess"/>
    <dgm:cxn modelId="{0EE4DFD1-5756-4A5B-A5DC-BEE021364EB5}" srcId="{33770ED8-D9A6-4DBB-8408-A63F16C5545A}" destId="{B5E62316-F3CD-482E-9133-14EBDECEA0A6}" srcOrd="1" destOrd="0" parTransId="{B9799128-EBE6-4DE6-95EE-CB074D5EBF60}" sibTransId="{62CC7D42-E363-410A-A784-17B22003B8A6}"/>
    <dgm:cxn modelId="{BE9195E8-3053-4F3E-9448-7D87FD6BEDFF}" type="presParOf" srcId="{50701F8B-0AA8-4240-8041-B70804DDC27E}" destId="{56196A28-7D74-4E32-992F-6075DCE18202}" srcOrd="0" destOrd="0" presId="urn:microsoft.com/office/officeart/2009/3/layout/RandomtoResultProcess"/>
    <dgm:cxn modelId="{5957BEDC-B8B7-4CFC-B5B2-C35788D5C2BA}" type="presParOf" srcId="{56196A28-7D74-4E32-992F-6075DCE18202}" destId="{A83744D0-A728-4CB9-AAEE-F5105D71927F}" srcOrd="0" destOrd="0" presId="urn:microsoft.com/office/officeart/2009/3/layout/RandomtoResultProcess"/>
    <dgm:cxn modelId="{ADFD3E2E-6A85-41B5-B518-5ECE3EB9B6DF}" type="presParOf" srcId="{56196A28-7D74-4E32-992F-6075DCE18202}" destId="{A498786D-ACDC-41D6-9ACB-335726807CB6}" srcOrd="1" destOrd="0" presId="urn:microsoft.com/office/officeart/2009/3/layout/RandomtoResultProcess"/>
    <dgm:cxn modelId="{748200B2-1EEE-49C1-8374-241AE683885F}" type="presParOf" srcId="{56196A28-7D74-4E32-992F-6075DCE18202}" destId="{36106D45-1FE1-4B9E-9520-82C222DC09A2}" srcOrd="2" destOrd="0" presId="urn:microsoft.com/office/officeart/2009/3/layout/RandomtoResultProcess"/>
    <dgm:cxn modelId="{AEA6D688-043B-4D61-A926-B1FCD4576903}" type="presParOf" srcId="{56196A28-7D74-4E32-992F-6075DCE18202}" destId="{EB7E791B-723D-4A2B-B022-E1FA6AB9A6BC}" srcOrd="3" destOrd="0" presId="urn:microsoft.com/office/officeart/2009/3/layout/RandomtoResultProcess"/>
    <dgm:cxn modelId="{4EB0D16E-66F3-40D9-8455-8114ED27B45A}" type="presParOf" srcId="{56196A28-7D74-4E32-992F-6075DCE18202}" destId="{ACFC225F-7625-41DC-BAD7-05A9280C9DA5}" srcOrd="4" destOrd="0" presId="urn:microsoft.com/office/officeart/2009/3/layout/RandomtoResultProcess"/>
    <dgm:cxn modelId="{57ED1A2B-19F2-4FB7-BCD1-6F16375F53E0}" type="presParOf" srcId="{56196A28-7D74-4E32-992F-6075DCE18202}" destId="{75616EB2-5C7A-4D80-85BE-4597F8963841}" srcOrd="5" destOrd="0" presId="urn:microsoft.com/office/officeart/2009/3/layout/RandomtoResultProcess"/>
    <dgm:cxn modelId="{5A5D24F4-E626-47A0-8A5E-456F2CA766C1}" type="presParOf" srcId="{56196A28-7D74-4E32-992F-6075DCE18202}" destId="{15AD8B4A-8F31-45D2-B40B-BB004D00F8AD}" srcOrd="6" destOrd="0" presId="urn:microsoft.com/office/officeart/2009/3/layout/RandomtoResultProcess"/>
    <dgm:cxn modelId="{17F79D21-BB77-478E-B3E5-42DB6F581303}" type="presParOf" srcId="{56196A28-7D74-4E32-992F-6075DCE18202}" destId="{AC17EBC8-587A-4349-A0EF-B99B78F97C59}" srcOrd="7" destOrd="0" presId="urn:microsoft.com/office/officeart/2009/3/layout/RandomtoResultProcess"/>
    <dgm:cxn modelId="{22AD6DDB-7699-4C61-973F-3A9D8663852F}" type="presParOf" srcId="{56196A28-7D74-4E32-992F-6075DCE18202}" destId="{9F8B2A09-61EF-4C2C-8B36-DE09ED984218}" srcOrd="8" destOrd="0" presId="urn:microsoft.com/office/officeart/2009/3/layout/RandomtoResultProcess"/>
    <dgm:cxn modelId="{15C57FAC-9867-4648-A33E-424EDC17E974}" type="presParOf" srcId="{56196A28-7D74-4E32-992F-6075DCE18202}" destId="{61B05773-A749-4B6F-9698-B0AA3786CFCD}" srcOrd="9" destOrd="0" presId="urn:microsoft.com/office/officeart/2009/3/layout/RandomtoResultProcess"/>
    <dgm:cxn modelId="{9B48358A-5965-4520-B899-59552EC5E6C4}" type="presParOf" srcId="{56196A28-7D74-4E32-992F-6075DCE18202}" destId="{5AE79AC7-49FC-4240-BA73-A439ABF9EC81}" srcOrd="10" destOrd="0" presId="urn:microsoft.com/office/officeart/2009/3/layout/RandomtoResultProcess"/>
    <dgm:cxn modelId="{1DE09923-92A5-4369-93C7-5D2FF42E1782}" type="presParOf" srcId="{56196A28-7D74-4E32-992F-6075DCE18202}" destId="{0059B979-A989-4C90-99E2-ABC910613286}" srcOrd="11" destOrd="0" presId="urn:microsoft.com/office/officeart/2009/3/layout/RandomtoResultProcess"/>
    <dgm:cxn modelId="{81C118FA-4B95-4731-BF33-38C290C27F0A}" type="presParOf" srcId="{56196A28-7D74-4E32-992F-6075DCE18202}" destId="{6623739C-9E0E-4560-BF18-1165589A7014}" srcOrd="12" destOrd="0" presId="urn:microsoft.com/office/officeart/2009/3/layout/RandomtoResultProcess"/>
    <dgm:cxn modelId="{E4163FC3-B346-47A2-B265-EC3F29825610}" type="presParOf" srcId="{56196A28-7D74-4E32-992F-6075DCE18202}" destId="{7C18938F-369D-4A71-980D-AA4F9FE7AA3F}" srcOrd="13" destOrd="0" presId="urn:microsoft.com/office/officeart/2009/3/layout/RandomtoResultProcess"/>
    <dgm:cxn modelId="{5311A0CA-E230-4F31-8E64-A84E92DC5F05}" type="presParOf" srcId="{56196A28-7D74-4E32-992F-6075DCE18202}" destId="{1C33AC8B-812D-45E0-8708-1FF44589986D}" srcOrd="14" destOrd="0" presId="urn:microsoft.com/office/officeart/2009/3/layout/RandomtoResultProcess"/>
    <dgm:cxn modelId="{C46BB398-1801-4601-8E32-0A380ADB1E9D}" type="presParOf" srcId="{56196A28-7D74-4E32-992F-6075DCE18202}" destId="{A5B58DEC-84A1-44BB-9C0B-154FC43ADB08}" srcOrd="15" destOrd="0" presId="urn:microsoft.com/office/officeart/2009/3/layout/RandomtoResultProcess"/>
    <dgm:cxn modelId="{57748C40-F921-4262-B260-C923EC3F4BDD}" type="presParOf" srcId="{56196A28-7D74-4E32-992F-6075DCE18202}" destId="{0876A736-45D3-469C-805F-F200776B3709}" srcOrd="16" destOrd="0" presId="urn:microsoft.com/office/officeart/2009/3/layout/RandomtoResultProcess"/>
    <dgm:cxn modelId="{3BB8BA1E-C8A8-49DE-AB15-D1C49DCCBD70}" type="presParOf" srcId="{56196A28-7D74-4E32-992F-6075DCE18202}" destId="{F38FBA28-CA8C-4E00-AE5E-8CFA2A0B2F12}" srcOrd="17" destOrd="0" presId="urn:microsoft.com/office/officeart/2009/3/layout/RandomtoResultProcess"/>
    <dgm:cxn modelId="{DFC84DD5-31B6-434B-BCFB-345FEBCD1B7F}" type="presParOf" srcId="{56196A28-7D74-4E32-992F-6075DCE18202}" destId="{E41DCEFA-D199-42F7-8E48-1A712A1A61A9}" srcOrd="18" destOrd="0" presId="urn:microsoft.com/office/officeart/2009/3/layout/RandomtoResultProcess"/>
    <dgm:cxn modelId="{692235F9-F49A-4CF6-B3D5-AFA65D2712D6}" type="presParOf" srcId="{50701F8B-0AA8-4240-8041-B70804DDC27E}" destId="{4B593E27-5D00-4208-8B7E-FD8804E3F0DA}" srcOrd="1" destOrd="0" presId="urn:microsoft.com/office/officeart/2009/3/layout/RandomtoResultProcess"/>
    <dgm:cxn modelId="{1ECD9611-88D7-487B-AD79-6F4FA2137604}" type="presParOf" srcId="{4B593E27-5D00-4208-8B7E-FD8804E3F0DA}" destId="{CC671879-19DE-4AEA-80F4-3AAF45FB78F5}" srcOrd="0" destOrd="0" presId="urn:microsoft.com/office/officeart/2009/3/layout/RandomtoResultProcess"/>
    <dgm:cxn modelId="{2C744D5E-8DAE-4906-AF45-2BFCF2541983}" type="presParOf" srcId="{4B593E27-5D00-4208-8B7E-FD8804E3F0DA}" destId="{7108B5A1-A9A2-49F7-AF0C-169C21F5D61A}" srcOrd="1" destOrd="0" presId="urn:microsoft.com/office/officeart/2009/3/layout/RandomtoResultProcess"/>
    <dgm:cxn modelId="{5C162470-6CD7-4FA7-AB7C-C8A0AB8720DA}" type="presParOf" srcId="{50701F8B-0AA8-4240-8041-B70804DDC27E}" destId="{A1766E01-2168-4FAA-B1BA-4086A3EC7697}" srcOrd="2" destOrd="0" presId="urn:microsoft.com/office/officeart/2009/3/layout/RandomtoResultProcess"/>
    <dgm:cxn modelId="{89A4C05C-2E99-4313-85DA-B07567166DF7}" type="presParOf" srcId="{50701F8B-0AA8-4240-8041-B70804DDC27E}" destId="{8381DA9A-CC7B-44F2-BD01-B0E6E1E76FBD}" srcOrd="3" destOrd="0" presId="urn:microsoft.com/office/officeart/2009/3/layout/RandomtoResultProcess"/>
    <dgm:cxn modelId="{98DAB0F5-46C3-4CF1-AE16-F74559589233}" type="presParOf" srcId="{8381DA9A-CC7B-44F2-BD01-B0E6E1E76FBD}" destId="{3BFBEAD1-F51B-499C-9AC9-B893CAD38C02}" srcOrd="0" destOrd="0" presId="urn:microsoft.com/office/officeart/2009/3/layout/RandomtoResultProcess"/>
    <dgm:cxn modelId="{8AB0C9F9-8C60-4271-AF88-8A178B57DFB5}" type="presParOf" srcId="{8381DA9A-CC7B-44F2-BD01-B0E6E1E76FBD}" destId="{A5B15403-04BC-4D89-9978-4CB7F570CBDF}" srcOrd="1" destOrd="0" presId="urn:microsoft.com/office/officeart/2009/3/layout/RandomtoResultProcess"/>
    <dgm:cxn modelId="{4CE52AF8-1AE6-44F0-A524-6035D082197C}" type="presParOf" srcId="{50701F8B-0AA8-4240-8041-B70804DDC27E}" destId="{FDD208AF-6D62-4FBE-93E4-0C18C3A2C0AB}" srcOrd="4" destOrd="0" presId="urn:microsoft.com/office/officeart/2009/3/layout/RandomtoResultProcess"/>
    <dgm:cxn modelId="{E13BF04B-AC66-4B35-A90B-64F51345150C}" type="presParOf" srcId="{FDD208AF-6D62-4FBE-93E4-0C18C3A2C0AB}" destId="{F998FAB4-C2E6-4B33-AC9B-EB02D1A2955B}" srcOrd="0" destOrd="0" presId="urn:microsoft.com/office/officeart/2009/3/layout/RandomtoResultProcess"/>
    <dgm:cxn modelId="{CCA460F7-B1FF-402D-B308-1DF09C9A1BE2}" type="presParOf" srcId="{FDD208AF-6D62-4FBE-93E4-0C18C3A2C0AB}" destId="{E8E22198-422E-4F08-872E-6EBF6756F7BD}" srcOrd="1" destOrd="0" presId="urn:microsoft.com/office/officeart/2009/3/layout/RandomtoResultProcess"/>
    <dgm:cxn modelId="{8B37A289-C668-4976-9704-3F0E11CBAED0}" type="presParOf" srcId="{FDD208AF-6D62-4FBE-93E4-0C18C3A2C0AB}" destId="{E732A615-1C4A-4626-BE51-3B05C5E98064}"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28561A2-CA9E-4A7C-87AE-7FC2327318EC}"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s-EC"/>
        </a:p>
      </dgm:t>
    </dgm:pt>
    <dgm:pt modelId="{623B886D-872B-41CE-98AF-668052082300}">
      <dgm:prSet phldrT="[Texto]" custT="1"/>
      <dgm:spPr/>
      <dgm:t>
        <a:bodyPr/>
        <a:lstStyle/>
        <a:p>
          <a:r>
            <a:rPr lang="es-EC" sz="2000" dirty="0"/>
            <a:t>Mediante la aplicación</a:t>
          </a:r>
        </a:p>
      </dgm:t>
    </dgm:pt>
    <dgm:pt modelId="{43F3A6FA-5A8A-4759-A7A1-4FCF455C6C89}" type="parTrans" cxnId="{C946B6CA-7F79-481A-AA89-3A84383C42F4}">
      <dgm:prSet/>
      <dgm:spPr/>
      <dgm:t>
        <a:bodyPr/>
        <a:lstStyle/>
        <a:p>
          <a:endParaRPr lang="es-EC" sz="4000"/>
        </a:p>
      </dgm:t>
    </dgm:pt>
    <dgm:pt modelId="{FDE70B0E-78C6-447B-85D4-629313205186}" type="sibTrans" cxnId="{C946B6CA-7F79-481A-AA89-3A84383C42F4}">
      <dgm:prSet/>
      <dgm:spPr/>
      <dgm:t>
        <a:bodyPr/>
        <a:lstStyle/>
        <a:p>
          <a:endParaRPr lang="es-EC" sz="4000"/>
        </a:p>
      </dgm:t>
    </dgm:pt>
    <dgm:pt modelId="{F0F156D4-2E5D-4AD1-A704-53B10E1358A9}">
      <dgm:prSet phldrT="[Texto]" custT="1"/>
      <dgm:spPr/>
      <dgm:t>
        <a:bodyPr/>
        <a:lstStyle/>
        <a:p>
          <a:r>
            <a:rPr lang="es-EC" sz="1800" dirty="0"/>
            <a:t>Estrategias fiscales</a:t>
          </a:r>
        </a:p>
      </dgm:t>
    </dgm:pt>
    <dgm:pt modelId="{D1B677F5-8535-4B8B-BBC1-7DBBDDD00989}" type="parTrans" cxnId="{AEE99584-4479-453A-8916-F884F757A25B}">
      <dgm:prSet/>
      <dgm:spPr/>
      <dgm:t>
        <a:bodyPr/>
        <a:lstStyle/>
        <a:p>
          <a:endParaRPr lang="es-EC" sz="4000"/>
        </a:p>
      </dgm:t>
    </dgm:pt>
    <dgm:pt modelId="{878566AD-738C-44DA-AEB2-466D3428BC44}" type="sibTrans" cxnId="{AEE99584-4479-453A-8916-F884F757A25B}">
      <dgm:prSet/>
      <dgm:spPr/>
      <dgm:t>
        <a:bodyPr/>
        <a:lstStyle/>
        <a:p>
          <a:endParaRPr lang="es-EC" sz="4000"/>
        </a:p>
      </dgm:t>
    </dgm:pt>
    <dgm:pt modelId="{0E913E5E-01EA-44E6-824C-5662E2F9C05B}">
      <dgm:prSet phldrT="[Texto]" custT="1"/>
      <dgm:spPr/>
      <dgm:t>
        <a:bodyPr/>
        <a:lstStyle/>
        <a:p>
          <a:r>
            <a:rPr lang="es-EC" sz="1800" dirty="0"/>
            <a:t>Parámetros de comunicación</a:t>
          </a:r>
        </a:p>
      </dgm:t>
    </dgm:pt>
    <dgm:pt modelId="{9F79FAA7-7479-4EC9-9F82-B7A373999310}" type="parTrans" cxnId="{CEDE7677-ED3C-46A0-9BAF-1D6648D676A5}">
      <dgm:prSet/>
      <dgm:spPr/>
      <dgm:t>
        <a:bodyPr/>
        <a:lstStyle/>
        <a:p>
          <a:endParaRPr lang="es-EC" sz="4000"/>
        </a:p>
      </dgm:t>
    </dgm:pt>
    <dgm:pt modelId="{ECBD7549-50F0-4F70-B07B-13EE52E3BCD0}" type="sibTrans" cxnId="{CEDE7677-ED3C-46A0-9BAF-1D6648D676A5}">
      <dgm:prSet/>
      <dgm:spPr/>
      <dgm:t>
        <a:bodyPr/>
        <a:lstStyle/>
        <a:p>
          <a:endParaRPr lang="es-EC" sz="4000"/>
        </a:p>
      </dgm:t>
    </dgm:pt>
    <dgm:pt modelId="{42B22783-C64B-45CE-B17B-BA5E3B967014}">
      <dgm:prSet phldrT="[Texto]" custT="1"/>
      <dgm:spPr/>
      <dgm:t>
        <a:bodyPr/>
        <a:lstStyle/>
        <a:p>
          <a:r>
            <a:rPr lang="es-EC" sz="1800" dirty="0"/>
            <a:t>Aprovechamiento optimo </a:t>
          </a:r>
        </a:p>
      </dgm:t>
    </dgm:pt>
    <dgm:pt modelId="{C83C8DCC-F152-464E-B93F-53BA666B5756}" type="parTrans" cxnId="{5D7BDE2B-115D-43B0-997C-1BDFC30405F8}">
      <dgm:prSet/>
      <dgm:spPr/>
      <dgm:t>
        <a:bodyPr/>
        <a:lstStyle/>
        <a:p>
          <a:endParaRPr lang="es-EC" sz="4000"/>
        </a:p>
      </dgm:t>
    </dgm:pt>
    <dgm:pt modelId="{8E42A370-A565-4AFB-A31B-48DF316EB451}" type="sibTrans" cxnId="{5D7BDE2B-115D-43B0-997C-1BDFC30405F8}">
      <dgm:prSet/>
      <dgm:spPr/>
      <dgm:t>
        <a:bodyPr/>
        <a:lstStyle/>
        <a:p>
          <a:endParaRPr lang="es-EC" sz="4000"/>
        </a:p>
      </dgm:t>
    </dgm:pt>
    <dgm:pt modelId="{46249EDE-F81D-4D31-AFEA-90E5AB8F9834}">
      <dgm:prSet phldrT="[Texto]" custT="1"/>
      <dgm:spPr/>
      <dgm:t>
        <a:bodyPr/>
        <a:lstStyle/>
        <a:p>
          <a:r>
            <a:rPr lang="es-EC" sz="1800" dirty="0"/>
            <a:t>Incentivos tributarios </a:t>
          </a:r>
        </a:p>
      </dgm:t>
    </dgm:pt>
    <dgm:pt modelId="{D26A3556-CE07-480B-B1B8-3DCFB07AD3E7}" type="parTrans" cxnId="{10A71C98-24C2-4EFD-A6DE-64FB9EFDBB2E}">
      <dgm:prSet/>
      <dgm:spPr/>
      <dgm:t>
        <a:bodyPr/>
        <a:lstStyle/>
        <a:p>
          <a:endParaRPr lang="es-EC" sz="4000"/>
        </a:p>
      </dgm:t>
    </dgm:pt>
    <dgm:pt modelId="{87149129-E276-4CA2-A389-C2A569765F42}" type="sibTrans" cxnId="{10A71C98-24C2-4EFD-A6DE-64FB9EFDBB2E}">
      <dgm:prSet/>
      <dgm:spPr/>
      <dgm:t>
        <a:bodyPr/>
        <a:lstStyle/>
        <a:p>
          <a:endParaRPr lang="es-EC" sz="4000"/>
        </a:p>
      </dgm:t>
    </dgm:pt>
    <dgm:pt modelId="{BAB4D817-AD87-44EE-902C-59EEA6338743}" type="pres">
      <dgm:prSet presAssocID="{B28561A2-CA9E-4A7C-87AE-7FC2327318EC}" presName="Name0" presStyleCnt="0">
        <dgm:presLayoutVars>
          <dgm:chMax val="1"/>
          <dgm:dir/>
          <dgm:animLvl val="ctr"/>
          <dgm:resizeHandles val="exact"/>
        </dgm:presLayoutVars>
      </dgm:prSet>
      <dgm:spPr/>
    </dgm:pt>
    <dgm:pt modelId="{15A42DDA-75E4-4EA9-9289-53F42CFEF8A8}" type="pres">
      <dgm:prSet presAssocID="{623B886D-872B-41CE-98AF-668052082300}" presName="centerShape" presStyleLbl="node0" presStyleIdx="0" presStyleCnt="1" custLinFactNeighborX="-490" custLinFactNeighborY="-1059"/>
      <dgm:spPr/>
    </dgm:pt>
    <dgm:pt modelId="{7E4D725C-D078-4C4B-A9C3-61D3D7474D3B}" type="pres">
      <dgm:prSet presAssocID="{F0F156D4-2E5D-4AD1-A704-53B10E1358A9}" presName="node" presStyleLbl="node1" presStyleIdx="0" presStyleCnt="4" custScaleX="147899" custScaleY="92558">
        <dgm:presLayoutVars>
          <dgm:bulletEnabled val="1"/>
        </dgm:presLayoutVars>
      </dgm:prSet>
      <dgm:spPr/>
    </dgm:pt>
    <dgm:pt modelId="{4C3042CA-EFE2-4681-820D-D44B326760D6}" type="pres">
      <dgm:prSet presAssocID="{F0F156D4-2E5D-4AD1-A704-53B10E1358A9}" presName="dummy" presStyleCnt="0"/>
      <dgm:spPr/>
    </dgm:pt>
    <dgm:pt modelId="{0FF1E989-6B6B-40CC-9A27-3208A6E3DFE9}" type="pres">
      <dgm:prSet presAssocID="{878566AD-738C-44DA-AEB2-466D3428BC44}" presName="sibTrans" presStyleLbl="sibTrans2D1" presStyleIdx="0" presStyleCnt="4"/>
      <dgm:spPr/>
    </dgm:pt>
    <dgm:pt modelId="{401A0690-42B1-4ACF-BA53-722068C59312}" type="pres">
      <dgm:prSet presAssocID="{0E913E5E-01EA-44E6-824C-5662E2F9C05B}" presName="node" presStyleLbl="node1" presStyleIdx="1" presStyleCnt="4" custScaleX="140778" custScaleY="120385">
        <dgm:presLayoutVars>
          <dgm:bulletEnabled val="1"/>
        </dgm:presLayoutVars>
      </dgm:prSet>
      <dgm:spPr/>
    </dgm:pt>
    <dgm:pt modelId="{5E0048FB-D429-43D1-86EC-DC670B959190}" type="pres">
      <dgm:prSet presAssocID="{0E913E5E-01EA-44E6-824C-5662E2F9C05B}" presName="dummy" presStyleCnt="0"/>
      <dgm:spPr/>
    </dgm:pt>
    <dgm:pt modelId="{8082993E-DCAF-486E-BF13-AAE5A2310A17}" type="pres">
      <dgm:prSet presAssocID="{ECBD7549-50F0-4F70-B07B-13EE52E3BCD0}" presName="sibTrans" presStyleLbl="sibTrans2D1" presStyleIdx="1" presStyleCnt="4"/>
      <dgm:spPr/>
    </dgm:pt>
    <dgm:pt modelId="{478D6BF2-4D08-496C-9E5A-635FFFF48D0A}" type="pres">
      <dgm:prSet presAssocID="{42B22783-C64B-45CE-B17B-BA5E3B967014}" presName="node" presStyleLbl="node1" presStyleIdx="2" presStyleCnt="4" custScaleX="215919" custScaleY="106040">
        <dgm:presLayoutVars>
          <dgm:bulletEnabled val="1"/>
        </dgm:presLayoutVars>
      </dgm:prSet>
      <dgm:spPr/>
    </dgm:pt>
    <dgm:pt modelId="{C8490591-6EE6-4CF6-A6D7-6BE98B47277F}" type="pres">
      <dgm:prSet presAssocID="{42B22783-C64B-45CE-B17B-BA5E3B967014}" presName="dummy" presStyleCnt="0"/>
      <dgm:spPr/>
    </dgm:pt>
    <dgm:pt modelId="{AF0C602A-ABA4-49A3-9306-8C865266BDF9}" type="pres">
      <dgm:prSet presAssocID="{8E42A370-A565-4AFB-A31B-48DF316EB451}" presName="sibTrans" presStyleLbl="sibTrans2D1" presStyleIdx="2" presStyleCnt="4"/>
      <dgm:spPr/>
    </dgm:pt>
    <dgm:pt modelId="{8CECF946-A5F3-42C7-96C1-2313E0A3AA18}" type="pres">
      <dgm:prSet presAssocID="{46249EDE-F81D-4D31-AFEA-90E5AB8F9834}" presName="node" presStyleLbl="node1" presStyleIdx="3" presStyleCnt="4" custScaleX="127800" custScaleY="94404">
        <dgm:presLayoutVars>
          <dgm:bulletEnabled val="1"/>
        </dgm:presLayoutVars>
      </dgm:prSet>
      <dgm:spPr/>
    </dgm:pt>
    <dgm:pt modelId="{372C902D-406A-4794-9FE4-52B9D4C857F6}" type="pres">
      <dgm:prSet presAssocID="{46249EDE-F81D-4D31-AFEA-90E5AB8F9834}" presName="dummy" presStyleCnt="0"/>
      <dgm:spPr/>
    </dgm:pt>
    <dgm:pt modelId="{1BCF875A-6868-4E84-BDB7-67099AEB2A01}" type="pres">
      <dgm:prSet presAssocID="{87149129-E276-4CA2-A389-C2A569765F42}" presName="sibTrans" presStyleLbl="sibTrans2D1" presStyleIdx="3" presStyleCnt="4"/>
      <dgm:spPr/>
    </dgm:pt>
  </dgm:ptLst>
  <dgm:cxnLst>
    <dgm:cxn modelId="{5D7BDE2B-115D-43B0-997C-1BDFC30405F8}" srcId="{623B886D-872B-41CE-98AF-668052082300}" destId="{42B22783-C64B-45CE-B17B-BA5E3B967014}" srcOrd="2" destOrd="0" parTransId="{C83C8DCC-F152-464E-B93F-53BA666B5756}" sibTransId="{8E42A370-A565-4AFB-A31B-48DF316EB451}"/>
    <dgm:cxn modelId="{32B7BC4F-9EEA-4CE7-838E-F190FA81E3EB}" type="presOf" srcId="{B28561A2-CA9E-4A7C-87AE-7FC2327318EC}" destId="{BAB4D817-AD87-44EE-902C-59EEA6338743}" srcOrd="0" destOrd="0" presId="urn:microsoft.com/office/officeart/2005/8/layout/radial6"/>
    <dgm:cxn modelId="{C9D8A751-95EE-4FB3-92CF-C2CBA5C0DDEA}" type="presOf" srcId="{623B886D-872B-41CE-98AF-668052082300}" destId="{15A42DDA-75E4-4EA9-9289-53F42CFEF8A8}" srcOrd="0" destOrd="0" presId="urn:microsoft.com/office/officeart/2005/8/layout/radial6"/>
    <dgm:cxn modelId="{D686C372-36EB-4508-A14C-B74D15422AFB}" type="presOf" srcId="{0E913E5E-01EA-44E6-824C-5662E2F9C05B}" destId="{401A0690-42B1-4ACF-BA53-722068C59312}" srcOrd="0" destOrd="0" presId="urn:microsoft.com/office/officeart/2005/8/layout/radial6"/>
    <dgm:cxn modelId="{CEDE7677-ED3C-46A0-9BAF-1D6648D676A5}" srcId="{623B886D-872B-41CE-98AF-668052082300}" destId="{0E913E5E-01EA-44E6-824C-5662E2F9C05B}" srcOrd="1" destOrd="0" parTransId="{9F79FAA7-7479-4EC9-9F82-B7A373999310}" sibTransId="{ECBD7549-50F0-4F70-B07B-13EE52E3BCD0}"/>
    <dgm:cxn modelId="{AEE99584-4479-453A-8916-F884F757A25B}" srcId="{623B886D-872B-41CE-98AF-668052082300}" destId="{F0F156D4-2E5D-4AD1-A704-53B10E1358A9}" srcOrd="0" destOrd="0" parTransId="{D1B677F5-8535-4B8B-BBC1-7DBBDDD00989}" sibTransId="{878566AD-738C-44DA-AEB2-466D3428BC44}"/>
    <dgm:cxn modelId="{D422EE86-2994-4537-BAFE-C5A698C36214}" type="presOf" srcId="{8E42A370-A565-4AFB-A31B-48DF316EB451}" destId="{AF0C602A-ABA4-49A3-9306-8C865266BDF9}" srcOrd="0" destOrd="0" presId="urn:microsoft.com/office/officeart/2005/8/layout/radial6"/>
    <dgm:cxn modelId="{40BE7395-64E3-493F-BF63-0B28CC84E640}" type="presOf" srcId="{42B22783-C64B-45CE-B17B-BA5E3B967014}" destId="{478D6BF2-4D08-496C-9E5A-635FFFF48D0A}" srcOrd="0" destOrd="0" presId="urn:microsoft.com/office/officeart/2005/8/layout/radial6"/>
    <dgm:cxn modelId="{CAAFDF97-C21E-4C5D-804D-CB1724181474}" type="presOf" srcId="{F0F156D4-2E5D-4AD1-A704-53B10E1358A9}" destId="{7E4D725C-D078-4C4B-A9C3-61D3D7474D3B}" srcOrd="0" destOrd="0" presId="urn:microsoft.com/office/officeart/2005/8/layout/radial6"/>
    <dgm:cxn modelId="{10A71C98-24C2-4EFD-A6DE-64FB9EFDBB2E}" srcId="{623B886D-872B-41CE-98AF-668052082300}" destId="{46249EDE-F81D-4D31-AFEA-90E5AB8F9834}" srcOrd="3" destOrd="0" parTransId="{D26A3556-CE07-480B-B1B8-3DCFB07AD3E7}" sibTransId="{87149129-E276-4CA2-A389-C2A569765F42}"/>
    <dgm:cxn modelId="{AE19309F-4B0F-47F9-987A-CAAF40FD503C}" type="presOf" srcId="{87149129-E276-4CA2-A389-C2A569765F42}" destId="{1BCF875A-6868-4E84-BDB7-67099AEB2A01}" srcOrd="0" destOrd="0" presId="urn:microsoft.com/office/officeart/2005/8/layout/radial6"/>
    <dgm:cxn modelId="{17905CAF-CCAF-4FE2-B395-8B6004EF285B}" type="presOf" srcId="{ECBD7549-50F0-4F70-B07B-13EE52E3BCD0}" destId="{8082993E-DCAF-486E-BF13-AAE5A2310A17}" srcOrd="0" destOrd="0" presId="urn:microsoft.com/office/officeart/2005/8/layout/radial6"/>
    <dgm:cxn modelId="{5DA874BC-4837-450A-9148-4B18E7CA07A2}" type="presOf" srcId="{46249EDE-F81D-4D31-AFEA-90E5AB8F9834}" destId="{8CECF946-A5F3-42C7-96C1-2313E0A3AA18}" srcOrd="0" destOrd="0" presId="urn:microsoft.com/office/officeart/2005/8/layout/radial6"/>
    <dgm:cxn modelId="{C946B6CA-7F79-481A-AA89-3A84383C42F4}" srcId="{B28561A2-CA9E-4A7C-87AE-7FC2327318EC}" destId="{623B886D-872B-41CE-98AF-668052082300}" srcOrd="0" destOrd="0" parTransId="{43F3A6FA-5A8A-4759-A7A1-4FCF455C6C89}" sibTransId="{FDE70B0E-78C6-447B-85D4-629313205186}"/>
    <dgm:cxn modelId="{A8B767E5-4A09-4806-8006-74B9BDB999DF}" type="presOf" srcId="{878566AD-738C-44DA-AEB2-466D3428BC44}" destId="{0FF1E989-6B6B-40CC-9A27-3208A6E3DFE9}" srcOrd="0" destOrd="0" presId="urn:microsoft.com/office/officeart/2005/8/layout/radial6"/>
    <dgm:cxn modelId="{EF61012E-B65B-44C9-9224-33298AB067DF}" type="presParOf" srcId="{BAB4D817-AD87-44EE-902C-59EEA6338743}" destId="{15A42DDA-75E4-4EA9-9289-53F42CFEF8A8}" srcOrd="0" destOrd="0" presId="urn:microsoft.com/office/officeart/2005/8/layout/radial6"/>
    <dgm:cxn modelId="{34EC773F-E171-4C0B-BF20-1ED61E5B0B7F}" type="presParOf" srcId="{BAB4D817-AD87-44EE-902C-59EEA6338743}" destId="{7E4D725C-D078-4C4B-A9C3-61D3D7474D3B}" srcOrd="1" destOrd="0" presId="urn:microsoft.com/office/officeart/2005/8/layout/radial6"/>
    <dgm:cxn modelId="{B1568424-DDE5-44C1-9A9D-051D17E5DB9F}" type="presParOf" srcId="{BAB4D817-AD87-44EE-902C-59EEA6338743}" destId="{4C3042CA-EFE2-4681-820D-D44B326760D6}" srcOrd="2" destOrd="0" presId="urn:microsoft.com/office/officeart/2005/8/layout/radial6"/>
    <dgm:cxn modelId="{53B6CA04-511D-486D-81CF-8636A84226C1}" type="presParOf" srcId="{BAB4D817-AD87-44EE-902C-59EEA6338743}" destId="{0FF1E989-6B6B-40CC-9A27-3208A6E3DFE9}" srcOrd="3" destOrd="0" presId="urn:microsoft.com/office/officeart/2005/8/layout/radial6"/>
    <dgm:cxn modelId="{F4E62EB3-A9ED-4CF3-9B28-5C314015E4D9}" type="presParOf" srcId="{BAB4D817-AD87-44EE-902C-59EEA6338743}" destId="{401A0690-42B1-4ACF-BA53-722068C59312}" srcOrd="4" destOrd="0" presId="urn:microsoft.com/office/officeart/2005/8/layout/radial6"/>
    <dgm:cxn modelId="{42F0F581-97A1-44E7-9E2A-46E719BCC20B}" type="presParOf" srcId="{BAB4D817-AD87-44EE-902C-59EEA6338743}" destId="{5E0048FB-D429-43D1-86EC-DC670B959190}" srcOrd="5" destOrd="0" presId="urn:microsoft.com/office/officeart/2005/8/layout/radial6"/>
    <dgm:cxn modelId="{DC804870-F372-40EA-BAB7-F0D9C3A8816E}" type="presParOf" srcId="{BAB4D817-AD87-44EE-902C-59EEA6338743}" destId="{8082993E-DCAF-486E-BF13-AAE5A2310A17}" srcOrd="6" destOrd="0" presId="urn:microsoft.com/office/officeart/2005/8/layout/radial6"/>
    <dgm:cxn modelId="{B66EA58B-6228-4AF7-9846-315855189E34}" type="presParOf" srcId="{BAB4D817-AD87-44EE-902C-59EEA6338743}" destId="{478D6BF2-4D08-496C-9E5A-635FFFF48D0A}" srcOrd="7" destOrd="0" presId="urn:microsoft.com/office/officeart/2005/8/layout/radial6"/>
    <dgm:cxn modelId="{A03DF67C-4070-46FB-80CE-05AD2F30B1CB}" type="presParOf" srcId="{BAB4D817-AD87-44EE-902C-59EEA6338743}" destId="{C8490591-6EE6-4CF6-A6D7-6BE98B47277F}" srcOrd="8" destOrd="0" presId="urn:microsoft.com/office/officeart/2005/8/layout/radial6"/>
    <dgm:cxn modelId="{D6C82AE6-6CD1-40C6-B19D-843F378FEF05}" type="presParOf" srcId="{BAB4D817-AD87-44EE-902C-59EEA6338743}" destId="{AF0C602A-ABA4-49A3-9306-8C865266BDF9}" srcOrd="9" destOrd="0" presId="urn:microsoft.com/office/officeart/2005/8/layout/radial6"/>
    <dgm:cxn modelId="{3811A940-8DB5-4EA7-B6D8-A41CBF394929}" type="presParOf" srcId="{BAB4D817-AD87-44EE-902C-59EEA6338743}" destId="{8CECF946-A5F3-42C7-96C1-2313E0A3AA18}" srcOrd="10" destOrd="0" presId="urn:microsoft.com/office/officeart/2005/8/layout/radial6"/>
    <dgm:cxn modelId="{3CB49E37-CB00-45A3-9FA5-F7165865D881}" type="presParOf" srcId="{BAB4D817-AD87-44EE-902C-59EEA6338743}" destId="{372C902D-406A-4794-9FE4-52B9D4C857F6}" srcOrd="11" destOrd="0" presId="urn:microsoft.com/office/officeart/2005/8/layout/radial6"/>
    <dgm:cxn modelId="{934C24E1-1F67-472B-B742-BDA747444084}" type="presParOf" srcId="{BAB4D817-AD87-44EE-902C-59EEA6338743}" destId="{1BCF875A-6868-4E84-BDB7-67099AEB2A01}"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841E5B-02A3-49BF-AA54-BC39CD6C3A8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C"/>
        </a:p>
      </dgm:t>
    </dgm:pt>
    <dgm:pt modelId="{FDA3EC4A-35B1-49F8-BE3F-A1C3C1828A6C}">
      <dgm:prSet phldrT="[Texto]"/>
      <dgm:spPr/>
      <dgm:t>
        <a:bodyPr/>
        <a:lstStyle/>
        <a:p>
          <a:pPr algn="just"/>
          <a:r>
            <a:rPr lang="es-EC" dirty="0"/>
            <a:t>Capítulo I: Planteamiento del problema</a:t>
          </a:r>
        </a:p>
        <a:p>
          <a:pPr algn="just"/>
          <a:r>
            <a:rPr lang="es-EC" dirty="0"/>
            <a:t>Capítulo II: Marco </a:t>
          </a:r>
          <a:r>
            <a:rPr lang="es-EC" dirty="0" err="1"/>
            <a:t>teorico</a:t>
          </a:r>
          <a:r>
            <a:rPr lang="es-EC" dirty="0"/>
            <a:t>, legal y referencial</a:t>
          </a:r>
        </a:p>
        <a:p>
          <a:pPr algn="just"/>
          <a:r>
            <a:rPr lang="es-EC" dirty="0"/>
            <a:t>Capítulo III: Metodología</a:t>
          </a:r>
        </a:p>
        <a:p>
          <a:pPr algn="just"/>
          <a:r>
            <a:rPr lang="es-EC" dirty="0"/>
            <a:t>Capítulo IV: Análisis de datos</a:t>
          </a:r>
        </a:p>
        <a:p>
          <a:pPr algn="just"/>
          <a:r>
            <a:rPr lang="es-EC" dirty="0"/>
            <a:t>Capítulo V: Conclusiones y recomendaciones</a:t>
          </a:r>
        </a:p>
      </dgm:t>
    </dgm:pt>
    <dgm:pt modelId="{309BD6BE-0B46-4C95-B6F6-7F5884F33DA8}" type="parTrans" cxnId="{35A79DB4-B74B-4BFC-813C-22668A63E7AF}">
      <dgm:prSet/>
      <dgm:spPr/>
      <dgm:t>
        <a:bodyPr/>
        <a:lstStyle/>
        <a:p>
          <a:endParaRPr lang="es-EC"/>
        </a:p>
      </dgm:t>
    </dgm:pt>
    <dgm:pt modelId="{23ECABDD-A2F6-4B9A-9A12-EA96493B9B52}" type="sibTrans" cxnId="{35A79DB4-B74B-4BFC-813C-22668A63E7AF}">
      <dgm:prSet/>
      <dgm:spPr/>
      <dgm:t>
        <a:bodyPr/>
        <a:lstStyle/>
        <a:p>
          <a:endParaRPr lang="es-EC"/>
        </a:p>
      </dgm:t>
    </dgm:pt>
    <dgm:pt modelId="{7959143D-C639-4D56-9C30-DDD0BCB986FF}" type="pres">
      <dgm:prSet presAssocID="{C7841E5B-02A3-49BF-AA54-BC39CD6C3A89}" presName="diagram" presStyleCnt="0">
        <dgm:presLayoutVars>
          <dgm:dir/>
          <dgm:resizeHandles val="exact"/>
        </dgm:presLayoutVars>
      </dgm:prSet>
      <dgm:spPr/>
    </dgm:pt>
    <dgm:pt modelId="{8E386086-C3E0-4059-A682-3E40093CD2B6}" type="pres">
      <dgm:prSet presAssocID="{FDA3EC4A-35B1-49F8-BE3F-A1C3C1828A6C}" presName="node" presStyleLbl="node1" presStyleIdx="0" presStyleCnt="1" custScaleY="139187">
        <dgm:presLayoutVars>
          <dgm:bulletEnabled val="1"/>
        </dgm:presLayoutVars>
      </dgm:prSet>
      <dgm:spPr/>
    </dgm:pt>
  </dgm:ptLst>
  <dgm:cxnLst>
    <dgm:cxn modelId="{2B35231A-DFBA-403D-B1F6-690DBFD57C8D}" type="presOf" srcId="{C7841E5B-02A3-49BF-AA54-BC39CD6C3A89}" destId="{7959143D-C639-4D56-9C30-DDD0BCB986FF}" srcOrd="0" destOrd="0" presId="urn:microsoft.com/office/officeart/2005/8/layout/default"/>
    <dgm:cxn modelId="{35A79DB4-B74B-4BFC-813C-22668A63E7AF}" srcId="{C7841E5B-02A3-49BF-AA54-BC39CD6C3A89}" destId="{FDA3EC4A-35B1-49F8-BE3F-A1C3C1828A6C}" srcOrd="0" destOrd="0" parTransId="{309BD6BE-0B46-4C95-B6F6-7F5884F33DA8}" sibTransId="{23ECABDD-A2F6-4B9A-9A12-EA96493B9B52}"/>
    <dgm:cxn modelId="{49DD01BE-A453-46B4-88E3-3E2093FDEC72}" type="presOf" srcId="{FDA3EC4A-35B1-49F8-BE3F-A1C3C1828A6C}" destId="{8E386086-C3E0-4059-A682-3E40093CD2B6}" srcOrd="0" destOrd="0" presId="urn:microsoft.com/office/officeart/2005/8/layout/default"/>
    <dgm:cxn modelId="{2CA5714D-1FC7-4953-B2F4-B1327011E204}" type="presParOf" srcId="{7959143D-C639-4D56-9C30-DDD0BCB986FF}" destId="{8E386086-C3E0-4059-A682-3E40093CD2B6}" srcOrd="0"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ECC511-7096-45E8-961E-BFB316028917}" type="doc">
      <dgm:prSet loTypeId="urn:microsoft.com/office/officeart/2005/8/layout/process1" loCatId="process" qsTypeId="urn:microsoft.com/office/officeart/2005/8/quickstyle/simple1" qsCatId="simple" csTypeId="urn:microsoft.com/office/officeart/2005/8/colors/colorful1" csCatId="colorful" phldr="1"/>
      <dgm:spPr/>
    </dgm:pt>
    <dgm:pt modelId="{B9CC0806-98FF-40EA-9BDA-F05C1494AB98}">
      <dgm:prSet phldrT="[Texto]"/>
      <dgm:spPr/>
      <dgm:t>
        <a:bodyPr/>
        <a:lstStyle/>
        <a:p>
          <a:pPr algn="just"/>
          <a:r>
            <a:rPr lang="es-EC" dirty="0"/>
            <a:t>Constantes reformas en la política fiscal</a:t>
          </a:r>
        </a:p>
      </dgm:t>
    </dgm:pt>
    <dgm:pt modelId="{FF34C17B-78D8-4C16-8992-9910C7541710}" type="parTrans" cxnId="{F4018A7F-D77D-4775-A666-BE827F753147}">
      <dgm:prSet/>
      <dgm:spPr/>
      <dgm:t>
        <a:bodyPr/>
        <a:lstStyle/>
        <a:p>
          <a:pPr algn="just"/>
          <a:endParaRPr lang="es-EC"/>
        </a:p>
      </dgm:t>
    </dgm:pt>
    <dgm:pt modelId="{9AB767FE-6A8E-4335-9472-A3A619A38AC4}" type="sibTrans" cxnId="{F4018A7F-D77D-4775-A666-BE827F753147}">
      <dgm:prSet/>
      <dgm:spPr/>
      <dgm:t>
        <a:bodyPr/>
        <a:lstStyle/>
        <a:p>
          <a:pPr algn="just"/>
          <a:endParaRPr lang="es-EC"/>
        </a:p>
      </dgm:t>
    </dgm:pt>
    <dgm:pt modelId="{9A9A0335-1E4B-4EFF-9256-34B3A070AA86}">
      <dgm:prSet phldrT="[Texto]"/>
      <dgm:spPr/>
      <dgm:t>
        <a:bodyPr/>
        <a:lstStyle/>
        <a:p>
          <a:pPr algn="just"/>
          <a:r>
            <a:rPr lang="es-EC" dirty="0"/>
            <a:t>Desconocimiento en la aplicación de las reformas tributarias (incentivos tributarios)</a:t>
          </a:r>
        </a:p>
      </dgm:t>
    </dgm:pt>
    <dgm:pt modelId="{22164D2C-90E4-4E38-A3DD-61707B486332}" type="parTrans" cxnId="{30B5BDF8-9507-4D2B-9DD7-309C48908501}">
      <dgm:prSet/>
      <dgm:spPr/>
      <dgm:t>
        <a:bodyPr/>
        <a:lstStyle/>
        <a:p>
          <a:pPr algn="just"/>
          <a:endParaRPr lang="es-EC"/>
        </a:p>
      </dgm:t>
    </dgm:pt>
    <dgm:pt modelId="{546F78AF-2EFC-466B-ADA9-FAB9FE427F54}" type="sibTrans" cxnId="{30B5BDF8-9507-4D2B-9DD7-309C48908501}">
      <dgm:prSet/>
      <dgm:spPr/>
      <dgm:t>
        <a:bodyPr/>
        <a:lstStyle/>
        <a:p>
          <a:pPr algn="just"/>
          <a:endParaRPr lang="es-EC"/>
        </a:p>
      </dgm:t>
    </dgm:pt>
    <dgm:pt modelId="{A6F8F687-8995-4990-A018-0F11EBF37203}">
      <dgm:prSet phldrT="[Texto]"/>
      <dgm:spPr/>
      <dgm:t>
        <a:bodyPr/>
        <a:lstStyle/>
        <a:p>
          <a:pPr algn="just"/>
          <a:r>
            <a:rPr lang="es-EC" dirty="0"/>
            <a:t>Limitado aprovechamiento de incentivos tributarios que mejore la productividad de las empresas agroindustriales</a:t>
          </a:r>
        </a:p>
      </dgm:t>
    </dgm:pt>
    <dgm:pt modelId="{27A29F2F-443C-4222-8BD0-3DEBE557D8F0}" type="parTrans" cxnId="{EE8EE430-907F-4335-ABBD-410A47FD713C}">
      <dgm:prSet/>
      <dgm:spPr/>
      <dgm:t>
        <a:bodyPr/>
        <a:lstStyle/>
        <a:p>
          <a:pPr algn="just"/>
          <a:endParaRPr lang="es-EC"/>
        </a:p>
      </dgm:t>
    </dgm:pt>
    <dgm:pt modelId="{8014DD0E-7FF3-426C-987B-4BE1C1B7904A}" type="sibTrans" cxnId="{EE8EE430-907F-4335-ABBD-410A47FD713C}">
      <dgm:prSet/>
      <dgm:spPr/>
      <dgm:t>
        <a:bodyPr/>
        <a:lstStyle/>
        <a:p>
          <a:pPr algn="just"/>
          <a:endParaRPr lang="es-EC"/>
        </a:p>
      </dgm:t>
    </dgm:pt>
    <dgm:pt modelId="{CDE0DF9F-C0A6-4D94-8000-11168D045CBB}" type="pres">
      <dgm:prSet presAssocID="{E2ECC511-7096-45E8-961E-BFB316028917}" presName="Name0" presStyleCnt="0">
        <dgm:presLayoutVars>
          <dgm:dir/>
          <dgm:resizeHandles val="exact"/>
        </dgm:presLayoutVars>
      </dgm:prSet>
      <dgm:spPr/>
    </dgm:pt>
    <dgm:pt modelId="{825C9623-6A9B-42E3-9C06-1853CA9C4685}" type="pres">
      <dgm:prSet presAssocID="{B9CC0806-98FF-40EA-9BDA-F05C1494AB98}" presName="node" presStyleLbl="node1" presStyleIdx="0" presStyleCnt="3">
        <dgm:presLayoutVars>
          <dgm:bulletEnabled val="1"/>
        </dgm:presLayoutVars>
      </dgm:prSet>
      <dgm:spPr/>
    </dgm:pt>
    <dgm:pt modelId="{6CDF0512-0D99-4692-848B-BC110D04E0EF}" type="pres">
      <dgm:prSet presAssocID="{9AB767FE-6A8E-4335-9472-A3A619A38AC4}" presName="sibTrans" presStyleLbl="sibTrans2D1" presStyleIdx="0" presStyleCnt="2" custScaleX="178308"/>
      <dgm:spPr/>
    </dgm:pt>
    <dgm:pt modelId="{C333C6B1-AD4D-425C-9CFE-E57B7663AF9C}" type="pres">
      <dgm:prSet presAssocID="{9AB767FE-6A8E-4335-9472-A3A619A38AC4}" presName="connectorText" presStyleLbl="sibTrans2D1" presStyleIdx="0" presStyleCnt="2"/>
      <dgm:spPr/>
    </dgm:pt>
    <dgm:pt modelId="{9415C267-46DE-457A-AA8B-8161F33BF430}" type="pres">
      <dgm:prSet presAssocID="{9A9A0335-1E4B-4EFF-9256-34B3A070AA86}" presName="node" presStyleLbl="node1" presStyleIdx="1" presStyleCnt="3">
        <dgm:presLayoutVars>
          <dgm:bulletEnabled val="1"/>
        </dgm:presLayoutVars>
      </dgm:prSet>
      <dgm:spPr/>
    </dgm:pt>
    <dgm:pt modelId="{9F767517-AF8F-4E04-B127-BF9F00C54F74}" type="pres">
      <dgm:prSet presAssocID="{546F78AF-2EFC-466B-ADA9-FAB9FE427F54}" presName="sibTrans" presStyleLbl="sibTrans2D1" presStyleIdx="1" presStyleCnt="2" custScaleX="171808"/>
      <dgm:spPr/>
    </dgm:pt>
    <dgm:pt modelId="{DA079021-B68A-4DC6-9C2C-DBCC47E9713C}" type="pres">
      <dgm:prSet presAssocID="{546F78AF-2EFC-466B-ADA9-FAB9FE427F54}" presName="connectorText" presStyleLbl="sibTrans2D1" presStyleIdx="1" presStyleCnt="2"/>
      <dgm:spPr/>
    </dgm:pt>
    <dgm:pt modelId="{87621E3E-FD0A-4C40-89BC-4D9048F5C222}" type="pres">
      <dgm:prSet presAssocID="{A6F8F687-8995-4990-A018-0F11EBF37203}" presName="node" presStyleLbl="node1" presStyleIdx="2" presStyleCnt="3">
        <dgm:presLayoutVars>
          <dgm:bulletEnabled val="1"/>
        </dgm:presLayoutVars>
      </dgm:prSet>
      <dgm:spPr/>
    </dgm:pt>
  </dgm:ptLst>
  <dgm:cxnLst>
    <dgm:cxn modelId="{15440103-316C-41B1-B1B3-4D6038CD259E}" type="presOf" srcId="{E2ECC511-7096-45E8-961E-BFB316028917}" destId="{CDE0DF9F-C0A6-4D94-8000-11168D045CBB}" srcOrd="0" destOrd="0" presId="urn:microsoft.com/office/officeart/2005/8/layout/process1"/>
    <dgm:cxn modelId="{EE8EE430-907F-4335-ABBD-410A47FD713C}" srcId="{E2ECC511-7096-45E8-961E-BFB316028917}" destId="{A6F8F687-8995-4990-A018-0F11EBF37203}" srcOrd="2" destOrd="0" parTransId="{27A29F2F-443C-4222-8BD0-3DEBE557D8F0}" sibTransId="{8014DD0E-7FF3-426C-987B-4BE1C1B7904A}"/>
    <dgm:cxn modelId="{F31A2147-3B9D-4737-AAEF-99B3D5A5078F}" type="presOf" srcId="{546F78AF-2EFC-466B-ADA9-FAB9FE427F54}" destId="{DA079021-B68A-4DC6-9C2C-DBCC47E9713C}" srcOrd="1" destOrd="0" presId="urn:microsoft.com/office/officeart/2005/8/layout/process1"/>
    <dgm:cxn modelId="{F8051254-E7FD-438A-8214-216B8A9894A6}" type="presOf" srcId="{9AB767FE-6A8E-4335-9472-A3A619A38AC4}" destId="{6CDF0512-0D99-4692-848B-BC110D04E0EF}" srcOrd="0" destOrd="0" presId="urn:microsoft.com/office/officeart/2005/8/layout/process1"/>
    <dgm:cxn modelId="{F4018A7F-D77D-4775-A666-BE827F753147}" srcId="{E2ECC511-7096-45E8-961E-BFB316028917}" destId="{B9CC0806-98FF-40EA-9BDA-F05C1494AB98}" srcOrd="0" destOrd="0" parTransId="{FF34C17B-78D8-4C16-8992-9910C7541710}" sibTransId="{9AB767FE-6A8E-4335-9472-A3A619A38AC4}"/>
    <dgm:cxn modelId="{18342188-89E9-42BD-AAA6-23A009D8B0F1}" type="presOf" srcId="{9A9A0335-1E4B-4EFF-9256-34B3A070AA86}" destId="{9415C267-46DE-457A-AA8B-8161F33BF430}" srcOrd="0" destOrd="0" presId="urn:microsoft.com/office/officeart/2005/8/layout/process1"/>
    <dgm:cxn modelId="{51E247C1-B6FB-4252-A541-8AC8450AA483}" type="presOf" srcId="{A6F8F687-8995-4990-A018-0F11EBF37203}" destId="{87621E3E-FD0A-4C40-89BC-4D9048F5C222}" srcOrd="0" destOrd="0" presId="urn:microsoft.com/office/officeart/2005/8/layout/process1"/>
    <dgm:cxn modelId="{CE87CDD4-3372-439E-938A-13A0FF5A48F8}" type="presOf" srcId="{546F78AF-2EFC-466B-ADA9-FAB9FE427F54}" destId="{9F767517-AF8F-4E04-B127-BF9F00C54F74}" srcOrd="0" destOrd="0" presId="urn:microsoft.com/office/officeart/2005/8/layout/process1"/>
    <dgm:cxn modelId="{A83102DF-0B8C-483F-A31A-7FEFB1C6FBD3}" type="presOf" srcId="{B9CC0806-98FF-40EA-9BDA-F05C1494AB98}" destId="{825C9623-6A9B-42E3-9C06-1853CA9C4685}" srcOrd="0" destOrd="0" presId="urn:microsoft.com/office/officeart/2005/8/layout/process1"/>
    <dgm:cxn modelId="{591205EC-BA9B-4845-89CB-AE249C4DE931}" type="presOf" srcId="{9AB767FE-6A8E-4335-9472-A3A619A38AC4}" destId="{C333C6B1-AD4D-425C-9CFE-E57B7663AF9C}" srcOrd="1" destOrd="0" presId="urn:microsoft.com/office/officeart/2005/8/layout/process1"/>
    <dgm:cxn modelId="{30B5BDF8-9507-4D2B-9DD7-309C48908501}" srcId="{E2ECC511-7096-45E8-961E-BFB316028917}" destId="{9A9A0335-1E4B-4EFF-9256-34B3A070AA86}" srcOrd="1" destOrd="0" parTransId="{22164D2C-90E4-4E38-A3DD-61707B486332}" sibTransId="{546F78AF-2EFC-466B-ADA9-FAB9FE427F54}"/>
    <dgm:cxn modelId="{522D9D77-2A27-4EF2-9736-DDF7590FDAFD}" type="presParOf" srcId="{CDE0DF9F-C0A6-4D94-8000-11168D045CBB}" destId="{825C9623-6A9B-42E3-9C06-1853CA9C4685}" srcOrd="0" destOrd="0" presId="urn:microsoft.com/office/officeart/2005/8/layout/process1"/>
    <dgm:cxn modelId="{A6A0442D-DA23-4759-B62E-0B4FEB322734}" type="presParOf" srcId="{CDE0DF9F-C0A6-4D94-8000-11168D045CBB}" destId="{6CDF0512-0D99-4692-848B-BC110D04E0EF}" srcOrd="1" destOrd="0" presId="urn:microsoft.com/office/officeart/2005/8/layout/process1"/>
    <dgm:cxn modelId="{B63D3777-0E47-4619-8BE0-9E2C2498D5C6}" type="presParOf" srcId="{6CDF0512-0D99-4692-848B-BC110D04E0EF}" destId="{C333C6B1-AD4D-425C-9CFE-E57B7663AF9C}" srcOrd="0" destOrd="0" presId="urn:microsoft.com/office/officeart/2005/8/layout/process1"/>
    <dgm:cxn modelId="{B89E41C0-EC49-4397-A1EB-4C93E00B8FE9}" type="presParOf" srcId="{CDE0DF9F-C0A6-4D94-8000-11168D045CBB}" destId="{9415C267-46DE-457A-AA8B-8161F33BF430}" srcOrd="2" destOrd="0" presId="urn:microsoft.com/office/officeart/2005/8/layout/process1"/>
    <dgm:cxn modelId="{B496DF5D-373A-4E51-B6BB-6BC3D881DBB3}" type="presParOf" srcId="{CDE0DF9F-C0A6-4D94-8000-11168D045CBB}" destId="{9F767517-AF8F-4E04-B127-BF9F00C54F74}" srcOrd="3" destOrd="0" presId="urn:microsoft.com/office/officeart/2005/8/layout/process1"/>
    <dgm:cxn modelId="{F5AD55EA-3B74-45A5-ADE7-6884563EF56B}" type="presParOf" srcId="{9F767517-AF8F-4E04-B127-BF9F00C54F74}" destId="{DA079021-B68A-4DC6-9C2C-DBCC47E9713C}" srcOrd="0" destOrd="0" presId="urn:microsoft.com/office/officeart/2005/8/layout/process1"/>
    <dgm:cxn modelId="{1A71EBFF-83A6-4F05-B8DF-330674BBA3D2}" type="presParOf" srcId="{CDE0DF9F-C0A6-4D94-8000-11168D045CBB}" destId="{87621E3E-FD0A-4C40-89BC-4D9048F5C22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2CFB03-6662-40DB-98C2-65170059BFB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dgm:pt modelId="{915E9B61-F869-4F37-AFAB-D3A5BBAAC2A7}">
      <dgm:prSet phldrT="[Texto]"/>
      <dgm:spPr/>
      <dgm:t>
        <a:bodyPr/>
        <a:lstStyle/>
        <a:p>
          <a:r>
            <a:rPr lang="es-EC" dirty="0"/>
            <a:t>Mecanismos</a:t>
          </a:r>
        </a:p>
      </dgm:t>
    </dgm:pt>
    <dgm:pt modelId="{514BA7C4-231B-4F6F-8B8C-BD50F476273C}" type="parTrans" cxnId="{F2AADA53-2CF8-4824-9D8D-E2196BBABAC8}">
      <dgm:prSet/>
      <dgm:spPr/>
      <dgm:t>
        <a:bodyPr/>
        <a:lstStyle/>
        <a:p>
          <a:endParaRPr lang="es-EC"/>
        </a:p>
      </dgm:t>
    </dgm:pt>
    <dgm:pt modelId="{05F66F9B-4209-432A-B589-F267B387CD7C}" type="sibTrans" cxnId="{F2AADA53-2CF8-4824-9D8D-E2196BBABAC8}">
      <dgm:prSet/>
      <dgm:spPr/>
      <dgm:t>
        <a:bodyPr/>
        <a:lstStyle/>
        <a:p>
          <a:endParaRPr lang="es-EC"/>
        </a:p>
      </dgm:t>
    </dgm:pt>
    <dgm:pt modelId="{67E9AF83-C305-4C2B-A2E5-F3A8DEFE7142}">
      <dgm:prSet phldrT="[Texto]"/>
      <dgm:spPr/>
      <dgm:t>
        <a:bodyPr/>
        <a:lstStyle/>
        <a:p>
          <a:r>
            <a:rPr lang="es-EC" dirty="0"/>
            <a:t>Económicos </a:t>
          </a:r>
        </a:p>
      </dgm:t>
    </dgm:pt>
    <dgm:pt modelId="{FD5B6C87-402F-41B6-982F-D9BAE7E4434E}" type="parTrans" cxnId="{299A3083-B4D6-478C-8163-18D1D71BB79A}">
      <dgm:prSet/>
      <dgm:spPr/>
      <dgm:t>
        <a:bodyPr/>
        <a:lstStyle/>
        <a:p>
          <a:endParaRPr lang="es-EC"/>
        </a:p>
      </dgm:t>
    </dgm:pt>
    <dgm:pt modelId="{2D2DA6C3-A01F-45A7-BDA0-F00CD40C3BFF}" type="sibTrans" cxnId="{299A3083-B4D6-478C-8163-18D1D71BB79A}">
      <dgm:prSet/>
      <dgm:spPr/>
      <dgm:t>
        <a:bodyPr/>
        <a:lstStyle/>
        <a:p>
          <a:endParaRPr lang="es-EC"/>
        </a:p>
      </dgm:t>
    </dgm:pt>
    <dgm:pt modelId="{BC29D0BF-3D8E-4D9D-9943-F59697596311}">
      <dgm:prSet phldrT="[Texto]"/>
      <dgm:spPr/>
      <dgm:t>
        <a:bodyPr/>
        <a:lstStyle/>
        <a:p>
          <a:r>
            <a:rPr lang="es-EC" dirty="0"/>
            <a:t>Jurídicos</a:t>
          </a:r>
        </a:p>
      </dgm:t>
    </dgm:pt>
    <dgm:pt modelId="{DBF0264F-43CF-4C2B-8DD4-E0E5E53FF57C}" type="parTrans" cxnId="{C6E5A131-28C3-422B-9482-23729542539D}">
      <dgm:prSet/>
      <dgm:spPr/>
      <dgm:t>
        <a:bodyPr/>
        <a:lstStyle/>
        <a:p>
          <a:endParaRPr lang="es-EC"/>
        </a:p>
      </dgm:t>
    </dgm:pt>
    <dgm:pt modelId="{F02554B7-ED0E-40AD-8E38-D25514CFE504}" type="sibTrans" cxnId="{C6E5A131-28C3-422B-9482-23729542539D}">
      <dgm:prSet/>
      <dgm:spPr/>
      <dgm:t>
        <a:bodyPr/>
        <a:lstStyle/>
        <a:p>
          <a:endParaRPr lang="es-EC"/>
        </a:p>
      </dgm:t>
    </dgm:pt>
    <dgm:pt modelId="{8E0E4B64-74C5-4C11-AB4E-86B4EFED97C6}" type="pres">
      <dgm:prSet presAssocID="{152CFB03-6662-40DB-98C2-65170059BFB9}" presName="linear" presStyleCnt="0">
        <dgm:presLayoutVars>
          <dgm:dir/>
          <dgm:animLvl val="lvl"/>
          <dgm:resizeHandles val="exact"/>
        </dgm:presLayoutVars>
      </dgm:prSet>
      <dgm:spPr/>
    </dgm:pt>
    <dgm:pt modelId="{D1C6BA8F-771A-4AF2-AE1E-E2B0610DD869}" type="pres">
      <dgm:prSet presAssocID="{915E9B61-F869-4F37-AFAB-D3A5BBAAC2A7}" presName="parentLin" presStyleCnt="0"/>
      <dgm:spPr/>
    </dgm:pt>
    <dgm:pt modelId="{0AF99A42-41F9-4CCE-BDAE-B5A0B500956C}" type="pres">
      <dgm:prSet presAssocID="{915E9B61-F869-4F37-AFAB-D3A5BBAAC2A7}" presName="parentLeftMargin" presStyleLbl="node1" presStyleIdx="0" presStyleCnt="3"/>
      <dgm:spPr/>
    </dgm:pt>
    <dgm:pt modelId="{3DE7B1DE-BA74-4268-9034-7721A493960D}" type="pres">
      <dgm:prSet presAssocID="{915E9B61-F869-4F37-AFAB-D3A5BBAAC2A7}" presName="parentText" presStyleLbl="node1" presStyleIdx="0" presStyleCnt="3">
        <dgm:presLayoutVars>
          <dgm:chMax val="0"/>
          <dgm:bulletEnabled val="1"/>
        </dgm:presLayoutVars>
      </dgm:prSet>
      <dgm:spPr/>
    </dgm:pt>
    <dgm:pt modelId="{AA2E4770-D3CA-47BC-9E18-51739BAD849C}" type="pres">
      <dgm:prSet presAssocID="{915E9B61-F869-4F37-AFAB-D3A5BBAAC2A7}" presName="negativeSpace" presStyleCnt="0"/>
      <dgm:spPr/>
    </dgm:pt>
    <dgm:pt modelId="{5A39B94B-A5CD-4B95-98D5-B537B67DA8A9}" type="pres">
      <dgm:prSet presAssocID="{915E9B61-F869-4F37-AFAB-D3A5BBAAC2A7}" presName="childText" presStyleLbl="conFgAcc1" presStyleIdx="0" presStyleCnt="3">
        <dgm:presLayoutVars>
          <dgm:bulletEnabled val="1"/>
        </dgm:presLayoutVars>
      </dgm:prSet>
      <dgm:spPr/>
    </dgm:pt>
    <dgm:pt modelId="{6E961F46-1D0C-46F9-B856-D74E3A1BC017}" type="pres">
      <dgm:prSet presAssocID="{05F66F9B-4209-432A-B589-F267B387CD7C}" presName="spaceBetweenRectangles" presStyleCnt="0"/>
      <dgm:spPr/>
    </dgm:pt>
    <dgm:pt modelId="{13326430-9DED-4643-9E3B-E1EC3B8DBFBB}" type="pres">
      <dgm:prSet presAssocID="{67E9AF83-C305-4C2B-A2E5-F3A8DEFE7142}" presName="parentLin" presStyleCnt="0"/>
      <dgm:spPr/>
    </dgm:pt>
    <dgm:pt modelId="{BFDA7579-5763-41FA-B244-E719B89FA933}" type="pres">
      <dgm:prSet presAssocID="{67E9AF83-C305-4C2B-A2E5-F3A8DEFE7142}" presName="parentLeftMargin" presStyleLbl="node1" presStyleIdx="0" presStyleCnt="3"/>
      <dgm:spPr/>
    </dgm:pt>
    <dgm:pt modelId="{8B1D17C0-36B0-41EE-8F2D-110AEEF84E91}" type="pres">
      <dgm:prSet presAssocID="{67E9AF83-C305-4C2B-A2E5-F3A8DEFE7142}" presName="parentText" presStyleLbl="node1" presStyleIdx="1" presStyleCnt="3">
        <dgm:presLayoutVars>
          <dgm:chMax val="0"/>
          <dgm:bulletEnabled val="1"/>
        </dgm:presLayoutVars>
      </dgm:prSet>
      <dgm:spPr/>
    </dgm:pt>
    <dgm:pt modelId="{771B98BC-E784-4F9F-869F-890108E102BF}" type="pres">
      <dgm:prSet presAssocID="{67E9AF83-C305-4C2B-A2E5-F3A8DEFE7142}" presName="negativeSpace" presStyleCnt="0"/>
      <dgm:spPr/>
    </dgm:pt>
    <dgm:pt modelId="{2932D202-9FE9-4E2F-AF11-7F4C18A6482B}" type="pres">
      <dgm:prSet presAssocID="{67E9AF83-C305-4C2B-A2E5-F3A8DEFE7142}" presName="childText" presStyleLbl="conFgAcc1" presStyleIdx="1" presStyleCnt="3">
        <dgm:presLayoutVars>
          <dgm:bulletEnabled val="1"/>
        </dgm:presLayoutVars>
      </dgm:prSet>
      <dgm:spPr/>
    </dgm:pt>
    <dgm:pt modelId="{C3C697FF-8BC9-47F6-8FB2-34A940916027}" type="pres">
      <dgm:prSet presAssocID="{2D2DA6C3-A01F-45A7-BDA0-F00CD40C3BFF}" presName="spaceBetweenRectangles" presStyleCnt="0"/>
      <dgm:spPr/>
    </dgm:pt>
    <dgm:pt modelId="{89B16D16-ED05-4F7F-87A2-66B2122998A7}" type="pres">
      <dgm:prSet presAssocID="{BC29D0BF-3D8E-4D9D-9943-F59697596311}" presName="parentLin" presStyleCnt="0"/>
      <dgm:spPr/>
    </dgm:pt>
    <dgm:pt modelId="{1C7FB23E-6498-45A2-B244-C139333C3ABF}" type="pres">
      <dgm:prSet presAssocID="{BC29D0BF-3D8E-4D9D-9943-F59697596311}" presName="parentLeftMargin" presStyleLbl="node1" presStyleIdx="1" presStyleCnt="3"/>
      <dgm:spPr/>
    </dgm:pt>
    <dgm:pt modelId="{12384992-B1F0-4419-AE57-DF438515494D}" type="pres">
      <dgm:prSet presAssocID="{BC29D0BF-3D8E-4D9D-9943-F59697596311}" presName="parentText" presStyleLbl="node1" presStyleIdx="2" presStyleCnt="3">
        <dgm:presLayoutVars>
          <dgm:chMax val="0"/>
          <dgm:bulletEnabled val="1"/>
        </dgm:presLayoutVars>
      </dgm:prSet>
      <dgm:spPr/>
    </dgm:pt>
    <dgm:pt modelId="{045D58BF-50DD-47FE-85A4-4CEF51C9DE9C}" type="pres">
      <dgm:prSet presAssocID="{BC29D0BF-3D8E-4D9D-9943-F59697596311}" presName="negativeSpace" presStyleCnt="0"/>
      <dgm:spPr/>
    </dgm:pt>
    <dgm:pt modelId="{E12E3C12-FFAB-494D-82EC-50A3D3155EB6}" type="pres">
      <dgm:prSet presAssocID="{BC29D0BF-3D8E-4D9D-9943-F59697596311}" presName="childText" presStyleLbl="conFgAcc1" presStyleIdx="2" presStyleCnt="3">
        <dgm:presLayoutVars>
          <dgm:bulletEnabled val="1"/>
        </dgm:presLayoutVars>
      </dgm:prSet>
      <dgm:spPr/>
    </dgm:pt>
  </dgm:ptLst>
  <dgm:cxnLst>
    <dgm:cxn modelId="{1946241E-643C-4BF5-BE16-13326890AFE1}" type="presOf" srcId="{67E9AF83-C305-4C2B-A2E5-F3A8DEFE7142}" destId="{BFDA7579-5763-41FA-B244-E719B89FA933}" srcOrd="0" destOrd="0" presId="urn:microsoft.com/office/officeart/2005/8/layout/list1"/>
    <dgm:cxn modelId="{C6E5A131-28C3-422B-9482-23729542539D}" srcId="{152CFB03-6662-40DB-98C2-65170059BFB9}" destId="{BC29D0BF-3D8E-4D9D-9943-F59697596311}" srcOrd="2" destOrd="0" parTransId="{DBF0264F-43CF-4C2B-8DD4-E0E5E53FF57C}" sibTransId="{F02554B7-ED0E-40AD-8E38-D25514CFE504}"/>
    <dgm:cxn modelId="{F2AADA53-2CF8-4824-9D8D-E2196BBABAC8}" srcId="{152CFB03-6662-40DB-98C2-65170059BFB9}" destId="{915E9B61-F869-4F37-AFAB-D3A5BBAAC2A7}" srcOrd="0" destOrd="0" parTransId="{514BA7C4-231B-4F6F-8B8C-BD50F476273C}" sibTransId="{05F66F9B-4209-432A-B589-F267B387CD7C}"/>
    <dgm:cxn modelId="{04E7ED74-3A9D-46A4-91CD-6993B3CB9A71}" type="presOf" srcId="{152CFB03-6662-40DB-98C2-65170059BFB9}" destId="{8E0E4B64-74C5-4C11-AB4E-86B4EFED97C6}" srcOrd="0" destOrd="0" presId="urn:microsoft.com/office/officeart/2005/8/layout/list1"/>
    <dgm:cxn modelId="{299A3083-B4D6-478C-8163-18D1D71BB79A}" srcId="{152CFB03-6662-40DB-98C2-65170059BFB9}" destId="{67E9AF83-C305-4C2B-A2E5-F3A8DEFE7142}" srcOrd="1" destOrd="0" parTransId="{FD5B6C87-402F-41B6-982F-D9BAE7E4434E}" sibTransId="{2D2DA6C3-A01F-45A7-BDA0-F00CD40C3BFF}"/>
    <dgm:cxn modelId="{3D80688A-3F5C-4107-81D0-4A339C7D9967}" type="presOf" srcId="{BC29D0BF-3D8E-4D9D-9943-F59697596311}" destId="{12384992-B1F0-4419-AE57-DF438515494D}" srcOrd="1" destOrd="0" presId="urn:microsoft.com/office/officeart/2005/8/layout/list1"/>
    <dgm:cxn modelId="{9E11DAA1-2D00-404C-AE9E-2D0687761957}" type="presOf" srcId="{BC29D0BF-3D8E-4D9D-9943-F59697596311}" destId="{1C7FB23E-6498-45A2-B244-C139333C3ABF}" srcOrd="0" destOrd="0" presId="urn:microsoft.com/office/officeart/2005/8/layout/list1"/>
    <dgm:cxn modelId="{352FC7B7-AFD1-4E7A-A961-3F547210E28B}" type="presOf" srcId="{915E9B61-F869-4F37-AFAB-D3A5BBAAC2A7}" destId="{0AF99A42-41F9-4CCE-BDAE-B5A0B500956C}" srcOrd="0" destOrd="0" presId="urn:microsoft.com/office/officeart/2005/8/layout/list1"/>
    <dgm:cxn modelId="{3F25CAE7-FB1E-404D-855A-E88A22FA2799}" type="presOf" srcId="{915E9B61-F869-4F37-AFAB-D3A5BBAAC2A7}" destId="{3DE7B1DE-BA74-4268-9034-7721A493960D}" srcOrd="1" destOrd="0" presId="urn:microsoft.com/office/officeart/2005/8/layout/list1"/>
    <dgm:cxn modelId="{2721D4F5-D0F4-4906-AA8D-0928EAA1BC57}" type="presOf" srcId="{67E9AF83-C305-4C2B-A2E5-F3A8DEFE7142}" destId="{8B1D17C0-36B0-41EE-8F2D-110AEEF84E91}" srcOrd="1" destOrd="0" presId="urn:microsoft.com/office/officeart/2005/8/layout/list1"/>
    <dgm:cxn modelId="{B5DDCA8F-C398-4255-A42D-A2E16D2808A2}" type="presParOf" srcId="{8E0E4B64-74C5-4C11-AB4E-86B4EFED97C6}" destId="{D1C6BA8F-771A-4AF2-AE1E-E2B0610DD869}" srcOrd="0" destOrd="0" presId="urn:microsoft.com/office/officeart/2005/8/layout/list1"/>
    <dgm:cxn modelId="{9A504A8F-DB19-42D7-9F2D-BC5747972E68}" type="presParOf" srcId="{D1C6BA8F-771A-4AF2-AE1E-E2B0610DD869}" destId="{0AF99A42-41F9-4CCE-BDAE-B5A0B500956C}" srcOrd="0" destOrd="0" presId="urn:microsoft.com/office/officeart/2005/8/layout/list1"/>
    <dgm:cxn modelId="{65E65DC2-B1C9-40BC-BEBC-884B18EFCCBE}" type="presParOf" srcId="{D1C6BA8F-771A-4AF2-AE1E-E2B0610DD869}" destId="{3DE7B1DE-BA74-4268-9034-7721A493960D}" srcOrd="1" destOrd="0" presId="urn:microsoft.com/office/officeart/2005/8/layout/list1"/>
    <dgm:cxn modelId="{779B2A19-F2CA-4EA6-89EE-C285082C2318}" type="presParOf" srcId="{8E0E4B64-74C5-4C11-AB4E-86B4EFED97C6}" destId="{AA2E4770-D3CA-47BC-9E18-51739BAD849C}" srcOrd="1" destOrd="0" presId="urn:microsoft.com/office/officeart/2005/8/layout/list1"/>
    <dgm:cxn modelId="{CACBAEE5-B648-4381-95C1-B6777A224053}" type="presParOf" srcId="{8E0E4B64-74C5-4C11-AB4E-86B4EFED97C6}" destId="{5A39B94B-A5CD-4B95-98D5-B537B67DA8A9}" srcOrd="2" destOrd="0" presId="urn:microsoft.com/office/officeart/2005/8/layout/list1"/>
    <dgm:cxn modelId="{9BB4152F-5EFA-458F-8E14-57680AC320F4}" type="presParOf" srcId="{8E0E4B64-74C5-4C11-AB4E-86B4EFED97C6}" destId="{6E961F46-1D0C-46F9-B856-D74E3A1BC017}" srcOrd="3" destOrd="0" presId="urn:microsoft.com/office/officeart/2005/8/layout/list1"/>
    <dgm:cxn modelId="{42059039-BE9B-48FB-BD36-A86C29003B89}" type="presParOf" srcId="{8E0E4B64-74C5-4C11-AB4E-86B4EFED97C6}" destId="{13326430-9DED-4643-9E3B-E1EC3B8DBFBB}" srcOrd="4" destOrd="0" presId="urn:microsoft.com/office/officeart/2005/8/layout/list1"/>
    <dgm:cxn modelId="{F74EB290-81F0-4F22-BEF5-95E46F44F979}" type="presParOf" srcId="{13326430-9DED-4643-9E3B-E1EC3B8DBFBB}" destId="{BFDA7579-5763-41FA-B244-E719B89FA933}" srcOrd="0" destOrd="0" presId="urn:microsoft.com/office/officeart/2005/8/layout/list1"/>
    <dgm:cxn modelId="{15B06956-1990-46C8-82C0-D6A6EF82DFF0}" type="presParOf" srcId="{13326430-9DED-4643-9E3B-E1EC3B8DBFBB}" destId="{8B1D17C0-36B0-41EE-8F2D-110AEEF84E91}" srcOrd="1" destOrd="0" presId="urn:microsoft.com/office/officeart/2005/8/layout/list1"/>
    <dgm:cxn modelId="{CA88E095-2A06-4B52-A663-19E982E6F936}" type="presParOf" srcId="{8E0E4B64-74C5-4C11-AB4E-86B4EFED97C6}" destId="{771B98BC-E784-4F9F-869F-890108E102BF}" srcOrd="5" destOrd="0" presId="urn:microsoft.com/office/officeart/2005/8/layout/list1"/>
    <dgm:cxn modelId="{D94777A4-8C5A-4106-A59D-6D93987E9AEC}" type="presParOf" srcId="{8E0E4B64-74C5-4C11-AB4E-86B4EFED97C6}" destId="{2932D202-9FE9-4E2F-AF11-7F4C18A6482B}" srcOrd="6" destOrd="0" presId="urn:microsoft.com/office/officeart/2005/8/layout/list1"/>
    <dgm:cxn modelId="{49226ABE-A32F-4982-9303-60E26240AC3B}" type="presParOf" srcId="{8E0E4B64-74C5-4C11-AB4E-86B4EFED97C6}" destId="{C3C697FF-8BC9-47F6-8FB2-34A940916027}" srcOrd="7" destOrd="0" presId="urn:microsoft.com/office/officeart/2005/8/layout/list1"/>
    <dgm:cxn modelId="{E142493C-1EAA-4ECC-848F-C8A7A7369750}" type="presParOf" srcId="{8E0E4B64-74C5-4C11-AB4E-86B4EFED97C6}" destId="{89B16D16-ED05-4F7F-87A2-66B2122998A7}" srcOrd="8" destOrd="0" presId="urn:microsoft.com/office/officeart/2005/8/layout/list1"/>
    <dgm:cxn modelId="{5E27A676-3B76-41FF-87B5-A4525A6310B5}" type="presParOf" srcId="{89B16D16-ED05-4F7F-87A2-66B2122998A7}" destId="{1C7FB23E-6498-45A2-B244-C139333C3ABF}" srcOrd="0" destOrd="0" presId="urn:microsoft.com/office/officeart/2005/8/layout/list1"/>
    <dgm:cxn modelId="{8DF3850C-6FBA-469D-A67D-9E7A1B3BD7BC}" type="presParOf" srcId="{89B16D16-ED05-4F7F-87A2-66B2122998A7}" destId="{12384992-B1F0-4419-AE57-DF438515494D}" srcOrd="1" destOrd="0" presId="urn:microsoft.com/office/officeart/2005/8/layout/list1"/>
    <dgm:cxn modelId="{DAEC3157-72B5-4D2C-B5EB-E4387281D01F}" type="presParOf" srcId="{8E0E4B64-74C5-4C11-AB4E-86B4EFED97C6}" destId="{045D58BF-50DD-47FE-85A4-4CEF51C9DE9C}" srcOrd="9" destOrd="0" presId="urn:microsoft.com/office/officeart/2005/8/layout/list1"/>
    <dgm:cxn modelId="{69F81ABA-C9D0-4011-8913-1DEE6C81CF4B}" type="presParOf" srcId="{8E0E4B64-74C5-4C11-AB4E-86B4EFED97C6}" destId="{E12E3C12-FFAB-494D-82EC-50A3D3155EB6}" srcOrd="10" destOrd="0" presId="urn:microsoft.com/office/officeart/2005/8/layout/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FE5A80-6004-4ECB-9D76-AE0B2F5CB76C}" type="doc">
      <dgm:prSet loTypeId="urn:microsoft.com/office/officeart/2005/8/layout/hProcess3" loCatId="process" qsTypeId="urn:microsoft.com/office/officeart/2005/8/quickstyle/simple2" qsCatId="simple" csTypeId="urn:microsoft.com/office/officeart/2005/8/colors/accent1_2" csCatId="accent1" phldr="1"/>
      <dgm:spPr/>
    </dgm:pt>
    <dgm:pt modelId="{A9DA1190-A72C-4232-96C5-B99CCA44ECFB}">
      <dgm:prSet phldrT="[Texto]" custT="1"/>
      <dgm:spPr/>
      <dgm:t>
        <a:bodyPr/>
        <a:lstStyle/>
        <a:p>
          <a:r>
            <a:rPr lang="es-EC" sz="1600"/>
            <a:t>Reformas tributarias</a:t>
          </a:r>
          <a:endParaRPr lang="es-EC" sz="1600" dirty="0"/>
        </a:p>
      </dgm:t>
    </dgm:pt>
    <dgm:pt modelId="{9F1681A8-3FFD-40F0-A317-68DFB4558D2D}" type="parTrans" cxnId="{D6B6C1D6-6716-4FAC-A14C-FE7BA0823737}">
      <dgm:prSet/>
      <dgm:spPr/>
      <dgm:t>
        <a:bodyPr/>
        <a:lstStyle/>
        <a:p>
          <a:endParaRPr lang="es-EC" sz="2000">
            <a:solidFill>
              <a:schemeClr val="bg1"/>
            </a:solidFill>
          </a:endParaRPr>
        </a:p>
      </dgm:t>
    </dgm:pt>
    <dgm:pt modelId="{7960A263-7153-4531-9CD0-BE9A3C23A728}" type="sibTrans" cxnId="{D6B6C1D6-6716-4FAC-A14C-FE7BA0823737}">
      <dgm:prSet/>
      <dgm:spPr/>
      <dgm:t>
        <a:bodyPr/>
        <a:lstStyle/>
        <a:p>
          <a:endParaRPr lang="es-EC" sz="2000">
            <a:solidFill>
              <a:schemeClr val="bg1"/>
            </a:solidFill>
          </a:endParaRPr>
        </a:p>
      </dgm:t>
    </dgm:pt>
    <dgm:pt modelId="{2CC58681-8D10-48B0-A032-7E3371EC4080}">
      <dgm:prSet phldrT="[Texto]" custT="1"/>
      <dgm:spPr/>
      <dgm:t>
        <a:bodyPr/>
        <a:lstStyle/>
        <a:p>
          <a:r>
            <a:rPr lang="es-EC" sz="1600"/>
            <a:t>COPCI </a:t>
          </a:r>
          <a:endParaRPr lang="es-EC" sz="1600" dirty="0"/>
        </a:p>
      </dgm:t>
    </dgm:pt>
    <dgm:pt modelId="{59F0B99C-B96D-4366-8B9D-E2C9E2030FCB}" type="parTrans" cxnId="{B46FA630-C449-4C68-8DCA-ADE880B5B8F0}">
      <dgm:prSet/>
      <dgm:spPr/>
      <dgm:t>
        <a:bodyPr/>
        <a:lstStyle/>
        <a:p>
          <a:endParaRPr lang="es-EC" sz="2000">
            <a:solidFill>
              <a:schemeClr val="bg1"/>
            </a:solidFill>
          </a:endParaRPr>
        </a:p>
      </dgm:t>
    </dgm:pt>
    <dgm:pt modelId="{FFD12972-E0E7-4AAA-B4A5-9AB4BAD200AD}" type="sibTrans" cxnId="{B46FA630-C449-4C68-8DCA-ADE880B5B8F0}">
      <dgm:prSet/>
      <dgm:spPr/>
      <dgm:t>
        <a:bodyPr/>
        <a:lstStyle/>
        <a:p>
          <a:endParaRPr lang="es-EC" sz="2000">
            <a:solidFill>
              <a:schemeClr val="bg1"/>
            </a:solidFill>
          </a:endParaRPr>
        </a:p>
      </dgm:t>
    </dgm:pt>
    <dgm:pt modelId="{11011771-E845-4E59-B6D1-6E1F7CDD813F}">
      <dgm:prSet phldrT="[Texto]" custT="1"/>
      <dgm:spPr/>
      <dgm:t>
        <a:bodyPr/>
        <a:lstStyle/>
        <a:p>
          <a:r>
            <a:rPr lang="es-EC" sz="1600"/>
            <a:t>MATRIZ PRODUCTIVA</a:t>
          </a:r>
          <a:endParaRPr lang="es-EC" sz="1600" dirty="0"/>
        </a:p>
      </dgm:t>
    </dgm:pt>
    <dgm:pt modelId="{CD19FCBB-1A31-45A4-BFA9-8C1F28AE260A}" type="parTrans" cxnId="{AC364086-9378-416A-8055-2535BDE5A369}">
      <dgm:prSet/>
      <dgm:spPr/>
      <dgm:t>
        <a:bodyPr/>
        <a:lstStyle/>
        <a:p>
          <a:endParaRPr lang="es-EC" sz="2000">
            <a:solidFill>
              <a:schemeClr val="bg1"/>
            </a:solidFill>
          </a:endParaRPr>
        </a:p>
      </dgm:t>
    </dgm:pt>
    <dgm:pt modelId="{DDB10EE8-88A6-4787-8F7B-DC1D8AA8F79D}" type="sibTrans" cxnId="{AC364086-9378-416A-8055-2535BDE5A369}">
      <dgm:prSet/>
      <dgm:spPr/>
      <dgm:t>
        <a:bodyPr/>
        <a:lstStyle/>
        <a:p>
          <a:endParaRPr lang="es-EC" sz="2000">
            <a:solidFill>
              <a:schemeClr val="bg1"/>
            </a:solidFill>
          </a:endParaRPr>
        </a:p>
      </dgm:t>
    </dgm:pt>
    <dgm:pt modelId="{53EEE6A7-B6A6-4296-A47F-5BF1388388FB}">
      <dgm:prSet phldrT="[Texto]" custT="1"/>
      <dgm:spPr/>
      <dgm:t>
        <a:bodyPr/>
        <a:lstStyle/>
        <a:p>
          <a:r>
            <a:rPr lang="es-EC" sz="1600"/>
            <a:t>PRODUCCION</a:t>
          </a:r>
          <a:endParaRPr lang="es-EC" sz="1600" dirty="0"/>
        </a:p>
      </dgm:t>
    </dgm:pt>
    <dgm:pt modelId="{DA160F50-FB4F-41C2-91A1-0CCBEC124763}" type="parTrans" cxnId="{3C837F3E-0C0D-4789-A129-2A279A371F0B}">
      <dgm:prSet/>
      <dgm:spPr/>
      <dgm:t>
        <a:bodyPr/>
        <a:lstStyle/>
        <a:p>
          <a:endParaRPr lang="es-EC" sz="2000">
            <a:solidFill>
              <a:schemeClr val="bg1"/>
            </a:solidFill>
          </a:endParaRPr>
        </a:p>
      </dgm:t>
    </dgm:pt>
    <dgm:pt modelId="{4149AFBA-B48D-4479-ADA7-83BB186BEB31}" type="sibTrans" cxnId="{3C837F3E-0C0D-4789-A129-2A279A371F0B}">
      <dgm:prSet/>
      <dgm:spPr/>
      <dgm:t>
        <a:bodyPr/>
        <a:lstStyle/>
        <a:p>
          <a:endParaRPr lang="es-EC" sz="2000">
            <a:solidFill>
              <a:schemeClr val="bg1"/>
            </a:solidFill>
          </a:endParaRPr>
        </a:p>
      </dgm:t>
    </dgm:pt>
    <dgm:pt modelId="{42996521-2703-4B33-9B29-3AF983F6C711}" type="pres">
      <dgm:prSet presAssocID="{50FE5A80-6004-4ECB-9D76-AE0B2F5CB76C}" presName="Name0" presStyleCnt="0">
        <dgm:presLayoutVars>
          <dgm:dir/>
          <dgm:animLvl val="lvl"/>
          <dgm:resizeHandles val="exact"/>
        </dgm:presLayoutVars>
      </dgm:prSet>
      <dgm:spPr/>
    </dgm:pt>
    <dgm:pt modelId="{7AE27223-8858-4487-B775-35F5D326FBB5}" type="pres">
      <dgm:prSet presAssocID="{50FE5A80-6004-4ECB-9D76-AE0B2F5CB76C}" presName="dummy" presStyleCnt="0"/>
      <dgm:spPr/>
    </dgm:pt>
    <dgm:pt modelId="{7B9B2973-E74D-4FE2-9D78-DA235F4E3BF4}" type="pres">
      <dgm:prSet presAssocID="{50FE5A80-6004-4ECB-9D76-AE0B2F5CB76C}" presName="linH" presStyleCnt="0"/>
      <dgm:spPr/>
    </dgm:pt>
    <dgm:pt modelId="{C9E14211-F2ED-4526-9611-1F5AF1E564DE}" type="pres">
      <dgm:prSet presAssocID="{50FE5A80-6004-4ECB-9D76-AE0B2F5CB76C}" presName="padding1" presStyleCnt="0"/>
      <dgm:spPr/>
    </dgm:pt>
    <dgm:pt modelId="{7AB92A28-4C2C-4AA1-A461-2C8F0B664409}" type="pres">
      <dgm:prSet presAssocID="{A9DA1190-A72C-4232-96C5-B99CCA44ECFB}" presName="linV" presStyleCnt="0"/>
      <dgm:spPr/>
    </dgm:pt>
    <dgm:pt modelId="{931A8E0A-E049-4639-B705-63504D835579}" type="pres">
      <dgm:prSet presAssocID="{A9DA1190-A72C-4232-96C5-B99CCA44ECFB}" presName="spVertical1" presStyleCnt="0"/>
      <dgm:spPr/>
    </dgm:pt>
    <dgm:pt modelId="{BC1CCDBF-B780-4684-ABCC-0127ECCCB44E}" type="pres">
      <dgm:prSet presAssocID="{A9DA1190-A72C-4232-96C5-B99CCA44ECFB}" presName="parTx" presStyleLbl="revTx" presStyleIdx="0" presStyleCnt="4">
        <dgm:presLayoutVars>
          <dgm:chMax val="0"/>
          <dgm:chPref val="0"/>
          <dgm:bulletEnabled val="1"/>
        </dgm:presLayoutVars>
      </dgm:prSet>
      <dgm:spPr/>
    </dgm:pt>
    <dgm:pt modelId="{CBA4723A-1B21-401E-A6C0-F6842FD31AA3}" type="pres">
      <dgm:prSet presAssocID="{A9DA1190-A72C-4232-96C5-B99CCA44ECFB}" presName="spVertical2" presStyleCnt="0"/>
      <dgm:spPr/>
    </dgm:pt>
    <dgm:pt modelId="{4F80DF70-F21F-4FEF-BC4E-7FA37A86232F}" type="pres">
      <dgm:prSet presAssocID="{A9DA1190-A72C-4232-96C5-B99CCA44ECFB}" presName="spVertical3" presStyleCnt="0"/>
      <dgm:spPr/>
    </dgm:pt>
    <dgm:pt modelId="{7AE25A09-936A-4563-AD85-79BFDE6E9CEC}" type="pres">
      <dgm:prSet presAssocID="{7960A263-7153-4531-9CD0-BE9A3C23A728}" presName="space" presStyleCnt="0"/>
      <dgm:spPr/>
    </dgm:pt>
    <dgm:pt modelId="{93AB9EE9-212D-4373-88B9-AC2C2E66A07A}" type="pres">
      <dgm:prSet presAssocID="{53EEE6A7-B6A6-4296-A47F-5BF1388388FB}" presName="linV" presStyleCnt="0"/>
      <dgm:spPr/>
    </dgm:pt>
    <dgm:pt modelId="{A96A9070-A9A3-4CA3-AC53-B44AE7C3587F}" type="pres">
      <dgm:prSet presAssocID="{53EEE6A7-B6A6-4296-A47F-5BF1388388FB}" presName="spVertical1" presStyleCnt="0"/>
      <dgm:spPr/>
    </dgm:pt>
    <dgm:pt modelId="{05ABE067-5FE1-49D0-AF75-6D625AD15BB8}" type="pres">
      <dgm:prSet presAssocID="{53EEE6A7-B6A6-4296-A47F-5BF1388388FB}" presName="parTx" presStyleLbl="revTx" presStyleIdx="1" presStyleCnt="4">
        <dgm:presLayoutVars>
          <dgm:chMax val="0"/>
          <dgm:chPref val="0"/>
          <dgm:bulletEnabled val="1"/>
        </dgm:presLayoutVars>
      </dgm:prSet>
      <dgm:spPr/>
    </dgm:pt>
    <dgm:pt modelId="{9D42C197-229F-47F3-B396-12F6F587D3F9}" type="pres">
      <dgm:prSet presAssocID="{53EEE6A7-B6A6-4296-A47F-5BF1388388FB}" presName="spVertical2" presStyleCnt="0"/>
      <dgm:spPr/>
    </dgm:pt>
    <dgm:pt modelId="{CC5180DF-3EFE-413E-B6AF-17ED7481A701}" type="pres">
      <dgm:prSet presAssocID="{53EEE6A7-B6A6-4296-A47F-5BF1388388FB}" presName="spVertical3" presStyleCnt="0"/>
      <dgm:spPr/>
    </dgm:pt>
    <dgm:pt modelId="{B5494407-FB8B-4D55-85D2-B7047C68276E}" type="pres">
      <dgm:prSet presAssocID="{4149AFBA-B48D-4479-ADA7-83BB186BEB31}" presName="space" presStyleCnt="0"/>
      <dgm:spPr/>
    </dgm:pt>
    <dgm:pt modelId="{6A204205-1154-4FD3-B176-A187E6A69EAE}" type="pres">
      <dgm:prSet presAssocID="{2CC58681-8D10-48B0-A032-7E3371EC4080}" presName="linV" presStyleCnt="0"/>
      <dgm:spPr/>
    </dgm:pt>
    <dgm:pt modelId="{97B8C674-ED03-4998-946B-1F91F89E0571}" type="pres">
      <dgm:prSet presAssocID="{2CC58681-8D10-48B0-A032-7E3371EC4080}" presName="spVertical1" presStyleCnt="0"/>
      <dgm:spPr/>
    </dgm:pt>
    <dgm:pt modelId="{F02DCA73-39DE-4ABD-A8DE-781DAFD7BDB8}" type="pres">
      <dgm:prSet presAssocID="{2CC58681-8D10-48B0-A032-7E3371EC4080}" presName="parTx" presStyleLbl="revTx" presStyleIdx="2" presStyleCnt="4">
        <dgm:presLayoutVars>
          <dgm:chMax val="0"/>
          <dgm:chPref val="0"/>
          <dgm:bulletEnabled val="1"/>
        </dgm:presLayoutVars>
      </dgm:prSet>
      <dgm:spPr/>
    </dgm:pt>
    <dgm:pt modelId="{1364BBDA-7789-4934-9DC4-0E7F29FDD7B3}" type="pres">
      <dgm:prSet presAssocID="{2CC58681-8D10-48B0-A032-7E3371EC4080}" presName="spVertical2" presStyleCnt="0"/>
      <dgm:spPr/>
    </dgm:pt>
    <dgm:pt modelId="{13BF4ABF-896A-4D81-8401-492AFFFDD994}" type="pres">
      <dgm:prSet presAssocID="{2CC58681-8D10-48B0-A032-7E3371EC4080}" presName="spVertical3" presStyleCnt="0"/>
      <dgm:spPr/>
    </dgm:pt>
    <dgm:pt modelId="{56EB9617-AAFE-40F0-9F79-64F2AA96A5C1}" type="pres">
      <dgm:prSet presAssocID="{FFD12972-E0E7-4AAA-B4A5-9AB4BAD200AD}" presName="space" presStyleCnt="0"/>
      <dgm:spPr/>
    </dgm:pt>
    <dgm:pt modelId="{E8D8BE5B-E750-4690-A4F9-5AF8A077EE97}" type="pres">
      <dgm:prSet presAssocID="{11011771-E845-4E59-B6D1-6E1F7CDD813F}" presName="linV" presStyleCnt="0"/>
      <dgm:spPr/>
    </dgm:pt>
    <dgm:pt modelId="{1D257CC3-98A6-4646-BCCD-DD045EA1C6C8}" type="pres">
      <dgm:prSet presAssocID="{11011771-E845-4E59-B6D1-6E1F7CDD813F}" presName="spVertical1" presStyleCnt="0"/>
      <dgm:spPr/>
    </dgm:pt>
    <dgm:pt modelId="{C5D850CD-182A-4EC9-8070-002C9E944463}" type="pres">
      <dgm:prSet presAssocID="{11011771-E845-4E59-B6D1-6E1F7CDD813F}" presName="parTx" presStyleLbl="revTx" presStyleIdx="3" presStyleCnt="4">
        <dgm:presLayoutVars>
          <dgm:chMax val="0"/>
          <dgm:chPref val="0"/>
          <dgm:bulletEnabled val="1"/>
        </dgm:presLayoutVars>
      </dgm:prSet>
      <dgm:spPr/>
    </dgm:pt>
    <dgm:pt modelId="{A733A855-CE44-44F8-8778-AF281EB2BFFA}" type="pres">
      <dgm:prSet presAssocID="{11011771-E845-4E59-B6D1-6E1F7CDD813F}" presName="spVertical2" presStyleCnt="0"/>
      <dgm:spPr/>
    </dgm:pt>
    <dgm:pt modelId="{ECE51E8C-609F-47C7-A62F-EE425946008C}" type="pres">
      <dgm:prSet presAssocID="{11011771-E845-4E59-B6D1-6E1F7CDD813F}" presName="spVertical3" presStyleCnt="0"/>
      <dgm:spPr/>
    </dgm:pt>
    <dgm:pt modelId="{FE7764D0-7491-4224-B56B-248AC6B94005}" type="pres">
      <dgm:prSet presAssocID="{50FE5A80-6004-4ECB-9D76-AE0B2F5CB76C}" presName="padding2" presStyleCnt="0"/>
      <dgm:spPr/>
    </dgm:pt>
    <dgm:pt modelId="{91CC49D3-5230-40E6-9ECA-5957C35C3C39}" type="pres">
      <dgm:prSet presAssocID="{50FE5A80-6004-4ECB-9D76-AE0B2F5CB76C}" presName="negArrow" presStyleCnt="0"/>
      <dgm:spPr/>
    </dgm:pt>
    <dgm:pt modelId="{9DDC1854-F048-46CC-98F8-03B172F70CAE}" type="pres">
      <dgm:prSet presAssocID="{50FE5A80-6004-4ECB-9D76-AE0B2F5CB76C}" presName="backgroundArrow" presStyleLbl="node1" presStyleIdx="0" presStyleCnt="1" custLinFactNeighborY="-7534"/>
      <dgm:spPr/>
    </dgm:pt>
  </dgm:ptLst>
  <dgm:cxnLst>
    <dgm:cxn modelId="{17F11615-684E-4B5C-A203-EF0D715009B4}" type="presOf" srcId="{50FE5A80-6004-4ECB-9D76-AE0B2F5CB76C}" destId="{42996521-2703-4B33-9B29-3AF983F6C711}" srcOrd="0" destOrd="0" presId="urn:microsoft.com/office/officeart/2005/8/layout/hProcess3"/>
    <dgm:cxn modelId="{B46FA630-C449-4C68-8DCA-ADE880B5B8F0}" srcId="{50FE5A80-6004-4ECB-9D76-AE0B2F5CB76C}" destId="{2CC58681-8D10-48B0-A032-7E3371EC4080}" srcOrd="2" destOrd="0" parTransId="{59F0B99C-B96D-4366-8B9D-E2C9E2030FCB}" sibTransId="{FFD12972-E0E7-4AAA-B4A5-9AB4BAD200AD}"/>
    <dgm:cxn modelId="{3C837F3E-0C0D-4789-A129-2A279A371F0B}" srcId="{50FE5A80-6004-4ECB-9D76-AE0B2F5CB76C}" destId="{53EEE6A7-B6A6-4296-A47F-5BF1388388FB}" srcOrd="1" destOrd="0" parTransId="{DA160F50-FB4F-41C2-91A1-0CCBEC124763}" sibTransId="{4149AFBA-B48D-4479-ADA7-83BB186BEB31}"/>
    <dgm:cxn modelId="{6EEBF965-EE1E-422C-AE0F-18FD27506349}" type="presOf" srcId="{11011771-E845-4E59-B6D1-6E1F7CDD813F}" destId="{C5D850CD-182A-4EC9-8070-002C9E944463}" srcOrd="0" destOrd="0" presId="urn:microsoft.com/office/officeart/2005/8/layout/hProcess3"/>
    <dgm:cxn modelId="{AC364086-9378-416A-8055-2535BDE5A369}" srcId="{50FE5A80-6004-4ECB-9D76-AE0B2F5CB76C}" destId="{11011771-E845-4E59-B6D1-6E1F7CDD813F}" srcOrd="3" destOrd="0" parTransId="{CD19FCBB-1A31-45A4-BFA9-8C1F28AE260A}" sibTransId="{DDB10EE8-88A6-4787-8F7B-DC1D8AA8F79D}"/>
    <dgm:cxn modelId="{6E09438A-0BED-4894-BF7B-0BCA023D855E}" type="presOf" srcId="{53EEE6A7-B6A6-4296-A47F-5BF1388388FB}" destId="{05ABE067-5FE1-49D0-AF75-6D625AD15BB8}" srcOrd="0" destOrd="0" presId="urn:microsoft.com/office/officeart/2005/8/layout/hProcess3"/>
    <dgm:cxn modelId="{7ABCE18B-122A-4D86-89D7-2E63721D0FE9}" type="presOf" srcId="{2CC58681-8D10-48B0-A032-7E3371EC4080}" destId="{F02DCA73-39DE-4ABD-A8DE-781DAFD7BDB8}" srcOrd="0" destOrd="0" presId="urn:microsoft.com/office/officeart/2005/8/layout/hProcess3"/>
    <dgm:cxn modelId="{6A8F54AD-3F7F-486C-9032-429D92BAA68F}" type="presOf" srcId="{A9DA1190-A72C-4232-96C5-B99CCA44ECFB}" destId="{BC1CCDBF-B780-4684-ABCC-0127ECCCB44E}" srcOrd="0" destOrd="0" presId="urn:microsoft.com/office/officeart/2005/8/layout/hProcess3"/>
    <dgm:cxn modelId="{D6B6C1D6-6716-4FAC-A14C-FE7BA0823737}" srcId="{50FE5A80-6004-4ECB-9D76-AE0B2F5CB76C}" destId="{A9DA1190-A72C-4232-96C5-B99CCA44ECFB}" srcOrd="0" destOrd="0" parTransId="{9F1681A8-3FFD-40F0-A317-68DFB4558D2D}" sibTransId="{7960A263-7153-4531-9CD0-BE9A3C23A728}"/>
    <dgm:cxn modelId="{7C2FB170-A86E-4E3E-8F59-6A25AE58EF21}" type="presParOf" srcId="{42996521-2703-4B33-9B29-3AF983F6C711}" destId="{7AE27223-8858-4487-B775-35F5D326FBB5}" srcOrd="0" destOrd="0" presId="urn:microsoft.com/office/officeart/2005/8/layout/hProcess3"/>
    <dgm:cxn modelId="{29DAB5B8-1E85-4AC1-98FF-8B6A5893C4BF}" type="presParOf" srcId="{42996521-2703-4B33-9B29-3AF983F6C711}" destId="{7B9B2973-E74D-4FE2-9D78-DA235F4E3BF4}" srcOrd="1" destOrd="0" presId="urn:microsoft.com/office/officeart/2005/8/layout/hProcess3"/>
    <dgm:cxn modelId="{56CCB169-1060-4855-8D95-3FD4B24E7923}" type="presParOf" srcId="{7B9B2973-E74D-4FE2-9D78-DA235F4E3BF4}" destId="{C9E14211-F2ED-4526-9611-1F5AF1E564DE}" srcOrd="0" destOrd="0" presId="urn:microsoft.com/office/officeart/2005/8/layout/hProcess3"/>
    <dgm:cxn modelId="{C4023FCE-B6FB-48DF-8E44-B93F1F5A3F5A}" type="presParOf" srcId="{7B9B2973-E74D-4FE2-9D78-DA235F4E3BF4}" destId="{7AB92A28-4C2C-4AA1-A461-2C8F0B664409}" srcOrd="1" destOrd="0" presId="urn:microsoft.com/office/officeart/2005/8/layout/hProcess3"/>
    <dgm:cxn modelId="{FC6DFBDA-45B7-4D2B-BC03-8C471EAEB689}" type="presParOf" srcId="{7AB92A28-4C2C-4AA1-A461-2C8F0B664409}" destId="{931A8E0A-E049-4639-B705-63504D835579}" srcOrd="0" destOrd="0" presId="urn:microsoft.com/office/officeart/2005/8/layout/hProcess3"/>
    <dgm:cxn modelId="{2417BC29-2D87-4BCC-A973-0B4C6082D4BF}" type="presParOf" srcId="{7AB92A28-4C2C-4AA1-A461-2C8F0B664409}" destId="{BC1CCDBF-B780-4684-ABCC-0127ECCCB44E}" srcOrd="1" destOrd="0" presId="urn:microsoft.com/office/officeart/2005/8/layout/hProcess3"/>
    <dgm:cxn modelId="{FCEF7E35-05A4-46A1-AE4D-A69324632878}" type="presParOf" srcId="{7AB92A28-4C2C-4AA1-A461-2C8F0B664409}" destId="{CBA4723A-1B21-401E-A6C0-F6842FD31AA3}" srcOrd="2" destOrd="0" presId="urn:microsoft.com/office/officeart/2005/8/layout/hProcess3"/>
    <dgm:cxn modelId="{93157ED7-D983-410A-83A6-F996D91E5654}" type="presParOf" srcId="{7AB92A28-4C2C-4AA1-A461-2C8F0B664409}" destId="{4F80DF70-F21F-4FEF-BC4E-7FA37A86232F}" srcOrd="3" destOrd="0" presId="urn:microsoft.com/office/officeart/2005/8/layout/hProcess3"/>
    <dgm:cxn modelId="{0ABAC7F2-D295-4B0F-BDB5-9009274464B0}" type="presParOf" srcId="{7B9B2973-E74D-4FE2-9D78-DA235F4E3BF4}" destId="{7AE25A09-936A-4563-AD85-79BFDE6E9CEC}" srcOrd="2" destOrd="0" presId="urn:microsoft.com/office/officeart/2005/8/layout/hProcess3"/>
    <dgm:cxn modelId="{2F2D0794-3C1D-43EF-B6D0-D864B8F3E0E6}" type="presParOf" srcId="{7B9B2973-E74D-4FE2-9D78-DA235F4E3BF4}" destId="{93AB9EE9-212D-4373-88B9-AC2C2E66A07A}" srcOrd="3" destOrd="0" presId="urn:microsoft.com/office/officeart/2005/8/layout/hProcess3"/>
    <dgm:cxn modelId="{AD082D51-1554-463A-8498-3F2BDBA3F097}" type="presParOf" srcId="{93AB9EE9-212D-4373-88B9-AC2C2E66A07A}" destId="{A96A9070-A9A3-4CA3-AC53-B44AE7C3587F}" srcOrd="0" destOrd="0" presId="urn:microsoft.com/office/officeart/2005/8/layout/hProcess3"/>
    <dgm:cxn modelId="{AB2143E8-4761-42E3-902E-C27F41D19A5A}" type="presParOf" srcId="{93AB9EE9-212D-4373-88B9-AC2C2E66A07A}" destId="{05ABE067-5FE1-49D0-AF75-6D625AD15BB8}" srcOrd="1" destOrd="0" presId="urn:microsoft.com/office/officeart/2005/8/layout/hProcess3"/>
    <dgm:cxn modelId="{3B46D0D3-8A09-48EF-B392-95BF8355DE6D}" type="presParOf" srcId="{93AB9EE9-212D-4373-88B9-AC2C2E66A07A}" destId="{9D42C197-229F-47F3-B396-12F6F587D3F9}" srcOrd="2" destOrd="0" presId="urn:microsoft.com/office/officeart/2005/8/layout/hProcess3"/>
    <dgm:cxn modelId="{699FF3AE-54DE-43F4-BBEA-772B45162BAD}" type="presParOf" srcId="{93AB9EE9-212D-4373-88B9-AC2C2E66A07A}" destId="{CC5180DF-3EFE-413E-B6AF-17ED7481A701}" srcOrd="3" destOrd="0" presId="urn:microsoft.com/office/officeart/2005/8/layout/hProcess3"/>
    <dgm:cxn modelId="{25DEFB4D-712D-43A8-AD1C-8EE972631D0F}" type="presParOf" srcId="{7B9B2973-E74D-4FE2-9D78-DA235F4E3BF4}" destId="{B5494407-FB8B-4D55-85D2-B7047C68276E}" srcOrd="4" destOrd="0" presId="urn:microsoft.com/office/officeart/2005/8/layout/hProcess3"/>
    <dgm:cxn modelId="{D1212DE9-EF6A-4FA0-911A-D7496CF045CD}" type="presParOf" srcId="{7B9B2973-E74D-4FE2-9D78-DA235F4E3BF4}" destId="{6A204205-1154-4FD3-B176-A187E6A69EAE}" srcOrd="5" destOrd="0" presId="urn:microsoft.com/office/officeart/2005/8/layout/hProcess3"/>
    <dgm:cxn modelId="{BC0574C1-B7DA-4059-B1FB-C5923D0B732F}" type="presParOf" srcId="{6A204205-1154-4FD3-B176-A187E6A69EAE}" destId="{97B8C674-ED03-4998-946B-1F91F89E0571}" srcOrd="0" destOrd="0" presId="urn:microsoft.com/office/officeart/2005/8/layout/hProcess3"/>
    <dgm:cxn modelId="{273B0D9E-E7F8-4539-91C7-6715B0CFD2B0}" type="presParOf" srcId="{6A204205-1154-4FD3-B176-A187E6A69EAE}" destId="{F02DCA73-39DE-4ABD-A8DE-781DAFD7BDB8}" srcOrd="1" destOrd="0" presId="urn:microsoft.com/office/officeart/2005/8/layout/hProcess3"/>
    <dgm:cxn modelId="{C92E5BE8-1AE9-44ED-BEAE-0B4897A4E41E}" type="presParOf" srcId="{6A204205-1154-4FD3-B176-A187E6A69EAE}" destId="{1364BBDA-7789-4934-9DC4-0E7F29FDD7B3}" srcOrd="2" destOrd="0" presId="urn:microsoft.com/office/officeart/2005/8/layout/hProcess3"/>
    <dgm:cxn modelId="{8C3EB836-F834-4D32-831C-28A99CD9D828}" type="presParOf" srcId="{6A204205-1154-4FD3-B176-A187E6A69EAE}" destId="{13BF4ABF-896A-4D81-8401-492AFFFDD994}" srcOrd="3" destOrd="0" presId="urn:microsoft.com/office/officeart/2005/8/layout/hProcess3"/>
    <dgm:cxn modelId="{1A3155F3-AA8B-4D1C-916F-E2BDC2704546}" type="presParOf" srcId="{7B9B2973-E74D-4FE2-9D78-DA235F4E3BF4}" destId="{56EB9617-AAFE-40F0-9F79-64F2AA96A5C1}" srcOrd="6" destOrd="0" presId="urn:microsoft.com/office/officeart/2005/8/layout/hProcess3"/>
    <dgm:cxn modelId="{3FDF99D6-A8F8-46B6-8FB3-380C58B66C81}" type="presParOf" srcId="{7B9B2973-E74D-4FE2-9D78-DA235F4E3BF4}" destId="{E8D8BE5B-E750-4690-A4F9-5AF8A077EE97}" srcOrd="7" destOrd="0" presId="urn:microsoft.com/office/officeart/2005/8/layout/hProcess3"/>
    <dgm:cxn modelId="{75EF8BAB-F7BA-4852-BE4E-4B56A60AA90B}" type="presParOf" srcId="{E8D8BE5B-E750-4690-A4F9-5AF8A077EE97}" destId="{1D257CC3-98A6-4646-BCCD-DD045EA1C6C8}" srcOrd="0" destOrd="0" presId="urn:microsoft.com/office/officeart/2005/8/layout/hProcess3"/>
    <dgm:cxn modelId="{6683AD70-319C-4440-926E-63E13BB5A177}" type="presParOf" srcId="{E8D8BE5B-E750-4690-A4F9-5AF8A077EE97}" destId="{C5D850CD-182A-4EC9-8070-002C9E944463}" srcOrd="1" destOrd="0" presId="urn:microsoft.com/office/officeart/2005/8/layout/hProcess3"/>
    <dgm:cxn modelId="{1AEBE09A-F8A6-4D1F-B6CA-B20A6FA9119C}" type="presParOf" srcId="{E8D8BE5B-E750-4690-A4F9-5AF8A077EE97}" destId="{A733A855-CE44-44F8-8778-AF281EB2BFFA}" srcOrd="2" destOrd="0" presId="urn:microsoft.com/office/officeart/2005/8/layout/hProcess3"/>
    <dgm:cxn modelId="{23951592-92D9-4202-82B0-AD128A20A120}" type="presParOf" srcId="{E8D8BE5B-E750-4690-A4F9-5AF8A077EE97}" destId="{ECE51E8C-609F-47C7-A62F-EE425946008C}" srcOrd="3" destOrd="0" presId="urn:microsoft.com/office/officeart/2005/8/layout/hProcess3"/>
    <dgm:cxn modelId="{18DCB284-142E-4FE4-B3E2-57FECBD52D84}" type="presParOf" srcId="{7B9B2973-E74D-4FE2-9D78-DA235F4E3BF4}" destId="{FE7764D0-7491-4224-B56B-248AC6B94005}" srcOrd="8" destOrd="0" presId="urn:microsoft.com/office/officeart/2005/8/layout/hProcess3"/>
    <dgm:cxn modelId="{CC8E0430-E293-45AA-A084-1AB728362471}" type="presParOf" srcId="{7B9B2973-E74D-4FE2-9D78-DA235F4E3BF4}" destId="{91CC49D3-5230-40E6-9ECA-5957C35C3C39}" srcOrd="9" destOrd="0" presId="urn:microsoft.com/office/officeart/2005/8/layout/hProcess3"/>
    <dgm:cxn modelId="{04F16152-D28F-4036-AC1D-3758B49C8B9E}" type="presParOf" srcId="{7B9B2973-E74D-4FE2-9D78-DA235F4E3BF4}" destId="{9DDC1854-F048-46CC-98F8-03B172F70CAE}" srcOrd="10" destOrd="0" presId="urn:microsoft.com/office/officeart/2005/8/layout/hProcess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0BA7B1-9158-4818-A746-45F85EFFB12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FE2A3601-BC88-46AF-9D3A-67C0C0449555}">
      <dgm:prSet phldrT="[Texto]"/>
      <dgm:spPr/>
      <dgm:t>
        <a:bodyPr/>
        <a:lstStyle/>
        <a:p>
          <a:r>
            <a:rPr lang="es-EC" dirty="0"/>
            <a:t>2007  2017</a:t>
          </a:r>
        </a:p>
      </dgm:t>
    </dgm:pt>
    <dgm:pt modelId="{3977C8DE-4DD5-4E97-91C5-9706CBBECEDE}" type="parTrans" cxnId="{826CDFC0-081F-4B92-A11F-38FB680F4D4B}">
      <dgm:prSet/>
      <dgm:spPr/>
      <dgm:t>
        <a:bodyPr/>
        <a:lstStyle/>
        <a:p>
          <a:endParaRPr lang="es-EC"/>
        </a:p>
      </dgm:t>
    </dgm:pt>
    <dgm:pt modelId="{BC6A529B-80DF-4F22-ACB7-EBEDD36B9E9C}" type="sibTrans" cxnId="{826CDFC0-081F-4B92-A11F-38FB680F4D4B}">
      <dgm:prSet/>
      <dgm:spPr/>
      <dgm:t>
        <a:bodyPr/>
        <a:lstStyle/>
        <a:p>
          <a:endParaRPr lang="es-EC"/>
        </a:p>
      </dgm:t>
    </dgm:pt>
    <dgm:pt modelId="{D6108F5C-9D81-4539-A9BC-E5A58EF45DA8}" type="pres">
      <dgm:prSet presAssocID="{A20BA7B1-9158-4818-A746-45F85EFFB125}" presName="diagram" presStyleCnt="0">
        <dgm:presLayoutVars>
          <dgm:dir/>
          <dgm:resizeHandles val="exact"/>
        </dgm:presLayoutVars>
      </dgm:prSet>
      <dgm:spPr/>
    </dgm:pt>
    <dgm:pt modelId="{75A8B0E9-432A-43D9-A3F0-B11E09F7939A}" type="pres">
      <dgm:prSet presAssocID="{FE2A3601-BC88-46AF-9D3A-67C0C0449555}" presName="node" presStyleLbl="node1" presStyleIdx="0" presStyleCnt="1" custScaleX="94785" custScaleY="90332" custLinFactNeighborX="1976" custLinFactNeighborY="-19310">
        <dgm:presLayoutVars>
          <dgm:bulletEnabled val="1"/>
        </dgm:presLayoutVars>
      </dgm:prSet>
      <dgm:spPr/>
    </dgm:pt>
  </dgm:ptLst>
  <dgm:cxnLst>
    <dgm:cxn modelId="{8829270C-B42C-4FFC-9414-08A0040CB250}" type="presOf" srcId="{FE2A3601-BC88-46AF-9D3A-67C0C0449555}" destId="{75A8B0E9-432A-43D9-A3F0-B11E09F7939A}" srcOrd="0" destOrd="0" presId="urn:microsoft.com/office/officeart/2005/8/layout/default"/>
    <dgm:cxn modelId="{BF0D502B-D139-4291-91BD-2C473E24B027}" type="presOf" srcId="{A20BA7B1-9158-4818-A746-45F85EFFB125}" destId="{D6108F5C-9D81-4539-A9BC-E5A58EF45DA8}" srcOrd="0" destOrd="0" presId="urn:microsoft.com/office/officeart/2005/8/layout/default"/>
    <dgm:cxn modelId="{826CDFC0-081F-4B92-A11F-38FB680F4D4B}" srcId="{A20BA7B1-9158-4818-A746-45F85EFFB125}" destId="{FE2A3601-BC88-46AF-9D3A-67C0C0449555}" srcOrd="0" destOrd="0" parTransId="{3977C8DE-4DD5-4E97-91C5-9706CBBECEDE}" sibTransId="{BC6A529B-80DF-4F22-ACB7-EBEDD36B9E9C}"/>
    <dgm:cxn modelId="{0C2402D3-44D5-4B6B-BC16-E38629A143DF}" type="presParOf" srcId="{D6108F5C-9D81-4539-A9BC-E5A58EF45DA8}" destId="{75A8B0E9-432A-43D9-A3F0-B11E09F7939A}" srcOrd="0" destOrd="0" presId="urn:microsoft.com/office/officeart/2005/8/layout/default"/>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384731-CA7A-4020-9143-A08AE5E75E4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BBE91D3B-80EE-4B98-87C6-78079E49094D}">
      <dgm:prSet phldrT="[Texto]"/>
      <dgm:spPr/>
      <dgm:t>
        <a:bodyPr/>
        <a:lstStyle/>
        <a:p>
          <a:r>
            <a:rPr lang="es-EC" dirty="0"/>
            <a:t>Ingresos</a:t>
          </a:r>
        </a:p>
      </dgm:t>
    </dgm:pt>
    <dgm:pt modelId="{45CA3B35-CAA8-4073-BAAA-BD8759E7CFB3}" type="parTrans" cxnId="{80B47C96-4CC3-4DCB-9C56-C7ED5B4C6648}">
      <dgm:prSet/>
      <dgm:spPr/>
      <dgm:t>
        <a:bodyPr/>
        <a:lstStyle/>
        <a:p>
          <a:endParaRPr lang="es-EC"/>
        </a:p>
      </dgm:t>
    </dgm:pt>
    <dgm:pt modelId="{C01791F6-5A8A-4EDE-98B9-1524688D8CAF}" type="sibTrans" cxnId="{80B47C96-4CC3-4DCB-9C56-C7ED5B4C6648}">
      <dgm:prSet/>
      <dgm:spPr/>
      <dgm:t>
        <a:bodyPr/>
        <a:lstStyle/>
        <a:p>
          <a:endParaRPr lang="es-EC"/>
        </a:p>
      </dgm:t>
    </dgm:pt>
    <dgm:pt modelId="{B9467F24-E3B7-4635-977D-D8C3F6BCD099}">
      <dgm:prSet phldrT="[Texto]"/>
      <dgm:spPr/>
      <dgm:t>
        <a:bodyPr/>
        <a:lstStyle/>
        <a:p>
          <a:r>
            <a:rPr lang="es-EC" dirty="0"/>
            <a:t>Utilidad</a:t>
          </a:r>
        </a:p>
      </dgm:t>
    </dgm:pt>
    <dgm:pt modelId="{10C23B9E-9529-4814-98AE-5B96E0153917}" type="parTrans" cxnId="{0BF07EE0-B24D-4FF2-A06A-B759B5355C67}">
      <dgm:prSet/>
      <dgm:spPr/>
      <dgm:t>
        <a:bodyPr/>
        <a:lstStyle/>
        <a:p>
          <a:endParaRPr lang="es-EC"/>
        </a:p>
      </dgm:t>
    </dgm:pt>
    <dgm:pt modelId="{D4DD9ADD-2635-4CBE-8EA0-BF3842E9F416}" type="sibTrans" cxnId="{0BF07EE0-B24D-4FF2-A06A-B759B5355C67}">
      <dgm:prSet/>
      <dgm:spPr/>
      <dgm:t>
        <a:bodyPr/>
        <a:lstStyle/>
        <a:p>
          <a:endParaRPr lang="es-EC"/>
        </a:p>
      </dgm:t>
    </dgm:pt>
    <dgm:pt modelId="{887B1A5D-4E2A-4FEB-B8A4-1791A922E53C}">
      <dgm:prSet phldrT="[Texto]"/>
      <dgm:spPr/>
      <dgm:t>
        <a:bodyPr/>
        <a:lstStyle/>
        <a:p>
          <a:r>
            <a:rPr lang="es-EC" dirty="0"/>
            <a:t>Liquidez</a:t>
          </a:r>
        </a:p>
      </dgm:t>
    </dgm:pt>
    <dgm:pt modelId="{127E612A-2C3E-4C28-A19B-1D77028CA6AB}" type="parTrans" cxnId="{5CC890B8-65EF-4E7E-8DA1-337D3B9CB9DC}">
      <dgm:prSet/>
      <dgm:spPr/>
      <dgm:t>
        <a:bodyPr/>
        <a:lstStyle/>
        <a:p>
          <a:endParaRPr lang="es-EC"/>
        </a:p>
      </dgm:t>
    </dgm:pt>
    <dgm:pt modelId="{B8A490E3-B483-408C-97E2-017F3435346B}" type="sibTrans" cxnId="{5CC890B8-65EF-4E7E-8DA1-337D3B9CB9DC}">
      <dgm:prSet/>
      <dgm:spPr/>
      <dgm:t>
        <a:bodyPr/>
        <a:lstStyle/>
        <a:p>
          <a:endParaRPr lang="es-EC"/>
        </a:p>
      </dgm:t>
    </dgm:pt>
    <dgm:pt modelId="{63D26C93-2AF8-42FD-94BC-F3CF39C2DD75}" type="pres">
      <dgm:prSet presAssocID="{18384731-CA7A-4020-9143-A08AE5E75E48}" presName="diagram" presStyleCnt="0">
        <dgm:presLayoutVars>
          <dgm:dir/>
          <dgm:resizeHandles val="exact"/>
        </dgm:presLayoutVars>
      </dgm:prSet>
      <dgm:spPr/>
    </dgm:pt>
    <dgm:pt modelId="{52FD2C1D-902E-4425-B6D9-0C9A5BFA6D81}" type="pres">
      <dgm:prSet presAssocID="{BBE91D3B-80EE-4B98-87C6-78079E49094D}" presName="node" presStyleLbl="node1" presStyleIdx="0" presStyleCnt="3">
        <dgm:presLayoutVars>
          <dgm:bulletEnabled val="1"/>
        </dgm:presLayoutVars>
      </dgm:prSet>
      <dgm:spPr/>
    </dgm:pt>
    <dgm:pt modelId="{77C774D6-159A-4547-A5DA-27B328FE625B}" type="pres">
      <dgm:prSet presAssocID="{C01791F6-5A8A-4EDE-98B9-1524688D8CAF}" presName="sibTrans" presStyleCnt="0"/>
      <dgm:spPr/>
    </dgm:pt>
    <dgm:pt modelId="{D39A4F04-C56D-44A7-B86F-747DFA60D3C0}" type="pres">
      <dgm:prSet presAssocID="{B9467F24-E3B7-4635-977D-D8C3F6BCD099}" presName="node" presStyleLbl="node1" presStyleIdx="1" presStyleCnt="3">
        <dgm:presLayoutVars>
          <dgm:bulletEnabled val="1"/>
        </dgm:presLayoutVars>
      </dgm:prSet>
      <dgm:spPr/>
    </dgm:pt>
    <dgm:pt modelId="{A82B5C96-237F-4B90-9034-C14B15581032}" type="pres">
      <dgm:prSet presAssocID="{D4DD9ADD-2635-4CBE-8EA0-BF3842E9F416}" presName="sibTrans" presStyleCnt="0"/>
      <dgm:spPr/>
    </dgm:pt>
    <dgm:pt modelId="{2260117C-A475-4694-9B45-9E323941D268}" type="pres">
      <dgm:prSet presAssocID="{887B1A5D-4E2A-4FEB-B8A4-1791A922E53C}" presName="node" presStyleLbl="node1" presStyleIdx="2" presStyleCnt="3">
        <dgm:presLayoutVars>
          <dgm:bulletEnabled val="1"/>
        </dgm:presLayoutVars>
      </dgm:prSet>
      <dgm:spPr/>
    </dgm:pt>
  </dgm:ptLst>
  <dgm:cxnLst>
    <dgm:cxn modelId="{309CFA61-E669-4BFE-B3C1-B93464D8F36D}" type="presOf" srcId="{BBE91D3B-80EE-4B98-87C6-78079E49094D}" destId="{52FD2C1D-902E-4425-B6D9-0C9A5BFA6D81}" srcOrd="0" destOrd="0" presId="urn:microsoft.com/office/officeart/2005/8/layout/default"/>
    <dgm:cxn modelId="{4D617A51-3459-4B93-8616-E1C4EBEB3023}" type="presOf" srcId="{B9467F24-E3B7-4635-977D-D8C3F6BCD099}" destId="{D39A4F04-C56D-44A7-B86F-747DFA60D3C0}" srcOrd="0" destOrd="0" presId="urn:microsoft.com/office/officeart/2005/8/layout/default"/>
    <dgm:cxn modelId="{F94B8F52-6E27-4B8D-8A75-45DFE179E374}" type="presOf" srcId="{18384731-CA7A-4020-9143-A08AE5E75E48}" destId="{63D26C93-2AF8-42FD-94BC-F3CF39C2DD75}" srcOrd="0" destOrd="0" presId="urn:microsoft.com/office/officeart/2005/8/layout/default"/>
    <dgm:cxn modelId="{80B47C96-4CC3-4DCB-9C56-C7ED5B4C6648}" srcId="{18384731-CA7A-4020-9143-A08AE5E75E48}" destId="{BBE91D3B-80EE-4B98-87C6-78079E49094D}" srcOrd="0" destOrd="0" parTransId="{45CA3B35-CAA8-4073-BAAA-BD8759E7CFB3}" sibTransId="{C01791F6-5A8A-4EDE-98B9-1524688D8CAF}"/>
    <dgm:cxn modelId="{422D8B9B-5A6B-4378-997E-61B9122A963E}" type="presOf" srcId="{887B1A5D-4E2A-4FEB-B8A4-1791A922E53C}" destId="{2260117C-A475-4694-9B45-9E323941D268}" srcOrd="0" destOrd="0" presId="urn:microsoft.com/office/officeart/2005/8/layout/default"/>
    <dgm:cxn modelId="{5CC890B8-65EF-4E7E-8DA1-337D3B9CB9DC}" srcId="{18384731-CA7A-4020-9143-A08AE5E75E48}" destId="{887B1A5D-4E2A-4FEB-B8A4-1791A922E53C}" srcOrd="2" destOrd="0" parTransId="{127E612A-2C3E-4C28-A19B-1D77028CA6AB}" sibTransId="{B8A490E3-B483-408C-97E2-017F3435346B}"/>
    <dgm:cxn modelId="{0BF07EE0-B24D-4FF2-A06A-B759B5355C67}" srcId="{18384731-CA7A-4020-9143-A08AE5E75E48}" destId="{B9467F24-E3B7-4635-977D-D8C3F6BCD099}" srcOrd="1" destOrd="0" parTransId="{10C23B9E-9529-4814-98AE-5B96E0153917}" sibTransId="{D4DD9ADD-2635-4CBE-8EA0-BF3842E9F416}"/>
    <dgm:cxn modelId="{5B149F3D-EA5F-4E68-A4B8-627183F384F1}" type="presParOf" srcId="{63D26C93-2AF8-42FD-94BC-F3CF39C2DD75}" destId="{52FD2C1D-902E-4425-B6D9-0C9A5BFA6D81}" srcOrd="0" destOrd="0" presId="urn:microsoft.com/office/officeart/2005/8/layout/default"/>
    <dgm:cxn modelId="{62728267-08F5-453F-A888-143254C703DF}" type="presParOf" srcId="{63D26C93-2AF8-42FD-94BC-F3CF39C2DD75}" destId="{77C774D6-159A-4547-A5DA-27B328FE625B}" srcOrd="1" destOrd="0" presId="urn:microsoft.com/office/officeart/2005/8/layout/default"/>
    <dgm:cxn modelId="{CBA2486E-1701-4445-A672-C3CFFBB8DDA6}" type="presParOf" srcId="{63D26C93-2AF8-42FD-94BC-F3CF39C2DD75}" destId="{D39A4F04-C56D-44A7-B86F-747DFA60D3C0}" srcOrd="2" destOrd="0" presId="urn:microsoft.com/office/officeart/2005/8/layout/default"/>
    <dgm:cxn modelId="{A93FFFEF-BC94-45E2-B9C6-C131337D25D5}" type="presParOf" srcId="{63D26C93-2AF8-42FD-94BC-F3CF39C2DD75}" destId="{A82B5C96-237F-4B90-9034-C14B15581032}" srcOrd="3" destOrd="0" presId="urn:microsoft.com/office/officeart/2005/8/layout/default"/>
    <dgm:cxn modelId="{4B9AE1B6-98BE-491C-868C-508671FD2727}" type="presParOf" srcId="{63D26C93-2AF8-42FD-94BC-F3CF39C2DD75}" destId="{2260117C-A475-4694-9B45-9E323941D268}" srcOrd="4" destOrd="0" presId="urn:microsoft.com/office/officeart/2005/8/layout/default"/>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A41029-49F6-4F59-9068-618ED34B7EE6}" type="doc">
      <dgm:prSet loTypeId="urn:microsoft.com/office/officeart/2008/layout/PictureStrips" loCatId="list" qsTypeId="urn:microsoft.com/office/officeart/2005/8/quickstyle/simple2" qsCatId="simple" csTypeId="urn:microsoft.com/office/officeart/2005/8/colors/accent4_4" csCatId="accent4" phldr="1"/>
      <dgm:spPr/>
      <dgm:t>
        <a:bodyPr/>
        <a:lstStyle/>
        <a:p>
          <a:endParaRPr lang="es-ES"/>
        </a:p>
      </dgm:t>
    </dgm:pt>
    <dgm:pt modelId="{36D6B73C-4EB0-4DB4-BBFF-FFA89048DA57}">
      <dgm:prSet custT="1"/>
      <dgm:spPr/>
      <dgm:t>
        <a:bodyPr/>
        <a:lstStyle/>
        <a:p>
          <a:pPr algn="ctr" rtl="0"/>
          <a:r>
            <a:rPr lang="es-ES" sz="2400" b="1" dirty="0">
              <a:latin typeface="Times New Roman" panose="02020603050405020304" pitchFamily="18" charset="0"/>
              <a:cs typeface="Times New Roman" panose="02020603050405020304" pitchFamily="18" charset="0"/>
            </a:rPr>
            <a:t>PYMES</a:t>
          </a:r>
        </a:p>
      </dgm:t>
    </dgm:pt>
    <dgm:pt modelId="{3FAAC69A-02A7-4655-B8CD-99633CE5F005}" type="parTrans" cxnId="{A04B4722-92E3-4388-B145-1F16D17EBB86}">
      <dgm:prSet/>
      <dgm:spPr/>
      <dgm:t>
        <a:bodyPr/>
        <a:lstStyle/>
        <a:p>
          <a:endParaRPr lang="es-ES" sz="2800">
            <a:latin typeface="Times New Roman" panose="02020603050405020304" pitchFamily="18" charset="0"/>
            <a:cs typeface="Times New Roman" panose="02020603050405020304" pitchFamily="18" charset="0"/>
          </a:endParaRPr>
        </a:p>
      </dgm:t>
    </dgm:pt>
    <dgm:pt modelId="{87072402-1386-4525-8644-1C261EAF366E}" type="sibTrans" cxnId="{A04B4722-92E3-4388-B145-1F16D17EBB86}">
      <dgm:prSet/>
      <dgm:spPr/>
      <dgm:t>
        <a:bodyPr/>
        <a:lstStyle/>
        <a:p>
          <a:endParaRPr lang="es-ES" sz="2800">
            <a:latin typeface="Times New Roman" panose="02020603050405020304" pitchFamily="18" charset="0"/>
            <a:cs typeface="Times New Roman" panose="02020603050405020304" pitchFamily="18" charset="0"/>
          </a:endParaRPr>
        </a:p>
      </dgm:t>
    </dgm:pt>
    <dgm:pt modelId="{475A1FFB-2264-4E19-AF78-96F0AB53FAEA}">
      <dgm:prSet custT="1"/>
      <dgm:spPr/>
      <dgm:t>
        <a:bodyPr/>
        <a:lstStyle/>
        <a:p>
          <a:pPr rtl="0"/>
          <a:r>
            <a:rPr lang="es-ES" sz="1600" dirty="0">
              <a:latin typeface="Times New Roman" panose="02020603050405020304" pitchFamily="18" charset="0"/>
              <a:cs typeface="Times New Roman" panose="02020603050405020304" pitchFamily="18" charset="0"/>
            </a:rPr>
            <a:t>Representan el 68% de las compañías en el Ecuador. </a:t>
          </a:r>
        </a:p>
      </dgm:t>
    </dgm:pt>
    <dgm:pt modelId="{92CCBFBB-768B-4CEA-B7D0-5C4AC5D47733}" type="parTrans" cxnId="{44AE3496-D7C8-4ADF-9112-DFCBFF629778}">
      <dgm:prSet/>
      <dgm:spPr/>
      <dgm:t>
        <a:bodyPr/>
        <a:lstStyle/>
        <a:p>
          <a:endParaRPr lang="es-ES" sz="2800">
            <a:latin typeface="Times New Roman" panose="02020603050405020304" pitchFamily="18" charset="0"/>
            <a:cs typeface="Times New Roman" panose="02020603050405020304" pitchFamily="18" charset="0"/>
          </a:endParaRPr>
        </a:p>
      </dgm:t>
    </dgm:pt>
    <dgm:pt modelId="{A3249651-5107-4A03-B3FB-295560B5B801}" type="sibTrans" cxnId="{44AE3496-D7C8-4ADF-9112-DFCBFF629778}">
      <dgm:prSet/>
      <dgm:spPr/>
      <dgm:t>
        <a:bodyPr/>
        <a:lstStyle/>
        <a:p>
          <a:endParaRPr lang="es-ES" sz="2800">
            <a:latin typeface="Times New Roman" panose="02020603050405020304" pitchFamily="18" charset="0"/>
            <a:cs typeface="Times New Roman" panose="02020603050405020304" pitchFamily="18" charset="0"/>
          </a:endParaRPr>
        </a:p>
      </dgm:t>
    </dgm:pt>
    <dgm:pt modelId="{9C82F82F-F446-4806-A318-541F4DD0917E}">
      <dgm:prSet custT="1"/>
      <dgm:spPr/>
      <dgm:t>
        <a:bodyPr/>
        <a:lstStyle/>
        <a:p>
          <a:pPr rtl="0"/>
          <a:r>
            <a:rPr lang="es-ES" sz="1600" dirty="0">
              <a:latin typeface="Times New Roman" panose="02020603050405020304" pitchFamily="18" charset="0"/>
              <a:cs typeface="Times New Roman" panose="02020603050405020304" pitchFamily="18" charset="0"/>
            </a:rPr>
            <a:t>Son fuente de ingreso</a:t>
          </a:r>
        </a:p>
      </dgm:t>
    </dgm:pt>
    <dgm:pt modelId="{0F0966EF-F0BF-494F-BDAF-7FAA8027A34A}" type="parTrans" cxnId="{239E394A-A350-4FDB-8F95-7D80AD03C1D7}">
      <dgm:prSet/>
      <dgm:spPr/>
      <dgm:t>
        <a:bodyPr/>
        <a:lstStyle/>
        <a:p>
          <a:endParaRPr lang="es-ES" sz="2800">
            <a:latin typeface="Times New Roman" panose="02020603050405020304" pitchFamily="18" charset="0"/>
            <a:cs typeface="Times New Roman" panose="02020603050405020304" pitchFamily="18" charset="0"/>
          </a:endParaRPr>
        </a:p>
      </dgm:t>
    </dgm:pt>
    <dgm:pt modelId="{D0D18DD9-8863-45CB-82FD-F10A383C096A}" type="sibTrans" cxnId="{239E394A-A350-4FDB-8F95-7D80AD03C1D7}">
      <dgm:prSet/>
      <dgm:spPr/>
      <dgm:t>
        <a:bodyPr/>
        <a:lstStyle/>
        <a:p>
          <a:endParaRPr lang="es-ES" sz="2800">
            <a:latin typeface="Times New Roman" panose="02020603050405020304" pitchFamily="18" charset="0"/>
            <a:cs typeface="Times New Roman" panose="02020603050405020304" pitchFamily="18" charset="0"/>
          </a:endParaRPr>
        </a:p>
      </dgm:t>
    </dgm:pt>
    <dgm:pt modelId="{0E1A86ED-04C6-4188-B0C7-9E5B91F234DF}">
      <dgm:prSet custT="1"/>
      <dgm:spPr/>
      <dgm:t>
        <a:bodyPr/>
        <a:lstStyle/>
        <a:p>
          <a:pPr rtl="0"/>
          <a:r>
            <a:rPr lang="es-ES" sz="1600" dirty="0">
              <a:latin typeface="Times New Roman" panose="02020603050405020304" pitchFamily="18" charset="0"/>
              <a:cs typeface="Times New Roman" panose="02020603050405020304" pitchFamily="18" charset="0"/>
            </a:rPr>
            <a:t>Generadoras de empleo</a:t>
          </a:r>
        </a:p>
      </dgm:t>
    </dgm:pt>
    <dgm:pt modelId="{BCD3BBD6-20A8-4D0E-8DA7-9BD2536735FC}" type="parTrans" cxnId="{23E67B4E-DDE1-436F-A504-6F703E8ABD9B}">
      <dgm:prSet/>
      <dgm:spPr/>
      <dgm:t>
        <a:bodyPr/>
        <a:lstStyle/>
        <a:p>
          <a:endParaRPr lang="es-ES" sz="2800">
            <a:latin typeface="Times New Roman" panose="02020603050405020304" pitchFamily="18" charset="0"/>
            <a:cs typeface="Times New Roman" panose="02020603050405020304" pitchFamily="18" charset="0"/>
          </a:endParaRPr>
        </a:p>
      </dgm:t>
    </dgm:pt>
    <dgm:pt modelId="{7FE90C23-6CC1-47AD-8CDC-82FABEC8FC0B}" type="sibTrans" cxnId="{23E67B4E-DDE1-436F-A504-6F703E8ABD9B}">
      <dgm:prSet/>
      <dgm:spPr/>
      <dgm:t>
        <a:bodyPr/>
        <a:lstStyle/>
        <a:p>
          <a:endParaRPr lang="es-ES" sz="2800">
            <a:latin typeface="Times New Roman" panose="02020603050405020304" pitchFamily="18" charset="0"/>
            <a:cs typeface="Times New Roman" panose="02020603050405020304" pitchFamily="18" charset="0"/>
          </a:endParaRPr>
        </a:p>
      </dgm:t>
    </dgm:pt>
    <dgm:pt modelId="{0E06CE69-A61F-484A-84B9-94ABE2CDE955}">
      <dgm:prSet custT="1"/>
      <dgm:spPr/>
      <dgm:t>
        <a:bodyPr/>
        <a:lstStyle/>
        <a:p>
          <a:pPr rtl="0"/>
          <a:r>
            <a:rPr lang="es-ES" sz="1600" dirty="0">
              <a:latin typeface="Times New Roman" panose="02020603050405020304" pitchFamily="18" charset="0"/>
              <a:cs typeface="Times New Roman" panose="02020603050405020304" pitchFamily="18" charset="0"/>
            </a:rPr>
            <a:t>Aportan en un 26% al PIB no petrolero.</a:t>
          </a:r>
        </a:p>
      </dgm:t>
    </dgm:pt>
    <dgm:pt modelId="{6C36611E-C32A-46E1-A959-2B081D2E4684}" type="parTrans" cxnId="{B4125D6B-5F96-45AC-88E2-011692A9062F}">
      <dgm:prSet/>
      <dgm:spPr/>
      <dgm:t>
        <a:bodyPr/>
        <a:lstStyle/>
        <a:p>
          <a:endParaRPr lang="es-ES" sz="2800">
            <a:latin typeface="Times New Roman" panose="02020603050405020304" pitchFamily="18" charset="0"/>
            <a:cs typeface="Times New Roman" panose="02020603050405020304" pitchFamily="18" charset="0"/>
          </a:endParaRPr>
        </a:p>
      </dgm:t>
    </dgm:pt>
    <dgm:pt modelId="{25776CC3-911E-42C4-8B72-6F17ED0BE162}" type="sibTrans" cxnId="{B4125D6B-5F96-45AC-88E2-011692A9062F}">
      <dgm:prSet/>
      <dgm:spPr/>
      <dgm:t>
        <a:bodyPr/>
        <a:lstStyle/>
        <a:p>
          <a:endParaRPr lang="es-ES" sz="2800">
            <a:latin typeface="Times New Roman" panose="02020603050405020304" pitchFamily="18" charset="0"/>
            <a:cs typeface="Times New Roman" panose="02020603050405020304" pitchFamily="18" charset="0"/>
          </a:endParaRPr>
        </a:p>
      </dgm:t>
    </dgm:pt>
    <dgm:pt modelId="{E49D82C4-647C-4B0E-AB29-6612F32663E4}">
      <dgm:prSet custT="1"/>
      <dgm:spPr/>
      <dgm:t>
        <a:bodyPr/>
        <a:lstStyle/>
        <a:p>
          <a:pPr rtl="0"/>
          <a:r>
            <a:rPr lang="es-ES" sz="1600">
              <a:latin typeface="Times New Roman" panose="02020603050405020304" pitchFamily="18" charset="0"/>
              <a:cs typeface="Times New Roman" panose="02020603050405020304" pitchFamily="18" charset="0"/>
            </a:rPr>
            <a:t>Contribuyen en el crecimiento económico, </a:t>
          </a:r>
          <a:endParaRPr lang="es-ES" sz="1600" dirty="0">
            <a:latin typeface="Times New Roman" panose="02020603050405020304" pitchFamily="18" charset="0"/>
            <a:cs typeface="Times New Roman" panose="02020603050405020304" pitchFamily="18" charset="0"/>
          </a:endParaRPr>
        </a:p>
      </dgm:t>
    </dgm:pt>
    <dgm:pt modelId="{C4243EA5-DBFE-4D23-8EC1-0BEC98B56F9D}" type="parTrans" cxnId="{15617FFE-8090-4E31-AACB-FD93DE1C2FB7}">
      <dgm:prSet/>
      <dgm:spPr/>
      <dgm:t>
        <a:bodyPr/>
        <a:lstStyle/>
        <a:p>
          <a:endParaRPr lang="es-EC"/>
        </a:p>
      </dgm:t>
    </dgm:pt>
    <dgm:pt modelId="{F6FE16C5-611C-4D28-BD9E-2C56C351F9BC}" type="sibTrans" cxnId="{15617FFE-8090-4E31-AACB-FD93DE1C2FB7}">
      <dgm:prSet/>
      <dgm:spPr/>
      <dgm:t>
        <a:bodyPr/>
        <a:lstStyle/>
        <a:p>
          <a:endParaRPr lang="es-EC"/>
        </a:p>
      </dgm:t>
    </dgm:pt>
    <dgm:pt modelId="{F509824F-5E09-423C-B8D6-E067AE4B4DE2}" type="pres">
      <dgm:prSet presAssocID="{EFA41029-49F6-4F59-9068-618ED34B7EE6}" presName="Name0" presStyleCnt="0">
        <dgm:presLayoutVars>
          <dgm:dir/>
          <dgm:resizeHandles val="exact"/>
        </dgm:presLayoutVars>
      </dgm:prSet>
      <dgm:spPr/>
    </dgm:pt>
    <dgm:pt modelId="{AFD4A860-8F08-4979-A541-D4BF87B6546F}" type="pres">
      <dgm:prSet presAssocID="{36D6B73C-4EB0-4DB4-BBFF-FFA89048DA57}" presName="composite" presStyleCnt="0"/>
      <dgm:spPr/>
    </dgm:pt>
    <dgm:pt modelId="{FB7A235B-010B-4E0B-A8F2-EFBF840A09DD}" type="pres">
      <dgm:prSet presAssocID="{36D6B73C-4EB0-4DB4-BBFF-FFA89048DA57}" presName="rect1" presStyleLbl="trAlignAcc1" presStyleIdx="0" presStyleCnt="6" custLinFactNeighborX="-914" custLinFactNeighborY="-15341">
        <dgm:presLayoutVars>
          <dgm:bulletEnabled val="1"/>
        </dgm:presLayoutVars>
      </dgm:prSet>
      <dgm:spPr/>
    </dgm:pt>
    <dgm:pt modelId="{E96B4F9B-84B7-4023-8B30-F7A2086A4366}" type="pres">
      <dgm:prSet presAssocID="{36D6B73C-4EB0-4DB4-BBFF-FFA89048DA57}" presName="rect2" presStyleLbl="fgImgPlace1" presStyleIdx="0" presStyleCnt="6" custScaleX="113630" custScaleY="87942"/>
      <dgm:spPr>
        <a:blipFill rotWithShape="1">
          <a:blip xmlns:r="http://schemas.openxmlformats.org/officeDocument/2006/relationships" r:embed="rId1"/>
          <a:stretch>
            <a:fillRect/>
          </a:stretch>
        </a:blipFill>
      </dgm:spPr>
    </dgm:pt>
    <dgm:pt modelId="{A696CF31-DA3A-45D6-8CFE-1658937425E1}" type="pres">
      <dgm:prSet presAssocID="{87072402-1386-4525-8644-1C261EAF366E}" presName="sibTrans" presStyleCnt="0"/>
      <dgm:spPr/>
    </dgm:pt>
    <dgm:pt modelId="{0942C5BC-4014-4181-9DBC-0886F1009CB3}" type="pres">
      <dgm:prSet presAssocID="{475A1FFB-2264-4E19-AF78-96F0AB53FAEA}" presName="composite" presStyleCnt="0"/>
      <dgm:spPr/>
    </dgm:pt>
    <dgm:pt modelId="{78C99253-6A70-4473-873D-B2A36642C6C4}" type="pres">
      <dgm:prSet presAssocID="{475A1FFB-2264-4E19-AF78-96F0AB53FAEA}" presName="rect1" presStyleLbl="trAlignAcc1" presStyleIdx="1" presStyleCnt="6">
        <dgm:presLayoutVars>
          <dgm:bulletEnabled val="1"/>
        </dgm:presLayoutVars>
      </dgm:prSet>
      <dgm:spPr/>
    </dgm:pt>
    <dgm:pt modelId="{9E980AE1-5837-4D30-9D95-F7AAA54FD89F}" type="pres">
      <dgm:prSet presAssocID="{475A1FFB-2264-4E19-AF78-96F0AB53FAEA}" presName="rect2" presStyleLbl="fgImgPlace1" presStyleIdx="1" presStyleCnt="6" custScaleX="120678" custScaleY="97322" custLinFactNeighborX="2907" custLinFactNeighborY="9842"/>
      <dgm:spPr>
        <a:blipFill rotWithShape="1">
          <a:blip xmlns:r="http://schemas.openxmlformats.org/officeDocument/2006/relationships" r:embed="rId2"/>
          <a:stretch>
            <a:fillRect/>
          </a:stretch>
        </a:blipFill>
      </dgm:spPr>
    </dgm:pt>
    <dgm:pt modelId="{BEF59EC8-7ADF-4F85-8744-CF690B113959}" type="pres">
      <dgm:prSet presAssocID="{A3249651-5107-4A03-B3FB-295560B5B801}" presName="sibTrans" presStyleCnt="0"/>
      <dgm:spPr/>
    </dgm:pt>
    <dgm:pt modelId="{66A4B4F1-36A7-4316-A355-02F1171833A6}" type="pres">
      <dgm:prSet presAssocID="{9C82F82F-F446-4806-A318-541F4DD0917E}" presName="composite" presStyleCnt="0"/>
      <dgm:spPr/>
    </dgm:pt>
    <dgm:pt modelId="{EF31C891-072A-4976-9F74-7CF96D4B3103}" type="pres">
      <dgm:prSet presAssocID="{9C82F82F-F446-4806-A318-541F4DD0917E}" presName="rect1" presStyleLbl="trAlignAcc1" presStyleIdx="2" presStyleCnt="6">
        <dgm:presLayoutVars>
          <dgm:bulletEnabled val="1"/>
        </dgm:presLayoutVars>
      </dgm:prSet>
      <dgm:spPr/>
    </dgm:pt>
    <dgm:pt modelId="{E38C5224-CA2A-440E-906A-3004767A4162}" type="pres">
      <dgm:prSet presAssocID="{9C82F82F-F446-4806-A318-541F4DD0917E}" presName="rect2" presStyleLbl="fgImgPlace1" presStyleIdx="2" presStyleCnt="6" custScaleX="108445" custScaleY="89710"/>
      <dgm:spPr>
        <a:blipFill rotWithShape="1">
          <a:blip xmlns:r="http://schemas.openxmlformats.org/officeDocument/2006/relationships" r:embed="rId3"/>
          <a:stretch>
            <a:fillRect/>
          </a:stretch>
        </a:blipFill>
      </dgm:spPr>
    </dgm:pt>
    <dgm:pt modelId="{C2FC7D6D-7BC4-4381-AF5F-C0ED2B52325E}" type="pres">
      <dgm:prSet presAssocID="{D0D18DD9-8863-45CB-82FD-F10A383C096A}" presName="sibTrans" presStyleCnt="0"/>
      <dgm:spPr/>
    </dgm:pt>
    <dgm:pt modelId="{B717E766-69A2-4211-880E-BB3866FEFEDF}" type="pres">
      <dgm:prSet presAssocID="{0E1A86ED-04C6-4188-B0C7-9E5B91F234DF}" presName="composite" presStyleCnt="0"/>
      <dgm:spPr/>
    </dgm:pt>
    <dgm:pt modelId="{50A5EF55-1F5B-4ED1-A413-BEA1C169F4BA}" type="pres">
      <dgm:prSet presAssocID="{0E1A86ED-04C6-4188-B0C7-9E5B91F234DF}" presName="rect1" presStyleLbl="trAlignAcc1" presStyleIdx="3" presStyleCnt="6">
        <dgm:presLayoutVars>
          <dgm:bulletEnabled val="1"/>
        </dgm:presLayoutVars>
      </dgm:prSet>
      <dgm:spPr/>
    </dgm:pt>
    <dgm:pt modelId="{AEFCBB11-72BF-4EC9-BB10-5DCA0BB894E7}" type="pres">
      <dgm:prSet presAssocID="{0E1A86ED-04C6-4188-B0C7-9E5B91F234DF}" presName="rect2" presStyleLbl="fgImgPlace1" presStyleIdx="3" presStyleCnt="6" custScaleX="106163" custScaleY="90911"/>
      <dgm:spPr>
        <a:blipFill rotWithShape="1">
          <a:blip xmlns:r="http://schemas.openxmlformats.org/officeDocument/2006/relationships" r:embed="rId4"/>
          <a:stretch>
            <a:fillRect/>
          </a:stretch>
        </a:blipFill>
      </dgm:spPr>
    </dgm:pt>
    <dgm:pt modelId="{6FB3CD26-971C-48BA-816D-6EE9C18023C7}" type="pres">
      <dgm:prSet presAssocID="{7FE90C23-6CC1-47AD-8CDC-82FABEC8FC0B}" presName="sibTrans" presStyleCnt="0"/>
      <dgm:spPr/>
    </dgm:pt>
    <dgm:pt modelId="{149FA8B4-1BDB-430A-AB41-FA64D08982C8}" type="pres">
      <dgm:prSet presAssocID="{E49D82C4-647C-4B0E-AB29-6612F32663E4}" presName="composite" presStyleCnt="0"/>
      <dgm:spPr/>
    </dgm:pt>
    <dgm:pt modelId="{398EB54D-472D-46B4-81F7-2F8A1D008B2E}" type="pres">
      <dgm:prSet presAssocID="{E49D82C4-647C-4B0E-AB29-6612F32663E4}" presName="rect1" presStyleLbl="trAlignAcc1" presStyleIdx="4" presStyleCnt="6">
        <dgm:presLayoutVars>
          <dgm:bulletEnabled val="1"/>
        </dgm:presLayoutVars>
      </dgm:prSet>
      <dgm:spPr/>
    </dgm:pt>
    <dgm:pt modelId="{22CF09C7-CB15-41D5-BAFC-84A9DAB4687C}" type="pres">
      <dgm:prSet presAssocID="{E49D82C4-647C-4B0E-AB29-6612F32663E4}" presName="rect2"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83000" r="-83000"/>
          </a:stretch>
        </a:blipFill>
      </dgm:spPr>
    </dgm:pt>
    <dgm:pt modelId="{3FD85275-DC2C-4986-801D-A6468B49A9A7}" type="pres">
      <dgm:prSet presAssocID="{F6FE16C5-611C-4D28-BD9E-2C56C351F9BC}" presName="sibTrans" presStyleCnt="0"/>
      <dgm:spPr/>
    </dgm:pt>
    <dgm:pt modelId="{D84F8C10-36E0-4A11-90F1-47DCAD9467D2}" type="pres">
      <dgm:prSet presAssocID="{0E06CE69-A61F-484A-84B9-94ABE2CDE955}" presName="composite" presStyleCnt="0"/>
      <dgm:spPr/>
    </dgm:pt>
    <dgm:pt modelId="{FDF78A86-A7D2-42CC-85F4-1D73D16BBE2D}" type="pres">
      <dgm:prSet presAssocID="{0E06CE69-A61F-484A-84B9-94ABE2CDE955}" presName="rect1" presStyleLbl="trAlignAcc1" presStyleIdx="5" presStyleCnt="6">
        <dgm:presLayoutVars>
          <dgm:bulletEnabled val="1"/>
        </dgm:presLayoutVars>
      </dgm:prSet>
      <dgm:spPr/>
    </dgm:pt>
    <dgm:pt modelId="{1DADF0FE-B609-4015-9C69-AD9BB066D74A}" type="pres">
      <dgm:prSet presAssocID="{0E06CE69-A61F-484A-84B9-94ABE2CDE955}" presName="rect2" presStyleLbl="fgImgPlace1" presStyleIdx="5" presStyleCnt="6" custScaleX="101762" custScaleY="93376"/>
      <dgm:spPr>
        <a:blipFill rotWithShape="1">
          <a:blip xmlns:r="http://schemas.openxmlformats.org/officeDocument/2006/relationships" r:embed="rId6"/>
          <a:stretch>
            <a:fillRect/>
          </a:stretch>
        </a:blipFill>
      </dgm:spPr>
    </dgm:pt>
  </dgm:ptLst>
  <dgm:cxnLst>
    <dgm:cxn modelId="{5B773707-3884-476E-8B1F-9574EF38E3B8}" type="presOf" srcId="{36D6B73C-4EB0-4DB4-BBFF-FFA89048DA57}" destId="{FB7A235B-010B-4E0B-A8F2-EFBF840A09DD}" srcOrd="0" destOrd="0" presId="urn:microsoft.com/office/officeart/2008/layout/PictureStrips"/>
    <dgm:cxn modelId="{A04B4722-92E3-4388-B145-1F16D17EBB86}" srcId="{EFA41029-49F6-4F59-9068-618ED34B7EE6}" destId="{36D6B73C-4EB0-4DB4-BBFF-FFA89048DA57}" srcOrd="0" destOrd="0" parTransId="{3FAAC69A-02A7-4655-B8CD-99633CE5F005}" sibTransId="{87072402-1386-4525-8644-1C261EAF366E}"/>
    <dgm:cxn modelId="{FE269238-2F89-43DD-9F55-EDEFBB437D52}" type="presOf" srcId="{0E1A86ED-04C6-4188-B0C7-9E5B91F234DF}" destId="{50A5EF55-1F5B-4ED1-A413-BEA1C169F4BA}" srcOrd="0" destOrd="0" presId="urn:microsoft.com/office/officeart/2008/layout/PictureStrips"/>
    <dgm:cxn modelId="{239E394A-A350-4FDB-8F95-7D80AD03C1D7}" srcId="{EFA41029-49F6-4F59-9068-618ED34B7EE6}" destId="{9C82F82F-F446-4806-A318-541F4DD0917E}" srcOrd="2" destOrd="0" parTransId="{0F0966EF-F0BF-494F-BDAF-7FAA8027A34A}" sibTransId="{D0D18DD9-8863-45CB-82FD-F10A383C096A}"/>
    <dgm:cxn modelId="{B4125D6B-5F96-45AC-88E2-011692A9062F}" srcId="{EFA41029-49F6-4F59-9068-618ED34B7EE6}" destId="{0E06CE69-A61F-484A-84B9-94ABE2CDE955}" srcOrd="5" destOrd="0" parTransId="{6C36611E-C32A-46E1-A959-2B081D2E4684}" sibTransId="{25776CC3-911E-42C4-8B72-6F17ED0BE162}"/>
    <dgm:cxn modelId="{23E67B4E-DDE1-436F-A504-6F703E8ABD9B}" srcId="{EFA41029-49F6-4F59-9068-618ED34B7EE6}" destId="{0E1A86ED-04C6-4188-B0C7-9E5B91F234DF}" srcOrd="3" destOrd="0" parTransId="{BCD3BBD6-20A8-4D0E-8DA7-9BD2536735FC}" sibTransId="{7FE90C23-6CC1-47AD-8CDC-82FABEC8FC0B}"/>
    <dgm:cxn modelId="{8AD42452-0196-41D6-827A-806EDB88F14D}" type="presOf" srcId="{475A1FFB-2264-4E19-AF78-96F0AB53FAEA}" destId="{78C99253-6A70-4473-873D-B2A36642C6C4}" srcOrd="0" destOrd="0" presId="urn:microsoft.com/office/officeart/2008/layout/PictureStrips"/>
    <dgm:cxn modelId="{742F0180-4F4D-409A-A296-D6BC4A956B00}" type="presOf" srcId="{E49D82C4-647C-4B0E-AB29-6612F32663E4}" destId="{398EB54D-472D-46B4-81F7-2F8A1D008B2E}" srcOrd="0" destOrd="0" presId="urn:microsoft.com/office/officeart/2008/layout/PictureStrips"/>
    <dgm:cxn modelId="{0BA23194-110E-4ABD-9707-0DE49894BC31}" type="presOf" srcId="{9C82F82F-F446-4806-A318-541F4DD0917E}" destId="{EF31C891-072A-4976-9F74-7CF96D4B3103}" srcOrd="0" destOrd="0" presId="urn:microsoft.com/office/officeart/2008/layout/PictureStrips"/>
    <dgm:cxn modelId="{44AE3496-D7C8-4ADF-9112-DFCBFF629778}" srcId="{EFA41029-49F6-4F59-9068-618ED34B7EE6}" destId="{475A1FFB-2264-4E19-AF78-96F0AB53FAEA}" srcOrd="1" destOrd="0" parTransId="{92CCBFBB-768B-4CEA-B7D0-5C4AC5D47733}" sibTransId="{A3249651-5107-4A03-B3FB-295560B5B801}"/>
    <dgm:cxn modelId="{5A12BFD3-5984-4FC2-BC48-221580221B4F}" type="presOf" srcId="{EFA41029-49F6-4F59-9068-618ED34B7EE6}" destId="{F509824F-5E09-423C-B8D6-E067AE4B4DE2}" srcOrd="0" destOrd="0" presId="urn:microsoft.com/office/officeart/2008/layout/PictureStrips"/>
    <dgm:cxn modelId="{980D7DFA-3760-4648-9A58-EF30C1CBF05D}" type="presOf" srcId="{0E06CE69-A61F-484A-84B9-94ABE2CDE955}" destId="{FDF78A86-A7D2-42CC-85F4-1D73D16BBE2D}" srcOrd="0" destOrd="0" presId="urn:microsoft.com/office/officeart/2008/layout/PictureStrips"/>
    <dgm:cxn modelId="{15617FFE-8090-4E31-AACB-FD93DE1C2FB7}" srcId="{EFA41029-49F6-4F59-9068-618ED34B7EE6}" destId="{E49D82C4-647C-4B0E-AB29-6612F32663E4}" srcOrd="4" destOrd="0" parTransId="{C4243EA5-DBFE-4D23-8EC1-0BEC98B56F9D}" sibTransId="{F6FE16C5-611C-4D28-BD9E-2C56C351F9BC}"/>
    <dgm:cxn modelId="{1312A4C2-324C-414E-8715-0BDEF1D38BFC}" type="presParOf" srcId="{F509824F-5E09-423C-B8D6-E067AE4B4DE2}" destId="{AFD4A860-8F08-4979-A541-D4BF87B6546F}" srcOrd="0" destOrd="0" presId="urn:microsoft.com/office/officeart/2008/layout/PictureStrips"/>
    <dgm:cxn modelId="{4E29A760-42A7-4150-9990-E6DAA2E33C17}" type="presParOf" srcId="{AFD4A860-8F08-4979-A541-D4BF87B6546F}" destId="{FB7A235B-010B-4E0B-A8F2-EFBF840A09DD}" srcOrd="0" destOrd="0" presId="urn:microsoft.com/office/officeart/2008/layout/PictureStrips"/>
    <dgm:cxn modelId="{32C31600-893E-4375-ACAF-A557130F3DD7}" type="presParOf" srcId="{AFD4A860-8F08-4979-A541-D4BF87B6546F}" destId="{E96B4F9B-84B7-4023-8B30-F7A2086A4366}" srcOrd="1" destOrd="0" presId="urn:microsoft.com/office/officeart/2008/layout/PictureStrips"/>
    <dgm:cxn modelId="{DA107F5A-5380-434E-8409-EB92A45C8196}" type="presParOf" srcId="{F509824F-5E09-423C-B8D6-E067AE4B4DE2}" destId="{A696CF31-DA3A-45D6-8CFE-1658937425E1}" srcOrd="1" destOrd="0" presId="urn:microsoft.com/office/officeart/2008/layout/PictureStrips"/>
    <dgm:cxn modelId="{2B4FE7F5-6868-40A4-9C4B-16F1A58474FA}" type="presParOf" srcId="{F509824F-5E09-423C-B8D6-E067AE4B4DE2}" destId="{0942C5BC-4014-4181-9DBC-0886F1009CB3}" srcOrd="2" destOrd="0" presId="urn:microsoft.com/office/officeart/2008/layout/PictureStrips"/>
    <dgm:cxn modelId="{4C4508B4-F412-4A78-8586-7389CCB8065A}" type="presParOf" srcId="{0942C5BC-4014-4181-9DBC-0886F1009CB3}" destId="{78C99253-6A70-4473-873D-B2A36642C6C4}" srcOrd="0" destOrd="0" presId="urn:microsoft.com/office/officeart/2008/layout/PictureStrips"/>
    <dgm:cxn modelId="{BCF3CB65-58DD-4655-9F06-5D8BC35FF96C}" type="presParOf" srcId="{0942C5BC-4014-4181-9DBC-0886F1009CB3}" destId="{9E980AE1-5837-4D30-9D95-F7AAA54FD89F}" srcOrd="1" destOrd="0" presId="urn:microsoft.com/office/officeart/2008/layout/PictureStrips"/>
    <dgm:cxn modelId="{AAFC07D7-F971-4582-B327-1DDD1F52701C}" type="presParOf" srcId="{F509824F-5E09-423C-B8D6-E067AE4B4DE2}" destId="{BEF59EC8-7ADF-4F85-8744-CF690B113959}" srcOrd="3" destOrd="0" presId="urn:microsoft.com/office/officeart/2008/layout/PictureStrips"/>
    <dgm:cxn modelId="{CAE0F13C-07FC-47E5-839E-9C5D1F4AF544}" type="presParOf" srcId="{F509824F-5E09-423C-B8D6-E067AE4B4DE2}" destId="{66A4B4F1-36A7-4316-A355-02F1171833A6}" srcOrd="4" destOrd="0" presId="urn:microsoft.com/office/officeart/2008/layout/PictureStrips"/>
    <dgm:cxn modelId="{98D57386-C563-491D-9776-650580BCEA7E}" type="presParOf" srcId="{66A4B4F1-36A7-4316-A355-02F1171833A6}" destId="{EF31C891-072A-4976-9F74-7CF96D4B3103}" srcOrd="0" destOrd="0" presId="urn:microsoft.com/office/officeart/2008/layout/PictureStrips"/>
    <dgm:cxn modelId="{FFAB1345-8E31-40AE-A909-B7D3184C3261}" type="presParOf" srcId="{66A4B4F1-36A7-4316-A355-02F1171833A6}" destId="{E38C5224-CA2A-440E-906A-3004767A4162}" srcOrd="1" destOrd="0" presId="urn:microsoft.com/office/officeart/2008/layout/PictureStrips"/>
    <dgm:cxn modelId="{E6AB0A65-1213-41C1-98A0-4D176D65FE14}" type="presParOf" srcId="{F509824F-5E09-423C-B8D6-E067AE4B4DE2}" destId="{C2FC7D6D-7BC4-4381-AF5F-C0ED2B52325E}" srcOrd="5" destOrd="0" presId="urn:microsoft.com/office/officeart/2008/layout/PictureStrips"/>
    <dgm:cxn modelId="{1994DFC2-72B6-4F15-ADCD-460EE7E6A8AA}" type="presParOf" srcId="{F509824F-5E09-423C-B8D6-E067AE4B4DE2}" destId="{B717E766-69A2-4211-880E-BB3866FEFEDF}" srcOrd="6" destOrd="0" presId="urn:microsoft.com/office/officeart/2008/layout/PictureStrips"/>
    <dgm:cxn modelId="{F8652A6E-71E4-4167-8F4B-F974D2DBAB87}" type="presParOf" srcId="{B717E766-69A2-4211-880E-BB3866FEFEDF}" destId="{50A5EF55-1F5B-4ED1-A413-BEA1C169F4BA}" srcOrd="0" destOrd="0" presId="urn:microsoft.com/office/officeart/2008/layout/PictureStrips"/>
    <dgm:cxn modelId="{ABAB8CCF-B869-47E5-8782-76E86167A7E4}" type="presParOf" srcId="{B717E766-69A2-4211-880E-BB3866FEFEDF}" destId="{AEFCBB11-72BF-4EC9-BB10-5DCA0BB894E7}" srcOrd="1" destOrd="0" presId="urn:microsoft.com/office/officeart/2008/layout/PictureStrips"/>
    <dgm:cxn modelId="{4316141E-1FE6-4DEB-9CB8-2FB9209B9592}" type="presParOf" srcId="{F509824F-5E09-423C-B8D6-E067AE4B4DE2}" destId="{6FB3CD26-971C-48BA-816D-6EE9C18023C7}" srcOrd="7" destOrd="0" presId="urn:microsoft.com/office/officeart/2008/layout/PictureStrips"/>
    <dgm:cxn modelId="{8B69558B-64AE-4AD7-8433-597210472B28}" type="presParOf" srcId="{F509824F-5E09-423C-B8D6-E067AE4B4DE2}" destId="{149FA8B4-1BDB-430A-AB41-FA64D08982C8}" srcOrd="8" destOrd="0" presId="urn:microsoft.com/office/officeart/2008/layout/PictureStrips"/>
    <dgm:cxn modelId="{76C39C51-BF61-48D9-BA21-276FA9C9B708}" type="presParOf" srcId="{149FA8B4-1BDB-430A-AB41-FA64D08982C8}" destId="{398EB54D-472D-46B4-81F7-2F8A1D008B2E}" srcOrd="0" destOrd="0" presId="urn:microsoft.com/office/officeart/2008/layout/PictureStrips"/>
    <dgm:cxn modelId="{4F4109B6-0E8C-4C4A-885D-56455CA5AEBC}" type="presParOf" srcId="{149FA8B4-1BDB-430A-AB41-FA64D08982C8}" destId="{22CF09C7-CB15-41D5-BAFC-84A9DAB4687C}" srcOrd="1" destOrd="0" presId="urn:microsoft.com/office/officeart/2008/layout/PictureStrips"/>
    <dgm:cxn modelId="{D31196F5-CEFE-4D64-8E89-B2ED51784991}" type="presParOf" srcId="{F509824F-5E09-423C-B8D6-E067AE4B4DE2}" destId="{3FD85275-DC2C-4986-801D-A6468B49A9A7}" srcOrd="9" destOrd="0" presId="urn:microsoft.com/office/officeart/2008/layout/PictureStrips"/>
    <dgm:cxn modelId="{6EE40BFD-811B-4E00-B750-B7FC61E57FA1}" type="presParOf" srcId="{F509824F-5E09-423C-B8D6-E067AE4B4DE2}" destId="{D84F8C10-36E0-4A11-90F1-47DCAD9467D2}" srcOrd="10" destOrd="0" presId="urn:microsoft.com/office/officeart/2008/layout/PictureStrips"/>
    <dgm:cxn modelId="{C9416D49-5F25-48B2-8CAD-4582327DF45B}" type="presParOf" srcId="{D84F8C10-36E0-4A11-90F1-47DCAD9467D2}" destId="{FDF78A86-A7D2-42CC-85F4-1D73D16BBE2D}" srcOrd="0" destOrd="0" presId="urn:microsoft.com/office/officeart/2008/layout/PictureStrips"/>
    <dgm:cxn modelId="{21FB446A-989B-407D-9261-0FE77051AC27}" type="presParOf" srcId="{D84F8C10-36E0-4A11-90F1-47DCAD9467D2}" destId="{1DADF0FE-B609-4015-9C69-AD9BB066D74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97130-41FA-4384-8E00-EB5605C8C7CE}">
      <dsp:nvSpPr>
        <dsp:cNvPr id="0" name=""/>
        <dsp:cNvSpPr/>
      </dsp:nvSpPr>
      <dsp:spPr>
        <a:xfrm>
          <a:off x="0" y="0"/>
          <a:ext cx="2326093" cy="24129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kern="1200" dirty="0"/>
            <a:t>Economía ecuatoriana se basa en la exportación de materias primas </a:t>
          </a:r>
        </a:p>
      </dsp:txBody>
      <dsp:txXfrm>
        <a:off x="0" y="965193"/>
        <a:ext cx="2326093" cy="965193"/>
      </dsp:txXfrm>
    </dsp:sp>
    <dsp:sp modelId="{AF7CB9E4-6F2D-46F2-98DD-3DA57340EE47}">
      <dsp:nvSpPr>
        <dsp:cNvPr id="0" name=""/>
        <dsp:cNvSpPr/>
      </dsp:nvSpPr>
      <dsp:spPr>
        <a:xfrm>
          <a:off x="762779" y="144779"/>
          <a:ext cx="803523" cy="80352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0" r="-6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A4C68E-8C23-4669-A343-7F5D54662E74}">
      <dsp:nvSpPr>
        <dsp:cNvPr id="0" name=""/>
        <dsp:cNvSpPr/>
      </dsp:nvSpPr>
      <dsp:spPr>
        <a:xfrm>
          <a:off x="2324378" y="0"/>
          <a:ext cx="2326093" cy="24129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kern="1200" dirty="0"/>
            <a:t>Políticas Estatales (Matriz Productiva)</a:t>
          </a:r>
        </a:p>
      </dsp:txBody>
      <dsp:txXfrm>
        <a:off x="2324378" y="965193"/>
        <a:ext cx="2326093" cy="965193"/>
      </dsp:txXfrm>
    </dsp:sp>
    <dsp:sp modelId="{3B7A566C-A24E-4D1A-9950-708BF9C860A3}">
      <dsp:nvSpPr>
        <dsp:cNvPr id="0" name=""/>
        <dsp:cNvSpPr/>
      </dsp:nvSpPr>
      <dsp:spPr>
        <a:xfrm>
          <a:off x="3040883" y="232748"/>
          <a:ext cx="803523" cy="80352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7A6BD-8CAF-4D82-A607-BE06A5685022}">
      <dsp:nvSpPr>
        <dsp:cNvPr id="0" name=""/>
        <dsp:cNvSpPr/>
      </dsp:nvSpPr>
      <dsp:spPr>
        <a:xfrm>
          <a:off x="4699528" y="0"/>
          <a:ext cx="2326093" cy="24129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kern="1200" dirty="0"/>
            <a:t>Busca una economía basado en la industrialización</a:t>
          </a:r>
        </a:p>
      </dsp:txBody>
      <dsp:txXfrm>
        <a:off x="4699528" y="965193"/>
        <a:ext cx="2326093" cy="965193"/>
      </dsp:txXfrm>
    </dsp:sp>
    <dsp:sp modelId="{27C4F593-6387-48F6-9AF8-A1E18EC0D13B}">
      <dsp:nvSpPr>
        <dsp:cNvPr id="0" name=""/>
        <dsp:cNvSpPr/>
      </dsp:nvSpPr>
      <dsp:spPr>
        <a:xfrm>
          <a:off x="5403155" y="186248"/>
          <a:ext cx="803523" cy="80352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871C2F-193E-4FBE-8F59-5E9DA7C9BF5E}">
      <dsp:nvSpPr>
        <dsp:cNvPr id="0" name=""/>
        <dsp:cNvSpPr/>
      </dsp:nvSpPr>
      <dsp:spPr>
        <a:xfrm>
          <a:off x="284833" y="1930387"/>
          <a:ext cx="6551168" cy="361947"/>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0A37F-2FC7-4F14-B413-6479E1787A69}">
      <dsp:nvSpPr>
        <dsp:cNvPr id="0" name=""/>
        <dsp:cNvSpPr/>
      </dsp:nvSpPr>
      <dsp:spPr>
        <a:xfrm>
          <a:off x="2069379" y="867381"/>
          <a:ext cx="378470" cy="519220"/>
        </a:xfrm>
        <a:custGeom>
          <a:avLst/>
          <a:gdLst/>
          <a:ahLst/>
          <a:cxnLst/>
          <a:rect l="0" t="0" r="0" b="0"/>
          <a:pathLst>
            <a:path>
              <a:moveTo>
                <a:pt x="0" y="0"/>
              </a:moveTo>
              <a:lnTo>
                <a:pt x="177935" y="0"/>
              </a:lnTo>
              <a:lnTo>
                <a:pt x="177935" y="519220"/>
              </a:lnTo>
              <a:lnTo>
                <a:pt x="378470" y="51922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778C66-DD72-44D7-9221-9ECD17B2C962}">
      <dsp:nvSpPr>
        <dsp:cNvPr id="0" name=""/>
        <dsp:cNvSpPr/>
      </dsp:nvSpPr>
      <dsp:spPr>
        <a:xfrm>
          <a:off x="2069379" y="390350"/>
          <a:ext cx="380636" cy="477031"/>
        </a:xfrm>
        <a:custGeom>
          <a:avLst/>
          <a:gdLst/>
          <a:ahLst/>
          <a:cxnLst/>
          <a:rect l="0" t="0" r="0" b="0"/>
          <a:pathLst>
            <a:path>
              <a:moveTo>
                <a:pt x="0" y="477031"/>
              </a:moveTo>
              <a:lnTo>
                <a:pt x="180100" y="477031"/>
              </a:lnTo>
              <a:lnTo>
                <a:pt x="180100" y="0"/>
              </a:lnTo>
              <a:lnTo>
                <a:pt x="380636" y="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EE7211-0062-4905-86D2-63E5F30C6A57}">
      <dsp:nvSpPr>
        <dsp:cNvPr id="0" name=""/>
        <dsp:cNvSpPr/>
      </dsp:nvSpPr>
      <dsp:spPr>
        <a:xfrm>
          <a:off x="64024" y="561565"/>
          <a:ext cx="2005355" cy="6116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i="1" kern="1200" dirty="0">
              <a:latin typeface="Times New Roman" panose="02020603050405020304" pitchFamily="18" charset="0"/>
              <a:cs typeface="Times New Roman" panose="02020603050405020304" pitchFamily="18" charset="0"/>
            </a:rPr>
            <a:t>Por su número de trabajadores:</a:t>
          </a:r>
          <a:endParaRPr lang="es-ES" sz="1600" kern="1200" dirty="0">
            <a:latin typeface="Times New Roman" panose="02020603050405020304" pitchFamily="18" charset="0"/>
            <a:cs typeface="Times New Roman" panose="02020603050405020304" pitchFamily="18" charset="0"/>
          </a:endParaRPr>
        </a:p>
      </dsp:txBody>
      <dsp:txXfrm>
        <a:off x="64024" y="561565"/>
        <a:ext cx="2005355" cy="611633"/>
      </dsp:txXfrm>
    </dsp:sp>
    <dsp:sp modelId="{46AB54F5-6694-4A31-944F-6A492D00BC70}">
      <dsp:nvSpPr>
        <dsp:cNvPr id="0" name=""/>
        <dsp:cNvSpPr/>
      </dsp:nvSpPr>
      <dsp:spPr>
        <a:xfrm>
          <a:off x="2450016" y="0"/>
          <a:ext cx="2005355" cy="78070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Pequeñas empresas: de 10 a 49 colaboradores.</a:t>
          </a:r>
        </a:p>
      </dsp:txBody>
      <dsp:txXfrm>
        <a:off x="2450016" y="0"/>
        <a:ext cx="2005355" cy="780701"/>
      </dsp:txXfrm>
    </dsp:sp>
    <dsp:sp modelId="{1853ED14-CF8C-401E-9DAB-B30C8FEF9FBF}">
      <dsp:nvSpPr>
        <dsp:cNvPr id="0" name=""/>
        <dsp:cNvSpPr/>
      </dsp:nvSpPr>
      <dsp:spPr>
        <a:xfrm>
          <a:off x="2447850" y="958602"/>
          <a:ext cx="2005355" cy="85599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Medianas empresas: de 50 a 99 colaboradores</a:t>
          </a:r>
        </a:p>
      </dsp:txBody>
      <dsp:txXfrm>
        <a:off x="2447850" y="958602"/>
        <a:ext cx="2005355" cy="8559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0A37F-2FC7-4F14-B413-6479E1787A69}">
      <dsp:nvSpPr>
        <dsp:cNvPr id="0" name=""/>
        <dsp:cNvSpPr/>
      </dsp:nvSpPr>
      <dsp:spPr>
        <a:xfrm>
          <a:off x="1673877" y="970551"/>
          <a:ext cx="450531" cy="453936"/>
        </a:xfrm>
        <a:custGeom>
          <a:avLst/>
          <a:gdLst/>
          <a:ahLst/>
          <a:cxnLst/>
          <a:rect l="0" t="0" r="0" b="0"/>
          <a:pathLst>
            <a:path>
              <a:moveTo>
                <a:pt x="0" y="0"/>
              </a:moveTo>
              <a:lnTo>
                <a:pt x="225265" y="0"/>
              </a:lnTo>
              <a:lnTo>
                <a:pt x="225265" y="453936"/>
              </a:lnTo>
              <a:lnTo>
                <a:pt x="450531" y="453936"/>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778C66-DD72-44D7-9221-9ECD17B2C962}">
      <dsp:nvSpPr>
        <dsp:cNvPr id="0" name=""/>
        <dsp:cNvSpPr/>
      </dsp:nvSpPr>
      <dsp:spPr>
        <a:xfrm>
          <a:off x="1673877" y="540109"/>
          <a:ext cx="450531" cy="430442"/>
        </a:xfrm>
        <a:custGeom>
          <a:avLst/>
          <a:gdLst/>
          <a:ahLst/>
          <a:cxnLst/>
          <a:rect l="0" t="0" r="0" b="0"/>
          <a:pathLst>
            <a:path>
              <a:moveTo>
                <a:pt x="0" y="430442"/>
              </a:moveTo>
              <a:lnTo>
                <a:pt x="225265" y="430442"/>
              </a:lnTo>
              <a:lnTo>
                <a:pt x="225265" y="0"/>
              </a:lnTo>
              <a:lnTo>
                <a:pt x="450531" y="0"/>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EE7211-0062-4905-86D2-63E5F30C6A57}">
      <dsp:nvSpPr>
        <dsp:cNvPr id="0" name=""/>
        <dsp:cNvSpPr/>
      </dsp:nvSpPr>
      <dsp:spPr>
        <a:xfrm>
          <a:off x="1053" y="627020"/>
          <a:ext cx="1672824" cy="68706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s-ES" sz="1800" i="1" kern="1200" dirty="0">
              <a:latin typeface="Times New Roman" panose="02020603050405020304" pitchFamily="18" charset="0"/>
              <a:cs typeface="Times New Roman" panose="02020603050405020304" pitchFamily="18" charset="0"/>
            </a:rPr>
            <a:t>Por sus ingresos:</a:t>
          </a:r>
          <a:endParaRPr lang="es-ES" sz="1800" kern="1200" dirty="0">
            <a:latin typeface="Times New Roman" panose="02020603050405020304" pitchFamily="18" charset="0"/>
            <a:cs typeface="Times New Roman" panose="02020603050405020304" pitchFamily="18" charset="0"/>
          </a:endParaRPr>
        </a:p>
      </dsp:txBody>
      <dsp:txXfrm>
        <a:off x="1053" y="627020"/>
        <a:ext cx="1672824" cy="687061"/>
      </dsp:txXfrm>
    </dsp:sp>
    <dsp:sp modelId="{46AB54F5-6694-4A31-944F-6A492D00BC70}">
      <dsp:nvSpPr>
        <dsp:cNvPr id="0" name=""/>
        <dsp:cNvSpPr/>
      </dsp:nvSpPr>
      <dsp:spPr>
        <a:xfrm>
          <a:off x="2124409" y="226963"/>
          <a:ext cx="2252659" cy="62629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Pequeñas: de 100.001 a 1,000,000</a:t>
          </a:r>
        </a:p>
      </dsp:txBody>
      <dsp:txXfrm>
        <a:off x="2124409" y="226963"/>
        <a:ext cx="2252659" cy="626290"/>
      </dsp:txXfrm>
    </dsp:sp>
    <dsp:sp modelId="{1853ED14-CF8C-401E-9DAB-B30C8FEF9FBF}">
      <dsp:nvSpPr>
        <dsp:cNvPr id="0" name=""/>
        <dsp:cNvSpPr/>
      </dsp:nvSpPr>
      <dsp:spPr>
        <a:xfrm>
          <a:off x="2124409" y="1134836"/>
          <a:ext cx="2252659" cy="57930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s-ES" sz="1800" kern="1200" dirty="0">
              <a:latin typeface="Times New Roman" panose="02020603050405020304" pitchFamily="18" charset="0"/>
              <a:cs typeface="Times New Roman" panose="02020603050405020304" pitchFamily="18" charset="0"/>
            </a:rPr>
            <a:t>Medianas: De 1`000.001 a 5`000.000 </a:t>
          </a:r>
        </a:p>
      </dsp:txBody>
      <dsp:txXfrm>
        <a:off x="2124409" y="1134836"/>
        <a:ext cx="2252659" cy="5793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0A37F-2FC7-4F14-B413-6479E1787A69}">
      <dsp:nvSpPr>
        <dsp:cNvPr id="0" name=""/>
        <dsp:cNvSpPr/>
      </dsp:nvSpPr>
      <dsp:spPr>
        <a:xfrm>
          <a:off x="1673877" y="970551"/>
          <a:ext cx="450531" cy="453936"/>
        </a:xfrm>
        <a:custGeom>
          <a:avLst/>
          <a:gdLst/>
          <a:ahLst/>
          <a:cxnLst/>
          <a:rect l="0" t="0" r="0" b="0"/>
          <a:pathLst>
            <a:path>
              <a:moveTo>
                <a:pt x="0" y="0"/>
              </a:moveTo>
              <a:lnTo>
                <a:pt x="225265" y="0"/>
              </a:lnTo>
              <a:lnTo>
                <a:pt x="225265" y="453936"/>
              </a:lnTo>
              <a:lnTo>
                <a:pt x="450531" y="453936"/>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778C66-DD72-44D7-9221-9ECD17B2C962}">
      <dsp:nvSpPr>
        <dsp:cNvPr id="0" name=""/>
        <dsp:cNvSpPr/>
      </dsp:nvSpPr>
      <dsp:spPr>
        <a:xfrm>
          <a:off x="1673877" y="540109"/>
          <a:ext cx="450531" cy="430442"/>
        </a:xfrm>
        <a:custGeom>
          <a:avLst/>
          <a:gdLst/>
          <a:ahLst/>
          <a:cxnLst/>
          <a:rect l="0" t="0" r="0" b="0"/>
          <a:pathLst>
            <a:path>
              <a:moveTo>
                <a:pt x="0" y="430442"/>
              </a:moveTo>
              <a:lnTo>
                <a:pt x="225265" y="430442"/>
              </a:lnTo>
              <a:lnTo>
                <a:pt x="225265" y="0"/>
              </a:lnTo>
              <a:lnTo>
                <a:pt x="450531" y="0"/>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EE7211-0062-4905-86D2-63E5F30C6A57}">
      <dsp:nvSpPr>
        <dsp:cNvPr id="0" name=""/>
        <dsp:cNvSpPr/>
      </dsp:nvSpPr>
      <dsp:spPr>
        <a:xfrm>
          <a:off x="1053" y="627021"/>
          <a:ext cx="1672824" cy="68706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i="1" kern="1200" dirty="0">
              <a:latin typeface="Times New Roman" panose="02020603050405020304" pitchFamily="18" charset="0"/>
              <a:cs typeface="Times New Roman" panose="02020603050405020304" pitchFamily="18" charset="0"/>
            </a:rPr>
            <a:t>Por sus activos:</a:t>
          </a:r>
          <a:endParaRPr lang="es-ES" sz="1600" kern="1200" dirty="0">
            <a:latin typeface="Times New Roman" panose="02020603050405020304" pitchFamily="18" charset="0"/>
            <a:cs typeface="Times New Roman" panose="02020603050405020304" pitchFamily="18" charset="0"/>
          </a:endParaRPr>
        </a:p>
      </dsp:txBody>
      <dsp:txXfrm>
        <a:off x="1053" y="627021"/>
        <a:ext cx="1672824" cy="687060"/>
      </dsp:txXfrm>
    </dsp:sp>
    <dsp:sp modelId="{46AB54F5-6694-4A31-944F-6A492D00BC70}">
      <dsp:nvSpPr>
        <dsp:cNvPr id="0" name=""/>
        <dsp:cNvSpPr/>
      </dsp:nvSpPr>
      <dsp:spPr>
        <a:xfrm>
          <a:off x="2124409" y="226964"/>
          <a:ext cx="2252658" cy="62629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Pequeñas: Entre 100.001 a 750,000</a:t>
          </a:r>
        </a:p>
      </dsp:txBody>
      <dsp:txXfrm>
        <a:off x="2124409" y="226964"/>
        <a:ext cx="2252658" cy="626290"/>
      </dsp:txXfrm>
    </dsp:sp>
    <dsp:sp modelId="{1853ED14-CF8C-401E-9DAB-B30C8FEF9FBF}">
      <dsp:nvSpPr>
        <dsp:cNvPr id="0" name=""/>
        <dsp:cNvSpPr/>
      </dsp:nvSpPr>
      <dsp:spPr>
        <a:xfrm>
          <a:off x="2124409" y="1134836"/>
          <a:ext cx="2252658" cy="579302"/>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Medianas: De 750,001 a 3,999,999</a:t>
          </a:r>
        </a:p>
      </dsp:txBody>
      <dsp:txXfrm>
        <a:off x="2124409" y="1134836"/>
        <a:ext cx="2252658" cy="5793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E1AB7-1989-4C38-B610-FC74B2F96B28}">
      <dsp:nvSpPr>
        <dsp:cNvPr id="0" name=""/>
        <dsp:cNvSpPr/>
      </dsp:nvSpPr>
      <dsp:spPr>
        <a:xfrm>
          <a:off x="0" y="27740"/>
          <a:ext cx="3971235" cy="1160640"/>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Objetivo general</a:t>
          </a:r>
        </a:p>
      </dsp:txBody>
      <dsp:txXfrm>
        <a:off x="56658" y="84398"/>
        <a:ext cx="3857919" cy="1047324"/>
      </dsp:txXfrm>
    </dsp:sp>
    <dsp:sp modelId="{0B7250B7-6B3E-4238-AED5-0AEF5A794E49}">
      <dsp:nvSpPr>
        <dsp:cNvPr id="0" name=""/>
        <dsp:cNvSpPr/>
      </dsp:nvSpPr>
      <dsp:spPr>
        <a:xfrm>
          <a:off x="0" y="1216121"/>
          <a:ext cx="3971235" cy="308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087"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a:t>Analizar la influencia de los incentivos tributarios del Código Orgánico de la Producción, Comercio e Inversión en la productividad de las PYMES agroindustriales del cantón Rumiñahui durante el periodo 2010 – 2015.</a:t>
          </a:r>
          <a:endParaRPr lang="es-EC" sz="2400" kern="1200" dirty="0">
            <a:latin typeface="Times New Roman" panose="02020603050405020304" pitchFamily="18" charset="0"/>
            <a:cs typeface="Times New Roman" panose="02020603050405020304" pitchFamily="18" charset="0"/>
          </a:endParaRPr>
        </a:p>
      </dsp:txBody>
      <dsp:txXfrm>
        <a:off x="0" y="1216121"/>
        <a:ext cx="3971235" cy="30801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0D7F0-B234-4265-ABC4-7C87E84F3ECF}">
      <dsp:nvSpPr>
        <dsp:cNvPr id="0" name=""/>
        <dsp:cNvSpPr/>
      </dsp:nvSpPr>
      <dsp:spPr>
        <a:xfrm>
          <a:off x="0" y="298916"/>
          <a:ext cx="6135757" cy="663095"/>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Objetivos específicos </a:t>
          </a:r>
        </a:p>
      </dsp:txBody>
      <dsp:txXfrm>
        <a:off x="32370" y="331286"/>
        <a:ext cx="6071017" cy="598355"/>
      </dsp:txXfrm>
    </dsp:sp>
    <dsp:sp modelId="{018C0AAA-7AAF-4E07-A987-717E8D2E0FF3}">
      <dsp:nvSpPr>
        <dsp:cNvPr id="0" name=""/>
        <dsp:cNvSpPr/>
      </dsp:nvSpPr>
      <dsp:spPr>
        <a:xfrm>
          <a:off x="0" y="962011"/>
          <a:ext cx="6135757" cy="511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810"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es-EC" sz="2000" kern="1200" dirty="0"/>
            <a:t>Investigar las disposiciones fiscales de incentivos tributarios del Código Orgánico de la Producción, Comercio e Inversión. </a:t>
          </a:r>
          <a:endParaRPr lang="es-EC" sz="2000" kern="1200" dirty="0">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20000"/>
            </a:spcAft>
            <a:buChar char="•"/>
          </a:pPr>
          <a:r>
            <a:rPr lang="es-EC" sz="2000" kern="1200" dirty="0"/>
            <a:t>Determinar el nivel de productividad de las PYMES agroindustriales en el cantón Rumiñahui.</a:t>
          </a:r>
        </a:p>
        <a:p>
          <a:pPr marL="228600" lvl="1" indent="-228600" algn="just" defTabSz="889000">
            <a:lnSpc>
              <a:spcPct val="90000"/>
            </a:lnSpc>
            <a:spcBef>
              <a:spcPct val="0"/>
            </a:spcBef>
            <a:spcAft>
              <a:spcPct val="20000"/>
            </a:spcAft>
            <a:buChar char="•"/>
          </a:pPr>
          <a:r>
            <a:rPr lang="es-EC" sz="2000" kern="1200" dirty="0"/>
            <a:t>Identificar la contribución impositiva de las PYMES agroindustrial del cantón Rumiñahui durante el periodo de investigación.</a:t>
          </a:r>
        </a:p>
        <a:p>
          <a:pPr marL="228600" lvl="1" indent="-228600" algn="just" defTabSz="889000">
            <a:lnSpc>
              <a:spcPct val="90000"/>
            </a:lnSpc>
            <a:spcBef>
              <a:spcPct val="0"/>
            </a:spcBef>
            <a:spcAft>
              <a:spcPct val="20000"/>
            </a:spcAft>
            <a:buChar char="•"/>
          </a:pPr>
          <a:r>
            <a:rPr lang="es-EC" sz="2000" kern="1200" dirty="0"/>
            <a:t>Determinar si los incentivos tributarios inciden favorablemente en productividad de las PYMES agroindustriales del cantón Rumiñahui en el periodo de estudio. </a:t>
          </a:r>
        </a:p>
        <a:p>
          <a:pPr marL="228600" lvl="1" indent="-228600" algn="just" defTabSz="889000">
            <a:lnSpc>
              <a:spcPct val="90000"/>
            </a:lnSpc>
            <a:spcBef>
              <a:spcPct val="0"/>
            </a:spcBef>
            <a:spcAft>
              <a:spcPct val="20000"/>
            </a:spcAft>
            <a:buChar char="•"/>
          </a:pPr>
          <a:r>
            <a:rPr lang="es-EC" sz="2000" kern="1200" dirty="0"/>
            <a:t>Definir líneas estratégicas para mejorar la productividad de las PYMES agroindustriales a través del aprovechamiento de los incentivos tributarios del Código Orgánico de la Producción, Comercio e Inversión.</a:t>
          </a:r>
        </a:p>
      </dsp:txBody>
      <dsp:txXfrm>
        <a:off x="0" y="962011"/>
        <a:ext cx="6135757" cy="51129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A4A90-9F00-4BA7-B70D-2400C43EE33E}">
      <dsp:nvSpPr>
        <dsp:cNvPr id="0" name=""/>
        <dsp:cNvSpPr/>
      </dsp:nvSpPr>
      <dsp:spPr>
        <a:xfrm>
          <a:off x="0" y="613237"/>
          <a:ext cx="10190921" cy="13815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s-EC" sz="6500" kern="1200" dirty="0"/>
            <a:t>Hipótesis</a:t>
          </a:r>
        </a:p>
      </dsp:txBody>
      <dsp:txXfrm>
        <a:off x="40464" y="653701"/>
        <a:ext cx="10109993" cy="1300611"/>
      </dsp:txXfrm>
    </dsp:sp>
    <dsp:sp modelId="{BD8F03CD-513F-4FE0-85E5-BBF0AB0B5493}">
      <dsp:nvSpPr>
        <dsp:cNvPr id="0" name=""/>
        <dsp:cNvSpPr/>
      </dsp:nvSpPr>
      <dsp:spPr>
        <a:xfrm>
          <a:off x="700132" y="2189062"/>
          <a:ext cx="2700853" cy="2669465"/>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3BF62F-1850-456E-BC77-10259DFFDFE0}">
      <dsp:nvSpPr>
        <dsp:cNvPr id="0" name=""/>
        <dsp:cNvSpPr/>
      </dsp:nvSpPr>
      <dsp:spPr>
        <a:xfrm>
          <a:off x="3945885" y="2270704"/>
          <a:ext cx="5857656" cy="2614963"/>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just" defTabSz="1066800">
            <a:lnSpc>
              <a:spcPct val="90000"/>
            </a:lnSpc>
            <a:spcBef>
              <a:spcPct val="0"/>
            </a:spcBef>
            <a:spcAft>
              <a:spcPct val="35000"/>
            </a:spcAft>
            <a:buNone/>
          </a:pPr>
          <a:r>
            <a:rPr lang="es-EC" sz="2400" kern="1200" dirty="0"/>
            <a:t>Los incentivos tributarios del Código Orgánico de la Producción, Comercio e Inversión inciden sobre la situación financiera y productiva de las PYMES agroindustriales en el cantón Rumiñahui.</a:t>
          </a:r>
          <a:endParaRPr lang="es-EC" sz="2400" kern="1200" dirty="0">
            <a:solidFill>
              <a:schemeClr val="tx1"/>
            </a:solidFill>
          </a:endParaRPr>
        </a:p>
      </dsp:txBody>
      <dsp:txXfrm>
        <a:off x="4073560" y="2398379"/>
        <a:ext cx="5602306" cy="23596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A3F06-7F83-4CDA-AB23-E11BA21FF9B4}">
      <dsp:nvSpPr>
        <dsp:cNvPr id="0" name=""/>
        <dsp:cNvSpPr/>
      </dsp:nvSpPr>
      <dsp:spPr>
        <a:xfrm>
          <a:off x="2517" y="0"/>
          <a:ext cx="2638622" cy="42075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s-EC" sz="3000" kern="1200" dirty="0"/>
            <a:t>Economía política</a:t>
          </a:r>
        </a:p>
      </dsp:txBody>
      <dsp:txXfrm>
        <a:off x="2517" y="1683026"/>
        <a:ext cx="2638622" cy="1683026"/>
      </dsp:txXfrm>
    </dsp:sp>
    <dsp:sp modelId="{89806D9F-25AB-4CF4-95F7-063BF247C0FE}">
      <dsp:nvSpPr>
        <dsp:cNvPr id="0" name=""/>
        <dsp:cNvSpPr/>
      </dsp:nvSpPr>
      <dsp:spPr>
        <a:xfrm>
          <a:off x="621268" y="310432"/>
          <a:ext cx="1401119" cy="14011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061D4B-4334-41F7-BFB6-172A7793EE1F}">
      <dsp:nvSpPr>
        <dsp:cNvPr id="0" name=""/>
        <dsp:cNvSpPr/>
      </dsp:nvSpPr>
      <dsp:spPr>
        <a:xfrm>
          <a:off x="2720298" y="0"/>
          <a:ext cx="2638622" cy="42075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s-EC" sz="3000" kern="1200" dirty="0"/>
            <a:t>Teoría tributaria</a:t>
          </a:r>
        </a:p>
      </dsp:txBody>
      <dsp:txXfrm>
        <a:off x="2720298" y="1683026"/>
        <a:ext cx="2638622" cy="1683026"/>
      </dsp:txXfrm>
    </dsp:sp>
    <dsp:sp modelId="{0A2AAC2A-477A-4151-BD32-226027E413D8}">
      <dsp:nvSpPr>
        <dsp:cNvPr id="0" name=""/>
        <dsp:cNvSpPr/>
      </dsp:nvSpPr>
      <dsp:spPr>
        <a:xfrm>
          <a:off x="3339050" y="252453"/>
          <a:ext cx="1401119" cy="14011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2000" r="-5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A4555-B07A-4854-8597-EDB5B5120399}">
      <dsp:nvSpPr>
        <dsp:cNvPr id="0" name=""/>
        <dsp:cNvSpPr/>
      </dsp:nvSpPr>
      <dsp:spPr>
        <a:xfrm>
          <a:off x="5438079" y="0"/>
          <a:ext cx="2638622" cy="420756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s-EC" sz="3000" kern="1200" dirty="0"/>
            <a:t>Teoría del crecimiento económico</a:t>
          </a:r>
        </a:p>
      </dsp:txBody>
      <dsp:txXfrm>
        <a:off x="5438079" y="1683026"/>
        <a:ext cx="2638622" cy="1683026"/>
      </dsp:txXfrm>
    </dsp:sp>
    <dsp:sp modelId="{9547F47C-F8A6-4723-9765-7E0A95BC467A}">
      <dsp:nvSpPr>
        <dsp:cNvPr id="0" name=""/>
        <dsp:cNvSpPr/>
      </dsp:nvSpPr>
      <dsp:spPr>
        <a:xfrm>
          <a:off x="6056831" y="252453"/>
          <a:ext cx="1401119" cy="14011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85FFFE-736A-4007-9AB9-468F9B2BF433}">
      <dsp:nvSpPr>
        <dsp:cNvPr id="0" name=""/>
        <dsp:cNvSpPr/>
      </dsp:nvSpPr>
      <dsp:spPr>
        <a:xfrm>
          <a:off x="8155861" y="0"/>
          <a:ext cx="2638622" cy="42075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s-EC" sz="3000" kern="1200" dirty="0"/>
            <a:t>Productividad</a:t>
          </a:r>
        </a:p>
      </dsp:txBody>
      <dsp:txXfrm>
        <a:off x="8155861" y="1683026"/>
        <a:ext cx="2638622" cy="1683026"/>
      </dsp:txXfrm>
    </dsp:sp>
    <dsp:sp modelId="{FFCAE313-C257-47A3-96B9-858E10B91CC2}">
      <dsp:nvSpPr>
        <dsp:cNvPr id="0" name=""/>
        <dsp:cNvSpPr/>
      </dsp:nvSpPr>
      <dsp:spPr>
        <a:xfrm>
          <a:off x="8774612" y="252453"/>
          <a:ext cx="1401119" cy="140111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5000" r="-3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59BB2A-6D05-4286-BC46-0EC0CBCB34A0}">
      <dsp:nvSpPr>
        <dsp:cNvPr id="0" name=""/>
        <dsp:cNvSpPr/>
      </dsp:nvSpPr>
      <dsp:spPr>
        <a:xfrm>
          <a:off x="431880" y="3366052"/>
          <a:ext cx="9933240" cy="631134"/>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8486E-9E68-40F3-884F-3882967734B2}">
      <dsp:nvSpPr>
        <dsp:cNvPr id="0" name=""/>
        <dsp:cNvSpPr/>
      </dsp:nvSpPr>
      <dsp:spPr>
        <a:xfrm rot="10800000">
          <a:off x="1410043" y="1378"/>
          <a:ext cx="4332909" cy="127468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102" tIns="91440" rIns="170688" bIns="91440" numCol="1" spcCol="1270" anchor="ctr" anchorCtr="0">
          <a:noAutofit/>
        </a:bodyPr>
        <a:lstStyle/>
        <a:p>
          <a:pPr marL="0" lvl="0" indent="0" algn="ctr" defTabSz="1066800">
            <a:lnSpc>
              <a:spcPct val="90000"/>
            </a:lnSpc>
            <a:spcBef>
              <a:spcPct val="0"/>
            </a:spcBef>
            <a:spcAft>
              <a:spcPct val="35000"/>
            </a:spcAft>
            <a:buNone/>
          </a:pPr>
          <a:r>
            <a:rPr lang="es-EC" sz="2400" kern="1200" dirty="0"/>
            <a:t>Normativa constitucional</a:t>
          </a:r>
        </a:p>
      </dsp:txBody>
      <dsp:txXfrm rot="10800000">
        <a:off x="1728715" y="1378"/>
        <a:ext cx="4014237" cy="1274688"/>
      </dsp:txXfrm>
    </dsp:sp>
    <dsp:sp modelId="{782FA6BD-3E0A-40EB-886E-2741B6E0BECD}">
      <dsp:nvSpPr>
        <dsp:cNvPr id="0" name=""/>
        <dsp:cNvSpPr/>
      </dsp:nvSpPr>
      <dsp:spPr>
        <a:xfrm>
          <a:off x="772699" y="1378"/>
          <a:ext cx="1274688" cy="12746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E17B8C-1AB9-4A04-8368-0381A34D85CF}">
      <dsp:nvSpPr>
        <dsp:cNvPr id="0" name=""/>
        <dsp:cNvSpPr/>
      </dsp:nvSpPr>
      <dsp:spPr>
        <a:xfrm rot="10800000">
          <a:off x="1413856" y="1643479"/>
          <a:ext cx="4332909" cy="127468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102" tIns="91440" rIns="170688" bIns="91440" numCol="1" spcCol="1270" anchor="ctr" anchorCtr="0">
          <a:noAutofit/>
        </a:bodyPr>
        <a:lstStyle/>
        <a:p>
          <a:pPr marL="0" lvl="0" indent="0" algn="ctr" defTabSz="1066800">
            <a:lnSpc>
              <a:spcPct val="90000"/>
            </a:lnSpc>
            <a:spcBef>
              <a:spcPct val="0"/>
            </a:spcBef>
            <a:spcAft>
              <a:spcPct val="35000"/>
            </a:spcAft>
            <a:buNone/>
          </a:pPr>
          <a:r>
            <a:rPr lang="es-EC" sz="2400" kern="1200" dirty="0"/>
            <a:t>Art. 284 Política económica</a:t>
          </a:r>
        </a:p>
      </dsp:txBody>
      <dsp:txXfrm rot="10800000">
        <a:off x="1732528" y="1643479"/>
        <a:ext cx="4014237" cy="1274688"/>
      </dsp:txXfrm>
    </dsp:sp>
    <dsp:sp modelId="{0532830F-9F04-41BD-B327-F0E454CCF5C9}">
      <dsp:nvSpPr>
        <dsp:cNvPr id="0" name=""/>
        <dsp:cNvSpPr/>
      </dsp:nvSpPr>
      <dsp:spPr>
        <a:xfrm>
          <a:off x="772699" y="1656570"/>
          <a:ext cx="1274688" cy="12746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C77F31-AE74-446B-A94A-84B38AB5B69B}">
      <dsp:nvSpPr>
        <dsp:cNvPr id="0" name=""/>
        <dsp:cNvSpPr/>
      </dsp:nvSpPr>
      <dsp:spPr>
        <a:xfrm rot="10800000">
          <a:off x="1410043" y="3311762"/>
          <a:ext cx="4332909" cy="1274688"/>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102" tIns="91440" rIns="170688" bIns="91440" numCol="1" spcCol="1270" anchor="ctr" anchorCtr="0">
          <a:noAutofit/>
        </a:bodyPr>
        <a:lstStyle/>
        <a:p>
          <a:pPr marL="0" lvl="0" indent="0" algn="ctr" defTabSz="1066800">
            <a:lnSpc>
              <a:spcPct val="90000"/>
            </a:lnSpc>
            <a:spcBef>
              <a:spcPct val="0"/>
            </a:spcBef>
            <a:spcAft>
              <a:spcPct val="35000"/>
            </a:spcAft>
            <a:buNone/>
          </a:pPr>
          <a:r>
            <a:rPr lang="es-EC" sz="2400" kern="1200" dirty="0"/>
            <a:t>Art. 285 Política fiscal</a:t>
          </a:r>
        </a:p>
      </dsp:txBody>
      <dsp:txXfrm rot="10800000">
        <a:off x="1728715" y="3311762"/>
        <a:ext cx="4014237" cy="1274688"/>
      </dsp:txXfrm>
    </dsp:sp>
    <dsp:sp modelId="{A12C2AEC-EED1-4FE5-8DFE-544677991947}">
      <dsp:nvSpPr>
        <dsp:cNvPr id="0" name=""/>
        <dsp:cNvSpPr/>
      </dsp:nvSpPr>
      <dsp:spPr>
        <a:xfrm>
          <a:off x="772699" y="3311762"/>
          <a:ext cx="1274688" cy="12746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F1A70-32FC-45CA-A815-BFA7C8D04611}">
      <dsp:nvSpPr>
        <dsp:cNvPr id="0" name=""/>
        <dsp:cNvSpPr/>
      </dsp:nvSpPr>
      <dsp:spPr>
        <a:xfrm>
          <a:off x="1682501" y="235650"/>
          <a:ext cx="6622718" cy="9571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11760" rIns="167640" bIns="111760" numCol="1" spcCol="1270" anchor="ctr" anchorCtr="0">
          <a:noAutofit/>
        </a:bodyPr>
        <a:lstStyle/>
        <a:p>
          <a:pPr marL="0" lvl="0" indent="0" algn="ctr" defTabSz="3911600">
            <a:lnSpc>
              <a:spcPct val="90000"/>
            </a:lnSpc>
            <a:spcBef>
              <a:spcPct val="0"/>
            </a:spcBef>
            <a:spcAft>
              <a:spcPct val="35000"/>
            </a:spcAft>
            <a:buNone/>
          </a:pPr>
          <a:r>
            <a:rPr lang="es-EC" sz="8800" kern="1200" dirty="0"/>
            <a:t>COPCI</a:t>
          </a:r>
        </a:p>
      </dsp:txBody>
      <dsp:txXfrm>
        <a:off x="1710535" y="263684"/>
        <a:ext cx="6566650" cy="901079"/>
      </dsp:txXfrm>
    </dsp:sp>
    <dsp:sp modelId="{69F22AD0-17E9-4222-8A14-F356B1B32C70}">
      <dsp:nvSpPr>
        <dsp:cNvPr id="0" name=""/>
        <dsp:cNvSpPr/>
      </dsp:nvSpPr>
      <dsp:spPr>
        <a:xfrm>
          <a:off x="1176727" y="1365084"/>
          <a:ext cx="957147" cy="957147"/>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B3C7F6-701C-4D61-B609-841EE780C077}">
      <dsp:nvSpPr>
        <dsp:cNvPr id="0" name=""/>
        <dsp:cNvSpPr/>
      </dsp:nvSpPr>
      <dsp:spPr>
        <a:xfrm>
          <a:off x="7073" y="1365084"/>
          <a:ext cx="9976603" cy="957147"/>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s-EC" sz="2000" kern="1200" dirty="0"/>
            <a:t>Impulsar la actividad productiva nacional</a:t>
          </a:r>
        </a:p>
      </dsp:txBody>
      <dsp:txXfrm>
        <a:off x="53805" y="1411816"/>
        <a:ext cx="9883139" cy="863683"/>
      </dsp:txXfrm>
    </dsp:sp>
    <dsp:sp modelId="{1991DF8F-8826-42F5-92E6-3159CAA40F79}">
      <dsp:nvSpPr>
        <dsp:cNvPr id="0" name=""/>
        <dsp:cNvSpPr/>
      </dsp:nvSpPr>
      <dsp:spPr>
        <a:xfrm>
          <a:off x="1175213" y="2437090"/>
          <a:ext cx="957147" cy="957147"/>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15F659-803E-4EC5-ACE6-01EB660DE38D}">
      <dsp:nvSpPr>
        <dsp:cNvPr id="0" name=""/>
        <dsp:cNvSpPr/>
      </dsp:nvSpPr>
      <dsp:spPr>
        <a:xfrm>
          <a:off x="4045" y="2437090"/>
          <a:ext cx="9979631" cy="957147"/>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s-EC" sz="2000" kern="1200" dirty="0"/>
            <a:t>Art. 3.-  Regular el proceso productivo en las etapas de producción, distribución, intercambio, comercio, consumo, manejo de externalidades e inversiones productivas orientadas a la realización del Buen Vivir</a:t>
          </a:r>
        </a:p>
      </dsp:txBody>
      <dsp:txXfrm>
        <a:off x="50777" y="2483822"/>
        <a:ext cx="9886167" cy="863683"/>
      </dsp:txXfrm>
    </dsp:sp>
    <dsp:sp modelId="{30C169D8-316D-4565-BC76-BE7589402126}">
      <dsp:nvSpPr>
        <dsp:cNvPr id="0" name=""/>
        <dsp:cNvSpPr/>
      </dsp:nvSpPr>
      <dsp:spPr>
        <a:xfrm>
          <a:off x="1190439" y="3509095"/>
          <a:ext cx="957147" cy="957147"/>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ADEF8-8E51-41BA-9468-538E458AD97E}">
      <dsp:nvSpPr>
        <dsp:cNvPr id="0" name=""/>
        <dsp:cNvSpPr/>
      </dsp:nvSpPr>
      <dsp:spPr>
        <a:xfrm>
          <a:off x="34497" y="3509095"/>
          <a:ext cx="9949179" cy="957147"/>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s-EC" sz="2000" kern="1200" dirty="0"/>
            <a:t>Art. 4.- Promover el desarrollo productivo del país mediante un enfoque de competitividad sistémica, con una visión integral que incluya el desarrollo territorial y que articule en forma coordinada los objetivos de carácter macroeconómico</a:t>
          </a:r>
        </a:p>
      </dsp:txBody>
      <dsp:txXfrm>
        <a:off x="81229" y="3555827"/>
        <a:ext cx="9855715" cy="863683"/>
      </dsp:txXfrm>
    </dsp:sp>
    <dsp:sp modelId="{99C24385-2B14-4E15-A11E-2CB85D9B69AB}">
      <dsp:nvSpPr>
        <dsp:cNvPr id="0" name=""/>
        <dsp:cNvSpPr/>
      </dsp:nvSpPr>
      <dsp:spPr>
        <a:xfrm>
          <a:off x="1189710" y="4581101"/>
          <a:ext cx="957147" cy="957147"/>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34202A-853B-43D4-95D4-607F49F5B6A4}">
      <dsp:nvSpPr>
        <dsp:cNvPr id="0" name=""/>
        <dsp:cNvSpPr/>
      </dsp:nvSpPr>
      <dsp:spPr>
        <a:xfrm>
          <a:off x="33039" y="4581101"/>
          <a:ext cx="9950637" cy="957147"/>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just" defTabSz="889000">
            <a:lnSpc>
              <a:spcPct val="90000"/>
            </a:lnSpc>
            <a:spcBef>
              <a:spcPct val="0"/>
            </a:spcBef>
            <a:spcAft>
              <a:spcPct val="35000"/>
            </a:spcAft>
            <a:buNone/>
          </a:pPr>
          <a:r>
            <a:rPr lang="es-EC" sz="2000" kern="1200" dirty="0"/>
            <a:t>Art. 5.- Fomentar el desarrollo productivo y la transformación de la matriz productiva, mediante la determinación de políticas y la definición e implementación de instrumentos e incentivos</a:t>
          </a:r>
        </a:p>
      </dsp:txBody>
      <dsp:txXfrm>
        <a:off x="79771" y="4627833"/>
        <a:ext cx="9857173" cy="86368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99DA2-9353-47FE-9449-AF1017D1AD32}">
      <dsp:nvSpPr>
        <dsp:cNvPr id="0" name=""/>
        <dsp:cNvSpPr/>
      </dsp:nvSpPr>
      <dsp:spPr>
        <a:xfrm>
          <a:off x="1366774" y="1114"/>
          <a:ext cx="3576372" cy="21458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Establece aspectos teóricos y documentales sobre el COPCI</a:t>
          </a:r>
        </a:p>
      </dsp:txBody>
      <dsp:txXfrm>
        <a:off x="1366774" y="1114"/>
        <a:ext cx="3576372" cy="2145823"/>
      </dsp:txXfrm>
    </dsp:sp>
    <dsp:sp modelId="{1D006FB9-AA3D-4695-AC8B-6B55B7AFCD8D}">
      <dsp:nvSpPr>
        <dsp:cNvPr id="0" name=""/>
        <dsp:cNvSpPr/>
      </dsp:nvSpPr>
      <dsp:spPr>
        <a:xfrm>
          <a:off x="5300783" y="0"/>
          <a:ext cx="3576372" cy="21458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la normativa creada para dinamizar la economía  a  través de la aplicación de incentivos tributarios en diferentes sectores estratégicos</a:t>
          </a:r>
        </a:p>
      </dsp:txBody>
      <dsp:txXfrm>
        <a:off x="5300783" y="0"/>
        <a:ext cx="3576372" cy="2145823"/>
      </dsp:txXfrm>
    </dsp:sp>
    <dsp:sp modelId="{35B0DC03-4D93-4DAF-9ACD-ADED924F03FF}">
      <dsp:nvSpPr>
        <dsp:cNvPr id="0" name=""/>
        <dsp:cNvSpPr/>
      </dsp:nvSpPr>
      <dsp:spPr>
        <a:xfrm>
          <a:off x="1366774" y="2504575"/>
          <a:ext cx="3576372" cy="214582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finalidad de estimular la inversión y generar mayor empleo</a:t>
          </a:r>
        </a:p>
      </dsp:txBody>
      <dsp:txXfrm>
        <a:off x="1366774" y="2504575"/>
        <a:ext cx="3576372" cy="2145823"/>
      </dsp:txXfrm>
    </dsp:sp>
    <dsp:sp modelId="{F0538269-1F24-44A4-9369-172194E1B34E}">
      <dsp:nvSpPr>
        <dsp:cNvPr id="0" name=""/>
        <dsp:cNvSpPr/>
      </dsp:nvSpPr>
      <dsp:spPr>
        <a:xfrm>
          <a:off x="5300783" y="2448590"/>
          <a:ext cx="3576372" cy="21458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alineado al cambio de la matriz productiva </a:t>
          </a:r>
        </a:p>
      </dsp:txBody>
      <dsp:txXfrm>
        <a:off x="5300783" y="2448590"/>
        <a:ext cx="3576372" cy="2145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CAA63-4A5B-40ED-A011-8040FF1B8B36}">
      <dsp:nvSpPr>
        <dsp:cNvPr id="0" name=""/>
        <dsp:cNvSpPr/>
      </dsp:nvSpPr>
      <dsp:spPr>
        <a:xfrm>
          <a:off x="586739" y="0"/>
          <a:ext cx="6649720" cy="189616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A48411-831F-480E-9DB0-B79E91317A95}">
      <dsp:nvSpPr>
        <dsp:cNvPr id="0" name=""/>
        <dsp:cNvSpPr/>
      </dsp:nvSpPr>
      <dsp:spPr>
        <a:xfrm>
          <a:off x="8403" y="568849"/>
          <a:ext cx="2518092" cy="7584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Incentivos tributarios</a:t>
          </a:r>
        </a:p>
      </dsp:txBody>
      <dsp:txXfrm>
        <a:off x="45428" y="605874"/>
        <a:ext cx="2444042" cy="684416"/>
      </dsp:txXfrm>
    </dsp:sp>
    <dsp:sp modelId="{A5246742-A361-4CB4-BA99-99B06198A698}">
      <dsp:nvSpPr>
        <dsp:cNvPr id="0" name=""/>
        <dsp:cNvSpPr/>
      </dsp:nvSpPr>
      <dsp:spPr>
        <a:xfrm>
          <a:off x="2652553" y="568849"/>
          <a:ext cx="2518092" cy="758466"/>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Medidas legales</a:t>
          </a:r>
        </a:p>
      </dsp:txBody>
      <dsp:txXfrm>
        <a:off x="2689578" y="605874"/>
        <a:ext cx="2444042" cy="684416"/>
      </dsp:txXfrm>
    </dsp:sp>
    <dsp:sp modelId="{9FEF832D-87C9-40E0-B7A5-3E2CFAC7961D}">
      <dsp:nvSpPr>
        <dsp:cNvPr id="0" name=""/>
        <dsp:cNvSpPr/>
      </dsp:nvSpPr>
      <dsp:spPr>
        <a:xfrm>
          <a:off x="5296703" y="568849"/>
          <a:ext cx="2518092" cy="75846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Desarrollo productivo</a:t>
          </a:r>
        </a:p>
      </dsp:txBody>
      <dsp:txXfrm>
        <a:off x="5333728" y="605874"/>
        <a:ext cx="2444042" cy="68441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99DA2-9353-47FE-9449-AF1017D1AD32}">
      <dsp:nvSpPr>
        <dsp:cNvPr id="0" name=""/>
        <dsp:cNvSpPr/>
      </dsp:nvSpPr>
      <dsp:spPr>
        <a:xfrm>
          <a:off x="1366774" y="1114"/>
          <a:ext cx="3576372" cy="21458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kern="1200" dirty="0"/>
            <a:t>Los incentivos tributarios como opciones importantes para la economía del país </a:t>
          </a:r>
        </a:p>
      </dsp:txBody>
      <dsp:txXfrm>
        <a:off x="1366774" y="1114"/>
        <a:ext cx="3576372" cy="2145823"/>
      </dsp:txXfrm>
    </dsp:sp>
    <dsp:sp modelId="{1D006FB9-AA3D-4695-AC8B-6B55B7AFCD8D}">
      <dsp:nvSpPr>
        <dsp:cNvPr id="0" name=""/>
        <dsp:cNvSpPr/>
      </dsp:nvSpPr>
      <dsp:spPr>
        <a:xfrm>
          <a:off x="5300783" y="0"/>
          <a:ext cx="3576372" cy="2145823"/>
        </a:xfrm>
        <a:prstGeom prst="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kern="1200" dirty="0"/>
            <a:t>dinamización en la producción para la generación de productos con valor agregado</a:t>
          </a:r>
        </a:p>
      </dsp:txBody>
      <dsp:txXfrm>
        <a:off x="5300783" y="0"/>
        <a:ext cx="3576372" cy="2145823"/>
      </dsp:txXfrm>
    </dsp:sp>
    <dsp:sp modelId="{35B0DC03-4D93-4DAF-9ACD-ADED924F03FF}">
      <dsp:nvSpPr>
        <dsp:cNvPr id="0" name=""/>
        <dsp:cNvSpPr/>
      </dsp:nvSpPr>
      <dsp:spPr>
        <a:xfrm>
          <a:off x="1366774" y="2504575"/>
          <a:ext cx="3576372" cy="2145823"/>
        </a:xfrm>
        <a:prstGeom prst="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kern="1200" dirty="0"/>
            <a:t>incrementando la eficacia de diferentes sectores productivos</a:t>
          </a:r>
        </a:p>
      </dsp:txBody>
      <dsp:txXfrm>
        <a:off x="1366774" y="2504575"/>
        <a:ext cx="3576372" cy="2145823"/>
      </dsp:txXfrm>
    </dsp:sp>
    <dsp:sp modelId="{F0538269-1F24-44A4-9369-172194E1B34E}">
      <dsp:nvSpPr>
        <dsp:cNvPr id="0" name=""/>
        <dsp:cNvSpPr/>
      </dsp:nvSpPr>
      <dsp:spPr>
        <a:xfrm>
          <a:off x="5181583" y="2501592"/>
          <a:ext cx="3576372" cy="2145823"/>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kern="1200" dirty="0"/>
            <a:t>para recuperar la competitividad y productividad</a:t>
          </a:r>
        </a:p>
      </dsp:txBody>
      <dsp:txXfrm>
        <a:off x="5181583" y="2501592"/>
        <a:ext cx="3576372" cy="214582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852EC-6247-4D3A-AE2D-BF36734205E6}">
      <dsp:nvSpPr>
        <dsp:cNvPr id="0" name=""/>
        <dsp:cNvSpPr/>
      </dsp:nvSpPr>
      <dsp:spPr>
        <a:xfrm>
          <a:off x="4538576" y="3313330"/>
          <a:ext cx="412352" cy="803897"/>
        </a:xfrm>
        <a:custGeom>
          <a:avLst/>
          <a:gdLst/>
          <a:ahLst/>
          <a:cxnLst/>
          <a:rect l="0" t="0" r="0" b="0"/>
          <a:pathLst>
            <a:path>
              <a:moveTo>
                <a:pt x="0" y="0"/>
              </a:moveTo>
              <a:lnTo>
                <a:pt x="206176" y="0"/>
              </a:lnTo>
              <a:lnTo>
                <a:pt x="206176" y="803897"/>
              </a:lnTo>
              <a:lnTo>
                <a:pt x="412352" y="803897"/>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5565AB-6AFE-4B1B-B74E-FC20932FB092}">
      <dsp:nvSpPr>
        <dsp:cNvPr id="0" name=""/>
        <dsp:cNvSpPr/>
      </dsp:nvSpPr>
      <dsp:spPr>
        <a:xfrm>
          <a:off x="7516010" y="3146895"/>
          <a:ext cx="412352" cy="91440"/>
        </a:xfrm>
        <a:custGeom>
          <a:avLst/>
          <a:gdLst/>
          <a:ahLst/>
          <a:cxnLst/>
          <a:rect l="0" t="0" r="0" b="0"/>
          <a:pathLst>
            <a:path>
              <a:moveTo>
                <a:pt x="0" y="45720"/>
              </a:moveTo>
              <a:lnTo>
                <a:pt x="412352" y="4572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4A5FC7-FDB2-42C5-B77A-CC772FC5C8E4}">
      <dsp:nvSpPr>
        <dsp:cNvPr id="0" name=""/>
        <dsp:cNvSpPr/>
      </dsp:nvSpPr>
      <dsp:spPr>
        <a:xfrm>
          <a:off x="4538576" y="3192615"/>
          <a:ext cx="412352" cy="120714"/>
        </a:xfrm>
        <a:custGeom>
          <a:avLst/>
          <a:gdLst/>
          <a:ahLst/>
          <a:cxnLst/>
          <a:rect l="0" t="0" r="0" b="0"/>
          <a:pathLst>
            <a:path>
              <a:moveTo>
                <a:pt x="0" y="120714"/>
              </a:moveTo>
              <a:lnTo>
                <a:pt x="206176" y="120714"/>
              </a:lnTo>
              <a:lnTo>
                <a:pt x="206176" y="0"/>
              </a:lnTo>
              <a:lnTo>
                <a:pt x="412352" y="0"/>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D44AFB-D5B2-4B43-BA6F-02F675E21DCF}">
      <dsp:nvSpPr>
        <dsp:cNvPr id="0" name=""/>
        <dsp:cNvSpPr/>
      </dsp:nvSpPr>
      <dsp:spPr>
        <a:xfrm>
          <a:off x="4538576" y="2388717"/>
          <a:ext cx="412352" cy="924612"/>
        </a:xfrm>
        <a:custGeom>
          <a:avLst/>
          <a:gdLst/>
          <a:ahLst/>
          <a:cxnLst/>
          <a:rect l="0" t="0" r="0" b="0"/>
          <a:pathLst>
            <a:path>
              <a:moveTo>
                <a:pt x="0" y="924612"/>
              </a:moveTo>
              <a:lnTo>
                <a:pt x="206176" y="924612"/>
              </a:lnTo>
              <a:lnTo>
                <a:pt x="206176" y="0"/>
              </a:lnTo>
              <a:lnTo>
                <a:pt x="412352" y="0"/>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6710CA-3A81-4722-AC4A-0949B850EC57}">
      <dsp:nvSpPr>
        <dsp:cNvPr id="0" name=""/>
        <dsp:cNvSpPr/>
      </dsp:nvSpPr>
      <dsp:spPr>
        <a:xfrm>
          <a:off x="2064459" y="2428409"/>
          <a:ext cx="412352" cy="884920"/>
        </a:xfrm>
        <a:custGeom>
          <a:avLst/>
          <a:gdLst/>
          <a:ahLst/>
          <a:cxnLst/>
          <a:rect l="0" t="0" r="0" b="0"/>
          <a:pathLst>
            <a:path>
              <a:moveTo>
                <a:pt x="0" y="0"/>
              </a:moveTo>
              <a:lnTo>
                <a:pt x="206176" y="0"/>
              </a:lnTo>
              <a:lnTo>
                <a:pt x="206176" y="884920"/>
              </a:lnTo>
              <a:lnTo>
                <a:pt x="412352" y="884920"/>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2C5AD4-7AF8-498B-893A-59ECE93B7FB6}">
      <dsp:nvSpPr>
        <dsp:cNvPr id="0" name=""/>
        <dsp:cNvSpPr/>
      </dsp:nvSpPr>
      <dsp:spPr>
        <a:xfrm>
          <a:off x="7561802" y="1543489"/>
          <a:ext cx="412352" cy="288855"/>
        </a:xfrm>
        <a:custGeom>
          <a:avLst/>
          <a:gdLst/>
          <a:ahLst/>
          <a:cxnLst/>
          <a:rect l="0" t="0" r="0" b="0"/>
          <a:pathLst>
            <a:path>
              <a:moveTo>
                <a:pt x="0" y="0"/>
              </a:moveTo>
              <a:lnTo>
                <a:pt x="206176" y="0"/>
              </a:lnTo>
              <a:lnTo>
                <a:pt x="206176" y="288855"/>
              </a:lnTo>
              <a:lnTo>
                <a:pt x="412352" y="288855"/>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7F8783-A53D-4B31-9DF5-C84D6EFF1338}">
      <dsp:nvSpPr>
        <dsp:cNvPr id="0" name=""/>
        <dsp:cNvSpPr/>
      </dsp:nvSpPr>
      <dsp:spPr>
        <a:xfrm>
          <a:off x="7561802" y="1254633"/>
          <a:ext cx="412352" cy="288855"/>
        </a:xfrm>
        <a:custGeom>
          <a:avLst/>
          <a:gdLst/>
          <a:ahLst/>
          <a:cxnLst/>
          <a:rect l="0" t="0" r="0" b="0"/>
          <a:pathLst>
            <a:path>
              <a:moveTo>
                <a:pt x="0" y="288855"/>
              </a:moveTo>
              <a:lnTo>
                <a:pt x="206176" y="288855"/>
              </a:lnTo>
              <a:lnTo>
                <a:pt x="206176" y="0"/>
              </a:lnTo>
              <a:lnTo>
                <a:pt x="412352"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7587D6-1159-4FE7-BEB2-98DDC9C8D584}">
      <dsp:nvSpPr>
        <dsp:cNvPr id="0" name=""/>
        <dsp:cNvSpPr/>
      </dsp:nvSpPr>
      <dsp:spPr>
        <a:xfrm>
          <a:off x="4538576" y="1497769"/>
          <a:ext cx="412352" cy="91440"/>
        </a:xfrm>
        <a:custGeom>
          <a:avLst/>
          <a:gdLst/>
          <a:ahLst/>
          <a:cxnLst/>
          <a:rect l="0" t="0" r="0" b="0"/>
          <a:pathLst>
            <a:path>
              <a:moveTo>
                <a:pt x="0" y="45720"/>
              </a:moveTo>
              <a:lnTo>
                <a:pt x="412352" y="45720"/>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0A5B28-5B08-4949-9BD0-900E51E4D054}">
      <dsp:nvSpPr>
        <dsp:cNvPr id="0" name=""/>
        <dsp:cNvSpPr/>
      </dsp:nvSpPr>
      <dsp:spPr>
        <a:xfrm>
          <a:off x="2064459" y="1543489"/>
          <a:ext cx="412352" cy="884920"/>
        </a:xfrm>
        <a:custGeom>
          <a:avLst/>
          <a:gdLst/>
          <a:ahLst/>
          <a:cxnLst/>
          <a:rect l="0" t="0" r="0" b="0"/>
          <a:pathLst>
            <a:path>
              <a:moveTo>
                <a:pt x="0" y="884920"/>
              </a:moveTo>
              <a:lnTo>
                <a:pt x="206176" y="884920"/>
              </a:lnTo>
              <a:lnTo>
                <a:pt x="206176" y="0"/>
              </a:lnTo>
              <a:lnTo>
                <a:pt x="412352" y="0"/>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DEB40E-B5AA-425D-98C0-16141C9407B1}">
      <dsp:nvSpPr>
        <dsp:cNvPr id="0" name=""/>
        <dsp:cNvSpPr/>
      </dsp:nvSpPr>
      <dsp:spPr>
        <a:xfrm>
          <a:off x="2695" y="2113990"/>
          <a:ext cx="2061763" cy="628837"/>
        </a:xfrm>
        <a:prstGeom prst="rect">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latin typeface="Times New Roman" panose="02020603050405020304" pitchFamily="18" charset="0"/>
              <a:cs typeface="Times New Roman" panose="02020603050405020304" pitchFamily="18" charset="0"/>
            </a:rPr>
            <a:t>METODOLOGÍA</a:t>
          </a:r>
        </a:p>
      </dsp:txBody>
      <dsp:txXfrm>
        <a:off x="2695" y="2113990"/>
        <a:ext cx="2061763" cy="628837"/>
      </dsp:txXfrm>
    </dsp:sp>
    <dsp:sp modelId="{1EC01082-F621-48CD-B409-01AE39C493CB}">
      <dsp:nvSpPr>
        <dsp:cNvPr id="0" name=""/>
        <dsp:cNvSpPr/>
      </dsp:nvSpPr>
      <dsp:spPr>
        <a:xfrm>
          <a:off x="2476812" y="1229070"/>
          <a:ext cx="2061763" cy="628837"/>
        </a:xfrm>
        <a:prstGeom prst="rect">
          <a:avLst/>
        </a:prstGeom>
        <a:gradFill rotWithShape="0">
          <a:gsLst>
            <a:gs pos="0">
              <a:schemeClr val="accent5">
                <a:hueOff val="0"/>
                <a:satOff val="0"/>
                <a:lumOff val="0"/>
                <a:alphaOff val="0"/>
                <a:tint val="67000"/>
                <a:satMod val="105000"/>
                <a:lumMod val="110000"/>
              </a:schemeClr>
            </a:gs>
            <a:gs pos="50000">
              <a:schemeClr val="accent5">
                <a:hueOff val="0"/>
                <a:satOff val="0"/>
                <a:lumOff val="0"/>
                <a:alphaOff val="0"/>
                <a:tint val="73000"/>
                <a:satMod val="103000"/>
                <a:lumMod val="105000"/>
              </a:schemeClr>
            </a:gs>
            <a:gs pos="100000">
              <a:schemeClr val="accent5">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Enfoque de investigación</a:t>
          </a:r>
        </a:p>
      </dsp:txBody>
      <dsp:txXfrm>
        <a:off x="2476812" y="1229070"/>
        <a:ext cx="2061763" cy="628837"/>
      </dsp:txXfrm>
    </dsp:sp>
    <dsp:sp modelId="{71011929-4873-4908-B689-C1028D3D6197}">
      <dsp:nvSpPr>
        <dsp:cNvPr id="0" name=""/>
        <dsp:cNvSpPr/>
      </dsp:nvSpPr>
      <dsp:spPr>
        <a:xfrm>
          <a:off x="4950929" y="1229070"/>
          <a:ext cx="2610873" cy="628837"/>
        </a:xfrm>
        <a:prstGeom prst="rect">
          <a:avLst/>
        </a:prstGeom>
        <a:gradFill rotWithShape="0">
          <a:gsLst>
            <a:gs pos="0">
              <a:schemeClr val="accent6">
                <a:hueOff val="0"/>
                <a:satOff val="0"/>
                <a:lumOff val="0"/>
                <a:alphaOff val="0"/>
                <a:tint val="67000"/>
                <a:satMod val="105000"/>
                <a:lumMod val="110000"/>
              </a:schemeClr>
            </a:gs>
            <a:gs pos="50000">
              <a:schemeClr val="accent6">
                <a:hueOff val="0"/>
                <a:satOff val="0"/>
                <a:lumOff val="0"/>
                <a:alphaOff val="0"/>
                <a:tint val="73000"/>
                <a:satMod val="103000"/>
                <a:lumMod val="105000"/>
              </a:schemeClr>
            </a:gs>
            <a:gs pos="100000">
              <a:schemeClr val="accent6">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i="1" kern="1200" dirty="0">
              <a:latin typeface="Times New Roman" panose="02020603050405020304" pitchFamily="18" charset="0"/>
              <a:cs typeface="Times New Roman" panose="02020603050405020304" pitchFamily="18" charset="0"/>
            </a:rPr>
            <a:t>Mixto</a:t>
          </a:r>
          <a:r>
            <a:rPr lang="es-ES" sz="2000" kern="1200" dirty="0">
              <a:latin typeface="Times New Roman" panose="02020603050405020304" pitchFamily="18" charset="0"/>
              <a:cs typeface="Times New Roman" panose="02020603050405020304" pitchFamily="18" charset="0"/>
            </a:rPr>
            <a:t> </a:t>
          </a:r>
        </a:p>
      </dsp:txBody>
      <dsp:txXfrm>
        <a:off x="4950929" y="1229070"/>
        <a:ext cx="2610873" cy="628837"/>
      </dsp:txXfrm>
    </dsp:sp>
    <dsp:sp modelId="{78BB9DAD-0964-49EB-AE1C-7551D9004D60}">
      <dsp:nvSpPr>
        <dsp:cNvPr id="0" name=""/>
        <dsp:cNvSpPr/>
      </dsp:nvSpPr>
      <dsp:spPr>
        <a:xfrm>
          <a:off x="7974155" y="1094638"/>
          <a:ext cx="2061763" cy="319990"/>
        </a:xfrm>
        <a:prstGeom prst="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Cuantitativo</a:t>
          </a:r>
        </a:p>
      </dsp:txBody>
      <dsp:txXfrm>
        <a:off x="7974155" y="1094638"/>
        <a:ext cx="2061763" cy="319990"/>
      </dsp:txXfrm>
    </dsp:sp>
    <dsp:sp modelId="{8BE9BB37-F458-4E89-B3A7-E57B729FA32A}">
      <dsp:nvSpPr>
        <dsp:cNvPr id="0" name=""/>
        <dsp:cNvSpPr/>
      </dsp:nvSpPr>
      <dsp:spPr>
        <a:xfrm>
          <a:off x="7974155" y="1672349"/>
          <a:ext cx="2061763" cy="319990"/>
        </a:xfrm>
        <a:prstGeom prst="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Cualitativo</a:t>
          </a:r>
        </a:p>
      </dsp:txBody>
      <dsp:txXfrm>
        <a:off x="7974155" y="1672349"/>
        <a:ext cx="2061763" cy="319990"/>
      </dsp:txXfrm>
    </dsp:sp>
    <dsp:sp modelId="{2D5482A3-B466-43FB-8C22-3283F98F629C}">
      <dsp:nvSpPr>
        <dsp:cNvPr id="0" name=""/>
        <dsp:cNvSpPr/>
      </dsp:nvSpPr>
      <dsp:spPr>
        <a:xfrm>
          <a:off x="2476812" y="2998911"/>
          <a:ext cx="2061763" cy="628837"/>
        </a:xfrm>
        <a:prstGeom prst="rect">
          <a:avLst/>
        </a:prstGeom>
        <a:gradFill rotWithShape="0">
          <a:gsLst>
            <a:gs pos="0">
              <a:schemeClr val="accent5">
                <a:hueOff val="0"/>
                <a:satOff val="0"/>
                <a:lumOff val="0"/>
                <a:alphaOff val="0"/>
                <a:tint val="67000"/>
                <a:satMod val="105000"/>
                <a:lumMod val="110000"/>
              </a:schemeClr>
            </a:gs>
            <a:gs pos="50000">
              <a:schemeClr val="accent5">
                <a:hueOff val="0"/>
                <a:satOff val="0"/>
                <a:lumOff val="0"/>
                <a:alphaOff val="0"/>
                <a:tint val="73000"/>
                <a:satMod val="103000"/>
                <a:lumMod val="105000"/>
              </a:schemeClr>
            </a:gs>
            <a:gs pos="100000">
              <a:schemeClr val="accent5">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Tipología de investigación</a:t>
          </a:r>
        </a:p>
      </dsp:txBody>
      <dsp:txXfrm>
        <a:off x="2476812" y="2998911"/>
        <a:ext cx="2061763" cy="628837"/>
      </dsp:txXfrm>
    </dsp:sp>
    <dsp:sp modelId="{64C83ACA-0E9F-4C29-89A2-378DA7D76949}">
      <dsp:nvSpPr>
        <dsp:cNvPr id="0" name=""/>
        <dsp:cNvSpPr/>
      </dsp:nvSpPr>
      <dsp:spPr>
        <a:xfrm>
          <a:off x="4950929" y="2115628"/>
          <a:ext cx="2565081" cy="546177"/>
        </a:xfrm>
        <a:prstGeom prst="rect">
          <a:avLst/>
        </a:prstGeom>
        <a:gradFill rotWithShape="0">
          <a:gsLst>
            <a:gs pos="0">
              <a:schemeClr val="accent6">
                <a:hueOff val="0"/>
                <a:satOff val="0"/>
                <a:lumOff val="0"/>
                <a:alphaOff val="0"/>
                <a:tint val="67000"/>
                <a:satMod val="105000"/>
                <a:lumMod val="110000"/>
              </a:schemeClr>
            </a:gs>
            <a:gs pos="50000">
              <a:schemeClr val="accent6">
                <a:hueOff val="0"/>
                <a:satOff val="0"/>
                <a:lumOff val="0"/>
                <a:alphaOff val="0"/>
                <a:tint val="73000"/>
                <a:satMod val="103000"/>
                <a:lumMod val="105000"/>
              </a:schemeClr>
            </a:gs>
            <a:gs pos="100000">
              <a:schemeClr val="accent6">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Por su finalidad </a:t>
          </a:r>
          <a:r>
            <a:rPr lang="es-ES" sz="2000" i="1" kern="1200" dirty="0">
              <a:latin typeface="Times New Roman" panose="02020603050405020304" pitchFamily="18" charset="0"/>
              <a:cs typeface="Times New Roman" panose="02020603050405020304" pitchFamily="18" charset="0"/>
            </a:rPr>
            <a:t>Aplicada</a:t>
          </a:r>
        </a:p>
      </dsp:txBody>
      <dsp:txXfrm>
        <a:off x="4950929" y="2115628"/>
        <a:ext cx="2565081" cy="546177"/>
      </dsp:txXfrm>
    </dsp:sp>
    <dsp:sp modelId="{328FA5B3-D8E0-4313-9000-AB96F64907F6}">
      <dsp:nvSpPr>
        <dsp:cNvPr id="0" name=""/>
        <dsp:cNvSpPr/>
      </dsp:nvSpPr>
      <dsp:spPr>
        <a:xfrm>
          <a:off x="4950929" y="2919526"/>
          <a:ext cx="2565081" cy="546177"/>
        </a:xfrm>
        <a:prstGeom prst="rect">
          <a:avLst/>
        </a:prstGeom>
        <a:gradFill rotWithShape="0">
          <a:gsLst>
            <a:gs pos="0">
              <a:schemeClr val="accent6">
                <a:hueOff val="0"/>
                <a:satOff val="0"/>
                <a:lumOff val="0"/>
                <a:alphaOff val="0"/>
                <a:tint val="67000"/>
                <a:satMod val="105000"/>
                <a:lumMod val="110000"/>
              </a:schemeClr>
            </a:gs>
            <a:gs pos="50000">
              <a:schemeClr val="accent6">
                <a:hueOff val="0"/>
                <a:satOff val="0"/>
                <a:lumOff val="0"/>
                <a:alphaOff val="0"/>
                <a:tint val="73000"/>
                <a:satMod val="103000"/>
                <a:lumMod val="105000"/>
              </a:schemeClr>
            </a:gs>
            <a:gs pos="100000">
              <a:schemeClr val="accent6">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Por las fuentes de información</a:t>
          </a:r>
          <a:r>
            <a:rPr lang="es-ES" sz="2000" i="0" kern="1200" dirty="0">
              <a:latin typeface="Times New Roman" panose="02020603050405020304" pitchFamily="18" charset="0"/>
              <a:cs typeface="Times New Roman" panose="02020603050405020304" pitchFamily="18" charset="0"/>
            </a:rPr>
            <a:t> </a:t>
          </a:r>
          <a:endParaRPr lang="es-ES" sz="2000" i="1" kern="1200" dirty="0">
            <a:latin typeface="Times New Roman" panose="02020603050405020304" pitchFamily="18" charset="0"/>
            <a:cs typeface="Times New Roman" panose="02020603050405020304" pitchFamily="18" charset="0"/>
          </a:endParaRPr>
        </a:p>
      </dsp:txBody>
      <dsp:txXfrm>
        <a:off x="4950929" y="2919526"/>
        <a:ext cx="2565081" cy="546177"/>
      </dsp:txXfrm>
    </dsp:sp>
    <dsp:sp modelId="{678A37D4-5CCB-4236-A60E-38ED366D8728}">
      <dsp:nvSpPr>
        <dsp:cNvPr id="0" name=""/>
        <dsp:cNvSpPr/>
      </dsp:nvSpPr>
      <dsp:spPr>
        <a:xfrm>
          <a:off x="7928363" y="3032619"/>
          <a:ext cx="2061763" cy="319990"/>
        </a:xfrm>
        <a:prstGeom prst="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i="0" kern="1200" dirty="0">
              <a:latin typeface="Times New Roman" panose="02020603050405020304" pitchFamily="18" charset="0"/>
              <a:cs typeface="Times New Roman" panose="02020603050405020304" pitchFamily="18" charset="0"/>
            </a:rPr>
            <a:t>Documental</a:t>
          </a:r>
        </a:p>
      </dsp:txBody>
      <dsp:txXfrm>
        <a:off x="7928363" y="3032619"/>
        <a:ext cx="2061763" cy="319990"/>
      </dsp:txXfrm>
    </dsp:sp>
    <dsp:sp modelId="{2C28B4D0-EDB7-4147-9C20-D130F8C250F3}">
      <dsp:nvSpPr>
        <dsp:cNvPr id="0" name=""/>
        <dsp:cNvSpPr/>
      </dsp:nvSpPr>
      <dsp:spPr>
        <a:xfrm>
          <a:off x="4950929" y="3723424"/>
          <a:ext cx="2565081" cy="787606"/>
        </a:xfrm>
        <a:prstGeom prst="rect">
          <a:avLst/>
        </a:prstGeom>
        <a:gradFill rotWithShape="0">
          <a:gsLst>
            <a:gs pos="0">
              <a:schemeClr val="accent6">
                <a:hueOff val="0"/>
                <a:satOff val="0"/>
                <a:lumOff val="0"/>
                <a:alphaOff val="0"/>
                <a:tint val="67000"/>
                <a:satMod val="105000"/>
                <a:lumMod val="110000"/>
              </a:schemeClr>
            </a:gs>
            <a:gs pos="50000">
              <a:schemeClr val="accent6">
                <a:hueOff val="0"/>
                <a:satOff val="0"/>
                <a:lumOff val="0"/>
                <a:alphaOff val="0"/>
                <a:tint val="73000"/>
                <a:satMod val="103000"/>
                <a:lumMod val="105000"/>
              </a:schemeClr>
            </a:gs>
            <a:gs pos="100000">
              <a:schemeClr val="accent6">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Por el control de variables </a:t>
          </a:r>
          <a:r>
            <a:rPr lang="es-ES" sz="2000" i="1" kern="1200" dirty="0">
              <a:latin typeface="Times New Roman" panose="02020603050405020304" pitchFamily="18" charset="0"/>
              <a:cs typeface="Times New Roman" panose="02020603050405020304" pitchFamily="18" charset="0"/>
            </a:rPr>
            <a:t>No experimental</a:t>
          </a:r>
        </a:p>
      </dsp:txBody>
      <dsp:txXfrm>
        <a:off x="4950929" y="3723424"/>
        <a:ext cx="2565081" cy="78760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84F89-25FD-4FC5-B878-BC7FA84D673A}">
      <dsp:nvSpPr>
        <dsp:cNvPr id="0" name=""/>
        <dsp:cNvSpPr/>
      </dsp:nvSpPr>
      <dsp:spPr>
        <a:xfrm>
          <a:off x="3910559" y="785053"/>
          <a:ext cx="1013252" cy="329308"/>
        </a:xfrm>
        <a:custGeom>
          <a:avLst/>
          <a:gdLst/>
          <a:ahLst/>
          <a:cxnLst/>
          <a:rect l="0" t="0" r="0" b="0"/>
          <a:pathLst>
            <a:path>
              <a:moveTo>
                <a:pt x="0" y="0"/>
              </a:moveTo>
              <a:lnTo>
                <a:pt x="0" y="164654"/>
              </a:lnTo>
              <a:lnTo>
                <a:pt x="1013252" y="164654"/>
              </a:lnTo>
              <a:lnTo>
                <a:pt x="1013252" y="329308"/>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5F4FD0-7D88-48CE-B248-EE5031BA8BD7}">
      <dsp:nvSpPr>
        <dsp:cNvPr id="0" name=""/>
        <dsp:cNvSpPr/>
      </dsp:nvSpPr>
      <dsp:spPr>
        <a:xfrm>
          <a:off x="2799744" y="785053"/>
          <a:ext cx="1110814" cy="329308"/>
        </a:xfrm>
        <a:custGeom>
          <a:avLst/>
          <a:gdLst/>
          <a:ahLst/>
          <a:cxnLst/>
          <a:rect l="0" t="0" r="0" b="0"/>
          <a:pathLst>
            <a:path>
              <a:moveTo>
                <a:pt x="1110814" y="0"/>
              </a:moveTo>
              <a:lnTo>
                <a:pt x="1110814" y="164654"/>
              </a:lnTo>
              <a:lnTo>
                <a:pt x="0" y="164654"/>
              </a:lnTo>
              <a:lnTo>
                <a:pt x="0" y="329308"/>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BF938C-4001-41F8-8F02-4F9A784F1588}">
      <dsp:nvSpPr>
        <dsp:cNvPr id="0" name=""/>
        <dsp:cNvSpPr/>
      </dsp:nvSpPr>
      <dsp:spPr>
        <a:xfrm>
          <a:off x="2892453" y="984"/>
          <a:ext cx="2036211" cy="7840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Times New Roman" panose="02020603050405020304" pitchFamily="18" charset="0"/>
              <a:cs typeface="Times New Roman" panose="02020603050405020304" pitchFamily="18" charset="0"/>
            </a:rPr>
            <a:t>Instrumentos de recolección</a:t>
          </a:r>
        </a:p>
      </dsp:txBody>
      <dsp:txXfrm>
        <a:off x="2892453" y="984"/>
        <a:ext cx="2036211" cy="784068"/>
      </dsp:txXfrm>
    </dsp:sp>
    <dsp:sp modelId="{29C34F02-8D29-4DC6-904B-0E9C66D2562D}">
      <dsp:nvSpPr>
        <dsp:cNvPr id="0" name=""/>
        <dsp:cNvSpPr/>
      </dsp:nvSpPr>
      <dsp:spPr>
        <a:xfrm>
          <a:off x="1951147" y="1114362"/>
          <a:ext cx="1697195" cy="5846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Encuestas</a:t>
          </a:r>
        </a:p>
      </dsp:txBody>
      <dsp:txXfrm>
        <a:off x="1951147" y="1114362"/>
        <a:ext cx="1697195" cy="584664"/>
      </dsp:txXfrm>
    </dsp:sp>
    <dsp:sp modelId="{8D61D7BF-69DD-4317-A5B3-7076DA75BDAE}">
      <dsp:nvSpPr>
        <dsp:cNvPr id="0" name=""/>
        <dsp:cNvSpPr/>
      </dsp:nvSpPr>
      <dsp:spPr>
        <a:xfrm>
          <a:off x="3977651" y="1114362"/>
          <a:ext cx="1892319" cy="5846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Revisión Bibliográfica</a:t>
          </a:r>
        </a:p>
      </dsp:txBody>
      <dsp:txXfrm>
        <a:off x="3977651" y="1114362"/>
        <a:ext cx="1892319" cy="58466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5A0C9-E982-4574-BD95-0A2597C25923}">
      <dsp:nvSpPr>
        <dsp:cNvPr id="0" name=""/>
        <dsp:cNvSpPr/>
      </dsp:nvSpPr>
      <dsp:spPr>
        <a:xfrm>
          <a:off x="2638" y="403541"/>
          <a:ext cx="5477078" cy="85378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C" sz="2800" b="1" kern="1200" dirty="0"/>
            <a:t>Incentivos tributarios relacionados con el empleo</a:t>
          </a:r>
          <a:endParaRPr lang="es-EC" sz="2800" kern="1200" dirty="0"/>
        </a:p>
      </dsp:txBody>
      <dsp:txXfrm>
        <a:off x="27645" y="428548"/>
        <a:ext cx="5427064" cy="803774"/>
      </dsp:txXfrm>
    </dsp:sp>
    <dsp:sp modelId="{379AF611-21ED-4CF8-A032-69CAFBED280C}">
      <dsp:nvSpPr>
        <dsp:cNvPr id="0" name=""/>
        <dsp:cNvSpPr/>
      </dsp:nvSpPr>
      <dsp:spPr>
        <a:xfrm>
          <a:off x="550345" y="1257329"/>
          <a:ext cx="547707" cy="551666"/>
        </a:xfrm>
        <a:custGeom>
          <a:avLst/>
          <a:gdLst/>
          <a:ahLst/>
          <a:cxnLst/>
          <a:rect l="0" t="0" r="0" b="0"/>
          <a:pathLst>
            <a:path>
              <a:moveTo>
                <a:pt x="0" y="0"/>
              </a:moveTo>
              <a:lnTo>
                <a:pt x="0" y="551666"/>
              </a:lnTo>
              <a:lnTo>
                <a:pt x="547707" y="551666"/>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770DAA-42DD-4FFA-A3B7-C9F3F8252621}">
      <dsp:nvSpPr>
        <dsp:cNvPr id="0" name=""/>
        <dsp:cNvSpPr/>
      </dsp:nvSpPr>
      <dsp:spPr>
        <a:xfrm>
          <a:off x="1098053" y="1441218"/>
          <a:ext cx="4228220" cy="73555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None/>
          </a:pPr>
          <a:r>
            <a:rPr lang="es-EC" sz="1600" kern="1200" dirty="0"/>
            <a:t>Crear y conservar fuentes de trabajo de calidad</a:t>
          </a:r>
        </a:p>
      </dsp:txBody>
      <dsp:txXfrm>
        <a:off x="1119597" y="1462762"/>
        <a:ext cx="4185132" cy="692467"/>
      </dsp:txXfrm>
    </dsp:sp>
    <dsp:sp modelId="{36C22347-7DC1-474A-8EF8-F079B8AA70C6}">
      <dsp:nvSpPr>
        <dsp:cNvPr id="0" name=""/>
        <dsp:cNvSpPr/>
      </dsp:nvSpPr>
      <dsp:spPr>
        <a:xfrm>
          <a:off x="550345" y="1257329"/>
          <a:ext cx="547707" cy="1471111"/>
        </a:xfrm>
        <a:custGeom>
          <a:avLst/>
          <a:gdLst/>
          <a:ahLst/>
          <a:cxnLst/>
          <a:rect l="0" t="0" r="0" b="0"/>
          <a:pathLst>
            <a:path>
              <a:moveTo>
                <a:pt x="0" y="0"/>
              </a:moveTo>
              <a:lnTo>
                <a:pt x="0" y="1471111"/>
              </a:lnTo>
              <a:lnTo>
                <a:pt x="547707" y="147111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8A27F1-874B-4065-9CB5-2370388C4619}">
      <dsp:nvSpPr>
        <dsp:cNvPr id="0" name=""/>
        <dsp:cNvSpPr/>
      </dsp:nvSpPr>
      <dsp:spPr>
        <a:xfrm>
          <a:off x="1098053" y="2360663"/>
          <a:ext cx="4254323" cy="73555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None/>
          </a:pPr>
          <a:r>
            <a:rPr lang="es-EC" sz="1600" kern="1200" dirty="0"/>
            <a:t>Compensación de salario digno </a:t>
          </a:r>
        </a:p>
        <a:p>
          <a:pPr marL="0" lvl="0" indent="0" algn="just" defTabSz="711200">
            <a:lnSpc>
              <a:spcPct val="90000"/>
            </a:lnSpc>
            <a:spcBef>
              <a:spcPct val="0"/>
            </a:spcBef>
            <a:spcAft>
              <a:spcPct val="35000"/>
            </a:spcAft>
            <a:buNone/>
          </a:pPr>
          <a:r>
            <a:rPr lang="es-EC" sz="1600" kern="1200" dirty="0"/>
            <a:t>Generación neta de nuevo empleo</a:t>
          </a:r>
        </a:p>
      </dsp:txBody>
      <dsp:txXfrm>
        <a:off x="1119597" y="2382207"/>
        <a:ext cx="4211235" cy="692467"/>
      </dsp:txXfrm>
    </dsp:sp>
    <dsp:sp modelId="{F132CEA9-FBA7-4C97-830C-E376ECF360E4}">
      <dsp:nvSpPr>
        <dsp:cNvPr id="0" name=""/>
        <dsp:cNvSpPr/>
      </dsp:nvSpPr>
      <dsp:spPr>
        <a:xfrm>
          <a:off x="550345" y="1257329"/>
          <a:ext cx="547707" cy="2390555"/>
        </a:xfrm>
        <a:custGeom>
          <a:avLst/>
          <a:gdLst/>
          <a:ahLst/>
          <a:cxnLst/>
          <a:rect l="0" t="0" r="0" b="0"/>
          <a:pathLst>
            <a:path>
              <a:moveTo>
                <a:pt x="0" y="0"/>
              </a:moveTo>
              <a:lnTo>
                <a:pt x="0" y="2390555"/>
              </a:lnTo>
              <a:lnTo>
                <a:pt x="547707" y="2390555"/>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7E3DB-2C9D-4BFE-93B4-517B8D962117}">
      <dsp:nvSpPr>
        <dsp:cNvPr id="0" name=""/>
        <dsp:cNvSpPr/>
      </dsp:nvSpPr>
      <dsp:spPr>
        <a:xfrm>
          <a:off x="1098053" y="3280107"/>
          <a:ext cx="4171282" cy="7355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None/>
          </a:pPr>
          <a:r>
            <a:rPr lang="es-EC" sz="1600" kern="1200" dirty="0"/>
            <a:t>Salario digno se aplica a los empleados que sus ingresos mensuales no cubran sus necesidades básicas personales</a:t>
          </a:r>
        </a:p>
      </dsp:txBody>
      <dsp:txXfrm>
        <a:off x="1119597" y="3301651"/>
        <a:ext cx="4128194" cy="692467"/>
      </dsp:txXfrm>
    </dsp:sp>
    <dsp:sp modelId="{89709C48-5E79-408E-91D6-C81599B0189C}">
      <dsp:nvSpPr>
        <dsp:cNvPr id="0" name=""/>
        <dsp:cNvSpPr/>
      </dsp:nvSpPr>
      <dsp:spPr>
        <a:xfrm>
          <a:off x="550345" y="1257329"/>
          <a:ext cx="547707" cy="3309999"/>
        </a:xfrm>
        <a:custGeom>
          <a:avLst/>
          <a:gdLst/>
          <a:ahLst/>
          <a:cxnLst/>
          <a:rect l="0" t="0" r="0" b="0"/>
          <a:pathLst>
            <a:path>
              <a:moveTo>
                <a:pt x="0" y="0"/>
              </a:moveTo>
              <a:lnTo>
                <a:pt x="0" y="3309999"/>
              </a:lnTo>
              <a:lnTo>
                <a:pt x="547707" y="3309999"/>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60A7EA-9166-4331-91CA-6FC875E26254}">
      <dsp:nvSpPr>
        <dsp:cNvPr id="0" name=""/>
        <dsp:cNvSpPr/>
      </dsp:nvSpPr>
      <dsp:spPr>
        <a:xfrm>
          <a:off x="1098053" y="4199551"/>
          <a:ext cx="4128278" cy="73555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None/>
          </a:pPr>
          <a:r>
            <a:rPr lang="es-EC" sz="1600" kern="1200" dirty="0"/>
            <a:t>100% adicional por el incremento neto de nuevos empleados </a:t>
          </a:r>
        </a:p>
      </dsp:txBody>
      <dsp:txXfrm>
        <a:off x="1119597" y="4221095"/>
        <a:ext cx="4085190" cy="692467"/>
      </dsp:txXfrm>
    </dsp:sp>
    <dsp:sp modelId="{2A86D4EC-FD6F-4B4C-824E-3680C5908DA5}">
      <dsp:nvSpPr>
        <dsp:cNvPr id="0" name=""/>
        <dsp:cNvSpPr/>
      </dsp:nvSpPr>
      <dsp:spPr>
        <a:xfrm>
          <a:off x="5847494" y="403541"/>
          <a:ext cx="5858405" cy="124282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C" sz="2800" b="1" kern="1200" dirty="0"/>
            <a:t>Incentivos tributarios relacionados con la producción</a:t>
          </a:r>
          <a:endParaRPr lang="es-EC" sz="2800" kern="1200" dirty="0"/>
        </a:p>
      </dsp:txBody>
      <dsp:txXfrm>
        <a:off x="5883895" y="439942"/>
        <a:ext cx="5785603" cy="1170022"/>
      </dsp:txXfrm>
    </dsp:sp>
    <dsp:sp modelId="{95395D83-ADA0-444E-9187-276A9043227E}">
      <dsp:nvSpPr>
        <dsp:cNvPr id="0" name=""/>
        <dsp:cNvSpPr/>
      </dsp:nvSpPr>
      <dsp:spPr>
        <a:xfrm>
          <a:off x="6433335" y="1646365"/>
          <a:ext cx="585840" cy="551666"/>
        </a:xfrm>
        <a:custGeom>
          <a:avLst/>
          <a:gdLst/>
          <a:ahLst/>
          <a:cxnLst/>
          <a:rect l="0" t="0" r="0" b="0"/>
          <a:pathLst>
            <a:path>
              <a:moveTo>
                <a:pt x="0" y="0"/>
              </a:moveTo>
              <a:lnTo>
                <a:pt x="0" y="551666"/>
              </a:lnTo>
              <a:lnTo>
                <a:pt x="585840" y="551666"/>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CE8E8-9ACB-49A4-B128-6259D291E177}">
      <dsp:nvSpPr>
        <dsp:cNvPr id="0" name=""/>
        <dsp:cNvSpPr/>
      </dsp:nvSpPr>
      <dsp:spPr>
        <a:xfrm>
          <a:off x="7019175" y="1830254"/>
          <a:ext cx="4394149" cy="73555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None/>
          </a:pPr>
          <a:r>
            <a:rPr lang="es-EC" sz="1600" kern="1200" dirty="0"/>
            <a:t>Promover la productividad nacional</a:t>
          </a:r>
        </a:p>
      </dsp:txBody>
      <dsp:txXfrm>
        <a:off x="7040719" y="1851798"/>
        <a:ext cx="4351061" cy="692467"/>
      </dsp:txXfrm>
    </dsp:sp>
    <dsp:sp modelId="{BC270438-71D8-4662-9A18-BD27B96D423E}">
      <dsp:nvSpPr>
        <dsp:cNvPr id="0" name=""/>
        <dsp:cNvSpPr/>
      </dsp:nvSpPr>
      <dsp:spPr>
        <a:xfrm>
          <a:off x="6433335" y="1646365"/>
          <a:ext cx="573271" cy="1395907"/>
        </a:xfrm>
        <a:custGeom>
          <a:avLst/>
          <a:gdLst/>
          <a:ahLst/>
          <a:cxnLst/>
          <a:rect l="0" t="0" r="0" b="0"/>
          <a:pathLst>
            <a:path>
              <a:moveTo>
                <a:pt x="0" y="0"/>
              </a:moveTo>
              <a:lnTo>
                <a:pt x="0" y="1395907"/>
              </a:lnTo>
              <a:lnTo>
                <a:pt x="573271" y="1395907"/>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326CB5-46C0-46D5-AFFE-DCEC01778A9C}">
      <dsp:nvSpPr>
        <dsp:cNvPr id="0" name=""/>
        <dsp:cNvSpPr/>
      </dsp:nvSpPr>
      <dsp:spPr>
        <a:xfrm>
          <a:off x="7006606" y="2674495"/>
          <a:ext cx="4485805" cy="73555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C" sz="1600" kern="1200" dirty="0"/>
            <a:t>Empleo, maquinaria, las inversiones, entre otros</a:t>
          </a:r>
        </a:p>
      </dsp:txBody>
      <dsp:txXfrm>
        <a:off x="7028150" y="2696039"/>
        <a:ext cx="4442717" cy="692467"/>
      </dsp:txXfrm>
    </dsp:sp>
    <dsp:sp modelId="{F46E53F6-5DA4-4E94-BFED-FE6A1FD1F621}">
      <dsp:nvSpPr>
        <dsp:cNvPr id="0" name=""/>
        <dsp:cNvSpPr/>
      </dsp:nvSpPr>
      <dsp:spPr>
        <a:xfrm>
          <a:off x="6433335" y="1646365"/>
          <a:ext cx="585840" cy="2390555"/>
        </a:xfrm>
        <a:custGeom>
          <a:avLst/>
          <a:gdLst/>
          <a:ahLst/>
          <a:cxnLst/>
          <a:rect l="0" t="0" r="0" b="0"/>
          <a:pathLst>
            <a:path>
              <a:moveTo>
                <a:pt x="0" y="0"/>
              </a:moveTo>
              <a:lnTo>
                <a:pt x="0" y="2390555"/>
              </a:lnTo>
              <a:lnTo>
                <a:pt x="585840" y="2390555"/>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B332F0-9B09-4558-A451-BDFFAB1BEF1B}">
      <dsp:nvSpPr>
        <dsp:cNvPr id="0" name=""/>
        <dsp:cNvSpPr/>
      </dsp:nvSpPr>
      <dsp:spPr>
        <a:xfrm>
          <a:off x="7019175" y="3669142"/>
          <a:ext cx="5126716" cy="73555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just" defTabSz="44450">
            <a:lnSpc>
              <a:spcPct val="90000"/>
            </a:lnSpc>
            <a:spcBef>
              <a:spcPct val="0"/>
            </a:spcBef>
            <a:spcAft>
              <a:spcPct val="35000"/>
            </a:spcAft>
            <a:buNone/>
          </a:pPr>
          <a:r>
            <a:rPr lang="es-EC" kern="1200" dirty="0"/>
            <a:t>PYMES pueden beneficiarse por mejora de productividad, innovación y producción ecoeficiente</a:t>
          </a:r>
          <a:endParaRPr lang="es-EC" sz="1600" kern="1200" dirty="0"/>
        </a:p>
      </dsp:txBody>
      <dsp:txXfrm>
        <a:off x="7040719" y="3690686"/>
        <a:ext cx="5083628" cy="692467"/>
      </dsp:txXfrm>
    </dsp:sp>
    <dsp:sp modelId="{FA0BE3C2-9DAF-43B1-8546-C48D3C52B3AD}">
      <dsp:nvSpPr>
        <dsp:cNvPr id="0" name=""/>
        <dsp:cNvSpPr/>
      </dsp:nvSpPr>
      <dsp:spPr>
        <a:xfrm>
          <a:off x="6433335" y="1646365"/>
          <a:ext cx="585840" cy="3309999"/>
        </a:xfrm>
        <a:custGeom>
          <a:avLst/>
          <a:gdLst/>
          <a:ahLst/>
          <a:cxnLst/>
          <a:rect l="0" t="0" r="0" b="0"/>
          <a:pathLst>
            <a:path>
              <a:moveTo>
                <a:pt x="0" y="0"/>
              </a:moveTo>
              <a:lnTo>
                <a:pt x="0" y="3309999"/>
              </a:lnTo>
              <a:lnTo>
                <a:pt x="585840" y="3309999"/>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D6F3FD-5B81-4A08-9727-02C3CA711669}">
      <dsp:nvSpPr>
        <dsp:cNvPr id="0" name=""/>
        <dsp:cNvSpPr/>
      </dsp:nvSpPr>
      <dsp:spPr>
        <a:xfrm>
          <a:off x="7019175" y="4588587"/>
          <a:ext cx="5038543" cy="7355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just" defTabSz="44450">
            <a:lnSpc>
              <a:spcPct val="90000"/>
            </a:lnSpc>
            <a:spcBef>
              <a:spcPct val="0"/>
            </a:spcBef>
            <a:spcAft>
              <a:spcPct val="35000"/>
            </a:spcAft>
            <a:buNone/>
          </a:pPr>
          <a:r>
            <a:rPr lang="es-EC" kern="1200" dirty="0"/>
            <a:t>Deducirán con el 100% adicional; no podrá superar un valor equivalente al 5% de los ingresos totales </a:t>
          </a:r>
          <a:endParaRPr lang="es-EC" sz="1600" kern="1200" dirty="0"/>
        </a:p>
      </dsp:txBody>
      <dsp:txXfrm>
        <a:off x="7040719" y="4610131"/>
        <a:ext cx="4995455" cy="69246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5A0C9-E982-4574-BD95-0A2597C25923}">
      <dsp:nvSpPr>
        <dsp:cNvPr id="0" name=""/>
        <dsp:cNvSpPr/>
      </dsp:nvSpPr>
      <dsp:spPr>
        <a:xfrm>
          <a:off x="172797" y="1766"/>
          <a:ext cx="4840972" cy="96147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EC" sz="2300" b="1" kern="1200" dirty="0"/>
            <a:t>Incentivos tributarios relacionados con la inversión</a:t>
          </a:r>
          <a:endParaRPr lang="es-EC" sz="2300" kern="1200" dirty="0"/>
        </a:p>
      </dsp:txBody>
      <dsp:txXfrm>
        <a:off x="200958" y="29927"/>
        <a:ext cx="4784650" cy="905157"/>
      </dsp:txXfrm>
    </dsp:sp>
    <dsp:sp modelId="{379AF611-21ED-4CF8-A032-69CAFBED280C}">
      <dsp:nvSpPr>
        <dsp:cNvPr id="0" name=""/>
        <dsp:cNvSpPr/>
      </dsp:nvSpPr>
      <dsp:spPr>
        <a:xfrm>
          <a:off x="656894" y="963245"/>
          <a:ext cx="484097" cy="721109"/>
        </a:xfrm>
        <a:custGeom>
          <a:avLst/>
          <a:gdLst/>
          <a:ahLst/>
          <a:cxnLst/>
          <a:rect l="0" t="0" r="0" b="0"/>
          <a:pathLst>
            <a:path>
              <a:moveTo>
                <a:pt x="0" y="0"/>
              </a:moveTo>
              <a:lnTo>
                <a:pt x="0" y="721109"/>
              </a:lnTo>
              <a:lnTo>
                <a:pt x="484097" y="721109"/>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770DAA-42DD-4FFA-A3B7-C9F3F8252621}">
      <dsp:nvSpPr>
        <dsp:cNvPr id="0" name=""/>
        <dsp:cNvSpPr/>
      </dsp:nvSpPr>
      <dsp:spPr>
        <a:xfrm>
          <a:off x="1140992" y="1203615"/>
          <a:ext cx="3812642" cy="96147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kern="1200" dirty="0"/>
            <a:t>Incentivar y regular todas las formas de inversión privada </a:t>
          </a:r>
        </a:p>
      </dsp:txBody>
      <dsp:txXfrm>
        <a:off x="1169153" y="1231776"/>
        <a:ext cx="3756320" cy="905157"/>
      </dsp:txXfrm>
    </dsp:sp>
    <dsp:sp modelId="{36C22347-7DC1-474A-8EF8-F079B8AA70C6}">
      <dsp:nvSpPr>
        <dsp:cNvPr id="0" name=""/>
        <dsp:cNvSpPr/>
      </dsp:nvSpPr>
      <dsp:spPr>
        <a:xfrm>
          <a:off x="656894" y="963245"/>
          <a:ext cx="484097" cy="1922958"/>
        </a:xfrm>
        <a:custGeom>
          <a:avLst/>
          <a:gdLst/>
          <a:ahLst/>
          <a:cxnLst/>
          <a:rect l="0" t="0" r="0" b="0"/>
          <a:pathLst>
            <a:path>
              <a:moveTo>
                <a:pt x="0" y="0"/>
              </a:moveTo>
              <a:lnTo>
                <a:pt x="0" y="1922958"/>
              </a:lnTo>
              <a:lnTo>
                <a:pt x="484097" y="1922958"/>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8A27F1-874B-4065-9CB5-2370388C4619}">
      <dsp:nvSpPr>
        <dsp:cNvPr id="0" name=""/>
        <dsp:cNvSpPr/>
      </dsp:nvSpPr>
      <dsp:spPr>
        <a:xfrm>
          <a:off x="1140992" y="2405464"/>
          <a:ext cx="3758430" cy="96147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kern="1200" dirty="0"/>
            <a:t>Exoneración total del impuesto a la renta por cinco años a las inversiones nuevas</a:t>
          </a:r>
        </a:p>
      </dsp:txBody>
      <dsp:txXfrm>
        <a:off x="1169153" y="2433625"/>
        <a:ext cx="3702108" cy="905157"/>
      </dsp:txXfrm>
    </dsp:sp>
    <dsp:sp modelId="{18D9BDB8-651B-41F5-B286-3DDE85B0C961}">
      <dsp:nvSpPr>
        <dsp:cNvPr id="0" name=""/>
        <dsp:cNvSpPr/>
      </dsp:nvSpPr>
      <dsp:spPr>
        <a:xfrm>
          <a:off x="656894" y="963245"/>
          <a:ext cx="484097" cy="3124808"/>
        </a:xfrm>
        <a:custGeom>
          <a:avLst/>
          <a:gdLst/>
          <a:ahLst/>
          <a:cxnLst/>
          <a:rect l="0" t="0" r="0" b="0"/>
          <a:pathLst>
            <a:path>
              <a:moveTo>
                <a:pt x="0" y="0"/>
              </a:moveTo>
              <a:lnTo>
                <a:pt x="0" y="3124808"/>
              </a:lnTo>
              <a:lnTo>
                <a:pt x="484097" y="3124808"/>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51B4DE-9EBE-4858-93F1-B2D5D2F9BCBB}">
      <dsp:nvSpPr>
        <dsp:cNvPr id="0" name=""/>
        <dsp:cNvSpPr/>
      </dsp:nvSpPr>
      <dsp:spPr>
        <a:xfrm>
          <a:off x="1140992" y="3607314"/>
          <a:ext cx="3740016" cy="96147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kern="1200" dirty="0"/>
            <a:t>Disminución de 10 puntos porcentuales del impuesto a la renta por reinversión de utilidades </a:t>
          </a:r>
        </a:p>
      </dsp:txBody>
      <dsp:txXfrm>
        <a:off x="1169153" y="3635475"/>
        <a:ext cx="3683694" cy="905157"/>
      </dsp:txXfrm>
    </dsp:sp>
    <dsp:sp modelId="{6FF42BD3-6504-4152-829A-666A0963645B}">
      <dsp:nvSpPr>
        <dsp:cNvPr id="0" name=""/>
        <dsp:cNvSpPr/>
      </dsp:nvSpPr>
      <dsp:spPr>
        <a:xfrm>
          <a:off x="656894" y="963245"/>
          <a:ext cx="451237" cy="4328423"/>
        </a:xfrm>
        <a:custGeom>
          <a:avLst/>
          <a:gdLst/>
          <a:ahLst/>
          <a:cxnLst/>
          <a:rect l="0" t="0" r="0" b="0"/>
          <a:pathLst>
            <a:path>
              <a:moveTo>
                <a:pt x="0" y="0"/>
              </a:moveTo>
              <a:lnTo>
                <a:pt x="0" y="4328423"/>
              </a:lnTo>
              <a:lnTo>
                <a:pt x="451237" y="4328423"/>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C4474F-F9B7-4EEF-9B41-8AE549536388}">
      <dsp:nvSpPr>
        <dsp:cNvPr id="0" name=""/>
        <dsp:cNvSpPr/>
      </dsp:nvSpPr>
      <dsp:spPr>
        <a:xfrm>
          <a:off x="1108132" y="4810929"/>
          <a:ext cx="3702495" cy="96147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kern="1200" dirty="0"/>
            <a:t>Exoneración del pago del Impuesto a la Salida de Divisas</a:t>
          </a:r>
        </a:p>
      </dsp:txBody>
      <dsp:txXfrm>
        <a:off x="1136293" y="4839090"/>
        <a:ext cx="3646173" cy="905157"/>
      </dsp:txXfrm>
    </dsp:sp>
    <dsp:sp modelId="{2A86D4EC-FD6F-4B4C-824E-3680C5908DA5}">
      <dsp:nvSpPr>
        <dsp:cNvPr id="0" name=""/>
        <dsp:cNvSpPr/>
      </dsp:nvSpPr>
      <dsp:spPr>
        <a:xfrm>
          <a:off x="5494509" y="1766"/>
          <a:ext cx="4681443" cy="9614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Font typeface="+mj-lt"/>
            <a:buNone/>
          </a:pPr>
          <a:r>
            <a:rPr lang="es-EC" sz="2300" b="1" kern="1200" dirty="0"/>
            <a:t>Incentivos tributarios relacionados con el aporte del impuesto a la renta</a:t>
          </a:r>
          <a:endParaRPr lang="es-EC" sz="2300" kern="1200" dirty="0"/>
        </a:p>
      </dsp:txBody>
      <dsp:txXfrm>
        <a:off x="5522670" y="29927"/>
        <a:ext cx="4625121" cy="905157"/>
      </dsp:txXfrm>
    </dsp:sp>
    <dsp:sp modelId="{95395D83-ADA0-444E-9187-276A9043227E}">
      <dsp:nvSpPr>
        <dsp:cNvPr id="0" name=""/>
        <dsp:cNvSpPr/>
      </dsp:nvSpPr>
      <dsp:spPr>
        <a:xfrm>
          <a:off x="5962653" y="963245"/>
          <a:ext cx="468144" cy="721109"/>
        </a:xfrm>
        <a:custGeom>
          <a:avLst/>
          <a:gdLst/>
          <a:ahLst/>
          <a:cxnLst/>
          <a:rect l="0" t="0" r="0" b="0"/>
          <a:pathLst>
            <a:path>
              <a:moveTo>
                <a:pt x="0" y="0"/>
              </a:moveTo>
              <a:lnTo>
                <a:pt x="0" y="721109"/>
              </a:lnTo>
              <a:lnTo>
                <a:pt x="468144" y="721109"/>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CE8E8-9ACB-49A4-B128-6259D291E177}">
      <dsp:nvSpPr>
        <dsp:cNvPr id="0" name=""/>
        <dsp:cNvSpPr/>
      </dsp:nvSpPr>
      <dsp:spPr>
        <a:xfrm>
          <a:off x="6430798" y="1203615"/>
          <a:ext cx="3738955" cy="96147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kern="1200" dirty="0"/>
            <a:t>COPCI está dirigido a la reducción del pago del impuesto a la renta</a:t>
          </a:r>
        </a:p>
      </dsp:txBody>
      <dsp:txXfrm>
        <a:off x="6458959" y="1231776"/>
        <a:ext cx="3682633" cy="905157"/>
      </dsp:txXfrm>
    </dsp:sp>
    <dsp:sp modelId="{BC270438-71D8-4662-9A18-BD27B96D423E}">
      <dsp:nvSpPr>
        <dsp:cNvPr id="0" name=""/>
        <dsp:cNvSpPr/>
      </dsp:nvSpPr>
      <dsp:spPr>
        <a:xfrm>
          <a:off x="5962653" y="963245"/>
          <a:ext cx="468144" cy="1922958"/>
        </a:xfrm>
        <a:custGeom>
          <a:avLst/>
          <a:gdLst/>
          <a:ahLst/>
          <a:cxnLst/>
          <a:rect l="0" t="0" r="0" b="0"/>
          <a:pathLst>
            <a:path>
              <a:moveTo>
                <a:pt x="0" y="0"/>
              </a:moveTo>
              <a:lnTo>
                <a:pt x="0" y="1922958"/>
              </a:lnTo>
              <a:lnTo>
                <a:pt x="468144" y="1922958"/>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326CB5-46C0-46D5-AFFE-DCEC01778A9C}">
      <dsp:nvSpPr>
        <dsp:cNvPr id="0" name=""/>
        <dsp:cNvSpPr/>
      </dsp:nvSpPr>
      <dsp:spPr>
        <a:xfrm>
          <a:off x="6430798" y="2405464"/>
          <a:ext cx="3771814" cy="96147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kern="1200" dirty="0"/>
            <a:t>Generar mayor productividad y empleo</a:t>
          </a:r>
        </a:p>
      </dsp:txBody>
      <dsp:txXfrm>
        <a:off x="6458959" y="2433625"/>
        <a:ext cx="3715492" cy="905157"/>
      </dsp:txXfrm>
    </dsp:sp>
    <dsp:sp modelId="{862C9026-D6F0-4E58-87AC-6088118F562D}">
      <dsp:nvSpPr>
        <dsp:cNvPr id="0" name=""/>
        <dsp:cNvSpPr/>
      </dsp:nvSpPr>
      <dsp:spPr>
        <a:xfrm>
          <a:off x="5962653" y="963245"/>
          <a:ext cx="468144" cy="3124808"/>
        </a:xfrm>
        <a:custGeom>
          <a:avLst/>
          <a:gdLst/>
          <a:ahLst/>
          <a:cxnLst/>
          <a:rect l="0" t="0" r="0" b="0"/>
          <a:pathLst>
            <a:path>
              <a:moveTo>
                <a:pt x="0" y="0"/>
              </a:moveTo>
              <a:lnTo>
                <a:pt x="0" y="3124808"/>
              </a:lnTo>
              <a:lnTo>
                <a:pt x="468144" y="3124808"/>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18A87A-7351-463A-9104-A1CEC24B5E8D}">
      <dsp:nvSpPr>
        <dsp:cNvPr id="0" name=""/>
        <dsp:cNvSpPr/>
      </dsp:nvSpPr>
      <dsp:spPr>
        <a:xfrm>
          <a:off x="6430798" y="3607314"/>
          <a:ext cx="3870393" cy="96147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C" sz="2000" kern="1200" dirty="0"/>
            <a:t>Rebaja de 3 puntos porcentuales del Impuesto a la Renta 25% al 22%</a:t>
          </a:r>
        </a:p>
      </dsp:txBody>
      <dsp:txXfrm>
        <a:off x="6458959" y="3635475"/>
        <a:ext cx="3814071" cy="90515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0B19F-7069-456B-A5A2-20704ED34BE4}">
      <dsp:nvSpPr>
        <dsp:cNvPr id="0" name=""/>
        <dsp:cNvSpPr/>
      </dsp:nvSpPr>
      <dsp:spPr>
        <a:xfrm>
          <a:off x="1042790" y="1932"/>
          <a:ext cx="2179935" cy="13079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La producción en el cantón</a:t>
          </a:r>
        </a:p>
      </dsp:txBody>
      <dsp:txXfrm>
        <a:off x="1042790" y="1932"/>
        <a:ext cx="2179935" cy="1307961"/>
      </dsp:txXfrm>
    </dsp:sp>
    <dsp:sp modelId="{01CFC329-3E45-4A94-911E-1B740B61A08D}">
      <dsp:nvSpPr>
        <dsp:cNvPr id="0" name=""/>
        <dsp:cNvSpPr/>
      </dsp:nvSpPr>
      <dsp:spPr>
        <a:xfrm>
          <a:off x="3440719" y="1932"/>
          <a:ext cx="2179935" cy="1307961"/>
        </a:xfrm>
        <a:prstGeom prst="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A evolucionado de las actividades primarias</a:t>
          </a:r>
        </a:p>
      </dsp:txBody>
      <dsp:txXfrm>
        <a:off x="3440719" y="1932"/>
        <a:ext cx="2179935" cy="1307961"/>
      </dsp:txXfrm>
    </dsp:sp>
    <dsp:sp modelId="{5AD474A9-5701-4508-B472-05E694EE0D54}">
      <dsp:nvSpPr>
        <dsp:cNvPr id="0" name=""/>
        <dsp:cNvSpPr/>
      </dsp:nvSpPr>
      <dsp:spPr>
        <a:xfrm>
          <a:off x="1042790" y="1527887"/>
          <a:ext cx="2179935" cy="1307961"/>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Industrias desarrolladas</a:t>
          </a:r>
        </a:p>
      </dsp:txBody>
      <dsp:txXfrm>
        <a:off x="1042790" y="1527887"/>
        <a:ext cx="2179935" cy="1307961"/>
      </dsp:txXfrm>
    </dsp:sp>
    <dsp:sp modelId="{7E3C94E3-F01D-47FE-AB30-65041E86FD1C}">
      <dsp:nvSpPr>
        <dsp:cNvPr id="0" name=""/>
        <dsp:cNvSpPr/>
      </dsp:nvSpPr>
      <dsp:spPr>
        <a:xfrm>
          <a:off x="3440719" y="1527887"/>
          <a:ext cx="2179935" cy="1307961"/>
        </a:xfrm>
        <a:prstGeom prst="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102 industrias</a:t>
          </a:r>
        </a:p>
      </dsp:txBody>
      <dsp:txXfrm>
        <a:off x="3440719" y="1527887"/>
        <a:ext cx="2179935" cy="1307961"/>
      </dsp:txXfrm>
    </dsp:sp>
    <dsp:sp modelId="{34512C39-AB40-48CD-A5A5-F9EAC32AC307}">
      <dsp:nvSpPr>
        <dsp:cNvPr id="0" name=""/>
        <dsp:cNvSpPr/>
      </dsp:nvSpPr>
      <dsp:spPr>
        <a:xfrm>
          <a:off x="2241755" y="3053842"/>
          <a:ext cx="2179935" cy="1307961"/>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Productos alimenticios, textiles, industria metálica, entre otras</a:t>
          </a:r>
        </a:p>
      </dsp:txBody>
      <dsp:txXfrm>
        <a:off x="2241755" y="3053842"/>
        <a:ext cx="2179935" cy="130796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FA9F5-36D7-4972-ADE2-37B276CC2A73}">
      <dsp:nvSpPr>
        <dsp:cNvPr id="0" name=""/>
        <dsp:cNvSpPr/>
      </dsp:nvSpPr>
      <dsp:spPr>
        <a:xfrm>
          <a:off x="53642" y="945665"/>
          <a:ext cx="3603471" cy="85789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EC" sz="3600" kern="1200" dirty="0"/>
            <a:t>Gasto tributario </a:t>
          </a:r>
        </a:p>
      </dsp:txBody>
      <dsp:txXfrm>
        <a:off x="78769" y="970792"/>
        <a:ext cx="3553217" cy="807645"/>
      </dsp:txXfrm>
    </dsp:sp>
    <dsp:sp modelId="{6949BD1E-561C-413A-AEC4-687E257B1817}">
      <dsp:nvSpPr>
        <dsp:cNvPr id="0" name=""/>
        <dsp:cNvSpPr/>
      </dsp:nvSpPr>
      <dsp:spPr>
        <a:xfrm>
          <a:off x="1114" y="2913185"/>
          <a:ext cx="796490" cy="1931075"/>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133D99-CB0F-4B27-BAC3-DA3F5E027C46}">
      <dsp:nvSpPr>
        <dsp:cNvPr id="0" name=""/>
        <dsp:cNvSpPr/>
      </dsp:nvSpPr>
      <dsp:spPr>
        <a:xfrm>
          <a:off x="0" y="2089893"/>
          <a:ext cx="3432049" cy="4010655"/>
        </a:xfrm>
        <a:prstGeom prst="roundRect">
          <a:avLst>
            <a:gd name="adj" fmla="val 1667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just" defTabSz="1022350">
            <a:lnSpc>
              <a:spcPct val="90000"/>
            </a:lnSpc>
            <a:spcBef>
              <a:spcPct val="0"/>
            </a:spcBef>
            <a:spcAft>
              <a:spcPct val="35000"/>
            </a:spcAft>
            <a:buNone/>
          </a:pPr>
          <a:r>
            <a:rPr lang="es-EC" sz="2300" kern="1200" dirty="0"/>
            <a:t>Pérdida de ingresos, entendido como el monto de ingresos tributarios del Estado que se reducen a causa de la existencia de una disposición particular que establece un incentivo</a:t>
          </a:r>
        </a:p>
      </dsp:txBody>
      <dsp:txXfrm>
        <a:off x="167569" y="2257462"/>
        <a:ext cx="3096911" cy="367551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8741C-E6CE-4A25-A692-B11BA02DBA21}">
      <dsp:nvSpPr>
        <dsp:cNvPr id="0" name=""/>
        <dsp:cNvSpPr/>
      </dsp:nvSpPr>
      <dsp:spPr>
        <a:xfrm>
          <a:off x="955692" y="1919"/>
          <a:ext cx="2536928" cy="126846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es-EC" sz="4500" kern="1200" dirty="0"/>
            <a:t>Promedio</a:t>
          </a:r>
        </a:p>
      </dsp:txBody>
      <dsp:txXfrm>
        <a:off x="992844" y="39071"/>
        <a:ext cx="2462624" cy="1194160"/>
      </dsp:txXfrm>
    </dsp:sp>
    <dsp:sp modelId="{52EACDCC-E3F1-4C05-86AE-43DF78E70EE7}">
      <dsp:nvSpPr>
        <dsp:cNvPr id="0" name=""/>
        <dsp:cNvSpPr/>
      </dsp:nvSpPr>
      <dsp:spPr>
        <a:xfrm>
          <a:off x="1209385" y="1270383"/>
          <a:ext cx="253692" cy="951348"/>
        </a:xfrm>
        <a:custGeom>
          <a:avLst/>
          <a:gdLst/>
          <a:ahLst/>
          <a:cxnLst/>
          <a:rect l="0" t="0" r="0" b="0"/>
          <a:pathLst>
            <a:path>
              <a:moveTo>
                <a:pt x="0" y="0"/>
              </a:moveTo>
              <a:lnTo>
                <a:pt x="0" y="951348"/>
              </a:lnTo>
              <a:lnTo>
                <a:pt x="253692" y="95134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A41520-34F1-4414-8F6C-89BE558CDB53}">
      <dsp:nvSpPr>
        <dsp:cNvPr id="0" name=""/>
        <dsp:cNvSpPr/>
      </dsp:nvSpPr>
      <dsp:spPr>
        <a:xfrm>
          <a:off x="1463077" y="1587499"/>
          <a:ext cx="2029542" cy="126846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C" sz="3200" kern="1200" dirty="0"/>
            <a:t>1,70% sociedades</a:t>
          </a:r>
        </a:p>
      </dsp:txBody>
      <dsp:txXfrm>
        <a:off x="1500229" y="1624651"/>
        <a:ext cx="1955238" cy="1194160"/>
      </dsp:txXfrm>
    </dsp:sp>
    <dsp:sp modelId="{AA71803A-0C67-4527-80C8-0FF69491693A}">
      <dsp:nvSpPr>
        <dsp:cNvPr id="0" name=""/>
        <dsp:cNvSpPr/>
      </dsp:nvSpPr>
      <dsp:spPr>
        <a:xfrm>
          <a:off x="1209385" y="1270383"/>
          <a:ext cx="253692" cy="2536928"/>
        </a:xfrm>
        <a:custGeom>
          <a:avLst/>
          <a:gdLst/>
          <a:ahLst/>
          <a:cxnLst/>
          <a:rect l="0" t="0" r="0" b="0"/>
          <a:pathLst>
            <a:path>
              <a:moveTo>
                <a:pt x="0" y="0"/>
              </a:moveTo>
              <a:lnTo>
                <a:pt x="0" y="2536928"/>
              </a:lnTo>
              <a:lnTo>
                <a:pt x="253692" y="253692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3332A4-2EA9-45F3-A392-75D40E4DC810}">
      <dsp:nvSpPr>
        <dsp:cNvPr id="0" name=""/>
        <dsp:cNvSpPr/>
      </dsp:nvSpPr>
      <dsp:spPr>
        <a:xfrm>
          <a:off x="1463077" y="3173080"/>
          <a:ext cx="2029542" cy="126846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C" sz="3200" kern="1200" dirty="0"/>
            <a:t>1,20 % PNOC</a:t>
          </a:r>
        </a:p>
      </dsp:txBody>
      <dsp:txXfrm>
        <a:off x="1500229" y="3210232"/>
        <a:ext cx="1955238" cy="119416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744D0-A728-4CB9-AAEE-F5105D71927F}">
      <dsp:nvSpPr>
        <dsp:cNvPr id="0" name=""/>
        <dsp:cNvSpPr/>
      </dsp:nvSpPr>
      <dsp:spPr>
        <a:xfrm>
          <a:off x="134844" y="1786209"/>
          <a:ext cx="1960218" cy="645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Diseñar un modelo de planificación y control tributario</a:t>
          </a:r>
        </a:p>
      </dsp:txBody>
      <dsp:txXfrm>
        <a:off x="134844" y="1786209"/>
        <a:ext cx="1960218" cy="645981"/>
      </dsp:txXfrm>
    </dsp:sp>
    <dsp:sp modelId="{A498786D-ACDC-41D6-9ACB-335726807CB6}">
      <dsp:nvSpPr>
        <dsp:cNvPr id="0" name=""/>
        <dsp:cNvSpPr/>
      </dsp:nvSpPr>
      <dsp:spPr>
        <a:xfrm>
          <a:off x="132616" y="1589742"/>
          <a:ext cx="155926" cy="15592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106D45-1FE1-4B9E-9520-82C222DC09A2}">
      <dsp:nvSpPr>
        <dsp:cNvPr id="0" name=""/>
        <dsp:cNvSpPr/>
      </dsp:nvSpPr>
      <dsp:spPr>
        <a:xfrm>
          <a:off x="241765" y="1371445"/>
          <a:ext cx="155926" cy="155926"/>
        </a:xfrm>
        <a:prstGeom prst="ellipse">
          <a:avLst/>
        </a:prstGeom>
        <a:solidFill>
          <a:schemeClr val="accent4">
            <a:hueOff val="577538"/>
            <a:satOff val="-2665"/>
            <a:lumOff val="9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7E791B-723D-4A2B-B022-E1FA6AB9A6BC}">
      <dsp:nvSpPr>
        <dsp:cNvPr id="0" name=""/>
        <dsp:cNvSpPr/>
      </dsp:nvSpPr>
      <dsp:spPr>
        <a:xfrm>
          <a:off x="503721" y="1415104"/>
          <a:ext cx="245027" cy="245027"/>
        </a:xfrm>
        <a:prstGeom prst="ellipse">
          <a:avLst/>
        </a:prstGeom>
        <a:solidFill>
          <a:schemeClr val="accent4">
            <a:hueOff val="1155077"/>
            <a:satOff val="-5330"/>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FC225F-7625-41DC-BAD7-05A9280C9DA5}">
      <dsp:nvSpPr>
        <dsp:cNvPr id="0" name=""/>
        <dsp:cNvSpPr/>
      </dsp:nvSpPr>
      <dsp:spPr>
        <a:xfrm>
          <a:off x="722018" y="1174978"/>
          <a:ext cx="155926" cy="155926"/>
        </a:xfrm>
        <a:prstGeom prst="ellipse">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16EB2-5C7A-4D80-85BE-4597F8963841}">
      <dsp:nvSpPr>
        <dsp:cNvPr id="0" name=""/>
        <dsp:cNvSpPr/>
      </dsp:nvSpPr>
      <dsp:spPr>
        <a:xfrm>
          <a:off x="1005804" y="1087659"/>
          <a:ext cx="155926" cy="155926"/>
        </a:xfrm>
        <a:prstGeom prst="ellipse">
          <a:avLst/>
        </a:prstGeom>
        <a:solidFill>
          <a:schemeClr val="accent4">
            <a:hueOff val="2310154"/>
            <a:satOff val="-10660"/>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AD8B4A-8F31-45D2-B40B-BB004D00F8AD}">
      <dsp:nvSpPr>
        <dsp:cNvPr id="0" name=""/>
        <dsp:cNvSpPr/>
      </dsp:nvSpPr>
      <dsp:spPr>
        <a:xfrm>
          <a:off x="1355079" y="1240467"/>
          <a:ext cx="155926" cy="155926"/>
        </a:xfrm>
        <a:prstGeom prst="ellipse">
          <a:avLst/>
        </a:prstGeom>
        <a:solidFill>
          <a:schemeClr val="accent4">
            <a:hueOff val="2887692"/>
            <a:satOff val="-13324"/>
            <a:lumOff val="49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17EBC8-587A-4349-A0EF-B99B78F97C59}">
      <dsp:nvSpPr>
        <dsp:cNvPr id="0" name=""/>
        <dsp:cNvSpPr/>
      </dsp:nvSpPr>
      <dsp:spPr>
        <a:xfrm>
          <a:off x="1573376" y="1349615"/>
          <a:ext cx="245027" cy="245027"/>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8B2A09-61EF-4C2C-8B36-DE09ED984218}">
      <dsp:nvSpPr>
        <dsp:cNvPr id="0" name=""/>
        <dsp:cNvSpPr/>
      </dsp:nvSpPr>
      <dsp:spPr>
        <a:xfrm>
          <a:off x="1878992" y="1589742"/>
          <a:ext cx="155926" cy="155926"/>
        </a:xfrm>
        <a:prstGeom prst="ellipse">
          <a:avLst/>
        </a:prstGeom>
        <a:solidFill>
          <a:schemeClr val="accent4">
            <a:hueOff val="4042769"/>
            <a:satOff val="-18654"/>
            <a:lumOff val="68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05773-A749-4B6F-9698-B0AA3786CFCD}">
      <dsp:nvSpPr>
        <dsp:cNvPr id="0" name=""/>
        <dsp:cNvSpPr/>
      </dsp:nvSpPr>
      <dsp:spPr>
        <a:xfrm>
          <a:off x="2009970" y="1829869"/>
          <a:ext cx="155926" cy="155926"/>
        </a:xfrm>
        <a:prstGeom prst="ellipse">
          <a:avLst/>
        </a:prstGeom>
        <a:solidFill>
          <a:schemeClr val="accent4">
            <a:hueOff val="4620308"/>
            <a:satOff val="-21319"/>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79AC7-49FC-4240-BA73-A439ABF9EC81}">
      <dsp:nvSpPr>
        <dsp:cNvPr id="0" name=""/>
        <dsp:cNvSpPr/>
      </dsp:nvSpPr>
      <dsp:spPr>
        <a:xfrm>
          <a:off x="874826" y="1371445"/>
          <a:ext cx="400953" cy="400953"/>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9B979-A989-4C90-99E2-ABC910613286}">
      <dsp:nvSpPr>
        <dsp:cNvPr id="0" name=""/>
        <dsp:cNvSpPr/>
      </dsp:nvSpPr>
      <dsp:spPr>
        <a:xfrm>
          <a:off x="23467" y="2200974"/>
          <a:ext cx="155926" cy="155926"/>
        </a:xfrm>
        <a:prstGeom prst="ellipse">
          <a:avLst/>
        </a:prstGeom>
        <a:solidFill>
          <a:schemeClr val="accent4">
            <a:hueOff val="5775385"/>
            <a:satOff val="-26649"/>
            <a:lumOff val="9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23739C-9E0E-4560-BF18-1165589A7014}">
      <dsp:nvSpPr>
        <dsp:cNvPr id="0" name=""/>
        <dsp:cNvSpPr/>
      </dsp:nvSpPr>
      <dsp:spPr>
        <a:xfrm>
          <a:off x="154446" y="2397441"/>
          <a:ext cx="245027" cy="245027"/>
        </a:xfrm>
        <a:prstGeom prst="ellipse">
          <a:avLst/>
        </a:prstGeom>
        <a:solidFill>
          <a:schemeClr val="accent4">
            <a:hueOff val="6352923"/>
            <a:satOff val="-29314"/>
            <a:lumOff val="1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18938F-369D-4A71-980D-AA4F9FE7AA3F}">
      <dsp:nvSpPr>
        <dsp:cNvPr id="0" name=""/>
        <dsp:cNvSpPr/>
      </dsp:nvSpPr>
      <dsp:spPr>
        <a:xfrm>
          <a:off x="481891" y="2572079"/>
          <a:ext cx="356403" cy="356403"/>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33AC8B-812D-45E0-8708-1FF44589986D}">
      <dsp:nvSpPr>
        <dsp:cNvPr id="0" name=""/>
        <dsp:cNvSpPr/>
      </dsp:nvSpPr>
      <dsp:spPr>
        <a:xfrm>
          <a:off x="940315" y="2855865"/>
          <a:ext cx="155926" cy="155926"/>
        </a:xfrm>
        <a:prstGeom prst="ellipse">
          <a:avLst/>
        </a:prstGeom>
        <a:solidFill>
          <a:schemeClr val="accent4">
            <a:hueOff val="7508000"/>
            <a:satOff val="-34644"/>
            <a:lumOff val="1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B58DEC-84A1-44BB-9C0B-154FC43ADB08}">
      <dsp:nvSpPr>
        <dsp:cNvPr id="0" name=""/>
        <dsp:cNvSpPr/>
      </dsp:nvSpPr>
      <dsp:spPr>
        <a:xfrm>
          <a:off x="1027634" y="2572079"/>
          <a:ext cx="245027" cy="245027"/>
        </a:xfrm>
        <a:prstGeom prst="ellipse">
          <a:avLst/>
        </a:prstGeom>
        <a:solidFill>
          <a:schemeClr val="accent4">
            <a:hueOff val="8085538"/>
            <a:satOff val="-37308"/>
            <a:lumOff val="1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76A736-45D3-469C-805F-F200776B3709}">
      <dsp:nvSpPr>
        <dsp:cNvPr id="0" name=""/>
        <dsp:cNvSpPr/>
      </dsp:nvSpPr>
      <dsp:spPr>
        <a:xfrm>
          <a:off x="1245931" y="2877694"/>
          <a:ext cx="155926" cy="155926"/>
        </a:xfrm>
        <a:prstGeom prst="ellipse">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8FBA28-CA8C-4E00-AE5E-8CFA2A0B2F12}">
      <dsp:nvSpPr>
        <dsp:cNvPr id="0" name=""/>
        <dsp:cNvSpPr/>
      </dsp:nvSpPr>
      <dsp:spPr>
        <a:xfrm>
          <a:off x="1442398" y="2528419"/>
          <a:ext cx="356403" cy="356403"/>
        </a:xfrm>
        <a:prstGeom prst="ellipse">
          <a:avLst/>
        </a:prstGeom>
        <a:solidFill>
          <a:schemeClr val="accent4">
            <a:hueOff val="9240615"/>
            <a:satOff val="-4263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1DCEFA-D199-42F7-8E48-1A712A1A61A9}">
      <dsp:nvSpPr>
        <dsp:cNvPr id="0" name=""/>
        <dsp:cNvSpPr/>
      </dsp:nvSpPr>
      <dsp:spPr>
        <a:xfrm>
          <a:off x="1922652" y="2441100"/>
          <a:ext cx="245027" cy="245027"/>
        </a:xfrm>
        <a:prstGeom prst="ellipse">
          <a:avLst/>
        </a:prstGeom>
        <a:solidFill>
          <a:schemeClr val="accent4">
            <a:hueOff val="9818154"/>
            <a:satOff val="-45303"/>
            <a:lumOff val="1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71879-19DE-4AEA-80F4-3AAF45FB78F5}">
      <dsp:nvSpPr>
        <dsp:cNvPr id="0" name=""/>
        <dsp:cNvSpPr/>
      </dsp:nvSpPr>
      <dsp:spPr>
        <a:xfrm>
          <a:off x="2167679" y="1414741"/>
          <a:ext cx="719610" cy="1373814"/>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FBEAD1-F51B-499C-9AC9-B893CAD38C02}">
      <dsp:nvSpPr>
        <dsp:cNvPr id="0" name=""/>
        <dsp:cNvSpPr/>
      </dsp:nvSpPr>
      <dsp:spPr>
        <a:xfrm>
          <a:off x="2756451" y="1414741"/>
          <a:ext cx="719610" cy="1373814"/>
        </a:xfrm>
        <a:prstGeom prst="chevron">
          <a:avLst>
            <a:gd name="adj" fmla="val 6231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98FAB4-C2E6-4B33-AC9B-EB02D1A2955B}">
      <dsp:nvSpPr>
        <dsp:cNvPr id="0" name=""/>
        <dsp:cNvSpPr/>
      </dsp:nvSpPr>
      <dsp:spPr>
        <a:xfrm>
          <a:off x="3623254" y="1317280"/>
          <a:ext cx="1668187" cy="1668187"/>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C" sz="1600" kern="1200" dirty="0"/>
            <a:t>PYMES del sector agroindustrial en el cantón Rumiñahui </a:t>
          </a:r>
        </a:p>
      </dsp:txBody>
      <dsp:txXfrm>
        <a:off x="3867554" y="1561580"/>
        <a:ext cx="1179587" cy="1179587"/>
      </dsp:txXfrm>
    </dsp:sp>
    <dsp:sp modelId="{E8E22198-422E-4F08-872E-6EBF6756F7BD}">
      <dsp:nvSpPr>
        <dsp:cNvPr id="0" name=""/>
        <dsp:cNvSpPr/>
      </dsp:nvSpPr>
      <dsp:spPr>
        <a:xfrm>
          <a:off x="3093536" y="3234882"/>
          <a:ext cx="1962573" cy="1210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just" defTabSz="889000">
            <a:lnSpc>
              <a:spcPct val="90000"/>
            </a:lnSpc>
            <a:spcBef>
              <a:spcPct val="0"/>
            </a:spcBef>
            <a:spcAft>
              <a:spcPct val="35000"/>
            </a:spcAft>
            <a:buNone/>
          </a:pPr>
          <a:r>
            <a:rPr lang="es-EC" sz="2000" kern="1200" dirty="0"/>
            <a:t>Para optimizar la carga fiscal y tener impacto sobre la productividad</a:t>
          </a:r>
        </a:p>
      </dsp:txBody>
      <dsp:txXfrm>
        <a:off x="3093536" y="3234882"/>
        <a:ext cx="1962573" cy="121025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F875A-6868-4E84-BDB7-67099AEB2A01}">
      <dsp:nvSpPr>
        <dsp:cNvPr id="0" name=""/>
        <dsp:cNvSpPr/>
      </dsp:nvSpPr>
      <dsp:spPr>
        <a:xfrm>
          <a:off x="618058" y="843581"/>
          <a:ext cx="4425362" cy="4425362"/>
        </a:xfrm>
        <a:prstGeom prst="blockArc">
          <a:avLst>
            <a:gd name="adj1" fmla="val 10800000"/>
            <a:gd name="adj2" fmla="val 16200000"/>
            <a:gd name="adj3" fmla="val 464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0C602A-ABA4-49A3-9306-8C865266BDF9}">
      <dsp:nvSpPr>
        <dsp:cNvPr id="0" name=""/>
        <dsp:cNvSpPr/>
      </dsp:nvSpPr>
      <dsp:spPr>
        <a:xfrm>
          <a:off x="618058" y="843581"/>
          <a:ext cx="4425362" cy="4425362"/>
        </a:xfrm>
        <a:prstGeom prst="blockArc">
          <a:avLst>
            <a:gd name="adj1" fmla="val 5400000"/>
            <a:gd name="adj2" fmla="val 10800000"/>
            <a:gd name="adj3" fmla="val 4640"/>
          </a:avLst>
        </a:prstGeom>
        <a:solidFill>
          <a:schemeClr val="accent3">
            <a:hueOff val="1807066"/>
            <a:satOff val="66667"/>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82993E-DCAF-486E-BF13-AAE5A2310A17}">
      <dsp:nvSpPr>
        <dsp:cNvPr id="0" name=""/>
        <dsp:cNvSpPr/>
      </dsp:nvSpPr>
      <dsp:spPr>
        <a:xfrm>
          <a:off x="618058" y="843581"/>
          <a:ext cx="4425362" cy="4425362"/>
        </a:xfrm>
        <a:prstGeom prst="blockArc">
          <a:avLst>
            <a:gd name="adj1" fmla="val 0"/>
            <a:gd name="adj2" fmla="val 5400000"/>
            <a:gd name="adj3" fmla="val 4640"/>
          </a:avLst>
        </a:prstGeom>
        <a:solidFill>
          <a:schemeClr val="accent3">
            <a:hueOff val="903533"/>
            <a:satOff val="33333"/>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F1E989-6B6B-40CC-9A27-3208A6E3DFE9}">
      <dsp:nvSpPr>
        <dsp:cNvPr id="0" name=""/>
        <dsp:cNvSpPr/>
      </dsp:nvSpPr>
      <dsp:spPr>
        <a:xfrm>
          <a:off x="618058" y="843581"/>
          <a:ext cx="4425362" cy="4425362"/>
        </a:xfrm>
        <a:prstGeom prst="blockArc">
          <a:avLst>
            <a:gd name="adj1" fmla="val 16200000"/>
            <a:gd name="adj2" fmla="val 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A42DDA-75E4-4EA9-9289-53F42CFEF8A8}">
      <dsp:nvSpPr>
        <dsp:cNvPr id="0" name=""/>
        <dsp:cNvSpPr/>
      </dsp:nvSpPr>
      <dsp:spPr>
        <a:xfrm>
          <a:off x="1791088" y="1992015"/>
          <a:ext cx="2036939" cy="203693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Mediante la aplicación</a:t>
          </a:r>
        </a:p>
      </dsp:txBody>
      <dsp:txXfrm>
        <a:off x="2089391" y="2290318"/>
        <a:ext cx="1440333" cy="1440333"/>
      </dsp:txXfrm>
    </dsp:sp>
    <dsp:sp modelId="{7E4D725C-D078-4C4B-A9C3-61D3D7474D3B}">
      <dsp:nvSpPr>
        <dsp:cNvPr id="0" name=""/>
        <dsp:cNvSpPr/>
      </dsp:nvSpPr>
      <dsp:spPr>
        <a:xfrm>
          <a:off x="1776325" y="235039"/>
          <a:ext cx="2108829" cy="131974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Estrategias fiscales</a:t>
          </a:r>
        </a:p>
      </dsp:txBody>
      <dsp:txXfrm>
        <a:off x="2085156" y="428311"/>
        <a:ext cx="1491167" cy="933201"/>
      </dsp:txXfrm>
    </dsp:sp>
    <dsp:sp modelId="{401A0690-42B1-4ACF-BA53-722068C59312}">
      <dsp:nvSpPr>
        <dsp:cNvPr id="0" name=""/>
        <dsp:cNvSpPr/>
      </dsp:nvSpPr>
      <dsp:spPr>
        <a:xfrm>
          <a:off x="3988443" y="2198003"/>
          <a:ext cx="2007294" cy="1716519"/>
        </a:xfrm>
        <a:prstGeom prst="ellips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Parámetros de comunicación</a:t>
          </a:r>
        </a:p>
      </dsp:txBody>
      <dsp:txXfrm>
        <a:off x="4282404" y="2449381"/>
        <a:ext cx="1419372" cy="1213763"/>
      </dsp:txXfrm>
    </dsp:sp>
    <dsp:sp modelId="{478D6BF2-4D08-496C-9E5A-635FFFF48D0A}">
      <dsp:nvSpPr>
        <dsp:cNvPr id="0" name=""/>
        <dsp:cNvSpPr/>
      </dsp:nvSpPr>
      <dsp:spPr>
        <a:xfrm>
          <a:off x="1291390" y="4461623"/>
          <a:ext cx="3078698" cy="1511979"/>
        </a:xfrm>
        <a:prstGeom prst="ellips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Aprovechamiento optimo </a:t>
          </a:r>
        </a:p>
      </dsp:txBody>
      <dsp:txXfrm>
        <a:off x="1742255" y="4683047"/>
        <a:ext cx="2176968" cy="1069131"/>
      </dsp:txXfrm>
    </dsp:sp>
    <dsp:sp modelId="{8CECF946-A5F3-42C7-96C1-2313E0A3AA18}">
      <dsp:nvSpPr>
        <dsp:cNvPr id="0" name=""/>
        <dsp:cNvSpPr/>
      </dsp:nvSpPr>
      <dsp:spPr>
        <a:xfrm>
          <a:off x="-241733" y="2383229"/>
          <a:ext cx="1822246" cy="1346066"/>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Incentivos tributarios </a:t>
          </a:r>
        </a:p>
      </dsp:txBody>
      <dsp:txXfrm>
        <a:off x="25129" y="2580356"/>
        <a:ext cx="1288522" cy="951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86086-C3E0-4059-A682-3E40093CD2B6}">
      <dsp:nvSpPr>
        <dsp:cNvPr id="0" name=""/>
        <dsp:cNvSpPr/>
      </dsp:nvSpPr>
      <dsp:spPr>
        <a:xfrm>
          <a:off x="0" y="563195"/>
          <a:ext cx="3746004" cy="31283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s-EC" sz="2200" kern="1200" dirty="0"/>
            <a:t>Capítulo I: Planteamiento del problema</a:t>
          </a:r>
        </a:p>
        <a:p>
          <a:pPr marL="0" lvl="0" indent="0" algn="just" defTabSz="977900">
            <a:lnSpc>
              <a:spcPct val="90000"/>
            </a:lnSpc>
            <a:spcBef>
              <a:spcPct val="0"/>
            </a:spcBef>
            <a:spcAft>
              <a:spcPct val="35000"/>
            </a:spcAft>
            <a:buNone/>
          </a:pPr>
          <a:r>
            <a:rPr lang="es-EC" sz="2200" kern="1200" dirty="0"/>
            <a:t>Capítulo II: Marco </a:t>
          </a:r>
          <a:r>
            <a:rPr lang="es-EC" sz="2200" kern="1200" dirty="0" err="1"/>
            <a:t>teorico</a:t>
          </a:r>
          <a:r>
            <a:rPr lang="es-EC" sz="2200" kern="1200" dirty="0"/>
            <a:t>, legal y referencial</a:t>
          </a:r>
        </a:p>
        <a:p>
          <a:pPr marL="0" lvl="0" indent="0" algn="just" defTabSz="977900">
            <a:lnSpc>
              <a:spcPct val="90000"/>
            </a:lnSpc>
            <a:spcBef>
              <a:spcPct val="0"/>
            </a:spcBef>
            <a:spcAft>
              <a:spcPct val="35000"/>
            </a:spcAft>
            <a:buNone/>
          </a:pPr>
          <a:r>
            <a:rPr lang="es-EC" sz="2200" kern="1200" dirty="0"/>
            <a:t>Capítulo III: Metodología</a:t>
          </a:r>
        </a:p>
        <a:p>
          <a:pPr marL="0" lvl="0" indent="0" algn="just" defTabSz="977900">
            <a:lnSpc>
              <a:spcPct val="90000"/>
            </a:lnSpc>
            <a:spcBef>
              <a:spcPct val="0"/>
            </a:spcBef>
            <a:spcAft>
              <a:spcPct val="35000"/>
            </a:spcAft>
            <a:buNone/>
          </a:pPr>
          <a:r>
            <a:rPr lang="es-EC" sz="2200" kern="1200" dirty="0"/>
            <a:t>Capítulo IV: Análisis de datos</a:t>
          </a:r>
        </a:p>
        <a:p>
          <a:pPr marL="0" lvl="0" indent="0" algn="just" defTabSz="977900">
            <a:lnSpc>
              <a:spcPct val="90000"/>
            </a:lnSpc>
            <a:spcBef>
              <a:spcPct val="0"/>
            </a:spcBef>
            <a:spcAft>
              <a:spcPct val="35000"/>
            </a:spcAft>
            <a:buNone/>
          </a:pPr>
          <a:r>
            <a:rPr lang="es-EC" sz="2200" kern="1200" dirty="0"/>
            <a:t>Capítulo V: Conclusiones y recomendaciones</a:t>
          </a:r>
        </a:p>
      </dsp:txBody>
      <dsp:txXfrm>
        <a:off x="0" y="563195"/>
        <a:ext cx="3746004" cy="3128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C9623-6A9B-42E3-9C06-1853CA9C4685}">
      <dsp:nvSpPr>
        <dsp:cNvPr id="0" name=""/>
        <dsp:cNvSpPr/>
      </dsp:nvSpPr>
      <dsp:spPr>
        <a:xfrm>
          <a:off x="9706" y="0"/>
          <a:ext cx="2901116" cy="13860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EC" sz="1700" kern="1200" dirty="0"/>
            <a:t>Constantes reformas en la política fiscal</a:t>
          </a:r>
        </a:p>
      </dsp:txBody>
      <dsp:txXfrm>
        <a:off x="50303" y="40597"/>
        <a:ext cx="2819922" cy="1304884"/>
      </dsp:txXfrm>
    </dsp:sp>
    <dsp:sp modelId="{6CDF0512-0D99-4692-848B-BC110D04E0EF}">
      <dsp:nvSpPr>
        <dsp:cNvPr id="0" name=""/>
        <dsp:cNvSpPr/>
      </dsp:nvSpPr>
      <dsp:spPr>
        <a:xfrm>
          <a:off x="2960123" y="333300"/>
          <a:ext cx="1096659" cy="7194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just" defTabSz="622300">
            <a:lnSpc>
              <a:spcPct val="90000"/>
            </a:lnSpc>
            <a:spcBef>
              <a:spcPct val="0"/>
            </a:spcBef>
            <a:spcAft>
              <a:spcPct val="35000"/>
            </a:spcAft>
            <a:buNone/>
          </a:pPr>
          <a:endParaRPr lang="es-EC" sz="1400" kern="1200"/>
        </a:p>
      </dsp:txBody>
      <dsp:txXfrm>
        <a:off x="2960123" y="477195"/>
        <a:ext cx="880816" cy="431686"/>
      </dsp:txXfrm>
    </dsp:sp>
    <dsp:sp modelId="{9415C267-46DE-457A-AA8B-8161F33BF430}">
      <dsp:nvSpPr>
        <dsp:cNvPr id="0" name=""/>
        <dsp:cNvSpPr/>
      </dsp:nvSpPr>
      <dsp:spPr>
        <a:xfrm>
          <a:off x="4071269" y="0"/>
          <a:ext cx="2901116" cy="138607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EC" sz="1700" kern="1200" dirty="0"/>
            <a:t>Desconocimiento en la aplicación de las reformas tributarias (incentivos tributarios)</a:t>
          </a:r>
        </a:p>
      </dsp:txBody>
      <dsp:txXfrm>
        <a:off x="4111866" y="40597"/>
        <a:ext cx="2819922" cy="1304884"/>
      </dsp:txXfrm>
    </dsp:sp>
    <dsp:sp modelId="{9F767517-AF8F-4E04-B127-BF9F00C54F74}">
      <dsp:nvSpPr>
        <dsp:cNvPr id="0" name=""/>
        <dsp:cNvSpPr/>
      </dsp:nvSpPr>
      <dsp:spPr>
        <a:xfrm>
          <a:off x="7041675" y="333300"/>
          <a:ext cx="1056682" cy="71947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just" defTabSz="622300">
            <a:lnSpc>
              <a:spcPct val="90000"/>
            </a:lnSpc>
            <a:spcBef>
              <a:spcPct val="0"/>
            </a:spcBef>
            <a:spcAft>
              <a:spcPct val="35000"/>
            </a:spcAft>
            <a:buNone/>
          </a:pPr>
          <a:endParaRPr lang="es-EC" sz="1400" kern="1200"/>
        </a:p>
      </dsp:txBody>
      <dsp:txXfrm>
        <a:off x="7041675" y="477195"/>
        <a:ext cx="840839" cy="431686"/>
      </dsp:txXfrm>
    </dsp:sp>
    <dsp:sp modelId="{87621E3E-FD0A-4C40-89BC-4D9048F5C222}">
      <dsp:nvSpPr>
        <dsp:cNvPr id="0" name=""/>
        <dsp:cNvSpPr/>
      </dsp:nvSpPr>
      <dsp:spPr>
        <a:xfrm>
          <a:off x="8132832" y="0"/>
          <a:ext cx="2901116" cy="138607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EC" sz="1700" kern="1200" dirty="0"/>
            <a:t>Limitado aprovechamiento de incentivos tributarios que mejore la productividad de las empresas agroindustriales</a:t>
          </a:r>
        </a:p>
      </dsp:txBody>
      <dsp:txXfrm>
        <a:off x="8173429" y="40597"/>
        <a:ext cx="2819922" cy="13048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9B94B-A5CD-4B95-98D5-B537B67DA8A9}">
      <dsp:nvSpPr>
        <dsp:cNvPr id="0" name=""/>
        <dsp:cNvSpPr/>
      </dsp:nvSpPr>
      <dsp:spPr>
        <a:xfrm>
          <a:off x="0" y="568466"/>
          <a:ext cx="1988854" cy="453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E7B1DE-BA74-4268-9034-7721A493960D}">
      <dsp:nvSpPr>
        <dsp:cNvPr id="0" name=""/>
        <dsp:cNvSpPr/>
      </dsp:nvSpPr>
      <dsp:spPr>
        <a:xfrm>
          <a:off x="99442" y="302786"/>
          <a:ext cx="1392197"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2" tIns="0" rIns="52622" bIns="0" numCol="1" spcCol="1270" anchor="ctr" anchorCtr="0">
          <a:noAutofit/>
        </a:bodyPr>
        <a:lstStyle/>
        <a:p>
          <a:pPr marL="0" lvl="0" indent="0" algn="l" defTabSz="800100">
            <a:lnSpc>
              <a:spcPct val="90000"/>
            </a:lnSpc>
            <a:spcBef>
              <a:spcPct val="0"/>
            </a:spcBef>
            <a:spcAft>
              <a:spcPct val="35000"/>
            </a:spcAft>
            <a:buNone/>
          </a:pPr>
          <a:r>
            <a:rPr lang="es-EC" sz="1800" kern="1200" dirty="0"/>
            <a:t>Mecanismos</a:t>
          </a:r>
        </a:p>
      </dsp:txBody>
      <dsp:txXfrm>
        <a:off x="125381" y="328725"/>
        <a:ext cx="1340319" cy="479482"/>
      </dsp:txXfrm>
    </dsp:sp>
    <dsp:sp modelId="{2932D202-9FE9-4E2F-AF11-7F4C18A6482B}">
      <dsp:nvSpPr>
        <dsp:cNvPr id="0" name=""/>
        <dsp:cNvSpPr/>
      </dsp:nvSpPr>
      <dsp:spPr>
        <a:xfrm>
          <a:off x="0" y="1384946"/>
          <a:ext cx="1988854" cy="453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1D17C0-36B0-41EE-8F2D-110AEEF84E91}">
      <dsp:nvSpPr>
        <dsp:cNvPr id="0" name=""/>
        <dsp:cNvSpPr/>
      </dsp:nvSpPr>
      <dsp:spPr>
        <a:xfrm>
          <a:off x="99442" y="1119266"/>
          <a:ext cx="1392197"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2" tIns="0" rIns="52622" bIns="0" numCol="1" spcCol="1270" anchor="ctr" anchorCtr="0">
          <a:noAutofit/>
        </a:bodyPr>
        <a:lstStyle/>
        <a:p>
          <a:pPr marL="0" lvl="0" indent="0" algn="l" defTabSz="800100">
            <a:lnSpc>
              <a:spcPct val="90000"/>
            </a:lnSpc>
            <a:spcBef>
              <a:spcPct val="0"/>
            </a:spcBef>
            <a:spcAft>
              <a:spcPct val="35000"/>
            </a:spcAft>
            <a:buNone/>
          </a:pPr>
          <a:r>
            <a:rPr lang="es-EC" sz="1800" kern="1200" dirty="0"/>
            <a:t>Económicos </a:t>
          </a:r>
        </a:p>
      </dsp:txBody>
      <dsp:txXfrm>
        <a:off x="125381" y="1145205"/>
        <a:ext cx="1340319" cy="479482"/>
      </dsp:txXfrm>
    </dsp:sp>
    <dsp:sp modelId="{E12E3C12-FFAB-494D-82EC-50A3D3155EB6}">
      <dsp:nvSpPr>
        <dsp:cNvPr id="0" name=""/>
        <dsp:cNvSpPr/>
      </dsp:nvSpPr>
      <dsp:spPr>
        <a:xfrm>
          <a:off x="0" y="2201426"/>
          <a:ext cx="1988854" cy="453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384992-B1F0-4419-AE57-DF438515494D}">
      <dsp:nvSpPr>
        <dsp:cNvPr id="0" name=""/>
        <dsp:cNvSpPr/>
      </dsp:nvSpPr>
      <dsp:spPr>
        <a:xfrm>
          <a:off x="99442" y="1935746"/>
          <a:ext cx="1392197" cy="5313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22" tIns="0" rIns="52622" bIns="0" numCol="1" spcCol="1270" anchor="ctr" anchorCtr="0">
          <a:noAutofit/>
        </a:bodyPr>
        <a:lstStyle/>
        <a:p>
          <a:pPr marL="0" lvl="0" indent="0" algn="l" defTabSz="800100">
            <a:lnSpc>
              <a:spcPct val="90000"/>
            </a:lnSpc>
            <a:spcBef>
              <a:spcPct val="0"/>
            </a:spcBef>
            <a:spcAft>
              <a:spcPct val="35000"/>
            </a:spcAft>
            <a:buNone/>
          </a:pPr>
          <a:r>
            <a:rPr lang="es-EC" sz="1800" kern="1200" dirty="0"/>
            <a:t>Jurídicos</a:t>
          </a:r>
        </a:p>
      </dsp:txBody>
      <dsp:txXfrm>
        <a:off x="125381" y="1961685"/>
        <a:ext cx="1340319"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C1854-F048-46CC-98F8-03B172F70CAE}">
      <dsp:nvSpPr>
        <dsp:cNvPr id="0" name=""/>
        <dsp:cNvSpPr/>
      </dsp:nvSpPr>
      <dsp:spPr>
        <a:xfrm>
          <a:off x="0" y="0"/>
          <a:ext cx="7564787" cy="1656000"/>
        </a:xfrm>
        <a:prstGeom prst="right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5D850CD-182A-4EC9-8070-002C9E944463}">
      <dsp:nvSpPr>
        <dsp:cNvPr id="0" name=""/>
        <dsp:cNvSpPr/>
      </dsp:nvSpPr>
      <dsp:spPr>
        <a:xfrm>
          <a:off x="5726177" y="422730"/>
          <a:ext cx="1420244"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es-EC" sz="1600" kern="1200"/>
            <a:t>MATRIZ PRODUCTIVA</a:t>
          </a:r>
          <a:endParaRPr lang="es-EC" sz="1600" kern="1200" dirty="0"/>
        </a:p>
      </dsp:txBody>
      <dsp:txXfrm>
        <a:off x="5726177" y="422730"/>
        <a:ext cx="1420244" cy="828000"/>
      </dsp:txXfrm>
    </dsp:sp>
    <dsp:sp modelId="{F02DCA73-39DE-4ABD-A8DE-781DAFD7BDB8}">
      <dsp:nvSpPr>
        <dsp:cNvPr id="0" name=""/>
        <dsp:cNvSpPr/>
      </dsp:nvSpPr>
      <dsp:spPr>
        <a:xfrm>
          <a:off x="4021884" y="422730"/>
          <a:ext cx="1420244"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es-EC" sz="1600" kern="1200"/>
            <a:t>COPCI </a:t>
          </a:r>
          <a:endParaRPr lang="es-EC" sz="1600" kern="1200" dirty="0"/>
        </a:p>
      </dsp:txBody>
      <dsp:txXfrm>
        <a:off x="4021884" y="422730"/>
        <a:ext cx="1420244" cy="828000"/>
      </dsp:txXfrm>
    </dsp:sp>
    <dsp:sp modelId="{05ABE067-5FE1-49D0-AF75-6D625AD15BB8}">
      <dsp:nvSpPr>
        <dsp:cNvPr id="0" name=""/>
        <dsp:cNvSpPr/>
      </dsp:nvSpPr>
      <dsp:spPr>
        <a:xfrm>
          <a:off x="2317590" y="422730"/>
          <a:ext cx="1420244"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es-EC" sz="1600" kern="1200"/>
            <a:t>PRODUCCION</a:t>
          </a:r>
          <a:endParaRPr lang="es-EC" sz="1600" kern="1200" dirty="0"/>
        </a:p>
      </dsp:txBody>
      <dsp:txXfrm>
        <a:off x="2317590" y="422730"/>
        <a:ext cx="1420244" cy="828000"/>
      </dsp:txXfrm>
    </dsp:sp>
    <dsp:sp modelId="{BC1CCDBF-B780-4684-ABCC-0127ECCCB44E}">
      <dsp:nvSpPr>
        <dsp:cNvPr id="0" name=""/>
        <dsp:cNvSpPr/>
      </dsp:nvSpPr>
      <dsp:spPr>
        <a:xfrm>
          <a:off x="613297" y="422730"/>
          <a:ext cx="1420244"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es-EC" sz="1600" kern="1200"/>
            <a:t>Reformas tributarias</a:t>
          </a:r>
          <a:endParaRPr lang="es-EC" sz="1600" kern="1200" dirty="0"/>
        </a:p>
      </dsp:txBody>
      <dsp:txXfrm>
        <a:off x="613297" y="422730"/>
        <a:ext cx="1420244" cy="828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8B0E9-432A-43D9-A3F0-B11E09F7939A}">
      <dsp:nvSpPr>
        <dsp:cNvPr id="0" name=""/>
        <dsp:cNvSpPr/>
      </dsp:nvSpPr>
      <dsp:spPr>
        <a:xfrm>
          <a:off x="63207" y="838153"/>
          <a:ext cx="1307104" cy="7474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2007  2017</a:t>
          </a:r>
        </a:p>
      </dsp:txBody>
      <dsp:txXfrm>
        <a:off x="63207" y="838153"/>
        <a:ext cx="1307104" cy="7474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D2C1D-902E-4425-B6D9-0C9A5BFA6D81}">
      <dsp:nvSpPr>
        <dsp:cNvPr id="0" name=""/>
        <dsp:cNvSpPr/>
      </dsp:nvSpPr>
      <dsp:spPr>
        <a:xfrm>
          <a:off x="305678" y="287"/>
          <a:ext cx="989743" cy="593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Ingresos</a:t>
          </a:r>
        </a:p>
      </dsp:txBody>
      <dsp:txXfrm>
        <a:off x="305678" y="287"/>
        <a:ext cx="989743" cy="593845"/>
      </dsp:txXfrm>
    </dsp:sp>
    <dsp:sp modelId="{D39A4F04-C56D-44A7-B86F-747DFA60D3C0}">
      <dsp:nvSpPr>
        <dsp:cNvPr id="0" name=""/>
        <dsp:cNvSpPr/>
      </dsp:nvSpPr>
      <dsp:spPr>
        <a:xfrm>
          <a:off x="305678" y="693108"/>
          <a:ext cx="989743" cy="593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Utilidad</a:t>
          </a:r>
        </a:p>
      </dsp:txBody>
      <dsp:txXfrm>
        <a:off x="305678" y="693108"/>
        <a:ext cx="989743" cy="593845"/>
      </dsp:txXfrm>
    </dsp:sp>
    <dsp:sp modelId="{2260117C-A475-4694-9B45-9E323941D268}">
      <dsp:nvSpPr>
        <dsp:cNvPr id="0" name=""/>
        <dsp:cNvSpPr/>
      </dsp:nvSpPr>
      <dsp:spPr>
        <a:xfrm>
          <a:off x="305678" y="1385928"/>
          <a:ext cx="989743" cy="593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Liquidez</a:t>
          </a:r>
        </a:p>
      </dsp:txBody>
      <dsp:txXfrm>
        <a:off x="305678" y="1385928"/>
        <a:ext cx="989743" cy="5938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A235B-010B-4E0B-A8F2-EFBF840A09DD}">
      <dsp:nvSpPr>
        <dsp:cNvPr id="0" name=""/>
        <dsp:cNvSpPr/>
      </dsp:nvSpPr>
      <dsp:spPr>
        <a:xfrm>
          <a:off x="151585" y="1016754"/>
          <a:ext cx="3177846" cy="993076"/>
        </a:xfrm>
        <a:prstGeom prst="rect">
          <a:avLst/>
        </a:prstGeom>
        <a:solidFill>
          <a:schemeClr val="lt1">
            <a:alpha val="55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2644" tIns="91440" rIns="91440" bIns="91440" numCol="1" spcCol="1270" anchor="ctr" anchorCtr="0">
          <a:noAutofit/>
        </a:bodyPr>
        <a:lstStyle/>
        <a:p>
          <a:pPr marL="0" lvl="0" indent="0" algn="ctr" defTabSz="1066800" rtl="0">
            <a:lnSpc>
              <a:spcPct val="90000"/>
            </a:lnSpc>
            <a:spcBef>
              <a:spcPct val="0"/>
            </a:spcBef>
            <a:spcAft>
              <a:spcPct val="35000"/>
            </a:spcAft>
            <a:buNone/>
          </a:pPr>
          <a:r>
            <a:rPr lang="es-ES" sz="2400" b="1" kern="1200" dirty="0">
              <a:latin typeface="Times New Roman" panose="02020603050405020304" pitchFamily="18" charset="0"/>
              <a:cs typeface="Times New Roman" panose="02020603050405020304" pitchFamily="18" charset="0"/>
            </a:rPr>
            <a:t>PYMES</a:t>
          </a:r>
        </a:p>
      </dsp:txBody>
      <dsp:txXfrm>
        <a:off x="151585" y="1016754"/>
        <a:ext cx="3177846" cy="993076"/>
      </dsp:txXfrm>
    </dsp:sp>
    <dsp:sp modelId="{E96B4F9B-84B7-4023-8B30-F7A2086A4366}">
      <dsp:nvSpPr>
        <dsp:cNvPr id="0" name=""/>
        <dsp:cNvSpPr/>
      </dsp:nvSpPr>
      <dsp:spPr>
        <a:xfrm>
          <a:off x="845" y="1088524"/>
          <a:ext cx="789903" cy="916998"/>
        </a:xfrm>
        <a:prstGeom prst="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78C99253-6A70-4473-873D-B2A36642C6C4}">
      <dsp:nvSpPr>
        <dsp:cNvPr id="0" name=""/>
        <dsp:cNvSpPr/>
      </dsp:nvSpPr>
      <dsp:spPr>
        <a:xfrm>
          <a:off x="3832067" y="1193554"/>
          <a:ext cx="3177846" cy="993076"/>
        </a:xfrm>
        <a:prstGeom prst="rect">
          <a:avLst/>
        </a:prstGeom>
        <a:solidFill>
          <a:schemeClr val="lt1">
            <a:alpha val="55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2644" tIns="60960" rIns="60960" bIns="60960" numCol="1" spcCol="1270" anchor="ctr" anchorCtr="0">
          <a:noAutofit/>
        </a:bodyPr>
        <a:lstStyle/>
        <a:p>
          <a:pPr marL="0" lvl="0" indent="0" algn="l" defTabSz="711200" rtl="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Representan el 68% de las compañías en el Ecuador. </a:t>
          </a:r>
        </a:p>
      </dsp:txBody>
      <dsp:txXfrm>
        <a:off x="3832067" y="1193554"/>
        <a:ext cx="3177846" cy="993076"/>
      </dsp:txXfrm>
    </dsp:sp>
    <dsp:sp modelId="{9E980AE1-5837-4D30-9D95-F7AAA54FD89F}">
      <dsp:nvSpPr>
        <dsp:cNvPr id="0" name=""/>
        <dsp:cNvSpPr/>
      </dsp:nvSpPr>
      <dsp:spPr>
        <a:xfrm>
          <a:off x="3647993" y="1166697"/>
          <a:ext cx="838897" cy="1014806"/>
        </a:xfrm>
        <a:prstGeom prst="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EF31C891-072A-4976-9F74-7CF96D4B3103}">
      <dsp:nvSpPr>
        <dsp:cNvPr id="0" name=""/>
        <dsp:cNvSpPr/>
      </dsp:nvSpPr>
      <dsp:spPr>
        <a:xfrm>
          <a:off x="196845" y="2393210"/>
          <a:ext cx="3177846" cy="993076"/>
        </a:xfrm>
        <a:prstGeom prst="rect">
          <a:avLst/>
        </a:prstGeom>
        <a:solidFill>
          <a:schemeClr val="lt1">
            <a:alpha val="55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2644" tIns="60960" rIns="60960" bIns="60960" numCol="1" spcCol="1270" anchor="ctr" anchorCtr="0">
          <a:noAutofit/>
        </a:bodyPr>
        <a:lstStyle/>
        <a:p>
          <a:pPr marL="0" lvl="0" indent="0" algn="l" defTabSz="711200" rtl="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Son fuente de ingreso</a:t>
          </a:r>
        </a:p>
      </dsp:txBody>
      <dsp:txXfrm>
        <a:off x="196845" y="2393210"/>
        <a:ext cx="3177846" cy="993076"/>
      </dsp:txXfrm>
    </dsp:sp>
    <dsp:sp modelId="{E38C5224-CA2A-440E-906A-3004767A4162}">
      <dsp:nvSpPr>
        <dsp:cNvPr id="0" name=""/>
        <dsp:cNvSpPr/>
      </dsp:nvSpPr>
      <dsp:spPr>
        <a:xfrm>
          <a:off x="35082" y="2303414"/>
          <a:ext cx="753859" cy="935433"/>
        </a:xfrm>
        <a:prstGeom prst="rect">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50A5EF55-1F5B-4ED1-A413-BEA1C169F4BA}">
      <dsp:nvSpPr>
        <dsp:cNvPr id="0" name=""/>
        <dsp:cNvSpPr/>
      </dsp:nvSpPr>
      <dsp:spPr>
        <a:xfrm>
          <a:off x="3797831" y="2396341"/>
          <a:ext cx="3177846" cy="993076"/>
        </a:xfrm>
        <a:prstGeom prst="rect">
          <a:avLst/>
        </a:prstGeom>
        <a:solidFill>
          <a:schemeClr val="lt1">
            <a:alpha val="55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2644" tIns="60960" rIns="60960" bIns="60960" numCol="1" spcCol="1270" anchor="ctr" anchorCtr="0">
          <a:noAutofit/>
        </a:bodyPr>
        <a:lstStyle/>
        <a:p>
          <a:pPr marL="0" lvl="0" indent="0" algn="l" defTabSz="711200" rtl="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Generadoras de empleo</a:t>
          </a:r>
        </a:p>
      </dsp:txBody>
      <dsp:txXfrm>
        <a:off x="3797831" y="2396341"/>
        <a:ext cx="3177846" cy="993076"/>
      </dsp:txXfrm>
    </dsp:sp>
    <dsp:sp modelId="{AEFCBB11-72BF-4EC9-BB10-5DCA0BB894E7}">
      <dsp:nvSpPr>
        <dsp:cNvPr id="0" name=""/>
        <dsp:cNvSpPr/>
      </dsp:nvSpPr>
      <dsp:spPr>
        <a:xfrm>
          <a:off x="3644000" y="2300283"/>
          <a:ext cx="737996" cy="947956"/>
        </a:xfrm>
        <a:prstGeom prst="rect">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398EB54D-472D-46B4-81F7-2F8A1D008B2E}">
      <dsp:nvSpPr>
        <dsp:cNvPr id="0" name=""/>
        <dsp:cNvSpPr/>
      </dsp:nvSpPr>
      <dsp:spPr>
        <a:xfrm>
          <a:off x="189817" y="3646514"/>
          <a:ext cx="3177846" cy="993076"/>
        </a:xfrm>
        <a:prstGeom prst="rect">
          <a:avLst/>
        </a:prstGeom>
        <a:solidFill>
          <a:schemeClr val="lt1">
            <a:alpha val="55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2644" tIns="60960" rIns="60960" bIns="60960" numCol="1" spcCol="1270" anchor="ctr" anchorCtr="0">
          <a:noAutofit/>
        </a:bodyPr>
        <a:lstStyle/>
        <a:p>
          <a:pPr marL="0" lvl="0" indent="0" algn="l" defTabSz="711200" rtl="0">
            <a:lnSpc>
              <a:spcPct val="90000"/>
            </a:lnSpc>
            <a:spcBef>
              <a:spcPct val="0"/>
            </a:spcBef>
            <a:spcAft>
              <a:spcPct val="35000"/>
            </a:spcAft>
            <a:buNone/>
          </a:pPr>
          <a:r>
            <a:rPr lang="es-ES" sz="1600" kern="1200">
              <a:latin typeface="Times New Roman" panose="02020603050405020304" pitchFamily="18" charset="0"/>
              <a:cs typeface="Times New Roman" panose="02020603050405020304" pitchFamily="18" charset="0"/>
            </a:rPr>
            <a:t>Contribuyen en el crecimiento económico, </a:t>
          </a:r>
          <a:endParaRPr lang="es-ES" sz="1600" kern="1200" dirty="0">
            <a:latin typeface="Times New Roman" panose="02020603050405020304" pitchFamily="18" charset="0"/>
            <a:cs typeface="Times New Roman" panose="02020603050405020304" pitchFamily="18" charset="0"/>
          </a:endParaRPr>
        </a:p>
      </dsp:txBody>
      <dsp:txXfrm>
        <a:off x="189817" y="3646514"/>
        <a:ext cx="3177846" cy="993076"/>
      </dsp:txXfrm>
    </dsp:sp>
    <dsp:sp modelId="{22CF09C7-CB15-41D5-BAFC-84A9DAB4687C}">
      <dsp:nvSpPr>
        <dsp:cNvPr id="0" name=""/>
        <dsp:cNvSpPr/>
      </dsp:nvSpPr>
      <dsp:spPr>
        <a:xfrm>
          <a:off x="57407" y="3503070"/>
          <a:ext cx="695153" cy="1042730"/>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83000" r="-83000"/>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DF78A86-A7D2-42CC-85F4-1D73D16BBE2D}">
      <dsp:nvSpPr>
        <dsp:cNvPr id="0" name=""/>
        <dsp:cNvSpPr/>
      </dsp:nvSpPr>
      <dsp:spPr>
        <a:xfrm>
          <a:off x="3775506" y="3629247"/>
          <a:ext cx="3177846" cy="993076"/>
        </a:xfrm>
        <a:prstGeom prst="rect">
          <a:avLst/>
        </a:prstGeom>
        <a:solidFill>
          <a:schemeClr val="lt1">
            <a:alpha val="55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2644" tIns="60960" rIns="60960" bIns="60960" numCol="1" spcCol="1270" anchor="ctr" anchorCtr="0">
          <a:noAutofit/>
        </a:bodyPr>
        <a:lstStyle/>
        <a:p>
          <a:pPr marL="0" lvl="0" indent="0" algn="l" defTabSz="711200" rtl="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Aportan en un 26% al PIB no petrolero.</a:t>
          </a:r>
        </a:p>
      </dsp:txBody>
      <dsp:txXfrm>
        <a:off x="3775506" y="3629247"/>
        <a:ext cx="3177846" cy="993076"/>
      </dsp:txXfrm>
    </dsp:sp>
    <dsp:sp modelId="{1DADF0FE-B609-4015-9C69-AD9BB066D74A}">
      <dsp:nvSpPr>
        <dsp:cNvPr id="0" name=""/>
        <dsp:cNvSpPr/>
      </dsp:nvSpPr>
      <dsp:spPr>
        <a:xfrm>
          <a:off x="3636972" y="3520337"/>
          <a:ext cx="707402" cy="973660"/>
        </a:xfrm>
        <a:prstGeom prst="rect">
          <a:avLst/>
        </a:prstGeom>
        <a:blipFill rotWithShape="1">
          <a:blip xmlns:r="http://schemas.openxmlformats.org/officeDocument/2006/relationships" r:embed="rId6"/>
          <a:stretch>
            <a:fillRect/>
          </a:stretch>
        </a:blip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7831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803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6513FEF9-69D0-4F8C-A336-59491FBEDC47}"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0253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004436-CA73-4D53-89B4-2A5C7347BF2F}"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8558177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EB9C5D3-0140-4E75-8D7F-C0623D06DFD7}"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5169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3038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2A698D6B-2C72-4E21-9893-A649C6E2A47D}" type="datetimeFigureOut">
              <a:rPr lang="en-US" smtClean="0"/>
              <a:t>9/7/2018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1474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6811C9-A66C-49F0-970E-F7B68D9109A0}" type="datetimeFigureOut">
              <a:rPr lang="en-US" smtClean="0"/>
              <a:t>9/7/2018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138243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1AE78-96A2-4A23-B183-3B6DB4374FE7}" type="datetimeFigureOut">
              <a:rPr lang="en-US" smtClean="0"/>
              <a:t>9/7/2018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9336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73AE0757-B101-4811-9189-10EB2F458E2D}"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8965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004436-CA73-4D53-89B4-2A5C7347BF2F}"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6587133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7004436-CA73-4D53-89B4-2A5C7347BF2F}" type="datetimeFigureOut">
              <a:rPr lang="en-US" smtClean="0"/>
              <a:t>9/7/2018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242069907"/>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21.xml"/><Relationship Id="rId7" Type="http://schemas.openxmlformats.org/officeDocument/2006/relationships/image" Target="../media/image27.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openxmlformats.org/officeDocument/2006/relationships/image" Target="../media/image31.png"/><Relationship Id="rId5" Type="http://schemas.openxmlformats.org/officeDocument/2006/relationships/diagramColors" Target="../diagrams/colors21.xml"/><Relationship Id="rId10" Type="http://schemas.openxmlformats.org/officeDocument/2006/relationships/image" Target="../media/image30.png"/><Relationship Id="rId4" Type="http://schemas.openxmlformats.org/officeDocument/2006/relationships/diagramQuickStyle" Target="../diagrams/quickStyle21.xml"/><Relationship Id="rId9"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22.xml"/><Relationship Id="rId7" Type="http://schemas.openxmlformats.org/officeDocument/2006/relationships/image" Target="../media/image35.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 Id="rId9"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Layout" Target="../diagrams/layout24.xml"/><Relationship Id="rId7" Type="http://schemas.openxmlformats.org/officeDocument/2006/relationships/image" Target="../media/image42.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44.jpe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58.png"/><Relationship Id="rId7" Type="http://schemas.openxmlformats.org/officeDocument/2006/relationships/diagramColors" Target="../diagrams/colors27.xml"/><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12" Type="http://schemas.openxmlformats.org/officeDocument/2006/relationships/image" Target="../media/image52.jpe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QuickStyle" Target="../diagrams/quickStyle5.xml"/><Relationship Id="rId18" Type="http://schemas.openxmlformats.org/officeDocument/2006/relationships/diagramQuickStyle" Target="../diagrams/quickStyle6.xml"/><Relationship Id="rId26" Type="http://schemas.openxmlformats.org/officeDocument/2006/relationships/diagramData" Target="../diagrams/data8.xml"/><Relationship Id="rId3" Type="http://schemas.openxmlformats.org/officeDocument/2006/relationships/diagramLayout" Target="../diagrams/layout4.xml"/><Relationship Id="rId21" Type="http://schemas.openxmlformats.org/officeDocument/2006/relationships/diagramData" Target="../diagrams/data7.xml"/><Relationship Id="rId7" Type="http://schemas.openxmlformats.org/officeDocument/2006/relationships/image" Target="../media/image5.jpeg"/><Relationship Id="rId12" Type="http://schemas.openxmlformats.org/officeDocument/2006/relationships/diagramLayout" Target="../diagrams/layout5.xml"/><Relationship Id="rId17" Type="http://schemas.openxmlformats.org/officeDocument/2006/relationships/diagramLayout" Target="../diagrams/layout6.xml"/><Relationship Id="rId25" Type="http://schemas.microsoft.com/office/2007/relationships/diagramDrawing" Target="../diagrams/drawing7.xml"/><Relationship Id="rId2" Type="http://schemas.openxmlformats.org/officeDocument/2006/relationships/diagramData" Target="../diagrams/data4.xml"/><Relationship Id="rId16" Type="http://schemas.openxmlformats.org/officeDocument/2006/relationships/diagramData" Target="../diagrams/data6.xml"/><Relationship Id="rId20" Type="http://schemas.microsoft.com/office/2007/relationships/diagramDrawing" Target="../diagrams/drawing6.xml"/><Relationship Id="rId29" Type="http://schemas.openxmlformats.org/officeDocument/2006/relationships/diagramColors" Target="../diagrams/colors8.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diagramData" Target="../diagrams/data5.xml"/><Relationship Id="rId24" Type="http://schemas.openxmlformats.org/officeDocument/2006/relationships/diagramColors" Target="../diagrams/colors7.xml"/><Relationship Id="rId5" Type="http://schemas.openxmlformats.org/officeDocument/2006/relationships/diagramColors" Target="../diagrams/colors4.xml"/><Relationship Id="rId15" Type="http://schemas.microsoft.com/office/2007/relationships/diagramDrawing" Target="../diagrams/drawing5.xml"/><Relationship Id="rId23" Type="http://schemas.openxmlformats.org/officeDocument/2006/relationships/diagramQuickStyle" Target="../diagrams/quickStyle7.xml"/><Relationship Id="rId28" Type="http://schemas.openxmlformats.org/officeDocument/2006/relationships/diagramQuickStyle" Target="../diagrams/quickStyle8.xml"/><Relationship Id="rId10" Type="http://schemas.openxmlformats.org/officeDocument/2006/relationships/image" Target="../media/image8.jpeg"/><Relationship Id="rId19" Type="http://schemas.openxmlformats.org/officeDocument/2006/relationships/diagramColors" Target="../diagrams/colors6.xml"/><Relationship Id="rId4" Type="http://schemas.openxmlformats.org/officeDocument/2006/relationships/diagramQuickStyle" Target="../diagrams/quickStyle4.xml"/><Relationship Id="rId9" Type="http://schemas.openxmlformats.org/officeDocument/2006/relationships/image" Target="../media/image7.jpeg"/><Relationship Id="rId14" Type="http://schemas.openxmlformats.org/officeDocument/2006/relationships/diagramColors" Target="../diagrams/colors5.xml"/><Relationship Id="rId22" Type="http://schemas.openxmlformats.org/officeDocument/2006/relationships/diagramLayout" Target="../diagrams/layout7.xml"/><Relationship Id="rId27" Type="http://schemas.openxmlformats.org/officeDocument/2006/relationships/diagramLayout" Target="../diagrams/layout8.xml"/><Relationship Id="rId30" Type="http://schemas.microsoft.com/office/2007/relationships/diagramDrawing" Target="../diagrams/drawing8.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18" Type="http://schemas.openxmlformats.org/officeDocument/2006/relationships/diagramLayout" Target="../diagrams/layout12.xml"/><Relationship Id="rId3" Type="http://schemas.openxmlformats.org/officeDocument/2006/relationships/diagramLayout" Target="../diagrams/layout9.xml"/><Relationship Id="rId21" Type="http://schemas.microsoft.com/office/2007/relationships/diagramDrawing" Target="../diagrams/drawing12.xml"/><Relationship Id="rId7" Type="http://schemas.openxmlformats.org/officeDocument/2006/relationships/diagramData" Target="../diagrams/data10.xml"/><Relationship Id="rId12" Type="http://schemas.openxmlformats.org/officeDocument/2006/relationships/diagramData" Target="../diagrams/data11.xml"/><Relationship Id="rId17" Type="http://schemas.openxmlformats.org/officeDocument/2006/relationships/diagramData" Target="../diagrams/data12.xml"/><Relationship Id="rId2" Type="http://schemas.openxmlformats.org/officeDocument/2006/relationships/diagramData" Target="../diagrams/data9.xml"/><Relationship Id="rId16" Type="http://schemas.microsoft.com/office/2007/relationships/diagramDrawing" Target="../diagrams/drawing11.xml"/><Relationship Id="rId20" Type="http://schemas.openxmlformats.org/officeDocument/2006/relationships/diagramColors" Target="../diagrams/colors12.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19" Type="http://schemas.openxmlformats.org/officeDocument/2006/relationships/diagramQuickStyle" Target="../diagrams/quickStyle12.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 Id="rId22"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Layout" Target="../diagrams/layout13.xml"/><Relationship Id="rId7" Type="http://schemas.openxmlformats.org/officeDocument/2006/relationships/image" Target="../media/image16.jpg"/><Relationship Id="rId12" Type="http://schemas.microsoft.com/office/2007/relationships/diagramDrawing" Target="../diagrams/drawing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openxmlformats.org/officeDocument/2006/relationships/diagramColors" Target="../diagrams/colors14.xml"/><Relationship Id="rId5" Type="http://schemas.openxmlformats.org/officeDocument/2006/relationships/diagramColors" Target="../diagrams/colors13.xml"/><Relationship Id="rId10" Type="http://schemas.openxmlformats.org/officeDocument/2006/relationships/diagramQuickStyle" Target="../diagrams/quickStyle14.xml"/><Relationship Id="rId4" Type="http://schemas.openxmlformats.org/officeDocument/2006/relationships/diagramQuickStyle" Target="../diagrams/quickStyle13.xml"/><Relationship Id="rId9" Type="http://schemas.openxmlformats.org/officeDocument/2006/relationships/diagramLayout" Target="../diagrams/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7.xml"/><Relationship Id="rId7" Type="http://schemas.openxmlformats.org/officeDocument/2006/relationships/image" Target="../media/image23.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961BA-0EA4-4FAC-89E0-8BCA4116A1CE}"/>
              </a:ext>
            </a:extLst>
          </p:cNvPr>
          <p:cNvSpPr>
            <a:spLocks noGrp="1"/>
          </p:cNvSpPr>
          <p:nvPr>
            <p:ph type="ctrTitle"/>
          </p:nvPr>
        </p:nvSpPr>
        <p:spPr>
          <a:xfrm>
            <a:off x="1048936" y="940905"/>
            <a:ext cx="7975793" cy="3101009"/>
          </a:xfrm>
        </p:spPr>
        <p:txBody>
          <a:bodyPr>
            <a:normAutofit/>
          </a:bodyPr>
          <a:lstStyle/>
          <a:p>
            <a:pPr algn="just">
              <a:lnSpc>
                <a:spcPct val="90000"/>
              </a:lnSpc>
            </a:pPr>
            <a:r>
              <a:rPr lang="es-EC" sz="4500" dirty="0">
                <a:latin typeface="Times New Roman" panose="02020603050405020304" pitchFamily="18" charset="0"/>
                <a:cs typeface="Times New Roman" panose="02020603050405020304" pitchFamily="18" charset="0"/>
              </a:rPr>
              <a:t>“ Enciendan su bombilla para iluminar los caminos que tienen por delante en su viaje de descubrimiento”.</a:t>
            </a:r>
          </a:p>
        </p:txBody>
      </p:sp>
      <p:sp>
        <p:nvSpPr>
          <p:cNvPr id="3" name="Subtítulo 2">
            <a:extLst>
              <a:ext uri="{FF2B5EF4-FFF2-40B4-BE49-F238E27FC236}">
                <a16:creationId xmlns:a16="http://schemas.microsoft.com/office/drawing/2014/main" id="{FA4199E1-C987-4210-B0DB-57186D88B050}"/>
              </a:ext>
            </a:extLst>
          </p:cNvPr>
          <p:cNvSpPr>
            <a:spLocks noGrp="1"/>
          </p:cNvSpPr>
          <p:nvPr>
            <p:ph type="subTitle" idx="1"/>
          </p:nvPr>
        </p:nvSpPr>
        <p:spPr>
          <a:xfrm>
            <a:off x="5991998" y="4671362"/>
            <a:ext cx="6458419" cy="861420"/>
          </a:xfrm>
        </p:spPr>
        <p:txBody>
          <a:bodyPr>
            <a:normAutofit/>
          </a:bodyPr>
          <a:lstStyle/>
          <a:p>
            <a:r>
              <a:rPr lang="es-EC" dirty="0">
                <a:solidFill>
                  <a:schemeClr val="tx1">
                    <a:lumMod val="85000"/>
                    <a:lumOff val="15000"/>
                  </a:schemeClr>
                </a:solidFill>
                <a:latin typeface="Times New Roman" panose="02020603050405020304" pitchFamily="18" charset="0"/>
                <a:cs typeface="Times New Roman" panose="02020603050405020304" pitchFamily="18" charset="0"/>
              </a:rPr>
              <a:t>Dr. </a:t>
            </a:r>
            <a:r>
              <a:rPr lang="es-EC" dirty="0" err="1">
                <a:solidFill>
                  <a:schemeClr val="tx1">
                    <a:lumMod val="85000"/>
                    <a:lumOff val="15000"/>
                  </a:schemeClr>
                </a:solidFill>
                <a:latin typeface="Times New Roman" panose="02020603050405020304" pitchFamily="18" charset="0"/>
                <a:cs typeface="Times New Roman" panose="02020603050405020304" pitchFamily="18" charset="0"/>
              </a:rPr>
              <a:t>Pears</a:t>
            </a:r>
            <a:r>
              <a:rPr lang="es-EC" dirty="0">
                <a:solidFill>
                  <a:schemeClr val="tx1">
                    <a:lumMod val="85000"/>
                    <a:lumOff val="15000"/>
                  </a:schemeClr>
                </a:solidFill>
                <a:latin typeface="Times New Roman" panose="02020603050405020304" pitchFamily="18" charset="0"/>
                <a:cs typeface="Times New Roman" panose="02020603050405020304" pitchFamily="18" charset="0"/>
              </a:rPr>
              <a:t> </a:t>
            </a:r>
            <a:r>
              <a:rPr lang="es-EC" dirty="0" err="1">
                <a:solidFill>
                  <a:schemeClr val="tx1">
                    <a:lumMod val="85000"/>
                    <a:lumOff val="15000"/>
                  </a:schemeClr>
                </a:solidFill>
                <a:latin typeface="Times New Roman" panose="02020603050405020304" pitchFamily="18" charset="0"/>
                <a:cs typeface="Times New Roman" panose="02020603050405020304" pitchFamily="18" charset="0"/>
              </a:rPr>
              <a:t>Lyons</a:t>
            </a:r>
            <a:endParaRPr lang="es-EC"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0173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2206BB49-B261-4889-9BC4-373092112965}"/>
              </a:ext>
            </a:extLst>
          </p:cNvPr>
          <p:cNvGraphicFramePr/>
          <p:nvPr>
            <p:extLst>
              <p:ext uri="{D42A27DB-BD31-4B8C-83A1-F6EECF244321}">
                <p14:modId xmlns:p14="http://schemas.microsoft.com/office/powerpoint/2010/main" val="3145484882"/>
              </p:ext>
            </p:extLst>
          </p:nvPr>
        </p:nvGraphicFramePr>
        <p:xfrm>
          <a:off x="2032000" y="719666"/>
          <a:ext cx="9987722" cy="5773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a:extLst>
              <a:ext uri="{FF2B5EF4-FFF2-40B4-BE49-F238E27FC236}">
                <a16:creationId xmlns:a16="http://schemas.microsoft.com/office/drawing/2014/main" id="{BB453645-87DA-4B35-8FD2-8AF3894E21AA}"/>
              </a:ext>
            </a:extLst>
          </p:cNvPr>
          <p:cNvSpPr>
            <a:spLocks noGrp="1"/>
          </p:cNvSpPr>
          <p:nvPr>
            <p:ph type="title"/>
          </p:nvPr>
        </p:nvSpPr>
        <p:spPr>
          <a:xfrm>
            <a:off x="581261" y="0"/>
            <a:ext cx="9720072" cy="1499616"/>
          </a:xfrm>
        </p:spPr>
        <p:txBody>
          <a:bodyPr>
            <a:normAutofit/>
          </a:bodyPr>
          <a:lstStyle/>
          <a:p>
            <a:r>
              <a:rPr lang="es-EC" sz="2800" dirty="0">
                <a:latin typeface="Times New Roman" panose="02020603050405020304" pitchFamily="18" charset="0"/>
                <a:cs typeface="Times New Roman" panose="02020603050405020304" pitchFamily="18" charset="0"/>
              </a:rPr>
              <a:t>MARCO LEGAL </a:t>
            </a:r>
          </a:p>
        </p:txBody>
      </p:sp>
    </p:spTree>
    <p:extLst>
      <p:ext uri="{BB962C8B-B14F-4D97-AF65-F5344CB8AC3E}">
        <p14:creationId xmlns:p14="http://schemas.microsoft.com/office/powerpoint/2010/main" val="278149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CBE50D0B-65EA-4612-B969-18BC59848501}"/>
              </a:ext>
            </a:extLst>
          </p:cNvPr>
          <p:cNvGraphicFramePr>
            <a:graphicFrameLocks noGrp="1"/>
          </p:cNvGraphicFramePr>
          <p:nvPr>
            <p:extLst>
              <p:ext uri="{D42A27DB-BD31-4B8C-83A1-F6EECF244321}">
                <p14:modId xmlns:p14="http://schemas.microsoft.com/office/powerpoint/2010/main" val="1529929639"/>
              </p:ext>
            </p:extLst>
          </p:nvPr>
        </p:nvGraphicFramePr>
        <p:xfrm>
          <a:off x="3368170" y="1504518"/>
          <a:ext cx="8662688" cy="4299660"/>
        </p:xfrm>
        <a:graphic>
          <a:graphicData uri="http://schemas.openxmlformats.org/drawingml/2006/table">
            <a:tbl>
              <a:tblPr firstRow="1" bandRow="1">
                <a:tableStyleId>{00A15C55-8517-42AA-B614-E9B94910E393}</a:tableStyleId>
              </a:tblPr>
              <a:tblGrid>
                <a:gridCol w="4477117">
                  <a:extLst>
                    <a:ext uri="{9D8B030D-6E8A-4147-A177-3AD203B41FA5}">
                      <a16:colId xmlns:a16="http://schemas.microsoft.com/office/drawing/2014/main" val="411671099"/>
                    </a:ext>
                  </a:extLst>
                </a:gridCol>
                <a:gridCol w="2014655">
                  <a:extLst>
                    <a:ext uri="{9D8B030D-6E8A-4147-A177-3AD203B41FA5}">
                      <a16:colId xmlns:a16="http://schemas.microsoft.com/office/drawing/2014/main" val="1417722894"/>
                    </a:ext>
                  </a:extLst>
                </a:gridCol>
                <a:gridCol w="2170916">
                  <a:extLst>
                    <a:ext uri="{9D8B030D-6E8A-4147-A177-3AD203B41FA5}">
                      <a16:colId xmlns:a16="http://schemas.microsoft.com/office/drawing/2014/main" val="3686140643"/>
                    </a:ext>
                  </a:extLst>
                </a:gridCol>
              </a:tblGrid>
              <a:tr h="600096">
                <a:tc>
                  <a:txBody>
                    <a:bodyPr/>
                    <a:lstStyle/>
                    <a:p>
                      <a:r>
                        <a:rPr lang="es-EC" dirty="0"/>
                        <a:t>GENERALES </a:t>
                      </a:r>
                    </a:p>
                  </a:txBody>
                  <a:tcPr/>
                </a:tc>
                <a:tc>
                  <a:txBody>
                    <a:bodyPr/>
                    <a:lstStyle/>
                    <a:p>
                      <a:r>
                        <a:rPr lang="es-EC" dirty="0"/>
                        <a:t>SECTORIALES</a:t>
                      </a:r>
                    </a:p>
                  </a:txBody>
                  <a:tcPr/>
                </a:tc>
                <a:tc>
                  <a:txBody>
                    <a:bodyPr/>
                    <a:lstStyle/>
                    <a:p>
                      <a:r>
                        <a:rPr lang="es-EC" dirty="0"/>
                        <a:t>ZONAS DEPRIMIDAS</a:t>
                      </a:r>
                    </a:p>
                  </a:txBody>
                  <a:tcPr/>
                </a:tc>
                <a:extLst>
                  <a:ext uri="{0D108BD9-81ED-4DB2-BD59-A6C34878D82A}">
                    <a16:rowId xmlns:a16="http://schemas.microsoft.com/office/drawing/2014/main" val="1420870035"/>
                  </a:ext>
                </a:extLst>
              </a:tr>
              <a:tr h="3699564">
                <a:tc>
                  <a:txBody>
                    <a:bodyPr/>
                    <a:lstStyle/>
                    <a:p>
                      <a:pPr marL="285750" indent="-285750" algn="just">
                        <a:buFont typeface="Arial" panose="020B0604020202020204" pitchFamily="34" charset="0"/>
                        <a:buChar char="•"/>
                      </a:pPr>
                      <a:r>
                        <a:rPr lang="es-EC" dirty="0"/>
                        <a:t>Reducción 3% IR.</a:t>
                      </a:r>
                    </a:p>
                    <a:p>
                      <a:pPr marL="285750" indent="-285750" algn="just">
                        <a:buFont typeface="Arial" panose="020B0604020202020204" pitchFamily="34" charset="0"/>
                        <a:buChar char="•"/>
                      </a:pPr>
                      <a:r>
                        <a:rPr lang="es-EC" dirty="0"/>
                        <a:t>Los que se establecen en las ZEDES.</a:t>
                      </a:r>
                    </a:p>
                    <a:p>
                      <a:pPr marL="285750" indent="-285750" algn="just">
                        <a:buFont typeface="Arial" panose="020B0604020202020204" pitchFamily="34" charset="0"/>
                        <a:buChar char="•"/>
                      </a:pPr>
                      <a:r>
                        <a:rPr lang="es-EC" dirty="0"/>
                        <a:t>Apertura de capital social a favor de los empleados.</a:t>
                      </a:r>
                    </a:p>
                    <a:p>
                      <a:pPr marL="285750" indent="-285750" algn="just">
                        <a:buFont typeface="Arial" panose="020B0604020202020204" pitchFamily="34" charset="0"/>
                        <a:buChar char="•"/>
                      </a:pPr>
                      <a:r>
                        <a:rPr lang="es-EC" dirty="0"/>
                        <a:t>Reducción adicional para el calculo del IR.</a:t>
                      </a:r>
                    </a:p>
                    <a:p>
                      <a:pPr marL="285750" indent="-285750" algn="just">
                        <a:buFont typeface="Arial" panose="020B0604020202020204" pitchFamily="34" charset="0"/>
                        <a:buChar char="•"/>
                      </a:pPr>
                      <a:r>
                        <a:rPr lang="es-EC" dirty="0"/>
                        <a:t>Pago de tributaos al comercio exterior</a:t>
                      </a:r>
                    </a:p>
                    <a:p>
                      <a:pPr marL="285750" indent="-285750" algn="just">
                        <a:buFont typeface="Arial" panose="020B0604020202020204" pitchFamily="34" charset="0"/>
                        <a:buChar char="•"/>
                      </a:pPr>
                      <a:r>
                        <a:rPr lang="es-EC" dirty="0"/>
                        <a:t>Compensación adicional del salario digno. </a:t>
                      </a:r>
                    </a:p>
                    <a:p>
                      <a:pPr marL="285750" indent="-285750" algn="just">
                        <a:buFont typeface="Arial" panose="020B0604020202020204" pitchFamily="34" charset="0"/>
                        <a:buChar char="•"/>
                      </a:pPr>
                      <a:r>
                        <a:rPr lang="es-EC" dirty="0"/>
                        <a:t>Exoneración del ISD.</a:t>
                      </a:r>
                    </a:p>
                    <a:p>
                      <a:pPr marL="285750" indent="-285750" algn="just">
                        <a:buFont typeface="Arial" panose="020B0604020202020204" pitchFamily="34" charset="0"/>
                        <a:buChar char="•"/>
                      </a:pPr>
                      <a:r>
                        <a:rPr lang="es-EC" dirty="0"/>
                        <a:t>Exoneración del IR 5 años.</a:t>
                      </a:r>
                    </a:p>
                    <a:p>
                      <a:pPr marL="285750" indent="-285750" algn="just">
                        <a:buFont typeface="Arial" panose="020B0604020202020204" pitchFamily="34" charset="0"/>
                        <a:buChar char="•"/>
                      </a:pPr>
                      <a:r>
                        <a:rPr lang="es-EC" dirty="0"/>
                        <a:t>Reforma al calculo del anticipo IR.</a:t>
                      </a:r>
                    </a:p>
                  </a:txBody>
                  <a:tcPr/>
                </a:tc>
                <a:tc>
                  <a:txBody>
                    <a:bodyPr/>
                    <a:lstStyle/>
                    <a:p>
                      <a:pPr marL="285750" indent="-285750" algn="just">
                        <a:buFont typeface="Arial" panose="020B0604020202020204" pitchFamily="34" charset="0"/>
                        <a:buChar char="•"/>
                      </a:pPr>
                      <a:r>
                        <a:rPr lang="es-EC" dirty="0"/>
                        <a:t>Exoneración total del IR por 5 años nuevas inversiones.</a:t>
                      </a:r>
                    </a:p>
                    <a:p>
                      <a:pPr marL="285750" indent="-285750" algn="just">
                        <a:buFont typeface="Arial" panose="020B0604020202020204" pitchFamily="34" charset="0"/>
                        <a:buChar char="•"/>
                      </a:pPr>
                      <a:r>
                        <a:rPr lang="es-EC" dirty="0"/>
                        <a:t>Deducción 100% adicional del costo  o gasto de depreciación.</a:t>
                      </a:r>
                    </a:p>
                    <a:p>
                      <a:pPr marL="285750" indent="-285750" algn="just">
                        <a:buFont typeface="Arial" panose="020B0604020202020204" pitchFamily="34" charset="0"/>
                        <a:buChar char="•"/>
                      </a:pPr>
                      <a:endParaRPr lang="es-EC" dirty="0"/>
                    </a:p>
                  </a:txBody>
                  <a:tcPr/>
                </a:tc>
                <a:tc>
                  <a:txBody>
                    <a:bodyPr/>
                    <a:lstStyle/>
                    <a:p>
                      <a:pPr marL="285750" indent="-285750" algn="just">
                        <a:buFont typeface="Arial" panose="020B0604020202020204" pitchFamily="34" charset="0"/>
                        <a:buChar char="•"/>
                      </a:pPr>
                      <a:r>
                        <a:rPr lang="es-EC" dirty="0"/>
                        <a:t>Deducción adicional 100% del costo de contratación de nuevo trabajadores por 5 años.</a:t>
                      </a:r>
                    </a:p>
                  </a:txBody>
                  <a:tcPr/>
                </a:tc>
                <a:extLst>
                  <a:ext uri="{0D108BD9-81ED-4DB2-BD59-A6C34878D82A}">
                    <a16:rowId xmlns:a16="http://schemas.microsoft.com/office/drawing/2014/main" val="180327253"/>
                  </a:ext>
                </a:extLst>
              </a:tr>
            </a:tbl>
          </a:graphicData>
        </a:graphic>
      </p:graphicFrame>
      <p:grpSp>
        <p:nvGrpSpPr>
          <p:cNvPr id="6" name="Grupo 5">
            <a:extLst>
              <a:ext uri="{FF2B5EF4-FFF2-40B4-BE49-F238E27FC236}">
                <a16:creationId xmlns:a16="http://schemas.microsoft.com/office/drawing/2014/main" id="{5DA5D349-DB27-4779-9593-493DFCB6A616}"/>
              </a:ext>
            </a:extLst>
          </p:cNvPr>
          <p:cNvGrpSpPr/>
          <p:nvPr/>
        </p:nvGrpSpPr>
        <p:grpSpPr>
          <a:xfrm>
            <a:off x="770876" y="519713"/>
            <a:ext cx="2597294" cy="1630886"/>
            <a:chOff x="923208" y="3429133"/>
            <a:chExt cx="2597294" cy="1630886"/>
          </a:xfrm>
        </p:grpSpPr>
        <p:sp>
          <p:nvSpPr>
            <p:cNvPr id="7" name="Flecha: pentágono 6">
              <a:extLst>
                <a:ext uri="{FF2B5EF4-FFF2-40B4-BE49-F238E27FC236}">
                  <a16:creationId xmlns:a16="http://schemas.microsoft.com/office/drawing/2014/main" id="{0D89CC08-6AA7-4115-8CC7-D53254835012}"/>
                </a:ext>
              </a:extLst>
            </p:cNvPr>
            <p:cNvSpPr/>
            <p:nvPr/>
          </p:nvSpPr>
          <p:spPr>
            <a:xfrm rot="10800000">
              <a:off x="923208" y="3429133"/>
              <a:ext cx="2597294" cy="1630886"/>
            </a:xfrm>
            <a:prstGeom prst="homePlate">
              <a:avLst/>
            </a:prstGeom>
          </p:spPr>
          <p:style>
            <a:lnRef idx="2">
              <a:schemeClr val="lt1">
                <a:hueOff val="0"/>
                <a:satOff val="0"/>
                <a:lumOff val="0"/>
                <a:alphaOff val="0"/>
              </a:schemeClr>
            </a:lnRef>
            <a:fillRef idx="1">
              <a:schemeClr val="accent3">
                <a:hueOff val="6567904"/>
                <a:satOff val="-50632"/>
                <a:lumOff val="1373"/>
                <a:alphaOff val="0"/>
              </a:schemeClr>
            </a:fillRef>
            <a:effectRef idx="0">
              <a:schemeClr val="accent3">
                <a:hueOff val="6567904"/>
                <a:satOff val="-50632"/>
                <a:lumOff val="1373"/>
                <a:alphaOff val="0"/>
              </a:schemeClr>
            </a:effectRef>
            <a:fontRef idx="minor">
              <a:schemeClr val="lt1"/>
            </a:fontRef>
          </p:style>
        </p:sp>
        <p:sp>
          <p:nvSpPr>
            <p:cNvPr id="8" name="Flecha: pentágono 4">
              <a:extLst>
                <a:ext uri="{FF2B5EF4-FFF2-40B4-BE49-F238E27FC236}">
                  <a16:creationId xmlns:a16="http://schemas.microsoft.com/office/drawing/2014/main" id="{F5A8969E-8BC0-4FB1-8127-855F84555F04}"/>
                </a:ext>
              </a:extLst>
            </p:cNvPr>
            <p:cNvSpPr txBox="1"/>
            <p:nvPr/>
          </p:nvSpPr>
          <p:spPr>
            <a:xfrm rot="21600000">
              <a:off x="1330929" y="3429133"/>
              <a:ext cx="2189573" cy="16308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9176" tIns="68580" rIns="128016" bIns="68580" numCol="1" spcCol="1270" anchor="ctr" anchorCtr="0">
              <a:noAutofit/>
            </a:bodyPr>
            <a:lstStyle/>
            <a:p>
              <a:pPr marL="0" lvl="0" indent="0" algn="just" defTabSz="800100">
                <a:lnSpc>
                  <a:spcPct val="90000"/>
                </a:lnSpc>
                <a:spcBef>
                  <a:spcPct val="0"/>
                </a:spcBef>
                <a:spcAft>
                  <a:spcPct val="35000"/>
                </a:spcAft>
                <a:buNone/>
              </a:pPr>
              <a:r>
                <a:rPr lang="es-EC" sz="1800" b="1" kern="1200" dirty="0"/>
                <a:t>Art. 24 Incentivos tributarios</a:t>
              </a:r>
            </a:p>
          </p:txBody>
        </p:sp>
      </p:grpSp>
      <p:sp>
        <p:nvSpPr>
          <p:cNvPr id="9" name="Elipse 8">
            <a:extLst>
              <a:ext uri="{FF2B5EF4-FFF2-40B4-BE49-F238E27FC236}">
                <a16:creationId xmlns:a16="http://schemas.microsoft.com/office/drawing/2014/main" id="{E675D03F-921D-4D1F-99D8-B0C51FB0DF92}"/>
              </a:ext>
            </a:extLst>
          </p:cNvPr>
          <p:cNvSpPr/>
          <p:nvPr/>
        </p:nvSpPr>
        <p:spPr>
          <a:xfrm>
            <a:off x="159293" y="523460"/>
            <a:ext cx="1630886" cy="1630886"/>
          </a:xfrm>
          <a:prstGeom prst="ellipse">
            <a:avLst/>
          </a:prstGeom>
          <a:blipFill>
            <a:blip r:embed="rId2">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3">
              <a:tint val="50000"/>
              <a:hueOff val="6812420"/>
              <a:satOff val="-47691"/>
              <a:lumOff val="-283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517379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69047B8-5404-49D0-99A1-6FDB8701FA9F}"/>
              </a:ext>
            </a:extLst>
          </p:cNvPr>
          <p:cNvGraphicFramePr/>
          <p:nvPr>
            <p:extLst>
              <p:ext uri="{D42A27DB-BD31-4B8C-83A1-F6EECF244321}">
                <p14:modId xmlns:p14="http://schemas.microsoft.com/office/powerpoint/2010/main" val="2527941983"/>
              </p:ext>
            </p:extLst>
          </p:nvPr>
        </p:nvGraphicFramePr>
        <p:xfrm>
          <a:off x="914400" y="1524000"/>
          <a:ext cx="10243930" cy="4651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F28925A4-59D5-417D-9CD0-DE06341D773C}"/>
              </a:ext>
            </a:extLst>
          </p:cNvPr>
          <p:cNvSpPr/>
          <p:nvPr/>
        </p:nvSpPr>
        <p:spPr>
          <a:xfrm>
            <a:off x="1232453" y="488459"/>
            <a:ext cx="10721008" cy="1015663"/>
          </a:xfrm>
          <a:prstGeom prst="rect">
            <a:avLst/>
          </a:prstGeom>
        </p:spPr>
        <p:txBody>
          <a:bodyPr wrap="square">
            <a:spAutoFit/>
          </a:bodyPr>
          <a:lstStyle/>
          <a:p>
            <a:pPr algn="just"/>
            <a:r>
              <a:rPr lang="es-EC" sz="2000" b="1" dirty="0">
                <a:latin typeface="Times New Roman" panose="02020603050405020304" pitchFamily="18" charset="0"/>
                <a:ea typeface="Times New Roman" panose="02020603050405020304" pitchFamily="18" charset="0"/>
              </a:rPr>
              <a:t>Análisis de los incentivos tributarios contemplados en el Código Orgánico de la Producción, Comercio e Inversiones y el Crecimiento Económico de las Pequeñas y Medianas Industrias del cantón Milagro año 2014</a:t>
            </a:r>
            <a:endParaRPr lang="es-EC" sz="2000" b="1" dirty="0"/>
          </a:p>
        </p:txBody>
      </p:sp>
    </p:spTree>
    <p:extLst>
      <p:ext uri="{BB962C8B-B14F-4D97-AF65-F5344CB8AC3E}">
        <p14:creationId xmlns:p14="http://schemas.microsoft.com/office/powerpoint/2010/main" val="4857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69047B8-5404-49D0-99A1-6FDB8701FA9F}"/>
              </a:ext>
            </a:extLst>
          </p:cNvPr>
          <p:cNvGraphicFramePr/>
          <p:nvPr>
            <p:extLst>
              <p:ext uri="{D42A27DB-BD31-4B8C-83A1-F6EECF244321}">
                <p14:modId xmlns:p14="http://schemas.microsoft.com/office/powerpoint/2010/main" val="668936195"/>
              </p:ext>
            </p:extLst>
          </p:nvPr>
        </p:nvGraphicFramePr>
        <p:xfrm>
          <a:off x="914400" y="1524000"/>
          <a:ext cx="10243930" cy="4651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F28925A4-59D5-417D-9CD0-DE06341D773C}"/>
              </a:ext>
            </a:extLst>
          </p:cNvPr>
          <p:cNvSpPr/>
          <p:nvPr/>
        </p:nvSpPr>
        <p:spPr>
          <a:xfrm>
            <a:off x="1232453" y="488459"/>
            <a:ext cx="10721008" cy="1015663"/>
          </a:xfrm>
          <a:prstGeom prst="rect">
            <a:avLst/>
          </a:prstGeom>
        </p:spPr>
        <p:txBody>
          <a:bodyPr wrap="square">
            <a:spAutoFit/>
          </a:bodyPr>
          <a:lstStyle/>
          <a:p>
            <a:pPr algn="just"/>
            <a:r>
              <a:rPr lang="es-EC" sz="2000" b="1" dirty="0">
                <a:latin typeface="Times New Roman" panose="02020603050405020304" pitchFamily="18" charset="0"/>
                <a:cs typeface="Times New Roman" panose="02020603050405020304" pitchFamily="18" charset="0"/>
              </a:rPr>
              <a:t>Análisis del impacto de los incentivos tributarios establecidos en el Código de la Producción para el año 2011, en el sector de la Pequeña Industria del Azuay, presentada ante la Universidad Politécnica Salesiana – Quito</a:t>
            </a:r>
            <a:endParaRPr lang="es-EC"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306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30847584-199F-4013-9014-8C076F26C735}"/>
              </a:ext>
            </a:extLst>
          </p:cNvPr>
          <p:cNvGraphicFramePr/>
          <p:nvPr>
            <p:extLst>
              <p:ext uri="{D42A27DB-BD31-4B8C-83A1-F6EECF244321}">
                <p14:modId xmlns:p14="http://schemas.microsoft.com/office/powerpoint/2010/main" val="385219340"/>
              </p:ext>
            </p:extLst>
          </p:nvPr>
        </p:nvGraphicFramePr>
        <p:xfrm>
          <a:off x="1165541" y="21670"/>
          <a:ext cx="10038615" cy="5605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Resultado de imagen para metodologia">
            <a:extLst>
              <a:ext uri="{FF2B5EF4-FFF2-40B4-BE49-F238E27FC236}">
                <a16:creationId xmlns:a16="http://schemas.microsoft.com/office/drawing/2014/main" id="{7A7D3633-9F57-460E-A17C-26E2E0DF6B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5541" y="4250709"/>
            <a:ext cx="4775364" cy="22995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inec">
            <a:extLst>
              <a:ext uri="{FF2B5EF4-FFF2-40B4-BE49-F238E27FC236}">
                <a16:creationId xmlns:a16="http://schemas.microsoft.com/office/drawing/2014/main" id="{1AA87FF3-C1AA-4BB9-B000-36C9712520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51199" y="3887745"/>
            <a:ext cx="1098361" cy="5393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SRI">
            <a:extLst>
              <a:ext uri="{FF2B5EF4-FFF2-40B4-BE49-F238E27FC236}">
                <a16:creationId xmlns:a16="http://schemas.microsoft.com/office/drawing/2014/main" id="{CED1469B-7F35-4284-90E1-B60B67988B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63507" y="3782100"/>
            <a:ext cx="1125903" cy="7506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n relacionada">
            <a:extLst>
              <a:ext uri="{FF2B5EF4-FFF2-40B4-BE49-F238E27FC236}">
                <a16:creationId xmlns:a16="http://schemas.microsoft.com/office/drawing/2014/main" id="{E7D825BE-B154-41DC-A5E7-FEB53B405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36307" y="4876738"/>
            <a:ext cx="1398382" cy="7506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canton rumiÃ±ahui">
            <a:extLst>
              <a:ext uri="{FF2B5EF4-FFF2-40B4-BE49-F238E27FC236}">
                <a16:creationId xmlns:a16="http://schemas.microsoft.com/office/drawing/2014/main" id="{6C98CFC8-DA43-4275-B011-072F71E07B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91724" y="4870458"/>
            <a:ext cx="869467" cy="86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11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86FAED3-1231-4CA4-9C7F-AABF0FC89EFA}"/>
              </a:ext>
            </a:extLst>
          </p:cNvPr>
          <p:cNvGraphicFramePr/>
          <p:nvPr>
            <p:extLst>
              <p:ext uri="{D42A27DB-BD31-4B8C-83A1-F6EECF244321}">
                <p14:modId xmlns:p14="http://schemas.microsoft.com/office/powerpoint/2010/main" val="4259387041"/>
              </p:ext>
            </p:extLst>
          </p:nvPr>
        </p:nvGraphicFramePr>
        <p:xfrm>
          <a:off x="1898076" y="775478"/>
          <a:ext cx="7821118" cy="1700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5" name="Rectángulo redondeado 3">
                <a:extLst>
                  <a:ext uri="{FF2B5EF4-FFF2-40B4-BE49-F238E27FC236}">
                    <a16:creationId xmlns:a16="http://schemas.microsoft.com/office/drawing/2014/main" id="{71135FC2-5CCB-439E-A686-DC865944096F}"/>
                  </a:ext>
                </a:extLst>
              </p:cNvPr>
              <p:cNvSpPr/>
              <p:nvPr/>
            </p:nvSpPr>
            <p:spPr>
              <a:xfrm>
                <a:off x="4359987" y="3028074"/>
                <a:ext cx="4201126" cy="842784"/>
              </a:xfrm>
              <a:prstGeom prst="round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S" sz="2000" i="1">
                          <a:latin typeface="Cambria Math" panose="02040503050406030204" pitchFamily="18" charset="0"/>
                        </a:rPr>
                        <m:t>𝑛</m:t>
                      </m:r>
                      <m:r>
                        <a:rPr lang="es-ES" sz="2000" i="0">
                          <a:latin typeface="Cambria Math" panose="02040503050406030204" pitchFamily="18" charset="0"/>
                        </a:rPr>
                        <m:t>=</m:t>
                      </m:r>
                      <m:f>
                        <m:fPr>
                          <m:ctrlPr>
                            <a:rPr lang="es-ES" sz="2000" i="1">
                              <a:latin typeface="Cambria Math" panose="02040503050406030204" pitchFamily="18" charset="0"/>
                            </a:rPr>
                          </m:ctrlPr>
                        </m:fPr>
                        <m:num>
                          <m:sSup>
                            <m:sSupPr>
                              <m:ctrlPr>
                                <a:rPr lang="es-ES" sz="2000" i="1">
                                  <a:latin typeface="Cambria Math" panose="02040503050406030204" pitchFamily="18" charset="0"/>
                                </a:rPr>
                              </m:ctrlPr>
                            </m:sSupPr>
                            <m:e>
                              <m:r>
                                <a:rPr lang="es-ES" sz="2000" i="1">
                                  <a:latin typeface="Cambria Math" panose="02040503050406030204" pitchFamily="18" charset="0"/>
                                </a:rPr>
                                <m:t>𝑍</m:t>
                              </m:r>
                            </m:e>
                            <m:sup>
                              <m:r>
                                <a:rPr lang="es-ES" sz="2000" i="0">
                                  <a:latin typeface="Cambria Math" panose="02040503050406030204" pitchFamily="18" charset="0"/>
                                </a:rPr>
                                <m:t>2</m:t>
                              </m:r>
                            </m:sup>
                          </m:sSup>
                          <m:r>
                            <a:rPr lang="es-ES" sz="2000" i="1">
                              <a:latin typeface="Cambria Math" panose="02040503050406030204" pitchFamily="18" charset="0"/>
                            </a:rPr>
                            <m:t>𝑝𝑞𝑁</m:t>
                          </m:r>
                        </m:num>
                        <m:den>
                          <m:d>
                            <m:dPr>
                              <m:ctrlPr>
                                <a:rPr lang="es-ES" sz="2000" i="1">
                                  <a:latin typeface="Cambria Math" panose="02040503050406030204" pitchFamily="18" charset="0"/>
                                </a:rPr>
                              </m:ctrlPr>
                            </m:dPr>
                            <m:e>
                              <m:r>
                                <a:rPr lang="es-ES" sz="2000" i="1">
                                  <a:latin typeface="Cambria Math" panose="02040503050406030204" pitchFamily="18" charset="0"/>
                                </a:rPr>
                                <m:t>𝑁</m:t>
                              </m:r>
                              <m:r>
                                <a:rPr lang="es-ES" sz="2000" i="0">
                                  <a:latin typeface="Cambria Math" panose="02040503050406030204" pitchFamily="18" charset="0"/>
                                </a:rPr>
                                <m:t>−1</m:t>
                              </m:r>
                            </m:e>
                          </m:d>
                          <m:sSup>
                            <m:sSupPr>
                              <m:ctrlPr>
                                <a:rPr lang="es-ES" sz="2000" i="1">
                                  <a:latin typeface="Cambria Math" panose="02040503050406030204" pitchFamily="18" charset="0"/>
                                </a:rPr>
                              </m:ctrlPr>
                            </m:sSupPr>
                            <m:e>
                              <m:r>
                                <a:rPr lang="es-ES" sz="2000" i="1">
                                  <a:latin typeface="Cambria Math" panose="02040503050406030204" pitchFamily="18" charset="0"/>
                                </a:rPr>
                                <m:t>𝐸</m:t>
                              </m:r>
                            </m:e>
                            <m:sup>
                              <m:r>
                                <a:rPr lang="es-ES" sz="2000" i="0">
                                  <a:latin typeface="Cambria Math" panose="02040503050406030204" pitchFamily="18" charset="0"/>
                                </a:rPr>
                                <m:t>2</m:t>
                              </m:r>
                            </m:sup>
                          </m:sSup>
                          <m:r>
                            <a:rPr lang="es-ES" sz="2000" i="0">
                              <a:latin typeface="Cambria Math" panose="02040503050406030204" pitchFamily="18" charset="0"/>
                            </a:rPr>
                            <m:t>+</m:t>
                          </m:r>
                          <m:sSup>
                            <m:sSupPr>
                              <m:ctrlPr>
                                <a:rPr lang="es-ES" sz="2000" i="1">
                                  <a:latin typeface="Cambria Math" panose="02040503050406030204" pitchFamily="18" charset="0"/>
                                </a:rPr>
                              </m:ctrlPr>
                            </m:sSupPr>
                            <m:e>
                              <m:r>
                                <a:rPr lang="es-ES" sz="2000" i="1">
                                  <a:latin typeface="Cambria Math" panose="02040503050406030204" pitchFamily="18" charset="0"/>
                                </a:rPr>
                                <m:t>𝑍</m:t>
                              </m:r>
                            </m:e>
                            <m:sup>
                              <m:r>
                                <a:rPr lang="es-ES" sz="2000" i="0">
                                  <a:latin typeface="Cambria Math" panose="02040503050406030204" pitchFamily="18" charset="0"/>
                                </a:rPr>
                                <m:t>2</m:t>
                              </m:r>
                            </m:sup>
                          </m:sSup>
                          <m:r>
                            <a:rPr lang="es-ES" sz="2000" i="1">
                              <a:latin typeface="Cambria Math" panose="02040503050406030204" pitchFamily="18" charset="0"/>
                            </a:rPr>
                            <m:t>𝑝𝑞</m:t>
                          </m:r>
                        </m:den>
                      </m:f>
                    </m:oMath>
                  </m:oMathPara>
                </a14:m>
                <a:endParaRPr lang="es-ES" sz="2000" dirty="0"/>
              </a:p>
            </p:txBody>
          </p:sp>
        </mc:Choice>
        <mc:Fallback xmlns="">
          <p:sp>
            <p:nvSpPr>
              <p:cNvPr id="5" name="Rectángulo redondeado 3">
                <a:extLst>
                  <a:ext uri="{FF2B5EF4-FFF2-40B4-BE49-F238E27FC236}">
                    <a16:creationId xmlns:a16="http://schemas.microsoft.com/office/drawing/2014/main" id="{71135FC2-5CCB-439E-A686-DC865944096F}"/>
                  </a:ext>
                </a:extLst>
              </p:cNvPr>
              <p:cNvSpPr>
                <a:spLocks noRot="1" noChangeAspect="1" noMove="1" noResize="1" noEditPoints="1" noAdjustHandles="1" noChangeArrowheads="1" noChangeShapeType="1" noTextEdit="1"/>
              </p:cNvSpPr>
              <p:nvPr/>
            </p:nvSpPr>
            <p:spPr>
              <a:xfrm>
                <a:off x="4359987" y="3028074"/>
                <a:ext cx="4201126" cy="842784"/>
              </a:xfrm>
              <a:prstGeom prst="roundRect">
                <a:avLst/>
              </a:prstGeom>
              <a:blipFill>
                <a:blip r:embed="rId7"/>
                <a:stretch>
                  <a:fillRect/>
                </a:stretch>
              </a:blipFill>
            </p:spPr>
            <p:txBody>
              <a:bodyPr/>
              <a:lstStyle/>
              <a:p>
                <a:r>
                  <a:rPr lang="es-EC">
                    <a:noFill/>
                  </a:rPr>
                  <a:t> </a:t>
                </a:r>
              </a:p>
            </p:txBody>
          </p:sp>
        </mc:Fallback>
      </mc:AlternateContent>
      <p:graphicFrame>
        <p:nvGraphicFramePr>
          <p:cNvPr id="6" name="Tabla 5">
            <a:extLst>
              <a:ext uri="{FF2B5EF4-FFF2-40B4-BE49-F238E27FC236}">
                <a16:creationId xmlns:a16="http://schemas.microsoft.com/office/drawing/2014/main" id="{285C2930-6C9B-422F-B823-D7D22A0F43D3}"/>
              </a:ext>
            </a:extLst>
          </p:cNvPr>
          <p:cNvGraphicFramePr>
            <a:graphicFrameLocks noGrp="1"/>
          </p:cNvGraphicFramePr>
          <p:nvPr>
            <p:extLst>
              <p:ext uri="{D42A27DB-BD31-4B8C-83A1-F6EECF244321}">
                <p14:modId xmlns:p14="http://schemas.microsoft.com/office/powerpoint/2010/main" val="1185778106"/>
              </p:ext>
            </p:extLst>
          </p:nvPr>
        </p:nvGraphicFramePr>
        <p:xfrm>
          <a:off x="1298964" y="3945194"/>
          <a:ext cx="7262150" cy="2548709"/>
        </p:xfrm>
        <a:graphic>
          <a:graphicData uri="http://schemas.openxmlformats.org/drawingml/2006/table">
            <a:tbl>
              <a:tblPr firstRow="1" firstCol="1" bandRow="1"/>
              <a:tblGrid>
                <a:gridCol w="584827">
                  <a:extLst>
                    <a:ext uri="{9D8B030D-6E8A-4147-A177-3AD203B41FA5}">
                      <a16:colId xmlns:a16="http://schemas.microsoft.com/office/drawing/2014/main" val="20000"/>
                    </a:ext>
                  </a:extLst>
                </a:gridCol>
                <a:gridCol w="3779379">
                  <a:extLst>
                    <a:ext uri="{9D8B030D-6E8A-4147-A177-3AD203B41FA5}">
                      <a16:colId xmlns:a16="http://schemas.microsoft.com/office/drawing/2014/main" val="20001"/>
                    </a:ext>
                  </a:extLst>
                </a:gridCol>
                <a:gridCol w="2897944">
                  <a:extLst>
                    <a:ext uri="{9D8B030D-6E8A-4147-A177-3AD203B41FA5}">
                      <a16:colId xmlns:a16="http://schemas.microsoft.com/office/drawing/2014/main" val="20002"/>
                    </a:ext>
                  </a:extLst>
                </a:gridCol>
              </a:tblGrid>
              <a:tr h="645778">
                <a:tc>
                  <a:txBody>
                    <a:bodyPr/>
                    <a:lstStyle/>
                    <a:p>
                      <a:pPr algn="ctr">
                        <a:lnSpc>
                          <a:spcPct val="107000"/>
                        </a:lnSpc>
                        <a:spcAft>
                          <a:spcPts val="0"/>
                        </a:spcAft>
                      </a:pP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600" b="1" dirty="0">
                          <a:effectLst/>
                          <a:latin typeface="Times New Roman" panose="02020603050405020304" pitchFamily="18" charset="0"/>
                          <a:ea typeface="Times New Roman" panose="02020603050405020304" pitchFamily="18" charset="0"/>
                          <a:cs typeface="Times New Roman" panose="02020603050405020304" pitchFamily="18" charset="0"/>
                        </a:rPr>
                        <a:t>Empresas Agroindustriales Cantón Rumiñahui</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4439">
                <a:tc>
                  <a:txBody>
                    <a:bodyPr/>
                    <a:lstStyle/>
                    <a:p>
                      <a:pPr algn="ctr">
                        <a:lnSpc>
                          <a:spcPct val="107000"/>
                        </a:lnSpc>
                        <a:spcAft>
                          <a:spcPts val="0"/>
                        </a:spcAft>
                      </a:pPr>
                      <a:r>
                        <a:rPr lang="es-ES" sz="1600" b="1">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07000"/>
                        </a:lnSpc>
                        <a:spcAft>
                          <a:spcPts val="0"/>
                        </a:spcAft>
                      </a:pPr>
                      <a:r>
                        <a:rPr lang="es-ES" sz="1600" b="1" dirty="0">
                          <a:effectLst/>
                          <a:latin typeface="Times New Roman" panose="02020603050405020304" pitchFamily="18" charset="0"/>
                          <a:ea typeface="Times New Roman" panose="02020603050405020304" pitchFamily="18" charset="0"/>
                          <a:cs typeface="Times New Roman" panose="02020603050405020304" pitchFamily="18" charset="0"/>
                        </a:rPr>
                        <a:t>Número de elementos de la población </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22 PYMES</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4439">
                <a:tc>
                  <a:txBody>
                    <a:bodyPr/>
                    <a:lstStyle/>
                    <a:p>
                      <a:pPr algn="ctr">
                        <a:lnSpc>
                          <a:spcPct val="107000"/>
                        </a:lnSpc>
                        <a:spcAft>
                          <a:spcPts val="0"/>
                        </a:spcAft>
                      </a:pPr>
                      <a:r>
                        <a:rPr lang="es-ES" sz="1600" b="1" dirty="0">
                          <a:effectLst/>
                          <a:latin typeface="Times New Roman" panose="02020603050405020304" pitchFamily="18" charset="0"/>
                          <a:ea typeface="Calibri" panose="020F0502020204030204" pitchFamily="34" charset="0"/>
                          <a:cs typeface="Times New Roman" panose="02020603050405020304" pitchFamily="18" charset="0"/>
                        </a:rPr>
                        <a:t>p</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rowSpan="2">
                  <a:txBody>
                    <a:bodyPr/>
                    <a:lstStyle/>
                    <a:p>
                      <a:pPr algn="l">
                        <a:lnSpc>
                          <a:spcPct val="107000"/>
                        </a:lnSpc>
                        <a:spcAft>
                          <a:spcPts val="0"/>
                        </a:spcAft>
                      </a:pPr>
                      <a:r>
                        <a:rPr lang="es-ES" sz="1600" b="1" dirty="0">
                          <a:effectLst/>
                          <a:latin typeface="Times New Roman" panose="02020603050405020304" pitchFamily="18" charset="0"/>
                          <a:ea typeface="Calibri" panose="020F0502020204030204" pitchFamily="34" charset="0"/>
                          <a:cs typeface="Times New Roman" panose="02020603050405020304" pitchFamily="18" charset="0"/>
                        </a:rPr>
                        <a:t>Probabilidad de que ciertas características no estén presentes en la muestra</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5001">
                <a:tc>
                  <a:txBody>
                    <a:bodyPr/>
                    <a:lstStyle/>
                    <a:p>
                      <a:pPr algn="ctr">
                        <a:lnSpc>
                          <a:spcPct val="107000"/>
                        </a:lnSpc>
                        <a:spcAft>
                          <a:spcPts val="0"/>
                        </a:spcAft>
                      </a:pPr>
                      <a:r>
                        <a:rPr lang="es-ES" sz="1600" b="1" dirty="0">
                          <a:effectLst/>
                          <a:latin typeface="Times New Roman" panose="02020603050405020304" pitchFamily="18" charset="0"/>
                          <a:ea typeface="Calibri" panose="020F0502020204030204" pitchFamily="34" charset="0"/>
                          <a:cs typeface="Times New Roman" panose="02020603050405020304" pitchFamily="18" charset="0"/>
                        </a:rPr>
                        <a:t>q</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vMerge="1">
                  <a:txBody>
                    <a:bodyPr/>
                    <a:lstStyle/>
                    <a:p>
                      <a:pPr algn="ctr">
                        <a:lnSpc>
                          <a:spcPct val="107000"/>
                        </a:lnSpc>
                        <a:spcAft>
                          <a:spcPts val="0"/>
                        </a:spcAft>
                      </a:pP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4439">
                <a:tc>
                  <a:txBody>
                    <a:bodyPr/>
                    <a:lstStyle/>
                    <a:p>
                      <a:pPr algn="ctr">
                        <a:lnSpc>
                          <a:spcPct val="107000"/>
                        </a:lnSpc>
                        <a:spcAft>
                          <a:spcPts val="0"/>
                        </a:spcAft>
                      </a:pPr>
                      <a:r>
                        <a:rPr lang="es-ES" sz="1600" b="1">
                          <a:effectLst/>
                          <a:latin typeface="Times New Roman" panose="02020603050405020304" pitchFamily="18" charset="0"/>
                          <a:ea typeface="Times New Roman" panose="02020603050405020304" pitchFamily="18" charset="0"/>
                          <a:cs typeface="Times New Roman" panose="02020603050405020304" pitchFamily="18" charset="0"/>
                        </a:rPr>
                        <a:t>E</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l">
                        <a:lnSpc>
                          <a:spcPct val="107000"/>
                        </a:lnSpc>
                        <a:spcAft>
                          <a:spcPts val="0"/>
                        </a:spcAft>
                      </a:pPr>
                      <a:r>
                        <a:rPr lang="es-ES" sz="1600" b="1" dirty="0">
                          <a:effectLst/>
                          <a:latin typeface="Times New Roman" panose="02020603050405020304" pitchFamily="18" charset="0"/>
                          <a:ea typeface="Times New Roman" panose="02020603050405020304" pitchFamily="18" charset="0"/>
                          <a:cs typeface="Times New Roman" panose="02020603050405020304" pitchFamily="18" charset="0"/>
                        </a:rPr>
                        <a:t>Margen de error</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4439">
                <a:tc>
                  <a:txBody>
                    <a:bodyPr/>
                    <a:lstStyle/>
                    <a:p>
                      <a:pPr algn="ctr">
                        <a:lnSpc>
                          <a:spcPct val="107000"/>
                        </a:lnSpc>
                        <a:spcAft>
                          <a:spcPts val="0"/>
                        </a:spcAft>
                      </a:pPr>
                      <a:r>
                        <a:rPr lang="es-ES" sz="1600" b="1">
                          <a:effectLst/>
                          <a:latin typeface="Times New Roman" panose="02020603050405020304" pitchFamily="18" charset="0"/>
                          <a:ea typeface="Times New Roman" panose="02020603050405020304" pitchFamily="18" charset="0"/>
                          <a:cs typeface="Times New Roman" panose="02020603050405020304" pitchFamily="18" charset="0"/>
                        </a:rPr>
                        <a:t>Z</a:t>
                      </a:r>
                      <a:endParaRPr lang="es-E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S" sz="1600" b="1" dirty="0">
                          <a:effectLst/>
                          <a:latin typeface="Times New Roman" panose="02020603050405020304" pitchFamily="18" charset="0"/>
                          <a:ea typeface="Calibri" panose="020F0502020204030204" pitchFamily="34" charset="0"/>
                          <a:cs typeface="Times New Roman" panose="02020603050405020304" pitchFamily="18" charset="0"/>
                        </a:rPr>
                        <a:t>Nivel de confianza</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4439">
                <a:tc>
                  <a:txBody>
                    <a:bodyPr/>
                    <a:lstStyle/>
                    <a:p>
                      <a:pPr algn="ctr">
                        <a:lnSpc>
                          <a:spcPct val="107000"/>
                        </a:lnSpc>
                        <a:spcAft>
                          <a:spcPts val="0"/>
                        </a:spcAft>
                      </a:pPr>
                      <a:r>
                        <a:rPr lang="es-ES" sz="1600" b="1" dirty="0">
                          <a:effectLst/>
                          <a:latin typeface="Times New Roman" panose="02020603050405020304" pitchFamily="18" charset="0"/>
                          <a:ea typeface="Calibri" panose="020F0502020204030204" pitchFamily="34" charset="0"/>
                          <a:cs typeface="Times New Roman" panose="02020603050405020304" pitchFamily="18" charset="0"/>
                        </a:rPr>
                        <a:t>n</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S" sz="1600" b="1" dirty="0">
                          <a:effectLst/>
                          <a:latin typeface="Times New Roman" panose="02020603050405020304" pitchFamily="18" charset="0"/>
                          <a:ea typeface="Calibri" panose="020F0502020204030204" pitchFamily="34" charset="0"/>
                          <a:cs typeface="Times New Roman" panose="02020603050405020304" pitchFamily="18" charset="0"/>
                        </a:rPr>
                        <a:t>Número de la muestra</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600" b="1" dirty="0">
                          <a:effectLst/>
                          <a:latin typeface="Times New Roman" panose="02020603050405020304" pitchFamily="18" charset="0"/>
                          <a:ea typeface="Calibri" panose="020F0502020204030204" pitchFamily="34" charset="0"/>
                          <a:cs typeface="Times New Roman" panose="02020603050405020304" pitchFamily="18" charset="0"/>
                        </a:rPr>
                        <a:t>21</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ítulo 1">
            <a:extLst>
              <a:ext uri="{FF2B5EF4-FFF2-40B4-BE49-F238E27FC236}">
                <a16:creationId xmlns:a16="http://schemas.microsoft.com/office/drawing/2014/main" id="{BD306832-4B7D-4318-AF94-1E3BBF6CA5A3}"/>
              </a:ext>
            </a:extLst>
          </p:cNvPr>
          <p:cNvSpPr txBox="1">
            <a:spLocks/>
          </p:cNvSpPr>
          <p:nvPr/>
        </p:nvSpPr>
        <p:spPr>
          <a:xfrm>
            <a:off x="1447502" y="3167500"/>
            <a:ext cx="2122898" cy="591504"/>
          </a:xfrm>
          <a:prstGeom prst="rect">
            <a:avLst/>
          </a:prstGeom>
        </p:spPr>
        <p:txBody>
          <a:bodyPr vert="horz" lIns="91440" tIns="45720" rIns="91440" bIns="45720" rtlCol="0" anchor="t">
            <a:normAutofit fontScale="97500" lnSpcReduction="10000"/>
          </a:bodyPr>
          <a:lstStyle>
            <a:lvl1pPr algn="l" defTabSz="404988" rtl="0" eaLnBrk="1" latinLnBrk="0" hangingPunct="1">
              <a:spcBef>
                <a:spcPct val="0"/>
              </a:spcBef>
              <a:buNone/>
              <a:defRPr sz="3189"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7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mbria Math" panose="02040503050406030204" pitchFamily="18" charset="0"/>
                <a:cs typeface="Times New Roman" panose="02020603050405020304" pitchFamily="18" charset="0"/>
              </a:rPr>
              <a:t>Muestra</a:t>
            </a:r>
            <a:endParaRPr lang="es-ES" sz="2800" b="1" dirty="0">
              <a:solidFill>
                <a:schemeClr val="accent1">
                  <a:lumMod val="75000"/>
                </a:schemeClr>
              </a:solidFill>
              <a:latin typeface="Times New Roman" panose="02020603050405020304" pitchFamily="18" charset="0"/>
              <a:ea typeface="Cambria Math" panose="02040503050406030204" pitchFamily="18" charset="0"/>
              <a:cs typeface="Times New Roman" panose="02020603050405020304" pitchFamily="18" charset="0"/>
            </a:endParaRPr>
          </a:p>
        </p:txBody>
      </p:sp>
      <p:pic>
        <p:nvPicPr>
          <p:cNvPr id="2050" name="Picture 2" descr="Resultado de imagen para recoleccion de informacion">
            <a:extLst>
              <a:ext uri="{FF2B5EF4-FFF2-40B4-BE49-F238E27FC236}">
                <a16:creationId xmlns:a16="http://schemas.microsoft.com/office/drawing/2014/main" id="{D9517DC6-48D4-43B4-9052-67382718F2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3061" y="882774"/>
            <a:ext cx="2729740" cy="17775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recoleccion de informacion">
            <a:extLst>
              <a:ext uri="{FF2B5EF4-FFF2-40B4-BE49-F238E27FC236}">
                <a16:creationId xmlns:a16="http://schemas.microsoft.com/office/drawing/2014/main" id="{67DEB841-92ED-4A1D-8833-FD0A14C7C9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66371" y="3945194"/>
            <a:ext cx="3314320" cy="262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825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56B272-78D6-4D4C-9117-EFA0B059EB87}"/>
              </a:ext>
            </a:extLst>
          </p:cNvPr>
          <p:cNvSpPr>
            <a:spLocks noGrp="1"/>
          </p:cNvSpPr>
          <p:nvPr>
            <p:ph type="title"/>
          </p:nvPr>
        </p:nvSpPr>
        <p:spPr>
          <a:xfrm>
            <a:off x="714793" y="248533"/>
            <a:ext cx="9720072" cy="1499616"/>
          </a:xfrm>
        </p:spPr>
        <p:txBody>
          <a:bodyPr>
            <a:normAutofit/>
          </a:bodyPr>
          <a:lstStyle/>
          <a:p>
            <a:r>
              <a:rPr lang="es-EC" sz="2800" dirty="0">
                <a:latin typeface="Times New Roman" panose="02020603050405020304" pitchFamily="18" charset="0"/>
                <a:cs typeface="Times New Roman" panose="02020603050405020304" pitchFamily="18" charset="0"/>
              </a:rPr>
              <a:t>Agroindustria en el Ecuador</a:t>
            </a:r>
          </a:p>
        </p:txBody>
      </p:sp>
      <p:pic>
        <p:nvPicPr>
          <p:cNvPr id="4098" name="Picture 2" descr="Resultado de imagen para agroindustria">
            <a:extLst>
              <a:ext uri="{FF2B5EF4-FFF2-40B4-BE49-F238E27FC236}">
                <a16:creationId xmlns:a16="http://schemas.microsoft.com/office/drawing/2014/main" id="{2E757CB5-3F78-4B8C-BEA7-690B8C977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08" y="1307606"/>
            <a:ext cx="3266081" cy="17049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agroindustria">
            <a:extLst>
              <a:ext uri="{FF2B5EF4-FFF2-40B4-BE49-F238E27FC236}">
                <a16:creationId xmlns:a16="http://schemas.microsoft.com/office/drawing/2014/main" id="{A3D230B2-0CA2-40AE-8A12-09043D718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799" y="1559371"/>
            <a:ext cx="2759839" cy="185821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5D48BF7-18C2-4F3E-B819-CC0F3C9D4A02}"/>
              </a:ext>
            </a:extLst>
          </p:cNvPr>
          <p:cNvSpPr txBox="1"/>
          <p:nvPr/>
        </p:nvSpPr>
        <p:spPr>
          <a:xfrm>
            <a:off x="3680090" y="1888315"/>
            <a:ext cx="1672710"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2000" dirty="0"/>
              <a:t>Transforma</a:t>
            </a:r>
          </a:p>
        </p:txBody>
      </p:sp>
      <p:sp>
        <p:nvSpPr>
          <p:cNvPr id="5" name="Rectángulo 4">
            <a:extLst>
              <a:ext uri="{FF2B5EF4-FFF2-40B4-BE49-F238E27FC236}">
                <a16:creationId xmlns:a16="http://schemas.microsoft.com/office/drawing/2014/main" id="{A9E11DEA-532C-450B-A9E7-73D3E72A84CB}"/>
              </a:ext>
            </a:extLst>
          </p:cNvPr>
          <p:cNvSpPr/>
          <p:nvPr/>
        </p:nvSpPr>
        <p:spPr>
          <a:xfrm>
            <a:off x="5352799" y="3440413"/>
            <a:ext cx="2759839"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Valor agregado</a:t>
            </a:r>
          </a:p>
        </p:txBody>
      </p:sp>
      <p:pic>
        <p:nvPicPr>
          <p:cNvPr id="4102" name="Picture 6" descr="Resultado de imagen para economia">
            <a:extLst>
              <a:ext uri="{FF2B5EF4-FFF2-40B4-BE49-F238E27FC236}">
                <a16:creationId xmlns:a16="http://schemas.microsoft.com/office/drawing/2014/main" id="{200A14D2-2523-45CA-A648-89B43E1F84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877" y="2029136"/>
            <a:ext cx="2943057" cy="1588708"/>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F67FC96E-A9C3-4581-986D-0EBA92C4A4E5}"/>
              </a:ext>
            </a:extLst>
          </p:cNvPr>
          <p:cNvSpPr txBox="1"/>
          <p:nvPr/>
        </p:nvSpPr>
        <p:spPr>
          <a:xfrm>
            <a:off x="8391877" y="1559371"/>
            <a:ext cx="294305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2000" dirty="0"/>
              <a:t>Producción nacional</a:t>
            </a:r>
          </a:p>
        </p:txBody>
      </p:sp>
      <p:pic>
        <p:nvPicPr>
          <p:cNvPr id="4106" name="Picture 10" descr="Resultado de imagen para boom cacaotero">
            <a:extLst>
              <a:ext uri="{FF2B5EF4-FFF2-40B4-BE49-F238E27FC236}">
                <a16:creationId xmlns:a16="http://schemas.microsoft.com/office/drawing/2014/main" id="{01CEA39B-A356-498B-822A-90AAB86FB2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793" y="4112395"/>
            <a:ext cx="2664512" cy="173819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871B4203-C018-4AB1-8BED-044B1CE6C245}"/>
              </a:ext>
            </a:extLst>
          </p:cNvPr>
          <p:cNvSpPr/>
          <p:nvPr/>
        </p:nvSpPr>
        <p:spPr>
          <a:xfrm>
            <a:off x="714793" y="3617844"/>
            <a:ext cx="2664512" cy="461665"/>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es-ES" sz="2400" b="1" dirty="0">
                <a:ln w="6600">
                  <a:solidFill>
                    <a:schemeClr val="accent2"/>
                  </a:solidFill>
                  <a:prstDash val="solid"/>
                </a:ln>
                <a:solidFill>
                  <a:srgbClr val="FFFFFF"/>
                </a:solidFill>
                <a:effectLst>
                  <a:outerShdw dist="38100" dir="2700000" algn="tl" rotWithShape="0">
                    <a:schemeClr val="accent2"/>
                  </a:outerShdw>
                </a:effectLst>
              </a:rPr>
              <a:t>Boom cacaotero</a:t>
            </a:r>
          </a:p>
        </p:txBody>
      </p:sp>
      <p:pic>
        <p:nvPicPr>
          <p:cNvPr id="4108" name="Picture 12" descr="Resultado de imagen para boom bananero">
            <a:extLst>
              <a:ext uri="{FF2B5EF4-FFF2-40B4-BE49-F238E27FC236}">
                <a16:creationId xmlns:a16="http://schemas.microsoft.com/office/drawing/2014/main" id="{1F822C9B-D10F-49A1-BB32-EFC5EB26EF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4967" y="4052383"/>
            <a:ext cx="3344711" cy="1738195"/>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590F04A9-E059-4E2D-A847-965A357E545C}"/>
              </a:ext>
            </a:extLst>
          </p:cNvPr>
          <p:cNvSpPr/>
          <p:nvPr/>
        </p:nvSpPr>
        <p:spPr>
          <a:xfrm>
            <a:off x="3599299" y="5850590"/>
            <a:ext cx="3266082" cy="461665"/>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es-ES" sz="2400" b="1" dirty="0">
                <a:ln w="6600">
                  <a:solidFill>
                    <a:schemeClr val="accent2"/>
                  </a:solidFill>
                  <a:prstDash val="solid"/>
                </a:ln>
                <a:solidFill>
                  <a:srgbClr val="FFFFFF"/>
                </a:solidFill>
                <a:effectLst>
                  <a:outerShdw dist="38100" dir="2700000" algn="tl" rotWithShape="0">
                    <a:schemeClr val="accent2"/>
                  </a:outerShdw>
                </a:effectLst>
              </a:rPr>
              <a:t>Boom bananero</a:t>
            </a:r>
          </a:p>
        </p:txBody>
      </p:sp>
      <p:pic>
        <p:nvPicPr>
          <p:cNvPr id="4110" name="Picture 14" descr="Imagen relacionada">
            <a:extLst>
              <a:ext uri="{FF2B5EF4-FFF2-40B4-BE49-F238E27FC236}">
                <a16:creationId xmlns:a16="http://schemas.microsoft.com/office/drawing/2014/main" id="{6BC593DB-9580-4CD8-97FF-3C585DC79D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1983" y="3832786"/>
            <a:ext cx="3266081" cy="2177387"/>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55D3DE25-DDC6-452D-AB56-939757291303}"/>
              </a:ext>
            </a:extLst>
          </p:cNvPr>
          <p:cNvSpPr/>
          <p:nvPr/>
        </p:nvSpPr>
        <p:spPr>
          <a:xfrm>
            <a:off x="8421982" y="6010173"/>
            <a:ext cx="3584487"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ctr"/>
            <a:r>
              <a:rPr lang="es-E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Tecnología e innovación</a:t>
            </a:r>
          </a:p>
        </p:txBody>
      </p:sp>
    </p:spTree>
    <p:extLst>
      <p:ext uri="{BB962C8B-B14F-4D97-AF65-F5344CB8AC3E}">
        <p14:creationId xmlns:p14="http://schemas.microsoft.com/office/powerpoint/2010/main" val="3686230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0DB0E1-1899-49FA-9946-0C96028CCD9B}"/>
              </a:ext>
            </a:extLst>
          </p:cNvPr>
          <p:cNvSpPr>
            <a:spLocks noGrp="1"/>
          </p:cNvSpPr>
          <p:nvPr>
            <p:ph type="title"/>
          </p:nvPr>
        </p:nvSpPr>
        <p:spPr>
          <a:xfrm>
            <a:off x="816864" y="23565"/>
            <a:ext cx="9720072" cy="1499616"/>
          </a:xfrm>
        </p:spPr>
        <p:txBody>
          <a:bodyPr>
            <a:normAutofit/>
          </a:bodyPr>
          <a:lstStyle/>
          <a:p>
            <a:r>
              <a:rPr lang="es-EC" sz="2800" b="1" dirty="0">
                <a:latin typeface="Times New Roman" panose="02020603050405020304" pitchFamily="18" charset="0"/>
                <a:cs typeface="Times New Roman" panose="02020603050405020304" pitchFamily="18" charset="0"/>
              </a:rPr>
              <a:t>Clasificación del sector agroindustrial según el CIIU</a:t>
            </a:r>
            <a:br>
              <a:rPr lang="es-EC" sz="2800" b="1" dirty="0">
                <a:latin typeface="Times New Roman" panose="02020603050405020304" pitchFamily="18" charset="0"/>
                <a:cs typeface="Times New Roman" panose="02020603050405020304" pitchFamily="18" charset="0"/>
              </a:rPr>
            </a:br>
            <a:endParaRPr lang="es-EC" sz="2800" dirty="0">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FAC90E20-9007-475D-A847-E8BF9B7B67F9}"/>
              </a:ext>
            </a:extLst>
          </p:cNvPr>
          <p:cNvGraphicFramePr>
            <a:graphicFrameLocks noGrp="1"/>
          </p:cNvGraphicFramePr>
          <p:nvPr>
            <p:extLst>
              <p:ext uri="{D42A27DB-BD31-4B8C-83A1-F6EECF244321}">
                <p14:modId xmlns:p14="http://schemas.microsoft.com/office/powerpoint/2010/main" val="3138086641"/>
              </p:ext>
            </p:extLst>
          </p:nvPr>
        </p:nvGraphicFramePr>
        <p:xfrm>
          <a:off x="589791" y="930603"/>
          <a:ext cx="7726635" cy="5201266"/>
        </p:xfrm>
        <a:graphic>
          <a:graphicData uri="http://schemas.openxmlformats.org/drawingml/2006/table">
            <a:tbl>
              <a:tblPr firstRow="1" firstCol="1" bandRow="1">
                <a:tableStyleId>{21E4AEA4-8DFA-4A89-87EB-49C32662AFE0}</a:tableStyleId>
              </a:tblPr>
              <a:tblGrid>
                <a:gridCol w="1171898">
                  <a:extLst>
                    <a:ext uri="{9D8B030D-6E8A-4147-A177-3AD203B41FA5}">
                      <a16:colId xmlns:a16="http://schemas.microsoft.com/office/drawing/2014/main" val="365176666"/>
                    </a:ext>
                  </a:extLst>
                </a:gridCol>
                <a:gridCol w="1483308">
                  <a:extLst>
                    <a:ext uri="{9D8B030D-6E8A-4147-A177-3AD203B41FA5}">
                      <a16:colId xmlns:a16="http://schemas.microsoft.com/office/drawing/2014/main" val="1036833216"/>
                    </a:ext>
                  </a:extLst>
                </a:gridCol>
                <a:gridCol w="5071429">
                  <a:extLst>
                    <a:ext uri="{9D8B030D-6E8A-4147-A177-3AD203B41FA5}">
                      <a16:colId xmlns:a16="http://schemas.microsoft.com/office/drawing/2014/main" val="2642420483"/>
                    </a:ext>
                  </a:extLst>
                </a:gridCol>
              </a:tblGrid>
              <a:tr h="701826">
                <a:tc>
                  <a:txBody>
                    <a:bodyPr/>
                    <a:lstStyle/>
                    <a:p>
                      <a:pPr algn="just">
                        <a:lnSpc>
                          <a:spcPct val="150000"/>
                        </a:lnSpc>
                        <a:spcAft>
                          <a:spcPts val="0"/>
                        </a:spcAft>
                      </a:pPr>
                      <a:r>
                        <a:rPr lang="es-EC" sz="1600" dirty="0">
                          <a:effectLst/>
                        </a:rPr>
                        <a:t>Sección</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Código alfanumérico</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Descripción</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340420"/>
                  </a:ext>
                </a:extLst>
              </a:tr>
              <a:tr h="349197">
                <a:tc>
                  <a:txBody>
                    <a:bodyPr/>
                    <a:lstStyle/>
                    <a:p>
                      <a:pPr algn="just">
                        <a:lnSpc>
                          <a:spcPct val="150000"/>
                        </a:lnSpc>
                        <a:spcAft>
                          <a:spcPts val="0"/>
                        </a:spcAft>
                      </a:pPr>
                      <a:r>
                        <a:rPr lang="es-EC" sz="1600">
                          <a:effectLst/>
                        </a:rPr>
                        <a:t> </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C</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Industria Manufacturera</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7102349"/>
                  </a:ext>
                </a:extLst>
              </a:tr>
              <a:tr h="349197">
                <a:tc rowSpan="8">
                  <a:txBody>
                    <a:bodyPr/>
                    <a:lstStyle/>
                    <a:p>
                      <a:pPr algn="just">
                        <a:lnSpc>
                          <a:spcPct val="150000"/>
                        </a:lnSpc>
                        <a:spcAft>
                          <a:spcPts val="0"/>
                        </a:spcAft>
                      </a:pPr>
                      <a:r>
                        <a:rPr lang="es-EC" sz="1600">
                          <a:effectLst/>
                        </a:rPr>
                        <a:t>División</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C10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Elaboración de Productos Alimenticios</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3146979"/>
                  </a:ext>
                </a:extLst>
              </a:tr>
              <a:tr h="349197">
                <a:tc vMerge="1">
                  <a:txBody>
                    <a:bodyPr/>
                    <a:lstStyle/>
                    <a:p>
                      <a:endParaRPr lang="es-EC"/>
                    </a:p>
                  </a:txBody>
                  <a:tcPr/>
                </a:tc>
                <a:tc>
                  <a:txBody>
                    <a:bodyPr/>
                    <a:lstStyle/>
                    <a:p>
                      <a:pPr algn="just">
                        <a:lnSpc>
                          <a:spcPct val="150000"/>
                        </a:lnSpc>
                        <a:spcAft>
                          <a:spcPts val="0"/>
                        </a:spcAft>
                      </a:pPr>
                      <a:r>
                        <a:rPr lang="es-EC" sz="1600">
                          <a:effectLst/>
                        </a:rPr>
                        <a:t>C101</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Elaboración y conservación de carne</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1597549"/>
                  </a:ext>
                </a:extLst>
              </a:tr>
              <a:tr h="741583">
                <a:tc vMerge="1">
                  <a:txBody>
                    <a:bodyPr/>
                    <a:lstStyle/>
                    <a:p>
                      <a:endParaRPr lang="es-EC"/>
                    </a:p>
                  </a:txBody>
                  <a:tcPr/>
                </a:tc>
                <a:tc>
                  <a:txBody>
                    <a:bodyPr/>
                    <a:lstStyle/>
                    <a:p>
                      <a:pPr algn="just">
                        <a:lnSpc>
                          <a:spcPct val="150000"/>
                        </a:lnSpc>
                        <a:spcAft>
                          <a:spcPts val="0"/>
                        </a:spcAft>
                      </a:pPr>
                      <a:r>
                        <a:rPr lang="es-EC" sz="1600">
                          <a:effectLst/>
                        </a:rPr>
                        <a:t>C102</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rPr>
                        <a:t>Elaboración y conservación de pescados, crustáceos y moluscos</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24496713"/>
                  </a:ext>
                </a:extLst>
              </a:tr>
              <a:tr h="577885">
                <a:tc vMerge="1">
                  <a:txBody>
                    <a:bodyPr/>
                    <a:lstStyle/>
                    <a:p>
                      <a:endParaRPr lang="es-EC"/>
                    </a:p>
                  </a:txBody>
                  <a:tcPr/>
                </a:tc>
                <a:tc>
                  <a:txBody>
                    <a:bodyPr/>
                    <a:lstStyle/>
                    <a:p>
                      <a:pPr algn="just">
                        <a:lnSpc>
                          <a:spcPct val="150000"/>
                        </a:lnSpc>
                        <a:spcAft>
                          <a:spcPts val="0"/>
                        </a:spcAft>
                      </a:pPr>
                      <a:r>
                        <a:rPr lang="es-EC" sz="1600" dirty="0">
                          <a:effectLst/>
                        </a:rPr>
                        <a:t>C103</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Elaboración y conservación de frutas, legumbres y hortalizas</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33282334"/>
                  </a:ext>
                </a:extLst>
              </a:tr>
              <a:tr h="577885">
                <a:tc vMerge="1">
                  <a:txBody>
                    <a:bodyPr/>
                    <a:lstStyle/>
                    <a:p>
                      <a:endParaRPr lang="es-EC"/>
                    </a:p>
                  </a:txBody>
                  <a:tcPr/>
                </a:tc>
                <a:tc>
                  <a:txBody>
                    <a:bodyPr/>
                    <a:lstStyle/>
                    <a:p>
                      <a:pPr algn="just">
                        <a:lnSpc>
                          <a:spcPct val="150000"/>
                        </a:lnSpc>
                        <a:spcAft>
                          <a:spcPts val="0"/>
                        </a:spcAft>
                      </a:pPr>
                      <a:r>
                        <a:rPr lang="es-EC" sz="1600" dirty="0">
                          <a:effectLst/>
                        </a:rPr>
                        <a:t>C104</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Elaboración de aceites y grasas de origen vegetal y animal</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6377987"/>
                  </a:ext>
                </a:extLst>
              </a:tr>
              <a:tr h="349197">
                <a:tc vMerge="1">
                  <a:txBody>
                    <a:bodyPr/>
                    <a:lstStyle/>
                    <a:p>
                      <a:endParaRPr lang="es-EC"/>
                    </a:p>
                  </a:txBody>
                  <a:tcPr/>
                </a:tc>
                <a:tc>
                  <a:txBody>
                    <a:bodyPr/>
                    <a:lstStyle/>
                    <a:p>
                      <a:pPr algn="just">
                        <a:lnSpc>
                          <a:spcPct val="150000"/>
                        </a:lnSpc>
                        <a:spcAft>
                          <a:spcPts val="0"/>
                        </a:spcAft>
                      </a:pPr>
                      <a:r>
                        <a:rPr lang="es-EC" sz="1600" dirty="0">
                          <a:effectLst/>
                        </a:rPr>
                        <a:t>C105</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Elaboración de productos lácteos</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01764676"/>
                  </a:ext>
                </a:extLst>
              </a:tr>
              <a:tr h="741583">
                <a:tc vMerge="1">
                  <a:txBody>
                    <a:bodyPr/>
                    <a:lstStyle/>
                    <a:p>
                      <a:endParaRPr lang="es-EC"/>
                    </a:p>
                  </a:txBody>
                  <a:tcPr/>
                </a:tc>
                <a:tc>
                  <a:txBody>
                    <a:bodyPr/>
                    <a:lstStyle/>
                    <a:p>
                      <a:pPr algn="just">
                        <a:lnSpc>
                          <a:spcPct val="150000"/>
                        </a:lnSpc>
                        <a:spcAft>
                          <a:spcPts val="0"/>
                        </a:spcAft>
                      </a:pPr>
                      <a:r>
                        <a:rPr lang="es-EC" sz="1600">
                          <a:effectLst/>
                        </a:rPr>
                        <a:t>C106</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rPr>
                        <a:t>Elaboración de productos de molinería, almidones y productos derivados del almidón</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74268121"/>
                  </a:ext>
                </a:extLst>
              </a:tr>
              <a:tr h="349197">
                <a:tc vMerge="1">
                  <a:txBody>
                    <a:bodyPr/>
                    <a:lstStyle/>
                    <a:p>
                      <a:endParaRPr lang="es-EC"/>
                    </a:p>
                  </a:txBody>
                  <a:tcPr/>
                </a:tc>
                <a:tc>
                  <a:txBody>
                    <a:bodyPr/>
                    <a:lstStyle/>
                    <a:p>
                      <a:pPr algn="just">
                        <a:lnSpc>
                          <a:spcPct val="150000"/>
                        </a:lnSpc>
                        <a:spcAft>
                          <a:spcPts val="0"/>
                        </a:spcAft>
                      </a:pPr>
                      <a:r>
                        <a:rPr lang="es-EC" sz="1600">
                          <a:effectLst/>
                        </a:rPr>
                        <a:t>C107</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rPr>
                        <a:t>Elaboración de otros productos alimenticios</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5252994"/>
                  </a:ext>
                </a:extLst>
              </a:tr>
            </a:tbl>
          </a:graphicData>
        </a:graphic>
      </p:graphicFrame>
      <p:pic>
        <p:nvPicPr>
          <p:cNvPr id="6" name="Imagen 5">
            <a:extLst>
              <a:ext uri="{FF2B5EF4-FFF2-40B4-BE49-F238E27FC236}">
                <a16:creationId xmlns:a16="http://schemas.microsoft.com/office/drawing/2014/main" id="{18FCFB4C-176B-41BF-9B8D-13BAD435A1F2}"/>
              </a:ext>
            </a:extLst>
          </p:cNvPr>
          <p:cNvPicPr>
            <a:picLocks noChangeAspect="1"/>
          </p:cNvPicPr>
          <p:nvPr/>
        </p:nvPicPr>
        <p:blipFill rotWithShape="1">
          <a:blip r:embed="rId2"/>
          <a:srcRect l="27649" t="15706" r="25448" b="12618"/>
          <a:stretch/>
        </p:blipFill>
        <p:spPr>
          <a:xfrm>
            <a:off x="8543499" y="3029799"/>
            <a:ext cx="3456197" cy="3501435"/>
          </a:xfrm>
          <a:prstGeom prst="rect">
            <a:avLst/>
          </a:prstGeom>
        </p:spPr>
      </p:pic>
      <p:pic>
        <p:nvPicPr>
          <p:cNvPr id="1026" name="Picture 2" descr="Imagen relacionada">
            <a:extLst>
              <a:ext uri="{FF2B5EF4-FFF2-40B4-BE49-F238E27FC236}">
                <a16:creationId xmlns:a16="http://schemas.microsoft.com/office/drawing/2014/main" id="{57C0E58E-045A-46E4-A246-828A9C8C2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644" y="930603"/>
            <a:ext cx="2099196" cy="209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077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ADA657-5D0F-4CF6-A931-EF0CCA21C4D1}"/>
              </a:ext>
            </a:extLst>
          </p:cNvPr>
          <p:cNvSpPr>
            <a:spLocks noGrp="1"/>
          </p:cNvSpPr>
          <p:nvPr>
            <p:ph type="title"/>
          </p:nvPr>
        </p:nvSpPr>
        <p:spPr>
          <a:xfrm>
            <a:off x="498811" y="139715"/>
            <a:ext cx="10871200" cy="990600"/>
          </a:xfrm>
        </p:spPr>
        <p:txBody>
          <a:bodyPr>
            <a:noAutofit/>
          </a:bodyPr>
          <a:lstStyle/>
          <a:p>
            <a:r>
              <a:rPr lang="es-EC" sz="2800" b="1" dirty="0">
                <a:latin typeface="Times New Roman" panose="02020603050405020304" pitchFamily="18" charset="0"/>
                <a:cs typeface="Times New Roman" panose="02020603050405020304" pitchFamily="18" charset="0"/>
              </a:rPr>
              <a:t>Incentivos tributarios COPCI y su relación con los indicadores objeto de estudio de las PYMES en el Cantón Rumiñahui</a:t>
            </a:r>
            <a:br>
              <a:rPr lang="es-EC" sz="2800" b="1" dirty="0">
                <a:latin typeface="Times New Roman" panose="02020603050405020304" pitchFamily="18" charset="0"/>
                <a:cs typeface="Times New Roman" panose="02020603050405020304" pitchFamily="18" charset="0"/>
              </a:rPr>
            </a:br>
            <a:endParaRPr lang="es-EC" sz="2800" dirty="0">
              <a:latin typeface="Times New Roman" panose="02020603050405020304" pitchFamily="18"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F680D17A-224C-464E-A69E-5D776F5A7DDC}"/>
              </a:ext>
            </a:extLst>
          </p:cNvPr>
          <p:cNvGraphicFramePr/>
          <p:nvPr>
            <p:extLst>
              <p:ext uri="{D42A27DB-BD31-4B8C-83A1-F6EECF244321}">
                <p14:modId xmlns:p14="http://schemas.microsoft.com/office/powerpoint/2010/main" val="1838998415"/>
              </p:ext>
            </p:extLst>
          </p:nvPr>
        </p:nvGraphicFramePr>
        <p:xfrm>
          <a:off x="0" y="635015"/>
          <a:ext cx="12148530" cy="5727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697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41464162-459B-4986-8BF3-55B1B83FFCA3}"/>
              </a:ext>
            </a:extLst>
          </p:cNvPr>
          <p:cNvGraphicFramePr/>
          <p:nvPr>
            <p:extLst>
              <p:ext uri="{D42A27DB-BD31-4B8C-83A1-F6EECF244321}">
                <p14:modId xmlns:p14="http://schemas.microsoft.com/office/powerpoint/2010/main" val="1276566806"/>
              </p:ext>
            </p:extLst>
          </p:nvPr>
        </p:nvGraphicFramePr>
        <p:xfrm>
          <a:off x="1718011" y="437322"/>
          <a:ext cx="10473989" cy="5772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inversion">
            <a:extLst>
              <a:ext uri="{FF2B5EF4-FFF2-40B4-BE49-F238E27FC236}">
                <a16:creationId xmlns:a16="http://schemas.microsoft.com/office/drawing/2014/main" id="{894D9AD6-8522-4ECA-BBBE-8529569492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85581"/>
            <a:ext cx="2694181" cy="17810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n relacionada">
            <a:extLst>
              <a:ext uri="{FF2B5EF4-FFF2-40B4-BE49-F238E27FC236}">
                <a16:creationId xmlns:a16="http://schemas.microsoft.com/office/drawing/2014/main" id="{F988E707-97A4-434B-8577-5B1BEE77F3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0101" y="5142078"/>
            <a:ext cx="2975212" cy="153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13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CBDAB1-C725-43C3-A0EF-074067A27690}"/>
              </a:ext>
            </a:extLst>
          </p:cNvPr>
          <p:cNvSpPr>
            <a:spLocks noGrp="1"/>
          </p:cNvSpPr>
          <p:nvPr>
            <p:ph type="title"/>
          </p:nvPr>
        </p:nvSpPr>
        <p:spPr>
          <a:xfrm>
            <a:off x="397563" y="1658395"/>
            <a:ext cx="11661913" cy="884582"/>
          </a:xfrm>
        </p:spPr>
        <p:txBody>
          <a:bodyPr>
            <a:noAutofit/>
          </a:bodyPr>
          <a:lstStyle/>
          <a:p>
            <a:pPr algn="ctr"/>
            <a:r>
              <a:rPr lang="es-EC" sz="2400" b="1" dirty="0">
                <a:solidFill>
                  <a:schemeClr val="tx1"/>
                </a:solidFill>
                <a:latin typeface="Times New Roman" panose="02020603050405020304" pitchFamily="18" charset="0"/>
                <a:cs typeface="Times New Roman" panose="02020603050405020304" pitchFamily="18" charset="0"/>
              </a:rPr>
              <a:t>Trabajo de titulación previo a la obtención del t</a:t>
            </a:r>
            <a:r>
              <a:rPr lang="es-EC" sz="2400" b="1" dirty="0">
                <a:latin typeface="Times New Roman" panose="02020603050405020304" pitchFamily="18" charset="0"/>
                <a:cs typeface="Times New Roman" panose="02020603050405020304" pitchFamily="18" charset="0"/>
              </a:rPr>
              <a:t>í</a:t>
            </a:r>
            <a:r>
              <a:rPr lang="es-EC" sz="2400" b="1" dirty="0">
                <a:solidFill>
                  <a:schemeClr val="tx1"/>
                </a:solidFill>
                <a:latin typeface="Times New Roman" panose="02020603050405020304" pitchFamily="18" charset="0"/>
                <a:cs typeface="Times New Roman" panose="02020603050405020304" pitchFamily="18" charset="0"/>
              </a:rPr>
              <a:t>tulo de Ingeniero en Finanzas, Contador - Auditor</a:t>
            </a:r>
          </a:p>
        </p:txBody>
      </p:sp>
      <p:sp>
        <p:nvSpPr>
          <p:cNvPr id="3" name="Marcador de contenido 2">
            <a:extLst>
              <a:ext uri="{FF2B5EF4-FFF2-40B4-BE49-F238E27FC236}">
                <a16:creationId xmlns:a16="http://schemas.microsoft.com/office/drawing/2014/main" id="{AF6EF7FA-3EE9-4613-84A6-B14B37B25BA2}"/>
              </a:ext>
            </a:extLst>
          </p:cNvPr>
          <p:cNvSpPr>
            <a:spLocks noGrp="1"/>
          </p:cNvSpPr>
          <p:nvPr>
            <p:ph idx="1"/>
          </p:nvPr>
        </p:nvSpPr>
        <p:spPr>
          <a:xfrm>
            <a:off x="908845" y="2723126"/>
            <a:ext cx="10639351" cy="4134874"/>
          </a:xfrm>
        </p:spPr>
        <p:txBody>
          <a:bodyPr>
            <a:normAutofit fontScale="77500" lnSpcReduction="20000"/>
          </a:bodyPr>
          <a:lstStyle/>
          <a:p>
            <a:pPr marL="0" indent="0" algn="just">
              <a:buNone/>
            </a:pPr>
            <a:r>
              <a:rPr lang="es-EC" sz="3600" b="1" dirty="0">
                <a:latin typeface="Times New Roman" panose="02020603050405020304" pitchFamily="18" charset="0"/>
                <a:cs typeface="Times New Roman" panose="02020603050405020304" pitchFamily="18" charset="0"/>
              </a:rPr>
              <a:t>INCENTIVOS TRIBUTARIOS DEL CÓDIGO ORGÁNICO DE LA PRODUCCIÓN, COMERCIO E INVERSIÓN Y SU INFLUENCIA EN LA PRODUCTIVIDAD DE LAS EMPRESAS AGROINDUSTRIALES DEL CANTÓN RUMIÑAHUI, 2010 -2015 </a:t>
            </a:r>
          </a:p>
          <a:p>
            <a:pPr marL="0" indent="0" algn="ctr">
              <a:buNone/>
            </a:pPr>
            <a:r>
              <a:rPr lang="es-EC" sz="3600" b="1" dirty="0">
                <a:latin typeface="Times New Roman" panose="02020603050405020304" pitchFamily="18" charset="0"/>
                <a:cs typeface="Times New Roman" panose="02020603050405020304" pitchFamily="18" charset="0"/>
              </a:rPr>
              <a:t>Autor:</a:t>
            </a:r>
          </a:p>
          <a:p>
            <a:pPr marL="0" indent="0" algn="ctr">
              <a:buNone/>
            </a:pPr>
            <a:r>
              <a:rPr lang="es-EC" sz="3600" dirty="0">
                <a:latin typeface="Times New Roman" panose="02020603050405020304" pitchFamily="18" charset="0"/>
                <a:cs typeface="Times New Roman" panose="02020603050405020304" pitchFamily="18" charset="0"/>
              </a:rPr>
              <a:t>Toazo Leines, Alejandro Renan</a:t>
            </a:r>
          </a:p>
          <a:p>
            <a:pPr marL="0" indent="0" algn="ctr">
              <a:buNone/>
            </a:pPr>
            <a:endParaRPr lang="es-EC" sz="3600" dirty="0">
              <a:latin typeface="Times New Roman" panose="02020603050405020304" pitchFamily="18" charset="0"/>
              <a:cs typeface="Times New Roman" panose="02020603050405020304" pitchFamily="18" charset="0"/>
            </a:endParaRPr>
          </a:p>
          <a:p>
            <a:pPr marL="0" indent="0" algn="ctr">
              <a:buNone/>
            </a:pPr>
            <a:r>
              <a:rPr lang="es-EC" sz="3600" b="1" dirty="0">
                <a:latin typeface="Times New Roman" panose="02020603050405020304" pitchFamily="18" charset="0"/>
                <a:cs typeface="Times New Roman" panose="02020603050405020304" pitchFamily="18" charset="0"/>
              </a:rPr>
              <a:t>Director:</a:t>
            </a:r>
          </a:p>
          <a:p>
            <a:pPr marL="0" indent="0" algn="ctr">
              <a:buNone/>
            </a:pPr>
            <a:r>
              <a:rPr lang="es-EC" sz="3600" dirty="0">
                <a:latin typeface="Times New Roman" panose="02020603050405020304" pitchFamily="18" charset="0"/>
                <a:cs typeface="Times New Roman" panose="02020603050405020304" pitchFamily="18" charset="0"/>
              </a:rPr>
              <a:t>Econ. Torres Castro, Manuel Amable</a:t>
            </a:r>
          </a:p>
          <a:p>
            <a:pPr marL="0" indent="0">
              <a:buNone/>
            </a:pPr>
            <a:r>
              <a:rPr lang="es-EC" sz="2900" dirty="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80659036-70D0-475D-8ED7-B67E5C3A92F6}"/>
              </a:ext>
            </a:extLst>
          </p:cNvPr>
          <p:cNvPicPr>
            <a:picLocks noChangeAspect="1"/>
          </p:cNvPicPr>
          <p:nvPr/>
        </p:nvPicPr>
        <p:blipFill>
          <a:blip r:embed="rId2"/>
          <a:stretch>
            <a:fillRect/>
          </a:stretch>
        </p:blipFill>
        <p:spPr>
          <a:xfrm>
            <a:off x="2694566" y="0"/>
            <a:ext cx="6802867" cy="1762539"/>
          </a:xfrm>
          <a:prstGeom prst="rect">
            <a:avLst/>
          </a:prstGeom>
        </p:spPr>
      </p:pic>
    </p:spTree>
    <p:extLst>
      <p:ext uri="{BB962C8B-B14F-4D97-AF65-F5344CB8AC3E}">
        <p14:creationId xmlns:p14="http://schemas.microsoft.com/office/powerpoint/2010/main" val="343867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956769-1CF9-4F44-AEF7-D5BA8D3A1F07}"/>
              </a:ext>
            </a:extLst>
          </p:cNvPr>
          <p:cNvSpPr>
            <a:spLocks noGrp="1"/>
          </p:cNvSpPr>
          <p:nvPr>
            <p:ph type="title"/>
          </p:nvPr>
        </p:nvSpPr>
        <p:spPr>
          <a:xfrm>
            <a:off x="1877606" y="74741"/>
            <a:ext cx="9720072" cy="1499616"/>
          </a:xfrm>
        </p:spPr>
        <p:txBody>
          <a:bodyPr>
            <a:normAutofit/>
          </a:bodyPr>
          <a:lstStyle/>
          <a:p>
            <a:r>
              <a:rPr lang="es-EC" sz="2800" b="1" dirty="0">
                <a:latin typeface="Times New Roman" panose="02020603050405020304" pitchFamily="18" charset="0"/>
                <a:cs typeface="Times New Roman" panose="02020603050405020304" pitchFamily="18" charset="0"/>
              </a:rPr>
              <a:t>Actividad económica en el cantón Rumiñahui</a:t>
            </a:r>
            <a:br>
              <a:rPr lang="es-EC" b="1" dirty="0"/>
            </a:br>
            <a:endParaRPr lang="es-EC" dirty="0"/>
          </a:p>
        </p:txBody>
      </p:sp>
      <p:graphicFrame>
        <p:nvGraphicFramePr>
          <p:cNvPr id="6" name="Tabla 5">
            <a:extLst>
              <a:ext uri="{FF2B5EF4-FFF2-40B4-BE49-F238E27FC236}">
                <a16:creationId xmlns:a16="http://schemas.microsoft.com/office/drawing/2014/main" id="{A57DEE66-A92C-4451-8F61-9A7ACE89923B}"/>
              </a:ext>
            </a:extLst>
          </p:cNvPr>
          <p:cNvGraphicFramePr>
            <a:graphicFrameLocks noGrp="1"/>
          </p:cNvGraphicFramePr>
          <p:nvPr>
            <p:extLst>
              <p:ext uri="{D42A27DB-BD31-4B8C-83A1-F6EECF244321}">
                <p14:modId xmlns:p14="http://schemas.microsoft.com/office/powerpoint/2010/main" val="3687705126"/>
              </p:ext>
            </p:extLst>
          </p:nvPr>
        </p:nvGraphicFramePr>
        <p:xfrm>
          <a:off x="6269232" y="1676591"/>
          <a:ext cx="5496051" cy="4058390"/>
        </p:xfrm>
        <a:graphic>
          <a:graphicData uri="http://schemas.openxmlformats.org/drawingml/2006/table">
            <a:tbl>
              <a:tblPr firstRow="1" firstCol="1" bandRow="1">
                <a:tableStyleId>{5C22544A-7EE6-4342-B048-85BDC9FD1C3A}</a:tableStyleId>
              </a:tblPr>
              <a:tblGrid>
                <a:gridCol w="1231231">
                  <a:extLst>
                    <a:ext uri="{9D8B030D-6E8A-4147-A177-3AD203B41FA5}">
                      <a16:colId xmlns:a16="http://schemas.microsoft.com/office/drawing/2014/main" val="439496077"/>
                    </a:ext>
                  </a:extLst>
                </a:gridCol>
                <a:gridCol w="1177607">
                  <a:extLst>
                    <a:ext uri="{9D8B030D-6E8A-4147-A177-3AD203B41FA5}">
                      <a16:colId xmlns:a16="http://schemas.microsoft.com/office/drawing/2014/main" val="3742865569"/>
                    </a:ext>
                  </a:extLst>
                </a:gridCol>
                <a:gridCol w="1624304">
                  <a:extLst>
                    <a:ext uri="{9D8B030D-6E8A-4147-A177-3AD203B41FA5}">
                      <a16:colId xmlns:a16="http://schemas.microsoft.com/office/drawing/2014/main" val="31044745"/>
                    </a:ext>
                  </a:extLst>
                </a:gridCol>
                <a:gridCol w="1462909">
                  <a:extLst>
                    <a:ext uri="{9D8B030D-6E8A-4147-A177-3AD203B41FA5}">
                      <a16:colId xmlns:a16="http://schemas.microsoft.com/office/drawing/2014/main" val="4282576655"/>
                    </a:ext>
                  </a:extLst>
                </a:gridCol>
              </a:tblGrid>
              <a:tr h="825352">
                <a:tc>
                  <a:txBody>
                    <a:bodyPr/>
                    <a:lstStyle/>
                    <a:p>
                      <a:pPr algn="ctr">
                        <a:lnSpc>
                          <a:spcPct val="107000"/>
                        </a:lnSpc>
                        <a:spcAft>
                          <a:spcPts val="0"/>
                        </a:spcAft>
                      </a:pPr>
                      <a:r>
                        <a:rPr lang="es-EC" sz="1800" dirty="0">
                          <a:effectLst/>
                        </a:rPr>
                        <a:t>AÑO</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dirty="0">
                          <a:effectLst/>
                        </a:rPr>
                        <a:t>NÚMERO DE PYMES</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VARIACIÓN INTERANUAL</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VARIACIÓN AÑO BASE</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3356325"/>
                  </a:ext>
                </a:extLst>
              </a:tr>
              <a:tr h="401281">
                <a:tc>
                  <a:txBody>
                    <a:bodyPr/>
                    <a:lstStyle/>
                    <a:p>
                      <a:pPr algn="ctr">
                        <a:lnSpc>
                          <a:spcPct val="107000"/>
                        </a:lnSpc>
                        <a:spcAft>
                          <a:spcPts val="0"/>
                        </a:spcAft>
                      </a:pPr>
                      <a:r>
                        <a:rPr lang="es-EC" sz="1800">
                          <a:effectLst/>
                        </a:rPr>
                        <a:t>2010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11</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0,00%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655214271"/>
                  </a:ext>
                </a:extLst>
              </a:tr>
              <a:tr h="401281">
                <a:tc>
                  <a:txBody>
                    <a:bodyPr/>
                    <a:lstStyle/>
                    <a:p>
                      <a:pPr algn="ctr">
                        <a:lnSpc>
                          <a:spcPct val="107000"/>
                        </a:lnSpc>
                        <a:spcAft>
                          <a:spcPts val="0"/>
                        </a:spcAft>
                      </a:pPr>
                      <a:r>
                        <a:rPr lang="es-EC" sz="1800">
                          <a:effectLst/>
                        </a:rPr>
                        <a:t>2011</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-9,09%</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-9,09%</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557410571"/>
                  </a:ext>
                </a:extLst>
              </a:tr>
              <a:tr h="401281">
                <a:tc>
                  <a:txBody>
                    <a:bodyPr/>
                    <a:lstStyle/>
                    <a:p>
                      <a:pPr algn="ctr">
                        <a:lnSpc>
                          <a:spcPct val="107000"/>
                        </a:lnSpc>
                        <a:spcAft>
                          <a:spcPts val="0"/>
                        </a:spcAft>
                      </a:pPr>
                      <a:r>
                        <a:rPr lang="es-EC" sz="1800">
                          <a:effectLst/>
                        </a:rPr>
                        <a:t>2012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18</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80,00%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63,64%</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227668470"/>
                  </a:ext>
                </a:extLst>
              </a:tr>
              <a:tr h="401281">
                <a:tc>
                  <a:txBody>
                    <a:bodyPr/>
                    <a:lstStyle/>
                    <a:p>
                      <a:pPr algn="ctr">
                        <a:lnSpc>
                          <a:spcPct val="107000"/>
                        </a:lnSpc>
                        <a:spcAft>
                          <a:spcPts val="0"/>
                        </a:spcAft>
                      </a:pPr>
                      <a:r>
                        <a:rPr lang="es-EC" sz="1800">
                          <a:effectLst/>
                        </a:rPr>
                        <a:t>2013</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18</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0,00%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63,64%</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864836799"/>
                  </a:ext>
                </a:extLst>
              </a:tr>
              <a:tr h="401281">
                <a:tc>
                  <a:txBody>
                    <a:bodyPr/>
                    <a:lstStyle/>
                    <a:p>
                      <a:pPr algn="ctr">
                        <a:lnSpc>
                          <a:spcPct val="107000"/>
                        </a:lnSpc>
                        <a:spcAft>
                          <a:spcPts val="0"/>
                        </a:spcAft>
                      </a:pPr>
                      <a:r>
                        <a:rPr lang="es-EC" sz="1800">
                          <a:effectLst/>
                        </a:rPr>
                        <a:t>2014</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22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22,22%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100,00%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65971008"/>
                  </a:ext>
                </a:extLst>
              </a:tr>
              <a:tr h="401281">
                <a:tc>
                  <a:txBody>
                    <a:bodyPr/>
                    <a:lstStyle/>
                    <a:p>
                      <a:pPr algn="ctr">
                        <a:lnSpc>
                          <a:spcPct val="107000"/>
                        </a:lnSpc>
                        <a:spcAft>
                          <a:spcPts val="0"/>
                        </a:spcAft>
                      </a:pPr>
                      <a:r>
                        <a:rPr lang="es-EC" sz="1800">
                          <a:effectLst/>
                        </a:rPr>
                        <a:t>2015</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22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0,00%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100,00%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601472249"/>
                  </a:ext>
                </a:extLst>
              </a:tr>
              <a:tr h="825352">
                <a:tc>
                  <a:txBody>
                    <a:bodyPr/>
                    <a:lstStyle/>
                    <a:p>
                      <a:pPr algn="ctr">
                        <a:lnSpc>
                          <a:spcPct val="107000"/>
                        </a:lnSpc>
                        <a:spcAft>
                          <a:spcPts val="0"/>
                        </a:spcAft>
                      </a:pPr>
                      <a:r>
                        <a:rPr lang="es-EC" sz="1800">
                          <a:effectLst/>
                        </a:rPr>
                        <a:t>Crecimiento promedio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12,25%</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 </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886597025"/>
                  </a:ext>
                </a:extLst>
              </a:tr>
            </a:tbl>
          </a:graphicData>
        </a:graphic>
      </p:graphicFrame>
      <p:sp>
        <p:nvSpPr>
          <p:cNvPr id="15" name="Rectángulo 14">
            <a:extLst>
              <a:ext uri="{FF2B5EF4-FFF2-40B4-BE49-F238E27FC236}">
                <a16:creationId xmlns:a16="http://schemas.microsoft.com/office/drawing/2014/main" id="{622C0C64-12CE-4A47-AF84-7445786D7F9C}"/>
              </a:ext>
            </a:extLst>
          </p:cNvPr>
          <p:cNvSpPr/>
          <p:nvPr/>
        </p:nvSpPr>
        <p:spPr>
          <a:xfrm>
            <a:off x="6269232" y="5678854"/>
            <a:ext cx="2800767" cy="458074"/>
          </a:xfrm>
          <a:prstGeom prst="rect">
            <a:avLst/>
          </a:prstGeom>
        </p:spPr>
        <p:txBody>
          <a:bodyPr wrap="none">
            <a:spAutoFit/>
          </a:bodyPr>
          <a:lstStyle/>
          <a:p>
            <a:pPr>
              <a:lnSpc>
                <a:spcPct val="150000"/>
              </a:lnSpc>
              <a:spcAft>
                <a:spcPts val="0"/>
              </a:spcAft>
            </a:pPr>
            <a:r>
              <a:rPr lang="es-EC" dirty="0">
                <a:latin typeface="Times New Roman" panose="02020603050405020304" pitchFamily="18" charset="0"/>
                <a:ea typeface="Times New Roman" panose="02020603050405020304" pitchFamily="18" charset="0"/>
              </a:rPr>
              <a:t>Fuente: (INEC, 2010-2016) </a:t>
            </a:r>
            <a:endParaRPr lang="es-EC" sz="2800" dirty="0">
              <a:effectLst/>
              <a:latin typeface="Times New Roman" panose="02020603050405020304" pitchFamily="18" charset="0"/>
              <a:ea typeface="Times New Roman" panose="02020603050405020304" pitchFamily="18" charset="0"/>
            </a:endParaRPr>
          </a:p>
        </p:txBody>
      </p:sp>
      <p:sp>
        <p:nvSpPr>
          <p:cNvPr id="16" name="Rectángulo 15">
            <a:extLst>
              <a:ext uri="{FF2B5EF4-FFF2-40B4-BE49-F238E27FC236}">
                <a16:creationId xmlns:a16="http://schemas.microsoft.com/office/drawing/2014/main" id="{BCF42D4E-6D28-40E4-A002-7F1812ECB553}"/>
              </a:ext>
            </a:extLst>
          </p:cNvPr>
          <p:cNvSpPr/>
          <p:nvPr/>
        </p:nvSpPr>
        <p:spPr>
          <a:xfrm>
            <a:off x="6190986" y="1027130"/>
            <a:ext cx="6096000" cy="646331"/>
          </a:xfrm>
          <a:prstGeom prst="rect">
            <a:avLst/>
          </a:prstGeom>
        </p:spPr>
        <p:txBody>
          <a:bodyPr>
            <a:spAutoFit/>
          </a:bodyPr>
          <a:lstStyle/>
          <a:p>
            <a:pPr>
              <a:spcAft>
                <a:spcPts val="1000"/>
              </a:spcAft>
            </a:pPr>
            <a:r>
              <a:rPr lang="es-EC" b="1" dirty="0">
                <a:latin typeface="Times New Roman" panose="02020603050405020304" pitchFamily="18" charset="0"/>
                <a:ea typeface="Times New Roman" panose="02020603050405020304" pitchFamily="18" charset="0"/>
              </a:rPr>
              <a:t>Evolución de las PYMES agroindustriales en el cantón Rumiñahui </a:t>
            </a:r>
            <a:endParaRPr lang="es-EC" sz="1100" i="1" dirty="0">
              <a:effectLst/>
              <a:latin typeface="Times New Roman" panose="02020603050405020304" pitchFamily="18" charset="0"/>
              <a:ea typeface="Times New Roman" panose="02020603050405020304" pitchFamily="18" charset="0"/>
            </a:endParaRPr>
          </a:p>
        </p:txBody>
      </p:sp>
      <p:sp>
        <p:nvSpPr>
          <p:cNvPr id="3" name="Rectángulo 2">
            <a:extLst>
              <a:ext uri="{FF2B5EF4-FFF2-40B4-BE49-F238E27FC236}">
                <a16:creationId xmlns:a16="http://schemas.microsoft.com/office/drawing/2014/main" id="{4DE4A409-5820-4FC2-9704-BD5707791ED5}"/>
              </a:ext>
            </a:extLst>
          </p:cNvPr>
          <p:cNvSpPr/>
          <p:nvPr/>
        </p:nvSpPr>
        <p:spPr>
          <a:xfrm>
            <a:off x="6269232" y="6136928"/>
            <a:ext cx="5496051" cy="646331"/>
          </a:xfrm>
          <a:prstGeom prst="rect">
            <a:avLst/>
          </a:prstGeom>
        </p:spPr>
        <p:txBody>
          <a:bodyPr wrap="square">
            <a:spAutoFit/>
          </a:bodyPr>
          <a:lstStyle/>
          <a:p>
            <a:r>
              <a:rPr lang="es-EC" dirty="0">
                <a:latin typeface="Times New Roman" panose="02020603050405020304" pitchFamily="18" charset="0"/>
                <a:ea typeface="Times New Roman" panose="02020603050405020304" pitchFamily="18" charset="0"/>
              </a:rPr>
              <a:t>Plan de Desarrollo y Ordenamiento Territorial aprobado en el año 2011 mediante ordenanza N° 024-2011</a:t>
            </a:r>
            <a:endParaRPr lang="es-EC" dirty="0"/>
          </a:p>
        </p:txBody>
      </p:sp>
      <p:graphicFrame>
        <p:nvGraphicFramePr>
          <p:cNvPr id="4" name="Diagrama 3">
            <a:extLst>
              <a:ext uri="{FF2B5EF4-FFF2-40B4-BE49-F238E27FC236}">
                <a16:creationId xmlns:a16="http://schemas.microsoft.com/office/drawing/2014/main" id="{EA3BC9B0-8EBE-4083-8A4F-B0C6CC1B8630}"/>
              </a:ext>
            </a:extLst>
          </p:cNvPr>
          <p:cNvGraphicFramePr/>
          <p:nvPr>
            <p:extLst>
              <p:ext uri="{D42A27DB-BD31-4B8C-83A1-F6EECF244321}">
                <p14:modId xmlns:p14="http://schemas.microsoft.com/office/powerpoint/2010/main" val="1086274196"/>
              </p:ext>
            </p:extLst>
          </p:nvPr>
        </p:nvGraphicFramePr>
        <p:xfrm>
          <a:off x="-394214" y="721072"/>
          <a:ext cx="6663446" cy="4363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industrias alimenticias">
            <a:extLst>
              <a:ext uri="{FF2B5EF4-FFF2-40B4-BE49-F238E27FC236}">
                <a16:creationId xmlns:a16="http://schemas.microsoft.com/office/drawing/2014/main" id="{C09ED6F8-32A6-4D15-AAAE-64DA23C3FE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2641" y="5323511"/>
            <a:ext cx="3916906" cy="145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486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08E794-D73E-45D9-B9EB-A8770E964BC2}"/>
              </a:ext>
            </a:extLst>
          </p:cNvPr>
          <p:cNvSpPr>
            <a:spLocks noGrp="1"/>
          </p:cNvSpPr>
          <p:nvPr>
            <p:ph type="title"/>
          </p:nvPr>
        </p:nvSpPr>
        <p:spPr>
          <a:xfrm>
            <a:off x="719328" y="67788"/>
            <a:ext cx="10558272" cy="1499616"/>
          </a:xfrm>
        </p:spPr>
        <p:txBody>
          <a:bodyPr>
            <a:noAutofit/>
          </a:bodyPr>
          <a:lstStyle/>
          <a:p>
            <a:r>
              <a:rPr lang="es-EC" sz="2400" b="1" dirty="0">
                <a:latin typeface="Times New Roman" panose="02020603050405020304" pitchFamily="18" charset="0"/>
                <a:cs typeface="Times New Roman" panose="02020603050405020304" pitchFamily="18" charset="0"/>
              </a:rPr>
              <a:t>Indicadores de las PYMES del sector agroindustrial</a:t>
            </a:r>
            <a:br>
              <a:rPr lang="es-EC" sz="2400" b="1" dirty="0">
                <a:latin typeface="Times New Roman" panose="02020603050405020304" pitchFamily="18" charset="0"/>
                <a:cs typeface="Times New Roman" panose="02020603050405020304" pitchFamily="18" charset="0"/>
              </a:rPr>
            </a:br>
            <a:r>
              <a:rPr lang="es-EC" sz="2400" b="1" dirty="0">
                <a:latin typeface="Times New Roman" panose="02020603050405020304" pitchFamily="18" charset="0"/>
                <a:cs typeface="Times New Roman" panose="02020603050405020304" pitchFamily="18" charset="0"/>
              </a:rPr>
              <a:t>en el cantón Rumiñahui</a:t>
            </a:r>
            <a:endParaRPr lang="es-EC" sz="2400" dirty="0">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69B28F94-1BC0-47B3-9B75-160E6FC80AEF}"/>
              </a:ext>
            </a:extLst>
          </p:cNvPr>
          <p:cNvGraphicFramePr>
            <a:graphicFrameLocks noGrp="1"/>
          </p:cNvGraphicFramePr>
          <p:nvPr>
            <p:extLst>
              <p:ext uri="{D42A27DB-BD31-4B8C-83A1-F6EECF244321}">
                <p14:modId xmlns:p14="http://schemas.microsoft.com/office/powerpoint/2010/main" val="3716574735"/>
              </p:ext>
            </p:extLst>
          </p:nvPr>
        </p:nvGraphicFramePr>
        <p:xfrm>
          <a:off x="259307" y="2685717"/>
          <a:ext cx="5977722" cy="2819146"/>
        </p:xfrm>
        <a:graphic>
          <a:graphicData uri="http://schemas.openxmlformats.org/drawingml/2006/table">
            <a:tbl>
              <a:tblPr firstRow="1" firstCol="1" bandRow="1">
                <a:tableStyleId>{7DF18680-E054-41AD-8BC1-D1AEF772440D}</a:tableStyleId>
              </a:tblPr>
              <a:tblGrid>
                <a:gridCol w="1662140">
                  <a:extLst>
                    <a:ext uri="{9D8B030D-6E8A-4147-A177-3AD203B41FA5}">
                      <a16:colId xmlns:a16="http://schemas.microsoft.com/office/drawing/2014/main" val="2897863683"/>
                    </a:ext>
                  </a:extLst>
                </a:gridCol>
                <a:gridCol w="1412875">
                  <a:extLst>
                    <a:ext uri="{9D8B030D-6E8A-4147-A177-3AD203B41FA5}">
                      <a16:colId xmlns:a16="http://schemas.microsoft.com/office/drawing/2014/main" val="3418307602"/>
                    </a:ext>
                  </a:extLst>
                </a:gridCol>
                <a:gridCol w="1378455">
                  <a:extLst>
                    <a:ext uri="{9D8B030D-6E8A-4147-A177-3AD203B41FA5}">
                      <a16:colId xmlns:a16="http://schemas.microsoft.com/office/drawing/2014/main" val="1291473140"/>
                    </a:ext>
                  </a:extLst>
                </a:gridCol>
                <a:gridCol w="1524252">
                  <a:extLst>
                    <a:ext uri="{9D8B030D-6E8A-4147-A177-3AD203B41FA5}">
                      <a16:colId xmlns:a16="http://schemas.microsoft.com/office/drawing/2014/main" val="2268636794"/>
                    </a:ext>
                  </a:extLst>
                </a:gridCol>
              </a:tblGrid>
              <a:tr h="235585">
                <a:tc>
                  <a:txBody>
                    <a:bodyPr/>
                    <a:lstStyle/>
                    <a:p>
                      <a:pPr algn="ctr">
                        <a:lnSpc>
                          <a:spcPct val="107000"/>
                        </a:lnSpc>
                        <a:spcAft>
                          <a:spcPts val="0"/>
                        </a:spcAft>
                      </a:pPr>
                      <a:r>
                        <a:rPr lang="es-EC" sz="1800" dirty="0">
                          <a:effectLst/>
                        </a:rPr>
                        <a:t>AÑO</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dirty="0">
                          <a:effectLst/>
                        </a:rPr>
                        <a:t>PERSONAL OCUPADO</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VARIACIÓN INTERANUAL</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VARIACIÓN AÑO BASE</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519639184"/>
                  </a:ext>
                </a:extLst>
              </a:tr>
              <a:tr h="152083">
                <a:tc>
                  <a:txBody>
                    <a:bodyPr/>
                    <a:lstStyle/>
                    <a:p>
                      <a:pPr algn="ctr">
                        <a:lnSpc>
                          <a:spcPct val="107000"/>
                        </a:lnSpc>
                        <a:spcAft>
                          <a:spcPts val="0"/>
                        </a:spcAft>
                      </a:pPr>
                      <a:r>
                        <a:rPr lang="es-EC" sz="1800" dirty="0">
                          <a:effectLst/>
                        </a:rPr>
                        <a:t>2010</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313</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0,00%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322577820"/>
                  </a:ext>
                </a:extLst>
              </a:tr>
              <a:tr h="152083">
                <a:tc>
                  <a:txBody>
                    <a:bodyPr/>
                    <a:lstStyle/>
                    <a:p>
                      <a:pPr algn="ctr">
                        <a:lnSpc>
                          <a:spcPct val="107000"/>
                        </a:lnSpc>
                        <a:spcAft>
                          <a:spcPts val="0"/>
                        </a:spcAft>
                      </a:pPr>
                      <a:r>
                        <a:rPr lang="es-EC" sz="1800">
                          <a:effectLst/>
                        </a:rPr>
                        <a:t>2011</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356</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13,74%</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13,74%</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753730720"/>
                  </a:ext>
                </a:extLst>
              </a:tr>
              <a:tr h="152083">
                <a:tc>
                  <a:txBody>
                    <a:bodyPr/>
                    <a:lstStyle/>
                    <a:p>
                      <a:pPr algn="ctr">
                        <a:lnSpc>
                          <a:spcPct val="107000"/>
                        </a:lnSpc>
                        <a:spcAft>
                          <a:spcPts val="0"/>
                        </a:spcAft>
                      </a:pPr>
                      <a:r>
                        <a:rPr lang="es-EC" sz="1800">
                          <a:effectLst/>
                        </a:rPr>
                        <a:t>2012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371</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4,21%</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18,53%</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959613565"/>
                  </a:ext>
                </a:extLst>
              </a:tr>
              <a:tr h="152083">
                <a:tc>
                  <a:txBody>
                    <a:bodyPr/>
                    <a:lstStyle/>
                    <a:p>
                      <a:pPr algn="ctr">
                        <a:lnSpc>
                          <a:spcPct val="107000"/>
                        </a:lnSpc>
                        <a:spcAft>
                          <a:spcPts val="0"/>
                        </a:spcAft>
                      </a:pPr>
                      <a:r>
                        <a:rPr lang="es-EC" sz="1800">
                          <a:effectLst/>
                        </a:rPr>
                        <a:t>2013</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422</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13,75%</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34,82%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596621461"/>
                  </a:ext>
                </a:extLst>
              </a:tr>
              <a:tr h="152083">
                <a:tc>
                  <a:txBody>
                    <a:bodyPr/>
                    <a:lstStyle/>
                    <a:p>
                      <a:pPr algn="ctr">
                        <a:lnSpc>
                          <a:spcPct val="107000"/>
                        </a:lnSpc>
                        <a:spcAft>
                          <a:spcPts val="0"/>
                        </a:spcAft>
                      </a:pPr>
                      <a:r>
                        <a:rPr lang="es-EC" sz="1800">
                          <a:effectLst/>
                        </a:rPr>
                        <a:t>2014</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526</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24,64%</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68,05%</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155667729"/>
                  </a:ext>
                </a:extLst>
              </a:tr>
              <a:tr h="152083">
                <a:tc>
                  <a:txBody>
                    <a:bodyPr/>
                    <a:lstStyle/>
                    <a:p>
                      <a:pPr algn="ctr">
                        <a:lnSpc>
                          <a:spcPct val="107000"/>
                        </a:lnSpc>
                        <a:spcAft>
                          <a:spcPts val="0"/>
                        </a:spcAft>
                      </a:pPr>
                      <a:r>
                        <a:rPr lang="es-EC" sz="1800">
                          <a:effectLst/>
                        </a:rPr>
                        <a:t>2015</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603</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14,64%</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92,65%</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223352704"/>
                  </a:ext>
                </a:extLst>
              </a:tr>
              <a:tr h="152083">
                <a:tc>
                  <a:txBody>
                    <a:bodyPr/>
                    <a:lstStyle/>
                    <a:p>
                      <a:pPr algn="r">
                        <a:lnSpc>
                          <a:spcPct val="107000"/>
                        </a:lnSpc>
                        <a:spcAft>
                          <a:spcPts val="0"/>
                        </a:spcAft>
                      </a:pPr>
                      <a:r>
                        <a:rPr lang="es-EC" sz="1800" dirty="0">
                          <a:effectLst/>
                        </a:rPr>
                        <a:t>Crecimiento promedio</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11,55%</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 </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014991311"/>
                  </a:ext>
                </a:extLst>
              </a:tr>
            </a:tbl>
          </a:graphicData>
        </a:graphic>
      </p:graphicFrame>
      <p:sp>
        <p:nvSpPr>
          <p:cNvPr id="6" name="Rectangle 1">
            <a:extLst>
              <a:ext uri="{FF2B5EF4-FFF2-40B4-BE49-F238E27FC236}">
                <a16:creationId xmlns:a16="http://schemas.microsoft.com/office/drawing/2014/main" id="{2289C952-C405-4EF4-B2FC-6DB1E0A4B641}"/>
              </a:ext>
            </a:extLst>
          </p:cNvPr>
          <p:cNvSpPr>
            <a:spLocks noChangeArrowheads="1"/>
          </p:cNvSpPr>
          <p:nvPr/>
        </p:nvSpPr>
        <p:spPr bwMode="auto">
          <a:xfrm>
            <a:off x="237925" y="1887171"/>
            <a:ext cx="59777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Personal ocupado de las PYMES agroindustriales en el cantón Rumiñahui</a:t>
            </a:r>
            <a:endParaRPr kumimoji="0" lang="es-EC" altLang="es-EC"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ángulo 6">
            <a:extLst>
              <a:ext uri="{FF2B5EF4-FFF2-40B4-BE49-F238E27FC236}">
                <a16:creationId xmlns:a16="http://schemas.microsoft.com/office/drawing/2014/main" id="{D5E8627C-F8DA-4C77-84ED-E00E7C060C74}"/>
              </a:ext>
            </a:extLst>
          </p:cNvPr>
          <p:cNvSpPr/>
          <p:nvPr/>
        </p:nvSpPr>
        <p:spPr>
          <a:xfrm>
            <a:off x="237925" y="5543545"/>
            <a:ext cx="2967479" cy="369332"/>
          </a:xfrm>
          <a:prstGeom prst="rect">
            <a:avLst/>
          </a:prstGeom>
        </p:spPr>
        <p:txBody>
          <a:bodyPr wrap="none">
            <a:spAutoFit/>
          </a:bodyPr>
          <a:lstStyle/>
          <a:p>
            <a:pPr lvl="0" eaLnBrk="0" fontAlgn="base" hangingPunct="0">
              <a:spcBef>
                <a:spcPct val="0"/>
              </a:spcBef>
              <a:spcAft>
                <a:spcPct val="0"/>
              </a:spcAft>
            </a:pPr>
            <a:r>
              <a:rPr lang="es-EC" altLang="es-EC" dirty="0">
                <a:latin typeface="Arial" panose="020B0604020202020204" pitchFamily="34" charset="0"/>
                <a:ea typeface="Times New Roman" panose="02020603050405020304" pitchFamily="18" charset="0"/>
              </a:rPr>
              <a:t>Fuente: (INEC, 2010-2016)</a:t>
            </a:r>
            <a:endParaRPr lang="es-EC" altLang="es-EC" sz="4000" dirty="0">
              <a:latin typeface="Arial" panose="020B0604020202020204" pitchFamily="34" charset="0"/>
            </a:endParaRPr>
          </a:p>
        </p:txBody>
      </p:sp>
      <p:sp>
        <p:nvSpPr>
          <p:cNvPr id="8" name="Rectángulo 7">
            <a:extLst>
              <a:ext uri="{FF2B5EF4-FFF2-40B4-BE49-F238E27FC236}">
                <a16:creationId xmlns:a16="http://schemas.microsoft.com/office/drawing/2014/main" id="{F9F75C1B-9E2E-45A0-B46F-CB5E43B52F23}"/>
              </a:ext>
            </a:extLst>
          </p:cNvPr>
          <p:cNvSpPr/>
          <p:nvPr/>
        </p:nvSpPr>
        <p:spPr>
          <a:xfrm>
            <a:off x="6408760" y="1573031"/>
            <a:ext cx="568315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s-EC" sz="2000" b="1" dirty="0">
                <a:latin typeface="Times New Roman" panose="02020603050405020304" pitchFamily="18" charset="0"/>
                <a:ea typeface="Times New Roman" panose="02020603050405020304" pitchFamily="18" charset="0"/>
              </a:rPr>
              <a:t>Análisis de la producción en el Cantón Rumiñahui</a:t>
            </a:r>
            <a:endParaRPr lang="es-EC" sz="2000" dirty="0"/>
          </a:p>
        </p:txBody>
      </p:sp>
      <p:sp>
        <p:nvSpPr>
          <p:cNvPr id="9" name="Rectángulo 8">
            <a:extLst>
              <a:ext uri="{FF2B5EF4-FFF2-40B4-BE49-F238E27FC236}">
                <a16:creationId xmlns:a16="http://schemas.microsoft.com/office/drawing/2014/main" id="{1E6BB1DE-E7C3-447A-B94E-9CD1F7DE8EA9}"/>
              </a:ext>
            </a:extLst>
          </p:cNvPr>
          <p:cNvSpPr/>
          <p:nvPr/>
        </p:nvSpPr>
        <p:spPr>
          <a:xfrm>
            <a:off x="6482687" y="2130961"/>
            <a:ext cx="5609232" cy="646331"/>
          </a:xfrm>
          <a:prstGeom prst="rect">
            <a:avLst/>
          </a:prstGeom>
        </p:spPr>
        <p:txBody>
          <a:bodyPr wrap="square">
            <a:spAutoFit/>
          </a:bodyPr>
          <a:lstStyle/>
          <a:p>
            <a:pPr>
              <a:spcAft>
                <a:spcPts val="1000"/>
              </a:spcAft>
            </a:pPr>
            <a:r>
              <a:rPr lang="es-EC" b="1" dirty="0">
                <a:latin typeface="Times New Roman" panose="02020603050405020304" pitchFamily="18" charset="0"/>
                <a:ea typeface="Times New Roman" panose="02020603050405020304" pitchFamily="18" charset="0"/>
              </a:rPr>
              <a:t>Volumen de ventas de las “PYMES” del Sector Agroindustrial en el cantón Rumiñahui (2010-2015)</a:t>
            </a:r>
            <a:endParaRPr lang="es-EC" sz="1100" i="1" dirty="0">
              <a:effectLst/>
              <a:latin typeface="Times New Roman" panose="02020603050405020304" pitchFamily="18" charset="0"/>
              <a:ea typeface="Times New Roman" panose="02020603050405020304" pitchFamily="18" charset="0"/>
            </a:endParaRPr>
          </a:p>
        </p:txBody>
      </p:sp>
      <p:graphicFrame>
        <p:nvGraphicFramePr>
          <p:cNvPr id="10" name="Tabla 9">
            <a:extLst>
              <a:ext uri="{FF2B5EF4-FFF2-40B4-BE49-F238E27FC236}">
                <a16:creationId xmlns:a16="http://schemas.microsoft.com/office/drawing/2014/main" id="{630548A8-946B-4311-95A5-00E337B901F1}"/>
              </a:ext>
            </a:extLst>
          </p:cNvPr>
          <p:cNvGraphicFramePr>
            <a:graphicFrameLocks noGrp="1"/>
          </p:cNvGraphicFramePr>
          <p:nvPr>
            <p:extLst>
              <p:ext uri="{D42A27DB-BD31-4B8C-83A1-F6EECF244321}">
                <p14:modId xmlns:p14="http://schemas.microsoft.com/office/powerpoint/2010/main" val="1075051953"/>
              </p:ext>
            </p:extLst>
          </p:nvPr>
        </p:nvGraphicFramePr>
        <p:xfrm>
          <a:off x="6482687" y="2814712"/>
          <a:ext cx="5609232" cy="3098165"/>
        </p:xfrm>
        <a:graphic>
          <a:graphicData uri="http://schemas.openxmlformats.org/drawingml/2006/table">
            <a:tbl>
              <a:tblPr firstRow="1" firstCol="1" bandRow="1">
                <a:tableStyleId>{85BE263C-DBD7-4A20-BB59-AAB30ACAA65A}</a:tableStyleId>
              </a:tblPr>
              <a:tblGrid>
                <a:gridCol w="1402308">
                  <a:extLst>
                    <a:ext uri="{9D8B030D-6E8A-4147-A177-3AD203B41FA5}">
                      <a16:colId xmlns:a16="http://schemas.microsoft.com/office/drawing/2014/main" val="677063301"/>
                    </a:ext>
                  </a:extLst>
                </a:gridCol>
                <a:gridCol w="1402308">
                  <a:extLst>
                    <a:ext uri="{9D8B030D-6E8A-4147-A177-3AD203B41FA5}">
                      <a16:colId xmlns:a16="http://schemas.microsoft.com/office/drawing/2014/main" val="3986389319"/>
                    </a:ext>
                  </a:extLst>
                </a:gridCol>
                <a:gridCol w="1402308">
                  <a:extLst>
                    <a:ext uri="{9D8B030D-6E8A-4147-A177-3AD203B41FA5}">
                      <a16:colId xmlns:a16="http://schemas.microsoft.com/office/drawing/2014/main" val="1880821380"/>
                    </a:ext>
                  </a:extLst>
                </a:gridCol>
                <a:gridCol w="1402308">
                  <a:extLst>
                    <a:ext uri="{9D8B030D-6E8A-4147-A177-3AD203B41FA5}">
                      <a16:colId xmlns:a16="http://schemas.microsoft.com/office/drawing/2014/main" val="3945166357"/>
                    </a:ext>
                  </a:extLst>
                </a:gridCol>
              </a:tblGrid>
              <a:tr h="190500">
                <a:tc gridSpan="4">
                  <a:txBody>
                    <a:bodyPr/>
                    <a:lstStyle/>
                    <a:p>
                      <a:pPr algn="ctr">
                        <a:lnSpc>
                          <a:spcPct val="107000"/>
                        </a:lnSpc>
                        <a:spcAft>
                          <a:spcPts val="0"/>
                        </a:spcAft>
                      </a:pPr>
                      <a:r>
                        <a:rPr lang="es-EC" sz="1800" dirty="0">
                          <a:effectLst/>
                        </a:rPr>
                        <a:t>En millones de dólares</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207405837"/>
                  </a:ext>
                </a:extLst>
              </a:tr>
              <a:tr h="323850">
                <a:tc>
                  <a:txBody>
                    <a:bodyPr/>
                    <a:lstStyle/>
                    <a:p>
                      <a:pPr algn="ctr">
                        <a:lnSpc>
                          <a:spcPct val="107000"/>
                        </a:lnSpc>
                        <a:spcAft>
                          <a:spcPts val="0"/>
                        </a:spcAft>
                      </a:pPr>
                      <a:r>
                        <a:rPr lang="es-EC" sz="1800" dirty="0">
                          <a:effectLst/>
                        </a:rPr>
                        <a:t>AÑO</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b="1" dirty="0">
                          <a:solidFill>
                            <a:schemeClr val="bg1">
                              <a:lumMod val="95000"/>
                            </a:schemeClr>
                          </a:solidFill>
                          <a:effectLst/>
                        </a:rPr>
                        <a:t>VENTAS</a:t>
                      </a:r>
                      <a:endParaRPr lang="es-EC" sz="2800" b="1"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2"/>
                    </a:solidFill>
                  </a:tcPr>
                </a:tc>
                <a:tc>
                  <a:txBody>
                    <a:bodyPr/>
                    <a:lstStyle/>
                    <a:p>
                      <a:pPr algn="ctr">
                        <a:lnSpc>
                          <a:spcPct val="107000"/>
                        </a:lnSpc>
                        <a:spcAft>
                          <a:spcPts val="0"/>
                        </a:spcAft>
                      </a:pPr>
                      <a:r>
                        <a:rPr lang="es-EC" sz="1800" b="1" dirty="0">
                          <a:solidFill>
                            <a:schemeClr val="bg1">
                              <a:lumMod val="95000"/>
                            </a:schemeClr>
                          </a:solidFill>
                          <a:effectLst/>
                        </a:rPr>
                        <a:t>VARIACIÓN INTERANUAL</a:t>
                      </a:r>
                      <a:endParaRPr lang="es-EC" sz="2800" b="1"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2"/>
                    </a:solidFill>
                  </a:tcPr>
                </a:tc>
                <a:tc>
                  <a:txBody>
                    <a:bodyPr/>
                    <a:lstStyle/>
                    <a:p>
                      <a:pPr algn="ctr">
                        <a:lnSpc>
                          <a:spcPct val="107000"/>
                        </a:lnSpc>
                        <a:spcAft>
                          <a:spcPts val="0"/>
                        </a:spcAft>
                      </a:pPr>
                      <a:r>
                        <a:rPr lang="es-EC" sz="1800" b="1" dirty="0">
                          <a:solidFill>
                            <a:schemeClr val="bg1">
                              <a:lumMod val="95000"/>
                            </a:schemeClr>
                          </a:solidFill>
                          <a:effectLst/>
                        </a:rPr>
                        <a:t>VARIACIÓN AÑO BASE</a:t>
                      </a:r>
                      <a:endParaRPr lang="es-EC" sz="2800" b="1"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chemeClr val="accent2"/>
                    </a:solidFill>
                  </a:tcPr>
                </a:tc>
                <a:extLst>
                  <a:ext uri="{0D108BD9-81ED-4DB2-BD59-A6C34878D82A}">
                    <a16:rowId xmlns:a16="http://schemas.microsoft.com/office/drawing/2014/main" val="966100706"/>
                  </a:ext>
                </a:extLst>
              </a:tr>
              <a:tr h="190500">
                <a:tc>
                  <a:txBody>
                    <a:bodyPr/>
                    <a:lstStyle/>
                    <a:p>
                      <a:pPr algn="ctr">
                        <a:lnSpc>
                          <a:spcPct val="107000"/>
                        </a:lnSpc>
                        <a:spcAft>
                          <a:spcPts val="0"/>
                        </a:spcAft>
                      </a:pPr>
                      <a:r>
                        <a:rPr lang="es-EC" sz="1800">
                          <a:effectLst/>
                        </a:rPr>
                        <a:t>2010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12,62</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0,00%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622568294"/>
                  </a:ext>
                </a:extLst>
              </a:tr>
              <a:tr h="190500">
                <a:tc>
                  <a:txBody>
                    <a:bodyPr/>
                    <a:lstStyle/>
                    <a:p>
                      <a:pPr algn="ctr">
                        <a:lnSpc>
                          <a:spcPct val="107000"/>
                        </a:lnSpc>
                        <a:spcAft>
                          <a:spcPts val="0"/>
                        </a:spcAft>
                      </a:pPr>
                      <a:r>
                        <a:rPr lang="es-EC" sz="1800">
                          <a:effectLst/>
                        </a:rPr>
                        <a:t>2011</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10,78</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-14,58%</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-14,58%</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447700729"/>
                  </a:ext>
                </a:extLst>
              </a:tr>
              <a:tr h="190500">
                <a:tc>
                  <a:txBody>
                    <a:bodyPr/>
                    <a:lstStyle/>
                    <a:p>
                      <a:pPr algn="ctr">
                        <a:lnSpc>
                          <a:spcPct val="107000"/>
                        </a:lnSpc>
                        <a:spcAft>
                          <a:spcPts val="0"/>
                        </a:spcAft>
                      </a:pPr>
                      <a:r>
                        <a:rPr lang="es-EC" sz="1800">
                          <a:effectLst/>
                        </a:rPr>
                        <a:t>2012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11,09</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2,88%</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-12,12%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009831368"/>
                  </a:ext>
                </a:extLst>
              </a:tr>
              <a:tr h="190500">
                <a:tc>
                  <a:txBody>
                    <a:bodyPr/>
                    <a:lstStyle/>
                    <a:p>
                      <a:pPr algn="ctr">
                        <a:lnSpc>
                          <a:spcPct val="107000"/>
                        </a:lnSpc>
                        <a:spcAft>
                          <a:spcPts val="0"/>
                        </a:spcAft>
                      </a:pPr>
                      <a:r>
                        <a:rPr lang="es-EC" sz="1800">
                          <a:effectLst/>
                        </a:rPr>
                        <a:t>2013</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15,62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40,85%</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23,77%</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399927138"/>
                  </a:ext>
                </a:extLst>
              </a:tr>
              <a:tr h="190500">
                <a:tc>
                  <a:txBody>
                    <a:bodyPr/>
                    <a:lstStyle/>
                    <a:p>
                      <a:pPr algn="ctr">
                        <a:lnSpc>
                          <a:spcPct val="107000"/>
                        </a:lnSpc>
                        <a:spcAft>
                          <a:spcPts val="0"/>
                        </a:spcAft>
                      </a:pPr>
                      <a:r>
                        <a:rPr lang="es-EC" sz="1800">
                          <a:effectLst/>
                        </a:rPr>
                        <a:t>2014</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20,19</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29,26%</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59,98%</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169621494"/>
                  </a:ext>
                </a:extLst>
              </a:tr>
              <a:tr h="190500">
                <a:tc>
                  <a:txBody>
                    <a:bodyPr/>
                    <a:lstStyle/>
                    <a:p>
                      <a:pPr algn="ctr">
                        <a:lnSpc>
                          <a:spcPct val="107000"/>
                        </a:lnSpc>
                        <a:spcAft>
                          <a:spcPts val="0"/>
                        </a:spcAft>
                      </a:pPr>
                      <a:r>
                        <a:rPr lang="es-EC" sz="1800">
                          <a:effectLst/>
                        </a:rPr>
                        <a:t>2015</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20,22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0,15%</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60,22%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023954086"/>
                  </a:ext>
                </a:extLst>
              </a:tr>
              <a:tr h="190500">
                <a:tc>
                  <a:txBody>
                    <a:bodyPr/>
                    <a:lstStyle/>
                    <a:p>
                      <a:pPr algn="r">
                        <a:lnSpc>
                          <a:spcPct val="107000"/>
                        </a:lnSpc>
                        <a:spcAft>
                          <a:spcPts val="0"/>
                        </a:spcAft>
                      </a:pPr>
                      <a:r>
                        <a:rPr lang="es-EC" sz="1800">
                          <a:effectLst/>
                        </a:rPr>
                        <a:t>Crecimiento promedio</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8,17%</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 </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800" dirty="0">
                          <a:effectLst/>
                        </a:rPr>
                        <a:t> </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98434006"/>
                  </a:ext>
                </a:extLst>
              </a:tr>
            </a:tbl>
          </a:graphicData>
        </a:graphic>
      </p:graphicFrame>
      <p:sp>
        <p:nvSpPr>
          <p:cNvPr id="11" name="Rectángulo 10">
            <a:extLst>
              <a:ext uri="{FF2B5EF4-FFF2-40B4-BE49-F238E27FC236}">
                <a16:creationId xmlns:a16="http://schemas.microsoft.com/office/drawing/2014/main" id="{697A1537-A9FC-42DD-99AB-FE8942D80806}"/>
              </a:ext>
            </a:extLst>
          </p:cNvPr>
          <p:cNvSpPr/>
          <p:nvPr/>
        </p:nvSpPr>
        <p:spPr>
          <a:xfrm>
            <a:off x="6408760" y="5950297"/>
            <a:ext cx="4384534" cy="458074"/>
          </a:xfrm>
          <a:prstGeom prst="rect">
            <a:avLst/>
          </a:prstGeom>
        </p:spPr>
        <p:txBody>
          <a:bodyPr wrap="none">
            <a:spAutoFit/>
          </a:bodyPr>
          <a:lstStyle/>
          <a:p>
            <a:pPr>
              <a:lnSpc>
                <a:spcPct val="150000"/>
              </a:lnSpc>
              <a:spcAft>
                <a:spcPts val="0"/>
              </a:spcAft>
            </a:pPr>
            <a:r>
              <a:rPr lang="es-EC" dirty="0">
                <a:latin typeface="Times New Roman" panose="02020603050405020304" pitchFamily="18" charset="0"/>
                <a:ea typeface="Times New Roman" panose="02020603050405020304" pitchFamily="18" charset="0"/>
              </a:rPr>
              <a:t>Fuente: (Directorio de Empresas, 2010-2016)</a:t>
            </a:r>
            <a:endParaRPr lang="es-EC" sz="2800" dirty="0">
              <a:effectLst/>
              <a:latin typeface="Times New Roman" panose="02020603050405020304" pitchFamily="18" charset="0"/>
              <a:ea typeface="Times New Roman" panose="02020603050405020304" pitchFamily="18" charset="0"/>
            </a:endParaRPr>
          </a:p>
        </p:txBody>
      </p:sp>
      <p:sp>
        <p:nvSpPr>
          <p:cNvPr id="12" name="Rectángulo 11">
            <a:extLst>
              <a:ext uri="{FF2B5EF4-FFF2-40B4-BE49-F238E27FC236}">
                <a16:creationId xmlns:a16="http://schemas.microsoft.com/office/drawing/2014/main" id="{87706077-F7DE-45E9-BB70-DC0F335C9A5F}"/>
              </a:ext>
            </a:extLst>
          </p:cNvPr>
          <p:cNvSpPr/>
          <p:nvPr/>
        </p:nvSpPr>
        <p:spPr>
          <a:xfrm>
            <a:off x="259307" y="1367349"/>
            <a:ext cx="5038559"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s-EC" sz="2000" b="1" dirty="0">
                <a:latin typeface="Times New Roman" panose="02020603050405020304" pitchFamily="18" charset="0"/>
                <a:ea typeface="Times New Roman" panose="02020603050405020304" pitchFamily="18" charset="0"/>
              </a:rPr>
              <a:t>Análisis del empleo en el Cantón Rumiñahui</a:t>
            </a:r>
            <a:endParaRPr lang="es-EC" sz="2000" dirty="0"/>
          </a:p>
        </p:txBody>
      </p:sp>
    </p:spTree>
    <p:extLst>
      <p:ext uri="{BB962C8B-B14F-4D97-AF65-F5344CB8AC3E}">
        <p14:creationId xmlns:p14="http://schemas.microsoft.com/office/powerpoint/2010/main" val="1560841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A403A73-AA9C-4D0D-8573-C2AEC99981E0}"/>
              </a:ext>
            </a:extLst>
          </p:cNvPr>
          <p:cNvSpPr/>
          <p:nvPr/>
        </p:nvSpPr>
        <p:spPr>
          <a:xfrm>
            <a:off x="329428" y="64531"/>
            <a:ext cx="10560840" cy="669542"/>
          </a:xfrm>
          <a:prstGeom prst="rect">
            <a:avLst/>
          </a:prstGeom>
        </p:spPr>
        <p:txBody>
          <a:bodyPr wrap="none">
            <a:spAutoFit/>
          </a:bodyPr>
          <a:lstStyle/>
          <a:p>
            <a:pPr lvl="2" algn="just">
              <a:lnSpc>
                <a:spcPct val="150000"/>
              </a:lnSpc>
              <a:spcBef>
                <a:spcPts val="200"/>
              </a:spcBef>
              <a:spcAft>
                <a:spcPts val="0"/>
              </a:spcAft>
            </a:pPr>
            <a:r>
              <a:rPr lang="es-EC" sz="2800" b="1" dirty="0">
                <a:latin typeface="Times New Roman" panose="02020603050405020304" pitchFamily="18" charset="0"/>
                <a:ea typeface="Times New Roman" panose="02020603050405020304" pitchFamily="18" charset="0"/>
                <a:cs typeface="Times New Roman" panose="02020603050405020304" pitchFamily="18" charset="0"/>
              </a:rPr>
              <a:t>Análisis de la recaudación tributaria en el Cantón Rumiñahui</a:t>
            </a:r>
            <a:endParaRPr lang="es-EC" sz="28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Rectángulo 7">
            <a:extLst>
              <a:ext uri="{FF2B5EF4-FFF2-40B4-BE49-F238E27FC236}">
                <a16:creationId xmlns:a16="http://schemas.microsoft.com/office/drawing/2014/main" id="{57C98171-E04C-4431-8197-3257EEACD1E3}"/>
              </a:ext>
            </a:extLst>
          </p:cNvPr>
          <p:cNvSpPr/>
          <p:nvPr/>
        </p:nvSpPr>
        <p:spPr>
          <a:xfrm>
            <a:off x="223294" y="734073"/>
            <a:ext cx="5608977" cy="128907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spcAft>
                <a:spcPts val="0"/>
              </a:spcAft>
            </a:pPr>
            <a:r>
              <a:rPr lang="es-EC" b="1" dirty="0">
                <a:latin typeface="Times New Roman" panose="02020603050405020304" pitchFamily="18" charset="0"/>
                <a:ea typeface="Times New Roman" panose="02020603050405020304" pitchFamily="18" charset="0"/>
              </a:rPr>
              <a:t>Recaudación de Impuesto a la Renta de las PYMES del sector agroindustrial en el cantón Rumiñahui (2010-2015)</a:t>
            </a:r>
            <a:endParaRPr lang="es-EC" dirty="0">
              <a:latin typeface="Times New Roman" panose="02020603050405020304" pitchFamily="18" charset="0"/>
              <a:ea typeface="Times New Roman" panose="02020603050405020304" pitchFamily="18" charset="0"/>
            </a:endParaRPr>
          </a:p>
        </p:txBody>
      </p:sp>
      <p:graphicFrame>
        <p:nvGraphicFramePr>
          <p:cNvPr id="9" name="Tabla 8">
            <a:extLst>
              <a:ext uri="{FF2B5EF4-FFF2-40B4-BE49-F238E27FC236}">
                <a16:creationId xmlns:a16="http://schemas.microsoft.com/office/drawing/2014/main" id="{1A26C84D-99BC-4A8F-AE23-0641B6DC68F4}"/>
              </a:ext>
            </a:extLst>
          </p:cNvPr>
          <p:cNvGraphicFramePr>
            <a:graphicFrameLocks noGrp="1"/>
          </p:cNvGraphicFramePr>
          <p:nvPr>
            <p:extLst>
              <p:ext uri="{D42A27DB-BD31-4B8C-83A1-F6EECF244321}">
                <p14:modId xmlns:p14="http://schemas.microsoft.com/office/powerpoint/2010/main" val="592825944"/>
              </p:ext>
            </p:extLst>
          </p:nvPr>
        </p:nvGraphicFramePr>
        <p:xfrm>
          <a:off x="223294" y="2023144"/>
          <a:ext cx="5608977" cy="4319655"/>
        </p:xfrm>
        <a:graphic>
          <a:graphicData uri="http://schemas.openxmlformats.org/drawingml/2006/table">
            <a:tbl>
              <a:tblPr firstRow="1" firstCol="1" bandRow="1">
                <a:tableStyleId>{E8B1032C-EA38-4F05-BA0D-38AFFFC7BED3}</a:tableStyleId>
              </a:tblPr>
              <a:tblGrid>
                <a:gridCol w="1242949">
                  <a:extLst>
                    <a:ext uri="{9D8B030D-6E8A-4147-A177-3AD203B41FA5}">
                      <a16:colId xmlns:a16="http://schemas.microsoft.com/office/drawing/2014/main" val="1078535714"/>
                    </a:ext>
                  </a:extLst>
                </a:gridCol>
                <a:gridCol w="1766828">
                  <a:extLst>
                    <a:ext uri="{9D8B030D-6E8A-4147-A177-3AD203B41FA5}">
                      <a16:colId xmlns:a16="http://schemas.microsoft.com/office/drawing/2014/main" val="3880365339"/>
                    </a:ext>
                  </a:extLst>
                </a:gridCol>
                <a:gridCol w="1351764">
                  <a:extLst>
                    <a:ext uri="{9D8B030D-6E8A-4147-A177-3AD203B41FA5}">
                      <a16:colId xmlns:a16="http://schemas.microsoft.com/office/drawing/2014/main" val="2121470414"/>
                    </a:ext>
                  </a:extLst>
                </a:gridCol>
                <a:gridCol w="1247436">
                  <a:extLst>
                    <a:ext uri="{9D8B030D-6E8A-4147-A177-3AD203B41FA5}">
                      <a16:colId xmlns:a16="http://schemas.microsoft.com/office/drawing/2014/main" val="2586258245"/>
                    </a:ext>
                  </a:extLst>
                </a:gridCol>
              </a:tblGrid>
              <a:tr h="225030">
                <a:tc gridSpan="4">
                  <a:txBody>
                    <a:bodyPr/>
                    <a:lstStyle/>
                    <a:p>
                      <a:pPr algn="ctr">
                        <a:lnSpc>
                          <a:spcPct val="107000"/>
                        </a:lnSpc>
                        <a:spcAft>
                          <a:spcPts val="0"/>
                        </a:spcAft>
                      </a:pPr>
                      <a:r>
                        <a:rPr lang="es-EC" sz="1600" dirty="0">
                          <a:effectLst/>
                        </a:rPr>
                        <a:t>En miles de dólares</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81847552"/>
                  </a:ext>
                </a:extLst>
              </a:tr>
              <a:tr h="462756">
                <a:tc>
                  <a:txBody>
                    <a:bodyPr/>
                    <a:lstStyle/>
                    <a:p>
                      <a:pPr algn="ctr">
                        <a:lnSpc>
                          <a:spcPct val="107000"/>
                        </a:lnSpc>
                        <a:spcAft>
                          <a:spcPts val="0"/>
                        </a:spcAft>
                      </a:pPr>
                      <a:r>
                        <a:rPr lang="es-EC" sz="1600" b="1" dirty="0">
                          <a:effectLst/>
                        </a:rPr>
                        <a:t>AÑO</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IMPUESTO A LA RENTA</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VARIACIÓN INTERANUAL</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VARIACIÓN AÑO BASE</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580598801"/>
                  </a:ext>
                </a:extLst>
              </a:tr>
              <a:tr h="462756">
                <a:tc>
                  <a:txBody>
                    <a:bodyPr/>
                    <a:lstStyle/>
                    <a:p>
                      <a:pPr algn="ctr">
                        <a:lnSpc>
                          <a:spcPct val="107000"/>
                        </a:lnSpc>
                        <a:spcAft>
                          <a:spcPts val="0"/>
                        </a:spcAft>
                      </a:pPr>
                      <a:r>
                        <a:rPr lang="es-EC" sz="1600">
                          <a:effectLst/>
                        </a:rPr>
                        <a:t>2010</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                              347,00 </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 </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0,00%</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995290893"/>
                  </a:ext>
                </a:extLst>
              </a:tr>
              <a:tr h="462756">
                <a:tc>
                  <a:txBody>
                    <a:bodyPr/>
                    <a:lstStyle/>
                    <a:p>
                      <a:pPr algn="ctr">
                        <a:lnSpc>
                          <a:spcPct val="107000"/>
                        </a:lnSpc>
                        <a:spcAft>
                          <a:spcPts val="0"/>
                        </a:spcAft>
                      </a:pPr>
                      <a:r>
                        <a:rPr lang="es-EC" sz="1600">
                          <a:effectLst/>
                        </a:rPr>
                        <a:t>2011</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                              369,00 </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6,34%</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6,34%</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162137096"/>
                  </a:ext>
                </a:extLst>
              </a:tr>
              <a:tr h="462756">
                <a:tc>
                  <a:txBody>
                    <a:bodyPr/>
                    <a:lstStyle/>
                    <a:p>
                      <a:pPr algn="ctr">
                        <a:lnSpc>
                          <a:spcPct val="107000"/>
                        </a:lnSpc>
                        <a:spcAft>
                          <a:spcPts val="0"/>
                        </a:spcAft>
                      </a:pPr>
                      <a:r>
                        <a:rPr lang="es-EC" sz="1600">
                          <a:effectLst/>
                        </a:rPr>
                        <a:t>2012</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                              446,00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20,87%</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28,53%</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813023633"/>
                  </a:ext>
                </a:extLst>
              </a:tr>
              <a:tr h="462756">
                <a:tc>
                  <a:txBody>
                    <a:bodyPr/>
                    <a:lstStyle/>
                    <a:p>
                      <a:pPr algn="ctr">
                        <a:lnSpc>
                          <a:spcPct val="107000"/>
                        </a:lnSpc>
                        <a:spcAft>
                          <a:spcPts val="0"/>
                        </a:spcAft>
                      </a:pPr>
                      <a:r>
                        <a:rPr lang="es-EC" sz="1600">
                          <a:effectLst/>
                        </a:rPr>
                        <a:t>2013</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                              455,00 </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2,02%</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31,12%</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966632641"/>
                  </a:ext>
                </a:extLst>
              </a:tr>
              <a:tr h="462756">
                <a:tc>
                  <a:txBody>
                    <a:bodyPr/>
                    <a:lstStyle/>
                    <a:p>
                      <a:pPr algn="ctr">
                        <a:lnSpc>
                          <a:spcPct val="107000"/>
                        </a:lnSpc>
                        <a:spcAft>
                          <a:spcPts val="0"/>
                        </a:spcAft>
                      </a:pPr>
                      <a:r>
                        <a:rPr lang="es-EC" sz="1600">
                          <a:effectLst/>
                        </a:rPr>
                        <a:t>2014</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                              474,00 </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4,18%</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36,60%</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907980492"/>
                  </a:ext>
                </a:extLst>
              </a:tr>
              <a:tr h="462756">
                <a:tc>
                  <a:txBody>
                    <a:bodyPr/>
                    <a:lstStyle/>
                    <a:p>
                      <a:pPr algn="ctr">
                        <a:lnSpc>
                          <a:spcPct val="107000"/>
                        </a:lnSpc>
                        <a:spcAft>
                          <a:spcPts val="0"/>
                        </a:spcAft>
                      </a:pPr>
                      <a:r>
                        <a:rPr lang="es-EC" sz="1600">
                          <a:effectLst/>
                        </a:rPr>
                        <a:t>2015</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                              498,00 </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5,06%</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43,52%</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279144173"/>
                  </a:ext>
                </a:extLst>
              </a:tr>
              <a:tr h="462756">
                <a:tc>
                  <a:txBody>
                    <a:bodyPr/>
                    <a:lstStyle/>
                    <a:p>
                      <a:pPr algn="r">
                        <a:lnSpc>
                          <a:spcPct val="107000"/>
                        </a:lnSpc>
                        <a:spcAft>
                          <a:spcPts val="0"/>
                        </a:spcAft>
                      </a:pPr>
                      <a:r>
                        <a:rPr lang="es-EC" sz="1600" dirty="0">
                          <a:effectLst/>
                        </a:rPr>
                        <a:t>Crecimiento promedio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6,21%</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777952155"/>
                  </a:ext>
                </a:extLst>
              </a:tr>
            </a:tbl>
          </a:graphicData>
        </a:graphic>
      </p:graphicFrame>
      <p:sp>
        <p:nvSpPr>
          <p:cNvPr id="10" name="Rectángulo 9">
            <a:extLst>
              <a:ext uri="{FF2B5EF4-FFF2-40B4-BE49-F238E27FC236}">
                <a16:creationId xmlns:a16="http://schemas.microsoft.com/office/drawing/2014/main" id="{9A778C17-BE05-4BBE-A231-1689CF97A6F0}"/>
              </a:ext>
            </a:extLst>
          </p:cNvPr>
          <p:cNvSpPr/>
          <p:nvPr/>
        </p:nvSpPr>
        <p:spPr>
          <a:xfrm>
            <a:off x="223295" y="6237901"/>
            <a:ext cx="4737194" cy="458074"/>
          </a:xfrm>
          <a:prstGeom prst="rect">
            <a:avLst/>
          </a:prstGeom>
        </p:spPr>
        <p:txBody>
          <a:bodyPr wrap="none">
            <a:spAutoFit/>
          </a:bodyPr>
          <a:lstStyle/>
          <a:p>
            <a:pPr>
              <a:lnSpc>
                <a:spcPct val="150000"/>
              </a:lnSpc>
              <a:spcAft>
                <a:spcPts val="0"/>
              </a:spcAft>
            </a:pPr>
            <a:r>
              <a:rPr lang="es-EC" dirty="0">
                <a:latin typeface="Times New Roman" panose="02020603050405020304" pitchFamily="18" charset="0"/>
                <a:ea typeface="Times New Roman" panose="02020603050405020304" pitchFamily="18" charset="0"/>
              </a:rPr>
              <a:t>Fuente: (Servicio de Rentas Internas, 2010-2016)</a:t>
            </a:r>
            <a:endParaRPr lang="es-EC" sz="2800" dirty="0">
              <a:effectLst/>
              <a:latin typeface="Times New Roman" panose="02020603050405020304" pitchFamily="18" charset="0"/>
              <a:ea typeface="Times New Roman" panose="02020603050405020304" pitchFamily="18" charset="0"/>
            </a:endParaRPr>
          </a:p>
        </p:txBody>
      </p:sp>
      <p:sp>
        <p:nvSpPr>
          <p:cNvPr id="11" name="Rectángulo 10">
            <a:extLst>
              <a:ext uri="{FF2B5EF4-FFF2-40B4-BE49-F238E27FC236}">
                <a16:creationId xmlns:a16="http://schemas.microsoft.com/office/drawing/2014/main" id="{23741B1D-33D0-4353-A0FA-2C4CEB9E0228}"/>
              </a:ext>
            </a:extLst>
          </p:cNvPr>
          <p:cNvSpPr/>
          <p:nvPr/>
        </p:nvSpPr>
        <p:spPr>
          <a:xfrm>
            <a:off x="6005270" y="1149572"/>
            <a:ext cx="6095239" cy="87357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50000"/>
              </a:lnSpc>
              <a:spcAft>
                <a:spcPts val="1000"/>
              </a:spcAft>
            </a:pPr>
            <a:r>
              <a:rPr lang="es-EC" b="1" dirty="0">
                <a:latin typeface="Times New Roman" panose="02020603050405020304" pitchFamily="18" charset="0"/>
                <a:ea typeface="Times New Roman" panose="02020603050405020304" pitchFamily="18" charset="0"/>
              </a:rPr>
              <a:t>Pago Impuesto a la renta de las PYMES agroindustriales en el cantón Rumiñahui (2010-2015)</a:t>
            </a:r>
            <a:endParaRPr lang="es-EC" sz="1100" i="1" dirty="0">
              <a:effectLst/>
              <a:latin typeface="Times New Roman" panose="02020603050405020304" pitchFamily="18" charset="0"/>
              <a:ea typeface="Times New Roman" panose="02020603050405020304" pitchFamily="18" charset="0"/>
            </a:endParaRPr>
          </a:p>
        </p:txBody>
      </p:sp>
      <p:graphicFrame>
        <p:nvGraphicFramePr>
          <p:cNvPr id="12" name="Tabla 11">
            <a:extLst>
              <a:ext uri="{FF2B5EF4-FFF2-40B4-BE49-F238E27FC236}">
                <a16:creationId xmlns:a16="http://schemas.microsoft.com/office/drawing/2014/main" id="{1AE1B60A-E724-4550-BBE4-F88B6EC53A04}"/>
              </a:ext>
            </a:extLst>
          </p:cNvPr>
          <p:cNvGraphicFramePr>
            <a:graphicFrameLocks noGrp="1"/>
          </p:cNvGraphicFramePr>
          <p:nvPr>
            <p:extLst>
              <p:ext uri="{D42A27DB-BD31-4B8C-83A1-F6EECF244321}">
                <p14:modId xmlns:p14="http://schemas.microsoft.com/office/powerpoint/2010/main" val="4245678937"/>
              </p:ext>
            </p:extLst>
          </p:nvPr>
        </p:nvGraphicFramePr>
        <p:xfrm>
          <a:off x="6005271" y="2027583"/>
          <a:ext cx="6095239" cy="4089989"/>
        </p:xfrm>
        <a:graphic>
          <a:graphicData uri="http://schemas.openxmlformats.org/drawingml/2006/table">
            <a:tbl>
              <a:tblPr firstRow="1" firstCol="1" bandRow="1">
                <a:tableStyleId>{BC89EF96-8CEA-46FF-86C4-4CE0E7609802}</a:tableStyleId>
              </a:tblPr>
              <a:tblGrid>
                <a:gridCol w="1110211">
                  <a:extLst>
                    <a:ext uri="{9D8B030D-6E8A-4147-A177-3AD203B41FA5}">
                      <a16:colId xmlns:a16="http://schemas.microsoft.com/office/drawing/2014/main" val="2578836217"/>
                    </a:ext>
                  </a:extLst>
                </a:gridCol>
                <a:gridCol w="874071">
                  <a:extLst>
                    <a:ext uri="{9D8B030D-6E8A-4147-A177-3AD203B41FA5}">
                      <a16:colId xmlns:a16="http://schemas.microsoft.com/office/drawing/2014/main" val="186775565"/>
                    </a:ext>
                  </a:extLst>
                </a:gridCol>
                <a:gridCol w="1096819">
                  <a:extLst>
                    <a:ext uri="{9D8B030D-6E8A-4147-A177-3AD203B41FA5}">
                      <a16:colId xmlns:a16="http://schemas.microsoft.com/office/drawing/2014/main" val="4265201641"/>
                    </a:ext>
                  </a:extLst>
                </a:gridCol>
                <a:gridCol w="960069">
                  <a:extLst>
                    <a:ext uri="{9D8B030D-6E8A-4147-A177-3AD203B41FA5}">
                      <a16:colId xmlns:a16="http://schemas.microsoft.com/office/drawing/2014/main" val="1687795373"/>
                    </a:ext>
                  </a:extLst>
                </a:gridCol>
                <a:gridCol w="962889">
                  <a:extLst>
                    <a:ext uri="{9D8B030D-6E8A-4147-A177-3AD203B41FA5}">
                      <a16:colId xmlns:a16="http://schemas.microsoft.com/office/drawing/2014/main" val="1496080139"/>
                    </a:ext>
                  </a:extLst>
                </a:gridCol>
                <a:gridCol w="1091180">
                  <a:extLst>
                    <a:ext uri="{9D8B030D-6E8A-4147-A177-3AD203B41FA5}">
                      <a16:colId xmlns:a16="http://schemas.microsoft.com/office/drawing/2014/main" val="1368422049"/>
                    </a:ext>
                  </a:extLst>
                </a:gridCol>
              </a:tblGrid>
              <a:tr h="232910">
                <a:tc gridSpan="6">
                  <a:txBody>
                    <a:bodyPr/>
                    <a:lstStyle/>
                    <a:p>
                      <a:pPr algn="ctr">
                        <a:lnSpc>
                          <a:spcPct val="107000"/>
                        </a:lnSpc>
                        <a:spcAft>
                          <a:spcPts val="0"/>
                        </a:spcAft>
                      </a:pPr>
                      <a:r>
                        <a:rPr lang="es-EC" sz="1600" dirty="0">
                          <a:effectLst/>
                        </a:rPr>
                        <a:t>En miles de dólares</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119299551"/>
                  </a:ext>
                </a:extLst>
              </a:tr>
              <a:tr h="973472">
                <a:tc>
                  <a:txBody>
                    <a:bodyPr/>
                    <a:lstStyle/>
                    <a:p>
                      <a:pPr algn="ctr">
                        <a:lnSpc>
                          <a:spcPct val="107000"/>
                        </a:lnSpc>
                        <a:spcAft>
                          <a:spcPts val="0"/>
                        </a:spcAft>
                      </a:pPr>
                      <a:r>
                        <a:rPr lang="es-EC" sz="1400" b="1" dirty="0">
                          <a:effectLst/>
                        </a:rPr>
                        <a:t>AÑO</a:t>
                      </a:r>
                      <a:endPar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1" dirty="0">
                          <a:effectLst/>
                        </a:rPr>
                        <a:t>TARIFA DE IR COPCI</a:t>
                      </a:r>
                      <a:endPar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1" dirty="0">
                          <a:effectLst/>
                        </a:rPr>
                        <a:t>PAGO IR CON TARIFA COPCI</a:t>
                      </a:r>
                      <a:endPar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1" dirty="0">
                          <a:effectLst/>
                        </a:rPr>
                        <a:t>TARIFA DE IR 25 %</a:t>
                      </a:r>
                      <a:endPar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1" dirty="0">
                          <a:effectLst/>
                        </a:rPr>
                        <a:t>PAGO IR CON TARIFA 25%</a:t>
                      </a:r>
                      <a:endPar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1" dirty="0">
                          <a:effectLst/>
                        </a:rPr>
                        <a:t>DIFERENCIA IR</a:t>
                      </a:r>
                      <a:endPar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398807028"/>
                  </a:ext>
                </a:extLst>
              </a:tr>
              <a:tr h="480150">
                <a:tc>
                  <a:txBody>
                    <a:bodyPr/>
                    <a:lstStyle/>
                    <a:p>
                      <a:pPr>
                        <a:lnSpc>
                          <a:spcPct val="107000"/>
                        </a:lnSpc>
                      </a:pPr>
                      <a:endParaRPr lang="es-EC" sz="20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(a)</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(b)</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(c )</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d= ((b*c)/a)</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e= (d - b)</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441019238"/>
                  </a:ext>
                </a:extLst>
              </a:tr>
              <a:tr h="233489">
                <a:tc>
                  <a:txBody>
                    <a:bodyPr/>
                    <a:lstStyle/>
                    <a:p>
                      <a:pPr algn="ctr">
                        <a:lnSpc>
                          <a:spcPct val="107000"/>
                        </a:lnSpc>
                        <a:spcAft>
                          <a:spcPts val="0"/>
                        </a:spcAft>
                      </a:pPr>
                      <a:r>
                        <a:rPr lang="es-EC" sz="1600">
                          <a:effectLst/>
                        </a:rPr>
                        <a:t>2010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25%</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68,00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25%</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68,00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0,00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587691850"/>
                  </a:ext>
                </a:extLst>
              </a:tr>
              <a:tr h="233489">
                <a:tc>
                  <a:txBody>
                    <a:bodyPr/>
                    <a:lstStyle/>
                    <a:p>
                      <a:pPr algn="ctr">
                        <a:lnSpc>
                          <a:spcPct val="107000"/>
                        </a:lnSpc>
                        <a:spcAft>
                          <a:spcPts val="0"/>
                        </a:spcAft>
                      </a:pPr>
                      <a:r>
                        <a:rPr lang="es-EC" sz="1600">
                          <a:effectLst/>
                        </a:rPr>
                        <a:t>2011</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24%</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53,00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25%</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55,21</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2,21</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321739568"/>
                  </a:ext>
                </a:extLst>
              </a:tr>
              <a:tr h="233489">
                <a:tc>
                  <a:txBody>
                    <a:bodyPr/>
                    <a:lstStyle/>
                    <a:p>
                      <a:pPr algn="ctr">
                        <a:lnSpc>
                          <a:spcPct val="107000"/>
                        </a:lnSpc>
                        <a:spcAft>
                          <a:spcPts val="0"/>
                        </a:spcAft>
                      </a:pPr>
                      <a:r>
                        <a:rPr lang="es-EC" sz="1600">
                          <a:effectLst/>
                        </a:rPr>
                        <a:t>2012</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23%</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86,00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25%</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93,48</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7,48</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359475830"/>
                  </a:ext>
                </a:extLst>
              </a:tr>
              <a:tr h="233489">
                <a:tc>
                  <a:txBody>
                    <a:bodyPr/>
                    <a:lstStyle/>
                    <a:p>
                      <a:pPr algn="ctr">
                        <a:lnSpc>
                          <a:spcPct val="107000"/>
                        </a:lnSpc>
                        <a:spcAft>
                          <a:spcPts val="0"/>
                        </a:spcAft>
                      </a:pPr>
                      <a:r>
                        <a:rPr lang="es-EC" sz="1600">
                          <a:effectLst/>
                        </a:rPr>
                        <a:t>2013</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22%</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79,00</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25%</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89,77</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10,77</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436448365"/>
                  </a:ext>
                </a:extLst>
              </a:tr>
              <a:tr h="233489">
                <a:tc>
                  <a:txBody>
                    <a:bodyPr/>
                    <a:lstStyle/>
                    <a:p>
                      <a:pPr algn="ctr">
                        <a:lnSpc>
                          <a:spcPct val="107000"/>
                        </a:lnSpc>
                        <a:spcAft>
                          <a:spcPts val="0"/>
                        </a:spcAft>
                      </a:pPr>
                      <a:r>
                        <a:rPr lang="es-EC" sz="1600">
                          <a:effectLst/>
                        </a:rPr>
                        <a:t>2014</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22%</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92,00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25%</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104,55</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12,55</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451910076"/>
                  </a:ext>
                </a:extLst>
              </a:tr>
              <a:tr h="233489">
                <a:tc>
                  <a:txBody>
                    <a:bodyPr/>
                    <a:lstStyle/>
                    <a:p>
                      <a:pPr algn="ctr">
                        <a:lnSpc>
                          <a:spcPct val="107000"/>
                        </a:lnSpc>
                        <a:spcAft>
                          <a:spcPts val="0"/>
                        </a:spcAft>
                      </a:pPr>
                      <a:r>
                        <a:rPr lang="es-EC" sz="1600">
                          <a:effectLst/>
                        </a:rPr>
                        <a:t>2015</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22%</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107,00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25%</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121,59</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14,59</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543970253"/>
                  </a:ext>
                </a:extLst>
              </a:tr>
              <a:tr h="303062">
                <a:tc gridSpan="2">
                  <a:txBody>
                    <a:bodyPr/>
                    <a:lstStyle/>
                    <a:p>
                      <a:pPr algn="ctr">
                        <a:lnSpc>
                          <a:spcPct val="107000"/>
                        </a:lnSpc>
                        <a:spcAft>
                          <a:spcPts val="0"/>
                        </a:spcAft>
                      </a:pPr>
                      <a:r>
                        <a:rPr lang="es-EC" sz="1600">
                          <a:effectLst/>
                        </a:rPr>
                        <a:t>Total</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07000"/>
                        </a:lnSpc>
                        <a:spcAft>
                          <a:spcPts val="0"/>
                        </a:spcAft>
                      </a:pPr>
                      <a:r>
                        <a:rPr lang="es-EC" sz="1600">
                          <a:effectLst/>
                        </a:rPr>
                        <a:t>485,00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pPr>
                      <a:endParaRPr lang="es-EC" sz="20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532,60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47,60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727004035"/>
                  </a:ext>
                </a:extLst>
              </a:tr>
              <a:tr h="303062">
                <a:tc gridSpan="2">
                  <a:txBody>
                    <a:bodyPr/>
                    <a:lstStyle/>
                    <a:p>
                      <a:pPr algn="ctr">
                        <a:lnSpc>
                          <a:spcPct val="107000"/>
                        </a:lnSpc>
                        <a:spcAft>
                          <a:spcPts val="0"/>
                        </a:spcAft>
                      </a:pPr>
                      <a:r>
                        <a:rPr lang="es-EC" sz="1600">
                          <a:effectLst/>
                        </a:rPr>
                        <a:t>Porcentaje</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07000"/>
                        </a:lnSpc>
                        <a:spcAft>
                          <a:spcPts val="0"/>
                        </a:spcAft>
                      </a:pPr>
                      <a:r>
                        <a:rPr lang="es-EC" sz="1600">
                          <a:effectLst/>
                        </a:rPr>
                        <a:t>100,00%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pPr>
                      <a:endParaRPr lang="es-EC" sz="20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109,81%</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9,81%</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682447133"/>
                  </a:ext>
                </a:extLst>
              </a:tr>
              <a:tr h="233489">
                <a:tc gridSpan="6">
                  <a:txBody>
                    <a:bodyPr/>
                    <a:lstStyle/>
                    <a:p>
                      <a:pPr algn="ctr">
                        <a:lnSpc>
                          <a:spcPct val="107000"/>
                        </a:lnSpc>
                        <a:spcAft>
                          <a:spcPts val="0"/>
                        </a:spcAft>
                      </a:pPr>
                      <a:r>
                        <a:rPr lang="es-EC" sz="1600" dirty="0">
                          <a:effectLst/>
                        </a:rPr>
                        <a:t>(d) Cálculo mediante la aplicación de regla de tres</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828487292"/>
                  </a:ext>
                </a:extLst>
              </a:tr>
            </a:tbl>
          </a:graphicData>
        </a:graphic>
      </p:graphicFrame>
      <p:sp>
        <p:nvSpPr>
          <p:cNvPr id="13" name="Rectángulo 12">
            <a:extLst>
              <a:ext uri="{FF2B5EF4-FFF2-40B4-BE49-F238E27FC236}">
                <a16:creationId xmlns:a16="http://schemas.microsoft.com/office/drawing/2014/main" id="{514E30FD-5A27-46A1-95CB-48A5683B89F7}"/>
              </a:ext>
            </a:extLst>
          </p:cNvPr>
          <p:cNvSpPr/>
          <p:nvPr/>
        </p:nvSpPr>
        <p:spPr>
          <a:xfrm>
            <a:off x="6005270" y="6117572"/>
            <a:ext cx="4737194" cy="458074"/>
          </a:xfrm>
          <a:prstGeom prst="rect">
            <a:avLst/>
          </a:prstGeom>
        </p:spPr>
        <p:txBody>
          <a:bodyPr wrap="none">
            <a:spAutoFit/>
          </a:bodyPr>
          <a:lstStyle/>
          <a:p>
            <a:pPr>
              <a:lnSpc>
                <a:spcPct val="150000"/>
              </a:lnSpc>
              <a:spcAft>
                <a:spcPts val="0"/>
              </a:spcAft>
            </a:pPr>
            <a:r>
              <a:rPr lang="es-EC" dirty="0">
                <a:latin typeface="Times New Roman" panose="02020603050405020304" pitchFamily="18" charset="0"/>
                <a:ea typeface="Times New Roman" panose="02020603050405020304" pitchFamily="18" charset="0"/>
              </a:rPr>
              <a:t>Fuente: (Servicio de Rentas Internas, 2010-2016)</a:t>
            </a:r>
            <a:endParaRPr lang="es-EC"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2829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A596C7-6894-483B-9CC4-26D322940DDB}"/>
              </a:ext>
            </a:extLst>
          </p:cNvPr>
          <p:cNvSpPr>
            <a:spLocks noGrp="1"/>
          </p:cNvSpPr>
          <p:nvPr>
            <p:ph type="title"/>
          </p:nvPr>
        </p:nvSpPr>
        <p:spPr>
          <a:xfrm>
            <a:off x="816864" y="378726"/>
            <a:ext cx="10871200" cy="990600"/>
          </a:xfrm>
        </p:spPr>
        <p:txBody>
          <a:bodyPr>
            <a:noAutofit/>
          </a:bodyPr>
          <a:lstStyle/>
          <a:p>
            <a:pPr algn="just"/>
            <a:r>
              <a:rPr lang="es-EC" sz="2800" b="1" dirty="0">
                <a:latin typeface="Times New Roman" panose="02020603050405020304" pitchFamily="18" charset="0"/>
                <a:cs typeface="Times New Roman" panose="02020603050405020304" pitchFamily="18" charset="0"/>
              </a:rPr>
              <a:t>Análisis de las encuestas aplicadas a los gerentes del sector agroindustrial en el Cantón Rumiñahui, periodo (2010-2015)</a:t>
            </a:r>
            <a:br>
              <a:rPr lang="es-EC" sz="4400" b="1" dirty="0">
                <a:latin typeface="Times New Roman" panose="02020603050405020304" pitchFamily="18" charset="0"/>
                <a:cs typeface="Times New Roman" panose="02020603050405020304" pitchFamily="18" charset="0"/>
              </a:rPr>
            </a:br>
            <a:endParaRPr lang="es-EC" sz="4400" dirty="0">
              <a:latin typeface="Times New Roman" panose="02020603050405020304" pitchFamily="18" charset="0"/>
              <a:cs typeface="Times New Roman" panose="02020603050405020304" pitchFamily="18" charset="0"/>
            </a:endParaRPr>
          </a:p>
        </p:txBody>
      </p:sp>
      <p:sp>
        <p:nvSpPr>
          <p:cNvPr id="7" name="Rectángulo 6">
            <a:extLst>
              <a:ext uri="{FF2B5EF4-FFF2-40B4-BE49-F238E27FC236}">
                <a16:creationId xmlns:a16="http://schemas.microsoft.com/office/drawing/2014/main" id="{9F0C9ED5-48F7-4C4E-B2DB-FA3A5C139379}"/>
              </a:ext>
            </a:extLst>
          </p:cNvPr>
          <p:cNvSpPr/>
          <p:nvPr/>
        </p:nvSpPr>
        <p:spPr>
          <a:xfrm>
            <a:off x="262483" y="1461550"/>
            <a:ext cx="3631096" cy="646331"/>
          </a:xfrm>
          <a:prstGeom prst="rect">
            <a:avLst/>
          </a:prstGeom>
        </p:spPr>
        <p:txBody>
          <a:bodyPr wrap="square">
            <a:spAutoFit/>
          </a:bodyPr>
          <a:lstStyle/>
          <a:p>
            <a:pPr algn="just"/>
            <a:r>
              <a:rPr lang="es-EC" dirty="0">
                <a:latin typeface="Times New Roman" panose="02020603050405020304" pitchFamily="18" charset="0"/>
                <a:ea typeface="Times New Roman" panose="02020603050405020304" pitchFamily="18" charset="0"/>
              </a:rPr>
              <a:t>¿Los incentivos tributarios han aportado al desarrollo de su empresa?</a:t>
            </a:r>
            <a:endParaRPr lang="es-EC" dirty="0"/>
          </a:p>
        </p:txBody>
      </p:sp>
      <p:graphicFrame>
        <p:nvGraphicFramePr>
          <p:cNvPr id="8" name="Gráfico 7">
            <a:extLst>
              <a:ext uri="{FF2B5EF4-FFF2-40B4-BE49-F238E27FC236}">
                <a16:creationId xmlns:a16="http://schemas.microsoft.com/office/drawing/2014/main" id="{84251AF3-04B3-4B0A-86E2-4AB8BC105DAB}"/>
              </a:ext>
            </a:extLst>
          </p:cNvPr>
          <p:cNvGraphicFramePr/>
          <p:nvPr>
            <p:extLst>
              <p:ext uri="{D42A27DB-BD31-4B8C-83A1-F6EECF244321}">
                <p14:modId xmlns:p14="http://schemas.microsoft.com/office/powerpoint/2010/main" val="1466769198"/>
              </p:ext>
            </p:extLst>
          </p:nvPr>
        </p:nvGraphicFramePr>
        <p:xfrm>
          <a:off x="215851" y="3073895"/>
          <a:ext cx="3525079" cy="321678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a:extLst>
              <a:ext uri="{FF2B5EF4-FFF2-40B4-BE49-F238E27FC236}">
                <a16:creationId xmlns:a16="http://schemas.microsoft.com/office/drawing/2014/main" id="{89FE66C0-6BB3-45F6-80CF-083C0E4D8562}"/>
              </a:ext>
            </a:extLst>
          </p:cNvPr>
          <p:cNvSpPr/>
          <p:nvPr/>
        </p:nvSpPr>
        <p:spPr>
          <a:xfrm>
            <a:off x="4017140" y="1369326"/>
            <a:ext cx="3869635" cy="1704569"/>
          </a:xfrm>
          <a:prstGeom prst="rect">
            <a:avLst/>
          </a:prstGeom>
        </p:spPr>
        <p:txBody>
          <a:bodyPr wrap="square">
            <a:spAutoFit/>
          </a:bodyPr>
          <a:lstStyle/>
          <a:p>
            <a:pPr indent="252095" algn="just">
              <a:lnSpc>
                <a:spcPct val="150000"/>
              </a:lnSpc>
              <a:spcAft>
                <a:spcPts val="0"/>
              </a:spcAft>
            </a:pPr>
            <a:r>
              <a:rPr lang="es-EC" dirty="0">
                <a:latin typeface="Times New Roman" panose="02020603050405020304" pitchFamily="18" charset="0"/>
                <a:ea typeface="Times New Roman" panose="02020603050405020304" pitchFamily="18" charset="0"/>
              </a:rPr>
              <a:t>¿Los constantes cambios en la normativa fiscal han facilitado al cumplimiento de las obligaciones tributarias?</a:t>
            </a:r>
          </a:p>
        </p:txBody>
      </p:sp>
      <p:graphicFrame>
        <p:nvGraphicFramePr>
          <p:cNvPr id="10" name="Gráfico 9">
            <a:extLst>
              <a:ext uri="{FF2B5EF4-FFF2-40B4-BE49-F238E27FC236}">
                <a16:creationId xmlns:a16="http://schemas.microsoft.com/office/drawing/2014/main" id="{350B8A2D-3773-429D-B6F6-A44E8A994AB2}"/>
              </a:ext>
            </a:extLst>
          </p:cNvPr>
          <p:cNvGraphicFramePr/>
          <p:nvPr>
            <p:extLst>
              <p:ext uri="{D42A27DB-BD31-4B8C-83A1-F6EECF244321}">
                <p14:modId xmlns:p14="http://schemas.microsoft.com/office/powerpoint/2010/main" val="3484335262"/>
              </p:ext>
            </p:extLst>
          </p:nvPr>
        </p:nvGraphicFramePr>
        <p:xfrm>
          <a:off x="4017140" y="3073895"/>
          <a:ext cx="3869635" cy="3216786"/>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ángulo 10">
            <a:extLst>
              <a:ext uri="{FF2B5EF4-FFF2-40B4-BE49-F238E27FC236}">
                <a16:creationId xmlns:a16="http://schemas.microsoft.com/office/drawing/2014/main" id="{17FBF4AD-6EDC-4DD1-A946-20E5AA3CEC79}"/>
              </a:ext>
            </a:extLst>
          </p:cNvPr>
          <p:cNvSpPr/>
          <p:nvPr/>
        </p:nvSpPr>
        <p:spPr>
          <a:xfrm>
            <a:off x="8063345" y="1255596"/>
            <a:ext cx="3773586" cy="1704569"/>
          </a:xfrm>
          <a:prstGeom prst="rect">
            <a:avLst/>
          </a:prstGeom>
        </p:spPr>
        <p:txBody>
          <a:bodyPr wrap="square">
            <a:spAutoFit/>
          </a:bodyPr>
          <a:lstStyle/>
          <a:p>
            <a:pPr indent="252095" algn="just">
              <a:lnSpc>
                <a:spcPct val="150000"/>
              </a:lnSpc>
              <a:spcAft>
                <a:spcPts val="0"/>
              </a:spcAft>
            </a:pPr>
            <a:r>
              <a:rPr lang="es-EC" dirty="0">
                <a:latin typeface="Times New Roman" panose="02020603050405020304" pitchFamily="18" charset="0"/>
                <a:ea typeface="Times New Roman" panose="02020603050405020304" pitchFamily="18" charset="0"/>
              </a:rPr>
              <a:t>¿De cuál de los siguientes aspectos se podría beneficiar su empresa con la aplicación de los incentivos tributarios?</a:t>
            </a:r>
          </a:p>
        </p:txBody>
      </p:sp>
      <p:graphicFrame>
        <p:nvGraphicFramePr>
          <p:cNvPr id="12" name="Gráfico 11">
            <a:extLst>
              <a:ext uri="{FF2B5EF4-FFF2-40B4-BE49-F238E27FC236}">
                <a16:creationId xmlns:a16="http://schemas.microsoft.com/office/drawing/2014/main" id="{2B4E2FF9-F0CA-4403-ABFE-84E409924D4F}"/>
              </a:ext>
            </a:extLst>
          </p:cNvPr>
          <p:cNvGraphicFramePr/>
          <p:nvPr>
            <p:extLst>
              <p:ext uri="{D42A27DB-BD31-4B8C-83A1-F6EECF244321}">
                <p14:modId xmlns:p14="http://schemas.microsoft.com/office/powerpoint/2010/main" val="3939171702"/>
              </p:ext>
            </p:extLst>
          </p:nvPr>
        </p:nvGraphicFramePr>
        <p:xfrm>
          <a:off x="8162985" y="3073895"/>
          <a:ext cx="3950156" cy="32167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3140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52EF87F-D7D0-4DF5-AFD6-8DC1CDE0F616}"/>
              </a:ext>
            </a:extLst>
          </p:cNvPr>
          <p:cNvSpPr/>
          <p:nvPr/>
        </p:nvSpPr>
        <p:spPr>
          <a:xfrm>
            <a:off x="453860" y="749241"/>
            <a:ext cx="5116946" cy="873572"/>
          </a:xfrm>
          <a:prstGeom prst="rect">
            <a:avLst/>
          </a:prstGeom>
        </p:spPr>
        <p:txBody>
          <a:bodyPr wrap="square">
            <a:spAutoFit/>
          </a:bodyPr>
          <a:lstStyle/>
          <a:p>
            <a:pPr indent="252095" algn="just">
              <a:lnSpc>
                <a:spcPct val="150000"/>
              </a:lnSpc>
              <a:spcAft>
                <a:spcPts val="0"/>
              </a:spcAft>
            </a:pPr>
            <a:r>
              <a:rPr lang="es-EC" dirty="0">
                <a:latin typeface="Times New Roman" panose="02020603050405020304" pitchFamily="18" charset="0"/>
                <a:ea typeface="Times New Roman" panose="02020603050405020304" pitchFamily="18" charset="0"/>
              </a:rPr>
              <a:t>¿En los últimos años su empresa ha realizado alguna inversión?.</a:t>
            </a:r>
          </a:p>
        </p:txBody>
      </p:sp>
      <p:graphicFrame>
        <p:nvGraphicFramePr>
          <p:cNvPr id="11" name="Gráfico 10">
            <a:extLst>
              <a:ext uri="{FF2B5EF4-FFF2-40B4-BE49-F238E27FC236}">
                <a16:creationId xmlns:a16="http://schemas.microsoft.com/office/drawing/2014/main" id="{3AC90F1C-C676-4FF0-9EDB-9A9703D08010}"/>
              </a:ext>
            </a:extLst>
          </p:cNvPr>
          <p:cNvGraphicFramePr/>
          <p:nvPr>
            <p:extLst>
              <p:ext uri="{D42A27DB-BD31-4B8C-83A1-F6EECF244321}">
                <p14:modId xmlns:p14="http://schemas.microsoft.com/office/powerpoint/2010/main" val="695280441"/>
              </p:ext>
            </p:extLst>
          </p:nvPr>
        </p:nvGraphicFramePr>
        <p:xfrm>
          <a:off x="453860" y="1937233"/>
          <a:ext cx="5116946" cy="3996643"/>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11">
            <a:extLst>
              <a:ext uri="{FF2B5EF4-FFF2-40B4-BE49-F238E27FC236}">
                <a16:creationId xmlns:a16="http://schemas.microsoft.com/office/drawing/2014/main" id="{6C370D1B-430B-42E5-9A18-C91CF4C133CF}"/>
              </a:ext>
            </a:extLst>
          </p:cNvPr>
          <p:cNvSpPr/>
          <p:nvPr/>
        </p:nvSpPr>
        <p:spPr>
          <a:xfrm>
            <a:off x="6322931" y="770528"/>
            <a:ext cx="4860884" cy="1289071"/>
          </a:xfrm>
          <a:prstGeom prst="rect">
            <a:avLst/>
          </a:prstGeom>
        </p:spPr>
        <p:txBody>
          <a:bodyPr wrap="square">
            <a:spAutoFit/>
          </a:bodyPr>
          <a:lstStyle/>
          <a:p>
            <a:pPr indent="252095" algn="just">
              <a:lnSpc>
                <a:spcPct val="150000"/>
              </a:lnSpc>
              <a:spcAft>
                <a:spcPts val="0"/>
              </a:spcAft>
            </a:pPr>
            <a:r>
              <a:rPr lang="es-EC" dirty="0">
                <a:latin typeface="Times New Roman" panose="02020603050405020304" pitchFamily="18" charset="0"/>
                <a:ea typeface="Times New Roman" panose="02020603050405020304" pitchFamily="18" charset="0"/>
              </a:rPr>
              <a:t>¿Cree que los incentivos tributarios del COPCI son adecuados para el sector agroindustrial del cantón Rumiñahui?</a:t>
            </a:r>
          </a:p>
        </p:txBody>
      </p:sp>
      <p:graphicFrame>
        <p:nvGraphicFramePr>
          <p:cNvPr id="13" name="Gráfico 12">
            <a:extLst>
              <a:ext uri="{FF2B5EF4-FFF2-40B4-BE49-F238E27FC236}">
                <a16:creationId xmlns:a16="http://schemas.microsoft.com/office/drawing/2014/main" id="{B47D33E4-5C70-43B9-9890-DCB3114216C8}"/>
              </a:ext>
            </a:extLst>
          </p:cNvPr>
          <p:cNvGraphicFramePr/>
          <p:nvPr>
            <p:extLst>
              <p:ext uri="{D42A27DB-BD31-4B8C-83A1-F6EECF244321}">
                <p14:modId xmlns:p14="http://schemas.microsoft.com/office/powerpoint/2010/main" val="2628582087"/>
              </p:ext>
            </p:extLst>
          </p:nvPr>
        </p:nvGraphicFramePr>
        <p:xfrm>
          <a:off x="6322931" y="2429035"/>
          <a:ext cx="4860884" cy="3996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7298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20E51F3A-3FDA-4E70-A7B0-B89FB7FCE00E}"/>
              </a:ext>
            </a:extLst>
          </p:cNvPr>
          <p:cNvSpPr/>
          <p:nvPr/>
        </p:nvSpPr>
        <p:spPr>
          <a:xfrm>
            <a:off x="6537464" y="218661"/>
            <a:ext cx="3962402" cy="1289071"/>
          </a:xfrm>
          <a:prstGeom prst="rect">
            <a:avLst/>
          </a:prstGeom>
        </p:spPr>
        <p:txBody>
          <a:bodyPr wrap="square">
            <a:spAutoFit/>
          </a:bodyPr>
          <a:lstStyle/>
          <a:p>
            <a:pPr indent="252095" algn="just">
              <a:lnSpc>
                <a:spcPct val="150000"/>
              </a:lnSpc>
              <a:spcAft>
                <a:spcPts val="0"/>
              </a:spcAft>
            </a:pPr>
            <a:r>
              <a:rPr lang="es-EC" dirty="0">
                <a:latin typeface="Times New Roman" panose="02020603050405020304" pitchFamily="18" charset="0"/>
                <a:ea typeface="Times New Roman" panose="02020603050405020304" pitchFamily="18" charset="0"/>
              </a:rPr>
              <a:t>¿Desde la aplicación del COPCI, considera que la utilidad y productividad de su empresa ha incrementado?</a:t>
            </a:r>
          </a:p>
        </p:txBody>
      </p:sp>
      <p:graphicFrame>
        <p:nvGraphicFramePr>
          <p:cNvPr id="11" name="Gráfico 10">
            <a:extLst>
              <a:ext uri="{FF2B5EF4-FFF2-40B4-BE49-F238E27FC236}">
                <a16:creationId xmlns:a16="http://schemas.microsoft.com/office/drawing/2014/main" id="{16CA8823-2FFA-43D7-B35F-17695A38165E}"/>
              </a:ext>
            </a:extLst>
          </p:cNvPr>
          <p:cNvGraphicFramePr/>
          <p:nvPr>
            <p:extLst>
              <p:ext uri="{D42A27DB-BD31-4B8C-83A1-F6EECF244321}">
                <p14:modId xmlns:p14="http://schemas.microsoft.com/office/powerpoint/2010/main" val="1430474574"/>
              </p:ext>
            </p:extLst>
          </p:nvPr>
        </p:nvGraphicFramePr>
        <p:xfrm>
          <a:off x="6381750" y="1982828"/>
          <a:ext cx="5486400" cy="40659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a:extLst>
              <a:ext uri="{FF2B5EF4-FFF2-40B4-BE49-F238E27FC236}">
                <a16:creationId xmlns:a16="http://schemas.microsoft.com/office/drawing/2014/main" id="{32AE1CF3-BADF-4655-938E-D45388D727C5}"/>
              </a:ext>
            </a:extLst>
          </p:cNvPr>
          <p:cNvGraphicFramePr/>
          <p:nvPr>
            <p:extLst>
              <p:ext uri="{D42A27DB-BD31-4B8C-83A1-F6EECF244321}">
                <p14:modId xmlns:p14="http://schemas.microsoft.com/office/powerpoint/2010/main" val="2220331379"/>
              </p:ext>
            </p:extLst>
          </p:nvPr>
        </p:nvGraphicFramePr>
        <p:xfrm>
          <a:off x="604344" y="2017486"/>
          <a:ext cx="4786806" cy="3996643"/>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a:extLst>
              <a:ext uri="{FF2B5EF4-FFF2-40B4-BE49-F238E27FC236}">
                <a16:creationId xmlns:a16="http://schemas.microsoft.com/office/drawing/2014/main" id="{700663C8-AE53-486B-A886-65519F2A8458}"/>
              </a:ext>
            </a:extLst>
          </p:cNvPr>
          <p:cNvSpPr/>
          <p:nvPr/>
        </p:nvSpPr>
        <p:spPr>
          <a:xfrm>
            <a:off x="604344" y="426410"/>
            <a:ext cx="4081670" cy="873572"/>
          </a:xfrm>
          <a:prstGeom prst="rect">
            <a:avLst/>
          </a:prstGeom>
        </p:spPr>
        <p:txBody>
          <a:bodyPr wrap="square">
            <a:spAutoFit/>
          </a:bodyPr>
          <a:lstStyle/>
          <a:p>
            <a:pPr indent="252095" algn="just">
              <a:lnSpc>
                <a:spcPct val="150000"/>
              </a:lnSpc>
              <a:spcAft>
                <a:spcPts val="0"/>
              </a:spcAft>
            </a:pPr>
            <a:r>
              <a:rPr lang="es-EC" dirty="0">
                <a:latin typeface="Times New Roman" panose="02020603050405020304" pitchFamily="18" charset="0"/>
                <a:ea typeface="Times New Roman" panose="02020603050405020304" pitchFamily="18" charset="0"/>
              </a:rPr>
              <a:t>¿Qué incentivos tributarios cree que han sido beneficiosos para su empresa?</a:t>
            </a:r>
          </a:p>
        </p:txBody>
      </p:sp>
    </p:spTree>
    <p:extLst>
      <p:ext uri="{BB962C8B-B14F-4D97-AF65-F5344CB8AC3E}">
        <p14:creationId xmlns:p14="http://schemas.microsoft.com/office/powerpoint/2010/main" val="2033916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EF72A0-A615-48AD-8ED9-4879B3B9B25A}"/>
              </a:ext>
            </a:extLst>
          </p:cNvPr>
          <p:cNvSpPr>
            <a:spLocks noGrp="1"/>
          </p:cNvSpPr>
          <p:nvPr>
            <p:ph type="title"/>
          </p:nvPr>
        </p:nvSpPr>
        <p:spPr>
          <a:xfrm>
            <a:off x="790360" y="-127194"/>
            <a:ext cx="10871200" cy="1613848"/>
          </a:xfrm>
        </p:spPr>
        <p:txBody>
          <a:bodyPr>
            <a:noAutofit/>
          </a:bodyPr>
          <a:lstStyle/>
          <a:p>
            <a:pPr algn="just"/>
            <a:r>
              <a:rPr lang="es-EC" sz="2400" b="1" dirty="0">
                <a:latin typeface="Times New Roman" panose="02020603050405020304" pitchFamily="18" charset="0"/>
                <a:cs typeface="Times New Roman" panose="02020603050405020304" pitchFamily="18" charset="0"/>
              </a:rPr>
              <a:t>Caso práctico a manera de ejemplo de incentivos tributarios que dejaron de percibir las empresas agroindustriales por el desconocimiento en la aplicación del COPCI</a:t>
            </a:r>
            <a:endParaRPr lang="es-EC" sz="4400" dirty="0">
              <a:latin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id="{95BD5661-F10C-4D79-BEC5-E59F90F926EA}"/>
              </a:ext>
            </a:extLst>
          </p:cNvPr>
          <p:cNvSpPr/>
          <p:nvPr/>
        </p:nvSpPr>
        <p:spPr>
          <a:xfrm>
            <a:off x="2513958" y="899506"/>
            <a:ext cx="7759688" cy="587148"/>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lvl="2">
              <a:lnSpc>
                <a:spcPct val="150000"/>
              </a:lnSpc>
              <a:spcBef>
                <a:spcPts val="200"/>
              </a:spcBef>
              <a:spcAft>
                <a:spcPts val="0"/>
              </a:spcAft>
            </a:pPr>
            <a:r>
              <a:rPr lang="es-EC" sz="2400" b="1" dirty="0">
                <a:latin typeface="Times New Roman" panose="02020603050405020304" pitchFamily="18" charset="0"/>
                <a:ea typeface="Times New Roman" panose="02020603050405020304" pitchFamily="18" charset="0"/>
                <a:cs typeface="Times New Roman" panose="02020603050405020304" pitchFamily="18" charset="0"/>
              </a:rPr>
              <a:t>Incentivo tributario incremento neto de empleados</a:t>
            </a:r>
            <a:endParaRPr lang="es-EC" sz="2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F49960D0-6109-4AFF-8A0B-F2C5E6828CEB}"/>
              </a:ext>
            </a:extLst>
          </p:cNvPr>
          <p:cNvGraphicFramePr>
            <a:graphicFrameLocks noGrp="1"/>
          </p:cNvGraphicFramePr>
          <p:nvPr>
            <p:extLst>
              <p:ext uri="{D42A27DB-BD31-4B8C-83A1-F6EECF244321}">
                <p14:modId xmlns:p14="http://schemas.microsoft.com/office/powerpoint/2010/main" val="3725766377"/>
              </p:ext>
            </p:extLst>
          </p:nvPr>
        </p:nvGraphicFramePr>
        <p:xfrm>
          <a:off x="304800" y="1606953"/>
          <a:ext cx="6883460" cy="5062876"/>
        </p:xfrm>
        <a:graphic>
          <a:graphicData uri="http://schemas.openxmlformats.org/drawingml/2006/table">
            <a:tbl>
              <a:tblPr firstRow="1" firstCol="1" bandRow="1">
                <a:tableStyleId>{8799B23B-EC83-4686-B30A-512413B5E67A}</a:tableStyleId>
              </a:tblPr>
              <a:tblGrid>
                <a:gridCol w="3919760">
                  <a:extLst>
                    <a:ext uri="{9D8B030D-6E8A-4147-A177-3AD203B41FA5}">
                      <a16:colId xmlns:a16="http://schemas.microsoft.com/office/drawing/2014/main" val="1948749863"/>
                    </a:ext>
                  </a:extLst>
                </a:gridCol>
                <a:gridCol w="1912957">
                  <a:extLst>
                    <a:ext uri="{9D8B030D-6E8A-4147-A177-3AD203B41FA5}">
                      <a16:colId xmlns:a16="http://schemas.microsoft.com/office/drawing/2014/main" val="3478472716"/>
                    </a:ext>
                  </a:extLst>
                </a:gridCol>
                <a:gridCol w="1050743">
                  <a:extLst>
                    <a:ext uri="{9D8B030D-6E8A-4147-A177-3AD203B41FA5}">
                      <a16:colId xmlns:a16="http://schemas.microsoft.com/office/drawing/2014/main" val="2986467276"/>
                    </a:ext>
                  </a:extLst>
                </a:gridCol>
              </a:tblGrid>
              <a:tr h="303691">
                <a:tc gridSpan="3">
                  <a:txBody>
                    <a:bodyPr/>
                    <a:lstStyle/>
                    <a:p>
                      <a:pPr algn="ctr">
                        <a:lnSpc>
                          <a:spcPct val="107000"/>
                        </a:lnSpc>
                        <a:spcAft>
                          <a:spcPts val="0"/>
                        </a:spcAft>
                      </a:pPr>
                      <a:r>
                        <a:rPr lang="es-EC" sz="1600" b="1" dirty="0">
                          <a:effectLst/>
                        </a:rPr>
                        <a:t>CÁLCULO DEL INCREMENTO</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315927421"/>
                  </a:ext>
                </a:extLst>
              </a:tr>
              <a:tr h="303691">
                <a:tc>
                  <a:txBody>
                    <a:bodyPr/>
                    <a:lstStyle/>
                    <a:p>
                      <a:pPr algn="ctr">
                        <a:lnSpc>
                          <a:spcPct val="107000"/>
                        </a:lnSpc>
                        <a:spcAft>
                          <a:spcPts val="0"/>
                        </a:spcAft>
                      </a:pPr>
                      <a:r>
                        <a:rPr lang="es-EC" sz="1600" b="1" dirty="0">
                          <a:effectLst/>
                        </a:rPr>
                        <a:t>Detalle</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 </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Datos</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062690363"/>
                  </a:ext>
                </a:extLst>
              </a:tr>
              <a:tr h="543316">
                <a:tc>
                  <a:txBody>
                    <a:bodyPr/>
                    <a:lstStyle/>
                    <a:p>
                      <a:pPr algn="just">
                        <a:lnSpc>
                          <a:spcPct val="107000"/>
                        </a:lnSpc>
                        <a:spcAft>
                          <a:spcPts val="0"/>
                        </a:spcAft>
                      </a:pPr>
                      <a:r>
                        <a:rPr lang="es-EC" sz="1600" dirty="0">
                          <a:effectLst/>
                        </a:rPr>
                        <a:t>Total de Remuneraciones y Beneficios de Ley pagados a empleados nuevos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dirty="0">
                          <a:effectLst/>
                        </a:rPr>
                        <a:t>(g)</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35.809,26</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977314646"/>
                  </a:ext>
                </a:extLst>
              </a:tr>
              <a:tr h="822481">
                <a:tc>
                  <a:txBody>
                    <a:bodyPr/>
                    <a:lstStyle/>
                    <a:p>
                      <a:pPr algn="just">
                        <a:lnSpc>
                          <a:spcPct val="107000"/>
                        </a:lnSpc>
                        <a:spcAft>
                          <a:spcPts val="0"/>
                        </a:spcAft>
                      </a:pPr>
                      <a:r>
                        <a:rPr lang="es-EC" sz="1600" dirty="0">
                          <a:effectLst/>
                        </a:rPr>
                        <a:t>Total empleados nuevos que cumplen con las condiciones del Reglamento para aplicación de la Ley de Régimen Tributario Interno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(d)</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5</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060543090"/>
                  </a:ext>
                </a:extLst>
              </a:tr>
              <a:tr h="543316">
                <a:tc>
                  <a:txBody>
                    <a:bodyPr/>
                    <a:lstStyle/>
                    <a:p>
                      <a:pPr algn="just">
                        <a:lnSpc>
                          <a:spcPct val="107000"/>
                        </a:lnSpc>
                        <a:spcAft>
                          <a:spcPts val="0"/>
                        </a:spcAft>
                      </a:pPr>
                      <a:r>
                        <a:rPr lang="es-EC" sz="1600" dirty="0">
                          <a:effectLst/>
                        </a:rPr>
                        <a:t>Valor Promedio de la Remuneración y Beneficios de Ley pagado a empleados nuevos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(h) = (g)/(d)</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7.161,85</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266505878"/>
                  </a:ext>
                </a:extLst>
              </a:tr>
              <a:tr h="303691">
                <a:tc>
                  <a:txBody>
                    <a:bodyPr/>
                    <a:lstStyle/>
                    <a:p>
                      <a:pPr algn="just">
                        <a:lnSpc>
                          <a:spcPct val="107000"/>
                        </a:lnSpc>
                        <a:spcAft>
                          <a:spcPts val="0"/>
                        </a:spcAft>
                      </a:pPr>
                      <a:r>
                        <a:rPr lang="es-EC" sz="1600">
                          <a:effectLst/>
                        </a:rPr>
                        <a:t>Gasto de nómina 2015 *</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 (i)</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312.302,61</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638448769"/>
                  </a:ext>
                </a:extLst>
              </a:tr>
              <a:tr h="303691">
                <a:tc>
                  <a:txBody>
                    <a:bodyPr/>
                    <a:lstStyle/>
                    <a:p>
                      <a:pPr algn="just">
                        <a:lnSpc>
                          <a:spcPct val="107000"/>
                        </a:lnSpc>
                        <a:spcAft>
                          <a:spcPts val="0"/>
                        </a:spcAft>
                      </a:pPr>
                      <a:r>
                        <a:rPr lang="es-EC" sz="1600">
                          <a:effectLst/>
                        </a:rPr>
                        <a:t>Gasto de nómina 2014 **</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(j)</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285.643,38</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832186513"/>
                  </a:ext>
                </a:extLst>
              </a:tr>
              <a:tr h="303691">
                <a:tc>
                  <a:txBody>
                    <a:bodyPr/>
                    <a:lstStyle/>
                    <a:p>
                      <a:pPr algn="just">
                        <a:lnSpc>
                          <a:spcPct val="107000"/>
                        </a:lnSpc>
                        <a:spcAft>
                          <a:spcPts val="0"/>
                        </a:spcAft>
                      </a:pPr>
                      <a:r>
                        <a:rPr lang="es-EC" sz="1600" dirty="0">
                          <a:effectLst/>
                        </a:rPr>
                        <a:t>Diferencia Gasto en nómina entre Año 2015 y 2014</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{5}=(i)-(j)</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26.659,23</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66086335"/>
                  </a:ext>
                </a:extLst>
              </a:tr>
              <a:tr h="303691">
                <a:tc>
                  <a:txBody>
                    <a:bodyPr/>
                    <a:lstStyle/>
                    <a:p>
                      <a:pPr algn="just">
                        <a:lnSpc>
                          <a:spcPct val="107000"/>
                        </a:lnSpc>
                        <a:spcAft>
                          <a:spcPts val="0"/>
                        </a:spcAft>
                      </a:pPr>
                      <a:r>
                        <a:rPr lang="es-EC" sz="1600" dirty="0">
                          <a:effectLst/>
                        </a:rPr>
                        <a:t>Incremento Neto de Empleos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(f)</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2 </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243986057"/>
                  </a:ext>
                </a:extLst>
              </a:tr>
              <a:tr h="543316">
                <a:tc>
                  <a:txBody>
                    <a:bodyPr/>
                    <a:lstStyle/>
                    <a:p>
                      <a:pPr algn="just">
                        <a:lnSpc>
                          <a:spcPct val="107000"/>
                        </a:lnSpc>
                        <a:spcAft>
                          <a:spcPts val="0"/>
                        </a:spcAft>
                      </a:pPr>
                      <a:r>
                        <a:rPr lang="es-EC" sz="1600" dirty="0">
                          <a:effectLst/>
                        </a:rPr>
                        <a:t>Deducción por incremento neto de empleados calculado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dirty="0">
                          <a:effectLst/>
                        </a:rPr>
                        <a:t>{6}=((i)&gt;(j);(h)*(f))</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14.323,70</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044179205"/>
                  </a:ext>
                </a:extLst>
              </a:tr>
              <a:tr h="356481">
                <a:tc gridSpan="3">
                  <a:txBody>
                    <a:bodyPr/>
                    <a:lstStyle/>
                    <a:p>
                      <a:pPr>
                        <a:lnSpc>
                          <a:spcPct val="107000"/>
                        </a:lnSpc>
                        <a:spcAft>
                          <a:spcPts val="0"/>
                        </a:spcAft>
                      </a:pPr>
                      <a:r>
                        <a:rPr lang="es-EC" sz="1050" dirty="0">
                          <a:effectLst/>
                        </a:rPr>
                        <a:t>Los gastos de nómina *;** son tomados de los estados financieros del formulario 101 presentados por la empresa LA JUGO S.A., considerando sueldos y salarios ; y beneficios sociales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268511820"/>
                  </a:ext>
                </a:extLst>
              </a:tr>
            </a:tbl>
          </a:graphicData>
        </a:graphic>
      </p:graphicFrame>
      <p:graphicFrame>
        <p:nvGraphicFramePr>
          <p:cNvPr id="7" name="Tabla 6">
            <a:extLst>
              <a:ext uri="{FF2B5EF4-FFF2-40B4-BE49-F238E27FC236}">
                <a16:creationId xmlns:a16="http://schemas.microsoft.com/office/drawing/2014/main" id="{A7BA9DE0-2AFF-4A49-AE56-97D5DDA90996}"/>
              </a:ext>
            </a:extLst>
          </p:cNvPr>
          <p:cNvGraphicFramePr>
            <a:graphicFrameLocks noGrp="1"/>
          </p:cNvGraphicFramePr>
          <p:nvPr>
            <p:extLst>
              <p:ext uri="{D42A27DB-BD31-4B8C-83A1-F6EECF244321}">
                <p14:modId xmlns:p14="http://schemas.microsoft.com/office/powerpoint/2010/main" val="120390101"/>
              </p:ext>
            </p:extLst>
          </p:nvPr>
        </p:nvGraphicFramePr>
        <p:xfrm>
          <a:off x="7534354" y="3127476"/>
          <a:ext cx="4557210" cy="1795272"/>
        </p:xfrm>
        <a:graphic>
          <a:graphicData uri="http://schemas.openxmlformats.org/drawingml/2006/table">
            <a:tbl>
              <a:tblPr firstRow="1" firstCol="1" bandRow="1">
                <a:tableStyleId>{22838BEF-8BB2-4498-84A7-C5851F593DF1}</a:tableStyleId>
              </a:tblPr>
              <a:tblGrid>
                <a:gridCol w="1198829">
                  <a:extLst>
                    <a:ext uri="{9D8B030D-6E8A-4147-A177-3AD203B41FA5}">
                      <a16:colId xmlns:a16="http://schemas.microsoft.com/office/drawing/2014/main" val="3936432794"/>
                    </a:ext>
                  </a:extLst>
                </a:gridCol>
                <a:gridCol w="1160452">
                  <a:extLst>
                    <a:ext uri="{9D8B030D-6E8A-4147-A177-3AD203B41FA5}">
                      <a16:colId xmlns:a16="http://schemas.microsoft.com/office/drawing/2014/main" val="4210083850"/>
                    </a:ext>
                  </a:extLst>
                </a:gridCol>
                <a:gridCol w="1098965">
                  <a:extLst>
                    <a:ext uri="{9D8B030D-6E8A-4147-A177-3AD203B41FA5}">
                      <a16:colId xmlns:a16="http://schemas.microsoft.com/office/drawing/2014/main" val="1392455288"/>
                    </a:ext>
                  </a:extLst>
                </a:gridCol>
                <a:gridCol w="1098964">
                  <a:extLst>
                    <a:ext uri="{9D8B030D-6E8A-4147-A177-3AD203B41FA5}">
                      <a16:colId xmlns:a16="http://schemas.microsoft.com/office/drawing/2014/main" val="139458252"/>
                    </a:ext>
                  </a:extLst>
                </a:gridCol>
              </a:tblGrid>
              <a:tr h="180975">
                <a:tc gridSpan="4">
                  <a:txBody>
                    <a:bodyPr/>
                    <a:lstStyle/>
                    <a:p>
                      <a:pPr algn="ctr">
                        <a:lnSpc>
                          <a:spcPct val="107000"/>
                        </a:lnSpc>
                        <a:spcAft>
                          <a:spcPts val="0"/>
                        </a:spcAft>
                      </a:pPr>
                      <a:r>
                        <a:rPr lang="es-EC" sz="1600" dirty="0">
                          <a:effectLst/>
                        </a:rPr>
                        <a:t>En dólares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157879371"/>
                  </a:ext>
                </a:extLst>
              </a:tr>
              <a:tr h="180975">
                <a:tc>
                  <a:txBody>
                    <a:bodyPr/>
                    <a:lstStyle/>
                    <a:p>
                      <a:pPr algn="ctr">
                        <a:lnSpc>
                          <a:spcPct val="107000"/>
                        </a:lnSpc>
                        <a:spcAft>
                          <a:spcPts val="0"/>
                        </a:spcAft>
                      </a:pPr>
                      <a:r>
                        <a:rPr lang="es-EC" sz="1100">
                          <a:effectLst/>
                        </a:rPr>
                        <a:t> </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1" dirty="0">
                          <a:effectLst/>
                        </a:rPr>
                        <a:t>SIN INCENTIVO (1)</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1" dirty="0">
                          <a:effectLst/>
                        </a:rPr>
                        <a:t>CON INCENTIVO (2)</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1" dirty="0">
                          <a:effectLst/>
                        </a:rPr>
                        <a:t>AHORRO TRIBUTARIO (3)=(1)-(2)</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829130772"/>
                  </a:ext>
                </a:extLst>
              </a:tr>
              <a:tr h="189865">
                <a:tc>
                  <a:txBody>
                    <a:bodyPr/>
                    <a:lstStyle/>
                    <a:p>
                      <a:pPr algn="just">
                        <a:lnSpc>
                          <a:spcPct val="107000"/>
                        </a:lnSpc>
                        <a:spcAft>
                          <a:spcPts val="0"/>
                        </a:spcAft>
                      </a:pPr>
                      <a:r>
                        <a:rPr lang="es-EC" sz="1600" dirty="0">
                          <a:effectLst/>
                        </a:rPr>
                        <a:t>Impuesto a la renta causado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15.180,95</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12.029,74</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3.151,21</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084100718"/>
                  </a:ext>
                </a:extLst>
              </a:tr>
              <a:tr h="189865">
                <a:tc>
                  <a:txBody>
                    <a:bodyPr/>
                    <a:lstStyle/>
                    <a:p>
                      <a:pPr algn="just">
                        <a:lnSpc>
                          <a:spcPct val="107000"/>
                        </a:lnSpc>
                        <a:spcAft>
                          <a:spcPts val="0"/>
                        </a:spcAft>
                      </a:pPr>
                      <a:r>
                        <a:rPr lang="es-EC" sz="1600" dirty="0">
                          <a:effectLst/>
                        </a:rPr>
                        <a:t>Porcentaje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100%</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79%</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21%</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664764619"/>
                  </a:ext>
                </a:extLst>
              </a:tr>
            </a:tbl>
          </a:graphicData>
        </a:graphic>
      </p:graphicFrame>
      <p:sp>
        <p:nvSpPr>
          <p:cNvPr id="4" name="Rectángulo 3">
            <a:extLst>
              <a:ext uri="{FF2B5EF4-FFF2-40B4-BE49-F238E27FC236}">
                <a16:creationId xmlns:a16="http://schemas.microsoft.com/office/drawing/2014/main" id="{3D149501-C078-4E3F-8ABD-A1F3EC3EFB5D}"/>
              </a:ext>
            </a:extLst>
          </p:cNvPr>
          <p:cNvSpPr/>
          <p:nvPr/>
        </p:nvSpPr>
        <p:spPr>
          <a:xfrm>
            <a:off x="7534354" y="1811864"/>
            <a:ext cx="4557210" cy="12890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lnSpc>
                <a:spcPct val="150000"/>
              </a:lnSpc>
              <a:spcAft>
                <a:spcPts val="0"/>
              </a:spcAft>
            </a:pPr>
            <a:r>
              <a:rPr lang="es-EC" b="1" dirty="0">
                <a:latin typeface="Times New Roman" panose="02020603050405020304" pitchFamily="18" charset="0"/>
                <a:ea typeface="Times New Roman" panose="02020603050405020304" pitchFamily="18" charset="0"/>
              </a:rPr>
              <a:t>Comparativo impuesto a la renta causado con la aplicación de la deducción por incremento neto de empleados</a:t>
            </a:r>
            <a:endParaRPr lang="es-EC" dirty="0">
              <a:latin typeface="Times New Roman" panose="02020603050405020304" pitchFamily="18" charset="0"/>
              <a:ea typeface="Times New Roman" panose="02020603050405020304" pitchFamily="18" charset="0"/>
            </a:endParaRPr>
          </a:p>
        </p:txBody>
      </p:sp>
      <p:pic>
        <p:nvPicPr>
          <p:cNvPr id="1026" name="Picture 2" descr="Resultado de imagen para empleados">
            <a:extLst>
              <a:ext uri="{FF2B5EF4-FFF2-40B4-BE49-F238E27FC236}">
                <a16:creationId xmlns:a16="http://schemas.microsoft.com/office/drawing/2014/main" id="{F2BB98BC-21BD-4230-A64B-96524E25B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7810" y="5029200"/>
            <a:ext cx="33337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56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82888A6-C2DB-48E1-8D6B-E1300B4B0472}"/>
              </a:ext>
            </a:extLst>
          </p:cNvPr>
          <p:cNvSpPr/>
          <p:nvPr/>
        </p:nvSpPr>
        <p:spPr>
          <a:xfrm>
            <a:off x="2690191" y="183805"/>
            <a:ext cx="7894055"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s-EC" sz="2000" b="1" dirty="0">
                <a:latin typeface="Times New Roman" panose="02020603050405020304" pitchFamily="18" charset="0"/>
                <a:ea typeface="Times New Roman" panose="02020603050405020304" pitchFamily="18" charset="0"/>
              </a:rPr>
              <a:t>Incentivo tributario relacionado a la producción adquisición de maquinaria</a:t>
            </a:r>
            <a:endParaRPr lang="es-EC" sz="2000" dirty="0"/>
          </a:p>
        </p:txBody>
      </p:sp>
      <p:graphicFrame>
        <p:nvGraphicFramePr>
          <p:cNvPr id="5" name="Tabla 4">
            <a:extLst>
              <a:ext uri="{FF2B5EF4-FFF2-40B4-BE49-F238E27FC236}">
                <a16:creationId xmlns:a16="http://schemas.microsoft.com/office/drawing/2014/main" id="{075E792E-9F47-4CB4-9081-4F3190EA4C74}"/>
              </a:ext>
            </a:extLst>
          </p:cNvPr>
          <p:cNvGraphicFramePr>
            <a:graphicFrameLocks noGrp="1"/>
          </p:cNvGraphicFramePr>
          <p:nvPr>
            <p:extLst>
              <p:ext uri="{D42A27DB-BD31-4B8C-83A1-F6EECF244321}">
                <p14:modId xmlns:p14="http://schemas.microsoft.com/office/powerpoint/2010/main" val="2834605286"/>
              </p:ext>
            </p:extLst>
          </p:nvPr>
        </p:nvGraphicFramePr>
        <p:xfrm>
          <a:off x="118220" y="1679995"/>
          <a:ext cx="7783797" cy="3994355"/>
        </p:xfrm>
        <a:graphic>
          <a:graphicData uri="http://schemas.openxmlformats.org/drawingml/2006/table">
            <a:tbl>
              <a:tblPr firstRow="1" firstCol="1" bandRow="1">
                <a:tableStyleId>{E8B1032C-EA38-4F05-BA0D-38AFFFC7BED3}</a:tableStyleId>
              </a:tblPr>
              <a:tblGrid>
                <a:gridCol w="1142695">
                  <a:extLst>
                    <a:ext uri="{9D8B030D-6E8A-4147-A177-3AD203B41FA5}">
                      <a16:colId xmlns:a16="http://schemas.microsoft.com/office/drawing/2014/main" val="395553245"/>
                    </a:ext>
                  </a:extLst>
                </a:gridCol>
                <a:gridCol w="1316169">
                  <a:extLst>
                    <a:ext uri="{9D8B030D-6E8A-4147-A177-3AD203B41FA5}">
                      <a16:colId xmlns:a16="http://schemas.microsoft.com/office/drawing/2014/main" val="2805041305"/>
                    </a:ext>
                  </a:extLst>
                </a:gridCol>
                <a:gridCol w="1346613">
                  <a:extLst>
                    <a:ext uri="{9D8B030D-6E8A-4147-A177-3AD203B41FA5}">
                      <a16:colId xmlns:a16="http://schemas.microsoft.com/office/drawing/2014/main" val="3773861478"/>
                    </a:ext>
                  </a:extLst>
                </a:gridCol>
                <a:gridCol w="1452077">
                  <a:extLst>
                    <a:ext uri="{9D8B030D-6E8A-4147-A177-3AD203B41FA5}">
                      <a16:colId xmlns:a16="http://schemas.microsoft.com/office/drawing/2014/main" val="2008480322"/>
                    </a:ext>
                  </a:extLst>
                </a:gridCol>
                <a:gridCol w="1276291">
                  <a:extLst>
                    <a:ext uri="{9D8B030D-6E8A-4147-A177-3AD203B41FA5}">
                      <a16:colId xmlns:a16="http://schemas.microsoft.com/office/drawing/2014/main" val="773169513"/>
                    </a:ext>
                  </a:extLst>
                </a:gridCol>
                <a:gridCol w="1249952">
                  <a:extLst>
                    <a:ext uri="{9D8B030D-6E8A-4147-A177-3AD203B41FA5}">
                      <a16:colId xmlns:a16="http://schemas.microsoft.com/office/drawing/2014/main" val="3258592621"/>
                    </a:ext>
                  </a:extLst>
                </a:gridCol>
              </a:tblGrid>
              <a:tr h="327417">
                <a:tc gridSpan="6">
                  <a:txBody>
                    <a:bodyPr/>
                    <a:lstStyle/>
                    <a:p>
                      <a:pPr algn="ctr">
                        <a:lnSpc>
                          <a:spcPct val="107000"/>
                        </a:lnSpc>
                        <a:spcAft>
                          <a:spcPts val="0"/>
                        </a:spcAft>
                      </a:pPr>
                      <a:r>
                        <a:rPr lang="es-EC" sz="1800" dirty="0">
                          <a:effectLst/>
                        </a:rPr>
                        <a:t>En dólares</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210663121"/>
                  </a:ext>
                </a:extLst>
              </a:tr>
              <a:tr h="392768">
                <a:tc>
                  <a:txBody>
                    <a:bodyPr/>
                    <a:lstStyle/>
                    <a:p>
                      <a:pPr algn="ctr">
                        <a:lnSpc>
                          <a:spcPct val="107000"/>
                        </a:lnSpc>
                        <a:spcAft>
                          <a:spcPts val="0"/>
                        </a:spcAft>
                      </a:pPr>
                      <a:r>
                        <a:rPr lang="es-EC" sz="1050" dirty="0">
                          <a:effectLst/>
                        </a:rPr>
                        <a:t>AÑOS DE DEPRECIACION</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50">
                          <a:effectLst/>
                        </a:rPr>
                        <a:t>COSTO</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50">
                          <a:effectLst/>
                        </a:rPr>
                        <a:t>VALOR RESIDUAL 10%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50">
                          <a:effectLst/>
                        </a:rPr>
                        <a:t>DEPRECIACIÓN ANUAL</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50">
                          <a:effectLst/>
                        </a:rPr>
                        <a:t>DEPRECIACIÓN ACUMULADA</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50">
                          <a:effectLst/>
                        </a:rPr>
                        <a:t>SALDO</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131447966"/>
                  </a:ext>
                </a:extLst>
              </a:tr>
              <a:tr h="327417">
                <a:tc>
                  <a:txBody>
                    <a:bodyPr/>
                    <a:lstStyle/>
                    <a:p>
                      <a:pPr algn="ctr">
                        <a:lnSpc>
                          <a:spcPct val="107000"/>
                        </a:lnSpc>
                        <a:spcAft>
                          <a:spcPts val="0"/>
                        </a:spcAft>
                      </a:pPr>
                      <a:r>
                        <a:rPr lang="es-EC" sz="1800" dirty="0">
                          <a:effectLst/>
                        </a:rPr>
                        <a:t>2015</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rPr>
                        <a:t>30.000,00</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3.000,00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2.700,00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2.700,00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24.300,00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554070192"/>
                  </a:ext>
                </a:extLst>
              </a:tr>
              <a:tr h="327417">
                <a:tc>
                  <a:txBody>
                    <a:bodyPr/>
                    <a:lstStyle/>
                    <a:p>
                      <a:pPr algn="ctr">
                        <a:lnSpc>
                          <a:spcPct val="107000"/>
                        </a:lnSpc>
                        <a:spcAft>
                          <a:spcPts val="0"/>
                        </a:spcAft>
                      </a:pPr>
                      <a:r>
                        <a:rPr lang="es-EC" sz="1800" dirty="0">
                          <a:effectLst/>
                        </a:rPr>
                        <a:t>2016</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2.700,00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5.400,00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21.600,00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784296972"/>
                  </a:ext>
                </a:extLst>
              </a:tr>
              <a:tr h="327417">
                <a:tc>
                  <a:txBody>
                    <a:bodyPr/>
                    <a:lstStyle/>
                    <a:p>
                      <a:pPr algn="ctr">
                        <a:lnSpc>
                          <a:spcPct val="107000"/>
                        </a:lnSpc>
                        <a:spcAft>
                          <a:spcPts val="0"/>
                        </a:spcAft>
                      </a:pPr>
                      <a:r>
                        <a:rPr lang="es-EC" sz="1800">
                          <a:effectLst/>
                        </a:rPr>
                        <a:t>2017</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2.700,00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8.100,00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18.900,00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204306625"/>
                  </a:ext>
                </a:extLst>
              </a:tr>
              <a:tr h="327417">
                <a:tc>
                  <a:txBody>
                    <a:bodyPr/>
                    <a:lstStyle/>
                    <a:p>
                      <a:pPr algn="ctr">
                        <a:lnSpc>
                          <a:spcPct val="107000"/>
                        </a:lnSpc>
                        <a:spcAft>
                          <a:spcPts val="0"/>
                        </a:spcAft>
                      </a:pPr>
                      <a:r>
                        <a:rPr lang="es-EC" sz="1800">
                          <a:effectLst/>
                        </a:rPr>
                        <a:t>2018</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2.700,00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10.800,00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16.200,00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202311400"/>
                  </a:ext>
                </a:extLst>
              </a:tr>
              <a:tr h="327417">
                <a:tc>
                  <a:txBody>
                    <a:bodyPr/>
                    <a:lstStyle/>
                    <a:p>
                      <a:pPr algn="ctr">
                        <a:lnSpc>
                          <a:spcPct val="107000"/>
                        </a:lnSpc>
                        <a:spcAft>
                          <a:spcPts val="0"/>
                        </a:spcAft>
                      </a:pPr>
                      <a:r>
                        <a:rPr lang="es-EC" sz="1800">
                          <a:effectLst/>
                        </a:rPr>
                        <a:t>2019</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2.700,00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13.500,00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13.500,00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257844205"/>
                  </a:ext>
                </a:extLst>
              </a:tr>
              <a:tr h="327417">
                <a:tc>
                  <a:txBody>
                    <a:bodyPr/>
                    <a:lstStyle/>
                    <a:p>
                      <a:pPr algn="ctr">
                        <a:lnSpc>
                          <a:spcPct val="107000"/>
                        </a:lnSpc>
                        <a:spcAft>
                          <a:spcPts val="0"/>
                        </a:spcAft>
                      </a:pPr>
                      <a:r>
                        <a:rPr lang="es-EC" sz="1800">
                          <a:effectLst/>
                        </a:rPr>
                        <a:t>2020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rPr>
                        <a:t>2.700,00</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16.200,00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10.800,00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940422425"/>
                  </a:ext>
                </a:extLst>
              </a:tr>
              <a:tr h="327417">
                <a:tc>
                  <a:txBody>
                    <a:bodyPr/>
                    <a:lstStyle/>
                    <a:p>
                      <a:pPr algn="ctr">
                        <a:lnSpc>
                          <a:spcPct val="107000"/>
                        </a:lnSpc>
                        <a:spcAft>
                          <a:spcPts val="0"/>
                        </a:spcAft>
                      </a:pPr>
                      <a:r>
                        <a:rPr lang="es-EC" sz="1800">
                          <a:effectLst/>
                        </a:rPr>
                        <a:t>2021</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2.700,00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18.900,00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8.100,00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832888509"/>
                  </a:ext>
                </a:extLst>
              </a:tr>
              <a:tr h="327417">
                <a:tc>
                  <a:txBody>
                    <a:bodyPr/>
                    <a:lstStyle/>
                    <a:p>
                      <a:pPr algn="ctr">
                        <a:lnSpc>
                          <a:spcPct val="107000"/>
                        </a:lnSpc>
                        <a:spcAft>
                          <a:spcPts val="0"/>
                        </a:spcAft>
                      </a:pPr>
                      <a:r>
                        <a:rPr lang="es-EC" sz="1800">
                          <a:effectLst/>
                        </a:rPr>
                        <a:t>2022</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60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2.700,00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21.600,00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5.400,00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751913459"/>
                  </a:ext>
                </a:extLst>
              </a:tr>
              <a:tr h="327417">
                <a:tc>
                  <a:txBody>
                    <a:bodyPr/>
                    <a:lstStyle/>
                    <a:p>
                      <a:pPr algn="ctr">
                        <a:lnSpc>
                          <a:spcPct val="107000"/>
                        </a:lnSpc>
                        <a:spcAft>
                          <a:spcPts val="0"/>
                        </a:spcAft>
                      </a:pPr>
                      <a:r>
                        <a:rPr lang="es-EC" sz="1800" dirty="0">
                          <a:effectLst/>
                        </a:rPr>
                        <a:t>2023</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rPr>
                        <a:t>2.700,00</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24.300,00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2.700,00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20978235"/>
                  </a:ext>
                </a:extLst>
              </a:tr>
              <a:tr h="327417">
                <a:tc>
                  <a:txBody>
                    <a:bodyPr/>
                    <a:lstStyle/>
                    <a:p>
                      <a:pPr algn="ctr">
                        <a:lnSpc>
                          <a:spcPct val="107000"/>
                        </a:lnSpc>
                        <a:spcAft>
                          <a:spcPts val="0"/>
                        </a:spcAft>
                      </a:pPr>
                      <a:r>
                        <a:rPr lang="es-EC" sz="1800">
                          <a:effectLst/>
                        </a:rPr>
                        <a:t>2024</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pP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600" dirty="0">
                        <a:solidFill>
                          <a:schemeClr val="tx1"/>
                        </a:solidFill>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rPr>
                        <a:t>2.700,00</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a:effectLst/>
                        </a:rPr>
                        <a:t>27.000,00</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800" dirty="0">
                          <a:effectLst/>
                        </a:rPr>
                        <a:t>-</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117871783"/>
                  </a:ext>
                </a:extLst>
              </a:tr>
            </a:tbl>
          </a:graphicData>
        </a:graphic>
      </p:graphicFrame>
      <p:sp>
        <p:nvSpPr>
          <p:cNvPr id="6" name="Rectángulo 5">
            <a:extLst>
              <a:ext uri="{FF2B5EF4-FFF2-40B4-BE49-F238E27FC236}">
                <a16:creationId xmlns:a16="http://schemas.microsoft.com/office/drawing/2014/main" id="{2EA7854E-BEDB-4403-8524-022B208B24A0}"/>
              </a:ext>
            </a:extLst>
          </p:cNvPr>
          <p:cNvSpPr/>
          <p:nvPr/>
        </p:nvSpPr>
        <p:spPr>
          <a:xfrm>
            <a:off x="118221" y="1221921"/>
            <a:ext cx="7783797" cy="45807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spcAft>
                <a:spcPts val="0"/>
              </a:spcAft>
            </a:pPr>
            <a:r>
              <a:rPr lang="es-EC" b="1" dirty="0">
                <a:latin typeface="Times New Roman" panose="02020603050405020304" pitchFamily="18" charset="0"/>
                <a:ea typeface="Times New Roman" panose="02020603050405020304" pitchFamily="18" charset="0"/>
              </a:rPr>
              <a:t>Depreciación maquinaria método lineal</a:t>
            </a:r>
            <a:endParaRPr lang="es-EC" dirty="0">
              <a:latin typeface="Times New Roman" panose="02020603050405020304" pitchFamily="18" charset="0"/>
              <a:ea typeface="Times New Roman" panose="02020603050405020304" pitchFamily="18" charset="0"/>
            </a:endParaRPr>
          </a:p>
        </p:txBody>
      </p:sp>
      <p:graphicFrame>
        <p:nvGraphicFramePr>
          <p:cNvPr id="7" name="Tabla 6">
            <a:extLst>
              <a:ext uri="{FF2B5EF4-FFF2-40B4-BE49-F238E27FC236}">
                <a16:creationId xmlns:a16="http://schemas.microsoft.com/office/drawing/2014/main" id="{9942C9F1-E5B1-4DD1-846D-B1CC7425685B}"/>
              </a:ext>
            </a:extLst>
          </p:cNvPr>
          <p:cNvGraphicFramePr>
            <a:graphicFrameLocks noGrp="1"/>
          </p:cNvGraphicFramePr>
          <p:nvPr>
            <p:extLst>
              <p:ext uri="{D42A27DB-BD31-4B8C-83A1-F6EECF244321}">
                <p14:modId xmlns:p14="http://schemas.microsoft.com/office/powerpoint/2010/main" val="3722947814"/>
              </p:ext>
            </p:extLst>
          </p:nvPr>
        </p:nvGraphicFramePr>
        <p:xfrm>
          <a:off x="8044069" y="1925426"/>
          <a:ext cx="4029710" cy="1005015"/>
        </p:xfrm>
        <a:graphic>
          <a:graphicData uri="http://schemas.openxmlformats.org/drawingml/2006/table">
            <a:tbl>
              <a:tblPr firstRow="1" firstCol="1" bandRow="1">
                <a:tableStyleId>{AF606853-7671-496A-8E4F-DF71F8EC918B}</a:tableStyleId>
              </a:tblPr>
              <a:tblGrid>
                <a:gridCol w="2719705">
                  <a:extLst>
                    <a:ext uri="{9D8B030D-6E8A-4147-A177-3AD203B41FA5}">
                      <a16:colId xmlns:a16="http://schemas.microsoft.com/office/drawing/2014/main" val="3474609797"/>
                    </a:ext>
                  </a:extLst>
                </a:gridCol>
                <a:gridCol w="1310005">
                  <a:extLst>
                    <a:ext uri="{9D8B030D-6E8A-4147-A177-3AD203B41FA5}">
                      <a16:colId xmlns:a16="http://schemas.microsoft.com/office/drawing/2014/main" val="2339107948"/>
                    </a:ext>
                  </a:extLst>
                </a:gridCol>
              </a:tblGrid>
              <a:tr h="71537">
                <a:tc gridSpan="2">
                  <a:txBody>
                    <a:bodyPr/>
                    <a:lstStyle/>
                    <a:p>
                      <a:pPr algn="ctr">
                        <a:lnSpc>
                          <a:spcPct val="107000"/>
                        </a:lnSpc>
                        <a:spcAft>
                          <a:spcPts val="0"/>
                        </a:spcAft>
                      </a:pPr>
                      <a:r>
                        <a:rPr lang="es-EC" sz="1600" dirty="0">
                          <a:effectLst/>
                        </a:rPr>
                        <a:t>En dólares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991298729"/>
                  </a:ext>
                </a:extLst>
              </a:tr>
              <a:tr h="153670">
                <a:tc>
                  <a:txBody>
                    <a:bodyPr/>
                    <a:lstStyle/>
                    <a:p>
                      <a:pPr>
                        <a:lnSpc>
                          <a:spcPct val="107000"/>
                        </a:lnSpc>
                        <a:spcAft>
                          <a:spcPts val="0"/>
                        </a:spcAft>
                      </a:pPr>
                      <a:r>
                        <a:rPr lang="es-EC" sz="1600">
                          <a:effectLst/>
                        </a:rPr>
                        <a:t>Ventas gravadas 2015</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1.895.690,71</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369094064"/>
                  </a:ext>
                </a:extLst>
              </a:tr>
              <a:tr h="153670">
                <a:tc>
                  <a:txBody>
                    <a:bodyPr/>
                    <a:lstStyle/>
                    <a:p>
                      <a:pPr>
                        <a:lnSpc>
                          <a:spcPct val="107000"/>
                        </a:lnSpc>
                        <a:spcAft>
                          <a:spcPts val="0"/>
                        </a:spcAft>
                      </a:pPr>
                      <a:r>
                        <a:rPr lang="es-EC" sz="1600" dirty="0">
                          <a:effectLst/>
                        </a:rPr>
                        <a:t>Excedente 5% para depreciación</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94.784,54</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8259142"/>
                  </a:ext>
                </a:extLst>
              </a:tr>
            </a:tbl>
          </a:graphicData>
        </a:graphic>
      </p:graphicFrame>
      <p:sp>
        <p:nvSpPr>
          <p:cNvPr id="8" name="Rectángulo 7">
            <a:extLst>
              <a:ext uri="{FF2B5EF4-FFF2-40B4-BE49-F238E27FC236}">
                <a16:creationId xmlns:a16="http://schemas.microsoft.com/office/drawing/2014/main" id="{4B9D66B2-219F-440B-8957-6CC9B1BF7DB6}"/>
              </a:ext>
            </a:extLst>
          </p:cNvPr>
          <p:cNvSpPr/>
          <p:nvPr/>
        </p:nvSpPr>
        <p:spPr>
          <a:xfrm>
            <a:off x="7990534" y="989293"/>
            <a:ext cx="4029711" cy="923330"/>
          </a:xfrm>
          <a:prstGeom prst="rect">
            <a:avLst/>
          </a:prstGeom>
        </p:spPr>
        <p:txBody>
          <a:bodyPr wrap="square">
            <a:spAutoFit/>
          </a:bodyPr>
          <a:lstStyle/>
          <a:p>
            <a:pPr algn="just">
              <a:spcAft>
                <a:spcPts val="1000"/>
              </a:spcAft>
            </a:pPr>
            <a:r>
              <a:rPr lang="es-EC" b="1" dirty="0">
                <a:latin typeface="Times New Roman" panose="02020603050405020304" pitchFamily="18" charset="0"/>
                <a:ea typeface="Times New Roman" panose="02020603050405020304" pitchFamily="18" charset="0"/>
              </a:rPr>
              <a:t>Cálculo de valor excedente para depreciación según los ingresos de la empresa LA JUGO S.A.</a:t>
            </a:r>
            <a:endParaRPr lang="es-EC" sz="1100" i="1" dirty="0">
              <a:effectLst/>
              <a:latin typeface="Times New Roman" panose="02020603050405020304" pitchFamily="18" charset="0"/>
              <a:ea typeface="Times New Roman" panose="02020603050405020304" pitchFamily="18" charset="0"/>
            </a:endParaRPr>
          </a:p>
        </p:txBody>
      </p:sp>
      <p:graphicFrame>
        <p:nvGraphicFramePr>
          <p:cNvPr id="9" name="Tabla 8">
            <a:extLst>
              <a:ext uri="{FF2B5EF4-FFF2-40B4-BE49-F238E27FC236}">
                <a16:creationId xmlns:a16="http://schemas.microsoft.com/office/drawing/2014/main" id="{6501B2C0-A7FC-4AAD-BDD8-C91D53419D6F}"/>
              </a:ext>
            </a:extLst>
          </p:cNvPr>
          <p:cNvGraphicFramePr>
            <a:graphicFrameLocks noGrp="1"/>
          </p:cNvGraphicFramePr>
          <p:nvPr>
            <p:extLst>
              <p:ext uri="{D42A27DB-BD31-4B8C-83A1-F6EECF244321}">
                <p14:modId xmlns:p14="http://schemas.microsoft.com/office/powerpoint/2010/main" val="1016606681"/>
              </p:ext>
            </p:extLst>
          </p:nvPr>
        </p:nvGraphicFramePr>
        <p:xfrm>
          <a:off x="8044068" y="4953275"/>
          <a:ext cx="4029711" cy="1720920"/>
        </p:xfrm>
        <a:graphic>
          <a:graphicData uri="http://schemas.openxmlformats.org/drawingml/2006/table">
            <a:tbl>
              <a:tblPr firstRow="1" firstCol="1" bandRow="1">
                <a:tableStyleId>{16D9F66E-5EB9-4882-86FB-DCBF35E3C3E4}</a:tableStyleId>
              </a:tblPr>
              <a:tblGrid>
                <a:gridCol w="1285462">
                  <a:extLst>
                    <a:ext uri="{9D8B030D-6E8A-4147-A177-3AD203B41FA5}">
                      <a16:colId xmlns:a16="http://schemas.microsoft.com/office/drawing/2014/main" val="3765166013"/>
                    </a:ext>
                  </a:extLst>
                </a:gridCol>
                <a:gridCol w="1033670">
                  <a:extLst>
                    <a:ext uri="{9D8B030D-6E8A-4147-A177-3AD203B41FA5}">
                      <a16:colId xmlns:a16="http://schemas.microsoft.com/office/drawing/2014/main" val="3986475678"/>
                    </a:ext>
                  </a:extLst>
                </a:gridCol>
                <a:gridCol w="958983">
                  <a:extLst>
                    <a:ext uri="{9D8B030D-6E8A-4147-A177-3AD203B41FA5}">
                      <a16:colId xmlns:a16="http://schemas.microsoft.com/office/drawing/2014/main" val="3924874932"/>
                    </a:ext>
                  </a:extLst>
                </a:gridCol>
                <a:gridCol w="751596">
                  <a:extLst>
                    <a:ext uri="{9D8B030D-6E8A-4147-A177-3AD203B41FA5}">
                      <a16:colId xmlns:a16="http://schemas.microsoft.com/office/drawing/2014/main" val="4110925421"/>
                    </a:ext>
                  </a:extLst>
                </a:gridCol>
              </a:tblGrid>
              <a:tr h="349827">
                <a:tc gridSpan="4">
                  <a:txBody>
                    <a:bodyPr/>
                    <a:lstStyle/>
                    <a:p>
                      <a:pPr algn="ctr">
                        <a:lnSpc>
                          <a:spcPct val="107000"/>
                        </a:lnSpc>
                        <a:spcAft>
                          <a:spcPts val="0"/>
                        </a:spcAft>
                      </a:pPr>
                      <a:r>
                        <a:rPr lang="es-EC" sz="1400">
                          <a:effectLst/>
                        </a:rPr>
                        <a:t>En dólares</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254507228"/>
                  </a:ext>
                </a:extLst>
              </a:tr>
              <a:tr h="190500">
                <a:tc>
                  <a:txBody>
                    <a:bodyPr/>
                    <a:lstStyle/>
                    <a:p>
                      <a:pPr algn="ctr">
                        <a:lnSpc>
                          <a:spcPct val="107000"/>
                        </a:lnSpc>
                        <a:spcAft>
                          <a:spcPts val="0"/>
                        </a:spcAft>
                      </a:pPr>
                      <a:r>
                        <a:rPr lang="es-EC" sz="1400" dirty="0">
                          <a:effectLst/>
                        </a:rPr>
                        <a:t> </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1" dirty="0">
                          <a:effectLst/>
                        </a:rPr>
                        <a:t>SIN INCENTIVO (1)</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1" dirty="0">
                          <a:effectLst/>
                        </a:rPr>
                        <a:t>CON INCENTIVO (2)</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b="1" dirty="0">
                          <a:effectLst/>
                        </a:rPr>
                        <a:t>AHORRO TRIBUTARIO (3)=(1)-(2)</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74122411"/>
                  </a:ext>
                </a:extLst>
              </a:tr>
              <a:tr h="200025">
                <a:tc>
                  <a:txBody>
                    <a:bodyPr/>
                    <a:lstStyle/>
                    <a:p>
                      <a:pPr>
                        <a:lnSpc>
                          <a:spcPct val="107000"/>
                        </a:lnSpc>
                        <a:spcAft>
                          <a:spcPts val="0"/>
                        </a:spcAft>
                      </a:pPr>
                      <a:r>
                        <a:rPr lang="es-EC" sz="1400" dirty="0">
                          <a:effectLst/>
                        </a:rPr>
                        <a:t>Impuesto a la renta causado</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400">
                          <a:effectLst/>
                        </a:rPr>
                        <a:t>15.180,95</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400">
                          <a:effectLst/>
                        </a:rPr>
                        <a:t>14.586,95</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400">
                          <a:effectLst/>
                        </a:rPr>
                        <a:t>594,00</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613890718"/>
                  </a:ext>
                </a:extLst>
              </a:tr>
              <a:tr h="200025">
                <a:tc>
                  <a:txBody>
                    <a:bodyPr/>
                    <a:lstStyle/>
                    <a:p>
                      <a:pPr>
                        <a:lnSpc>
                          <a:spcPct val="107000"/>
                        </a:lnSpc>
                        <a:spcAft>
                          <a:spcPts val="0"/>
                        </a:spcAft>
                      </a:pPr>
                      <a:r>
                        <a:rPr lang="es-EC" sz="1400">
                          <a:effectLst/>
                        </a:rPr>
                        <a:t>Porcentaje </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400" dirty="0">
                          <a:effectLst/>
                        </a:rPr>
                        <a:t>100%</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400">
                          <a:effectLst/>
                        </a:rPr>
                        <a:t>96%</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400" dirty="0">
                          <a:effectLst/>
                        </a:rPr>
                        <a:t>4%</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703550920"/>
                  </a:ext>
                </a:extLst>
              </a:tr>
            </a:tbl>
          </a:graphicData>
        </a:graphic>
      </p:graphicFrame>
      <p:sp>
        <p:nvSpPr>
          <p:cNvPr id="10" name="Rectángulo 9">
            <a:extLst>
              <a:ext uri="{FF2B5EF4-FFF2-40B4-BE49-F238E27FC236}">
                <a16:creationId xmlns:a16="http://schemas.microsoft.com/office/drawing/2014/main" id="{DFAB32FD-206E-4E03-8CB2-61E727C27E58}"/>
              </a:ext>
            </a:extLst>
          </p:cNvPr>
          <p:cNvSpPr/>
          <p:nvPr/>
        </p:nvSpPr>
        <p:spPr>
          <a:xfrm>
            <a:off x="8044066" y="3656307"/>
            <a:ext cx="3922645" cy="1289071"/>
          </a:xfrm>
          <a:prstGeom prst="rect">
            <a:avLst/>
          </a:prstGeom>
        </p:spPr>
        <p:txBody>
          <a:bodyPr wrap="square">
            <a:spAutoFit/>
          </a:bodyPr>
          <a:lstStyle/>
          <a:p>
            <a:pPr algn="just">
              <a:lnSpc>
                <a:spcPct val="150000"/>
              </a:lnSpc>
              <a:spcAft>
                <a:spcPts val="0"/>
              </a:spcAft>
            </a:pPr>
            <a:r>
              <a:rPr lang="es-EC" b="1" dirty="0">
                <a:latin typeface="Times New Roman" panose="02020603050405020304" pitchFamily="18" charset="0"/>
                <a:ea typeface="Times New Roman" panose="02020603050405020304" pitchFamily="18" charset="0"/>
              </a:rPr>
              <a:t>Comparativo impuesto a la renta causado con y sin incentivo (adquisición de maquinaria)</a:t>
            </a:r>
          </a:p>
        </p:txBody>
      </p:sp>
    </p:spTree>
    <p:extLst>
      <p:ext uri="{BB962C8B-B14F-4D97-AF65-F5344CB8AC3E}">
        <p14:creationId xmlns:p14="http://schemas.microsoft.com/office/powerpoint/2010/main" val="821162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F965BA2-D08F-44A6-92FF-0C1A365B7DE6}"/>
              </a:ext>
            </a:extLst>
          </p:cNvPr>
          <p:cNvSpPr/>
          <p:nvPr/>
        </p:nvSpPr>
        <p:spPr>
          <a:xfrm>
            <a:off x="2864377" y="235968"/>
            <a:ext cx="6983896" cy="369332"/>
          </a:xfrm>
          <a:prstGeom prst="rect">
            <a:avLst/>
          </a:prstGeom>
        </p:spPr>
        <p:txBody>
          <a:bodyPr wrap="square">
            <a:spAutoFit/>
          </a:bodyPr>
          <a:lstStyle/>
          <a:p>
            <a:pPr algn="ctr"/>
            <a:r>
              <a:rPr lang="es-EC" b="1" dirty="0">
                <a:latin typeface="Times New Roman" panose="02020603050405020304" pitchFamily="18" charset="0"/>
                <a:ea typeface="Times New Roman" panose="02020603050405020304" pitchFamily="18" charset="0"/>
              </a:rPr>
              <a:t>Beneficios en función de la reinversión de utilidades </a:t>
            </a:r>
            <a:endParaRPr lang="es-EC" dirty="0"/>
          </a:p>
        </p:txBody>
      </p:sp>
      <p:graphicFrame>
        <p:nvGraphicFramePr>
          <p:cNvPr id="5" name="Tabla 4">
            <a:extLst>
              <a:ext uri="{FF2B5EF4-FFF2-40B4-BE49-F238E27FC236}">
                <a16:creationId xmlns:a16="http://schemas.microsoft.com/office/drawing/2014/main" id="{CD81E871-EFC5-41C5-B69F-CC4B6665B19C}"/>
              </a:ext>
            </a:extLst>
          </p:cNvPr>
          <p:cNvGraphicFramePr>
            <a:graphicFrameLocks noGrp="1"/>
          </p:cNvGraphicFramePr>
          <p:nvPr>
            <p:extLst>
              <p:ext uri="{D42A27DB-BD31-4B8C-83A1-F6EECF244321}">
                <p14:modId xmlns:p14="http://schemas.microsoft.com/office/powerpoint/2010/main" val="1254857489"/>
              </p:ext>
            </p:extLst>
          </p:nvPr>
        </p:nvGraphicFramePr>
        <p:xfrm>
          <a:off x="102201" y="925034"/>
          <a:ext cx="7404293" cy="5621529"/>
        </p:xfrm>
        <a:graphic>
          <a:graphicData uri="http://schemas.openxmlformats.org/drawingml/2006/table">
            <a:tbl>
              <a:tblPr firstRow="1" firstCol="1" bandRow="1">
                <a:tableStyleId>{BC89EF96-8CEA-46FF-86C4-4CE0E7609802}</a:tableStyleId>
              </a:tblPr>
              <a:tblGrid>
                <a:gridCol w="1724518">
                  <a:extLst>
                    <a:ext uri="{9D8B030D-6E8A-4147-A177-3AD203B41FA5}">
                      <a16:colId xmlns:a16="http://schemas.microsoft.com/office/drawing/2014/main" val="1849546188"/>
                    </a:ext>
                  </a:extLst>
                </a:gridCol>
                <a:gridCol w="4362046">
                  <a:extLst>
                    <a:ext uri="{9D8B030D-6E8A-4147-A177-3AD203B41FA5}">
                      <a16:colId xmlns:a16="http://schemas.microsoft.com/office/drawing/2014/main" val="3995820335"/>
                    </a:ext>
                  </a:extLst>
                </a:gridCol>
                <a:gridCol w="261309">
                  <a:extLst>
                    <a:ext uri="{9D8B030D-6E8A-4147-A177-3AD203B41FA5}">
                      <a16:colId xmlns:a16="http://schemas.microsoft.com/office/drawing/2014/main" val="1640483422"/>
                    </a:ext>
                  </a:extLst>
                </a:gridCol>
                <a:gridCol w="1056420">
                  <a:extLst>
                    <a:ext uri="{9D8B030D-6E8A-4147-A177-3AD203B41FA5}">
                      <a16:colId xmlns:a16="http://schemas.microsoft.com/office/drawing/2014/main" val="3030292484"/>
                    </a:ext>
                  </a:extLst>
                </a:gridCol>
              </a:tblGrid>
              <a:tr h="636339">
                <a:tc>
                  <a:txBody>
                    <a:bodyPr/>
                    <a:lstStyle/>
                    <a:p>
                      <a:pPr algn="ctr">
                        <a:lnSpc>
                          <a:spcPct val="107000"/>
                        </a:lnSpc>
                        <a:spcAft>
                          <a:spcPts val="0"/>
                        </a:spcAft>
                      </a:pPr>
                      <a:r>
                        <a:rPr lang="es-EC" sz="1600" dirty="0">
                          <a:effectLst/>
                        </a:rPr>
                        <a:t> </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dirty="0">
                          <a:effectLst/>
                        </a:rPr>
                        <a:t>Descripción</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nSpc>
                          <a:spcPct val="107000"/>
                        </a:lnSpc>
                        <a:spcAft>
                          <a:spcPts val="0"/>
                        </a:spcAft>
                      </a:pPr>
                      <a:r>
                        <a:rPr lang="es-EC" sz="1600" dirty="0">
                          <a:effectLst/>
                        </a:rPr>
                        <a:t>Valor según declaración</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pPr>
                        <a:lnSpc>
                          <a:spcPct val="107000"/>
                        </a:lnSpc>
                        <a:spcAft>
                          <a:spcPts val="0"/>
                        </a:spcAft>
                      </a:pPr>
                      <a:r>
                        <a:rPr lang="es-EC" sz="1600" dirty="0">
                          <a:effectLst/>
                        </a:rPr>
                        <a:t>Valor según declaración</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22734429"/>
                  </a:ext>
                </a:extLst>
              </a:tr>
              <a:tr h="309376">
                <a:tc>
                  <a:txBody>
                    <a:bodyPr/>
                    <a:lstStyle/>
                    <a:p>
                      <a:pPr algn="ctr">
                        <a:lnSpc>
                          <a:spcPct val="107000"/>
                        </a:lnSpc>
                        <a:spcAft>
                          <a:spcPts val="0"/>
                        </a:spcAft>
                      </a:pPr>
                      <a:r>
                        <a:rPr lang="es-EC" sz="1600">
                          <a:effectLst/>
                        </a:rPr>
                        <a:t>Utilidad efectiva </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Utilidad Contable</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nSpc>
                          <a:spcPct val="107000"/>
                        </a:lnSpc>
                        <a:spcAft>
                          <a:spcPts val="0"/>
                        </a:spcAft>
                      </a:pPr>
                      <a:r>
                        <a:rPr lang="es-EC" sz="1600" dirty="0">
                          <a:effectLst/>
                        </a:rPr>
                        <a:t>20.421,18</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pPr algn="r">
                        <a:lnSpc>
                          <a:spcPct val="107000"/>
                        </a:lnSpc>
                        <a:spcAft>
                          <a:spcPts val="0"/>
                        </a:spcAft>
                      </a:pPr>
                      <a:r>
                        <a:rPr lang="es-EC" sz="1600">
                          <a:effectLst/>
                        </a:rPr>
                        <a:t>20.421,18</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93443884"/>
                  </a:ext>
                </a:extLst>
              </a:tr>
              <a:tr h="309376">
                <a:tc>
                  <a:txBody>
                    <a:bodyPr/>
                    <a:lstStyle/>
                    <a:p>
                      <a:pPr algn="ctr">
                        <a:lnSpc>
                          <a:spcPct val="107000"/>
                        </a:lnSpc>
                        <a:spcAft>
                          <a:spcPts val="0"/>
                        </a:spcAft>
                      </a:pPr>
                      <a:r>
                        <a:rPr lang="es-EC" sz="1600">
                          <a:effectLst/>
                        </a:rPr>
                        <a:t> </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 15% Part. Trabajadores</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nSpc>
                          <a:spcPct val="107000"/>
                        </a:lnSpc>
                        <a:spcAft>
                          <a:spcPts val="0"/>
                        </a:spcAft>
                      </a:pPr>
                      <a:r>
                        <a:rPr lang="es-EC" sz="1600" dirty="0">
                          <a:effectLst/>
                        </a:rPr>
                        <a:t>3.063,18</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pPr algn="r">
                        <a:lnSpc>
                          <a:spcPct val="107000"/>
                        </a:lnSpc>
                        <a:spcAft>
                          <a:spcPts val="0"/>
                        </a:spcAft>
                      </a:pPr>
                      <a:r>
                        <a:rPr lang="es-EC" sz="1600">
                          <a:effectLst/>
                        </a:rPr>
                        <a:t>3.063,18</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37608526"/>
                  </a:ext>
                </a:extLst>
              </a:tr>
              <a:tr h="309376">
                <a:tc gridSpan="2">
                  <a:txBody>
                    <a:bodyPr/>
                    <a:lstStyle/>
                    <a:p>
                      <a:pPr algn="ctr">
                        <a:lnSpc>
                          <a:spcPct val="107000"/>
                        </a:lnSpc>
                        <a:spcAft>
                          <a:spcPts val="0"/>
                        </a:spcAft>
                      </a:pPr>
                      <a:r>
                        <a:rPr lang="es-EC" sz="1600">
                          <a:effectLst/>
                        </a:rPr>
                        <a:t>Total UE</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07000"/>
                        </a:lnSpc>
                        <a:spcAft>
                          <a:spcPts val="0"/>
                        </a:spcAft>
                      </a:pPr>
                      <a:r>
                        <a:rPr lang="es-EC" sz="1600" dirty="0">
                          <a:effectLst/>
                        </a:rPr>
                        <a:t>17.358,00</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pPr algn="r">
                        <a:lnSpc>
                          <a:spcPct val="107000"/>
                        </a:lnSpc>
                        <a:spcAft>
                          <a:spcPts val="0"/>
                        </a:spcAft>
                      </a:pPr>
                      <a:r>
                        <a:rPr lang="es-EC" sz="1600">
                          <a:effectLst/>
                        </a:rPr>
                        <a:t>17.358,00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636972123"/>
                  </a:ext>
                </a:extLst>
              </a:tr>
              <a:tr h="636339">
                <a:tc gridSpan="4">
                  <a:txBody>
                    <a:bodyPr/>
                    <a:lstStyle/>
                    <a:p>
                      <a:pPr algn="ctr">
                        <a:lnSpc>
                          <a:spcPct val="107000"/>
                        </a:lnSpc>
                        <a:spcAft>
                          <a:spcPts val="0"/>
                        </a:spcAft>
                      </a:pPr>
                      <a:r>
                        <a:rPr lang="es-EC" sz="1600" dirty="0">
                          <a:effectLst/>
                        </a:rPr>
                        <a:t>Aplicación de la fórmula para obtener el valor máximo que será reconocido para la reducción de la tarifa impositiva (a)</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586750423"/>
                  </a:ext>
                </a:extLst>
              </a:tr>
              <a:tr h="309376">
                <a:tc gridSpan="4">
                  <a:txBody>
                    <a:bodyPr/>
                    <a:lstStyle/>
                    <a:p>
                      <a:pPr algn="ctr">
                        <a:lnSpc>
                          <a:spcPct val="107000"/>
                        </a:lnSpc>
                        <a:spcAft>
                          <a:spcPts val="0"/>
                        </a:spcAft>
                      </a:pPr>
                      <a:r>
                        <a:rPr lang="es-EC" sz="1600" dirty="0">
                          <a:effectLst/>
                        </a:rPr>
                        <a:t>[(1 - %RL) * UE] - {[%IR0 - (%IR0 * %RL)] * BI}                  **</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058639089"/>
                  </a:ext>
                </a:extLst>
              </a:tr>
              <a:tr h="309376">
                <a:tc gridSpan="4">
                  <a:txBody>
                    <a:bodyPr/>
                    <a:lstStyle/>
                    <a:p>
                      <a:pPr algn="ctr">
                        <a:lnSpc>
                          <a:spcPct val="107000"/>
                        </a:lnSpc>
                        <a:spcAft>
                          <a:spcPts val="0"/>
                        </a:spcAft>
                      </a:pPr>
                      <a:r>
                        <a:rPr lang="es-EC" sz="1600" dirty="0">
                          <a:effectLst/>
                        </a:rPr>
                        <a:t>1 - (% IR0 - %IR1) + [(% IR0 - %IR1) * %RL]</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44119322"/>
                  </a:ext>
                </a:extLst>
              </a:tr>
              <a:tr h="309376">
                <a:tc gridSpan="4">
                  <a:txBody>
                    <a:bodyPr/>
                    <a:lstStyle/>
                    <a:p>
                      <a:pPr algn="ctr">
                        <a:lnSpc>
                          <a:spcPct val="107000"/>
                        </a:lnSpc>
                        <a:spcAft>
                          <a:spcPts val="0"/>
                        </a:spcAft>
                      </a:pPr>
                      <a:r>
                        <a:rPr lang="es-EC" sz="1600" dirty="0">
                          <a:effectLst/>
                        </a:rPr>
                        <a:t> </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562268873"/>
                  </a:ext>
                </a:extLst>
              </a:tr>
              <a:tr h="309376">
                <a:tc>
                  <a:txBody>
                    <a:bodyPr/>
                    <a:lstStyle/>
                    <a:p>
                      <a:pPr>
                        <a:lnSpc>
                          <a:spcPct val="107000"/>
                        </a:lnSpc>
                        <a:spcAft>
                          <a:spcPts val="0"/>
                        </a:spcAft>
                      </a:pPr>
                      <a:r>
                        <a:rPr lang="es-EC" sz="1600">
                          <a:effectLst/>
                        </a:rPr>
                        <a:t>Donde: </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EC" sz="1600" dirty="0">
                          <a:effectLst/>
                        </a:rPr>
                        <a:t>Descripción</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valor 2015</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083595377"/>
                  </a:ext>
                </a:extLst>
              </a:tr>
              <a:tr h="309376">
                <a:tc>
                  <a:txBody>
                    <a:bodyPr/>
                    <a:lstStyle/>
                    <a:p>
                      <a:pPr>
                        <a:lnSpc>
                          <a:spcPct val="107000"/>
                        </a:lnSpc>
                        <a:spcAft>
                          <a:spcPts val="0"/>
                        </a:spcAft>
                      </a:pPr>
                      <a:r>
                        <a:rPr lang="es-EC" sz="1600">
                          <a:effectLst/>
                        </a:rPr>
                        <a:t>%RL:</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nSpc>
                          <a:spcPct val="107000"/>
                        </a:lnSpc>
                        <a:spcAft>
                          <a:spcPts val="0"/>
                        </a:spcAft>
                      </a:pPr>
                      <a:r>
                        <a:rPr lang="es-EC" sz="1600" dirty="0">
                          <a:effectLst/>
                        </a:rPr>
                        <a:t>Porcentaje Reserva Legal. (c)</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pPr>
                        <a:lnSpc>
                          <a:spcPct val="107000"/>
                        </a:lnSpc>
                        <a:spcAft>
                          <a:spcPts val="0"/>
                        </a:spcAft>
                      </a:pP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10%</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655401769"/>
                  </a:ext>
                </a:extLst>
              </a:tr>
              <a:tr h="309376">
                <a:tc>
                  <a:txBody>
                    <a:bodyPr/>
                    <a:lstStyle/>
                    <a:p>
                      <a:pPr>
                        <a:lnSpc>
                          <a:spcPct val="107000"/>
                        </a:lnSpc>
                        <a:spcAft>
                          <a:spcPts val="0"/>
                        </a:spcAft>
                      </a:pPr>
                      <a:r>
                        <a:rPr lang="es-EC" sz="1600">
                          <a:effectLst/>
                        </a:rPr>
                        <a:t>UE:</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nSpc>
                          <a:spcPct val="107000"/>
                        </a:lnSpc>
                        <a:spcAft>
                          <a:spcPts val="0"/>
                        </a:spcAft>
                      </a:pPr>
                      <a:r>
                        <a:rPr lang="es-EC" sz="1600" dirty="0">
                          <a:effectLst/>
                        </a:rPr>
                        <a:t>Utilidad Efectiva.</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pPr>
                        <a:lnSpc>
                          <a:spcPct val="107000"/>
                        </a:lnSpc>
                        <a:spcAft>
                          <a:spcPts val="0"/>
                        </a:spcAft>
                      </a:pP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17.358,00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462789307"/>
                  </a:ext>
                </a:extLst>
              </a:tr>
              <a:tr h="309376">
                <a:tc>
                  <a:txBody>
                    <a:bodyPr/>
                    <a:lstStyle/>
                    <a:p>
                      <a:pPr>
                        <a:lnSpc>
                          <a:spcPct val="107000"/>
                        </a:lnSpc>
                        <a:spcAft>
                          <a:spcPts val="0"/>
                        </a:spcAft>
                      </a:pPr>
                      <a:r>
                        <a:rPr lang="es-EC" sz="1600">
                          <a:effectLst/>
                        </a:rPr>
                        <a:t>% IR0: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nSpc>
                          <a:spcPct val="107000"/>
                        </a:lnSpc>
                        <a:spcAft>
                          <a:spcPts val="0"/>
                        </a:spcAft>
                      </a:pPr>
                      <a:r>
                        <a:rPr lang="es-EC" sz="1600" dirty="0">
                          <a:effectLst/>
                        </a:rPr>
                        <a:t>Tarifa original de impuesto a la renta. </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pPr>
                        <a:lnSpc>
                          <a:spcPct val="107000"/>
                        </a:lnSpc>
                        <a:spcAft>
                          <a:spcPts val="0"/>
                        </a:spcAft>
                      </a:pP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22%</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849610381"/>
                  </a:ext>
                </a:extLst>
              </a:tr>
              <a:tr h="309376">
                <a:tc>
                  <a:txBody>
                    <a:bodyPr/>
                    <a:lstStyle/>
                    <a:p>
                      <a:pPr>
                        <a:lnSpc>
                          <a:spcPct val="107000"/>
                        </a:lnSpc>
                        <a:spcAft>
                          <a:spcPts val="0"/>
                        </a:spcAft>
                      </a:pPr>
                      <a:r>
                        <a:rPr lang="es-EC" sz="1600">
                          <a:effectLst/>
                        </a:rPr>
                        <a:t>%IR1:</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nSpc>
                          <a:spcPct val="107000"/>
                        </a:lnSpc>
                        <a:spcAft>
                          <a:spcPts val="0"/>
                        </a:spcAft>
                      </a:pPr>
                      <a:r>
                        <a:rPr lang="es-EC" sz="1600" dirty="0">
                          <a:effectLst/>
                        </a:rPr>
                        <a:t>Tarifa reducida de impuesto a la renta. </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pPr>
                        <a:lnSpc>
                          <a:spcPct val="107000"/>
                        </a:lnSpc>
                        <a:spcAft>
                          <a:spcPts val="0"/>
                        </a:spcAft>
                      </a:pP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12%</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354445210"/>
                  </a:ext>
                </a:extLst>
              </a:tr>
              <a:tr h="636339">
                <a:tc>
                  <a:txBody>
                    <a:bodyPr/>
                    <a:lstStyle/>
                    <a:p>
                      <a:pPr>
                        <a:lnSpc>
                          <a:spcPct val="107000"/>
                        </a:lnSpc>
                        <a:spcAft>
                          <a:spcPts val="0"/>
                        </a:spcAft>
                      </a:pPr>
                      <a:r>
                        <a:rPr lang="es-EC" sz="1600">
                          <a:effectLst/>
                        </a:rPr>
                        <a:t>BI:</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nSpc>
                          <a:spcPct val="107000"/>
                        </a:lnSpc>
                        <a:spcAft>
                          <a:spcPts val="0"/>
                        </a:spcAft>
                      </a:pPr>
                      <a:r>
                        <a:rPr lang="es-EC" sz="1600" dirty="0">
                          <a:effectLst/>
                        </a:rPr>
                        <a:t>Base Imponible calculada de conformidad con las disposiciones de la LRTI y el  RALRTI.</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pPr>
                        <a:lnSpc>
                          <a:spcPct val="107000"/>
                        </a:lnSpc>
                        <a:spcAft>
                          <a:spcPts val="0"/>
                        </a:spcAft>
                      </a:pP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69.004,33</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63378905"/>
                  </a:ext>
                </a:extLst>
              </a:tr>
              <a:tr h="309376">
                <a:tc gridSpan="3">
                  <a:txBody>
                    <a:bodyPr/>
                    <a:lstStyle/>
                    <a:p>
                      <a:pPr algn="ctr">
                        <a:lnSpc>
                          <a:spcPct val="107000"/>
                        </a:lnSpc>
                        <a:spcAft>
                          <a:spcPts val="0"/>
                        </a:spcAft>
                      </a:pPr>
                      <a:r>
                        <a:rPr lang="es-EC" sz="1600" dirty="0">
                          <a:effectLst/>
                        </a:rPr>
                        <a:t>VALOR MÁXIMO A REINVERTIR APLICACIÓN DE LA FORMULA **</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pPr algn="ctr">
                        <a:lnSpc>
                          <a:spcPct val="107000"/>
                        </a:lnSpc>
                        <a:spcAft>
                          <a:spcPts val="0"/>
                        </a:spcAft>
                      </a:pP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2.153,13</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730655532"/>
                  </a:ext>
                </a:extLst>
              </a:tr>
            </a:tbl>
          </a:graphicData>
        </a:graphic>
      </p:graphicFrame>
      <p:cxnSp>
        <p:nvCxnSpPr>
          <p:cNvPr id="6" name="Conector recto 5">
            <a:extLst>
              <a:ext uri="{FF2B5EF4-FFF2-40B4-BE49-F238E27FC236}">
                <a16:creationId xmlns:a16="http://schemas.microsoft.com/office/drawing/2014/main" id="{200E15CB-248A-442B-9241-A8C9521B3623}"/>
              </a:ext>
            </a:extLst>
          </p:cNvPr>
          <p:cNvCxnSpPr/>
          <p:nvPr/>
        </p:nvCxnSpPr>
        <p:spPr>
          <a:xfrm>
            <a:off x="5975350" y="9572625"/>
            <a:ext cx="3062288"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Tabla 6">
            <a:extLst>
              <a:ext uri="{FF2B5EF4-FFF2-40B4-BE49-F238E27FC236}">
                <a16:creationId xmlns:a16="http://schemas.microsoft.com/office/drawing/2014/main" id="{2208FA7D-727A-49BE-89E7-F782FDBE2532}"/>
              </a:ext>
            </a:extLst>
          </p:cNvPr>
          <p:cNvGraphicFramePr>
            <a:graphicFrameLocks noGrp="1"/>
          </p:cNvGraphicFramePr>
          <p:nvPr>
            <p:extLst>
              <p:ext uri="{D42A27DB-BD31-4B8C-83A1-F6EECF244321}">
                <p14:modId xmlns:p14="http://schemas.microsoft.com/office/powerpoint/2010/main" val="921056659"/>
              </p:ext>
            </p:extLst>
          </p:nvPr>
        </p:nvGraphicFramePr>
        <p:xfrm>
          <a:off x="7606748" y="2212545"/>
          <a:ext cx="4483051" cy="1843469"/>
        </p:xfrm>
        <a:graphic>
          <a:graphicData uri="http://schemas.openxmlformats.org/drawingml/2006/table">
            <a:tbl>
              <a:tblPr firstRow="1" firstCol="1" bandRow="1">
                <a:tableStyleId>{8FD4443E-F989-4FC4-A0C8-D5A2AF1F390B}</a:tableStyleId>
              </a:tblPr>
              <a:tblGrid>
                <a:gridCol w="1166191">
                  <a:extLst>
                    <a:ext uri="{9D8B030D-6E8A-4147-A177-3AD203B41FA5}">
                      <a16:colId xmlns:a16="http://schemas.microsoft.com/office/drawing/2014/main" val="2360128226"/>
                    </a:ext>
                  </a:extLst>
                </a:gridCol>
                <a:gridCol w="1073426">
                  <a:extLst>
                    <a:ext uri="{9D8B030D-6E8A-4147-A177-3AD203B41FA5}">
                      <a16:colId xmlns:a16="http://schemas.microsoft.com/office/drawing/2014/main" val="1539908510"/>
                    </a:ext>
                  </a:extLst>
                </a:gridCol>
                <a:gridCol w="1086678">
                  <a:extLst>
                    <a:ext uri="{9D8B030D-6E8A-4147-A177-3AD203B41FA5}">
                      <a16:colId xmlns:a16="http://schemas.microsoft.com/office/drawing/2014/main" val="1008312509"/>
                    </a:ext>
                  </a:extLst>
                </a:gridCol>
                <a:gridCol w="1156756">
                  <a:extLst>
                    <a:ext uri="{9D8B030D-6E8A-4147-A177-3AD203B41FA5}">
                      <a16:colId xmlns:a16="http://schemas.microsoft.com/office/drawing/2014/main" val="3903738433"/>
                    </a:ext>
                  </a:extLst>
                </a:gridCol>
              </a:tblGrid>
              <a:tr h="195580">
                <a:tc gridSpan="4">
                  <a:txBody>
                    <a:bodyPr/>
                    <a:lstStyle/>
                    <a:p>
                      <a:pPr algn="ctr">
                        <a:lnSpc>
                          <a:spcPct val="107000"/>
                        </a:lnSpc>
                        <a:spcAft>
                          <a:spcPts val="0"/>
                        </a:spcAft>
                      </a:pPr>
                      <a:r>
                        <a:rPr lang="es-EC" sz="1600" dirty="0">
                          <a:effectLst/>
                        </a:rPr>
                        <a:t>En dólares</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936551166"/>
                  </a:ext>
                </a:extLst>
              </a:tr>
              <a:tr h="195580">
                <a:tc>
                  <a:txBody>
                    <a:bodyPr/>
                    <a:lstStyle/>
                    <a:p>
                      <a:pPr algn="ctr">
                        <a:lnSpc>
                          <a:spcPct val="107000"/>
                        </a:lnSpc>
                        <a:spcAft>
                          <a:spcPts val="0"/>
                        </a:spcAft>
                      </a:pPr>
                      <a:r>
                        <a:rPr lang="es-EC" sz="1600">
                          <a:effectLst/>
                        </a:rPr>
                        <a:t> </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b="1" dirty="0">
                          <a:effectLst/>
                        </a:rPr>
                        <a:t>SIN INCENTIVO (1)</a:t>
                      </a:r>
                      <a:endPar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b="1" dirty="0">
                          <a:effectLst/>
                        </a:rPr>
                        <a:t>CON INCENTIVO (2)</a:t>
                      </a:r>
                      <a:endPar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b="1" dirty="0">
                          <a:effectLst/>
                        </a:rPr>
                        <a:t>AHORRO TRIBUTARIO (3)=(1)-(2)</a:t>
                      </a:r>
                      <a:endPar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91357083"/>
                  </a:ext>
                </a:extLst>
              </a:tr>
              <a:tr h="205740">
                <a:tc>
                  <a:txBody>
                    <a:bodyPr/>
                    <a:lstStyle/>
                    <a:p>
                      <a:pPr algn="just">
                        <a:lnSpc>
                          <a:spcPct val="107000"/>
                        </a:lnSpc>
                        <a:spcAft>
                          <a:spcPts val="0"/>
                        </a:spcAft>
                      </a:pPr>
                      <a:r>
                        <a:rPr lang="es-EC" sz="1600" dirty="0">
                          <a:effectLst/>
                        </a:rPr>
                        <a:t>Impuesto a la renta causado</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15.180,95</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14.965,64</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215,31</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196287507"/>
                  </a:ext>
                </a:extLst>
              </a:tr>
              <a:tr h="205740">
                <a:tc>
                  <a:txBody>
                    <a:bodyPr/>
                    <a:lstStyle/>
                    <a:p>
                      <a:pPr algn="just">
                        <a:lnSpc>
                          <a:spcPct val="107000"/>
                        </a:lnSpc>
                        <a:spcAft>
                          <a:spcPts val="0"/>
                        </a:spcAft>
                      </a:pPr>
                      <a:r>
                        <a:rPr lang="es-EC" sz="1600" dirty="0">
                          <a:effectLst/>
                        </a:rPr>
                        <a:t>Porcentaje </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100%</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99%</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1%</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054539141"/>
                  </a:ext>
                </a:extLst>
              </a:tr>
            </a:tbl>
          </a:graphicData>
        </a:graphic>
      </p:graphicFrame>
      <p:sp>
        <p:nvSpPr>
          <p:cNvPr id="8" name="Rectángulo 7">
            <a:extLst>
              <a:ext uri="{FF2B5EF4-FFF2-40B4-BE49-F238E27FC236}">
                <a16:creationId xmlns:a16="http://schemas.microsoft.com/office/drawing/2014/main" id="{910C7C3E-9748-4BE3-8111-212548EB67C0}"/>
              </a:ext>
            </a:extLst>
          </p:cNvPr>
          <p:cNvSpPr/>
          <p:nvPr/>
        </p:nvSpPr>
        <p:spPr>
          <a:xfrm>
            <a:off x="7606748" y="923474"/>
            <a:ext cx="4483051" cy="1289071"/>
          </a:xfrm>
          <a:prstGeom prst="rect">
            <a:avLst/>
          </a:prstGeom>
        </p:spPr>
        <p:txBody>
          <a:bodyPr wrap="square">
            <a:spAutoFit/>
          </a:bodyPr>
          <a:lstStyle/>
          <a:p>
            <a:pPr algn="just">
              <a:lnSpc>
                <a:spcPct val="150000"/>
              </a:lnSpc>
              <a:spcAft>
                <a:spcPts val="0"/>
              </a:spcAft>
            </a:pPr>
            <a:r>
              <a:rPr lang="es-EC" b="1" dirty="0">
                <a:latin typeface="Times New Roman" panose="02020603050405020304" pitchFamily="18" charset="0"/>
                <a:ea typeface="Times New Roman" panose="02020603050405020304" pitchFamily="18" charset="0"/>
              </a:rPr>
              <a:t>Comparativo del Impuesto a la renta causado en el año 2015 con reinversión de utilidades</a:t>
            </a:r>
            <a:endParaRPr lang="es-EC" dirty="0">
              <a:latin typeface="Times New Roman" panose="02020603050405020304" pitchFamily="18" charset="0"/>
              <a:ea typeface="Times New Roman" panose="02020603050405020304" pitchFamily="18" charset="0"/>
            </a:endParaRPr>
          </a:p>
        </p:txBody>
      </p:sp>
      <p:pic>
        <p:nvPicPr>
          <p:cNvPr id="3074" name="Picture 2" descr="Resultado de imagen para reinversion">
            <a:extLst>
              <a:ext uri="{FF2B5EF4-FFF2-40B4-BE49-F238E27FC236}">
                <a16:creationId xmlns:a16="http://schemas.microsoft.com/office/drawing/2014/main" id="{CB542347-005D-4108-8872-EF7D7E0DA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243" y="4324593"/>
            <a:ext cx="4384555" cy="217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126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8DF802E-3079-4F38-A418-F36C1F5ED952}"/>
              </a:ext>
            </a:extLst>
          </p:cNvPr>
          <p:cNvSpPr/>
          <p:nvPr/>
        </p:nvSpPr>
        <p:spPr>
          <a:xfrm>
            <a:off x="662609" y="240472"/>
            <a:ext cx="11171583" cy="463397"/>
          </a:xfrm>
          <a:prstGeom prst="rect">
            <a:avLst/>
          </a:prstGeom>
        </p:spPr>
        <p:txBody>
          <a:bodyPr wrap="square">
            <a:spAutoFit/>
          </a:bodyPr>
          <a:lstStyle/>
          <a:p>
            <a:pPr lvl="2" algn="ctr">
              <a:lnSpc>
                <a:spcPct val="150000"/>
              </a:lnSpc>
              <a:spcBef>
                <a:spcPts val="200"/>
              </a:spcBef>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Incentivos tributarios para (PYMES)</a:t>
            </a:r>
            <a:endParaRPr lang="es-EC"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DCFB54F8-958E-4E8A-91DE-C68D471D903A}"/>
              </a:ext>
            </a:extLst>
          </p:cNvPr>
          <p:cNvGraphicFramePr>
            <a:graphicFrameLocks noGrp="1"/>
          </p:cNvGraphicFramePr>
          <p:nvPr>
            <p:extLst>
              <p:ext uri="{D42A27DB-BD31-4B8C-83A1-F6EECF244321}">
                <p14:modId xmlns:p14="http://schemas.microsoft.com/office/powerpoint/2010/main" val="131355671"/>
              </p:ext>
            </p:extLst>
          </p:nvPr>
        </p:nvGraphicFramePr>
        <p:xfrm>
          <a:off x="191782" y="992564"/>
          <a:ext cx="6823167" cy="5624963"/>
        </p:xfrm>
        <a:graphic>
          <a:graphicData uri="http://schemas.openxmlformats.org/drawingml/2006/table">
            <a:tbl>
              <a:tblPr firstRow="1" firstCol="1" bandRow="1">
                <a:tableStyleId>{93296810-A885-4BE3-A3E7-6D5BEEA58F35}</a:tableStyleId>
              </a:tblPr>
              <a:tblGrid>
                <a:gridCol w="1063812">
                  <a:extLst>
                    <a:ext uri="{9D8B030D-6E8A-4147-A177-3AD203B41FA5}">
                      <a16:colId xmlns:a16="http://schemas.microsoft.com/office/drawing/2014/main" val="2610536800"/>
                    </a:ext>
                  </a:extLst>
                </a:gridCol>
                <a:gridCol w="1292599">
                  <a:extLst>
                    <a:ext uri="{9D8B030D-6E8A-4147-A177-3AD203B41FA5}">
                      <a16:colId xmlns:a16="http://schemas.microsoft.com/office/drawing/2014/main" val="3546951206"/>
                    </a:ext>
                  </a:extLst>
                </a:gridCol>
                <a:gridCol w="924605">
                  <a:extLst>
                    <a:ext uri="{9D8B030D-6E8A-4147-A177-3AD203B41FA5}">
                      <a16:colId xmlns:a16="http://schemas.microsoft.com/office/drawing/2014/main" val="664695146"/>
                    </a:ext>
                  </a:extLst>
                </a:gridCol>
                <a:gridCol w="1194736">
                  <a:extLst>
                    <a:ext uri="{9D8B030D-6E8A-4147-A177-3AD203B41FA5}">
                      <a16:colId xmlns:a16="http://schemas.microsoft.com/office/drawing/2014/main" val="3753669043"/>
                    </a:ext>
                  </a:extLst>
                </a:gridCol>
                <a:gridCol w="1296538">
                  <a:extLst>
                    <a:ext uri="{9D8B030D-6E8A-4147-A177-3AD203B41FA5}">
                      <a16:colId xmlns:a16="http://schemas.microsoft.com/office/drawing/2014/main" val="4152583722"/>
                    </a:ext>
                  </a:extLst>
                </a:gridCol>
                <a:gridCol w="1050877">
                  <a:extLst>
                    <a:ext uri="{9D8B030D-6E8A-4147-A177-3AD203B41FA5}">
                      <a16:colId xmlns:a16="http://schemas.microsoft.com/office/drawing/2014/main" val="4202019863"/>
                    </a:ext>
                  </a:extLst>
                </a:gridCol>
              </a:tblGrid>
              <a:tr h="319142">
                <a:tc gridSpan="6">
                  <a:txBody>
                    <a:bodyPr/>
                    <a:lstStyle/>
                    <a:p>
                      <a:pPr algn="ctr">
                        <a:lnSpc>
                          <a:spcPct val="107000"/>
                        </a:lnSpc>
                        <a:spcAft>
                          <a:spcPts val="0"/>
                        </a:spcAft>
                      </a:pPr>
                      <a:r>
                        <a:rPr lang="es-EC" sz="1600" dirty="0">
                          <a:effectLst/>
                        </a:rPr>
                        <a:t>En dólares</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277008808"/>
                  </a:ext>
                </a:extLst>
              </a:tr>
              <a:tr h="1330991">
                <a:tc>
                  <a:txBody>
                    <a:bodyPr/>
                    <a:lstStyle/>
                    <a:p>
                      <a:pPr algn="ctr">
                        <a:lnSpc>
                          <a:spcPct val="107000"/>
                        </a:lnSpc>
                        <a:spcAft>
                          <a:spcPts val="0"/>
                        </a:spcAft>
                      </a:pPr>
                      <a:r>
                        <a:rPr lang="es-EC" sz="1600" dirty="0">
                          <a:solidFill>
                            <a:schemeClr val="tx1"/>
                          </a:solidFill>
                          <a:effectLst/>
                        </a:rPr>
                        <a:t>CUENTAS</a:t>
                      </a:r>
                      <a:endParaRPr lang="es-EC"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solidFill>
                            <a:schemeClr val="tx1"/>
                          </a:solidFill>
                          <a:effectLst/>
                        </a:rPr>
                        <a:t>VALOR</a:t>
                      </a:r>
                      <a:endParaRPr lang="es-EC"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solidFill>
                            <a:schemeClr val="tx1"/>
                          </a:solidFill>
                          <a:effectLst/>
                        </a:rPr>
                        <a:t>HASTA</a:t>
                      </a:r>
                      <a:endParaRPr lang="es-EC"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1" dirty="0">
                          <a:solidFill>
                            <a:schemeClr val="tx1"/>
                          </a:solidFill>
                          <a:effectLst/>
                        </a:rPr>
                        <a:t>DEDUCCIÓN MÁXIMA</a:t>
                      </a:r>
                      <a:endParaRPr lang="es-EC"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solidFill>
                            <a:schemeClr val="tx1"/>
                          </a:solidFill>
                          <a:effectLst/>
                        </a:rPr>
                        <a:t>INCENTIVO</a:t>
                      </a:r>
                      <a:endParaRPr lang="es-EC"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solidFill>
                            <a:schemeClr val="tx1"/>
                          </a:solidFill>
                          <a:effectLst/>
                        </a:rPr>
                        <a:t>GASTO DE CADA RUBRO ANUAL</a:t>
                      </a:r>
                      <a:endParaRPr lang="es-EC"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827971499"/>
                  </a:ext>
                </a:extLst>
              </a:tr>
              <a:tr h="993707">
                <a:tc>
                  <a:txBody>
                    <a:bodyPr/>
                    <a:lstStyle/>
                    <a:p>
                      <a:pPr algn="just">
                        <a:lnSpc>
                          <a:spcPct val="107000"/>
                        </a:lnSpc>
                        <a:spcAft>
                          <a:spcPts val="0"/>
                        </a:spcAft>
                      </a:pPr>
                      <a:r>
                        <a:rPr lang="es-EC" sz="1600" dirty="0">
                          <a:effectLst/>
                        </a:rPr>
                        <a:t>Gasto sueldos y salarios </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235.373,40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2.353,73</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dirty="0">
                          <a:effectLst/>
                        </a:rPr>
                        <a:t>Capacitación técnica dirigida a I+D </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2.000,00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397599923"/>
                  </a:ext>
                </a:extLst>
              </a:tr>
              <a:tr h="656425">
                <a:tc>
                  <a:txBody>
                    <a:bodyPr/>
                    <a:lstStyle/>
                    <a:p>
                      <a:pPr algn="just">
                        <a:lnSpc>
                          <a:spcPct val="107000"/>
                        </a:lnSpc>
                        <a:spcAft>
                          <a:spcPts val="0"/>
                        </a:spcAft>
                      </a:pPr>
                      <a:r>
                        <a:rPr lang="es-EC" sz="1600" dirty="0">
                          <a:effectLst/>
                        </a:rPr>
                        <a:t>Ventas</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1.895.690,71</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18.956,91</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Mejora en productividad</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15.000,00</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85782980"/>
                  </a:ext>
                </a:extLst>
              </a:tr>
              <a:tr h="1330991">
                <a:tc>
                  <a:txBody>
                    <a:bodyPr/>
                    <a:lstStyle/>
                    <a:p>
                      <a:pPr algn="just">
                        <a:lnSpc>
                          <a:spcPct val="107000"/>
                        </a:lnSpc>
                        <a:spcAft>
                          <a:spcPts val="0"/>
                        </a:spcAft>
                      </a:pPr>
                      <a:r>
                        <a:rPr lang="es-EC" sz="1600" dirty="0">
                          <a:effectLst/>
                        </a:rPr>
                        <a:t>Gastos de publicidad y promoción </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3.000,00</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50%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1.500,00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a:effectLst/>
                        </a:rPr>
                        <a:t>Gastos de promoción internacional y sus productos </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1.000,00</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908230922"/>
                  </a:ext>
                </a:extLst>
              </a:tr>
              <a:tr h="993707">
                <a:tc gridSpan="3">
                  <a:txBody>
                    <a:bodyPr/>
                    <a:lstStyle/>
                    <a:p>
                      <a:pPr algn="just">
                        <a:lnSpc>
                          <a:spcPct val="107000"/>
                        </a:lnSpc>
                        <a:spcAft>
                          <a:spcPts val="0"/>
                        </a:spcAft>
                      </a:pPr>
                      <a:r>
                        <a:rPr lang="es-EC" sz="1600" dirty="0">
                          <a:effectLst/>
                        </a:rPr>
                        <a:t>Total máximo a deducir</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ctr">
                        <a:lnSpc>
                          <a:spcPct val="107000"/>
                        </a:lnSpc>
                        <a:spcAft>
                          <a:spcPts val="0"/>
                        </a:spcAft>
                      </a:pPr>
                      <a:r>
                        <a:rPr lang="es-EC" sz="1600" dirty="0">
                          <a:effectLst/>
                        </a:rPr>
                        <a:t>22.810,64</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1600" dirty="0">
                          <a:effectLst/>
                        </a:rPr>
                        <a:t>Total, deducciones PYMES </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18.000,00</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679869995"/>
                  </a:ext>
                </a:extLst>
              </a:tr>
            </a:tbl>
          </a:graphicData>
        </a:graphic>
      </p:graphicFrame>
      <p:graphicFrame>
        <p:nvGraphicFramePr>
          <p:cNvPr id="6" name="Tabla 5">
            <a:extLst>
              <a:ext uri="{FF2B5EF4-FFF2-40B4-BE49-F238E27FC236}">
                <a16:creationId xmlns:a16="http://schemas.microsoft.com/office/drawing/2014/main" id="{020B4DA2-CF82-4272-B410-DE0AC9CAC82A}"/>
              </a:ext>
            </a:extLst>
          </p:cNvPr>
          <p:cNvGraphicFramePr>
            <a:graphicFrameLocks noGrp="1"/>
          </p:cNvGraphicFramePr>
          <p:nvPr>
            <p:extLst>
              <p:ext uri="{D42A27DB-BD31-4B8C-83A1-F6EECF244321}">
                <p14:modId xmlns:p14="http://schemas.microsoft.com/office/powerpoint/2010/main" val="4239665886"/>
              </p:ext>
            </p:extLst>
          </p:nvPr>
        </p:nvGraphicFramePr>
        <p:xfrm>
          <a:off x="7241484" y="1856009"/>
          <a:ext cx="4857750" cy="1843469"/>
        </p:xfrm>
        <a:graphic>
          <a:graphicData uri="http://schemas.openxmlformats.org/drawingml/2006/table">
            <a:tbl>
              <a:tblPr firstRow="1" firstCol="1" bandRow="1">
                <a:tableStyleId>{AF606853-7671-496A-8E4F-DF71F8EC918B}</a:tableStyleId>
              </a:tblPr>
              <a:tblGrid>
                <a:gridCol w="1219200">
                  <a:extLst>
                    <a:ext uri="{9D8B030D-6E8A-4147-A177-3AD203B41FA5}">
                      <a16:colId xmlns:a16="http://schemas.microsoft.com/office/drawing/2014/main" val="4047571240"/>
                    </a:ext>
                  </a:extLst>
                </a:gridCol>
                <a:gridCol w="1083481">
                  <a:extLst>
                    <a:ext uri="{9D8B030D-6E8A-4147-A177-3AD203B41FA5}">
                      <a16:colId xmlns:a16="http://schemas.microsoft.com/office/drawing/2014/main" val="3835273590"/>
                    </a:ext>
                  </a:extLst>
                </a:gridCol>
                <a:gridCol w="1310583">
                  <a:extLst>
                    <a:ext uri="{9D8B030D-6E8A-4147-A177-3AD203B41FA5}">
                      <a16:colId xmlns:a16="http://schemas.microsoft.com/office/drawing/2014/main" val="1462531861"/>
                    </a:ext>
                  </a:extLst>
                </a:gridCol>
                <a:gridCol w="1244486">
                  <a:extLst>
                    <a:ext uri="{9D8B030D-6E8A-4147-A177-3AD203B41FA5}">
                      <a16:colId xmlns:a16="http://schemas.microsoft.com/office/drawing/2014/main" val="4088889238"/>
                    </a:ext>
                  </a:extLst>
                </a:gridCol>
              </a:tblGrid>
              <a:tr h="190500">
                <a:tc gridSpan="4">
                  <a:txBody>
                    <a:bodyPr/>
                    <a:lstStyle/>
                    <a:p>
                      <a:pPr algn="ctr">
                        <a:lnSpc>
                          <a:spcPct val="107000"/>
                        </a:lnSpc>
                        <a:spcAft>
                          <a:spcPts val="0"/>
                        </a:spcAft>
                      </a:pPr>
                      <a:r>
                        <a:rPr lang="es-EC" sz="1600" dirty="0">
                          <a:effectLst/>
                        </a:rPr>
                        <a:t>En dólares</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41222268"/>
                  </a:ext>
                </a:extLst>
              </a:tr>
              <a:tr h="190500">
                <a:tc>
                  <a:txBody>
                    <a:bodyPr/>
                    <a:lstStyle/>
                    <a:p>
                      <a:pPr algn="ctr">
                        <a:lnSpc>
                          <a:spcPct val="107000"/>
                        </a:lnSpc>
                        <a:spcAft>
                          <a:spcPts val="0"/>
                        </a:spcAft>
                      </a:pPr>
                      <a:r>
                        <a:rPr lang="es-EC" sz="1600">
                          <a:effectLst/>
                        </a:rPr>
                        <a:t> </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SIN INCENTIVO (1)</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CON INCENTIVO (2)</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a:effectLst/>
                        </a:rPr>
                        <a:t>AHORRO TRIBUTARIO (3)=(1)-(2)</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03570018"/>
                  </a:ext>
                </a:extLst>
              </a:tr>
              <a:tr h="200025">
                <a:tc>
                  <a:txBody>
                    <a:bodyPr/>
                    <a:lstStyle/>
                    <a:p>
                      <a:pPr algn="l">
                        <a:lnSpc>
                          <a:spcPct val="107000"/>
                        </a:lnSpc>
                        <a:spcAft>
                          <a:spcPts val="0"/>
                        </a:spcAft>
                      </a:pPr>
                      <a:r>
                        <a:rPr lang="es-EC" sz="1600" dirty="0">
                          <a:effectLst/>
                        </a:rPr>
                        <a:t>Impuesto a la renta causado</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15.180,95</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11.880,95</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3.300,00</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642889502"/>
                  </a:ext>
                </a:extLst>
              </a:tr>
              <a:tr h="200025">
                <a:tc>
                  <a:txBody>
                    <a:bodyPr/>
                    <a:lstStyle/>
                    <a:p>
                      <a:pPr algn="l">
                        <a:lnSpc>
                          <a:spcPct val="107000"/>
                        </a:lnSpc>
                        <a:spcAft>
                          <a:spcPts val="0"/>
                        </a:spcAft>
                      </a:pPr>
                      <a:r>
                        <a:rPr lang="es-EC" sz="1600">
                          <a:effectLst/>
                        </a:rPr>
                        <a:t>Porcentaje </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100%</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a:effectLst/>
                        </a:rPr>
                        <a:t>78%</a:t>
                      </a:r>
                      <a:endParaRPr lang="es-EC"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600" dirty="0">
                          <a:effectLst/>
                        </a:rPr>
                        <a:t>22%</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81069280"/>
                  </a:ext>
                </a:extLst>
              </a:tr>
            </a:tbl>
          </a:graphicData>
        </a:graphic>
      </p:graphicFrame>
      <p:sp>
        <p:nvSpPr>
          <p:cNvPr id="7" name="Rectángulo 6">
            <a:extLst>
              <a:ext uri="{FF2B5EF4-FFF2-40B4-BE49-F238E27FC236}">
                <a16:creationId xmlns:a16="http://schemas.microsoft.com/office/drawing/2014/main" id="{6A5385D3-9F0D-444A-9BBA-918E81BD12BA}"/>
              </a:ext>
            </a:extLst>
          </p:cNvPr>
          <p:cNvSpPr/>
          <p:nvPr/>
        </p:nvSpPr>
        <p:spPr>
          <a:xfrm>
            <a:off x="7918246" y="1058575"/>
            <a:ext cx="4081971" cy="830997"/>
          </a:xfrm>
          <a:prstGeom prst="rect">
            <a:avLst/>
          </a:prstGeom>
        </p:spPr>
        <p:txBody>
          <a:bodyPr wrap="square">
            <a:spAutoFit/>
          </a:bodyPr>
          <a:lstStyle/>
          <a:p>
            <a:r>
              <a:rPr lang="es-EC" sz="2400" b="1" dirty="0">
                <a:latin typeface="Times New Roman" panose="02020603050405020304" pitchFamily="18" charset="0"/>
                <a:ea typeface="Times New Roman" panose="02020603050405020304" pitchFamily="18" charset="0"/>
              </a:rPr>
              <a:t>Comparativo con y sin incentivo para (PYMES)</a:t>
            </a:r>
            <a:endParaRPr lang="es-EC" sz="2400" b="1" dirty="0"/>
          </a:p>
        </p:txBody>
      </p:sp>
      <p:pic>
        <p:nvPicPr>
          <p:cNvPr id="4098" name="Picture 2" descr="Imagen relacionada">
            <a:extLst>
              <a:ext uri="{FF2B5EF4-FFF2-40B4-BE49-F238E27FC236}">
                <a16:creationId xmlns:a16="http://schemas.microsoft.com/office/drawing/2014/main" id="{C064DAFD-957E-4929-B29A-29641BB60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1483" y="3936941"/>
            <a:ext cx="4857749" cy="241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0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D1052-491F-4B25-9B9E-2D65B24A2BBE}"/>
              </a:ext>
            </a:extLst>
          </p:cNvPr>
          <p:cNvSpPr>
            <a:spLocks noGrp="1"/>
          </p:cNvSpPr>
          <p:nvPr>
            <p:ph type="title"/>
          </p:nvPr>
        </p:nvSpPr>
        <p:spPr>
          <a:xfrm>
            <a:off x="0" y="0"/>
            <a:ext cx="8911687" cy="740864"/>
          </a:xfrm>
        </p:spPr>
        <p:txBody>
          <a:bodyPr>
            <a:normAutofit/>
          </a:bodyPr>
          <a:lstStyle/>
          <a:p>
            <a:pPr algn="ctr"/>
            <a:r>
              <a:rPr lang="es-EC" sz="2800" b="1" dirty="0">
                <a:latin typeface="Times New Roman" panose="02020603050405020304" pitchFamily="18" charset="0"/>
                <a:cs typeface="Times New Roman" panose="02020603050405020304" pitchFamily="18" charset="0"/>
              </a:rPr>
              <a:t>INTRODUCCIÓN</a:t>
            </a:r>
          </a:p>
        </p:txBody>
      </p:sp>
      <p:graphicFrame>
        <p:nvGraphicFramePr>
          <p:cNvPr id="4" name="Diagrama 3">
            <a:extLst>
              <a:ext uri="{FF2B5EF4-FFF2-40B4-BE49-F238E27FC236}">
                <a16:creationId xmlns:a16="http://schemas.microsoft.com/office/drawing/2014/main" id="{615AEF50-C9ED-4D85-BAA9-EB1195CF4B62}"/>
              </a:ext>
            </a:extLst>
          </p:cNvPr>
          <p:cNvGraphicFramePr/>
          <p:nvPr>
            <p:extLst>
              <p:ext uri="{D42A27DB-BD31-4B8C-83A1-F6EECF244321}">
                <p14:modId xmlns:p14="http://schemas.microsoft.com/office/powerpoint/2010/main" val="48669400"/>
              </p:ext>
            </p:extLst>
          </p:nvPr>
        </p:nvGraphicFramePr>
        <p:xfrm>
          <a:off x="384837" y="1016016"/>
          <a:ext cx="7120835" cy="2412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lecha: a la derecha 8">
            <a:extLst>
              <a:ext uri="{FF2B5EF4-FFF2-40B4-BE49-F238E27FC236}">
                <a16:creationId xmlns:a16="http://schemas.microsoft.com/office/drawing/2014/main" id="{F8AC56F9-047B-474C-8FC1-AA2FD5E82556}"/>
              </a:ext>
            </a:extLst>
          </p:cNvPr>
          <p:cNvSpPr/>
          <p:nvPr/>
        </p:nvSpPr>
        <p:spPr>
          <a:xfrm>
            <a:off x="7573811" y="1798299"/>
            <a:ext cx="768626" cy="485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7" name="Grupo 16">
            <a:extLst>
              <a:ext uri="{FF2B5EF4-FFF2-40B4-BE49-F238E27FC236}">
                <a16:creationId xmlns:a16="http://schemas.microsoft.com/office/drawing/2014/main" id="{4A01839A-02E2-41AC-A7D8-5F274221B261}"/>
              </a:ext>
            </a:extLst>
          </p:cNvPr>
          <p:cNvGrpSpPr/>
          <p:nvPr/>
        </p:nvGrpSpPr>
        <p:grpSpPr>
          <a:xfrm>
            <a:off x="8410576" y="1523592"/>
            <a:ext cx="1799235" cy="1035334"/>
            <a:chOff x="943966" y="1549879"/>
            <a:chExt cx="1799235" cy="1035334"/>
          </a:xfrm>
        </p:grpSpPr>
        <p:sp>
          <p:nvSpPr>
            <p:cNvPr id="18" name="Rectángulo 17">
              <a:extLst>
                <a:ext uri="{FF2B5EF4-FFF2-40B4-BE49-F238E27FC236}">
                  <a16:creationId xmlns:a16="http://schemas.microsoft.com/office/drawing/2014/main" id="{53B5AC29-256B-4020-9DB5-B0DE4E9F7EE8}"/>
                </a:ext>
              </a:extLst>
            </p:cNvPr>
            <p:cNvSpPr/>
            <p:nvPr/>
          </p:nvSpPr>
          <p:spPr>
            <a:xfrm>
              <a:off x="943966" y="1549879"/>
              <a:ext cx="1799235" cy="1035334"/>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CuadroTexto 18">
              <a:extLst>
                <a:ext uri="{FF2B5EF4-FFF2-40B4-BE49-F238E27FC236}">
                  <a16:creationId xmlns:a16="http://schemas.microsoft.com/office/drawing/2014/main" id="{70B614DF-7EA1-4D0B-860F-E594AE17506F}"/>
                </a:ext>
              </a:extLst>
            </p:cNvPr>
            <p:cNvSpPr txBox="1"/>
            <p:nvPr/>
          </p:nvSpPr>
          <p:spPr>
            <a:xfrm>
              <a:off x="943966" y="1549879"/>
              <a:ext cx="1799235" cy="10353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Mayor Producción</a:t>
              </a:r>
            </a:p>
            <a:p>
              <a:pPr marL="0" lvl="0" indent="0" algn="ctr" defTabSz="800100">
                <a:lnSpc>
                  <a:spcPct val="90000"/>
                </a:lnSpc>
                <a:spcBef>
                  <a:spcPct val="0"/>
                </a:spcBef>
                <a:spcAft>
                  <a:spcPct val="35000"/>
                </a:spcAft>
                <a:buNone/>
              </a:pPr>
              <a:r>
                <a:rPr lang="es-EC" sz="1800" kern="1200" dirty="0"/>
                <a:t>Mayor Empleo</a:t>
              </a:r>
            </a:p>
          </p:txBody>
        </p:sp>
      </p:grpSp>
      <p:graphicFrame>
        <p:nvGraphicFramePr>
          <p:cNvPr id="3" name="Diagrama 2">
            <a:extLst>
              <a:ext uri="{FF2B5EF4-FFF2-40B4-BE49-F238E27FC236}">
                <a16:creationId xmlns:a16="http://schemas.microsoft.com/office/drawing/2014/main" id="{6C524433-0B58-4969-A242-2B8E1AA665AF}"/>
              </a:ext>
            </a:extLst>
          </p:cNvPr>
          <p:cNvGraphicFramePr/>
          <p:nvPr>
            <p:extLst>
              <p:ext uri="{D42A27DB-BD31-4B8C-83A1-F6EECF244321}">
                <p14:modId xmlns:p14="http://schemas.microsoft.com/office/powerpoint/2010/main" val="1128139829"/>
              </p:ext>
            </p:extLst>
          </p:nvPr>
        </p:nvGraphicFramePr>
        <p:xfrm>
          <a:off x="192479" y="3915119"/>
          <a:ext cx="7823200" cy="18961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a 4">
            <a:extLst>
              <a:ext uri="{FF2B5EF4-FFF2-40B4-BE49-F238E27FC236}">
                <a16:creationId xmlns:a16="http://schemas.microsoft.com/office/drawing/2014/main" id="{D6D704AB-B82B-4E73-9746-0FF4A3D11B6C}"/>
              </a:ext>
            </a:extLst>
          </p:cNvPr>
          <p:cNvGraphicFramePr/>
          <p:nvPr>
            <p:extLst>
              <p:ext uri="{D42A27DB-BD31-4B8C-83A1-F6EECF244321}">
                <p14:modId xmlns:p14="http://schemas.microsoft.com/office/powerpoint/2010/main" val="1806136128"/>
              </p:ext>
            </p:extLst>
          </p:nvPr>
        </p:nvGraphicFramePr>
        <p:xfrm>
          <a:off x="8336809" y="2446401"/>
          <a:ext cx="3746004" cy="425476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66401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376DBA6-2543-4280-AE8C-188C49FA6A02}"/>
              </a:ext>
            </a:extLst>
          </p:cNvPr>
          <p:cNvSpPr/>
          <p:nvPr/>
        </p:nvSpPr>
        <p:spPr>
          <a:xfrm>
            <a:off x="2487480" y="146582"/>
            <a:ext cx="7217040" cy="587148"/>
          </a:xfrm>
          <a:prstGeom prst="rect">
            <a:avLst/>
          </a:prstGeom>
        </p:spPr>
        <p:txBody>
          <a:bodyPr wrap="none">
            <a:spAutoFit/>
          </a:bodyPr>
          <a:lstStyle/>
          <a:p>
            <a:pPr lvl="2">
              <a:lnSpc>
                <a:spcPct val="150000"/>
              </a:lnSpc>
              <a:spcBef>
                <a:spcPts val="200"/>
              </a:spcBef>
              <a:spcAft>
                <a:spcPts val="0"/>
              </a:spcAft>
            </a:pPr>
            <a:r>
              <a:rPr lang="es-EC" sz="2400" b="1" dirty="0">
                <a:latin typeface="Times New Roman" panose="02020603050405020304" pitchFamily="18" charset="0"/>
                <a:ea typeface="Times New Roman" panose="02020603050405020304" pitchFamily="18" charset="0"/>
                <a:cs typeface="Times New Roman" panose="02020603050405020304" pitchFamily="18" charset="0"/>
              </a:rPr>
              <a:t>Aplicación de incentivos tributarios en general</a:t>
            </a:r>
            <a:endParaRPr lang="es-EC" sz="2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E444108D-9A3A-46AC-BCE7-4C4CBAD69E68}"/>
              </a:ext>
            </a:extLst>
          </p:cNvPr>
          <p:cNvGraphicFramePr>
            <a:graphicFrameLocks noGrp="1"/>
          </p:cNvGraphicFramePr>
          <p:nvPr>
            <p:extLst>
              <p:ext uri="{D42A27DB-BD31-4B8C-83A1-F6EECF244321}">
                <p14:modId xmlns:p14="http://schemas.microsoft.com/office/powerpoint/2010/main" val="876466809"/>
              </p:ext>
            </p:extLst>
          </p:nvPr>
        </p:nvGraphicFramePr>
        <p:xfrm>
          <a:off x="5784486" y="1615531"/>
          <a:ext cx="6288244" cy="2026031"/>
        </p:xfrm>
        <a:graphic>
          <a:graphicData uri="http://schemas.openxmlformats.org/drawingml/2006/table">
            <a:tbl>
              <a:tblPr firstRow="1" firstCol="1" bandRow="1">
                <a:tableStyleId>{46F890A9-2807-4EBB-B81D-B2AA78EC7F39}</a:tableStyleId>
              </a:tblPr>
              <a:tblGrid>
                <a:gridCol w="2252720">
                  <a:extLst>
                    <a:ext uri="{9D8B030D-6E8A-4147-A177-3AD203B41FA5}">
                      <a16:colId xmlns:a16="http://schemas.microsoft.com/office/drawing/2014/main" val="3003790714"/>
                    </a:ext>
                  </a:extLst>
                </a:gridCol>
                <a:gridCol w="1502066">
                  <a:extLst>
                    <a:ext uri="{9D8B030D-6E8A-4147-A177-3AD203B41FA5}">
                      <a16:colId xmlns:a16="http://schemas.microsoft.com/office/drawing/2014/main" val="3009461662"/>
                    </a:ext>
                  </a:extLst>
                </a:gridCol>
                <a:gridCol w="1394613">
                  <a:extLst>
                    <a:ext uri="{9D8B030D-6E8A-4147-A177-3AD203B41FA5}">
                      <a16:colId xmlns:a16="http://schemas.microsoft.com/office/drawing/2014/main" val="3014295756"/>
                    </a:ext>
                  </a:extLst>
                </a:gridCol>
                <a:gridCol w="1138845">
                  <a:extLst>
                    <a:ext uri="{9D8B030D-6E8A-4147-A177-3AD203B41FA5}">
                      <a16:colId xmlns:a16="http://schemas.microsoft.com/office/drawing/2014/main" val="4274151329"/>
                    </a:ext>
                  </a:extLst>
                </a:gridCol>
              </a:tblGrid>
              <a:tr h="226159">
                <a:tc gridSpan="4">
                  <a:txBody>
                    <a:bodyPr/>
                    <a:lstStyle/>
                    <a:p>
                      <a:pPr algn="ctr">
                        <a:lnSpc>
                          <a:spcPct val="107000"/>
                        </a:lnSpc>
                        <a:spcAft>
                          <a:spcPts val="0"/>
                        </a:spcAft>
                      </a:pPr>
                      <a:r>
                        <a:rPr lang="es-EC" sz="2000" dirty="0">
                          <a:effectLst/>
                        </a:rPr>
                        <a:t>En dólares</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534607518"/>
                  </a:ext>
                </a:extLst>
              </a:tr>
              <a:tr h="528229">
                <a:tc>
                  <a:txBody>
                    <a:bodyPr/>
                    <a:lstStyle/>
                    <a:p>
                      <a:pPr algn="ctr">
                        <a:lnSpc>
                          <a:spcPct val="107000"/>
                        </a:lnSpc>
                        <a:spcAft>
                          <a:spcPts val="0"/>
                        </a:spcAft>
                      </a:pPr>
                      <a:r>
                        <a:rPr lang="es-EC" sz="2000" dirty="0">
                          <a:effectLst/>
                        </a:rPr>
                        <a:t> </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SIN INCENTIVO (1)</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CON INCENTIVO (2)</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AHORRO TRIBUTARIO (3)=(1)-(2)</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010287487"/>
                  </a:ext>
                </a:extLst>
              </a:tr>
              <a:tr h="465174">
                <a:tc>
                  <a:txBody>
                    <a:bodyPr/>
                    <a:lstStyle/>
                    <a:p>
                      <a:pPr>
                        <a:lnSpc>
                          <a:spcPct val="107000"/>
                        </a:lnSpc>
                        <a:spcAft>
                          <a:spcPts val="0"/>
                        </a:spcAft>
                      </a:pPr>
                      <a:r>
                        <a:rPr lang="es-EC" sz="2000">
                          <a:effectLst/>
                        </a:rPr>
                        <a:t>Impuesto a la renta causado</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15.180,95</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dirty="0">
                          <a:effectLst/>
                        </a:rPr>
                        <a:t>7.223,65</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7.957,31</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571690313"/>
                  </a:ext>
                </a:extLst>
              </a:tr>
              <a:tr h="226159">
                <a:tc>
                  <a:txBody>
                    <a:bodyPr/>
                    <a:lstStyle/>
                    <a:p>
                      <a:pPr>
                        <a:lnSpc>
                          <a:spcPct val="107000"/>
                        </a:lnSpc>
                        <a:spcAft>
                          <a:spcPts val="0"/>
                        </a:spcAft>
                      </a:pPr>
                      <a:r>
                        <a:rPr lang="es-EC" sz="2000">
                          <a:effectLst/>
                        </a:rPr>
                        <a:t>Porcentaje </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100%</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a:effectLst/>
                        </a:rPr>
                        <a:t>48%</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2000" dirty="0">
                          <a:effectLst/>
                        </a:rPr>
                        <a:t>52%</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66242448"/>
                  </a:ext>
                </a:extLst>
              </a:tr>
            </a:tbl>
          </a:graphicData>
        </a:graphic>
      </p:graphicFrame>
      <p:sp>
        <p:nvSpPr>
          <p:cNvPr id="6" name="Rectángulo 5">
            <a:extLst>
              <a:ext uri="{FF2B5EF4-FFF2-40B4-BE49-F238E27FC236}">
                <a16:creationId xmlns:a16="http://schemas.microsoft.com/office/drawing/2014/main" id="{36FF123B-C48A-48FF-9139-E18844C8FA15}"/>
              </a:ext>
            </a:extLst>
          </p:cNvPr>
          <p:cNvSpPr/>
          <p:nvPr/>
        </p:nvSpPr>
        <p:spPr>
          <a:xfrm>
            <a:off x="5784486" y="1258217"/>
            <a:ext cx="4634602" cy="369332"/>
          </a:xfrm>
          <a:prstGeom prst="rect">
            <a:avLst/>
          </a:prstGeom>
        </p:spPr>
        <p:txBody>
          <a:bodyPr wrap="none">
            <a:spAutoFit/>
          </a:bodyPr>
          <a:lstStyle/>
          <a:p>
            <a:pPr>
              <a:spcAft>
                <a:spcPts val="0"/>
              </a:spcAft>
            </a:pPr>
            <a:r>
              <a:rPr lang="es-EC" b="1" dirty="0">
                <a:latin typeface="Times New Roman" panose="02020603050405020304" pitchFamily="18" charset="0"/>
                <a:ea typeface="Times New Roman" panose="02020603050405020304" pitchFamily="18" charset="0"/>
              </a:rPr>
              <a:t>Comparativo con y sin incentivos tributarios </a:t>
            </a:r>
            <a:endParaRPr lang="es-EC" dirty="0">
              <a:latin typeface="Times New Roman" panose="02020603050405020304" pitchFamily="18" charset="0"/>
              <a:ea typeface="Times New Roman" panose="02020603050405020304" pitchFamily="18" charset="0"/>
            </a:endParaRPr>
          </a:p>
        </p:txBody>
      </p:sp>
      <p:graphicFrame>
        <p:nvGraphicFramePr>
          <p:cNvPr id="7" name="Tabla 6">
            <a:extLst>
              <a:ext uri="{FF2B5EF4-FFF2-40B4-BE49-F238E27FC236}">
                <a16:creationId xmlns:a16="http://schemas.microsoft.com/office/drawing/2014/main" id="{83477D84-8C1F-4DC1-9E98-761AAFCA22AF}"/>
              </a:ext>
            </a:extLst>
          </p:cNvPr>
          <p:cNvGraphicFramePr>
            <a:graphicFrameLocks noGrp="1"/>
          </p:cNvGraphicFramePr>
          <p:nvPr>
            <p:extLst>
              <p:ext uri="{D42A27DB-BD31-4B8C-83A1-F6EECF244321}">
                <p14:modId xmlns:p14="http://schemas.microsoft.com/office/powerpoint/2010/main" val="2549852797"/>
              </p:ext>
            </p:extLst>
          </p:nvPr>
        </p:nvGraphicFramePr>
        <p:xfrm>
          <a:off x="516836" y="1246199"/>
          <a:ext cx="5035826" cy="3105150"/>
        </p:xfrm>
        <a:graphic>
          <a:graphicData uri="http://schemas.openxmlformats.org/drawingml/2006/table">
            <a:tbl>
              <a:tblPr>
                <a:tableStyleId>{22838BEF-8BB2-4498-84A7-C5851F593DF1}</a:tableStyleId>
              </a:tblPr>
              <a:tblGrid>
                <a:gridCol w="2862469">
                  <a:extLst>
                    <a:ext uri="{9D8B030D-6E8A-4147-A177-3AD203B41FA5}">
                      <a16:colId xmlns:a16="http://schemas.microsoft.com/office/drawing/2014/main" val="1345052320"/>
                    </a:ext>
                  </a:extLst>
                </a:gridCol>
                <a:gridCol w="2173357">
                  <a:extLst>
                    <a:ext uri="{9D8B030D-6E8A-4147-A177-3AD203B41FA5}">
                      <a16:colId xmlns:a16="http://schemas.microsoft.com/office/drawing/2014/main" val="440730278"/>
                    </a:ext>
                  </a:extLst>
                </a:gridCol>
              </a:tblGrid>
              <a:tr h="286383">
                <a:tc gridSpan="2">
                  <a:txBody>
                    <a:bodyPr/>
                    <a:lstStyle/>
                    <a:p>
                      <a:pPr algn="ctr" fontAlgn="b"/>
                      <a:r>
                        <a:rPr lang="es-EC" sz="2000" b="1" u="none" strike="noStrike" dirty="0">
                          <a:effectLst/>
                        </a:rPr>
                        <a:t>DEDUCCIÓN INCENTIVOS TRIBUTARIOS</a:t>
                      </a:r>
                      <a:endParaRPr lang="es-EC" sz="20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s-EC"/>
                    </a:p>
                  </a:txBody>
                  <a:tcPr/>
                </a:tc>
                <a:extLst>
                  <a:ext uri="{0D108BD9-81ED-4DB2-BD59-A6C34878D82A}">
                    <a16:rowId xmlns:a16="http://schemas.microsoft.com/office/drawing/2014/main" val="3095703128"/>
                  </a:ext>
                </a:extLst>
              </a:tr>
              <a:tr h="812563">
                <a:tc>
                  <a:txBody>
                    <a:bodyPr/>
                    <a:lstStyle/>
                    <a:p>
                      <a:pPr algn="just" rtl="0" fontAlgn="ctr"/>
                      <a:r>
                        <a:rPr lang="es-EC" sz="2000" u="none" strike="noStrike" dirty="0">
                          <a:effectLst/>
                        </a:rPr>
                        <a:t>Deducción por incremento neto de empleados calculado </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rtl="0" fontAlgn="ctr"/>
                      <a:r>
                        <a:rPr lang="es-EC" sz="2000" u="none" strike="noStrike" dirty="0">
                          <a:effectLst/>
                        </a:rPr>
                        <a:t>                  14.323,70 </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37429223"/>
                  </a:ext>
                </a:extLst>
              </a:tr>
              <a:tr h="0">
                <a:tc>
                  <a:txBody>
                    <a:bodyPr/>
                    <a:lstStyle/>
                    <a:p>
                      <a:pPr algn="just" fontAlgn="b"/>
                      <a:r>
                        <a:rPr lang="es-EC" sz="2000" u="none" strike="noStrike" dirty="0">
                          <a:effectLst/>
                        </a:rPr>
                        <a:t>Depreciación anual </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s-EC" sz="2000" u="none" strike="noStrike" dirty="0">
                          <a:effectLst/>
                        </a:rPr>
                        <a:t>                             2.700,00 </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532490686"/>
                  </a:ext>
                </a:extLst>
              </a:tr>
              <a:tr h="286383">
                <a:tc>
                  <a:txBody>
                    <a:bodyPr/>
                    <a:lstStyle/>
                    <a:p>
                      <a:pPr algn="just" rtl="0" fontAlgn="ctr"/>
                      <a:r>
                        <a:rPr lang="es-EC" sz="2000" u="none" strike="noStrike" dirty="0">
                          <a:effectLst/>
                        </a:rPr>
                        <a:t>Valor a reinvertir </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rtl="0" fontAlgn="ctr"/>
                      <a:r>
                        <a:rPr lang="es-EC" sz="2000" u="none" strike="noStrike" dirty="0">
                          <a:effectLst/>
                        </a:rPr>
                        <a:t>                    2.153,13 </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87246830"/>
                  </a:ext>
                </a:extLst>
              </a:tr>
              <a:tr h="286383">
                <a:tc>
                  <a:txBody>
                    <a:bodyPr/>
                    <a:lstStyle/>
                    <a:p>
                      <a:pPr algn="just" rtl="0" fontAlgn="ctr"/>
                      <a:r>
                        <a:rPr lang="es-EC" sz="2000" u="none" strike="noStrike" dirty="0">
                          <a:effectLst/>
                        </a:rPr>
                        <a:t>Deducciones PYMES </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rtl="0" fontAlgn="ctr"/>
                      <a:r>
                        <a:rPr lang="es-EC" sz="2000" u="none" strike="noStrike" dirty="0">
                          <a:effectLst/>
                        </a:rPr>
                        <a:t>                  18.000,00 </a:t>
                      </a:r>
                      <a:endParaRPr lang="es-EC"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607096015"/>
                  </a:ext>
                </a:extLst>
              </a:tr>
              <a:tr h="562000">
                <a:tc>
                  <a:txBody>
                    <a:bodyPr/>
                    <a:lstStyle/>
                    <a:p>
                      <a:pPr algn="just" rtl="0" fontAlgn="ctr"/>
                      <a:r>
                        <a:rPr lang="es-EC" sz="2000" b="1" u="none" strike="noStrike" dirty="0">
                          <a:effectLst/>
                        </a:rPr>
                        <a:t>Total Deducción incentivos tributarios </a:t>
                      </a:r>
                      <a:endParaRPr lang="es-EC"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es-EC" sz="2000" b="1" u="none" strike="noStrike" dirty="0">
                          <a:effectLst/>
                        </a:rPr>
                        <a:t>                          37.176,83 </a:t>
                      </a:r>
                      <a:endParaRPr lang="es-EC" sz="20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870788451"/>
                  </a:ext>
                </a:extLst>
              </a:tr>
            </a:tbl>
          </a:graphicData>
        </a:graphic>
      </p:graphicFrame>
      <p:pic>
        <p:nvPicPr>
          <p:cNvPr id="5122" name="Picture 2" descr="Resultado de imagen para reinversion">
            <a:extLst>
              <a:ext uri="{FF2B5EF4-FFF2-40B4-BE49-F238E27FC236}">
                <a16:creationId xmlns:a16="http://schemas.microsoft.com/office/drawing/2014/main" id="{A39ED076-7E57-455A-A5BB-DC7285AF1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376" y="4246607"/>
            <a:ext cx="3439027" cy="231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727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B86AB-0B3F-462D-B059-06E21C761F10}"/>
              </a:ext>
            </a:extLst>
          </p:cNvPr>
          <p:cNvSpPr>
            <a:spLocks noGrp="1"/>
          </p:cNvSpPr>
          <p:nvPr>
            <p:ph type="title"/>
          </p:nvPr>
        </p:nvSpPr>
        <p:spPr>
          <a:xfrm>
            <a:off x="816864" y="378726"/>
            <a:ext cx="10871200" cy="990600"/>
          </a:xfrm>
        </p:spPr>
        <p:txBody>
          <a:bodyPr>
            <a:noAutofit/>
          </a:bodyPr>
          <a:lstStyle/>
          <a:p>
            <a:r>
              <a:rPr lang="es-EC" sz="2800" b="1" dirty="0">
                <a:latin typeface="Times New Roman" panose="02020603050405020304" pitchFamily="18" charset="0"/>
                <a:cs typeface="Times New Roman" panose="02020603050405020304" pitchFamily="18" charset="0"/>
              </a:rPr>
              <a:t>Análisis del aprovechamiento de los incentivos tributarios mediante la aplicación del COPCI</a:t>
            </a:r>
            <a:br>
              <a:rPr lang="es-EC" sz="4000" b="1" dirty="0">
                <a:latin typeface="Times New Roman" panose="02020603050405020304" pitchFamily="18" charset="0"/>
                <a:cs typeface="Times New Roman" panose="02020603050405020304" pitchFamily="18" charset="0"/>
              </a:rPr>
            </a:br>
            <a:endParaRPr lang="es-EC" sz="4000" dirty="0">
              <a:latin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91DD2863-B50E-4026-BE87-AAFF2E680A6C}"/>
              </a:ext>
            </a:extLst>
          </p:cNvPr>
          <p:cNvSpPr/>
          <p:nvPr/>
        </p:nvSpPr>
        <p:spPr>
          <a:xfrm>
            <a:off x="4107822" y="987131"/>
            <a:ext cx="7939787" cy="87357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nSpc>
                <a:spcPct val="150000"/>
              </a:lnSpc>
              <a:spcAft>
                <a:spcPts val="1000"/>
              </a:spcAft>
            </a:pPr>
            <a:r>
              <a:rPr lang="es-EC" b="1" dirty="0">
                <a:latin typeface="Times New Roman" panose="02020603050405020304" pitchFamily="18" charset="0"/>
                <a:ea typeface="Times New Roman" panose="02020603050405020304" pitchFamily="18" charset="0"/>
              </a:rPr>
              <a:t>Cálculo del impuesto a la renta de las sociedades manufactureras del cantón Rumiñahui, que aplicaron el COPCI</a:t>
            </a:r>
            <a:endParaRPr lang="es-EC" sz="1100" i="1" dirty="0">
              <a:effectLst/>
              <a:latin typeface="Times New Roman" panose="02020603050405020304" pitchFamily="18" charset="0"/>
              <a:ea typeface="Times New Roman" panose="02020603050405020304" pitchFamily="18" charset="0"/>
            </a:endParaRPr>
          </a:p>
        </p:txBody>
      </p:sp>
      <p:graphicFrame>
        <p:nvGraphicFramePr>
          <p:cNvPr id="5" name="Tabla 4">
            <a:extLst>
              <a:ext uri="{FF2B5EF4-FFF2-40B4-BE49-F238E27FC236}">
                <a16:creationId xmlns:a16="http://schemas.microsoft.com/office/drawing/2014/main" id="{7C30FB1D-8BBA-4AB3-B42F-BADF4D5FBF38}"/>
              </a:ext>
            </a:extLst>
          </p:cNvPr>
          <p:cNvGraphicFramePr>
            <a:graphicFrameLocks noGrp="1"/>
          </p:cNvGraphicFramePr>
          <p:nvPr>
            <p:extLst>
              <p:ext uri="{D42A27DB-BD31-4B8C-83A1-F6EECF244321}">
                <p14:modId xmlns:p14="http://schemas.microsoft.com/office/powerpoint/2010/main" val="890507690"/>
              </p:ext>
            </p:extLst>
          </p:nvPr>
        </p:nvGraphicFramePr>
        <p:xfrm>
          <a:off x="4107823" y="1860703"/>
          <a:ext cx="7939787" cy="4618568"/>
        </p:xfrm>
        <a:graphic>
          <a:graphicData uri="http://schemas.openxmlformats.org/drawingml/2006/table">
            <a:tbl>
              <a:tblPr firstRow="1" firstCol="1" bandRow="1">
                <a:tableStyleId>{E8B1032C-EA38-4F05-BA0D-38AFFFC7BED3}</a:tableStyleId>
              </a:tblPr>
              <a:tblGrid>
                <a:gridCol w="519194">
                  <a:extLst>
                    <a:ext uri="{9D8B030D-6E8A-4147-A177-3AD203B41FA5}">
                      <a16:colId xmlns:a16="http://schemas.microsoft.com/office/drawing/2014/main" val="648443728"/>
                    </a:ext>
                  </a:extLst>
                </a:gridCol>
                <a:gridCol w="784962">
                  <a:extLst>
                    <a:ext uri="{9D8B030D-6E8A-4147-A177-3AD203B41FA5}">
                      <a16:colId xmlns:a16="http://schemas.microsoft.com/office/drawing/2014/main" val="3641610813"/>
                    </a:ext>
                  </a:extLst>
                </a:gridCol>
                <a:gridCol w="1324089">
                  <a:extLst>
                    <a:ext uri="{9D8B030D-6E8A-4147-A177-3AD203B41FA5}">
                      <a16:colId xmlns:a16="http://schemas.microsoft.com/office/drawing/2014/main" val="2662749204"/>
                    </a:ext>
                  </a:extLst>
                </a:gridCol>
                <a:gridCol w="1698060">
                  <a:extLst>
                    <a:ext uri="{9D8B030D-6E8A-4147-A177-3AD203B41FA5}">
                      <a16:colId xmlns:a16="http://schemas.microsoft.com/office/drawing/2014/main" val="3886581496"/>
                    </a:ext>
                  </a:extLst>
                </a:gridCol>
                <a:gridCol w="2438412">
                  <a:extLst>
                    <a:ext uri="{9D8B030D-6E8A-4147-A177-3AD203B41FA5}">
                      <a16:colId xmlns:a16="http://schemas.microsoft.com/office/drawing/2014/main" val="1900502515"/>
                    </a:ext>
                  </a:extLst>
                </a:gridCol>
                <a:gridCol w="1175070">
                  <a:extLst>
                    <a:ext uri="{9D8B030D-6E8A-4147-A177-3AD203B41FA5}">
                      <a16:colId xmlns:a16="http://schemas.microsoft.com/office/drawing/2014/main" val="3225558173"/>
                    </a:ext>
                  </a:extLst>
                </a:gridCol>
              </a:tblGrid>
              <a:tr h="325734">
                <a:tc gridSpan="6">
                  <a:txBody>
                    <a:bodyPr/>
                    <a:lstStyle/>
                    <a:p>
                      <a:pPr algn="ctr">
                        <a:lnSpc>
                          <a:spcPct val="107000"/>
                        </a:lnSpc>
                        <a:spcAft>
                          <a:spcPts val="0"/>
                        </a:spcAft>
                      </a:pPr>
                      <a:r>
                        <a:rPr lang="es-EC" sz="1600" dirty="0">
                          <a:effectLst/>
                        </a:rPr>
                        <a:t>En dólares</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232135668"/>
                  </a:ext>
                </a:extLst>
              </a:tr>
              <a:tr h="1013957">
                <a:tc>
                  <a:txBody>
                    <a:bodyPr/>
                    <a:lstStyle/>
                    <a:p>
                      <a:pPr algn="ctr">
                        <a:lnSpc>
                          <a:spcPct val="107000"/>
                        </a:lnSpc>
                        <a:spcAft>
                          <a:spcPts val="0"/>
                        </a:spcAft>
                      </a:pPr>
                      <a:r>
                        <a:rPr lang="es-EC" sz="1600" b="1" dirty="0">
                          <a:effectLst/>
                        </a:rPr>
                        <a:t>AÑO</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TARIFA</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IMPUESTO A LA RENTA PAGADO</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INCENTIVOS COPCI APLICADOS</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IMPUESTO A LA RENTA DE INCENTIVOS COPCI APLICADOS</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TOTAL IMPUESTO A LA RENTA</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062547920"/>
                  </a:ext>
                </a:extLst>
              </a:tr>
              <a:tr h="328893">
                <a:tc>
                  <a:txBody>
                    <a:bodyPr/>
                    <a:lstStyle/>
                    <a:p>
                      <a:pPr>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(a)</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(b)</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 c)</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(d)= (c*a)</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e= (b + d)</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289105658"/>
                  </a:ext>
                </a:extLst>
              </a:tr>
              <a:tr h="325734">
                <a:tc>
                  <a:txBody>
                    <a:bodyPr/>
                    <a:lstStyle/>
                    <a:p>
                      <a:pPr algn="ctr">
                        <a:lnSpc>
                          <a:spcPct val="107000"/>
                        </a:lnSpc>
                        <a:spcAft>
                          <a:spcPts val="0"/>
                        </a:spcAft>
                      </a:pPr>
                      <a:r>
                        <a:rPr lang="es-EC" sz="1600" dirty="0">
                          <a:effectLst/>
                        </a:rPr>
                        <a:t>2010</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25%</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118.000,00</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118.000,00</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64651274"/>
                  </a:ext>
                </a:extLst>
              </a:tr>
              <a:tr h="325734">
                <a:tc>
                  <a:txBody>
                    <a:bodyPr/>
                    <a:lstStyle/>
                    <a:p>
                      <a:pPr algn="ctr">
                        <a:lnSpc>
                          <a:spcPct val="107000"/>
                        </a:lnSpc>
                        <a:spcAft>
                          <a:spcPts val="0"/>
                        </a:spcAft>
                      </a:pPr>
                      <a:r>
                        <a:rPr lang="es-EC" sz="1600">
                          <a:effectLst/>
                        </a:rPr>
                        <a:t>2011</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24%</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83.000,00</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12.731,63</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3.055,59</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86.055,59</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288301532"/>
                  </a:ext>
                </a:extLst>
              </a:tr>
              <a:tr h="325734">
                <a:tc>
                  <a:txBody>
                    <a:bodyPr/>
                    <a:lstStyle/>
                    <a:p>
                      <a:pPr algn="ctr">
                        <a:lnSpc>
                          <a:spcPct val="107000"/>
                        </a:lnSpc>
                        <a:spcAft>
                          <a:spcPts val="0"/>
                        </a:spcAft>
                      </a:pPr>
                      <a:r>
                        <a:rPr lang="es-EC" sz="1600">
                          <a:effectLst/>
                        </a:rPr>
                        <a:t>2012</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23%</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114.000,00</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9.417,46</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2.166,02</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116.166,02</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59562939"/>
                  </a:ext>
                </a:extLst>
              </a:tr>
              <a:tr h="325734">
                <a:tc>
                  <a:txBody>
                    <a:bodyPr/>
                    <a:lstStyle/>
                    <a:p>
                      <a:pPr algn="ctr">
                        <a:lnSpc>
                          <a:spcPct val="107000"/>
                        </a:lnSpc>
                        <a:spcAft>
                          <a:spcPts val="0"/>
                        </a:spcAft>
                      </a:pPr>
                      <a:r>
                        <a:rPr lang="es-EC" sz="1600">
                          <a:effectLst/>
                        </a:rPr>
                        <a:t>2013</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22%</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115.000,00</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410.732,95</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90.361,25</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205.361,25</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146946273"/>
                  </a:ext>
                </a:extLst>
              </a:tr>
              <a:tr h="325734">
                <a:tc>
                  <a:txBody>
                    <a:bodyPr/>
                    <a:lstStyle/>
                    <a:p>
                      <a:pPr algn="ctr">
                        <a:lnSpc>
                          <a:spcPct val="107000"/>
                        </a:lnSpc>
                        <a:spcAft>
                          <a:spcPts val="0"/>
                        </a:spcAft>
                      </a:pPr>
                      <a:r>
                        <a:rPr lang="es-EC" sz="1600">
                          <a:effectLst/>
                        </a:rPr>
                        <a:t>2014</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22%</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128.000,00</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134.002,18</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29.480,48</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157.480,48</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4669347"/>
                  </a:ext>
                </a:extLst>
              </a:tr>
              <a:tr h="325734">
                <a:tc>
                  <a:txBody>
                    <a:bodyPr/>
                    <a:lstStyle/>
                    <a:p>
                      <a:pPr algn="ctr">
                        <a:lnSpc>
                          <a:spcPct val="107000"/>
                        </a:lnSpc>
                        <a:spcAft>
                          <a:spcPts val="0"/>
                        </a:spcAft>
                      </a:pPr>
                      <a:r>
                        <a:rPr lang="es-EC" sz="1600">
                          <a:effectLst/>
                        </a:rPr>
                        <a:t>2015</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22%</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139.000,00</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a:t>
                      </a: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139.000,00</a:t>
                      </a:r>
                      <a:endParaRPr lang="es-EC"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265229282"/>
                  </a:ext>
                </a:extLst>
              </a:tr>
              <a:tr h="325734">
                <a:tc gridSpan="2">
                  <a:txBody>
                    <a:bodyPr/>
                    <a:lstStyle/>
                    <a:p>
                      <a:pPr algn="ctr">
                        <a:lnSpc>
                          <a:spcPct val="107000"/>
                        </a:lnSpc>
                        <a:spcAft>
                          <a:spcPts val="0"/>
                        </a:spcAft>
                      </a:pPr>
                      <a:r>
                        <a:rPr lang="es-EC" sz="1600" b="1" dirty="0">
                          <a:effectLst/>
                        </a:rPr>
                        <a:t>TOTAL</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07000"/>
                        </a:lnSpc>
                        <a:spcAft>
                          <a:spcPts val="0"/>
                        </a:spcAft>
                      </a:pPr>
                      <a:r>
                        <a:rPr lang="es-EC" sz="1600" b="1" dirty="0">
                          <a:effectLst/>
                        </a:rPr>
                        <a:t>697.000,00</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566.884,22</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125.063,33</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822.063,33</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852175773"/>
                  </a:ext>
                </a:extLst>
              </a:tr>
              <a:tr h="669846">
                <a:tc gridSpan="2">
                  <a:txBody>
                    <a:bodyPr/>
                    <a:lstStyle/>
                    <a:p>
                      <a:pPr algn="ctr">
                        <a:lnSpc>
                          <a:spcPct val="107000"/>
                        </a:lnSpc>
                        <a:spcAft>
                          <a:spcPts val="0"/>
                        </a:spcAft>
                      </a:pPr>
                      <a:r>
                        <a:rPr lang="es-EC" sz="1400" b="1" dirty="0">
                          <a:effectLst/>
                        </a:rPr>
                        <a:t>PARTICIPACIÓN</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07000"/>
                        </a:lnSpc>
                        <a:spcAft>
                          <a:spcPts val="0"/>
                        </a:spcAft>
                      </a:pPr>
                      <a:r>
                        <a:rPr lang="es-EC" sz="1600" b="1" dirty="0">
                          <a:effectLst/>
                        </a:rPr>
                        <a:t>85%</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pPr>
                      <a:endParaRPr lang="es-EC" sz="1600" b="1"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15%</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b="1" dirty="0">
                          <a:effectLst/>
                        </a:rPr>
                        <a:t>100%</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053348662"/>
                  </a:ext>
                </a:extLst>
              </a:tr>
            </a:tbl>
          </a:graphicData>
        </a:graphic>
      </p:graphicFrame>
      <p:graphicFrame>
        <p:nvGraphicFramePr>
          <p:cNvPr id="3" name="Diagrama 2">
            <a:extLst>
              <a:ext uri="{FF2B5EF4-FFF2-40B4-BE49-F238E27FC236}">
                <a16:creationId xmlns:a16="http://schemas.microsoft.com/office/drawing/2014/main" id="{551A0FB9-750B-46AA-AE8E-D723ACFB34FC}"/>
              </a:ext>
            </a:extLst>
          </p:cNvPr>
          <p:cNvGraphicFramePr/>
          <p:nvPr>
            <p:extLst>
              <p:ext uri="{D42A27DB-BD31-4B8C-83A1-F6EECF244321}">
                <p14:modId xmlns:p14="http://schemas.microsoft.com/office/powerpoint/2010/main" val="2500318642"/>
              </p:ext>
            </p:extLst>
          </p:nvPr>
        </p:nvGraphicFramePr>
        <p:xfrm>
          <a:off x="144391" y="378726"/>
          <a:ext cx="3963432" cy="6628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1550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BA88197-FF88-463F-8133-73AAB7C12CB3}"/>
              </a:ext>
            </a:extLst>
          </p:cNvPr>
          <p:cNvSpPr/>
          <p:nvPr/>
        </p:nvSpPr>
        <p:spPr>
          <a:xfrm>
            <a:off x="1720607" y="266946"/>
            <a:ext cx="6096000" cy="873572"/>
          </a:xfrm>
          <a:prstGeom prst="rect">
            <a:avLst/>
          </a:prstGeom>
        </p:spPr>
        <p:txBody>
          <a:bodyPr>
            <a:spAutoFit/>
          </a:bodyPr>
          <a:lstStyle/>
          <a:p>
            <a:pPr>
              <a:lnSpc>
                <a:spcPct val="150000"/>
              </a:lnSpc>
              <a:spcAft>
                <a:spcPts val="1000"/>
              </a:spcAft>
            </a:pPr>
            <a:r>
              <a:rPr lang="es-EC" b="1" dirty="0">
                <a:latin typeface="Times New Roman" panose="02020603050405020304" pitchFamily="18" charset="0"/>
                <a:ea typeface="Times New Roman" panose="02020603050405020304" pitchFamily="18" charset="0"/>
              </a:rPr>
              <a:t>Aplicación de los incentivos tributarios del COPCI de las PYMES Agroindustriales en el cantón Rumiñahui</a:t>
            </a:r>
            <a:endParaRPr lang="es-EC" sz="1100" i="1" dirty="0">
              <a:effectLst/>
              <a:latin typeface="Times New Roman" panose="02020603050405020304" pitchFamily="18" charset="0"/>
              <a:ea typeface="Times New Roman" panose="02020603050405020304" pitchFamily="18" charset="0"/>
            </a:endParaRPr>
          </a:p>
        </p:txBody>
      </p:sp>
      <p:graphicFrame>
        <p:nvGraphicFramePr>
          <p:cNvPr id="5" name="Tabla 4">
            <a:extLst>
              <a:ext uri="{FF2B5EF4-FFF2-40B4-BE49-F238E27FC236}">
                <a16:creationId xmlns:a16="http://schemas.microsoft.com/office/drawing/2014/main" id="{9FE4AF7D-B2A5-4654-A14D-2A7E354C5AFA}"/>
              </a:ext>
            </a:extLst>
          </p:cNvPr>
          <p:cNvGraphicFramePr>
            <a:graphicFrameLocks noGrp="1"/>
          </p:cNvGraphicFramePr>
          <p:nvPr>
            <p:extLst>
              <p:ext uri="{D42A27DB-BD31-4B8C-83A1-F6EECF244321}">
                <p14:modId xmlns:p14="http://schemas.microsoft.com/office/powerpoint/2010/main" val="2539490307"/>
              </p:ext>
            </p:extLst>
          </p:nvPr>
        </p:nvGraphicFramePr>
        <p:xfrm>
          <a:off x="1009651" y="1301545"/>
          <a:ext cx="7034420" cy="5004008"/>
        </p:xfrm>
        <a:graphic>
          <a:graphicData uri="http://schemas.openxmlformats.org/drawingml/2006/table">
            <a:tbl>
              <a:tblPr firstRow="1" firstCol="1" bandRow="1">
                <a:tableStyleId>{74C1A8A3-306A-4EB7-A6B1-4F7E0EB9C5D6}</a:tableStyleId>
              </a:tblPr>
              <a:tblGrid>
                <a:gridCol w="1476646">
                  <a:extLst>
                    <a:ext uri="{9D8B030D-6E8A-4147-A177-3AD203B41FA5}">
                      <a16:colId xmlns:a16="http://schemas.microsoft.com/office/drawing/2014/main" val="3915846015"/>
                    </a:ext>
                  </a:extLst>
                </a:gridCol>
                <a:gridCol w="2763777">
                  <a:extLst>
                    <a:ext uri="{9D8B030D-6E8A-4147-A177-3AD203B41FA5}">
                      <a16:colId xmlns:a16="http://schemas.microsoft.com/office/drawing/2014/main" val="3610498984"/>
                    </a:ext>
                  </a:extLst>
                </a:gridCol>
                <a:gridCol w="2793997">
                  <a:extLst>
                    <a:ext uri="{9D8B030D-6E8A-4147-A177-3AD203B41FA5}">
                      <a16:colId xmlns:a16="http://schemas.microsoft.com/office/drawing/2014/main" val="1364877738"/>
                    </a:ext>
                  </a:extLst>
                </a:gridCol>
              </a:tblGrid>
              <a:tr h="287399">
                <a:tc gridSpan="3">
                  <a:txBody>
                    <a:bodyPr/>
                    <a:lstStyle/>
                    <a:p>
                      <a:pPr algn="ctr">
                        <a:lnSpc>
                          <a:spcPct val="107000"/>
                        </a:lnSpc>
                        <a:spcAft>
                          <a:spcPts val="0"/>
                        </a:spcAft>
                      </a:pPr>
                      <a:r>
                        <a:rPr lang="es-EC" sz="1800" dirty="0">
                          <a:effectLst/>
                        </a:rPr>
                        <a:t>En millones de dólares</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999517434"/>
                  </a:ext>
                </a:extLst>
              </a:tr>
              <a:tr h="883138">
                <a:tc>
                  <a:txBody>
                    <a:bodyPr/>
                    <a:lstStyle/>
                    <a:p>
                      <a:pPr algn="ctr">
                        <a:lnSpc>
                          <a:spcPct val="107000"/>
                        </a:lnSpc>
                        <a:spcAft>
                          <a:spcPts val="0"/>
                        </a:spcAft>
                      </a:pPr>
                      <a:r>
                        <a:rPr lang="es-EC" sz="1800" dirty="0">
                          <a:effectLst/>
                        </a:rPr>
                        <a:t>AÑO</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INCENTIVOS TRIBUARIOS COPCI ESTIMADO (SRI)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effectLst/>
                        </a:rPr>
                        <a:t>INCENTIVOS TRIBUTARIOS COPCI APLICADOS PYMES</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063882374"/>
                  </a:ext>
                </a:extLst>
              </a:tr>
              <a:tr h="287399">
                <a:tc>
                  <a:txBody>
                    <a:bodyPr/>
                    <a:lstStyle/>
                    <a:p>
                      <a:pPr algn="ctr">
                        <a:lnSpc>
                          <a:spcPct val="107000"/>
                        </a:lnSpc>
                        <a:spcAft>
                          <a:spcPts val="0"/>
                        </a:spcAft>
                      </a:pPr>
                      <a:r>
                        <a:rPr lang="es-EC" sz="1800">
                          <a:effectLst/>
                        </a:rPr>
                        <a:t>2010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0,00   </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0,00</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3021763"/>
                  </a:ext>
                </a:extLst>
              </a:tr>
              <a:tr h="591012">
                <a:tc>
                  <a:txBody>
                    <a:bodyPr/>
                    <a:lstStyle/>
                    <a:p>
                      <a:pPr algn="ctr">
                        <a:lnSpc>
                          <a:spcPct val="107000"/>
                        </a:lnSpc>
                        <a:spcAft>
                          <a:spcPts val="0"/>
                        </a:spcAft>
                      </a:pPr>
                      <a:r>
                        <a:rPr lang="es-EC" sz="1800">
                          <a:effectLst/>
                        </a:rPr>
                        <a:t>2011</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                                               94,24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0,00</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59171138"/>
                  </a:ext>
                </a:extLst>
              </a:tr>
              <a:tr h="591012">
                <a:tc>
                  <a:txBody>
                    <a:bodyPr/>
                    <a:lstStyle/>
                    <a:p>
                      <a:pPr algn="ctr">
                        <a:lnSpc>
                          <a:spcPct val="107000"/>
                        </a:lnSpc>
                        <a:spcAft>
                          <a:spcPts val="0"/>
                        </a:spcAft>
                      </a:pPr>
                      <a:r>
                        <a:rPr lang="es-EC" sz="1800">
                          <a:effectLst/>
                        </a:rPr>
                        <a:t>2012</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                                             217,80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0,00</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356603038"/>
                  </a:ext>
                </a:extLst>
              </a:tr>
              <a:tr h="591012">
                <a:tc>
                  <a:txBody>
                    <a:bodyPr/>
                    <a:lstStyle/>
                    <a:p>
                      <a:pPr algn="ctr">
                        <a:lnSpc>
                          <a:spcPct val="107000"/>
                        </a:lnSpc>
                        <a:spcAft>
                          <a:spcPts val="0"/>
                        </a:spcAft>
                      </a:pPr>
                      <a:r>
                        <a:rPr lang="es-EC" sz="1800">
                          <a:effectLst/>
                        </a:rPr>
                        <a:t>2013</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                                             358,08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0,00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83961411"/>
                  </a:ext>
                </a:extLst>
              </a:tr>
              <a:tr h="591012">
                <a:tc>
                  <a:txBody>
                    <a:bodyPr/>
                    <a:lstStyle/>
                    <a:p>
                      <a:pPr algn="ctr">
                        <a:lnSpc>
                          <a:spcPct val="107000"/>
                        </a:lnSpc>
                        <a:spcAft>
                          <a:spcPts val="0"/>
                        </a:spcAft>
                      </a:pPr>
                      <a:r>
                        <a:rPr lang="es-EC" sz="1800">
                          <a:effectLst/>
                        </a:rPr>
                        <a:t>2014</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                                               15,10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0,00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110931091"/>
                  </a:ext>
                </a:extLst>
              </a:tr>
              <a:tr h="591012">
                <a:tc>
                  <a:txBody>
                    <a:bodyPr/>
                    <a:lstStyle/>
                    <a:p>
                      <a:pPr algn="ctr">
                        <a:lnSpc>
                          <a:spcPct val="107000"/>
                        </a:lnSpc>
                        <a:spcAft>
                          <a:spcPts val="0"/>
                        </a:spcAft>
                      </a:pPr>
                      <a:r>
                        <a:rPr lang="es-EC" sz="1800">
                          <a:effectLst/>
                        </a:rPr>
                        <a:t>2015</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                                             128,10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0,00</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10175343"/>
                  </a:ext>
                </a:extLst>
              </a:tr>
              <a:tr h="591012">
                <a:tc>
                  <a:txBody>
                    <a:bodyPr/>
                    <a:lstStyle/>
                    <a:p>
                      <a:pPr algn="ctr">
                        <a:lnSpc>
                          <a:spcPct val="107000"/>
                        </a:lnSpc>
                        <a:spcAft>
                          <a:spcPts val="0"/>
                        </a:spcAft>
                      </a:pPr>
                      <a:r>
                        <a:rPr lang="es-EC" sz="1800">
                          <a:effectLst/>
                        </a:rPr>
                        <a:t>TOTAL</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a:effectLst/>
                        </a:rPr>
                        <a:t>                                            813,32 </a:t>
                      </a:r>
                      <a:endParaRPr lang="es-EC"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800" dirty="0">
                          <a:effectLst/>
                        </a:rPr>
                        <a:t>0,00</a:t>
                      </a:r>
                      <a:endParaRPr lang="es-EC"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60511453"/>
                  </a:ext>
                </a:extLst>
              </a:tr>
            </a:tbl>
          </a:graphicData>
        </a:graphic>
      </p:graphicFrame>
      <p:pic>
        <p:nvPicPr>
          <p:cNvPr id="1026" name="Picture 2" descr="Resultado de imagen para pymes">
            <a:extLst>
              <a:ext uri="{FF2B5EF4-FFF2-40B4-BE49-F238E27FC236}">
                <a16:creationId xmlns:a16="http://schemas.microsoft.com/office/drawing/2014/main" id="{95AA04E0-757F-4765-B5A3-C0FD3A6F1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073" y="1907748"/>
            <a:ext cx="3399597" cy="301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442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726CB6-4440-4AEA-B6EF-A04B0CC4B112}"/>
              </a:ext>
            </a:extLst>
          </p:cNvPr>
          <p:cNvSpPr>
            <a:spLocks noGrp="1"/>
          </p:cNvSpPr>
          <p:nvPr>
            <p:ph type="title"/>
          </p:nvPr>
        </p:nvSpPr>
        <p:spPr>
          <a:xfrm>
            <a:off x="816864" y="211850"/>
            <a:ext cx="9720072" cy="1499616"/>
          </a:xfrm>
        </p:spPr>
        <p:txBody>
          <a:bodyPr>
            <a:normAutofit/>
          </a:bodyPr>
          <a:lstStyle/>
          <a:p>
            <a:r>
              <a:rPr lang="es-EC" sz="2800" b="1" dirty="0">
                <a:latin typeface="Times New Roman" panose="02020603050405020304" pitchFamily="18" charset="0"/>
                <a:cs typeface="Times New Roman" panose="02020603050405020304" pitchFamily="18" charset="0"/>
              </a:rPr>
              <a:t>Tipo impositivo efectivo (TIE)</a:t>
            </a:r>
            <a:br>
              <a:rPr lang="es-EC" sz="2800" b="1" dirty="0">
                <a:latin typeface="Times New Roman" panose="02020603050405020304" pitchFamily="18" charset="0"/>
                <a:cs typeface="Times New Roman" panose="02020603050405020304" pitchFamily="18" charset="0"/>
              </a:rPr>
            </a:br>
            <a:endParaRPr lang="es-EC" sz="2800" dirty="0">
              <a:latin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B0C5EECF-529F-447E-8022-F7DBD299852A}"/>
              </a:ext>
            </a:extLst>
          </p:cNvPr>
          <p:cNvSpPr/>
          <p:nvPr/>
        </p:nvSpPr>
        <p:spPr>
          <a:xfrm>
            <a:off x="816864" y="920846"/>
            <a:ext cx="5461106" cy="646331"/>
          </a:xfrm>
          <a:prstGeom prst="rect">
            <a:avLst/>
          </a:prstGeom>
        </p:spPr>
        <p:txBody>
          <a:bodyPr wrap="square">
            <a:spAutoFit/>
          </a:bodyPr>
          <a:lstStyle/>
          <a:p>
            <a:r>
              <a:rPr lang="es-EC" dirty="0">
                <a:latin typeface="Times New Roman" panose="02020603050405020304" pitchFamily="18" charset="0"/>
                <a:ea typeface="Times New Roman" panose="02020603050405020304" pitchFamily="18" charset="0"/>
              </a:rPr>
              <a:t>En 15 de febrero de 2015 el Servicio de Renta Internas emite la Resolución N° NAC-DGERCGC17-00000121 </a:t>
            </a:r>
            <a:endParaRPr lang="es-EC" dirty="0"/>
          </a:p>
        </p:txBody>
      </p:sp>
      <p:pic>
        <p:nvPicPr>
          <p:cNvPr id="2050" name="Picture 2" descr="Resultado de imagen para sri">
            <a:extLst>
              <a:ext uri="{FF2B5EF4-FFF2-40B4-BE49-F238E27FC236}">
                <a16:creationId xmlns:a16="http://schemas.microsoft.com/office/drawing/2014/main" id="{A797D9CE-6469-4444-92E5-3C320165E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64" y="2054002"/>
            <a:ext cx="1165578" cy="116557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38AE12E7-61C5-45E7-A120-595AA005ACD4}"/>
                  </a:ext>
                </a:extLst>
              </p:cNvPr>
              <p:cNvSpPr/>
              <p:nvPr/>
            </p:nvSpPr>
            <p:spPr>
              <a:xfrm>
                <a:off x="291549" y="3429000"/>
                <a:ext cx="8681001" cy="2467342"/>
              </a:xfrm>
              <a:prstGeom prst="rect">
                <a:avLst/>
              </a:prstGeom>
            </p:spPr>
            <p:txBody>
              <a:bodyPr wrap="square">
                <a:spAutoFit/>
              </a:bodyPr>
              <a:lstStyle/>
              <a:p>
                <a:pPr algn="ctr">
                  <a:spcAft>
                    <a:spcPts val="1000"/>
                  </a:spcAft>
                </a:pPr>
                <a:r>
                  <a:rPr lang="es-EC" sz="2800" b="1" dirty="0">
                    <a:latin typeface="Times New Roman" panose="02020603050405020304" pitchFamily="18" charset="0"/>
                    <a:ea typeface="Times New Roman" panose="02020603050405020304" pitchFamily="18" charset="0"/>
                  </a:rPr>
                  <a:t>Fórmula para el cálculo del Valor a devolver el anticipo del impuesto a la renta</a:t>
                </a:r>
                <a:endParaRPr lang="es-EC" sz="2800" b="1" i="1" dirty="0">
                  <a:effectLst/>
                  <a:latin typeface="Times New Roman" panose="02020603050405020304" pitchFamily="18" charset="0"/>
                  <a:ea typeface="Times New Roman" panose="02020603050405020304" pitchFamily="18" charset="0"/>
                </a:endParaRPr>
              </a:p>
              <a:p>
                <a:pPr indent="252095" algn="just">
                  <a:lnSpc>
                    <a:spcPct val="200000"/>
                  </a:lnSpc>
                  <a:spcAft>
                    <a:spcPts val="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Times New Roman" panose="02020603050405020304" pitchFamily="18" charset="0"/>
                        </a:rPr>
                        <m:t>𝑇𝐼𝐸</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𝑖𝑛𝑑𝑖𝑣𝑖𝑑𝑢𝑎𝑙</m:t>
                      </m:r>
                      <m:r>
                        <a:rPr lang="es-EC" i="1">
                          <a:latin typeface="Cambria Math" panose="02040503050406030204" pitchFamily="18" charset="0"/>
                          <a:ea typeface="Times New Roman" panose="02020603050405020304" pitchFamily="18" charset="0"/>
                        </a:rPr>
                        <m:t>=</m:t>
                      </m:r>
                      <m:r>
                        <a:rPr lang="es-EC">
                          <a:latin typeface="Cambria Math" panose="02040503050406030204" pitchFamily="18" charset="0"/>
                          <a:ea typeface="Times New Roman" panose="02020603050405020304" pitchFamily="18" charset="0"/>
                        </a:rPr>
                        <m:t>(</m:t>
                      </m:r>
                      <m:r>
                        <a:rPr lang="es-EC" i="1">
                          <a:latin typeface="Cambria Math" panose="02040503050406030204" pitchFamily="18" charset="0"/>
                          <a:ea typeface="Times New Roman" panose="02020603050405020304" pitchFamily="18" charset="0"/>
                        </a:rPr>
                        <m:t>𝐴𝑛𝑡𝑖𝑐𝑖𝑝𝑜</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𝑝𝑎𝑔𝑎𝑑𝑜</m:t>
                      </m:r>
                      <m:r>
                        <a:rPr lang="es-EC">
                          <a:latin typeface="Cambria Math" panose="02040503050406030204" pitchFamily="18" charset="0"/>
                          <a:ea typeface="Times New Roman" panose="02020603050405020304" pitchFamily="18" charset="0"/>
                        </a:rPr>
                        <m:t>)/(</m:t>
                      </m:r>
                      <m:r>
                        <a:rPr lang="es-EC" i="1">
                          <a:latin typeface="Cambria Math" panose="02040503050406030204" pitchFamily="18" charset="0"/>
                          <a:ea typeface="Times New Roman" panose="02020603050405020304" pitchFamily="18" charset="0"/>
                        </a:rPr>
                        <m:t>𝐼𝑛𝑔𝑟𝑒𝑠𝑜𝑠</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𝑎𝑛𝑢𝑎𝑙𝑒𝑠</m:t>
                      </m:r>
                      <m:r>
                        <a:rPr lang="es-EC">
                          <a:latin typeface="Cambria Math" panose="02040503050406030204" pitchFamily="18" charset="0"/>
                          <a:ea typeface="Times New Roman" panose="02020603050405020304" pitchFamily="18" charset="0"/>
                        </a:rPr>
                        <m:t>)</m:t>
                      </m:r>
                    </m:oMath>
                  </m:oMathPara>
                </a14:m>
                <a:endParaRPr lang="es-EC" dirty="0">
                  <a:effectLst/>
                  <a:latin typeface="Times New Roman" panose="02020603050405020304" pitchFamily="18" charset="0"/>
                  <a:ea typeface="Times New Roman" panose="02020603050405020304" pitchFamily="18" charset="0"/>
                </a:endParaRPr>
              </a:p>
              <a:p>
                <a:pPr indent="252095" algn="just">
                  <a:lnSpc>
                    <a:spcPct val="200000"/>
                  </a:lnSpc>
                  <a:spcAft>
                    <a:spcPts val="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Times New Roman" panose="02020603050405020304" pitchFamily="18" charset="0"/>
                        </a:rPr>
                        <m:t>(</m:t>
                      </m:r>
                      <m:r>
                        <a:rPr lang="es-EC" i="1">
                          <a:latin typeface="Cambria Math" panose="02040503050406030204" pitchFamily="18" charset="0"/>
                          <a:ea typeface="Times New Roman" panose="02020603050405020304" pitchFamily="18" charset="0"/>
                        </a:rPr>
                        <m:t>𝑇𝐼𝐸</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𝑖𝑛𝑑𝑖𝑣𝑖𝑑𝑢𝑎𝑙</m:t>
                      </m:r>
                      <m:r>
                        <a:rPr lang="es-EC" i="1">
                          <a:latin typeface="Cambria Math" panose="02040503050406030204" pitchFamily="18" charset="0"/>
                          <a:ea typeface="Times New Roman" panose="02020603050405020304" pitchFamily="18" charset="0"/>
                        </a:rPr>
                        <m:t>−</m:t>
                      </m:r>
                      <m:r>
                        <a:rPr lang="es-EC" i="1">
                          <a:latin typeface="Cambria Math" panose="02040503050406030204" pitchFamily="18" charset="0"/>
                          <a:ea typeface="Times New Roman" panose="02020603050405020304" pitchFamily="18" charset="0"/>
                        </a:rPr>
                        <m:t>𝑇𝐼𝐸</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𝑝𝑟𝑜𝑚𝑒𝑑𝑖𝑜</m:t>
                      </m:r>
                      <m:r>
                        <a:rPr lang="es-EC" i="1">
                          <a:latin typeface="Cambria Math" panose="02040503050406030204" pitchFamily="18" charset="0"/>
                          <a:ea typeface="Times New Roman" panose="02020603050405020304" pitchFamily="18" charset="0"/>
                        </a:rPr>
                        <m:t>)∗</m:t>
                      </m:r>
                      <m:r>
                        <a:rPr lang="es-EC" i="1">
                          <a:latin typeface="Cambria Math" panose="02040503050406030204" pitchFamily="18" charset="0"/>
                          <a:ea typeface="Times New Roman" panose="02020603050405020304" pitchFamily="18" charset="0"/>
                        </a:rPr>
                        <m:t>𝐼𝑛𝑔𝑟𝑒𝑠𝑜𝑠</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𝑎𝑛𝑢𝑎𝑙𝑒𝑠</m:t>
                      </m:r>
                      <m:r>
                        <a:rPr lang="es-EC" i="1">
                          <a:latin typeface="Cambria Math" panose="02040503050406030204" pitchFamily="18" charset="0"/>
                          <a:ea typeface="Times New Roman" panose="02020603050405020304" pitchFamily="18" charset="0"/>
                        </a:rPr>
                        <m:t>=</m:t>
                      </m:r>
                      <m:r>
                        <a:rPr lang="es-EC" i="1">
                          <a:latin typeface="Cambria Math" panose="02040503050406030204" pitchFamily="18" charset="0"/>
                          <a:ea typeface="Times New Roman" panose="02020603050405020304" pitchFamily="18" charset="0"/>
                        </a:rPr>
                        <m:t>𝑉𝑎𝑙𝑜𝑟</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𝑚𝑖𝑛𝑖𝑚𝑜</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𝑑𝑒</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𝑐𝑎𝑙𝑐𝑢𝑙𝑜</m:t>
                      </m:r>
                    </m:oMath>
                  </m:oMathPara>
                </a14:m>
                <a:endParaRPr lang="es-EC" dirty="0">
                  <a:effectLst/>
                  <a:latin typeface="Times New Roman" panose="02020603050405020304" pitchFamily="18" charset="0"/>
                  <a:ea typeface="Times New Roman" panose="02020603050405020304" pitchFamily="18" charset="0"/>
                </a:endParaRPr>
              </a:p>
              <a:p>
                <a:pPr>
                  <a:spcAft>
                    <a:spcPts val="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Times New Roman" panose="02020603050405020304" pitchFamily="18" charset="0"/>
                        </a:rPr>
                        <m:t>𝐴𝑛𝑡𝑖𝑐𝑖𝑝𝑜</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𝑝𝑎𝑔𝑎𝑑𝑜</m:t>
                      </m:r>
                      <m:r>
                        <a:rPr lang="es-EC" i="1">
                          <a:latin typeface="Cambria Math" panose="02040503050406030204" pitchFamily="18" charset="0"/>
                          <a:ea typeface="Times New Roman" panose="02020603050405020304" pitchFamily="18" charset="0"/>
                        </a:rPr>
                        <m:t>−</m:t>
                      </m:r>
                      <m:r>
                        <a:rPr lang="es-EC" i="1">
                          <a:latin typeface="Cambria Math" panose="02040503050406030204" pitchFamily="18" charset="0"/>
                          <a:ea typeface="Times New Roman" panose="02020603050405020304" pitchFamily="18" charset="0"/>
                        </a:rPr>
                        <m:t>𝑉𝑎𝑙𝑜𝑟</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𝑚𝑖𝑛𝑖𝑚𝑜</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𝑑𝑒</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𝑐𝑎𝑙𝑐𝑢𝑙𝑜</m:t>
                      </m:r>
                      <m:r>
                        <a:rPr lang="es-EC" i="1">
                          <a:latin typeface="Cambria Math" panose="02040503050406030204" pitchFamily="18" charset="0"/>
                          <a:ea typeface="Times New Roman" panose="02020603050405020304" pitchFamily="18" charset="0"/>
                        </a:rPr>
                        <m:t>=</m:t>
                      </m:r>
                      <m:r>
                        <a:rPr lang="es-EC" i="1">
                          <a:latin typeface="Cambria Math" panose="02040503050406030204" pitchFamily="18" charset="0"/>
                          <a:ea typeface="Times New Roman" panose="02020603050405020304" pitchFamily="18" charset="0"/>
                        </a:rPr>
                        <m:t>𝑉𝑎𝑙𝑜𝑟</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𝑎</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𝑑𝑒𝑣𝑜𝑙𝑣𝑒𝑟</m:t>
                      </m:r>
                    </m:oMath>
                  </m:oMathPara>
                </a14:m>
                <a:endParaRPr lang="es-EC" dirty="0">
                  <a:effectLst/>
                  <a:latin typeface="Times New Roman" panose="02020603050405020304" pitchFamily="18" charset="0"/>
                  <a:ea typeface="Times New Roman" panose="02020603050405020304" pitchFamily="18" charset="0"/>
                </a:endParaRPr>
              </a:p>
            </p:txBody>
          </p:sp>
        </mc:Choice>
        <mc:Fallback xmlns="">
          <p:sp>
            <p:nvSpPr>
              <p:cNvPr id="3" name="Rectángulo 2">
                <a:extLst>
                  <a:ext uri="{FF2B5EF4-FFF2-40B4-BE49-F238E27FC236}">
                    <a16:creationId xmlns:a16="http://schemas.microsoft.com/office/drawing/2014/main" id="{38AE12E7-61C5-45E7-A120-595AA005ACD4}"/>
                  </a:ext>
                </a:extLst>
              </p:cNvPr>
              <p:cNvSpPr>
                <a:spLocks noRot="1" noChangeAspect="1" noMove="1" noResize="1" noEditPoints="1" noAdjustHandles="1" noChangeArrowheads="1" noChangeShapeType="1" noTextEdit="1"/>
              </p:cNvSpPr>
              <p:nvPr/>
            </p:nvSpPr>
            <p:spPr>
              <a:xfrm>
                <a:off x="291549" y="3429000"/>
                <a:ext cx="8681001" cy="2467342"/>
              </a:xfrm>
              <a:prstGeom prst="rect">
                <a:avLst/>
              </a:prstGeom>
              <a:blipFill>
                <a:blip r:embed="rId3"/>
                <a:stretch>
                  <a:fillRect l="-702" t="-2723" r="-1896" b="-1485"/>
                </a:stretch>
              </a:blipFill>
            </p:spPr>
            <p:txBody>
              <a:bodyPr/>
              <a:lstStyle/>
              <a:p>
                <a:r>
                  <a:rPr lang="es-EC">
                    <a:noFill/>
                  </a:rPr>
                  <a:t> </a:t>
                </a:r>
              </a:p>
            </p:txBody>
          </p:sp>
        </mc:Fallback>
      </mc:AlternateContent>
      <p:sp>
        <p:nvSpPr>
          <p:cNvPr id="5" name="Rectángulo 4">
            <a:extLst>
              <a:ext uri="{FF2B5EF4-FFF2-40B4-BE49-F238E27FC236}">
                <a16:creationId xmlns:a16="http://schemas.microsoft.com/office/drawing/2014/main" id="{0D51936C-0EEC-44FD-A36A-2BCC32969CD9}"/>
              </a:ext>
            </a:extLst>
          </p:cNvPr>
          <p:cNvSpPr/>
          <p:nvPr/>
        </p:nvSpPr>
        <p:spPr>
          <a:xfrm>
            <a:off x="2012258" y="1896141"/>
            <a:ext cx="6096000" cy="1323439"/>
          </a:xfrm>
          <a:prstGeom prst="rect">
            <a:avLst/>
          </a:prstGeom>
        </p:spPr>
        <p:txBody>
          <a:bodyPr>
            <a:spAutoFit/>
          </a:bodyPr>
          <a:lstStyle/>
          <a:p>
            <a:pPr algn="just"/>
            <a:r>
              <a:rPr lang="es-EC" sz="2000" dirty="0">
                <a:latin typeface="Times New Roman" panose="02020603050405020304" pitchFamily="18" charset="0"/>
                <a:ea typeface="Times New Roman" panose="02020603050405020304" pitchFamily="18" charset="0"/>
              </a:rPr>
              <a:t>Se considera como un incentivo la devolución del anticipo del impuesto a la renta, cuando su ejercicio económico respectivo se haya visto afectado y este supere el impuesto causado</a:t>
            </a:r>
            <a:endParaRPr lang="es-EC" sz="2000" dirty="0"/>
          </a:p>
        </p:txBody>
      </p:sp>
      <p:graphicFrame>
        <p:nvGraphicFramePr>
          <p:cNvPr id="6" name="Diagrama 5">
            <a:extLst>
              <a:ext uri="{FF2B5EF4-FFF2-40B4-BE49-F238E27FC236}">
                <a16:creationId xmlns:a16="http://schemas.microsoft.com/office/drawing/2014/main" id="{20E85DAB-4381-47BE-9CD4-98493D629D9D}"/>
              </a:ext>
            </a:extLst>
          </p:cNvPr>
          <p:cNvGraphicFramePr/>
          <p:nvPr>
            <p:extLst>
              <p:ext uri="{D42A27DB-BD31-4B8C-83A1-F6EECF244321}">
                <p14:modId xmlns:p14="http://schemas.microsoft.com/office/powerpoint/2010/main" val="3816296224"/>
              </p:ext>
            </p:extLst>
          </p:nvPr>
        </p:nvGraphicFramePr>
        <p:xfrm>
          <a:off x="8030816" y="1567177"/>
          <a:ext cx="4448313" cy="4443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979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F428C-E184-4E55-BD56-54129B70561C}"/>
              </a:ext>
            </a:extLst>
          </p:cNvPr>
          <p:cNvSpPr>
            <a:spLocks noGrp="1"/>
          </p:cNvSpPr>
          <p:nvPr>
            <p:ph type="title"/>
          </p:nvPr>
        </p:nvSpPr>
        <p:spPr>
          <a:xfrm>
            <a:off x="1063884" y="-40205"/>
            <a:ext cx="9720072" cy="1499616"/>
          </a:xfrm>
        </p:spPr>
        <p:txBody>
          <a:bodyPr>
            <a:normAutofit/>
          </a:bodyPr>
          <a:lstStyle/>
          <a:p>
            <a:pPr lvl="2"/>
            <a:r>
              <a:rPr lang="es-EC" sz="3200" b="1" dirty="0">
                <a:latin typeface="Times New Roman" panose="02020603050405020304" pitchFamily="18" charset="0"/>
                <a:cs typeface="Times New Roman" panose="02020603050405020304" pitchFamily="18" charset="0"/>
              </a:rPr>
              <a:t>Caso de aplicación a la empresa LA JUGO S.A.</a:t>
            </a:r>
            <a:br>
              <a:rPr lang="es-EC" sz="3200" b="1" dirty="0">
                <a:latin typeface="Times New Roman" panose="02020603050405020304" pitchFamily="18" charset="0"/>
                <a:cs typeface="Times New Roman" panose="02020603050405020304" pitchFamily="18" charset="0"/>
              </a:rPr>
            </a:br>
            <a:r>
              <a:rPr lang="es-EC" sz="2400" dirty="0">
                <a:latin typeface="Times New Roman" panose="02020603050405020304" pitchFamily="18" charset="0"/>
                <a:cs typeface="Times New Roman" panose="02020603050405020304" pitchFamily="18" charset="0"/>
              </a:rPr>
              <a:t> </a:t>
            </a:r>
            <a:br>
              <a:rPr lang="es-EC" sz="2400" dirty="0">
                <a:latin typeface="Times New Roman" panose="02020603050405020304" pitchFamily="18" charset="0"/>
                <a:cs typeface="Times New Roman" panose="02020603050405020304" pitchFamily="18" charset="0"/>
              </a:rPr>
            </a:br>
            <a:endParaRPr lang="es-EC" sz="2400" dirty="0">
              <a:latin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D6F6704C-263F-4DC4-B8E1-B4FF9ABD943C}"/>
              </a:ext>
            </a:extLst>
          </p:cNvPr>
          <p:cNvGraphicFramePr>
            <a:graphicFrameLocks noGrp="1"/>
          </p:cNvGraphicFramePr>
          <p:nvPr>
            <p:extLst>
              <p:ext uri="{D42A27DB-BD31-4B8C-83A1-F6EECF244321}">
                <p14:modId xmlns:p14="http://schemas.microsoft.com/office/powerpoint/2010/main" val="1406958939"/>
              </p:ext>
            </p:extLst>
          </p:nvPr>
        </p:nvGraphicFramePr>
        <p:xfrm>
          <a:off x="284043" y="1649159"/>
          <a:ext cx="6315540" cy="2788445"/>
        </p:xfrm>
        <a:graphic>
          <a:graphicData uri="http://schemas.openxmlformats.org/drawingml/2006/table">
            <a:tbl>
              <a:tblPr firstRow="1" firstCol="1" bandRow="1">
                <a:tableStyleId>{16D9F66E-5EB9-4882-86FB-DCBF35E3C3E4}</a:tableStyleId>
              </a:tblPr>
              <a:tblGrid>
                <a:gridCol w="3032870">
                  <a:extLst>
                    <a:ext uri="{9D8B030D-6E8A-4147-A177-3AD203B41FA5}">
                      <a16:colId xmlns:a16="http://schemas.microsoft.com/office/drawing/2014/main" val="2844176196"/>
                    </a:ext>
                  </a:extLst>
                </a:gridCol>
                <a:gridCol w="1672290">
                  <a:extLst>
                    <a:ext uri="{9D8B030D-6E8A-4147-A177-3AD203B41FA5}">
                      <a16:colId xmlns:a16="http://schemas.microsoft.com/office/drawing/2014/main" val="382684859"/>
                    </a:ext>
                  </a:extLst>
                </a:gridCol>
                <a:gridCol w="1610380">
                  <a:extLst>
                    <a:ext uri="{9D8B030D-6E8A-4147-A177-3AD203B41FA5}">
                      <a16:colId xmlns:a16="http://schemas.microsoft.com/office/drawing/2014/main" val="3275069460"/>
                    </a:ext>
                  </a:extLst>
                </a:gridCol>
              </a:tblGrid>
              <a:tr h="701961">
                <a:tc gridSpan="3">
                  <a:txBody>
                    <a:bodyPr/>
                    <a:lstStyle/>
                    <a:p>
                      <a:pPr algn="ctr">
                        <a:lnSpc>
                          <a:spcPct val="107000"/>
                        </a:lnSpc>
                        <a:spcAft>
                          <a:spcPts val="0"/>
                        </a:spcAft>
                      </a:pPr>
                      <a:r>
                        <a:rPr lang="es-EC" sz="1600" dirty="0">
                          <a:effectLst/>
                        </a:rPr>
                        <a:t>CÁLCULO DEVOLUCIÓN ANTICIPO IMPUESTO A LA RENTA EJERCICIO FISCAL 2016 LA JUGO S.A.</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377368132"/>
                  </a:ext>
                </a:extLst>
              </a:tr>
              <a:tr h="701961">
                <a:tc>
                  <a:txBody>
                    <a:bodyPr/>
                    <a:lstStyle/>
                    <a:p>
                      <a:pPr algn="ctr">
                        <a:lnSpc>
                          <a:spcPct val="107000"/>
                        </a:lnSpc>
                        <a:spcAft>
                          <a:spcPts val="0"/>
                        </a:spcAft>
                      </a:pPr>
                      <a:r>
                        <a:rPr lang="es-EC" sz="1600">
                          <a:effectLst/>
                        </a:rPr>
                        <a:t>CUENTAS </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rPr>
                        <a:t>FORMULARIO 101 </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rPr>
                        <a:t>VALOR </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601408831"/>
                  </a:ext>
                </a:extLst>
              </a:tr>
              <a:tr h="341281">
                <a:tc>
                  <a:txBody>
                    <a:bodyPr/>
                    <a:lstStyle/>
                    <a:p>
                      <a:pPr>
                        <a:lnSpc>
                          <a:spcPct val="107000"/>
                        </a:lnSpc>
                        <a:spcAft>
                          <a:spcPts val="0"/>
                        </a:spcAft>
                      </a:pPr>
                      <a:r>
                        <a:rPr lang="es-EC" sz="1600">
                          <a:effectLst/>
                        </a:rPr>
                        <a:t>INGRESOS ANUALES</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rPr>
                        <a:t>6999</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a:effectLst/>
                        </a:rPr>
                        <a:t> $ 1.858.202,34 </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670607507"/>
                  </a:ext>
                </a:extLst>
              </a:tr>
              <a:tr h="701961">
                <a:tc>
                  <a:txBody>
                    <a:bodyPr/>
                    <a:lstStyle/>
                    <a:p>
                      <a:pPr>
                        <a:lnSpc>
                          <a:spcPct val="107000"/>
                        </a:lnSpc>
                        <a:spcAft>
                          <a:spcPts val="0"/>
                        </a:spcAft>
                      </a:pPr>
                      <a:r>
                        <a:rPr lang="es-EC" sz="1600">
                          <a:effectLst/>
                        </a:rPr>
                        <a:t>IMPUESTO A LA RENTA CAUSADO</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rPr>
                        <a:t>849</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dirty="0">
                          <a:effectLst/>
                        </a:rPr>
                        <a:t> $     8.282,47 </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288193128"/>
                  </a:ext>
                </a:extLst>
              </a:tr>
              <a:tr h="341281">
                <a:tc>
                  <a:txBody>
                    <a:bodyPr/>
                    <a:lstStyle/>
                    <a:p>
                      <a:pPr>
                        <a:lnSpc>
                          <a:spcPct val="107000"/>
                        </a:lnSpc>
                        <a:spcAft>
                          <a:spcPts val="0"/>
                        </a:spcAft>
                      </a:pPr>
                      <a:r>
                        <a:rPr lang="es-EC" sz="1600">
                          <a:effectLst/>
                        </a:rPr>
                        <a:t>ANTICIPO PAGADO </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rPr>
                        <a:t>851</a:t>
                      </a:r>
                      <a:endParaRPr lang="es-EC"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dirty="0">
                          <a:effectLst/>
                        </a:rPr>
                        <a:t> $    12.551,71 </a:t>
                      </a:r>
                      <a:endParaRPr lang="es-EC"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589184365"/>
                  </a:ext>
                </a:extLst>
              </a:tr>
            </a:tbl>
          </a:graphicData>
        </a:graphic>
      </p:graphicFrame>
      <p:sp>
        <p:nvSpPr>
          <p:cNvPr id="5" name="Rectángulo 4">
            <a:extLst>
              <a:ext uri="{FF2B5EF4-FFF2-40B4-BE49-F238E27FC236}">
                <a16:creationId xmlns:a16="http://schemas.microsoft.com/office/drawing/2014/main" id="{2918C03D-21EC-427E-90EC-BA44FABA5806}"/>
              </a:ext>
            </a:extLst>
          </p:cNvPr>
          <p:cNvSpPr/>
          <p:nvPr/>
        </p:nvSpPr>
        <p:spPr>
          <a:xfrm>
            <a:off x="655105" y="1002828"/>
            <a:ext cx="6096000" cy="646331"/>
          </a:xfrm>
          <a:prstGeom prst="rect">
            <a:avLst/>
          </a:prstGeom>
        </p:spPr>
        <p:txBody>
          <a:bodyPr>
            <a:spAutoFit/>
          </a:bodyPr>
          <a:lstStyle/>
          <a:p>
            <a:pPr>
              <a:spcAft>
                <a:spcPts val="1000"/>
              </a:spcAft>
            </a:pPr>
            <a:r>
              <a:rPr lang="es-EC" b="1" dirty="0">
                <a:latin typeface="Times New Roman" panose="02020603050405020304" pitchFamily="18" charset="0"/>
                <a:ea typeface="Times New Roman" panose="02020603050405020304" pitchFamily="18" charset="0"/>
              </a:rPr>
              <a:t>Estado de Resultados Empresa LA JUGO S.A. Formulario 101(dato)</a:t>
            </a:r>
            <a:endParaRPr lang="es-EC" sz="1100" i="1"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91F4A901-1409-447F-B4A1-1D8312909BE0}"/>
                  </a:ext>
                </a:extLst>
              </p:cNvPr>
              <p:cNvSpPr/>
              <p:nvPr/>
            </p:nvSpPr>
            <p:spPr>
              <a:xfrm>
                <a:off x="6252464" y="2321874"/>
                <a:ext cx="6096000" cy="2313454"/>
              </a:xfrm>
              <a:prstGeom prst="rect">
                <a:avLst/>
              </a:prstGeom>
            </p:spPr>
            <p:txBody>
              <a:bodyPr>
                <a:spAutoFit/>
              </a:bodyPr>
              <a:lstStyle/>
              <a:p>
                <a:pPr algn="ctr">
                  <a:spcAft>
                    <a:spcPts val="1000"/>
                  </a:spcAft>
                </a:pPr>
                <a:r>
                  <a:rPr lang="es-EC" sz="2800" b="1" dirty="0">
                    <a:latin typeface="Times New Roman" panose="02020603050405020304" pitchFamily="18" charset="0"/>
                    <a:ea typeface="Times New Roman" panose="02020603050405020304" pitchFamily="18" charset="0"/>
                  </a:rPr>
                  <a:t> </a:t>
                </a:r>
                <a:r>
                  <a:rPr lang="es-EC" b="1" dirty="0">
                    <a:latin typeface="Times New Roman" panose="02020603050405020304" pitchFamily="18" charset="0"/>
                    <a:ea typeface="Times New Roman" panose="02020603050405020304" pitchFamily="18" charset="0"/>
                  </a:rPr>
                  <a:t>Aplicación Cálculo de TIE Empresa LA JUGO S.A.</a:t>
                </a:r>
                <a:endParaRPr lang="es-EC" i="1" dirty="0">
                  <a:effectLst/>
                  <a:latin typeface="Times New Roman" panose="02020603050405020304" pitchFamily="18" charset="0"/>
                  <a:ea typeface="Times New Roman" panose="02020603050405020304" pitchFamily="18" charset="0"/>
                </a:endParaRPr>
              </a:p>
              <a:p>
                <a:pPr indent="252095" algn="just">
                  <a:lnSpc>
                    <a:spcPct val="200000"/>
                  </a:lnSpc>
                  <a:spcAft>
                    <a:spcPts val="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Times New Roman" panose="02020603050405020304" pitchFamily="18" charset="0"/>
                        </a:rPr>
                        <m:t>𝑇𝐼𝐸</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𝑖𝑛𝑑𝑖𝑣𝑖𝑑𝑢𝑎𝑙</m:t>
                      </m:r>
                      <m:r>
                        <a:rPr lang="es-EC" i="1">
                          <a:latin typeface="Cambria Math" panose="02040503050406030204" pitchFamily="18" charset="0"/>
                          <a:ea typeface="Times New Roman" panose="02020603050405020304" pitchFamily="18" charset="0"/>
                        </a:rPr>
                        <m:t>=12.551,71</m:t>
                      </m:r>
                      <m:r>
                        <a:rPr lang="es-EC">
                          <a:latin typeface="Cambria Math" panose="02040503050406030204" pitchFamily="18" charset="0"/>
                          <a:ea typeface="Times New Roman" panose="02020603050405020304" pitchFamily="18" charset="0"/>
                        </a:rPr>
                        <m:t>/</m:t>
                      </m:r>
                      <m:r>
                        <a:rPr lang="es-EC" i="1">
                          <a:latin typeface="Cambria Math" panose="02040503050406030204" pitchFamily="18" charset="0"/>
                          <a:ea typeface="Times New Roman" panose="02020603050405020304" pitchFamily="18" charset="0"/>
                        </a:rPr>
                        <m:t>1.8258.202,34</m:t>
                      </m:r>
                    </m:oMath>
                  </m:oMathPara>
                </a14:m>
                <a:endParaRPr lang="es-EC" dirty="0">
                  <a:effectLst/>
                  <a:latin typeface="Times New Roman" panose="02020603050405020304" pitchFamily="18" charset="0"/>
                  <a:ea typeface="Times New Roman" panose="02020603050405020304" pitchFamily="18" charset="0"/>
                </a:endParaRPr>
              </a:p>
              <a:p>
                <a:pPr indent="252095" algn="just">
                  <a:lnSpc>
                    <a:spcPct val="200000"/>
                  </a:lnSpc>
                  <a:spcAft>
                    <a:spcPts val="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Times New Roman" panose="02020603050405020304" pitchFamily="18" charset="0"/>
                        </a:rPr>
                        <m:t>𝑇𝐼𝐸</m:t>
                      </m:r>
                      <m:r>
                        <a:rPr lang="es-EC" i="1">
                          <a:latin typeface="Cambria Math" panose="02040503050406030204" pitchFamily="18" charset="0"/>
                          <a:ea typeface="Times New Roman" panose="02020603050405020304" pitchFamily="18" charset="0"/>
                        </a:rPr>
                        <m:t> </m:t>
                      </m:r>
                      <m:r>
                        <a:rPr lang="es-EC" i="1">
                          <a:latin typeface="Cambria Math" panose="02040503050406030204" pitchFamily="18" charset="0"/>
                          <a:ea typeface="Times New Roman" panose="02020603050405020304" pitchFamily="18" charset="0"/>
                        </a:rPr>
                        <m:t>𝑖𝑛𝑑𝑖𝑣𝑖𝑑𝑢𝑎𝑙</m:t>
                      </m:r>
                      <m:r>
                        <a:rPr lang="es-EC" i="1">
                          <a:latin typeface="Cambria Math" panose="02040503050406030204" pitchFamily="18" charset="0"/>
                          <a:ea typeface="Times New Roman" panose="02020603050405020304" pitchFamily="18" charset="0"/>
                        </a:rPr>
                        <m:t>=0.68%</m:t>
                      </m:r>
                    </m:oMath>
                  </m:oMathPara>
                </a14:m>
                <a:endParaRPr lang="es-EC" dirty="0">
                  <a:effectLst/>
                  <a:latin typeface="Times New Roman" panose="02020603050405020304" pitchFamily="18" charset="0"/>
                  <a:ea typeface="Times New Roman" panose="02020603050405020304" pitchFamily="18" charset="0"/>
                </a:endParaRPr>
              </a:p>
              <a:p>
                <a:pPr indent="252095" algn="just">
                  <a:lnSpc>
                    <a:spcPct val="200000"/>
                  </a:lnSpc>
                  <a:spcAft>
                    <a:spcPts val="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Times New Roman" panose="02020603050405020304" pitchFamily="18" charset="0"/>
                        </a:rPr>
                        <m:t>0.</m:t>
                      </m:r>
                      <m:r>
                        <a:rPr lang="es-EC" b="0" i="1" smtClean="0">
                          <a:latin typeface="Cambria Math" panose="02040503050406030204" pitchFamily="18" charset="0"/>
                          <a:ea typeface="Times New Roman" panose="02020603050405020304" pitchFamily="18" charset="0"/>
                        </a:rPr>
                        <m:t>68</m:t>
                      </m:r>
                      <m:r>
                        <a:rPr lang="es-EC" i="1">
                          <a:latin typeface="Cambria Math" panose="02040503050406030204" pitchFamily="18" charset="0"/>
                          <a:ea typeface="Times New Roman" panose="02020603050405020304" pitchFamily="18" charset="0"/>
                        </a:rPr>
                        <m:t>−1.70= −1,02%</m:t>
                      </m:r>
                    </m:oMath>
                  </m:oMathPara>
                </a14:m>
                <a:endParaRPr lang="es-EC" dirty="0">
                  <a:effectLst/>
                  <a:latin typeface="Times New Roman" panose="02020603050405020304" pitchFamily="18" charset="0"/>
                  <a:ea typeface="Times New Roman" panose="02020603050405020304" pitchFamily="18" charset="0"/>
                </a:endParaRPr>
              </a:p>
            </p:txBody>
          </p:sp>
        </mc:Choice>
        <mc:Fallback xmlns="">
          <p:sp>
            <p:nvSpPr>
              <p:cNvPr id="6" name="Rectángulo 5">
                <a:extLst>
                  <a:ext uri="{FF2B5EF4-FFF2-40B4-BE49-F238E27FC236}">
                    <a16:creationId xmlns:a16="http://schemas.microsoft.com/office/drawing/2014/main" id="{91F4A901-1409-447F-B4A1-1D8312909BE0}"/>
                  </a:ext>
                </a:extLst>
              </p:cNvPr>
              <p:cNvSpPr>
                <a:spLocks noRot="1" noChangeAspect="1" noMove="1" noResize="1" noEditPoints="1" noAdjustHandles="1" noChangeArrowheads="1" noChangeShapeType="1" noTextEdit="1"/>
              </p:cNvSpPr>
              <p:nvPr/>
            </p:nvSpPr>
            <p:spPr>
              <a:xfrm>
                <a:off x="6252464" y="2321874"/>
                <a:ext cx="6096000" cy="2313454"/>
              </a:xfrm>
              <a:prstGeom prst="rect">
                <a:avLst/>
              </a:prstGeom>
              <a:blipFill>
                <a:blip r:embed="rId2"/>
                <a:stretch>
                  <a:fillRect/>
                </a:stretch>
              </a:blipFill>
            </p:spPr>
            <p:txBody>
              <a:bodyPr/>
              <a:lstStyle/>
              <a:p>
                <a:r>
                  <a:rPr lang="es-EC">
                    <a:noFill/>
                  </a:rPr>
                  <a:t> </a:t>
                </a:r>
              </a:p>
            </p:txBody>
          </p:sp>
        </mc:Fallback>
      </mc:AlternateContent>
      <p:sp>
        <p:nvSpPr>
          <p:cNvPr id="3" name="Rectángulo 2">
            <a:extLst>
              <a:ext uri="{FF2B5EF4-FFF2-40B4-BE49-F238E27FC236}">
                <a16:creationId xmlns:a16="http://schemas.microsoft.com/office/drawing/2014/main" id="{0E13FC9A-8A23-4FCC-AEE4-603C91E2C27D}"/>
              </a:ext>
            </a:extLst>
          </p:cNvPr>
          <p:cNvSpPr/>
          <p:nvPr/>
        </p:nvSpPr>
        <p:spPr>
          <a:xfrm>
            <a:off x="284044" y="4255151"/>
            <a:ext cx="5057795" cy="561949"/>
          </a:xfrm>
          <a:prstGeom prst="rect">
            <a:avLst/>
          </a:prstGeom>
        </p:spPr>
        <p:txBody>
          <a:bodyPr wrap="none">
            <a:spAutoFit/>
          </a:bodyPr>
          <a:lstStyle/>
          <a:p>
            <a:pPr>
              <a:lnSpc>
                <a:spcPct val="200000"/>
              </a:lnSpc>
              <a:spcAft>
                <a:spcPts val="0"/>
              </a:spcAft>
            </a:pPr>
            <a:r>
              <a:rPr lang="es-EC" dirty="0">
                <a:latin typeface="Times New Roman" panose="02020603050405020304" pitchFamily="18" charset="0"/>
                <a:ea typeface="Times New Roman" panose="02020603050405020304" pitchFamily="18" charset="0"/>
              </a:rPr>
              <a:t>Fuente: Superintendencia de Compañías, SRI (2016)</a:t>
            </a:r>
            <a:endParaRPr lang="es-EC" sz="2800" dirty="0">
              <a:effectLst/>
              <a:latin typeface="Times New Roman" panose="02020603050405020304" pitchFamily="18" charset="0"/>
              <a:ea typeface="Times New Roman" panose="02020603050405020304" pitchFamily="18" charset="0"/>
            </a:endParaRPr>
          </a:p>
        </p:txBody>
      </p:sp>
      <p:pic>
        <p:nvPicPr>
          <p:cNvPr id="2052" name="Picture 4" descr="Resultado de imagen para devolucion impuesto">
            <a:extLst>
              <a:ext uri="{FF2B5EF4-FFF2-40B4-BE49-F238E27FC236}">
                <a16:creationId xmlns:a16="http://schemas.microsoft.com/office/drawing/2014/main" id="{B986F0A7-B8C6-4C07-BCF9-EA4A42BB9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3005" y="4801208"/>
            <a:ext cx="3345336" cy="175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833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05DB13-C791-49A3-AFE1-059BFCBE242C}"/>
              </a:ext>
            </a:extLst>
          </p:cNvPr>
          <p:cNvSpPr>
            <a:spLocks noGrp="1"/>
          </p:cNvSpPr>
          <p:nvPr>
            <p:ph type="title"/>
          </p:nvPr>
        </p:nvSpPr>
        <p:spPr>
          <a:xfrm>
            <a:off x="803613" y="228602"/>
            <a:ext cx="10871200" cy="990600"/>
          </a:xfrm>
        </p:spPr>
        <p:txBody>
          <a:bodyPr>
            <a:noAutofit/>
          </a:bodyPr>
          <a:lstStyle/>
          <a:p>
            <a:pPr algn="ctr"/>
            <a:r>
              <a:rPr lang="es-EC" sz="2800" b="1" dirty="0">
                <a:latin typeface="Times New Roman" panose="02020603050405020304" pitchFamily="18" charset="0"/>
                <a:cs typeface="Times New Roman" panose="02020603050405020304" pitchFamily="18" charset="0"/>
              </a:rPr>
              <a:t>Propuesta estratégica </a:t>
            </a:r>
            <a:br>
              <a:rPr lang="es-EC" sz="2800" b="1" dirty="0">
                <a:latin typeface="Times New Roman" panose="02020603050405020304" pitchFamily="18" charset="0"/>
                <a:cs typeface="Times New Roman" panose="02020603050405020304" pitchFamily="18" charset="0"/>
              </a:rPr>
            </a:br>
            <a:endParaRPr lang="es-EC" sz="2800" dirty="0">
              <a:latin typeface="Times New Roman" panose="02020603050405020304" pitchFamily="18" charset="0"/>
              <a:cs typeface="Times New Roman" panose="02020603050405020304" pitchFamily="18" charset="0"/>
            </a:endParaRPr>
          </a:p>
        </p:txBody>
      </p:sp>
      <p:graphicFrame>
        <p:nvGraphicFramePr>
          <p:cNvPr id="3" name="Diagrama 2">
            <a:extLst>
              <a:ext uri="{FF2B5EF4-FFF2-40B4-BE49-F238E27FC236}">
                <a16:creationId xmlns:a16="http://schemas.microsoft.com/office/drawing/2014/main" id="{33EA8BA7-5E24-46D0-85B9-A8CC18F305AE}"/>
              </a:ext>
            </a:extLst>
          </p:cNvPr>
          <p:cNvGraphicFramePr/>
          <p:nvPr>
            <p:extLst>
              <p:ext uri="{D42A27DB-BD31-4B8C-83A1-F6EECF244321}">
                <p14:modId xmlns:p14="http://schemas.microsoft.com/office/powerpoint/2010/main" val="1816904428"/>
              </p:ext>
            </p:extLst>
          </p:nvPr>
        </p:nvGraphicFramePr>
        <p:xfrm>
          <a:off x="355601" y="169332"/>
          <a:ext cx="5462103" cy="5446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A27DEDA5-0353-4FCD-B254-2E8F9A8655AC}"/>
              </a:ext>
            </a:extLst>
          </p:cNvPr>
          <p:cNvGraphicFramePr/>
          <p:nvPr>
            <p:extLst>
              <p:ext uri="{D42A27DB-BD31-4B8C-83A1-F6EECF244321}">
                <p14:modId xmlns:p14="http://schemas.microsoft.com/office/powerpoint/2010/main" val="2978150700"/>
              </p:ext>
            </p:extLst>
          </p:nvPr>
        </p:nvGraphicFramePr>
        <p:xfrm>
          <a:off x="6096000" y="649357"/>
          <a:ext cx="5754004" cy="62086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146" name="Picture 2" descr="Resultado de imagen para propuesta estrategica">
            <a:extLst>
              <a:ext uri="{FF2B5EF4-FFF2-40B4-BE49-F238E27FC236}">
                <a16:creationId xmlns:a16="http://schemas.microsoft.com/office/drawing/2014/main" id="{19334331-1CCC-4204-8CA8-8097784ECC2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4772433"/>
            <a:ext cx="4134678" cy="202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805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580246-95A8-4C19-8646-2D44FC8741CA}"/>
              </a:ext>
            </a:extLst>
          </p:cNvPr>
          <p:cNvSpPr>
            <a:spLocks noGrp="1"/>
          </p:cNvSpPr>
          <p:nvPr>
            <p:ph type="title"/>
          </p:nvPr>
        </p:nvSpPr>
        <p:spPr>
          <a:xfrm>
            <a:off x="785589" y="-23483"/>
            <a:ext cx="9720072" cy="1499616"/>
          </a:xfrm>
        </p:spPr>
        <p:txBody>
          <a:bodyPr>
            <a:noAutofit/>
          </a:bodyPr>
          <a:lstStyle/>
          <a:p>
            <a:r>
              <a:rPr lang="es-EC" sz="2800" b="1" dirty="0">
                <a:latin typeface="Times New Roman" panose="02020603050405020304" pitchFamily="18" charset="0"/>
                <a:cs typeface="Times New Roman" panose="02020603050405020304" pitchFamily="18" charset="0"/>
              </a:rPr>
              <a:t>Propuesta de líneas de investigación de planificación tributaria</a:t>
            </a:r>
            <a:endParaRPr lang="es-EC"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 name="Tabla 4">
                <a:extLst>
                  <a:ext uri="{FF2B5EF4-FFF2-40B4-BE49-F238E27FC236}">
                    <a16:creationId xmlns:a16="http://schemas.microsoft.com/office/drawing/2014/main" id="{7FCA3281-5235-482F-8865-5FE748F6DDF6}"/>
                  </a:ext>
                </a:extLst>
              </p:cNvPr>
              <p:cNvGraphicFramePr>
                <a:graphicFrameLocks noGrp="1"/>
              </p:cNvGraphicFramePr>
              <p:nvPr>
                <p:extLst>
                  <p:ext uri="{D42A27DB-BD31-4B8C-83A1-F6EECF244321}">
                    <p14:modId xmlns:p14="http://schemas.microsoft.com/office/powerpoint/2010/main" val="2871329278"/>
                  </p:ext>
                </p:extLst>
              </p:nvPr>
            </p:nvGraphicFramePr>
            <p:xfrm>
              <a:off x="-13252" y="-375732"/>
              <a:ext cx="12205252" cy="7280898"/>
            </p:xfrm>
            <a:graphic>
              <a:graphicData uri="http://schemas.openxmlformats.org/drawingml/2006/table">
                <a:tbl>
                  <a:tblPr firstRow="1" firstCol="1" bandRow="1">
                    <a:tableStyleId>{0505E3EF-67EA-436B-97B2-0124C06EBD24}</a:tableStyleId>
                  </a:tblPr>
                  <a:tblGrid>
                    <a:gridCol w="1472182">
                      <a:extLst>
                        <a:ext uri="{9D8B030D-6E8A-4147-A177-3AD203B41FA5}">
                          <a16:colId xmlns:a16="http://schemas.microsoft.com/office/drawing/2014/main" val="1436772641"/>
                        </a:ext>
                      </a:extLst>
                    </a:gridCol>
                    <a:gridCol w="1306762">
                      <a:extLst>
                        <a:ext uri="{9D8B030D-6E8A-4147-A177-3AD203B41FA5}">
                          <a16:colId xmlns:a16="http://schemas.microsoft.com/office/drawing/2014/main" val="3935034194"/>
                        </a:ext>
                      </a:extLst>
                    </a:gridCol>
                    <a:gridCol w="2721328">
                      <a:extLst>
                        <a:ext uri="{9D8B030D-6E8A-4147-A177-3AD203B41FA5}">
                          <a16:colId xmlns:a16="http://schemas.microsoft.com/office/drawing/2014/main" val="2832911602"/>
                        </a:ext>
                      </a:extLst>
                    </a:gridCol>
                    <a:gridCol w="2721328">
                      <a:extLst>
                        <a:ext uri="{9D8B030D-6E8A-4147-A177-3AD203B41FA5}">
                          <a16:colId xmlns:a16="http://schemas.microsoft.com/office/drawing/2014/main" val="1282397766"/>
                        </a:ext>
                      </a:extLst>
                    </a:gridCol>
                    <a:gridCol w="1431021">
                      <a:extLst>
                        <a:ext uri="{9D8B030D-6E8A-4147-A177-3AD203B41FA5}">
                          <a16:colId xmlns:a16="http://schemas.microsoft.com/office/drawing/2014/main" val="312948767"/>
                        </a:ext>
                      </a:extLst>
                    </a:gridCol>
                    <a:gridCol w="1431021">
                      <a:extLst>
                        <a:ext uri="{9D8B030D-6E8A-4147-A177-3AD203B41FA5}">
                          <a16:colId xmlns:a16="http://schemas.microsoft.com/office/drawing/2014/main" val="3400845784"/>
                        </a:ext>
                      </a:extLst>
                    </a:gridCol>
                    <a:gridCol w="1121610">
                      <a:extLst>
                        <a:ext uri="{9D8B030D-6E8A-4147-A177-3AD203B41FA5}">
                          <a16:colId xmlns:a16="http://schemas.microsoft.com/office/drawing/2014/main" val="1664635124"/>
                        </a:ext>
                      </a:extLst>
                    </a:gridCol>
                  </a:tblGrid>
                  <a:tr h="568100">
                    <a:tc>
                      <a:txBody>
                        <a:bodyPr/>
                        <a:lstStyle/>
                        <a:p>
                          <a:pPr algn="ctr">
                            <a:lnSpc>
                              <a:spcPct val="107000"/>
                            </a:lnSpc>
                            <a:spcAft>
                              <a:spcPts val="0"/>
                            </a:spcAft>
                          </a:pPr>
                          <a:r>
                            <a:rPr lang="es-EC" sz="1600" dirty="0">
                              <a:effectLst/>
                            </a:rPr>
                            <a:t>Objetivo Estratégico </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b"/>
                    </a:tc>
                    <a:tc>
                      <a:txBody>
                        <a:bodyPr/>
                        <a:lstStyle/>
                        <a:p>
                          <a:pPr algn="ctr">
                            <a:lnSpc>
                              <a:spcPct val="107000"/>
                            </a:lnSpc>
                            <a:spcAft>
                              <a:spcPts val="0"/>
                            </a:spcAft>
                          </a:pPr>
                          <a:r>
                            <a:rPr lang="es-EC" sz="1600" dirty="0">
                              <a:effectLst/>
                            </a:rPr>
                            <a:t>Estrategias </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b"/>
                    </a:tc>
                    <a:tc>
                      <a:txBody>
                        <a:bodyPr/>
                        <a:lstStyle/>
                        <a:p>
                          <a:pPr algn="ctr">
                            <a:lnSpc>
                              <a:spcPct val="107000"/>
                            </a:lnSpc>
                            <a:spcAft>
                              <a:spcPts val="0"/>
                            </a:spcAft>
                          </a:pPr>
                          <a:r>
                            <a:rPr lang="es-EC" sz="1600" dirty="0">
                              <a:effectLst/>
                            </a:rPr>
                            <a:t>KPI</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b"/>
                    </a:tc>
                    <a:tc>
                      <a:txBody>
                        <a:bodyPr/>
                        <a:lstStyle/>
                        <a:p>
                          <a:pPr algn="ctr">
                            <a:lnSpc>
                              <a:spcPct val="107000"/>
                            </a:lnSpc>
                            <a:spcAft>
                              <a:spcPts val="0"/>
                            </a:spcAft>
                          </a:pPr>
                          <a:r>
                            <a:rPr lang="es-EC" sz="1800" dirty="0">
                              <a:effectLst/>
                            </a:rPr>
                            <a:t>Definición Operacional</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b"/>
                    </a:tc>
                    <a:tc>
                      <a:txBody>
                        <a:bodyPr/>
                        <a:lstStyle/>
                        <a:p>
                          <a:pPr algn="ctr">
                            <a:lnSpc>
                              <a:spcPct val="107000"/>
                            </a:lnSpc>
                            <a:spcAft>
                              <a:spcPts val="0"/>
                            </a:spcAft>
                          </a:pPr>
                          <a:r>
                            <a:rPr lang="es-EC" sz="1600" dirty="0">
                              <a:effectLst/>
                            </a:rPr>
                            <a:t>Actividades</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b"/>
                    </a:tc>
                    <a:tc>
                      <a:txBody>
                        <a:bodyPr/>
                        <a:lstStyle/>
                        <a:p>
                          <a:pPr algn="ctr">
                            <a:lnSpc>
                              <a:spcPct val="107000"/>
                            </a:lnSpc>
                            <a:spcAft>
                              <a:spcPts val="0"/>
                            </a:spcAft>
                          </a:pPr>
                          <a:r>
                            <a:rPr lang="es-EC" sz="1600" dirty="0">
                              <a:effectLst/>
                            </a:rPr>
                            <a:t>Acción</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b"/>
                    </a:tc>
                    <a:tc>
                      <a:txBody>
                        <a:bodyPr/>
                        <a:lstStyle/>
                        <a:p>
                          <a:pPr algn="ctr">
                            <a:lnSpc>
                              <a:spcPct val="107000"/>
                            </a:lnSpc>
                            <a:spcAft>
                              <a:spcPts val="0"/>
                            </a:spcAft>
                          </a:pPr>
                          <a:r>
                            <a:rPr lang="es-EC" sz="1600" dirty="0">
                              <a:effectLst/>
                            </a:rPr>
                            <a:t>Metas</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b"/>
                    </a:tc>
                    <a:extLst>
                      <a:ext uri="{0D108BD9-81ED-4DB2-BD59-A6C34878D82A}">
                        <a16:rowId xmlns:a16="http://schemas.microsoft.com/office/drawing/2014/main" val="725477637"/>
                      </a:ext>
                    </a:extLst>
                  </a:tr>
                  <a:tr h="2027315">
                    <a:tc rowSpan="3">
                      <a:txBody>
                        <a:bodyPr/>
                        <a:lstStyle/>
                        <a:p>
                          <a:pPr algn="just">
                            <a:lnSpc>
                              <a:spcPct val="107000"/>
                            </a:lnSpc>
                            <a:spcAft>
                              <a:spcPts val="0"/>
                            </a:spcAft>
                          </a:pPr>
                          <a:r>
                            <a:rPr lang="es-EC" sz="1600" dirty="0">
                              <a:effectLst/>
                            </a:rPr>
                            <a:t>Desarrollar programas de capacitación para el personal en temas tributarios.</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Desarrollar el programa de actualización de conocimientos en leyes tributarias </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 de personal capacitado</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14:m>
                            <m:oMathPara xmlns:m="http://schemas.openxmlformats.org/officeDocument/2006/math">
                              <m:oMathParaPr>
                                <m:jc m:val="centerGroup"/>
                              </m:oMathParaPr>
                              <m:oMath xmlns:m="http://schemas.openxmlformats.org/officeDocument/2006/math">
                                <m:f>
                                  <m:fPr>
                                    <m:ctrlPr>
                                      <a:rPr lang="es-EC" sz="1200" i="1" smtClean="0">
                                        <a:effectLst/>
                                        <a:latin typeface="Cambria Math" panose="02040503050406030204" pitchFamily="18" charset="0"/>
                                      </a:rPr>
                                    </m:ctrlPr>
                                  </m:fPr>
                                  <m:num>
                                    <m:r>
                                      <a:rPr lang="es-EC" sz="1200">
                                        <a:effectLst/>
                                        <a:latin typeface="Cambria Math" panose="02040503050406030204" pitchFamily="18" charset="0"/>
                                      </a:rPr>
                                      <m:t># </m:t>
                                    </m:r>
                                    <m:r>
                                      <a:rPr lang="es-EC" sz="1200">
                                        <a:effectLst/>
                                        <a:latin typeface="Cambria Math" panose="02040503050406030204" pitchFamily="18" charset="0"/>
                                      </a:rPr>
                                      <m:t>𝑑𝑒</m:t>
                                    </m:r>
                                    <m:r>
                                      <a:rPr lang="es-EC" sz="1200">
                                        <a:effectLst/>
                                        <a:latin typeface="Cambria Math" panose="02040503050406030204" pitchFamily="18" charset="0"/>
                                      </a:rPr>
                                      <m:t> </m:t>
                                    </m:r>
                                    <m:r>
                                      <a:rPr lang="es-EC" sz="1200">
                                        <a:effectLst/>
                                        <a:latin typeface="Cambria Math" panose="02040503050406030204" pitchFamily="18" charset="0"/>
                                      </a:rPr>
                                      <m:t>𝑝𝑒𝑟𝑠𝑜𝑛𝑎𝑠</m:t>
                                    </m:r>
                                    <m:r>
                                      <a:rPr lang="es-EC" sz="1200">
                                        <a:effectLst/>
                                        <a:latin typeface="Cambria Math" panose="02040503050406030204" pitchFamily="18" charset="0"/>
                                      </a:rPr>
                                      <m:t> </m:t>
                                    </m:r>
                                    <m:r>
                                      <a:rPr lang="es-EC" sz="1200">
                                        <a:effectLst/>
                                        <a:latin typeface="Cambria Math" panose="02040503050406030204" pitchFamily="18" charset="0"/>
                                      </a:rPr>
                                      <m:t>𝑐𝑎𝑝𝑎𝑐𝑖𝑡𝑎𝑑𝑎𝑠</m:t>
                                    </m:r>
                                  </m:num>
                                  <m:den>
                                    <m:r>
                                      <a:rPr lang="es-EC" sz="1200">
                                        <a:effectLst/>
                                        <a:latin typeface="Cambria Math" panose="02040503050406030204" pitchFamily="18" charset="0"/>
                                      </a:rPr>
                                      <m:t>𝑡𝑜𝑡𝑎𝑙</m:t>
                                    </m:r>
                                    <m:r>
                                      <a:rPr lang="es-EC" sz="1200">
                                        <a:effectLst/>
                                        <a:latin typeface="Cambria Math" panose="02040503050406030204" pitchFamily="18" charset="0"/>
                                      </a:rPr>
                                      <m:t> </m:t>
                                    </m:r>
                                    <m:r>
                                      <a:rPr lang="es-EC" sz="1200">
                                        <a:effectLst/>
                                        <a:latin typeface="Cambria Math" panose="02040503050406030204" pitchFamily="18" charset="0"/>
                                      </a:rPr>
                                      <m:t>𝑑𝑒</m:t>
                                    </m:r>
                                    <m:r>
                                      <a:rPr lang="es-EC" sz="1200">
                                        <a:effectLst/>
                                        <a:latin typeface="Cambria Math" panose="02040503050406030204" pitchFamily="18" charset="0"/>
                                      </a:rPr>
                                      <m:t> </m:t>
                                    </m:r>
                                    <m:r>
                                      <a:rPr lang="es-EC" sz="1200">
                                        <a:effectLst/>
                                        <a:latin typeface="Cambria Math" panose="02040503050406030204" pitchFamily="18" charset="0"/>
                                      </a:rPr>
                                      <m:t>𝑝𝑒𝑟𝑠𝑜𝑛𝑎𝑠</m:t>
                                    </m:r>
                                    <m:r>
                                      <a:rPr lang="es-EC" sz="1200">
                                        <a:effectLst/>
                                        <a:latin typeface="Cambria Math" panose="02040503050406030204" pitchFamily="18" charset="0"/>
                                      </a:rPr>
                                      <m:t> </m:t>
                                    </m:r>
                                    <m:r>
                                      <a:rPr lang="es-EC" sz="1200">
                                        <a:effectLst/>
                                        <a:latin typeface="Cambria Math" panose="02040503050406030204" pitchFamily="18" charset="0"/>
                                      </a:rPr>
                                      <m:t>𝑎</m:t>
                                    </m:r>
                                    <m:r>
                                      <a:rPr lang="es-EC" sz="1200">
                                        <a:effectLst/>
                                        <a:latin typeface="Cambria Math" panose="02040503050406030204" pitchFamily="18" charset="0"/>
                                      </a:rPr>
                                      <m:t> </m:t>
                                    </m:r>
                                    <m:r>
                                      <a:rPr lang="es-EC" sz="1200">
                                        <a:effectLst/>
                                        <a:latin typeface="Cambria Math" panose="02040503050406030204" pitchFamily="18" charset="0"/>
                                      </a:rPr>
                                      <m:t>𝑐𝑎𝑝𝑎𝑐𝑖𝑡𝑎𝑟</m:t>
                                    </m:r>
                                  </m:den>
                                </m:f>
                                <m:r>
                                  <a:rPr lang="es-EC" sz="1200">
                                    <a:effectLst/>
                                    <a:latin typeface="Cambria Math" panose="02040503050406030204" pitchFamily="18" charset="0"/>
                                  </a:rPr>
                                  <m:t>∗100</m:t>
                                </m:r>
                              </m:oMath>
                            </m:oMathPara>
                          </a14:m>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Análisis de las necesidades de información tributaria </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Evaluación de conocimiento contable y tributario </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 </a:t>
                          </a:r>
                          <a:endParaRPr lang="es-EC" sz="1800" dirty="0">
                            <a:effectLst/>
                          </a:endParaRPr>
                        </a:p>
                        <a:p>
                          <a:pPr algn="just">
                            <a:lnSpc>
                              <a:spcPct val="107000"/>
                            </a:lnSpc>
                            <a:spcAft>
                              <a:spcPts val="0"/>
                            </a:spcAft>
                          </a:pPr>
                          <a:r>
                            <a:rPr lang="es-EC" sz="1600" dirty="0">
                              <a:effectLst/>
                            </a:rPr>
                            <a:t> </a:t>
                          </a:r>
                          <a:endParaRPr lang="es-EC" sz="1800" dirty="0">
                            <a:effectLst/>
                          </a:endParaRPr>
                        </a:p>
                        <a:p>
                          <a:pPr algn="just">
                            <a:lnSpc>
                              <a:spcPct val="107000"/>
                            </a:lnSpc>
                            <a:spcAft>
                              <a:spcPts val="0"/>
                            </a:spcAft>
                          </a:pPr>
                          <a:r>
                            <a:rPr lang="es-EC" sz="1600" dirty="0">
                              <a:effectLst/>
                            </a:rPr>
                            <a:t> </a:t>
                          </a:r>
                          <a:endParaRPr lang="es-EC" sz="1800" dirty="0">
                            <a:effectLst/>
                          </a:endParaRPr>
                        </a:p>
                        <a:p>
                          <a:pPr algn="just">
                            <a:lnSpc>
                              <a:spcPct val="107000"/>
                            </a:lnSpc>
                            <a:spcAft>
                              <a:spcPts val="0"/>
                            </a:spcAft>
                          </a:pPr>
                          <a:r>
                            <a:rPr lang="es-EC" sz="1600" dirty="0">
                              <a:effectLst/>
                            </a:rPr>
                            <a:t>80% del personal capacitado en seis meses</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extLst>
                      <a:ext uri="{0D108BD9-81ED-4DB2-BD59-A6C34878D82A}">
                        <a16:rowId xmlns:a16="http://schemas.microsoft.com/office/drawing/2014/main" val="3865982010"/>
                      </a:ext>
                    </a:extLst>
                  </a:tr>
                  <a:tr h="2027315">
                    <a:tc vMerge="1">
                      <a:txBody>
                        <a:bodyPr/>
                        <a:lstStyle/>
                        <a:p>
                          <a:endParaRPr lang="es-EC"/>
                        </a:p>
                      </a:txBody>
                      <a:tcPr/>
                    </a:tc>
                    <a:tc>
                      <a:txBody>
                        <a:bodyPr/>
                        <a:lstStyle/>
                        <a:p>
                          <a:pPr algn="just">
                            <a:lnSpc>
                              <a:spcPct val="107000"/>
                            </a:lnSpc>
                            <a:spcAft>
                              <a:spcPts val="0"/>
                            </a:spcAft>
                          </a:pPr>
                          <a:r>
                            <a:rPr lang="es-EC" sz="1600" dirty="0">
                              <a:effectLst/>
                            </a:rPr>
                            <a:t>Diseñar la propuesta de capacitación continua especializada en incentivos tributarios</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 avance de la propuesta</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200" dirty="0">
                              <a:effectLst/>
                            </a:rPr>
                            <a:t> </a:t>
                          </a:r>
                          <a14:m>
                            <m:oMath xmlns:m="http://schemas.openxmlformats.org/officeDocument/2006/math">
                              <m:f>
                                <m:fPr>
                                  <m:ctrlPr>
                                    <a:rPr lang="es-EC" sz="1400" i="1">
                                      <a:effectLst/>
                                      <a:latin typeface="Cambria Math" panose="02040503050406030204" pitchFamily="18" charset="0"/>
                                    </a:rPr>
                                  </m:ctrlPr>
                                </m:fPr>
                                <m:num>
                                  <m:r>
                                    <a:rPr lang="es-EC" sz="1400">
                                      <a:effectLst/>
                                      <a:latin typeface="Cambria Math" panose="02040503050406030204" pitchFamily="18" charset="0"/>
                                    </a:rPr>
                                    <m:t># </m:t>
                                  </m:r>
                                  <m:r>
                                    <a:rPr lang="es-EC" sz="1400">
                                      <a:effectLst/>
                                      <a:latin typeface="Cambria Math" panose="02040503050406030204" pitchFamily="18" charset="0"/>
                                    </a:rPr>
                                    <m:t>𝑑𝑒</m:t>
                                  </m:r>
                                  <m:r>
                                    <a:rPr lang="es-EC" sz="1400">
                                      <a:effectLst/>
                                      <a:latin typeface="Cambria Math" panose="02040503050406030204" pitchFamily="18" charset="0"/>
                                    </a:rPr>
                                    <m:t> </m:t>
                                  </m:r>
                                  <m:r>
                                    <a:rPr lang="es-EC" sz="1400">
                                      <a:effectLst/>
                                      <a:latin typeface="Cambria Math" panose="02040503050406030204" pitchFamily="18" charset="0"/>
                                    </a:rPr>
                                    <m:t>𝑝𝑟𝑜𝑔𝑟𝑎𝑚𝑎𝑠</m:t>
                                  </m:r>
                                  <m:r>
                                    <a:rPr lang="es-EC" sz="1400">
                                      <a:effectLst/>
                                      <a:latin typeface="Cambria Math" panose="02040503050406030204" pitchFamily="18" charset="0"/>
                                    </a:rPr>
                                    <m:t> </m:t>
                                  </m:r>
                                  <m:r>
                                    <a:rPr lang="es-EC" sz="1400">
                                      <a:effectLst/>
                                      <a:latin typeface="Cambria Math" panose="02040503050406030204" pitchFamily="18" charset="0"/>
                                    </a:rPr>
                                    <m:t>𝑑𝑒𝑠𝑎𝑟𝑟𝑜𝑙𝑙𝑎𝑑𝑜𝑠</m:t>
                                  </m:r>
                                  <m:r>
                                    <a:rPr lang="es-EC" sz="1400">
                                      <a:effectLst/>
                                      <a:latin typeface="Cambria Math" panose="02040503050406030204" pitchFamily="18" charset="0"/>
                                    </a:rPr>
                                    <m:t> </m:t>
                                  </m:r>
                                </m:num>
                                <m:den>
                                  <m:r>
                                    <a:rPr lang="es-EC" sz="1400">
                                      <a:effectLst/>
                                      <a:latin typeface="Cambria Math" panose="02040503050406030204" pitchFamily="18" charset="0"/>
                                    </a:rPr>
                                    <m:t>𝑡𝑜𝑡𝑎𝑙</m:t>
                                  </m:r>
                                  <m:r>
                                    <a:rPr lang="es-EC" sz="1400">
                                      <a:effectLst/>
                                      <a:latin typeface="Cambria Math" panose="02040503050406030204" pitchFamily="18" charset="0"/>
                                    </a:rPr>
                                    <m:t> </m:t>
                                  </m:r>
                                  <m:r>
                                    <a:rPr lang="es-EC" sz="1400">
                                      <a:effectLst/>
                                      <a:latin typeface="Cambria Math" panose="02040503050406030204" pitchFamily="18" charset="0"/>
                                    </a:rPr>
                                    <m:t>𝑑𝑒</m:t>
                                  </m:r>
                                  <m:r>
                                    <a:rPr lang="es-EC" sz="1400">
                                      <a:effectLst/>
                                      <a:latin typeface="Cambria Math" panose="02040503050406030204" pitchFamily="18" charset="0"/>
                                    </a:rPr>
                                    <m:t> </m:t>
                                  </m:r>
                                  <m:r>
                                    <a:rPr lang="es-EC" sz="1400">
                                      <a:effectLst/>
                                      <a:latin typeface="Cambria Math" panose="02040503050406030204" pitchFamily="18" charset="0"/>
                                    </a:rPr>
                                    <m:t>𝑝𝑟𝑜𝑔𝑟𝑎𝑚𝑎𝑠</m:t>
                                  </m:r>
                                  <m:r>
                                    <a:rPr lang="es-EC" sz="1400">
                                      <a:effectLst/>
                                      <a:latin typeface="Cambria Math" panose="02040503050406030204" pitchFamily="18" charset="0"/>
                                    </a:rPr>
                                    <m:t> </m:t>
                                  </m:r>
                                  <m:r>
                                    <a:rPr lang="es-EC" sz="1400">
                                      <a:effectLst/>
                                      <a:latin typeface="Cambria Math" panose="02040503050406030204" pitchFamily="18" charset="0"/>
                                    </a:rPr>
                                    <m:t>𝑎𝑝𝑟𝑜𝑏𝑎𝑑𝑜𝑠</m:t>
                                  </m:r>
                                </m:den>
                              </m:f>
                              <m:r>
                                <a:rPr lang="es-EC" sz="1400">
                                  <a:effectLst/>
                                  <a:latin typeface="Cambria Math" panose="02040503050406030204" pitchFamily="18" charset="0"/>
                                </a:rPr>
                                <m:t>∗100</m:t>
                              </m:r>
                            </m:oMath>
                          </a14:m>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a:effectLst/>
                            </a:rPr>
                            <a:t>Implementación de programas de asesoramiento y capacitación en área contable y tributaria</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a:effectLst/>
                            </a:rPr>
                            <a:t>Revisión el avance de la propuesta</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 </a:t>
                          </a:r>
                          <a:endParaRPr lang="es-EC" sz="1800" dirty="0">
                            <a:effectLst/>
                          </a:endParaRPr>
                        </a:p>
                        <a:p>
                          <a:pPr algn="just">
                            <a:lnSpc>
                              <a:spcPct val="107000"/>
                            </a:lnSpc>
                            <a:spcAft>
                              <a:spcPts val="0"/>
                            </a:spcAft>
                          </a:pPr>
                          <a:r>
                            <a:rPr lang="es-EC" sz="1600" dirty="0">
                              <a:effectLst/>
                            </a:rPr>
                            <a:t> </a:t>
                          </a:r>
                          <a:endParaRPr lang="es-EC" sz="1800" dirty="0">
                            <a:effectLst/>
                          </a:endParaRPr>
                        </a:p>
                        <a:p>
                          <a:pPr algn="just">
                            <a:lnSpc>
                              <a:spcPct val="107000"/>
                            </a:lnSpc>
                            <a:spcAft>
                              <a:spcPts val="0"/>
                            </a:spcAft>
                          </a:pPr>
                          <a:r>
                            <a:rPr lang="es-EC" sz="1600" dirty="0">
                              <a:effectLst/>
                            </a:rPr>
                            <a:t>85% de programas desarrollados en un año </a:t>
                          </a:r>
                          <a:endParaRPr lang="es-EC" sz="1800" dirty="0">
                            <a:effectLst/>
                          </a:endParaRPr>
                        </a:p>
                        <a:p>
                          <a:pPr algn="just">
                            <a:lnSpc>
                              <a:spcPct val="107000"/>
                            </a:lnSpc>
                            <a:spcAft>
                              <a:spcPts val="0"/>
                            </a:spcAft>
                          </a:pPr>
                          <a:r>
                            <a:rPr lang="es-EC" sz="1600" dirty="0">
                              <a:effectLst/>
                            </a:rPr>
                            <a:t> </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extLst>
                      <a:ext uri="{0D108BD9-81ED-4DB2-BD59-A6C34878D82A}">
                        <a16:rowId xmlns:a16="http://schemas.microsoft.com/office/drawing/2014/main" val="1626020212"/>
                      </a:ext>
                    </a:extLst>
                  </a:tr>
                  <a:tr h="2611001">
                    <a:tc vMerge="1">
                      <a:txBody>
                        <a:bodyPr/>
                        <a:lstStyle/>
                        <a:p>
                          <a:endParaRPr lang="es-EC"/>
                        </a:p>
                      </a:txBody>
                      <a:tcPr/>
                    </a:tc>
                    <a:tc>
                      <a:txBody>
                        <a:bodyPr/>
                        <a:lstStyle/>
                        <a:p>
                          <a:pPr algn="just">
                            <a:lnSpc>
                              <a:spcPct val="107000"/>
                            </a:lnSpc>
                            <a:spcAft>
                              <a:spcPts val="0"/>
                            </a:spcAft>
                          </a:pPr>
                          <a:r>
                            <a:rPr lang="es-EC" sz="1600" dirty="0">
                              <a:effectLst/>
                            </a:rPr>
                            <a:t>Aprovechar los servicios de la Administración tributaria</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Número de convenios</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 </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Participar de las capacitaciones que da el ente de control respecto a nuevas resoluciones o modificaciones en la ley</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Revisión de convenios </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 </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extLst>
                      <a:ext uri="{0D108BD9-81ED-4DB2-BD59-A6C34878D82A}">
                        <a16:rowId xmlns:a16="http://schemas.microsoft.com/office/drawing/2014/main" val="2584816110"/>
                      </a:ext>
                    </a:extLst>
                  </a:tr>
                </a:tbl>
              </a:graphicData>
            </a:graphic>
          </p:graphicFrame>
        </mc:Choice>
        <mc:Fallback xmlns="">
          <p:graphicFrame>
            <p:nvGraphicFramePr>
              <p:cNvPr id="5" name="Tabla 4">
                <a:extLst>
                  <a:ext uri="{FF2B5EF4-FFF2-40B4-BE49-F238E27FC236}">
                    <a16:creationId xmlns:a16="http://schemas.microsoft.com/office/drawing/2014/main" id="{7FCA3281-5235-482F-8865-5FE748F6DDF6}"/>
                  </a:ext>
                </a:extLst>
              </p:cNvPr>
              <p:cNvGraphicFramePr>
                <a:graphicFrameLocks noGrp="1"/>
              </p:cNvGraphicFramePr>
              <p:nvPr>
                <p:extLst>
                  <p:ext uri="{D42A27DB-BD31-4B8C-83A1-F6EECF244321}">
                    <p14:modId xmlns:p14="http://schemas.microsoft.com/office/powerpoint/2010/main" val="2871329278"/>
                  </p:ext>
                </p:extLst>
              </p:nvPr>
            </p:nvGraphicFramePr>
            <p:xfrm>
              <a:off x="-13252" y="-375732"/>
              <a:ext cx="12205252" cy="7280898"/>
            </p:xfrm>
            <a:graphic>
              <a:graphicData uri="http://schemas.openxmlformats.org/drawingml/2006/table">
                <a:tbl>
                  <a:tblPr firstRow="1" firstCol="1" bandRow="1">
                    <a:tableStyleId>{0505E3EF-67EA-436B-97B2-0124C06EBD24}</a:tableStyleId>
                  </a:tblPr>
                  <a:tblGrid>
                    <a:gridCol w="1472182">
                      <a:extLst>
                        <a:ext uri="{9D8B030D-6E8A-4147-A177-3AD203B41FA5}">
                          <a16:colId xmlns:a16="http://schemas.microsoft.com/office/drawing/2014/main" val="1436772641"/>
                        </a:ext>
                      </a:extLst>
                    </a:gridCol>
                    <a:gridCol w="1306762">
                      <a:extLst>
                        <a:ext uri="{9D8B030D-6E8A-4147-A177-3AD203B41FA5}">
                          <a16:colId xmlns:a16="http://schemas.microsoft.com/office/drawing/2014/main" val="3935034194"/>
                        </a:ext>
                      </a:extLst>
                    </a:gridCol>
                    <a:gridCol w="2721328">
                      <a:extLst>
                        <a:ext uri="{9D8B030D-6E8A-4147-A177-3AD203B41FA5}">
                          <a16:colId xmlns:a16="http://schemas.microsoft.com/office/drawing/2014/main" val="2832911602"/>
                        </a:ext>
                      </a:extLst>
                    </a:gridCol>
                    <a:gridCol w="2721328">
                      <a:extLst>
                        <a:ext uri="{9D8B030D-6E8A-4147-A177-3AD203B41FA5}">
                          <a16:colId xmlns:a16="http://schemas.microsoft.com/office/drawing/2014/main" val="1282397766"/>
                        </a:ext>
                      </a:extLst>
                    </a:gridCol>
                    <a:gridCol w="1431021">
                      <a:extLst>
                        <a:ext uri="{9D8B030D-6E8A-4147-A177-3AD203B41FA5}">
                          <a16:colId xmlns:a16="http://schemas.microsoft.com/office/drawing/2014/main" val="312948767"/>
                        </a:ext>
                      </a:extLst>
                    </a:gridCol>
                    <a:gridCol w="1431021">
                      <a:extLst>
                        <a:ext uri="{9D8B030D-6E8A-4147-A177-3AD203B41FA5}">
                          <a16:colId xmlns:a16="http://schemas.microsoft.com/office/drawing/2014/main" val="3400845784"/>
                        </a:ext>
                      </a:extLst>
                    </a:gridCol>
                    <a:gridCol w="1121610">
                      <a:extLst>
                        <a:ext uri="{9D8B030D-6E8A-4147-A177-3AD203B41FA5}">
                          <a16:colId xmlns:a16="http://schemas.microsoft.com/office/drawing/2014/main" val="1664635124"/>
                        </a:ext>
                      </a:extLst>
                    </a:gridCol>
                  </a:tblGrid>
                  <a:tr h="568100">
                    <a:tc>
                      <a:txBody>
                        <a:bodyPr/>
                        <a:lstStyle/>
                        <a:p>
                          <a:pPr algn="ctr">
                            <a:lnSpc>
                              <a:spcPct val="107000"/>
                            </a:lnSpc>
                            <a:spcAft>
                              <a:spcPts val="0"/>
                            </a:spcAft>
                          </a:pPr>
                          <a:r>
                            <a:rPr lang="es-EC" sz="1600" dirty="0">
                              <a:effectLst/>
                            </a:rPr>
                            <a:t>Objetivo Estratégico </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b"/>
                    </a:tc>
                    <a:tc>
                      <a:txBody>
                        <a:bodyPr/>
                        <a:lstStyle/>
                        <a:p>
                          <a:pPr algn="ctr">
                            <a:lnSpc>
                              <a:spcPct val="107000"/>
                            </a:lnSpc>
                            <a:spcAft>
                              <a:spcPts val="0"/>
                            </a:spcAft>
                          </a:pPr>
                          <a:r>
                            <a:rPr lang="es-EC" sz="1600" dirty="0">
                              <a:effectLst/>
                            </a:rPr>
                            <a:t>Estrategias </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b"/>
                    </a:tc>
                    <a:tc>
                      <a:txBody>
                        <a:bodyPr/>
                        <a:lstStyle/>
                        <a:p>
                          <a:pPr algn="ctr">
                            <a:lnSpc>
                              <a:spcPct val="107000"/>
                            </a:lnSpc>
                            <a:spcAft>
                              <a:spcPts val="0"/>
                            </a:spcAft>
                          </a:pPr>
                          <a:r>
                            <a:rPr lang="es-EC" sz="1600" dirty="0">
                              <a:effectLst/>
                            </a:rPr>
                            <a:t>KPI</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b"/>
                    </a:tc>
                    <a:tc>
                      <a:txBody>
                        <a:bodyPr/>
                        <a:lstStyle/>
                        <a:p>
                          <a:pPr algn="ctr">
                            <a:lnSpc>
                              <a:spcPct val="107000"/>
                            </a:lnSpc>
                            <a:spcAft>
                              <a:spcPts val="0"/>
                            </a:spcAft>
                          </a:pPr>
                          <a:r>
                            <a:rPr lang="es-EC" sz="1800" dirty="0">
                              <a:effectLst/>
                            </a:rPr>
                            <a:t>Definición Operacional</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b"/>
                    </a:tc>
                    <a:tc>
                      <a:txBody>
                        <a:bodyPr/>
                        <a:lstStyle/>
                        <a:p>
                          <a:pPr algn="ctr">
                            <a:lnSpc>
                              <a:spcPct val="107000"/>
                            </a:lnSpc>
                            <a:spcAft>
                              <a:spcPts val="0"/>
                            </a:spcAft>
                          </a:pPr>
                          <a:r>
                            <a:rPr lang="es-EC" sz="1600" dirty="0">
                              <a:effectLst/>
                            </a:rPr>
                            <a:t>Actividades</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b"/>
                    </a:tc>
                    <a:tc>
                      <a:txBody>
                        <a:bodyPr/>
                        <a:lstStyle/>
                        <a:p>
                          <a:pPr algn="ctr">
                            <a:lnSpc>
                              <a:spcPct val="107000"/>
                            </a:lnSpc>
                            <a:spcAft>
                              <a:spcPts val="0"/>
                            </a:spcAft>
                          </a:pPr>
                          <a:r>
                            <a:rPr lang="es-EC" sz="1600" dirty="0">
                              <a:effectLst/>
                            </a:rPr>
                            <a:t>Acción</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b"/>
                    </a:tc>
                    <a:tc>
                      <a:txBody>
                        <a:bodyPr/>
                        <a:lstStyle/>
                        <a:p>
                          <a:pPr algn="ctr">
                            <a:lnSpc>
                              <a:spcPct val="107000"/>
                            </a:lnSpc>
                            <a:spcAft>
                              <a:spcPts val="0"/>
                            </a:spcAft>
                          </a:pPr>
                          <a:r>
                            <a:rPr lang="es-EC" sz="1600" dirty="0">
                              <a:effectLst/>
                            </a:rPr>
                            <a:t>Metas</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b"/>
                    </a:tc>
                    <a:extLst>
                      <a:ext uri="{0D108BD9-81ED-4DB2-BD59-A6C34878D82A}">
                        <a16:rowId xmlns:a16="http://schemas.microsoft.com/office/drawing/2014/main" val="725477637"/>
                      </a:ext>
                    </a:extLst>
                  </a:tr>
                  <a:tr h="2074482">
                    <a:tc rowSpan="3">
                      <a:txBody>
                        <a:bodyPr/>
                        <a:lstStyle/>
                        <a:p>
                          <a:pPr algn="just">
                            <a:lnSpc>
                              <a:spcPct val="107000"/>
                            </a:lnSpc>
                            <a:spcAft>
                              <a:spcPts val="0"/>
                            </a:spcAft>
                          </a:pPr>
                          <a:r>
                            <a:rPr lang="es-EC" sz="1600" dirty="0">
                              <a:effectLst/>
                            </a:rPr>
                            <a:t>Desarrollar programas de capacitación para el personal en temas tributarios.</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Desarrollar el programa de actualización de conocimientos en leyes tributarias </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 de personal capacitado</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endParaRPr lang="es-EC"/>
                        </a:p>
                      </a:txBody>
                      <a:tcPr marL="21180" marR="21180" marT="0" marB="0" anchor="ctr">
                        <a:blipFill>
                          <a:blip r:embed="rId2"/>
                          <a:stretch>
                            <a:fillRect l="-202691" t="-27566" r="-147309" b="-223754"/>
                          </a:stretch>
                        </a:blipFill>
                      </a:tcPr>
                    </a:tc>
                    <a:tc>
                      <a:txBody>
                        <a:bodyPr/>
                        <a:lstStyle/>
                        <a:p>
                          <a:pPr algn="just">
                            <a:lnSpc>
                              <a:spcPct val="107000"/>
                            </a:lnSpc>
                            <a:spcAft>
                              <a:spcPts val="0"/>
                            </a:spcAft>
                          </a:pPr>
                          <a:r>
                            <a:rPr lang="es-EC" sz="1600" dirty="0">
                              <a:effectLst/>
                            </a:rPr>
                            <a:t>Análisis de las necesidades de información tributaria </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Evaluación de conocimiento contable y tributario </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 </a:t>
                          </a:r>
                          <a:endParaRPr lang="es-EC" sz="1800" dirty="0">
                            <a:effectLst/>
                          </a:endParaRPr>
                        </a:p>
                        <a:p>
                          <a:pPr algn="just">
                            <a:lnSpc>
                              <a:spcPct val="107000"/>
                            </a:lnSpc>
                            <a:spcAft>
                              <a:spcPts val="0"/>
                            </a:spcAft>
                          </a:pPr>
                          <a:r>
                            <a:rPr lang="es-EC" sz="1600" dirty="0">
                              <a:effectLst/>
                            </a:rPr>
                            <a:t> </a:t>
                          </a:r>
                          <a:endParaRPr lang="es-EC" sz="1800" dirty="0">
                            <a:effectLst/>
                          </a:endParaRPr>
                        </a:p>
                        <a:p>
                          <a:pPr algn="just">
                            <a:lnSpc>
                              <a:spcPct val="107000"/>
                            </a:lnSpc>
                            <a:spcAft>
                              <a:spcPts val="0"/>
                            </a:spcAft>
                          </a:pPr>
                          <a:r>
                            <a:rPr lang="es-EC" sz="1600" dirty="0">
                              <a:effectLst/>
                            </a:rPr>
                            <a:t> </a:t>
                          </a:r>
                          <a:endParaRPr lang="es-EC" sz="1800" dirty="0">
                            <a:effectLst/>
                          </a:endParaRPr>
                        </a:p>
                        <a:p>
                          <a:pPr algn="just">
                            <a:lnSpc>
                              <a:spcPct val="107000"/>
                            </a:lnSpc>
                            <a:spcAft>
                              <a:spcPts val="0"/>
                            </a:spcAft>
                          </a:pPr>
                          <a:r>
                            <a:rPr lang="es-EC" sz="1600" dirty="0">
                              <a:effectLst/>
                            </a:rPr>
                            <a:t>80% del personal capacitado en seis meses</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extLst>
                      <a:ext uri="{0D108BD9-81ED-4DB2-BD59-A6C34878D82A}">
                        <a16:rowId xmlns:a16="http://schemas.microsoft.com/office/drawing/2014/main" val="3865982010"/>
                      </a:ext>
                    </a:extLst>
                  </a:tr>
                  <a:tr h="2027315">
                    <a:tc vMerge="1">
                      <a:txBody>
                        <a:bodyPr/>
                        <a:lstStyle/>
                        <a:p>
                          <a:endParaRPr lang="es-EC"/>
                        </a:p>
                      </a:txBody>
                      <a:tcPr/>
                    </a:tc>
                    <a:tc>
                      <a:txBody>
                        <a:bodyPr/>
                        <a:lstStyle/>
                        <a:p>
                          <a:pPr algn="just">
                            <a:lnSpc>
                              <a:spcPct val="107000"/>
                            </a:lnSpc>
                            <a:spcAft>
                              <a:spcPts val="0"/>
                            </a:spcAft>
                          </a:pPr>
                          <a:r>
                            <a:rPr lang="es-EC" sz="1600" dirty="0">
                              <a:effectLst/>
                            </a:rPr>
                            <a:t>Diseñar la propuesta de capacitación continua especializada en incentivos tributarios</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 avance de la propuesta</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endParaRPr lang="es-EC"/>
                        </a:p>
                      </a:txBody>
                      <a:tcPr marL="21180" marR="21180" marT="0" marB="0" anchor="ctr">
                        <a:blipFill>
                          <a:blip r:embed="rId2"/>
                          <a:stretch>
                            <a:fillRect l="-202691" t="-131024" r="-147309" b="-129819"/>
                          </a:stretch>
                        </a:blipFill>
                      </a:tcPr>
                    </a:tc>
                    <a:tc>
                      <a:txBody>
                        <a:bodyPr/>
                        <a:lstStyle/>
                        <a:p>
                          <a:pPr algn="just">
                            <a:lnSpc>
                              <a:spcPct val="107000"/>
                            </a:lnSpc>
                            <a:spcAft>
                              <a:spcPts val="0"/>
                            </a:spcAft>
                          </a:pPr>
                          <a:r>
                            <a:rPr lang="es-EC" sz="1600">
                              <a:effectLst/>
                            </a:rPr>
                            <a:t>Implementación de programas de asesoramiento y capacitación en área contable y tributaria</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a:effectLst/>
                            </a:rPr>
                            <a:t>Revisión el avance de la propuesta</a:t>
                          </a:r>
                          <a:endParaRPr lang="es-EC"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 </a:t>
                          </a:r>
                          <a:endParaRPr lang="es-EC" sz="1800" dirty="0">
                            <a:effectLst/>
                          </a:endParaRPr>
                        </a:p>
                        <a:p>
                          <a:pPr algn="just">
                            <a:lnSpc>
                              <a:spcPct val="107000"/>
                            </a:lnSpc>
                            <a:spcAft>
                              <a:spcPts val="0"/>
                            </a:spcAft>
                          </a:pPr>
                          <a:r>
                            <a:rPr lang="es-EC" sz="1600" dirty="0">
                              <a:effectLst/>
                            </a:rPr>
                            <a:t> </a:t>
                          </a:r>
                          <a:endParaRPr lang="es-EC" sz="1800" dirty="0">
                            <a:effectLst/>
                          </a:endParaRPr>
                        </a:p>
                        <a:p>
                          <a:pPr algn="just">
                            <a:lnSpc>
                              <a:spcPct val="107000"/>
                            </a:lnSpc>
                            <a:spcAft>
                              <a:spcPts val="0"/>
                            </a:spcAft>
                          </a:pPr>
                          <a:r>
                            <a:rPr lang="es-EC" sz="1600" dirty="0">
                              <a:effectLst/>
                            </a:rPr>
                            <a:t>85% de programas desarrollados en un año </a:t>
                          </a:r>
                          <a:endParaRPr lang="es-EC" sz="1800" dirty="0">
                            <a:effectLst/>
                          </a:endParaRPr>
                        </a:p>
                        <a:p>
                          <a:pPr algn="just">
                            <a:lnSpc>
                              <a:spcPct val="107000"/>
                            </a:lnSpc>
                            <a:spcAft>
                              <a:spcPts val="0"/>
                            </a:spcAft>
                          </a:pPr>
                          <a:r>
                            <a:rPr lang="es-EC" sz="1600" dirty="0">
                              <a:effectLst/>
                            </a:rPr>
                            <a:t> </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extLst>
                      <a:ext uri="{0D108BD9-81ED-4DB2-BD59-A6C34878D82A}">
                        <a16:rowId xmlns:a16="http://schemas.microsoft.com/office/drawing/2014/main" val="1626020212"/>
                      </a:ext>
                    </a:extLst>
                  </a:tr>
                  <a:tr h="2611001">
                    <a:tc vMerge="1">
                      <a:txBody>
                        <a:bodyPr/>
                        <a:lstStyle/>
                        <a:p>
                          <a:endParaRPr lang="es-EC"/>
                        </a:p>
                      </a:txBody>
                      <a:tcPr/>
                    </a:tc>
                    <a:tc>
                      <a:txBody>
                        <a:bodyPr/>
                        <a:lstStyle/>
                        <a:p>
                          <a:pPr algn="just">
                            <a:lnSpc>
                              <a:spcPct val="107000"/>
                            </a:lnSpc>
                            <a:spcAft>
                              <a:spcPts val="0"/>
                            </a:spcAft>
                          </a:pPr>
                          <a:r>
                            <a:rPr lang="es-EC" sz="1600" dirty="0">
                              <a:effectLst/>
                            </a:rPr>
                            <a:t>Aprovechar los servicios de la Administración tributaria</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Número de convenios</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 </a:t>
                          </a:r>
                          <a:endParaRPr lang="es-EC"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Participar de las capacitaciones que da el ente de control respecto a nuevas resoluciones o modificaciones en la ley</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Revisión de convenios </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 </a:t>
                          </a:r>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extLst>
                      <a:ext uri="{0D108BD9-81ED-4DB2-BD59-A6C34878D82A}">
                        <a16:rowId xmlns:a16="http://schemas.microsoft.com/office/drawing/2014/main" val="2584816110"/>
                      </a:ext>
                    </a:extLst>
                  </a:tr>
                </a:tbl>
              </a:graphicData>
            </a:graphic>
          </p:graphicFrame>
        </mc:Fallback>
      </mc:AlternateContent>
    </p:spTree>
    <p:extLst>
      <p:ext uri="{BB962C8B-B14F-4D97-AF65-F5344CB8AC3E}">
        <p14:creationId xmlns:p14="http://schemas.microsoft.com/office/powerpoint/2010/main" val="3429780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a 3">
                <a:extLst>
                  <a:ext uri="{FF2B5EF4-FFF2-40B4-BE49-F238E27FC236}">
                    <a16:creationId xmlns:a16="http://schemas.microsoft.com/office/drawing/2014/main" id="{6AEBE9C7-388A-4ECC-846A-66D015327443}"/>
                  </a:ext>
                </a:extLst>
              </p:cNvPr>
              <p:cNvGraphicFramePr>
                <a:graphicFrameLocks noGrp="1"/>
              </p:cNvGraphicFramePr>
              <p:nvPr>
                <p:extLst>
                  <p:ext uri="{D42A27DB-BD31-4B8C-83A1-F6EECF244321}">
                    <p14:modId xmlns:p14="http://schemas.microsoft.com/office/powerpoint/2010/main" val="1335291360"/>
                  </p:ext>
                </p:extLst>
              </p:nvPr>
            </p:nvGraphicFramePr>
            <p:xfrm>
              <a:off x="0" y="0"/>
              <a:ext cx="12192001" cy="6858000"/>
            </p:xfrm>
            <a:graphic>
              <a:graphicData uri="http://schemas.openxmlformats.org/drawingml/2006/table">
                <a:tbl>
                  <a:tblPr firstRow="1" firstCol="1" bandRow="1">
                    <a:tableStyleId>{0505E3EF-67EA-436B-97B2-0124C06EBD24}</a:tableStyleId>
                  </a:tblPr>
                  <a:tblGrid>
                    <a:gridCol w="1457542">
                      <a:extLst>
                        <a:ext uri="{9D8B030D-6E8A-4147-A177-3AD203B41FA5}">
                          <a16:colId xmlns:a16="http://schemas.microsoft.com/office/drawing/2014/main" val="2200798974"/>
                        </a:ext>
                      </a:extLst>
                    </a:gridCol>
                    <a:gridCol w="1306932">
                      <a:extLst>
                        <a:ext uri="{9D8B030D-6E8A-4147-A177-3AD203B41FA5}">
                          <a16:colId xmlns:a16="http://schemas.microsoft.com/office/drawing/2014/main" val="653745438"/>
                        </a:ext>
                      </a:extLst>
                    </a:gridCol>
                    <a:gridCol w="2721679">
                      <a:extLst>
                        <a:ext uri="{9D8B030D-6E8A-4147-A177-3AD203B41FA5}">
                          <a16:colId xmlns:a16="http://schemas.microsoft.com/office/drawing/2014/main" val="1344945501"/>
                        </a:ext>
                      </a:extLst>
                    </a:gridCol>
                    <a:gridCol w="2721679">
                      <a:extLst>
                        <a:ext uri="{9D8B030D-6E8A-4147-A177-3AD203B41FA5}">
                          <a16:colId xmlns:a16="http://schemas.microsoft.com/office/drawing/2014/main" val="681627290"/>
                        </a:ext>
                      </a:extLst>
                    </a:gridCol>
                    <a:gridCol w="1431207">
                      <a:extLst>
                        <a:ext uri="{9D8B030D-6E8A-4147-A177-3AD203B41FA5}">
                          <a16:colId xmlns:a16="http://schemas.microsoft.com/office/drawing/2014/main" val="2047478873"/>
                        </a:ext>
                      </a:extLst>
                    </a:gridCol>
                    <a:gridCol w="1431207">
                      <a:extLst>
                        <a:ext uri="{9D8B030D-6E8A-4147-A177-3AD203B41FA5}">
                          <a16:colId xmlns:a16="http://schemas.microsoft.com/office/drawing/2014/main" val="127247221"/>
                        </a:ext>
                      </a:extLst>
                    </a:gridCol>
                    <a:gridCol w="1121755">
                      <a:extLst>
                        <a:ext uri="{9D8B030D-6E8A-4147-A177-3AD203B41FA5}">
                          <a16:colId xmlns:a16="http://schemas.microsoft.com/office/drawing/2014/main" val="503781415"/>
                        </a:ext>
                      </a:extLst>
                    </a:gridCol>
                  </a:tblGrid>
                  <a:tr h="1467860">
                    <a:tc rowSpan="2">
                      <a:txBody>
                        <a:bodyPr/>
                        <a:lstStyle/>
                        <a:p>
                          <a:pPr algn="just">
                            <a:lnSpc>
                              <a:spcPct val="107000"/>
                            </a:lnSpc>
                            <a:spcAft>
                              <a:spcPts val="0"/>
                            </a:spcAft>
                          </a:pPr>
                          <a:r>
                            <a:rPr lang="es-EC" sz="1600" dirty="0">
                              <a:effectLst/>
                            </a:rPr>
                            <a:t>Ejecutar</a:t>
                          </a:r>
                          <a:r>
                            <a:rPr lang="es-EC" sz="1400" dirty="0">
                              <a:effectLst/>
                            </a:rPr>
                            <a:t> programas para aprovechar los incentivos y beneficios tributarios de ley</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Diseñar una matriz tributaria </a:t>
                          </a:r>
                          <a:endPar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 avance de la matriz tributaria</a:t>
                          </a:r>
                          <a:endPar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 </a:t>
                          </a:r>
                          <a14:m>
                            <m:oMath xmlns:m="http://schemas.openxmlformats.org/officeDocument/2006/math">
                              <m:f>
                                <m:fPr>
                                  <m:ctrlPr>
                                    <a:rPr lang="es-EC" sz="1600" i="1">
                                      <a:effectLst/>
                                      <a:latin typeface="Cambria Math" panose="02040503050406030204" pitchFamily="18" charset="0"/>
                                    </a:rPr>
                                  </m:ctrlPr>
                                </m:fPr>
                                <m:num>
                                  <m:r>
                                    <a:rPr lang="es-EC" sz="1600" smtClean="0">
                                      <a:effectLst/>
                                      <a:latin typeface="Cambria Math" panose="02040503050406030204" pitchFamily="18" charset="0"/>
                                    </a:rPr>
                                    <m:t># </m:t>
                                  </m:r>
                                  <m:r>
                                    <m:rPr>
                                      <m:sty m:val="p"/>
                                    </m:rPr>
                                    <a:rPr lang="es-EC" sz="1600">
                                      <a:effectLst/>
                                      <a:latin typeface="Cambria Math" panose="02040503050406030204" pitchFamily="18" charset="0"/>
                                    </a:rPr>
                                    <m:t>de</m:t>
                                  </m:r>
                                  <m:r>
                                    <a:rPr lang="es-EC" sz="1600">
                                      <a:effectLst/>
                                      <a:latin typeface="Cambria Math" panose="02040503050406030204" pitchFamily="18" charset="0"/>
                                    </a:rPr>
                                    <m:t> </m:t>
                                  </m:r>
                                  <m:r>
                                    <m:rPr>
                                      <m:sty m:val="p"/>
                                    </m:rPr>
                                    <a:rPr lang="es-EC" sz="1600">
                                      <a:effectLst/>
                                      <a:latin typeface="Cambria Math" panose="02040503050406030204" pitchFamily="18" charset="0"/>
                                    </a:rPr>
                                    <m:t>etapas</m:t>
                                  </m:r>
                                  <m:r>
                                    <a:rPr lang="es-EC" sz="1600">
                                      <a:effectLst/>
                                      <a:latin typeface="Cambria Math" panose="02040503050406030204" pitchFamily="18" charset="0"/>
                                    </a:rPr>
                                    <m:t> </m:t>
                                  </m:r>
                                  <m:r>
                                    <m:rPr>
                                      <m:sty m:val="p"/>
                                    </m:rPr>
                                    <a:rPr lang="es-EC" sz="1600">
                                      <a:effectLst/>
                                      <a:latin typeface="Cambria Math" panose="02040503050406030204" pitchFamily="18" charset="0"/>
                                    </a:rPr>
                                    <m:t>desarrolladas</m:t>
                                  </m:r>
                                  <m:r>
                                    <a:rPr lang="es-EC" sz="1600">
                                      <a:effectLst/>
                                      <a:latin typeface="Cambria Math" panose="02040503050406030204" pitchFamily="18" charset="0"/>
                                    </a:rPr>
                                    <m:t> </m:t>
                                  </m:r>
                                </m:num>
                                <m:den>
                                  <m:r>
                                    <m:rPr>
                                      <m:sty m:val="p"/>
                                    </m:rPr>
                                    <a:rPr lang="es-EC" sz="1600" smtClean="0">
                                      <a:effectLst/>
                                      <a:latin typeface="Cambria Math" panose="02040503050406030204" pitchFamily="18" charset="0"/>
                                    </a:rPr>
                                    <m:t>total</m:t>
                                  </m:r>
                                  <m:r>
                                    <a:rPr lang="es-EC" sz="1600">
                                      <a:effectLst/>
                                      <a:latin typeface="Cambria Math" panose="02040503050406030204" pitchFamily="18" charset="0"/>
                                    </a:rPr>
                                    <m:t> </m:t>
                                  </m:r>
                                  <m:r>
                                    <m:rPr>
                                      <m:sty m:val="p"/>
                                    </m:rPr>
                                    <a:rPr lang="es-EC" sz="1600">
                                      <a:effectLst/>
                                      <a:latin typeface="Cambria Math" panose="02040503050406030204" pitchFamily="18" charset="0"/>
                                    </a:rPr>
                                    <m:t>de</m:t>
                                  </m:r>
                                  <m:r>
                                    <a:rPr lang="es-EC" sz="1600">
                                      <a:effectLst/>
                                      <a:latin typeface="Cambria Math" panose="02040503050406030204" pitchFamily="18" charset="0"/>
                                    </a:rPr>
                                    <m:t> </m:t>
                                  </m:r>
                                  <m:r>
                                    <m:rPr>
                                      <m:sty m:val="p"/>
                                    </m:rPr>
                                    <a:rPr lang="es-EC" sz="1600">
                                      <a:effectLst/>
                                      <a:latin typeface="Cambria Math" panose="02040503050406030204" pitchFamily="18" charset="0"/>
                                    </a:rPr>
                                    <m:t>etapas</m:t>
                                  </m:r>
                                  <m:r>
                                    <a:rPr lang="es-EC" sz="1600">
                                      <a:effectLst/>
                                      <a:latin typeface="Cambria Math" panose="02040503050406030204" pitchFamily="18" charset="0"/>
                                    </a:rPr>
                                    <m:t> </m:t>
                                  </m:r>
                                  <m:r>
                                    <a:rPr lang="es-EC" sz="1600" smtClean="0">
                                      <a:effectLst/>
                                      <a:latin typeface="Cambria Math" panose="02040503050406030204" pitchFamily="18" charset="0"/>
                                    </a:rPr>
                                    <m:t>𝑎𝑝𝑟𝑜𝑏𝑎𝑑𝑎𝑠</m:t>
                                  </m:r>
                                </m:den>
                              </m:f>
                              <m:r>
                                <a:rPr lang="es-EC" sz="1600" smtClean="0">
                                  <a:effectLst/>
                                  <a:latin typeface="Cambria Math" panose="02040503050406030204" pitchFamily="18" charset="0"/>
                                </a:rPr>
                                <m:t>∗100</m:t>
                              </m:r>
                            </m:oMath>
                          </a14:m>
                          <a:endParaRPr lang="es-EC"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Obtención de la información necesaria respecto a incentivos y beneficios tributarios  </a:t>
                          </a:r>
                          <a:endPar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Elaboración de matrices</a:t>
                          </a:r>
                          <a:endPar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80% de la matriz tributaria aprobada en seis meses</a:t>
                          </a:r>
                          <a:endPar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extLst>
                      <a:ext uri="{0D108BD9-81ED-4DB2-BD59-A6C34878D82A}">
                        <a16:rowId xmlns:a16="http://schemas.microsoft.com/office/drawing/2014/main" val="2764644741"/>
                      </a:ext>
                    </a:extLst>
                  </a:tr>
                  <a:tr h="1477439">
                    <a:tc vMerge="1">
                      <a:txBody>
                        <a:bodyPr/>
                        <a:lstStyle/>
                        <a:p>
                          <a:endParaRPr lang="es-EC"/>
                        </a:p>
                      </a:txBody>
                      <a:tcPr/>
                    </a:tc>
                    <a:tc>
                      <a:txBody>
                        <a:bodyPr/>
                        <a:lstStyle/>
                        <a:p>
                          <a:pPr algn="just">
                            <a:lnSpc>
                              <a:spcPct val="107000"/>
                            </a:lnSpc>
                            <a:spcAft>
                              <a:spcPts val="0"/>
                            </a:spcAft>
                          </a:pPr>
                          <a:r>
                            <a:rPr lang="es-EC" sz="1400" dirty="0">
                              <a:effectLst/>
                            </a:rPr>
                            <a:t>Diseñar un manual de control tributario</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Tiempo de desarrollo</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 </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Creación de cultura tributaria</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Difundir mediante charlas informativas</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En seis meses el 70% del manual tributario aprobado </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extLst>
                      <a:ext uri="{0D108BD9-81ED-4DB2-BD59-A6C34878D82A}">
                        <a16:rowId xmlns:a16="http://schemas.microsoft.com/office/drawing/2014/main" val="432460201"/>
                      </a:ext>
                    </a:extLst>
                  </a:tr>
                  <a:tr h="1467860">
                    <a:tc>
                      <a:txBody>
                        <a:bodyPr/>
                        <a:lstStyle/>
                        <a:p>
                          <a:pPr algn="just">
                            <a:lnSpc>
                              <a:spcPct val="107000"/>
                            </a:lnSpc>
                            <a:spcAft>
                              <a:spcPts val="0"/>
                            </a:spcAft>
                          </a:pPr>
                          <a:r>
                            <a:rPr lang="es-EC" sz="1400">
                              <a:effectLst/>
                            </a:rPr>
                            <a:t>Implementar sistemas de gestión tributaria</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Diseñar una matriz de control de procesos tributarios eficientes </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 procesos tributarios </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 </a:t>
                          </a:r>
                          <a14:m>
                            <m:oMath xmlns:m="http://schemas.openxmlformats.org/officeDocument/2006/math">
                              <m:f>
                                <m:fPr>
                                  <m:ctrlPr>
                                    <a:rPr lang="es-EC" sz="1400" i="1">
                                      <a:effectLst/>
                                      <a:latin typeface="Cambria Math" panose="02040503050406030204" pitchFamily="18" charset="0"/>
                                    </a:rPr>
                                  </m:ctrlPr>
                                </m:fPr>
                                <m:num>
                                  <m:r>
                                    <a:rPr lang="es-EC" sz="1400">
                                      <a:effectLst/>
                                      <a:latin typeface="Cambria Math" panose="02040503050406030204" pitchFamily="18" charset="0"/>
                                    </a:rPr>
                                    <m:t># </m:t>
                                  </m:r>
                                  <m:r>
                                    <a:rPr lang="es-EC" sz="1400">
                                      <a:effectLst/>
                                      <a:latin typeface="Cambria Math" panose="02040503050406030204" pitchFamily="18" charset="0"/>
                                    </a:rPr>
                                    <m:t>𝑑𝑒</m:t>
                                  </m:r>
                                  <m:r>
                                    <a:rPr lang="es-EC" sz="1400">
                                      <a:effectLst/>
                                      <a:latin typeface="Cambria Math" panose="02040503050406030204" pitchFamily="18" charset="0"/>
                                    </a:rPr>
                                    <m:t> </m:t>
                                  </m:r>
                                  <m:r>
                                    <a:rPr lang="es-EC" sz="1400">
                                      <a:effectLst/>
                                      <a:latin typeface="Cambria Math" panose="02040503050406030204" pitchFamily="18" charset="0"/>
                                    </a:rPr>
                                    <m:t>𝑝𝑟𝑜𝑐𝑒𝑠𝑜𝑠</m:t>
                                  </m:r>
                                  <m:r>
                                    <a:rPr lang="es-EC" sz="1400">
                                      <a:effectLst/>
                                      <a:latin typeface="Cambria Math" panose="02040503050406030204" pitchFamily="18" charset="0"/>
                                    </a:rPr>
                                    <m:t> </m:t>
                                  </m:r>
                                  <m:r>
                                    <a:rPr lang="es-EC" sz="1400">
                                      <a:effectLst/>
                                      <a:latin typeface="Cambria Math" panose="02040503050406030204" pitchFamily="18" charset="0"/>
                                    </a:rPr>
                                    <m:t>𝑑𝑒𝑠𝑎𝑟𝑟𝑜𝑙𝑙𝑎𝑑𝑜𝑠</m:t>
                                  </m:r>
                                  <m:r>
                                    <a:rPr lang="es-EC" sz="1400">
                                      <a:effectLst/>
                                      <a:latin typeface="Cambria Math" panose="02040503050406030204" pitchFamily="18" charset="0"/>
                                    </a:rPr>
                                    <m:t> </m:t>
                                  </m:r>
                                </m:num>
                                <m:den>
                                  <m:r>
                                    <a:rPr lang="es-EC" sz="1400">
                                      <a:effectLst/>
                                      <a:latin typeface="Cambria Math" panose="02040503050406030204" pitchFamily="18" charset="0"/>
                                    </a:rPr>
                                    <m:t>𝑡𝑜𝑡𝑎𝑙</m:t>
                                  </m:r>
                                  <m:r>
                                    <a:rPr lang="es-EC" sz="1400">
                                      <a:effectLst/>
                                      <a:latin typeface="Cambria Math" panose="02040503050406030204" pitchFamily="18" charset="0"/>
                                    </a:rPr>
                                    <m:t> </m:t>
                                  </m:r>
                                  <m:r>
                                    <a:rPr lang="es-EC" sz="1400">
                                      <a:effectLst/>
                                      <a:latin typeface="Cambria Math" panose="02040503050406030204" pitchFamily="18" charset="0"/>
                                    </a:rPr>
                                    <m:t>𝑑𝑒</m:t>
                                  </m:r>
                                  <m:r>
                                    <a:rPr lang="es-EC" sz="1400">
                                      <a:effectLst/>
                                      <a:latin typeface="Cambria Math" panose="02040503050406030204" pitchFamily="18" charset="0"/>
                                    </a:rPr>
                                    <m:t> </m:t>
                                  </m:r>
                                  <m:r>
                                    <a:rPr lang="es-EC" sz="1400">
                                      <a:effectLst/>
                                      <a:latin typeface="Cambria Math" panose="02040503050406030204" pitchFamily="18" charset="0"/>
                                    </a:rPr>
                                    <m:t>𝑝𝑟𝑜𝑐𝑒𝑠𝑖𝑜𝑠</m:t>
                                  </m:r>
                                  <m:r>
                                    <a:rPr lang="es-EC" sz="1400">
                                      <a:effectLst/>
                                      <a:latin typeface="Cambria Math" panose="02040503050406030204" pitchFamily="18" charset="0"/>
                                    </a:rPr>
                                    <m:t> </m:t>
                                  </m:r>
                                  <m:r>
                                    <a:rPr lang="es-EC" sz="1400">
                                      <a:effectLst/>
                                      <a:latin typeface="Cambria Math" panose="02040503050406030204" pitchFamily="18" charset="0"/>
                                    </a:rPr>
                                    <m:t>𝑡𝑟𝑖</m:t>
                                  </m:r>
                                  <m:r>
                                    <a:rPr lang="es-EC" sz="1400">
                                      <a:effectLst/>
                                      <a:latin typeface="Cambria Math" panose="02040503050406030204" pitchFamily="18" charset="0"/>
                                    </a:rPr>
                                    <m:t>. </m:t>
                                  </m:r>
                                  <m:r>
                                    <a:rPr lang="es-EC" sz="1400">
                                      <a:effectLst/>
                                      <a:latin typeface="Cambria Math" panose="02040503050406030204" pitchFamily="18" charset="0"/>
                                    </a:rPr>
                                    <m:t>𝑎𝑝𝑟𝑜𝑏𝑎𝑑𝑜𝑠</m:t>
                                  </m:r>
                                </m:den>
                              </m:f>
                              <m:r>
                                <a:rPr lang="es-EC" sz="1400">
                                  <a:effectLst/>
                                  <a:latin typeface="Cambria Math" panose="02040503050406030204" pitchFamily="18" charset="0"/>
                                </a:rPr>
                                <m:t>∗100</m:t>
                              </m:r>
                            </m:oMath>
                          </a14:m>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Aprovechamiento de las normas tributarias para mejorar la gestión tributaria</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Reducción de actividades innecesarias </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80% procesos de gestión tributaria implementados en un año </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extLst>
                      <a:ext uri="{0D108BD9-81ED-4DB2-BD59-A6C34878D82A}">
                        <a16:rowId xmlns:a16="http://schemas.microsoft.com/office/drawing/2014/main" val="1811070375"/>
                      </a:ext>
                    </a:extLst>
                  </a:tr>
                  <a:tr h="1232767">
                    <a:tc>
                      <a:txBody>
                        <a:bodyPr/>
                        <a:lstStyle/>
                        <a:p>
                          <a:pPr algn="just">
                            <a:lnSpc>
                              <a:spcPct val="107000"/>
                            </a:lnSpc>
                            <a:spcAft>
                              <a:spcPts val="0"/>
                            </a:spcAft>
                          </a:pPr>
                          <a:r>
                            <a:rPr lang="es-EC" sz="1400">
                              <a:effectLst/>
                            </a:rPr>
                            <a:t>Diseñar un programa para reducir la carga tributaria </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Diseñar una matriz para medir la contribución tributaria</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 carga fiscal </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 </a:t>
                          </a:r>
                          <a14:m>
                            <m:oMath xmlns:m="http://schemas.openxmlformats.org/officeDocument/2006/math">
                              <m:f>
                                <m:fPr>
                                  <m:ctrlPr>
                                    <a:rPr lang="es-EC" sz="1400" i="1">
                                      <a:effectLst/>
                                      <a:latin typeface="Cambria Math" panose="02040503050406030204" pitchFamily="18" charset="0"/>
                                    </a:rPr>
                                  </m:ctrlPr>
                                </m:fPr>
                                <m:num>
                                  <m:r>
                                    <a:rPr lang="es-EC" sz="1400">
                                      <a:effectLst/>
                                      <a:latin typeface="Cambria Math" panose="02040503050406030204" pitchFamily="18" charset="0"/>
                                    </a:rPr>
                                    <m:t>𝐼𝑚𝑝𝑢𝑒𝑠𝑡𝑜</m:t>
                                  </m:r>
                                  <m:r>
                                    <a:rPr lang="es-EC" sz="1400">
                                      <a:effectLst/>
                                      <a:latin typeface="Cambria Math" panose="02040503050406030204" pitchFamily="18" charset="0"/>
                                    </a:rPr>
                                    <m:t> </m:t>
                                  </m:r>
                                  <m:r>
                                    <a:rPr lang="es-EC" sz="1400">
                                      <a:effectLst/>
                                      <a:latin typeface="Cambria Math" panose="02040503050406030204" pitchFamily="18" charset="0"/>
                                    </a:rPr>
                                    <m:t>𝑎</m:t>
                                  </m:r>
                                  <m:r>
                                    <a:rPr lang="es-EC" sz="1400">
                                      <a:effectLst/>
                                      <a:latin typeface="Cambria Math" panose="02040503050406030204" pitchFamily="18" charset="0"/>
                                    </a:rPr>
                                    <m:t> </m:t>
                                  </m:r>
                                  <m:r>
                                    <a:rPr lang="es-EC" sz="1400">
                                      <a:effectLst/>
                                      <a:latin typeface="Cambria Math" panose="02040503050406030204" pitchFamily="18" charset="0"/>
                                    </a:rPr>
                                    <m:t>𝑙𝑎</m:t>
                                  </m:r>
                                  <m:r>
                                    <a:rPr lang="es-EC" sz="1400">
                                      <a:effectLst/>
                                      <a:latin typeface="Cambria Math" panose="02040503050406030204" pitchFamily="18" charset="0"/>
                                    </a:rPr>
                                    <m:t> </m:t>
                                  </m:r>
                                  <m:r>
                                    <a:rPr lang="es-EC" sz="1400">
                                      <a:effectLst/>
                                      <a:latin typeface="Cambria Math" panose="02040503050406030204" pitchFamily="18" charset="0"/>
                                    </a:rPr>
                                    <m:t>𝑟𝑒𝑛𝑡𝑎</m:t>
                                  </m:r>
                                  <m:r>
                                    <a:rPr lang="es-EC" sz="1400">
                                      <a:effectLst/>
                                      <a:latin typeface="Cambria Math" panose="02040503050406030204" pitchFamily="18" charset="0"/>
                                    </a:rPr>
                                    <m:t> </m:t>
                                  </m:r>
                                  <m:r>
                                    <a:rPr lang="es-EC" sz="1400">
                                      <a:effectLst/>
                                      <a:latin typeface="Cambria Math" panose="02040503050406030204" pitchFamily="18" charset="0"/>
                                    </a:rPr>
                                    <m:t>𝑝𝑎𝑔𝑎𝑑𝑎</m:t>
                                  </m:r>
                                </m:num>
                                <m:den>
                                  <m:r>
                                    <a:rPr lang="es-EC" sz="1400">
                                      <a:effectLst/>
                                      <a:latin typeface="Cambria Math" panose="02040503050406030204" pitchFamily="18" charset="0"/>
                                    </a:rPr>
                                    <m:t>𝑡𝑜𝑡𝑎𝑙</m:t>
                                  </m:r>
                                  <m:r>
                                    <a:rPr lang="es-EC" sz="1400">
                                      <a:effectLst/>
                                      <a:latin typeface="Cambria Math" panose="02040503050406030204" pitchFamily="18" charset="0"/>
                                    </a:rPr>
                                    <m:t> </m:t>
                                  </m:r>
                                  <m:r>
                                    <a:rPr lang="es-EC" sz="1400">
                                      <a:effectLst/>
                                      <a:latin typeface="Cambria Math" panose="02040503050406030204" pitchFamily="18" charset="0"/>
                                    </a:rPr>
                                    <m:t>𝑑𝑒</m:t>
                                  </m:r>
                                  <m:r>
                                    <a:rPr lang="es-EC" sz="1400">
                                      <a:effectLst/>
                                      <a:latin typeface="Cambria Math" panose="02040503050406030204" pitchFamily="18" charset="0"/>
                                    </a:rPr>
                                    <m:t> </m:t>
                                  </m:r>
                                  <m:r>
                                    <a:rPr lang="es-EC" sz="1400">
                                      <a:effectLst/>
                                      <a:latin typeface="Cambria Math" panose="02040503050406030204" pitchFamily="18" charset="0"/>
                                    </a:rPr>
                                    <m:t>𝑖𝑛𝑔𝑟𝑒𝑠𝑜𝑠</m:t>
                                  </m:r>
                                  <m:r>
                                    <a:rPr lang="es-EC" sz="1400">
                                      <a:effectLst/>
                                      <a:latin typeface="Cambria Math" panose="02040503050406030204" pitchFamily="18" charset="0"/>
                                    </a:rPr>
                                    <m:t> </m:t>
                                  </m:r>
                                  <m:r>
                                    <a:rPr lang="es-EC" sz="1400">
                                      <a:effectLst/>
                                      <a:latin typeface="Cambria Math" panose="02040503050406030204" pitchFamily="18" charset="0"/>
                                    </a:rPr>
                                    <m:t>𝑔𝑟𝑎𝑣𝑎𝑑𝑜𝑠</m:t>
                                  </m:r>
                                </m:den>
                              </m:f>
                              <m:r>
                                <a:rPr lang="es-EC" sz="1400">
                                  <a:effectLst/>
                                  <a:latin typeface="Cambria Math" panose="02040503050406030204" pitchFamily="18" charset="0"/>
                                </a:rPr>
                                <m:t>∗100</m:t>
                              </m:r>
                            </m:oMath>
                          </a14:m>
                          <a:endParaRPr lang="es-EC" sz="1400" dirty="0">
                            <a:effectLst/>
                          </a:endParaRPr>
                        </a:p>
                        <a:p>
                          <a:pPr algn="just">
                            <a:lnSpc>
                              <a:spcPct val="107000"/>
                            </a:lnSpc>
                            <a:spcAft>
                              <a:spcPts val="0"/>
                            </a:spcAft>
                          </a:pPr>
                          <a:r>
                            <a:rPr lang="es-EC" sz="1400" dirty="0">
                              <a:effectLst/>
                            </a:rPr>
                            <a:t> </a:t>
                          </a:r>
                        </a:p>
                        <a:p>
                          <a:pPr algn="just">
                            <a:lnSpc>
                              <a:spcPct val="107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𝐶𝑎𝑟𝑔𝑎</m:t>
                                </m:r>
                                <m:r>
                                  <a:rPr lang="es-EC" sz="1400">
                                    <a:effectLst/>
                                    <a:latin typeface="Cambria Math" panose="02040503050406030204" pitchFamily="18" charset="0"/>
                                  </a:rPr>
                                  <m:t> </m:t>
                                </m:r>
                                <m:r>
                                  <a:rPr lang="es-EC" sz="1400">
                                    <a:effectLst/>
                                    <a:latin typeface="Cambria Math" panose="02040503050406030204" pitchFamily="18" charset="0"/>
                                  </a:rPr>
                                  <m:t>𝐹𝑖𝑠𝑐𝑎𝑙</m:t>
                                </m:r>
                                <m:r>
                                  <a:rPr lang="es-EC" sz="1400">
                                    <a:effectLst/>
                                    <a:latin typeface="Cambria Math" panose="02040503050406030204" pitchFamily="18" charset="0"/>
                                  </a:rPr>
                                  <m:t> </m:t>
                                </m:r>
                                <m:r>
                                  <a:rPr lang="es-EC" sz="1400">
                                    <a:effectLst/>
                                    <a:latin typeface="Cambria Math" panose="02040503050406030204" pitchFamily="18" charset="0"/>
                                  </a:rPr>
                                  <m:t>𝑇</m:t>
                                </m:r>
                                <m:r>
                                  <a:rPr lang="es-EC" sz="1400">
                                    <a:effectLst/>
                                    <a:latin typeface="Cambria Math" panose="02040503050406030204" pitchFamily="18" charset="0"/>
                                  </a:rPr>
                                  <m:t>1−</m:t>
                                </m:r>
                                <m:r>
                                  <a:rPr lang="es-EC" sz="1400">
                                    <a:effectLst/>
                                    <a:latin typeface="Cambria Math" panose="02040503050406030204" pitchFamily="18" charset="0"/>
                                  </a:rPr>
                                  <m:t>𝐶𝑎𝑟𝑔𝑎</m:t>
                                </m:r>
                                <m:r>
                                  <a:rPr lang="es-EC" sz="1400">
                                    <a:effectLst/>
                                    <a:latin typeface="Cambria Math" panose="02040503050406030204" pitchFamily="18" charset="0"/>
                                  </a:rPr>
                                  <m:t> </m:t>
                                </m:r>
                                <m:r>
                                  <a:rPr lang="es-EC" sz="1400">
                                    <a:effectLst/>
                                    <a:latin typeface="Cambria Math" panose="02040503050406030204" pitchFamily="18" charset="0"/>
                                  </a:rPr>
                                  <m:t>𝐹𝑖𝑠𝑐𝑎𝑙</m:t>
                                </m:r>
                                <m:r>
                                  <a:rPr lang="es-EC" sz="1400">
                                    <a:effectLst/>
                                    <a:latin typeface="Cambria Math" panose="02040503050406030204" pitchFamily="18" charset="0"/>
                                  </a:rPr>
                                  <m:t> </m:t>
                                </m:r>
                                <m:r>
                                  <a:rPr lang="es-EC" sz="1400">
                                    <a:effectLst/>
                                    <a:latin typeface="Cambria Math" panose="02040503050406030204" pitchFamily="18" charset="0"/>
                                  </a:rPr>
                                  <m:t>𝑇</m:t>
                                </m:r>
                                <m:r>
                                  <a:rPr lang="es-EC" sz="1400">
                                    <a:effectLst/>
                                    <a:latin typeface="Cambria Math" panose="02040503050406030204" pitchFamily="18" charset="0"/>
                                  </a:rPr>
                                  <m:t>0</m:t>
                                </m:r>
                              </m:oMath>
                            </m:oMathPara>
                          </a14:m>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Análisis de alternativas para disminuir la carga fiscal </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Análisis de presupuesto de entrada y salida</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Reducir el 15% - 25% de la carga fiscal en un año</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extLst>
                      <a:ext uri="{0D108BD9-81ED-4DB2-BD59-A6C34878D82A}">
                        <a16:rowId xmlns:a16="http://schemas.microsoft.com/office/drawing/2014/main" val="1636565738"/>
                      </a:ext>
                    </a:extLst>
                  </a:tr>
                  <a:tr h="1212074">
                    <a:tc>
                      <a:txBody>
                        <a:bodyPr/>
                        <a:lstStyle/>
                        <a:p>
                          <a:pPr algn="just">
                            <a:lnSpc>
                              <a:spcPct val="107000"/>
                            </a:lnSpc>
                            <a:spcAft>
                              <a:spcPts val="0"/>
                            </a:spcAft>
                          </a:pPr>
                          <a:r>
                            <a:rPr lang="es-EC" sz="1400">
                              <a:effectLst/>
                            </a:rPr>
                            <a:t>Diseñar un programa de medición de productividad</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Diseñar una matriz para medir la productividad</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 avance de la matriz </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 </a:t>
                          </a:r>
                          <a14:m>
                            <m:oMath xmlns:m="http://schemas.openxmlformats.org/officeDocument/2006/math">
                              <m:f>
                                <m:fPr>
                                  <m:ctrlPr>
                                    <a:rPr lang="es-EC" sz="1400" i="1">
                                      <a:effectLst/>
                                      <a:latin typeface="Cambria Math" panose="02040503050406030204" pitchFamily="18" charset="0"/>
                                    </a:rPr>
                                  </m:ctrlPr>
                                </m:fPr>
                                <m:num>
                                  <m:r>
                                    <a:rPr lang="es-EC" sz="1400">
                                      <a:effectLst/>
                                      <a:latin typeface="Cambria Math" panose="02040503050406030204" pitchFamily="18" charset="0"/>
                                    </a:rPr>
                                    <m:t># </m:t>
                                  </m:r>
                                  <m:r>
                                    <a:rPr lang="es-EC" sz="1400">
                                      <a:effectLst/>
                                      <a:latin typeface="Cambria Math" panose="02040503050406030204" pitchFamily="18" charset="0"/>
                                    </a:rPr>
                                    <m:t>𝑑𝑒</m:t>
                                  </m:r>
                                  <m:r>
                                    <a:rPr lang="es-EC" sz="1400">
                                      <a:effectLst/>
                                      <a:latin typeface="Cambria Math" panose="02040503050406030204" pitchFamily="18" charset="0"/>
                                    </a:rPr>
                                    <m:t> </m:t>
                                  </m:r>
                                  <m:r>
                                    <a:rPr lang="es-EC" sz="1400">
                                      <a:effectLst/>
                                      <a:latin typeface="Cambria Math" panose="02040503050406030204" pitchFamily="18" charset="0"/>
                                    </a:rPr>
                                    <m:t>𝑒𝑠𝑡𝑟𝑎𝑡𝑒𝑔𝑖𝑎𝑠</m:t>
                                  </m:r>
                                  <m:r>
                                    <a:rPr lang="es-EC" sz="1400">
                                      <a:effectLst/>
                                      <a:latin typeface="Cambria Math" panose="02040503050406030204" pitchFamily="18" charset="0"/>
                                    </a:rPr>
                                    <m:t> </m:t>
                                  </m:r>
                                  <m:r>
                                    <a:rPr lang="es-EC" sz="1400">
                                      <a:effectLst/>
                                      <a:latin typeface="Cambria Math" panose="02040503050406030204" pitchFamily="18" charset="0"/>
                                    </a:rPr>
                                    <m:t>𝑑𝑒𝑠𝑎𝑟𝑟𝑜𝑙𝑙𝑎𝑑𝑎𝑠</m:t>
                                  </m:r>
                                </m:num>
                                <m:den>
                                  <m:r>
                                    <a:rPr lang="es-EC" sz="1400">
                                      <a:effectLst/>
                                      <a:latin typeface="Cambria Math" panose="02040503050406030204" pitchFamily="18" charset="0"/>
                                    </a:rPr>
                                    <m:t>𝑡𝑜𝑡𝑎𝑙</m:t>
                                  </m:r>
                                  <m:r>
                                    <a:rPr lang="es-EC" sz="1400">
                                      <a:effectLst/>
                                      <a:latin typeface="Cambria Math" panose="02040503050406030204" pitchFamily="18" charset="0"/>
                                    </a:rPr>
                                    <m:t> </m:t>
                                  </m:r>
                                  <m:r>
                                    <a:rPr lang="es-EC" sz="1400">
                                      <a:effectLst/>
                                      <a:latin typeface="Cambria Math" panose="02040503050406030204" pitchFamily="18" charset="0"/>
                                    </a:rPr>
                                    <m:t>𝑑𝑒</m:t>
                                  </m:r>
                                  <m:r>
                                    <a:rPr lang="es-EC" sz="1400">
                                      <a:effectLst/>
                                      <a:latin typeface="Cambria Math" panose="02040503050406030204" pitchFamily="18" charset="0"/>
                                    </a:rPr>
                                    <m:t> </m:t>
                                  </m:r>
                                  <m:r>
                                    <a:rPr lang="es-EC" sz="1400">
                                      <a:effectLst/>
                                      <a:latin typeface="Cambria Math" panose="02040503050406030204" pitchFamily="18" charset="0"/>
                                    </a:rPr>
                                    <m:t>𝑒𝑠𝑡𝑟𝑎𝑡𝑒𝑔𝑖𝑎𝑠</m:t>
                                  </m:r>
                                  <m:r>
                                    <a:rPr lang="es-EC" sz="1400">
                                      <a:effectLst/>
                                      <a:latin typeface="Cambria Math" panose="02040503050406030204" pitchFamily="18" charset="0"/>
                                    </a:rPr>
                                    <m:t> </m:t>
                                  </m:r>
                                  <m:r>
                                    <a:rPr lang="es-EC" sz="1400">
                                      <a:effectLst/>
                                      <a:latin typeface="Cambria Math" panose="02040503050406030204" pitchFamily="18" charset="0"/>
                                    </a:rPr>
                                    <m:t>𝑎𝑝𝑟𝑜𝑏𝑎𝑑𝑎𝑠</m:t>
                                  </m:r>
                                </m:den>
                              </m:f>
                              <m:r>
                                <a:rPr lang="es-EC" sz="1400">
                                  <a:effectLst/>
                                  <a:latin typeface="Cambria Math" panose="02040503050406030204" pitchFamily="18" charset="0"/>
                                </a:rPr>
                                <m:t>∗100</m:t>
                              </m:r>
                            </m:oMath>
                          </a14:m>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Construir indicadores de medición</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Evaluación del nivel de productividad </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70% del avance de la matriz en el primer semestre</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extLst>
                      <a:ext uri="{0D108BD9-81ED-4DB2-BD59-A6C34878D82A}">
                        <a16:rowId xmlns:a16="http://schemas.microsoft.com/office/drawing/2014/main" val="1972005415"/>
                      </a:ext>
                    </a:extLst>
                  </a:tr>
                </a:tbl>
              </a:graphicData>
            </a:graphic>
          </p:graphicFrame>
        </mc:Choice>
        <mc:Fallback xmlns="">
          <p:graphicFrame>
            <p:nvGraphicFramePr>
              <p:cNvPr id="4" name="Tabla 3">
                <a:extLst>
                  <a:ext uri="{FF2B5EF4-FFF2-40B4-BE49-F238E27FC236}">
                    <a16:creationId xmlns:a16="http://schemas.microsoft.com/office/drawing/2014/main" id="{6AEBE9C7-388A-4ECC-846A-66D015327443}"/>
                  </a:ext>
                </a:extLst>
              </p:cNvPr>
              <p:cNvGraphicFramePr>
                <a:graphicFrameLocks noGrp="1"/>
              </p:cNvGraphicFramePr>
              <p:nvPr>
                <p:extLst>
                  <p:ext uri="{D42A27DB-BD31-4B8C-83A1-F6EECF244321}">
                    <p14:modId xmlns:p14="http://schemas.microsoft.com/office/powerpoint/2010/main" val="1335291360"/>
                  </p:ext>
                </p:extLst>
              </p:nvPr>
            </p:nvGraphicFramePr>
            <p:xfrm>
              <a:off x="0" y="0"/>
              <a:ext cx="12192001" cy="6858000"/>
            </p:xfrm>
            <a:graphic>
              <a:graphicData uri="http://schemas.openxmlformats.org/drawingml/2006/table">
                <a:tbl>
                  <a:tblPr firstRow="1" firstCol="1" bandRow="1">
                    <a:tableStyleId>{0505E3EF-67EA-436B-97B2-0124C06EBD24}</a:tableStyleId>
                  </a:tblPr>
                  <a:tblGrid>
                    <a:gridCol w="1457542">
                      <a:extLst>
                        <a:ext uri="{9D8B030D-6E8A-4147-A177-3AD203B41FA5}">
                          <a16:colId xmlns:a16="http://schemas.microsoft.com/office/drawing/2014/main" val="2200798974"/>
                        </a:ext>
                      </a:extLst>
                    </a:gridCol>
                    <a:gridCol w="1306932">
                      <a:extLst>
                        <a:ext uri="{9D8B030D-6E8A-4147-A177-3AD203B41FA5}">
                          <a16:colId xmlns:a16="http://schemas.microsoft.com/office/drawing/2014/main" val="653745438"/>
                        </a:ext>
                      </a:extLst>
                    </a:gridCol>
                    <a:gridCol w="2721679">
                      <a:extLst>
                        <a:ext uri="{9D8B030D-6E8A-4147-A177-3AD203B41FA5}">
                          <a16:colId xmlns:a16="http://schemas.microsoft.com/office/drawing/2014/main" val="1344945501"/>
                        </a:ext>
                      </a:extLst>
                    </a:gridCol>
                    <a:gridCol w="2721679">
                      <a:extLst>
                        <a:ext uri="{9D8B030D-6E8A-4147-A177-3AD203B41FA5}">
                          <a16:colId xmlns:a16="http://schemas.microsoft.com/office/drawing/2014/main" val="681627290"/>
                        </a:ext>
                      </a:extLst>
                    </a:gridCol>
                    <a:gridCol w="1431207">
                      <a:extLst>
                        <a:ext uri="{9D8B030D-6E8A-4147-A177-3AD203B41FA5}">
                          <a16:colId xmlns:a16="http://schemas.microsoft.com/office/drawing/2014/main" val="2047478873"/>
                        </a:ext>
                      </a:extLst>
                    </a:gridCol>
                    <a:gridCol w="1431207">
                      <a:extLst>
                        <a:ext uri="{9D8B030D-6E8A-4147-A177-3AD203B41FA5}">
                          <a16:colId xmlns:a16="http://schemas.microsoft.com/office/drawing/2014/main" val="127247221"/>
                        </a:ext>
                      </a:extLst>
                    </a:gridCol>
                    <a:gridCol w="1121755">
                      <a:extLst>
                        <a:ext uri="{9D8B030D-6E8A-4147-A177-3AD203B41FA5}">
                          <a16:colId xmlns:a16="http://schemas.microsoft.com/office/drawing/2014/main" val="503781415"/>
                        </a:ext>
                      </a:extLst>
                    </a:gridCol>
                  </a:tblGrid>
                  <a:tr h="1467860">
                    <a:tc rowSpan="2">
                      <a:txBody>
                        <a:bodyPr/>
                        <a:lstStyle/>
                        <a:p>
                          <a:pPr algn="just">
                            <a:lnSpc>
                              <a:spcPct val="107000"/>
                            </a:lnSpc>
                            <a:spcAft>
                              <a:spcPts val="0"/>
                            </a:spcAft>
                          </a:pPr>
                          <a:r>
                            <a:rPr lang="es-EC" sz="1600" dirty="0">
                              <a:effectLst/>
                            </a:rPr>
                            <a:t>Ejecutar</a:t>
                          </a:r>
                          <a:r>
                            <a:rPr lang="es-EC" sz="1400" dirty="0">
                              <a:effectLst/>
                            </a:rPr>
                            <a:t> programas para aprovechar los incentivos y beneficios tributarios de ley</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Diseñar una matriz tributaria </a:t>
                          </a:r>
                          <a:endPar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 avance de la matriz tributaria</a:t>
                          </a:r>
                          <a:endPar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endParaRPr lang="es-EC"/>
                        </a:p>
                      </a:txBody>
                      <a:tcPr marL="21180" marR="21180" marT="0" marB="0" anchor="ctr">
                        <a:blipFill>
                          <a:blip r:embed="rId2"/>
                          <a:stretch>
                            <a:fillRect l="-201790" t="-830" r="-146756" b="-371784"/>
                          </a:stretch>
                        </a:blipFill>
                      </a:tcPr>
                    </a:tc>
                    <a:tc>
                      <a:txBody>
                        <a:bodyPr/>
                        <a:lstStyle/>
                        <a:p>
                          <a:pPr algn="just">
                            <a:lnSpc>
                              <a:spcPct val="107000"/>
                            </a:lnSpc>
                            <a:spcAft>
                              <a:spcPts val="0"/>
                            </a:spcAft>
                          </a:pPr>
                          <a:r>
                            <a:rPr lang="es-EC" sz="1400" dirty="0">
                              <a:effectLst/>
                            </a:rPr>
                            <a:t>Obtención de la información necesaria respecto a incentivos y beneficios tributarios  </a:t>
                          </a:r>
                          <a:endPar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Elaboración de matrices</a:t>
                          </a:r>
                          <a:endPar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80% de la matriz tributaria aprobada en seis meses</a:t>
                          </a:r>
                          <a:endPar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extLst>
                      <a:ext uri="{0D108BD9-81ED-4DB2-BD59-A6C34878D82A}">
                        <a16:rowId xmlns:a16="http://schemas.microsoft.com/office/drawing/2014/main" val="2764644741"/>
                      </a:ext>
                    </a:extLst>
                  </a:tr>
                  <a:tr h="1477439">
                    <a:tc vMerge="1">
                      <a:txBody>
                        <a:bodyPr/>
                        <a:lstStyle/>
                        <a:p>
                          <a:endParaRPr lang="es-EC"/>
                        </a:p>
                      </a:txBody>
                      <a:tcPr/>
                    </a:tc>
                    <a:tc>
                      <a:txBody>
                        <a:bodyPr/>
                        <a:lstStyle/>
                        <a:p>
                          <a:pPr algn="just">
                            <a:lnSpc>
                              <a:spcPct val="107000"/>
                            </a:lnSpc>
                            <a:spcAft>
                              <a:spcPts val="0"/>
                            </a:spcAft>
                          </a:pPr>
                          <a:r>
                            <a:rPr lang="es-EC" sz="1400" dirty="0">
                              <a:effectLst/>
                            </a:rPr>
                            <a:t>Diseñar un manual de control tributario</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Tiempo de desarrollo</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600" dirty="0">
                              <a:effectLst/>
                            </a:rPr>
                            <a:t> </a:t>
                          </a:r>
                          <a:endPar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Creación de cultura tributaria</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Difundir mediante charlas informativas</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En seis meses el 70% del manual tributario aprobado </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extLst>
                      <a:ext uri="{0D108BD9-81ED-4DB2-BD59-A6C34878D82A}">
                        <a16:rowId xmlns:a16="http://schemas.microsoft.com/office/drawing/2014/main" val="432460201"/>
                      </a:ext>
                    </a:extLst>
                  </a:tr>
                  <a:tr h="1467860">
                    <a:tc>
                      <a:txBody>
                        <a:bodyPr/>
                        <a:lstStyle/>
                        <a:p>
                          <a:pPr algn="just">
                            <a:lnSpc>
                              <a:spcPct val="107000"/>
                            </a:lnSpc>
                            <a:spcAft>
                              <a:spcPts val="0"/>
                            </a:spcAft>
                          </a:pPr>
                          <a:r>
                            <a:rPr lang="es-EC" sz="1400">
                              <a:effectLst/>
                            </a:rPr>
                            <a:t>Implementar sistemas de gestión tributaria</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Diseñar una matriz de control de procesos tributarios eficientes </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 procesos tributarios </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endParaRPr lang="es-EC"/>
                        </a:p>
                      </a:txBody>
                      <a:tcPr marL="21180" marR="21180" marT="0" marB="0" anchor="ctr">
                        <a:blipFill>
                          <a:blip r:embed="rId2"/>
                          <a:stretch>
                            <a:fillRect l="-201790" t="-201245" r="-146756" b="-171369"/>
                          </a:stretch>
                        </a:blipFill>
                      </a:tcPr>
                    </a:tc>
                    <a:tc>
                      <a:txBody>
                        <a:bodyPr/>
                        <a:lstStyle/>
                        <a:p>
                          <a:pPr algn="just">
                            <a:lnSpc>
                              <a:spcPct val="107000"/>
                            </a:lnSpc>
                            <a:spcAft>
                              <a:spcPts val="0"/>
                            </a:spcAft>
                          </a:pPr>
                          <a:r>
                            <a:rPr lang="es-EC" sz="1400">
                              <a:effectLst/>
                            </a:rPr>
                            <a:t>Aprovechamiento de las normas tributarias para mejorar la gestión tributaria</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Reducción de actividades innecesarias </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80% procesos de gestión tributaria implementados en un año </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extLst>
                      <a:ext uri="{0D108BD9-81ED-4DB2-BD59-A6C34878D82A}">
                        <a16:rowId xmlns:a16="http://schemas.microsoft.com/office/drawing/2014/main" val="1811070375"/>
                      </a:ext>
                    </a:extLst>
                  </a:tr>
                  <a:tr h="1232767">
                    <a:tc>
                      <a:txBody>
                        <a:bodyPr/>
                        <a:lstStyle/>
                        <a:p>
                          <a:pPr algn="just">
                            <a:lnSpc>
                              <a:spcPct val="107000"/>
                            </a:lnSpc>
                            <a:spcAft>
                              <a:spcPts val="0"/>
                            </a:spcAft>
                          </a:pPr>
                          <a:r>
                            <a:rPr lang="es-EC" sz="1400">
                              <a:effectLst/>
                            </a:rPr>
                            <a:t>Diseñar un programa para reducir la carga tributaria </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Diseñar una matriz para medir la contribución tributaria</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 carga fiscal </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endParaRPr lang="es-EC"/>
                        </a:p>
                      </a:txBody>
                      <a:tcPr marL="21180" marR="21180" marT="0" marB="0" anchor="ctr">
                        <a:blipFill>
                          <a:blip r:embed="rId2"/>
                          <a:stretch>
                            <a:fillRect l="-201790" t="-359406" r="-146756" b="-104455"/>
                          </a:stretch>
                        </a:blipFill>
                      </a:tcPr>
                    </a:tc>
                    <a:tc>
                      <a:txBody>
                        <a:bodyPr/>
                        <a:lstStyle/>
                        <a:p>
                          <a:pPr algn="just">
                            <a:lnSpc>
                              <a:spcPct val="107000"/>
                            </a:lnSpc>
                            <a:spcAft>
                              <a:spcPts val="0"/>
                            </a:spcAft>
                          </a:pPr>
                          <a:r>
                            <a:rPr lang="es-EC" sz="1400">
                              <a:effectLst/>
                            </a:rPr>
                            <a:t>Análisis de alternativas para disminuir la carga fiscal </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Análisis de presupuesto de entrada y salida</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Reducir el 15% - 25% de la carga fiscal en un año</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extLst>
                      <a:ext uri="{0D108BD9-81ED-4DB2-BD59-A6C34878D82A}">
                        <a16:rowId xmlns:a16="http://schemas.microsoft.com/office/drawing/2014/main" val="1636565738"/>
                      </a:ext>
                    </a:extLst>
                  </a:tr>
                  <a:tr h="1212074">
                    <a:tc>
                      <a:txBody>
                        <a:bodyPr/>
                        <a:lstStyle/>
                        <a:p>
                          <a:pPr algn="just">
                            <a:lnSpc>
                              <a:spcPct val="107000"/>
                            </a:lnSpc>
                            <a:spcAft>
                              <a:spcPts val="0"/>
                            </a:spcAft>
                          </a:pPr>
                          <a:r>
                            <a:rPr lang="es-EC" sz="1400">
                              <a:effectLst/>
                            </a:rPr>
                            <a:t>Diseñar un programa de medición de productividad</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Diseñar una matriz para medir la productividad</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 avance de la matriz </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endParaRPr lang="es-EC"/>
                        </a:p>
                      </a:txBody>
                      <a:tcPr marL="21180" marR="21180" marT="0" marB="0" anchor="ctr">
                        <a:blipFill>
                          <a:blip r:embed="rId2"/>
                          <a:stretch>
                            <a:fillRect l="-201790" t="-466332" r="-146756" b="-6030"/>
                          </a:stretch>
                        </a:blipFill>
                      </a:tcPr>
                    </a:tc>
                    <a:tc>
                      <a:txBody>
                        <a:bodyPr/>
                        <a:lstStyle/>
                        <a:p>
                          <a:pPr algn="just">
                            <a:lnSpc>
                              <a:spcPct val="107000"/>
                            </a:lnSpc>
                            <a:spcAft>
                              <a:spcPts val="0"/>
                            </a:spcAft>
                          </a:pPr>
                          <a:r>
                            <a:rPr lang="es-EC" sz="1400">
                              <a:effectLst/>
                            </a:rPr>
                            <a:t>Construir indicadores de medición</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a:effectLst/>
                            </a:rPr>
                            <a:t>Evaluación del nivel de productividad </a:t>
                          </a:r>
                          <a:endPar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tc>
                      <a:txBody>
                        <a:bodyPr/>
                        <a:lstStyle/>
                        <a:p>
                          <a:pPr algn="just">
                            <a:lnSpc>
                              <a:spcPct val="107000"/>
                            </a:lnSpc>
                            <a:spcAft>
                              <a:spcPts val="0"/>
                            </a:spcAft>
                          </a:pPr>
                          <a:r>
                            <a:rPr lang="es-EC" sz="1400" dirty="0">
                              <a:effectLst/>
                            </a:rPr>
                            <a:t>70% del avance de la matriz en el primer semestre</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180" marR="21180" marT="0" marB="0" anchor="ctr"/>
                    </a:tc>
                    <a:extLst>
                      <a:ext uri="{0D108BD9-81ED-4DB2-BD59-A6C34878D82A}">
                        <a16:rowId xmlns:a16="http://schemas.microsoft.com/office/drawing/2014/main" val="1972005415"/>
                      </a:ext>
                    </a:extLst>
                  </a:tr>
                </a:tbl>
              </a:graphicData>
            </a:graphic>
          </p:graphicFrame>
        </mc:Fallback>
      </mc:AlternateContent>
    </p:spTree>
    <p:extLst>
      <p:ext uri="{BB962C8B-B14F-4D97-AF65-F5344CB8AC3E}">
        <p14:creationId xmlns:p14="http://schemas.microsoft.com/office/powerpoint/2010/main" val="2927513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8BC6AEC4-175D-4643-8356-6E7E21EB6F9C}"/>
              </a:ext>
            </a:extLst>
          </p:cNvPr>
          <p:cNvSpPr>
            <a:spLocks noGrp="1"/>
          </p:cNvSpPr>
          <p:nvPr>
            <p:ph type="title"/>
          </p:nvPr>
        </p:nvSpPr>
        <p:spPr>
          <a:xfrm>
            <a:off x="816864" y="-98946"/>
            <a:ext cx="9720072" cy="1499616"/>
          </a:xfrm>
        </p:spPr>
        <p:txBody>
          <a:bodyPr>
            <a:normAutofit/>
          </a:bodyPr>
          <a:lstStyle/>
          <a:p>
            <a:r>
              <a:rPr lang="es-EC" b="1" dirty="0">
                <a:solidFill>
                  <a:schemeClr val="accent2"/>
                </a:solidFill>
              </a:rPr>
              <a:t>CONCLUSIONES</a:t>
            </a:r>
          </a:p>
        </p:txBody>
      </p:sp>
      <p:sp>
        <p:nvSpPr>
          <p:cNvPr id="10" name="Marcador de contenido 2">
            <a:extLst>
              <a:ext uri="{FF2B5EF4-FFF2-40B4-BE49-F238E27FC236}">
                <a16:creationId xmlns:a16="http://schemas.microsoft.com/office/drawing/2014/main" id="{DAC192A0-AA06-46AC-A05F-FEE804C3B9A2}"/>
              </a:ext>
            </a:extLst>
          </p:cNvPr>
          <p:cNvSpPr>
            <a:spLocks noGrp="1"/>
          </p:cNvSpPr>
          <p:nvPr>
            <p:ph idx="1"/>
          </p:nvPr>
        </p:nvSpPr>
        <p:spPr>
          <a:xfrm>
            <a:off x="510385" y="908071"/>
            <a:ext cx="11171229" cy="6072809"/>
          </a:xfrm>
        </p:spPr>
        <p:txBody>
          <a:bodyPr>
            <a:normAutofit fontScale="92500" lnSpcReduction="10000"/>
          </a:bodyPr>
          <a:lstStyle/>
          <a:p>
            <a:pPr marL="0" lvl="0" indent="0" algn="just">
              <a:buNone/>
            </a:pPr>
            <a:r>
              <a:rPr lang="es-EC" sz="2400" dirty="0"/>
              <a:t>Fue posible sustentar la investigación mediante un marco referencia con información del sector agroindustrial, además de la normativa legal relativa a las reformas emitidas a través del COPCI, dando sustento a la investigación y resultados que posteriormente se obtuvieron.</a:t>
            </a:r>
          </a:p>
          <a:p>
            <a:pPr lvl="0" algn="just"/>
            <a:r>
              <a:rPr lang="es-EC" sz="2400" dirty="0"/>
              <a:t>De la información recopilada: la producción, el empleo y la recaudación tributaria durante el periodo 2010-2015, muestra que las PYMES agroindustriales en el cantón Rumiñahui han presentado un ligero crecimiento debido a la demanda del mercado nacional; mas no por el aprovechamiento de los beneficios tributarios planteados en el Código el cual entró en vigor en el año 2011.</a:t>
            </a:r>
          </a:p>
          <a:p>
            <a:pPr lvl="0" algn="just"/>
            <a:r>
              <a:rPr lang="es-EC" sz="2400" dirty="0"/>
              <a:t>Los incentivos y beneficios tributarios planteados en el COPCI pueden ser interesantes desde el enfoque tributario y financiero; sin embargo, de las encuestas realizadas a los gerentes de las pequeñas y medianas empresas del cantón Rumiñahui dedicadas a la actividad agroindustrial, los incentivos tributarios no han sido favorables para este tipo de empresas debido a la limitada capacidad financiera que poseen y el desconocimiento en su aplicación. </a:t>
            </a:r>
          </a:p>
          <a:p>
            <a:pPr lvl="0" algn="just"/>
            <a:r>
              <a:rPr lang="es-EC" sz="2400" dirty="0"/>
              <a:t>El desconocimiento en la aplicación del COPCI es uno de los factores principales que ha repercutido negativamente en el aprovechamiento de los incentivos tributarios y por tanto en el desarrollo productivo de las PYMES. </a:t>
            </a:r>
          </a:p>
          <a:p>
            <a:pPr algn="just"/>
            <a:r>
              <a:rPr lang="es-EC" sz="2400" dirty="0"/>
              <a:t>El desarrollo de un modelo de planificación y control tributario permitirían   optimizar los recursos de las PYMES agroindustriales en el cantón Rumiñahui mediante el aprovechamiento de los incentivos y beneficios tributarios del COPCI con el fin de disminuir la carga fiscal.</a:t>
            </a:r>
          </a:p>
        </p:txBody>
      </p:sp>
    </p:spTree>
    <p:extLst>
      <p:ext uri="{BB962C8B-B14F-4D97-AF65-F5344CB8AC3E}">
        <p14:creationId xmlns:p14="http://schemas.microsoft.com/office/powerpoint/2010/main" val="1668722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86D786D-B7B0-402B-86FD-971FF982AA3D}"/>
              </a:ext>
            </a:extLst>
          </p:cNvPr>
          <p:cNvSpPr>
            <a:spLocks noGrp="1"/>
          </p:cNvSpPr>
          <p:nvPr>
            <p:ph type="title"/>
          </p:nvPr>
        </p:nvSpPr>
        <p:spPr/>
        <p:txBody>
          <a:bodyPr>
            <a:normAutofit/>
          </a:bodyPr>
          <a:lstStyle/>
          <a:p>
            <a:r>
              <a:rPr lang="es-EC" b="1" dirty="0">
                <a:solidFill>
                  <a:schemeClr val="accent2"/>
                </a:solidFill>
              </a:rPr>
              <a:t>RECOMENDACIONES</a:t>
            </a:r>
          </a:p>
        </p:txBody>
      </p:sp>
      <p:sp>
        <p:nvSpPr>
          <p:cNvPr id="3" name="Marcador de contenido 2">
            <a:extLst>
              <a:ext uri="{FF2B5EF4-FFF2-40B4-BE49-F238E27FC236}">
                <a16:creationId xmlns:a16="http://schemas.microsoft.com/office/drawing/2014/main" id="{D6CE814F-A719-4A48-8765-D65312F5A819}"/>
              </a:ext>
            </a:extLst>
          </p:cNvPr>
          <p:cNvSpPr>
            <a:spLocks noGrp="1"/>
          </p:cNvSpPr>
          <p:nvPr>
            <p:ph idx="1"/>
          </p:nvPr>
        </p:nvSpPr>
        <p:spPr>
          <a:xfrm>
            <a:off x="845127" y="1539427"/>
            <a:ext cx="10783559" cy="5671931"/>
          </a:xfrm>
        </p:spPr>
        <p:txBody>
          <a:bodyPr>
            <a:normAutofit fontScale="92500" lnSpcReduction="20000"/>
          </a:bodyPr>
          <a:lstStyle/>
          <a:p>
            <a:pPr lvl="0" algn="just"/>
            <a:r>
              <a:rPr lang="es-EC" dirty="0"/>
              <a:t>Analizar la norma tributaria por parte de las pequeñas y medianas empresas con el fin que aprovechen al máximo los incentivos y beneficios tributarios que establece el Estado a través del COPCI; para que puedan incrementar su liquidez y productividad.</a:t>
            </a:r>
          </a:p>
          <a:p>
            <a:pPr algn="just"/>
            <a:r>
              <a:rPr lang="es-EC" dirty="0"/>
              <a:t>Diseñar incentivos fiscales por parte del Estado, que estén acorde al tipo de empresa, para que puedan beneficiar de manera ecuánime, considerando que las PYMES representan la mayor parte del tejido empresarial y son mayores generadoras de empleo y productividad en el Ecuador.</a:t>
            </a:r>
          </a:p>
          <a:p>
            <a:pPr algn="just"/>
            <a:r>
              <a:rPr lang="es-EC" dirty="0"/>
              <a:t>Desarrollar programas de capacitación por parte del Servicio de Rentas Internas para las micro, pequeñas y medianas empresas sobre incentivos y beneficios tributarios establecidos en el COPCI, dirigidos a empresarios, gerentes generales, gerentes financieros y contadores, de manera que puedan hacer uso de los mismos.</a:t>
            </a:r>
          </a:p>
          <a:p>
            <a:pPr algn="just"/>
            <a:r>
              <a:rPr lang="es-EC" dirty="0"/>
              <a:t>Crear un programa de planificación y control fiscal por parte de las pequeñas y medianas empresas, tomando en consideración la aplicación de los incentivos y beneficios tributarios del COPCI con el objetivo de disminuir la carga tributaria e incrementar su actividad productiva.</a:t>
            </a:r>
          </a:p>
          <a:p>
            <a:endParaRPr lang="es-EC" dirty="0"/>
          </a:p>
        </p:txBody>
      </p:sp>
    </p:spTree>
    <p:extLst>
      <p:ext uri="{BB962C8B-B14F-4D97-AF65-F5344CB8AC3E}">
        <p14:creationId xmlns:p14="http://schemas.microsoft.com/office/powerpoint/2010/main" val="593714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2A127-337F-4E61-A281-1A693C162756}"/>
              </a:ext>
            </a:extLst>
          </p:cNvPr>
          <p:cNvSpPr>
            <a:spLocks noGrp="1"/>
          </p:cNvSpPr>
          <p:nvPr>
            <p:ph type="title"/>
          </p:nvPr>
        </p:nvSpPr>
        <p:spPr>
          <a:xfrm>
            <a:off x="192814" y="-307298"/>
            <a:ext cx="11429343" cy="1499616"/>
          </a:xfrm>
        </p:spPr>
        <p:txBody>
          <a:bodyPr>
            <a:normAutofit/>
          </a:bodyPr>
          <a:lstStyle/>
          <a:p>
            <a:pPr algn="ctr"/>
            <a:r>
              <a:rPr lang="es-EC" sz="2800" dirty="0">
                <a:latin typeface="Times New Roman" panose="02020603050405020304" pitchFamily="18" charset="0"/>
                <a:cs typeface="Times New Roman" panose="02020603050405020304" pitchFamily="18" charset="0"/>
              </a:rPr>
              <a:t>PLANTEAMIENTO DEL PROBLEMA </a:t>
            </a:r>
          </a:p>
        </p:txBody>
      </p:sp>
      <p:graphicFrame>
        <p:nvGraphicFramePr>
          <p:cNvPr id="4" name="Diagrama 3">
            <a:extLst>
              <a:ext uri="{FF2B5EF4-FFF2-40B4-BE49-F238E27FC236}">
                <a16:creationId xmlns:a16="http://schemas.microsoft.com/office/drawing/2014/main" id="{32A99753-031A-40C2-AD0B-BF7C0B3EB4F7}"/>
              </a:ext>
            </a:extLst>
          </p:cNvPr>
          <p:cNvGraphicFramePr/>
          <p:nvPr>
            <p:extLst>
              <p:ext uri="{D42A27DB-BD31-4B8C-83A1-F6EECF244321}">
                <p14:modId xmlns:p14="http://schemas.microsoft.com/office/powerpoint/2010/main" val="611702190"/>
              </p:ext>
            </p:extLst>
          </p:nvPr>
        </p:nvGraphicFramePr>
        <p:xfrm>
          <a:off x="816864" y="1825958"/>
          <a:ext cx="11043656" cy="1386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6F142B06-04DB-4EA0-A5AE-98B9B0279F69}"/>
              </a:ext>
            </a:extLst>
          </p:cNvPr>
          <p:cNvSpPr txBox="1">
            <a:spLocks/>
          </p:cNvSpPr>
          <p:nvPr/>
        </p:nvSpPr>
        <p:spPr>
          <a:xfrm>
            <a:off x="989320" y="3084450"/>
            <a:ext cx="108712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s-EC" sz="2800" dirty="0">
                <a:solidFill>
                  <a:schemeClr val="tx1"/>
                </a:solidFill>
                <a:latin typeface="Times New Roman" panose="02020603050405020304" pitchFamily="18" charset="0"/>
                <a:cs typeface="Times New Roman" panose="02020603050405020304" pitchFamily="18" charset="0"/>
              </a:rPr>
              <a:t>JUSTIFICACIÓN</a:t>
            </a:r>
          </a:p>
        </p:txBody>
      </p:sp>
      <p:pic>
        <p:nvPicPr>
          <p:cNvPr id="1026" name="Picture 2" descr="Resultado de imagen para empresas agroindustriales">
            <a:extLst>
              <a:ext uri="{FF2B5EF4-FFF2-40B4-BE49-F238E27FC236}">
                <a16:creationId xmlns:a16="http://schemas.microsoft.com/office/drawing/2014/main" id="{328F0273-09AF-4E1B-BDB6-71874F20EC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872" y="4098521"/>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7C46B4A-25D3-46EE-88D9-81B26B9D1396}"/>
              </a:ext>
            </a:extLst>
          </p:cNvPr>
          <p:cNvSpPr txBox="1"/>
          <p:nvPr/>
        </p:nvSpPr>
        <p:spPr>
          <a:xfrm>
            <a:off x="2580956" y="4099210"/>
            <a:ext cx="1563756"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EC" dirty="0"/>
              <a:t>Dinámica económica</a:t>
            </a:r>
          </a:p>
        </p:txBody>
      </p:sp>
      <p:sp>
        <p:nvSpPr>
          <p:cNvPr id="9" name="CuadroTexto 8">
            <a:extLst>
              <a:ext uri="{FF2B5EF4-FFF2-40B4-BE49-F238E27FC236}">
                <a16:creationId xmlns:a16="http://schemas.microsoft.com/office/drawing/2014/main" id="{4E3D8F32-6B2E-4A63-8C6F-2362AEE07A43}"/>
              </a:ext>
            </a:extLst>
          </p:cNvPr>
          <p:cNvSpPr txBox="1"/>
          <p:nvPr/>
        </p:nvSpPr>
        <p:spPr>
          <a:xfrm>
            <a:off x="2591926" y="5200972"/>
            <a:ext cx="133846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dirty="0"/>
              <a:t>Genera</a:t>
            </a:r>
          </a:p>
        </p:txBody>
      </p:sp>
      <p:pic>
        <p:nvPicPr>
          <p:cNvPr id="1028" name="Picture 4" descr="Resultado de imagen para ingresos">
            <a:extLst>
              <a:ext uri="{FF2B5EF4-FFF2-40B4-BE49-F238E27FC236}">
                <a16:creationId xmlns:a16="http://schemas.microsoft.com/office/drawing/2014/main" id="{E4B3CEB5-ABCB-4843-A6BD-2ABF4269B0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1520" y="3771036"/>
            <a:ext cx="2229976" cy="14339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empleo">
            <a:extLst>
              <a:ext uri="{FF2B5EF4-FFF2-40B4-BE49-F238E27FC236}">
                <a16:creationId xmlns:a16="http://schemas.microsoft.com/office/drawing/2014/main" id="{79100776-313C-4B86-BF52-4C45A30709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6099" y="5698721"/>
            <a:ext cx="2229976"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estado">
            <a:extLst>
              <a:ext uri="{FF2B5EF4-FFF2-40B4-BE49-F238E27FC236}">
                <a16:creationId xmlns:a16="http://schemas.microsoft.com/office/drawing/2014/main" id="{AA980DA8-D966-4E2C-9B45-C672B76671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7118" y="4430594"/>
            <a:ext cx="1943100" cy="21536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a 7">
            <a:extLst>
              <a:ext uri="{FF2B5EF4-FFF2-40B4-BE49-F238E27FC236}">
                <a16:creationId xmlns:a16="http://schemas.microsoft.com/office/drawing/2014/main" id="{B1759577-BCE6-4344-8042-FA15354BA2C0}"/>
              </a:ext>
            </a:extLst>
          </p:cNvPr>
          <p:cNvGraphicFramePr/>
          <p:nvPr>
            <p:extLst>
              <p:ext uri="{D42A27DB-BD31-4B8C-83A1-F6EECF244321}">
                <p14:modId xmlns:p14="http://schemas.microsoft.com/office/powerpoint/2010/main" val="1814025207"/>
              </p:ext>
            </p:extLst>
          </p:nvPr>
        </p:nvGraphicFramePr>
        <p:xfrm>
          <a:off x="8190218" y="3541723"/>
          <a:ext cx="1988854" cy="295781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4" name="CuadroTexto 13">
            <a:extLst>
              <a:ext uri="{FF2B5EF4-FFF2-40B4-BE49-F238E27FC236}">
                <a16:creationId xmlns:a16="http://schemas.microsoft.com/office/drawing/2014/main" id="{CED8A23A-63DF-46B2-B5D7-256E4FC2D4ED}"/>
              </a:ext>
            </a:extLst>
          </p:cNvPr>
          <p:cNvSpPr txBox="1"/>
          <p:nvPr/>
        </p:nvSpPr>
        <p:spPr>
          <a:xfrm>
            <a:off x="4495310" y="5062472"/>
            <a:ext cx="1563756" cy="646331"/>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EC" dirty="0"/>
              <a:t>Ingreso</a:t>
            </a:r>
          </a:p>
          <a:p>
            <a:pPr algn="ctr"/>
            <a:r>
              <a:rPr lang="es-EC" dirty="0"/>
              <a:t>Empleo</a:t>
            </a:r>
          </a:p>
        </p:txBody>
      </p:sp>
      <p:sp>
        <p:nvSpPr>
          <p:cNvPr id="15" name="CuadroTexto 14">
            <a:extLst>
              <a:ext uri="{FF2B5EF4-FFF2-40B4-BE49-F238E27FC236}">
                <a16:creationId xmlns:a16="http://schemas.microsoft.com/office/drawing/2014/main" id="{9ABDEB43-E3C4-4832-B09E-2251DB2ABB77}"/>
              </a:ext>
            </a:extLst>
          </p:cNvPr>
          <p:cNvSpPr txBox="1"/>
          <p:nvPr/>
        </p:nvSpPr>
        <p:spPr>
          <a:xfrm>
            <a:off x="6394932" y="3863681"/>
            <a:ext cx="1014357" cy="369332"/>
          </a:xfrm>
          <a:prstGeom prst="rect">
            <a:avLst/>
          </a:prstGeom>
          <a:solidFill>
            <a:schemeClr val="accent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EC" dirty="0"/>
              <a:t>Estado</a:t>
            </a:r>
          </a:p>
        </p:txBody>
      </p:sp>
      <p:graphicFrame>
        <p:nvGraphicFramePr>
          <p:cNvPr id="3" name="Diagrama 2">
            <a:extLst>
              <a:ext uri="{FF2B5EF4-FFF2-40B4-BE49-F238E27FC236}">
                <a16:creationId xmlns:a16="http://schemas.microsoft.com/office/drawing/2014/main" id="{F2641371-F3E7-4965-9F1A-1F74F5640718}"/>
              </a:ext>
            </a:extLst>
          </p:cNvPr>
          <p:cNvGraphicFramePr/>
          <p:nvPr>
            <p:extLst>
              <p:ext uri="{D42A27DB-BD31-4B8C-83A1-F6EECF244321}">
                <p14:modId xmlns:p14="http://schemas.microsoft.com/office/powerpoint/2010/main" val="825355008"/>
              </p:ext>
            </p:extLst>
          </p:nvPr>
        </p:nvGraphicFramePr>
        <p:xfrm>
          <a:off x="4057370" y="416517"/>
          <a:ext cx="7564787" cy="167346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6" name="Diagrama 5">
            <a:extLst>
              <a:ext uri="{FF2B5EF4-FFF2-40B4-BE49-F238E27FC236}">
                <a16:creationId xmlns:a16="http://schemas.microsoft.com/office/drawing/2014/main" id="{A56DF8E1-5E56-47D0-967B-7313E65A62EB}"/>
              </a:ext>
            </a:extLst>
          </p:cNvPr>
          <p:cNvGraphicFramePr/>
          <p:nvPr>
            <p:extLst>
              <p:ext uri="{D42A27DB-BD31-4B8C-83A1-F6EECF244321}">
                <p14:modId xmlns:p14="http://schemas.microsoft.com/office/powerpoint/2010/main" val="2458953608"/>
              </p:ext>
            </p:extLst>
          </p:nvPr>
        </p:nvGraphicFramePr>
        <p:xfrm>
          <a:off x="2397966" y="11491"/>
          <a:ext cx="1379020" cy="2743272"/>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10" name="Diagrama 9">
            <a:extLst>
              <a:ext uri="{FF2B5EF4-FFF2-40B4-BE49-F238E27FC236}">
                <a16:creationId xmlns:a16="http://schemas.microsoft.com/office/drawing/2014/main" id="{892321EB-0024-478A-8B99-C124B1D5E6B2}"/>
              </a:ext>
            </a:extLst>
          </p:cNvPr>
          <p:cNvGraphicFramePr/>
          <p:nvPr>
            <p:extLst>
              <p:ext uri="{D42A27DB-BD31-4B8C-83A1-F6EECF244321}">
                <p14:modId xmlns:p14="http://schemas.microsoft.com/office/powerpoint/2010/main" val="3430165358"/>
              </p:ext>
            </p:extLst>
          </p:nvPr>
        </p:nvGraphicFramePr>
        <p:xfrm>
          <a:off x="10225212" y="4708690"/>
          <a:ext cx="1601101" cy="1980062"/>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11" name="Abrir llave 10">
            <a:extLst>
              <a:ext uri="{FF2B5EF4-FFF2-40B4-BE49-F238E27FC236}">
                <a16:creationId xmlns:a16="http://schemas.microsoft.com/office/drawing/2014/main" id="{C17A5BE7-B751-4021-93AF-DB5DCA91B216}"/>
              </a:ext>
            </a:extLst>
          </p:cNvPr>
          <p:cNvSpPr/>
          <p:nvPr/>
        </p:nvSpPr>
        <p:spPr>
          <a:xfrm>
            <a:off x="10084006" y="4715956"/>
            <a:ext cx="422297" cy="1985693"/>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756961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GRACIAS DR LYONS">
            <a:extLst>
              <a:ext uri="{FF2B5EF4-FFF2-40B4-BE49-F238E27FC236}">
                <a16:creationId xmlns:a16="http://schemas.microsoft.com/office/drawing/2014/main" id="{00840119-F663-4A49-A3ED-7EA3D1566C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59" t="4521" r="4578" b="17603"/>
          <a:stretch/>
        </p:blipFill>
        <p:spPr bwMode="auto">
          <a:xfrm>
            <a:off x="5618921" y="1630015"/>
            <a:ext cx="6573079" cy="52279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n relacionada">
            <a:extLst>
              <a:ext uri="{FF2B5EF4-FFF2-40B4-BE49-F238E27FC236}">
                <a16:creationId xmlns:a16="http://schemas.microsoft.com/office/drawing/2014/main" id="{C3CF88BE-B01D-45D1-AA72-71667EF96C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087"/>
          <a:stretch/>
        </p:blipFill>
        <p:spPr bwMode="auto">
          <a:xfrm>
            <a:off x="0" y="1"/>
            <a:ext cx="5618922" cy="522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79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E3D1679-F628-4890-8D6B-D5F711F88FA2}"/>
              </a:ext>
            </a:extLst>
          </p:cNvPr>
          <p:cNvSpPr>
            <a:spLocks noGrp="1"/>
          </p:cNvSpPr>
          <p:nvPr>
            <p:ph type="title"/>
          </p:nvPr>
        </p:nvSpPr>
        <p:spPr>
          <a:xfrm>
            <a:off x="1427231" y="265810"/>
            <a:ext cx="9720072" cy="1499616"/>
          </a:xfrm>
        </p:spPr>
        <p:txBody>
          <a:bodyPr>
            <a:normAutofit/>
          </a:bodyPr>
          <a:lstStyle/>
          <a:p>
            <a:r>
              <a:rPr lang="es-EC" sz="2800" b="1" dirty="0">
                <a:latin typeface="Times New Roman" panose="02020603050405020304" pitchFamily="18" charset="0"/>
                <a:cs typeface="Times New Roman" panose="02020603050405020304" pitchFamily="18" charset="0"/>
              </a:rPr>
              <a:t>Pequeñas y Medianas Empresas (PYMES) en el Ecuador </a:t>
            </a:r>
            <a:br>
              <a:rPr lang="es-EC" b="1" dirty="0"/>
            </a:br>
            <a:endParaRPr lang="es-EC" dirty="0"/>
          </a:p>
        </p:txBody>
      </p:sp>
      <p:graphicFrame>
        <p:nvGraphicFramePr>
          <p:cNvPr id="5" name="Diagrama 4">
            <a:extLst>
              <a:ext uri="{FF2B5EF4-FFF2-40B4-BE49-F238E27FC236}">
                <a16:creationId xmlns:a16="http://schemas.microsoft.com/office/drawing/2014/main" id="{FB133436-13B4-4803-A415-01151B6A5854}"/>
              </a:ext>
            </a:extLst>
          </p:cNvPr>
          <p:cNvGraphicFramePr/>
          <p:nvPr>
            <p:extLst>
              <p:ext uri="{D42A27DB-BD31-4B8C-83A1-F6EECF244321}">
                <p14:modId xmlns:p14="http://schemas.microsoft.com/office/powerpoint/2010/main" val="3590783335"/>
              </p:ext>
            </p:extLst>
          </p:nvPr>
        </p:nvGraphicFramePr>
        <p:xfrm>
          <a:off x="99971" y="169599"/>
          <a:ext cx="7010760" cy="5703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a:extLst>
              <a:ext uri="{FF2B5EF4-FFF2-40B4-BE49-F238E27FC236}">
                <a16:creationId xmlns:a16="http://schemas.microsoft.com/office/drawing/2014/main" id="{4ACAC917-7569-402D-8B01-89A009285C53}"/>
              </a:ext>
            </a:extLst>
          </p:cNvPr>
          <p:cNvGraphicFramePr/>
          <p:nvPr>
            <p:extLst>
              <p:ext uri="{D42A27DB-BD31-4B8C-83A1-F6EECF244321}">
                <p14:modId xmlns:p14="http://schemas.microsoft.com/office/powerpoint/2010/main" val="2578112516"/>
              </p:ext>
            </p:extLst>
          </p:nvPr>
        </p:nvGraphicFramePr>
        <p:xfrm>
          <a:off x="7341130" y="1324954"/>
          <a:ext cx="4494630" cy="18886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a 6">
            <a:extLst>
              <a:ext uri="{FF2B5EF4-FFF2-40B4-BE49-F238E27FC236}">
                <a16:creationId xmlns:a16="http://schemas.microsoft.com/office/drawing/2014/main" id="{E54E08F1-9B98-45B0-B2F8-022D79505299}"/>
              </a:ext>
            </a:extLst>
          </p:cNvPr>
          <p:cNvGraphicFramePr/>
          <p:nvPr>
            <p:extLst>
              <p:ext uri="{D42A27DB-BD31-4B8C-83A1-F6EECF244321}">
                <p14:modId xmlns:p14="http://schemas.microsoft.com/office/powerpoint/2010/main" val="3363180959"/>
              </p:ext>
            </p:extLst>
          </p:nvPr>
        </p:nvGraphicFramePr>
        <p:xfrm>
          <a:off x="7457638" y="3034194"/>
          <a:ext cx="4378122" cy="194110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Diagrama 7">
            <a:extLst>
              <a:ext uri="{FF2B5EF4-FFF2-40B4-BE49-F238E27FC236}">
                <a16:creationId xmlns:a16="http://schemas.microsoft.com/office/drawing/2014/main" id="{45C12CCB-73FA-4476-95FC-6BD92739B954}"/>
              </a:ext>
            </a:extLst>
          </p:cNvPr>
          <p:cNvGraphicFramePr/>
          <p:nvPr>
            <p:extLst>
              <p:ext uri="{D42A27DB-BD31-4B8C-83A1-F6EECF244321}">
                <p14:modId xmlns:p14="http://schemas.microsoft.com/office/powerpoint/2010/main" val="1804735172"/>
              </p:ext>
            </p:extLst>
          </p:nvPr>
        </p:nvGraphicFramePr>
        <p:xfrm>
          <a:off x="7547245" y="4661834"/>
          <a:ext cx="4378121" cy="194110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9" name="Rectángulo 8">
            <a:extLst>
              <a:ext uri="{FF2B5EF4-FFF2-40B4-BE49-F238E27FC236}">
                <a16:creationId xmlns:a16="http://schemas.microsoft.com/office/drawing/2014/main" id="{9052A85B-2ABE-4B7D-B850-4B7C12D0C071}"/>
              </a:ext>
            </a:extLst>
          </p:cNvPr>
          <p:cNvSpPr/>
          <p:nvPr/>
        </p:nvSpPr>
        <p:spPr>
          <a:xfrm>
            <a:off x="7341130" y="6149369"/>
            <a:ext cx="4378122" cy="561949"/>
          </a:xfrm>
          <a:prstGeom prst="rect">
            <a:avLst/>
          </a:prstGeom>
        </p:spPr>
        <p:txBody>
          <a:bodyPr wrap="none">
            <a:spAutoFit/>
          </a:bodyPr>
          <a:lstStyle/>
          <a:p>
            <a:pPr>
              <a:lnSpc>
                <a:spcPct val="200000"/>
              </a:lnSpc>
              <a:spcAft>
                <a:spcPts val="0"/>
              </a:spcAft>
            </a:pPr>
            <a:r>
              <a:rPr lang="es-EC" dirty="0">
                <a:latin typeface="Times New Roman" panose="02020603050405020304" pitchFamily="18" charset="0"/>
                <a:ea typeface="Times New Roman" panose="02020603050405020304" pitchFamily="18" charset="0"/>
              </a:rPr>
              <a:t>Fuente: Superintendencia de compañías 2010</a:t>
            </a:r>
            <a:endParaRPr lang="es-EC" sz="2800" dirty="0">
              <a:effectLst/>
              <a:latin typeface="Times New Roman" panose="02020603050405020304" pitchFamily="18" charset="0"/>
              <a:ea typeface="Times New Roman" panose="02020603050405020304" pitchFamily="18" charset="0"/>
            </a:endParaRPr>
          </a:p>
        </p:txBody>
      </p:sp>
      <p:sp>
        <p:nvSpPr>
          <p:cNvPr id="10" name="Rectángulo 9">
            <a:extLst>
              <a:ext uri="{FF2B5EF4-FFF2-40B4-BE49-F238E27FC236}">
                <a16:creationId xmlns:a16="http://schemas.microsoft.com/office/drawing/2014/main" id="{2719D990-9670-46F7-879F-CB80D0C4B000}"/>
              </a:ext>
            </a:extLst>
          </p:cNvPr>
          <p:cNvSpPr/>
          <p:nvPr/>
        </p:nvSpPr>
        <p:spPr>
          <a:xfrm>
            <a:off x="6880332" y="984737"/>
            <a:ext cx="5075107" cy="369332"/>
          </a:xfrm>
          <a:prstGeom prst="rect">
            <a:avLst/>
          </a:prstGeom>
        </p:spPr>
        <p:txBody>
          <a:bodyPr wrap="none">
            <a:spAutoFit/>
          </a:bodyPr>
          <a:lstStyle/>
          <a:p>
            <a:r>
              <a:rPr lang="es-EC" dirty="0">
                <a:latin typeface="Times New Roman" panose="02020603050405020304" pitchFamily="18" charset="0"/>
                <a:ea typeface="Times New Roman" panose="02020603050405020304" pitchFamily="18" charset="0"/>
              </a:rPr>
              <a:t>SC-INPA-UA-G-10-005 del 7 de diciembre del 2010</a:t>
            </a:r>
            <a:endParaRPr lang="es-EC" dirty="0"/>
          </a:p>
        </p:txBody>
      </p:sp>
      <p:pic>
        <p:nvPicPr>
          <p:cNvPr id="2050" name="Picture 2" descr="Resultado de imagen para pymes">
            <a:extLst>
              <a:ext uri="{FF2B5EF4-FFF2-40B4-BE49-F238E27FC236}">
                <a16:creationId xmlns:a16="http://schemas.microsoft.com/office/drawing/2014/main" id="{20F253DA-FD82-44D3-9C9D-4FB647CCE85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83863" y="4832828"/>
            <a:ext cx="3242976" cy="182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0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5413ACE1-1234-444F-A67B-B07B2069A043}"/>
              </a:ext>
            </a:extLst>
          </p:cNvPr>
          <p:cNvGraphicFramePr/>
          <p:nvPr>
            <p:extLst/>
          </p:nvPr>
        </p:nvGraphicFramePr>
        <p:xfrm>
          <a:off x="521253" y="1656522"/>
          <a:ext cx="3971235" cy="4296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n 13">
            <a:extLst>
              <a:ext uri="{FF2B5EF4-FFF2-40B4-BE49-F238E27FC236}">
                <a16:creationId xmlns:a16="http://schemas.microsoft.com/office/drawing/2014/main" id="{4969850A-693E-4606-BFCA-236320EDA5B3}"/>
              </a:ext>
            </a:extLst>
          </p:cNvPr>
          <p:cNvPicPr>
            <a:picLocks noChangeAspect="1"/>
          </p:cNvPicPr>
          <p:nvPr/>
        </p:nvPicPr>
        <p:blipFill>
          <a:blip r:embed="rId7"/>
          <a:stretch>
            <a:fillRect/>
          </a:stretch>
        </p:blipFill>
        <p:spPr>
          <a:xfrm>
            <a:off x="1067353" y="305268"/>
            <a:ext cx="2879033" cy="1199856"/>
          </a:xfrm>
          <a:prstGeom prst="rect">
            <a:avLst/>
          </a:prstGeom>
        </p:spPr>
      </p:pic>
      <p:graphicFrame>
        <p:nvGraphicFramePr>
          <p:cNvPr id="7" name="Diagrama 6">
            <a:extLst>
              <a:ext uri="{FF2B5EF4-FFF2-40B4-BE49-F238E27FC236}">
                <a16:creationId xmlns:a16="http://schemas.microsoft.com/office/drawing/2014/main" id="{010901B3-38B1-47B9-BD6D-DA50055C5FEB}"/>
              </a:ext>
            </a:extLst>
          </p:cNvPr>
          <p:cNvGraphicFramePr/>
          <p:nvPr>
            <p:extLst>
              <p:ext uri="{D42A27DB-BD31-4B8C-83A1-F6EECF244321}">
                <p14:modId xmlns:p14="http://schemas.microsoft.com/office/powerpoint/2010/main" val="3078025532"/>
              </p:ext>
            </p:extLst>
          </p:nvPr>
        </p:nvGraphicFramePr>
        <p:xfrm>
          <a:off x="5791200" y="305269"/>
          <a:ext cx="6135757" cy="63738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2615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D6CF8A-4710-4D59-AF0B-9E5395549DE6}"/>
              </a:ext>
            </a:extLst>
          </p:cNvPr>
          <p:cNvGraphicFramePr/>
          <p:nvPr>
            <p:extLst>
              <p:ext uri="{D42A27DB-BD31-4B8C-83A1-F6EECF244321}">
                <p14:modId xmlns:p14="http://schemas.microsoft.com/office/powerpoint/2010/main" val="5672001"/>
              </p:ext>
            </p:extLst>
          </p:nvPr>
        </p:nvGraphicFramePr>
        <p:xfrm>
          <a:off x="1073426" y="795130"/>
          <a:ext cx="10190922" cy="5526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604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179C8-E36A-4410-8A7E-4669AA9B5D1A}"/>
              </a:ext>
            </a:extLst>
          </p:cNvPr>
          <p:cNvSpPr>
            <a:spLocks noGrp="1"/>
          </p:cNvSpPr>
          <p:nvPr>
            <p:ph type="title"/>
          </p:nvPr>
        </p:nvSpPr>
        <p:spPr/>
        <p:txBody>
          <a:bodyPr>
            <a:normAutofit/>
          </a:bodyPr>
          <a:lstStyle/>
          <a:p>
            <a:r>
              <a:rPr lang="es-EC" sz="2800" dirty="0">
                <a:latin typeface="Times New Roman" panose="02020603050405020304" pitchFamily="18" charset="0"/>
                <a:cs typeface="Times New Roman" panose="02020603050405020304" pitchFamily="18" charset="0"/>
              </a:rPr>
              <a:t>MARCO TEORICO </a:t>
            </a:r>
          </a:p>
        </p:txBody>
      </p:sp>
      <p:graphicFrame>
        <p:nvGraphicFramePr>
          <p:cNvPr id="4" name="Marcador de contenido 3">
            <a:extLst>
              <a:ext uri="{FF2B5EF4-FFF2-40B4-BE49-F238E27FC236}">
                <a16:creationId xmlns:a16="http://schemas.microsoft.com/office/drawing/2014/main" id="{72D1A3CD-0B29-4285-B969-3ABB97276288}"/>
              </a:ext>
            </a:extLst>
          </p:cNvPr>
          <p:cNvGraphicFramePr>
            <a:graphicFrameLocks noGrp="1"/>
          </p:cNvGraphicFramePr>
          <p:nvPr>
            <p:ph idx="1"/>
            <p:extLst>
              <p:ext uri="{D42A27DB-BD31-4B8C-83A1-F6EECF244321}">
                <p14:modId xmlns:p14="http://schemas.microsoft.com/office/powerpoint/2010/main" val="3407003742"/>
              </p:ext>
            </p:extLst>
          </p:nvPr>
        </p:nvGraphicFramePr>
        <p:xfrm>
          <a:off x="811902" y="1888434"/>
          <a:ext cx="10797001" cy="4207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961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2F177E-CAC5-4D58-BEB2-D423C0785CD6}"/>
              </a:ext>
            </a:extLst>
          </p:cNvPr>
          <p:cNvSpPr>
            <a:spLocks noGrp="1"/>
          </p:cNvSpPr>
          <p:nvPr>
            <p:ph type="title"/>
          </p:nvPr>
        </p:nvSpPr>
        <p:spPr>
          <a:xfrm>
            <a:off x="912566" y="4112"/>
            <a:ext cx="9720072" cy="1499616"/>
          </a:xfrm>
        </p:spPr>
        <p:txBody>
          <a:bodyPr>
            <a:normAutofit/>
          </a:bodyPr>
          <a:lstStyle/>
          <a:p>
            <a:r>
              <a:rPr lang="es-EC" sz="2800" dirty="0">
                <a:latin typeface="Times New Roman" panose="02020603050405020304" pitchFamily="18" charset="0"/>
                <a:cs typeface="Times New Roman" panose="02020603050405020304" pitchFamily="18" charset="0"/>
              </a:rPr>
              <a:t>MARCO LEGAL </a:t>
            </a:r>
          </a:p>
        </p:txBody>
      </p:sp>
      <p:graphicFrame>
        <p:nvGraphicFramePr>
          <p:cNvPr id="5" name="Diagrama 4">
            <a:extLst>
              <a:ext uri="{FF2B5EF4-FFF2-40B4-BE49-F238E27FC236}">
                <a16:creationId xmlns:a16="http://schemas.microsoft.com/office/drawing/2014/main" id="{47944392-15F3-4A0B-B306-C995288D1BC9}"/>
              </a:ext>
            </a:extLst>
          </p:cNvPr>
          <p:cNvGraphicFramePr/>
          <p:nvPr>
            <p:extLst>
              <p:ext uri="{D42A27DB-BD31-4B8C-83A1-F6EECF244321}">
                <p14:modId xmlns:p14="http://schemas.microsoft.com/office/powerpoint/2010/main" val="1576826166"/>
              </p:ext>
            </p:extLst>
          </p:nvPr>
        </p:nvGraphicFramePr>
        <p:xfrm>
          <a:off x="-114853" y="1523999"/>
          <a:ext cx="6515653" cy="4587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0551A1EA-18C6-4AE8-BE98-EB9BE9191C34}"/>
              </a:ext>
            </a:extLst>
          </p:cNvPr>
          <p:cNvSpPr/>
          <p:nvPr/>
        </p:nvSpPr>
        <p:spPr>
          <a:xfrm>
            <a:off x="5976732" y="3429000"/>
            <a:ext cx="3405808" cy="646331"/>
          </a:xfrm>
          <a:prstGeom prst="rect">
            <a:avLst/>
          </a:prstGeom>
        </p:spPr>
        <p:txBody>
          <a:bodyPr wrap="square">
            <a:spAutoFit/>
          </a:bodyPr>
          <a:lstStyle/>
          <a:p>
            <a:pPr algn="just"/>
            <a:r>
              <a:rPr lang="es-EC" dirty="0">
                <a:latin typeface="Times New Roman" panose="02020603050405020304" pitchFamily="18" charset="0"/>
                <a:ea typeface="Times New Roman" panose="02020603050405020304" pitchFamily="18" charset="0"/>
              </a:rPr>
              <a:t>Incentivar la producción nacional, la productividad y competitividad </a:t>
            </a:r>
            <a:endParaRPr lang="es-EC" dirty="0"/>
          </a:p>
        </p:txBody>
      </p:sp>
      <p:sp>
        <p:nvSpPr>
          <p:cNvPr id="6" name="Rectángulo 5">
            <a:extLst>
              <a:ext uri="{FF2B5EF4-FFF2-40B4-BE49-F238E27FC236}">
                <a16:creationId xmlns:a16="http://schemas.microsoft.com/office/drawing/2014/main" id="{7549C513-C2D1-44EB-9B17-989256F96C93}"/>
              </a:ext>
            </a:extLst>
          </p:cNvPr>
          <p:cNvSpPr/>
          <p:nvPr/>
        </p:nvSpPr>
        <p:spPr>
          <a:xfrm>
            <a:off x="5976731" y="1922502"/>
            <a:ext cx="3211135" cy="369332"/>
          </a:xfrm>
          <a:prstGeom prst="rect">
            <a:avLst/>
          </a:prstGeom>
        </p:spPr>
        <p:txBody>
          <a:bodyPr wrap="none">
            <a:spAutoFit/>
          </a:bodyPr>
          <a:lstStyle/>
          <a:p>
            <a:pPr algn="just"/>
            <a:r>
              <a:rPr lang="es-EC" dirty="0">
                <a:latin typeface="Times New Roman" panose="02020603050405020304" pitchFamily="18" charset="0"/>
                <a:ea typeface="Times New Roman" panose="02020603050405020304" pitchFamily="18" charset="0"/>
              </a:rPr>
              <a:t>Conjunto de normas y principios</a:t>
            </a:r>
            <a:endParaRPr lang="es-EC" dirty="0"/>
          </a:p>
        </p:txBody>
      </p:sp>
      <p:sp>
        <p:nvSpPr>
          <p:cNvPr id="8" name="Rectángulo 7">
            <a:extLst>
              <a:ext uri="{FF2B5EF4-FFF2-40B4-BE49-F238E27FC236}">
                <a16:creationId xmlns:a16="http://schemas.microsoft.com/office/drawing/2014/main" id="{AFEBB209-C20F-4B23-818F-298FE0C8B945}"/>
              </a:ext>
            </a:extLst>
          </p:cNvPr>
          <p:cNvSpPr/>
          <p:nvPr/>
        </p:nvSpPr>
        <p:spPr>
          <a:xfrm>
            <a:off x="5976731" y="5010835"/>
            <a:ext cx="3405808" cy="923330"/>
          </a:xfrm>
          <a:prstGeom prst="rect">
            <a:avLst/>
          </a:prstGeom>
        </p:spPr>
        <p:txBody>
          <a:bodyPr wrap="square">
            <a:spAutoFit/>
          </a:bodyPr>
          <a:lstStyle/>
          <a:p>
            <a:pPr algn="just"/>
            <a:r>
              <a:rPr lang="es-EC" dirty="0">
                <a:latin typeface="Times New Roman" panose="02020603050405020304" pitchFamily="18" charset="0"/>
                <a:ea typeface="Times New Roman" panose="02020603050405020304" pitchFamily="18" charset="0"/>
              </a:rPr>
              <a:t>Generación de incentivos para la inversión en los diferentes sectores de la economía</a:t>
            </a:r>
            <a:endParaRPr lang="es-EC" dirty="0"/>
          </a:p>
        </p:txBody>
      </p:sp>
      <p:pic>
        <p:nvPicPr>
          <p:cNvPr id="4098" name="Picture 2" descr="Resultado de imagen para conjunto de normas">
            <a:extLst>
              <a:ext uri="{FF2B5EF4-FFF2-40B4-BE49-F238E27FC236}">
                <a16:creationId xmlns:a16="http://schemas.microsoft.com/office/drawing/2014/main" id="{F85BB87D-73AE-48BD-B4BA-6588F0DB66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2539" y="1521936"/>
            <a:ext cx="2500198" cy="16688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produccion">
            <a:extLst>
              <a:ext uri="{FF2B5EF4-FFF2-40B4-BE49-F238E27FC236}">
                <a16:creationId xmlns:a16="http://schemas.microsoft.com/office/drawing/2014/main" id="{096D9053-2E39-445F-8F49-C1F01D4435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87866" y="3084055"/>
            <a:ext cx="2810949" cy="162008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incentivos">
            <a:extLst>
              <a:ext uri="{FF2B5EF4-FFF2-40B4-BE49-F238E27FC236}">
                <a16:creationId xmlns:a16="http://schemas.microsoft.com/office/drawing/2014/main" id="{636CFE9A-B81A-4402-9FB2-5FE1CA8BB0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9005" y="5055650"/>
            <a:ext cx="1679059" cy="126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201198"/>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7353</TotalTime>
  <Words>4005</Words>
  <Application>Microsoft Office PowerPoint</Application>
  <PresentationFormat>Panorámica</PresentationFormat>
  <Paragraphs>862</Paragraphs>
  <Slides>40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Arial</vt:lpstr>
      <vt:lpstr>Calibri</vt:lpstr>
      <vt:lpstr>Calibri Light</vt:lpstr>
      <vt:lpstr>Cambria Math</vt:lpstr>
      <vt:lpstr>Times New Roman</vt:lpstr>
      <vt:lpstr>Wingdings 2</vt:lpstr>
      <vt:lpstr>HDOfficeLightV0</vt:lpstr>
      <vt:lpstr>“ Enciendan su bombilla para iluminar los caminos que tienen por delante en su viaje de descubrimiento”.</vt:lpstr>
      <vt:lpstr>Trabajo de titulación previo a la obtención del título de Ingeniero en Finanzas, Contador - Auditor</vt:lpstr>
      <vt:lpstr>INTRODUCCIÓN</vt:lpstr>
      <vt:lpstr>PLANTEAMIENTO DEL PROBLEMA </vt:lpstr>
      <vt:lpstr>Pequeñas y Medianas Empresas (PYMES) en el Ecuador  </vt:lpstr>
      <vt:lpstr>Presentación de PowerPoint</vt:lpstr>
      <vt:lpstr>Presentación de PowerPoint</vt:lpstr>
      <vt:lpstr>MARCO TEORICO </vt:lpstr>
      <vt:lpstr>MARCO LEGAL </vt:lpstr>
      <vt:lpstr>MARCO LEGAL </vt:lpstr>
      <vt:lpstr>Presentación de PowerPoint</vt:lpstr>
      <vt:lpstr>Presentación de PowerPoint</vt:lpstr>
      <vt:lpstr>Presentación de PowerPoint</vt:lpstr>
      <vt:lpstr>Presentación de PowerPoint</vt:lpstr>
      <vt:lpstr>Presentación de PowerPoint</vt:lpstr>
      <vt:lpstr>Agroindustria en el Ecuador</vt:lpstr>
      <vt:lpstr>Clasificación del sector agroindustrial según el CIIU </vt:lpstr>
      <vt:lpstr>Incentivos tributarios COPCI y su relación con los indicadores objeto de estudio de las PYMES en el Cantón Rumiñahui </vt:lpstr>
      <vt:lpstr>Presentación de PowerPoint</vt:lpstr>
      <vt:lpstr>Actividad económica en el cantón Rumiñahui </vt:lpstr>
      <vt:lpstr>Indicadores de las PYMES del sector agroindustrial en el cantón Rumiñahui</vt:lpstr>
      <vt:lpstr>Presentación de PowerPoint</vt:lpstr>
      <vt:lpstr>Análisis de las encuestas aplicadas a los gerentes del sector agroindustrial en el Cantón Rumiñahui, periodo (2010-2015) </vt:lpstr>
      <vt:lpstr>Presentación de PowerPoint</vt:lpstr>
      <vt:lpstr>Presentación de PowerPoint</vt:lpstr>
      <vt:lpstr>Caso práctico a manera de ejemplo de incentivos tributarios que dejaron de percibir las empresas agroindustriales por el desconocimiento en la aplicación del COPCI</vt:lpstr>
      <vt:lpstr>Presentación de PowerPoint</vt:lpstr>
      <vt:lpstr>Presentación de PowerPoint</vt:lpstr>
      <vt:lpstr>Presentación de PowerPoint</vt:lpstr>
      <vt:lpstr>Presentación de PowerPoint</vt:lpstr>
      <vt:lpstr>Análisis del aprovechamiento de los incentivos tributarios mediante la aplicación del COPCI </vt:lpstr>
      <vt:lpstr>Presentación de PowerPoint</vt:lpstr>
      <vt:lpstr>Tipo impositivo efectivo (TIE) </vt:lpstr>
      <vt:lpstr>Caso de aplicación a la empresa LA JUGO S.A.   </vt:lpstr>
      <vt:lpstr>Propuesta estratégica  </vt:lpstr>
      <vt:lpstr>Propuesta de líneas de investigación de planificación tributaria</vt:lpstr>
      <vt:lpstr>Presentación de PowerPoint</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178</cp:revision>
  <dcterms:created xsi:type="dcterms:W3CDTF">2018-02-14T00:07:45Z</dcterms:created>
  <dcterms:modified xsi:type="dcterms:W3CDTF">2018-09-07T15:23:03Z</dcterms:modified>
</cp:coreProperties>
</file>