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3"/>
  </p:handoutMasterIdLst>
  <p:sldIdLst>
    <p:sldId id="272" r:id="rId2"/>
    <p:sldId id="289" r:id="rId3"/>
    <p:sldId id="290" r:id="rId4"/>
    <p:sldId id="291" r:id="rId5"/>
    <p:sldId id="294" r:id="rId6"/>
    <p:sldId id="295" r:id="rId7"/>
    <p:sldId id="297" r:id="rId8"/>
    <p:sldId id="303" r:id="rId9"/>
    <p:sldId id="307" r:id="rId10"/>
    <p:sldId id="329" r:id="rId11"/>
    <p:sldId id="308" r:id="rId12"/>
    <p:sldId id="302" r:id="rId13"/>
    <p:sldId id="304" r:id="rId14"/>
    <p:sldId id="305" r:id="rId15"/>
    <p:sldId id="306" r:id="rId16"/>
    <p:sldId id="312" r:id="rId17"/>
    <p:sldId id="311" r:id="rId18"/>
    <p:sldId id="310" r:id="rId19"/>
    <p:sldId id="315" r:id="rId20"/>
    <p:sldId id="316" r:id="rId21"/>
    <p:sldId id="298" r:id="rId22"/>
    <p:sldId id="318" r:id="rId23"/>
    <p:sldId id="319" r:id="rId24"/>
    <p:sldId id="321" r:id="rId25"/>
    <p:sldId id="323" r:id="rId26"/>
    <p:sldId id="322" r:id="rId27"/>
    <p:sldId id="324" r:id="rId28"/>
    <p:sldId id="325" r:id="rId29"/>
    <p:sldId id="326" r:id="rId30"/>
    <p:sldId id="327" r:id="rId31"/>
    <p:sldId id="328" r:id="rId32"/>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ton Uribe" initials="MU" lastIdx="1" clrIdx="0">
    <p:extLst>
      <p:ext uri="{19B8F6BF-5375-455C-9EA6-DF929625EA0E}">
        <p15:presenceInfo xmlns:p15="http://schemas.microsoft.com/office/powerpoint/2012/main" userId="990ce57d0ca780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C7E"/>
    <a:srgbClr val="D6C586"/>
    <a:srgbClr val="FF9900"/>
    <a:srgbClr val="FFCC66"/>
    <a:srgbClr val="FFFF99"/>
    <a:srgbClr val="0000CC"/>
    <a:srgbClr val="FFFFFF"/>
    <a:srgbClr val="CCE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94660"/>
  </p:normalViewPr>
  <p:slideViewPr>
    <p:cSldViewPr>
      <p:cViewPr varScale="1">
        <p:scale>
          <a:sx n="74" d="100"/>
          <a:sy n="74" d="100"/>
        </p:scale>
        <p:origin x="1266"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F0CAE8-19B1-40DE-986C-CBD5B61A1924}" type="doc">
      <dgm:prSet loTypeId="urn:microsoft.com/office/officeart/2005/8/layout/hierarchy2" loCatId="hierarchy" qsTypeId="urn:microsoft.com/office/officeart/2005/8/quickstyle/3d4" qsCatId="3D" csTypeId="urn:microsoft.com/office/officeart/2005/8/colors/accent0_2" csCatId="mainScheme" phldr="1"/>
      <dgm:spPr/>
      <dgm:t>
        <a:bodyPr/>
        <a:lstStyle/>
        <a:p>
          <a:endParaRPr lang="es-EC"/>
        </a:p>
      </dgm:t>
    </dgm:pt>
    <dgm:pt modelId="{54B4EB57-DB63-464B-88A4-7A9D3EFC84BC}">
      <dgm:prSet phldrT="[Texto]"/>
      <dgm:spPr>
        <a:solidFill>
          <a:srgbClr val="AFDC7E"/>
        </a:solidFill>
      </dgm:spPr>
      <dgm:t>
        <a:bodyPr/>
        <a:lstStyle/>
        <a:p>
          <a:pPr algn="ctr"/>
          <a:r>
            <a:rPr lang="es-EC" b="1" dirty="0" smtClean="0">
              <a:latin typeface="+mn-lt"/>
              <a:cs typeface="Times New Roman" panose="02020603050405020304" pitchFamily="18" charset="0"/>
            </a:rPr>
            <a:t>Objetivo general</a:t>
          </a:r>
        </a:p>
        <a:p>
          <a:pPr algn="just"/>
          <a:r>
            <a:rPr lang="es-EC" dirty="0" smtClean="0">
              <a:latin typeface="+mn-lt"/>
              <a:cs typeface="Times New Roman" panose="02020603050405020304" pitchFamily="18" charset="0"/>
            </a:rPr>
            <a:t>Verificar el cumplimiento del Plan Operativo Anual de la Dirección Dirección Distrital 17D05 Norte del Ministerio de Educación de la Provincia de Pichincha, Cantón Quinto, mediante la evaluación de la ejecución presupuestaria con la finalidad de garantizar la asignación equitativa de recursos</a:t>
          </a:r>
          <a:endParaRPr lang="es-EC" dirty="0">
            <a:latin typeface="+mn-lt"/>
            <a:cs typeface="Times New Roman" panose="02020603050405020304" pitchFamily="18" charset="0"/>
          </a:endParaRPr>
        </a:p>
      </dgm:t>
    </dgm:pt>
    <dgm:pt modelId="{CAE99897-3161-4D1C-8C63-BB9811B0DE5C}" type="parTrans" cxnId="{1C285C88-5330-4F31-81F4-639BE672B32D}">
      <dgm:prSet/>
      <dgm:spPr/>
      <dgm:t>
        <a:bodyPr/>
        <a:lstStyle/>
        <a:p>
          <a:endParaRPr lang="es-EC">
            <a:latin typeface="Times New Roman" panose="02020603050405020304" pitchFamily="18" charset="0"/>
            <a:cs typeface="Times New Roman" panose="02020603050405020304" pitchFamily="18" charset="0"/>
          </a:endParaRPr>
        </a:p>
      </dgm:t>
    </dgm:pt>
    <dgm:pt modelId="{F9C93571-EF79-4F18-A52E-E3433A703EA6}" type="sibTrans" cxnId="{1C285C88-5330-4F31-81F4-639BE672B32D}">
      <dgm:prSet/>
      <dgm:spPr/>
      <dgm:t>
        <a:bodyPr/>
        <a:lstStyle/>
        <a:p>
          <a:endParaRPr lang="es-EC">
            <a:latin typeface="Times New Roman" panose="02020603050405020304" pitchFamily="18" charset="0"/>
            <a:cs typeface="Times New Roman" panose="02020603050405020304" pitchFamily="18" charset="0"/>
          </a:endParaRPr>
        </a:p>
      </dgm:t>
    </dgm:pt>
    <dgm:pt modelId="{9F6776F8-931F-4C0A-B6E7-12FD443D4C0A}">
      <dgm:prSet phldrT="[Texto]"/>
      <dgm:spPr>
        <a:solidFill>
          <a:srgbClr val="AFDC7E"/>
        </a:solidFill>
      </dgm:spPr>
      <dgm:t>
        <a:bodyPr/>
        <a:lstStyle/>
        <a:p>
          <a:pPr algn="ctr"/>
          <a:r>
            <a:rPr lang="es-EC" b="1" dirty="0" smtClean="0">
              <a:latin typeface="+mn-lt"/>
              <a:cs typeface="Times New Roman" panose="02020603050405020304" pitchFamily="18" charset="0"/>
            </a:rPr>
            <a:t>Objetivos específicos</a:t>
          </a:r>
        </a:p>
        <a:p>
          <a:pPr algn="just"/>
          <a:r>
            <a:rPr lang="es-ES" dirty="0" smtClean="0">
              <a:latin typeface="+mn-lt"/>
              <a:cs typeface="Times New Roman" panose="02020603050405020304" pitchFamily="18" charset="0"/>
            </a:rPr>
            <a:t>Analizar el Plan Operativo Anual (POA) de la Dirección Distrital 17D05 Norte en base a su estructura programática para evaluar la asignación de recursos a las instituciones educativas.</a:t>
          </a:r>
          <a:endParaRPr lang="es-EC" dirty="0">
            <a:latin typeface="+mn-lt"/>
            <a:cs typeface="Times New Roman" panose="02020603050405020304" pitchFamily="18" charset="0"/>
          </a:endParaRPr>
        </a:p>
      </dgm:t>
    </dgm:pt>
    <dgm:pt modelId="{C4E5131F-B421-4F76-B088-BBA1441D9851}" type="parTrans" cxnId="{853D6EB5-3145-4792-A76C-58C8713D9EBD}">
      <dgm:prSet/>
      <dgm:spPr/>
      <dgm:t>
        <a:bodyPr/>
        <a:lstStyle/>
        <a:p>
          <a:endParaRPr lang="es-EC">
            <a:latin typeface="Times New Roman" panose="02020603050405020304" pitchFamily="18" charset="0"/>
            <a:cs typeface="Times New Roman" panose="02020603050405020304" pitchFamily="18" charset="0"/>
          </a:endParaRPr>
        </a:p>
      </dgm:t>
    </dgm:pt>
    <dgm:pt modelId="{AD866B93-1F12-46D3-960E-946E950F1846}" type="sibTrans" cxnId="{853D6EB5-3145-4792-A76C-58C8713D9EBD}">
      <dgm:prSet/>
      <dgm:spPr/>
      <dgm:t>
        <a:bodyPr/>
        <a:lstStyle/>
        <a:p>
          <a:endParaRPr lang="es-EC">
            <a:latin typeface="Times New Roman" panose="02020603050405020304" pitchFamily="18" charset="0"/>
            <a:cs typeface="Times New Roman" panose="02020603050405020304" pitchFamily="18" charset="0"/>
          </a:endParaRPr>
        </a:p>
      </dgm:t>
    </dgm:pt>
    <dgm:pt modelId="{1FA16DA3-3CEB-42CC-B12C-19E32FF91570}">
      <dgm:prSet phldrT="[Texto]"/>
      <dgm:spPr>
        <a:solidFill>
          <a:srgbClr val="AFDC7E"/>
        </a:solidFill>
      </dgm:spPr>
      <dgm:t>
        <a:bodyPr/>
        <a:lstStyle/>
        <a:p>
          <a:pPr algn="just"/>
          <a:r>
            <a:rPr lang="es-ES" dirty="0" smtClean="0">
              <a:latin typeface="+mn-lt"/>
              <a:cs typeface="Times New Roman" panose="02020603050405020304" pitchFamily="18" charset="0"/>
            </a:rPr>
            <a:t>Determinar si el porcentaje de la ejecución presupuestaria asignada a de la Dirección Distrital 17D05 Norte, cubre los objetivos establecidos en el Plan Operativo Anual.</a:t>
          </a:r>
          <a:endParaRPr lang="es-EC" dirty="0">
            <a:latin typeface="+mn-lt"/>
            <a:cs typeface="Times New Roman" panose="02020603050405020304" pitchFamily="18" charset="0"/>
          </a:endParaRPr>
        </a:p>
      </dgm:t>
    </dgm:pt>
    <dgm:pt modelId="{F23CE15F-12A7-44F1-81B3-D633C0EE1648}" type="parTrans" cxnId="{DE69CF54-0C1C-4866-9ED8-15ECD5DCE6C5}">
      <dgm:prSet/>
      <dgm:spPr/>
      <dgm:t>
        <a:bodyPr/>
        <a:lstStyle/>
        <a:p>
          <a:endParaRPr lang="es-EC">
            <a:latin typeface="Times New Roman" panose="02020603050405020304" pitchFamily="18" charset="0"/>
            <a:cs typeface="Times New Roman" panose="02020603050405020304" pitchFamily="18" charset="0"/>
          </a:endParaRPr>
        </a:p>
      </dgm:t>
    </dgm:pt>
    <dgm:pt modelId="{3039F344-435F-4B07-A144-E3314856DB62}" type="sibTrans" cxnId="{DE69CF54-0C1C-4866-9ED8-15ECD5DCE6C5}">
      <dgm:prSet/>
      <dgm:spPr/>
      <dgm:t>
        <a:bodyPr/>
        <a:lstStyle/>
        <a:p>
          <a:endParaRPr lang="es-EC">
            <a:latin typeface="Times New Roman" panose="02020603050405020304" pitchFamily="18" charset="0"/>
            <a:cs typeface="Times New Roman" panose="02020603050405020304" pitchFamily="18" charset="0"/>
          </a:endParaRPr>
        </a:p>
      </dgm:t>
    </dgm:pt>
    <dgm:pt modelId="{71085751-73AC-4201-88D5-25456D8B76AA}">
      <dgm:prSet phldrT="[Texto]"/>
      <dgm:spPr>
        <a:solidFill>
          <a:srgbClr val="AFDC7E"/>
        </a:solidFill>
      </dgm:spPr>
      <dgm:t>
        <a:bodyPr/>
        <a:lstStyle/>
        <a:p>
          <a:pPr algn="just"/>
          <a:r>
            <a:rPr lang="es-ES" dirty="0" smtClean="0">
              <a:latin typeface="+mn-lt"/>
              <a:cs typeface="Times New Roman" panose="02020603050405020304" pitchFamily="18" charset="0"/>
            </a:rPr>
            <a:t>Evaluar los reportes anuales generados en el Sistema </a:t>
          </a:r>
          <a:r>
            <a:rPr lang="es-ES" dirty="0" err="1" smtClean="0">
              <a:latin typeface="+mn-lt"/>
              <a:cs typeface="Times New Roman" panose="02020603050405020304" pitchFamily="18" charset="0"/>
            </a:rPr>
            <a:t>eSIGEF</a:t>
          </a:r>
          <a:r>
            <a:rPr lang="es-ES" dirty="0" smtClean="0">
              <a:latin typeface="+mn-lt"/>
              <a:cs typeface="Times New Roman" panose="02020603050405020304" pitchFamily="18" charset="0"/>
            </a:rPr>
            <a:t> para determinar la eficacia en la ejecución del presupuesto de la Dirección Distrital 17D05 Norte; en base a la liquidación anual del presupuesto para verificar las posibles desviaciones.</a:t>
          </a:r>
          <a:endParaRPr lang="es-EC" dirty="0">
            <a:latin typeface="+mn-lt"/>
            <a:cs typeface="Times New Roman" panose="02020603050405020304" pitchFamily="18" charset="0"/>
          </a:endParaRPr>
        </a:p>
      </dgm:t>
    </dgm:pt>
    <dgm:pt modelId="{1383A594-A076-49AC-A297-4B4D5A7F9750}" type="sibTrans" cxnId="{BC7A71DC-5F31-47AF-91AC-B8E849703497}">
      <dgm:prSet/>
      <dgm:spPr/>
      <dgm:t>
        <a:bodyPr/>
        <a:lstStyle/>
        <a:p>
          <a:endParaRPr lang="es-EC">
            <a:latin typeface="Times New Roman" panose="02020603050405020304" pitchFamily="18" charset="0"/>
            <a:cs typeface="Times New Roman" panose="02020603050405020304" pitchFamily="18" charset="0"/>
          </a:endParaRPr>
        </a:p>
      </dgm:t>
    </dgm:pt>
    <dgm:pt modelId="{F24250D1-FD32-4BD8-8B62-10A128721BFB}" type="parTrans" cxnId="{BC7A71DC-5F31-47AF-91AC-B8E849703497}">
      <dgm:prSet/>
      <dgm:spPr/>
      <dgm:t>
        <a:bodyPr/>
        <a:lstStyle/>
        <a:p>
          <a:endParaRPr lang="es-EC">
            <a:latin typeface="Times New Roman" panose="02020603050405020304" pitchFamily="18" charset="0"/>
            <a:cs typeface="Times New Roman" panose="02020603050405020304" pitchFamily="18" charset="0"/>
          </a:endParaRPr>
        </a:p>
      </dgm:t>
    </dgm:pt>
    <dgm:pt modelId="{10FFF5CA-5CDF-4501-A336-A774E4D6C850}" type="pres">
      <dgm:prSet presAssocID="{70F0CAE8-19B1-40DE-986C-CBD5B61A1924}" presName="diagram" presStyleCnt="0">
        <dgm:presLayoutVars>
          <dgm:chPref val="1"/>
          <dgm:dir/>
          <dgm:animOne val="branch"/>
          <dgm:animLvl val="lvl"/>
          <dgm:resizeHandles val="exact"/>
        </dgm:presLayoutVars>
      </dgm:prSet>
      <dgm:spPr/>
      <dgm:t>
        <a:bodyPr/>
        <a:lstStyle/>
        <a:p>
          <a:endParaRPr lang="es-EC"/>
        </a:p>
      </dgm:t>
    </dgm:pt>
    <dgm:pt modelId="{82992F29-CE00-4495-B3A6-3CC51FEDD161}" type="pres">
      <dgm:prSet presAssocID="{54B4EB57-DB63-464B-88A4-7A9D3EFC84BC}" presName="root1" presStyleCnt="0"/>
      <dgm:spPr/>
      <dgm:t>
        <a:bodyPr/>
        <a:lstStyle/>
        <a:p>
          <a:endParaRPr lang="es-EC"/>
        </a:p>
      </dgm:t>
    </dgm:pt>
    <dgm:pt modelId="{156A8229-378B-4DF8-85A5-685E5EE9C91E}" type="pres">
      <dgm:prSet presAssocID="{54B4EB57-DB63-464B-88A4-7A9D3EFC84BC}" presName="LevelOneTextNode" presStyleLbl="node0" presStyleIdx="0" presStyleCnt="1">
        <dgm:presLayoutVars>
          <dgm:chPref val="3"/>
        </dgm:presLayoutVars>
      </dgm:prSet>
      <dgm:spPr/>
      <dgm:t>
        <a:bodyPr/>
        <a:lstStyle/>
        <a:p>
          <a:endParaRPr lang="es-EC"/>
        </a:p>
      </dgm:t>
    </dgm:pt>
    <dgm:pt modelId="{154CAB64-E0A9-42A2-A5C8-DADBD3EC983C}" type="pres">
      <dgm:prSet presAssocID="{54B4EB57-DB63-464B-88A4-7A9D3EFC84BC}" presName="level2hierChild" presStyleCnt="0"/>
      <dgm:spPr/>
      <dgm:t>
        <a:bodyPr/>
        <a:lstStyle/>
        <a:p>
          <a:endParaRPr lang="es-EC"/>
        </a:p>
      </dgm:t>
    </dgm:pt>
    <dgm:pt modelId="{7B8A3E38-A377-451A-9C66-C5F70077A218}" type="pres">
      <dgm:prSet presAssocID="{C4E5131F-B421-4F76-B088-BBA1441D9851}" presName="conn2-1" presStyleLbl="parChTrans1D2" presStyleIdx="0" presStyleCnt="3"/>
      <dgm:spPr/>
      <dgm:t>
        <a:bodyPr/>
        <a:lstStyle/>
        <a:p>
          <a:endParaRPr lang="es-EC"/>
        </a:p>
      </dgm:t>
    </dgm:pt>
    <dgm:pt modelId="{3601F589-07FC-4ACC-BE89-DC11DA7E594F}" type="pres">
      <dgm:prSet presAssocID="{C4E5131F-B421-4F76-B088-BBA1441D9851}" presName="connTx" presStyleLbl="parChTrans1D2" presStyleIdx="0" presStyleCnt="3"/>
      <dgm:spPr/>
      <dgm:t>
        <a:bodyPr/>
        <a:lstStyle/>
        <a:p>
          <a:endParaRPr lang="es-EC"/>
        </a:p>
      </dgm:t>
    </dgm:pt>
    <dgm:pt modelId="{6EABF470-B1AF-4757-90F3-9F003D974671}" type="pres">
      <dgm:prSet presAssocID="{9F6776F8-931F-4C0A-B6E7-12FD443D4C0A}" presName="root2" presStyleCnt="0"/>
      <dgm:spPr/>
      <dgm:t>
        <a:bodyPr/>
        <a:lstStyle/>
        <a:p>
          <a:endParaRPr lang="es-EC"/>
        </a:p>
      </dgm:t>
    </dgm:pt>
    <dgm:pt modelId="{D777DE26-8207-4B94-B497-042BAC9DD729}" type="pres">
      <dgm:prSet presAssocID="{9F6776F8-931F-4C0A-B6E7-12FD443D4C0A}" presName="LevelTwoTextNode" presStyleLbl="node2" presStyleIdx="0" presStyleCnt="3">
        <dgm:presLayoutVars>
          <dgm:chPref val="3"/>
        </dgm:presLayoutVars>
      </dgm:prSet>
      <dgm:spPr/>
      <dgm:t>
        <a:bodyPr/>
        <a:lstStyle/>
        <a:p>
          <a:endParaRPr lang="es-EC"/>
        </a:p>
      </dgm:t>
    </dgm:pt>
    <dgm:pt modelId="{87A5AAC7-066D-4333-A393-F79CB8E13D10}" type="pres">
      <dgm:prSet presAssocID="{9F6776F8-931F-4C0A-B6E7-12FD443D4C0A}" presName="level3hierChild" presStyleCnt="0"/>
      <dgm:spPr/>
      <dgm:t>
        <a:bodyPr/>
        <a:lstStyle/>
        <a:p>
          <a:endParaRPr lang="es-EC"/>
        </a:p>
      </dgm:t>
    </dgm:pt>
    <dgm:pt modelId="{956CDA5D-9D4E-4303-BFF1-9DFF8FB72C68}" type="pres">
      <dgm:prSet presAssocID="{F23CE15F-12A7-44F1-81B3-D633C0EE1648}" presName="conn2-1" presStyleLbl="parChTrans1D2" presStyleIdx="1" presStyleCnt="3"/>
      <dgm:spPr/>
      <dgm:t>
        <a:bodyPr/>
        <a:lstStyle/>
        <a:p>
          <a:endParaRPr lang="es-EC"/>
        </a:p>
      </dgm:t>
    </dgm:pt>
    <dgm:pt modelId="{0A4574F0-7F2E-4F21-8E6D-B133F7193ABE}" type="pres">
      <dgm:prSet presAssocID="{F23CE15F-12A7-44F1-81B3-D633C0EE1648}" presName="connTx" presStyleLbl="parChTrans1D2" presStyleIdx="1" presStyleCnt="3"/>
      <dgm:spPr/>
      <dgm:t>
        <a:bodyPr/>
        <a:lstStyle/>
        <a:p>
          <a:endParaRPr lang="es-EC"/>
        </a:p>
      </dgm:t>
    </dgm:pt>
    <dgm:pt modelId="{A9BAF69A-F320-4CE4-B7A5-61F38890179D}" type="pres">
      <dgm:prSet presAssocID="{1FA16DA3-3CEB-42CC-B12C-19E32FF91570}" presName="root2" presStyleCnt="0"/>
      <dgm:spPr/>
      <dgm:t>
        <a:bodyPr/>
        <a:lstStyle/>
        <a:p>
          <a:endParaRPr lang="es-EC"/>
        </a:p>
      </dgm:t>
    </dgm:pt>
    <dgm:pt modelId="{3F703364-CC7A-412E-A6A4-0265A16C5373}" type="pres">
      <dgm:prSet presAssocID="{1FA16DA3-3CEB-42CC-B12C-19E32FF91570}" presName="LevelTwoTextNode" presStyleLbl="node2" presStyleIdx="1" presStyleCnt="3">
        <dgm:presLayoutVars>
          <dgm:chPref val="3"/>
        </dgm:presLayoutVars>
      </dgm:prSet>
      <dgm:spPr/>
      <dgm:t>
        <a:bodyPr/>
        <a:lstStyle/>
        <a:p>
          <a:endParaRPr lang="es-EC"/>
        </a:p>
      </dgm:t>
    </dgm:pt>
    <dgm:pt modelId="{C8440660-C26D-49CC-BA98-E3361AC39F10}" type="pres">
      <dgm:prSet presAssocID="{1FA16DA3-3CEB-42CC-B12C-19E32FF91570}" presName="level3hierChild" presStyleCnt="0"/>
      <dgm:spPr/>
      <dgm:t>
        <a:bodyPr/>
        <a:lstStyle/>
        <a:p>
          <a:endParaRPr lang="es-EC"/>
        </a:p>
      </dgm:t>
    </dgm:pt>
    <dgm:pt modelId="{CEAB69C9-7BEE-4F8B-BAB2-33D665C185A4}" type="pres">
      <dgm:prSet presAssocID="{F24250D1-FD32-4BD8-8B62-10A128721BFB}" presName="conn2-1" presStyleLbl="parChTrans1D2" presStyleIdx="2" presStyleCnt="3"/>
      <dgm:spPr/>
      <dgm:t>
        <a:bodyPr/>
        <a:lstStyle/>
        <a:p>
          <a:endParaRPr lang="es-EC"/>
        </a:p>
      </dgm:t>
    </dgm:pt>
    <dgm:pt modelId="{2FE591FF-D1CA-4481-BE9F-5173CF7F77D7}" type="pres">
      <dgm:prSet presAssocID="{F24250D1-FD32-4BD8-8B62-10A128721BFB}" presName="connTx" presStyleLbl="parChTrans1D2" presStyleIdx="2" presStyleCnt="3"/>
      <dgm:spPr/>
      <dgm:t>
        <a:bodyPr/>
        <a:lstStyle/>
        <a:p>
          <a:endParaRPr lang="es-EC"/>
        </a:p>
      </dgm:t>
    </dgm:pt>
    <dgm:pt modelId="{E2C77A80-3222-4D7E-868C-CF0C9A204D75}" type="pres">
      <dgm:prSet presAssocID="{71085751-73AC-4201-88D5-25456D8B76AA}" presName="root2" presStyleCnt="0"/>
      <dgm:spPr/>
      <dgm:t>
        <a:bodyPr/>
        <a:lstStyle/>
        <a:p>
          <a:endParaRPr lang="es-EC"/>
        </a:p>
      </dgm:t>
    </dgm:pt>
    <dgm:pt modelId="{B0B60C75-CC29-49D9-A5B2-43B318D83063}" type="pres">
      <dgm:prSet presAssocID="{71085751-73AC-4201-88D5-25456D8B76AA}" presName="LevelTwoTextNode" presStyleLbl="node2" presStyleIdx="2" presStyleCnt="3" custLinFactNeighborX="710" custLinFactNeighborY="302">
        <dgm:presLayoutVars>
          <dgm:chPref val="3"/>
        </dgm:presLayoutVars>
      </dgm:prSet>
      <dgm:spPr/>
      <dgm:t>
        <a:bodyPr/>
        <a:lstStyle/>
        <a:p>
          <a:endParaRPr lang="es-EC"/>
        </a:p>
      </dgm:t>
    </dgm:pt>
    <dgm:pt modelId="{A33C488D-0121-4198-956D-6ECC35205350}" type="pres">
      <dgm:prSet presAssocID="{71085751-73AC-4201-88D5-25456D8B76AA}" presName="level3hierChild" presStyleCnt="0"/>
      <dgm:spPr/>
      <dgm:t>
        <a:bodyPr/>
        <a:lstStyle/>
        <a:p>
          <a:endParaRPr lang="es-EC"/>
        </a:p>
      </dgm:t>
    </dgm:pt>
  </dgm:ptLst>
  <dgm:cxnLst>
    <dgm:cxn modelId="{853D6EB5-3145-4792-A76C-58C8713D9EBD}" srcId="{54B4EB57-DB63-464B-88A4-7A9D3EFC84BC}" destId="{9F6776F8-931F-4C0A-B6E7-12FD443D4C0A}" srcOrd="0" destOrd="0" parTransId="{C4E5131F-B421-4F76-B088-BBA1441D9851}" sibTransId="{AD866B93-1F12-46D3-960E-946E950F1846}"/>
    <dgm:cxn modelId="{DF9F0CBD-F978-4DE3-81E2-10E3D088C503}" type="presOf" srcId="{F24250D1-FD32-4BD8-8B62-10A128721BFB}" destId="{CEAB69C9-7BEE-4F8B-BAB2-33D665C185A4}" srcOrd="0" destOrd="0" presId="urn:microsoft.com/office/officeart/2005/8/layout/hierarchy2"/>
    <dgm:cxn modelId="{6B0B609A-C86D-4787-AC9E-C1FB6E827CE6}" type="presOf" srcId="{54B4EB57-DB63-464B-88A4-7A9D3EFC84BC}" destId="{156A8229-378B-4DF8-85A5-685E5EE9C91E}" srcOrd="0" destOrd="0" presId="urn:microsoft.com/office/officeart/2005/8/layout/hierarchy2"/>
    <dgm:cxn modelId="{BC7A71DC-5F31-47AF-91AC-B8E849703497}" srcId="{54B4EB57-DB63-464B-88A4-7A9D3EFC84BC}" destId="{71085751-73AC-4201-88D5-25456D8B76AA}" srcOrd="2" destOrd="0" parTransId="{F24250D1-FD32-4BD8-8B62-10A128721BFB}" sibTransId="{1383A594-A076-49AC-A297-4B4D5A7F9750}"/>
    <dgm:cxn modelId="{E76D0363-D7B9-439A-AE81-2391B783E101}" type="presOf" srcId="{C4E5131F-B421-4F76-B088-BBA1441D9851}" destId="{3601F589-07FC-4ACC-BE89-DC11DA7E594F}" srcOrd="1" destOrd="0" presId="urn:microsoft.com/office/officeart/2005/8/layout/hierarchy2"/>
    <dgm:cxn modelId="{F37187E5-10B4-4809-B91D-B352BDB75CDA}" type="presOf" srcId="{C4E5131F-B421-4F76-B088-BBA1441D9851}" destId="{7B8A3E38-A377-451A-9C66-C5F70077A218}" srcOrd="0" destOrd="0" presId="urn:microsoft.com/office/officeart/2005/8/layout/hierarchy2"/>
    <dgm:cxn modelId="{C8DE338E-1C9C-4BB1-8D76-01635BA32CE0}" type="presOf" srcId="{F23CE15F-12A7-44F1-81B3-D633C0EE1648}" destId="{0A4574F0-7F2E-4F21-8E6D-B133F7193ABE}" srcOrd="1" destOrd="0" presId="urn:microsoft.com/office/officeart/2005/8/layout/hierarchy2"/>
    <dgm:cxn modelId="{1C285C88-5330-4F31-81F4-639BE672B32D}" srcId="{70F0CAE8-19B1-40DE-986C-CBD5B61A1924}" destId="{54B4EB57-DB63-464B-88A4-7A9D3EFC84BC}" srcOrd="0" destOrd="0" parTransId="{CAE99897-3161-4D1C-8C63-BB9811B0DE5C}" sibTransId="{F9C93571-EF79-4F18-A52E-E3433A703EA6}"/>
    <dgm:cxn modelId="{4996ABAD-96D8-49D3-85BD-004CD351B36A}" type="presOf" srcId="{70F0CAE8-19B1-40DE-986C-CBD5B61A1924}" destId="{10FFF5CA-5CDF-4501-A336-A774E4D6C850}" srcOrd="0" destOrd="0" presId="urn:microsoft.com/office/officeart/2005/8/layout/hierarchy2"/>
    <dgm:cxn modelId="{9260B17E-515F-4594-A6A1-ED47E34332A2}" type="presOf" srcId="{1FA16DA3-3CEB-42CC-B12C-19E32FF91570}" destId="{3F703364-CC7A-412E-A6A4-0265A16C5373}" srcOrd="0" destOrd="0" presId="urn:microsoft.com/office/officeart/2005/8/layout/hierarchy2"/>
    <dgm:cxn modelId="{73A02A55-6F0A-4798-9520-7B0341EDF1AB}" type="presOf" srcId="{F24250D1-FD32-4BD8-8B62-10A128721BFB}" destId="{2FE591FF-D1CA-4481-BE9F-5173CF7F77D7}" srcOrd="1" destOrd="0" presId="urn:microsoft.com/office/officeart/2005/8/layout/hierarchy2"/>
    <dgm:cxn modelId="{A6CC78DE-4D5F-49DE-B169-9951A02653E9}" type="presOf" srcId="{71085751-73AC-4201-88D5-25456D8B76AA}" destId="{B0B60C75-CC29-49D9-A5B2-43B318D83063}" srcOrd="0" destOrd="0" presId="urn:microsoft.com/office/officeart/2005/8/layout/hierarchy2"/>
    <dgm:cxn modelId="{AC867E07-0A96-4ED4-B5B8-A2A2B0088793}" type="presOf" srcId="{9F6776F8-931F-4C0A-B6E7-12FD443D4C0A}" destId="{D777DE26-8207-4B94-B497-042BAC9DD729}" srcOrd="0" destOrd="0" presId="urn:microsoft.com/office/officeart/2005/8/layout/hierarchy2"/>
    <dgm:cxn modelId="{DE69CF54-0C1C-4866-9ED8-15ECD5DCE6C5}" srcId="{54B4EB57-DB63-464B-88A4-7A9D3EFC84BC}" destId="{1FA16DA3-3CEB-42CC-B12C-19E32FF91570}" srcOrd="1" destOrd="0" parTransId="{F23CE15F-12A7-44F1-81B3-D633C0EE1648}" sibTransId="{3039F344-435F-4B07-A144-E3314856DB62}"/>
    <dgm:cxn modelId="{6B08858A-907F-4C06-8D04-517FDC32E977}" type="presOf" srcId="{F23CE15F-12A7-44F1-81B3-D633C0EE1648}" destId="{956CDA5D-9D4E-4303-BFF1-9DFF8FB72C68}" srcOrd="0" destOrd="0" presId="urn:microsoft.com/office/officeart/2005/8/layout/hierarchy2"/>
    <dgm:cxn modelId="{BF5B88A9-B7A1-4E5C-8AEA-71095F965478}" type="presParOf" srcId="{10FFF5CA-5CDF-4501-A336-A774E4D6C850}" destId="{82992F29-CE00-4495-B3A6-3CC51FEDD161}" srcOrd="0" destOrd="0" presId="urn:microsoft.com/office/officeart/2005/8/layout/hierarchy2"/>
    <dgm:cxn modelId="{798CED63-A6FD-4545-BCAC-02FADA64F7C2}" type="presParOf" srcId="{82992F29-CE00-4495-B3A6-3CC51FEDD161}" destId="{156A8229-378B-4DF8-85A5-685E5EE9C91E}" srcOrd="0" destOrd="0" presId="urn:microsoft.com/office/officeart/2005/8/layout/hierarchy2"/>
    <dgm:cxn modelId="{0A8CEAE6-1A33-4484-9CF8-C777CE135344}" type="presParOf" srcId="{82992F29-CE00-4495-B3A6-3CC51FEDD161}" destId="{154CAB64-E0A9-42A2-A5C8-DADBD3EC983C}" srcOrd="1" destOrd="0" presId="urn:microsoft.com/office/officeart/2005/8/layout/hierarchy2"/>
    <dgm:cxn modelId="{2EAC977F-6D73-436B-B8C2-DC407663CD18}" type="presParOf" srcId="{154CAB64-E0A9-42A2-A5C8-DADBD3EC983C}" destId="{7B8A3E38-A377-451A-9C66-C5F70077A218}" srcOrd="0" destOrd="0" presId="urn:microsoft.com/office/officeart/2005/8/layout/hierarchy2"/>
    <dgm:cxn modelId="{567F187A-FFD7-4D44-BF76-A828796624ED}" type="presParOf" srcId="{7B8A3E38-A377-451A-9C66-C5F70077A218}" destId="{3601F589-07FC-4ACC-BE89-DC11DA7E594F}" srcOrd="0" destOrd="0" presId="urn:microsoft.com/office/officeart/2005/8/layout/hierarchy2"/>
    <dgm:cxn modelId="{341CD4F8-E09A-4F43-81BE-2F7DB3858F0B}" type="presParOf" srcId="{154CAB64-E0A9-42A2-A5C8-DADBD3EC983C}" destId="{6EABF470-B1AF-4757-90F3-9F003D974671}" srcOrd="1" destOrd="0" presId="urn:microsoft.com/office/officeart/2005/8/layout/hierarchy2"/>
    <dgm:cxn modelId="{27A61ED6-BBB6-47FE-BD8A-99A2F25E7AED}" type="presParOf" srcId="{6EABF470-B1AF-4757-90F3-9F003D974671}" destId="{D777DE26-8207-4B94-B497-042BAC9DD729}" srcOrd="0" destOrd="0" presId="urn:microsoft.com/office/officeart/2005/8/layout/hierarchy2"/>
    <dgm:cxn modelId="{B1B70F88-CAA0-40B3-96AF-82000006EAD5}" type="presParOf" srcId="{6EABF470-B1AF-4757-90F3-9F003D974671}" destId="{87A5AAC7-066D-4333-A393-F79CB8E13D10}" srcOrd="1" destOrd="0" presId="urn:microsoft.com/office/officeart/2005/8/layout/hierarchy2"/>
    <dgm:cxn modelId="{6049F5B8-BFE2-4FAC-A4DC-E41D6720E3DB}" type="presParOf" srcId="{154CAB64-E0A9-42A2-A5C8-DADBD3EC983C}" destId="{956CDA5D-9D4E-4303-BFF1-9DFF8FB72C68}" srcOrd="2" destOrd="0" presId="urn:microsoft.com/office/officeart/2005/8/layout/hierarchy2"/>
    <dgm:cxn modelId="{ADD468AE-9E11-4B6E-B870-8F9E6D2135C4}" type="presParOf" srcId="{956CDA5D-9D4E-4303-BFF1-9DFF8FB72C68}" destId="{0A4574F0-7F2E-4F21-8E6D-B133F7193ABE}" srcOrd="0" destOrd="0" presId="urn:microsoft.com/office/officeart/2005/8/layout/hierarchy2"/>
    <dgm:cxn modelId="{E373E6B0-E7EF-4EE0-AAD1-CED147036158}" type="presParOf" srcId="{154CAB64-E0A9-42A2-A5C8-DADBD3EC983C}" destId="{A9BAF69A-F320-4CE4-B7A5-61F38890179D}" srcOrd="3" destOrd="0" presId="urn:microsoft.com/office/officeart/2005/8/layout/hierarchy2"/>
    <dgm:cxn modelId="{F80EDD2D-51F3-48ED-B2A9-8D1E275529EB}" type="presParOf" srcId="{A9BAF69A-F320-4CE4-B7A5-61F38890179D}" destId="{3F703364-CC7A-412E-A6A4-0265A16C5373}" srcOrd="0" destOrd="0" presId="urn:microsoft.com/office/officeart/2005/8/layout/hierarchy2"/>
    <dgm:cxn modelId="{42D27D0A-45D5-494F-8AF6-1FBEC1EDD86F}" type="presParOf" srcId="{A9BAF69A-F320-4CE4-B7A5-61F38890179D}" destId="{C8440660-C26D-49CC-BA98-E3361AC39F10}" srcOrd="1" destOrd="0" presId="urn:microsoft.com/office/officeart/2005/8/layout/hierarchy2"/>
    <dgm:cxn modelId="{5990D83A-9506-4698-893C-BD01D7E2C78E}" type="presParOf" srcId="{154CAB64-E0A9-42A2-A5C8-DADBD3EC983C}" destId="{CEAB69C9-7BEE-4F8B-BAB2-33D665C185A4}" srcOrd="4" destOrd="0" presId="urn:microsoft.com/office/officeart/2005/8/layout/hierarchy2"/>
    <dgm:cxn modelId="{11F7DE76-0494-4F25-95A5-D3D1E142E2B3}" type="presParOf" srcId="{CEAB69C9-7BEE-4F8B-BAB2-33D665C185A4}" destId="{2FE591FF-D1CA-4481-BE9F-5173CF7F77D7}" srcOrd="0" destOrd="0" presId="urn:microsoft.com/office/officeart/2005/8/layout/hierarchy2"/>
    <dgm:cxn modelId="{8BAC6857-92A3-4487-BDDD-76B8956DA2D2}" type="presParOf" srcId="{154CAB64-E0A9-42A2-A5C8-DADBD3EC983C}" destId="{E2C77A80-3222-4D7E-868C-CF0C9A204D75}" srcOrd="5" destOrd="0" presId="urn:microsoft.com/office/officeart/2005/8/layout/hierarchy2"/>
    <dgm:cxn modelId="{4903F5C0-CD57-4893-9E70-DFCC6AD089D8}" type="presParOf" srcId="{E2C77A80-3222-4D7E-868C-CF0C9A204D75}" destId="{B0B60C75-CC29-49D9-A5B2-43B318D83063}" srcOrd="0" destOrd="0" presId="urn:microsoft.com/office/officeart/2005/8/layout/hierarchy2"/>
    <dgm:cxn modelId="{CEA486AA-DB2F-493D-881D-5DF32A1A43D8}" type="presParOf" srcId="{E2C77A80-3222-4D7E-868C-CF0C9A204D75}" destId="{A33C488D-0121-4198-956D-6ECC3520535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37F59AD7-8340-4322-8453-327DDCF1A997}" type="doc">
      <dgm:prSet loTypeId="urn:microsoft.com/office/officeart/2005/8/layout/cycle3" loCatId="cycle" qsTypeId="urn:microsoft.com/office/officeart/2005/8/quickstyle/simple5" qsCatId="simple" csTypeId="urn:microsoft.com/office/officeart/2005/8/colors/accent0_2" csCatId="mainScheme" phldr="1"/>
      <dgm:spPr/>
      <dgm:t>
        <a:bodyPr/>
        <a:lstStyle/>
        <a:p>
          <a:endParaRPr lang="es-EC"/>
        </a:p>
      </dgm:t>
    </dgm:pt>
    <dgm:pt modelId="{BB9C0B4B-45A7-4DEE-A023-C65785C251B6}">
      <dgm:prSet phldrT="[Texto]"/>
      <dgm:spPr>
        <a:solidFill>
          <a:srgbClr val="AFDC7E"/>
        </a:solidFill>
      </dgm:spPr>
      <dgm:t>
        <a:bodyPr/>
        <a:lstStyle/>
        <a:p>
          <a:r>
            <a:rPr lang="es-EC" dirty="0" smtClean="0"/>
            <a:t>Formulación  de una alternativa </a:t>
          </a:r>
          <a:endParaRPr lang="es-EC" dirty="0"/>
        </a:p>
      </dgm:t>
    </dgm:pt>
    <dgm:pt modelId="{9652C360-B6CD-4B13-BC4C-8B9C1A0E6AD4}" type="parTrans" cxnId="{A2DC2446-F719-4787-B80C-9DF8FFBC21E2}">
      <dgm:prSet/>
      <dgm:spPr/>
      <dgm:t>
        <a:bodyPr/>
        <a:lstStyle/>
        <a:p>
          <a:endParaRPr lang="es-EC"/>
        </a:p>
      </dgm:t>
    </dgm:pt>
    <dgm:pt modelId="{5B0F999E-E801-487D-9B7F-340D9A75983D}" type="sibTrans" cxnId="{A2DC2446-F719-4787-B80C-9DF8FFBC21E2}">
      <dgm:prSet/>
      <dgm:spPr/>
      <dgm:t>
        <a:bodyPr/>
        <a:lstStyle/>
        <a:p>
          <a:endParaRPr lang="es-EC"/>
        </a:p>
      </dgm:t>
    </dgm:pt>
    <dgm:pt modelId="{CEF08A01-A611-4C66-8F25-A27A3E0840F1}">
      <dgm:prSet phldrT="[Texto]"/>
      <dgm:spPr>
        <a:solidFill>
          <a:srgbClr val="AFDC7E"/>
        </a:solidFill>
      </dgm:spPr>
      <dgm:t>
        <a:bodyPr/>
        <a:lstStyle/>
        <a:p>
          <a:r>
            <a:rPr lang="es-EC" dirty="0" smtClean="0"/>
            <a:t>Adopción de una alternativa base de necesidades prioritarias</a:t>
          </a:r>
          <a:endParaRPr lang="es-EC" dirty="0"/>
        </a:p>
      </dgm:t>
    </dgm:pt>
    <dgm:pt modelId="{366A34EA-25F1-4DAC-984A-D289EA9D8C73}" type="parTrans" cxnId="{7A2A021B-8E28-4D0F-AF83-2B80E6C7507F}">
      <dgm:prSet/>
      <dgm:spPr/>
      <dgm:t>
        <a:bodyPr/>
        <a:lstStyle/>
        <a:p>
          <a:endParaRPr lang="es-EC"/>
        </a:p>
      </dgm:t>
    </dgm:pt>
    <dgm:pt modelId="{1F2CF6BA-3336-41B4-B1C0-E0EC247EDCC6}" type="sibTrans" cxnId="{7A2A021B-8E28-4D0F-AF83-2B80E6C7507F}">
      <dgm:prSet/>
      <dgm:spPr/>
      <dgm:t>
        <a:bodyPr/>
        <a:lstStyle/>
        <a:p>
          <a:endParaRPr lang="es-EC"/>
        </a:p>
      </dgm:t>
    </dgm:pt>
    <dgm:pt modelId="{F1446170-5869-43C6-BB04-42BA5E48DB79}">
      <dgm:prSet phldrT="[Texto]"/>
      <dgm:spPr>
        <a:solidFill>
          <a:srgbClr val="AFDC7E"/>
        </a:solidFill>
      </dgm:spPr>
      <dgm:t>
        <a:bodyPr/>
        <a:lstStyle/>
        <a:p>
          <a:r>
            <a:rPr lang="es-EC" dirty="0" smtClean="0"/>
            <a:t>Ejecución de la alternativa</a:t>
          </a:r>
          <a:endParaRPr lang="es-EC" dirty="0"/>
        </a:p>
      </dgm:t>
    </dgm:pt>
    <dgm:pt modelId="{BDED4872-69B4-42E4-B27D-2FC6B75EE241}" type="parTrans" cxnId="{E54C95C7-17EC-4902-9861-FDAFC1606C8A}">
      <dgm:prSet/>
      <dgm:spPr/>
      <dgm:t>
        <a:bodyPr/>
        <a:lstStyle/>
        <a:p>
          <a:endParaRPr lang="es-EC"/>
        </a:p>
      </dgm:t>
    </dgm:pt>
    <dgm:pt modelId="{EE59CAFC-07D9-4F4C-8035-C00B5ECEC55C}" type="sibTrans" cxnId="{E54C95C7-17EC-4902-9861-FDAFC1606C8A}">
      <dgm:prSet/>
      <dgm:spPr/>
      <dgm:t>
        <a:bodyPr/>
        <a:lstStyle/>
        <a:p>
          <a:endParaRPr lang="es-EC"/>
        </a:p>
      </dgm:t>
    </dgm:pt>
    <dgm:pt modelId="{4DBFD7FC-522B-4557-B4D9-598211DFC73C}">
      <dgm:prSet phldrT="[Texto]"/>
      <dgm:spPr>
        <a:solidFill>
          <a:srgbClr val="AFDC7E"/>
        </a:solidFill>
      </dgm:spPr>
      <dgm:t>
        <a:bodyPr/>
        <a:lstStyle/>
        <a:p>
          <a:r>
            <a:rPr lang="es-EC" dirty="0" smtClean="0"/>
            <a:t>Evaluación de la alternativa</a:t>
          </a:r>
          <a:endParaRPr lang="es-EC" dirty="0"/>
        </a:p>
      </dgm:t>
    </dgm:pt>
    <dgm:pt modelId="{3A23519A-3D6D-4DC5-BB8D-5E48D0C0302A}" type="parTrans" cxnId="{7DCD1A28-4566-4659-9409-2F4A3AB8CD32}">
      <dgm:prSet/>
      <dgm:spPr/>
      <dgm:t>
        <a:bodyPr/>
        <a:lstStyle/>
        <a:p>
          <a:endParaRPr lang="es-EC"/>
        </a:p>
      </dgm:t>
    </dgm:pt>
    <dgm:pt modelId="{62F2D4F2-1AE9-41F4-85B7-EA1DC7B0AADA}" type="sibTrans" cxnId="{7DCD1A28-4566-4659-9409-2F4A3AB8CD32}">
      <dgm:prSet/>
      <dgm:spPr/>
      <dgm:t>
        <a:bodyPr/>
        <a:lstStyle/>
        <a:p>
          <a:endParaRPr lang="es-EC"/>
        </a:p>
      </dgm:t>
    </dgm:pt>
    <dgm:pt modelId="{0C61F653-15C4-4BA7-B15C-2DAE8713FE3D}">
      <dgm:prSet phldrT="[Texto]"/>
      <dgm:spPr>
        <a:solidFill>
          <a:srgbClr val="AFDC7E"/>
        </a:solidFill>
      </dgm:spPr>
      <dgm:t>
        <a:bodyPr/>
        <a:lstStyle/>
        <a:p>
          <a:r>
            <a:rPr lang="es-EC" dirty="0" smtClean="0"/>
            <a:t>Control</a:t>
          </a:r>
          <a:endParaRPr lang="es-EC" dirty="0"/>
        </a:p>
      </dgm:t>
    </dgm:pt>
    <dgm:pt modelId="{4FA05931-255D-4F52-8D91-D99C9F3FF104}" type="parTrans" cxnId="{2CDCE59C-96E9-4A75-A8A6-7679985BD11D}">
      <dgm:prSet/>
      <dgm:spPr/>
      <dgm:t>
        <a:bodyPr/>
        <a:lstStyle/>
        <a:p>
          <a:endParaRPr lang="es-EC"/>
        </a:p>
      </dgm:t>
    </dgm:pt>
    <dgm:pt modelId="{EC829C9D-91AC-49D7-95FD-1D20827348DE}" type="sibTrans" cxnId="{2CDCE59C-96E9-4A75-A8A6-7679985BD11D}">
      <dgm:prSet/>
      <dgm:spPr/>
      <dgm:t>
        <a:bodyPr/>
        <a:lstStyle/>
        <a:p>
          <a:endParaRPr lang="es-EC"/>
        </a:p>
      </dgm:t>
    </dgm:pt>
    <dgm:pt modelId="{EED02D5A-B852-49BE-B5CB-0B3BE6D779D7}" type="pres">
      <dgm:prSet presAssocID="{37F59AD7-8340-4322-8453-327DDCF1A997}" presName="Name0" presStyleCnt="0">
        <dgm:presLayoutVars>
          <dgm:dir/>
          <dgm:resizeHandles val="exact"/>
        </dgm:presLayoutVars>
      </dgm:prSet>
      <dgm:spPr/>
      <dgm:t>
        <a:bodyPr/>
        <a:lstStyle/>
        <a:p>
          <a:endParaRPr lang="es-EC"/>
        </a:p>
      </dgm:t>
    </dgm:pt>
    <dgm:pt modelId="{639B17C5-4469-4527-B592-B6E084F63ECB}" type="pres">
      <dgm:prSet presAssocID="{37F59AD7-8340-4322-8453-327DDCF1A997}" presName="cycle" presStyleCnt="0"/>
      <dgm:spPr/>
    </dgm:pt>
    <dgm:pt modelId="{154C55A2-7D2F-4E50-B123-5BAB18B3236B}" type="pres">
      <dgm:prSet presAssocID="{BB9C0B4B-45A7-4DEE-A023-C65785C251B6}" presName="nodeFirstNode" presStyleLbl="node1" presStyleIdx="0" presStyleCnt="5">
        <dgm:presLayoutVars>
          <dgm:bulletEnabled val="1"/>
        </dgm:presLayoutVars>
      </dgm:prSet>
      <dgm:spPr/>
      <dgm:t>
        <a:bodyPr/>
        <a:lstStyle/>
        <a:p>
          <a:endParaRPr lang="es-EC"/>
        </a:p>
      </dgm:t>
    </dgm:pt>
    <dgm:pt modelId="{290B417B-525F-4EE5-A99E-4A7C702ABAD4}" type="pres">
      <dgm:prSet presAssocID="{5B0F999E-E801-487D-9B7F-340D9A75983D}" presName="sibTransFirstNode" presStyleLbl="bgShp" presStyleIdx="0" presStyleCnt="1"/>
      <dgm:spPr/>
      <dgm:t>
        <a:bodyPr/>
        <a:lstStyle/>
        <a:p>
          <a:endParaRPr lang="es-EC"/>
        </a:p>
      </dgm:t>
    </dgm:pt>
    <dgm:pt modelId="{56A26052-90F2-4913-957B-215350C1BF83}" type="pres">
      <dgm:prSet presAssocID="{CEF08A01-A611-4C66-8F25-A27A3E0840F1}" presName="nodeFollowingNodes" presStyleLbl="node1" presStyleIdx="1" presStyleCnt="5">
        <dgm:presLayoutVars>
          <dgm:bulletEnabled val="1"/>
        </dgm:presLayoutVars>
      </dgm:prSet>
      <dgm:spPr/>
      <dgm:t>
        <a:bodyPr/>
        <a:lstStyle/>
        <a:p>
          <a:endParaRPr lang="es-EC"/>
        </a:p>
      </dgm:t>
    </dgm:pt>
    <dgm:pt modelId="{11606C87-9DD4-473B-A5E1-F57F3053A36B}" type="pres">
      <dgm:prSet presAssocID="{F1446170-5869-43C6-BB04-42BA5E48DB79}" presName="nodeFollowingNodes" presStyleLbl="node1" presStyleIdx="2" presStyleCnt="5">
        <dgm:presLayoutVars>
          <dgm:bulletEnabled val="1"/>
        </dgm:presLayoutVars>
      </dgm:prSet>
      <dgm:spPr/>
      <dgm:t>
        <a:bodyPr/>
        <a:lstStyle/>
        <a:p>
          <a:endParaRPr lang="es-EC"/>
        </a:p>
      </dgm:t>
    </dgm:pt>
    <dgm:pt modelId="{5B0182EB-9FBE-4620-BD26-4190A7CC901F}" type="pres">
      <dgm:prSet presAssocID="{4DBFD7FC-522B-4557-B4D9-598211DFC73C}" presName="nodeFollowingNodes" presStyleLbl="node1" presStyleIdx="3" presStyleCnt="5">
        <dgm:presLayoutVars>
          <dgm:bulletEnabled val="1"/>
        </dgm:presLayoutVars>
      </dgm:prSet>
      <dgm:spPr/>
      <dgm:t>
        <a:bodyPr/>
        <a:lstStyle/>
        <a:p>
          <a:endParaRPr lang="es-EC"/>
        </a:p>
      </dgm:t>
    </dgm:pt>
    <dgm:pt modelId="{47FED871-3B0C-4895-8170-F56016C5A6B8}" type="pres">
      <dgm:prSet presAssocID="{0C61F653-15C4-4BA7-B15C-2DAE8713FE3D}" presName="nodeFollowingNodes" presStyleLbl="node1" presStyleIdx="4" presStyleCnt="5">
        <dgm:presLayoutVars>
          <dgm:bulletEnabled val="1"/>
        </dgm:presLayoutVars>
      </dgm:prSet>
      <dgm:spPr/>
      <dgm:t>
        <a:bodyPr/>
        <a:lstStyle/>
        <a:p>
          <a:endParaRPr lang="es-EC"/>
        </a:p>
      </dgm:t>
    </dgm:pt>
  </dgm:ptLst>
  <dgm:cxnLst>
    <dgm:cxn modelId="{1FC9EE08-A283-4C74-B45C-8FD11FBAAB98}" type="presOf" srcId="{37F59AD7-8340-4322-8453-327DDCF1A997}" destId="{EED02D5A-B852-49BE-B5CB-0B3BE6D779D7}" srcOrd="0" destOrd="0" presId="urn:microsoft.com/office/officeart/2005/8/layout/cycle3"/>
    <dgm:cxn modelId="{C237073E-5996-44F5-8D73-8322F2DE1EF6}" type="presOf" srcId="{F1446170-5869-43C6-BB04-42BA5E48DB79}" destId="{11606C87-9DD4-473B-A5E1-F57F3053A36B}" srcOrd="0" destOrd="0" presId="urn:microsoft.com/office/officeart/2005/8/layout/cycle3"/>
    <dgm:cxn modelId="{7FBA6D42-0E93-43B4-9C80-FE2BD84170E5}" type="presOf" srcId="{0C61F653-15C4-4BA7-B15C-2DAE8713FE3D}" destId="{47FED871-3B0C-4895-8170-F56016C5A6B8}" srcOrd="0" destOrd="0" presId="urn:microsoft.com/office/officeart/2005/8/layout/cycle3"/>
    <dgm:cxn modelId="{E54C95C7-17EC-4902-9861-FDAFC1606C8A}" srcId="{37F59AD7-8340-4322-8453-327DDCF1A997}" destId="{F1446170-5869-43C6-BB04-42BA5E48DB79}" srcOrd="2" destOrd="0" parTransId="{BDED4872-69B4-42E4-B27D-2FC6B75EE241}" sibTransId="{EE59CAFC-07D9-4F4C-8035-C00B5ECEC55C}"/>
    <dgm:cxn modelId="{2CDCE59C-96E9-4A75-A8A6-7679985BD11D}" srcId="{37F59AD7-8340-4322-8453-327DDCF1A997}" destId="{0C61F653-15C4-4BA7-B15C-2DAE8713FE3D}" srcOrd="4" destOrd="0" parTransId="{4FA05931-255D-4F52-8D91-D99C9F3FF104}" sibTransId="{EC829C9D-91AC-49D7-95FD-1D20827348DE}"/>
    <dgm:cxn modelId="{A2DC2446-F719-4787-B80C-9DF8FFBC21E2}" srcId="{37F59AD7-8340-4322-8453-327DDCF1A997}" destId="{BB9C0B4B-45A7-4DEE-A023-C65785C251B6}" srcOrd="0" destOrd="0" parTransId="{9652C360-B6CD-4B13-BC4C-8B9C1A0E6AD4}" sibTransId="{5B0F999E-E801-487D-9B7F-340D9A75983D}"/>
    <dgm:cxn modelId="{7DCD1A28-4566-4659-9409-2F4A3AB8CD32}" srcId="{37F59AD7-8340-4322-8453-327DDCF1A997}" destId="{4DBFD7FC-522B-4557-B4D9-598211DFC73C}" srcOrd="3" destOrd="0" parTransId="{3A23519A-3D6D-4DC5-BB8D-5E48D0C0302A}" sibTransId="{62F2D4F2-1AE9-41F4-85B7-EA1DC7B0AADA}"/>
    <dgm:cxn modelId="{F4C0BE7E-D0D9-44FD-A551-B83BC505153D}" type="presOf" srcId="{CEF08A01-A611-4C66-8F25-A27A3E0840F1}" destId="{56A26052-90F2-4913-957B-215350C1BF83}" srcOrd="0" destOrd="0" presId="urn:microsoft.com/office/officeart/2005/8/layout/cycle3"/>
    <dgm:cxn modelId="{44295AF6-8642-461E-8DAB-AE96FD3D5E2F}" type="presOf" srcId="{5B0F999E-E801-487D-9B7F-340D9A75983D}" destId="{290B417B-525F-4EE5-A99E-4A7C702ABAD4}" srcOrd="0" destOrd="0" presId="urn:microsoft.com/office/officeart/2005/8/layout/cycle3"/>
    <dgm:cxn modelId="{7A2A021B-8E28-4D0F-AF83-2B80E6C7507F}" srcId="{37F59AD7-8340-4322-8453-327DDCF1A997}" destId="{CEF08A01-A611-4C66-8F25-A27A3E0840F1}" srcOrd="1" destOrd="0" parTransId="{366A34EA-25F1-4DAC-984A-D289EA9D8C73}" sibTransId="{1F2CF6BA-3336-41B4-B1C0-E0EC247EDCC6}"/>
    <dgm:cxn modelId="{80254597-277E-4616-AFCA-13DC9F24C846}" type="presOf" srcId="{4DBFD7FC-522B-4557-B4D9-598211DFC73C}" destId="{5B0182EB-9FBE-4620-BD26-4190A7CC901F}" srcOrd="0" destOrd="0" presId="urn:microsoft.com/office/officeart/2005/8/layout/cycle3"/>
    <dgm:cxn modelId="{4274D0DC-CB78-48E3-AD7B-8D0CC292F4D0}" type="presOf" srcId="{BB9C0B4B-45A7-4DEE-A023-C65785C251B6}" destId="{154C55A2-7D2F-4E50-B123-5BAB18B3236B}" srcOrd="0" destOrd="0" presId="urn:microsoft.com/office/officeart/2005/8/layout/cycle3"/>
    <dgm:cxn modelId="{466C4E8C-853E-44F2-8E33-114AD8917F67}" type="presParOf" srcId="{EED02D5A-B852-49BE-B5CB-0B3BE6D779D7}" destId="{639B17C5-4469-4527-B592-B6E084F63ECB}" srcOrd="0" destOrd="0" presId="urn:microsoft.com/office/officeart/2005/8/layout/cycle3"/>
    <dgm:cxn modelId="{CD4927FD-DF89-49CF-9895-D9AD8BC00E6E}" type="presParOf" srcId="{639B17C5-4469-4527-B592-B6E084F63ECB}" destId="{154C55A2-7D2F-4E50-B123-5BAB18B3236B}" srcOrd="0" destOrd="0" presId="urn:microsoft.com/office/officeart/2005/8/layout/cycle3"/>
    <dgm:cxn modelId="{B0C75632-F237-4E89-AFDB-0656F33A0999}" type="presParOf" srcId="{639B17C5-4469-4527-B592-B6E084F63ECB}" destId="{290B417B-525F-4EE5-A99E-4A7C702ABAD4}" srcOrd="1" destOrd="0" presId="urn:microsoft.com/office/officeart/2005/8/layout/cycle3"/>
    <dgm:cxn modelId="{4BAEE7DA-E8D1-4993-ABBD-DC7C46C00237}" type="presParOf" srcId="{639B17C5-4469-4527-B592-B6E084F63ECB}" destId="{56A26052-90F2-4913-957B-215350C1BF83}" srcOrd="2" destOrd="0" presId="urn:microsoft.com/office/officeart/2005/8/layout/cycle3"/>
    <dgm:cxn modelId="{7A8A86C2-A947-4C77-AB2F-CB0372501031}" type="presParOf" srcId="{639B17C5-4469-4527-B592-B6E084F63ECB}" destId="{11606C87-9DD4-473B-A5E1-F57F3053A36B}" srcOrd="3" destOrd="0" presId="urn:microsoft.com/office/officeart/2005/8/layout/cycle3"/>
    <dgm:cxn modelId="{77676F54-C54F-41A4-BFF2-AC677DB58C70}" type="presParOf" srcId="{639B17C5-4469-4527-B592-B6E084F63ECB}" destId="{5B0182EB-9FBE-4620-BD26-4190A7CC901F}" srcOrd="4" destOrd="0" presId="urn:microsoft.com/office/officeart/2005/8/layout/cycle3"/>
    <dgm:cxn modelId="{C6D5294A-182F-4871-89D0-0CBA015C6FC4}" type="presParOf" srcId="{639B17C5-4469-4527-B592-B6E084F63ECB}" destId="{47FED871-3B0C-4895-8170-F56016C5A6B8}"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78E870-7ABD-45E4-B90F-1E5A4BB0FEF3}" type="doc">
      <dgm:prSet loTypeId="urn:microsoft.com/office/officeart/2005/8/layout/gear1" loCatId="cycle" qsTypeId="urn:microsoft.com/office/officeart/2005/8/quickstyle/simple5" qsCatId="simple" csTypeId="urn:microsoft.com/office/officeart/2005/8/colors/accent1_2" csCatId="accent1" phldr="1"/>
      <dgm:spPr/>
    </dgm:pt>
    <dgm:pt modelId="{DB05B366-8354-45EB-AA12-05E578A30F16}">
      <dgm:prSet phldrT="[Texto]" custT="1"/>
      <dgm:spPr>
        <a:solidFill>
          <a:srgbClr val="AFDC7E"/>
        </a:solidFill>
      </dgm:spPr>
      <dgm:t>
        <a:bodyPr/>
        <a:lstStyle/>
        <a:p>
          <a:r>
            <a:rPr lang="es-EC" sz="1100" b="1" smtClean="0">
              <a:solidFill>
                <a:schemeClr val="tx1"/>
              </a:solidFill>
            </a:rPr>
            <a:t>Normas, Técnicas y </a:t>
          </a:r>
          <a:r>
            <a:rPr lang="es-EC" sz="1200" b="1" smtClean="0">
              <a:solidFill>
                <a:schemeClr val="tx1"/>
              </a:solidFill>
            </a:rPr>
            <a:t>Procedimientos</a:t>
          </a:r>
          <a:endParaRPr lang="es-EC" sz="1100" b="1" dirty="0">
            <a:solidFill>
              <a:schemeClr val="tx1"/>
            </a:solidFill>
          </a:endParaRPr>
        </a:p>
      </dgm:t>
    </dgm:pt>
    <dgm:pt modelId="{953815A6-C8AA-48BC-A89E-C01E7ABC2554}" type="parTrans" cxnId="{73AC3447-4FD6-4D6F-9B59-188E25499F8A}">
      <dgm:prSet/>
      <dgm:spPr/>
      <dgm:t>
        <a:bodyPr/>
        <a:lstStyle/>
        <a:p>
          <a:endParaRPr lang="es-EC" sz="1000">
            <a:solidFill>
              <a:schemeClr val="bg1"/>
            </a:solidFill>
          </a:endParaRPr>
        </a:p>
      </dgm:t>
    </dgm:pt>
    <dgm:pt modelId="{D3321B9D-082D-4735-9B08-AD9A54031F5B}" type="sibTrans" cxnId="{73AC3447-4FD6-4D6F-9B59-188E25499F8A}">
      <dgm:prSet/>
      <dgm:spPr>
        <a:solidFill>
          <a:srgbClr val="AFDC7E"/>
        </a:solidFill>
      </dgm:spPr>
      <dgm:t>
        <a:bodyPr/>
        <a:lstStyle/>
        <a:p>
          <a:endParaRPr lang="es-EC" sz="1000">
            <a:solidFill>
              <a:schemeClr val="bg1"/>
            </a:solidFill>
          </a:endParaRPr>
        </a:p>
      </dgm:t>
    </dgm:pt>
    <dgm:pt modelId="{759FCB94-73EB-4EFF-AA4F-B8CD2BD80E1F}">
      <dgm:prSet phldrT="[Texto]" custT="1"/>
      <dgm:spPr>
        <a:solidFill>
          <a:srgbClr val="AFDC7E"/>
        </a:solidFill>
      </dgm:spPr>
      <dgm:t>
        <a:bodyPr/>
        <a:lstStyle/>
        <a:p>
          <a:r>
            <a:rPr lang="es-EC" sz="1200" b="1" dirty="0" smtClean="0">
              <a:solidFill>
                <a:schemeClr val="tx1"/>
              </a:solidFill>
            </a:rPr>
            <a:t>Ingresos y Gastos</a:t>
          </a:r>
          <a:endParaRPr lang="es-EC" sz="1200" b="1" dirty="0">
            <a:solidFill>
              <a:schemeClr val="tx1"/>
            </a:solidFill>
          </a:endParaRPr>
        </a:p>
      </dgm:t>
    </dgm:pt>
    <dgm:pt modelId="{17E450D5-364D-4193-A6CB-D57EF71D3009}" type="parTrans" cxnId="{9EA9BE6D-859E-4574-A7B2-11C7077FC1A2}">
      <dgm:prSet/>
      <dgm:spPr/>
      <dgm:t>
        <a:bodyPr/>
        <a:lstStyle/>
        <a:p>
          <a:endParaRPr lang="es-EC" sz="1000">
            <a:solidFill>
              <a:schemeClr val="bg1"/>
            </a:solidFill>
          </a:endParaRPr>
        </a:p>
      </dgm:t>
    </dgm:pt>
    <dgm:pt modelId="{46793973-BDEC-4C87-81BA-38AD7E074147}" type="sibTrans" cxnId="{9EA9BE6D-859E-4574-A7B2-11C7077FC1A2}">
      <dgm:prSet/>
      <dgm:spPr>
        <a:solidFill>
          <a:srgbClr val="AFDC7E"/>
        </a:solidFill>
      </dgm:spPr>
      <dgm:t>
        <a:bodyPr/>
        <a:lstStyle/>
        <a:p>
          <a:endParaRPr lang="es-EC" sz="1000">
            <a:solidFill>
              <a:schemeClr val="bg1"/>
            </a:solidFill>
          </a:endParaRPr>
        </a:p>
      </dgm:t>
    </dgm:pt>
    <dgm:pt modelId="{13FEBB7D-08F0-4E7A-A145-53D63FD59315}">
      <dgm:prSet phldrT="[Texto]" custT="1"/>
      <dgm:spPr>
        <a:solidFill>
          <a:srgbClr val="AFDC7E"/>
        </a:solidFill>
      </dgm:spPr>
      <dgm:t>
        <a:bodyPr/>
        <a:lstStyle/>
        <a:p>
          <a:r>
            <a:rPr lang="es-EC" sz="1000" b="1" dirty="0" smtClean="0">
              <a:solidFill>
                <a:schemeClr val="tx1"/>
              </a:solidFill>
            </a:rPr>
            <a:t>PRESUPUESTO </a:t>
          </a:r>
          <a:endParaRPr lang="es-EC" sz="1000" b="1" dirty="0">
            <a:solidFill>
              <a:schemeClr val="tx1"/>
            </a:solidFill>
          </a:endParaRPr>
        </a:p>
      </dgm:t>
    </dgm:pt>
    <dgm:pt modelId="{C507A421-3EAA-4017-B3CD-BC7F1157D1F4}" type="parTrans" cxnId="{5890E0DA-295B-45F7-B6B3-766BF872C19A}">
      <dgm:prSet/>
      <dgm:spPr/>
      <dgm:t>
        <a:bodyPr/>
        <a:lstStyle/>
        <a:p>
          <a:endParaRPr lang="es-EC" sz="1000">
            <a:solidFill>
              <a:schemeClr val="bg1"/>
            </a:solidFill>
          </a:endParaRPr>
        </a:p>
      </dgm:t>
    </dgm:pt>
    <dgm:pt modelId="{F67BC76A-1F0E-442B-B373-73DCCE9B0008}" type="sibTrans" cxnId="{5890E0DA-295B-45F7-B6B3-766BF872C19A}">
      <dgm:prSet/>
      <dgm:spPr>
        <a:solidFill>
          <a:srgbClr val="AFDC7E"/>
        </a:solidFill>
      </dgm:spPr>
      <dgm:t>
        <a:bodyPr/>
        <a:lstStyle/>
        <a:p>
          <a:endParaRPr lang="es-EC" sz="1000">
            <a:solidFill>
              <a:schemeClr val="bg1"/>
            </a:solidFill>
          </a:endParaRPr>
        </a:p>
      </dgm:t>
    </dgm:pt>
    <dgm:pt modelId="{F2A34293-E514-49CE-ADF6-713CF3E0C12B}" type="pres">
      <dgm:prSet presAssocID="{3F78E870-7ABD-45E4-B90F-1E5A4BB0FEF3}" presName="composite" presStyleCnt="0">
        <dgm:presLayoutVars>
          <dgm:chMax val="3"/>
          <dgm:animLvl val="lvl"/>
          <dgm:resizeHandles val="exact"/>
        </dgm:presLayoutVars>
      </dgm:prSet>
      <dgm:spPr/>
    </dgm:pt>
    <dgm:pt modelId="{B9A866C5-92C2-484A-ABAE-179BAEF3E513}" type="pres">
      <dgm:prSet presAssocID="{DB05B366-8354-45EB-AA12-05E578A30F16}" presName="gear1" presStyleLbl="node1" presStyleIdx="0" presStyleCnt="3">
        <dgm:presLayoutVars>
          <dgm:chMax val="1"/>
          <dgm:bulletEnabled val="1"/>
        </dgm:presLayoutVars>
      </dgm:prSet>
      <dgm:spPr/>
      <dgm:t>
        <a:bodyPr/>
        <a:lstStyle/>
        <a:p>
          <a:endParaRPr lang="es-EC"/>
        </a:p>
      </dgm:t>
    </dgm:pt>
    <dgm:pt modelId="{162BAF59-2E1E-4957-9956-C700C7E36713}" type="pres">
      <dgm:prSet presAssocID="{DB05B366-8354-45EB-AA12-05E578A30F16}" presName="gear1srcNode" presStyleLbl="node1" presStyleIdx="0" presStyleCnt="3"/>
      <dgm:spPr/>
      <dgm:t>
        <a:bodyPr/>
        <a:lstStyle/>
        <a:p>
          <a:endParaRPr lang="es-EC"/>
        </a:p>
      </dgm:t>
    </dgm:pt>
    <dgm:pt modelId="{2C1AF648-1594-462A-879B-D3E213ED46EC}" type="pres">
      <dgm:prSet presAssocID="{DB05B366-8354-45EB-AA12-05E578A30F16}" presName="gear1dstNode" presStyleLbl="node1" presStyleIdx="0" presStyleCnt="3"/>
      <dgm:spPr/>
      <dgm:t>
        <a:bodyPr/>
        <a:lstStyle/>
        <a:p>
          <a:endParaRPr lang="es-EC"/>
        </a:p>
      </dgm:t>
    </dgm:pt>
    <dgm:pt modelId="{96DDC79F-7A0D-414E-8A5B-32392D775AC3}" type="pres">
      <dgm:prSet presAssocID="{759FCB94-73EB-4EFF-AA4F-B8CD2BD80E1F}" presName="gear2" presStyleLbl="node1" presStyleIdx="1" presStyleCnt="3">
        <dgm:presLayoutVars>
          <dgm:chMax val="1"/>
          <dgm:bulletEnabled val="1"/>
        </dgm:presLayoutVars>
      </dgm:prSet>
      <dgm:spPr/>
      <dgm:t>
        <a:bodyPr/>
        <a:lstStyle/>
        <a:p>
          <a:endParaRPr lang="es-EC"/>
        </a:p>
      </dgm:t>
    </dgm:pt>
    <dgm:pt modelId="{77A35234-FB8A-4903-8433-C9F1E5263B27}" type="pres">
      <dgm:prSet presAssocID="{759FCB94-73EB-4EFF-AA4F-B8CD2BD80E1F}" presName="gear2srcNode" presStyleLbl="node1" presStyleIdx="1" presStyleCnt="3"/>
      <dgm:spPr/>
      <dgm:t>
        <a:bodyPr/>
        <a:lstStyle/>
        <a:p>
          <a:endParaRPr lang="es-EC"/>
        </a:p>
      </dgm:t>
    </dgm:pt>
    <dgm:pt modelId="{51082FDF-213C-4D81-8C1E-0D4E37337CF2}" type="pres">
      <dgm:prSet presAssocID="{759FCB94-73EB-4EFF-AA4F-B8CD2BD80E1F}" presName="gear2dstNode" presStyleLbl="node1" presStyleIdx="1" presStyleCnt="3"/>
      <dgm:spPr/>
      <dgm:t>
        <a:bodyPr/>
        <a:lstStyle/>
        <a:p>
          <a:endParaRPr lang="es-EC"/>
        </a:p>
      </dgm:t>
    </dgm:pt>
    <dgm:pt modelId="{85124935-06F8-4D45-BB9B-C15A21FF625B}" type="pres">
      <dgm:prSet presAssocID="{13FEBB7D-08F0-4E7A-A145-53D63FD59315}" presName="gear3" presStyleLbl="node1" presStyleIdx="2" presStyleCnt="3" custLinFactNeighborX="-1068" custLinFactNeighborY="-3295"/>
      <dgm:spPr/>
      <dgm:t>
        <a:bodyPr/>
        <a:lstStyle/>
        <a:p>
          <a:endParaRPr lang="es-EC"/>
        </a:p>
      </dgm:t>
    </dgm:pt>
    <dgm:pt modelId="{FB4078B4-AAEE-4335-A997-1FF90D3E1784}" type="pres">
      <dgm:prSet presAssocID="{13FEBB7D-08F0-4E7A-A145-53D63FD59315}" presName="gear3tx" presStyleLbl="node1" presStyleIdx="2" presStyleCnt="3">
        <dgm:presLayoutVars>
          <dgm:chMax val="1"/>
          <dgm:bulletEnabled val="1"/>
        </dgm:presLayoutVars>
      </dgm:prSet>
      <dgm:spPr/>
      <dgm:t>
        <a:bodyPr/>
        <a:lstStyle/>
        <a:p>
          <a:endParaRPr lang="es-EC"/>
        </a:p>
      </dgm:t>
    </dgm:pt>
    <dgm:pt modelId="{B33A3E10-6439-4BE6-8B81-6E0C969D4BEF}" type="pres">
      <dgm:prSet presAssocID="{13FEBB7D-08F0-4E7A-A145-53D63FD59315}" presName="gear3srcNode" presStyleLbl="node1" presStyleIdx="2" presStyleCnt="3"/>
      <dgm:spPr/>
      <dgm:t>
        <a:bodyPr/>
        <a:lstStyle/>
        <a:p>
          <a:endParaRPr lang="es-EC"/>
        </a:p>
      </dgm:t>
    </dgm:pt>
    <dgm:pt modelId="{7797EA9E-3735-40F7-9E03-E816B7D1C03B}" type="pres">
      <dgm:prSet presAssocID="{13FEBB7D-08F0-4E7A-A145-53D63FD59315}" presName="gear3dstNode" presStyleLbl="node1" presStyleIdx="2" presStyleCnt="3"/>
      <dgm:spPr/>
      <dgm:t>
        <a:bodyPr/>
        <a:lstStyle/>
        <a:p>
          <a:endParaRPr lang="es-EC"/>
        </a:p>
      </dgm:t>
    </dgm:pt>
    <dgm:pt modelId="{969B5B1B-F300-4AEF-B60B-3828A644D1C0}" type="pres">
      <dgm:prSet presAssocID="{D3321B9D-082D-4735-9B08-AD9A54031F5B}" presName="connector1" presStyleLbl="sibTrans2D1" presStyleIdx="0" presStyleCnt="3"/>
      <dgm:spPr/>
      <dgm:t>
        <a:bodyPr/>
        <a:lstStyle/>
        <a:p>
          <a:endParaRPr lang="es-EC"/>
        </a:p>
      </dgm:t>
    </dgm:pt>
    <dgm:pt modelId="{188147DF-4D40-4C14-BE3C-87EE279F4329}" type="pres">
      <dgm:prSet presAssocID="{46793973-BDEC-4C87-81BA-38AD7E074147}" presName="connector2" presStyleLbl="sibTrans2D1" presStyleIdx="1" presStyleCnt="3"/>
      <dgm:spPr/>
      <dgm:t>
        <a:bodyPr/>
        <a:lstStyle/>
        <a:p>
          <a:endParaRPr lang="es-EC"/>
        </a:p>
      </dgm:t>
    </dgm:pt>
    <dgm:pt modelId="{335DC6C2-8D54-4FAB-8790-372018256FBB}" type="pres">
      <dgm:prSet presAssocID="{F67BC76A-1F0E-442B-B373-73DCCE9B0008}" presName="connector3" presStyleLbl="sibTrans2D1" presStyleIdx="2" presStyleCnt="3"/>
      <dgm:spPr/>
      <dgm:t>
        <a:bodyPr/>
        <a:lstStyle/>
        <a:p>
          <a:endParaRPr lang="es-EC"/>
        </a:p>
      </dgm:t>
    </dgm:pt>
  </dgm:ptLst>
  <dgm:cxnLst>
    <dgm:cxn modelId="{9EA9BE6D-859E-4574-A7B2-11C7077FC1A2}" srcId="{3F78E870-7ABD-45E4-B90F-1E5A4BB0FEF3}" destId="{759FCB94-73EB-4EFF-AA4F-B8CD2BD80E1F}" srcOrd="1" destOrd="0" parTransId="{17E450D5-364D-4193-A6CB-D57EF71D3009}" sibTransId="{46793973-BDEC-4C87-81BA-38AD7E074147}"/>
    <dgm:cxn modelId="{4B44C2C9-3A62-4298-A838-81230A5E7343}" type="presOf" srcId="{759FCB94-73EB-4EFF-AA4F-B8CD2BD80E1F}" destId="{51082FDF-213C-4D81-8C1E-0D4E37337CF2}" srcOrd="2" destOrd="0" presId="urn:microsoft.com/office/officeart/2005/8/layout/gear1"/>
    <dgm:cxn modelId="{8BE2D249-F9E5-4CA8-89ED-7C70A1C17E02}" type="presOf" srcId="{13FEBB7D-08F0-4E7A-A145-53D63FD59315}" destId="{B33A3E10-6439-4BE6-8B81-6E0C969D4BEF}" srcOrd="2" destOrd="0" presId="urn:microsoft.com/office/officeart/2005/8/layout/gear1"/>
    <dgm:cxn modelId="{4AF9F734-D466-4E18-9CCB-C622E27BDA76}" type="presOf" srcId="{13FEBB7D-08F0-4E7A-A145-53D63FD59315}" destId="{85124935-06F8-4D45-BB9B-C15A21FF625B}" srcOrd="0" destOrd="0" presId="urn:microsoft.com/office/officeart/2005/8/layout/gear1"/>
    <dgm:cxn modelId="{2389B91B-7F62-4BE2-90F5-2F3DEFC8EFC6}" type="presOf" srcId="{DB05B366-8354-45EB-AA12-05E578A30F16}" destId="{2C1AF648-1594-462A-879B-D3E213ED46EC}" srcOrd="2" destOrd="0" presId="urn:microsoft.com/office/officeart/2005/8/layout/gear1"/>
    <dgm:cxn modelId="{1D726954-8591-4941-BD31-FC25D0BF8398}" type="presOf" srcId="{DB05B366-8354-45EB-AA12-05E578A30F16}" destId="{B9A866C5-92C2-484A-ABAE-179BAEF3E513}" srcOrd="0" destOrd="0" presId="urn:microsoft.com/office/officeart/2005/8/layout/gear1"/>
    <dgm:cxn modelId="{9328B28A-1F00-4479-9948-A48D8016D815}" type="presOf" srcId="{759FCB94-73EB-4EFF-AA4F-B8CD2BD80E1F}" destId="{77A35234-FB8A-4903-8433-C9F1E5263B27}" srcOrd="1" destOrd="0" presId="urn:microsoft.com/office/officeart/2005/8/layout/gear1"/>
    <dgm:cxn modelId="{0D10150A-86B1-47B7-8F2A-E44AACF5082C}" type="presOf" srcId="{3F78E870-7ABD-45E4-B90F-1E5A4BB0FEF3}" destId="{F2A34293-E514-49CE-ADF6-713CF3E0C12B}" srcOrd="0" destOrd="0" presId="urn:microsoft.com/office/officeart/2005/8/layout/gear1"/>
    <dgm:cxn modelId="{64E5DC28-155C-4FAE-8B2C-D1F1A8D7D24C}" type="presOf" srcId="{D3321B9D-082D-4735-9B08-AD9A54031F5B}" destId="{969B5B1B-F300-4AEF-B60B-3828A644D1C0}" srcOrd="0" destOrd="0" presId="urn:microsoft.com/office/officeart/2005/8/layout/gear1"/>
    <dgm:cxn modelId="{7236317C-A91E-494B-AED8-BC869494C495}" type="presOf" srcId="{46793973-BDEC-4C87-81BA-38AD7E074147}" destId="{188147DF-4D40-4C14-BE3C-87EE279F4329}" srcOrd="0" destOrd="0" presId="urn:microsoft.com/office/officeart/2005/8/layout/gear1"/>
    <dgm:cxn modelId="{84C8F29D-5C82-46A6-8530-15B87A0CDFBF}" type="presOf" srcId="{13FEBB7D-08F0-4E7A-A145-53D63FD59315}" destId="{7797EA9E-3735-40F7-9E03-E816B7D1C03B}" srcOrd="3" destOrd="0" presId="urn:microsoft.com/office/officeart/2005/8/layout/gear1"/>
    <dgm:cxn modelId="{DD342947-C43C-4AC0-910F-D1192BE91D18}" type="presOf" srcId="{13FEBB7D-08F0-4E7A-A145-53D63FD59315}" destId="{FB4078B4-AAEE-4335-A997-1FF90D3E1784}" srcOrd="1" destOrd="0" presId="urn:microsoft.com/office/officeart/2005/8/layout/gear1"/>
    <dgm:cxn modelId="{2FE45B0B-0D7D-414A-87EF-EAD7A674104B}" type="presOf" srcId="{DB05B366-8354-45EB-AA12-05E578A30F16}" destId="{162BAF59-2E1E-4957-9956-C700C7E36713}" srcOrd="1" destOrd="0" presId="urn:microsoft.com/office/officeart/2005/8/layout/gear1"/>
    <dgm:cxn modelId="{33CA52D9-D028-4814-9B19-CF1342EE5471}" type="presOf" srcId="{759FCB94-73EB-4EFF-AA4F-B8CD2BD80E1F}" destId="{96DDC79F-7A0D-414E-8A5B-32392D775AC3}" srcOrd="0" destOrd="0" presId="urn:microsoft.com/office/officeart/2005/8/layout/gear1"/>
    <dgm:cxn modelId="{5890E0DA-295B-45F7-B6B3-766BF872C19A}" srcId="{3F78E870-7ABD-45E4-B90F-1E5A4BB0FEF3}" destId="{13FEBB7D-08F0-4E7A-A145-53D63FD59315}" srcOrd="2" destOrd="0" parTransId="{C507A421-3EAA-4017-B3CD-BC7F1157D1F4}" sibTransId="{F67BC76A-1F0E-442B-B373-73DCCE9B0008}"/>
    <dgm:cxn modelId="{73AC3447-4FD6-4D6F-9B59-188E25499F8A}" srcId="{3F78E870-7ABD-45E4-B90F-1E5A4BB0FEF3}" destId="{DB05B366-8354-45EB-AA12-05E578A30F16}" srcOrd="0" destOrd="0" parTransId="{953815A6-C8AA-48BC-A89E-C01E7ABC2554}" sibTransId="{D3321B9D-082D-4735-9B08-AD9A54031F5B}"/>
    <dgm:cxn modelId="{36B35D1A-CDB5-4A81-B823-3E695883EBAA}" type="presOf" srcId="{F67BC76A-1F0E-442B-B373-73DCCE9B0008}" destId="{335DC6C2-8D54-4FAB-8790-372018256FBB}" srcOrd="0" destOrd="0" presId="urn:microsoft.com/office/officeart/2005/8/layout/gear1"/>
    <dgm:cxn modelId="{1E53AED3-76BB-41CA-9E9B-58F78134E34E}" type="presParOf" srcId="{F2A34293-E514-49CE-ADF6-713CF3E0C12B}" destId="{B9A866C5-92C2-484A-ABAE-179BAEF3E513}" srcOrd="0" destOrd="0" presId="urn:microsoft.com/office/officeart/2005/8/layout/gear1"/>
    <dgm:cxn modelId="{E8F3AECE-F841-41F6-ABD5-E35C274D6A55}" type="presParOf" srcId="{F2A34293-E514-49CE-ADF6-713CF3E0C12B}" destId="{162BAF59-2E1E-4957-9956-C700C7E36713}" srcOrd="1" destOrd="0" presId="urn:microsoft.com/office/officeart/2005/8/layout/gear1"/>
    <dgm:cxn modelId="{63C3C4CE-5CCB-4136-A924-2134327FC7A3}" type="presParOf" srcId="{F2A34293-E514-49CE-ADF6-713CF3E0C12B}" destId="{2C1AF648-1594-462A-879B-D3E213ED46EC}" srcOrd="2" destOrd="0" presId="urn:microsoft.com/office/officeart/2005/8/layout/gear1"/>
    <dgm:cxn modelId="{86F8E4FB-1627-44EA-A62C-60B9A90761A6}" type="presParOf" srcId="{F2A34293-E514-49CE-ADF6-713CF3E0C12B}" destId="{96DDC79F-7A0D-414E-8A5B-32392D775AC3}" srcOrd="3" destOrd="0" presId="urn:microsoft.com/office/officeart/2005/8/layout/gear1"/>
    <dgm:cxn modelId="{B31C23EF-2B95-47F3-A0FF-471FE968E60D}" type="presParOf" srcId="{F2A34293-E514-49CE-ADF6-713CF3E0C12B}" destId="{77A35234-FB8A-4903-8433-C9F1E5263B27}" srcOrd="4" destOrd="0" presId="urn:microsoft.com/office/officeart/2005/8/layout/gear1"/>
    <dgm:cxn modelId="{664C101F-FBF5-499B-85AD-1768593E9091}" type="presParOf" srcId="{F2A34293-E514-49CE-ADF6-713CF3E0C12B}" destId="{51082FDF-213C-4D81-8C1E-0D4E37337CF2}" srcOrd="5" destOrd="0" presId="urn:microsoft.com/office/officeart/2005/8/layout/gear1"/>
    <dgm:cxn modelId="{A204AF65-7183-4151-AAB3-9B0FA7384DCD}" type="presParOf" srcId="{F2A34293-E514-49CE-ADF6-713CF3E0C12B}" destId="{85124935-06F8-4D45-BB9B-C15A21FF625B}" srcOrd="6" destOrd="0" presId="urn:microsoft.com/office/officeart/2005/8/layout/gear1"/>
    <dgm:cxn modelId="{FA4FC07C-8A80-4047-AF3D-408F5B1CC792}" type="presParOf" srcId="{F2A34293-E514-49CE-ADF6-713CF3E0C12B}" destId="{FB4078B4-AAEE-4335-A997-1FF90D3E1784}" srcOrd="7" destOrd="0" presId="urn:microsoft.com/office/officeart/2005/8/layout/gear1"/>
    <dgm:cxn modelId="{7FC7AE82-889B-4F01-9B14-65576CDC266B}" type="presParOf" srcId="{F2A34293-E514-49CE-ADF6-713CF3E0C12B}" destId="{B33A3E10-6439-4BE6-8B81-6E0C969D4BEF}" srcOrd="8" destOrd="0" presId="urn:microsoft.com/office/officeart/2005/8/layout/gear1"/>
    <dgm:cxn modelId="{AC278D51-08FB-4203-A432-3DD109F81CC1}" type="presParOf" srcId="{F2A34293-E514-49CE-ADF6-713CF3E0C12B}" destId="{7797EA9E-3735-40F7-9E03-E816B7D1C03B}" srcOrd="9" destOrd="0" presId="urn:microsoft.com/office/officeart/2005/8/layout/gear1"/>
    <dgm:cxn modelId="{32163A21-8B4A-4CAF-A430-C16DC5650529}" type="presParOf" srcId="{F2A34293-E514-49CE-ADF6-713CF3E0C12B}" destId="{969B5B1B-F300-4AEF-B60B-3828A644D1C0}" srcOrd="10" destOrd="0" presId="urn:microsoft.com/office/officeart/2005/8/layout/gear1"/>
    <dgm:cxn modelId="{DAC16BB5-AB4E-4C31-8322-4A37454D1CEB}" type="presParOf" srcId="{F2A34293-E514-49CE-ADF6-713CF3E0C12B}" destId="{188147DF-4D40-4C14-BE3C-87EE279F4329}" srcOrd="11" destOrd="0" presId="urn:microsoft.com/office/officeart/2005/8/layout/gear1"/>
    <dgm:cxn modelId="{99D6EFE8-5874-4580-8457-AFAE71145990}" type="presParOf" srcId="{F2A34293-E514-49CE-ADF6-713CF3E0C12B}" destId="{335DC6C2-8D54-4FAB-8790-372018256FBB}" srcOrd="12" destOrd="0" presId="urn:microsoft.com/office/officeart/2005/8/layout/gear1"/>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EE3002FB-8E7D-4284-B19F-D9FDDDD4ECA3}"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s-EC"/>
        </a:p>
      </dgm:t>
    </dgm:pt>
    <dgm:pt modelId="{04B04059-B635-403B-86FC-B2743513A736}">
      <dgm:prSet phldrT="[Texto]" custT="1"/>
      <dgm:spPr>
        <a:solidFill>
          <a:srgbClr val="AFDC7E"/>
        </a:solidFill>
      </dgm:spPr>
      <dgm:t>
        <a:bodyPr/>
        <a:lstStyle/>
        <a:p>
          <a:pPr algn="just"/>
          <a:r>
            <a:rPr lang="es-EC" sz="1400" b="1" dirty="0" smtClean="0">
              <a:solidFill>
                <a:schemeClr val="tx1"/>
              </a:solidFill>
            </a:rPr>
            <a:t>La Dirección distrital no contaba con los datos del POA 2015, solo contaba con la ejecución presupuestaria del año 2015; se pudo evidenciar que en los años subsiguientes esta dependencia empezó a llevar un control independiente del POA lo que le permite vincular con la planificación estratégica.</a:t>
          </a:r>
          <a:endParaRPr lang="es-EC" sz="1400" b="1" dirty="0">
            <a:solidFill>
              <a:schemeClr val="tx1"/>
            </a:solidFill>
          </a:endParaRPr>
        </a:p>
      </dgm:t>
    </dgm:pt>
    <dgm:pt modelId="{3C04F666-B0DA-473B-94E3-DAC231E372CB}" type="parTrans" cxnId="{9D049AD2-4B6C-4C7F-BAE1-4874D1078FB6}">
      <dgm:prSet/>
      <dgm:spPr/>
      <dgm:t>
        <a:bodyPr/>
        <a:lstStyle/>
        <a:p>
          <a:endParaRPr lang="es-EC" sz="1200"/>
        </a:p>
      </dgm:t>
    </dgm:pt>
    <dgm:pt modelId="{D0939E31-768D-4E54-9E49-380CE1462257}" type="sibTrans" cxnId="{9D049AD2-4B6C-4C7F-BAE1-4874D1078FB6}">
      <dgm:prSet custT="1"/>
      <dgm:spPr/>
      <dgm:t>
        <a:bodyPr/>
        <a:lstStyle/>
        <a:p>
          <a:endParaRPr lang="es-EC" sz="1200"/>
        </a:p>
      </dgm:t>
    </dgm:pt>
    <dgm:pt modelId="{F9AA529C-7D6C-4A99-A966-DB5C3A68B62C}">
      <dgm:prSet phldrT="[Texto]" custT="1"/>
      <dgm:spPr>
        <a:solidFill>
          <a:srgbClr val="AFDC7E"/>
        </a:solidFill>
      </dgm:spPr>
      <dgm:t>
        <a:bodyPr/>
        <a:lstStyle/>
        <a:p>
          <a:pPr algn="just"/>
          <a:r>
            <a:rPr lang="es-EC" sz="1400" b="1" dirty="0" smtClean="0">
              <a:solidFill>
                <a:schemeClr val="tx1"/>
              </a:solidFill>
            </a:rPr>
            <a:t>No se pudo evidenciar que exista un herramienta en la que se articulen tanto la parte de planificación estratégica, el POA, y la ejecución presupuestaria. por lo que no se garantizas que las necesidades reales de las Instituciones Educativas pertenecientes a la Dirección Distrital 17D05 Norte, lo que conlleva a que no tenga una gestión eficiente.</a:t>
          </a:r>
          <a:endParaRPr lang="es-EC" sz="1400" dirty="0">
            <a:solidFill>
              <a:schemeClr val="tx1"/>
            </a:solidFill>
          </a:endParaRPr>
        </a:p>
      </dgm:t>
    </dgm:pt>
    <dgm:pt modelId="{610FFA8E-B774-489B-96AC-51F5DF94F0E1}" type="parTrans" cxnId="{AD28B474-7D22-40E4-B1B7-FBC4EEB91C9A}">
      <dgm:prSet/>
      <dgm:spPr/>
      <dgm:t>
        <a:bodyPr/>
        <a:lstStyle/>
        <a:p>
          <a:endParaRPr lang="es-EC" sz="1200"/>
        </a:p>
      </dgm:t>
    </dgm:pt>
    <dgm:pt modelId="{AFD99D1C-4810-4E55-835A-845CD8F46203}" type="sibTrans" cxnId="{AD28B474-7D22-40E4-B1B7-FBC4EEB91C9A}">
      <dgm:prSet custT="1"/>
      <dgm:spPr/>
      <dgm:t>
        <a:bodyPr/>
        <a:lstStyle/>
        <a:p>
          <a:endParaRPr lang="es-EC" sz="1200"/>
        </a:p>
      </dgm:t>
    </dgm:pt>
    <dgm:pt modelId="{E2B9EEB0-550F-4ADF-95CC-72FF0C4DB443}" type="pres">
      <dgm:prSet presAssocID="{EE3002FB-8E7D-4284-B19F-D9FDDDD4ECA3}" presName="outerComposite" presStyleCnt="0">
        <dgm:presLayoutVars>
          <dgm:chMax val="5"/>
          <dgm:dir/>
          <dgm:resizeHandles val="exact"/>
        </dgm:presLayoutVars>
      </dgm:prSet>
      <dgm:spPr/>
      <dgm:t>
        <a:bodyPr/>
        <a:lstStyle/>
        <a:p>
          <a:endParaRPr lang="es-EC"/>
        </a:p>
      </dgm:t>
    </dgm:pt>
    <dgm:pt modelId="{E1FD2BFE-3A88-4808-9995-CBA3F477652B}" type="pres">
      <dgm:prSet presAssocID="{EE3002FB-8E7D-4284-B19F-D9FDDDD4ECA3}" presName="dummyMaxCanvas" presStyleCnt="0">
        <dgm:presLayoutVars/>
      </dgm:prSet>
      <dgm:spPr/>
    </dgm:pt>
    <dgm:pt modelId="{4D083891-83C5-4CD2-89EE-4D6243E40F97}" type="pres">
      <dgm:prSet presAssocID="{EE3002FB-8E7D-4284-B19F-D9FDDDD4ECA3}" presName="TwoNodes_1" presStyleLbl="node1" presStyleIdx="0" presStyleCnt="2">
        <dgm:presLayoutVars>
          <dgm:bulletEnabled val="1"/>
        </dgm:presLayoutVars>
      </dgm:prSet>
      <dgm:spPr/>
      <dgm:t>
        <a:bodyPr/>
        <a:lstStyle/>
        <a:p>
          <a:endParaRPr lang="es-EC"/>
        </a:p>
      </dgm:t>
    </dgm:pt>
    <dgm:pt modelId="{838F5313-F656-413C-8B34-EF53F9258077}" type="pres">
      <dgm:prSet presAssocID="{EE3002FB-8E7D-4284-B19F-D9FDDDD4ECA3}" presName="TwoNodes_2" presStyleLbl="node1" presStyleIdx="1" presStyleCnt="2">
        <dgm:presLayoutVars>
          <dgm:bulletEnabled val="1"/>
        </dgm:presLayoutVars>
      </dgm:prSet>
      <dgm:spPr/>
      <dgm:t>
        <a:bodyPr/>
        <a:lstStyle/>
        <a:p>
          <a:endParaRPr lang="es-EC"/>
        </a:p>
      </dgm:t>
    </dgm:pt>
    <dgm:pt modelId="{0791F908-E41C-4CDA-ABEF-9A663D1CD539}" type="pres">
      <dgm:prSet presAssocID="{EE3002FB-8E7D-4284-B19F-D9FDDDD4ECA3}" presName="TwoConn_1-2" presStyleLbl="fgAccFollowNode1" presStyleIdx="0" presStyleCnt="1">
        <dgm:presLayoutVars>
          <dgm:bulletEnabled val="1"/>
        </dgm:presLayoutVars>
      </dgm:prSet>
      <dgm:spPr/>
      <dgm:t>
        <a:bodyPr/>
        <a:lstStyle/>
        <a:p>
          <a:endParaRPr lang="es-EC"/>
        </a:p>
      </dgm:t>
    </dgm:pt>
    <dgm:pt modelId="{89BE2835-151D-4E62-81B4-99CAEE7B3ACA}" type="pres">
      <dgm:prSet presAssocID="{EE3002FB-8E7D-4284-B19F-D9FDDDD4ECA3}" presName="TwoNodes_1_text" presStyleLbl="node1" presStyleIdx="1" presStyleCnt="2">
        <dgm:presLayoutVars>
          <dgm:bulletEnabled val="1"/>
        </dgm:presLayoutVars>
      </dgm:prSet>
      <dgm:spPr/>
      <dgm:t>
        <a:bodyPr/>
        <a:lstStyle/>
        <a:p>
          <a:endParaRPr lang="es-EC"/>
        </a:p>
      </dgm:t>
    </dgm:pt>
    <dgm:pt modelId="{C03EC59B-E17C-4C7F-BCC4-E3277F89830B}" type="pres">
      <dgm:prSet presAssocID="{EE3002FB-8E7D-4284-B19F-D9FDDDD4ECA3}" presName="TwoNodes_2_text" presStyleLbl="node1" presStyleIdx="1" presStyleCnt="2">
        <dgm:presLayoutVars>
          <dgm:bulletEnabled val="1"/>
        </dgm:presLayoutVars>
      </dgm:prSet>
      <dgm:spPr/>
      <dgm:t>
        <a:bodyPr/>
        <a:lstStyle/>
        <a:p>
          <a:endParaRPr lang="es-EC"/>
        </a:p>
      </dgm:t>
    </dgm:pt>
  </dgm:ptLst>
  <dgm:cxnLst>
    <dgm:cxn modelId="{40CFAA17-D67E-42FD-81DD-35E0116B3840}" type="presOf" srcId="{D0939E31-768D-4E54-9E49-380CE1462257}" destId="{0791F908-E41C-4CDA-ABEF-9A663D1CD539}" srcOrd="0" destOrd="0" presId="urn:microsoft.com/office/officeart/2005/8/layout/vProcess5"/>
    <dgm:cxn modelId="{027C6477-0D72-43C9-97BB-F05F69F56F23}" type="presOf" srcId="{F9AA529C-7D6C-4A99-A966-DB5C3A68B62C}" destId="{C03EC59B-E17C-4C7F-BCC4-E3277F89830B}" srcOrd="1" destOrd="0" presId="urn:microsoft.com/office/officeart/2005/8/layout/vProcess5"/>
    <dgm:cxn modelId="{B72F1E18-C030-4768-B1E3-EA2AEEE6CE78}" type="presOf" srcId="{04B04059-B635-403B-86FC-B2743513A736}" destId="{89BE2835-151D-4E62-81B4-99CAEE7B3ACA}" srcOrd="1" destOrd="0" presId="urn:microsoft.com/office/officeart/2005/8/layout/vProcess5"/>
    <dgm:cxn modelId="{9D049AD2-4B6C-4C7F-BAE1-4874D1078FB6}" srcId="{EE3002FB-8E7D-4284-B19F-D9FDDDD4ECA3}" destId="{04B04059-B635-403B-86FC-B2743513A736}" srcOrd="0" destOrd="0" parTransId="{3C04F666-B0DA-473B-94E3-DAC231E372CB}" sibTransId="{D0939E31-768D-4E54-9E49-380CE1462257}"/>
    <dgm:cxn modelId="{8C7C7DC2-439F-4CCB-A55D-38A7D718BE8F}" type="presOf" srcId="{EE3002FB-8E7D-4284-B19F-D9FDDDD4ECA3}" destId="{E2B9EEB0-550F-4ADF-95CC-72FF0C4DB443}" srcOrd="0" destOrd="0" presId="urn:microsoft.com/office/officeart/2005/8/layout/vProcess5"/>
    <dgm:cxn modelId="{64E58578-2E49-455A-BAA7-B37511164E0B}" type="presOf" srcId="{F9AA529C-7D6C-4A99-A966-DB5C3A68B62C}" destId="{838F5313-F656-413C-8B34-EF53F9258077}" srcOrd="0" destOrd="0" presId="urn:microsoft.com/office/officeart/2005/8/layout/vProcess5"/>
    <dgm:cxn modelId="{DF8E8DC2-D773-4B7F-BA77-7610F554DFC2}" type="presOf" srcId="{04B04059-B635-403B-86FC-B2743513A736}" destId="{4D083891-83C5-4CD2-89EE-4D6243E40F97}" srcOrd="0" destOrd="0" presId="urn:microsoft.com/office/officeart/2005/8/layout/vProcess5"/>
    <dgm:cxn modelId="{AD28B474-7D22-40E4-B1B7-FBC4EEB91C9A}" srcId="{EE3002FB-8E7D-4284-B19F-D9FDDDD4ECA3}" destId="{F9AA529C-7D6C-4A99-A966-DB5C3A68B62C}" srcOrd="1" destOrd="0" parTransId="{610FFA8E-B774-489B-96AC-51F5DF94F0E1}" sibTransId="{AFD99D1C-4810-4E55-835A-845CD8F46203}"/>
    <dgm:cxn modelId="{C19EE51A-D834-4F35-94CF-4356D9362A9B}" type="presParOf" srcId="{E2B9EEB0-550F-4ADF-95CC-72FF0C4DB443}" destId="{E1FD2BFE-3A88-4808-9995-CBA3F477652B}" srcOrd="0" destOrd="0" presId="urn:microsoft.com/office/officeart/2005/8/layout/vProcess5"/>
    <dgm:cxn modelId="{AD399DBF-A163-46D0-B5B7-8D6F9742045B}" type="presParOf" srcId="{E2B9EEB0-550F-4ADF-95CC-72FF0C4DB443}" destId="{4D083891-83C5-4CD2-89EE-4D6243E40F97}" srcOrd="1" destOrd="0" presId="urn:microsoft.com/office/officeart/2005/8/layout/vProcess5"/>
    <dgm:cxn modelId="{A15EF01E-76F4-4FF9-8C9A-AC29274BC353}" type="presParOf" srcId="{E2B9EEB0-550F-4ADF-95CC-72FF0C4DB443}" destId="{838F5313-F656-413C-8B34-EF53F9258077}" srcOrd="2" destOrd="0" presId="urn:microsoft.com/office/officeart/2005/8/layout/vProcess5"/>
    <dgm:cxn modelId="{7F4151DB-5AEB-45E8-A7DA-95B54B7A69C1}" type="presParOf" srcId="{E2B9EEB0-550F-4ADF-95CC-72FF0C4DB443}" destId="{0791F908-E41C-4CDA-ABEF-9A663D1CD539}" srcOrd="3" destOrd="0" presId="urn:microsoft.com/office/officeart/2005/8/layout/vProcess5"/>
    <dgm:cxn modelId="{75468433-78EC-4FE8-BEFE-C4B214F4DA6C}" type="presParOf" srcId="{E2B9EEB0-550F-4ADF-95CC-72FF0C4DB443}" destId="{89BE2835-151D-4E62-81B4-99CAEE7B3ACA}" srcOrd="4" destOrd="0" presId="urn:microsoft.com/office/officeart/2005/8/layout/vProcess5"/>
    <dgm:cxn modelId="{270F63D4-2A16-4D0A-A837-51D711E7C7B0}" type="presParOf" srcId="{E2B9EEB0-550F-4ADF-95CC-72FF0C4DB443}" destId="{C03EC59B-E17C-4C7F-BCC4-E3277F89830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E3002FB-8E7D-4284-B19F-D9FDDDD4ECA3}" type="doc">
      <dgm:prSet loTypeId="urn:microsoft.com/office/officeart/2005/8/layout/vProcess5" loCatId="process" qsTypeId="urn:microsoft.com/office/officeart/2005/8/quickstyle/simple5" qsCatId="simple" csTypeId="urn:microsoft.com/office/officeart/2005/8/colors/accent1_2" csCatId="accent1" phldr="1"/>
      <dgm:spPr/>
      <dgm:t>
        <a:bodyPr/>
        <a:lstStyle/>
        <a:p>
          <a:endParaRPr lang="es-EC"/>
        </a:p>
      </dgm:t>
    </dgm:pt>
    <dgm:pt modelId="{36F4F803-8CAE-4770-BE82-F9B940076E77}">
      <dgm:prSet phldrT="[Texto]" custT="1"/>
      <dgm:spPr>
        <a:solidFill>
          <a:srgbClr val="AFDC7E"/>
        </a:solidFill>
      </dgm:spPr>
      <dgm:t>
        <a:bodyPr/>
        <a:lstStyle/>
        <a:p>
          <a:pPr algn="just"/>
          <a:r>
            <a:rPr lang="es-EC" sz="1800" b="1" dirty="0" smtClean="0">
              <a:solidFill>
                <a:schemeClr val="tx1"/>
              </a:solidFill>
            </a:rPr>
            <a:t>Acorde con la normativa legal vigente, la cual establece como deber primordial de las entidades que conforman el sector público, garantizar el derechos de un servicio de calidad y gratuidad y el libre acceso a la Educación, para lo cual el establecer herramientas que ayuden a la distribución equitativa y eficiente de los cursos, mejorará sustancialmente el fututo de nuestro País</a:t>
          </a:r>
          <a:endParaRPr lang="es-EC" sz="1800" b="1" dirty="0">
            <a:solidFill>
              <a:schemeClr val="tx1"/>
            </a:solidFill>
          </a:endParaRPr>
        </a:p>
      </dgm:t>
    </dgm:pt>
    <dgm:pt modelId="{CC707F14-83C1-4B92-8851-CBCDBE2DE235}" type="parTrans" cxnId="{4C350FB9-E15B-45BE-8D31-FE4209843F93}">
      <dgm:prSet/>
      <dgm:spPr/>
      <dgm:t>
        <a:bodyPr/>
        <a:lstStyle/>
        <a:p>
          <a:endParaRPr lang="es-EC" sz="1200"/>
        </a:p>
      </dgm:t>
    </dgm:pt>
    <dgm:pt modelId="{E43D97AE-96F6-43DB-BF17-E5B28410EE7D}" type="sibTrans" cxnId="{4C350FB9-E15B-45BE-8D31-FE4209843F93}">
      <dgm:prSet/>
      <dgm:spPr/>
      <dgm:t>
        <a:bodyPr/>
        <a:lstStyle/>
        <a:p>
          <a:endParaRPr lang="es-EC" sz="1200"/>
        </a:p>
      </dgm:t>
    </dgm:pt>
    <dgm:pt modelId="{E2B9EEB0-550F-4ADF-95CC-72FF0C4DB443}" type="pres">
      <dgm:prSet presAssocID="{EE3002FB-8E7D-4284-B19F-D9FDDDD4ECA3}" presName="outerComposite" presStyleCnt="0">
        <dgm:presLayoutVars>
          <dgm:chMax val="5"/>
          <dgm:dir/>
          <dgm:resizeHandles val="exact"/>
        </dgm:presLayoutVars>
      </dgm:prSet>
      <dgm:spPr/>
      <dgm:t>
        <a:bodyPr/>
        <a:lstStyle/>
        <a:p>
          <a:endParaRPr lang="es-EC"/>
        </a:p>
      </dgm:t>
    </dgm:pt>
    <dgm:pt modelId="{E1FD2BFE-3A88-4808-9995-CBA3F477652B}" type="pres">
      <dgm:prSet presAssocID="{EE3002FB-8E7D-4284-B19F-D9FDDDD4ECA3}" presName="dummyMaxCanvas" presStyleCnt="0">
        <dgm:presLayoutVars/>
      </dgm:prSet>
      <dgm:spPr/>
    </dgm:pt>
    <dgm:pt modelId="{4D071C35-0D5A-4292-9F4B-86D72ED02752}" type="pres">
      <dgm:prSet presAssocID="{EE3002FB-8E7D-4284-B19F-D9FDDDD4ECA3}" presName="OneNode_1" presStyleLbl="node1" presStyleIdx="0" presStyleCnt="1">
        <dgm:presLayoutVars>
          <dgm:bulletEnabled val="1"/>
        </dgm:presLayoutVars>
      </dgm:prSet>
      <dgm:spPr/>
      <dgm:t>
        <a:bodyPr/>
        <a:lstStyle/>
        <a:p>
          <a:endParaRPr lang="es-EC"/>
        </a:p>
      </dgm:t>
    </dgm:pt>
  </dgm:ptLst>
  <dgm:cxnLst>
    <dgm:cxn modelId="{4C350FB9-E15B-45BE-8D31-FE4209843F93}" srcId="{EE3002FB-8E7D-4284-B19F-D9FDDDD4ECA3}" destId="{36F4F803-8CAE-4770-BE82-F9B940076E77}" srcOrd="0" destOrd="0" parTransId="{CC707F14-83C1-4B92-8851-CBCDBE2DE235}" sibTransId="{E43D97AE-96F6-43DB-BF17-E5B28410EE7D}"/>
    <dgm:cxn modelId="{85B77C1E-C5C0-4EC1-AD6A-98CDE09DA61C}" type="presOf" srcId="{EE3002FB-8E7D-4284-B19F-D9FDDDD4ECA3}" destId="{E2B9EEB0-550F-4ADF-95CC-72FF0C4DB443}" srcOrd="0" destOrd="0" presId="urn:microsoft.com/office/officeart/2005/8/layout/vProcess5"/>
    <dgm:cxn modelId="{5F9DEF8B-E5EA-4D2C-A959-C093976E3242}" type="presOf" srcId="{36F4F803-8CAE-4770-BE82-F9B940076E77}" destId="{4D071C35-0D5A-4292-9F4B-86D72ED02752}" srcOrd="0" destOrd="0" presId="urn:microsoft.com/office/officeart/2005/8/layout/vProcess5"/>
    <dgm:cxn modelId="{11A83BBB-B1B8-4216-8BB8-1E1AF584CCE9}" type="presParOf" srcId="{E2B9EEB0-550F-4ADF-95CC-72FF0C4DB443}" destId="{E1FD2BFE-3A88-4808-9995-CBA3F477652B}" srcOrd="0" destOrd="0" presId="urn:microsoft.com/office/officeart/2005/8/layout/vProcess5"/>
    <dgm:cxn modelId="{4127B0E8-275B-4C6E-BB4B-BB22FE982185}" type="presParOf" srcId="{E2B9EEB0-550F-4ADF-95CC-72FF0C4DB443}" destId="{4D071C35-0D5A-4292-9F4B-86D72ED02752}" srcOrd="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6A8229-378B-4DF8-85A5-685E5EE9C91E}">
      <dsp:nvSpPr>
        <dsp:cNvPr id="0" name=""/>
        <dsp:cNvSpPr/>
      </dsp:nvSpPr>
      <dsp:spPr>
        <a:xfrm>
          <a:off x="415651" y="1679873"/>
          <a:ext cx="2917426" cy="1458713"/>
        </a:xfrm>
        <a:prstGeom prst="roundRect">
          <a:avLst>
            <a:gd name="adj" fmla="val 10000"/>
          </a:avLst>
        </a:prstGeom>
        <a:solidFill>
          <a:srgbClr val="AFDC7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latin typeface="+mn-lt"/>
              <a:cs typeface="Times New Roman" panose="02020603050405020304" pitchFamily="18" charset="0"/>
            </a:rPr>
            <a:t>Objetivo general</a:t>
          </a:r>
        </a:p>
        <a:p>
          <a:pPr lvl="0" algn="just" defTabSz="488950">
            <a:lnSpc>
              <a:spcPct val="90000"/>
            </a:lnSpc>
            <a:spcBef>
              <a:spcPct val="0"/>
            </a:spcBef>
            <a:spcAft>
              <a:spcPct val="35000"/>
            </a:spcAft>
          </a:pPr>
          <a:r>
            <a:rPr lang="es-EC" sz="1100" kern="1200" dirty="0" smtClean="0">
              <a:latin typeface="+mn-lt"/>
              <a:cs typeface="Times New Roman" panose="02020603050405020304" pitchFamily="18" charset="0"/>
            </a:rPr>
            <a:t>Verificar el cumplimiento del Plan Operativo Anual de la Dirección Dirección Distrital 17D05 Norte del Ministerio de Educación de la Provincia de Pichincha, Cantón Quinto, mediante la evaluación de la ejecución presupuestaria con la finalidad de garantizar la asignación equitativa de recursos</a:t>
          </a:r>
          <a:endParaRPr lang="es-EC" sz="1100" kern="1200" dirty="0">
            <a:latin typeface="+mn-lt"/>
            <a:cs typeface="Times New Roman" panose="02020603050405020304" pitchFamily="18" charset="0"/>
          </a:endParaRPr>
        </a:p>
      </dsp:txBody>
      <dsp:txXfrm>
        <a:off x="458375" y="1722597"/>
        <a:ext cx="2831978" cy="1373265"/>
      </dsp:txXfrm>
    </dsp:sp>
    <dsp:sp modelId="{7B8A3E38-A377-451A-9C66-C5F70077A218}">
      <dsp:nvSpPr>
        <dsp:cNvPr id="0" name=""/>
        <dsp:cNvSpPr/>
      </dsp:nvSpPr>
      <dsp:spPr>
        <a:xfrm rot="18289469">
          <a:off x="2894813" y="1543223"/>
          <a:ext cx="2043500" cy="54492"/>
        </a:xfrm>
        <a:custGeom>
          <a:avLst/>
          <a:gdLst/>
          <a:ahLst/>
          <a:cxnLst/>
          <a:rect l="0" t="0" r="0" b="0"/>
          <a:pathLst>
            <a:path>
              <a:moveTo>
                <a:pt x="0" y="27246"/>
              </a:moveTo>
              <a:lnTo>
                <a:pt x="2043500" y="27246"/>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latin typeface="Times New Roman" panose="02020603050405020304" pitchFamily="18" charset="0"/>
            <a:cs typeface="Times New Roman" panose="02020603050405020304" pitchFamily="18" charset="0"/>
          </a:endParaRPr>
        </a:p>
      </dsp:txBody>
      <dsp:txXfrm>
        <a:off x="3865476" y="1519382"/>
        <a:ext cx="102175" cy="102175"/>
      </dsp:txXfrm>
    </dsp:sp>
    <dsp:sp modelId="{D777DE26-8207-4B94-B497-042BAC9DD729}">
      <dsp:nvSpPr>
        <dsp:cNvPr id="0" name=""/>
        <dsp:cNvSpPr/>
      </dsp:nvSpPr>
      <dsp:spPr>
        <a:xfrm>
          <a:off x="4500049" y="2352"/>
          <a:ext cx="2917426" cy="1458713"/>
        </a:xfrm>
        <a:prstGeom prst="roundRect">
          <a:avLst>
            <a:gd name="adj" fmla="val 10000"/>
          </a:avLst>
        </a:prstGeom>
        <a:solidFill>
          <a:srgbClr val="AFDC7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s-EC" sz="1100" b="1" kern="1200" dirty="0" smtClean="0">
              <a:latin typeface="+mn-lt"/>
              <a:cs typeface="Times New Roman" panose="02020603050405020304" pitchFamily="18" charset="0"/>
            </a:rPr>
            <a:t>Objetivos específicos</a:t>
          </a:r>
        </a:p>
        <a:p>
          <a:pPr lvl="0" algn="just" defTabSz="488950">
            <a:lnSpc>
              <a:spcPct val="90000"/>
            </a:lnSpc>
            <a:spcBef>
              <a:spcPct val="0"/>
            </a:spcBef>
            <a:spcAft>
              <a:spcPct val="35000"/>
            </a:spcAft>
          </a:pPr>
          <a:r>
            <a:rPr lang="es-ES" sz="1100" kern="1200" dirty="0" smtClean="0">
              <a:latin typeface="+mn-lt"/>
              <a:cs typeface="Times New Roman" panose="02020603050405020304" pitchFamily="18" charset="0"/>
            </a:rPr>
            <a:t>Analizar el Plan Operativo Anual (POA) de la Dirección Distrital 17D05 Norte en base a su estructura programática para evaluar la asignación de recursos a las instituciones educativas.</a:t>
          </a:r>
          <a:endParaRPr lang="es-EC" sz="1100" kern="1200" dirty="0">
            <a:latin typeface="+mn-lt"/>
            <a:cs typeface="Times New Roman" panose="02020603050405020304" pitchFamily="18" charset="0"/>
          </a:endParaRPr>
        </a:p>
      </dsp:txBody>
      <dsp:txXfrm>
        <a:off x="4542773" y="45076"/>
        <a:ext cx="2831978" cy="1373265"/>
      </dsp:txXfrm>
    </dsp:sp>
    <dsp:sp modelId="{956CDA5D-9D4E-4303-BFF1-9DFF8FB72C68}">
      <dsp:nvSpPr>
        <dsp:cNvPr id="0" name=""/>
        <dsp:cNvSpPr/>
      </dsp:nvSpPr>
      <dsp:spPr>
        <a:xfrm>
          <a:off x="3333078" y="2381983"/>
          <a:ext cx="1166970" cy="54492"/>
        </a:xfrm>
        <a:custGeom>
          <a:avLst/>
          <a:gdLst/>
          <a:ahLst/>
          <a:cxnLst/>
          <a:rect l="0" t="0" r="0" b="0"/>
          <a:pathLst>
            <a:path>
              <a:moveTo>
                <a:pt x="0" y="27246"/>
              </a:moveTo>
              <a:lnTo>
                <a:pt x="1166970" y="27246"/>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latin typeface="Times New Roman" panose="02020603050405020304" pitchFamily="18" charset="0"/>
            <a:cs typeface="Times New Roman" panose="02020603050405020304" pitchFamily="18" charset="0"/>
          </a:endParaRPr>
        </a:p>
      </dsp:txBody>
      <dsp:txXfrm>
        <a:off x="3887389" y="2380055"/>
        <a:ext cx="58348" cy="58348"/>
      </dsp:txXfrm>
    </dsp:sp>
    <dsp:sp modelId="{3F703364-CC7A-412E-A6A4-0265A16C5373}">
      <dsp:nvSpPr>
        <dsp:cNvPr id="0" name=""/>
        <dsp:cNvSpPr/>
      </dsp:nvSpPr>
      <dsp:spPr>
        <a:xfrm>
          <a:off x="4500049" y="1679873"/>
          <a:ext cx="2917426" cy="1458713"/>
        </a:xfrm>
        <a:prstGeom prst="roundRect">
          <a:avLst>
            <a:gd name="adj" fmla="val 10000"/>
          </a:avLst>
        </a:prstGeom>
        <a:solidFill>
          <a:srgbClr val="AFDC7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88950">
            <a:lnSpc>
              <a:spcPct val="90000"/>
            </a:lnSpc>
            <a:spcBef>
              <a:spcPct val="0"/>
            </a:spcBef>
            <a:spcAft>
              <a:spcPct val="35000"/>
            </a:spcAft>
          </a:pPr>
          <a:r>
            <a:rPr lang="es-ES" sz="1100" kern="1200" dirty="0" smtClean="0">
              <a:latin typeface="+mn-lt"/>
              <a:cs typeface="Times New Roman" panose="02020603050405020304" pitchFamily="18" charset="0"/>
            </a:rPr>
            <a:t>Determinar si el porcentaje de la ejecución presupuestaria asignada a de la Dirección Distrital 17D05 Norte, cubre los objetivos establecidos en el Plan Operativo Anual.</a:t>
          </a:r>
          <a:endParaRPr lang="es-EC" sz="1100" kern="1200" dirty="0">
            <a:latin typeface="+mn-lt"/>
            <a:cs typeface="Times New Roman" panose="02020603050405020304" pitchFamily="18" charset="0"/>
          </a:endParaRPr>
        </a:p>
      </dsp:txBody>
      <dsp:txXfrm>
        <a:off x="4542773" y="1722597"/>
        <a:ext cx="2831978" cy="1373265"/>
      </dsp:txXfrm>
    </dsp:sp>
    <dsp:sp modelId="{CEAB69C9-7BEE-4F8B-BAB2-33D665C185A4}">
      <dsp:nvSpPr>
        <dsp:cNvPr id="0" name=""/>
        <dsp:cNvSpPr/>
      </dsp:nvSpPr>
      <dsp:spPr>
        <a:xfrm rot="3284362">
          <a:off x="2898260" y="3221920"/>
          <a:ext cx="2057320" cy="54492"/>
        </a:xfrm>
        <a:custGeom>
          <a:avLst/>
          <a:gdLst/>
          <a:ahLst/>
          <a:cxnLst/>
          <a:rect l="0" t="0" r="0" b="0"/>
          <a:pathLst>
            <a:path>
              <a:moveTo>
                <a:pt x="0" y="27246"/>
              </a:moveTo>
              <a:lnTo>
                <a:pt x="2057320" y="27246"/>
              </a:lnTo>
            </a:path>
          </a:pathLst>
        </a:custGeom>
        <a:noFill/>
        <a:ln w="25400" cap="flat" cmpd="sng" algn="ctr">
          <a:solidFill>
            <a:schemeClr val="dk2">
              <a:shade val="6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latin typeface="Times New Roman" panose="02020603050405020304" pitchFamily="18" charset="0"/>
            <a:cs typeface="Times New Roman" panose="02020603050405020304" pitchFamily="18" charset="0"/>
          </a:endParaRPr>
        </a:p>
      </dsp:txBody>
      <dsp:txXfrm>
        <a:off x="3875487" y="3197733"/>
        <a:ext cx="102866" cy="102866"/>
      </dsp:txXfrm>
    </dsp:sp>
    <dsp:sp modelId="{B0B60C75-CC29-49D9-A5B2-43B318D83063}">
      <dsp:nvSpPr>
        <dsp:cNvPr id="0" name=""/>
        <dsp:cNvSpPr/>
      </dsp:nvSpPr>
      <dsp:spPr>
        <a:xfrm>
          <a:off x="4520763" y="3359746"/>
          <a:ext cx="2917426" cy="1458713"/>
        </a:xfrm>
        <a:prstGeom prst="roundRect">
          <a:avLst>
            <a:gd name="adj" fmla="val 10000"/>
          </a:avLst>
        </a:prstGeom>
        <a:solidFill>
          <a:srgbClr val="AFDC7E"/>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just" defTabSz="488950">
            <a:lnSpc>
              <a:spcPct val="90000"/>
            </a:lnSpc>
            <a:spcBef>
              <a:spcPct val="0"/>
            </a:spcBef>
            <a:spcAft>
              <a:spcPct val="35000"/>
            </a:spcAft>
          </a:pPr>
          <a:r>
            <a:rPr lang="es-ES" sz="1100" kern="1200" dirty="0" smtClean="0">
              <a:latin typeface="+mn-lt"/>
              <a:cs typeface="Times New Roman" panose="02020603050405020304" pitchFamily="18" charset="0"/>
            </a:rPr>
            <a:t>Evaluar los reportes anuales generados en el Sistema </a:t>
          </a:r>
          <a:r>
            <a:rPr lang="es-ES" sz="1100" kern="1200" dirty="0" err="1" smtClean="0">
              <a:latin typeface="+mn-lt"/>
              <a:cs typeface="Times New Roman" panose="02020603050405020304" pitchFamily="18" charset="0"/>
            </a:rPr>
            <a:t>eSIGEF</a:t>
          </a:r>
          <a:r>
            <a:rPr lang="es-ES" sz="1100" kern="1200" dirty="0" smtClean="0">
              <a:latin typeface="+mn-lt"/>
              <a:cs typeface="Times New Roman" panose="02020603050405020304" pitchFamily="18" charset="0"/>
            </a:rPr>
            <a:t> para determinar la eficacia en la ejecución del presupuesto de la Dirección Distrital 17D05 Norte; en base a la liquidación anual del presupuesto para verificar las posibles desviaciones.</a:t>
          </a:r>
          <a:endParaRPr lang="es-EC" sz="1100" kern="1200" dirty="0">
            <a:latin typeface="+mn-lt"/>
            <a:cs typeface="Times New Roman" panose="02020603050405020304" pitchFamily="18" charset="0"/>
          </a:endParaRPr>
        </a:p>
      </dsp:txBody>
      <dsp:txXfrm>
        <a:off x="4563487" y="3402470"/>
        <a:ext cx="2831978" cy="1373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B417B-525F-4EE5-A99E-4A7C702ABAD4}">
      <dsp:nvSpPr>
        <dsp:cNvPr id="0" name=""/>
        <dsp:cNvSpPr/>
      </dsp:nvSpPr>
      <dsp:spPr>
        <a:xfrm>
          <a:off x="1020730" y="-22083"/>
          <a:ext cx="4054539" cy="4054539"/>
        </a:xfrm>
        <a:prstGeom prst="circularArrow">
          <a:avLst>
            <a:gd name="adj1" fmla="val 5544"/>
            <a:gd name="adj2" fmla="val 330680"/>
            <a:gd name="adj3" fmla="val 13815233"/>
            <a:gd name="adj4" fmla="val 17362087"/>
            <a:gd name="adj5" fmla="val 5757"/>
          </a:avLst>
        </a:prstGeom>
        <a:solidFill>
          <a:schemeClr val="dk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54C55A2-7D2F-4E50-B123-5BAB18B3236B}">
      <dsp:nvSpPr>
        <dsp:cNvPr id="0" name=""/>
        <dsp:cNvSpPr/>
      </dsp:nvSpPr>
      <dsp:spPr>
        <a:xfrm>
          <a:off x="2114847" y="1515"/>
          <a:ext cx="1866304" cy="933152"/>
        </a:xfrm>
        <a:prstGeom prst="roundRect">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Formulación  de una alternativa </a:t>
          </a:r>
          <a:endParaRPr lang="es-EC" sz="1300" kern="1200" dirty="0"/>
        </a:p>
      </dsp:txBody>
      <dsp:txXfrm>
        <a:off x="2160400" y="47068"/>
        <a:ext cx="1775198" cy="842046"/>
      </dsp:txXfrm>
    </dsp:sp>
    <dsp:sp modelId="{56A26052-90F2-4913-957B-215350C1BF83}">
      <dsp:nvSpPr>
        <dsp:cNvPr id="0" name=""/>
        <dsp:cNvSpPr/>
      </dsp:nvSpPr>
      <dsp:spPr>
        <a:xfrm>
          <a:off x="3759238" y="1196235"/>
          <a:ext cx="1866304" cy="933152"/>
        </a:xfrm>
        <a:prstGeom prst="roundRect">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Adopción de una alternativa base de necesidades prioritarias</a:t>
          </a:r>
          <a:endParaRPr lang="es-EC" sz="1300" kern="1200" dirty="0"/>
        </a:p>
      </dsp:txBody>
      <dsp:txXfrm>
        <a:off x="3804791" y="1241788"/>
        <a:ext cx="1775198" cy="842046"/>
      </dsp:txXfrm>
    </dsp:sp>
    <dsp:sp modelId="{11606C87-9DD4-473B-A5E1-F57F3053A36B}">
      <dsp:nvSpPr>
        <dsp:cNvPr id="0" name=""/>
        <dsp:cNvSpPr/>
      </dsp:nvSpPr>
      <dsp:spPr>
        <a:xfrm>
          <a:off x="3131137" y="3129332"/>
          <a:ext cx="1866304" cy="933152"/>
        </a:xfrm>
        <a:prstGeom prst="roundRect">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Ejecución de la alternativa</a:t>
          </a:r>
          <a:endParaRPr lang="es-EC" sz="1300" kern="1200" dirty="0"/>
        </a:p>
      </dsp:txBody>
      <dsp:txXfrm>
        <a:off x="3176690" y="3174885"/>
        <a:ext cx="1775198" cy="842046"/>
      </dsp:txXfrm>
    </dsp:sp>
    <dsp:sp modelId="{5B0182EB-9FBE-4620-BD26-4190A7CC901F}">
      <dsp:nvSpPr>
        <dsp:cNvPr id="0" name=""/>
        <dsp:cNvSpPr/>
      </dsp:nvSpPr>
      <dsp:spPr>
        <a:xfrm>
          <a:off x="1098558" y="3129332"/>
          <a:ext cx="1866304" cy="933152"/>
        </a:xfrm>
        <a:prstGeom prst="roundRect">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Evaluación de la alternativa</a:t>
          </a:r>
          <a:endParaRPr lang="es-EC" sz="1300" kern="1200" dirty="0"/>
        </a:p>
      </dsp:txBody>
      <dsp:txXfrm>
        <a:off x="1144111" y="3174885"/>
        <a:ext cx="1775198" cy="842046"/>
      </dsp:txXfrm>
    </dsp:sp>
    <dsp:sp modelId="{47FED871-3B0C-4895-8170-F56016C5A6B8}">
      <dsp:nvSpPr>
        <dsp:cNvPr id="0" name=""/>
        <dsp:cNvSpPr/>
      </dsp:nvSpPr>
      <dsp:spPr>
        <a:xfrm>
          <a:off x="470456" y="1196235"/>
          <a:ext cx="1866304" cy="933152"/>
        </a:xfrm>
        <a:prstGeom prst="roundRect">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Control</a:t>
          </a:r>
          <a:endParaRPr lang="es-EC" sz="1300" kern="1200" dirty="0"/>
        </a:p>
      </dsp:txBody>
      <dsp:txXfrm>
        <a:off x="516009" y="1241788"/>
        <a:ext cx="1775198" cy="8420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866C5-92C2-484A-ABAE-179BAEF3E513}">
      <dsp:nvSpPr>
        <dsp:cNvPr id="0" name=""/>
        <dsp:cNvSpPr/>
      </dsp:nvSpPr>
      <dsp:spPr>
        <a:xfrm>
          <a:off x="3060582" y="2048526"/>
          <a:ext cx="2503754" cy="2503754"/>
        </a:xfrm>
        <a:prstGeom prst="gear9">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C" sz="1100" b="1" kern="1200" smtClean="0">
              <a:solidFill>
                <a:schemeClr val="tx1"/>
              </a:solidFill>
            </a:rPr>
            <a:t>Normas, Técnicas y </a:t>
          </a:r>
          <a:r>
            <a:rPr lang="es-EC" sz="1200" b="1" kern="1200" smtClean="0">
              <a:solidFill>
                <a:schemeClr val="tx1"/>
              </a:solidFill>
            </a:rPr>
            <a:t>Procedimientos</a:t>
          </a:r>
          <a:endParaRPr lang="es-EC" sz="1100" b="1" kern="1200" dirty="0">
            <a:solidFill>
              <a:schemeClr val="tx1"/>
            </a:solidFill>
          </a:endParaRPr>
        </a:p>
      </dsp:txBody>
      <dsp:txXfrm>
        <a:off x="3563948" y="2635018"/>
        <a:ext cx="1497022" cy="1286982"/>
      </dsp:txXfrm>
    </dsp:sp>
    <dsp:sp modelId="{96DDC79F-7A0D-414E-8A5B-32392D775AC3}">
      <dsp:nvSpPr>
        <dsp:cNvPr id="0" name=""/>
        <dsp:cNvSpPr/>
      </dsp:nvSpPr>
      <dsp:spPr>
        <a:xfrm>
          <a:off x="1603852" y="1456729"/>
          <a:ext cx="1820912" cy="1820912"/>
        </a:xfrm>
        <a:prstGeom prst="gear6">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b="1" kern="1200" dirty="0" smtClean="0">
              <a:solidFill>
                <a:schemeClr val="tx1"/>
              </a:solidFill>
            </a:rPr>
            <a:t>Ingresos y Gastos</a:t>
          </a:r>
          <a:endParaRPr lang="es-EC" sz="1200" b="1" kern="1200" dirty="0">
            <a:solidFill>
              <a:schemeClr val="tx1"/>
            </a:solidFill>
          </a:endParaRPr>
        </a:p>
      </dsp:txBody>
      <dsp:txXfrm>
        <a:off x="2062272" y="1917920"/>
        <a:ext cx="904072" cy="898530"/>
      </dsp:txXfrm>
    </dsp:sp>
    <dsp:sp modelId="{85124935-06F8-4D45-BB9B-C15A21FF625B}">
      <dsp:nvSpPr>
        <dsp:cNvPr id="0" name=""/>
        <dsp:cNvSpPr/>
      </dsp:nvSpPr>
      <dsp:spPr>
        <a:xfrm rot="20700000">
          <a:off x="2600412" y="200486"/>
          <a:ext cx="1784122" cy="1784122"/>
        </a:xfrm>
        <a:prstGeom prst="gear6">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b="1" kern="1200" dirty="0" smtClean="0">
              <a:solidFill>
                <a:schemeClr val="tx1"/>
              </a:solidFill>
            </a:rPr>
            <a:t>PRESUPUESTO </a:t>
          </a:r>
          <a:endParaRPr lang="es-EC" sz="1000" b="1" kern="1200" dirty="0">
            <a:solidFill>
              <a:schemeClr val="tx1"/>
            </a:solidFill>
          </a:endParaRPr>
        </a:p>
      </dsp:txBody>
      <dsp:txXfrm rot="-20700000">
        <a:off x="2991722" y="591796"/>
        <a:ext cx="1001501" cy="1001501"/>
      </dsp:txXfrm>
    </dsp:sp>
    <dsp:sp modelId="{969B5B1B-F300-4AEF-B60B-3828A644D1C0}">
      <dsp:nvSpPr>
        <dsp:cNvPr id="0" name=""/>
        <dsp:cNvSpPr/>
      </dsp:nvSpPr>
      <dsp:spPr>
        <a:xfrm>
          <a:off x="2872005" y="1668466"/>
          <a:ext cx="3204805" cy="3204805"/>
        </a:xfrm>
        <a:prstGeom prst="circularArrow">
          <a:avLst>
            <a:gd name="adj1" fmla="val 4688"/>
            <a:gd name="adj2" fmla="val 299029"/>
            <a:gd name="adj3" fmla="val 2524114"/>
            <a:gd name="adj4" fmla="val 15844260"/>
            <a:gd name="adj5" fmla="val 5469"/>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88147DF-4D40-4C14-BE3C-87EE279F4329}">
      <dsp:nvSpPr>
        <dsp:cNvPr id="0" name=""/>
        <dsp:cNvSpPr/>
      </dsp:nvSpPr>
      <dsp:spPr>
        <a:xfrm>
          <a:off x="1281372" y="1052294"/>
          <a:ext cx="2328491" cy="2328491"/>
        </a:xfrm>
        <a:prstGeom prst="leftCircularArrow">
          <a:avLst>
            <a:gd name="adj1" fmla="val 6452"/>
            <a:gd name="adj2" fmla="val 429999"/>
            <a:gd name="adj3" fmla="val 10489124"/>
            <a:gd name="adj4" fmla="val 14837806"/>
            <a:gd name="adj5" fmla="val 7527"/>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35DC6C2-8D54-4FAB-8790-372018256FBB}">
      <dsp:nvSpPr>
        <dsp:cNvPr id="0" name=""/>
        <dsp:cNvSpPr/>
      </dsp:nvSpPr>
      <dsp:spPr>
        <a:xfrm>
          <a:off x="2211063" y="-191839"/>
          <a:ext cx="2510582" cy="2510582"/>
        </a:xfrm>
        <a:prstGeom prst="circularArrow">
          <a:avLst>
            <a:gd name="adj1" fmla="val 5984"/>
            <a:gd name="adj2" fmla="val 394124"/>
            <a:gd name="adj3" fmla="val 13313824"/>
            <a:gd name="adj4" fmla="val 10508221"/>
            <a:gd name="adj5" fmla="val 6981"/>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83891-83C5-4CD2-89EE-4D6243E40F97}">
      <dsp:nvSpPr>
        <dsp:cNvPr id="0" name=""/>
        <dsp:cNvSpPr/>
      </dsp:nvSpPr>
      <dsp:spPr>
        <a:xfrm>
          <a:off x="0" y="0"/>
          <a:ext cx="5406312" cy="2233448"/>
        </a:xfrm>
        <a:prstGeom prst="roundRect">
          <a:avLst>
            <a:gd name="adj" fmla="val 10000"/>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1" kern="1200" dirty="0" smtClean="0">
              <a:solidFill>
                <a:schemeClr val="tx1"/>
              </a:solidFill>
            </a:rPr>
            <a:t>La Dirección distrital no contaba con los datos del POA 2015, solo contaba con la ejecución presupuestaria del año 2015; se pudo evidenciar que en los años subsiguientes esta dependencia empezó a llevar un control independiente del POA lo que le permite vincular con la planificación estratégica.</a:t>
          </a:r>
          <a:endParaRPr lang="es-EC" sz="1400" b="1" kern="1200" dirty="0">
            <a:solidFill>
              <a:schemeClr val="tx1"/>
            </a:solidFill>
          </a:endParaRPr>
        </a:p>
      </dsp:txBody>
      <dsp:txXfrm>
        <a:off x="65415" y="65415"/>
        <a:ext cx="3097870" cy="2102618"/>
      </dsp:txXfrm>
    </dsp:sp>
    <dsp:sp modelId="{838F5313-F656-413C-8B34-EF53F9258077}">
      <dsp:nvSpPr>
        <dsp:cNvPr id="0" name=""/>
        <dsp:cNvSpPr/>
      </dsp:nvSpPr>
      <dsp:spPr>
        <a:xfrm>
          <a:off x="954055" y="2729770"/>
          <a:ext cx="5406312" cy="2233448"/>
        </a:xfrm>
        <a:prstGeom prst="roundRect">
          <a:avLst>
            <a:gd name="adj" fmla="val 10000"/>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just" defTabSz="622300">
            <a:lnSpc>
              <a:spcPct val="90000"/>
            </a:lnSpc>
            <a:spcBef>
              <a:spcPct val="0"/>
            </a:spcBef>
            <a:spcAft>
              <a:spcPct val="35000"/>
            </a:spcAft>
          </a:pPr>
          <a:r>
            <a:rPr lang="es-EC" sz="1400" b="1" kern="1200" dirty="0" smtClean="0">
              <a:solidFill>
                <a:schemeClr val="tx1"/>
              </a:solidFill>
            </a:rPr>
            <a:t>No se pudo evidenciar que exista un herramienta en la que se articulen tanto la parte de planificación estratégica, el POA, y la ejecución presupuestaria. por lo que no se garantizas que las necesidades reales de las Instituciones Educativas pertenecientes a la Dirección Distrital 17D05 Norte, lo que conlleva a que no tenga una gestión eficiente.</a:t>
          </a:r>
          <a:endParaRPr lang="es-EC" sz="1400" kern="1200" dirty="0">
            <a:solidFill>
              <a:schemeClr val="tx1"/>
            </a:solidFill>
          </a:endParaRPr>
        </a:p>
      </dsp:txBody>
      <dsp:txXfrm>
        <a:off x="1019470" y="2795185"/>
        <a:ext cx="2869686" cy="2102618"/>
      </dsp:txXfrm>
    </dsp:sp>
    <dsp:sp modelId="{0791F908-E41C-4CDA-ABEF-9A663D1CD539}">
      <dsp:nvSpPr>
        <dsp:cNvPr id="0" name=""/>
        <dsp:cNvSpPr/>
      </dsp:nvSpPr>
      <dsp:spPr>
        <a:xfrm>
          <a:off x="3954571" y="1755738"/>
          <a:ext cx="1451741" cy="1451741"/>
        </a:xfrm>
        <a:prstGeom prst="downArrow">
          <a:avLst>
            <a:gd name="adj1" fmla="val 55000"/>
            <a:gd name="adj2" fmla="val 45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endParaRPr lang="es-EC" sz="1200" kern="1200"/>
        </a:p>
      </dsp:txBody>
      <dsp:txXfrm>
        <a:off x="4281213" y="1755738"/>
        <a:ext cx="798457" cy="10924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71C35-0D5A-4292-9F4B-86D72ED02752}">
      <dsp:nvSpPr>
        <dsp:cNvPr id="0" name=""/>
        <dsp:cNvSpPr/>
      </dsp:nvSpPr>
      <dsp:spPr>
        <a:xfrm>
          <a:off x="0" y="1204800"/>
          <a:ext cx="6360368" cy="2409601"/>
        </a:xfrm>
        <a:prstGeom prst="roundRect">
          <a:avLst>
            <a:gd name="adj" fmla="val 10000"/>
          </a:avLst>
        </a:prstGeom>
        <a:solidFill>
          <a:srgbClr val="AFDC7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lvl="0" algn="just" defTabSz="800100">
            <a:lnSpc>
              <a:spcPct val="90000"/>
            </a:lnSpc>
            <a:spcBef>
              <a:spcPct val="0"/>
            </a:spcBef>
            <a:spcAft>
              <a:spcPct val="35000"/>
            </a:spcAft>
          </a:pPr>
          <a:r>
            <a:rPr lang="es-EC" sz="1800" b="1" kern="1200" dirty="0" smtClean="0">
              <a:solidFill>
                <a:schemeClr val="tx1"/>
              </a:solidFill>
            </a:rPr>
            <a:t>Acorde con la normativa legal vigente, la cual establece como deber primordial de las entidades que conforman el sector público, garantizar el derechos de un servicio de calidad y gratuidad y el libre acceso a la Educación, para lo cual el establecer herramientas que ayuden a la distribución equitativa y eficiente de los cursos, mejorará sustancialmente el fututo de nuestro País</a:t>
          </a:r>
          <a:endParaRPr lang="es-EC" sz="1800" b="1" kern="1200" dirty="0">
            <a:solidFill>
              <a:schemeClr val="tx1"/>
            </a:solidFill>
          </a:endParaRPr>
        </a:p>
      </dsp:txBody>
      <dsp:txXfrm>
        <a:off x="70575" y="1275375"/>
        <a:ext cx="6219218" cy="226845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08C83B6-3D7E-4EEF-A543-BC45778125FC}" type="datetimeFigureOut">
              <a:rPr lang="es-ES"/>
              <a:pPr>
                <a:defRPr/>
              </a:pPr>
              <a:t>26/09/2018</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3796FA8-0069-4478-A2D6-79E964A88A4F}" type="slidenum">
              <a:rPr lang="es-ES"/>
              <a:pPr>
                <a:defRPr/>
              </a:pPr>
              <a:t>‹Nº›</a:t>
            </a:fld>
            <a:endParaRPr lang="es-ES"/>
          </a:p>
        </p:txBody>
      </p:sp>
    </p:spTree>
    <p:extLst>
      <p:ext uri="{BB962C8B-B14F-4D97-AF65-F5344CB8AC3E}">
        <p14:creationId xmlns:p14="http://schemas.microsoft.com/office/powerpoint/2010/main" val="75533455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1.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50228" name="CorelDRAW" r:id="rId3" imgW="9168480" imgH="5375520" progId="">
                  <p:embed/>
                </p:oleObj>
              </mc:Choice>
              <mc:Fallback>
                <p:oleObj name="CorelDRAW" r:id="rId3" imgW="9168480" imgH="5375520" progId="">
                  <p:embed/>
                  <p:pic>
                    <p:nvPicPr>
                      <p:cNvPr id="0"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4"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defRPr/>
            </a:pPr>
            <a:endParaRPr lang="es-ES" sz="1400"/>
          </a:p>
        </p:txBody>
      </p:sp>
      <p:sp>
        <p:nvSpPr>
          <p:cNvPr id="5"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pPr>
              <a:defRPr/>
            </a:pPr>
            <a:endParaRPr lang="es-ES" sz="1400"/>
          </a:p>
        </p:txBody>
      </p:sp>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53975" y="153988"/>
            <a:ext cx="3059113"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5"/>
            <a:ext cx="9144000" cy="1065213"/>
          </a:xfrm>
          <a:prstGeom prst="rect">
            <a:avLst/>
          </a:prstGeom>
          <a:noFill/>
          <a:ln w="9525">
            <a:solidFill>
              <a:schemeClr val="tx1"/>
            </a:solid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357188" y="1428750"/>
            <a:ext cx="2286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4786313" y="4305306"/>
            <a:ext cx="17145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a:p>
            <a:pPr algn="ctr" eaLnBrk="0" hangingPunct="0">
              <a:defRPr/>
            </a:pPr>
            <a:r>
              <a:rPr lang="es-ES" sz="1400" b="1" dirty="0">
                <a:effectLst>
                  <a:outerShdw blurRad="38100" dist="38100" dir="2700000" algn="tl">
                    <a:srgbClr val="000000">
                      <a:alpha val="43137"/>
                    </a:srgbClr>
                  </a:outerShdw>
                </a:effectLst>
                <a:latin typeface="Albertus" pitchFamily="34" charset="0"/>
              </a:rPr>
              <a:t>PRODUCTOS</a:t>
            </a:r>
          </a:p>
          <a:p>
            <a:pPr algn="ctr" eaLnBrk="0" hangingPunct="0">
              <a:defRPr/>
            </a:pPr>
            <a:endParaRPr lang="es-ES" sz="1400" b="1" dirty="0">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2714625" y="5000625"/>
            <a:ext cx="56388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a:defRPr/>
            </a:pPr>
            <a:endParaRPr lang="es-ES" sz="1400" b="1" dirty="0">
              <a:solidFill>
                <a:schemeClr val="bg1"/>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2857488" y="785794"/>
            <a:ext cx="5572164"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hangingPunct="0">
              <a:buFont typeface="Wingdings" pitchFamily="2" charset="2"/>
              <a:buNone/>
              <a:defRPr/>
            </a:pPr>
            <a:endParaRPr lang="es-ES" sz="1600" b="1" dirty="0">
              <a:solidFill>
                <a:schemeClr val="tx1"/>
              </a:solidFill>
              <a:latin typeface="Albertus"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a:defRPr/>
            </a:pPr>
            <a:endParaRPr lang="es-ES"/>
          </a:p>
        </p:txBody>
      </p:sp>
      <p:sp>
        <p:nvSpPr>
          <p:cNvPr id="1047" name="Line 23"/>
          <p:cNvSpPr>
            <a:spLocks noChangeShapeType="1"/>
          </p:cNvSpPr>
          <p:nvPr userDrawn="1"/>
        </p:nvSpPr>
        <p:spPr bwMode="auto">
          <a:xfrm rot="10800000" flipH="1">
            <a:off x="25400" y="6235700"/>
            <a:ext cx="6659563" cy="0"/>
          </a:xfrm>
          <a:prstGeom prst="line">
            <a:avLst/>
          </a:prstGeom>
          <a:noFill/>
          <a:ln w="38100">
            <a:solidFill>
              <a:srgbClr val="FF0000"/>
            </a:solidFill>
            <a:round/>
            <a:headEnd/>
            <a:tailEnd/>
          </a:ln>
          <a:effectLst/>
        </p:spPr>
        <p:txBody>
          <a:bodyPr/>
          <a:lstStyle/>
          <a:p>
            <a:pPr>
              <a:defRPr/>
            </a:pPr>
            <a:endParaRPr lang="es-ES"/>
          </a:p>
        </p:txBody>
      </p:sp>
      <p:sp>
        <p:nvSpPr>
          <p:cNvPr id="1048" name="Line 24"/>
          <p:cNvSpPr>
            <a:spLocks noChangeShapeType="1"/>
          </p:cNvSpPr>
          <p:nvPr userDrawn="1"/>
        </p:nvSpPr>
        <p:spPr bwMode="auto">
          <a:xfrm rot="10800000" flipH="1">
            <a:off x="25400" y="6283325"/>
            <a:ext cx="6659563" cy="0"/>
          </a:xfrm>
          <a:prstGeom prst="line">
            <a:avLst/>
          </a:prstGeom>
          <a:noFill/>
          <a:ln w="38100">
            <a:solidFill>
              <a:srgbClr val="006600"/>
            </a:solidFill>
            <a:round/>
            <a:headEnd/>
            <a:tailEnd/>
          </a:ln>
          <a:effectLst/>
        </p:spPr>
        <p:txBody>
          <a:bodyPr/>
          <a:lstStyle/>
          <a:p>
            <a:pPr>
              <a:defRPr/>
            </a:pPr>
            <a:endParaRPr lang="es-ES"/>
          </a:p>
        </p:txBody>
      </p:sp>
      <p:pic>
        <p:nvPicPr>
          <p:cNvPr id="6150" name="Picture 25" descr="LOGO-OFICIAL-transparente"/>
          <p:cNvPicPr>
            <a:picLocks noChangeAspect="1" noChangeArrowheads="1"/>
          </p:cNvPicPr>
          <p:nvPr userDrawn="1"/>
        </p:nvPicPr>
        <p:blipFill>
          <a:blip r:embed="rId14" cstate="print"/>
          <a:srcRect/>
          <a:stretch>
            <a:fillRect/>
          </a:stretch>
        </p:blipFill>
        <p:spPr bwMode="auto">
          <a:xfrm>
            <a:off x="6443663" y="5876925"/>
            <a:ext cx="2700337" cy="7858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04" r:id="rId1"/>
    <p:sldLayoutId id="2147483994" r:id="rId2"/>
    <p:sldLayoutId id="2147483995" r:id="rId3"/>
    <p:sldLayoutId id="2147483996" r:id="rId4"/>
    <p:sldLayoutId id="2147483997" r:id="rId5"/>
    <p:sldLayoutId id="2147483998" r:id="rId6"/>
    <p:sldLayoutId id="2147484005" r:id="rId7"/>
    <p:sldLayoutId id="2147483999" r:id="rId8"/>
    <p:sldLayoutId id="2147484000" r:id="rId9"/>
    <p:sldLayoutId id="2147484001" r:id="rId10"/>
    <p:sldLayoutId id="2147484002" r:id="rId11"/>
    <p:sldLayoutId id="2147484003" r:id="rId12"/>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PROPUESTA/POA%202018%2017D05%2004-01-2018%20Consol.xls" TargetMode="Externa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txBox="1">
            <a:spLocks noChangeArrowheads="1"/>
          </p:cNvSpPr>
          <p:nvPr/>
        </p:nvSpPr>
        <p:spPr bwMode="auto">
          <a:xfrm>
            <a:off x="1428750" y="1644650"/>
            <a:ext cx="7286625" cy="1497013"/>
          </a:xfrm>
          <a:prstGeom prst="rect">
            <a:avLst/>
          </a:prstGeom>
          <a:solidFill>
            <a:srgbClr val="CCFF99"/>
          </a:solidFill>
          <a:ln w="9525">
            <a:noFill/>
            <a:miter lim="800000"/>
            <a:headEnd/>
            <a:tailEnd/>
          </a:ln>
        </p:spPr>
        <p:txBody>
          <a:bodyPr/>
          <a:lstStyle/>
          <a:p>
            <a:pPr algn="ctr" eaLnBrk="0" hangingPunct="0"/>
            <a:r>
              <a:rPr lang="es-EC" sz="2000" b="1" dirty="0">
                <a:solidFill>
                  <a:srgbClr val="000000"/>
                </a:solidFill>
                <a:latin typeface="+mj-lt"/>
              </a:rPr>
              <a:t>ANÁLISIS DE LA EJECUCIÓN PRESUPUESTARIA CON RESPECTO AL CUMPLIMIENTO DE OBJETIVOS DE LA DIRECCIÓN DISTRITAL 17D05 NORTE Y SUS PARROQUIAS DEL MINISTERIO DE EDUCACIÓN</a:t>
            </a:r>
            <a:endParaRPr lang="es-ES_tradnl" sz="2000" b="1" dirty="0">
              <a:solidFill>
                <a:srgbClr val="000000"/>
              </a:solidFill>
              <a:latin typeface="+mj-lt"/>
            </a:endParaRPr>
          </a:p>
        </p:txBody>
      </p:sp>
      <p:sp>
        <p:nvSpPr>
          <p:cNvPr id="8195" name="Rectangle 2"/>
          <p:cNvSpPr txBox="1">
            <a:spLocks noChangeArrowheads="1"/>
          </p:cNvSpPr>
          <p:nvPr/>
        </p:nvSpPr>
        <p:spPr bwMode="auto">
          <a:xfrm>
            <a:off x="1476375" y="3573463"/>
            <a:ext cx="7286625" cy="1584325"/>
          </a:xfrm>
          <a:prstGeom prst="rect">
            <a:avLst/>
          </a:prstGeom>
          <a:noFill/>
          <a:ln w="9525">
            <a:noFill/>
            <a:miter lim="800000"/>
            <a:headEnd/>
            <a:tailEnd/>
          </a:ln>
        </p:spPr>
        <p:txBody>
          <a:bodyPr/>
          <a:lstStyle/>
          <a:p>
            <a:pPr algn="ctr" eaLnBrk="0" hangingPunct="0"/>
            <a:r>
              <a:rPr lang="es-ES_tradnl" sz="2000" b="1" dirty="0">
                <a:solidFill>
                  <a:srgbClr val="000000"/>
                </a:solidFill>
                <a:latin typeface="+mj-lt"/>
              </a:rPr>
              <a:t>Proyecto de Tesis previa a la obtención del título de:</a:t>
            </a:r>
          </a:p>
          <a:p>
            <a:pPr algn="ctr" eaLnBrk="0" hangingPunct="0"/>
            <a:r>
              <a:rPr lang="es-ES_tradnl" sz="2000" b="1" dirty="0" smtClean="0">
                <a:solidFill>
                  <a:srgbClr val="000000"/>
                </a:solidFill>
                <a:latin typeface="+mj-lt"/>
              </a:rPr>
              <a:t>Administrador</a:t>
            </a:r>
          </a:p>
          <a:p>
            <a:pPr algn="ctr" eaLnBrk="0" hangingPunct="0"/>
            <a:endParaRPr lang="es-ES_tradnl" sz="2000" b="1" dirty="0">
              <a:solidFill>
                <a:srgbClr val="000000"/>
              </a:solidFill>
              <a:latin typeface="+mj-lt"/>
            </a:endParaRPr>
          </a:p>
          <a:p>
            <a:pPr algn="ctr" eaLnBrk="0" hangingPunct="0"/>
            <a:r>
              <a:rPr lang="es-ES_tradnl" sz="2000" b="1" dirty="0" smtClean="0">
                <a:solidFill>
                  <a:srgbClr val="000000"/>
                </a:solidFill>
                <a:latin typeface="+mj-lt"/>
              </a:rPr>
              <a:t>Autor</a:t>
            </a:r>
            <a:r>
              <a:rPr lang="es-ES_tradnl" sz="2000" b="1" dirty="0">
                <a:solidFill>
                  <a:srgbClr val="000000"/>
                </a:solidFill>
                <a:latin typeface="+mj-lt"/>
              </a:rPr>
              <a:t>: </a:t>
            </a:r>
            <a:r>
              <a:rPr lang="es-ES_tradnl" sz="2000" b="1" dirty="0" smtClean="0">
                <a:solidFill>
                  <a:srgbClr val="000000"/>
                </a:solidFill>
                <a:latin typeface="+mj-lt"/>
              </a:rPr>
              <a:t>Uribe, Milton Alonso</a:t>
            </a:r>
          </a:p>
          <a:p>
            <a:pPr algn="ctr" eaLnBrk="0" hangingPunct="0"/>
            <a:r>
              <a:rPr lang="es-ES_tradnl" sz="2000" b="1" dirty="0" smtClean="0">
                <a:solidFill>
                  <a:srgbClr val="000000"/>
                </a:solidFill>
                <a:latin typeface="+mj-lt"/>
              </a:rPr>
              <a:t>Tutor: Ing. Narváez Navarro, Vera Lucía</a:t>
            </a:r>
            <a:endParaRPr lang="es-ES_tradnl" sz="2000" b="1" dirty="0">
              <a:solidFill>
                <a:srgbClr val="000000"/>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86411" y="188913"/>
            <a:ext cx="1957590"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2" name="Imagen 1"/>
          <p:cNvPicPr>
            <a:picLocks noChangeAspect="1"/>
          </p:cNvPicPr>
          <p:nvPr/>
        </p:nvPicPr>
        <p:blipFill>
          <a:blip r:embed="rId2"/>
          <a:stretch>
            <a:fillRect/>
          </a:stretch>
        </p:blipFill>
        <p:spPr>
          <a:xfrm>
            <a:off x="539552" y="1034999"/>
            <a:ext cx="8313063" cy="4914281"/>
          </a:xfrm>
          <a:prstGeom prst="rect">
            <a:avLst/>
          </a:prstGeom>
        </p:spPr>
      </p:pic>
      <p:sp>
        <p:nvSpPr>
          <p:cNvPr id="8" name="CuadroTexto 7"/>
          <p:cNvSpPr txBox="1"/>
          <p:nvPr/>
        </p:nvSpPr>
        <p:spPr>
          <a:xfrm>
            <a:off x="1020641" y="682836"/>
            <a:ext cx="3353554" cy="307777"/>
          </a:xfrm>
          <a:prstGeom prst="rect">
            <a:avLst/>
          </a:prstGeom>
          <a:noFill/>
        </p:spPr>
        <p:txBody>
          <a:bodyPr wrap="square" rtlCol="0">
            <a:spAutoFit/>
          </a:bodyPr>
          <a:lstStyle/>
          <a:p>
            <a:r>
              <a:rPr lang="es-EC" sz="1400" b="1" dirty="0"/>
              <a:t>Objetivos Nacionales de Desarrollo</a:t>
            </a:r>
          </a:p>
        </p:txBody>
      </p:sp>
    </p:spTree>
    <p:extLst>
      <p:ext uri="{BB962C8B-B14F-4D97-AF65-F5344CB8AC3E}">
        <p14:creationId xmlns:p14="http://schemas.microsoft.com/office/powerpoint/2010/main" val="1071339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6" name="Imagen 5"/>
          <p:cNvPicPr>
            <a:picLocks noChangeAspect="1"/>
          </p:cNvPicPr>
          <p:nvPr/>
        </p:nvPicPr>
        <p:blipFill>
          <a:blip r:embed="rId2"/>
          <a:stretch>
            <a:fillRect/>
          </a:stretch>
        </p:blipFill>
        <p:spPr>
          <a:xfrm>
            <a:off x="899592" y="1412776"/>
            <a:ext cx="5304061" cy="4728427"/>
          </a:xfrm>
          <a:prstGeom prst="rect">
            <a:avLst/>
          </a:prstGeom>
        </p:spPr>
      </p:pic>
      <p:sp>
        <p:nvSpPr>
          <p:cNvPr id="8" name="CuadroTexto 7"/>
          <p:cNvSpPr txBox="1"/>
          <p:nvPr/>
        </p:nvSpPr>
        <p:spPr>
          <a:xfrm>
            <a:off x="5940152" y="812611"/>
            <a:ext cx="2880320" cy="1200329"/>
          </a:xfrm>
          <a:prstGeom prst="rect">
            <a:avLst/>
          </a:prstGeom>
          <a:noFill/>
        </p:spPr>
        <p:txBody>
          <a:bodyPr wrap="square" rtlCol="0">
            <a:spAutoFit/>
          </a:bodyPr>
          <a:lstStyle/>
          <a:p>
            <a:r>
              <a:rPr lang="es-EC" b="1" dirty="0"/>
              <a:t>S</a:t>
            </a:r>
            <a:r>
              <a:rPr lang="es-EC" b="1" dirty="0" smtClean="0"/>
              <a:t>istemas que integran </a:t>
            </a:r>
            <a:r>
              <a:rPr lang="es-EC" b="1" dirty="0"/>
              <a:t>las </a:t>
            </a:r>
            <a:r>
              <a:rPr lang="es-EC" b="1" dirty="0" smtClean="0"/>
              <a:t>Herramientas </a:t>
            </a:r>
            <a:r>
              <a:rPr lang="es-EC" b="1" dirty="0"/>
              <a:t>Sistema Nacional de Información</a:t>
            </a:r>
            <a:endParaRPr lang="es-EC" dirty="0"/>
          </a:p>
        </p:txBody>
      </p:sp>
    </p:spTree>
    <p:extLst>
      <p:ext uri="{BB962C8B-B14F-4D97-AF65-F5344CB8AC3E}">
        <p14:creationId xmlns:p14="http://schemas.microsoft.com/office/powerpoint/2010/main" val="13513331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74430" y="1176665"/>
            <a:ext cx="2864576" cy="523220"/>
          </a:xfrm>
          <a:prstGeom prst="rect">
            <a:avLst/>
          </a:prstGeom>
          <a:noFill/>
        </p:spPr>
        <p:txBody>
          <a:bodyPr wrap="square" rtlCol="0">
            <a:spAutoFit/>
          </a:bodyPr>
          <a:lstStyle/>
          <a:p>
            <a:r>
              <a:rPr lang="es-EC" sz="1400" b="1" dirty="0"/>
              <a:t>La nueva normativa busca normar y vincular los sistemas</a:t>
            </a:r>
            <a:r>
              <a:rPr lang="es-EC" sz="1400" b="1" dirty="0" smtClean="0"/>
              <a:t>:</a:t>
            </a:r>
            <a:endParaRPr lang="es-EC" sz="1400" b="1" dirty="0"/>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3" name="Imagen 2"/>
          <p:cNvPicPr>
            <a:picLocks noChangeAspect="1"/>
          </p:cNvPicPr>
          <p:nvPr/>
        </p:nvPicPr>
        <p:blipFill>
          <a:blip r:embed="rId2"/>
          <a:stretch>
            <a:fillRect/>
          </a:stretch>
        </p:blipFill>
        <p:spPr>
          <a:xfrm>
            <a:off x="1414462" y="2157412"/>
            <a:ext cx="6912473" cy="2783756"/>
          </a:xfrm>
          <a:prstGeom prst="rect">
            <a:avLst/>
          </a:prstGeom>
        </p:spPr>
      </p:pic>
    </p:spTree>
    <p:extLst>
      <p:ext uri="{BB962C8B-B14F-4D97-AF65-F5344CB8AC3E}">
        <p14:creationId xmlns:p14="http://schemas.microsoft.com/office/powerpoint/2010/main" val="4241411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620688"/>
            <a:ext cx="1712448" cy="307777"/>
          </a:xfrm>
          <a:prstGeom prst="rect">
            <a:avLst/>
          </a:prstGeom>
          <a:noFill/>
        </p:spPr>
        <p:txBody>
          <a:bodyPr wrap="square" rtlCol="0">
            <a:spAutoFit/>
          </a:bodyPr>
          <a:lstStyle/>
          <a:p>
            <a:r>
              <a:rPr lang="es-EC" sz="1400" b="1" dirty="0" smtClean="0"/>
              <a:t>Principios</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6" name="Imagen 5"/>
          <p:cNvPicPr>
            <a:picLocks noChangeAspect="1"/>
          </p:cNvPicPr>
          <p:nvPr/>
        </p:nvPicPr>
        <p:blipFill>
          <a:blip r:embed="rId2"/>
          <a:stretch>
            <a:fillRect/>
          </a:stretch>
        </p:blipFill>
        <p:spPr>
          <a:xfrm>
            <a:off x="1059352" y="1159049"/>
            <a:ext cx="7389740" cy="4574207"/>
          </a:xfrm>
          <a:prstGeom prst="rect">
            <a:avLst/>
          </a:prstGeom>
        </p:spPr>
      </p:pic>
    </p:spTree>
    <p:extLst>
      <p:ext uri="{BB962C8B-B14F-4D97-AF65-F5344CB8AC3E}">
        <p14:creationId xmlns:p14="http://schemas.microsoft.com/office/powerpoint/2010/main" val="1777005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620688"/>
            <a:ext cx="2216504" cy="307777"/>
          </a:xfrm>
          <a:prstGeom prst="rect">
            <a:avLst/>
          </a:prstGeom>
          <a:noFill/>
        </p:spPr>
        <p:txBody>
          <a:bodyPr wrap="square" rtlCol="0">
            <a:spAutoFit/>
          </a:bodyPr>
          <a:lstStyle/>
          <a:p>
            <a:r>
              <a:rPr lang="es-EC" sz="1400" b="1" dirty="0" smtClean="0"/>
              <a:t>Planes institucionales</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3" name="Imagen 2"/>
          <p:cNvPicPr>
            <a:picLocks noChangeAspect="1"/>
          </p:cNvPicPr>
          <p:nvPr/>
        </p:nvPicPr>
        <p:blipFill>
          <a:blip r:embed="rId2"/>
          <a:stretch>
            <a:fillRect/>
          </a:stretch>
        </p:blipFill>
        <p:spPr>
          <a:xfrm>
            <a:off x="467544" y="1150913"/>
            <a:ext cx="8280920" cy="4359637"/>
          </a:xfrm>
          <a:prstGeom prst="rect">
            <a:avLst/>
          </a:prstGeom>
        </p:spPr>
      </p:pic>
    </p:spTree>
    <p:extLst>
      <p:ext uri="{BB962C8B-B14F-4D97-AF65-F5344CB8AC3E}">
        <p14:creationId xmlns:p14="http://schemas.microsoft.com/office/powerpoint/2010/main" val="30637863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719138"/>
            <a:ext cx="2216504" cy="523220"/>
          </a:xfrm>
          <a:prstGeom prst="rect">
            <a:avLst/>
          </a:prstGeom>
          <a:noFill/>
        </p:spPr>
        <p:txBody>
          <a:bodyPr wrap="square" rtlCol="0">
            <a:spAutoFit/>
          </a:bodyPr>
          <a:lstStyle/>
          <a:p>
            <a:r>
              <a:rPr lang="es-EC" sz="1400" b="1" dirty="0"/>
              <a:t>Clasificación de los ingresos y egresos</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3" name="Imagen 2"/>
          <p:cNvPicPr>
            <a:picLocks noChangeAspect="1"/>
          </p:cNvPicPr>
          <p:nvPr/>
        </p:nvPicPr>
        <p:blipFill>
          <a:blip r:embed="rId2"/>
          <a:stretch>
            <a:fillRect/>
          </a:stretch>
        </p:blipFill>
        <p:spPr>
          <a:xfrm>
            <a:off x="2315686" y="1516966"/>
            <a:ext cx="6648802" cy="4310042"/>
          </a:xfrm>
          <a:prstGeom prst="rect">
            <a:avLst/>
          </a:prstGeom>
        </p:spPr>
      </p:pic>
    </p:spTree>
    <p:extLst>
      <p:ext uri="{BB962C8B-B14F-4D97-AF65-F5344CB8AC3E}">
        <p14:creationId xmlns:p14="http://schemas.microsoft.com/office/powerpoint/2010/main" val="1456610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p:cNvGraphicFramePr/>
          <p:nvPr>
            <p:extLst>
              <p:ext uri="{D42A27DB-BD31-4B8C-83A1-F6EECF244321}">
                <p14:modId xmlns:p14="http://schemas.microsoft.com/office/powerpoint/2010/main" val="4260795115"/>
              </p:ext>
            </p:extLst>
          </p:nvPr>
        </p:nvGraphicFramePr>
        <p:xfrm>
          <a:off x="1524000" y="908720"/>
          <a:ext cx="6576392" cy="4552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txBox="1">
            <a:spLocks noChangeArrowheads="1"/>
          </p:cNvSpPr>
          <p:nvPr/>
        </p:nvSpPr>
        <p:spPr>
          <a:xfrm>
            <a:off x="1043608" y="188640"/>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4"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CuadroTexto 4"/>
          <p:cNvSpPr txBox="1"/>
          <p:nvPr/>
        </p:nvSpPr>
        <p:spPr>
          <a:xfrm>
            <a:off x="1059352" y="719138"/>
            <a:ext cx="2216504" cy="307777"/>
          </a:xfrm>
          <a:prstGeom prst="rect">
            <a:avLst/>
          </a:prstGeom>
          <a:noFill/>
        </p:spPr>
        <p:txBody>
          <a:bodyPr wrap="square" rtlCol="0">
            <a:spAutoFit/>
          </a:bodyPr>
          <a:lstStyle/>
          <a:p>
            <a:r>
              <a:rPr lang="es-EC" sz="1400" b="1" dirty="0" smtClean="0">
                <a:latin typeface="+mj-lt"/>
                <a:cs typeface="Times New Roman" panose="02020603050405020304" pitchFamily="18" charset="0"/>
              </a:rPr>
              <a:t>Presupuesto</a:t>
            </a:r>
            <a:endParaRPr lang="es-EC" sz="1400" b="1" dirty="0">
              <a:latin typeface="+mj-lt"/>
              <a:cs typeface="Times New Roman" panose="02020603050405020304" pitchFamily="18" charset="0"/>
            </a:endParaRPr>
          </a:p>
        </p:txBody>
      </p:sp>
    </p:spTree>
    <p:extLst>
      <p:ext uri="{BB962C8B-B14F-4D97-AF65-F5344CB8AC3E}">
        <p14:creationId xmlns:p14="http://schemas.microsoft.com/office/powerpoint/2010/main" val="4487890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3" name="Imagen 2"/>
          <p:cNvPicPr>
            <a:picLocks noChangeAspect="1"/>
          </p:cNvPicPr>
          <p:nvPr/>
        </p:nvPicPr>
        <p:blipFill>
          <a:blip r:embed="rId2"/>
          <a:stretch>
            <a:fillRect/>
          </a:stretch>
        </p:blipFill>
        <p:spPr>
          <a:xfrm>
            <a:off x="395536" y="809626"/>
            <a:ext cx="6414472" cy="5368335"/>
          </a:xfrm>
          <a:prstGeom prst="rect">
            <a:avLst/>
          </a:prstGeom>
        </p:spPr>
      </p:pic>
      <p:sp>
        <p:nvSpPr>
          <p:cNvPr id="6" name="Flecha izquierda 5"/>
          <p:cNvSpPr/>
          <p:nvPr/>
        </p:nvSpPr>
        <p:spPr>
          <a:xfrm>
            <a:off x="7024669" y="2852936"/>
            <a:ext cx="1579779" cy="864095"/>
          </a:xfrm>
          <a:prstGeom prst="leftArrow">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400" b="1" dirty="0" smtClean="0"/>
          </a:p>
          <a:p>
            <a:pPr algn="ctr"/>
            <a:r>
              <a:rPr lang="es-EC" sz="1400" b="1" dirty="0" smtClean="0"/>
              <a:t>Principios del Presupuesto</a:t>
            </a:r>
            <a:endParaRPr lang="es-EC" sz="1400" b="1" dirty="0">
              <a:latin typeface="Times New Roman" panose="02020603050405020304" pitchFamily="18" charset="0"/>
              <a:cs typeface="Times New Roman" panose="02020603050405020304" pitchFamily="18" charset="0"/>
            </a:endParaRPr>
          </a:p>
          <a:p>
            <a:pPr algn="ctr"/>
            <a:endParaRPr lang="es-EC" dirty="0">
              <a:solidFill>
                <a:schemeClr val="tx1"/>
              </a:solidFill>
            </a:endParaRPr>
          </a:p>
        </p:txBody>
      </p:sp>
    </p:spTree>
    <p:extLst>
      <p:ext uri="{BB962C8B-B14F-4D97-AF65-F5344CB8AC3E}">
        <p14:creationId xmlns:p14="http://schemas.microsoft.com/office/powerpoint/2010/main" val="42353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6" name="Imagen 5"/>
          <p:cNvPicPr>
            <a:picLocks noChangeAspect="1"/>
          </p:cNvPicPr>
          <p:nvPr/>
        </p:nvPicPr>
        <p:blipFill>
          <a:blip r:embed="rId2"/>
          <a:stretch>
            <a:fillRect/>
          </a:stretch>
        </p:blipFill>
        <p:spPr>
          <a:xfrm>
            <a:off x="899592" y="1110410"/>
            <a:ext cx="5461134" cy="5069228"/>
          </a:xfrm>
          <a:prstGeom prst="rect">
            <a:avLst/>
          </a:prstGeom>
        </p:spPr>
      </p:pic>
      <p:sp>
        <p:nvSpPr>
          <p:cNvPr id="10" name="Flecha izquierda 9"/>
          <p:cNvSpPr/>
          <p:nvPr/>
        </p:nvSpPr>
        <p:spPr>
          <a:xfrm>
            <a:off x="6602413" y="2708920"/>
            <a:ext cx="1743564" cy="1008112"/>
          </a:xfrm>
          <a:prstGeom prst="leftArrow">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C" sz="1400" b="1" dirty="0" smtClean="0"/>
          </a:p>
          <a:p>
            <a:pPr algn="ctr"/>
            <a:r>
              <a:rPr lang="es-EC" sz="1400" b="1" dirty="0" smtClean="0"/>
              <a:t>Etapas del presupuesto</a:t>
            </a:r>
            <a:endParaRPr lang="es-EC" sz="1400" b="1" dirty="0">
              <a:latin typeface="Times New Roman" panose="02020603050405020304" pitchFamily="18" charset="0"/>
              <a:cs typeface="Times New Roman" panose="02020603050405020304" pitchFamily="18" charset="0"/>
            </a:endParaRPr>
          </a:p>
          <a:p>
            <a:pPr algn="ctr"/>
            <a:endParaRPr lang="es-EC" dirty="0">
              <a:solidFill>
                <a:schemeClr val="tx1"/>
              </a:solidFill>
            </a:endParaRPr>
          </a:p>
        </p:txBody>
      </p:sp>
    </p:spTree>
    <p:extLst>
      <p:ext uri="{BB962C8B-B14F-4D97-AF65-F5344CB8AC3E}">
        <p14:creationId xmlns:p14="http://schemas.microsoft.com/office/powerpoint/2010/main" val="3529176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888"/>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10" name="Flecha izquierda 9"/>
          <p:cNvSpPr/>
          <p:nvPr/>
        </p:nvSpPr>
        <p:spPr>
          <a:xfrm>
            <a:off x="7023338" y="2978950"/>
            <a:ext cx="1817625" cy="1404156"/>
          </a:xfrm>
          <a:prstGeom prst="leftArrow">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b="1" dirty="0" smtClean="0"/>
              <a:t>Categorías Programáticas</a:t>
            </a:r>
            <a:endParaRPr lang="es-EC" dirty="0">
              <a:solidFill>
                <a:schemeClr val="tx1"/>
              </a:solidFill>
            </a:endParaRPr>
          </a:p>
        </p:txBody>
      </p:sp>
      <p:pic>
        <p:nvPicPr>
          <p:cNvPr id="3" name="Imagen 2"/>
          <p:cNvPicPr>
            <a:picLocks noChangeAspect="1"/>
          </p:cNvPicPr>
          <p:nvPr/>
        </p:nvPicPr>
        <p:blipFill>
          <a:blip r:embed="rId2"/>
          <a:stretch>
            <a:fillRect/>
          </a:stretch>
        </p:blipFill>
        <p:spPr>
          <a:xfrm>
            <a:off x="585788" y="1412776"/>
            <a:ext cx="6434484" cy="4536504"/>
          </a:xfrm>
          <a:prstGeom prst="rect">
            <a:avLst/>
          </a:prstGeom>
        </p:spPr>
      </p:pic>
    </p:spTree>
    <p:extLst>
      <p:ext uri="{BB962C8B-B14F-4D97-AF65-F5344CB8AC3E}">
        <p14:creationId xmlns:p14="http://schemas.microsoft.com/office/powerpoint/2010/main" val="3092481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7" name="Rectangle 2"/>
          <p:cNvSpPr txBox="1">
            <a:spLocks noChangeArrowheads="1"/>
          </p:cNvSpPr>
          <p:nvPr/>
        </p:nvSpPr>
        <p:spPr>
          <a:xfrm>
            <a:off x="7092280" y="188913"/>
            <a:ext cx="2051721"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706220" y="1058812"/>
            <a:ext cx="7992887" cy="4896544"/>
          </a:xfrm>
          <a:prstGeom prst="rect">
            <a:avLst/>
          </a:prstGeom>
          <a:noFill/>
          <a:ln>
            <a:noFill/>
          </a:ln>
        </p:spPr>
      </p:pic>
      <p:sp>
        <p:nvSpPr>
          <p:cNvPr id="2" name="CuadroTexto 1"/>
          <p:cNvSpPr txBox="1"/>
          <p:nvPr/>
        </p:nvSpPr>
        <p:spPr>
          <a:xfrm>
            <a:off x="1059352" y="751035"/>
            <a:ext cx="3168352" cy="307777"/>
          </a:xfrm>
          <a:prstGeom prst="rect">
            <a:avLst/>
          </a:prstGeom>
          <a:noFill/>
        </p:spPr>
        <p:txBody>
          <a:bodyPr wrap="square" rtlCol="0">
            <a:spAutoFit/>
          </a:bodyPr>
          <a:lstStyle/>
          <a:p>
            <a:r>
              <a:rPr lang="es-EC" sz="1400" b="1" dirty="0" smtClean="0">
                <a:latin typeface="Times New Roman" panose="02020603050405020304" pitchFamily="18" charset="0"/>
                <a:cs typeface="Times New Roman" panose="02020603050405020304" pitchFamily="18" charset="0"/>
              </a:rPr>
              <a:t>Planteamiento del Problema</a:t>
            </a:r>
            <a:endParaRPr lang="es-EC" sz="1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1797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260896"/>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10" name="Flecha izquierda 9"/>
          <p:cNvSpPr/>
          <p:nvPr/>
        </p:nvSpPr>
        <p:spPr>
          <a:xfrm>
            <a:off x="7023338" y="2978950"/>
            <a:ext cx="1817625" cy="1404156"/>
          </a:xfrm>
          <a:prstGeom prst="leftArrow">
            <a:avLst/>
          </a:prstGeom>
          <a:ln>
            <a:solidFill>
              <a:srgbClr val="92D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s-EC" sz="1400" b="1" dirty="0" smtClean="0"/>
              <a:t>Proceso de Ejecución Presupuestaria</a:t>
            </a:r>
            <a:endParaRPr lang="es-EC" dirty="0">
              <a:solidFill>
                <a:schemeClr val="tx1"/>
              </a:solidFill>
            </a:endParaRPr>
          </a:p>
        </p:txBody>
      </p:sp>
      <p:pic>
        <p:nvPicPr>
          <p:cNvPr id="6" name="Imagen 5"/>
          <p:cNvPicPr>
            <a:picLocks noChangeAspect="1"/>
          </p:cNvPicPr>
          <p:nvPr/>
        </p:nvPicPr>
        <p:blipFill>
          <a:blip r:embed="rId2"/>
          <a:stretch>
            <a:fillRect/>
          </a:stretch>
        </p:blipFill>
        <p:spPr>
          <a:xfrm>
            <a:off x="479901" y="1268760"/>
            <a:ext cx="6106073" cy="4696370"/>
          </a:xfrm>
          <a:prstGeom prst="rect">
            <a:avLst/>
          </a:prstGeom>
        </p:spPr>
      </p:pic>
    </p:spTree>
    <p:extLst>
      <p:ext uri="{BB962C8B-B14F-4D97-AF65-F5344CB8AC3E}">
        <p14:creationId xmlns:p14="http://schemas.microsoft.com/office/powerpoint/2010/main" val="4260311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620688"/>
            <a:ext cx="1712448" cy="307777"/>
          </a:xfrm>
          <a:prstGeom prst="rect">
            <a:avLst/>
          </a:prstGeom>
          <a:noFill/>
        </p:spPr>
        <p:txBody>
          <a:bodyPr wrap="square" rtlCol="0">
            <a:spAutoFit/>
          </a:bodyPr>
          <a:lstStyle/>
          <a:p>
            <a:r>
              <a:rPr lang="es-EC" sz="1400" b="1" dirty="0" smtClean="0">
                <a:latin typeface="Times New Roman" panose="02020603050405020304" pitchFamily="18" charset="0"/>
                <a:cs typeface="Times New Roman" panose="02020603050405020304" pitchFamily="18" charset="0"/>
              </a:rPr>
              <a:t>Metodología</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199290" y="188913"/>
            <a:ext cx="1944711"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3" name="Imagen 2"/>
          <p:cNvPicPr>
            <a:picLocks noChangeAspect="1"/>
          </p:cNvPicPr>
          <p:nvPr/>
        </p:nvPicPr>
        <p:blipFill>
          <a:blip r:embed="rId2"/>
          <a:stretch>
            <a:fillRect/>
          </a:stretch>
        </p:blipFill>
        <p:spPr>
          <a:xfrm>
            <a:off x="827584" y="878761"/>
            <a:ext cx="3607098" cy="4764540"/>
          </a:xfrm>
          <a:prstGeom prst="rect">
            <a:avLst/>
          </a:prstGeom>
        </p:spPr>
      </p:pic>
      <p:pic>
        <p:nvPicPr>
          <p:cNvPr id="7" name="Imagen 6"/>
          <p:cNvPicPr>
            <a:picLocks noChangeAspect="1"/>
          </p:cNvPicPr>
          <p:nvPr/>
        </p:nvPicPr>
        <p:blipFill>
          <a:blip r:embed="rId3"/>
          <a:stretch>
            <a:fillRect/>
          </a:stretch>
        </p:blipFill>
        <p:spPr>
          <a:xfrm>
            <a:off x="5004048" y="928465"/>
            <a:ext cx="3646356" cy="4800367"/>
          </a:xfrm>
          <a:prstGeom prst="rect">
            <a:avLst/>
          </a:prstGeom>
        </p:spPr>
      </p:pic>
    </p:spTree>
    <p:extLst>
      <p:ext uri="{BB962C8B-B14F-4D97-AF65-F5344CB8AC3E}">
        <p14:creationId xmlns:p14="http://schemas.microsoft.com/office/powerpoint/2010/main" val="26115969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1185545" y="1186895"/>
            <a:ext cx="5274310" cy="5031108"/>
          </a:xfrm>
          <a:prstGeom prst="rect">
            <a:avLst/>
          </a:prstGeom>
          <a:noFill/>
          <a:extLst/>
        </p:spPr>
      </p:pic>
      <p:sp>
        <p:nvSpPr>
          <p:cNvPr id="6" name="Rectángulo 5"/>
          <p:cNvSpPr/>
          <p:nvPr/>
        </p:nvSpPr>
        <p:spPr>
          <a:xfrm>
            <a:off x="1536700" y="719138"/>
            <a:ext cx="5915620" cy="338554"/>
          </a:xfrm>
          <a:prstGeom prst="rect">
            <a:avLst/>
          </a:prstGeom>
        </p:spPr>
        <p:txBody>
          <a:bodyPr wrap="square">
            <a:spAutoFit/>
          </a:bodyPr>
          <a:lstStyle/>
          <a:p>
            <a:r>
              <a:rPr lang="es-ES" sz="1600" b="1" dirty="0">
                <a:latin typeface="+mj-lt"/>
                <a:ea typeface="Times New Roman" panose="02020603050405020304" pitchFamily="18" charset="0"/>
                <a:cs typeface="Courier New" panose="02070309020205020404" pitchFamily="49" charset="0"/>
              </a:rPr>
              <a:t>Estructura orgánica de la Dirección Distrital 17D05 Norte</a:t>
            </a:r>
            <a:endParaRPr lang="es-EC" sz="1600" dirty="0">
              <a:latin typeface="+mj-lt"/>
            </a:endParaRPr>
          </a:p>
        </p:txBody>
      </p:sp>
    </p:spTree>
    <p:extLst>
      <p:ext uri="{BB962C8B-B14F-4D97-AF65-F5344CB8AC3E}">
        <p14:creationId xmlns:p14="http://schemas.microsoft.com/office/powerpoint/2010/main" val="96953222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6" name="Imagen 5" descr="CIRCUITOS D05_"/>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3" y="1124744"/>
            <a:ext cx="7158353" cy="4752528"/>
          </a:xfrm>
          <a:prstGeom prst="rect">
            <a:avLst/>
          </a:prstGeom>
          <a:noFill/>
          <a:ln>
            <a:noFill/>
          </a:ln>
        </p:spPr>
      </p:pic>
      <p:sp>
        <p:nvSpPr>
          <p:cNvPr id="2" name="Rectángulo 1"/>
          <p:cNvSpPr/>
          <p:nvPr/>
        </p:nvSpPr>
        <p:spPr>
          <a:xfrm>
            <a:off x="1759464" y="692696"/>
            <a:ext cx="6268920" cy="338554"/>
          </a:xfrm>
          <a:prstGeom prst="rect">
            <a:avLst/>
          </a:prstGeom>
        </p:spPr>
        <p:txBody>
          <a:bodyPr wrap="square">
            <a:spAutoFit/>
          </a:bodyPr>
          <a:lstStyle/>
          <a:p>
            <a:r>
              <a:rPr lang="es-ES" sz="1600" b="1" dirty="0">
                <a:solidFill>
                  <a:srgbClr val="000000"/>
                </a:solidFill>
                <a:latin typeface="+mj-lt"/>
                <a:ea typeface="Calibri" panose="020F0502020204030204" pitchFamily="34" charset="0"/>
              </a:rPr>
              <a:t>Cobertura del Distrito 17D05: Parroquias del Distrito 17D05</a:t>
            </a:r>
            <a:endParaRPr lang="es-EC" sz="1600" dirty="0">
              <a:latin typeface="+mj-lt"/>
            </a:endParaRPr>
          </a:p>
        </p:txBody>
      </p:sp>
    </p:spTree>
    <p:extLst>
      <p:ext uri="{BB962C8B-B14F-4D97-AF65-F5344CB8AC3E}">
        <p14:creationId xmlns:p14="http://schemas.microsoft.com/office/powerpoint/2010/main" val="2464017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3" name="Imagen 2"/>
          <p:cNvPicPr>
            <a:picLocks noChangeAspect="1"/>
          </p:cNvPicPr>
          <p:nvPr/>
        </p:nvPicPr>
        <p:blipFill>
          <a:blip r:embed="rId2"/>
          <a:stretch>
            <a:fillRect/>
          </a:stretch>
        </p:blipFill>
        <p:spPr>
          <a:xfrm>
            <a:off x="819440" y="1380940"/>
            <a:ext cx="7766447" cy="3992275"/>
          </a:xfrm>
          <a:prstGeom prst="rect">
            <a:avLst/>
          </a:prstGeom>
        </p:spPr>
      </p:pic>
      <p:sp>
        <p:nvSpPr>
          <p:cNvPr id="10" name="Rectángulo 9"/>
          <p:cNvSpPr/>
          <p:nvPr/>
        </p:nvSpPr>
        <p:spPr>
          <a:xfrm>
            <a:off x="1042988" y="813414"/>
            <a:ext cx="6913388" cy="338554"/>
          </a:xfrm>
          <a:prstGeom prst="rect">
            <a:avLst/>
          </a:prstGeom>
        </p:spPr>
        <p:txBody>
          <a:bodyPr wrap="square">
            <a:spAutoFit/>
          </a:bodyPr>
          <a:lstStyle/>
          <a:p>
            <a:r>
              <a:rPr lang="es-EC" sz="1600" b="1" dirty="0">
                <a:solidFill>
                  <a:srgbClr val="000000"/>
                </a:solidFill>
                <a:latin typeface="+mj-lt"/>
                <a:ea typeface="Calibri" panose="020F0502020204030204" pitchFamily="34" charset="0"/>
              </a:rPr>
              <a:t>Instituciones fiscales y Oferta Educativa por Nivel del Distrito 17D05</a:t>
            </a:r>
            <a:endParaRPr lang="es-EC" sz="1600" b="1" dirty="0">
              <a:latin typeface="+mj-lt"/>
            </a:endParaRPr>
          </a:p>
        </p:txBody>
      </p:sp>
      <p:sp>
        <p:nvSpPr>
          <p:cNvPr id="11" name="Rectángulo 10"/>
          <p:cNvSpPr/>
          <p:nvPr/>
        </p:nvSpPr>
        <p:spPr>
          <a:xfrm>
            <a:off x="819440" y="5234715"/>
            <a:ext cx="4572000" cy="276999"/>
          </a:xfrm>
          <a:prstGeom prst="rect">
            <a:avLst/>
          </a:prstGeom>
        </p:spPr>
        <p:txBody>
          <a:bodyPr>
            <a:spAutoFit/>
          </a:bodyPr>
          <a:lstStyle/>
          <a:p>
            <a:r>
              <a:rPr lang="es-EC" sz="1200" dirty="0">
                <a:solidFill>
                  <a:srgbClr val="000000"/>
                </a:solidFill>
                <a:latin typeface="Times New Roman" panose="02020603050405020304" pitchFamily="18" charset="0"/>
                <a:ea typeface="Courier New" panose="02070309020205020404" pitchFamily="49" charset="0"/>
              </a:rPr>
              <a:t>Fuente: Reporte aplicativo CAS, Régimen Sierra corte 27-09-2017</a:t>
            </a:r>
            <a:endParaRPr lang="es-EC" sz="1200" dirty="0"/>
          </a:p>
        </p:txBody>
      </p:sp>
    </p:spTree>
    <p:extLst>
      <p:ext uri="{BB962C8B-B14F-4D97-AF65-F5344CB8AC3E}">
        <p14:creationId xmlns:p14="http://schemas.microsoft.com/office/powerpoint/2010/main" val="8681171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10" name="Rectángulo 9"/>
          <p:cNvSpPr/>
          <p:nvPr/>
        </p:nvSpPr>
        <p:spPr>
          <a:xfrm>
            <a:off x="2195116" y="1628800"/>
            <a:ext cx="5329211" cy="369332"/>
          </a:xfrm>
          <a:prstGeom prst="rect">
            <a:avLst/>
          </a:prstGeom>
        </p:spPr>
        <p:txBody>
          <a:bodyPr wrap="square">
            <a:spAutoFit/>
          </a:bodyPr>
          <a:lstStyle/>
          <a:p>
            <a:r>
              <a:rPr lang="es-EC" b="1" dirty="0">
                <a:solidFill>
                  <a:srgbClr val="000000"/>
                </a:solidFill>
                <a:latin typeface="+mj-lt"/>
                <a:ea typeface="Calibri" panose="020F0502020204030204" pitchFamily="34" charset="0"/>
              </a:rPr>
              <a:t>Resumen de ejecución presupuestaria por año</a:t>
            </a:r>
          </a:p>
        </p:txBody>
      </p:sp>
      <p:pic>
        <p:nvPicPr>
          <p:cNvPr id="8" name="Imagen 7"/>
          <p:cNvPicPr>
            <a:picLocks noChangeAspect="1"/>
          </p:cNvPicPr>
          <p:nvPr/>
        </p:nvPicPr>
        <p:blipFill>
          <a:blip r:embed="rId2"/>
          <a:stretch>
            <a:fillRect/>
          </a:stretch>
        </p:blipFill>
        <p:spPr>
          <a:xfrm>
            <a:off x="1223620" y="2204864"/>
            <a:ext cx="7163029" cy="2592288"/>
          </a:xfrm>
          <a:prstGeom prst="rect">
            <a:avLst/>
          </a:prstGeom>
        </p:spPr>
      </p:pic>
    </p:spTree>
    <p:extLst>
      <p:ext uri="{BB962C8B-B14F-4D97-AF65-F5344CB8AC3E}">
        <p14:creationId xmlns:p14="http://schemas.microsoft.com/office/powerpoint/2010/main" val="34345895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14" name="Imagen 13"/>
          <p:cNvPicPr>
            <a:picLocks noChangeAspect="1"/>
          </p:cNvPicPr>
          <p:nvPr/>
        </p:nvPicPr>
        <p:blipFill>
          <a:blip r:embed="rId2"/>
          <a:stretch>
            <a:fillRect/>
          </a:stretch>
        </p:blipFill>
        <p:spPr>
          <a:xfrm>
            <a:off x="395536" y="996590"/>
            <a:ext cx="4320480" cy="2614665"/>
          </a:xfrm>
          <a:prstGeom prst="rect">
            <a:avLst/>
          </a:prstGeom>
        </p:spPr>
      </p:pic>
      <p:pic>
        <p:nvPicPr>
          <p:cNvPr id="15" name="Imagen 14"/>
          <p:cNvPicPr>
            <a:picLocks noChangeAspect="1"/>
          </p:cNvPicPr>
          <p:nvPr/>
        </p:nvPicPr>
        <p:blipFill>
          <a:blip r:embed="rId3"/>
          <a:stretch>
            <a:fillRect/>
          </a:stretch>
        </p:blipFill>
        <p:spPr>
          <a:xfrm>
            <a:off x="4932040" y="1024721"/>
            <a:ext cx="3816424" cy="2558402"/>
          </a:xfrm>
          <a:prstGeom prst="rect">
            <a:avLst/>
          </a:prstGeom>
        </p:spPr>
      </p:pic>
      <p:pic>
        <p:nvPicPr>
          <p:cNvPr id="16" name="Imagen 15"/>
          <p:cNvPicPr>
            <a:picLocks noChangeAspect="1"/>
          </p:cNvPicPr>
          <p:nvPr/>
        </p:nvPicPr>
        <p:blipFill>
          <a:blip r:embed="rId4"/>
          <a:stretch>
            <a:fillRect/>
          </a:stretch>
        </p:blipFill>
        <p:spPr>
          <a:xfrm>
            <a:off x="2422377" y="3611254"/>
            <a:ext cx="4180036" cy="2596242"/>
          </a:xfrm>
          <a:prstGeom prst="rect">
            <a:avLst/>
          </a:prstGeom>
        </p:spPr>
      </p:pic>
      <p:sp>
        <p:nvSpPr>
          <p:cNvPr id="8" name="Rectángulo 7"/>
          <p:cNvSpPr/>
          <p:nvPr/>
        </p:nvSpPr>
        <p:spPr>
          <a:xfrm>
            <a:off x="2768228" y="627258"/>
            <a:ext cx="3758077" cy="369332"/>
          </a:xfrm>
          <a:prstGeom prst="rect">
            <a:avLst/>
          </a:prstGeom>
        </p:spPr>
        <p:txBody>
          <a:bodyPr wrap="square">
            <a:spAutoFit/>
          </a:bodyPr>
          <a:lstStyle/>
          <a:p>
            <a:r>
              <a:rPr lang="es-EC" b="1" dirty="0" smtClean="0">
                <a:solidFill>
                  <a:srgbClr val="000000"/>
                </a:solidFill>
                <a:latin typeface="+mj-lt"/>
                <a:ea typeface="Calibri" panose="020F0502020204030204" pitchFamily="34" charset="0"/>
              </a:rPr>
              <a:t>Asignación de recursos por </a:t>
            </a:r>
            <a:r>
              <a:rPr lang="es-EC" b="1" dirty="0">
                <a:solidFill>
                  <a:srgbClr val="000000"/>
                </a:solidFill>
                <a:latin typeface="+mj-lt"/>
                <a:ea typeface="Calibri" panose="020F0502020204030204" pitchFamily="34" charset="0"/>
              </a:rPr>
              <a:t>año</a:t>
            </a:r>
          </a:p>
        </p:txBody>
      </p:sp>
    </p:spTree>
    <p:extLst>
      <p:ext uri="{BB962C8B-B14F-4D97-AF65-F5344CB8AC3E}">
        <p14:creationId xmlns:p14="http://schemas.microsoft.com/office/powerpoint/2010/main" val="2684941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144780" y="1711642"/>
            <a:ext cx="8854440" cy="3434715"/>
          </a:xfrm>
          <a:prstGeom prst="rect">
            <a:avLst/>
          </a:prstGeom>
          <a:noFill/>
          <a:ln>
            <a:noFill/>
          </a:ln>
        </p:spPr>
      </p:pic>
    </p:spTree>
    <p:extLst>
      <p:ext uri="{BB962C8B-B14F-4D97-AF65-F5344CB8AC3E}">
        <p14:creationId xmlns:p14="http://schemas.microsoft.com/office/powerpoint/2010/main" val="252664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092280" y="188913"/>
            <a:ext cx="2051721"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42988" y="809626"/>
            <a:ext cx="1176875" cy="338554"/>
          </a:xfrm>
          <a:prstGeom prst="rect">
            <a:avLst/>
          </a:prstGeom>
          <a:noFill/>
        </p:spPr>
        <p:txBody>
          <a:bodyPr wrap="square" rtlCol="0">
            <a:spAutoFit/>
          </a:bodyPr>
          <a:lstStyle/>
          <a:p>
            <a:r>
              <a:rPr lang="es-EC" sz="1600" b="1" dirty="0" smtClean="0"/>
              <a:t>Propuesta</a:t>
            </a:r>
            <a:endParaRPr lang="es-EC" sz="1600" b="1" dirty="0"/>
          </a:p>
        </p:txBody>
      </p:sp>
      <p:pic>
        <p:nvPicPr>
          <p:cNvPr id="8" name="Imagen 7">
            <a:hlinkClick r:id="rId2" action="ppaction://hlinkfile"/>
          </p:cNvPr>
          <p:cNvPicPr/>
          <p:nvPr/>
        </p:nvPicPr>
        <p:blipFill>
          <a:blip r:embed="rId3">
            <a:extLst>
              <a:ext uri="{28A0092B-C50C-407E-A947-70E740481C1C}">
                <a14:useLocalDpi xmlns:a14="http://schemas.microsoft.com/office/drawing/2010/main" val="0"/>
              </a:ext>
            </a:extLst>
          </a:blip>
          <a:srcRect/>
          <a:stretch>
            <a:fillRect/>
          </a:stretch>
        </p:blipFill>
        <p:spPr bwMode="auto">
          <a:xfrm>
            <a:off x="252730" y="1141095"/>
            <a:ext cx="8638540" cy="4575810"/>
          </a:xfrm>
          <a:prstGeom prst="rect">
            <a:avLst/>
          </a:prstGeom>
          <a:noFill/>
          <a:ln>
            <a:noFill/>
          </a:ln>
        </p:spPr>
      </p:pic>
    </p:spTree>
    <p:extLst>
      <p:ext uri="{BB962C8B-B14F-4D97-AF65-F5344CB8AC3E}">
        <p14:creationId xmlns:p14="http://schemas.microsoft.com/office/powerpoint/2010/main" val="27607508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259632" y="719515"/>
            <a:ext cx="2088232" cy="338554"/>
          </a:xfrm>
          <a:prstGeom prst="rect">
            <a:avLst/>
          </a:prstGeom>
          <a:noFill/>
        </p:spPr>
        <p:txBody>
          <a:bodyPr wrap="square" rtlCol="0">
            <a:spAutoFit/>
          </a:bodyPr>
          <a:lstStyle/>
          <a:p>
            <a:r>
              <a:rPr lang="es-EC" sz="1600" b="1" dirty="0"/>
              <a:t> CONCLUSIONES </a:t>
            </a:r>
            <a:endParaRPr lang="es-EC" sz="1600" dirty="0"/>
          </a:p>
        </p:txBody>
      </p:sp>
      <p:graphicFrame>
        <p:nvGraphicFramePr>
          <p:cNvPr id="8" name="Diagrama 7"/>
          <p:cNvGraphicFramePr/>
          <p:nvPr>
            <p:extLst>
              <p:ext uri="{D42A27DB-BD31-4B8C-83A1-F6EECF244321}">
                <p14:modId xmlns:p14="http://schemas.microsoft.com/office/powerpoint/2010/main" val="3421033969"/>
              </p:ext>
            </p:extLst>
          </p:nvPr>
        </p:nvGraphicFramePr>
        <p:xfrm>
          <a:off x="1524000" y="1058069"/>
          <a:ext cx="6360368" cy="4963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979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805295"/>
            <a:ext cx="3168352" cy="307777"/>
          </a:xfrm>
          <a:prstGeom prst="rect">
            <a:avLst/>
          </a:prstGeom>
          <a:noFill/>
        </p:spPr>
        <p:txBody>
          <a:bodyPr wrap="square" rtlCol="0">
            <a:spAutoFit/>
          </a:bodyPr>
          <a:lstStyle/>
          <a:p>
            <a:r>
              <a:rPr lang="es-EC" sz="1400" b="1" dirty="0" smtClean="0">
                <a:latin typeface="Times New Roman" panose="02020603050405020304" pitchFamily="18" charset="0"/>
                <a:cs typeface="Times New Roman" panose="02020603050405020304" pitchFamily="18" charset="0"/>
              </a:rPr>
              <a:t>Objetivos</a:t>
            </a:r>
            <a:endParaRPr lang="es-EC" sz="1400" b="1" dirty="0">
              <a:latin typeface="Times New Roman" panose="02020603050405020304" pitchFamily="18" charset="0"/>
              <a:cs typeface="Times New Roman" panose="02020603050405020304" pitchFamily="18" charset="0"/>
            </a:endParaRPr>
          </a:p>
        </p:txBody>
      </p:sp>
      <p:graphicFrame>
        <p:nvGraphicFramePr>
          <p:cNvPr id="3" name="Diagrama 2"/>
          <p:cNvGraphicFramePr/>
          <p:nvPr>
            <p:extLst>
              <p:ext uri="{D42A27DB-BD31-4B8C-83A1-F6EECF244321}">
                <p14:modId xmlns:p14="http://schemas.microsoft.com/office/powerpoint/2010/main" val="3597098531"/>
              </p:ext>
            </p:extLst>
          </p:nvPr>
        </p:nvGraphicFramePr>
        <p:xfrm>
          <a:off x="1059352" y="1003309"/>
          <a:ext cx="7833128" cy="48184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2"/>
          <p:cNvSpPr txBox="1">
            <a:spLocks noChangeArrowheads="1"/>
          </p:cNvSpPr>
          <p:nvPr/>
        </p:nvSpPr>
        <p:spPr>
          <a:xfrm>
            <a:off x="7020272" y="188913"/>
            <a:ext cx="2123729"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3474389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259632" y="1484784"/>
            <a:ext cx="2448272" cy="338554"/>
          </a:xfrm>
          <a:prstGeom prst="rect">
            <a:avLst/>
          </a:prstGeom>
          <a:noFill/>
        </p:spPr>
        <p:txBody>
          <a:bodyPr wrap="square" rtlCol="0">
            <a:spAutoFit/>
          </a:bodyPr>
          <a:lstStyle/>
          <a:p>
            <a:r>
              <a:rPr lang="es-EC" sz="1600" b="1" dirty="0" smtClean="0"/>
              <a:t>RECOMENDACIONES</a:t>
            </a:r>
            <a:endParaRPr lang="es-EC" sz="1600" b="1" dirty="0"/>
          </a:p>
        </p:txBody>
      </p:sp>
      <p:graphicFrame>
        <p:nvGraphicFramePr>
          <p:cNvPr id="8" name="Diagrama 7"/>
          <p:cNvGraphicFramePr/>
          <p:nvPr>
            <p:extLst>
              <p:ext uri="{D42A27DB-BD31-4B8C-83A1-F6EECF244321}">
                <p14:modId xmlns:p14="http://schemas.microsoft.com/office/powerpoint/2010/main" val="2951307965"/>
              </p:ext>
            </p:extLst>
          </p:nvPr>
        </p:nvGraphicFramePr>
        <p:xfrm>
          <a:off x="1524000" y="1058069"/>
          <a:ext cx="6360368" cy="4819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20758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539552" y="2996952"/>
            <a:ext cx="8100392" cy="769441"/>
          </a:xfrm>
          <a:prstGeom prst="rect">
            <a:avLst/>
          </a:prstGeom>
        </p:spPr>
        <p:txBody>
          <a:bodyPr wrap="square">
            <a:spAutoFit/>
          </a:bodyPr>
          <a:lstStyle/>
          <a:p>
            <a:r>
              <a:rPr lang="es-EC" sz="4400" b="1" dirty="0" smtClean="0">
                <a:latin typeface="+mj-lt"/>
                <a:cs typeface="Times New Roman" panose="02020603050405020304" pitchFamily="18" charset="0"/>
              </a:rPr>
              <a:t>POR SU ATENCIÓN GRACIAS </a:t>
            </a:r>
            <a:endParaRPr lang="es-EC" sz="4400" b="1" dirty="0">
              <a:solidFill>
                <a:schemeClr val="tx1"/>
              </a:solidFill>
              <a:latin typeface="+mj-lt"/>
              <a:cs typeface="Times New Roman" panose="02020603050405020304" pitchFamily="18" charset="0"/>
            </a:endParaRPr>
          </a:p>
        </p:txBody>
      </p:sp>
    </p:spTree>
    <p:extLst>
      <p:ext uri="{BB962C8B-B14F-4D97-AF65-F5344CB8AC3E}">
        <p14:creationId xmlns:p14="http://schemas.microsoft.com/office/powerpoint/2010/main" val="375405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805295"/>
            <a:ext cx="3168352" cy="307777"/>
          </a:xfrm>
          <a:prstGeom prst="rect">
            <a:avLst/>
          </a:prstGeom>
          <a:noFill/>
        </p:spPr>
        <p:txBody>
          <a:bodyPr wrap="square" rtlCol="0">
            <a:spAutoFit/>
          </a:bodyPr>
          <a:lstStyle/>
          <a:p>
            <a:r>
              <a:rPr lang="es-EC" sz="1400" b="1" dirty="0" smtClean="0">
                <a:latin typeface="Times New Roman" panose="02020603050405020304" pitchFamily="18" charset="0"/>
                <a:cs typeface="Times New Roman" panose="02020603050405020304" pitchFamily="18" charset="0"/>
              </a:rPr>
              <a:t>Variables</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3" name="Imagen 2"/>
          <p:cNvPicPr>
            <a:picLocks noChangeAspect="1"/>
          </p:cNvPicPr>
          <p:nvPr/>
        </p:nvPicPr>
        <p:blipFill>
          <a:blip r:embed="rId2"/>
          <a:stretch>
            <a:fillRect/>
          </a:stretch>
        </p:blipFill>
        <p:spPr>
          <a:xfrm>
            <a:off x="1632094" y="1484784"/>
            <a:ext cx="5892233" cy="3896646"/>
          </a:xfrm>
          <a:prstGeom prst="rect">
            <a:avLst/>
          </a:prstGeom>
        </p:spPr>
      </p:pic>
    </p:spTree>
    <p:extLst>
      <p:ext uri="{BB962C8B-B14F-4D97-AF65-F5344CB8AC3E}">
        <p14:creationId xmlns:p14="http://schemas.microsoft.com/office/powerpoint/2010/main" val="18423242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620688"/>
            <a:ext cx="1712448" cy="307777"/>
          </a:xfrm>
          <a:prstGeom prst="rect">
            <a:avLst/>
          </a:prstGeom>
          <a:noFill/>
        </p:spPr>
        <p:txBody>
          <a:bodyPr wrap="square" rtlCol="0">
            <a:spAutoFit/>
          </a:bodyPr>
          <a:lstStyle/>
          <a:p>
            <a:r>
              <a:rPr lang="es-EC" sz="1400" b="1" dirty="0" smtClean="0">
                <a:latin typeface="Times New Roman" panose="02020603050405020304" pitchFamily="18" charset="0"/>
                <a:cs typeface="Times New Roman" panose="02020603050405020304" pitchFamily="18" charset="0"/>
              </a:rPr>
              <a:t>Marco Teórico</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092280" y="188913"/>
            <a:ext cx="2051721"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7" name="Imagen 6"/>
          <p:cNvPicPr/>
          <p:nvPr/>
        </p:nvPicPr>
        <p:blipFill>
          <a:blip r:embed="rId2">
            <a:extLst>
              <a:ext uri="{28A0092B-C50C-407E-A947-70E740481C1C}">
                <a14:useLocalDpi xmlns:a14="http://schemas.microsoft.com/office/drawing/2010/main" val="0"/>
              </a:ext>
            </a:extLst>
          </a:blip>
          <a:srcRect/>
          <a:stretch>
            <a:fillRect/>
          </a:stretch>
        </p:blipFill>
        <p:spPr bwMode="auto">
          <a:xfrm>
            <a:off x="404887" y="928465"/>
            <a:ext cx="8595553" cy="5124096"/>
          </a:xfrm>
          <a:prstGeom prst="rect">
            <a:avLst/>
          </a:prstGeom>
          <a:noFill/>
          <a:ln>
            <a:noFill/>
          </a:ln>
        </p:spPr>
      </p:pic>
    </p:spTree>
    <p:extLst>
      <p:ext uri="{BB962C8B-B14F-4D97-AF65-F5344CB8AC3E}">
        <p14:creationId xmlns:p14="http://schemas.microsoft.com/office/powerpoint/2010/main" val="34661496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620688"/>
            <a:ext cx="1712448" cy="307777"/>
          </a:xfrm>
          <a:prstGeom prst="rect">
            <a:avLst/>
          </a:prstGeom>
          <a:noFill/>
        </p:spPr>
        <p:txBody>
          <a:bodyPr wrap="square" rtlCol="0">
            <a:spAutoFit/>
          </a:bodyPr>
          <a:lstStyle/>
          <a:p>
            <a:r>
              <a:rPr lang="es-EC" sz="1400" b="1" dirty="0" smtClean="0">
                <a:latin typeface="Times New Roman" panose="02020603050405020304" pitchFamily="18" charset="0"/>
                <a:cs typeface="Times New Roman" panose="02020603050405020304" pitchFamily="18" charset="0"/>
              </a:rPr>
              <a:t>Marco Teórico</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199486" y="188913"/>
            <a:ext cx="1944515"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8" name="Imagen 7"/>
          <p:cNvPicPr/>
          <p:nvPr/>
        </p:nvPicPr>
        <p:blipFill>
          <a:blip r:embed="rId2">
            <a:extLst>
              <a:ext uri="{28A0092B-C50C-407E-A947-70E740481C1C}">
                <a14:useLocalDpi xmlns:a14="http://schemas.microsoft.com/office/drawing/2010/main" val="0"/>
              </a:ext>
            </a:extLst>
          </a:blip>
          <a:srcRect/>
          <a:stretch>
            <a:fillRect/>
          </a:stretch>
        </p:blipFill>
        <p:spPr bwMode="auto">
          <a:xfrm>
            <a:off x="462279" y="907217"/>
            <a:ext cx="8676456" cy="5139654"/>
          </a:xfrm>
          <a:prstGeom prst="rect">
            <a:avLst/>
          </a:prstGeom>
          <a:noFill/>
          <a:ln>
            <a:noFill/>
          </a:ln>
        </p:spPr>
      </p:pic>
    </p:spTree>
    <p:extLst>
      <p:ext uri="{BB962C8B-B14F-4D97-AF65-F5344CB8AC3E}">
        <p14:creationId xmlns:p14="http://schemas.microsoft.com/office/powerpoint/2010/main" val="2176422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620688"/>
            <a:ext cx="1712448" cy="307777"/>
          </a:xfrm>
          <a:prstGeom prst="rect">
            <a:avLst/>
          </a:prstGeom>
          <a:noFill/>
        </p:spPr>
        <p:txBody>
          <a:bodyPr wrap="square" rtlCol="0">
            <a:spAutoFit/>
          </a:bodyPr>
          <a:lstStyle/>
          <a:p>
            <a:r>
              <a:rPr lang="es-EC" sz="1400" b="1" dirty="0" smtClean="0">
                <a:latin typeface="Times New Roman" panose="02020603050405020304" pitchFamily="18" charset="0"/>
                <a:cs typeface="Times New Roman" panose="02020603050405020304" pitchFamily="18" charset="0"/>
              </a:rPr>
              <a:t>Metodología</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8" name="Imagen 7"/>
          <p:cNvPicPr>
            <a:picLocks noChangeAspect="1"/>
          </p:cNvPicPr>
          <p:nvPr/>
        </p:nvPicPr>
        <p:blipFill>
          <a:blip r:embed="rId2"/>
          <a:stretch>
            <a:fillRect/>
          </a:stretch>
        </p:blipFill>
        <p:spPr>
          <a:xfrm>
            <a:off x="179512" y="908052"/>
            <a:ext cx="8964487" cy="5113236"/>
          </a:xfrm>
          <a:prstGeom prst="rect">
            <a:avLst/>
          </a:prstGeom>
        </p:spPr>
      </p:pic>
    </p:spTree>
    <p:extLst>
      <p:ext uri="{BB962C8B-B14F-4D97-AF65-F5344CB8AC3E}">
        <p14:creationId xmlns:p14="http://schemas.microsoft.com/office/powerpoint/2010/main" val="2119536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2" name="CuadroTexto 1"/>
          <p:cNvSpPr txBox="1"/>
          <p:nvPr/>
        </p:nvSpPr>
        <p:spPr>
          <a:xfrm>
            <a:off x="1059352" y="620688"/>
            <a:ext cx="1712448" cy="523220"/>
          </a:xfrm>
          <a:prstGeom prst="rect">
            <a:avLst/>
          </a:prstGeom>
          <a:noFill/>
        </p:spPr>
        <p:txBody>
          <a:bodyPr wrap="square" rtlCol="0">
            <a:spAutoFit/>
          </a:bodyPr>
          <a:lstStyle/>
          <a:p>
            <a:r>
              <a:rPr lang="es-EC" sz="1400" b="1" dirty="0"/>
              <a:t>Ciclo de una política pública</a:t>
            </a:r>
            <a:endParaRPr lang="es-EC" sz="1400" b="1" dirty="0">
              <a:latin typeface="Times New Roman" panose="02020603050405020304" pitchFamily="18" charset="0"/>
              <a:cs typeface="Times New Roman" panose="02020603050405020304" pitchFamily="18"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graphicFrame>
        <p:nvGraphicFramePr>
          <p:cNvPr id="6" name="Diagrama 5"/>
          <p:cNvGraphicFramePr/>
          <p:nvPr>
            <p:extLst>
              <p:ext uri="{D42A27DB-BD31-4B8C-83A1-F6EECF244321}">
                <p14:modId xmlns:p14="http://schemas.microsoft.com/office/powerpoint/2010/main" val="3800978112"/>
              </p:ext>
            </p:extLst>
          </p:nvPr>
        </p:nvGraphicFramePr>
        <p:xfrm>
          <a:off x="1654664" y="157568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873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059352" y="0"/>
            <a:ext cx="7286625" cy="719138"/>
          </a:xfrm>
          <a:prstGeom prst="rect">
            <a:avLst/>
          </a:prstGeom>
        </p:spPr>
        <p:txBody>
          <a:bodyPr/>
          <a:lstStyle/>
          <a:p>
            <a:pPr algn="ctr" eaLnBrk="0" hangingPunct="0">
              <a:defRPr/>
            </a:pPr>
            <a:endParaRPr lang="es-ES_tradnl" sz="1600" b="1" dirty="0">
              <a:solidFill>
                <a:srgbClr val="000000"/>
              </a:solidFill>
              <a:effectLst>
                <a:outerShdw blurRad="38100" dist="38100" dir="2700000" algn="tl">
                  <a:srgbClr val="C0C0C0"/>
                </a:outerShdw>
              </a:effectLst>
              <a:latin typeface="Calibri" pitchFamily="34" charset="0"/>
            </a:endParaRPr>
          </a:p>
        </p:txBody>
      </p:sp>
      <p:sp>
        <p:nvSpPr>
          <p:cNvPr id="5" name="Rectangle 2"/>
          <p:cNvSpPr txBox="1">
            <a:spLocks noChangeArrowheads="1"/>
          </p:cNvSpPr>
          <p:nvPr/>
        </p:nvSpPr>
        <p:spPr>
          <a:xfrm>
            <a:off x="1042988" y="188913"/>
            <a:ext cx="5559425" cy="431800"/>
          </a:xfrm>
          <a:prstGeom prst="rect">
            <a:avLst/>
          </a:prstGeom>
        </p:spPr>
        <p:txBody>
          <a:bodyPr/>
          <a:lstStyle/>
          <a:p>
            <a:pPr eaLnBrk="0" hangingPunct="0">
              <a:defRPr/>
            </a:pPr>
            <a:r>
              <a:rPr lang="es-EC" sz="1050" b="1" dirty="0">
                <a:solidFill>
                  <a:srgbClr val="000000"/>
                </a:solidFill>
                <a:latin typeface="Calibri" pitchFamily="34" charset="0"/>
              </a:rPr>
              <a:t>ANÁLISIS DE LA EJECUCIÓN PRESUPUESTARIA CON RESPECTO AL CUMPLIMIENTO DE OBJETIVOS DE LA DIRECCIÓN DISTRITAL 17D05 NORTE Y SUS PARROQUIAS DEL MINISTERIO DE EDUCACIÓN</a:t>
            </a:r>
            <a:endParaRPr lang="es-ES_tradnl" sz="1050" b="1" dirty="0">
              <a:solidFill>
                <a:srgbClr val="0033CC"/>
              </a:solidFill>
              <a:latin typeface="Calibri" pitchFamily="34" charset="0"/>
            </a:endParaRPr>
          </a:p>
          <a:p>
            <a:pPr eaLnBrk="0" hangingPunct="0">
              <a:defRPr/>
            </a:pPr>
            <a:endParaRPr lang="es-ES_tradnl" sz="1050" b="1" dirty="0">
              <a:solidFill>
                <a:srgbClr val="000000"/>
              </a:solidFill>
              <a:effectLst>
                <a:outerShdw blurRad="38100" dist="38100" dir="2700000" algn="tl">
                  <a:srgbClr val="C0C0C0"/>
                </a:outerShdw>
              </a:effectLst>
              <a:latin typeface="Calibri" pitchFamily="34" charset="0"/>
            </a:endParaRPr>
          </a:p>
        </p:txBody>
      </p:sp>
      <p:sp>
        <p:nvSpPr>
          <p:cNvPr id="9" name="Rectangle 2"/>
          <p:cNvSpPr txBox="1">
            <a:spLocks noChangeArrowheads="1"/>
          </p:cNvSpPr>
          <p:nvPr/>
        </p:nvSpPr>
        <p:spPr>
          <a:xfrm>
            <a:off x="7164288" y="188913"/>
            <a:ext cx="1979713" cy="431800"/>
          </a:xfrm>
          <a:prstGeom prst="rect">
            <a:avLst/>
          </a:prstGeom>
        </p:spPr>
        <p:txBody>
          <a:bodyPr/>
          <a:lstStyle/>
          <a:p>
            <a:pPr eaLnBrk="0" hangingPunct="0">
              <a:defRPr/>
            </a:pPr>
            <a:r>
              <a:rPr lang="es-ES_tradnl" sz="1600" b="1" dirty="0" smtClean="0">
                <a:solidFill>
                  <a:srgbClr val="000000"/>
                </a:solidFill>
                <a:effectLst>
                  <a:outerShdw blurRad="38100" dist="38100" dir="2700000" algn="tl">
                    <a:srgbClr val="C0C0C0"/>
                  </a:outerShdw>
                </a:effectLst>
                <a:latin typeface="Calibri" pitchFamily="34" charset="0"/>
              </a:rPr>
              <a:t>Uribe, </a:t>
            </a:r>
            <a:r>
              <a:rPr lang="es-ES_tradnl" sz="1600" b="1" dirty="0" smtClean="0">
                <a:solidFill>
                  <a:srgbClr val="000000"/>
                </a:solidFill>
                <a:effectLst>
                  <a:outerShdw blurRad="38100" dist="38100" dir="2700000" algn="tl">
                    <a:srgbClr val="C0C0C0"/>
                  </a:outerShdw>
                </a:effectLst>
                <a:latin typeface="Calibri" pitchFamily="34" charset="0"/>
              </a:rPr>
              <a:t>Milton Alonso</a:t>
            </a:r>
            <a:endParaRPr lang="es-ES_tradnl" sz="1600" b="1" dirty="0">
              <a:solidFill>
                <a:srgbClr val="000000"/>
              </a:solidFill>
              <a:effectLst>
                <a:outerShdw blurRad="38100" dist="38100" dir="2700000" algn="tl">
                  <a:srgbClr val="C0C0C0"/>
                </a:outerShdw>
              </a:effectLst>
              <a:latin typeface="Calibri" pitchFamily="34"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056" y="894235"/>
            <a:ext cx="8496944" cy="4779531"/>
          </a:xfrm>
          <a:prstGeom prst="rect">
            <a:avLst/>
          </a:prstGeom>
        </p:spPr>
      </p:pic>
    </p:spTree>
    <p:extLst>
      <p:ext uri="{BB962C8B-B14F-4D97-AF65-F5344CB8AC3E}">
        <p14:creationId xmlns:p14="http://schemas.microsoft.com/office/powerpoint/2010/main" val="2149646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mapa versión 3 colores</Template>
  <TotalTime>7261</TotalTime>
  <Words>1331</Words>
  <Application>Microsoft Office PowerPoint</Application>
  <PresentationFormat>Presentación en pantalla (4:3)</PresentationFormat>
  <Paragraphs>112</Paragraphs>
  <Slides>31</Slides>
  <Notes>0</Notes>
  <HiddenSlides>0</HiddenSlides>
  <MMClips>0</MMClips>
  <ScaleCrop>false</ScaleCrop>
  <HeadingPairs>
    <vt:vector size="8" baseType="variant">
      <vt:variant>
        <vt:lpstr>Fuentes usadas</vt:lpstr>
      </vt:variant>
      <vt:variant>
        <vt:i4>6</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39" baseType="lpstr">
      <vt:lpstr>Albertus</vt:lpstr>
      <vt:lpstr>Arial</vt:lpstr>
      <vt:lpstr>Calibri</vt:lpstr>
      <vt:lpstr>Courier New</vt:lpstr>
      <vt:lpstr>Times New Roman</vt:lpstr>
      <vt:lpstr>Wingdings</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espe</dc:creator>
  <cp:lastModifiedBy>Milton Uribe</cp:lastModifiedBy>
  <cp:revision>343</cp:revision>
  <dcterms:created xsi:type="dcterms:W3CDTF">2008-12-02T19:52:52Z</dcterms:created>
  <dcterms:modified xsi:type="dcterms:W3CDTF">2018-09-27T02:59:47Z</dcterms:modified>
</cp:coreProperties>
</file>