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1" r:id="rId1"/>
  </p:sldMasterIdLst>
  <p:sldIdLst>
    <p:sldId id="257" r:id="rId2"/>
    <p:sldId id="258" r:id="rId3"/>
    <p:sldId id="256" r:id="rId4"/>
    <p:sldId id="259" r:id="rId5"/>
    <p:sldId id="300" r:id="rId6"/>
    <p:sldId id="299" r:id="rId7"/>
    <p:sldId id="262" r:id="rId8"/>
    <p:sldId id="265" r:id="rId9"/>
    <p:sldId id="266" r:id="rId10"/>
    <p:sldId id="267" r:id="rId11"/>
    <p:sldId id="269" r:id="rId12"/>
    <p:sldId id="270" r:id="rId13"/>
    <p:sldId id="272" r:id="rId14"/>
    <p:sldId id="274" r:id="rId15"/>
    <p:sldId id="275" r:id="rId16"/>
    <p:sldId id="301" r:id="rId17"/>
    <p:sldId id="302" r:id="rId18"/>
    <p:sldId id="279" r:id="rId19"/>
    <p:sldId id="280" r:id="rId20"/>
    <p:sldId id="281" r:id="rId21"/>
    <p:sldId id="282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303" r:id="rId33"/>
    <p:sldId id="297" r:id="rId34"/>
    <p:sldId id="304" r:id="rId35"/>
    <p:sldId id="298" r:id="rId3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Tiempo de actividad de acuerdo a la propiedad del taller 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>
        <c:manualLayout>
          <c:layoutTarget val="inner"/>
          <c:xMode val="edge"/>
          <c:yMode val="edge"/>
          <c:x val="9.4771147667449263E-2"/>
          <c:y val="0.2150069936451445"/>
          <c:w val="0.89019685039370078"/>
          <c:h val="0.614984324876057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'1'!$B$20</c:f>
              <c:strCache>
                <c:ptCount val="1"/>
                <c:pt idx="0">
                  <c:v>Propio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9.25925925925917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'1'!$A$21:$A$24</c:f>
              <c:strCache>
                <c:ptCount val="4"/>
                <c:pt idx="0">
                  <c:v>menos 1 año</c:v>
                </c:pt>
                <c:pt idx="1">
                  <c:v>de 1 a 3 años</c:v>
                </c:pt>
                <c:pt idx="2">
                  <c:v>de 4 a 6 años</c:v>
                </c:pt>
                <c:pt idx="3">
                  <c:v>mayor a 6 años</c:v>
                </c:pt>
              </c:strCache>
            </c:strRef>
          </c:cat>
          <c:val>
            <c:numRef>
              <c:f>'1'!$B$21:$B$24</c:f>
              <c:numCache>
                <c:formatCode>_ * #,##0_ ;_ * \-#,##0_ ;_ * "-"??_ ;_ @_ </c:formatCode>
                <c:ptCount val="4"/>
                <c:pt idx="0">
                  <c:v>0</c:v>
                </c:pt>
                <c:pt idx="1">
                  <c:v>6</c:v>
                </c:pt>
                <c:pt idx="2">
                  <c:v>21</c:v>
                </c:pt>
                <c:pt idx="3">
                  <c:v>93</c:v>
                </c:pt>
              </c:numCache>
            </c:numRef>
          </c:val>
        </c:ser>
        <c:ser>
          <c:idx val="1"/>
          <c:order val="1"/>
          <c:tx>
            <c:strRef>
              <c:f>'1'!$C$20</c:f>
              <c:strCache>
                <c:ptCount val="1"/>
                <c:pt idx="0">
                  <c:v>Arrendado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31481481481480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3.0789825970548371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'1'!$A$21:$A$24</c:f>
              <c:strCache>
                <c:ptCount val="4"/>
                <c:pt idx="0">
                  <c:v>menos 1 año</c:v>
                </c:pt>
                <c:pt idx="1">
                  <c:v>de 1 a 3 años</c:v>
                </c:pt>
                <c:pt idx="2">
                  <c:v>de 4 a 6 años</c:v>
                </c:pt>
                <c:pt idx="3">
                  <c:v>mayor a 6 años</c:v>
                </c:pt>
              </c:strCache>
            </c:strRef>
          </c:cat>
          <c:val>
            <c:numRef>
              <c:f>'1'!$C$21:$C$24</c:f>
              <c:numCache>
                <c:formatCode>_ * #,##0_ ;_ * \-#,##0_ ;_ * "-"??_ ;_ @_ 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11</c:v>
                </c:pt>
              </c:numCache>
            </c:numRef>
          </c:val>
        </c:ser>
        <c:ser>
          <c:idx val="2"/>
          <c:order val="2"/>
          <c:tx>
            <c:strRef>
              <c:f>'1'!$D$20</c:f>
              <c:strCache>
                <c:ptCount val="1"/>
                <c:pt idx="0">
                  <c:v>De familiares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888888888888917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2.777777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'1'!$A$21:$A$24</c:f>
              <c:strCache>
                <c:ptCount val="4"/>
                <c:pt idx="0">
                  <c:v>menos 1 año</c:v>
                </c:pt>
                <c:pt idx="1">
                  <c:v>de 1 a 3 años</c:v>
                </c:pt>
                <c:pt idx="2">
                  <c:v>de 4 a 6 años</c:v>
                </c:pt>
                <c:pt idx="3">
                  <c:v>mayor a 6 años</c:v>
                </c:pt>
              </c:strCache>
            </c:strRef>
          </c:cat>
          <c:val>
            <c:numRef>
              <c:f>'1'!$D$21:$D$24</c:f>
              <c:numCache>
                <c:formatCode>_ * #,##0_ ;_ * \-#,##0_ ;_ * "-"??_ ;_ @_ 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74223904"/>
        <c:axId val="450967280"/>
      </c:barChart>
      <c:catAx>
        <c:axId val="37422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7280"/>
        <c:crosses val="autoZero"/>
        <c:auto val="1"/>
        <c:lblAlgn val="ctr"/>
        <c:lblOffset val="100"/>
        <c:noMultiLvlLbl val="0"/>
      </c:catAx>
      <c:valAx>
        <c:axId val="450967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Propietarios</a:t>
                </a:r>
              </a:p>
            </c:rich>
          </c:tx>
          <c:layout>
            <c:manualLayout>
              <c:xMode val="edge"/>
              <c:yMode val="edge"/>
              <c:x val="0"/>
              <c:y val="0.406371166147715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374223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Familiares afiliados al IESS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'16'!$B$3</c:f>
              <c:strCache>
                <c:ptCount val="1"/>
                <c:pt idx="0">
                  <c:v>Total Familiares trabajando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'16'!$A$4:$A$9</c:f>
              <c:strCache>
                <c:ptCount val="6"/>
                <c:pt idx="0">
                  <c:v>Cónyuge</c:v>
                </c:pt>
                <c:pt idx="1">
                  <c:v>Hijos</c:v>
                </c:pt>
                <c:pt idx="2">
                  <c:v>Nueras/yernos</c:v>
                </c:pt>
                <c:pt idx="3">
                  <c:v>Hermanos</c:v>
                </c:pt>
                <c:pt idx="4">
                  <c:v>Primos</c:v>
                </c:pt>
                <c:pt idx="5">
                  <c:v>Tíos</c:v>
                </c:pt>
              </c:strCache>
            </c:strRef>
          </c:cat>
          <c:val>
            <c:numRef>
              <c:f>'16'!$B$4:$B$9</c:f>
              <c:numCache>
                <c:formatCode>General</c:formatCode>
                <c:ptCount val="6"/>
                <c:pt idx="0">
                  <c:v>68</c:v>
                </c:pt>
                <c:pt idx="1">
                  <c:v>44</c:v>
                </c:pt>
                <c:pt idx="2">
                  <c:v>8</c:v>
                </c:pt>
                <c:pt idx="3">
                  <c:v>20</c:v>
                </c:pt>
                <c:pt idx="4">
                  <c:v>25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'16'!$C$3</c:f>
              <c:strCache>
                <c:ptCount val="1"/>
                <c:pt idx="0">
                  <c:v>Familiares afiliados al IESS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'16'!$A$4:$A$9</c:f>
              <c:strCache>
                <c:ptCount val="6"/>
                <c:pt idx="0">
                  <c:v>Cónyuge</c:v>
                </c:pt>
                <c:pt idx="1">
                  <c:v>Hijos</c:v>
                </c:pt>
                <c:pt idx="2">
                  <c:v>Nueras/yernos</c:v>
                </c:pt>
                <c:pt idx="3">
                  <c:v>Hermanos</c:v>
                </c:pt>
                <c:pt idx="4">
                  <c:v>Primos</c:v>
                </c:pt>
                <c:pt idx="5">
                  <c:v>Tíos</c:v>
                </c:pt>
              </c:strCache>
            </c:strRef>
          </c:cat>
          <c:val>
            <c:numRef>
              <c:f>'16'!$C$4:$C$9</c:f>
              <c:numCache>
                <c:formatCode>General</c:formatCode>
                <c:ptCount val="6"/>
                <c:pt idx="0">
                  <c:v>23</c:v>
                </c:pt>
                <c:pt idx="1">
                  <c:v>17</c:v>
                </c:pt>
                <c:pt idx="2">
                  <c:v>2</c:v>
                </c:pt>
                <c:pt idx="3">
                  <c:v>8</c:v>
                </c:pt>
                <c:pt idx="4">
                  <c:v>8</c:v>
                </c:pt>
                <c:pt idx="5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68368"/>
        <c:axId val="450972176"/>
      </c:barChart>
      <c:catAx>
        <c:axId val="45096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2176"/>
        <c:crosses val="autoZero"/>
        <c:auto val="1"/>
        <c:lblAlgn val="ctr"/>
        <c:lblOffset val="100"/>
        <c:noMultiLvlLbl val="0"/>
      </c:catAx>
      <c:valAx>
        <c:axId val="450972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Familiares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Familiares afiliados al IESS sin trabajar</a:t>
            </a:r>
          </a:p>
        </c:rich>
      </c:tx>
      <c:layout>
        <c:manualLayout>
          <c:xMode val="edge"/>
          <c:yMode val="edge"/>
          <c:x val="0.25949300087489069"/>
          <c:y val="1.99501194650854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'16'!$A$29</c:f>
              <c:strCache>
                <c:ptCount val="1"/>
                <c:pt idx="0">
                  <c:v>familiares afiliados al IESS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'16'!$B$29</c:f>
              <c:numCache>
                <c:formatCode>General</c:formatCode>
                <c:ptCount val="1"/>
                <c:pt idx="0">
                  <c:v>55</c:v>
                </c:pt>
              </c:numCache>
            </c:numRef>
          </c:val>
        </c:ser>
        <c:ser>
          <c:idx val="1"/>
          <c:order val="1"/>
          <c:tx>
            <c:strRef>
              <c:f>'16'!$A$31</c:f>
              <c:strCache>
                <c:ptCount val="1"/>
                <c:pt idx="0">
                  <c:v>conyuges afiliados al IESS sin trabajar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'16'!$B$31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ser>
          <c:idx val="2"/>
          <c:order val="2"/>
          <c:tx>
            <c:strRef>
              <c:f>'16'!$A$32</c:f>
              <c:strCache>
                <c:ptCount val="1"/>
                <c:pt idx="0">
                  <c:v>hijos afiliados al IESS sin trabajar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'16'!$B$32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3"/>
          <c:order val="3"/>
          <c:tx>
            <c:strRef>
              <c:f>'16'!$A$33</c:f>
              <c:strCache>
                <c:ptCount val="1"/>
                <c:pt idx="0">
                  <c:v>nueras afiliadas al IESS sin trabajar 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'16'!$B$33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50968912"/>
        <c:axId val="450969456"/>
      </c:barChart>
      <c:catAx>
        <c:axId val="45096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9456"/>
        <c:crosses val="autoZero"/>
        <c:auto val="1"/>
        <c:lblAlgn val="ctr"/>
        <c:lblOffset val="100"/>
        <c:noMultiLvlLbl val="0"/>
      </c:catAx>
      <c:valAx>
        <c:axId val="450969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Familiares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Ingresos de acuerdo al nivel de Intrucción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'19'!$B$20</c:f>
              <c:strCache>
                <c:ptCount val="1"/>
                <c:pt idx="0">
                  <c:v>1 SBU a $700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8.7928640515821532E-17"/>
                  <c:y val="1.41110065851364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'19'!$A$21:$A$25</c:f>
              <c:strCache>
                <c:ptCount val="5"/>
                <c:pt idx="0">
                  <c:v>Ninguna</c:v>
                </c:pt>
                <c:pt idx="1">
                  <c:v>Primaria</c:v>
                </c:pt>
                <c:pt idx="2">
                  <c:v>Secundaria</c:v>
                </c:pt>
                <c:pt idx="3">
                  <c:v>Tecnología o profesión</c:v>
                </c:pt>
                <c:pt idx="4">
                  <c:v>3er nivel o superior</c:v>
                </c:pt>
              </c:strCache>
            </c:strRef>
          </c:cat>
          <c:val>
            <c:numRef>
              <c:f>'19'!$B$21:$B$25</c:f>
              <c:numCache>
                <c:formatCode>_ * #,##0_ ;_ * \-#,##0_ ;_ * "-"??_ ;_ @_ </c:formatCode>
                <c:ptCount val="5"/>
                <c:pt idx="0">
                  <c:v>3</c:v>
                </c:pt>
                <c:pt idx="1">
                  <c:v>40</c:v>
                </c:pt>
                <c:pt idx="2">
                  <c:v>22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'19'!$C$20</c:f>
              <c:strCache>
                <c:ptCount val="1"/>
                <c:pt idx="0">
                  <c:v>$701 a $ 1500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777777777777779E-3"/>
                  <c:y val="-2.49221134894177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9160671462829732E-3"/>
                  <c:y val="-8.6232932961189039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4.7961630695443642E-3"/>
                  <c:y val="1.41110065851362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'19'!$A$21:$A$25</c:f>
              <c:strCache>
                <c:ptCount val="5"/>
                <c:pt idx="0">
                  <c:v>Ninguna</c:v>
                </c:pt>
                <c:pt idx="1">
                  <c:v>Primaria</c:v>
                </c:pt>
                <c:pt idx="2">
                  <c:v>Secundaria</c:v>
                </c:pt>
                <c:pt idx="3">
                  <c:v>Tecnología o profesión</c:v>
                </c:pt>
                <c:pt idx="4">
                  <c:v>3er nivel o superior</c:v>
                </c:pt>
              </c:strCache>
            </c:strRef>
          </c:cat>
          <c:val>
            <c:numRef>
              <c:f>'19'!$C$21:$C$25</c:f>
              <c:numCache>
                <c:formatCode>_ * #,##0_ ;_ * \-#,##0_ ;_ * "-"??_ ;_ @_ </c:formatCode>
                <c:ptCount val="5"/>
                <c:pt idx="0">
                  <c:v>3</c:v>
                </c:pt>
                <c:pt idx="1">
                  <c:v>21</c:v>
                </c:pt>
                <c:pt idx="2">
                  <c:v>27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2"/>
          <c:order val="2"/>
          <c:tx>
            <c:strRef>
              <c:f>'19'!$D$20</c:f>
              <c:strCache>
                <c:ptCount val="1"/>
                <c:pt idx="0">
                  <c:v>$1501 a $ 2000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1990407673860912E-4"/>
                  <c:y val="-1.411100658513649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6666666666666666E-2"/>
                  <c:y val="-9.1380027164660061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'19'!$A$21:$A$25</c:f>
              <c:strCache>
                <c:ptCount val="5"/>
                <c:pt idx="0">
                  <c:v>Ninguna</c:v>
                </c:pt>
                <c:pt idx="1">
                  <c:v>Primaria</c:v>
                </c:pt>
                <c:pt idx="2">
                  <c:v>Secundaria</c:v>
                </c:pt>
                <c:pt idx="3">
                  <c:v>Tecnología o profesión</c:v>
                </c:pt>
                <c:pt idx="4">
                  <c:v>3er nivel o superior</c:v>
                </c:pt>
              </c:strCache>
            </c:strRef>
          </c:cat>
          <c:val>
            <c:numRef>
              <c:f>'19'!$D$21:$D$25</c:f>
              <c:numCache>
                <c:formatCode>_ * #,##0_ ;_ * \-#,##0_ ;_ * "-"??_ ;_ @_ </c:formatCode>
                <c:ptCount val="5"/>
                <c:pt idx="0">
                  <c:v>0</c:v>
                </c:pt>
                <c:pt idx="1">
                  <c:v>3</c:v>
                </c:pt>
                <c:pt idx="2">
                  <c:v>9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ser>
          <c:idx val="3"/>
          <c:order val="3"/>
          <c:tx>
            <c:strRef>
              <c:f>'19'!$E$20</c:f>
              <c:strCache>
                <c:ptCount val="1"/>
                <c:pt idx="0">
                  <c:v>Mayores a $2001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3333333333333333E-2"/>
                  <c:y val="-4.98442269788363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7777777777777779E-3"/>
                  <c:y val="-1.993769079153417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8.333333333333333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2.278177458033573E-3"/>
                  <c:y val="-4.7036688617122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'19'!$A$21:$A$25</c:f>
              <c:strCache>
                <c:ptCount val="5"/>
                <c:pt idx="0">
                  <c:v>Ninguna</c:v>
                </c:pt>
                <c:pt idx="1">
                  <c:v>Primaria</c:v>
                </c:pt>
                <c:pt idx="2">
                  <c:v>Secundaria</c:v>
                </c:pt>
                <c:pt idx="3">
                  <c:v>Tecnología o profesión</c:v>
                </c:pt>
                <c:pt idx="4">
                  <c:v>3er nivel o superior</c:v>
                </c:pt>
              </c:strCache>
            </c:strRef>
          </c:cat>
          <c:val>
            <c:numRef>
              <c:f>'19'!$E$21:$E$25</c:f>
              <c:numCache>
                <c:formatCode>_ * #,##0_ ;_ * \-#,##0_ ;_ * "-"??_ ;_ @_ </c:formatCode>
                <c:ptCount val="5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76528"/>
        <c:axId val="450973264"/>
      </c:barChart>
      <c:catAx>
        <c:axId val="450976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3264"/>
        <c:crosses val="autoZero"/>
        <c:auto val="1"/>
        <c:lblAlgn val="ctr"/>
        <c:lblOffset val="100"/>
        <c:noMultiLvlLbl val="0"/>
      </c:catAx>
      <c:valAx>
        <c:axId val="450973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Propietarios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6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Distribución del Estado de Situación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2"/>
          <c:order val="0"/>
          <c:tx>
            <c:strRef>
              <c:f>Sheet2!$B$1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val>
            <c:numRef>
              <c:f>Sheet2!$B$2:$B$4</c:f>
              <c:numCache>
                <c:formatCode>_ * #,##0_ ;_ * \-#,##0_ ;_ * "-"??_ ;_ @_ </c:formatCode>
                <c:ptCount val="3"/>
                <c:pt idx="0">
                  <c:v>206201.5</c:v>
                </c:pt>
                <c:pt idx="1">
                  <c:v>37405</c:v>
                </c:pt>
                <c:pt idx="2">
                  <c:v>168571.5</c:v>
                </c:pt>
              </c:numCache>
            </c:numRef>
          </c:val>
        </c:ser>
        <c:ser>
          <c:idx val="0"/>
          <c:order val="1"/>
          <c:tx>
            <c:strRef>
              <c:f>Sheet2!$C$1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Sheet2!$A$2:$A$4</c:f>
              <c:strCache>
                <c:ptCount val="3"/>
                <c:pt idx="0">
                  <c:v>TOTAL ACTIVO</c:v>
                </c:pt>
                <c:pt idx="1">
                  <c:v>TOTAL PASIVO</c:v>
                </c:pt>
                <c:pt idx="2">
                  <c:v>TOTAL PATRIMONIO</c:v>
                </c:pt>
              </c:strCache>
            </c:strRef>
          </c:cat>
          <c:val>
            <c:numRef>
              <c:f>Sheet2!$C$2:$C$4</c:f>
              <c:numCache>
                <c:formatCode>_ * #,##0_ ;_ * \-#,##0_ ;_ * "-"??_ ;_ @_ </c:formatCode>
                <c:ptCount val="3"/>
                <c:pt idx="0">
                  <c:v>194477.72</c:v>
                </c:pt>
                <c:pt idx="1">
                  <c:v>63999.39</c:v>
                </c:pt>
                <c:pt idx="2">
                  <c:v>130478.33</c:v>
                </c:pt>
              </c:numCache>
            </c:numRef>
          </c:val>
        </c:ser>
        <c:ser>
          <c:idx val="1"/>
          <c:order val="2"/>
          <c:tx>
            <c:strRef>
              <c:f>Sheet2!$D$1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Sheet2!$A$2:$A$4</c:f>
              <c:strCache>
                <c:ptCount val="3"/>
                <c:pt idx="0">
                  <c:v>TOTAL ACTIVO</c:v>
                </c:pt>
                <c:pt idx="1">
                  <c:v>TOTAL PASIVO</c:v>
                </c:pt>
                <c:pt idx="2">
                  <c:v>TOTAL PATRIMONIO</c:v>
                </c:pt>
              </c:strCache>
            </c:strRef>
          </c:cat>
          <c:val>
            <c:numRef>
              <c:f>Sheet2!$D$2:$D$4</c:f>
              <c:numCache>
                <c:formatCode>_ * #,##0_ ;_ * \-#,##0_ ;_ * "-"??_ ;_ @_ </c:formatCode>
                <c:ptCount val="3"/>
                <c:pt idx="0">
                  <c:v>166884.70000000001</c:v>
                </c:pt>
                <c:pt idx="1">
                  <c:v>29809.439999999999</c:v>
                </c:pt>
                <c:pt idx="2">
                  <c:v>137075.26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974352"/>
        <c:axId val="450970544"/>
        <c:axId val="0"/>
      </c:bar3DChart>
      <c:catAx>
        <c:axId val="45097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0544"/>
        <c:crosses val="autoZero"/>
        <c:auto val="1"/>
        <c:lblAlgn val="ctr"/>
        <c:lblOffset val="100"/>
        <c:noMultiLvlLbl val="0"/>
      </c:catAx>
      <c:valAx>
        <c:axId val="45097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435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Distribuación del Activo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Sheet2!$A$10:$A$13</c:f>
              <c:strCache>
                <c:ptCount val="4"/>
                <c:pt idx="0">
                  <c:v>ACTIVO DISPONIBLE</c:v>
                </c:pt>
                <c:pt idx="1">
                  <c:v>ACTIVO EXIGIBLE</c:v>
                </c:pt>
                <c:pt idx="2">
                  <c:v>ACTIVO REALIZABLE</c:v>
                </c:pt>
                <c:pt idx="3">
                  <c:v>PROPIEDADES PLANTA Y EQUIPO</c:v>
                </c:pt>
              </c:strCache>
            </c:strRef>
          </c:cat>
          <c:val>
            <c:numRef>
              <c:f>Sheet2!$B$10:$B$13</c:f>
              <c:numCache>
                <c:formatCode>_(* #,##0.00_);_(* \(#,##0.00\);_(* "-"??_);_(@_)</c:formatCode>
                <c:ptCount val="4"/>
                <c:pt idx="0">
                  <c:v>23084.61</c:v>
                </c:pt>
                <c:pt idx="1">
                  <c:v>35424.29</c:v>
                </c:pt>
                <c:pt idx="2">
                  <c:v>67986.039999999994</c:v>
                </c:pt>
                <c:pt idx="3">
                  <c:v>67982.78</c:v>
                </c:pt>
              </c:numCache>
            </c:numRef>
          </c:val>
        </c:ser>
        <c:ser>
          <c:idx val="1"/>
          <c:order val="1"/>
          <c:tx>
            <c:strRef>
              <c:f>Sheet2!$C$9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Sheet2!$A$10:$A$13</c:f>
              <c:strCache>
                <c:ptCount val="4"/>
                <c:pt idx="0">
                  <c:v>ACTIVO DISPONIBLE</c:v>
                </c:pt>
                <c:pt idx="1">
                  <c:v>ACTIVO EXIGIBLE</c:v>
                </c:pt>
                <c:pt idx="2">
                  <c:v>ACTIVO REALIZABLE</c:v>
                </c:pt>
                <c:pt idx="3">
                  <c:v>PROPIEDADES PLANTA Y EQUIPO</c:v>
                </c:pt>
              </c:strCache>
            </c:strRef>
          </c:cat>
          <c:val>
            <c:numRef>
              <c:f>Sheet2!$C$10:$C$13</c:f>
              <c:numCache>
                <c:formatCode>_(* #,##0.00_);_(* \(#,##0.00\);_(* "-"??_);_(@_)</c:formatCode>
                <c:ptCount val="4"/>
                <c:pt idx="0">
                  <c:v>20169.760000000002</c:v>
                </c:pt>
                <c:pt idx="1">
                  <c:v>32459.46</c:v>
                </c:pt>
                <c:pt idx="2">
                  <c:v>46777.09</c:v>
                </c:pt>
                <c:pt idx="3">
                  <c:v>67478.39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50977616"/>
        <c:axId val="450978160"/>
        <c:axId val="0"/>
      </c:bar3DChart>
      <c:catAx>
        <c:axId val="450977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8160"/>
        <c:crosses val="autoZero"/>
        <c:auto val="1"/>
        <c:lblAlgn val="ctr"/>
        <c:lblOffset val="100"/>
        <c:noMultiLvlLbl val="0"/>
      </c:catAx>
      <c:valAx>
        <c:axId val="45097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761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Distribución de Caja y Bancos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Sheet2!$B$16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Sheet2!$A$17:$A$18</c:f>
              <c:strCache>
                <c:ptCount val="2"/>
                <c:pt idx="0">
                  <c:v>CAJA</c:v>
                </c:pt>
                <c:pt idx="1">
                  <c:v>BANCOS Y OTRAS INSTITUCIONES FINANCIERAS</c:v>
                </c:pt>
              </c:strCache>
            </c:strRef>
          </c:cat>
          <c:val>
            <c:numRef>
              <c:f>Sheet2!$B$17:$B$18</c:f>
              <c:numCache>
                <c:formatCode>General</c:formatCode>
                <c:ptCount val="2"/>
                <c:pt idx="0">
                  <c:v>750</c:v>
                </c:pt>
                <c:pt idx="1">
                  <c:v>9150</c:v>
                </c:pt>
              </c:numCache>
            </c:numRef>
          </c:val>
        </c:ser>
        <c:ser>
          <c:idx val="1"/>
          <c:order val="1"/>
          <c:tx>
            <c:strRef>
              <c:f>Sheet2!$C$16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Sheet2!$A$17:$A$18</c:f>
              <c:strCache>
                <c:ptCount val="2"/>
                <c:pt idx="0">
                  <c:v>CAJA</c:v>
                </c:pt>
                <c:pt idx="1">
                  <c:v>BANCOS Y OTRAS INSTITUCIONES FINANCIERAS</c:v>
                </c:pt>
              </c:strCache>
            </c:strRef>
          </c:cat>
          <c:val>
            <c:numRef>
              <c:f>Sheet2!$C$17:$C$18</c:f>
              <c:numCache>
                <c:formatCode>_(* #,##0.00_);_(* \(#,##0.00\);_(* "-"??_);_(@_)</c:formatCode>
                <c:ptCount val="2"/>
                <c:pt idx="0">
                  <c:v>6504.08</c:v>
                </c:pt>
                <c:pt idx="1">
                  <c:v>16580.53</c:v>
                </c:pt>
              </c:numCache>
            </c:numRef>
          </c:val>
        </c:ser>
        <c:ser>
          <c:idx val="2"/>
          <c:order val="2"/>
          <c:tx>
            <c:strRef>
              <c:f>Sheet2!$D$16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Sheet2!$A$17:$A$18</c:f>
              <c:strCache>
                <c:ptCount val="2"/>
                <c:pt idx="0">
                  <c:v>CAJA</c:v>
                </c:pt>
                <c:pt idx="1">
                  <c:v>BANCOS Y OTRAS INSTITUCIONES FINANCIERAS</c:v>
                </c:pt>
              </c:strCache>
            </c:strRef>
          </c:cat>
          <c:val>
            <c:numRef>
              <c:f>Sheet2!$D$17:$D$18</c:f>
              <c:numCache>
                <c:formatCode>_(* #,##0.00_);_(* \(#,##0.00\);_(* "-"??_);_(@_)</c:formatCode>
                <c:ptCount val="2"/>
                <c:pt idx="0">
                  <c:v>10174.01</c:v>
                </c:pt>
                <c:pt idx="1">
                  <c:v>9995.75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7961168"/>
        <c:axId val="477970960"/>
        <c:axId val="0"/>
      </c:bar3DChart>
      <c:catAx>
        <c:axId val="477961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70960"/>
        <c:crosses val="autoZero"/>
        <c:auto val="1"/>
        <c:lblAlgn val="ctr"/>
        <c:lblOffset val="100"/>
        <c:noMultiLvlLbl val="0"/>
      </c:catAx>
      <c:valAx>
        <c:axId val="47797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6116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Sheet2!$A$40</c:f>
              <c:strCache>
                <c:ptCount val="1"/>
                <c:pt idx="0">
                  <c:v>INVENTARIOS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Sheet2!$B$39:$D$39</c:f>
              <c:numCache>
                <c:formatCode>General</c:formatCode>
                <c:ptCount val="3"/>
                <c:pt idx="0">
                  <c:v>2014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Sheet2!$B$40:$D$40</c:f>
              <c:numCache>
                <c:formatCode>_(* #,##0.00_);_(* \(#,##0.00\);_(* "-"??_);_(@_)</c:formatCode>
                <c:ptCount val="3"/>
                <c:pt idx="0" formatCode="General">
                  <c:v>78950</c:v>
                </c:pt>
                <c:pt idx="1">
                  <c:v>67986.039999999994</c:v>
                </c:pt>
                <c:pt idx="2">
                  <c:v>46777.09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7970416"/>
        <c:axId val="477971504"/>
      </c:lineChart>
      <c:catAx>
        <c:axId val="47797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71504"/>
        <c:crosses val="autoZero"/>
        <c:auto val="1"/>
        <c:lblAlgn val="ctr"/>
        <c:lblOffset val="100"/>
        <c:noMultiLvlLbl val="0"/>
      </c:catAx>
      <c:valAx>
        <c:axId val="477971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7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Sheet2!$A$53</c:f>
              <c:strCache>
                <c:ptCount val="1"/>
                <c:pt idx="0">
                  <c:v>INGRESOS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Sheet2!$B$52:$D$52</c:f>
              <c:numCache>
                <c:formatCode>General</c:formatCode>
                <c:ptCount val="3"/>
                <c:pt idx="0">
                  <c:v>2014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Sheet2!$B$53:$D$53</c:f>
              <c:numCache>
                <c:formatCode>_(* #,##0.00_);_(* \(#,##0.00\);_(* "-"??_);_(@_)</c:formatCode>
                <c:ptCount val="3"/>
                <c:pt idx="0" formatCode="General">
                  <c:v>221353.72000000003</c:v>
                </c:pt>
                <c:pt idx="1">
                  <c:v>192021.45</c:v>
                </c:pt>
                <c:pt idx="2">
                  <c:v>208996.48000000001</c:v>
                </c:pt>
              </c:numCache>
            </c:numRef>
          </c:val>
          <c:smooth val="0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7966608"/>
        <c:axId val="477969872"/>
      </c:lineChart>
      <c:catAx>
        <c:axId val="47796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69872"/>
        <c:crosses val="autoZero"/>
        <c:auto val="1"/>
        <c:lblAlgn val="ctr"/>
        <c:lblOffset val="100"/>
        <c:noMultiLvlLbl val="0"/>
      </c:catAx>
      <c:valAx>
        <c:axId val="477969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66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0.27929155730533683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Sheet2!$A$57</c:f>
              <c:strCache>
                <c:ptCount val="1"/>
                <c:pt idx="0">
                  <c:v>GASTOS ADMINISTRATIVOS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2.1177511526100944E-2"/>
                  <c:y val="4.11979255080317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454083582130695"/>
                  <c:y val="-8.2553230645240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7797831308879684E-2"/>
                  <c:y val="-5.9334023984528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Sheet2!$B$56:$D$56</c:f>
              <c:numCache>
                <c:formatCode>General</c:formatCode>
                <c:ptCount val="3"/>
                <c:pt idx="0">
                  <c:v>2014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Sheet2!$B$57:$D$57</c:f>
              <c:numCache>
                <c:formatCode>_(* #,##0.00_);_(* \(#,##0.00\);_(* "-"??_);_(@_)</c:formatCode>
                <c:ptCount val="3"/>
                <c:pt idx="0">
                  <c:v>2700</c:v>
                </c:pt>
                <c:pt idx="1">
                  <c:v>15329.59</c:v>
                </c:pt>
                <c:pt idx="2">
                  <c:v>19758.419999999998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77958448"/>
        <c:axId val="477961712"/>
      </c:lineChart>
      <c:catAx>
        <c:axId val="477958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61712"/>
        <c:crosses val="autoZero"/>
        <c:auto val="1"/>
        <c:lblAlgn val="ctr"/>
        <c:lblOffset val="100"/>
        <c:noMultiLvlLbl val="0"/>
      </c:catAx>
      <c:valAx>
        <c:axId val="477961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584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Puntos de Equilibrio de Proyección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'Punto de aquilibrio'!$W$15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de aquilibrio'!$V$16:$V$18</c:f>
              <c:strCache>
                <c:ptCount val="3"/>
                <c:pt idx="0">
                  <c:v>Salas</c:v>
                </c:pt>
                <c:pt idx="1">
                  <c:v>Comedor</c:v>
                </c:pt>
                <c:pt idx="2">
                  <c:v>Dormitorios</c:v>
                </c:pt>
              </c:strCache>
            </c:strRef>
          </c:cat>
          <c:val>
            <c:numRef>
              <c:f>'Punto de aquilibrio'!$W$16:$W$18</c:f>
              <c:numCache>
                <c:formatCode>_ * #,##0_ ;_ * \-#,##0_ ;_ * "-"??_ ;_ @_ </c:formatCode>
                <c:ptCount val="3"/>
                <c:pt idx="0">
                  <c:v>53.101994553335118</c:v>
                </c:pt>
                <c:pt idx="1">
                  <c:v>51.065965299921245</c:v>
                </c:pt>
                <c:pt idx="2">
                  <c:v>64.751134936710727</c:v>
                </c:pt>
              </c:numCache>
            </c:numRef>
          </c:val>
        </c:ser>
        <c:ser>
          <c:idx val="1"/>
          <c:order val="1"/>
          <c:tx>
            <c:strRef>
              <c:f>'Punto de aquilibrio'!$X$15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de aquilibrio'!$V$16:$V$18</c:f>
              <c:strCache>
                <c:ptCount val="3"/>
                <c:pt idx="0">
                  <c:v>Salas</c:v>
                </c:pt>
                <c:pt idx="1">
                  <c:v>Comedor</c:v>
                </c:pt>
                <c:pt idx="2">
                  <c:v>Dormitorios</c:v>
                </c:pt>
              </c:strCache>
            </c:strRef>
          </c:cat>
          <c:val>
            <c:numRef>
              <c:f>'Punto de aquilibrio'!$X$16:$X$18</c:f>
              <c:numCache>
                <c:formatCode>_ * #,##0_ ;_ * \-#,##0_ ;_ * "-"??_ ;_ @_ </c:formatCode>
                <c:ptCount val="3"/>
                <c:pt idx="0">
                  <c:v>54.853296070137468</c:v>
                </c:pt>
                <c:pt idx="1">
                  <c:v>52.746110588422596</c:v>
                </c:pt>
                <c:pt idx="2">
                  <c:v>67.038689200484001</c:v>
                </c:pt>
              </c:numCache>
            </c:numRef>
          </c:val>
        </c:ser>
        <c:ser>
          <c:idx val="2"/>
          <c:order val="2"/>
          <c:tx>
            <c:strRef>
              <c:f>'Punto de aquilibrio'!$Y$15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de aquilibrio'!$V$16:$V$18</c:f>
              <c:strCache>
                <c:ptCount val="3"/>
                <c:pt idx="0">
                  <c:v>Salas</c:v>
                </c:pt>
                <c:pt idx="1">
                  <c:v>Comedor</c:v>
                </c:pt>
                <c:pt idx="2">
                  <c:v>Dormitorios</c:v>
                </c:pt>
              </c:strCache>
            </c:strRef>
          </c:cat>
          <c:val>
            <c:numRef>
              <c:f>'Punto de aquilibrio'!$Y$16:$Y$18</c:f>
              <c:numCache>
                <c:formatCode>_ * #,##0_ ;_ * \-#,##0_ ;_ * "-"??_ ;_ @_ </c:formatCode>
                <c:ptCount val="3"/>
                <c:pt idx="0">
                  <c:v>64.506205302322371</c:v>
                </c:pt>
                <c:pt idx="1">
                  <c:v>62.277853194893325</c:v>
                </c:pt>
                <c:pt idx="2">
                  <c:v>78.687189437471318</c:v>
                </c:pt>
              </c:numCache>
            </c:numRef>
          </c:val>
        </c:ser>
        <c:ser>
          <c:idx val="3"/>
          <c:order val="3"/>
          <c:tx>
            <c:strRef>
              <c:f>'Punto de aquilibrio'!$Z$15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de aquilibrio'!$V$16:$V$18</c:f>
              <c:strCache>
                <c:ptCount val="3"/>
                <c:pt idx="0">
                  <c:v>Salas</c:v>
                </c:pt>
                <c:pt idx="1">
                  <c:v>Comedor</c:v>
                </c:pt>
                <c:pt idx="2">
                  <c:v>Dormitorios</c:v>
                </c:pt>
              </c:strCache>
            </c:strRef>
          </c:cat>
          <c:val>
            <c:numRef>
              <c:f>'Punto de aquilibrio'!$Z$16:$Z$18</c:f>
              <c:numCache>
                <c:formatCode>_ * #,##0_ ;_ * \-#,##0_ ;_ * "-"??_ ;_ @_ </c:formatCode>
                <c:ptCount val="3"/>
                <c:pt idx="0">
                  <c:v>53.938391545269255</c:v>
                </c:pt>
                <c:pt idx="1">
                  <c:v>52.39412777362503</c:v>
                </c:pt>
                <c:pt idx="2">
                  <c:v>65.803199395463025</c:v>
                </c:pt>
              </c:numCache>
            </c:numRef>
          </c:val>
        </c:ser>
        <c:ser>
          <c:idx val="4"/>
          <c:order val="4"/>
          <c:tx>
            <c:strRef>
              <c:f>'Punto de aquilibrio'!$AA$15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'Punto de aquilibrio'!$V$16:$V$18</c:f>
              <c:strCache>
                <c:ptCount val="3"/>
                <c:pt idx="0">
                  <c:v>Salas</c:v>
                </c:pt>
                <c:pt idx="1">
                  <c:v>Comedor</c:v>
                </c:pt>
                <c:pt idx="2">
                  <c:v>Dormitorios</c:v>
                </c:pt>
              </c:strCache>
            </c:strRef>
          </c:cat>
          <c:val>
            <c:numRef>
              <c:f>'Punto de aquilibrio'!$AA$16:$AA$18</c:f>
              <c:numCache>
                <c:formatCode>_ * #,##0_ ;_ * \-#,##0_ ;_ * "-"??_ ;_ @_ </c:formatCode>
                <c:ptCount val="3"/>
                <c:pt idx="0">
                  <c:v>59.068499548816547</c:v>
                </c:pt>
                <c:pt idx="1">
                  <c:v>56.681549119179628</c:v>
                </c:pt>
                <c:pt idx="2">
                  <c:v>72.023160304025978</c:v>
                </c:pt>
              </c:numCache>
            </c:numRef>
          </c:val>
        </c:ser>
        <c:ser>
          <c:idx val="5"/>
          <c:order val="5"/>
          <c:tx>
            <c:strRef>
              <c:f>'Punto de aquilibrio'!$AB$15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strRef>
              <c:f>'Punto de aquilibrio'!$V$16:$V$18</c:f>
              <c:strCache>
                <c:ptCount val="3"/>
                <c:pt idx="0">
                  <c:v>Salas</c:v>
                </c:pt>
                <c:pt idx="1">
                  <c:v>Comedor</c:v>
                </c:pt>
                <c:pt idx="2">
                  <c:v>Dormitorios</c:v>
                </c:pt>
              </c:strCache>
            </c:strRef>
          </c:cat>
          <c:val>
            <c:numRef>
              <c:f>'Punto de aquilibrio'!$AB$16:$AB$18</c:f>
              <c:numCache>
                <c:formatCode>_ * #,##0_ ;_ * \-#,##0_ ;_ * "-"??_ ;_ @_ </c:formatCode>
                <c:ptCount val="3"/>
                <c:pt idx="0">
                  <c:v>59.416732245060921</c:v>
                </c:pt>
                <c:pt idx="1">
                  <c:v>57.01332534967117</c:v>
                </c:pt>
                <c:pt idx="2">
                  <c:v>72.810067342910813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7957904"/>
        <c:axId val="477962800"/>
      </c:barChart>
      <c:catAx>
        <c:axId val="477957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62800"/>
        <c:crosses val="autoZero"/>
        <c:auto val="1"/>
        <c:lblAlgn val="ctr"/>
        <c:lblOffset val="100"/>
        <c:noMultiLvlLbl val="0"/>
      </c:catAx>
      <c:valAx>
        <c:axId val="47796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77957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Financiamiento de acuerdo al nivel de instrucción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'5'!$A$19</c:f>
              <c:strCache>
                <c:ptCount val="1"/>
                <c:pt idx="0">
                  <c:v>Ninguna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'5'!$B$18:$F$18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'5'!$B$19:$F$19</c:f>
              <c:numCache>
                <c:formatCode>_ * #,##0_ ;_ * \-#,##0_ ;_ * "-"??_ ;_ @_ 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1"/>
          <c:order val="1"/>
          <c:tx>
            <c:strRef>
              <c:f>'5'!$A$20</c:f>
              <c:strCache>
                <c:ptCount val="1"/>
                <c:pt idx="0">
                  <c:v>Primaria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7777777777777779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9.2592592592593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4.629629629629799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'5'!$B$18:$F$18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'5'!$B$20:$F$20</c:f>
              <c:numCache>
                <c:formatCode>_ * #,##0_ ;_ * \-#,##0_ ;_ * "-"??_ ;_ @_ </c:formatCode>
                <c:ptCount val="5"/>
                <c:pt idx="0">
                  <c:v>42</c:v>
                </c:pt>
                <c:pt idx="1">
                  <c:v>3</c:v>
                </c:pt>
                <c:pt idx="2">
                  <c:v>8</c:v>
                </c:pt>
                <c:pt idx="3">
                  <c:v>9</c:v>
                </c:pt>
                <c:pt idx="4">
                  <c:v>9</c:v>
                </c:pt>
              </c:numCache>
            </c:numRef>
          </c:val>
        </c:ser>
        <c:ser>
          <c:idx val="2"/>
          <c:order val="2"/>
          <c:tx>
            <c:strRef>
              <c:f>'5'!$A$21</c:f>
              <c:strCache>
                <c:ptCount val="1"/>
                <c:pt idx="0">
                  <c:v>Secundaria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'5'!$B$18:$F$18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'5'!$B$21:$F$21</c:f>
              <c:numCache>
                <c:formatCode>_ * #,##0_ ;_ * \-#,##0_ ;_ * "-"??_ ;_ @_ </c:formatCode>
                <c:ptCount val="5"/>
                <c:pt idx="0">
                  <c:v>33</c:v>
                </c:pt>
                <c:pt idx="1">
                  <c:v>7</c:v>
                </c:pt>
                <c:pt idx="2">
                  <c:v>7</c:v>
                </c:pt>
                <c:pt idx="3">
                  <c:v>17</c:v>
                </c:pt>
                <c:pt idx="4">
                  <c:v>9</c:v>
                </c:pt>
              </c:numCache>
            </c:numRef>
          </c:val>
        </c:ser>
        <c:ser>
          <c:idx val="3"/>
          <c:order val="3"/>
          <c:tx>
            <c:strRef>
              <c:f>'5'!$A$22</c:f>
              <c:strCache>
                <c:ptCount val="1"/>
                <c:pt idx="0">
                  <c:v>Tecnología o profesión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0925337632079971E-17"/>
                  <c:y val="-4.62962962962954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'5'!$B$18:$F$18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'5'!$B$22:$F$22</c:f>
              <c:numCache>
                <c:formatCode>_ * #,##0_ ;_ * \-#,##0_ ;_ * "-"??_ ;_ @_ </c:formatCode>
                <c:ptCount val="5"/>
                <c:pt idx="0">
                  <c:v>4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4"/>
          <c:order val="4"/>
          <c:tx>
            <c:strRef>
              <c:f>'5'!$A$23</c:f>
              <c:strCache>
                <c:ptCount val="1"/>
                <c:pt idx="0">
                  <c:v>3er nivel o superior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1.85185185185185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9444444444444393E-2"/>
                  <c:y val="-4.62962962962971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-2.314814814814814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"/>
                  <c:y val="-9.259259259259343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'5'!$B$18:$F$18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'5'!$B$23:$F$23</c:f>
              <c:numCache>
                <c:formatCode>_ * #,##0_ ;_ * \-#,##0_ ;_ * "-"??_ ;_ @_ </c:formatCode>
                <c:ptCount val="5"/>
                <c:pt idx="0">
                  <c:v>4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64560"/>
        <c:axId val="450975440"/>
      </c:barChart>
      <c:catAx>
        <c:axId val="450964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5440"/>
        <c:crosses val="autoZero"/>
        <c:auto val="1"/>
        <c:lblAlgn val="ctr"/>
        <c:lblOffset val="100"/>
        <c:noMultiLvlLbl val="0"/>
      </c:catAx>
      <c:valAx>
        <c:axId val="45097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Propietarios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4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Financiamiento de acuerdo al registro en el SRI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'6'!$A$21</c:f>
              <c:strCache>
                <c:ptCount val="1"/>
                <c:pt idx="0">
                  <c:v>RISE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'6'!$B$20:$F$20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'6'!$B$21:$F$21</c:f>
              <c:numCache>
                <c:formatCode>_ * #,##0_ ;_ * \-#,##0_ ;_ * "-"??_ ;_ @_ </c:formatCode>
                <c:ptCount val="5"/>
                <c:pt idx="0">
                  <c:v>31</c:v>
                </c:pt>
                <c:pt idx="1">
                  <c:v>3</c:v>
                </c:pt>
                <c:pt idx="2">
                  <c:v>5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'6'!$A$22</c:f>
              <c:strCache>
                <c:ptCount val="1"/>
                <c:pt idx="0">
                  <c:v>Persona Natural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'6'!$B$20:$F$20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'6'!$B$22:$F$22</c:f>
              <c:numCache>
                <c:formatCode>_ * #,##0_ ;_ * \-#,##0_ ;_ * "-"??_ ;_ @_ </c:formatCode>
                <c:ptCount val="5"/>
                <c:pt idx="0">
                  <c:v>40</c:v>
                </c:pt>
                <c:pt idx="1">
                  <c:v>8</c:v>
                </c:pt>
                <c:pt idx="2">
                  <c:v>10</c:v>
                </c:pt>
                <c:pt idx="3">
                  <c:v>18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'6'!$A$23</c:f>
              <c:strCache>
                <c:ptCount val="1"/>
                <c:pt idx="0">
                  <c:v>Persona Natural Obligada a llevar contabilidad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-1.1111111111111112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1111111111111212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'6'!$B$20:$F$20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'6'!$B$23:$F$23</c:f>
              <c:numCache>
                <c:formatCode>_ * #,##0_ ;_ * \-#,##0_ ;_ * "-"??_ ;_ @_ 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'6'!$A$24</c:f>
              <c:strCache>
                <c:ptCount val="1"/>
                <c:pt idx="0">
                  <c:v>No aplica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9444444444444393E-2"/>
                  <c:y val="-8.4875562720133283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666666666666566E-2"/>
                  <c:y val="-1.38888888888888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8.3333333333332309E-3"/>
                  <c:y val="-1.851851851851851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'6'!$B$20:$F$20</c:f>
              <c:strCache>
                <c:ptCount val="5"/>
                <c:pt idx="0">
                  <c:v>De capital propio</c:v>
                </c:pt>
                <c:pt idx="1">
                  <c:v>Financiamineto con BAN Ecuador</c:v>
                </c:pt>
                <c:pt idx="2">
                  <c:v>Mixto</c:v>
                </c:pt>
                <c:pt idx="3">
                  <c:v>Financiamiento Bancario</c:v>
                </c:pt>
                <c:pt idx="4">
                  <c:v>Financiamiento Cooperativas</c:v>
                </c:pt>
              </c:strCache>
            </c:strRef>
          </c:cat>
          <c:val>
            <c:numRef>
              <c:f>'6'!$B$24:$F$24</c:f>
              <c:numCache>
                <c:formatCode>_ * #,##0_ ;_ * \-#,##0_ ;_ * "-"??_ ;_ @_ </c:formatCode>
                <c:ptCount val="5"/>
                <c:pt idx="0">
                  <c:v>8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66192"/>
        <c:axId val="450965104"/>
      </c:barChart>
      <c:catAx>
        <c:axId val="45096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5104"/>
        <c:crosses val="autoZero"/>
        <c:auto val="1"/>
        <c:lblAlgn val="ctr"/>
        <c:lblOffset val="100"/>
        <c:noMultiLvlLbl val="0"/>
      </c:catAx>
      <c:valAx>
        <c:axId val="450965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Talleres y Locales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6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Lugares de comercialización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'7'!$A$4:$A$6</c:f>
              <c:strCache>
                <c:ptCount val="3"/>
                <c:pt idx="0">
                  <c:v>Dentro de la parroquia</c:v>
                </c:pt>
                <c:pt idx="1">
                  <c:v>Afuera de la parroquia </c:v>
                </c:pt>
                <c:pt idx="2">
                  <c:v>Ambas</c:v>
                </c:pt>
              </c:strCache>
            </c:strRef>
          </c:cat>
          <c:val>
            <c:numRef>
              <c:f>'7'!$B$4:$B$6</c:f>
              <c:numCache>
                <c:formatCode>General</c:formatCode>
                <c:ptCount val="3"/>
                <c:pt idx="0">
                  <c:v>14</c:v>
                </c:pt>
                <c:pt idx="1">
                  <c:v>49</c:v>
                </c:pt>
                <c:pt idx="2">
                  <c:v>82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Número de trabajadores de acuerdo al registro del SRI</a:t>
            </a:r>
          </a:p>
          <a:p>
            <a:pPr>
              <a:defRPr/>
            </a:pPr>
            <a:endParaRPr lang="es-EC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'8'!$C$22</c:f>
              <c:strCache>
                <c:ptCount val="1"/>
                <c:pt idx="0">
                  <c:v>Hombres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'8'!$B$23:$B$26</c:f>
              <c:strCache>
                <c:ptCount val="4"/>
                <c:pt idx="0">
                  <c:v>RISE</c:v>
                </c:pt>
                <c:pt idx="1">
                  <c:v>Persona Natural</c:v>
                </c:pt>
                <c:pt idx="2">
                  <c:v>Persona Natural Obligada a llevar contabilidad</c:v>
                </c:pt>
                <c:pt idx="3">
                  <c:v>No aplica</c:v>
                </c:pt>
              </c:strCache>
            </c:strRef>
          </c:cat>
          <c:val>
            <c:numRef>
              <c:f>'8'!$C$23:$C$26</c:f>
              <c:numCache>
                <c:formatCode>General</c:formatCode>
                <c:ptCount val="4"/>
                <c:pt idx="0">
                  <c:v>102</c:v>
                </c:pt>
                <c:pt idx="1">
                  <c:v>158</c:v>
                </c:pt>
                <c:pt idx="2">
                  <c:v>50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'8'!$D$22</c:f>
              <c:strCache>
                <c:ptCount val="1"/>
                <c:pt idx="0">
                  <c:v>Mujeres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9.680856262732034E-17"/>
                  <c:y val="-2.39162929745889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'8'!$B$23:$B$26</c:f>
              <c:strCache>
                <c:ptCount val="4"/>
                <c:pt idx="0">
                  <c:v>RISE</c:v>
                </c:pt>
                <c:pt idx="1">
                  <c:v>Persona Natural</c:v>
                </c:pt>
                <c:pt idx="2">
                  <c:v>Persona Natural Obligada a llevar contabilidad</c:v>
                </c:pt>
                <c:pt idx="3">
                  <c:v>No aplica</c:v>
                </c:pt>
              </c:strCache>
            </c:strRef>
          </c:cat>
          <c:val>
            <c:numRef>
              <c:f>'8'!$D$23:$D$26</c:f>
              <c:numCache>
                <c:formatCode>General</c:formatCode>
                <c:ptCount val="4"/>
                <c:pt idx="0">
                  <c:v>6</c:v>
                </c:pt>
                <c:pt idx="1">
                  <c:v>26</c:v>
                </c:pt>
                <c:pt idx="2">
                  <c:v>10</c:v>
                </c:pt>
                <c:pt idx="3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70000"/>
        <c:axId val="450978704"/>
      </c:barChart>
      <c:catAx>
        <c:axId val="450970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8704"/>
        <c:crosses val="autoZero"/>
        <c:auto val="1"/>
        <c:lblAlgn val="ctr"/>
        <c:lblOffset val="100"/>
        <c:noMultiLvlLbl val="0"/>
      </c:catAx>
      <c:valAx>
        <c:axId val="450978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trabajadores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0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Trabajadores de la 3ra 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'9'!$B$3</c:f>
              <c:strCache>
                <c:ptCount val="1"/>
                <c:pt idx="0">
                  <c:v>Edad laboral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'9'!$A$4:$A$5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'9'!$B$4:$B$5</c:f>
              <c:numCache>
                <c:formatCode>General</c:formatCode>
                <c:ptCount val="2"/>
                <c:pt idx="0">
                  <c:v>320</c:v>
                </c:pt>
                <c:pt idx="1">
                  <c:v>42</c:v>
                </c:pt>
              </c:numCache>
            </c:numRef>
          </c:val>
        </c:ser>
        <c:ser>
          <c:idx val="1"/>
          <c:order val="1"/>
          <c:tx>
            <c:strRef>
              <c:f>'9'!$C$3</c:f>
              <c:strCache>
                <c:ptCount val="1"/>
                <c:pt idx="0">
                  <c:v>3era edad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0925337632079971E-17"/>
                  <c:y val="-3.0441400304414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3.04414003044140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'9'!$A$4:$A$5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'9'!$C$4:$C$5</c:f>
              <c:numCache>
                <c:formatCode>General</c:formatCode>
                <c:ptCount val="2"/>
                <c:pt idx="0">
                  <c:v>7</c:v>
                </c:pt>
                <c:pt idx="1">
                  <c:v>1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65648"/>
        <c:axId val="450966736"/>
      </c:barChart>
      <c:catAx>
        <c:axId val="4509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6736"/>
        <c:crosses val="autoZero"/>
        <c:auto val="1"/>
        <c:lblAlgn val="ctr"/>
        <c:lblOffset val="100"/>
        <c:noMultiLvlLbl val="0"/>
      </c:catAx>
      <c:valAx>
        <c:axId val="450966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trabajadores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Trabajadores afiliados al IESS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'10'!$B$4</c:f>
              <c:strCache>
                <c:ptCount val="1"/>
                <c:pt idx="0">
                  <c:v>Sin afliación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'10'!$A$5:$A$6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'10'!$B$5:$B$6</c:f>
              <c:numCache>
                <c:formatCode>General</c:formatCode>
                <c:ptCount val="2"/>
                <c:pt idx="0">
                  <c:v>214</c:v>
                </c:pt>
                <c:pt idx="1">
                  <c:v>31</c:v>
                </c:pt>
              </c:numCache>
            </c:numRef>
          </c:val>
        </c:ser>
        <c:ser>
          <c:idx val="1"/>
          <c:order val="1"/>
          <c:tx>
            <c:strRef>
              <c:f>'10'!$C$4</c:f>
              <c:strCache>
                <c:ptCount val="1"/>
                <c:pt idx="0">
                  <c:v>afiliados al IESS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'10'!$A$5:$A$6</c:f>
              <c:strCache>
                <c:ptCount val="2"/>
                <c:pt idx="0">
                  <c:v>Hombres</c:v>
                </c:pt>
                <c:pt idx="1">
                  <c:v>Mujeres</c:v>
                </c:pt>
              </c:strCache>
            </c:strRef>
          </c:cat>
          <c:val>
            <c:numRef>
              <c:f>'10'!$C$5:$C$6</c:f>
              <c:numCache>
                <c:formatCode>General</c:formatCode>
                <c:ptCount val="2"/>
                <c:pt idx="0">
                  <c:v>113</c:v>
                </c:pt>
                <c:pt idx="1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77072"/>
        <c:axId val="450967824"/>
      </c:barChart>
      <c:catAx>
        <c:axId val="45097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67824"/>
        <c:crosses val="autoZero"/>
        <c:auto val="1"/>
        <c:lblAlgn val="ctr"/>
        <c:lblOffset val="100"/>
        <c:noMultiLvlLbl val="0"/>
      </c:catAx>
      <c:valAx>
        <c:axId val="450967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trabajadores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Familiares que perciben un sueldo fijo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'14'!$B$3</c:f>
              <c:strCache>
                <c:ptCount val="1"/>
                <c:pt idx="0">
                  <c:v>Total Familiares trabajando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'14'!$A$4:$A$9</c:f>
              <c:strCache>
                <c:ptCount val="6"/>
                <c:pt idx="0">
                  <c:v>Cónyuge</c:v>
                </c:pt>
                <c:pt idx="1">
                  <c:v>Hijos</c:v>
                </c:pt>
                <c:pt idx="2">
                  <c:v>Nueras/yernos</c:v>
                </c:pt>
                <c:pt idx="3">
                  <c:v>Hermanos</c:v>
                </c:pt>
                <c:pt idx="4">
                  <c:v>Primos</c:v>
                </c:pt>
                <c:pt idx="5">
                  <c:v>Tíos</c:v>
                </c:pt>
              </c:strCache>
            </c:strRef>
          </c:cat>
          <c:val>
            <c:numRef>
              <c:f>'14'!$B$4:$B$9</c:f>
              <c:numCache>
                <c:formatCode>General</c:formatCode>
                <c:ptCount val="6"/>
                <c:pt idx="0">
                  <c:v>71</c:v>
                </c:pt>
                <c:pt idx="1">
                  <c:v>52</c:v>
                </c:pt>
                <c:pt idx="2">
                  <c:v>10</c:v>
                </c:pt>
                <c:pt idx="3">
                  <c:v>23</c:v>
                </c:pt>
                <c:pt idx="4">
                  <c:v>26</c:v>
                </c:pt>
                <c:pt idx="5">
                  <c:v>6</c:v>
                </c:pt>
              </c:numCache>
            </c:numRef>
          </c:val>
        </c:ser>
        <c:ser>
          <c:idx val="1"/>
          <c:order val="1"/>
          <c:tx>
            <c:strRef>
              <c:f>'14'!$C$3</c:f>
              <c:strCache>
                <c:ptCount val="1"/>
                <c:pt idx="0">
                  <c:v>Familiares perciben sueldo fijo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5"/>
              <c:layout>
                <c:manualLayout>
                  <c:x val="0"/>
                  <c:y val="-1.80995475113122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'14'!$A$4:$A$9</c:f>
              <c:strCache>
                <c:ptCount val="6"/>
                <c:pt idx="0">
                  <c:v>Cónyuge</c:v>
                </c:pt>
                <c:pt idx="1">
                  <c:v>Hijos</c:v>
                </c:pt>
                <c:pt idx="2">
                  <c:v>Nueras/yernos</c:v>
                </c:pt>
                <c:pt idx="3">
                  <c:v>Hermanos</c:v>
                </c:pt>
                <c:pt idx="4">
                  <c:v>Primos</c:v>
                </c:pt>
                <c:pt idx="5">
                  <c:v>Tíos</c:v>
                </c:pt>
              </c:strCache>
            </c:strRef>
          </c:cat>
          <c:val>
            <c:numRef>
              <c:f>'14'!$C$4:$C$9</c:f>
              <c:numCache>
                <c:formatCode>General</c:formatCode>
                <c:ptCount val="6"/>
                <c:pt idx="0">
                  <c:v>20</c:v>
                </c:pt>
                <c:pt idx="1">
                  <c:v>9</c:v>
                </c:pt>
                <c:pt idx="2" formatCode="_(* #,##0.00_);_(* \(#,##0.00\);_(* &quot;-&quot;??_);_(@_)">
                  <c:v>0</c:v>
                </c:pt>
                <c:pt idx="3">
                  <c:v>5</c:v>
                </c:pt>
                <c:pt idx="4">
                  <c:v>7</c:v>
                </c:pt>
                <c:pt idx="5">
                  <c:v>4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75984"/>
        <c:axId val="450972720"/>
      </c:barChart>
      <c:catAx>
        <c:axId val="45097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2720"/>
        <c:crosses val="autoZero"/>
        <c:auto val="1"/>
        <c:lblAlgn val="ctr"/>
        <c:lblOffset val="100"/>
        <c:noMultiLvlLbl val="0"/>
      </c:catAx>
      <c:valAx>
        <c:axId val="450972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Familiares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5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/>
              <a:t>Familiares que perciben un sueldo ocasional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'15'!$B$3</c:f>
              <c:strCache>
                <c:ptCount val="1"/>
                <c:pt idx="0">
                  <c:v>Total Familiares trabajando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'15'!$A$4:$A$9</c:f>
              <c:strCache>
                <c:ptCount val="6"/>
                <c:pt idx="0">
                  <c:v>Cónyuge</c:v>
                </c:pt>
                <c:pt idx="1">
                  <c:v>Hijos</c:v>
                </c:pt>
                <c:pt idx="2">
                  <c:v>Nueras/yernos</c:v>
                </c:pt>
                <c:pt idx="3">
                  <c:v>Hermanos</c:v>
                </c:pt>
                <c:pt idx="4">
                  <c:v>Primos</c:v>
                </c:pt>
                <c:pt idx="5">
                  <c:v>Tíos</c:v>
                </c:pt>
              </c:strCache>
            </c:strRef>
          </c:cat>
          <c:val>
            <c:numRef>
              <c:f>'15'!$B$4:$B$9</c:f>
              <c:numCache>
                <c:formatCode>General</c:formatCode>
                <c:ptCount val="6"/>
                <c:pt idx="0">
                  <c:v>61</c:v>
                </c:pt>
                <c:pt idx="1">
                  <c:v>29</c:v>
                </c:pt>
                <c:pt idx="2">
                  <c:v>3</c:v>
                </c:pt>
                <c:pt idx="3">
                  <c:v>10</c:v>
                </c:pt>
                <c:pt idx="4">
                  <c:v>10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'15'!$C$3</c:f>
              <c:strCache>
                <c:ptCount val="1"/>
                <c:pt idx="0">
                  <c:v>Familiares perciben sueldo ocasional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0"/>
                  <c:y val="-1.98019801980198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0"/>
                  <c:y val="-1.320132013201320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'15'!$A$4:$A$9</c:f>
              <c:strCache>
                <c:ptCount val="6"/>
                <c:pt idx="0">
                  <c:v>Cónyuge</c:v>
                </c:pt>
                <c:pt idx="1">
                  <c:v>Hijos</c:v>
                </c:pt>
                <c:pt idx="2">
                  <c:v>Nueras/yernos</c:v>
                </c:pt>
                <c:pt idx="3">
                  <c:v>Hermanos</c:v>
                </c:pt>
                <c:pt idx="4">
                  <c:v>Primos</c:v>
                </c:pt>
                <c:pt idx="5">
                  <c:v>Tíos</c:v>
                </c:pt>
              </c:strCache>
            </c:strRef>
          </c:cat>
          <c:val>
            <c:numRef>
              <c:f>'15'!$C$4:$C$9</c:f>
              <c:numCache>
                <c:formatCode>General</c:formatCode>
                <c:ptCount val="6"/>
                <c:pt idx="0">
                  <c:v>30</c:v>
                </c:pt>
                <c:pt idx="1">
                  <c:v>32</c:v>
                </c:pt>
                <c:pt idx="2">
                  <c:v>7</c:v>
                </c:pt>
                <c:pt idx="3">
                  <c:v>18</c:v>
                </c:pt>
                <c:pt idx="4">
                  <c:v>23</c:v>
                </c:pt>
                <c:pt idx="5">
                  <c:v>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0971088"/>
        <c:axId val="450971632"/>
      </c:barChart>
      <c:catAx>
        <c:axId val="45097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1632"/>
        <c:crosses val="autoZero"/>
        <c:auto val="1"/>
        <c:lblAlgn val="ctr"/>
        <c:lblOffset val="100"/>
        <c:noMultiLvlLbl val="0"/>
      </c:catAx>
      <c:valAx>
        <c:axId val="450971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C"/>
                  <a:t># de Familiares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C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450971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C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5B0BE-42D7-45C4-926D-F29389B41ED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0E035A-BEF8-4C91-A404-888FE6AB26E0}">
      <dgm:prSet phldrT="[Texto]" custT="1"/>
      <dgm:spPr/>
      <dgm:t>
        <a:bodyPr/>
        <a:lstStyle/>
        <a:p>
          <a:r>
            <a:rPr lang="es-EC" sz="1600" dirty="0" smtClean="0"/>
            <a:t>Política 4.2 fuentes de financiamiento.</a:t>
          </a:r>
        </a:p>
        <a:p>
          <a:r>
            <a:rPr lang="es-EC" sz="1600" dirty="0" smtClean="0"/>
            <a:t>Meta. Aumentar ratio de crédito comercial</a:t>
          </a:r>
          <a:endParaRPr lang="es-EC" sz="1600" dirty="0"/>
        </a:p>
      </dgm:t>
    </dgm:pt>
    <dgm:pt modelId="{090D5B3D-6180-4E4E-9E06-94A3ED3C910E}" type="parTrans" cxnId="{C044B3B6-1772-44A0-B268-0A49757864AC}">
      <dgm:prSet/>
      <dgm:spPr/>
      <dgm:t>
        <a:bodyPr/>
        <a:lstStyle/>
        <a:p>
          <a:endParaRPr lang="es-EC"/>
        </a:p>
      </dgm:t>
    </dgm:pt>
    <dgm:pt modelId="{C29BCAA9-A3BF-4721-B1E9-5964ADE03F6F}" type="sibTrans" cxnId="{C044B3B6-1772-44A0-B268-0A49757864AC}">
      <dgm:prSet/>
      <dgm:spPr/>
      <dgm:t>
        <a:bodyPr/>
        <a:lstStyle/>
        <a:p>
          <a:endParaRPr lang="es-EC"/>
        </a:p>
      </dgm:t>
    </dgm:pt>
    <dgm:pt modelId="{5BAAD5A3-D0F3-4282-A54C-86ECF7269860}">
      <dgm:prSet phldrT="[Texto]" custT="1"/>
      <dgm:spPr/>
      <dgm:t>
        <a:bodyPr/>
        <a:lstStyle/>
        <a:p>
          <a:r>
            <a:rPr lang="es-EC" sz="1600" dirty="0" smtClean="0"/>
            <a:t>Preguntas de la encuesta</a:t>
          </a:r>
          <a:endParaRPr lang="es-EC" sz="1600" dirty="0"/>
        </a:p>
      </dgm:t>
    </dgm:pt>
    <dgm:pt modelId="{26197E3C-C9B0-4E8C-A866-3A711719C7F5}" type="parTrans" cxnId="{5A74D359-F54E-4505-90DA-83A6E395FF14}">
      <dgm:prSet/>
      <dgm:spPr>
        <a:ln>
          <a:noFill/>
        </a:ln>
      </dgm:spPr>
      <dgm:t>
        <a:bodyPr/>
        <a:lstStyle/>
        <a:p>
          <a:endParaRPr lang="es-EC"/>
        </a:p>
      </dgm:t>
    </dgm:pt>
    <dgm:pt modelId="{92468058-C750-4CD6-9779-30A3AFD23856}" type="sibTrans" cxnId="{5A74D359-F54E-4505-90DA-83A6E395FF14}">
      <dgm:prSet/>
      <dgm:spPr/>
      <dgm:t>
        <a:bodyPr/>
        <a:lstStyle/>
        <a:p>
          <a:endParaRPr lang="es-EC"/>
        </a:p>
      </dgm:t>
    </dgm:pt>
    <dgm:pt modelId="{BB253631-E038-4AD1-B9FF-E654FA51095A}">
      <dgm:prSet phldrT="[Texto]" custT="1"/>
      <dgm:spPr/>
      <dgm:t>
        <a:bodyPr/>
        <a:lstStyle/>
        <a:p>
          <a:r>
            <a:rPr lang="es-EC" sz="1600" dirty="0" smtClean="0"/>
            <a:t>23. Crecimiento de la producción</a:t>
          </a:r>
          <a:endParaRPr lang="es-EC" sz="1600" dirty="0"/>
        </a:p>
      </dgm:t>
    </dgm:pt>
    <dgm:pt modelId="{12D529EA-B4F0-4364-9B9B-B5157448B7C3}" type="parTrans" cxnId="{57E4F13A-F46C-4D4E-8E81-74D69F59003B}">
      <dgm:prSet/>
      <dgm:spPr/>
      <dgm:t>
        <a:bodyPr/>
        <a:lstStyle/>
        <a:p>
          <a:endParaRPr lang="es-EC"/>
        </a:p>
      </dgm:t>
    </dgm:pt>
    <dgm:pt modelId="{86E6F13C-5D18-451F-9CEF-1D1E67686035}" type="sibTrans" cxnId="{57E4F13A-F46C-4D4E-8E81-74D69F59003B}">
      <dgm:prSet/>
      <dgm:spPr/>
      <dgm:t>
        <a:bodyPr/>
        <a:lstStyle/>
        <a:p>
          <a:endParaRPr lang="es-EC"/>
        </a:p>
      </dgm:t>
    </dgm:pt>
    <dgm:pt modelId="{208B331A-5B32-4FDD-A5A6-BF798E3CFD72}">
      <dgm:prSet phldrT="[Texto]" custT="1"/>
      <dgm:spPr/>
      <dgm:t>
        <a:bodyPr/>
        <a:lstStyle/>
        <a:p>
          <a:r>
            <a:rPr lang="es-EC" sz="1600" dirty="0" smtClean="0"/>
            <a:t>32. Intervención del Gobierno en la parroquia</a:t>
          </a:r>
          <a:endParaRPr lang="es-EC" sz="1600" dirty="0"/>
        </a:p>
      </dgm:t>
    </dgm:pt>
    <dgm:pt modelId="{174861DA-5AB2-45E1-9DDE-C5F8A77A48A5}" type="parTrans" cxnId="{7B720416-14EC-4BB1-9E5B-D953988B3590}">
      <dgm:prSet/>
      <dgm:spPr/>
      <dgm:t>
        <a:bodyPr/>
        <a:lstStyle/>
        <a:p>
          <a:endParaRPr lang="es-EC"/>
        </a:p>
      </dgm:t>
    </dgm:pt>
    <dgm:pt modelId="{5C27505D-C3B9-4FF1-818A-C84CE5AAD58B}" type="sibTrans" cxnId="{7B720416-14EC-4BB1-9E5B-D953988B3590}">
      <dgm:prSet/>
      <dgm:spPr/>
      <dgm:t>
        <a:bodyPr/>
        <a:lstStyle/>
        <a:p>
          <a:endParaRPr lang="es-EC"/>
        </a:p>
      </dgm:t>
    </dgm:pt>
    <dgm:pt modelId="{F2EA14D2-2F01-40D3-8ADD-4FE9658D744B}" type="pres">
      <dgm:prSet presAssocID="{A295B0BE-42D7-45C4-926D-F29389B41E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96DB95-EF95-4BEA-B5D3-06123C3F769A}" type="pres">
      <dgm:prSet presAssocID="{B20E035A-BEF8-4C91-A404-888FE6AB26E0}" presName="hierRoot1" presStyleCnt="0">
        <dgm:presLayoutVars>
          <dgm:hierBranch val="init"/>
        </dgm:presLayoutVars>
      </dgm:prSet>
      <dgm:spPr/>
    </dgm:pt>
    <dgm:pt modelId="{65B784E2-692A-4C25-91AD-AC3E514235B8}" type="pres">
      <dgm:prSet presAssocID="{B20E035A-BEF8-4C91-A404-888FE6AB26E0}" presName="rootComposite1" presStyleCnt="0"/>
      <dgm:spPr/>
    </dgm:pt>
    <dgm:pt modelId="{2FDE2FD0-A226-4DE2-84B0-481C64E210FB}" type="pres">
      <dgm:prSet presAssocID="{B20E035A-BEF8-4C91-A404-888FE6AB26E0}" presName="rootText1" presStyleLbl="node0" presStyleIdx="0" presStyleCnt="1" custScaleX="126172" custScaleY="6929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C46857-2F8B-4039-819D-3F91C928C778}" type="pres">
      <dgm:prSet presAssocID="{B20E035A-BEF8-4C91-A404-888FE6AB26E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1E98CD5-972D-4C50-94FE-0415730629E0}" type="pres">
      <dgm:prSet presAssocID="{B20E035A-BEF8-4C91-A404-888FE6AB26E0}" presName="hierChild2" presStyleCnt="0"/>
      <dgm:spPr/>
    </dgm:pt>
    <dgm:pt modelId="{A6AC748D-D36A-4384-9500-E76E6034C98B}" type="pres">
      <dgm:prSet presAssocID="{26197E3C-C9B0-4E8C-A866-3A711719C7F5}" presName="Name64" presStyleLbl="parChTrans1D2" presStyleIdx="0" presStyleCnt="3"/>
      <dgm:spPr/>
      <dgm:t>
        <a:bodyPr/>
        <a:lstStyle/>
        <a:p>
          <a:endParaRPr lang="es-EC"/>
        </a:p>
      </dgm:t>
    </dgm:pt>
    <dgm:pt modelId="{15C3F2D2-8517-4F97-8AD7-61031D26E08F}" type="pres">
      <dgm:prSet presAssocID="{5BAAD5A3-D0F3-4282-A54C-86ECF7269860}" presName="hierRoot2" presStyleCnt="0">
        <dgm:presLayoutVars>
          <dgm:hierBranch val="init"/>
        </dgm:presLayoutVars>
      </dgm:prSet>
      <dgm:spPr/>
    </dgm:pt>
    <dgm:pt modelId="{DC0C5AAE-DF93-4B24-AFFD-2E5BDC08C686}" type="pres">
      <dgm:prSet presAssocID="{5BAAD5A3-D0F3-4282-A54C-86ECF7269860}" presName="rootComposite" presStyleCnt="0"/>
      <dgm:spPr/>
    </dgm:pt>
    <dgm:pt modelId="{ED712BB6-9920-4B30-B844-69B18C36CDA8}" type="pres">
      <dgm:prSet presAssocID="{5BAAD5A3-D0F3-4282-A54C-86ECF7269860}" presName="rootText" presStyleLbl="node2" presStyleIdx="0" presStyleCnt="3" custScaleX="73744" custScaleY="29962" custLinFactNeighborX="29341" custLinFactNeighborY="2034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C6E74E-BA69-4D4A-8A6A-CB1FED4E8E36}" type="pres">
      <dgm:prSet presAssocID="{5BAAD5A3-D0F3-4282-A54C-86ECF7269860}" presName="rootConnector" presStyleLbl="node2" presStyleIdx="0" presStyleCnt="3"/>
      <dgm:spPr/>
      <dgm:t>
        <a:bodyPr/>
        <a:lstStyle/>
        <a:p>
          <a:endParaRPr lang="es-EC"/>
        </a:p>
      </dgm:t>
    </dgm:pt>
    <dgm:pt modelId="{79E61BA3-6C0E-448F-B6C7-0FBE70629A75}" type="pres">
      <dgm:prSet presAssocID="{5BAAD5A3-D0F3-4282-A54C-86ECF7269860}" presName="hierChild4" presStyleCnt="0"/>
      <dgm:spPr/>
    </dgm:pt>
    <dgm:pt modelId="{4A90587C-2AF4-451E-A41D-74E9233DAECA}" type="pres">
      <dgm:prSet presAssocID="{5BAAD5A3-D0F3-4282-A54C-86ECF7269860}" presName="hierChild5" presStyleCnt="0"/>
      <dgm:spPr/>
    </dgm:pt>
    <dgm:pt modelId="{9C5715E2-1B10-40A3-BB6A-65CC188256DB}" type="pres">
      <dgm:prSet presAssocID="{12D529EA-B4F0-4364-9B9B-B5157448B7C3}" presName="Name64" presStyleLbl="parChTrans1D2" presStyleIdx="1" presStyleCnt="3"/>
      <dgm:spPr/>
      <dgm:t>
        <a:bodyPr/>
        <a:lstStyle/>
        <a:p>
          <a:endParaRPr lang="es-EC"/>
        </a:p>
      </dgm:t>
    </dgm:pt>
    <dgm:pt modelId="{195ABF8A-8DB0-455A-887C-2F50E413D465}" type="pres">
      <dgm:prSet presAssocID="{BB253631-E038-4AD1-B9FF-E654FA51095A}" presName="hierRoot2" presStyleCnt="0">
        <dgm:presLayoutVars>
          <dgm:hierBranch val="init"/>
        </dgm:presLayoutVars>
      </dgm:prSet>
      <dgm:spPr/>
    </dgm:pt>
    <dgm:pt modelId="{E51B5B95-85A2-4516-945F-2E1E12C257DC}" type="pres">
      <dgm:prSet presAssocID="{BB253631-E038-4AD1-B9FF-E654FA51095A}" presName="rootComposite" presStyleCnt="0"/>
      <dgm:spPr/>
    </dgm:pt>
    <dgm:pt modelId="{959DD3C1-3D2E-41BC-9D10-05864F8CA147}" type="pres">
      <dgm:prSet presAssocID="{BB253631-E038-4AD1-B9FF-E654FA51095A}" presName="rootText" presStyleLbl="node2" presStyleIdx="1" presStyleCnt="3" custScaleX="127949" custScaleY="31889" custLinFactNeighborX="5486" custLinFactNeighborY="-877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512DF5-643C-4FDD-9D9D-1C13750241BE}" type="pres">
      <dgm:prSet presAssocID="{BB253631-E038-4AD1-B9FF-E654FA51095A}" presName="rootConnector" presStyleLbl="node2" presStyleIdx="1" presStyleCnt="3"/>
      <dgm:spPr/>
      <dgm:t>
        <a:bodyPr/>
        <a:lstStyle/>
        <a:p>
          <a:endParaRPr lang="es-EC"/>
        </a:p>
      </dgm:t>
    </dgm:pt>
    <dgm:pt modelId="{BF57949A-2EE8-4157-ACE7-92516E9E1BC7}" type="pres">
      <dgm:prSet presAssocID="{BB253631-E038-4AD1-B9FF-E654FA51095A}" presName="hierChild4" presStyleCnt="0"/>
      <dgm:spPr/>
    </dgm:pt>
    <dgm:pt modelId="{C84491A3-8682-492F-88B2-9EB39C0532D7}" type="pres">
      <dgm:prSet presAssocID="{BB253631-E038-4AD1-B9FF-E654FA51095A}" presName="hierChild5" presStyleCnt="0"/>
      <dgm:spPr/>
    </dgm:pt>
    <dgm:pt modelId="{19CC50BC-C265-49B8-AA08-989B245345BF}" type="pres">
      <dgm:prSet presAssocID="{174861DA-5AB2-45E1-9DDE-C5F8A77A48A5}" presName="Name64" presStyleLbl="parChTrans1D2" presStyleIdx="2" presStyleCnt="3"/>
      <dgm:spPr/>
      <dgm:t>
        <a:bodyPr/>
        <a:lstStyle/>
        <a:p>
          <a:endParaRPr lang="es-EC"/>
        </a:p>
      </dgm:t>
    </dgm:pt>
    <dgm:pt modelId="{166BBF39-99F1-431F-B7CE-53F4A64FEC08}" type="pres">
      <dgm:prSet presAssocID="{208B331A-5B32-4FDD-A5A6-BF798E3CFD72}" presName="hierRoot2" presStyleCnt="0">
        <dgm:presLayoutVars>
          <dgm:hierBranch val="init"/>
        </dgm:presLayoutVars>
      </dgm:prSet>
      <dgm:spPr/>
    </dgm:pt>
    <dgm:pt modelId="{D813680E-4DAF-4CD7-93BF-9E320E9F03A3}" type="pres">
      <dgm:prSet presAssocID="{208B331A-5B32-4FDD-A5A6-BF798E3CFD72}" presName="rootComposite" presStyleCnt="0"/>
      <dgm:spPr/>
    </dgm:pt>
    <dgm:pt modelId="{D93FC35A-76ED-442A-998E-B00E41CAE46B}" type="pres">
      <dgm:prSet presAssocID="{208B331A-5B32-4FDD-A5A6-BF798E3CFD72}" presName="rootText" presStyleLbl="node2" presStyleIdx="2" presStyleCnt="3" custScaleX="131423" custScaleY="36078" custLinFactNeighborX="5070" custLinFactNeighborY="-2535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098455-41E4-4DC1-9CAB-0DEF2E7B76C3}" type="pres">
      <dgm:prSet presAssocID="{208B331A-5B32-4FDD-A5A6-BF798E3CFD72}" presName="rootConnector" presStyleLbl="node2" presStyleIdx="2" presStyleCnt="3"/>
      <dgm:spPr/>
      <dgm:t>
        <a:bodyPr/>
        <a:lstStyle/>
        <a:p>
          <a:endParaRPr lang="es-EC"/>
        </a:p>
      </dgm:t>
    </dgm:pt>
    <dgm:pt modelId="{E8EDD815-1813-4984-8862-51F8AAE2E914}" type="pres">
      <dgm:prSet presAssocID="{208B331A-5B32-4FDD-A5A6-BF798E3CFD72}" presName="hierChild4" presStyleCnt="0"/>
      <dgm:spPr/>
    </dgm:pt>
    <dgm:pt modelId="{5FC02BE8-20FD-499F-BEB2-AFA2C77B65CF}" type="pres">
      <dgm:prSet presAssocID="{208B331A-5B32-4FDD-A5A6-BF798E3CFD72}" presName="hierChild5" presStyleCnt="0"/>
      <dgm:spPr/>
    </dgm:pt>
    <dgm:pt modelId="{AF4D1A57-203B-480C-8602-C07EA3624ED4}" type="pres">
      <dgm:prSet presAssocID="{B20E035A-BEF8-4C91-A404-888FE6AB26E0}" presName="hierChild3" presStyleCnt="0"/>
      <dgm:spPr/>
    </dgm:pt>
  </dgm:ptLst>
  <dgm:cxnLst>
    <dgm:cxn modelId="{7B720416-14EC-4BB1-9E5B-D953988B3590}" srcId="{B20E035A-BEF8-4C91-A404-888FE6AB26E0}" destId="{208B331A-5B32-4FDD-A5A6-BF798E3CFD72}" srcOrd="2" destOrd="0" parTransId="{174861DA-5AB2-45E1-9DDE-C5F8A77A48A5}" sibTransId="{5C27505D-C3B9-4FF1-818A-C84CE5AAD58B}"/>
    <dgm:cxn modelId="{C08DD878-81CA-406E-9191-9DFD1A4628F1}" type="presOf" srcId="{BB253631-E038-4AD1-B9FF-E654FA51095A}" destId="{EB512DF5-643C-4FDD-9D9D-1C13750241BE}" srcOrd="1" destOrd="0" presId="urn:microsoft.com/office/officeart/2009/3/layout/HorizontalOrganizationChart"/>
    <dgm:cxn modelId="{57E4F13A-F46C-4D4E-8E81-74D69F59003B}" srcId="{B20E035A-BEF8-4C91-A404-888FE6AB26E0}" destId="{BB253631-E038-4AD1-B9FF-E654FA51095A}" srcOrd="1" destOrd="0" parTransId="{12D529EA-B4F0-4364-9B9B-B5157448B7C3}" sibTransId="{86E6F13C-5D18-451F-9CEF-1D1E67686035}"/>
    <dgm:cxn modelId="{5A74D359-F54E-4505-90DA-83A6E395FF14}" srcId="{B20E035A-BEF8-4C91-A404-888FE6AB26E0}" destId="{5BAAD5A3-D0F3-4282-A54C-86ECF7269860}" srcOrd="0" destOrd="0" parTransId="{26197E3C-C9B0-4E8C-A866-3A711719C7F5}" sibTransId="{92468058-C750-4CD6-9779-30A3AFD23856}"/>
    <dgm:cxn modelId="{1177CED9-C82B-43F0-AC7F-6914CEFA2221}" type="presOf" srcId="{208B331A-5B32-4FDD-A5A6-BF798E3CFD72}" destId="{0E098455-41E4-4DC1-9CAB-0DEF2E7B76C3}" srcOrd="1" destOrd="0" presId="urn:microsoft.com/office/officeart/2009/3/layout/HorizontalOrganizationChart"/>
    <dgm:cxn modelId="{4F2DCD14-3452-47D9-BDDE-901F94FF7007}" type="presOf" srcId="{5BAAD5A3-D0F3-4282-A54C-86ECF7269860}" destId="{44C6E74E-BA69-4D4A-8A6A-CB1FED4E8E36}" srcOrd="1" destOrd="0" presId="urn:microsoft.com/office/officeart/2009/3/layout/HorizontalOrganizationChart"/>
    <dgm:cxn modelId="{D7B414C8-1A31-43A0-98DE-26DA14298367}" type="presOf" srcId="{B20E035A-BEF8-4C91-A404-888FE6AB26E0}" destId="{0AC46857-2F8B-4039-819D-3F91C928C778}" srcOrd="1" destOrd="0" presId="urn:microsoft.com/office/officeart/2009/3/layout/HorizontalOrganizationChart"/>
    <dgm:cxn modelId="{C044B3B6-1772-44A0-B268-0A49757864AC}" srcId="{A295B0BE-42D7-45C4-926D-F29389B41EDB}" destId="{B20E035A-BEF8-4C91-A404-888FE6AB26E0}" srcOrd="0" destOrd="0" parTransId="{090D5B3D-6180-4E4E-9E06-94A3ED3C910E}" sibTransId="{C29BCAA9-A3BF-4721-B1E9-5964ADE03F6F}"/>
    <dgm:cxn modelId="{E1C384E7-9A20-4EAA-ACD2-948516484A3E}" type="presOf" srcId="{B20E035A-BEF8-4C91-A404-888FE6AB26E0}" destId="{2FDE2FD0-A226-4DE2-84B0-481C64E210FB}" srcOrd="0" destOrd="0" presId="urn:microsoft.com/office/officeart/2009/3/layout/HorizontalOrganizationChart"/>
    <dgm:cxn modelId="{47104D50-4E2E-45EF-B6DE-F52420327D48}" type="presOf" srcId="{A295B0BE-42D7-45C4-926D-F29389B41EDB}" destId="{F2EA14D2-2F01-40D3-8ADD-4FE9658D744B}" srcOrd="0" destOrd="0" presId="urn:microsoft.com/office/officeart/2009/3/layout/HorizontalOrganizationChart"/>
    <dgm:cxn modelId="{EA68D816-1B50-42E1-A9A3-19C80CCAA7BD}" type="presOf" srcId="{26197E3C-C9B0-4E8C-A866-3A711719C7F5}" destId="{A6AC748D-D36A-4384-9500-E76E6034C98B}" srcOrd="0" destOrd="0" presId="urn:microsoft.com/office/officeart/2009/3/layout/HorizontalOrganizationChart"/>
    <dgm:cxn modelId="{C473D4B7-68DB-49C0-BDDA-84B811AB5FAB}" type="presOf" srcId="{5BAAD5A3-D0F3-4282-A54C-86ECF7269860}" destId="{ED712BB6-9920-4B30-B844-69B18C36CDA8}" srcOrd="0" destOrd="0" presId="urn:microsoft.com/office/officeart/2009/3/layout/HorizontalOrganizationChart"/>
    <dgm:cxn modelId="{D62DB31A-E1C0-4AF2-B0A8-40C45F2DF323}" type="presOf" srcId="{208B331A-5B32-4FDD-A5A6-BF798E3CFD72}" destId="{D93FC35A-76ED-442A-998E-B00E41CAE46B}" srcOrd="0" destOrd="0" presId="urn:microsoft.com/office/officeart/2009/3/layout/HorizontalOrganizationChart"/>
    <dgm:cxn modelId="{2F147B0F-44C3-437A-A085-053B3974BFA4}" type="presOf" srcId="{174861DA-5AB2-45E1-9DDE-C5F8A77A48A5}" destId="{19CC50BC-C265-49B8-AA08-989B245345BF}" srcOrd="0" destOrd="0" presId="urn:microsoft.com/office/officeart/2009/3/layout/HorizontalOrganizationChart"/>
    <dgm:cxn modelId="{A0C5A2FD-9330-414D-AF16-6144995A2B99}" type="presOf" srcId="{BB253631-E038-4AD1-B9FF-E654FA51095A}" destId="{959DD3C1-3D2E-41BC-9D10-05864F8CA147}" srcOrd="0" destOrd="0" presId="urn:microsoft.com/office/officeart/2009/3/layout/HorizontalOrganizationChart"/>
    <dgm:cxn modelId="{E8D32F1C-4246-42FC-B34A-E4C7FF4E02FD}" type="presOf" srcId="{12D529EA-B4F0-4364-9B9B-B5157448B7C3}" destId="{9C5715E2-1B10-40A3-BB6A-65CC188256DB}" srcOrd="0" destOrd="0" presId="urn:microsoft.com/office/officeart/2009/3/layout/HorizontalOrganizationChart"/>
    <dgm:cxn modelId="{B67E849C-3C4F-4088-9974-A0EED994807D}" type="presParOf" srcId="{F2EA14D2-2F01-40D3-8ADD-4FE9658D744B}" destId="{4F96DB95-EF95-4BEA-B5D3-06123C3F769A}" srcOrd="0" destOrd="0" presId="urn:microsoft.com/office/officeart/2009/3/layout/HorizontalOrganizationChart"/>
    <dgm:cxn modelId="{2A409EF3-41C3-497D-98B5-FC990FF96A9E}" type="presParOf" srcId="{4F96DB95-EF95-4BEA-B5D3-06123C3F769A}" destId="{65B784E2-692A-4C25-91AD-AC3E514235B8}" srcOrd="0" destOrd="0" presId="urn:microsoft.com/office/officeart/2009/3/layout/HorizontalOrganizationChart"/>
    <dgm:cxn modelId="{C21561DF-522B-439E-8536-3AD3D116BFB6}" type="presParOf" srcId="{65B784E2-692A-4C25-91AD-AC3E514235B8}" destId="{2FDE2FD0-A226-4DE2-84B0-481C64E210FB}" srcOrd="0" destOrd="0" presId="urn:microsoft.com/office/officeart/2009/3/layout/HorizontalOrganizationChart"/>
    <dgm:cxn modelId="{7F79DFD5-93F5-4A75-8026-34893F423FC3}" type="presParOf" srcId="{65B784E2-692A-4C25-91AD-AC3E514235B8}" destId="{0AC46857-2F8B-4039-819D-3F91C928C778}" srcOrd="1" destOrd="0" presId="urn:microsoft.com/office/officeart/2009/3/layout/HorizontalOrganizationChart"/>
    <dgm:cxn modelId="{8C964A44-C73C-4A5B-978D-A928434155CB}" type="presParOf" srcId="{4F96DB95-EF95-4BEA-B5D3-06123C3F769A}" destId="{21E98CD5-972D-4C50-94FE-0415730629E0}" srcOrd="1" destOrd="0" presId="urn:microsoft.com/office/officeart/2009/3/layout/HorizontalOrganizationChart"/>
    <dgm:cxn modelId="{8F58D628-F63E-4431-98C7-D7D7C95C322C}" type="presParOf" srcId="{21E98CD5-972D-4C50-94FE-0415730629E0}" destId="{A6AC748D-D36A-4384-9500-E76E6034C98B}" srcOrd="0" destOrd="0" presId="urn:microsoft.com/office/officeart/2009/3/layout/HorizontalOrganizationChart"/>
    <dgm:cxn modelId="{87C4F230-D5C5-4B06-9886-EF8EE6DB4170}" type="presParOf" srcId="{21E98CD5-972D-4C50-94FE-0415730629E0}" destId="{15C3F2D2-8517-4F97-8AD7-61031D26E08F}" srcOrd="1" destOrd="0" presId="urn:microsoft.com/office/officeart/2009/3/layout/HorizontalOrganizationChart"/>
    <dgm:cxn modelId="{D3EDD54D-24B5-4308-A3EA-5B02264AD33F}" type="presParOf" srcId="{15C3F2D2-8517-4F97-8AD7-61031D26E08F}" destId="{DC0C5AAE-DF93-4B24-AFFD-2E5BDC08C686}" srcOrd="0" destOrd="0" presId="urn:microsoft.com/office/officeart/2009/3/layout/HorizontalOrganizationChart"/>
    <dgm:cxn modelId="{286728C9-4FC8-4B63-A7CA-E817BA14A3AC}" type="presParOf" srcId="{DC0C5AAE-DF93-4B24-AFFD-2E5BDC08C686}" destId="{ED712BB6-9920-4B30-B844-69B18C36CDA8}" srcOrd="0" destOrd="0" presId="urn:microsoft.com/office/officeart/2009/3/layout/HorizontalOrganizationChart"/>
    <dgm:cxn modelId="{4E0FE3C4-A4FA-4893-AB46-F08C93871EC0}" type="presParOf" srcId="{DC0C5AAE-DF93-4B24-AFFD-2E5BDC08C686}" destId="{44C6E74E-BA69-4D4A-8A6A-CB1FED4E8E36}" srcOrd="1" destOrd="0" presId="urn:microsoft.com/office/officeart/2009/3/layout/HorizontalOrganizationChart"/>
    <dgm:cxn modelId="{B947EAED-807A-409D-AD1A-1C886E57C755}" type="presParOf" srcId="{15C3F2D2-8517-4F97-8AD7-61031D26E08F}" destId="{79E61BA3-6C0E-448F-B6C7-0FBE70629A75}" srcOrd="1" destOrd="0" presId="urn:microsoft.com/office/officeart/2009/3/layout/HorizontalOrganizationChart"/>
    <dgm:cxn modelId="{9A79F75E-7EB1-4014-96E2-35A806FB8ED4}" type="presParOf" srcId="{15C3F2D2-8517-4F97-8AD7-61031D26E08F}" destId="{4A90587C-2AF4-451E-A41D-74E9233DAECA}" srcOrd="2" destOrd="0" presId="urn:microsoft.com/office/officeart/2009/3/layout/HorizontalOrganizationChart"/>
    <dgm:cxn modelId="{C4258056-D4BF-4F7A-8FD0-C6BD49A42895}" type="presParOf" srcId="{21E98CD5-972D-4C50-94FE-0415730629E0}" destId="{9C5715E2-1B10-40A3-BB6A-65CC188256DB}" srcOrd="2" destOrd="0" presId="urn:microsoft.com/office/officeart/2009/3/layout/HorizontalOrganizationChart"/>
    <dgm:cxn modelId="{361525E2-B66D-4016-BACE-691263E44009}" type="presParOf" srcId="{21E98CD5-972D-4C50-94FE-0415730629E0}" destId="{195ABF8A-8DB0-455A-887C-2F50E413D465}" srcOrd="3" destOrd="0" presId="urn:microsoft.com/office/officeart/2009/3/layout/HorizontalOrganizationChart"/>
    <dgm:cxn modelId="{66B103B3-6989-45B3-ADC5-223D218BC83B}" type="presParOf" srcId="{195ABF8A-8DB0-455A-887C-2F50E413D465}" destId="{E51B5B95-85A2-4516-945F-2E1E12C257DC}" srcOrd="0" destOrd="0" presId="urn:microsoft.com/office/officeart/2009/3/layout/HorizontalOrganizationChart"/>
    <dgm:cxn modelId="{DF115D43-51D5-464A-8C22-3ECB70562F8D}" type="presParOf" srcId="{E51B5B95-85A2-4516-945F-2E1E12C257DC}" destId="{959DD3C1-3D2E-41BC-9D10-05864F8CA147}" srcOrd="0" destOrd="0" presId="urn:microsoft.com/office/officeart/2009/3/layout/HorizontalOrganizationChart"/>
    <dgm:cxn modelId="{3040674E-21AE-4F77-BA6C-C2C2FBAC2BB9}" type="presParOf" srcId="{E51B5B95-85A2-4516-945F-2E1E12C257DC}" destId="{EB512DF5-643C-4FDD-9D9D-1C13750241BE}" srcOrd="1" destOrd="0" presId="urn:microsoft.com/office/officeart/2009/3/layout/HorizontalOrganizationChart"/>
    <dgm:cxn modelId="{680A90B9-55C6-4F15-BDC4-FDFE25D9496E}" type="presParOf" srcId="{195ABF8A-8DB0-455A-887C-2F50E413D465}" destId="{BF57949A-2EE8-4157-ACE7-92516E9E1BC7}" srcOrd="1" destOrd="0" presId="urn:microsoft.com/office/officeart/2009/3/layout/HorizontalOrganizationChart"/>
    <dgm:cxn modelId="{89F60613-DB68-4328-B9C2-E0EDE1BB2641}" type="presParOf" srcId="{195ABF8A-8DB0-455A-887C-2F50E413D465}" destId="{C84491A3-8682-492F-88B2-9EB39C0532D7}" srcOrd="2" destOrd="0" presId="urn:microsoft.com/office/officeart/2009/3/layout/HorizontalOrganizationChart"/>
    <dgm:cxn modelId="{0DA55F2B-C983-4887-B185-FE0B793138AF}" type="presParOf" srcId="{21E98CD5-972D-4C50-94FE-0415730629E0}" destId="{19CC50BC-C265-49B8-AA08-989B245345BF}" srcOrd="4" destOrd="0" presId="urn:microsoft.com/office/officeart/2009/3/layout/HorizontalOrganizationChart"/>
    <dgm:cxn modelId="{34651D44-6DD1-43E3-A135-A0FF93591EDE}" type="presParOf" srcId="{21E98CD5-972D-4C50-94FE-0415730629E0}" destId="{166BBF39-99F1-431F-B7CE-53F4A64FEC08}" srcOrd="5" destOrd="0" presId="urn:microsoft.com/office/officeart/2009/3/layout/HorizontalOrganizationChart"/>
    <dgm:cxn modelId="{CF7108C9-91F3-4E94-9D73-570BF21A35B6}" type="presParOf" srcId="{166BBF39-99F1-431F-B7CE-53F4A64FEC08}" destId="{D813680E-4DAF-4CD7-93BF-9E320E9F03A3}" srcOrd="0" destOrd="0" presId="urn:microsoft.com/office/officeart/2009/3/layout/HorizontalOrganizationChart"/>
    <dgm:cxn modelId="{D6E08A8E-FC4C-41DC-BD3D-D44460C669A9}" type="presParOf" srcId="{D813680E-4DAF-4CD7-93BF-9E320E9F03A3}" destId="{D93FC35A-76ED-442A-998E-B00E41CAE46B}" srcOrd="0" destOrd="0" presId="urn:microsoft.com/office/officeart/2009/3/layout/HorizontalOrganizationChart"/>
    <dgm:cxn modelId="{5C96D42C-6948-4E64-811E-9526772CEDF6}" type="presParOf" srcId="{D813680E-4DAF-4CD7-93BF-9E320E9F03A3}" destId="{0E098455-41E4-4DC1-9CAB-0DEF2E7B76C3}" srcOrd="1" destOrd="0" presId="urn:microsoft.com/office/officeart/2009/3/layout/HorizontalOrganizationChart"/>
    <dgm:cxn modelId="{66A070C2-9A09-4967-8FA3-B5DD3C211CFD}" type="presParOf" srcId="{166BBF39-99F1-431F-B7CE-53F4A64FEC08}" destId="{E8EDD815-1813-4984-8862-51F8AAE2E914}" srcOrd="1" destOrd="0" presId="urn:microsoft.com/office/officeart/2009/3/layout/HorizontalOrganizationChart"/>
    <dgm:cxn modelId="{21DD32AA-9DDB-4569-83E4-8EBB6D5ED5CD}" type="presParOf" srcId="{166BBF39-99F1-431F-B7CE-53F4A64FEC08}" destId="{5FC02BE8-20FD-499F-BEB2-AFA2C77B65CF}" srcOrd="2" destOrd="0" presId="urn:microsoft.com/office/officeart/2009/3/layout/HorizontalOrganizationChart"/>
    <dgm:cxn modelId="{70C1F7DB-D207-4C8E-9582-F8032396529C}" type="presParOf" srcId="{4F96DB95-EF95-4BEA-B5D3-06123C3F769A}" destId="{AF4D1A57-203B-480C-8602-C07EA3624E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5B0BE-42D7-45C4-926D-F29389B41ED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0E035A-BEF8-4C91-A404-888FE6AB26E0}">
      <dgm:prSet phldrT="[Texto]" custT="1"/>
      <dgm:spPr/>
      <dgm:t>
        <a:bodyPr/>
        <a:lstStyle/>
        <a:p>
          <a:r>
            <a:rPr lang="es-EC" sz="1600" dirty="0" smtClean="0"/>
            <a:t>Política 4.3 acceso de la población al crédito</a:t>
          </a:r>
        </a:p>
        <a:p>
          <a:r>
            <a:rPr lang="es-EC" sz="1600" dirty="0" smtClean="0"/>
            <a:t>Meta. Aumentar operaciones del microcrédito</a:t>
          </a:r>
          <a:endParaRPr lang="es-EC" sz="1600" dirty="0"/>
        </a:p>
      </dgm:t>
    </dgm:pt>
    <dgm:pt modelId="{090D5B3D-6180-4E4E-9E06-94A3ED3C910E}" type="parTrans" cxnId="{C044B3B6-1772-44A0-B268-0A49757864AC}">
      <dgm:prSet/>
      <dgm:spPr/>
      <dgm:t>
        <a:bodyPr/>
        <a:lstStyle/>
        <a:p>
          <a:endParaRPr lang="es-EC"/>
        </a:p>
      </dgm:t>
    </dgm:pt>
    <dgm:pt modelId="{C29BCAA9-A3BF-4721-B1E9-5964ADE03F6F}" type="sibTrans" cxnId="{C044B3B6-1772-44A0-B268-0A49757864AC}">
      <dgm:prSet/>
      <dgm:spPr/>
      <dgm:t>
        <a:bodyPr/>
        <a:lstStyle/>
        <a:p>
          <a:endParaRPr lang="es-EC"/>
        </a:p>
      </dgm:t>
    </dgm:pt>
    <dgm:pt modelId="{5BAAD5A3-D0F3-4282-A54C-86ECF7269860}">
      <dgm:prSet phldrT="[Texto]" custT="1"/>
      <dgm:spPr/>
      <dgm:t>
        <a:bodyPr/>
        <a:lstStyle/>
        <a:p>
          <a:r>
            <a:rPr lang="es-EC" sz="1600" dirty="0" smtClean="0"/>
            <a:t>Preguntas de la encuesta</a:t>
          </a:r>
          <a:endParaRPr lang="es-EC" sz="1600" dirty="0"/>
        </a:p>
      </dgm:t>
    </dgm:pt>
    <dgm:pt modelId="{26197E3C-C9B0-4E8C-A866-3A711719C7F5}" type="parTrans" cxnId="{5A74D359-F54E-4505-90DA-83A6E395FF14}">
      <dgm:prSet/>
      <dgm:spPr>
        <a:ln>
          <a:noFill/>
        </a:ln>
      </dgm:spPr>
      <dgm:t>
        <a:bodyPr/>
        <a:lstStyle/>
        <a:p>
          <a:endParaRPr lang="es-EC"/>
        </a:p>
      </dgm:t>
    </dgm:pt>
    <dgm:pt modelId="{92468058-C750-4CD6-9779-30A3AFD23856}" type="sibTrans" cxnId="{5A74D359-F54E-4505-90DA-83A6E395FF14}">
      <dgm:prSet/>
      <dgm:spPr/>
      <dgm:t>
        <a:bodyPr/>
        <a:lstStyle/>
        <a:p>
          <a:endParaRPr lang="es-EC"/>
        </a:p>
      </dgm:t>
    </dgm:pt>
    <dgm:pt modelId="{BB253631-E038-4AD1-B9FF-E654FA51095A}">
      <dgm:prSet phldrT="[Texto]" custT="1"/>
      <dgm:spPr/>
      <dgm:t>
        <a:bodyPr/>
        <a:lstStyle/>
        <a:p>
          <a:r>
            <a:rPr lang="es-EC" sz="1600" dirty="0" smtClean="0"/>
            <a:t>23. Crecimiento de la producción</a:t>
          </a:r>
          <a:endParaRPr lang="es-EC" sz="1600" dirty="0"/>
        </a:p>
      </dgm:t>
    </dgm:pt>
    <dgm:pt modelId="{12D529EA-B4F0-4364-9B9B-B5157448B7C3}" type="parTrans" cxnId="{57E4F13A-F46C-4D4E-8E81-74D69F59003B}">
      <dgm:prSet/>
      <dgm:spPr/>
      <dgm:t>
        <a:bodyPr/>
        <a:lstStyle/>
        <a:p>
          <a:endParaRPr lang="es-EC"/>
        </a:p>
      </dgm:t>
    </dgm:pt>
    <dgm:pt modelId="{86E6F13C-5D18-451F-9CEF-1D1E67686035}" type="sibTrans" cxnId="{57E4F13A-F46C-4D4E-8E81-74D69F59003B}">
      <dgm:prSet/>
      <dgm:spPr/>
      <dgm:t>
        <a:bodyPr/>
        <a:lstStyle/>
        <a:p>
          <a:endParaRPr lang="es-EC"/>
        </a:p>
      </dgm:t>
    </dgm:pt>
    <dgm:pt modelId="{208B331A-5B32-4FDD-A5A6-BF798E3CFD72}">
      <dgm:prSet phldrT="[Texto]" custT="1"/>
      <dgm:spPr/>
      <dgm:t>
        <a:bodyPr/>
        <a:lstStyle/>
        <a:p>
          <a:r>
            <a:rPr lang="es-EC" sz="1600" dirty="0" smtClean="0"/>
            <a:t>26. Capacitaciones han traído mejoras</a:t>
          </a:r>
          <a:endParaRPr lang="es-EC" sz="1600" dirty="0"/>
        </a:p>
      </dgm:t>
    </dgm:pt>
    <dgm:pt modelId="{174861DA-5AB2-45E1-9DDE-C5F8A77A48A5}" type="parTrans" cxnId="{7B720416-14EC-4BB1-9E5B-D953988B3590}">
      <dgm:prSet/>
      <dgm:spPr/>
      <dgm:t>
        <a:bodyPr/>
        <a:lstStyle/>
        <a:p>
          <a:endParaRPr lang="es-EC"/>
        </a:p>
      </dgm:t>
    </dgm:pt>
    <dgm:pt modelId="{5C27505D-C3B9-4FF1-818A-C84CE5AAD58B}" type="sibTrans" cxnId="{7B720416-14EC-4BB1-9E5B-D953988B3590}">
      <dgm:prSet/>
      <dgm:spPr/>
      <dgm:t>
        <a:bodyPr/>
        <a:lstStyle/>
        <a:p>
          <a:endParaRPr lang="es-EC"/>
        </a:p>
      </dgm:t>
    </dgm:pt>
    <dgm:pt modelId="{F2EA14D2-2F01-40D3-8ADD-4FE9658D744B}" type="pres">
      <dgm:prSet presAssocID="{A295B0BE-42D7-45C4-926D-F29389B41E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96DB95-EF95-4BEA-B5D3-06123C3F769A}" type="pres">
      <dgm:prSet presAssocID="{B20E035A-BEF8-4C91-A404-888FE6AB26E0}" presName="hierRoot1" presStyleCnt="0">
        <dgm:presLayoutVars>
          <dgm:hierBranch val="init"/>
        </dgm:presLayoutVars>
      </dgm:prSet>
      <dgm:spPr/>
    </dgm:pt>
    <dgm:pt modelId="{65B784E2-692A-4C25-91AD-AC3E514235B8}" type="pres">
      <dgm:prSet presAssocID="{B20E035A-BEF8-4C91-A404-888FE6AB26E0}" presName="rootComposite1" presStyleCnt="0"/>
      <dgm:spPr/>
    </dgm:pt>
    <dgm:pt modelId="{2FDE2FD0-A226-4DE2-84B0-481C64E210FB}" type="pres">
      <dgm:prSet presAssocID="{B20E035A-BEF8-4C91-A404-888FE6AB26E0}" presName="rootText1" presStyleLbl="node0" presStyleIdx="0" presStyleCnt="1" custScaleX="105701" custScaleY="58499" custLinFactNeighborX="226" custLinFactNeighborY="682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C46857-2F8B-4039-819D-3F91C928C778}" type="pres">
      <dgm:prSet presAssocID="{B20E035A-BEF8-4C91-A404-888FE6AB26E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1E98CD5-972D-4C50-94FE-0415730629E0}" type="pres">
      <dgm:prSet presAssocID="{B20E035A-BEF8-4C91-A404-888FE6AB26E0}" presName="hierChild2" presStyleCnt="0"/>
      <dgm:spPr/>
    </dgm:pt>
    <dgm:pt modelId="{A6AC748D-D36A-4384-9500-E76E6034C98B}" type="pres">
      <dgm:prSet presAssocID="{26197E3C-C9B0-4E8C-A866-3A711719C7F5}" presName="Name64" presStyleLbl="parChTrans1D2" presStyleIdx="0" presStyleCnt="3"/>
      <dgm:spPr/>
      <dgm:t>
        <a:bodyPr/>
        <a:lstStyle/>
        <a:p>
          <a:endParaRPr lang="es-EC"/>
        </a:p>
      </dgm:t>
    </dgm:pt>
    <dgm:pt modelId="{15C3F2D2-8517-4F97-8AD7-61031D26E08F}" type="pres">
      <dgm:prSet presAssocID="{5BAAD5A3-D0F3-4282-A54C-86ECF7269860}" presName="hierRoot2" presStyleCnt="0">
        <dgm:presLayoutVars>
          <dgm:hierBranch val="init"/>
        </dgm:presLayoutVars>
      </dgm:prSet>
      <dgm:spPr/>
    </dgm:pt>
    <dgm:pt modelId="{DC0C5AAE-DF93-4B24-AFFD-2E5BDC08C686}" type="pres">
      <dgm:prSet presAssocID="{5BAAD5A3-D0F3-4282-A54C-86ECF7269860}" presName="rootComposite" presStyleCnt="0"/>
      <dgm:spPr/>
    </dgm:pt>
    <dgm:pt modelId="{ED712BB6-9920-4B30-B844-69B18C36CDA8}" type="pres">
      <dgm:prSet presAssocID="{5BAAD5A3-D0F3-4282-A54C-86ECF7269860}" presName="rootText" presStyleLbl="node2" presStyleIdx="0" presStyleCnt="3" custScaleX="55455" custScaleY="20609" custLinFactNeighborX="18172" custLinFactNeighborY="1403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44C6E74E-BA69-4D4A-8A6A-CB1FED4E8E36}" type="pres">
      <dgm:prSet presAssocID="{5BAAD5A3-D0F3-4282-A54C-86ECF7269860}" presName="rootConnector" presStyleLbl="node2" presStyleIdx="0" presStyleCnt="3"/>
      <dgm:spPr/>
      <dgm:t>
        <a:bodyPr/>
        <a:lstStyle/>
        <a:p>
          <a:endParaRPr lang="es-EC"/>
        </a:p>
      </dgm:t>
    </dgm:pt>
    <dgm:pt modelId="{79E61BA3-6C0E-448F-B6C7-0FBE70629A75}" type="pres">
      <dgm:prSet presAssocID="{5BAAD5A3-D0F3-4282-A54C-86ECF7269860}" presName="hierChild4" presStyleCnt="0"/>
      <dgm:spPr/>
    </dgm:pt>
    <dgm:pt modelId="{4A90587C-2AF4-451E-A41D-74E9233DAECA}" type="pres">
      <dgm:prSet presAssocID="{5BAAD5A3-D0F3-4282-A54C-86ECF7269860}" presName="hierChild5" presStyleCnt="0"/>
      <dgm:spPr/>
    </dgm:pt>
    <dgm:pt modelId="{9C5715E2-1B10-40A3-BB6A-65CC188256DB}" type="pres">
      <dgm:prSet presAssocID="{12D529EA-B4F0-4364-9B9B-B5157448B7C3}" presName="Name64" presStyleLbl="parChTrans1D2" presStyleIdx="1" presStyleCnt="3"/>
      <dgm:spPr/>
      <dgm:t>
        <a:bodyPr/>
        <a:lstStyle/>
        <a:p>
          <a:endParaRPr lang="es-EC"/>
        </a:p>
      </dgm:t>
    </dgm:pt>
    <dgm:pt modelId="{195ABF8A-8DB0-455A-887C-2F50E413D465}" type="pres">
      <dgm:prSet presAssocID="{BB253631-E038-4AD1-B9FF-E654FA51095A}" presName="hierRoot2" presStyleCnt="0">
        <dgm:presLayoutVars>
          <dgm:hierBranch val="init"/>
        </dgm:presLayoutVars>
      </dgm:prSet>
      <dgm:spPr/>
    </dgm:pt>
    <dgm:pt modelId="{E51B5B95-85A2-4516-945F-2E1E12C257DC}" type="pres">
      <dgm:prSet presAssocID="{BB253631-E038-4AD1-B9FF-E654FA51095A}" presName="rootComposite" presStyleCnt="0"/>
      <dgm:spPr/>
    </dgm:pt>
    <dgm:pt modelId="{959DD3C1-3D2E-41BC-9D10-05864F8CA147}" type="pres">
      <dgm:prSet presAssocID="{BB253631-E038-4AD1-B9FF-E654FA51095A}" presName="rootText" presStyleLbl="node2" presStyleIdx="1" presStyleCnt="3" custScaleX="96004" custScaleY="21016" custLinFactNeighborX="-3623" custLinFactNeighborY="-884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EB512DF5-643C-4FDD-9D9D-1C13750241BE}" type="pres">
      <dgm:prSet presAssocID="{BB253631-E038-4AD1-B9FF-E654FA51095A}" presName="rootConnector" presStyleLbl="node2" presStyleIdx="1" presStyleCnt="3"/>
      <dgm:spPr/>
      <dgm:t>
        <a:bodyPr/>
        <a:lstStyle/>
        <a:p>
          <a:endParaRPr lang="es-EC"/>
        </a:p>
      </dgm:t>
    </dgm:pt>
    <dgm:pt modelId="{BF57949A-2EE8-4157-ACE7-92516E9E1BC7}" type="pres">
      <dgm:prSet presAssocID="{BB253631-E038-4AD1-B9FF-E654FA51095A}" presName="hierChild4" presStyleCnt="0"/>
      <dgm:spPr/>
    </dgm:pt>
    <dgm:pt modelId="{C84491A3-8682-492F-88B2-9EB39C0532D7}" type="pres">
      <dgm:prSet presAssocID="{BB253631-E038-4AD1-B9FF-E654FA51095A}" presName="hierChild5" presStyleCnt="0"/>
      <dgm:spPr/>
    </dgm:pt>
    <dgm:pt modelId="{19CC50BC-C265-49B8-AA08-989B245345BF}" type="pres">
      <dgm:prSet presAssocID="{174861DA-5AB2-45E1-9DDE-C5F8A77A48A5}" presName="Name64" presStyleLbl="parChTrans1D2" presStyleIdx="2" presStyleCnt="3"/>
      <dgm:spPr/>
      <dgm:t>
        <a:bodyPr/>
        <a:lstStyle/>
        <a:p>
          <a:endParaRPr lang="es-EC"/>
        </a:p>
      </dgm:t>
    </dgm:pt>
    <dgm:pt modelId="{166BBF39-99F1-431F-B7CE-53F4A64FEC08}" type="pres">
      <dgm:prSet presAssocID="{208B331A-5B32-4FDD-A5A6-BF798E3CFD72}" presName="hierRoot2" presStyleCnt="0">
        <dgm:presLayoutVars>
          <dgm:hierBranch val="init"/>
        </dgm:presLayoutVars>
      </dgm:prSet>
      <dgm:spPr/>
    </dgm:pt>
    <dgm:pt modelId="{D813680E-4DAF-4CD7-93BF-9E320E9F03A3}" type="pres">
      <dgm:prSet presAssocID="{208B331A-5B32-4FDD-A5A6-BF798E3CFD72}" presName="rootComposite" presStyleCnt="0"/>
      <dgm:spPr/>
    </dgm:pt>
    <dgm:pt modelId="{D93FC35A-76ED-442A-998E-B00E41CAE46B}" type="pres">
      <dgm:prSet presAssocID="{208B331A-5B32-4FDD-A5A6-BF798E3CFD72}" presName="rootText" presStyleLbl="node2" presStyleIdx="2" presStyleCnt="3" custScaleX="95058" custScaleY="22040" custLinFactNeighborX="-3624" custLinFactNeighborY="-3330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E098455-41E4-4DC1-9CAB-0DEF2E7B76C3}" type="pres">
      <dgm:prSet presAssocID="{208B331A-5B32-4FDD-A5A6-BF798E3CFD72}" presName="rootConnector" presStyleLbl="node2" presStyleIdx="2" presStyleCnt="3"/>
      <dgm:spPr/>
      <dgm:t>
        <a:bodyPr/>
        <a:lstStyle/>
        <a:p>
          <a:endParaRPr lang="es-EC"/>
        </a:p>
      </dgm:t>
    </dgm:pt>
    <dgm:pt modelId="{E8EDD815-1813-4984-8862-51F8AAE2E914}" type="pres">
      <dgm:prSet presAssocID="{208B331A-5B32-4FDD-A5A6-BF798E3CFD72}" presName="hierChild4" presStyleCnt="0"/>
      <dgm:spPr/>
    </dgm:pt>
    <dgm:pt modelId="{5FC02BE8-20FD-499F-BEB2-AFA2C77B65CF}" type="pres">
      <dgm:prSet presAssocID="{208B331A-5B32-4FDD-A5A6-BF798E3CFD72}" presName="hierChild5" presStyleCnt="0"/>
      <dgm:spPr/>
    </dgm:pt>
    <dgm:pt modelId="{AF4D1A57-203B-480C-8602-C07EA3624ED4}" type="pres">
      <dgm:prSet presAssocID="{B20E035A-BEF8-4C91-A404-888FE6AB26E0}" presName="hierChild3" presStyleCnt="0"/>
      <dgm:spPr/>
    </dgm:pt>
  </dgm:ptLst>
  <dgm:cxnLst>
    <dgm:cxn modelId="{7B720416-14EC-4BB1-9E5B-D953988B3590}" srcId="{B20E035A-BEF8-4C91-A404-888FE6AB26E0}" destId="{208B331A-5B32-4FDD-A5A6-BF798E3CFD72}" srcOrd="2" destOrd="0" parTransId="{174861DA-5AB2-45E1-9DDE-C5F8A77A48A5}" sibTransId="{5C27505D-C3B9-4FF1-818A-C84CE5AAD58B}"/>
    <dgm:cxn modelId="{2037707D-D911-473E-BEF8-325216643C06}" type="presOf" srcId="{5BAAD5A3-D0F3-4282-A54C-86ECF7269860}" destId="{44C6E74E-BA69-4D4A-8A6A-CB1FED4E8E36}" srcOrd="1" destOrd="0" presId="urn:microsoft.com/office/officeart/2009/3/layout/HorizontalOrganizationChart"/>
    <dgm:cxn modelId="{537F7A4A-96B0-4D80-AABE-AF9393608DEC}" type="presOf" srcId="{208B331A-5B32-4FDD-A5A6-BF798E3CFD72}" destId="{0E098455-41E4-4DC1-9CAB-0DEF2E7B76C3}" srcOrd="1" destOrd="0" presId="urn:microsoft.com/office/officeart/2009/3/layout/HorizontalOrganizationChart"/>
    <dgm:cxn modelId="{F98951D5-DF38-4945-9921-5BD0129DFBE1}" type="presOf" srcId="{5BAAD5A3-D0F3-4282-A54C-86ECF7269860}" destId="{ED712BB6-9920-4B30-B844-69B18C36CDA8}" srcOrd="0" destOrd="0" presId="urn:microsoft.com/office/officeart/2009/3/layout/HorizontalOrganizationChart"/>
    <dgm:cxn modelId="{B1AFA334-64E5-4867-94F6-F5CC425C69EA}" type="presOf" srcId="{A295B0BE-42D7-45C4-926D-F29389B41EDB}" destId="{F2EA14D2-2F01-40D3-8ADD-4FE9658D744B}" srcOrd="0" destOrd="0" presId="urn:microsoft.com/office/officeart/2009/3/layout/HorizontalOrganizationChart"/>
    <dgm:cxn modelId="{5A74D359-F54E-4505-90DA-83A6E395FF14}" srcId="{B20E035A-BEF8-4C91-A404-888FE6AB26E0}" destId="{5BAAD5A3-D0F3-4282-A54C-86ECF7269860}" srcOrd="0" destOrd="0" parTransId="{26197E3C-C9B0-4E8C-A866-3A711719C7F5}" sibTransId="{92468058-C750-4CD6-9779-30A3AFD23856}"/>
    <dgm:cxn modelId="{57E4F13A-F46C-4D4E-8E81-74D69F59003B}" srcId="{B20E035A-BEF8-4C91-A404-888FE6AB26E0}" destId="{BB253631-E038-4AD1-B9FF-E654FA51095A}" srcOrd="1" destOrd="0" parTransId="{12D529EA-B4F0-4364-9B9B-B5157448B7C3}" sibTransId="{86E6F13C-5D18-451F-9CEF-1D1E67686035}"/>
    <dgm:cxn modelId="{B3D6300B-3349-445E-AD37-FA04C817E36E}" type="presOf" srcId="{BB253631-E038-4AD1-B9FF-E654FA51095A}" destId="{959DD3C1-3D2E-41BC-9D10-05864F8CA147}" srcOrd="0" destOrd="0" presId="urn:microsoft.com/office/officeart/2009/3/layout/HorizontalOrganizationChart"/>
    <dgm:cxn modelId="{A47B8A7D-9A10-4F28-8BB2-E0E527027B1B}" type="presOf" srcId="{12D529EA-B4F0-4364-9B9B-B5157448B7C3}" destId="{9C5715E2-1B10-40A3-BB6A-65CC188256DB}" srcOrd="0" destOrd="0" presId="urn:microsoft.com/office/officeart/2009/3/layout/HorizontalOrganizationChart"/>
    <dgm:cxn modelId="{1B0987A8-2B8B-4CB7-8395-B4B5DCA9BBF5}" type="presOf" srcId="{B20E035A-BEF8-4C91-A404-888FE6AB26E0}" destId="{0AC46857-2F8B-4039-819D-3F91C928C778}" srcOrd="1" destOrd="0" presId="urn:microsoft.com/office/officeart/2009/3/layout/HorizontalOrganizationChart"/>
    <dgm:cxn modelId="{C044B3B6-1772-44A0-B268-0A49757864AC}" srcId="{A295B0BE-42D7-45C4-926D-F29389B41EDB}" destId="{B20E035A-BEF8-4C91-A404-888FE6AB26E0}" srcOrd="0" destOrd="0" parTransId="{090D5B3D-6180-4E4E-9E06-94A3ED3C910E}" sibTransId="{C29BCAA9-A3BF-4721-B1E9-5964ADE03F6F}"/>
    <dgm:cxn modelId="{111B59C5-E85B-4674-8004-863199636E46}" type="presOf" srcId="{B20E035A-BEF8-4C91-A404-888FE6AB26E0}" destId="{2FDE2FD0-A226-4DE2-84B0-481C64E210FB}" srcOrd="0" destOrd="0" presId="urn:microsoft.com/office/officeart/2009/3/layout/HorizontalOrganizationChart"/>
    <dgm:cxn modelId="{05FB6E21-35B3-4F97-B093-C40530E78D55}" type="presOf" srcId="{26197E3C-C9B0-4E8C-A866-3A711719C7F5}" destId="{A6AC748D-D36A-4384-9500-E76E6034C98B}" srcOrd="0" destOrd="0" presId="urn:microsoft.com/office/officeart/2009/3/layout/HorizontalOrganizationChart"/>
    <dgm:cxn modelId="{1CAA2DFE-37D9-498E-9388-B284EE67D544}" type="presOf" srcId="{208B331A-5B32-4FDD-A5A6-BF798E3CFD72}" destId="{D93FC35A-76ED-442A-998E-B00E41CAE46B}" srcOrd="0" destOrd="0" presId="urn:microsoft.com/office/officeart/2009/3/layout/HorizontalOrganizationChart"/>
    <dgm:cxn modelId="{5F6E6C15-321D-43F1-BB5E-134F269AB559}" type="presOf" srcId="{174861DA-5AB2-45E1-9DDE-C5F8A77A48A5}" destId="{19CC50BC-C265-49B8-AA08-989B245345BF}" srcOrd="0" destOrd="0" presId="urn:microsoft.com/office/officeart/2009/3/layout/HorizontalOrganizationChart"/>
    <dgm:cxn modelId="{4ABF14A5-454D-4925-9F13-C1DF5BC8EA59}" type="presOf" srcId="{BB253631-E038-4AD1-B9FF-E654FA51095A}" destId="{EB512DF5-643C-4FDD-9D9D-1C13750241BE}" srcOrd="1" destOrd="0" presId="urn:microsoft.com/office/officeart/2009/3/layout/HorizontalOrganizationChart"/>
    <dgm:cxn modelId="{BBB7EBAC-A3FE-4AE7-BEFE-983DEE47A8B6}" type="presParOf" srcId="{F2EA14D2-2F01-40D3-8ADD-4FE9658D744B}" destId="{4F96DB95-EF95-4BEA-B5D3-06123C3F769A}" srcOrd="0" destOrd="0" presId="urn:microsoft.com/office/officeart/2009/3/layout/HorizontalOrganizationChart"/>
    <dgm:cxn modelId="{D9983665-8215-4B59-8968-9E0AB8006D80}" type="presParOf" srcId="{4F96DB95-EF95-4BEA-B5D3-06123C3F769A}" destId="{65B784E2-692A-4C25-91AD-AC3E514235B8}" srcOrd="0" destOrd="0" presId="urn:microsoft.com/office/officeart/2009/3/layout/HorizontalOrganizationChart"/>
    <dgm:cxn modelId="{482CD0CD-F0A2-417C-BDC4-10D7A130986A}" type="presParOf" srcId="{65B784E2-692A-4C25-91AD-AC3E514235B8}" destId="{2FDE2FD0-A226-4DE2-84B0-481C64E210FB}" srcOrd="0" destOrd="0" presId="urn:microsoft.com/office/officeart/2009/3/layout/HorizontalOrganizationChart"/>
    <dgm:cxn modelId="{A03B0584-9C6F-40EA-B343-817F9CA99DA2}" type="presParOf" srcId="{65B784E2-692A-4C25-91AD-AC3E514235B8}" destId="{0AC46857-2F8B-4039-819D-3F91C928C778}" srcOrd="1" destOrd="0" presId="urn:microsoft.com/office/officeart/2009/3/layout/HorizontalOrganizationChart"/>
    <dgm:cxn modelId="{FE854CAA-B121-42FE-93BB-E29F45129143}" type="presParOf" srcId="{4F96DB95-EF95-4BEA-B5D3-06123C3F769A}" destId="{21E98CD5-972D-4C50-94FE-0415730629E0}" srcOrd="1" destOrd="0" presId="urn:microsoft.com/office/officeart/2009/3/layout/HorizontalOrganizationChart"/>
    <dgm:cxn modelId="{03C3DCDA-727F-42AD-BB55-200DC7469B17}" type="presParOf" srcId="{21E98CD5-972D-4C50-94FE-0415730629E0}" destId="{A6AC748D-D36A-4384-9500-E76E6034C98B}" srcOrd="0" destOrd="0" presId="urn:microsoft.com/office/officeart/2009/3/layout/HorizontalOrganizationChart"/>
    <dgm:cxn modelId="{3E6239A8-D0E9-49CF-8A24-116A2861C737}" type="presParOf" srcId="{21E98CD5-972D-4C50-94FE-0415730629E0}" destId="{15C3F2D2-8517-4F97-8AD7-61031D26E08F}" srcOrd="1" destOrd="0" presId="urn:microsoft.com/office/officeart/2009/3/layout/HorizontalOrganizationChart"/>
    <dgm:cxn modelId="{15C9541D-D40C-4F6D-AB7F-C0DBE15015B4}" type="presParOf" srcId="{15C3F2D2-8517-4F97-8AD7-61031D26E08F}" destId="{DC0C5AAE-DF93-4B24-AFFD-2E5BDC08C686}" srcOrd="0" destOrd="0" presId="urn:microsoft.com/office/officeart/2009/3/layout/HorizontalOrganizationChart"/>
    <dgm:cxn modelId="{FA5CA336-3F76-43E7-A5C0-0BA5929D72D8}" type="presParOf" srcId="{DC0C5AAE-DF93-4B24-AFFD-2E5BDC08C686}" destId="{ED712BB6-9920-4B30-B844-69B18C36CDA8}" srcOrd="0" destOrd="0" presId="urn:microsoft.com/office/officeart/2009/3/layout/HorizontalOrganizationChart"/>
    <dgm:cxn modelId="{4FE64D88-E40C-4B63-B6F2-F80090410CFD}" type="presParOf" srcId="{DC0C5AAE-DF93-4B24-AFFD-2E5BDC08C686}" destId="{44C6E74E-BA69-4D4A-8A6A-CB1FED4E8E36}" srcOrd="1" destOrd="0" presId="urn:microsoft.com/office/officeart/2009/3/layout/HorizontalOrganizationChart"/>
    <dgm:cxn modelId="{F7F77277-1ABD-4B8A-8500-B2175CEE424D}" type="presParOf" srcId="{15C3F2D2-8517-4F97-8AD7-61031D26E08F}" destId="{79E61BA3-6C0E-448F-B6C7-0FBE70629A75}" srcOrd="1" destOrd="0" presId="urn:microsoft.com/office/officeart/2009/3/layout/HorizontalOrganizationChart"/>
    <dgm:cxn modelId="{D9F8E409-9B45-49C7-A21A-04B01C3F0027}" type="presParOf" srcId="{15C3F2D2-8517-4F97-8AD7-61031D26E08F}" destId="{4A90587C-2AF4-451E-A41D-74E9233DAECA}" srcOrd="2" destOrd="0" presId="urn:microsoft.com/office/officeart/2009/3/layout/HorizontalOrganizationChart"/>
    <dgm:cxn modelId="{26096E42-1ADC-4EE6-8D65-3945E67E2939}" type="presParOf" srcId="{21E98CD5-972D-4C50-94FE-0415730629E0}" destId="{9C5715E2-1B10-40A3-BB6A-65CC188256DB}" srcOrd="2" destOrd="0" presId="urn:microsoft.com/office/officeart/2009/3/layout/HorizontalOrganizationChart"/>
    <dgm:cxn modelId="{F58CADD3-59AA-41B0-B343-98C1E15E1442}" type="presParOf" srcId="{21E98CD5-972D-4C50-94FE-0415730629E0}" destId="{195ABF8A-8DB0-455A-887C-2F50E413D465}" srcOrd="3" destOrd="0" presId="urn:microsoft.com/office/officeart/2009/3/layout/HorizontalOrganizationChart"/>
    <dgm:cxn modelId="{26EF47D8-0FA5-4861-ACE7-FBA21B10195A}" type="presParOf" srcId="{195ABF8A-8DB0-455A-887C-2F50E413D465}" destId="{E51B5B95-85A2-4516-945F-2E1E12C257DC}" srcOrd="0" destOrd="0" presId="urn:microsoft.com/office/officeart/2009/3/layout/HorizontalOrganizationChart"/>
    <dgm:cxn modelId="{84B74D47-CB69-4008-B95D-C16B63F51E00}" type="presParOf" srcId="{E51B5B95-85A2-4516-945F-2E1E12C257DC}" destId="{959DD3C1-3D2E-41BC-9D10-05864F8CA147}" srcOrd="0" destOrd="0" presId="urn:microsoft.com/office/officeart/2009/3/layout/HorizontalOrganizationChart"/>
    <dgm:cxn modelId="{2B1119B1-DC63-47A5-B508-F62A8670CBEB}" type="presParOf" srcId="{E51B5B95-85A2-4516-945F-2E1E12C257DC}" destId="{EB512DF5-643C-4FDD-9D9D-1C13750241BE}" srcOrd="1" destOrd="0" presId="urn:microsoft.com/office/officeart/2009/3/layout/HorizontalOrganizationChart"/>
    <dgm:cxn modelId="{4E66D317-131B-4D1E-8A04-7463FC5998E7}" type="presParOf" srcId="{195ABF8A-8DB0-455A-887C-2F50E413D465}" destId="{BF57949A-2EE8-4157-ACE7-92516E9E1BC7}" srcOrd="1" destOrd="0" presId="urn:microsoft.com/office/officeart/2009/3/layout/HorizontalOrganizationChart"/>
    <dgm:cxn modelId="{52ADD8E8-CEDE-49E5-A5EC-34248CB607B4}" type="presParOf" srcId="{195ABF8A-8DB0-455A-887C-2F50E413D465}" destId="{C84491A3-8682-492F-88B2-9EB39C0532D7}" srcOrd="2" destOrd="0" presId="urn:microsoft.com/office/officeart/2009/3/layout/HorizontalOrganizationChart"/>
    <dgm:cxn modelId="{4B871063-C5C0-449E-AD39-FF6407047D25}" type="presParOf" srcId="{21E98CD5-972D-4C50-94FE-0415730629E0}" destId="{19CC50BC-C265-49B8-AA08-989B245345BF}" srcOrd="4" destOrd="0" presId="urn:microsoft.com/office/officeart/2009/3/layout/HorizontalOrganizationChart"/>
    <dgm:cxn modelId="{1A07CC5E-99DA-4F74-9B7F-4D72E587A6B4}" type="presParOf" srcId="{21E98CD5-972D-4C50-94FE-0415730629E0}" destId="{166BBF39-99F1-431F-B7CE-53F4A64FEC08}" srcOrd="5" destOrd="0" presId="urn:microsoft.com/office/officeart/2009/3/layout/HorizontalOrganizationChart"/>
    <dgm:cxn modelId="{246DD841-9AB0-4628-9CB4-3AAA22EC3EC6}" type="presParOf" srcId="{166BBF39-99F1-431F-B7CE-53F4A64FEC08}" destId="{D813680E-4DAF-4CD7-93BF-9E320E9F03A3}" srcOrd="0" destOrd="0" presId="urn:microsoft.com/office/officeart/2009/3/layout/HorizontalOrganizationChart"/>
    <dgm:cxn modelId="{751623AB-1E4A-4A0D-842E-8C8BEB010D40}" type="presParOf" srcId="{D813680E-4DAF-4CD7-93BF-9E320E9F03A3}" destId="{D93FC35A-76ED-442A-998E-B00E41CAE46B}" srcOrd="0" destOrd="0" presId="urn:microsoft.com/office/officeart/2009/3/layout/HorizontalOrganizationChart"/>
    <dgm:cxn modelId="{34B0815B-1535-464E-B64A-EECBD68B131A}" type="presParOf" srcId="{D813680E-4DAF-4CD7-93BF-9E320E9F03A3}" destId="{0E098455-41E4-4DC1-9CAB-0DEF2E7B76C3}" srcOrd="1" destOrd="0" presId="urn:microsoft.com/office/officeart/2009/3/layout/HorizontalOrganizationChart"/>
    <dgm:cxn modelId="{789C5139-235D-4025-9149-B419FBB3A366}" type="presParOf" srcId="{166BBF39-99F1-431F-B7CE-53F4A64FEC08}" destId="{E8EDD815-1813-4984-8862-51F8AAE2E914}" srcOrd="1" destOrd="0" presId="urn:microsoft.com/office/officeart/2009/3/layout/HorizontalOrganizationChart"/>
    <dgm:cxn modelId="{27E54769-D7EE-429D-9CBF-8D6D6009B651}" type="presParOf" srcId="{166BBF39-99F1-431F-B7CE-53F4A64FEC08}" destId="{5FC02BE8-20FD-499F-BEB2-AFA2C77B65CF}" srcOrd="2" destOrd="0" presId="urn:microsoft.com/office/officeart/2009/3/layout/HorizontalOrganizationChart"/>
    <dgm:cxn modelId="{5BBAED4E-91F7-474A-99F4-0B954B633508}" type="presParOf" srcId="{4F96DB95-EF95-4BEA-B5D3-06123C3F769A}" destId="{AF4D1A57-203B-480C-8602-C07EA3624E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95B0BE-42D7-45C4-926D-F29389B41ED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0E035A-BEF8-4C91-A404-888FE6AB26E0}">
      <dgm:prSet phldrT="[Texto]" custT="1"/>
      <dgm:spPr/>
      <dgm:t>
        <a:bodyPr/>
        <a:lstStyle/>
        <a:p>
          <a:r>
            <a:rPr lang="es-EC" sz="1600" dirty="0" smtClean="0"/>
            <a:t>Política 4.4 recaudación del sistema tributario</a:t>
          </a:r>
        </a:p>
        <a:p>
          <a:r>
            <a:rPr lang="es-EC" sz="1600" dirty="0" smtClean="0"/>
            <a:t>Meta. Aumentar la recaudación de tributos</a:t>
          </a:r>
          <a:endParaRPr lang="es-EC" sz="1600" dirty="0"/>
        </a:p>
      </dgm:t>
    </dgm:pt>
    <dgm:pt modelId="{C29BCAA9-A3BF-4721-B1E9-5964ADE03F6F}" type="sibTrans" cxnId="{C044B3B6-1772-44A0-B268-0A49757864AC}">
      <dgm:prSet/>
      <dgm:spPr/>
      <dgm:t>
        <a:bodyPr/>
        <a:lstStyle/>
        <a:p>
          <a:endParaRPr lang="es-EC"/>
        </a:p>
      </dgm:t>
    </dgm:pt>
    <dgm:pt modelId="{090D5B3D-6180-4E4E-9E06-94A3ED3C910E}" type="parTrans" cxnId="{C044B3B6-1772-44A0-B268-0A49757864AC}">
      <dgm:prSet/>
      <dgm:spPr/>
      <dgm:t>
        <a:bodyPr/>
        <a:lstStyle/>
        <a:p>
          <a:endParaRPr lang="es-EC"/>
        </a:p>
      </dgm:t>
    </dgm:pt>
    <dgm:pt modelId="{9B81DC34-1597-427A-B09D-638D3771E44D}">
      <dgm:prSet phldrT="[Texto]" custT="1"/>
      <dgm:spPr/>
      <dgm:t>
        <a:bodyPr/>
        <a:lstStyle/>
        <a:p>
          <a:r>
            <a:rPr lang="es-EC" sz="1600" dirty="0" smtClean="0"/>
            <a:t>36. Las ganancias se quedan en la parroquia</a:t>
          </a:r>
          <a:endParaRPr lang="es-EC" sz="1600" dirty="0"/>
        </a:p>
      </dgm:t>
    </dgm:pt>
    <dgm:pt modelId="{75F8DCD0-CD63-4A99-AA60-2D14683E07DC}" type="parTrans" cxnId="{E64F1141-7F03-4060-982E-1B63598D5D35}">
      <dgm:prSet/>
      <dgm:spPr/>
      <dgm:t>
        <a:bodyPr/>
        <a:lstStyle/>
        <a:p>
          <a:endParaRPr lang="es-EC"/>
        </a:p>
      </dgm:t>
    </dgm:pt>
    <dgm:pt modelId="{E3F52493-FBFF-446C-921A-4BFD1FB6C62D}" type="sibTrans" cxnId="{E64F1141-7F03-4060-982E-1B63598D5D35}">
      <dgm:prSet/>
      <dgm:spPr/>
      <dgm:t>
        <a:bodyPr/>
        <a:lstStyle/>
        <a:p>
          <a:endParaRPr lang="es-EC"/>
        </a:p>
      </dgm:t>
    </dgm:pt>
    <dgm:pt modelId="{CC7C650D-D3C5-4B95-A43B-9836B3C114D9}">
      <dgm:prSet phldrT="[Texto]" custT="1"/>
      <dgm:spPr/>
      <dgm:t>
        <a:bodyPr/>
        <a:lstStyle/>
        <a:p>
          <a:r>
            <a:rPr lang="es-EC" sz="1600" dirty="0" smtClean="0"/>
            <a:t>Preguntas de la encuesta</a:t>
          </a:r>
          <a:endParaRPr lang="es-EC" sz="1600" dirty="0"/>
        </a:p>
      </dgm:t>
    </dgm:pt>
    <dgm:pt modelId="{277446CB-65EE-4D5A-A46C-754634D01FA2}" type="parTrans" cxnId="{C3A0F32D-B761-4153-A0BF-B706B6256AAE}">
      <dgm:prSet/>
      <dgm:spPr>
        <a:ln>
          <a:noFill/>
        </a:ln>
      </dgm:spPr>
      <dgm:t>
        <a:bodyPr/>
        <a:lstStyle/>
        <a:p>
          <a:endParaRPr lang="es-EC"/>
        </a:p>
      </dgm:t>
    </dgm:pt>
    <dgm:pt modelId="{E0852081-8C5E-4905-A32E-E522A419BC78}" type="sibTrans" cxnId="{C3A0F32D-B761-4153-A0BF-B706B6256AAE}">
      <dgm:prSet/>
      <dgm:spPr/>
      <dgm:t>
        <a:bodyPr/>
        <a:lstStyle/>
        <a:p>
          <a:endParaRPr lang="es-EC"/>
        </a:p>
      </dgm:t>
    </dgm:pt>
    <dgm:pt modelId="{CAC54B08-0512-4B29-AC53-14E75E653AD9}">
      <dgm:prSet phldrT="[Texto]" custT="1"/>
      <dgm:spPr/>
      <dgm:t>
        <a:bodyPr/>
        <a:lstStyle/>
        <a:p>
          <a:r>
            <a:rPr lang="es-EC" sz="1600" dirty="0" smtClean="0"/>
            <a:t>25. La feria del mueble</a:t>
          </a:r>
          <a:endParaRPr lang="es-EC" sz="1600" dirty="0"/>
        </a:p>
      </dgm:t>
    </dgm:pt>
    <dgm:pt modelId="{29731774-4F47-40A8-AF99-E0841F20D166}" type="parTrans" cxnId="{076411F5-1659-4326-A1B1-48746FA40E0C}">
      <dgm:prSet/>
      <dgm:spPr/>
      <dgm:t>
        <a:bodyPr/>
        <a:lstStyle/>
        <a:p>
          <a:endParaRPr lang="es-EC"/>
        </a:p>
      </dgm:t>
    </dgm:pt>
    <dgm:pt modelId="{251409C9-FE67-4A3F-A7C7-BCB2AE53730F}" type="sibTrans" cxnId="{076411F5-1659-4326-A1B1-48746FA40E0C}">
      <dgm:prSet/>
      <dgm:spPr/>
      <dgm:t>
        <a:bodyPr/>
        <a:lstStyle/>
        <a:p>
          <a:endParaRPr lang="es-EC"/>
        </a:p>
      </dgm:t>
    </dgm:pt>
    <dgm:pt modelId="{C9F3FA20-D3D8-4B44-BCE7-9E56DB1AE36F}">
      <dgm:prSet phldrT="[Texto]" custT="1"/>
      <dgm:spPr/>
      <dgm:t>
        <a:bodyPr/>
        <a:lstStyle/>
        <a:p>
          <a:r>
            <a:rPr lang="es-EC" sz="1600" dirty="0" smtClean="0"/>
            <a:t>32. Intervención del Gobierno en la parroquia </a:t>
          </a:r>
          <a:endParaRPr lang="es-EC" sz="1600" dirty="0"/>
        </a:p>
      </dgm:t>
    </dgm:pt>
    <dgm:pt modelId="{F9437F09-8CD2-4DCF-B5F3-D4AC3484E939}" type="parTrans" cxnId="{66E58E96-89B5-4D23-9F53-DF05E6002C1D}">
      <dgm:prSet/>
      <dgm:spPr/>
      <dgm:t>
        <a:bodyPr/>
        <a:lstStyle/>
        <a:p>
          <a:endParaRPr lang="es-EC"/>
        </a:p>
      </dgm:t>
    </dgm:pt>
    <dgm:pt modelId="{7BC64A97-69B1-4858-A3AE-0413F0356BF0}" type="sibTrans" cxnId="{66E58E96-89B5-4D23-9F53-DF05E6002C1D}">
      <dgm:prSet/>
      <dgm:spPr/>
      <dgm:t>
        <a:bodyPr/>
        <a:lstStyle/>
        <a:p>
          <a:endParaRPr lang="es-EC"/>
        </a:p>
      </dgm:t>
    </dgm:pt>
    <dgm:pt modelId="{F2EA14D2-2F01-40D3-8ADD-4FE9658D744B}" type="pres">
      <dgm:prSet presAssocID="{A295B0BE-42D7-45C4-926D-F29389B41E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96DB95-EF95-4BEA-B5D3-06123C3F769A}" type="pres">
      <dgm:prSet presAssocID="{B20E035A-BEF8-4C91-A404-888FE6AB26E0}" presName="hierRoot1" presStyleCnt="0">
        <dgm:presLayoutVars>
          <dgm:hierBranch val="init"/>
        </dgm:presLayoutVars>
      </dgm:prSet>
      <dgm:spPr/>
    </dgm:pt>
    <dgm:pt modelId="{65B784E2-692A-4C25-91AD-AC3E514235B8}" type="pres">
      <dgm:prSet presAssocID="{B20E035A-BEF8-4C91-A404-888FE6AB26E0}" presName="rootComposite1" presStyleCnt="0"/>
      <dgm:spPr/>
    </dgm:pt>
    <dgm:pt modelId="{2FDE2FD0-A226-4DE2-84B0-481C64E210FB}" type="pres">
      <dgm:prSet presAssocID="{B20E035A-BEF8-4C91-A404-888FE6AB26E0}" presName="rootText1" presStyleLbl="node0" presStyleIdx="0" presStyleCnt="1" custScaleX="181200" custScaleY="109878" custLinFactNeighborX="-52897" custLinFactNeighborY="80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C46857-2F8B-4039-819D-3F91C928C778}" type="pres">
      <dgm:prSet presAssocID="{B20E035A-BEF8-4C91-A404-888FE6AB26E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1E98CD5-972D-4C50-94FE-0415730629E0}" type="pres">
      <dgm:prSet presAssocID="{B20E035A-BEF8-4C91-A404-888FE6AB26E0}" presName="hierChild2" presStyleCnt="0"/>
      <dgm:spPr/>
    </dgm:pt>
    <dgm:pt modelId="{B467CD17-8B3D-4056-B17E-0BF98F97A2C2}" type="pres">
      <dgm:prSet presAssocID="{277446CB-65EE-4D5A-A46C-754634D01FA2}" presName="Name64" presStyleLbl="parChTrans1D2" presStyleIdx="0" presStyleCnt="4"/>
      <dgm:spPr/>
      <dgm:t>
        <a:bodyPr/>
        <a:lstStyle/>
        <a:p>
          <a:endParaRPr lang="es-EC"/>
        </a:p>
      </dgm:t>
    </dgm:pt>
    <dgm:pt modelId="{A996E241-23F5-400A-BB8B-15B54B2074FD}" type="pres">
      <dgm:prSet presAssocID="{CC7C650D-D3C5-4B95-A43B-9836B3C114D9}" presName="hierRoot2" presStyleCnt="0">
        <dgm:presLayoutVars>
          <dgm:hierBranch val="init"/>
        </dgm:presLayoutVars>
      </dgm:prSet>
      <dgm:spPr/>
    </dgm:pt>
    <dgm:pt modelId="{BD7ADFC7-3D12-4734-8F7F-D7F2E417EBA6}" type="pres">
      <dgm:prSet presAssocID="{CC7C650D-D3C5-4B95-A43B-9836B3C114D9}" presName="rootComposite" presStyleCnt="0"/>
      <dgm:spPr/>
    </dgm:pt>
    <dgm:pt modelId="{6D0D3E77-A5D3-469A-94A3-670D150B9D07}" type="pres">
      <dgm:prSet presAssocID="{CC7C650D-D3C5-4B95-A43B-9836B3C114D9}" presName="rootText" presStyleLbl="node2" presStyleIdx="0" presStyleCnt="4" custScaleX="99198" custScaleY="33978" custLinFactNeighborX="28579" custLinFactNeighborY="242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B0162D-C583-4F73-B6FE-E15207205F41}" type="pres">
      <dgm:prSet presAssocID="{CC7C650D-D3C5-4B95-A43B-9836B3C114D9}" presName="rootConnector" presStyleLbl="node2" presStyleIdx="0" presStyleCnt="4"/>
      <dgm:spPr/>
      <dgm:t>
        <a:bodyPr/>
        <a:lstStyle/>
        <a:p>
          <a:endParaRPr lang="es-EC"/>
        </a:p>
      </dgm:t>
    </dgm:pt>
    <dgm:pt modelId="{22C7129A-1A95-4632-B2A1-AA7C99913BD9}" type="pres">
      <dgm:prSet presAssocID="{CC7C650D-D3C5-4B95-A43B-9836B3C114D9}" presName="hierChild4" presStyleCnt="0"/>
      <dgm:spPr/>
    </dgm:pt>
    <dgm:pt modelId="{65932AAB-ADAA-47EC-9CEE-FC6811797AE5}" type="pres">
      <dgm:prSet presAssocID="{CC7C650D-D3C5-4B95-A43B-9836B3C114D9}" presName="hierChild5" presStyleCnt="0"/>
      <dgm:spPr/>
    </dgm:pt>
    <dgm:pt modelId="{5316CFDB-C663-4A77-9BC5-7C943176FA0A}" type="pres">
      <dgm:prSet presAssocID="{29731774-4F47-40A8-AF99-E0841F20D166}" presName="Name64" presStyleLbl="parChTrans1D2" presStyleIdx="1" presStyleCnt="4"/>
      <dgm:spPr/>
      <dgm:t>
        <a:bodyPr/>
        <a:lstStyle/>
        <a:p>
          <a:endParaRPr lang="es-EC"/>
        </a:p>
      </dgm:t>
    </dgm:pt>
    <dgm:pt modelId="{FC31039A-C15E-4546-9893-4CC7D84DB219}" type="pres">
      <dgm:prSet presAssocID="{CAC54B08-0512-4B29-AC53-14E75E653AD9}" presName="hierRoot2" presStyleCnt="0">
        <dgm:presLayoutVars>
          <dgm:hierBranch val="init"/>
        </dgm:presLayoutVars>
      </dgm:prSet>
      <dgm:spPr/>
    </dgm:pt>
    <dgm:pt modelId="{4CBBDF05-616C-4F12-B9C1-736991B6FF84}" type="pres">
      <dgm:prSet presAssocID="{CAC54B08-0512-4B29-AC53-14E75E653AD9}" presName="rootComposite" presStyleCnt="0"/>
      <dgm:spPr/>
    </dgm:pt>
    <dgm:pt modelId="{45079C0A-A07B-4194-90EC-2FA5BB0D7B0D}" type="pres">
      <dgm:prSet presAssocID="{CAC54B08-0512-4B29-AC53-14E75E653AD9}" presName="rootText" presStyleLbl="node2" presStyleIdx="1" presStyleCnt="4" custScaleX="167293" custScaleY="35435" custLinFactNeighborX="-72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DBB393-1775-47BF-8108-1015AD7CD4B7}" type="pres">
      <dgm:prSet presAssocID="{CAC54B08-0512-4B29-AC53-14E75E653AD9}" presName="rootConnector" presStyleLbl="node2" presStyleIdx="1" presStyleCnt="4"/>
      <dgm:spPr/>
      <dgm:t>
        <a:bodyPr/>
        <a:lstStyle/>
        <a:p>
          <a:endParaRPr lang="es-EC"/>
        </a:p>
      </dgm:t>
    </dgm:pt>
    <dgm:pt modelId="{B614E044-122D-4836-99E3-6A88447D07DD}" type="pres">
      <dgm:prSet presAssocID="{CAC54B08-0512-4B29-AC53-14E75E653AD9}" presName="hierChild4" presStyleCnt="0"/>
      <dgm:spPr/>
    </dgm:pt>
    <dgm:pt modelId="{18DA84C7-D879-46B4-978B-B1E443ACC641}" type="pres">
      <dgm:prSet presAssocID="{CAC54B08-0512-4B29-AC53-14E75E653AD9}" presName="hierChild5" presStyleCnt="0"/>
      <dgm:spPr/>
    </dgm:pt>
    <dgm:pt modelId="{18C92DB7-CA89-48F4-A33F-9B0AE7DAD8E2}" type="pres">
      <dgm:prSet presAssocID="{F9437F09-8CD2-4DCF-B5F3-D4AC3484E939}" presName="Name64" presStyleLbl="parChTrans1D2" presStyleIdx="2" presStyleCnt="4"/>
      <dgm:spPr/>
      <dgm:t>
        <a:bodyPr/>
        <a:lstStyle/>
        <a:p>
          <a:endParaRPr lang="es-EC"/>
        </a:p>
      </dgm:t>
    </dgm:pt>
    <dgm:pt modelId="{999136E5-9841-4570-AD05-84E21FFA6B23}" type="pres">
      <dgm:prSet presAssocID="{C9F3FA20-D3D8-4B44-BCE7-9E56DB1AE36F}" presName="hierRoot2" presStyleCnt="0">
        <dgm:presLayoutVars>
          <dgm:hierBranch val="init"/>
        </dgm:presLayoutVars>
      </dgm:prSet>
      <dgm:spPr/>
    </dgm:pt>
    <dgm:pt modelId="{FCF83960-A740-457D-BD5C-0D775445199F}" type="pres">
      <dgm:prSet presAssocID="{C9F3FA20-D3D8-4B44-BCE7-9E56DB1AE36F}" presName="rootComposite" presStyleCnt="0"/>
      <dgm:spPr/>
    </dgm:pt>
    <dgm:pt modelId="{E9692305-9E74-41FB-9A61-9DC84990B769}" type="pres">
      <dgm:prSet presAssocID="{C9F3FA20-D3D8-4B44-BCE7-9E56DB1AE36F}" presName="rootText" presStyleLbl="node2" presStyleIdx="2" presStyleCnt="4" custScaleX="180328" custScaleY="38206" custLinFactNeighborX="-6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85CCD4-BB77-4181-9446-25ABBA7F7990}" type="pres">
      <dgm:prSet presAssocID="{C9F3FA20-D3D8-4B44-BCE7-9E56DB1AE36F}" presName="rootConnector" presStyleLbl="node2" presStyleIdx="2" presStyleCnt="4"/>
      <dgm:spPr/>
      <dgm:t>
        <a:bodyPr/>
        <a:lstStyle/>
        <a:p>
          <a:endParaRPr lang="es-EC"/>
        </a:p>
      </dgm:t>
    </dgm:pt>
    <dgm:pt modelId="{427783AA-0B12-495D-BDAC-BF4314F9AEB5}" type="pres">
      <dgm:prSet presAssocID="{C9F3FA20-D3D8-4B44-BCE7-9E56DB1AE36F}" presName="hierChild4" presStyleCnt="0"/>
      <dgm:spPr/>
    </dgm:pt>
    <dgm:pt modelId="{875728C6-0EA0-44C5-B516-DF913D250B97}" type="pres">
      <dgm:prSet presAssocID="{C9F3FA20-D3D8-4B44-BCE7-9E56DB1AE36F}" presName="hierChild5" presStyleCnt="0"/>
      <dgm:spPr/>
    </dgm:pt>
    <dgm:pt modelId="{0E4571F9-EEC8-4BC8-A290-9A8D281D2A6F}" type="pres">
      <dgm:prSet presAssocID="{75F8DCD0-CD63-4A99-AA60-2D14683E07DC}" presName="Name64" presStyleLbl="parChTrans1D2" presStyleIdx="3" presStyleCnt="4"/>
      <dgm:spPr/>
      <dgm:t>
        <a:bodyPr/>
        <a:lstStyle/>
        <a:p>
          <a:endParaRPr lang="es-EC"/>
        </a:p>
      </dgm:t>
    </dgm:pt>
    <dgm:pt modelId="{90A85886-12B8-4CB2-ACC7-DECDDDD14E63}" type="pres">
      <dgm:prSet presAssocID="{9B81DC34-1597-427A-B09D-638D3771E44D}" presName="hierRoot2" presStyleCnt="0">
        <dgm:presLayoutVars>
          <dgm:hierBranch val="init"/>
        </dgm:presLayoutVars>
      </dgm:prSet>
      <dgm:spPr/>
    </dgm:pt>
    <dgm:pt modelId="{A7A31242-2EC3-4F1A-A0C1-CBE3D2374375}" type="pres">
      <dgm:prSet presAssocID="{9B81DC34-1597-427A-B09D-638D3771E44D}" presName="rootComposite" presStyleCnt="0"/>
      <dgm:spPr/>
    </dgm:pt>
    <dgm:pt modelId="{DD026478-E904-4C9E-AD6B-459386F7A16B}" type="pres">
      <dgm:prSet presAssocID="{9B81DC34-1597-427A-B09D-638D3771E44D}" presName="rootText" presStyleLbl="node2" presStyleIdx="3" presStyleCnt="4" custScaleX="184206" custScaleY="39354" custLinFactNeighborX="-72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8E072F-CB92-404E-927C-F1ED09F70CB2}" type="pres">
      <dgm:prSet presAssocID="{9B81DC34-1597-427A-B09D-638D3771E44D}" presName="rootConnector" presStyleLbl="node2" presStyleIdx="3" presStyleCnt="4"/>
      <dgm:spPr/>
      <dgm:t>
        <a:bodyPr/>
        <a:lstStyle/>
        <a:p>
          <a:endParaRPr lang="es-EC"/>
        </a:p>
      </dgm:t>
    </dgm:pt>
    <dgm:pt modelId="{A6CF1AAB-ACF2-4D01-B434-4EA2190FD1C3}" type="pres">
      <dgm:prSet presAssocID="{9B81DC34-1597-427A-B09D-638D3771E44D}" presName="hierChild4" presStyleCnt="0"/>
      <dgm:spPr/>
    </dgm:pt>
    <dgm:pt modelId="{166222CF-6946-45DF-9CFF-4C954ED1A9C3}" type="pres">
      <dgm:prSet presAssocID="{9B81DC34-1597-427A-B09D-638D3771E44D}" presName="hierChild5" presStyleCnt="0"/>
      <dgm:spPr/>
    </dgm:pt>
    <dgm:pt modelId="{AF4D1A57-203B-480C-8602-C07EA3624ED4}" type="pres">
      <dgm:prSet presAssocID="{B20E035A-BEF8-4C91-A404-888FE6AB26E0}" presName="hierChild3" presStyleCnt="0"/>
      <dgm:spPr/>
    </dgm:pt>
  </dgm:ptLst>
  <dgm:cxnLst>
    <dgm:cxn modelId="{541DDD1A-7C16-46B3-86A9-3320E1F9730D}" type="presOf" srcId="{A295B0BE-42D7-45C4-926D-F29389B41EDB}" destId="{F2EA14D2-2F01-40D3-8ADD-4FE9658D744B}" srcOrd="0" destOrd="0" presId="urn:microsoft.com/office/officeart/2009/3/layout/HorizontalOrganizationChart"/>
    <dgm:cxn modelId="{E1C52144-0EE4-40A6-BEAF-A671BE7BB008}" type="presOf" srcId="{277446CB-65EE-4D5A-A46C-754634D01FA2}" destId="{B467CD17-8B3D-4056-B17E-0BF98F97A2C2}" srcOrd="0" destOrd="0" presId="urn:microsoft.com/office/officeart/2009/3/layout/HorizontalOrganizationChart"/>
    <dgm:cxn modelId="{66E58E96-89B5-4D23-9F53-DF05E6002C1D}" srcId="{B20E035A-BEF8-4C91-A404-888FE6AB26E0}" destId="{C9F3FA20-D3D8-4B44-BCE7-9E56DB1AE36F}" srcOrd="2" destOrd="0" parTransId="{F9437F09-8CD2-4DCF-B5F3-D4AC3484E939}" sibTransId="{7BC64A97-69B1-4858-A3AE-0413F0356BF0}"/>
    <dgm:cxn modelId="{7ABEBC79-3A29-472F-87B0-3A33402D5421}" type="presOf" srcId="{CAC54B08-0512-4B29-AC53-14E75E653AD9}" destId="{B6DBB393-1775-47BF-8108-1015AD7CD4B7}" srcOrd="1" destOrd="0" presId="urn:microsoft.com/office/officeart/2009/3/layout/HorizontalOrganizationChart"/>
    <dgm:cxn modelId="{A583E487-1CAD-4581-80FD-410BA0B3D984}" type="presOf" srcId="{C9F3FA20-D3D8-4B44-BCE7-9E56DB1AE36F}" destId="{E9692305-9E74-41FB-9A61-9DC84990B769}" srcOrd="0" destOrd="0" presId="urn:microsoft.com/office/officeart/2009/3/layout/HorizontalOrganizationChart"/>
    <dgm:cxn modelId="{D3A39A3E-F401-4F7C-9AD6-132D1B34C654}" type="presOf" srcId="{9B81DC34-1597-427A-B09D-638D3771E44D}" destId="{DD026478-E904-4C9E-AD6B-459386F7A16B}" srcOrd="0" destOrd="0" presId="urn:microsoft.com/office/officeart/2009/3/layout/HorizontalOrganizationChart"/>
    <dgm:cxn modelId="{E64F1141-7F03-4060-982E-1B63598D5D35}" srcId="{B20E035A-BEF8-4C91-A404-888FE6AB26E0}" destId="{9B81DC34-1597-427A-B09D-638D3771E44D}" srcOrd="3" destOrd="0" parTransId="{75F8DCD0-CD63-4A99-AA60-2D14683E07DC}" sibTransId="{E3F52493-FBFF-446C-921A-4BFD1FB6C62D}"/>
    <dgm:cxn modelId="{FB3ED38F-E106-41F9-B563-F3AD79456DD0}" type="presOf" srcId="{C9F3FA20-D3D8-4B44-BCE7-9E56DB1AE36F}" destId="{0B85CCD4-BB77-4181-9446-25ABBA7F7990}" srcOrd="1" destOrd="0" presId="urn:microsoft.com/office/officeart/2009/3/layout/HorizontalOrganizationChart"/>
    <dgm:cxn modelId="{E59FC01E-4BED-4AB3-AA9A-71F634181A92}" type="presOf" srcId="{CAC54B08-0512-4B29-AC53-14E75E653AD9}" destId="{45079C0A-A07B-4194-90EC-2FA5BB0D7B0D}" srcOrd="0" destOrd="0" presId="urn:microsoft.com/office/officeart/2009/3/layout/HorizontalOrganizationChart"/>
    <dgm:cxn modelId="{4211FA69-25B9-4FAB-B16B-E434D3D5F5A9}" type="presOf" srcId="{9B81DC34-1597-427A-B09D-638D3771E44D}" destId="{9B8E072F-CB92-404E-927C-F1ED09F70CB2}" srcOrd="1" destOrd="0" presId="urn:microsoft.com/office/officeart/2009/3/layout/HorizontalOrganizationChart"/>
    <dgm:cxn modelId="{E9BD5655-2444-49A6-B903-75BC18F391F5}" type="presOf" srcId="{29731774-4F47-40A8-AF99-E0841F20D166}" destId="{5316CFDB-C663-4A77-9BC5-7C943176FA0A}" srcOrd="0" destOrd="0" presId="urn:microsoft.com/office/officeart/2009/3/layout/HorizontalOrganizationChart"/>
    <dgm:cxn modelId="{B4B48C9D-BFB0-4C4D-93E1-6A390671EB16}" type="presOf" srcId="{F9437F09-8CD2-4DCF-B5F3-D4AC3484E939}" destId="{18C92DB7-CA89-48F4-A33F-9B0AE7DAD8E2}" srcOrd="0" destOrd="0" presId="urn:microsoft.com/office/officeart/2009/3/layout/HorizontalOrganizationChart"/>
    <dgm:cxn modelId="{8DE23772-C023-4D00-B512-2920A8374289}" type="presOf" srcId="{75F8DCD0-CD63-4A99-AA60-2D14683E07DC}" destId="{0E4571F9-EEC8-4BC8-A290-9A8D281D2A6F}" srcOrd="0" destOrd="0" presId="urn:microsoft.com/office/officeart/2009/3/layout/HorizontalOrganizationChart"/>
    <dgm:cxn modelId="{7E308ADE-D054-42A6-A64D-1684107FB100}" type="presOf" srcId="{B20E035A-BEF8-4C91-A404-888FE6AB26E0}" destId="{0AC46857-2F8B-4039-819D-3F91C928C778}" srcOrd="1" destOrd="0" presId="urn:microsoft.com/office/officeart/2009/3/layout/HorizontalOrganizationChart"/>
    <dgm:cxn modelId="{C044B3B6-1772-44A0-B268-0A49757864AC}" srcId="{A295B0BE-42D7-45C4-926D-F29389B41EDB}" destId="{B20E035A-BEF8-4C91-A404-888FE6AB26E0}" srcOrd="0" destOrd="0" parTransId="{090D5B3D-6180-4E4E-9E06-94A3ED3C910E}" sibTransId="{C29BCAA9-A3BF-4721-B1E9-5964ADE03F6F}"/>
    <dgm:cxn modelId="{076411F5-1659-4326-A1B1-48746FA40E0C}" srcId="{B20E035A-BEF8-4C91-A404-888FE6AB26E0}" destId="{CAC54B08-0512-4B29-AC53-14E75E653AD9}" srcOrd="1" destOrd="0" parTransId="{29731774-4F47-40A8-AF99-E0841F20D166}" sibTransId="{251409C9-FE67-4A3F-A7C7-BCB2AE53730F}"/>
    <dgm:cxn modelId="{5F12EE10-0B67-437A-9A20-DD1B17D644F6}" type="presOf" srcId="{CC7C650D-D3C5-4B95-A43B-9836B3C114D9}" destId="{83B0162D-C583-4F73-B6FE-E15207205F41}" srcOrd="1" destOrd="0" presId="urn:microsoft.com/office/officeart/2009/3/layout/HorizontalOrganizationChart"/>
    <dgm:cxn modelId="{C3A0F32D-B761-4153-A0BF-B706B6256AAE}" srcId="{B20E035A-BEF8-4C91-A404-888FE6AB26E0}" destId="{CC7C650D-D3C5-4B95-A43B-9836B3C114D9}" srcOrd="0" destOrd="0" parTransId="{277446CB-65EE-4D5A-A46C-754634D01FA2}" sibTransId="{E0852081-8C5E-4905-A32E-E522A419BC78}"/>
    <dgm:cxn modelId="{6C77CC50-1613-47BF-8454-F703ED32132F}" type="presOf" srcId="{B20E035A-BEF8-4C91-A404-888FE6AB26E0}" destId="{2FDE2FD0-A226-4DE2-84B0-481C64E210FB}" srcOrd="0" destOrd="0" presId="urn:microsoft.com/office/officeart/2009/3/layout/HorizontalOrganizationChart"/>
    <dgm:cxn modelId="{0E5F1F7D-E32F-46FD-B502-6ABFEB708ED6}" type="presOf" srcId="{CC7C650D-D3C5-4B95-A43B-9836B3C114D9}" destId="{6D0D3E77-A5D3-469A-94A3-670D150B9D07}" srcOrd="0" destOrd="0" presId="urn:microsoft.com/office/officeart/2009/3/layout/HorizontalOrganizationChart"/>
    <dgm:cxn modelId="{24C007CE-516F-4451-B029-6855D16036C3}" type="presParOf" srcId="{F2EA14D2-2F01-40D3-8ADD-4FE9658D744B}" destId="{4F96DB95-EF95-4BEA-B5D3-06123C3F769A}" srcOrd="0" destOrd="0" presId="urn:microsoft.com/office/officeart/2009/3/layout/HorizontalOrganizationChart"/>
    <dgm:cxn modelId="{EC6A1EDE-9EC9-4DF5-A4C0-E24A6F096F26}" type="presParOf" srcId="{4F96DB95-EF95-4BEA-B5D3-06123C3F769A}" destId="{65B784E2-692A-4C25-91AD-AC3E514235B8}" srcOrd="0" destOrd="0" presId="urn:microsoft.com/office/officeart/2009/3/layout/HorizontalOrganizationChart"/>
    <dgm:cxn modelId="{A970BA18-D882-4896-AE79-1590FBC38276}" type="presParOf" srcId="{65B784E2-692A-4C25-91AD-AC3E514235B8}" destId="{2FDE2FD0-A226-4DE2-84B0-481C64E210FB}" srcOrd="0" destOrd="0" presId="urn:microsoft.com/office/officeart/2009/3/layout/HorizontalOrganizationChart"/>
    <dgm:cxn modelId="{C078EAA8-0D31-4C76-983E-EAE3EEDD8EB5}" type="presParOf" srcId="{65B784E2-692A-4C25-91AD-AC3E514235B8}" destId="{0AC46857-2F8B-4039-819D-3F91C928C778}" srcOrd="1" destOrd="0" presId="urn:microsoft.com/office/officeart/2009/3/layout/HorizontalOrganizationChart"/>
    <dgm:cxn modelId="{E0972B02-0430-44B9-82A5-6D680BC53D36}" type="presParOf" srcId="{4F96DB95-EF95-4BEA-B5D3-06123C3F769A}" destId="{21E98CD5-972D-4C50-94FE-0415730629E0}" srcOrd="1" destOrd="0" presId="urn:microsoft.com/office/officeart/2009/3/layout/HorizontalOrganizationChart"/>
    <dgm:cxn modelId="{60A4B106-4222-4CEF-856C-2523D1935E3D}" type="presParOf" srcId="{21E98CD5-972D-4C50-94FE-0415730629E0}" destId="{B467CD17-8B3D-4056-B17E-0BF98F97A2C2}" srcOrd="0" destOrd="0" presId="urn:microsoft.com/office/officeart/2009/3/layout/HorizontalOrganizationChart"/>
    <dgm:cxn modelId="{4016D65E-A861-41E2-943E-AF932C853D03}" type="presParOf" srcId="{21E98CD5-972D-4C50-94FE-0415730629E0}" destId="{A996E241-23F5-400A-BB8B-15B54B2074FD}" srcOrd="1" destOrd="0" presId="urn:microsoft.com/office/officeart/2009/3/layout/HorizontalOrganizationChart"/>
    <dgm:cxn modelId="{F3D96590-C2F6-44FF-99E0-CC6C18B2F104}" type="presParOf" srcId="{A996E241-23F5-400A-BB8B-15B54B2074FD}" destId="{BD7ADFC7-3D12-4734-8F7F-D7F2E417EBA6}" srcOrd="0" destOrd="0" presId="urn:microsoft.com/office/officeart/2009/3/layout/HorizontalOrganizationChart"/>
    <dgm:cxn modelId="{8B5B8F22-4A8D-44DC-B130-F2814BE9855E}" type="presParOf" srcId="{BD7ADFC7-3D12-4734-8F7F-D7F2E417EBA6}" destId="{6D0D3E77-A5D3-469A-94A3-670D150B9D07}" srcOrd="0" destOrd="0" presId="urn:microsoft.com/office/officeart/2009/3/layout/HorizontalOrganizationChart"/>
    <dgm:cxn modelId="{DBBE5936-C9E1-49EE-939E-159207802327}" type="presParOf" srcId="{BD7ADFC7-3D12-4734-8F7F-D7F2E417EBA6}" destId="{83B0162D-C583-4F73-B6FE-E15207205F41}" srcOrd="1" destOrd="0" presId="urn:microsoft.com/office/officeart/2009/3/layout/HorizontalOrganizationChart"/>
    <dgm:cxn modelId="{ECBD8B27-A37C-44F3-924C-837863BAE183}" type="presParOf" srcId="{A996E241-23F5-400A-BB8B-15B54B2074FD}" destId="{22C7129A-1A95-4632-B2A1-AA7C99913BD9}" srcOrd="1" destOrd="0" presId="urn:microsoft.com/office/officeart/2009/3/layout/HorizontalOrganizationChart"/>
    <dgm:cxn modelId="{F6E61965-1360-4DFE-A59F-AE960B44EF7C}" type="presParOf" srcId="{A996E241-23F5-400A-BB8B-15B54B2074FD}" destId="{65932AAB-ADAA-47EC-9CEE-FC6811797AE5}" srcOrd="2" destOrd="0" presId="urn:microsoft.com/office/officeart/2009/3/layout/HorizontalOrganizationChart"/>
    <dgm:cxn modelId="{45ABF686-CF3C-49B1-9A65-716C6953E4D7}" type="presParOf" srcId="{21E98CD5-972D-4C50-94FE-0415730629E0}" destId="{5316CFDB-C663-4A77-9BC5-7C943176FA0A}" srcOrd="2" destOrd="0" presId="urn:microsoft.com/office/officeart/2009/3/layout/HorizontalOrganizationChart"/>
    <dgm:cxn modelId="{D2586003-E62A-45EA-9448-989A269550BE}" type="presParOf" srcId="{21E98CD5-972D-4C50-94FE-0415730629E0}" destId="{FC31039A-C15E-4546-9893-4CC7D84DB219}" srcOrd="3" destOrd="0" presId="urn:microsoft.com/office/officeart/2009/3/layout/HorizontalOrganizationChart"/>
    <dgm:cxn modelId="{5ED744BB-4D15-466B-BDCB-0AC9D74A3C40}" type="presParOf" srcId="{FC31039A-C15E-4546-9893-4CC7D84DB219}" destId="{4CBBDF05-616C-4F12-B9C1-736991B6FF84}" srcOrd="0" destOrd="0" presId="urn:microsoft.com/office/officeart/2009/3/layout/HorizontalOrganizationChart"/>
    <dgm:cxn modelId="{308D85F5-4268-4453-A3A8-729873641B47}" type="presParOf" srcId="{4CBBDF05-616C-4F12-B9C1-736991B6FF84}" destId="{45079C0A-A07B-4194-90EC-2FA5BB0D7B0D}" srcOrd="0" destOrd="0" presId="urn:microsoft.com/office/officeart/2009/3/layout/HorizontalOrganizationChart"/>
    <dgm:cxn modelId="{7E3E6D65-EC08-48A7-BBA1-9F40DEE3CB94}" type="presParOf" srcId="{4CBBDF05-616C-4F12-B9C1-736991B6FF84}" destId="{B6DBB393-1775-47BF-8108-1015AD7CD4B7}" srcOrd="1" destOrd="0" presId="urn:microsoft.com/office/officeart/2009/3/layout/HorizontalOrganizationChart"/>
    <dgm:cxn modelId="{326C7E52-15DB-47E5-85BF-88D74E76E473}" type="presParOf" srcId="{FC31039A-C15E-4546-9893-4CC7D84DB219}" destId="{B614E044-122D-4836-99E3-6A88447D07DD}" srcOrd="1" destOrd="0" presId="urn:microsoft.com/office/officeart/2009/3/layout/HorizontalOrganizationChart"/>
    <dgm:cxn modelId="{131FFB7A-4A4C-4EED-8EFB-16C44825DF04}" type="presParOf" srcId="{FC31039A-C15E-4546-9893-4CC7D84DB219}" destId="{18DA84C7-D879-46B4-978B-B1E443ACC641}" srcOrd="2" destOrd="0" presId="urn:microsoft.com/office/officeart/2009/3/layout/HorizontalOrganizationChart"/>
    <dgm:cxn modelId="{CE8EC954-0C84-4B64-B0DF-56B0BBBA3761}" type="presParOf" srcId="{21E98CD5-972D-4C50-94FE-0415730629E0}" destId="{18C92DB7-CA89-48F4-A33F-9B0AE7DAD8E2}" srcOrd="4" destOrd="0" presId="urn:microsoft.com/office/officeart/2009/3/layout/HorizontalOrganizationChart"/>
    <dgm:cxn modelId="{3476BD87-0FFD-4800-A876-1188E8EA288D}" type="presParOf" srcId="{21E98CD5-972D-4C50-94FE-0415730629E0}" destId="{999136E5-9841-4570-AD05-84E21FFA6B23}" srcOrd="5" destOrd="0" presId="urn:microsoft.com/office/officeart/2009/3/layout/HorizontalOrganizationChart"/>
    <dgm:cxn modelId="{1C584D8F-DB28-42FD-A278-D347E4E68316}" type="presParOf" srcId="{999136E5-9841-4570-AD05-84E21FFA6B23}" destId="{FCF83960-A740-457D-BD5C-0D775445199F}" srcOrd="0" destOrd="0" presId="urn:microsoft.com/office/officeart/2009/3/layout/HorizontalOrganizationChart"/>
    <dgm:cxn modelId="{4950E9FE-F621-4F2C-8067-40F3E0BF61D9}" type="presParOf" srcId="{FCF83960-A740-457D-BD5C-0D775445199F}" destId="{E9692305-9E74-41FB-9A61-9DC84990B769}" srcOrd="0" destOrd="0" presId="urn:microsoft.com/office/officeart/2009/3/layout/HorizontalOrganizationChart"/>
    <dgm:cxn modelId="{F22E4E59-0A60-4BD4-8394-3A2482204693}" type="presParOf" srcId="{FCF83960-A740-457D-BD5C-0D775445199F}" destId="{0B85CCD4-BB77-4181-9446-25ABBA7F7990}" srcOrd="1" destOrd="0" presId="urn:microsoft.com/office/officeart/2009/3/layout/HorizontalOrganizationChart"/>
    <dgm:cxn modelId="{EDB6BDBA-A5EE-46D1-AF09-0E852989B834}" type="presParOf" srcId="{999136E5-9841-4570-AD05-84E21FFA6B23}" destId="{427783AA-0B12-495D-BDAC-BF4314F9AEB5}" srcOrd="1" destOrd="0" presId="urn:microsoft.com/office/officeart/2009/3/layout/HorizontalOrganizationChart"/>
    <dgm:cxn modelId="{18440AAF-9445-4183-9F8B-91CB27111584}" type="presParOf" srcId="{999136E5-9841-4570-AD05-84E21FFA6B23}" destId="{875728C6-0EA0-44C5-B516-DF913D250B97}" srcOrd="2" destOrd="0" presId="urn:microsoft.com/office/officeart/2009/3/layout/HorizontalOrganizationChart"/>
    <dgm:cxn modelId="{D738356F-1314-44AC-8067-FF54EC6FC667}" type="presParOf" srcId="{21E98CD5-972D-4C50-94FE-0415730629E0}" destId="{0E4571F9-EEC8-4BC8-A290-9A8D281D2A6F}" srcOrd="6" destOrd="0" presId="urn:microsoft.com/office/officeart/2009/3/layout/HorizontalOrganizationChart"/>
    <dgm:cxn modelId="{B8BCA60C-59D8-4C99-80AF-692D929FFB20}" type="presParOf" srcId="{21E98CD5-972D-4C50-94FE-0415730629E0}" destId="{90A85886-12B8-4CB2-ACC7-DECDDDD14E63}" srcOrd="7" destOrd="0" presId="urn:microsoft.com/office/officeart/2009/3/layout/HorizontalOrganizationChart"/>
    <dgm:cxn modelId="{C543280C-96BA-4B0C-9B0C-49DC106F029A}" type="presParOf" srcId="{90A85886-12B8-4CB2-ACC7-DECDDDD14E63}" destId="{A7A31242-2EC3-4F1A-A0C1-CBE3D2374375}" srcOrd="0" destOrd="0" presId="urn:microsoft.com/office/officeart/2009/3/layout/HorizontalOrganizationChart"/>
    <dgm:cxn modelId="{181C4A51-6B5C-4A20-9590-44DCBADE77DC}" type="presParOf" srcId="{A7A31242-2EC3-4F1A-A0C1-CBE3D2374375}" destId="{DD026478-E904-4C9E-AD6B-459386F7A16B}" srcOrd="0" destOrd="0" presId="urn:microsoft.com/office/officeart/2009/3/layout/HorizontalOrganizationChart"/>
    <dgm:cxn modelId="{A114AC57-509B-43D5-ACB7-C36921898AEE}" type="presParOf" srcId="{A7A31242-2EC3-4F1A-A0C1-CBE3D2374375}" destId="{9B8E072F-CB92-404E-927C-F1ED09F70CB2}" srcOrd="1" destOrd="0" presId="urn:microsoft.com/office/officeart/2009/3/layout/HorizontalOrganizationChart"/>
    <dgm:cxn modelId="{E3119279-B2F8-4A6D-909C-87AEC0871601}" type="presParOf" srcId="{90A85886-12B8-4CB2-ACC7-DECDDDD14E63}" destId="{A6CF1AAB-ACF2-4D01-B434-4EA2190FD1C3}" srcOrd="1" destOrd="0" presId="urn:microsoft.com/office/officeart/2009/3/layout/HorizontalOrganizationChart"/>
    <dgm:cxn modelId="{565BD50B-3FB3-4431-B488-D5E35F268E54}" type="presParOf" srcId="{90A85886-12B8-4CB2-ACC7-DECDDDD14E63}" destId="{166222CF-6946-45DF-9CFF-4C954ED1A9C3}" srcOrd="2" destOrd="0" presId="urn:microsoft.com/office/officeart/2009/3/layout/HorizontalOrganizationChart"/>
    <dgm:cxn modelId="{F854C439-5538-4A10-8BD0-DDD694824D99}" type="presParOf" srcId="{4F96DB95-EF95-4BEA-B5D3-06123C3F769A}" destId="{AF4D1A57-203B-480C-8602-C07EA3624E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295B0BE-42D7-45C4-926D-F29389B41ED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0E035A-BEF8-4C91-A404-888FE6AB26E0}">
      <dgm:prSet phldrT="[Texto]" custT="1"/>
      <dgm:spPr/>
      <dgm:t>
        <a:bodyPr/>
        <a:lstStyle/>
        <a:p>
          <a:r>
            <a:rPr lang="es-EC" sz="1600" dirty="0" smtClean="0"/>
            <a:t>Política 4.7 Incentivar la inversión incluyendo mecanismos de asociatividad y alianza</a:t>
          </a:r>
          <a:endParaRPr lang="es-EC" sz="1600" dirty="0"/>
        </a:p>
      </dgm:t>
    </dgm:pt>
    <dgm:pt modelId="{C29BCAA9-A3BF-4721-B1E9-5964ADE03F6F}" type="sibTrans" cxnId="{C044B3B6-1772-44A0-B268-0A49757864AC}">
      <dgm:prSet/>
      <dgm:spPr/>
      <dgm:t>
        <a:bodyPr/>
        <a:lstStyle/>
        <a:p>
          <a:endParaRPr lang="es-EC"/>
        </a:p>
      </dgm:t>
    </dgm:pt>
    <dgm:pt modelId="{090D5B3D-6180-4E4E-9E06-94A3ED3C910E}" type="parTrans" cxnId="{C044B3B6-1772-44A0-B268-0A49757864AC}">
      <dgm:prSet/>
      <dgm:spPr/>
      <dgm:t>
        <a:bodyPr/>
        <a:lstStyle/>
        <a:p>
          <a:endParaRPr lang="es-EC"/>
        </a:p>
      </dgm:t>
    </dgm:pt>
    <dgm:pt modelId="{9B81DC34-1597-427A-B09D-638D3771E44D}">
      <dgm:prSet phldrT="[Texto]" custT="1"/>
      <dgm:spPr/>
      <dgm:t>
        <a:bodyPr/>
        <a:lstStyle/>
        <a:p>
          <a:r>
            <a:rPr lang="es-EC" sz="1600" dirty="0" smtClean="0"/>
            <a:t>33. Se ha impedido la migración</a:t>
          </a:r>
          <a:endParaRPr lang="es-EC" sz="1600" dirty="0"/>
        </a:p>
      </dgm:t>
    </dgm:pt>
    <dgm:pt modelId="{75F8DCD0-CD63-4A99-AA60-2D14683E07DC}" type="parTrans" cxnId="{E64F1141-7F03-4060-982E-1B63598D5D35}">
      <dgm:prSet/>
      <dgm:spPr/>
      <dgm:t>
        <a:bodyPr/>
        <a:lstStyle/>
        <a:p>
          <a:endParaRPr lang="es-EC"/>
        </a:p>
      </dgm:t>
    </dgm:pt>
    <dgm:pt modelId="{E3F52493-FBFF-446C-921A-4BFD1FB6C62D}" type="sibTrans" cxnId="{E64F1141-7F03-4060-982E-1B63598D5D35}">
      <dgm:prSet/>
      <dgm:spPr/>
      <dgm:t>
        <a:bodyPr/>
        <a:lstStyle/>
        <a:p>
          <a:endParaRPr lang="es-EC"/>
        </a:p>
      </dgm:t>
    </dgm:pt>
    <dgm:pt modelId="{CC7C650D-D3C5-4B95-A43B-9836B3C114D9}">
      <dgm:prSet phldrT="[Texto]" custT="1"/>
      <dgm:spPr/>
      <dgm:t>
        <a:bodyPr/>
        <a:lstStyle/>
        <a:p>
          <a:r>
            <a:rPr lang="es-EC" sz="1600" dirty="0" smtClean="0"/>
            <a:t>Preguntas de la encuesta</a:t>
          </a:r>
          <a:endParaRPr lang="es-EC" sz="1600" dirty="0"/>
        </a:p>
      </dgm:t>
    </dgm:pt>
    <dgm:pt modelId="{277446CB-65EE-4D5A-A46C-754634D01FA2}" type="parTrans" cxnId="{C3A0F32D-B761-4153-A0BF-B706B6256AAE}">
      <dgm:prSet/>
      <dgm:spPr>
        <a:ln>
          <a:noFill/>
        </a:ln>
      </dgm:spPr>
      <dgm:t>
        <a:bodyPr/>
        <a:lstStyle/>
        <a:p>
          <a:endParaRPr lang="es-EC"/>
        </a:p>
      </dgm:t>
    </dgm:pt>
    <dgm:pt modelId="{E0852081-8C5E-4905-A32E-E522A419BC78}" type="sibTrans" cxnId="{C3A0F32D-B761-4153-A0BF-B706B6256AAE}">
      <dgm:prSet/>
      <dgm:spPr/>
      <dgm:t>
        <a:bodyPr/>
        <a:lstStyle/>
        <a:p>
          <a:endParaRPr lang="es-EC"/>
        </a:p>
      </dgm:t>
    </dgm:pt>
    <dgm:pt modelId="{CAC54B08-0512-4B29-AC53-14E75E653AD9}">
      <dgm:prSet phldrT="[Texto]" custT="1"/>
      <dgm:spPr/>
      <dgm:t>
        <a:bodyPr/>
        <a:lstStyle/>
        <a:p>
          <a:r>
            <a:rPr lang="es-EC" sz="1600" dirty="0" smtClean="0"/>
            <a:t>23. Crecimiento de la producción</a:t>
          </a:r>
          <a:endParaRPr lang="es-EC" sz="1600" dirty="0"/>
        </a:p>
      </dgm:t>
    </dgm:pt>
    <dgm:pt modelId="{29731774-4F47-40A8-AF99-E0841F20D166}" type="parTrans" cxnId="{076411F5-1659-4326-A1B1-48746FA40E0C}">
      <dgm:prSet/>
      <dgm:spPr/>
      <dgm:t>
        <a:bodyPr/>
        <a:lstStyle/>
        <a:p>
          <a:endParaRPr lang="es-EC"/>
        </a:p>
      </dgm:t>
    </dgm:pt>
    <dgm:pt modelId="{251409C9-FE67-4A3F-A7C7-BCB2AE53730F}" type="sibTrans" cxnId="{076411F5-1659-4326-A1B1-48746FA40E0C}">
      <dgm:prSet/>
      <dgm:spPr/>
      <dgm:t>
        <a:bodyPr/>
        <a:lstStyle/>
        <a:p>
          <a:endParaRPr lang="es-EC"/>
        </a:p>
      </dgm:t>
    </dgm:pt>
    <dgm:pt modelId="{C9F3FA20-D3D8-4B44-BCE7-9E56DB1AE36F}">
      <dgm:prSet phldrT="[Texto]" custT="1"/>
      <dgm:spPr/>
      <dgm:t>
        <a:bodyPr/>
        <a:lstStyle/>
        <a:p>
          <a:r>
            <a:rPr lang="es-EC" sz="1600" dirty="0" smtClean="0"/>
            <a:t>28. La llegada de tecnología </a:t>
          </a:r>
          <a:endParaRPr lang="es-EC" sz="1600" dirty="0"/>
        </a:p>
      </dgm:t>
    </dgm:pt>
    <dgm:pt modelId="{F9437F09-8CD2-4DCF-B5F3-D4AC3484E939}" type="parTrans" cxnId="{66E58E96-89B5-4D23-9F53-DF05E6002C1D}">
      <dgm:prSet/>
      <dgm:spPr/>
      <dgm:t>
        <a:bodyPr/>
        <a:lstStyle/>
        <a:p>
          <a:endParaRPr lang="es-EC"/>
        </a:p>
      </dgm:t>
    </dgm:pt>
    <dgm:pt modelId="{7BC64A97-69B1-4858-A3AE-0413F0356BF0}" type="sibTrans" cxnId="{66E58E96-89B5-4D23-9F53-DF05E6002C1D}">
      <dgm:prSet/>
      <dgm:spPr/>
      <dgm:t>
        <a:bodyPr/>
        <a:lstStyle/>
        <a:p>
          <a:endParaRPr lang="es-EC"/>
        </a:p>
      </dgm:t>
    </dgm:pt>
    <dgm:pt modelId="{F2EA14D2-2F01-40D3-8ADD-4FE9658D744B}" type="pres">
      <dgm:prSet presAssocID="{A295B0BE-42D7-45C4-926D-F29389B41E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96DB95-EF95-4BEA-B5D3-06123C3F769A}" type="pres">
      <dgm:prSet presAssocID="{B20E035A-BEF8-4C91-A404-888FE6AB26E0}" presName="hierRoot1" presStyleCnt="0">
        <dgm:presLayoutVars>
          <dgm:hierBranch val="init"/>
        </dgm:presLayoutVars>
      </dgm:prSet>
      <dgm:spPr/>
    </dgm:pt>
    <dgm:pt modelId="{65B784E2-692A-4C25-91AD-AC3E514235B8}" type="pres">
      <dgm:prSet presAssocID="{B20E035A-BEF8-4C91-A404-888FE6AB26E0}" presName="rootComposite1" presStyleCnt="0"/>
      <dgm:spPr/>
    </dgm:pt>
    <dgm:pt modelId="{2FDE2FD0-A226-4DE2-84B0-481C64E210FB}" type="pres">
      <dgm:prSet presAssocID="{B20E035A-BEF8-4C91-A404-888FE6AB26E0}" presName="rootText1" presStyleLbl="node0" presStyleIdx="0" presStyleCnt="1" custScaleX="138047" custScaleY="93807" custLinFactNeighborX="-4132" custLinFactNeighborY="80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C46857-2F8B-4039-819D-3F91C928C778}" type="pres">
      <dgm:prSet presAssocID="{B20E035A-BEF8-4C91-A404-888FE6AB26E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1E98CD5-972D-4C50-94FE-0415730629E0}" type="pres">
      <dgm:prSet presAssocID="{B20E035A-BEF8-4C91-A404-888FE6AB26E0}" presName="hierChild2" presStyleCnt="0"/>
      <dgm:spPr/>
    </dgm:pt>
    <dgm:pt modelId="{B467CD17-8B3D-4056-B17E-0BF98F97A2C2}" type="pres">
      <dgm:prSet presAssocID="{277446CB-65EE-4D5A-A46C-754634D01FA2}" presName="Name64" presStyleLbl="parChTrans1D2" presStyleIdx="0" presStyleCnt="4"/>
      <dgm:spPr/>
      <dgm:t>
        <a:bodyPr/>
        <a:lstStyle/>
        <a:p>
          <a:endParaRPr lang="es-EC"/>
        </a:p>
      </dgm:t>
    </dgm:pt>
    <dgm:pt modelId="{A996E241-23F5-400A-BB8B-15B54B2074FD}" type="pres">
      <dgm:prSet presAssocID="{CC7C650D-D3C5-4B95-A43B-9836B3C114D9}" presName="hierRoot2" presStyleCnt="0">
        <dgm:presLayoutVars>
          <dgm:hierBranch val="init"/>
        </dgm:presLayoutVars>
      </dgm:prSet>
      <dgm:spPr/>
    </dgm:pt>
    <dgm:pt modelId="{BD7ADFC7-3D12-4734-8F7F-D7F2E417EBA6}" type="pres">
      <dgm:prSet presAssocID="{CC7C650D-D3C5-4B95-A43B-9836B3C114D9}" presName="rootComposite" presStyleCnt="0"/>
      <dgm:spPr/>
    </dgm:pt>
    <dgm:pt modelId="{6D0D3E77-A5D3-469A-94A3-670D150B9D07}" type="pres">
      <dgm:prSet presAssocID="{CC7C650D-D3C5-4B95-A43B-9836B3C114D9}" presName="rootText" presStyleLbl="node2" presStyleIdx="0" presStyleCnt="4" custScaleX="74264" custScaleY="33978" custLinFactNeighborX="28579" custLinFactNeighborY="2428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B0162D-C583-4F73-B6FE-E15207205F41}" type="pres">
      <dgm:prSet presAssocID="{CC7C650D-D3C5-4B95-A43B-9836B3C114D9}" presName="rootConnector" presStyleLbl="node2" presStyleIdx="0" presStyleCnt="4"/>
      <dgm:spPr/>
      <dgm:t>
        <a:bodyPr/>
        <a:lstStyle/>
        <a:p>
          <a:endParaRPr lang="es-EC"/>
        </a:p>
      </dgm:t>
    </dgm:pt>
    <dgm:pt modelId="{22C7129A-1A95-4632-B2A1-AA7C99913BD9}" type="pres">
      <dgm:prSet presAssocID="{CC7C650D-D3C5-4B95-A43B-9836B3C114D9}" presName="hierChild4" presStyleCnt="0"/>
      <dgm:spPr/>
    </dgm:pt>
    <dgm:pt modelId="{65932AAB-ADAA-47EC-9CEE-FC6811797AE5}" type="pres">
      <dgm:prSet presAssocID="{CC7C650D-D3C5-4B95-A43B-9836B3C114D9}" presName="hierChild5" presStyleCnt="0"/>
      <dgm:spPr/>
    </dgm:pt>
    <dgm:pt modelId="{5316CFDB-C663-4A77-9BC5-7C943176FA0A}" type="pres">
      <dgm:prSet presAssocID="{29731774-4F47-40A8-AF99-E0841F20D166}" presName="Name64" presStyleLbl="parChTrans1D2" presStyleIdx="1" presStyleCnt="4"/>
      <dgm:spPr/>
      <dgm:t>
        <a:bodyPr/>
        <a:lstStyle/>
        <a:p>
          <a:endParaRPr lang="es-EC"/>
        </a:p>
      </dgm:t>
    </dgm:pt>
    <dgm:pt modelId="{FC31039A-C15E-4546-9893-4CC7D84DB219}" type="pres">
      <dgm:prSet presAssocID="{CAC54B08-0512-4B29-AC53-14E75E653AD9}" presName="hierRoot2" presStyleCnt="0">
        <dgm:presLayoutVars>
          <dgm:hierBranch val="init"/>
        </dgm:presLayoutVars>
      </dgm:prSet>
      <dgm:spPr/>
    </dgm:pt>
    <dgm:pt modelId="{4CBBDF05-616C-4F12-B9C1-736991B6FF84}" type="pres">
      <dgm:prSet presAssocID="{CAC54B08-0512-4B29-AC53-14E75E653AD9}" presName="rootComposite" presStyleCnt="0"/>
      <dgm:spPr/>
    </dgm:pt>
    <dgm:pt modelId="{45079C0A-A07B-4194-90EC-2FA5BB0D7B0D}" type="pres">
      <dgm:prSet presAssocID="{CAC54B08-0512-4B29-AC53-14E75E653AD9}" presName="rootText" presStyleLbl="node2" presStyleIdx="1" presStyleCnt="4" custScaleX="148868" custScaleY="33211" custLinFactNeighborX="-722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DBB393-1775-47BF-8108-1015AD7CD4B7}" type="pres">
      <dgm:prSet presAssocID="{CAC54B08-0512-4B29-AC53-14E75E653AD9}" presName="rootConnector" presStyleLbl="node2" presStyleIdx="1" presStyleCnt="4"/>
      <dgm:spPr/>
      <dgm:t>
        <a:bodyPr/>
        <a:lstStyle/>
        <a:p>
          <a:endParaRPr lang="es-EC"/>
        </a:p>
      </dgm:t>
    </dgm:pt>
    <dgm:pt modelId="{B614E044-122D-4836-99E3-6A88447D07DD}" type="pres">
      <dgm:prSet presAssocID="{CAC54B08-0512-4B29-AC53-14E75E653AD9}" presName="hierChild4" presStyleCnt="0"/>
      <dgm:spPr/>
    </dgm:pt>
    <dgm:pt modelId="{18DA84C7-D879-46B4-978B-B1E443ACC641}" type="pres">
      <dgm:prSet presAssocID="{CAC54B08-0512-4B29-AC53-14E75E653AD9}" presName="hierChild5" presStyleCnt="0"/>
      <dgm:spPr/>
    </dgm:pt>
    <dgm:pt modelId="{18C92DB7-CA89-48F4-A33F-9B0AE7DAD8E2}" type="pres">
      <dgm:prSet presAssocID="{F9437F09-8CD2-4DCF-B5F3-D4AC3484E939}" presName="Name64" presStyleLbl="parChTrans1D2" presStyleIdx="2" presStyleCnt="4"/>
      <dgm:spPr/>
      <dgm:t>
        <a:bodyPr/>
        <a:lstStyle/>
        <a:p>
          <a:endParaRPr lang="es-EC"/>
        </a:p>
      </dgm:t>
    </dgm:pt>
    <dgm:pt modelId="{999136E5-9841-4570-AD05-84E21FFA6B23}" type="pres">
      <dgm:prSet presAssocID="{C9F3FA20-D3D8-4B44-BCE7-9E56DB1AE36F}" presName="hierRoot2" presStyleCnt="0">
        <dgm:presLayoutVars>
          <dgm:hierBranch val="init"/>
        </dgm:presLayoutVars>
      </dgm:prSet>
      <dgm:spPr/>
    </dgm:pt>
    <dgm:pt modelId="{FCF83960-A740-457D-BD5C-0D775445199F}" type="pres">
      <dgm:prSet presAssocID="{C9F3FA20-D3D8-4B44-BCE7-9E56DB1AE36F}" presName="rootComposite" presStyleCnt="0"/>
      <dgm:spPr/>
    </dgm:pt>
    <dgm:pt modelId="{E9692305-9E74-41FB-9A61-9DC84990B769}" type="pres">
      <dgm:prSet presAssocID="{C9F3FA20-D3D8-4B44-BCE7-9E56DB1AE36F}" presName="rootText" presStyleLbl="node2" presStyleIdx="2" presStyleCnt="4" custScaleX="146104" custScaleY="27376" custLinFactNeighborX="-611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85CCD4-BB77-4181-9446-25ABBA7F7990}" type="pres">
      <dgm:prSet presAssocID="{C9F3FA20-D3D8-4B44-BCE7-9E56DB1AE36F}" presName="rootConnector" presStyleLbl="node2" presStyleIdx="2" presStyleCnt="4"/>
      <dgm:spPr/>
      <dgm:t>
        <a:bodyPr/>
        <a:lstStyle/>
        <a:p>
          <a:endParaRPr lang="es-EC"/>
        </a:p>
      </dgm:t>
    </dgm:pt>
    <dgm:pt modelId="{427783AA-0B12-495D-BDAC-BF4314F9AEB5}" type="pres">
      <dgm:prSet presAssocID="{C9F3FA20-D3D8-4B44-BCE7-9E56DB1AE36F}" presName="hierChild4" presStyleCnt="0"/>
      <dgm:spPr/>
    </dgm:pt>
    <dgm:pt modelId="{875728C6-0EA0-44C5-B516-DF913D250B97}" type="pres">
      <dgm:prSet presAssocID="{C9F3FA20-D3D8-4B44-BCE7-9E56DB1AE36F}" presName="hierChild5" presStyleCnt="0"/>
      <dgm:spPr/>
    </dgm:pt>
    <dgm:pt modelId="{0E4571F9-EEC8-4BC8-A290-9A8D281D2A6F}" type="pres">
      <dgm:prSet presAssocID="{75F8DCD0-CD63-4A99-AA60-2D14683E07DC}" presName="Name64" presStyleLbl="parChTrans1D2" presStyleIdx="3" presStyleCnt="4"/>
      <dgm:spPr/>
      <dgm:t>
        <a:bodyPr/>
        <a:lstStyle/>
        <a:p>
          <a:endParaRPr lang="es-EC"/>
        </a:p>
      </dgm:t>
    </dgm:pt>
    <dgm:pt modelId="{90A85886-12B8-4CB2-ACC7-DECDDDD14E63}" type="pres">
      <dgm:prSet presAssocID="{9B81DC34-1597-427A-B09D-638D3771E44D}" presName="hierRoot2" presStyleCnt="0">
        <dgm:presLayoutVars>
          <dgm:hierBranch val="init"/>
        </dgm:presLayoutVars>
      </dgm:prSet>
      <dgm:spPr/>
    </dgm:pt>
    <dgm:pt modelId="{A7A31242-2EC3-4F1A-A0C1-CBE3D2374375}" type="pres">
      <dgm:prSet presAssocID="{9B81DC34-1597-427A-B09D-638D3771E44D}" presName="rootComposite" presStyleCnt="0"/>
      <dgm:spPr/>
    </dgm:pt>
    <dgm:pt modelId="{DD026478-E904-4C9E-AD6B-459386F7A16B}" type="pres">
      <dgm:prSet presAssocID="{9B81DC34-1597-427A-B09D-638D3771E44D}" presName="rootText" presStyleLbl="node2" presStyleIdx="3" presStyleCnt="4" custScaleX="146288" custScaleY="24787" custLinFactNeighborX="-5542" custLinFactNeighborY="-3842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8E072F-CB92-404E-927C-F1ED09F70CB2}" type="pres">
      <dgm:prSet presAssocID="{9B81DC34-1597-427A-B09D-638D3771E44D}" presName="rootConnector" presStyleLbl="node2" presStyleIdx="3" presStyleCnt="4"/>
      <dgm:spPr/>
      <dgm:t>
        <a:bodyPr/>
        <a:lstStyle/>
        <a:p>
          <a:endParaRPr lang="es-EC"/>
        </a:p>
      </dgm:t>
    </dgm:pt>
    <dgm:pt modelId="{A6CF1AAB-ACF2-4D01-B434-4EA2190FD1C3}" type="pres">
      <dgm:prSet presAssocID="{9B81DC34-1597-427A-B09D-638D3771E44D}" presName="hierChild4" presStyleCnt="0"/>
      <dgm:spPr/>
    </dgm:pt>
    <dgm:pt modelId="{166222CF-6946-45DF-9CFF-4C954ED1A9C3}" type="pres">
      <dgm:prSet presAssocID="{9B81DC34-1597-427A-B09D-638D3771E44D}" presName="hierChild5" presStyleCnt="0"/>
      <dgm:spPr/>
    </dgm:pt>
    <dgm:pt modelId="{AF4D1A57-203B-480C-8602-C07EA3624ED4}" type="pres">
      <dgm:prSet presAssocID="{B20E035A-BEF8-4C91-A404-888FE6AB26E0}" presName="hierChild3" presStyleCnt="0"/>
      <dgm:spPr/>
    </dgm:pt>
  </dgm:ptLst>
  <dgm:cxnLst>
    <dgm:cxn modelId="{290A12E2-0D80-4790-AD59-C1779A70D10A}" type="presOf" srcId="{9B81DC34-1597-427A-B09D-638D3771E44D}" destId="{9B8E072F-CB92-404E-927C-F1ED09F70CB2}" srcOrd="1" destOrd="0" presId="urn:microsoft.com/office/officeart/2009/3/layout/HorizontalOrganizationChart"/>
    <dgm:cxn modelId="{66E58E96-89B5-4D23-9F53-DF05E6002C1D}" srcId="{B20E035A-BEF8-4C91-A404-888FE6AB26E0}" destId="{C9F3FA20-D3D8-4B44-BCE7-9E56DB1AE36F}" srcOrd="2" destOrd="0" parTransId="{F9437F09-8CD2-4DCF-B5F3-D4AC3484E939}" sibTransId="{7BC64A97-69B1-4858-A3AE-0413F0356BF0}"/>
    <dgm:cxn modelId="{8C3E047D-B485-4096-B9B6-AE4B7E96B984}" type="presOf" srcId="{A295B0BE-42D7-45C4-926D-F29389B41EDB}" destId="{F2EA14D2-2F01-40D3-8ADD-4FE9658D744B}" srcOrd="0" destOrd="0" presId="urn:microsoft.com/office/officeart/2009/3/layout/HorizontalOrganizationChart"/>
    <dgm:cxn modelId="{2F44CFB8-CED0-454E-964C-3453B3456CD9}" type="presOf" srcId="{9B81DC34-1597-427A-B09D-638D3771E44D}" destId="{DD026478-E904-4C9E-AD6B-459386F7A16B}" srcOrd="0" destOrd="0" presId="urn:microsoft.com/office/officeart/2009/3/layout/HorizontalOrganizationChart"/>
    <dgm:cxn modelId="{2B5E417E-447A-4C1E-A616-36A89C7994DF}" type="presOf" srcId="{29731774-4F47-40A8-AF99-E0841F20D166}" destId="{5316CFDB-C663-4A77-9BC5-7C943176FA0A}" srcOrd="0" destOrd="0" presId="urn:microsoft.com/office/officeart/2009/3/layout/HorizontalOrganizationChart"/>
    <dgm:cxn modelId="{8907A242-6DCA-456B-8E0C-A283B4CF4EA4}" type="presOf" srcId="{277446CB-65EE-4D5A-A46C-754634D01FA2}" destId="{B467CD17-8B3D-4056-B17E-0BF98F97A2C2}" srcOrd="0" destOrd="0" presId="urn:microsoft.com/office/officeart/2009/3/layout/HorizontalOrganizationChart"/>
    <dgm:cxn modelId="{08504F70-40D9-4598-AD59-CA791BD6135C}" type="presOf" srcId="{C9F3FA20-D3D8-4B44-BCE7-9E56DB1AE36F}" destId="{E9692305-9E74-41FB-9A61-9DC84990B769}" srcOrd="0" destOrd="0" presId="urn:microsoft.com/office/officeart/2009/3/layout/HorizontalOrganizationChart"/>
    <dgm:cxn modelId="{4EF730E3-24A0-41EE-9F3E-2532486F897F}" type="presOf" srcId="{F9437F09-8CD2-4DCF-B5F3-D4AC3484E939}" destId="{18C92DB7-CA89-48F4-A33F-9B0AE7DAD8E2}" srcOrd="0" destOrd="0" presId="urn:microsoft.com/office/officeart/2009/3/layout/HorizontalOrganizationChart"/>
    <dgm:cxn modelId="{E64F1141-7F03-4060-982E-1B63598D5D35}" srcId="{B20E035A-BEF8-4C91-A404-888FE6AB26E0}" destId="{9B81DC34-1597-427A-B09D-638D3771E44D}" srcOrd="3" destOrd="0" parTransId="{75F8DCD0-CD63-4A99-AA60-2D14683E07DC}" sibTransId="{E3F52493-FBFF-446C-921A-4BFD1FB6C62D}"/>
    <dgm:cxn modelId="{6390AE56-4AA8-4126-87D5-27A5D944E0AD}" type="presOf" srcId="{C9F3FA20-D3D8-4B44-BCE7-9E56DB1AE36F}" destId="{0B85CCD4-BB77-4181-9446-25ABBA7F7990}" srcOrd="1" destOrd="0" presId="urn:microsoft.com/office/officeart/2009/3/layout/HorizontalOrganizationChart"/>
    <dgm:cxn modelId="{51677B2A-0C1D-4F3A-AFEE-32AF67D50B72}" type="presOf" srcId="{75F8DCD0-CD63-4A99-AA60-2D14683E07DC}" destId="{0E4571F9-EEC8-4BC8-A290-9A8D281D2A6F}" srcOrd="0" destOrd="0" presId="urn:microsoft.com/office/officeart/2009/3/layout/HorizontalOrganizationChart"/>
    <dgm:cxn modelId="{4F40EBDB-EEAA-40D9-B7F5-5E8B530FAA39}" type="presOf" srcId="{B20E035A-BEF8-4C91-A404-888FE6AB26E0}" destId="{2FDE2FD0-A226-4DE2-84B0-481C64E210FB}" srcOrd="0" destOrd="0" presId="urn:microsoft.com/office/officeart/2009/3/layout/HorizontalOrganizationChart"/>
    <dgm:cxn modelId="{C044B3B6-1772-44A0-B268-0A49757864AC}" srcId="{A295B0BE-42D7-45C4-926D-F29389B41EDB}" destId="{B20E035A-BEF8-4C91-A404-888FE6AB26E0}" srcOrd="0" destOrd="0" parTransId="{090D5B3D-6180-4E4E-9E06-94A3ED3C910E}" sibTransId="{C29BCAA9-A3BF-4721-B1E9-5964ADE03F6F}"/>
    <dgm:cxn modelId="{076411F5-1659-4326-A1B1-48746FA40E0C}" srcId="{B20E035A-BEF8-4C91-A404-888FE6AB26E0}" destId="{CAC54B08-0512-4B29-AC53-14E75E653AD9}" srcOrd="1" destOrd="0" parTransId="{29731774-4F47-40A8-AF99-E0841F20D166}" sibTransId="{251409C9-FE67-4A3F-A7C7-BCB2AE53730F}"/>
    <dgm:cxn modelId="{24E9063B-9727-4B2F-AFE6-8C67A80DFCFD}" type="presOf" srcId="{CC7C650D-D3C5-4B95-A43B-9836B3C114D9}" destId="{83B0162D-C583-4F73-B6FE-E15207205F41}" srcOrd="1" destOrd="0" presId="urn:microsoft.com/office/officeart/2009/3/layout/HorizontalOrganizationChart"/>
    <dgm:cxn modelId="{DA1CA573-7BD7-4CB2-8EEA-57E149213BC6}" type="presOf" srcId="{B20E035A-BEF8-4C91-A404-888FE6AB26E0}" destId="{0AC46857-2F8B-4039-819D-3F91C928C778}" srcOrd="1" destOrd="0" presId="urn:microsoft.com/office/officeart/2009/3/layout/HorizontalOrganizationChart"/>
    <dgm:cxn modelId="{C1A8092D-9DB2-4AD5-BDE3-E19C53986065}" type="presOf" srcId="{CAC54B08-0512-4B29-AC53-14E75E653AD9}" destId="{45079C0A-A07B-4194-90EC-2FA5BB0D7B0D}" srcOrd="0" destOrd="0" presId="urn:microsoft.com/office/officeart/2009/3/layout/HorizontalOrganizationChart"/>
    <dgm:cxn modelId="{876FA161-CD27-461D-AB4F-236832883B01}" type="presOf" srcId="{CAC54B08-0512-4B29-AC53-14E75E653AD9}" destId="{B6DBB393-1775-47BF-8108-1015AD7CD4B7}" srcOrd="1" destOrd="0" presId="urn:microsoft.com/office/officeart/2009/3/layout/HorizontalOrganizationChart"/>
    <dgm:cxn modelId="{C3A0F32D-B761-4153-A0BF-B706B6256AAE}" srcId="{B20E035A-BEF8-4C91-A404-888FE6AB26E0}" destId="{CC7C650D-D3C5-4B95-A43B-9836B3C114D9}" srcOrd="0" destOrd="0" parTransId="{277446CB-65EE-4D5A-A46C-754634D01FA2}" sibTransId="{E0852081-8C5E-4905-A32E-E522A419BC78}"/>
    <dgm:cxn modelId="{354A77AC-83E1-4491-A3ED-FE29A6C50B72}" type="presOf" srcId="{CC7C650D-D3C5-4B95-A43B-9836B3C114D9}" destId="{6D0D3E77-A5D3-469A-94A3-670D150B9D07}" srcOrd="0" destOrd="0" presId="urn:microsoft.com/office/officeart/2009/3/layout/HorizontalOrganizationChart"/>
    <dgm:cxn modelId="{4AE5F5E8-730A-4919-83B7-8ACE987B0AB1}" type="presParOf" srcId="{F2EA14D2-2F01-40D3-8ADD-4FE9658D744B}" destId="{4F96DB95-EF95-4BEA-B5D3-06123C3F769A}" srcOrd="0" destOrd="0" presId="urn:microsoft.com/office/officeart/2009/3/layout/HorizontalOrganizationChart"/>
    <dgm:cxn modelId="{08CEE98A-F102-4684-A863-C9446469DD23}" type="presParOf" srcId="{4F96DB95-EF95-4BEA-B5D3-06123C3F769A}" destId="{65B784E2-692A-4C25-91AD-AC3E514235B8}" srcOrd="0" destOrd="0" presId="urn:microsoft.com/office/officeart/2009/3/layout/HorizontalOrganizationChart"/>
    <dgm:cxn modelId="{6DD04BA5-BE9D-4F3C-BF5E-D67ECFF38376}" type="presParOf" srcId="{65B784E2-692A-4C25-91AD-AC3E514235B8}" destId="{2FDE2FD0-A226-4DE2-84B0-481C64E210FB}" srcOrd="0" destOrd="0" presId="urn:microsoft.com/office/officeart/2009/3/layout/HorizontalOrganizationChart"/>
    <dgm:cxn modelId="{7AC814C5-C70C-4C2E-9474-84CACC055816}" type="presParOf" srcId="{65B784E2-692A-4C25-91AD-AC3E514235B8}" destId="{0AC46857-2F8B-4039-819D-3F91C928C778}" srcOrd="1" destOrd="0" presId="urn:microsoft.com/office/officeart/2009/3/layout/HorizontalOrganizationChart"/>
    <dgm:cxn modelId="{44D939FC-85D6-4012-998C-B553799CA23A}" type="presParOf" srcId="{4F96DB95-EF95-4BEA-B5D3-06123C3F769A}" destId="{21E98CD5-972D-4C50-94FE-0415730629E0}" srcOrd="1" destOrd="0" presId="urn:microsoft.com/office/officeart/2009/3/layout/HorizontalOrganizationChart"/>
    <dgm:cxn modelId="{38F5954E-6A73-42CA-8F7F-E36DE183B567}" type="presParOf" srcId="{21E98CD5-972D-4C50-94FE-0415730629E0}" destId="{B467CD17-8B3D-4056-B17E-0BF98F97A2C2}" srcOrd="0" destOrd="0" presId="urn:microsoft.com/office/officeart/2009/3/layout/HorizontalOrganizationChart"/>
    <dgm:cxn modelId="{A39FA21C-BB1A-4C55-9B75-37E546126279}" type="presParOf" srcId="{21E98CD5-972D-4C50-94FE-0415730629E0}" destId="{A996E241-23F5-400A-BB8B-15B54B2074FD}" srcOrd="1" destOrd="0" presId="urn:microsoft.com/office/officeart/2009/3/layout/HorizontalOrganizationChart"/>
    <dgm:cxn modelId="{22ADEF0B-1CC0-43BA-B7F5-E3071A36163B}" type="presParOf" srcId="{A996E241-23F5-400A-BB8B-15B54B2074FD}" destId="{BD7ADFC7-3D12-4734-8F7F-D7F2E417EBA6}" srcOrd="0" destOrd="0" presId="urn:microsoft.com/office/officeart/2009/3/layout/HorizontalOrganizationChart"/>
    <dgm:cxn modelId="{ECC04A7E-129B-40B1-89E2-E68BC8F89CE4}" type="presParOf" srcId="{BD7ADFC7-3D12-4734-8F7F-D7F2E417EBA6}" destId="{6D0D3E77-A5D3-469A-94A3-670D150B9D07}" srcOrd="0" destOrd="0" presId="urn:microsoft.com/office/officeart/2009/3/layout/HorizontalOrganizationChart"/>
    <dgm:cxn modelId="{3CB0FC2F-CA58-4BE1-BE70-DE99306A7F77}" type="presParOf" srcId="{BD7ADFC7-3D12-4734-8F7F-D7F2E417EBA6}" destId="{83B0162D-C583-4F73-B6FE-E15207205F41}" srcOrd="1" destOrd="0" presId="urn:microsoft.com/office/officeart/2009/3/layout/HorizontalOrganizationChart"/>
    <dgm:cxn modelId="{F5928582-2A5C-4A45-974A-EF54CA4D97D0}" type="presParOf" srcId="{A996E241-23F5-400A-BB8B-15B54B2074FD}" destId="{22C7129A-1A95-4632-B2A1-AA7C99913BD9}" srcOrd="1" destOrd="0" presId="urn:microsoft.com/office/officeart/2009/3/layout/HorizontalOrganizationChart"/>
    <dgm:cxn modelId="{C5FBFCCD-D49D-4A11-9E59-0365928C14B9}" type="presParOf" srcId="{A996E241-23F5-400A-BB8B-15B54B2074FD}" destId="{65932AAB-ADAA-47EC-9CEE-FC6811797AE5}" srcOrd="2" destOrd="0" presId="urn:microsoft.com/office/officeart/2009/3/layout/HorizontalOrganizationChart"/>
    <dgm:cxn modelId="{1324E9BE-95E8-4E8F-BC73-9FBC13C22C06}" type="presParOf" srcId="{21E98CD5-972D-4C50-94FE-0415730629E0}" destId="{5316CFDB-C663-4A77-9BC5-7C943176FA0A}" srcOrd="2" destOrd="0" presId="urn:microsoft.com/office/officeart/2009/3/layout/HorizontalOrganizationChart"/>
    <dgm:cxn modelId="{7713DF1E-E288-4575-8316-41D31E3DC6F7}" type="presParOf" srcId="{21E98CD5-972D-4C50-94FE-0415730629E0}" destId="{FC31039A-C15E-4546-9893-4CC7D84DB219}" srcOrd="3" destOrd="0" presId="urn:microsoft.com/office/officeart/2009/3/layout/HorizontalOrganizationChart"/>
    <dgm:cxn modelId="{89D4DF52-9D07-4C8C-B729-ABD1EBC491BE}" type="presParOf" srcId="{FC31039A-C15E-4546-9893-4CC7D84DB219}" destId="{4CBBDF05-616C-4F12-B9C1-736991B6FF84}" srcOrd="0" destOrd="0" presId="urn:microsoft.com/office/officeart/2009/3/layout/HorizontalOrganizationChart"/>
    <dgm:cxn modelId="{4ADB18B8-D08D-4075-BD43-2A35834F1D8D}" type="presParOf" srcId="{4CBBDF05-616C-4F12-B9C1-736991B6FF84}" destId="{45079C0A-A07B-4194-90EC-2FA5BB0D7B0D}" srcOrd="0" destOrd="0" presId="urn:microsoft.com/office/officeart/2009/3/layout/HorizontalOrganizationChart"/>
    <dgm:cxn modelId="{16DE2EB1-753C-4612-9CED-1EA374D6C25D}" type="presParOf" srcId="{4CBBDF05-616C-4F12-B9C1-736991B6FF84}" destId="{B6DBB393-1775-47BF-8108-1015AD7CD4B7}" srcOrd="1" destOrd="0" presId="urn:microsoft.com/office/officeart/2009/3/layout/HorizontalOrganizationChart"/>
    <dgm:cxn modelId="{C55634C4-9546-438F-A586-0CC8E760A3E4}" type="presParOf" srcId="{FC31039A-C15E-4546-9893-4CC7D84DB219}" destId="{B614E044-122D-4836-99E3-6A88447D07DD}" srcOrd="1" destOrd="0" presId="urn:microsoft.com/office/officeart/2009/3/layout/HorizontalOrganizationChart"/>
    <dgm:cxn modelId="{69C5BEDD-124B-41AC-B639-16853B3FDE7B}" type="presParOf" srcId="{FC31039A-C15E-4546-9893-4CC7D84DB219}" destId="{18DA84C7-D879-46B4-978B-B1E443ACC641}" srcOrd="2" destOrd="0" presId="urn:microsoft.com/office/officeart/2009/3/layout/HorizontalOrganizationChart"/>
    <dgm:cxn modelId="{5E600C62-0715-4883-865F-24EDCDCDEC4E}" type="presParOf" srcId="{21E98CD5-972D-4C50-94FE-0415730629E0}" destId="{18C92DB7-CA89-48F4-A33F-9B0AE7DAD8E2}" srcOrd="4" destOrd="0" presId="urn:microsoft.com/office/officeart/2009/3/layout/HorizontalOrganizationChart"/>
    <dgm:cxn modelId="{1609BA87-A02E-42FA-933B-47F05B7E3593}" type="presParOf" srcId="{21E98CD5-972D-4C50-94FE-0415730629E0}" destId="{999136E5-9841-4570-AD05-84E21FFA6B23}" srcOrd="5" destOrd="0" presId="urn:microsoft.com/office/officeart/2009/3/layout/HorizontalOrganizationChart"/>
    <dgm:cxn modelId="{132EAF89-8F46-43F2-89FF-0798AAB6B543}" type="presParOf" srcId="{999136E5-9841-4570-AD05-84E21FFA6B23}" destId="{FCF83960-A740-457D-BD5C-0D775445199F}" srcOrd="0" destOrd="0" presId="urn:microsoft.com/office/officeart/2009/3/layout/HorizontalOrganizationChart"/>
    <dgm:cxn modelId="{491CA96A-491B-40BB-9C67-C2B91447575F}" type="presParOf" srcId="{FCF83960-A740-457D-BD5C-0D775445199F}" destId="{E9692305-9E74-41FB-9A61-9DC84990B769}" srcOrd="0" destOrd="0" presId="urn:microsoft.com/office/officeart/2009/3/layout/HorizontalOrganizationChart"/>
    <dgm:cxn modelId="{DA8C6F0F-1E4D-4C9E-A3CA-25B2CA8CB595}" type="presParOf" srcId="{FCF83960-A740-457D-BD5C-0D775445199F}" destId="{0B85CCD4-BB77-4181-9446-25ABBA7F7990}" srcOrd="1" destOrd="0" presId="urn:microsoft.com/office/officeart/2009/3/layout/HorizontalOrganizationChart"/>
    <dgm:cxn modelId="{3EB3D630-C82F-4D5C-B37B-28035AAF1E78}" type="presParOf" srcId="{999136E5-9841-4570-AD05-84E21FFA6B23}" destId="{427783AA-0B12-495D-BDAC-BF4314F9AEB5}" srcOrd="1" destOrd="0" presId="urn:microsoft.com/office/officeart/2009/3/layout/HorizontalOrganizationChart"/>
    <dgm:cxn modelId="{FB381926-6DD7-4B5B-A004-0C83AE8A5008}" type="presParOf" srcId="{999136E5-9841-4570-AD05-84E21FFA6B23}" destId="{875728C6-0EA0-44C5-B516-DF913D250B97}" srcOrd="2" destOrd="0" presId="urn:microsoft.com/office/officeart/2009/3/layout/HorizontalOrganizationChart"/>
    <dgm:cxn modelId="{47FB1494-3781-4B3F-AFAB-7AAB467AEEE2}" type="presParOf" srcId="{21E98CD5-972D-4C50-94FE-0415730629E0}" destId="{0E4571F9-EEC8-4BC8-A290-9A8D281D2A6F}" srcOrd="6" destOrd="0" presId="urn:microsoft.com/office/officeart/2009/3/layout/HorizontalOrganizationChart"/>
    <dgm:cxn modelId="{37DA961B-DB0F-41C5-A470-5EF4302FE783}" type="presParOf" srcId="{21E98CD5-972D-4C50-94FE-0415730629E0}" destId="{90A85886-12B8-4CB2-ACC7-DECDDDD14E63}" srcOrd="7" destOrd="0" presId="urn:microsoft.com/office/officeart/2009/3/layout/HorizontalOrganizationChart"/>
    <dgm:cxn modelId="{3689DFFB-94E4-4D99-8E25-F02E76C49283}" type="presParOf" srcId="{90A85886-12B8-4CB2-ACC7-DECDDDD14E63}" destId="{A7A31242-2EC3-4F1A-A0C1-CBE3D2374375}" srcOrd="0" destOrd="0" presId="urn:microsoft.com/office/officeart/2009/3/layout/HorizontalOrganizationChart"/>
    <dgm:cxn modelId="{C76776D0-76BD-4504-94F6-71F888226C60}" type="presParOf" srcId="{A7A31242-2EC3-4F1A-A0C1-CBE3D2374375}" destId="{DD026478-E904-4C9E-AD6B-459386F7A16B}" srcOrd="0" destOrd="0" presId="urn:microsoft.com/office/officeart/2009/3/layout/HorizontalOrganizationChart"/>
    <dgm:cxn modelId="{BC651A88-25BB-4BDB-90B5-A85F9FEC6312}" type="presParOf" srcId="{A7A31242-2EC3-4F1A-A0C1-CBE3D2374375}" destId="{9B8E072F-CB92-404E-927C-F1ED09F70CB2}" srcOrd="1" destOrd="0" presId="urn:microsoft.com/office/officeart/2009/3/layout/HorizontalOrganizationChart"/>
    <dgm:cxn modelId="{91D3A5A6-572B-46C2-A695-3F3532AF593C}" type="presParOf" srcId="{90A85886-12B8-4CB2-ACC7-DECDDDD14E63}" destId="{A6CF1AAB-ACF2-4D01-B434-4EA2190FD1C3}" srcOrd="1" destOrd="0" presId="urn:microsoft.com/office/officeart/2009/3/layout/HorizontalOrganizationChart"/>
    <dgm:cxn modelId="{1EE83CEA-FD39-45CD-B1DD-EEA3197F9219}" type="presParOf" srcId="{90A85886-12B8-4CB2-ACC7-DECDDDD14E63}" destId="{166222CF-6946-45DF-9CFF-4C954ED1A9C3}" srcOrd="2" destOrd="0" presId="urn:microsoft.com/office/officeart/2009/3/layout/HorizontalOrganizationChart"/>
    <dgm:cxn modelId="{07C0928D-AD52-40C8-8AB3-D3166A8B490C}" type="presParOf" srcId="{4F96DB95-EF95-4BEA-B5D3-06123C3F769A}" destId="{AF4D1A57-203B-480C-8602-C07EA3624E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295B0BE-42D7-45C4-926D-F29389B41EDB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B20E035A-BEF8-4C91-A404-888FE6AB26E0}">
      <dgm:prSet phldrT="[Texto]" custT="1"/>
      <dgm:spPr/>
      <dgm:t>
        <a:bodyPr/>
        <a:lstStyle/>
        <a:p>
          <a:r>
            <a:rPr lang="es-EC" sz="1600" dirty="0" smtClean="0"/>
            <a:t>Política 4.10 La inclusión de nuevos actores productivos y el comercio justo</a:t>
          </a:r>
        </a:p>
        <a:p>
          <a:r>
            <a:rPr lang="es-EC" sz="1600" dirty="0" smtClean="0"/>
            <a:t>Meta. Aumentar el porcentaje de compras de los actores de la Economía Popular y Solidaria</a:t>
          </a:r>
          <a:endParaRPr lang="es-EC" sz="1600" dirty="0"/>
        </a:p>
      </dgm:t>
    </dgm:pt>
    <dgm:pt modelId="{C29BCAA9-A3BF-4721-B1E9-5964ADE03F6F}" type="sibTrans" cxnId="{C044B3B6-1772-44A0-B268-0A49757864AC}">
      <dgm:prSet/>
      <dgm:spPr/>
      <dgm:t>
        <a:bodyPr/>
        <a:lstStyle/>
        <a:p>
          <a:endParaRPr lang="es-EC"/>
        </a:p>
      </dgm:t>
    </dgm:pt>
    <dgm:pt modelId="{090D5B3D-6180-4E4E-9E06-94A3ED3C910E}" type="parTrans" cxnId="{C044B3B6-1772-44A0-B268-0A49757864AC}">
      <dgm:prSet/>
      <dgm:spPr/>
      <dgm:t>
        <a:bodyPr/>
        <a:lstStyle/>
        <a:p>
          <a:endParaRPr lang="es-EC"/>
        </a:p>
      </dgm:t>
    </dgm:pt>
    <dgm:pt modelId="{9B81DC34-1597-427A-B09D-638D3771E44D}">
      <dgm:prSet phldrT="[Texto]" custT="1"/>
      <dgm:spPr/>
      <dgm:t>
        <a:bodyPr/>
        <a:lstStyle/>
        <a:p>
          <a:r>
            <a:rPr lang="es-EC" sz="1600" dirty="0" smtClean="0"/>
            <a:t>38. Que tan beneficioso sería </a:t>
          </a:r>
          <a:r>
            <a:rPr lang="es-EC" sz="1600" dirty="0" err="1" smtClean="0"/>
            <a:t>afiliarce</a:t>
          </a:r>
          <a:r>
            <a:rPr lang="es-EC" sz="1600" dirty="0" smtClean="0"/>
            <a:t> al CENARHU</a:t>
          </a:r>
          <a:endParaRPr lang="es-EC" sz="1600" dirty="0"/>
        </a:p>
      </dgm:t>
    </dgm:pt>
    <dgm:pt modelId="{75F8DCD0-CD63-4A99-AA60-2D14683E07DC}" type="parTrans" cxnId="{E64F1141-7F03-4060-982E-1B63598D5D35}">
      <dgm:prSet/>
      <dgm:spPr/>
      <dgm:t>
        <a:bodyPr/>
        <a:lstStyle/>
        <a:p>
          <a:endParaRPr lang="es-EC"/>
        </a:p>
      </dgm:t>
    </dgm:pt>
    <dgm:pt modelId="{E3F52493-FBFF-446C-921A-4BFD1FB6C62D}" type="sibTrans" cxnId="{E64F1141-7F03-4060-982E-1B63598D5D35}">
      <dgm:prSet/>
      <dgm:spPr/>
      <dgm:t>
        <a:bodyPr/>
        <a:lstStyle/>
        <a:p>
          <a:endParaRPr lang="es-EC"/>
        </a:p>
      </dgm:t>
    </dgm:pt>
    <dgm:pt modelId="{CC7C650D-D3C5-4B95-A43B-9836B3C114D9}">
      <dgm:prSet phldrT="[Texto]" custT="1"/>
      <dgm:spPr/>
      <dgm:t>
        <a:bodyPr/>
        <a:lstStyle/>
        <a:p>
          <a:r>
            <a:rPr lang="es-EC" sz="1600" dirty="0" smtClean="0"/>
            <a:t>Preguntas de la encuesta</a:t>
          </a:r>
          <a:endParaRPr lang="es-EC" sz="1600" dirty="0"/>
        </a:p>
      </dgm:t>
    </dgm:pt>
    <dgm:pt modelId="{277446CB-65EE-4D5A-A46C-754634D01FA2}" type="parTrans" cxnId="{C3A0F32D-B761-4153-A0BF-B706B6256AAE}">
      <dgm:prSet/>
      <dgm:spPr>
        <a:ln>
          <a:noFill/>
        </a:ln>
      </dgm:spPr>
      <dgm:t>
        <a:bodyPr/>
        <a:lstStyle/>
        <a:p>
          <a:endParaRPr lang="es-EC"/>
        </a:p>
      </dgm:t>
    </dgm:pt>
    <dgm:pt modelId="{E0852081-8C5E-4905-A32E-E522A419BC78}" type="sibTrans" cxnId="{C3A0F32D-B761-4153-A0BF-B706B6256AAE}">
      <dgm:prSet/>
      <dgm:spPr/>
      <dgm:t>
        <a:bodyPr/>
        <a:lstStyle/>
        <a:p>
          <a:endParaRPr lang="es-EC"/>
        </a:p>
      </dgm:t>
    </dgm:pt>
    <dgm:pt modelId="{CAC54B08-0512-4B29-AC53-14E75E653AD9}">
      <dgm:prSet phldrT="[Texto]" custT="1"/>
      <dgm:spPr/>
      <dgm:t>
        <a:bodyPr/>
        <a:lstStyle/>
        <a:p>
          <a:r>
            <a:rPr lang="es-EC" sz="1600" dirty="0" smtClean="0"/>
            <a:t>24. La Gestión del CENARHU</a:t>
          </a:r>
          <a:endParaRPr lang="es-EC" sz="1600" dirty="0"/>
        </a:p>
      </dgm:t>
    </dgm:pt>
    <dgm:pt modelId="{29731774-4F47-40A8-AF99-E0841F20D166}" type="parTrans" cxnId="{076411F5-1659-4326-A1B1-48746FA40E0C}">
      <dgm:prSet/>
      <dgm:spPr/>
      <dgm:t>
        <a:bodyPr/>
        <a:lstStyle/>
        <a:p>
          <a:endParaRPr lang="es-EC"/>
        </a:p>
      </dgm:t>
    </dgm:pt>
    <dgm:pt modelId="{251409C9-FE67-4A3F-A7C7-BCB2AE53730F}" type="sibTrans" cxnId="{076411F5-1659-4326-A1B1-48746FA40E0C}">
      <dgm:prSet/>
      <dgm:spPr/>
      <dgm:t>
        <a:bodyPr/>
        <a:lstStyle/>
        <a:p>
          <a:endParaRPr lang="es-EC"/>
        </a:p>
      </dgm:t>
    </dgm:pt>
    <dgm:pt modelId="{C9F3FA20-D3D8-4B44-BCE7-9E56DB1AE36F}">
      <dgm:prSet phldrT="[Texto]" custT="1"/>
      <dgm:spPr/>
      <dgm:t>
        <a:bodyPr/>
        <a:lstStyle/>
        <a:p>
          <a:r>
            <a:rPr lang="es-EC" sz="1600" dirty="0" smtClean="0"/>
            <a:t>30. La calidad de los muebles </a:t>
          </a:r>
          <a:endParaRPr lang="es-EC" sz="1600" dirty="0"/>
        </a:p>
      </dgm:t>
    </dgm:pt>
    <dgm:pt modelId="{F9437F09-8CD2-4DCF-B5F3-D4AC3484E939}" type="parTrans" cxnId="{66E58E96-89B5-4D23-9F53-DF05E6002C1D}">
      <dgm:prSet/>
      <dgm:spPr/>
      <dgm:t>
        <a:bodyPr/>
        <a:lstStyle/>
        <a:p>
          <a:endParaRPr lang="es-EC"/>
        </a:p>
      </dgm:t>
    </dgm:pt>
    <dgm:pt modelId="{7BC64A97-69B1-4858-A3AE-0413F0356BF0}" type="sibTrans" cxnId="{66E58E96-89B5-4D23-9F53-DF05E6002C1D}">
      <dgm:prSet/>
      <dgm:spPr/>
      <dgm:t>
        <a:bodyPr/>
        <a:lstStyle/>
        <a:p>
          <a:endParaRPr lang="es-EC"/>
        </a:p>
      </dgm:t>
    </dgm:pt>
    <dgm:pt modelId="{F2EA14D2-2F01-40D3-8ADD-4FE9658D744B}" type="pres">
      <dgm:prSet presAssocID="{A295B0BE-42D7-45C4-926D-F29389B41ED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4F96DB95-EF95-4BEA-B5D3-06123C3F769A}" type="pres">
      <dgm:prSet presAssocID="{B20E035A-BEF8-4C91-A404-888FE6AB26E0}" presName="hierRoot1" presStyleCnt="0">
        <dgm:presLayoutVars>
          <dgm:hierBranch val="init"/>
        </dgm:presLayoutVars>
      </dgm:prSet>
      <dgm:spPr/>
    </dgm:pt>
    <dgm:pt modelId="{65B784E2-692A-4C25-91AD-AC3E514235B8}" type="pres">
      <dgm:prSet presAssocID="{B20E035A-BEF8-4C91-A404-888FE6AB26E0}" presName="rootComposite1" presStyleCnt="0"/>
      <dgm:spPr/>
    </dgm:pt>
    <dgm:pt modelId="{2FDE2FD0-A226-4DE2-84B0-481C64E210FB}" type="pres">
      <dgm:prSet presAssocID="{B20E035A-BEF8-4C91-A404-888FE6AB26E0}" presName="rootText1" presStyleLbl="node0" presStyleIdx="0" presStyleCnt="1" custScaleX="140026" custScaleY="120353" custLinFactNeighborX="-5251" custLinFactNeighborY="806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C46857-2F8B-4039-819D-3F91C928C778}" type="pres">
      <dgm:prSet presAssocID="{B20E035A-BEF8-4C91-A404-888FE6AB26E0}" presName="rootConnector1" presStyleLbl="node1" presStyleIdx="0" presStyleCnt="0"/>
      <dgm:spPr/>
      <dgm:t>
        <a:bodyPr/>
        <a:lstStyle/>
        <a:p>
          <a:endParaRPr lang="es-EC"/>
        </a:p>
      </dgm:t>
    </dgm:pt>
    <dgm:pt modelId="{21E98CD5-972D-4C50-94FE-0415730629E0}" type="pres">
      <dgm:prSet presAssocID="{B20E035A-BEF8-4C91-A404-888FE6AB26E0}" presName="hierChild2" presStyleCnt="0"/>
      <dgm:spPr/>
    </dgm:pt>
    <dgm:pt modelId="{B467CD17-8B3D-4056-B17E-0BF98F97A2C2}" type="pres">
      <dgm:prSet presAssocID="{277446CB-65EE-4D5A-A46C-754634D01FA2}" presName="Name64" presStyleLbl="parChTrans1D2" presStyleIdx="0" presStyleCnt="4"/>
      <dgm:spPr/>
      <dgm:t>
        <a:bodyPr/>
        <a:lstStyle/>
        <a:p>
          <a:endParaRPr lang="es-EC"/>
        </a:p>
      </dgm:t>
    </dgm:pt>
    <dgm:pt modelId="{A996E241-23F5-400A-BB8B-15B54B2074FD}" type="pres">
      <dgm:prSet presAssocID="{CC7C650D-D3C5-4B95-A43B-9836B3C114D9}" presName="hierRoot2" presStyleCnt="0">
        <dgm:presLayoutVars>
          <dgm:hierBranch val="init"/>
        </dgm:presLayoutVars>
      </dgm:prSet>
      <dgm:spPr/>
    </dgm:pt>
    <dgm:pt modelId="{BD7ADFC7-3D12-4734-8F7F-D7F2E417EBA6}" type="pres">
      <dgm:prSet presAssocID="{CC7C650D-D3C5-4B95-A43B-9836B3C114D9}" presName="rootComposite" presStyleCnt="0"/>
      <dgm:spPr/>
    </dgm:pt>
    <dgm:pt modelId="{6D0D3E77-A5D3-469A-94A3-670D150B9D07}" type="pres">
      <dgm:prSet presAssocID="{CC7C650D-D3C5-4B95-A43B-9836B3C114D9}" presName="rootText" presStyleLbl="node2" presStyleIdx="0" presStyleCnt="4" custScaleX="74772" custScaleY="33066" custLinFactNeighborX="30109" custLinFactNeighborY="1547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3B0162D-C583-4F73-B6FE-E15207205F41}" type="pres">
      <dgm:prSet presAssocID="{CC7C650D-D3C5-4B95-A43B-9836B3C114D9}" presName="rootConnector" presStyleLbl="node2" presStyleIdx="0" presStyleCnt="4"/>
      <dgm:spPr/>
      <dgm:t>
        <a:bodyPr/>
        <a:lstStyle/>
        <a:p>
          <a:endParaRPr lang="es-EC"/>
        </a:p>
      </dgm:t>
    </dgm:pt>
    <dgm:pt modelId="{22C7129A-1A95-4632-B2A1-AA7C99913BD9}" type="pres">
      <dgm:prSet presAssocID="{CC7C650D-D3C5-4B95-A43B-9836B3C114D9}" presName="hierChild4" presStyleCnt="0"/>
      <dgm:spPr/>
    </dgm:pt>
    <dgm:pt modelId="{65932AAB-ADAA-47EC-9CEE-FC6811797AE5}" type="pres">
      <dgm:prSet presAssocID="{CC7C650D-D3C5-4B95-A43B-9836B3C114D9}" presName="hierChild5" presStyleCnt="0"/>
      <dgm:spPr/>
    </dgm:pt>
    <dgm:pt modelId="{5316CFDB-C663-4A77-9BC5-7C943176FA0A}" type="pres">
      <dgm:prSet presAssocID="{29731774-4F47-40A8-AF99-E0841F20D166}" presName="Name64" presStyleLbl="parChTrans1D2" presStyleIdx="1" presStyleCnt="4"/>
      <dgm:spPr/>
      <dgm:t>
        <a:bodyPr/>
        <a:lstStyle/>
        <a:p>
          <a:endParaRPr lang="es-EC"/>
        </a:p>
      </dgm:t>
    </dgm:pt>
    <dgm:pt modelId="{FC31039A-C15E-4546-9893-4CC7D84DB219}" type="pres">
      <dgm:prSet presAssocID="{CAC54B08-0512-4B29-AC53-14E75E653AD9}" presName="hierRoot2" presStyleCnt="0">
        <dgm:presLayoutVars>
          <dgm:hierBranch val="init"/>
        </dgm:presLayoutVars>
      </dgm:prSet>
      <dgm:spPr/>
    </dgm:pt>
    <dgm:pt modelId="{4CBBDF05-616C-4F12-B9C1-736991B6FF84}" type="pres">
      <dgm:prSet presAssocID="{CAC54B08-0512-4B29-AC53-14E75E653AD9}" presName="rootComposite" presStyleCnt="0"/>
      <dgm:spPr/>
    </dgm:pt>
    <dgm:pt modelId="{45079C0A-A07B-4194-90EC-2FA5BB0D7B0D}" type="pres">
      <dgm:prSet presAssocID="{CAC54B08-0512-4B29-AC53-14E75E653AD9}" presName="rootText" presStyleLbl="node2" presStyleIdx="1" presStyleCnt="4" custScaleX="146009" custScaleY="27197" custLinFactNeighborX="-4232" custLinFactNeighborY="-172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6DBB393-1775-47BF-8108-1015AD7CD4B7}" type="pres">
      <dgm:prSet presAssocID="{CAC54B08-0512-4B29-AC53-14E75E653AD9}" presName="rootConnector" presStyleLbl="node2" presStyleIdx="1" presStyleCnt="4"/>
      <dgm:spPr/>
      <dgm:t>
        <a:bodyPr/>
        <a:lstStyle/>
        <a:p>
          <a:endParaRPr lang="es-EC"/>
        </a:p>
      </dgm:t>
    </dgm:pt>
    <dgm:pt modelId="{B614E044-122D-4836-99E3-6A88447D07DD}" type="pres">
      <dgm:prSet presAssocID="{CAC54B08-0512-4B29-AC53-14E75E653AD9}" presName="hierChild4" presStyleCnt="0"/>
      <dgm:spPr/>
    </dgm:pt>
    <dgm:pt modelId="{18DA84C7-D879-46B4-978B-B1E443ACC641}" type="pres">
      <dgm:prSet presAssocID="{CAC54B08-0512-4B29-AC53-14E75E653AD9}" presName="hierChild5" presStyleCnt="0"/>
      <dgm:spPr/>
    </dgm:pt>
    <dgm:pt modelId="{18C92DB7-CA89-48F4-A33F-9B0AE7DAD8E2}" type="pres">
      <dgm:prSet presAssocID="{F9437F09-8CD2-4DCF-B5F3-D4AC3484E939}" presName="Name64" presStyleLbl="parChTrans1D2" presStyleIdx="2" presStyleCnt="4"/>
      <dgm:spPr/>
      <dgm:t>
        <a:bodyPr/>
        <a:lstStyle/>
        <a:p>
          <a:endParaRPr lang="es-EC"/>
        </a:p>
      </dgm:t>
    </dgm:pt>
    <dgm:pt modelId="{999136E5-9841-4570-AD05-84E21FFA6B23}" type="pres">
      <dgm:prSet presAssocID="{C9F3FA20-D3D8-4B44-BCE7-9E56DB1AE36F}" presName="hierRoot2" presStyleCnt="0">
        <dgm:presLayoutVars>
          <dgm:hierBranch val="init"/>
        </dgm:presLayoutVars>
      </dgm:prSet>
      <dgm:spPr/>
    </dgm:pt>
    <dgm:pt modelId="{FCF83960-A740-457D-BD5C-0D775445199F}" type="pres">
      <dgm:prSet presAssocID="{C9F3FA20-D3D8-4B44-BCE7-9E56DB1AE36F}" presName="rootComposite" presStyleCnt="0"/>
      <dgm:spPr/>
    </dgm:pt>
    <dgm:pt modelId="{E9692305-9E74-41FB-9A61-9DC84990B769}" type="pres">
      <dgm:prSet presAssocID="{C9F3FA20-D3D8-4B44-BCE7-9E56DB1AE36F}" presName="rootText" presStyleLbl="node2" presStyleIdx="2" presStyleCnt="4" custScaleX="146268" custScaleY="31321" custLinFactNeighborX="-4232" custLinFactNeighborY="-14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B85CCD4-BB77-4181-9446-25ABBA7F7990}" type="pres">
      <dgm:prSet presAssocID="{C9F3FA20-D3D8-4B44-BCE7-9E56DB1AE36F}" presName="rootConnector" presStyleLbl="node2" presStyleIdx="2" presStyleCnt="4"/>
      <dgm:spPr/>
      <dgm:t>
        <a:bodyPr/>
        <a:lstStyle/>
        <a:p>
          <a:endParaRPr lang="es-EC"/>
        </a:p>
      </dgm:t>
    </dgm:pt>
    <dgm:pt modelId="{427783AA-0B12-495D-BDAC-BF4314F9AEB5}" type="pres">
      <dgm:prSet presAssocID="{C9F3FA20-D3D8-4B44-BCE7-9E56DB1AE36F}" presName="hierChild4" presStyleCnt="0"/>
      <dgm:spPr/>
    </dgm:pt>
    <dgm:pt modelId="{875728C6-0EA0-44C5-B516-DF913D250B97}" type="pres">
      <dgm:prSet presAssocID="{C9F3FA20-D3D8-4B44-BCE7-9E56DB1AE36F}" presName="hierChild5" presStyleCnt="0"/>
      <dgm:spPr/>
    </dgm:pt>
    <dgm:pt modelId="{0E4571F9-EEC8-4BC8-A290-9A8D281D2A6F}" type="pres">
      <dgm:prSet presAssocID="{75F8DCD0-CD63-4A99-AA60-2D14683E07DC}" presName="Name64" presStyleLbl="parChTrans1D2" presStyleIdx="3" presStyleCnt="4"/>
      <dgm:spPr/>
      <dgm:t>
        <a:bodyPr/>
        <a:lstStyle/>
        <a:p>
          <a:endParaRPr lang="es-EC"/>
        </a:p>
      </dgm:t>
    </dgm:pt>
    <dgm:pt modelId="{90A85886-12B8-4CB2-ACC7-DECDDDD14E63}" type="pres">
      <dgm:prSet presAssocID="{9B81DC34-1597-427A-B09D-638D3771E44D}" presName="hierRoot2" presStyleCnt="0">
        <dgm:presLayoutVars>
          <dgm:hierBranch val="init"/>
        </dgm:presLayoutVars>
      </dgm:prSet>
      <dgm:spPr/>
    </dgm:pt>
    <dgm:pt modelId="{A7A31242-2EC3-4F1A-A0C1-CBE3D2374375}" type="pres">
      <dgm:prSet presAssocID="{9B81DC34-1597-427A-B09D-638D3771E44D}" presName="rootComposite" presStyleCnt="0"/>
      <dgm:spPr/>
    </dgm:pt>
    <dgm:pt modelId="{DD026478-E904-4C9E-AD6B-459386F7A16B}" type="pres">
      <dgm:prSet presAssocID="{9B81DC34-1597-427A-B09D-638D3771E44D}" presName="rootText" presStyleLbl="node2" presStyleIdx="3" presStyleCnt="4" custScaleX="148931" custScaleY="30360" custLinFactNeighborX="-5547" custLinFactNeighborY="-14667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B8E072F-CB92-404E-927C-F1ED09F70CB2}" type="pres">
      <dgm:prSet presAssocID="{9B81DC34-1597-427A-B09D-638D3771E44D}" presName="rootConnector" presStyleLbl="node2" presStyleIdx="3" presStyleCnt="4"/>
      <dgm:spPr/>
      <dgm:t>
        <a:bodyPr/>
        <a:lstStyle/>
        <a:p>
          <a:endParaRPr lang="es-EC"/>
        </a:p>
      </dgm:t>
    </dgm:pt>
    <dgm:pt modelId="{A6CF1AAB-ACF2-4D01-B434-4EA2190FD1C3}" type="pres">
      <dgm:prSet presAssocID="{9B81DC34-1597-427A-B09D-638D3771E44D}" presName="hierChild4" presStyleCnt="0"/>
      <dgm:spPr/>
    </dgm:pt>
    <dgm:pt modelId="{166222CF-6946-45DF-9CFF-4C954ED1A9C3}" type="pres">
      <dgm:prSet presAssocID="{9B81DC34-1597-427A-B09D-638D3771E44D}" presName="hierChild5" presStyleCnt="0"/>
      <dgm:spPr/>
    </dgm:pt>
    <dgm:pt modelId="{AF4D1A57-203B-480C-8602-C07EA3624ED4}" type="pres">
      <dgm:prSet presAssocID="{B20E035A-BEF8-4C91-A404-888FE6AB26E0}" presName="hierChild3" presStyleCnt="0"/>
      <dgm:spPr/>
    </dgm:pt>
  </dgm:ptLst>
  <dgm:cxnLst>
    <dgm:cxn modelId="{D24984AD-4219-48FD-930E-80CCFDDB10E1}" type="presOf" srcId="{F9437F09-8CD2-4DCF-B5F3-D4AC3484E939}" destId="{18C92DB7-CA89-48F4-A33F-9B0AE7DAD8E2}" srcOrd="0" destOrd="0" presId="urn:microsoft.com/office/officeart/2009/3/layout/HorizontalOrganizationChart"/>
    <dgm:cxn modelId="{66E58E96-89B5-4D23-9F53-DF05E6002C1D}" srcId="{B20E035A-BEF8-4C91-A404-888FE6AB26E0}" destId="{C9F3FA20-D3D8-4B44-BCE7-9E56DB1AE36F}" srcOrd="2" destOrd="0" parTransId="{F9437F09-8CD2-4DCF-B5F3-D4AC3484E939}" sibTransId="{7BC64A97-69B1-4858-A3AE-0413F0356BF0}"/>
    <dgm:cxn modelId="{7F8FDB79-A07C-4256-8498-D02ADB61B244}" type="presOf" srcId="{9B81DC34-1597-427A-B09D-638D3771E44D}" destId="{9B8E072F-CB92-404E-927C-F1ED09F70CB2}" srcOrd="1" destOrd="0" presId="urn:microsoft.com/office/officeart/2009/3/layout/HorizontalOrganizationChart"/>
    <dgm:cxn modelId="{833B1B5B-6A7F-4C09-B5CC-29DE3D3C15B2}" type="presOf" srcId="{277446CB-65EE-4D5A-A46C-754634D01FA2}" destId="{B467CD17-8B3D-4056-B17E-0BF98F97A2C2}" srcOrd="0" destOrd="0" presId="urn:microsoft.com/office/officeart/2009/3/layout/HorizontalOrganizationChart"/>
    <dgm:cxn modelId="{AC714F94-8B85-4E1B-8E73-EE977C4CF708}" type="presOf" srcId="{A295B0BE-42D7-45C4-926D-F29389B41EDB}" destId="{F2EA14D2-2F01-40D3-8ADD-4FE9658D744B}" srcOrd="0" destOrd="0" presId="urn:microsoft.com/office/officeart/2009/3/layout/HorizontalOrganizationChart"/>
    <dgm:cxn modelId="{29503C4A-529A-4C2E-B7AE-92A05A708342}" type="presOf" srcId="{CC7C650D-D3C5-4B95-A43B-9836B3C114D9}" destId="{6D0D3E77-A5D3-469A-94A3-670D150B9D07}" srcOrd="0" destOrd="0" presId="urn:microsoft.com/office/officeart/2009/3/layout/HorizontalOrganizationChart"/>
    <dgm:cxn modelId="{F2B4E370-9AA4-45DC-BD3A-D8ECA422421A}" type="presOf" srcId="{CAC54B08-0512-4B29-AC53-14E75E653AD9}" destId="{45079C0A-A07B-4194-90EC-2FA5BB0D7B0D}" srcOrd="0" destOrd="0" presId="urn:microsoft.com/office/officeart/2009/3/layout/HorizontalOrganizationChart"/>
    <dgm:cxn modelId="{E64F1141-7F03-4060-982E-1B63598D5D35}" srcId="{B20E035A-BEF8-4C91-A404-888FE6AB26E0}" destId="{9B81DC34-1597-427A-B09D-638D3771E44D}" srcOrd="3" destOrd="0" parTransId="{75F8DCD0-CD63-4A99-AA60-2D14683E07DC}" sibTransId="{E3F52493-FBFF-446C-921A-4BFD1FB6C62D}"/>
    <dgm:cxn modelId="{98CB89C3-F2AA-448F-AE0E-8B0BEE5FC88B}" type="presOf" srcId="{29731774-4F47-40A8-AF99-E0841F20D166}" destId="{5316CFDB-C663-4A77-9BC5-7C943176FA0A}" srcOrd="0" destOrd="0" presId="urn:microsoft.com/office/officeart/2009/3/layout/HorizontalOrganizationChart"/>
    <dgm:cxn modelId="{470854A8-FD60-47EB-83FE-B294D63BB401}" type="presOf" srcId="{9B81DC34-1597-427A-B09D-638D3771E44D}" destId="{DD026478-E904-4C9E-AD6B-459386F7A16B}" srcOrd="0" destOrd="0" presId="urn:microsoft.com/office/officeart/2009/3/layout/HorizontalOrganizationChart"/>
    <dgm:cxn modelId="{8276176B-4F11-4252-B49C-D1BDE92C15D9}" type="presOf" srcId="{B20E035A-BEF8-4C91-A404-888FE6AB26E0}" destId="{2FDE2FD0-A226-4DE2-84B0-481C64E210FB}" srcOrd="0" destOrd="0" presId="urn:microsoft.com/office/officeart/2009/3/layout/HorizontalOrganizationChart"/>
    <dgm:cxn modelId="{28D15A73-12F3-41F9-B001-963C990E2E2D}" type="presOf" srcId="{75F8DCD0-CD63-4A99-AA60-2D14683E07DC}" destId="{0E4571F9-EEC8-4BC8-A290-9A8D281D2A6F}" srcOrd="0" destOrd="0" presId="urn:microsoft.com/office/officeart/2009/3/layout/HorizontalOrganizationChart"/>
    <dgm:cxn modelId="{B0B87484-E222-477D-876A-4D0F5E9887D6}" type="presOf" srcId="{C9F3FA20-D3D8-4B44-BCE7-9E56DB1AE36F}" destId="{E9692305-9E74-41FB-9A61-9DC84990B769}" srcOrd="0" destOrd="0" presId="urn:microsoft.com/office/officeart/2009/3/layout/HorizontalOrganizationChart"/>
    <dgm:cxn modelId="{C044B3B6-1772-44A0-B268-0A49757864AC}" srcId="{A295B0BE-42D7-45C4-926D-F29389B41EDB}" destId="{B20E035A-BEF8-4C91-A404-888FE6AB26E0}" srcOrd="0" destOrd="0" parTransId="{090D5B3D-6180-4E4E-9E06-94A3ED3C910E}" sibTransId="{C29BCAA9-A3BF-4721-B1E9-5964ADE03F6F}"/>
    <dgm:cxn modelId="{076411F5-1659-4326-A1B1-48746FA40E0C}" srcId="{B20E035A-BEF8-4C91-A404-888FE6AB26E0}" destId="{CAC54B08-0512-4B29-AC53-14E75E653AD9}" srcOrd="1" destOrd="0" parTransId="{29731774-4F47-40A8-AF99-E0841F20D166}" sibTransId="{251409C9-FE67-4A3F-A7C7-BCB2AE53730F}"/>
    <dgm:cxn modelId="{B25C624F-43F2-4E7B-BE86-F27EA02D064F}" type="presOf" srcId="{B20E035A-BEF8-4C91-A404-888FE6AB26E0}" destId="{0AC46857-2F8B-4039-819D-3F91C928C778}" srcOrd="1" destOrd="0" presId="urn:microsoft.com/office/officeart/2009/3/layout/HorizontalOrganizationChart"/>
    <dgm:cxn modelId="{26E43048-A313-49CC-A99F-A7B2051FC591}" type="presOf" srcId="{CC7C650D-D3C5-4B95-A43B-9836B3C114D9}" destId="{83B0162D-C583-4F73-B6FE-E15207205F41}" srcOrd="1" destOrd="0" presId="urn:microsoft.com/office/officeart/2009/3/layout/HorizontalOrganizationChart"/>
    <dgm:cxn modelId="{2B29466C-FBA5-4ADC-B08F-B2D297553151}" type="presOf" srcId="{CAC54B08-0512-4B29-AC53-14E75E653AD9}" destId="{B6DBB393-1775-47BF-8108-1015AD7CD4B7}" srcOrd="1" destOrd="0" presId="urn:microsoft.com/office/officeart/2009/3/layout/HorizontalOrganizationChart"/>
    <dgm:cxn modelId="{A7CB9B8B-C1C4-4C2E-9F23-8B2E7BA8CD52}" type="presOf" srcId="{C9F3FA20-D3D8-4B44-BCE7-9E56DB1AE36F}" destId="{0B85CCD4-BB77-4181-9446-25ABBA7F7990}" srcOrd="1" destOrd="0" presId="urn:microsoft.com/office/officeart/2009/3/layout/HorizontalOrganizationChart"/>
    <dgm:cxn modelId="{C3A0F32D-B761-4153-A0BF-B706B6256AAE}" srcId="{B20E035A-BEF8-4C91-A404-888FE6AB26E0}" destId="{CC7C650D-D3C5-4B95-A43B-9836B3C114D9}" srcOrd="0" destOrd="0" parTransId="{277446CB-65EE-4D5A-A46C-754634D01FA2}" sibTransId="{E0852081-8C5E-4905-A32E-E522A419BC78}"/>
    <dgm:cxn modelId="{54E95E32-6FDD-44B0-885F-9E14EF061C84}" type="presParOf" srcId="{F2EA14D2-2F01-40D3-8ADD-4FE9658D744B}" destId="{4F96DB95-EF95-4BEA-B5D3-06123C3F769A}" srcOrd="0" destOrd="0" presId="urn:microsoft.com/office/officeart/2009/3/layout/HorizontalOrganizationChart"/>
    <dgm:cxn modelId="{7A0FFE68-6874-4BB1-8932-5642A9E6A085}" type="presParOf" srcId="{4F96DB95-EF95-4BEA-B5D3-06123C3F769A}" destId="{65B784E2-692A-4C25-91AD-AC3E514235B8}" srcOrd="0" destOrd="0" presId="urn:microsoft.com/office/officeart/2009/3/layout/HorizontalOrganizationChart"/>
    <dgm:cxn modelId="{131EE332-70A4-4CF4-B641-C0D8886194C9}" type="presParOf" srcId="{65B784E2-692A-4C25-91AD-AC3E514235B8}" destId="{2FDE2FD0-A226-4DE2-84B0-481C64E210FB}" srcOrd="0" destOrd="0" presId="urn:microsoft.com/office/officeart/2009/3/layout/HorizontalOrganizationChart"/>
    <dgm:cxn modelId="{0187CBAA-98F8-46FF-BBF1-21D3CD351D68}" type="presParOf" srcId="{65B784E2-692A-4C25-91AD-AC3E514235B8}" destId="{0AC46857-2F8B-4039-819D-3F91C928C778}" srcOrd="1" destOrd="0" presId="urn:microsoft.com/office/officeart/2009/3/layout/HorizontalOrganizationChart"/>
    <dgm:cxn modelId="{2CD3D731-76D8-4E83-833B-C16E5BAB512A}" type="presParOf" srcId="{4F96DB95-EF95-4BEA-B5D3-06123C3F769A}" destId="{21E98CD5-972D-4C50-94FE-0415730629E0}" srcOrd="1" destOrd="0" presId="urn:microsoft.com/office/officeart/2009/3/layout/HorizontalOrganizationChart"/>
    <dgm:cxn modelId="{98104DC5-80DA-4812-AD58-71D9E6035EF8}" type="presParOf" srcId="{21E98CD5-972D-4C50-94FE-0415730629E0}" destId="{B467CD17-8B3D-4056-B17E-0BF98F97A2C2}" srcOrd="0" destOrd="0" presId="urn:microsoft.com/office/officeart/2009/3/layout/HorizontalOrganizationChart"/>
    <dgm:cxn modelId="{529450BE-4535-4216-A965-687E5917B8F6}" type="presParOf" srcId="{21E98CD5-972D-4C50-94FE-0415730629E0}" destId="{A996E241-23F5-400A-BB8B-15B54B2074FD}" srcOrd="1" destOrd="0" presId="urn:microsoft.com/office/officeart/2009/3/layout/HorizontalOrganizationChart"/>
    <dgm:cxn modelId="{2978B644-8892-4E98-80B5-0A664CD271C0}" type="presParOf" srcId="{A996E241-23F5-400A-BB8B-15B54B2074FD}" destId="{BD7ADFC7-3D12-4734-8F7F-D7F2E417EBA6}" srcOrd="0" destOrd="0" presId="urn:microsoft.com/office/officeart/2009/3/layout/HorizontalOrganizationChart"/>
    <dgm:cxn modelId="{BF852F1A-B57F-411C-96A7-428F49EECE40}" type="presParOf" srcId="{BD7ADFC7-3D12-4734-8F7F-D7F2E417EBA6}" destId="{6D0D3E77-A5D3-469A-94A3-670D150B9D07}" srcOrd="0" destOrd="0" presId="urn:microsoft.com/office/officeart/2009/3/layout/HorizontalOrganizationChart"/>
    <dgm:cxn modelId="{D39A0985-CE49-4153-8322-03C6BB9B594C}" type="presParOf" srcId="{BD7ADFC7-3D12-4734-8F7F-D7F2E417EBA6}" destId="{83B0162D-C583-4F73-B6FE-E15207205F41}" srcOrd="1" destOrd="0" presId="urn:microsoft.com/office/officeart/2009/3/layout/HorizontalOrganizationChart"/>
    <dgm:cxn modelId="{9336FFAB-CA63-413C-BD23-22F094200AEA}" type="presParOf" srcId="{A996E241-23F5-400A-BB8B-15B54B2074FD}" destId="{22C7129A-1A95-4632-B2A1-AA7C99913BD9}" srcOrd="1" destOrd="0" presId="urn:microsoft.com/office/officeart/2009/3/layout/HorizontalOrganizationChart"/>
    <dgm:cxn modelId="{13AF4CC3-CE35-4DF9-8C42-19D39214C277}" type="presParOf" srcId="{A996E241-23F5-400A-BB8B-15B54B2074FD}" destId="{65932AAB-ADAA-47EC-9CEE-FC6811797AE5}" srcOrd="2" destOrd="0" presId="urn:microsoft.com/office/officeart/2009/3/layout/HorizontalOrganizationChart"/>
    <dgm:cxn modelId="{C054B419-143F-41E3-8D2A-C30C913F9E04}" type="presParOf" srcId="{21E98CD5-972D-4C50-94FE-0415730629E0}" destId="{5316CFDB-C663-4A77-9BC5-7C943176FA0A}" srcOrd="2" destOrd="0" presId="urn:microsoft.com/office/officeart/2009/3/layout/HorizontalOrganizationChart"/>
    <dgm:cxn modelId="{48EE7144-80A2-4D9C-B86E-2A96CB7487B8}" type="presParOf" srcId="{21E98CD5-972D-4C50-94FE-0415730629E0}" destId="{FC31039A-C15E-4546-9893-4CC7D84DB219}" srcOrd="3" destOrd="0" presId="urn:microsoft.com/office/officeart/2009/3/layout/HorizontalOrganizationChart"/>
    <dgm:cxn modelId="{39A9705F-0616-476C-A77B-C77934A1364A}" type="presParOf" srcId="{FC31039A-C15E-4546-9893-4CC7D84DB219}" destId="{4CBBDF05-616C-4F12-B9C1-736991B6FF84}" srcOrd="0" destOrd="0" presId="urn:microsoft.com/office/officeart/2009/3/layout/HorizontalOrganizationChart"/>
    <dgm:cxn modelId="{219D4532-180C-4D1A-9246-32916C9F7EC2}" type="presParOf" srcId="{4CBBDF05-616C-4F12-B9C1-736991B6FF84}" destId="{45079C0A-A07B-4194-90EC-2FA5BB0D7B0D}" srcOrd="0" destOrd="0" presId="urn:microsoft.com/office/officeart/2009/3/layout/HorizontalOrganizationChart"/>
    <dgm:cxn modelId="{A166941E-1626-45EF-9E8E-5BBBAD6B63EF}" type="presParOf" srcId="{4CBBDF05-616C-4F12-B9C1-736991B6FF84}" destId="{B6DBB393-1775-47BF-8108-1015AD7CD4B7}" srcOrd="1" destOrd="0" presId="urn:microsoft.com/office/officeart/2009/3/layout/HorizontalOrganizationChart"/>
    <dgm:cxn modelId="{78CAC9C1-862B-451C-B444-E8E50D43834F}" type="presParOf" srcId="{FC31039A-C15E-4546-9893-4CC7D84DB219}" destId="{B614E044-122D-4836-99E3-6A88447D07DD}" srcOrd="1" destOrd="0" presId="urn:microsoft.com/office/officeart/2009/3/layout/HorizontalOrganizationChart"/>
    <dgm:cxn modelId="{E983B301-C866-4A93-A0A2-86D5021350B4}" type="presParOf" srcId="{FC31039A-C15E-4546-9893-4CC7D84DB219}" destId="{18DA84C7-D879-46B4-978B-B1E443ACC641}" srcOrd="2" destOrd="0" presId="urn:microsoft.com/office/officeart/2009/3/layout/HorizontalOrganizationChart"/>
    <dgm:cxn modelId="{3BC3119A-A8F3-4C74-8CBC-606DCF76A638}" type="presParOf" srcId="{21E98CD5-972D-4C50-94FE-0415730629E0}" destId="{18C92DB7-CA89-48F4-A33F-9B0AE7DAD8E2}" srcOrd="4" destOrd="0" presId="urn:microsoft.com/office/officeart/2009/3/layout/HorizontalOrganizationChart"/>
    <dgm:cxn modelId="{5352B232-0907-4E57-9B86-682FF7A61703}" type="presParOf" srcId="{21E98CD5-972D-4C50-94FE-0415730629E0}" destId="{999136E5-9841-4570-AD05-84E21FFA6B23}" srcOrd="5" destOrd="0" presId="urn:microsoft.com/office/officeart/2009/3/layout/HorizontalOrganizationChart"/>
    <dgm:cxn modelId="{5F9E3B9F-4872-4FC4-8724-4DA8C6B36D19}" type="presParOf" srcId="{999136E5-9841-4570-AD05-84E21FFA6B23}" destId="{FCF83960-A740-457D-BD5C-0D775445199F}" srcOrd="0" destOrd="0" presId="urn:microsoft.com/office/officeart/2009/3/layout/HorizontalOrganizationChart"/>
    <dgm:cxn modelId="{3A9381FC-D904-4870-9C7F-0917CF35D991}" type="presParOf" srcId="{FCF83960-A740-457D-BD5C-0D775445199F}" destId="{E9692305-9E74-41FB-9A61-9DC84990B769}" srcOrd="0" destOrd="0" presId="urn:microsoft.com/office/officeart/2009/3/layout/HorizontalOrganizationChart"/>
    <dgm:cxn modelId="{16FC3843-0A12-45F3-BA3E-1E9005BDB4FA}" type="presParOf" srcId="{FCF83960-A740-457D-BD5C-0D775445199F}" destId="{0B85CCD4-BB77-4181-9446-25ABBA7F7990}" srcOrd="1" destOrd="0" presId="urn:microsoft.com/office/officeart/2009/3/layout/HorizontalOrganizationChart"/>
    <dgm:cxn modelId="{DBE6ACEA-20A7-41AA-9A34-F7D86199FC21}" type="presParOf" srcId="{999136E5-9841-4570-AD05-84E21FFA6B23}" destId="{427783AA-0B12-495D-BDAC-BF4314F9AEB5}" srcOrd="1" destOrd="0" presId="urn:microsoft.com/office/officeart/2009/3/layout/HorizontalOrganizationChart"/>
    <dgm:cxn modelId="{18935774-9CB6-41A3-8BC8-642F2C87424C}" type="presParOf" srcId="{999136E5-9841-4570-AD05-84E21FFA6B23}" destId="{875728C6-0EA0-44C5-B516-DF913D250B97}" srcOrd="2" destOrd="0" presId="urn:microsoft.com/office/officeart/2009/3/layout/HorizontalOrganizationChart"/>
    <dgm:cxn modelId="{23799042-EA27-4D5F-B86E-865C8926A833}" type="presParOf" srcId="{21E98CD5-972D-4C50-94FE-0415730629E0}" destId="{0E4571F9-EEC8-4BC8-A290-9A8D281D2A6F}" srcOrd="6" destOrd="0" presId="urn:microsoft.com/office/officeart/2009/3/layout/HorizontalOrganizationChart"/>
    <dgm:cxn modelId="{36C3B7CC-7ED2-416B-8A1C-608E205BDDFC}" type="presParOf" srcId="{21E98CD5-972D-4C50-94FE-0415730629E0}" destId="{90A85886-12B8-4CB2-ACC7-DECDDDD14E63}" srcOrd="7" destOrd="0" presId="urn:microsoft.com/office/officeart/2009/3/layout/HorizontalOrganizationChart"/>
    <dgm:cxn modelId="{BFBF2864-0026-44E0-9402-FA6EAE0F4A80}" type="presParOf" srcId="{90A85886-12B8-4CB2-ACC7-DECDDDD14E63}" destId="{A7A31242-2EC3-4F1A-A0C1-CBE3D2374375}" srcOrd="0" destOrd="0" presId="urn:microsoft.com/office/officeart/2009/3/layout/HorizontalOrganizationChart"/>
    <dgm:cxn modelId="{0A3F0812-0DE2-40A4-BAD5-F5897C4BB87D}" type="presParOf" srcId="{A7A31242-2EC3-4F1A-A0C1-CBE3D2374375}" destId="{DD026478-E904-4C9E-AD6B-459386F7A16B}" srcOrd="0" destOrd="0" presId="urn:microsoft.com/office/officeart/2009/3/layout/HorizontalOrganizationChart"/>
    <dgm:cxn modelId="{7F8D1F84-9D24-4CC3-ADAE-525AB0ADECDC}" type="presParOf" srcId="{A7A31242-2EC3-4F1A-A0C1-CBE3D2374375}" destId="{9B8E072F-CB92-404E-927C-F1ED09F70CB2}" srcOrd="1" destOrd="0" presId="urn:microsoft.com/office/officeart/2009/3/layout/HorizontalOrganizationChart"/>
    <dgm:cxn modelId="{48E19DBF-8E50-40D1-9273-80158185551A}" type="presParOf" srcId="{90A85886-12B8-4CB2-ACC7-DECDDDD14E63}" destId="{A6CF1AAB-ACF2-4D01-B434-4EA2190FD1C3}" srcOrd="1" destOrd="0" presId="urn:microsoft.com/office/officeart/2009/3/layout/HorizontalOrganizationChart"/>
    <dgm:cxn modelId="{5A1AA467-BA16-4FCD-805A-75A35E2BF6DB}" type="presParOf" srcId="{90A85886-12B8-4CB2-ACC7-DECDDDD14E63}" destId="{166222CF-6946-45DF-9CFF-4C954ED1A9C3}" srcOrd="2" destOrd="0" presId="urn:microsoft.com/office/officeart/2009/3/layout/HorizontalOrganizationChart"/>
    <dgm:cxn modelId="{2DD2F922-DF20-4511-B431-EBD54407994E}" type="presParOf" srcId="{4F96DB95-EF95-4BEA-B5D3-06123C3F769A}" destId="{AF4D1A57-203B-480C-8602-C07EA3624ED4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DB2EA6-00D6-412D-9F11-5D6B7C597805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CD3EA51B-3B51-40C1-9DF9-38CED47718E4}">
      <dgm:prSet phldrT="[Text]"/>
      <dgm:spPr/>
      <dgm:t>
        <a:bodyPr/>
        <a:lstStyle/>
        <a:p>
          <a:r>
            <a:rPr lang="es-EC" dirty="0" smtClean="0"/>
            <a:t>85% de los productores y comercializadores que desempeñan su actividad por más de 6 años poseen su taller o local propio</a:t>
          </a:r>
          <a:br>
            <a:rPr lang="es-EC" dirty="0" smtClean="0"/>
          </a:br>
          <a:r>
            <a:rPr lang="es-EC" dirty="0" smtClean="0"/>
            <a:t>47% han logrado acceder a financiamiento y de estos el 59% tienen una educación al menos de secundaria</a:t>
          </a:r>
          <a:br>
            <a:rPr lang="es-EC" dirty="0" smtClean="0"/>
          </a:br>
          <a:r>
            <a:rPr lang="es-EC" dirty="0" smtClean="0"/>
            <a:t>7% de profesionales tienen ingresos superiores a $1500.</a:t>
          </a:r>
          <a:endParaRPr lang="es-EC" dirty="0"/>
        </a:p>
      </dgm:t>
    </dgm:pt>
    <dgm:pt modelId="{1CD5DA88-DB08-4C62-ACB3-2E858BD9AD07}" type="parTrans" cxnId="{6A235B7E-FF90-4EFA-BC63-B82ABB9C2248}">
      <dgm:prSet/>
      <dgm:spPr/>
      <dgm:t>
        <a:bodyPr/>
        <a:lstStyle/>
        <a:p>
          <a:endParaRPr lang="es-EC"/>
        </a:p>
      </dgm:t>
    </dgm:pt>
    <dgm:pt modelId="{BDE70FC9-C4B7-476F-80A4-1C75CDF8AE04}" type="sibTrans" cxnId="{6A235B7E-FF90-4EFA-BC63-B82ABB9C2248}">
      <dgm:prSet/>
      <dgm:spPr/>
      <dgm:t>
        <a:bodyPr/>
        <a:lstStyle/>
        <a:p>
          <a:endParaRPr lang="es-EC"/>
        </a:p>
      </dgm:t>
    </dgm:pt>
    <dgm:pt modelId="{B0314CB6-61A8-419B-BAE3-4C95BA0E6D33}">
      <dgm:prSet phldrT="[Text]"/>
      <dgm:spPr/>
      <dgm:t>
        <a:bodyPr/>
        <a:lstStyle/>
        <a:p>
          <a:r>
            <a:rPr lang="es-EC" dirty="0" smtClean="0"/>
            <a:t>6% de informalidad </a:t>
          </a:r>
          <a:br>
            <a:rPr lang="es-EC" dirty="0" smtClean="0"/>
          </a:br>
          <a:r>
            <a:rPr lang="es-EC" dirty="0" smtClean="0"/>
            <a:t>96% de los negocios, que lo solicitaron, accedieron a financiamiento</a:t>
          </a:r>
          <a:br>
            <a:rPr lang="es-EC" dirty="0" smtClean="0"/>
          </a:br>
          <a:r>
            <a:rPr lang="es-EC" dirty="0" smtClean="0"/>
            <a:t>los negocios registrados como personas naturales generan el 50% de los empleos en los negocios</a:t>
          </a:r>
          <a:br>
            <a:rPr lang="es-EC" dirty="0" smtClean="0"/>
          </a:br>
          <a:r>
            <a:rPr lang="es-EC" dirty="0" smtClean="0"/>
            <a:t>34% de los trabajadores están afiliados al IESS.</a:t>
          </a:r>
          <a:endParaRPr lang="es-EC" dirty="0"/>
        </a:p>
      </dgm:t>
    </dgm:pt>
    <dgm:pt modelId="{B4943B7C-1687-47E8-AEA2-CB1F93080969}" type="parTrans" cxnId="{0C45EC4F-9B35-4D13-A902-7AC1F32EC90E}">
      <dgm:prSet/>
      <dgm:spPr/>
      <dgm:t>
        <a:bodyPr/>
        <a:lstStyle/>
        <a:p>
          <a:endParaRPr lang="es-EC"/>
        </a:p>
      </dgm:t>
    </dgm:pt>
    <dgm:pt modelId="{EC880379-A819-4B6F-95F5-69E91D3F2383}" type="sibTrans" cxnId="{0C45EC4F-9B35-4D13-A902-7AC1F32EC90E}">
      <dgm:prSet/>
      <dgm:spPr/>
      <dgm:t>
        <a:bodyPr/>
        <a:lstStyle/>
        <a:p>
          <a:endParaRPr lang="es-EC"/>
        </a:p>
      </dgm:t>
    </dgm:pt>
    <dgm:pt modelId="{F2ECB40E-B761-453B-A2E6-2EE3B08728FD}">
      <dgm:prSet phldrT="[Text]"/>
      <dgm:spPr/>
      <dgm:t>
        <a:bodyPr/>
        <a:lstStyle/>
        <a:p>
          <a:r>
            <a:rPr lang="es-EC" dirty="0" smtClean="0"/>
            <a:t>370 plazas de trabajo directo.</a:t>
          </a:r>
          <a:br>
            <a:rPr lang="es-EC" dirty="0" smtClean="0"/>
          </a:br>
          <a:r>
            <a:rPr lang="es-EC" dirty="0" smtClean="0"/>
            <a:t>82% ocupadas por habitantes de la parroquia</a:t>
          </a:r>
          <a:br>
            <a:rPr lang="es-EC" dirty="0" smtClean="0"/>
          </a:br>
          <a:r>
            <a:rPr lang="es-EC" dirty="0" smtClean="0"/>
            <a:t>233 familiares</a:t>
          </a:r>
          <a:br>
            <a:rPr lang="es-EC" dirty="0" smtClean="0"/>
          </a:br>
          <a:r>
            <a:rPr lang="es-EC" dirty="0" smtClean="0"/>
            <a:t>90% de sus ventas se destinan a las grandes ciudades del país</a:t>
          </a:r>
          <a:endParaRPr lang="es-EC" dirty="0"/>
        </a:p>
      </dgm:t>
    </dgm:pt>
    <dgm:pt modelId="{9DD7883C-7994-4353-9BDB-FCA595DE1FD6}" type="parTrans" cxnId="{6EBBFB5A-9571-4171-85A6-2C3BA0F38FD9}">
      <dgm:prSet/>
      <dgm:spPr/>
      <dgm:t>
        <a:bodyPr/>
        <a:lstStyle/>
        <a:p>
          <a:endParaRPr lang="es-EC"/>
        </a:p>
      </dgm:t>
    </dgm:pt>
    <dgm:pt modelId="{D5B86C23-D9F2-4E11-BE26-1F2FC51F53F4}" type="sibTrans" cxnId="{6EBBFB5A-9571-4171-85A6-2C3BA0F38FD9}">
      <dgm:prSet/>
      <dgm:spPr/>
      <dgm:t>
        <a:bodyPr/>
        <a:lstStyle/>
        <a:p>
          <a:endParaRPr lang="es-EC"/>
        </a:p>
      </dgm:t>
    </dgm:pt>
    <dgm:pt modelId="{BAF10B6D-ABD8-4BB7-8E35-66A69898E985}" type="pres">
      <dgm:prSet presAssocID="{4DDB2EA6-00D6-412D-9F11-5D6B7C5978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EF08B9-3848-40BE-AAD1-216A5683FE74}" type="pres">
      <dgm:prSet presAssocID="{CD3EA51B-3B51-40C1-9DF9-38CED47718E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9B1E33-C592-4F7A-A342-0554B8AA884B}" type="pres">
      <dgm:prSet presAssocID="{BDE70FC9-C4B7-476F-80A4-1C75CDF8AE04}" presName="spacer" presStyleCnt="0"/>
      <dgm:spPr/>
      <dgm:t>
        <a:bodyPr/>
        <a:lstStyle/>
        <a:p>
          <a:endParaRPr lang="es-EC"/>
        </a:p>
      </dgm:t>
    </dgm:pt>
    <dgm:pt modelId="{FCBC4890-132D-481A-A3B7-622BB78B447C}" type="pres">
      <dgm:prSet presAssocID="{B0314CB6-61A8-419B-BAE3-4C95BA0E6D3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C824F60-B7A5-4484-B0B7-2F8C26E6EE2A}" type="pres">
      <dgm:prSet presAssocID="{EC880379-A819-4B6F-95F5-69E91D3F2383}" presName="spacer" presStyleCnt="0"/>
      <dgm:spPr/>
      <dgm:t>
        <a:bodyPr/>
        <a:lstStyle/>
        <a:p>
          <a:endParaRPr lang="es-EC"/>
        </a:p>
      </dgm:t>
    </dgm:pt>
    <dgm:pt modelId="{01690F4C-9157-46E6-8887-7B138AB0E463}" type="pres">
      <dgm:prSet presAssocID="{F2ECB40E-B761-453B-A2E6-2EE3B08728F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EBE54C5-DC16-4419-9FA7-8350A0B326AF}" type="presOf" srcId="{F2ECB40E-B761-453B-A2E6-2EE3B08728FD}" destId="{01690F4C-9157-46E6-8887-7B138AB0E463}" srcOrd="0" destOrd="0" presId="urn:microsoft.com/office/officeart/2005/8/layout/vList2"/>
    <dgm:cxn modelId="{EFE95396-1674-4170-B02C-4A27940A87ED}" type="presOf" srcId="{4DDB2EA6-00D6-412D-9F11-5D6B7C597805}" destId="{BAF10B6D-ABD8-4BB7-8E35-66A69898E985}" srcOrd="0" destOrd="0" presId="urn:microsoft.com/office/officeart/2005/8/layout/vList2"/>
    <dgm:cxn modelId="{D8C7824B-0899-4856-B567-5DE07F92BE82}" type="presOf" srcId="{CD3EA51B-3B51-40C1-9DF9-38CED47718E4}" destId="{34EF08B9-3848-40BE-AAD1-216A5683FE74}" srcOrd="0" destOrd="0" presId="urn:microsoft.com/office/officeart/2005/8/layout/vList2"/>
    <dgm:cxn modelId="{0C45EC4F-9B35-4D13-A902-7AC1F32EC90E}" srcId="{4DDB2EA6-00D6-412D-9F11-5D6B7C597805}" destId="{B0314CB6-61A8-419B-BAE3-4C95BA0E6D33}" srcOrd="1" destOrd="0" parTransId="{B4943B7C-1687-47E8-AEA2-CB1F93080969}" sibTransId="{EC880379-A819-4B6F-95F5-69E91D3F2383}"/>
    <dgm:cxn modelId="{C30DA309-5DE2-4E6E-B748-C65A748013CC}" type="presOf" srcId="{B0314CB6-61A8-419B-BAE3-4C95BA0E6D33}" destId="{FCBC4890-132D-481A-A3B7-622BB78B447C}" srcOrd="0" destOrd="0" presId="urn:microsoft.com/office/officeart/2005/8/layout/vList2"/>
    <dgm:cxn modelId="{6EBBFB5A-9571-4171-85A6-2C3BA0F38FD9}" srcId="{4DDB2EA6-00D6-412D-9F11-5D6B7C597805}" destId="{F2ECB40E-B761-453B-A2E6-2EE3B08728FD}" srcOrd="2" destOrd="0" parTransId="{9DD7883C-7994-4353-9BDB-FCA595DE1FD6}" sibTransId="{D5B86C23-D9F2-4E11-BE26-1F2FC51F53F4}"/>
    <dgm:cxn modelId="{6A235B7E-FF90-4EFA-BC63-B82ABB9C2248}" srcId="{4DDB2EA6-00D6-412D-9F11-5D6B7C597805}" destId="{CD3EA51B-3B51-40C1-9DF9-38CED47718E4}" srcOrd="0" destOrd="0" parTransId="{1CD5DA88-DB08-4C62-ACB3-2E858BD9AD07}" sibTransId="{BDE70FC9-C4B7-476F-80A4-1C75CDF8AE04}"/>
    <dgm:cxn modelId="{5959AE56-99BC-45C7-9558-891A716B8DD3}" type="presParOf" srcId="{BAF10B6D-ABD8-4BB7-8E35-66A69898E985}" destId="{34EF08B9-3848-40BE-AAD1-216A5683FE74}" srcOrd="0" destOrd="0" presId="urn:microsoft.com/office/officeart/2005/8/layout/vList2"/>
    <dgm:cxn modelId="{EC41014D-CAA7-4270-8058-0A2382CD8DEC}" type="presParOf" srcId="{BAF10B6D-ABD8-4BB7-8E35-66A69898E985}" destId="{EF9B1E33-C592-4F7A-A342-0554B8AA884B}" srcOrd="1" destOrd="0" presId="urn:microsoft.com/office/officeart/2005/8/layout/vList2"/>
    <dgm:cxn modelId="{E9ADC417-D5EC-4F4F-8967-C805B8BC300C}" type="presParOf" srcId="{BAF10B6D-ABD8-4BB7-8E35-66A69898E985}" destId="{FCBC4890-132D-481A-A3B7-622BB78B447C}" srcOrd="2" destOrd="0" presId="urn:microsoft.com/office/officeart/2005/8/layout/vList2"/>
    <dgm:cxn modelId="{BA31C621-2ACA-4C6C-AA2B-5BFE375FFEAB}" type="presParOf" srcId="{BAF10B6D-ABD8-4BB7-8E35-66A69898E985}" destId="{CC824F60-B7A5-4484-B0B7-2F8C26E6EE2A}" srcOrd="3" destOrd="0" presId="urn:microsoft.com/office/officeart/2005/8/layout/vList2"/>
    <dgm:cxn modelId="{D07BC7ED-6835-46AD-9E46-39590EBDA42A}" type="presParOf" srcId="{BAF10B6D-ABD8-4BB7-8E35-66A69898E985}" destId="{01690F4C-9157-46E6-8887-7B138AB0E46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DDB2EA6-00D6-412D-9F11-5D6B7C597805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2F005275-05BD-4478-8E5E-F01D49B65F22}">
      <dgm:prSet phldrT="[Text]" custT="1"/>
      <dgm:spPr/>
      <dgm:t>
        <a:bodyPr/>
        <a:lstStyle/>
        <a:p>
          <a:pPr algn="just"/>
          <a:r>
            <a:rPr lang="es-EC" sz="2400" dirty="0" smtClean="0"/>
            <a:t>El centro está contribuyendo en la consecución de las políticas y metas al 2021 del objetivo 4 “Consolidar la sostenibilidad del sistema económico, social y solidario, y afianzar la dolarización”, del Plan Toda una Vida. </a:t>
          </a:r>
          <a:endParaRPr lang="es-EC" sz="2400" dirty="0"/>
        </a:p>
      </dgm:t>
    </dgm:pt>
    <dgm:pt modelId="{D074AA7A-27EF-4053-8F5D-38C69887FEE5}" type="sibTrans" cxnId="{696B3188-4762-4BCC-8F02-2DEA77C7D3D1}">
      <dgm:prSet/>
      <dgm:spPr/>
      <dgm:t>
        <a:bodyPr/>
        <a:lstStyle/>
        <a:p>
          <a:endParaRPr lang="es-EC"/>
        </a:p>
      </dgm:t>
    </dgm:pt>
    <dgm:pt modelId="{6275B250-0891-4717-85AB-2113EDDF4159}" type="parTrans" cxnId="{696B3188-4762-4BCC-8F02-2DEA77C7D3D1}">
      <dgm:prSet/>
      <dgm:spPr/>
      <dgm:t>
        <a:bodyPr/>
        <a:lstStyle/>
        <a:p>
          <a:endParaRPr lang="es-EC"/>
        </a:p>
      </dgm:t>
    </dgm:pt>
    <dgm:pt modelId="{23D2B4FE-B880-49AA-AC8C-27B00A698DF1}">
      <dgm:prSet phldrT="[Text]" custT="1"/>
      <dgm:spPr/>
      <dgm:t>
        <a:bodyPr/>
        <a:lstStyle/>
        <a:p>
          <a:pPr algn="l"/>
          <a:r>
            <a:rPr lang="es-EC" sz="2400" dirty="0" smtClean="0"/>
            <a:t>La totalidad de los encuestados conocen o han oído hablar del CENARHU</a:t>
          </a:r>
          <a:br>
            <a:rPr lang="es-EC" sz="2400" dirty="0" smtClean="0"/>
          </a:br>
          <a:r>
            <a:rPr lang="es-EC" sz="2400" dirty="0" smtClean="0"/>
            <a:t>15% dijeron ser ex miembros del centro</a:t>
          </a:r>
          <a:br>
            <a:rPr lang="es-EC" sz="2400" dirty="0" smtClean="0"/>
          </a:br>
          <a:r>
            <a:rPr lang="es-EC" sz="2400" dirty="0" smtClean="0"/>
            <a:t>49% piensan que pese a la buena gestión realizada, esta no se da a conocer.</a:t>
          </a:r>
          <a:endParaRPr lang="es-EC" sz="2400" dirty="0"/>
        </a:p>
      </dgm:t>
    </dgm:pt>
    <dgm:pt modelId="{E8793F40-6941-4CE1-B565-43CDBC13A238}" type="sibTrans" cxnId="{5A8CD876-983B-49C1-AFD3-154C1A4A3D5B}">
      <dgm:prSet/>
      <dgm:spPr/>
      <dgm:t>
        <a:bodyPr/>
        <a:lstStyle/>
        <a:p>
          <a:endParaRPr lang="es-EC"/>
        </a:p>
      </dgm:t>
    </dgm:pt>
    <dgm:pt modelId="{C15D2FA1-D454-40AC-823A-659AD1459754}" type="parTrans" cxnId="{5A8CD876-983B-49C1-AFD3-154C1A4A3D5B}">
      <dgm:prSet/>
      <dgm:spPr/>
      <dgm:t>
        <a:bodyPr/>
        <a:lstStyle/>
        <a:p>
          <a:endParaRPr lang="es-EC"/>
        </a:p>
      </dgm:t>
    </dgm:pt>
    <dgm:pt modelId="{A1A85395-1C68-4F2D-9CC9-09D5A70A7CF6}">
      <dgm:prSet phldrT="[Text]" custT="1"/>
      <dgm:spPr/>
      <dgm:t>
        <a:bodyPr/>
        <a:lstStyle/>
        <a:p>
          <a:pPr algn="just"/>
          <a:r>
            <a:rPr lang="es-EC" sz="2400" dirty="0" smtClean="0"/>
            <a:t>El análisis financiero mostró que la disminución de las cuentas por cobrar y pagar, al mismo tiempo que los inventarios, sumado el descenso de las ventas y el aumento de los gastos, son datos que influyen directamente a la sostenibilidad del centro. El modelo de simulación muestra que para el 2022 su flujo de caja tiende a ser negativo</a:t>
          </a:r>
          <a:endParaRPr lang="es-EC" sz="2400" dirty="0"/>
        </a:p>
      </dgm:t>
    </dgm:pt>
    <dgm:pt modelId="{946C0B5F-24AE-4FCA-B6CB-08874A3F24B0}" type="parTrans" cxnId="{ED9AF80A-3959-4237-A4A7-B01104D85504}">
      <dgm:prSet/>
      <dgm:spPr/>
      <dgm:t>
        <a:bodyPr/>
        <a:lstStyle/>
        <a:p>
          <a:endParaRPr lang="es-EC"/>
        </a:p>
      </dgm:t>
    </dgm:pt>
    <dgm:pt modelId="{C547B3D4-2031-401E-8DE0-D5FBA17F1FA1}" type="sibTrans" cxnId="{ED9AF80A-3959-4237-A4A7-B01104D85504}">
      <dgm:prSet/>
      <dgm:spPr/>
      <dgm:t>
        <a:bodyPr/>
        <a:lstStyle/>
        <a:p>
          <a:endParaRPr lang="es-EC"/>
        </a:p>
      </dgm:t>
    </dgm:pt>
    <dgm:pt modelId="{CE8B2276-B428-4905-9785-EA0EDD2E1FBE}" type="pres">
      <dgm:prSet presAssocID="{4DDB2EA6-00D6-412D-9F11-5D6B7C5978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5C201B0-C145-4BBA-9086-85B3BA1DD5CF}" type="pres">
      <dgm:prSet presAssocID="{23D2B4FE-B880-49AA-AC8C-27B00A698DF1}" presName="parentText" presStyleLbl="node1" presStyleIdx="0" presStyleCnt="3" custScaleY="12556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6D06F79-1EB4-4216-B1E5-CBC750BD6FC4}" type="pres">
      <dgm:prSet presAssocID="{E8793F40-6941-4CE1-B565-43CDBC13A238}" presName="spacer" presStyleCnt="0"/>
      <dgm:spPr/>
      <dgm:t>
        <a:bodyPr/>
        <a:lstStyle/>
        <a:p>
          <a:endParaRPr lang="es-EC"/>
        </a:p>
      </dgm:t>
    </dgm:pt>
    <dgm:pt modelId="{D77B1D39-E269-4217-A0D8-D33D7DEC691D}" type="pres">
      <dgm:prSet presAssocID="{2F005275-05BD-4478-8E5E-F01D49B65F22}" presName="parentText" presStyleLbl="node1" presStyleIdx="1" presStyleCnt="3" custScaleY="10583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DFC84B-D3A6-4DB2-970D-FE1E6EAE364D}" type="pres">
      <dgm:prSet presAssocID="{D074AA7A-27EF-4053-8F5D-38C69887FEE5}" presName="spacer" presStyleCnt="0"/>
      <dgm:spPr/>
      <dgm:t>
        <a:bodyPr/>
        <a:lstStyle/>
        <a:p>
          <a:endParaRPr lang="es-EC"/>
        </a:p>
      </dgm:t>
    </dgm:pt>
    <dgm:pt modelId="{94DEBB24-9405-45F9-BFB8-2FC15DD2901B}" type="pres">
      <dgm:prSet presAssocID="{A1A85395-1C68-4F2D-9CC9-09D5A70A7CF6}" presName="parentText" presStyleLbl="node1" presStyleIdx="2" presStyleCnt="3" custScaleY="107678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665E067-2F94-42FE-911E-0CF5B576A454}" type="presOf" srcId="{4DDB2EA6-00D6-412D-9F11-5D6B7C597805}" destId="{CE8B2276-B428-4905-9785-EA0EDD2E1FBE}" srcOrd="0" destOrd="0" presId="urn:microsoft.com/office/officeart/2005/8/layout/vList2"/>
    <dgm:cxn modelId="{669787B4-9BCE-4E6C-B291-2A158A936B20}" type="presOf" srcId="{A1A85395-1C68-4F2D-9CC9-09D5A70A7CF6}" destId="{94DEBB24-9405-45F9-BFB8-2FC15DD2901B}" srcOrd="0" destOrd="0" presId="urn:microsoft.com/office/officeart/2005/8/layout/vList2"/>
    <dgm:cxn modelId="{99CB2C4A-E5EA-4DFF-B48C-01AF6BB9CF5E}" type="presOf" srcId="{23D2B4FE-B880-49AA-AC8C-27B00A698DF1}" destId="{C5C201B0-C145-4BBA-9086-85B3BA1DD5CF}" srcOrd="0" destOrd="0" presId="urn:microsoft.com/office/officeart/2005/8/layout/vList2"/>
    <dgm:cxn modelId="{5A8CD876-983B-49C1-AFD3-154C1A4A3D5B}" srcId="{4DDB2EA6-00D6-412D-9F11-5D6B7C597805}" destId="{23D2B4FE-B880-49AA-AC8C-27B00A698DF1}" srcOrd="0" destOrd="0" parTransId="{C15D2FA1-D454-40AC-823A-659AD1459754}" sibTransId="{E8793F40-6941-4CE1-B565-43CDBC13A238}"/>
    <dgm:cxn modelId="{ED9AF80A-3959-4237-A4A7-B01104D85504}" srcId="{4DDB2EA6-00D6-412D-9F11-5D6B7C597805}" destId="{A1A85395-1C68-4F2D-9CC9-09D5A70A7CF6}" srcOrd="2" destOrd="0" parTransId="{946C0B5F-24AE-4FCA-B6CB-08874A3F24B0}" sibTransId="{C547B3D4-2031-401E-8DE0-D5FBA17F1FA1}"/>
    <dgm:cxn modelId="{696B3188-4762-4BCC-8F02-2DEA77C7D3D1}" srcId="{4DDB2EA6-00D6-412D-9F11-5D6B7C597805}" destId="{2F005275-05BD-4478-8E5E-F01D49B65F22}" srcOrd="1" destOrd="0" parTransId="{6275B250-0891-4717-85AB-2113EDDF4159}" sibTransId="{D074AA7A-27EF-4053-8F5D-38C69887FEE5}"/>
    <dgm:cxn modelId="{DA431C31-0332-4C9C-9C5D-469AF55A037B}" type="presOf" srcId="{2F005275-05BD-4478-8E5E-F01D49B65F22}" destId="{D77B1D39-E269-4217-A0D8-D33D7DEC691D}" srcOrd="0" destOrd="0" presId="urn:microsoft.com/office/officeart/2005/8/layout/vList2"/>
    <dgm:cxn modelId="{B0EF749D-4129-4ED6-98FD-9F0061BF165A}" type="presParOf" srcId="{CE8B2276-B428-4905-9785-EA0EDD2E1FBE}" destId="{C5C201B0-C145-4BBA-9086-85B3BA1DD5CF}" srcOrd="0" destOrd="0" presId="urn:microsoft.com/office/officeart/2005/8/layout/vList2"/>
    <dgm:cxn modelId="{86A8727B-8643-4DCE-86D2-D0A2BCFBD0F0}" type="presParOf" srcId="{CE8B2276-B428-4905-9785-EA0EDD2E1FBE}" destId="{A6D06F79-1EB4-4216-B1E5-CBC750BD6FC4}" srcOrd="1" destOrd="0" presId="urn:microsoft.com/office/officeart/2005/8/layout/vList2"/>
    <dgm:cxn modelId="{0108842B-7B62-46BA-9FF7-126CA9E7551D}" type="presParOf" srcId="{CE8B2276-B428-4905-9785-EA0EDD2E1FBE}" destId="{D77B1D39-E269-4217-A0D8-D33D7DEC691D}" srcOrd="2" destOrd="0" presId="urn:microsoft.com/office/officeart/2005/8/layout/vList2"/>
    <dgm:cxn modelId="{C9918BCB-338D-4ADC-A5E0-17C9E6608521}" type="presParOf" srcId="{CE8B2276-B428-4905-9785-EA0EDD2E1FBE}" destId="{92DFC84B-D3A6-4DB2-970D-FE1E6EAE364D}" srcOrd="3" destOrd="0" presId="urn:microsoft.com/office/officeart/2005/8/layout/vList2"/>
    <dgm:cxn modelId="{121779F9-2929-461C-BBC6-CBE048C0EB9D}" type="presParOf" srcId="{CE8B2276-B428-4905-9785-EA0EDD2E1FBE}" destId="{94DEBB24-9405-45F9-BFB8-2FC15DD2901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571B2D9-2E06-452E-9F0F-61121B2214E7}" type="doc">
      <dgm:prSet loTypeId="urn:microsoft.com/office/officeart/2005/8/layout/vList2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F37FE40D-2967-43C6-A7E1-F0EEEC2FFAD0}">
      <dgm:prSet phldrT="[Text]" custT="1"/>
      <dgm:spPr/>
      <dgm:t>
        <a:bodyPr/>
        <a:lstStyle/>
        <a:p>
          <a:pPr algn="just"/>
          <a:r>
            <a:rPr lang="es-EC" sz="2400" dirty="0" smtClean="0"/>
            <a:t>Formar alianzas estratégicas con centros de capacitación que ayuden en la formación académica de los artesanos y les permita obtener una certificación y adicional accesos a niveles de educación más altos, aumentaría el número de interesados en formar parte del Centro, lo cual es un elemento clave para la sostenibilidad del mismo.</a:t>
          </a:r>
          <a:endParaRPr lang="es-EC" sz="2400" dirty="0"/>
        </a:p>
      </dgm:t>
    </dgm:pt>
    <dgm:pt modelId="{7E497177-88DC-45CB-9B9A-E1F0D2027FFD}" type="parTrans" cxnId="{EFBAE2A4-0C94-4B0F-9CD3-451BE30E832D}">
      <dgm:prSet/>
      <dgm:spPr/>
      <dgm:t>
        <a:bodyPr/>
        <a:lstStyle/>
        <a:p>
          <a:endParaRPr lang="es-EC"/>
        </a:p>
      </dgm:t>
    </dgm:pt>
    <dgm:pt modelId="{F73FA467-CC83-4D0D-AA3F-102DEAE246AA}" type="sibTrans" cxnId="{EFBAE2A4-0C94-4B0F-9CD3-451BE30E832D}">
      <dgm:prSet/>
      <dgm:spPr/>
      <dgm:t>
        <a:bodyPr/>
        <a:lstStyle/>
        <a:p>
          <a:endParaRPr lang="es-EC"/>
        </a:p>
      </dgm:t>
    </dgm:pt>
    <dgm:pt modelId="{AC1DAE69-D032-4D56-9471-79EF69010074}">
      <dgm:prSet phldrT="[Text]" custT="1"/>
      <dgm:spPr/>
      <dgm:t>
        <a:bodyPr/>
        <a:lstStyle/>
        <a:p>
          <a:pPr algn="just"/>
          <a:r>
            <a:rPr lang="es-EC" sz="2400" dirty="0" smtClean="0"/>
            <a:t>Impartir charlas que brinden conocimientos sobre diferentes alterativas de obtención de financiamiento, la importancia del registro de sus actividades en el </a:t>
          </a:r>
          <a:r>
            <a:rPr lang="es-EC" sz="2400" b="0" dirty="0" smtClean="0"/>
            <a:t>SRI </a:t>
          </a:r>
          <a:r>
            <a:rPr lang="es-EC" sz="2400" dirty="0" smtClean="0"/>
            <a:t>y el mantenimiento actualizado de su información, los impuestos recolectados contribuirían a que lleguen más obras estatales a la parroquia.</a:t>
          </a:r>
          <a:endParaRPr lang="es-EC" sz="2400" dirty="0"/>
        </a:p>
      </dgm:t>
    </dgm:pt>
    <dgm:pt modelId="{581A8AEE-12DE-40DA-B019-AC0F111C2E62}" type="parTrans" cxnId="{A01BAEEB-9024-42E6-B486-9AD54EBA6D5C}">
      <dgm:prSet/>
      <dgm:spPr/>
      <dgm:t>
        <a:bodyPr/>
        <a:lstStyle/>
        <a:p>
          <a:endParaRPr lang="es-EC"/>
        </a:p>
      </dgm:t>
    </dgm:pt>
    <dgm:pt modelId="{77CA43C5-FB3C-4AEB-B66A-19E62791937A}" type="sibTrans" cxnId="{A01BAEEB-9024-42E6-B486-9AD54EBA6D5C}">
      <dgm:prSet/>
      <dgm:spPr/>
      <dgm:t>
        <a:bodyPr/>
        <a:lstStyle/>
        <a:p>
          <a:endParaRPr lang="es-EC"/>
        </a:p>
      </dgm:t>
    </dgm:pt>
    <dgm:pt modelId="{779636CC-A2D9-4890-B5FD-2F4D4C8FC89D}">
      <dgm:prSet phldrT="[Text]" custT="1"/>
      <dgm:spPr/>
      <dgm:t>
        <a:bodyPr/>
        <a:lstStyle/>
        <a:p>
          <a:pPr algn="just"/>
          <a:r>
            <a:rPr lang="es-EC" sz="2400" dirty="0" smtClean="0"/>
            <a:t>Crear una revista para socializar su gestión, sus reformas e información económica - financiera mensual y anual; además, de las ventajas de las ferias y lugares donde se promocionan sus productos, fomento de la inversión de terceros gracias a la transparencia desplegada.</a:t>
          </a:r>
          <a:endParaRPr lang="es-EC" sz="2400" dirty="0"/>
        </a:p>
      </dgm:t>
    </dgm:pt>
    <dgm:pt modelId="{51A20009-E14A-4C40-BDDF-AC25FF9AB3BB}" type="parTrans" cxnId="{78F409C6-E6C9-4A0D-B9FF-5385DEB100AD}">
      <dgm:prSet/>
      <dgm:spPr/>
      <dgm:t>
        <a:bodyPr/>
        <a:lstStyle/>
        <a:p>
          <a:endParaRPr lang="es-EC"/>
        </a:p>
      </dgm:t>
    </dgm:pt>
    <dgm:pt modelId="{F20FB30E-DAAF-4B1B-ADAF-522F5B961209}" type="sibTrans" cxnId="{78F409C6-E6C9-4A0D-B9FF-5385DEB100AD}">
      <dgm:prSet/>
      <dgm:spPr/>
      <dgm:t>
        <a:bodyPr/>
        <a:lstStyle/>
        <a:p>
          <a:endParaRPr lang="es-EC"/>
        </a:p>
      </dgm:t>
    </dgm:pt>
    <dgm:pt modelId="{AAEE3D21-B53E-41D9-904A-6B1DFCF0F1DE}" type="pres">
      <dgm:prSet presAssocID="{8571B2D9-2E06-452E-9F0F-61121B221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FF77392-52E1-4553-9251-D55B70C35565}" type="pres">
      <dgm:prSet presAssocID="{F37FE40D-2967-43C6-A7E1-F0EEEC2FFAD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261D0D0-0051-4559-9CBE-B1917AF3579A}" type="pres">
      <dgm:prSet presAssocID="{F73FA467-CC83-4D0D-AA3F-102DEAE246AA}" presName="spacer" presStyleCnt="0"/>
      <dgm:spPr/>
    </dgm:pt>
    <dgm:pt modelId="{A108FD6E-06DF-4E41-812F-C9249E76BE6B}" type="pres">
      <dgm:prSet presAssocID="{AC1DAE69-D032-4D56-9471-79EF6901007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BCB6FC-3AF1-4CF6-93B8-6CEA9CA12176}" type="pres">
      <dgm:prSet presAssocID="{77CA43C5-FB3C-4AEB-B66A-19E62791937A}" presName="spacer" presStyleCnt="0"/>
      <dgm:spPr/>
    </dgm:pt>
    <dgm:pt modelId="{A9627B93-7ED3-4572-834A-CC7674ECE533}" type="pres">
      <dgm:prSet presAssocID="{779636CC-A2D9-4890-B5FD-2F4D4C8FC89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5FBF85E8-FD27-4BA1-BD5A-B8D6ADA831C8}" type="presOf" srcId="{779636CC-A2D9-4890-B5FD-2F4D4C8FC89D}" destId="{A9627B93-7ED3-4572-834A-CC7674ECE533}" srcOrd="0" destOrd="0" presId="urn:microsoft.com/office/officeart/2005/8/layout/vList2"/>
    <dgm:cxn modelId="{78F409C6-E6C9-4A0D-B9FF-5385DEB100AD}" srcId="{8571B2D9-2E06-452E-9F0F-61121B2214E7}" destId="{779636CC-A2D9-4890-B5FD-2F4D4C8FC89D}" srcOrd="2" destOrd="0" parTransId="{51A20009-E14A-4C40-BDDF-AC25FF9AB3BB}" sibTransId="{F20FB30E-DAAF-4B1B-ADAF-522F5B961209}"/>
    <dgm:cxn modelId="{88AC16ED-B8D7-409E-9C66-E18EB85EF637}" type="presOf" srcId="{AC1DAE69-D032-4D56-9471-79EF69010074}" destId="{A108FD6E-06DF-4E41-812F-C9249E76BE6B}" srcOrd="0" destOrd="0" presId="urn:microsoft.com/office/officeart/2005/8/layout/vList2"/>
    <dgm:cxn modelId="{044083B2-7761-4990-8E16-114B83962CD4}" type="presOf" srcId="{F37FE40D-2967-43C6-A7E1-F0EEEC2FFAD0}" destId="{2FF77392-52E1-4553-9251-D55B70C35565}" srcOrd="0" destOrd="0" presId="urn:microsoft.com/office/officeart/2005/8/layout/vList2"/>
    <dgm:cxn modelId="{8C671F0F-290B-4379-9935-CBF399D4997A}" type="presOf" srcId="{8571B2D9-2E06-452E-9F0F-61121B2214E7}" destId="{AAEE3D21-B53E-41D9-904A-6B1DFCF0F1DE}" srcOrd="0" destOrd="0" presId="urn:microsoft.com/office/officeart/2005/8/layout/vList2"/>
    <dgm:cxn modelId="{A01BAEEB-9024-42E6-B486-9AD54EBA6D5C}" srcId="{8571B2D9-2E06-452E-9F0F-61121B2214E7}" destId="{AC1DAE69-D032-4D56-9471-79EF69010074}" srcOrd="1" destOrd="0" parTransId="{581A8AEE-12DE-40DA-B019-AC0F111C2E62}" sibTransId="{77CA43C5-FB3C-4AEB-B66A-19E62791937A}"/>
    <dgm:cxn modelId="{EFBAE2A4-0C94-4B0F-9CD3-451BE30E832D}" srcId="{8571B2D9-2E06-452E-9F0F-61121B2214E7}" destId="{F37FE40D-2967-43C6-A7E1-F0EEEC2FFAD0}" srcOrd="0" destOrd="0" parTransId="{7E497177-88DC-45CB-9B9A-E1F0D2027FFD}" sibTransId="{F73FA467-CC83-4D0D-AA3F-102DEAE246AA}"/>
    <dgm:cxn modelId="{DFA7FFF4-B20E-4FD6-AF2B-AC54461538E8}" type="presParOf" srcId="{AAEE3D21-B53E-41D9-904A-6B1DFCF0F1DE}" destId="{2FF77392-52E1-4553-9251-D55B70C35565}" srcOrd="0" destOrd="0" presId="urn:microsoft.com/office/officeart/2005/8/layout/vList2"/>
    <dgm:cxn modelId="{94298DB9-396A-4DE2-AF7A-E7757E64073B}" type="presParOf" srcId="{AAEE3D21-B53E-41D9-904A-6B1DFCF0F1DE}" destId="{7261D0D0-0051-4559-9CBE-B1917AF3579A}" srcOrd="1" destOrd="0" presId="urn:microsoft.com/office/officeart/2005/8/layout/vList2"/>
    <dgm:cxn modelId="{1C8B9CD4-96C8-4EB2-ADEE-65E94070D5AC}" type="presParOf" srcId="{AAEE3D21-B53E-41D9-904A-6B1DFCF0F1DE}" destId="{A108FD6E-06DF-4E41-812F-C9249E76BE6B}" srcOrd="2" destOrd="0" presId="urn:microsoft.com/office/officeart/2005/8/layout/vList2"/>
    <dgm:cxn modelId="{DE422B87-A923-46F3-9DE0-256A1B3C4BBA}" type="presParOf" srcId="{AAEE3D21-B53E-41D9-904A-6B1DFCF0F1DE}" destId="{55BCB6FC-3AF1-4CF6-93B8-6CEA9CA12176}" srcOrd="3" destOrd="0" presId="urn:microsoft.com/office/officeart/2005/8/layout/vList2"/>
    <dgm:cxn modelId="{707AE8B5-2781-460A-9696-734A945A07A8}" type="presParOf" srcId="{AAEE3D21-B53E-41D9-904A-6B1DFCF0F1DE}" destId="{A9627B93-7ED3-4572-834A-CC7674ECE53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71B2D9-2E06-452E-9F0F-61121B2214E7}" type="doc">
      <dgm:prSet loTypeId="urn:microsoft.com/office/officeart/2005/8/layout/vList2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039A8276-D9FA-44E7-9522-5F0E966F7155}">
      <dgm:prSet phldrT="[Text]" custT="1"/>
      <dgm:spPr/>
      <dgm:t>
        <a:bodyPr/>
        <a:lstStyle/>
        <a:p>
          <a:pPr algn="just"/>
          <a:r>
            <a:rPr lang="es-EC" sz="2400" dirty="0" smtClean="0"/>
            <a:t>Considerar los resultados obtenidos del modelo de simulación presentado para tomar las medidas respectivas en cuanto al uso de </a:t>
          </a:r>
          <a:r>
            <a:rPr lang="es-EC" sz="2400" dirty="0" err="1" smtClean="0"/>
            <a:t>NIIFs</a:t>
          </a:r>
          <a:r>
            <a:rPr lang="es-EC" sz="2400" dirty="0" smtClean="0"/>
            <a:t>, a la inversión de la liquidez sobrante, el aumento de los costos y gastos, la volatilidad del nivel de ventas, para de esta manera garantizar la sostenibilidad del centro, consolidar su imagen asociativa de carácter social y expandir su mercado a nivel nacional e internacional.</a:t>
          </a:r>
          <a:endParaRPr lang="es-EC" sz="2400" dirty="0"/>
        </a:p>
      </dgm:t>
    </dgm:pt>
    <dgm:pt modelId="{6BB03307-CDA9-4887-9DE1-8C44A1741626}" type="sibTrans" cxnId="{8C20B798-18F0-4AD6-9BB9-D58F9E4546E0}">
      <dgm:prSet/>
      <dgm:spPr/>
      <dgm:t>
        <a:bodyPr/>
        <a:lstStyle/>
        <a:p>
          <a:endParaRPr lang="es-EC"/>
        </a:p>
      </dgm:t>
    </dgm:pt>
    <dgm:pt modelId="{F14AA94F-B6C6-44E9-9AEF-CADA4C5E3B68}" type="parTrans" cxnId="{8C20B798-18F0-4AD6-9BB9-D58F9E4546E0}">
      <dgm:prSet/>
      <dgm:spPr/>
      <dgm:t>
        <a:bodyPr/>
        <a:lstStyle/>
        <a:p>
          <a:endParaRPr lang="es-EC"/>
        </a:p>
      </dgm:t>
    </dgm:pt>
    <dgm:pt modelId="{B180E923-8CE5-4840-B420-3E8A08E26EEC}">
      <dgm:prSet phldrT="[Text]" custT="1"/>
      <dgm:spPr/>
      <dgm:t>
        <a:bodyPr/>
        <a:lstStyle/>
        <a:p>
          <a:pPr algn="just"/>
          <a:r>
            <a:rPr lang="es-EC" sz="2400" dirty="0" smtClean="0"/>
            <a:t>Establecer metas alineadas al objetivo 4 del “Plan Toda una Vida” y trabajar dentro del marco regulatorio de la Economía Popular y Solidaria, para fortalecer este nuevo sistema económico, basado en la sostenibilidad, la participación social y un entorno solidario.</a:t>
          </a:r>
          <a:endParaRPr lang="es-EC" sz="2400" dirty="0"/>
        </a:p>
      </dgm:t>
    </dgm:pt>
    <dgm:pt modelId="{7D2BA877-CF94-4C8E-BE5C-BD8076CA79A8}" type="sibTrans" cxnId="{F283371E-1527-4559-A249-56C42342DE34}">
      <dgm:prSet/>
      <dgm:spPr/>
      <dgm:t>
        <a:bodyPr/>
        <a:lstStyle/>
        <a:p>
          <a:endParaRPr lang="es-EC"/>
        </a:p>
      </dgm:t>
    </dgm:pt>
    <dgm:pt modelId="{3E198516-F9F2-4E58-841A-0C5BA02402A9}" type="parTrans" cxnId="{F283371E-1527-4559-A249-56C42342DE34}">
      <dgm:prSet/>
      <dgm:spPr/>
      <dgm:t>
        <a:bodyPr/>
        <a:lstStyle/>
        <a:p>
          <a:endParaRPr lang="es-EC"/>
        </a:p>
      </dgm:t>
    </dgm:pt>
    <dgm:pt modelId="{25E1AC24-F8EE-40B0-8C2E-2E826F1935C7}">
      <dgm:prSet phldrT="[Text]" custT="1"/>
      <dgm:spPr/>
      <dgm:t>
        <a:bodyPr/>
        <a:lstStyle/>
        <a:p>
          <a:pPr algn="just"/>
          <a:r>
            <a:rPr lang="es-EC" sz="2400" dirty="0" smtClean="0"/>
            <a:t>Revisar sus estatutos para promulgar la participación de los artesanos, contar con políticas claras, definir los requisitos de admisión y los valores de sus cuotas; con la finalidad de contar con un marco legal en donde se encuentre claramente estipulado los derechos y los deberes de los miembros y del directorio.</a:t>
          </a:r>
          <a:endParaRPr lang="es-EC" sz="2400" dirty="0"/>
        </a:p>
      </dgm:t>
    </dgm:pt>
    <dgm:pt modelId="{FB15FF90-E070-478E-AFC8-CA88F67B253A}" type="sibTrans" cxnId="{CF2BAD96-3DFC-47C0-83A8-61274AA62007}">
      <dgm:prSet/>
      <dgm:spPr/>
      <dgm:t>
        <a:bodyPr/>
        <a:lstStyle/>
        <a:p>
          <a:endParaRPr lang="es-EC"/>
        </a:p>
      </dgm:t>
    </dgm:pt>
    <dgm:pt modelId="{3A0DE493-71AE-424B-B713-F58A041434B3}" type="parTrans" cxnId="{CF2BAD96-3DFC-47C0-83A8-61274AA62007}">
      <dgm:prSet/>
      <dgm:spPr/>
      <dgm:t>
        <a:bodyPr/>
        <a:lstStyle/>
        <a:p>
          <a:endParaRPr lang="es-EC"/>
        </a:p>
      </dgm:t>
    </dgm:pt>
    <dgm:pt modelId="{3213A3C7-3E2C-491F-8093-05CF391341B5}" type="pres">
      <dgm:prSet presAssocID="{8571B2D9-2E06-452E-9F0F-61121B2214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679E936-F933-47E5-9FD3-1B49316E9BFA}" type="pres">
      <dgm:prSet presAssocID="{25E1AC24-F8EE-40B0-8C2E-2E826F1935C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5925756-15C8-4087-9E78-CD2A1094F900}" type="pres">
      <dgm:prSet presAssocID="{FB15FF90-E070-478E-AFC8-CA88F67B253A}" presName="spacer" presStyleCnt="0"/>
      <dgm:spPr/>
      <dgm:t>
        <a:bodyPr/>
        <a:lstStyle/>
        <a:p>
          <a:endParaRPr lang="es-EC"/>
        </a:p>
      </dgm:t>
    </dgm:pt>
    <dgm:pt modelId="{427B7302-8340-477B-A86E-4C823F4B02FD}" type="pres">
      <dgm:prSet presAssocID="{B180E923-8CE5-4840-B420-3E8A08E26EEC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26E33CD-CCD2-4D2A-B130-6E7BD9276210}" type="pres">
      <dgm:prSet presAssocID="{7D2BA877-CF94-4C8E-BE5C-BD8076CA79A8}" presName="spacer" presStyleCnt="0"/>
      <dgm:spPr/>
      <dgm:t>
        <a:bodyPr/>
        <a:lstStyle/>
        <a:p>
          <a:endParaRPr lang="es-EC"/>
        </a:p>
      </dgm:t>
    </dgm:pt>
    <dgm:pt modelId="{E0E32E75-05C7-474D-A30F-C80F73FF98E1}" type="pres">
      <dgm:prSet presAssocID="{039A8276-D9FA-44E7-9522-5F0E966F715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CF2BAD96-3DFC-47C0-83A8-61274AA62007}" srcId="{8571B2D9-2E06-452E-9F0F-61121B2214E7}" destId="{25E1AC24-F8EE-40B0-8C2E-2E826F1935C7}" srcOrd="0" destOrd="0" parTransId="{3A0DE493-71AE-424B-B713-F58A041434B3}" sibTransId="{FB15FF90-E070-478E-AFC8-CA88F67B253A}"/>
    <dgm:cxn modelId="{57D576B0-AE8C-4DDE-BA45-5582CEC2EDB6}" type="presOf" srcId="{039A8276-D9FA-44E7-9522-5F0E966F7155}" destId="{E0E32E75-05C7-474D-A30F-C80F73FF98E1}" srcOrd="0" destOrd="0" presId="urn:microsoft.com/office/officeart/2005/8/layout/vList2"/>
    <dgm:cxn modelId="{F283371E-1527-4559-A249-56C42342DE34}" srcId="{8571B2D9-2E06-452E-9F0F-61121B2214E7}" destId="{B180E923-8CE5-4840-B420-3E8A08E26EEC}" srcOrd="1" destOrd="0" parTransId="{3E198516-F9F2-4E58-841A-0C5BA02402A9}" sibTransId="{7D2BA877-CF94-4C8E-BE5C-BD8076CA79A8}"/>
    <dgm:cxn modelId="{51F6DC4B-68EA-4426-94E7-1501B2295C41}" type="presOf" srcId="{25E1AC24-F8EE-40B0-8C2E-2E826F1935C7}" destId="{1679E936-F933-47E5-9FD3-1B49316E9BFA}" srcOrd="0" destOrd="0" presId="urn:microsoft.com/office/officeart/2005/8/layout/vList2"/>
    <dgm:cxn modelId="{64E93746-6344-465E-AC76-D8E1238E9EA7}" type="presOf" srcId="{B180E923-8CE5-4840-B420-3E8A08E26EEC}" destId="{427B7302-8340-477B-A86E-4C823F4B02FD}" srcOrd="0" destOrd="0" presId="urn:microsoft.com/office/officeart/2005/8/layout/vList2"/>
    <dgm:cxn modelId="{8C20B798-18F0-4AD6-9BB9-D58F9E4546E0}" srcId="{8571B2D9-2E06-452E-9F0F-61121B2214E7}" destId="{039A8276-D9FA-44E7-9522-5F0E966F7155}" srcOrd="2" destOrd="0" parTransId="{F14AA94F-B6C6-44E9-9AEF-CADA4C5E3B68}" sibTransId="{6BB03307-CDA9-4887-9DE1-8C44A1741626}"/>
    <dgm:cxn modelId="{D92E6040-9670-4FFB-B32E-FB8309C2B3E1}" type="presOf" srcId="{8571B2D9-2E06-452E-9F0F-61121B2214E7}" destId="{3213A3C7-3E2C-491F-8093-05CF391341B5}" srcOrd="0" destOrd="0" presId="urn:microsoft.com/office/officeart/2005/8/layout/vList2"/>
    <dgm:cxn modelId="{88887BC5-2455-4CA6-B263-706F0A1D38AD}" type="presParOf" srcId="{3213A3C7-3E2C-491F-8093-05CF391341B5}" destId="{1679E936-F933-47E5-9FD3-1B49316E9BFA}" srcOrd="0" destOrd="0" presId="urn:microsoft.com/office/officeart/2005/8/layout/vList2"/>
    <dgm:cxn modelId="{7891D9F0-1E4E-4AE9-A182-D89E3C7BA1F4}" type="presParOf" srcId="{3213A3C7-3E2C-491F-8093-05CF391341B5}" destId="{55925756-15C8-4087-9E78-CD2A1094F900}" srcOrd="1" destOrd="0" presId="urn:microsoft.com/office/officeart/2005/8/layout/vList2"/>
    <dgm:cxn modelId="{1EC6609B-11B8-4BF0-9C87-0FBAB28A8F5D}" type="presParOf" srcId="{3213A3C7-3E2C-491F-8093-05CF391341B5}" destId="{427B7302-8340-477B-A86E-4C823F4B02FD}" srcOrd="2" destOrd="0" presId="urn:microsoft.com/office/officeart/2005/8/layout/vList2"/>
    <dgm:cxn modelId="{CAD0BCDA-5451-4D22-98B9-9F852FE59025}" type="presParOf" srcId="{3213A3C7-3E2C-491F-8093-05CF391341B5}" destId="{526E33CD-CCD2-4D2A-B130-6E7BD9276210}" srcOrd="3" destOrd="0" presId="urn:microsoft.com/office/officeart/2005/8/layout/vList2"/>
    <dgm:cxn modelId="{024B909B-FB6A-4A55-AE48-361223F967CD}" type="presParOf" srcId="{3213A3C7-3E2C-491F-8093-05CF391341B5}" destId="{E0E32E75-05C7-474D-A30F-C80F73FF98E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image" Target="../media/image19.emf"/><Relationship Id="rId4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864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3245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39643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891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82799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988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6828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5421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05090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97250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6634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099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16755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94201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8720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23794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59312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3EE0-4E9F-4EC1-8EC9-DA94A914883F}" type="datetimeFigureOut">
              <a:rPr lang="es-EC" smtClean="0"/>
              <a:t>22/10/2018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BC0C-F192-4697-9719-441822702CCD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2357872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  <p:sldLayoutId id="2147483988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package" Target="../embeddings/Documento_de_Microsoft_Word1.docx"/><Relationship Id="rId7" Type="http://schemas.openxmlformats.org/officeDocument/2006/relationships/package" Target="../embeddings/Documento_de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11" Type="http://schemas.openxmlformats.org/officeDocument/2006/relationships/chart" Target="../charts/chart16.xml"/><Relationship Id="rId5" Type="http://schemas.openxmlformats.org/officeDocument/2006/relationships/package" Target="../embeddings/Documento_de_Microsoft_Word2.docx"/><Relationship Id="rId10" Type="http://schemas.openxmlformats.org/officeDocument/2006/relationships/image" Target="../media/image22.emf"/><Relationship Id="rId4" Type="http://schemas.openxmlformats.org/officeDocument/2006/relationships/image" Target="../media/image19.emf"/><Relationship Id="rId9" Type="http://schemas.openxmlformats.org/officeDocument/2006/relationships/package" Target="../embeddings/Documento_de_Microsoft_Word4.doc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3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8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Word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3498" y="1659646"/>
            <a:ext cx="8594501" cy="2049469"/>
          </a:xfrm>
        </p:spPr>
        <p:txBody>
          <a:bodyPr>
            <a:normAutofit/>
          </a:bodyPr>
          <a:lstStyle/>
          <a:p>
            <a:pPr algn="ctr"/>
            <a:r>
              <a:rPr lang="es-EC" sz="2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DEPARTAMENTO DE CIENCIAS ECONÓMICAS, ADMINISTRATIVAS Y DE COMERCIO.</a:t>
            </a:r>
            <a:br>
              <a:rPr lang="es-EC" sz="2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</a:br>
            <a:r>
              <a:rPr lang="es-EC" sz="2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CARRERA DE INGENIERÍA EN FINANZAS Y AUDITORÍA.</a:t>
            </a:r>
            <a:r>
              <a:rPr lang="es-EC" sz="3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/>
            </a:r>
            <a:br>
              <a:rPr lang="es-EC" sz="3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</a:br>
            <a:r>
              <a:rPr lang="es-EC" sz="2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/>
            </a:r>
            <a:br>
              <a:rPr lang="es-EC" sz="2200" b="1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</a:br>
            <a:r>
              <a:rPr lang="es-EC" sz="2700" b="1" i="1" u="sng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trabajo</a:t>
            </a:r>
            <a:r>
              <a:rPr lang="es-EC" sz="2700" b="1" i="1" u="sng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 </a:t>
            </a:r>
            <a:r>
              <a:rPr lang="es-EC" sz="2700" b="1" i="1" u="sng" dirty="0" smtClean="0">
                <a:solidFill>
                  <a:schemeClr val="tx1">
                    <a:lumMod val="85000"/>
                  </a:schemeClr>
                </a:solidFill>
                <a:latin typeface="+mn-lt"/>
              </a:rPr>
              <a:t>DE INVESTIGACIÓN</a:t>
            </a:r>
            <a:endParaRPr lang="es-EC" sz="2700" b="1" i="1" u="sng" dirty="0">
              <a:solidFill>
                <a:schemeClr val="tx1">
                  <a:lumMod val="85000"/>
                </a:schemeClr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1594" y="3843286"/>
            <a:ext cx="8594502" cy="2467363"/>
          </a:xfrm>
        </p:spPr>
        <p:txBody>
          <a:bodyPr>
            <a:noAutofit/>
          </a:bodyPr>
          <a:lstStyle/>
          <a:p>
            <a:pPr algn="ctr"/>
            <a:r>
              <a:rPr lang="es-EC" sz="2400" b="1" dirty="0" smtClean="0">
                <a:solidFill>
                  <a:schemeClr val="tx1">
                    <a:lumMod val="85000"/>
                  </a:schemeClr>
                </a:solidFill>
              </a:rPr>
              <a:t>TEMA: </a:t>
            </a:r>
            <a:r>
              <a:rPr lang="es-EC" sz="2400" b="1" dirty="0">
                <a:solidFill>
                  <a:schemeClr val="tx1">
                    <a:lumMod val="85000"/>
                  </a:schemeClr>
                </a:solidFill>
              </a:rPr>
              <a:t>SOSTENIBILIDAD DEL CENTRO DE ARTESANOS HUAMBALÓ y LA CONTRIBUCIÓN ECONOMICO-SOCIAL EN SU </a:t>
            </a:r>
            <a:r>
              <a:rPr lang="es-EC" sz="2400" b="1" dirty="0" smtClean="0">
                <a:solidFill>
                  <a:schemeClr val="tx1">
                    <a:lumMod val="85000"/>
                  </a:schemeClr>
                </a:solidFill>
              </a:rPr>
              <a:t>PARROQUIA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C" sz="2400" dirty="0" smtClean="0">
                <a:solidFill>
                  <a:schemeClr val="tx1">
                    <a:lumMod val="85000"/>
                  </a:schemeClr>
                </a:solidFill>
              </a:rPr>
              <a:t>CRISTIAN FREIRE VÁSQUEZ</a:t>
            </a:r>
          </a:p>
          <a:p>
            <a:pPr algn="r"/>
            <a:r>
              <a:rPr lang="es-EC" sz="2400" dirty="0" smtClean="0">
                <a:solidFill>
                  <a:schemeClr val="tx1">
                    <a:lumMod val="85000"/>
                  </a:schemeClr>
                </a:solidFill>
              </a:rPr>
              <a:t>Sangolquí, AGOSTO 2018</a:t>
            </a:r>
            <a:endParaRPr lang="es-EC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035" y="357829"/>
            <a:ext cx="7751619" cy="120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1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655" y="0"/>
            <a:ext cx="8873695" cy="1478570"/>
          </a:xfrm>
        </p:spPr>
        <p:txBody>
          <a:bodyPr>
            <a:normAutofit/>
          </a:bodyPr>
          <a:lstStyle/>
          <a:p>
            <a:r>
              <a:rPr lang="es-EC" sz="2800" dirty="0" smtClean="0"/>
              <a:t>Lugares de comercialización y trabajadores</a:t>
            </a:r>
            <a:r>
              <a:rPr lang="es-EC" sz="3200" dirty="0" smtClean="0"/>
              <a:t> </a:t>
            </a:r>
            <a:endParaRPr lang="es-EC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30255" y="1063018"/>
            <a:ext cx="1980482" cy="5317372"/>
          </a:xfrm>
        </p:spPr>
        <p:txBody>
          <a:bodyPr>
            <a:normAutofit/>
          </a:bodyPr>
          <a:lstStyle/>
          <a:p>
            <a:r>
              <a:rPr lang="es-EC" sz="19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88</a:t>
            </a:r>
            <a:r>
              <a:rPr lang="es-EC" sz="19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% género masculino y 12% género femenino.</a:t>
            </a:r>
          </a:p>
          <a:p>
            <a:r>
              <a:rPr lang="es-EC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Las personas naturales obligadas a llevar contabilidad tiene apenas </a:t>
            </a:r>
            <a:r>
              <a:rPr lang="es-EC" sz="19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16% del total de </a:t>
            </a:r>
            <a:r>
              <a:rPr lang="es-EC" sz="19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empleados.</a:t>
            </a:r>
            <a:r>
              <a:rPr lang="es-EC" sz="1900" dirty="0" smtClean="0">
                <a:solidFill>
                  <a:schemeClr val="bg1"/>
                </a:solidFill>
              </a:rPr>
              <a:t>.</a:t>
            </a:r>
            <a:endParaRPr lang="es-EC" sz="1900" dirty="0">
              <a:solidFill>
                <a:schemeClr val="bg1"/>
              </a:solidFill>
            </a:endParaRPr>
          </a:p>
          <a:p>
            <a:endParaRPr lang="es-EC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60644139"/>
              </p:ext>
            </p:extLst>
          </p:nvPr>
        </p:nvGraphicFramePr>
        <p:xfrm>
          <a:off x="714380" y="1063015"/>
          <a:ext cx="4433772" cy="2744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989078603"/>
              </p:ext>
            </p:extLst>
          </p:nvPr>
        </p:nvGraphicFramePr>
        <p:xfrm>
          <a:off x="5148151" y="1000412"/>
          <a:ext cx="4441199" cy="2806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2213918640"/>
              </p:ext>
            </p:extLst>
          </p:nvPr>
        </p:nvGraphicFramePr>
        <p:xfrm>
          <a:off x="714380" y="3827615"/>
          <a:ext cx="4433771" cy="264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3937369052"/>
              </p:ext>
            </p:extLst>
          </p:nvPr>
        </p:nvGraphicFramePr>
        <p:xfrm>
          <a:off x="5148151" y="3827616"/>
          <a:ext cx="4582103" cy="2649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284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4" grpId="0">
        <p:bldAsOne/>
      </p:bldGraphic>
      <p:bldGraphic spid="16" grpId="0">
        <p:bldAsOne/>
      </p:bldGraphic>
      <p:bldGraphic spid="1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814" y="0"/>
            <a:ext cx="9905998" cy="1478570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154539610"/>
              </p:ext>
            </p:extLst>
          </p:nvPr>
        </p:nvGraphicFramePr>
        <p:xfrm>
          <a:off x="816218" y="901359"/>
          <a:ext cx="5162550" cy="407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041495875"/>
              </p:ext>
            </p:extLst>
          </p:nvPr>
        </p:nvGraphicFramePr>
        <p:xfrm>
          <a:off x="5729290" y="901359"/>
          <a:ext cx="5334000" cy="4078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9411" y="5096493"/>
            <a:ext cx="9514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19% s</a:t>
            </a:r>
            <a:r>
              <a:rPr lang="es-EC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ueldo fijo</a:t>
            </a:r>
            <a:endParaRPr lang="es-EC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2% f</a:t>
            </a:r>
            <a:r>
              <a:rPr lang="es-EC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amiliares </a:t>
            </a:r>
            <a:r>
              <a:rPr lang="es-EC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que perciben sueldo sin </a:t>
            </a:r>
            <a:r>
              <a:rPr lang="es-EC" sz="24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trabajar</a:t>
            </a:r>
            <a:endParaRPr lang="es-EC" sz="24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EC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1% f</a:t>
            </a:r>
            <a:r>
              <a:rPr lang="es-EC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amiliares </a:t>
            </a:r>
            <a:r>
              <a:rPr lang="es-EC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que perciben un sueldo ocasional sin </a:t>
            </a:r>
            <a:r>
              <a:rPr lang="es-EC" sz="2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trabajar</a:t>
            </a:r>
            <a:r>
              <a:rPr lang="es-EC" sz="2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538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688" y="325052"/>
            <a:ext cx="9905998" cy="1478570"/>
          </a:xfrm>
        </p:spPr>
        <p:txBody>
          <a:bodyPr/>
          <a:lstStyle/>
          <a:p>
            <a:endParaRPr lang="es-EC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557641573"/>
              </p:ext>
            </p:extLst>
          </p:nvPr>
        </p:nvGraphicFramePr>
        <p:xfrm>
          <a:off x="813739" y="868663"/>
          <a:ext cx="5143500" cy="3607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645171266"/>
              </p:ext>
            </p:extLst>
          </p:nvPr>
        </p:nvGraphicFramePr>
        <p:xfrm>
          <a:off x="5905186" y="868663"/>
          <a:ext cx="5143500" cy="3607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9411" y="4844716"/>
            <a:ext cx="974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27% de los familiares están afiliados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1% familiares </a:t>
            </a:r>
            <a:r>
              <a:rPr lang="es-EC" sz="28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de la </a:t>
            </a:r>
            <a:r>
              <a:rPr lang="es-EC" sz="2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tercera</a:t>
            </a:r>
            <a:endParaRPr lang="es-EC" sz="28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21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899" y="1041908"/>
            <a:ext cx="4161512" cy="4123649"/>
          </a:xfrm>
        </p:spPr>
        <p:txBody>
          <a:bodyPr>
            <a:noAutofit/>
          </a:bodyPr>
          <a:lstStyle/>
          <a:p>
            <a:pPr algn="ctr"/>
            <a:endParaRPr lang="es-EC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es-EC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endParaRPr lang="es-EC" sz="20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es-EC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La instrucción de tecnología, 3er nivel o mayor representa apenas el 7%</a:t>
            </a:r>
            <a:endParaRPr lang="es-EC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919549022"/>
              </p:ext>
            </p:extLst>
          </p:nvPr>
        </p:nvGraphicFramePr>
        <p:xfrm>
          <a:off x="1141413" y="618518"/>
          <a:ext cx="5438775" cy="3954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47537" y="4908884"/>
            <a:ext cx="981776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000" dirty="0"/>
              <a:t>Beneficios que le gustaría recibir del </a:t>
            </a:r>
            <a:r>
              <a:rPr lang="es-EC" sz="2000" dirty="0" smtClean="0"/>
              <a:t>CENARHU</a:t>
            </a:r>
            <a:endParaRPr lang="es-EC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32</a:t>
            </a:r>
            <a:r>
              <a:rPr lang="es-EC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% </a:t>
            </a:r>
            <a:r>
              <a:rPr lang="es-EC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han </a:t>
            </a:r>
            <a:r>
              <a:rPr lang="es-EC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estado en una asociación </a:t>
            </a:r>
            <a:r>
              <a:rPr lang="es-EC" sz="20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anteriormente.</a:t>
            </a:r>
            <a:endParaRPr lang="es-EC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90</a:t>
            </a:r>
            <a:r>
              <a:rPr lang="es-EC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% </a:t>
            </a:r>
            <a:r>
              <a:rPr lang="es-EC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 </a:t>
            </a:r>
            <a:r>
              <a:rPr lang="es-EC" sz="2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han formado parte del </a:t>
            </a:r>
            <a:r>
              <a:rPr lang="es-EC" sz="20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CENARHU.</a:t>
            </a:r>
            <a:endParaRPr lang="es-EC" sz="20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68</a:t>
            </a:r>
            <a:r>
              <a:rPr lang="es-EC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% </a:t>
            </a:r>
            <a:r>
              <a:rPr lang="es-EC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no </a:t>
            </a:r>
            <a:r>
              <a:rPr lang="es-EC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han estado en una asociación </a:t>
            </a:r>
            <a:r>
              <a:rPr lang="es-EC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anteriormente y </a:t>
            </a:r>
            <a:r>
              <a:rPr lang="es-EC" sz="20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no </a:t>
            </a:r>
            <a:r>
              <a:rPr lang="es-EC" sz="20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conocen acerca de los beneficios de la asociatividad.</a:t>
            </a:r>
            <a:endParaRPr lang="es-EC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4621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498" y="306791"/>
            <a:ext cx="9927102" cy="399792"/>
          </a:xfrm>
        </p:spPr>
        <p:txBody>
          <a:bodyPr>
            <a:normAutofit/>
          </a:bodyPr>
          <a:lstStyle/>
          <a:p>
            <a:r>
              <a:rPr lang="es-EC" sz="2000" dirty="0" smtClean="0"/>
              <a:t>Segunda parte de la encuesta</a:t>
            </a:r>
            <a:endParaRPr lang="es-EC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089159"/>
              </p:ext>
            </p:extLst>
          </p:nvPr>
        </p:nvGraphicFramePr>
        <p:xfrm>
          <a:off x="1350497" y="706583"/>
          <a:ext cx="9927101" cy="5516037"/>
        </p:xfrm>
        <a:graphic>
          <a:graphicData uri="http://schemas.openxmlformats.org/drawingml/2006/table">
            <a:tbl>
              <a:tblPr firstRow="1"/>
              <a:tblGrid>
                <a:gridCol w="5792478"/>
                <a:gridCol w="1004884"/>
                <a:gridCol w="1031328"/>
                <a:gridCol w="885883"/>
                <a:gridCol w="1212528"/>
              </a:tblGrid>
              <a:tr h="8003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Media de escala si el elemento se ha suprimido</a:t>
                      </a:r>
                      <a:endParaRPr lang="es-EC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Varianza de escala si el elemento se ha suprimido</a:t>
                      </a:r>
                      <a:endParaRPr lang="es-EC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Correlación total de elementos corregida</a:t>
                      </a:r>
                      <a:endParaRPr lang="es-EC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Alfa de </a:t>
                      </a:r>
                      <a:r>
                        <a:rPr lang="es-EC" sz="1100" b="1" dirty="0" err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Cronbach</a:t>
                      </a:r>
                      <a:r>
                        <a:rPr lang="es-EC" sz="1100" b="1" dirty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si el elemento se ha </a:t>
                      </a:r>
                      <a:r>
                        <a:rPr lang="es-EC" sz="1100" b="1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suprimido</a:t>
                      </a:r>
                    </a:p>
                    <a:p>
                      <a:pPr marR="381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Alfa 8.48</a:t>
                      </a:r>
                      <a:endParaRPr lang="es-EC" sz="1100" dirty="0"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ha contribuido en el crecimiento de la producción de muebles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64,46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148,014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,554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525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términos generales  la gestión del CENARHU en la parroquia ha sido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64,52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147,946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,528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2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feria del mueble del CENARHU ha beneficiado a los comerciantes de muebles de la parroquia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143,560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,555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,835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Las capacitaciones del CENARHU han traído mejoras en la parroquia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65,27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142,323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,549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Una asociación tiene mayor beneficio frente a un solo comerciante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64,84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145,482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,417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,843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5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ha promovido la llegada de tecnología a la parroquia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66,06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140,747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3192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atrae a turistas a la parroquia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148,223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,521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términos generales la calidad de los muebles que comercializa el CENARHU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149,927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,527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debería difundir más detalles sobre su gestión a la comunidad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64,78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151,659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,278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,850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5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gestión del CENARHU ha traído la intervención del gobierno en la parroquia.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65,99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143,028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,489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gestión del CENARHU ha impedido la migración de los pobladores de Huambaló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65,35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144,327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,453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,841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ha fomentado el cuidado al medio ambiente.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66,57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140,386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,513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,837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5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ha promovido el cuidado de maderas en peligro de perderse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66,85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144,407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,414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,843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762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 términos generales las ganancias de la venta de muebles se queda en la misma parroquia</a:t>
                      </a:r>
                      <a:endParaRPr lang="es-EC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64,24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152,393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,389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,844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4999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CENARHU ha ayudado a eliminar del ciclo de ventas a los intermediarios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65,77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145,566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,400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,844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5257">
                <a:tc>
                  <a:txBody>
                    <a:bodyPr/>
                    <a:lstStyle/>
                    <a:p>
                      <a:pPr marR="38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Qué tan beneficioso sería para su negocio afiliarse al CENARHU</a:t>
                      </a:r>
                      <a:endParaRPr lang="es-EC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64,98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138,048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,539</a:t>
                      </a:r>
                      <a:endParaRPr lang="es-EC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,836</a:t>
                      </a:r>
                      <a:endParaRPr lang="es-EC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806" marR="4780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Flowchart: Connector 6"/>
          <p:cNvSpPr/>
          <p:nvPr/>
        </p:nvSpPr>
        <p:spPr>
          <a:xfrm>
            <a:off x="10732077" y="1275263"/>
            <a:ext cx="363682" cy="342900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owchart: Connector 7"/>
          <p:cNvSpPr/>
          <p:nvPr/>
        </p:nvSpPr>
        <p:spPr>
          <a:xfrm>
            <a:off x="10892797" y="3739182"/>
            <a:ext cx="363682" cy="342900"/>
          </a:xfrm>
          <a:prstGeom prst="flowChart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576698"/>
              </p:ext>
            </p:extLst>
          </p:nvPr>
        </p:nvGraphicFramePr>
        <p:xfrm>
          <a:off x="1014779" y="1522680"/>
          <a:ext cx="307758" cy="4615140"/>
        </p:xfrm>
        <a:graphic>
          <a:graphicData uri="http://schemas.openxmlformats.org/drawingml/2006/table">
            <a:tbl>
              <a:tblPr/>
              <a:tblGrid>
                <a:gridCol w="307758"/>
              </a:tblGrid>
              <a:tr h="225909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2716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25.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1317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26.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673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27.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28.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29.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03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30.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669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31.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32.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33.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1159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34.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35.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36.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81580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37.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94">
                <a:tc>
                  <a:txBody>
                    <a:bodyPr/>
                    <a:lstStyle/>
                    <a:p>
                      <a:pPr algn="r" fontAlgn="b"/>
                      <a:r>
                        <a:rPr lang="es-EC" sz="1100" b="0" i="0" u="none" strike="noStrike" dirty="0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38.</a:t>
                      </a:r>
                      <a:endParaRPr lang="es-EC" sz="1100" b="0" i="0" u="none" strike="noStrike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78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607610"/>
          </a:xfrm>
        </p:spPr>
        <p:txBody>
          <a:bodyPr/>
          <a:lstStyle/>
          <a:p>
            <a:r>
              <a:rPr lang="es-EC" sz="2000" dirty="0" smtClean="0"/>
              <a:t>Datos estadísticos</a:t>
            </a:r>
            <a:endParaRPr lang="es-EC" sz="2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9544338"/>
              </p:ext>
            </p:extLst>
          </p:nvPr>
        </p:nvGraphicFramePr>
        <p:xfrm>
          <a:off x="899074" y="1220507"/>
          <a:ext cx="10363204" cy="1663500"/>
        </p:xfrm>
        <a:graphic>
          <a:graphicData uri="http://schemas.openxmlformats.org/drawingml/2006/table">
            <a:tbl>
              <a:tblPr firstRow="1"/>
              <a:tblGrid>
                <a:gridCol w="1072412"/>
                <a:gridCol w="593250"/>
                <a:gridCol w="493683"/>
                <a:gridCol w="593250"/>
                <a:gridCol w="593250"/>
                <a:gridCol w="593250"/>
                <a:gridCol w="593250"/>
                <a:gridCol w="593250"/>
                <a:gridCol w="491609"/>
                <a:gridCol w="593250"/>
                <a:gridCol w="593250"/>
                <a:gridCol w="593250"/>
                <a:gridCol w="593250"/>
                <a:gridCol w="593250"/>
                <a:gridCol w="593250"/>
                <a:gridCol w="593250"/>
                <a:gridCol w="593250"/>
              </a:tblGrid>
              <a:tr h="4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Preguntas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5.06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4.83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4.74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3.54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4.17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2.96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2.68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5.28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3.75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4.54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Mediana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58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Moda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Flowchart: Connector 6"/>
          <p:cNvSpPr/>
          <p:nvPr/>
        </p:nvSpPr>
        <p:spPr>
          <a:xfrm>
            <a:off x="2219996" y="1990883"/>
            <a:ext cx="363682" cy="342900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lowchart: Connector 6"/>
          <p:cNvSpPr/>
          <p:nvPr/>
        </p:nvSpPr>
        <p:spPr>
          <a:xfrm>
            <a:off x="2836035" y="2001457"/>
            <a:ext cx="363682" cy="342900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lowchart: Connector 6"/>
          <p:cNvSpPr/>
          <p:nvPr/>
        </p:nvSpPr>
        <p:spPr>
          <a:xfrm>
            <a:off x="5717206" y="2005426"/>
            <a:ext cx="363682" cy="342900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lowchart: Connector 6"/>
          <p:cNvSpPr/>
          <p:nvPr/>
        </p:nvSpPr>
        <p:spPr>
          <a:xfrm>
            <a:off x="6227008" y="2001457"/>
            <a:ext cx="363682" cy="342900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lowchart: Connector 6"/>
          <p:cNvSpPr/>
          <p:nvPr/>
        </p:nvSpPr>
        <p:spPr>
          <a:xfrm>
            <a:off x="9732672" y="1990883"/>
            <a:ext cx="363682" cy="342900"/>
          </a:xfrm>
          <a:prstGeom prst="flowChartConnector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138861" y="3096601"/>
            <a:ext cx="2821100" cy="1531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Flowchart: Connector 6"/>
          <p:cNvSpPr/>
          <p:nvPr/>
        </p:nvSpPr>
        <p:spPr>
          <a:xfrm>
            <a:off x="3297422" y="1990883"/>
            <a:ext cx="363682" cy="342900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1" name="Flowchart: Connector 6"/>
          <p:cNvSpPr/>
          <p:nvPr/>
        </p:nvSpPr>
        <p:spPr>
          <a:xfrm>
            <a:off x="3900304" y="2001457"/>
            <a:ext cx="363682" cy="342900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2" name="Flowchart: Connector 6"/>
          <p:cNvSpPr/>
          <p:nvPr/>
        </p:nvSpPr>
        <p:spPr>
          <a:xfrm>
            <a:off x="4505938" y="2006982"/>
            <a:ext cx="363682" cy="342900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Flowchart: Connector 6"/>
          <p:cNvSpPr/>
          <p:nvPr/>
        </p:nvSpPr>
        <p:spPr>
          <a:xfrm>
            <a:off x="6738717" y="1990883"/>
            <a:ext cx="363682" cy="342900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Flowchart: Connector 6"/>
          <p:cNvSpPr/>
          <p:nvPr/>
        </p:nvSpPr>
        <p:spPr>
          <a:xfrm>
            <a:off x="7927001" y="1990883"/>
            <a:ext cx="363682" cy="342900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Flowchart: Connector 6"/>
          <p:cNvSpPr/>
          <p:nvPr/>
        </p:nvSpPr>
        <p:spPr>
          <a:xfrm>
            <a:off x="10898596" y="2001457"/>
            <a:ext cx="363682" cy="342900"/>
          </a:xfrm>
          <a:prstGeom prst="flowChartConnector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64" y="4627869"/>
            <a:ext cx="3306259" cy="165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164" y="3096600"/>
            <a:ext cx="3306259" cy="153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860" y="4627869"/>
            <a:ext cx="2821101" cy="165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Flowchart: Connector 6"/>
          <p:cNvSpPr/>
          <p:nvPr/>
        </p:nvSpPr>
        <p:spPr>
          <a:xfrm>
            <a:off x="5079995" y="2001457"/>
            <a:ext cx="363682" cy="342900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owchart: Connector 6"/>
          <p:cNvSpPr/>
          <p:nvPr/>
        </p:nvSpPr>
        <p:spPr>
          <a:xfrm>
            <a:off x="7370335" y="2006836"/>
            <a:ext cx="363682" cy="342900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Flowchart: Connector 6"/>
          <p:cNvSpPr/>
          <p:nvPr/>
        </p:nvSpPr>
        <p:spPr>
          <a:xfrm>
            <a:off x="10315634" y="1990883"/>
            <a:ext cx="363682" cy="342900"/>
          </a:xfrm>
          <a:prstGeom prst="flowChartConnector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44" y="3096600"/>
            <a:ext cx="3341840" cy="1531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Flowchart: Connector 6"/>
          <p:cNvSpPr/>
          <p:nvPr/>
        </p:nvSpPr>
        <p:spPr>
          <a:xfrm>
            <a:off x="8526824" y="2001457"/>
            <a:ext cx="363682" cy="3429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9" name="Flowchart: Connector 6"/>
          <p:cNvSpPr/>
          <p:nvPr/>
        </p:nvSpPr>
        <p:spPr>
          <a:xfrm>
            <a:off x="9115285" y="2001457"/>
            <a:ext cx="363682" cy="342900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844" y="4627869"/>
            <a:ext cx="3341839" cy="16590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08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93515"/>
            <a:ext cx="9905998" cy="450428"/>
          </a:xfrm>
        </p:spPr>
        <p:txBody>
          <a:bodyPr>
            <a:normAutofit/>
          </a:bodyPr>
          <a:lstStyle/>
          <a:p>
            <a:pPr algn="ctr"/>
            <a:r>
              <a:rPr lang="es-EC" sz="1800" b="1" dirty="0"/>
              <a:t>Contribución del CENARHU considerando el objetivo 4 del Plan Toda Una </a:t>
            </a:r>
            <a:r>
              <a:rPr lang="es-EC" sz="1800" b="1" dirty="0" smtClean="0"/>
              <a:t>Vida</a:t>
            </a:r>
            <a:endParaRPr lang="es-EC" sz="18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3317627"/>
              </p:ext>
            </p:extLst>
          </p:nvPr>
        </p:nvGraphicFramePr>
        <p:xfrm>
          <a:off x="1141413" y="733426"/>
          <a:ext cx="9906000" cy="170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7383191"/>
              </p:ext>
            </p:extLst>
          </p:nvPr>
        </p:nvGraphicFramePr>
        <p:xfrm>
          <a:off x="1141413" y="2601197"/>
          <a:ext cx="9906000" cy="1790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458770"/>
              </p:ext>
            </p:extLst>
          </p:nvPr>
        </p:nvGraphicFramePr>
        <p:xfrm>
          <a:off x="1643688" y="4559120"/>
          <a:ext cx="9906000" cy="18416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2633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45031"/>
            <a:ext cx="9905998" cy="424671"/>
          </a:xfrm>
        </p:spPr>
        <p:txBody>
          <a:bodyPr>
            <a:normAutofit fontScale="90000"/>
          </a:bodyPr>
          <a:lstStyle/>
          <a:p>
            <a:endParaRPr lang="es-EC" dirty="0"/>
          </a:p>
        </p:txBody>
      </p:sp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140938"/>
              </p:ext>
            </p:extLst>
          </p:nvPr>
        </p:nvGraphicFramePr>
        <p:xfrm>
          <a:off x="1141412" y="669702"/>
          <a:ext cx="9906000" cy="221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4226696"/>
              </p:ext>
            </p:extLst>
          </p:nvPr>
        </p:nvGraphicFramePr>
        <p:xfrm>
          <a:off x="1141411" y="3593204"/>
          <a:ext cx="9906000" cy="224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350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51093"/>
            <a:ext cx="10364451" cy="450430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Análisis financiero</a:t>
            </a:r>
            <a:endParaRPr lang="es-EC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002751091"/>
              </p:ext>
            </p:extLst>
          </p:nvPr>
        </p:nvGraphicFramePr>
        <p:xfrm>
          <a:off x="698498" y="1142590"/>
          <a:ext cx="10184149" cy="467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274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3601"/>
            <a:ext cx="9905998" cy="1478570"/>
          </a:xfrm>
        </p:spPr>
        <p:txBody>
          <a:bodyPr/>
          <a:lstStyle/>
          <a:p>
            <a:endParaRPr lang="es-EC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838460559"/>
              </p:ext>
            </p:extLst>
          </p:nvPr>
        </p:nvGraphicFramePr>
        <p:xfrm>
          <a:off x="1133157" y="1012416"/>
          <a:ext cx="4961255" cy="4188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6094800"/>
              </p:ext>
            </p:extLst>
          </p:nvPr>
        </p:nvGraphicFramePr>
        <p:xfrm>
          <a:off x="6094412" y="1026876"/>
          <a:ext cx="4754880" cy="4173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538454" y="5486401"/>
            <a:ext cx="91119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Las cuentas por cobrar que se han reducido en un 21% y de los inventarios que también lo han hecho en un 31%.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030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56" y="412454"/>
            <a:ext cx="5652655" cy="6014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1" y="412453"/>
            <a:ext cx="5427458" cy="601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38214"/>
            <a:ext cx="10364451" cy="463308"/>
          </a:xfrm>
        </p:spPr>
        <p:txBody>
          <a:bodyPr>
            <a:normAutofit/>
          </a:bodyPr>
          <a:lstStyle/>
          <a:p>
            <a:r>
              <a:rPr lang="es-EC" sz="2000" b="1" dirty="0"/>
              <a:t>Indicadores de liquidez</a:t>
            </a:r>
            <a:r>
              <a:rPr lang="es-EC" sz="2000" b="1" dirty="0" smtClean="0"/>
              <a:t>:</a:t>
            </a:r>
            <a:endParaRPr lang="es-EC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3774" y="1107584"/>
            <a:ext cx="10363826" cy="4683616"/>
          </a:xfrm>
        </p:spPr>
        <p:txBody>
          <a:bodyPr/>
          <a:lstStyle/>
          <a:p>
            <a:r>
              <a:rPr lang="es-EC" sz="1600" dirty="0"/>
              <a:t>Liquidez </a:t>
            </a:r>
            <a:r>
              <a:rPr lang="es-EC" sz="1600" dirty="0" smtClean="0"/>
              <a:t>Corriente</a:t>
            </a:r>
            <a:endParaRPr lang="es-EC" sz="1600" dirty="0"/>
          </a:p>
          <a:p>
            <a:pPr marL="0" indent="0">
              <a:buNone/>
            </a:pPr>
            <a:endParaRPr lang="es-EC" sz="1600" dirty="0"/>
          </a:p>
          <a:p>
            <a:r>
              <a:rPr lang="es-EC" sz="1600" dirty="0"/>
              <a:t>Prueba </a:t>
            </a:r>
            <a:r>
              <a:rPr lang="es-EC" sz="1600" dirty="0" smtClean="0"/>
              <a:t>Ácida</a:t>
            </a:r>
          </a:p>
          <a:p>
            <a:endParaRPr lang="es-EC" dirty="0"/>
          </a:p>
          <a:p>
            <a:endParaRPr lang="es-EC" dirty="0"/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6793901"/>
              </p:ext>
            </p:extLst>
          </p:nvPr>
        </p:nvGraphicFramePr>
        <p:xfrm>
          <a:off x="3103249" y="1010949"/>
          <a:ext cx="6680647" cy="9767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3" name="Documento" r:id="rId3" imgW="5985320" imgH="820228" progId="Word.Document.12">
                  <p:embed/>
                </p:oleObj>
              </mc:Choice>
              <mc:Fallback>
                <p:oleObj name="Documento" r:id="rId3" imgW="5985320" imgH="820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03249" y="1010949"/>
                        <a:ext cx="6680647" cy="97672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56167"/>
              </p:ext>
            </p:extLst>
          </p:nvPr>
        </p:nvGraphicFramePr>
        <p:xfrm>
          <a:off x="4604083" y="438214"/>
          <a:ext cx="5951621" cy="132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4" name="Documento" r:id="rId5" imgW="5985320" imgH="861563" progId="Word.Document.12">
                  <p:embed/>
                </p:oleObj>
              </mc:Choice>
              <mc:Fallback>
                <p:oleObj name="Documento" r:id="rId5" imgW="5985320" imgH="8615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04083" y="438214"/>
                        <a:ext cx="5951621" cy="1325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393125"/>
              </p:ext>
            </p:extLst>
          </p:nvPr>
        </p:nvGraphicFramePr>
        <p:xfrm>
          <a:off x="3103249" y="1872962"/>
          <a:ext cx="6680647" cy="1191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Documento" r:id="rId7" imgW="5985320" imgH="822385" progId="Word.Document.12">
                  <p:embed/>
                </p:oleObj>
              </mc:Choice>
              <mc:Fallback>
                <p:oleObj name="Documento" r:id="rId7" imgW="5985320" imgH="8223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03249" y="1872962"/>
                        <a:ext cx="6680647" cy="119108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818784"/>
              </p:ext>
            </p:extLst>
          </p:nvPr>
        </p:nvGraphicFramePr>
        <p:xfrm>
          <a:off x="4459705" y="1937462"/>
          <a:ext cx="6096000" cy="112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" name="Document" r:id="rId9" imgW="5982080" imgH="809669" progId="Word.Document.12">
                  <p:embed/>
                </p:oleObj>
              </mc:Choice>
              <mc:Fallback>
                <p:oleObj name="Document" r:id="rId9" imgW="5982080" imgH="8096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459705" y="1937462"/>
                        <a:ext cx="6096000" cy="112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93430507"/>
              </p:ext>
            </p:extLst>
          </p:nvPr>
        </p:nvGraphicFramePr>
        <p:xfrm>
          <a:off x="2823411" y="3401312"/>
          <a:ext cx="6833936" cy="2563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9851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688" y="0"/>
            <a:ext cx="9905998" cy="1478570"/>
          </a:xfrm>
        </p:spPr>
        <p:txBody>
          <a:bodyPr/>
          <a:lstStyle/>
          <a:p>
            <a:pPr algn="ctr"/>
            <a:r>
              <a:rPr lang="es-EC" sz="2800" dirty="0" smtClean="0"/>
              <a:t>Ingresos y Gastos</a:t>
            </a:r>
            <a:endParaRPr lang="es-EC" sz="2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91916149"/>
              </p:ext>
            </p:extLst>
          </p:nvPr>
        </p:nvGraphicFramePr>
        <p:xfrm>
          <a:off x="1026696" y="1124958"/>
          <a:ext cx="4914186" cy="4425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844366595"/>
              </p:ext>
            </p:extLst>
          </p:nvPr>
        </p:nvGraphicFramePr>
        <p:xfrm>
          <a:off x="5940882" y="1124956"/>
          <a:ext cx="5223796" cy="4425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06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31480"/>
            <a:ext cx="10364451" cy="430965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Modelo de simulación</a:t>
            </a:r>
            <a:endParaRPr lang="es-EC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094851"/>
              </p:ext>
            </p:extLst>
          </p:nvPr>
        </p:nvGraphicFramePr>
        <p:xfrm>
          <a:off x="913772" y="985548"/>
          <a:ext cx="10537331" cy="217635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56037"/>
                <a:gridCol w="1308296"/>
                <a:gridCol w="1280160"/>
                <a:gridCol w="1181686"/>
                <a:gridCol w="1195754"/>
                <a:gridCol w="2264898"/>
                <a:gridCol w="1350500"/>
              </a:tblGrid>
              <a:tr h="2475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COMPOSICIÓN DE VENTAS 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INGRESOS 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</a:rPr>
                        <a:t>UNIDADES </a:t>
                      </a:r>
                      <a:endParaRPr lang="es-EC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5433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2017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PRECIO PROMEDIO POR ARTICULO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Sala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62,069.10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66,778.87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65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950.00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Comedor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56,266.22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62,698.94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61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68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925.00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882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Dormitorios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73,728.15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77,328.70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82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86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900.00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 LINEA ESTRELLA </a:t>
                      </a:r>
                      <a:endParaRPr lang="es-EC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Otros </a:t>
                      </a:r>
                      <a:endParaRPr lang="es-EC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1,957.98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2,189.96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49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55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>
                          <a:effectLst/>
                        </a:rPr>
                        <a:t>40.00</a:t>
                      </a:r>
                      <a:endParaRPr lang="es-EC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  <a:tr h="2475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 </a:t>
                      </a:r>
                      <a:endParaRPr lang="es-EC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 </a:t>
                      </a:r>
                      <a:r>
                        <a:rPr lang="es-EC" sz="1200" dirty="0" smtClean="0">
                          <a:effectLst/>
                        </a:rPr>
                        <a:t>94,021.45  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</a:t>
                      </a:r>
                      <a:r>
                        <a:rPr lang="es-EC" sz="1200" dirty="0" smtClean="0">
                          <a:effectLst/>
                        </a:rPr>
                        <a:t>   208,996.48  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   </a:t>
                      </a:r>
                      <a:r>
                        <a:rPr lang="es-EC" sz="1200" dirty="0" smtClean="0">
                          <a:effectLst/>
                        </a:rPr>
                        <a:t>   </a:t>
                      </a:r>
                      <a:r>
                        <a:rPr lang="es-EC" sz="1200" dirty="0">
                          <a:effectLst/>
                        </a:rPr>
                        <a:t>257  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>
                          <a:effectLst/>
                        </a:rPr>
                        <a:t>   </a:t>
                      </a:r>
                      <a:r>
                        <a:rPr lang="es-EC" sz="1200" dirty="0" smtClean="0">
                          <a:effectLst/>
                        </a:rPr>
                        <a:t>      279   </a:t>
                      </a:r>
                      <a:endParaRPr lang="es-EC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s-EC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2" y="3487245"/>
            <a:ext cx="8564879" cy="211203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6" name="TextBox 15"/>
          <p:cNvSpPr txBox="1"/>
          <p:nvPr/>
        </p:nvSpPr>
        <p:spPr>
          <a:xfrm>
            <a:off x="997527" y="3133620"/>
            <a:ext cx="246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Punto de Equilibrio</a:t>
            </a:r>
            <a:endParaRPr lang="es-EC" dirty="0"/>
          </a:p>
        </p:txBody>
      </p:sp>
      <p:sp>
        <p:nvSpPr>
          <p:cNvPr id="17" name="TextBox 16"/>
          <p:cNvSpPr txBox="1"/>
          <p:nvPr/>
        </p:nvSpPr>
        <p:spPr>
          <a:xfrm>
            <a:off x="997527" y="5599279"/>
            <a:ext cx="10006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El punto de equilibrio muestra que el centro debe vender 169 artículos entre sus tres productos más significativos anualmente para no perder ni ganar.</a:t>
            </a:r>
          </a:p>
        </p:txBody>
      </p:sp>
    </p:spTree>
    <p:extLst>
      <p:ext uri="{BB962C8B-B14F-4D97-AF65-F5344CB8AC3E}">
        <p14:creationId xmlns:p14="http://schemas.microsoft.com/office/powerpoint/2010/main" val="46350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335" y="899072"/>
            <a:ext cx="4790209" cy="5614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197" y="581893"/>
            <a:ext cx="5055803" cy="589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4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3" y="618516"/>
            <a:ext cx="4833360" cy="2999493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4773" y="618516"/>
            <a:ext cx="5072638" cy="2999493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3358" y="3618009"/>
            <a:ext cx="4829577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114528"/>
              </p:ext>
            </p:extLst>
          </p:nvPr>
        </p:nvGraphicFramePr>
        <p:xfrm>
          <a:off x="913774" y="0"/>
          <a:ext cx="1036382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0" name="Document" r:id="rId3" imgW="5979242" imgH="6863151" progId="Word.Document.12">
                  <p:embed/>
                </p:oleObj>
              </mc:Choice>
              <mc:Fallback>
                <p:oleObj name="Document" r:id="rId3" imgW="5979242" imgH="68631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774" y="0"/>
                        <a:ext cx="1036382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03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0528755"/>
              </p:ext>
            </p:extLst>
          </p:nvPr>
        </p:nvGraphicFramePr>
        <p:xfrm>
          <a:off x="913774" y="0"/>
          <a:ext cx="10363826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4" name="Document" r:id="rId3" imgW="5979242" imgH="7416695" progId="Word.Document.12">
                  <p:embed/>
                </p:oleObj>
              </mc:Choice>
              <mc:Fallback>
                <p:oleObj name="Document" r:id="rId3" imgW="5979242" imgH="7416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774" y="0"/>
                        <a:ext cx="10363826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33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218961"/>
              </p:ext>
            </p:extLst>
          </p:nvPr>
        </p:nvGraphicFramePr>
        <p:xfrm>
          <a:off x="913774" y="0"/>
          <a:ext cx="10363826" cy="6857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Document" r:id="rId3" imgW="5979242" imgH="7416695" progId="Word.Document.12">
                  <p:embed/>
                </p:oleObj>
              </mc:Choice>
              <mc:Fallback>
                <p:oleObj name="Document" r:id="rId3" imgW="5979242" imgH="7416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774" y="0"/>
                        <a:ext cx="10363826" cy="6857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417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8226989"/>
              </p:ext>
            </p:extLst>
          </p:nvPr>
        </p:nvGraphicFramePr>
        <p:xfrm>
          <a:off x="319669" y="114155"/>
          <a:ext cx="12142787" cy="67438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8" name="Document" r:id="rId3" imgW="5979242" imgH="6818882" progId="Word.Document.12">
                  <p:embed/>
                </p:oleObj>
              </mc:Choice>
              <mc:Fallback>
                <p:oleObj name="Document" r:id="rId3" imgW="5979242" imgH="68188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669" y="114155"/>
                        <a:ext cx="12142787" cy="67438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10433029" y="5943597"/>
            <a:ext cx="103105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C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Continúa</a:t>
            </a:r>
            <a:endParaRPr lang="es-EC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0491354" y="6354479"/>
            <a:ext cx="914400" cy="1504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3" name="Rectángulo redondeado 2"/>
          <p:cNvSpPr/>
          <p:nvPr/>
        </p:nvSpPr>
        <p:spPr>
          <a:xfrm>
            <a:off x="2150772" y="2206535"/>
            <a:ext cx="334850" cy="14598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447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6098228"/>
              </p:ext>
            </p:extLst>
          </p:nvPr>
        </p:nvGraphicFramePr>
        <p:xfrm>
          <a:off x="437881" y="109763"/>
          <a:ext cx="10744200" cy="662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6" name="Document" r:id="rId3" imgW="5979242" imgH="5812930" progId="Word.Document.12">
                  <p:embed/>
                </p:oleObj>
              </mc:Choice>
              <mc:Fallback>
                <p:oleObj name="Document" r:id="rId3" imgW="5979242" imgH="58129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7881" y="109763"/>
                        <a:ext cx="10744200" cy="6625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48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918" y="3240268"/>
            <a:ext cx="3620811" cy="24712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9" y="987136"/>
            <a:ext cx="3737366" cy="2253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05" y="987136"/>
            <a:ext cx="3426513" cy="22531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918" y="987136"/>
            <a:ext cx="3620811" cy="2253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39" y="3240268"/>
            <a:ext cx="3737366" cy="2447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8404" y="3240268"/>
            <a:ext cx="3426513" cy="24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918954852"/>
              </p:ext>
            </p:extLst>
          </p:nvPr>
        </p:nvGraphicFramePr>
        <p:xfrm>
          <a:off x="1141412" y="770020"/>
          <a:ext cx="9905999" cy="4716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392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282" y="171709"/>
            <a:ext cx="10364451" cy="337445"/>
          </a:xfrm>
        </p:spPr>
        <p:txBody>
          <a:bodyPr>
            <a:noAutofit/>
          </a:bodyPr>
          <a:lstStyle/>
          <a:p>
            <a:r>
              <a:rPr lang="es-EC" sz="2800" dirty="0" smtClean="0"/>
              <a:t>conclusiones</a:t>
            </a:r>
            <a:endParaRPr lang="es-EC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850642"/>
              </p:ext>
            </p:extLst>
          </p:nvPr>
        </p:nvGraphicFramePr>
        <p:xfrm>
          <a:off x="238991" y="644236"/>
          <a:ext cx="11658600" cy="6016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332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21937"/>
              </p:ext>
            </p:extLst>
          </p:nvPr>
        </p:nvGraphicFramePr>
        <p:xfrm>
          <a:off x="238991" y="309094"/>
          <a:ext cx="11658600" cy="6351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0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421092"/>
            <a:ext cx="10364451" cy="327056"/>
          </a:xfrm>
        </p:spPr>
        <p:txBody>
          <a:bodyPr>
            <a:noAutofit/>
          </a:bodyPr>
          <a:lstStyle/>
          <a:p>
            <a:r>
              <a:rPr lang="es-EC" sz="2400" dirty="0" smtClean="0"/>
              <a:t>Recomendaciones</a:t>
            </a:r>
            <a:endParaRPr lang="es-EC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245168"/>
              </p:ext>
            </p:extLst>
          </p:nvPr>
        </p:nvGraphicFramePr>
        <p:xfrm>
          <a:off x="457200" y="579550"/>
          <a:ext cx="11315700" cy="5977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7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004189"/>
              </p:ext>
            </p:extLst>
          </p:nvPr>
        </p:nvGraphicFramePr>
        <p:xfrm>
          <a:off x="457200" y="502276"/>
          <a:ext cx="11315700" cy="6054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401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0" y="779319"/>
            <a:ext cx="8915400" cy="5011882"/>
          </a:xfrm>
        </p:spPr>
      </p:pic>
    </p:spTree>
    <p:extLst>
      <p:ext uri="{BB962C8B-B14F-4D97-AF65-F5344CB8AC3E}">
        <p14:creationId xmlns:p14="http://schemas.microsoft.com/office/powerpoint/2010/main" val="93687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33638"/>
          </a:xfrm>
        </p:spPr>
        <p:txBody>
          <a:bodyPr/>
          <a:lstStyle/>
          <a:p>
            <a:r>
              <a:rPr lang="es-EC" dirty="0" smtClean="0"/>
              <a:t>Objetivos</a:t>
            </a:r>
            <a:endParaRPr lang="es-EC" dirty="0"/>
          </a:p>
        </p:txBody>
      </p:sp>
      <p:sp>
        <p:nvSpPr>
          <p:cNvPr id="7" name="Rounded Rectangle 6"/>
          <p:cNvSpPr/>
          <p:nvPr/>
        </p:nvSpPr>
        <p:spPr>
          <a:xfrm>
            <a:off x="4868379" y="627363"/>
            <a:ext cx="6660572" cy="161356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dirty="0"/>
              <a:t>Diagnosticar la situación socio-económica actual de la parroquia Huambaló con la participación del Centro de Artesanos Huambaló, mediante encuestas.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868379" y="2343955"/>
            <a:ext cx="6660572" cy="223582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dirty="0"/>
              <a:t>Evaluar la contribución del Centro de Artesanos Huambaló considerando el objetivo </a:t>
            </a:r>
            <a:r>
              <a:rPr lang="es-EC" sz="2400" dirty="0" smtClean="0"/>
              <a:t>4 </a:t>
            </a:r>
            <a:r>
              <a:rPr lang="es-EC" sz="2400" dirty="0"/>
              <a:t>“Consolidar la sostenibilidad del sistema económico, social y solidario, y afianzar la dolarización”</a:t>
            </a:r>
            <a:r>
              <a:rPr lang="es-EC" sz="2400" dirty="0" smtClean="0"/>
              <a:t> </a:t>
            </a:r>
            <a:r>
              <a:rPr lang="es-EC" sz="2400" dirty="0"/>
              <a:t>dentro del marco del plan nacional del buen vivir y ahora plan toda una vida.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68379" y="4659499"/>
            <a:ext cx="6660572" cy="1545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s-EC" sz="2400" dirty="0"/>
              <a:t>Determinar el impacto económico que tiene el Centro de Artesanos Huambaló en la parroquia y su sostenibilidad aplicando un modelo de simulación financiera.</a:t>
            </a:r>
          </a:p>
        </p:txBody>
      </p:sp>
      <p:pic>
        <p:nvPicPr>
          <p:cNvPr id="13316" name="Picture 4" descr="Hitting Target Icon on Flat Color Circle Buttons : Arte vectorial"/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9" t="21057" r="42894" b="21483"/>
          <a:stretch/>
        </p:blipFill>
        <p:spPr bwMode="auto">
          <a:xfrm rot="21405435">
            <a:off x="211338" y="1566361"/>
            <a:ext cx="4811152" cy="36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15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61844"/>
            <a:ext cx="9905998" cy="504429"/>
          </a:xfrm>
        </p:spPr>
        <p:txBody>
          <a:bodyPr>
            <a:normAutofit fontScale="90000"/>
          </a:bodyPr>
          <a:lstStyle/>
          <a:p>
            <a:pPr algn="ctr"/>
            <a:r>
              <a:rPr lang="es-EC" dirty="0" smtClean="0"/>
              <a:t>Metodología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026694"/>
            <a:ext cx="9905999" cy="5374105"/>
          </a:xfrm>
        </p:spPr>
        <p:txBody>
          <a:bodyPr>
            <a:normAutofit/>
          </a:bodyPr>
          <a:lstStyle/>
          <a:p>
            <a:pPr algn="just"/>
            <a:r>
              <a:rPr lang="es-EC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Delimitación </a:t>
            </a:r>
            <a:r>
              <a:rPr lang="es-EC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temporal: </a:t>
            </a:r>
            <a:r>
              <a:rPr lang="es-EC" sz="36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duración estimada de 6 </a:t>
            </a:r>
            <a:r>
              <a:rPr lang="es-EC" sz="36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meses</a:t>
            </a:r>
          </a:p>
          <a:p>
            <a:pPr algn="just"/>
            <a:r>
              <a:rPr lang="es-EC" sz="36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Enfoque de investigación: </a:t>
            </a:r>
            <a:r>
              <a:rPr lang="es-EC" sz="36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Mixto</a:t>
            </a:r>
          </a:p>
          <a:p>
            <a:pPr algn="just"/>
            <a:r>
              <a:rPr lang="es-EC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Por su </a:t>
            </a:r>
            <a:r>
              <a:rPr lang="es-EC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finalidad: </a:t>
            </a:r>
            <a:r>
              <a:rPr lang="es-EC" sz="36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Aplicada</a:t>
            </a:r>
            <a:r>
              <a:rPr lang="es-EC" sz="36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</a:p>
          <a:p>
            <a:pPr algn="just"/>
            <a:r>
              <a:rPr lang="es-EC" sz="36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Por las fuentes de </a:t>
            </a:r>
            <a:r>
              <a:rPr lang="es-EC" sz="36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información: </a:t>
            </a:r>
            <a:r>
              <a:rPr lang="es-EC" sz="36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Mixto.</a:t>
            </a:r>
          </a:p>
          <a:p>
            <a:pPr algn="just"/>
            <a:r>
              <a:rPr lang="es-EC" sz="3600" b="1" dirty="0">
                <a:solidFill>
                  <a:schemeClr val="accent6">
                    <a:lumMod val="75000"/>
                  </a:schemeClr>
                </a:solidFill>
              </a:rPr>
              <a:t>Cálculo de la </a:t>
            </a:r>
            <a:r>
              <a:rPr lang="es-EC" sz="3600" b="1" dirty="0" smtClean="0">
                <a:solidFill>
                  <a:schemeClr val="accent6">
                    <a:lumMod val="75000"/>
                  </a:schemeClr>
                </a:solidFill>
              </a:rPr>
              <a:t>muestra:</a:t>
            </a:r>
            <a:r>
              <a:rPr lang="es-EC" sz="3600" b="1" dirty="0" smtClean="0"/>
              <a:t> </a:t>
            </a:r>
            <a:r>
              <a:rPr lang="es-EC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145 talleres.</a:t>
            </a:r>
            <a:endParaRPr lang="es-EC" sz="3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endParaRPr lang="es-EC" sz="3600" dirty="0"/>
          </a:p>
          <a:p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2338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329760"/>
            <a:ext cx="9905998" cy="440261"/>
          </a:xfrm>
        </p:spPr>
        <p:txBody>
          <a:bodyPr>
            <a:noAutofit/>
          </a:bodyPr>
          <a:lstStyle/>
          <a:p>
            <a:pPr algn="ctr"/>
            <a:r>
              <a:rPr lang="es-EC" b="1" dirty="0"/>
              <a:t>Teorías de Soporte </a:t>
            </a:r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994611"/>
            <a:ext cx="9905999" cy="5181599"/>
          </a:xfrm>
        </p:spPr>
        <p:txBody>
          <a:bodyPr>
            <a:normAutofit lnSpcReduction="10000"/>
          </a:bodyPr>
          <a:lstStyle/>
          <a:p>
            <a:pPr algn="just"/>
            <a:r>
              <a:rPr lang="es-EC" sz="36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Teoría Clásica.</a:t>
            </a:r>
            <a:r>
              <a:rPr lang="es-EC" sz="36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-</a:t>
            </a:r>
            <a:r>
              <a:rPr lang="es-EC" sz="36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Adam Smith</a:t>
            </a:r>
          </a:p>
          <a:p>
            <a:pPr algn="just"/>
            <a:r>
              <a:rPr lang="es-EC" sz="36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Teoría </a:t>
            </a:r>
            <a:r>
              <a:rPr lang="es-EC" sz="36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Keynesiana. - </a:t>
            </a:r>
            <a:r>
              <a:rPr lang="es-EC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John Maynard </a:t>
            </a:r>
            <a:r>
              <a:rPr lang="es-EC" sz="3600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Keynes</a:t>
            </a:r>
          </a:p>
          <a:p>
            <a:pPr algn="just"/>
            <a:r>
              <a:rPr lang="es-EC" sz="36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Teoría del </a:t>
            </a:r>
            <a:r>
              <a:rPr lang="es-EC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Desarrollo. - </a:t>
            </a:r>
            <a:r>
              <a:rPr lang="es-EC" sz="3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Amartya </a:t>
            </a:r>
            <a:r>
              <a:rPr lang="es-EC" sz="3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Sen</a:t>
            </a:r>
          </a:p>
          <a:p>
            <a:pPr algn="just"/>
            <a:r>
              <a:rPr lang="es-EC" sz="3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Teoría Economía social y solidaria</a:t>
            </a:r>
            <a:r>
              <a:rPr lang="es-EC" sz="36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. - </a:t>
            </a:r>
            <a:r>
              <a:rPr lang="es-EC" sz="3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Jose Luis Coraggio</a:t>
            </a:r>
          </a:p>
          <a:p>
            <a:pPr algn="just"/>
            <a:r>
              <a:rPr lang="es-EC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Teoría de Micro finanzas “La empresa social”. – </a:t>
            </a:r>
            <a:r>
              <a:rPr lang="es-EC" sz="3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Muhammad Yunus</a:t>
            </a:r>
            <a:endParaRPr lang="es-EC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s-EC" dirty="0" smtClean="0"/>
          </a:p>
          <a:p>
            <a:endParaRPr lang="es-EC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1492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0788" y="649388"/>
            <a:ext cx="9870890" cy="389401"/>
          </a:xfrm>
        </p:spPr>
        <p:txBody>
          <a:bodyPr>
            <a:noAutofit/>
          </a:bodyPr>
          <a:lstStyle/>
          <a:p>
            <a:pPr algn="ctr"/>
            <a:r>
              <a:rPr lang="es-EC" sz="3200" dirty="0" smtClean="0"/>
              <a:t>Primera parte de la encuesta</a:t>
            </a:r>
            <a:endParaRPr lang="es-EC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400800" y="1184565"/>
            <a:ext cx="4650877" cy="4904508"/>
          </a:xfrm>
        </p:spPr>
        <p:txBody>
          <a:bodyPr>
            <a:noAutofit/>
          </a:bodyPr>
          <a:lstStyle/>
          <a:p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85% de los </a:t>
            </a:r>
            <a:r>
              <a:rPr lang="es-EC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productores </a:t>
            </a:r>
            <a:r>
              <a:rPr lang="es-EC" sz="28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que desempeñan su actividad por más de 6 años poseen su taller o local </a:t>
            </a:r>
            <a:r>
              <a:rPr lang="es-EC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propio</a:t>
            </a:r>
          </a:p>
          <a:p>
            <a:r>
              <a:rPr lang="es-EC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10% son locales que se mantienen arrendados por las ubicaciones </a:t>
            </a:r>
            <a:endParaRPr lang="es-EC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s-EC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5% es de </a:t>
            </a:r>
            <a:r>
              <a:rPr lang="es-EC" sz="28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familiares.</a:t>
            </a:r>
            <a:endParaRPr lang="es-EC" sz="28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029379939"/>
              </p:ext>
            </p:extLst>
          </p:nvPr>
        </p:nvGraphicFramePr>
        <p:xfrm>
          <a:off x="685800" y="1184565"/>
          <a:ext cx="5205846" cy="3813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842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203650"/>
            <a:ext cx="9905998" cy="1478570"/>
          </a:xfrm>
        </p:spPr>
        <p:txBody>
          <a:bodyPr/>
          <a:lstStyle/>
          <a:p>
            <a:endParaRPr lang="es-EC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788" y="700489"/>
            <a:ext cx="4994191" cy="5507806"/>
          </a:xfrm>
        </p:spPr>
        <p:txBody>
          <a:bodyPr>
            <a:noAutofit/>
          </a:bodyPr>
          <a:lstStyle/>
          <a:p>
            <a:r>
              <a:rPr lang="es-EC" sz="3200" dirty="0">
                <a:solidFill>
                  <a:schemeClr val="accent2">
                    <a:lumMod val="75000"/>
                  </a:schemeClr>
                </a:solidFill>
              </a:rPr>
              <a:t>53% de </a:t>
            </a:r>
            <a:r>
              <a:rPr lang="es-EC" sz="3200" dirty="0" smtClean="0">
                <a:solidFill>
                  <a:schemeClr val="accent2">
                    <a:lumMod val="75000"/>
                  </a:schemeClr>
                </a:solidFill>
              </a:rPr>
              <a:t>productores </a:t>
            </a:r>
            <a:r>
              <a:rPr lang="es-EC" sz="3200" dirty="0">
                <a:solidFill>
                  <a:schemeClr val="accent2">
                    <a:lumMod val="75000"/>
                  </a:schemeClr>
                </a:solidFill>
              </a:rPr>
              <a:t>y comercializadores cuentan </a:t>
            </a:r>
            <a:r>
              <a:rPr lang="es-EC" sz="3200" dirty="0" smtClean="0">
                <a:solidFill>
                  <a:schemeClr val="accent2">
                    <a:lumMod val="75000"/>
                  </a:schemeClr>
                </a:solidFill>
              </a:rPr>
              <a:t>con </a:t>
            </a:r>
            <a:r>
              <a:rPr lang="es-EC" sz="3200" dirty="0">
                <a:solidFill>
                  <a:schemeClr val="accent2">
                    <a:lumMod val="75000"/>
                  </a:schemeClr>
                </a:solidFill>
              </a:rPr>
              <a:t>capital </a:t>
            </a:r>
            <a:r>
              <a:rPr lang="es-EC" sz="3200" dirty="0" smtClean="0">
                <a:solidFill>
                  <a:schemeClr val="accent2">
                    <a:lumMod val="75000"/>
                  </a:schemeClr>
                </a:solidFill>
              </a:rPr>
              <a:t>propio.</a:t>
            </a:r>
          </a:p>
          <a:p>
            <a:r>
              <a:rPr lang="es-EC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 las personas que acceden a créditos:</a:t>
            </a:r>
          </a:p>
          <a:p>
            <a:pPr marL="0" indent="0">
              <a:buNone/>
            </a:pPr>
            <a:r>
              <a:rPr lang="es-EC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s-EC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54% </a:t>
            </a:r>
            <a:r>
              <a:rPr lang="es-EC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cursado la </a:t>
            </a:r>
            <a:r>
              <a:rPr lang="es-EC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secundaria </a:t>
            </a:r>
            <a:r>
              <a:rPr lang="es-EC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 39</a:t>
            </a:r>
            <a:r>
              <a:rPr lang="es-EC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% </a:t>
            </a:r>
            <a:r>
              <a:rPr lang="es-EC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cursado </a:t>
            </a:r>
            <a:r>
              <a:rPr lang="es-EC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la </a:t>
            </a:r>
            <a:r>
              <a:rPr lang="es-EC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primaria</a:t>
            </a:r>
          </a:p>
          <a:p>
            <a:pPr marL="0" indent="0">
              <a:buNone/>
            </a:pPr>
            <a:endParaRPr lang="es-EC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058818865"/>
              </p:ext>
            </p:extLst>
          </p:nvPr>
        </p:nvGraphicFramePr>
        <p:xfrm>
          <a:off x="1141413" y="700488"/>
          <a:ext cx="5286375" cy="516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478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1075" y="202788"/>
            <a:ext cx="9905998" cy="1478570"/>
          </a:xfrm>
        </p:spPr>
        <p:txBody>
          <a:bodyPr/>
          <a:lstStyle/>
          <a:p>
            <a:endParaRPr lang="es-EC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601" y="850231"/>
            <a:ext cx="4741704" cy="5117431"/>
          </a:xfrm>
        </p:spPr>
        <p:txBody>
          <a:bodyPr>
            <a:noAutofit/>
          </a:bodyPr>
          <a:lstStyle/>
          <a:p>
            <a:r>
              <a:rPr lang="es-EC" sz="2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94% de los negocios se encuentran regularizados </a:t>
            </a:r>
            <a:endParaRPr lang="es-EC" sz="28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56</a:t>
            </a:r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% </a:t>
            </a:r>
            <a:r>
              <a:rPr lang="es-EC" sz="28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están bajo la clasificación de personas naturales y tan solo el 6% no se encuentran inscritas en el </a:t>
            </a:r>
            <a:r>
              <a:rPr lang="es-EC" sz="28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SRI</a:t>
            </a:r>
          </a:p>
          <a:p>
            <a:r>
              <a:rPr lang="es-EC" sz="2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96% accedieron a financiamiento sin problema</a:t>
            </a:r>
            <a:endParaRPr lang="es-EC" sz="2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096021938"/>
              </p:ext>
            </p:extLst>
          </p:nvPr>
        </p:nvGraphicFramePr>
        <p:xfrm>
          <a:off x="1071075" y="396643"/>
          <a:ext cx="5343525" cy="5868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940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3241</TotalTime>
  <Words>1785</Words>
  <Application>Microsoft Office PowerPoint</Application>
  <PresentationFormat>Panorámica</PresentationFormat>
  <Paragraphs>341</Paragraphs>
  <Slides>35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35</vt:i4>
      </vt:variant>
    </vt:vector>
  </HeadingPairs>
  <TitlesOfParts>
    <vt:vector size="43" baseType="lpstr">
      <vt:lpstr>Arial</vt:lpstr>
      <vt:lpstr>Calibri</vt:lpstr>
      <vt:lpstr>Times New Roman</vt:lpstr>
      <vt:lpstr>Trebuchet MS</vt:lpstr>
      <vt:lpstr>Tw Cen MT</vt:lpstr>
      <vt:lpstr>Circuit</vt:lpstr>
      <vt:lpstr>Documento</vt:lpstr>
      <vt:lpstr>Document</vt:lpstr>
      <vt:lpstr>DEPARTAMENTO DE CIENCIAS ECONÓMICAS, ADMINISTRATIVAS Y DE COMERCIO. CARRERA DE INGENIERÍA EN FINANZAS Y AUDITORÍA.  trabajo DE INVESTIGACIÓN</vt:lpstr>
      <vt:lpstr>Presentación de PowerPoint</vt:lpstr>
      <vt:lpstr>Presentación de PowerPoint</vt:lpstr>
      <vt:lpstr>Objetivos</vt:lpstr>
      <vt:lpstr>Metodología</vt:lpstr>
      <vt:lpstr>Teorías de Soporte </vt:lpstr>
      <vt:lpstr>Primera parte de la encuesta</vt:lpstr>
      <vt:lpstr>Presentación de PowerPoint</vt:lpstr>
      <vt:lpstr>Presentación de PowerPoint</vt:lpstr>
      <vt:lpstr>Lugares de comercialización y trabajadores </vt:lpstr>
      <vt:lpstr>Presentación de PowerPoint</vt:lpstr>
      <vt:lpstr>Presentación de PowerPoint</vt:lpstr>
      <vt:lpstr>Presentación de PowerPoint</vt:lpstr>
      <vt:lpstr>Segunda parte de la encuesta</vt:lpstr>
      <vt:lpstr>Datos estadísticos</vt:lpstr>
      <vt:lpstr>Contribución del CENARHU considerando el objetivo 4 del Plan Toda Una Vida</vt:lpstr>
      <vt:lpstr>Presentación de PowerPoint</vt:lpstr>
      <vt:lpstr>Análisis financiero</vt:lpstr>
      <vt:lpstr>Presentación de PowerPoint</vt:lpstr>
      <vt:lpstr>Indicadores de liquidez:</vt:lpstr>
      <vt:lpstr>Ingresos y Gastos</vt:lpstr>
      <vt:lpstr>Modelo de simulación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</vt:lpstr>
      <vt:lpstr>Presentación de PowerPoint</vt:lpstr>
      <vt:lpstr>Recomendaciones</vt:lpstr>
      <vt:lpstr>Presentación de PowerPoint</vt:lpstr>
      <vt:lpstr>Presentación de PowerPoint</vt:lpstr>
    </vt:vector>
  </TitlesOfParts>
  <Company>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DEPARTAMENTO DE CIENCIAS ECONÓMICAS, ADMINIESTRATIVAS Y DE COMERCIO. CARRERA DE INGENIERÍA EN FINANZAS Y AUDITORÍA. PROYECTO DE INVESTIGACIÓN</dc:title>
  <dc:creator>Cristian J Freire Vasquez</dc:creator>
  <cp:lastModifiedBy>Viviana Freire</cp:lastModifiedBy>
  <cp:revision>173</cp:revision>
  <dcterms:created xsi:type="dcterms:W3CDTF">2018-08-14T14:37:04Z</dcterms:created>
  <dcterms:modified xsi:type="dcterms:W3CDTF">2018-10-22T23:44:23Z</dcterms:modified>
</cp:coreProperties>
</file>