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0" r:id="rId5"/>
    <p:sldId id="263" r:id="rId6"/>
    <p:sldId id="259" r:id="rId7"/>
    <p:sldId id="261" r:id="rId8"/>
    <p:sldId id="262" r:id="rId9"/>
    <p:sldId id="264" r:id="rId10"/>
    <p:sldId id="265" r:id="rId11"/>
    <p:sldId id="266" r:id="rId12"/>
    <p:sldId id="267" r:id="rId13"/>
    <p:sldId id="269" r:id="rId14"/>
    <p:sldId id="268" r:id="rId15"/>
    <p:sldId id="270" r:id="rId16"/>
    <p:sldId id="272" r:id="rId17"/>
    <p:sldId id="273" r:id="rId18"/>
    <p:sldId id="271" r:id="rId19"/>
    <p:sldId id="27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74" r:id="rId37"/>
    <p:sldId id="276" r:id="rId38"/>
    <p:sldId id="277" r:id="rId39"/>
    <p:sldId id="278" r:id="rId40"/>
    <p:sldId id="279" r:id="rId41"/>
    <p:sldId id="280" r:id="rId42"/>
    <p:sldId id="281" r:id="rId43"/>
    <p:sldId id="282" r:id="rId44"/>
    <p:sldId id="283" r:id="rId45"/>
    <p:sldId id="284" r:id="rId46"/>
    <p:sldId id="285" r:id="rId47"/>
    <p:sldId id="302"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0.pn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BCF06-10FA-4925-94E4-046A4475AC32}"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2369B4D5-730E-4928-B5A8-96F1EA2D6D73}">
      <dgm:prSet phldrT="[Texto]"/>
      <dgm:spPr/>
      <dgm:t>
        <a:bodyPr/>
        <a:lstStyle/>
        <a:p>
          <a:r>
            <a:rPr lang="es-EC" dirty="0" smtClean="0"/>
            <a:t>En los momentos contemporáneos de globalización, las empresas enfrentan cada vez mayores niveles de competitividad para poder asegurar su permanencia en el </a:t>
          </a:r>
          <a:r>
            <a:rPr lang="es-EC" dirty="0" smtClean="0"/>
            <a:t>mercado. </a:t>
          </a:r>
          <a:r>
            <a:rPr lang="es-EC" dirty="0" smtClean="0"/>
            <a:t>En tales circunstancias los socios de las empresas a fin de contrarrestar la dinámica del </a:t>
          </a:r>
          <a:r>
            <a:rPr lang="es-EC" dirty="0" smtClean="0"/>
            <a:t>cierre o </a:t>
          </a:r>
          <a:r>
            <a:rPr lang="es-EC" dirty="0" smtClean="0"/>
            <a:t>fusión </a:t>
          </a:r>
          <a:r>
            <a:rPr lang="es-EC" dirty="0" smtClean="0"/>
            <a:t>de </a:t>
          </a:r>
          <a:r>
            <a:rPr lang="es-EC" dirty="0" smtClean="0"/>
            <a:t>las empresas es necesario e importante que se conozca cual es el valor real de la </a:t>
          </a:r>
          <a:r>
            <a:rPr lang="es-EC" dirty="0" smtClean="0"/>
            <a:t>empresa, </a:t>
          </a:r>
          <a:r>
            <a:rPr lang="es-EC" dirty="0" smtClean="0"/>
            <a:t>con el fin de que se ofrezcan variantes de financiamiento.</a:t>
          </a:r>
          <a:endParaRPr lang="es-EC" dirty="0"/>
        </a:p>
      </dgm:t>
    </dgm:pt>
    <dgm:pt modelId="{21A459EA-33B9-4D47-9345-B8715D178E2C}" type="parTrans" cxnId="{6748FE0C-AC3E-49A0-AC59-989F48705DFF}">
      <dgm:prSet/>
      <dgm:spPr/>
      <dgm:t>
        <a:bodyPr/>
        <a:lstStyle/>
        <a:p>
          <a:endParaRPr lang="es-EC"/>
        </a:p>
      </dgm:t>
    </dgm:pt>
    <dgm:pt modelId="{FC124D0D-0945-44C3-8141-09B848E41D28}" type="sibTrans" cxnId="{6748FE0C-AC3E-49A0-AC59-989F48705DFF}">
      <dgm:prSet/>
      <dgm:spPr/>
      <dgm:t>
        <a:bodyPr/>
        <a:lstStyle/>
        <a:p>
          <a:endParaRPr lang="es-EC"/>
        </a:p>
      </dgm:t>
    </dgm:pt>
    <dgm:pt modelId="{CE17FA67-6A36-4FEA-81CA-AF4F25FE61C2}">
      <dgm:prSet phldrT="[Texto]"/>
      <dgm:spPr/>
      <dgm:t>
        <a:bodyPr/>
        <a:lstStyle/>
        <a:p>
          <a:r>
            <a:rPr lang="es-EC" dirty="0" smtClean="0"/>
            <a:t>Por lo expuesto anteriormente se considera que una valoración económica financiera es muy importante no solo para los usuarios sino para el mejoramiento </a:t>
          </a:r>
          <a:r>
            <a:rPr lang="es-EC" dirty="0" smtClean="0"/>
            <a:t>interno, </a:t>
          </a:r>
          <a:r>
            <a:rPr lang="es-EC" dirty="0" smtClean="0"/>
            <a:t>al igual que poder utilizarlo como una carta de presentación en posibles negociaciones para buscar financiamiento no solo de la forma tradicional (Sector financiero) sino para la incursión en el mercado bursátil.</a:t>
          </a:r>
          <a:endParaRPr lang="es-EC" dirty="0"/>
        </a:p>
      </dgm:t>
    </dgm:pt>
    <dgm:pt modelId="{F60C596C-5729-46F3-B064-A5CCA617E09B}" type="parTrans" cxnId="{CF776A37-7DD7-4EBB-B622-B77C552D121B}">
      <dgm:prSet/>
      <dgm:spPr/>
      <dgm:t>
        <a:bodyPr/>
        <a:lstStyle/>
        <a:p>
          <a:endParaRPr lang="es-EC"/>
        </a:p>
      </dgm:t>
    </dgm:pt>
    <dgm:pt modelId="{27436CE9-B3CC-4520-B817-1D27B9AA914D}" type="sibTrans" cxnId="{CF776A37-7DD7-4EBB-B622-B77C552D121B}">
      <dgm:prSet/>
      <dgm:spPr/>
      <dgm:t>
        <a:bodyPr/>
        <a:lstStyle/>
        <a:p>
          <a:endParaRPr lang="es-EC"/>
        </a:p>
      </dgm:t>
    </dgm:pt>
    <dgm:pt modelId="{CE73E332-FAC4-48EB-A358-052383BBC96D}">
      <dgm:prSet phldrT="[Texto]"/>
      <dgm:spPr/>
      <dgm:t>
        <a:bodyPr/>
        <a:lstStyle/>
        <a:p>
          <a:r>
            <a:rPr lang="es-EC" dirty="0" smtClean="0"/>
            <a:t>El </a:t>
          </a:r>
          <a:r>
            <a:rPr lang="es-EC" dirty="0" smtClean="0"/>
            <a:t>llevar a cabo la valuación de la empresa le permite a la Alta Dirección contar con elementos de decisión muy valiosos como parte de su planeación estratégica, financiera, o bien, cuando quieren llevar a cabo una transacción que involucre la compra de una empresa, la venta de la misma, una alianza estratégica, escisión o reestructura accionaria.</a:t>
          </a:r>
          <a:endParaRPr lang="es-EC" dirty="0"/>
        </a:p>
      </dgm:t>
    </dgm:pt>
    <dgm:pt modelId="{2F26F6F7-97C5-4D41-A873-BE3EFE848BED}" type="parTrans" cxnId="{232172F9-7CBA-458D-BDA6-CDA7838D4CCC}">
      <dgm:prSet/>
      <dgm:spPr/>
      <dgm:t>
        <a:bodyPr/>
        <a:lstStyle/>
        <a:p>
          <a:endParaRPr lang="es-EC"/>
        </a:p>
      </dgm:t>
    </dgm:pt>
    <dgm:pt modelId="{C989FA91-6854-48A4-83B2-412D14DA0F1A}" type="sibTrans" cxnId="{232172F9-7CBA-458D-BDA6-CDA7838D4CCC}">
      <dgm:prSet/>
      <dgm:spPr/>
      <dgm:t>
        <a:bodyPr/>
        <a:lstStyle/>
        <a:p>
          <a:endParaRPr lang="es-EC"/>
        </a:p>
      </dgm:t>
    </dgm:pt>
    <dgm:pt modelId="{055B160B-1B8B-4DE0-B94E-64FBD4485809}" type="pres">
      <dgm:prSet presAssocID="{D78BCF06-10FA-4925-94E4-046A4475AC32}" presName="outerComposite" presStyleCnt="0">
        <dgm:presLayoutVars>
          <dgm:chMax val="5"/>
          <dgm:dir/>
          <dgm:resizeHandles val="exact"/>
        </dgm:presLayoutVars>
      </dgm:prSet>
      <dgm:spPr/>
      <dgm:t>
        <a:bodyPr/>
        <a:lstStyle/>
        <a:p>
          <a:endParaRPr lang="es-EC"/>
        </a:p>
      </dgm:t>
    </dgm:pt>
    <dgm:pt modelId="{4A32D01B-FEA3-4E6D-84A7-1BC7EC449D43}" type="pres">
      <dgm:prSet presAssocID="{D78BCF06-10FA-4925-94E4-046A4475AC32}" presName="dummyMaxCanvas" presStyleCnt="0">
        <dgm:presLayoutVars/>
      </dgm:prSet>
      <dgm:spPr/>
    </dgm:pt>
    <dgm:pt modelId="{41889BC9-0DBF-425D-8395-71A41D68BE39}" type="pres">
      <dgm:prSet presAssocID="{D78BCF06-10FA-4925-94E4-046A4475AC32}" presName="ThreeNodes_1" presStyleLbl="node1" presStyleIdx="0" presStyleCnt="3" custLinFactNeighborX="-4824" custLinFactNeighborY="-28388">
        <dgm:presLayoutVars>
          <dgm:bulletEnabled val="1"/>
        </dgm:presLayoutVars>
      </dgm:prSet>
      <dgm:spPr/>
      <dgm:t>
        <a:bodyPr/>
        <a:lstStyle/>
        <a:p>
          <a:endParaRPr lang="es-EC"/>
        </a:p>
      </dgm:t>
    </dgm:pt>
    <dgm:pt modelId="{E4DCAFDC-61CC-4F1F-BBDC-5D7C3A046827}" type="pres">
      <dgm:prSet presAssocID="{D78BCF06-10FA-4925-94E4-046A4475AC32}" presName="ThreeNodes_2" presStyleLbl="node1" presStyleIdx="1" presStyleCnt="3">
        <dgm:presLayoutVars>
          <dgm:bulletEnabled val="1"/>
        </dgm:presLayoutVars>
      </dgm:prSet>
      <dgm:spPr/>
      <dgm:t>
        <a:bodyPr/>
        <a:lstStyle/>
        <a:p>
          <a:endParaRPr lang="es-EC"/>
        </a:p>
      </dgm:t>
    </dgm:pt>
    <dgm:pt modelId="{6C84B3F7-9367-4770-AACF-2B90C216D7F5}" type="pres">
      <dgm:prSet presAssocID="{D78BCF06-10FA-4925-94E4-046A4475AC32}" presName="ThreeNodes_3" presStyleLbl="node1" presStyleIdx="2" presStyleCnt="3">
        <dgm:presLayoutVars>
          <dgm:bulletEnabled val="1"/>
        </dgm:presLayoutVars>
      </dgm:prSet>
      <dgm:spPr/>
      <dgm:t>
        <a:bodyPr/>
        <a:lstStyle/>
        <a:p>
          <a:endParaRPr lang="es-EC"/>
        </a:p>
      </dgm:t>
    </dgm:pt>
    <dgm:pt modelId="{27538CC5-B85A-4E92-A397-9CED69C6F283}" type="pres">
      <dgm:prSet presAssocID="{D78BCF06-10FA-4925-94E4-046A4475AC32}" presName="ThreeConn_1-2" presStyleLbl="fgAccFollowNode1" presStyleIdx="0" presStyleCnt="2">
        <dgm:presLayoutVars>
          <dgm:bulletEnabled val="1"/>
        </dgm:presLayoutVars>
      </dgm:prSet>
      <dgm:spPr/>
      <dgm:t>
        <a:bodyPr/>
        <a:lstStyle/>
        <a:p>
          <a:endParaRPr lang="es-EC"/>
        </a:p>
      </dgm:t>
    </dgm:pt>
    <dgm:pt modelId="{537373BD-86F8-4F36-A86C-A6D5B11942EA}" type="pres">
      <dgm:prSet presAssocID="{D78BCF06-10FA-4925-94E4-046A4475AC32}" presName="ThreeConn_2-3" presStyleLbl="fgAccFollowNode1" presStyleIdx="1" presStyleCnt="2">
        <dgm:presLayoutVars>
          <dgm:bulletEnabled val="1"/>
        </dgm:presLayoutVars>
      </dgm:prSet>
      <dgm:spPr/>
      <dgm:t>
        <a:bodyPr/>
        <a:lstStyle/>
        <a:p>
          <a:endParaRPr lang="es-EC"/>
        </a:p>
      </dgm:t>
    </dgm:pt>
    <dgm:pt modelId="{850202AF-B09C-4A35-88C3-EB840A89969F}" type="pres">
      <dgm:prSet presAssocID="{D78BCF06-10FA-4925-94E4-046A4475AC32}" presName="ThreeNodes_1_text" presStyleLbl="node1" presStyleIdx="2" presStyleCnt="3">
        <dgm:presLayoutVars>
          <dgm:bulletEnabled val="1"/>
        </dgm:presLayoutVars>
      </dgm:prSet>
      <dgm:spPr/>
      <dgm:t>
        <a:bodyPr/>
        <a:lstStyle/>
        <a:p>
          <a:endParaRPr lang="es-EC"/>
        </a:p>
      </dgm:t>
    </dgm:pt>
    <dgm:pt modelId="{9A338C51-1322-4B76-87F4-B44379CD9813}" type="pres">
      <dgm:prSet presAssocID="{D78BCF06-10FA-4925-94E4-046A4475AC32}" presName="ThreeNodes_2_text" presStyleLbl="node1" presStyleIdx="2" presStyleCnt="3">
        <dgm:presLayoutVars>
          <dgm:bulletEnabled val="1"/>
        </dgm:presLayoutVars>
      </dgm:prSet>
      <dgm:spPr/>
      <dgm:t>
        <a:bodyPr/>
        <a:lstStyle/>
        <a:p>
          <a:endParaRPr lang="es-EC"/>
        </a:p>
      </dgm:t>
    </dgm:pt>
    <dgm:pt modelId="{441A0AA7-50A1-486C-8076-9731E92CCFDF}" type="pres">
      <dgm:prSet presAssocID="{D78BCF06-10FA-4925-94E4-046A4475AC32}" presName="ThreeNodes_3_text" presStyleLbl="node1" presStyleIdx="2" presStyleCnt="3">
        <dgm:presLayoutVars>
          <dgm:bulletEnabled val="1"/>
        </dgm:presLayoutVars>
      </dgm:prSet>
      <dgm:spPr/>
      <dgm:t>
        <a:bodyPr/>
        <a:lstStyle/>
        <a:p>
          <a:endParaRPr lang="es-EC"/>
        </a:p>
      </dgm:t>
    </dgm:pt>
  </dgm:ptLst>
  <dgm:cxnLst>
    <dgm:cxn modelId="{13389FF1-6196-4DE6-95EC-60C0BA1E5D71}" type="presOf" srcId="{FC124D0D-0945-44C3-8141-09B848E41D28}" destId="{27538CC5-B85A-4E92-A397-9CED69C6F283}" srcOrd="0" destOrd="0" presId="urn:microsoft.com/office/officeart/2005/8/layout/vProcess5"/>
    <dgm:cxn modelId="{94F4C124-DFEA-4711-9DEB-85DB59F01332}" type="presOf" srcId="{CE73E332-FAC4-48EB-A358-052383BBC96D}" destId="{441A0AA7-50A1-486C-8076-9731E92CCFDF}" srcOrd="1" destOrd="0" presId="urn:microsoft.com/office/officeart/2005/8/layout/vProcess5"/>
    <dgm:cxn modelId="{12DCA4FA-8FE1-44A0-BFB8-85CDDCDBE644}" type="presOf" srcId="{2369B4D5-730E-4928-B5A8-96F1EA2D6D73}" destId="{850202AF-B09C-4A35-88C3-EB840A89969F}" srcOrd="1" destOrd="0" presId="urn:microsoft.com/office/officeart/2005/8/layout/vProcess5"/>
    <dgm:cxn modelId="{ABBB53FB-6A04-4802-9905-AB2392C2138B}" type="presOf" srcId="{2369B4D5-730E-4928-B5A8-96F1EA2D6D73}" destId="{41889BC9-0DBF-425D-8395-71A41D68BE39}" srcOrd="0" destOrd="0" presId="urn:microsoft.com/office/officeart/2005/8/layout/vProcess5"/>
    <dgm:cxn modelId="{232172F9-7CBA-458D-BDA6-CDA7838D4CCC}" srcId="{D78BCF06-10FA-4925-94E4-046A4475AC32}" destId="{CE73E332-FAC4-48EB-A358-052383BBC96D}" srcOrd="2" destOrd="0" parTransId="{2F26F6F7-97C5-4D41-A873-BE3EFE848BED}" sibTransId="{C989FA91-6854-48A4-83B2-412D14DA0F1A}"/>
    <dgm:cxn modelId="{6748FE0C-AC3E-49A0-AC59-989F48705DFF}" srcId="{D78BCF06-10FA-4925-94E4-046A4475AC32}" destId="{2369B4D5-730E-4928-B5A8-96F1EA2D6D73}" srcOrd="0" destOrd="0" parTransId="{21A459EA-33B9-4D47-9345-B8715D178E2C}" sibTransId="{FC124D0D-0945-44C3-8141-09B848E41D28}"/>
    <dgm:cxn modelId="{04CDFFB4-3761-470B-A3D5-28B29D13F27E}" type="presOf" srcId="{CE73E332-FAC4-48EB-A358-052383BBC96D}" destId="{6C84B3F7-9367-4770-AACF-2B90C216D7F5}" srcOrd="0" destOrd="0" presId="urn:microsoft.com/office/officeart/2005/8/layout/vProcess5"/>
    <dgm:cxn modelId="{78B6C161-A7D1-4E59-A2ED-6A08F9444C1F}" type="presOf" srcId="{CE17FA67-6A36-4FEA-81CA-AF4F25FE61C2}" destId="{E4DCAFDC-61CC-4F1F-BBDC-5D7C3A046827}" srcOrd="0" destOrd="0" presId="urn:microsoft.com/office/officeart/2005/8/layout/vProcess5"/>
    <dgm:cxn modelId="{B952DF92-1876-45EA-B4EA-DC599B1366B4}" type="presOf" srcId="{27436CE9-B3CC-4520-B817-1D27B9AA914D}" destId="{537373BD-86F8-4F36-A86C-A6D5B11942EA}" srcOrd="0" destOrd="0" presId="urn:microsoft.com/office/officeart/2005/8/layout/vProcess5"/>
    <dgm:cxn modelId="{FE0345CB-A844-4F37-9D85-4AF1AFAEDC91}" type="presOf" srcId="{D78BCF06-10FA-4925-94E4-046A4475AC32}" destId="{055B160B-1B8B-4DE0-B94E-64FBD4485809}" srcOrd="0" destOrd="0" presId="urn:microsoft.com/office/officeart/2005/8/layout/vProcess5"/>
    <dgm:cxn modelId="{85511A18-66B3-4ABC-B2E2-D1DC5052E4F3}" type="presOf" srcId="{CE17FA67-6A36-4FEA-81CA-AF4F25FE61C2}" destId="{9A338C51-1322-4B76-87F4-B44379CD9813}" srcOrd="1" destOrd="0" presId="urn:microsoft.com/office/officeart/2005/8/layout/vProcess5"/>
    <dgm:cxn modelId="{CF776A37-7DD7-4EBB-B622-B77C552D121B}" srcId="{D78BCF06-10FA-4925-94E4-046A4475AC32}" destId="{CE17FA67-6A36-4FEA-81CA-AF4F25FE61C2}" srcOrd="1" destOrd="0" parTransId="{F60C596C-5729-46F3-B064-A5CCA617E09B}" sibTransId="{27436CE9-B3CC-4520-B817-1D27B9AA914D}"/>
    <dgm:cxn modelId="{0B65FF3D-77CE-407A-904A-5D5FB1DD271D}" type="presParOf" srcId="{055B160B-1B8B-4DE0-B94E-64FBD4485809}" destId="{4A32D01B-FEA3-4E6D-84A7-1BC7EC449D43}" srcOrd="0" destOrd="0" presId="urn:microsoft.com/office/officeart/2005/8/layout/vProcess5"/>
    <dgm:cxn modelId="{AAF3C1CB-1BA6-41F8-ACE6-BF0FC8EF46BA}" type="presParOf" srcId="{055B160B-1B8B-4DE0-B94E-64FBD4485809}" destId="{41889BC9-0DBF-425D-8395-71A41D68BE39}" srcOrd="1" destOrd="0" presId="urn:microsoft.com/office/officeart/2005/8/layout/vProcess5"/>
    <dgm:cxn modelId="{E8BC24F0-8E19-4096-AB04-3843F6F457AD}" type="presParOf" srcId="{055B160B-1B8B-4DE0-B94E-64FBD4485809}" destId="{E4DCAFDC-61CC-4F1F-BBDC-5D7C3A046827}" srcOrd="2" destOrd="0" presId="urn:microsoft.com/office/officeart/2005/8/layout/vProcess5"/>
    <dgm:cxn modelId="{5DEEEFAE-722C-4CE0-8E33-1B338E803816}" type="presParOf" srcId="{055B160B-1B8B-4DE0-B94E-64FBD4485809}" destId="{6C84B3F7-9367-4770-AACF-2B90C216D7F5}" srcOrd="3" destOrd="0" presId="urn:microsoft.com/office/officeart/2005/8/layout/vProcess5"/>
    <dgm:cxn modelId="{0D795F7D-E120-4985-ADDC-F9B62D7E9AF3}" type="presParOf" srcId="{055B160B-1B8B-4DE0-B94E-64FBD4485809}" destId="{27538CC5-B85A-4E92-A397-9CED69C6F283}" srcOrd="4" destOrd="0" presId="urn:microsoft.com/office/officeart/2005/8/layout/vProcess5"/>
    <dgm:cxn modelId="{332225D5-740F-4D04-86E9-E3A34D493304}" type="presParOf" srcId="{055B160B-1B8B-4DE0-B94E-64FBD4485809}" destId="{537373BD-86F8-4F36-A86C-A6D5B11942EA}" srcOrd="5" destOrd="0" presId="urn:microsoft.com/office/officeart/2005/8/layout/vProcess5"/>
    <dgm:cxn modelId="{77AC6595-8E7A-45B8-946D-72E7AB443947}" type="presParOf" srcId="{055B160B-1B8B-4DE0-B94E-64FBD4485809}" destId="{850202AF-B09C-4A35-88C3-EB840A89969F}" srcOrd="6" destOrd="0" presId="urn:microsoft.com/office/officeart/2005/8/layout/vProcess5"/>
    <dgm:cxn modelId="{E93D3EA0-F80F-4641-BEE5-D0196155C3FC}" type="presParOf" srcId="{055B160B-1B8B-4DE0-B94E-64FBD4485809}" destId="{9A338C51-1322-4B76-87F4-B44379CD9813}" srcOrd="7" destOrd="0" presId="urn:microsoft.com/office/officeart/2005/8/layout/vProcess5"/>
    <dgm:cxn modelId="{73EB9A72-6BEA-4C9F-8CC9-9FC1D96875DB}" type="presParOf" srcId="{055B160B-1B8B-4DE0-B94E-64FBD4485809}" destId="{441A0AA7-50A1-486C-8076-9731E92CCFD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BEFF3B-9519-4CF2-A3ED-7F00FFDD5A7D}" type="doc">
      <dgm:prSet loTypeId="urn:microsoft.com/office/officeart/2005/8/layout/pList2" loCatId="picture" qsTypeId="urn:microsoft.com/office/officeart/2005/8/quickstyle/simple1" qsCatId="simple" csTypeId="urn:microsoft.com/office/officeart/2005/8/colors/accent1_2" csCatId="accent1" phldr="1"/>
      <dgm:spPr/>
    </dgm:pt>
    <dgm:pt modelId="{5C40ECD0-2D58-4E32-9158-F0204F92595C}">
      <dgm:prSet phldrT="[Texto]"/>
      <dgm:spPr/>
      <dgm:t>
        <a:bodyPr/>
        <a:lstStyle/>
        <a:p>
          <a:pPr algn="ctr"/>
          <a:r>
            <a:rPr lang="es-EC" dirty="0" smtClean="0"/>
            <a:t>PIB</a:t>
          </a:r>
        </a:p>
        <a:p>
          <a:pPr algn="just"/>
          <a:r>
            <a:rPr lang="es-ES" dirty="0" smtClean="0"/>
            <a:t>La contracción de -1,5% que se registró en el Producto Interno Bruto (PIB) en el 2016 se debe a la caída del precio del petróleo.</a:t>
          </a:r>
          <a:endParaRPr lang="es-EC" dirty="0"/>
        </a:p>
      </dgm:t>
    </dgm:pt>
    <dgm:pt modelId="{6B0DFEE2-DDA6-45E1-80B5-B203783E5171}" type="parTrans" cxnId="{E29CB676-1F75-446D-87FC-1C5F0DDFA133}">
      <dgm:prSet/>
      <dgm:spPr/>
      <dgm:t>
        <a:bodyPr/>
        <a:lstStyle/>
        <a:p>
          <a:endParaRPr lang="es-EC"/>
        </a:p>
      </dgm:t>
    </dgm:pt>
    <dgm:pt modelId="{2A6905FE-4D47-4B45-AECE-094540C7F62F}" type="sibTrans" cxnId="{E29CB676-1F75-446D-87FC-1C5F0DDFA133}">
      <dgm:prSet/>
      <dgm:spPr/>
      <dgm:t>
        <a:bodyPr/>
        <a:lstStyle/>
        <a:p>
          <a:endParaRPr lang="es-EC"/>
        </a:p>
      </dgm:t>
    </dgm:pt>
    <dgm:pt modelId="{B83224A8-3177-4FDE-B908-84993279FCB3}">
      <dgm:prSet phldrT="[Texto]"/>
      <dgm:spPr/>
      <dgm:t>
        <a:bodyPr/>
        <a:lstStyle/>
        <a:p>
          <a:pPr algn="ctr"/>
          <a:r>
            <a:rPr lang="es-EC" dirty="0" smtClean="0"/>
            <a:t>INFLACIÓN</a:t>
          </a:r>
        </a:p>
        <a:p>
          <a:pPr algn="just"/>
          <a:r>
            <a:rPr lang="es-EC" dirty="0" smtClean="0"/>
            <a:t>La deflación de 0,20% en 2017 es la primera desde 2007, había proyectado una inflación anual de 1% para el año anterior, mientras que para 2018 fijó como meta 1,4%.</a:t>
          </a:r>
          <a:endParaRPr lang="es-EC" dirty="0"/>
        </a:p>
      </dgm:t>
    </dgm:pt>
    <dgm:pt modelId="{65D8A36B-7757-42F8-8630-26C4062F4475}" type="parTrans" cxnId="{B0615DE7-8A75-434A-A3F1-32CDAB92D382}">
      <dgm:prSet/>
      <dgm:spPr/>
      <dgm:t>
        <a:bodyPr/>
        <a:lstStyle/>
        <a:p>
          <a:endParaRPr lang="es-EC"/>
        </a:p>
      </dgm:t>
    </dgm:pt>
    <dgm:pt modelId="{8CA4E60B-0943-4E45-8B52-5E2354E93B61}" type="sibTrans" cxnId="{B0615DE7-8A75-434A-A3F1-32CDAB92D382}">
      <dgm:prSet/>
      <dgm:spPr/>
      <dgm:t>
        <a:bodyPr/>
        <a:lstStyle/>
        <a:p>
          <a:endParaRPr lang="es-EC"/>
        </a:p>
      </dgm:t>
    </dgm:pt>
    <dgm:pt modelId="{A933264F-5286-4573-9EC4-FF7E11BB9318}">
      <dgm:prSet phldrT="[Texto]"/>
      <dgm:spPr/>
      <dgm:t>
        <a:bodyPr/>
        <a:lstStyle/>
        <a:p>
          <a:pPr algn="ctr"/>
          <a:r>
            <a:rPr lang="es-EC" dirty="0" smtClean="0"/>
            <a:t>BALANZA COMERCIAL</a:t>
          </a:r>
        </a:p>
        <a:p>
          <a:pPr algn="just"/>
          <a:r>
            <a:rPr lang="es-EC" dirty="0" smtClean="0"/>
            <a:t>A pesar de presentar un incremento de las exportaciones en el 2017 referente del 2016, se presento un incremento en importaciones de bienes de consumo, MP y entre otros.</a:t>
          </a:r>
          <a:endParaRPr lang="es-EC" dirty="0"/>
        </a:p>
      </dgm:t>
    </dgm:pt>
    <dgm:pt modelId="{31633AB0-A069-41CB-92D2-40F53F6E0FFA}" type="parTrans" cxnId="{DBB60A9D-6E93-469F-971A-C5BB7BAEEF95}">
      <dgm:prSet/>
      <dgm:spPr/>
      <dgm:t>
        <a:bodyPr/>
        <a:lstStyle/>
        <a:p>
          <a:endParaRPr lang="es-EC"/>
        </a:p>
      </dgm:t>
    </dgm:pt>
    <dgm:pt modelId="{184405B6-8BEB-484A-908B-75A977B33A84}" type="sibTrans" cxnId="{DBB60A9D-6E93-469F-971A-C5BB7BAEEF95}">
      <dgm:prSet/>
      <dgm:spPr/>
      <dgm:t>
        <a:bodyPr/>
        <a:lstStyle/>
        <a:p>
          <a:endParaRPr lang="es-EC"/>
        </a:p>
      </dgm:t>
    </dgm:pt>
    <dgm:pt modelId="{E6D9E505-6034-4DBD-9057-A0CCD0D1DF99}" type="pres">
      <dgm:prSet presAssocID="{F2BEFF3B-9519-4CF2-A3ED-7F00FFDD5A7D}" presName="Name0" presStyleCnt="0">
        <dgm:presLayoutVars>
          <dgm:dir/>
          <dgm:resizeHandles val="exact"/>
        </dgm:presLayoutVars>
      </dgm:prSet>
      <dgm:spPr/>
    </dgm:pt>
    <dgm:pt modelId="{7A4F5314-DB71-408E-BBA2-50C49147B73E}" type="pres">
      <dgm:prSet presAssocID="{F2BEFF3B-9519-4CF2-A3ED-7F00FFDD5A7D}" presName="bkgdShp" presStyleLbl="alignAccFollowNode1" presStyleIdx="0" presStyleCnt="1"/>
      <dgm:spPr/>
    </dgm:pt>
    <dgm:pt modelId="{EF950703-2B71-4DB7-8257-83A92171985C}" type="pres">
      <dgm:prSet presAssocID="{F2BEFF3B-9519-4CF2-A3ED-7F00FFDD5A7D}" presName="linComp" presStyleCnt="0"/>
      <dgm:spPr/>
    </dgm:pt>
    <dgm:pt modelId="{17D53747-CCBE-4D86-AE49-3AECF3F0A47E}" type="pres">
      <dgm:prSet presAssocID="{5C40ECD0-2D58-4E32-9158-F0204F92595C}" presName="compNode" presStyleCnt="0"/>
      <dgm:spPr/>
    </dgm:pt>
    <dgm:pt modelId="{3183BB5F-11B1-4802-8D68-E08F90A0DE13}" type="pres">
      <dgm:prSet presAssocID="{5C40ECD0-2D58-4E32-9158-F0204F92595C}" presName="node" presStyleLbl="node1" presStyleIdx="0" presStyleCnt="3">
        <dgm:presLayoutVars>
          <dgm:bulletEnabled val="1"/>
        </dgm:presLayoutVars>
      </dgm:prSet>
      <dgm:spPr/>
      <dgm:t>
        <a:bodyPr/>
        <a:lstStyle/>
        <a:p>
          <a:endParaRPr lang="es-EC"/>
        </a:p>
      </dgm:t>
    </dgm:pt>
    <dgm:pt modelId="{FDC81463-9750-464F-9E31-736E30F6E23A}" type="pres">
      <dgm:prSet presAssocID="{5C40ECD0-2D58-4E32-9158-F0204F92595C}" presName="invisiNode" presStyleLbl="node1" presStyleIdx="0" presStyleCnt="3"/>
      <dgm:spPr/>
    </dgm:pt>
    <dgm:pt modelId="{F8EE448D-502C-4C6D-BCC3-1E4B5F71A16F}" type="pres">
      <dgm:prSet presAssocID="{5C40ECD0-2D58-4E32-9158-F0204F92595C}" presName="imagNode" presStyleLbl="fgImgPlace1" presStyleIdx="0" presStyleCnt="3"/>
      <dgm:spPr>
        <a:blipFill rotWithShape="1">
          <a:blip xmlns:r="http://schemas.openxmlformats.org/officeDocument/2006/relationships" r:embed="rId1"/>
          <a:stretch>
            <a:fillRect/>
          </a:stretch>
        </a:blipFill>
      </dgm:spPr>
    </dgm:pt>
    <dgm:pt modelId="{32853580-C6F9-4D48-BE8C-0A435CC2DD4C}" type="pres">
      <dgm:prSet presAssocID="{2A6905FE-4D47-4B45-AECE-094540C7F62F}" presName="sibTrans" presStyleLbl="sibTrans2D1" presStyleIdx="0" presStyleCnt="0"/>
      <dgm:spPr/>
    </dgm:pt>
    <dgm:pt modelId="{F88CE3B8-1683-4BC1-A6EA-DED6323B56FD}" type="pres">
      <dgm:prSet presAssocID="{B83224A8-3177-4FDE-B908-84993279FCB3}" presName="compNode" presStyleCnt="0"/>
      <dgm:spPr/>
    </dgm:pt>
    <dgm:pt modelId="{AB7D5748-645F-45FE-A264-0C87846C8573}" type="pres">
      <dgm:prSet presAssocID="{B83224A8-3177-4FDE-B908-84993279FCB3}" presName="node" presStyleLbl="node1" presStyleIdx="1" presStyleCnt="3">
        <dgm:presLayoutVars>
          <dgm:bulletEnabled val="1"/>
        </dgm:presLayoutVars>
      </dgm:prSet>
      <dgm:spPr/>
      <dgm:t>
        <a:bodyPr/>
        <a:lstStyle/>
        <a:p>
          <a:endParaRPr lang="es-EC"/>
        </a:p>
      </dgm:t>
    </dgm:pt>
    <dgm:pt modelId="{BAB5B215-9105-40F0-84E9-20B775CF7C8E}" type="pres">
      <dgm:prSet presAssocID="{B83224A8-3177-4FDE-B908-84993279FCB3}" presName="invisiNode" presStyleLbl="node1" presStyleIdx="1" presStyleCnt="3"/>
      <dgm:spPr/>
    </dgm:pt>
    <dgm:pt modelId="{38C41CFA-8903-4CB2-A758-D30745BB939D}" type="pres">
      <dgm:prSet presAssocID="{B83224A8-3177-4FDE-B908-84993279FCB3}" presName="imagNode" presStyleLbl="fgImgPlace1" presStyleIdx="1" presStyleCnt="3"/>
      <dgm:spPr>
        <a:blipFill rotWithShape="1">
          <a:blip xmlns:r="http://schemas.openxmlformats.org/officeDocument/2006/relationships" r:embed="rId2"/>
          <a:stretch>
            <a:fillRect/>
          </a:stretch>
        </a:blipFill>
      </dgm:spPr>
    </dgm:pt>
    <dgm:pt modelId="{53170401-A04D-4418-9DF2-1474EE453840}" type="pres">
      <dgm:prSet presAssocID="{8CA4E60B-0943-4E45-8B52-5E2354E93B61}" presName="sibTrans" presStyleLbl="sibTrans2D1" presStyleIdx="0" presStyleCnt="0"/>
      <dgm:spPr/>
    </dgm:pt>
    <dgm:pt modelId="{FA33301A-5A03-4E58-93E2-F5F44C558C48}" type="pres">
      <dgm:prSet presAssocID="{A933264F-5286-4573-9EC4-FF7E11BB9318}" presName="compNode" presStyleCnt="0"/>
      <dgm:spPr/>
    </dgm:pt>
    <dgm:pt modelId="{7E18C6F4-D792-497F-879E-CFA257ED8483}" type="pres">
      <dgm:prSet presAssocID="{A933264F-5286-4573-9EC4-FF7E11BB9318}" presName="node" presStyleLbl="node1" presStyleIdx="2" presStyleCnt="3">
        <dgm:presLayoutVars>
          <dgm:bulletEnabled val="1"/>
        </dgm:presLayoutVars>
      </dgm:prSet>
      <dgm:spPr/>
      <dgm:t>
        <a:bodyPr/>
        <a:lstStyle/>
        <a:p>
          <a:endParaRPr lang="es-EC"/>
        </a:p>
      </dgm:t>
    </dgm:pt>
    <dgm:pt modelId="{12605168-0BC3-4BC1-9366-D890C0B8808D}" type="pres">
      <dgm:prSet presAssocID="{A933264F-5286-4573-9EC4-FF7E11BB9318}" presName="invisiNode" presStyleLbl="node1" presStyleIdx="2" presStyleCnt="3"/>
      <dgm:spPr/>
    </dgm:pt>
    <dgm:pt modelId="{0433FB49-2D34-4F19-9D25-1BDE7014D929}" type="pres">
      <dgm:prSet presAssocID="{A933264F-5286-4573-9EC4-FF7E11BB9318}" presName="imagNode" presStyleLbl="fgImgPlace1" presStyleIdx="2" presStyleCnt="3"/>
      <dgm:spPr>
        <a:blipFill rotWithShape="1">
          <a:blip xmlns:r="http://schemas.openxmlformats.org/officeDocument/2006/relationships" r:embed="rId3"/>
          <a:stretch>
            <a:fillRect/>
          </a:stretch>
        </a:blipFill>
      </dgm:spPr>
    </dgm:pt>
  </dgm:ptLst>
  <dgm:cxnLst>
    <dgm:cxn modelId="{6604C379-0F0E-4B4C-BED3-20593D41C6A4}" type="presOf" srcId="{F2BEFF3B-9519-4CF2-A3ED-7F00FFDD5A7D}" destId="{E6D9E505-6034-4DBD-9057-A0CCD0D1DF99}" srcOrd="0" destOrd="0" presId="urn:microsoft.com/office/officeart/2005/8/layout/pList2"/>
    <dgm:cxn modelId="{43A243E0-8B00-4C06-A88B-E9C6A6FD6555}" type="presOf" srcId="{B83224A8-3177-4FDE-B908-84993279FCB3}" destId="{AB7D5748-645F-45FE-A264-0C87846C8573}" srcOrd="0" destOrd="0" presId="urn:microsoft.com/office/officeart/2005/8/layout/pList2"/>
    <dgm:cxn modelId="{EE82438E-7DB8-4A42-AD9F-15611DE2E5A0}" type="presOf" srcId="{A933264F-5286-4573-9EC4-FF7E11BB9318}" destId="{7E18C6F4-D792-497F-879E-CFA257ED8483}" srcOrd="0" destOrd="0" presId="urn:microsoft.com/office/officeart/2005/8/layout/pList2"/>
    <dgm:cxn modelId="{1E4EE2AB-7DF1-4E20-AB1B-C45F238A66E6}" type="presOf" srcId="{5C40ECD0-2D58-4E32-9158-F0204F92595C}" destId="{3183BB5F-11B1-4802-8D68-E08F90A0DE13}" srcOrd="0" destOrd="0" presId="urn:microsoft.com/office/officeart/2005/8/layout/pList2"/>
    <dgm:cxn modelId="{2C48E480-406F-43F5-A4DD-153E17DEDA1C}" type="presOf" srcId="{2A6905FE-4D47-4B45-AECE-094540C7F62F}" destId="{32853580-C6F9-4D48-BE8C-0A435CC2DD4C}" srcOrd="0" destOrd="0" presId="urn:microsoft.com/office/officeart/2005/8/layout/pList2"/>
    <dgm:cxn modelId="{E29CB676-1F75-446D-87FC-1C5F0DDFA133}" srcId="{F2BEFF3B-9519-4CF2-A3ED-7F00FFDD5A7D}" destId="{5C40ECD0-2D58-4E32-9158-F0204F92595C}" srcOrd="0" destOrd="0" parTransId="{6B0DFEE2-DDA6-45E1-80B5-B203783E5171}" sibTransId="{2A6905FE-4D47-4B45-AECE-094540C7F62F}"/>
    <dgm:cxn modelId="{13AF3A65-F921-45F4-A040-00F00E88B321}" type="presOf" srcId="{8CA4E60B-0943-4E45-8B52-5E2354E93B61}" destId="{53170401-A04D-4418-9DF2-1474EE453840}" srcOrd="0" destOrd="0" presId="urn:microsoft.com/office/officeart/2005/8/layout/pList2"/>
    <dgm:cxn modelId="{B0615DE7-8A75-434A-A3F1-32CDAB92D382}" srcId="{F2BEFF3B-9519-4CF2-A3ED-7F00FFDD5A7D}" destId="{B83224A8-3177-4FDE-B908-84993279FCB3}" srcOrd="1" destOrd="0" parTransId="{65D8A36B-7757-42F8-8630-26C4062F4475}" sibTransId="{8CA4E60B-0943-4E45-8B52-5E2354E93B61}"/>
    <dgm:cxn modelId="{DBB60A9D-6E93-469F-971A-C5BB7BAEEF95}" srcId="{F2BEFF3B-9519-4CF2-A3ED-7F00FFDD5A7D}" destId="{A933264F-5286-4573-9EC4-FF7E11BB9318}" srcOrd="2" destOrd="0" parTransId="{31633AB0-A069-41CB-92D2-40F53F6E0FFA}" sibTransId="{184405B6-8BEB-484A-908B-75A977B33A84}"/>
    <dgm:cxn modelId="{5E3BB870-6D8E-4449-B9EE-8A1A90DD30E4}" type="presParOf" srcId="{E6D9E505-6034-4DBD-9057-A0CCD0D1DF99}" destId="{7A4F5314-DB71-408E-BBA2-50C49147B73E}" srcOrd="0" destOrd="0" presId="urn:microsoft.com/office/officeart/2005/8/layout/pList2"/>
    <dgm:cxn modelId="{3AE03B75-A08D-4E17-ADC5-D110BA9252FE}" type="presParOf" srcId="{E6D9E505-6034-4DBD-9057-A0CCD0D1DF99}" destId="{EF950703-2B71-4DB7-8257-83A92171985C}" srcOrd="1" destOrd="0" presId="urn:microsoft.com/office/officeart/2005/8/layout/pList2"/>
    <dgm:cxn modelId="{B09736FC-6B65-4451-B160-F8F751FDD868}" type="presParOf" srcId="{EF950703-2B71-4DB7-8257-83A92171985C}" destId="{17D53747-CCBE-4D86-AE49-3AECF3F0A47E}" srcOrd="0" destOrd="0" presId="urn:microsoft.com/office/officeart/2005/8/layout/pList2"/>
    <dgm:cxn modelId="{00BD3C35-51A6-4DE8-AB40-DFE9343FA2B5}" type="presParOf" srcId="{17D53747-CCBE-4D86-AE49-3AECF3F0A47E}" destId="{3183BB5F-11B1-4802-8D68-E08F90A0DE13}" srcOrd="0" destOrd="0" presId="urn:microsoft.com/office/officeart/2005/8/layout/pList2"/>
    <dgm:cxn modelId="{739CF97E-33BE-4991-B6AA-9D95EE80DA77}" type="presParOf" srcId="{17D53747-CCBE-4D86-AE49-3AECF3F0A47E}" destId="{FDC81463-9750-464F-9E31-736E30F6E23A}" srcOrd="1" destOrd="0" presId="urn:microsoft.com/office/officeart/2005/8/layout/pList2"/>
    <dgm:cxn modelId="{79A11C36-4643-4909-9D97-28113D7A4A77}" type="presParOf" srcId="{17D53747-CCBE-4D86-AE49-3AECF3F0A47E}" destId="{F8EE448D-502C-4C6D-BCC3-1E4B5F71A16F}" srcOrd="2" destOrd="0" presId="urn:microsoft.com/office/officeart/2005/8/layout/pList2"/>
    <dgm:cxn modelId="{B827DEF9-F160-4887-9477-396D34EC69D0}" type="presParOf" srcId="{EF950703-2B71-4DB7-8257-83A92171985C}" destId="{32853580-C6F9-4D48-BE8C-0A435CC2DD4C}" srcOrd="1" destOrd="0" presId="urn:microsoft.com/office/officeart/2005/8/layout/pList2"/>
    <dgm:cxn modelId="{CA6FD8ED-3692-4641-A96F-4BF53B9EE2ED}" type="presParOf" srcId="{EF950703-2B71-4DB7-8257-83A92171985C}" destId="{F88CE3B8-1683-4BC1-A6EA-DED6323B56FD}" srcOrd="2" destOrd="0" presId="urn:microsoft.com/office/officeart/2005/8/layout/pList2"/>
    <dgm:cxn modelId="{14BFCB15-E539-458C-987D-9F80335E72C4}" type="presParOf" srcId="{F88CE3B8-1683-4BC1-A6EA-DED6323B56FD}" destId="{AB7D5748-645F-45FE-A264-0C87846C8573}" srcOrd="0" destOrd="0" presId="urn:microsoft.com/office/officeart/2005/8/layout/pList2"/>
    <dgm:cxn modelId="{48E8994A-D464-4D1C-90B2-A574317B0108}" type="presParOf" srcId="{F88CE3B8-1683-4BC1-A6EA-DED6323B56FD}" destId="{BAB5B215-9105-40F0-84E9-20B775CF7C8E}" srcOrd="1" destOrd="0" presId="urn:microsoft.com/office/officeart/2005/8/layout/pList2"/>
    <dgm:cxn modelId="{2DBE290B-0430-4307-AEDB-DCAB555AD19F}" type="presParOf" srcId="{F88CE3B8-1683-4BC1-A6EA-DED6323B56FD}" destId="{38C41CFA-8903-4CB2-A758-D30745BB939D}" srcOrd="2" destOrd="0" presId="urn:microsoft.com/office/officeart/2005/8/layout/pList2"/>
    <dgm:cxn modelId="{A55D2EBA-C6B8-4651-8A2F-699B0C53144D}" type="presParOf" srcId="{EF950703-2B71-4DB7-8257-83A92171985C}" destId="{53170401-A04D-4418-9DF2-1474EE453840}" srcOrd="3" destOrd="0" presId="urn:microsoft.com/office/officeart/2005/8/layout/pList2"/>
    <dgm:cxn modelId="{2389D5DE-E0EB-4FA3-A2BC-B08C158B9E44}" type="presParOf" srcId="{EF950703-2B71-4DB7-8257-83A92171985C}" destId="{FA33301A-5A03-4E58-93E2-F5F44C558C48}" srcOrd="4" destOrd="0" presId="urn:microsoft.com/office/officeart/2005/8/layout/pList2"/>
    <dgm:cxn modelId="{8A2A59B5-26A2-42BF-9FA6-F3C555146B1B}" type="presParOf" srcId="{FA33301A-5A03-4E58-93E2-F5F44C558C48}" destId="{7E18C6F4-D792-497F-879E-CFA257ED8483}" srcOrd="0" destOrd="0" presId="urn:microsoft.com/office/officeart/2005/8/layout/pList2"/>
    <dgm:cxn modelId="{606CBCF5-BAA6-4011-A9D0-6B6EE63215F1}" type="presParOf" srcId="{FA33301A-5A03-4E58-93E2-F5F44C558C48}" destId="{12605168-0BC3-4BC1-9366-D890C0B8808D}" srcOrd="1" destOrd="0" presId="urn:microsoft.com/office/officeart/2005/8/layout/pList2"/>
    <dgm:cxn modelId="{8E6EA415-DFEB-462C-939B-044AD3ADA93C}" type="presParOf" srcId="{FA33301A-5A03-4E58-93E2-F5F44C558C48}" destId="{0433FB49-2D34-4F19-9D25-1BDE7014D92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BEFF3B-9519-4CF2-A3ED-7F00FFDD5A7D}" type="doc">
      <dgm:prSet loTypeId="urn:microsoft.com/office/officeart/2005/8/layout/pList2" loCatId="picture" qsTypeId="urn:microsoft.com/office/officeart/2005/8/quickstyle/simple1" qsCatId="simple" csTypeId="urn:microsoft.com/office/officeart/2005/8/colors/accent1_2" csCatId="accent1" phldr="1"/>
      <dgm:spPr/>
    </dgm:pt>
    <dgm:pt modelId="{5C40ECD0-2D58-4E32-9158-F0204F92595C}">
      <dgm:prSet phldrT="[Texto]"/>
      <dgm:spPr/>
      <dgm:t>
        <a:bodyPr/>
        <a:lstStyle/>
        <a:p>
          <a:pPr algn="ctr"/>
          <a:r>
            <a:rPr lang="es-EC" dirty="0" smtClean="0"/>
            <a:t>INGRESOS PETROLEROS</a:t>
          </a:r>
        </a:p>
        <a:p>
          <a:pPr algn="just"/>
          <a:r>
            <a:rPr lang="es-EC" dirty="0" smtClean="0"/>
            <a:t>En el tercer trimestre de 2017, la producción petrolera presentó una tendencia decreciente comparada con los trimestres anteriores.</a:t>
          </a:r>
          <a:endParaRPr lang="es-EC" dirty="0" smtClean="0"/>
        </a:p>
      </dgm:t>
    </dgm:pt>
    <dgm:pt modelId="{6B0DFEE2-DDA6-45E1-80B5-B203783E5171}" type="parTrans" cxnId="{E29CB676-1F75-446D-87FC-1C5F0DDFA133}">
      <dgm:prSet/>
      <dgm:spPr/>
      <dgm:t>
        <a:bodyPr/>
        <a:lstStyle/>
        <a:p>
          <a:endParaRPr lang="es-EC"/>
        </a:p>
      </dgm:t>
    </dgm:pt>
    <dgm:pt modelId="{2A6905FE-4D47-4B45-AECE-094540C7F62F}" type="sibTrans" cxnId="{E29CB676-1F75-446D-87FC-1C5F0DDFA133}">
      <dgm:prSet/>
      <dgm:spPr/>
      <dgm:t>
        <a:bodyPr/>
        <a:lstStyle/>
        <a:p>
          <a:endParaRPr lang="es-EC"/>
        </a:p>
      </dgm:t>
    </dgm:pt>
    <dgm:pt modelId="{3CFF46ED-17D8-4DB3-8CC9-ECA7EC83F5AE}">
      <dgm:prSet/>
      <dgm:spPr/>
      <dgm:t>
        <a:bodyPr/>
        <a:lstStyle/>
        <a:p>
          <a:pPr algn="ctr"/>
          <a:r>
            <a:rPr lang="es-EC" dirty="0" smtClean="0"/>
            <a:t>INGRESOS PETROLEROS</a:t>
          </a:r>
        </a:p>
        <a:p>
          <a:pPr algn="just"/>
          <a:r>
            <a:rPr lang="es-EC" dirty="0" smtClean="0"/>
            <a:t>El riesgo país de 2014 a 2015 ha incrementado significativamente, el incumplimiento  en el  pago de la deuda externa por varios años, el impulso de leyes y normativas que restringen el libre comercio con países extranjeros</a:t>
          </a:r>
          <a:endParaRPr lang="es-EC" dirty="0"/>
        </a:p>
      </dgm:t>
    </dgm:pt>
    <dgm:pt modelId="{56B7B285-9432-4E55-9925-6E1C05DC95F7}" type="parTrans" cxnId="{3FC39412-BCF4-4394-935F-685424FA0BCC}">
      <dgm:prSet/>
      <dgm:spPr/>
      <dgm:t>
        <a:bodyPr/>
        <a:lstStyle/>
        <a:p>
          <a:endParaRPr lang="es-EC"/>
        </a:p>
      </dgm:t>
    </dgm:pt>
    <dgm:pt modelId="{362C8DD8-FBAF-4C33-8345-DD421895D641}" type="sibTrans" cxnId="{3FC39412-BCF4-4394-935F-685424FA0BCC}">
      <dgm:prSet/>
      <dgm:spPr/>
      <dgm:t>
        <a:bodyPr/>
        <a:lstStyle/>
        <a:p>
          <a:endParaRPr lang="es-EC"/>
        </a:p>
      </dgm:t>
    </dgm:pt>
    <dgm:pt modelId="{E6D9E505-6034-4DBD-9057-A0CCD0D1DF99}" type="pres">
      <dgm:prSet presAssocID="{F2BEFF3B-9519-4CF2-A3ED-7F00FFDD5A7D}" presName="Name0" presStyleCnt="0">
        <dgm:presLayoutVars>
          <dgm:dir/>
          <dgm:resizeHandles val="exact"/>
        </dgm:presLayoutVars>
      </dgm:prSet>
      <dgm:spPr/>
    </dgm:pt>
    <dgm:pt modelId="{7A4F5314-DB71-408E-BBA2-50C49147B73E}" type="pres">
      <dgm:prSet presAssocID="{F2BEFF3B-9519-4CF2-A3ED-7F00FFDD5A7D}" presName="bkgdShp" presStyleLbl="alignAccFollowNode1" presStyleIdx="0" presStyleCnt="1"/>
      <dgm:spPr/>
    </dgm:pt>
    <dgm:pt modelId="{EF950703-2B71-4DB7-8257-83A92171985C}" type="pres">
      <dgm:prSet presAssocID="{F2BEFF3B-9519-4CF2-A3ED-7F00FFDD5A7D}" presName="linComp" presStyleCnt="0"/>
      <dgm:spPr/>
    </dgm:pt>
    <dgm:pt modelId="{17D53747-CCBE-4D86-AE49-3AECF3F0A47E}" type="pres">
      <dgm:prSet presAssocID="{5C40ECD0-2D58-4E32-9158-F0204F92595C}" presName="compNode" presStyleCnt="0"/>
      <dgm:spPr/>
    </dgm:pt>
    <dgm:pt modelId="{3183BB5F-11B1-4802-8D68-E08F90A0DE13}" type="pres">
      <dgm:prSet presAssocID="{5C40ECD0-2D58-4E32-9158-F0204F92595C}" presName="node" presStyleLbl="node1" presStyleIdx="0" presStyleCnt="2">
        <dgm:presLayoutVars>
          <dgm:bulletEnabled val="1"/>
        </dgm:presLayoutVars>
      </dgm:prSet>
      <dgm:spPr/>
      <dgm:t>
        <a:bodyPr/>
        <a:lstStyle/>
        <a:p>
          <a:endParaRPr lang="es-EC"/>
        </a:p>
      </dgm:t>
    </dgm:pt>
    <dgm:pt modelId="{FDC81463-9750-464F-9E31-736E30F6E23A}" type="pres">
      <dgm:prSet presAssocID="{5C40ECD0-2D58-4E32-9158-F0204F92595C}" presName="invisiNode" presStyleLbl="node1" presStyleIdx="0" presStyleCnt="2"/>
      <dgm:spPr/>
    </dgm:pt>
    <dgm:pt modelId="{F8EE448D-502C-4C6D-BCC3-1E4B5F71A16F}" type="pres">
      <dgm:prSet presAssocID="{5C40ECD0-2D58-4E32-9158-F0204F92595C}" presName="imagNode" presStyleLbl="fgImgPlace1" presStyleIdx="0" presStyleCnt="2"/>
      <dgm:spPr>
        <a:blipFill rotWithShape="1">
          <a:blip xmlns:r="http://schemas.openxmlformats.org/officeDocument/2006/relationships" r:embed="rId1"/>
          <a:stretch>
            <a:fillRect/>
          </a:stretch>
        </a:blipFill>
      </dgm:spPr>
    </dgm:pt>
    <dgm:pt modelId="{32853580-C6F9-4D48-BE8C-0A435CC2DD4C}" type="pres">
      <dgm:prSet presAssocID="{2A6905FE-4D47-4B45-AECE-094540C7F62F}" presName="sibTrans" presStyleLbl="sibTrans2D1" presStyleIdx="0" presStyleCnt="0"/>
      <dgm:spPr/>
    </dgm:pt>
    <dgm:pt modelId="{1A35D168-1A9A-4E2E-9EC3-79C3326DF44E}" type="pres">
      <dgm:prSet presAssocID="{3CFF46ED-17D8-4DB3-8CC9-ECA7EC83F5AE}" presName="compNode" presStyleCnt="0"/>
      <dgm:spPr/>
    </dgm:pt>
    <dgm:pt modelId="{4C9C3EB6-5688-4C01-91E2-D1DBB8E99DAA}" type="pres">
      <dgm:prSet presAssocID="{3CFF46ED-17D8-4DB3-8CC9-ECA7EC83F5AE}" presName="node" presStyleLbl="node1" presStyleIdx="1" presStyleCnt="2">
        <dgm:presLayoutVars>
          <dgm:bulletEnabled val="1"/>
        </dgm:presLayoutVars>
      </dgm:prSet>
      <dgm:spPr/>
      <dgm:t>
        <a:bodyPr/>
        <a:lstStyle/>
        <a:p>
          <a:endParaRPr lang="es-EC"/>
        </a:p>
      </dgm:t>
    </dgm:pt>
    <dgm:pt modelId="{EFF4F420-BD87-4D35-9409-84538FC3F167}" type="pres">
      <dgm:prSet presAssocID="{3CFF46ED-17D8-4DB3-8CC9-ECA7EC83F5AE}" presName="invisiNode" presStyleLbl="node1" presStyleIdx="1" presStyleCnt="2"/>
      <dgm:spPr/>
    </dgm:pt>
    <dgm:pt modelId="{E0D8E83F-5CBE-4DEF-AEAB-2BF508421E6D}" type="pres">
      <dgm:prSet presAssocID="{3CFF46ED-17D8-4DB3-8CC9-ECA7EC83F5AE}" presName="imagNode" presStyleLbl="fgImgPlace1" presStyleIdx="1" presStyleCnt="2"/>
      <dgm:spPr>
        <a:blipFill rotWithShape="1">
          <a:blip xmlns:r="http://schemas.openxmlformats.org/officeDocument/2006/relationships" r:embed="rId2"/>
          <a:stretch>
            <a:fillRect/>
          </a:stretch>
        </a:blipFill>
      </dgm:spPr>
    </dgm:pt>
  </dgm:ptLst>
  <dgm:cxnLst>
    <dgm:cxn modelId="{E29CB676-1F75-446D-87FC-1C5F0DDFA133}" srcId="{F2BEFF3B-9519-4CF2-A3ED-7F00FFDD5A7D}" destId="{5C40ECD0-2D58-4E32-9158-F0204F92595C}" srcOrd="0" destOrd="0" parTransId="{6B0DFEE2-DDA6-45E1-80B5-B203783E5171}" sibTransId="{2A6905FE-4D47-4B45-AECE-094540C7F62F}"/>
    <dgm:cxn modelId="{776146F0-6E85-479D-B3D7-EFA3BE0BE2E0}" type="presOf" srcId="{3CFF46ED-17D8-4DB3-8CC9-ECA7EC83F5AE}" destId="{4C9C3EB6-5688-4C01-91E2-D1DBB8E99DAA}" srcOrd="0" destOrd="0" presId="urn:microsoft.com/office/officeart/2005/8/layout/pList2"/>
    <dgm:cxn modelId="{3FC39412-BCF4-4394-935F-685424FA0BCC}" srcId="{F2BEFF3B-9519-4CF2-A3ED-7F00FFDD5A7D}" destId="{3CFF46ED-17D8-4DB3-8CC9-ECA7EC83F5AE}" srcOrd="1" destOrd="0" parTransId="{56B7B285-9432-4E55-9925-6E1C05DC95F7}" sibTransId="{362C8DD8-FBAF-4C33-8345-DD421895D641}"/>
    <dgm:cxn modelId="{A0B71F76-77AC-43AB-BEE2-3A0BBCD35CDF}" type="presOf" srcId="{5C40ECD0-2D58-4E32-9158-F0204F92595C}" destId="{3183BB5F-11B1-4802-8D68-E08F90A0DE13}" srcOrd="0" destOrd="0" presId="urn:microsoft.com/office/officeart/2005/8/layout/pList2"/>
    <dgm:cxn modelId="{0C50F693-B90E-44DD-ACDA-976D4ADEFCA8}" type="presOf" srcId="{F2BEFF3B-9519-4CF2-A3ED-7F00FFDD5A7D}" destId="{E6D9E505-6034-4DBD-9057-A0CCD0D1DF99}" srcOrd="0" destOrd="0" presId="urn:microsoft.com/office/officeart/2005/8/layout/pList2"/>
    <dgm:cxn modelId="{F46186CF-5FED-487D-A571-A22636E594B3}" type="presOf" srcId="{2A6905FE-4D47-4B45-AECE-094540C7F62F}" destId="{32853580-C6F9-4D48-BE8C-0A435CC2DD4C}" srcOrd="0" destOrd="0" presId="urn:microsoft.com/office/officeart/2005/8/layout/pList2"/>
    <dgm:cxn modelId="{9BDA879E-66F9-412E-9ECF-2F7D395C7CA8}" type="presParOf" srcId="{E6D9E505-6034-4DBD-9057-A0CCD0D1DF99}" destId="{7A4F5314-DB71-408E-BBA2-50C49147B73E}" srcOrd="0" destOrd="0" presId="urn:microsoft.com/office/officeart/2005/8/layout/pList2"/>
    <dgm:cxn modelId="{4B0D2150-B260-424C-B372-FD0D9C252EB7}" type="presParOf" srcId="{E6D9E505-6034-4DBD-9057-A0CCD0D1DF99}" destId="{EF950703-2B71-4DB7-8257-83A92171985C}" srcOrd="1" destOrd="0" presId="urn:microsoft.com/office/officeart/2005/8/layout/pList2"/>
    <dgm:cxn modelId="{73B6D0AC-A54E-496D-A3DE-14151AE88047}" type="presParOf" srcId="{EF950703-2B71-4DB7-8257-83A92171985C}" destId="{17D53747-CCBE-4D86-AE49-3AECF3F0A47E}" srcOrd="0" destOrd="0" presId="urn:microsoft.com/office/officeart/2005/8/layout/pList2"/>
    <dgm:cxn modelId="{4E2DD044-5753-49FD-B401-6B17E2D14462}" type="presParOf" srcId="{17D53747-CCBE-4D86-AE49-3AECF3F0A47E}" destId="{3183BB5F-11B1-4802-8D68-E08F90A0DE13}" srcOrd="0" destOrd="0" presId="urn:microsoft.com/office/officeart/2005/8/layout/pList2"/>
    <dgm:cxn modelId="{AD01680D-EB15-4896-AC1E-A8973E8BF292}" type="presParOf" srcId="{17D53747-CCBE-4D86-AE49-3AECF3F0A47E}" destId="{FDC81463-9750-464F-9E31-736E30F6E23A}" srcOrd="1" destOrd="0" presId="urn:microsoft.com/office/officeart/2005/8/layout/pList2"/>
    <dgm:cxn modelId="{0DBB58DB-E252-4973-B377-211424CDEF74}" type="presParOf" srcId="{17D53747-CCBE-4D86-AE49-3AECF3F0A47E}" destId="{F8EE448D-502C-4C6D-BCC3-1E4B5F71A16F}" srcOrd="2" destOrd="0" presId="urn:microsoft.com/office/officeart/2005/8/layout/pList2"/>
    <dgm:cxn modelId="{80E7DF04-5EEB-45C2-9FBE-D06C9314015F}" type="presParOf" srcId="{EF950703-2B71-4DB7-8257-83A92171985C}" destId="{32853580-C6F9-4D48-BE8C-0A435CC2DD4C}" srcOrd="1" destOrd="0" presId="urn:microsoft.com/office/officeart/2005/8/layout/pList2"/>
    <dgm:cxn modelId="{805D9E18-9790-4BF4-B8F0-77B9109C847F}" type="presParOf" srcId="{EF950703-2B71-4DB7-8257-83A92171985C}" destId="{1A35D168-1A9A-4E2E-9EC3-79C3326DF44E}" srcOrd="2" destOrd="0" presId="urn:microsoft.com/office/officeart/2005/8/layout/pList2"/>
    <dgm:cxn modelId="{98A1876D-CA9D-48F3-A5CD-DE74B6AB2264}" type="presParOf" srcId="{1A35D168-1A9A-4E2E-9EC3-79C3326DF44E}" destId="{4C9C3EB6-5688-4C01-91E2-D1DBB8E99DAA}" srcOrd="0" destOrd="0" presId="urn:microsoft.com/office/officeart/2005/8/layout/pList2"/>
    <dgm:cxn modelId="{0C8786FC-45C8-432A-8E98-08D395E4F8F6}" type="presParOf" srcId="{1A35D168-1A9A-4E2E-9EC3-79C3326DF44E}" destId="{EFF4F420-BD87-4D35-9409-84538FC3F167}" srcOrd="1" destOrd="0" presId="urn:microsoft.com/office/officeart/2005/8/layout/pList2"/>
    <dgm:cxn modelId="{00BE2CFD-8825-44B8-86A7-A02EF4316967}" type="presParOf" srcId="{1A35D168-1A9A-4E2E-9EC3-79C3326DF44E}" destId="{E0D8E83F-5CBE-4DEF-AEAB-2BF508421E6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EEB73B-48CE-4DD2-A54E-C3C61FB6596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8E98A6F6-594F-484A-8A94-A313925FBAAF}">
      <dgm:prSet phldrT="[Texto]"/>
      <dgm:spPr/>
      <dgm:t>
        <a:bodyPr/>
        <a:lstStyle/>
        <a:p>
          <a:r>
            <a:rPr lang="es-EC" dirty="0" smtClean="0"/>
            <a:t>Inversiones</a:t>
          </a:r>
          <a:endParaRPr lang="es-EC" dirty="0"/>
        </a:p>
      </dgm:t>
    </dgm:pt>
    <dgm:pt modelId="{886475D8-899A-4BBB-8203-552E9F277552}" type="parTrans" cxnId="{E49ACB91-BF8B-400F-B640-9E80C272969F}">
      <dgm:prSet/>
      <dgm:spPr/>
      <dgm:t>
        <a:bodyPr/>
        <a:lstStyle/>
        <a:p>
          <a:endParaRPr lang="es-EC"/>
        </a:p>
      </dgm:t>
    </dgm:pt>
    <dgm:pt modelId="{08F0337B-7CCB-4595-97C3-0F143DCCD6B5}" type="sibTrans" cxnId="{E49ACB91-BF8B-400F-B640-9E80C272969F}">
      <dgm:prSet/>
      <dgm:spPr/>
      <dgm:t>
        <a:bodyPr/>
        <a:lstStyle/>
        <a:p>
          <a:endParaRPr lang="es-EC"/>
        </a:p>
      </dgm:t>
    </dgm:pt>
    <dgm:pt modelId="{DC1D9F98-A443-4020-B4F1-837A068935D4}">
      <dgm:prSet phldrT="[Texto]"/>
      <dgm:spPr/>
      <dgm:t>
        <a:bodyPr/>
        <a:lstStyle/>
        <a:p>
          <a:r>
            <a:rPr lang="es-EC" dirty="0" smtClean="0"/>
            <a:t>Se han centrado en la adquisición de Propiedad, Planta y Equipo, la cual se puede considerar a una inversión de largo plazo, por lo que las entradas de flujo provenientes de este rubro no se podrán visualizar en los cinco años analizados, a menos que se realizase la venta de un inmueble.</a:t>
          </a:r>
          <a:endParaRPr lang="es-EC" dirty="0"/>
        </a:p>
      </dgm:t>
    </dgm:pt>
    <dgm:pt modelId="{142E8A4C-7C37-40C9-85CC-FDC8E976A876}" type="parTrans" cxnId="{DF385BE8-CCB2-4F6C-BCBF-F178387AF8ED}">
      <dgm:prSet/>
      <dgm:spPr/>
      <dgm:t>
        <a:bodyPr/>
        <a:lstStyle/>
        <a:p>
          <a:endParaRPr lang="es-EC"/>
        </a:p>
      </dgm:t>
    </dgm:pt>
    <dgm:pt modelId="{F61E86C2-1445-4982-83EB-120008C9CA31}" type="sibTrans" cxnId="{DF385BE8-CCB2-4F6C-BCBF-F178387AF8ED}">
      <dgm:prSet/>
      <dgm:spPr/>
      <dgm:t>
        <a:bodyPr/>
        <a:lstStyle/>
        <a:p>
          <a:endParaRPr lang="es-EC"/>
        </a:p>
      </dgm:t>
    </dgm:pt>
    <dgm:pt modelId="{C4A28CBA-AB53-4D10-AE41-B8F13027F1E2}" type="pres">
      <dgm:prSet presAssocID="{83EEB73B-48CE-4DD2-A54E-C3C61FB65965}" presName="Name0" presStyleCnt="0">
        <dgm:presLayoutVars>
          <dgm:dir/>
          <dgm:animLvl val="lvl"/>
          <dgm:resizeHandles val="exact"/>
        </dgm:presLayoutVars>
      </dgm:prSet>
      <dgm:spPr/>
      <dgm:t>
        <a:bodyPr/>
        <a:lstStyle/>
        <a:p>
          <a:endParaRPr lang="es-EC"/>
        </a:p>
      </dgm:t>
    </dgm:pt>
    <dgm:pt modelId="{AEBA525D-C629-4721-A600-CD3660D50132}" type="pres">
      <dgm:prSet presAssocID="{8E98A6F6-594F-484A-8A94-A313925FBAAF}" presName="composite" presStyleCnt="0"/>
      <dgm:spPr/>
    </dgm:pt>
    <dgm:pt modelId="{9F3DD346-4E32-4D13-8A69-608AABB5AA80}" type="pres">
      <dgm:prSet presAssocID="{8E98A6F6-594F-484A-8A94-A313925FBAAF}" presName="parTx" presStyleLbl="alignNode1" presStyleIdx="0" presStyleCnt="1">
        <dgm:presLayoutVars>
          <dgm:chMax val="0"/>
          <dgm:chPref val="0"/>
          <dgm:bulletEnabled val="1"/>
        </dgm:presLayoutVars>
      </dgm:prSet>
      <dgm:spPr/>
      <dgm:t>
        <a:bodyPr/>
        <a:lstStyle/>
        <a:p>
          <a:endParaRPr lang="es-EC"/>
        </a:p>
      </dgm:t>
    </dgm:pt>
    <dgm:pt modelId="{202BED04-3598-4630-9155-D99DDAAA136D}" type="pres">
      <dgm:prSet presAssocID="{8E98A6F6-594F-484A-8A94-A313925FBAAF}" presName="desTx" presStyleLbl="alignAccFollowNode1" presStyleIdx="0" presStyleCnt="1">
        <dgm:presLayoutVars>
          <dgm:bulletEnabled val="1"/>
        </dgm:presLayoutVars>
      </dgm:prSet>
      <dgm:spPr/>
      <dgm:t>
        <a:bodyPr/>
        <a:lstStyle/>
        <a:p>
          <a:endParaRPr lang="es-EC"/>
        </a:p>
      </dgm:t>
    </dgm:pt>
  </dgm:ptLst>
  <dgm:cxnLst>
    <dgm:cxn modelId="{DF385BE8-CCB2-4F6C-BCBF-F178387AF8ED}" srcId="{8E98A6F6-594F-484A-8A94-A313925FBAAF}" destId="{DC1D9F98-A443-4020-B4F1-837A068935D4}" srcOrd="0" destOrd="0" parTransId="{142E8A4C-7C37-40C9-85CC-FDC8E976A876}" sibTransId="{F61E86C2-1445-4982-83EB-120008C9CA31}"/>
    <dgm:cxn modelId="{5CA31EBF-B93D-41C8-A0E4-2B26E0C6368E}" type="presOf" srcId="{8E98A6F6-594F-484A-8A94-A313925FBAAF}" destId="{9F3DD346-4E32-4D13-8A69-608AABB5AA80}" srcOrd="0" destOrd="0" presId="urn:microsoft.com/office/officeart/2005/8/layout/hList1"/>
    <dgm:cxn modelId="{4AFEB202-D2D8-4E9A-B19B-C7767D9000C8}" type="presOf" srcId="{83EEB73B-48CE-4DD2-A54E-C3C61FB65965}" destId="{C4A28CBA-AB53-4D10-AE41-B8F13027F1E2}" srcOrd="0" destOrd="0" presId="urn:microsoft.com/office/officeart/2005/8/layout/hList1"/>
    <dgm:cxn modelId="{E49ACB91-BF8B-400F-B640-9E80C272969F}" srcId="{83EEB73B-48CE-4DD2-A54E-C3C61FB65965}" destId="{8E98A6F6-594F-484A-8A94-A313925FBAAF}" srcOrd="0" destOrd="0" parTransId="{886475D8-899A-4BBB-8203-552E9F277552}" sibTransId="{08F0337B-7CCB-4595-97C3-0F143DCCD6B5}"/>
    <dgm:cxn modelId="{91F0C535-4B3C-49AA-8CBA-19360B9C49CF}" type="presOf" srcId="{DC1D9F98-A443-4020-B4F1-837A068935D4}" destId="{202BED04-3598-4630-9155-D99DDAAA136D}" srcOrd="0" destOrd="0" presId="urn:microsoft.com/office/officeart/2005/8/layout/hList1"/>
    <dgm:cxn modelId="{26F08472-190B-46A4-BDC2-98913B09F836}" type="presParOf" srcId="{C4A28CBA-AB53-4D10-AE41-B8F13027F1E2}" destId="{AEBA525D-C629-4721-A600-CD3660D50132}" srcOrd="0" destOrd="0" presId="urn:microsoft.com/office/officeart/2005/8/layout/hList1"/>
    <dgm:cxn modelId="{884C3DF8-D4B2-434E-AA8D-355330DFC596}" type="presParOf" srcId="{AEBA525D-C629-4721-A600-CD3660D50132}" destId="{9F3DD346-4E32-4D13-8A69-608AABB5AA80}" srcOrd="0" destOrd="0" presId="urn:microsoft.com/office/officeart/2005/8/layout/hList1"/>
    <dgm:cxn modelId="{3FC43C75-80E2-4374-ADE3-D78377146788}" type="presParOf" srcId="{AEBA525D-C629-4721-A600-CD3660D50132}" destId="{202BED04-3598-4630-9155-D99DDAAA13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EEB73B-48CE-4DD2-A54E-C3C61FB6596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ECDD2DC7-C9A2-4C80-85A8-C03613AA91D8}">
      <dgm:prSet phldrT="[Texto]"/>
      <dgm:spPr/>
      <dgm:t>
        <a:bodyPr/>
        <a:lstStyle/>
        <a:p>
          <a:r>
            <a:rPr lang="es-EC" dirty="0" smtClean="0"/>
            <a:t>Financiamiento</a:t>
          </a:r>
          <a:endParaRPr lang="es-EC" dirty="0"/>
        </a:p>
      </dgm:t>
    </dgm:pt>
    <dgm:pt modelId="{14DB2C9F-E447-49DD-A805-6472A74C537F}" type="parTrans" cxnId="{DD711F66-BC48-4E01-B9E5-DB9FACF575B1}">
      <dgm:prSet/>
      <dgm:spPr/>
      <dgm:t>
        <a:bodyPr/>
        <a:lstStyle/>
        <a:p>
          <a:endParaRPr lang="es-EC"/>
        </a:p>
      </dgm:t>
    </dgm:pt>
    <dgm:pt modelId="{54071C61-1E1F-43FA-876C-CFC22AECB166}" type="sibTrans" cxnId="{DD711F66-BC48-4E01-B9E5-DB9FACF575B1}">
      <dgm:prSet/>
      <dgm:spPr/>
      <dgm:t>
        <a:bodyPr/>
        <a:lstStyle/>
        <a:p>
          <a:endParaRPr lang="es-EC"/>
        </a:p>
      </dgm:t>
    </dgm:pt>
    <dgm:pt modelId="{5FB67E7C-8D7B-4DF6-A70D-1423133827EA}">
      <dgm:prSet phldrT="[Texto]"/>
      <dgm:spPr/>
      <dgm:t>
        <a:bodyPr/>
        <a:lstStyle/>
        <a:p>
          <a:r>
            <a:rPr lang="es-EC" dirty="0" smtClean="0"/>
            <a:t>La mayor fuente de financiamiento se registra en la cuenta Otras Entradas de Efectivo, en esta cuenta se registran las transferencias recibidas por la casa matriz, es decir que la empresa matriz </a:t>
          </a:r>
          <a:r>
            <a:rPr lang="es-EC" dirty="0" smtClean="0"/>
            <a:t>es </a:t>
          </a:r>
          <a:r>
            <a:rPr lang="es-EC" dirty="0" smtClean="0"/>
            <a:t>la que costea la ejecución de procesos, estrategias y proyectos de ENAP SIPETROL – SIPEC S.A.</a:t>
          </a:r>
          <a:endParaRPr lang="es-EC" dirty="0"/>
        </a:p>
      </dgm:t>
    </dgm:pt>
    <dgm:pt modelId="{0BBF0A90-6C8F-4F3B-B678-76886E2E5892}" type="parTrans" cxnId="{CB56726C-C189-4E7E-B3E4-AAF3191F46E2}">
      <dgm:prSet/>
      <dgm:spPr/>
      <dgm:t>
        <a:bodyPr/>
        <a:lstStyle/>
        <a:p>
          <a:endParaRPr lang="es-EC"/>
        </a:p>
      </dgm:t>
    </dgm:pt>
    <dgm:pt modelId="{334BA8DC-6B55-4AED-A2DA-EB86A5F8FA0A}" type="sibTrans" cxnId="{CB56726C-C189-4E7E-B3E4-AAF3191F46E2}">
      <dgm:prSet/>
      <dgm:spPr/>
      <dgm:t>
        <a:bodyPr/>
        <a:lstStyle/>
        <a:p>
          <a:endParaRPr lang="es-EC"/>
        </a:p>
      </dgm:t>
    </dgm:pt>
    <dgm:pt modelId="{C4A28CBA-AB53-4D10-AE41-B8F13027F1E2}" type="pres">
      <dgm:prSet presAssocID="{83EEB73B-48CE-4DD2-A54E-C3C61FB65965}" presName="Name0" presStyleCnt="0">
        <dgm:presLayoutVars>
          <dgm:dir/>
          <dgm:animLvl val="lvl"/>
          <dgm:resizeHandles val="exact"/>
        </dgm:presLayoutVars>
      </dgm:prSet>
      <dgm:spPr/>
      <dgm:t>
        <a:bodyPr/>
        <a:lstStyle/>
        <a:p>
          <a:endParaRPr lang="es-EC"/>
        </a:p>
      </dgm:t>
    </dgm:pt>
    <dgm:pt modelId="{32654D96-E442-42C3-90FC-19895211B63D}" type="pres">
      <dgm:prSet presAssocID="{ECDD2DC7-C9A2-4C80-85A8-C03613AA91D8}" presName="composite" presStyleCnt="0"/>
      <dgm:spPr/>
    </dgm:pt>
    <dgm:pt modelId="{D991B802-3C18-469F-AA6A-EEF299171958}" type="pres">
      <dgm:prSet presAssocID="{ECDD2DC7-C9A2-4C80-85A8-C03613AA91D8}" presName="parTx" presStyleLbl="alignNode1" presStyleIdx="0" presStyleCnt="1">
        <dgm:presLayoutVars>
          <dgm:chMax val="0"/>
          <dgm:chPref val="0"/>
          <dgm:bulletEnabled val="1"/>
        </dgm:presLayoutVars>
      </dgm:prSet>
      <dgm:spPr/>
      <dgm:t>
        <a:bodyPr/>
        <a:lstStyle/>
        <a:p>
          <a:endParaRPr lang="es-EC"/>
        </a:p>
      </dgm:t>
    </dgm:pt>
    <dgm:pt modelId="{7D440D9E-FCA9-4653-B5C0-5FAC25E13E59}" type="pres">
      <dgm:prSet presAssocID="{ECDD2DC7-C9A2-4C80-85A8-C03613AA91D8}" presName="desTx" presStyleLbl="alignAccFollowNode1" presStyleIdx="0" presStyleCnt="1">
        <dgm:presLayoutVars>
          <dgm:bulletEnabled val="1"/>
        </dgm:presLayoutVars>
      </dgm:prSet>
      <dgm:spPr/>
      <dgm:t>
        <a:bodyPr/>
        <a:lstStyle/>
        <a:p>
          <a:endParaRPr lang="es-EC"/>
        </a:p>
      </dgm:t>
    </dgm:pt>
  </dgm:ptLst>
  <dgm:cxnLst>
    <dgm:cxn modelId="{BCCD7EBA-6F99-4340-A7B8-D6CC26C31B76}" type="presOf" srcId="{ECDD2DC7-C9A2-4C80-85A8-C03613AA91D8}" destId="{D991B802-3C18-469F-AA6A-EEF299171958}" srcOrd="0" destOrd="0" presId="urn:microsoft.com/office/officeart/2005/8/layout/hList1"/>
    <dgm:cxn modelId="{CB56726C-C189-4E7E-B3E4-AAF3191F46E2}" srcId="{ECDD2DC7-C9A2-4C80-85A8-C03613AA91D8}" destId="{5FB67E7C-8D7B-4DF6-A70D-1423133827EA}" srcOrd="0" destOrd="0" parTransId="{0BBF0A90-6C8F-4F3B-B678-76886E2E5892}" sibTransId="{334BA8DC-6B55-4AED-A2DA-EB86A5F8FA0A}"/>
    <dgm:cxn modelId="{DD711F66-BC48-4E01-B9E5-DB9FACF575B1}" srcId="{83EEB73B-48CE-4DD2-A54E-C3C61FB65965}" destId="{ECDD2DC7-C9A2-4C80-85A8-C03613AA91D8}" srcOrd="0" destOrd="0" parTransId="{14DB2C9F-E447-49DD-A805-6472A74C537F}" sibTransId="{54071C61-1E1F-43FA-876C-CFC22AECB166}"/>
    <dgm:cxn modelId="{EB6F7CF9-7154-4683-BD7D-6B7B7FE4C991}" type="presOf" srcId="{5FB67E7C-8D7B-4DF6-A70D-1423133827EA}" destId="{7D440D9E-FCA9-4653-B5C0-5FAC25E13E59}" srcOrd="0" destOrd="0" presId="urn:microsoft.com/office/officeart/2005/8/layout/hList1"/>
    <dgm:cxn modelId="{47BDB031-78AB-497A-8BBC-B769B380DE58}" type="presOf" srcId="{83EEB73B-48CE-4DD2-A54E-C3C61FB65965}" destId="{C4A28CBA-AB53-4D10-AE41-B8F13027F1E2}" srcOrd="0" destOrd="0" presId="urn:microsoft.com/office/officeart/2005/8/layout/hList1"/>
    <dgm:cxn modelId="{3E8551C6-0D85-42EB-8740-1CEBB9894270}" type="presParOf" srcId="{C4A28CBA-AB53-4D10-AE41-B8F13027F1E2}" destId="{32654D96-E442-42C3-90FC-19895211B63D}" srcOrd="0" destOrd="0" presId="urn:microsoft.com/office/officeart/2005/8/layout/hList1"/>
    <dgm:cxn modelId="{BA4B9A9D-047F-46A1-A2DF-9660BCB02F25}" type="presParOf" srcId="{32654D96-E442-42C3-90FC-19895211B63D}" destId="{D991B802-3C18-469F-AA6A-EEF299171958}" srcOrd="0" destOrd="0" presId="urn:microsoft.com/office/officeart/2005/8/layout/hList1"/>
    <dgm:cxn modelId="{90A2CC00-9D36-476A-97A6-3C50A09A7F53}" type="presParOf" srcId="{32654D96-E442-42C3-90FC-19895211B63D}" destId="{7D440D9E-FCA9-4653-B5C0-5FAC25E13E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164BE4-2993-4C44-A2EA-3482D62A73B7}"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s-ES"/>
        </a:p>
      </dgm:t>
    </dgm:pt>
    <dgm:pt modelId="{D5906961-FC26-4A24-8573-C30C5651101A}">
      <dgm:prSet phldrT="[Texto]" custT="1"/>
      <dgm:spPr/>
      <dgm:t>
        <a:bodyPr/>
        <a:lstStyle/>
        <a:p>
          <a:r>
            <a:rPr lang="es-ES" sz="1400" dirty="0" smtClean="0"/>
            <a:t>Capital de Trabajo = Activo Corriente – Pasivo Corriente</a:t>
          </a:r>
        </a:p>
        <a:p>
          <a:endParaRPr lang="es-ES" sz="1400" dirty="0"/>
        </a:p>
      </dgm:t>
    </dgm:pt>
    <dgm:pt modelId="{EAF1069D-1032-4E0F-B30C-856DD5361F11}" type="parTrans" cxnId="{5F79E322-FD80-4AC5-9230-7DDCDC3D6A24}">
      <dgm:prSet/>
      <dgm:spPr/>
      <dgm:t>
        <a:bodyPr/>
        <a:lstStyle/>
        <a:p>
          <a:endParaRPr lang="es-ES"/>
        </a:p>
      </dgm:t>
    </dgm:pt>
    <dgm:pt modelId="{327B951E-3874-4C98-B0CA-61089ACCE4F0}" type="sibTrans" cxnId="{5F79E322-FD80-4AC5-9230-7DDCDC3D6A24}">
      <dgm:prSet/>
      <dgm:spPr/>
      <dgm:t>
        <a:bodyPr/>
        <a:lstStyle/>
        <a:p>
          <a:endParaRPr lang="es-ES"/>
        </a:p>
      </dgm:t>
    </dgm:pt>
    <dgm:pt modelId="{7FBF897B-FC40-47D4-B061-B0AFA74B6075}">
      <dgm:prSet phldrT="[Texto]"/>
      <dgm:spPr/>
      <dgm:t>
        <a:bodyPr/>
        <a:lstStyle/>
        <a:p>
          <a:r>
            <a:rPr lang="es-ES" sz="1300" dirty="0" smtClean="0"/>
            <a:t>2013 = </a:t>
          </a:r>
          <a:r>
            <a:rPr lang="es-EC" sz="1300" dirty="0" smtClean="0"/>
            <a:t>-80.545.241,72</a:t>
          </a:r>
          <a:endParaRPr lang="es-ES" sz="1300" dirty="0"/>
        </a:p>
      </dgm:t>
    </dgm:pt>
    <dgm:pt modelId="{E39C18B7-ACC6-4689-8DEF-F014B9FBEBC5}" type="parTrans" cxnId="{73648FF6-D2D1-4CEE-B202-0CE0972360E7}">
      <dgm:prSet/>
      <dgm:spPr/>
      <dgm:t>
        <a:bodyPr/>
        <a:lstStyle/>
        <a:p>
          <a:endParaRPr lang="es-ES"/>
        </a:p>
      </dgm:t>
    </dgm:pt>
    <dgm:pt modelId="{A796F3E9-DE83-425A-A4A6-30F562E9B217}" type="sibTrans" cxnId="{73648FF6-D2D1-4CEE-B202-0CE0972360E7}">
      <dgm:prSet/>
      <dgm:spPr/>
      <dgm:t>
        <a:bodyPr/>
        <a:lstStyle/>
        <a:p>
          <a:endParaRPr lang="es-ES"/>
        </a:p>
      </dgm:t>
    </dgm:pt>
    <dgm:pt modelId="{C86029E0-B6A3-4677-ABDA-A4CEF94A4732}">
      <dgm:prSet phldrT="[Texto]"/>
      <dgm:spPr/>
      <dgm:t>
        <a:bodyPr/>
        <a:lstStyle/>
        <a:p>
          <a:r>
            <a:rPr lang="es-ES" sz="1300" dirty="0" smtClean="0"/>
            <a:t>2014 = </a:t>
          </a:r>
          <a:r>
            <a:rPr lang="es-EC" sz="1300" dirty="0" smtClean="0"/>
            <a:t>-95.889.492,68</a:t>
          </a:r>
          <a:endParaRPr lang="es-ES" sz="1300" dirty="0"/>
        </a:p>
      </dgm:t>
    </dgm:pt>
    <dgm:pt modelId="{83904B71-C071-483E-923C-8AAD87C2EE54}" type="parTrans" cxnId="{69CCF6FF-3589-4561-B4B0-3941BBE694AF}">
      <dgm:prSet/>
      <dgm:spPr/>
      <dgm:t>
        <a:bodyPr/>
        <a:lstStyle/>
        <a:p>
          <a:endParaRPr lang="es-ES"/>
        </a:p>
      </dgm:t>
    </dgm:pt>
    <dgm:pt modelId="{8E2E4DE3-54C2-4DF4-BB33-ACC7D1BD66FE}" type="sibTrans" cxnId="{69CCF6FF-3589-4561-B4B0-3941BBE694AF}">
      <dgm:prSet/>
      <dgm:spPr/>
      <dgm:t>
        <a:bodyPr/>
        <a:lstStyle/>
        <a:p>
          <a:endParaRPr lang="es-ES"/>
        </a:p>
      </dgm:t>
    </dgm:pt>
    <dgm:pt modelId="{547AC12E-ED16-45B6-9E99-EE3E94CC3CBA}">
      <dgm:prSet phldrT="[Texto]" custT="1"/>
      <dgm:spPr/>
      <dgm:t>
        <a:bodyPr/>
        <a:lstStyle/>
        <a:p>
          <a:endParaRPr lang="es-ES" sz="1600" dirty="0"/>
        </a:p>
      </dgm:t>
    </dgm:pt>
    <dgm:pt modelId="{132F4951-EE5D-4E6F-9A48-453D92B4B054}" type="parTrans" cxnId="{ADCC7CBE-1120-471D-9245-87E3135FE944}">
      <dgm:prSet/>
      <dgm:spPr/>
      <dgm:t>
        <a:bodyPr/>
        <a:lstStyle/>
        <a:p>
          <a:endParaRPr lang="es-ES"/>
        </a:p>
      </dgm:t>
    </dgm:pt>
    <dgm:pt modelId="{7CCED3BE-C4D8-4966-B5ED-8DECDF8A1526}" type="sibTrans" cxnId="{ADCC7CBE-1120-471D-9245-87E3135FE944}">
      <dgm:prSet/>
      <dgm:spPr/>
      <dgm:t>
        <a:bodyPr/>
        <a:lstStyle/>
        <a:p>
          <a:endParaRPr lang="es-ES"/>
        </a:p>
      </dgm:t>
    </dgm:pt>
    <dgm:pt modelId="{2AB6E817-7B9C-40F0-BC18-A1B960948604}">
      <dgm:prSet phldrT="[Texto]"/>
      <dgm:spPr/>
      <dgm:t>
        <a:bodyPr/>
        <a:lstStyle/>
        <a:p>
          <a:r>
            <a:rPr lang="es-ES" sz="1300" dirty="0" smtClean="0"/>
            <a:t>2015 = </a:t>
          </a:r>
          <a:r>
            <a:rPr lang="es-EC" sz="1300" dirty="0" smtClean="0"/>
            <a:t>-91.819.522,80</a:t>
          </a:r>
          <a:endParaRPr lang="es-ES" sz="1300" dirty="0"/>
        </a:p>
      </dgm:t>
    </dgm:pt>
    <dgm:pt modelId="{BB228A3A-2DEA-402D-8329-6F98A0A0F620}" type="parTrans" cxnId="{DBDA1011-32B4-4A06-A5FF-449E60180762}">
      <dgm:prSet/>
      <dgm:spPr/>
      <dgm:t>
        <a:bodyPr/>
        <a:lstStyle/>
        <a:p>
          <a:endParaRPr lang="es-ES"/>
        </a:p>
      </dgm:t>
    </dgm:pt>
    <dgm:pt modelId="{5B003212-1313-4F83-8A24-A9C80CCAC66E}" type="sibTrans" cxnId="{DBDA1011-32B4-4A06-A5FF-449E60180762}">
      <dgm:prSet/>
      <dgm:spPr/>
      <dgm:t>
        <a:bodyPr/>
        <a:lstStyle/>
        <a:p>
          <a:endParaRPr lang="es-ES"/>
        </a:p>
      </dgm:t>
    </dgm:pt>
    <dgm:pt modelId="{D9D6646A-4C4B-4DDA-9E51-9742E46F8585}">
      <dgm:prSet phldrT="[Texto]" custT="1"/>
      <dgm:spPr/>
      <dgm:t>
        <a:bodyPr/>
        <a:lstStyle/>
        <a:p>
          <a:r>
            <a:rPr lang="es-ES" sz="1300" dirty="0" smtClean="0"/>
            <a:t>2016 = </a:t>
          </a:r>
          <a:r>
            <a:rPr lang="es-EC" sz="1300" dirty="0" smtClean="0"/>
            <a:t>-119.197.592,67</a:t>
          </a:r>
          <a:endParaRPr lang="es-ES" sz="1300" dirty="0"/>
        </a:p>
      </dgm:t>
    </dgm:pt>
    <dgm:pt modelId="{74440A06-0D1C-4E08-90AE-6B7E66740EF7}" type="parTrans" cxnId="{FF63CB3F-2FA6-444E-9DB3-E10A6170B272}">
      <dgm:prSet/>
      <dgm:spPr/>
      <dgm:t>
        <a:bodyPr/>
        <a:lstStyle/>
        <a:p>
          <a:endParaRPr lang="es-EC"/>
        </a:p>
      </dgm:t>
    </dgm:pt>
    <dgm:pt modelId="{B69DD11B-14A4-4AB7-995C-DD8F1F5B3D84}" type="sibTrans" cxnId="{FF63CB3F-2FA6-444E-9DB3-E10A6170B272}">
      <dgm:prSet/>
      <dgm:spPr/>
      <dgm:t>
        <a:bodyPr/>
        <a:lstStyle/>
        <a:p>
          <a:endParaRPr lang="es-EC"/>
        </a:p>
      </dgm:t>
    </dgm:pt>
    <dgm:pt modelId="{D2D37CA8-BA7D-4345-B118-B70FA7F20042}">
      <dgm:prSet phldrT="[Texto]" custT="1"/>
      <dgm:spPr/>
      <dgm:t>
        <a:bodyPr/>
        <a:lstStyle/>
        <a:p>
          <a:r>
            <a:rPr lang="es-ES" sz="1300" dirty="0" smtClean="0"/>
            <a:t>2017 = </a:t>
          </a:r>
          <a:r>
            <a:rPr lang="es-EC" sz="1300" dirty="0" smtClean="0"/>
            <a:t>-121.057.656,44</a:t>
          </a:r>
          <a:endParaRPr lang="es-ES" sz="1300" dirty="0"/>
        </a:p>
      </dgm:t>
    </dgm:pt>
    <dgm:pt modelId="{859FC179-2783-4775-B7A9-80F604DA42F9}" type="parTrans" cxnId="{EF947A7A-3A36-47C2-AE81-1D5BBDDFB1F3}">
      <dgm:prSet/>
      <dgm:spPr/>
      <dgm:t>
        <a:bodyPr/>
        <a:lstStyle/>
        <a:p>
          <a:endParaRPr lang="es-EC"/>
        </a:p>
      </dgm:t>
    </dgm:pt>
    <dgm:pt modelId="{454E48F4-7DF4-4A87-A32F-8F002BCBFAF7}" type="sibTrans" cxnId="{EF947A7A-3A36-47C2-AE81-1D5BBDDFB1F3}">
      <dgm:prSet/>
      <dgm:spPr/>
      <dgm:t>
        <a:bodyPr/>
        <a:lstStyle/>
        <a:p>
          <a:endParaRPr lang="es-EC"/>
        </a:p>
      </dgm:t>
    </dgm:pt>
    <dgm:pt modelId="{5C0EF505-99AA-4420-887C-F627323B159A}">
      <dgm:prSet phldrT="[Texto]" custT="1"/>
      <dgm:spPr/>
      <dgm:t>
        <a:bodyPr/>
        <a:lstStyle/>
        <a:p>
          <a:r>
            <a:rPr lang="es-EC" sz="1600" dirty="0" smtClean="0"/>
            <a:t>Según las condiciones de la empresa, se fondea con recursos prestados de la matriz para poder cumplir con las operaciones del giro del negocio.</a:t>
          </a:r>
          <a:endParaRPr lang="es-ES" sz="1600" dirty="0"/>
        </a:p>
      </dgm:t>
    </dgm:pt>
    <dgm:pt modelId="{6578EADD-EA85-4436-B71B-6A4BDC8855BA}" type="sibTrans" cxnId="{178A2732-F311-43A0-99FC-5AB3468C6687}">
      <dgm:prSet/>
      <dgm:spPr/>
      <dgm:t>
        <a:bodyPr/>
        <a:lstStyle/>
        <a:p>
          <a:endParaRPr lang="es-ES"/>
        </a:p>
      </dgm:t>
    </dgm:pt>
    <dgm:pt modelId="{20FD9863-B9D4-40AB-9B81-1182E7959F0F}" type="parTrans" cxnId="{178A2732-F311-43A0-99FC-5AB3468C6687}">
      <dgm:prSet/>
      <dgm:spPr/>
      <dgm:t>
        <a:bodyPr/>
        <a:lstStyle/>
        <a:p>
          <a:endParaRPr lang="es-ES"/>
        </a:p>
      </dgm:t>
    </dgm:pt>
    <dgm:pt modelId="{95264FB2-F6AE-4562-A597-08EF17EF60E0}">
      <dgm:prSet phldrT="[Texto]" custT="1"/>
      <dgm:spPr/>
      <dgm:t>
        <a:bodyPr/>
        <a:lstStyle/>
        <a:p>
          <a:endParaRPr lang="es-ES" sz="2000" dirty="0"/>
        </a:p>
      </dgm:t>
    </dgm:pt>
    <dgm:pt modelId="{E1BC8590-C5D5-4EB0-8F57-FA8DFD6F297E}" type="sibTrans" cxnId="{821A6F0C-20E6-46C5-AF98-4E47D11B75F5}">
      <dgm:prSet/>
      <dgm:spPr/>
      <dgm:t>
        <a:bodyPr/>
        <a:lstStyle/>
        <a:p>
          <a:endParaRPr lang="es-ES"/>
        </a:p>
      </dgm:t>
    </dgm:pt>
    <dgm:pt modelId="{EF501E36-BD4C-4CB9-98EC-56A891F81565}" type="parTrans" cxnId="{821A6F0C-20E6-46C5-AF98-4E47D11B75F5}">
      <dgm:prSet/>
      <dgm:spPr/>
      <dgm:t>
        <a:bodyPr/>
        <a:lstStyle/>
        <a:p>
          <a:endParaRPr lang="es-ES"/>
        </a:p>
      </dgm:t>
    </dgm:pt>
    <dgm:pt modelId="{33E45114-EDA9-474D-BF7B-18FED378DD74}">
      <dgm:prSet phldrT="[Texto]" custT="1"/>
      <dgm:spPr/>
      <dgm:t>
        <a:bodyPr/>
        <a:lstStyle/>
        <a:p>
          <a:r>
            <a:rPr lang="es-EC" sz="1400" dirty="0" smtClean="0"/>
            <a:t>La importancia de una administración adecuada de </a:t>
          </a:r>
          <a:r>
            <a:rPr lang="es-EC" sz="1400" dirty="0" err="1" smtClean="0"/>
            <a:t>working</a:t>
          </a:r>
          <a:r>
            <a:rPr lang="es-EC" sz="1400" dirty="0" smtClean="0"/>
            <a:t> de capital es fundamental para una liquidez estable, lo que repercute en la imagen financiera de la empresa</a:t>
          </a:r>
          <a:endParaRPr lang="es-ES" sz="1400" dirty="0"/>
        </a:p>
      </dgm:t>
    </dgm:pt>
    <dgm:pt modelId="{71E09F3F-81B0-4F53-AC6F-7237259F8662}" type="parTrans" cxnId="{318A0DCB-C58C-4AFA-AFE5-C1B8A269F970}">
      <dgm:prSet/>
      <dgm:spPr/>
      <dgm:t>
        <a:bodyPr/>
        <a:lstStyle/>
        <a:p>
          <a:endParaRPr lang="es-EC"/>
        </a:p>
      </dgm:t>
    </dgm:pt>
    <dgm:pt modelId="{94F425A3-238B-4CEE-B3B9-B538F30E66F8}" type="sibTrans" cxnId="{318A0DCB-C58C-4AFA-AFE5-C1B8A269F970}">
      <dgm:prSet/>
      <dgm:spPr/>
      <dgm:t>
        <a:bodyPr/>
        <a:lstStyle/>
        <a:p>
          <a:endParaRPr lang="es-EC"/>
        </a:p>
      </dgm:t>
    </dgm:pt>
    <dgm:pt modelId="{3C5BD9D9-B948-4D9C-97FF-DF5182A0978B}" type="pres">
      <dgm:prSet presAssocID="{AC164BE4-2993-4C44-A2EA-3482D62A73B7}" presName="Name0" presStyleCnt="0">
        <dgm:presLayoutVars>
          <dgm:dir/>
          <dgm:resizeHandles val="exact"/>
        </dgm:presLayoutVars>
      </dgm:prSet>
      <dgm:spPr/>
      <dgm:t>
        <a:bodyPr/>
        <a:lstStyle/>
        <a:p>
          <a:endParaRPr lang="es-ES"/>
        </a:p>
      </dgm:t>
    </dgm:pt>
    <dgm:pt modelId="{9AC0348D-56D3-451B-B623-FB3F9EC080B1}" type="pres">
      <dgm:prSet presAssocID="{D5906961-FC26-4A24-8573-C30C5651101A}" presName="composite" presStyleCnt="0"/>
      <dgm:spPr/>
    </dgm:pt>
    <dgm:pt modelId="{33E5C2DC-A98A-4008-BAD4-54101C74E4E5}" type="pres">
      <dgm:prSet presAssocID="{D5906961-FC26-4A24-8573-C30C5651101A}" presName="imagSh" presStyleLbl="bgImgPlace1" presStyleIdx="0" presStyleCnt="3"/>
      <dgm:spPr>
        <a:blipFill rotWithShape="1">
          <a:blip xmlns:r="http://schemas.openxmlformats.org/officeDocument/2006/relationships" r:embed="rId1"/>
          <a:stretch>
            <a:fillRect/>
          </a:stretch>
        </a:blipFill>
      </dgm:spPr>
      <dgm:t>
        <a:bodyPr/>
        <a:lstStyle/>
        <a:p>
          <a:endParaRPr lang="es-EC"/>
        </a:p>
      </dgm:t>
    </dgm:pt>
    <dgm:pt modelId="{0DE15BE5-6139-4662-B76A-313B5291B474}" type="pres">
      <dgm:prSet presAssocID="{D5906961-FC26-4A24-8573-C30C5651101A}" presName="txNode" presStyleLbl="node1" presStyleIdx="0" presStyleCnt="3">
        <dgm:presLayoutVars>
          <dgm:bulletEnabled val="1"/>
        </dgm:presLayoutVars>
      </dgm:prSet>
      <dgm:spPr/>
      <dgm:t>
        <a:bodyPr/>
        <a:lstStyle/>
        <a:p>
          <a:endParaRPr lang="es-ES"/>
        </a:p>
      </dgm:t>
    </dgm:pt>
    <dgm:pt modelId="{6D9CC139-C0B0-4DCC-9841-8B32395F84DF}" type="pres">
      <dgm:prSet presAssocID="{327B951E-3874-4C98-B0CA-61089ACCE4F0}" presName="sibTrans" presStyleLbl="sibTrans2D1" presStyleIdx="0" presStyleCnt="2"/>
      <dgm:spPr/>
      <dgm:t>
        <a:bodyPr/>
        <a:lstStyle/>
        <a:p>
          <a:endParaRPr lang="es-ES"/>
        </a:p>
      </dgm:t>
    </dgm:pt>
    <dgm:pt modelId="{A8281B06-A2F1-4EB6-83BA-2968B02A3557}" type="pres">
      <dgm:prSet presAssocID="{327B951E-3874-4C98-B0CA-61089ACCE4F0}" presName="connTx" presStyleLbl="sibTrans2D1" presStyleIdx="0" presStyleCnt="2"/>
      <dgm:spPr/>
      <dgm:t>
        <a:bodyPr/>
        <a:lstStyle/>
        <a:p>
          <a:endParaRPr lang="es-ES"/>
        </a:p>
      </dgm:t>
    </dgm:pt>
    <dgm:pt modelId="{DB721D87-6941-47B7-B882-728965E813C3}" type="pres">
      <dgm:prSet presAssocID="{95264FB2-F6AE-4562-A597-08EF17EF60E0}" presName="composite" presStyleCnt="0"/>
      <dgm:spPr/>
    </dgm:pt>
    <dgm:pt modelId="{379C80EC-EBF7-4286-A6E1-6DE7851C282A}" type="pres">
      <dgm:prSet presAssocID="{95264FB2-F6AE-4562-A597-08EF17EF60E0}" presName="imagSh" presStyleLbl="bgImgPlace1" presStyleIdx="1" presStyleCnt="3"/>
      <dgm:spPr>
        <a:blipFill rotWithShape="1">
          <a:blip xmlns:r="http://schemas.openxmlformats.org/officeDocument/2006/relationships" r:embed="rId2"/>
          <a:stretch>
            <a:fillRect/>
          </a:stretch>
        </a:blipFill>
      </dgm:spPr>
      <dgm:t>
        <a:bodyPr/>
        <a:lstStyle/>
        <a:p>
          <a:endParaRPr lang="es-EC"/>
        </a:p>
      </dgm:t>
    </dgm:pt>
    <dgm:pt modelId="{06A8E085-E2EA-4EB3-8AD7-A6787D91DB32}" type="pres">
      <dgm:prSet presAssocID="{95264FB2-F6AE-4562-A597-08EF17EF60E0}" presName="txNode" presStyleLbl="node1" presStyleIdx="1" presStyleCnt="3" custLinFactNeighborX="2914" custLinFactNeighborY="-1037">
        <dgm:presLayoutVars>
          <dgm:bulletEnabled val="1"/>
        </dgm:presLayoutVars>
      </dgm:prSet>
      <dgm:spPr/>
      <dgm:t>
        <a:bodyPr/>
        <a:lstStyle/>
        <a:p>
          <a:endParaRPr lang="es-ES"/>
        </a:p>
      </dgm:t>
    </dgm:pt>
    <dgm:pt modelId="{705D5FB6-AFB1-4B31-842F-142DDC10ADA5}" type="pres">
      <dgm:prSet presAssocID="{E1BC8590-C5D5-4EB0-8F57-FA8DFD6F297E}" presName="sibTrans" presStyleLbl="sibTrans2D1" presStyleIdx="1" presStyleCnt="2"/>
      <dgm:spPr/>
      <dgm:t>
        <a:bodyPr/>
        <a:lstStyle/>
        <a:p>
          <a:endParaRPr lang="es-ES"/>
        </a:p>
      </dgm:t>
    </dgm:pt>
    <dgm:pt modelId="{FA4684AB-75F8-4EEF-B9FF-50B07FCECD18}" type="pres">
      <dgm:prSet presAssocID="{E1BC8590-C5D5-4EB0-8F57-FA8DFD6F297E}" presName="connTx" presStyleLbl="sibTrans2D1" presStyleIdx="1" presStyleCnt="2"/>
      <dgm:spPr/>
      <dgm:t>
        <a:bodyPr/>
        <a:lstStyle/>
        <a:p>
          <a:endParaRPr lang="es-ES"/>
        </a:p>
      </dgm:t>
    </dgm:pt>
    <dgm:pt modelId="{92F82EDA-822D-495A-AE5C-FC2E91D7BAFC}" type="pres">
      <dgm:prSet presAssocID="{547AC12E-ED16-45B6-9E99-EE3E94CC3CBA}" presName="composite" presStyleCnt="0"/>
      <dgm:spPr/>
    </dgm:pt>
    <dgm:pt modelId="{A2054AA9-57BD-45BA-A770-E3248CD96FBD}" type="pres">
      <dgm:prSet presAssocID="{547AC12E-ED16-45B6-9E99-EE3E94CC3CBA}" presName="imagSh" presStyleLbl="bgImgPlace1" presStyleIdx="2" presStyleCnt="3"/>
      <dgm:spPr>
        <a:blipFill rotWithShape="1">
          <a:blip xmlns:r="http://schemas.openxmlformats.org/officeDocument/2006/relationships" r:embed="rId3"/>
          <a:stretch>
            <a:fillRect/>
          </a:stretch>
        </a:blipFill>
      </dgm:spPr>
      <dgm:t>
        <a:bodyPr/>
        <a:lstStyle/>
        <a:p>
          <a:endParaRPr lang="es-EC"/>
        </a:p>
      </dgm:t>
    </dgm:pt>
    <dgm:pt modelId="{B5417BEF-E0CE-4FAC-A8A7-DEAAB08F06FF}" type="pres">
      <dgm:prSet presAssocID="{547AC12E-ED16-45B6-9E99-EE3E94CC3CBA}" presName="txNode" presStyleLbl="node1" presStyleIdx="2" presStyleCnt="3">
        <dgm:presLayoutVars>
          <dgm:bulletEnabled val="1"/>
        </dgm:presLayoutVars>
      </dgm:prSet>
      <dgm:spPr/>
      <dgm:t>
        <a:bodyPr/>
        <a:lstStyle/>
        <a:p>
          <a:endParaRPr lang="es-ES"/>
        </a:p>
      </dgm:t>
    </dgm:pt>
  </dgm:ptLst>
  <dgm:cxnLst>
    <dgm:cxn modelId="{5DF2DE15-55DE-41BE-BCF8-911690AB7A74}" type="presOf" srcId="{95264FB2-F6AE-4562-A597-08EF17EF60E0}" destId="{06A8E085-E2EA-4EB3-8AD7-A6787D91DB32}" srcOrd="0" destOrd="0" presId="urn:microsoft.com/office/officeart/2005/8/layout/hProcess10"/>
    <dgm:cxn modelId="{5D58C9F4-CC29-437B-A936-3EEA1A55E478}" type="presOf" srcId="{D2D37CA8-BA7D-4345-B118-B70FA7F20042}" destId="{0DE15BE5-6139-4662-B76A-313B5291B474}" srcOrd="0" destOrd="5" presId="urn:microsoft.com/office/officeart/2005/8/layout/hProcess10"/>
    <dgm:cxn modelId="{73648FF6-D2D1-4CEE-B202-0CE0972360E7}" srcId="{D5906961-FC26-4A24-8573-C30C5651101A}" destId="{7FBF897B-FC40-47D4-B061-B0AFA74B6075}" srcOrd="0" destOrd="0" parTransId="{E39C18B7-ACC6-4689-8DEF-F014B9FBEBC5}" sibTransId="{A796F3E9-DE83-425A-A4A6-30F562E9B217}"/>
    <dgm:cxn modelId="{5F79E322-FD80-4AC5-9230-7DDCDC3D6A24}" srcId="{AC164BE4-2993-4C44-A2EA-3482D62A73B7}" destId="{D5906961-FC26-4A24-8573-C30C5651101A}" srcOrd="0" destOrd="0" parTransId="{EAF1069D-1032-4E0F-B30C-856DD5361F11}" sibTransId="{327B951E-3874-4C98-B0CA-61089ACCE4F0}"/>
    <dgm:cxn modelId="{1E31A006-39E0-42BD-B137-3EC5628AC014}" type="presOf" srcId="{5C0EF505-99AA-4420-887C-F627323B159A}" destId="{06A8E085-E2EA-4EB3-8AD7-A6787D91DB32}" srcOrd="0" destOrd="1" presId="urn:microsoft.com/office/officeart/2005/8/layout/hProcess10"/>
    <dgm:cxn modelId="{A9A22D0B-34F7-425B-A215-81D4571C35E1}" type="presOf" srcId="{E1BC8590-C5D5-4EB0-8F57-FA8DFD6F297E}" destId="{FA4684AB-75F8-4EEF-B9FF-50B07FCECD18}" srcOrd="1" destOrd="0" presId="urn:microsoft.com/office/officeart/2005/8/layout/hProcess10"/>
    <dgm:cxn modelId="{3505A736-38B4-46B4-ADCD-602578CAD95D}" type="presOf" srcId="{327B951E-3874-4C98-B0CA-61089ACCE4F0}" destId="{6D9CC139-C0B0-4DCC-9841-8B32395F84DF}" srcOrd="0" destOrd="0" presId="urn:microsoft.com/office/officeart/2005/8/layout/hProcess10"/>
    <dgm:cxn modelId="{CC6D050E-E210-4FD4-B873-6E6E014A9E2A}" type="presOf" srcId="{AC164BE4-2993-4C44-A2EA-3482D62A73B7}" destId="{3C5BD9D9-B948-4D9C-97FF-DF5182A0978B}" srcOrd="0" destOrd="0" presId="urn:microsoft.com/office/officeart/2005/8/layout/hProcess10"/>
    <dgm:cxn modelId="{50423B3C-3153-40D4-B5D7-05F008AC916E}" type="presOf" srcId="{D5906961-FC26-4A24-8573-C30C5651101A}" destId="{0DE15BE5-6139-4662-B76A-313B5291B474}" srcOrd="0" destOrd="0" presId="urn:microsoft.com/office/officeart/2005/8/layout/hProcess10"/>
    <dgm:cxn modelId="{DBDA1011-32B4-4A06-A5FF-449E60180762}" srcId="{D5906961-FC26-4A24-8573-C30C5651101A}" destId="{2AB6E817-7B9C-40F0-BC18-A1B960948604}" srcOrd="2" destOrd="0" parTransId="{BB228A3A-2DEA-402D-8329-6F98A0A0F620}" sibTransId="{5B003212-1313-4F83-8A24-A9C80CCAC66E}"/>
    <dgm:cxn modelId="{2CDF694C-FAD6-479E-9F28-7EB36463D417}" type="presOf" srcId="{33E45114-EDA9-474D-BF7B-18FED378DD74}" destId="{B5417BEF-E0CE-4FAC-A8A7-DEAAB08F06FF}" srcOrd="0" destOrd="1" presId="urn:microsoft.com/office/officeart/2005/8/layout/hProcess10"/>
    <dgm:cxn modelId="{8B71B64D-E4FD-40C8-93E4-B9AFCF3E6C9C}" type="presOf" srcId="{547AC12E-ED16-45B6-9E99-EE3E94CC3CBA}" destId="{B5417BEF-E0CE-4FAC-A8A7-DEAAB08F06FF}" srcOrd="0" destOrd="0" presId="urn:microsoft.com/office/officeart/2005/8/layout/hProcess10"/>
    <dgm:cxn modelId="{178A2732-F311-43A0-99FC-5AB3468C6687}" srcId="{95264FB2-F6AE-4562-A597-08EF17EF60E0}" destId="{5C0EF505-99AA-4420-887C-F627323B159A}" srcOrd="0" destOrd="0" parTransId="{20FD9863-B9D4-40AB-9B81-1182E7959F0F}" sibTransId="{6578EADD-EA85-4436-B71B-6A4BDC8855BA}"/>
    <dgm:cxn modelId="{14152DBB-D3F1-4437-88E7-51EFCCA9C81D}" type="presOf" srcId="{C86029E0-B6A3-4677-ABDA-A4CEF94A4732}" destId="{0DE15BE5-6139-4662-B76A-313B5291B474}" srcOrd="0" destOrd="2" presId="urn:microsoft.com/office/officeart/2005/8/layout/hProcess10"/>
    <dgm:cxn modelId="{821A6F0C-20E6-46C5-AF98-4E47D11B75F5}" srcId="{AC164BE4-2993-4C44-A2EA-3482D62A73B7}" destId="{95264FB2-F6AE-4562-A597-08EF17EF60E0}" srcOrd="1" destOrd="0" parTransId="{EF501E36-BD4C-4CB9-98EC-56A891F81565}" sibTransId="{E1BC8590-C5D5-4EB0-8F57-FA8DFD6F297E}"/>
    <dgm:cxn modelId="{318A0DCB-C58C-4AFA-AFE5-C1B8A269F970}" srcId="{547AC12E-ED16-45B6-9E99-EE3E94CC3CBA}" destId="{33E45114-EDA9-474D-BF7B-18FED378DD74}" srcOrd="0" destOrd="0" parTransId="{71E09F3F-81B0-4F53-AC6F-7237259F8662}" sibTransId="{94F425A3-238B-4CEE-B3B9-B538F30E66F8}"/>
    <dgm:cxn modelId="{2F5E3360-6CD6-4B6E-9A95-B2BB20E7F3EF}" type="presOf" srcId="{327B951E-3874-4C98-B0CA-61089ACCE4F0}" destId="{A8281B06-A2F1-4EB6-83BA-2968B02A3557}" srcOrd="1" destOrd="0" presId="urn:microsoft.com/office/officeart/2005/8/layout/hProcess10"/>
    <dgm:cxn modelId="{7B844E2C-52E7-4CB5-B6A4-71F56BF4CCB4}" type="presOf" srcId="{2AB6E817-7B9C-40F0-BC18-A1B960948604}" destId="{0DE15BE5-6139-4662-B76A-313B5291B474}" srcOrd="0" destOrd="3" presId="urn:microsoft.com/office/officeart/2005/8/layout/hProcess10"/>
    <dgm:cxn modelId="{ADCC7CBE-1120-471D-9245-87E3135FE944}" srcId="{AC164BE4-2993-4C44-A2EA-3482D62A73B7}" destId="{547AC12E-ED16-45B6-9E99-EE3E94CC3CBA}" srcOrd="2" destOrd="0" parTransId="{132F4951-EE5D-4E6F-9A48-453D92B4B054}" sibTransId="{7CCED3BE-C4D8-4966-B5ED-8DECDF8A1526}"/>
    <dgm:cxn modelId="{FF63CB3F-2FA6-444E-9DB3-E10A6170B272}" srcId="{D5906961-FC26-4A24-8573-C30C5651101A}" destId="{D9D6646A-4C4B-4DDA-9E51-9742E46F8585}" srcOrd="3" destOrd="0" parTransId="{74440A06-0D1C-4E08-90AE-6B7E66740EF7}" sibTransId="{B69DD11B-14A4-4AB7-995C-DD8F1F5B3D84}"/>
    <dgm:cxn modelId="{EF947A7A-3A36-47C2-AE81-1D5BBDDFB1F3}" srcId="{D5906961-FC26-4A24-8573-C30C5651101A}" destId="{D2D37CA8-BA7D-4345-B118-B70FA7F20042}" srcOrd="4" destOrd="0" parTransId="{859FC179-2783-4775-B7A9-80F604DA42F9}" sibTransId="{454E48F4-7DF4-4A87-A32F-8F002BCBFAF7}"/>
    <dgm:cxn modelId="{959016E8-23A5-4D03-AAFA-4E0B0ED09B67}" type="presOf" srcId="{7FBF897B-FC40-47D4-B061-B0AFA74B6075}" destId="{0DE15BE5-6139-4662-B76A-313B5291B474}" srcOrd="0" destOrd="1" presId="urn:microsoft.com/office/officeart/2005/8/layout/hProcess10"/>
    <dgm:cxn modelId="{53769BF7-8673-476E-9AE1-625307811B7E}" type="presOf" srcId="{E1BC8590-C5D5-4EB0-8F57-FA8DFD6F297E}" destId="{705D5FB6-AFB1-4B31-842F-142DDC10ADA5}" srcOrd="0" destOrd="0" presId="urn:microsoft.com/office/officeart/2005/8/layout/hProcess10"/>
    <dgm:cxn modelId="{6831EDC2-D665-4327-9EC0-8203AEA3C131}" type="presOf" srcId="{D9D6646A-4C4B-4DDA-9E51-9742E46F8585}" destId="{0DE15BE5-6139-4662-B76A-313B5291B474}" srcOrd="0" destOrd="4" presId="urn:microsoft.com/office/officeart/2005/8/layout/hProcess10"/>
    <dgm:cxn modelId="{69CCF6FF-3589-4561-B4B0-3941BBE694AF}" srcId="{D5906961-FC26-4A24-8573-C30C5651101A}" destId="{C86029E0-B6A3-4677-ABDA-A4CEF94A4732}" srcOrd="1" destOrd="0" parTransId="{83904B71-C071-483E-923C-8AAD87C2EE54}" sibTransId="{8E2E4DE3-54C2-4DF4-BB33-ACC7D1BD66FE}"/>
    <dgm:cxn modelId="{EF3A8429-840A-4ED1-A5A1-978970FBE4C8}" type="presParOf" srcId="{3C5BD9D9-B948-4D9C-97FF-DF5182A0978B}" destId="{9AC0348D-56D3-451B-B623-FB3F9EC080B1}" srcOrd="0" destOrd="0" presId="urn:microsoft.com/office/officeart/2005/8/layout/hProcess10"/>
    <dgm:cxn modelId="{DB8BB2A3-98DD-4F68-92D3-133D10F91112}" type="presParOf" srcId="{9AC0348D-56D3-451B-B623-FB3F9EC080B1}" destId="{33E5C2DC-A98A-4008-BAD4-54101C74E4E5}" srcOrd="0" destOrd="0" presId="urn:microsoft.com/office/officeart/2005/8/layout/hProcess10"/>
    <dgm:cxn modelId="{F97F0E7F-46DD-49A3-A8AF-B97FDE2D44EF}" type="presParOf" srcId="{9AC0348D-56D3-451B-B623-FB3F9EC080B1}" destId="{0DE15BE5-6139-4662-B76A-313B5291B474}" srcOrd="1" destOrd="0" presId="urn:microsoft.com/office/officeart/2005/8/layout/hProcess10"/>
    <dgm:cxn modelId="{AAA43CA3-6DA1-46BB-92A0-DC1AD8F13449}" type="presParOf" srcId="{3C5BD9D9-B948-4D9C-97FF-DF5182A0978B}" destId="{6D9CC139-C0B0-4DCC-9841-8B32395F84DF}" srcOrd="1" destOrd="0" presId="urn:microsoft.com/office/officeart/2005/8/layout/hProcess10"/>
    <dgm:cxn modelId="{8D67AB53-6402-44A6-9E9D-333287A6F20C}" type="presParOf" srcId="{6D9CC139-C0B0-4DCC-9841-8B32395F84DF}" destId="{A8281B06-A2F1-4EB6-83BA-2968B02A3557}" srcOrd="0" destOrd="0" presId="urn:microsoft.com/office/officeart/2005/8/layout/hProcess10"/>
    <dgm:cxn modelId="{351D9EF9-E446-4F33-9DBC-2DAFBE392D1F}" type="presParOf" srcId="{3C5BD9D9-B948-4D9C-97FF-DF5182A0978B}" destId="{DB721D87-6941-47B7-B882-728965E813C3}" srcOrd="2" destOrd="0" presId="urn:microsoft.com/office/officeart/2005/8/layout/hProcess10"/>
    <dgm:cxn modelId="{298D4171-65EE-41F2-8369-34A25E8F379D}" type="presParOf" srcId="{DB721D87-6941-47B7-B882-728965E813C3}" destId="{379C80EC-EBF7-4286-A6E1-6DE7851C282A}" srcOrd="0" destOrd="0" presId="urn:microsoft.com/office/officeart/2005/8/layout/hProcess10"/>
    <dgm:cxn modelId="{A4B10878-6A26-40D8-AE52-0E6E88C0BF3F}" type="presParOf" srcId="{DB721D87-6941-47B7-B882-728965E813C3}" destId="{06A8E085-E2EA-4EB3-8AD7-A6787D91DB32}" srcOrd="1" destOrd="0" presId="urn:microsoft.com/office/officeart/2005/8/layout/hProcess10"/>
    <dgm:cxn modelId="{7CCC731E-897A-460B-9E76-1BD35B881BD4}" type="presParOf" srcId="{3C5BD9D9-B948-4D9C-97FF-DF5182A0978B}" destId="{705D5FB6-AFB1-4B31-842F-142DDC10ADA5}" srcOrd="3" destOrd="0" presId="urn:microsoft.com/office/officeart/2005/8/layout/hProcess10"/>
    <dgm:cxn modelId="{8F23FBFC-2EDF-4E20-A864-676EC79EB8A9}" type="presParOf" srcId="{705D5FB6-AFB1-4B31-842F-142DDC10ADA5}" destId="{FA4684AB-75F8-4EEF-B9FF-50B07FCECD18}" srcOrd="0" destOrd="0" presId="urn:microsoft.com/office/officeart/2005/8/layout/hProcess10"/>
    <dgm:cxn modelId="{0A1BA211-3145-46A0-BA1D-3FF402FA44A0}" type="presParOf" srcId="{3C5BD9D9-B948-4D9C-97FF-DF5182A0978B}" destId="{92F82EDA-822D-495A-AE5C-FC2E91D7BAFC}" srcOrd="4" destOrd="0" presId="urn:microsoft.com/office/officeart/2005/8/layout/hProcess10"/>
    <dgm:cxn modelId="{A0A6A341-FE05-4A4B-B105-C699ECC7C338}" type="presParOf" srcId="{92F82EDA-822D-495A-AE5C-FC2E91D7BAFC}" destId="{A2054AA9-57BD-45BA-A770-E3248CD96FBD}" srcOrd="0" destOrd="0" presId="urn:microsoft.com/office/officeart/2005/8/layout/hProcess10"/>
    <dgm:cxn modelId="{53DCD54B-8267-4E04-9AF3-5ED41399F67D}" type="presParOf" srcId="{92F82EDA-822D-495A-AE5C-FC2E91D7BAFC}" destId="{B5417BEF-E0CE-4FAC-A8A7-DEAAB08F06F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3F37BF-7994-46F7-848A-CCB9F127B015}"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93964079-6CC7-45F8-B4D2-39ECF746999B}">
      <dgm:prSet phldrT="[Texto]"/>
      <dgm:spPr/>
      <dgm:t>
        <a:bodyPr/>
        <a:lstStyle/>
        <a:p>
          <a:r>
            <a:rPr lang="es-EC" b="1" u="sng" dirty="0" smtClean="0"/>
            <a:t>PRUEBA ACIDA</a:t>
          </a:r>
          <a:r>
            <a:rPr lang="es-EC" dirty="0" smtClean="0"/>
            <a:t>.-  la empresa no tiene la liquidez suficiente para atender todas sus obligaciones a corto plazo, incluso si se vendiera el inventario no podría ser capaz de poder cubrir el total de sus obligaciones a corto plazo, la fortaleza de la empresa se encuentra dentro de su Propiedad, Planta y Equipo, ya que esta se encuentra en constante actualización y cambio, para poder mitigar riesgos en cuanto a posibles derrames e incluso en el levantamiento de estudios para encontrar yacimientos de petróleo.</a:t>
          </a:r>
          <a:endParaRPr lang="es-EC" dirty="0"/>
        </a:p>
      </dgm:t>
    </dgm:pt>
    <dgm:pt modelId="{487F85C2-670E-493E-8833-04578AFD449F}" type="parTrans" cxnId="{8B935E70-781F-46C9-9B02-4F33CAFEFB59}">
      <dgm:prSet/>
      <dgm:spPr/>
      <dgm:t>
        <a:bodyPr/>
        <a:lstStyle/>
        <a:p>
          <a:endParaRPr lang="es-EC"/>
        </a:p>
      </dgm:t>
    </dgm:pt>
    <dgm:pt modelId="{29808DAD-A77A-4CC0-893B-2CD66679AB7A}" type="sibTrans" cxnId="{8B935E70-781F-46C9-9B02-4F33CAFEFB59}">
      <dgm:prSet/>
      <dgm:spPr/>
      <dgm:t>
        <a:bodyPr/>
        <a:lstStyle/>
        <a:p>
          <a:endParaRPr lang="es-EC"/>
        </a:p>
      </dgm:t>
    </dgm:pt>
    <dgm:pt modelId="{1FEC5784-DCE1-46A9-BAB8-C31D6CA64BAB}">
      <dgm:prSet phldrT="[Texto]"/>
      <dgm:spPr/>
      <dgm:t>
        <a:bodyPr/>
        <a:lstStyle/>
        <a:p>
          <a:r>
            <a:rPr lang="es-EC" b="1" u="sng" dirty="0" smtClean="0"/>
            <a:t>ROTACION DE ACTIVOS</a:t>
          </a:r>
          <a:r>
            <a:rPr lang="es-EC" dirty="0" smtClean="0"/>
            <a:t>.- Presenta una tendencia constante durante los años 2015 al 2017, dando como resultado que los activos rotan 2 veces al día, al año 720 veces, esto nos demuestra que la inversión que la empresa realiza todos los años en Propiedad, Planta y Equipo es para mantener la operatividad de la misma.</a:t>
          </a:r>
          <a:endParaRPr lang="es-EC" dirty="0"/>
        </a:p>
      </dgm:t>
    </dgm:pt>
    <dgm:pt modelId="{C46D5DED-C231-4C70-AA76-F15E01627DA7}" type="parTrans" cxnId="{42F40452-1F2D-4ED5-9509-9E34D84E31BC}">
      <dgm:prSet/>
      <dgm:spPr/>
      <dgm:t>
        <a:bodyPr/>
        <a:lstStyle/>
        <a:p>
          <a:endParaRPr lang="es-EC"/>
        </a:p>
      </dgm:t>
    </dgm:pt>
    <dgm:pt modelId="{B25B0775-E369-41C9-AC1B-342F97E8F348}" type="sibTrans" cxnId="{42F40452-1F2D-4ED5-9509-9E34D84E31BC}">
      <dgm:prSet/>
      <dgm:spPr/>
      <dgm:t>
        <a:bodyPr/>
        <a:lstStyle/>
        <a:p>
          <a:endParaRPr lang="es-EC"/>
        </a:p>
      </dgm:t>
    </dgm:pt>
    <dgm:pt modelId="{3645CF01-BD03-4354-9C85-FA3D9ECD0EF3}">
      <dgm:prSet phldrT="[Texto]"/>
      <dgm:spPr/>
      <dgm:t>
        <a:bodyPr/>
        <a:lstStyle/>
        <a:p>
          <a:r>
            <a:rPr lang="es-EC" b="1" u="sng" dirty="0" smtClean="0"/>
            <a:t>RETORNO RECURSOS PROPIOS</a:t>
          </a:r>
          <a:r>
            <a:rPr lang="es-EC" dirty="0" smtClean="0"/>
            <a:t>.- El mayor beneficio se presentó en el año 2016 debido a que en este año se tuvo una disminución en el precio del petróleo, sin embargo, esto no tuvo mayor impacto en la empresa ya que el costo de extracción del barril seguía por debajo del precio de venta, por lo que el estado ecuatoriano trato de compensar la pérdida en el precio con una mayor extracción de barriles.</a:t>
          </a:r>
          <a:endParaRPr lang="es-EC" dirty="0"/>
        </a:p>
      </dgm:t>
    </dgm:pt>
    <dgm:pt modelId="{AC9E93F3-3253-4A4A-BBF5-0EAF2426EDBE}" type="parTrans" cxnId="{7BB82905-2595-40EE-B021-33E26827C438}">
      <dgm:prSet/>
      <dgm:spPr/>
      <dgm:t>
        <a:bodyPr/>
        <a:lstStyle/>
        <a:p>
          <a:endParaRPr lang="es-EC"/>
        </a:p>
      </dgm:t>
    </dgm:pt>
    <dgm:pt modelId="{2A6B9F68-61BC-4D41-98BC-039B6FE36E20}" type="sibTrans" cxnId="{7BB82905-2595-40EE-B021-33E26827C438}">
      <dgm:prSet/>
      <dgm:spPr/>
      <dgm:t>
        <a:bodyPr/>
        <a:lstStyle/>
        <a:p>
          <a:endParaRPr lang="es-EC"/>
        </a:p>
      </dgm:t>
    </dgm:pt>
    <dgm:pt modelId="{53D44F80-61D7-4945-8D59-DF1971EE3C0E}" type="pres">
      <dgm:prSet presAssocID="{7D3F37BF-7994-46F7-848A-CCB9F127B015}" presName="Name0" presStyleCnt="0">
        <dgm:presLayoutVars>
          <dgm:dir/>
          <dgm:resizeHandles val="exact"/>
        </dgm:presLayoutVars>
      </dgm:prSet>
      <dgm:spPr/>
      <dgm:t>
        <a:bodyPr/>
        <a:lstStyle/>
        <a:p>
          <a:endParaRPr lang="es-EC"/>
        </a:p>
      </dgm:t>
    </dgm:pt>
    <dgm:pt modelId="{3FF9F9A4-2A26-41D9-9398-15CAC89F5CF6}" type="pres">
      <dgm:prSet presAssocID="{93964079-6CC7-45F8-B4D2-39ECF746999B}" presName="node" presStyleLbl="node1" presStyleIdx="0" presStyleCnt="3">
        <dgm:presLayoutVars>
          <dgm:bulletEnabled val="1"/>
        </dgm:presLayoutVars>
      </dgm:prSet>
      <dgm:spPr/>
      <dgm:t>
        <a:bodyPr/>
        <a:lstStyle/>
        <a:p>
          <a:endParaRPr lang="es-EC"/>
        </a:p>
      </dgm:t>
    </dgm:pt>
    <dgm:pt modelId="{A9A897CD-2AE3-4BB8-ABC1-7C241077404B}" type="pres">
      <dgm:prSet presAssocID="{29808DAD-A77A-4CC0-893B-2CD66679AB7A}" presName="sibTrans" presStyleLbl="sibTrans1D1" presStyleIdx="0" presStyleCnt="2"/>
      <dgm:spPr/>
      <dgm:t>
        <a:bodyPr/>
        <a:lstStyle/>
        <a:p>
          <a:endParaRPr lang="es-EC"/>
        </a:p>
      </dgm:t>
    </dgm:pt>
    <dgm:pt modelId="{79434CEA-EA73-4561-9886-D9ADDD3ACC5F}" type="pres">
      <dgm:prSet presAssocID="{29808DAD-A77A-4CC0-893B-2CD66679AB7A}" presName="connectorText" presStyleLbl="sibTrans1D1" presStyleIdx="0" presStyleCnt="2"/>
      <dgm:spPr/>
      <dgm:t>
        <a:bodyPr/>
        <a:lstStyle/>
        <a:p>
          <a:endParaRPr lang="es-EC"/>
        </a:p>
      </dgm:t>
    </dgm:pt>
    <dgm:pt modelId="{497CCF37-E486-4C44-82E8-1E1D78F0C497}" type="pres">
      <dgm:prSet presAssocID="{1FEC5784-DCE1-46A9-BAB8-C31D6CA64BAB}" presName="node" presStyleLbl="node1" presStyleIdx="1" presStyleCnt="3">
        <dgm:presLayoutVars>
          <dgm:bulletEnabled val="1"/>
        </dgm:presLayoutVars>
      </dgm:prSet>
      <dgm:spPr/>
      <dgm:t>
        <a:bodyPr/>
        <a:lstStyle/>
        <a:p>
          <a:endParaRPr lang="es-EC"/>
        </a:p>
      </dgm:t>
    </dgm:pt>
    <dgm:pt modelId="{B78E7680-D24E-47D1-A619-0BD6426F1840}" type="pres">
      <dgm:prSet presAssocID="{B25B0775-E369-41C9-AC1B-342F97E8F348}" presName="sibTrans" presStyleLbl="sibTrans1D1" presStyleIdx="1" presStyleCnt="2"/>
      <dgm:spPr/>
      <dgm:t>
        <a:bodyPr/>
        <a:lstStyle/>
        <a:p>
          <a:endParaRPr lang="es-EC"/>
        </a:p>
      </dgm:t>
    </dgm:pt>
    <dgm:pt modelId="{901E875D-664C-44DE-9B5F-E56FA914042F}" type="pres">
      <dgm:prSet presAssocID="{B25B0775-E369-41C9-AC1B-342F97E8F348}" presName="connectorText" presStyleLbl="sibTrans1D1" presStyleIdx="1" presStyleCnt="2"/>
      <dgm:spPr/>
      <dgm:t>
        <a:bodyPr/>
        <a:lstStyle/>
        <a:p>
          <a:endParaRPr lang="es-EC"/>
        </a:p>
      </dgm:t>
    </dgm:pt>
    <dgm:pt modelId="{95C37F3E-8B87-4B90-ABE3-C23EC6B90FF7}" type="pres">
      <dgm:prSet presAssocID="{3645CF01-BD03-4354-9C85-FA3D9ECD0EF3}" presName="node" presStyleLbl="node1" presStyleIdx="2" presStyleCnt="3">
        <dgm:presLayoutVars>
          <dgm:bulletEnabled val="1"/>
        </dgm:presLayoutVars>
      </dgm:prSet>
      <dgm:spPr/>
      <dgm:t>
        <a:bodyPr/>
        <a:lstStyle/>
        <a:p>
          <a:endParaRPr lang="es-EC"/>
        </a:p>
      </dgm:t>
    </dgm:pt>
  </dgm:ptLst>
  <dgm:cxnLst>
    <dgm:cxn modelId="{3E5EB5E0-A96F-4A64-8EEA-6EA0283EF421}" type="presOf" srcId="{B25B0775-E369-41C9-AC1B-342F97E8F348}" destId="{B78E7680-D24E-47D1-A619-0BD6426F1840}" srcOrd="0" destOrd="0" presId="urn:microsoft.com/office/officeart/2005/8/layout/bProcess3"/>
    <dgm:cxn modelId="{70C5A534-15AF-4148-BDF4-0A9C7F9ECE33}" type="presOf" srcId="{1FEC5784-DCE1-46A9-BAB8-C31D6CA64BAB}" destId="{497CCF37-E486-4C44-82E8-1E1D78F0C497}" srcOrd="0" destOrd="0" presId="urn:microsoft.com/office/officeart/2005/8/layout/bProcess3"/>
    <dgm:cxn modelId="{8B935E70-781F-46C9-9B02-4F33CAFEFB59}" srcId="{7D3F37BF-7994-46F7-848A-CCB9F127B015}" destId="{93964079-6CC7-45F8-B4D2-39ECF746999B}" srcOrd="0" destOrd="0" parTransId="{487F85C2-670E-493E-8833-04578AFD449F}" sibTransId="{29808DAD-A77A-4CC0-893B-2CD66679AB7A}"/>
    <dgm:cxn modelId="{42F40452-1F2D-4ED5-9509-9E34D84E31BC}" srcId="{7D3F37BF-7994-46F7-848A-CCB9F127B015}" destId="{1FEC5784-DCE1-46A9-BAB8-C31D6CA64BAB}" srcOrd="1" destOrd="0" parTransId="{C46D5DED-C231-4C70-AA76-F15E01627DA7}" sibTransId="{B25B0775-E369-41C9-AC1B-342F97E8F348}"/>
    <dgm:cxn modelId="{71639C5F-4E5F-441D-A136-F516498BD462}" type="presOf" srcId="{3645CF01-BD03-4354-9C85-FA3D9ECD0EF3}" destId="{95C37F3E-8B87-4B90-ABE3-C23EC6B90FF7}" srcOrd="0" destOrd="0" presId="urn:microsoft.com/office/officeart/2005/8/layout/bProcess3"/>
    <dgm:cxn modelId="{D364E5F8-1E7E-4341-AE16-B22E306E2748}" type="presOf" srcId="{29808DAD-A77A-4CC0-893B-2CD66679AB7A}" destId="{79434CEA-EA73-4561-9886-D9ADDD3ACC5F}" srcOrd="1" destOrd="0" presId="urn:microsoft.com/office/officeart/2005/8/layout/bProcess3"/>
    <dgm:cxn modelId="{7BB82905-2595-40EE-B021-33E26827C438}" srcId="{7D3F37BF-7994-46F7-848A-CCB9F127B015}" destId="{3645CF01-BD03-4354-9C85-FA3D9ECD0EF3}" srcOrd="2" destOrd="0" parTransId="{AC9E93F3-3253-4A4A-BBF5-0EAF2426EDBE}" sibTransId="{2A6B9F68-61BC-4D41-98BC-039B6FE36E20}"/>
    <dgm:cxn modelId="{4E429F38-B024-4599-BD91-F341C2291539}" type="presOf" srcId="{7D3F37BF-7994-46F7-848A-CCB9F127B015}" destId="{53D44F80-61D7-4945-8D59-DF1971EE3C0E}" srcOrd="0" destOrd="0" presId="urn:microsoft.com/office/officeart/2005/8/layout/bProcess3"/>
    <dgm:cxn modelId="{636DA0BF-24D8-427F-B0D4-3A4CE94E791C}" type="presOf" srcId="{B25B0775-E369-41C9-AC1B-342F97E8F348}" destId="{901E875D-664C-44DE-9B5F-E56FA914042F}" srcOrd="1" destOrd="0" presId="urn:microsoft.com/office/officeart/2005/8/layout/bProcess3"/>
    <dgm:cxn modelId="{5AE60845-1030-4191-9347-51C4BE289746}" type="presOf" srcId="{29808DAD-A77A-4CC0-893B-2CD66679AB7A}" destId="{A9A897CD-2AE3-4BB8-ABC1-7C241077404B}" srcOrd="0" destOrd="0" presId="urn:microsoft.com/office/officeart/2005/8/layout/bProcess3"/>
    <dgm:cxn modelId="{7171A631-9737-4101-ABE5-DB09A26C5DC3}" type="presOf" srcId="{93964079-6CC7-45F8-B4D2-39ECF746999B}" destId="{3FF9F9A4-2A26-41D9-9398-15CAC89F5CF6}" srcOrd="0" destOrd="0" presId="urn:microsoft.com/office/officeart/2005/8/layout/bProcess3"/>
    <dgm:cxn modelId="{45DD4014-009A-40F4-B7F8-FB8248C4AEB0}" type="presParOf" srcId="{53D44F80-61D7-4945-8D59-DF1971EE3C0E}" destId="{3FF9F9A4-2A26-41D9-9398-15CAC89F5CF6}" srcOrd="0" destOrd="0" presId="urn:microsoft.com/office/officeart/2005/8/layout/bProcess3"/>
    <dgm:cxn modelId="{DC96E213-EB64-4577-8F07-5B7FEAF91B2A}" type="presParOf" srcId="{53D44F80-61D7-4945-8D59-DF1971EE3C0E}" destId="{A9A897CD-2AE3-4BB8-ABC1-7C241077404B}" srcOrd="1" destOrd="0" presId="urn:microsoft.com/office/officeart/2005/8/layout/bProcess3"/>
    <dgm:cxn modelId="{2D458B81-0268-4E82-B798-7538DA4AAF36}" type="presParOf" srcId="{A9A897CD-2AE3-4BB8-ABC1-7C241077404B}" destId="{79434CEA-EA73-4561-9886-D9ADDD3ACC5F}" srcOrd="0" destOrd="0" presId="urn:microsoft.com/office/officeart/2005/8/layout/bProcess3"/>
    <dgm:cxn modelId="{10C29168-460D-4391-BB43-B01385F1E663}" type="presParOf" srcId="{53D44F80-61D7-4945-8D59-DF1971EE3C0E}" destId="{497CCF37-E486-4C44-82E8-1E1D78F0C497}" srcOrd="2" destOrd="0" presId="urn:microsoft.com/office/officeart/2005/8/layout/bProcess3"/>
    <dgm:cxn modelId="{D01129AB-E373-4BA7-BE5B-D45782E186A5}" type="presParOf" srcId="{53D44F80-61D7-4945-8D59-DF1971EE3C0E}" destId="{B78E7680-D24E-47D1-A619-0BD6426F1840}" srcOrd="3" destOrd="0" presId="urn:microsoft.com/office/officeart/2005/8/layout/bProcess3"/>
    <dgm:cxn modelId="{28A0AC7B-9261-4791-8121-D9382DB5BA31}" type="presParOf" srcId="{B78E7680-D24E-47D1-A619-0BD6426F1840}" destId="{901E875D-664C-44DE-9B5F-E56FA914042F}" srcOrd="0" destOrd="0" presId="urn:microsoft.com/office/officeart/2005/8/layout/bProcess3"/>
    <dgm:cxn modelId="{D9BAB393-5D2F-4097-BDDC-BDF8A0D5B7FF}" type="presParOf" srcId="{53D44F80-61D7-4945-8D59-DF1971EE3C0E}" destId="{95C37F3E-8B87-4B90-ABE3-C23EC6B90FF7}"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A70444-A752-44EC-B986-0F5A7FF134D9}" type="doc">
      <dgm:prSet loTypeId="urn:microsoft.com/office/officeart/2008/layout/NameandTitleOrganizationalChart" loCatId="hierarchy" qsTypeId="urn:microsoft.com/office/officeart/2005/8/quickstyle/simple1" qsCatId="simple" csTypeId="urn:microsoft.com/office/officeart/2005/8/colors/colorful3" csCatId="colorful" phldr="1"/>
      <dgm:spPr/>
      <dgm:t>
        <a:bodyPr/>
        <a:lstStyle/>
        <a:p>
          <a:endParaRPr lang="es-EC"/>
        </a:p>
      </dgm:t>
    </dgm:pt>
    <dgm:pt modelId="{24236973-A4BA-45B7-BB29-E20A9D59B778}">
      <dgm:prSet phldrT="[Texto]"/>
      <dgm:spPr/>
      <dgm:t>
        <a:bodyPr/>
        <a:lstStyle/>
        <a:p>
          <a:r>
            <a:rPr lang="es-EC">
              <a:latin typeface="Times New Roman" panose="02020603050405020304" pitchFamily="18" charset="0"/>
              <a:cs typeface="Times New Roman" panose="02020603050405020304" pitchFamily="18" charset="0"/>
            </a:rPr>
            <a:t>ROE=</a:t>
          </a:r>
        </a:p>
        <a:p>
          <a:r>
            <a:rPr lang="es-EC">
              <a:latin typeface="Times New Roman" panose="02020603050405020304" pitchFamily="18" charset="0"/>
              <a:cs typeface="Times New Roman" panose="02020603050405020304" pitchFamily="18" charset="0"/>
            </a:rPr>
            <a:t>Utilidad Neta/</a:t>
          </a:r>
        </a:p>
        <a:p>
          <a:r>
            <a:rPr lang="es-EC">
              <a:latin typeface="Times New Roman" panose="02020603050405020304" pitchFamily="18" charset="0"/>
              <a:cs typeface="Times New Roman" panose="02020603050405020304" pitchFamily="18" charset="0"/>
            </a:rPr>
            <a:t>Patrimonio</a:t>
          </a:r>
        </a:p>
      </dgm:t>
    </dgm:pt>
    <dgm:pt modelId="{0331D16D-4713-4207-9364-B2DCD275A542}" type="parTrans" cxnId="{3759B5EC-2A01-48DC-8CDF-5BA499869544}">
      <dgm:prSet/>
      <dgm:spPr/>
      <dgm:t>
        <a:bodyPr/>
        <a:lstStyle/>
        <a:p>
          <a:endParaRPr lang="es-EC"/>
        </a:p>
      </dgm:t>
    </dgm:pt>
    <dgm:pt modelId="{60F3A0DC-4430-40D1-8DC1-82E1B8A7DCE2}" type="sibTrans" cxnId="{3759B5EC-2A01-48DC-8CDF-5BA499869544}">
      <dgm:prSet custT="1"/>
      <dgm:spPr/>
      <dgm:t>
        <a:bodyPr/>
        <a:lstStyle/>
        <a:p>
          <a:pPr algn="ctr"/>
          <a:r>
            <a:rPr lang="es-EC" sz="1100">
              <a:latin typeface="Times New Roman" panose="02020603050405020304" pitchFamily="18" charset="0"/>
              <a:cs typeface="Times New Roman" panose="02020603050405020304" pitchFamily="18" charset="0"/>
            </a:rPr>
            <a:t>0,8859</a:t>
          </a:r>
        </a:p>
      </dgm:t>
    </dgm:pt>
    <dgm:pt modelId="{8D6089C0-7458-4B24-B440-8DF6B6007B3D}">
      <dgm:prSet phldrT="[Texto]"/>
      <dgm:spPr/>
      <dgm:t>
        <a:bodyPr/>
        <a:lstStyle/>
        <a:p>
          <a:r>
            <a:rPr lang="es-EC">
              <a:latin typeface="Times New Roman" panose="02020603050405020304" pitchFamily="18" charset="0"/>
              <a:cs typeface="Times New Roman" panose="02020603050405020304" pitchFamily="18" charset="0"/>
            </a:rPr>
            <a:t>ROA=</a:t>
          </a:r>
        </a:p>
        <a:p>
          <a:r>
            <a:rPr lang="es-EC">
              <a:latin typeface="Times New Roman" panose="02020603050405020304" pitchFamily="18" charset="0"/>
              <a:cs typeface="Times New Roman" panose="02020603050405020304" pitchFamily="18" charset="0"/>
            </a:rPr>
            <a:t>Utilidad Neta/</a:t>
          </a:r>
        </a:p>
        <a:p>
          <a:r>
            <a:rPr lang="es-EC">
              <a:latin typeface="Times New Roman" panose="02020603050405020304" pitchFamily="18" charset="0"/>
              <a:cs typeface="Times New Roman" panose="02020603050405020304" pitchFamily="18" charset="0"/>
            </a:rPr>
            <a:t>Activos</a:t>
          </a:r>
        </a:p>
      </dgm:t>
    </dgm:pt>
    <dgm:pt modelId="{91B71F57-CAEC-41B7-BEF4-939D05BB3BF7}" type="parTrans" cxnId="{9C115B4B-FC30-47B7-9928-330F67FD079B}">
      <dgm:prSet/>
      <dgm:spPr/>
      <dgm:t>
        <a:bodyPr/>
        <a:lstStyle/>
        <a:p>
          <a:endParaRPr lang="es-EC"/>
        </a:p>
      </dgm:t>
    </dgm:pt>
    <dgm:pt modelId="{2E9BF7C5-C44B-4F7C-A307-521E323E2026}" type="sibTrans" cxnId="{9C115B4B-FC30-47B7-9928-330F67FD079B}">
      <dgm:prSet custT="1"/>
      <dgm:spPr/>
      <dgm:t>
        <a:bodyPr/>
        <a:lstStyle/>
        <a:p>
          <a:pPr algn="ctr"/>
          <a:r>
            <a:rPr lang="es-EC" sz="1100">
              <a:latin typeface="Times New Roman" panose="02020603050405020304" pitchFamily="18" charset="0"/>
              <a:cs typeface="Times New Roman" panose="02020603050405020304" pitchFamily="18" charset="0"/>
            </a:rPr>
            <a:t>0,1930</a:t>
          </a:r>
          <a:endParaRPr lang="es-EC" sz="1600">
            <a:latin typeface="Times New Roman" panose="02020603050405020304" pitchFamily="18" charset="0"/>
            <a:cs typeface="Times New Roman" panose="02020603050405020304" pitchFamily="18" charset="0"/>
          </a:endParaRPr>
        </a:p>
      </dgm:t>
    </dgm:pt>
    <dgm:pt modelId="{AB5239C7-497F-4068-A00B-89AC4FED8B21}">
      <dgm:prSet phldrT="[Texto]"/>
      <dgm:spPr/>
      <dgm:t>
        <a:bodyPr/>
        <a:lstStyle/>
        <a:p>
          <a:r>
            <a:rPr lang="es-EC">
              <a:latin typeface="Times New Roman" panose="02020603050405020304" pitchFamily="18" charset="0"/>
              <a:cs typeface="Times New Roman" panose="02020603050405020304" pitchFamily="18" charset="0"/>
            </a:rPr>
            <a:t>MAF=</a:t>
          </a:r>
        </a:p>
        <a:p>
          <a:r>
            <a:rPr lang="es-EC">
              <a:latin typeface="Times New Roman" panose="02020603050405020304" pitchFamily="18" charset="0"/>
              <a:cs typeface="Times New Roman" panose="02020603050405020304" pitchFamily="18" charset="0"/>
            </a:rPr>
            <a:t>Activo/Patrimonio</a:t>
          </a:r>
        </a:p>
      </dgm:t>
    </dgm:pt>
    <dgm:pt modelId="{8CEBD652-1215-4FAD-831E-23BB870C9FA6}" type="parTrans" cxnId="{9BAFB1E6-1517-4681-9F3D-1FA2093D63E9}">
      <dgm:prSet/>
      <dgm:spPr/>
      <dgm:t>
        <a:bodyPr/>
        <a:lstStyle/>
        <a:p>
          <a:endParaRPr lang="es-EC"/>
        </a:p>
      </dgm:t>
    </dgm:pt>
    <dgm:pt modelId="{28A76C24-DB14-41B2-A9B9-3A6457554E8F}" type="sibTrans" cxnId="{9BAFB1E6-1517-4681-9F3D-1FA2093D63E9}">
      <dgm:prSet custT="1"/>
      <dgm:spPr/>
      <dgm:t>
        <a:bodyPr/>
        <a:lstStyle/>
        <a:p>
          <a:pPr algn="ctr"/>
          <a:r>
            <a:rPr lang="es-EC" sz="1100">
              <a:latin typeface="Times New Roman" panose="02020603050405020304" pitchFamily="18" charset="0"/>
              <a:cs typeface="Times New Roman" panose="02020603050405020304" pitchFamily="18" charset="0"/>
            </a:rPr>
            <a:t>4,59</a:t>
          </a:r>
        </a:p>
      </dgm:t>
    </dgm:pt>
    <dgm:pt modelId="{71905C78-AEDB-4940-B4EB-2891EB2668A9}" type="pres">
      <dgm:prSet presAssocID="{9CA70444-A752-44EC-B986-0F5A7FF134D9}" presName="hierChild1" presStyleCnt="0">
        <dgm:presLayoutVars>
          <dgm:orgChart val="1"/>
          <dgm:chPref val="1"/>
          <dgm:dir/>
          <dgm:animOne val="branch"/>
          <dgm:animLvl val="lvl"/>
          <dgm:resizeHandles/>
        </dgm:presLayoutVars>
      </dgm:prSet>
      <dgm:spPr/>
      <dgm:t>
        <a:bodyPr/>
        <a:lstStyle/>
        <a:p>
          <a:endParaRPr lang="es-EC"/>
        </a:p>
      </dgm:t>
    </dgm:pt>
    <dgm:pt modelId="{1F4330F7-4F2C-4D4C-8BFD-BE1A5F588166}" type="pres">
      <dgm:prSet presAssocID="{24236973-A4BA-45B7-BB29-E20A9D59B778}" presName="hierRoot1" presStyleCnt="0">
        <dgm:presLayoutVars>
          <dgm:hierBranch val="init"/>
        </dgm:presLayoutVars>
      </dgm:prSet>
      <dgm:spPr/>
      <dgm:t>
        <a:bodyPr/>
        <a:lstStyle/>
        <a:p>
          <a:endParaRPr lang="es-EC"/>
        </a:p>
      </dgm:t>
    </dgm:pt>
    <dgm:pt modelId="{C05A840D-5F21-4944-A036-05C674D886A0}" type="pres">
      <dgm:prSet presAssocID="{24236973-A4BA-45B7-BB29-E20A9D59B778}" presName="rootComposite1" presStyleCnt="0"/>
      <dgm:spPr/>
      <dgm:t>
        <a:bodyPr/>
        <a:lstStyle/>
        <a:p>
          <a:endParaRPr lang="es-EC"/>
        </a:p>
      </dgm:t>
    </dgm:pt>
    <dgm:pt modelId="{1F04F480-3E44-4A46-B1A5-8EF94A32E1A5}" type="pres">
      <dgm:prSet presAssocID="{24236973-A4BA-45B7-BB29-E20A9D59B778}" presName="rootText1" presStyleLbl="node0" presStyleIdx="0" presStyleCnt="1">
        <dgm:presLayoutVars>
          <dgm:chMax/>
          <dgm:chPref val="3"/>
        </dgm:presLayoutVars>
      </dgm:prSet>
      <dgm:spPr/>
      <dgm:t>
        <a:bodyPr/>
        <a:lstStyle/>
        <a:p>
          <a:endParaRPr lang="es-EC"/>
        </a:p>
      </dgm:t>
    </dgm:pt>
    <dgm:pt modelId="{529BDDF4-908E-4BB9-B178-42F40200C6C1}" type="pres">
      <dgm:prSet presAssocID="{24236973-A4BA-45B7-BB29-E20A9D59B778}" presName="titleText1" presStyleLbl="fgAcc0" presStyleIdx="0" presStyleCnt="1">
        <dgm:presLayoutVars>
          <dgm:chMax val="0"/>
          <dgm:chPref val="0"/>
        </dgm:presLayoutVars>
      </dgm:prSet>
      <dgm:spPr/>
      <dgm:t>
        <a:bodyPr/>
        <a:lstStyle/>
        <a:p>
          <a:endParaRPr lang="es-EC"/>
        </a:p>
      </dgm:t>
    </dgm:pt>
    <dgm:pt modelId="{C603501E-254A-4935-9B60-374EE7FC6BD5}" type="pres">
      <dgm:prSet presAssocID="{24236973-A4BA-45B7-BB29-E20A9D59B778}" presName="rootConnector1" presStyleLbl="node1" presStyleIdx="0" presStyleCnt="2"/>
      <dgm:spPr/>
      <dgm:t>
        <a:bodyPr/>
        <a:lstStyle/>
        <a:p>
          <a:endParaRPr lang="es-EC"/>
        </a:p>
      </dgm:t>
    </dgm:pt>
    <dgm:pt modelId="{41D09206-3395-44F5-9FD2-7423C0FC9F20}" type="pres">
      <dgm:prSet presAssocID="{24236973-A4BA-45B7-BB29-E20A9D59B778}" presName="hierChild2" presStyleCnt="0"/>
      <dgm:spPr/>
      <dgm:t>
        <a:bodyPr/>
        <a:lstStyle/>
        <a:p>
          <a:endParaRPr lang="es-EC"/>
        </a:p>
      </dgm:t>
    </dgm:pt>
    <dgm:pt modelId="{A42FEA61-464F-4FCF-9C43-2B510574117D}" type="pres">
      <dgm:prSet presAssocID="{91B71F57-CAEC-41B7-BEF4-939D05BB3BF7}" presName="Name37" presStyleLbl="parChTrans1D2" presStyleIdx="0" presStyleCnt="2"/>
      <dgm:spPr/>
      <dgm:t>
        <a:bodyPr/>
        <a:lstStyle/>
        <a:p>
          <a:endParaRPr lang="es-EC"/>
        </a:p>
      </dgm:t>
    </dgm:pt>
    <dgm:pt modelId="{535687E8-A0DA-42B5-A91D-E820D2E1CD53}" type="pres">
      <dgm:prSet presAssocID="{8D6089C0-7458-4B24-B440-8DF6B6007B3D}" presName="hierRoot2" presStyleCnt="0">
        <dgm:presLayoutVars>
          <dgm:hierBranch val="init"/>
        </dgm:presLayoutVars>
      </dgm:prSet>
      <dgm:spPr/>
      <dgm:t>
        <a:bodyPr/>
        <a:lstStyle/>
        <a:p>
          <a:endParaRPr lang="es-EC"/>
        </a:p>
      </dgm:t>
    </dgm:pt>
    <dgm:pt modelId="{1AD94020-E15F-4F1C-A846-128B611F83C5}" type="pres">
      <dgm:prSet presAssocID="{8D6089C0-7458-4B24-B440-8DF6B6007B3D}" presName="rootComposite" presStyleCnt="0"/>
      <dgm:spPr/>
      <dgm:t>
        <a:bodyPr/>
        <a:lstStyle/>
        <a:p>
          <a:endParaRPr lang="es-EC"/>
        </a:p>
      </dgm:t>
    </dgm:pt>
    <dgm:pt modelId="{1545E248-E7DA-44E9-A9B6-540D93B9F972}" type="pres">
      <dgm:prSet presAssocID="{8D6089C0-7458-4B24-B440-8DF6B6007B3D}" presName="rootText" presStyleLbl="node1" presStyleIdx="0" presStyleCnt="2">
        <dgm:presLayoutVars>
          <dgm:chMax/>
          <dgm:chPref val="3"/>
        </dgm:presLayoutVars>
      </dgm:prSet>
      <dgm:spPr/>
      <dgm:t>
        <a:bodyPr/>
        <a:lstStyle/>
        <a:p>
          <a:endParaRPr lang="es-EC"/>
        </a:p>
      </dgm:t>
    </dgm:pt>
    <dgm:pt modelId="{F8EA66AD-92FE-4DB5-97E9-80DC38726068}" type="pres">
      <dgm:prSet presAssocID="{8D6089C0-7458-4B24-B440-8DF6B6007B3D}" presName="titleText2" presStyleLbl="fgAcc1" presStyleIdx="0" presStyleCnt="2">
        <dgm:presLayoutVars>
          <dgm:chMax val="0"/>
          <dgm:chPref val="0"/>
        </dgm:presLayoutVars>
      </dgm:prSet>
      <dgm:spPr/>
      <dgm:t>
        <a:bodyPr/>
        <a:lstStyle/>
        <a:p>
          <a:endParaRPr lang="es-EC"/>
        </a:p>
      </dgm:t>
    </dgm:pt>
    <dgm:pt modelId="{2E1D7181-B49F-4A4E-94E5-731474F4D601}" type="pres">
      <dgm:prSet presAssocID="{8D6089C0-7458-4B24-B440-8DF6B6007B3D}" presName="rootConnector" presStyleLbl="node2" presStyleIdx="0" presStyleCnt="0"/>
      <dgm:spPr/>
      <dgm:t>
        <a:bodyPr/>
        <a:lstStyle/>
        <a:p>
          <a:endParaRPr lang="es-EC"/>
        </a:p>
      </dgm:t>
    </dgm:pt>
    <dgm:pt modelId="{2C931EB9-FB12-4F10-9886-DAE5CEDA6D9A}" type="pres">
      <dgm:prSet presAssocID="{8D6089C0-7458-4B24-B440-8DF6B6007B3D}" presName="hierChild4" presStyleCnt="0"/>
      <dgm:spPr/>
      <dgm:t>
        <a:bodyPr/>
        <a:lstStyle/>
        <a:p>
          <a:endParaRPr lang="es-EC"/>
        </a:p>
      </dgm:t>
    </dgm:pt>
    <dgm:pt modelId="{8D91DB4A-1B8A-4684-827A-8BF7041EEC98}" type="pres">
      <dgm:prSet presAssocID="{8D6089C0-7458-4B24-B440-8DF6B6007B3D}" presName="hierChild5" presStyleCnt="0"/>
      <dgm:spPr/>
      <dgm:t>
        <a:bodyPr/>
        <a:lstStyle/>
        <a:p>
          <a:endParaRPr lang="es-EC"/>
        </a:p>
      </dgm:t>
    </dgm:pt>
    <dgm:pt modelId="{38494572-4F70-4809-8D46-5FF094DA2679}" type="pres">
      <dgm:prSet presAssocID="{8CEBD652-1215-4FAD-831E-23BB870C9FA6}" presName="Name37" presStyleLbl="parChTrans1D2" presStyleIdx="1" presStyleCnt="2"/>
      <dgm:spPr/>
      <dgm:t>
        <a:bodyPr/>
        <a:lstStyle/>
        <a:p>
          <a:endParaRPr lang="es-EC"/>
        </a:p>
      </dgm:t>
    </dgm:pt>
    <dgm:pt modelId="{2A3C50B8-373E-40E8-B2F6-1F6C761AC884}" type="pres">
      <dgm:prSet presAssocID="{AB5239C7-497F-4068-A00B-89AC4FED8B21}" presName="hierRoot2" presStyleCnt="0">
        <dgm:presLayoutVars>
          <dgm:hierBranch val="init"/>
        </dgm:presLayoutVars>
      </dgm:prSet>
      <dgm:spPr/>
      <dgm:t>
        <a:bodyPr/>
        <a:lstStyle/>
        <a:p>
          <a:endParaRPr lang="es-EC"/>
        </a:p>
      </dgm:t>
    </dgm:pt>
    <dgm:pt modelId="{B231628D-7C1A-4590-8C16-0981647F8253}" type="pres">
      <dgm:prSet presAssocID="{AB5239C7-497F-4068-A00B-89AC4FED8B21}" presName="rootComposite" presStyleCnt="0"/>
      <dgm:spPr/>
      <dgm:t>
        <a:bodyPr/>
        <a:lstStyle/>
        <a:p>
          <a:endParaRPr lang="es-EC"/>
        </a:p>
      </dgm:t>
    </dgm:pt>
    <dgm:pt modelId="{28736478-EC75-4D1C-BC3E-532308FE849E}" type="pres">
      <dgm:prSet presAssocID="{AB5239C7-497F-4068-A00B-89AC4FED8B21}" presName="rootText" presStyleLbl="node1" presStyleIdx="1" presStyleCnt="2">
        <dgm:presLayoutVars>
          <dgm:chMax/>
          <dgm:chPref val="3"/>
        </dgm:presLayoutVars>
      </dgm:prSet>
      <dgm:spPr/>
      <dgm:t>
        <a:bodyPr/>
        <a:lstStyle/>
        <a:p>
          <a:endParaRPr lang="es-EC"/>
        </a:p>
      </dgm:t>
    </dgm:pt>
    <dgm:pt modelId="{15E3DC6D-0C51-47D0-B89C-29157388AF5D}" type="pres">
      <dgm:prSet presAssocID="{AB5239C7-497F-4068-A00B-89AC4FED8B21}" presName="titleText2" presStyleLbl="fgAcc1" presStyleIdx="1" presStyleCnt="2">
        <dgm:presLayoutVars>
          <dgm:chMax val="0"/>
          <dgm:chPref val="0"/>
        </dgm:presLayoutVars>
      </dgm:prSet>
      <dgm:spPr/>
      <dgm:t>
        <a:bodyPr/>
        <a:lstStyle/>
        <a:p>
          <a:endParaRPr lang="es-EC"/>
        </a:p>
      </dgm:t>
    </dgm:pt>
    <dgm:pt modelId="{2B76C17D-CF28-4CCE-9BA5-70D03E5103EB}" type="pres">
      <dgm:prSet presAssocID="{AB5239C7-497F-4068-A00B-89AC4FED8B21}" presName="rootConnector" presStyleLbl="node2" presStyleIdx="0" presStyleCnt="0"/>
      <dgm:spPr/>
      <dgm:t>
        <a:bodyPr/>
        <a:lstStyle/>
        <a:p>
          <a:endParaRPr lang="es-EC"/>
        </a:p>
      </dgm:t>
    </dgm:pt>
    <dgm:pt modelId="{FBFA74AE-B760-4B6F-8648-93CB86C6775C}" type="pres">
      <dgm:prSet presAssocID="{AB5239C7-497F-4068-A00B-89AC4FED8B21}" presName="hierChild4" presStyleCnt="0"/>
      <dgm:spPr/>
      <dgm:t>
        <a:bodyPr/>
        <a:lstStyle/>
        <a:p>
          <a:endParaRPr lang="es-EC"/>
        </a:p>
      </dgm:t>
    </dgm:pt>
    <dgm:pt modelId="{4273DF19-F025-4ADD-9CA8-E61234EBBC10}" type="pres">
      <dgm:prSet presAssocID="{AB5239C7-497F-4068-A00B-89AC4FED8B21}" presName="hierChild5" presStyleCnt="0"/>
      <dgm:spPr/>
      <dgm:t>
        <a:bodyPr/>
        <a:lstStyle/>
        <a:p>
          <a:endParaRPr lang="es-EC"/>
        </a:p>
      </dgm:t>
    </dgm:pt>
    <dgm:pt modelId="{9143436E-E89C-482C-972A-C5FCABE840ED}" type="pres">
      <dgm:prSet presAssocID="{24236973-A4BA-45B7-BB29-E20A9D59B778}" presName="hierChild3" presStyleCnt="0"/>
      <dgm:spPr/>
      <dgm:t>
        <a:bodyPr/>
        <a:lstStyle/>
        <a:p>
          <a:endParaRPr lang="es-EC"/>
        </a:p>
      </dgm:t>
    </dgm:pt>
  </dgm:ptLst>
  <dgm:cxnLst>
    <dgm:cxn modelId="{9C115B4B-FC30-47B7-9928-330F67FD079B}" srcId="{24236973-A4BA-45B7-BB29-E20A9D59B778}" destId="{8D6089C0-7458-4B24-B440-8DF6B6007B3D}" srcOrd="0" destOrd="0" parTransId="{91B71F57-CAEC-41B7-BEF4-939D05BB3BF7}" sibTransId="{2E9BF7C5-C44B-4F7C-A307-521E323E2026}"/>
    <dgm:cxn modelId="{3759B5EC-2A01-48DC-8CDF-5BA499869544}" srcId="{9CA70444-A752-44EC-B986-0F5A7FF134D9}" destId="{24236973-A4BA-45B7-BB29-E20A9D59B778}" srcOrd="0" destOrd="0" parTransId="{0331D16D-4713-4207-9364-B2DCD275A542}" sibTransId="{60F3A0DC-4430-40D1-8DC1-82E1B8A7DCE2}"/>
    <dgm:cxn modelId="{E2E1F4F7-A38E-4190-A051-D3863E6E1801}" type="presOf" srcId="{28A76C24-DB14-41B2-A9B9-3A6457554E8F}" destId="{15E3DC6D-0C51-47D0-B89C-29157388AF5D}" srcOrd="0" destOrd="0" presId="urn:microsoft.com/office/officeart/2008/layout/NameandTitleOrganizationalChart"/>
    <dgm:cxn modelId="{6DA5D4DE-9844-415F-B11F-B3B6F69DC64B}" type="presOf" srcId="{2E9BF7C5-C44B-4F7C-A307-521E323E2026}" destId="{F8EA66AD-92FE-4DB5-97E9-80DC38726068}" srcOrd="0" destOrd="0" presId="urn:microsoft.com/office/officeart/2008/layout/NameandTitleOrganizationalChart"/>
    <dgm:cxn modelId="{78263B2D-5768-42C0-8937-84AA41505278}" type="presOf" srcId="{91B71F57-CAEC-41B7-BEF4-939D05BB3BF7}" destId="{A42FEA61-464F-4FCF-9C43-2B510574117D}" srcOrd="0" destOrd="0" presId="urn:microsoft.com/office/officeart/2008/layout/NameandTitleOrganizationalChart"/>
    <dgm:cxn modelId="{4307BB82-04FA-498C-A9B4-D439DF0497E1}" type="presOf" srcId="{8D6089C0-7458-4B24-B440-8DF6B6007B3D}" destId="{2E1D7181-B49F-4A4E-94E5-731474F4D601}" srcOrd="1" destOrd="0" presId="urn:microsoft.com/office/officeart/2008/layout/NameandTitleOrganizationalChart"/>
    <dgm:cxn modelId="{4F1D48D2-0D42-4E69-A7B1-7D7FB2C73CCC}" type="presOf" srcId="{AB5239C7-497F-4068-A00B-89AC4FED8B21}" destId="{28736478-EC75-4D1C-BC3E-532308FE849E}" srcOrd="0" destOrd="0" presId="urn:microsoft.com/office/officeart/2008/layout/NameandTitleOrganizationalChart"/>
    <dgm:cxn modelId="{9BAFB1E6-1517-4681-9F3D-1FA2093D63E9}" srcId="{24236973-A4BA-45B7-BB29-E20A9D59B778}" destId="{AB5239C7-497F-4068-A00B-89AC4FED8B21}" srcOrd="1" destOrd="0" parTransId="{8CEBD652-1215-4FAD-831E-23BB870C9FA6}" sibTransId="{28A76C24-DB14-41B2-A9B9-3A6457554E8F}"/>
    <dgm:cxn modelId="{B0784132-9A41-4DF8-87BE-401E869889A2}" type="presOf" srcId="{8CEBD652-1215-4FAD-831E-23BB870C9FA6}" destId="{38494572-4F70-4809-8D46-5FF094DA2679}" srcOrd="0" destOrd="0" presId="urn:microsoft.com/office/officeart/2008/layout/NameandTitleOrganizationalChart"/>
    <dgm:cxn modelId="{0C4B9B82-15E5-4DA0-A529-476CFB580D7B}" type="presOf" srcId="{60F3A0DC-4430-40D1-8DC1-82E1B8A7DCE2}" destId="{529BDDF4-908E-4BB9-B178-42F40200C6C1}" srcOrd="0" destOrd="0" presId="urn:microsoft.com/office/officeart/2008/layout/NameandTitleOrganizationalChart"/>
    <dgm:cxn modelId="{37F50461-1329-403A-92AB-03EE5EEB2C5F}" type="presOf" srcId="{AB5239C7-497F-4068-A00B-89AC4FED8B21}" destId="{2B76C17D-CF28-4CCE-9BA5-70D03E5103EB}" srcOrd="1" destOrd="0" presId="urn:microsoft.com/office/officeart/2008/layout/NameandTitleOrganizationalChart"/>
    <dgm:cxn modelId="{E9BC6F1E-9296-4168-A213-42BD7A9B1C74}" type="presOf" srcId="{24236973-A4BA-45B7-BB29-E20A9D59B778}" destId="{1F04F480-3E44-4A46-B1A5-8EF94A32E1A5}" srcOrd="0" destOrd="0" presId="urn:microsoft.com/office/officeart/2008/layout/NameandTitleOrganizationalChart"/>
    <dgm:cxn modelId="{A917405A-CB89-4A9C-8987-BA9C9328B32F}" type="presOf" srcId="{8D6089C0-7458-4B24-B440-8DF6B6007B3D}" destId="{1545E248-E7DA-44E9-A9B6-540D93B9F972}" srcOrd="0" destOrd="0" presId="urn:microsoft.com/office/officeart/2008/layout/NameandTitleOrganizationalChart"/>
    <dgm:cxn modelId="{E6974F63-EFF2-426E-8606-30ED58B54C48}" type="presOf" srcId="{9CA70444-A752-44EC-B986-0F5A7FF134D9}" destId="{71905C78-AEDB-4940-B4EB-2891EB2668A9}" srcOrd="0" destOrd="0" presId="urn:microsoft.com/office/officeart/2008/layout/NameandTitleOrganizationalChart"/>
    <dgm:cxn modelId="{4F5EDBB0-1506-4FEC-AD5E-150B0BEDBC65}" type="presOf" srcId="{24236973-A4BA-45B7-BB29-E20A9D59B778}" destId="{C603501E-254A-4935-9B60-374EE7FC6BD5}" srcOrd="1" destOrd="0" presId="urn:microsoft.com/office/officeart/2008/layout/NameandTitleOrganizationalChart"/>
    <dgm:cxn modelId="{BDD8D518-9175-4881-9A32-96D085C382A6}" type="presParOf" srcId="{71905C78-AEDB-4940-B4EB-2891EB2668A9}" destId="{1F4330F7-4F2C-4D4C-8BFD-BE1A5F588166}" srcOrd="0" destOrd="0" presId="urn:microsoft.com/office/officeart/2008/layout/NameandTitleOrganizationalChart"/>
    <dgm:cxn modelId="{9D89A6EF-3397-4934-B623-ECDE15CC7FFF}" type="presParOf" srcId="{1F4330F7-4F2C-4D4C-8BFD-BE1A5F588166}" destId="{C05A840D-5F21-4944-A036-05C674D886A0}" srcOrd="0" destOrd="0" presId="urn:microsoft.com/office/officeart/2008/layout/NameandTitleOrganizationalChart"/>
    <dgm:cxn modelId="{46AC9E3D-1DBC-46F0-A6DB-1AA9BDD1D81F}" type="presParOf" srcId="{C05A840D-5F21-4944-A036-05C674D886A0}" destId="{1F04F480-3E44-4A46-B1A5-8EF94A32E1A5}" srcOrd="0" destOrd="0" presId="urn:microsoft.com/office/officeart/2008/layout/NameandTitleOrganizationalChart"/>
    <dgm:cxn modelId="{FB51C7F0-83B4-46C3-BFD4-3BB2DAFC7D78}" type="presParOf" srcId="{C05A840D-5F21-4944-A036-05C674D886A0}" destId="{529BDDF4-908E-4BB9-B178-42F40200C6C1}" srcOrd="1" destOrd="0" presId="urn:microsoft.com/office/officeart/2008/layout/NameandTitleOrganizationalChart"/>
    <dgm:cxn modelId="{7FC6E039-F100-4D5B-B79A-0BBF4C4E9FD5}" type="presParOf" srcId="{C05A840D-5F21-4944-A036-05C674D886A0}" destId="{C603501E-254A-4935-9B60-374EE7FC6BD5}" srcOrd="2" destOrd="0" presId="urn:microsoft.com/office/officeart/2008/layout/NameandTitleOrganizationalChart"/>
    <dgm:cxn modelId="{7717ADC9-9430-4929-B0DC-E9AB1E7C70B2}" type="presParOf" srcId="{1F4330F7-4F2C-4D4C-8BFD-BE1A5F588166}" destId="{41D09206-3395-44F5-9FD2-7423C0FC9F20}" srcOrd="1" destOrd="0" presId="urn:microsoft.com/office/officeart/2008/layout/NameandTitleOrganizationalChart"/>
    <dgm:cxn modelId="{BB11C701-77C9-4060-AA7F-5CF738A665F3}" type="presParOf" srcId="{41D09206-3395-44F5-9FD2-7423C0FC9F20}" destId="{A42FEA61-464F-4FCF-9C43-2B510574117D}" srcOrd="0" destOrd="0" presId="urn:microsoft.com/office/officeart/2008/layout/NameandTitleOrganizationalChart"/>
    <dgm:cxn modelId="{E4D19A71-BE1E-41BE-BA6C-0A2673AEE45E}" type="presParOf" srcId="{41D09206-3395-44F5-9FD2-7423C0FC9F20}" destId="{535687E8-A0DA-42B5-A91D-E820D2E1CD53}" srcOrd="1" destOrd="0" presId="urn:microsoft.com/office/officeart/2008/layout/NameandTitleOrganizationalChart"/>
    <dgm:cxn modelId="{8FE534A9-26F2-40B5-9F47-99B0894DBE7B}" type="presParOf" srcId="{535687E8-A0DA-42B5-A91D-E820D2E1CD53}" destId="{1AD94020-E15F-4F1C-A846-128B611F83C5}" srcOrd="0" destOrd="0" presId="urn:microsoft.com/office/officeart/2008/layout/NameandTitleOrganizationalChart"/>
    <dgm:cxn modelId="{2AFD0B70-FE74-44D4-92AE-6D8B6C9707B8}" type="presParOf" srcId="{1AD94020-E15F-4F1C-A846-128B611F83C5}" destId="{1545E248-E7DA-44E9-A9B6-540D93B9F972}" srcOrd="0" destOrd="0" presId="urn:microsoft.com/office/officeart/2008/layout/NameandTitleOrganizationalChart"/>
    <dgm:cxn modelId="{D5EE3FD0-AAD4-4DC5-97E5-1AED1AF33EFC}" type="presParOf" srcId="{1AD94020-E15F-4F1C-A846-128B611F83C5}" destId="{F8EA66AD-92FE-4DB5-97E9-80DC38726068}" srcOrd="1" destOrd="0" presId="urn:microsoft.com/office/officeart/2008/layout/NameandTitleOrganizationalChart"/>
    <dgm:cxn modelId="{B7BAAF31-1DF3-4860-B7C3-B3036D0547E7}" type="presParOf" srcId="{1AD94020-E15F-4F1C-A846-128B611F83C5}" destId="{2E1D7181-B49F-4A4E-94E5-731474F4D601}" srcOrd="2" destOrd="0" presId="urn:microsoft.com/office/officeart/2008/layout/NameandTitleOrganizationalChart"/>
    <dgm:cxn modelId="{438B2C67-9FF9-4857-896C-4AC6F32BD360}" type="presParOf" srcId="{535687E8-A0DA-42B5-A91D-E820D2E1CD53}" destId="{2C931EB9-FB12-4F10-9886-DAE5CEDA6D9A}" srcOrd="1" destOrd="0" presId="urn:microsoft.com/office/officeart/2008/layout/NameandTitleOrganizationalChart"/>
    <dgm:cxn modelId="{CA6CF689-7750-4165-A5D1-71FEB2AE9E7D}" type="presParOf" srcId="{535687E8-A0DA-42B5-A91D-E820D2E1CD53}" destId="{8D91DB4A-1B8A-4684-827A-8BF7041EEC98}" srcOrd="2" destOrd="0" presId="urn:microsoft.com/office/officeart/2008/layout/NameandTitleOrganizationalChart"/>
    <dgm:cxn modelId="{722145B5-C77F-480E-AD2D-7EE5D6BC99D4}" type="presParOf" srcId="{41D09206-3395-44F5-9FD2-7423C0FC9F20}" destId="{38494572-4F70-4809-8D46-5FF094DA2679}" srcOrd="2" destOrd="0" presId="urn:microsoft.com/office/officeart/2008/layout/NameandTitleOrganizationalChart"/>
    <dgm:cxn modelId="{549CA601-7952-4B84-B4B4-94AFA45D6F40}" type="presParOf" srcId="{41D09206-3395-44F5-9FD2-7423C0FC9F20}" destId="{2A3C50B8-373E-40E8-B2F6-1F6C761AC884}" srcOrd="3" destOrd="0" presId="urn:microsoft.com/office/officeart/2008/layout/NameandTitleOrganizationalChart"/>
    <dgm:cxn modelId="{8B846B30-A3DF-4978-9CF7-4BCB2EA26A90}" type="presParOf" srcId="{2A3C50B8-373E-40E8-B2F6-1F6C761AC884}" destId="{B231628D-7C1A-4590-8C16-0981647F8253}" srcOrd="0" destOrd="0" presId="urn:microsoft.com/office/officeart/2008/layout/NameandTitleOrganizationalChart"/>
    <dgm:cxn modelId="{5DDF0631-19E9-429B-BB37-E6202261A72D}" type="presParOf" srcId="{B231628D-7C1A-4590-8C16-0981647F8253}" destId="{28736478-EC75-4D1C-BC3E-532308FE849E}" srcOrd="0" destOrd="0" presId="urn:microsoft.com/office/officeart/2008/layout/NameandTitleOrganizationalChart"/>
    <dgm:cxn modelId="{E5C6DC47-C745-4B67-B886-9813D66DF1E9}" type="presParOf" srcId="{B231628D-7C1A-4590-8C16-0981647F8253}" destId="{15E3DC6D-0C51-47D0-B89C-29157388AF5D}" srcOrd="1" destOrd="0" presId="urn:microsoft.com/office/officeart/2008/layout/NameandTitleOrganizationalChart"/>
    <dgm:cxn modelId="{F0A65625-B858-4E93-9625-1F158CFBAFAF}" type="presParOf" srcId="{B231628D-7C1A-4590-8C16-0981647F8253}" destId="{2B76C17D-CF28-4CCE-9BA5-70D03E5103EB}" srcOrd="2" destOrd="0" presId="urn:microsoft.com/office/officeart/2008/layout/NameandTitleOrganizationalChart"/>
    <dgm:cxn modelId="{CAD25400-22DD-494C-BB6F-A4AB2EA72993}" type="presParOf" srcId="{2A3C50B8-373E-40E8-B2F6-1F6C761AC884}" destId="{FBFA74AE-B760-4B6F-8648-93CB86C6775C}" srcOrd="1" destOrd="0" presId="urn:microsoft.com/office/officeart/2008/layout/NameandTitleOrganizationalChart"/>
    <dgm:cxn modelId="{D236C8E9-6CFC-4965-9B51-A52B913CDCD2}" type="presParOf" srcId="{2A3C50B8-373E-40E8-B2F6-1F6C761AC884}" destId="{4273DF19-F025-4ADD-9CA8-E61234EBBC10}" srcOrd="2" destOrd="0" presId="urn:microsoft.com/office/officeart/2008/layout/NameandTitleOrganizationalChart"/>
    <dgm:cxn modelId="{71AAB591-7225-42E5-9197-78853898041D}" type="presParOf" srcId="{1F4330F7-4F2C-4D4C-8BFD-BE1A5F588166}" destId="{9143436E-E89C-482C-972A-C5FCABE840ED}"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5EE20E-D96F-4A30-9BF0-29E912CD7CA4}" type="doc">
      <dgm:prSet loTypeId="urn:microsoft.com/office/officeart/2005/8/layout/process1" loCatId="process" qsTypeId="urn:microsoft.com/office/officeart/2005/8/quickstyle/simple1" qsCatId="simple" csTypeId="urn:microsoft.com/office/officeart/2005/8/colors/colorful3" csCatId="colorful" phldr="1"/>
      <dgm:spPr/>
    </dgm:pt>
    <dgm:pt modelId="{E8FC74F3-8146-4164-A3D9-0444234F0A5A}">
      <dgm:prSet phldrT="[Texto]" custT="1"/>
      <dgm:spPr/>
      <dgm:t>
        <a:bodyPr/>
        <a:lstStyle/>
        <a:p>
          <a:pPr algn="ctr"/>
          <a:r>
            <a:rPr lang="es-EC" sz="1200">
              <a:latin typeface="Times New Roman" panose="02020603050405020304" pitchFamily="18" charset="0"/>
              <a:cs typeface="Times New Roman" panose="02020603050405020304" pitchFamily="18" charset="0"/>
            </a:rPr>
            <a:t>ROE</a:t>
          </a:r>
        </a:p>
        <a:p>
          <a:pPr algn="ctr"/>
          <a:r>
            <a:rPr lang="es-EC" sz="1200">
              <a:latin typeface="Times New Roman" panose="02020603050405020304" pitchFamily="18" charset="0"/>
              <a:cs typeface="Times New Roman" panose="02020603050405020304" pitchFamily="18" charset="0"/>
            </a:rPr>
            <a:t>Utilidad Neta</a:t>
          </a:r>
        </a:p>
        <a:p>
          <a:pPr algn="ctr"/>
          <a:r>
            <a:rPr lang="es-EC" sz="1200">
              <a:latin typeface="Times New Roman" panose="02020603050405020304" pitchFamily="18" charset="0"/>
              <a:cs typeface="Times New Roman" panose="02020603050405020304" pitchFamily="18" charset="0"/>
            </a:rPr>
            <a:t>Patrimonio</a:t>
          </a:r>
        </a:p>
      </dgm:t>
    </dgm:pt>
    <dgm:pt modelId="{76E6D870-2324-4C5C-A80F-68D2B9510BE6}" type="parTrans" cxnId="{778AA8E8-92F8-49BE-8C87-CC3FA5589AE4}">
      <dgm:prSet/>
      <dgm:spPr/>
      <dgm:t>
        <a:bodyPr/>
        <a:lstStyle/>
        <a:p>
          <a:pPr algn="ctr"/>
          <a:endParaRPr lang="es-EC"/>
        </a:p>
      </dgm:t>
    </dgm:pt>
    <dgm:pt modelId="{059038B1-7624-40EB-A097-23FB7EE5F556}" type="sibTrans" cxnId="{778AA8E8-92F8-49BE-8C87-CC3FA5589AE4}">
      <dgm:prSet/>
      <dgm:spPr/>
      <dgm:t>
        <a:bodyPr/>
        <a:lstStyle/>
        <a:p>
          <a:pPr algn="ctr"/>
          <a:endParaRPr lang="es-EC"/>
        </a:p>
      </dgm:t>
    </dgm:pt>
    <dgm:pt modelId="{89287CB2-764F-44AF-88D5-9A52384B7049}">
      <dgm:prSet phldrT="[Texto]" custT="1"/>
      <dgm:spPr/>
      <dgm:t>
        <a:bodyPr/>
        <a:lstStyle/>
        <a:p>
          <a:pPr algn="ctr"/>
          <a:r>
            <a:rPr lang="es-EC" sz="1200">
              <a:latin typeface="Times New Roman" panose="02020603050405020304" pitchFamily="18" charset="0"/>
              <a:cs typeface="Times New Roman" panose="02020603050405020304" pitchFamily="18" charset="0"/>
            </a:rPr>
            <a:t>ROA</a:t>
          </a:r>
        </a:p>
        <a:p>
          <a:pPr algn="ctr"/>
          <a:r>
            <a:rPr lang="es-EC" sz="1200">
              <a:latin typeface="Times New Roman" panose="02020603050405020304" pitchFamily="18" charset="0"/>
              <a:cs typeface="Times New Roman" panose="02020603050405020304" pitchFamily="18" charset="0"/>
            </a:rPr>
            <a:t>Utilidad Neta</a:t>
          </a:r>
        </a:p>
        <a:p>
          <a:pPr algn="ctr"/>
          <a:r>
            <a:rPr lang="es-EC" sz="1200">
              <a:latin typeface="Times New Roman" panose="02020603050405020304" pitchFamily="18" charset="0"/>
              <a:cs typeface="Times New Roman" panose="02020603050405020304" pitchFamily="18" charset="0"/>
            </a:rPr>
            <a:t>Activos</a:t>
          </a:r>
        </a:p>
      </dgm:t>
    </dgm:pt>
    <dgm:pt modelId="{166F2ED3-3B54-4480-8F0B-1B98AA08523B}" type="parTrans" cxnId="{4ADA438D-E75D-4F4D-8199-C2AC7186DDCF}">
      <dgm:prSet/>
      <dgm:spPr/>
      <dgm:t>
        <a:bodyPr/>
        <a:lstStyle/>
        <a:p>
          <a:pPr algn="ctr"/>
          <a:endParaRPr lang="es-EC"/>
        </a:p>
      </dgm:t>
    </dgm:pt>
    <dgm:pt modelId="{21F143ED-E338-4FED-B20A-00C95D3BDB2B}" type="sibTrans" cxnId="{4ADA438D-E75D-4F4D-8199-C2AC7186DDCF}">
      <dgm:prSet/>
      <dgm:spPr/>
      <dgm:t>
        <a:bodyPr/>
        <a:lstStyle/>
        <a:p>
          <a:pPr algn="ctr"/>
          <a:endParaRPr lang="es-EC"/>
        </a:p>
      </dgm:t>
    </dgm:pt>
    <dgm:pt modelId="{E548A0A2-7771-4E72-8553-B0AEADF7848A}">
      <dgm:prSet phldrT="[Texto]" custT="1"/>
      <dgm:spPr/>
      <dgm:t>
        <a:bodyPr/>
        <a:lstStyle/>
        <a:p>
          <a:pPr algn="ctr"/>
          <a:r>
            <a:rPr lang="es-EC" sz="1200">
              <a:latin typeface="Times New Roman" panose="02020603050405020304" pitchFamily="18" charset="0"/>
              <a:cs typeface="Times New Roman" panose="02020603050405020304" pitchFamily="18" charset="0"/>
            </a:rPr>
            <a:t>MAF</a:t>
          </a:r>
        </a:p>
        <a:p>
          <a:pPr algn="ctr"/>
          <a:r>
            <a:rPr lang="es-EC" sz="1200">
              <a:latin typeface="Times New Roman" panose="02020603050405020304" pitchFamily="18" charset="0"/>
              <a:cs typeface="Times New Roman" panose="02020603050405020304" pitchFamily="18" charset="0"/>
            </a:rPr>
            <a:t>Activo</a:t>
          </a:r>
        </a:p>
        <a:p>
          <a:pPr algn="ctr"/>
          <a:r>
            <a:rPr lang="es-EC" sz="1200">
              <a:latin typeface="Times New Roman" panose="02020603050405020304" pitchFamily="18" charset="0"/>
              <a:cs typeface="Times New Roman" panose="02020603050405020304" pitchFamily="18" charset="0"/>
            </a:rPr>
            <a:t>Patrimonio</a:t>
          </a:r>
        </a:p>
      </dgm:t>
    </dgm:pt>
    <dgm:pt modelId="{35315DDB-FD3C-4EB6-B439-9C11992C46E3}" type="parTrans" cxnId="{AB045912-55E0-49FD-ABAE-ABF5595DAFA8}">
      <dgm:prSet/>
      <dgm:spPr/>
      <dgm:t>
        <a:bodyPr/>
        <a:lstStyle/>
        <a:p>
          <a:pPr algn="ctr"/>
          <a:endParaRPr lang="es-EC"/>
        </a:p>
      </dgm:t>
    </dgm:pt>
    <dgm:pt modelId="{1B171190-32B5-4425-94B2-6A12739C0D15}" type="sibTrans" cxnId="{AB045912-55E0-49FD-ABAE-ABF5595DAFA8}">
      <dgm:prSet/>
      <dgm:spPr/>
      <dgm:t>
        <a:bodyPr/>
        <a:lstStyle/>
        <a:p>
          <a:pPr algn="ctr"/>
          <a:endParaRPr lang="es-EC"/>
        </a:p>
      </dgm:t>
    </dgm:pt>
    <dgm:pt modelId="{EE24A419-18F3-4B9B-B4A1-15E762723D3B}" type="pres">
      <dgm:prSet presAssocID="{915EE20E-D96F-4A30-9BF0-29E912CD7CA4}" presName="Name0" presStyleCnt="0">
        <dgm:presLayoutVars>
          <dgm:dir/>
          <dgm:resizeHandles val="exact"/>
        </dgm:presLayoutVars>
      </dgm:prSet>
      <dgm:spPr/>
    </dgm:pt>
    <dgm:pt modelId="{0A5BFE94-DD11-4841-B259-3B9CD8304C46}" type="pres">
      <dgm:prSet presAssocID="{E8FC74F3-8146-4164-A3D9-0444234F0A5A}" presName="node" presStyleLbl="node1" presStyleIdx="0" presStyleCnt="3">
        <dgm:presLayoutVars>
          <dgm:bulletEnabled val="1"/>
        </dgm:presLayoutVars>
      </dgm:prSet>
      <dgm:spPr/>
      <dgm:t>
        <a:bodyPr/>
        <a:lstStyle/>
        <a:p>
          <a:endParaRPr lang="es-EC"/>
        </a:p>
      </dgm:t>
    </dgm:pt>
    <dgm:pt modelId="{E03764AB-DDCA-473A-9B6C-F3A2619EB8EE}" type="pres">
      <dgm:prSet presAssocID="{059038B1-7624-40EB-A097-23FB7EE5F556}" presName="sibTrans" presStyleLbl="sibTrans2D1" presStyleIdx="0" presStyleCnt="2"/>
      <dgm:spPr>
        <a:prstGeom prst="mathEqual">
          <a:avLst/>
        </a:prstGeom>
      </dgm:spPr>
      <dgm:t>
        <a:bodyPr/>
        <a:lstStyle/>
        <a:p>
          <a:endParaRPr lang="es-EC"/>
        </a:p>
      </dgm:t>
    </dgm:pt>
    <dgm:pt modelId="{5D1FC5CC-9CBA-4F61-83DD-E3BE64ED952A}" type="pres">
      <dgm:prSet presAssocID="{059038B1-7624-40EB-A097-23FB7EE5F556}" presName="connectorText" presStyleLbl="sibTrans2D1" presStyleIdx="0" presStyleCnt="2"/>
      <dgm:spPr/>
      <dgm:t>
        <a:bodyPr/>
        <a:lstStyle/>
        <a:p>
          <a:endParaRPr lang="es-EC"/>
        </a:p>
      </dgm:t>
    </dgm:pt>
    <dgm:pt modelId="{0FAF400D-C77C-4656-8469-9CB030990175}" type="pres">
      <dgm:prSet presAssocID="{89287CB2-764F-44AF-88D5-9A52384B7049}" presName="node" presStyleLbl="node1" presStyleIdx="1" presStyleCnt="3">
        <dgm:presLayoutVars>
          <dgm:bulletEnabled val="1"/>
        </dgm:presLayoutVars>
      </dgm:prSet>
      <dgm:spPr/>
      <dgm:t>
        <a:bodyPr/>
        <a:lstStyle/>
        <a:p>
          <a:endParaRPr lang="es-EC"/>
        </a:p>
      </dgm:t>
    </dgm:pt>
    <dgm:pt modelId="{0D2EC43C-5F35-4456-8F75-6B6132B8818A}" type="pres">
      <dgm:prSet presAssocID="{21F143ED-E338-4FED-B20A-00C95D3BDB2B}" presName="sibTrans" presStyleLbl="sibTrans2D1" presStyleIdx="1" presStyleCnt="2"/>
      <dgm:spPr>
        <a:prstGeom prst="mathMultiply">
          <a:avLst/>
        </a:prstGeom>
      </dgm:spPr>
      <dgm:t>
        <a:bodyPr/>
        <a:lstStyle/>
        <a:p>
          <a:endParaRPr lang="es-EC"/>
        </a:p>
      </dgm:t>
    </dgm:pt>
    <dgm:pt modelId="{93102522-1143-471F-B344-3DDED99747BB}" type="pres">
      <dgm:prSet presAssocID="{21F143ED-E338-4FED-B20A-00C95D3BDB2B}" presName="connectorText" presStyleLbl="sibTrans2D1" presStyleIdx="1" presStyleCnt="2"/>
      <dgm:spPr/>
      <dgm:t>
        <a:bodyPr/>
        <a:lstStyle/>
        <a:p>
          <a:endParaRPr lang="es-EC"/>
        </a:p>
      </dgm:t>
    </dgm:pt>
    <dgm:pt modelId="{906746AF-30BB-4778-882D-8EBD215888DB}" type="pres">
      <dgm:prSet presAssocID="{E548A0A2-7771-4E72-8553-B0AEADF7848A}" presName="node" presStyleLbl="node1" presStyleIdx="2" presStyleCnt="3">
        <dgm:presLayoutVars>
          <dgm:bulletEnabled val="1"/>
        </dgm:presLayoutVars>
      </dgm:prSet>
      <dgm:spPr/>
      <dgm:t>
        <a:bodyPr/>
        <a:lstStyle/>
        <a:p>
          <a:endParaRPr lang="es-EC"/>
        </a:p>
      </dgm:t>
    </dgm:pt>
  </dgm:ptLst>
  <dgm:cxnLst>
    <dgm:cxn modelId="{F7E40601-1C93-4E3F-8A4A-0A671D60A77D}" type="presOf" srcId="{89287CB2-764F-44AF-88D5-9A52384B7049}" destId="{0FAF400D-C77C-4656-8469-9CB030990175}" srcOrd="0" destOrd="0" presId="urn:microsoft.com/office/officeart/2005/8/layout/process1"/>
    <dgm:cxn modelId="{3D76C776-F0E2-435C-AE03-E116C5C60765}" type="presOf" srcId="{E548A0A2-7771-4E72-8553-B0AEADF7848A}" destId="{906746AF-30BB-4778-882D-8EBD215888DB}" srcOrd="0" destOrd="0" presId="urn:microsoft.com/office/officeart/2005/8/layout/process1"/>
    <dgm:cxn modelId="{37637294-54C3-4FCB-B462-B1DAAC2D5779}" type="presOf" srcId="{21F143ED-E338-4FED-B20A-00C95D3BDB2B}" destId="{0D2EC43C-5F35-4456-8F75-6B6132B8818A}" srcOrd="0" destOrd="0" presId="urn:microsoft.com/office/officeart/2005/8/layout/process1"/>
    <dgm:cxn modelId="{778AA8E8-92F8-49BE-8C87-CC3FA5589AE4}" srcId="{915EE20E-D96F-4A30-9BF0-29E912CD7CA4}" destId="{E8FC74F3-8146-4164-A3D9-0444234F0A5A}" srcOrd="0" destOrd="0" parTransId="{76E6D870-2324-4C5C-A80F-68D2B9510BE6}" sibTransId="{059038B1-7624-40EB-A097-23FB7EE5F556}"/>
    <dgm:cxn modelId="{73E3DA4D-34C1-4EAF-837B-384DAEDC3298}" type="presOf" srcId="{915EE20E-D96F-4A30-9BF0-29E912CD7CA4}" destId="{EE24A419-18F3-4B9B-B4A1-15E762723D3B}" srcOrd="0" destOrd="0" presId="urn:microsoft.com/office/officeart/2005/8/layout/process1"/>
    <dgm:cxn modelId="{B39F0EC8-E999-404A-91C2-34023A6C1F24}" type="presOf" srcId="{059038B1-7624-40EB-A097-23FB7EE5F556}" destId="{5D1FC5CC-9CBA-4F61-83DD-E3BE64ED952A}" srcOrd="1" destOrd="0" presId="urn:microsoft.com/office/officeart/2005/8/layout/process1"/>
    <dgm:cxn modelId="{DA5209FB-FD78-4885-89C0-96FDDA365328}" type="presOf" srcId="{21F143ED-E338-4FED-B20A-00C95D3BDB2B}" destId="{93102522-1143-471F-B344-3DDED99747BB}" srcOrd="1" destOrd="0" presId="urn:microsoft.com/office/officeart/2005/8/layout/process1"/>
    <dgm:cxn modelId="{C13E0224-7952-4E18-8606-184A47D80895}" type="presOf" srcId="{E8FC74F3-8146-4164-A3D9-0444234F0A5A}" destId="{0A5BFE94-DD11-4841-B259-3B9CD8304C46}" srcOrd="0" destOrd="0" presId="urn:microsoft.com/office/officeart/2005/8/layout/process1"/>
    <dgm:cxn modelId="{73C0CFF8-9F5F-4A43-8F88-1AF7E6419554}" type="presOf" srcId="{059038B1-7624-40EB-A097-23FB7EE5F556}" destId="{E03764AB-DDCA-473A-9B6C-F3A2619EB8EE}" srcOrd="0" destOrd="0" presId="urn:microsoft.com/office/officeart/2005/8/layout/process1"/>
    <dgm:cxn modelId="{4ADA438D-E75D-4F4D-8199-C2AC7186DDCF}" srcId="{915EE20E-D96F-4A30-9BF0-29E912CD7CA4}" destId="{89287CB2-764F-44AF-88D5-9A52384B7049}" srcOrd="1" destOrd="0" parTransId="{166F2ED3-3B54-4480-8F0B-1B98AA08523B}" sibTransId="{21F143ED-E338-4FED-B20A-00C95D3BDB2B}"/>
    <dgm:cxn modelId="{AB045912-55E0-49FD-ABAE-ABF5595DAFA8}" srcId="{915EE20E-D96F-4A30-9BF0-29E912CD7CA4}" destId="{E548A0A2-7771-4E72-8553-B0AEADF7848A}" srcOrd="2" destOrd="0" parTransId="{35315DDB-FD3C-4EB6-B439-9C11992C46E3}" sibTransId="{1B171190-32B5-4425-94B2-6A12739C0D15}"/>
    <dgm:cxn modelId="{0BC9A53D-1D22-4742-92C3-FC106083BFAF}" type="presParOf" srcId="{EE24A419-18F3-4B9B-B4A1-15E762723D3B}" destId="{0A5BFE94-DD11-4841-B259-3B9CD8304C46}" srcOrd="0" destOrd="0" presId="urn:microsoft.com/office/officeart/2005/8/layout/process1"/>
    <dgm:cxn modelId="{04F72DA9-4075-40D2-8C0B-3D203C311BCE}" type="presParOf" srcId="{EE24A419-18F3-4B9B-B4A1-15E762723D3B}" destId="{E03764AB-DDCA-473A-9B6C-F3A2619EB8EE}" srcOrd="1" destOrd="0" presId="urn:microsoft.com/office/officeart/2005/8/layout/process1"/>
    <dgm:cxn modelId="{CB98468F-50EB-428A-B1AD-D755613BB683}" type="presParOf" srcId="{E03764AB-DDCA-473A-9B6C-F3A2619EB8EE}" destId="{5D1FC5CC-9CBA-4F61-83DD-E3BE64ED952A}" srcOrd="0" destOrd="0" presId="urn:microsoft.com/office/officeart/2005/8/layout/process1"/>
    <dgm:cxn modelId="{88439EA4-36AC-4AD9-985D-1DF664CAE62C}" type="presParOf" srcId="{EE24A419-18F3-4B9B-B4A1-15E762723D3B}" destId="{0FAF400D-C77C-4656-8469-9CB030990175}" srcOrd="2" destOrd="0" presId="urn:microsoft.com/office/officeart/2005/8/layout/process1"/>
    <dgm:cxn modelId="{48462860-2957-4A6A-9296-30F1F93DA90D}" type="presParOf" srcId="{EE24A419-18F3-4B9B-B4A1-15E762723D3B}" destId="{0D2EC43C-5F35-4456-8F75-6B6132B8818A}" srcOrd="3" destOrd="0" presId="urn:microsoft.com/office/officeart/2005/8/layout/process1"/>
    <dgm:cxn modelId="{86625C8D-6E0E-4EF9-AAFC-4E728A3FCA33}" type="presParOf" srcId="{0D2EC43C-5F35-4456-8F75-6B6132B8818A}" destId="{93102522-1143-471F-B344-3DDED99747BB}" srcOrd="0" destOrd="0" presId="urn:microsoft.com/office/officeart/2005/8/layout/process1"/>
    <dgm:cxn modelId="{B874E235-2662-4E6F-B32A-B3CD74CA3C38}" type="presParOf" srcId="{EE24A419-18F3-4B9B-B4A1-15E762723D3B}" destId="{906746AF-30BB-4778-882D-8EBD215888D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518655-A833-484F-B5A2-77724FE1F707}" type="doc">
      <dgm:prSet loTypeId="urn:microsoft.com/office/officeart/2005/8/layout/list1" loCatId="list" qsTypeId="urn:microsoft.com/office/officeart/2009/2/quickstyle/3d8" qsCatId="3D" csTypeId="urn:microsoft.com/office/officeart/2005/8/colors/colorful3" csCatId="colorful" phldr="1"/>
      <dgm:spPr/>
      <dgm:t>
        <a:bodyPr/>
        <a:lstStyle/>
        <a:p>
          <a:endParaRPr lang="es-ES"/>
        </a:p>
      </dgm:t>
    </dgm:pt>
    <dgm:pt modelId="{309624E4-8BAF-4612-A8EF-FE2AD16798B4}">
      <dgm:prSet phldrT="[Texto]" custT="1"/>
      <dgm:spPr/>
      <dgm:t>
        <a:bodyPr/>
        <a:lstStyle/>
        <a:p>
          <a:r>
            <a:rPr lang="es-ES" sz="1400" dirty="0" smtClean="0"/>
            <a:t>Los parámetros utilizados en las proyecciones guardaran concordancia con el comportamiento histórico de la empresa y adicionalmente se ha considerado variables externas relacionadas con: Crecimiento económico, Inflación, Precio del petróleo, Entorno sectorial.</a:t>
          </a:r>
          <a:endParaRPr lang="es-ES" sz="1400" dirty="0"/>
        </a:p>
      </dgm:t>
    </dgm:pt>
    <dgm:pt modelId="{0BD32446-8140-44B3-858C-85B32CAABCF6}" type="parTrans" cxnId="{8DC75A46-688B-48A1-88C7-0CE8B2D15EC3}">
      <dgm:prSet/>
      <dgm:spPr/>
      <dgm:t>
        <a:bodyPr/>
        <a:lstStyle/>
        <a:p>
          <a:endParaRPr lang="es-ES" sz="3600"/>
        </a:p>
      </dgm:t>
    </dgm:pt>
    <dgm:pt modelId="{AD42B9AD-2029-4704-A910-6EE4AE36A8DB}" type="sibTrans" cxnId="{8DC75A46-688B-48A1-88C7-0CE8B2D15EC3}">
      <dgm:prSet/>
      <dgm:spPr/>
      <dgm:t>
        <a:bodyPr/>
        <a:lstStyle/>
        <a:p>
          <a:endParaRPr lang="es-ES" sz="3600"/>
        </a:p>
      </dgm:t>
    </dgm:pt>
    <dgm:pt modelId="{30699C24-DA84-4188-99AB-83E81DF9BF35}">
      <dgm:prSet phldrT="[Texto]" custT="1"/>
      <dgm:spPr/>
      <dgm:t>
        <a:bodyPr/>
        <a:lstStyle/>
        <a:p>
          <a:r>
            <a:rPr lang="es-ES" sz="1400" dirty="0" smtClean="0"/>
            <a:t>En la proyección de los ingresos se consideraron según el crecimiento promedio histórico.</a:t>
          </a:r>
        </a:p>
        <a:p>
          <a:r>
            <a:rPr lang="es-ES" sz="1400" dirty="0" smtClean="0"/>
            <a:t>Costos y Gastos: se proyectan según la tendencia histórica</a:t>
          </a:r>
        </a:p>
        <a:p>
          <a:r>
            <a:rPr lang="es-ES" sz="1400" dirty="0" smtClean="0"/>
            <a:t>Impuesto a la renta y participación de trabajadores en las utilidades: en función a lo establecido en la normativa Vigente.</a:t>
          </a:r>
        </a:p>
        <a:p>
          <a:r>
            <a:rPr lang="es-ES" sz="1400" dirty="0" smtClean="0"/>
            <a:t>Inversiones: Se estimó un monto de inversión según el crecimiento anual de la compañía.</a:t>
          </a:r>
          <a:endParaRPr lang="es-ES" sz="1400" dirty="0"/>
        </a:p>
      </dgm:t>
    </dgm:pt>
    <dgm:pt modelId="{9DA00C98-9876-49CB-BB7A-31372E5236F4}" type="parTrans" cxnId="{E3309529-F389-4AE0-9DB5-C4FA4D197BD3}">
      <dgm:prSet/>
      <dgm:spPr/>
      <dgm:t>
        <a:bodyPr/>
        <a:lstStyle/>
        <a:p>
          <a:endParaRPr lang="es-ES" sz="3600"/>
        </a:p>
      </dgm:t>
    </dgm:pt>
    <dgm:pt modelId="{1676E232-BE9E-4C54-8FB0-D89A7E2B3110}" type="sibTrans" cxnId="{E3309529-F389-4AE0-9DB5-C4FA4D197BD3}">
      <dgm:prSet/>
      <dgm:spPr/>
      <dgm:t>
        <a:bodyPr/>
        <a:lstStyle/>
        <a:p>
          <a:endParaRPr lang="es-ES" sz="3600"/>
        </a:p>
      </dgm:t>
    </dgm:pt>
    <dgm:pt modelId="{35A1223E-8A10-482C-B1CD-11BA4CEC6001}" type="pres">
      <dgm:prSet presAssocID="{3C518655-A833-484F-B5A2-77724FE1F707}" presName="linear" presStyleCnt="0">
        <dgm:presLayoutVars>
          <dgm:dir/>
          <dgm:animLvl val="lvl"/>
          <dgm:resizeHandles val="exact"/>
        </dgm:presLayoutVars>
      </dgm:prSet>
      <dgm:spPr/>
      <dgm:t>
        <a:bodyPr/>
        <a:lstStyle/>
        <a:p>
          <a:endParaRPr lang="es-ES"/>
        </a:p>
      </dgm:t>
    </dgm:pt>
    <dgm:pt modelId="{86658749-9D57-4114-9756-AC69F05DA623}" type="pres">
      <dgm:prSet presAssocID="{309624E4-8BAF-4612-A8EF-FE2AD16798B4}" presName="parentLin" presStyleCnt="0"/>
      <dgm:spPr/>
    </dgm:pt>
    <dgm:pt modelId="{AF9538BB-6813-4777-B8F2-D668F8FAFF20}" type="pres">
      <dgm:prSet presAssocID="{309624E4-8BAF-4612-A8EF-FE2AD16798B4}" presName="parentLeftMargin" presStyleLbl="node1" presStyleIdx="0" presStyleCnt="2"/>
      <dgm:spPr/>
      <dgm:t>
        <a:bodyPr/>
        <a:lstStyle/>
        <a:p>
          <a:endParaRPr lang="es-ES"/>
        </a:p>
      </dgm:t>
    </dgm:pt>
    <dgm:pt modelId="{FFB23E07-35B4-47E3-886D-1F8543EB5DB8}" type="pres">
      <dgm:prSet presAssocID="{309624E4-8BAF-4612-A8EF-FE2AD16798B4}" presName="parentText" presStyleLbl="node1" presStyleIdx="0" presStyleCnt="2" custLinFactNeighborY="-782">
        <dgm:presLayoutVars>
          <dgm:chMax val="0"/>
          <dgm:bulletEnabled val="1"/>
        </dgm:presLayoutVars>
      </dgm:prSet>
      <dgm:spPr/>
      <dgm:t>
        <a:bodyPr/>
        <a:lstStyle/>
        <a:p>
          <a:endParaRPr lang="es-ES"/>
        </a:p>
      </dgm:t>
    </dgm:pt>
    <dgm:pt modelId="{108C444E-FD1C-4AEA-9475-F1834AF86FD7}" type="pres">
      <dgm:prSet presAssocID="{309624E4-8BAF-4612-A8EF-FE2AD16798B4}" presName="negativeSpace" presStyleCnt="0"/>
      <dgm:spPr/>
    </dgm:pt>
    <dgm:pt modelId="{A2F7CEB4-FC7B-4A5D-A771-2B87C22E50FE}" type="pres">
      <dgm:prSet presAssocID="{309624E4-8BAF-4612-A8EF-FE2AD16798B4}" presName="childText" presStyleLbl="conFgAcc1" presStyleIdx="0" presStyleCnt="2">
        <dgm:presLayoutVars>
          <dgm:bulletEnabled val="1"/>
        </dgm:presLayoutVars>
      </dgm:prSet>
      <dgm:spPr/>
    </dgm:pt>
    <dgm:pt modelId="{7B2EFA87-58F5-42CB-B11D-8103F0CAE154}" type="pres">
      <dgm:prSet presAssocID="{AD42B9AD-2029-4704-A910-6EE4AE36A8DB}" presName="spaceBetweenRectangles" presStyleCnt="0"/>
      <dgm:spPr/>
    </dgm:pt>
    <dgm:pt modelId="{7356D6B5-30F1-46C3-A912-5BCFF7481D49}" type="pres">
      <dgm:prSet presAssocID="{30699C24-DA84-4188-99AB-83E81DF9BF35}" presName="parentLin" presStyleCnt="0"/>
      <dgm:spPr/>
    </dgm:pt>
    <dgm:pt modelId="{9B6003A8-EC4E-4973-897E-3E4CFFAC58D9}" type="pres">
      <dgm:prSet presAssocID="{30699C24-DA84-4188-99AB-83E81DF9BF35}" presName="parentLeftMargin" presStyleLbl="node1" presStyleIdx="0" presStyleCnt="2"/>
      <dgm:spPr/>
      <dgm:t>
        <a:bodyPr/>
        <a:lstStyle/>
        <a:p>
          <a:endParaRPr lang="es-ES"/>
        </a:p>
      </dgm:t>
    </dgm:pt>
    <dgm:pt modelId="{3E513AEF-0379-42E8-87BE-24D24BA6AE83}" type="pres">
      <dgm:prSet presAssocID="{30699C24-DA84-4188-99AB-83E81DF9BF35}" presName="parentText" presStyleLbl="node1" presStyleIdx="1" presStyleCnt="2">
        <dgm:presLayoutVars>
          <dgm:chMax val="0"/>
          <dgm:bulletEnabled val="1"/>
        </dgm:presLayoutVars>
      </dgm:prSet>
      <dgm:spPr/>
      <dgm:t>
        <a:bodyPr/>
        <a:lstStyle/>
        <a:p>
          <a:endParaRPr lang="es-ES"/>
        </a:p>
      </dgm:t>
    </dgm:pt>
    <dgm:pt modelId="{CD260494-6C9D-477A-A335-59AD0570E7D0}" type="pres">
      <dgm:prSet presAssocID="{30699C24-DA84-4188-99AB-83E81DF9BF35}" presName="negativeSpace" presStyleCnt="0"/>
      <dgm:spPr/>
    </dgm:pt>
    <dgm:pt modelId="{9084529B-F684-494F-BFCC-53BD2C8E713B}" type="pres">
      <dgm:prSet presAssocID="{30699C24-DA84-4188-99AB-83E81DF9BF35}" presName="childText" presStyleLbl="conFgAcc1" presStyleIdx="1" presStyleCnt="2">
        <dgm:presLayoutVars>
          <dgm:bulletEnabled val="1"/>
        </dgm:presLayoutVars>
      </dgm:prSet>
      <dgm:spPr/>
    </dgm:pt>
  </dgm:ptLst>
  <dgm:cxnLst>
    <dgm:cxn modelId="{62EF0A70-BAE3-4E11-9638-1BBDBFF27A11}" type="presOf" srcId="{30699C24-DA84-4188-99AB-83E81DF9BF35}" destId="{9B6003A8-EC4E-4973-897E-3E4CFFAC58D9}" srcOrd="0" destOrd="0" presId="urn:microsoft.com/office/officeart/2005/8/layout/list1"/>
    <dgm:cxn modelId="{05FB8AB3-6DCB-4F78-ADB2-F15AB8A7F3AA}" type="presOf" srcId="{309624E4-8BAF-4612-A8EF-FE2AD16798B4}" destId="{FFB23E07-35B4-47E3-886D-1F8543EB5DB8}" srcOrd="1" destOrd="0" presId="urn:microsoft.com/office/officeart/2005/8/layout/list1"/>
    <dgm:cxn modelId="{E3309529-F389-4AE0-9DB5-C4FA4D197BD3}" srcId="{3C518655-A833-484F-B5A2-77724FE1F707}" destId="{30699C24-DA84-4188-99AB-83E81DF9BF35}" srcOrd="1" destOrd="0" parTransId="{9DA00C98-9876-49CB-BB7A-31372E5236F4}" sibTransId="{1676E232-BE9E-4C54-8FB0-D89A7E2B3110}"/>
    <dgm:cxn modelId="{CB673B8D-F0FF-47B2-802C-97C22A32590D}" type="presOf" srcId="{309624E4-8BAF-4612-A8EF-FE2AD16798B4}" destId="{AF9538BB-6813-4777-B8F2-D668F8FAFF20}" srcOrd="0" destOrd="0" presId="urn:microsoft.com/office/officeart/2005/8/layout/list1"/>
    <dgm:cxn modelId="{8DC75A46-688B-48A1-88C7-0CE8B2D15EC3}" srcId="{3C518655-A833-484F-B5A2-77724FE1F707}" destId="{309624E4-8BAF-4612-A8EF-FE2AD16798B4}" srcOrd="0" destOrd="0" parTransId="{0BD32446-8140-44B3-858C-85B32CAABCF6}" sibTransId="{AD42B9AD-2029-4704-A910-6EE4AE36A8DB}"/>
    <dgm:cxn modelId="{5952B605-90E7-45D4-A7E4-04538FCFB297}" type="presOf" srcId="{30699C24-DA84-4188-99AB-83E81DF9BF35}" destId="{3E513AEF-0379-42E8-87BE-24D24BA6AE83}" srcOrd="1" destOrd="0" presId="urn:microsoft.com/office/officeart/2005/8/layout/list1"/>
    <dgm:cxn modelId="{CB26CAC4-64A4-4E73-A81B-8219FC14484E}" type="presOf" srcId="{3C518655-A833-484F-B5A2-77724FE1F707}" destId="{35A1223E-8A10-482C-B1CD-11BA4CEC6001}" srcOrd="0" destOrd="0" presId="urn:microsoft.com/office/officeart/2005/8/layout/list1"/>
    <dgm:cxn modelId="{431ED812-6E5E-48F6-9201-F113E3F888D7}" type="presParOf" srcId="{35A1223E-8A10-482C-B1CD-11BA4CEC6001}" destId="{86658749-9D57-4114-9756-AC69F05DA623}" srcOrd="0" destOrd="0" presId="urn:microsoft.com/office/officeart/2005/8/layout/list1"/>
    <dgm:cxn modelId="{EE754008-8455-4EE1-B49C-0C0E6864F6AE}" type="presParOf" srcId="{86658749-9D57-4114-9756-AC69F05DA623}" destId="{AF9538BB-6813-4777-B8F2-D668F8FAFF20}" srcOrd="0" destOrd="0" presId="urn:microsoft.com/office/officeart/2005/8/layout/list1"/>
    <dgm:cxn modelId="{BC82D51E-C09D-4BEA-A4FE-0A4D8DA85019}" type="presParOf" srcId="{86658749-9D57-4114-9756-AC69F05DA623}" destId="{FFB23E07-35B4-47E3-886D-1F8543EB5DB8}" srcOrd="1" destOrd="0" presId="urn:microsoft.com/office/officeart/2005/8/layout/list1"/>
    <dgm:cxn modelId="{27AA27C3-7CCA-4271-926A-9BC0436C6091}" type="presParOf" srcId="{35A1223E-8A10-482C-B1CD-11BA4CEC6001}" destId="{108C444E-FD1C-4AEA-9475-F1834AF86FD7}" srcOrd="1" destOrd="0" presId="urn:microsoft.com/office/officeart/2005/8/layout/list1"/>
    <dgm:cxn modelId="{54AF90AA-8F5C-43FC-90F2-EC0505BE5ED8}" type="presParOf" srcId="{35A1223E-8A10-482C-B1CD-11BA4CEC6001}" destId="{A2F7CEB4-FC7B-4A5D-A771-2B87C22E50FE}" srcOrd="2" destOrd="0" presId="urn:microsoft.com/office/officeart/2005/8/layout/list1"/>
    <dgm:cxn modelId="{421AFDE2-D700-4E64-8007-5A22E7D0E43D}" type="presParOf" srcId="{35A1223E-8A10-482C-B1CD-11BA4CEC6001}" destId="{7B2EFA87-58F5-42CB-B11D-8103F0CAE154}" srcOrd="3" destOrd="0" presId="urn:microsoft.com/office/officeart/2005/8/layout/list1"/>
    <dgm:cxn modelId="{CA89D9E3-B293-4C43-976D-5DF0D32C24F3}" type="presParOf" srcId="{35A1223E-8A10-482C-B1CD-11BA4CEC6001}" destId="{7356D6B5-30F1-46C3-A912-5BCFF7481D49}" srcOrd="4" destOrd="0" presId="urn:microsoft.com/office/officeart/2005/8/layout/list1"/>
    <dgm:cxn modelId="{4199944D-D576-4E63-A6B7-D490F1D2492B}" type="presParOf" srcId="{7356D6B5-30F1-46C3-A912-5BCFF7481D49}" destId="{9B6003A8-EC4E-4973-897E-3E4CFFAC58D9}" srcOrd="0" destOrd="0" presId="urn:microsoft.com/office/officeart/2005/8/layout/list1"/>
    <dgm:cxn modelId="{E663E812-6BFC-4468-9E02-E6CEE4AAF5D6}" type="presParOf" srcId="{7356D6B5-30F1-46C3-A912-5BCFF7481D49}" destId="{3E513AEF-0379-42E8-87BE-24D24BA6AE83}" srcOrd="1" destOrd="0" presId="urn:microsoft.com/office/officeart/2005/8/layout/list1"/>
    <dgm:cxn modelId="{955FE38C-D25D-4B02-9B99-420143A6254C}" type="presParOf" srcId="{35A1223E-8A10-482C-B1CD-11BA4CEC6001}" destId="{CD260494-6C9D-477A-A335-59AD0570E7D0}" srcOrd="5" destOrd="0" presId="urn:microsoft.com/office/officeart/2005/8/layout/list1"/>
    <dgm:cxn modelId="{F862EEB3-E3A5-43B9-B97F-BF733B2447BF}" type="presParOf" srcId="{35A1223E-8A10-482C-B1CD-11BA4CEC6001}" destId="{9084529B-F684-494F-BFCC-53BD2C8E71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BAC0190-F79F-4AF5-AF54-C8B86CF0E384}" type="doc">
      <dgm:prSet loTypeId="urn:microsoft.com/office/officeart/2005/8/layout/arrow1" loCatId="process" qsTypeId="urn:microsoft.com/office/officeart/2005/8/quickstyle/simple3" qsCatId="simple" csTypeId="urn:microsoft.com/office/officeart/2005/8/colors/accent1_2" csCatId="accent1" phldr="1"/>
      <dgm:spPr/>
      <dgm:t>
        <a:bodyPr/>
        <a:lstStyle/>
        <a:p>
          <a:endParaRPr lang="es-EC"/>
        </a:p>
      </dgm:t>
    </dgm:pt>
    <dgm:pt modelId="{F268E01C-0BD8-499D-8ECE-70185C8EBA53}">
      <dgm:prSet phldrT="[Texto]"/>
      <dgm:spPr/>
      <dgm:t>
        <a:bodyPr/>
        <a:lstStyle/>
        <a:p>
          <a:pPr algn="just"/>
          <a:r>
            <a:rPr lang="es-ES" dirty="0" smtClean="0"/>
            <a:t>Se consideraran 10 puntos porcentuales más para cada cuenta, debido  a que se consideran únicamente los factores generadores de oportunidades..</a:t>
          </a:r>
          <a:endParaRPr lang="es-EC" dirty="0"/>
        </a:p>
      </dgm:t>
    </dgm:pt>
    <dgm:pt modelId="{88A60998-976E-44BA-9707-52A50A6C3082}" type="parTrans" cxnId="{4D0F6144-CA72-4A1D-85DA-32F962E8D07B}">
      <dgm:prSet/>
      <dgm:spPr/>
      <dgm:t>
        <a:bodyPr/>
        <a:lstStyle/>
        <a:p>
          <a:endParaRPr lang="es-EC"/>
        </a:p>
      </dgm:t>
    </dgm:pt>
    <dgm:pt modelId="{596D7EF7-4F8A-4188-AD9F-3ED1214F740B}" type="sibTrans" cxnId="{4D0F6144-CA72-4A1D-85DA-32F962E8D07B}">
      <dgm:prSet/>
      <dgm:spPr/>
      <dgm:t>
        <a:bodyPr/>
        <a:lstStyle/>
        <a:p>
          <a:endParaRPr lang="es-EC"/>
        </a:p>
      </dgm:t>
    </dgm:pt>
    <dgm:pt modelId="{FCA9CA61-2FD1-4706-AB9C-40BE1D744C8C}">
      <dgm:prSet phldrT="[Texto]"/>
      <dgm:spPr/>
      <dgm:t>
        <a:bodyPr/>
        <a:lstStyle/>
        <a:p>
          <a:r>
            <a:rPr lang="es-ES" dirty="0" smtClean="0"/>
            <a:t>Se consideran 10 puntos menos, debido a que únicamente se consideran los factores generadores de riesgo o amenaza al normal funcionamiento.</a:t>
          </a:r>
          <a:endParaRPr lang="es-EC" dirty="0"/>
        </a:p>
      </dgm:t>
    </dgm:pt>
    <dgm:pt modelId="{E1F68257-FCEC-4B71-98E1-CD284EB1FEB6}" type="parTrans" cxnId="{4CCDB4CD-B6A3-4499-B7AA-B2E17BEA242E}">
      <dgm:prSet/>
      <dgm:spPr/>
      <dgm:t>
        <a:bodyPr/>
        <a:lstStyle/>
        <a:p>
          <a:endParaRPr lang="es-EC"/>
        </a:p>
      </dgm:t>
    </dgm:pt>
    <dgm:pt modelId="{5EB06A46-0F15-46D2-A8BA-4AE9DEE226EA}" type="sibTrans" cxnId="{4CCDB4CD-B6A3-4499-B7AA-B2E17BEA242E}">
      <dgm:prSet/>
      <dgm:spPr/>
      <dgm:t>
        <a:bodyPr/>
        <a:lstStyle/>
        <a:p>
          <a:endParaRPr lang="es-EC"/>
        </a:p>
      </dgm:t>
    </dgm:pt>
    <dgm:pt modelId="{23B7C4AD-CC06-4BC1-85E4-65793A137FB1}" type="pres">
      <dgm:prSet presAssocID="{ABAC0190-F79F-4AF5-AF54-C8B86CF0E384}" presName="cycle" presStyleCnt="0">
        <dgm:presLayoutVars>
          <dgm:dir/>
          <dgm:resizeHandles val="exact"/>
        </dgm:presLayoutVars>
      </dgm:prSet>
      <dgm:spPr/>
    </dgm:pt>
    <dgm:pt modelId="{B075DE47-F3B3-4505-AA47-8C04640BA06A}" type="pres">
      <dgm:prSet presAssocID="{F268E01C-0BD8-499D-8ECE-70185C8EBA53}" presName="arrow" presStyleLbl="node1" presStyleIdx="0" presStyleCnt="2" custScaleX="121691" custRadScaleRad="52109" custRadScaleInc="13141">
        <dgm:presLayoutVars>
          <dgm:bulletEnabled val="1"/>
        </dgm:presLayoutVars>
      </dgm:prSet>
      <dgm:spPr/>
      <dgm:t>
        <a:bodyPr/>
        <a:lstStyle/>
        <a:p>
          <a:endParaRPr lang="es-EC"/>
        </a:p>
      </dgm:t>
    </dgm:pt>
    <dgm:pt modelId="{075E2919-87B0-48D9-A2DB-AD0ED88BE43F}" type="pres">
      <dgm:prSet presAssocID="{FCA9CA61-2FD1-4706-AB9C-40BE1D744C8C}" presName="arrow" presStyleLbl="node1" presStyleIdx="1" presStyleCnt="2" custScaleX="121327" custRadScaleRad="115066" custRadScaleInc="41316">
        <dgm:presLayoutVars>
          <dgm:bulletEnabled val="1"/>
        </dgm:presLayoutVars>
      </dgm:prSet>
      <dgm:spPr/>
      <dgm:t>
        <a:bodyPr/>
        <a:lstStyle/>
        <a:p>
          <a:endParaRPr lang="es-EC"/>
        </a:p>
      </dgm:t>
    </dgm:pt>
  </dgm:ptLst>
  <dgm:cxnLst>
    <dgm:cxn modelId="{4D0F6144-CA72-4A1D-85DA-32F962E8D07B}" srcId="{ABAC0190-F79F-4AF5-AF54-C8B86CF0E384}" destId="{F268E01C-0BD8-499D-8ECE-70185C8EBA53}" srcOrd="0" destOrd="0" parTransId="{88A60998-976E-44BA-9707-52A50A6C3082}" sibTransId="{596D7EF7-4F8A-4188-AD9F-3ED1214F740B}"/>
    <dgm:cxn modelId="{B93A4BDD-41CB-4D8D-B6A1-75A3F3976E27}" type="presOf" srcId="{FCA9CA61-2FD1-4706-AB9C-40BE1D744C8C}" destId="{075E2919-87B0-48D9-A2DB-AD0ED88BE43F}" srcOrd="0" destOrd="0" presId="urn:microsoft.com/office/officeart/2005/8/layout/arrow1"/>
    <dgm:cxn modelId="{4CCDB4CD-B6A3-4499-B7AA-B2E17BEA242E}" srcId="{ABAC0190-F79F-4AF5-AF54-C8B86CF0E384}" destId="{FCA9CA61-2FD1-4706-AB9C-40BE1D744C8C}" srcOrd="1" destOrd="0" parTransId="{E1F68257-FCEC-4B71-98E1-CD284EB1FEB6}" sibTransId="{5EB06A46-0F15-46D2-A8BA-4AE9DEE226EA}"/>
    <dgm:cxn modelId="{ACE2E55A-EA8A-4F77-A5A6-7EBF2D44F3FE}" type="presOf" srcId="{F268E01C-0BD8-499D-8ECE-70185C8EBA53}" destId="{B075DE47-F3B3-4505-AA47-8C04640BA06A}" srcOrd="0" destOrd="0" presId="urn:microsoft.com/office/officeart/2005/8/layout/arrow1"/>
    <dgm:cxn modelId="{C8803AC8-5083-4B6B-843E-5C94092C2F11}" type="presOf" srcId="{ABAC0190-F79F-4AF5-AF54-C8B86CF0E384}" destId="{23B7C4AD-CC06-4BC1-85E4-65793A137FB1}" srcOrd="0" destOrd="0" presId="urn:microsoft.com/office/officeart/2005/8/layout/arrow1"/>
    <dgm:cxn modelId="{25C1C20F-8C9D-458A-80B0-B780500379C1}" type="presParOf" srcId="{23B7C4AD-CC06-4BC1-85E4-65793A137FB1}" destId="{B075DE47-F3B3-4505-AA47-8C04640BA06A}" srcOrd="0" destOrd="0" presId="urn:microsoft.com/office/officeart/2005/8/layout/arrow1"/>
    <dgm:cxn modelId="{E30CC1B5-9940-46F2-B1FF-CA662AA0B358}" type="presParOf" srcId="{23B7C4AD-CC06-4BC1-85E4-65793A137FB1}" destId="{075E2919-87B0-48D9-A2DB-AD0ED88BE43F}"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95838-1AF4-4F85-90E1-D42AB2611BC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s-EC"/>
        </a:p>
      </dgm:t>
    </dgm:pt>
    <dgm:pt modelId="{E86ED535-03DF-4CBC-8D84-F4412C0190A7}">
      <dgm:prSet phldrT="[Texto]"/>
      <dgm:spPr/>
      <dgm:t>
        <a:bodyPr/>
        <a:lstStyle/>
        <a:p>
          <a:r>
            <a:rPr lang="es-EC" dirty="0" smtClean="0"/>
            <a:t>METODOS DE VALORACION</a:t>
          </a:r>
          <a:endParaRPr lang="es-EC" dirty="0"/>
        </a:p>
      </dgm:t>
    </dgm:pt>
    <dgm:pt modelId="{8E991BBD-00C4-43F6-B3D0-0C4F1BDF8D7D}" type="parTrans" cxnId="{04F2BD33-A4CD-40CF-9CC6-F720B8E2005C}">
      <dgm:prSet/>
      <dgm:spPr/>
      <dgm:t>
        <a:bodyPr/>
        <a:lstStyle/>
        <a:p>
          <a:endParaRPr lang="es-EC"/>
        </a:p>
      </dgm:t>
    </dgm:pt>
    <dgm:pt modelId="{0EC46527-3C82-4DAC-BA75-588E9AF089A1}" type="sibTrans" cxnId="{04F2BD33-A4CD-40CF-9CC6-F720B8E2005C}">
      <dgm:prSet/>
      <dgm:spPr/>
      <dgm:t>
        <a:bodyPr/>
        <a:lstStyle/>
        <a:p>
          <a:endParaRPr lang="es-EC"/>
        </a:p>
      </dgm:t>
    </dgm:pt>
    <dgm:pt modelId="{E1AB79EB-966E-4A84-9ED8-1E1B2F077BD1}">
      <dgm:prSet phldrT="[Texto]"/>
      <dgm:spPr/>
      <dgm:t>
        <a:bodyPr/>
        <a:lstStyle/>
        <a:p>
          <a:r>
            <a:rPr lang="es-EC" dirty="0" smtClean="0"/>
            <a:t>Estáticos</a:t>
          </a:r>
          <a:endParaRPr lang="es-EC" dirty="0"/>
        </a:p>
      </dgm:t>
    </dgm:pt>
    <dgm:pt modelId="{7BC63A09-73AC-4A02-AD40-91D76BE43590}" type="parTrans" cxnId="{5B086AB9-D28D-4D7E-BF77-82AB5CD983E1}">
      <dgm:prSet/>
      <dgm:spPr/>
      <dgm:t>
        <a:bodyPr/>
        <a:lstStyle/>
        <a:p>
          <a:endParaRPr lang="es-EC"/>
        </a:p>
      </dgm:t>
    </dgm:pt>
    <dgm:pt modelId="{B2F7E576-31D9-412E-9B97-75B9E9AA6F9B}" type="sibTrans" cxnId="{5B086AB9-D28D-4D7E-BF77-82AB5CD983E1}">
      <dgm:prSet/>
      <dgm:spPr/>
      <dgm:t>
        <a:bodyPr/>
        <a:lstStyle/>
        <a:p>
          <a:endParaRPr lang="es-EC"/>
        </a:p>
      </dgm:t>
    </dgm:pt>
    <dgm:pt modelId="{172C96F0-B127-4618-8724-153F7C96242C}">
      <dgm:prSet phldrT="[Texto]"/>
      <dgm:spPr/>
      <dgm:t>
        <a:bodyPr/>
        <a:lstStyle/>
        <a:p>
          <a:r>
            <a:rPr lang="es-EC" dirty="0" smtClean="0"/>
            <a:t>Múltiplos</a:t>
          </a:r>
          <a:endParaRPr lang="es-EC" dirty="0"/>
        </a:p>
      </dgm:t>
    </dgm:pt>
    <dgm:pt modelId="{70CFEF86-4E84-489D-9BCB-3CAB249FBAF7}" type="parTrans" cxnId="{0218BC1C-0ACB-45F1-8A22-FB2ECA71A260}">
      <dgm:prSet/>
      <dgm:spPr/>
      <dgm:t>
        <a:bodyPr/>
        <a:lstStyle/>
        <a:p>
          <a:endParaRPr lang="es-EC"/>
        </a:p>
      </dgm:t>
    </dgm:pt>
    <dgm:pt modelId="{924D6565-45FD-42FE-9748-BF270CD72334}" type="sibTrans" cxnId="{0218BC1C-0ACB-45F1-8A22-FB2ECA71A260}">
      <dgm:prSet/>
      <dgm:spPr/>
      <dgm:t>
        <a:bodyPr/>
        <a:lstStyle/>
        <a:p>
          <a:endParaRPr lang="es-EC"/>
        </a:p>
      </dgm:t>
    </dgm:pt>
    <dgm:pt modelId="{3DF9EAA1-2230-44CE-B6FE-C2B426AC65CB}">
      <dgm:prSet phldrT="[Texto]"/>
      <dgm:spPr/>
      <dgm:t>
        <a:bodyPr/>
        <a:lstStyle/>
        <a:p>
          <a:r>
            <a:rPr lang="es-EC" dirty="0" smtClean="0"/>
            <a:t>Valor Sustancial</a:t>
          </a:r>
          <a:endParaRPr lang="es-EC" dirty="0"/>
        </a:p>
      </dgm:t>
    </dgm:pt>
    <dgm:pt modelId="{45F84869-61C0-4FB6-8548-3F7C234A7AE9}" type="parTrans" cxnId="{BC64DF5B-6EB0-4062-86DF-A556BC8D3339}">
      <dgm:prSet/>
      <dgm:spPr/>
      <dgm:t>
        <a:bodyPr/>
        <a:lstStyle/>
        <a:p>
          <a:endParaRPr lang="es-EC"/>
        </a:p>
      </dgm:t>
    </dgm:pt>
    <dgm:pt modelId="{1DF22493-B137-4737-8259-AF453ED9F5FE}" type="sibTrans" cxnId="{BC64DF5B-6EB0-4062-86DF-A556BC8D3339}">
      <dgm:prSet/>
      <dgm:spPr/>
      <dgm:t>
        <a:bodyPr/>
        <a:lstStyle/>
        <a:p>
          <a:endParaRPr lang="es-EC"/>
        </a:p>
      </dgm:t>
    </dgm:pt>
    <dgm:pt modelId="{48DAA6D6-6122-4468-9F44-C9CF9FC10609}">
      <dgm:prSet phldrT="[Texto]"/>
      <dgm:spPr/>
      <dgm:t>
        <a:bodyPr/>
        <a:lstStyle/>
        <a:p>
          <a:r>
            <a:rPr lang="es-EC" dirty="0" smtClean="0"/>
            <a:t>Dinámicos</a:t>
          </a:r>
          <a:endParaRPr lang="es-EC" dirty="0"/>
        </a:p>
      </dgm:t>
    </dgm:pt>
    <dgm:pt modelId="{13848CBD-26A6-4AAB-BBDA-99F46478F280}" type="sibTrans" cxnId="{0831A8A2-31E1-4697-9334-8ACFEA477D12}">
      <dgm:prSet/>
      <dgm:spPr/>
      <dgm:t>
        <a:bodyPr/>
        <a:lstStyle/>
        <a:p>
          <a:endParaRPr lang="es-EC"/>
        </a:p>
      </dgm:t>
    </dgm:pt>
    <dgm:pt modelId="{C4E4C09C-EF25-4A91-8990-B414FA0A074B}" type="parTrans" cxnId="{0831A8A2-31E1-4697-9334-8ACFEA477D12}">
      <dgm:prSet/>
      <dgm:spPr/>
      <dgm:t>
        <a:bodyPr/>
        <a:lstStyle/>
        <a:p>
          <a:endParaRPr lang="es-EC"/>
        </a:p>
      </dgm:t>
    </dgm:pt>
    <dgm:pt modelId="{946E4E16-49BC-4ED3-9598-13F1A3043CBA}">
      <dgm:prSet phldrT="[Texto]"/>
      <dgm:spPr/>
      <dgm:t>
        <a:bodyPr/>
        <a:lstStyle/>
        <a:p>
          <a:r>
            <a:rPr lang="es-EC" dirty="0" smtClean="0"/>
            <a:t>Descuento de flujos de caja</a:t>
          </a:r>
          <a:endParaRPr lang="es-EC" dirty="0"/>
        </a:p>
      </dgm:t>
    </dgm:pt>
    <dgm:pt modelId="{6D25A63E-5812-41A5-8833-1A944EC9C196}" type="parTrans" cxnId="{AFC61713-A678-4BD1-A45A-5310545D64A0}">
      <dgm:prSet/>
      <dgm:spPr/>
      <dgm:t>
        <a:bodyPr/>
        <a:lstStyle/>
        <a:p>
          <a:endParaRPr lang="es-EC"/>
        </a:p>
      </dgm:t>
    </dgm:pt>
    <dgm:pt modelId="{D3021FF6-F3A8-4B2B-9B95-99D8EADA855E}" type="sibTrans" cxnId="{AFC61713-A678-4BD1-A45A-5310545D64A0}">
      <dgm:prSet/>
      <dgm:spPr/>
      <dgm:t>
        <a:bodyPr/>
        <a:lstStyle/>
        <a:p>
          <a:endParaRPr lang="es-EC"/>
        </a:p>
      </dgm:t>
    </dgm:pt>
    <dgm:pt modelId="{F67F007C-D69C-4828-857A-C7BCB9E20153}">
      <dgm:prSet phldrT="[Texto]"/>
      <dgm:spPr/>
      <dgm:t>
        <a:bodyPr/>
        <a:lstStyle/>
        <a:p>
          <a:r>
            <a:rPr lang="es-EC" dirty="0" smtClean="0"/>
            <a:t>De los dividendos</a:t>
          </a:r>
          <a:endParaRPr lang="es-EC" dirty="0"/>
        </a:p>
      </dgm:t>
    </dgm:pt>
    <dgm:pt modelId="{F6FC9EBF-8EFD-4136-A1F5-129858295A52}" type="parTrans" cxnId="{B3097475-4395-474E-8297-12ECEAAA1C21}">
      <dgm:prSet/>
      <dgm:spPr/>
      <dgm:t>
        <a:bodyPr/>
        <a:lstStyle/>
        <a:p>
          <a:endParaRPr lang="es-EC"/>
        </a:p>
      </dgm:t>
    </dgm:pt>
    <dgm:pt modelId="{114A8DAE-5BDE-4317-A9CE-E20A7BA2498D}" type="sibTrans" cxnId="{B3097475-4395-474E-8297-12ECEAAA1C21}">
      <dgm:prSet/>
      <dgm:spPr/>
      <dgm:t>
        <a:bodyPr/>
        <a:lstStyle/>
        <a:p>
          <a:endParaRPr lang="es-EC"/>
        </a:p>
      </dgm:t>
    </dgm:pt>
    <dgm:pt modelId="{F7D1F69C-E8F2-4BCC-8C78-96772FB7BF8A}">
      <dgm:prSet phldrT="[Texto]"/>
      <dgm:spPr/>
      <dgm:t>
        <a:bodyPr/>
        <a:lstStyle/>
        <a:p>
          <a:r>
            <a:rPr lang="es-EC" dirty="0" smtClean="0"/>
            <a:t>Price </a:t>
          </a:r>
          <a:r>
            <a:rPr lang="es-EC" dirty="0" err="1" smtClean="0"/>
            <a:t>Earning</a:t>
          </a:r>
          <a:r>
            <a:rPr lang="es-EC" dirty="0" smtClean="0"/>
            <a:t> Ratio</a:t>
          </a:r>
          <a:endParaRPr lang="es-EC" dirty="0"/>
        </a:p>
      </dgm:t>
    </dgm:pt>
    <dgm:pt modelId="{452594BD-402E-4B1C-9C6A-0521C06200C3}" type="parTrans" cxnId="{86EF6B53-952C-4E91-BBFC-A564622F2FB9}">
      <dgm:prSet/>
      <dgm:spPr/>
      <dgm:t>
        <a:bodyPr/>
        <a:lstStyle/>
        <a:p>
          <a:endParaRPr lang="es-EC"/>
        </a:p>
      </dgm:t>
    </dgm:pt>
    <dgm:pt modelId="{75958664-3742-429B-97B9-89B54DEBA3C0}" type="sibTrans" cxnId="{86EF6B53-952C-4E91-BBFC-A564622F2FB9}">
      <dgm:prSet/>
      <dgm:spPr/>
      <dgm:t>
        <a:bodyPr/>
        <a:lstStyle/>
        <a:p>
          <a:endParaRPr lang="es-EC"/>
        </a:p>
      </dgm:t>
    </dgm:pt>
    <dgm:pt modelId="{300B5F8D-1B69-4027-B1EC-A054A086EEA1}">
      <dgm:prSet phldrT="[Texto]"/>
      <dgm:spPr/>
      <dgm:t>
        <a:bodyPr/>
        <a:lstStyle/>
        <a:p>
          <a:r>
            <a:rPr lang="es-EC" dirty="0" smtClean="0"/>
            <a:t>Valor de Mercado Sobre Valor Contable</a:t>
          </a:r>
          <a:endParaRPr lang="es-EC" dirty="0"/>
        </a:p>
      </dgm:t>
    </dgm:pt>
    <dgm:pt modelId="{7FF9ECB2-1CBE-42A6-AD96-BA48666D6A63}" type="parTrans" cxnId="{C1F9D091-2D4E-4C10-B7C1-2249D974E7A0}">
      <dgm:prSet/>
      <dgm:spPr/>
      <dgm:t>
        <a:bodyPr/>
        <a:lstStyle/>
        <a:p>
          <a:endParaRPr lang="es-EC"/>
        </a:p>
      </dgm:t>
    </dgm:pt>
    <dgm:pt modelId="{2CF500BE-5B40-4566-B8B5-60D0F3A6DAE1}" type="sibTrans" cxnId="{C1F9D091-2D4E-4C10-B7C1-2249D974E7A0}">
      <dgm:prSet/>
      <dgm:spPr/>
      <dgm:t>
        <a:bodyPr/>
        <a:lstStyle/>
        <a:p>
          <a:endParaRPr lang="es-EC"/>
        </a:p>
      </dgm:t>
    </dgm:pt>
    <dgm:pt modelId="{3BAF0749-0A37-411B-8A52-0A3D9878E512}">
      <dgm:prSet phldrT="[Texto]"/>
      <dgm:spPr/>
      <dgm:t>
        <a:bodyPr/>
        <a:lstStyle/>
        <a:p>
          <a:r>
            <a:rPr lang="es-EC" dirty="0" smtClean="0"/>
            <a:t>Otros Múltiplos</a:t>
          </a:r>
          <a:endParaRPr lang="es-EC" dirty="0"/>
        </a:p>
      </dgm:t>
    </dgm:pt>
    <dgm:pt modelId="{BE3D2161-BD91-4D4D-B982-1CF6FA9F5B29}" type="parTrans" cxnId="{1A5697E9-E8FB-4489-B468-9F6F95C6AADB}">
      <dgm:prSet/>
      <dgm:spPr/>
      <dgm:t>
        <a:bodyPr/>
        <a:lstStyle/>
        <a:p>
          <a:endParaRPr lang="es-EC"/>
        </a:p>
      </dgm:t>
    </dgm:pt>
    <dgm:pt modelId="{D5A54219-3CC3-4855-A291-2539721964A3}" type="sibTrans" cxnId="{1A5697E9-E8FB-4489-B468-9F6F95C6AADB}">
      <dgm:prSet/>
      <dgm:spPr/>
      <dgm:t>
        <a:bodyPr/>
        <a:lstStyle/>
        <a:p>
          <a:endParaRPr lang="es-EC"/>
        </a:p>
      </dgm:t>
    </dgm:pt>
    <dgm:pt modelId="{E1CECF16-4AF0-4FE5-8638-AE14E39CF49D}">
      <dgm:prSet phldrT="[Texto]"/>
      <dgm:spPr/>
      <dgm:t>
        <a:bodyPr/>
        <a:lstStyle/>
        <a:p>
          <a:r>
            <a:rPr lang="es-EC" dirty="0" smtClean="0"/>
            <a:t>Valor medio</a:t>
          </a:r>
          <a:endParaRPr lang="es-EC" dirty="0"/>
        </a:p>
      </dgm:t>
    </dgm:pt>
    <dgm:pt modelId="{7DC770D7-28D8-4910-BE78-4A9CD6BCBB78}" type="parTrans" cxnId="{BE540BA1-800F-4AE2-B41F-BB3151E0C4A6}">
      <dgm:prSet/>
      <dgm:spPr/>
      <dgm:t>
        <a:bodyPr/>
        <a:lstStyle/>
        <a:p>
          <a:endParaRPr lang="es-EC"/>
        </a:p>
      </dgm:t>
    </dgm:pt>
    <dgm:pt modelId="{3E8C90F2-2324-421D-814B-BCBC7C322CBF}" type="sibTrans" cxnId="{BE540BA1-800F-4AE2-B41F-BB3151E0C4A6}">
      <dgm:prSet/>
      <dgm:spPr/>
      <dgm:t>
        <a:bodyPr/>
        <a:lstStyle/>
        <a:p>
          <a:endParaRPr lang="es-EC"/>
        </a:p>
      </dgm:t>
    </dgm:pt>
    <dgm:pt modelId="{530C89CF-5920-4528-B4FC-3DCA8935C3CC}">
      <dgm:prSet phldrT="[Texto]"/>
      <dgm:spPr/>
      <dgm:t>
        <a:bodyPr/>
        <a:lstStyle/>
        <a:p>
          <a:r>
            <a:rPr lang="es-EC" dirty="0" smtClean="0"/>
            <a:t>Mixtos</a:t>
          </a:r>
          <a:endParaRPr lang="es-EC" dirty="0"/>
        </a:p>
      </dgm:t>
    </dgm:pt>
    <dgm:pt modelId="{A8CF2AFC-9A09-433D-BE03-5D6182449D9E}" type="sibTrans" cxnId="{6EFD4446-AB79-4EC3-9327-06FE367DAE09}">
      <dgm:prSet/>
      <dgm:spPr/>
      <dgm:t>
        <a:bodyPr/>
        <a:lstStyle/>
        <a:p>
          <a:endParaRPr lang="es-EC"/>
        </a:p>
      </dgm:t>
    </dgm:pt>
    <dgm:pt modelId="{176A59B1-5D2A-4ABE-AB10-E93DF984007A}" type="parTrans" cxnId="{6EFD4446-AB79-4EC3-9327-06FE367DAE09}">
      <dgm:prSet/>
      <dgm:spPr/>
      <dgm:t>
        <a:bodyPr/>
        <a:lstStyle/>
        <a:p>
          <a:endParaRPr lang="es-EC"/>
        </a:p>
      </dgm:t>
    </dgm:pt>
    <dgm:pt modelId="{43852CA0-76F4-4202-8B35-0AB64C0A4900}" type="pres">
      <dgm:prSet presAssocID="{69895838-1AF4-4F85-90E1-D42AB2611BCB}" presName="Name0" presStyleCnt="0">
        <dgm:presLayoutVars>
          <dgm:chMax val="1"/>
          <dgm:chPref val="1"/>
          <dgm:dir/>
          <dgm:animOne val="branch"/>
          <dgm:animLvl val="lvl"/>
        </dgm:presLayoutVars>
      </dgm:prSet>
      <dgm:spPr/>
      <dgm:t>
        <a:bodyPr/>
        <a:lstStyle/>
        <a:p>
          <a:endParaRPr lang="es-EC"/>
        </a:p>
      </dgm:t>
    </dgm:pt>
    <dgm:pt modelId="{63A5DD33-4831-49DE-A3DA-7C9264A94A41}" type="pres">
      <dgm:prSet presAssocID="{E86ED535-03DF-4CBC-8D84-F4412C0190A7}" presName="textCenter" presStyleLbl="node1" presStyleIdx="0" presStyleCnt="12"/>
      <dgm:spPr/>
      <dgm:t>
        <a:bodyPr/>
        <a:lstStyle/>
        <a:p>
          <a:endParaRPr lang="es-EC"/>
        </a:p>
      </dgm:t>
    </dgm:pt>
    <dgm:pt modelId="{603D4225-175F-413D-B6EB-0FBD9D25E87A}" type="pres">
      <dgm:prSet presAssocID="{E86ED535-03DF-4CBC-8D84-F4412C0190A7}" presName="cycle_1" presStyleCnt="0"/>
      <dgm:spPr/>
    </dgm:pt>
    <dgm:pt modelId="{D0A60BF5-581B-42AC-91DA-0E29C34F12E2}" type="pres">
      <dgm:prSet presAssocID="{E1AB79EB-966E-4A84-9ED8-1E1B2F077BD1}" presName="childCenter1" presStyleLbl="node1" presStyleIdx="1" presStyleCnt="12"/>
      <dgm:spPr/>
      <dgm:t>
        <a:bodyPr/>
        <a:lstStyle/>
        <a:p>
          <a:endParaRPr lang="es-EC"/>
        </a:p>
      </dgm:t>
    </dgm:pt>
    <dgm:pt modelId="{629F8909-0E3A-4EA0-AF8B-D98577FA6EFA}" type="pres">
      <dgm:prSet presAssocID="{45F84869-61C0-4FB6-8548-3F7C234A7AE9}" presName="Name141" presStyleLbl="parChTrans1D3" presStyleIdx="0" presStyleCnt="7"/>
      <dgm:spPr/>
      <dgm:t>
        <a:bodyPr/>
        <a:lstStyle/>
        <a:p>
          <a:endParaRPr lang="es-EC"/>
        </a:p>
      </dgm:t>
    </dgm:pt>
    <dgm:pt modelId="{96A5B9AD-26F5-41DF-B34F-FB98340CB87E}" type="pres">
      <dgm:prSet presAssocID="{3DF9EAA1-2230-44CE-B6FE-C2B426AC65CB}" presName="text1" presStyleLbl="node1" presStyleIdx="2" presStyleCnt="12">
        <dgm:presLayoutVars>
          <dgm:bulletEnabled val="1"/>
        </dgm:presLayoutVars>
      </dgm:prSet>
      <dgm:spPr/>
      <dgm:t>
        <a:bodyPr/>
        <a:lstStyle/>
        <a:p>
          <a:endParaRPr lang="es-EC"/>
        </a:p>
      </dgm:t>
    </dgm:pt>
    <dgm:pt modelId="{B1947553-4A64-4189-AB22-ABC2DBAF3C07}" type="pres">
      <dgm:prSet presAssocID="{7BC63A09-73AC-4A02-AD40-91D76BE43590}" presName="Name144" presStyleLbl="parChTrans1D2" presStyleIdx="0" presStyleCnt="4"/>
      <dgm:spPr/>
      <dgm:t>
        <a:bodyPr/>
        <a:lstStyle/>
        <a:p>
          <a:endParaRPr lang="es-EC"/>
        </a:p>
      </dgm:t>
    </dgm:pt>
    <dgm:pt modelId="{B2078FCF-C639-4F05-AA53-F454FFB5E306}" type="pres">
      <dgm:prSet presAssocID="{E86ED535-03DF-4CBC-8D84-F4412C0190A7}" presName="cycle_2" presStyleCnt="0"/>
      <dgm:spPr/>
    </dgm:pt>
    <dgm:pt modelId="{BDC9621F-0262-4E89-8DA5-914517805AA2}" type="pres">
      <dgm:prSet presAssocID="{48DAA6D6-6122-4468-9F44-C9CF9FC10609}" presName="childCenter2" presStyleLbl="node1" presStyleIdx="3" presStyleCnt="12"/>
      <dgm:spPr/>
      <dgm:t>
        <a:bodyPr/>
        <a:lstStyle/>
        <a:p>
          <a:endParaRPr lang="es-EC"/>
        </a:p>
      </dgm:t>
    </dgm:pt>
    <dgm:pt modelId="{8B653906-6B8F-4B3B-AB51-6B219DDB94B1}" type="pres">
      <dgm:prSet presAssocID="{6D25A63E-5812-41A5-8833-1A944EC9C196}" presName="Name218" presStyleLbl="parChTrans1D3" presStyleIdx="1" presStyleCnt="7"/>
      <dgm:spPr/>
      <dgm:t>
        <a:bodyPr/>
        <a:lstStyle/>
        <a:p>
          <a:endParaRPr lang="es-EC"/>
        </a:p>
      </dgm:t>
    </dgm:pt>
    <dgm:pt modelId="{0628D21C-3D56-4A78-B9EE-545129726B64}" type="pres">
      <dgm:prSet presAssocID="{946E4E16-49BC-4ED3-9598-13F1A3043CBA}" presName="text2" presStyleLbl="node1" presStyleIdx="4" presStyleCnt="12">
        <dgm:presLayoutVars>
          <dgm:bulletEnabled val="1"/>
        </dgm:presLayoutVars>
      </dgm:prSet>
      <dgm:spPr/>
      <dgm:t>
        <a:bodyPr/>
        <a:lstStyle/>
        <a:p>
          <a:endParaRPr lang="es-EC"/>
        </a:p>
      </dgm:t>
    </dgm:pt>
    <dgm:pt modelId="{4A4228DA-D9BC-4DBC-B652-F00F451DF63B}" type="pres">
      <dgm:prSet presAssocID="{F6FC9EBF-8EFD-4136-A1F5-129858295A52}" presName="Name218" presStyleLbl="parChTrans1D3" presStyleIdx="2" presStyleCnt="7"/>
      <dgm:spPr/>
      <dgm:t>
        <a:bodyPr/>
        <a:lstStyle/>
        <a:p>
          <a:endParaRPr lang="es-EC"/>
        </a:p>
      </dgm:t>
    </dgm:pt>
    <dgm:pt modelId="{034145B1-3F44-4DCF-8201-1E469E90EF58}" type="pres">
      <dgm:prSet presAssocID="{F67F007C-D69C-4828-857A-C7BCB9E20153}" presName="text2" presStyleLbl="node1" presStyleIdx="5" presStyleCnt="12">
        <dgm:presLayoutVars>
          <dgm:bulletEnabled val="1"/>
        </dgm:presLayoutVars>
      </dgm:prSet>
      <dgm:spPr/>
      <dgm:t>
        <a:bodyPr/>
        <a:lstStyle/>
        <a:p>
          <a:endParaRPr lang="es-EC"/>
        </a:p>
      </dgm:t>
    </dgm:pt>
    <dgm:pt modelId="{C700BDDC-0836-49C0-AF5C-F17E8C4169FA}" type="pres">
      <dgm:prSet presAssocID="{C4E4C09C-EF25-4A91-8990-B414FA0A074B}" presName="Name221" presStyleLbl="parChTrans1D2" presStyleIdx="1" presStyleCnt="4"/>
      <dgm:spPr/>
      <dgm:t>
        <a:bodyPr/>
        <a:lstStyle/>
        <a:p>
          <a:endParaRPr lang="es-EC"/>
        </a:p>
      </dgm:t>
    </dgm:pt>
    <dgm:pt modelId="{0014E4C3-18DB-4E1E-94FC-572A14FC65FB}" type="pres">
      <dgm:prSet presAssocID="{E86ED535-03DF-4CBC-8D84-F4412C0190A7}" presName="cycle_3" presStyleCnt="0"/>
      <dgm:spPr/>
    </dgm:pt>
    <dgm:pt modelId="{AA0073C6-F03A-4252-B345-6A79770C54E3}" type="pres">
      <dgm:prSet presAssocID="{530C89CF-5920-4528-B4FC-3DCA8935C3CC}" presName="childCenter3" presStyleLbl="node1" presStyleIdx="6" presStyleCnt="12"/>
      <dgm:spPr/>
      <dgm:t>
        <a:bodyPr/>
        <a:lstStyle/>
        <a:p>
          <a:endParaRPr lang="es-EC"/>
        </a:p>
      </dgm:t>
    </dgm:pt>
    <dgm:pt modelId="{21CE9E37-1CA7-45E8-8CD7-2CEE631CF43B}" type="pres">
      <dgm:prSet presAssocID="{7DC770D7-28D8-4910-BE78-4A9CD6BCBB78}" presName="Name285" presStyleLbl="parChTrans1D3" presStyleIdx="3" presStyleCnt="7"/>
      <dgm:spPr/>
      <dgm:t>
        <a:bodyPr/>
        <a:lstStyle/>
        <a:p>
          <a:endParaRPr lang="es-EC"/>
        </a:p>
      </dgm:t>
    </dgm:pt>
    <dgm:pt modelId="{620B8C75-478E-469C-AB90-B2BEC06444A9}" type="pres">
      <dgm:prSet presAssocID="{E1CECF16-4AF0-4FE5-8638-AE14E39CF49D}" presName="text3" presStyleLbl="node1" presStyleIdx="7" presStyleCnt="12">
        <dgm:presLayoutVars>
          <dgm:bulletEnabled val="1"/>
        </dgm:presLayoutVars>
      </dgm:prSet>
      <dgm:spPr/>
      <dgm:t>
        <a:bodyPr/>
        <a:lstStyle/>
        <a:p>
          <a:endParaRPr lang="es-EC"/>
        </a:p>
      </dgm:t>
    </dgm:pt>
    <dgm:pt modelId="{1C202D3E-BDAC-41FF-B21D-AF203FFB8D65}" type="pres">
      <dgm:prSet presAssocID="{176A59B1-5D2A-4ABE-AB10-E93DF984007A}" presName="Name288" presStyleLbl="parChTrans1D2" presStyleIdx="2" presStyleCnt="4"/>
      <dgm:spPr/>
      <dgm:t>
        <a:bodyPr/>
        <a:lstStyle/>
        <a:p>
          <a:endParaRPr lang="es-EC"/>
        </a:p>
      </dgm:t>
    </dgm:pt>
    <dgm:pt modelId="{C22F1379-2378-4FD2-BCC8-55715B9F5E0C}" type="pres">
      <dgm:prSet presAssocID="{E86ED535-03DF-4CBC-8D84-F4412C0190A7}" presName="cycle_4" presStyleCnt="0"/>
      <dgm:spPr/>
    </dgm:pt>
    <dgm:pt modelId="{ECD663C8-80F2-4783-85E2-F47A729882F8}" type="pres">
      <dgm:prSet presAssocID="{172C96F0-B127-4618-8724-153F7C96242C}" presName="childCenter4" presStyleLbl="node1" presStyleIdx="8" presStyleCnt="12"/>
      <dgm:spPr/>
      <dgm:t>
        <a:bodyPr/>
        <a:lstStyle/>
        <a:p>
          <a:endParaRPr lang="es-EC"/>
        </a:p>
      </dgm:t>
    </dgm:pt>
    <dgm:pt modelId="{B742932E-CAE8-48A8-9DF4-6131CBC47C53}" type="pres">
      <dgm:prSet presAssocID="{452594BD-402E-4B1C-9C6A-0521C06200C3}" presName="Name342" presStyleLbl="parChTrans1D3" presStyleIdx="4" presStyleCnt="7"/>
      <dgm:spPr/>
      <dgm:t>
        <a:bodyPr/>
        <a:lstStyle/>
        <a:p>
          <a:endParaRPr lang="es-EC"/>
        </a:p>
      </dgm:t>
    </dgm:pt>
    <dgm:pt modelId="{97A00A73-C839-4024-A5D2-14ACBC7728D6}" type="pres">
      <dgm:prSet presAssocID="{F7D1F69C-E8F2-4BCC-8C78-96772FB7BF8A}" presName="text4" presStyleLbl="node1" presStyleIdx="9" presStyleCnt="12">
        <dgm:presLayoutVars>
          <dgm:bulletEnabled val="1"/>
        </dgm:presLayoutVars>
      </dgm:prSet>
      <dgm:spPr/>
      <dgm:t>
        <a:bodyPr/>
        <a:lstStyle/>
        <a:p>
          <a:endParaRPr lang="es-EC"/>
        </a:p>
      </dgm:t>
    </dgm:pt>
    <dgm:pt modelId="{55D7E7F4-63E3-4F43-8BC1-F9F64EC38573}" type="pres">
      <dgm:prSet presAssocID="{7FF9ECB2-1CBE-42A6-AD96-BA48666D6A63}" presName="Name342" presStyleLbl="parChTrans1D3" presStyleIdx="5" presStyleCnt="7"/>
      <dgm:spPr/>
      <dgm:t>
        <a:bodyPr/>
        <a:lstStyle/>
        <a:p>
          <a:endParaRPr lang="es-EC"/>
        </a:p>
      </dgm:t>
    </dgm:pt>
    <dgm:pt modelId="{AD3ADB02-DA94-496E-9060-58E85AF494B7}" type="pres">
      <dgm:prSet presAssocID="{300B5F8D-1B69-4027-B1EC-A054A086EEA1}" presName="text4" presStyleLbl="node1" presStyleIdx="10" presStyleCnt="12">
        <dgm:presLayoutVars>
          <dgm:bulletEnabled val="1"/>
        </dgm:presLayoutVars>
      </dgm:prSet>
      <dgm:spPr/>
      <dgm:t>
        <a:bodyPr/>
        <a:lstStyle/>
        <a:p>
          <a:endParaRPr lang="es-EC"/>
        </a:p>
      </dgm:t>
    </dgm:pt>
    <dgm:pt modelId="{94793B1D-F2FE-41DD-8F32-C65261358DCF}" type="pres">
      <dgm:prSet presAssocID="{BE3D2161-BD91-4D4D-B982-1CF6FA9F5B29}" presName="Name342" presStyleLbl="parChTrans1D3" presStyleIdx="6" presStyleCnt="7"/>
      <dgm:spPr/>
      <dgm:t>
        <a:bodyPr/>
        <a:lstStyle/>
        <a:p>
          <a:endParaRPr lang="es-EC"/>
        </a:p>
      </dgm:t>
    </dgm:pt>
    <dgm:pt modelId="{96007719-7545-475F-B85F-75B0B612C3A5}" type="pres">
      <dgm:prSet presAssocID="{3BAF0749-0A37-411B-8A52-0A3D9878E512}" presName="text4" presStyleLbl="node1" presStyleIdx="11" presStyleCnt="12">
        <dgm:presLayoutVars>
          <dgm:bulletEnabled val="1"/>
        </dgm:presLayoutVars>
      </dgm:prSet>
      <dgm:spPr/>
      <dgm:t>
        <a:bodyPr/>
        <a:lstStyle/>
        <a:p>
          <a:endParaRPr lang="es-EC"/>
        </a:p>
      </dgm:t>
    </dgm:pt>
    <dgm:pt modelId="{FEE152B9-DC93-4F79-A606-CCDDA1B4111C}" type="pres">
      <dgm:prSet presAssocID="{70CFEF86-4E84-489D-9BCB-3CAB249FBAF7}" presName="Name345" presStyleLbl="parChTrans1D2" presStyleIdx="3" presStyleCnt="4"/>
      <dgm:spPr/>
      <dgm:t>
        <a:bodyPr/>
        <a:lstStyle/>
        <a:p>
          <a:endParaRPr lang="es-EC"/>
        </a:p>
      </dgm:t>
    </dgm:pt>
  </dgm:ptLst>
  <dgm:cxnLst>
    <dgm:cxn modelId="{92FDC270-4697-47A7-BD01-8E83ECC27C73}" type="presOf" srcId="{530C89CF-5920-4528-B4FC-3DCA8935C3CC}" destId="{AA0073C6-F03A-4252-B345-6A79770C54E3}" srcOrd="0" destOrd="0" presId="urn:microsoft.com/office/officeart/2008/layout/RadialCluster"/>
    <dgm:cxn modelId="{603FA42E-659E-4651-8C84-E05E7BC7B25F}" type="presOf" srcId="{F7D1F69C-E8F2-4BCC-8C78-96772FB7BF8A}" destId="{97A00A73-C839-4024-A5D2-14ACBC7728D6}" srcOrd="0" destOrd="0" presId="urn:microsoft.com/office/officeart/2008/layout/RadialCluster"/>
    <dgm:cxn modelId="{DF202A99-AC0B-4F02-8C84-43E68A18172A}" type="presOf" srcId="{300B5F8D-1B69-4027-B1EC-A054A086EEA1}" destId="{AD3ADB02-DA94-496E-9060-58E85AF494B7}" srcOrd="0" destOrd="0" presId="urn:microsoft.com/office/officeart/2008/layout/RadialCluster"/>
    <dgm:cxn modelId="{3F07FDDF-1F6D-4EB2-B469-1CB21F227D61}" type="presOf" srcId="{3DF9EAA1-2230-44CE-B6FE-C2B426AC65CB}" destId="{96A5B9AD-26F5-41DF-B34F-FB98340CB87E}" srcOrd="0" destOrd="0" presId="urn:microsoft.com/office/officeart/2008/layout/RadialCluster"/>
    <dgm:cxn modelId="{BC64DF5B-6EB0-4062-86DF-A556BC8D3339}" srcId="{E1AB79EB-966E-4A84-9ED8-1E1B2F077BD1}" destId="{3DF9EAA1-2230-44CE-B6FE-C2B426AC65CB}" srcOrd="0" destOrd="0" parTransId="{45F84869-61C0-4FB6-8548-3F7C234A7AE9}" sibTransId="{1DF22493-B137-4737-8259-AF453ED9F5FE}"/>
    <dgm:cxn modelId="{9A62D2D8-341C-4368-8A8B-D96ED24C03D1}" type="presOf" srcId="{172C96F0-B127-4618-8724-153F7C96242C}" destId="{ECD663C8-80F2-4783-85E2-F47A729882F8}" srcOrd="0" destOrd="0" presId="urn:microsoft.com/office/officeart/2008/layout/RadialCluster"/>
    <dgm:cxn modelId="{C1F9D091-2D4E-4C10-B7C1-2249D974E7A0}" srcId="{172C96F0-B127-4618-8724-153F7C96242C}" destId="{300B5F8D-1B69-4027-B1EC-A054A086EEA1}" srcOrd="1" destOrd="0" parTransId="{7FF9ECB2-1CBE-42A6-AD96-BA48666D6A63}" sibTransId="{2CF500BE-5B40-4566-B8B5-60D0F3A6DAE1}"/>
    <dgm:cxn modelId="{64FE777B-8168-4BDB-A054-1BB865EEE389}" type="presOf" srcId="{3BAF0749-0A37-411B-8A52-0A3D9878E512}" destId="{96007719-7545-475F-B85F-75B0B612C3A5}" srcOrd="0" destOrd="0" presId="urn:microsoft.com/office/officeart/2008/layout/RadialCluster"/>
    <dgm:cxn modelId="{82C0D399-2B3E-4555-B224-E3E47C1F5429}" type="presOf" srcId="{7BC63A09-73AC-4A02-AD40-91D76BE43590}" destId="{B1947553-4A64-4189-AB22-ABC2DBAF3C07}" srcOrd="0" destOrd="0" presId="urn:microsoft.com/office/officeart/2008/layout/RadialCluster"/>
    <dgm:cxn modelId="{1EFC8A6E-1EF1-4C39-A028-518ACAD004C4}" type="presOf" srcId="{176A59B1-5D2A-4ABE-AB10-E93DF984007A}" destId="{1C202D3E-BDAC-41FF-B21D-AF203FFB8D65}" srcOrd="0" destOrd="0" presId="urn:microsoft.com/office/officeart/2008/layout/RadialCluster"/>
    <dgm:cxn modelId="{952D32AC-F1E5-43CD-9A0B-57D7009F1BDB}" type="presOf" srcId="{C4E4C09C-EF25-4A91-8990-B414FA0A074B}" destId="{C700BDDC-0836-49C0-AF5C-F17E8C4169FA}" srcOrd="0" destOrd="0" presId="urn:microsoft.com/office/officeart/2008/layout/RadialCluster"/>
    <dgm:cxn modelId="{39F5DF1B-C185-486A-8CC3-7751E1191BEB}" type="presOf" srcId="{F67F007C-D69C-4828-857A-C7BCB9E20153}" destId="{034145B1-3F44-4DCF-8201-1E469E90EF58}" srcOrd="0" destOrd="0" presId="urn:microsoft.com/office/officeart/2008/layout/RadialCluster"/>
    <dgm:cxn modelId="{A35900B1-3EEE-4492-BF2E-2F31E70838C8}" type="presOf" srcId="{48DAA6D6-6122-4468-9F44-C9CF9FC10609}" destId="{BDC9621F-0262-4E89-8DA5-914517805AA2}" srcOrd="0" destOrd="0" presId="urn:microsoft.com/office/officeart/2008/layout/RadialCluster"/>
    <dgm:cxn modelId="{4BF4BAE6-24FD-4F4D-8700-DE7AFF136AF9}" type="presOf" srcId="{6D25A63E-5812-41A5-8833-1A944EC9C196}" destId="{8B653906-6B8F-4B3B-AB51-6B219DDB94B1}" srcOrd="0" destOrd="0" presId="urn:microsoft.com/office/officeart/2008/layout/RadialCluster"/>
    <dgm:cxn modelId="{5B086AB9-D28D-4D7E-BF77-82AB5CD983E1}" srcId="{E86ED535-03DF-4CBC-8D84-F4412C0190A7}" destId="{E1AB79EB-966E-4A84-9ED8-1E1B2F077BD1}" srcOrd="0" destOrd="0" parTransId="{7BC63A09-73AC-4A02-AD40-91D76BE43590}" sibTransId="{B2F7E576-31D9-412E-9B97-75B9E9AA6F9B}"/>
    <dgm:cxn modelId="{B3097475-4395-474E-8297-12ECEAAA1C21}" srcId="{48DAA6D6-6122-4468-9F44-C9CF9FC10609}" destId="{F67F007C-D69C-4828-857A-C7BCB9E20153}" srcOrd="1" destOrd="0" parTransId="{F6FC9EBF-8EFD-4136-A1F5-129858295A52}" sibTransId="{114A8DAE-5BDE-4317-A9CE-E20A7BA2498D}"/>
    <dgm:cxn modelId="{AFC61713-A678-4BD1-A45A-5310545D64A0}" srcId="{48DAA6D6-6122-4468-9F44-C9CF9FC10609}" destId="{946E4E16-49BC-4ED3-9598-13F1A3043CBA}" srcOrd="0" destOrd="0" parTransId="{6D25A63E-5812-41A5-8833-1A944EC9C196}" sibTransId="{D3021FF6-F3A8-4B2B-9B95-99D8EADA855E}"/>
    <dgm:cxn modelId="{86EF6B53-952C-4E91-BBFC-A564622F2FB9}" srcId="{172C96F0-B127-4618-8724-153F7C96242C}" destId="{F7D1F69C-E8F2-4BCC-8C78-96772FB7BF8A}" srcOrd="0" destOrd="0" parTransId="{452594BD-402E-4B1C-9C6A-0521C06200C3}" sibTransId="{75958664-3742-429B-97B9-89B54DEBA3C0}"/>
    <dgm:cxn modelId="{EEA170B4-2A12-4B92-9F5D-B03D0E506043}" type="presOf" srcId="{E1AB79EB-966E-4A84-9ED8-1E1B2F077BD1}" destId="{D0A60BF5-581B-42AC-91DA-0E29C34F12E2}" srcOrd="0" destOrd="0" presId="urn:microsoft.com/office/officeart/2008/layout/RadialCluster"/>
    <dgm:cxn modelId="{1A5697E9-E8FB-4489-B468-9F6F95C6AADB}" srcId="{172C96F0-B127-4618-8724-153F7C96242C}" destId="{3BAF0749-0A37-411B-8A52-0A3D9878E512}" srcOrd="2" destOrd="0" parTransId="{BE3D2161-BD91-4D4D-B982-1CF6FA9F5B29}" sibTransId="{D5A54219-3CC3-4855-A291-2539721964A3}"/>
    <dgm:cxn modelId="{0831A8A2-31E1-4697-9334-8ACFEA477D12}" srcId="{E86ED535-03DF-4CBC-8D84-F4412C0190A7}" destId="{48DAA6D6-6122-4468-9F44-C9CF9FC10609}" srcOrd="1" destOrd="0" parTransId="{C4E4C09C-EF25-4A91-8990-B414FA0A074B}" sibTransId="{13848CBD-26A6-4AAB-BBDA-99F46478F280}"/>
    <dgm:cxn modelId="{65169428-8F67-46E5-8081-73A754FDCD3B}" type="presOf" srcId="{452594BD-402E-4B1C-9C6A-0521C06200C3}" destId="{B742932E-CAE8-48A8-9DF4-6131CBC47C53}" srcOrd="0" destOrd="0" presId="urn:microsoft.com/office/officeart/2008/layout/RadialCluster"/>
    <dgm:cxn modelId="{B8E60E98-D4AE-416B-910D-091887C0C4E7}" type="presOf" srcId="{F6FC9EBF-8EFD-4136-A1F5-129858295A52}" destId="{4A4228DA-D9BC-4DBC-B652-F00F451DF63B}" srcOrd="0" destOrd="0" presId="urn:microsoft.com/office/officeart/2008/layout/RadialCluster"/>
    <dgm:cxn modelId="{04F2BD33-A4CD-40CF-9CC6-F720B8E2005C}" srcId="{69895838-1AF4-4F85-90E1-D42AB2611BCB}" destId="{E86ED535-03DF-4CBC-8D84-F4412C0190A7}" srcOrd="0" destOrd="0" parTransId="{8E991BBD-00C4-43F6-B3D0-0C4F1BDF8D7D}" sibTransId="{0EC46527-3C82-4DAC-BA75-588E9AF089A1}"/>
    <dgm:cxn modelId="{BE540BA1-800F-4AE2-B41F-BB3151E0C4A6}" srcId="{530C89CF-5920-4528-B4FC-3DCA8935C3CC}" destId="{E1CECF16-4AF0-4FE5-8638-AE14E39CF49D}" srcOrd="0" destOrd="0" parTransId="{7DC770D7-28D8-4910-BE78-4A9CD6BCBB78}" sibTransId="{3E8C90F2-2324-421D-814B-BCBC7C322CBF}"/>
    <dgm:cxn modelId="{6EFD4446-AB79-4EC3-9327-06FE367DAE09}" srcId="{E86ED535-03DF-4CBC-8D84-F4412C0190A7}" destId="{530C89CF-5920-4528-B4FC-3DCA8935C3CC}" srcOrd="2" destOrd="0" parTransId="{176A59B1-5D2A-4ABE-AB10-E93DF984007A}" sibTransId="{A8CF2AFC-9A09-433D-BE03-5D6182449D9E}"/>
    <dgm:cxn modelId="{303B89DA-F5EC-4E75-9F4A-6C51EFF06620}" type="presOf" srcId="{E86ED535-03DF-4CBC-8D84-F4412C0190A7}" destId="{63A5DD33-4831-49DE-A3DA-7C9264A94A41}" srcOrd="0" destOrd="0" presId="urn:microsoft.com/office/officeart/2008/layout/RadialCluster"/>
    <dgm:cxn modelId="{143968D7-DF84-41F7-A546-94E8A536FFCB}" type="presOf" srcId="{7DC770D7-28D8-4910-BE78-4A9CD6BCBB78}" destId="{21CE9E37-1CA7-45E8-8CD7-2CEE631CF43B}" srcOrd="0" destOrd="0" presId="urn:microsoft.com/office/officeart/2008/layout/RadialCluster"/>
    <dgm:cxn modelId="{F8DD796F-4BA2-43C1-8FEB-0EC071CB432A}" type="presOf" srcId="{45F84869-61C0-4FB6-8548-3F7C234A7AE9}" destId="{629F8909-0E3A-4EA0-AF8B-D98577FA6EFA}" srcOrd="0" destOrd="0" presId="urn:microsoft.com/office/officeart/2008/layout/RadialCluster"/>
    <dgm:cxn modelId="{3FA2DD75-AAC4-42AF-8D80-6171EE220E71}" type="presOf" srcId="{946E4E16-49BC-4ED3-9598-13F1A3043CBA}" destId="{0628D21C-3D56-4A78-B9EE-545129726B64}" srcOrd="0" destOrd="0" presId="urn:microsoft.com/office/officeart/2008/layout/RadialCluster"/>
    <dgm:cxn modelId="{27E0E112-9806-4405-8C27-96CB29132F8F}" type="presOf" srcId="{7FF9ECB2-1CBE-42A6-AD96-BA48666D6A63}" destId="{55D7E7F4-63E3-4F43-8BC1-F9F64EC38573}" srcOrd="0" destOrd="0" presId="urn:microsoft.com/office/officeart/2008/layout/RadialCluster"/>
    <dgm:cxn modelId="{FDF4A9F9-F8B7-4E58-8B2B-645336CC9B77}" type="presOf" srcId="{BE3D2161-BD91-4D4D-B982-1CF6FA9F5B29}" destId="{94793B1D-F2FE-41DD-8F32-C65261358DCF}" srcOrd="0" destOrd="0" presId="urn:microsoft.com/office/officeart/2008/layout/RadialCluster"/>
    <dgm:cxn modelId="{E7B53DFF-F1B5-4E66-9FAA-09F25CF46495}" type="presOf" srcId="{E1CECF16-4AF0-4FE5-8638-AE14E39CF49D}" destId="{620B8C75-478E-469C-AB90-B2BEC06444A9}" srcOrd="0" destOrd="0" presId="urn:microsoft.com/office/officeart/2008/layout/RadialCluster"/>
    <dgm:cxn modelId="{0218BC1C-0ACB-45F1-8A22-FB2ECA71A260}" srcId="{E86ED535-03DF-4CBC-8D84-F4412C0190A7}" destId="{172C96F0-B127-4618-8724-153F7C96242C}" srcOrd="3" destOrd="0" parTransId="{70CFEF86-4E84-489D-9BCB-3CAB249FBAF7}" sibTransId="{924D6565-45FD-42FE-9748-BF270CD72334}"/>
    <dgm:cxn modelId="{47CD463D-9F0A-470B-9BDF-DB45EC846ACB}" type="presOf" srcId="{69895838-1AF4-4F85-90E1-D42AB2611BCB}" destId="{43852CA0-76F4-4202-8B35-0AB64C0A4900}" srcOrd="0" destOrd="0" presId="urn:microsoft.com/office/officeart/2008/layout/RadialCluster"/>
    <dgm:cxn modelId="{DB5CDE79-295B-4C6D-B033-868DCA50BA41}" type="presOf" srcId="{70CFEF86-4E84-489D-9BCB-3CAB249FBAF7}" destId="{FEE152B9-DC93-4F79-A606-CCDDA1B4111C}" srcOrd="0" destOrd="0" presId="urn:microsoft.com/office/officeart/2008/layout/RadialCluster"/>
    <dgm:cxn modelId="{05746577-A41E-4883-8AA4-1E9FE6992BBC}" type="presParOf" srcId="{43852CA0-76F4-4202-8B35-0AB64C0A4900}" destId="{63A5DD33-4831-49DE-A3DA-7C9264A94A41}" srcOrd="0" destOrd="0" presId="urn:microsoft.com/office/officeart/2008/layout/RadialCluster"/>
    <dgm:cxn modelId="{0DE95C24-9FCA-41C0-AC24-8C4FD41A9E50}" type="presParOf" srcId="{43852CA0-76F4-4202-8B35-0AB64C0A4900}" destId="{603D4225-175F-413D-B6EB-0FBD9D25E87A}" srcOrd="1" destOrd="0" presId="urn:microsoft.com/office/officeart/2008/layout/RadialCluster"/>
    <dgm:cxn modelId="{CBF82E26-DE52-479F-B395-E77FDC4BF191}" type="presParOf" srcId="{603D4225-175F-413D-B6EB-0FBD9D25E87A}" destId="{D0A60BF5-581B-42AC-91DA-0E29C34F12E2}" srcOrd="0" destOrd="0" presId="urn:microsoft.com/office/officeart/2008/layout/RadialCluster"/>
    <dgm:cxn modelId="{1335ECF4-BA69-4913-A587-876D924041A4}" type="presParOf" srcId="{603D4225-175F-413D-B6EB-0FBD9D25E87A}" destId="{629F8909-0E3A-4EA0-AF8B-D98577FA6EFA}" srcOrd="1" destOrd="0" presId="urn:microsoft.com/office/officeart/2008/layout/RadialCluster"/>
    <dgm:cxn modelId="{CEA3B0CA-C410-45B4-A22B-78C15A5E9923}" type="presParOf" srcId="{603D4225-175F-413D-B6EB-0FBD9D25E87A}" destId="{96A5B9AD-26F5-41DF-B34F-FB98340CB87E}" srcOrd="2" destOrd="0" presId="urn:microsoft.com/office/officeart/2008/layout/RadialCluster"/>
    <dgm:cxn modelId="{19F558F1-90B1-4A68-A7A7-EEA1B1043605}" type="presParOf" srcId="{43852CA0-76F4-4202-8B35-0AB64C0A4900}" destId="{B1947553-4A64-4189-AB22-ABC2DBAF3C07}" srcOrd="2" destOrd="0" presId="urn:microsoft.com/office/officeart/2008/layout/RadialCluster"/>
    <dgm:cxn modelId="{21971843-CE1A-49D6-9630-3DA1CBE56B3C}" type="presParOf" srcId="{43852CA0-76F4-4202-8B35-0AB64C0A4900}" destId="{B2078FCF-C639-4F05-AA53-F454FFB5E306}" srcOrd="3" destOrd="0" presId="urn:microsoft.com/office/officeart/2008/layout/RadialCluster"/>
    <dgm:cxn modelId="{28F07239-3716-4B21-B73C-2ED5712D5746}" type="presParOf" srcId="{B2078FCF-C639-4F05-AA53-F454FFB5E306}" destId="{BDC9621F-0262-4E89-8DA5-914517805AA2}" srcOrd="0" destOrd="0" presId="urn:microsoft.com/office/officeart/2008/layout/RadialCluster"/>
    <dgm:cxn modelId="{753B1B51-126E-4BDB-8E1F-59E345C957E6}" type="presParOf" srcId="{B2078FCF-C639-4F05-AA53-F454FFB5E306}" destId="{8B653906-6B8F-4B3B-AB51-6B219DDB94B1}" srcOrd="1" destOrd="0" presId="urn:microsoft.com/office/officeart/2008/layout/RadialCluster"/>
    <dgm:cxn modelId="{FB4F4AA3-45C8-4486-AE73-49762AFB089A}" type="presParOf" srcId="{B2078FCF-C639-4F05-AA53-F454FFB5E306}" destId="{0628D21C-3D56-4A78-B9EE-545129726B64}" srcOrd="2" destOrd="0" presId="urn:microsoft.com/office/officeart/2008/layout/RadialCluster"/>
    <dgm:cxn modelId="{F743ADD6-1691-4C04-802E-95D1A8A1DD53}" type="presParOf" srcId="{B2078FCF-C639-4F05-AA53-F454FFB5E306}" destId="{4A4228DA-D9BC-4DBC-B652-F00F451DF63B}" srcOrd="3" destOrd="0" presId="urn:microsoft.com/office/officeart/2008/layout/RadialCluster"/>
    <dgm:cxn modelId="{A78317F3-5F70-4125-BAC7-029F7D8C1C15}" type="presParOf" srcId="{B2078FCF-C639-4F05-AA53-F454FFB5E306}" destId="{034145B1-3F44-4DCF-8201-1E469E90EF58}" srcOrd="4" destOrd="0" presId="urn:microsoft.com/office/officeart/2008/layout/RadialCluster"/>
    <dgm:cxn modelId="{500CE743-E084-4E87-8BE1-3B0EE25F5E57}" type="presParOf" srcId="{43852CA0-76F4-4202-8B35-0AB64C0A4900}" destId="{C700BDDC-0836-49C0-AF5C-F17E8C4169FA}" srcOrd="4" destOrd="0" presId="urn:microsoft.com/office/officeart/2008/layout/RadialCluster"/>
    <dgm:cxn modelId="{02751A32-8582-4465-9E6D-AA7F3F7FFC82}" type="presParOf" srcId="{43852CA0-76F4-4202-8B35-0AB64C0A4900}" destId="{0014E4C3-18DB-4E1E-94FC-572A14FC65FB}" srcOrd="5" destOrd="0" presId="urn:microsoft.com/office/officeart/2008/layout/RadialCluster"/>
    <dgm:cxn modelId="{4978E12B-E37B-417D-A638-0B5E7DD7A66D}" type="presParOf" srcId="{0014E4C3-18DB-4E1E-94FC-572A14FC65FB}" destId="{AA0073C6-F03A-4252-B345-6A79770C54E3}" srcOrd="0" destOrd="0" presId="urn:microsoft.com/office/officeart/2008/layout/RadialCluster"/>
    <dgm:cxn modelId="{720346E7-79CB-4209-BD09-F3A0A99DB0DE}" type="presParOf" srcId="{0014E4C3-18DB-4E1E-94FC-572A14FC65FB}" destId="{21CE9E37-1CA7-45E8-8CD7-2CEE631CF43B}" srcOrd="1" destOrd="0" presId="urn:microsoft.com/office/officeart/2008/layout/RadialCluster"/>
    <dgm:cxn modelId="{791A81E1-BFE4-4AAA-A3D9-43FB94D776DC}" type="presParOf" srcId="{0014E4C3-18DB-4E1E-94FC-572A14FC65FB}" destId="{620B8C75-478E-469C-AB90-B2BEC06444A9}" srcOrd="2" destOrd="0" presId="urn:microsoft.com/office/officeart/2008/layout/RadialCluster"/>
    <dgm:cxn modelId="{E56FC3D3-7DDE-40AA-B579-05F84A36DDF3}" type="presParOf" srcId="{43852CA0-76F4-4202-8B35-0AB64C0A4900}" destId="{1C202D3E-BDAC-41FF-B21D-AF203FFB8D65}" srcOrd="6" destOrd="0" presId="urn:microsoft.com/office/officeart/2008/layout/RadialCluster"/>
    <dgm:cxn modelId="{A6D3FA45-08B6-4B22-BD07-5E01AC4680A2}" type="presParOf" srcId="{43852CA0-76F4-4202-8B35-0AB64C0A4900}" destId="{C22F1379-2378-4FD2-BCC8-55715B9F5E0C}" srcOrd="7" destOrd="0" presId="urn:microsoft.com/office/officeart/2008/layout/RadialCluster"/>
    <dgm:cxn modelId="{29E0C154-96C8-45C4-AE19-24DC7BC2E989}" type="presParOf" srcId="{C22F1379-2378-4FD2-BCC8-55715B9F5E0C}" destId="{ECD663C8-80F2-4783-85E2-F47A729882F8}" srcOrd="0" destOrd="0" presId="urn:microsoft.com/office/officeart/2008/layout/RadialCluster"/>
    <dgm:cxn modelId="{9E6B031B-1A9B-49CE-9DB2-E856C156CADA}" type="presParOf" srcId="{C22F1379-2378-4FD2-BCC8-55715B9F5E0C}" destId="{B742932E-CAE8-48A8-9DF4-6131CBC47C53}" srcOrd="1" destOrd="0" presId="urn:microsoft.com/office/officeart/2008/layout/RadialCluster"/>
    <dgm:cxn modelId="{7EA7F4BB-47DF-4BA1-8082-83F80AC01C16}" type="presParOf" srcId="{C22F1379-2378-4FD2-BCC8-55715B9F5E0C}" destId="{97A00A73-C839-4024-A5D2-14ACBC7728D6}" srcOrd="2" destOrd="0" presId="urn:microsoft.com/office/officeart/2008/layout/RadialCluster"/>
    <dgm:cxn modelId="{2F706D01-9021-45F1-AD61-EC3FBDCF8D35}" type="presParOf" srcId="{C22F1379-2378-4FD2-BCC8-55715B9F5E0C}" destId="{55D7E7F4-63E3-4F43-8BC1-F9F64EC38573}" srcOrd="3" destOrd="0" presId="urn:microsoft.com/office/officeart/2008/layout/RadialCluster"/>
    <dgm:cxn modelId="{10175E07-C913-4DEA-87D0-FF8341EF1F9D}" type="presParOf" srcId="{C22F1379-2378-4FD2-BCC8-55715B9F5E0C}" destId="{AD3ADB02-DA94-496E-9060-58E85AF494B7}" srcOrd="4" destOrd="0" presId="urn:microsoft.com/office/officeart/2008/layout/RadialCluster"/>
    <dgm:cxn modelId="{86297F7A-4C15-4E01-A6C8-AB8F3687384D}" type="presParOf" srcId="{C22F1379-2378-4FD2-BCC8-55715B9F5E0C}" destId="{94793B1D-F2FE-41DD-8F32-C65261358DCF}" srcOrd="5" destOrd="0" presId="urn:microsoft.com/office/officeart/2008/layout/RadialCluster"/>
    <dgm:cxn modelId="{6FDA4DCF-4685-4D2F-BE07-B6031E5BA10F}" type="presParOf" srcId="{C22F1379-2378-4FD2-BCC8-55715B9F5E0C}" destId="{96007719-7545-475F-B85F-75B0B612C3A5}" srcOrd="6" destOrd="0" presId="urn:microsoft.com/office/officeart/2008/layout/RadialCluster"/>
    <dgm:cxn modelId="{FF0D2FAF-0C13-46B9-ABAD-C05DC170A447}" type="presParOf" srcId="{43852CA0-76F4-4202-8B35-0AB64C0A4900}" destId="{FEE152B9-DC93-4F79-A606-CCDDA1B4111C}"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960BA6-6F4C-4825-BA7D-0120400EFB93}" type="doc">
      <dgm:prSet loTypeId="urn:microsoft.com/office/officeart/2009/3/layout/StepUpProcess" loCatId="process" qsTypeId="urn:microsoft.com/office/officeart/2005/8/quickstyle/3d3" qsCatId="3D" csTypeId="urn:microsoft.com/office/officeart/2005/8/colors/colorful5" csCatId="colorful" phldr="1"/>
      <dgm:spPr/>
    </dgm:pt>
    <dgm:pt modelId="{981A0AF3-D7DC-423A-9F16-22D65B12F3C1}">
      <dgm:prSet phldrT="[Texto]"/>
      <dgm:spPr/>
      <dgm:t>
        <a:bodyPr/>
        <a:lstStyle/>
        <a:p>
          <a:r>
            <a:rPr lang="es-ES" dirty="0" smtClean="0"/>
            <a:t>INVERSIONES PARA SATISFACER LA PRODUCCION </a:t>
          </a:r>
          <a:endParaRPr lang="es-ES" dirty="0"/>
        </a:p>
      </dgm:t>
    </dgm:pt>
    <dgm:pt modelId="{24F30503-029A-480C-812C-A3ACBC740873}" type="parTrans" cxnId="{946C20A4-991F-4412-B971-68EDDE13EE61}">
      <dgm:prSet/>
      <dgm:spPr/>
      <dgm:t>
        <a:bodyPr/>
        <a:lstStyle/>
        <a:p>
          <a:endParaRPr lang="es-ES"/>
        </a:p>
      </dgm:t>
    </dgm:pt>
    <dgm:pt modelId="{3B915645-F49C-4FB6-A949-373503B76BC8}" type="sibTrans" cxnId="{946C20A4-991F-4412-B971-68EDDE13EE61}">
      <dgm:prSet/>
      <dgm:spPr/>
      <dgm:t>
        <a:bodyPr/>
        <a:lstStyle/>
        <a:p>
          <a:endParaRPr lang="es-ES"/>
        </a:p>
      </dgm:t>
    </dgm:pt>
    <dgm:pt modelId="{402FC20D-9188-4988-A6D9-19ED966EB881}">
      <dgm:prSet phldrT="[Texto]"/>
      <dgm:spPr/>
      <dgm:t>
        <a:bodyPr/>
        <a:lstStyle/>
        <a:p>
          <a:r>
            <a:rPr lang="es-ES" dirty="0" smtClean="0"/>
            <a:t>La proyección de inversiones se basa directamente en un plan de adquisición de </a:t>
          </a:r>
          <a:r>
            <a:rPr lang="es-ES" dirty="0" smtClean="0"/>
            <a:t>PP&amp;E.</a:t>
          </a:r>
          <a:endParaRPr lang="es-ES" dirty="0"/>
        </a:p>
      </dgm:t>
    </dgm:pt>
    <dgm:pt modelId="{87D8CEBD-A308-4546-BFD9-40D1EC4EE60C}" type="parTrans" cxnId="{FE6BE4F1-C43B-4816-95BB-BF02780A3FC9}">
      <dgm:prSet/>
      <dgm:spPr/>
      <dgm:t>
        <a:bodyPr/>
        <a:lstStyle/>
        <a:p>
          <a:endParaRPr lang="es-ES"/>
        </a:p>
      </dgm:t>
    </dgm:pt>
    <dgm:pt modelId="{C19DF752-44F6-4270-AAB9-D8D4C6F5A0AC}" type="sibTrans" cxnId="{FE6BE4F1-C43B-4816-95BB-BF02780A3FC9}">
      <dgm:prSet/>
      <dgm:spPr/>
      <dgm:t>
        <a:bodyPr/>
        <a:lstStyle/>
        <a:p>
          <a:endParaRPr lang="es-ES"/>
        </a:p>
      </dgm:t>
    </dgm:pt>
    <dgm:pt modelId="{3D75D512-E78E-44EC-A63C-ECB34D36E4B8}">
      <dgm:prSet phldrT="[Texto]"/>
      <dgm:spPr/>
      <dgm:t>
        <a:bodyPr/>
        <a:lstStyle/>
        <a:p>
          <a:r>
            <a:rPr lang="es-ES" dirty="0" smtClean="0"/>
            <a:t>La importancia de este análisis está en poder conocer el valor aproximado de dinero a necesitar en el </a:t>
          </a:r>
          <a:r>
            <a:rPr lang="es-ES" dirty="0" smtClean="0"/>
            <a:t>futuro.</a:t>
          </a:r>
          <a:endParaRPr lang="es-ES" dirty="0"/>
        </a:p>
      </dgm:t>
    </dgm:pt>
    <dgm:pt modelId="{6C7ECAF3-1CEF-4D0E-BE26-56602E39A712}" type="parTrans" cxnId="{1EA38C8D-53DF-4F0F-85BE-78BE5DBFEBB0}">
      <dgm:prSet/>
      <dgm:spPr/>
      <dgm:t>
        <a:bodyPr/>
        <a:lstStyle/>
        <a:p>
          <a:endParaRPr lang="es-ES"/>
        </a:p>
      </dgm:t>
    </dgm:pt>
    <dgm:pt modelId="{48458393-8A31-42EE-AD6D-E308654B873D}" type="sibTrans" cxnId="{1EA38C8D-53DF-4F0F-85BE-78BE5DBFEBB0}">
      <dgm:prSet/>
      <dgm:spPr/>
      <dgm:t>
        <a:bodyPr/>
        <a:lstStyle/>
        <a:p>
          <a:endParaRPr lang="es-ES"/>
        </a:p>
      </dgm:t>
    </dgm:pt>
    <dgm:pt modelId="{D8EBEEDC-62CE-4BC2-A9E2-96714A3E61BF}" type="pres">
      <dgm:prSet presAssocID="{A7960BA6-6F4C-4825-BA7D-0120400EFB93}" presName="rootnode" presStyleCnt="0">
        <dgm:presLayoutVars>
          <dgm:chMax/>
          <dgm:chPref/>
          <dgm:dir/>
          <dgm:animLvl val="lvl"/>
        </dgm:presLayoutVars>
      </dgm:prSet>
      <dgm:spPr/>
    </dgm:pt>
    <dgm:pt modelId="{573F38DD-7591-4DB4-9161-CBCF4BD0CD0E}" type="pres">
      <dgm:prSet presAssocID="{981A0AF3-D7DC-423A-9F16-22D65B12F3C1}" presName="composite" presStyleCnt="0"/>
      <dgm:spPr/>
    </dgm:pt>
    <dgm:pt modelId="{4AC069D6-62D9-448A-814E-750FBCE6EE2A}" type="pres">
      <dgm:prSet presAssocID="{981A0AF3-D7DC-423A-9F16-22D65B12F3C1}" presName="LShape" presStyleLbl="alignNode1" presStyleIdx="0" presStyleCnt="5"/>
      <dgm:spPr/>
    </dgm:pt>
    <dgm:pt modelId="{26794C45-18EC-4B0A-B406-04F3E49F772A}" type="pres">
      <dgm:prSet presAssocID="{981A0AF3-D7DC-423A-9F16-22D65B12F3C1}" presName="ParentText" presStyleLbl="revTx" presStyleIdx="0" presStyleCnt="3">
        <dgm:presLayoutVars>
          <dgm:chMax val="0"/>
          <dgm:chPref val="0"/>
          <dgm:bulletEnabled val="1"/>
        </dgm:presLayoutVars>
      </dgm:prSet>
      <dgm:spPr/>
      <dgm:t>
        <a:bodyPr/>
        <a:lstStyle/>
        <a:p>
          <a:endParaRPr lang="es-ES"/>
        </a:p>
      </dgm:t>
    </dgm:pt>
    <dgm:pt modelId="{DD584DF8-525B-4F70-AFBE-5C7BAF14AA14}" type="pres">
      <dgm:prSet presAssocID="{981A0AF3-D7DC-423A-9F16-22D65B12F3C1}" presName="Triangle" presStyleLbl="alignNode1" presStyleIdx="1" presStyleCnt="5"/>
      <dgm:spPr/>
    </dgm:pt>
    <dgm:pt modelId="{6B232351-8715-48D9-AD46-922EDE7F3618}" type="pres">
      <dgm:prSet presAssocID="{3B915645-F49C-4FB6-A949-373503B76BC8}" presName="sibTrans" presStyleCnt="0"/>
      <dgm:spPr/>
    </dgm:pt>
    <dgm:pt modelId="{4D8E268B-A910-4ED9-8B27-E53A08721F5D}" type="pres">
      <dgm:prSet presAssocID="{3B915645-F49C-4FB6-A949-373503B76BC8}" presName="space" presStyleCnt="0"/>
      <dgm:spPr/>
    </dgm:pt>
    <dgm:pt modelId="{12018822-914F-4547-BC11-C671F9EBDEE7}" type="pres">
      <dgm:prSet presAssocID="{402FC20D-9188-4988-A6D9-19ED966EB881}" presName="composite" presStyleCnt="0"/>
      <dgm:spPr/>
    </dgm:pt>
    <dgm:pt modelId="{8E39DDC0-63FA-4271-A94F-9FF242B10E3E}" type="pres">
      <dgm:prSet presAssocID="{402FC20D-9188-4988-A6D9-19ED966EB881}" presName="LShape" presStyleLbl="alignNode1" presStyleIdx="2" presStyleCnt="5"/>
      <dgm:spPr/>
    </dgm:pt>
    <dgm:pt modelId="{59F20401-75F4-4786-8449-B6921448FE22}" type="pres">
      <dgm:prSet presAssocID="{402FC20D-9188-4988-A6D9-19ED966EB881}" presName="ParentText" presStyleLbl="revTx" presStyleIdx="1" presStyleCnt="3">
        <dgm:presLayoutVars>
          <dgm:chMax val="0"/>
          <dgm:chPref val="0"/>
          <dgm:bulletEnabled val="1"/>
        </dgm:presLayoutVars>
      </dgm:prSet>
      <dgm:spPr/>
      <dgm:t>
        <a:bodyPr/>
        <a:lstStyle/>
        <a:p>
          <a:endParaRPr lang="es-ES"/>
        </a:p>
      </dgm:t>
    </dgm:pt>
    <dgm:pt modelId="{06EE2FE5-1D29-4E10-BD9F-61D2CA1CE697}" type="pres">
      <dgm:prSet presAssocID="{402FC20D-9188-4988-A6D9-19ED966EB881}" presName="Triangle" presStyleLbl="alignNode1" presStyleIdx="3" presStyleCnt="5"/>
      <dgm:spPr/>
    </dgm:pt>
    <dgm:pt modelId="{B9546E68-520B-4A78-95E2-59EE304F7139}" type="pres">
      <dgm:prSet presAssocID="{C19DF752-44F6-4270-AAB9-D8D4C6F5A0AC}" presName="sibTrans" presStyleCnt="0"/>
      <dgm:spPr/>
    </dgm:pt>
    <dgm:pt modelId="{C0A92B55-1FB9-4253-85D1-580D3FD42890}" type="pres">
      <dgm:prSet presAssocID="{C19DF752-44F6-4270-AAB9-D8D4C6F5A0AC}" presName="space" presStyleCnt="0"/>
      <dgm:spPr/>
    </dgm:pt>
    <dgm:pt modelId="{4C1CA5B9-6D85-48B3-B9AF-D3F3964D89E2}" type="pres">
      <dgm:prSet presAssocID="{3D75D512-E78E-44EC-A63C-ECB34D36E4B8}" presName="composite" presStyleCnt="0"/>
      <dgm:spPr/>
    </dgm:pt>
    <dgm:pt modelId="{B4B267BA-8618-48DA-BDC5-315A671B97B8}" type="pres">
      <dgm:prSet presAssocID="{3D75D512-E78E-44EC-A63C-ECB34D36E4B8}" presName="LShape" presStyleLbl="alignNode1" presStyleIdx="4" presStyleCnt="5"/>
      <dgm:spPr/>
    </dgm:pt>
    <dgm:pt modelId="{6745140A-973C-4A15-AB86-A0EFAD83753B}" type="pres">
      <dgm:prSet presAssocID="{3D75D512-E78E-44EC-A63C-ECB34D36E4B8}" presName="ParentText" presStyleLbl="revTx" presStyleIdx="2" presStyleCnt="3">
        <dgm:presLayoutVars>
          <dgm:chMax val="0"/>
          <dgm:chPref val="0"/>
          <dgm:bulletEnabled val="1"/>
        </dgm:presLayoutVars>
      </dgm:prSet>
      <dgm:spPr/>
      <dgm:t>
        <a:bodyPr/>
        <a:lstStyle/>
        <a:p>
          <a:endParaRPr lang="es-ES"/>
        </a:p>
      </dgm:t>
    </dgm:pt>
  </dgm:ptLst>
  <dgm:cxnLst>
    <dgm:cxn modelId="{946C20A4-991F-4412-B971-68EDDE13EE61}" srcId="{A7960BA6-6F4C-4825-BA7D-0120400EFB93}" destId="{981A0AF3-D7DC-423A-9F16-22D65B12F3C1}" srcOrd="0" destOrd="0" parTransId="{24F30503-029A-480C-812C-A3ACBC740873}" sibTransId="{3B915645-F49C-4FB6-A949-373503B76BC8}"/>
    <dgm:cxn modelId="{1EA38C8D-53DF-4F0F-85BE-78BE5DBFEBB0}" srcId="{A7960BA6-6F4C-4825-BA7D-0120400EFB93}" destId="{3D75D512-E78E-44EC-A63C-ECB34D36E4B8}" srcOrd="2" destOrd="0" parTransId="{6C7ECAF3-1CEF-4D0E-BE26-56602E39A712}" sibTransId="{48458393-8A31-42EE-AD6D-E308654B873D}"/>
    <dgm:cxn modelId="{CDC34B2E-8621-4234-809C-661547978D71}" type="presOf" srcId="{981A0AF3-D7DC-423A-9F16-22D65B12F3C1}" destId="{26794C45-18EC-4B0A-B406-04F3E49F772A}" srcOrd="0" destOrd="0" presId="urn:microsoft.com/office/officeart/2009/3/layout/StepUpProcess"/>
    <dgm:cxn modelId="{96A9CCA7-BAFA-405B-A5C6-F8006AED2495}" type="presOf" srcId="{3D75D512-E78E-44EC-A63C-ECB34D36E4B8}" destId="{6745140A-973C-4A15-AB86-A0EFAD83753B}" srcOrd="0" destOrd="0" presId="urn:microsoft.com/office/officeart/2009/3/layout/StepUpProcess"/>
    <dgm:cxn modelId="{330BEE8F-D878-472D-B5A9-BB1957E73DD9}" type="presOf" srcId="{A7960BA6-6F4C-4825-BA7D-0120400EFB93}" destId="{D8EBEEDC-62CE-4BC2-A9E2-96714A3E61BF}" srcOrd="0" destOrd="0" presId="urn:microsoft.com/office/officeart/2009/3/layout/StepUpProcess"/>
    <dgm:cxn modelId="{FE6BE4F1-C43B-4816-95BB-BF02780A3FC9}" srcId="{A7960BA6-6F4C-4825-BA7D-0120400EFB93}" destId="{402FC20D-9188-4988-A6D9-19ED966EB881}" srcOrd="1" destOrd="0" parTransId="{87D8CEBD-A308-4546-BFD9-40D1EC4EE60C}" sibTransId="{C19DF752-44F6-4270-AAB9-D8D4C6F5A0AC}"/>
    <dgm:cxn modelId="{25E8C2D8-47B6-42F9-96E6-E22DDFF14876}" type="presOf" srcId="{402FC20D-9188-4988-A6D9-19ED966EB881}" destId="{59F20401-75F4-4786-8449-B6921448FE22}" srcOrd="0" destOrd="0" presId="urn:microsoft.com/office/officeart/2009/3/layout/StepUpProcess"/>
    <dgm:cxn modelId="{FA62AEB3-1791-4CC3-9A7E-F85C90CAD6C7}" type="presParOf" srcId="{D8EBEEDC-62CE-4BC2-A9E2-96714A3E61BF}" destId="{573F38DD-7591-4DB4-9161-CBCF4BD0CD0E}" srcOrd="0" destOrd="0" presId="urn:microsoft.com/office/officeart/2009/3/layout/StepUpProcess"/>
    <dgm:cxn modelId="{C6EB3DA8-ED34-44D9-B968-720CBAA8FF48}" type="presParOf" srcId="{573F38DD-7591-4DB4-9161-CBCF4BD0CD0E}" destId="{4AC069D6-62D9-448A-814E-750FBCE6EE2A}" srcOrd="0" destOrd="0" presId="urn:microsoft.com/office/officeart/2009/3/layout/StepUpProcess"/>
    <dgm:cxn modelId="{D5C8DDAF-4ECC-4606-8981-4B9B2168BACD}" type="presParOf" srcId="{573F38DD-7591-4DB4-9161-CBCF4BD0CD0E}" destId="{26794C45-18EC-4B0A-B406-04F3E49F772A}" srcOrd="1" destOrd="0" presId="urn:microsoft.com/office/officeart/2009/3/layout/StepUpProcess"/>
    <dgm:cxn modelId="{F0FFA0DE-CD5B-41A8-826D-A64D63CE21D4}" type="presParOf" srcId="{573F38DD-7591-4DB4-9161-CBCF4BD0CD0E}" destId="{DD584DF8-525B-4F70-AFBE-5C7BAF14AA14}" srcOrd="2" destOrd="0" presId="urn:microsoft.com/office/officeart/2009/3/layout/StepUpProcess"/>
    <dgm:cxn modelId="{1AA546BC-E731-494A-A091-EE8734BDD8A4}" type="presParOf" srcId="{D8EBEEDC-62CE-4BC2-A9E2-96714A3E61BF}" destId="{6B232351-8715-48D9-AD46-922EDE7F3618}" srcOrd="1" destOrd="0" presId="urn:microsoft.com/office/officeart/2009/3/layout/StepUpProcess"/>
    <dgm:cxn modelId="{327D2336-F7E2-4828-8C32-97F182396EE8}" type="presParOf" srcId="{6B232351-8715-48D9-AD46-922EDE7F3618}" destId="{4D8E268B-A910-4ED9-8B27-E53A08721F5D}" srcOrd="0" destOrd="0" presId="urn:microsoft.com/office/officeart/2009/3/layout/StepUpProcess"/>
    <dgm:cxn modelId="{1EC52776-7712-42A5-9C62-5DF1BABA29AB}" type="presParOf" srcId="{D8EBEEDC-62CE-4BC2-A9E2-96714A3E61BF}" destId="{12018822-914F-4547-BC11-C671F9EBDEE7}" srcOrd="2" destOrd="0" presId="urn:microsoft.com/office/officeart/2009/3/layout/StepUpProcess"/>
    <dgm:cxn modelId="{C0F74594-53E1-437D-8D92-1D17A816B541}" type="presParOf" srcId="{12018822-914F-4547-BC11-C671F9EBDEE7}" destId="{8E39DDC0-63FA-4271-A94F-9FF242B10E3E}" srcOrd="0" destOrd="0" presId="urn:microsoft.com/office/officeart/2009/3/layout/StepUpProcess"/>
    <dgm:cxn modelId="{0C5FDAFE-B41A-47CB-A888-84D6DE1AA4DF}" type="presParOf" srcId="{12018822-914F-4547-BC11-C671F9EBDEE7}" destId="{59F20401-75F4-4786-8449-B6921448FE22}" srcOrd="1" destOrd="0" presId="urn:microsoft.com/office/officeart/2009/3/layout/StepUpProcess"/>
    <dgm:cxn modelId="{08B77A44-AC8F-491A-91CE-DF333D3ABEF1}" type="presParOf" srcId="{12018822-914F-4547-BC11-C671F9EBDEE7}" destId="{06EE2FE5-1D29-4E10-BD9F-61D2CA1CE697}" srcOrd="2" destOrd="0" presId="urn:microsoft.com/office/officeart/2009/3/layout/StepUpProcess"/>
    <dgm:cxn modelId="{0A4B412E-4887-4B2C-82E1-C8B24E9C7683}" type="presParOf" srcId="{D8EBEEDC-62CE-4BC2-A9E2-96714A3E61BF}" destId="{B9546E68-520B-4A78-95E2-59EE304F7139}" srcOrd="3" destOrd="0" presId="urn:microsoft.com/office/officeart/2009/3/layout/StepUpProcess"/>
    <dgm:cxn modelId="{F707621E-C923-46D2-A2A2-9853B2B6C313}" type="presParOf" srcId="{B9546E68-520B-4A78-95E2-59EE304F7139}" destId="{C0A92B55-1FB9-4253-85D1-580D3FD42890}" srcOrd="0" destOrd="0" presId="urn:microsoft.com/office/officeart/2009/3/layout/StepUpProcess"/>
    <dgm:cxn modelId="{FFF4031B-2FD9-4552-88AB-3B6013A02EAD}" type="presParOf" srcId="{D8EBEEDC-62CE-4BC2-A9E2-96714A3E61BF}" destId="{4C1CA5B9-6D85-48B3-B9AF-D3F3964D89E2}" srcOrd="4" destOrd="0" presId="urn:microsoft.com/office/officeart/2009/3/layout/StepUpProcess"/>
    <dgm:cxn modelId="{F6A6206D-3C71-4DDD-9BB5-414242FC3763}" type="presParOf" srcId="{4C1CA5B9-6D85-48B3-B9AF-D3F3964D89E2}" destId="{B4B267BA-8618-48DA-BDC5-315A671B97B8}" srcOrd="0" destOrd="0" presId="urn:microsoft.com/office/officeart/2009/3/layout/StepUpProcess"/>
    <dgm:cxn modelId="{8E307ED2-164F-4C06-B552-2A988688408A}" type="presParOf" srcId="{4C1CA5B9-6D85-48B3-B9AF-D3F3964D89E2}" destId="{6745140A-973C-4A15-AB86-A0EFAD83753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1A1B5D-06A2-41A7-BCC3-9C37B695E9FB}"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ES"/>
        </a:p>
      </dgm:t>
    </dgm:pt>
    <dgm:pt modelId="{E14C2565-4627-484D-A5A1-96FC78BB07C2}">
      <dgm:prSet phldrT="[Texto]"/>
      <dgm:spPr/>
      <dgm:t>
        <a:bodyPr/>
        <a:lstStyle/>
        <a:p>
          <a:r>
            <a:rPr lang="es-ES" dirty="0" smtClean="0"/>
            <a:t>INCREMENTOS DEL CAPITAL DE TRABAJO </a:t>
          </a:r>
          <a:endParaRPr lang="es-ES" dirty="0"/>
        </a:p>
      </dgm:t>
    </dgm:pt>
    <dgm:pt modelId="{9083F52B-C3EB-481B-A0D4-9A51C5291830}" type="parTrans" cxnId="{544E2EF2-BAF4-4BE7-B6A8-51A8F87838E4}">
      <dgm:prSet/>
      <dgm:spPr/>
      <dgm:t>
        <a:bodyPr/>
        <a:lstStyle/>
        <a:p>
          <a:endParaRPr lang="es-ES"/>
        </a:p>
      </dgm:t>
    </dgm:pt>
    <dgm:pt modelId="{E8970E16-ED09-4883-891C-C43F3BC3E77F}" type="sibTrans" cxnId="{544E2EF2-BAF4-4BE7-B6A8-51A8F87838E4}">
      <dgm:prSet/>
      <dgm:spPr/>
      <dgm:t>
        <a:bodyPr/>
        <a:lstStyle/>
        <a:p>
          <a:endParaRPr lang="es-ES"/>
        </a:p>
      </dgm:t>
    </dgm:pt>
    <dgm:pt modelId="{566034F8-F3CF-433D-87A0-38A534358D8C}">
      <dgm:prSet phldrT="[Texto]"/>
      <dgm:spPr/>
      <dgm:t>
        <a:bodyPr/>
        <a:lstStyle/>
        <a:p>
          <a:r>
            <a:rPr lang="es-ES" dirty="0" smtClean="0"/>
            <a:t>Para poder estimar el capital de trabajo existen varios métodos entre los cuales están considerados: el método contable, método de ciclo de conversión del efectivo y método basado en el porcentaje de cambio en las ventas. Todos los métodos tienen en  común que parten de las proyecciones sobre las cuentas de los estados financieros.</a:t>
          </a:r>
          <a:endParaRPr lang="es-ES" dirty="0"/>
        </a:p>
      </dgm:t>
    </dgm:pt>
    <dgm:pt modelId="{0EC270C8-1661-4648-B0E1-C69E01DE7109}" type="parTrans" cxnId="{B6343E80-88F0-4833-AD6C-3F6C5E4576B9}">
      <dgm:prSet/>
      <dgm:spPr/>
      <dgm:t>
        <a:bodyPr/>
        <a:lstStyle/>
        <a:p>
          <a:endParaRPr lang="es-ES"/>
        </a:p>
      </dgm:t>
    </dgm:pt>
    <dgm:pt modelId="{942DA340-DA5E-4A6F-AEC8-69A70BB75117}" type="sibTrans" cxnId="{B6343E80-88F0-4833-AD6C-3F6C5E4576B9}">
      <dgm:prSet/>
      <dgm:spPr/>
      <dgm:t>
        <a:bodyPr/>
        <a:lstStyle/>
        <a:p>
          <a:endParaRPr lang="es-ES"/>
        </a:p>
      </dgm:t>
    </dgm:pt>
    <dgm:pt modelId="{85CF4A4B-BDB1-4304-BB81-CDDAB0CFE94F}">
      <dgm:prSet phldrT="[Texto]"/>
      <dgm:spPr/>
      <dgm:t>
        <a:bodyPr/>
        <a:lstStyle/>
        <a:p>
          <a:r>
            <a:rPr lang="es-ES" dirty="0" smtClean="0"/>
            <a:t>CICLOS DE CUENTA</a:t>
          </a:r>
          <a:endParaRPr lang="es-ES" dirty="0"/>
        </a:p>
      </dgm:t>
    </dgm:pt>
    <dgm:pt modelId="{338C00F7-4A41-4050-81C8-CBDFF8FA4FA1}" type="parTrans" cxnId="{CC133CD2-D03D-4975-A707-8A2DCDA0225E}">
      <dgm:prSet/>
      <dgm:spPr/>
      <dgm:t>
        <a:bodyPr/>
        <a:lstStyle/>
        <a:p>
          <a:endParaRPr lang="es-ES"/>
        </a:p>
      </dgm:t>
    </dgm:pt>
    <dgm:pt modelId="{6BBB9C3B-3A1B-47E7-B451-327D1F3417AB}" type="sibTrans" cxnId="{CC133CD2-D03D-4975-A707-8A2DCDA0225E}">
      <dgm:prSet/>
      <dgm:spPr/>
      <dgm:t>
        <a:bodyPr/>
        <a:lstStyle/>
        <a:p>
          <a:endParaRPr lang="es-ES"/>
        </a:p>
      </dgm:t>
    </dgm:pt>
    <dgm:pt modelId="{101493AB-BBED-4E06-80B3-2BEDEE32F1F2}">
      <dgm:prSet phldrT="[Texto]" custT="1"/>
      <dgm:spPr/>
      <dgm:t>
        <a:bodyPr/>
        <a:lstStyle/>
        <a:p>
          <a:r>
            <a:rPr lang="es-ES" sz="1200" dirty="0" smtClean="0"/>
            <a:t>Como primer paso para poder calcular el capital de trabajo es necesario saber cuáles son los ciclos manejados en cada una de las cuentas que intervienen en el cálculo</a:t>
          </a:r>
          <a:endParaRPr lang="es-ES" sz="1200" dirty="0"/>
        </a:p>
      </dgm:t>
    </dgm:pt>
    <dgm:pt modelId="{6DB9C863-F55E-40CC-BAF0-ED6A4CE46BAC}" type="parTrans" cxnId="{2AD56D4C-0D8B-45AE-8B2D-FD30F01BB9D1}">
      <dgm:prSet/>
      <dgm:spPr/>
      <dgm:t>
        <a:bodyPr/>
        <a:lstStyle/>
        <a:p>
          <a:endParaRPr lang="es-ES"/>
        </a:p>
      </dgm:t>
    </dgm:pt>
    <dgm:pt modelId="{3CDCF87C-C6D2-4FF3-A0DD-3CD9F0036A3B}" type="sibTrans" cxnId="{2AD56D4C-0D8B-45AE-8B2D-FD30F01BB9D1}">
      <dgm:prSet/>
      <dgm:spPr/>
      <dgm:t>
        <a:bodyPr/>
        <a:lstStyle/>
        <a:p>
          <a:endParaRPr lang="es-ES"/>
        </a:p>
      </dgm:t>
    </dgm:pt>
    <dgm:pt modelId="{74CC50C6-125D-443C-85B6-A95F9E98490B}">
      <dgm:prSet phldrT="[Texto]"/>
      <dgm:spPr/>
      <dgm:t>
        <a:bodyPr/>
        <a:lstStyle/>
        <a:p>
          <a:r>
            <a:rPr lang="es-ES" dirty="0" smtClean="0"/>
            <a:t>CALCULO DE CAPITAL DE TRABAJO </a:t>
          </a:r>
          <a:endParaRPr lang="es-ES" dirty="0"/>
        </a:p>
      </dgm:t>
    </dgm:pt>
    <dgm:pt modelId="{D852EA12-FC3B-47D3-BB02-F54DC97DACC0}" type="parTrans" cxnId="{9988776D-3F07-458E-B4C7-F3B6379ACCA6}">
      <dgm:prSet/>
      <dgm:spPr/>
      <dgm:t>
        <a:bodyPr/>
        <a:lstStyle/>
        <a:p>
          <a:endParaRPr lang="es-ES"/>
        </a:p>
      </dgm:t>
    </dgm:pt>
    <dgm:pt modelId="{708D6074-DAC9-408C-AF34-993B11DCAD29}" type="sibTrans" cxnId="{9988776D-3F07-458E-B4C7-F3B6379ACCA6}">
      <dgm:prSet/>
      <dgm:spPr/>
      <dgm:t>
        <a:bodyPr/>
        <a:lstStyle/>
        <a:p>
          <a:endParaRPr lang="es-ES"/>
        </a:p>
      </dgm:t>
    </dgm:pt>
    <dgm:pt modelId="{3EBC7C07-8FC5-4EDD-9990-819320FF75FE}">
      <dgm:prSet phldrT="[Texto]"/>
      <dgm:spPr/>
      <dgm:t>
        <a:bodyPr/>
        <a:lstStyle/>
        <a:p>
          <a:r>
            <a:rPr lang="es-ES" dirty="0" smtClean="0"/>
            <a:t>Una vez presentados los datos necesarios se procedió a calcular los valores mínimos necesarios en cada cuenta, de tal manera se puede calcular el capital de trabajo para poder operar cada año.</a:t>
          </a:r>
          <a:endParaRPr lang="es-ES" dirty="0"/>
        </a:p>
      </dgm:t>
    </dgm:pt>
    <dgm:pt modelId="{1D5948ED-A311-4CDE-8C89-1769296ECAB6}" type="parTrans" cxnId="{35DB7CC3-DB64-4054-A93F-2DC86E9AAA89}">
      <dgm:prSet/>
      <dgm:spPr/>
      <dgm:t>
        <a:bodyPr/>
        <a:lstStyle/>
        <a:p>
          <a:endParaRPr lang="es-ES"/>
        </a:p>
      </dgm:t>
    </dgm:pt>
    <dgm:pt modelId="{F9718D48-44D4-46D5-8692-CD3F70387C3C}" type="sibTrans" cxnId="{35DB7CC3-DB64-4054-A93F-2DC86E9AAA89}">
      <dgm:prSet/>
      <dgm:spPr/>
      <dgm:t>
        <a:bodyPr/>
        <a:lstStyle/>
        <a:p>
          <a:endParaRPr lang="es-ES"/>
        </a:p>
      </dgm:t>
    </dgm:pt>
    <dgm:pt modelId="{828EF64D-CB30-41E8-A07E-ADA8801DB6AA}" type="pres">
      <dgm:prSet presAssocID="{8C1A1B5D-06A2-41A7-BCC3-9C37B695E9FB}" presName="rootnode" presStyleCnt="0">
        <dgm:presLayoutVars>
          <dgm:chMax/>
          <dgm:chPref/>
          <dgm:dir/>
          <dgm:animLvl val="lvl"/>
        </dgm:presLayoutVars>
      </dgm:prSet>
      <dgm:spPr/>
      <dgm:t>
        <a:bodyPr/>
        <a:lstStyle/>
        <a:p>
          <a:endParaRPr lang="es-ES"/>
        </a:p>
      </dgm:t>
    </dgm:pt>
    <dgm:pt modelId="{EDD3FD36-0310-4C5F-9D79-31AC05B47E1C}" type="pres">
      <dgm:prSet presAssocID="{E14C2565-4627-484D-A5A1-96FC78BB07C2}" presName="composite" presStyleCnt="0"/>
      <dgm:spPr/>
    </dgm:pt>
    <dgm:pt modelId="{676E3554-CBB0-4650-8559-E64846607CCB}" type="pres">
      <dgm:prSet presAssocID="{E14C2565-4627-484D-A5A1-96FC78BB07C2}" presName="bentUpArrow1" presStyleLbl="alignImgPlace1" presStyleIdx="0" presStyleCnt="2"/>
      <dgm:spPr/>
    </dgm:pt>
    <dgm:pt modelId="{4667A38B-7E0A-4EA5-8C9E-3BD1BF25346D}" type="pres">
      <dgm:prSet presAssocID="{E14C2565-4627-484D-A5A1-96FC78BB07C2}" presName="ParentText" presStyleLbl="node1" presStyleIdx="0" presStyleCnt="3">
        <dgm:presLayoutVars>
          <dgm:chMax val="1"/>
          <dgm:chPref val="1"/>
          <dgm:bulletEnabled val="1"/>
        </dgm:presLayoutVars>
      </dgm:prSet>
      <dgm:spPr/>
      <dgm:t>
        <a:bodyPr/>
        <a:lstStyle/>
        <a:p>
          <a:endParaRPr lang="es-ES"/>
        </a:p>
      </dgm:t>
    </dgm:pt>
    <dgm:pt modelId="{23D67881-CD36-4F79-8103-D49E9A87C405}" type="pres">
      <dgm:prSet presAssocID="{E14C2565-4627-484D-A5A1-96FC78BB07C2}" presName="ChildText" presStyleLbl="revTx" presStyleIdx="0" presStyleCnt="3" custScaleX="300996" custLinFactX="4787" custLinFactNeighborX="100000" custLinFactNeighborY="-362">
        <dgm:presLayoutVars>
          <dgm:chMax val="0"/>
          <dgm:chPref val="0"/>
          <dgm:bulletEnabled val="1"/>
        </dgm:presLayoutVars>
      </dgm:prSet>
      <dgm:spPr/>
      <dgm:t>
        <a:bodyPr/>
        <a:lstStyle/>
        <a:p>
          <a:endParaRPr lang="es-ES"/>
        </a:p>
      </dgm:t>
    </dgm:pt>
    <dgm:pt modelId="{CD8455B1-F8CE-4445-A132-8FB10AAE2C9D}" type="pres">
      <dgm:prSet presAssocID="{E8970E16-ED09-4883-891C-C43F3BC3E77F}" presName="sibTrans" presStyleCnt="0"/>
      <dgm:spPr/>
    </dgm:pt>
    <dgm:pt modelId="{A795163F-F4A1-498E-B7AA-28665C85858F}" type="pres">
      <dgm:prSet presAssocID="{85CF4A4B-BDB1-4304-BB81-CDDAB0CFE94F}" presName="composite" presStyleCnt="0"/>
      <dgm:spPr/>
    </dgm:pt>
    <dgm:pt modelId="{9587749E-2FEE-4D9D-A04A-862EE20BD697}" type="pres">
      <dgm:prSet presAssocID="{85CF4A4B-BDB1-4304-BB81-CDDAB0CFE94F}" presName="bentUpArrow1" presStyleLbl="alignImgPlace1" presStyleIdx="1" presStyleCnt="2" custLinFactNeighborX="-93126" custLinFactNeighborY="13726"/>
      <dgm:spPr/>
    </dgm:pt>
    <dgm:pt modelId="{CD302890-84B9-4754-B95A-A3F49C0A412A}" type="pres">
      <dgm:prSet presAssocID="{85CF4A4B-BDB1-4304-BB81-CDDAB0CFE94F}" presName="ParentText" presStyleLbl="node1" presStyleIdx="1" presStyleCnt="3" custLinFactNeighborX="-58332" custLinFactNeighborY="8219">
        <dgm:presLayoutVars>
          <dgm:chMax val="1"/>
          <dgm:chPref val="1"/>
          <dgm:bulletEnabled val="1"/>
        </dgm:presLayoutVars>
      </dgm:prSet>
      <dgm:spPr/>
      <dgm:t>
        <a:bodyPr/>
        <a:lstStyle/>
        <a:p>
          <a:endParaRPr lang="es-ES"/>
        </a:p>
      </dgm:t>
    </dgm:pt>
    <dgm:pt modelId="{603D12F4-7A8C-4AE7-BAFD-0DFD9E2E9B4F}" type="pres">
      <dgm:prSet presAssocID="{85CF4A4B-BDB1-4304-BB81-CDDAB0CFE94F}" presName="ChildText" presStyleLbl="revTx" presStyleIdx="1" presStyleCnt="3" custScaleX="225457" custLinFactNeighborX="4406" custLinFactNeighborY="9360">
        <dgm:presLayoutVars>
          <dgm:chMax val="0"/>
          <dgm:chPref val="0"/>
          <dgm:bulletEnabled val="1"/>
        </dgm:presLayoutVars>
      </dgm:prSet>
      <dgm:spPr/>
      <dgm:t>
        <a:bodyPr/>
        <a:lstStyle/>
        <a:p>
          <a:endParaRPr lang="es-ES"/>
        </a:p>
      </dgm:t>
    </dgm:pt>
    <dgm:pt modelId="{B99C6ADB-787D-4F8E-8387-CD5F9B48EDD2}" type="pres">
      <dgm:prSet presAssocID="{6BBB9C3B-3A1B-47E7-B451-327D1F3417AB}" presName="sibTrans" presStyleCnt="0"/>
      <dgm:spPr/>
    </dgm:pt>
    <dgm:pt modelId="{3E929A2F-1EF7-4FC4-91D6-705D90EBCE2A}" type="pres">
      <dgm:prSet presAssocID="{74CC50C6-125D-443C-85B6-A95F9E98490B}" presName="composite" presStyleCnt="0"/>
      <dgm:spPr/>
    </dgm:pt>
    <dgm:pt modelId="{4FC5DC9F-8E74-4272-9F59-5D1E54351793}" type="pres">
      <dgm:prSet presAssocID="{74CC50C6-125D-443C-85B6-A95F9E98490B}" presName="ParentText" presStyleLbl="node1" presStyleIdx="2" presStyleCnt="3" custLinFactNeighborX="-98859" custLinFactNeighborY="10432">
        <dgm:presLayoutVars>
          <dgm:chMax val="1"/>
          <dgm:chPref val="1"/>
          <dgm:bulletEnabled val="1"/>
        </dgm:presLayoutVars>
      </dgm:prSet>
      <dgm:spPr/>
      <dgm:t>
        <a:bodyPr/>
        <a:lstStyle/>
        <a:p>
          <a:endParaRPr lang="es-ES"/>
        </a:p>
      </dgm:t>
    </dgm:pt>
    <dgm:pt modelId="{C2A913B4-17C4-4335-8484-91541AD4A0E8}" type="pres">
      <dgm:prSet presAssocID="{74CC50C6-125D-443C-85B6-A95F9E98490B}" presName="FinalChildText" presStyleLbl="revTx" presStyleIdx="2" presStyleCnt="3" custScaleX="209642" custScaleY="135450" custLinFactNeighborX="-66285" custLinFactNeighborY="16567">
        <dgm:presLayoutVars>
          <dgm:chMax val="0"/>
          <dgm:chPref val="0"/>
          <dgm:bulletEnabled val="1"/>
        </dgm:presLayoutVars>
      </dgm:prSet>
      <dgm:spPr/>
      <dgm:t>
        <a:bodyPr/>
        <a:lstStyle/>
        <a:p>
          <a:endParaRPr lang="es-ES"/>
        </a:p>
      </dgm:t>
    </dgm:pt>
  </dgm:ptLst>
  <dgm:cxnLst>
    <dgm:cxn modelId="{FEBC167A-7C7D-4660-A1D7-EDA0289B45DA}" type="presOf" srcId="{8C1A1B5D-06A2-41A7-BCC3-9C37B695E9FB}" destId="{828EF64D-CB30-41E8-A07E-ADA8801DB6AA}" srcOrd="0" destOrd="0" presId="urn:microsoft.com/office/officeart/2005/8/layout/StepDownProcess"/>
    <dgm:cxn modelId="{B6343E80-88F0-4833-AD6C-3F6C5E4576B9}" srcId="{E14C2565-4627-484D-A5A1-96FC78BB07C2}" destId="{566034F8-F3CF-433D-87A0-38A534358D8C}" srcOrd="0" destOrd="0" parTransId="{0EC270C8-1661-4648-B0E1-C69E01DE7109}" sibTransId="{942DA340-DA5E-4A6F-AEC8-69A70BB75117}"/>
    <dgm:cxn modelId="{D2CD995F-E1B8-4871-98AA-CAE3C54045BD}" type="presOf" srcId="{E14C2565-4627-484D-A5A1-96FC78BB07C2}" destId="{4667A38B-7E0A-4EA5-8C9E-3BD1BF25346D}" srcOrd="0" destOrd="0" presId="urn:microsoft.com/office/officeart/2005/8/layout/StepDownProcess"/>
    <dgm:cxn modelId="{0D52BECB-C106-4BFC-9303-99F56A26CF80}" type="presOf" srcId="{85CF4A4B-BDB1-4304-BB81-CDDAB0CFE94F}" destId="{CD302890-84B9-4754-B95A-A3F49C0A412A}" srcOrd="0" destOrd="0" presId="urn:microsoft.com/office/officeart/2005/8/layout/StepDownProcess"/>
    <dgm:cxn modelId="{544E2EF2-BAF4-4BE7-B6A8-51A8F87838E4}" srcId="{8C1A1B5D-06A2-41A7-BCC3-9C37B695E9FB}" destId="{E14C2565-4627-484D-A5A1-96FC78BB07C2}" srcOrd="0" destOrd="0" parTransId="{9083F52B-C3EB-481B-A0D4-9A51C5291830}" sibTransId="{E8970E16-ED09-4883-891C-C43F3BC3E77F}"/>
    <dgm:cxn modelId="{323375B2-40FC-4BEB-B61E-7552F5AD2B0D}" type="presOf" srcId="{566034F8-F3CF-433D-87A0-38A534358D8C}" destId="{23D67881-CD36-4F79-8103-D49E9A87C405}" srcOrd="0" destOrd="0" presId="urn:microsoft.com/office/officeart/2005/8/layout/StepDownProcess"/>
    <dgm:cxn modelId="{9988776D-3F07-458E-B4C7-F3B6379ACCA6}" srcId="{8C1A1B5D-06A2-41A7-BCC3-9C37B695E9FB}" destId="{74CC50C6-125D-443C-85B6-A95F9E98490B}" srcOrd="2" destOrd="0" parTransId="{D852EA12-FC3B-47D3-BB02-F54DC97DACC0}" sibTransId="{708D6074-DAC9-408C-AF34-993B11DCAD29}"/>
    <dgm:cxn modelId="{35DB7CC3-DB64-4054-A93F-2DC86E9AAA89}" srcId="{74CC50C6-125D-443C-85B6-A95F9E98490B}" destId="{3EBC7C07-8FC5-4EDD-9990-819320FF75FE}" srcOrd="0" destOrd="0" parTransId="{1D5948ED-A311-4CDE-8C89-1769296ECAB6}" sibTransId="{F9718D48-44D4-46D5-8692-CD3F70387C3C}"/>
    <dgm:cxn modelId="{2AD56D4C-0D8B-45AE-8B2D-FD30F01BB9D1}" srcId="{85CF4A4B-BDB1-4304-BB81-CDDAB0CFE94F}" destId="{101493AB-BBED-4E06-80B3-2BEDEE32F1F2}" srcOrd="0" destOrd="0" parTransId="{6DB9C863-F55E-40CC-BAF0-ED6A4CE46BAC}" sibTransId="{3CDCF87C-C6D2-4FF3-A0DD-3CD9F0036A3B}"/>
    <dgm:cxn modelId="{FA5229C4-C7B1-4D54-8D55-50DEBC848D2A}" type="presOf" srcId="{3EBC7C07-8FC5-4EDD-9990-819320FF75FE}" destId="{C2A913B4-17C4-4335-8484-91541AD4A0E8}" srcOrd="0" destOrd="0" presId="urn:microsoft.com/office/officeart/2005/8/layout/StepDownProcess"/>
    <dgm:cxn modelId="{425B8FE5-3FD1-4B7F-9F48-DBF01C601A1F}" type="presOf" srcId="{101493AB-BBED-4E06-80B3-2BEDEE32F1F2}" destId="{603D12F4-7A8C-4AE7-BAFD-0DFD9E2E9B4F}" srcOrd="0" destOrd="0" presId="urn:microsoft.com/office/officeart/2005/8/layout/StepDownProcess"/>
    <dgm:cxn modelId="{CC133CD2-D03D-4975-A707-8A2DCDA0225E}" srcId="{8C1A1B5D-06A2-41A7-BCC3-9C37B695E9FB}" destId="{85CF4A4B-BDB1-4304-BB81-CDDAB0CFE94F}" srcOrd="1" destOrd="0" parTransId="{338C00F7-4A41-4050-81C8-CBDFF8FA4FA1}" sibTransId="{6BBB9C3B-3A1B-47E7-B451-327D1F3417AB}"/>
    <dgm:cxn modelId="{1B5279D4-F17B-4A3A-8DEE-68CD57387689}" type="presOf" srcId="{74CC50C6-125D-443C-85B6-A95F9E98490B}" destId="{4FC5DC9F-8E74-4272-9F59-5D1E54351793}" srcOrd="0" destOrd="0" presId="urn:microsoft.com/office/officeart/2005/8/layout/StepDownProcess"/>
    <dgm:cxn modelId="{3EB86B31-A924-41C2-9EF8-48B9437762CC}" type="presParOf" srcId="{828EF64D-CB30-41E8-A07E-ADA8801DB6AA}" destId="{EDD3FD36-0310-4C5F-9D79-31AC05B47E1C}" srcOrd="0" destOrd="0" presId="urn:microsoft.com/office/officeart/2005/8/layout/StepDownProcess"/>
    <dgm:cxn modelId="{44B95EB9-0C1B-48E7-B056-7AE9910AE64B}" type="presParOf" srcId="{EDD3FD36-0310-4C5F-9D79-31AC05B47E1C}" destId="{676E3554-CBB0-4650-8559-E64846607CCB}" srcOrd="0" destOrd="0" presId="urn:microsoft.com/office/officeart/2005/8/layout/StepDownProcess"/>
    <dgm:cxn modelId="{BBCA0838-2097-4673-B6AA-7250CD814B38}" type="presParOf" srcId="{EDD3FD36-0310-4C5F-9D79-31AC05B47E1C}" destId="{4667A38B-7E0A-4EA5-8C9E-3BD1BF25346D}" srcOrd="1" destOrd="0" presId="urn:microsoft.com/office/officeart/2005/8/layout/StepDownProcess"/>
    <dgm:cxn modelId="{72CAFF9E-81CC-4470-903A-6A05E1E858AF}" type="presParOf" srcId="{EDD3FD36-0310-4C5F-9D79-31AC05B47E1C}" destId="{23D67881-CD36-4F79-8103-D49E9A87C405}" srcOrd="2" destOrd="0" presId="urn:microsoft.com/office/officeart/2005/8/layout/StepDownProcess"/>
    <dgm:cxn modelId="{B73B5BF0-3999-402A-A2B3-6B6A21115AEF}" type="presParOf" srcId="{828EF64D-CB30-41E8-A07E-ADA8801DB6AA}" destId="{CD8455B1-F8CE-4445-A132-8FB10AAE2C9D}" srcOrd="1" destOrd="0" presId="urn:microsoft.com/office/officeart/2005/8/layout/StepDownProcess"/>
    <dgm:cxn modelId="{903566CE-B42B-4C41-AAA7-3071923BE6E0}" type="presParOf" srcId="{828EF64D-CB30-41E8-A07E-ADA8801DB6AA}" destId="{A795163F-F4A1-498E-B7AA-28665C85858F}" srcOrd="2" destOrd="0" presId="urn:microsoft.com/office/officeart/2005/8/layout/StepDownProcess"/>
    <dgm:cxn modelId="{78A54845-852F-44D9-903E-8DD30C485B2B}" type="presParOf" srcId="{A795163F-F4A1-498E-B7AA-28665C85858F}" destId="{9587749E-2FEE-4D9D-A04A-862EE20BD697}" srcOrd="0" destOrd="0" presId="urn:microsoft.com/office/officeart/2005/8/layout/StepDownProcess"/>
    <dgm:cxn modelId="{CD7753B0-59E3-4B3D-A6C8-EBF2D36CC832}" type="presParOf" srcId="{A795163F-F4A1-498E-B7AA-28665C85858F}" destId="{CD302890-84B9-4754-B95A-A3F49C0A412A}" srcOrd="1" destOrd="0" presId="urn:microsoft.com/office/officeart/2005/8/layout/StepDownProcess"/>
    <dgm:cxn modelId="{9D68D84F-C14C-4158-B83D-9B52EECE5590}" type="presParOf" srcId="{A795163F-F4A1-498E-B7AA-28665C85858F}" destId="{603D12F4-7A8C-4AE7-BAFD-0DFD9E2E9B4F}" srcOrd="2" destOrd="0" presId="urn:microsoft.com/office/officeart/2005/8/layout/StepDownProcess"/>
    <dgm:cxn modelId="{D9090C2C-C65F-4623-BBB4-AE3404B77164}" type="presParOf" srcId="{828EF64D-CB30-41E8-A07E-ADA8801DB6AA}" destId="{B99C6ADB-787D-4F8E-8387-CD5F9B48EDD2}" srcOrd="3" destOrd="0" presId="urn:microsoft.com/office/officeart/2005/8/layout/StepDownProcess"/>
    <dgm:cxn modelId="{7AA1CD4C-23FD-40DF-ACE5-D3FC112FC233}" type="presParOf" srcId="{828EF64D-CB30-41E8-A07E-ADA8801DB6AA}" destId="{3E929A2F-1EF7-4FC4-91D6-705D90EBCE2A}" srcOrd="4" destOrd="0" presId="urn:microsoft.com/office/officeart/2005/8/layout/StepDownProcess"/>
    <dgm:cxn modelId="{6DED79EE-785C-4609-8594-59F7425CFE03}" type="presParOf" srcId="{3E929A2F-1EF7-4FC4-91D6-705D90EBCE2A}" destId="{4FC5DC9F-8E74-4272-9F59-5D1E54351793}" srcOrd="0" destOrd="0" presId="urn:microsoft.com/office/officeart/2005/8/layout/StepDownProcess"/>
    <dgm:cxn modelId="{C0573026-21F3-44E8-9D2E-DD63713BEEB3}" type="presParOf" srcId="{3E929A2F-1EF7-4FC4-91D6-705D90EBCE2A}" destId="{C2A913B4-17C4-4335-8484-91541AD4A0E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53DBC-6C98-4194-BA4C-86B402EE4DF5}"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7450474A-C831-4C5F-8C85-1EF3BC5F2134}">
      <dgm:prSet phldrT="[Texto]"/>
      <dgm:spPr/>
      <dgm:t>
        <a:bodyPr/>
        <a:lstStyle/>
        <a:p>
          <a:pPr algn="ctr"/>
          <a:r>
            <a:rPr lang="es-ES" b="1" u="sng" dirty="0" smtClean="0"/>
            <a:t>MARCO CONCEPTUAL</a:t>
          </a:r>
        </a:p>
        <a:p>
          <a:pPr algn="ctr"/>
          <a:endParaRPr lang="es-ES" b="1" u="sng" dirty="0" smtClean="0"/>
        </a:p>
        <a:p>
          <a:pPr algn="just"/>
          <a:r>
            <a:rPr lang="es-ES" dirty="0" smtClean="0"/>
            <a:t>La valoración económica de proyectos ayuda a la toma de decisiones cuando se tienen varias opciones de proyectos a realizarse, pudiendo dar una comparación acerca de los posibles escenarios de cada uno, facilitando la decisión final de los inversionistas. De tal manera la evaluación económica financiera es un factor clave, por lo mismo debe ser evaluada y analizada de tal forma que se logre la elección de una inversión rentable que favorezca a la empresa.</a:t>
          </a:r>
          <a:endParaRPr lang="es-ES" dirty="0"/>
        </a:p>
      </dgm:t>
    </dgm:pt>
    <dgm:pt modelId="{B1D5E960-A85F-4B32-BEBD-63216A0E75CE}" type="parTrans" cxnId="{22900A92-702F-4428-861C-846A588B3F65}">
      <dgm:prSet/>
      <dgm:spPr/>
      <dgm:t>
        <a:bodyPr/>
        <a:lstStyle/>
        <a:p>
          <a:endParaRPr lang="es-ES"/>
        </a:p>
      </dgm:t>
    </dgm:pt>
    <dgm:pt modelId="{56DC71D7-AD45-41A6-814A-0F36EA113381}" type="sibTrans" cxnId="{22900A92-702F-4428-861C-846A588B3F65}">
      <dgm:prSet/>
      <dgm:spPr/>
      <dgm:t>
        <a:bodyPr/>
        <a:lstStyle/>
        <a:p>
          <a:endParaRPr lang="es-ES"/>
        </a:p>
      </dgm:t>
    </dgm:pt>
    <mc:AlternateContent xmlns:mc="http://schemas.openxmlformats.org/markup-compatibility/2006" xmlns:a14="http://schemas.microsoft.com/office/drawing/2010/main">
      <mc:Choice Requires="a14">
        <dgm:pt modelId="{BDD8F570-9A84-448A-A559-9E1F0D6DF2BF}">
          <dgm:prSet phldrT="[Texto]"/>
          <dgm:spPr/>
          <dgm:t>
            <a:bodyPr/>
            <a:lstStyle/>
            <a:p>
              <a:pPr algn="ctr"/>
              <a:r>
                <a:rPr lang="es-ES" b="1" dirty="0" smtClean="0"/>
                <a:t>Métodos Estáticos </a:t>
              </a:r>
              <a:endParaRPr lang="es-ES" dirty="0" smtClean="0"/>
            </a:p>
            <a:p>
              <a:pPr algn="just"/>
              <a:endParaRPr lang="es-ES" dirty="0" smtClean="0"/>
            </a:p>
            <a:p>
              <a:pPr algn="just"/>
              <a:r>
                <a:rPr lang="es-ES" b="1" u="sng" dirty="0" smtClean="0"/>
                <a:t>Método del Valor Sustancial</a:t>
              </a:r>
            </a:p>
            <a:p>
              <a:pPr algn="just"/>
              <a:endParaRPr lang="es-ES" b="1" u="sng" dirty="0" smtClean="0"/>
            </a:p>
            <a:p>
              <a:pPr algn="just"/>
              <a:r>
                <a:rPr lang="es-ES" b="1" dirty="0" smtClean="0"/>
                <a:t>VE=</a:t>
              </a:r>
              <a:r>
                <a:rPr lang="es-ES" b="0" dirty="0" smtClean="0"/>
                <a:t>∑ Activos</a:t>
              </a:r>
            </a:p>
            <a:p>
              <a:pPr algn="just"/>
              <a:endParaRPr lang="es-ES" b="0" dirty="0" smtClean="0"/>
            </a:p>
            <a:p>
              <a:pPr algn="ctr"/>
              <a:r>
                <a:rPr lang="es-ES" b="1" dirty="0" smtClean="0"/>
                <a:t>Métodos Dinámicos</a:t>
              </a:r>
            </a:p>
            <a:p>
              <a:pPr algn="ctr"/>
              <a:endParaRPr lang="es-ES" b="0" dirty="0" smtClean="0"/>
            </a:p>
            <a:p>
              <a:pPr algn="just"/>
              <a:r>
                <a:rPr lang="es-ES" b="1" u="sng" dirty="0" smtClean="0"/>
                <a:t>Método de los dividendos</a:t>
              </a:r>
            </a:p>
            <a:p>
              <a:pPr algn="just"/>
              <a:endParaRPr lang="es-ES" b="1" u="sng" dirty="0" smtClean="0"/>
            </a:p>
            <a:p>
              <a:pPr algn="just"/>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𝑉𝑎𝑙𝑜𝑟</m:t>
                    </m:r>
                    <m:r>
                      <a:rPr lang="es-EC" i="1" smtClean="0">
                        <a:latin typeface="Cambria Math" panose="02040503050406030204" pitchFamily="18" charset="0"/>
                      </a:rPr>
                      <m:t> </m:t>
                    </m:r>
                    <m:r>
                      <a:rPr lang="es-EC" i="1" smtClean="0">
                        <a:latin typeface="Cambria Math" panose="02040503050406030204" pitchFamily="18" charset="0"/>
                      </a:rPr>
                      <m:t>𝐴𝑐𝑐𝑖𝑜𝑛𝑒𝑠</m:t>
                    </m:r>
                    <m:r>
                      <a:rPr lang="es-EC" i="1" smtClean="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𝐷𝑖𝑣𝑖𝑑𝑒𝑛𝑑𝑜</m:t>
                        </m:r>
                        <m:r>
                          <a:rPr lang="es-EC" i="1">
                            <a:latin typeface="Cambria Math" panose="02040503050406030204" pitchFamily="18" charset="0"/>
                          </a:rPr>
                          <m:t>  </m:t>
                        </m:r>
                        <m:r>
                          <a:rPr lang="es-EC" i="1">
                            <a:latin typeface="Cambria Math" panose="02040503050406030204" pitchFamily="18" charset="0"/>
                          </a:rPr>
                          <m:t>𝐴</m:t>
                        </m:r>
                        <m:r>
                          <a:rPr lang="es-EC" i="1">
                            <a:latin typeface="Cambria Math" panose="02040503050406030204" pitchFamily="18" charset="0"/>
                          </a:rPr>
                          <m:t>ñ</m:t>
                        </m:r>
                        <m:r>
                          <a:rPr lang="es-EC" i="1">
                            <a:latin typeface="Cambria Math" panose="02040503050406030204" pitchFamily="18" charset="0"/>
                          </a:rPr>
                          <m:t>𝑜</m:t>
                        </m:r>
                        <m:r>
                          <a:rPr lang="es-EC" i="1">
                            <a:latin typeface="Cambria Math" panose="02040503050406030204" pitchFamily="18" charset="0"/>
                          </a:rPr>
                          <m:t> 1</m:t>
                        </m:r>
                      </m:num>
                      <m:den>
                        <m:sSub>
                          <m:sSubPr>
                            <m:ctrlPr>
                              <a:rPr lang="es-EC"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𝑒</m:t>
                            </m:r>
                          </m:sub>
                        </m:sSub>
                        <m:r>
                          <a:rPr lang="es-EC" i="1">
                            <a:latin typeface="Cambria Math" panose="02040503050406030204" pitchFamily="18" charset="0"/>
                          </a:rPr>
                          <m:t>−</m:t>
                        </m:r>
                        <m:r>
                          <a:rPr lang="es-EC" i="1">
                            <a:latin typeface="Cambria Math" panose="02040503050406030204" pitchFamily="18" charset="0"/>
                          </a:rPr>
                          <m:t>𝑔</m:t>
                        </m:r>
                      </m:den>
                    </m:f>
                  </m:oMath>
                </m:oMathPara>
              </a14:m>
              <a:endParaRPr lang="es-ES" b="0" dirty="0" smtClean="0"/>
            </a:p>
          </dgm:t>
        </dgm:pt>
      </mc:Choice>
      <mc:Fallback xmlns="">
        <dgm:pt modelId="{BDD8F570-9A84-448A-A559-9E1F0D6DF2BF}">
          <dgm:prSet phldrT="[Texto]"/>
          <dgm:spPr/>
          <dgm:t>
            <a:bodyPr/>
            <a:lstStyle/>
            <a:p>
              <a:pPr algn="ctr"/>
              <a:r>
                <a:rPr lang="es-ES" b="1" dirty="0" smtClean="0"/>
                <a:t>Métodos </a:t>
              </a:r>
              <a:r>
                <a:rPr lang="es-ES" b="1" dirty="0" smtClean="0"/>
                <a:t>Estáticos </a:t>
              </a:r>
              <a:endParaRPr lang="es-ES" dirty="0" smtClean="0"/>
            </a:p>
            <a:p>
              <a:pPr algn="just"/>
              <a:endParaRPr lang="es-ES" dirty="0" smtClean="0"/>
            </a:p>
            <a:p>
              <a:pPr algn="just"/>
              <a:r>
                <a:rPr lang="es-ES" b="1" u="sng" dirty="0" smtClean="0"/>
                <a:t>Método del Valor </a:t>
              </a:r>
              <a:r>
                <a:rPr lang="es-ES" b="1" u="sng" dirty="0" smtClean="0"/>
                <a:t>Sustancial</a:t>
              </a:r>
            </a:p>
            <a:p>
              <a:pPr algn="just"/>
              <a:endParaRPr lang="es-ES" b="1" u="sng" dirty="0" smtClean="0"/>
            </a:p>
            <a:p>
              <a:pPr algn="just"/>
              <a:r>
                <a:rPr lang="es-ES" b="1" dirty="0" smtClean="0"/>
                <a:t>VE=</a:t>
              </a:r>
              <a:r>
                <a:rPr lang="es-ES" b="0" dirty="0" smtClean="0"/>
                <a:t>∑ </a:t>
              </a:r>
              <a:r>
                <a:rPr lang="es-ES" b="0" dirty="0" smtClean="0"/>
                <a:t>Activos</a:t>
              </a:r>
            </a:p>
            <a:p>
              <a:pPr algn="just"/>
              <a:endParaRPr lang="es-ES" b="0" dirty="0" smtClean="0"/>
            </a:p>
            <a:p>
              <a:pPr algn="ctr"/>
              <a:r>
                <a:rPr lang="es-ES" b="1" dirty="0" smtClean="0"/>
                <a:t>Métodos Dinámicos</a:t>
              </a:r>
            </a:p>
            <a:p>
              <a:pPr algn="ctr"/>
              <a:endParaRPr lang="es-ES" b="0" dirty="0" smtClean="0"/>
            </a:p>
            <a:p>
              <a:pPr algn="just"/>
              <a:r>
                <a:rPr lang="es-ES" b="1" u="sng" dirty="0" smtClean="0"/>
                <a:t>Método de los dividendos</a:t>
              </a:r>
            </a:p>
            <a:p>
              <a:pPr algn="just"/>
              <a:endParaRPr lang="es-ES" b="1" u="sng" dirty="0" smtClean="0"/>
            </a:p>
            <a:p>
              <a:pPr algn="just"/>
              <a:r>
                <a:rPr lang="es-EC" i="0" smtClean="0"/>
                <a:t>𝑉𝑎𝑙𝑜𝑟 𝐴𝑐𝑐𝑖𝑜𝑛𝑒𝑠=</a:t>
              </a:r>
              <a:r>
                <a:rPr lang="es-EC" i="0"/>
                <a:t>(𝐷𝑖𝑣𝑖𝑑𝑒𝑛𝑑𝑜  𝐴ñ𝑜 1)/(𝑘_𝑒−𝑔)</a:t>
              </a:r>
              <a:endParaRPr lang="es-ES" b="0" dirty="0" smtClean="0"/>
            </a:p>
          </dgm:t>
        </dgm:pt>
      </mc:Fallback>
    </mc:AlternateContent>
    <dgm:pt modelId="{893C6B38-0965-4B1D-867B-D85A7A4E985C}" type="parTrans" cxnId="{794F0F23-DF77-4A0B-9DA1-27D84CD266E4}">
      <dgm:prSet/>
      <dgm:spPr/>
      <dgm:t>
        <a:bodyPr/>
        <a:lstStyle/>
        <a:p>
          <a:endParaRPr lang="es-ES"/>
        </a:p>
      </dgm:t>
    </dgm:pt>
    <dgm:pt modelId="{493190EF-8101-4BDE-A8A1-2EA6BF3E5A88}" type="sibTrans" cxnId="{794F0F23-DF77-4A0B-9DA1-27D84CD266E4}">
      <dgm:prSet/>
      <dgm:spPr/>
      <dgm:t>
        <a:bodyPr/>
        <a:lstStyle/>
        <a:p>
          <a:endParaRPr lang="es-ES"/>
        </a:p>
      </dgm:t>
    </dgm:pt>
    <dgm:pt modelId="{F6DCE926-CA7F-430C-AF78-A3E2E93CE747}">
      <dgm:prSet phldrT="[Texto]"/>
      <dgm:spPr/>
      <dgm:t>
        <a:bodyPr/>
        <a:lstStyle/>
        <a:p>
          <a:r>
            <a:rPr lang="es-ES" b="1" dirty="0" smtClean="0"/>
            <a:t>Métodos Mixtos </a:t>
          </a:r>
          <a:endParaRPr lang="es-ES" dirty="0" smtClean="0"/>
        </a:p>
        <a:p>
          <a:endParaRPr lang="es-ES" dirty="0" smtClean="0"/>
        </a:p>
        <a:p>
          <a:r>
            <a:rPr lang="es-ES" b="1" u="sng" dirty="0" smtClean="0"/>
            <a:t>Valor medio</a:t>
          </a:r>
        </a:p>
        <a:p>
          <a:endParaRPr lang="es-ES" b="1" u="sng" dirty="0" smtClean="0"/>
        </a:p>
        <a:p>
          <a:endParaRPr lang="es-ES" b="1" u="sng" dirty="0" smtClean="0"/>
        </a:p>
        <a:p>
          <a:endParaRPr lang="es-ES" b="1" u="sng" dirty="0" smtClean="0"/>
        </a:p>
        <a:p>
          <a:endParaRPr lang="es-ES" b="1" u="sng" dirty="0" smtClean="0"/>
        </a:p>
        <a:p>
          <a:endParaRPr lang="es-ES" dirty="0" smtClean="0"/>
        </a:p>
        <a:p>
          <a:endParaRPr lang="es-ES" dirty="0"/>
        </a:p>
      </dgm:t>
    </dgm:pt>
    <dgm:pt modelId="{EC465D60-85BC-4765-B7D3-B77A3A380017}" type="parTrans" cxnId="{6935B2CD-D3AD-4D88-AA67-A4735C360C6E}">
      <dgm:prSet/>
      <dgm:spPr/>
      <dgm:t>
        <a:bodyPr/>
        <a:lstStyle/>
        <a:p>
          <a:endParaRPr lang="es-ES"/>
        </a:p>
      </dgm:t>
    </dgm:pt>
    <dgm:pt modelId="{33B876EF-2D79-4660-819A-1364D70FF641}" type="sibTrans" cxnId="{6935B2CD-D3AD-4D88-AA67-A4735C360C6E}">
      <dgm:prSet/>
      <dgm:spPr/>
      <dgm:t>
        <a:bodyPr/>
        <a:lstStyle/>
        <a:p>
          <a:endParaRPr lang="es-ES"/>
        </a:p>
      </dgm:t>
    </dgm:pt>
    <mc:AlternateContent xmlns:mc="http://schemas.openxmlformats.org/markup-compatibility/2006" xmlns:a14="http://schemas.microsoft.com/office/drawing/2010/main">
      <mc:Choice Requires="a14">
        <dgm:pt modelId="{3AF5E3F8-F91A-4C34-B275-B94085537ED8}">
          <dgm:prSet phldrT="[Texto]"/>
          <dgm:spPr/>
          <dgm:t>
            <a:bodyPr/>
            <a:lstStyle/>
            <a:p>
              <a:r>
                <a:rPr lang="es-ES" b="1" dirty="0" smtClean="0"/>
                <a:t>Múltiplos </a:t>
              </a:r>
            </a:p>
            <a:p>
              <a:endParaRPr lang="es-ES" b="1" dirty="0" smtClean="0"/>
            </a:p>
            <a:p>
              <a:r>
                <a:rPr lang="es-EC" b="1" u="sng" dirty="0" smtClean="0"/>
                <a:t>PER (Price </a:t>
              </a:r>
              <a:r>
                <a:rPr lang="es-EC" b="1" u="sng" dirty="0" err="1" smtClean="0"/>
                <a:t>Earning</a:t>
              </a:r>
              <a:r>
                <a:rPr lang="es-EC" b="1" u="sng" dirty="0" smtClean="0"/>
                <a:t> Ratio)</a:t>
              </a:r>
              <a:endParaRPr lang="es-ES" b="1" u="sng" dirty="0" smtClean="0"/>
            </a:p>
            <a:p>
              <a:endParaRPr lang="es-ES" b="1" u="sng" dirty="0" smtClean="0"/>
            </a:p>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𝑃𝐸𝑅</m:t>
                    </m:r>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𝑅𝑂𝐸</m:t>
                        </m:r>
                        <m:r>
                          <a:rPr lang="es-EC" i="1">
                            <a:latin typeface="Cambria Math" panose="02040503050406030204" pitchFamily="18" charset="0"/>
                          </a:rPr>
                          <m:t>−</m:t>
                        </m:r>
                        <m:r>
                          <a:rPr lang="es-EC" i="1">
                            <a:latin typeface="Cambria Math" panose="02040503050406030204" pitchFamily="18" charset="0"/>
                          </a:rPr>
                          <m:t>𝑔</m:t>
                        </m:r>
                      </m:num>
                      <m:den>
                        <m:r>
                          <a:rPr lang="es-EC" i="1">
                            <a:latin typeface="Cambria Math" panose="02040503050406030204" pitchFamily="18" charset="0"/>
                          </a:rPr>
                          <m:t>𝑅𝑂𝐸</m:t>
                        </m:r>
                        <m:r>
                          <a:rPr lang="es-EC" i="1">
                            <a:latin typeface="Cambria Math" panose="02040503050406030204" pitchFamily="18" charset="0"/>
                          </a:rPr>
                          <m:t>∗</m:t>
                        </m:r>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𝐸</m:t>
                            </m:r>
                          </m:sub>
                        </m:sSub>
                        <m:r>
                          <a:rPr lang="es-EC" i="1">
                            <a:latin typeface="Cambria Math" panose="02040503050406030204" pitchFamily="18" charset="0"/>
                          </a:rPr>
                          <m:t>−</m:t>
                        </m:r>
                        <m:r>
                          <a:rPr lang="es-EC" i="1">
                            <a:latin typeface="Cambria Math" panose="02040503050406030204" pitchFamily="18" charset="0"/>
                          </a:rPr>
                          <m:t>𝑔</m:t>
                        </m:r>
                        <m:r>
                          <a:rPr lang="es-EC">
                            <a:latin typeface="Cambria Math" panose="02040503050406030204" pitchFamily="18" charset="0"/>
                          </a:rPr>
                          <m:t>)</m:t>
                        </m:r>
                      </m:den>
                    </m:f>
                  </m:oMath>
                </m:oMathPara>
              </a14:m>
              <a:endParaRPr lang="es-ES" b="1" u="sng" dirty="0" smtClean="0"/>
            </a:p>
            <a:p>
              <a:endParaRPr lang="es-ES" b="1" u="sng" dirty="0" smtClean="0"/>
            </a:p>
            <a:p>
              <a:r>
                <a:rPr lang="es-EC" b="1" u="sng" dirty="0" smtClean="0"/>
                <a:t>El valor de mercado sobre el valor contable</a:t>
              </a:r>
              <a:endParaRPr lang="es-ES" b="1" u="sng" dirty="0" smtClean="0"/>
            </a:p>
            <a:p>
              <a:endParaRPr lang="es-ES" dirty="0" smtClean="0"/>
            </a:p>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𝑉𝑀</m:t>
                    </m:r>
                    <m:r>
                      <a:rPr lang="es-EC">
                        <a:latin typeface="Cambria Math" panose="02040503050406030204" pitchFamily="18" charset="0"/>
                      </a:rPr>
                      <m:t>/</m:t>
                    </m:r>
                    <m:r>
                      <a:rPr lang="es-EC" i="1">
                        <a:latin typeface="Cambria Math" panose="02040503050406030204" pitchFamily="18" charset="0"/>
                      </a:rPr>
                      <m:t>𝑉𝐶</m:t>
                    </m:r>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𝐶𝑜𝑡𝑖𝑧𝑎𝑐𝑖𝑜𝑛</m:t>
                        </m:r>
                        <m:r>
                          <a:rPr lang="es-EC" i="1">
                            <a:latin typeface="Cambria Math" panose="02040503050406030204" pitchFamily="18" charset="0"/>
                          </a:rPr>
                          <m:t>∗</m:t>
                        </m:r>
                        <m:r>
                          <a:rPr lang="es-EC" i="1">
                            <a:latin typeface="Cambria Math" panose="02040503050406030204" pitchFamily="18" charset="0"/>
                          </a:rPr>
                          <m:t>𝑡𝑖𝑡𝑢𝑙𝑜𝑠</m:t>
                        </m:r>
                      </m:num>
                      <m:den>
                        <m:r>
                          <a:rPr lang="es-EC" i="1">
                            <a:latin typeface="Cambria Math" panose="02040503050406030204" pitchFamily="18" charset="0"/>
                          </a:rPr>
                          <m:t>𝐶𝑎𝑝𝑖𝑡𝑎𝑙</m:t>
                        </m:r>
                        <m:r>
                          <a:rPr lang="es-EC">
                            <a:latin typeface="Cambria Math" panose="02040503050406030204" pitchFamily="18" charset="0"/>
                          </a:rPr>
                          <m:t>+</m:t>
                        </m:r>
                        <m:r>
                          <a:rPr lang="es-EC" i="1">
                            <a:latin typeface="Cambria Math" panose="02040503050406030204" pitchFamily="18" charset="0"/>
                          </a:rPr>
                          <m:t>𝑟𝑒𝑠𝑒𝑟𝑣𝑎𝑠</m:t>
                        </m:r>
                      </m:den>
                    </m:f>
                  </m:oMath>
                </m:oMathPara>
              </a14:m>
              <a:endParaRPr lang="es-ES" dirty="0" smtClean="0"/>
            </a:p>
            <a:p>
              <a:endParaRPr lang="es-ES" dirty="0" smtClean="0"/>
            </a:p>
            <a:p>
              <a:endParaRPr lang="es-ES" dirty="0"/>
            </a:p>
          </dgm:t>
        </dgm:pt>
      </mc:Choice>
      <mc:Fallback xmlns="">
        <dgm:pt modelId="{3AF5E3F8-F91A-4C34-B275-B94085537ED8}">
          <dgm:prSet phldrT="[Texto]"/>
          <dgm:spPr/>
          <dgm:t>
            <a:bodyPr/>
            <a:lstStyle/>
            <a:p>
              <a:r>
                <a:rPr lang="es-ES" b="1" dirty="0" smtClean="0"/>
                <a:t>Múltiplos </a:t>
              </a:r>
              <a:endParaRPr lang="es-ES" b="1" dirty="0" smtClean="0"/>
            </a:p>
            <a:p>
              <a:endParaRPr lang="es-ES" b="1" dirty="0" smtClean="0"/>
            </a:p>
            <a:p>
              <a:r>
                <a:rPr lang="es-EC" b="1" u="sng" dirty="0" smtClean="0"/>
                <a:t>PER (Price </a:t>
              </a:r>
              <a:r>
                <a:rPr lang="es-EC" b="1" u="sng" dirty="0" err="1" smtClean="0"/>
                <a:t>Earning</a:t>
              </a:r>
              <a:r>
                <a:rPr lang="es-EC" b="1" u="sng" dirty="0" smtClean="0"/>
                <a:t> Ratio)</a:t>
              </a:r>
              <a:endParaRPr lang="es-ES" b="1" u="sng" dirty="0" smtClean="0"/>
            </a:p>
            <a:p>
              <a:endParaRPr lang="es-ES" b="1" u="sng" dirty="0" smtClean="0"/>
            </a:p>
            <a:p>
              <a:r>
                <a:rPr lang="es-EC" i="0" smtClean="0"/>
                <a:t>𝑃𝐸𝑅</a:t>
              </a:r>
              <a:r>
                <a:rPr lang="es-EC" i="0"/>
                <a:t>=(𝑅𝑂𝐸−𝑔)/(𝑅𝑂𝐸∗(𝐾_𝐸−𝑔))</a:t>
              </a:r>
              <a:endParaRPr lang="es-ES" b="1" u="sng" dirty="0" smtClean="0"/>
            </a:p>
            <a:p>
              <a:endParaRPr lang="es-ES" b="1" u="sng" dirty="0" smtClean="0"/>
            </a:p>
            <a:p>
              <a:r>
                <a:rPr lang="es-EC" b="1" u="sng" dirty="0" smtClean="0"/>
                <a:t>El valor de mercado sobre el valor contable</a:t>
              </a:r>
              <a:endParaRPr lang="es-ES" b="1" u="sng" dirty="0" smtClean="0"/>
            </a:p>
            <a:p>
              <a:endParaRPr lang="es-ES" dirty="0" smtClean="0"/>
            </a:p>
            <a:p>
              <a:r>
                <a:rPr lang="es-EC" i="0" smtClean="0"/>
                <a:t>𝑉𝑀</a:t>
              </a:r>
              <a:r>
                <a:rPr lang="es-EC" i="0"/>
                <a:t>/𝑉𝐶=(𝐶𝑜𝑡𝑖𝑧𝑎𝑐𝑖𝑜𝑛∗𝑡𝑖𝑡𝑢𝑙𝑜𝑠)/(𝐶𝑎𝑝𝑖𝑡𝑎𝑙+𝑟𝑒𝑠𝑒𝑟𝑣𝑎𝑠)</a:t>
              </a:r>
              <a:endParaRPr lang="es-ES" dirty="0" smtClean="0"/>
            </a:p>
            <a:p>
              <a:endParaRPr lang="es-ES" dirty="0" smtClean="0"/>
            </a:p>
            <a:p>
              <a:endParaRPr lang="es-ES" dirty="0"/>
            </a:p>
          </dgm:t>
        </dgm:pt>
      </mc:Fallback>
    </mc:AlternateContent>
    <dgm:pt modelId="{FDA9E32C-D40C-4099-A153-64782594D534}" type="parTrans" cxnId="{08D6AE20-2983-4984-AA32-91994DB3B21C}">
      <dgm:prSet/>
      <dgm:spPr/>
      <dgm:t>
        <a:bodyPr/>
        <a:lstStyle/>
        <a:p>
          <a:endParaRPr lang="es-ES"/>
        </a:p>
      </dgm:t>
    </dgm:pt>
    <dgm:pt modelId="{CF79FC78-71E5-44F6-AF12-35B05EA74532}" type="sibTrans" cxnId="{08D6AE20-2983-4984-AA32-91994DB3B21C}">
      <dgm:prSet/>
      <dgm:spPr/>
      <dgm:t>
        <a:bodyPr/>
        <a:lstStyle/>
        <a:p>
          <a:endParaRPr lang="es-ES"/>
        </a:p>
      </dgm:t>
    </dgm:pt>
    <dgm:pt modelId="{5B818B92-842F-40B6-AEAC-57978CB617AF}" type="pres">
      <dgm:prSet presAssocID="{B6C53DBC-6C98-4194-BA4C-86B402EE4DF5}" presName="composite" presStyleCnt="0">
        <dgm:presLayoutVars>
          <dgm:chMax val="1"/>
          <dgm:dir/>
          <dgm:resizeHandles val="exact"/>
        </dgm:presLayoutVars>
      </dgm:prSet>
      <dgm:spPr/>
      <dgm:t>
        <a:bodyPr/>
        <a:lstStyle/>
        <a:p>
          <a:endParaRPr lang="es-ES"/>
        </a:p>
      </dgm:t>
    </dgm:pt>
    <dgm:pt modelId="{0AB8A7CA-4E97-462F-AA43-E689BF80D3FE}" type="pres">
      <dgm:prSet presAssocID="{7450474A-C831-4C5F-8C85-1EF3BC5F2134}" presName="roof" presStyleLbl="dkBgShp" presStyleIdx="0" presStyleCnt="2"/>
      <dgm:spPr/>
      <dgm:t>
        <a:bodyPr/>
        <a:lstStyle/>
        <a:p>
          <a:endParaRPr lang="es-ES"/>
        </a:p>
      </dgm:t>
    </dgm:pt>
    <dgm:pt modelId="{A2E4B34A-DA8C-488D-BB16-DE710E16BC62}" type="pres">
      <dgm:prSet presAssocID="{7450474A-C831-4C5F-8C85-1EF3BC5F2134}" presName="pillars" presStyleCnt="0"/>
      <dgm:spPr/>
      <dgm:t>
        <a:bodyPr/>
        <a:lstStyle/>
        <a:p>
          <a:endParaRPr lang="es-EC"/>
        </a:p>
      </dgm:t>
    </dgm:pt>
    <dgm:pt modelId="{5117EA51-3622-42B4-94D9-AA87E175A6C9}" type="pres">
      <dgm:prSet presAssocID="{7450474A-C831-4C5F-8C85-1EF3BC5F2134}" presName="pillar1" presStyleLbl="node1" presStyleIdx="0" presStyleCnt="3">
        <dgm:presLayoutVars>
          <dgm:bulletEnabled val="1"/>
        </dgm:presLayoutVars>
      </dgm:prSet>
      <dgm:spPr/>
      <dgm:t>
        <a:bodyPr/>
        <a:lstStyle/>
        <a:p>
          <a:endParaRPr lang="es-ES"/>
        </a:p>
      </dgm:t>
    </dgm:pt>
    <dgm:pt modelId="{C39EA325-C699-4874-BEBD-48A6BBFAAD53}" type="pres">
      <dgm:prSet presAssocID="{F6DCE926-CA7F-430C-AF78-A3E2E93CE747}" presName="pillarX" presStyleLbl="node1" presStyleIdx="1" presStyleCnt="3">
        <dgm:presLayoutVars>
          <dgm:bulletEnabled val="1"/>
        </dgm:presLayoutVars>
      </dgm:prSet>
      <dgm:spPr/>
      <dgm:t>
        <a:bodyPr/>
        <a:lstStyle/>
        <a:p>
          <a:endParaRPr lang="es-ES"/>
        </a:p>
      </dgm:t>
    </dgm:pt>
    <dgm:pt modelId="{040CF285-1128-44E7-B671-ABE61CEFD08F}" type="pres">
      <dgm:prSet presAssocID="{3AF5E3F8-F91A-4C34-B275-B94085537ED8}" presName="pillarX" presStyleLbl="node1" presStyleIdx="2" presStyleCnt="3">
        <dgm:presLayoutVars>
          <dgm:bulletEnabled val="1"/>
        </dgm:presLayoutVars>
      </dgm:prSet>
      <dgm:spPr/>
      <dgm:t>
        <a:bodyPr/>
        <a:lstStyle/>
        <a:p>
          <a:endParaRPr lang="es-ES"/>
        </a:p>
      </dgm:t>
    </dgm:pt>
    <dgm:pt modelId="{53DD3EDA-E7D0-46B8-8C6C-0E5263BB0692}" type="pres">
      <dgm:prSet presAssocID="{7450474A-C831-4C5F-8C85-1EF3BC5F2134}" presName="base" presStyleLbl="dkBgShp" presStyleIdx="1" presStyleCnt="2"/>
      <dgm:spPr/>
      <dgm:t>
        <a:bodyPr/>
        <a:lstStyle/>
        <a:p>
          <a:endParaRPr lang="es-EC"/>
        </a:p>
      </dgm:t>
    </dgm:pt>
  </dgm:ptLst>
  <dgm:cxnLst>
    <dgm:cxn modelId="{08D6AE20-2983-4984-AA32-91994DB3B21C}" srcId="{7450474A-C831-4C5F-8C85-1EF3BC5F2134}" destId="{3AF5E3F8-F91A-4C34-B275-B94085537ED8}" srcOrd="2" destOrd="0" parTransId="{FDA9E32C-D40C-4099-A153-64782594D534}" sibTransId="{CF79FC78-71E5-44F6-AF12-35B05EA74532}"/>
    <dgm:cxn modelId="{A76A4614-60AC-4F25-A969-E1FFF283896C}" type="presOf" srcId="{B6C53DBC-6C98-4194-BA4C-86B402EE4DF5}" destId="{5B818B92-842F-40B6-AEAC-57978CB617AF}" srcOrd="0" destOrd="0" presId="urn:microsoft.com/office/officeart/2005/8/layout/hList3"/>
    <dgm:cxn modelId="{794F0F23-DF77-4A0B-9DA1-27D84CD266E4}" srcId="{7450474A-C831-4C5F-8C85-1EF3BC5F2134}" destId="{BDD8F570-9A84-448A-A559-9E1F0D6DF2BF}" srcOrd="0" destOrd="0" parTransId="{893C6B38-0965-4B1D-867B-D85A7A4E985C}" sibTransId="{493190EF-8101-4BDE-A8A1-2EA6BF3E5A88}"/>
    <dgm:cxn modelId="{23E9E195-2255-404A-AAB2-CF25CD8EC269}" type="presOf" srcId="{7450474A-C831-4C5F-8C85-1EF3BC5F2134}" destId="{0AB8A7CA-4E97-462F-AA43-E689BF80D3FE}" srcOrd="0" destOrd="0" presId="urn:microsoft.com/office/officeart/2005/8/layout/hList3"/>
    <dgm:cxn modelId="{6935B2CD-D3AD-4D88-AA67-A4735C360C6E}" srcId="{7450474A-C831-4C5F-8C85-1EF3BC5F2134}" destId="{F6DCE926-CA7F-430C-AF78-A3E2E93CE747}" srcOrd="1" destOrd="0" parTransId="{EC465D60-85BC-4765-B7D3-B77A3A380017}" sibTransId="{33B876EF-2D79-4660-819A-1364D70FF641}"/>
    <dgm:cxn modelId="{D95AD475-3375-4DBF-BC1F-CCE0879F4514}" type="presOf" srcId="{BDD8F570-9A84-448A-A559-9E1F0D6DF2BF}" destId="{5117EA51-3622-42B4-94D9-AA87E175A6C9}" srcOrd="0" destOrd="0" presId="urn:microsoft.com/office/officeart/2005/8/layout/hList3"/>
    <dgm:cxn modelId="{DAEC7456-9C67-4DDD-B6B8-808052CDE9A4}" type="presOf" srcId="{3AF5E3F8-F91A-4C34-B275-B94085537ED8}" destId="{040CF285-1128-44E7-B671-ABE61CEFD08F}" srcOrd="0" destOrd="0" presId="urn:microsoft.com/office/officeart/2005/8/layout/hList3"/>
    <dgm:cxn modelId="{94DE2B6E-73DC-4B57-9EA6-3AF7FD92009D}" type="presOf" srcId="{F6DCE926-CA7F-430C-AF78-A3E2E93CE747}" destId="{C39EA325-C699-4874-BEBD-48A6BBFAAD53}" srcOrd="0" destOrd="0" presId="urn:microsoft.com/office/officeart/2005/8/layout/hList3"/>
    <dgm:cxn modelId="{22900A92-702F-4428-861C-846A588B3F65}" srcId="{B6C53DBC-6C98-4194-BA4C-86B402EE4DF5}" destId="{7450474A-C831-4C5F-8C85-1EF3BC5F2134}" srcOrd="0" destOrd="0" parTransId="{B1D5E960-A85F-4B32-BEBD-63216A0E75CE}" sibTransId="{56DC71D7-AD45-41A6-814A-0F36EA113381}"/>
    <dgm:cxn modelId="{380AC025-AA28-4C70-A38C-1E69DD703D81}" type="presParOf" srcId="{5B818B92-842F-40B6-AEAC-57978CB617AF}" destId="{0AB8A7CA-4E97-462F-AA43-E689BF80D3FE}" srcOrd="0" destOrd="0" presId="urn:microsoft.com/office/officeart/2005/8/layout/hList3"/>
    <dgm:cxn modelId="{3F773E6A-73B3-423E-8B8B-FDDA57993032}" type="presParOf" srcId="{5B818B92-842F-40B6-AEAC-57978CB617AF}" destId="{A2E4B34A-DA8C-488D-BB16-DE710E16BC62}" srcOrd="1" destOrd="0" presId="urn:microsoft.com/office/officeart/2005/8/layout/hList3"/>
    <dgm:cxn modelId="{8B78DAFA-B4FC-46BF-B51B-5D4A20EBD7C8}" type="presParOf" srcId="{A2E4B34A-DA8C-488D-BB16-DE710E16BC62}" destId="{5117EA51-3622-42B4-94D9-AA87E175A6C9}" srcOrd="0" destOrd="0" presId="urn:microsoft.com/office/officeart/2005/8/layout/hList3"/>
    <dgm:cxn modelId="{917E72B5-2F13-4073-848B-3566665CDC94}" type="presParOf" srcId="{A2E4B34A-DA8C-488D-BB16-DE710E16BC62}" destId="{C39EA325-C699-4874-BEBD-48A6BBFAAD53}" srcOrd="1" destOrd="0" presId="urn:microsoft.com/office/officeart/2005/8/layout/hList3"/>
    <dgm:cxn modelId="{12DD936A-1B8A-4FC8-8439-127A91C08AC5}" type="presParOf" srcId="{A2E4B34A-DA8C-488D-BB16-DE710E16BC62}" destId="{040CF285-1128-44E7-B671-ABE61CEFD08F}" srcOrd="2" destOrd="0" presId="urn:microsoft.com/office/officeart/2005/8/layout/hList3"/>
    <dgm:cxn modelId="{EEBEB3B8-F25D-4508-9313-AEFC30BB0F83}" type="presParOf" srcId="{5B818B92-842F-40B6-AEAC-57978CB617AF}" destId="{53DD3EDA-E7D0-46B8-8C6C-0E5263BB06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53DBC-6C98-4194-BA4C-86B402EE4DF5}"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7450474A-C831-4C5F-8C85-1EF3BC5F2134}">
      <dgm:prSet phldrT="[Texto]"/>
      <dgm:spPr/>
      <dgm:t>
        <a:bodyPr/>
        <a:lstStyle/>
        <a:p>
          <a:pPr algn="ctr"/>
          <a:r>
            <a:rPr lang="es-ES" b="1" u="sng" dirty="0" smtClean="0"/>
            <a:t>MARCO CONCEPTUAL</a:t>
          </a:r>
        </a:p>
        <a:p>
          <a:pPr algn="ctr"/>
          <a:endParaRPr lang="es-ES" b="1" u="sng" dirty="0" smtClean="0"/>
        </a:p>
        <a:p>
          <a:pPr algn="just"/>
          <a:r>
            <a:rPr lang="es-ES" dirty="0" smtClean="0"/>
            <a:t>La valoración económica de proyectos ayuda a la toma de decisiones cuando se tienen varias opciones de proyectos a realizarse, pudiendo dar una comparación acerca de los posibles escenarios de cada uno, facilitando la decisión final de los inversionistas. De tal manera la evaluación económica financiera es un factor clave, por lo mismo debe ser evaluada y analizada de tal forma que se logre la elección de una inversión rentable que favorezca a la empresa.</a:t>
          </a:r>
          <a:endParaRPr lang="es-ES" dirty="0"/>
        </a:p>
      </dgm:t>
    </dgm:pt>
    <dgm:pt modelId="{B1D5E960-A85F-4B32-BEBD-63216A0E75CE}" type="parTrans" cxnId="{22900A92-702F-4428-861C-846A588B3F65}">
      <dgm:prSet/>
      <dgm:spPr/>
      <dgm:t>
        <a:bodyPr/>
        <a:lstStyle/>
        <a:p>
          <a:endParaRPr lang="es-ES"/>
        </a:p>
      </dgm:t>
    </dgm:pt>
    <dgm:pt modelId="{56DC71D7-AD45-41A6-814A-0F36EA113381}" type="sibTrans" cxnId="{22900A92-702F-4428-861C-846A588B3F65}">
      <dgm:prSet/>
      <dgm:spPr/>
      <dgm:t>
        <a:bodyPr/>
        <a:lstStyle/>
        <a:p>
          <a:endParaRPr lang="es-ES"/>
        </a:p>
      </dgm:t>
    </dgm:pt>
    <dgm:pt modelId="{BDD8F570-9A84-448A-A559-9E1F0D6DF2BF}">
      <dgm:prSet phldrT="[Texto]"/>
      <dgm:spPr>
        <a:blipFill rotWithShape="0">
          <a:blip xmlns:r="http://schemas.openxmlformats.org/officeDocument/2006/relationships" r:embed="rId1"/>
          <a:stretch>
            <a:fillRect l="-1254"/>
          </a:stretch>
        </a:blipFill>
      </dgm:spPr>
      <dgm:t>
        <a:bodyPr/>
        <a:lstStyle/>
        <a:p>
          <a:r>
            <a:rPr lang="es-EC">
              <a:noFill/>
            </a:rPr>
            <a:t> </a:t>
          </a:r>
        </a:p>
      </dgm:t>
    </dgm:pt>
    <dgm:pt modelId="{893C6B38-0965-4B1D-867B-D85A7A4E985C}" type="parTrans" cxnId="{794F0F23-DF77-4A0B-9DA1-27D84CD266E4}">
      <dgm:prSet/>
      <dgm:spPr/>
      <dgm:t>
        <a:bodyPr/>
        <a:lstStyle/>
        <a:p>
          <a:endParaRPr lang="es-ES"/>
        </a:p>
      </dgm:t>
    </dgm:pt>
    <dgm:pt modelId="{493190EF-8101-4BDE-A8A1-2EA6BF3E5A88}" type="sibTrans" cxnId="{794F0F23-DF77-4A0B-9DA1-27D84CD266E4}">
      <dgm:prSet/>
      <dgm:spPr/>
      <dgm:t>
        <a:bodyPr/>
        <a:lstStyle/>
        <a:p>
          <a:endParaRPr lang="es-ES"/>
        </a:p>
      </dgm:t>
    </dgm:pt>
    <dgm:pt modelId="{F6DCE926-CA7F-430C-AF78-A3E2E93CE747}">
      <dgm:prSet phldrT="[Texto]"/>
      <dgm:spPr/>
      <dgm:t>
        <a:bodyPr/>
        <a:lstStyle/>
        <a:p>
          <a:r>
            <a:rPr lang="es-ES" b="1" dirty="0" smtClean="0"/>
            <a:t>Métodos </a:t>
          </a:r>
          <a:r>
            <a:rPr lang="es-ES" b="1" dirty="0" smtClean="0"/>
            <a:t>Mixtos </a:t>
          </a:r>
          <a:endParaRPr lang="es-ES" dirty="0" smtClean="0"/>
        </a:p>
        <a:p>
          <a:endParaRPr lang="es-ES" dirty="0" smtClean="0"/>
        </a:p>
        <a:p>
          <a:r>
            <a:rPr lang="es-ES" b="1" u="sng" dirty="0" smtClean="0"/>
            <a:t>Valor medio</a:t>
          </a:r>
        </a:p>
        <a:p>
          <a:endParaRPr lang="es-ES" b="1" u="sng" dirty="0" smtClean="0"/>
        </a:p>
        <a:p>
          <a:endParaRPr lang="es-ES" b="1" u="sng" dirty="0" smtClean="0"/>
        </a:p>
        <a:p>
          <a:endParaRPr lang="es-ES" b="1" u="sng" dirty="0" smtClean="0"/>
        </a:p>
        <a:p>
          <a:endParaRPr lang="es-ES" b="1" u="sng" dirty="0" smtClean="0"/>
        </a:p>
        <a:p>
          <a:endParaRPr lang="es-ES" dirty="0" smtClean="0"/>
        </a:p>
        <a:p>
          <a:endParaRPr lang="es-ES" dirty="0"/>
        </a:p>
      </dgm:t>
    </dgm:pt>
    <dgm:pt modelId="{EC465D60-85BC-4765-B7D3-B77A3A380017}" type="parTrans" cxnId="{6935B2CD-D3AD-4D88-AA67-A4735C360C6E}">
      <dgm:prSet/>
      <dgm:spPr/>
      <dgm:t>
        <a:bodyPr/>
        <a:lstStyle/>
        <a:p>
          <a:endParaRPr lang="es-ES"/>
        </a:p>
      </dgm:t>
    </dgm:pt>
    <dgm:pt modelId="{33B876EF-2D79-4660-819A-1364D70FF641}" type="sibTrans" cxnId="{6935B2CD-D3AD-4D88-AA67-A4735C360C6E}">
      <dgm:prSet/>
      <dgm:spPr/>
      <dgm:t>
        <a:bodyPr/>
        <a:lstStyle/>
        <a:p>
          <a:endParaRPr lang="es-ES"/>
        </a:p>
      </dgm:t>
    </dgm:pt>
    <dgm:pt modelId="{3AF5E3F8-F91A-4C34-B275-B94085537ED8}">
      <dgm:prSet phldrT="[Texto]"/>
      <dgm:spPr>
        <a:blipFill rotWithShape="0">
          <a:blip xmlns:r="http://schemas.openxmlformats.org/officeDocument/2006/relationships" r:embed="rId2"/>
          <a:stretch>
            <a:fillRect/>
          </a:stretch>
        </a:blipFill>
      </dgm:spPr>
      <dgm:t>
        <a:bodyPr/>
        <a:lstStyle/>
        <a:p>
          <a:r>
            <a:rPr lang="es-EC">
              <a:noFill/>
            </a:rPr>
            <a:t> </a:t>
          </a:r>
        </a:p>
      </dgm:t>
    </dgm:pt>
    <dgm:pt modelId="{FDA9E32C-D40C-4099-A153-64782594D534}" type="parTrans" cxnId="{08D6AE20-2983-4984-AA32-91994DB3B21C}">
      <dgm:prSet/>
      <dgm:spPr/>
      <dgm:t>
        <a:bodyPr/>
        <a:lstStyle/>
        <a:p>
          <a:endParaRPr lang="es-ES"/>
        </a:p>
      </dgm:t>
    </dgm:pt>
    <dgm:pt modelId="{CF79FC78-71E5-44F6-AF12-35B05EA74532}" type="sibTrans" cxnId="{08D6AE20-2983-4984-AA32-91994DB3B21C}">
      <dgm:prSet/>
      <dgm:spPr/>
      <dgm:t>
        <a:bodyPr/>
        <a:lstStyle/>
        <a:p>
          <a:endParaRPr lang="es-ES"/>
        </a:p>
      </dgm:t>
    </dgm:pt>
    <dgm:pt modelId="{5B818B92-842F-40B6-AEAC-57978CB617AF}" type="pres">
      <dgm:prSet presAssocID="{B6C53DBC-6C98-4194-BA4C-86B402EE4DF5}" presName="composite" presStyleCnt="0">
        <dgm:presLayoutVars>
          <dgm:chMax val="1"/>
          <dgm:dir/>
          <dgm:resizeHandles val="exact"/>
        </dgm:presLayoutVars>
      </dgm:prSet>
      <dgm:spPr/>
      <dgm:t>
        <a:bodyPr/>
        <a:lstStyle/>
        <a:p>
          <a:endParaRPr lang="es-ES"/>
        </a:p>
      </dgm:t>
    </dgm:pt>
    <dgm:pt modelId="{0AB8A7CA-4E97-462F-AA43-E689BF80D3FE}" type="pres">
      <dgm:prSet presAssocID="{7450474A-C831-4C5F-8C85-1EF3BC5F2134}" presName="roof" presStyleLbl="dkBgShp" presStyleIdx="0" presStyleCnt="2"/>
      <dgm:spPr/>
      <dgm:t>
        <a:bodyPr/>
        <a:lstStyle/>
        <a:p>
          <a:endParaRPr lang="es-ES"/>
        </a:p>
      </dgm:t>
    </dgm:pt>
    <dgm:pt modelId="{A2E4B34A-DA8C-488D-BB16-DE710E16BC62}" type="pres">
      <dgm:prSet presAssocID="{7450474A-C831-4C5F-8C85-1EF3BC5F2134}" presName="pillars" presStyleCnt="0"/>
      <dgm:spPr/>
      <dgm:t>
        <a:bodyPr/>
        <a:lstStyle/>
        <a:p>
          <a:endParaRPr lang="es-EC"/>
        </a:p>
      </dgm:t>
    </dgm:pt>
    <dgm:pt modelId="{5117EA51-3622-42B4-94D9-AA87E175A6C9}" type="pres">
      <dgm:prSet presAssocID="{7450474A-C831-4C5F-8C85-1EF3BC5F2134}" presName="pillar1" presStyleLbl="node1" presStyleIdx="0" presStyleCnt="3">
        <dgm:presLayoutVars>
          <dgm:bulletEnabled val="1"/>
        </dgm:presLayoutVars>
      </dgm:prSet>
      <dgm:spPr/>
      <dgm:t>
        <a:bodyPr/>
        <a:lstStyle/>
        <a:p>
          <a:endParaRPr lang="es-ES"/>
        </a:p>
      </dgm:t>
    </dgm:pt>
    <dgm:pt modelId="{C39EA325-C699-4874-BEBD-48A6BBFAAD53}" type="pres">
      <dgm:prSet presAssocID="{F6DCE926-CA7F-430C-AF78-A3E2E93CE747}" presName="pillarX" presStyleLbl="node1" presStyleIdx="1" presStyleCnt="3">
        <dgm:presLayoutVars>
          <dgm:bulletEnabled val="1"/>
        </dgm:presLayoutVars>
      </dgm:prSet>
      <dgm:spPr/>
      <dgm:t>
        <a:bodyPr/>
        <a:lstStyle/>
        <a:p>
          <a:endParaRPr lang="es-ES"/>
        </a:p>
      </dgm:t>
    </dgm:pt>
    <dgm:pt modelId="{040CF285-1128-44E7-B671-ABE61CEFD08F}" type="pres">
      <dgm:prSet presAssocID="{3AF5E3F8-F91A-4C34-B275-B94085537ED8}" presName="pillarX" presStyleLbl="node1" presStyleIdx="2" presStyleCnt="3">
        <dgm:presLayoutVars>
          <dgm:bulletEnabled val="1"/>
        </dgm:presLayoutVars>
      </dgm:prSet>
      <dgm:spPr/>
      <dgm:t>
        <a:bodyPr/>
        <a:lstStyle/>
        <a:p>
          <a:endParaRPr lang="es-ES"/>
        </a:p>
      </dgm:t>
    </dgm:pt>
    <dgm:pt modelId="{53DD3EDA-E7D0-46B8-8C6C-0E5263BB0692}" type="pres">
      <dgm:prSet presAssocID="{7450474A-C831-4C5F-8C85-1EF3BC5F2134}" presName="base" presStyleLbl="dkBgShp" presStyleIdx="1" presStyleCnt="2"/>
      <dgm:spPr/>
      <dgm:t>
        <a:bodyPr/>
        <a:lstStyle/>
        <a:p>
          <a:endParaRPr lang="es-EC"/>
        </a:p>
      </dgm:t>
    </dgm:pt>
  </dgm:ptLst>
  <dgm:cxnLst>
    <dgm:cxn modelId="{08D6AE20-2983-4984-AA32-91994DB3B21C}" srcId="{7450474A-C831-4C5F-8C85-1EF3BC5F2134}" destId="{3AF5E3F8-F91A-4C34-B275-B94085537ED8}" srcOrd="2" destOrd="0" parTransId="{FDA9E32C-D40C-4099-A153-64782594D534}" sibTransId="{CF79FC78-71E5-44F6-AF12-35B05EA74532}"/>
    <dgm:cxn modelId="{A76A4614-60AC-4F25-A969-E1FFF283896C}" type="presOf" srcId="{B6C53DBC-6C98-4194-BA4C-86B402EE4DF5}" destId="{5B818B92-842F-40B6-AEAC-57978CB617AF}" srcOrd="0" destOrd="0" presId="urn:microsoft.com/office/officeart/2005/8/layout/hList3"/>
    <dgm:cxn modelId="{794F0F23-DF77-4A0B-9DA1-27D84CD266E4}" srcId="{7450474A-C831-4C5F-8C85-1EF3BC5F2134}" destId="{BDD8F570-9A84-448A-A559-9E1F0D6DF2BF}" srcOrd="0" destOrd="0" parTransId="{893C6B38-0965-4B1D-867B-D85A7A4E985C}" sibTransId="{493190EF-8101-4BDE-A8A1-2EA6BF3E5A88}"/>
    <dgm:cxn modelId="{23E9E195-2255-404A-AAB2-CF25CD8EC269}" type="presOf" srcId="{7450474A-C831-4C5F-8C85-1EF3BC5F2134}" destId="{0AB8A7CA-4E97-462F-AA43-E689BF80D3FE}" srcOrd="0" destOrd="0" presId="urn:microsoft.com/office/officeart/2005/8/layout/hList3"/>
    <dgm:cxn modelId="{6935B2CD-D3AD-4D88-AA67-A4735C360C6E}" srcId="{7450474A-C831-4C5F-8C85-1EF3BC5F2134}" destId="{F6DCE926-CA7F-430C-AF78-A3E2E93CE747}" srcOrd="1" destOrd="0" parTransId="{EC465D60-85BC-4765-B7D3-B77A3A380017}" sibTransId="{33B876EF-2D79-4660-819A-1364D70FF641}"/>
    <dgm:cxn modelId="{D95AD475-3375-4DBF-BC1F-CCE0879F4514}" type="presOf" srcId="{BDD8F570-9A84-448A-A559-9E1F0D6DF2BF}" destId="{5117EA51-3622-42B4-94D9-AA87E175A6C9}" srcOrd="0" destOrd="0" presId="urn:microsoft.com/office/officeart/2005/8/layout/hList3"/>
    <dgm:cxn modelId="{DAEC7456-9C67-4DDD-B6B8-808052CDE9A4}" type="presOf" srcId="{3AF5E3F8-F91A-4C34-B275-B94085537ED8}" destId="{040CF285-1128-44E7-B671-ABE61CEFD08F}" srcOrd="0" destOrd="0" presId="urn:microsoft.com/office/officeart/2005/8/layout/hList3"/>
    <dgm:cxn modelId="{94DE2B6E-73DC-4B57-9EA6-3AF7FD92009D}" type="presOf" srcId="{F6DCE926-CA7F-430C-AF78-A3E2E93CE747}" destId="{C39EA325-C699-4874-BEBD-48A6BBFAAD53}" srcOrd="0" destOrd="0" presId="urn:microsoft.com/office/officeart/2005/8/layout/hList3"/>
    <dgm:cxn modelId="{22900A92-702F-4428-861C-846A588B3F65}" srcId="{B6C53DBC-6C98-4194-BA4C-86B402EE4DF5}" destId="{7450474A-C831-4C5F-8C85-1EF3BC5F2134}" srcOrd="0" destOrd="0" parTransId="{B1D5E960-A85F-4B32-BEBD-63216A0E75CE}" sibTransId="{56DC71D7-AD45-41A6-814A-0F36EA113381}"/>
    <dgm:cxn modelId="{380AC025-AA28-4C70-A38C-1E69DD703D81}" type="presParOf" srcId="{5B818B92-842F-40B6-AEAC-57978CB617AF}" destId="{0AB8A7CA-4E97-462F-AA43-E689BF80D3FE}" srcOrd="0" destOrd="0" presId="urn:microsoft.com/office/officeart/2005/8/layout/hList3"/>
    <dgm:cxn modelId="{3F773E6A-73B3-423E-8B8B-FDDA57993032}" type="presParOf" srcId="{5B818B92-842F-40B6-AEAC-57978CB617AF}" destId="{A2E4B34A-DA8C-488D-BB16-DE710E16BC62}" srcOrd="1" destOrd="0" presId="urn:microsoft.com/office/officeart/2005/8/layout/hList3"/>
    <dgm:cxn modelId="{8B78DAFA-B4FC-46BF-B51B-5D4A20EBD7C8}" type="presParOf" srcId="{A2E4B34A-DA8C-488D-BB16-DE710E16BC62}" destId="{5117EA51-3622-42B4-94D9-AA87E175A6C9}" srcOrd="0" destOrd="0" presId="urn:microsoft.com/office/officeart/2005/8/layout/hList3"/>
    <dgm:cxn modelId="{917E72B5-2F13-4073-848B-3566665CDC94}" type="presParOf" srcId="{A2E4B34A-DA8C-488D-BB16-DE710E16BC62}" destId="{C39EA325-C699-4874-BEBD-48A6BBFAAD53}" srcOrd="1" destOrd="0" presId="urn:microsoft.com/office/officeart/2005/8/layout/hList3"/>
    <dgm:cxn modelId="{12DD936A-1B8A-4FC8-8439-127A91C08AC5}" type="presParOf" srcId="{A2E4B34A-DA8C-488D-BB16-DE710E16BC62}" destId="{040CF285-1128-44E7-B671-ABE61CEFD08F}" srcOrd="2" destOrd="0" presId="urn:microsoft.com/office/officeart/2005/8/layout/hList3"/>
    <dgm:cxn modelId="{EEBEB3B8-F25D-4508-9313-AEFC30BB0F83}" type="presParOf" srcId="{5B818B92-842F-40B6-AEAC-57978CB617AF}" destId="{53DD3EDA-E7D0-46B8-8C6C-0E5263BB06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4084D-B9B8-4101-A1C5-A0185EC8A20C}"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EC"/>
        </a:p>
      </dgm:t>
    </dgm:pt>
    <dgm:pt modelId="{BE476023-3678-463F-AF87-BC2508208519}">
      <dgm:prSet phldrT="[Texto]"/>
      <dgm:spPr/>
      <dgm:t>
        <a:bodyPr/>
        <a:lstStyle/>
        <a:p>
          <a:r>
            <a:rPr lang="es-EC" dirty="0" smtClean="0"/>
            <a:t>Elección del Método de Valoración</a:t>
          </a:r>
          <a:endParaRPr lang="es-EC" dirty="0"/>
        </a:p>
      </dgm:t>
    </dgm:pt>
    <dgm:pt modelId="{447E72C1-ADCC-4B7E-8472-784863193E59}" type="parTrans" cxnId="{8173373A-DCD7-4F0F-B1BB-D3089FBDCA9B}">
      <dgm:prSet/>
      <dgm:spPr/>
      <dgm:t>
        <a:bodyPr/>
        <a:lstStyle/>
        <a:p>
          <a:endParaRPr lang="es-EC"/>
        </a:p>
      </dgm:t>
    </dgm:pt>
    <dgm:pt modelId="{47F8B239-5089-4D49-8383-54237ED12679}" type="sibTrans" cxnId="{8173373A-DCD7-4F0F-B1BB-D3089FBDCA9B}">
      <dgm:prSet/>
      <dgm:spPr/>
      <dgm:t>
        <a:bodyPr/>
        <a:lstStyle/>
        <a:p>
          <a:endParaRPr lang="es-EC"/>
        </a:p>
      </dgm:t>
    </dgm:pt>
    <dgm:pt modelId="{DE1658C2-214E-4135-AB9D-FAD55E4291DD}">
      <dgm:prSet phldrT="[Texto]"/>
      <dgm:spPr/>
      <dgm:t>
        <a:bodyPr/>
        <a:lstStyle/>
        <a:p>
          <a:r>
            <a:rPr lang="es-EC" dirty="0" smtClean="0"/>
            <a:t>Entender cuál es la forma de aplicación y </a:t>
          </a:r>
          <a:r>
            <a:rPr lang="es-EC" dirty="0" smtClean="0"/>
            <a:t>cual es la intención que se tiene con la valoración</a:t>
          </a:r>
          <a:endParaRPr lang="es-EC" dirty="0"/>
        </a:p>
      </dgm:t>
    </dgm:pt>
    <dgm:pt modelId="{996F2F97-4AB8-48C7-9D00-207B80D60BE9}" type="parTrans" cxnId="{E31A5F2C-8C06-4206-8ED4-3CC24C28CD13}">
      <dgm:prSet/>
      <dgm:spPr/>
      <dgm:t>
        <a:bodyPr/>
        <a:lstStyle/>
        <a:p>
          <a:endParaRPr lang="es-EC"/>
        </a:p>
      </dgm:t>
    </dgm:pt>
    <dgm:pt modelId="{68CA22D2-53DA-474C-B6BD-01703BBCC207}" type="sibTrans" cxnId="{E31A5F2C-8C06-4206-8ED4-3CC24C28CD13}">
      <dgm:prSet/>
      <dgm:spPr/>
      <dgm:t>
        <a:bodyPr/>
        <a:lstStyle/>
        <a:p>
          <a:endParaRPr lang="es-EC"/>
        </a:p>
      </dgm:t>
    </dgm:pt>
    <dgm:pt modelId="{6566DB1D-3FA4-43E6-9C4E-27793B19CE73}">
      <dgm:prSet phldrT="[Texto]"/>
      <dgm:spPr/>
      <dgm:t>
        <a:bodyPr/>
        <a:lstStyle/>
        <a:p>
          <a:r>
            <a:rPr lang="es-EC" dirty="0" smtClean="0"/>
            <a:t>Nivel de profundidad del análisis</a:t>
          </a:r>
          <a:endParaRPr lang="es-EC" dirty="0"/>
        </a:p>
      </dgm:t>
    </dgm:pt>
    <dgm:pt modelId="{C1D82CE1-DDE5-4146-99D2-24F5C26CEA3D}" type="parTrans" cxnId="{1521D0D8-4562-490D-A1F7-D499D6EEBB4D}">
      <dgm:prSet/>
      <dgm:spPr/>
      <dgm:t>
        <a:bodyPr/>
        <a:lstStyle/>
        <a:p>
          <a:endParaRPr lang="es-EC"/>
        </a:p>
      </dgm:t>
    </dgm:pt>
    <dgm:pt modelId="{04AC166A-F905-4434-9EB9-8AA9FF4C8524}" type="sibTrans" cxnId="{1521D0D8-4562-490D-A1F7-D499D6EEBB4D}">
      <dgm:prSet/>
      <dgm:spPr/>
      <dgm:t>
        <a:bodyPr/>
        <a:lstStyle/>
        <a:p>
          <a:endParaRPr lang="es-EC"/>
        </a:p>
      </dgm:t>
    </dgm:pt>
    <dgm:pt modelId="{9C45A4D5-4967-45A8-A18F-3BD5B35BEB29}">
      <dgm:prSet phldrT="[Texto]"/>
      <dgm:spPr/>
      <dgm:t>
        <a:bodyPr/>
        <a:lstStyle/>
        <a:p>
          <a:r>
            <a:rPr lang="es-EC" dirty="0" smtClean="0"/>
            <a:t>Satisfacción de los requerimientos de los usuarios internos y externos</a:t>
          </a:r>
          <a:endParaRPr lang="es-EC" dirty="0"/>
        </a:p>
      </dgm:t>
    </dgm:pt>
    <dgm:pt modelId="{C84B038B-98E8-4DE0-BB82-BF01A256903D}" type="parTrans" cxnId="{01C7A57E-5F77-47F2-AE26-1A863DA3EA41}">
      <dgm:prSet/>
      <dgm:spPr/>
      <dgm:t>
        <a:bodyPr/>
        <a:lstStyle/>
        <a:p>
          <a:endParaRPr lang="es-EC"/>
        </a:p>
      </dgm:t>
    </dgm:pt>
    <dgm:pt modelId="{10B54290-50DE-45DA-A470-743EFE7DCCA8}" type="sibTrans" cxnId="{01C7A57E-5F77-47F2-AE26-1A863DA3EA41}">
      <dgm:prSet/>
      <dgm:spPr/>
      <dgm:t>
        <a:bodyPr/>
        <a:lstStyle/>
        <a:p>
          <a:endParaRPr lang="es-EC"/>
        </a:p>
      </dgm:t>
    </dgm:pt>
    <dgm:pt modelId="{E03FDEB4-F219-4942-A931-3D071919D95A}">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EC" sz="2400" b="1" dirty="0" smtClean="0"/>
            <a:t>Método </a:t>
          </a:r>
          <a:r>
            <a:rPr lang="es-EC" sz="2400" b="1" dirty="0" smtClean="0"/>
            <a:t>de descuento de flujos de Caja</a:t>
          </a:r>
          <a:endParaRPr lang="es-EC" sz="2400" b="1" dirty="0"/>
        </a:p>
      </dgm:t>
    </dgm:pt>
    <dgm:pt modelId="{04E29349-97CE-4360-A5C0-65B344DBF632}" type="parTrans" cxnId="{B87DF11A-8767-4C7C-A0BA-8494E4A83ADC}">
      <dgm:prSet/>
      <dgm:spPr/>
      <dgm:t>
        <a:bodyPr/>
        <a:lstStyle/>
        <a:p>
          <a:endParaRPr lang="es-EC"/>
        </a:p>
      </dgm:t>
    </dgm:pt>
    <dgm:pt modelId="{3A72B470-F2CA-4EFD-9DD6-CFD0519267E5}" type="sibTrans" cxnId="{B87DF11A-8767-4C7C-A0BA-8494E4A83ADC}">
      <dgm:prSet/>
      <dgm:spPr/>
      <dgm:t>
        <a:bodyPr/>
        <a:lstStyle/>
        <a:p>
          <a:endParaRPr lang="es-EC"/>
        </a:p>
      </dgm:t>
    </dgm:pt>
    <dgm:pt modelId="{08E9C6AE-2AD0-4247-847C-FD91987772A9}">
      <dgm:prSet phldrT="[Texto]"/>
      <dgm:spPr/>
      <dgm:t>
        <a:bodyPr/>
        <a:lstStyle/>
        <a:p>
          <a:r>
            <a:rPr lang="es-EC" dirty="0" smtClean="0"/>
            <a:t>Consideración del tiempo factor importante </a:t>
          </a:r>
          <a:endParaRPr lang="es-EC" dirty="0"/>
        </a:p>
      </dgm:t>
    </dgm:pt>
    <dgm:pt modelId="{7656FAA1-7D88-4ED8-A1E6-B9C455E8F767}" type="parTrans" cxnId="{FA018887-C1B2-4922-93E0-2C7FFF47BD86}">
      <dgm:prSet/>
      <dgm:spPr/>
      <dgm:t>
        <a:bodyPr/>
        <a:lstStyle/>
        <a:p>
          <a:endParaRPr lang="es-EC"/>
        </a:p>
      </dgm:t>
    </dgm:pt>
    <dgm:pt modelId="{EE8497BF-F24C-4318-AAF8-F4788C345173}" type="sibTrans" cxnId="{FA018887-C1B2-4922-93E0-2C7FFF47BD86}">
      <dgm:prSet/>
      <dgm:spPr/>
      <dgm:t>
        <a:bodyPr/>
        <a:lstStyle/>
        <a:p>
          <a:endParaRPr lang="es-EC"/>
        </a:p>
      </dgm:t>
    </dgm:pt>
    <dgm:pt modelId="{317E1B62-724B-4A40-8ABE-52150A69FB50}" type="pres">
      <dgm:prSet presAssocID="{5034084D-B9B8-4101-A1C5-A0185EC8A20C}" presName="diagram" presStyleCnt="0">
        <dgm:presLayoutVars>
          <dgm:dir/>
          <dgm:resizeHandles val="exact"/>
        </dgm:presLayoutVars>
      </dgm:prSet>
      <dgm:spPr/>
      <dgm:t>
        <a:bodyPr/>
        <a:lstStyle/>
        <a:p>
          <a:endParaRPr lang="es-EC"/>
        </a:p>
      </dgm:t>
    </dgm:pt>
    <dgm:pt modelId="{ED02C583-C519-460F-81E4-3F47F678250A}" type="pres">
      <dgm:prSet presAssocID="{BE476023-3678-463F-AF87-BC2508208519}" presName="node" presStyleLbl="node1" presStyleIdx="0" presStyleCnt="6">
        <dgm:presLayoutVars>
          <dgm:bulletEnabled val="1"/>
        </dgm:presLayoutVars>
      </dgm:prSet>
      <dgm:spPr/>
      <dgm:t>
        <a:bodyPr/>
        <a:lstStyle/>
        <a:p>
          <a:endParaRPr lang="es-EC"/>
        </a:p>
      </dgm:t>
    </dgm:pt>
    <dgm:pt modelId="{18952C04-1903-4924-98F2-C0C50F712457}" type="pres">
      <dgm:prSet presAssocID="{47F8B239-5089-4D49-8383-54237ED12679}" presName="sibTrans" presStyleLbl="sibTrans2D1" presStyleIdx="0" presStyleCnt="5"/>
      <dgm:spPr/>
      <dgm:t>
        <a:bodyPr/>
        <a:lstStyle/>
        <a:p>
          <a:endParaRPr lang="es-EC"/>
        </a:p>
      </dgm:t>
    </dgm:pt>
    <dgm:pt modelId="{2C23AEB9-3E0F-44B1-B549-3C00F4406111}" type="pres">
      <dgm:prSet presAssocID="{47F8B239-5089-4D49-8383-54237ED12679}" presName="connectorText" presStyleLbl="sibTrans2D1" presStyleIdx="0" presStyleCnt="5"/>
      <dgm:spPr/>
      <dgm:t>
        <a:bodyPr/>
        <a:lstStyle/>
        <a:p>
          <a:endParaRPr lang="es-EC"/>
        </a:p>
      </dgm:t>
    </dgm:pt>
    <dgm:pt modelId="{52EAB41A-5522-4197-95CA-2DBFA63C265B}" type="pres">
      <dgm:prSet presAssocID="{DE1658C2-214E-4135-AB9D-FAD55E4291DD}" presName="node" presStyleLbl="node1" presStyleIdx="1" presStyleCnt="6">
        <dgm:presLayoutVars>
          <dgm:bulletEnabled val="1"/>
        </dgm:presLayoutVars>
      </dgm:prSet>
      <dgm:spPr/>
      <dgm:t>
        <a:bodyPr/>
        <a:lstStyle/>
        <a:p>
          <a:endParaRPr lang="es-EC"/>
        </a:p>
      </dgm:t>
    </dgm:pt>
    <dgm:pt modelId="{63FB12F0-7367-4935-A901-0C2B22ACCE96}" type="pres">
      <dgm:prSet presAssocID="{68CA22D2-53DA-474C-B6BD-01703BBCC207}" presName="sibTrans" presStyleLbl="sibTrans2D1" presStyleIdx="1" presStyleCnt="5"/>
      <dgm:spPr/>
      <dgm:t>
        <a:bodyPr/>
        <a:lstStyle/>
        <a:p>
          <a:endParaRPr lang="es-EC"/>
        </a:p>
      </dgm:t>
    </dgm:pt>
    <dgm:pt modelId="{75B05210-C8DE-42F6-80E8-3579B73E37DA}" type="pres">
      <dgm:prSet presAssocID="{68CA22D2-53DA-474C-B6BD-01703BBCC207}" presName="connectorText" presStyleLbl="sibTrans2D1" presStyleIdx="1" presStyleCnt="5"/>
      <dgm:spPr/>
      <dgm:t>
        <a:bodyPr/>
        <a:lstStyle/>
        <a:p>
          <a:endParaRPr lang="es-EC"/>
        </a:p>
      </dgm:t>
    </dgm:pt>
    <dgm:pt modelId="{F0241425-9CB5-41DA-A758-290F685ED0DD}" type="pres">
      <dgm:prSet presAssocID="{6566DB1D-3FA4-43E6-9C4E-27793B19CE73}" presName="node" presStyleLbl="node1" presStyleIdx="2" presStyleCnt="6">
        <dgm:presLayoutVars>
          <dgm:bulletEnabled val="1"/>
        </dgm:presLayoutVars>
      </dgm:prSet>
      <dgm:spPr/>
      <dgm:t>
        <a:bodyPr/>
        <a:lstStyle/>
        <a:p>
          <a:endParaRPr lang="es-EC"/>
        </a:p>
      </dgm:t>
    </dgm:pt>
    <dgm:pt modelId="{7099D663-F915-4746-9F4B-8819ED65C879}" type="pres">
      <dgm:prSet presAssocID="{04AC166A-F905-4434-9EB9-8AA9FF4C8524}" presName="sibTrans" presStyleLbl="sibTrans2D1" presStyleIdx="2" presStyleCnt="5"/>
      <dgm:spPr/>
      <dgm:t>
        <a:bodyPr/>
        <a:lstStyle/>
        <a:p>
          <a:endParaRPr lang="es-EC"/>
        </a:p>
      </dgm:t>
    </dgm:pt>
    <dgm:pt modelId="{D9C545DF-A875-4CFA-BE6F-3A9ED5CC7341}" type="pres">
      <dgm:prSet presAssocID="{04AC166A-F905-4434-9EB9-8AA9FF4C8524}" presName="connectorText" presStyleLbl="sibTrans2D1" presStyleIdx="2" presStyleCnt="5"/>
      <dgm:spPr/>
      <dgm:t>
        <a:bodyPr/>
        <a:lstStyle/>
        <a:p>
          <a:endParaRPr lang="es-EC"/>
        </a:p>
      </dgm:t>
    </dgm:pt>
    <dgm:pt modelId="{FA181AD0-1E43-49F8-9E6A-79C696BBF922}" type="pres">
      <dgm:prSet presAssocID="{9C45A4D5-4967-45A8-A18F-3BD5B35BEB29}" presName="node" presStyleLbl="node1" presStyleIdx="3" presStyleCnt="6">
        <dgm:presLayoutVars>
          <dgm:bulletEnabled val="1"/>
        </dgm:presLayoutVars>
      </dgm:prSet>
      <dgm:spPr/>
      <dgm:t>
        <a:bodyPr/>
        <a:lstStyle/>
        <a:p>
          <a:endParaRPr lang="es-EC"/>
        </a:p>
      </dgm:t>
    </dgm:pt>
    <dgm:pt modelId="{CD50F212-310E-4A01-88B3-8E7C2CE2CBBB}" type="pres">
      <dgm:prSet presAssocID="{10B54290-50DE-45DA-A470-743EFE7DCCA8}" presName="sibTrans" presStyleLbl="sibTrans2D1" presStyleIdx="3" presStyleCnt="5"/>
      <dgm:spPr/>
      <dgm:t>
        <a:bodyPr/>
        <a:lstStyle/>
        <a:p>
          <a:endParaRPr lang="es-EC"/>
        </a:p>
      </dgm:t>
    </dgm:pt>
    <dgm:pt modelId="{6B34F293-1CB8-41A0-B739-D4AA3C007069}" type="pres">
      <dgm:prSet presAssocID="{10B54290-50DE-45DA-A470-743EFE7DCCA8}" presName="connectorText" presStyleLbl="sibTrans2D1" presStyleIdx="3" presStyleCnt="5"/>
      <dgm:spPr/>
      <dgm:t>
        <a:bodyPr/>
        <a:lstStyle/>
        <a:p>
          <a:endParaRPr lang="es-EC"/>
        </a:p>
      </dgm:t>
    </dgm:pt>
    <dgm:pt modelId="{643F004C-E925-453E-B090-49259AFC063F}" type="pres">
      <dgm:prSet presAssocID="{08E9C6AE-2AD0-4247-847C-FD91987772A9}" presName="node" presStyleLbl="node1" presStyleIdx="4" presStyleCnt="6">
        <dgm:presLayoutVars>
          <dgm:bulletEnabled val="1"/>
        </dgm:presLayoutVars>
      </dgm:prSet>
      <dgm:spPr/>
      <dgm:t>
        <a:bodyPr/>
        <a:lstStyle/>
        <a:p>
          <a:endParaRPr lang="es-EC"/>
        </a:p>
      </dgm:t>
    </dgm:pt>
    <dgm:pt modelId="{8603DF33-1397-4BB8-9296-A6908D8D7F8D}" type="pres">
      <dgm:prSet presAssocID="{EE8497BF-F24C-4318-AAF8-F4788C345173}" presName="sibTrans" presStyleLbl="sibTrans2D1" presStyleIdx="4" presStyleCnt="5"/>
      <dgm:spPr/>
      <dgm:t>
        <a:bodyPr/>
        <a:lstStyle/>
        <a:p>
          <a:endParaRPr lang="es-EC"/>
        </a:p>
      </dgm:t>
    </dgm:pt>
    <dgm:pt modelId="{73CD504C-4D9A-484A-BB2B-54CB74F72080}" type="pres">
      <dgm:prSet presAssocID="{EE8497BF-F24C-4318-AAF8-F4788C345173}" presName="connectorText" presStyleLbl="sibTrans2D1" presStyleIdx="4" presStyleCnt="5"/>
      <dgm:spPr/>
      <dgm:t>
        <a:bodyPr/>
        <a:lstStyle/>
        <a:p>
          <a:endParaRPr lang="es-EC"/>
        </a:p>
      </dgm:t>
    </dgm:pt>
    <dgm:pt modelId="{785B56D6-DFEA-4DDD-B3C8-B05F0B85E459}" type="pres">
      <dgm:prSet presAssocID="{E03FDEB4-F219-4942-A931-3D071919D95A}" presName="node" presStyleLbl="node1" presStyleIdx="5" presStyleCnt="6">
        <dgm:presLayoutVars>
          <dgm:bulletEnabled val="1"/>
        </dgm:presLayoutVars>
      </dgm:prSet>
      <dgm:spPr/>
      <dgm:t>
        <a:bodyPr/>
        <a:lstStyle/>
        <a:p>
          <a:endParaRPr lang="es-EC"/>
        </a:p>
      </dgm:t>
    </dgm:pt>
  </dgm:ptLst>
  <dgm:cxnLst>
    <dgm:cxn modelId="{8D649E66-05B6-4C23-A46C-358779D7494E}" type="presOf" srcId="{04AC166A-F905-4434-9EB9-8AA9FF4C8524}" destId="{D9C545DF-A875-4CFA-BE6F-3A9ED5CC7341}" srcOrd="1" destOrd="0" presId="urn:microsoft.com/office/officeart/2005/8/layout/process5"/>
    <dgm:cxn modelId="{72A50386-D369-4F42-BF98-92B6E8D19D32}" type="presOf" srcId="{5034084D-B9B8-4101-A1C5-A0185EC8A20C}" destId="{317E1B62-724B-4A40-8ABE-52150A69FB50}" srcOrd="0" destOrd="0" presId="urn:microsoft.com/office/officeart/2005/8/layout/process5"/>
    <dgm:cxn modelId="{1550F9E0-E152-4284-AA9D-797269C28BB9}" type="presOf" srcId="{6566DB1D-3FA4-43E6-9C4E-27793B19CE73}" destId="{F0241425-9CB5-41DA-A758-290F685ED0DD}" srcOrd="0" destOrd="0" presId="urn:microsoft.com/office/officeart/2005/8/layout/process5"/>
    <dgm:cxn modelId="{9D547556-3809-44E0-A896-DCDC32AD15F0}" type="presOf" srcId="{EE8497BF-F24C-4318-AAF8-F4788C345173}" destId="{73CD504C-4D9A-484A-BB2B-54CB74F72080}" srcOrd="1" destOrd="0" presId="urn:microsoft.com/office/officeart/2005/8/layout/process5"/>
    <dgm:cxn modelId="{3267D478-1168-4E7B-A565-928ABD081304}" type="presOf" srcId="{47F8B239-5089-4D49-8383-54237ED12679}" destId="{18952C04-1903-4924-98F2-C0C50F712457}" srcOrd="0" destOrd="0" presId="urn:microsoft.com/office/officeart/2005/8/layout/process5"/>
    <dgm:cxn modelId="{D052AB8C-6751-45AE-944C-0996033CFEE4}" type="presOf" srcId="{10B54290-50DE-45DA-A470-743EFE7DCCA8}" destId="{6B34F293-1CB8-41A0-B739-D4AA3C007069}" srcOrd="1" destOrd="0" presId="urn:microsoft.com/office/officeart/2005/8/layout/process5"/>
    <dgm:cxn modelId="{007F91E0-332E-404F-A314-1C74577630EB}" type="presOf" srcId="{9C45A4D5-4967-45A8-A18F-3BD5B35BEB29}" destId="{FA181AD0-1E43-49F8-9E6A-79C696BBF922}" srcOrd="0" destOrd="0" presId="urn:microsoft.com/office/officeart/2005/8/layout/process5"/>
    <dgm:cxn modelId="{89176611-955A-45ED-91CE-BD28BE6CD161}" type="presOf" srcId="{EE8497BF-F24C-4318-AAF8-F4788C345173}" destId="{8603DF33-1397-4BB8-9296-A6908D8D7F8D}" srcOrd="0" destOrd="0" presId="urn:microsoft.com/office/officeart/2005/8/layout/process5"/>
    <dgm:cxn modelId="{FA018887-C1B2-4922-93E0-2C7FFF47BD86}" srcId="{5034084D-B9B8-4101-A1C5-A0185EC8A20C}" destId="{08E9C6AE-2AD0-4247-847C-FD91987772A9}" srcOrd="4" destOrd="0" parTransId="{7656FAA1-7D88-4ED8-A1E6-B9C455E8F767}" sibTransId="{EE8497BF-F24C-4318-AAF8-F4788C345173}"/>
    <dgm:cxn modelId="{08317625-0598-4734-8013-E41FB982F0E3}" type="presOf" srcId="{04AC166A-F905-4434-9EB9-8AA9FF4C8524}" destId="{7099D663-F915-4746-9F4B-8819ED65C879}" srcOrd="0" destOrd="0" presId="urn:microsoft.com/office/officeart/2005/8/layout/process5"/>
    <dgm:cxn modelId="{8173373A-DCD7-4F0F-B1BB-D3089FBDCA9B}" srcId="{5034084D-B9B8-4101-A1C5-A0185EC8A20C}" destId="{BE476023-3678-463F-AF87-BC2508208519}" srcOrd="0" destOrd="0" parTransId="{447E72C1-ADCC-4B7E-8472-784863193E59}" sibTransId="{47F8B239-5089-4D49-8383-54237ED12679}"/>
    <dgm:cxn modelId="{4C3C4639-FDE9-4128-9341-9F00CED4B931}" type="presOf" srcId="{DE1658C2-214E-4135-AB9D-FAD55E4291DD}" destId="{52EAB41A-5522-4197-95CA-2DBFA63C265B}" srcOrd="0" destOrd="0" presId="urn:microsoft.com/office/officeart/2005/8/layout/process5"/>
    <dgm:cxn modelId="{1521D0D8-4562-490D-A1F7-D499D6EEBB4D}" srcId="{5034084D-B9B8-4101-A1C5-A0185EC8A20C}" destId="{6566DB1D-3FA4-43E6-9C4E-27793B19CE73}" srcOrd="2" destOrd="0" parTransId="{C1D82CE1-DDE5-4146-99D2-24F5C26CEA3D}" sibTransId="{04AC166A-F905-4434-9EB9-8AA9FF4C8524}"/>
    <dgm:cxn modelId="{92AF3CB4-3EE5-49E5-84A2-72BC3FC980E9}" type="presOf" srcId="{BE476023-3678-463F-AF87-BC2508208519}" destId="{ED02C583-C519-460F-81E4-3F47F678250A}" srcOrd="0" destOrd="0" presId="urn:microsoft.com/office/officeart/2005/8/layout/process5"/>
    <dgm:cxn modelId="{01C7A57E-5F77-47F2-AE26-1A863DA3EA41}" srcId="{5034084D-B9B8-4101-A1C5-A0185EC8A20C}" destId="{9C45A4D5-4967-45A8-A18F-3BD5B35BEB29}" srcOrd="3" destOrd="0" parTransId="{C84B038B-98E8-4DE0-BB82-BF01A256903D}" sibTransId="{10B54290-50DE-45DA-A470-743EFE7DCCA8}"/>
    <dgm:cxn modelId="{3EF48820-9BD4-44B1-AA53-CBCE26F88AA6}" type="presOf" srcId="{10B54290-50DE-45DA-A470-743EFE7DCCA8}" destId="{CD50F212-310E-4A01-88B3-8E7C2CE2CBBB}" srcOrd="0" destOrd="0" presId="urn:microsoft.com/office/officeart/2005/8/layout/process5"/>
    <dgm:cxn modelId="{63B0E333-181F-443A-815C-F89094682313}" type="presOf" srcId="{68CA22D2-53DA-474C-B6BD-01703BBCC207}" destId="{63FB12F0-7367-4935-A901-0C2B22ACCE96}" srcOrd="0" destOrd="0" presId="urn:microsoft.com/office/officeart/2005/8/layout/process5"/>
    <dgm:cxn modelId="{B7700413-D3E4-4FF8-A53F-90B0792AE03B}" type="presOf" srcId="{68CA22D2-53DA-474C-B6BD-01703BBCC207}" destId="{75B05210-C8DE-42F6-80E8-3579B73E37DA}" srcOrd="1" destOrd="0" presId="urn:microsoft.com/office/officeart/2005/8/layout/process5"/>
    <dgm:cxn modelId="{B87DF11A-8767-4C7C-A0BA-8494E4A83ADC}" srcId="{5034084D-B9B8-4101-A1C5-A0185EC8A20C}" destId="{E03FDEB4-F219-4942-A931-3D071919D95A}" srcOrd="5" destOrd="0" parTransId="{04E29349-97CE-4360-A5C0-65B344DBF632}" sibTransId="{3A72B470-F2CA-4EFD-9DD6-CFD0519267E5}"/>
    <dgm:cxn modelId="{E31A5F2C-8C06-4206-8ED4-3CC24C28CD13}" srcId="{5034084D-B9B8-4101-A1C5-A0185EC8A20C}" destId="{DE1658C2-214E-4135-AB9D-FAD55E4291DD}" srcOrd="1" destOrd="0" parTransId="{996F2F97-4AB8-48C7-9D00-207B80D60BE9}" sibTransId="{68CA22D2-53DA-474C-B6BD-01703BBCC207}"/>
    <dgm:cxn modelId="{F6325B33-5682-4F8A-8E3A-5A8881E105B7}" type="presOf" srcId="{E03FDEB4-F219-4942-A931-3D071919D95A}" destId="{785B56D6-DFEA-4DDD-B3C8-B05F0B85E459}" srcOrd="0" destOrd="0" presId="urn:microsoft.com/office/officeart/2005/8/layout/process5"/>
    <dgm:cxn modelId="{F0BDE240-38EA-4E6F-9A4B-4CD253F4F521}" type="presOf" srcId="{47F8B239-5089-4D49-8383-54237ED12679}" destId="{2C23AEB9-3E0F-44B1-B549-3C00F4406111}" srcOrd="1" destOrd="0" presId="urn:microsoft.com/office/officeart/2005/8/layout/process5"/>
    <dgm:cxn modelId="{C98BC039-1828-4C6C-8A74-662D4F3EB352}" type="presOf" srcId="{08E9C6AE-2AD0-4247-847C-FD91987772A9}" destId="{643F004C-E925-453E-B090-49259AFC063F}" srcOrd="0" destOrd="0" presId="urn:microsoft.com/office/officeart/2005/8/layout/process5"/>
    <dgm:cxn modelId="{D182BEC7-2859-465B-B080-232A8113D48D}" type="presParOf" srcId="{317E1B62-724B-4A40-8ABE-52150A69FB50}" destId="{ED02C583-C519-460F-81E4-3F47F678250A}" srcOrd="0" destOrd="0" presId="urn:microsoft.com/office/officeart/2005/8/layout/process5"/>
    <dgm:cxn modelId="{7BC506A6-40A2-4325-9844-A197670B2AAD}" type="presParOf" srcId="{317E1B62-724B-4A40-8ABE-52150A69FB50}" destId="{18952C04-1903-4924-98F2-C0C50F712457}" srcOrd="1" destOrd="0" presId="urn:microsoft.com/office/officeart/2005/8/layout/process5"/>
    <dgm:cxn modelId="{9BE89FFC-5957-468B-A352-D8B99899ABED}" type="presParOf" srcId="{18952C04-1903-4924-98F2-C0C50F712457}" destId="{2C23AEB9-3E0F-44B1-B549-3C00F4406111}" srcOrd="0" destOrd="0" presId="urn:microsoft.com/office/officeart/2005/8/layout/process5"/>
    <dgm:cxn modelId="{6DE881C3-A06A-455E-9C10-CC18723ABAB6}" type="presParOf" srcId="{317E1B62-724B-4A40-8ABE-52150A69FB50}" destId="{52EAB41A-5522-4197-95CA-2DBFA63C265B}" srcOrd="2" destOrd="0" presId="urn:microsoft.com/office/officeart/2005/8/layout/process5"/>
    <dgm:cxn modelId="{3255D1C2-CF97-4C54-BA25-F3C504FC8592}" type="presParOf" srcId="{317E1B62-724B-4A40-8ABE-52150A69FB50}" destId="{63FB12F0-7367-4935-A901-0C2B22ACCE96}" srcOrd="3" destOrd="0" presId="urn:microsoft.com/office/officeart/2005/8/layout/process5"/>
    <dgm:cxn modelId="{F901D359-9290-4E74-819C-0CAEC15D73BD}" type="presParOf" srcId="{63FB12F0-7367-4935-A901-0C2B22ACCE96}" destId="{75B05210-C8DE-42F6-80E8-3579B73E37DA}" srcOrd="0" destOrd="0" presId="urn:microsoft.com/office/officeart/2005/8/layout/process5"/>
    <dgm:cxn modelId="{61C0EBBF-8468-40FF-BEEB-29441DD5CE41}" type="presParOf" srcId="{317E1B62-724B-4A40-8ABE-52150A69FB50}" destId="{F0241425-9CB5-41DA-A758-290F685ED0DD}" srcOrd="4" destOrd="0" presId="urn:microsoft.com/office/officeart/2005/8/layout/process5"/>
    <dgm:cxn modelId="{241A591D-3957-4EC2-AF77-50B496FF7531}" type="presParOf" srcId="{317E1B62-724B-4A40-8ABE-52150A69FB50}" destId="{7099D663-F915-4746-9F4B-8819ED65C879}" srcOrd="5" destOrd="0" presId="urn:microsoft.com/office/officeart/2005/8/layout/process5"/>
    <dgm:cxn modelId="{71275BBD-6958-44BC-B96C-68A788A57354}" type="presParOf" srcId="{7099D663-F915-4746-9F4B-8819ED65C879}" destId="{D9C545DF-A875-4CFA-BE6F-3A9ED5CC7341}" srcOrd="0" destOrd="0" presId="urn:microsoft.com/office/officeart/2005/8/layout/process5"/>
    <dgm:cxn modelId="{3E101F8A-4F11-4546-8864-66CD15723EAF}" type="presParOf" srcId="{317E1B62-724B-4A40-8ABE-52150A69FB50}" destId="{FA181AD0-1E43-49F8-9E6A-79C696BBF922}" srcOrd="6" destOrd="0" presId="urn:microsoft.com/office/officeart/2005/8/layout/process5"/>
    <dgm:cxn modelId="{8540C801-3943-4C9C-BCD0-7E9EA4ACE3DE}" type="presParOf" srcId="{317E1B62-724B-4A40-8ABE-52150A69FB50}" destId="{CD50F212-310E-4A01-88B3-8E7C2CE2CBBB}" srcOrd="7" destOrd="0" presId="urn:microsoft.com/office/officeart/2005/8/layout/process5"/>
    <dgm:cxn modelId="{7AB29DC5-C74A-4A11-A9FC-7E491C9D7B9A}" type="presParOf" srcId="{CD50F212-310E-4A01-88B3-8E7C2CE2CBBB}" destId="{6B34F293-1CB8-41A0-B739-D4AA3C007069}" srcOrd="0" destOrd="0" presId="urn:microsoft.com/office/officeart/2005/8/layout/process5"/>
    <dgm:cxn modelId="{EBF0153B-963B-44E9-8BA4-A648F37D49FF}" type="presParOf" srcId="{317E1B62-724B-4A40-8ABE-52150A69FB50}" destId="{643F004C-E925-453E-B090-49259AFC063F}" srcOrd="8" destOrd="0" presId="urn:microsoft.com/office/officeart/2005/8/layout/process5"/>
    <dgm:cxn modelId="{EC52F5F6-7655-408C-936D-FECCD5E1C0A3}" type="presParOf" srcId="{317E1B62-724B-4A40-8ABE-52150A69FB50}" destId="{8603DF33-1397-4BB8-9296-A6908D8D7F8D}" srcOrd="9" destOrd="0" presId="urn:microsoft.com/office/officeart/2005/8/layout/process5"/>
    <dgm:cxn modelId="{36C1D5F3-3834-4804-871E-0121ADA5D529}" type="presParOf" srcId="{8603DF33-1397-4BB8-9296-A6908D8D7F8D}" destId="{73CD504C-4D9A-484A-BB2B-54CB74F72080}" srcOrd="0" destOrd="0" presId="urn:microsoft.com/office/officeart/2005/8/layout/process5"/>
    <dgm:cxn modelId="{2787DDDA-58D1-4893-87B4-57D1350DD32D}" type="presParOf" srcId="{317E1B62-724B-4A40-8ABE-52150A69FB50}" destId="{785B56D6-DFEA-4DDD-B3C8-B05F0B85E45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CA6C17-17E0-4CFE-9C04-2B1245319264}"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C"/>
        </a:p>
      </dgm:t>
    </dgm:pt>
    <dgm:pt modelId="{9FCBDA8F-0025-4E24-B86A-D8B6CE24866F}">
      <dgm:prSet phldrT="[Texto]"/>
      <dgm:spPr/>
      <dgm:t>
        <a:bodyPr/>
        <a:lstStyle/>
        <a:p>
          <a:pPr algn="ctr"/>
          <a:r>
            <a:rPr lang="es-EC" dirty="0" smtClean="0"/>
            <a:t>Fue Fundada en </a:t>
          </a:r>
          <a:r>
            <a:rPr lang="es-EC" dirty="0" smtClean="0"/>
            <a:t>1950, sin embargo llega a Ecuador en 1992</a:t>
          </a:r>
          <a:endParaRPr lang="es-EC" dirty="0"/>
        </a:p>
      </dgm:t>
    </dgm:pt>
    <dgm:pt modelId="{CD84CC97-74E9-491C-B5AB-7C151DBC70F7}" type="parTrans" cxnId="{B9DCC073-E7C9-40F1-83F2-C4DB081E0C4D}">
      <dgm:prSet/>
      <dgm:spPr/>
      <dgm:t>
        <a:bodyPr/>
        <a:lstStyle/>
        <a:p>
          <a:pPr algn="ctr"/>
          <a:endParaRPr lang="es-EC"/>
        </a:p>
      </dgm:t>
    </dgm:pt>
    <dgm:pt modelId="{E9BC8926-20C7-495D-B33A-CC59F4C5BCB1}" type="sibTrans" cxnId="{B9DCC073-E7C9-40F1-83F2-C4DB081E0C4D}">
      <dgm:prSet/>
      <dgm:spPr/>
      <dgm:t>
        <a:bodyPr/>
        <a:lstStyle/>
        <a:p>
          <a:pPr algn="ctr"/>
          <a:endParaRPr lang="es-EC"/>
        </a:p>
      </dgm:t>
    </dgm:pt>
    <dgm:pt modelId="{BA046CFE-36AC-4C04-9F7C-183609B28A25}">
      <dgm:prSet phldrT="[Texto]"/>
      <dgm:spPr/>
      <dgm:t>
        <a:bodyPr/>
        <a:lstStyle/>
        <a:p>
          <a:pPr algn="ctr"/>
          <a:r>
            <a:rPr lang="es-EC" dirty="0" smtClean="0"/>
            <a:t>Tiene presencia en Argentina, Ecuador y Egipto</a:t>
          </a:r>
          <a:endParaRPr lang="es-EC" dirty="0"/>
        </a:p>
      </dgm:t>
    </dgm:pt>
    <dgm:pt modelId="{0A673678-94F7-4C38-89E6-32EBEBF321C3}" type="parTrans" cxnId="{1CA4ECD7-F36F-4538-983E-895ABA6E8353}">
      <dgm:prSet/>
      <dgm:spPr/>
      <dgm:t>
        <a:bodyPr/>
        <a:lstStyle/>
        <a:p>
          <a:pPr algn="ctr"/>
          <a:endParaRPr lang="es-EC"/>
        </a:p>
      </dgm:t>
    </dgm:pt>
    <dgm:pt modelId="{EA85777A-0F73-4AF3-AEC9-EA12EA3BA1E7}" type="sibTrans" cxnId="{1CA4ECD7-F36F-4538-983E-895ABA6E8353}">
      <dgm:prSet/>
      <dgm:spPr/>
      <dgm:t>
        <a:bodyPr/>
        <a:lstStyle/>
        <a:p>
          <a:pPr algn="ctr"/>
          <a:endParaRPr lang="es-EC"/>
        </a:p>
      </dgm:t>
    </dgm:pt>
    <dgm:pt modelId="{9B0C0903-16A7-44F4-A29E-2A2D1F05D27F}">
      <dgm:prSet phldrT="[Texto]"/>
      <dgm:spPr/>
      <dgm:t>
        <a:bodyPr/>
        <a:lstStyle/>
        <a:p>
          <a:pPr algn="ctr"/>
          <a:r>
            <a:rPr lang="es-EC" dirty="0" smtClean="0"/>
            <a:t>Exploración y Producción</a:t>
          </a:r>
          <a:endParaRPr lang="es-EC" dirty="0"/>
        </a:p>
      </dgm:t>
    </dgm:pt>
    <dgm:pt modelId="{3FF08338-C57B-4670-9E06-5BA2181F2DDF}" type="parTrans" cxnId="{FC0458E3-2FC9-42C4-83F7-7FB3E6DD7E90}">
      <dgm:prSet/>
      <dgm:spPr/>
      <dgm:t>
        <a:bodyPr/>
        <a:lstStyle/>
        <a:p>
          <a:pPr algn="ctr"/>
          <a:endParaRPr lang="es-EC"/>
        </a:p>
      </dgm:t>
    </dgm:pt>
    <dgm:pt modelId="{858A78EE-10AC-4847-9CDA-9A59980FFA45}" type="sibTrans" cxnId="{FC0458E3-2FC9-42C4-83F7-7FB3E6DD7E90}">
      <dgm:prSet/>
      <dgm:spPr/>
      <dgm:t>
        <a:bodyPr/>
        <a:lstStyle/>
        <a:p>
          <a:pPr algn="ctr"/>
          <a:endParaRPr lang="es-EC"/>
        </a:p>
      </dgm:t>
    </dgm:pt>
    <dgm:pt modelId="{A6E1D320-64F6-48FA-B7D3-6C6D8A5A3358}">
      <dgm:prSet phldrT="[Texto]"/>
      <dgm:spPr/>
      <dgm:t>
        <a:bodyPr/>
        <a:lstStyle/>
        <a:p>
          <a:pPr algn="ctr"/>
          <a:r>
            <a:rPr lang="es-EC" dirty="0" smtClean="0"/>
            <a:t>Refinación y Comercialización</a:t>
          </a:r>
          <a:endParaRPr lang="es-EC" dirty="0"/>
        </a:p>
      </dgm:t>
    </dgm:pt>
    <dgm:pt modelId="{88EC330D-7661-4342-9C90-161084BAD30E}" type="parTrans" cxnId="{4BDD1815-B9AF-4392-A3CD-758B54E38001}">
      <dgm:prSet/>
      <dgm:spPr/>
      <dgm:t>
        <a:bodyPr/>
        <a:lstStyle/>
        <a:p>
          <a:pPr algn="ctr"/>
          <a:endParaRPr lang="es-EC"/>
        </a:p>
      </dgm:t>
    </dgm:pt>
    <dgm:pt modelId="{6D467740-9AD8-44C2-BD03-E28467B2D02B}" type="sibTrans" cxnId="{4BDD1815-B9AF-4392-A3CD-758B54E38001}">
      <dgm:prSet/>
      <dgm:spPr/>
      <dgm:t>
        <a:bodyPr/>
        <a:lstStyle/>
        <a:p>
          <a:pPr algn="ctr"/>
          <a:endParaRPr lang="es-EC"/>
        </a:p>
      </dgm:t>
    </dgm:pt>
    <dgm:pt modelId="{07FAFD36-CC70-4B46-A1A3-318626E4E155}">
      <dgm:prSet phldrT="[Texto]"/>
      <dgm:spPr/>
      <dgm:t>
        <a:bodyPr/>
        <a:lstStyle/>
        <a:p>
          <a:pPr algn="ctr"/>
          <a:r>
            <a:rPr lang="es-EC" dirty="0" smtClean="0"/>
            <a:t>Gas y Energía</a:t>
          </a:r>
          <a:endParaRPr lang="es-EC" dirty="0"/>
        </a:p>
      </dgm:t>
    </dgm:pt>
    <dgm:pt modelId="{A2CDDB3F-A192-4ABC-9E89-2834E55260B5}" type="parTrans" cxnId="{1A76FF94-B334-47FD-9F2C-940BF8BD992D}">
      <dgm:prSet/>
      <dgm:spPr/>
      <dgm:t>
        <a:bodyPr/>
        <a:lstStyle/>
        <a:p>
          <a:pPr algn="ctr"/>
          <a:endParaRPr lang="es-EC"/>
        </a:p>
      </dgm:t>
    </dgm:pt>
    <dgm:pt modelId="{38FB0252-A1E7-4251-BE2B-6AA538B64F7A}" type="sibTrans" cxnId="{1A76FF94-B334-47FD-9F2C-940BF8BD992D}">
      <dgm:prSet/>
      <dgm:spPr/>
      <dgm:t>
        <a:bodyPr/>
        <a:lstStyle/>
        <a:p>
          <a:pPr algn="ctr"/>
          <a:endParaRPr lang="es-EC"/>
        </a:p>
      </dgm:t>
    </dgm:pt>
    <dgm:pt modelId="{AFF7B243-4C16-4476-870B-7C5909BBB408}">
      <dgm:prSet/>
      <dgm:spPr/>
      <dgm:t>
        <a:bodyPr/>
        <a:lstStyle/>
        <a:p>
          <a:pPr algn="ctr"/>
          <a:r>
            <a:rPr lang="es-ES" smtClean="0"/>
            <a:t>Soluciones integrales para el sector energético</a:t>
          </a:r>
          <a:endParaRPr lang="es-EC"/>
        </a:p>
      </dgm:t>
    </dgm:pt>
    <dgm:pt modelId="{5E758421-CB64-48F5-AD19-C451D5C87B6A}" type="parTrans" cxnId="{C2AAC5C0-2342-4666-B7AD-6571403B2F04}">
      <dgm:prSet/>
      <dgm:spPr/>
      <dgm:t>
        <a:bodyPr/>
        <a:lstStyle/>
        <a:p>
          <a:pPr algn="ctr"/>
          <a:endParaRPr lang="es-EC"/>
        </a:p>
      </dgm:t>
    </dgm:pt>
    <dgm:pt modelId="{1588854F-D9E1-4259-A3FE-D419C65DD431}" type="sibTrans" cxnId="{C2AAC5C0-2342-4666-B7AD-6571403B2F04}">
      <dgm:prSet/>
      <dgm:spPr/>
      <dgm:t>
        <a:bodyPr/>
        <a:lstStyle/>
        <a:p>
          <a:pPr algn="ctr"/>
          <a:endParaRPr lang="es-EC"/>
        </a:p>
      </dgm:t>
    </dgm:pt>
    <dgm:pt modelId="{D145EC4A-95BE-45F0-9217-D787DA153627}" type="pres">
      <dgm:prSet presAssocID="{61CA6C17-17E0-4CFE-9C04-2B1245319264}" presName="cycle" presStyleCnt="0">
        <dgm:presLayoutVars>
          <dgm:dir/>
          <dgm:resizeHandles val="exact"/>
        </dgm:presLayoutVars>
      </dgm:prSet>
      <dgm:spPr/>
      <dgm:t>
        <a:bodyPr/>
        <a:lstStyle/>
        <a:p>
          <a:endParaRPr lang="es-EC"/>
        </a:p>
      </dgm:t>
    </dgm:pt>
    <dgm:pt modelId="{A9B5F4B2-5F56-483A-99E1-1844C85F7B1C}" type="pres">
      <dgm:prSet presAssocID="{9FCBDA8F-0025-4E24-B86A-D8B6CE24866F}" presName="node" presStyleLbl="node1" presStyleIdx="0" presStyleCnt="6">
        <dgm:presLayoutVars>
          <dgm:bulletEnabled val="1"/>
        </dgm:presLayoutVars>
      </dgm:prSet>
      <dgm:spPr/>
      <dgm:t>
        <a:bodyPr/>
        <a:lstStyle/>
        <a:p>
          <a:endParaRPr lang="es-EC"/>
        </a:p>
      </dgm:t>
    </dgm:pt>
    <dgm:pt modelId="{EBEE6F85-F97C-44FB-BCDA-134D1DBCA77D}" type="pres">
      <dgm:prSet presAssocID="{9FCBDA8F-0025-4E24-B86A-D8B6CE24866F}" presName="spNode" presStyleCnt="0"/>
      <dgm:spPr/>
    </dgm:pt>
    <dgm:pt modelId="{B20A7E8D-2B6A-43A7-B2D8-E41A0E15A314}" type="pres">
      <dgm:prSet presAssocID="{E9BC8926-20C7-495D-B33A-CC59F4C5BCB1}" presName="sibTrans" presStyleLbl="sibTrans1D1" presStyleIdx="0" presStyleCnt="6"/>
      <dgm:spPr/>
      <dgm:t>
        <a:bodyPr/>
        <a:lstStyle/>
        <a:p>
          <a:endParaRPr lang="es-EC"/>
        </a:p>
      </dgm:t>
    </dgm:pt>
    <dgm:pt modelId="{35F88902-B963-49EE-A202-53B754CE5C9D}" type="pres">
      <dgm:prSet presAssocID="{BA046CFE-36AC-4C04-9F7C-183609B28A25}" presName="node" presStyleLbl="node1" presStyleIdx="1" presStyleCnt="6">
        <dgm:presLayoutVars>
          <dgm:bulletEnabled val="1"/>
        </dgm:presLayoutVars>
      </dgm:prSet>
      <dgm:spPr/>
      <dgm:t>
        <a:bodyPr/>
        <a:lstStyle/>
        <a:p>
          <a:endParaRPr lang="es-EC"/>
        </a:p>
      </dgm:t>
    </dgm:pt>
    <dgm:pt modelId="{A1F0F256-2A02-4740-AD10-6B24BC3B46E7}" type="pres">
      <dgm:prSet presAssocID="{BA046CFE-36AC-4C04-9F7C-183609B28A25}" presName="spNode" presStyleCnt="0"/>
      <dgm:spPr/>
    </dgm:pt>
    <dgm:pt modelId="{30C84AD5-A331-4470-98EE-210AB297D48F}" type="pres">
      <dgm:prSet presAssocID="{EA85777A-0F73-4AF3-AEC9-EA12EA3BA1E7}" presName="sibTrans" presStyleLbl="sibTrans1D1" presStyleIdx="1" presStyleCnt="6"/>
      <dgm:spPr/>
      <dgm:t>
        <a:bodyPr/>
        <a:lstStyle/>
        <a:p>
          <a:endParaRPr lang="es-EC"/>
        </a:p>
      </dgm:t>
    </dgm:pt>
    <dgm:pt modelId="{A27BB4CF-6C8B-4886-9039-5C0B25ADF0D8}" type="pres">
      <dgm:prSet presAssocID="{9B0C0903-16A7-44F4-A29E-2A2D1F05D27F}" presName="node" presStyleLbl="node1" presStyleIdx="2" presStyleCnt="6">
        <dgm:presLayoutVars>
          <dgm:bulletEnabled val="1"/>
        </dgm:presLayoutVars>
      </dgm:prSet>
      <dgm:spPr/>
      <dgm:t>
        <a:bodyPr/>
        <a:lstStyle/>
        <a:p>
          <a:endParaRPr lang="es-EC"/>
        </a:p>
      </dgm:t>
    </dgm:pt>
    <dgm:pt modelId="{09D9A835-A6C9-49F0-B637-B763829B466C}" type="pres">
      <dgm:prSet presAssocID="{9B0C0903-16A7-44F4-A29E-2A2D1F05D27F}" presName="spNode" presStyleCnt="0"/>
      <dgm:spPr/>
    </dgm:pt>
    <dgm:pt modelId="{E846C625-4D01-45CD-A26D-A8B67BA76C97}" type="pres">
      <dgm:prSet presAssocID="{858A78EE-10AC-4847-9CDA-9A59980FFA45}" presName="sibTrans" presStyleLbl="sibTrans1D1" presStyleIdx="2" presStyleCnt="6"/>
      <dgm:spPr/>
      <dgm:t>
        <a:bodyPr/>
        <a:lstStyle/>
        <a:p>
          <a:endParaRPr lang="es-EC"/>
        </a:p>
      </dgm:t>
    </dgm:pt>
    <dgm:pt modelId="{EB7F19C8-CA46-4921-8EFE-895FE8857E93}" type="pres">
      <dgm:prSet presAssocID="{A6E1D320-64F6-48FA-B7D3-6C6D8A5A3358}" presName="node" presStyleLbl="node1" presStyleIdx="3" presStyleCnt="6">
        <dgm:presLayoutVars>
          <dgm:bulletEnabled val="1"/>
        </dgm:presLayoutVars>
      </dgm:prSet>
      <dgm:spPr/>
      <dgm:t>
        <a:bodyPr/>
        <a:lstStyle/>
        <a:p>
          <a:endParaRPr lang="es-EC"/>
        </a:p>
      </dgm:t>
    </dgm:pt>
    <dgm:pt modelId="{8C6CEB82-71C0-4C93-8B71-5D93445E1851}" type="pres">
      <dgm:prSet presAssocID="{A6E1D320-64F6-48FA-B7D3-6C6D8A5A3358}" presName="spNode" presStyleCnt="0"/>
      <dgm:spPr/>
    </dgm:pt>
    <dgm:pt modelId="{ECBFAB78-7279-4C27-94F2-F32AD51683C2}" type="pres">
      <dgm:prSet presAssocID="{6D467740-9AD8-44C2-BD03-E28467B2D02B}" presName="sibTrans" presStyleLbl="sibTrans1D1" presStyleIdx="3" presStyleCnt="6"/>
      <dgm:spPr/>
      <dgm:t>
        <a:bodyPr/>
        <a:lstStyle/>
        <a:p>
          <a:endParaRPr lang="es-EC"/>
        </a:p>
      </dgm:t>
    </dgm:pt>
    <dgm:pt modelId="{AB82FBA4-14FC-4DE4-ACC0-575422A07603}" type="pres">
      <dgm:prSet presAssocID="{07FAFD36-CC70-4B46-A1A3-318626E4E155}" presName="node" presStyleLbl="node1" presStyleIdx="4" presStyleCnt="6">
        <dgm:presLayoutVars>
          <dgm:bulletEnabled val="1"/>
        </dgm:presLayoutVars>
      </dgm:prSet>
      <dgm:spPr/>
      <dgm:t>
        <a:bodyPr/>
        <a:lstStyle/>
        <a:p>
          <a:endParaRPr lang="es-EC"/>
        </a:p>
      </dgm:t>
    </dgm:pt>
    <dgm:pt modelId="{041DEF84-99E1-4BC4-9BC7-A9BE8278237D}" type="pres">
      <dgm:prSet presAssocID="{07FAFD36-CC70-4B46-A1A3-318626E4E155}" presName="spNode" presStyleCnt="0"/>
      <dgm:spPr/>
    </dgm:pt>
    <dgm:pt modelId="{D9E798B0-0611-4E01-936F-46A26C87714D}" type="pres">
      <dgm:prSet presAssocID="{38FB0252-A1E7-4251-BE2B-6AA538B64F7A}" presName="sibTrans" presStyleLbl="sibTrans1D1" presStyleIdx="4" presStyleCnt="6"/>
      <dgm:spPr/>
      <dgm:t>
        <a:bodyPr/>
        <a:lstStyle/>
        <a:p>
          <a:endParaRPr lang="es-EC"/>
        </a:p>
      </dgm:t>
    </dgm:pt>
    <dgm:pt modelId="{8C8AAD92-BF15-40EC-A4F4-396C1A3FC7D6}" type="pres">
      <dgm:prSet presAssocID="{AFF7B243-4C16-4476-870B-7C5909BBB408}" presName="node" presStyleLbl="node1" presStyleIdx="5" presStyleCnt="6">
        <dgm:presLayoutVars>
          <dgm:bulletEnabled val="1"/>
        </dgm:presLayoutVars>
      </dgm:prSet>
      <dgm:spPr/>
      <dgm:t>
        <a:bodyPr/>
        <a:lstStyle/>
        <a:p>
          <a:endParaRPr lang="es-EC"/>
        </a:p>
      </dgm:t>
    </dgm:pt>
    <dgm:pt modelId="{D076C7B4-9CA3-4C9C-A2BF-2C5FA6D8CFF4}" type="pres">
      <dgm:prSet presAssocID="{AFF7B243-4C16-4476-870B-7C5909BBB408}" presName="spNode" presStyleCnt="0"/>
      <dgm:spPr/>
    </dgm:pt>
    <dgm:pt modelId="{BF29F446-13C5-4BCE-A3B0-224688CC42CD}" type="pres">
      <dgm:prSet presAssocID="{1588854F-D9E1-4259-A3FE-D419C65DD431}" presName="sibTrans" presStyleLbl="sibTrans1D1" presStyleIdx="5" presStyleCnt="6"/>
      <dgm:spPr/>
      <dgm:t>
        <a:bodyPr/>
        <a:lstStyle/>
        <a:p>
          <a:endParaRPr lang="es-EC"/>
        </a:p>
      </dgm:t>
    </dgm:pt>
  </dgm:ptLst>
  <dgm:cxnLst>
    <dgm:cxn modelId="{D9688276-7EE8-4795-AFAC-9B31AE7BF6B5}" type="presOf" srcId="{E9BC8926-20C7-495D-B33A-CC59F4C5BCB1}" destId="{B20A7E8D-2B6A-43A7-B2D8-E41A0E15A314}" srcOrd="0" destOrd="0" presId="urn:microsoft.com/office/officeart/2005/8/layout/cycle5"/>
    <dgm:cxn modelId="{C2AAC5C0-2342-4666-B7AD-6571403B2F04}" srcId="{61CA6C17-17E0-4CFE-9C04-2B1245319264}" destId="{AFF7B243-4C16-4476-870B-7C5909BBB408}" srcOrd="5" destOrd="0" parTransId="{5E758421-CB64-48F5-AD19-C451D5C87B6A}" sibTransId="{1588854F-D9E1-4259-A3FE-D419C65DD431}"/>
    <dgm:cxn modelId="{1CA4ECD7-F36F-4538-983E-895ABA6E8353}" srcId="{61CA6C17-17E0-4CFE-9C04-2B1245319264}" destId="{BA046CFE-36AC-4C04-9F7C-183609B28A25}" srcOrd="1" destOrd="0" parTransId="{0A673678-94F7-4C38-89E6-32EBEBF321C3}" sibTransId="{EA85777A-0F73-4AF3-AEC9-EA12EA3BA1E7}"/>
    <dgm:cxn modelId="{82CE9C10-FE4D-4ACD-BDD4-7B0BB4A72F21}" type="presOf" srcId="{A6E1D320-64F6-48FA-B7D3-6C6D8A5A3358}" destId="{EB7F19C8-CA46-4921-8EFE-895FE8857E93}" srcOrd="0" destOrd="0" presId="urn:microsoft.com/office/officeart/2005/8/layout/cycle5"/>
    <dgm:cxn modelId="{B55B41E7-B534-4787-ADFB-D9BD08FB353D}" type="presOf" srcId="{6D467740-9AD8-44C2-BD03-E28467B2D02B}" destId="{ECBFAB78-7279-4C27-94F2-F32AD51683C2}" srcOrd="0" destOrd="0" presId="urn:microsoft.com/office/officeart/2005/8/layout/cycle5"/>
    <dgm:cxn modelId="{6EE39263-85B2-4B27-AFAD-59ABA70CE737}" type="presOf" srcId="{EA85777A-0F73-4AF3-AEC9-EA12EA3BA1E7}" destId="{30C84AD5-A331-4470-98EE-210AB297D48F}" srcOrd="0" destOrd="0" presId="urn:microsoft.com/office/officeart/2005/8/layout/cycle5"/>
    <dgm:cxn modelId="{2B62BA4A-8990-4D57-8ACE-0F07913297E6}" type="presOf" srcId="{9B0C0903-16A7-44F4-A29E-2A2D1F05D27F}" destId="{A27BB4CF-6C8B-4886-9039-5C0B25ADF0D8}" srcOrd="0" destOrd="0" presId="urn:microsoft.com/office/officeart/2005/8/layout/cycle5"/>
    <dgm:cxn modelId="{E1A0815F-B669-4597-9C10-ECA0C86BBF96}" type="presOf" srcId="{61CA6C17-17E0-4CFE-9C04-2B1245319264}" destId="{D145EC4A-95BE-45F0-9217-D787DA153627}" srcOrd="0" destOrd="0" presId="urn:microsoft.com/office/officeart/2005/8/layout/cycle5"/>
    <dgm:cxn modelId="{A64AF8F9-12C0-465C-B5E6-1CB345370DE5}" type="presOf" srcId="{AFF7B243-4C16-4476-870B-7C5909BBB408}" destId="{8C8AAD92-BF15-40EC-A4F4-396C1A3FC7D6}" srcOrd="0" destOrd="0" presId="urn:microsoft.com/office/officeart/2005/8/layout/cycle5"/>
    <dgm:cxn modelId="{3C4B08FA-960E-4089-92EF-5E6633D95845}" type="presOf" srcId="{858A78EE-10AC-4847-9CDA-9A59980FFA45}" destId="{E846C625-4D01-45CD-A26D-A8B67BA76C97}" srcOrd="0" destOrd="0" presId="urn:microsoft.com/office/officeart/2005/8/layout/cycle5"/>
    <dgm:cxn modelId="{41E6214C-7B29-4397-9612-9D7AB671A65A}" type="presOf" srcId="{07FAFD36-CC70-4B46-A1A3-318626E4E155}" destId="{AB82FBA4-14FC-4DE4-ACC0-575422A07603}" srcOrd="0" destOrd="0" presId="urn:microsoft.com/office/officeart/2005/8/layout/cycle5"/>
    <dgm:cxn modelId="{8622E4D8-0959-4738-9C87-69E38C848015}" type="presOf" srcId="{1588854F-D9E1-4259-A3FE-D419C65DD431}" destId="{BF29F446-13C5-4BCE-A3B0-224688CC42CD}" srcOrd="0" destOrd="0" presId="urn:microsoft.com/office/officeart/2005/8/layout/cycle5"/>
    <dgm:cxn modelId="{025BC1EF-D29B-487E-9DF1-22FA7C30156B}" type="presOf" srcId="{BA046CFE-36AC-4C04-9F7C-183609B28A25}" destId="{35F88902-B963-49EE-A202-53B754CE5C9D}" srcOrd="0" destOrd="0" presId="urn:microsoft.com/office/officeart/2005/8/layout/cycle5"/>
    <dgm:cxn modelId="{FC0458E3-2FC9-42C4-83F7-7FB3E6DD7E90}" srcId="{61CA6C17-17E0-4CFE-9C04-2B1245319264}" destId="{9B0C0903-16A7-44F4-A29E-2A2D1F05D27F}" srcOrd="2" destOrd="0" parTransId="{3FF08338-C57B-4670-9E06-5BA2181F2DDF}" sibTransId="{858A78EE-10AC-4847-9CDA-9A59980FFA45}"/>
    <dgm:cxn modelId="{1A76FF94-B334-47FD-9F2C-940BF8BD992D}" srcId="{61CA6C17-17E0-4CFE-9C04-2B1245319264}" destId="{07FAFD36-CC70-4B46-A1A3-318626E4E155}" srcOrd="4" destOrd="0" parTransId="{A2CDDB3F-A192-4ABC-9E89-2834E55260B5}" sibTransId="{38FB0252-A1E7-4251-BE2B-6AA538B64F7A}"/>
    <dgm:cxn modelId="{B9DCC073-E7C9-40F1-83F2-C4DB081E0C4D}" srcId="{61CA6C17-17E0-4CFE-9C04-2B1245319264}" destId="{9FCBDA8F-0025-4E24-B86A-D8B6CE24866F}" srcOrd="0" destOrd="0" parTransId="{CD84CC97-74E9-491C-B5AB-7C151DBC70F7}" sibTransId="{E9BC8926-20C7-495D-B33A-CC59F4C5BCB1}"/>
    <dgm:cxn modelId="{53BA2AD5-68CB-4695-8E2F-D0463E996FE3}" type="presOf" srcId="{9FCBDA8F-0025-4E24-B86A-D8B6CE24866F}" destId="{A9B5F4B2-5F56-483A-99E1-1844C85F7B1C}" srcOrd="0" destOrd="0" presId="urn:microsoft.com/office/officeart/2005/8/layout/cycle5"/>
    <dgm:cxn modelId="{EB4A549B-C945-44EA-9D36-577F45CE8623}" type="presOf" srcId="{38FB0252-A1E7-4251-BE2B-6AA538B64F7A}" destId="{D9E798B0-0611-4E01-936F-46A26C87714D}" srcOrd="0" destOrd="0" presId="urn:microsoft.com/office/officeart/2005/8/layout/cycle5"/>
    <dgm:cxn modelId="{4BDD1815-B9AF-4392-A3CD-758B54E38001}" srcId="{61CA6C17-17E0-4CFE-9C04-2B1245319264}" destId="{A6E1D320-64F6-48FA-B7D3-6C6D8A5A3358}" srcOrd="3" destOrd="0" parTransId="{88EC330D-7661-4342-9C90-161084BAD30E}" sibTransId="{6D467740-9AD8-44C2-BD03-E28467B2D02B}"/>
    <dgm:cxn modelId="{C9304DF9-6365-40E8-AB9E-9BBDD97AD16F}" type="presParOf" srcId="{D145EC4A-95BE-45F0-9217-D787DA153627}" destId="{A9B5F4B2-5F56-483A-99E1-1844C85F7B1C}" srcOrd="0" destOrd="0" presId="urn:microsoft.com/office/officeart/2005/8/layout/cycle5"/>
    <dgm:cxn modelId="{DBAE5339-4661-4278-AE24-6842122CD578}" type="presParOf" srcId="{D145EC4A-95BE-45F0-9217-D787DA153627}" destId="{EBEE6F85-F97C-44FB-BCDA-134D1DBCA77D}" srcOrd="1" destOrd="0" presId="urn:microsoft.com/office/officeart/2005/8/layout/cycle5"/>
    <dgm:cxn modelId="{1CE5A4E9-3B31-4122-9B73-441A907FC66B}" type="presParOf" srcId="{D145EC4A-95BE-45F0-9217-D787DA153627}" destId="{B20A7E8D-2B6A-43A7-B2D8-E41A0E15A314}" srcOrd="2" destOrd="0" presId="urn:microsoft.com/office/officeart/2005/8/layout/cycle5"/>
    <dgm:cxn modelId="{723254DA-ABD2-42AF-8C7D-3A933CC2F8BC}" type="presParOf" srcId="{D145EC4A-95BE-45F0-9217-D787DA153627}" destId="{35F88902-B963-49EE-A202-53B754CE5C9D}" srcOrd="3" destOrd="0" presId="urn:microsoft.com/office/officeart/2005/8/layout/cycle5"/>
    <dgm:cxn modelId="{810DD13D-86A7-4189-B16D-F184A3C53E41}" type="presParOf" srcId="{D145EC4A-95BE-45F0-9217-D787DA153627}" destId="{A1F0F256-2A02-4740-AD10-6B24BC3B46E7}" srcOrd="4" destOrd="0" presId="urn:microsoft.com/office/officeart/2005/8/layout/cycle5"/>
    <dgm:cxn modelId="{0880EC7F-1FD6-47BE-977C-298F8777DB0F}" type="presParOf" srcId="{D145EC4A-95BE-45F0-9217-D787DA153627}" destId="{30C84AD5-A331-4470-98EE-210AB297D48F}" srcOrd="5" destOrd="0" presId="urn:microsoft.com/office/officeart/2005/8/layout/cycle5"/>
    <dgm:cxn modelId="{359EF81D-41C0-434D-918F-7EC2E36B4C6D}" type="presParOf" srcId="{D145EC4A-95BE-45F0-9217-D787DA153627}" destId="{A27BB4CF-6C8B-4886-9039-5C0B25ADF0D8}" srcOrd="6" destOrd="0" presId="urn:microsoft.com/office/officeart/2005/8/layout/cycle5"/>
    <dgm:cxn modelId="{E77E421B-20AC-4E57-B649-2FCD2A551656}" type="presParOf" srcId="{D145EC4A-95BE-45F0-9217-D787DA153627}" destId="{09D9A835-A6C9-49F0-B637-B763829B466C}" srcOrd="7" destOrd="0" presId="urn:microsoft.com/office/officeart/2005/8/layout/cycle5"/>
    <dgm:cxn modelId="{FE037CF2-06C1-4E40-9624-2B4BBF55EB79}" type="presParOf" srcId="{D145EC4A-95BE-45F0-9217-D787DA153627}" destId="{E846C625-4D01-45CD-A26D-A8B67BA76C97}" srcOrd="8" destOrd="0" presId="urn:microsoft.com/office/officeart/2005/8/layout/cycle5"/>
    <dgm:cxn modelId="{103EE1EB-4E16-4985-ADF0-7D8C9C68239F}" type="presParOf" srcId="{D145EC4A-95BE-45F0-9217-D787DA153627}" destId="{EB7F19C8-CA46-4921-8EFE-895FE8857E93}" srcOrd="9" destOrd="0" presId="urn:microsoft.com/office/officeart/2005/8/layout/cycle5"/>
    <dgm:cxn modelId="{78FC4A43-2EED-44BC-8260-014F9D5A29F6}" type="presParOf" srcId="{D145EC4A-95BE-45F0-9217-D787DA153627}" destId="{8C6CEB82-71C0-4C93-8B71-5D93445E1851}" srcOrd="10" destOrd="0" presId="urn:microsoft.com/office/officeart/2005/8/layout/cycle5"/>
    <dgm:cxn modelId="{D7594116-D006-4E10-9B52-F5A3F2DBF423}" type="presParOf" srcId="{D145EC4A-95BE-45F0-9217-D787DA153627}" destId="{ECBFAB78-7279-4C27-94F2-F32AD51683C2}" srcOrd="11" destOrd="0" presId="urn:microsoft.com/office/officeart/2005/8/layout/cycle5"/>
    <dgm:cxn modelId="{12643B65-3049-4A47-BDF0-EAE0975AE501}" type="presParOf" srcId="{D145EC4A-95BE-45F0-9217-D787DA153627}" destId="{AB82FBA4-14FC-4DE4-ACC0-575422A07603}" srcOrd="12" destOrd="0" presId="urn:microsoft.com/office/officeart/2005/8/layout/cycle5"/>
    <dgm:cxn modelId="{B070C3A7-9FAF-46F7-B78B-74718FC51908}" type="presParOf" srcId="{D145EC4A-95BE-45F0-9217-D787DA153627}" destId="{041DEF84-99E1-4BC4-9BC7-A9BE8278237D}" srcOrd="13" destOrd="0" presId="urn:microsoft.com/office/officeart/2005/8/layout/cycle5"/>
    <dgm:cxn modelId="{91280161-17E6-46C7-A569-FA1D55B6CD39}" type="presParOf" srcId="{D145EC4A-95BE-45F0-9217-D787DA153627}" destId="{D9E798B0-0611-4E01-936F-46A26C87714D}" srcOrd="14" destOrd="0" presId="urn:microsoft.com/office/officeart/2005/8/layout/cycle5"/>
    <dgm:cxn modelId="{CF46D967-DB60-4906-BC50-F20D70C7AFF2}" type="presParOf" srcId="{D145EC4A-95BE-45F0-9217-D787DA153627}" destId="{8C8AAD92-BF15-40EC-A4F4-396C1A3FC7D6}" srcOrd="15" destOrd="0" presId="urn:microsoft.com/office/officeart/2005/8/layout/cycle5"/>
    <dgm:cxn modelId="{6CB7BE8C-2B56-45CB-AAE4-EBA46CD3F0B8}" type="presParOf" srcId="{D145EC4A-95BE-45F0-9217-D787DA153627}" destId="{D076C7B4-9CA3-4C9C-A2BF-2C5FA6D8CFF4}" srcOrd="16" destOrd="0" presId="urn:microsoft.com/office/officeart/2005/8/layout/cycle5"/>
    <dgm:cxn modelId="{8E875C1F-2621-42A9-8148-C90F3C220F2B}" type="presParOf" srcId="{D145EC4A-95BE-45F0-9217-D787DA153627}" destId="{BF29F446-13C5-4BCE-A3B0-224688CC42C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1257B2-E659-465F-B8A2-841F3233CF68}"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3A870F0-A6E7-4F18-8513-D602648F0FD2}">
      <dgm:prSet phldrT="[Texto]"/>
      <dgm:spPr/>
      <dgm:t>
        <a:bodyPr/>
        <a:lstStyle/>
        <a:p>
          <a:r>
            <a:rPr lang="es-EC" dirty="0" smtClean="0"/>
            <a:t>Bloque Mauro Dávalos Cordero</a:t>
          </a:r>
        </a:p>
        <a:p>
          <a:r>
            <a:rPr lang="es-EC" b="1" dirty="0" smtClean="0"/>
            <a:t>Santa Elena</a:t>
          </a:r>
          <a:endParaRPr lang="es-EC" b="1" dirty="0"/>
        </a:p>
      </dgm:t>
    </dgm:pt>
    <dgm:pt modelId="{754FFD5E-A4D6-4E13-A681-98EB248A0471}" type="parTrans" cxnId="{1D4E5282-CB73-4C95-8094-923AA545E4B4}">
      <dgm:prSet/>
      <dgm:spPr/>
      <dgm:t>
        <a:bodyPr/>
        <a:lstStyle/>
        <a:p>
          <a:endParaRPr lang="es-EC"/>
        </a:p>
      </dgm:t>
    </dgm:pt>
    <dgm:pt modelId="{8B7C26E0-B2D8-4477-B3F8-CC7B4CFF00CE}" type="sibTrans" cxnId="{1D4E5282-CB73-4C95-8094-923AA545E4B4}">
      <dgm:prSet/>
      <dgm:spPr/>
      <dgm:t>
        <a:bodyPr/>
        <a:lstStyle/>
        <a:p>
          <a:endParaRPr lang="es-EC"/>
        </a:p>
      </dgm:t>
    </dgm:pt>
    <dgm:pt modelId="{1E2DE02F-5B5F-4383-BA6E-C2F698BFA498}">
      <dgm:prSet phldrT="[Texto]"/>
      <dgm:spPr/>
      <dgm:t>
        <a:bodyPr/>
        <a:lstStyle/>
        <a:p>
          <a:r>
            <a:rPr lang="es-EC" dirty="0" smtClean="0"/>
            <a:t>Bloque Paraíso, </a:t>
          </a:r>
          <a:r>
            <a:rPr lang="es-EC" dirty="0" err="1" smtClean="0"/>
            <a:t>Biguno</a:t>
          </a:r>
          <a:r>
            <a:rPr lang="es-EC" dirty="0" smtClean="0"/>
            <a:t> y </a:t>
          </a:r>
          <a:r>
            <a:rPr lang="es-EC" dirty="0" err="1" smtClean="0"/>
            <a:t>Huachito</a:t>
          </a:r>
          <a:endParaRPr lang="es-EC" dirty="0" smtClean="0"/>
        </a:p>
        <a:p>
          <a:r>
            <a:rPr lang="es-EC" b="1" dirty="0" err="1" smtClean="0"/>
            <a:t>Fco</a:t>
          </a:r>
          <a:r>
            <a:rPr lang="es-EC" b="1" dirty="0" smtClean="0"/>
            <a:t>. De Orellana</a:t>
          </a:r>
          <a:endParaRPr lang="es-EC" b="1" dirty="0"/>
        </a:p>
      </dgm:t>
    </dgm:pt>
    <dgm:pt modelId="{2A040014-3207-468F-ABBE-6CAF8B519F7E}" type="parTrans" cxnId="{92FB5594-DBF9-4890-9AD7-AB047A30B403}">
      <dgm:prSet/>
      <dgm:spPr/>
      <dgm:t>
        <a:bodyPr/>
        <a:lstStyle/>
        <a:p>
          <a:endParaRPr lang="es-EC"/>
        </a:p>
      </dgm:t>
    </dgm:pt>
    <dgm:pt modelId="{D842354D-3116-4BF7-8BF4-82FAF94D358E}" type="sibTrans" cxnId="{92FB5594-DBF9-4890-9AD7-AB047A30B403}">
      <dgm:prSet/>
      <dgm:spPr/>
      <dgm:t>
        <a:bodyPr/>
        <a:lstStyle/>
        <a:p>
          <a:endParaRPr lang="es-EC"/>
        </a:p>
      </dgm:t>
    </dgm:pt>
    <dgm:pt modelId="{7CBDE4FC-B6C7-4C93-ADBE-FD157AF2C09B}">
      <dgm:prSet phldrT="[Texto]"/>
      <dgm:spPr/>
      <dgm:t>
        <a:bodyPr/>
        <a:lstStyle/>
        <a:p>
          <a:r>
            <a:rPr lang="es-EC" dirty="0" smtClean="0"/>
            <a:t>Conformación del Consorcio Bloque 28 con:</a:t>
          </a:r>
        </a:p>
        <a:p>
          <a:r>
            <a:rPr lang="es-EC" dirty="0" err="1" smtClean="0"/>
            <a:t>Petroamazonas</a:t>
          </a:r>
          <a:r>
            <a:rPr lang="es-EC" dirty="0" smtClean="0"/>
            <a:t> EP 51%</a:t>
          </a:r>
        </a:p>
        <a:p>
          <a:r>
            <a:rPr lang="es-EC" dirty="0" err="1" smtClean="0"/>
            <a:t>Enap</a:t>
          </a:r>
          <a:r>
            <a:rPr lang="es-EC" dirty="0" smtClean="0"/>
            <a:t> </a:t>
          </a:r>
          <a:r>
            <a:rPr lang="es-EC" dirty="0" err="1" smtClean="0"/>
            <a:t>Sipetrol</a:t>
          </a:r>
          <a:r>
            <a:rPr lang="es-EC" dirty="0" smtClean="0"/>
            <a:t> 42%</a:t>
          </a:r>
        </a:p>
        <a:p>
          <a:r>
            <a:rPr lang="es-EC" dirty="0" err="1" smtClean="0"/>
            <a:t>Belorusneft</a:t>
          </a:r>
          <a:r>
            <a:rPr lang="es-EC" dirty="0" smtClean="0"/>
            <a:t> 7%</a:t>
          </a:r>
          <a:endParaRPr lang="es-EC" dirty="0"/>
        </a:p>
      </dgm:t>
    </dgm:pt>
    <dgm:pt modelId="{0F61A421-AEC4-4BE6-BC17-3BD80C6C465E}" type="parTrans" cxnId="{DCE6C4E0-241B-4472-B339-B0AC00B9773F}">
      <dgm:prSet/>
      <dgm:spPr/>
      <dgm:t>
        <a:bodyPr/>
        <a:lstStyle/>
        <a:p>
          <a:endParaRPr lang="es-EC"/>
        </a:p>
      </dgm:t>
    </dgm:pt>
    <dgm:pt modelId="{97A0F932-B04A-4EBE-9465-2494EAFA4F1C}" type="sibTrans" cxnId="{DCE6C4E0-241B-4472-B339-B0AC00B9773F}">
      <dgm:prSet/>
      <dgm:spPr/>
      <dgm:t>
        <a:bodyPr/>
        <a:lstStyle/>
        <a:p>
          <a:endParaRPr lang="es-EC"/>
        </a:p>
      </dgm:t>
    </dgm:pt>
    <dgm:pt modelId="{E10A2AB3-BC80-4673-8DD4-D9B0DCC84FC2}" type="pres">
      <dgm:prSet presAssocID="{971257B2-E659-465F-B8A2-841F3233CF68}" presName="Name0" presStyleCnt="0">
        <dgm:presLayoutVars>
          <dgm:dir/>
          <dgm:resizeHandles val="exact"/>
        </dgm:presLayoutVars>
      </dgm:prSet>
      <dgm:spPr/>
    </dgm:pt>
    <dgm:pt modelId="{E8121C7E-2AD7-4A97-BFE2-1EA05AC5B2FB}" type="pres">
      <dgm:prSet presAssocID="{971257B2-E659-465F-B8A2-841F3233CF68}" presName="vNodes" presStyleCnt="0"/>
      <dgm:spPr/>
    </dgm:pt>
    <dgm:pt modelId="{0CBCBBD0-82ED-4DCE-8E0C-19333E3D09E9}" type="pres">
      <dgm:prSet presAssocID="{93A870F0-A6E7-4F18-8513-D602648F0FD2}" presName="node" presStyleLbl="node1" presStyleIdx="0" presStyleCnt="3">
        <dgm:presLayoutVars>
          <dgm:bulletEnabled val="1"/>
        </dgm:presLayoutVars>
      </dgm:prSet>
      <dgm:spPr/>
    </dgm:pt>
    <dgm:pt modelId="{4A641959-7918-469E-8707-2E6BA3A93D8E}" type="pres">
      <dgm:prSet presAssocID="{8B7C26E0-B2D8-4477-B3F8-CC7B4CFF00CE}" presName="spacerT" presStyleCnt="0"/>
      <dgm:spPr/>
    </dgm:pt>
    <dgm:pt modelId="{D47621EB-30A5-451B-BAE9-87618359E4E0}" type="pres">
      <dgm:prSet presAssocID="{8B7C26E0-B2D8-4477-B3F8-CC7B4CFF00CE}" presName="sibTrans" presStyleLbl="sibTrans2D1" presStyleIdx="0" presStyleCnt="2"/>
      <dgm:spPr/>
    </dgm:pt>
    <dgm:pt modelId="{22351307-44D1-48F6-A0E0-AAFA885DB5EB}" type="pres">
      <dgm:prSet presAssocID="{8B7C26E0-B2D8-4477-B3F8-CC7B4CFF00CE}" presName="spacerB" presStyleCnt="0"/>
      <dgm:spPr/>
    </dgm:pt>
    <dgm:pt modelId="{9CB7C374-7FAE-4634-827F-D7FF74ADFBE0}" type="pres">
      <dgm:prSet presAssocID="{1E2DE02F-5B5F-4383-BA6E-C2F698BFA498}" presName="node" presStyleLbl="node1" presStyleIdx="1" presStyleCnt="3">
        <dgm:presLayoutVars>
          <dgm:bulletEnabled val="1"/>
        </dgm:presLayoutVars>
      </dgm:prSet>
      <dgm:spPr/>
      <dgm:t>
        <a:bodyPr/>
        <a:lstStyle/>
        <a:p>
          <a:endParaRPr lang="es-EC"/>
        </a:p>
      </dgm:t>
    </dgm:pt>
    <dgm:pt modelId="{E32C4370-DCAF-4BD7-B484-A37ED74F7B16}" type="pres">
      <dgm:prSet presAssocID="{971257B2-E659-465F-B8A2-841F3233CF68}" presName="sibTransLast" presStyleLbl="sibTrans2D1" presStyleIdx="1" presStyleCnt="2"/>
      <dgm:spPr/>
    </dgm:pt>
    <dgm:pt modelId="{D4698F62-B3E5-492E-8244-354191F12294}" type="pres">
      <dgm:prSet presAssocID="{971257B2-E659-465F-B8A2-841F3233CF68}" presName="connectorText" presStyleLbl="sibTrans2D1" presStyleIdx="1" presStyleCnt="2"/>
      <dgm:spPr/>
    </dgm:pt>
    <dgm:pt modelId="{55FA4A0F-B630-4631-9421-08E7953BBB73}" type="pres">
      <dgm:prSet presAssocID="{971257B2-E659-465F-B8A2-841F3233CF68}" presName="lastNode" presStyleLbl="node1" presStyleIdx="2" presStyleCnt="3">
        <dgm:presLayoutVars>
          <dgm:bulletEnabled val="1"/>
        </dgm:presLayoutVars>
      </dgm:prSet>
      <dgm:spPr/>
      <dgm:t>
        <a:bodyPr/>
        <a:lstStyle/>
        <a:p>
          <a:endParaRPr lang="es-EC"/>
        </a:p>
      </dgm:t>
    </dgm:pt>
  </dgm:ptLst>
  <dgm:cxnLst>
    <dgm:cxn modelId="{73A5264E-E751-4223-B7B1-8C180958B7A7}" type="presOf" srcId="{D842354D-3116-4BF7-8BF4-82FAF94D358E}" destId="{E32C4370-DCAF-4BD7-B484-A37ED74F7B16}" srcOrd="0" destOrd="0" presId="urn:microsoft.com/office/officeart/2005/8/layout/equation2"/>
    <dgm:cxn modelId="{36A25C0E-9B48-485E-A4B2-E15AC665078A}" type="presOf" srcId="{D842354D-3116-4BF7-8BF4-82FAF94D358E}" destId="{D4698F62-B3E5-492E-8244-354191F12294}" srcOrd="1" destOrd="0" presId="urn:microsoft.com/office/officeart/2005/8/layout/equation2"/>
    <dgm:cxn modelId="{1D4E5282-CB73-4C95-8094-923AA545E4B4}" srcId="{971257B2-E659-465F-B8A2-841F3233CF68}" destId="{93A870F0-A6E7-4F18-8513-D602648F0FD2}" srcOrd="0" destOrd="0" parTransId="{754FFD5E-A4D6-4E13-A681-98EB248A0471}" sibTransId="{8B7C26E0-B2D8-4477-B3F8-CC7B4CFF00CE}"/>
    <dgm:cxn modelId="{2A27D086-39C5-4244-A369-64A64F1A61D0}" type="presOf" srcId="{971257B2-E659-465F-B8A2-841F3233CF68}" destId="{E10A2AB3-BC80-4673-8DD4-D9B0DCC84FC2}" srcOrd="0" destOrd="0" presId="urn:microsoft.com/office/officeart/2005/8/layout/equation2"/>
    <dgm:cxn modelId="{4399EA92-BEA7-43EA-848C-F6934190008F}" type="presOf" srcId="{93A870F0-A6E7-4F18-8513-D602648F0FD2}" destId="{0CBCBBD0-82ED-4DCE-8E0C-19333E3D09E9}" srcOrd="0" destOrd="0" presId="urn:microsoft.com/office/officeart/2005/8/layout/equation2"/>
    <dgm:cxn modelId="{DCE6C4E0-241B-4472-B339-B0AC00B9773F}" srcId="{971257B2-E659-465F-B8A2-841F3233CF68}" destId="{7CBDE4FC-B6C7-4C93-ADBE-FD157AF2C09B}" srcOrd="2" destOrd="0" parTransId="{0F61A421-AEC4-4BE6-BC17-3BD80C6C465E}" sibTransId="{97A0F932-B04A-4EBE-9465-2494EAFA4F1C}"/>
    <dgm:cxn modelId="{9E5B34D6-75BF-4DB8-9C0A-648B41F287E7}" type="presOf" srcId="{7CBDE4FC-B6C7-4C93-ADBE-FD157AF2C09B}" destId="{55FA4A0F-B630-4631-9421-08E7953BBB73}" srcOrd="0" destOrd="0" presId="urn:microsoft.com/office/officeart/2005/8/layout/equation2"/>
    <dgm:cxn modelId="{F89F4101-9AB1-44CA-8816-43628FFB239B}" type="presOf" srcId="{1E2DE02F-5B5F-4383-BA6E-C2F698BFA498}" destId="{9CB7C374-7FAE-4634-827F-D7FF74ADFBE0}" srcOrd="0" destOrd="0" presId="urn:microsoft.com/office/officeart/2005/8/layout/equation2"/>
    <dgm:cxn modelId="{92FB5594-DBF9-4890-9AD7-AB047A30B403}" srcId="{971257B2-E659-465F-B8A2-841F3233CF68}" destId="{1E2DE02F-5B5F-4383-BA6E-C2F698BFA498}" srcOrd="1" destOrd="0" parTransId="{2A040014-3207-468F-ABBE-6CAF8B519F7E}" sibTransId="{D842354D-3116-4BF7-8BF4-82FAF94D358E}"/>
    <dgm:cxn modelId="{0E0724BB-6004-43BF-94BF-66D23CC8615E}" type="presOf" srcId="{8B7C26E0-B2D8-4477-B3F8-CC7B4CFF00CE}" destId="{D47621EB-30A5-451B-BAE9-87618359E4E0}" srcOrd="0" destOrd="0" presId="urn:microsoft.com/office/officeart/2005/8/layout/equation2"/>
    <dgm:cxn modelId="{7C25B9EB-A0D6-4009-AD9F-B1D6864726B2}" type="presParOf" srcId="{E10A2AB3-BC80-4673-8DD4-D9B0DCC84FC2}" destId="{E8121C7E-2AD7-4A97-BFE2-1EA05AC5B2FB}" srcOrd="0" destOrd="0" presId="urn:microsoft.com/office/officeart/2005/8/layout/equation2"/>
    <dgm:cxn modelId="{DE9FD9DF-F706-444F-AE27-557E449B3E44}" type="presParOf" srcId="{E8121C7E-2AD7-4A97-BFE2-1EA05AC5B2FB}" destId="{0CBCBBD0-82ED-4DCE-8E0C-19333E3D09E9}" srcOrd="0" destOrd="0" presId="urn:microsoft.com/office/officeart/2005/8/layout/equation2"/>
    <dgm:cxn modelId="{2B2185EE-29E6-4481-80BF-6154856DB0E2}" type="presParOf" srcId="{E8121C7E-2AD7-4A97-BFE2-1EA05AC5B2FB}" destId="{4A641959-7918-469E-8707-2E6BA3A93D8E}" srcOrd="1" destOrd="0" presId="urn:microsoft.com/office/officeart/2005/8/layout/equation2"/>
    <dgm:cxn modelId="{9BA6B03F-7C05-4921-9B8F-012E0FBF2186}" type="presParOf" srcId="{E8121C7E-2AD7-4A97-BFE2-1EA05AC5B2FB}" destId="{D47621EB-30A5-451B-BAE9-87618359E4E0}" srcOrd="2" destOrd="0" presId="urn:microsoft.com/office/officeart/2005/8/layout/equation2"/>
    <dgm:cxn modelId="{30CE1768-CA34-4A48-A241-F91731D7F07C}" type="presParOf" srcId="{E8121C7E-2AD7-4A97-BFE2-1EA05AC5B2FB}" destId="{22351307-44D1-48F6-A0E0-AAFA885DB5EB}" srcOrd="3" destOrd="0" presId="urn:microsoft.com/office/officeart/2005/8/layout/equation2"/>
    <dgm:cxn modelId="{5D223215-F1EC-42E8-82E6-5F12FD4004CD}" type="presParOf" srcId="{E8121C7E-2AD7-4A97-BFE2-1EA05AC5B2FB}" destId="{9CB7C374-7FAE-4634-827F-D7FF74ADFBE0}" srcOrd="4" destOrd="0" presId="urn:microsoft.com/office/officeart/2005/8/layout/equation2"/>
    <dgm:cxn modelId="{10377B8E-A8BA-4BFE-8429-175191F3CBB2}" type="presParOf" srcId="{E10A2AB3-BC80-4673-8DD4-D9B0DCC84FC2}" destId="{E32C4370-DCAF-4BD7-B484-A37ED74F7B16}" srcOrd="1" destOrd="0" presId="urn:microsoft.com/office/officeart/2005/8/layout/equation2"/>
    <dgm:cxn modelId="{CA4A628C-82A5-4C88-9BFA-F140051D6552}" type="presParOf" srcId="{E32C4370-DCAF-4BD7-B484-A37ED74F7B16}" destId="{D4698F62-B3E5-492E-8244-354191F12294}" srcOrd="0" destOrd="0" presId="urn:microsoft.com/office/officeart/2005/8/layout/equation2"/>
    <dgm:cxn modelId="{BE9B6AF9-29AA-4614-A113-54E8686CA5D2}" type="presParOf" srcId="{E10A2AB3-BC80-4673-8DD4-D9B0DCC84FC2}" destId="{55FA4A0F-B630-4631-9421-08E7953BBB7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550916-4168-42BE-9644-C45C169A3396}"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s-EC"/>
        </a:p>
      </dgm:t>
    </dgm:pt>
    <dgm:pt modelId="{3D90D07D-6281-417C-988C-33AE21FED093}">
      <dgm:prSet phldrT="[Texto]"/>
      <dgm:spPr/>
      <dgm:t>
        <a:bodyPr/>
        <a:lstStyle/>
        <a:p>
          <a:r>
            <a:rPr lang="es-EC" dirty="0" smtClean="0"/>
            <a:t>En el año 2014 se regulariza la tarifa de USD 20.77 a USD 20.65</a:t>
          </a:r>
          <a:endParaRPr lang="es-EC" dirty="0"/>
        </a:p>
      </dgm:t>
    </dgm:pt>
    <dgm:pt modelId="{0B68B712-6471-44EA-BE70-F62D250F25BB}" type="parTrans" cxnId="{A56C07E0-84BB-49FE-BB35-8AB90C6AA06E}">
      <dgm:prSet/>
      <dgm:spPr/>
      <dgm:t>
        <a:bodyPr/>
        <a:lstStyle/>
        <a:p>
          <a:endParaRPr lang="es-EC"/>
        </a:p>
      </dgm:t>
    </dgm:pt>
    <dgm:pt modelId="{E10CE5D3-2F6B-4432-9017-6D35F48D17A4}" type="sibTrans" cxnId="{A56C07E0-84BB-49FE-BB35-8AB90C6AA06E}">
      <dgm:prSet/>
      <dgm:spPr/>
      <dgm:t>
        <a:bodyPr/>
        <a:lstStyle/>
        <a:p>
          <a:endParaRPr lang="es-EC"/>
        </a:p>
      </dgm:t>
    </dgm:pt>
    <dgm:pt modelId="{CC68BE0A-8284-47C7-BB27-AE30A9E7891A}">
      <dgm:prSet phldrT="[Texto]"/>
      <dgm:spPr/>
      <dgm:t>
        <a:bodyPr/>
        <a:lstStyle/>
        <a:p>
          <a:r>
            <a:rPr lang="es-EC" dirty="0" smtClean="0"/>
            <a:t>En el año 2014 se produce incremento en la tarifa de USD 16.63 a USD 18.38</a:t>
          </a:r>
          <a:endParaRPr lang="es-EC" dirty="0"/>
        </a:p>
      </dgm:t>
    </dgm:pt>
    <dgm:pt modelId="{BEB8177F-86B1-4B69-AA42-E98632AD3807}" type="parTrans" cxnId="{B786DEE9-EBFF-4E61-B4FA-DB2407BC7A10}">
      <dgm:prSet/>
      <dgm:spPr/>
      <dgm:t>
        <a:bodyPr/>
        <a:lstStyle/>
        <a:p>
          <a:endParaRPr lang="es-EC"/>
        </a:p>
      </dgm:t>
    </dgm:pt>
    <dgm:pt modelId="{DCF2EEEE-6409-4637-BB80-39350143AA14}" type="sibTrans" cxnId="{B786DEE9-EBFF-4E61-B4FA-DB2407BC7A10}">
      <dgm:prSet/>
      <dgm:spPr/>
      <dgm:t>
        <a:bodyPr/>
        <a:lstStyle/>
        <a:p>
          <a:endParaRPr lang="es-EC"/>
        </a:p>
      </dgm:t>
    </dgm:pt>
    <dgm:pt modelId="{55DF09FE-B902-4A67-9C63-6D575F5FF23A}" type="pres">
      <dgm:prSet presAssocID="{69550916-4168-42BE-9644-C45C169A3396}" presName="compositeShape" presStyleCnt="0">
        <dgm:presLayoutVars>
          <dgm:chMax val="2"/>
          <dgm:dir/>
          <dgm:resizeHandles val="exact"/>
        </dgm:presLayoutVars>
      </dgm:prSet>
      <dgm:spPr/>
    </dgm:pt>
    <dgm:pt modelId="{42BCC1F9-117D-471B-9BB6-5B82948CCDFB}" type="pres">
      <dgm:prSet presAssocID="{69550916-4168-42BE-9644-C45C169A3396}" presName="divider" presStyleLbl="fgShp" presStyleIdx="0" presStyleCnt="1"/>
      <dgm:spPr/>
    </dgm:pt>
    <dgm:pt modelId="{3E4A024A-51E5-4EC8-8F14-792AA5C1A8CA}" type="pres">
      <dgm:prSet presAssocID="{3D90D07D-6281-417C-988C-33AE21FED093}" presName="downArrow" presStyleLbl="node1" presStyleIdx="0" presStyleCnt="2"/>
      <dgm:spPr/>
    </dgm:pt>
    <dgm:pt modelId="{032E3578-C47A-4B47-BC1B-6C001CF9464C}" type="pres">
      <dgm:prSet presAssocID="{3D90D07D-6281-417C-988C-33AE21FED093}" presName="downArrowText" presStyleLbl="revTx" presStyleIdx="0" presStyleCnt="2">
        <dgm:presLayoutVars>
          <dgm:bulletEnabled val="1"/>
        </dgm:presLayoutVars>
      </dgm:prSet>
      <dgm:spPr/>
      <dgm:t>
        <a:bodyPr/>
        <a:lstStyle/>
        <a:p>
          <a:endParaRPr lang="es-EC"/>
        </a:p>
      </dgm:t>
    </dgm:pt>
    <dgm:pt modelId="{F23C727A-9169-4AFD-83A3-B98A2B9A0E25}" type="pres">
      <dgm:prSet presAssocID="{CC68BE0A-8284-47C7-BB27-AE30A9E7891A}" presName="upArrow" presStyleLbl="node1" presStyleIdx="1" presStyleCnt="2"/>
      <dgm:spPr/>
    </dgm:pt>
    <dgm:pt modelId="{BA84D78F-6326-4D75-8739-E25658510448}" type="pres">
      <dgm:prSet presAssocID="{CC68BE0A-8284-47C7-BB27-AE30A9E7891A}" presName="upArrowText" presStyleLbl="revTx" presStyleIdx="1" presStyleCnt="2">
        <dgm:presLayoutVars>
          <dgm:bulletEnabled val="1"/>
        </dgm:presLayoutVars>
      </dgm:prSet>
      <dgm:spPr/>
      <dgm:t>
        <a:bodyPr/>
        <a:lstStyle/>
        <a:p>
          <a:endParaRPr lang="es-EC"/>
        </a:p>
      </dgm:t>
    </dgm:pt>
  </dgm:ptLst>
  <dgm:cxnLst>
    <dgm:cxn modelId="{BFB53CD2-65A8-433E-8D1F-0962A4EA4C16}" type="presOf" srcId="{3D90D07D-6281-417C-988C-33AE21FED093}" destId="{032E3578-C47A-4B47-BC1B-6C001CF9464C}" srcOrd="0" destOrd="0" presId="urn:microsoft.com/office/officeart/2005/8/layout/arrow3"/>
    <dgm:cxn modelId="{A56C07E0-84BB-49FE-BB35-8AB90C6AA06E}" srcId="{69550916-4168-42BE-9644-C45C169A3396}" destId="{3D90D07D-6281-417C-988C-33AE21FED093}" srcOrd="0" destOrd="0" parTransId="{0B68B712-6471-44EA-BE70-F62D250F25BB}" sibTransId="{E10CE5D3-2F6B-4432-9017-6D35F48D17A4}"/>
    <dgm:cxn modelId="{B786DEE9-EBFF-4E61-B4FA-DB2407BC7A10}" srcId="{69550916-4168-42BE-9644-C45C169A3396}" destId="{CC68BE0A-8284-47C7-BB27-AE30A9E7891A}" srcOrd="1" destOrd="0" parTransId="{BEB8177F-86B1-4B69-AA42-E98632AD3807}" sibTransId="{DCF2EEEE-6409-4637-BB80-39350143AA14}"/>
    <dgm:cxn modelId="{7FC2F36B-7A37-41C7-958F-8750CCBDC767}" type="presOf" srcId="{CC68BE0A-8284-47C7-BB27-AE30A9E7891A}" destId="{BA84D78F-6326-4D75-8739-E25658510448}" srcOrd="0" destOrd="0" presId="urn:microsoft.com/office/officeart/2005/8/layout/arrow3"/>
    <dgm:cxn modelId="{D4A33A75-EF9E-4CCC-885A-E747C99F05EE}" type="presOf" srcId="{69550916-4168-42BE-9644-C45C169A3396}" destId="{55DF09FE-B902-4A67-9C63-6D575F5FF23A}" srcOrd="0" destOrd="0" presId="urn:microsoft.com/office/officeart/2005/8/layout/arrow3"/>
    <dgm:cxn modelId="{489BC3DA-68D1-4430-93B7-E0845A7BF92D}" type="presParOf" srcId="{55DF09FE-B902-4A67-9C63-6D575F5FF23A}" destId="{42BCC1F9-117D-471B-9BB6-5B82948CCDFB}" srcOrd="0" destOrd="0" presId="urn:microsoft.com/office/officeart/2005/8/layout/arrow3"/>
    <dgm:cxn modelId="{F6D3B5DA-F4FF-4541-B44B-EBF4BB4F6503}" type="presParOf" srcId="{55DF09FE-B902-4A67-9C63-6D575F5FF23A}" destId="{3E4A024A-51E5-4EC8-8F14-792AA5C1A8CA}" srcOrd="1" destOrd="0" presId="urn:microsoft.com/office/officeart/2005/8/layout/arrow3"/>
    <dgm:cxn modelId="{0F679E6E-485C-4E39-99FE-544837CFFC45}" type="presParOf" srcId="{55DF09FE-B902-4A67-9C63-6D575F5FF23A}" destId="{032E3578-C47A-4B47-BC1B-6C001CF9464C}" srcOrd="2" destOrd="0" presId="urn:microsoft.com/office/officeart/2005/8/layout/arrow3"/>
    <dgm:cxn modelId="{1A5DACEB-46E1-40CC-B9B3-F3440AAC52C8}" type="presParOf" srcId="{55DF09FE-B902-4A67-9C63-6D575F5FF23A}" destId="{F23C727A-9169-4AFD-83A3-B98A2B9A0E25}" srcOrd="3" destOrd="0" presId="urn:microsoft.com/office/officeart/2005/8/layout/arrow3"/>
    <dgm:cxn modelId="{134ACD08-6A06-46CB-8239-6DD28DC358A2}" type="presParOf" srcId="{55DF09FE-B902-4A67-9C63-6D575F5FF23A}" destId="{BA84D78F-6326-4D75-8739-E25658510448}"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F8C27-2D79-4172-B6DE-2DD88EEBE85E}" type="doc">
      <dgm:prSet loTypeId="urn:microsoft.com/office/officeart/2005/8/layout/pList2" loCatId="list" qsTypeId="urn:microsoft.com/office/officeart/2005/8/quickstyle/simple1" qsCatId="simple" csTypeId="urn:microsoft.com/office/officeart/2005/8/colors/colorful1" csCatId="colorful" phldr="1"/>
      <dgm:spPr/>
    </dgm:pt>
    <dgm:pt modelId="{D45FAE49-6C52-4577-8700-75E508C63792}">
      <dgm:prSet phldrT="[Texto]" custT="1"/>
      <dgm:spPr/>
      <dgm:t>
        <a:bodyPr/>
        <a:lstStyle/>
        <a:p>
          <a:pPr algn="l"/>
          <a:r>
            <a:rPr lang="es-ES" sz="1600" dirty="0" smtClean="0"/>
            <a:t>POLITICO</a:t>
          </a:r>
          <a:endParaRPr lang="es-ES" sz="1600" dirty="0"/>
        </a:p>
      </dgm:t>
    </dgm:pt>
    <dgm:pt modelId="{E996E26F-0F1B-43CA-A5E1-F3868F445DA8}" type="parTrans" cxnId="{6E8BB5B2-785F-412E-BF4E-582B9F88B655}">
      <dgm:prSet/>
      <dgm:spPr/>
      <dgm:t>
        <a:bodyPr/>
        <a:lstStyle/>
        <a:p>
          <a:endParaRPr lang="es-ES" sz="2400"/>
        </a:p>
      </dgm:t>
    </dgm:pt>
    <dgm:pt modelId="{FF38384F-A435-4272-8821-A1DC828BB7F3}" type="sibTrans" cxnId="{6E8BB5B2-785F-412E-BF4E-582B9F88B655}">
      <dgm:prSet/>
      <dgm:spPr/>
      <dgm:t>
        <a:bodyPr/>
        <a:lstStyle/>
        <a:p>
          <a:endParaRPr lang="es-ES" sz="2400"/>
        </a:p>
      </dgm:t>
    </dgm:pt>
    <dgm:pt modelId="{0A56E2BD-1B9F-4FF2-A59A-7112ABC5BBED}">
      <dgm:prSet phldrT="[Texto]" custT="1"/>
      <dgm:spPr/>
      <dgm:t>
        <a:bodyPr/>
        <a:lstStyle/>
        <a:p>
          <a:pPr algn="l"/>
          <a:r>
            <a:rPr lang="es-ES" sz="1600" dirty="0" smtClean="0"/>
            <a:t>SOCIAL</a:t>
          </a:r>
        </a:p>
      </dgm:t>
    </dgm:pt>
    <dgm:pt modelId="{A9462F15-9FA8-434C-8E75-8CB947254B1D}" type="parTrans" cxnId="{18671FC0-7517-42C5-8CC8-216BA919300B}">
      <dgm:prSet/>
      <dgm:spPr/>
      <dgm:t>
        <a:bodyPr/>
        <a:lstStyle/>
        <a:p>
          <a:endParaRPr lang="es-ES" sz="2400"/>
        </a:p>
      </dgm:t>
    </dgm:pt>
    <dgm:pt modelId="{B7AD2B5C-2B4A-4CCE-BC3A-1E0B99A18319}" type="sibTrans" cxnId="{18671FC0-7517-42C5-8CC8-216BA919300B}">
      <dgm:prSet/>
      <dgm:spPr/>
      <dgm:t>
        <a:bodyPr/>
        <a:lstStyle/>
        <a:p>
          <a:endParaRPr lang="es-ES" sz="2400"/>
        </a:p>
      </dgm:t>
    </dgm:pt>
    <dgm:pt modelId="{FC1E6AAD-0A9C-465D-B121-4CE97A01AB9B}">
      <dgm:prSet phldrT="[Texto]" custT="1"/>
      <dgm:spPr/>
      <dgm:t>
        <a:bodyPr/>
        <a:lstStyle/>
        <a:p>
          <a:pPr algn="l"/>
          <a:r>
            <a:rPr lang="es-ES" sz="1800" dirty="0" smtClean="0"/>
            <a:t>TECNOLOGICO</a:t>
          </a:r>
          <a:endParaRPr lang="es-ES" sz="1800" dirty="0"/>
        </a:p>
      </dgm:t>
    </dgm:pt>
    <dgm:pt modelId="{1057B745-6DBC-419C-9B6B-DF2E77A3B649}" type="parTrans" cxnId="{D21A6BDB-7FF3-42A0-95F2-C56AF7C2FA9C}">
      <dgm:prSet/>
      <dgm:spPr/>
      <dgm:t>
        <a:bodyPr/>
        <a:lstStyle/>
        <a:p>
          <a:endParaRPr lang="es-ES" sz="2400"/>
        </a:p>
      </dgm:t>
    </dgm:pt>
    <dgm:pt modelId="{E845E8C9-DEE6-47BD-A628-35F9CE1751FD}" type="sibTrans" cxnId="{D21A6BDB-7FF3-42A0-95F2-C56AF7C2FA9C}">
      <dgm:prSet/>
      <dgm:spPr/>
      <dgm:t>
        <a:bodyPr/>
        <a:lstStyle/>
        <a:p>
          <a:endParaRPr lang="es-ES" sz="2400"/>
        </a:p>
      </dgm:t>
    </dgm:pt>
    <dgm:pt modelId="{2AB0AD15-A6F2-4E72-A541-81955AD04DE5}">
      <dgm:prSet phldrT="[Texto]" custT="1"/>
      <dgm:spPr/>
      <dgm:t>
        <a:bodyPr/>
        <a:lstStyle/>
        <a:p>
          <a:pPr algn="just"/>
          <a:r>
            <a:rPr lang="es-EC" sz="1200" dirty="0" smtClean="0"/>
            <a:t>El 2017 fue un año muy duro para las estrategias de gobierno ya que su principal fuente de ingresos estaba limitada, por lo cual el gobierno ha buscado apoyarse en las empresas privadas con las que se ha mantenido en constante dialogo, considerando las leyes y reglamentos que rigen al sector tales como el código de la producción. </a:t>
          </a:r>
          <a:endParaRPr lang="es-ES" sz="1200" dirty="0"/>
        </a:p>
      </dgm:t>
    </dgm:pt>
    <dgm:pt modelId="{C2045237-A317-4AF5-91CA-ABAE95590AF5}" type="parTrans" cxnId="{6EF2B708-6273-4F35-8F27-7FF7622209E8}">
      <dgm:prSet/>
      <dgm:spPr/>
      <dgm:t>
        <a:bodyPr/>
        <a:lstStyle/>
        <a:p>
          <a:endParaRPr lang="es-ES" sz="2400"/>
        </a:p>
      </dgm:t>
    </dgm:pt>
    <dgm:pt modelId="{E3CCB976-5C90-4589-9076-B3EB61878DA7}" type="sibTrans" cxnId="{6EF2B708-6273-4F35-8F27-7FF7622209E8}">
      <dgm:prSet/>
      <dgm:spPr/>
      <dgm:t>
        <a:bodyPr/>
        <a:lstStyle/>
        <a:p>
          <a:endParaRPr lang="es-ES" sz="2400"/>
        </a:p>
      </dgm:t>
    </dgm:pt>
    <dgm:pt modelId="{6D862634-6A8B-4660-B8E1-7F3FBBFE398B}">
      <dgm:prSet phldrT="[Texto]" custT="1"/>
      <dgm:spPr/>
      <dgm:t>
        <a:bodyPr/>
        <a:lstStyle/>
        <a:p>
          <a:pPr algn="just"/>
          <a:r>
            <a:rPr lang="es-EC" sz="1200" dirty="0" smtClean="0"/>
            <a:t>La empresa ha desarrollado planes estratégicos que permiten mitigar el impacto de los químicos en los habitantes de la zona, así como también promueve y lleva a cabo campañas de salud para brindarles un mejor estilo de vida tanto a sus empleados como habitantes de la zona para evitar enfermedades que se deriven de la explotación petrolera.</a:t>
          </a:r>
          <a:endParaRPr lang="es-ES" sz="1200" dirty="0" smtClean="0"/>
        </a:p>
      </dgm:t>
    </dgm:pt>
    <dgm:pt modelId="{0BA447AC-0288-48FE-9CAE-0FE66F66DDE5}" type="parTrans" cxnId="{825B4246-BADD-4CF7-A736-56249BC86E77}">
      <dgm:prSet/>
      <dgm:spPr/>
      <dgm:t>
        <a:bodyPr/>
        <a:lstStyle/>
        <a:p>
          <a:endParaRPr lang="es-ES" sz="2400"/>
        </a:p>
      </dgm:t>
    </dgm:pt>
    <dgm:pt modelId="{625AEF36-220E-4C18-9047-FB8927319A8D}" type="sibTrans" cxnId="{825B4246-BADD-4CF7-A736-56249BC86E77}">
      <dgm:prSet/>
      <dgm:spPr/>
      <dgm:t>
        <a:bodyPr/>
        <a:lstStyle/>
        <a:p>
          <a:endParaRPr lang="es-ES" sz="2400"/>
        </a:p>
      </dgm:t>
    </dgm:pt>
    <dgm:pt modelId="{0981E2E7-A53B-49D9-8EDF-F0381036C7B0}">
      <dgm:prSet phldrT="[Texto]" custT="1"/>
      <dgm:spPr/>
      <dgm:t>
        <a:bodyPr/>
        <a:lstStyle/>
        <a:p>
          <a:pPr algn="just"/>
          <a:r>
            <a:rPr lang="es-EC" sz="1200" dirty="0" smtClean="0"/>
            <a:t>Las innovaciones tecnológicas más importantes aplicadas en Latinoamérica es la perforación horizontal de pozos, además de la reinyección de residuos a la tierra y no a la superficie, el aprovechamiento del gas que se quema en las antorchas, el soterramiento de los tubos que conducen el crudo, entre otras.</a:t>
          </a:r>
          <a:endParaRPr lang="es-ES" sz="1200" dirty="0"/>
        </a:p>
      </dgm:t>
    </dgm:pt>
    <dgm:pt modelId="{9BDBC2B7-AB79-4270-A751-C469A698B9A1}" type="parTrans" cxnId="{F01D2B62-D6A2-46C1-A3CD-C116D6F1C9A6}">
      <dgm:prSet/>
      <dgm:spPr/>
      <dgm:t>
        <a:bodyPr/>
        <a:lstStyle/>
        <a:p>
          <a:endParaRPr lang="es-ES" sz="2400"/>
        </a:p>
      </dgm:t>
    </dgm:pt>
    <dgm:pt modelId="{18C0DEA3-5A9F-43E3-8F92-DD9A2FED3DEA}" type="sibTrans" cxnId="{F01D2B62-D6A2-46C1-A3CD-C116D6F1C9A6}">
      <dgm:prSet/>
      <dgm:spPr/>
      <dgm:t>
        <a:bodyPr/>
        <a:lstStyle/>
        <a:p>
          <a:endParaRPr lang="es-ES" sz="2400"/>
        </a:p>
      </dgm:t>
    </dgm:pt>
    <dgm:pt modelId="{79502B50-7616-436A-A939-A69C6875780C}">
      <dgm:prSet phldrT="[Texto]" custT="1"/>
      <dgm:spPr/>
      <dgm:t>
        <a:bodyPr/>
        <a:lstStyle/>
        <a:p>
          <a:pPr algn="l"/>
          <a:r>
            <a:rPr lang="es-ES" sz="1600" dirty="0" smtClean="0"/>
            <a:t>AMBIENTAL</a:t>
          </a:r>
          <a:endParaRPr lang="es-ES" sz="1600" dirty="0"/>
        </a:p>
      </dgm:t>
    </dgm:pt>
    <dgm:pt modelId="{051FDA23-1897-4BDA-AD7B-B673C3A95BD6}" type="parTrans" cxnId="{14680E79-2A44-4FCE-8D4F-862AD9CC28F0}">
      <dgm:prSet/>
      <dgm:spPr/>
      <dgm:t>
        <a:bodyPr/>
        <a:lstStyle/>
        <a:p>
          <a:endParaRPr lang="es-ES" sz="2400"/>
        </a:p>
      </dgm:t>
    </dgm:pt>
    <dgm:pt modelId="{EE3B2FC9-03C1-4E5A-974F-0DF9109E73E0}" type="sibTrans" cxnId="{14680E79-2A44-4FCE-8D4F-862AD9CC28F0}">
      <dgm:prSet/>
      <dgm:spPr/>
      <dgm:t>
        <a:bodyPr/>
        <a:lstStyle/>
        <a:p>
          <a:endParaRPr lang="es-ES" sz="2400"/>
        </a:p>
      </dgm:t>
    </dgm:pt>
    <dgm:pt modelId="{7C81E908-F1C3-4BE4-B5CE-B01E89AC8BA5}">
      <dgm:prSet phldrT="[Texto]" custT="1"/>
      <dgm:spPr/>
      <dgm:t>
        <a:bodyPr/>
        <a:lstStyle/>
        <a:p>
          <a:pPr algn="just"/>
          <a:r>
            <a:rPr lang="es-EC" sz="1200" dirty="0" smtClean="0"/>
            <a:t>El adecuado manejo del medio ambiente es uno de los pilares fundamentales planteados en el cambio de la matriz productiva, ya que adicionalmente que se busca desarrollar sectores económicos vulnerables lo que se busca es proteger la biodiversidad</a:t>
          </a:r>
          <a:r>
            <a:rPr lang="es-ES" sz="1200" dirty="0" smtClean="0"/>
            <a:t>.</a:t>
          </a:r>
          <a:endParaRPr lang="es-ES" sz="1200" dirty="0" smtClean="0"/>
        </a:p>
        <a:p>
          <a:pPr algn="l"/>
          <a:endParaRPr lang="es-ES" sz="1100" dirty="0"/>
        </a:p>
      </dgm:t>
    </dgm:pt>
    <dgm:pt modelId="{C81AD1AD-14DD-473C-935E-57E20DB7E20E}" type="parTrans" cxnId="{815516A2-61E3-4359-8617-0C72B8D42070}">
      <dgm:prSet/>
      <dgm:spPr/>
      <dgm:t>
        <a:bodyPr/>
        <a:lstStyle/>
        <a:p>
          <a:endParaRPr lang="es-ES" sz="2400"/>
        </a:p>
      </dgm:t>
    </dgm:pt>
    <dgm:pt modelId="{B09C4FE2-669A-471E-B9B2-AB4DCC8EEA3B}" type="sibTrans" cxnId="{815516A2-61E3-4359-8617-0C72B8D42070}">
      <dgm:prSet/>
      <dgm:spPr/>
      <dgm:t>
        <a:bodyPr/>
        <a:lstStyle/>
        <a:p>
          <a:endParaRPr lang="es-ES" sz="2400"/>
        </a:p>
      </dgm:t>
    </dgm:pt>
    <dgm:pt modelId="{CA09BBF4-E61F-433B-BDBD-136F38F3EC0B}" type="pres">
      <dgm:prSet presAssocID="{9B2F8C27-2D79-4172-B6DE-2DD88EEBE85E}" presName="Name0" presStyleCnt="0">
        <dgm:presLayoutVars>
          <dgm:dir/>
          <dgm:resizeHandles val="exact"/>
        </dgm:presLayoutVars>
      </dgm:prSet>
      <dgm:spPr/>
    </dgm:pt>
    <dgm:pt modelId="{85729AD7-BBE8-494B-BBBF-44AA190B40E7}" type="pres">
      <dgm:prSet presAssocID="{9B2F8C27-2D79-4172-B6DE-2DD88EEBE85E}" presName="bkgdShp" presStyleLbl="alignAccFollowNode1" presStyleIdx="0" presStyleCnt="1" custLinFactNeighborY="-461"/>
      <dgm:spPr/>
      <dgm:t>
        <a:bodyPr/>
        <a:lstStyle/>
        <a:p>
          <a:endParaRPr lang="es-EC"/>
        </a:p>
      </dgm:t>
    </dgm:pt>
    <dgm:pt modelId="{7475FD01-816C-4053-B15F-989539BAB52E}" type="pres">
      <dgm:prSet presAssocID="{9B2F8C27-2D79-4172-B6DE-2DD88EEBE85E}" presName="linComp" presStyleCnt="0"/>
      <dgm:spPr/>
    </dgm:pt>
    <dgm:pt modelId="{6EA05ED0-38B3-4F2B-84CF-07B675F0EAA9}" type="pres">
      <dgm:prSet presAssocID="{D45FAE49-6C52-4577-8700-75E508C63792}" presName="compNode" presStyleCnt="0"/>
      <dgm:spPr/>
    </dgm:pt>
    <dgm:pt modelId="{A96D892B-1618-4288-A60A-C0794BFCB9A4}" type="pres">
      <dgm:prSet presAssocID="{D45FAE49-6C52-4577-8700-75E508C63792}" presName="node" presStyleLbl="node1" presStyleIdx="0" presStyleCnt="4">
        <dgm:presLayoutVars>
          <dgm:bulletEnabled val="1"/>
        </dgm:presLayoutVars>
      </dgm:prSet>
      <dgm:spPr/>
      <dgm:t>
        <a:bodyPr/>
        <a:lstStyle/>
        <a:p>
          <a:endParaRPr lang="es-ES"/>
        </a:p>
      </dgm:t>
    </dgm:pt>
    <dgm:pt modelId="{0717FA3D-7668-40FA-A2C1-E833BE99AE46}" type="pres">
      <dgm:prSet presAssocID="{D45FAE49-6C52-4577-8700-75E508C63792}" presName="invisiNode" presStyleLbl="node1" presStyleIdx="0" presStyleCnt="4"/>
      <dgm:spPr/>
    </dgm:pt>
    <dgm:pt modelId="{378A1ED2-DD80-4E78-B81B-57362EF8B6E9}" type="pres">
      <dgm:prSet presAssocID="{D45FAE49-6C52-4577-8700-75E508C63792}" presName="imagNode" presStyleLbl="fgImgPlace1" presStyleIdx="0" presStyleCnt="4"/>
      <dgm:spPr>
        <a:blipFill rotWithShape="1">
          <a:blip xmlns:r="http://schemas.openxmlformats.org/officeDocument/2006/relationships" r:embed="rId1"/>
          <a:stretch>
            <a:fillRect/>
          </a:stretch>
        </a:blipFill>
      </dgm:spPr>
    </dgm:pt>
    <dgm:pt modelId="{3A78EBA9-D960-4E8D-8D90-CB6832DFEDBB}" type="pres">
      <dgm:prSet presAssocID="{FF38384F-A435-4272-8821-A1DC828BB7F3}" presName="sibTrans" presStyleLbl="sibTrans2D1" presStyleIdx="0" presStyleCnt="0"/>
      <dgm:spPr/>
      <dgm:t>
        <a:bodyPr/>
        <a:lstStyle/>
        <a:p>
          <a:endParaRPr lang="es-ES"/>
        </a:p>
      </dgm:t>
    </dgm:pt>
    <dgm:pt modelId="{693D728F-5D78-47C7-BBB6-BB1434A32C08}" type="pres">
      <dgm:prSet presAssocID="{0A56E2BD-1B9F-4FF2-A59A-7112ABC5BBED}" presName="compNode" presStyleCnt="0"/>
      <dgm:spPr/>
    </dgm:pt>
    <dgm:pt modelId="{48AE5CA9-DCA0-4AC3-85F5-7930CEB172F8}" type="pres">
      <dgm:prSet presAssocID="{0A56E2BD-1B9F-4FF2-A59A-7112ABC5BBED}" presName="node" presStyleLbl="node1" presStyleIdx="1" presStyleCnt="4">
        <dgm:presLayoutVars>
          <dgm:bulletEnabled val="1"/>
        </dgm:presLayoutVars>
      </dgm:prSet>
      <dgm:spPr/>
      <dgm:t>
        <a:bodyPr/>
        <a:lstStyle/>
        <a:p>
          <a:endParaRPr lang="es-ES"/>
        </a:p>
      </dgm:t>
    </dgm:pt>
    <dgm:pt modelId="{5189BD57-BA9F-4119-B25D-D61D4D4E8BEC}" type="pres">
      <dgm:prSet presAssocID="{0A56E2BD-1B9F-4FF2-A59A-7112ABC5BBED}" presName="invisiNode" presStyleLbl="node1" presStyleIdx="1" presStyleCnt="4"/>
      <dgm:spPr/>
    </dgm:pt>
    <dgm:pt modelId="{15073E4B-DCD3-4F36-AA04-E8F5EC2F1662}" type="pres">
      <dgm:prSet presAssocID="{0A56E2BD-1B9F-4FF2-A59A-7112ABC5BBED}" presName="imagNode" presStyleLbl="fgImgPlace1" presStyleIdx="1" presStyleCnt="4"/>
      <dgm:spPr>
        <a:blipFill rotWithShape="1">
          <a:blip xmlns:r="http://schemas.openxmlformats.org/officeDocument/2006/relationships" r:embed="rId2"/>
          <a:stretch>
            <a:fillRect/>
          </a:stretch>
        </a:blipFill>
      </dgm:spPr>
    </dgm:pt>
    <dgm:pt modelId="{5AB8A145-9DF4-42B1-B5D5-B623073D872A}" type="pres">
      <dgm:prSet presAssocID="{B7AD2B5C-2B4A-4CCE-BC3A-1E0B99A18319}" presName="sibTrans" presStyleLbl="sibTrans2D1" presStyleIdx="0" presStyleCnt="0"/>
      <dgm:spPr/>
      <dgm:t>
        <a:bodyPr/>
        <a:lstStyle/>
        <a:p>
          <a:endParaRPr lang="es-ES"/>
        </a:p>
      </dgm:t>
    </dgm:pt>
    <dgm:pt modelId="{9F6CF724-97AD-4442-8A5D-0EB46A937E5E}" type="pres">
      <dgm:prSet presAssocID="{FC1E6AAD-0A9C-465D-B121-4CE97A01AB9B}" presName="compNode" presStyleCnt="0"/>
      <dgm:spPr/>
    </dgm:pt>
    <dgm:pt modelId="{F45C2381-9D34-4B0E-B8BA-D00F2E32821E}" type="pres">
      <dgm:prSet presAssocID="{FC1E6AAD-0A9C-465D-B121-4CE97A01AB9B}" presName="node" presStyleLbl="node1" presStyleIdx="2" presStyleCnt="4">
        <dgm:presLayoutVars>
          <dgm:bulletEnabled val="1"/>
        </dgm:presLayoutVars>
      </dgm:prSet>
      <dgm:spPr/>
      <dgm:t>
        <a:bodyPr/>
        <a:lstStyle/>
        <a:p>
          <a:endParaRPr lang="es-ES"/>
        </a:p>
      </dgm:t>
    </dgm:pt>
    <dgm:pt modelId="{96A5A482-C1A2-4AA5-9313-1E2945CA6152}" type="pres">
      <dgm:prSet presAssocID="{FC1E6AAD-0A9C-465D-B121-4CE97A01AB9B}" presName="invisiNode" presStyleLbl="node1" presStyleIdx="2" presStyleCnt="4"/>
      <dgm:spPr/>
    </dgm:pt>
    <dgm:pt modelId="{5E7AE840-68A9-44E9-A19F-B9810C1584EC}" type="pres">
      <dgm:prSet presAssocID="{FC1E6AAD-0A9C-465D-B121-4CE97A01AB9B}" presName="imagNode" presStyleLbl="fgImgPlace1" presStyleIdx="2" presStyleCnt="4"/>
      <dgm:spPr>
        <a:blipFill rotWithShape="1">
          <a:blip xmlns:r="http://schemas.openxmlformats.org/officeDocument/2006/relationships" r:embed="rId3"/>
          <a:stretch>
            <a:fillRect/>
          </a:stretch>
        </a:blipFill>
      </dgm:spPr>
    </dgm:pt>
    <dgm:pt modelId="{70667B5E-270F-458A-8247-10E81E418E07}" type="pres">
      <dgm:prSet presAssocID="{E845E8C9-DEE6-47BD-A628-35F9CE1751FD}" presName="sibTrans" presStyleLbl="sibTrans2D1" presStyleIdx="0" presStyleCnt="0"/>
      <dgm:spPr/>
      <dgm:t>
        <a:bodyPr/>
        <a:lstStyle/>
        <a:p>
          <a:endParaRPr lang="es-ES"/>
        </a:p>
      </dgm:t>
    </dgm:pt>
    <dgm:pt modelId="{B2388B6C-88B9-4CB7-8CCF-9414FAD26072}" type="pres">
      <dgm:prSet presAssocID="{79502B50-7616-436A-A939-A69C6875780C}" presName="compNode" presStyleCnt="0"/>
      <dgm:spPr/>
    </dgm:pt>
    <dgm:pt modelId="{FE1FA8ED-C9B4-40C5-9E9C-8F27B0C7DC6A}" type="pres">
      <dgm:prSet presAssocID="{79502B50-7616-436A-A939-A69C6875780C}" presName="node" presStyleLbl="node1" presStyleIdx="3" presStyleCnt="4">
        <dgm:presLayoutVars>
          <dgm:bulletEnabled val="1"/>
        </dgm:presLayoutVars>
      </dgm:prSet>
      <dgm:spPr/>
      <dgm:t>
        <a:bodyPr/>
        <a:lstStyle/>
        <a:p>
          <a:endParaRPr lang="es-ES"/>
        </a:p>
      </dgm:t>
    </dgm:pt>
    <dgm:pt modelId="{EAE739BF-40F9-4CBD-910E-8078DAE1B762}" type="pres">
      <dgm:prSet presAssocID="{79502B50-7616-436A-A939-A69C6875780C}" presName="invisiNode" presStyleLbl="node1" presStyleIdx="3" presStyleCnt="4"/>
      <dgm:spPr/>
    </dgm:pt>
    <dgm:pt modelId="{152D8520-F18F-4549-8BFE-7207A2E2CD84}" type="pres">
      <dgm:prSet presAssocID="{79502B50-7616-436A-A939-A69C6875780C}" presName="imagNode" presStyleLbl="fgImgPlace1" presStyleIdx="3" presStyleCnt="4"/>
      <dgm:spPr>
        <a:blipFill rotWithShape="1">
          <a:blip xmlns:r="http://schemas.openxmlformats.org/officeDocument/2006/relationships" r:embed="rId4"/>
          <a:stretch>
            <a:fillRect/>
          </a:stretch>
        </a:blipFill>
      </dgm:spPr>
    </dgm:pt>
  </dgm:ptLst>
  <dgm:cxnLst>
    <dgm:cxn modelId="{F1893772-29DC-4021-9109-CD48E5694CB1}" type="presOf" srcId="{D45FAE49-6C52-4577-8700-75E508C63792}" destId="{A96D892B-1618-4288-A60A-C0794BFCB9A4}" srcOrd="0" destOrd="0" presId="urn:microsoft.com/office/officeart/2005/8/layout/pList2"/>
    <dgm:cxn modelId="{B8E3FAF7-DE4E-406B-B57D-D81192BEE7CE}" type="presOf" srcId="{0A56E2BD-1B9F-4FF2-A59A-7112ABC5BBED}" destId="{48AE5CA9-DCA0-4AC3-85F5-7930CEB172F8}" srcOrd="0" destOrd="0" presId="urn:microsoft.com/office/officeart/2005/8/layout/pList2"/>
    <dgm:cxn modelId="{23FBCF23-8B20-44F4-8855-FE17C1261B4D}" type="presOf" srcId="{7C81E908-F1C3-4BE4-B5CE-B01E89AC8BA5}" destId="{FE1FA8ED-C9B4-40C5-9E9C-8F27B0C7DC6A}" srcOrd="0" destOrd="1" presId="urn:microsoft.com/office/officeart/2005/8/layout/pList2"/>
    <dgm:cxn modelId="{7025E302-0C3C-462A-820E-C8C20A3DAD44}" type="presOf" srcId="{FC1E6AAD-0A9C-465D-B121-4CE97A01AB9B}" destId="{F45C2381-9D34-4B0E-B8BA-D00F2E32821E}" srcOrd="0" destOrd="0" presId="urn:microsoft.com/office/officeart/2005/8/layout/pList2"/>
    <dgm:cxn modelId="{14680E79-2A44-4FCE-8D4F-862AD9CC28F0}" srcId="{9B2F8C27-2D79-4172-B6DE-2DD88EEBE85E}" destId="{79502B50-7616-436A-A939-A69C6875780C}" srcOrd="3" destOrd="0" parTransId="{051FDA23-1897-4BDA-AD7B-B673C3A95BD6}" sibTransId="{EE3B2FC9-03C1-4E5A-974F-0DF9109E73E0}"/>
    <dgm:cxn modelId="{18671FC0-7517-42C5-8CC8-216BA919300B}" srcId="{9B2F8C27-2D79-4172-B6DE-2DD88EEBE85E}" destId="{0A56E2BD-1B9F-4FF2-A59A-7112ABC5BBED}" srcOrd="1" destOrd="0" parTransId="{A9462F15-9FA8-434C-8E75-8CB947254B1D}" sibTransId="{B7AD2B5C-2B4A-4CCE-BC3A-1E0B99A18319}"/>
    <dgm:cxn modelId="{6E8BB5B2-785F-412E-BF4E-582B9F88B655}" srcId="{9B2F8C27-2D79-4172-B6DE-2DD88EEBE85E}" destId="{D45FAE49-6C52-4577-8700-75E508C63792}" srcOrd="0" destOrd="0" parTransId="{E996E26F-0F1B-43CA-A5E1-F3868F445DA8}" sibTransId="{FF38384F-A435-4272-8821-A1DC828BB7F3}"/>
    <dgm:cxn modelId="{3BB164E7-5288-487D-AEE3-673770B5358F}" type="presOf" srcId="{FF38384F-A435-4272-8821-A1DC828BB7F3}" destId="{3A78EBA9-D960-4E8D-8D90-CB6832DFEDBB}" srcOrd="0" destOrd="0" presId="urn:microsoft.com/office/officeart/2005/8/layout/pList2"/>
    <dgm:cxn modelId="{F01D2B62-D6A2-46C1-A3CD-C116D6F1C9A6}" srcId="{FC1E6AAD-0A9C-465D-B121-4CE97A01AB9B}" destId="{0981E2E7-A53B-49D9-8EDF-F0381036C7B0}" srcOrd="0" destOrd="0" parTransId="{9BDBC2B7-AB79-4270-A751-C469A698B9A1}" sibTransId="{18C0DEA3-5A9F-43E3-8F92-DD9A2FED3DEA}"/>
    <dgm:cxn modelId="{D05A32AB-3446-48C6-B7D9-38B9D5CBB1C6}" type="presOf" srcId="{0981E2E7-A53B-49D9-8EDF-F0381036C7B0}" destId="{F45C2381-9D34-4B0E-B8BA-D00F2E32821E}" srcOrd="0" destOrd="1" presId="urn:microsoft.com/office/officeart/2005/8/layout/pList2"/>
    <dgm:cxn modelId="{71B6AB15-680D-4AD7-93C6-F923CB34F188}" type="presOf" srcId="{79502B50-7616-436A-A939-A69C6875780C}" destId="{FE1FA8ED-C9B4-40C5-9E9C-8F27B0C7DC6A}" srcOrd="0" destOrd="0" presId="urn:microsoft.com/office/officeart/2005/8/layout/pList2"/>
    <dgm:cxn modelId="{D21A6BDB-7FF3-42A0-95F2-C56AF7C2FA9C}" srcId="{9B2F8C27-2D79-4172-B6DE-2DD88EEBE85E}" destId="{FC1E6AAD-0A9C-465D-B121-4CE97A01AB9B}" srcOrd="2" destOrd="0" parTransId="{1057B745-6DBC-419C-9B6B-DF2E77A3B649}" sibTransId="{E845E8C9-DEE6-47BD-A628-35F9CE1751FD}"/>
    <dgm:cxn modelId="{3D0CC3A2-75D5-4D9F-8D82-65A867AB75D4}" type="presOf" srcId="{6D862634-6A8B-4660-B8E1-7F3FBBFE398B}" destId="{48AE5CA9-DCA0-4AC3-85F5-7930CEB172F8}" srcOrd="0" destOrd="1" presId="urn:microsoft.com/office/officeart/2005/8/layout/pList2"/>
    <dgm:cxn modelId="{875B1B68-B88A-4951-AD32-5CA741DA4C9B}" type="presOf" srcId="{E845E8C9-DEE6-47BD-A628-35F9CE1751FD}" destId="{70667B5E-270F-458A-8247-10E81E418E07}" srcOrd="0" destOrd="0" presId="urn:microsoft.com/office/officeart/2005/8/layout/pList2"/>
    <dgm:cxn modelId="{815516A2-61E3-4359-8617-0C72B8D42070}" srcId="{79502B50-7616-436A-A939-A69C6875780C}" destId="{7C81E908-F1C3-4BE4-B5CE-B01E89AC8BA5}" srcOrd="0" destOrd="0" parTransId="{C81AD1AD-14DD-473C-935E-57E20DB7E20E}" sibTransId="{B09C4FE2-669A-471E-B9B2-AB4DCC8EEA3B}"/>
    <dgm:cxn modelId="{6EF2B708-6273-4F35-8F27-7FF7622209E8}" srcId="{D45FAE49-6C52-4577-8700-75E508C63792}" destId="{2AB0AD15-A6F2-4E72-A541-81955AD04DE5}" srcOrd="0" destOrd="0" parTransId="{C2045237-A317-4AF5-91CA-ABAE95590AF5}" sibTransId="{E3CCB976-5C90-4589-9076-B3EB61878DA7}"/>
    <dgm:cxn modelId="{9F63D8B4-558F-4ACA-A25D-64D0C77A8850}" type="presOf" srcId="{9B2F8C27-2D79-4172-B6DE-2DD88EEBE85E}" destId="{CA09BBF4-E61F-433B-BDBD-136F38F3EC0B}" srcOrd="0" destOrd="0" presId="urn:microsoft.com/office/officeart/2005/8/layout/pList2"/>
    <dgm:cxn modelId="{825B4246-BADD-4CF7-A736-56249BC86E77}" srcId="{0A56E2BD-1B9F-4FF2-A59A-7112ABC5BBED}" destId="{6D862634-6A8B-4660-B8E1-7F3FBBFE398B}" srcOrd="0" destOrd="0" parTransId="{0BA447AC-0288-48FE-9CAE-0FE66F66DDE5}" sibTransId="{625AEF36-220E-4C18-9047-FB8927319A8D}"/>
    <dgm:cxn modelId="{AB64ECEA-F98B-42CC-BFB1-65DEAC797EBB}" type="presOf" srcId="{2AB0AD15-A6F2-4E72-A541-81955AD04DE5}" destId="{A96D892B-1618-4288-A60A-C0794BFCB9A4}" srcOrd="0" destOrd="1" presId="urn:microsoft.com/office/officeart/2005/8/layout/pList2"/>
    <dgm:cxn modelId="{14603F9E-9E4C-4F13-B667-9936A192DEB0}" type="presOf" srcId="{B7AD2B5C-2B4A-4CCE-BC3A-1E0B99A18319}" destId="{5AB8A145-9DF4-42B1-B5D5-B623073D872A}" srcOrd="0" destOrd="0" presId="urn:microsoft.com/office/officeart/2005/8/layout/pList2"/>
    <dgm:cxn modelId="{23AAE05A-8EE5-400F-88E8-1B2B7ECAA7BD}" type="presParOf" srcId="{CA09BBF4-E61F-433B-BDBD-136F38F3EC0B}" destId="{85729AD7-BBE8-494B-BBBF-44AA190B40E7}" srcOrd="0" destOrd="0" presId="urn:microsoft.com/office/officeart/2005/8/layout/pList2"/>
    <dgm:cxn modelId="{E6B51080-79B4-4E05-871C-877AE8D8912C}" type="presParOf" srcId="{CA09BBF4-E61F-433B-BDBD-136F38F3EC0B}" destId="{7475FD01-816C-4053-B15F-989539BAB52E}" srcOrd="1" destOrd="0" presId="urn:microsoft.com/office/officeart/2005/8/layout/pList2"/>
    <dgm:cxn modelId="{CB95ACE1-68A6-45ED-940C-FBCD84ADF41D}" type="presParOf" srcId="{7475FD01-816C-4053-B15F-989539BAB52E}" destId="{6EA05ED0-38B3-4F2B-84CF-07B675F0EAA9}" srcOrd="0" destOrd="0" presId="urn:microsoft.com/office/officeart/2005/8/layout/pList2"/>
    <dgm:cxn modelId="{898260B5-8B8E-48D6-AC60-F49C6F18B0DC}" type="presParOf" srcId="{6EA05ED0-38B3-4F2B-84CF-07B675F0EAA9}" destId="{A96D892B-1618-4288-A60A-C0794BFCB9A4}" srcOrd="0" destOrd="0" presId="urn:microsoft.com/office/officeart/2005/8/layout/pList2"/>
    <dgm:cxn modelId="{63C109F1-C322-461B-BFB1-5FA7A52F7056}" type="presParOf" srcId="{6EA05ED0-38B3-4F2B-84CF-07B675F0EAA9}" destId="{0717FA3D-7668-40FA-A2C1-E833BE99AE46}" srcOrd="1" destOrd="0" presId="urn:microsoft.com/office/officeart/2005/8/layout/pList2"/>
    <dgm:cxn modelId="{1C74F06C-2CE3-4390-B983-843621640076}" type="presParOf" srcId="{6EA05ED0-38B3-4F2B-84CF-07B675F0EAA9}" destId="{378A1ED2-DD80-4E78-B81B-57362EF8B6E9}" srcOrd="2" destOrd="0" presId="urn:microsoft.com/office/officeart/2005/8/layout/pList2"/>
    <dgm:cxn modelId="{EF33B170-C3F7-44B6-96AA-9112E37231EB}" type="presParOf" srcId="{7475FD01-816C-4053-B15F-989539BAB52E}" destId="{3A78EBA9-D960-4E8D-8D90-CB6832DFEDBB}" srcOrd="1" destOrd="0" presId="urn:microsoft.com/office/officeart/2005/8/layout/pList2"/>
    <dgm:cxn modelId="{9B4304B5-CFE9-4486-B169-94D485345E53}" type="presParOf" srcId="{7475FD01-816C-4053-B15F-989539BAB52E}" destId="{693D728F-5D78-47C7-BBB6-BB1434A32C08}" srcOrd="2" destOrd="0" presId="urn:microsoft.com/office/officeart/2005/8/layout/pList2"/>
    <dgm:cxn modelId="{628474C3-1F4D-43C8-9928-007723F89C9C}" type="presParOf" srcId="{693D728F-5D78-47C7-BBB6-BB1434A32C08}" destId="{48AE5CA9-DCA0-4AC3-85F5-7930CEB172F8}" srcOrd="0" destOrd="0" presId="urn:microsoft.com/office/officeart/2005/8/layout/pList2"/>
    <dgm:cxn modelId="{16A8C3A7-AD2E-456C-9D35-5689F3814D0F}" type="presParOf" srcId="{693D728F-5D78-47C7-BBB6-BB1434A32C08}" destId="{5189BD57-BA9F-4119-B25D-D61D4D4E8BEC}" srcOrd="1" destOrd="0" presId="urn:microsoft.com/office/officeart/2005/8/layout/pList2"/>
    <dgm:cxn modelId="{F38C9212-654E-4490-BC00-83B86D201EA1}" type="presParOf" srcId="{693D728F-5D78-47C7-BBB6-BB1434A32C08}" destId="{15073E4B-DCD3-4F36-AA04-E8F5EC2F1662}" srcOrd="2" destOrd="0" presId="urn:microsoft.com/office/officeart/2005/8/layout/pList2"/>
    <dgm:cxn modelId="{F6002213-EFA0-4FC9-A840-560898288638}" type="presParOf" srcId="{7475FD01-816C-4053-B15F-989539BAB52E}" destId="{5AB8A145-9DF4-42B1-B5D5-B623073D872A}" srcOrd="3" destOrd="0" presId="urn:microsoft.com/office/officeart/2005/8/layout/pList2"/>
    <dgm:cxn modelId="{E75C31A9-57C4-4CD0-91F1-91327CC9086E}" type="presParOf" srcId="{7475FD01-816C-4053-B15F-989539BAB52E}" destId="{9F6CF724-97AD-4442-8A5D-0EB46A937E5E}" srcOrd="4" destOrd="0" presId="urn:microsoft.com/office/officeart/2005/8/layout/pList2"/>
    <dgm:cxn modelId="{01905854-E8A6-47D0-93DC-C345341355AB}" type="presParOf" srcId="{9F6CF724-97AD-4442-8A5D-0EB46A937E5E}" destId="{F45C2381-9D34-4B0E-B8BA-D00F2E32821E}" srcOrd="0" destOrd="0" presId="urn:microsoft.com/office/officeart/2005/8/layout/pList2"/>
    <dgm:cxn modelId="{093DD79C-A22B-452C-88F5-B57B1D2C114D}" type="presParOf" srcId="{9F6CF724-97AD-4442-8A5D-0EB46A937E5E}" destId="{96A5A482-C1A2-4AA5-9313-1E2945CA6152}" srcOrd="1" destOrd="0" presId="urn:microsoft.com/office/officeart/2005/8/layout/pList2"/>
    <dgm:cxn modelId="{4B0AAFD3-2277-492C-B12C-05DFF70C41B7}" type="presParOf" srcId="{9F6CF724-97AD-4442-8A5D-0EB46A937E5E}" destId="{5E7AE840-68A9-44E9-A19F-B9810C1584EC}" srcOrd="2" destOrd="0" presId="urn:microsoft.com/office/officeart/2005/8/layout/pList2"/>
    <dgm:cxn modelId="{2366323A-BDDC-41F4-9C34-78067FF54076}" type="presParOf" srcId="{7475FD01-816C-4053-B15F-989539BAB52E}" destId="{70667B5E-270F-458A-8247-10E81E418E07}" srcOrd="5" destOrd="0" presId="urn:microsoft.com/office/officeart/2005/8/layout/pList2"/>
    <dgm:cxn modelId="{41280290-73D9-43E0-A877-88AE2E685858}" type="presParOf" srcId="{7475FD01-816C-4053-B15F-989539BAB52E}" destId="{B2388B6C-88B9-4CB7-8CCF-9414FAD26072}" srcOrd="6" destOrd="0" presId="urn:microsoft.com/office/officeart/2005/8/layout/pList2"/>
    <dgm:cxn modelId="{01898A2E-5137-484A-89DF-C728D6AD08F6}" type="presParOf" srcId="{B2388B6C-88B9-4CB7-8CCF-9414FAD26072}" destId="{FE1FA8ED-C9B4-40C5-9E9C-8F27B0C7DC6A}" srcOrd="0" destOrd="0" presId="urn:microsoft.com/office/officeart/2005/8/layout/pList2"/>
    <dgm:cxn modelId="{42A0CC59-F79E-4724-A074-64A7E22349F8}" type="presParOf" srcId="{B2388B6C-88B9-4CB7-8CCF-9414FAD26072}" destId="{EAE739BF-40F9-4CBD-910E-8078DAE1B762}" srcOrd="1" destOrd="0" presId="urn:microsoft.com/office/officeart/2005/8/layout/pList2"/>
    <dgm:cxn modelId="{95932B21-2257-4D9E-9E9E-6791742A8A4D}" type="presParOf" srcId="{B2388B6C-88B9-4CB7-8CCF-9414FAD26072}" destId="{152D8520-F18F-4549-8BFE-7207A2E2CD8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89BC9-0DBF-425D-8395-71A41D68BE39}">
      <dsp:nvSpPr>
        <dsp:cNvPr id="0" name=""/>
        <dsp:cNvSpPr/>
      </dsp:nvSpPr>
      <dsp:spPr>
        <a:xfrm>
          <a:off x="0" y="0"/>
          <a:ext cx="9089357" cy="162560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En los momentos contemporáneos de globalización, las empresas enfrentan cada vez mayores niveles de competitividad para poder asegurar su permanencia en el </a:t>
          </a:r>
          <a:r>
            <a:rPr lang="es-EC" sz="1500" kern="1200" dirty="0" smtClean="0"/>
            <a:t>mercado. </a:t>
          </a:r>
          <a:r>
            <a:rPr lang="es-EC" sz="1500" kern="1200" dirty="0" smtClean="0"/>
            <a:t>En tales circunstancias los socios de las empresas a fin de contrarrestar la dinámica del </a:t>
          </a:r>
          <a:r>
            <a:rPr lang="es-EC" sz="1500" kern="1200" dirty="0" smtClean="0"/>
            <a:t>cierre o </a:t>
          </a:r>
          <a:r>
            <a:rPr lang="es-EC" sz="1500" kern="1200" dirty="0" smtClean="0"/>
            <a:t>fusión </a:t>
          </a:r>
          <a:r>
            <a:rPr lang="es-EC" sz="1500" kern="1200" dirty="0" smtClean="0"/>
            <a:t>de </a:t>
          </a:r>
          <a:r>
            <a:rPr lang="es-EC" sz="1500" kern="1200" dirty="0" smtClean="0"/>
            <a:t>las empresas es necesario e importante que se conozca cual es el valor real de la </a:t>
          </a:r>
          <a:r>
            <a:rPr lang="es-EC" sz="1500" kern="1200" dirty="0" smtClean="0"/>
            <a:t>empresa, </a:t>
          </a:r>
          <a:r>
            <a:rPr lang="es-EC" sz="1500" kern="1200" dirty="0" smtClean="0"/>
            <a:t>con el fin de que se ofrezcan variantes de financiamiento.</a:t>
          </a:r>
          <a:endParaRPr lang="es-EC" sz="1500" kern="1200" dirty="0"/>
        </a:p>
      </dsp:txBody>
      <dsp:txXfrm>
        <a:off x="47612" y="47612"/>
        <a:ext cx="7335208" cy="1530376"/>
      </dsp:txXfrm>
    </dsp:sp>
    <dsp:sp modelId="{E4DCAFDC-61CC-4F1F-BBDC-5D7C3A046827}">
      <dsp:nvSpPr>
        <dsp:cNvPr id="0" name=""/>
        <dsp:cNvSpPr/>
      </dsp:nvSpPr>
      <dsp:spPr>
        <a:xfrm>
          <a:off x="802002" y="1896533"/>
          <a:ext cx="9089357" cy="1625600"/>
        </a:xfrm>
        <a:prstGeom prst="roundRect">
          <a:avLst>
            <a:gd name="adj" fmla="val 10000"/>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Por lo expuesto anteriormente se considera que una valoración económica financiera es muy importante no solo para los usuarios sino para el mejoramiento </a:t>
          </a:r>
          <a:r>
            <a:rPr lang="es-EC" sz="1500" kern="1200" dirty="0" smtClean="0"/>
            <a:t>interno, </a:t>
          </a:r>
          <a:r>
            <a:rPr lang="es-EC" sz="1500" kern="1200" dirty="0" smtClean="0"/>
            <a:t>al igual que poder utilizarlo como una carta de presentación en posibles negociaciones para buscar financiamiento no solo de la forma tradicional (Sector financiero) sino para la incursión en el mercado bursátil.</a:t>
          </a:r>
          <a:endParaRPr lang="es-EC" sz="1500" kern="1200" dirty="0"/>
        </a:p>
      </dsp:txBody>
      <dsp:txXfrm>
        <a:off x="849614" y="1944145"/>
        <a:ext cx="7135491" cy="1530376"/>
      </dsp:txXfrm>
    </dsp:sp>
    <dsp:sp modelId="{6C84B3F7-9367-4770-AACF-2B90C216D7F5}">
      <dsp:nvSpPr>
        <dsp:cNvPr id="0" name=""/>
        <dsp:cNvSpPr/>
      </dsp:nvSpPr>
      <dsp:spPr>
        <a:xfrm>
          <a:off x="1604004" y="3793066"/>
          <a:ext cx="9089357" cy="1625600"/>
        </a:xfrm>
        <a:prstGeom prst="roundRect">
          <a:avLst>
            <a:gd name="adj" fmla="val 10000"/>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El </a:t>
          </a:r>
          <a:r>
            <a:rPr lang="es-EC" sz="1500" kern="1200" dirty="0" smtClean="0"/>
            <a:t>llevar a cabo la valuación de la empresa le permite a la Alta Dirección contar con elementos de decisión muy valiosos como parte de su planeación estratégica, financiera, o bien, cuando quieren llevar a cabo una transacción que involucre la compra de una empresa, la venta de la misma, una alianza estratégica, escisión o reestructura accionaria.</a:t>
          </a:r>
          <a:endParaRPr lang="es-EC" sz="1500" kern="1200" dirty="0"/>
        </a:p>
      </dsp:txBody>
      <dsp:txXfrm>
        <a:off x="1651616" y="3840678"/>
        <a:ext cx="7135491" cy="1530376"/>
      </dsp:txXfrm>
    </dsp:sp>
    <dsp:sp modelId="{27538CC5-B85A-4E92-A397-9CED69C6F283}">
      <dsp:nvSpPr>
        <dsp:cNvPr id="0" name=""/>
        <dsp:cNvSpPr/>
      </dsp:nvSpPr>
      <dsp:spPr>
        <a:xfrm>
          <a:off x="8032717" y="1232746"/>
          <a:ext cx="1056640" cy="1056640"/>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8270461" y="1232746"/>
        <a:ext cx="581152" cy="795122"/>
      </dsp:txXfrm>
    </dsp:sp>
    <dsp:sp modelId="{537373BD-86F8-4F36-A86C-A6D5B11942EA}">
      <dsp:nvSpPr>
        <dsp:cNvPr id="0" name=""/>
        <dsp:cNvSpPr/>
      </dsp:nvSpPr>
      <dsp:spPr>
        <a:xfrm>
          <a:off x="8834719" y="3118442"/>
          <a:ext cx="1056640" cy="1056640"/>
        </a:xfrm>
        <a:prstGeom prst="downArrow">
          <a:avLst>
            <a:gd name="adj1" fmla="val 55000"/>
            <a:gd name="adj2" fmla="val 45000"/>
          </a:avLst>
        </a:prstGeom>
        <a:solidFill>
          <a:schemeClr val="accent3">
            <a:tint val="40000"/>
            <a:alpha val="90000"/>
            <a:hueOff val="6832984"/>
            <a:satOff val="-47380"/>
            <a:lumOff val="-2289"/>
            <a:alphaOff val="0"/>
          </a:schemeClr>
        </a:solidFill>
        <a:ln w="19050" cap="rnd" cmpd="sng" algn="ctr">
          <a:solidFill>
            <a:schemeClr val="accent3">
              <a:tint val="40000"/>
              <a:alpha val="90000"/>
              <a:hueOff val="6832984"/>
              <a:satOff val="-47380"/>
              <a:lumOff val="-2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9072463" y="3118442"/>
        <a:ext cx="581152" cy="795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F5314-DB71-408E-BBA2-50C49147B73E}">
      <dsp:nvSpPr>
        <dsp:cNvPr id="0" name=""/>
        <dsp:cNvSpPr/>
      </dsp:nvSpPr>
      <dsp:spPr>
        <a:xfrm>
          <a:off x="0" y="0"/>
          <a:ext cx="9069588" cy="243840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E448D-502C-4C6D-BCC3-1E4B5F71A16F}">
      <dsp:nvSpPr>
        <dsp:cNvPr id="0" name=""/>
        <dsp:cNvSpPr/>
      </dsp:nvSpPr>
      <dsp:spPr>
        <a:xfrm>
          <a:off x="273128" y="325120"/>
          <a:ext cx="4058729" cy="1788160"/>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3BB5F-11B1-4802-8D68-E08F90A0DE13}">
      <dsp:nvSpPr>
        <dsp:cNvPr id="0" name=""/>
        <dsp:cNvSpPr/>
      </dsp:nvSpPr>
      <dsp:spPr>
        <a:xfrm rot="10800000">
          <a:off x="273128" y="2438400"/>
          <a:ext cx="4058729"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t>INGRESOS PETROLEROS</a:t>
          </a:r>
        </a:p>
        <a:p>
          <a:pPr lvl="0" algn="just" defTabSz="800100">
            <a:lnSpc>
              <a:spcPct val="90000"/>
            </a:lnSpc>
            <a:spcBef>
              <a:spcPct val="0"/>
            </a:spcBef>
            <a:spcAft>
              <a:spcPct val="35000"/>
            </a:spcAft>
          </a:pPr>
          <a:r>
            <a:rPr lang="es-EC" sz="1800" kern="1200" dirty="0" smtClean="0"/>
            <a:t>En el tercer trimestre de 2017, la producción petrolera presentó una tendencia decreciente comparada con los trimestres anteriores.</a:t>
          </a:r>
          <a:endParaRPr lang="es-EC" sz="1800" kern="1200" dirty="0" smtClean="0"/>
        </a:p>
      </dsp:txBody>
      <dsp:txXfrm rot="10800000">
        <a:off x="364781" y="2438400"/>
        <a:ext cx="3875423" cy="2888613"/>
      </dsp:txXfrm>
    </dsp:sp>
    <dsp:sp modelId="{E0D8E83F-5CBE-4DEF-AEAB-2BF508421E6D}">
      <dsp:nvSpPr>
        <dsp:cNvPr id="0" name=""/>
        <dsp:cNvSpPr/>
      </dsp:nvSpPr>
      <dsp:spPr>
        <a:xfrm>
          <a:off x="4737730" y="325120"/>
          <a:ext cx="4058729" cy="1788160"/>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C3EB6-5688-4C01-91E2-D1DBB8E99DAA}">
      <dsp:nvSpPr>
        <dsp:cNvPr id="0" name=""/>
        <dsp:cNvSpPr/>
      </dsp:nvSpPr>
      <dsp:spPr>
        <a:xfrm rot="10800000">
          <a:off x="4737730" y="2438400"/>
          <a:ext cx="4058729"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t>INGRESOS PETROLEROS</a:t>
          </a:r>
        </a:p>
        <a:p>
          <a:pPr lvl="0" algn="just" defTabSz="800100">
            <a:lnSpc>
              <a:spcPct val="90000"/>
            </a:lnSpc>
            <a:spcBef>
              <a:spcPct val="0"/>
            </a:spcBef>
            <a:spcAft>
              <a:spcPct val="35000"/>
            </a:spcAft>
          </a:pPr>
          <a:r>
            <a:rPr lang="es-EC" sz="1800" kern="1200" dirty="0" smtClean="0"/>
            <a:t>El riesgo país de 2014 a 2015 ha incrementado significativamente, el incumplimiento  en el  pago de la deuda externa por varios años, el impulso de leyes y normativas que restringen el libre comercio con países extranjeros</a:t>
          </a:r>
          <a:endParaRPr lang="es-EC" sz="1800" kern="1200" dirty="0"/>
        </a:p>
      </dsp:txBody>
      <dsp:txXfrm rot="10800000">
        <a:off x="4829383" y="2438400"/>
        <a:ext cx="3875423" cy="28886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DD346-4E32-4D13-8A69-608AABB5AA80}">
      <dsp:nvSpPr>
        <dsp:cNvPr id="0" name=""/>
        <dsp:cNvSpPr/>
      </dsp:nvSpPr>
      <dsp:spPr>
        <a:xfrm>
          <a:off x="0" y="195679"/>
          <a:ext cx="5261260" cy="5760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Inversiones</a:t>
          </a:r>
          <a:endParaRPr lang="es-EC" sz="2000" kern="1200" dirty="0"/>
        </a:p>
      </dsp:txBody>
      <dsp:txXfrm>
        <a:off x="0" y="195679"/>
        <a:ext cx="5261260" cy="576000"/>
      </dsp:txXfrm>
    </dsp:sp>
    <dsp:sp modelId="{202BED04-3598-4630-9155-D99DDAAA136D}">
      <dsp:nvSpPr>
        <dsp:cNvPr id="0" name=""/>
        <dsp:cNvSpPr/>
      </dsp:nvSpPr>
      <dsp:spPr>
        <a:xfrm>
          <a:off x="0" y="771679"/>
          <a:ext cx="5261260" cy="252539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Se han centrado en la adquisición de Propiedad, Planta y Equipo, la cual se puede considerar a una inversión de largo plazo, por lo que las entradas de flujo provenientes de este rubro no se podrán visualizar en los cinco años analizados, a menos que se realizase la venta de un inmueble.</a:t>
          </a:r>
          <a:endParaRPr lang="es-EC" sz="2000" kern="1200" dirty="0"/>
        </a:p>
      </dsp:txBody>
      <dsp:txXfrm>
        <a:off x="0" y="771679"/>
        <a:ext cx="5261260" cy="25253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1B802-3C18-469F-AA6A-EEF299171958}">
      <dsp:nvSpPr>
        <dsp:cNvPr id="0" name=""/>
        <dsp:cNvSpPr/>
      </dsp:nvSpPr>
      <dsp:spPr>
        <a:xfrm>
          <a:off x="0" y="39506"/>
          <a:ext cx="6185416" cy="6048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EC" sz="2100" kern="1200" dirty="0" smtClean="0"/>
            <a:t>Financiamiento</a:t>
          </a:r>
          <a:endParaRPr lang="es-EC" sz="2100" kern="1200" dirty="0"/>
        </a:p>
      </dsp:txBody>
      <dsp:txXfrm>
        <a:off x="0" y="39506"/>
        <a:ext cx="6185416" cy="604800"/>
      </dsp:txXfrm>
    </dsp:sp>
    <dsp:sp modelId="{7D440D9E-FCA9-4653-B5C0-5FAC25E13E59}">
      <dsp:nvSpPr>
        <dsp:cNvPr id="0" name=""/>
        <dsp:cNvSpPr/>
      </dsp:nvSpPr>
      <dsp:spPr>
        <a:xfrm>
          <a:off x="0" y="644306"/>
          <a:ext cx="6185416" cy="265167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C" sz="2100" kern="1200" dirty="0" smtClean="0"/>
            <a:t>La mayor fuente de financiamiento se registra en la cuenta Otras Entradas de Efectivo, en esta cuenta se registran las transferencias recibidas por la casa matriz, es decir que la empresa matriz </a:t>
          </a:r>
          <a:r>
            <a:rPr lang="es-EC" sz="2100" kern="1200" dirty="0" smtClean="0"/>
            <a:t>es </a:t>
          </a:r>
          <a:r>
            <a:rPr lang="es-EC" sz="2100" kern="1200" dirty="0" smtClean="0"/>
            <a:t>la que costea la ejecución de procesos, estrategias y proyectos de ENAP SIPETROL – SIPEC S.A.</a:t>
          </a:r>
          <a:endParaRPr lang="es-EC" sz="2100" kern="1200" dirty="0"/>
        </a:p>
      </dsp:txBody>
      <dsp:txXfrm>
        <a:off x="0" y="644306"/>
        <a:ext cx="6185416" cy="26516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C2DC-A98A-4008-BAD4-54101C74E4E5}">
      <dsp:nvSpPr>
        <dsp:cNvPr id="0" name=""/>
        <dsp:cNvSpPr/>
      </dsp:nvSpPr>
      <dsp:spPr>
        <a:xfrm>
          <a:off x="5777" y="597802"/>
          <a:ext cx="2721993" cy="2721993"/>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15BE5-6139-4662-B76A-313B5291B474}">
      <dsp:nvSpPr>
        <dsp:cNvPr id="0" name=""/>
        <dsp:cNvSpPr/>
      </dsp:nvSpPr>
      <dsp:spPr>
        <a:xfrm>
          <a:off x="448892" y="2230998"/>
          <a:ext cx="2721993" cy="272199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Capital de Trabajo = Activo Corriente – Pasivo Corriente</a:t>
          </a:r>
        </a:p>
        <a:p>
          <a:pPr lvl="0" algn="l" defTabSz="622300">
            <a:lnSpc>
              <a:spcPct val="90000"/>
            </a:lnSpc>
            <a:spcBef>
              <a:spcPct val="0"/>
            </a:spcBef>
            <a:spcAft>
              <a:spcPct val="35000"/>
            </a:spcAft>
          </a:pPr>
          <a:endParaRPr lang="es-ES" sz="1400" kern="1200" dirty="0"/>
        </a:p>
        <a:p>
          <a:pPr marL="114300" lvl="1" indent="-114300" algn="l" defTabSz="577850">
            <a:lnSpc>
              <a:spcPct val="90000"/>
            </a:lnSpc>
            <a:spcBef>
              <a:spcPct val="0"/>
            </a:spcBef>
            <a:spcAft>
              <a:spcPct val="15000"/>
            </a:spcAft>
            <a:buChar char="••"/>
          </a:pPr>
          <a:r>
            <a:rPr lang="es-ES" sz="1300" kern="1200" dirty="0" smtClean="0"/>
            <a:t>2013 = </a:t>
          </a:r>
          <a:r>
            <a:rPr lang="es-EC" sz="1300" kern="1200" dirty="0" smtClean="0"/>
            <a:t>-80.545.241,72</a:t>
          </a:r>
          <a:endParaRPr lang="es-ES" sz="1300" kern="1200" dirty="0"/>
        </a:p>
        <a:p>
          <a:pPr marL="114300" lvl="1" indent="-114300" algn="l" defTabSz="577850">
            <a:lnSpc>
              <a:spcPct val="90000"/>
            </a:lnSpc>
            <a:spcBef>
              <a:spcPct val="0"/>
            </a:spcBef>
            <a:spcAft>
              <a:spcPct val="15000"/>
            </a:spcAft>
            <a:buChar char="••"/>
          </a:pPr>
          <a:r>
            <a:rPr lang="es-ES" sz="1300" kern="1200" dirty="0" smtClean="0"/>
            <a:t>2014 = </a:t>
          </a:r>
          <a:r>
            <a:rPr lang="es-EC" sz="1300" kern="1200" dirty="0" smtClean="0"/>
            <a:t>-95.889.492,68</a:t>
          </a:r>
          <a:endParaRPr lang="es-ES" sz="1300" kern="1200" dirty="0"/>
        </a:p>
        <a:p>
          <a:pPr marL="114300" lvl="1" indent="-114300" algn="l" defTabSz="577850">
            <a:lnSpc>
              <a:spcPct val="90000"/>
            </a:lnSpc>
            <a:spcBef>
              <a:spcPct val="0"/>
            </a:spcBef>
            <a:spcAft>
              <a:spcPct val="15000"/>
            </a:spcAft>
            <a:buChar char="••"/>
          </a:pPr>
          <a:r>
            <a:rPr lang="es-ES" sz="1300" kern="1200" dirty="0" smtClean="0"/>
            <a:t>2015 = </a:t>
          </a:r>
          <a:r>
            <a:rPr lang="es-EC" sz="1300" kern="1200" dirty="0" smtClean="0"/>
            <a:t>-91.819.522,80</a:t>
          </a:r>
          <a:endParaRPr lang="es-ES" sz="1300" kern="1200" dirty="0"/>
        </a:p>
        <a:p>
          <a:pPr marL="114300" lvl="1" indent="-114300" algn="l" defTabSz="577850">
            <a:lnSpc>
              <a:spcPct val="90000"/>
            </a:lnSpc>
            <a:spcBef>
              <a:spcPct val="0"/>
            </a:spcBef>
            <a:spcAft>
              <a:spcPct val="15000"/>
            </a:spcAft>
            <a:buChar char="••"/>
          </a:pPr>
          <a:r>
            <a:rPr lang="es-ES" sz="1300" kern="1200" dirty="0" smtClean="0"/>
            <a:t>2016 = </a:t>
          </a:r>
          <a:r>
            <a:rPr lang="es-EC" sz="1300" kern="1200" dirty="0" smtClean="0"/>
            <a:t>-119.197.592,67</a:t>
          </a:r>
          <a:endParaRPr lang="es-ES" sz="1300" kern="1200" dirty="0"/>
        </a:p>
        <a:p>
          <a:pPr marL="114300" lvl="1" indent="-114300" algn="l" defTabSz="577850">
            <a:lnSpc>
              <a:spcPct val="90000"/>
            </a:lnSpc>
            <a:spcBef>
              <a:spcPct val="0"/>
            </a:spcBef>
            <a:spcAft>
              <a:spcPct val="15000"/>
            </a:spcAft>
            <a:buChar char="••"/>
          </a:pPr>
          <a:r>
            <a:rPr lang="es-ES" sz="1300" kern="1200" dirty="0" smtClean="0"/>
            <a:t>2017 = </a:t>
          </a:r>
          <a:r>
            <a:rPr lang="es-EC" sz="1300" kern="1200" dirty="0" smtClean="0"/>
            <a:t>-121.057.656,44</a:t>
          </a:r>
          <a:endParaRPr lang="es-ES" sz="1300" kern="1200" dirty="0"/>
        </a:p>
      </dsp:txBody>
      <dsp:txXfrm>
        <a:off x="528616" y="2310722"/>
        <a:ext cx="2562545" cy="2562545"/>
      </dsp:txXfrm>
    </dsp:sp>
    <dsp:sp modelId="{6D9CC139-C0B0-4DCC-9841-8B32395F84DF}">
      <dsp:nvSpPr>
        <dsp:cNvPr id="0" name=""/>
        <dsp:cNvSpPr/>
      </dsp:nvSpPr>
      <dsp:spPr>
        <a:xfrm>
          <a:off x="3252087" y="1631770"/>
          <a:ext cx="524316" cy="6540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3252087" y="1762581"/>
        <a:ext cx="367021" cy="392435"/>
      </dsp:txXfrm>
    </dsp:sp>
    <dsp:sp modelId="{379C80EC-EBF7-4286-A6E1-6DE7851C282A}">
      <dsp:nvSpPr>
        <dsp:cNvPr id="0" name=""/>
        <dsp:cNvSpPr/>
      </dsp:nvSpPr>
      <dsp:spPr>
        <a:xfrm>
          <a:off x="4225817" y="597802"/>
          <a:ext cx="2721993" cy="2721993"/>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8E085-E2EA-4EB3-8AD7-A6787D91DB32}">
      <dsp:nvSpPr>
        <dsp:cNvPr id="0" name=""/>
        <dsp:cNvSpPr/>
      </dsp:nvSpPr>
      <dsp:spPr>
        <a:xfrm>
          <a:off x="4748251" y="2202771"/>
          <a:ext cx="2721993" cy="2721993"/>
        </a:xfrm>
        <a:prstGeom prst="roundRect">
          <a:avLst>
            <a:gd name="adj" fmla="val 10000"/>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ES" sz="2000" kern="1200" dirty="0"/>
        </a:p>
        <a:p>
          <a:pPr marL="171450" lvl="1" indent="-171450" algn="l" defTabSz="711200">
            <a:lnSpc>
              <a:spcPct val="90000"/>
            </a:lnSpc>
            <a:spcBef>
              <a:spcPct val="0"/>
            </a:spcBef>
            <a:spcAft>
              <a:spcPct val="15000"/>
            </a:spcAft>
            <a:buChar char="••"/>
          </a:pPr>
          <a:r>
            <a:rPr lang="es-EC" sz="1600" kern="1200" dirty="0" smtClean="0"/>
            <a:t>Según las condiciones de la empresa, se fondea con recursos prestados de la matriz para poder cumplir con las operaciones del giro del negocio.</a:t>
          </a:r>
          <a:endParaRPr lang="es-ES" sz="1600" kern="1200" dirty="0"/>
        </a:p>
      </dsp:txBody>
      <dsp:txXfrm>
        <a:off x="4827975" y="2282495"/>
        <a:ext cx="2562545" cy="2562545"/>
      </dsp:txXfrm>
    </dsp:sp>
    <dsp:sp modelId="{705D5FB6-AFB1-4B31-842F-142DDC10ADA5}">
      <dsp:nvSpPr>
        <dsp:cNvPr id="0" name=""/>
        <dsp:cNvSpPr/>
      </dsp:nvSpPr>
      <dsp:spPr>
        <a:xfrm>
          <a:off x="7472127" y="1631770"/>
          <a:ext cx="524316" cy="654057"/>
        </a:xfrm>
        <a:prstGeom prst="rightArrow">
          <a:avLst>
            <a:gd name="adj1" fmla="val 60000"/>
            <a:gd name="adj2" fmla="val 5000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7472127" y="1762581"/>
        <a:ext cx="367021" cy="392435"/>
      </dsp:txXfrm>
    </dsp:sp>
    <dsp:sp modelId="{A2054AA9-57BD-45BA-A770-E3248CD96FBD}">
      <dsp:nvSpPr>
        <dsp:cNvPr id="0" name=""/>
        <dsp:cNvSpPr/>
      </dsp:nvSpPr>
      <dsp:spPr>
        <a:xfrm>
          <a:off x="8445857" y="597802"/>
          <a:ext cx="2721993" cy="2721993"/>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17BEF-E0CE-4FAC-A8A7-DEAAB08F06FF}">
      <dsp:nvSpPr>
        <dsp:cNvPr id="0" name=""/>
        <dsp:cNvSpPr/>
      </dsp:nvSpPr>
      <dsp:spPr>
        <a:xfrm>
          <a:off x="8888972" y="2230998"/>
          <a:ext cx="2721993" cy="2721993"/>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ES" sz="1600" kern="1200" dirty="0"/>
        </a:p>
        <a:p>
          <a:pPr marL="114300" lvl="1" indent="-114300" algn="l" defTabSz="622300">
            <a:lnSpc>
              <a:spcPct val="90000"/>
            </a:lnSpc>
            <a:spcBef>
              <a:spcPct val="0"/>
            </a:spcBef>
            <a:spcAft>
              <a:spcPct val="15000"/>
            </a:spcAft>
            <a:buChar char="••"/>
          </a:pPr>
          <a:r>
            <a:rPr lang="es-EC" sz="1400" kern="1200" dirty="0" smtClean="0"/>
            <a:t>La importancia de una administración adecuada de </a:t>
          </a:r>
          <a:r>
            <a:rPr lang="es-EC" sz="1400" kern="1200" dirty="0" err="1" smtClean="0"/>
            <a:t>working</a:t>
          </a:r>
          <a:r>
            <a:rPr lang="es-EC" sz="1400" kern="1200" dirty="0" smtClean="0"/>
            <a:t> de capital es fundamental para una liquidez estable, lo que repercute en la imagen financiera de la empresa</a:t>
          </a:r>
          <a:endParaRPr lang="es-ES" sz="1400" kern="1200" dirty="0"/>
        </a:p>
      </dsp:txBody>
      <dsp:txXfrm>
        <a:off x="8968696" y="2310722"/>
        <a:ext cx="2562545" cy="25625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897CD-2AE3-4BB8-ABC1-7C241077404B}">
      <dsp:nvSpPr>
        <dsp:cNvPr id="0" name=""/>
        <dsp:cNvSpPr/>
      </dsp:nvSpPr>
      <dsp:spPr>
        <a:xfrm>
          <a:off x="3643219" y="1151638"/>
          <a:ext cx="807361" cy="91440"/>
        </a:xfrm>
        <a:custGeom>
          <a:avLst/>
          <a:gdLst/>
          <a:ahLst/>
          <a:cxnLst/>
          <a:rect l="0" t="0" r="0" b="0"/>
          <a:pathLst>
            <a:path>
              <a:moveTo>
                <a:pt x="0" y="45720"/>
              </a:moveTo>
              <a:lnTo>
                <a:pt x="80736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25950" y="1193169"/>
        <a:ext cx="41898" cy="8379"/>
      </dsp:txXfrm>
    </dsp:sp>
    <dsp:sp modelId="{3FF9F9A4-2A26-41D9-9398-15CAC89F5CF6}">
      <dsp:nvSpPr>
        <dsp:cNvPr id="0" name=""/>
        <dsp:cNvSpPr/>
      </dsp:nvSpPr>
      <dsp:spPr>
        <a:xfrm>
          <a:off x="1706" y="104365"/>
          <a:ext cx="3643312" cy="21859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b="1" u="sng" kern="1200" dirty="0" smtClean="0"/>
            <a:t>PRUEBA ACIDA</a:t>
          </a:r>
          <a:r>
            <a:rPr lang="es-EC" sz="1100" kern="1200" dirty="0" smtClean="0"/>
            <a:t>.-  la empresa no tiene la liquidez suficiente para atender todas sus obligaciones a corto plazo, incluso si se vendiera el inventario no podría ser capaz de poder cubrir el total de sus obligaciones a corto plazo, la fortaleza de la empresa se encuentra dentro de su Propiedad, Planta y Equipo, ya que esta se encuentra en constante actualización y cambio, para poder mitigar riesgos en cuanto a posibles derrames e incluso en el levantamiento de estudios para encontrar yacimientos de petróleo.</a:t>
          </a:r>
          <a:endParaRPr lang="es-EC" sz="1100" kern="1200" dirty="0"/>
        </a:p>
      </dsp:txBody>
      <dsp:txXfrm>
        <a:off x="1706" y="104365"/>
        <a:ext cx="3643312" cy="2185987"/>
      </dsp:txXfrm>
    </dsp:sp>
    <dsp:sp modelId="{B78E7680-D24E-47D1-A619-0BD6426F1840}">
      <dsp:nvSpPr>
        <dsp:cNvPr id="0" name=""/>
        <dsp:cNvSpPr/>
      </dsp:nvSpPr>
      <dsp:spPr>
        <a:xfrm>
          <a:off x="1823362" y="2288552"/>
          <a:ext cx="4481274" cy="807361"/>
        </a:xfrm>
        <a:custGeom>
          <a:avLst/>
          <a:gdLst/>
          <a:ahLst/>
          <a:cxnLst/>
          <a:rect l="0" t="0" r="0" b="0"/>
          <a:pathLst>
            <a:path>
              <a:moveTo>
                <a:pt x="4481274" y="0"/>
              </a:moveTo>
              <a:lnTo>
                <a:pt x="4481274" y="420780"/>
              </a:lnTo>
              <a:lnTo>
                <a:pt x="0" y="420780"/>
              </a:lnTo>
              <a:lnTo>
                <a:pt x="0" y="807361"/>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50026" y="2688043"/>
        <a:ext cx="227947" cy="8379"/>
      </dsp:txXfrm>
    </dsp:sp>
    <dsp:sp modelId="{497CCF37-E486-4C44-82E8-1E1D78F0C497}">
      <dsp:nvSpPr>
        <dsp:cNvPr id="0" name=""/>
        <dsp:cNvSpPr/>
      </dsp:nvSpPr>
      <dsp:spPr>
        <a:xfrm>
          <a:off x="4482980" y="104365"/>
          <a:ext cx="3643312" cy="218598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b="1" u="sng" kern="1200" dirty="0" smtClean="0"/>
            <a:t>ROTACION DE ACTIVOS</a:t>
          </a:r>
          <a:r>
            <a:rPr lang="es-EC" sz="1100" kern="1200" dirty="0" smtClean="0"/>
            <a:t>.- Presenta una tendencia constante durante los años 2015 al 2017, dando como resultado que los activos rotan 2 veces al día, al año 720 veces, esto nos demuestra que la inversión que la empresa realiza todos los años en Propiedad, Planta y Equipo es para mantener la operatividad de la misma.</a:t>
          </a:r>
          <a:endParaRPr lang="es-EC" sz="1100" kern="1200" dirty="0"/>
        </a:p>
      </dsp:txBody>
      <dsp:txXfrm>
        <a:off x="4482980" y="104365"/>
        <a:ext cx="3643312" cy="2185987"/>
      </dsp:txXfrm>
    </dsp:sp>
    <dsp:sp modelId="{95C37F3E-8B87-4B90-ABE3-C23EC6B90FF7}">
      <dsp:nvSpPr>
        <dsp:cNvPr id="0" name=""/>
        <dsp:cNvSpPr/>
      </dsp:nvSpPr>
      <dsp:spPr>
        <a:xfrm>
          <a:off x="1706" y="3128314"/>
          <a:ext cx="3643312" cy="218598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b="1" u="sng" kern="1200" dirty="0" smtClean="0"/>
            <a:t>RETORNO RECURSOS PROPIOS</a:t>
          </a:r>
          <a:r>
            <a:rPr lang="es-EC" sz="1100" kern="1200" dirty="0" smtClean="0"/>
            <a:t>.- El mayor beneficio se presentó en el año 2016 debido a que en este año se tuvo una disminución en el precio del petróleo, sin embargo, esto no tuvo mayor impacto en la empresa ya que el costo de extracción del barril seguía por debajo del precio de venta, por lo que el estado ecuatoriano trato de compensar la pérdida en el precio con una mayor extracción de barriles.</a:t>
          </a:r>
          <a:endParaRPr lang="es-EC" sz="1100" kern="1200" dirty="0"/>
        </a:p>
      </dsp:txBody>
      <dsp:txXfrm>
        <a:off x="1706" y="3128314"/>
        <a:ext cx="3643312" cy="218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94572-4F70-4809-8D46-5FF094DA2679}">
      <dsp:nvSpPr>
        <dsp:cNvPr id="0" name=""/>
        <dsp:cNvSpPr/>
      </dsp:nvSpPr>
      <dsp:spPr>
        <a:xfrm>
          <a:off x="2740896" y="893123"/>
          <a:ext cx="1154864" cy="515012"/>
        </a:xfrm>
        <a:custGeom>
          <a:avLst/>
          <a:gdLst/>
          <a:ahLst/>
          <a:cxnLst/>
          <a:rect l="0" t="0" r="0" b="0"/>
          <a:pathLst>
            <a:path>
              <a:moveTo>
                <a:pt x="0" y="0"/>
              </a:moveTo>
              <a:lnTo>
                <a:pt x="0" y="307026"/>
              </a:lnTo>
              <a:lnTo>
                <a:pt x="1154864" y="307026"/>
              </a:lnTo>
              <a:lnTo>
                <a:pt x="1154864" y="51501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FEA61-464F-4FCF-9C43-2B510574117D}">
      <dsp:nvSpPr>
        <dsp:cNvPr id="0" name=""/>
        <dsp:cNvSpPr/>
      </dsp:nvSpPr>
      <dsp:spPr>
        <a:xfrm>
          <a:off x="1586031" y="893123"/>
          <a:ext cx="1154864" cy="515012"/>
        </a:xfrm>
        <a:custGeom>
          <a:avLst/>
          <a:gdLst/>
          <a:ahLst/>
          <a:cxnLst/>
          <a:rect l="0" t="0" r="0" b="0"/>
          <a:pathLst>
            <a:path>
              <a:moveTo>
                <a:pt x="1154864" y="0"/>
              </a:moveTo>
              <a:lnTo>
                <a:pt x="1154864" y="307026"/>
              </a:lnTo>
              <a:lnTo>
                <a:pt x="0" y="307026"/>
              </a:lnTo>
              <a:lnTo>
                <a:pt x="0" y="51501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4F480-3E44-4A46-B1A5-8EF94A32E1A5}">
      <dsp:nvSpPr>
        <dsp:cNvPr id="0" name=""/>
        <dsp:cNvSpPr/>
      </dsp:nvSpPr>
      <dsp:spPr>
        <a:xfrm>
          <a:off x="1880097" y="1755"/>
          <a:ext cx="1721598" cy="8913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25782" numCol="1" spcCol="1270" anchor="ctr" anchorCtr="0">
          <a:noAutofit/>
        </a:bodyPr>
        <a:lstStyle/>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ROE=</a:t>
          </a:r>
        </a:p>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Utilidad Neta/</a:t>
          </a:r>
        </a:p>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Patrimonio</a:t>
          </a:r>
        </a:p>
      </dsp:txBody>
      <dsp:txXfrm>
        <a:off x="1880097" y="1755"/>
        <a:ext cx="1721598" cy="891367"/>
      </dsp:txXfrm>
    </dsp:sp>
    <dsp:sp modelId="{529BDDF4-908E-4BB9-B178-42F40200C6C1}">
      <dsp:nvSpPr>
        <dsp:cNvPr id="0" name=""/>
        <dsp:cNvSpPr/>
      </dsp:nvSpPr>
      <dsp:spPr>
        <a:xfrm>
          <a:off x="2224417" y="695041"/>
          <a:ext cx="1549438" cy="297122"/>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0,8859</a:t>
          </a:r>
        </a:p>
      </dsp:txBody>
      <dsp:txXfrm>
        <a:off x="2224417" y="695041"/>
        <a:ext cx="1549438" cy="297122"/>
      </dsp:txXfrm>
    </dsp:sp>
    <dsp:sp modelId="{1545E248-E7DA-44E9-A9B6-540D93B9F972}">
      <dsp:nvSpPr>
        <dsp:cNvPr id="0" name=""/>
        <dsp:cNvSpPr/>
      </dsp:nvSpPr>
      <dsp:spPr>
        <a:xfrm>
          <a:off x="725232" y="1408135"/>
          <a:ext cx="1721598" cy="8913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25782" numCol="1" spcCol="1270" anchor="ctr" anchorCtr="0">
          <a:noAutofit/>
        </a:bodyPr>
        <a:lstStyle/>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ROA=</a:t>
          </a:r>
        </a:p>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Utilidad Neta/</a:t>
          </a:r>
        </a:p>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Activos</a:t>
          </a:r>
        </a:p>
      </dsp:txBody>
      <dsp:txXfrm>
        <a:off x="725232" y="1408135"/>
        <a:ext cx="1721598" cy="891367"/>
      </dsp:txXfrm>
    </dsp:sp>
    <dsp:sp modelId="{F8EA66AD-92FE-4DB5-97E9-80DC38726068}">
      <dsp:nvSpPr>
        <dsp:cNvPr id="0" name=""/>
        <dsp:cNvSpPr/>
      </dsp:nvSpPr>
      <dsp:spPr>
        <a:xfrm>
          <a:off x="1069552" y="2101420"/>
          <a:ext cx="1549438" cy="297122"/>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0,1930</a:t>
          </a:r>
          <a:endParaRPr lang="es-EC" sz="1600" kern="1200">
            <a:latin typeface="Times New Roman" panose="02020603050405020304" pitchFamily="18" charset="0"/>
            <a:cs typeface="Times New Roman" panose="02020603050405020304" pitchFamily="18" charset="0"/>
          </a:endParaRPr>
        </a:p>
      </dsp:txBody>
      <dsp:txXfrm>
        <a:off x="1069552" y="2101420"/>
        <a:ext cx="1549438" cy="297122"/>
      </dsp:txXfrm>
    </dsp:sp>
    <dsp:sp modelId="{28736478-EC75-4D1C-BC3E-532308FE849E}">
      <dsp:nvSpPr>
        <dsp:cNvPr id="0" name=""/>
        <dsp:cNvSpPr/>
      </dsp:nvSpPr>
      <dsp:spPr>
        <a:xfrm>
          <a:off x="3034962" y="1408135"/>
          <a:ext cx="1721598" cy="891367"/>
        </a:xfrm>
        <a:prstGeom prst="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25782" numCol="1" spcCol="1270" anchor="ctr" anchorCtr="0">
          <a:noAutofit/>
        </a:bodyPr>
        <a:lstStyle/>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MAF=</a:t>
          </a:r>
        </a:p>
        <a:p>
          <a:pPr lvl="0" algn="ctr" defTabSz="666750">
            <a:lnSpc>
              <a:spcPct val="90000"/>
            </a:lnSpc>
            <a:spcBef>
              <a:spcPct val="0"/>
            </a:spcBef>
            <a:spcAft>
              <a:spcPct val="35000"/>
            </a:spcAft>
          </a:pPr>
          <a:r>
            <a:rPr lang="es-EC" sz="1500" kern="1200">
              <a:latin typeface="Times New Roman" panose="02020603050405020304" pitchFamily="18" charset="0"/>
              <a:cs typeface="Times New Roman" panose="02020603050405020304" pitchFamily="18" charset="0"/>
            </a:rPr>
            <a:t>Activo/Patrimonio</a:t>
          </a:r>
        </a:p>
      </dsp:txBody>
      <dsp:txXfrm>
        <a:off x="3034962" y="1408135"/>
        <a:ext cx="1721598" cy="891367"/>
      </dsp:txXfrm>
    </dsp:sp>
    <dsp:sp modelId="{15E3DC6D-0C51-47D0-B89C-29157388AF5D}">
      <dsp:nvSpPr>
        <dsp:cNvPr id="0" name=""/>
        <dsp:cNvSpPr/>
      </dsp:nvSpPr>
      <dsp:spPr>
        <a:xfrm>
          <a:off x="3379281" y="2101420"/>
          <a:ext cx="1549438" cy="297122"/>
        </a:xfrm>
        <a:prstGeom prst="rect">
          <a:avLst/>
        </a:prstGeom>
        <a:solidFill>
          <a:schemeClr val="lt1">
            <a:alpha val="90000"/>
            <a:hueOff val="0"/>
            <a:satOff val="0"/>
            <a:lumOff val="0"/>
            <a:alphaOff val="0"/>
          </a:schemeClr>
        </a:solidFill>
        <a:ln w="19050" cap="rnd" cmpd="sng" algn="ctr">
          <a:solidFill>
            <a:schemeClr val="accent3">
              <a:hueOff val="6567904"/>
              <a:satOff val="-50632"/>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4,59</a:t>
          </a:r>
        </a:p>
      </dsp:txBody>
      <dsp:txXfrm>
        <a:off x="3379281" y="2101420"/>
        <a:ext cx="1549438" cy="297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FE94-DD11-4841-B259-3B9CD8304C46}">
      <dsp:nvSpPr>
        <dsp:cNvPr id="0" name=""/>
        <dsp:cNvSpPr/>
      </dsp:nvSpPr>
      <dsp:spPr>
        <a:xfrm>
          <a:off x="3892" y="106072"/>
          <a:ext cx="1163510" cy="73082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ROE</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Utilidad Neta</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Patrimonio</a:t>
          </a:r>
        </a:p>
      </dsp:txBody>
      <dsp:txXfrm>
        <a:off x="25297" y="127477"/>
        <a:ext cx="1120700" cy="688019"/>
      </dsp:txXfrm>
    </dsp:sp>
    <dsp:sp modelId="{E03764AB-DDCA-473A-9B6C-F3A2619EB8EE}">
      <dsp:nvSpPr>
        <dsp:cNvPr id="0" name=""/>
        <dsp:cNvSpPr/>
      </dsp:nvSpPr>
      <dsp:spPr>
        <a:xfrm>
          <a:off x="1283754" y="327212"/>
          <a:ext cx="246664" cy="288550"/>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283754" y="384922"/>
        <a:ext cx="172665" cy="173130"/>
      </dsp:txXfrm>
    </dsp:sp>
    <dsp:sp modelId="{0FAF400D-C77C-4656-8469-9CB030990175}">
      <dsp:nvSpPr>
        <dsp:cNvPr id="0" name=""/>
        <dsp:cNvSpPr/>
      </dsp:nvSpPr>
      <dsp:spPr>
        <a:xfrm>
          <a:off x="1632807" y="106072"/>
          <a:ext cx="1163510" cy="730829"/>
        </a:xfrm>
        <a:prstGeom prst="roundRect">
          <a:avLst>
            <a:gd name="adj" fmla="val 10000"/>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ROA</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Utilidad Neta</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Activos</a:t>
          </a:r>
        </a:p>
      </dsp:txBody>
      <dsp:txXfrm>
        <a:off x="1654212" y="127477"/>
        <a:ext cx="1120700" cy="688019"/>
      </dsp:txXfrm>
    </dsp:sp>
    <dsp:sp modelId="{0D2EC43C-5F35-4456-8F75-6B6132B8818A}">
      <dsp:nvSpPr>
        <dsp:cNvPr id="0" name=""/>
        <dsp:cNvSpPr/>
      </dsp:nvSpPr>
      <dsp:spPr>
        <a:xfrm>
          <a:off x="2912668" y="327212"/>
          <a:ext cx="246664" cy="288550"/>
        </a:xfrm>
        <a:prstGeom prst="mathMultiply">
          <a:avLst/>
        </a:prstGeom>
        <a:solidFill>
          <a:schemeClr val="accent3">
            <a:hueOff val="6567904"/>
            <a:satOff val="-50632"/>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912668" y="384922"/>
        <a:ext cx="172665" cy="173130"/>
      </dsp:txXfrm>
    </dsp:sp>
    <dsp:sp modelId="{906746AF-30BB-4778-882D-8EBD215888DB}">
      <dsp:nvSpPr>
        <dsp:cNvPr id="0" name=""/>
        <dsp:cNvSpPr/>
      </dsp:nvSpPr>
      <dsp:spPr>
        <a:xfrm>
          <a:off x="3261721" y="106072"/>
          <a:ext cx="1163510" cy="730829"/>
        </a:xfrm>
        <a:prstGeom prst="roundRect">
          <a:avLst>
            <a:gd name="adj" fmla="val 10000"/>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MAF</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Activo</a:t>
          </a:r>
        </a:p>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Patrimonio</a:t>
          </a:r>
        </a:p>
      </dsp:txBody>
      <dsp:txXfrm>
        <a:off x="3283126" y="127477"/>
        <a:ext cx="1120700" cy="688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7CEB4-FC7B-4A5D-A771-2B87C22E50FE}">
      <dsp:nvSpPr>
        <dsp:cNvPr id="0" name=""/>
        <dsp:cNvSpPr/>
      </dsp:nvSpPr>
      <dsp:spPr>
        <a:xfrm>
          <a:off x="0" y="951633"/>
          <a:ext cx="8943650" cy="1587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FB23E07-35B4-47E3-886D-1F8543EB5DB8}">
      <dsp:nvSpPr>
        <dsp:cNvPr id="0" name=""/>
        <dsp:cNvSpPr/>
      </dsp:nvSpPr>
      <dsp:spPr>
        <a:xfrm>
          <a:off x="447182" y="7210"/>
          <a:ext cx="6260555" cy="1859760"/>
        </a:xfrm>
        <a:prstGeom prst="roundRect">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6634" tIns="0" rIns="236634" bIns="0" numCol="1" spcCol="1270" anchor="ctr" anchorCtr="0">
          <a:noAutofit/>
        </a:bodyPr>
        <a:lstStyle/>
        <a:p>
          <a:pPr lvl="0" algn="l" defTabSz="622300">
            <a:lnSpc>
              <a:spcPct val="90000"/>
            </a:lnSpc>
            <a:spcBef>
              <a:spcPct val="0"/>
            </a:spcBef>
            <a:spcAft>
              <a:spcPct val="35000"/>
            </a:spcAft>
          </a:pPr>
          <a:r>
            <a:rPr lang="es-ES" sz="1400" kern="1200" dirty="0" smtClean="0"/>
            <a:t>Los parámetros utilizados en las proyecciones guardaran concordancia con el comportamiento histórico de la empresa y adicionalmente se ha considerado variables externas relacionadas con: Crecimiento económico, Inflación, Precio del petróleo, Entorno sectorial.</a:t>
          </a:r>
          <a:endParaRPr lang="es-ES" sz="1400" kern="1200" dirty="0"/>
        </a:p>
      </dsp:txBody>
      <dsp:txXfrm>
        <a:off x="537968" y="97996"/>
        <a:ext cx="6078983" cy="1678188"/>
      </dsp:txXfrm>
    </dsp:sp>
    <dsp:sp modelId="{9084529B-F684-494F-BFCC-53BD2C8E713B}">
      <dsp:nvSpPr>
        <dsp:cNvPr id="0" name=""/>
        <dsp:cNvSpPr/>
      </dsp:nvSpPr>
      <dsp:spPr>
        <a:xfrm>
          <a:off x="0" y="3809313"/>
          <a:ext cx="8943650" cy="15876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3E513AEF-0379-42E8-87BE-24D24BA6AE83}">
      <dsp:nvSpPr>
        <dsp:cNvPr id="0" name=""/>
        <dsp:cNvSpPr/>
      </dsp:nvSpPr>
      <dsp:spPr>
        <a:xfrm>
          <a:off x="447182" y="2879433"/>
          <a:ext cx="6260555" cy="1859760"/>
        </a:xfrm>
        <a:prstGeom prst="roundRect">
          <a:avLst/>
        </a:prstGeom>
        <a:solidFill>
          <a:schemeClr val="accent3">
            <a:hueOff val="6567904"/>
            <a:satOff val="-50632"/>
            <a:lumOff val="1373"/>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6634" tIns="0" rIns="236634" bIns="0" numCol="1" spcCol="1270" anchor="ctr" anchorCtr="0">
          <a:noAutofit/>
        </a:bodyPr>
        <a:lstStyle/>
        <a:p>
          <a:pPr lvl="0" algn="l" defTabSz="622300">
            <a:lnSpc>
              <a:spcPct val="90000"/>
            </a:lnSpc>
            <a:spcBef>
              <a:spcPct val="0"/>
            </a:spcBef>
            <a:spcAft>
              <a:spcPct val="35000"/>
            </a:spcAft>
          </a:pPr>
          <a:r>
            <a:rPr lang="es-ES" sz="1400" kern="1200" dirty="0" smtClean="0"/>
            <a:t>En la proyección de los ingresos se consideraron según el crecimiento promedio histórico.</a:t>
          </a:r>
        </a:p>
        <a:p>
          <a:pPr lvl="0" algn="l" defTabSz="622300">
            <a:lnSpc>
              <a:spcPct val="90000"/>
            </a:lnSpc>
            <a:spcBef>
              <a:spcPct val="0"/>
            </a:spcBef>
            <a:spcAft>
              <a:spcPct val="35000"/>
            </a:spcAft>
          </a:pPr>
          <a:r>
            <a:rPr lang="es-ES" sz="1400" kern="1200" dirty="0" smtClean="0"/>
            <a:t>Costos y Gastos: se proyectan según la tendencia histórica</a:t>
          </a:r>
        </a:p>
        <a:p>
          <a:pPr lvl="0" algn="l" defTabSz="622300">
            <a:lnSpc>
              <a:spcPct val="90000"/>
            </a:lnSpc>
            <a:spcBef>
              <a:spcPct val="0"/>
            </a:spcBef>
            <a:spcAft>
              <a:spcPct val="35000"/>
            </a:spcAft>
          </a:pPr>
          <a:r>
            <a:rPr lang="es-ES" sz="1400" kern="1200" dirty="0" smtClean="0"/>
            <a:t>Impuesto a la renta y participación de trabajadores en las utilidades: en función a lo establecido en la normativa Vigente.</a:t>
          </a:r>
        </a:p>
        <a:p>
          <a:pPr lvl="0" algn="l" defTabSz="622300">
            <a:lnSpc>
              <a:spcPct val="90000"/>
            </a:lnSpc>
            <a:spcBef>
              <a:spcPct val="0"/>
            </a:spcBef>
            <a:spcAft>
              <a:spcPct val="35000"/>
            </a:spcAft>
          </a:pPr>
          <a:r>
            <a:rPr lang="es-ES" sz="1400" kern="1200" dirty="0" smtClean="0"/>
            <a:t>Inversiones: Se estimó un monto de inversión según el crecimiento anual de la compañía.</a:t>
          </a:r>
          <a:endParaRPr lang="es-ES" sz="1400" kern="1200" dirty="0"/>
        </a:p>
      </dsp:txBody>
      <dsp:txXfrm>
        <a:off x="537968" y="2970219"/>
        <a:ext cx="6078983" cy="16781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5DE47-F3B3-4505-AA47-8C04640BA06A}">
      <dsp:nvSpPr>
        <dsp:cNvPr id="0" name=""/>
        <dsp:cNvSpPr/>
      </dsp:nvSpPr>
      <dsp:spPr>
        <a:xfrm rot="16200000">
          <a:off x="403316" y="1332123"/>
          <a:ext cx="2725010" cy="2239286"/>
        </a:xfrm>
        <a:prstGeom prst="upArrow">
          <a:avLst>
            <a:gd name="adj1" fmla="val 50000"/>
            <a:gd name="adj2" fmla="val 35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Se consideraran 10 puntos porcentuales más para cada cuenta, debido  a que se consideran únicamente los factores generadores de oportunidades..</a:t>
          </a:r>
          <a:endParaRPr lang="es-EC" sz="1100" kern="1200" dirty="0"/>
        </a:p>
      </dsp:txBody>
      <dsp:txXfrm rot="5400000">
        <a:off x="1038053" y="1770513"/>
        <a:ext cx="1847411" cy="1362505"/>
      </dsp:txXfrm>
    </dsp:sp>
    <dsp:sp modelId="{075E2919-87B0-48D9-A2DB-AD0ED88BE43F}">
      <dsp:nvSpPr>
        <dsp:cNvPr id="0" name=""/>
        <dsp:cNvSpPr/>
      </dsp:nvSpPr>
      <dsp:spPr>
        <a:xfrm rot="5400000">
          <a:off x="1377396" y="2940593"/>
          <a:ext cx="2716859" cy="2239286"/>
        </a:xfrm>
        <a:prstGeom prst="upArrow">
          <a:avLst>
            <a:gd name="adj1" fmla="val 50000"/>
            <a:gd name="adj2" fmla="val 35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t>Se consideran 10 puntos menos, debido a que únicamente se consideran los factores generadores de riesgo o amenaza al normal funcionamiento.</a:t>
          </a:r>
          <a:endParaRPr lang="es-EC" sz="1100" kern="1200" dirty="0"/>
        </a:p>
      </dsp:txBody>
      <dsp:txXfrm rot="-5400000">
        <a:off x="1616183" y="3381022"/>
        <a:ext cx="1847411" cy="13584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069D6-62D9-448A-814E-750FBCE6EE2A}">
      <dsp:nvSpPr>
        <dsp:cNvPr id="0" name=""/>
        <dsp:cNvSpPr/>
      </dsp:nvSpPr>
      <dsp:spPr>
        <a:xfrm rot="5400000">
          <a:off x="1240282" y="869882"/>
          <a:ext cx="1501018" cy="2497660"/>
        </a:xfrm>
        <a:prstGeom prst="corner">
          <a:avLst>
            <a:gd name="adj1" fmla="val 16120"/>
            <a:gd name="adj2" fmla="val 16110"/>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794C45-18EC-4B0A-B406-04F3E49F772A}">
      <dsp:nvSpPr>
        <dsp:cNvPr id="0" name=""/>
        <dsp:cNvSpPr/>
      </dsp:nvSpPr>
      <dsp:spPr>
        <a:xfrm>
          <a:off x="989724" y="1616145"/>
          <a:ext cx="2254902" cy="197655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INVERSIONES PARA SATISFACER LA PRODUCCION </a:t>
          </a:r>
          <a:endParaRPr lang="es-ES" sz="1800" kern="1200" dirty="0"/>
        </a:p>
      </dsp:txBody>
      <dsp:txXfrm>
        <a:off x="989724" y="1616145"/>
        <a:ext cx="2254902" cy="1976554"/>
      </dsp:txXfrm>
    </dsp:sp>
    <dsp:sp modelId="{DD584DF8-525B-4F70-AFBE-5C7BAF14AA14}">
      <dsp:nvSpPr>
        <dsp:cNvPr id="0" name=""/>
        <dsp:cNvSpPr/>
      </dsp:nvSpPr>
      <dsp:spPr>
        <a:xfrm>
          <a:off x="2819173" y="686002"/>
          <a:ext cx="425453" cy="425453"/>
        </a:xfrm>
        <a:prstGeom prst="triangle">
          <a:avLst>
            <a:gd name="adj" fmla="val 100000"/>
          </a:avLst>
        </a:prstGeom>
        <a:solidFill>
          <a:schemeClr val="accent5">
            <a:hueOff val="1559309"/>
            <a:satOff val="-1003"/>
            <a:lumOff val="686"/>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39DDC0-63FA-4271-A94F-9FF242B10E3E}">
      <dsp:nvSpPr>
        <dsp:cNvPr id="0" name=""/>
        <dsp:cNvSpPr/>
      </dsp:nvSpPr>
      <dsp:spPr>
        <a:xfrm rot="5400000">
          <a:off x="4000723" y="186809"/>
          <a:ext cx="1501018" cy="2497660"/>
        </a:xfrm>
        <a:prstGeom prst="corner">
          <a:avLst>
            <a:gd name="adj1" fmla="val 16120"/>
            <a:gd name="adj2" fmla="val 16110"/>
          </a:avLst>
        </a:prstGeom>
        <a:solidFill>
          <a:schemeClr val="accent5">
            <a:hueOff val="3118619"/>
            <a:satOff val="-2006"/>
            <a:lumOff val="1372"/>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F20401-75F4-4786-8449-B6921448FE22}">
      <dsp:nvSpPr>
        <dsp:cNvPr id="0" name=""/>
        <dsp:cNvSpPr/>
      </dsp:nvSpPr>
      <dsp:spPr>
        <a:xfrm>
          <a:off x="3750165" y="933071"/>
          <a:ext cx="2254902" cy="197655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La proyección de inversiones se basa directamente en un plan de adquisición de </a:t>
          </a:r>
          <a:r>
            <a:rPr lang="es-ES" sz="1800" kern="1200" dirty="0" smtClean="0"/>
            <a:t>PP&amp;E.</a:t>
          </a:r>
          <a:endParaRPr lang="es-ES" sz="1800" kern="1200" dirty="0"/>
        </a:p>
      </dsp:txBody>
      <dsp:txXfrm>
        <a:off x="3750165" y="933071"/>
        <a:ext cx="2254902" cy="1976554"/>
      </dsp:txXfrm>
    </dsp:sp>
    <dsp:sp modelId="{06EE2FE5-1D29-4E10-BD9F-61D2CA1CE697}">
      <dsp:nvSpPr>
        <dsp:cNvPr id="0" name=""/>
        <dsp:cNvSpPr/>
      </dsp:nvSpPr>
      <dsp:spPr>
        <a:xfrm>
          <a:off x="5579614" y="2928"/>
          <a:ext cx="425453" cy="425453"/>
        </a:xfrm>
        <a:prstGeom prst="triangle">
          <a:avLst>
            <a:gd name="adj" fmla="val 100000"/>
          </a:avLst>
        </a:prstGeom>
        <a:solidFill>
          <a:schemeClr val="accent5">
            <a:hueOff val="4677928"/>
            <a:satOff val="-3010"/>
            <a:lumOff val="2058"/>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4B267BA-8618-48DA-BDC5-315A671B97B8}">
      <dsp:nvSpPr>
        <dsp:cNvPr id="0" name=""/>
        <dsp:cNvSpPr/>
      </dsp:nvSpPr>
      <dsp:spPr>
        <a:xfrm rot="5400000">
          <a:off x="6761164" y="-496264"/>
          <a:ext cx="1501018" cy="2497660"/>
        </a:xfrm>
        <a:prstGeom prst="corner">
          <a:avLst>
            <a:gd name="adj1" fmla="val 16120"/>
            <a:gd name="adj2" fmla="val 16110"/>
          </a:avLst>
        </a:prstGeom>
        <a:solidFill>
          <a:schemeClr val="accent5">
            <a:hueOff val="6237238"/>
            <a:satOff val="-4013"/>
            <a:lumOff val="2744"/>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45140A-973C-4A15-AB86-A0EFAD83753B}">
      <dsp:nvSpPr>
        <dsp:cNvPr id="0" name=""/>
        <dsp:cNvSpPr/>
      </dsp:nvSpPr>
      <dsp:spPr>
        <a:xfrm>
          <a:off x="6510606" y="249997"/>
          <a:ext cx="2254902" cy="197655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La importancia de este análisis está en poder conocer el valor aproximado de dinero a necesitar en el </a:t>
          </a:r>
          <a:r>
            <a:rPr lang="es-ES" sz="1800" kern="1200" dirty="0" smtClean="0"/>
            <a:t>futuro.</a:t>
          </a:r>
          <a:endParaRPr lang="es-ES" sz="1800" kern="1200" dirty="0"/>
        </a:p>
      </dsp:txBody>
      <dsp:txXfrm>
        <a:off x="6510606" y="249997"/>
        <a:ext cx="2254902" cy="1976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152B9-DC93-4F79-A606-CCDDA1B4111C}">
      <dsp:nvSpPr>
        <dsp:cNvPr id="0" name=""/>
        <dsp:cNvSpPr/>
      </dsp:nvSpPr>
      <dsp:spPr>
        <a:xfrm rot="10800000">
          <a:off x="4741678" y="3370288"/>
          <a:ext cx="472537" cy="0"/>
        </a:xfrm>
        <a:custGeom>
          <a:avLst/>
          <a:gdLst/>
          <a:ahLst/>
          <a:cxnLst/>
          <a:rect l="0" t="0" r="0" b="0"/>
          <a:pathLst>
            <a:path>
              <a:moveTo>
                <a:pt x="0" y="0"/>
              </a:moveTo>
              <a:lnTo>
                <a:pt x="472537"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02D3E-BDAC-41FF-B21D-AF203FFB8D65}">
      <dsp:nvSpPr>
        <dsp:cNvPr id="0" name=""/>
        <dsp:cNvSpPr/>
      </dsp:nvSpPr>
      <dsp:spPr>
        <a:xfrm rot="5400000">
          <a:off x="5651100" y="4281075"/>
          <a:ext cx="473902" cy="0"/>
        </a:xfrm>
        <a:custGeom>
          <a:avLst/>
          <a:gdLst/>
          <a:ahLst/>
          <a:cxnLst/>
          <a:rect l="0" t="0" r="0" b="0"/>
          <a:pathLst>
            <a:path>
              <a:moveTo>
                <a:pt x="0" y="0"/>
              </a:moveTo>
              <a:lnTo>
                <a:pt x="473902"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0BDDC-0836-49C0-AF5C-F17E8C4169FA}">
      <dsp:nvSpPr>
        <dsp:cNvPr id="0" name=""/>
        <dsp:cNvSpPr/>
      </dsp:nvSpPr>
      <dsp:spPr>
        <a:xfrm>
          <a:off x="6561887" y="3370288"/>
          <a:ext cx="516048" cy="0"/>
        </a:xfrm>
        <a:custGeom>
          <a:avLst/>
          <a:gdLst/>
          <a:ahLst/>
          <a:cxnLst/>
          <a:rect l="0" t="0" r="0" b="0"/>
          <a:pathLst>
            <a:path>
              <a:moveTo>
                <a:pt x="0" y="0"/>
              </a:moveTo>
              <a:lnTo>
                <a:pt x="516048"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47553-4A64-4189-AB22-ABC2DBAF3C07}">
      <dsp:nvSpPr>
        <dsp:cNvPr id="0" name=""/>
        <dsp:cNvSpPr/>
      </dsp:nvSpPr>
      <dsp:spPr>
        <a:xfrm rot="16200000">
          <a:off x="5651100" y="2459501"/>
          <a:ext cx="473902" cy="0"/>
        </a:xfrm>
        <a:custGeom>
          <a:avLst/>
          <a:gdLst/>
          <a:ahLst/>
          <a:cxnLst/>
          <a:rect l="0" t="0" r="0" b="0"/>
          <a:pathLst>
            <a:path>
              <a:moveTo>
                <a:pt x="0" y="0"/>
              </a:moveTo>
              <a:lnTo>
                <a:pt x="473902"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5DD33-4831-49DE-A3DA-7C9264A94A41}">
      <dsp:nvSpPr>
        <dsp:cNvPr id="0" name=""/>
        <dsp:cNvSpPr/>
      </dsp:nvSpPr>
      <dsp:spPr>
        <a:xfrm>
          <a:off x="5214216" y="2696452"/>
          <a:ext cx="1347671" cy="134767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EC" sz="1300" kern="1200" dirty="0" smtClean="0"/>
            <a:t>METODOS DE VALORACION</a:t>
          </a:r>
          <a:endParaRPr lang="es-EC" sz="1300" kern="1200" dirty="0"/>
        </a:p>
      </dsp:txBody>
      <dsp:txXfrm>
        <a:off x="5280004" y="2762240"/>
        <a:ext cx="1216095" cy="1216095"/>
      </dsp:txXfrm>
    </dsp:sp>
    <dsp:sp modelId="{D0A60BF5-581B-42AC-91DA-0E29C34F12E2}">
      <dsp:nvSpPr>
        <dsp:cNvPr id="0" name=""/>
        <dsp:cNvSpPr/>
      </dsp:nvSpPr>
      <dsp:spPr>
        <a:xfrm>
          <a:off x="5436581" y="1319609"/>
          <a:ext cx="902940" cy="9029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dirty="0" smtClean="0"/>
            <a:t>Estáticos</a:t>
          </a:r>
          <a:endParaRPr lang="es-EC" sz="1100" kern="1200" dirty="0"/>
        </a:p>
      </dsp:txBody>
      <dsp:txXfrm>
        <a:off x="5480659" y="1363687"/>
        <a:ext cx="814784" cy="814784"/>
      </dsp:txXfrm>
    </dsp:sp>
    <dsp:sp modelId="{629F8909-0E3A-4EA0-AF8B-D98577FA6EFA}">
      <dsp:nvSpPr>
        <dsp:cNvPr id="0" name=""/>
        <dsp:cNvSpPr/>
      </dsp:nvSpPr>
      <dsp:spPr>
        <a:xfrm rot="16200000">
          <a:off x="5681380" y="1112938"/>
          <a:ext cx="413343" cy="0"/>
        </a:xfrm>
        <a:custGeom>
          <a:avLst/>
          <a:gdLst/>
          <a:ahLst/>
          <a:cxnLst/>
          <a:rect l="0" t="0" r="0" b="0"/>
          <a:pathLst>
            <a:path>
              <a:moveTo>
                <a:pt x="0" y="0"/>
              </a:moveTo>
              <a:lnTo>
                <a:pt x="41334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5B9AD-26F5-41DF-B34F-FB98340CB87E}">
      <dsp:nvSpPr>
        <dsp:cNvPr id="0" name=""/>
        <dsp:cNvSpPr/>
      </dsp:nvSpPr>
      <dsp:spPr>
        <a:xfrm>
          <a:off x="5436581" y="3326"/>
          <a:ext cx="902940" cy="902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Valor Sustancial</a:t>
          </a:r>
          <a:endParaRPr lang="es-EC" sz="1000" kern="1200" dirty="0"/>
        </a:p>
      </dsp:txBody>
      <dsp:txXfrm>
        <a:off x="5480659" y="47404"/>
        <a:ext cx="814784" cy="814784"/>
      </dsp:txXfrm>
    </dsp:sp>
    <dsp:sp modelId="{BDC9621F-0262-4E89-8DA5-914517805AA2}">
      <dsp:nvSpPr>
        <dsp:cNvPr id="0" name=""/>
        <dsp:cNvSpPr/>
      </dsp:nvSpPr>
      <dsp:spPr>
        <a:xfrm>
          <a:off x="7077936" y="2918818"/>
          <a:ext cx="902940" cy="9029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dirty="0" smtClean="0"/>
            <a:t>Dinámicos</a:t>
          </a:r>
          <a:endParaRPr lang="es-EC" sz="1100" kern="1200" dirty="0"/>
        </a:p>
      </dsp:txBody>
      <dsp:txXfrm>
        <a:off x="7122014" y="2962896"/>
        <a:ext cx="814784" cy="814784"/>
      </dsp:txXfrm>
    </dsp:sp>
    <dsp:sp modelId="{8B653906-6B8F-4B3B-AB51-6B219DDB94B1}">
      <dsp:nvSpPr>
        <dsp:cNvPr id="0" name=""/>
        <dsp:cNvSpPr/>
      </dsp:nvSpPr>
      <dsp:spPr>
        <a:xfrm rot="18900000">
          <a:off x="7912727" y="2754292"/>
          <a:ext cx="465349" cy="0"/>
        </a:xfrm>
        <a:custGeom>
          <a:avLst/>
          <a:gdLst/>
          <a:ahLst/>
          <a:cxnLst/>
          <a:rect l="0" t="0" r="0" b="0"/>
          <a:pathLst>
            <a:path>
              <a:moveTo>
                <a:pt x="0" y="0"/>
              </a:moveTo>
              <a:lnTo>
                <a:pt x="465349"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8D21C-3D56-4A78-B9EE-545129726B64}">
      <dsp:nvSpPr>
        <dsp:cNvPr id="0" name=""/>
        <dsp:cNvSpPr/>
      </dsp:nvSpPr>
      <dsp:spPr>
        <a:xfrm>
          <a:off x="8309928" y="1686826"/>
          <a:ext cx="902940" cy="9029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Descuento de flujos de caja</a:t>
          </a:r>
          <a:endParaRPr lang="es-EC" sz="1000" kern="1200" dirty="0"/>
        </a:p>
      </dsp:txBody>
      <dsp:txXfrm>
        <a:off x="8354006" y="1730904"/>
        <a:ext cx="814784" cy="814784"/>
      </dsp:txXfrm>
    </dsp:sp>
    <dsp:sp modelId="{4A4228DA-D9BC-4DBC-B652-F00F451DF63B}">
      <dsp:nvSpPr>
        <dsp:cNvPr id="0" name=""/>
        <dsp:cNvSpPr/>
      </dsp:nvSpPr>
      <dsp:spPr>
        <a:xfrm rot="2700000">
          <a:off x="7912727" y="3986284"/>
          <a:ext cx="465349" cy="0"/>
        </a:xfrm>
        <a:custGeom>
          <a:avLst/>
          <a:gdLst/>
          <a:ahLst/>
          <a:cxnLst/>
          <a:rect l="0" t="0" r="0" b="0"/>
          <a:pathLst>
            <a:path>
              <a:moveTo>
                <a:pt x="0" y="0"/>
              </a:moveTo>
              <a:lnTo>
                <a:pt x="465349"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145B1-3F44-4DCF-8201-1E469E90EF58}">
      <dsp:nvSpPr>
        <dsp:cNvPr id="0" name=""/>
        <dsp:cNvSpPr/>
      </dsp:nvSpPr>
      <dsp:spPr>
        <a:xfrm>
          <a:off x="8309928" y="4150810"/>
          <a:ext cx="902940" cy="9029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De los dividendos</a:t>
          </a:r>
          <a:endParaRPr lang="es-EC" sz="1000" kern="1200" dirty="0"/>
        </a:p>
      </dsp:txBody>
      <dsp:txXfrm>
        <a:off x="8354006" y="4194888"/>
        <a:ext cx="814784" cy="814784"/>
      </dsp:txXfrm>
    </dsp:sp>
    <dsp:sp modelId="{AA0073C6-F03A-4252-B345-6A79770C54E3}">
      <dsp:nvSpPr>
        <dsp:cNvPr id="0" name=""/>
        <dsp:cNvSpPr/>
      </dsp:nvSpPr>
      <dsp:spPr>
        <a:xfrm>
          <a:off x="5436581" y="4518026"/>
          <a:ext cx="902940" cy="9029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dirty="0" smtClean="0"/>
            <a:t>Mixtos</a:t>
          </a:r>
          <a:endParaRPr lang="es-EC" sz="1100" kern="1200" dirty="0"/>
        </a:p>
      </dsp:txBody>
      <dsp:txXfrm>
        <a:off x="5480659" y="4562104"/>
        <a:ext cx="814784" cy="814784"/>
      </dsp:txXfrm>
    </dsp:sp>
    <dsp:sp modelId="{21CE9E37-1CA7-45E8-8CD7-2CEE631CF43B}">
      <dsp:nvSpPr>
        <dsp:cNvPr id="0" name=""/>
        <dsp:cNvSpPr/>
      </dsp:nvSpPr>
      <dsp:spPr>
        <a:xfrm rot="5400000">
          <a:off x="5681380" y="5627638"/>
          <a:ext cx="413343" cy="0"/>
        </a:xfrm>
        <a:custGeom>
          <a:avLst/>
          <a:gdLst/>
          <a:ahLst/>
          <a:cxnLst/>
          <a:rect l="0" t="0" r="0" b="0"/>
          <a:pathLst>
            <a:path>
              <a:moveTo>
                <a:pt x="0" y="0"/>
              </a:moveTo>
              <a:lnTo>
                <a:pt x="41334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B8C75-478E-469C-AB90-B2BEC06444A9}">
      <dsp:nvSpPr>
        <dsp:cNvPr id="0" name=""/>
        <dsp:cNvSpPr/>
      </dsp:nvSpPr>
      <dsp:spPr>
        <a:xfrm>
          <a:off x="5436581" y="5834310"/>
          <a:ext cx="902940" cy="902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Valor medio</a:t>
          </a:r>
          <a:endParaRPr lang="es-EC" sz="1000" kern="1200" dirty="0"/>
        </a:p>
      </dsp:txBody>
      <dsp:txXfrm>
        <a:off x="5480659" y="5878388"/>
        <a:ext cx="814784" cy="814784"/>
      </dsp:txXfrm>
    </dsp:sp>
    <dsp:sp modelId="{ECD663C8-80F2-4783-85E2-F47A729882F8}">
      <dsp:nvSpPr>
        <dsp:cNvPr id="0" name=""/>
        <dsp:cNvSpPr/>
      </dsp:nvSpPr>
      <dsp:spPr>
        <a:xfrm>
          <a:off x="3838738" y="2918818"/>
          <a:ext cx="902940" cy="9029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dirty="0" smtClean="0"/>
            <a:t>Múltiplos</a:t>
          </a:r>
          <a:endParaRPr lang="es-EC" sz="1100" kern="1200" dirty="0"/>
        </a:p>
      </dsp:txBody>
      <dsp:txXfrm>
        <a:off x="3882816" y="2962896"/>
        <a:ext cx="814784" cy="814784"/>
      </dsp:txXfrm>
    </dsp:sp>
    <dsp:sp modelId="{B742932E-CAE8-48A8-9DF4-6131CBC47C53}">
      <dsp:nvSpPr>
        <dsp:cNvPr id="0" name=""/>
        <dsp:cNvSpPr/>
      </dsp:nvSpPr>
      <dsp:spPr>
        <a:xfrm rot="6750000">
          <a:off x="3866986" y="3979593"/>
          <a:ext cx="341678" cy="0"/>
        </a:xfrm>
        <a:custGeom>
          <a:avLst/>
          <a:gdLst/>
          <a:ahLst/>
          <a:cxnLst/>
          <a:rect l="0" t="0" r="0" b="0"/>
          <a:pathLst>
            <a:path>
              <a:moveTo>
                <a:pt x="0" y="0"/>
              </a:moveTo>
              <a:lnTo>
                <a:pt x="341678"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00A73-C839-4024-A5D2-14ACBC7728D6}">
      <dsp:nvSpPr>
        <dsp:cNvPr id="0" name=""/>
        <dsp:cNvSpPr/>
      </dsp:nvSpPr>
      <dsp:spPr>
        <a:xfrm>
          <a:off x="3333973" y="4137428"/>
          <a:ext cx="902940" cy="9029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Price </a:t>
          </a:r>
          <a:r>
            <a:rPr lang="es-EC" sz="1000" kern="1200" dirty="0" err="1" smtClean="0"/>
            <a:t>Earning</a:t>
          </a:r>
          <a:r>
            <a:rPr lang="es-EC" sz="1000" kern="1200" dirty="0" smtClean="0"/>
            <a:t> Ratio</a:t>
          </a:r>
          <a:endParaRPr lang="es-EC" sz="1000" kern="1200" dirty="0"/>
        </a:p>
      </dsp:txBody>
      <dsp:txXfrm>
        <a:off x="3378051" y="4181506"/>
        <a:ext cx="814784" cy="814784"/>
      </dsp:txXfrm>
    </dsp:sp>
    <dsp:sp modelId="{55D7E7F4-63E3-4F43-8BC1-F9F64EC38573}">
      <dsp:nvSpPr>
        <dsp:cNvPr id="0" name=""/>
        <dsp:cNvSpPr/>
      </dsp:nvSpPr>
      <dsp:spPr>
        <a:xfrm rot="10800000">
          <a:off x="3422664" y="3370288"/>
          <a:ext cx="416073" cy="0"/>
        </a:xfrm>
        <a:custGeom>
          <a:avLst/>
          <a:gdLst/>
          <a:ahLst/>
          <a:cxnLst/>
          <a:rect l="0" t="0" r="0" b="0"/>
          <a:pathLst>
            <a:path>
              <a:moveTo>
                <a:pt x="0" y="0"/>
              </a:moveTo>
              <a:lnTo>
                <a:pt x="41607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ADB02-DA94-496E-9060-58E85AF494B7}">
      <dsp:nvSpPr>
        <dsp:cNvPr id="0" name=""/>
        <dsp:cNvSpPr/>
      </dsp:nvSpPr>
      <dsp:spPr>
        <a:xfrm>
          <a:off x="2519724" y="2918818"/>
          <a:ext cx="902940" cy="9029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Valor de Mercado Sobre Valor Contable</a:t>
          </a:r>
          <a:endParaRPr lang="es-EC" sz="1000" kern="1200" dirty="0"/>
        </a:p>
      </dsp:txBody>
      <dsp:txXfrm>
        <a:off x="2563802" y="2962896"/>
        <a:ext cx="814784" cy="814784"/>
      </dsp:txXfrm>
    </dsp:sp>
    <dsp:sp modelId="{94793B1D-F2FE-41DD-8F32-C65261358DCF}">
      <dsp:nvSpPr>
        <dsp:cNvPr id="0" name=""/>
        <dsp:cNvSpPr/>
      </dsp:nvSpPr>
      <dsp:spPr>
        <a:xfrm rot="14850000">
          <a:off x="3866986" y="2760983"/>
          <a:ext cx="341678" cy="0"/>
        </a:xfrm>
        <a:custGeom>
          <a:avLst/>
          <a:gdLst/>
          <a:ahLst/>
          <a:cxnLst/>
          <a:rect l="0" t="0" r="0" b="0"/>
          <a:pathLst>
            <a:path>
              <a:moveTo>
                <a:pt x="0" y="0"/>
              </a:moveTo>
              <a:lnTo>
                <a:pt x="341678"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07719-7545-475F-B85F-75B0B612C3A5}">
      <dsp:nvSpPr>
        <dsp:cNvPr id="0" name=""/>
        <dsp:cNvSpPr/>
      </dsp:nvSpPr>
      <dsp:spPr>
        <a:xfrm>
          <a:off x="3333973" y="1700208"/>
          <a:ext cx="902940" cy="9029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dirty="0" smtClean="0"/>
            <a:t>Otros Múltiplos</a:t>
          </a:r>
          <a:endParaRPr lang="es-EC" sz="1000" kern="1200" dirty="0"/>
        </a:p>
      </dsp:txBody>
      <dsp:txXfrm>
        <a:off x="3378051" y="1744286"/>
        <a:ext cx="814784" cy="8147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E3554-CBB0-4650-8559-E64846607CCB}">
      <dsp:nvSpPr>
        <dsp:cNvPr id="0" name=""/>
        <dsp:cNvSpPr/>
      </dsp:nvSpPr>
      <dsp:spPr>
        <a:xfrm rot="5400000">
          <a:off x="287325" y="2288801"/>
          <a:ext cx="1075703" cy="1224650"/>
        </a:xfrm>
        <a:prstGeom prst="bentUpArrow">
          <a:avLst>
            <a:gd name="adj1" fmla="val 32840"/>
            <a:gd name="adj2" fmla="val 25000"/>
            <a:gd name="adj3" fmla="val 35780"/>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7A38B-7E0A-4EA5-8C9E-3BD1BF25346D}">
      <dsp:nvSpPr>
        <dsp:cNvPr id="0" name=""/>
        <dsp:cNvSpPr/>
      </dsp:nvSpPr>
      <dsp:spPr>
        <a:xfrm>
          <a:off x="2328" y="1096362"/>
          <a:ext cx="1810852" cy="1267537"/>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INCREMENTOS DEL CAPITAL DE TRABAJO </a:t>
          </a:r>
          <a:endParaRPr lang="es-ES" sz="1700" kern="1200" dirty="0"/>
        </a:p>
      </dsp:txBody>
      <dsp:txXfrm>
        <a:off x="64215" y="1158249"/>
        <a:ext cx="1687078" cy="1143763"/>
      </dsp:txXfrm>
    </dsp:sp>
    <dsp:sp modelId="{23D67881-CD36-4F79-8103-D49E9A87C405}">
      <dsp:nvSpPr>
        <dsp:cNvPr id="0" name=""/>
        <dsp:cNvSpPr/>
      </dsp:nvSpPr>
      <dsp:spPr>
        <a:xfrm>
          <a:off x="1869668" y="1213542"/>
          <a:ext cx="3964241" cy="10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s-ES" sz="1000" kern="1200" dirty="0" smtClean="0"/>
            <a:t>Para poder estimar el capital de trabajo existen varios métodos entre los cuales están considerados: el método contable, método de ciclo de conversión del efectivo y método basado en el porcentaje de cambio en las ventas. Todos los métodos tienen en  común que parten de las proyecciones sobre las cuentas de los estados financieros.</a:t>
          </a:r>
          <a:endParaRPr lang="es-ES" sz="1000" kern="1200" dirty="0"/>
        </a:p>
      </dsp:txBody>
      <dsp:txXfrm>
        <a:off x="1869668" y="1213542"/>
        <a:ext cx="3964241" cy="1024479"/>
      </dsp:txXfrm>
    </dsp:sp>
    <dsp:sp modelId="{9587749E-2FEE-4D9D-A04A-862EE20BD697}">
      <dsp:nvSpPr>
        <dsp:cNvPr id="0" name=""/>
        <dsp:cNvSpPr/>
      </dsp:nvSpPr>
      <dsp:spPr>
        <a:xfrm rot="5400000">
          <a:off x="1283573" y="3860315"/>
          <a:ext cx="1075703" cy="1224650"/>
        </a:xfrm>
        <a:prstGeom prst="bentUpArrow">
          <a:avLst>
            <a:gd name="adj1" fmla="val 32840"/>
            <a:gd name="adj2" fmla="val 25000"/>
            <a:gd name="adj3" fmla="val 35780"/>
          </a:avLst>
        </a:prstGeom>
        <a:solidFill>
          <a:schemeClr val="accent3">
            <a:tint val="50000"/>
            <a:hueOff val="6773404"/>
            <a:satOff val="-49479"/>
            <a:lumOff val="85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02890-84B9-4754-B95A-A3F49C0A412A}">
      <dsp:nvSpPr>
        <dsp:cNvPr id="0" name=""/>
        <dsp:cNvSpPr/>
      </dsp:nvSpPr>
      <dsp:spPr>
        <a:xfrm>
          <a:off x="1082739" y="2624404"/>
          <a:ext cx="1810852" cy="1267537"/>
        </a:xfrm>
        <a:prstGeom prst="roundRect">
          <a:avLst>
            <a:gd name="adj" fmla="val 16670"/>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CICLOS DE CUENTA</a:t>
          </a:r>
          <a:endParaRPr lang="es-ES" sz="1700" kern="1200" dirty="0"/>
        </a:p>
      </dsp:txBody>
      <dsp:txXfrm>
        <a:off x="1144626" y="2686291"/>
        <a:ext cx="1687078" cy="1143763"/>
      </dsp:txXfrm>
    </dsp:sp>
    <dsp:sp modelId="{603D12F4-7A8C-4AE7-BAFD-0DFD9E2E9B4F}">
      <dsp:nvSpPr>
        <dsp:cNvPr id="0" name=""/>
        <dsp:cNvSpPr/>
      </dsp:nvSpPr>
      <dsp:spPr>
        <a:xfrm>
          <a:off x="3181766" y="2737005"/>
          <a:ext cx="2969361" cy="10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Como primer paso para poder calcular el capital de trabajo es necesario saber cuáles son los ciclos manejados en cada una de las cuentas que intervienen en el cálculo</a:t>
          </a:r>
          <a:endParaRPr lang="es-ES" sz="1200" kern="1200" dirty="0"/>
        </a:p>
      </dsp:txBody>
      <dsp:txXfrm>
        <a:off x="3181766" y="2737005"/>
        <a:ext cx="2969361" cy="1024479"/>
      </dsp:txXfrm>
    </dsp:sp>
    <dsp:sp modelId="{4FC5DC9F-8E74-4272-9F59-5D1E54351793}">
      <dsp:nvSpPr>
        <dsp:cNvPr id="0" name=""/>
        <dsp:cNvSpPr/>
      </dsp:nvSpPr>
      <dsp:spPr>
        <a:xfrm>
          <a:off x="2485572" y="4137018"/>
          <a:ext cx="1810852" cy="1267537"/>
        </a:xfrm>
        <a:prstGeom prst="roundRect">
          <a:avLst>
            <a:gd name="adj" fmla="val 16670"/>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CALCULO DE CAPITAL DE TRABAJO </a:t>
          </a:r>
          <a:endParaRPr lang="es-ES" sz="1700" kern="1200" dirty="0"/>
        </a:p>
      </dsp:txBody>
      <dsp:txXfrm>
        <a:off x="2547459" y="4198905"/>
        <a:ext cx="1687078" cy="1143763"/>
      </dsp:txXfrm>
    </dsp:sp>
    <dsp:sp modelId="{C2A913B4-17C4-4335-8484-91541AD4A0E8}">
      <dsp:nvSpPr>
        <dsp:cNvPr id="0" name=""/>
        <dsp:cNvSpPr/>
      </dsp:nvSpPr>
      <dsp:spPr>
        <a:xfrm>
          <a:off x="4491598" y="4113814"/>
          <a:ext cx="2761071" cy="138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Una vez presentados los datos necesarios se procedió a calcular los valores mínimos necesarios en cada cuenta, de tal manera se puede calcular el capital de trabajo para poder operar cada año.</a:t>
          </a:r>
          <a:endParaRPr lang="es-ES" sz="1200" kern="1200" dirty="0"/>
        </a:p>
      </dsp:txBody>
      <dsp:txXfrm>
        <a:off x="4491598" y="4113814"/>
        <a:ext cx="2761071" cy="1387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8A7CA-4E97-462F-AA43-E689BF80D3FE}">
      <dsp:nvSpPr>
        <dsp:cNvPr id="0" name=""/>
        <dsp:cNvSpPr/>
      </dsp:nvSpPr>
      <dsp:spPr>
        <a:xfrm>
          <a:off x="0" y="0"/>
          <a:ext cx="10148552" cy="173911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sng" kern="1200" dirty="0" smtClean="0"/>
            <a:t>MARCO CONCEPTUAL</a:t>
          </a:r>
        </a:p>
        <a:p>
          <a:pPr lvl="0" algn="ctr" defTabSz="622300">
            <a:lnSpc>
              <a:spcPct val="90000"/>
            </a:lnSpc>
            <a:spcBef>
              <a:spcPct val="0"/>
            </a:spcBef>
            <a:spcAft>
              <a:spcPct val="35000"/>
            </a:spcAft>
          </a:pPr>
          <a:endParaRPr lang="es-ES" sz="1400" b="1" u="sng" kern="1200" dirty="0" smtClean="0"/>
        </a:p>
        <a:p>
          <a:pPr lvl="0" algn="just" defTabSz="622300">
            <a:lnSpc>
              <a:spcPct val="90000"/>
            </a:lnSpc>
            <a:spcBef>
              <a:spcPct val="0"/>
            </a:spcBef>
            <a:spcAft>
              <a:spcPct val="35000"/>
            </a:spcAft>
          </a:pPr>
          <a:r>
            <a:rPr lang="es-ES" sz="1400" kern="1200" dirty="0" smtClean="0"/>
            <a:t>La valoración económica de proyectos ayuda a la toma de decisiones cuando se tienen varias opciones de proyectos a realizarse, pudiendo dar una comparación acerca de los posibles escenarios de cada uno, facilitando la decisión final de los inversionistas. De tal manera la evaluación económica financiera es un factor clave, por lo mismo debe ser evaluada y analizada de tal forma que se logre la elección de una inversión rentable que favorezca a la empresa.</a:t>
          </a:r>
          <a:endParaRPr lang="es-ES" sz="1400" kern="1200" dirty="0"/>
        </a:p>
      </dsp:txBody>
      <dsp:txXfrm>
        <a:off x="0" y="0"/>
        <a:ext cx="10148552" cy="1739113"/>
      </dsp:txXfrm>
    </dsp:sp>
    <dsp:sp modelId="{5117EA51-3622-42B4-94D9-AA87E175A6C9}">
      <dsp:nvSpPr>
        <dsp:cNvPr id="0" name=""/>
        <dsp:cNvSpPr/>
      </dsp:nvSpPr>
      <dsp:spPr>
        <a:xfrm>
          <a:off x="4955" y="1739113"/>
          <a:ext cx="3379547" cy="3652137"/>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t>Métodos Estáticos </a:t>
          </a:r>
          <a:endParaRPr lang="es-ES" sz="1300" kern="1200" dirty="0" smtClean="0"/>
        </a:p>
        <a:p>
          <a:pPr lvl="0" algn="just" defTabSz="577850">
            <a:lnSpc>
              <a:spcPct val="90000"/>
            </a:lnSpc>
            <a:spcBef>
              <a:spcPct val="0"/>
            </a:spcBef>
            <a:spcAft>
              <a:spcPct val="35000"/>
            </a:spcAft>
          </a:pPr>
          <a:endParaRPr lang="es-ES" sz="1300" kern="1200" dirty="0" smtClean="0"/>
        </a:p>
        <a:p>
          <a:pPr lvl="0" algn="just" defTabSz="577850">
            <a:lnSpc>
              <a:spcPct val="90000"/>
            </a:lnSpc>
            <a:spcBef>
              <a:spcPct val="0"/>
            </a:spcBef>
            <a:spcAft>
              <a:spcPct val="35000"/>
            </a:spcAft>
          </a:pPr>
          <a:r>
            <a:rPr lang="es-ES" sz="1300" b="1" u="sng" kern="1200" dirty="0" smtClean="0"/>
            <a:t>Método del Valor Sustancial</a:t>
          </a:r>
        </a:p>
        <a:p>
          <a:pPr lvl="0" algn="just" defTabSz="577850">
            <a:lnSpc>
              <a:spcPct val="90000"/>
            </a:lnSpc>
            <a:spcBef>
              <a:spcPct val="0"/>
            </a:spcBef>
            <a:spcAft>
              <a:spcPct val="35000"/>
            </a:spcAft>
          </a:pPr>
          <a:endParaRPr lang="es-ES" sz="1300" b="1" u="sng" kern="1200" dirty="0" smtClean="0"/>
        </a:p>
        <a:p>
          <a:pPr lvl="0" algn="just" defTabSz="577850">
            <a:lnSpc>
              <a:spcPct val="90000"/>
            </a:lnSpc>
            <a:spcBef>
              <a:spcPct val="0"/>
            </a:spcBef>
            <a:spcAft>
              <a:spcPct val="35000"/>
            </a:spcAft>
          </a:pPr>
          <a:r>
            <a:rPr lang="es-ES" sz="1300" b="1" kern="1200" dirty="0" smtClean="0"/>
            <a:t>VE=</a:t>
          </a:r>
          <a:r>
            <a:rPr lang="es-ES" sz="1300" b="0" kern="1200" dirty="0" smtClean="0"/>
            <a:t>∑ Activos</a:t>
          </a:r>
        </a:p>
        <a:p>
          <a:pPr lvl="0" algn="just" defTabSz="577850">
            <a:lnSpc>
              <a:spcPct val="90000"/>
            </a:lnSpc>
            <a:spcBef>
              <a:spcPct val="0"/>
            </a:spcBef>
            <a:spcAft>
              <a:spcPct val="35000"/>
            </a:spcAft>
          </a:pPr>
          <a:endParaRPr lang="es-ES" sz="1300" b="0" kern="1200" dirty="0" smtClean="0"/>
        </a:p>
        <a:p>
          <a:pPr lvl="0" algn="ctr" defTabSz="577850">
            <a:lnSpc>
              <a:spcPct val="90000"/>
            </a:lnSpc>
            <a:spcBef>
              <a:spcPct val="0"/>
            </a:spcBef>
            <a:spcAft>
              <a:spcPct val="35000"/>
            </a:spcAft>
          </a:pPr>
          <a:r>
            <a:rPr lang="es-ES" sz="1300" b="1" kern="1200" dirty="0" smtClean="0"/>
            <a:t>Métodos Dinámicos</a:t>
          </a:r>
        </a:p>
        <a:p>
          <a:pPr lvl="0" algn="ctr" defTabSz="577850">
            <a:lnSpc>
              <a:spcPct val="90000"/>
            </a:lnSpc>
            <a:spcBef>
              <a:spcPct val="0"/>
            </a:spcBef>
            <a:spcAft>
              <a:spcPct val="35000"/>
            </a:spcAft>
          </a:pPr>
          <a:endParaRPr lang="es-ES" sz="1300" b="0" kern="1200" dirty="0" smtClean="0"/>
        </a:p>
        <a:p>
          <a:pPr lvl="0" algn="just" defTabSz="577850">
            <a:lnSpc>
              <a:spcPct val="90000"/>
            </a:lnSpc>
            <a:spcBef>
              <a:spcPct val="0"/>
            </a:spcBef>
            <a:spcAft>
              <a:spcPct val="35000"/>
            </a:spcAft>
          </a:pPr>
          <a:r>
            <a:rPr lang="es-ES" sz="1300" b="1" u="sng" kern="1200" dirty="0" smtClean="0"/>
            <a:t>Método de los dividendos</a:t>
          </a:r>
        </a:p>
        <a:p>
          <a:pPr lvl="0" algn="just" defTabSz="577850">
            <a:lnSpc>
              <a:spcPct val="90000"/>
            </a:lnSpc>
            <a:spcBef>
              <a:spcPct val="0"/>
            </a:spcBef>
            <a:spcAft>
              <a:spcPct val="35000"/>
            </a:spcAft>
          </a:pPr>
          <a:endParaRPr lang="es-ES" sz="1300" b="1" u="sng" kern="1200" dirty="0" smtClean="0"/>
        </a:p>
        <a:p>
          <a:pPr lvl="0" algn="just"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300" i="1" kern="1200" smtClean="0">
                    <a:latin typeface="Cambria Math" panose="02040503050406030204" pitchFamily="18" charset="0"/>
                  </a:rPr>
                  <m:t>𝑉𝑎𝑙𝑜𝑟</m:t>
                </m:r>
                <m:r>
                  <a:rPr lang="es-EC" sz="1300" i="1" kern="1200" smtClean="0">
                    <a:latin typeface="Cambria Math" panose="02040503050406030204" pitchFamily="18" charset="0"/>
                  </a:rPr>
                  <m:t> </m:t>
                </m:r>
                <m:r>
                  <a:rPr lang="es-EC" sz="1300" i="1" kern="1200" smtClean="0">
                    <a:latin typeface="Cambria Math" panose="02040503050406030204" pitchFamily="18" charset="0"/>
                  </a:rPr>
                  <m:t>𝐴𝑐𝑐𝑖𝑜𝑛𝑒𝑠</m:t>
                </m:r>
                <m:r>
                  <a:rPr lang="es-EC" sz="1300" i="1" kern="1200" smtClean="0">
                    <a:latin typeface="Cambria Math" panose="02040503050406030204" pitchFamily="18" charset="0"/>
                  </a:rPr>
                  <m:t>=</m:t>
                </m:r>
                <m:f>
                  <m:fPr>
                    <m:ctrlPr>
                      <a:rPr lang="es-EC" sz="1300" i="1" kern="1200">
                        <a:latin typeface="Cambria Math" panose="02040503050406030204" pitchFamily="18" charset="0"/>
                      </a:rPr>
                    </m:ctrlPr>
                  </m:fPr>
                  <m:num>
                    <m:r>
                      <a:rPr lang="es-EC" sz="1300" i="1" kern="1200">
                        <a:latin typeface="Cambria Math" panose="02040503050406030204" pitchFamily="18" charset="0"/>
                      </a:rPr>
                      <m:t>𝐷𝑖𝑣𝑖𝑑𝑒𝑛𝑑𝑜</m:t>
                    </m:r>
                    <m:r>
                      <a:rPr lang="es-EC" sz="1300" i="1" kern="1200">
                        <a:latin typeface="Cambria Math" panose="02040503050406030204" pitchFamily="18" charset="0"/>
                      </a:rPr>
                      <m:t>  </m:t>
                    </m:r>
                    <m:r>
                      <a:rPr lang="es-EC" sz="1300" i="1" kern="1200">
                        <a:latin typeface="Cambria Math" panose="02040503050406030204" pitchFamily="18" charset="0"/>
                      </a:rPr>
                      <m:t>𝐴</m:t>
                    </m:r>
                    <m:r>
                      <a:rPr lang="es-EC" sz="1300" i="1" kern="1200">
                        <a:latin typeface="Cambria Math" panose="02040503050406030204" pitchFamily="18" charset="0"/>
                      </a:rPr>
                      <m:t>ñ</m:t>
                    </m:r>
                    <m:r>
                      <a:rPr lang="es-EC" sz="1300" i="1" kern="1200">
                        <a:latin typeface="Cambria Math" panose="02040503050406030204" pitchFamily="18" charset="0"/>
                      </a:rPr>
                      <m:t>𝑜</m:t>
                    </m:r>
                    <m:r>
                      <a:rPr lang="es-EC" sz="1300" i="1" kern="1200">
                        <a:latin typeface="Cambria Math" panose="02040503050406030204" pitchFamily="18" charset="0"/>
                      </a:rPr>
                      <m:t> 1</m:t>
                    </m:r>
                  </m:num>
                  <m:den>
                    <m:sSub>
                      <m:sSubPr>
                        <m:ctrlPr>
                          <a:rPr lang="es-EC" sz="1300" i="1" kern="1200">
                            <a:latin typeface="Cambria Math" panose="02040503050406030204" pitchFamily="18" charset="0"/>
                          </a:rPr>
                        </m:ctrlPr>
                      </m:sSubPr>
                      <m:e>
                        <m:r>
                          <a:rPr lang="es-EC" sz="1300" i="1" kern="1200">
                            <a:latin typeface="Cambria Math" panose="02040503050406030204" pitchFamily="18" charset="0"/>
                          </a:rPr>
                          <m:t>𝑘</m:t>
                        </m:r>
                      </m:e>
                      <m:sub>
                        <m:r>
                          <a:rPr lang="es-EC" sz="1300" i="1" kern="1200">
                            <a:latin typeface="Cambria Math" panose="02040503050406030204" pitchFamily="18" charset="0"/>
                          </a:rPr>
                          <m:t>𝑒</m:t>
                        </m:r>
                      </m:sub>
                    </m:sSub>
                    <m:r>
                      <a:rPr lang="es-EC" sz="1300" i="1" kern="1200">
                        <a:latin typeface="Cambria Math" panose="02040503050406030204" pitchFamily="18" charset="0"/>
                      </a:rPr>
                      <m:t>−</m:t>
                    </m:r>
                    <m:r>
                      <a:rPr lang="es-EC" sz="1300" i="1" kern="1200">
                        <a:latin typeface="Cambria Math" panose="02040503050406030204" pitchFamily="18" charset="0"/>
                      </a:rPr>
                      <m:t>𝑔</m:t>
                    </m:r>
                  </m:den>
                </m:f>
              </m:oMath>
            </m:oMathPara>
          </a14:m>
          <a:endParaRPr lang="es-ES" sz="1300" b="0" kern="1200" dirty="0" smtClean="0"/>
        </a:p>
      </dsp:txBody>
      <dsp:txXfrm>
        <a:off x="4955" y="1739113"/>
        <a:ext cx="3379547" cy="3652137"/>
      </dsp:txXfrm>
    </dsp:sp>
    <dsp:sp modelId="{C39EA325-C699-4874-BEBD-48A6BBFAAD53}">
      <dsp:nvSpPr>
        <dsp:cNvPr id="0" name=""/>
        <dsp:cNvSpPr/>
      </dsp:nvSpPr>
      <dsp:spPr>
        <a:xfrm>
          <a:off x="3384502" y="1739113"/>
          <a:ext cx="3379547" cy="3652137"/>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t>Métodos Mixtos </a:t>
          </a:r>
          <a:endParaRPr lang="es-ES" sz="1300" kern="1200" dirty="0" smtClean="0"/>
        </a:p>
        <a:p>
          <a:pPr lvl="0" algn="ctr" defTabSz="577850">
            <a:lnSpc>
              <a:spcPct val="90000"/>
            </a:lnSpc>
            <a:spcBef>
              <a:spcPct val="0"/>
            </a:spcBef>
            <a:spcAft>
              <a:spcPct val="35000"/>
            </a:spcAft>
          </a:pPr>
          <a:endParaRPr lang="es-ES" sz="1300" kern="1200" dirty="0" smtClean="0"/>
        </a:p>
        <a:p>
          <a:pPr lvl="0" algn="ctr" defTabSz="577850">
            <a:lnSpc>
              <a:spcPct val="90000"/>
            </a:lnSpc>
            <a:spcBef>
              <a:spcPct val="0"/>
            </a:spcBef>
            <a:spcAft>
              <a:spcPct val="35000"/>
            </a:spcAft>
          </a:pPr>
          <a:r>
            <a:rPr lang="es-ES" sz="1300" b="1" u="sng" kern="1200" dirty="0" smtClean="0"/>
            <a:t>Valor medio</a:t>
          </a:r>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endParaRPr lang="es-ES" sz="1300" kern="1200" dirty="0" smtClean="0"/>
        </a:p>
        <a:p>
          <a:pPr lvl="0" algn="ctr" defTabSz="577850">
            <a:lnSpc>
              <a:spcPct val="90000"/>
            </a:lnSpc>
            <a:spcBef>
              <a:spcPct val="0"/>
            </a:spcBef>
            <a:spcAft>
              <a:spcPct val="35000"/>
            </a:spcAft>
          </a:pPr>
          <a:endParaRPr lang="es-ES" sz="1300" kern="1200" dirty="0"/>
        </a:p>
      </dsp:txBody>
      <dsp:txXfrm>
        <a:off x="3384502" y="1739113"/>
        <a:ext cx="3379547" cy="3652137"/>
      </dsp:txXfrm>
    </dsp:sp>
    <dsp:sp modelId="{040CF285-1128-44E7-B671-ABE61CEFD08F}">
      <dsp:nvSpPr>
        <dsp:cNvPr id="0" name=""/>
        <dsp:cNvSpPr/>
      </dsp:nvSpPr>
      <dsp:spPr>
        <a:xfrm>
          <a:off x="6764049" y="1739113"/>
          <a:ext cx="3379547" cy="3652137"/>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t>Múltiplos </a:t>
          </a:r>
        </a:p>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C" sz="1300" b="1" u="sng" kern="1200" dirty="0" smtClean="0"/>
            <a:t>PER (Price </a:t>
          </a:r>
          <a:r>
            <a:rPr lang="es-EC" sz="1300" b="1" u="sng" kern="1200" dirty="0" err="1" smtClean="0"/>
            <a:t>Earning</a:t>
          </a:r>
          <a:r>
            <a:rPr lang="es-EC" sz="1300" b="1" u="sng" kern="1200" dirty="0" smtClean="0"/>
            <a:t> Ratio)</a:t>
          </a:r>
          <a:endParaRPr lang="es-ES" sz="1300" b="1" u="sng" kern="1200" dirty="0" smtClean="0"/>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300" i="1" kern="1200" smtClean="0">
                    <a:latin typeface="Cambria Math" panose="02040503050406030204" pitchFamily="18" charset="0"/>
                  </a:rPr>
                  <m:t>𝑃𝐸𝑅</m:t>
                </m:r>
                <m:r>
                  <a:rPr lang="es-EC" sz="1300" kern="1200">
                    <a:latin typeface="Cambria Math" panose="02040503050406030204" pitchFamily="18" charset="0"/>
                  </a:rPr>
                  <m:t>=</m:t>
                </m:r>
                <m:f>
                  <m:fPr>
                    <m:ctrlPr>
                      <a:rPr lang="es-EC" sz="1300" i="1" kern="1200">
                        <a:latin typeface="Cambria Math" panose="02040503050406030204" pitchFamily="18" charset="0"/>
                      </a:rPr>
                    </m:ctrlPr>
                  </m:fPr>
                  <m:num>
                    <m:r>
                      <a:rPr lang="es-EC" sz="1300" i="1" kern="1200">
                        <a:latin typeface="Cambria Math" panose="02040503050406030204" pitchFamily="18" charset="0"/>
                      </a:rPr>
                      <m:t>𝑅𝑂𝐸</m:t>
                    </m:r>
                    <m:r>
                      <a:rPr lang="es-EC" sz="1300" i="1" kern="1200">
                        <a:latin typeface="Cambria Math" panose="02040503050406030204" pitchFamily="18" charset="0"/>
                      </a:rPr>
                      <m:t>−</m:t>
                    </m:r>
                    <m:r>
                      <a:rPr lang="es-EC" sz="1300" i="1" kern="1200">
                        <a:latin typeface="Cambria Math" panose="02040503050406030204" pitchFamily="18" charset="0"/>
                      </a:rPr>
                      <m:t>𝑔</m:t>
                    </m:r>
                  </m:num>
                  <m:den>
                    <m:r>
                      <a:rPr lang="es-EC" sz="1300" i="1" kern="1200">
                        <a:latin typeface="Cambria Math" panose="02040503050406030204" pitchFamily="18" charset="0"/>
                      </a:rPr>
                      <m:t>𝑅𝑂𝐸</m:t>
                    </m:r>
                    <m:r>
                      <a:rPr lang="es-EC" sz="1300" i="1" kern="1200">
                        <a:latin typeface="Cambria Math" panose="02040503050406030204" pitchFamily="18" charset="0"/>
                      </a:rPr>
                      <m:t>∗</m:t>
                    </m:r>
                    <m:r>
                      <a:rPr lang="es-EC" sz="1300" kern="1200">
                        <a:latin typeface="Cambria Math" panose="02040503050406030204" pitchFamily="18" charset="0"/>
                      </a:rPr>
                      <m:t>(</m:t>
                    </m:r>
                    <m:sSub>
                      <m:sSubPr>
                        <m:ctrlPr>
                          <a:rPr lang="es-EC" sz="1300" i="1" kern="1200">
                            <a:latin typeface="Cambria Math" panose="02040503050406030204" pitchFamily="18" charset="0"/>
                          </a:rPr>
                        </m:ctrlPr>
                      </m:sSubPr>
                      <m:e>
                        <m:r>
                          <a:rPr lang="es-EC" sz="1300" i="1" kern="1200">
                            <a:latin typeface="Cambria Math" panose="02040503050406030204" pitchFamily="18" charset="0"/>
                          </a:rPr>
                          <m:t>𝐾</m:t>
                        </m:r>
                      </m:e>
                      <m:sub>
                        <m:r>
                          <a:rPr lang="es-EC" sz="1300" i="1" kern="1200">
                            <a:latin typeface="Cambria Math" panose="02040503050406030204" pitchFamily="18" charset="0"/>
                          </a:rPr>
                          <m:t>𝐸</m:t>
                        </m:r>
                      </m:sub>
                    </m:sSub>
                    <m:r>
                      <a:rPr lang="es-EC" sz="1300" i="1" kern="1200">
                        <a:latin typeface="Cambria Math" panose="02040503050406030204" pitchFamily="18" charset="0"/>
                      </a:rPr>
                      <m:t>−</m:t>
                    </m:r>
                    <m:r>
                      <a:rPr lang="es-EC" sz="1300" i="1" kern="1200">
                        <a:latin typeface="Cambria Math" panose="02040503050406030204" pitchFamily="18" charset="0"/>
                      </a:rPr>
                      <m:t>𝑔</m:t>
                    </m:r>
                    <m:r>
                      <a:rPr lang="es-EC" sz="1300" kern="1200">
                        <a:latin typeface="Cambria Math" panose="02040503050406030204" pitchFamily="18" charset="0"/>
                      </a:rPr>
                      <m:t>)</m:t>
                    </m:r>
                  </m:den>
                </m:f>
              </m:oMath>
            </m:oMathPara>
          </a14:m>
          <a:endParaRPr lang="es-ES" sz="1300" b="1" u="sng" kern="1200" dirty="0" smtClean="0"/>
        </a:p>
        <a:p>
          <a:pPr lvl="0" algn="ctr" defTabSz="577850">
            <a:lnSpc>
              <a:spcPct val="90000"/>
            </a:lnSpc>
            <a:spcBef>
              <a:spcPct val="0"/>
            </a:spcBef>
            <a:spcAft>
              <a:spcPct val="35000"/>
            </a:spcAft>
          </a:pPr>
          <a:endParaRPr lang="es-ES" sz="1300" b="1" u="sng" kern="1200" dirty="0" smtClean="0"/>
        </a:p>
        <a:p>
          <a:pPr lvl="0" algn="ctr" defTabSz="577850">
            <a:lnSpc>
              <a:spcPct val="90000"/>
            </a:lnSpc>
            <a:spcBef>
              <a:spcPct val="0"/>
            </a:spcBef>
            <a:spcAft>
              <a:spcPct val="35000"/>
            </a:spcAft>
          </a:pPr>
          <a:r>
            <a:rPr lang="es-EC" sz="1300" b="1" u="sng" kern="1200" dirty="0" smtClean="0"/>
            <a:t>El valor de mercado sobre el valor contable</a:t>
          </a:r>
          <a:endParaRPr lang="es-ES" sz="1300" b="1" u="sng" kern="1200" dirty="0" smtClean="0"/>
        </a:p>
        <a:p>
          <a:pPr lvl="0" algn="ctr" defTabSz="577850">
            <a:lnSpc>
              <a:spcPct val="90000"/>
            </a:lnSpc>
            <a:spcBef>
              <a:spcPct val="0"/>
            </a:spcBef>
            <a:spcAft>
              <a:spcPct val="35000"/>
            </a:spcAft>
          </a:pPr>
          <a:endParaRPr lang="es-ES" sz="1300" kern="1200" dirty="0" smtClean="0"/>
        </a:p>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300" i="1" kern="1200" smtClean="0">
                    <a:latin typeface="Cambria Math" panose="02040503050406030204" pitchFamily="18" charset="0"/>
                  </a:rPr>
                  <m:t>𝑉𝑀</m:t>
                </m:r>
                <m:r>
                  <a:rPr lang="es-EC" sz="1300" kern="1200">
                    <a:latin typeface="Cambria Math" panose="02040503050406030204" pitchFamily="18" charset="0"/>
                  </a:rPr>
                  <m:t>/</m:t>
                </m:r>
                <m:r>
                  <a:rPr lang="es-EC" sz="1300" i="1" kern="1200">
                    <a:latin typeface="Cambria Math" panose="02040503050406030204" pitchFamily="18" charset="0"/>
                  </a:rPr>
                  <m:t>𝑉𝐶</m:t>
                </m:r>
                <m:r>
                  <a:rPr lang="es-EC" sz="1300" kern="1200">
                    <a:latin typeface="Cambria Math" panose="02040503050406030204" pitchFamily="18" charset="0"/>
                  </a:rPr>
                  <m:t>=</m:t>
                </m:r>
                <m:f>
                  <m:fPr>
                    <m:ctrlPr>
                      <a:rPr lang="es-EC" sz="1300" i="1" kern="1200">
                        <a:latin typeface="Cambria Math" panose="02040503050406030204" pitchFamily="18" charset="0"/>
                      </a:rPr>
                    </m:ctrlPr>
                  </m:fPr>
                  <m:num>
                    <m:r>
                      <a:rPr lang="es-EC" sz="1300" i="1" kern="1200">
                        <a:latin typeface="Cambria Math" panose="02040503050406030204" pitchFamily="18" charset="0"/>
                      </a:rPr>
                      <m:t>𝐶𝑜𝑡𝑖𝑧𝑎𝑐𝑖𝑜𝑛</m:t>
                    </m:r>
                    <m:r>
                      <a:rPr lang="es-EC" sz="1300" i="1" kern="1200">
                        <a:latin typeface="Cambria Math" panose="02040503050406030204" pitchFamily="18" charset="0"/>
                      </a:rPr>
                      <m:t>∗</m:t>
                    </m:r>
                    <m:r>
                      <a:rPr lang="es-EC" sz="1300" i="1" kern="1200">
                        <a:latin typeface="Cambria Math" panose="02040503050406030204" pitchFamily="18" charset="0"/>
                      </a:rPr>
                      <m:t>𝑡𝑖𝑡𝑢𝑙𝑜𝑠</m:t>
                    </m:r>
                  </m:num>
                  <m:den>
                    <m:r>
                      <a:rPr lang="es-EC" sz="1300" i="1" kern="1200">
                        <a:latin typeface="Cambria Math" panose="02040503050406030204" pitchFamily="18" charset="0"/>
                      </a:rPr>
                      <m:t>𝐶𝑎𝑝𝑖𝑡𝑎𝑙</m:t>
                    </m:r>
                    <m:r>
                      <a:rPr lang="es-EC" sz="1300" kern="1200">
                        <a:latin typeface="Cambria Math" panose="02040503050406030204" pitchFamily="18" charset="0"/>
                      </a:rPr>
                      <m:t>+</m:t>
                    </m:r>
                    <m:r>
                      <a:rPr lang="es-EC" sz="1300" i="1" kern="1200">
                        <a:latin typeface="Cambria Math" panose="02040503050406030204" pitchFamily="18" charset="0"/>
                      </a:rPr>
                      <m:t>𝑟𝑒𝑠𝑒𝑟𝑣𝑎𝑠</m:t>
                    </m:r>
                  </m:den>
                </m:f>
              </m:oMath>
            </m:oMathPara>
          </a14:m>
          <a:endParaRPr lang="es-ES" sz="1300" kern="1200" dirty="0" smtClean="0"/>
        </a:p>
        <a:p>
          <a:pPr lvl="0" algn="ctr" defTabSz="577850">
            <a:lnSpc>
              <a:spcPct val="90000"/>
            </a:lnSpc>
            <a:spcBef>
              <a:spcPct val="0"/>
            </a:spcBef>
            <a:spcAft>
              <a:spcPct val="35000"/>
            </a:spcAft>
          </a:pPr>
          <a:endParaRPr lang="es-ES" sz="1300" kern="1200" dirty="0" smtClean="0"/>
        </a:p>
        <a:p>
          <a:pPr lvl="0" algn="ctr" defTabSz="577850">
            <a:lnSpc>
              <a:spcPct val="90000"/>
            </a:lnSpc>
            <a:spcBef>
              <a:spcPct val="0"/>
            </a:spcBef>
            <a:spcAft>
              <a:spcPct val="35000"/>
            </a:spcAft>
          </a:pPr>
          <a:endParaRPr lang="es-ES" sz="1300" kern="1200" dirty="0"/>
        </a:p>
      </dsp:txBody>
      <dsp:txXfrm>
        <a:off x="6764049" y="1739113"/>
        <a:ext cx="3379547" cy="3652137"/>
      </dsp:txXfrm>
    </dsp:sp>
    <dsp:sp modelId="{53DD3EDA-E7D0-46B8-8C6C-0E5263BB0692}">
      <dsp:nvSpPr>
        <dsp:cNvPr id="0" name=""/>
        <dsp:cNvSpPr/>
      </dsp:nvSpPr>
      <dsp:spPr>
        <a:xfrm>
          <a:off x="0" y="5391250"/>
          <a:ext cx="10148552" cy="4057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2C583-C519-460F-81E4-3F47F678250A}">
      <dsp:nvSpPr>
        <dsp:cNvPr id="0" name=""/>
        <dsp:cNvSpPr/>
      </dsp:nvSpPr>
      <dsp:spPr>
        <a:xfrm>
          <a:off x="9705" y="895812"/>
          <a:ext cx="2900961" cy="174057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Elección del Método de Valoración</a:t>
          </a:r>
          <a:endParaRPr lang="es-EC" sz="2000" kern="1200" dirty="0"/>
        </a:p>
      </dsp:txBody>
      <dsp:txXfrm>
        <a:off x="60685" y="946792"/>
        <a:ext cx="2799001" cy="1638616"/>
      </dsp:txXfrm>
    </dsp:sp>
    <dsp:sp modelId="{18952C04-1903-4924-98F2-C0C50F712457}">
      <dsp:nvSpPr>
        <dsp:cNvPr id="0" name=""/>
        <dsp:cNvSpPr/>
      </dsp:nvSpPr>
      <dsp:spPr>
        <a:xfrm>
          <a:off x="3165951" y="1406381"/>
          <a:ext cx="615003" cy="7194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3165951" y="1550269"/>
        <a:ext cx="430502" cy="431662"/>
      </dsp:txXfrm>
    </dsp:sp>
    <dsp:sp modelId="{52EAB41A-5522-4197-95CA-2DBFA63C265B}">
      <dsp:nvSpPr>
        <dsp:cNvPr id="0" name=""/>
        <dsp:cNvSpPr/>
      </dsp:nvSpPr>
      <dsp:spPr>
        <a:xfrm>
          <a:off x="4071051" y="895812"/>
          <a:ext cx="2900961" cy="174057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Entender cuál es la forma de aplicación y </a:t>
          </a:r>
          <a:r>
            <a:rPr lang="es-EC" sz="2000" kern="1200" dirty="0" smtClean="0"/>
            <a:t>cual es la intención que se tiene con la valoración</a:t>
          </a:r>
          <a:endParaRPr lang="es-EC" sz="2000" kern="1200" dirty="0"/>
        </a:p>
      </dsp:txBody>
      <dsp:txXfrm>
        <a:off x="4122031" y="946792"/>
        <a:ext cx="2799001" cy="1638616"/>
      </dsp:txXfrm>
    </dsp:sp>
    <dsp:sp modelId="{63FB12F0-7367-4935-A901-0C2B22ACCE96}">
      <dsp:nvSpPr>
        <dsp:cNvPr id="0" name=""/>
        <dsp:cNvSpPr/>
      </dsp:nvSpPr>
      <dsp:spPr>
        <a:xfrm>
          <a:off x="7227297" y="1406381"/>
          <a:ext cx="615003" cy="71943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7227297" y="1550269"/>
        <a:ext cx="430502" cy="431662"/>
      </dsp:txXfrm>
    </dsp:sp>
    <dsp:sp modelId="{F0241425-9CB5-41DA-A758-290F685ED0DD}">
      <dsp:nvSpPr>
        <dsp:cNvPr id="0" name=""/>
        <dsp:cNvSpPr/>
      </dsp:nvSpPr>
      <dsp:spPr>
        <a:xfrm>
          <a:off x="8132397" y="895812"/>
          <a:ext cx="2900961" cy="1740576"/>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Nivel de profundidad del análisis</a:t>
          </a:r>
          <a:endParaRPr lang="es-EC" sz="2000" kern="1200" dirty="0"/>
        </a:p>
      </dsp:txBody>
      <dsp:txXfrm>
        <a:off x="8183377" y="946792"/>
        <a:ext cx="2799001" cy="1638616"/>
      </dsp:txXfrm>
    </dsp:sp>
    <dsp:sp modelId="{7099D663-F915-4746-9F4B-8819ED65C879}">
      <dsp:nvSpPr>
        <dsp:cNvPr id="0" name=""/>
        <dsp:cNvSpPr/>
      </dsp:nvSpPr>
      <dsp:spPr>
        <a:xfrm rot="5400000">
          <a:off x="9275376" y="2839456"/>
          <a:ext cx="615003" cy="7194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9367047" y="2891674"/>
        <a:ext cx="431662" cy="430502"/>
      </dsp:txXfrm>
    </dsp:sp>
    <dsp:sp modelId="{FA181AD0-1E43-49F8-9E6A-79C696BBF922}">
      <dsp:nvSpPr>
        <dsp:cNvPr id="0" name=""/>
        <dsp:cNvSpPr/>
      </dsp:nvSpPr>
      <dsp:spPr>
        <a:xfrm>
          <a:off x="8132397" y="3796773"/>
          <a:ext cx="2900961" cy="174057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Satisfacción de los requerimientos de los usuarios internos y externos</a:t>
          </a:r>
          <a:endParaRPr lang="es-EC" sz="2000" kern="1200" dirty="0"/>
        </a:p>
      </dsp:txBody>
      <dsp:txXfrm>
        <a:off x="8183377" y="3847753"/>
        <a:ext cx="2799001" cy="1638616"/>
      </dsp:txXfrm>
    </dsp:sp>
    <dsp:sp modelId="{CD50F212-310E-4A01-88B3-8E7C2CE2CBBB}">
      <dsp:nvSpPr>
        <dsp:cNvPr id="0" name=""/>
        <dsp:cNvSpPr/>
      </dsp:nvSpPr>
      <dsp:spPr>
        <a:xfrm rot="10800000">
          <a:off x="7262109" y="4307342"/>
          <a:ext cx="615003" cy="7194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7446610" y="4451230"/>
        <a:ext cx="430502" cy="431662"/>
      </dsp:txXfrm>
    </dsp:sp>
    <dsp:sp modelId="{643F004C-E925-453E-B090-49259AFC063F}">
      <dsp:nvSpPr>
        <dsp:cNvPr id="0" name=""/>
        <dsp:cNvSpPr/>
      </dsp:nvSpPr>
      <dsp:spPr>
        <a:xfrm>
          <a:off x="4071051" y="3796773"/>
          <a:ext cx="2900961" cy="1740576"/>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Consideración del tiempo factor importante </a:t>
          </a:r>
          <a:endParaRPr lang="es-EC" sz="2000" kern="1200" dirty="0"/>
        </a:p>
      </dsp:txBody>
      <dsp:txXfrm>
        <a:off x="4122031" y="3847753"/>
        <a:ext cx="2799001" cy="1638616"/>
      </dsp:txXfrm>
    </dsp:sp>
    <dsp:sp modelId="{8603DF33-1397-4BB8-9296-A6908D8D7F8D}">
      <dsp:nvSpPr>
        <dsp:cNvPr id="0" name=""/>
        <dsp:cNvSpPr/>
      </dsp:nvSpPr>
      <dsp:spPr>
        <a:xfrm rot="10800000">
          <a:off x="3200763" y="4307342"/>
          <a:ext cx="615003" cy="71943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3385264" y="4451230"/>
        <a:ext cx="430502" cy="431662"/>
      </dsp:txXfrm>
    </dsp:sp>
    <dsp:sp modelId="{785B56D6-DFEA-4DDD-B3C8-B05F0B85E459}">
      <dsp:nvSpPr>
        <dsp:cNvPr id="0" name=""/>
        <dsp:cNvSpPr/>
      </dsp:nvSpPr>
      <dsp:spPr>
        <a:xfrm>
          <a:off x="9705" y="3796773"/>
          <a:ext cx="2900961" cy="1740576"/>
        </a:xfrm>
        <a:prstGeom prst="roundRect">
          <a:avLst>
            <a:gd name="adj" fmla="val 10000"/>
          </a:avLst>
        </a:prstGeom>
        <a:solidFill>
          <a:schemeClr val="accent1"/>
        </a:solidFill>
        <a:ln w="2857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Método </a:t>
          </a:r>
          <a:r>
            <a:rPr lang="es-EC" sz="2400" b="1" kern="1200" dirty="0" smtClean="0"/>
            <a:t>de descuento de flujos de Caja</a:t>
          </a:r>
          <a:endParaRPr lang="es-EC" sz="2400" b="1" kern="1200" dirty="0"/>
        </a:p>
      </dsp:txBody>
      <dsp:txXfrm>
        <a:off x="60685" y="3847753"/>
        <a:ext cx="2799001" cy="1638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5F4B2-5F56-483A-99E1-1844C85F7B1C}">
      <dsp:nvSpPr>
        <dsp:cNvPr id="0" name=""/>
        <dsp:cNvSpPr/>
      </dsp:nvSpPr>
      <dsp:spPr>
        <a:xfrm>
          <a:off x="2528055" y="2980"/>
          <a:ext cx="1458462" cy="94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Fue Fundada en </a:t>
          </a:r>
          <a:r>
            <a:rPr lang="es-EC" sz="1100" kern="1200" dirty="0" smtClean="0"/>
            <a:t>1950, sin embargo llega a Ecuador en 1992</a:t>
          </a:r>
          <a:endParaRPr lang="es-EC" sz="1100" kern="1200" dirty="0"/>
        </a:p>
      </dsp:txBody>
      <dsp:txXfrm>
        <a:off x="2574333" y="49258"/>
        <a:ext cx="1365906" cy="855444"/>
      </dsp:txXfrm>
    </dsp:sp>
    <dsp:sp modelId="{B20A7E8D-2B6A-43A7-B2D8-E41A0E15A314}">
      <dsp:nvSpPr>
        <dsp:cNvPr id="0" name=""/>
        <dsp:cNvSpPr/>
      </dsp:nvSpPr>
      <dsp:spPr>
        <a:xfrm>
          <a:off x="1024934" y="476981"/>
          <a:ext cx="4464704" cy="4464704"/>
        </a:xfrm>
        <a:custGeom>
          <a:avLst/>
          <a:gdLst/>
          <a:ahLst/>
          <a:cxnLst/>
          <a:rect l="0" t="0" r="0" b="0"/>
          <a:pathLst>
            <a:path>
              <a:moveTo>
                <a:pt x="3144819" y="195001"/>
              </a:moveTo>
              <a:arcTo wR="2232352" hR="2232352" stAng="17647569" swAng="923350"/>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F88902-B963-49EE-A202-53B754CE5C9D}">
      <dsp:nvSpPr>
        <dsp:cNvPr id="0" name=""/>
        <dsp:cNvSpPr/>
      </dsp:nvSpPr>
      <dsp:spPr>
        <a:xfrm>
          <a:off x="4461329" y="1119156"/>
          <a:ext cx="1458462" cy="948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Tiene presencia en Argentina, Ecuador y Egipto</a:t>
          </a:r>
          <a:endParaRPr lang="es-EC" sz="1100" kern="1200" dirty="0"/>
        </a:p>
      </dsp:txBody>
      <dsp:txXfrm>
        <a:off x="4507607" y="1165434"/>
        <a:ext cx="1365906" cy="855444"/>
      </dsp:txXfrm>
    </dsp:sp>
    <dsp:sp modelId="{30C84AD5-A331-4470-98EE-210AB297D48F}">
      <dsp:nvSpPr>
        <dsp:cNvPr id="0" name=""/>
        <dsp:cNvSpPr/>
      </dsp:nvSpPr>
      <dsp:spPr>
        <a:xfrm>
          <a:off x="1024934" y="476981"/>
          <a:ext cx="4464704" cy="4464704"/>
        </a:xfrm>
        <a:custGeom>
          <a:avLst/>
          <a:gdLst/>
          <a:ahLst/>
          <a:cxnLst/>
          <a:rect l="0" t="0" r="0" b="0"/>
          <a:pathLst>
            <a:path>
              <a:moveTo>
                <a:pt x="4429935" y="1839893"/>
              </a:moveTo>
              <a:arcTo wR="2232352" hR="2232352" stAng="20992469" swAng="1215062"/>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7BB4CF-6C8B-4886-9039-5C0B25ADF0D8}">
      <dsp:nvSpPr>
        <dsp:cNvPr id="0" name=""/>
        <dsp:cNvSpPr/>
      </dsp:nvSpPr>
      <dsp:spPr>
        <a:xfrm>
          <a:off x="4461329" y="3351509"/>
          <a:ext cx="1458462" cy="9480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Exploración y Producción</a:t>
          </a:r>
          <a:endParaRPr lang="es-EC" sz="1100" kern="1200" dirty="0"/>
        </a:p>
      </dsp:txBody>
      <dsp:txXfrm>
        <a:off x="4507607" y="3397787"/>
        <a:ext cx="1365906" cy="855444"/>
      </dsp:txXfrm>
    </dsp:sp>
    <dsp:sp modelId="{E846C625-4D01-45CD-A26D-A8B67BA76C97}">
      <dsp:nvSpPr>
        <dsp:cNvPr id="0" name=""/>
        <dsp:cNvSpPr/>
      </dsp:nvSpPr>
      <dsp:spPr>
        <a:xfrm>
          <a:off x="1024934" y="476981"/>
          <a:ext cx="4464704" cy="4464704"/>
        </a:xfrm>
        <a:custGeom>
          <a:avLst/>
          <a:gdLst/>
          <a:ahLst/>
          <a:cxnLst/>
          <a:rect l="0" t="0" r="0" b="0"/>
          <a:pathLst>
            <a:path>
              <a:moveTo>
                <a:pt x="3652763" y="3954510"/>
              </a:moveTo>
              <a:arcTo wR="2232352" hR="2232352" stAng="3029080" swAng="923350"/>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7F19C8-CA46-4921-8EFE-895FE8857E93}">
      <dsp:nvSpPr>
        <dsp:cNvPr id="0" name=""/>
        <dsp:cNvSpPr/>
      </dsp:nvSpPr>
      <dsp:spPr>
        <a:xfrm>
          <a:off x="2528055" y="4467685"/>
          <a:ext cx="1458462" cy="94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Refinación y Comercialización</a:t>
          </a:r>
          <a:endParaRPr lang="es-EC" sz="1100" kern="1200" dirty="0"/>
        </a:p>
      </dsp:txBody>
      <dsp:txXfrm>
        <a:off x="2574333" y="4513963"/>
        <a:ext cx="1365906" cy="855444"/>
      </dsp:txXfrm>
    </dsp:sp>
    <dsp:sp modelId="{ECBFAB78-7279-4C27-94F2-F32AD51683C2}">
      <dsp:nvSpPr>
        <dsp:cNvPr id="0" name=""/>
        <dsp:cNvSpPr/>
      </dsp:nvSpPr>
      <dsp:spPr>
        <a:xfrm>
          <a:off x="1024934" y="476981"/>
          <a:ext cx="4464704" cy="4464704"/>
        </a:xfrm>
        <a:custGeom>
          <a:avLst/>
          <a:gdLst/>
          <a:ahLst/>
          <a:cxnLst/>
          <a:rect l="0" t="0" r="0" b="0"/>
          <a:pathLst>
            <a:path>
              <a:moveTo>
                <a:pt x="1319884" y="4269703"/>
              </a:moveTo>
              <a:arcTo wR="2232352" hR="2232352" stAng="6847569" swAng="923350"/>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82FBA4-14FC-4DE4-ACC0-575422A07603}">
      <dsp:nvSpPr>
        <dsp:cNvPr id="0" name=""/>
        <dsp:cNvSpPr/>
      </dsp:nvSpPr>
      <dsp:spPr>
        <a:xfrm>
          <a:off x="594781" y="3351509"/>
          <a:ext cx="1458462" cy="9480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Gas y Energía</a:t>
          </a:r>
          <a:endParaRPr lang="es-EC" sz="1100" kern="1200" dirty="0"/>
        </a:p>
      </dsp:txBody>
      <dsp:txXfrm>
        <a:off x="641059" y="3397787"/>
        <a:ext cx="1365906" cy="855444"/>
      </dsp:txXfrm>
    </dsp:sp>
    <dsp:sp modelId="{D9E798B0-0611-4E01-936F-46A26C87714D}">
      <dsp:nvSpPr>
        <dsp:cNvPr id="0" name=""/>
        <dsp:cNvSpPr/>
      </dsp:nvSpPr>
      <dsp:spPr>
        <a:xfrm>
          <a:off x="1024934" y="476981"/>
          <a:ext cx="4464704" cy="4464704"/>
        </a:xfrm>
        <a:custGeom>
          <a:avLst/>
          <a:gdLst/>
          <a:ahLst/>
          <a:cxnLst/>
          <a:rect l="0" t="0" r="0" b="0"/>
          <a:pathLst>
            <a:path>
              <a:moveTo>
                <a:pt x="34768" y="2624811"/>
              </a:moveTo>
              <a:arcTo wR="2232352" hR="2232352" stAng="10192469" swAng="1215062"/>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8AAD92-BF15-40EC-A4F4-396C1A3FC7D6}">
      <dsp:nvSpPr>
        <dsp:cNvPr id="0" name=""/>
        <dsp:cNvSpPr/>
      </dsp:nvSpPr>
      <dsp:spPr>
        <a:xfrm>
          <a:off x="594781" y="1119156"/>
          <a:ext cx="1458462" cy="94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smtClean="0"/>
            <a:t>Soluciones integrales para el sector energético</a:t>
          </a:r>
          <a:endParaRPr lang="es-EC" sz="1100" kern="1200"/>
        </a:p>
      </dsp:txBody>
      <dsp:txXfrm>
        <a:off x="641059" y="1165434"/>
        <a:ext cx="1365906" cy="855444"/>
      </dsp:txXfrm>
    </dsp:sp>
    <dsp:sp modelId="{BF29F446-13C5-4BCE-A3B0-224688CC42CD}">
      <dsp:nvSpPr>
        <dsp:cNvPr id="0" name=""/>
        <dsp:cNvSpPr/>
      </dsp:nvSpPr>
      <dsp:spPr>
        <a:xfrm>
          <a:off x="1024934" y="476981"/>
          <a:ext cx="4464704" cy="4464704"/>
        </a:xfrm>
        <a:custGeom>
          <a:avLst/>
          <a:gdLst/>
          <a:ahLst/>
          <a:cxnLst/>
          <a:rect l="0" t="0" r="0" b="0"/>
          <a:pathLst>
            <a:path>
              <a:moveTo>
                <a:pt x="811940" y="510194"/>
              </a:moveTo>
              <a:arcTo wR="2232352" hR="2232352" stAng="13829080" swAng="923350"/>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BBD0-82ED-4DCE-8E0C-19333E3D09E9}">
      <dsp:nvSpPr>
        <dsp:cNvPr id="0" name=""/>
        <dsp:cNvSpPr/>
      </dsp:nvSpPr>
      <dsp:spPr>
        <a:xfrm>
          <a:off x="11838" y="2227"/>
          <a:ext cx="1974260" cy="19742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Bloque Mauro Dávalos Cordero</a:t>
          </a:r>
        </a:p>
        <a:p>
          <a:pPr lvl="0" algn="ctr" defTabSz="666750">
            <a:lnSpc>
              <a:spcPct val="90000"/>
            </a:lnSpc>
            <a:spcBef>
              <a:spcPct val="0"/>
            </a:spcBef>
            <a:spcAft>
              <a:spcPct val="35000"/>
            </a:spcAft>
          </a:pPr>
          <a:r>
            <a:rPr lang="es-EC" sz="1500" b="1" kern="1200" dirty="0" smtClean="0"/>
            <a:t>Santa Elena</a:t>
          </a:r>
          <a:endParaRPr lang="es-EC" sz="1500" b="1" kern="1200" dirty="0"/>
        </a:p>
      </dsp:txBody>
      <dsp:txXfrm>
        <a:off x="300962" y="291351"/>
        <a:ext cx="1396012" cy="1396012"/>
      </dsp:txXfrm>
    </dsp:sp>
    <dsp:sp modelId="{D47621EB-30A5-451B-BAE9-87618359E4E0}">
      <dsp:nvSpPr>
        <dsp:cNvPr id="0" name=""/>
        <dsp:cNvSpPr/>
      </dsp:nvSpPr>
      <dsp:spPr>
        <a:xfrm>
          <a:off x="426433" y="2136798"/>
          <a:ext cx="1145070" cy="11450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78212" y="2574673"/>
        <a:ext cx="841512" cy="269320"/>
      </dsp:txXfrm>
    </dsp:sp>
    <dsp:sp modelId="{9CB7C374-7FAE-4634-827F-D7FF74ADFBE0}">
      <dsp:nvSpPr>
        <dsp:cNvPr id="0" name=""/>
        <dsp:cNvSpPr/>
      </dsp:nvSpPr>
      <dsp:spPr>
        <a:xfrm>
          <a:off x="11838" y="3442178"/>
          <a:ext cx="1974260" cy="19742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Bloque Paraíso, </a:t>
          </a:r>
          <a:r>
            <a:rPr lang="es-EC" sz="1500" kern="1200" dirty="0" err="1" smtClean="0"/>
            <a:t>Biguno</a:t>
          </a:r>
          <a:r>
            <a:rPr lang="es-EC" sz="1500" kern="1200" dirty="0" smtClean="0"/>
            <a:t> y </a:t>
          </a:r>
          <a:r>
            <a:rPr lang="es-EC" sz="1500" kern="1200" dirty="0" err="1" smtClean="0"/>
            <a:t>Huachito</a:t>
          </a:r>
          <a:endParaRPr lang="es-EC" sz="1500" kern="1200" dirty="0" smtClean="0"/>
        </a:p>
        <a:p>
          <a:pPr lvl="0" algn="ctr" defTabSz="666750">
            <a:lnSpc>
              <a:spcPct val="90000"/>
            </a:lnSpc>
            <a:spcBef>
              <a:spcPct val="0"/>
            </a:spcBef>
            <a:spcAft>
              <a:spcPct val="35000"/>
            </a:spcAft>
          </a:pPr>
          <a:r>
            <a:rPr lang="es-EC" sz="1500" b="1" kern="1200" dirty="0" err="1" smtClean="0"/>
            <a:t>Fco</a:t>
          </a:r>
          <a:r>
            <a:rPr lang="es-EC" sz="1500" b="1" kern="1200" dirty="0" smtClean="0"/>
            <a:t>. De Orellana</a:t>
          </a:r>
          <a:endParaRPr lang="es-EC" sz="1500" b="1" kern="1200" dirty="0"/>
        </a:p>
      </dsp:txBody>
      <dsp:txXfrm>
        <a:off x="300962" y="3731302"/>
        <a:ext cx="1396012" cy="1396012"/>
      </dsp:txXfrm>
    </dsp:sp>
    <dsp:sp modelId="{E32C4370-DCAF-4BD7-B484-A37ED74F7B16}">
      <dsp:nvSpPr>
        <dsp:cNvPr id="0" name=""/>
        <dsp:cNvSpPr/>
      </dsp:nvSpPr>
      <dsp:spPr>
        <a:xfrm>
          <a:off x="2282237" y="2342121"/>
          <a:ext cx="627814" cy="7344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282237" y="2489006"/>
        <a:ext cx="439470" cy="440654"/>
      </dsp:txXfrm>
    </dsp:sp>
    <dsp:sp modelId="{55FA4A0F-B630-4631-9421-08E7953BBB73}">
      <dsp:nvSpPr>
        <dsp:cNvPr id="0" name=""/>
        <dsp:cNvSpPr/>
      </dsp:nvSpPr>
      <dsp:spPr>
        <a:xfrm>
          <a:off x="3170654" y="735073"/>
          <a:ext cx="3948520" cy="394852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Conformación del Consorcio Bloque 28 con:</a:t>
          </a:r>
        </a:p>
        <a:p>
          <a:pPr lvl="0" algn="ctr" defTabSz="1022350">
            <a:lnSpc>
              <a:spcPct val="90000"/>
            </a:lnSpc>
            <a:spcBef>
              <a:spcPct val="0"/>
            </a:spcBef>
            <a:spcAft>
              <a:spcPct val="35000"/>
            </a:spcAft>
          </a:pPr>
          <a:r>
            <a:rPr lang="es-EC" sz="2300" kern="1200" dirty="0" err="1" smtClean="0"/>
            <a:t>Petroamazonas</a:t>
          </a:r>
          <a:r>
            <a:rPr lang="es-EC" sz="2300" kern="1200" dirty="0" smtClean="0"/>
            <a:t> EP 51%</a:t>
          </a:r>
        </a:p>
        <a:p>
          <a:pPr lvl="0" algn="ctr" defTabSz="1022350">
            <a:lnSpc>
              <a:spcPct val="90000"/>
            </a:lnSpc>
            <a:spcBef>
              <a:spcPct val="0"/>
            </a:spcBef>
            <a:spcAft>
              <a:spcPct val="35000"/>
            </a:spcAft>
          </a:pPr>
          <a:r>
            <a:rPr lang="es-EC" sz="2300" kern="1200" dirty="0" err="1" smtClean="0"/>
            <a:t>Enap</a:t>
          </a:r>
          <a:r>
            <a:rPr lang="es-EC" sz="2300" kern="1200" dirty="0" smtClean="0"/>
            <a:t> </a:t>
          </a:r>
          <a:r>
            <a:rPr lang="es-EC" sz="2300" kern="1200" dirty="0" err="1" smtClean="0"/>
            <a:t>Sipetrol</a:t>
          </a:r>
          <a:r>
            <a:rPr lang="es-EC" sz="2300" kern="1200" dirty="0" smtClean="0"/>
            <a:t> 42%</a:t>
          </a:r>
        </a:p>
        <a:p>
          <a:pPr lvl="0" algn="ctr" defTabSz="1022350">
            <a:lnSpc>
              <a:spcPct val="90000"/>
            </a:lnSpc>
            <a:spcBef>
              <a:spcPct val="0"/>
            </a:spcBef>
            <a:spcAft>
              <a:spcPct val="35000"/>
            </a:spcAft>
          </a:pPr>
          <a:r>
            <a:rPr lang="es-EC" sz="2300" kern="1200" dirty="0" err="1" smtClean="0"/>
            <a:t>Belorusneft</a:t>
          </a:r>
          <a:r>
            <a:rPr lang="es-EC" sz="2300" kern="1200" dirty="0" smtClean="0"/>
            <a:t> 7%</a:t>
          </a:r>
          <a:endParaRPr lang="es-EC" sz="2300" kern="1200" dirty="0"/>
        </a:p>
      </dsp:txBody>
      <dsp:txXfrm>
        <a:off x="3748901" y="1313320"/>
        <a:ext cx="2792026" cy="2792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CC1F9-117D-471B-9BB6-5B82948CCDFB}">
      <dsp:nvSpPr>
        <dsp:cNvPr id="0" name=""/>
        <dsp:cNvSpPr/>
      </dsp:nvSpPr>
      <dsp:spPr>
        <a:xfrm rot="21300000">
          <a:off x="16717" y="2399322"/>
          <a:ext cx="5414327" cy="620022"/>
        </a:xfrm>
        <a:prstGeom prst="mathMinus">
          <a:avLst/>
        </a:prstGeom>
        <a:solidFill>
          <a:schemeClr val="accent3">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A024A-51E5-4EC8-8F14-792AA5C1A8CA}">
      <dsp:nvSpPr>
        <dsp:cNvPr id="0" name=""/>
        <dsp:cNvSpPr/>
      </dsp:nvSpPr>
      <dsp:spPr>
        <a:xfrm>
          <a:off x="653731" y="270933"/>
          <a:ext cx="1634328" cy="2167466"/>
        </a:xfrm>
        <a:prstGeom prst="downArrow">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E3578-C47A-4B47-BC1B-6C001CF9464C}">
      <dsp:nvSpPr>
        <dsp:cNvPr id="0" name=""/>
        <dsp:cNvSpPr/>
      </dsp:nvSpPr>
      <dsp:spPr>
        <a:xfrm>
          <a:off x="2887314" y="0"/>
          <a:ext cx="1743284"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En el año 2014 se regulariza la tarifa de USD 20.77 a USD 20.65</a:t>
          </a:r>
          <a:endParaRPr lang="es-EC" sz="1800" kern="1200" dirty="0"/>
        </a:p>
      </dsp:txBody>
      <dsp:txXfrm>
        <a:off x="2887314" y="0"/>
        <a:ext cx="1743284" cy="2275840"/>
      </dsp:txXfrm>
    </dsp:sp>
    <dsp:sp modelId="{F23C727A-9169-4AFD-83A3-B98A2B9A0E25}">
      <dsp:nvSpPr>
        <dsp:cNvPr id="0" name=""/>
        <dsp:cNvSpPr/>
      </dsp:nvSpPr>
      <dsp:spPr>
        <a:xfrm>
          <a:off x="3159702" y="2980266"/>
          <a:ext cx="1634328" cy="2167466"/>
        </a:xfrm>
        <a:prstGeom prst="upArrow">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4D78F-6326-4D75-8739-E25658510448}">
      <dsp:nvSpPr>
        <dsp:cNvPr id="0" name=""/>
        <dsp:cNvSpPr/>
      </dsp:nvSpPr>
      <dsp:spPr>
        <a:xfrm>
          <a:off x="817164" y="3142826"/>
          <a:ext cx="1743284"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En el año 2014 se produce incremento en la tarifa de USD 16.63 a USD 18.38</a:t>
          </a:r>
          <a:endParaRPr lang="es-EC" sz="1800" kern="1200" dirty="0"/>
        </a:p>
      </dsp:txBody>
      <dsp:txXfrm>
        <a:off x="817164" y="3142826"/>
        <a:ext cx="1743284" cy="2275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29AD7-BBE8-494B-BBBF-44AA190B40E7}">
      <dsp:nvSpPr>
        <dsp:cNvPr id="0" name=""/>
        <dsp:cNvSpPr/>
      </dsp:nvSpPr>
      <dsp:spPr>
        <a:xfrm>
          <a:off x="0" y="0"/>
          <a:ext cx="11269014" cy="2793427"/>
        </a:xfrm>
        <a:prstGeom prst="roundRect">
          <a:avLst>
            <a:gd name="adj" fmla="val 1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A1ED2-DD80-4E78-B81B-57362EF8B6E9}">
      <dsp:nvSpPr>
        <dsp:cNvPr id="0" name=""/>
        <dsp:cNvSpPr/>
      </dsp:nvSpPr>
      <dsp:spPr>
        <a:xfrm>
          <a:off x="341173" y="372457"/>
          <a:ext cx="2462015" cy="2048513"/>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D892B-1618-4288-A60A-C0794BFCB9A4}">
      <dsp:nvSpPr>
        <dsp:cNvPr id="0" name=""/>
        <dsp:cNvSpPr/>
      </dsp:nvSpPr>
      <dsp:spPr>
        <a:xfrm rot="10800000">
          <a:off x="341173" y="2793427"/>
          <a:ext cx="2462015" cy="3414189"/>
        </a:xfrm>
        <a:prstGeom prst="round2SameRect">
          <a:avLst>
            <a:gd name="adj1" fmla="val 10500"/>
            <a:gd name="adj2" fmla="val 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POLITICO</a:t>
          </a:r>
          <a:endParaRPr lang="es-ES" sz="1600" kern="1200" dirty="0"/>
        </a:p>
        <a:p>
          <a:pPr marL="114300" lvl="1" indent="-114300" algn="just" defTabSz="533400">
            <a:lnSpc>
              <a:spcPct val="90000"/>
            </a:lnSpc>
            <a:spcBef>
              <a:spcPct val="0"/>
            </a:spcBef>
            <a:spcAft>
              <a:spcPct val="15000"/>
            </a:spcAft>
            <a:buChar char="••"/>
          </a:pPr>
          <a:r>
            <a:rPr lang="es-EC" sz="1200" kern="1200" dirty="0" smtClean="0"/>
            <a:t>El 2017 fue un año muy duro para las estrategias de gobierno ya que su principal fuente de ingresos estaba limitada, por lo cual el gobierno ha buscado apoyarse en las empresas privadas con las que se ha mantenido en constante dialogo, considerando las leyes y reglamentos que rigen al sector tales como el código de la producción. </a:t>
          </a:r>
          <a:endParaRPr lang="es-ES" sz="1200" kern="1200" dirty="0"/>
        </a:p>
      </dsp:txBody>
      <dsp:txXfrm rot="10800000">
        <a:off x="416888" y="2793427"/>
        <a:ext cx="2310585" cy="3338474"/>
      </dsp:txXfrm>
    </dsp:sp>
    <dsp:sp modelId="{15073E4B-DCD3-4F36-AA04-E8F5EC2F1662}">
      <dsp:nvSpPr>
        <dsp:cNvPr id="0" name=""/>
        <dsp:cNvSpPr/>
      </dsp:nvSpPr>
      <dsp:spPr>
        <a:xfrm>
          <a:off x="3049390" y="372457"/>
          <a:ext cx="2462015" cy="2048513"/>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E5CA9-DCA0-4AC3-85F5-7930CEB172F8}">
      <dsp:nvSpPr>
        <dsp:cNvPr id="0" name=""/>
        <dsp:cNvSpPr/>
      </dsp:nvSpPr>
      <dsp:spPr>
        <a:xfrm rot="10800000">
          <a:off x="3049390" y="2793427"/>
          <a:ext cx="2462015" cy="3414189"/>
        </a:xfrm>
        <a:prstGeom prst="round2SameRect">
          <a:avLst>
            <a:gd name="adj1" fmla="val 10500"/>
            <a:gd name="adj2" fmla="val 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SOCIAL</a:t>
          </a:r>
        </a:p>
        <a:p>
          <a:pPr marL="114300" lvl="1" indent="-114300" algn="just" defTabSz="533400">
            <a:lnSpc>
              <a:spcPct val="90000"/>
            </a:lnSpc>
            <a:spcBef>
              <a:spcPct val="0"/>
            </a:spcBef>
            <a:spcAft>
              <a:spcPct val="15000"/>
            </a:spcAft>
            <a:buChar char="••"/>
          </a:pPr>
          <a:r>
            <a:rPr lang="es-EC" sz="1200" kern="1200" dirty="0" smtClean="0"/>
            <a:t>La empresa ha desarrollado planes estratégicos que permiten mitigar el impacto de los químicos en los habitantes de la zona, así como también promueve y lleva a cabo campañas de salud para brindarles un mejor estilo de vida tanto a sus empleados como habitantes de la zona para evitar enfermedades que se deriven de la explotación petrolera.</a:t>
          </a:r>
          <a:endParaRPr lang="es-ES" sz="1200" kern="1200" dirty="0" smtClean="0"/>
        </a:p>
      </dsp:txBody>
      <dsp:txXfrm rot="10800000">
        <a:off x="3125105" y="2793427"/>
        <a:ext cx="2310585" cy="3338474"/>
      </dsp:txXfrm>
    </dsp:sp>
    <dsp:sp modelId="{5E7AE840-68A9-44E9-A19F-B9810C1584EC}">
      <dsp:nvSpPr>
        <dsp:cNvPr id="0" name=""/>
        <dsp:cNvSpPr/>
      </dsp:nvSpPr>
      <dsp:spPr>
        <a:xfrm>
          <a:off x="5757607" y="372457"/>
          <a:ext cx="2462015" cy="2048513"/>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5C2381-9D34-4B0E-B8BA-D00F2E32821E}">
      <dsp:nvSpPr>
        <dsp:cNvPr id="0" name=""/>
        <dsp:cNvSpPr/>
      </dsp:nvSpPr>
      <dsp:spPr>
        <a:xfrm rot="10800000">
          <a:off x="5757607" y="2793427"/>
          <a:ext cx="2462015" cy="3414189"/>
        </a:xfrm>
        <a:prstGeom prst="round2SameRect">
          <a:avLst>
            <a:gd name="adj1" fmla="val 10500"/>
            <a:gd name="adj2" fmla="val 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TECNOLOGICO</a:t>
          </a:r>
          <a:endParaRPr lang="es-ES" sz="1800" kern="1200" dirty="0"/>
        </a:p>
        <a:p>
          <a:pPr marL="114300" lvl="1" indent="-114300" algn="just" defTabSz="533400">
            <a:lnSpc>
              <a:spcPct val="90000"/>
            </a:lnSpc>
            <a:spcBef>
              <a:spcPct val="0"/>
            </a:spcBef>
            <a:spcAft>
              <a:spcPct val="15000"/>
            </a:spcAft>
            <a:buChar char="••"/>
          </a:pPr>
          <a:r>
            <a:rPr lang="es-EC" sz="1200" kern="1200" dirty="0" smtClean="0"/>
            <a:t>Las innovaciones tecnológicas más importantes aplicadas en Latinoamérica es la perforación horizontal de pozos, además de la reinyección de residuos a la tierra y no a la superficie, el aprovechamiento del gas que se quema en las antorchas, el soterramiento de los tubos que conducen el crudo, entre otras.</a:t>
          </a:r>
          <a:endParaRPr lang="es-ES" sz="1200" kern="1200" dirty="0"/>
        </a:p>
      </dsp:txBody>
      <dsp:txXfrm rot="10800000">
        <a:off x="5833322" y="2793427"/>
        <a:ext cx="2310585" cy="3338474"/>
      </dsp:txXfrm>
    </dsp:sp>
    <dsp:sp modelId="{152D8520-F18F-4549-8BFE-7207A2E2CD84}">
      <dsp:nvSpPr>
        <dsp:cNvPr id="0" name=""/>
        <dsp:cNvSpPr/>
      </dsp:nvSpPr>
      <dsp:spPr>
        <a:xfrm>
          <a:off x="8465824" y="372457"/>
          <a:ext cx="2462015" cy="2048513"/>
        </a:xfrm>
        <a:prstGeom prst="roundRect">
          <a:avLst>
            <a:gd name="adj" fmla="val 10000"/>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1FA8ED-C9B4-40C5-9E9C-8F27B0C7DC6A}">
      <dsp:nvSpPr>
        <dsp:cNvPr id="0" name=""/>
        <dsp:cNvSpPr/>
      </dsp:nvSpPr>
      <dsp:spPr>
        <a:xfrm rot="10800000">
          <a:off x="8465824" y="2793427"/>
          <a:ext cx="2462015" cy="3414189"/>
        </a:xfrm>
        <a:prstGeom prst="round2SameRect">
          <a:avLst>
            <a:gd name="adj1" fmla="val 10500"/>
            <a:gd name="adj2" fmla="val 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AMBIENTAL</a:t>
          </a:r>
          <a:endParaRPr lang="es-ES" sz="1600" kern="1200" dirty="0"/>
        </a:p>
        <a:p>
          <a:pPr marL="114300" lvl="1" indent="-114300" algn="just" defTabSz="533400">
            <a:lnSpc>
              <a:spcPct val="90000"/>
            </a:lnSpc>
            <a:spcBef>
              <a:spcPct val="0"/>
            </a:spcBef>
            <a:spcAft>
              <a:spcPct val="15000"/>
            </a:spcAft>
            <a:buChar char="••"/>
          </a:pPr>
          <a:r>
            <a:rPr lang="es-EC" sz="1200" kern="1200" dirty="0" smtClean="0"/>
            <a:t>El adecuado manejo del medio ambiente es uno de los pilares fundamentales planteados en el cambio de la matriz productiva, ya que adicionalmente que se busca desarrollar sectores económicos vulnerables lo que se busca es proteger la biodiversidad</a:t>
          </a:r>
          <a:r>
            <a:rPr lang="es-ES" sz="1200" kern="1200" dirty="0" smtClean="0"/>
            <a:t>.</a:t>
          </a:r>
          <a:endParaRPr lang="es-ES" sz="1200" kern="1200" dirty="0" smtClean="0"/>
        </a:p>
        <a:p>
          <a:pPr marL="114300" lvl="1" indent="-114300" algn="l" defTabSz="533400">
            <a:lnSpc>
              <a:spcPct val="90000"/>
            </a:lnSpc>
            <a:spcBef>
              <a:spcPct val="0"/>
            </a:spcBef>
            <a:spcAft>
              <a:spcPct val="15000"/>
            </a:spcAft>
            <a:buChar char="••"/>
          </a:pPr>
          <a:endParaRPr lang="es-ES" sz="1100" kern="1200" dirty="0"/>
        </a:p>
      </dsp:txBody>
      <dsp:txXfrm rot="10800000">
        <a:off x="8541539" y="2793427"/>
        <a:ext cx="2310585" cy="3338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F5314-DB71-408E-BBA2-50C49147B73E}">
      <dsp:nvSpPr>
        <dsp:cNvPr id="0" name=""/>
        <dsp:cNvSpPr/>
      </dsp:nvSpPr>
      <dsp:spPr>
        <a:xfrm>
          <a:off x="0" y="0"/>
          <a:ext cx="11825667" cy="243840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E448D-502C-4C6D-BCC3-1E4B5F71A16F}">
      <dsp:nvSpPr>
        <dsp:cNvPr id="0" name=""/>
        <dsp:cNvSpPr/>
      </dsp:nvSpPr>
      <dsp:spPr>
        <a:xfrm>
          <a:off x="354770" y="325120"/>
          <a:ext cx="3473789" cy="1788160"/>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3BB5F-11B1-4802-8D68-E08F90A0DE13}">
      <dsp:nvSpPr>
        <dsp:cNvPr id="0" name=""/>
        <dsp:cNvSpPr/>
      </dsp:nvSpPr>
      <dsp:spPr>
        <a:xfrm rot="10800000">
          <a:off x="354770" y="2438400"/>
          <a:ext cx="3473789"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t>PIB</a:t>
          </a:r>
        </a:p>
        <a:p>
          <a:pPr lvl="0" algn="just" defTabSz="844550">
            <a:lnSpc>
              <a:spcPct val="90000"/>
            </a:lnSpc>
            <a:spcBef>
              <a:spcPct val="0"/>
            </a:spcBef>
            <a:spcAft>
              <a:spcPct val="35000"/>
            </a:spcAft>
          </a:pPr>
          <a:r>
            <a:rPr lang="es-ES" sz="1900" kern="1200" dirty="0" smtClean="0"/>
            <a:t>La contracción de -1,5% que se registró en el Producto Interno Bruto (PIB) en el 2016 se debe a la caída del precio del petróleo.</a:t>
          </a:r>
          <a:endParaRPr lang="es-EC" sz="1900" kern="1200" dirty="0"/>
        </a:p>
      </dsp:txBody>
      <dsp:txXfrm rot="10800000">
        <a:off x="446423" y="2438400"/>
        <a:ext cx="3290483" cy="2888613"/>
      </dsp:txXfrm>
    </dsp:sp>
    <dsp:sp modelId="{38C41CFA-8903-4CB2-A758-D30745BB939D}">
      <dsp:nvSpPr>
        <dsp:cNvPr id="0" name=""/>
        <dsp:cNvSpPr/>
      </dsp:nvSpPr>
      <dsp:spPr>
        <a:xfrm>
          <a:off x="4175938" y="325120"/>
          <a:ext cx="3473789" cy="1788160"/>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D5748-645F-45FE-A264-0C87846C8573}">
      <dsp:nvSpPr>
        <dsp:cNvPr id="0" name=""/>
        <dsp:cNvSpPr/>
      </dsp:nvSpPr>
      <dsp:spPr>
        <a:xfrm rot="10800000">
          <a:off x="4175938" y="2438400"/>
          <a:ext cx="3473789"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t>INFLACIÓN</a:t>
          </a:r>
        </a:p>
        <a:p>
          <a:pPr lvl="0" algn="just" defTabSz="844550">
            <a:lnSpc>
              <a:spcPct val="90000"/>
            </a:lnSpc>
            <a:spcBef>
              <a:spcPct val="0"/>
            </a:spcBef>
            <a:spcAft>
              <a:spcPct val="35000"/>
            </a:spcAft>
          </a:pPr>
          <a:r>
            <a:rPr lang="es-EC" sz="1900" kern="1200" dirty="0" smtClean="0"/>
            <a:t>La deflación de 0,20% en 2017 es la primera desde 2007, había proyectado una inflación anual de 1% para el año anterior, mientras que para 2018 fijó como meta 1,4%.</a:t>
          </a:r>
          <a:endParaRPr lang="es-EC" sz="1900" kern="1200" dirty="0"/>
        </a:p>
      </dsp:txBody>
      <dsp:txXfrm rot="10800000">
        <a:off x="4267591" y="2438400"/>
        <a:ext cx="3290483" cy="2888613"/>
      </dsp:txXfrm>
    </dsp:sp>
    <dsp:sp modelId="{0433FB49-2D34-4F19-9D25-1BDE7014D929}">
      <dsp:nvSpPr>
        <dsp:cNvPr id="0" name=""/>
        <dsp:cNvSpPr/>
      </dsp:nvSpPr>
      <dsp:spPr>
        <a:xfrm>
          <a:off x="7997107" y="325120"/>
          <a:ext cx="3473789" cy="1788160"/>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18C6F4-D792-497F-879E-CFA257ED8483}">
      <dsp:nvSpPr>
        <dsp:cNvPr id="0" name=""/>
        <dsp:cNvSpPr/>
      </dsp:nvSpPr>
      <dsp:spPr>
        <a:xfrm rot="10800000">
          <a:off x="7997107" y="2438400"/>
          <a:ext cx="3473789"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t>BALANZA COMERCIAL</a:t>
          </a:r>
        </a:p>
        <a:p>
          <a:pPr lvl="0" algn="just" defTabSz="844550">
            <a:lnSpc>
              <a:spcPct val="90000"/>
            </a:lnSpc>
            <a:spcBef>
              <a:spcPct val="0"/>
            </a:spcBef>
            <a:spcAft>
              <a:spcPct val="35000"/>
            </a:spcAft>
          </a:pPr>
          <a:r>
            <a:rPr lang="es-EC" sz="1900" kern="1200" dirty="0" smtClean="0"/>
            <a:t>A pesar de presentar un incremento de las exportaciones en el 2017 referente del 2016, se presento un incremento en importaciones de bienes de consumo, MP y entre otros.</a:t>
          </a:r>
          <a:endParaRPr lang="es-EC" sz="1900" kern="1200" dirty="0"/>
        </a:p>
      </dsp:txBody>
      <dsp:txXfrm rot="10800000">
        <a:off x="8088760" y="2438400"/>
        <a:ext cx="3290483" cy="28886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339633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0A1073-564E-41C4-98B6-BD6A928C507B}" type="datetimeFigureOut">
              <a:rPr lang="es-EC" smtClean="0"/>
              <a:t>9/9/2018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40049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8472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812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74747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113226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70442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1242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32358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47791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04887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0A1073-564E-41C4-98B6-BD6A928C507B}" type="datetimeFigureOut">
              <a:rPr lang="es-EC" smtClean="0"/>
              <a:t>9/9/2018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3048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0A1073-564E-41C4-98B6-BD6A928C507B}" type="datetimeFigureOut">
              <a:rPr lang="es-EC" smtClean="0"/>
              <a:t>9/9/2018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00716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57688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29064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80A1073-564E-41C4-98B6-BD6A928C507B}" type="datetimeFigureOut">
              <a:rPr lang="es-EC" smtClean="0"/>
              <a:t>9/9/2018</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346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0A1073-564E-41C4-98B6-BD6A928C507B}" type="datetimeFigureOut">
              <a:rPr lang="es-EC" smtClean="0"/>
              <a:t>9/9/2018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3B60B71-A0C3-4BEE-BA1E-DF8143EA061C}" type="slidenum">
              <a:rPr lang="es-EC" smtClean="0"/>
              <a:t>‹Nº›</a:t>
            </a:fld>
            <a:endParaRPr lang="es-EC"/>
          </a:p>
        </p:txBody>
      </p:sp>
    </p:spTree>
    <p:extLst>
      <p:ext uri="{BB962C8B-B14F-4D97-AF65-F5344CB8AC3E}">
        <p14:creationId xmlns:p14="http://schemas.microsoft.com/office/powerpoint/2010/main" val="9390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0A1073-564E-41C4-98B6-BD6A928C507B}" type="datetimeFigureOut">
              <a:rPr lang="es-EC" smtClean="0"/>
              <a:t>9/9/2018</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B60B71-A0C3-4BEE-BA1E-DF8143EA061C}" type="slidenum">
              <a:rPr lang="es-EC" smtClean="0"/>
              <a:t>‹Nº›</a:t>
            </a:fld>
            <a:endParaRPr lang="es-EC"/>
          </a:p>
        </p:txBody>
      </p:sp>
    </p:spTree>
    <p:extLst>
      <p:ext uri="{BB962C8B-B14F-4D97-AF65-F5344CB8AC3E}">
        <p14:creationId xmlns:p14="http://schemas.microsoft.com/office/powerpoint/2010/main" val="12448974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1.xm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2.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0.png"/><Relationship Id="rId7" Type="http://schemas.openxmlformats.org/officeDocument/2006/relationships/diagramColors" Target="../diagrams/colors18.xml"/><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1.png"/><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7.png"/><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3257550" y="181928"/>
            <a:ext cx="5800726" cy="1351598"/>
          </a:xfrm>
          <a:prstGeom prst="rect">
            <a:avLst/>
          </a:prstGeom>
        </p:spPr>
      </p:pic>
      <p:sp>
        <p:nvSpPr>
          <p:cNvPr id="6" name="CuadroTexto 5"/>
          <p:cNvSpPr txBox="1"/>
          <p:nvPr/>
        </p:nvSpPr>
        <p:spPr>
          <a:xfrm>
            <a:off x="2589382" y="1854442"/>
            <a:ext cx="7375020" cy="3970318"/>
          </a:xfrm>
          <a:prstGeom prst="rect">
            <a:avLst/>
          </a:prstGeom>
          <a:noFill/>
        </p:spPr>
        <p:txBody>
          <a:bodyPr wrap="square" rtlCol="0">
            <a:spAutoFit/>
          </a:bodyPr>
          <a:lstStyle/>
          <a:p>
            <a:pPr algn="ctr"/>
            <a:r>
              <a:rPr lang="es-EC" b="1" dirty="0">
                <a:solidFill>
                  <a:schemeClr val="bg1"/>
                </a:solidFill>
              </a:rPr>
              <a:t>DEPARTAMENTO DE CIENCIAS ECONÓMICAS, ADMINISTRATIVAS Y DE COMERCIO</a:t>
            </a:r>
            <a:endParaRPr lang="es-EC" dirty="0">
              <a:solidFill>
                <a:schemeClr val="bg1"/>
              </a:solidFill>
            </a:endParaRPr>
          </a:p>
          <a:p>
            <a:pPr algn="ctr"/>
            <a:r>
              <a:rPr lang="es-EC" b="1" dirty="0">
                <a:solidFill>
                  <a:schemeClr val="bg1"/>
                </a:solidFill>
              </a:rPr>
              <a:t>CARRERA DE INGENIERÍA EN FINANZAS Y AUDITORÍA C.P.A.</a:t>
            </a:r>
            <a:endParaRPr lang="es-EC" dirty="0">
              <a:solidFill>
                <a:schemeClr val="bg1"/>
              </a:solidFill>
            </a:endParaRPr>
          </a:p>
          <a:p>
            <a:pPr algn="ctr"/>
            <a:r>
              <a:rPr lang="es-EC" b="1" dirty="0">
                <a:solidFill>
                  <a:schemeClr val="bg1"/>
                </a:solidFill>
              </a:rPr>
              <a:t> </a:t>
            </a:r>
            <a:endParaRPr lang="es-EC" dirty="0">
              <a:solidFill>
                <a:schemeClr val="bg1"/>
              </a:solidFill>
            </a:endParaRPr>
          </a:p>
          <a:p>
            <a:pPr algn="ctr"/>
            <a:r>
              <a:rPr lang="es-EC" b="1" dirty="0">
                <a:solidFill>
                  <a:schemeClr val="bg1"/>
                </a:solidFill>
              </a:rPr>
              <a:t>TRABAJO DE TITULACIÓN, PREVIO A LA OBTENCIÓN DEL TÍTULO DE INGENIERO EN FINANZAS Y AUDITORÍA</a:t>
            </a:r>
            <a:endParaRPr lang="es-EC" dirty="0">
              <a:solidFill>
                <a:schemeClr val="bg1"/>
              </a:solidFill>
            </a:endParaRPr>
          </a:p>
          <a:p>
            <a:pPr algn="ctr"/>
            <a:r>
              <a:rPr lang="es-EC" b="1" dirty="0">
                <a:solidFill>
                  <a:schemeClr val="bg1"/>
                </a:solidFill>
              </a:rPr>
              <a:t> </a:t>
            </a:r>
            <a:endParaRPr lang="es-EC" dirty="0">
              <a:solidFill>
                <a:schemeClr val="bg1"/>
              </a:solidFill>
            </a:endParaRPr>
          </a:p>
          <a:p>
            <a:pPr algn="ctr"/>
            <a:r>
              <a:rPr lang="es-EC" b="1" dirty="0">
                <a:solidFill>
                  <a:schemeClr val="bg1"/>
                </a:solidFill>
              </a:rPr>
              <a:t>MÉTODOS DE VALORACIÓN DE EMPRESAS CON APLICACIÓN DEL MÉTODO FLUJO DE CAJA DESCONTADO EN LA EMPRESA ENAP SIPETROL – ENAP SIPEC S.A.  DEL SECTOR PETROLERO</a:t>
            </a:r>
            <a:endParaRPr lang="es-EC" dirty="0">
              <a:solidFill>
                <a:schemeClr val="bg1"/>
              </a:solidFill>
            </a:endParaRPr>
          </a:p>
          <a:p>
            <a:pPr algn="ctr"/>
            <a:r>
              <a:rPr lang="es-EC" b="1" dirty="0">
                <a:solidFill>
                  <a:schemeClr val="bg1"/>
                </a:solidFill>
              </a:rPr>
              <a:t> </a:t>
            </a:r>
            <a:endParaRPr lang="es-EC" dirty="0">
              <a:solidFill>
                <a:schemeClr val="bg1"/>
              </a:solidFill>
            </a:endParaRPr>
          </a:p>
          <a:p>
            <a:pPr algn="ctr"/>
            <a:r>
              <a:rPr lang="es-EC" b="1" dirty="0">
                <a:solidFill>
                  <a:schemeClr val="bg1"/>
                </a:solidFill>
              </a:rPr>
              <a:t>AUTOR: BURBANO SANCHEZ, ROBERTO ANDRES</a:t>
            </a:r>
            <a:endParaRPr lang="es-EC" dirty="0">
              <a:solidFill>
                <a:schemeClr val="bg1"/>
              </a:solidFill>
            </a:endParaRPr>
          </a:p>
          <a:p>
            <a:pPr algn="ctr"/>
            <a:r>
              <a:rPr lang="es-EC" b="1" dirty="0">
                <a:solidFill>
                  <a:schemeClr val="bg1"/>
                </a:solidFill>
              </a:rPr>
              <a:t> </a:t>
            </a:r>
            <a:endParaRPr lang="es-EC" dirty="0">
              <a:solidFill>
                <a:schemeClr val="bg1"/>
              </a:solidFill>
            </a:endParaRPr>
          </a:p>
          <a:p>
            <a:pPr algn="ctr"/>
            <a:r>
              <a:rPr lang="es-EC" b="1" dirty="0">
                <a:solidFill>
                  <a:schemeClr val="bg1"/>
                </a:solidFill>
              </a:rPr>
              <a:t>DIRECTOR: ING. CUENCA CARAGUAY, VICTOR EMILIO MBA</a:t>
            </a:r>
            <a:endParaRPr lang="es-EC" dirty="0">
              <a:solidFill>
                <a:schemeClr val="bg1"/>
              </a:solidFill>
            </a:endParaRPr>
          </a:p>
        </p:txBody>
      </p:sp>
    </p:spTree>
    <p:extLst>
      <p:ext uri="{BB962C8B-B14F-4D97-AF65-F5344CB8AC3E}">
        <p14:creationId xmlns:p14="http://schemas.microsoft.com/office/powerpoint/2010/main" val="400837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8800" b="1" dirty="0" smtClean="0"/>
              <a:t>CAPITULO 2</a:t>
            </a:r>
            <a:endParaRPr lang="es-EC" sz="8800" b="1" dirty="0"/>
          </a:p>
        </p:txBody>
      </p:sp>
      <p:sp>
        <p:nvSpPr>
          <p:cNvPr id="5" name="Marcador de texto 4"/>
          <p:cNvSpPr>
            <a:spLocks noGrp="1"/>
          </p:cNvSpPr>
          <p:nvPr>
            <p:ph type="body" idx="1"/>
          </p:nvPr>
        </p:nvSpPr>
        <p:spPr/>
        <p:txBody>
          <a:bodyPr>
            <a:normAutofit fontScale="85000" lnSpcReduction="10000"/>
          </a:bodyPr>
          <a:lstStyle/>
          <a:p>
            <a:r>
              <a:rPr lang="es-ES" sz="4400" b="1" dirty="0"/>
              <a:t>ANÁLISIS HISTÓRICO DE LA EMPRESA</a:t>
            </a:r>
            <a:endParaRPr lang="es-EC" sz="4400" b="1" dirty="0"/>
          </a:p>
        </p:txBody>
      </p:sp>
    </p:spTree>
    <p:extLst>
      <p:ext uri="{BB962C8B-B14F-4D97-AF65-F5344CB8AC3E}">
        <p14:creationId xmlns:p14="http://schemas.microsoft.com/office/powerpoint/2010/main" val="234257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smtClean="0"/>
              <a:t>IDENTIFICACION DE LA EMPRESA</a:t>
            </a:r>
            <a:endParaRPr lang="es-EC" b="1" dirty="0"/>
          </a:p>
        </p:txBody>
      </p:sp>
      <p:graphicFrame>
        <p:nvGraphicFramePr>
          <p:cNvPr id="5" name="Diagrama 4"/>
          <p:cNvGraphicFramePr/>
          <p:nvPr>
            <p:extLst>
              <p:ext uri="{D42A27DB-BD31-4B8C-83A1-F6EECF244321}">
                <p14:modId xmlns:p14="http://schemas.microsoft.com/office/powerpoint/2010/main" val="3095541464"/>
              </p:ext>
            </p:extLst>
          </p:nvPr>
        </p:nvGraphicFramePr>
        <p:xfrm>
          <a:off x="2808077" y="1439333"/>
          <a:ext cx="65145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ENAP SIPETR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651" y="3582538"/>
            <a:ext cx="2371427" cy="77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7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22827570"/>
              </p:ext>
            </p:extLst>
          </p:nvPr>
        </p:nvGraphicFramePr>
        <p:xfrm>
          <a:off x="119792" y="1146220"/>
          <a:ext cx="71310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p:cNvSpPr>
            <a:spLocks noGrp="1"/>
          </p:cNvSpPr>
          <p:nvPr>
            <p:ph type="title"/>
          </p:nvPr>
        </p:nvSpPr>
        <p:spPr>
          <a:xfrm>
            <a:off x="646111" y="452718"/>
            <a:ext cx="9404723" cy="693502"/>
          </a:xfrm>
        </p:spPr>
        <p:txBody>
          <a:bodyPr/>
          <a:lstStyle/>
          <a:p>
            <a:r>
              <a:rPr lang="es-EC" sz="3200" b="1" dirty="0" smtClean="0"/>
              <a:t>Línea de Negocio: Exploración y Explotación</a:t>
            </a:r>
            <a:endParaRPr lang="es-EC" sz="3200" b="1" dirty="0"/>
          </a:p>
        </p:txBody>
      </p:sp>
      <p:graphicFrame>
        <p:nvGraphicFramePr>
          <p:cNvPr id="5" name="Diagrama 4"/>
          <p:cNvGraphicFramePr/>
          <p:nvPr>
            <p:extLst>
              <p:ext uri="{D42A27DB-BD31-4B8C-83A1-F6EECF244321}">
                <p14:modId xmlns:p14="http://schemas.microsoft.com/office/powerpoint/2010/main" val="2445091421"/>
              </p:ext>
            </p:extLst>
          </p:nvPr>
        </p:nvGraphicFramePr>
        <p:xfrm>
          <a:off x="6744237" y="1146219"/>
          <a:ext cx="5447763"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57838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ANALISIS DEL MACROAMBIENTE</a:t>
            </a:r>
            <a:endParaRPr lang="es-EC" dirty="0"/>
          </a:p>
        </p:txBody>
      </p:sp>
      <p:pic>
        <p:nvPicPr>
          <p:cNvPr id="4" name="Picture 4" descr="http://www.adivor.com.mx/wp-content/uploads/2010/08/828479statistic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912" y="1853248"/>
            <a:ext cx="5629275"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78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3" name="Diagrama 2"/>
          <p:cNvGraphicFramePr/>
          <p:nvPr>
            <p:extLst>
              <p:ext uri="{D42A27DB-BD31-4B8C-83A1-F6EECF244321}">
                <p14:modId xmlns:p14="http://schemas.microsoft.com/office/powerpoint/2010/main" val="2404040122"/>
              </p:ext>
            </p:extLst>
          </p:nvPr>
        </p:nvGraphicFramePr>
        <p:xfrm>
          <a:off x="270456" y="412124"/>
          <a:ext cx="11269014" cy="620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228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Económico</a:t>
            </a:r>
            <a:endParaRPr lang="es-EC" dirty="0"/>
          </a:p>
        </p:txBody>
      </p:sp>
      <p:graphicFrame>
        <p:nvGraphicFramePr>
          <p:cNvPr id="3" name="Diagrama 2"/>
          <p:cNvGraphicFramePr/>
          <p:nvPr>
            <p:extLst>
              <p:ext uri="{D42A27DB-BD31-4B8C-83A1-F6EECF244321}">
                <p14:modId xmlns:p14="http://schemas.microsoft.com/office/powerpoint/2010/main" val="2667315330"/>
              </p:ext>
            </p:extLst>
          </p:nvPr>
        </p:nvGraphicFramePr>
        <p:xfrm>
          <a:off x="151684" y="1152983"/>
          <a:ext cx="118256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461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Económico</a:t>
            </a:r>
            <a:endParaRPr lang="es-EC" dirty="0"/>
          </a:p>
        </p:txBody>
      </p:sp>
      <p:graphicFrame>
        <p:nvGraphicFramePr>
          <p:cNvPr id="3" name="Diagrama 2"/>
          <p:cNvGraphicFramePr/>
          <p:nvPr>
            <p:extLst>
              <p:ext uri="{D42A27DB-BD31-4B8C-83A1-F6EECF244321}">
                <p14:modId xmlns:p14="http://schemas.microsoft.com/office/powerpoint/2010/main" val="313689638"/>
              </p:ext>
            </p:extLst>
          </p:nvPr>
        </p:nvGraphicFramePr>
        <p:xfrm>
          <a:off x="1104722" y="1152983"/>
          <a:ext cx="90695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1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ANALISIS DEL MICROAMBIENTE</a:t>
            </a:r>
            <a:endParaRPr lang="es-EC" dirty="0"/>
          </a:p>
        </p:txBody>
      </p:sp>
      <p:pic>
        <p:nvPicPr>
          <p:cNvPr id="5" name="Picture 2" descr="https://fundamentodemercadotecnia04.files.wordpress.com/2009/04/social-media-marketing.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4" y="2132840"/>
            <a:ext cx="4191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03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03130988"/>
              </p:ext>
            </p:extLst>
          </p:nvPr>
        </p:nvGraphicFramePr>
        <p:xfrm>
          <a:off x="1184857" y="452718"/>
          <a:ext cx="9890974" cy="5937187"/>
        </p:xfrm>
        <a:graphic>
          <a:graphicData uri="http://schemas.openxmlformats.org/drawingml/2006/table">
            <a:tbl>
              <a:tblPr firstRow="1" firstCol="1" bandRow="1">
                <a:tableStyleId>{5C22544A-7EE6-4342-B048-85BDC9FD1C3A}</a:tableStyleId>
              </a:tblPr>
              <a:tblGrid>
                <a:gridCol w="4945487"/>
                <a:gridCol w="4945487"/>
              </a:tblGrid>
              <a:tr h="295569">
                <a:tc gridSpan="2">
                  <a:txBody>
                    <a:bodyPr/>
                    <a:lstStyle/>
                    <a:p>
                      <a:pPr indent="450215" algn="ctr">
                        <a:lnSpc>
                          <a:spcPct val="200000"/>
                        </a:lnSpc>
                        <a:spcAft>
                          <a:spcPts val="0"/>
                        </a:spcAft>
                      </a:pPr>
                      <a:r>
                        <a:rPr lang="es-EC" sz="1200" u="sng" dirty="0">
                          <a:effectLst/>
                        </a:rPr>
                        <a:t>FODA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c hMerge="1">
                  <a:txBody>
                    <a:bodyPr/>
                    <a:lstStyle/>
                    <a:p>
                      <a:endParaRPr lang="es-EC"/>
                    </a:p>
                  </a:txBody>
                  <a:tcPr/>
                </a:tc>
              </a:tr>
              <a:tr h="295569">
                <a:tc>
                  <a:txBody>
                    <a:bodyPr/>
                    <a:lstStyle/>
                    <a:p>
                      <a:pPr indent="450215" algn="ctr">
                        <a:lnSpc>
                          <a:spcPct val="200000"/>
                        </a:lnSpc>
                        <a:spcAft>
                          <a:spcPts val="0"/>
                        </a:spcAft>
                      </a:pPr>
                      <a:r>
                        <a:rPr lang="es-EC" sz="1200">
                          <a:effectLst/>
                        </a:rPr>
                        <a:t>FORTALEZAS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c>
                  <a:txBody>
                    <a:bodyPr/>
                    <a:lstStyle/>
                    <a:p>
                      <a:pPr indent="450215" algn="ctr">
                        <a:lnSpc>
                          <a:spcPct val="200000"/>
                        </a:lnSpc>
                        <a:spcAft>
                          <a:spcPts val="0"/>
                        </a:spcAft>
                      </a:pPr>
                      <a:r>
                        <a:rPr lang="es-EC" sz="1200">
                          <a:effectLst/>
                        </a:rPr>
                        <a:t>OPORTUNIDADES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r>
              <a:tr h="2676558">
                <a:tc>
                  <a:txBody>
                    <a:bodyPr/>
                    <a:lstStyle/>
                    <a:p>
                      <a:pPr marL="228600" lvl="0" indent="-228600" algn="l">
                        <a:lnSpc>
                          <a:spcPct val="200000"/>
                        </a:lnSpc>
                        <a:spcAft>
                          <a:spcPts val="0"/>
                        </a:spcAft>
                        <a:buAutoNum type="arabicPeriod"/>
                      </a:pPr>
                      <a:r>
                        <a:rPr lang="es-EC" sz="1200" dirty="0" smtClean="0">
                          <a:effectLst/>
                        </a:rPr>
                        <a:t>Experiencia </a:t>
                      </a:r>
                      <a:r>
                        <a:rPr lang="es-EC" sz="1200" dirty="0">
                          <a:effectLst/>
                        </a:rPr>
                        <a:t>en el sector petrolero nacional e internacional</a:t>
                      </a:r>
                      <a:r>
                        <a:rPr lang="es-EC" sz="1200" dirty="0" smtClean="0">
                          <a:effectLst/>
                        </a:rPr>
                        <a:t>.</a:t>
                      </a:r>
                    </a:p>
                    <a:p>
                      <a:pPr marL="228600" lvl="0" indent="-228600" algn="l">
                        <a:lnSpc>
                          <a:spcPct val="200000"/>
                        </a:lnSpc>
                        <a:spcAft>
                          <a:spcPts val="0"/>
                        </a:spcAft>
                        <a:buAutoNum type="arabicPeriod"/>
                      </a:pPr>
                      <a:r>
                        <a:rPr lang="es-EC" sz="1200" dirty="0" smtClean="0">
                          <a:effectLst/>
                        </a:rPr>
                        <a:t>Buenas relaciones con organismos de control por parte del Departamento Legal.</a:t>
                      </a:r>
                    </a:p>
                    <a:p>
                      <a:pPr marL="228600" lvl="0" indent="-228600" algn="l">
                        <a:lnSpc>
                          <a:spcPct val="200000"/>
                        </a:lnSpc>
                        <a:spcAft>
                          <a:spcPts val="0"/>
                        </a:spcAft>
                        <a:buAutoNum type="arabicPeriod"/>
                      </a:pPr>
                      <a:r>
                        <a:rPr lang="es-EC" sz="1200" dirty="0" smtClean="0">
                          <a:effectLst/>
                        </a:rPr>
                        <a:t>Excelente manejo del departamento de Medio Ambiente.</a:t>
                      </a:r>
                    </a:p>
                    <a:p>
                      <a:pPr marL="228600" lvl="0" indent="-228600" algn="l">
                        <a:lnSpc>
                          <a:spcPct val="200000"/>
                        </a:lnSpc>
                        <a:spcAft>
                          <a:spcPts val="0"/>
                        </a:spcAft>
                        <a:buAutoNum type="arabicPeriod"/>
                      </a:pPr>
                      <a:r>
                        <a:rPr lang="es-EC" sz="1200" dirty="0" smtClean="0">
                          <a:effectLst/>
                        </a:rPr>
                        <a:t>Buena comunicación con la comunidad en donde se lleva a cabo la extracción de crudo.</a:t>
                      </a:r>
                    </a:p>
                    <a:p>
                      <a:pPr marL="228600" lvl="0" indent="-228600" algn="l">
                        <a:lnSpc>
                          <a:spcPct val="200000"/>
                        </a:lnSpc>
                        <a:spcAft>
                          <a:spcPts val="0"/>
                        </a:spcAft>
                        <a:buAutoNum type="arabicPeriod"/>
                      </a:pPr>
                      <a:r>
                        <a:rPr lang="es-EC" sz="1200" dirty="0" smtClean="0">
                          <a:effectLst/>
                        </a:rPr>
                        <a:t>Buen </a:t>
                      </a:r>
                      <a:r>
                        <a:rPr lang="es-EC" sz="1200" dirty="0">
                          <a:effectLst/>
                        </a:rPr>
                        <a:t>manejo de la Planificación Financiera por parte de la Dirección Financiera y Contable.</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c>
                  <a:txBody>
                    <a:bodyPr/>
                    <a:lstStyle/>
                    <a:p>
                      <a:pPr marL="228600" indent="-228600" algn="l">
                        <a:lnSpc>
                          <a:spcPct val="200000"/>
                        </a:lnSpc>
                        <a:spcAft>
                          <a:spcPts val="0"/>
                        </a:spcAft>
                        <a:buAutoNum type="arabicPeriod"/>
                      </a:pPr>
                      <a:r>
                        <a:rPr lang="es-EC" sz="1200" dirty="0" smtClean="0">
                          <a:effectLst/>
                        </a:rPr>
                        <a:t>No </a:t>
                      </a:r>
                      <a:r>
                        <a:rPr lang="es-EC" sz="1200" dirty="0">
                          <a:effectLst/>
                        </a:rPr>
                        <a:t>existen productos </a:t>
                      </a:r>
                      <a:r>
                        <a:rPr lang="es-EC" sz="1200" dirty="0" smtClean="0">
                          <a:effectLst/>
                        </a:rPr>
                        <a:t>sustitutos.</a:t>
                      </a:r>
                    </a:p>
                    <a:p>
                      <a:pPr marL="228600" indent="-228600" algn="l">
                        <a:lnSpc>
                          <a:spcPct val="200000"/>
                        </a:lnSpc>
                        <a:spcAft>
                          <a:spcPts val="0"/>
                        </a:spcAft>
                        <a:buAutoNum type="arabicPeriod"/>
                      </a:pPr>
                      <a:r>
                        <a:rPr lang="es-EC" sz="1200" dirty="0" smtClean="0">
                          <a:effectLst/>
                        </a:rPr>
                        <a:t>Crecimiento del sector petrolero impulsado por el Gobierno actual.</a:t>
                      </a:r>
                    </a:p>
                    <a:p>
                      <a:pPr marL="228600" indent="-228600" algn="l">
                        <a:lnSpc>
                          <a:spcPct val="200000"/>
                        </a:lnSpc>
                        <a:spcAft>
                          <a:spcPts val="0"/>
                        </a:spcAft>
                        <a:buAutoNum type="arabicPeriod"/>
                      </a:pPr>
                      <a:r>
                        <a:rPr lang="es-EC" sz="1200" dirty="0" smtClean="0">
                          <a:effectLst/>
                        </a:rPr>
                        <a:t>Preferencia estatal por los años de negociaciones en contratos de extracción</a:t>
                      </a:r>
                    </a:p>
                    <a:p>
                      <a:pPr marL="228600" indent="-228600" algn="l">
                        <a:lnSpc>
                          <a:spcPct val="200000"/>
                        </a:lnSpc>
                        <a:spcAft>
                          <a:spcPts val="0"/>
                        </a:spcAft>
                        <a:buAutoNum type="arabicPeriod"/>
                      </a:pPr>
                      <a:r>
                        <a:rPr lang="es-EC" sz="1200" dirty="0" smtClean="0">
                          <a:effectLst/>
                        </a:rPr>
                        <a:t>Alta exigencia ambiental y social por parte del estado para el otorgamiento de contratos.</a:t>
                      </a:r>
                    </a:p>
                    <a:p>
                      <a:pPr marL="228600" indent="-228600" algn="l">
                        <a:lnSpc>
                          <a:spcPct val="200000"/>
                        </a:lnSpc>
                        <a:spcAft>
                          <a:spcPts val="0"/>
                        </a:spcAft>
                        <a:buAutoNum type="arabicPeriod"/>
                      </a:pPr>
                      <a:r>
                        <a:rPr lang="es-EC" sz="1200" dirty="0" smtClean="0">
                          <a:effectLst/>
                        </a:rPr>
                        <a:t>Acceso limitado para nuevas empresas en el sector.</a:t>
                      </a:r>
                      <a:endParaRPr lang="es-EC" sz="1800" dirty="0" smtClean="0">
                        <a:effectLst/>
                      </a:endParaRPr>
                    </a:p>
                    <a:p>
                      <a:pPr marL="228600" indent="-228600" algn="l">
                        <a:lnSpc>
                          <a:spcPct val="200000"/>
                        </a:lnSpc>
                        <a:spcAft>
                          <a:spcPts val="0"/>
                        </a:spcAft>
                        <a:buAutoNum type="arabicPeriod"/>
                      </a:pPr>
                      <a:r>
                        <a:rPr lang="es-EC" sz="1200" dirty="0" smtClean="0">
                          <a:effectLst/>
                        </a:rPr>
                        <a:t>Recuperación </a:t>
                      </a:r>
                      <a:r>
                        <a:rPr lang="es-EC" sz="1200" dirty="0">
                          <a:effectLst/>
                        </a:rPr>
                        <a:t>sostenida del valor del petróleo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r>
              <a:tr h="295569">
                <a:tc>
                  <a:txBody>
                    <a:bodyPr/>
                    <a:lstStyle/>
                    <a:p>
                      <a:pPr indent="450215" algn="ctr">
                        <a:lnSpc>
                          <a:spcPct val="200000"/>
                        </a:lnSpc>
                        <a:spcAft>
                          <a:spcPts val="0"/>
                        </a:spcAft>
                      </a:pPr>
                      <a:r>
                        <a:rPr lang="es-EC" sz="1200">
                          <a:effectLst/>
                        </a:rPr>
                        <a:t>DEBILIDADES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c>
                  <a:txBody>
                    <a:bodyPr/>
                    <a:lstStyle/>
                    <a:p>
                      <a:pPr indent="450215" algn="ctr">
                        <a:lnSpc>
                          <a:spcPct val="200000"/>
                        </a:lnSpc>
                        <a:spcAft>
                          <a:spcPts val="0"/>
                        </a:spcAft>
                      </a:pPr>
                      <a:r>
                        <a:rPr lang="es-EC" sz="1200">
                          <a:effectLst/>
                        </a:rPr>
                        <a:t>AMENAZAS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r>
              <a:tr h="1671809">
                <a:tc>
                  <a:txBody>
                    <a:bodyPr/>
                    <a:lstStyle/>
                    <a:p>
                      <a:pPr marL="228600" indent="-228600" algn="l">
                        <a:lnSpc>
                          <a:spcPct val="200000"/>
                        </a:lnSpc>
                        <a:spcAft>
                          <a:spcPts val="0"/>
                        </a:spcAft>
                        <a:buAutoNum type="arabicPeriod"/>
                      </a:pPr>
                      <a:r>
                        <a:rPr lang="es-EC" sz="1200" dirty="0" smtClean="0">
                          <a:effectLst/>
                        </a:rPr>
                        <a:t>Maquinaria </a:t>
                      </a:r>
                      <a:r>
                        <a:rPr lang="es-EC" sz="1200" dirty="0">
                          <a:effectLst/>
                        </a:rPr>
                        <a:t>utilizada no </a:t>
                      </a:r>
                      <a:r>
                        <a:rPr lang="es-EC" sz="1200" dirty="0" smtClean="0">
                          <a:effectLst/>
                        </a:rPr>
                        <a:t>renovada.</a:t>
                      </a:r>
                    </a:p>
                    <a:p>
                      <a:pPr marL="228600" indent="-228600" algn="l">
                        <a:lnSpc>
                          <a:spcPct val="200000"/>
                        </a:lnSpc>
                        <a:spcAft>
                          <a:spcPts val="0"/>
                        </a:spcAft>
                        <a:buAutoNum type="arabicPeriod"/>
                      </a:pPr>
                      <a:r>
                        <a:rPr lang="es-EC" sz="1200" dirty="0" smtClean="0">
                          <a:effectLst/>
                        </a:rPr>
                        <a:t>Portafolio </a:t>
                      </a:r>
                      <a:r>
                        <a:rPr lang="es-EC" sz="1200" dirty="0">
                          <a:effectLst/>
                        </a:rPr>
                        <a:t>de Clientes </a:t>
                      </a:r>
                      <a:r>
                        <a:rPr lang="es-EC" sz="1200" dirty="0" smtClean="0">
                          <a:effectLst/>
                        </a:rPr>
                        <a:t>limitado.</a:t>
                      </a:r>
                    </a:p>
                    <a:p>
                      <a:pPr marL="228600" indent="-228600" algn="l">
                        <a:lnSpc>
                          <a:spcPct val="200000"/>
                        </a:lnSpc>
                        <a:spcAft>
                          <a:spcPts val="0"/>
                        </a:spcAft>
                        <a:buAutoNum type="arabicPeriod"/>
                      </a:pPr>
                      <a:r>
                        <a:rPr lang="es-EC" sz="1200" dirty="0" smtClean="0">
                          <a:effectLst/>
                        </a:rPr>
                        <a:t>Innovación </a:t>
                      </a:r>
                      <a:r>
                        <a:rPr lang="es-EC" sz="1200" dirty="0">
                          <a:effectLst/>
                        </a:rPr>
                        <a:t>en procesos.</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c>
                  <a:txBody>
                    <a:bodyPr/>
                    <a:lstStyle/>
                    <a:p>
                      <a:pPr marL="228600" indent="-228600" algn="l">
                        <a:lnSpc>
                          <a:spcPct val="200000"/>
                        </a:lnSpc>
                        <a:spcAft>
                          <a:spcPts val="0"/>
                        </a:spcAft>
                        <a:buAutoNum type="arabicPeriod"/>
                      </a:pPr>
                      <a:r>
                        <a:rPr lang="es-EC" sz="1200" dirty="0" smtClean="0">
                          <a:effectLst/>
                        </a:rPr>
                        <a:t>Recesión </a:t>
                      </a:r>
                      <a:r>
                        <a:rPr lang="es-EC" sz="1200" dirty="0">
                          <a:effectLst/>
                        </a:rPr>
                        <a:t>de la economía ecuatoriana reflejada en los índices económicos tales como PIB e </a:t>
                      </a:r>
                      <a:r>
                        <a:rPr lang="es-EC" sz="1200" dirty="0" smtClean="0">
                          <a:effectLst/>
                        </a:rPr>
                        <a:t>Inflación.</a:t>
                      </a:r>
                    </a:p>
                    <a:p>
                      <a:pPr marL="228600" indent="-228600" algn="l">
                        <a:lnSpc>
                          <a:spcPct val="200000"/>
                        </a:lnSpc>
                        <a:spcAft>
                          <a:spcPts val="0"/>
                        </a:spcAft>
                        <a:buAutoNum type="arabicPeriod"/>
                      </a:pPr>
                      <a:r>
                        <a:rPr lang="es-EC" sz="1200" dirty="0" smtClean="0">
                          <a:effectLst/>
                        </a:rPr>
                        <a:t>El </a:t>
                      </a:r>
                      <a:r>
                        <a:rPr lang="es-EC" sz="1200" dirty="0">
                          <a:effectLst/>
                        </a:rPr>
                        <a:t>mercado ecuatoriano es considerado uno de los más riesgosos para </a:t>
                      </a:r>
                      <a:r>
                        <a:rPr lang="es-EC" sz="1200" dirty="0" smtClean="0">
                          <a:effectLst/>
                        </a:rPr>
                        <a:t>operar.</a:t>
                      </a:r>
                    </a:p>
                    <a:p>
                      <a:pPr marL="228600" indent="-228600" algn="l">
                        <a:lnSpc>
                          <a:spcPct val="200000"/>
                        </a:lnSpc>
                        <a:spcAft>
                          <a:spcPts val="0"/>
                        </a:spcAft>
                        <a:buAutoNum type="arabicPeriod"/>
                      </a:pPr>
                      <a:r>
                        <a:rPr lang="es-EC" sz="1200" dirty="0" smtClean="0">
                          <a:effectLst/>
                        </a:rPr>
                        <a:t>Aranceles </a:t>
                      </a:r>
                      <a:r>
                        <a:rPr lang="es-EC" sz="1200" dirty="0">
                          <a:effectLst/>
                        </a:rPr>
                        <a:t>elevados para importación de maquinaria.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298" marR="60298" marT="0" marB="0" anchor="ctr"/>
                </a:tc>
              </a:tr>
            </a:tbl>
          </a:graphicData>
        </a:graphic>
      </p:graphicFrame>
    </p:spTree>
    <p:extLst>
      <p:ext uri="{BB962C8B-B14F-4D97-AF65-F5344CB8AC3E}">
        <p14:creationId xmlns:p14="http://schemas.microsoft.com/office/powerpoint/2010/main" val="4114855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8800" b="1" dirty="0" smtClean="0"/>
              <a:t>CAPITULO </a:t>
            </a:r>
            <a:r>
              <a:rPr lang="es-EC" sz="8800" b="1" dirty="0" smtClean="0"/>
              <a:t>3</a:t>
            </a:r>
            <a:endParaRPr lang="es-EC" sz="8800" b="1" dirty="0"/>
          </a:p>
        </p:txBody>
      </p:sp>
      <p:sp>
        <p:nvSpPr>
          <p:cNvPr id="5" name="Marcador de texto 4"/>
          <p:cNvSpPr>
            <a:spLocks noGrp="1"/>
          </p:cNvSpPr>
          <p:nvPr>
            <p:ph type="body" idx="1"/>
          </p:nvPr>
        </p:nvSpPr>
        <p:spPr/>
        <p:txBody>
          <a:bodyPr>
            <a:normAutofit fontScale="70000" lnSpcReduction="20000"/>
          </a:bodyPr>
          <a:lstStyle/>
          <a:p>
            <a:r>
              <a:rPr lang="es-ES" sz="4400" b="1" dirty="0" smtClean="0"/>
              <a:t>DIAGNÓSTICO FINANCIERO DE </a:t>
            </a:r>
            <a:r>
              <a:rPr lang="es-ES" sz="4400" b="1" dirty="0"/>
              <a:t>LA EMPRESA</a:t>
            </a:r>
            <a:endParaRPr lang="es-EC" sz="4400" b="1" dirty="0"/>
          </a:p>
        </p:txBody>
      </p:sp>
    </p:spTree>
    <p:extLst>
      <p:ext uri="{BB962C8B-B14F-4D97-AF65-F5344CB8AC3E}">
        <p14:creationId xmlns:p14="http://schemas.microsoft.com/office/powerpoint/2010/main" val="143977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8800" b="1" dirty="0" smtClean="0"/>
              <a:t>CAPITULO 1</a:t>
            </a:r>
            <a:endParaRPr lang="es-EC" sz="8800" b="1" dirty="0"/>
          </a:p>
        </p:txBody>
      </p:sp>
      <p:sp>
        <p:nvSpPr>
          <p:cNvPr id="5" name="Marcador de texto 4"/>
          <p:cNvSpPr>
            <a:spLocks noGrp="1"/>
          </p:cNvSpPr>
          <p:nvPr>
            <p:ph type="body" idx="1"/>
          </p:nvPr>
        </p:nvSpPr>
        <p:spPr/>
        <p:txBody>
          <a:bodyPr>
            <a:normAutofit/>
          </a:bodyPr>
          <a:lstStyle/>
          <a:p>
            <a:r>
              <a:rPr lang="es-EC" sz="4400" b="1" dirty="0" smtClean="0"/>
              <a:t>GENERALIDADES</a:t>
            </a:r>
            <a:endParaRPr lang="es-EC" sz="4400" b="1" dirty="0"/>
          </a:p>
        </p:txBody>
      </p:sp>
    </p:spTree>
    <p:extLst>
      <p:ext uri="{BB962C8B-B14F-4D97-AF65-F5344CB8AC3E}">
        <p14:creationId xmlns:p14="http://schemas.microsoft.com/office/powerpoint/2010/main" val="3714453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28" y="0"/>
            <a:ext cx="9404723" cy="1400530"/>
          </a:xfrm>
        </p:spPr>
        <p:txBody>
          <a:bodyPr/>
          <a:lstStyle/>
          <a:p>
            <a:r>
              <a:rPr lang="es-EC" dirty="0" smtClean="0"/>
              <a:t>Análisis Vertical</a:t>
            </a:r>
            <a:endParaRPr lang="es-EC" dirty="0"/>
          </a:p>
        </p:txBody>
      </p:sp>
      <p:sp>
        <p:nvSpPr>
          <p:cNvPr id="3" name="Rectángulo 2"/>
          <p:cNvSpPr/>
          <p:nvPr/>
        </p:nvSpPr>
        <p:spPr>
          <a:xfrm>
            <a:off x="294732" y="700265"/>
            <a:ext cx="3142206" cy="523220"/>
          </a:xfrm>
          <a:prstGeom prst="rect">
            <a:avLst/>
          </a:prstGeom>
          <a:noFill/>
        </p:spPr>
        <p:txBody>
          <a:bodyPr wrap="none" lIns="91440" tIns="45720" rIns="91440" bIns="45720">
            <a:spAutoFit/>
          </a:bodyPr>
          <a:lstStyle/>
          <a:p>
            <a:pPr algn="ctr"/>
            <a:r>
              <a:rPr lang="es-E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Balance General</a:t>
            </a:r>
            <a:endParaRPr lang="es-E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4"/>
          <p:cNvPicPr>
            <a:picLocks noChangeAspect="1"/>
          </p:cNvPicPr>
          <p:nvPr/>
        </p:nvPicPr>
        <p:blipFill>
          <a:blip r:embed="rId2"/>
          <a:stretch>
            <a:fillRect/>
          </a:stretch>
        </p:blipFill>
        <p:spPr>
          <a:xfrm>
            <a:off x="502505" y="1486968"/>
            <a:ext cx="5431569" cy="4417775"/>
          </a:xfrm>
          <a:prstGeom prst="rect">
            <a:avLst/>
          </a:prstGeom>
        </p:spPr>
      </p:pic>
      <p:sp>
        <p:nvSpPr>
          <p:cNvPr id="6" name="CuadroTexto 5"/>
          <p:cNvSpPr txBox="1"/>
          <p:nvPr/>
        </p:nvSpPr>
        <p:spPr>
          <a:xfrm>
            <a:off x="6460621" y="1223485"/>
            <a:ext cx="5084747" cy="5478423"/>
          </a:xfrm>
          <a:prstGeom prst="rect">
            <a:avLst/>
          </a:prstGeom>
          <a:noFill/>
        </p:spPr>
        <p:txBody>
          <a:bodyPr wrap="square" rtlCol="0">
            <a:spAutoFit/>
          </a:bodyPr>
          <a:lstStyle/>
          <a:p>
            <a:pPr algn="just"/>
            <a:r>
              <a:rPr lang="es-EC" sz="1400" dirty="0"/>
              <a:t>El Activo mantiene una estructura casi uniforme durante cada año, ya que el activo corriente representa el 18% y no corriente representan el 82% respectivamente en cuanto a la totalidad del activo, esta estructura es lógica ya que en el activo no corriente se encuentra la cuenta de Propiedad Planta y Equipo, cuenta que es una de las más importantes dentro del giro del negocio de ENAP SIPETROL - SIPEC.</a:t>
            </a:r>
          </a:p>
          <a:p>
            <a:pPr algn="just"/>
            <a:r>
              <a:rPr lang="es-EC" sz="1400" dirty="0"/>
              <a:t> </a:t>
            </a:r>
          </a:p>
          <a:p>
            <a:pPr algn="just"/>
            <a:r>
              <a:rPr lang="es-EC" sz="1400" dirty="0"/>
              <a:t>En el activo corriente una de las cuentas más relevantes y con mayor porcentaje de participación es Cuentas por cobrar </a:t>
            </a:r>
            <a:r>
              <a:rPr lang="es-EC" sz="1400" dirty="0" smtClean="0"/>
              <a:t>comerciales </a:t>
            </a:r>
            <a:r>
              <a:rPr lang="es-EC" sz="1400" dirty="0"/>
              <a:t>las mismas que reflejan el nivel de ventas a crédito que se han realizado, lo cual impacta de manera directa a la liquidez de la empresa.</a:t>
            </a:r>
          </a:p>
          <a:p>
            <a:pPr algn="just"/>
            <a:endParaRPr lang="es-EC" sz="1400" dirty="0" smtClean="0"/>
          </a:p>
          <a:p>
            <a:pPr algn="just"/>
            <a:r>
              <a:rPr lang="es-EC" sz="1400" dirty="0" smtClean="0"/>
              <a:t>El </a:t>
            </a:r>
            <a:r>
              <a:rPr lang="es-EC" sz="1400" dirty="0"/>
              <a:t>activo no corriente la cuenta más representativa es la de Propiedad Planta y equipo, en los tres años analizados esta cuenta conforma más del 80% de los no corrientes, lo que refleja el giro del negocio, ya que por la actividad que es la explotación y prestación de servicios petroleros el mayor recurso es la maquinaria que maneja para la explotación al igual que el equipo tecnológico de transporte y de manipulación técnica para el cumplimiento de las actividades requeridas en cada uno de sus proyectos.</a:t>
            </a:r>
          </a:p>
        </p:txBody>
      </p:sp>
    </p:spTree>
    <p:extLst>
      <p:ext uri="{BB962C8B-B14F-4D97-AF65-F5344CB8AC3E}">
        <p14:creationId xmlns:p14="http://schemas.microsoft.com/office/powerpoint/2010/main" val="2423509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21198" y="452927"/>
            <a:ext cx="5895480" cy="6024696"/>
          </a:xfrm>
          <a:prstGeom prst="rect">
            <a:avLst/>
          </a:prstGeom>
        </p:spPr>
      </p:pic>
      <p:sp>
        <p:nvSpPr>
          <p:cNvPr id="4" name="CuadroTexto 3"/>
          <p:cNvSpPr txBox="1"/>
          <p:nvPr/>
        </p:nvSpPr>
        <p:spPr>
          <a:xfrm>
            <a:off x="7075917" y="1196406"/>
            <a:ext cx="4614729" cy="5016758"/>
          </a:xfrm>
          <a:prstGeom prst="rect">
            <a:avLst/>
          </a:prstGeom>
          <a:noFill/>
        </p:spPr>
        <p:txBody>
          <a:bodyPr wrap="square" rtlCol="0">
            <a:spAutoFit/>
          </a:bodyPr>
          <a:lstStyle/>
          <a:p>
            <a:pPr algn="just"/>
            <a:r>
              <a:rPr lang="es-EC" sz="2000" dirty="0" smtClean="0"/>
              <a:t>En el </a:t>
            </a:r>
            <a:r>
              <a:rPr lang="es-EC" sz="2000" dirty="0"/>
              <a:t>grupo de Pasivos la estructura entre corrientes y no corrientes en los tres años han tenido una participación de 90% y 10% respectivamente. </a:t>
            </a:r>
            <a:endParaRPr lang="es-EC" sz="2000" dirty="0" smtClean="0"/>
          </a:p>
          <a:p>
            <a:pPr algn="just"/>
            <a:endParaRPr lang="es-EC" sz="2000" dirty="0"/>
          </a:p>
          <a:p>
            <a:pPr algn="just"/>
            <a:r>
              <a:rPr lang="es-EC" sz="2000" dirty="0" smtClean="0"/>
              <a:t>La </a:t>
            </a:r>
            <a:r>
              <a:rPr lang="es-EC" sz="2000" dirty="0"/>
              <a:t>composición del Patrimonio durante los tres años ha conservado los mismos porcentajes, el rubro más representativo es el de resultados acumulados con un 23% de participación en promedio durante los cinco años, las misma que representa el 99.99% del total del patrimonio.</a:t>
            </a:r>
          </a:p>
        </p:txBody>
      </p:sp>
    </p:spTree>
    <p:extLst>
      <p:ext uri="{BB962C8B-B14F-4D97-AF65-F5344CB8AC3E}">
        <p14:creationId xmlns:p14="http://schemas.microsoft.com/office/powerpoint/2010/main" val="305789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5117" y="418253"/>
            <a:ext cx="3876382" cy="523220"/>
          </a:xfrm>
          <a:prstGeom prst="rect">
            <a:avLst/>
          </a:prstGeom>
          <a:noFill/>
        </p:spPr>
        <p:txBody>
          <a:bodyPr wrap="none" lIns="91440" tIns="45720" rIns="91440" bIns="45720">
            <a:spAutoFit/>
          </a:bodyPr>
          <a:lstStyle/>
          <a:p>
            <a:pPr algn="ctr"/>
            <a:r>
              <a:rPr lang="es-E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Estado de Resultados</a:t>
            </a:r>
            <a:endParaRPr lang="es-E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4"/>
          <p:cNvPicPr>
            <a:picLocks noChangeAspect="1"/>
          </p:cNvPicPr>
          <p:nvPr/>
        </p:nvPicPr>
        <p:blipFill>
          <a:blip r:embed="rId2"/>
          <a:stretch>
            <a:fillRect/>
          </a:stretch>
        </p:blipFill>
        <p:spPr>
          <a:xfrm>
            <a:off x="6285719" y="1358781"/>
            <a:ext cx="5520946" cy="5201495"/>
          </a:xfrm>
          <a:prstGeom prst="rect">
            <a:avLst/>
          </a:prstGeom>
        </p:spPr>
      </p:pic>
      <p:sp>
        <p:nvSpPr>
          <p:cNvPr id="6" name="CuadroTexto 5"/>
          <p:cNvSpPr txBox="1"/>
          <p:nvPr/>
        </p:nvSpPr>
        <p:spPr>
          <a:xfrm>
            <a:off x="333284" y="1068221"/>
            <a:ext cx="5563312" cy="5632311"/>
          </a:xfrm>
          <a:prstGeom prst="rect">
            <a:avLst/>
          </a:prstGeom>
          <a:noFill/>
        </p:spPr>
        <p:txBody>
          <a:bodyPr wrap="square" rtlCol="0">
            <a:spAutoFit/>
          </a:bodyPr>
          <a:lstStyle/>
          <a:p>
            <a:pPr algn="just"/>
            <a:r>
              <a:rPr lang="es-ES" sz="1500" dirty="0"/>
              <a:t>La cuenta con mayor participación dentro del estado de resultados es el Costo de Ventas, ya que lógicamente responde al giro del negocio que posee la empresa, se puede apreciar en la tabla presentada que durante los cinco años el porcentaje de participación oscila entre el 50 y 55%, lo que muestra que del valor total percibido de ventas el 50% es destinado a cubrir desembolsos dentro de la producción de los productos o servicios</a:t>
            </a:r>
            <a:r>
              <a:rPr lang="es-ES" sz="1500" dirty="0" smtClean="0"/>
              <a:t>.</a:t>
            </a:r>
          </a:p>
          <a:p>
            <a:pPr algn="just"/>
            <a:endParaRPr lang="es-ES" sz="1500" dirty="0"/>
          </a:p>
          <a:p>
            <a:pPr algn="just"/>
            <a:r>
              <a:rPr lang="es-EC" sz="1500" dirty="0"/>
              <a:t>Los gastos administrativos de igual </a:t>
            </a:r>
            <a:r>
              <a:rPr lang="es-EC" sz="1500" dirty="0" smtClean="0"/>
              <a:t>manera poseen </a:t>
            </a:r>
            <a:r>
              <a:rPr lang="es-EC" sz="1500" dirty="0"/>
              <a:t>un porcentaje, no representativo, pero si importante al momento de la determinación del resultado final, durante los cinco años se mantiene una tendencia en cuanto al porcentaje de participación de esta </a:t>
            </a:r>
            <a:r>
              <a:rPr lang="es-EC" sz="1500" dirty="0" smtClean="0"/>
              <a:t>cuenta </a:t>
            </a:r>
            <a:r>
              <a:rPr lang="es-EC" sz="1500" dirty="0"/>
              <a:t>el mismo que varía entre el 7% y 12%, registrando incrementos considerables en los tres últimos años. La cuenta de Resultado Neto del periodo durante los cinco años analizados se nota que tiende al crecimiento a excepción del tercer año que disminuye, lo cual se le podría relacionar al incremento de los gastos de administración del mismo año. Pero si comparamos el porcentaje del primer año con el del último año se puede considerar que el rubro se incrementó alrededor del 120%</a:t>
            </a:r>
          </a:p>
        </p:txBody>
      </p:sp>
    </p:spTree>
    <p:extLst>
      <p:ext uri="{BB962C8B-B14F-4D97-AF65-F5344CB8AC3E}">
        <p14:creationId xmlns:p14="http://schemas.microsoft.com/office/powerpoint/2010/main" val="1268719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8828" y="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Análisis Horizontal</a:t>
            </a:r>
            <a:endParaRPr lang="es-EC" dirty="0"/>
          </a:p>
        </p:txBody>
      </p:sp>
      <p:sp>
        <p:nvSpPr>
          <p:cNvPr id="4" name="Rectángulo 3"/>
          <p:cNvSpPr/>
          <p:nvPr/>
        </p:nvSpPr>
        <p:spPr>
          <a:xfrm>
            <a:off x="294732" y="700265"/>
            <a:ext cx="3142206" cy="523220"/>
          </a:xfrm>
          <a:prstGeom prst="rect">
            <a:avLst/>
          </a:prstGeom>
          <a:noFill/>
        </p:spPr>
        <p:txBody>
          <a:bodyPr wrap="none" lIns="91440" tIns="45720" rIns="91440" bIns="45720">
            <a:spAutoFit/>
          </a:bodyPr>
          <a:lstStyle/>
          <a:p>
            <a:pPr algn="ctr"/>
            <a:r>
              <a:rPr lang="es-E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Balance General</a:t>
            </a:r>
            <a:endParaRPr lang="es-E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n 1"/>
          <p:cNvPicPr>
            <a:picLocks noChangeAspect="1"/>
          </p:cNvPicPr>
          <p:nvPr/>
        </p:nvPicPr>
        <p:blipFill>
          <a:blip r:embed="rId2"/>
          <a:stretch>
            <a:fillRect/>
          </a:stretch>
        </p:blipFill>
        <p:spPr>
          <a:xfrm>
            <a:off x="294732" y="1223485"/>
            <a:ext cx="5311487" cy="5363560"/>
          </a:xfrm>
          <a:prstGeom prst="rect">
            <a:avLst/>
          </a:prstGeom>
        </p:spPr>
      </p:pic>
      <p:sp>
        <p:nvSpPr>
          <p:cNvPr id="5" name="CuadroTexto 4"/>
          <p:cNvSpPr txBox="1"/>
          <p:nvPr/>
        </p:nvSpPr>
        <p:spPr>
          <a:xfrm>
            <a:off x="6266157" y="2562626"/>
            <a:ext cx="5424054" cy="2862322"/>
          </a:xfrm>
          <a:prstGeom prst="rect">
            <a:avLst/>
          </a:prstGeom>
          <a:noFill/>
        </p:spPr>
        <p:txBody>
          <a:bodyPr wrap="square" rtlCol="0">
            <a:spAutoFit/>
          </a:bodyPr>
          <a:lstStyle/>
          <a:p>
            <a:pPr algn="just"/>
            <a:r>
              <a:rPr lang="es-EC" dirty="0"/>
              <a:t>Este grupo de cuentas durante el periodo 2013 - 2017, se ha mantenido con una tendencia al crecimiento, en promedio ha crecido el 12.92%, siendo las cuentas con mayor fluctuación las de Efectivo (1151.63%), Inventario (1547.79%) e impuestos por recuperar (534.43%) en el activo corriente, mientras que en no corriente ha sido la cuenta Propiedad Planta y equipo (10.18%).     </a:t>
            </a:r>
            <a:endParaRPr lang="es-EC" dirty="0" smtClean="0"/>
          </a:p>
          <a:p>
            <a:pPr algn="just"/>
            <a:endParaRPr lang="es-EC" dirty="0"/>
          </a:p>
        </p:txBody>
      </p:sp>
    </p:spTree>
    <p:extLst>
      <p:ext uri="{BB962C8B-B14F-4D97-AF65-F5344CB8AC3E}">
        <p14:creationId xmlns:p14="http://schemas.microsoft.com/office/powerpoint/2010/main" val="2171970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02221" y="1750149"/>
            <a:ext cx="4904509" cy="4247317"/>
          </a:xfrm>
          <a:prstGeom prst="rect">
            <a:avLst/>
          </a:prstGeom>
          <a:noFill/>
        </p:spPr>
        <p:txBody>
          <a:bodyPr wrap="square" rtlCol="0">
            <a:spAutoFit/>
          </a:bodyPr>
          <a:lstStyle/>
          <a:p>
            <a:pPr algn="just"/>
            <a:r>
              <a:rPr lang="es-EC" dirty="0" smtClean="0"/>
              <a:t>El crecimiento del pasivo </a:t>
            </a:r>
            <a:r>
              <a:rPr lang="es-EC" dirty="0"/>
              <a:t>evidenciado en el periodo 2013 -2017 ha sido del 15.27% lo cual refleja un crecimiento mayor al activo total, evidenciando que el apalancamiento de la empresa se basa en la adquisición de deuda. Las cuentas con mayor variación, en el transcurso de los cinco años objeto de estudio, han sido las obligaciones contraídas con terceros, la preferencia evidente que ha tenido la empresa para el financiamiento de sus actividades por la deuda a corto plazo está relacionada al nivel de liquidez que maneja la empresa en dichos periodos</a:t>
            </a:r>
            <a:r>
              <a:rPr lang="es-EC" dirty="0" smtClean="0"/>
              <a:t>.</a:t>
            </a:r>
          </a:p>
          <a:p>
            <a:pPr algn="just"/>
            <a:endParaRPr lang="es-EC" dirty="0"/>
          </a:p>
        </p:txBody>
      </p:sp>
      <p:pic>
        <p:nvPicPr>
          <p:cNvPr id="5" name="Imagen 4"/>
          <p:cNvPicPr>
            <a:picLocks noChangeAspect="1"/>
          </p:cNvPicPr>
          <p:nvPr/>
        </p:nvPicPr>
        <p:blipFill>
          <a:blip r:embed="rId2"/>
          <a:stretch>
            <a:fillRect/>
          </a:stretch>
        </p:blipFill>
        <p:spPr>
          <a:xfrm>
            <a:off x="347662" y="243321"/>
            <a:ext cx="5781675" cy="6267450"/>
          </a:xfrm>
          <a:prstGeom prst="rect">
            <a:avLst/>
          </a:prstGeom>
        </p:spPr>
      </p:pic>
    </p:spTree>
    <p:extLst>
      <p:ext uri="{BB962C8B-B14F-4D97-AF65-F5344CB8AC3E}">
        <p14:creationId xmlns:p14="http://schemas.microsoft.com/office/powerpoint/2010/main" val="91388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5117" y="418253"/>
            <a:ext cx="3876382" cy="523220"/>
          </a:xfrm>
          <a:prstGeom prst="rect">
            <a:avLst/>
          </a:prstGeom>
          <a:noFill/>
        </p:spPr>
        <p:txBody>
          <a:bodyPr wrap="none" lIns="91440" tIns="45720" rIns="91440" bIns="45720">
            <a:spAutoFit/>
          </a:bodyPr>
          <a:lstStyle/>
          <a:p>
            <a:pPr algn="ctr"/>
            <a:r>
              <a:rPr lang="es-E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Estado de Resultados</a:t>
            </a:r>
            <a:endParaRPr lang="es-E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Imagen 3"/>
          <p:cNvPicPr>
            <a:picLocks noChangeAspect="1"/>
          </p:cNvPicPr>
          <p:nvPr/>
        </p:nvPicPr>
        <p:blipFill>
          <a:blip r:embed="rId2"/>
          <a:stretch>
            <a:fillRect/>
          </a:stretch>
        </p:blipFill>
        <p:spPr>
          <a:xfrm>
            <a:off x="5902902" y="1272453"/>
            <a:ext cx="6038850" cy="4333875"/>
          </a:xfrm>
          <a:prstGeom prst="rect">
            <a:avLst/>
          </a:prstGeom>
        </p:spPr>
      </p:pic>
      <p:sp>
        <p:nvSpPr>
          <p:cNvPr id="6" name="CuadroTexto 5"/>
          <p:cNvSpPr txBox="1"/>
          <p:nvPr/>
        </p:nvSpPr>
        <p:spPr>
          <a:xfrm>
            <a:off x="295117" y="1111827"/>
            <a:ext cx="5222456" cy="4801314"/>
          </a:xfrm>
          <a:prstGeom prst="rect">
            <a:avLst/>
          </a:prstGeom>
          <a:noFill/>
        </p:spPr>
        <p:txBody>
          <a:bodyPr wrap="square" rtlCol="0">
            <a:spAutoFit/>
          </a:bodyPr>
          <a:lstStyle/>
          <a:p>
            <a:r>
              <a:rPr lang="es-EC" dirty="0"/>
              <a:t>Los ingresos durante el periodo 2013 – 2017 ha registrado una tendencia al crecimiento del 10.16% en promedio, ha acepción del año 2014 donde hubo un decremento del 0.03%, lo cual se podría entender por el inicio de la reducción del precio del petróleo. En este rubro se consideran la venta de crudo por la exploración y explotación de pozos</a:t>
            </a:r>
            <a:r>
              <a:rPr lang="es-EC" dirty="0" smtClean="0"/>
              <a:t>.</a:t>
            </a:r>
          </a:p>
          <a:p>
            <a:endParaRPr lang="es-EC" dirty="0"/>
          </a:p>
          <a:p>
            <a:r>
              <a:rPr lang="es-EC" dirty="0"/>
              <a:t>Al igual que los ingresos el costo de ventas también presenta una tendencia creciente durante los cinco años de estudio, el promedio de crecimiento es del 6.60%, es comprensible, ya que va de la mano con el incremento en la producción, y también estaría justificado por el aumento constante de la inflación.</a:t>
            </a:r>
          </a:p>
        </p:txBody>
      </p:sp>
    </p:spTree>
    <p:extLst>
      <p:ext uri="{BB962C8B-B14F-4D97-AF65-F5344CB8AC3E}">
        <p14:creationId xmlns:p14="http://schemas.microsoft.com/office/powerpoint/2010/main" val="3476622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5117" y="418253"/>
            <a:ext cx="3876382" cy="523220"/>
          </a:xfrm>
          <a:prstGeom prst="rect">
            <a:avLst/>
          </a:prstGeom>
          <a:noFill/>
        </p:spPr>
        <p:txBody>
          <a:bodyPr wrap="none" lIns="91440" tIns="45720" rIns="91440" bIns="45720">
            <a:spAutoFit/>
          </a:bodyPr>
          <a:lstStyle/>
          <a:p>
            <a:pPr algn="ctr"/>
            <a:r>
              <a:rPr lang="es-ES"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Estado de Resultados</a:t>
            </a:r>
            <a:endParaRPr lang="es-E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Imagen 3"/>
          <p:cNvPicPr>
            <a:picLocks noChangeAspect="1"/>
          </p:cNvPicPr>
          <p:nvPr/>
        </p:nvPicPr>
        <p:blipFill>
          <a:blip r:embed="rId2"/>
          <a:stretch>
            <a:fillRect/>
          </a:stretch>
        </p:blipFill>
        <p:spPr>
          <a:xfrm>
            <a:off x="5902902" y="1272453"/>
            <a:ext cx="6038850" cy="4333875"/>
          </a:xfrm>
          <a:prstGeom prst="rect">
            <a:avLst/>
          </a:prstGeom>
        </p:spPr>
      </p:pic>
      <p:sp>
        <p:nvSpPr>
          <p:cNvPr id="6" name="CuadroTexto 5"/>
          <p:cNvSpPr txBox="1"/>
          <p:nvPr/>
        </p:nvSpPr>
        <p:spPr>
          <a:xfrm>
            <a:off x="295117" y="1028700"/>
            <a:ext cx="5222456" cy="5632311"/>
          </a:xfrm>
          <a:prstGeom prst="rect">
            <a:avLst/>
          </a:prstGeom>
          <a:noFill/>
        </p:spPr>
        <p:txBody>
          <a:bodyPr wrap="square" rtlCol="0">
            <a:spAutoFit/>
          </a:bodyPr>
          <a:lstStyle/>
          <a:p>
            <a:pPr algn="just"/>
            <a:r>
              <a:rPr lang="es-EC" dirty="0" smtClean="0"/>
              <a:t>Los gastos </a:t>
            </a:r>
            <a:r>
              <a:rPr lang="es-EC" dirty="0"/>
              <a:t>durante los años 2013 – 2017 ha registrado un decremento del 15.34%, dentro de este grupo de cuentas están consideradas los gastos administrativos y de exploración, teniendo una variación positiva de 4.55% y una negativa del 35.23% respectivamente, en las dos cuentas en el año 2014 registran decremento al igual que las otras cuentas, lo que ratifica que dicho año fue un periodo difícil para la compañía</a:t>
            </a:r>
            <a:r>
              <a:rPr lang="es-EC" dirty="0" smtClean="0"/>
              <a:t>.</a:t>
            </a:r>
          </a:p>
          <a:p>
            <a:pPr algn="just"/>
            <a:endParaRPr lang="es-EC" dirty="0"/>
          </a:p>
          <a:p>
            <a:pPr algn="just"/>
            <a:r>
              <a:rPr lang="es-EC" dirty="0" smtClean="0"/>
              <a:t>Otros </a:t>
            </a:r>
            <a:r>
              <a:rPr lang="es-EC" dirty="0"/>
              <a:t>ingresos son generados por otras actividades ejecutadas en la empresa pero que son ajenas al giro del negocio, esta cuenta ha registrado un decremento durante el periodo analizado, esto se debe a que la empresa no presenta inversiones ya que no posee excesos de liquidez, por lo que no ha invertido en actos financieros dentro de bolsa.</a:t>
            </a:r>
          </a:p>
        </p:txBody>
      </p:sp>
    </p:spTree>
    <p:extLst>
      <p:ext uri="{BB962C8B-B14F-4D97-AF65-F5344CB8AC3E}">
        <p14:creationId xmlns:p14="http://schemas.microsoft.com/office/powerpoint/2010/main" val="584470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0"/>
            <a:ext cx="9404723" cy="1400530"/>
          </a:xfrm>
        </p:spPr>
        <p:txBody>
          <a:bodyPr/>
          <a:lstStyle/>
          <a:p>
            <a:r>
              <a:rPr lang="es-ES" dirty="0"/>
              <a:t>Análisis de la evolución de los flujos de efectivo</a:t>
            </a:r>
            <a:endParaRPr lang="es-EC" dirty="0"/>
          </a:p>
        </p:txBody>
      </p:sp>
      <p:pic>
        <p:nvPicPr>
          <p:cNvPr id="4" name="Imagen 3"/>
          <p:cNvPicPr>
            <a:picLocks noChangeAspect="1"/>
          </p:cNvPicPr>
          <p:nvPr/>
        </p:nvPicPr>
        <p:blipFill>
          <a:blip r:embed="rId2"/>
          <a:stretch>
            <a:fillRect/>
          </a:stretch>
        </p:blipFill>
        <p:spPr>
          <a:xfrm>
            <a:off x="5479040" y="1254268"/>
            <a:ext cx="6200775" cy="5305425"/>
          </a:xfrm>
          <a:prstGeom prst="rect">
            <a:avLst/>
          </a:prstGeom>
        </p:spPr>
      </p:pic>
      <p:sp>
        <p:nvSpPr>
          <p:cNvPr id="5" name="CuadroTexto 4"/>
          <p:cNvSpPr txBox="1"/>
          <p:nvPr/>
        </p:nvSpPr>
        <p:spPr>
          <a:xfrm>
            <a:off x="577170" y="1481380"/>
            <a:ext cx="4125191" cy="5078313"/>
          </a:xfrm>
          <a:prstGeom prst="rect">
            <a:avLst/>
          </a:prstGeom>
          <a:noFill/>
        </p:spPr>
        <p:txBody>
          <a:bodyPr wrap="square" rtlCol="0">
            <a:spAutoFit/>
          </a:bodyPr>
          <a:lstStyle/>
          <a:p>
            <a:pPr algn="just"/>
            <a:r>
              <a:rPr lang="es-EC" dirty="0"/>
              <a:t>El flujo generado en las actividades de operación registra un promedio de crecimiento del 37.86% durante los 5 años, es impórtate mencionar que las cuentas de ingreso son las que más crecimiento registraron</a:t>
            </a:r>
            <a:r>
              <a:rPr lang="es-EC" dirty="0" smtClean="0"/>
              <a:t>.</a:t>
            </a:r>
          </a:p>
          <a:p>
            <a:pPr algn="just"/>
            <a:endParaRPr lang="es-EC" dirty="0"/>
          </a:p>
          <a:p>
            <a:pPr algn="just"/>
            <a:r>
              <a:rPr lang="es-EC" dirty="0"/>
              <a:t>Los flujos de efectivo generados por actividades de inversión de igual forma registran un crecimiento del 48.52%, entendiendo que cada año la empresa realiza la adquisición de alguna inversión, lo cual en el corto o largo plazo se podrán visualizar los rendimientos financieros.</a:t>
            </a:r>
          </a:p>
        </p:txBody>
      </p:sp>
    </p:spTree>
    <p:extLst>
      <p:ext uri="{BB962C8B-B14F-4D97-AF65-F5344CB8AC3E}">
        <p14:creationId xmlns:p14="http://schemas.microsoft.com/office/powerpoint/2010/main" val="4094932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8071" y="154565"/>
            <a:ext cx="6076950" cy="4200525"/>
          </a:xfrm>
          <a:prstGeom prst="rect">
            <a:avLst/>
          </a:prstGeom>
        </p:spPr>
      </p:pic>
      <p:pic>
        <p:nvPicPr>
          <p:cNvPr id="4" name="Imagen 3"/>
          <p:cNvPicPr>
            <a:picLocks noChangeAspect="1"/>
          </p:cNvPicPr>
          <p:nvPr/>
        </p:nvPicPr>
        <p:blipFill>
          <a:blip r:embed="rId3"/>
          <a:stretch>
            <a:fillRect/>
          </a:stretch>
        </p:blipFill>
        <p:spPr>
          <a:xfrm>
            <a:off x="6450156" y="1211840"/>
            <a:ext cx="5369323" cy="3122468"/>
          </a:xfrm>
          <a:prstGeom prst="rect">
            <a:avLst/>
          </a:prstGeom>
        </p:spPr>
      </p:pic>
      <p:sp>
        <p:nvSpPr>
          <p:cNvPr id="5" name="CuadroTexto 4"/>
          <p:cNvSpPr txBox="1"/>
          <p:nvPr/>
        </p:nvSpPr>
        <p:spPr>
          <a:xfrm>
            <a:off x="571500" y="4343398"/>
            <a:ext cx="11128664" cy="2585323"/>
          </a:xfrm>
          <a:prstGeom prst="rect">
            <a:avLst/>
          </a:prstGeom>
          <a:noFill/>
        </p:spPr>
        <p:txBody>
          <a:bodyPr wrap="square" rtlCol="0">
            <a:spAutoFit/>
          </a:bodyPr>
          <a:lstStyle/>
          <a:p>
            <a:pPr algn="just"/>
            <a:r>
              <a:rPr lang="es-EC" dirty="0"/>
              <a:t>La variación en las operaciones de financiamiento es negativa, debido a que los egresos de flujo son mayores a los ingresos durante los cinco los la tendencia se mantiene, lo que refleja que la empresa en los últimos años no ha recibido financiamiento de instituciones financieras o de socios</a:t>
            </a:r>
            <a:r>
              <a:rPr lang="es-EC" dirty="0" smtClean="0"/>
              <a:t>.</a:t>
            </a:r>
          </a:p>
          <a:p>
            <a:pPr algn="just"/>
            <a:endParaRPr lang="es-EC" dirty="0"/>
          </a:p>
          <a:p>
            <a:pPr algn="just"/>
            <a:r>
              <a:rPr lang="es-EC" dirty="0"/>
              <a:t>Después de haber analizado los cinco años y la fluctuación de los diferentes flujos se ha podido determinar que la fuente aporta para cubrir los desembolsos dentro del giro del negocio son las actividades de operación, ya que las variaciones de las otras actividades tienden a la disminución</a:t>
            </a:r>
            <a:r>
              <a:rPr lang="es-EC" dirty="0" smtClean="0"/>
              <a:t>.</a:t>
            </a:r>
            <a:endParaRPr lang="es-EC" dirty="0"/>
          </a:p>
        </p:txBody>
      </p:sp>
    </p:spTree>
    <p:extLst>
      <p:ext uri="{BB962C8B-B14F-4D97-AF65-F5344CB8AC3E}">
        <p14:creationId xmlns:p14="http://schemas.microsoft.com/office/powerpoint/2010/main" val="651085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9818"/>
            <a:ext cx="10494818" cy="1400530"/>
          </a:xfrm>
        </p:spPr>
        <p:txBody>
          <a:bodyPr/>
          <a:lstStyle/>
          <a:p>
            <a:r>
              <a:rPr lang="es-ES" sz="4000" dirty="0"/>
              <a:t>Análisis de la </a:t>
            </a:r>
            <a:r>
              <a:rPr lang="es-ES" sz="4000" dirty="0" smtClean="0"/>
              <a:t>evolución de las Inversiones</a:t>
            </a:r>
            <a:endParaRPr lang="es-EC" sz="4000" dirty="0"/>
          </a:p>
        </p:txBody>
      </p:sp>
      <p:pic>
        <p:nvPicPr>
          <p:cNvPr id="3" name="Imagen 2"/>
          <p:cNvPicPr>
            <a:picLocks noChangeAspect="1"/>
          </p:cNvPicPr>
          <p:nvPr/>
        </p:nvPicPr>
        <p:blipFill>
          <a:blip r:embed="rId2"/>
          <a:stretch>
            <a:fillRect/>
          </a:stretch>
        </p:blipFill>
        <p:spPr>
          <a:xfrm>
            <a:off x="1969762" y="1510348"/>
            <a:ext cx="8121527" cy="975638"/>
          </a:xfrm>
          <a:prstGeom prst="rect">
            <a:avLst/>
          </a:prstGeom>
        </p:spPr>
      </p:pic>
      <p:graphicFrame>
        <p:nvGraphicFramePr>
          <p:cNvPr id="4" name="Diagrama 3"/>
          <p:cNvGraphicFramePr/>
          <p:nvPr>
            <p:extLst/>
          </p:nvPr>
        </p:nvGraphicFramePr>
        <p:xfrm>
          <a:off x="3335482" y="3065316"/>
          <a:ext cx="5261260" cy="3492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26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404723" cy="1400530"/>
          </a:xfrm>
        </p:spPr>
        <p:txBody>
          <a:bodyPr/>
          <a:lstStyle/>
          <a:p>
            <a:r>
              <a:rPr lang="es-EC" b="1" u="sng" dirty="0" smtClean="0">
                <a:solidFill>
                  <a:schemeClr val="accent1">
                    <a:lumMod val="60000"/>
                    <a:lumOff val="40000"/>
                  </a:schemeClr>
                </a:solidFill>
              </a:rPr>
              <a:t>JUSTIFICACION</a:t>
            </a:r>
            <a:endParaRPr lang="es-EC" b="1" u="sng" dirty="0">
              <a:solidFill>
                <a:schemeClr val="accent1">
                  <a:lumMod val="60000"/>
                  <a:lumOff val="40000"/>
                </a:schemeClr>
              </a:solidFill>
            </a:endParaRPr>
          </a:p>
        </p:txBody>
      </p:sp>
      <p:graphicFrame>
        <p:nvGraphicFramePr>
          <p:cNvPr id="5" name="Diagrama 4"/>
          <p:cNvGraphicFramePr/>
          <p:nvPr>
            <p:extLst>
              <p:ext uri="{D42A27DB-BD31-4B8C-83A1-F6EECF244321}">
                <p14:modId xmlns:p14="http://schemas.microsoft.com/office/powerpoint/2010/main" val="104986744"/>
              </p:ext>
            </p:extLst>
          </p:nvPr>
        </p:nvGraphicFramePr>
        <p:xfrm>
          <a:off x="638361" y="1157323"/>
          <a:ext cx="106933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903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44733513"/>
              </p:ext>
            </p:extLst>
          </p:nvPr>
        </p:nvGraphicFramePr>
        <p:xfrm>
          <a:off x="4343400" y="3148446"/>
          <a:ext cx="6185416" cy="333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1" y="109818"/>
            <a:ext cx="10796155" cy="1400530"/>
          </a:xfrm>
        </p:spPr>
        <p:txBody>
          <a:bodyPr/>
          <a:lstStyle/>
          <a:p>
            <a:r>
              <a:rPr lang="es-ES" sz="4000" dirty="0"/>
              <a:t>Análisis de la </a:t>
            </a:r>
            <a:r>
              <a:rPr lang="es-ES" sz="4000" dirty="0" smtClean="0"/>
              <a:t>evolución del financiamiento</a:t>
            </a:r>
            <a:endParaRPr lang="es-EC" sz="4000" dirty="0"/>
          </a:p>
        </p:txBody>
      </p:sp>
      <p:pic>
        <p:nvPicPr>
          <p:cNvPr id="6" name="Imagen 5"/>
          <p:cNvPicPr>
            <a:picLocks noChangeAspect="1"/>
          </p:cNvPicPr>
          <p:nvPr/>
        </p:nvPicPr>
        <p:blipFill>
          <a:blip r:embed="rId7"/>
          <a:stretch>
            <a:fillRect/>
          </a:stretch>
        </p:blipFill>
        <p:spPr>
          <a:xfrm>
            <a:off x="364980" y="1236085"/>
            <a:ext cx="6969763" cy="1465552"/>
          </a:xfrm>
          <a:prstGeom prst="rect">
            <a:avLst/>
          </a:prstGeom>
        </p:spPr>
      </p:pic>
    </p:spTree>
    <p:extLst>
      <p:ext uri="{BB962C8B-B14F-4D97-AF65-F5344CB8AC3E}">
        <p14:creationId xmlns:p14="http://schemas.microsoft.com/office/powerpoint/2010/main" val="3535758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02" y="109818"/>
            <a:ext cx="10648807" cy="1400530"/>
          </a:xfrm>
        </p:spPr>
        <p:txBody>
          <a:bodyPr/>
          <a:lstStyle/>
          <a:p>
            <a:r>
              <a:rPr lang="es-ES" sz="3200" dirty="0"/>
              <a:t>Administración evolución del </a:t>
            </a:r>
            <a:r>
              <a:rPr lang="es-ES" sz="3200" dirty="0" err="1"/>
              <a:t>working</a:t>
            </a:r>
            <a:r>
              <a:rPr lang="es-ES" sz="3200" dirty="0"/>
              <a:t> de capital</a:t>
            </a:r>
            <a:endParaRPr lang="es-EC" sz="3200" dirty="0"/>
          </a:p>
        </p:txBody>
      </p:sp>
      <p:graphicFrame>
        <p:nvGraphicFramePr>
          <p:cNvPr id="3" name="Diagrama 2"/>
          <p:cNvGraphicFramePr/>
          <p:nvPr>
            <p:extLst>
              <p:ext uri="{D42A27DB-BD31-4B8C-83A1-F6EECF244321}">
                <p14:modId xmlns:p14="http://schemas.microsoft.com/office/powerpoint/2010/main" val="3764427691"/>
              </p:ext>
            </p:extLst>
          </p:nvPr>
        </p:nvGraphicFramePr>
        <p:xfrm>
          <a:off x="195671" y="917179"/>
          <a:ext cx="11616744" cy="555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911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404723" cy="1400530"/>
          </a:xfrm>
        </p:spPr>
        <p:txBody>
          <a:bodyPr/>
          <a:lstStyle/>
          <a:p>
            <a:r>
              <a:rPr lang="es-EC" dirty="0" smtClean="0"/>
              <a:t>Índices financieros</a:t>
            </a:r>
            <a:endParaRPr lang="es-EC" dirty="0"/>
          </a:p>
        </p:txBody>
      </p:sp>
      <p:graphicFrame>
        <p:nvGraphicFramePr>
          <p:cNvPr id="3" name="Diagrama 2"/>
          <p:cNvGraphicFramePr/>
          <p:nvPr>
            <p:extLst/>
          </p:nvPr>
        </p:nvGraphicFramePr>
        <p:xfrm>
          <a:off x="1922834" y="12184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726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404723" cy="1400530"/>
          </a:xfrm>
        </p:spPr>
        <p:txBody>
          <a:bodyPr/>
          <a:lstStyle/>
          <a:p>
            <a:r>
              <a:rPr lang="es-EC" dirty="0" smtClean="0"/>
              <a:t>MATRIZ DUPOND</a:t>
            </a:r>
            <a:endParaRPr lang="es-EC" dirty="0"/>
          </a:p>
        </p:txBody>
      </p:sp>
      <p:pic>
        <p:nvPicPr>
          <p:cNvPr id="3" name="Imagen 2"/>
          <p:cNvPicPr>
            <a:picLocks noChangeAspect="1"/>
          </p:cNvPicPr>
          <p:nvPr/>
        </p:nvPicPr>
        <p:blipFill>
          <a:blip r:embed="rId2"/>
          <a:stretch>
            <a:fillRect/>
          </a:stretch>
        </p:blipFill>
        <p:spPr>
          <a:xfrm>
            <a:off x="672811" y="1309254"/>
            <a:ext cx="5180276" cy="4384964"/>
          </a:xfrm>
          <a:prstGeom prst="rect">
            <a:avLst/>
          </a:prstGeom>
        </p:spPr>
      </p:pic>
      <p:graphicFrame>
        <p:nvGraphicFramePr>
          <p:cNvPr id="4" name="Diagrama 3"/>
          <p:cNvGraphicFramePr/>
          <p:nvPr>
            <p:extLst/>
          </p:nvPr>
        </p:nvGraphicFramePr>
        <p:xfrm>
          <a:off x="6181292" y="1174173"/>
          <a:ext cx="5653953" cy="240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nvPr>
        </p:nvGraphicFramePr>
        <p:xfrm>
          <a:off x="6738937" y="4433021"/>
          <a:ext cx="4429125" cy="942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55559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11" y="99427"/>
            <a:ext cx="10950144" cy="1400530"/>
          </a:xfrm>
        </p:spPr>
        <p:txBody>
          <a:bodyPr/>
          <a:lstStyle/>
          <a:p>
            <a:r>
              <a:rPr lang="es-EC" dirty="0" smtClean="0"/>
              <a:t>FORTALEZAS Y DEBILIDADES FINANCIERAS</a:t>
            </a:r>
            <a:endParaRPr lang="es-EC" dirty="0"/>
          </a:p>
        </p:txBody>
      </p:sp>
      <p:sp>
        <p:nvSpPr>
          <p:cNvPr id="4" name="CuadroTexto 3"/>
          <p:cNvSpPr txBox="1"/>
          <p:nvPr/>
        </p:nvSpPr>
        <p:spPr>
          <a:xfrm>
            <a:off x="6712526" y="1143000"/>
            <a:ext cx="5299363" cy="5355312"/>
          </a:xfrm>
          <a:prstGeom prst="rect">
            <a:avLst/>
          </a:prstGeom>
          <a:noFill/>
        </p:spPr>
        <p:txBody>
          <a:bodyPr wrap="square" rtlCol="0">
            <a:spAutoFit/>
          </a:bodyPr>
          <a:lstStyle/>
          <a:p>
            <a:pPr algn="just"/>
            <a:r>
              <a:rPr lang="es-EC" dirty="0" smtClean="0"/>
              <a:t>FORTALEZAS</a:t>
            </a:r>
          </a:p>
          <a:p>
            <a:pPr algn="just"/>
            <a:endParaRPr lang="es-EC" dirty="0"/>
          </a:p>
          <a:p>
            <a:pPr algn="just"/>
            <a:r>
              <a:rPr lang="es-EC" dirty="0"/>
              <a:t>Una de las fortalezas más importante que posee ENAP SIPETROL – SIPEC S.A. es el rendimiento final que se ofrece a los accionistas al finalizar el periodo, en general, todos los índices financieros referentes al análisis de rentabilidad.</a:t>
            </a:r>
          </a:p>
          <a:p>
            <a:pPr algn="just"/>
            <a:r>
              <a:rPr lang="es-EC" dirty="0"/>
              <a:t> </a:t>
            </a:r>
          </a:p>
          <a:p>
            <a:pPr algn="just"/>
            <a:r>
              <a:rPr lang="es-EC" dirty="0"/>
              <a:t>Los índices aplicados con respecto a la actividad de la empresa mostraron que los ciclos de pagos, cobros, inventarios y de caja poseen un número de días adecuado. En el 2017 el pazo medio de cobro es de 115 días, mientras que el plazo medio de pago es de 1241, lo que quiere decir que las cuotas de pago pueden ser cubiertas con los cobros realizados.</a:t>
            </a:r>
          </a:p>
          <a:p>
            <a:pPr algn="just"/>
            <a:r>
              <a:rPr lang="es-EC" dirty="0"/>
              <a:t> </a:t>
            </a:r>
          </a:p>
        </p:txBody>
      </p:sp>
      <p:sp>
        <p:nvSpPr>
          <p:cNvPr id="5" name="CuadroTexto 4"/>
          <p:cNvSpPr txBox="1"/>
          <p:nvPr/>
        </p:nvSpPr>
        <p:spPr>
          <a:xfrm>
            <a:off x="374073" y="3917373"/>
            <a:ext cx="5974772" cy="2308324"/>
          </a:xfrm>
          <a:prstGeom prst="rect">
            <a:avLst/>
          </a:prstGeom>
          <a:noFill/>
        </p:spPr>
        <p:txBody>
          <a:bodyPr wrap="square" rtlCol="0">
            <a:spAutoFit/>
          </a:bodyPr>
          <a:lstStyle/>
          <a:p>
            <a:pPr algn="just"/>
            <a:endParaRPr lang="es-EC" dirty="0"/>
          </a:p>
          <a:p>
            <a:pPr algn="just"/>
            <a:r>
              <a:rPr lang="es-EC" dirty="0"/>
              <a:t>Según la información obtenida en el cálculo del ROA se puede establecer que la empresa utiliza todos los activos que posee de una manera eficiente, evidenciando que cada dólar invertido en la adquisición de un activo está generando rentabilidad.</a:t>
            </a:r>
          </a:p>
          <a:p>
            <a:pPr algn="just"/>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968979107"/>
              </p:ext>
            </p:extLst>
          </p:nvPr>
        </p:nvGraphicFramePr>
        <p:xfrm>
          <a:off x="494048" y="1142999"/>
          <a:ext cx="5636296" cy="2774373"/>
        </p:xfrm>
        <a:graphic>
          <a:graphicData uri="http://schemas.openxmlformats.org/drawingml/2006/table">
            <a:tbl>
              <a:tblPr firstRow="1" bandRow="1">
                <a:tableStyleId>{F5AB1C69-6EDB-4FF4-983F-18BD219EF322}</a:tableStyleId>
              </a:tblPr>
              <a:tblGrid>
                <a:gridCol w="386048"/>
                <a:gridCol w="2567217"/>
                <a:gridCol w="443955"/>
                <a:gridCol w="2239076"/>
              </a:tblGrid>
              <a:tr h="313236">
                <a:tc gridSpan="2">
                  <a:txBody>
                    <a:bodyPr/>
                    <a:lstStyle/>
                    <a:p>
                      <a:pPr algn="ctr" rtl="0" fontAlgn="ctr"/>
                      <a:r>
                        <a:rPr lang="es-EC" sz="1400" u="none" strike="noStrike" dirty="0">
                          <a:effectLst/>
                        </a:rPr>
                        <a:t>Fortalezas</a:t>
                      </a:r>
                      <a:endParaRPr lang="es-EC" sz="1400" b="1" i="0" u="none" strike="noStrike" dirty="0">
                        <a:solidFill>
                          <a:srgbClr val="FFFFFF"/>
                        </a:solidFill>
                        <a:effectLst/>
                        <a:latin typeface="Century Gothic" panose="020B0502020202020204" pitchFamily="34" charset="0"/>
                      </a:endParaRPr>
                    </a:p>
                  </a:txBody>
                  <a:tcPr marL="9525" marR="9525" marT="9525" marB="0" anchor="ctr"/>
                </a:tc>
                <a:tc hMerge="1">
                  <a:txBody>
                    <a:bodyPr/>
                    <a:lstStyle/>
                    <a:p>
                      <a:endParaRPr lang="es-EC"/>
                    </a:p>
                  </a:txBody>
                  <a:tcPr/>
                </a:tc>
                <a:tc gridSpan="2">
                  <a:txBody>
                    <a:bodyPr/>
                    <a:lstStyle/>
                    <a:p>
                      <a:pPr algn="ctr" rtl="0" fontAlgn="ctr"/>
                      <a:r>
                        <a:rPr lang="es-EC" sz="1400" u="none" strike="noStrike">
                          <a:effectLst/>
                        </a:rPr>
                        <a:t>Debilidades</a:t>
                      </a:r>
                      <a:endParaRPr lang="es-EC" sz="1400" b="1" i="0" u="none" strike="noStrike">
                        <a:solidFill>
                          <a:srgbClr val="FFFFFF"/>
                        </a:solidFill>
                        <a:effectLst/>
                        <a:latin typeface="Century Gothic" panose="020B0502020202020204" pitchFamily="34" charset="0"/>
                      </a:endParaRPr>
                    </a:p>
                  </a:txBody>
                  <a:tcPr marL="9525" marR="9525" marT="9525" marB="0" anchor="ctr"/>
                </a:tc>
                <a:tc hMerge="1">
                  <a:txBody>
                    <a:bodyPr/>
                    <a:lstStyle/>
                    <a:p>
                      <a:endParaRPr lang="es-EC"/>
                    </a:p>
                  </a:txBody>
                  <a:tcPr/>
                </a:tc>
              </a:tr>
              <a:tr h="715967">
                <a:tc>
                  <a:txBody>
                    <a:bodyPr/>
                    <a:lstStyle/>
                    <a:p>
                      <a:pPr algn="l" rtl="0" fontAlgn="ctr"/>
                      <a:r>
                        <a:rPr lang="es-EC" sz="1400" u="none" strike="noStrike">
                          <a:effectLst/>
                        </a:rPr>
                        <a:t>F1</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Rentabilidad financiera positiva</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D1</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Capital de trabajo negativo</a:t>
                      </a:r>
                      <a:endParaRPr lang="es-EC" sz="1400" b="0" i="0" u="none" strike="noStrike">
                        <a:solidFill>
                          <a:srgbClr val="000000"/>
                        </a:solidFill>
                        <a:effectLst/>
                        <a:latin typeface="Century Gothic" panose="020B0502020202020204" pitchFamily="34" charset="0"/>
                      </a:endParaRPr>
                    </a:p>
                  </a:txBody>
                  <a:tcPr marL="9525" marR="9525" marT="9525" marB="0" anchor="ctr"/>
                </a:tc>
              </a:tr>
              <a:tr h="1044119">
                <a:tc>
                  <a:txBody>
                    <a:bodyPr/>
                    <a:lstStyle/>
                    <a:p>
                      <a:pPr algn="l" rtl="0" fontAlgn="ctr"/>
                      <a:r>
                        <a:rPr lang="es-EC" sz="1400" u="none" strike="noStrike">
                          <a:effectLst/>
                        </a:rPr>
                        <a:t>F2</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Control adecuado de plazos de cobros y pagos</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D2</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Decisión de endeudamiento a corto plazo</a:t>
                      </a:r>
                      <a:endParaRPr lang="es-EC" sz="1400" b="0" i="0" u="none" strike="noStrike">
                        <a:solidFill>
                          <a:srgbClr val="000000"/>
                        </a:solidFill>
                        <a:effectLst/>
                        <a:latin typeface="Century Gothic" panose="020B0502020202020204" pitchFamily="34" charset="0"/>
                      </a:endParaRPr>
                    </a:p>
                  </a:txBody>
                  <a:tcPr marL="9525" marR="9525" marT="9525" marB="0" anchor="ctr"/>
                </a:tc>
              </a:tr>
              <a:tr h="701051">
                <a:tc>
                  <a:txBody>
                    <a:bodyPr/>
                    <a:lstStyle/>
                    <a:p>
                      <a:pPr algn="l" rtl="0" fontAlgn="ctr"/>
                      <a:r>
                        <a:rPr lang="es-EC" sz="1400" u="none" strike="noStrike">
                          <a:effectLst/>
                        </a:rPr>
                        <a:t>F3</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Aprovechamiento óptimo de activos</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D3</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dirty="0">
                          <a:effectLst/>
                        </a:rPr>
                        <a:t>Apalancamiento basado en deuda</a:t>
                      </a:r>
                      <a:endParaRPr lang="es-EC" sz="14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880869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11" y="99427"/>
            <a:ext cx="10950144" cy="1400530"/>
          </a:xfrm>
        </p:spPr>
        <p:txBody>
          <a:bodyPr/>
          <a:lstStyle/>
          <a:p>
            <a:r>
              <a:rPr lang="es-EC" dirty="0" smtClean="0"/>
              <a:t>FORTALEZAS Y DEBILIDADES FINANCIERAS</a:t>
            </a:r>
            <a:endParaRPr lang="es-EC" dirty="0"/>
          </a:p>
        </p:txBody>
      </p:sp>
      <p:sp>
        <p:nvSpPr>
          <p:cNvPr id="4" name="CuadroTexto 3"/>
          <p:cNvSpPr txBox="1"/>
          <p:nvPr/>
        </p:nvSpPr>
        <p:spPr>
          <a:xfrm>
            <a:off x="6712526" y="1143000"/>
            <a:ext cx="5299363" cy="4801314"/>
          </a:xfrm>
          <a:prstGeom prst="rect">
            <a:avLst/>
          </a:prstGeom>
          <a:noFill/>
        </p:spPr>
        <p:txBody>
          <a:bodyPr wrap="square" rtlCol="0">
            <a:spAutoFit/>
          </a:bodyPr>
          <a:lstStyle/>
          <a:p>
            <a:pPr algn="just"/>
            <a:r>
              <a:rPr lang="es-EC" dirty="0" smtClean="0"/>
              <a:t>DEBILIDADES</a:t>
            </a:r>
          </a:p>
          <a:p>
            <a:pPr algn="just"/>
            <a:endParaRPr lang="es-EC" dirty="0"/>
          </a:p>
          <a:p>
            <a:pPr algn="just"/>
            <a:r>
              <a:rPr lang="es-EC" dirty="0"/>
              <a:t>Al contar con un capital de trabajo negativo se puede establecer que el dinero con el cual ejecutan sus actividades es proveniente del financiamiento, lo cual puede afectar ya que en caso de no poseer financiamiento oportuno las actividades de la empresa pueden detenerse por la falta de efectivo. El financiamiento a corto plazo puede presentar una debilidad ya que al decidir adquirir deuda a ser cancelada en el corto plazo aumenta el riesgo de no poseer recursos para cubrir las cuotas, por el hecho que a menor tiempo el monto de la cuota aumente. </a:t>
            </a:r>
            <a:endParaRPr lang="es-EC" dirty="0" smtClean="0"/>
          </a:p>
          <a:p>
            <a:pPr algn="just"/>
            <a:r>
              <a:rPr lang="es-EC" dirty="0"/>
              <a:t> </a:t>
            </a:r>
          </a:p>
        </p:txBody>
      </p:sp>
      <p:sp>
        <p:nvSpPr>
          <p:cNvPr id="5" name="CuadroTexto 4"/>
          <p:cNvSpPr txBox="1"/>
          <p:nvPr/>
        </p:nvSpPr>
        <p:spPr>
          <a:xfrm>
            <a:off x="374073" y="3917373"/>
            <a:ext cx="5974772" cy="2585323"/>
          </a:xfrm>
          <a:prstGeom prst="rect">
            <a:avLst/>
          </a:prstGeom>
          <a:noFill/>
        </p:spPr>
        <p:txBody>
          <a:bodyPr wrap="square" rtlCol="0">
            <a:spAutoFit/>
          </a:bodyPr>
          <a:lstStyle/>
          <a:p>
            <a:pPr algn="just"/>
            <a:endParaRPr lang="es-EC" dirty="0"/>
          </a:p>
          <a:p>
            <a:pPr algn="just"/>
            <a:r>
              <a:rPr lang="es-EC" dirty="0"/>
              <a:t>El apalancamiento debe tener un equilibrio entre los recursos propios y los recursos de terceros, con el fin de maximizar la rentabilidad, pero esta se afectaría cuando no se encuentre el equilibrio ya que aumenta el riesgo de poseer una rentabilidad baja. El riesgo aumenta debido a que los costos financieros de la deuda pueden a llegar ser más altos que la propia rentabilidad general.</a:t>
            </a:r>
          </a:p>
        </p:txBody>
      </p:sp>
      <p:graphicFrame>
        <p:nvGraphicFramePr>
          <p:cNvPr id="6" name="Tabla 5"/>
          <p:cNvGraphicFramePr>
            <a:graphicFrameLocks noGrp="1"/>
          </p:cNvGraphicFramePr>
          <p:nvPr>
            <p:extLst>
              <p:ext uri="{D42A27DB-BD31-4B8C-83A1-F6EECF244321}">
                <p14:modId xmlns:p14="http://schemas.microsoft.com/office/powerpoint/2010/main" val="4238287100"/>
              </p:ext>
            </p:extLst>
          </p:nvPr>
        </p:nvGraphicFramePr>
        <p:xfrm>
          <a:off x="494048" y="1142999"/>
          <a:ext cx="5636296" cy="2774373"/>
        </p:xfrm>
        <a:graphic>
          <a:graphicData uri="http://schemas.openxmlformats.org/drawingml/2006/table">
            <a:tbl>
              <a:tblPr firstRow="1" bandRow="1">
                <a:tableStyleId>{F5AB1C69-6EDB-4FF4-983F-18BD219EF322}</a:tableStyleId>
              </a:tblPr>
              <a:tblGrid>
                <a:gridCol w="386048"/>
                <a:gridCol w="2567217"/>
                <a:gridCol w="443955"/>
                <a:gridCol w="2239076"/>
              </a:tblGrid>
              <a:tr h="313236">
                <a:tc gridSpan="2">
                  <a:txBody>
                    <a:bodyPr/>
                    <a:lstStyle/>
                    <a:p>
                      <a:pPr algn="ctr" rtl="0" fontAlgn="ctr"/>
                      <a:r>
                        <a:rPr lang="es-EC" sz="1400" u="none" strike="noStrike" dirty="0">
                          <a:effectLst/>
                        </a:rPr>
                        <a:t>Fortalezas</a:t>
                      </a:r>
                      <a:endParaRPr lang="es-EC" sz="1400" b="1" i="0" u="none" strike="noStrike" dirty="0">
                        <a:solidFill>
                          <a:srgbClr val="FFFFFF"/>
                        </a:solidFill>
                        <a:effectLst/>
                        <a:latin typeface="Century Gothic" panose="020B0502020202020204" pitchFamily="34" charset="0"/>
                      </a:endParaRPr>
                    </a:p>
                  </a:txBody>
                  <a:tcPr marL="9525" marR="9525" marT="9525" marB="0" anchor="ctr"/>
                </a:tc>
                <a:tc hMerge="1">
                  <a:txBody>
                    <a:bodyPr/>
                    <a:lstStyle/>
                    <a:p>
                      <a:endParaRPr lang="es-EC"/>
                    </a:p>
                  </a:txBody>
                  <a:tcPr/>
                </a:tc>
                <a:tc gridSpan="2">
                  <a:txBody>
                    <a:bodyPr/>
                    <a:lstStyle/>
                    <a:p>
                      <a:pPr algn="ctr" rtl="0" fontAlgn="ctr"/>
                      <a:r>
                        <a:rPr lang="es-EC" sz="1400" u="none" strike="noStrike">
                          <a:effectLst/>
                        </a:rPr>
                        <a:t>Debilidades</a:t>
                      </a:r>
                      <a:endParaRPr lang="es-EC" sz="1400" b="1" i="0" u="none" strike="noStrike">
                        <a:solidFill>
                          <a:srgbClr val="FFFFFF"/>
                        </a:solidFill>
                        <a:effectLst/>
                        <a:latin typeface="Century Gothic" panose="020B0502020202020204" pitchFamily="34" charset="0"/>
                      </a:endParaRPr>
                    </a:p>
                  </a:txBody>
                  <a:tcPr marL="9525" marR="9525" marT="9525" marB="0" anchor="ctr"/>
                </a:tc>
                <a:tc hMerge="1">
                  <a:txBody>
                    <a:bodyPr/>
                    <a:lstStyle/>
                    <a:p>
                      <a:endParaRPr lang="es-EC"/>
                    </a:p>
                  </a:txBody>
                  <a:tcPr/>
                </a:tc>
              </a:tr>
              <a:tr h="715967">
                <a:tc>
                  <a:txBody>
                    <a:bodyPr/>
                    <a:lstStyle/>
                    <a:p>
                      <a:pPr algn="l" rtl="0" fontAlgn="ctr"/>
                      <a:r>
                        <a:rPr lang="es-EC" sz="1400" u="none" strike="noStrike">
                          <a:effectLst/>
                        </a:rPr>
                        <a:t>F1</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Rentabilidad financiera positiva</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D1</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Capital de trabajo negativo</a:t>
                      </a:r>
                      <a:endParaRPr lang="es-EC" sz="1400" b="0" i="0" u="none" strike="noStrike">
                        <a:solidFill>
                          <a:srgbClr val="000000"/>
                        </a:solidFill>
                        <a:effectLst/>
                        <a:latin typeface="Century Gothic" panose="020B0502020202020204" pitchFamily="34" charset="0"/>
                      </a:endParaRPr>
                    </a:p>
                  </a:txBody>
                  <a:tcPr marL="9525" marR="9525" marT="9525" marB="0" anchor="ctr"/>
                </a:tc>
              </a:tr>
              <a:tr h="1044119">
                <a:tc>
                  <a:txBody>
                    <a:bodyPr/>
                    <a:lstStyle/>
                    <a:p>
                      <a:pPr algn="l" rtl="0" fontAlgn="ctr"/>
                      <a:r>
                        <a:rPr lang="es-EC" sz="1400" u="none" strike="noStrike">
                          <a:effectLst/>
                        </a:rPr>
                        <a:t>F2</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Control adecuado de plazos de cobros y pagos</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D2</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Decisión de endeudamiento a corto plazo</a:t>
                      </a:r>
                      <a:endParaRPr lang="es-EC" sz="1400" b="0" i="0" u="none" strike="noStrike">
                        <a:solidFill>
                          <a:srgbClr val="000000"/>
                        </a:solidFill>
                        <a:effectLst/>
                        <a:latin typeface="Century Gothic" panose="020B0502020202020204" pitchFamily="34" charset="0"/>
                      </a:endParaRPr>
                    </a:p>
                  </a:txBody>
                  <a:tcPr marL="9525" marR="9525" marT="9525" marB="0" anchor="ctr"/>
                </a:tc>
              </a:tr>
              <a:tr h="701051">
                <a:tc>
                  <a:txBody>
                    <a:bodyPr/>
                    <a:lstStyle/>
                    <a:p>
                      <a:pPr algn="l" rtl="0" fontAlgn="ctr"/>
                      <a:r>
                        <a:rPr lang="es-EC" sz="1400" u="none" strike="noStrike">
                          <a:effectLst/>
                        </a:rPr>
                        <a:t>F3</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Aprovechamiento óptimo de activos</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a:effectLst/>
                        </a:rPr>
                        <a:t>D3</a:t>
                      </a:r>
                      <a:endParaRPr lang="es-EC"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s-EC" sz="1400" u="none" strike="noStrike" dirty="0">
                          <a:effectLst/>
                        </a:rPr>
                        <a:t>Apalancamiento basado en deuda</a:t>
                      </a:r>
                      <a:endParaRPr lang="es-EC" sz="14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22369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PONDERACIÓN DEL RIESGO DEL NEGOCIO</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38544189"/>
              </p:ext>
            </p:extLst>
          </p:nvPr>
        </p:nvGraphicFramePr>
        <p:xfrm>
          <a:off x="646111" y="2525064"/>
          <a:ext cx="5881977" cy="2858306"/>
        </p:xfrm>
        <a:graphic>
          <a:graphicData uri="http://schemas.openxmlformats.org/drawingml/2006/table">
            <a:tbl>
              <a:tblPr firstRow="1" firstCol="1" lastRow="1" bandRow="1">
                <a:tableStyleId>{5C22544A-7EE6-4342-B048-85BDC9FD1C3A}</a:tableStyleId>
              </a:tblPr>
              <a:tblGrid>
                <a:gridCol w="1885729"/>
                <a:gridCol w="999062"/>
                <a:gridCol w="999062"/>
                <a:gridCol w="999062"/>
                <a:gridCol w="999062"/>
              </a:tblGrid>
              <a:tr h="593462">
                <a:tc>
                  <a:txBody>
                    <a:bodyPr/>
                    <a:lstStyle/>
                    <a:p>
                      <a:pPr algn="l" fontAlgn="ctr"/>
                      <a:r>
                        <a:rPr lang="es-EC" sz="1600" u="none" strike="noStrike" dirty="0">
                          <a:effectLst/>
                        </a:rPr>
                        <a:t> </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Calificación Subjetiva</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Calificación Importancia</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Factor Ponderación</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Calificación Final</a:t>
                      </a:r>
                      <a:endParaRPr lang="es-EC" sz="1200" b="1" i="0" u="none" strike="noStrike">
                        <a:solidFill>
                          <a:srgbClr val="000000"/>
                        </a:solidFill>
                        <a:effectLst/>
                        <a:latin typeface="Times New Roman" panose="02020603050405020304" pitchFamily="18" charset="0"/>
                      </a:endParaRPr>
                    </a:p>
                  </a:txBody>
                  <a:tcPr marL="9525" marR="9525" marT="9525" marB="0" anchor="ctr"/>
                </a:tc>
              </a:tr>
              <a:tr h="399678">
                <a:tc>
                  <a:txBody>
                    <a:bodyPr/>
                    <a:lstStyle/>
                    <a:p>
                      <a:pPr algn="l" fontAlgn="ctr"/>
                      <a:r>
                        <a:rPr lang="es-EC" sz="1200" u="none" strike="noStrike">
                          <a:effectLst/>
                        </a:rPr>
                        <a:t>Planificación Estratégica</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55,00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4</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0,1905</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10,48</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54341">
                <a:tc>
                  <a:txBody>
                    <a:bodyPr/>
                    <a:lstStyle/>
                    <a:p>
                      <a:pPr algn="l" fontAlgn="ctr"/>
                      <a:r>
                        <a:rPr lang="es-EC" sz="1200" u="none" strike="noStrike">
                          <a:effectLst/>
                        </a:rPr>
                        <a:t>Posición Competitiva</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70,00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6</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0,2857</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20,00</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54341">
                <a:tc>
                  <a:txBody>
                    <a:bodyPr/>
                    <a:lstStyle/>
                    <a:p>
                      <a:pPr algn="l" fontAlgn="ctr"/>
                      <a:r>
                        <a:rPr lang="es-EC" sz="1200" u="none" strike="noStrike">
                          <a:effectLst/>
                        </a:rPr>
                        <a:t>Formas de Operar</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45,00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2</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0,0952</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4,29</a:t>
                      </a:r>
                      <a:endParaRPr lang="es-EC" sz="1200" b="0" i="0" u="none" strike="noStrike">
                        <a:solidFill>
                          <a:srgbClr val="000000"/>
                        </a:solidFill>
                        <a:effectLst/>
                        <a:latin typeface="Times New Roman" panose="02020603050405020304" pitchFamily="18" charset="0"/>
                      </a:endParaRPr>
                    </a:p>
                  </a:txBody>
                  <a:tcPr marL="9525" marR="9525" marT="9525" marB="0" anchor="ctr"/>
                </a:tc>
              </a:tr>
              <a:tr h="423901">
                <a:tc>
                  <a:txBody>
                    <a:bodyPr/>
                    <a:lstStyle/>
                    <a:p>
                      <a:pPr algn="l" fontAlgn="ctr"/>
                      <a:r>
                        <a:rPr lang="es-EC" sz="1200" u="none" strike="noStrike">
                          <a:effectLst/>
                        </a:rPr>
                        <a:t>Aprovechamiento de los Recursos</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60,00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5</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0,2381</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14,29</a:t>
                      </a:r>
                      <a:endParaRPr lang="es-EC" sz="1200" b="0" i="0" u="none" strike="noStrike">
                        <a:solidFill>
                          <a:srgbClr val="000000"/>
                        </a:solidFill>
                        <a:effectLst/>
                        <a:latin typeface="Times New Roman" panose="02020603050405020304" pitchFamily="18" charset="0"/>
                      </a:endParaRPr>
                    </a:p>
                  </a:txBody>
                  <a:tcPr marL="9525" marR="9525" marT="9525" marB="0" anchor="ctr"/>
                </a:tc>
              </a:tr>
              <a:tr h="423901">
                <a:tc>
                  <a:txBody>
                    <a:bodyPr/>
                    <a:lstStyle/>
                    <a:p>
                      <a:pPr algn="l" fontAlgn="ctr"/>
                      <a:r>
                        <a:rPr lang="es-EC" sz="1200" u="none" strike="noStrike">
                          <a:effectLst/>
                        </a:rPr>
                        <a:t>Capacidad de Financiamiento</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43,00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0,1429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6,14</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54341">
                <a:tc>
                  <a:txBody>
                    <a:bodyPr/>
                    <a:lstStyle/>
                    <a:p>
                      <a:pPr algn="l" fontAlgn="ctr"/>
                      <a:r>
                        <a:rPr lang="es-EC" sz="1200" u="none" strike="noStrike">
                          <a:effectLst/>
                        </a:rPr>
                        <a:t>Indicadores</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25,00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0,0476</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1,19</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54341">
                <a:tc gridSpan="2">
                  <a:txBody>
                    <a:bodyPr/>
                    <a:lstStyle/>
                    <a:p>
                      <a:pPr algn="ctr" fontAlgn="ctr"/>
                      <a:r>
                        <a:rPr lang="es-EC" sz="1200" u="none" strike="noStrike">
                          <a:effectLst/>
                        </a:rPr>
                        <a:t>TOTAL</a:t>
                      </a:r>
                      <a:endParaRPr lang="es-EC" sz="1200" b="1" i="0" u="none" strike="noStrike">
                        <a:solidFill>
                          <a:srgbClr val="000000"/>
                        </a:solidFill>
                        <a:effectLst/>
                        <a:latin typeface="Times New Roman" panose="02020603050405020304" pitchFamily="18" charset="0"/>
                      </a:endParaRPr>
                    </a:p>
                  </a:txBody>
                  <a:tcPr marL="9525" marR="9525" marT="9525" marB="0" anchor="ctr"/>
                </a:tc>
                <a:tc hMerge="1">
                  <a:txBody>
                    <a:bodyPr/>
                    <a:lstStyle/>
                    <a:p>
                      <a:endParaRPr lang="es-EC"/>
                    </a:p>
                  </a:txBody>
                  <a:tcPr/>
                </a:tc>
                <a:tc>
                  <a:txBody>
                    <a:bodyPr/>
                    <a:lstStyle/>
                    <a:p>
                      <a:pPr algn="ctr" fontAlgn="ctr"/>
                      <a:r>
                        <a:rPr lang="es-EC" sz="1200" u="none" strike="noStrike">
                          <a:effectLst/>
                        </a:rPr>
                        <a:t>21</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56,38</a:t>
                      </a:r>
                      <a:endParaRPr lang="es-EC" sz="12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l="9502" t="34439" r="60435" b="28632"/>
          <a:stretch>
            <a:fillRect/>
          </a:stretch>
        </p:blipFill>
        <p:spPr bwMode="auto">
          <a:xfrm>
            <a:off x="7009348" y="2202287"/>
            <a:ext cx="3190719" cy="3298637"/>
          </a:xfrm>
          <a:prstGeom prst="rect">
            <a:avLst/>
          </a:prstGeom>
          <a:noFill/>
          <a:ln w="9525">
            <a:noFill/>
            <a:miter lim="800000"/>
            <a:headEnd/>
            <a:tailEnd/>
          </a:ln>
        </p:spPr>
      </p:pic>
      <p:cxnSp>
        <p:nvCxnSpPr>
          <p:cNvPr id="6" name="Conector recto de flecha 5"/>
          <p:cNvCxnSpPr>
            <a:cxnSpLocks noChangeShapeType="1"/>
          </p:cNvCxnSpPr>
          <p:nvPr/>
        </p:nvCxnSpPr>
        <p:spPr bwMode="auto">
          <a:xfrm flipH="1" flipV="1">
            <a:off x="10256324" y="3842080"/>
            <a:ext cx="742950" cy="9525"/>
          </a:xfrm>
          <a:prstGeom prst="straightConnector1">
            <a:avLst/>
          </a:prstGeom>
          <a:noFill/>
          <a:ln w="28575">
            <a:solidFill>
              <a:srgbClr val="C4591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9250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8800" b="1" dirty="0" smtClean="0"/>
              <a:t>CAPITULO </a:t>
            </a:r>
            <a:r>
              <a:rPr lang="es-EC" sz="8800" b="1" dirty="0" smtClean="0"/>
              <a:t>4</a:t>
            </a:r>
            <a:endParaRPr lang="es-EC" sz="8800" b="1" dirty="0"/>
          </a:p>
        </p:txBody>
      </p:sp>
      <p:sp>
        <p:nvSpPr>
          <p:cNvPr id="5" name="Marcador de texto 4"/>
          <p:cNvSpPr>
            <a:spLocks noGrp="1"/>
          </p:cNvSpPr>
          <p:nvPr>
            <p:ph type="body" idx="1"/>
          </p:nvPr>
        </p:nvSpPr>
        <p:spPr/>
        <p:txBody>
          <a:bodyPr>
            <a:normAutofit fontScale="70000" lnSpcReduction="20000"/>
          </a:bodyPr>
          <a:lstStyle/>
          <a:p>
            <a:r>
              <a:rPr lang="es-ES" sz="4400" b="1" dirty="0" smtClean="0"/>
              <a:t>APLICACIÓN DEL MÉTODO DE FLUJOS DE CAJA DESCONTADO</a:t>
            </a:r>
            <a:endParaRPr lang="es-EC" sz="4400" b="1" dirty="0"/>
          </a:p>
        </p:txBody>
      </p:sp>
    </p:spTree>
    <p:extLst>
      <p:ext uri="{BB962C8B-B14F-4D97-AF65-F5344CB8AC3E}">
        <p14:creationId xmlns:p14="http://schemas.microsoft.com/office/powerpoint/2010/main" val="388330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0"/>
            <a:ext cx="9404723" cy="1400530"/>
          </a:xfrm>
        </p:spPr>
        <p:txBody>
          <a:bodyPr/>
          <a:lstStyle/>
          <a:p>
            <a:r>
              <a:rPr lang="es-EC" dirty="0" smtClean="0"/>
              <a:t>Proyección del Estado de Resultados</a:t>
            </a:r>
            <a:endParaRPr lang="es-EC" dirty="0"/>
          </a:p>
        </p:txBody>
      </p:sp>
      <p:graphicFrame>
        <p:nvGraphicFramePr>
          <p:cNvPr id="3" name="Diagrama 2"/>
          <p:cNvGraphicFramePr/>
          <p:nvPr>
            <p:extLst>
              <p:ext uri="{D42A27DB-BD31-4B8C-83A1-F6EECF244321}">
                <p14:modId xmlns:p14="http://schemas.microsoft.com/office/powerpoint/2010/main" val="789893387"/>
              </p:ext>
            </p:extLst>
          </p:nvPr>
        </p:nvGraphicFramePr>
        <p:xfrm>
          <a:off x="0" y="1124308"/>
          <a:ext cx="89436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43659498"/>
              </p:ext>
            </p:extLst>
          </p:nvPr>
        </p:nvGraphicFramePr>
        <p:xfrm>
          <a:off x="6722772" y="2517050"/>
          <a:ext cx="5203062" cy="2813488"/>
        </p:xfrm>
        <a:graphic>
          <a:graphicData uri="http://schemas.openxmlformats.org/drawingml/2006/table">
            <a:tbl>
              <a:tblPr firstRow="1" firstCol="1" bandRow="1">
                <a:tableStyleId>{5C22544A-7EE6-4342-B048-85BDC9FD1C3A}</a:tableStyleId>
              </a:tblPr>
              <a:tblGrid>
                <a:gridCol w="1907513"/>
                <a:gridCol w="690042"/>
                <a:gridCol w="666248"/>
                <a:gridCol w="690043"/>
                <a:gridCol w="666248"/>
                <a:gridCol w="582968"/>
              </a:tblGrid>
              <a:tr h="229402">
                <a:tc>
                  <a:txBody>
                    <a:bodyPr/>
                    <a:lstStyle/>
                    <a:p>
                      <a:pPr indent="22225" algn="just">
                        <a:lnSpc>
                          <a:spcPct val="200000"/>
                        </a:lnSpc>
                        <a:spcAft>
                          <a:spcPts val="0"/>
                        </a:spcAft>
                      </a:pPr>
                      <a:r>
                        <a:rPr lang="es-EC"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2019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2020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2021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2022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1637">
                <a:tc>
                  <a:txBody>
                    <a:bodyPr/>
                    <a:lstStyle/>
                    <a:p>
                      <a:pPr indent="22225" algn="just">
                        <a:lnSpc>
                          <a:spcPct val="200000"/>
                        </a:lnSpc>
                        <a:spcAft>
                          <a:spcPts val="0"/>
                        </a:spcAft>
                      </a:pPr>
                      <a:r>
                        <a:rPr lang="es-EC" sz="1000">
                          <a:effectLst/>
                        </a:rPr>
                        <a:t>ACTIVOS CORRIENTE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dirty="0">
                          <a:effectLst/>
                        </a:rPr>
                        <a:t>29.0%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29.0%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2077">
                <a:tc>
                  <a:txBody>
                    <a:bodyPr/>
                    <a:lstStyle/>
                    <a:p>
                      <a:pPr indent="22225" algn="just">
                        <a:lnSpc>
                          <a:spcPct val="200000"/>
                        </a:lnSpc>
                        <a:spcAft>
                          <a:spcPts val="0"/>
                        </a:spcAft>
                      </a:pPr>
                      <a:r>
                        <a:rPr lang="es-EC" sz="1000">
                          <a:effectLst/>
                        </a:rPr>
                        <a:t>ACTIVOS NO CORRIENTE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2669">
                <a:tc>
                  <a:txBody>
                    <a:bodyPr/>
                    <a:lstStyle/>
                    <a:p>
                      <a:pPr indent="22225" algn="just">
                        <a:lnSpc>
                          <a:spcPct val="200000"/>
                        </a:lnSpc>
                        <a:spcAft>
                          <a:spcPts val="0"/>
                        </a:spcAft>
                      </a:pPr>
                      <a:r>
                        <a:rPr lang="es-EC" sz="1000">
                          <a:effectLst/>
                        </a:rPr>
                        <a:t>PASIVOS CORRIENTES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dirty="0">
                          <a:effectLst/>
                        </a:rPr>
                        <a:t>15.0%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382">
                <a:tc>
                  <a:txBody>
                    <a:bodyPr/>
                    <a:lstStyle/>
                    <a:p>
                      <a:pPr indent="22225" algn="just">
                        <a:lnSpc>
                          <a:spcPct val="200000"/>
                        </a:lnSpc>
                        <a:spcAft>
                          <a:spcPts val="0"/>
                        </a:spcAft>
                      </a:pPr>
                      <a:r>
                        <a:rPr lang="es-EC" sz="1000">
                          <a:effectLst/>
                        </a:rPr>
                        <a:t>PASIVOS NO CORRIENTES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9402">
                <a:tc>
                  <a:txBody>
                    <a:bodyPr/>
                    <a:lstStyle/>
                    <a:p>
                      <a:pPr indent="22225" algn="just">
                        <a:lnSpc>
                          <a:spcPct val="200000"/>
                        </a:lnSpc>
                        <a:spcAft>
                          <a:spcPts val="0"/>
                        </a:spcAft>
                      </a:pPr>
                      <a:r>
                        <a:rPr lang="es-EC" sz="1000">
                          <a:effectLst/>
                        </a:rPr>
                        <a:t>PATRIMONIO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9402">
                <a:tc>
                  <a:txBody>
                    <a:bodyPr/>
                    <a:lstStyle/>
                    <a:p>
                      <a:pPr indent="22225" algn="just">
                        <a:lnSpc>
                          <a:spcPct val="200000"/>
                        </a:lnSpc>
                        <a:spcAft>
                          <a:spcPts val="0"/>
                        </a:spcAft>
                      </a:pPr>
                      <a:r>
                        <a:rPr lang="es-EC" sz="1000">
                          <a:effectLst/>
                        </a:rPr>
                        <a:t>INGRESOS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10.16%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9402">
                <a:tc>
                  <a:txBody>
                    <a:bodyPr/>
                    <a:lstStyle/>
                    <a:p>
                      <a:pPr indent="22225" algn="just">
                        <a:lnSpc>
                          <a:spcPct val="200000"/>
                        </a:lnSpc>
                        <a:spcAft>
                          <a:spcPts val="0"/>
                        </a:spcAft>
                      </a:pPr>
                      <a:r>
                        <a:rPr lang="es-EC" sz="1000">
                          <a:effectLst/>
                        </a:rPr>
                        <a:t>COSTO DE VENTAS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6.60%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6.60%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6.60%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6.60%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6.60%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9402">
                <a:tc>
                  <a:txBody>
                    <a:bodyPr/>
                    <a:lstStyle/>
                    <a:p>
                      <a:pPr indent="22225" algn="just">
                        <a:lnSpc>
                          <a:spcPct val="200000"/>
                        </a:lnSpc>
                        <a:spcAft>
                          <a:spcPts val="0"/>
                        </a:spcAft>
                      </a:pPr>
                      <a:r>
                        <a:rPr lang="es-EC" sz="1000">
                          <a:effectLst/>
                        </a:rPr>
                        <a:t>GASTOS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a:effectLst/>
                        </a:rPr>
                        <a:t>4.55%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715" algn="ctr">
                        <a:lnSpc>
                          <a:spcPct val="200000"/>
                        </a:lnSpc>
                        <a:spcAft>
                          <a:spcPts val="0"/>
                        </a:spcAft>
                      </a:pPr>
                      <a:r>
                        <a:rPr lang="es-EC" sz="1000" dirty="0">
                          <a:effectLst/>
                        </a:rPr>
                        <a:t>4.55%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27811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353" y="156504"/>
            <a:ext cx="9404723" cy="1400530"/>
          </a:xfrm>
        </p:spPr>
        <p:txBody>
          <a:bodyPr/>
          <a:lstStyle/>
          <a:p>
            <a:r>
              <a:rPr lang="es-EC" dirty="0" smtClean="0"/>
              <a:t>Escenario Tendencial</a:t>
            </a:r>
            <a:endParaRPr lang="es-EC" dirty="0"/>
          </a:p>
        </p:txBody>
      </p:sp>
      <p:pic>
        <p:nvPicPr>
          <p:cNvPr id="5" name="Imagen 4"/>
          <p:cNvPicPr>
            <a:picLocks noChangeAspect="1"/>
          </p:cNvPicPr>
          <p:nvPr/>
        </p:nvPicPr>
        <p:blipFill>
          <a:blip r:embed="rId2"/>
          <a:stretch>
            <a:fillRect/>
          </a:stretch>
        </p:blipFill>
        <p:spPr>
          <a:xfrm>
            <a:off x="3206838" y="931760"/>
            <a:ext cx="5434885" cy="5651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6974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404723" cy="1400530"/>
          </a:xfrm>
        </p:spPr>
        <p:txBody>
          <a:bodyPr/>
          <a:lstStyle/>
          <a:p>
            <a:r>
              <a:rPr lang="es-EC" b="1" u="sng" dirty="0" smtClean="0">
                <a:solidFill>
                  <a:schemeClr val="accent1">
                    <a:lumMod val="60000"/>
                    <a:lumOff val="40000"/>
                  </a:schemeClr>
                </a:solidFill>
              </a:rPr>
              <a:t>MARCO TEORICO</a:t>
            </a:r>
            <a:endParaRPr lang="es-EC" b="1" u="sng" dirty="0">
              <a:solidFill>
                <a:schemeClr val="accent1">
                  <a:lumMod val="60000"/>
                  <a:lumOff val="40000"/>
                </a:schemeClr>
              </a:solidFill>
            </a:endParaRPr>
          </a:p>
        </p:txBody>
      </p:sp>
      <p:graphicFrame>
        <p:nvGraphicFramePr>
          <p:cNvPr id="2" name="Diagrama 1"/>
          <p:cNvGraphicFramePr/>
          <p:nvPr>
            <p:extLst>
              <p:ext uri="{D42A27DB-BD31-4B8C-83A1-F6EECF244321}">
                <p14:modId xmlns:p14="http://schemas.microsoft.com/office/powerpoint/2010/main" val="3903137423"/>
              </p:ext>
            </p:extLst>
          </p:nvPr>
        </p:nvGraphicFramePr>
        <p:xfrm>
          <a:off x="68367" y="136732"/>
          <a:ext cx="11776104" cy="6738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3"/>
          <p:cNvSpPr txBox="1">
            <a:spLocks/>
          </p:cNvSpPr>
          <p:nvPr/>
        </p:nvSpPr>
        <p:spPr>
          <a:xfrm>
            <a:off x="229673" y="6040191"/>
            <a:ext cx="2075646" cy="6642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smtClean="0">
                <a:solidFill>
                  <a:schemeClr val="accent4"/>
                </a:solidFill>
              </a:rPr>
              <a:t>Fabregat, J.</a:t>
            </a:r>
          </a:p>
          <a:p>
            <a:r>
              <a:rPr lang="es-EC" sz="2000" dirty="0" smtClean="0">
                <a:solidFill>
                  <a:schemeClr val="accent4"/>
                </a:solidFill>
              </a:rPr>
              <a:t>Titman, S</a:t>
            </a:r>
            <a:endParaRPr lang="es-EC" sz="2000" dirty="0">
              <a:solidFill>
                <a:schemeClr val="accent4"/>
              </a:solidFill>
            </a:endParaRPr>
          </a:p>
        </p:txBody>
      </p:sp>
    </p:spTree>
    <p:extLst>
      <p:ext uri="{BB962C8B-B14F-4D97-AF65-F5344CB8AC3E}">
        <p14:creationId xmlns:p14="http://schemas.microsoft.com/office/powerpoint/2010/main" val="1026885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284" y="471470"/>
            <a:ext cx="4222103" cy="616228"/>
          </a:xfrm>
        </p:spPr>
        <p:txBody>
          <a:bodyPr/>
          <a:lstStyle/>
          <a:p>
            <a:r>
              <a:rPr lang="es-EC" dirty="0" smtClean="0"/>
              <a:t>Escenario Optimista</a:t>
            </a:r>
            <a:br>
              <a:rPr lang="es-EC" dirty="0" smtClean="0"/>
            </a:br>
            <a:endParaRPr lang="es-EC" dirty="0"/>
          </a:p>
        </p:txBody>
      </p:sp>
      <p:pic>
        <p:nvPicPr>
          <p:cNvPr id="3" name="Imagen 2"/>
          <p:cNvPicPr>
            <a:picLocks noChangeAspect="1"/>
          </p:cNvPicPr>
          <p:nvPr/>
        </p:nvPicPr>
        <p:blipFill>
          <a:blip r:embed="rId2"/>
          <a:stretch>
            <a:fillRect/>
          </a:stretch>
        </p:blipFill>
        <p:spPr>
          <a:xfrm>
            <a:off x="316284" y="2147283"/>
            <a:ext cx="4059984" cy="4511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3"/>
          <a:stretch>
            <a:fillRect/>
          </a:stretch>
        </p:blipFill>
        <p:spPr>
          <a:xfrm>
            <a:off x="7863899" y="2147284"/>
            <a:ext cx="4087700" cy="456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ítulo 1"/>
          <p:cNvSpPr txBox="1">
            <a:spLocks/>
          </p:cNvSpPr>
          <p:nvPr/>
        </p:nvSpPr>
        <p:spPr>
          <a:xfrm>
            <a:off x="7760867" y="441797"/>
            <a:ext cx="4222103" cy="61622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Escenario Pesimista</a:t>
            </a:r>
            <a:br>
              <a:rPr lang="es-EC" dirty="0" smtClean="0"/>
            </a:br>
            <a:endParaRPr lang="es-EC" dirty="0"/>
          </a:p>
        </p:txBody>
      </p:sp>
      <p:graphicFrame>
        <p:nvGraphicFramePr>
          <p:cNvPr id="7" name="Diagrama 6"/>
          <p:cNvGraphicFramePr/>
          <p:nvPr>
            <p:extLst>
              <p:ext uri="{D42A27DB-BD31-4B8C-83A1-F6EECF244321}">
                <p14:modId xmlns:p14="http://schemas.microsoft.com/office/powerpoint/2010/main" val="2841897487"/>
              </p:ext>
            </p:extLst>
          </p:nvPr>
        </p:nvGraphicFramePr>
        <p:xfrm>
          <a:off x="3917498" y="1228788"/>
          <a:ext cx="470365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7198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54417797"/>
              </p:ext>
            </p:extLst>
          </p:nvPr>
        </p:nvGraphicFramePr>
        <p:xfrm>
          <a:off x="241837" y="1054518"/>
          <a:ext cx="9507470" cy="359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991328" y="4649274"/>
            <a:ext cx="7472682" cy="7352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4172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825307858"/>
              </p:ext>
            </p:extLst>
          </p:nvPr>
        </p:nvGraphicFramePr>
        <p:xfrm>
          <a:off x="0" y="-941707"/>
          <a:ext cx="8128000" cy="642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318912"/>
              </p:ext>
            </p:extLst>
          </p:nvPr>
        </p:nvGraphicFramePr>
        <p:xfrm>
          <a:off x="7650051" y="1424837"/>
          <a:ext cx="4026794" cy="1975185"/>
        </p:xfrm>
        <a:graphic>
          <a:graphicData uri="http://schemas.openxmlformats.org/drawingml/2006/table">
            <a:tbl>
              <a:tblPr>
                <a:tableStyleId>{3C2FFA5D-87B4-456A-9821-1D502468CF0F}</a:tableStyleId>
              </a:tblPr>
              <a:tblGrid>
                <a:gridCol w="1190049"/>
                <a:gridCol w="567349"/>
                <a:gridCol w="567349"/>
                <a:gridCol w="567349"/>
                <a:gridCol w="567349"/>
                <a:gridCol w="567349"/>
              </a:tblGrid>
              <a:tr h="219465">
                <a:tc>
                  <a:txBody>
                    <a:bodyPr/>
                    <a:lstStyle/>
                    <a:p>
                      <a:pPr algn="l" fontAlgn="b"/>
                      <a:r>
                        <a:rPr lang="es-EC" sz="1100" b="1" u="none" strike="noStrike" dirty="0">
                          <a:effectLst/>
                        </a:rPr>
                        <a:t>CICLOS</a:t>
                      </a:r>
                      <a:endParaRPr lang="es-EC"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s-EC" sz="1100" b="1" u="none" strike="noStrike" dirty="0">
                          <a:effectLst/>
                        </a:rPr>
                        <a:t>2018</a:t>
                      </a:r>
                      <a:endParaRPr lang="es-EC"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s-EC" sz="1100" b="1" u="none" strike="noStrike" dirty="0">
                          <a:effectLst/>
                        </a:rPr>
                        <a:t>2019</a:t>
                      </a:r>
                      <a:endParaRPr lang="es-EC"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s-EC" sz="1100" b="1" u="none" strike="noStrike" dirty="0">
                          <a:effectLst/>
                        </a:rPr>
                        <a:t>2020</a:t>
                      </a:r>
                      <a:endParaRPr lang="es-EC"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s-EC" sz="1100" b="1" u="none" strike="noStrike" dirty="0">
                          <a:effectLst/>
                        </a:rPr>
                        <a:t>2021</a:t>
                      </a:r>
                      <a:endParaRPr lang="es-EC"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s-EC" sz="1100" b="1" u="none" strike="noStrike" dirty="0">
                          <a:effectLst/>
                        </a:rPr>
                        <a:t>2022</a:t>
                      </a:r>
                      <a:endParaRPr lang="es-EC" sz="1100" b="1" i="0" u="none" strike="noStrike" dirty="0">
                        <a:solidFill>
                          <a:srgbClr val="FFFFFF"/>
                        </a:solidFill>
                        <a:effectLst/>
                        <a:latin typeface="Calibri" panose="020F0502020204030204" pitchFamily="34" charset="0"/>
                      </a:endParaRPr>
                    </a:p>
                  </a:txBody>
                  <a:tcPr marL="9525" marR="9525" marT="9525" marB="0" anchor="b"/>
                </a:tc>
              </a:tr>
              <a:tr h="219465">
                <a:tc>
                  <a:txBody>
                    <a:bodyPr/>
                    <a:lstStyle/>
                    <a:p>
                      <a:pPr algn="l" fontAlgn="b"/>
                      <a:r>
                        <a:rPr lang="es-EC" sz="1100" b="1" u="none" strike="noStrike">
                          <a:effectLst/>
                        </a:rPr>
                        <a:t>Ciclo de Caja</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100" u="none" strike="noStrike">
                          <a:effectLst/>
                        </a:rPr>
                        <a:t>-79</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-72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-66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rPr>
                        <a:t>-60</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rPr>
                        <a:t>-55</a:t>
                      </a:r>
                      <a:endParaRPr lang="es-EC" sz="1100" b="0" i="0" u="none" strike="noStrike" dirty="0">
                        <a:solidFill>
                          <a:srgbClr val="000000"/>
                        </a:solidFill>
                        <a:effectLst/>
                        <a:latin typeface="Calibri" panose="020F0502020204030204" pitchFamily="34" charset="0"/>
                      </a:endParaRPr>
                    </a:p>
                  </a:txBody>
                  <a:tcPr marL="9525" marR="9525" marT="9525" marB="0" anchor="ctr"/>
                </a:tc>
              </a:tr>
              <a:tr h="438930">
                <a:tc>
                  <a:txBody>
                    <a:bodyPr/>
                    <a:lstStyle/>
                    <a:p>
                      <a:pPr algn="l" fontAlgn="b"/>
                      <a:r>
                        <a:rPr lang="es-EC" sz="1100" b="1" u="none" strike="noStrike" dirty="0">
                          <a:effectLst/>
                        </a:rPr>
                        <a:t>Rotación Ctas. Por cobrar</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s-EC" sz="1100" u="none" strike="noStrike">
                          <a:effectLst/>
                        </a:rPr>
                        <a:t>104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94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86</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78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71</a:t>
                      </a:r>
                      <a:endParaRPr lang="es-EC" sz="1100" b="0" i="0" u="none" strike="noStrike">
                        <a:solidFill>
                          <a:srgbClr val="000000"/>
                        </a:solidFill>
                        <a:effectLst/>
                        <a:latin typeface="Calibri" panose="020F0502020204030204" pitchFamily="34" charset="0"/>
                      </a:endParaRPr>
                    </a:p>
                  </a:txBody>
                  <a:tcPr marL="9525" marR="9525" marT="9525" marB="0" anchor="ctr"/>
                </a:tc>
              </a:tr>
              <a:tr h="438930">
                <a:tc>
                  <a:txBody>
                    <a:bodyPr/>
                    <a:lstStyle/>
                    <a:p>
                      <a:pPr algn="l" fontAlgn="b"/>
                      <a:r>
                        <a:rPr lang="es-EC" sz="1100" b="1" u="none" strike="noStrike">
                          <a:effectLst/>
                        </a:rPr>
                        <a:t>Rotación de Inventarios</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100" u="none" strike="noStrike">
                          <a:effectLst/>
                        </a:rPr>
                        <a:t>45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41</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37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34</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31</a:t>
                      </a:r>
                      <a:endParaRPr lang="es-EC" sz="1100" b="0" i="0" u="none" strike="noStrike">
                        <a:solidFill>
                          <a:srgbClr val="000000"/>
                        </a:solidFill>
                        <a:effectLst/>
                        <a:latin typeface="Calibri" panose="020F0502020204030204" pitchFamily="34" charset="0"/>
                      </a:endParaRPr>
                    </a:p>
                  </a:txBody>
                  <a:tcPr marL="9525" marR="9525" marT="9525" marB="0" anchor="ctr"/>
                </a:tc>
              </a:tr>
              <a:tr h="219465">
                <a:tc>
                  <a:txBody>
                    <a:bodyPr/>
                    <a:lstStyle/>
                    <a:p>
                      <a:pPr algn="l" fontAlgn="b"/>
                      <a:r>
                        <a:rPr lang="es-EC" sz="1100" b="1" u="none" strike="noStrike">
                          <a:effectLst/>
                        </a:rPr>
                        <a:t>Ciclo operativo</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100" u="none" strike="noStrike">
                          <a:effectLst/>
                        </a:rPr>
                        <a:t>148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135</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123</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112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102</a:t>
                      </a:r>
                      <a:endParaRPr lang="es-EC" sz="1100" b="0" i="0" u="none" strike="noStrike">
                        <a:solidFill>
                          <a:srgbClr val="000000"/>
                        </a:solidFill>
                        <a:effectLst/>
                        <a:latin typeface="Calibri" panose="020F0502020204030204" pitchFamily="34" charset="0"/>
                      </a:endParaRPr>
                    </a:p>
                  </a:txBody>
                  <a:tcPr marL="9525" marR="9525" marT="9525" marB="0" anchor="ctr"/>
                </a:tc>
              </a:tr>
              <a:tr h="438930">
                <a:tc>
                  <a:txBody>
                    <a:bodyPr/>
                    <a:lstStyle/>
                    <a:p>
                      <a:pPr algn="l" fontAlgn="b"/>
                      <a:r>
                        <a:rPr lang="es-EC" sz="1100" b="1" u="none" strike="noStrike" dirty="0">
                          <a:effectLst/>
                        </a:rPr>
                        <a:t>Rotación de Ctas. por pagar</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s-EC" sz="1100" u="none" strike="noStrike">
                          <a:effectLst/>
                        </a:rPr>
                        <a:t>228</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207</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189</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a:effectLst/>
                        </a:rPr>
                        <a:t>172</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100" u="none" strike="noStrike" dirty="0">
                          <a:effectLst/>
                        </a:rPr>
                        <a:t>157</a:t>
                      </a:r>
                      <a:endParaRPr lang="es-EC"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11387380"/>
              </p:ext>
            </p:extLst>
          </p:nvPr>
        </p:nvGraphicFramePr>
        <p:xfrm>
          <a:off x="4284372" y="4835094"/>
          <a:ext cx="7392471" cy="1784645"/>
        </p:xfrm>
        <a:graphic>
          <a:graphicData uri="http://schemas.openxmlformats.org/drawingml/2006/table">
            <a:tbl>
              <a:tblPr>
                <a:tableStyleId>{775DCB02-9BB8-47FD-8907-85C794F793BA}</a:tableStyleId>
              </a:tblPr>
              <a:tblGrid>
                <a:gridCol w="1240238"/>
                <a:gridCol w="1256557"/>
                <a:gridCol w="1223919"/>
                <a:gridCol w="1223919"/>
                <a:gridCol w="1223919"/>
                <a:gridCol w="1223919"/>
              </a:tblGrid>
              <a:tr h="300952">
                <a:tc>
                  <a:txBody>
                    <a:bodyPr/>
                    <a:lstStyle/>
                    <a:p>
                      <a:pPr algn="l" fontAlgn="b"/>
                      <a:endParaRPr lang="es-EC" sz="12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1200" b="1" u="none" strike="noStrike" dirty="0">
                          <a:effectLst/>
                        </a:rPr>
                        <a:t>2018</a:t>
                      </a:r>
                      <a:endParaRPr lang="es-EC" sz="12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1200" b="1" u="none" strike="noStrike">
                          <a:effectLst/>
                        </a:rPr>
                        <a:t>2019</a:t>
                      </a:r>
                      <a:endParaRPr lang="es-EC"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EC" sz="1200" b="1" u="none" strike="noStrike" dirty="0">
                          <a:effectLst/>
                        </a:rPr>
                        <a:t>2020</a:t>
                      </a:r>
                      <a:endParaRPr lang="es-EC" sz="12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1200" b="1" u="none" strike="noStrike" dirty="0">
                          <a:effectLst/>
                        </a:rPr>
                        <a:t>2021</a:t>
                      </a:r>
                      <a:endParaRPr lang="es-EC" sz="12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s-EC" sz="1200" b="1" u="none" strike="noStrike" dirty="0">
                          <a:effectLst/>
                        </a:rPr>
                        <a:t>2022</a:t>
                      </a:r>
                      <a:endParaRPr lang="es-EC" sz="1200" b="1" i="0" u="none" strike="noStrike" dirty="0">
                        <a:solidFill>
                          <a:srgbClr val="FFFFFF"/>
                        </a:solidFill>
                        <a:effectLst/>
                        <a:latin typeface="Calibri" panose="020F0502020204030204" pitchFamily="34" charset="0"/>
                      </a:endParaRPr>
                    </a:p>
                  </a:txBody>
                  <a:tcPr marL="9525" marR="9525" marT="9525" marB="0" anchor="b"/>
                </a:tc>
              </a:tr>
              <a:tr h="300952">
                <a:tc>
                  <a:txBody>
                    <a:bodyPr/>
                    <a:lstStyle/>
                    <a:p>
                      <a:pPr algn="l" fontAlgn="b"/>
                      <a:r>
                        <a:rPr lang="es-EC" sz="1200" b="1" u="none" strike="noStrike" dirty="0">
                          <a:effectLst/>
                        </a:rPr>
                        <a:t>Caja</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-4,772.66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-5,774.51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-6,986.66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-8,453.26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-10,227.72 </a:t>
                      </a:r>
                      <a:endParaRPr lang="es-EC" sz="1200" b="0" i="0" u="none" strike="noStrike">
                        <a:solidFill>
                          <a:srgbClr val="000000"/>
                        </a:solidFill>
                        <a:effectLst/>
                        <a:latin typeface="Calibri" panose="020F0502020204030204" pitchFamily="34" charset="0"/>
                      </a:endParaRPr>
                    </a:p>
                  </a:txBody>
                  <a:tcPr marL="9525" marR="9525" marT="9525" marB="0" anchor="b"/>
                </a:tc>
              </a:tr>
              <a:tr h="300952">
                <a:tc>
                  <a:txBody>
                    <a:bodyPr/>
                    <a:lstStyle/>
                    <a:p>
                      <a:pPr algn="l" fontAlgn="b"/>
                      <a:r>
                        <a:rPr lang="es-EC" sz="1200" b="1" u="none" strike="noStrike" dirty="0">
                          <a:effectLst/>
                        </a:rPr>
                        <a:t>Ctas por Cobrar</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39,263,231.11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39,373,168.16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39,483,413.03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39,593,966.59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39,704,829.69 </a:t>
                      </a:r>
                      <a:endParaRPr lang="es-EC" sz="1200" b="0" i="0" u="none" strike="noStrike">
                        <a:solidFill>
                          <a:srgbClr val="000000"/>
                        </a:solidFill>
                        <a:effectLst/>
                        <a:latin typeface="Calibri" panose="020F0502020204030204" pitchFamily="34" charset="0"/>
                      </a:endParaRPr>
                    </a:p>
                  </a:txBody>
                  <a:tcPr marL="9525" marR="9525" marT="9525" marB="0" anchor="b"/>
                </a:tc>
              </a:tr>
              <a:tr h="300952">
                <a:tc>
                  <a:txBody>
                    <a:bodyPr/>
                    <a:lstStyle/>
                    <a:p>
                      <a:pPr algn="l" fontAlgn="b"/>
                      <a:r>
                        <a:rPr lang="es-EC" sz="1200" b="1" u="none" strike="noStrike" dirty="0">
                          <a:effectLst/>
                        </a:rPr>
                        <a:t>Inventarios</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7,730,072.87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7,751,717.07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7,773,421.88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7,795,187.46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7,817,013.99 </a:t>
                      </a:r>
                      <a:endParaRPr lang="es-EC" sz="1200" b="0" i="0" u="none" strike="noStrike">
                        <a:solidFill>
                          <a:srgbClr val="000000"/>
                        </a:solidFill>
                        <a:effectLst/>
                        <a:latin typeface="Calibri" panose="020F0502020204030204" pitchFamily="34" charset="0"/>
                      </a:endParaRPr>
                    </a:p>
                  </a:txBody>
                  <a:tcPr marL="9525" marR="9525" marT="9525" marB="0" anchor="b"/>
                </a:tc>
              </a:tr>
              <a:tr h="300952">
                <a:tc>
                  <a:txBody>
                    <a:bodyPr/>
                    <a:lstStyle/>
                    <a:p>
                      <a:pPr algn="l" fontAlgn="b"/>
                      <a:r>
                        <a:rPr lang="es-EC" sz="1200" b="1" u="none" strike="noStrike" dirty="0">
                          <a:effectLst/>
                        </a:rPr>
                        <a:t>Ctas por pagar</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106,241,521.31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96,846,694.49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88,282,710.44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80,476,086.62 </a:t>
                      </a:r>
                      <a:endParaRPr lang="es-EC"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a:effectLst/>
                        </a:rPr>
                        <a:t>   73,359,840.04 </a:t>
                      </a:r>
                      <a:endParaRPr lang="es-EC" sz="1200" b="0" i="0" u="none" strike="noStrike">
                        <a:solidFill>
                          <a:srgbClr val="000000"/>
                        </a:solidFill>
                        <a:effectLst/>
                        <a:latin typeface="Calibri" panose="020F0502020204030204" pitchFamily="34" charset="0"/>
                      </a:endParaRPr>
                    </a:p>
                  </a:txBody>
                  <a:tcPr marL="9525" marR="9525" marT="9525" marB="0" anchor="b"/>
                </a:tc>
              </a:tr>
              <a:tr h="279885">
                <a:tc>
                  <a:txBody>
                    <a:bodyPr/>
                    <a:lstStyle/>
                    <a:p>
                      <a:pPr algn="l" fontAlgn="b"/>
                      <a:r>
                        <a:rPr lang="es-EC" sz="1200" b="1" u="none" strike="noStrike" dirty="0">
                          <a:effectLst/>
                        </a:rPr>
                        <a:t>WK</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-59,252,989.99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-49,727,583.76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-41,032,862.19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-33,095,385.83 </a:t>
                      </a:r>
                      <a:endParaRPr lang="es-EC"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u="none" strike="noStrike" dirty="0">
                          <a:effectLst/>
                        </a:rPr>
                        <a:t> -25,848,224.08 </a:t>
                      </a:r>
                      <a:endParaRPr lang="es-EC"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7" name="Llamada de flecha a la derecha 6"/>
          <p:cNvSpPr/>
          <p:nvPr/>
        </p:nvSpPr>
        <p:spPr>
          <a:xfrm>
            <a:off x="218941" y="4835094"/>
            <a:ext cx="4065431" cy="1784645"/>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es-ES" sz="1200" dirty="0"/>
              <a:t>Los resultados obtenidos demuestran que los años proyectados responden a la tendencia histórica de la información contable, los mismos que muestran que la ejecución diaria de los procesos depende del financiamiento obtenido por </a:t>
            </a:r>
            <a:r>
              <a:rPr lang="es-ES" sz="1200" dirty="0" smtClean="0"/>
              <a:t>terceros.</a:t>
            </a:r>
            <a:endParaRPr lang="es-EC" sz="1200" dirty="0"/>
          </a:p>
        </p:txBody>
      </p:sp>
    </p:spTree>
    <p:extLst>
      <p:ext uri="{BB962C8B-B14F-4D97-AF65-F5344CB8AC3E}">
        <p14:creationId xmlns:p14="http://schemas.microsoft.com/office/powerpoint/2010/main" val="438190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FLUJOS DE CAJA OPERATVOS</a:t>
            </a:r>
            <a:br>
              <a:rPr lang="es-EC" dirty="0" smtClean="0"/>
            </a:br>
            <a:r>
              <a:rPr lang="es-EC" dirty="0" smtClean="0"/>
              <a:t>Expresados en miles de USD</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551540963"/>
              </p:ext>
            </p:extLst>
          </p:nvPr>
        </p:nvGraphicFramePr>
        <p:xfrm>
          <a:off x="1769717" y="1946407"/>
          <a:ext cx="8281117" cy="4235196"/>
        </p:xfrm>
        <a:graphic>
          <a:graphicData uri="http://schemas.openxmlformats.org/drawingml/2006/table">
            <a:tbl>
              <a:tblPr firstRow="1" firstCol="1" bandRow="1">
                <a:tableStyleId>{5C22544A-7EE6-4342-B048-85BDC9FD1C3A}</a:tableStyleId>
              </a:tblPr>
              <a:tblGrid>
                <a:gridCol w="2009107"/>
                <a:gridCol w="1308331"/>
                <a:gridCol w="1223493"/>
                <a:gridCol w="1184856"/>
                <a:gridCol w="1265922"/>
                <a:gridCol w="1289408"/>
              </a:tblGrid>
              <a:tr h="349730">
                <a:tc>
                  <a:txBody>
                    <a:bodyPr/>
                    <a:lstStyle/>
                    <a:p>
                      <a:endParaRPr lang="es-EC" sz="2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400">
                          <a:effectLst/>
                        </a:rPr>
                        <a:t>2018</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400">
                          <a:effectLst/>
                        </a:rPr>
                        <a:t>2019</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400">
                          <a:effectLst/>
                        </a:rPr>
                        <a:t>2020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400">
                          <a:effectLst/>
                        </a:rPr>
                        <a:t>2021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400">
                          <a:effectLst/>
                        </a:rPr>
                        <a:t>2022</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9730">
                <a:tc>
                  <a:txBody>
                    <a:bodyPr/>
                    <a:lstStyle/>
                    <a:p>
                      <a:pPr indent="22225" algn="ctr">
                        <a:lnSpc>
                          <a:spcPct val="200000"/>
                        </a:lnSpc>
                        <a:spcAft>
                          <a:spcPts val="0"/>
                        </a:spcAft>
                      </a:pPr>
                      <a:r>
                        <a:rPr lang="es-EC" sz="1400" dirty="0">
                          <a:effectLst/>
                        </a:rPr>
                        <a:t>Utilidad Operativa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dirty="0">
                          <a:solidFill>
                            <a:srgbClr val="000000"/>
                          </a:solidFill>
                          <a:effectLst/>
                          <a:latin typeface="Times New Roman" panose="02020603050405020304" pitchFamily="18" charset="0"/>
                        </a:rPr>
                        <a:t>74,497</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82,058</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90,387</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99,561</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109,667</a:t>
                      </a:r>
                    </a:p>
                  </a:txBody>
                  <a:tcPr marL="9525" marR="9525" marT="9525" marB="0" anchor="ctr"/>
                </a:tc>
              </a:tr>
              <a:tr h="349730">
                <a:tc>
                  <a:txBody>
                    <a:bodyPr/>
                    <a:lstStyle/>
                    <a:p>
                      <a:pPr indent="22225" algn="ctr">
                        <a:lnSpc>
                          <a:spcPct val="200000"/>
                        </a:lnSpc>
                        <a:spcAft>
                          <a:spcPts val="0"/>
                        </a:spcAft>
                      </a:pPr>
                      <a:r>
                        <a:rPr lang="es-EC" sz="1400">
                          <a:effectLst/>
                        </a:rPr>
                        <a:t>Impuestos</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dirty="0">
                          <a:solidFill>
                            <a:srgbClr val="000000"/>
                          </a:solidFill>
                          <a:effectLst/>
                          <a:latin typeface="Times New Roman" panose="02020603050405020304" pitchFamily="18" charset="0"/>
                        </a:rPr>
                        <a:t>25,105</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27,654</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30,460</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33,552</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36,958</a:t>
                      </a:r>
                    </a:p>
                  </a:txBody>
                  <a:tcPr marL="9525" marR="9525" marT="9525" marB="0" anchor="ctr"/>
                </a:tc>
              </a:tr>
              <a:tr h="728951">
                <a:tc>
                  <a:txBody>
                    <a:bodyPr/>
                    <a:lstStyle/>
                    <a:p>
                      <a:pPr indent="22225" algn="ctr">
                        <a:lnSpc>
                          <a:spcPct val="200000"/>
                        </a:lnSpc>
                        <a:spcAft>
                          <a:spcPts val="0"/>
                        </a:spcAft>
                      </a:pPr>
                      <a:r>
                        <a:rPr lang="es-EC" sz="1400">
                          <a:effectLst/>
                        </a:rPr>
                        <a:t>Depreciaciones y Amortizaciones</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a:solidFill>
                            <a:srgbClr val="000000"/>
                          </a:solidFill>
                          <a:effectLst/>
                          <a:latin typeface="Times New Roman" panose="02020603050405020304" pitchFamily="18" charset="0"/>
                        </a:rPr>
                        <a:t>17,371</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17,387</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17,403</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17,418</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17,434</a:t>
                      </a:r>
                    </a:p>
                  </a:txBody>
                  <a:tcPr marL="9525" marR="9525" marT="9525" marB="0" anchor="ctr"/>
                </a:tc>
              </a:tr>
              <a:tr h="728951">
                <a:tc>
                  <a:txBody>
                    <a:bodyPr/>
                    <a:lstStyle/>
                    <a:p>
                      <a:pPr indent="22225" algn="ctr">
                        <a:lnSpc>
                          <a:spcPct val="200000"/>
                        </a:lnSpc>
                        <a:spcAft>
                          <a:spcPts val="0"/>
                        </a:spcAft>
                      </a:pPr>
                      <a:r>
                        <a:rPr lang="es-EC" sz="1400">
                          <a:effectLst/>
                        </a:rPr>
                        <a:t>Inver, Repos. Act. Fijos</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a:solidFill>
                            <a:srgbClr val="000000"/>
                          </a:solidFill>
                          <a:effectLst/>
                          <a:latin typeface="Times New Roman" panose="02020603050405020304" pitchFamily="18" charset="0"/>
                        </a:rPr>
                        <a:t>53,427</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56,098</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58,903</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61,848</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64,940</a:t>
                      </a:r>
                    </a:p>
                  </a:txBody>
                  <a:tcPr marL="9525" marR="9525" marT="9525" marB="0" anchor="ctr"/>
                </a:tc>
              </a:tr>
              <a:tr h="728951">
                <a:tc>
                  <a:txBody>
                    <a:bodyPr/>
                    <a:lstStyle/>
                    <a:p>
                      <a:pPr indent="22225" algn="ctr">
                        <a:lnSpc>
                          <a:spcPct val="200000"/>
                        </a:lnSpc>
                        <a:spcAft>
                          <a:spcPts val="0"/>
                        </a:spcAft>
                      </a:pPr>
                      <a:r>
                        <a:rPr lang="es-EC" sz="1400">
                          <a:effectLst/>
                        </a:rPr>
                        <a:t>Variación de Capital de Trabajo</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a:solidFill>
                            <a:srgbClr val="000000"/>
                          </a:solidFill>
                          <a:effectLst/>
                          <a:latin typeface="Times New Roman" panose="02020603050405020304" pitchFamily="18" charset="0"/>
                        </a:rPr>
                        <a:t>(48,018)</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(9,525)</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(8,695)</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(7,937)</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(7,247)</a:t>
                      </a:r>
                    </a:p>
                  </a:txBody>
                  <a:tcPr marL="9525" marR="9525" marT="9525" marB="0" anchor="ctr"/>
                </a:tc>
              </a:tr>
              <a:tr h="728951">
                <a:tc>
                  <a:txBody>
                    <a:bodyPr/>
                    <a:lstStyle/>
                    <a:p>
                      <a:pPr indent="22225" algn="ctr">
                        <a:lnSpc>
                          <a:spcPct val="200000"/>
                        </a:lnSpc>
                        <a:spcAft>
                          <a:spcPts val="0"/>
                        </a:spcAft>
                      </a:pPr>
                      <a:r>
                        <a:rPr lang="es-EC" sz="1400">
                          <a:effectLst/>
                        </a:rPr>
                        <a:t>Flujo de Caja Proyectados</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ctr"/>
                      <a:r>
                        <a:rPr lang="es-EC" sz="1400" b="0" i="0" u="none" strike="noStrike">
                          <a:solidFill>
                            <a:srgbClr val="000000"/>
                          </a:solidFill>
                          <a:effectLst/>
                          <a:latin typeface="Times New Roman" panose="02020603050405020304" pitchFamily="18" charset="0"/>
                        </a:rPr>
                        <a:t>(34,682)</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6,168</a:t>
                      </a:r>
                    </a:p>
                  </a:txBody>
                  <a:tcPr marL="9525" marR="9525" marT="9525" marB="0" anchor="ctr"/>
                </a:tc>
                <a:tc>
                  <a:txBody>
                    <a:bodyPr/>
                    <a:lstStyle/>
                    <a:p>
                      <a:pPr algn="r" fontAlgn="ctr"/>
                      <a:r>
                        <a:rPr lang="es-EC" sz="1400" b="0" i="0" u="none" strike="noStrike">
                          <a:solidFill>
                            <a:srgbClr val="000000"/>
                          </a:solidFill>
                          <a:effectLst/>
                          <a:latin typeface="Times New Roman" panose="02020603050405020304" pitchFamily="18" charset="0"/>
                        </a:rPr>
                        <a:t>9,731</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13,642</a:t>
                      </a:r>
                    </a:p>
                  </a:txBody>
                  <a:tcPr marL="9525" marR="9525" marT="9525" marB="0" anchor="ctr"/>
                </a:tc>
                <a:tc>
                  <a:txBody>
                    <a:bodyPr/>
                    <a:lstStyle/>
                    <a:p>
                      <a:pPr algn="r" fontAlgn="ctr"/>
                      <a:r>
                        <a:rPr lang="es-EC" sz="1400" b="0" i="0" u="none" strike="noStrike" dirty="0">
                          <a:solidFill>
                            <a:srgbClr val="000000"/>
                          </a:solidFill>
                          <a:effectLst/>
                          <a:latin typeface="Times New Roman" panose="02020603050405020304" pitchFamily="18" charset="0"/>
                        </a:rPr>
                        <a:t>17,955</a:t>
                      </a:r>
                    </a:p>
                  </a:txBody>
                  <a:tcPr marL="9525" marR="9525" marT="9525" marB="0" anchor="ctr"/>
                </a:tc>
              </a:tr>
            </a:tbl>
          </a:graphicData>
        </a:graphic>
      </p:graphicFrame>
    </p:spTree>
    <p:extLst>
      <p:ext uri="{BB962C8B-B14F-4D97-AF65-F5344CB8AC3E}">
        <p14:creationId xmlns:p14="http://schemas.microsoft.com/office/powerpoint/2010/main" val="351661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39839"/>
            <a:ext cx="9404723" cy="745017"/>
          </a:xfrm>
        </p:spPr>
        <p:txBody>
          <a:bodyPr/>
          <a:lstStyle/>
          <a:p>
            <a:r>
              <a:rPr lang="es-EC" dirty="0" smtClean="0"/>
              <a:t>VALOR RESDUAL</a:t>
            </a:r>
            <a:endParaRPr lang="es-EC" dirty="0"/>
          </a:p>
        </p:txBody>
      </p:sp>
      <mc:AlternateContent xmlns:mc="http://schemas.openxmlformats.org/markup-compatibility/2006">
        <mc:Choice xmlns:a14="http://schemas.microsoft.com/office/drawing/2010/main" Requires="a14">
          <p:sp>
            <p:nvSpPr>
              <p:cNvPr id="3" name="Rectángulo 2"/>
              <p:cNvSpPr/>
              <p:nvPr/>
            </p:nvSpPr>
            <p:spPr>
              <a:xfrm>
                <a:off x="394952" y="1327770"/>
                <a:ext cx="6096000" cy="4696094"/>
              </a:xfrm>
              <a:prstGeom prst="rect">
                <a:avLst/>
              </a:prstGeom>
            </p:spPr>
            <p:txBody>
              <a:bodyPr>
                <a:spAutoFit/>
              </a:bodyPr>
              <a:lstStyle/>
              <a:p>
                <a:pPr marL="777240" algn="just">
                  <a:lnSpc>
                    <a:spcPct val="150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Formula: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b="1" i="1">
                          <a:effectLst/>
                          <a:latin typeface="Cambria Math" panose="02040503050406030204" pitchFamily="18" charset="0"/>
                          <a:ea typeface="Calibri" panose="020F0502020204030204" pitchFamily="34" charset="0"/>
                          <a:cs typeface="Arial" panose="020B0604020202020204" pitchFamily="34" charset="0"/>
                        </a:rPr>
                        <m:t>𝑽𝑹</m:t>
                      </m:r>
                      <m:r>
                        <a:rPr lang="es-ES" b="1" i="1">
                          <a:effectLst/>
                          <a:latin typeface="Cambria Math" panose="02040503050406030204" pitchFamily="18" charset="0"/>
                          <a:ea typeface="Calibri" panose="020F0502020204030204" pitchFamily="34" charset="0"/>
                          <a:cs typeface="Arial" panose="020B0604020202020204" pitchFamily="34" charset="0"/>
                        </a:rPr>
                        <m:t>=</m:t>
                      </m:r>
                      <m:f>
                        <m:fPr>
                          <m:ctrlPr>
                            <a:rPr lang="es-ES" b="1"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ES" i="1">
                                  <a:effectLst/>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𝐹𝐶</m:t>
                              </m:r>
                            </m:e>
                            <m:sub>
                              <m:r>
                                <a:rPr lang="es-ES" i="1">
                                  <a:effectLst/>
                                  <a:latin typeface="Cambria Math" panose="02040503050406030204" pitchFamily="18" charset="0"/>
                                  <a:ea typeface="Calibri" panose="020F0502020204030204" pitchFamily="34" charset="0"/>
                                  <a:cs typeface="Arial" panose="020B0604020202020204" pitchFamily="34" charset="0"/>
                                </a:rPr>
                                <m:t>1</m:t>
                              </m:r>
                            </m:sub>
                          </m:sSub>
                          <m:r>
                            <a:rPr lang="es-ES" i="1">
                              <a:effectLst/>
                              <a:latin typeface="Cambria Math" panose="02040503050406030204" pitchFamily="18" charset="0"/>
                              <a:ea typeface="Calibri" panose="020F0502020204030204" pitchFamily="34" charset="0"/>
                              <a:cs typeface="Arial" panose="020B0604020202020204" pitchFamily="34" charset="0"/>
                            </a:rPr>
                            <m:t> (1+</m:t>
                          </m:r>
                          <m:r>
                            <a:rPr lang="es-ES" i="1">
                              <a:effectLst/>
                              <a:latin typeface="Cambria Math" panose="02040503050406030204" pitchFamily="18" charset="0"/>
                              <a:ea typeface="Calibri" panose="020F0502020204030204" pitchFamily="34" charset="0"/>
                              <a:cs typeface="Arial" panose="020B0604020202020204" pitchFamily="34" charset="0"/>
                            </a:rPr>
                            <m:t>𝑔</m:t>
                          </m:r>
                          <m:r>
                            <a:rPr lang="es-ES" i="1">
                              <a:effectLst/>
                              <a:latin typeface="Cambria Math" panose="02040503050406030204" pitchFamily="18" charset="0"/>
                              <a:ea typeface="Calibri" panose="020F0502020204030204" pitchFamily="34" charset="0"/>
                              <a:cs typeface="Arial" panose="020B0604020202020204" pitchFamily="34" charset="0"/>
                            </a:rPr>
                            <m:t>)</m:t>
                          </m:r>
                        </m:num>
                        <m:den>
                          <m:r>
                            <a:rPr lang="es-ES" i="1">
                              <a:effectLst/>
                              <a:latin typeface="Cambria Math" panose="02040503050406030204" pitchFamily="18" charset="0"/>
                              <a:ea typeface="Calibri" panose="020F0502020204030204" pitchFamily="34" charset="0"/>
                              <a:cs typeface="Arial" panose="020B0604020202020204" pitchFamily="34" charset="0"/>
                            </a:rPr>
                            <m:t>𝑘</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a:effectLst/>
                              <a:latin typeface="Cambria Math" panose="02040503050406030204" pitchFamily="18" charset="0"/>
                              <a:ea typeface="Calibri" panose="020F0502020204030204" pitchFamily="34" charset="0"/>
                              <a:cs typeface="Arial" panose="020B0604020202020204" pitchFamily="34" charset="0"/>
                            </a:rPr>
                            <m:t>𝑔</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Siendo: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VR = Valor Residual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FC = Flujo del último año proyectado.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g = Crecimiento del flujo a partir del año </a:t>
                </a:r>
                <a:r>
                  <a:rPr lang="es-ES" dirty="0" smtClean="0">
                    <a:effectLst/>
                    <a:latin typeface="Arial" panose="020B0604020202020204" pitchFamily="34" charset="0"/>
                    <a:ea typeface="Calibri" panose="020F0502020204030204" pitchFamily="34" charset="0"/>
                    <a:cs typeface="Times New Roman" panose="02020603050405020304" pitchFamily="18" charset="0"/>
                  </a:rPr>
                  <a:t>n.</a:t>
                </a:r>
                <a:endParaRPr lang="es-ES" sz="1600" dirty="0" smtClean="0">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smtClean="0">
                    <a:effectLst/>
                    <a:latin typeface="Arial" panose="020B0604020202020204" pitchFamily="34" charset="0"/>
                    <a:ea typeface="Calibri" panose="020F0502020204030204" pitchFamily="34" charset="0"/>
                  </a:rPr>
                  <a:t>k </a:t>
                </a:r>
                <a:r>
                  <a:rPr lang="es-ES" dirty="0">
                    <a:effectLst/>
                    <a:latin typeface="Arial" panose="020B0604020202020204" pitchFamily="34" charset="0"/>
                    <a:ea typeface="Calibri" panose="020F0502020204030204" pitchFamily="34" charset="0"/>
                  </a:rPr>
                  <a:t>= Tasa de actualización </a:t>
                </a:r>
                <a:endParaRPr lang="es-ES" dirty="0"/>
              </a:p>
            </p:txBody>
          </p:sp>
        </mc:Choice>
        <mc:Fallback>
          <p:sp>
            <p:nvSpPr>
              <p:cNvPr id="3" name="Rectángulo 2"/>
              <p:cNvSpPr>
                <a:spLocks noRot="1" noChangeAspect="1" noMove="1" noResize="1" noEditPoints="1" noAdjustHandles="1" noChangeArrowheads="1" noChangeShapeType="1" noTextEdit="1"/>
              </p:cNvSpPr>
              <p:nvPr/>
            </p:nvSpPr>
            <p:spPr>
              <a:xfrm>
                <a:off x="394952" y="1327770"/>
                <a:ext cx="6096000" cy="4696094"/>
              </a:xfrm>
              <a:prstGeom prst="rect">
                <a:avLst/>
              </a:prstGeom>
              <a:blipFill rotWithShape="0">
                <a:blip r:embed="rId2"/>
                <a:stretch>
                  <a:fillRect b="-13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5443471" y="518953"/>
                <a:ext cx="6096000" cy="6232219"/>
              </a:xfrm>
              <a:prstGeom prst="rect">
                <a:avLst/>
              </a:prstGeom>
            </p:spPr>
            <p:txBody>
              <a:bodyPr>
                <a:spAutoFit/>
              </a:bodyPr>
              <a:lstStyle/>
              <a:p>
                <a:pPr marL="777240" algn="just">
                  <a:lnSpc>
                    <a:spcPct val="150000"/>
                  </a:lnSpc>
                  <a:spcAft>
                    <a:spcPts val="0"/>
                  </a:spcAft>
                </a:pPr>
                <a:r>
                  <a:rPr lang="es-ES" b="1" dirty="0" smtClean="0">
                    <a:latin typeface="Arial" panose="020B0604020202020204" pitchFamily="34" charset="0"/>
                    <a:ea typeface="Calibri" panose="020F0502020204030204" pitchFamily="34" charset="0"/>
                    <a:cs typeface="Times New Roman" panose="02020603050405020304" pitchFamily="18" charset="0"/>
                  </a:rPr>
                  <a:t>Aplicación: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FC </a:t>
                </a:r>
                <a:r>
                  <a:rPr lang="es-ES" dirty="0" smtClean="0">
                    <a:effectLst/>
                    <a:latin typeface="Arial" panose="020B0604020202020204" pitchFamily="34" charset="0"/>
                    <a:ea typeface="Calibri" panose="020F0502020204030204" pitchFamily="34" charset="0"/>
                    <a:cs typeface="Times New Roman" panose="02020603050405020304" pitchFamily="18" charset="0"/>
                  </a:rPr>
                  <a:t>=</a:t>
                </a:r>
                <a:r>
                  <a:rPr lang="es-ES" dirty="0" smtClean="0"/>
                  <a:t>17,955,206.37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g = </a:t>
                </a:r>
                <a:r>
                  <a:rPr lang="es-ES" dirty="0" smtClean="0"/>
                  <a:t>0.0554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k = </a:t>
                </a:r>
                <a:r>
                  <a:rPr lang="es-ES" dirty="0" smtClean="0"/>
                  <a:t>0.1463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𝑉𝑅</m:t>
                      </m:r>
                      <m:r>
                        <a:rPr lang="es-ES" i="1">
                          <a:effectLst/>
                          <a:latin typeface="Cambria Math" panose="02040503050406030204" pitchFamily="18" charset="0"/>
                          <a:ea typeface="Calibri" panose="020F0502020204030204" pitchFamily="34" charset="0"/>
                          <a:cs typeface="Arial" panose="020B0604020202020204" pitchFamily="34" charset="0"/>
                        </a:rPr>
                        <m:t>=</m:t>
                      </m:r>
                      <m:f>
                        <m:fPr>
                          <m:ctrlPr>
                            <a:rPr lang="es-ES"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es-ES"/>
                            <m:t>17</m:t>
                          </m:r>
                          <m:r>
                            <m:rPr>
                              <m:nor/>
                            </m:rPr>
                            <a:rPr lang="es-EC" b="0" i="0" smtClean="0"/>
                            <m:t>,</m:t>
                          </m:r>
                          <m:r>
                            <m:rPr>
                              <m:nor/>
                            </m:rPr>
                            <a:rPr lang="es-ES"/>
                            <m:t>955</m:t>
                          </m:r>
                          <m:r>
                            <m:rPr>
                              <m:nor/>
                            </m:rPr>
                            <a:rPr lang="es-EC" b="0" i="0" smtClean="0"/>
                            <m:t>,</m:t>
                          </m:r>
                          <m:r>
                            <m:rPr>
                              <m:nor/>
                            </m:rPr>
                            <a:rPr lang="es-ES"/>
                            <m:t>206</m:t>
                          </m:r>
                          <m:r>
                            <m:rPr>
                              <m:nor/>
                            </m:rPr>
                            <a:rPr lang="es-EC" b="0" i="0" smtClean="0"/>
                            <m:t>.</m:t>
                          </m:r>
                          <m:r>
                            <m:rPr>
                              <m:nor/>
                            </m:rPr>
                            <a:rPr lang="es-ES"/>
                            <m:t>37</m:t>
                          </m:r>
                          <m:r>
                            <a:rPr lang="es-ES" i="1">
                              <a:effectLst/>
                              <a:latin typeface="Cambria Math" panose="02040503050406030204" pitchFamily="18" charset="0"/>
                              <a:ea typeface="Calibri" panose="020F0502020204030204" pitchFamily="34" charset="0"/>
                              <a:cs typeface="Arial" panose="020B0604020202020204" pitchFamily="34" charset="0"/>
                            </a:rPr>
                            <m:t>(1+</m:t>
                          </m:r>
                          <m:r>
                            <m:rPr>
                              <m:nor/>
                            </m:rPr>
                            <a:rPr lang="es-ES"/>
                            <m:t>0</m:t>
                          </m:r>
                          <m:r>
                            <m:rPr>
                              <m:nor/>
                            </m:rPr>
                            <a:rPr lang="es-EC" b="0" i="0" smtClean="0"/>
                            <m:t>.</m:t>
                          </m:r>
                          <m:r>
                            <m:rPr>
                              <m:nor/>
                            </m:rPr>
                            <a:rPr lang="es-ES"/>
                            <m:t>0554</m:t>
                          </m:r>
                          <m:r>
                            <a:rPr lang="es-ES" i="1">
                              <a:effectLst/>
                              <a:latin typeface="Cambria Math" panose="02040503050406030204" pitchFamily="18" charset="0"/>
                              <a:ea typeface="Calibri" panose="020F0502020204030204" pitchFamily="34" charset="0"/>
                              <a:cs typeface="Arial" panose="020B0604020202020204" pitchFamily="34" charset="0"/>
                            </a:rPr>
                            <m:t>)</m:t>
                          </m:r>
                        </m:num>
                        <m:den>
                          <m:r>
                            <m:rPr>
                              <m:nor/>
                            </m:rPr>
                            <a:rPr lang="es-ES"/>
                            <m:t>0</m:t>
                          </m:r>
                          <m:r>
                            <m:rPr>
                              <m:nor/>
                            </m:rPr>
                            <a:rPr lang="es-EC" b="0" i="0" smtClean="0"/>
                            <m:t>.</m:t>
                          </m:r>
                          <m:r>
                            <m:rPr>
                              <m:nor/>
                            </m:rPr>
                            <a:rPr lang="es-ES"/>
                            <m:t>1463</m:t>
                          </m:r>
                          <m:r>
                            <a:rPr lang="es-ES" i="1">
                              <a:effectLst/>
                              <a:latin typeface="Cambria Math" panose="02040503050406030204" pitchFamily="18" charset="0"/>
                              <a:ea typeface="Calibri" panose="020F0502020204030204" pitchFamily="34" charset="0"/>
                              <a:cs typeface="Arial" panose="020B0604020202020204" pitchFamily="34" charset="0"/>
                            </a:rPr>
                            <m:t>−</m:t>
                          </m:r>
                          <m:r>
                            <m:rPr>
                              <m:nor/>
                            </m:rPr>
                            <a:rPr lang="es-ES"/>
                            <m:t>0</m:t>
                          </m:r>
                          <m:r>
                            <m:rPr>
                              <m:nor/>
                            </m:rPr>
                            <a:rPr lang="es-EC" b="0" i="0" smtClean="0"/>
                            <m:t>.</m:t>
                          </m:r>
                          <m:r>
                            <m:rPr>
                              <m:nor/>
                            </m:rPr>
                            <a:rPr lang="es-ES"/>
                            <m:t>0554</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Arial" panose="020B0604020202020204" pitchFamily="34" charset="0"/>
                        </a:rPr>
                        <m:t>𝑉𝑅</m:t>
                      </m:r>
                      <m:r>
                        <a:rPr lang="es-ES" i="1">
                          <a:effectLst/>
                          <a:latin typeface="Cambria Math" panose="02040503050406030204" pitchFamily="18" charset="0"/>
                          <a:ea typeface="Calibri" panose="020F0502020204030204" pitchFamily="34" charset="0"/>
                          <a:cs typeface="Arial" panose="020B0604020202020204" pitchFamily="34" charset="0"/>
                        </a:rPr>
                        <m:t>=</m:t>
                      </m:r>
                      <m:r>
                        <a:rPr lang="es-ES" i="1"/>
                        <m:t>208</m:t>
                      </m:r>
                      <m:r>
                        <a:rPr lang="es-EC" b="0" i="1" smtClean="0">
                          <a:latin typeface="Cambria Math" panose="02040503050406030204" pitchFamily="18" charset="0"/>
                        </a:rPr>
                        <m:t>,</m:t>
                      </m:r>
                      <m:r>
                        <a:rPr lang="es-ES" i="1"/>
                        <m:t>455</m:t>
                      </m:r>
                      <m:r>
                        <a:rPr lang="es-EC" b="0" i="1" smtClean="0">
                          <a:latin typeface="Cambria Math" panose="02040503050406030204" pitchFamily="18" charset="0"/>
                        </a:rPr>
                        <m:t>,</m:t>
                      </m:r>
                      <m:r>
                        <a:rPr lang="es-ES" i="1"/>
                        <m:t>511</m:t>
                      </m:r>
                      <m:r>
                        <a:rPr lang="es-EC" b="0" i="1" smtClean="0">
                          <a:latin typeface="Cambria Math" panose="02040503050406030204" pitchFamily="18" charset="0"/>
                        </a:rPr>
                        <m:t>.</m:t>
                      </m:r>
                      <m:r>
                        <a:rPr lang="es-ES" i="1"/>
                        <m:t>51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77240" algn="just">
                  <a:lnSpc>
                    <a:spcPct val="150000"/>
                  </a:lnSpc>
                  <a:spcAft>
                    <a:spcPts val="0"/>
                  </a:spcAft>
                </a:pPr>
                <a:r>
                  <a:rPr lang="es-ES" dirty="0">
                    <a:effectLst/>
                    <a:latin typeface="Arial" panose="020B0604020202020204" pitchFamily="34" charset="0"/>
                    <a:ea typeface="Calibri" panose="020F0502020204030204" pitchFamily="34" charset="0"/>
                    <a:cs typeface="Times New Roman" panose="02020603050405020304" pitchFamily="18" charset="0"/>
                  </a:rPr>
                  <a:t>     El valor obtenido representa los rendimientos a obtener en el futuro desde el año </a:t>
                </a:r>
                <a:r>
                  <a:rPr lang="es-ES" dirty="0" smtClean="0">
                    <a:effectLst/>
                    <a:latin typeface="Arial" panose="020B0604020202020204" pitchFamily="34" charset="0"/>
                    <a:ea typeface="Calibri" panose="020F0502020204030204" pitchFamily="34" charset="0"/>
                    <a:cs typeface="Times New Roman" panose="02020603050405020304" pitchFamily="18" charset="0"/>
                  </a:rPr>
                  <a:t>2022 </a:t>
                </a:r>
                <a:r>
                  <a:rPr lang="es-ES" dirty="0">
                    <a:effectLst/>
                    <a:latin typeface="Arial" panose="020B0604020202020204" pitchFamily="34" charset="0"/>
                    <a:ea typeface="Calibri" panose="020F0502020204030204" pitchFamily="34" charset="0"/>
                    <a:cs typeface="Times New Roman" panose="02020603050405020304" pitchFamily="18" charset="0"/>
                  </a:rPr>
                  <a:t>a perpetuidad, es decir hasta el momento en que se considere dar por terminada la empresa.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5443471" y="518953"/>
                <a:ext cx="6096000" cy="6232219"/>
              </a:xfrm>
              <a:prstGeom prst="rect">
                <a:avLst/>
              </a:prstGeom>
              <a:blipFill rotWithShape="0">
                <a:blip r:embed="rId3"/>
                <a:stretch>
                  <a:fillRect r="-800"/>
                </a:stretch>
              </a:blipFill>
            </p:spPr>
            <p:txBody>
              <a:bodyPr/>
              <a:lstStyle/>
              <a:p>
                <a:r>
                  <a:rPr lang="es-EC">
                    <a:noFill/>
                  </a:rPr>
                  <a:t> </a:t>
                </a:r>
              </a:p>
            </p:txBody>
          </p:sp>
        </mc:Fallback>
      </mc:AlternateContent>
    </p:spTree>
    <p:extLst>
      <p:ext uri="{BB962C8B-B14F-4D97-AF65-F5344CB8AC3E}">
        <p14:creationId xmlns:p14="http://schemas.microsoft.com/office/powerpoint/2010/main" val="1332269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COSTO DE LA DEUDA</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412556856"/>
              </p:ext>
            </p:extLst>
          </p:nvPr>
        </p:nvGraphicFramePr>
        <p:xfrm>
          <a:off x="1017072" y="1595572"/>
          <a:ext cx="3825383" cy="1590297"/>
        </p:xfrm>
        <a:graphic>
          <a:graphicData uri="http://schemas.openxmlformats.org/drawingml/2006/table">
            <a:tbl>
              <a:tblPr>
                <a:tableStyleId>{284E427A-3D55-4303-BF80-6455036E1DE7}</a:tableStyleId>
              </a:tblPr>
              <a:tblGrid>
                <a:gridCol w="569566"/>
                <a:gridCol w="743263"/>
                <a:gridCol w="811935"/>
                <a:gridCol w="811935"/>
                <a:gridCol w="888684"/>
              </a:tblGrid>
              <a:tr h="222822">
                <a:tc>
                  <a:txBody>
                    <a:bodyPr/>
                    <a:lstStyle/>
                    <a:p>
                      <a:pPr algn="ctr" fontAlgn="ctr"/>
                      <a:r>
                        <a:rPr lang="es-EC" sz="1100" b="1" u="none" strike="noStrike" dirty="0">
                          <a:effectLst/>
                        </a:rPr>
                        <a:t>Periodo</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b="1" u="none" strike="noStrike" dirty="0">
                          <a:effectLst/>
                        </a:rPr>
                        <a:t>Aporte K</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b="1" u="none" strike="noStrike" dirty="0">
                          <a:effectLst/>
                        </a:rPr>
                        <a:t>Intereses</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b="1" u="none" strike="noStrike" dirty="0">
                          <a:effectLst/>
                        </a:rPr>
                        <a:t>Cuota</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b="1" u="none" strike="noStrike" dirty="0">
                          <a:effectLst/>
                        </a:rPr>
                        <a:t>Saldo</a:t>
                      </a:r>
                      <a:endParaRPr lang="es-EC" sz="1100" b="1" i="0" u="none" strike="noStrike" dirty="0">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0</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t"/>
                      <a:r>
                        <a:rPr lang="es-EC" sz="1600" u="none" strike="noStrike" dirty="0">
                          <a:effectLst/>
                        </a:rPr>
                        <a:t> </a:t>
                      </a:r>
                      <a:endParaRPr lang="es-EC"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EC" sz="1600" u="none" strike="noStrike">
                          <a:effectLst/>
                        </a:rPr>
                        <a:t> </a:t>
                      </a:r>
                      <a:endParaRPr lang="es-EC" sz="16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EC" sz="1600" u="none" strike="noStrike">
                          <a:effectLst/>
                        </a:rPr>
                        <a:t> </a:t>
                      </a:r>
                      <a:endParaRPr lang="es-EC" sz="1600" b="0" i="0" u="none" strike="noStrike">
                        <a:solidFill>
                          <a:srgbClr val="000000"/>
                        </a:solidFill>
                        <a:effectLst/>
                        <a:latin typeface="Calibri" panose="020F0502020204030204" pitchFamily="34" charset="0"/>
                      </a:endParaRPr>
                    </a:p>
                  </a:txBody>
                  <a:tcPr marL="9525" marR="9525" marT="9525" marB="0"/>
                </a:tc>
                <a:tc>
                  <a:txBody>
                    <a:bodyPr/>
                    <a:lstStyle/>
                    <a:p>
                      <a:pPr algn="just" fontAlgn="ctr"/>
                      <a:r>
                        <a:rPr lang="es-EC" sz="1100" u="none" strike="noStrike">
                          <a:effectLst/>
                        </a:rPr>
                        <a:t> 159,976,003 </a:t>
                      </a:r>
                      <a:endParaRPr lang="es-EC" sz="1100" b="0" i="0" u="none" strike="noStrike">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1</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u="none" strike="noStrike" dirty="0">
                          <a:effectLst/>
                        </a:rPr>
                        <a:t> 3,999,400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27,995,801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100" u="none" strike="noStrike">
                          <a:effectLst/>
                        </a:rPr>
                        <a:t> 31,995,201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155,976,603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2</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u="none" strike="noStrike">
                          <a:effectLst/>
                        </a:rPr>
                        <a:t> 4,699,295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27,295,906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100" u="none" strike="noStrike" dirty="0">
                          <a:effectLst/>
                        </a:rPr>
                        <a:t> 31,995,201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a:effectLst/>
                        </a:rPr>
                        <a:t> 151,277,308 </a:t>
                      </a:r>
                      <a:endParaRPr lang="es-EC" sz="1100" b="0" i="0" u="none" strike="noStrike">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3</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u="none" strike="noStrike">
                          <a:effectLst/>
                        </a:rPr>
                        <a:t> 5,521,672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a:effectLst/>
                        </a:rPr>
                        <a:t> 26,473,529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100" u="none" strike="noStrike" dirty="0">
                          <a:effectLst/>
                        </a:rPr>
                        <a:t> 31,995,201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145,755,636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4</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u="none" strike="noStrike">
                          <a:effectLst/>
                        </a:rPr>
                        <a:t> 6,487,964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a:effectLst/>
                        </a:rPr>
                        <a:t> 25,507,236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100" u="none" strike="noStrike">
                          <a:effectLst/>
                        </a:rPr>
                        <a:t> 31,995,201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139,267,672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r>
              <a:tr h="222822">
                <a:tc>
                  <a:txBody>
                    <a:bodyPr/>
                    <a:lstStyle/>
                    <a:p>
                      <a:pPr algn="ctr" fontAlgn="ctr"/>
                      <a:r>
                        <a:rPr lang="es-EC" sz="1100" b="1" u="none" strike="noStrike" dirty="0">
                          <a:effectLst/>
                        </a:rPr>
                        <a:t>5</a:t>
                      </a:r>
                      <a:endParaRPr lang="es-EC"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100" u="none" strike="noStrike">
                          <a:effectLst/>
                        </a:rPr>
                        <a:t> 7,623,358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a:effectLst/>
                        </a:rPr>
                        <a:t> 24,371,843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100" u="none" strike="noStrike">
                          <a:effectLst/>
                        </a:rPr>
                        <a:t> 31,995,201 </a:t>
                      </a:r>
                      <a:endParaRPr lang="es-EC"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100" u="none" strike="noStrike" dirty="0">
                          <a:effectLst/>
                        </a:rPr>
                        <a:t> 131,644,314 </a:t>
                      </a:r>
                      <a:endParaRPr lang="es-EC" sz="11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
        <p:nvSpPr>
          <p:cNvPr id="4" name="Rectángulo 3"/>
          <p:cNvSpPr/>
          <p:nvPr/>
        </p:nvSpPr>
        <p:spPr>
          <a:xfrm>
            <a:off x="5675291" y="1853248"/>
            <a:ext cx="6096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s-ES" dirty="0">
                <a:latin typeface="Arial" panose="020B0604020202020204" pitchFamily="34" charset="0"/>
                <a:ea typeface="Calibri" panose="020F0502020204030204" pitchFamily="34" charset="0"/>
              </a:rPr>
              <a:t>Primero se establecerá el monto de los pagos periódicos a realizarse en el futuro, lo que facilitará el establecimiento de desembolsos anuales a realizarse para el cumplimiento de la obligación.</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448674272"/>
              </p:ext>
            </p:extLst>
          </p:nvPr>
        </p:nvGraphicFramePr>
        <p:xfrm>
          <a:off x="5898524" y="3721993"/>
          <a:ext cx="5615187" cy="2540243"/>
        </p:xfrm>
        <a:graphic>
          <a:graphicData uri="http://schemas.openxmlformats.org/drawingml/2006/table">
            <a:tbl>
              <a:tblPr>
                <a:tableStyleId>{775DCB02-9BB8-47FD-8907-85C794F793BA}</a:tableStyleId>
              </a:tblPr>
              <a:tblGrid>
                <a:gridCol w="1557905"/>
                <a:gridCol w="870346"/>
                <a:gridCol w="796734"/>
                <a:gridCol w="796734"/>
                <a:gridCol w="796734"/>
                <a:gridCol w="796734"/>
              </a:tblGrid>
              <a:tr h="371412">
                <a:tc>
                  <a:txBody>
                    <a:bodyPr/>
                    <a:lstStyle/>
                    <a:p>
                      <a:pPr algn="l" fontAlgn="t"/>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ctr"/>
                      <a:r>
                        <a:rPr lang="es-EC" sz="1200" b="1" u="none" strike="noStrike" dirty="0">
                          <a:effectLst/>
                        </a:rPr>
                        <a:t>2018</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b="1" u="none" strike="noStrike" dirty="0">
                          <a:effectLst/>
                        </a:rPr>
                        <a:t>2019</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b="1" u="none" strike="noStrike" dirty="0">
                          <a:effectLst/>
                        </a:rPr>
                        <a:t>2020</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b="1" u="none" strike="noStrike" dirty="0">
                          <a:effectLst/>
                        </a:rPr>
                        <a:t>2021</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b="1" u="none" strike="noStrike" dirty="0">
                          <a:effectLst/>
                        </a:rPr>
                        <a:t>2022</a:t>
                      </a:r>
                      <a:endParaRPr lang="es-EC" sz="1200" b="1" i="0" u="none" strike="noStrike" dirty="0">
                        <a:solidFill>
                          <a:srgbClr val="000000"/>
                        </a:solidFill>
                        <a:effectLst/>
                        <a:latin typeface="Times New Roman" panose="02020603050405020304" pitchFamily="18" charset="0"/>
                      </a:endParaRPr>
                    </a:p>
                  </a:txBody>
                  <a:tcPr marL="9525" marR="9525" marT="9525" marB="0" anchor="ctr"/>
                </a:tc>
              </a:tr>
              <a:tr h="417890">
                <a:tc>
                  <a:txBody>
                    <a:bodyPr/>
                    <a:lstStyle/>
                    <a:p>
                      <a:pPr algn="just" fontAlgn="ctr"/>
                      <a:r>
                        <a:rPr lang="es-EC" sz="1200" b="1" u="none" strike="noStrike" dirty="0">
                          <a:effectLst/>
                        </a:rPr>
                        <a:t>Dividendos</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3,999,400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4,699,295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5,521,672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6,487,964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7,623,358 </a:t>
                      </a:r>
                      <a:endParaRPr lang="es-EC" sz="1200" b="0" i="0" u="none" strike="noStrike">
                        <a:solidFill>
                          <a:srgbClr val="000000"/>
                        </a:solidFill>
                        <a:effectLst/>
                        <a:latin typeface="Times New Roman" panose="02020603050405020304" pitchFamily="18" charset="0"/>
                      </a:endParaRPr>
                    </a:p>
                  </a:txBody>
                  <a:tcPr marL="9525" marR="9525" marT="9525" marB="0" anchor="ctr"/>
                </a:tc>
              </a:tr>
              <a:tr h="583647">
                <a:tc>
                  <a:txBody>
                    <a:bodyPr/>
                    <a:lstStyle/>
                    <a:p>
                      <a:pPr algn="just" fontAlgn="ctr"/>
                      <a:r>
                        <a:rPr lang="es-EC" sz="1200" b="1" u="none" strike="noStrike" dirty="0">
                          <a:effectLst/>
                        </a:rPr>
                        <a:t>Tasa de Interés de mercado</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7.63%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7.63%</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7.63%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7.63%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7.63%</a:t>
                      </a:r>
                      <a:endParaRPr lang="es-EC" sz="1200" b="0" i="0" u="none" strike="noStrike">
                        <a:solidFill>
                          <a:srgbClr val="000000"/>
                        </a:solidFill>
                        <a:effectLst/>
                        <a:latin typeface="Times New Roman" panose="02020603050405020304" pitchFamily="18" charset="0"/>
                      </a:endParaRPr>
                    </a:p>
                  </a:txBody>
                  <a:tcPr marL="9525" marR="9525" marT="9525" marB="0" anchor="ctr"/>
                </a:tc>
              </a:tr>
              <a:tr h="583647">
                <a:tc>
                  <a:txBody>
                    <a:bodyPr/>
                    <a:lstStyle/>
                    <a:p>
                      <a:pPr algn="just" fontAlgn="ctr"/>
                      <a:r>
                        <a:rPr lang="es-EC" sz="1200" b="1" u="none" strike="noStrike" dirty="0">
                          <a:effectLst/>
                        </a:rPr>
                        <a:t>Valor actual de los dividendos</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   3,715,879 </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4,056,636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4,428,642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4,834,762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 5,278,124 </a:t>
                      </a:r>
                      <a:endParaRPr lang="es-EC" sz="1200" b="0" i="0" u="none" strike="noStrike">
                        <a:solidFill>
                          <a:srgbClr val="000000"/>
                        </a:solidFill>
                        <a:effectLst/>
                        <a:latin typeface="Times New Roman" panose="02020603050405020304" pitchFamily="18" charset="0"/>
                      </a:endParaRPr>
                    </a:p>
                  </a:txBody>
                  <a:tcPr marL="9525" marR="9525" marT="9525" marB="0" anchor="ctr"/>
                </a:tc>
              </a:tr>
              <a:tr h="583647">
                <a:tc>
                  <a:txBody>
                    <a:bodyPr/>
                    <a:lstStyle/>
                    <a:p>
                      <a:pPr algn="just" fontAlgn="ctr"/>
                      <a:r>
                        <a:rPr lang="es-EC" sz="1200" b="1" u="none" strike="noStrike" dirty="0">
                          <a:effectLst/>
                        </a:rPr>
                        <a:t>Valor Actual de Pasivo L/P</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 22,314,043 </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t"/>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tc>
              </a:tr>
            </a:tbl>
          </a:graphicData>
        </a:graphic>
      </p:graphicFrame>
      <p:sp>
        <p:nvSpPr>
          <p:cNvPr id="6" name="Rectángulo 5"/>
          <p:cNvSpPr/>
          <p:nvPr/>
        </p:nvSpPr>
        <p:spPr>
          <a:xfrm>
            <a:off x="467752" y="4039451"/>
            <a:ext cx="4924022"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dirty="0">
                <a:latin typeface="Arial" panose="020B0604020202020204" pitchFamily="34" charset="0"/>
                <a:ea typeface="Calibri" panose="020F0502020204030204" pitchFamily="34" charset="0"/>
                <a:cs typeface="Times New Roman" panose="02020603050405020304" pitchFamily="18" charset="0"/>
              </a:rPr>
              <a:t> La tasa de interés utilizada para poder establecer el valor actual de la deuda es la aprobada a abril del 2015 por el Banco Central del Ecuador, para el sector Productivo Empresarial, es de </a:t>
            </a:r>
            <a:r>
              <a:rPr lang="es-ES" dirty="0" smtClean="0">
                <a:latin typeface="Arial" panose="020B0604020202020204" pitchFamily="34" charset="0"/>
                <a:ea typeface="Calibri" panose="020F0502020204030204" pitchFamily="34" charset="0"/>
                <a:cs typeface="Times New Roman" panose="02020603050405020304" pitchFamily="18" charset="0"/>
              </a:rPr>
              <a:t>7,63</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S" dirty="0"/>
          </a:p>
        </p:txBody>
      </p:sp>
    </p:spTree>
    <p:extLst>
      <p:ext uri="{BB962C8B-B14F-4D97-AF65-F5344CB8AC3E}">
        <p14:creationId xmlns:p14="http://schemas.microsoft.com/office/powerpoint/2010/main" val="663094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ACTUALIZACIÓN DE FLUJOS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06327893"/>
              </p:ext>
            </p:extLst>
          </p:nvPr>
        </p:nvGraphicFramePr>
        <p:xfrm>
          <a:off x="405986" y="1611022"/>
          <a:ext cx="7793866" cy="2915446"/>
        </p:xfrm>
        <a:graphic>
          <a:graphicData uri="http://schemas.openxmlformats.org/drawingml/2006/table">
            <a:tbl>
              <a:tblPr firstRow="1" firstCol="1" bandRow="1">
                <a:tableStyleId>{775DCB02-9BB8-47FD-8907-85C794F793BA}</a:tableStyleId>
              </a:tblPr>
              <a:tblGrid>
                <a:gridCol w="3099157"/>
                <a:gridCol w="778846"/>
                <a:gridCol w="692307"/>
                <a:gridCol w="692307"/>
                <a:gridCol w="692307"/>
                <a:gridCol w="757211"/>
                <a:gridCol w="1081731"/>
              </a:tblGrid>
              <a:tr h="327891">
                <a:tc>
                  <a:txBody>
                    <a:bodyPr/>
                    <a:lstStyle/>
                    <a:p>
                      <a:pPr algn="l" fontAlgn="t"/>
                      <a:r>
                        <a:rPr lang="es-EC" sz="1200" u="none" strike="noStrike" dirty="0">
                          <a:effectLst/>
                        </a:rPr>
                        <a:t> </a:t>
                      </a:r>
                      <a:r>
                        <a:rPr lang="es-EC" sz="1200" u="none" strike="noStrike" dirty="0" smtClean="0">
                          <a:effectLst/>
                        </a:rPr>
                        <a:t>Información</a:t>
                      </a:r>
                      <a:r>
                        <a:rPr lang="es-EC" sz="1200" u="none" strike="noStrike" baseline="0" dirty="0" smtClean="0">
                          <a:effectLst/>
                        </a:rPr>
                        <a:t> presentada en miles USD</a:t>
                      </a:r>
                      <a:endParaRPr lang="es-EC" sz="12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ctr"/>
                      <a:r>
                        <a:rPr lang="es-EC" sz="1400" u="none" strike="noStrike">
                          <a:effectLst/>
                        </a:rPr>
                        <a:t>2018</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2019</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2020</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2021</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2022</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Acumulado</a:t>
                      </a:r>
                      <a:endParaRPr lang="es-EC" sz="1400" b="1"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Utilidad Operativa</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74,497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82,058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90,387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99,561</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109,667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456,170</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dirty="0">
                          <a:effectLst/>
                        </a:rPr>
                        <a:t>Impuestos</a:t>
                      </a:r>
                      <a:endParaRPr lang="es-EC"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25,105</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27,654</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30,460</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33,552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36,958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153,729</a:t>
                      </a:r>
                      <a:endParaRPr lang="es-EC" sz="1400" b="0" i="0" u="none" strike="noStrike">
                        <a:solidFill>
                          <a:srgbClr val="000000"/>
                        </a:solidFill>
                        <a:effectLst/>
                        <a:latin typeface="Times New Roman" panose="02020603050405020304" pitchFamily="18" charset="0"/>
                      </a:endParaRPr>
                    </a:p>
                  </a:txBody>
                  <a:tcPr marL="9525" marR="9525" marT="9525" marB="0" anchor="ctr"/>
                </a:tc>
              </a:tr>
              <a:tr h="327891">
                <a:tc>
                  <a:txBody>
                    <a:bodyPr/>
                    <a:lstStyle/>
                    <a:p>
                      <a:pPr algn="l" fontAlgn="ctr"/>
                      <a:r>
                        <a:rPr lang="es-EC" sz="1400" u="none" strike="noStrike">
                          <a:effectLst/>
                        </a:rPr>
                        <a:t>Depreciaciones y Amortizaciones</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17,371</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17,387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17,403</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17,418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17,434</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87,013</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Inver, Repos. Act. Fijos</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53,427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56,098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58,903</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61,848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64,940</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295,216</a:t>
                      </a:r>
                      <a:endParaRPr lang="es-EC" sz="1400" b="0" i="0" u="none" strike="noStrike">
                        <a:solidFill>
                          <a:srgbClr val="000000"/>
                        </a:solidFill>
                        <a:effectLst/>
                        <a:latin typeface="Times New Roman" panose="02020603050405020304" pitchFamily="18" charset="0"/>
                      </a:endParaRPr>
                    </a:p>
                  </a:txBody>
                  <a:tcPr marL="9525" marR="9525" marT="9525" marB="0" anchor="ctr"/>
                </a:tc>
              </a:tr>
              <a:tr h="327891">
                <a:tc>
                  <a:txBody>
                    <a:bodyPr/>
                    <a:lstStyle/>
                    <a:p>
                      <a:pPr algn="l" fontAlgn="ctr"/>
                      <a:r>
                        <a:rPr lang="es-EC" sz="1400" u="none" strike="noStrike">
                          <a:effectLst/>
                        </a:rPr>
                        <a:t>Incrementos de Capital de Trabajo</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(48,018)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(9,525)</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(8,695)</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(7,937)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(7,247)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(81,423)</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Flujo Neto de Caja</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(34,682)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6,168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9,731</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13,642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17,955</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12,814</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Flujo de Caja a perpetuidad</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t"/>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9525" marR="9525" marT="9525" marB="0"/>
                </a:tc>
                <a:tc>
                  <a:txBody>
                    <a:bodyPr/>
                    <a:lstStyle/>
                    <a:p>
                      <a:pPr algn="ctr" fontAlgn="ctr"/>
                      <a:r>
                        <a:rPr lang="es-EC" sz="1400" u="none" strike="noStrike">
                          <a:effectLst/>
                        </a:rPr>
                        <a:t>186,232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186,232</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Flujo de Caja Total</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(34,682)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6,168</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9,731</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13,642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204,187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199,046</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Tasa de Descuento Ke</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10.69%</a:t>
                      </a:r>
                      <a:endParaRPr lang="es-EC" sz="1400" b="0" i="0" u="none" strike="noStrike">
                        <a:solidFill>
                          <a:srgbClr val="000000"/>
                        </a:solidFill>
                        <a:effectLst/>
                        <a:latin typeface="Times New Roman" panose="02020603050405020304" pitchFamily="18" charset="0"/>
                      </a:endParaRPr>
                    </a:p>
                  </a:txBody>
                  <a:tcPr marL="9525" marR="9525" marT="9525" marB="0" anchor="ctr"/>
                </a:tc>
              </a:tr>
              <a:tr h="231064">
                <a:tc>
                  <a:txBody>
                    <a:bodyPr/>
                    <a:lstStyle/>
                    <a:p>
                      <a:pPr algn="l" fontAlgn="ctr"/>
                      <a:r>
                        <a:rPr lang="es-EC" sz="1400" u="none" strike="noStrike">
                          <a:effectLst/>
                        </a:rPr>
                        <a:t>Flujos de Caja Actualizados</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(31,333)</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5,572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8,792</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12,324</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a:effectLst/>
                        </a:rPr>
                        <a:t>184,467</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effectLst/>
                        </a:rPr>
                        <a:t>179,823</a:t>
                      </a:r>
                      <a:endParaRPr lang="es-EC" sz="14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138585769"/>
              </p:ext>
            </p:extLst>
          </p:nvPr>
        </p:nvGraphicFramePr>
        <p:xfrm>
          <a:off x="8615966" y="3618963"/>
          <a:ext cx="3381151" cy="3034442"/>
        </p:xfrm>
        <a:graphic>
          <a:graphicData uri="http://schemas.openxmlformats.org/drawingml/2006/table">
            <a:tbl>
              <a:tblPr firstRow="1" bandRow="1">
                <a:tableStyleId>{21E4AEA4-8DFA-4A89-87EB-49C32662AFE0}</a:tableStyleId>
              </a:tblPr>
              <a:tblGrid>
                <a:gridCol w="2261624"/>
                <a:gridCol w="1119527"/>
              </a:tblGrid>
              <a:tr h="224627">
                <a:tc>
                  <a:txBody>
                    <a:bodyPr/>
                    <a:lstStyle/>
                    <a:p>
                      <a:pPr algn="ctr" fontAlgn="ctr"/>
                      <a:r>
                        <a:rPr lang="es-EC" sz="1200" u="none" strike="noStrike" dirty="0">
                          <a:effectLst/>
                        </a:rPr>
                        <a:t>CONCEPTO</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VALOR</a:t>
                      </a:r>
                      <a:endParaRPr lang="es-EC" sz="1200" b="1" i="0" u="none" strike="noStrike">
                        <a:solidFill>
                          <a:srgbClr val="000000"/>
                        </a:solidFill>
                        <a:effectLst/>
                        <a:latin typeface="Times New Roman" panose="02020603050405020304" pitchFamily="18" charset="0"/>
                      </a:endParaRPr>
                    </a:p>
                  </a:txBody>
                  <a:tcPr marL="9525" marR="9525" marT="9525" marB="0" anchor="ctr"/>
                </a:tc>
              </a:tr>
              <a:tr h="318757">
                <a:tc>
                  <a:txBody>
                    <a:bodyPr/>
                    <a:lstStyle/>
                    <a:p>
                      <a:pPr algn="just" fontAlgn="ctr"/>
                      <a:r>
                        <a:rPr lang="es-EC" sz="1200" u="none" strike="noStrike">
                          <a:effectLst/>
                        </a:rPr>
                        <a:t>Valor de la Empresa sin deuda</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179,822,918</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Valor del Escudo Final</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53,911,913</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Valor Global de la empresa</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233,734,831</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Pasivo a Corto Plazo</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184,312,026</a:t>
                      </a:r>
                      <a:endParaRPr lang="es-EC" sz="1200" b="0" i="0" u="none" strike="noStrike">
                        <a:solidFill>
                          <a:srgbClr val="000000"/>
                        </a:solidFill>
                        <a:effectLst/>
                        <a:latin typeface="Times New Roman" panose="02020603050405020304" pitchFamily="18" charset="0"/>
                      </a:endParaRPr>
                    </a:p>
                  </a:txBody>
                  <a:tcPr marL="9525" marR="9525" marT="9525" marB="0" anchor="ctr"/>
                </a:tc>
              </a:tr>
              <a:tr h="318757">
                <a:tc>
                  <a:txBody>
                    <a:bodyPr/>
                    <a:lstStyle/>
                    <a:p>
                      <a:pPr algn="just" fontAlgn="ctr"/>
                      <a:r>
                        <a:rPr lang="es-EC" sz="1200" u="none" strike="noStrike">
                          <a:effectLst/>
                        </a:rPr>
                        <a:t>Pasivo a Largo plazo Ajustado</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4,337,879</a:t>
                      </a:r>
                      <a:endParaRPr lang="es-EC" sz="1200" b="0" i="0" u="none" strike="noStrike">
                        <a:solidFill>
                          <a:srgbClr val="000000"/>
                        </a:solidFill>
                        <a:effectLst/>
                        <a:latin typeface="Times New Roman" panose="02020603050405020304" pitchFamily="18" charset="0"/>
                      </a:endParaRPr>
                    </a:p>
                  </a:txBody>
                  <a:tcPr marL="9525" marR="9525" marT="9525" marB="0" anchor="ctr"/>
                </a:tc>
              </a:tr>
              <a:tr h="318757">
                <a:tc>
                  <a:txBody>
                    <a:bodyPr/>
                    <a:lstStyle/>
                    <a:p>
                      <a:pPr algn="just" fontAlgn="ctr"/>
                      <a:r>
                        <a:rPr lang="es-EC" sz="1200" u="none" strike="noStrike">
                          <a:effectLst/>
                        </a:rPr>
                        <a:t>Valor técnico del Patrimonio</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dirty="0">
                          <a:effectLst/>
                        </a:rPr>
                        <a:t>45,084,926</a:t>
                      </a:r>
                      <a:endParaRPr lang="es-EC" sz="1200" b="0" i="0" u="none" strike="noStrike" dirty="0">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Acciones en Circulación</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2,000</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Valor Técnico por Acción</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22,542.46</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Valor en Libros por Acción</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Premio por Acción $</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C" sz="1200" u="none" strike="noStrike">
                          <a:effectLst/>
                        </a:rPr>
                        <a:t>22,541.46</a:t>
                      </a:r>
                      <a:endParaRPr lang="es-EC" sz="1200" b="0" i="0" u="none" strike="noStrike">
                        <a:solidFill>
                          <a:srgbClr val="000000"/>
                        </a:solidFill>
                        <a:effectLst/>
                        <a:latin typeface="Times New Roman" panose="02020603050405020304" pitchFamily="18" charset="0"/>
                      </a:endParaRPr>
                    </a:p>
                  </a:txBody>
                  <a:tcPr marL="9525" marR="9525" marT="9525" marB="0" anchor="ctr"/>
                </a:tc>
              </a:tr>
              <a:tr h="224627">
                <a:tc>
                  <a:txBody>
                    <a:bodyPr/>
                    <a:lstStyle/>
                    <a:p>
                      <a:pPr algn="just" fontAlgn="ctr"/>
                      <a:r>
                        <a:rPr lang="es-EC" sz="1200" u="none" strike="noStrike">
                          <a:effectLst/>
                        </a:rPr>
                        <a:t>Premio por Acción %</a:t>
                      </a:r>
                      <a:endParaRPr lang="es-EC"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2254146%</a:t>
                      </a:r>
                      <a:endParaRPr lang="es-EC" sz="12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
        <p:nvSpPr>
          <p:cNvPr id="6" name="Rectángulo 5"/>
          <p:cNvSpPr/>
          <p:nvPr/>
        </p:nvSpPr>
        <p:spPr>
          <a:xfrm>
            <a:off x="646111" y="4948524"/>
            <a:ext cx="7481888"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400" dirty="0">
                <a:latin typeface="Arial" panose="020B0604020202020204" pitchFamily="34" charset="0"/>
                <a:ea typeface="Calibri" panose="020F0502020204030204" pitchFamily="34" charset="0"/>
              </a:rPr>
              <a:t>De este modo y con base a la tasa de descuento calculada se llega a determinar que el valor de </a:t>
            </a:r>
            <a:r>
              <a:rPr lang="es-ES" sz="1400" dirty="0" smtClean="0">
                <a:latin typeface="Arial" panose="020B0604020202020204" pitchFamily="34" charset="0"/>
                <a:ea typeface="Calibri" panose="020F0502020204030204" pitchFamily="34" charset="0"/>
              </a:rPr>
              <a:t>ENAP SIPETROL - SIPEC </a:t>
            </a:r>
            <a:r>
              <a:rPr lang="es-ES" sz="1400" dirty="0">
                <a:latin typeface="Arial" panose="020B0604020202020204" pitchFamily="34" charset="0"/>
                <a:ea typeface="Calibri" panose="020F0502020204030204" pitchFamily="34" charset="0"/>
              </a:rPr>
              <a:t>S.A. es de </a:t>
            </a:r>
            <a:r>
              <a:rPr lang="es-ES" sz="1400" dirty="0" smtClean="0">
                <a:latin typeface="Arial" panose="020B0604020202020204" pitchFamily="34" charset="0"/>
                <a:ea typeface="Calibri" panose="020F0502020204030204" pitchFamily="34" charset="0"/>
              </a:rPr>
              <a:t>$</a:t>
            </a:r>
            <a:r>
              <a:rPr lang="es-ES" sz="1400" dirty="0" smtClean="0"/>
              <a:t>23</a:t>
            </a:r>
            <a:r>
              <a:rPr lang="es-ES" sz="1400" dirty="0" smtClean="0"/>
              <a:t>3.734.830,74</a:t>
            </a:r>
            <a:r>
              <a:rPr lang="es-ES" sz="1400" dirty="0" smtClean="0">
                <a:latin typeface="Arial" panose="020B0604020202020204" pitchFamily="34" charset="0"/>
                <a:ea typeface="Calibri" panose="020F0502020204030204" pitchFamily="34" charset="0"/>
              </a:rPr>
              <a:t>. </a:t>
            </a:r>
            <a:r>
              <a:rPr lang="es-ES" sz="1400" dirty="0">
                <a:latin typeface="Arial" panose="020B0604020202020204" pitchFamily="34" charset="0"/>
                <a:ea typeface="Calibri" panose="020F0502020204030204" pitchFamily="34" charset="0"/>
              </a:rPr>
              <a:t>Este valor es el resultado de la suma tanto del cálculo de la estimación de los flujos que podría generar dentro de los próximos cinco años descontados al </a:t>
            </a:r>
            <a:r>
              <a:rPr lang="es-ES" sz="1400" dirty="0" smtClean="0">
                <a:latin typeface="Arial" panose="020B0604020202020204" pitchFamily="34" charset="0"/>
                <a:ea typeface="Calibri" panose="020F0502020204030204" pitchFamily="34" charset="0"/>
              </a:rPr>
              <a:t>10,69%  </a:t>
            </a:r>
            <a:r>
              <a:rPr lang="es-ES" sz="1400" dirty="0">
                <a:latin typeface="Arial" panose="020B0604020202020204" pitchFamily="34" charset="0"/>
                <a:ea typeface="Calibri" panose="020F0502020204030204" pitchFamily="34" charset="0"/>
              </a:rPr>
              <a:t>y los flujos a perpetuidad calculados a partir del último año estimado hasta el final de la empresa</a:t>
            </a:r>
            <a:endParaRPr lang="es-ES" sz="1400" dirty="0"/>
          </a:p>
        </p:txBody>
      </p:sp>
    </p:spTree>
    <p:extLst>
      <p:ext uri="{BB962C8B-B14F-4D97-AF65-F5344CB8AC3E}">
        <p14:creationId xmlns:p14="http://schemas.microsoft.com/office/powerpoint/2010/main" val="3372096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11266" name="Picture 2" descr="Resultado de imagen para imagenes de gracias al final de una presen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762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1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Diagrama 5"/>
              <p:cNvGraphicFramePr/>
              <p:nvPr>
                <p:extLst>
                  <p:ext uri="{D42A27DB-BD31-4B8C-83A1-F6EECF244321}">
                    <p14:modId xmlns:p14="http://schemas.microsoft.com/office/powerpoint/2010/main" val="3680786069"/>
                  </p:ext>
                </p:extLst>
              </p:nvPr>
            </p:nvGraphicFramePr>
            <p:xfrm>
              <a:off x="894181" y="540204"/>
              <a:ext cx="10148552" cy="579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Diagrama 5"/>
              <p:cNvGraphicFramePr/>
              <p:nvPr>
                <p:extLst>
                  <p:ext uri="{D42A27DB-BD31-4B8C-83A1-F6EECF244321}">
                    <p14:modId xmlns:p14="http://schemas.microsoft.com/office/powerpoint/2010/main" val="3680786069"/>
                  </p:ext>
                </p:extLst>
              </p:nvPr>
            </p:nvGraphicFramePr>
            <p:xfrm>
              <a:off x="894181" y="540204"/>
              <a:ext cx="10148552" cy="57970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7" name="Imagen 6"/>
          <p:cNvPicPr/>
          <p:nvPr/>
        </p:nvPicPr>
        <p:blipFill rotWithShape="1">
          <a:blip r:embed="rId11"/>
          <a:srcRect l="38336" t="45675" r="35617" b="50022"/>
          <a:stretch/>
        </p:blipFill>
        <p:spPr bwMode="auto">
          <a:xfrm>
            <a:off x="4502024" y="3938358"/>
            <a:ext cx="3089047" cy="475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229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Método del descuento de flujos de caja</a:t>
            </a:r>
          </a:p>
        </p:txBody>
      </p:sp>
      <p:pic>
        <p:nvPicPr>
          <p:cNvPr id="5" name="Imagen 4"/>
          <p:cNvPicPr/>
          <p:nvPr/>
        </p:nvPicPr>
        <p:blipFill rotWithShape="1">
          <a:blip r:embed="rId2"/>
          <a:srcRect l="46349" t="54989" r="43246" b="37442"/>
          <a:stretch/>
        </p:blipFill>
        <p:spPr bwMode="auto">
          <a:xfrm>
            <a:off x="4476556" y="4710317"/>
            <a:ext cx="2907012" cy="1237557"/>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752029" y="1914258"/>
            <a:ext cx="10665151" cy="2308324"/>
          </a:xfrm>
          <a:prstGeom prst="rect">
            <a:avLst/>
          </a:prstGeom>
          <a:noFill/>
        </p:spPr>
        <p:txBody>
          <a:bodyPr wrap="square" rtlCol="0">
            <a:spAutoFit/>
          </a:bodyPr>
          <a:lstStyle/>
          <a:p>
            <a:pPr algn="just"/>
            <a:r>
              <a:rPr lang="es-ES" dirty="0"/>
              <a:t>El cálculo del valor de la empresa </a:t>
            </a:r>
            <a:r>
              <a:rPr lang="es-ES" dirty="0" smtClean="0"/>
              <a:t>con </a:t>
            </a:r>
            <a:r>
              <a:rPr lang="es-ES" dirty="0"/>
              <a:t>este método requiere detallar las dos variables clave del mismo que son los flujos de caja y la tasa de actualización. Debemos separar radicalmente los análisis de la inversión con los de la </a:t>
            </a:r>
            <a:r>
              <a:rPr lang="es-ES" dirty="0" smtClean="0"/>
              <a:t>financiación.</a:t>
            </a:r>
          </a:p>
          <a:p>
            <a:pPr algn="just"/>
            <a:endParaRPr lang="es-ES" dirty="0"/>
          </a:p>
          <a:p>
            <a:pPr algn="just"/>
            <a:r>
              <a:rPr lang="es-ES" dirty="0"/>
              <a:t>S</a:t>
            </a:r>
            <a:r>
              <a:rPr lang="es-ES" dirty="0" smtClean="0"/>
              <a:t>e </a:t>
            </a:r>
            <a:r>
              <a:rPr lang="es-ES" dirty="0"/>
              <a:t>calcula el valor de una empresa al descontar los beneficios estimados en el futuro.  </a:t>
            </a:r>
            <a:r>
              <a:rPr lang="es-ES" dirty="0" smtClean="0"/>
              <a:t>El </a:t>
            </a:r>
            <a:r>
              <a:rPr lang="es-ES" dirty="0"/>
              <a:t>valor depende por consiguiente de los beneficios futuros, del horizonte temporal de valoración y de la tasa de riesgo con lo cual se descuenta, y dependiendo de la situación de un ingreso por liquidación esperado</a:t>
            </a:r>
            <a:endParaRPr lang="es-EC" dirty="0"/>
          </a:p>
        </p:txBody>
      </p:sp>
    </p:spTree>
    <p:extLst>
      <p:ext uri="{BB962C8B-B14F-4D97-AF65-F5344CB8AC3E}">
        <p14:creationId xmlns:p14="http://schemas.microsoft.com/office/powerpoint/2010/main" val="207485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90538307"/>
              </p:ext>
            </p:extLst>
          </p:nvPr>
        </p:nvGraphicFramePr>
        <p:xfrm>
          <a:off x="1457967" y="627121"/>
          <a:ext cx="7925321" cy="5560034"/>
        </p:xfrm>
        <a:graphic>
          <a:graphicData uri="http://schemas.openxmlformats.org/drawingml/2006/table">
            <a:tbl>
              <a:tblPr firstRow="1" firstCol="1" bandRow="1">
                <a:tableStyleId>{7DF18680-E054-41AD-8BC1-D1AEF772440D}</a:tableStyleId>
              </a:tblPr>
              <a:tblGrid>
                <a:gridCol w="4133847"/>
                <a:gridCol w="3791474"/>
              </a:tblGrid>
              <a:tr h="400720">
                <a:tc gridSpan="2">
                  <a:txBody>
                    <a:bodyPr/>
                    <a:lstStyle/>
                    <a:p>
                      <a:pPr indent="25400" algn="ctr">
                        <a:lnSpc>
                          <a:spcPct val="150000"/>
                        </a:lnSpc>
                        <a:spcAft>
                          <a:spcPts val="0"/>
                        </a:spcAft>
                      </a:pPr>
                      <a:r>
                        <a:rPr lang="es-EC" sz="1200" dirty="0">
                          <a:effectLst/>
                        </a:rPr>
                        <a:t>PASOS PARA REALIZAR UN ANÁLISIS MEDIANTE DESCUENTO DE FLUJOS DE CAJA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400846">
                <a:tc>
                  <a:txBody>
                    <a:bodyPr/>
                    <a:lstStyle/>
                    <a:p>
                      <a:pPr indent="450215" algn="ctr">
                        <a:lnSpc>
                          <a:spcPct val="150000"/>
                        </a:lnSpc>
                        <a:spcAft>
                          <a:spcPts val="0"/>
                        </a:spcAft>
                      </a:pPr>
                      <a:r>
                        <a:rPr lang="es-EC" sz="1200" dirty="0">
                          <a:effectLst/>
                        </a:rPr>
                        <a:t>PASOS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450215" algn="ctr">
                        <a:lnSpc>
                          <a:spcPct val="150000"/>
                        </a:lnSpc>
                        <a:spcAft>
                          <a:spcPts val="0"/>
                        </a:spcAft>
                      </a:pPr>
                      <a:r>
                        <a:rPr lang="es-EC" sz="1200">
                          <a:effectLst/>
                        </a:rPr>
                        <a:t>VALORACIÓN DE LA INVERSIÓN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459465">
                <a:tc>
                  <a:txBody>
                    <a:bodyPr/>
                    <a:lstStyle/>
                    <a:p>
                      <a:pPr indent="450215" algn="l">
                        <a:lnSpc>
                          <a:spcPct val="150000"/>
                        </a:lnSpc>
                        <a:spcAft>
                          <a:spcPts val="0"/>
                        </a:spcAft>
                      </a:pPr>
                      <a:r>
                        <a:rPr lang="es-EC" sz="1200" dirty="0">
                          <a:effectLst/>
                        </a:rPr>
                        <a:t>Paso 1: “Predecir el importe y el calendario de los flujos de caja futuros”</a:t>
                      </a:r>
                      <a:br>
                        <a:rPr lang="es-EC" sz="1200" dirty="0">
                          <a:effectLst/>
                        </a:rPr>
                      </a:br>
                      <a:r>
                        <a:rPr lang="es-EC" sz="1200" dirty="0">
                          <a:effectLst/>
                        </a:rPr>
                        <a:t>¿Cuánto dinero se espera que genere el proyecto, y cuándo?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450215" algn="l">
                        <a:lnSpc>
                          <a:spcPct val="150000"/>
                        </a:lnSpc>
                        <a:spcAft>
                          <a:spcPts val="0"/>
                        </a:spcAft>
                      </a:pPr>
                      <a:r>
                        <a:rPr lang="es-EC" sz="1200" dirty="0">
                          <a:effectLst/>
                        </a:rPr>
                        <a:t>“Proyectar el flujo de caja futuro”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824334">
                <a:tc>
                  <a:txBody>
                    <a:bodyPr/>
                    <a:lstStyle/>
                    <a:p>
                      <a:pPr indent="450215" algn="l">
                        <a:lnSpc>
                          <a:spcPct val="150000"/>
                        </a:lnSpc>
                        <a:spcAft>
                          <a:spcPts val="0"/>
                        </a:spcAft>
                      </a:pPr>
                      <a:r>
                        <a:rPr lang="es-EC" sz="1200" dirty="0">
                          <a:effectLst/>
                        </a:rPr>
                        <a:t>Paso 2: “Estimar una tasa de descuento adecuada al riesgo”.</a:t>
                      </a:r>
                      <a:br>
                        <a:rPr lang="es-EC" sz="1200" dirty="0">
                          <a:effectLst/>
                        </a:rPr>
                      </a:br>
                      <a:r>
                        <a:rPr lang="es-EC" sz="1200" dirty="0">
                          <a:effectLst/>
                        </a:rPr>
                        <a:t>¿Cuánto riesgo tienen los flujos de caja futuros, y que esperan recibir los inversores por proyectos de riesgo similar?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450215" algn="l">
                        <a:lnSpc>
                          <a:spcPct val="150000"/>
                        </a:lnSpc>
                        <a:spcAft>
                          <a:spcPts val="0"/>
                        </a:spcAft>
                      </a:pPr>
                      <a:r>
                        <a:rPr lang="es-EC" sz="1200" dirty="0">
                          <a:effectLst/>
                        </a:rPr>
                        <a:t>“Combinar la tasa de descuento de la deuda y los recursos propios (Costo medio ponderado del capital, WACC)”</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474669">
                <a:tc>
                  <a:txBody>
                    <a:bodyPr/>
                    <a:lstStyle/>
                    <a:p>
                      <a:pPr indent="450215" algn="l">
                        <a:lnSpc>
                          <a:spcPct val="150000"/>
                        </a:lnSpc>
                        <a:spcAft>
                          <a:spcPts val="0"/>
                        </a:spcAft>
                      </a:pPr>
                      <a:r>
                        <a:rPr lang="es-EC" sz="1200">
                          <a:effectLst/>
                        </a:rPr>
                        <a:t>Paso 3: “Descontar los flujos de caja”.</a:t>
                      </a:r>
                      <a:br>
                        <a:rPr lang="es-EC" sz="1200">
                          <a:effectLst/>
                        </a:rPr>
                      </a:br>
                      <a:r>
                        <a:rPr lang="es-EC" sz="1200">
                          <a:effectLst/>
                        </a:rPr>
                        <a:t>¿Cuál es el valor actual "equivalente" a los flujos de caja futuros de la inversión esperados?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450215" algn="l">
                        <a:lnSpc>
                          <a:spcPct val="150000"/>
                        </a:lnSpc>
                        <a:spcAft>
                          <a:spcPts val="0"/>
                        </a:spcAft>
                      </a:pPr>
                      <a:r>
                        <a:rPr lang="es-EC" sz="1200" dirty="0">
                          <a:effectLst/>
                        </a:rPr>
                        <a:t>“Descontar PFCF utilizando el WACC para estimar el valor del proyecto en su conjunto”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67192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66" y="196338"/>
            <a:ext cx="11283818" cy="1400530"/>
          </a:xfrm>
        </p:spPr>
        <p:txBody>
          <a:bodyPr/>
          <a:lstStyle/>
          <a:p>
            <a:r>
              <a:rPr lang="es-ES" sz="2800" b="1" dirty="0"/>
              <a:t>Matriz de resumen de valoraciones realizadas en el mercado petrolero </a:t>
            </a:r>
            <a:r>
              <a:rPr lang="es-ES" sz="2800" b="1" dirty="0" smtClean="0"/>
              <a:t>Ecuatoriano</a:t>
            </a:r>
            <a:endParaRPr lang="es-EC" sz="2800" b="1" dirty="0"/>
          </a:p>
        </p:txBody>
      </p:sp>
      <p:pic>
        <p:nvPicPr>
          <p:cNvPr id="4" name="Imagen 3"/>
          <p:cNvPicPr>
            <a:picLocks noChangeAspect="1"/>
          </p:cNvPicPr>
          <p:nvPr/>
        </p:nvPicPr>
        <p:blipFill>
          <a:blip r:embed="rId2"/>
          <a:stretch>
            <a:fillRect/>
          </a:stretch>
        </p:blipFill>
        <p:spPr>
          <a:xfrm>
            <a:off x="491476" y="1154741"/>
            <a:ext cx="11099510" cy="5568031"/>
          </a:xfrm>
          <a:prstGeom prst="rect">
            <a:avLst/>
          </a:prstGeom>
        </p:spPr>
      </p:pic>
    </p:spTree>
    <p:extLst>
      <p:ext uri="{BB962C8B-B14F-4D97-AF65-F5344CB8AC3E}">
        <p14:creationId xmlns:p14="http://schemas.microsoft.com/office/powerpoint/2010/main" val="377642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7632866"/>
              </p:ext>
            </p:extLst>
          </p:nvPr>
        </p:nvGraphicFramePr>
        <p:xfrm>
          <a:off x="416844" y="206919"/>
          <a:ext cx="11043065" cy="643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43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3158</TotalTime>
  <Words>4334</Words>
  <Application>Microsoft Office PowerPoint</Application>
  <PresentationFormat>Panorámica</PresentationFormat>
  <Paragraphs>687</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Cambria Math</vt:lpstr>
      <vt:lpstr>Century Gothic</vt:lpstr>
      <vt:lpstr>Times New Roman</vt:lpstr>
      <vt:lpstr>Wingdings 3</vt:lpstr>
      <vt:lpstr>Ion</vt:lpstr>
      <vt:lpstr>Presentación de PowerPoint</vt:lpstr>
      <vt:lpstr>CAPITULO 1</vt:lpstr>
      <vt:lpstr>JUSTIFICACION</vt:lpstr>
      <vt:lpstr>MARCO TEORICO</vt:lpstr>
      <vt:lpstr>Presentación de PowerPoint</vt:lpstr>
      <vt:lpstr>Método del descuento de flujos de caja</vt:lpstr>
      <vt:lpstr>Presentación de PowerPoint</vt:lpstr>
      <vt:lpstr>Matriz de resumen de valoraciones realizadas en el mercado petrolero Ecuatoriano</vt:lpstr>
      <vt:lpstr>Presentación de PowerPoint</vt:lpstr>
      <vt:lpstr>CAPITULO 2</vt:lpstr>
      <vt:lpstr>IDENTIFICACION DE LA EMPRESA</vt:lpstr>
      <vt:lpstr>Línea de Negocio: Exploración y Explotación</vt:lpstr>
      <vt:lpstr>ANALISIS DEL MACROAMBIENTE</vt:lpstr>
      <vt:lpstr>Presentación de PowerPoint</vt:lpstr>
      <vt:lpstr>Económico</vt:lpstr>
      <vt:lpstr>Económico</vt:lpstr>
      <vt:lpstr>ANALISIS DEL MICROAMBIENTE</vt:lpstr>
      <vt:lpstr>Presentación de PowerPoint</vt:lpstr>
      <vt:lpstr>CAPITULO 3</vt:lpstr>
      <vt:lpstr>Análisis Vertical</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la evolución de los flujos de efectivo</vt:lpstr>
      <vt:lpstr>Presentación de PowerPoint</vt:lpstr>
      <vt:lpstr>Análisis de la evolución de las Inversiones</vt:lpstr>
      <vt:lpstr>Análisis de la evolución del financiamiento</vt:lpstr>
      <vt:lpstr>Administración evolución del working de capital</vt:lpstr>
      <vt:lpstr>Índices financieros</vt:lpstr>
      <vt:lpstr>MATRIZ DUPOND</vt:lpstr>
      <vt:lpstr>FORTALEZAS Y DEBILIDADES FINANCIERAS</vt:lpstr>
      <vt:lpstr>FORTALEZAS Y DEBILIDADES FINANCIERAS</vt:lpstr>
      <vt:lpstr>PONDERACIÓN DEL RIESGO DEL NEGOCIO</vt:lpstr>
      <vt:lpstr>CAPITULO 4</vt:lpstr>
      <vt:lpstr>Proyección del Estado de Resultados</vt:lpstr>
      <vt:lpstr>Escenario Tendencial</vt:lpstr>
      <vt:lpstr>Escenario Optimista </vt:lpstr>
      <vt:lpstr>Presentación de PowerPoint</vt:lpstr>
      <vt:lpstr>Presentación de PowerPoint</vt:lpstr>
      <vt:lpstr>FLUJOS DE CAJA OPERATVOS Expresados en miles de USD</vt:lpstr>
      <vt:lpstr>VALOR RESDUAL</vt:lpstr>
      <vt:lpstr>COSTO DE LA DEUDA</vt:lpstr>
      <vt:lpstr>ACTUALIZACIÓN DE FLUJOS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anynavasf@gmail.com</dc:creator>
  <cp:lastModifiedBy>Roberto Burbano</cp:lastModifiedBy>
  <cp:revision>67</cp:revision>
  <dcterms:created xsi:type="dcterms:W3CDTF">2018-09-08T16:05:58Z</dcterms:created>
  <dcterms:modified xsi:type="dcterms:W3CDTF">2018-09-11T13:43:22Z</dcterms:modified>
</cp:coreProperties>
</file>