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93" r:id="rId3"/>
    <p:sldId id="268" r:id="rId4"/>
    <p:sldId id="258" r:id="rId5"/>
    <p:sldId id="260" r:id="rId6"/>
    <p:sldId id="259" r:id="rId7"/>
    <p:sldId id="295" r:id="rId8"/>
    <p:sldId id="297" r:id="rId9"/>
    <p:sldId id="270" r:id="rId10"/>
    <p:sldId id="266" r:id="rId11"/>
    <p:sldId id="277" r:id="rId12"/>
    <p:sldId id="262" r:id="rId13"/>
    <p:sldId id="269" r:id="rId14"/>
    <p:sldId id="275" r:id="rId15"/>
    <p:sldId id="276" r:id="rId16"/>
    <p:sldId id="279" r:id="rId17"/>
    <p:sldId id="285" r:id="rId18"/>
    <p:sldId id="298" r:id="rId19"/>
    <p:sldId id="299" r:id="rId20"/>
    <p:sldId id="286" r:id="rId21"/>
    <p:sldId id="278" r:id="rId22"/>
    <p:sldId id="283" r:id="rId23"/>
    <p:sldId id="271" r:id="rId24"/>
    <p:sldId id="272" r:id="rId25"/>
    <p:sldId id="280" r:id="rId26"/>
    <p:sldId id="281" r:id="rId27"/>
    <p:sldId id="282" r:id="rId28"/>
    <p:sldId id="290"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70" d="100"/>
          <a:sy n="70" d="100"/>
        </p:scale>
        <p:origin x="-13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_rels/data6.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0D984A-0FD0-4EF2-A3A8-17630AC358EB}" type="doc">
      <dgm:prSet loTypeId="urn:microsoft.com/office/officeart/2005/8/layout/chevron2" loCatId="process" qsTypeId="urn:microsoft.com/office/officeart/2005/8/quickstyle/3d2" qsCatId="3D" csTypeId="urn:microsoft.com/office/officeart/2005/8/colors/colorful2" csCatId="colorful" phldr="1"/>
      <dgm:spPr/>
      <dgm:t>
        <a:bodyPr/>
        <a:lstStyle/>
        <a:p>
          <a:endParaRPr lang="es-ES"/>
        </a:p>
      </dgm:t>
    </dgm:pt>
    <dgm:pt modelId="{256A1263-032C-4400-A40C-C05DC1B8A420}">
      <dgm:prSet phldrT="[Texto]" custT="1">
        <dgm:style>
          <a:lnRef idx="2">
            <a:schemeClr val="accent2"/>
          </a:lnRef>
          <a:fillRef idx="1">
            <a:schemeClr val="lt1"/>
          </a:fillRef>
          <a:effectRef idx="0">
            <a:schemeClr val="accent2"/>
          </a:effectRef>
          <a:fontRef idx="minor">
            <a:schemeClr val="dk1"/>
          </a:fontRef>
        </dgm:style>
      </dgm:prSet>
      <dgm:spPr/>
      <dgm:t>
        <a:bodyPr/>
        <a:lstStyle/>
        <a:p>
          <a:pPr algn="just"/>
          <a:r>
            <a:rPr lang="es-ES" sz="1600" dirty="0" smtClean="0">
              <a:latin typeface="Times New Roman" pitchFamily="18" charset="0"/>
              <a:cs typeface="Times New Roman" pitchFamily="18" charset="0"/>
            </a:rPr>
            <a:t>Analizar las dimensiones del fraude dentro de la Auditoria Forense como método de prevención y detección de fraude en las empresas inmobiliarias del cantón Quito, provincia de Pichincha. </a:t>
          </a:r>
          <a:endParaRPr lang="es-ES" sz="1600" dirty="0">
            <a:latin typeface="Times New Roman" pitchFamily="18" charset="0"/>
            <a:cs typeface="Times New Roman" pitchFamily="18" charset="0"/>
          </a:endParaRPr>
        </a:p>
      </dgm:t>
    </dgm:pt>
    <dgm:pt modelId="{D3715AAE-61F2-46CF-8168-9F0D41159815}" type="parTrans" cxnId="{75002BF3-BB0F-414D-8B32-91EE38066266}">
      <dgm:prSet/>
      <dgm:spPr/>
      <dgm:t>
        <a:bodyPr/>
        <a:lstStyle/>
        <a:p>
          <a:endParaRPr lang="es-ES"/>
        </a:p>
      </dgm:t>
    </dgm:pt>
    <dgm:pt modelId="{A3DA82BE-C33E-43E7-9BCB-F723FD9CE212}" type="sibTrans" cxnId="{75002BF3-BB0F-414D-8B32-91EE38066266}">
      <dgm:prSet/>
      <dgm:spPr/>
      <dgm:t>
        <a:bodyPr/>
        <a:lstStyle/>
        <a:p>
          <a:endParaRPr lang="es-ES"/>
        </a:p>
      </dgm:t>
    </dgm:pt>
    <dgm:pt modelId="{09584B0D-391C-4975-8757-9C1C1F5433F2}">
      <dgm:prSet phldrT="[Texto]" custT="1">
        <dgm:style>
          <a:lnRef idx="1">
            <a:schemeClr val="accent5"/>
          </a:lnRef>
          <a:fillRef idx="2">
            <a:schemeClr val="accent5"/>
          </a:fillRef>
          <a:effectRef idx="1">
            <a:schemeClr val="accent5"/>
          </a:effectRef>
          <a:fontRef idx="minor">
            <a:schemeClr val="dk1"/>
          </a:fontRef>
        </dgm:style>
      </dgm:prSet>
      <dgm:spPr/>
      <dgm:t>
        <a:bodyPr/>
        <a:lstStyle/>
        <a:p>
          <a:pPr algn="ctr"/>
          <a:r>
            <a:rPr lang="es-ES" sz="1800" b="1" dirty="0" smtClean="0">
              <a:latin typeface="Times New Roman" pitchFamily="18" charset="0"/>
              <a:cs typeface="Times New Roman" pitchFamily="18" charset="0"/>
            </a:rPr>
            <a:t>Objetivos específicos</a:t>
          </a:r>
          <a:endParaRPr lang="es-ES" sz="1800" dirty="0">
            <a:latin typeface="Times New Roman" pitchFamily="18" charset="0"/>
            <a:cs typeface="Times New Roman" pitchFamily="18" charset="0"/>
          </a:endParaRPr>
        </a:p>
      </dgm:t>
    </dgm:pt>
    <dgm:pt modelId="{559CCCC6-B307-4E6C-9C99-CD53BBD362AF}" type="parTrans" cxnId="{2A23DD5D-5790-4696-9B65-7EBD1FE7226E}">
      <dgm:prSet/>
      <dgm:spPr/>
      <dgm:t>
        <a:bodyPr/>
        <a:lstStyle/>
        <a:p>
          <a:endParaRPr lang="es-ES"/>
        </a:p>
      </dgm:t>
    </dgm:pt>
    <dgm:pt modelId="{93CB93C7-0602-4631-8245-2CD203E8491D}" type="sibTrans" cxnId="{2A23DD5D-5790-4696-9B65-7EBD1FE7226E}">
      <dgm:prSet/>
      <dgm:spPr/>
      <dgm:t>
        <a:bodyPr/>
        <a:lstStyle/>
        <a:p>
          <a:endParaRPr lang="es-ES"/>
        </a:p>
      </dgm:t>
    </dgm:pt>
    <dgm:pt modelId="{39313E1B-6E19-4714-BFE3-78661C7276A1}">
      <dgm:prSet custT="1"/>
      <dgm:spPr/>
      <dgm:t>
        <a:bodyPr/>
        <a:lstStyle/>
        <a:p>
          <a:r>
            <a:rPr lang="es-ES" sz="1600" dirty="0" smtClean="0">
              <a:latin typeface="Times New Roman" pitchFamily="18" charset="0"/>
              <a:cs typeface="Times New Roman" pitchFamily="18" charset="0"/>
            </a:rPr>
            <a:t>Elaborar la fundamentación teórica sobre la Auditoria Forense.</a:t>
          </a:r>
          <a:endParaRPr lang="es-ES" sz="1600" dirty="0">
            <a:latin typeface="Times New Roman" pitchFamily="18" charset="0"/>
            <a:cs typeface="Times New Roman" pitchFamily="18" charset="0"/>
          </a:endParaRPr>
        </a:p>
      </dgm:t>
    </dgm:pt>
    <dgm:pt modelId="{64D1BA68-9792-4806-95E1-8649A720E8A6}" type="parTrans" cxnId="{996CD830-2B76-4FE2-964E-789F25EC75A5}">
      <dgm:prSet/>
      <dgm:spPr/>
      <dgm:t>
        <a:bodyPr/>
        <a:lstStyle/>
        <a:p>
          <a:endParaRPr lang="es-ES"/>
        </a:p>
      </dgm:t>
    </dgm:pt>
    <dgm:pt modelId="{71D72487-8C64-4BEF-8709-F07E685BD7E9}" type="sibTrans" cxnId="{996CD830-2B76-4FE2-964E-789F25EC75A5}">
      <dgm:prSet/>
      <dgm:spPr/>
      <dgm:t>
        <a:bodyPr/>
        <a:lstStyle/>
        <a:p>
          <a:endParaRPr lang="es-ES"/>
        </a:p>
      </dgm:t>
    </dgm:pt>
    <dgm:pt modelId="{D8C21803-9991-43DD-BA58-079DF3A41ADC}">
      <dgm:prSet custT="1"/>
      <dgm:spPr/>
      <dgm:t>
        <a:bodyPr/>
        <a:lstStyle/>
        <a:p>
          <a:r>
            <a:rPr lang="es-ES" sz="1600" dirty="0" smtClean="0">
              <a:latin typeface="Times New Roman" pitchFamily="18" charset="0"/>
              <a:cs typeface="Times New Roman" pitchFamily="18" charset="0"/>
            </a:rPr>
            <a:t>Determinar la situación de prevención y detección del fraude en el departamento financiero y auditoría de las empresas del sector inmobiliario del cantón Quito, provincia de Pichincha.</a:t>
          </a:r>
          <a:endParaRPr lang="es-ES" sz="1600" dirty="0">
            <a:latin typeface="Times New Roman" pitchFamily="18" charset="0"/>
            <a:cs typeface="Times New Roman" pitchFamily="18" charset="0"/>
          </a:endParaRPr>
        </a:p>
      </dgm:t>
    </dgm:pt>
    <dgm:pt modelId="{046C0BC0-1B4E-45B1-96DC-3705013BEEBC}" type="parTrans" cxnId="{A4319561-0689-4A3C-B64C-0D4CFE1DC3CE}">
      <dgm:prSet/>
      <dgm:spPr/>
      <dgm:t>
        <a:bodyPr/>
        <a:lstStyle/>
        <a:p>
          <a:endParaRPr lang="es-ES"/>
        </a:p>
      </dgm:t>
    </dgm:pt>
    <dgm:pt modelId="{6C12810E-1BE1-4FE6-B93F-BD6D5877D03D}" type="sibTrans" cxnId="{A4319561-0689-4A3C-B64C-0D4CFE1DC3CE}">
      <dgm:prSet/>
      <dgm:spPr/>
      <dgm:t>
        <a:bodyPr/>
        <a:lstStyle/>
        <a:p>
          <a:endParaRPr lang="es-ES"/>
        </a:p>
      </dgm:t>
    </dgm:pt>
    <dgm:pt modelId="{9C8791EF-EC22-41F1-BA8C-A3EAFC8E9548}">
      <dgm:prSet custT="1"/>
      <dgm:spPr/>
      <dgm:t>
        <a:bodyPr/>
        <a:lstStyle/>
        <a:p>
          <a:r>
            <a:rPr lang="es-ES" sz="1600" dirty="0" smtClean="0">
              <a:latin typeface="Times New Roman" pitchFamily="18" charset="0"/>
              <a:cs typeface="Times New Roman" pitchFamily="18" charset="0"/>
            </a:rPr>
            <a:t>Proponer estrategias sobre prácticas para la prevención y detección del fraude en las empresas del sector inmobiliario del cantón Quito, provincia de Pichincha.</a:t>
          </a:r>
          <a:endParaRPr lang="es-ES" sz="1600" dirty="0">
            <a:latin typeface="Times New Roman" pitchFamily="18" charset="0"/>
            <a:cs typeface="Times New Roman" pitchFamily="18" charset="0"/>
          </a:endParaRPr>
        </a:p>
      </dgm:t>
    </dgm:pt>
    <dgm:pt modelId="{FAA5CEB6-CA1A-4099-91B9-4FE712BF42B8}" type="parTrans" cxnId="{8CFF7A24-9669-41B4-ACF9-77CDD55942C9}">
      <dgm:prSet/>
      <dgm:spPr/>
      <dgm:t>
        <a:bodyPr/>
        <a:lstStyle/>
        <a:p>
          <a:endParaRPr lang="es-ES"/>
        </a:p>
      </dgm:t>
    </dgm:pt>
    <dgm:pt modelId="{6577EC8A-4E01-40BA-9FCC-B08CD02AD76C}" type="sibTrans" cxnId="{8CFF7A24-9669-41B4-ACF9-77CDD55942C9}">
      <dgm:prSet/>
      <dgm:spPr/>
      <dgm:t>
        <a:bodyPr/>
        <a:lstStyle/>
        <a:p>
          <a:endParaRPr lang="es-ES"/>
        </a:p>
      </dgm:t>
    </dgm:pt>
    <dgm:pt modelId="{D7AF3881-4FF7-4F8E-9D5D-07F9A8B00DD7}">
      <dgm:prSet phldrT="[Texto]" custT="1">
        <dgm:style>
          <a:lnRef idx="1">
            <a:schemeClr val="accent2"/>
          </a:lnRef>
          <a:fillRef idx="2">
            <a:schemeClr val="accent2"/>
          </a:fillRef>
          <a:effectRef idx="1">
            <a:schemeClr val="accent2"/>
          </a:effectRef>
          <a:fontRef idx="minor">
            <a:schemeClr val="dk1"/>
          </a:fontRef>
        </dgm:style>
      </dgm:prSet>
      <dgm:spPr/>
      <dgm:t>
        <a:bodyPr/>
        <a:lstStyle/>
        <a:p>
          <a:pPr algn="ctr"/>
          <a:r>
            <a:rPr lang="es-ES" sz="1800" b="1" dirty="0" smtClean="0">
              <a:latin typeface="Times New Roman" pitchFamily="18" charset="0"/>
              <a:cs typeface="Times New Roman" pitchFamily="18" charset="0"/>
            </a:rPr>
            <a:t>Objetivo General</a:t>
          </a:r>
          <a:endParaRPr lang="es-ES" sz="1800" b="1" dirty="0">
            <a:latin typeface="Times New Roman" pitchFamily="18" charset="0"/>
            <a:cs typeface="Times New Roman" pitchFamily="18" charset="0"/>
          </a:endParaRPr>
        </a:p>
      </dgm:t>
    </dgm:pt>
    <dgm:pt modelId="{E1A2556C-FA46-404A-8E73-FC3F09267A61}" type="sibTrans" cxnId="{D6D705FF-8753-4620-9499-74F398EA6987}">
      <dgm:prSet/>
      <dgm:spPr/>
      <dgm:t>
        <a:bodyPr/>
        <a:lstStyle/>
        <a:p>
          <a:endParaRPr lang="es-ES"/>
        </a:p>
      </dgm:t>
    </dgm:pt>
    <dgm:pt modelId="{58026A42-CA53-4F82-842B-CE07E7136CDB}" type="parTrans" cxnId="{D6D705FF-8753-4620-9499-74F398EA6987}">
      <dgm:prSet/>
      <dgm:spPr/>
      <dgm:t>
        <a:bodyPr/>
        <a:lstStyle/>
        <a:p>
          <a:endParaRPr lang="es-ES"/>
        </a:p>
      </dgm:t>
    </dgm:pt>
    <dgm:pt modelId="{C99D3220-9482-407A-AF31-A7F07AF2893E}">
      <dgm:prSet custT="1"/>
      <dgm:spPr/>
      <dgm:t>
        <a:bodyPr/>
        <a:lstStyle/>
        <a:p>
          <a:r>
            <a:rPr lang="es-ES" sz="1600" dirty="0" smtClean="0">
              <a:latin typeface="Times New Roman" pitchFamily="18" charset="0"/>
              <a:cs typeface="Times New Roman" pitchFamily="18" charset="0"/>
            </a:rPr>
            <a:t>Relacionar las dimensiones del fraude en el área  financiera en las empresas del sector inmobiliario del cantón Quito, provincia de Pichincha.</a:t>
          </a:r>
          <a:endParaRPr lang="es-ES" sz="1600" dirty="0">
            <a:latin typeface="Times New Roman" pitchFamily="18" charset="0"/>
            <a:cs typeface="Times New Roman" pitchFamily="18" charset="0"/>
          </a:endParaRPr>
        </a:p>
      </dgm:t>
    </dgm:pt>
    <dgm:pt modelId="{07197DA2-76B5-4ADF-843E-15E2EE8C3A69}" type="sibTrans" cxnId="{6D978174-0973-4DBA-8477-20DF55D2E598}">
      <dgm:prSet/>
      <dgm:spPr/>
      <dgm:t>
        <a:bodyPr/>
        <a:lstStyle/>
        <a:p>
          <a:endParaRPr lang="es-ES"/>
        </a:p>
      </dgm:t>
    </dgm:pt>
    <dgm:pt modelId="{DBC02C91-3595-4C50-A384-7BF18E94C355}" type="parTrans" cxnId="{6D978174-0973-4DBA-8477-20DF55D2E598}">
      <dgm:prSet/>
      <dgm:spPr/>
      <dgm:t>
        <a:bodyPr/>
        <a:lstStyle/>
        <a:p>
          <a:endParaRPr lang="es-ES"/>
        </a:p>
      </dgm:t>
    </dgm:pt>
    <dgm:pt modelId="{9FDADDBB-DEEC-4E21-B2A3-7C409B91421F}" type="pres">
      <dgm:prSet presAssocID="{530D984A-0FD0-4EF2-A3A8-17630AC358EB}" presName="linearFlow" presStyleCnt="0">
        <dgm:presLayoutVars>
          <dgm:dir/>
          <dgm:animLvl val="lvl"/>
          <dgm:resizeHandles val="exact"/>
        </dgm:presLayoutVars>
      </dgm:prSet>
      <dgm:spPr/>
      <dgm:t>
        <a:bodyPr/>
        <a:lstStyle/>
        <a:p>
          <a:endParaRPr lang="es-ES"/>
        </a:p>
      </dgm:t>
    </dgm:pt>
    <dgm:pt modelId="{08C8D92B-65DF-42BE-BF6B-70ECBA68D903}" type="pres">
      <dgm:prSet presAssocID="{D7AF3881-4FF7-4F8E-9D5D-07F9A8B00DD7}" presName="composite" presStyleCnt="0"/>
      <dgm:spPr/>
      <dgm:t>
        <a:bodyPr/>
        <a:lstStyle/>
        <a:p>
          <a:endParaRPr lang="es-ES"/>
        </a:p>
      </dgm:t>
    </dgm:pt>
    <dgm:pt modelId="{C5FC72A0-5422-4CE5-AA5C-4519DF4298E0}" type="pres">
      <dgm:prSet presAssocID="{D7AF3881-4FF7-4F8E-9D5D-07F9A8B00DD7}" presName="parentText" presStyleLbl="alignNode1" presStyleIdx="0" presStyleCnt="2">
        <dgm:presLayoutVars>
          <dgm:chMax val="1"/>
          <dgm:bulletEnabled val="1"/>
        </dgm:presLayoutVars>
      </dgm:prSet>
      <dgm:spPr/>
      <dgm:t>
        <a:bodyPr/>
        <a:lstStyle/>
        <a:p>
          <a:endParaRPr lang="es-ES"/>
        </a:p>
      </dgm:t>
    </dgm:pt>
    <dgm:pt modelId="{F10A6CF8-F45F-4A67-B910-539E3098F7C4}" type="pres">
      <dgm:prSet presAssocID="{D7AF3881-4FF7-4F8E-9D5D-07F9A8B00DD7}" presName="descendantText" presStyleLbl="alignAcc1" presStyleIdx="0" presStyleCnt="2">
        <dgm:presLayoutVars>
          <dgm:bulletEnabled val="1"/>
        </dgm:presLayoutVars>
      </dgm:prSet>
      <dgm:spPr/>
      <dgm:t>
        <a:bodyPr/>
        <a:lstStyle/>
        <a:p>
          <a:endParaRPr lang="es-ES"/>
        </a:p>
      </dgm:t>
    </dgm:pt>
    <dgm:pt modelId="{BD94D384-1CF7-43B7-9742-5173E761CAAD}" type="pres">
      <dgm:prSet presAssocID="{E1A2556C-FA46-404A-8E73-FC3F09267A61}" presName="sp" presStyleCnt="0"/>
      <dgm:spPr/>
      <dgm:t>
        <a:bodyPr/>
        <a:lstStyle/>
        <a:p>
          <a:endParaRPr lang="es-ES"/>
        </a:p>
      </dgm:t>
    </dgm:pt>
    <dgm:pt modelId="{E21AEE6F-187B-4A7B-98EC-25E5D99301ED}" type="pres">
      <dgm:prSet presAssocID="{09584B0D-391C-4975-8757-9C1C1F5433F2}" presName="composite" presStyleCnt="0"/>
      <dgm:spPr/>
      <dgm:t>
        <a:bodyPr/>
        <a:lstStyle/>
        <a:p>
          <a:endParaRPr lang="es-ES"/>
        </a:p>
      </dgm:t>
    </dgm:pt>
    <dgm:pt modelId="{946BE7B3-8113-432E-9BBC-DD364DCD737D}" type="pres">
      <dgm:prSet presAssocID="{09584B0D-391C-4975-8757-9C1C1F5433F2}" presName="parentText" presStyleLbl="alignNode1" presStyleIdx="1" presStyleCnt="2">
        <dgm:presLayoutVars>
          <dgm:chMax val="1"/>
          <dgm:bulletEnabled val="1"/>
        </dgm:presLayoutVars>
      </dgm:prSet>
      <dgm:spPr/>
      <dgm:t>
        <a:bodyPr/>
        <a:lstStyle/>
        <a:p>
          <a:endParaRPr lang="es-ES"/>
        </a:p>
      </dgm:t>
    </dgm:pt>
    <dgm:pt modelId="{0B1FCC54-3CFD-485F-BBA2-1DCA63B5147C}" type="pres">
      <dgm:prSet presAssocID="{09584B0D-391C-4975-8757-9C1C1F5433F2}" presName="descendantText" presStyleLbl="alignAcc1" presStyleIdx="1" presStyleCnt="2" custScaleY="207353">
        <dgm:presLayoutVars>
          <dgm:bulletEnabled val="1"/>
        </dgm:presLayoutVars>
      </dgm:prSet>
      <dgm:spPr/>
      <dgm:t>
        <a:bodyPr/>
        <a:lstStyle/>
        <a:p>
          <a:endParaRPr lang="es-ES"/>
        </a:p>
      </dgm:t>
    </dgm:pt>
  </dgm:ptLst>
  <dgm:cxnLst>
    <dgm:cxn modelId="{16357DAD-6AA1-4D6A-BBC2-6D9315E107FA}" type="presOf" srcId="{C99D3220-9482-407A-AF31-A7F07AF2893E}" destId="{0B1FCC54-3CFD-485F-BBA2-1DCA63B5147C}" srcOrd="0" destOrd="2" presId="urn:microsoft.com/office/officeart/2005/8/layout/chevron2"/>
    <dgm:cxn modelId="{5CB0F792-A602-4909-BF91-DFE0D0461C47}" type="presOf" srcId="{D7AF3881-4FF7-4F8E-9D5D-07F9A8B00DD7}" destId="{C5FC72A0-5422-4CE5-AA5C-4519DF4298E0}" srcOrd="0" destOrd="0" presId="urn:microsoft.com/office/officeart/2005/8/layout/chevron2"/>
    <dgm:cxn modelId="{C54E0278-29A5-4B29-BD93-C4CC535CC9D9}" type="presOf" srcId="{530D984A-0FD0-4EF2-A3A8-17630AC358EB}" destId="{9FDADDBB-DEEC-4E21-B2A3-7C409B91421F}" srcOrd="0" destOrd="0" presId="urn:microsoft.com/office/officeart/2005/8/layout/chevron2"/>
    <dgm:cxn modelId="{A387BDA6-ECB6-47FB-8AC9-B3C0514A1947}" type="presOf" srcId="{D8C21803-9991-43DD-BA58-079DF3A41ADC}" destId="{0B1FCC54-3CFD-485F-BBA2-1DCA63B5147C}" srcOrd="0" destOrd="1" presId="urn:microsoft.com/office/officeart/2005/8/layout/chevron2"/>
    <dgm:cxn modelId="{2A23DD5D-5790-4696-9B65-7EBD1FE7226E}" srcId="{530D984A-0FD0-4EF2-A3A8-17630AC358EB}" destId="{09584B0D-391C-4975-8757-9C1C1F5433F2}" srcOrd="1" destOrd="0" parTransId="{559CCCC6-B307-4E6C-9C99-CD53BBD362AF}" sibTransId="{93CB93C7-0602-4631-8245-2CD203E8491D}"/>
    <dgm:cxn modelId="{A4319561-0689-4A3C-B64C-0D4CFE1DC3CE}" srcId="{09584B0D-391C-4975-8757-9C1C1F5433F2}" destId="{D8C21803-9991-43DD-BA58-079DF3A41ADC}" srcOrd="1" destOrd="0" parTransId="{046C0BC0-1B4E-45B1-96DC-3705013BEEBC}" sibTransId="{6C12810E-1BE1-4FE6-B93F-BD6D5877D03D}"/>
    <dgm:cxn modelId="{7CC41284-E7CB-44E7-AB5E-0186959996DE}" type="presOf" srcId="{39313E1B-6E19-4714-BFE3-78661C7276A1}" destId="{0B1FCC54-3CFD-485F-BBA2-1DCA63B5147C}" srcOrd="0" destOrd="0" presId="urn:microsoft.com/office/officeart/2005/8/layout/chevron2"/>
    <dgm:cxn modelId="{6D978174-0973-4DBA-8477-20DF55D2E598}" srcId="{09584B0D-391C-4975-8757-9C1C1F5433F2}" destId="{C99D3220-9482-407A-AF31-A7F07AF2893E}" srcOrd="2" destOrd="0" parTransId="{DBC02C91-3595-4C50-A384-7BF18E94C355}" sibTransId="{07197DA2-76B5-4ADF-843E-15E2EE8C3A69}"/>
    <dgm:cxn modelId="{996CD830-2B76-4FE2-964E-789F25EC75A5}" srcId="{09584B0D-391C-4975-8757-9C1C1F5433F2}" destId="{39313E1B-6E19-4714-BFE3-78661C7276A1}" srcOrd="0" destOrd="0" parTransId="{64D1BA68-9792-4806-95E1-8649A720E8A6}" sibTransId="{71D72487-8C64-4BEF-8709-F07E685BD7E9}"/>
    <dgm:cxn modelId="{8CFF7A24-9669-41B4-ACF9-77CDD55942C9}" srcId="{09584B0D-391C-4975-8757-9C1C1F5433F2}" destId="{9C8791EF-EC22-41F1-BA8C-A3EAFC8E9548}" srcOrd="3" destOrd="0" parTransId="{FAA5CEB6-CA1A-4099-91B9-4FE712BF42B8}" sibTransId="{6577EC8A-4E01-40BA-9FCC-B08CD02AD76C}"/>
    <dgm:cxn modelId="{75002BF3-BB0F-414D-8B32-91EE38066266}" srcId="{D7AF3881-4FF7-4F8E-9D5D-07F9A8B00DD7}" destId="{256A1263-032C-4400-A40C-C05DC1B8A420}" srcOrd="0" destOrd="0" parTransId="{D3715AAE-61F2-46CF-8168-9F0D41159815}" sibTransId="{A3DA82BE-C33E-43E7-9BCB-F723FD9CE212}"/>
    <dgm:cxn modelId="{F1844BA9-AA5F-4E24-9B4C-DC8C1AF43BAE}" type="presOf" srcId="{9C8791EF-EC22-41F1-BA8C-A3EAFC8E9548}" destId="{0B1FCC54-3CFD-485F-BBA2-1DCA63B5147C}" srcOrd="0" destOrd="3" presId="urn:microsoft.com/office/officeart/2005/8/layout/chevron2"/>
    <dgm:cxn modelId="{D6D705FF-8753-4620-9499-74F398EA6987}" srcId="{530D984A-0FD0-4EF2-A3A8-17630AC358EB}" destId="{D7AF3881-4FF7-4F8E-9D5D-07F9A8B00DD7}" srcOrd="0" destOrd="0" parTransId="{58026A42-CA53-4F82-842B-CE07E7136CDB}" sibTransId="{E1A2556C-FA46-404A-8E73-FC3F09267A61}"/>
    <dgm:cxn modelId="{103D476C-297D-489C-9A03-C52BE773E6FE}" type="presOf" srcId="{09584B0D-391C-4975-8757-9C1C1F5433F2}" destId="{946BE7B3-8113-432E-9BBC-DD364DCD737D}" srcOrd="0" destOrd="0" presId="urn:microsoft.com/office/officeart/2005/8/layout/chevron2"/>
    <dgm:cxn modelId="{68DC5199-708B-4273-9FCC-7369A352DEF2}" type="presOf" srcId="{256A1263-032C-4400-A40C-C05DC1B8A420}" destId="{F10A6CF8-F45F-4A67-B910-539E3098F7C4}" srcOrd="0" destOrd="0" presId="urn:microsoft.com/office/officeart/2005/8/layout/chevron2"/>
    <dgm:cxn modelId="{D6FE482B-106F-47C8-AFE2-73DC46E888C9}" type="presParOf" srcId="{9FDADDBB-DEEC-4E21-B2A3-7C409B91421F}" destId="{08C8D92B-65DF-42BE-BF6B-70ECBA68D903}" srcOrd="0" destOrd="0" presId="urn:microsoft.com/office/officeart/2005/8/layout/chevron2"/>
    <dgm:cxn modelId="{61D4FF24-7F07-4F09-80E3-4AEDFA3FB5A1}" type="presParOf" srcId="{08C8D92B-65DF-42BE-BF6B-70ECBA68D903}" destId="{C5FC72A0-5422-4CE5-AA5C-4519DF4298E0}" srcOrd="0" destOrd="0" presId="urn:microsoft.com/office/officeart/2005/8/layout/chevron2"/>
    <dgm:cxn modelId="{FD69E336-286F-4A52-815B-44F7D085DA9E}" type="presParOf" srcId="{08C8D92B-65DF-42BE-BF6B-70ECBA68D903}" destId="{F10A6CF8-F45F-4A67-B910-539E3098F7C4}" srcOrd="1" destOrd="0" presId="urn:microsoft.com/office/officeart/2005/8/layout/chevron2"/>
    <dgm:cxn modelId="{5EF30F5F-53F7-44D0-A129-04CEAE9E3A26}" type="presParOf" srcId="{9FDADDBB-DEEC-4E21-B2A3-7C409B91421F}" destId="{BD94D384-1CF7-43B7-9742-5173E761CAAD}" srcOrd="1" destOrd="0" presId="urn:microsoft.com/office/officeart/2005/8/layout/chevron2"/>
    <dgm:cxn modelId="{5BF38302-4A2E-4604-B21F-72DD7835596B}" type="presParOf" srcId="{9FDADDBB-DEEC-4E21-B2A3-7C409B91421F}" destId="{E21AEE6F-187B-4A7B-98EC-25E5D99301ED}" srcOrd="2" destOrd="0" presId="urn:microsoft.com/office/officeart/2005/8/layout/chevron2"/>
    <dgm:cxn modelId="{FAD2DC80-7AD9-4574-9217-1CEFC04A898B}" type="presParOf" srcId="{E21AEE6F-187B-4A7B-98EC-25E5D99301ED}" destId="{946BE7B3-8113-432E-9BBC-DD364DCD737D}" srcOrd="0" destOrd="0" presId="urn:microsoft.com/office/officeart/2005/8/layout/chevron2"/>
    <dgm:cxn modelId="{7A775AB9-ED6F-4B0A-8C23-05A7FB487883}" type="presParOf" srcId="{E21AEE6F-187B-4A7B-98EC-25E5D99301ED}" destId="{0B1FCC54-3CFD-485F-BBA2-1DCA63B5147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605BFE-37E6-49DC-AB28-7D30CC896390}" type="doc">
      <dgm:prSet loTypeId="urn:microsoft.com/office/officeart/2009/3/layout/StepUpProcess" loCatId="process" qsTypeId="urn:microsoft.com/office/officeart/2005/8/quickstyle/simple2" qsCatId="simple" csTypeId="urn:microsoft.com/office/officeart/2005/8/colors/colorful2" csCatId="colorful" phldr="1"/>
      <dgm:spPr/>
      <dgm:t>
        <a:bodyPr/>
        <a:lstStyle/>
        <a:p>
          <a:endParaRPr lang="es-ES"/>
        </a:p>
      </dgm:t>
    </dgm:pt>
    <dgm:pt modelId="{FBF6E388-4642-48F2-97E5-9E1FC7A65AC5}">
      <dgm:prSet phldrT="[Texto]" custT="1"/>
      <dgm:spPr/>
      <dgm:t>
        <a:bodyPr/>
        <a:lstStyle/>
        <a:p>
          <a:r>
            <a:rPr lang="es-ES" sz="1400" dirty="0" smtClean="0">
              <a:solidFill>
                <a:schemeClr val="tx1"/>
              </a:solidFill>
              <a:latin typeface="Times New Roman" pitchFamily="18" charset="0"/>
              <a:cs typeface="Times New Roman" pitchFamily="18" charset="0"/>
            </a:rPr>
            <a:t>Aplicar una diferenciación en las funciones de control en los distintos niveles de mando.</a:t>
          </a:r>
          <a:endParaRPr lang="es-ES" sz="1400" dirty="0">
            <a:solidFill>
              <a:schemeClr val="tx1"/>
            </a:solidFill>
            <a:latin typeface="Times New Roman" pitchFamily="18" charset="0"/>
            <a:cs typeface="Times New Roman" pitchFamily="18" charset="0"/>
          </a:endParaRPr>
        </a:p>
      </dgm:t>
    </dgm:pt>
    <dgm:pt modelId="{576299B6-507B-4F70-AF50-7590912B5363}" type="parTrans" cxnId="{BF1AB7C5-1894-4F67-9C83-B33A0F67C3B3}">
      <dgm:prSet/>
      <dgm:spPr/>
      <dgm:t>
        <a:bodyPr/>
        <a:lstStyle/>
        <a:p>
          <a:endParaRPr lang="es-ES"/>
        </a:p>
      </dgm:t>
    </dgm:pt>
    <dgm:pt modelId="{7EC77F0B-4408-4885-AD60-2E87F2F71D8B}" type="sibTrans" cxnId="{BF1AB7C5-1894-4F67-9C83-B33A0F67C3B3}">
      <dgm:prSet/>
      <dgm:spPr/>
      <dgm:t>
        <a:bodyPr/>
        <a:lstStyle/>
        <a:p>
          <a:endParaRPr lang="es-ES"/>
        </a:p>
      </dgm:t>
    </dgm:pt>
    <dgm:pt modelId="{17D7C580-9712-4FFB-9F85-109BC4A4E538}">
      <dgm:prSet phldrT="[Texto]" custT="1"/>
      <dgm:spPr/>
      <dgm:t>
        <a:bodyPr/>
        <a:lstStyle/>
        <a:p>
          <a:r>
            <a:rPr lang="es-ES" sz="1400" dirty="0" smtClean="0">
              <a:solidFill>
                <a:schemeClr val="tx1"/>
              </a:solidFill>
              <a:latin typeface="Times New Roman" pitchFamily="18" charset="0"/>
              <a:cs typeface="Times New Roman" pitchFamily="18" charset="0"/>
            </a:rPr>
            <a:t>Cumplir los procedimientos de auditoria como medidas preventivas y correctivas</a:t>
          </a:r>
          <a:endParaRPr lang="es-ES" sz="1400" dirty="0">
            <a:solidFill>
              <a:schemeClr val="tx1"/>
            </a:solidFill>
            <a:latin typeface="Times New Roman" pitchFamily="18" charset="0"/>
            <a:cs typeface="Times New Roman" pitchFamily="18" charset="0"/>
          </a:endParaRPr>
        </a:p>
      </dgm:t>
    </dgm:pt>
    <dgm:pt modelId="{FE7F6378-B3E1-45A2-AC65-B81FB78D3122}" type="parTrans" cxnId="{066F27CC-33ED-4C7B-B849-A1E4BFDDBDA6}">
      <dgm:prSet/>
      <dgm:spPr/>
      <dgm:t>
        <a:bodyPr/>
        <a:lstStyle/>
        <a:p>
          <a:endParaRPr lang="es-ES"/>
        </a:p>
      </dgm:t>
    </dgm:pt>
    <dgm:pt modelId="{76B71D3B-191B-48A0-90A8-18C57BB3FC98}" type="sibTrans" cxnId="{066F27CC-33ED-4C7B-B849-A1E4BFDDBDA6}">
      <dgm:prSet/>
      <dgm:spPr/>
      <dgm:t>
        <a:bodyPr/>
        <a:lstStyle/>
        <a:p>
          <a:endParaRPr lang="es-ES"/>
        </a:p>
      </dgm:t>
    </dgm:pt>
    <dgm:pt modelId="{EC7D53D9-A655-433D-BD5A-D624285A068D}">
      <dgm:prSet phldrT="[Texto]" custT="1"/>
      <dgm:spPr/>
      <dgm:t>
        <a:bodyPr/>
        <a:lstStyle/>
        <a:p>
          <a:r>
            <a:rPr lang="es-ES" sz="1400" dirty="0" smtClean="0">
              <a:solidFill>
                <a:schemeClr val="tx1"/>
              </a:solidFill>
              <a:latin typeface="Times New Roman" pitchFamily="18" charset="0"/>
              <a:cs typeface="Times New Roman" pitchFamily="18" charset="0"/>
            </a:rPr>
            <a:t>Encontrar que el personal no debe ser asignado responsabilidades con posible conflicto de intereses</a:t>
          </a:r>
          <a:endParaRPr lang="es-ES" sz="1400" dirty="0">
            <a:solidFill>
              <a:schemeClr val="tx1"/>
            </a:solidFill>
            <a:latin typeface="Times New Roman" pitchFamily="18" charset="0"/>
            <a:cs typeface="Times New Roman" pitchFamily="18" charset="0"/>
          </a:endParaRPr>
        </a:p>
      </dgm:t>
    </dgm:pt>
    <dgm:pt modelId="{AC588D74-91F5-411F-BC33-EAAE9A7276B3}" type="parTrans" cxnId="{55C770DB-739B-4B1C-91A1-97E9AE1B734C}">
      <dgm:prSet/>
      <dgm:spPr/>
      <dgm:t>
        <a:bodyPr/>
        <a:lstStyle/>
        <a:p>
          <a:endParaRPr lang="es-ES"/>
        </a:p>
      </dgm:t>
    </dgm:pt>
    <dgm:pt modelId="{7396BE0B-3FA9-49D3-9CED-304826B63E70}" type="sibTrans" cxnId="{55C770DB-739B-4B1C-91A1-97E9AE1B734C}">
      <dgm:prSet/>
      <dgm:spPr/>
      <dgm:t>
        <a:bodyPr/>
        <a:lstStyle/>
        <a:p>
          <a:endParaRPr lang="es-ES"/>
        </a:p>
      </dgm:t>
    </dgm:pt>
    <dgm:pt modelId="{B37ECCB5-D2EA-49F9-94AC-3009C4C0BB6C}">
      <dgm:prSet phldrT="[Texto]" custT="1"/>
      <dgm:spPr/>
      <dgm:t>
        <a:bodyPr/>
        <a:lstStyle/>
        <a:p>
          <a:r>
            <a:rPr lang="es-ES" sz="1400" dirty="0" smtClean="0">
              <a:solidFill>
                <a:schemeClr val="tx1"/>
              </a:solidFill>
              <a:latin typeface="Times New Roman" pitchFamily="18" charset="0"/>
              <a:cs typeface="Times New Roman" pitchFamily="18" charset="0"/>
            </a:rPr>
            <a:t>Ampliar programas de capacitación </a:t>
          </a:r>
          <a:r>
            <a:rPr lang="es-ES" sz="1400" smtClean="0">
              <a:solidFill>
                <a:schemeClr val="tx1"/>
              </a:solidFill>
              <a:latin typeface="Times New Roman" pitchFamily="18" charset="0"/>
              <a:cs typeface="Times New Roman" pitchFamily="18" charset="0"/>
            </a:rPr>
            <a:t>forense para </a:t>
          </a:r>
          <a:r>
            <a:rPr lang="es-ES" sz="1400" dirty="0" smtClean="0">
              <a:solidFill>
                <a:schemeClr val="tx1"/>
              </a:solidFill>
              <a:latin typeface="Times New Roman" pitchFamily="18" charset="0"/>
              <a:cs typeface="Times New Roman" pitchFamily="18" charset="0"/>
            </a:rPr>
            <a:t>abarcar todos los aspectos de la auditoría forense para permitir el cumplimiento de las expectativas del mercado</a:t>
          </a:r>
          <a:endParaRPr lang="es-ES" sz="1400" dirty="0">
            <a:solidFill>
              <a:schemeClr val="tx1"/>
            </a:solidFill>
            <a:latin typeface="Times New Roman" pitchFamily="18" charset="0"/>
            <a:cs typeface="Times New Roman" pitchFamily="18" charset="0"/>
          </a:endParaRPr>
        </a:p>
      </dgm:t>
    </dgm:pt>
    <dgm:pt modelId="{E3020AEA-3FF0-4088-BE54-AF9A7CB2527A}" type="parTrans" cxnId="{523B4017-4D68-40C5-9933-333BB69A003D}">
      <dgm:prSet/>
      <dgm:spPr/>
      <dgm:t>
        <a:bodyPr/>
        <a:lstStyle/>
        <a:p>
          <a:endParaRPr lang="es-ES"/>
        </a:p>
      </dgm:t>
    </dgm:pt>
    <dgm:pt modelId="{F232FD77-69B6-412B-8C9F-ABB0F67CCAE1}" type="sibTrans" cxnId="{523B4017-4D68-40C5-9933-333BB69A003D}">
      <dgm:prSet/>
      <dgm:spPr/>
      <dgm:t>
        <a:bodyPr/>
        <a:lstStyle/>
        <a:p>
          <a:endParaRPr lang="es-ES"/>
        </a:p>
      </dgm:t>
    </dgm:pt>
    <dgm:pt modelId="{FA07A28B-5CCC-4CC2-9EAC-AD66CF254A0D}">
      <dgm:prSet phldrT="[Texto]" custT="1"/>
      <dgm:spPr/>
      <dgm:t>
        <a:bodyPr/>
        <a:lstStyle/>
        <a:p>
          <a:r>
            <a:rPr lang="es-ES" sz="1400" dirty="0" smtClean="0">
              <a:solidFill>
                <a:schemeClr val="tx1"/>
              </a:solidFill>
              <a:latin typeface="Times New Roman" pitchFamily="18" charset="0"/>
              <a:cs typeface="Times New Roman" pitchFamily="18" charset="0"/>
            </a:rPr>
            <a:t>Estos resultados pueden guiar las elecciones de herramientas de instrucción y modos de entrega para el desarrollo de un miembro exitoso del equipo de auditoría forense</a:t>
          </a:r>
          <a:endParaRPr lang="es-ES" sz="1400" dirty="0">
            <a:solidFill>
              <a:schemeClr val="tx1"/>
            </a:solidFill>
            <a:latin typeface="Times New Roman" pitchFamily="18" charset="0"/>
            <a:cs typeface="Times New Roman" pitchFamily="18" charset="0"/>
          </a:endParaRPr>
        </a:p>
      </dgm:t>
    </dgm:pt>
    <dgm:pt modelId="{F257647D-EA1F-4B0B-83B1-07B886E1DE9B}" type="parTrans" cxnId="{8105837C-C65D-4204-AEBC-82A48990B5DA}">
      <dgm:prSet/>
      <dgm:spPr/>
      <dgm:t>
        <a:bodyPr/>
        <a:lstStyle/>
        <a:p>
          <a:endParaRPr lang="es-ES"/>
        </a:p>
      </dgm:t>
    </dgm:pt>
    <dgm:pt modelId="{F1A3B753-0086-4127-B08C-611872BB81BC}" type="sibTrans" cxnId="{8105837C-C65D-4204-AEBC-82A48990B5DA}">
      <dgm:prSet/>
      <dgm:spPr/>
      <dgm:t>
        <a:bodyPr/>
        <a:lstStyle/>
        <a:p>
          <a:endParaRPr lang="es-ES"/>
        </a:p>
      </dgm:t>
    </dgm:pt>
    <dgm:pt modelId="{2E5796F4-145E-4BEE-8B04-A07EB8F422A2}" type="pres">
      <dgm:prSet presAssocID="{67605BFE-37E6-49DC-AB28-7D30CC896390}" presName="rootnode" presStyleCnt="0">
        <dgm:presLayoutVars>
          <dgm:chMax/>
          <dgm:chPref/>
          <dgm:dir/>
          <dgm:animLvl val="lvl"/>
        </dgm:presLayoutVars>
      </dgm:prSet>
      <dgm:spPr/>
      <dgm:t>
        <a:bodyPr/>
        <a:lstStyle/>
        <a:p>
          <a:endParaRPr lang="es-ES"/>
        </a:p>
      </dgm:t>
    </dgm:pt>
    <dgm:pt modelId="{C34BC794-12D9-4310-B07B-325C5881913F}" type="pres">
      <dgm:prSet presAssocID="{FBF6E388-4642-48F2-97E5-9E1FC7A65AC5}" presName="composite" presStyleCnt="0"/>
      <dgm:spPr/>
    </dgm:pt>
    <dgm:pt modelId="{633B91C0-0927-4C8A-8665-37ADC765E81D}" type="pres">
      <dgm:prSet presAssocID="{FBF6E388-4642-48F2-97E5-9E1FC7A65AC5}" presName="LShape" presStyleLbl="alignNode1" presStyleIdx="0" presStyleCnt="9"/>
      <dgm:spPr/>
    </dgm:pt>
    <dgm:pt modelId="{7CA41E08-D2C6-4DE5-9FDF-81777E925382}" type="pres">
      <dgm:prSet presAssocID="{FBF6E388-4642-48F2-97E5-9E1FC7A65AC5}" presName="ParentText" presStyleLbl="revTx" presStyleIdx="0" presStyleCnt="5">
        <dgm:presLayoutVars>
          <dgm:chMax val="0"/>
          <dgm:chPref val="0"/>
          <dgm:bulletEnabled val="1"/>
        </dgm:presLayoutVars>
      </dgm:prSet>
      <dgm:spPr/>
      <dgm:t>
        <a:bodyPr/>
        <a:lstStyle/>
        <a:p>
          <a:endParaRPr lang="es-ES"/>
        </a:p>
      </dgm:t>
    </dgm:pt>
    <dgm:pt modelId="{F393661F-AE01-4A81-A6EF-35C1682B5A0E}" type="pres">
      <dgm:prSet presAssocID="{FBF6E388-4642-48F2-97E5-9E1FC7A65AC5}" presName="Triangle" presStyleLbl="alignNode1" presStyleIdx="1" presStyleCnt="9"/>
      <dgm:spPr/>
    </dgm:pt>
    <dgm:pt modelId="{DA3B62D5-6A7D-46A8-B276-4D798FFAF4E7}" type="pres">
      <dgm:prSet presAssocID="{7EC77F0B-4408-4885-AD60-2E87F2F71D8B}" presName="sibTrans" presStyleCnt="0"/>
      <dgm:spPr/>
    </dgm:pt>
    <dgm:pt modelId="{70E354A6-409A-45FA-AEE7-8272EA2CBC48}" type="pres">
      <dgm:prSet presAssocID="{7EC77F0B-4408-4885-AD60-2E87F2F71D8B}" presName="space" presStyleCnt="0"/>
      <dgm:spPr/>
    </dgm:pt>
    <dgm:pt modelId="{F57A0101-C366-4674-A288-746D9D16F3D2}" type="pres">
      <dgm:prSet presAssocID="{17D7C580-9712-4FFB-9F85-109BC4A4E538}" presName="composite" presStyleCnt="0"/>
      <dgm:spPr/>
    </dgm:pt>
    <dgm:pt modelId="{ABA456C1-EA51-4F18-9F1E-2F147989231C}" type="pres">
      <dgm:prSet presAssocID="{17D7C580-9712-4FFB-9F85-109BC4A4E538}" presName="LShape" presStyleLbl="alignNode1" presStyleIdx="2" presStyleCnt="9"/>
      <dgm:spPr/>
    </dgm:pt>
    <dgm:pt modelId="{9AD0D78C-F5D9-4489-AED7-DA8948A8C95E}" type="pres">
      <dgm:prSet presAssocID="{17D7C580-9712-4FFB-9F85-109BC4A4E538}" presName="ParentText" presStyleLbl="revTx" presStyleIdx="1" presStyleCnt="5">
        <dgm:presLayoutVars>
          <dgm:chMax val="0"/>
          <dgm:chPref val="0"/>
          <dgm:bulletEnabled val="1"/>
        </dgm:presLayoutVars>
      </dgm:prSet>
      <dgm:spPr/>
      <dgm:t>
        <a:bodyPr/>
        <a:lstStyle/>
        <a:p>
          <a:endParaRPr lang="es-ES"/>
        </a:p>
      </dgm:t>
    </dgm:pt>
    <dgm:pt modelId="{F9E5123F-0520-42F9-8EBD-75B0A0F5756E}" type="pres">
      <dgm:prSet presAssocID="{17D7C580-9712-4FFB-9F85-109BC4A4E538}" presName="Triangle" presStyleLbl="alignNode1" presStyleIdx="3" presStyleCnt="9"/>
      <dgm:spPr/>
    </dgm:pt>
    <dgm:pt modelId="{080C2BDB-CB63-40FE-8E21-ECEE8958C820}" type="pres">
      <dgm:prSet presAssocID="{76B71D3B-191B-48A0-90A8-18C57BB3FC98}" presName="sibTrans" presStyleCnt="0"/>
      <dgm:spPr/>
    </dgm:pt>
    <dgm:pt modelId="{86345FC4-1F69-4CEB-9D82-8F587DD5EEAC}" type="pres">
      <dgm:prSet presAssocID="{76B71D3B-191B-48A0-90A8-18C57BB3FC98}" presName="space" presStyleCnt="0"/>
      <dgm:spPr/>
    </dgm:pt>
    <dgm:pt modelId="{7502748B-4E13-46DE-A64B-F161575EDC65}" type="pres">
      <dgm:prSet presAssocID="{EC7D53D9-A655-433D-BD5A-D624285A068D}" presName="composite" presStyleCnt="0"/>
      <dgm:spPr/>
    </dgm:pt>
    <dgm:pt modelId="{22220BB0-D874-4F76-A7DF-B62716A6CF17}" type="pres">
      <dgm:prSet presAssocID="{EC7D53D9-A655-433D-BD5A-D624285A068D}" presName="LShape" presStyleLbl="alignNode1" presStyleIdx="4" presStyleCnt="9"/>
      <dgm:spPr/>
    </dgm:pt>
    <dgm:pt modelId="{94C3A575-C20B-41DD-BA26-14F3EEC17493}" type="pres">
      <dgm:prSet presAssocID="{EC7D53D9-A655-433D-BD5A-D624285A068D}" presName="ParentText" presStyleLbl="revTx" presStyleIdx="2" presStyleCnt="5">
        <dgm:presLayoutVars>
          <dgm:chMax val="0"/>
          <dgm:chPref val="0"/>
          <dgm:bulletEnabled val="1"/>
        </dgm:presLayoutVars>
      </dgm:prSet>
      <dgm:spPr/>
      <dgm:t>
        <a:bodyPr/>
        <a:lstStyle/>
        <a:p>
          <a:endParaRPr lang="es-ES"/>
        </a:p>
      </dgm:t>
    </dgm:pt>
    <dgm:pt modelId="{9EB83D47-DCC6-4B27-B873-1ABA63421A14}" type="pres">
      <dgm:prSet presAssocID="{EC7D53D9-A655-433D-BD5A-D624285A068D}" presName="Triangle" presStyleLbl="alignNode1" presStyleIdx="5" presStyleCnt="9"/>
      <dgm:spPr/>
    </dgm:pt>
    <dgm:pt modelId="{A8281846-CAAF-4B9A-872D-2DEE27B10C92}" type="pres">
      <dgm:prSet presAssocID="{7396BE0B-3FA9-49D3-9CED-304826B63E70}" presName="sibTrans" presStyleCnt="0"/>
      <dgm:spPr/>
    </dgm:pt>
    <dgm:pt modelId="{651C3EA2-A87F-43B8-9645-C80BD345E27B}" type="pres">
      <dgm:prSet presAssocID="{7396BE0B-3FA9-49D3-9CED-304826B63E70}" presName="space" presStyleCnt="0"/>
      <dgm:spPr/>
    </dgm:pt>
    <dgm:pt modelId="{E2C4E496-5AD4-47D5-902B-D3D9818FC1B3}" type="pres">
      <dgm:prSet presAssocID="{B37ECCB5-D2EA-49F9-94AC-3009C4C0BB6C}" presName="composite" presStyleCnt="0"/>
      <dgm:spPr/>
    </dgm:pt>
    <dgm:pt modelId="{D8D7B45F-FF5A-45DF-8490-24094AEB6E45}" type="pres">
      <dgm:prSet presAssocID="{B37ECCB5-D2EA-49F9-94AC-3009C4C0BB6C}" presName="LShape" presStyleLbl="alignNode1" presStyleIdx="6" presStyleCnt="9"/>
      <dgm:spPr/>
    </dgm:pt>
    <dgm:pt modelId="{AAD32052-C553-4C07-88E0-89F5F4383BAF}" type="pres">
      <dgm:prSet presAssocID="{B37ECCB5-D2EA-49F9-94AC-3009C4C0BB6C}" presName="ParentText" presStyleLbl="revTx" presStyleIdx="3" presStyleCnt="5">
        <dgm:presLayoutVars>
          <dgm:chMax val="0"/>
          <dgm:chPref val="0"/>
          <dgm:bulletEnabled val="1"/>
        </dgm:presLayoutVars>
      </dgm:prSet>
      <dgm:spPr/>
      <dgm:t>
        <a:bodyPr/>
        <a:lstStyle/>
        <a:p>
          <a:endParaRPr lang="es-ES"/>
        </a:p>
      </dgm:t>
    </dgm:pt>
    <dgm:pt modelId="{03DBDF16-C3DB-4764-88FC-437F4D0427AD}" type="pres">
      <dgm:prSet presAssocID="{B37ECCB5-D2EA-49F9-94AC-3009C4C0BB6C}" presName="Triangle" presStyleLbl="alignNode1" presStyleIdx="7" presStyleCnt="9"/>
      <dgm:spPr/>
    </dgm:pt>
    <dgm:pt modelId="{374F4F65-A4B7-438A-8ECC-E174898FED53}" type="pres">
      <dgm:prSet presAssocID="{F232FD77-69B6-412B-8C9F-ABB0F67CCAE1}" presName="sibTrans" presStyleCnt="0"/>
      <dgm:spPr/>
    </dgm:pt>
    <dgm:pt modelId="{266E565A-1630-4830-ACC4-4AE18ACCDBE3}" type="pres">
      <dgm:prSet presAssocID="{F232FD77-69B6-412B-8C9F-ABB0F67CCAE1}" presName="space" presStyleCnt="0"/>
      <dgm:spPr/>
    </dgm:pt>
    <dgm:pt modelId="{F50BAD11-101A-4E20-8C35-C4E2AD94670F}" type="pres">
      <dgm:prSet presAssocID="{FA07A28B-5CCC-4CC2-9EAC-AD66CF254A0D}" presName="composite" presStyleCnt="0"/>
      <dgm:spPr/>
    </dgm:pt>
    <dgm:pt modelId="{42314076-4CD4-4E19-9C83-395D95A83579}" type="pres">
      <dgm:prSet presAssocID="{FA07A28B-5CCC-4CC2-9EAC-AD66CF254A0D}" presName="LShape" presStyleLbl="alignNode1" presStyleIdx="8" presStyleCnt="9"/>
      <dgm:spPr/>
    </dgm:pt>
    <dgm:pt modelId="{1107380E-DBBB-4033-B3C8-DC520917CA3A}" type="pres">
      <dgm:prSet presAssocID="{FA07A28B-5CCC-4CC2-9EAC-AD66CF254A0D}" presName="ParentText" presStyleLbl="revTx" presStyleIdx="4" presStyleCnt="5">
        <dgm:presLayoutVars>
          <dgm:chMax val="0"/>
          <dgm:chPref val="0"/>
          <dgm:bulletEnabled val="1"/>
        </dgm:presLayoutVars>
      </dgm:prSet>
      <dgm:spPr/>
      <dgm:t>
        <a:bodyPr/>
        <a:lstStyle/>
        <a:p>
          <a:endParaRPr lang="es-ES"/>
        </a:p>
      </dgm:t>
    </dgm:pt>
  </dgm:ptLst>
  <dgm:cxnLst>
    <dgm:cxn modelId="{55C770DB-739B-4B1C-91A1-97E9AE1B734C}" srcId="{67605BFE-37E6-49DC-AB28-7D30CC896390}" destId="{EC7D53D9-A655-433D-BD5A-D624285A068D}" srcOrd="2" destOrd="0" parTransId="{AC588D74-91F5-411F-BC33-EAAE9A7276B3}" sibTransId="{7396BE0B-3FA9-49D3-9CED-304826B63E70}"/>
    <dgm:cxn modelId="{020ACCA1-B919-4CA6-A856-0CFF96B68641}" type="presOf" srcId="{FA07A28B-5CCC-4CC2-9EAC-AD66CF254A0D}" destId="{1107380E-DBBB-4033-B3C8-DC520917CA3A}" srcOrd="0" destOrd="0" presId="urn:microsoft.com/office/officeart/2009/3/layout/StepUpProcess"/>
    <dgm:cxn modelId="{ABF0039E-2572-4C16-AA0D-3C8FC526650D}" type="presOf" srcId="{EC7D53D9-A655-433D-BD5A-D624285A068D}" destId="{94C3A575-C20B-41DD-BA26-14F3EEC17493}" srcOrd="0" destOrd="0" presId="urn:microsoft.com/office/officeart/2009/3/layout/StepUpProcess"/>
    <dgm:cxn modelId="{BF1AB7C5-1894-4F67-9C83-B33A0F67C3B3}" srcId="{67605BFE-37E6-49DC-AB28-7D30CC896390}" destId="{FBF6E388-4642-48F2-97E5-9E1FC7A65AC5}" srcOrd="0" destOrd="0" parTransId="{576299B6-507B-4F70-AF50-7590912B5363}" sibTransId="{7EC77F0B-4408-4885-AD60-2E87F2F71D8B}"/>
    <dgm:cxn modelId="{354FCDB0-8B23-4619-BE6E-ABFF5B160C1F}" type="presOf" srcId="{B37ECCB5-D2EA-49F9-94AC-3009C4C0BB6C}" destId="{AAD32052-C553-4C07-88E0-89F5F4383BAF}" srcOrd="0" destOrd="0" presId="urn:microsoft.com/office/officeart/2009/3/layout/StepUpProcess"/>
    <dgm:cxn modelId="{066F27CC-33ED-4C7B-B849-A1E4BFDDBDA6}" srcId="{67605BFE-37E6-49DC-AB28-7D30CC896390}" destId="{17D7C580-9712-4FFB-9F85-109BC4A4E538}" srcOrd="1" destOrd="0" parTransId="{FE7F6378-B3E1-45A2-AC65-B81FB78D3122}" sibTransId="{76B71D3B-191B-48A0-90A8-18C57BB3FC98}"/>
    <dgm:cxn modelId="{FD3F126D-1A0F-4EFE-AA0A-27A79BE304AD}" type="presOf" srcId="{FBF6E388-4642-48F2-97E5-9E1FC7A65AC5}" destId="{7CA41E08-D2C6-4DE5-9FDF-81777E925382}" srcOrd="0" destOrd="0" presId="urn:microsoft.com/office/officeart/2009/3/layout/StepUpProcess"/>
    <dgm:cxn modelId="{8105837C-C65D-4204-AEBC-82A48990B5DA}" srcId="{67605BFE-37E6-49DC-AB28-7D30CC896390}" destId="{FA07A28B-5CCC-4CC2-9EAC-AD66CF254A0D}" srcOrd="4" destOrd="0" parTransId="{F257647D-EA1F-4B0B-83B1-07B886E1DE9B}" sibTransId="{F1A3B753-0086-4127-B08C-611872BB81BC}"/>
    <dgm:cxn modelId="{60161C46-9325-4C07-BC63-21A3679BE4C7}" type="presOf" srcId="{17D7C580-9712-4FFB-9F85-109BC4A4E538}" destId="{9AD0D78C-F5D9-4489-AED7-DA8948A8C95E}" srcOrd="0" destOrd="0" presId="urn:microsoft.com/office/officeart/2009/3/layout/StepUpProcess"/>
    <dgm:cxn modelId="{523B4017-4D68-40C5-9933-333BB69A003D}" srcId="{67605BFE-37E6-49DC-AB28-7D30CC896390}" destId="{B37ECCB5-D2EA-49F9-94AC-3009C4C0BB6C}" srcOrd="3" destOrd="0" parTransId="{E3020AEA-3FF0-4088-BE54-AF9A7CB2527A}" sibTransId="{F232FD77-69B6-412B-8C9F-ABB0F67CCAE1}"/>
    <dgm:cxn modelId="{D16C0D2A-625A-4761-A977-ADD347072499}" type="presOf" srcId="{67605BFE-37E6-49DC-AB28-7D30CC896390}" destId="{2E5796F4-145E-4BEE-8B04-A07EB8F422A2}" srcOrd="0" destOrd="0" presId="urn:microsoft.com/office/officeart/2009/3/layout/StepUpProcess"/>
    <dgm:cxn modelId="{B2CE52B9-634E-4C50-B406-8390426DA103}" type="presParOf" srcId="{2E5796F4-145E-4BEE-8B04-A07EB8F422A2}" destId="{C34BC794-12D9-4310-B07B-325C5881913F}" srcOrd="0" destOrd="0" presId="urn:microsoft.com/office/officeart/2009/3/layout/StepUpProcess"/>
    <dgm:cxn modelId="{E34BB4C5-289F-4437-BB7B-A62CC1038FFB}" type="presParOf" srcId="{C34BC794-12D9-4310-B07B-325C5881913F}" destId="{633B91C0-0927-4C8A-8665-37ADC765E81D}" srcOrd="0" destOrd="0" presId="urn:microsoft.com/office/officeart/2009/3/layout/StepUpProcess"/>
    <dgm:cxn modelId="{2A135889-3E44-4E37-9523-2A76C19801A6}" type="presParOf" srcId="{C34BC794-12D9-4310-B07B-325C5881913F}" destId="{7CA41E08-D2C6-4DE5-9FDF-81777E925382}" srcOrd="1" destOrd="0" presId="urn:microsoft.com/office/officeart/2009/3/layout/StepUpProcess"/>
    <dgm:cxn modelId="{C0D43C4B-E30C-48C8-BE71-F0C8C7F204D9}" type="presParOf" srcId="{C34BC794-12D9-4310-B07B-325C5881913F}" destId="{F393661F-AE01-4A81-A6EF-35C1682B5A0E}" srcOrd="2" destOrd="0" presId="urn:microsoft.com/office/officeart/2009/3/layout/StepUpProcess"/>
    <dgm:cxn modelId="{3FB2CF78-CD01-4868-B275-6EC79790A21B}" type="presParOf" srcId="{2E5796F4-145E-4BEE-8B04-A07EB8F422A2}" destId="{DA3B62D5-6A7D-46A8-B276-4D798FFAF4E7}" srcOrd="1" destOrd="0" presId="urn:microsoft.com/office/officeart/2009/3/layout/StepUpProcess"/>
    <dgm:cxn modelId="{C99745D1-F216-42BD-B6F0-A558CE5280AA}" type="presParOf" srcId="{DA3B62D5-6A7D-46A8-B276-4D798FFAF4E7}" destId="{70E354A6-409A-45FA-AEE7-8272EA2CBC48}" srcOrd="0" destOrd="0" presId="urn:microsoft.com/office/officeart/2009/3/layout/StepUpProcess"/>
    <dgm:cxn modelId="{82BCDEE9-4202-484E-B6A9-397B9E5791AA}" type="presParOf" srcId="{2E5796F4-145E-4BEE-8B04-A07EB8F422A2}" destId="{F57A0101-C366-4674-A288-746D9D16F3D2}" srcOrd="2" destOrd="0" presId="urn:microsoft.com/office/officeart/2009/3/layout/StepUpProcess"/>
    <dgm:cxn modelId="{8E5B284B-FEB9-41C7-9A31-7CEDFBDF5596}" type="presParOf" srcId="{F57A0101-C366-4674-A288-746D9D16F3D2}" destId="{ABA456C1-EA51-4F18-9F1E-2F147989231C}" srcOrd="0" destOrd="0" presId="urn:microsoft.com/office/officeart/2009/3/layout/StepUpProcess"/>
    <dgm:cxn modelId="{421E9EDE-2FB1-4D29-A2E8-AB0E113E3111}" type="presParOf" srcId="{F57A0101-C366-4674-A288-746D9D16F3D2}" destId="{9AD0D78C-F5D9-4489-AED7-DA8948A8C95E}" srcOrd="1" destOrd="0" presId="urn:microsoft.com/office/officeart/2009/3/layout/StepUpProcess"/>
    <dgm:cxn modelId="{01ED18E1-9904-4A89-AC1F-158F9FA499A9}" type="presParOf" srcId="{F57A0101-C366-4674-A288-746D9D16F3D2}" destId="{F9E5123F-0520-42F9-8EBD-75B0A0F5756E}" srcOrd="2" destOrd="0" presId="urn:microsoft.com/office/officeart/2009/3/layout/StepUpProcess"/>
    <dgm:cxn modelId="{8BC6DAD6-3D76-4450-9838-FD5356E2E63A}" type="presParOf" srcId="{2E5796F4-145E-4BEE-8B04-A07EB8F422A2}" destId="{080C2BDB-CB63-40FE-8E21-ECEE8958C820}" srcOrd="3" destOrd="0" presId="urn:microsoft.com/office/officeart/2009/3/layout/StepUpProcess"/>
    <dgm:cxn modelId="{BA349F40-A18D-4DBB-87CB-590981D23248}" type="presParOf" srcId="{080C2BDB-CB63-40FE-8E21-ECEE8958C820}" destId="{86345FC4-1F69-4CEB-9D82-8F587DD5EEAC}" srcOrd="0" destOrd="0" presId="urn:microsoft.com/office/officeart/2009/3/layout/StepUpProcess"/>
    <dgm:cxn modelId="{9DE5B047-7146-47D1-B20C-9D8813404706}" type="presParOf" srcId="{2E5796F4-145E-4BEE-8B04-A07EB8F422A2}" destId="{7502748B-4E13-46DE-A64B-F161575EDC65}" srcOrd="4" destOrd="0" presId="urn:microsoft.com/office/officeart/2009/3/layout/StepUpProcess"/>
    <dgm:cxn modelId="{FE5589EF-0F1E-4CAC-828B-F323E75A4D80}" type="presParOf" srcId="{7502748B-4E13-46DE-A64B-F161575EDC65}" destId="{22220BB0-D874-4F76-A7DF-B62716A6CF17}" srcOrd="0" destOrd="0" presId="urn:microsoft.com/office/officeart/2009/3/layout/StepUpProcess"/>
    <dgm:cxn modelId="{E22707FD-47BA-466C-A742-F931D06F6BFD}" type="presParOf" srcId="{7502748B-4E13-46DE-A64B-F161575EDC65}" destId="{94C3A575-C20B-41DD-BA26-14F3EEC17493}" srcOrd="1" destOrd="0" presId="urn:microsoft.com/office/officeart/2009/3/layout/StepUpProcess"/>
    <dgm:cxn modelId="{5F3BB7A8-5464-4D79-B3D8-35E9F2D462EB}" type="presParOf" srcId="{7502748B-4E13-46DE-A64B-F161575EDC65}" destId="{9EB83D47-DCC6-4B27-B873-1ABA63421A14}" srcOrd="2" destOrd="0" presId="urn:microsoft.com/office/officeart/2009/3/layout/StepUpProcess"/>
    <dgm:cxn modelId="{4F55013C-C808-4F25-87C6-A890C440DE36}" type="presParOf" srcId="{2E5796F4-145E-4BEE-8B04-A07EB8F422A2}" destId="{A8281846-CAAF-4B9A-872D-2DEE27B10C92}" srcOrd="5" destOrd="0" presId="urn:microsoft.com/office/officeart/2009/3/layout/StepUpProcess"/>
    <dgm:cxn modelId="{08D1EDD9-0197-4F20-A516-3266958F6FED}" type="presParOf" srcId="{A8281846-CAAF-4B9A-872D-2DEE27B10C92}" destId="{651C3EA2-A87F-43B8-9645-C80BD345E27B}" srcOrd="0" destOrd="0" presId="urn:microsoft.com/office/officeart/2009/3/layout/StepUpProcess"/>
    <dgm:cxn modelId="{25830CDD-D8AF-4B4F-BABC-F004D1A544B3}" type="presParOf" srcId="{2E5796F4-145E-4BEE-8B04-A07EB8F422A2}" destId="{E2C4E496-5AD4-47D5-902B-D3D9818FC1B3}" srcOrd="6" destOrd="0" presId="urn:microsoft.com/office/officeart/2009/3/layout/StepUpProcess"/>
    <dgm:cxn modelId="{874F2664-8BE4-4263-9231-9DA53112C5FB}" type="presParOf" srcId="{E2C4E496-5AD4-47D5-902B-D3D9818FC1B3}" destId="{D8D7B45F-FF5A-45DF-8490-24094AEB6E45}" srcOrd="0" destOrd="0" presId="urn:microsoft.com/office/officeart/2009/3/layout/StepUpProcess"/>
    <dgm:cxn modelId="{868916C1-A596-4E6F-92AD-46611DFDDAF7}" type="presParOf" srcId="{E2C4E496-5AD4-47D5-902B-D3D9818FC1B3}" destId="{AAD32052-C553-4C07-88E0-89F5F4383BAF}" srcOrd="1" destOrd="0" presId="urn:microsoft.com/office/officeart/2009/3/layout/StepUpProcess"/>
    <dgm:cxn modelId="{104E9C7E-99EF-4253-9C2D-1CC47FEF4F50}" type="presParOf" srcId="{E2C4E496-5AD4-47D5-902B-D3D9818FC1B3}" destId="{03DBDF16-C3DB-4764-88FC-437F4D0427AD}" srcOrd="2" destOrd="0" presId="urn:microsoft.com/office/officeart/2009/3/layout/StepUpProcess"/>
    <dgm:cxn modelId="{DFD589C0-F452-48A4-A588-B908712B3B6A}" type="presParOf" srcId="{2E5796F4-145E-4BEE-8B04-A07EB8F422A2}" destId="{374F4F65-A4B7-438A-8ECC-E174898FED53}" srcOrd="7" destOrd="0" presId="urn:microsoft.com/office/officeart/2009/3/layout/StepUpProcess"/>
    <dgm:cxn modelId="{4C37F03C-2AC7-40B8-8486-9D1735EA5A61}" type="presParOf" srcId="{374F4F65-A4B7-438A-8ECC-E174898FED53}" destId="{266E565A-1630-4830-ACC4-4AE18ACCDBE3}" srcOrd="0" destOrd="0" presId="urn:microsoft.com/office/officeart/2009/3/layout/StepUpProcess"/>
    <dgm:cxn modelId="{0C079CA8-6454-4B45-851C-503361A65EE7}" type="presParOf" srcId="{2E5796F4-145E-4BEE-8B04-A07EB8F422A2}" destId="{F50BAD11-101A-4E20-8C35-C4E2AD94670F}" srcOrd="8" destOrd="0" presId="urn:microsoft.com/office/officeart/2009/3/layout/StepUpProcess"/>
    <dgm:cxn modelId="{28D322D3-0AFC-47A2-8D37-08DE052F5A2B}" type="presParOf" srcId="{F50BAD11-101A-4E20-8C35-C4E2AD94670F}" destId="{42314076-4CD4-4E19-9C83-395D95A83579}" srcOrd="0" destOrd="0" presId="urn:microsoft.com/office/officeart/2009/3/layout/StepUpProcess"/>
    <dgm:cxn modelId="{E07A30EF-5E0F-4119-A69A-6336DF5ED3B1}" type="presParOf" srcId="{F50BAD11-101A-4E20-8C35-C4E2AD94670F}" destId="{1107380E-DBBB-4033-B3C8-DC520917CA3A}"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F87096-F2B1-44A0-A48C-00975B5FA6C3}" type="doc">
      <dgm:prSet loTypeId="urn:microsoft.com/office/officeart/2005/8/layout/hierarchy1" loCatId="hierarchy" qsTypeId="urn:microsoft.com/office/officeart/2005/8/quickstyle/simple2" qsCatId="simple" csTypeId="urn:microsoft.com/office/officeart/2005/8/colors/accent1_3" csCatId="accent1" phldr="1"/>
      <dgm:spPr/>
      <dgm:t>
        <a:bodyPr/>
        <a:lstStyle/>
        <a:p>
          <a:endParaRPr lang="es-ES"/>
        </a:p>
      </dgm:t>
    </dgm:pt>
    <dgm:pt modelId="{01292D89-8893-411D-A810-EEB27AC577B5}">
      <dgm:prSet phldrT="[Texto]" custT="1"/>
      <dgm:spPr/>
      <dgm:t>
        <a:bodyPr/>
        <a:lstStyle/>
        <a:p>
          <a:r>
            <a:rPr lang="es-ES" sz="2000" b="1" dirty="0" smtClean="0">
              <a:latin typeface="Times New Roman" pitchFamily="18" charset="0"/>
              <a:cs typeface="Times New Roman" pitchFamily="18" charset="0"/>
            </a:rPr>
            <a:t>Hipótesis (Ho) </a:t>
          </a:r>
          <a:endParaRPr lang="es-ES" sz="2000" dirty="0">
            <a:latin typeface="Times New Roman" pitchFamily="18" charset="0"/>
            <a:cs typeface="Times New Roman" pitchFamily="18" charset="0"/>
          </a:endParaRPr>
        </a:p>
      </dgm:t>
    </dgm:pt>
    <dgm:pt modelId="{8F1A8190-7416-4914-80E7-848FECDC5214}" type="parTrans" cxnId="{5A661900-27A5-4FD7-8AB9-A5D2B6BB7285}">
      <dgm:prSet/>
      <dgm:spPr/>
      <dgm:t>
        <a:bodyPr/>
        <a:lstStyle/>
        <a:p>
          <a:endParaRPr lang="es-ES"/>
        </a:p>
      </dgm:t>
    </dgm:pt>
    <dgm:pt modelId="{9692F80A-4453-4958-82E6-8C0D74412D0F}" type="sibTrans" cxnId="{5A661900-27A5-4FD7-8AB9-A5D2B6BB7285}">
      <dgm:prSet/>
      <dgm:spPr/>
      <dgm:t>
        <a:bodyPr/>
        <a:lstStyle/>
        <a:p>
          <a:endParaRPr lang="es-ES"/>
        </a:p>
      </dgm:t>
    </dgm:pt>
    <dgm:pt modelId="{896D58B3-11A8-47DB-8D44-348524D7C7B5}">
      <dgm:prSet custT="1"/>
      <dgm:spPr/>
      <dgm:t>
        <a:bodyPr/>
        <a:lstStyle/>
        <a:p>
          <a:r>
            <a:rPr lang="es-ES" sz="2000" dirty="0" smtClean="0">
              <a:latin typeface="Times New Roman" pitchFamily="18" charset="0"/>
              <a:cs typeface="Times New Roman" pitchFamily="18" charset="0"/>
            </a:rPr>
            <a:t>H: Las dimensiones del fraude permiten identificar las características relacionadas al comportamiento fraudulento de los individuos dentro del departamento financiero, de las empresas del sector inmobiliario del cantón Quito.</a:t>
          </a:r>
          <a:endParaRPr lang="es-ES" sz="2000" dirty="0">
            <a:latin typeface="Times New Roman" pitchFamily="18" charset="0"/>
            <a:cs typeface="Times New Roman" pitchFamily="18" charset="0"/>
          </a:endParaRPr>
        </a:p>
      </dgm:t>
    </dgm:pt>
    <dgm:pt modelId="{E3F89EA2-A51A-4166-AEE4-8DF1CDB10FCA}" type="parTrans" cxnId="{3EFEAF28-FB2A-4385-88C9-6E588E673B8C}">
      <dgm:prSet/>
      <dgm:spPr/>
      <dgm:t>
        <a:bodyPr/>
        <a:lstStyle/>
        <a:p>
          <a:endParaRPr lang="es-ES"/>
        </a:p>
      </dgm:t>
    </dgm:pt>
    <dgm:pt modelId="{C4E9762B-F7B5-47CC-AC3D-E4BBF6B73067}" type="sibTrans" cxnId="{3EFEAF28-FB2A-4385-88C9-6E588E673B8C}">
      <dgm:prSet/>
      <dgm:spPr/>
      <dgm:t>
        <a:bodyPr/>
        <a:lstStyle/>
        <a:p>
          <a:endParaRPr lang="es-ES"/>
        </a:p>
      </dgm:t>
    </dgm:pt>
    <dgm:pt modelId="{9A42B891-19DA-4608-B627-5691C76814E9}" type="pres">
      <dgm:prSet presAssocID="{85F87096-F2B1-44A0-A48C-00975B5FA6C3}" presName="hierChild1" presStyleCnt="0">
        <dgm:presLayoutVars>
          <dgm:chPref val="1"/>
          <dgm:dir/>
          <dgm:animOne val="branch"/>
          <dgm:animLvl val="lvl"/>
          <dgm:resizeHandles/>
        </dgm:presLayoutVars>
      </dgm:prSet>
      <dgm:spPr/>
      <dgm:t>
        <a:bodyPr/>
        <a:lstStyle/>
        <a:p>
          <a:endParaRPr lang="es-ES"/>
        </a:p>
      </dgm:t>
    </dgm:pt>
    <dgm:pt modelId="{683EC1C6-DCA6-4728-9B6A-61954A256826}" type="pres">
      <dgm:prSet presAssocID="{01292D89-8893-411D-A810-EEB27AC577B5}" presName="hierRoot1" presStyleCnt="0"/>
      <dgm:spPr/>
    </dgm:pt>
    <dgm:pt modelId="{CA3A2FB6-8BF7-4296-9F11-82BBE71FF530}" type="pres">
      <dgm:prSet presAssocID="{01292D89-8893-411D-A810-EEB27AC577B5}" presName="composite" presStyleCnt="0"/>
      <dgm:spPr/>
    </dgm:pt>
    <dgm:pt modelId="{393CF676-5856-4D0D-9AF9-0BF9829F4585}" type="pres">
      <dgm:prSet presAssocID="{01292D89-8893-411D-A810-EEB27AC577B5}" presName="background" presStyleLbl="node0" presStyleIdx="0" presStyleCnt="1"/>
      <dgm:spPr/>
    </dgm:pt>
    <dgm:pt modelId="{D5B64535-DD8B-4F2F-951E-C8D4D2B48063}" type="pres">
      <dgm:prSet presAssocID="{01292D89-8893-411D-A810-EEB27AC577B5}" presName="text" presStyleLbl="fgAcc0" presStyleIdx="0" presStyleCnt="1" custScaleY="50032">
        <dgm:presLayoutVars>
          <dgm:chPref val="3"/>
        </dgm:presLayoutVars>
      </dgm:prSet>
      <dgm:spPr/>
      <dgm:t>
        <a:bodyPr/>
        <a:lstStyle/>
        <a:p>
          <a:endParaRPr lang="es-ES"/>
        </a:p>
      </dgm:t>
    </dgm:pt>
    <dgm:pt modelId="{BAFFDCED-D273-4585-8B67-E5D39CAEB96A}" type="pres">
      <dgm:prSet presAssocID="{01292D89-8893-411D-A810-EEB27AC577B5}" presName="hierChild2" presStyleCnt="0"/>
      <dgm:spPr/>
    </dgm:pt>
    <dgm:pt modelId="{F612B188-08B4-43F8-AD8D-869F84704FC2}" type="pres">
      <dgm:prSet presAssocID="{E3F89EA2-A51A-4166-AEE4-8DF1CDB10FCA}" presName="Name10" presStyleLbl="parChTrans1D2" presStyleIdx="0" presStyleCnt="1"/>
      <dgm:spPr/>
      <dgm:t>
        <a:bodyPr/>
        <a:lstStyle/>
        <a:p>
          <a:endParaRPr lang="es-ES"/>
        </a:p>
      </dgm:t>
    </dgm:pt>
    <dgm:pt modelId="{C5045219-5E36-4D2D-A35A-5633656248A5}" type="pres">
      <dgm:prSet presAssocID="{896D58B3-11A8-47DB-8D44-348524D7C7B5}" presName="hierRoot2" presStyleCnt="0"/>
      <dgm:spPr/>
    </dgm:pt>
    <dgm:pt modelId="{B03B3132-782B-473A-A1B5-90ACA7CBE884}" type="pres">
      <dgm:prSet presAssocID="{896D58B3-11A8-47DB-8D44-348524D7C7B5}" presName="composite2" presStyleCnt="0"/>
      <dgm:spPr/>
    </dgm:pt>
    <dgm:pt modelId="{2AD1636C-3EFE-48D9-AD62-69DF4A7CED87}" type="pres">
      <dgm:prSet presAssocID="{896D58B3-11A8-47DB-8D44-348524D7C7B5}" presName="background2" presStyleLbl="node2" presStyleIdx="0" presStyleCnt="1"/>
      <dgm:spPr/>
    </dgm:pt>
    <dgm:pt modelId="{931318D7-19D8-4290-9E7A-15753CABE926}" type="pres">
      <dgm:prSet presAssocID="{896D58B3-11A8-47DB-8D44-348524D7C7B5}" presName="text2" presStyleLbl="fgAcc2" presStyleIdx="0" presStyleCnt="1" custScaleX="143097" custScaleY="130578">
        <dgm:presLayoutVars>
          <dgm:chPref val="3"/>
        </dgm:presLayoutVars>
      </dgm:prSet>
      <dgm:spPr/>
      <dgm:t>
        <a:bodyPr/>
        <a:lstStyle/>
        <a:p>
          <a:endParaRPr lang="es-ES"/>
        </a:p>
      </dgm:t>
    </dgm:pt>
    <dgm:pt modelId="{8B24313C-C9CC-44D0-BA7C-015FDEC1A43E}" type="pres">
      <dgm:prSet presAssocID="{896D58B3-11A8-47DB-8D44-348524D7C7B5}" presName="hierChild3" presStyleCnt="0"/>
      <dgm:spPr/>
    </dgm:pt>
  </dgm:ptLst>
  <dgm:cxnLst>
    <dgm:cxn modelId="{C9A91E0D-CB07-41E7-A907-076CB2B79F7D}" type="presOf" srcId="{85F87096-F2B1-44A0-A48C-00975B5FA6C3}" destId="{9A42B891-19DA-4608-B627-5691C76814E9}" srcOrd="0" destOrd="0" presId="urn:microsoft.com/office/officeart/2005/8/layout/hierarchy1"/>
    <dgm:cxn modelId="{55D2E6A3-E957-469F-ACF0-9C6310A13515}" type="presOf" srcId="{E3F89EA2-A51A-4166-AEE4-8DF1CDB10FCA}" destId="{F612B188-08B4-43F8-AD8D-869F84704FC2}" srcOrd="0" destOrd="0" presId="urn:microsoft.com/office/officeart/2005/8/layout/hierarchy1"/>
    <dgm:cxn modelId="{5A661900-27A5-4FD7-8AB9-A5D2B6BB7285}" srcId="{85F87096-F2B1-44A0-A48C-00975B5FA6C3}" destId="{01292D89-8893-411D-A810-EEB27AC577B5}" srcOrd="0" destOrd="0" parTransId="{8F1A8190-7416-4914-80E7-848FECDC5214}" sibTransId="{9692F80A-4453-4958-82E6-8C0D74412D0F}"/>
    <dgm:cxn modelId="{9206429A-C67A-4B75-B285-CF49041DD3BC}" type="presOf" srcId="{896D58B3-11A8-47DB-8D44-348524D7C7B5}" destId="{931318D7-19D8-4290-9E7A-15753CABE926}" srcOrd="0" destOrd="0" presId="urn:microsoft.com/office/officeart/2005/8/layout/hierarchy1"/>
    <dgm:cxn modelId="{9D558A1E-AD91-4713-ABD2-4E6DBE77F61F}" type="presOf" srcId="{01292D89-8893-411D-A810-EEB27AC577B5}" destId="{D5B64535-DD8B-4F2F-951E-C8D4D2B48063}" srcOrd="0" destOrd="0" presId="urn:microsoft.com/office/officeart/2005/8/layout/hierarchy1"/>
    <dgm:cxn modelId="{3EFEAF28-FB2A-4385-88C9-6E588E673B8C}" srcId="{01292D89-8893-411D-A810-EEB27AC577B5}" destId="{896D58B3-11A8-47DB-8D44-348524D7C7B5}" srcOrd="0" destOrd="0" parTransId="{E3F89EA2-A51A-4166-AEE4-8DF1CDB10FCA}" sibTransId="{C4E9762B-F7B5-47CC-AC3D-E4BBF6B73067}"/>
    <dgm:cxn modelId="{7BB95E35-54C1-46A7-93D5-828019652DB1}" type="presParOf" srcId="{9A42B891-19DA-4608-B627-5691C76814E9}" destId="{683EC1C6-DCA6-4728-9B6A-61954A256826}" srcOrd="0" destOrd="0" presId="urn:microsoft.com/office/officeart/2005/8/layout/hierarchy1"/>
    <dgm:cxn modelId="{1BD1FF14-5CEB-4674-AE72-8B5A8B9BF4EB}" type="presParOf" srcId="{683EC1C6-DCA6-4728-9B6A-61954A256826}" destId="{CA3A2FB6-8BF7-4296-9F11-82BBE71FF530}" srcOrd="0" destOrd="0" presId="urn:microsoft.com/office/officeart/2005/8/layout/hierarchy1"/>
    <dgm:cxn modelId="{9BDE62A5-9D7B-4B72-AF1B-9CBD00F9D8D2}" type="presParOf" srcId="{CA3A2FB6-8BF7-4296-9F11-82BBE71FF530}" destId="{393CF676-5856-4D0D-9AF9-0BF9829F4585}" srcOrd="0" destOrd="0" presId="urn:microsoft.com/office/officeart/2005/8/layout/hierarchy1"/>
    <dgm:cxn modelId="{D10BBCB2-8166-4352-B5DD-D6C21603F8CF}" type="presParOf" srcId="{CA3A2FB6-8BF7-4296-9F11-82BBE71FF530}" destId="{D5B64535-DD8B-4F2F-951E-C8D4D2B48063}" srcOrd="1" destOrd="0" presId="urn:microsoft.com/office/officeart/2005/8/layout/hierarchy1"/>
    <dgm:cxn modelId="{A260172A-4AEF-4C2A-B3FA-30A5AECF03FE}" type="presParOf" srcId="{683EC1C6-DCA6-4728-9B6A-61954A256826}" destId="{BAFFDCED-D273-4585-8B67-E5D39CAEB96A}" srcOrd="1" destOrd="0" presId="urn:microsoft.com/office/officeart/2005/8/layout/hierarchy1"/>
    <dgm:cxn modelId="{CE74EB30-F105-46BE-93CC-45E6D8EDBAAD}" type="presParOf" srcId="{BAFFDCED-D273-4585-8B67-E5D39CAEB96A}" destId="{F612B188-08B4-43F8-AD8D-869F84704FC2}" srcOrd="0" destOrd="0" presId="urn:microsoft.com/office/officeart/2005/8/layout/hierarchy1"/>
    <dgm:cxn modelId="{5C896984-422D-451A-B510-FDA03B74A0E5}" type="presParOf" srcId="{BAFFDCED-D273-4585-8B67-E5D39CAEB96A}" destId="{C5045219-5E36-4D2D-A35A-5633656248A5}" srcOrd="1" destOrd="0" presId="urn:microsoft.com/office/officeart/2005/8/layout/hierarchy1"/>
    <dgm:cxn modelId="{06931C21-AA48-45DB-A8C1-39323ECFBFCE}" type="presParOf" srcId="{C5045219-5E36-4D2D-A35A-5633656248A5}" destId="{B03B3132-782B-473A-A1B5-90ACA7CBE884}" srcOrd="0" destOrd="0" presId="urn:microsoft.com/office/officeart/2005/8/layout/hierarchy1"/>
    <dgm:cxn modelId="{6DA9908A-AD45-4C87-A8E4-CAA2B1EA87F1}" type="presParOf" srcId="{B03B3132-782B-473A-A1B5-90ACA7CBE884}" destId="{2AD1636C-3EFE-48D9-AD62-69DF4A7CED87}" srcOrd="0" destOrd="0" presId="urn:microsoft.com/office/officeart/2005/8/layout/hierarchy1"/>
    <dgm:cxn modelId="{1E69CD83-6E8E-473E-B0FB-F75379AABC02}" type="presParOf" srcId="{B03B3132-782B-473A-A1B5-90ACA7CBE884}" destId="{931318D7-19D8-4290-9E7A-15753CABE926}" srcOrd="1" destOrd="0" presId="urn:microsoft.com/office/officeart/2005/8/layout/hierarchy1"/>
    <dgm:cxn modelId="{9C535282-74A4-48BC-BEF2-47173C08AEFA}" type="presParOf" srcId="{C5045219-5E36-4D2D-A35A-5633656248A5}" destId="{8B24313C-C9CC-44D0-BA7C-015FDEC1A43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BF3EE5-DC3D-4CA9-B242-691029ECB895}" type="doc">
      <dgm:prSet loTypeId="urn:microsoft.com/office/officeart/2005/8/layout/orgChart1" loCatId="hierarchy" qsTypeId="urn:microsoft.com/office/officeart/2005/8/quickstyle/3d1" qsCatId="3D" csTypeId="urn:microsoft.com/office/officeart/2005/8/colors/colorful1" csCatId="colorful" phldr="1"/>
      <dgm:spPr/>
      <dgm:t>
        <a:bodyPr/>
        <a:lstStyle/>
        <a:p>
          <a:endParaRPr lang="es-ES"/>
        </a:p>
      </dgm:t>
    </dgm:pt>
    <dgm:pt modelId="{77D8217A-B0EC-4544-BEFD-C28C9DCDAFF7}">
      <dgm:prSet phldrT="[Texto]" custT="1"/>
      <dgm:spPr/>
      <dgm:t>
        <a:bodyPr/>
        <a:lstStyle/>
        <a:p>
          <a:r>
            <a:rPr lang="es-ES" sz="1400" b="1" dirty="0" smtClean="0">
              <a:latin typeface="Times New Roman" pitchFamily="18" charset="0"/>
              <a:cs typeface="Times New Roman" pitchFamily="18" charset="0"/>
            </a:rPr>
            <a:t>Sector inmobiliario de Quito</a:t>
          </a:r>
          <a:endParaRPr lang="es-ES" sz="1400" b="1" dirty="0">
            <a:latin typeface="Times New Roman" pitchFamily="18" charset="0"/>
            <a:cs typeface="Times New Roman" pitchFamily="18" charset="0"/>
          </a:endParaRPr>
        </a:p>
      </dgm:t>
    </dgm:pt>
    <dgm:pt modelId="{C366EC3F-33BD-4E1F-A1C1-04D8851CE76F}" type="parTrans" cxnId="{3FA2BF7F-55DB-4AC1-82F7-1F4DA2FE17F0}">
      <dgm:prSet/>
      <dgm:spPr/>
      <dgm:t>
        <a:bodyPr/>
        <a:lstStyle/>
        <a:p>
          <a:endParaRPr lang="es-ES"/>
        </a:p>
      </dgm:t>
    </dgm:pt>
    <dgm:pt modelId="{10261263-8DF9-47C9-97FE-2B3F9DE06C1E}" type="sibTrans" cxnId="{3FA2BF7F-55DB-4AC1-82F7-1F4DA2FE17F0}">
      <dgm:prSet/>
      <dgm:spPr/>
      <dgm:t>
        <a:bodyPr/>
        <a:lstStyle/>
        <a:p>
          <a:endParaRPr lang="es-ES"/>
        </a:p>
      </dgm:t>
    </dgm:pt>
    <dgm:pt modelId="{E4E831BF-5E7C-44A9-92CD-663BACD17F78}">
      <dgm:prSet custT="1">
        <dgm:style>
          <a:lnRef idx="1">
            <a:schemeClr val="accent6"/>
          </a:lnRef>
          <a:fillRef idx="2">
            <a:schemeClr val="accent6"/>
          </a:fillRef>
          <a:effectRef idx="1">
            <a:schemeClr val="accent6"/>
          </a:effectRef>
          <a:fontRef idx="minor">
            <a:schemeClr val="dk1"/>
          </a:fontRef>
        </dgm:style>
      </dgm:prSet>
      <dgm:spPr/>
      <dgm:t>
        <a:bodyPr/>
        <a:lstStyle/>
        <a:p>
          <a:r>
            <a:rPr lang="es-ES" sz="1400" b="1" dirty="0" smtClean="0">
              <a:solidFill>
                <a:schemeClr val="tx1"/>
              </a:solidFill>
              <a:latin typeface="Times New Roman" pitchFamily="18" charset="0"/>
              <a:cs typeface="Times New Roman" pitchFamily="18" charset="0"/>
            </a:rPr>
            <a:t>Universo</a:t>
          </a:r>
          <a:r>
            <a:rPr lang="es-ES" sz="1400" dirty="0" smtClean="0">
              <a:solidFill>
                <a:schemeClr val="tx1"/>
              </a:solidFill>
              <a:latin typeface="Times New Roman" pitchFamily="18" charset="0"/>
              <a:cs typeface="Times New Roman" pitchFamily="18" charset="0"/>
            </a:rPr>
            <a:t> </a:t>
          </a:r>
          <a:br>
            <a:rPr lang="es-ES" sz="1400" dirty="0" smtClean="0">
              <a:solidFill>
                <a:schemeClr val="tx1"/>
              </a:solidFill>
              <a:latin typeface="Times New Roman" pitchFamily="18" charset="0"/>
              <a:cs typeface="Times New Roman" pitchFamily="18" charset="0"/>
            </a:rPr>
          </a:br>
          <a:r>
            <a:rPr lang="es-ES" sz="1400" dirty="0" smtClean="0">
              <a:solidFill>
                <a:schemeClr val="tx1"/>
              </a:solidFill>
              <a:latin typeface="Times New Roman" pitchFamily="18" charset="0"/>
              <a:cs typeface="Times New Roman" pitchFamily="18" charset="0"/>
            </a:rPr>
            <a:t>867</a:t>
          </a:r>
          <a:r>
            <a:rPr lang="es-EC" sz="1400" dirty="0" smtClean="0">
              <a:solidFill>
                <a:schemeClr val="tx1"/>
              </a:solidFill>
              <a:latin typeface="Times New Roman" pitchFamily="18" charset="0"/>
              <a:cs typeface="Times New Roman" pitchFamily="18" charset="0"/>
            </a:rPr>
            <a:t> empresas del sector inmobiliario registradas en la Superintendencia de Compañías</a:t>
          </a:r>
          <a:endParaRPr lang="es-ES" sz="1400" dirty="0">
            <a:solidFill>
              <a:schemeClr val="tx1"/>
            </a:solidFill>
            <a:latin typeface="Times New Roman" pitchFamily="18" charset="0"/>
            <a:cs typeface="Times New Roman" pitchFamily="18" charset="0"/>
          </a:endParaRPr>
        </a:p>
      </dgm:t>
    </dgm:pt>
    <dgm:pt modelId="{788593C1-A318-4F84-B1E5-F88A8D475706}" type="parTrans" cxnId="{96EE7D9D-F7CE-45A9-83C2-117DD944385B}">
      <dgm:prSet/>
      <dgm:spPr/>
      <dgm:t>
        <a:bodyPr/>
        <a:lstStyle/>
        <a:p>
          <a:endParaRPr lang="es-ES"/>
        </a:p>
      </dgm:t>
    </dgm:pt>
    <dgm:pt modelId="{9D672F3E-97EE-4C82-9B34-B4AA7C226629}" type="sibTrans" cxnId="{96EE7D9D-F7CE-45A9-83C2-117DD944385B}">
      <dgm:prSet/>
      <dgm:spPr/>
      <dgm:t>
        <a:bodyPr/>
        <a:lstStyle/>
        <a:p>
          <a:endParaRPr lang="es-ES"/>
        </a:p>
      </dgm:t>
    </dgm:pt>
    <dgm:pt modelId="{CF387F9E-FB78-46C4-A999-39A981258AED}">
      <dgm:prSet custT="1">
        <dgm:style>
          <a:lnRef idx="1">
            <a:schemeClr val="accent6"/>
          </a:lnRef>
          <a:fillRef idx="2">
            <a:schemeClr val="accent6"/>
          </a:fillRef>
          <a:effectRef idx="1">
            <a:schemeClr val="accent6"/>
          </a:effectRef>
          <a:fontRef idx="minor">
            <a:schemeClr val="dk1"/>
          </a:fontRef>
        </dgm:style>
      </dgm:prSet>
      <dgm:spPr/>
      <dgm:t>
        <a:bodyPr/>
        <a:lstStyle/>
        <a:p>
          <a:r>
            <a:rPr lang="es-ES" sz="1400" b="1" dirty="0" smtClean="0">
              <a:solidFill>
                <a:schemeClr val="tx1"/>
              </a:solidFill>
              <a:latin typeface="Times New Roman" pitchFamily="18" charset="0"/>
              <a:cs typeface="Times New Roman" pitchFamily="18" charset="0"/>
            </a:rPr>
            <a:t>Población</a:t>
          </a:r>
          <a:r>
            <a:rPr lang="es-ES" sz="1400" dirty="0" smtClean="0">
              <a:solidFill>
                <a:schemeClr val="tx1"/>
              </a:solidFill>
              <a:latin typeface="Times New Roman" pitchFamily="18" charset="0"/>
              <a:cs typeface="Times New Roman" pitchFamily="18" charset="0"/>
            </a:rPr>
            <a:t/>
          </a:r>
          <a:br>
            <a:rPr lang="es-ES" sz="1400" dirty="0" smtClean="0">
              <a:solidFill>
                <a:schemeClr val="tx1"/>
              </a:solidFill>
              <a:latin typeface="Times New Roman" pitchFamily="18" charset="0"/>
              <a:cs typeface="Times New Roman" pitchFamily="18" charset="0"/>
            </a:rPr>
          </a:br>
          <a:r>
            <a:rPr lang="es-ES" sz="1400" dirty="0" smtClean="0">
              <a:solidFill>
                <a:schemeClr val="tx1"/>
              </a:solidFill>
              <a:latin typeface="Times New Roman" pitchFamily="18" charset="0"/>
              <a:cs typeface="Times New Roman" pitchFamily="18" charset="0"/>
            </a:rPr>
            <a:t>750</a:t>
          </a:r>
          <a:r>
            <a:rPr lang="es-EC" sz="1400" dirty="0" smtClean="0">
              <a:solidFill>
                <a:schemeClr val="tx1"/>
              </a:solidFill>
              <a:latin typeface="Times New Roman" pitchFamily="18" charset="0"/>
              <a:cs typeface="Times New Roman" pitchFamily="18" charset="0"/>
            </a:rPr>
            <a:t> empresas del sector inmobiliario</a:t>
          </a:r>
          <a:endParaRPr lang="es-ES" sz="1400" dirty="0">
            <a:solidFill>
              <a:schemeClr val="tx1"/>
            </a:solidFill>
            <a:latin typeface="Times New Roman" pitchFamily="18" charset="0"/>
            <a:cs typeface="Times New Roman" pitchFamily="18" charset="0"/>
          </a:endParaRPr>
        </a:p>
      </dgm:t>
    </dgm:pt>
    <dgm:pt modelId="{1CCF1F17-20BF-4F7B-9B7A-3CF35688D646}" type="parTrans" cxnId="{73DE53BB-87D6-41C4-8732-F9E00E4B0A98}">
      <dgm:prSet/>
      <dgm:spPr/>
      <dgm:t>
        <a:bodyPr/>
        <a:lstStyle/>
        <a:p>
          <a:endParaRPr lang="es-ES"/>
        </a:p>
      </dgm:t>
    </dgm:pt>
    <dgm:pt modelId="{EAD68078-BDB4-476F-83D8-1FB34DEFE311}" type="sibTrans" cxnId="{73DE53BB-87D6-41C4-8732-F9E00E4B0A98}">
      <dgm:prSet/>
      <dgm:spPr/>
      <dgm:t>
        <a:bodyPr/>
        <a:lstStyle/>
        <a:p>
          <a:endParaRPr lang="es-ES"/>
        </a:p>
      </dgm:t>
    </dgm:pt>
    <dgm:pt modelId="{CD5F42AC-83A3-4A08-B029-82483BF11D62}">
      <dgm:prSet custT="1">
        <dgm:style>
          <a:lnRef idx="1">
            <a:schemeClr val="accent6"/>
          </a:lnRef>
          <a:fillRef idx="2">
            <a:schemeClr val="accent6"/>
          </a:fillRef>
          <a:effectRef idx="1">
            <a:schemeClr val="accent6"/>
          </a:effectRef>
          <a:fontRef idx="minor">
            <a:schemeClr val="dk1"/>
          </a:fontRef>
        </dgm:style>
      </dgm:prSet>
      <dgm:spPr/>
      <dgm:t>
        <a:bodyPr/>
        <a:lstStyle/>
        <a:p>
          <a:r>
            <a:rPr lang="es-ES" sz="1400" b="1" dirty="0" smtClean="0">
              <a:solidFill>
                <a:schemeClr val="tx1"/>
              </a:solidFill>
              <a:latin typeface="Times New Roman" pitchFamily="18" charset="0"/>
              <a:cs typeface="Times New Roman" pitchFamily="18" charset="0"/>
            </a:rPr>
            <a:t>Muestra</a:t>
          </a:r>
          <a:r>
            <a:rPr lang="es-ES" sz="1400" dirty="0" smtClean="0">
              <a:solidFill>
                <a:schemeClr val="tx1"/>
              </a:solidFill>
              <a:latin typeface="Times New Roman" pitchFamily="18" charset="0"/>
              <a:cs typeface="Times New Roman" pitchFamily="18" charset="0"/>
            </a:rPr>
            <a:t/>
          </a:r>
          <a:br>
            <a:rPr lang="es-ES" sz="1400" dirty="0" smtClean="0">
              <a:solidFill>
                <a:schemeClr val="tx1"/>
              </a:solidFill>
              <a:latin typeface="Times New Roman" pitchFamily="18" charset="0"/>
              <a:cs typeface="Times New Roman" pitchFamily="18" charset="0"/>
            </a:rPr>
          </a:br>
          <a:r>
            <a:rPr lang="es-EC" sz="1400" dirty="0" smtClean="0">
              <a:solidFill>
                <a:schemeClr val="tx1"/>
              </a:solidFill>
              <a:latin typeface="Times New Roman" pitchFamily="18" charset="0"/>
              <a:cs typeface="Times New Roman" pitchFamily="18" charset="0"/>
            </a:rPr>
            <a:t>Probabilística </a:t>
          </a:r>
          <a:r>
            <a:rPr lang="es-ES" sz="1400" b="0" i="0" dirty="0" smtClean="0">
              <a:solidFill>
                <a:schemeClr val="tx1"/>
              </a:solidFill>
              <a:latin typeface="Times New Roman" pitchFamily="18" charset="0"/>
              <a:cs typeface="Times New Roman" pitchFamily="18" charset="0"/>
            </a:rPr>
            <a:t>Selección sistemática</a:t>
          </a:r>
          <a:br>
            <a:rPr lang="es-ES" sz="1400" b="0" i="0" dirty="0" smtClean="0">
              <a:solidFill>
                <a:schemeClr val="tx1"/>
              </a:solidFill>
              <a:latin typeface="Times New Roman" pitchFamily="18" charset="0"/>
              <a:cs typeface="Times New Roman" pitchFamily="18" charset="0"/>
            </a:rPr>
          </a:br>
          <a:r>
            <a:rPr lang="es-ES" sz="1400" dirty="0" smtClean="0">
              <a:solidFill>
                <a:schemeClr val="tx1"/>
              </a:solidFill>
              <a:latin typeface="Times New Roman" pitchFamily="18" charset="0"/>
              <a:cs typeface="Times New Roman" pitchFamily="18" charset="0"/>
            </a:rPr>
            <a:t>N = 250    k=3</a:t>
          </a:r>
          <a:endParaRPr lang="es-ES" sz="1400" dirty="0">
            <a:solidFill>
              <a:schemeClr val="tx1"/>
            </a:solidFill>
            <a:latin typeface="Times New Roman" pitchFamily="18" charset="0"/>
            <a:cs typeface="Times New Roman" pitchFamily="18" charset="0"/>
          </a:endParaRPr>
        </a:p>
      </dgm:t>
    </dgm:pt>
    <dgm:pt modelId="{4EE530C8-57A5-497A-A859-341B33C7BCB9}" type="parTrans" cxnId="{9A680E67-DD11-4DDD-8FBF-10A45250CCB0}">
      <dgm:prSet/>
      <dgm:spPr/>
      <dgm:t>
        <a:bodyPr/>
        <a:lstStyle/>
        <a:p>
          <a:endParaRPr lang="es-ES"/>
        </a:p>
      </dgm:t>
    </dgm:pt>
    <dgm:pt modelId="{4B99EB89-4E3A-4F87-8A40-7FC50E51D40D}" type="sibTrans" cxnId="{9A680E67-DD11-4DDD-8FBF-10A45250CCB0}">
      <dgm:prSet/>
      <dgm:spPr/>
      <dgm:t>
        <a:bodyPr/>
        <a:lstStyle/>
        <a:p>
          <a:endParaRPr lang="es-ES"/>
        </a:p>
      </dgm:t>
    </dgm:pt>
    <dgm:pt modelId="{45C6A5A5-2247-43A4-BC1B-290A4616C7BC}" type="pres">
      <dgm:prSet presAssocID="{E6BF3EE5-DC3D-4CA9-B242-691029ECB895}" presName="hierChild1" presStyleCnt="0">
        <dgm:presLayoutVars>
          <dgm:orgChart val="1"/>
          <dgm:chPref val="1"/>
          <dgm:dir/>
          <dgm:animOne val="branch"/>
          <dgm:animLvl val="lvl"/>
          <dgm:resizeHandles/>
        </dgm:presLayoutVars>
      </dgm:prSet>
      <dgm:spPr/>
      <dgm:t>
        <a:bodyPr/>
        <a:lstStyle/>
        <a:p>
          <a:endParaRPr lang="es-ES"/>
        </a:p>
      </dgm:t>
    </dgm:pt>
    <dgm:pt modelId="{4F2A115D-997B-40F8-B4E1-25DB355D38CC}" type="pres">
      <dgm:prSet presAssocID="{77D8217A-B0EC-4544-BEFD-C28C9DCDAFF7}" presName="hierRoot1" presStyleCnt="0">
        <dgm:presLayoutVars>
          <dgm:hierBranch val="init"/>
        </dgm:presLayoutVars>
      </dgm:prSet>
      <dgm:spPr/>
    </dgm:pt>
    <dgm:pt modelId="{4BF4B228-B6C2-459E-B6B7-F54315E96E41}" type="pres">
      <dgm:prSet presAssocID="{77D8217A-B0EC-4544-BEFD-C28C9DCDAFF7}" presName="rootComposite1" presStyleCnt="0"/>
      <dgm:spPr/>
    </dgm:pt>
    <dgm:pt modelId="{023E14BD-787E-4609-9680-C7BEBAFA2DCD}" type="pres">
      <dgm:prSet presAssocID="{77D8217A-B0EC-4544-BEFD-C28C9DCDAFF7}" presName="rootText1" presStyleLbl="node0" presStyleIdx="0" presStyleCnt="1" custScaleY="64423">
        <dgm:presLayoutVars>
          <dgm:chPref val="3"/>
        </dgm:presLayoutVars>
      </dgm:prSet>
      <dgm:spPr/>
      <dgm:t>
        <a:bodyPr/>
        <a:lstStyle/>
        <a:p>
          <a:endParaRPr lang="es-ES"/>
        </a:p>
      </dgm:t>
    </dgm:pt>
    <dgm:pt modelId="{160F487A-2AEA-452D-8164-46036644BD49}" type="pres">
      <dgm:prSet presAssocID="{77D8217A-B0EC-4544-BEFD-C28C9DCDAFF7}" presName="rootConnector1" presStyleLbl="node1" presStyleIdx="0" presStyleCnt="0"/>
      <dgm:spPr/>
      <dgm:t>
        <a:bodyPr/>
        <a:lstStyle/>
        <a:p>
          <a:endParaRPr lang="es-ES"/>
        </a:p>
      </dgm:t>
    </dgm:pt>
    <dgm:pt modelId="{04775BCF-CC17-4D47-A588-BFAF4DA01223}" type="pres">
      <dgm:prSet presAssocID="{77D8217A-B0EC-4544-BEFD-C28C9DCDAFF7}" presName="hierChild2" presStyleCnt="0"/>
      <dgm:spPr/>
    </dgm:pt>
    <dgm:pt modelId="{72A4D008-BAEB-49AF-A0B6-0DA41843AAD0}" type="pres">
      <dgm:prSet presAssocID="{788593C1-A318-4F84-B1E5-F88A8D475706}" presName="Name37" presStyleLbl="parChTrans1D2" presStyleIdx="0" presStyleCnt="3"/>
      <dgm:spPr/>
      <dgm:t>
        <a:bodyPr/>
        <a:lstStyle/>
        <a:p>
          <a:endParaRPr lang="es-ES"/>
        </a:p>
      </dgm:t>
    </dgm:pt>
    <dgm:pt modelId="{CCD39094-2F75-4783-B89A-DF9625A71373}" type="pres">
      <dgm:prSet presAssocID="{E4E831BF-5E7C-44A9-92CD-663BACD17F78}" presName="hierRoot2" presStyleCnt="0">
        <dgm:presLayoutVars>
          <dgm:hierBranch val="init"/>
        </dgm:presLayoutVars>
      </dgm:prSet>
      <dgm:spPr/>
    </dgm:pt>
    <dgm:pt modelId="{E60FA221-8820-46F7-AD34-9F1ECDA7A1BC}" type="pres">
      <dgm:prSet presAssocID="{E4E831BF-5E7C-44A9-92CD-663BACD17F78}" presName="rootComposite" presStyleCnt="0"/>
      <dgm:spPr/>
    </dgm:pt>
    <dgm:pt modelId="{C768BA50-5DCE-4C17-BB17-096028F084D8}" type="pres">
      <dgm:prSet presAssocID="{E4E831BF-5E7C-44A9-92CD-663BACD17F78}" presName="rootText" presStyleLbl="node2" presStyleIdx="0" presStyleCnt="3">
        <dgm:presLayoutVars>
          <dgm:chPref val="3"/>
        </dgm:presLayoutVars>
      </dgm:prSet>
      <dgm:spPr/>
      <dgm:t>
        <a:bodyPr/>
        <a:lstStyle/>
        <a:p>
          <a:endParaRPr lang="es-ES"/>
        </a:p>
      </dgm:t>
    </dgm:pt>
    <dgm:pt modelId="{6C33577C-98DE-458D-8FF2-A4748A2D2333}" type="pres">
      <dgm:prSet presAssocID="{E4E831BF-5E7C-44A9-92CD-663BACD17F78}" presName="rootConnector" presStyleLbl="node2" presStyleIdx="0" presStyleCnt="3"/>
      <dgm:spPr/>
      <dgm:t>
        <a:bodyPr/>
        <a:lstStyle/>
        <a:p>
          <a:endParaRPr lang="es-ES"/>
        </a:p>
      </dgm:t>
    </dgm:pt>
    <dgm:pt modelId="{8E2BA3CA-B899-4F70-8D57-34F411B35DC7}" type="pres">
      <dgm:prSet presAssocID="{E4E831BF-5E7C-44A9-92CD-663BACD17F78}" presName="hierChild4" presStyleCnt="0"/>
      <dgm:spPr/>
    </dgm:pt>
    <dgm:pt modelId="{DA7677E4-330A-4709-96E0-28AFA2FDAB13}" type="pres">
      <dgm:prSet presAssocID="{E4E831BF-5E7C-44A9-92CD-663BACD17F78}" presName="hierChild5" presStyleCnt="0"/>
      <dgm:spPr/>
    </dgm:pt>
    <dgm:pt modelId="{3DEC8D58-72A5-42E6-B91D-6906A8DF1625}" type="pres">
      <dgm:prSet presAssocID="{1CCF1F17-20BF-4F7B-9B7A-3CF35688D646}" presName="Name37" presStyleLbl="parChTrans1D2" presStyleIdx="1" presStyleCnt="3"/>
      <dgm:spPr/>
      <dgm:t>
        <a:bodyPr/>
        <a:lstStyle/>
        <a:p>
          <a:endParaRPr lang="es-ES"/>
        </a:p>
      </dgm:t>
    </dgm:pt>
    <dgm:pt modelId="{46F8FE1F-FA2B-49EA-95B8-126E8FBA462E}" type="pres">
      <dgm:prSet presAssocID="{CF387F9E-FB78-46C4-A999-39A981258AED}" presName="hierRoot2" presStyleCnt="0">
        <dgm:presLayoutVars>
          <dgm:hierBranch val="init"/>
        </dgm:presLayoutVars>
      </dgm:prSet>
      <dgm:spPr/>
    </dgm:pt>
    <dgm:pt modelId="{0CB63B69-15E1-4A51-AF4F-029D67D79DD5}" type="pres">
      <dgm:prSet presAssocID="{CF387F9E-FB78-46C4-A999-39A981258AED}" presName="rootComposite" presStyleCnt="0"/>
      <dgm:spPr/>
    </dgm:pt>
    <dgm:pt modelId="{32778858-E3E2-454D-B4BD-5E318478D434}" type="pres">
      <dgm:prSet presAssocID="{CF387F9E-FB78-46C4-A999-39A981258AED}" presName="rootText" presStyleLbl="node2" presStyleIdx="1" presStyleCnt="3">
        <dgm:presLayoutVars>
          <dgm:chPref val="3"/>
        </dgm:presLayoutVars>
      </dgm:prSet>
      <dgm:spPr/>
      <dgm:t>
        <a:bodyPr/>
        <a:lstStyle/>
        <a:p>
          <a:endParaRPr lang="es-ES"/>
        </a:p>
      </dgm:t>
    </dgm:pt>
    <dgm:pt modelId="{02089C0A-E117-45EE-8BD4-74D367715B46}" type="pres">
      <dgm:prSet presAssocID="{CF387F9E-FB78-46C4-A999-39A981258AED}" presName="rootConnector" presStyleLbl="node2" presStyleIdx="1" presStyleCnt="3"/>
      <dgm:spPr/>
      <dgm:t>
        <a:bodyPr/>
        <a:lstStyle/>
        <a:p>
          <a:endParaRPr lang="es-ES"/>
        </a:p>
      </dgm:t>
    </dgm:pt>
    <dgm:pt modelId="{AEDDCDE5-750F-4DF3-842E-0065FB879628}" type="pres">
      <dgm:prSet presAssocID="{CF387F9E-FB78-46C4-A999-39A981258AED}" presName="hierChild4" presStyleCnt="0"/>
      <dgm:spPr/>
    </dgm:pt>
    <dgm:pt modelId="{6B5AF600-B6B6-403A-9A7B-9C967F3DE3D2}" type="pres">
      <dgm:prSet presAssocID="{CF387F9E-FB78-46C4-A999-39A981258AED}" presName="hierChild5" presStyleCnt="0"/>
      <dgm:spPr/>
    </dgm:pt>
    <dgm:pt modelId="{76B63216-69A7-46BB-8FB5-17420585754D}" type="pres">
      <dgm:prSet presAssocID="{4EE530C8-57A5-497A-A859-341B33C7BCB9}" presName="Name37" presStyleLbl="parChTrans1D2" presStyleIdx="2" presStyleCnt="3"/>
      <dgm:spPr/>
      <dgm:t>
        <a:bodyPr/>
        <a:lstStyle/>
        <a:p>
          <a:endParaRPr lang="es-ES"/>
        </a:p>
      </dgm:t>
    </dgm:pt>
    <dgm:pt modelId="{38030D62-06B6-4A23-8E05-F367B0D019D1}" type="pres">
      <dgm:prSet presAssocID="{CD5F42AC-83A3-4A08-B029-82483BF11D62}" presName="hierRoot2" presStyleCnt="0">
        <dgm:presLayoutVars>
          <dgm:hierBranch val="init"/>
        </dgm:presLayoutVars>
      </dgm:prSet>
      <dgm:spPr/>
    </dgm:pt>
    <dgm:pt modelId="{5666CEEC-57E6-4456-A164-B4EE8FB75DF0}" type="pres">
      <dgm:prSet presAssocID="{CD5F42AC-83A3-4A08-B029-82483BF11D62}" presName="rootComposite" presStyleCnt="0"/>
      <dgm:spPr/>
    </dgm:pt>
    <dgm:pt modelId="{D402D8B8-0F02-4E61-9C44-B9A830E819CC}" type="pres">
      <dgm:prSet presAssocID="{CD5F42AC-83A3-4A08-B029-82483BF11D62}" presName="rootText" presStyleLbl="node2" presStyleIdx="2" presStyleCnt="3">
        <dgm:presLayoutVars>
          <dgm:chPref val="3"/>
        </dgm:presLayoutVars>
      </dgm:prSet>
      <dgm:spPr/>
      <dgm:t>
        <a:bodyPr/>
        <a:lstStyle/>
        <a:p>
          <a:endParaRPr lang="es-ES"/>
        </a:p>
      </dgm:t>
    </dgm:pt>
    <dgm:pt modelId="{FC128F00-23AF-4AFD-91E6-77A228643E1F}" type="pres">
      <dgm:prSet presAssocID="{CD5F42AC-83A3-4A08-B029-82483BF11D62}" presName="rootConnector" presStyleLbl="node2" presStyleIdx="2" presStyleCnt="3"/>
      <dgm:spPr/>
      <dgm:t>
        <a:bodyPr/>
        <a:lstStyle/>
        <a:p>
          <a:endParaRPr lang="es-ES"/>
        </a:p>
      </dgm:t>
    </dgm:pt>
    <dgm:pt modelId="{ADAEC724-F0E5-4BB0-B0E6-8FA7DBC6C987}" type="pres">
      <dgm:prSet presAssocID="{CD5F42AC-83A3-4A08-B029-82483BF11D62}" presName="hierChild4" presStyleCnt="0"/>
      <dgm:spPr/>
    </dgm:pt>
    <dgm:pt modelId="{D9537641-A719-4208-AB58-7F37D4B489DA}" type="pres">
      <dgm:prSet presAssocID="{CD5F42AC-83A3-4A08-B029-82483BF11D62}" presName="hierChild5" presStyleCnt="0"/>
      <dgm:spPr/>
    </dgm:pt>
    <dgm:pt modelId="{13D2BD5D-1730-4E6D-9514-4A07B2FE51FD}" type="pres">
      <dgm:prSet presAssocID="{77D8217A-B0EC-4544-BEFD-C28C9DCDAFF7}" presName="hierChild3" presStyleCnt="0"/>
      <dgm:spPr/>
    </dgm:pt>
  </dgm:ptLst>
  <dgm:cxnLst>
    <dgm:cxn modelId="{7B02DCE3-3412-45E0-95E8-66626AD3B089}" type="presOf" srcId="{E4E831BF-5E7C-44A9-92CD-663BACD17F78}" destId="{C768BA50-5DCE-4C17-BB17-096028F084D8}" srcOrd="0" destOrd="0" presId="urn:microsoft.com/office/officeart/2005/8/layout/orgChart1"/>
    <dgm:cxn modelId="{9A680E67-DD11-4DDD-8FBF-10A45250CCB0}" srcId="{77D8217A-B0EC-4544-BEFD-C28C9DCDAFF7}" destId="{CD5F42AC-83A3-4A08-B029-82483BF11D62}" srcOrd="2" destOrd="0" parTransId="{4EE530C8-57A5-497A-A859-341B33C7BCB9}" sibTransId="{4B99EB89-4E3A-4F87-8A40-7FC50E51D40D}"/>
    <dgm:cxn modelId="{73DE53BB-87D6-41C4-8732-F9E00E4B0A98}" srcId="{77D8217A-B0EC-4544-BEFD-C28C9DCDAFF7}" destId="{CF387F9E-FB78-46C4-A999-39A981258AED}" srcOrd="1" destOrd="0" parTransId="{1CCF1F17-20BF-4F7B-9B7A-3CF35688D646}" sibTransId="{EAD68078-BDB4-476F-83D8-1FB34DEFE311}"/>
    <dgm:cxn modelId="{94070665-8865-4C64-A7A5-1942A67F4A6A}" type="presOf" srcId="{E4E831BF-5E7C-44A9-92CD-663BACD17F78}" destId="{6C33577C-98DE-458D-8FF2-A4748A2D2333}" srcOrd="1" destOrd="0" presId="urn:microsoft.com/office/officeart/2005/8/layout/orgChart1"/>
    <dgm:cxn modelId="{5E3A06AC-1840-42F0-A7AC-C0C12703EB7F}" type="presOf" srcId="{CF387F9E-FB78-46C4-A999-39A981258AED}" destId="{02089C0A-E117-45EE-8BD4-74D367715B46}" srcOrd="1" destOrd="0" presId="urn:microsoft.com/office/officeart/2005/8/layout/orgChart1"/>
    <dgm:cxn modelId="{8D72190E-DAEE-4163-AC1E-1F4849D03C8C}" type="presOf" srcId="{77D8217A-B0EC-4544-BEFD-C28C9DCDAFF7}" destId="{160F487A-2AEA-452D-8164-46036644BD49}" srcOrd="1" destOrd="0" presId="urn:microsoft.com/office/officeart/2005/8/layout/orgChart1"/>
    <dgm:cxn modelId="{426282B8-61C7-483E-BC1D-815923DB46B6}" type="presOf" srcId="{1CCF1F17-20BF-4F7B-9B7A-3CF35688D646}" destId="{3DEC8D58-72A5-42E6-B91D-6906A8DF1625}" srcOrd="0" destOrd="0" presId="urn:microsoft.com/office/officeart/2005/8/layout/orgChart1"/>
    <dgm:cxn modelId="{FDE83E60-4FF9-4931-95D3-194DEB2FBE60}" type="presOf" srcId="{CD5F42AC-83A3-4A08-B029-82483BF11D62}" destId="{D402D8B8-0F02-4E61-9C44-B9A830E819CC}" srcOrd="0" destOrd="0" presId="urn:microsoft.com/office/officeart/2005/8/layout/orgChart1"/>
    <dgm:cxn modelId="{BD296F50-A6BD-4AEE-ADBB-A59DDD233A1F}" type="presOf" srcId="{CD5F42AC-83A3-4A08-B029-82483BF11D62}" destId="{FC128F00-23AF-4AFD-91E6-77A228643E1F}" srcOrd="1" destOrd="0" presId="urn:microsoft.com/office/officeart/2005/8/layout/orgChart1"/>
    <dgm:cxn modelId="{96EE7D9D-F7CE-45A9-83C2-117DD944385B}" srcId="{77D8217A-B0EC-4544-BEFD-C28C9DCDAFF7}" destId="{E4E831BF-5E7C-44A9-92CD-663BACD17F78}" srcOrd="0" destOrd="0" parTransId="{788593C1-A318-4F84-B1E5-F88A8D475706}" sibTransId="{9D672F3E-97EE-4C82-9B34-B4AA7C226629}"/>
    <dgm:cxn modelId="{1B63D13C-2D01-49D5-80A2-B72D57BBE260}" type="presOf" srcId="{E6BF3EE5-DC3D-4CA9-B242-691029ECB895}" destId="{45C6A5A5-2247-43A4-BC1B-290A4616C7BC}" srcOrd="0" destOrd="0" presId="urn:microsoft.com/office/officeart/2005/8/layout/orgChart1"/>
    <dgm:cxn modelId="{D10D865E-288B-4B5D-A623-FAC8BA030F95}" type="presOf" srcId="{788593C1-A318-4F84-B1E5-F88A8D475706}" destId="{72A4D008-BAEB-49AF-A0B6-0DA41843AAD0}" srcOrd="0" destOrd="0" presId="urn:microsoft.com/office/officeart/2005/8/layout/orgChart1"/>
    <dgm:cxn modelId="{3FA2BF7F-55DB-4AC1-82F7-1F4DA2FE17F0}" srcId="{E6BF3EE5-DC3D-4CA9-B242-691029ECB895}" destId="{77D8217A-B0EC-4544-BEFD-C28C9DCDAFF7}" srcOrd="0" destOrd="0" parTransId="{C366EC3F-33BD-4E1F-A1C1-04D8851CE76F}" sibTransId="{10261263-8DF9-47C9-97FE-2B3F9DE06C1E}"/>
    <dgm:cxn modelId="{85E43992-8512-48FF-9551-F952F22F5A41}" type="presOf" srcId="{4EE530C8-57A5-497A-A859-341B33C7BCB9}" destId="{76B63216-69A7-46BB-8FB5-17420585754D}" srcOrd="0" destOrd="0" presId="urn:microsoft.com/office/officeart/2005/8/layout/orgChart1"/>
    <dgm:cxn modelId="{56827D1D-C82A-46E3-B7C6-C2109CDD7BFA}" type="presOf" srcId="{CF387F9E-FB78-46C4-A999-39A981258AED}" destId="{32778858-E3E2-454D-B4BD-5E318478D434}" srcOrd="0" destOrd="0" presId="urn:microsoft.com/office/officeart/2005/8/layout/orgChart1"/>
    <dgm:cxn modelId="{4D6F4BCA-69D8-4230-84C5-084F9430F916}" type="presOf" srcId="{77D8217A-B0EC-4544-BEFD-C28C9DCDAFF7}" destId="{023E14BD-787E-4609-9680-C7BEBAFA2DCD}" srcOrd="0" destOrd="0" presId="urn:microsoft.com/office/officeart/2005/8/layout/orgChart1"/>
    <dgm:cxn modelId="{5DCD7713-523E-4D68-8A6D-D65CBD0A48CD}" type="presParOf" srcId="{45C6A5A5-2247-43A4-BC1B-290A4616C7BC}" destId="{4F2A115D-997B-40F8-B4E1-25DB355D38CC}" srcOrd="0" destOrd="0" presId="urn:microsoft.com/office/officeart/2005/8/layout/orgChart1"/>
    <dgm:cxn modelId="{478C74D9-E59D-457B-A0F9-FEA5A1047D5C}" type="presParOf" srcId="{4F2A115D-997B-40F8-B4E1-25DB355D38CC}" destId="{4BF4B228-B6C2-459E-B6B7-F54315E96E41}" srcOrd="0" destOrd="0" presId="urn:microsoft.com/office/officeart/2005/8/layout/orgChart1"/>
    <dgm:cxn modelId="{E7993615-C409-4E00-A5A1-5868F5FB35E6}" type="presParOf" srcId="{4BF4B228-B6C2-459E-B6B7-F54315E96E41}" destId="{023E14BD-787E-4609-9680-C7BEBAFA2DCD}" srcOrd="0" destOrd="0" presId="urn:microsoft.com/office/officeart/2005/8/layout/orgChart1"/>
    <dgm:cxn modelId="{92812131-47F8-4644-B068-47D2757F1A22}" type="presParOf" srcId="{4BF4B228-B6C2-459E-B6B7-F54315E96E41}" destId="{160F487A-2AEA-452D-8164-46036644BD49}" srcOrd="1" destOrd="0" presId="urn:microsoft.com/office/officeart/2005/8/layout/orgChart1"/>
    <dgm:cxn modelId="{387C68EA-40F7-45FF-90D7-1A6CF1BC499E}" type="presParOf" srcId="{4F2A115D-997B-40F8-B4E1-25DB355D38CC}" destId="{04775BCF-CC17-4D47-A588-BFAF4DA01223}" srcOrd="1" destOrd="0" presId="urn:microsoft.com/office/officeart/2005/8/layout/orgChart1"/>
    <dgm:cxn modelId="{5F4C29A7-E69D-4B2E-8488-5E7E11105F13}" type="presParOf" srcId="{04775BCF-CC17-4D47-A588-BFAF4DA01223}" destId="{72A4D008-BAEB-49AF-A0B6-0DA41843AAD0}" srcOrd="0" destOrd="0" presId="urn:microsoft.com/office/officeart/2005/8/layout/orgChart1"/>
    <dgm:cxn modelId="{AA8A33A1-24A1-49D3-9B4A-F8E6805B3DA9}" type="presParOf" srcId="{04775BCF-CC17-4D47-A588-BFAF4DA01223}" destId="{CCD39094-2F75-4783-B89A-DF9625A71373}" srcOrd="1" destOrd="0" presId="urn:microsoft.com/office/officeart/2005/8/layout/orgChart1"/>
    <dgm:cxn modelId="{6568E7E5-386A-4EF4-984E-EFE9B3698F0A}" type="presParOf" srcId="{CCD39094-2F75-4783-B89A-DF9625A71373}" destId="{E60FA221-8820-46F7-AD34-9F1ECDA7A1BC}" srcOrd="0" destOrd="0" presId="urn:microsoft.com/office/officeart/2005/8/layout/orgChart1"/>
    <dgm:cxn modelId="{F2A8EA58-5EBB-4B43-B19F-175910FC0E40}" type="presParOf" srcId="{E60FA221-8820-46F7-AD34-9F1ECDA7A1BC}" destId="{C768BA50-5DCE-4C17-BB17-096028F084D8}" srcOrd="0" destOrd="0" presId="urn:microsoft.com/office/officeart/2005/8/layout/orgChart1"/>
    <dgm:cxn modelId="{B95E088A-DEF1-4AB2-A5D7-FB8DB8338E77}" type="presParOf" srcId="{E60FA221-8820-46F7-AD34-9F1ECDA7A1BC}" destId="{6C33577C-98DE-458D-8FF2-A4748A2D2333}" srcOrd="1" destOrd="0" presId="urn:microsoft.com/office/officeart/2005/8/layout/orgChart1"/>
    <dgm:cxn modelId="{0E86C1F3-FFEE-4972-91E7-7D014423A844}" type="presParOf" srcId="{CCD39094-2F75-4783-B89A-DF9625A71373}" destId="{8E2BA3CA-B899-4F70-8D57-34F411B35DC7}" srcOrd="1" destOrd="0" presId="urn:microsoft.com/office/officeart/2005/8/layout/orgChart1"/>
    <dgm:cxn modelId="{9F6F21C6-844C-4459-90E7-C42859CB94DC}" type="presParOf" srcId="{CCD39094-2F75-4783-B89A-DF9625A71373}" destId="{DA7677E4-330A-4709-96E0-28AFA2FDAB13}" srcOrd="2" destOrd="0" presId="urn:microsoft.com/office/officeart/2005/8/layout/orgChart1"/>
    <dgm:cxn modelId="{F99CDFD9-42AD-483C-884A-F34994CB2E79}" type="presParOf" srcId="{04775BCF-CC17-4D47-A588-BFAF4DA01223}" destId="{3DEC8D58-72A5-42E6-B91D-6906A8DF1625}" srcOrd="2" destOrd="0" presId="urn:microsoft.com/office/officeart/2005/8/layout/orgChart1"/>
    <dgm:cxn modelId="{86F007B7-D627-4DE9-AF0F-09D5544A8FF8}" type="presParOf" srcId="{04775BCF-CC17-4D47-A588-BFAF4DA01223}" destId="{46F8FE1F-FA2B-49EA-95B8-126E8FBA462E}" srcOrd="3" destOrd="0" presId="urn:microsoft.com/office/officeart/2005/8/layout/orgChart1"/>
    <dgm:cxn modelId="{89CE7789-9B9A-4D2B-AFB5-DAC6B0D6206C}" type="presParOf" srcId="{46F8FE1F-FA2B-49EA-95B8-126E8FBA462E}" destId="{0CB63B69-15E1-4A51-AF4F-029D67D79DD5}" srcOrd="0" destOrd="0" presId="urn:microsoft.com/office/officeart/2005/8/layout/orgChart1"/>
    <dgm:cxn modelId="{D2B2B1D6-3229-4A6C-A318-7F118387DFA8}" type="presParOf" srcId="{0CB63B69-15E1-4A51-AF4F-029D67D79DD5}" destId="{32778858-E3E2-454D-B4BD-5E318478D434}" srcOrd="0" destOrd="0" presId="urn:microsoft.com/office/officeart/2005/8/layout/orgChart1"/>
    <dgm:cxn modelId="{678E801C-33F9-4C3B-BD85-A5C0EB3B7E7B}" type="presParOf" srcId="{0CB63B69-15E1-4A51-AF4F-029D67D79DD5}" destId="{02089C0A-E117-45EE-8BD4-74D367715B46}" srcOrd="1" destOrd="0" presId="urn:microsoft.com/office/officeart/2005/8/layout/orgChart1"/>
    <dgm:cxn modelId="{B7063B43-CAB9-4CEB-84C0-0F6953D386F2}" type="presParOf" srcId="{46F8FE1F-FA2B-49EA-95B8-126E8FBA462E}" destId="{AEDDCDE5-750F-4DF3-842E-0065FB879628}" srcOrd="1" destOrd="0" presId="urn:microsoft.com/office/officeart/2005/8/layout/orgChart1"/>
    <dgm:cxn modelId="{0C515BEA-5BFB-458D-93C2-3C35B3B36D90}" type="presParOf" srcId="{46F8FE1F-FA2B-49EA-95B8-126E8FBA462E}" destId="{6B5AF600-B6B6-403A-9A7B-9C967F3DE3D2}" srcOrd="2" destOrd="0" presId="urn:microsoft.com/office/officeart/2005/8/layout/orgChart1"/>
    <dgm:cxn modelId="{0A28AD7E-9FFE-4A41-8CA8-02BFF8F883AC}" type="presParOf" srcId="{04775BCF-CC17-4D47-A588-BFAF4DA01223}" destId="{76B63216-69A7-46BB-8FB5-17420585754D}" srcOrd="4" destOrd="0" presId="urn:microsoft.com/office/officeart/2005/8/layout/orgChart1"/>
    <dgm:cxn modelId="{BC168213-A3B7-46A5-8B58-B8FAF9D61B18}" type="presParOf" srcId="{04775BCF-CC17-4D47-A588-BFAF4DA01223}" destId="{38030D62-06B6-4A23-8E05-F367B0D019D1}" srcOrd="5" destOrd="0" presId="urn:microsoft.com/office/officeart/2005/8/layout/orgChart1"/>
    <dgm:cxn modelId="{0313C1D0-19CE-4163-BA90-AC637E72A4EE}" type="presParOf" srcId="{38030D62-06B6-4A23-8E05-F367B0D019D1}" destId="{5666CEEC-57E6-4456-A164-B4EE8FB75DF0}" srcOrd="0" destOrd="0" presId="urn:microsoft.com/office/officeart/2005/8/layout/orgChart1"/>
    <dgm:cxn modelId="{C423AE22-10B4-4C15-8D8A-55B23CDE4804}" type="presParOf" srcId="{5666CEEC-57E6-4456-A164-B4EE8FB75DF0}" destId="{D402D8B8-0F02-4E61-9C44-B9A830E819CC}" srcOrd="0" destOrd="0" presId="urn:microsoft.com/office/officeart/2005/8/layout/orgChart1"/>
    <dgm:cxn modelId="{AE26B432-A67A-4F1A-9945-3507D4A3E825}" type="presParOf" srcId="{5666CEEC-57E6-4456-A164-B4EE8FB75DF0}" destId="{FC128F00-23AF-4AFD-91E6-77A228643E1F}" srcOrd="1" destOrd="0" presId="urn:microsoft.com/office/officeart/2005/8/layout/orgChart1"/>
    <dgm:cxn modelId="{3376D49B-4950-4F81-98FF-DBC1FF6F58FB}" type="presParOf" srcId="{38030D62-06B6-4A23-8E05-F367B0D019D1}" destId="{ADAEC724-F0E5-4BB0-B0E6-8FA7DBC6C987}" srcOrd="1" destOrd="0" presId="urn:microsoft.com/office/officeart/2005/8/layout/orgChart1"/>
    <dgm:cxn modelId="{2F62DDC4-E51A-40A6-85D0-5BDE0C9E45E1}" type="presParOf" srcId="{38030D62-06B6-4A23-8E05-F367B0D019D1}" destId="{D9537641-A719-4208-AB58-7F37D4B489DA}" srcOrd="2" destOrd="0" presId="urn:microsoft.com/office/officeart/2005/8/layout/orgChart1"/>
    <dgm:cxn modelId="{03A5FC12-26F0-445E-BAA8-8AA9AFAAC126}" type="presParOf" srcId="{4F2A115D-997B-40F8-B4E1-25DB355D38CC}" destId="{13D2BD5D-1730-4E6D-9514-4A07B2FE51FD}"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3CCD4C-0778-4FF0-A450-D620B9E452F2}" type="doc">
      <dgm:prSet loTypeId="urn:microsoft.com/office/officeart/2005/8/layout/chart3" loCatId="cycle" qsTypeId="urn:microsoft.com/office/officeart/2005/8/quickstyle/simple2" qsCatId="simple" csTypeId="urn:microsoft.com/office/officeart/2005/8/colors/colorful2" csCatId="colorful" phldr="1"/>
      <dgm:spPr/>
      <dgm:t>
        <a:bodyPr/>
        <a:lstStyle/>
        <a:p>
          <a:endParaRPr lang="es-ES"/>
        </a:p>
      </dgm:t>
    </dgm:pt>
    <dgm:pt modelId="{4FA2AEDD-1B0A-41AB-A023-F1E0CE9AA5C7}">
      <dgm:prSet phldrT="[Texto]" custT="1">
        <dgm:style>
          <a:lnRef idx="3">
            <a:schemeClr val="lt1"/>
          </a:lnRef>
          <a:fillRef idx="1">
            <a:schemeClr val="accent1"/>
          </a:fillRef>
          <a:effectRef idx="1">
            <a:schemeClr val="accent1"/>
          </a:effectRef>
          <a:fontRef idx="minor">
            <a:schemeClr val="lt1"/>
          </a:fontRef>
        </dgm:style>
      </dgm:prSet>
      <dgm:spPr/>
      <dgm:t>
        <a:bodyPr/>
        <a:lstStyle/>
        <a:p>
          <a:pPr algn="ctr"/>
          <a:r>
            <a:rPr lang="es-ES" sz="1600" b="0" strike="noStrike" dirty="0" smtClean="0">
              <a:solidFill>
                <a:schemeClr val="tx1"/>
              </a:solidFill>
              <a:latin typeface="Times New Roman" pitchFamily="18" charset="0"/>
              <a:cs typeface="Times New Roman" pitchFamily="18" charset="0"/>
            </a:rPr>
            <a:t>Instrumento de Recolección</a:t>
          </a:r>
          <a:br>
            <a:rPr lang="es-ES" sz="1600" b="0" strike="noStrike" dirty="0" smtClean="0">
              <a:solidFill>
                <a:schemeClr val="tx1"/>
              </a:solidFill>
              <a:latin typeface="Times New Roman" pitchFamily="18" charset="0"/>
              <a:cs typeface="Times New Roman" pitchFamily="18" charset="0"/>
            </a:rPr>
          </a:br>
          <a:r>
            <a:rPr lang="es-ES" sz="1600" b="0" strike="noStrike" dirty="0" smtClean="0">
              <a:solidFill>
                <a:schemeClr val="tx1"/>
              </a:solidFill>
              <a:latin typeface="Times New Roman" pitchFamily="18" charset="0"/>
              <a:cs typeface="Times New Roman" pitchFamily="18" charset="0"/>
            </a:rPr>
            <a:t>Preguntas cerradas </a:t>
          </a:r>
          <a:r>
            <a:rPr lang="es-EC" sz="1600" dirty="0" smtClean="0"/>
            <a:t>Dicotómicas Escala Likert</a:t>
          </a:r>
          <a:endParaRPr lang="es-ES" sz="1600" b="0" strike="noStrike" dirty="0" smtClean="0">
            <a:solidFill>
              <a:schemeClr val="tx1"/>
            </a:solidFill>
            <a:latin typeface="Times New Roman" pitchFamily="18" charset="0"/>
            <a:cs typeface="Times New Roman" pitchFamily="18" charset="0"/>
          </a:endParaRPr>
        </a:p>
      </dgm:t>
    </dgm:pt>
    <dgm:pt modelId="{8A9638F6-48F9-4A6F-8DFC-A797149A2F5E}" type="parTrans" cxnId="{BADBD21D-A23E-4106-AEBC-19446032F79F}">
      <dgm:prSet/>
      <dgm:spPr/>
      <dgm:t>
        <a:bodyPr/>
        <a:lstStyle/>
        <a:p>
          <a:endParaRPr lang="es-ES">
            <a:solidFill>
              <a:schemeClr val="tx1"/>
            </a:solidFill>
          </a:endParaRPr>
        </a:p>
      </dgm:t>
    </dgm:pt>
    <dgm:pt modelId="{5433D072-84CE-4C23-84ED-2BF6EFB1E470}" type="sibTrans" cxnId="{BADBD21D-A23E-4106-AEBC-19446032F79F}">
      <dgm:prSet/>
      <dgm:spPr/>
      <dgm:t>
        <a:bodyPr/>
        <a:lstStyle/>
        <a:p>
          <a:endParaRPr lang="es-ES">
            <a:solidFill>
              <a:schemeClr val="tx1"/>
            </a:solidFill>
          </a:endParaRPr>
        </a:p>
      </dgm:t>
    </dgm:pt>
    <dgm:pt modelId="{643BE662-933E-4835-8824-75418FAFC1D1}">
      <dgm:prSet phldrT="[Texto]" custT="1">
        <dgm:style>
          <a:lnRef idx="3">
            <a:schemeClr val="lt1"/>
          </a:lnRef>
          <a:fillRef idx="1">
            <a:schemeClr val="accent2"/>
          </a:fillRef>
          <a:effectRef idx="1">
            <a:schemeClr val="accent2"/>
          </a:effectRef>
          <a:fontRef idx="minor">
            <a:schemeClr val="lt1"/>
          </a:fontRef>
        </dgm:style>
      </dgm:prSet>
      <dgm:spPr/>
      <dgm:t>
        <a:bodyPr/>
        <a:lstStyle/>
        <a:p>
          <a:pPr algn="ctr"/>
          <a:r>
            <a:rPr lang="es-ES" sz="1800" b="1" strike="noStrike" dirty="0" smtClean="0">
              <a:solidFill>
                <a:schemeClr val="tx1"/>
              </a:solidFill>
              <a:latin typeface="Times New Roman" pitchFamily="18" charset="0"/>
              <a:cs typeface="Times New Roman" pitchFamily="18" charset="0"/>
            </a:rPr>
            <a:t>Información primaria </a:t>
          </a:r>
        </a:p>
      </dgm:t>
    </dgm:pt>
    <dgm:pt modelId="{1FCB7D13-EEEC-4462-ACEC-A700E3262070}" type="parTrans" cxnId="{FC030E7F-F817-4B85-9439-051EFAE045DF}">
      <dgm:prSet/>
      <dgm:spPr/>
      <dgm:t>
        <a:bodyPr/>
        <a:lstStyle/>
        <a:p>
          <a:endParaRPr lang="es-ES"/>
        </a:p>
      </dgm:t>
    </dgm:pt>
    <dgm:pt modelId="{142C5CE6-AA15-49EE-B27D-230B19BBC57E}" type="sibTrans" cxnId="{FC030E7F-F817-4B85-9439-051EFAE045DF}">
      <dgm:prSet/>
      <dgm:spPr/>
      <dgm:t>
        <a:bodyPr/>
        <a:lstStyle/>
        <a:p>
          <a:endParaRPr lang="es-ES"/>
        </a:p>
      </dgm:t>
    </dgm:pt>
    <dgm:pt modelId="{0C58D09D-26C0-4929-A6BA-1BAD8672AF31}">
      <dgm:prSet phldrT="[Texto]" custT="1">
        <dgm:style>
          <a:lnRef idx="3">
            <a:schemeClr val="lt1"/>
          </a:lnRef>
          <a:fillRef idx="1">
            <a:schemeClr val="accent3"/>
          </a:fillRef>
          <a:effectRef idx="1">
            <a:schemeClr val="accent3"/>
          </a:effectRef>
          <a:fontRef idx="minor">
            <a:schemeClr val="lt1"/>
          </a:fontRef>
        </dgm:style>
      </dgm:prSet>
      <dgm:spPr/>
      <dgm:t>
        <a:bodyPr/>
        <a:lstStyle/>
        <a:p>
          <a:pPr algn="ctr"/>
          <a:r>
            <a:rPr lang="es-ES" sz="1600" b="1" strike="noStrike" dirty="0" smtClean="0">
              <a:solidFill>
                <a:schemeClr val="tx1"/>
              </a:solidFill>
              <a:latin typeface="Times New Roman" pitchFamily="18" charset="0"/>
              <a:cs typeface="Times New Roman" pitchFamily="18" charset="0"/>
            </a:rPr>
            <a:t>Información secundaria</a:t>
          </a:r>
          <a:r>
            <a:rPr lang="es-ES" sz="1600" b="1" strike="noStrike" dirty="0" smtClean="0">
              <a:latin typeface="Times New Roman" pitchFamily="18" charset="0"/>
              <a:cs typeface="Times New Roman" pitchFamily="18" charset="0"/>
            </a:rPr>
            <a:t/>
          </a:r>
          <a:br>
            <a:rPr lang="es-ES" sz="1600" b="1" strike="noStrike" dirty="0" smtClean="0">
              <a:latin typeface="Times New Roman" pitchFamily="18" charset="0"/>
              <a:cs typeface="Times New Roman" pitchFamily="18" charset="0"/>
            </a:rPr>
          </a:br>
          <a:endParaRPr lang="es-ES" sz="1600" b="0" strike="noStrike" dirty="0" smtClean="0">
            <a:latin typeface="Times New Roman" pitchFamily="18" charset="0"/>
            <a:cs typeface="Times New Roman" pitchFamily="18" charset="0"/>
          </a:endParaRPr>
        </a:p>
      </dgm:t>
    </dgm:pt>
    <dgm:pt modelId="{BB410134-661A-4984-BC8E-1177EC494772}" type="parTrans" cxnId="{01CEDD51-23A4-42FE-8655-C9D5909BD50F}">
      <dgm:prSet/>
      <dgm:spPr/>
      <dgm:t>
        <a:bodyPr/>
        <a:lstStyle/>
        <a:p>
          <a:endParaRPr lang="es-ES"/>
        </a:p>
      </dgm:t>
    </dgm:pt>
    <dgm:pt modelId="{779499A4-1553-4EDF-862B-6E06271CA2AB}" type="sibTrans" cxnId="{01CEDD51-23A4-42FE-8655-C9D5909BD50F}">
      <dgm:prSet/>
      <dgm:spPr/>
      <dgm:t>
        <a:bodyPr/>
        <a:lstStyle/>
        <a:p>
          <a:endParaRPr lang="es-ES"/>
        </a:p>
      </dgm:t>
    </dgm:pt>
    <dgm:pt modelId="{5273D333-612F-44D0-9553-A47CD851F6AB}" type="pres">
      <dgm:prSet presAssocID="{303CCD4C-0778-4FF0-A450-D620B9E452F2}" presName="compositeShape" presStyleCnt="0">
        <dgm:presLayoutVars>
          <dgm:chMax val="7"/>
          <dgm:dir/>
          <dgm:resizeHandles val="exact"/>
        </dgm:presLayoutVars>
      </dgm:prSet>
      <dgm:spPr/>
      <dgm:t>
        <a:bodyPr/>
        <a:lstStyle/>
        <a:p>
          <a:endParaRPr lang="es-ES"/>
        </a:p>
      </dgm:t>
    </dgm:pt>
    <dgm:pt modelId="{813CCCAE-2E76-4F51-A007-4679C46E83E7}" type="pres">
      <dgm:prSet presAssocID="{303CCD4C-0778-4FF0-A450-D620B9E452F2}" presName="wedge1" presStyleLbl="node1" presStyleIdx="0" presStyleCnt="3"/>
      <dgm:spPr/>
      <dgm:t>
        <a:bodyPr/>
        <a:lstStyle/>
        <a:p>
          <a:endParaRPr lang="es-ES"/>
        </a:p>
      </dgm:t>
    </dgm:pt>
    <dgm:pt modelId="{D60B06A3-ABCA-45E9-969B-0BF075A7C263}" type="pres">
      <dgm:prSet presAssocID="{303CCD4C-0778-4FF0-A450-D620B9E452F2}" presName="wedge1Tx" presStyleLbl="node1" presStyleIdx="0" presStyleCnt="3">
        <dgm:presLayoutVars>
          <dgm:chMax val="0"/>
          <dgm:chPref val="0"/>
          <dgm:bulletEnabled val="1"/>
        </dgm:presLayoutVars>
      </dgm:prSet>
      <dgm:spPr/>
      <dgm:t>
        <a:bodyPr/>
        <a:lstStyle/>
        <a:p>
          <a:endParaRPr lang="es-ES"/>
        </a:p>
      </dgm:t>
    </dgm:pt>
    <dgm:pt modelId="{99BF0CBF-6E63-4E70-9785-E3975DBC399A}" type="pres">
      <dgm:prSet presAssocID="{303CCD4C-0778-4FF0-A450-D620B9E452F2}" presName="wedge2" presStyleLbl="node1" presStyleIdx="1" presStyleCnt="3" custLinFactNeighborX="2103" custLinFactNeighborY="2275"/>
      <dgm:spPr/>
      <dgm:t>
        <a:bodyPr/>
        <a:lstStyle/>
        <a:p>
          <a:endParaRPr lang="es-ES"/>
        </a:p>
      </dgm:t>
    </dgm:pt>
    <dgm:pt modelId="{CE1C00C8-599F-4464-9A41-36DA662AE409}" type="pres">
      <dgm:prSet presAssocID="{303CCD4C-0778-4FF0-A450-D620B9E452F2}" presName="wedge2Tx" presStyleLbl="node1" presStyleIdx="1" presStyleCnt="3">
        <dgm:presLayoutVars>
          <dgm:chMax val="0"/>
          <dgm:chPref val="0"/>
          <dgm:bulletEnabled val="1"/>
        </dgm:presLayoutVars>
      </dgm:prSet>
      <dgm:spPr/>
      <dgm:t>
        <a:bodyPr/>
        <a:lstStyle/>
        <a:p>
          <a:endParaRPr lang="es-ES"/>
        </a:p>
      </dgm:t>
    </dgm:pt>
    <dgm:pt modelId="{B16E3074-840A-4929-BB24-22F9595D3ED1}" type="pres">
      <dgm:prSet presAssocID="{303CCD4C-0778-4FF0-A450-D620B9E452F2}" presName="wedge3" presStyleLbl="node1" presStyleIdx="2" presStyleCnt="3"/>
      <dgm:spPr/>
      <dgm:t>
        <a:bodyPr/>
        <a:lstStyle/>
        <a:p>
          <a:endParaRPr lang="es-ES"/>
        </a:p>
      </dgm:t>
    </dgm:pt>
    <dgm:pt modelId="{2EC5E9BF-1CF0-4DE7-A188-9C6E4A0B5F37}" type="pres">
      <dgm:prSet presAssocID="{303CCD4C-0778-4FF0-A450-D620B9E452F2}" presName="wedge3Tx" presStyleLbl="node1" presStyleIdx="2" presStyleCnt="3">
        <dgm:presLayoutVars>
          <dgm:chMax val="0"/>
          <dgm:chPref val="0"/>
          <dgm:bulletEnabled val="1"/>
        </dgm:presLayoutVars>
      </dgm:prSet>
      <dgm:spPr/>
      <dgm:t>
        <a:bodyPr/>
        <a:lstStyle/>
        <a:p>
          <a:endParaRPr lang="es-ES"/>
        </a:p>
      </dgm:t>
    </dgm:pt>
  </dgm:ptLst>
  <dgm:cxnLst>
    <dgm:cxn modelId="{7FF10316-EB98-4AAD-9B27-83C864CED560}" type="presOf" srcId="{4FA2AEDD-1B0A-41AB-A023-F1E0CE9AA5C7}" destId="{CE1C00C8-599F-4464-9A41-36DA662AE409}" srcOrd="1" destOrd="0" presId="urn:microsoft.com/office/officeart/2005/8/layout/chart3"/>
    <dgm:cxn modelId="{3664C488-219E-47D1-997D-53165F46F0EF}" type="presOf" srcId="{643BE662-933E-4835-8824-75418FAFC1D1}" destId="{813CCCAE-2E76-4F51-A007-4679C46E83E7}" srcOrd="0" destOrd="0" presId="urn:microsoft.com/office/officeart/2005/8/layout/chart3"/>
    <dgm:cxn modelId="{7F68E1F8-1759-4CC4-ABF6-C5A7C753D802}" type="presOf" srcId="{303CCD4C-0778-4FF0-A450-D620B9E452F2}" destId="{5273D333-612F-44D0-9553-A47CD851F6AB}" srcOrd="0" destOrd="0" presId="urn:microsoft.com/office/officeart/2005/8/layout/chart3"/>
    <dgm:cxn modelId="{5B093049-F247-4DCA-9563-EE792CD793AE}" type="presOf" srcId="{0C58D09D-26C0-4929-A6BA-1BAD8672AF31}" destId="{2EC5E9BF-1CF0-4DE7-A188-9C6E4A0B5F37}" srcOrd="1" destOrd="0" presId="urn:microsoft.com/office/officeart/2005/8/layout/chart3"/>
    <dgm:cxn modelId="{01CEDD51-23A4-42FE-8655-C9D5909BD50F}" srcId="{303CCD4C-0778-4FF0-A450-D620B9E452F2}" destId="{0C58D09D-26C0-4929-A6BA-1BAD8672AF31}" srcOrd="2" destOrd="0" parTransId="{BB410134-661A-4984-BC8E-1177EC494772}" sibTransId="{779499A4-1553-4EDF-862B-6E06271CA2AB}"/>
    <dgm:cxn modelId="{BADBD21D-A23E-4106-AEBC-19446032F79F}" srcId="{303CCD4C-0778-4FF0-A450-D620B9E452F2}" destId="{4FA2AEDD-1B0A-41AB-A023-F1E0CE9AA5C7}" srcOrd="1" destOrd="0" parTransId="{8A9638F6-48F9-4A6F-8DFC-A797149A2F5E}" sibTransId="{5433D072-84CE-4C23-84ED-2BF6EFB1E470}"/>
    <dgm:cxn modelId="{FC030E7F-F817-4B85-9439-051EFAE045DF}" srcId="{303CCD4C-0778-4FF0-A450-D620B9E452F2}" destId="{643BE662-933E-4835-8824-75418FAFC1D1}" srcOrd="0" destOrd="0" parTransId="{1FCB7D13-EEEC-4462-ACEC-A700E3262070}" sibTransId="{142C5CE6-AA15-49EE-B27D-230B19BBC57E}"/>
    <dgm:cxn modelId="{90C5F8CC-A1CE-4DBD-AA4E-2C33EBA04A23}" type="presOf" srcId="{0C58D09D-26C0-4929-A6BA-1BAD8672AF31}" destId="{B16E3074-840A-4929-BB24-22F9595D3ED1}" srcOrd="0" destOrd="0" presId="urn:microsoft.com/office/officeart/2005/8/layout/chart3"/>
    <dgm:cxn modelId="{CB7AA856-2E64-424B-B427-5D59264CD169}" type="presOf" srcId="{4FA2AEDD-1B0A-41AB-A023-F1E0CE9AA5C7}" destId="{99BF0CBF-6E63-4E70-9785-E3975DBC399A}" srcOrd="0" destOrd="0" presId="urn:microsoft.com/office/officeart/2005/8/layout/chart3"/>
    <dgm:cxn modelId="{1280F6CB-D32D-4520-A27E-D83AB30D2519}" type="presOf" srcId="{643BE662-933E-4835-8824-75418FAFC1D1}" destId="{D60B06A3-ABCA-45E9-969B-0BF075A7C263}" srcOrd="1" destOrd="0" presId="urn:microsoft.com/office/officeart/2005/8/layout/chart3"/>
    <dgm:cxn modelId="{49761366-A177-47F5-AD2F-3B93C5CFF581}" type="presParOf" srcId="{5273D333-612F-44D0-9553-A47CD851F6AB}" destId="{813CCCAE-2E76-4F51-A007-4679C46E83E7}" srcOrd="0" destOrd="0" presId="urn:microsoft.com/office/officeart/2005/8/layout/chart3"/>
    <dgm:cxn modelId="{9B82264D-AADC-4EDD-9439-5FFD0CEDF324}" type="presParOf" srcId="{5273D333-612F-44D0-9553-A47CD851F6AB}" destId="{D60B06A3-ABCA-45E9-969B-0BF075A7C263}" srcOrd="1" destOrd="0" presId="urn:microsoft.com/office/officeart/2005/8/layout/chart3"/>
    <dgm:cxn modelId="{EF1885A2-EEB6-4D37-B592-3060DD3A9B9A}" type="presParOf" srcId="{5273D333-612F-44D0-9553-A47CD851F6AB}" destId="{99BF0CBF-6E63-4E70-9785-E3975DBC399A}" srcOrd="2" destOrd="0" presId="urn:microsoft.com/office/officeart/2005/8/layout/chart3"/>
    <dgm:cxn modelId="{CD1DC346-3B38-4C63-B3F8-DDDD92E2081D}" type="presParOf" srcId="{5273D333-612F-44D0-9553-A47CD851F6AB}" destId="{CE1C00C8-599F-4464-9A41-36DA662AE409}" srcOrd="3" destOrd="0" presId="urn:microsoft.com/office/officeart/2005/8/layout/chart3"/>
    <dgm:cxn modelId="{EFFD36BF-AA11-4D1A-A065-B85D4968F172}" type="presParOf" srcId="{5273D333-612F-44D0-9553-A47CD851F6AB}" destId="{B16E3074-840A-4929-BB24-22F9595D3ED1}" srcOrd="4" destOrd="0" presId="urn:microsoft.com/office/officeart/2005/8/layout/chart3"/>
    <dgm:cxn modelId="{5EDCD6C0-B41F-4368-AAFC-330442BF8E56}" type="presParOf" srcId="{5273D333-612F-44D0-9553-A47CD851F6AB}" destId="{2EC5E9BF-1CF0-4DE7-A188-9C6E4A0B5F37}"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C2F0B2-6356-4C97-89E3-55494DE6976A}" type="doc">
      <dgm:prSet loTypeId="urn:microsoft.com/office/officeart/2008/layout/VerticalCircleList" loCatId="list" qsTypeId="urn:microsoft.com/office/officeart/2005/8/quickstyle/simple2" qsCatId="simple" csTypeId="urn:microsoft.com/office/officeart/2005/8/colors/colorful2" csCatId="colorful" phldr="1"/>
      <dgm:spPr/>
      <dgm:t>
        <a:bodyPr/>
        <a:lstStyle/>
        <a:p>
          <a:endParaRPr lang="es-ES"/>
        </a:p>
      </dgm:t>
    </dgm:pt>
    <dgm:pt modelId="{FFBD80D7-2C0D-410A-889A-A7A32D2626B2}">
      <dgm:prSet phldrT="[Texto]" custT="1"/>
      <dgm:spPr/>
      <dgm:t>
        <a:bodyPr/>
        <a:lstStyle/>
        <a:p>
          <a:pPr algn="just"/>
          <a:r>
            <a:rPr lang="es-ES" sz="1800" dirty="0" smtClean="0">
              <a:latin typeface="Times New Roman" pitchFamily="18" charset="0"/>
              <a:cs typeface="Times New Roman" pitchFamily="18" charset="0"/>
            </a:rPr>
            <a:t>Se presentan la relación de las variables estudiadas, apegada a la ética del trabajo, </a:t>
          </a:r>
        </a:p>
      </dgm:t>
    </dgm:pt>
    <dgm:pt modelId="{9C64085C-D133-4CF5-B423-834255927BB3}" type="parTrans" cxnId="{49869327-5AB1-46CE-8BDE-A482E7CC78A9}">
      <dgm:prSet/>
      <dgm:spPr/>
      <dgm:t>
        <a:bodyPr/>
        <a:lstStyle/>
        <a:p>
          <a:endParaRPr lang="es-ES"/>
        </a:p>
      </dgm:t>
    </dgm:pt>
    <dgm:pt modelId="{FDB39A57-9E75-43E5-9937-5BCCC2CA2739}" type="sibTrans" cxnId="{49869327-5AB1-46CE-8BDE-A482E7CC78A9}">
      <dgm:prSet/>
      <dgm:spPr/>
      <dgm:t>
        <a:bodyPr/>
        <a:lstStyle/>
        <a:p>
          <a:endParaRPr lang="es-ES"/>
        </a:p>
      </dgm:t>
    </dgm:pt>
    <dgm:pt modelId="{25C77854-B709-4E9E-9D48-F6FA41354830}">
      <dgm:prSet phldrT="[Texto]" custT="1"/>
      <dgm:spPr/>
      <dgm:t>
        <a:bodyPr/>
        <a:lstStyle/>
        <a:p>
          <a:pPr algn="just"/>
          <a:r>
            <a:rPr lang="es-ES" sz="1800" dirty="0" smtClean="0">
              <a:latin typeface="Times New Roman" pitchFamily="18" charset="0"/>
              <a:cs typeface="Times New Roman" pitchFamily="18" charset="0"/>
            </a:rPr>
            <a:t>Establece la correlación entre variables, lo cual permite comprobar la hipótesis </a:t>
          </a:r>
        </a:p>
      </dgm:t>
    </dgm:pt>
    <dgm:pt modelId="{3D4344B1-6572-444F-B3B1-29C4F1081A7D}" type="parTrans" cxnId="{B3C9241E-E7A0-4B15-BDB7-973C96B3C9DA}">
      <dgm:prSet/>
      <dgm:spPr/>
      <dgm:t>
        <a:bodyPr/>
        <a:lstStyle/>
        <a:p>
          <a:endParaRPr lang="es-ES"/>
        </a:p>
      </dgm:t>
    </dgm:pt>
    <dgm:pt modelId="{812F8321-D97C-46D4-B66D-5CC654B435C8}" type="sibTrans" cxnId="{B3C9241E-E7A0-4B15-BDB7-973C96B3C9DA}">
      <dgm:prSet/>
      <dgm:spPr/>
      <dgm:t>
        <a:bodyPr/>
        <a:lstStyle/>
        <a:p>
          <a:endParaRPr lang="es-ES"/>
        </a:p>
      </dgm:t>
    </dgm:pt>
    <dgm:pt modelId="{500DEAC4-2432-42D2-8120-A7B26AED9B9A}">
      <dgm:prSet phldrT="[Texto]" custT="1"/>
      <dgm:spPr/>
      <dgm:t>
        <a:bodyPr/>
        <a:lstStyle/>
        <a:p>
          <a:pPr algn="just"/>
          <a:r>
            <a:rPr lang="es-ES" sz="1800" dirty="0" smtClean="0">
              <a:latin typeface="Times New Roman" pitchFamily="18" charset="0"/>
              <a:cs typeface="Times New Roman" pitchFamily="18" charset="0"/>
            </a:rPr>
            <a:t>Se identifica la percepción global, que se relacionan con características de personalidad que incide en fraude. </a:t>
          </a:r>
        </a:p>
      </dgm:t>
    </dgm:pt>
    <dgm:pt modelId="{5FD22F27-FA4B-4159-844F-0BD0B12FCBE6}" type="parTrans" cxnId="{6CD2C039-E1F9-48F7-A9C7-FDE9F82769D4}">
      <dgm:prSet/>
      <dgm:spPr/>
      <dgm:t>
        <a:bodyPr/>
        <a:lstStyle/>
        <a:p>
          <a:endParaRPr lang="es-ES"/>
        </a:p>
      </dgm:t>
    </dgm:pt>
    <dgm:pt modelId="{8794C6D4-63E8-43AE-8A49-557807C709F9}" type="sibTrans" cxnId="{6CD2C039-E1F9-48F7-A9C7-FDE9F82769D4}">
      <dgm:prSet/>
      <dgm:spPr/>
      <dgm:t>
        <a:bodyPr/>
        <a:lstStyle/>
        <a:p>
          <a:endParaRPr lang="es-ES"/>
        </a:p>
      </dgm:t>
    </dgm:pt>
    <dgm:pt modelId="{2C6FE164-065B-4736-8580-66059B75719C}">
      <dgm:prSet phldrT="[Texto]" custT="1"/>
      <dgm:spPr/>
      <dgm:t>
        <a:bodyPr/>
        <a:lstStyle/>
        <a:p>
          <a:pPr algn="just"/>
          <a:r>
            <a:rPr lang="es-ES" sz="1800" dirty="0" smtClean="0">
              <a:latin typeface="Times New Roman" pitchFamily="18" charset="0"/>
              <a:cs typeface="Times New Roman" pitchFamily="18" charset="0"/>
            </a:rPr>
            <a:t>Se reconoce un ejemplo que nos permitirá orientar esta investigación hacia la prevención del fraude.</a:t>
          </a:r>
          <a:endParaRPr lang="es-ES" sz="700" dirty="0" smtClean="0"/>
        </a:p>
      </dgm:t>
    </dgm:pt>
    <dgm:pt modelId="{E3DFC29E-6C55-4FC6-B2E6-69E46DD10A0D}" type="parTrans" cxnId="{8D56D8BD-E96C-489C-8499-624D3FCB2DB1}">
      <dgm:prSet/>
      <dgm:spPr/>
      <dgm:t>
        <a:bodyPr/>
        <a:lstStyle/>
        <a:p>
          <a:endParaRPr lang="es-ES"/>
        </a:p>
      </dgm:t>
    </dgm:pt>
    <dgm:pt modelId="{F4A57736-13F2-4017-AE25-8827ABEC3AB0}" type="sibTrans" cxnId="{8D56D8BD-E96C-489C-8499-624D3FCB2DB1}">
      <dgm:prSet/>
      <dgm:spPr/>
      <dgm:t>
        <a:bodyPr/>
        <a:lstStyle/>
        <a:p>
          <a:endParaRPr lang="es-ES"/>
        </a:p>
      </dgm:t>
    </dgm:pt>
    <dgm:pt modelId="{8DB71B7F-9A7B-47D4-A07B-FF476DAE9336}">
      <dgm:prSet phldrT="[Texto]" custT="1"/>
      <dgm:spPr/>
      <dgm:t>
        <a:bodyPr/>
        <a:lstStyle/>
        <a:p>
          <a:pPr algn="just"/>
          <a:r>
            <a:rPr lang="es-ES" sz="1800" dirty="0" smtClean="0">
              <a:latin typeface="Times New Roman" pitchFamily="18" charset="0"/>
              <a:cs typeface="Times New Roman" pitchFamily="18" charset="0"/>
            </a:rPr>
            <a:t>Refleja la necesidad de informar y capacitar, como medida de prevención del fraude. </a:t>
          </a:r>
        </a:p>
      </dgm:t>
    </dgm:pt>
    <dgm:pt modelId="{FAA659F1-1956-42FB-831A-93C0BC66E152}" type="parTrans" cxnId="{C2A717C1-830A-4AA6-B772-AD5914EE71C6}">
      <dgm:prSet/>
      <dgm:spPr/>
      <dgm:t>
        <a:bodyPr/>
        <a:lstStyle/>
        <a:p>
          <a:endParaRPr lang="es-ES"/>
        </a:p>
      </dgm:t>
    </dgm:pt>
    <dgm:pt modelId="{DCFCB3C3-51F2-43C1-AF2A-53825D9C784D}" type="sibTrans" cxnId="{C2A717C1-830A-4AA6-B772-AD5914EE71C6}">
      <dgm:prSet/>
      <dgm:spPr/>
      <dgm:t>
        <a:bodyPr/>
        <a:lstStyle/>
        <a:p>
          <a:endParaRPr lang="es-ES"/>
        </a:p>
      </dgm:t>
    </dgm:pt>
    <dgm:pt modelId="{92ABBA56-F18B-43C2-8391-424D796F3E2F}" type="pres">
      <dgm:prSet presAssocID="{36C2F0B2-6356-4C97-89E3-55494DE6976A}" presName="Name0" presStyleCnt="0">
        <dgm:presLayoutVars>
          <dgm:dir/>
        </dgm:presLayoutVars>
      </dgm:prSet>
      <dgm:spPr/>
      <dgm:t>
        <a:bodyPr/>
        <a:lstStyle/>
        <a:p>
          <a:endParaRPr lang="es-ES"/>
        </a:p>
      </dgm:t>
    </dgm:pt>
    <dgm:pt modelId="{2174983B-B6B3-4D31-86F1-30D34BF4867F}" type="pres">
      <dgm:prSet presAssocID="{FFBD80D7-2C0D-410A-889A-A7A32D2626B2}" presName="noChildren" presStyleCnt="0"/>
      <dgm:spPr/>
      <dgm:t>
        <a:bodyPr/>
        <a:lstStyle/>
        <a:p>
          <a:endParaRPr lang="es-ES"/>
        </a:p>
      </dgm:t>
    </dgm:pt>
    <dgm:pt modelId="{ABEA9435-F7DB-4F2C-B55B-D4E98AB335C8}" type="pres">
      <dgm:prSet presAssocID="{FFBD80D7-2C0D-410A-889A-A7A32D2626B2}" presName="gap" presStyleCnt="0"/>
      <dgm:spPr/>
      <dgm:t>
        <a:bodyPr/>
        <a:lstStyle/>
        <a:p>
          <a:endParaRPr lang="es-ES"/>
        </a:p>
      </dgm:t>
    </dgm:pt>
    <dgm:pt modelId="{996FEDA1-81C7-45CA-831A-AC483EA29CBE}" type="pres">
      <dgm:prSet presAssocID="{FFBD80D7-2C0D-410A-889A-A7A32D2626B2}" presName="medCircle2" presStyleLbl="vennNode1" presStyleIdx="0" presStyleCnt="5" custScaleX="120603" custLinFactNeighborX="-15007"/>
      <dgm:spPr/>
      <dgm:t>
        <a:bodyPr/>
        <a:lstStyle/>
        <a:p>
          <a:endParaRPr lang="es-ES"/>
        </a:p>
      </dgm:t>
    </dgm:pt>
    <dgm:pt modelId="{C65FFEA6-C0E8-4150-B044-D676A5B528BF}" type="pres">
      <dgm:prSet presAssocID="{FFBD80D7-2C0D-410A-889A-A7A32D2626B2}" presName="txLvlOnly1" presStyleLbl="revTx" presStyleIdx="0" presStyleCnt="5"/>
      <dgm:spPr/>
      <dgm:t>
        <a:bodyPr/>
        <a:lstStyle/>
        <a:p>
          <a:endParaRPr lang="es-ES"/>
        </a:p>
      </dgm:t>
    </dgm:pt>
    <dgm:pt modelId="{A7756181-09D9-451C-8DE3-F02F70F9461D}" type="pres">
      <dgm:prSet presAssocID="{8DB71B7F-9A7B-47D4-A07B-FF476DAE9336}" presName="noChildren" presStyleCnt="0"/>
      <dgm:spPr/>
      <dgm:t>
        <a:bodyPr/>
        <a:lstStyle/>
        <a:p>
          <a:endParaRPr lang="es-ES"/>
        </a:p>
      </dgm:t>
    </dgm:pt>
    <dgm:pt modelId="{FD880CF7-C803-4CEB-A985-41155489D524}" type="pres">
      <dgm:prSet presAssocID="{8DB71B7F-9A7B-47D4-A07B-FF476DAE9336}" presName="gap" presStyleCnt="0"/>
      <dgm:spPr/>
      <dgm:t>
        <a:bodyPr/>
        <a:lstStyle/>
        <a:p>
          <a:endParaRPr lang="es-ES"/>
        </a:p>
      </dgm:t>
    </dgm:pt>
    <dgm:pt modelId="{179A5545-57A4-4DFA-9994-F7177342210A}" type="pres">
      <dgm:prSet presAssocID="{8DB71B7F-9A7B-47D4-A07B-FF476DAE9336}" presName="medCircle2" presStyleLbl="vennNode1" presStyleIdx="1" presStyleCnt="5" custScaleX="120603" custLinFactNeighborX="-15007"/>
      <dgm:spPr/>
      <dgm:t>
        <a:bodyPr/>
        <a:lstStyle/>
        <a:p>
          <a:endParaRPr lang="es-ES"/>
        </a:p>
      </dgm:t>
    </dgm:pt>
    <dgm:pt modelId="{1B29DC06-AF34-4685-8601-0600A260D125}" type="pres">
      <dgm:prSet presAssocID="{8DB71B7F-9A7B-47D4-A07B-FF476DAE9336}" presName="txLvlOnly1" presStyleLbl="revTx" presStyleIdx="1" presStyleCnt="5"/>
      <dgm:spPr/>
      <dgm:t>
        <a:bodyPr/>
        <a:lstStyle/>
        <a:p>
          <a:endParaRPr lang="es-ES"/>
        </a:p>
      </dgm:t>
    </dgm:pt>
    <dgm:pt modelId="{91F52108-D181-4EE8-8AA1-B51D456DDB64}" type="pres">
      <dgm:prSet presAssocID="{25C77854-B709-4E9E-9D48-F6FA41354830}" presName="noChildren" presStyleCnt="0"/>
      <dgm:spPr/>
      <dgm:t>
        <a:bodyPr/>
        <a:lstStyle/>
        <a:p>
          <a:endParaRPr lang="es-ES"/>
        </a:p>
      </dgm:t>
    </dgm:pt>
    <dgm:pt modelId="{2D2D61E9-C7F6-4DDC-9520-2982687D9D99}" type="pres">
      <dgm:prSet presAssocID="{25C77854-B709-4E9E-9D48-F6FA41354830}" presName="gap" presStyleCnt="0"/>
      <dgm:spPr/>
      <dgm:t>
        <a:bodyPr/>
        <a:lstStyle/>
        <a:p>
          <a:endParaRPr lang="es-ES"/>
        </a:p>
      </dgm:t>
    </dgm:pt>
    <dgm:pt modelId="{BAA45F62-5E0D-4ADD-9995-A1A783349E9C}" type="pres">
      <dgm:prSet presAssocID="{25C77854-B709-4E9E-9D48-F6FA41354830}" presName="medCircle2" presStyleLbl="vennNode1" presStyleIdx="2" presStyleCnt="5" custScaleX="120603" custLinFactNeighborX="-15007"/>
      <dgm:spPr/>
      <dgm:t>
        <a:bodyPr/>
        <a:lstStyle/>
        <a:p>
          <a:endParaRPr lang="es-ES"/>
        </a:p>
      </dgm:t>
    </dgm:pt>
    <dgm:pt modelId="{78F9D269-1B3F-4861-99E1-D2D5CBBBD010}" type="pres">
      <dgm:prSet presAssocID="{25C77854-B709-4E9E-9D48-F6FA41354830}" presName="txLvlOnly1" presStyleLbl="revTx" presStyleIdx="2" presStyleCnt="5"/>
      <dgm:spPr/>
      <dgm:t>
        <a:bodyPr/>
        <a:lstStyle/>
        <a:p>
          <a:endParaRPr lang="es-ES"/>
        </a:p>
      </dgm:t>
    </dgm:pt>
    <dgm:pt modelId="{557EA09D-650C-4D13-8C44-81E7494CBCB1}" type="pres">
      <dgm:prSet presAssocID="{500DEAC4-2432-42D2-8120-A7B26AED9B9A}" presName="noChildren" presStyleCnt="0"/>
      <dgm:spPr/>
      <dgm:t>
        <a:bodyPr/>
        <a:lstStyle/>
        <a:p>
          <a:endParaRPr lang="es-ES"/>
        </a:p>
      </dgm:t>
    </dgm:pt>
    <dgm:pt modelId="{DECFC00B-4318-4BB8-BE14-329781A446C6}" type="pres">
      <dgm:prSet presAssocID="{500DEAC4-2432-42D2-8120-A7B26AED9B9A}" presName="gap" presStyleCnt="0"/>
      <dgm:spPr/>
      <dgm:t>
        <a:bodyPr/>
        <a:lstStyle/>
        <a:p>
          <a:endParaRPr lang="es-ES"/>
        </a:p>
      </dgm:t>
    </dgm:pt>
    <dgm:pt modelId="{71B84F37-5442-4873-9DF3-91D1DD5CC00F}" type="pres">
      <dgm:prSet presAssocID="{500DEAC4-2432-42D2-8120-A7B26AED9B9A}" presName="medCircle2" presStyleLbl="vennNode1" presStyleIdx="3" presStyleCnt="5" custScaleX="120603" custLinFactNeighborX="-15007"/>
      <dgm:spPr/>
      <dgm:t>
        <a:bodyPr/>
        <a:lstStyle/>
        <a:p>
          <a:endParaRPr lang="es-ES"/>
        </a:p>
      </dgm:t>
    </dgm:pt>
    <dgm:pt modelId="{D0AEBA7D-CA5E-4D00-BB3A-BD68A6D1950E}" type="pres">
      <dgm:prSet presAssocID="{500DEAC4-2432-42D2-8120-A7B26AED9B9A}" presName="txLvlOnly1" presStyleLbl="revTx" presStyleIdx="3" presStyleCnt="5"/>
      <dgm:spPr/>
      <dgm:t>
        <a:bodyPr/>
        <a:lstStyle/>
        <a:p>
          <a:endParaRPr lang="es-ES"/>
        </a:p>
      </dgm:t>
    </dgm:pt>
    <dgm:pt modelId="{F835FE1C-D226-44CF-8DFC-E93B8AA6BD02}" type="pres">
      <dgm:prSet presAssocID="{2C6FE164-065B-4736-8580-66059B75719C}" presName="noChildren" presStyleCnt="0"/>
      <dgm:spPr/>
      <dgm:t>
        <a:bodyPr/>
        <a:lstStyle/>
        <a:p>
          <a:endParaRPr lang="es-ES"/>
        </a:p>
      </dgm:t>
    </dgm:pt>
    <dgm:pt modelId="{054A58B3-05AA-4405-8923-C17B1C2213FC}" type="pres">
      <dgm:prSet presAssocID="{2C6FE164-065B-4736-8580-66059B75719C}" presName="gap" presStyleCnt="0"/>
      <dgm:spPr/>
      <dgm:t>
        <a:bodyPr/>
        <a:lstStyle/>
        <a:p>
          <a:endParaRPr lang="es-ES"/>
        </a:p>
      </dgm:t>
    </dgm:pt>
    <dgm:pt modelId="{3AE38541-7D92-423A-84E0-B94E6DD2814C}" type="pres">
      <dgm:prSet presAssocID="{2C6FE164-065B-4736-8580-66059B75719C}" presName="medCircle2" presStyleLbl="vennNode1" presStyleIdx="4" presStyleCnt="5" custScaleX="120603" custLinFactNeighborX="-15007"/>
      <dgm:spPr/>
      <dgm:t>
        <a:bodyPr/>
        <a:lstStyle/>
        <a:p>
          <a:endParaRPr lang="es-ES"/>
        </a:p>
      </dgm:t>
    </dgm:pt>
    <dgm:pt modelId="{B647295D-11FF-450F-BF18-8EBDEE6A9F8F}" type="pres">
      <dgm:prSet presAssocID="{2C6FE164-065B-4736-8580-66059B75719C}" presName="txLvlOnly1" presStyleLbl="revTx" presStyleIdx="4" presStyleCnt="5"/>
      <dgm:spPr/>
      <dgm:t>
        <a:bodyPr/>
        <a:lstStyle/>
        <a:p>
          <a:endParaRPr lang="es-ES"/>
        </a:p>
      </dgm:t>
    </dgm:pt>
  </dgm:ptLst>
  <dgm:cxnLst>
    <dgm:cxn modelId="{8D56D8BD-E96C-489C-8499-624D3FCB2DB1}" srcId="{36C2F0B2-6356-4C97-89E3-55494DE6976A}" destId="{2C6FE164-065B-4736-8580-66059B75719C}" srcOrd="4" destOrd="0" parTransId="{E3DFC29E-6C55-4FC6-B2E6-69E46DD10A0D}" sibTransId="{F4A57736-13F2-4017-AE25-8827ABEC3AB0}"/>
    <dgm:cxn modelId="{BA8B0D48-249A-43E9-AE14-83F7FB012827}" type="presOf" srcId="{2C6FE164-065B-4736-8580-66059B75719C}" destId="{B647295D-11FF-450F-BF18-8EBDEE6A9F8F}" srcOrd="0" destOrd="0" presId="urn:microsoft.com/office/officeart/2008/layout/VerticalCircleList"/>
    <dgm:cxn modelId="{B3C9241E-E7A0-4B15-BDB7-973C96B3C9DA}" srcId="{36C2F0B2-6356-4C97-89E3-55494DE6976A}" destId="{25C77854-B709-4E9E-9D48-F6FA41354830}" srcOrd="2" destOrd="0" parTransId="{3D4344B1-6572-444F-B3B1-29C4F1081A7D}" sibTransId="{812F8321-D97C-46D4-B66D-5CC654B435C8}"/>
    <dgm:cxn modelId="{CB2CCD1E-D146-43CB-B9BC-0518693B2FEF}" type="presOf" srcId="{25C77854-B709-4E9E-9D48-F6FA41354830}" destId="{78F9D269-1B3F-4861-99E1-D2D5CBBBD010}" srcOrd="0" destOrd="0" presId="urn:microsoft.com/office/officeart/2008/layout/VerticalCircleList"/>
    <dgm:cxn modelId="{3C228F09-1E0F-4652-BB3C-D89507ED747B}" type="presOf" srcId="{FFBD80D7-2C0D-410A-889A-A7A32D2626B2}" destId="{C65FFEA6-C0E8-4150-B044-D676A5B528BF}" srcOrd="0" destOrd="0" presId="urn:microsoft.com/office/officeart/2008/layout/VerticalCircleList"/>
    <dgm:cxn modelId="{B3008938-B8CE-4834-AB78-7E4C9480C94E}" type="presOf" srcId="{8DB71B7F-9A7B-47D4-A07B-FF476DAE9336}" destId="{1B29DC06-AF34-4685-8601-0600A260D125}" srcOrd="0" destOrd="0" presId="urn:microsoft.com/office/officeart/2008/layout/VerticalCircleList"/>
    <dgm:cxn modelId="{42731693-8FF1-4CD5-B8DF-4CB050A03D4A}" type="presOf" srcId="{36C2F0B2-6356-4C97-89E3-55494DE6976A}" destId="{92ABBA56-F18B-43C2-8391-424D796F3E2F}" srcOrd="0" destOrd="0" presId="urn:microsoft.com/office/officeart/2008/layout/VerticalCircleList"/>
    <dgm:cxn modelId="{7F544881-3E5F-412A-B6D4-29FA0CE9B58D}" type="presOf" srcId="{500DEAC4-2432-42D2-8120-A7B26AED9B9A}" destId="{D0AEBA7D-CA5E-4D00-BB3A-BD68A6D1950E}" srcOrd="0" destOrd="0" presId="urn:microsoft.com/office/officeart/2008/layout/VerticalCircleList"/>
    <dgm:cxn modelId="{6CD2C039-E1F9-48F7-A9C7-FDE9F82769D4}" srcId="{36C2F0B2-6356-4C97-89E3-55494DE6976A}" destId="{500DEAC4-2432-42D2-8120-A7B26AED9B9A}" srcOrd="3" destOrd="0" parTransId="{5FD22F27-FA4B-4159-844F-0BD0B12FCBE6}" sibTransId="{8794C6D4-63E8-43AE-8A49-557807C709F9}"/>
    <dgm:cxn modelId="{C2A717C1-830A-4AA6-B772-AD5914EE71C6}" srcId="{36C2F0B2-6356-4C97-89E3-55494DE6976A}" destId="{8DB71B7F-9A7B-47D4-A07B-FF476DAE9336}" srcOrd="1" destOrd="0" parTransId="{FAA659F1-1956-42FB-831A-93C0BC66E152}" sibTransId="{DCFCB3C3-51F2-43C1-AF2A-53825D9C784D}"/>
    <dgm:cxn modelId="{49869327-5AB1-46CE-8BDE-A482E7CC78A9}" srcId="{36C2F0B2-6356-4C97-89E3-55494DE6976A}" destId="{FFBD80D7-2C0D-410A-889A-A7A32D2626B2}" srcOrd="0" destOrd="0" parTransId="{9C64085C-D133-4CF5-B423-834255927BB3}" sibTransId="{FDB39A57-9E75-43E5-9937-5BCCC2CA2739}"/>
    <dgm:cxn modelId="{F0AF8951-1417-4F45-AD05-3631BA3DDF60}" type="presParOf" srcId="{92ABBA56-F18B-43C2-8391-424D796F3E2F}" destId="{2174983B-B6B3-4D31-86F1-30D34BF4867F}" srcOrd="0" destOrd="0" presId="urn:microsoft.com/office/officeart/2008/layout/VerticalCircleList"/>
    <dgm:cxn modelId="{CFD77397-B2E9-4495-A660-C24CEB4FC465}" type="presParOf" srcId="{2174983B-B6B3-4D31-86F1-30D34BF4867F}" destId="{ABEA9435-F7DB-4F2C-B55B-D4E98AB335C8}" srcOrd="0" destOrd="0" presId="urn:microsoft.com/office/officeart/2008/layout/VerticalCircleList"/>
    <dgm:cxn modelId="{2E58D375-EBCC-4A79-A68E-95E4E767D6A0}" type="presParOf" srcId="{2174983B-B6B3-4D31-86F1-30D34BF4867F}" destId="{996FEDA1-81C7-45CA-831A-AC483EA29CBE}" srcOrd="1" destOrd="0" presId="urn:microsoft.com/office/officeart/2008/layout/VerticalCircleList"/>
    <dgm:cxn modelId="{FD3EA82D-5569-4EA0-BA45-F88AB1EC6773}" type="presParOf" srcId="{2174983B-B6B3-4D31-86F1-30D34BF4867F}" destId="{C65FFEA6-C0E8-4150-B044-D676A5B528BF}" srcOrd="2" destOrd="0" presId="urn:microsoft.com/office/officeart/2008/layout/VerticalCircleList"/>
    <dgm:cxn modelId="{BF2B8081-C357-4FAD-B539-92A87814E432}" type="presParOf" srcId="{92ABBA56-F18B-43C2-8391-424D796F3E2F}" destId="{A7756181-09D9-451C-8DE3-F02F70F9461D}" srcOrd="1" destOrd="0" presId="urn:microsoft.com/office/officeart/2008/layout/VerticalCircleList"/>
    <dgm:cxn modelId="{BD671D5B-A845-4150-B160-1CB4E1C99862}" type="presParOf" srcId="{A7756181-09D9-451C-8DE3-F02F70F9461D}" destId="{FD880CF7-C803-4CEB-A985-41155489D524}" srcOrd="0" destOrd="0" presId="urn:microsoft.com/office/officeart/2008/layout/VerticalCircleList"/>
    <dgm:cxn modelId="{8E564CAF-CB5A-4DA1-BB27-6D3D37D22AF4}" type="presParOf" srcId="{A7756181-09D9-451C-8DE3-F02F70F9461D}" destId="{179A5545-57A4-4DFA-9994-F7177342210A}" srcOrd="1" destOrd="0" presId="urn:microsoft.com/office/officeart/2008/layout/VerticalCircleList"/>
    <dgm:cxn modelId="{79904C9E-55E7-4C3A-B7F0-3DF6F89AD502}" type="presParOf" srcId="{A7756181-09D9-451C-8DE3-F02F70F9461D}" destId="{1B29DC06-AF34-4685-8601-0600A260D125}" srcOrd="2" destOrd="0" presId="urn:microsoft.com/office/officeart/2008/layout/VerticalCircleList"/>
    <dgm:cxn modelId="{5960E0ED-04FF-4D4B-A7A5-99DEF08FEF6F}" type="presParOf" srcId="{92ABBA56-F18B-43C2-8391-424D796F3E2F}" destId="{91F52108-D181-4EE8-8AA1-B51D456DDB64}" srcOrd="2" destOrd="0" presId="urn:microsoft.com/office/officeart/2008/layout/VerticalCircleList"/>
    <dgm:cxn modelId="{758EB294-6F0A-4AB5-ADFD-8D76F00BE9CC}" type="presParOf" srcId="{91F52108-D181-4EE8-8AA1-B51D456DDB64}" destId="{2D2D61E9-C7F6-4DDC-9520-2982687D9D99}" srcOrd="0" destOrd="0" presId="urn:microsoft.com/office/officeart/2008/layout/VerticalCircleList"/>
    <dgm:cxn modelId="{22177C3F-5385-4C99-8DB0-89400B743F59}" type="presParOf" srcId="{91F52108-D181-4EE8-8AA1-B51D456DDB64}" destId="{BAA45F62-5E0D-4ADD-9995-A1A783349E9C}" srcOrd="1" destOrd="0" presId="urn:microsoft.com/office/officeart/2008/layout/VerticalCircleList"/>
    <dgm:cxn modelId="{01E82785-C54C-4619-97DB-0457EF19E8D9}" type="presParOf" srcId="{91F52108-D181-4EE8-8AA1-B51D456DDB64}" destId="{78F9D269-1B3F-4861-99E1-D2D5CBBBD010}" srcOrd="2" destOrd="0" presId="urn:microsoft.com/office/officeart/2008/layout/VerticalCircleList"/>
    <dgm:cxn modelId="{25344CBF-F0BD-4E3C-BEAA-CF0353521FDB}" type="presParOf" srcId="{92ABBA56-F18B-43C2-8391-424D796F3E2F}" destId="{557EA09D-650C-4D13-8C44-81E7494CBCB1}" srcOrd="3" destOrd="0" presId="urn:microsoft.com/office/officeart/2008/layout/VerticalCircleList"/>
    <dgm:cxn modelId="{CBDF6130-734F-473E-B48E-3D7B11F8D8C0}" type="presParOf" srcId="{557EA09D-650C-4D13-8C44-81E7494CBCB1}" destId="{DECFC00B-4318-4BB8-BE14-329781A446C6}" srcOrd="0" destOrd="0" presId="urn:microsoft.com/office/officeart/2008/layout/VerticalCircleList"/>
    <dgm:cxn modelId="{40641D08-2B4C-43D6-85DE-819315510827}" type="presParOf" srcId="{557EA09D-650C-4D13-8C44-81E7494CBCB1}" destId="{71B84F37-5442-4873-9DF3-91D1DD5CC00F}" srcOrd="1" destOrd="0" presId="urn:microsoft.com/office/officeart/2008/layout/VerticalCircleList"/>
    <dgm:cxn modelId="{835F7412-75B9-4738-8F2B-9A773BFC70EC}" type="presParOf" srcId="{557EA09D-650C-4D13-8C44-81E7494CBCB1}" destId="{D0AEBA7D-CA5E-4D00-BB3A-BD68A6D1950E}" srcOrd="2" destOrd="0" presId="urn:microsoft.com/office/officeart/2008/layout/VerticalCircleList"/>
    <dgm:cxn modelId="{A03EB6EA-D092-4398-A83B-186273246879}" type="presParOf" srcId="{92ABBA56-F18B-43C2-8391-424D796F3E2F}" destId="{F835FE1C-D226-44CF-8DFC-E93B8AA6BD02}" srcOrd="4" destOrd="0" presId="urn:microsoft.com/office/officeart/2008/layout/VerticalCircleList"/>
    <dgm:cxn modelId="{BD574CB2-C6EC-4472-B051-C072B8F9497C}" type="presParOf" srcId="{F835FE1C-D226-44CF-8DFC-E93B8AA6BD02}" destId="{054A58B3-05AA-4405-8923-C17B1C2213FC}" srcOrd="0" destOrd="0" presId="urn:microsoft.com/office/officeart/2008/layout/VerticalCircleList"/>
    <dgm:cxn modelId="{A613CF7B-AD1C-4922-A288-C9A0459A4C37}" type="presParOf" srcId="{F835FE1C-D226-44CF-8DFC-E93B8AA6BD02}" destId="{3AE38541-7D92-423A-84E0-B94E6DD2814C}" srcOrd="1" destOrd="0" presId="urn:microsoft.com/office/officeart/2008/layout/VerticalCircleList"/>
    <dgm:cxn modelId="{6B73AF4B-D229-4C6B-8B7E-972CD5288A7A}" type="presParOf" srcId="{F835FE1C-D226-44CF-8DFC-E93B8AA6BD02}" destId="{B647295D-11FF-450F-BF18-8EBDEE6A9F8F}"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CBB57D-B36F-4FA8-B74A-4949FB657911}" type="doc">
      <dgm:prSet loTypeId="urn:microsoft.com/office/officeart/2005/8/layout/pList1" loCatId="list" qsTypeId="urn:microsoft.com/office/officeart/2005/8/quickstyle/simple2" qsCatId="simple" csTypeId="urn:microsoft.com/office/officeart/2005/8/colors/colorful5" csCatId="colorful" phldr="1"/>
      <dgm:spPr/>
      <dgm:t>
        <a:bodyPr/>
        <a:lstStyle/>
        <a:p>
          <a:endParaRPr lang="es-ES"/>
        </a:p>
      </dgm:t>
    </dgm:pt>
    <dgm:pt modelId="{8E1CB93F-9CA4-4BD2-A9B3-3664CC9517C3}">
      <dgm:prSet custT="1">
        <dgm:style>
          <a:lnRef idx="2">
            <a:schemeClr val="accent2">
              <a:shade val="50000"/>
            </a:schemeClr>
          </a:lnRef>
          <a:fillRef idx="1">
            <a:schemeClr val="accent2"/>
          </a:fillRef>
          <a:effectRef idx="0">
            <a:schemeClr val="accent2"/>
          </a:effectRef>
          <a:fontRef idx="minor">
            <a:schemeClr val="lt1"/>
          </a:fontRef>
        </dgm:style>
      </dgm:prSet>
      <dgm:spPr>
        <a:solidFill>
          <a:schemeClr val="accent2">
            <a:lumMod val="60000"/>
            <a:lumOff val="40000"/>
          </a:schemeClr>
        </a:solidFill>
      </dgm:spPr>
      <dgm:t>
        <a:bodyPr/>
        <a:lstStyle/>
        <a:p>
          <a:pPr algn="l"/>
          <a:endParaRPr lang="es-ES" sz="1600" dirty="0">
            <a:solidFill>
              <a:schemeClr val="tx1"/>
            </a:solidFill>
            <a:latin typeface="Times New Roman" pitchFamily="18" charset="0"/>
            <a:cs typeface="Times New Roman" pitchFamily="18" charset="0"/>
          </a:endParaRPr>
        </a:p>
      </dgm:t>
    </dgm:pt>
    <dgm:pt modelId="{6E461BB4-F026-4130-8D78-4A785EBA333B}">
      <dgm:prSet phldrT="[Texto]" custT="1">
        <dgm:style>
          <a:lnRef idx="2">
            <a:schemeClr val="accent2">
              <a:shade val="50000"/>
            </a:schemeClr>
          </a:lnRef>
          <a:fillRef idx="1">
            <a:schemeClr val="accent2"/>
          </a:fillRef>
          <a:effectRef idx="0">
            <a:schemeClr val="accent2"/>
          </a:effectRef>
          <a:fontRef idx="minor">
            <a:schemeClr val="lt1"/>
          </a:fontRef>
        </dgm:style>
      </dgm:prSet>
      <dgm:spPr>
        <a:solidFill>
          <a:schemeClr val="accent2">
            <a:lumMod val="60000"/>
            <a:lumOff val="40000"/>
          </a:schemeClr>
        </a:solidFill>
      </dgm:spPr>
      <dgm:t>
        <a:bodyPr/>
        <a:lstStyle/>
        <a:p>
          <a:pPr algn="ctr"/>
          <a:r>
            <a:rPr lang="es-ES" sz="2000" dirty="0" smtClean="0">
              <a:solidFill>
                <a:schemeClr val="tx1"/>
              </a:solidFill>
              <a:latin typeface="Times New Roman" pitchFamily="18" charset="0"/>
              <a:cs typeface="Times New Roman" pitchFamily="18" charset="0"/>
            </a:rPr>
            <a:t>Resultado:</a:t>
          </a:r>
        </a:p>
        <a:p>
          <a:pPr algn="ctr"/>
          <a:r>
            <a:rPr lang="es-ES" sz="2000" dirty="0" smtClean="0">
              <a:solidFill>
                <a:schemeClr val="tx1"/>
              </a:solidFill>
              <a:latin typeface="Times New Roman" pitchFamily="18" charset="0"/>
              <a:cs typeface="Times New Roman" pitchFamily="18" charset="0"/>
            </a:rPr>
            <a:t>El 77% indica no conocer el triángulo del fraude</a:t>
          </a:r>
        </a:p>
        <a:p>
          <a:pPr algn="ctr"/>
          <a:r>
            <a:rPr lang="es-ES" sz="2000" dirty="0" smtClean="0">
              <a:latin typeface="Times New Roman" pitchFamily="18" charset="0"/>
              <a:cs typeface="Times New Roman" pitchFamily="18" charset="0"/>
            </a:rPr>
            <a:t>El 56% conoce casos de fraudes</a:t>
          </a:r>
          <a:endParaRPr lang="es-ES" sz="2400" b="1" dirty="0" smtClean="0">
            <a:solidFill>
              <a:schemeClr val="tx1"/>
            </a:solidFill>
            <a:latin typeface="Times New Roman" pitchFamily="18" charset="0"/>
            <a:cs typeface="Times New Roman" pitchFamily="18" charset="0"/>
          </a:endParaRPr>
        </a:p>
        <a:p>
          <a:pPr algn="l"/>
          <a:endParaRPr lang="es-ES" sz="2400" b="1" dirty="0" smtClean="0">
            <a:solidFill>
              <a:schemeClr val="tx1"/>
            </a:solidFill>
            <a:latin typeface="Times New Roman" pitchFamily="18" charset="0"/>
            <a:cs typeface="Times New Roman" pitchFamily="18" charset="0"/>
          </a:endParaRPr>
        </a:p>
        <a:p>
          <a:pPr algn="l"/>
          <a:endParaRPr lang="es-ES" sz="2400" b="1" dirty="0">
            <a:solidFill>
              <a:schemeClr val="tx1"/>
            </a:solidFill>
            <a:latin typeface="Times New Roman" pitchFamily="18" charset="0"/>
            <a:cs typeface="Times New Roman" pitchFamily="18" charset="0"/>
          </a:endParaRPr>
        </a:p>
      </dgm:t>
    </dgm:pt>
    <dgm:pt modelId="{A5E7D6EE-41A4-46FA-BB53-D76081C3C822}" type="sibTrans" cxnId="{69634C89-7107-427B-9DAE-46D481CE76C6}">
      <dgm:prSet/>
      <dgm:spPr/>
      <dgm:t>
        <a:bodyPr/>
        <a:lstStyle/>
        <a:p>
          <a:endParaRPr lang="es-ES"/>
        </a:p>
      </dgm:t>
    </dgm:pt>
    <dgm:pt modelId="{EF892C6A-7398-4FBF-A723-3810E8942E54}" type="parTrans" cxnId="{69634C89-7107-427B-9DAE-46D481CE76C6}">
      <dgm:prSet/>
      <dgm:spPr/>
      <dgm:t>
        <a:bodyPr/>
        <a:lstStyle/>
        <a:p>
          <a:endParaRPr lang="es-ES"/>
        </a:p>
      </dgm:t>
    </dgm:pt>
    <dgm:pt modelId="{CA723743-F4E7-4A42-9502-E593E9D98D37}" type="sibTrans" cxnId="{7C60A6F3-B8DA-4B9A-8CE7-6A753E07A954}">
      <dgm:prSet/>
      <dgm:spPr/>
      <dgm:t>
        <a:bodyPr/>
        <a:lstStyle/>
        <a:p>
          <a:endParaRPr lang="es-ES"/>
        </a:p>
      </dgm:t>
    </dgm:pt>
    <dgm:pt modelId="{4A0248C9-430E-47F0-A833-6586E431F8EB}" type="parTrans" cxnId="{7C60A6F3-B8DA-4B9A-8CE7-6A753E07A954}">
      <dgm:prSet/>
      <dgm:spPr/>
      <dgm:t>
        <a:bodyPr/>
        <a:lstStyle/>
        <a:p>
          <a:endParaRPr lang="es-ES"/>
        </a:p>
      </dgm:t>
    </dgm:pt>
    <dgm:pt modelId="{4647F8AD-16C0-45EC-9E75-387D87962304}" type="pres">
      <dgm:prSet presAssocID="{34CBB57D-B36F-4FA8-B74A-4949FB657911}" presName="Name0" presStyleCnt="0">
        <dgm:presLayoutVars>
          <dgm:dir/>
          <dgm:resizeHandles val="exact"/>
        </dgm:presLayoutVars>
      </dgm:prSet>
      <dgm:spPr/>
      <dgm:t>
        <a:bodyPr/>
        <a:lstStyle/>
        <a:p>
          <a:endParaRPr lang="es-ES"/>
        </a:p>
      </dgm:t>
    </dgm:pt>
    <dgm:pt modelId="{26B0A944-1059-45F7-85BD-3CC5545943BD}" type="pres">
      <dgm:prSet presAssocID="{6E461BB4-F026-4130-8D78-4A785EBA333B}" presName="compNode" presStyleCnt="0"/>
      <dgm:spPr/>
    </dgm:pt>
    <dgm:pt modelId="{639B46B8-E8D4-42B3-9540-C312156952CB}" type="pres">
      <dgm:prSet presAssocID="{6E461BB4-F026-4130-8D78-4A785EBA333B}" presName="pictRect" presStyleLbl="node1" presStyleIdx="0" presStyleCnt="1" custAng="0" custScaleX="46133" custScaleY="51700" custLinFactNeighborX="-2073" custLinFactNeighborY="7058"/>
      <dgm:spPr>
        <a:blipFill rotWithShape="1">
          <a:blip xmlns:r="http://schemas.openxmlformats.org/officeDocument/2006/relationships" r:embed="rId1"/>
          <a:stretch>
            <a:fillRect/>
          </a:stretch>
        </a:blipFill>
      </dgm:spPr>
      <dgm:t>
        <a:bodyPr/>
        <a:lstStyle/>
        <a:p>
          <a:endParaRPr lang="es-ES"/>
        </a:p>
      </dgm:t>
    </dgm:pt>
    <dgm:pt modelId="{FD0D60E2-BEBB-464F-920A-9B28636C794D}" type="pres">
      <dgm:prSet presAssocID="{6E461BB4-F026-4130-8D78-4A785EBA333B}" presName="textRect" presStyleLbl="revTx" presStyleIdx="0" presStyleCnt="1" custScaleX="43676" custScaleY="139372" custLinFactNeighborX="-723" custLinFactNeighborY="-14705">
        <dgm:presLayoutVars>
          <dgm:bulletEnabled val="1"/>
        </dgm:presLayoutVars>
      </dgm:prSet>
      <dgm:spPr/>
      <dgm:t>
        <a:bodyPr/>
        <a:lstStyle/>
        <a:p>
          <a:endParaRPr lang="es-ES"/>
        </a:p>
      </dgm:t>
    </dgm:pt>
  </dgm:ptLst>
  <dgm:cxnLst>
    <dgm:cxn modelId="{B0387DC7-69B4-435A-B472-6ECF17194035}" type="presOf" srcId="{34CBB57D-B36F-4FA8-B74A-4949FB657911}" destId="{4647F8AD-16C0-45EC-9E75-387D87962304}" srcOrd="0" destOrd="0" presId="urn:microsoft.com/office/officeart/2005/8/layout/pList1"/>
    <dgm:cxn modelId="{0EFBDBEF-FC5B-42CD-935D-6CC3C68974B6}" type="presOf" srcId="{8E1CB93F-9CA4-4BD2-A9B3-3664CC9517C3}" destId="{FD0D60E2-BEBB-464F-920A-9B28636C794D}" srcOrd="0" destOrd="1" presId="urn:microsoft.com/office/officeart/2005/8/layout/pList1"/>
    <dgm:cxn modelId="{69634C89-7107-427B-9DAE-46D481CE76C6}" srcId="{34CBB57D-B36F-4FA8-B74A-4949FB657911}" destId="{6E461BB4-F026-4130-8D78-4A785EBA333B}" srcOrd="0" destOrd="0" parTransId="{EF892C6A-7398-4FBF-A723-3810E8942E54}" sibTransId="{A5E7D6EE-41A4-46FA-BB53-D76081C3C822}"/>
    <dgm:cxn modelId="{7C60A6F3-B8DA-4B9A-8CE7-6A753E07A954}" srcId="{6E461BB4-F026-4130-8D78-4A785EBA333B}" destId="{8E1CB93F-9CA4-4BD2-A9B3-3664CC9517C3}" srcOrd="0" destOrd="0" parTransId="{4A0248C9-430E-47F0-A833-6586E431F8EB}" sibTransId="{CA723743-F4E7-4A42-9502-E593E9D98D37}"/>
    <dgm:cxn modelId="{B0BE416B-C684-4AEA-83D9-835AEA6E2F65}" type="presOf" srcId="{6E461BB4-F026-4130-8D78-4A785EBA333B}" destId="{FD0D60E2-BEBB-464F-920A-9B28636C794D}" srcOrd="0" destOrd="0" presId="urn:microsoft.com/office/officeart/2005/8/layout/pList1"/>
    <dgm:cxn modelId="{93700245-8166-4F35-ADE6-A69B411225CC}" type="presParOf" srcId="{4647F8AD-16C0-45EC-9E75-387D87962304}" destId="{26B0A944-1059-45F7-85BD-3CC5545943BD}" srcOrd="0" destOrd="0" presId="urn:microsoft.com/office/officeart/2005/8/layout/pList1"/>
    <dgm:cxn modelId="{A1F0E199-B791-434A-9A43-6673A55A563A}" type="presParOf" srcId="{26B0A944-1059-45F7-85BD-3CC5545943BD}" destId="{639B46B8-E8D4-42B3-9540-C312156952CB}" srcOrd="0" destOrd="0" presId="urn:microsoft.com/office/officeart/2005/8/layout/pList1"/>
    <dgm:cxn modelId="{8B509CB2-32C0-407F-97C5-8605C009DBEF}" type="presParOf" srcId="{26B0A944-1059-45F7-85BD-3CC5545943BD}" destId="{FD0D60E2-BEBB-464F-920A-9B28636C794D}"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4A1D83-AF0C-4BF8-A9E2-AAB9E96AE640}" type="doc">
      <dgm:prSet loTypeId="urn:microsoft.com/office/officeart/2005/8/layout/hierarchy3" loCatId="list" qsTypeId="urn:microsoft.com/office/officeart/2005/8/quickstyle/simple2" qsCatId="simple" csTypeId="urn:microsoft.com/office/officeart/2005/8/colors/colorful2" csCatId="colorful" phldr="1"/>
      <dgm:spPr/>
      <dgm:t>
        <a:bodyPr/>
        <a:lstStyle/>
        <a:p>
          <a:endParaRPr lang="es-ES"/>
        </a:p>
      </dgm:t>
    </dgm:pt>
    <dgm:pt modelId="{FA318DB9-7F18-48AE-86CD-35442849D2E3}">
      <dgm:prSet phldrT="[Texto]" custT="1">
        <dgm:style>
          <a:lnRef idx="1">
            <a:schemeClr val="accent2"/>
          </a:lnRef>
          <a:fillRef idx="2">
            <a:schemeClr val="accent2"/>
          </a:fillRef>
          <a:effectRef idx="1">
            <a:schemeClr val="accent2"/>
          </a:effectRef>
          <a:fontRef idx="minor">
            <a:schemeClr val="dk1"/>
          </a:fontRef>
        </dgm:style>
      </dgm:prSet>
      <dgm:spPr/>
      <dgm:t>
        <a:bodyPr/>
        <a:lstStyle/>
        <a:p>
          <a:pPr algn="just"/>
          <a:r>
            <a:rPr lang="es-ES" sz="1400" dirty="0" smtClean="0">
              <a:latin typeface="Times New Roman" pitchFamily="18" charset="0"/>
              <a:cs typeface="Times New Roman" pitchFamily="18" charset="0"/>
            </a:rPr>
            <a:t>Hipótesis nula (Ho): Las dimensiones del fraude permiten identificar las características relacionadas al comportamiento fráudelo dentro de las empresas del sector inmobiliarios del cantón Quito. </a:t>
          </a:r>
          <a:endParaRPr lang="es-ES" sz="1400" dirty="0">
            <a:latin typeface="Times New Roman" pitchFamily="18" charset="0"/>
            <a:cs typeface="Times New Roman" pitchFamily="18" charset="0"/>
          </a:endParaRPr>
        </a:p>
      </dgm:t>
    </dgm:pt>
    <dgm:pt modelId="{7D00135B-CD6D-45D4-AD72-09C90069DCF0}" type="parTrans" cxnId="{6804D091-25C0-4574-AC61-49BC8A4DD6AF}">
      <dgm:prSet/>
      <dgm:spPr/>
      <dgm:t>
        <a:bodyPr/>
        <a:lstStyle/>
        <a:p>
          <a:endParaRPr lang="es-ES"/>
        </a:p>
      </dgm:t>
    </dgm:pt>
    <dgm:pt modelId="{739FE4ED-9D60-4BB4-9783-A9B586E4551D}" type="sibTrans" cxnId="{6804D091-25C0-4574-AC61-49BC8A4DD6AF}">
      <dgm:prSet/>
      <dgm:spPr/>
      <dgm:t>
        <a:bodyPr/>
        <a:lstStyle/>
        <a:p>
          <a:endParaRPr lang="es-ES"/>
        </a:p>
      </dgm:t>
    </dgm:pt>
    <dgm:pt modelId="{2F527479-C490-4155-B614-546B4349F93E}">
      <dgm:prSet custT="1"/>
      <dgm:spPr/>
      <dgm:t>
        <a:bodyPr/>
        <a:lstStyle/>
        <a:p>
          <a:pPr algn="ctr"/>
          <a:r>
            <a:rPr lang="es-ES" sz="1400" dirty="0" smtClean="0">
              <a:latin typeface="Times New Roman" pitchFamily="18" charset="0"/>
              <a:cs typeface="Times New Roman" pitchFamily="18" charset="0"/>
            </a:rPr>
            <a:t>Método Correlacional</a:t>
          </a:r>
          <a:br>
            <a:rPr lang="es-ES" sz="1400" dirty="0" smtClean="0">
              <a:latin typeface="Times New Roman" pitchFamily="18" charset="0"/>
              <a:cs typeface="Times New Roman" pitchFamily="18" charset="0"/>
            </a:rPr>
          </a:br>
          <a:r>
            <a:rPr lang="es-ES" sz="1400" dirty="0" smtClean="0">
              <a:latin typeface="Times New Roman" pitchFamily="18" charset="0"/>
              <a:cs typeface="Times New Roman" pitchFamily="18" charset="0"/>
            </a:rPr>
            <a:t>Las características de las dimensiones del triángulo del fraude influyen en quienes cometen actos ilícitos de índole económica. </a:t>
          </a:r>
          <a:endParaRPr lang="es-ES" sz="1400" dirty="0">
            <a:latin typeface="Times New Roman" pitchFamily="18" charset="0"/>
            <a:cs typeface="Times New Roman" pitchFamily="18" charset="0"/>
          </a:endParaRPr>
        </a:p>
      </dgm:t>
    </dgm:pt>
    <dgm:pt modelId="{33323020-C9D0-481A-AEB3-22161597C1DB}" type="parTrans" cxnId="{56631AAF-FC19-4FBA-A71F-59940611042A}">
      <dgm:prSet/>
      <dgm:spPr/>
      <dgm:t>
        <a:bodyPr/>
        <a:lstStyle/>
        <a:p>
          <a:endParaRPr lang="es-ES"/>
        </a:p>
      </dgm:t>
    </dgm:pt>
    <dgm:pt modelId="{805E6B33-A794-4D68-A5AA-CDB7A1D6CA3C}" type="sibTrans" cxnId="{56631AAF-FC19-4FBA-A71F-59940611042A}">
      <dgm:prSet/>
      <dgm:spPr/>
      <dgm:t>
        <a:bodyPr/>
        <a:lstStyle/>
        <a:p>
          <a:endParaRPr lang="es-ES"/>
        </a:p>
      </dgm:t>
    </dgm:pt>
    <dgm:pt modelId="{ACF5AE74-EBC0-4D3A-ACEE-A0FD40FBAC56}" type="pres">
      <dgm:prSet presAssocID="{584A1D83-AF0C-4BF8-A9E2-AAB9E96AE640}" presName="diagram" presStyleCnt="0">
        <dgm:presLayoutVars>
          <dgm:chPref val="1"/>
          <dgm:dir/>
          <dgm:animOne val="branch"/>
          <dgm:animLvl val="lvl"/>
          <dgm:resizeHandles/>
        </dgm:presLayoutVars>
      </dgm:prSet>
      <dgm:spPr/>
      <dgm:t>
        <a:bodyPr/>
        <a:lstStyle/>
        <a:p>
          <a:endParaRPr lang="es-ES"/>
        </a:p>
      </dgm:t>
    </dgm:pt>
    <dgm:pt modelId="{C1FB7C31-445F-41C4-9279-A662728B6F12}" type="pres">
      <dgm:prSet presAssocID="{FA318DB9-7F18-48AE-86CD-35442849D2E3}" presName="root" presStyleCnt="0"/>
      <dgm:spPr/>
      <dgm:t>
        <a:bodyPr/>
        <a:lstStyle/>
        <a:p>
          <a:endParaRPr lang="es-ES"/>
        </a:p>
      </dgm:t>
    </dgm:pt>
    <dgm:pt modelId="{5847662B-46C8-4CF5-B23F-7F8D91764B71}" type="pres">
      <dgm:prSet presAssocID="{FA318DB9-7F18-48AE-86CD-35442849D2E3}" presName="rootComposite" presStyleCnt="0"/>
      <dgm:spPr/>
      <dgm:t>
        <a:bodyPr/>
        <a:lstStyle/>
        <a:p>
          <a:endParaRPr lang="es-ES"/>
        </a:p>
      </dgm:t>
    </dgm:pt>
    <dgm:pt modelId="{D6D393BF-0998-4E1B-980C-D94F256941CB}" type="pres">
      <dgm:prSet presAssocID="{FA318DB9-7F18-48AE-86CD-35442849D2E3}" presName="rootText" presStyleLbl="node1" presStyleIdx="0" presStyleCnt="1" custScaleX="218938" custScaleY="90360"/>
      <dgm:spPr/>
      <dgm:t>
        <a:bodyPr/>
        <a:lstStyle/>
        <a:p>
          <a:endParaRPr lang="es-ES"/>
        </a:p>
      </dgm:t>
    </dgm:pt>
    <dgm:pt modelId="{44EAD06B-E9A9-496F-A906-56323A41F94C}" type="pres">
      <dgm:prSet presAssocID="{FA318DB9-7F18-48AE-86CD-35442849D2E3}" presName="rootConnector" presStyleLbl="node1" presStyleIdx="0" presStyleCnt="1"/>
      <dgm:spPr/>
      <dgm:t>
        <a:bodyPr/>
        <a:lstStyle/>
        <a:p>
          <a:endParaRPr lang="es-ES"/>
        </a:p>
      </dgm:t>
    </dgm:pt>
    <dgm:pt modelId="{CFC9049C-36CA-4B01-8A85-723101B7284B}" type="pres">
      <dgm:prSet presAssocID="{FA318DB9-7F18-48AE-86CD-35442849D2E3}" presName="childShape" presStyleCnt="0"/>
      <dgm:spPr/>
      <dgm:t>
        <a:bodyPr/>
        <a:lstStyle/>
        <a:p>
          <a:endParaRPr lang="es-ES"/>
        </a:p>
      </dgm:t>
    </dgm:pt>
    <dgm:pt modelId="{1F05CAD4-4822-4897-855B-75C1E829E25B}" type="pres">
      <dgm:prSet presAssocID="{33323020-C9D0-481A-AEB3-22161597C1DB}" presName="Name13" presStyleLbl="parChTrans1D2" presStyleIdx="0" presStyleCnt="1"/>
      <dgm:spPr/>
      <dgm:t>
        <a:bodyPr/>
        <a:lstStyle/>
        <a:p>
          <a:endParaRPr lang="es-ES"/>
        </a:p>
      </dgm:t>
    </dgm:pt>
    <dgm:pt modelId="{EB255FDD-1529-4F9D-883E-0B3E07BD4815}" type="pres">
      <dgm:prSet presAssocID="{2F527479-C490-4155-B614-546B4349F93E}" presName="childText" presStyleLbl="bgAcc1" presStyleIdx="0" presStyleCnt="1" custScaleX="151931" custScaleY="129665">
        <dgm:presLayoutVars>
          <dgm:bulletEnabled val="1"/>
        </dgm:presLayoutVars>
      </dgm:prSet>
      <dgm:spPr/>
      <dgm:t>
        <a:bodyPr/>
        <a:lstStyle/>
        <a:p>
          <a:endParaRPr lang="es-ES"/>
        </a:p>
      </dgm:t>
    </dgm:pt>
  </dgm:ptLst>
  <dgm:cxnLst>
    <dgm:cxn modelId="{AE12F4A3-ADCF-4340-9F5F-3E507FCC3C43}" type="presOf" srcId="{584A1D83-AF0C-4BF8-A9E2-AAB9E96AE640}" destId="{ACF5AE74-EBC0-4D3A-ACEE-A0FD40FBAC56}" srcOrd="0" destOrd="0" presId="urn:microsoft.com/office/officeart/2005/8/layout/hierarchy3"/>
    <dgm:cxn modelId="{56631AAF-FC19-4FBA-A71F-59940611042A}" srcId="{FA318DB9-7F18-48AE-86CD-35442849D2E3}" destId="{2F527479-C490-4155-B614-546B4349F93E}" srcOrd="0" destOrd="0" parTransId="{33323020-C9D0-481A-AEB3-22161597C1DB}" sibTransId="{805E6B33-A794-4D68-A5AA-CDB7A1D6CA3C}"/>
    <dgm:cxn modelId="{E0F95EF1-1405-4659-A9F4-7A92FB882307}" type="presOf" srcId="{2F527479-C490-4155-B614-546B4349F93E}" destId="{EB255FDD-1529-4F9D-883E-0B3E07BD4815}" srcOrd="0" destOrd="0" presId="urn:microsoft.com/office/officeart/2005/8/layout/hierarchy3"/>
    <dgm:cxn modelId="{6804D091-25C0-4574-AC61-49BC8A4DD6AF}" srcId="{584A1D83-AF0C-4BF8-A9E2-AAB9E96AE640}" destId="{FA318DB9-7F18-48AE-86CD-35442849D2E3}" srcOrd="0" destOrd="0" parTransId="{7D00135B-CD6D-45D4-AD72-09C90069DCF0}" sibTransId="{739FE4ED-9D60-4BB4-9783-A9B586E4551D}"/>
    <dgm:cxn modelId="{DBC0A98F-CE40-4AFE-A3EF-81B37775459A}" type="presOf" srcId="{FA318DB9-7F18-48AE-86CD-35442849D2E3}" destId="{D6D393BF-0998-4E1B-980C-D94F256941CB}" srcOrd="0" destOrd="0" presId="urn:microsoft.com/office/officeart/2005/8/layout/hierarchy3"/>
    <dgm:cxn modelId="{661AD81A-BEBD-4593-965E-7D45D56939AB}" type="presOf" srcId="{FA318DB9-7F18-48AE-86CD-35442849D2E3}" destId="{44EAD06B-E9A9-496F-A906-56323A41F94C}" srcOrd="1" destOrd="0" presId="urn:microsoft.com/office/officeart/2005/8/layout/hierarchy3"/>
    <dgm:cxn modelId="{15AF6198-99B8-43F6-B403-4CF9B72D9F46}" type="presOf" srcId="{33323020-C9D0-481A-AEB3-22161597C1DB}" destId="{1F05CAD4-4822-4897-855B-75C1E829E25B}" srcOrd="0" destOrd="0" presId="urn:microsoft.com/office/officeart/2005/8/layout/hierarchy3"/>
    <dgm:cxn modelId="{4AE636F3-B505-45D0-A765-CF151BA4853A}" type="presParOf" srcId="{ACF5AE74-EBC0-4D3A-ACEE-A0FD40FBAC56}" destId="{C1FB7C31-445F-41C4-9279-A662728B6F12}" srcOrd="0" destOrd="0" presId="urn:microsoft.com/office/officeart/2005/8/layout/hierarchy3"/>
    <dgm:cxn modelId="{D7662604-DF1E-4AC7-8B4D-9902955A6B0B}" type="presParOf" srcId="{C1FB7C31-445F-41C4-9279-A662728B6F12}" destId="{5847662B-46C8-4CF5-B23F-7F8D91764B71}" srcOrd="0" destOrd="0" presId="urn:microsoft.com/office/officeart/2005/8/layout/hierarchy3"/>
    <dgm:cxn modelId="{7BFEE0AC-29BE-4A3B-9540-FF393128BAEA}" type="presParOf" srcId="{5847662B-46C8-4CF5-B23F-7F8D91764B71}" destId="{D6D393BF-0998-4E1B-980C-D94F256941CB}" srcOrd="0" destOrd="0" presId="urn:microsoft.com/office/officeart/2005/8/layout/hierarchy3"/>
    <dgm:cxn modelId="{CDFCEF96-52D0-4BF9-8885-DD1EE15BB8F8}" type="presParOf" srcId="{5847662B-46C8-4CF5-B23F-7F8D91764B71}" destId="{44EAD06B-E9A9-496F-A906-56323A41F94C}" srcOrd="1" destOrd="0" presId="urn:microsoft.com/office/officeart/2005/8/layout/hierarchy3"/>
    <dgm:cxn modelId="{BA66AA64-A986-4B2A-B7E6-35B06DA4A1BC}" type="presParOf" srcId="{C1FB7C31-445F-41C4-9279-A662728B6F12}" destId="{CFC9049C-36CA-4B01-8A85-723101B7284B}" srcOrd="1" destOrd="0" presId="urn:microsoft.com/office/officeart/2005/8/layout/hierarchy3"/>
    <dgm:cxn modelId="{4F4783BF-84DD-419D-9C04-CA3F896E426A}" type="presParOf" srcId="{CFC9049C-36CA-4B01-8A85-723101B7284B}" destId="{1F05CAD4-4822-4897-855B-75C1E829E25B}" srcOrd="0" destOrd="0" presId="urn:microsoft.com/office/officeart/2005/8/layout/hierarchy3"/>
    <dgm:cxn modelId="{903BC1FC-70FA-4CF9-86F6-F583BE3B7230}" type="presParOf" srcId="{CFC9049C-36CA-4B01-8A85-723101B7284B}" destId="{EB255FDD-1529-4F9D-883E-0B3E07BD4815}"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1A1DD8-E8E5-4802-B7A0-242F5D6AC499}" type="doc">
      <dgm:prSet loTypeId="urn:microsoft.com/office/officeart/2005/8/layout/list1" loCatId="list" qsTypeId="urn:microsoft.com/office/officeart/2005/8/quickstyle/3d2" qsCatId="3D" csTypeId="urn:microsoft.com/office/officeart/2005/8/colors/colorful3" csCatId="colorful" phldr="1"/>
      <dgm:spPr/>
      <dgm:t>
        <a:bodyPr/>
        <a:lstStyle/>
        <a:p>
          <a:endParaRPr lang="es-ES"/>
        </a:p>
      </dgm:t>
    </dgm:pt>
    <dgm:pt modelId="{3203238B-9766-474D-A20E-7159526B975C}">
      <dgm:prSet phldrT="[Texto]" custT="1"/>
      <dgm:spPr/>
      <dgm:t>
        <a:bodyPr/>
        <a:lstStyle/>
        <a:p>
          <a:pPr algn="ctr">
            <a:lnSpc>
              <a:spcPct val="100000"/>
            </a:lnSpc>
          </a:pPr>
          <a:r>
            <a:rPr lang="es-ES" sz="1400" b="1" dirty="0" smtClean="0">
              <a:latin typeface="Times New Roman" pitchFamily="18" charset="0"/>
              <a:cs typeface="Times New Roman" pitchFamily="18" charset="0"/>
            </a:rPr>
            <a:t>Introducción</a:t>
          </a:r>
          <a:endParaRPr lang="es-ES" sz="1400" b="1" dirty="0">
            <a:latin typeface="Times New Roman" pitchFamily="18" charset="0"/>
            <a:cs typeface="Times New Roman" pitchFamily="18" charset="0"/>
          </a:endParaRPr>
        </a:p>
      </dgm:t>
    </dgm:pt>
    <dgm:pt modelId="{47ED2AFD-F1DA-4ACD-9138-EA74354DC115}" type="parTrans" cxnId="{C0185BCC-E55A-4CB9-9593-8144FE0AA4E8}">
      <dgm:prSet/>
      <dgm:spPr/>
      <dgm:t>
        <a:bodyPr/>
        <a:lstStyle/>
        <a:p>
          <a:endParaRPr lang="es-ES"/>
        </a:p>
      </dgm:t>
    </dgm:pt>
    <dgm:pt modelId="{3EE67917-6FFB-4C47-A693-CD3E4A0D29AB}" type="sibTrans" cxnId="{C0185BCC-E55A-4CB9-9593-8144FE0AA4E8}">
      <dgm:prSet/>
      <dgm:spPr/>
      <dgm:t>
        <a:bodyPr/>
        <a:lstStyle/>
        <a:p>
          <a:endParaRPr lang="es-ES"/>
        </a:p>
      </dgm:t>
    </dgm:pt>
    <dgm:pt modelId="{600BA1CA-4C8C-4E71-994C-7B349720F3E2}">
      <dgm:prSet phldrT="[Texto]" custT="1"/>
      <dgm:spPr/>
      <dgm:t>
        <a:bodyPr/>
        <a:lstStyle/>
        <a:p>
          <a:pPr algn="just">
            <a:lnSpc>
              <a:spcPct val="100000"/>
            </a:lnSpc>
          </a:pPr>
          <a:r>
            <a:rPr lang="es-ES" sz="1400" dirty="0" smtClean="0">
              <a:latin typeface="Times New Roman" pitchFamily="18" charset="0"/>
              <a:cs typeface="Times New Roman" pitchFamily="18" charset="0"/>
            </a:rPr>
            <a:t>Casos de fraudes</a:t>
          </a:r>
          <a:endParaRPr lang="es-ES" sz="1400" dirty="0">
            <a:latin typeface="Times New Roman" pitchFamily="18" charset="0"/>
            <a:cs typeface="Times New Roman" pitchFamily="18" charset="0"/>
          </a:endParaRPr>
        </a:p>
      </dgm:t>
    </dgm:pt>
    <dgm:pt modelId="{1CFEA01C-8C17-4026-890C-A5A46EE8088C}" type="parTrans" cxnId="{D088D802-45BB-4F31-802B-B54359D0C58F}">
      <dgm:prSet/>
      <dgm:spPr/>
      <dgm:t>
        <a:bodyPr/>
        <a:lstStyle/>
        <a:p>
          <a:endParaRPr lang="es-ES"/>
        </a:p>
      </dgm:t>
    </dgm:pt>
    <dgm:pt modelId="{421FB35C-DBC9-4CD6-88C9-EA3AD8F4CC20}" type="sibTrans" cxnId="{D088D802-45BB-4F31-802B-B54359D0C58F}">
      <dgm:prSet/>
      <dgm:spPr/>
      <dgm:t>
        <a:bodyPr/>
        <a:lstStyle/>
        <a:p>
          <a:endParaRPr lang="es-ES"/>
        </a:p>
      </dgm:t>
    </dgm:pt>
    <dgm:pt modelId="{D77ABD80-7D0D-4E81-B475-A7AC106F6E14}">
      <dgm:prSet phldrT="[Texto]" custT="1"/>
      <dgm:spPr/>
      <dgm:t>
        <a:bodyPr/>
        <a:lstStyle/>
        <a:p>
          <a:pPr algn="just">
            <a:lnSpc>
              <a:spcPct val="100000"/>
            </a:lnSpc>
          </a:pPr>
          <a:r>
            <a:rPr lang="es-ES" sz="1400" dirty="0" smtClean="0">
              <a:latin typeface="Times New Roman" pitchFamily="18" charset="0"/>
              <a:cs typeface="Times New Roman" pitchFamily="18" charset="0"/>
            </a:rPr>
            <a:t>Generado grandes afectaciones económicas</a:t>
          </a:r>
          <a:endParaRPr lang="es-ES" sz="1400" dirty="0">
            <a:latin typeface="Times New Roman" pitchFamily="18" charset="0"/>
            <a:cs typeface="Times New Roman" pitchFamily="18" charset="0"/>
          </a:endParaRPr>
        </a:p>
      </dgm:t>
    </dgm:pt>
    <dgm:pt modelId="{9DFDB6AF-71A5-4A07-BF75-6B0F6C3E2554}" type="parTrans" cxnId="{A7A7784B-C540-4276-BE2F-5C4934916093}">
      <dgm:prSet/>
      <dgm:spPr/>
      <dgm:t>
        <a:bodyPr/>
        <a:lstStyle/>
        <a:p>
          <a:endParaRPr lang="es-ES"/>
        </a:p>
      </dgm:t>
    </dgm:pt>
    <dgm:pt modelId="{3F64F626-9C3C-4E9E-AE7C-F04C254F68EF}" type="sibTrans" cxnId="{A7A7784B-C540-4276-BE2F-5C4934916093}">
      <dgm:prSet/>
      <dgm:spPr/>
      <dgm:t>
        <a:bodyPr/>
        <a:lstStyle/>
        <a:p>
          <a:endParaRPr lang="es-ES"/>
        </a:p>
      </dgm:t>
    </dgm:pt>
    <dgm:pt modelId="{5EA74E97-167C-41F9-9FA5-C09690BB69C7}">
      <dgm:prSet phldrT="[Texto]" custT="1"/>
      <dgm:spPr/>
      <dgm:t>
        <a:bodyPr/>
        <a:lstStyle/>
        <a:p>
          <a:pPr algn="ctr">
            <a:lnSpc>
              <a:spcPct val="100000"/>
            </a:lnSpc>
          </a:pPr>
          <a:r>
            <a:rPr lang="es-ES" sz="1400" b="1" dirty="0" smtClean="0">
              <a:latin typeface="Times New Roman" pitchFamily="18" charset="0"/>
              <a:cs typeface="Times New Roman" pitchFamily="18" charset="0"/>
            </a:rPr>
            <a:t>Propuesta</a:t>
          </a:r>
          <a:endParaRPr lang="es-ES" sz="1400" b="1" dirty="0">
            <a:latin typeface="Times New Roman" pitchFamily="18" charset="0"/>
            <a:cs typeface="Times New Roman" pitchFamily="18" charset="0"/>
          </a:endParaRPr>
        </a:p>
      </dgm:t>
    </dgm:pt>
    <dgm:pt modelId="{12472727-CDCF-4C64-A173-23313355D4B4}" type="parTrans" cxnId="{0963F1AF-083D-4C43-B81B-D5014B5D86F7}">
      <dgm:prSet/>
      <dgm:spPr/>
      <dgm:t>
        <a:bodyPr/>
        <a:lstStyle/>
        <a:p>
          <a:endParaRPr lang="es-ES"/>
        </a:p>
      </dgm:t>
    </dgm:pt>
    <dgm:pt modelId="{17B0653C-ED5D-46F2-B695-ED00CF9EBA1E}" type="sibTrans" cxnId="{0963F1AF-083D-4C43-B81B-D5014B5D86F7}">
      <dgm:prSet/>
      <dgm:spPr/>
      <dgm:t>
        <a:bodyPr/>
        <a:lstStyle/>
        <a:p>
          <a:endParaRPr lang="es-ES"/>
        </a:p>
      </dgm:t>
    </dgm:pt>
    <dgm:pt modelId="{C262FA48-199B-4203-8652-84E010E736F7}">
      <dgm:prSet phldrT="[Texto]" custT="1"/>
      <dgm:spPr/>
      <dgm:t>
        <a:bodyPr/>
        <a:lstStyle/>
        <a:p>
          <a:pPr algn="just">
            <a:lnSpc>
              <a:spcPct val="100000"/>
            </a:lnSpc>
          </a:pPr>
          <a:r>
            <a:rPr lang="es-ES" sz="1400" dirty="0" smtClean="0">
              <a:latin typeface="Times New Roman" pitchFamily="18" charset="0"/>
              <a:cs typeface="Times New Roman" pitchFamily="18" charset="0"/>
            </a:rPr>
            <a:t>Utilizar y aplicar la auditoría forense como método para la detección y prevención del fraude en el sector inmobiliario</a:t>
          </a:r>
          <a:endParaRPr lang="es-ES" sz="1400" dirty="0">
            <a:latin typeface="Times New Roman" pitchFamily="18" charset="0"/>
            <a:cs typeface="Times New Roman" pitchFamily="18" charset="0"/>
          </a:endParaRPr>
        </a:p>
      </dgm:t>
    </dgm:pt>
    <dgm:pt modelId="{95993477-2F3C-4B4C-9345-2E6196283201}" type="parTrans" cxnId="{C41550AE-372A-4D6D-9EE0-FE3713EC5A8C}">
      <dgm:prSet/>
      <dgm:spPr/>
      <dgm:t>
        <a:bodyPr/>
        <a:lstStyle/>
        <a:p>
          <a:endParaRPr lang="es-ES"/>
        </a:p>
      </dgm:t>
    </dgm:pt>
    <dgm:pt modelId="{1DFF1C08-FE68-40B9-B024-E1F3B7EB917A}" type="sibTrans" cxnId="{C41550AE-372A-4D6D-9EE0-FE3713EC5A8C}">
      <dgm:prSet/>
      <dgm:spPr/>
      <dgm:t>
        <a:bodyPr/>
        <a:lstStyle/>
        <a:p>
          <a:endParaRPr lang="es-ES"/>
        </a:p>
      </dgm:t>
    </dgm:pt>
    <dgm:pt modelId="{FFC53562-C69F-4370-8078-E564C2EC213D}">
      <dgm:prSet phldrT="[Texto]" custT="1"/>
      <dgm:spPr/>
      <dgm:t>
        <a:bodyPr/>
        <a:lstStyle/>
        <a:p>
          <a:pPr algn="ctr">
            <a:lnSpc>
              <a:spcPct val="100000"/>
            </a:lnSpc>
          </a:pPr>
          <a:r>
            <a:rPr lang="es-ES" sz="1400" b="1" dirty="0" smtClean="0">
              <a:latin typeface="Times New Roman" pitchFamily="18" charset="0"/>
              <a:cs typeface="Times New Roman" pitchFamily="18" charset="0"/>
            </a:rPr>
            <a:t>Justificación</a:t>
          </a:r>
          <a:endParaRPr lang="es-ES" sz="1400" b="1" dirty="0">
            <a:latin typeface="Times New Roman" pitchFamily="18" charset="0"/>
            <a:cs typeface="Times New Roman" pitchFamily="18" charset="0"/>
          </a:endParaRPr>
        </a:p>
      </dgm:t>
    </dgm:pt>
    <dgm:pt modelId="{A8AD505B-4F53-4ADD-A6B0-4CED0570BBC8}" type="parTrans" cxnId="{A49E1820-48C0-4B07-8227-303141D73119}">
      <dgm:prSet/>
      <dgm:spPr/>
      <dgm:t>
        <a:bodyPr/>
        <a:lstStyle/>
        <a:p>
          <a:endParaRPr lang="es-ES"/>
        </a:p>
      </dgm:t>
    </dgm:pt>
    <dgm:pt modelId="{A7EEE900-C8FC-48E7-91C1-80D4DB3DDAB8}" type="sibTrans" cxnId="{A49E1820-48C0-4B07-8227-303141D73119}">
      <dgm:prSet/>
      <dgm:spPr/>
      <dgm:t>
        <a:bodyPr/>
        <a:lstStyle/>
        <a:p>
          <a:endParaRPr lang="es-ES"/>
        </a:p>
      </dgm:t>
    </dgm:pt>
    <dgm:pt modelId="{59298016-E6EE-4A70-BD98-6C783DD20836}">
      <dgm:prSet phldrT="[Texto]" custT="1"/>
      <dgm:spPr/>
      <dgm:t>
        <a:bodyPr/>
        <a:lstStyle/>
        <a:p>
          <a:pPr algn="just">
            <a:lnSpc>
              <a:spcPct val="100000"/>
            </a:lnSpc>
          </a:pPr>
          <a:r>
            <a:rPr lang="es-ES" sz="1400" dirty="0" smtClean="0">
              <a:latin typeface="Times New Roman" pitchFamily="18" charset="0"/>
              <a:cs typeface="Times New Roman" pitchFamily="18" charset="0"/>
            </a:rPr>
            <a:t>Reducir la posibilidad de fraude</a:t>
          </a:r>
          <a:endParaRPr lang="es-ES" sz="1400" dirty="0">
            <a:latin typeface="Times New Roman" pitchFamily="18" charset="0"/>
            <a:cs typeface="Times New Roman" pitchFamily="18" charset="0"/>
          </a:endParaRPr>
        </a:p>
      </dgm:t>
    </dgm:pt>
    <dgm:pt modelId="{148DAEFD-E5FC-413F-8A21-EB10ACE317E0}" type="parTrans" cxnId="{28413DE3-C7F1-463E-9B6D-A91D906D42A3}">
      <dgm:prSet/>
      <dgm:spPr/>
      <dgm:t>
        <a:bodyPr/>
        <a:lstStyle/>
        <a:p>
          <a:endParaRPr lang="es-ES"/>
        </a:p>
      </dgm:t>
    </dgm:pt>
    <dgm:pt modelId="{C25931A0-0B34-4109-A072-990205588C4D}" type="sibTrans" cxnId="{28413DE3-C7F1-463E-9B6D-A91D906D42A3}">
      <dgm:prSet/>
      <dgm:spPr/>
      <dgm:t>
        <a:bodyPr/>
        <a:lstStyle/>
        <a:p>
          <a:endParaRPr lang="es-ES"/>
        </a:p>
      </dgm:t>
    </dgm:pt>
    <dgm:pt modelId="{FFBACD8C-761F-49C0-B239-EFDB1F190672}">
      <dgm:prSet custT="1"/>
      <dgm:spPr/>
      <dgm:t>
        <a:bodyPr/>
        <a:lstStyle/>
        <a:p>
          <a:r>
            <a:rPr lang="es-ES" sz="1200" dirty="0" smtClean="0">
              <a:latin typeface="Times New Roman" pitchFamily="18" charset="0"/>
              <a:cs typeface="Times New Roman" pitchFamily="18" charset="0"/>
            </a:rPr>
            <a:t>Plan para reconocer los puntos vulnerables donde pueda materializarse el fraude</a:t>
          </a:r>
          <a:endParaRPr lang="es-ES" sz="1200" dirty="0">
            <a:latin typeface="Times New Roman" pitchFamily="18" charset="0"/>
            <a:cs typeface="Times New Roman" pitchFamily="18" charset="0"/>
          </a:endParaRPr>
        </a:p>
      </dgm:t>
    </dgm:pt>
    <dgm:pt modelId="{C5129396-305D-4E89-B3D8-921E8DB447F0}" type="parTrans" cxnId="{BC4843E6-CB34-4A3A-BA72-6C96EB60E50E}">
      <dgm:prSet/>
      <dgm:spPr/>
      <dgm:t>
        <a:bodyPr/>
        <a:lstStyle/>
        <a:p>
          <a:endParaRPr lang="es-ES"/>
        </a:p>
      </dgm:t>
    </dgm:pt>
    <dgm:pt modelId="{D30C96BB-ABD6-44BE-A146-B5277395BA06}" type="sibTrans" cxnId="{BC4843E6-CB34-4A3A-BA72-6C96EB60E50E}">
      <dgm:prSet/>
      <dgm:spPr/>
      <dgm:t>
        <a:bodyPr/>
        <a:lstStyle/>
        <a:p>
          <a:endParaRPr lang="es-ES"/>
        </a:p>
      </dgm:t>
    </dgm:pt>
    <dgm:pt modelId="{3620D2DA-3298-4B8B-9D15-87B9868794C7}">
      <dgm:prSet phldrT="[Texto]" custT="1"/>
      <dgm:spPr/>
      <dgm:t>
        <a:bodyPr/>
        <a:lstStyle/>
        <a:p>
          <a:pPr algn="ctr">
            <a:lnSpc>
              <a:spcPct val="100000"/>
            </a:lnSpc>
          </a:pPr>
          <a:r>
            <a:rPr lang="es-ES" sz="1400" b="1" dirty="0" smtClean="0">
              <a:latin typeface="Times New Roman" pitchFamily="18" charset="0"/>
              <a:cs typeface="Times New Roman" pitchFamily="18" charset="0"/>
            </a:rPr>
            <a:t>Objetivos</a:t>
          </a:r>
          <a:endParaRPr lang="es-ES" sz="1400" b="1" dirty="0">
            <a:latin typeface="Times New Roman" pitchFamily="18" charset="0"/>
            <a:cs typeface="Times New Roman" pitchFamily="18" charset="0"/>
          </a:endParaRPr>
        </a:p>
      </dgm:t>
    </dgm:pt>
    <dgm:pt modelId="{860D2293-11DC-4C70-A16B-90C9428F9A36}" type="parTrans" cxnId="{B4A40BAB-FDE5-4598-9F20-61255ABB4B98}">
      <dgm:prSet/>
      <dgm:spPr/>
      <dgm:t>
        <a:bodyPr/>
        <a:lstStyle/>
        <a:p>
          <a:endParaRPr lang="es-ES"/>
        </a:p>
      </dgm:t>
    </dgm:pt>
    <dgm:pt modelId="{54AE4FB5-D8F6-4A24-A35D-1E375C58BC8C}" type="sibTrans" cxnId="{B4A40BAB-FDE5-4598-9F20-61255ABB4B98}">
      <dgm:prSet/>
      <dgm:spPr/>
      <dgm:t>
        <a:bodyPr/>
        <a:lstStyle/>
        <a:p>
          <a:endParaRPr lang="es-ES"/>
        </a:p>
      </dgm:t>
    </dgm:pt>
    <dgm:pt modelId="{FCA0E48C-245E-4A4C-89DA-788A26B23D90}">
      <dgm:prSet custT="1"/>
      <dgm:spPr/>
      <dgm:t>
        <a:bodyPr/>
        <a:lstStyle/>
        <a:p>
          <a:r>
            <a:rPr lang="es-ES" sz="1200" dirty="0" smtClean="0">
              <a:latin typeface="Times New Roman" pitchFamily="18" charset="0"/>
              <a:cs typeface="Times New Roman" pitchFamily="18" charset="0"/>
            </a:rPr>
            <a:t>Incluir en la normativa legal y reglamentos de los entes de control del sector inmobiliario la aplicación de la auditoria forense con los métodos del triángulo del fraude como herramienta de control anti fraude.</a:t>
          </a:r>
          <a:endParaRPr lang="es-ES" sz="1200" dirty="0">
            <a:latin typeface="Times New Roman" pitchFamily="18" charset="0"/>
            <a:cs typeface="Times New Roman" pitchFamily="18" charset="0"/>
          </a:endParaRPr>
        </a:p>
      </dgm:t>
    </dgm:pt>
    <dgm:pt modelId="{1EA90B50-A00A-4927-B5EB-5FEA2D01B8A0}" type="parTrans" cxnId="{BBF071B1-B2DF-4634-979B-6494A11D3C87}">
      <dgm:prSet/>
      <dgm:spPr/>
      <dgm:t>
        <a:bodyPr/>
        <a:lstStyle/>
        <a:p>
          <a:endParaRPr lang="es-ES"/>
        </a:p>
      </dgm:t>
    </dgm:pt>
    <dgm:pt modelId="{D14BF29B-BDAE-47AB-B093-B7C75E5491D5}" type="sibTrans" cxnId="{BBF071B1-B2DF-4634-979B-6494A11D3C87}">
      <dgm:prSet/>
      <dgm:spPr/>
      <dgm:t>
        <a:bodyPr/>
        <a:lstStyle/>
        <a:p>
          <a:endParaRPr lang="es-ES"/>
        </a:p>
      </dgm:t>
    </dgm:pt>
    <dgm:pt modelId="{81067654-2DD0-4BD6-BAED-9602CDED23CB}" type="pres">
      <dgm:prSet presAssocID="{B61A1DD8-E8E5-4802-B7A0-242F5D6AC499}" presName="linear" presStyleCnt="0">
        <dgm:presLayoutVars>
          <dgm:dir/>
          <dgm:animLvl val="lvl"/>
          <dgm:resizeHandles val="exact"/>
        </dgm:presLayoutVars>
      </dgm:prSet>
      <dgm:spPr/>
      <dgm:t>
        <a:bodyPr/>
        <a:lstStyle/>
        <a:p>
          <a:endParaRPr lang="es-ES"/>
        </a:p>
      </dgm:t>
    </dgm:pt>
    <dgm:pt modelId="{5340D466-66A2-4796-AD2B-7592F77C6234}" type="pres">
      <dgm:prSet presAssocID="{3203238B-9766-474D-A20E-7159526B975C}" presName="parentLin" presStyleCnt="0"/>
      <dgm:spPr/>
      <dgm:t>
        <a:bodyPr/>
        <a:lstStyle/>
        <a:p>
          <a:endParaRPr lang="es-ES"/>
        </a:p>
      </dgm:t>
    </dgm:pt>
    <dgm:pt modelId="{5ED93DBD-0E51-4A6B-9B7F-C0341C407871}" type="pres">
      <dgm:prSet presAssocID="{3203238B-9766-474D-A20E-7159526B975C}" presName="parentLeftMargin" presStyleLbl="node1" presStyleIdx="0" presStyleCnt="4"/>
      <dgm:spPr/>
      <dgm:t>
        <a:bodyPr/>
        <a:lstStyle/>
        <a:p>
          <a:endParaRPr lang="es-ES"/>
        </a:p>
      </dgm:t>
    </dgm:pt>
    <dgm:pt modelId="{148A591C-F174-4436-A45B-1C288C7E6101}" type="pres">
      <dgm:prSet presAssocID="{3203238B-9766-474D-A20E-7159526B975C}" presName="parentText" presStyleLbl="node1" presStyleIdx="0" presStyleCnt="4" custScaleX="96788" custScaleY="50565">
        <dgm:presLayoutVars>
          <dgm:chMax val="0"/>
          <dgm:bulletEnabled val="1"/>
        </dgm:presLayoutVars>
      </dgm:prSet>
      <dgm:spPr/>
      <dgm:t>
        <a:bodyPr/>
        <a:lstStyle/>
        <a:p>
          <a:endParaRPr lang="es-ES"/>
        </a:p>
      </dgm:t>
    </dgm:pt>
    <dgm:pt modelId="{48E12847-70DD-430F-9EDF-127ED1633B49}" type="pres">
      <dgm:prSet presAssocID="{3203238B-9766-474D-A20E-7159526B975C}" presName="negativeSpace" presStyleCnt="0"/>
      <dgm:spPr/>
      <dgm:t>
        <a:bodyPr/>
        <a:lstStyle/>
        <a:p>
          <a:endParaRPr lang="es-ES"/>
        </a:p>
      </dgm:t>
    </dgm:pt>
    <dgm:pt modelId="{60295F19-CDCC-41D1-BBF8-ED1F71B2783C}" type="pres">
      <dgm:prSet presAssocID="{3203238B-9766-474D-A20E-7159526B975C}" presName="childText" presStyleLbl="conFgAcc1" presStyleIdx="0" presStyleCnt="4">
        <dgm:presLayoutVars>
          <dgm:bulletEnabled val="1"/>
        </dgm:presLayoutVars>
      </dgm:prSet>
      <dgm:spPr/>
      <dgm:t>
        <a:bodyPr/>
        <a:lstStyle/>
        <a:p>
          <a:endParaRPr lang="es-ES"/>
        </a:p>
      </dgm:t>
    </dgm:pt>
    <dgm:pt modelId="{4C2C8E89-D8F0-4186-A7C8-7A917F75CD94}" type="pres">
      <dgm:prSet presAssocID="{3EE67917-6FFB-4C47-A693-CD3E4A0D29AB}" presName="spaceBetweenRectangles" presStyleCnt="0"/>
      <dgm:spPr/>
      <dgm:t>
        <a:bodyPr/>
        <a:lstStyle/>
        <a:p>
          <a:endParaRPr lang="es-ES"/>
        </a:p>
      </dgm:t>
    </dgm:pt>
    <dgm:pt modelId="{ADACF0A5-0D9D-4BC2-B86B-52C0B1DDD1DE}" type="pres">
      <dgm:prSet presAssocID="{5EA74E97-167C-41F9-9FA5-C09690BB69C7}" presName="parentLin" presStyleCnt="0"/>
      <dgm:spPr/>
      <dgm:t>
        <a:bodyPr/>
        <a:lstStyle/>
        <a:p>
          <a:endParaRPr lang="es-ES"/>
        </a:p>
      </dgm:t>
    </dgm:pt>
    <dgm:pt modelId="{F6F8D751-B5D8-453F-B93E-0574F3BF2C29}" type="pres">
      <dgm:prSet presAssocID="{5EA74E97-167C-41F9-9FA5-C09690BB69C7}" presName="parentLeftMargin" presStyleLbl="node1" presStyleIdx="0" presStyleCnt="4"/>
      <dgm:spPr/>
      <dgm:t>
        <a:bodyPr/>
        <a:lstStyle/>
        <a:p>
          <a:endParaRPr lang="es-ES"/>
        </a:p>
      </dgm:t>
    </dgm:pt>
    <dgm:pt modelId="{789F5B24-0EA3-40CA-8E42-DE1139A24840}" type="pres">
      <dgm:prSet presAssocID="{5EA74E97-167C-41F9-9FA5-C09690BB69C7}" presName="parentText" presStyleLbl="node1" presStyleIdx="1" presStyleCnt="4" custScaleX="96788" custScaleY="50565">
        <dgm:presLayoutVars>
          <dgm:chMax val="0"/>
          <dgm:bulletEnabled val="1"/>
        </dgm:presLayoutVars>
      </dgm:prSet>
      <dgm:spPr/>
      <dgm:t>
        <a:bodyPr/>
        <a:lstStyle/>
        <a:p>
          <a:endParaRPr lang="es-ES"/>
        </a:p>
      </dgm:t>
    </dgm:pt>
    <dgm:pt modelId="{F41583C0-006E-4EE5-B14A-422299B276A2}" type="pres">
      <dgm:prSet presAssocID="{5EA74E97-167C-41F9-9FA5-C09690BB69C7}" presName="negativeSpace" presStyleCnt="0"/>
      <dgm:spPr/>
      <dgm:t>
        <a:bodyPr/>
        <a:lstStyle/>
        <a:p>
          <a:endParaRPr lang="es-ES"/>
        </a:p>
      </dgm:t>
    </dgm:pt>
    <dgm:pt modelId="{57086E96-1243-4F18-8878-252C0F2D9CE6}" type="pres">
      <dgm:prSet presAssocID="{5EA74E97-167C-41F9-9FA5-C09690BB69C7}" presName="childText" presStyleLbl="conFgAcc1" presStyleIdx="1" presStyleCnt="4">
        <dgm:presLayoutVars>
          <dgm:bulletEnabled val="1"/>
        </dgm:presLayoutVars>
      </dgm:prSet>
      <dgm:spPr/>
      <dgm:t>
        <a:bodyPr/>
        <a:lstStyle/>
        <a:p>
          <a:endParaRPr lang="es-ES"/>
        </a:p>
      </dgm:t>
    </dgm:pt>
    <dgm:pt modelId="{1B5712BA-3BCB-4716-BD63-C8442B33DAFD}" type="pres">
      <dgm:prSet presAssocID="{17B0653C-ED5D-46F2-B695-ED00CF9EBA1E}" presName="spaceBetweenRectangles" presStyleCnt="0"/>
      <dgm:spPr/>
      <dgm:t>
        <a:bodyPr/>
        <a:lstStyle/>
        <a:p>
          <a:endParaRPr lang="es-ES"/>
        </a:p>
      </dgm:t>
    </dgm:pt>
    <dgm:pt modelId="{0D6008FB-72AF-461F-A63D-3830D725D219}" type="pres">
      <dgm:prSet presAssocID="{FFC53562-C69F-4370-8078-E564C2EC213D}" presName="parentLin" presStyleCnt="0"/>
      <dgm:spPr/>
      <dgm:t>
        <a:bodyPr/>
        <a:lstStyle/>
        <a:p>
          <a:endParaRPr lang="es-ES"/>
        </a:p>
      </dgm:t>
    </dgm:pt>
    <dgm:pt modelId="{E97D5001-86C6-4F51-8E63-6A52E9FE4DB9}" type="pres">
      <dgm:prSet presAssocID="{FFC53562-C69F-4370-8078-E564C2EC213D}" presName="parentLeftMargin" presStyleLbl="node1" presStyleIdx="1" presStyleCnt="4"/>
      <dgm:spPr/>
      <dgm:t>
        <a:bodyPr/>
        <a:lstStyle/>
        <a:p>
          <a:endParaRPr lang="es-ES"/>
        </a:p>
      </dgm:t>
    </dgm:pt>
    <dgm:pt modelId="{4323464D-47BF-4A91-8A05-B10636C3764C}" type="pres">
      <dgm:prSet presAssocID="{FFC53562-C69F-4370-8078-E564C2EC213D}" presName="parentText" presStyleLbl="node1" presStyleIdx="2" presStyleCnt="4" custScaleX="96788" custScaleY="50565">
        <dgm:presLayoutVars>
          <dgm:chMax val="0"/>
          <dgm:bulletEnabled val="1"/>
        </dgm:presLayoutVars>
      </dgm:prSet>
      <dgm:spPr/>
      <dgm:t>
        <a:bodyPr/>
        <a:lstStyle/>
        <a:p>
          <a:endParaRPr lang="es-ES"/>
        </a:p>
      </dgm:t>
    </dgm:pt>
    <dgm:pt modelId="{61D3B73F-B77A-4129-897F-5C9DFC944FDC}" type="pres">
      <dgm:prSet presAssocID="{FFC53562-C69F-4370-8078-E564C2EC213D}" presName="negativeSpace" presStyleCnt="0"/>
      <dgm:spPr/>
      <dgm:t>
        <a:bodyPr/>
        <a:lstStyle/>
        <a:p>
          <a:endParaRPr lang="es-ES"/>
        </a:p>
      </dgm:t>
    </dgm:pt>
    <dgm:pt modelId="{F8A149AF-FF74-49E0-ACED-E5B1734E08CD}" type="pres">
      <dgm:prSet presAssocID="{FFC53562-C69F-4370-8078-E564C2EC213D}" presName="childText" presStyleLbl="conFgAcc1" presStyleIdx="2" presStyleCnt="4">
        <dgm:presLayoutVars>
          <dgm:bulletEnabled val="1"/>
        </dgm:presLayoutVars>
      </dgm:prSet>
      <dgm:spPr/>
      <dgm:t>
        <a:bodyPr/>
        <a:lstStyle/>
        <a:p>
          <a:endParaRPr lang="es-ES"/>
        </a:p>
      </dgm:t>
    </dgm:pt>
    <dgm:pt modelId="{843B43E6-4D26-4C46-8727-D1F69129E6E1}" type="pres">
      <dgm:prSet presAssocID="{A7EEE900-C8FC-48E7-91C1-80D4DB3DDAB8}" presName="spaceBetweenRectangles" presStyleCnt="0"/>
      <dgm:spPr/>
      <dgm:t>
        <a:bodyPr/>
        <a:lstStyle/>
        <a:p>
          <a:endParaRPr lang="es-ES"/>
        </a:p>
      </dgm:t>
    </dgm:pt>
    <dgm:pt modelId="{308145FA-E993-45C1-A37E-970A68B525EC}" type="pres">
      <dgm:prSet presAssocID="{3620D2DA-3298-4B8B-9D15-87B9868794C7}" presName="parentLin" presStyleCnt="0"/>
      <dgm:spPr/>
      <dgm:t>
        <a:bodyPr/>
        <a:lstStyle/>
        <a:p>
          <a:endParaRPr lang="es-ES"/>
        </a:p>
      </dgm:t>
    </dgm:pt>
    <dgm:pt modelId="{54447EF6-0DAC-46C1-8071-D4A1327F59EE}" type="pres">
      <dgm:prSet presAssocID="{3620D2DA-3298-4B8B-9D15-87B9868794C7}" presName="parentLeftMargin" presStyleLbl="node1" presStyleIdx="2" presStyleCnt="4"/>
      <dgm:spPr/>
      <dgm:t>
        <a:bodyPr/>
        <a:lstStyle/>
        <a:p>
          <a:endParaRPr lang="es-ES"/>
        </a:p>
      </dgm:t>
    </dgm:pt>
    <dgm:pt modelId="{81B2807A-C373-4449-96AE-DAFFB76D19B7}" type="pres">
      <dgm:prSet presAssocID="{3620D2DA-3298-4B8B-9D15-87B9868794C7}" presName="parentText" presStyleLbl="node1" presStyleIdx="3" presStyleCnt="4" custScaleX="96788" custScaleY="50565">
        <dgm:presLayoutVars>
          <dgm:chMax val="0"/>
          <dgm:bulletEnabled val="1"/>
        </dgm:presLayoutVars>
      </dgm:prSet>
      <dgm:spPr/>
      <dgm:t>
        <a:bodyPr/>
        <a:lstStyle/>
        <a:p>
          <a:endParaRPr lang="es-ES"/>
        </a:p>
      </dgm:t>
    </dgm:pt>
    <dgm:pt modelId="{15BE2940-4EA7-4725-8026-84A6A398E504}" type="pres">
      <dgm:prSet presAssocID="{3620D2DA-3298-4B8B-9D15-87B9868794C7}" presName="negativeSpace" presStyleCnt="0"/>
      <dgm:spPr/>
      <dgm:t>
        <a:bodyPr/>
        <a:lstStyle/>
        <a:p>
          <a:endParaRPr lang="es-ES"/>
        </a:p>
      </dgm:t>
    </dgm:pt>
    <dgm:pt modelId="{0CC0AD88-9BF5-4CB8-BB5F-0AE33FCA230A}" type="pres">
      <dgm:prSet presAssocID="{3620D2DA-3298-4B8B-9D15-87B9868794C7}" presName="childText" presStyleLbl="conFgAcc1" presStyleIdx="3" presStyleCnt="4">
        <dgm:presLayoutVars>
          <dgm:bulletEnabled val="1"/>
        </dgm:presLayoutVars>
      </dgm:prSet>
      <dgm:spPr/>
      <dgm:t>
        <a:bodyPr/>
        <a:lstStyle/>
        <a:p>
          <a:endParaRPr lang="es-ES"/>
        </a:p>
      </dgm:t>
    </dgm:pt>
  </dgm:ptLst>
  <dgm:cxnLst>
    <dgm:cxn modelId="{900F32B0-CD9A-4ACF-BC03-87AEF57D9BBB}" type="presOf" srcId="{FCA0E48C-245E-4A4C-89DA-788A26B23D90}" destId="{0CC0AD88-9BF5-4CB8-BB5F-0AE33FCA230A}" srcOrd="0" destOrd="1" presId="urn:microsoft.com/office/officeart/2005/8/layout/list1"/>
    <dgm:cxn modelId="{58C0712B-1945-4B73-906C-124881DBA68F}" type="presOf" srcId="{600BA1CA-4C8C-4E71-994C-7B349720F3E2}" destId="{60295F19-CDCC-41D1-BBF8-ED1F71B2783C}" srcOrd="0" destOrd="0" presId="urn:microsoft.com/office/officeart/2005/8/layout/list1"/>
    <dgm:cxn modelId="{B4A40BAB-FDE5-4598-9F20-61255ABB4B98}" srcId="{B61A1DD8-E8E5-4802-B7A0-242F5D6AC499}" destId="{3620D2DA-3298-4B8B-9D15-87B9868794C7}" srcOrd="3" destOrd="0" parTransId="{860D2293-11DC-4C70-A16B-90C9428F9A36}" sibTransId="{54AE4FB5-D8F6-4A24-A35D-1E375C58BC8C}"/>
    <dgm:cxn modelId="{78EC3002-6608-4193-BA04-31FEFF7DF876}" type="presOf" srcId="{3203238B-9766-474D-A20E-7159526B975C}" destId="{5ED93DBD-0E51-4A6B-9B7F-C0341C407871}" srcOrd="0" destOrd="0" presId="urn:microsoft.com/office/officeart/2005/8/layout/list1"/>
    <dgm:cxn modelId="{495ABA48-CC46-4A6D-8B80-C7B8D6D7F410}" type="presOf" srcId="{FFC53562-C69F-4370-8078-E564C2EC213D}" destId="{E97D5001-86C6-4F51-8E63-6A52E9FE4DB9}" srcOrd="0" destOrd="0" presId="urn:microsoft.com/office/officeart/2005/8/layout/list1"/>
    <dgm:cxn modelId="{0C883027-C1B7-4EE5-B9FC-B8D09C519977}" type="presOf" srcId="{3203238B-9766-474D-A20E-7159526B975C}" destId="{148A591C-F174-4436-A45B-1C288C7E6101}" srcOrd="1" destOrd="0" presId="urn:microsoft.com/office/officeart/2005/8/layout/list1"/>
    <dgm:cxn modelId="{A7A7784B-C540-4276-BE2F-5C4934916093}" srcId="{3203238B-9766-474D-A20E-7159526B975C}" destId="{D77ABD80-7D0D-4E81-B475-A7AC106F6E14}" srcOrd="1" destOrd="0" parTransId="{9DFDB6AF-71A5-4A07-BF75-6B0F6C3E2554}" sibTransId="{3F64F626-9C3C-4E9E-AE7C-F04C254F68EF}"/>
    <dgm:cxn modelId="{88310BF2-5452-4AB0-AF9B-14A6581FBC15}" type="presOf" srcId="{5EA74E97-167C-41F9-9FA5-C09690BB69C7}" destId="{F6F8D751-B5D8-453F-B93E-0574F3BF2C29}" srcOrd="0" destOrd="0" presId="urn:microsoft.com/office/officeart/2005/8/layout/list1"/>
    <dgm:cxn modelId="{3EAE3F0B-1CB7-42C7-8814-326D6C88D18B}" type="presOf" srcId="{59298016-E6EE-4A70-BD98-6C783DD20836}" destId="{F8A149AF-FF74-49E0-ACED-E5B1734E08CD}" srcOrd="0" destOrd="0" presId="urn:microsoft.com/office/officeart/2005/8/layout/list1"/>
    <dgm:cxn modelId="{BC4843E6-CB34-4A3A-BA72-6C96EB60E50E}" srcId="{3620D2DA-3298-4B8B-9D15-87B9868794C7}" destId="{FFBACD8C-761F-49C0-B239-EFDB1F190672}" srcOrd="0" destOrd="0" parTransId="{C5129396-305D-4E89-B3D8-921E8DB447F0}" sibTransId="{D30C96BB-ABD6-44BE-A146-B5277395BA06}"/>
    <dgm:cxn modelId="{D088D802-45BB-4F31-802B-B54359D0C58F}" srcId="{3203238B-9766-474D-A20E-7159526B975C}" destId="{600BA1CA-4C8C-4E71-994C-7B349720F3E2}" srcOrd="0" destOrd="0" parTransId="{1CFEA01C-8C17-4026-890C-A5A46EE8088C}" sibTransId="{421FB35C-DBC9-4CD6-88C9-EA3AD8F4CC20}"/>
    <dgm:cxn modelId="{28413DE3-C7F1-463E-9B6D-A91D906D42A3}" srcId="{FFC53562-C69F-4370-8078-E564C2EC213D}" destId="{59298016-E6EE-4A70-BD98-6C783DD20836}" srcOrd="0" destOrd="0" parTransId="{148DAEFD-E5FC-413F-8A21-EB10ACE317E0}" sibTransId="{C25931A0-0B34-4109-A072-990205588C4D}"/>
    <dgm:cxn modelId="{7C5F7E8E-8FAF-4092-A42A-31B546BA789A}" type="presOf" srcId="{C262FA48-199B-4203-8652-84E010E736F7}" destId="{57086E96-1243-4F18-8878-252C0F2D9CE6}" srcOrd="0" destOrd="0" presId="urn:microsoft.com/office/officeart/2005/8/layout/list1"/>
    <dgm:cxn modelId="{D487C5AC-44C1-4B51-9D1C-0C5915AD2B76}" type="presOf" srcId="{3620D2DA-3298-4B8B-9D15-87B9868794C7}" destId="{81B2807A-C373-4449-96AE-DAFFB76D19B7}" srcOrd="1" destOrd="0" presId="urn:microsoft.com/office/officeart/2005/8/layout/list1"/>
    <dgm:cxn modelId="{8A85F279-ECE5-4A23-A0AD-410342DF1F0B}" type="presOf" srcId="{D77ABD80-7D0D-4E81-B475-A7AC106F6E14}" destId="{60295F19-CDCC-41D1-BBF8-ED1F71B2783C}" srcOrd="0" destOrd="1" presId="urn:microsoft.com/office/officeart/2005/8/layout/list1"/>
    <dgm:cxn modelId="{A49E1820-48C0-4B07-8227-303141D73119}" srcId="{B61A1DD8-E8E5-4802-B7A0-242F5D6AC499}" destId="{FFC53562-C69F-4370-8078-E564C2EC213D}" srcOrd="2" destOrd="0" parTransId="{A8AD505B-4F53-4ADD-A6B0-4CED0570BBC8}" sibTransId="{A7EEE900-C8FC-48E7-91C1-80D4DB3DDAB8}"/>
    <dgm:cxn modelId="{F83D955A-DD72-42B5-BC0B-410F427EFB4C}" type="presOf" srcId="{FFBACD8C-761F-49C0-B239-EFDB1F190672}" destId="{0CC0AD88-9BF5-4CB8-BB5F-0AE33FCA230A}" srcOrd="0" destOrd="0" presId="urn:microsoft.com/office/officeart/2005/8/layout/list1"/>
    <dgm:cxn modelId="{4C0F7861-652F-4906-916C-819709AF66E3}" type="presOf" srcId="{5EA74E97-167C-41F9-9FA5-C09690BB69C7}" destId="{789F5B24-0EA3-40CA-8E42-DE1139A24840}" srcOrd="1" destOrd="0" presId="urn:microsoft.com/office/officeart/2005/8/layout/list1"/>
    <dgm:cxn modelId="{E06C05E3-5314-4CDC-9AC3-5FE4C3AA298B}" type="presOf" srcId="{3620D2DA-3298-4B8B-9D15-87B9868794C7}" destId="{54447EF6-0DAC-46C1-8071-D4A1327F59EE}" srcOrd="0" destOrd="0" presId="urn:microsoft.com/office/officeart/2005/8/layout/list1"/>
    <dgm:cxn modelId="{53D21CE0-6BFF-4A0F-801D-5D1F796A752F}" type="presOf" srcId="{B61A1DD8-E8E5-4802-B7A0-242F5D6AC499}" destId="{81067654-2DD0-4BD6-BAED-9602CDED23CB}" srcOrd="0" destOrd="0" presId="urn:microsoft.com/office/officeart/2005/8/layout/list1"/>
    <dgm:cxn modelId="{BBF071B1-B2DF-4634-979B-6494A11D3C87}" srcId="{3620D2DA-3298-4B8B-9D15-87B9868794C7}" destId="{FCA0E48C-245E-4A4C-89DA-788A26B23D90}" srcOrd="1" destOrd="0" parTransId="{1EA90B50-A00A-4927-B5EB-5FEA2D01B8A0}" sibTransId="{D14BF29B-BDAE-47AB-B093-B7C75E5491D5}"/>
    <dgm:cxn modelId="{C0185BCC-E55A-4CB9-9593-8144FE0AA4E8}" srcId="{B61A1DD8-E8E5-4802-B7A0-242F5D6AC499}" destId="{3203238B-9766-474D-A20E-7159526B975C}" srcOrd="0" destOrd="0" parTransId="{47ED2AFD-F1DA-4ACD-9138-EA74354DC115}" sibTransId="{3EE67917-6FFB-4C47-A693-CD3E4A0D29AB}"/>
    <dgm:cxn modelId="{C41550AE-372A-4D6D-9EE0-FE3713EC5A8C}" srcId="{5EA74E97-167C-41F9-9FA5-C09690BB69C7}" destId="{C262FA48-199B-4203-8652-84E010E736F7}" srcOrd="0" destOrd="0" parTransId="{95993477-2F3C-4B4C-9345-2E6196283201}" sibTransId="{1DFF1C08-FE68-40B9-B024-E1F3B7EB917A}"/>
    <dgm:cxn modelId="{7E411219-CD6A-44D3-9850-0363DC70ADD0}" type="presOf" srcId="{FFC53562-C69F-4370-8078-E564C2EC213D}" destId="{4323464D-47BF-4A91-8A05-B10636C3764C}" srcOrd="1" destOrd="0" presId="urn:microsoft.com/office/officeart/2005/8/layout/list1"/>
    <dgm:cxn modelId="{0963F1AF-083D-4C43-B81B-D5014B5D86F7}" srcId="{B61A1DD8-E8E5-4802-B7A0-242F5D6AC499}" destId="{5EA74E97-167C-41F9-9FA5-C09690BB69C7}" srcOrd="1" destOrd="0" parTransId="{12472727-CDCF-4C64-A173-23313355D4B4}" sibTransId="{17B0653C-ED5D-46F2-B695-ED00CF9EBA1E}"/>
    <dgm:cxn modelId="{CA13D1F5-FAE0-4E5F-8E3B-3F04EB8E5CA6}" type="presParOf" srcId="{81067654-2DD0-4BD6-BAED-9602CDED23CB}" destId="{5340D466-66A2-4796-AD2B-7592F77C6234}" srcOrd="0" destOrd="0" presId="urn:microsoft.com/office/officeart/2005/8/layout/list1"/>
    <dgm:cxn modelId="{47849542-50E9-4FDF-8182-0C9AC8F86958}" type="presParOf" srcId="{5340D466-66A2-4796-AD2B-7592F77C6234}" destId="{5ED93DBD-0E51-4A6B-9B7F-C0341C407871}" srcOrd="0" destOrd="0" presId="urn:microsoft.com/office/officeart/2005/8/layout/list1"/>
    <dgm:cxn modelId="{E6A009BB-E1ED-4486-B6C1-C52268ABF999}" type="presParOf" srcId="{5340D466-66A2-4796-AD2B-7592F77C6234}" destId="{148A591C-F174-4436-A45B-1C288C7E6101}" srcOrd="1" destOrd="0" presId="urn:microsoft.com/office/officeart/2005/8/layout/list1"/>
    <dgm:cxn modelId="{6AA3C320-4754-4FDE-8B90-A41D866F2E61}" type="presParOf" srcId="{81067654-2DD0-4BD6-BAED-9602CDED23CB}" destId="{48E12847-70DD-430F-9EDF-127ED1633B49}" srcOrd="1" destOrd="0" presId="urn:microsoft.com/office/officeart/2005/8/layout/list1"/>
    <dgm:cxn modelId="{D0E2D696-3899-4CE6-A787-17478DA434E0}" type="presParOf" srcId="{81067654-2DD0-4BD6-BAED-9602CDED23CB}" destId="{60295F19-CDCC-41D1-BBF8-ED1F71B2783C}" srcOrd="2" destOrd="0" presId="urn:microsoft.com/office/officeart/2005/8/layout/list1"/>
    <dgm:cxn modelId="{BF938C62-8353-4AE7-ACB7-8663D1A12334}" type="presParOf" srcId="{81067654-2DD0-4BD6-BAED-9602CDED23CB}" destId="{4C2C8E89-D8F0-4186-A7C8-7A917F75CD94}" srcOrd="3" destOrd="0" presId="urn:microsoft.com/office/officeart/2005/8/layout/list1"/>
    <dgm:cxn modelId="{D0244DFE-1472-4F46-8460-828C47828936}" type="presParOf" srcId="{81067654-2DD0-4BD6-BAED-9602CDED23CB}" destId="{ADACF0A5-0D9D-4BC2-B86B-52C0B1DDD1DE}" srcOrd="4" destOrd="0" presId="urn:microsoft.com/office/officeart/2005/8/layout/list1"/>
    <dgm:cxn modelId="{9C838461-CDA7-44A0-9C07-99ABDC3820AE}" type="presParOf" srcId="{ADACF0A5-0D9D-4BC2-B86B-52C0B1DDD1DE}" destId="{F6F8D751-B5D8-453F-B93E-0574F3BF2C29}" srcOrd="0" destOrd="0" presId="urn:microsoft.com/office/officeart/2005/8/layout/list1"/>
    <dgm:cxn modelId="{678599E1-A02E-4A28-97F0-5172D38B902F}" type="presParOf" srcId="{ADACF0A5-0D9D-4BC2-B86B-52C0B1DDD1DE}" destId="{789F5B24-0EA3-40CA-8E42-DE1139A24840}" srcOrd="1" destOrd="0" presId="urn:microsoft.com/office/officeart/2005/8/layout/list1"/>
    <dgm:cxn modelId="{8FEED66E-51F0-46E8-A630-6A7EAA70C19B}" type="presParOf" srcId="{81067654-2DD0-4BD6-BAED-9602CDED23CB}" destId="{F41583C0-006E-4EE5-B14A-422299B276A2}" srcOrd="5" destOrd="0" presId="urn:microsoft.com/office/officeart/2005/8/layout/list1"/>
    <dgm:cxn modelId="{36DD6BB9-CB7C-4481-BC3C-B5D7FA2EB4B4}" type="presParOf" srcId="{81067654-2DD0-4BD6-BAED-9602CDED23CB}" destId="{57086E96-1243-4F18-8878-252C0F2D9CE6}" srcOrd="6" destOrd="0" presId="urn:microsoft.com/office/officeart/2005/8/layout/list1"/>
    <dgm:cxn modelId="{DB1C52FD-33D5-4102-97EB-82C3A67E69E0}" type="presParOf" srcId="{81067654-2DD0-4BD6-BAED-9602CDED23CB}" destId="{1B5712BA-3BCB-4716-BD63-C8442B33DAFD}" srcOrd="7" destOrd="0" presId="urn:microsoft.com/office/officeart/2005/8/layout/list1"/>
    <dgm:cxn modelId="{C63D8F93-1ED5-47F9-8222-71625821088F}" type="presParOf" srcId="{81067654-2DD0-4BD6-BAED-9602CDED23CB}" destId="{0D6008FB-72AF-461F-A63D-3830D725D219}" srcOrd="8" destOrd="0" presId="urn:microsoft.com/office/officeart/2005/8/layout/list1"/>
    <dgm:cxn modelId="{AA6A131F-DD3D-4342-BA47-2EA7C81BB489}" type="presParOf" srcId="{0D6008FB-72AF-461F-A63D-3830D725D219}" destId="{E97D5001-86C6-4F51-8E63-6A52E9FE4DB9}" srcOrd="0" destOrd="0" presId="urn:microsoft.com/office/officeart/2005/8/layout/list1"/>
    <dgm:cxn modelId="{9386E3F5-F8AB-48C3-B144-433BDD5FF75F}" type="presParOf" srcId="{0D6008FB-72AF-461F-A63D-3830D725D219}" destId="{4323464D-47BF-4A91-8A05-B10636C3764C}" srcOrd="1" destOrd="0" presId="urn:microsoft.com/office/officeart/2005/8/layout/list1"/>
    <dgm:cxn modelId="{AFD3AD78-A057-49DE-AE6A-4EE7CFB73C66}" type="presParOf" srcId="{81067654-2DD0-4BD6-BAED-9602CDED23CB}" destId="{61D3B73F-B77A-4129-897F-5C9DFC944FDC}" srcOrd="9" destOrd="0" presId="urn:microsoft.com/office/officeart/2005/8/layout/list1"/>
    <dgm:cxn modelId="{43A0F1F6-AD8F-43F5-A477-FC38C58B2493}" type="presParOf" srcId="{81067654-2DD0-4BD6-BAED-9602CDED23CB}" destId="{F8A149AF-FF74-49E0-ACED-E5B1734E08CD}" srcOrd="10" destOrd="0" presId="urn:microsoft.com/office/officeart/2005/8/layout/list1"/>
    <dgm:cxn modelId="{BEDF2A00-EFD0-4EDA-8C35-95AEBD32B31B}" type="presParOf" srcId="{81067654-2DD0-4BD6-BAED-9602CDED23CB}" destId="{843B43E6-4D26-4C46-8727-D1F69129E6E1}" srcOrd="11" destOrd="0" presId="urn:microsoft.com/office/officeart/2005/8/layout/list1"/>
    <dgm:cxn modelId="{FF729A0D-9009-4870-BD55-45BA7E8EBEAC}" type="presParOf" srcId="{81067654-2DD0-4BD6-BAED-9602CDED23CB}" destId="{308145FA-E993-45C1-A37E-970A68B525EC}" srcOrd="12" destOrd="0" presId="urn:microsoft.com/office/officeart/2005/8/layout/list1"/>
    <dgm:cxn modelId="{AE69720F-6B45-485E-89AB-C84CF0583AC7}" type="presParOf" srcId="{308145FA-E993-45C1-A37E-970A68B525EC}" destId="{54447EF6-0DAC-46C1-8071-D4A1327F59EE}" srcOrd="0" destOrd="0" presId="urn:microsoft.com/office/officeart/2005/8/layout/list1"/>
    <dgm:cxn modelId="{207F1A90-9DB3-4606-B1C6-7C6341BC2D92}" type="presParOf" srcId="{308145FA-E993-45C1-A37E-970A68B525EC}" destId="{81B2807A-C373-4449-96AE-DAFFB76D19B7}" srcOrd="1" destOrd="0" presId="urn:microsoft.com/office/officeart/2005/8/layout/list1"/>
    <dgm:cxn modelId="{B1546B7F-D56C-4609-830F-4690DF9AFADE}" type="presParOf" srcId="{81067654-2DD0-4BD6-BAED-9602CDED23CB}" destId="{15BE2940-4EA7-4725-8026-84A6A398E504}" srcOrd="13" destOrd="0" presId="urn:microsoft.com/office/officeart/2005/8/layout/list1"/>
    <dgm:cxn modelId="{1F30E3B6-1ADC-4360-BF71-0D21BC403725}" type="presParOf" srcId="{81067654-2DD0-4BD6-BAED-9602CDED23CB}" destId="{0CC0AD88-9BF5-4CB8-BB5F-0AE33FCA230A}"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40358F1-B1A9-4F8C-84EE-96977A2E436C}" type="doc">
      <dgm:prSet loTypeId="urn:microsoft.com/office/officeart/2005/8/layout/default" loCatId="list" qsTypeId="urn:microsoft.com/office/officeart/2005/8/quickstyle/simple2" qsCatId="simple" csTypeId="urn:microsoft.com/office/officeart/2005/8/colors/colorful3" csCatId="colorful" phldr="1"/>
      <dgm:spPr/>
      <dgm:t>
        <a:bodyPr/>
        <a:lstStyle/>
        <a:p>
          <a:endParaRPr lang="es-ES"/>
        </a:p>
      </dgm:t>
    </dgm:pt>
    <dgm:pt modelId="{9C44E81C-9ED9-478E-AF00-A4108D6928A5}">
      <dgm:prSet phldrT="[Texto]" custT="1"/>
      <dgm:spPr/>
      <dgm:t>
        <a:bodyPr/>
        <a:lstStyle/>
        <a:p>
          <a:pPr algn="just"/>
          <a:r>
            <a:rPr lang="es-ES" sz="1400" dirty="0" smtClean="0">
              <a:solidFill>
                <a:schemeClr val="tx1"/>
              </a:solidFill>
              <a:latin typeface="Times New Roman" pitchFamily="18" charset="0"/>
              <a:cs typeface="Times New Roman" pitchFamily="18" charset="0"/>
            </a:rPr>
            <a:t>Los resultados, demuestran que se perciben que al cometer fraude se vale de su poder a tal grado que podría romper con los principios y la ética profesional debido a su ambición.</a:t>
          </a:r>
          <a:endParaRPr lang="es-ES" sz="1400" dirty="0">
            <a:solidFill>
              <a:schemeClr val="tx1"/>
            </a:solidFill>
            <a:latin typeface="Times New Roman" pitchFamily="18" charset="0"/>
            <a:cs typeface="Times New Roman" pitchFamily="18" charset="0"/>
          </a:endParaRPr>
        </a:p>
      </dgm:t>
    </dgm:pt>
    <dgm:pt modelId="{64310E4A-33FB-49D7-B428-1ACB0F5BB74A}" type="parTrans" cxnId="{F864E98B-D075-45C6-A14F-322D89324A41}">
      <dgm:prSet/>
      <dgm:spPr/>
      <dgm:t>
        <a:bodyPr/>
        <a:lstStyle/>
        <a:p>
          <a:endParaRPr lang="es-ES"/>
        </a:p>
      </dgm:t>
    </dgm:pt>
    <dgm:pt modelId="{DCC29AFC-4BC7-4F19-B733-4FA8842888C2}" type="sibTrans" cxnId="{F864E98B-D075-45C6-A14F-322D89324A41}">
      <dgm:prSet/>
      <dgm:spPr/>
      <dgm:t>
        <a:bodyPr/>
        <a:lstStyle/>
        <a:p>
          <a:endParaRPr lang="es-ES"/>
        </a:p>
      </dgm:t>
    </dgm:pt>
    <dgm:pt modelId="{1D5D699D-B90A-49B7-A026-4FE4A276C127}">
      <dgm:prSet phldrT="[Texto]" custT="1"/>
      <dgm:spPr/>
      <dgm:t>
        <a:bodyPr/>
        <a:lstStyle/>
        <a:p>
          <a:pPr algn="just"/>
          <a:r>
            <a:rPr lang="es-ES" sz="1400" dirty="0" smtClean="0">
              <a:solidFill>
                <a:schemeClr val="tx1"/>
              </a:solidFill>
              <a:latin typeface="Times New Roman" pitchFamily="18" charset="0"/>
              <a:cs typeface="Times New Roman" pitchFamily="18" charset="0"/>
            </a:rPr>
            <a:t>En la dimensión racionalización los encuestados perciben que los individuos utilizan la racionalización dentro del triángulo del fraude valiéndose de la confianza y autonomía sobre las decisiones y provecho económico utilizando su posición o cargo que ocupe dentro de la empresa. </a:t>
          </a:r>
          <a:endParaRPr lang="es-ES" sz="1400" dirty="0">
            <a:solidFill>
              <a:schemeClr val="tx1"/>
            </a:solidFill>
            <a:latin typeface="Times New Roman" pitchFamily="18" charset="0"/>
            <a:cs typeface="Times New Roman" pitchFamily="18" charset="0"/>
          </a:endParaRPr>
        </a:p>
      </dgm:t>
    </dgm:pt>
    <dgm:pt modelId="{FC4B2AC5-AE91-4974-A994-906C0273D160}" type="parTrans" cxnId="{FA887E0D-DDE4-440D-9279-5ACE5E763D21}">
      <dgm:prSet/>
      <dgm:spPr/>
      <dgm:t>
        <a:bodyPr/>
        <a:lstStyle/>
        <a:p>
          <a:endParaRPr lang="es-ES"/>
        </a:p>
      </dgm:t>
    </dgm:pt>
    <dgm:pt modelId="{88E09BFC-7CE9-4A39-AFE3-713528AC057A}" type="sibTrans" cxnId="{FA887E0D-DDE4-440D-9279-5ACE5E763D21}">
      <dgm:prSet/>
      <dgm:spPr/>
      <dgm:t>
        <a:bodyPr/>
        <a:lstStyle/>
        <a:p>
          <a:endParaRPr lang="es-ES"/>
        </a:p>
      </dgm:t>
    </dgm:pt>
    <dgm:pt modelId="{108A8374-9CC4-4634-A5C3-3FF3A4C61C82}">
      <dgm:prSet phldrT="[Texto]" custT="1"/>
      <dgm:spPr/>
      <dgm:t>
        <a:bodyPr/>
        <a:lstStyle/>
        <a:p>
          <a:pPr algn="just"/>
          <a:r>
            <a:rPr lang="es-ES" sz="1400" dirty="0" smtClean="0">
              <a:solidFill>
                <a:schemeClr val="tx1"/>
              </a:solidFill>
              <a:latin typeface="Times New Roman" pitchFamily="18" charset="0"/>
              <a:cs typeface="Times New Roman" pitchFamily="18" charset="0"/>
            </a:rPr>
            <a:t>En la dimensión oportunidad comprueba que la cuando se utiliza el control sobre los recursos y personas, se aprovecha las oportunidades de  transferir las faltas a sus subalternos en función a la lealtad incondicional que les exigen</a:t>
          </a:r>
          <a:endParaRPr lang="es-ES" sz="1400" dirty="0">
            <a:solidFill>
              <a:schemeClr val="tx1"/>
            </a:solidFill>
            <a:latin typeface="Times New Roman" pitchFamily="18" charset="0"/>
            <a:cs typeface="Times New Roman" pitchFamily="18" charset="0"/>
          </a:endParaRPr>
        </a:p>
      </dgm:t>
    </dgm:pt>
    <dgm:pt modelId="{DA0F7EB6-A487-45FB-AE11-8E5A8722AEFB}" type="parTrans" cxnId="{76F21AC3-4814-4751-9BE7-B623090AD646}">
      <dgm:prSet/>
      <dgm:spPr/>
      <dgm:t>
        <a:bodyPr/>
        <a:lstStyle/>
        <a:p>
          <a:endParaRPr lang="es-ES"/>
        </a:p>
      </dgm:t>
    </dgm:pt>
    <dgm:pt modelId="{8716BBD3-F8F9-4B80-8FC9-698CF744ECA1}" type="sibTrans" cxnId="{76F21AC3-4814-4751-9BE7-B623090AD646}">
      <dgm:prSet/>
      <dgm:spPr/>
      <dgm:t>
        <a:bodyPr/>
        <a:lstStyle/>
        <a:p>
          <a:endParaRPr lang="es-ES"/>
        </a:p>
      </dgm:t>
    </dgm:pt>
    <dgm:pt modelId="{6DA95D2B-FA8C-46C9-8438-2F342642789D}">
      <dgm:prSet phldrT="[Texto]" custT="1"/>
      <dgm:spPr/>
      <dgm:t>
        <a:bodyPr/>
        <a:lstStyle/>
        <a:p>
          <a:pPr algn="just"/>
          <a:r>
            <a:rPr lang="es-ES" sz="1400" dirty="0" smtClean="0">
              <a:solidFill>
                <a:schemeClr val="tx1"/>
              </a:solidFill>
              <a:latin typeface="Times New Roman" pitchFamily="18" charset="0"/>
              <a:cs typeface="Times New Roman" pitchFamily="18" charset="0"/>
            </a:rPr>
            <a:t>Los resultados obtenidos permiten determinar que existe relación entre las dimensiones planteadas en el triángulo del fraude, teoría en la cual se basa esta investigación. </a:t>
          </a:r>
          <a:endParaRPr lang="es-ES" sz="1400" dirty="0">
            <a:solidFill>
              <a:schemeClr val="tx1"/>
            </a:solidFill>
            <a:latin typeface="Times New Roman" pitchFamily="18" charset="0"/>
            <a:cs typeface="Times New Roman" pitchFamily="18" charset="0"/>
          </a:endParaRPr>
        </a:p>
      </dgm:t>
    </dgm:pt>
    <dgm:pt modelId="{88F543E5-FC7C-48BB-A54A-1280CDA72CB0}" type="parTrans" cxnId="{2A8E30AA-6D68-4E22-86ED-14AF498AD9BF}">
      <dgm:prSet/>
      <dgm:spPr/>
      <dgm:t>
        <a:bodyPr/>
        <a:lstStyle/>
        <a:p>
          <a:endParaRPr lang="es-ES"/>
        </a:p>
      </dgm:t>
    </dgm:pt>
    <dgm:pt modelId="{5386DFF0-A69F-4EF5-B751-7003F2B14EAF}" type="sibTrans" cxnId="{2A8E30AA-6D68-4E22-86ED-14AF498AD9BF}">
      <dgm:prSet/>
      <dgm:spPr/>
      <dgm:t>
        <a:bodyPr/>
        <a:lstStyle/>
        <a:p>
          <a:endParaRPr lang="es-ES"/>
        </a:p>
      </dgm:t>
    </dgm:pt>
    <dgm:pt modelId="{D074A731-8346-4AA9-B7E2-4B6B50BA9A7E}">
      <dgm:prSet phldrT="[Texto]" custT="1"/>
      <dgm:spPr/>
      <dgm:t>
        <a:bodyPr/>
        <a:lstStyle/>
        <a:p>
          <a:pPr algn="just"/>
          <a:r>
            <a:rPr lang="es-ES" sz="1400" dirty="0" smtClean="0">
              <a:solidFill>
                <a:schemeClr val="tx1"/>
              </a:solidFill>
              <a:latin typeface="Times New Roman" pitchFamily="18" charset="0"/>
              <a:cs typeface="Times New Roman" pitchFamily="18" charset="0"/>
            </a:rPr>
            <a:t>Como principal resultado, se puede mencionar que existe una correlación significativa entre variables de cada dimensión. Esto nos demuestra que la metodología planteada propone una herramienta útil para su aplicación dentro de la auditoría forense. </a:t>
          </a:r>
          <a:endParaRPr lang="es-ES" sz="1400" dirty="0">
            <a:solidFill>
              <a:schemeClr val="tx1"/>
            </a:solidFill>
            <a:latin typeface="Times New Roman" pitchFamily="18" charset="0"/>
            <a:cs typeface="Times New Roman" pitchFamily="18" charset="0"/>
          </a:endParaRPr>
        </a:p>
      </dgm:t>
    </dgm:pt>
    <dgm:pt modelId="{C123FC13-0837-4E3C-88BE-0F6294EBDB31}" type="parTrans" cxnId="{DC103428-262C-45D0-882A-0228A1D6A5B8}">
      <dgm:prSet/>
      <dgm:spPr/>
      <dgm:t>
        <a:bodyPr/>
        <a:lstStyle/>
        <a:p>
          <a:endParaRPr lang="es-ES"/>
        </a:p>
      </dgm:t>
    </dgm:pt>
    <dgm:pt modelId="{0C3CA5F4-5FE3-4314-8194-472CC5E3C27E}" type="sibTrans" cxnId="{DC103428-262C-45D0-882A-0228A1D6A5B8}">
      <dgm:prSet/>
      <dgm:spPr/>
      <dgm:t>
        <a:bodyPr/>
        <a:lstStyle/>
        <a:p>
          <a:endParaRPr lang="es-ES"/>
        </a:p>
      </dgm:t>
    </dgm:pt>
    <dgm:pt modelId="{576552DE-4493-4E13-9822-B495B4B5EAE2}" type="pres">
      <dgm:prSet presAssocID="{C40358F1-B1A9-4F8C-84EE-96977A2E436C}" presName="diagram" presStyleCnt="0">
        <dgm:presLayoutVars>
          <dgm:dir/>
          <dgm:resizeHandles val="exact"/>
        </dgm:presLayoutVars>
      </dgm:prSet>
      <dgm:spPr/>
      <dgm:t>
        <a:bodyPr/>
        <a:lstStyle/>
        <a:p>
          <a:endParaRPr lang="es-ES"/>
        </a:p>
      </dgm:t>
    </dgm:pt>
    <dgm:pt modelId="{7B800AAC-EE0F-4585-B291-79EEE1FBD2E1}" type="pres">
      <dgm:prSet presAssocID="{9C44E81C-9ED9-478E-AF00-A4108D6928A5}" presName="node" presStyleLbl="node1" presStyleIdx="0" presStyleCnt="5" custScaleX="182889" custScaleY="134402" custLinFactNeighborY="-2561">
        <dgm:presLayoutVars>
          <dgm:bulletEnabled val="1"/>
        </dgm:presLayoutVars>
      </dgm:prSet>
      <dgm:spPr/>
      <dgm:t>
        <a:bodyPr/>
        <a:lstStyle/>
        <a:p>
          <a:endParaRPr lang="es-ES"/>
        </a:p>
      </dgm:t>
    </dgm:pt>
    <dgm:pt modelId="{B2F09E4B-38F3-4C43-BCC6-40729336FC5F}" type="pres">
      <dgm:prSet presAssocID="{DCC29AFC-4BC7-4F19-B733-4FA8842888C2}" presName="sibTrans" presStyleCnt="0"/>
      <dgm:spPr/>
      <dgm:t>
        <a:bodyPr/>
        <a:lstStyle/>
        <a:p>
          <a:endParaRPr lang="es-ES"/>
        </a:p>
      </dgm:t>
    </dgm:pt>
    <dgm:pt modelId="{D6225142-E040-4558-879C-E3B0191EB94C}" type="pres">
      <dgm:prSet presAssocID="{1D5D699D-B90A-49B7-A026-4FE4A276C127}" presName="node" presStyleLbl="node1" presStyleIdx="1" presStyleCnt="5" custScaleX="182889" custScaleY="171502">
        <dgm:presLayoutVars>
          <dgm:bulletEnabled val="1"/>
        </dgm:presLayoutVars>
      </dgm:prSet>
      <dgm:spPr/>
      <dgm:t>
        <a:bodyPr/>
        <a:lstStyle/>
        <a:p>
          <a:endParaRPr lang="es-ES"/>
        </a:p>
      </dgm:t>
    </dgm:pt>
    <dgm:pt modelId="{8CA183C2-5F35-4955-9CAA-F3836BC86776}" type="pres">
      <dgm:prSet presAssocID="{88E09BFC-7CE9-4A39-AFE3-713528AC057A}" presName="sibTrans" presStyleCnt="0"/>
      <dgm:spPr/>
      <dgm:t>
        <a:bodyPr/>
        <a:lstStyle/>
        <a:p>
          <a:endParaRPr lang="es-ES"/>
        </a:p>
      </dgm:t>
    </dgm:pt>
    <dgm:pt modelId="{70553EE7-854B-416D-888D-322C6E0829E1}" type="pres">
      <dgm:prSet presAssocID="{108A8374-9CC4-4634-A5C3-3FF3A4C61C82}" presName="node" presStyleLbl="node1" presStyleIdx="2" presStyleCnt="5" custScaleX="182889" custScaleY="134402">
        <dgm:presLayoutVars>
          <dgm:bulletEnabled val="1"/>
        </dgm:presLayoutVars>
      </dgm:prSet>
      <dgm:spPr/>
      <dgm:t>
        <a:bodyPr/>
        <a:lstStyle/>
        <a:p>
          <a:endParaRPr lang="es-ES"/>
        </a:p>
      </dgm:t>
    </dgm:pt>
    <dgm:pt modelId="{F81FAD73-C64A-4132-90D2-5A6197CC3286}" type="pres">
      <dgm:prSet presAssocID="{8716BBD3-F8F9-4B80-8FC9-698CF744ECA1}" presName="sibTrans" presStyleCnt="0"/>
      <dgm:spPr/>
      <dgm:t>
        <a:bodyPr/>
        <a:lstStyle/>
        <a:p>
          <a:endParaRPr lang="es-ES"/>
        </a:p>
      </dgm:t>
    </dgm:pt>
    <dgm:pt modelId="{7B360935-03C9-4E0B-93E4-28A94D76F4BF}" type="pres">
      <dgm:prSet presAssocID="{6DA95D2B-FA8C-46C9-8438-2F342642789D}" presName="node" presStyleLbl="node1" presStyleIdx="3" presStyleCnt="5" custScaleX="182889" custScaleY="134402">
        <dgm:presLayoutVars>
          <dgm:bulletEnabled val="1"/>
        </dgm:presLayoutVars>
      </dgm:prSet>
      <dgm:spPr/>
      <dgm:t>
        <a:bodyPr/>
        <a:lstStyle/>
        <a:p>
          <a:endParaRPr lang="es-ES"/>
        </a:p>
      </dgm:t>
    </dgm:pt>
    <dgm:pt modelId="{F0EF0746-3453-4FBD-9435-828B5447851A}" type="pres">
      <dgm:prSet presAssocID="{5386DFF0-A69F-4EF5-B751-7003F2B14EAF}" presName="sibTrans" presStyleCnt="0"/>
      <dgm:spPr/>
      <dgm:t>
        <a:bodyPr/>
        <a:lstStyle/>
        <a:p>
          <a:endParaRPr lang="es-ES"/>
        </a:p>
      </dgm:t>
    </dgm:pt>
    <dgm:pt modelId="{930FB98B-5500-4BDD-A867-90C0FA7EBE9B}" type="pres">
      <dgm:prSet presAssocID="{D074A731-8346-4AA9-B7E2-4B6B50BA9A7E}" presName="node" presStyleLbl="node1" presStyleIdx="4" presStyleCnt="5" custScaleX="182889" custScaleY="119133">
        <dgm:presLayoutVars>
          <dgm:bulletEnabled val="1"/>
        </dgm:presLayoutVars>
      </dgm:prSet>
      <dgm:spPr/>
      <dgm:t>
        <a:bodyPr/>
        <a:lstStyle/>
        <a:p>
          <a:endParaRPr lang="es-ES"/>
        </a:p>
      </dgm:t>
    </dgm:pt>
  </dgm:ptLst>
  <dgm:cxnLst>
    <dgm:cxn modelId="{B58A0530-8F28-46B6-9BB3-324E9AC8AACE}" type="presOf" srcId="{6DA95D2B-FA8C-46C9-8438-2F342642789D}" destId="{7B360935-03C9-4E0B-93E4-28A94D76F4BF}" srcOrd="0" destOrd="0" presId="urn:microsoft.com/office/officeart/2005/8/layout/default"/>
    <dgm:cxn modelId="{DC103428-262C-45D0-882A-0228A1D6A5B8}" srcId="{C40358F1-B1A9-4F8C-84EE-96977A2E436C}" destId="{D074A731-8346-4AA9-B7E2-4B6B50BA9A7E}" srcOrd="4" destOrd="0" parTransId="{C123FC13-0837-4E3C-88BE-0F6294EBDB31}" sibTransId="{0C3CA5F4-5FE3-4314-8194-472CC5E3C27E}"/>
    <dgm:cxn modelId="{834F8105-463C-4A07-9010-520FF3292075}" type="presOf" srcId="{D074A731-8346-4AA9-B7E2-4B6B50BA9A7E}" destId="{930FB98B-5500-4BDD-A867-90C0FA7EBE9B}" srcOrd="0" destOrd="0" presId="urn:microsoft.com/office/officeart/2005/8/layout/default"/>
    <dgm:cxn modelId="{2A8E30AA-6D68-4E22-86ED-14AF498AD9BF}" srcId="{C40358F1-B1A9-4F8C-84EE-96977A2E436C}" destId="{6DA95D2B-FA8C-46C9-8438-2F342642789D}" srcOrd="3" destOrd="0" parTransId="{88F543E5-FC7C-48BB-A54A-1280CDA72CB0}" sibTransId="{5386DFF0-A69F-4EF5-B751-7003F2B14EAF}"/>
    <dgm:cxn modelId="{9281A809-8993-4057-9BF5-2783BE66B8B0}" type="presOf" srcId="{1D5D699D-B90A-49B7-A026-4FE4A276C127}" destId="{D6225142-E040-4558-879C-E3B0191EB94C}" srcOrd="0" destOrd="0" presId="urn:microsoft.com/office/officeart/2005/8/layout/default"/>
    <dgm:cxn modelId="{CC299338-E16F-4EE2-ADAC-518E6341F263}" type="presOf" srcId="{9C44E81C-9ED9-478E-AF00-A4108D6928A5}" destId="{7B800AAC-EE0F-4585-B291-79EEE1FBD2E1}" srcOrd="0" destOrd="0" presId="urn:microsoft.com/office/officeart/2005/8/layout/default"/>
    <dgm:cxn modelId="{80062DA7-EBFD-4E47-B13A-D2D797515826}" type="presOf" srcId="{C40358F1-B1A9-4F8C-84EE-96977A2E436C}" destId="{576552DE-4493-4E13-9822-B495B4B5EAE2}" srcOrd="0" destOrd="0" presId="urn:microsoft.com/office/officeart/2005/8/layout/default"/>
    <dgm:cxn modelId="{F864E98B-D075-45C6-A14F-322D89324A41}" srcId="{C40358F1-B1A9-4F8C-84EE-96977A2E436C}" destId="{9C44E81C-9ED9-478E-AF00-A4108D6928A5}" srcOrd="0" destOrd="0" parTransId="{64310E4A-33FB-49D7-B428-1ACB0F5BB74A}" sibTransId="{DCC29AFC-4BC7-4F19-B733-4FA8842888C2}"/>
    <dgm:cxn modelId="{FA887E0D-DDE4-440D-9279-5ACE5E763D21}" srcId="{C40358F1-B1A9-4F8C-84EE-96977A2E436C}" destId="{1D5D699D-B90A-49B7-A026-4FE4A276C127}" srcOrd="1" destOrd="0" parTransId="{FC4B2AC5-AE91-4974-A994-906C0273D160}" sibTransId="{88E09BFC-7CE9-4A39-AFE3-713528AC057A}"/>
    <dgm:cxn modelId="{0804F1E0-3FBC-4290-806E-A5A6FBEB2AEE}" type="presOf" srcId="{108A8374-9CC4-4634-A5C3-3FF3A4C61C82}" destId="{70553EE7-854B-416D-888D-322C6E0829E1}" srcOrd="0" destOrd="0" presId="urn:microsoft.com/office/officeart/2005/8/layout/default"/>
    <dgm:cxn modelId="{76F21AC3-4814-4751-9BE7-B623090AD646}" srcId="{C40358F1-B1A9-4F8C-84EE-96977A2E436C}" destId="{108A8374-9CC4-4634-A5C3-3FF3A4C61C82}" srcOrd="2" destOrd="0" parTransId="{DA0F7EB6-A487-45FB-AE11-8E5A8722AEFB}" sibTransId="{8716BBD3-F8F9-4B80-8FC9-698CF744ECA1}"/>
    <dgm:cxn modelId="{85DCF5D5-E920-42D3-B744-3A2496719868}" type="presParOf" srcId="{576552DE-4493-4E13-9822-B495B4B5EAE2}" destId="{7B800AAC-EE0F-4585-B291-79EEE1FBD2E1}" srcOrd="0" destOrd="0" presId="urn:microsoft.com/office/officeart/2005/8/layout/default"/>
    <dgm:cxn modelId="{20D614C6-3BD9-4E3D-A5DB-3B8F58A2ADFD}" type="presParOf" srcId="{576552DE-4493-4E13-9822-B495B4B5EAE2}" destId="{B2F09E4B-38F3-4C43-BCC6-40729336FC5F}" srcOrd="1" destOrd="0" presId="urn:microsoft.com/office/officeart/2005/8/layout/default"/>
    <dgm:cxn modelId="{239A5A5A-2863-4BE8-B627-6AAC7CB7BB3F}" type="presParOf" srcId="{576552DE-4493-4E13-9822-B495B4B5EAE2}" destId="{D6225142-E040-4558-879C-E3B0191EB94C}" srcOrd="2" destOrd="0" presId="urn:microsoft.com/office/officeart/2005/8/layout/default"/>
    <dgm:cxn modelId="{9054B4F9-5324-4381-8EB2-7ED835C4E31A}" type="presParOf" srcId="{576552DE-4493-4E13-9822-B495B4B5EAE2}" destId="{8CA183C2-5F35-4955-9CAA-F3836BC86776}" srcOrd="3" destOrd="0" presId="urn:microsoft.com/office/officeart/2005/8/layout/default"/>
    <dgm:cxn modelId="{A2DF70E2-9F78-4920-BEF7-7FAD27364BAD}" type="presParOf" srcId="{576552DE-4493-4E13-9822-B495B4B5EAE2}" destId="{70553EE7-854B-416D-888D-322C6E0829E1}" srcOrd="4" destOrd="0" presId="urn:microsoft.com/office/officeart/2005/8/layout/default"/>
    <dgm:cxn modelId="{507AC989-53E5-43EA-BCE1-5A9144046D33}" type="presParOf" srcId="{576552DE-4493-4E13-9822-B495B4B5EAE2}" destId="{F81FAD73-C64A-4132-90D2-5A6197CC3286}" srcOrd="5" destOrd="0" presId="urn:microsoft.com/office/officeart/2005/8/layout/default"/>
    <dgm:cxn modelId="{1C3DD616-4965-459E-BA61-D9FC417803BE}" type="presParOf" srcId="{576552DE-4493-4E13-9822-B495B4B5EAE2}" destId="{7B360935-03C9-4E0B-93E4-28A94D76F4BF}" srcOrd="6" destOrd="0" presId="urn:microsoft.com/office/officeart/2005/8/layout/default"/>
    <dgm:cxn modelId="{FB56F8E4-E5FC-4561-AF58-E3F3073FB1DD}" type="presParOf" srcId="{576552DE-4493-4E13-9822-B495B4B5EAE2}" destId="{F0EF0746-3453-4FBD-9435-828B5447851A}" srcOrd="7" destOrd="0" presId="urn:microsoft.com/office/officeart/2005/8/layout/default"/>
    <dgm:cxn modelId="{87B0C6AF-B59E-4C41-B77B-A0B9E2FF7AD9}" type="presParOf" srcId="{576552DE-4493-4E13-9822-B495B4B5EAE2}" destId="{930FB98B-5500-4BDD-A867-90C0FA7EBE9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FC72A0-5422-4CE5-AA5C-4519DF4298E0}">
      <dsp:nvSpPr>
        <dsp:cNvPr id="0" name=""/>
        <dsp:cNvSpPr/>
      </dsp:nvSpPr>
      <dsp:spPr>
        <a:xfrm rot="5400000">
          <a:off x="-316364" y="402979"/>
          <a:ext cx="2109094" cy="1476366"/>
        </a:xfrm>
        <a:prstGeom prst="chevron">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latin typeface="Times New Roman" pitchFamily="18" charset="0"/>
              <a:cs typeface="Times New Roman" pitchFamily="18" charset="0"/>
            </a:rPr>
            <a:t>Objetivo General</a:t>
          </a:r>
          <a:endParaRPr lang="es-ES" sz="1800" b="1" kern="1200" dirty="0">
            <a:latin typeface="Times New Roman" pitchFamily="18" charset="0"/>
            <a:cs typeface="Times New Roman" pitchFamily="18" charset="0"/>
          </a:endParaRPr>
        </a:p>
      </dsp:txBody>
      <dsp:txXfrm rot="-5400000">
        <a:off x="0" y="824798"/>
        <a:ext cx="1476366" cy="632728"/>
      </dsp:txXfrm>
    </dsp:sp>
    <dsp:sp modelId="{F10A6CF8-F45F-4A67-B910-539E3098F7C4}">
      <dsp:nvSpPr>
        <dsp:cNvPr id="0" name=""/>
        <dsp:cNvSpPr/>
      </dsp:nvSpPr>
      <dsp:spPr>
        <a:xfrm rot="5400000">
          <a:off x="3869151" y="-2306169"/>
          <a:ext cx="1370911" cy="6156481"/>
        </a:xfrm>
        <a:prstGeom prst="round2SameRect">
          <a:avLst/>
        </a:prstGeom>
        <a:solidFill>
          <a:schemeClr val="lt1"/>
        </a:solidFill>
        <a:ln w="28575" cap="flat" cmpd="sng" algn="ctr">
          <a:solidFill>
            <a:schemeClr val="accent2"/>
          </a:solidFill>
          <a:prstDash val="solid"/>
        </a:ln>
        <a:effectLst/>
        <a:scene3d>
          <a:camera prst="orthographicFront"/>
          <a:lightRig rig="threePt" dir="t">
            <a:rot lat="0" lon="0" rev="7500000"/>
          </a:lightRig>
        </a:scene3d>
        <a:sp3d extrusionH="190500"/>
      </dsp:spPr>
      <dsp:style>
        <a:lnRef idx="2">
          <a:schemeClr val="accent2"/>
        </a:lnRef>
        <a:fillRef idx="1">
          <a:schemeClr val="lt1"/>
        </a:fillRef>
        <a:effectRef idx="0">
          <a:schemeClr val="accent2"/>
        </a:effectRef>
        <a:fontRef idx="minor">
          <a:schemeClr val="dk1"/>
        </a:fontRef>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Times New Roman" pitchFamily="18" charset="0"/>
              <a:cs typeface="Times New Roman" pitchFamily="18" charset="0"/>
            </a:rPr>
            <a:t>Analizar las dimensiones del fraude dentro de la Auditoria Forense como método de prevención y detección de fraude en las empresas inmobiliarias del cantón Quito, provincia de Pichincha. </a:t>
          </a:r>
          <a:endParaRPr lang="es-ES" sz="1600" kern="1200" dirty="0">
            <a:latin typeface="Times New Roman" pitchFamily="18" charset="0"/>
            <a:cs typeface="Times New Roman" pitchFamily="18" charset="0"/>
          </a:endParaRPr>
        </a:p>
      </dsp:txBody>
      <dsp:txXfrm rot="-5400000">
        <a:off x="1476366" y="153538"/>
        <a:ext cx="6089559" cy="1237067"/>
      </dsp:txXfrm>
    </dsp:sp>
    <dsp:sp modelId="{946BE7B3-8113-432E-9BBC-DD364DCD737D}">
      <dsp:nvSpPr>
        <dsp:cNvPr id="0" name=""/>
        <dsp:cNvSpPr/>
      </dsp:nvSpPr>
      <dsp:spPr>
        <a:xfrm rot="5400000">
          <a:off x="-316364" y="3017197"/>
          <a:ext cx="2109094" cy="1476366"/>
        </a:xfrm>
        <a:prstGeom prst="chevron">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latin typeface="Times New Roman" pitchFamily="18" charset="0"/>
              <a:cs typeface="Times New Roman" pitchFamily="18" charset="0"/>
            </a:rPr>
            <a:t>Objetivos específicos</a:t>
          </a:r>
          <a:endParaRPr lang="es-ES" sz="1800" kern="1200" dirty="0">
            <a:latin typeface="Times New Roman" pitchFamily="18" charset="0"/>
            <a:cs typeface="Times New Roman" pitchFamily="18" charset="0"/>
          </a:endParaRPr>
        </a:p>
      </dsp:txBody>
      <dsp:txXfrm rot="-5400000">
        <a:off x="0" y="3439016"/>
        <a:ext cx="1476366" cy="632728"/>
      </dsp:txXfrm>
    </dsp:sp>
    <dsp:sp modelId="{0B1FCC54-3CFD-485F-BBA2-1DCA63B5147C}">
      <dsp:nvSpPr>
        <dsp:cNvPr id="0" name=""/>
        <dsp:cNvSpPr/>
      </dsp:nvSpPr>
      <dsp:spPr>
        <a:xfrm rot="5400000">
          <a:off x="3133294" y="308048"/>
          <a:ext cx="2842626" cy="6156481"/>
        </a:xfrm>
        <a:prstGeom prst="round2SameRect">
          <a:avLst/>
        </a:prstGeom>
        <a:solidFill>
          <a:schemeClr val="lt1">
            <a:alpha val="90000"/>
            <a:hueOff val="0"/>
            <a:satOff val="0"/>
            <a:lumOff val="0"/>
            <a:alphaOff val="0"/>
          </a:schemeClr>
        </a:solidFill>
        <a:ln w="9525" cap="flat" cmpd="sng" algn="ctr">
          <a:solidFill>
            <a:schemeClr val="accent2">
              <a:hueOff val="19008842"/>
              <a:satOff val="-36686"/>
              <a:lumOff val="-471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latin typeface="Times New Roman" pitchFamily="18" charset="0"/>
              <a:cs typeface="Times New Roman" pitchFamily="18" charset="0"/>
            </a:rPr>
            <a:t>Elaborar la fundamentación teórica sobre la Auditoria Forense.</a:t>
          </a:r>
          <a:endParaRPr lang="es-ES" sz="1600" kern="1200" dirty="0">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es-ES" sz="1600" kern="1200" dirty="0" smtClean="0">
              <a:latin typeface="Times New Roman" pitchFamily="18" charset="0"/>
              <a:cs typeface="Times New Roman" pitchFamily="18" charset="0"/>
            </a:rPr>
            <a:t>Determinar la situación de prevención y detección del fraude en el departamento financiero y auditoría de las empresas del sector inmobiliario del cantón Quito, provincia de Pichincha.</a:t>
          </a:r>
          <a:endParaRPr lang="es-ES" sz="1600" kern="1200" dirty="0">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es-ES" sz="1600" kern="1200" dirty="0" smtClean="0">
              <a:latin typeface="Times New Roman" pitchFamily="18" charset="0"/>
              <a:cs typeface="Times New Roman" pitchFamily="18" charset="0"/>
            </a:rPr>
            <a:t>Relacionar las dimensiones del fraude en el área  financiera en las empresas del sector inmobiliario del cantón Quito, provincia de Pichincha.</a:t>
          </a:r>
          <a:endParaRPr lang="es-ES" sz="1600" kern="1200" dirty="0">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es-ES" sz="1600" kern="1200" dirty="0" smtClean="0">
              <a:latin typeface="Times New Roman" pitchFamily="18" charset="0"/>
              <a:cs typeface="Times New Roman" pitchFamily="18" charset="0"/>
            </a:rPr>
            <a:t>Proponer estrategias sobre prácticas para la prevención y detección del fraude en las empresas del sector inmobiliario del cantón Quito, provincia de Pichincha.</a:t>
          </a:r>
          <a:endParaRPr lang="es-ES" sz="1600" kern="1200" dirty="0">
            <a:latin typeface="Times New Roman" pitchFamily="18" charset="0"/>
            <a:cs typeface="Times New Roman" pitchFamily="18" charset="0"/>
          </a:endParaRPr>
        </a:p>
      </dsp:txBody>
      <dsp:txXfrm rot="-5400000">
        <a:off x="1476367" y="2103741"/>
        <a:ext cx="6017715" cy="25650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2B188-08B4-43F8-AD8D-869F84704FC2}">
      <dsp:nvSpPr>
        <dsp:cNvPr id="0" name=""/>
        <dsp:cNvSpPr/>
      </dsp:nvSpPr>
      <dsp:spPr>
        <a:xfrm>
          <a:off x="3643431" y="934166"/>
          <a:ext cx="91440" cy="854753"/>
        </a:xfrm>
        <a:custGeom>
          <a:avLst/>
          <a:gdLst/>
          <a:ahLst/>
          <a:cxnLst/>
          <a:rect l="0" t="0" r="0" b="0"/>
          <a:pathLst>
            <a:path>
              <a:moveTo>
                <a:pt x="45720" y="0"/>
              </a:moveTo>
              <a:lnTo>
                <a:pt x="45720" y="854753"/>
              </a:lnTo>
            </a:path>
          </a:pathLst>
        </a:custGeom>
        <a:noFill/>
        <a:ln w="285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3CF676-5856-4D0D-9AF9-0BF9829F4585}">
      <dsp:nvSpPr>
        <dsp:cNvPr id="0" name=""/>
        <dsp:cNvSpPr/>
      </dsp:nvSpPr>
      <dsp:spPr>
        <a:xfrm>
          <a:off x="2219660" y="442"/>
          <a:ext cx="2938981" cy="933723"/>
        </a:xfrm>
        <a:prstGeom prst="roundRect">
          <a:avLst>
            <a:gd name="adj" fmla="val 10000"/>
          </a:avLst>
        </a:prstGeom>
        <a:solidFill>
          <a:schemeClr val="accent1">
            <a:shade val="80000"/>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5B64535-DD8B-4F2F-951E-C8D4D2B48063}">
      <dsp:nvSpPr>
        <dsp:cNvPr id="0" name=""/>
        <dsp:cNvSpPr/>
      </dsp:nvSpPr>
      <dsp:spPr>
        <a:xfrm>
          <a:off x="2546214" y="310668"/>
          <a:ext cx="2938981" cy="933723"/>
        </a:xfrm>
        <a:prstGeom prst="roundRect">
          <a:avLst>
            <a:gd name="adj" fmla="val 10000"/>
          </a:avLst>
        </a:prstGeom>
        <a:solidFill>
          <a:schemeClr val="lt1">
            <a:alpha val="90000"/>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latin typeface="Times New Roman" pitchFamily="18" charset="0"/>
              <a:cs typeface="Times New Roman" pitchFamily="18" charset="0"/>
            </a:rPr>
            <a:t>Hipótesis (Ho) </a:t>
          </a:r>
          <a:endParaRPr lang="es-ES" sz="2000" kern="1200" dirty="0">
            <a:latin typeface="Times New Roman" pitchFamily="18" charset="0"/>
            <a:cs typeface="Times New Roman" pitchFamily="18" charset="0"/>
          </a:endParaRPr>
        </a:p>
      </dsp:txBody>
      <dsp:txXfrm>
        <a:off x="2573562" y="338016"/>
        <a:ext cx="2884285" cy="879027"/>
      </dsp:txXfrm>
    </dsp:sp>
    <dsp:sp modelId="{2AD1636C-3EFE-48D9-AD62-69DF4A7CED87}">
      <dsp:nvSpPr>
        <dsp:cNvPr id="0" name=""/>
        <dsp:cNvSpPr/>
      </dsp:nvSpPr>
      <dsp:spPr>
        <a:xfrm>
          <a:off x="1586354" y="1788919"/>
          <a:ext cx="4205593" cy="2436915"/>
        </a:xfrm>
        <a:prstGeom prst="roundRect">
          <a:avLst>
            <a:gd name="adj" fmla="val 10000"/>
          </a:avLst>
        </a:prstGeom>
        <a:solidFill>
          <a:schemeClr val="accent1">
            <a:tint val="99000"/>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31318D7-19D8-4290-9E7A-15753CABE926}">
      <dsp:nvSpPr>
        <dsp:cNvPr id="0" name=""/>
        <dsp:cNvSpPr/>
      </dsp:nvSpPr>
      <dsp:spPr>
        <a:xfrm>
          <a:off x="1912907" y="2099145"/>
          <a:ext cx="4205593" cy="2436915"/>
        </a:xfrm>
        <a:prstGeom prst="roundRect">
          <a:avLst>
            <a:gd name="adj" fmla="val 10000"/>
          </a:avLst>
        </a:prstGeom>
        <a:solidFill>
          <a:schemeClr val="lt1">
            <a:alpha val="90000"/>
            <a:hueOff val="0"/>
            <a:satOff val="0"/>
            <a:lumOff val="0"/>
            <a:alphaOff val="0"/>
          </a:schemeClr>
        </a:solidFill>
        <a:ln w="28575" cap="flat" cmpd="sng" algn="ctr">
          <a:solidFill>
            <a:schemeClr val="accent1">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latin typeface="Times New Roman" pitchFamily="18" charset="0"/>
              <a:cs typeface="Times New Roman" pitchFamily="18" charset="0"/>
            </a:rPr>
            <a:t>H: Las dimensiones del fraude permiten identificar las características relacionadas al comportamiento fraudulento de los individuos dentro del departamento financiero, de las empresas del sector inmobiliario del cantón Quito.</a:t>
          </a:r>
          <a:endParaRPr lang="es-ES" sz="2000" kern="1200" dirty="0">
            <a:latin typeface="Times New Roman" pitchFamily="18" charset="0"/>
            <a:cs typeface="Times New Roman" pitchFamily="18" charset="0"/>
          </a:endParaRPr>
        </a:p>
      </dsp:txBody>
      <dsp:txXfrm>
        <a:off x="1984282" y="2170520"/>
        <a:ext cx="4062843" cy="2294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6E801D-A1F2-4A24-B474-E4E95350B0DA}" type="datetimeFigureOut">
              <a:rPr lang="es-ES" smtClean="0"/>
              <a:t>09/07/2018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0CE60-1901-404B-95F7-426FCB36024A}" type="slidenum">
              <a:rPr lang="es-ES" smtClean="0"/>
              <a:t>‹Nº›</a:t>
            </a:fld>
            <a:endParaRPr lang="es-ES"/>
          </a:p>
        </p:txBody>
      </p:sp>
    </p:spTree>
    <p:extLst>
      <p:ext uri="{BB962C8B-B14F-4D97-AF65-F5344CB8AC3E}">
        <p14:creationId xmlns:p14="http://schemas.microsoft.com/office/powerpoint/2010/main" val="12981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a:t>
            </a:fld>
            <a:endParaRPr lang="es-ES"/>
          </a:p>
        </p:txBody>
      </p:sp>
    </p:spTree>
    <p:extLst>
      <p:ext uri="{BB962C8B-B14F-4D97-AF65-F5344CB8AC3E}">
        <p14:creationId xmlns:p14="http://schemas.microsoft.com/office/powerpoint/2010/main" val="2262706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10</a:t>
            </a:fld>
            <a:endParaRPr lang="es-ES"/>
          </a:p>
        </p:txBody>
      </p:sp>
    </p:spTree>
    <p:extLst>
      <p:ext uri="{BB962C8B-B14F-4D97-AF65-F5344CB8AC3E}">
        <p14:creationId xmlns:p14="http://schemas.microsoft.com/office/powerpoint/2010/main" val="1630047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11</a:t>
            </a:fld>
            <a:endParaRPr lang="es-ES"/>
          </a:p>
        </p:txBody>
      </p:sp>
    </p:spTree>
    <p:extLst>
      <p:ext uri="{BB962C8B-B14F-4D97-AF65-F5344CB8AC3E}">
        <p14:creationId xmlns:p14="http://schemas.microsoft.com/office/powerpoint/2010/main" val="1905798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12</a:t>
            </a:fld>
            <a:endParaRPr lang="es-ES"/>
          </a:p>
        </p:txBody>
      </p:sp>
    </p:spTree>
    <p:extLst>
      <p:ext uri="{BB962C8B-B14F-4D97-AF65-F5344CB8AC3E}">
        <p14:creationId xmlns:p14="http://schemas.microsoft.com/office/powerpoint/2010/main" val="1171224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13</a:t>
            </a:fld>
            <a:endParaRPr lang="es-ES"/>
          </a:p>
        </p:txBody>
      </p:sp>
    </p:spTree>
    <p:extLst>
      <p:ext uri="{BB962C8B-B14F-4D97-AF65-F5344CB8AC3E}">
        <p14:creationId xmlns:p14="http://schemas.microsoft.com/office/powerpoint/2010/main" val="3443350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14</a:t>
            </a:fld>
            <a:endParaRPr lang="es-ES"/>
          </a:p>
        </p:txBody>
      </p:sp>
    </p:spTree>
    <p:extLst>
      <p:ext uri="{BB962C8B-B14F-4D97-AF65-F5344CB8AC3E}">
        <p14:creationId xmlns:p14="http://schemas.microsoft.com/office/powerpoint/2010/main" val="1624878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15</a:t>
            </a:fld>
            <a:endParaRPr lang="es-ES"/>
          </a:p>
        </p:txBody>
      </p:sp>
    </p:spTree>
    <p:extLst>
      <p:ext uri="{BB962C8B-B14F-4D97-AF65-F5344CB8AC3E}">
        <p14:creationId xmlns:p14="http://schemas.microsoft.com/office/powerpoint/2010/main" val="1960819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16</a:t>
            </a:fld>
            <a:endParaRPr lang="es-ES"/>
          </a:p>
        </p:txBody>
      </p:sp>
    </p:spTree>
    <p:extLst>
      <p:ext uri="{BB962C8B-B14F-4D97-AF65-F5344CB8AC3E}">
        <p14:creationId xmlns:p14="http://schemas.microsoft.com/office/powerpoint/2010/main" val="1283816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17</a:t>
            </a:fld>
            <a:endParaRPr lang="es-ES"/>
          </a:p>
        </p:txBody>
      </p:sp>
    </p:spTree>
    <p:extLst>
      <p:ext uri="{BB962C8B-B14F-4D97-AF65-F5344CB8AC3E}">
        <p14:creationId xmlns:p14="http://schemas.microsoft.com/office/powerpoint/2010/main" val="3146847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18</a:t>
            </a:fld>
            <a:endParaRPr lang="es-ES"/>
          </a:p>
        </p:txBody>
      </p:sp>
    </p:spTree>
    <p:extLst>
      <p:ext uri="{BB962C8B-B14F-4D97-AF65-F5344CB8AC3E}">
        <p14:creationId xmlns:p14="http://schemas.microsoft.com/office/powerpoint/2010/main" val="2892454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19</a:t>
            </a:fld>
            <a:endParaRPr lang="es-ES"/>
          </a:p>
        </p:txBody>
      </p:sp>
    </p:spTree>
    <p:extLst>
      <p:ext uri="{BB962C8B-B14F-4D97-AF65-F5344CB8AC3E}">
        <p14:creationId xmlns:p14="http://schemas.microsoft.com/office/powerpoint/2010/main" val="2778716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a:t>
            </a:fld>
            <a:endParaRPr lang="es-ES"/>
          </a:p>
        </p:txBody>
      </p:sp>
    </p:spTree>
    <p:extLst>
      <p:ext uri="{BB962C8B-B14F-4D97-AF65-F5344CB8AC3E}">
        <p14:creationId xmlns:p14="http://schemas.microsoft.com/office/powerpoint/2010/main" val="1317960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20</a:t>
            </a:fld>
            <a:endParaRPr lang="es-ES"/>
          </a:p>
        </p:txBody>
      </p:sp>
    </p:spTree>
    <p:extLst>
      <p:ext uri="{BB962C8B-B14F-4D97-AF65-F5344CB8AC3E}">
        <p14:creationId xmlns:p14="http://schemas.microsoft.com/office/powerpoint/2010/main" val="21000413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21</a:t>
            </a:fld>
            <a:endParaRPr lang="es-ES"/>
          </a:p>
        </p:txBody>
      </p:sp>
    </p:spTree>
    <p:extLst>
      <p:ext uri="{BB962C8B-B14F-4D97-AF65-F5344CB8AC3E}">
        <p14:creationId xmlns:p14="http://schemas.microsoft.com/office/powerpoint/2010/main" val="39257836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22</a:t>
            </a:fld>
            <a:endParaRPr lang="es-ES"/>
          </a:p>
        </p:txBody>
      </p:sp>
    </p:spTree>
    <p:extLst>
      <p:ext uri="{BB962C8B-B14F-4D97-AF65-F5344CB8AC3E}">
        <p14:creationId xmlns:p14="http://schemas.microsoft.com/office/powerpoint/2010/main" val="808738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23</a:t>
            </a:fld>
            <a:endParaRPr lang="es-ES"/>
          </a:p>
        </p:txBody>
      </p:sp>
    </p:spTree>
    <p:extLst>
      <p:ext uri="{BB962C8B-B14F-4D97-AF65-F5344CB8AC3E}">
        <p14:creationId xmlns:p14="http://schemas.microsoft.com/office/powerpoint/2010/main" val="32614459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24</a:t>
            </a:fld>
            <a:endParaRPr lang="es-ES"/>
          </a:p>
        </p:txBody>
      </p:sp>
    </p:spTree>
    <p:extLst>
      <p:ext uri="{BB962C8B-B14F-4D97-AF65-F5344CB8AC3E}">
        <p14:creationId xmlns:p14="http://schemas.microsoft.com/office/powerpoint/2010/main" val="13113324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25</a:t>
            </a:fld>
            <a:endParaRPr lang="es-ES"/>
          </a:p>
        </p:txBody>
      </p:sp>
    </p:spTree>
    <p:extLst>
      <p:ext uri="{BB962C8B-B14F-4D97-AF65-F5344CB8AC3E}">
        <p14:creationId xmlns:p14="http://schemas.microsoft.com/office/powerpoint/2010/main" val="1654869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26</a:t>
            </a:fld>
            <a:endParaRPr lang="es-ES"/>
          </a:p>
        </p:txBody>
      </p:sp>
    </p:spTree>
    <p:extLst>
      <p:ext uri="{BB962C8B-B14F-4D97-AF65-F5344CB8AC3E}">
        <p14:creationId xmlns:p14="http://schemas.microsoft.com/office/powerpoint/2010/main" val="3424281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27</a:t>
            </a:fld>
            <a:endParaRPr lang="es-ES"/>
          </a:p>
        </p:txBody>
      </p:sp>
    </p:spTree>
    <p:extLst>
      <p:ext uri="{BB962C8B-B14F-4D97-AF65-F5344CB8AC3E}">
        <p14:creationId xmlns:p14="http://schemas.microsoft.com/office/powerpoint/2010/main" val="31605004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28</a:t>
            </a:fld>
            <a:endParaRPr lang="es-ES"/>
          </a:p>
        </p:txBody>
      </p:sp>
    </p:spTree>
    <p:extLst>
      <p:ext uri="{BB962C8B-B14F-4D97-AF65-F5344CB8AC3E}">
        <p14:creationId xmlns:p14="http://schemas.microsoft.com/office/powerpoint/2010/main" val="2583074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3</a:t>
            </a:fld>
            <a:endParaRPr lang="es-ES"/>
          </a:p>
        </p:txBody>
      </p:sp>
    </p:spTree>
    <p:extLst>
      <p:ext uri="{BB962C8B-B14F-4D97-AF65-F5344CB8AC3E}">
        <p14:creationId xmlns:p14="http://schemas.microsoft.com/office/powerpoint/2010/main" val="347892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4</a:t>
            </a:fld>
            <a:endParaRPr lang="es-ES"/>
          </a:p>
        </p:txBody>
      </p:sp>
    </p:spTree>
    <p:extLst>
      <p:ext uri="{BB962C8B-B14F-4D97-AF65-F5344CB8AC3E}">
        <p14:creationId xmlns:p14="http://schemas.microsoft.com/office/powerpoint/2010/main" val="2144188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5</a:t>
            </a:fld>
            <a:endParaRPr lang="es-ES"/>
          </a:p>
        </p:txBody>
      </p:sp>
    </p:spTree>
    <p:extLst>
      <p:ext uri="{BB962C8B-B14F-4D97-AF65-F5344CB8AC3E}">
        <p14:creationId xmlns:p14="http://schemas.microsoft.com/office/powerpoint/2010/main" val="2157191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6</a:t>
            </a:fld>
            <a:endParaRPr lang="es-ES"/>
          </a:p>
        </p:txBody>
      </p:sp>
    </p:spTree>
    <p:extLst>
      <p:ext uri="{BB962C8B-B14F-4D97-AF65-F5344CB8AC3E}">
        <p14:creationId xmlns:p14="http://schemas.microsoft.com/office/powerpoint/2010/main" val="3689656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7</a:t>
            </a:fld>
            <a:endParaRPr lang="es-ES"/>
          </a:p>
        </p:txBody>
      </p:sp>
    </p:spTree>
    <p:extLst>
      <p:ext uri="{BB962C8B-B14F-4D97-AF65-F5344CB8AC3E}">
        <p14:creationId xmlns:p14="http://schemas.microsoft.com/office/powerpoint/2010/main" val="2601570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8</a:t>
            </a:fld>
            <a:endParaRPr lang="es-ES"/>
          </a:p>
        </p:txBody>
      </p:sp>
    </p:spTree>
    <p:extLst>
      <p:ext uri="{BB962C8B-B14F-4D97-AF65-F5344CB8AC3E}">
        <p14:creationId xmlns:p14="http://schemas.microsoft.com/office/powerpoint/2010/main" val="3547945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3D0CE60-1901-404B-95F7-426FCB36024A}" type="slidenum">
              <a:rPr lang="es-ES" smtClean="0"/>
              <a:t>9</a:t>
            </a:fld>
            <a:endParaRPr lang="es-ES"/>
          </a:p>
        </p:txBody>
      </p:sp>
    </p:spTree>
    <p:extLst>
      <p:ext uri="{BB962C8B-B14F-4D97-AF65-F5344CB8AC3E}">
        <p14:creationId xmlns:p14="http://schemas.microsoft.com/office/powerpoint/2010/main" val="1096781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E5A102F7-DA1C-4E9F-94CA-984557027EE3}" type="datetimeFigureOut">
              <a:rPr lang="es-ES" smtClean="0"/>
              <a:t>09/07/2018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A3FCD27-BA05-4C9D-9EB1-4F18A0FEDA60}" type="slidenum">
              <a:rPr lang="es-ES" smtClean="0"/>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4">
                <a:tint val="45000"/>
                <a:satMod val="400000"/>
              </a:schemeClr>
            </a:duotone>
          </a:blip>
          <a:srcRect/>
          <a:tile tx="0" ty="0" sx="90000" sy="90000" flip="xy" algn="tl"/>
        </a:blipFill>
        <a:effectLst/>
      </p:bgPr>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5A102F7-DA1C-4E9F-94CA-984557027EE3}" type="datetimeFigureOut">
              <a:rPr lang="es-ES" smtClean="0"/>
              <a:t>09/07/2018</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A3FCD27-BA05-4C9D-9EB1-4F18A0FEDA60}" type="slidenum">
              <a:rPr lang="es-ES" smtClean="0"/>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8.png"/><Relationship Id="rId7" Type="http://schemas.openxmlformats.org/officeDocument/2006/relationships/diagramColors" Target="../diagrams/colors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4.png"/><Relationship Id="rId4" Type="http://schemas.openxmlformats.org/officeDocument/2006/relationships/diagramData" Target="../diagrams/data3.xml"/><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hyperlink" Target="ENCUESTA.pdf" TargetMode="External"/><Relationship Id="rId5" Type="http://schemas.openxmlformats.org/officeDocument/2006/relationships/diagramQuickStyle" Target="../diagrams/quickStyle4.xml"/><Relationship Id="rId10" Type="http://schemas.openxmlformats.org/officeDocument/2006/relationships/image" Target="../media/image9.png"/><Relationship Id="rId4" Type="http://schemas.openxmlformats.org/officeDocument/2006/relationships/diagramLayout" Target="../diagrams/layout4.xm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image" Target="../media/image15.png"/><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image" Target="../media/image13.png"/><Relationship Id="rId5" Type="http://schemas.openxmlformats.org/officeDocument/2006/relationships/diagramQuickStyle" Target="../diagrams/quickStyle6.xml"/><Relationship Id="rId10" Type="http://schemas.openxmlformats.org/officeDocument/2006/relationships/image" Target="../media/image12.png"/><Relationship Id="rId4" Type="http://schemas.openxmlformats.org/officeDocument/2006/relationships/diagramLayout" Target="../diagrams/layout6.xml"/><Relationship Id="rId9"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image" Target="../media/image19.emf"/><Relationship Id="rId4" Type="http://schemas.openxmlformats.org/officeDocument/2006/relationships/diagramLayout" Target="../diagrams/layout7.xml"/><Relationship Id="rId9"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3.png"/><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5.png"/><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4.png"/></Relationships>
</file>

<file path=ppt/slides/_rels/slide2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1556792"/>
            <a:ext cx="7304856" cy="4968552"/>
          </a:xfrm>
        </p:spPr>
        <p:txBody>
          <a:bodyPr>
            <a:noAutofit/>
          </a:bodyPr>
          <a:lstStyle/>
          <a:p>
            <a:pPr algn="ctr"/>
            <a:r>
              <a:rPr lang="es-ES" sz="1600" b="1" dirty="0">
                <a:latin typeface="Times New Roman" pitchFamily="18" charset="0"/>
                <a:cs typeface="Times New Roman" pitchFamily="18" charset="0"/>
              </a:rPr>
              <a:t>DEPARTAMENTO DE CIENCIAS ECONÓMICAS, ADMINISTRATIVAS Y COMERCIO</a:t>
            </a:r>
          </a:p>
          <a:p>
            <a:pPr algn="ctr"/>
            <a:r>
              <a:rPr lang="es-ES" sz="1600" b="1" dirty="0">
                <a:latin typeface="Times New Roman" pitchFamily="18" charset="0"/>
                <a:cs typeface="Times New Roman" pitchFamily="18" charset="0"/>
              </a:rPr>
              <a:t> </a:t>
            </a:r>
            <a:endParaRPr lang="es-ES" sz="1600" dirty="0">
              <a:latin typeface="Times New Roman" pitchFamily="18" charset="0"/>
              <a:cs typeface="Times New Roman" pitchFamily="18" charset="0"/>
            </a:endParaRPr>
          </a:p>
          <a:p>
            <a:pPr algn="ctr"/>
            <a:r>
              <a:rPr lang="es-ES" sz="1400" b="1" dirty="0">
                <a:latin typeface="Times New Roman" pitchFamily="18" charset="0"/>
                <a:cs typeface="Times New Roman" pitchFamily="18" charset="0"/>
              </a:rPr>
              <a:t>CARRERA DE CONTABILIDAD Y AUDITORÍA</a:t>
            </a:r>
            <a:endParaRPr lang="es-ES" sz="1400" dirty="0">
              <a:latin typeface="Times New Roman" pitchFamily="18" charset="0"/>
              <a:cs typeface="Times New Roman" pitchFamily="18" charset="0"/>
            </a:endParaRPr>
          </a:p>
          <a:p>
            <a:pPr algn="ctr"/>
            <a:r>
              <a:rPr lang="es-ES" sz="1600" b="1" dirty="0">
                <a:latin typeface="Times New Roman" pitchFamily="18" charset="0"/>
                <a:cs typeface="Times New Roman" pitchFamily="18" charset="0"/>
              </a:rPr>
              <a:t> </a:t>
            </a:r>
            <a:endParaRPr lang="es-ES" sz="1600" dirty="0">
              <a:latin typeface="Times New Roman" pitchFamily="18" charset="0"/>
              <a:cs typeface="Times New Roman" pitchFamily="18" charset="0"/>
            </a:endParaRPr>
          </a:p>
          <a:p>
            <a:pPr algn="ctr"/>
            <a:r>
              <a:rPr lang="es-ES" sz="1400" b="1" dirty="0">
                <a:latin typeface="Times New Roman" pitchFamily="18" charset="0"/>
                <a:cs typeface="Times New Roman" pitchFamily="18" charset="0"/>
              </a:rPr>
              <a:t>TRABAJO DE TITULACIÓN PREVIO A LA OBTENCIÓN DEL TÍTULO DE  CONTADOR PÚBLICO AUTORIZADO CPA</a:t>
            </a:r>
            <a:endParaRPr lang="es-ES" sz="1400" dirty="0">
              <a:latin typeface="Times New Roman" pitchFamily="18" charset="0"/>
              <a:cs typeface="Times New Roman" pitchFamily="18" charset="0"/>
            </a:endParaRPr>
          </a:p>
          <a:p>
            <a:pPr algn="ctr"/>
            <a:r>
              <a:rPr lang="es-ES" sz="1600" b="1" dirty="0">
                <a:latin typeface="Times New Roman" pitchFamily="18" charset="0"/>
                <a:cs typeface="Times New Roman" pitchFamily="18" charset="0"/>
              </a:rPr>
              <a:t> </a:t>
            </a:r>
            <a:endParaRPr lang="es-ES" sz="1600" dirty="0">
              <a:latin typeface="Times New Roman" pitchFamily="18" charset="0"/>
              <a:cs typeface="Times New Roman" pitchFamily="18" charset="0"/>
            </a:endParaRPr>
          </a:p>
          <a:p>
            <a:pPr algn="ctr"/>
            <a:r>
              <a:rPr lang="es-ES" sz="1400" b="1" dirty="0">
                <a:latin typeface="Times New Roman" pitchFamily="18" charset="0"/>
                <a:cs typeface="Times New Roman" pitchFamily="18" charset="0"/>
              </a:rPr>
              <a:t>TEMA: AUDITORIA FORENSE, HERRAMIENTA DE DETECCIÓN Y PREVENCIÓN DEL FRAUDE EN EL SECTOR INMOBILIARIO DEL CANTÓN QUITO</a:t>
            </a:r>
            <a:endParaRPr lang="es-ES" sz="1400" dirty="0">
              <a:latin typeface="Times New Roman" pitchFamily="18" charset="0"/>
              <a:cs typeface="Times New Roman" pitchFamily="18" charset="0"/>
            </a:endParaRPr>
          </a:p>
          <a:p>
            <a:pPr algn="ctr"/>
            <a:r>
              <a:rPr lang="es-ES" sz="1600" b="1" dirty="0">
                <a:latin typeface="Times New Roman" pitchFamily="18" charset="0"/>
                <a:cs typeface="Times New Roman" pitchFamily="18" charset="0"/>
              </a:rPr>
              <a:t> </a:t>
            </a:r>
            <a:endParaRPr lang="es-ES" sz="1600" dirty="0">
              <a:latin typeface="Times New Roman" pitchFamily="18" charset="0"/>
              <a:cs typeface="Times New Roman" pitchFamily="18" charset="0"/>
            </a:endParaRPr>
          </a:p>
          <a:p>
            <a:pPr algn="ctr"/>
            <a:r>
              <a:rPr lang="es-ES" sz="1400" b="1" dirty="0">
                <a:latin typeface="Times New Roman" pitchFamily="18" charset="0"/>
                <a:cs typeface="Times New Roman" pitchFamily="18" charset="0"/>
              </a:rPr>
              <a:t>AUTOR: ERAZO MEZA, DENNISE LILET</a:t>
            </a:r>
            <a:endParaRPr lang="es-ES" sz="1400" dirty="0">
              <a:latin typeface="Times New Roman" pitchFamily="18" charset="0"/>
              <a:cs typeface="Times New Roman" pitchFamily="18" charset="0"/>
            </a:endParaRPr>
          </a:p>
          <a:p>
            <a:pPr algn="ctr"/>
            <a:r>
              <a:rPr lang="es-ES" sz="1400" b="1" dirty="0">
                <a:latin typeface="Times New Roman" pitchFamily="18" charset="0"/>
                <a:cs typeface="Times New Roman" pitchFamily="18" charset="0"/>
              </a:rPr>
              <a:t> </a:t>
            </a:r>
            <a:endParaRPr lang="es-ES" sz="1400" dirty="0">
              <a:latin typeface="Times New Roman" pitchFamily="18" charset="0"/>
              <a:cs typeface="Times New Roman" pitchFamily="18" charset="0"/>
            </a:endParaRPr>
          </a:p>
          <a:p>
            <a:pPr algn="ctr"/>
            <a:r>
              <a:rPr lang="es-ES" sz="1400" b="1" dirty="0">
                <a:latin typeface="Times New Roman" pitchFamily="18" charset="0"/>
                <a:cs typeface="Times New Roman" pitchFamily="18" charset="0"/>
              </a:rPr>
              <a:t>DIRECTOR: ING. GALARZA TORRES, SANDRA PATRICIA</a:t>
            </a:r>
            <a:endParaRPr lang="es-ES" sz="1400" dirty="0">
              <a:latin typeface="Times New Roman" pitchFamily="18" charset="0"/>
              <a:cs typeface="Times New Roman" pitchFamily="18" charset="0"/>
            </a:endParaRPr>
          </a:p>
          <a:p>
            <a:pPr algn="ctr"/>
            <a:r>
              <a:rPr lang="es-ES" sz="1400" b="1" dirty="0">
                <a:latin typeface="Times New Roman" pitchFamily="18" charset="0"/>
                <a:cs typeface="Times New Roman" pitchFamily="18" charset="0"/>
              </a:rPr>
              <a:t> </a:t>
            </a:r>
            <a:endParaRPr lang="es-ES" sz="1400" dirty="0">
              <a:latin typeface="Times New Roman" pitchFamily="18" charset="0"/>
              <a:cs typeface="Times New Roman" pitchFamily="18" charset="0"/>
            </a:endParaRPr>
          </a:p>
          <a:p>
            <a:pPr algn="ctr"/>
            <a:r>
              <a:rPr lang="es-ES" sz="1400" b="1" dirty="0" smtClean="0">
                <a:latin typeface="Times New Roman" pitchFamily="18" charset="0"/>
                <a:cs typeface="Times New Roman" pitchFamily="18" charset="0"/>
              </a:rPr>
              <a:t>SANGOLQUÍ</a:t>
            </a:r>
          </a:p>
          <a:p>
            <a:pPr algn="ctr"/>
            <a:r>
              <a:rPr lang="es-ES" sz="1400" b="1" dirty="0" smtClean="0">
                <a:latin typeface="Times New Roman" pitchFamily="18" charset="0"/>
                <a:cs typeface="Times New Roman" pitchFamily="18" charset="0"/>
              </a:rPr>
              <a:t>2018</a:t>
            </a:r>
            <a:endParaRPr lang="es-ES" sz="1400" dirty="0">
              <a:latin typeface="Times New Roman" pitchFamily="18" charset="0"/>
              <a:cs typeface="Times New Roman" pitchFamily="18" charset="0"/>
            </a:endParaRPr>
          </a:p>
        </p:txBody>
      </p:sp>
      <p:pic>
        <p:nvPicPr>
          <p:cNvPr id="4" name="3 Imagen" descr="Resultado de imagen para espe"/>
          <p:cNvPicPr/>
          <p:nvPr/>
        </p:nvPicPr>
        <p:blipFill rotWithShape="1">
          <a:blip r:embed="rId3">
            <a:extLst>
              <a:ext uri="{28A0092B-C50C-407E-A947-70E740481C1C}">
                <a14:useLocalDpi xmlns:a14="http://schemas.microsoft.com/office/drawing/2010/main" val="0"/>
              </a:ext>
            </a:extLst>
          </a:blip>
          <a:srcRect l="10060" t="15190" r="8361" b="10760"/>
          <a:stretch/>
        </p:blipFill>
        <p:spPr bwMode="auto">
          <a:xfrm>
            <a:off x="3001211" y="476672"/>
            <a:ext cx="4032448" cy="93610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259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7 CuadroTexto"/>
              <p:cNvSpPr txBox="1"/>
              <p:nvPr/>
            </p:nvSpPr>
            <p:spPr>
              <a:xfrm>
                <a:off x="4938108" y="3522145"/>
                <a:ext cx="3594332" cy="264315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sz="1200" b="1" dirty="0" smtClean="0"/>
                  <a:t>Calculo de la muestra    </a:t>
                </a:r>
                <a:endParaRPr lang="es-ES" sz="1200" dirty="0"/>
              </a:p>
              <a:p>
                <a:r>
                  <a:rPr lang="es-ES" sz="1200" dirty="0"/>
                  <a:t>NC =Nivel de confianza: 95% =  Z=1.96</a:t>
                </a:r>
              </a:p>
              <a:p>
                <a:r>
                  <a:rPr lang="es-ES" sz="1200" dirty="0"/>
                  <a:t>P = Éxito = 50%</a:t>
                </a:r>
              </a:p>
              <a:p>
                <a:r>
                  <a:rPr lang="es-ES" sz="1200" dirty="0"/>
                  <a:t>Q = Fracaso = 50%</a:t>
                </a:r>
              </a:p>
              <a:p>
                <a:r>
                  <a:rPr lang="es-ES" sz="1200" dirty="0"/>
                  <a:t>POE = Población Objeto de Estudio N = 750</a:t>
                </a:r>
              </a:p>
              <a:p>
                <a:r>
                  <a:rPr lang="es-ES" sz="1200" dirty="0"/>
                  <a:t>E = Error = 5%</a:t>
                </a:r>
              </a:p>
              <a:p>
                <a:r>
                  <a:rPr lang="es-ES" sz="1200" b="1" dirty="0"/>
                  <a:t>Fórmula:  </a:t>
                </a:r>
                <a:endParaRPr lang="es-ES" sz="1200" dirty="0" smtClean="0"/>
              </a:p>
              <a:p>
                <a:pPr/>
                <a14:m>
                  <m:oMathPara xmlns:m="http://schemas.openxmlformats.org/officeDocument/2006/math">
                    <m:oMathParaPr>
                      <m:jc m:val="centerGroup"/>
                    </m:oMathParaPr>
                    <m:oMath xmlns:m="http://schemas.openxmlformats.org/officeDocument/2006/math">
                      <m:r>
                        <a:rPr lang="es-ES" sz="1200" i="1">
                          <a:latin typeface="Cambria Math"/>
                        </a:rPr>
                        <m:t>𝑛</m:t>
                      </m:r>
                      <m:r>
                        <a:rPr lang="es-ES" sz="1200">
                          <a:latin typeface="Cambria Math"/>
                        </a:rPr>
                        <m:t>=</m:t>
                      </m:r>
                      <m:f>
                        <m:fPr>
                          <m:ctrlPr>
                            <a:rPr lang="es-ES" sz="1200" i="1">
                              <a:latin typeface="Cambria Math"/>
                            </a:rPr>
                          </m:ctrlPr>
                        </m:fPr>
                        <m:num>
                          <m:sSup>
                            <m:sSupPr>
                              <m:ctrlPr>
                                <a:rPr lang="es-ES" sz="1200" i="1">
                                  <a:latin typeface="Cambria Math"/>
                                </a:rPr>
                              </m:ctrlPr>
                            </m:sSupPr>
                            <m:e>
                              <m:r>
                                <a:rPr lang="es-ES" sz="1200" i="1">
                                  <a:latin typeface="Cambria Math"/>
                                </a:rPr>
                                <m:t>𝑍</m:t>
                              </m:r>
                            </m:e>
                            <m:sup>
                              <m:r>
                                <a:rPr lang="es-ES" sz="1200" i="1">
                                  <a:latin typeface="Cambria Math"/>
                                </a:rPr>
                                <m:t>2</m:t>
                              </m:r>
                            </m:sup>
                          </m:sSup>
                          <m:r>
                            <a:rPr lang="es-ES" sz="1200" i="1">
                              <a:latin typeface="Cambria Math"/>
                            </a:rPr>
                            <m:t>∙</m:t>
                          </m:r>
                          <m:r>
                            <a:rPr lang="es-ES" sz="1200" i="1">
                              <a:latin typeface="Cambria Math"/>
                            </a:rPr>
                            <m:t>𝑁</m:t>
                          </m:r>
                          <m:r>
                            <a:rPr lang="es-ES" sz="1200" i="1">
                              <a:latin typeface="Cambria Math"/>
                            </a:rPr>
                            <m:t>∙</m:t>
                          </m:r>
                          <m:r>
                            <a:rPr lang="es-ES" sz="1200" i="1">
                              <a:latin typeface="Cambria Math"/>
                            </a:rPr>
                            <m:t>𝑃</m:t>
                          </m:r>
                          <m:r>
                            <a:rPr lang="es-ES" sz="1200" i="1">
                              <a:latin typeface="Cambria Math"/>
                            </a:rPr>
                            <m:t>∙</m:t>
                          </m:r>
                          <m:r>
                            <a:rPr lang="es-ES" sz="1200" i="1">
                              <a:latin typeface="Cambria Math"/>
                            </a:rPr>
                            <m:t>𝑄</m:t>
                          </m:r>
                        </m:num>
                        <m:den>
                          <m:sSup>
                            <m:sSupPr>
                              <m:ctrlPr>
                                <a:rPr lang="es-ES" sz="1200" i="1">
                                  <a:latin typeface="Cambria Math"/>
                                </a:rPr>
                              </m:ctrlPr>
                            </m:sSupPr>
                            <m:e>
                              <m:r>
                                <a:rPr lang="es-ES" sz="1200" i="1">
                                  <a:latin typeface="Cambria Math"/>
                                </a:rPr>
                                <m:t>𝑒</m:t>
                              </m:r>
                            </m:e>
                            <m:sup>
                              <m:r>
                                <a:rPr lang="es-ES" sz="1200" i="1">
                                  <a:latin typeface="Cambria Math"/>
                                </a:rPr>
                                <m:t>2</m:t>
                              </m:r>
                            </m:sup>
                          </m:sSup>
                          <m:r>
                            <a:rPr lang="es-ES" sz="1200" i="1">
                              <a:latin typeface="Cambria Math"/>
                            </a:rPr>
                            <m:t> </m:t>
                          </m:r>
                          <m:d>
                            <m:dPr>
                              <m:ctrlPr>
                                <a:rPr lang="es-ES" sz="1200" i="1">
                                  <a:latin typeface="Cambria Math"/>
                                </a:rPr>
                              </m:ctrlPr>
                            </m:dPr>
                            <m:e>
                              <m:r>
                                <a:rPr lang="es-ES" sz="1200" i="1">
                                  <a:latin typeface="Cambria Math"/>
                                </a:rPr>
                                <m:t>𝑁</m:t>
                              </m:r>
                              <m:r>
                                <a:rPr lang="es-ES" sz="1200" i="1">
                                  <a:latin typeface="Cambria Math"/>
                                </a:rPr>
                                <m:t>−1</m:t>
                              </m:r>
                            </m:e>
                          </m:d>
                          <m:r>
                            <a:rPr lang="es-ES" sz="1200" i="1">
                              <a:latin typeface="Cambria Math"/>
                            </a:rPr>
                            <m:t>+</m:t>
                          </m:r>
                          <m:sSup>
                            <m:sSupPr>
                              <m:ctrlPr>
                                <a:rPr lang="es-ES" sz="1200" i="1">
                                  <a:latin typeface="Cambria Math"/>
                                </a:rPr>
                              </m:ctrlPr>
                            </m:sSupPr>
                            <m:e>
                              <m:r>
                                <a:rPr lang="es-ES" sz="1200" i="1">
                                  <a:latin typeface="Cambria Math"/>
                                </a:rPr>
                                <m:t>𝑍</m:t>
                              </m:r>
                            </m:e>
                            <m:sup>
                              <m:r>
                                <a:rPr lang="es-ES" sz="1200" i="1">
                                  <a:latin typeface="Cambria Math"/>
                                </a:rPr>
                                <m:t>2</m:t>
                              </m:r>
                            </m:sup>
                          </m:sSup>
                          <m:r>
                            <a:rPr lang="es-ES" sz="1200" i="1">
                              <a:latin typeface="Cambria Math"/>
                            </a:rPr>
                            <m:t>∙</m:t>
                          </m:r>
                          <m:r>
                            <a:rPr lang="es-ES" sz="1200" i="1">
                              <a:latin typeface="Cambria Math"/>
                            </a:rPr>
                            <m:t>𝑃</m:t>
                          </m:r>
                          <m:r>
                            <a:rPr lang="es-ES" sz="1200" i="1">
                              <a:latin typeface="Cambria Math"/>
                            </a:rPr>
                            <m:t>∙</m:t>
                          </m:r>
                          <m:r>
                            <a:rPr lang="es-ES" sz="1200" i="1">
                              <a:latin typeface="Cambria Math"/>
                            </a:rPr>
                            <m:t>𝑄</m:t>
                          </m:r>
                        </m:den>
                      </m:f>
                    </m:oMath>
                  </m:oMathPara>
                </a14:m>
                <a:endParaRPr lang="es-ES" sz="1200" dirty="0"/>
              </a:p>
              <a:p>
                <a:r>
                  <a:rPr lang="es-ES" sz="1200" b="1" dirty="0" smtClean="0"/>
                  <a:t>Cálculo </a:t>
                </a:r>
                <a:r>
                  <a:rPr lang="es-ES" sz="1200" b="1" dirty="0"/>
                  <a:t>de la fórmula</a:t>
                </a:r>
                <a:endParaRPr lang="es-ES" sz="1200" dirty="0"/>
              </a:p>
              <a:p>
                <a:pPr/>
                <a14:m>
                  <m:oMathPara xmlns:m="http://schemas.openxmlformats.org/officeDocument/2006/math">
                    <m:oMathParaPr>
                      <m:jc m:val="centerGroup"/>
                    </m:oMathParaPr>
                    <m:oMath xmlns:m="http://schemas.openxmlformats.org/officeDocument/2006/math">
                      <m:r>
                        <a:rPr lang="es-ES" sz="1200" i="1">
                          <a:latin typeface="Cambria Math"/>
                        </a:rPr>
                        <m:t>𝑛</m:t>
                      </m:r>
                      <m:r>
                        <a:rPr lang="es-ES" sz="1200">
                          <a:latin typeface="Cambria Math"/>
                        </a:rPr>
                        <m:t>=</m:t>
                      </m:r>
                      <m:f>
                        <m:fPr>
                          <m:ctrlPr>
                            <a:rPr lang="es-ES" sz="1200" i="1">
                              <a:latin typeface="Cambria Math"/>
                            </a:rPr>
                          </m:ctrlPr>
                        </m:fPr>
                        <m:num>
                          <m:r>
                            <a:rPr lang="es-ES" sz="1200" i="1">
                              <a:latin typeface="Cambria Math"/>
                            </a:rPr>
                            <m:t>(</m:t>
                          </m:r>
                          <m:sSup>
                            <m:sSupPr>
                              <m:ctrlPr>
                                <a:rPr lang="es-ES" sz="1200" i="1">
                                  <a:latin typeface="Cambria Math"/>
                                </a:rPr>
                              </m:ctrlPr>
                            </m:sSupPr>
                            <m:e>
                              <m:r>
                                <a:rPr lang="es-ES" sz="1200" i="1">
                                  <a:latin typeface="Cambria Math"/>
                                </a:rPr>
                                <m:t>1,96)</m:t>
                              </m:r>
                            </m:e>
                            <m:sup>
                              <m:r>
                                <a:rPr lang="es-ES" sz="1200" i="1">
                                  <a:latin typeface="Cambria Math"/>
                                </a:rPr>
                                <m:t>2</m:t>
                              </m:r>
                            </m:sup>
                          </m:sSup>
                          <m:r>
                            <a:rPr lang="es-ES" sz="1200" i="1">
                              <a:latin typeface="Cambria Math"/>
                            </a:rPr>
                            <m:t>∙7</m:t>
                          </m:r>
                          <m:r>
                            <a:rPr lang="es-ES" sz="1200" b="0" i="1" smtClean="0">
                              <a:latin typeface="Cambria Math"/>
                            </a:rPr>
                            <m:t>5</m:t>
                          </m:r>
                          <m:r>
                            <a:rPr lang="es-ES" sz="1200" i="1">
                              <a:latin typeface="Cambria Math"/>
                            </a:rPr>
                            <m:t>0∙0,5∙0,5</m:t>
                          </m:r>
                        </m:num>
                        <m:den>
                          <m:sSup>
                            <m:sSupPr>
                              <m:ctrlPr>
                                <a:rPr lang="es-ES" sz="1200" i="1">
                                  <a:latin typeface="Cambria Math"/>
                                </a:rPr>
                              </m:ctrlPr>
                            </m:sSupPr>
                            <m:e>
                              <m:r>
                                <a:rPr lang="es-ES" sz="1200" i="1">
                                  <a:latin typeface="Cambria Math"/>
                                </a:rPr>
                                <m:t>(0.5)</m:t>
                              </m:r>
                            </m:e>
                            <m:sup>
                              <m:r>
                                <a:rPr lang="es-ES" sz="1200" i="1">
                                  <a:latin typeface="Cambria Math"/>
                                </a:rPr>
                                <m:t>2</m:t>
                              </m:r>
                            </m:sup>
                          </m:sSup>
                          <m:r>
                            <a:rPr lang="es-ES" sz="1200" i="1">
                              <a:latin typeface="Cambria Math"/>
                            </a:rPr>
                            <m:t> </m:t>
                          </m:r>
                          <m:d>
                            <m:dPr>
                              <m:ctrlPr>
                                <a:rPr lang="es-ES" sz="1200" i="1">
                                  <a:latin typeface="Cambria Math"/>
                                </a:rPr>
                              </m:ctrlPr>
                            </m:dPr>
                            <m:e>
                              <m:r>
                                <a:rPr lang="es-ES" sz="1200" i="1">
                                  <a:latin typeface="Cambria Math"/>
                                </a:rPr>
                                <m:t>7</m:t>
                              </m:r>
                              <m:r>
                                <a:rPr lang="es-ES" sz="1200" b="0" i="1" smtClean="0">
                                  <a:latin typeface="Cambria Math"/>
                                </a:rPr>
                                <m:t>5</m:t>
                              </m:r>
                              <m:r>
                                <a:rPr lang="es-ES" sz="1200" i="1">
                                  <a:latin typeface="Cambria Math"/>
                                </a:rPr>
                                <m:t>0−1</m:t>
                              </m:r>
                            </m:e>
                          </m:d>
                          <m:r>
                            <a:rPr lang="es-ES" sz="1200" i="1">
                              <a:latin typeface="Cambria Math"/>
                            </a:rPr>
                            <m:t>+</m:t>
                          </m:r>
                          <m:sSup>
                            <m:sSupPr>
                              <m:ctrlPr>
                                <a:rPr lang="es-ES" sz="1200" i="1">
                                  <a:latin typeface="Cambria Math"/>
                                </a:rPr>
                              </m:ctrlPr>
                            </m:sSupPr>
                            <m:e>
                              <m:r>
                                <a:rPr lang="es-ES" sz="1200" i="1">
                                  <a:latin typeface="Cambria Math"/>
                                </a:rPr>
                                <m:t>1,96</m:t>
                              </m:r>
                            </m:e>
                            <m:sup>
                              <m:r>
                                <a:rPr lang="es-ES" sz="1200" i="1">
                                  <a:latin typeface="Cambria Math"/>
                                </a:rPr>
                                <m:t>2</m:t>
                              </m:r>
                            </m:sup>
                          </m:sSup>
                          <m:r>
                            <a:rPr lang="es-ES" sz="1200" i="1">
                              <a:latin typeface="Cambria Math"/>
                            </a:rPr>
                            <m:t>∙0,5∙0,5</m:t>
                          </m:r>
                        </m:den>
                      </m:f>
                    </m:oMath>
                  </m:oMathPara>
                </a14:m>
                <a:endParaRPr lang="es-ES" sz="1200" dirty="0"/>
              </a:p>
              <a:p>
                <a:pPr/>
                <a14:m>
                  <m:oMathPara xmlns:m="http://schemas.openxmlformats.org/officeDocument/2006/math">
                    <m:oMathParaPr>
                      <m:jc m:val="centerGroup"/>
                    </m:oMathParaPr>
                    <m:oMath xmlns:m="http://schemas.openxmlformats.org/officeDocument/2006/math">
                      <m:r>
                        <a:rPr lang="es-ES" sz="1200" i="1">
                          <a:latin typeface="Cambria Math"/>
                        </a:rPr>
                        <m:t>𝑛</m:t>
                      </m:r>
                      <m:r>
                        <a:rPr lang="es-ES" sz="1200">
                          <a:latin typeface="Cambria Math"/>
                        </a:rPr>
                        <m:t>=250</m:t>
                      </m:r>
                    </m:oMath>
                  </m:oMathPara>
                </a14:m>
                <a:endParaRPr lang="es-ES" sz="1200" dirty="0"/>
              </a:p>
            </p:txBody>
          </p:sp>
        </mc:Choice>
        <mc:Fallback xmlns="">
          <p:sp>
            <p:nvSpPr>
              <p:cNvPr id="8" name="7 CuadroTexto"/>
              <p:cNvSpPr txBox="1">
                <a:spLocks noRot="1" noChangeAspect="1" noMove="1" noResize="1" noEditPoints="1" noAdjustHandles="1" noChangeArrowheads="1" noChangeShapeType="1" noTextEdit="1"/>
              </p:cNvSpPr>
              <p:nvPr/>
            </p:nvSpPr>
            <p:spPr>
              <a:xfrm>
                <a:off x="4938108" y="3522145"/>
                <a:ext cx="3594332" cy="2643159"/>
              </a:xfrm>
              <a:prstGeom prst="rect">
                <a:avLst/>
              </a:prstGeom>
              <a:blipFill rotWithShape="1">
                <a:blip r:embed="rId3"/>
                <a:stretch>
                  <a:fillRect/>
                </a:stretch>
              </a:blipFill>
            </p:spPr>
            <p:txBody>
              <a:bodyPr/>
              <a:lstStyle/>
              <a:p>
                <a:r>
                  <a:rPr lang="es-ES">
                    <a:noFill/>
                  </a:rPr>
                  <a:t> </a:t>
                </a:r>
              </a:p>
            </p:txBody>
          </p:sp>
        </mc:Fallback>
      </mc:AlternateContent>
      <p:sp>
        <p:nvSpPr>
          <p:cNvPr id="2" name="1 Título"/>
          <p:cNvSpPr>
            <a:spLocks noGrp="1"/>
          </p:cNvSpPr>
          <p:nvPr>
            <p:ph type="title"/>
          </p:nvPr>
        </p:nvSpPr>
        <p:spPr>
          <a:xfrm>
            <a:off x="1259632" y="548680"/>
            <a:ext cx="7498080" cy="706090"/>
          </a:xfrm>
        </p:spPr>
        <p:txBody>
          <a:bodyPr>
            <a:normAutofit/>
          </a:bodyPr>
          <a:lstStyle/>
          <a:p>
            <a:pPr algn="ctr"/>
            <a:r>
              <a:rPr lang="es-ES" sz="3200" dirty="0" smtClean="0"/>
              <a:t> POBLACIÓN OBJETO DE ESTUDIO</a:t>
            </a:r>
            <a:endParaRPr lang="es-ES" sz="3200" dirty="0"/>
          </a:p>
        </p:txBody>
      </p:sp>
      <p:graphicFrame>
        <p:nvGraphicFramePr>
          <p:cNvPr id="4" name="3 Diagrama"/>
          <p:cNvGraphicFramePr/>
          <p:nvPr>
            <p:extLst>
              <p:ext uri="{D42A27DB-BD31-4B8C-83A1-F6EECF244321}">
                <p14:modId xmlns:p14="http://schemas.microsoft.com/office/powerpoint/2010/main" val="380591943"/>
              </p:ext>
            </p:extLst>
          </p:nvPr>
        </p:nvGraphicFramePr>
        <p:xfrm>
          <a:off x="1619672" y="1196752"/>
          <a:ext cx="6984776" cy="2376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4 Imagen" descr="Resultado de imagen para espe"/>
          <p:cNvPicPr/>
          <p:nvPr/>
        </p:nvPicPr>
        <p:blipFill rotWithShape="1">
          <a:blip r:embed="rId9"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691680" y="3645024"/>
            <a:ext cx="3024336" cy="249299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sz="1200" b="1" dirty="0" smtClean="0"/>
              <a:t>Actividades Inmobiliarias con bienes propios</a:t>
            </a:r>
          </a:p>
          <a:p>
            <a:r>
              <a:rPr lang="es-ES" sz="1200" dirty="0" smtClean="0"/>
              <a:t>1. Compra-venta inmuebles departamentos y viviendas</a:t>
            </a:r>
          </a:p>
          <a:p>
            <a:r>
              <a:rPr lang="es-ES" sz="1200" dirty="0" smtClean="0"/>
              <a:t>2. Explotación de campamentos casa móviles</a:t>
            </a:r>
          </a:p>
          <a:p>
            <a:r>
              <a:rPr lang="es-ES" sz="1200" dirty="0" smtClean="0"/>
              <a:t>3. Promoción de proyectos de construcción</a:t>
            </a:r>
          </a:p>
          <a:p>
            <a:r>
              <a:rPr lang="es-ES" sz="1200" dirty="0" smtClean="0"/>
              <a:t>4. Lotización y parcelación sin mejoras</a:t>
            </a:r>
            <a:endParaRPr lang="es-ES" sz="1200" dirty="0"/>
          </a:p>
          <a:p>
            <a:r>
              <a:rPr lang="es-ES" sz="1200" b="1" dirty="0" smtClean="0"/>
              <a:t>Actividades Inmobiliarias a cambio de una retribución o contrato</a:t>
            </a:r>
            <a:endParaRPr lang="es-ES" sz="1200" dirty="0"/>
          </a:p>
          <a:p>
            <a:pPr marL="228600" indent="-228600">
              <a:buAutoNum type="arabicPeriod"/>
            </a:pPr>
            <a:r>
              <a:rPr lang="es-ES" sz="1200" dirty="0" smtClean="0"/>
              <a:t>Agentes y corredores</a:t>
            </a:r>
          </a:p>
          <a:p>
            <a:pPr marL="228600" indent="-228600">
              <a:buAutoNum type="arabicPeriod"/>
            </a:pPr>
            <a:r>
              <a:rPr lang="es-ES" sz="1200" dirty="0" smtClean="0"/>
              <a:t>Intermediarios compra-venta</a:t>
            </a:r>
          </a:p>
          <a:p>
            <a:pPr marL="228600" indent="-228600">
              <a:buAutoNum type="arabicPeriod"/>
            </a:pPr>
            <a:r>
              <a:rPr lang="es-ES" sz="1200" dirty="0" smtClean="0"/>
              <a:t>Administradores Inmobiliarios</a:t>
            </a:r>
          </a:p>
          <a:p>
            <a:pPr marL="228600" indent="-228600">
              <a:buAutoNum type="arabicPeriod"/>
            </a:pPr>
            <a:r>
              <a:rPr lang="es-ES" sz="1200" dirty="0" smtClean="0"/>
              <a:t>Servicios de tasación</a:t>
            </a:r>
          </a:p>
        </p:txBody>
      </p:sp>
    </p:spTree>
    <p:extLst>
      <p:ext uri="{BB962C8B-B14F-4D97-AF65-F5344CB8AC3E}">
        <p14:creationId xmlns:p14="http://schemas.microsoft.com/office/powerpoint/2010/main" val="201236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562670"/>
            <a:ext cx="7498080" cy="1066130"/>
          </a:xfrm>
        </p:spPr>
        <p:txBody>
          <a:bodyPr>
            <a:normAutofit fontScale="90000"/>
          </a:bodyPr>
          <a:lstStyle/>
          <a:p>
            <a:pPr algn="ctr"/>
            <a:r>
              <a:rPr lang="es-ES" sz="3600" b="1" dirty="0" smtClean="0">
                <a:effectLst/>
              </a:rPr>
              <a:t>Técnica e Instrumento de recolección de Datos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555447871"/>
              </p:ext>
            </p:extLst>
          </p:nvPr>
        </p:nvGraphicFramePr>
        <p:xfrm>
          <a:off x="2360420" y="1556792"/>
          <a:ext cx="4752528"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7092280" y="2197105"/>
            <a:ext cx="1726232"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fontAlgn="ctr"/>
            <a:r>
              <a:rPr lang="es-ES" sz="1400" dirty="0" smtClean="0">
                <a:latin typeface="Times New Roman" pitchFamily="18" charset="0"/>
                <a:cs typeface="Times New Roman" pitchFamily="18" charset="0"/>
              </a:rPr>
              <a:t>Prevención y detección del fraude</a:t>
            </a:r>
          </a:p>
          <a:p>
            <a:pPr fontAlgn="ctr"/>
            <a:r>
              <a:rPr lang="es-ES" sz="1400" dirty="0" smtClean="0">
                <a:latin typeface="Times New Roman" pitchFamily="18" charset="0"/>
                <a:cs typeface="Times New Roman" pitchFamily="18" charset="0"/>
              </a:rPr>
              <a:t>Dimensiones de fraude</a:t>
            </a:r>
            <a:endParaRPr lang="es-ES" sz="1400" dirty="0">
              <a:latin typeface="Times New Roman" pitchFamily="18" charset="0"/>
              <a:cs typeface="Times New Roman" pitchFamily="18" charset="0"/>
            </a:endParaRPr>
          </a:p>
        </p:txBody>
      </p:sp>
      <p:sp>
        <p:nvSpPr>
          <p:cNvPr id="7" name="6 Flecha doblada"/>
          <p:cNvSpPr/>
          <p:nvPr/>
        </p:nvSpPr>
        <p:spPr>
          <a:xfrm>
            <a:off x="6113895" y="1844824"/>
            <a:ext cx="864096" cy="576064"/>
          </a:xfrm>
          <a:prstGeom prst="bentArrow">
            <a:avLst>
              <a:gd name="adj1" fmla="val 25000"/>
              <a:gd name="adj2" fmla="val 23421"/>
              <a:gd name="adj3" fmla="val 25000"/>
              <a:gd name="adj4" fmla="val 3111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solidFill>
                <a:schemeClr val="tx1"/>
              </a:solidFill>
            </a:endParaRPr>
          </a:p>
        </p:txBody>
      </p:sp>
      <p:sp>
        <p:nvSpPr>
          <p:cNvPr id="8" name="AutoShape 2" descr="Resultado de imagen para encuest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9" name="AutoShape 4" descr="Resultado de imagen para encuest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4101"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38025" y="4365104"/>
            <a:ext cx="1702066" cy="16954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Flecha doblada">
            <a:hlinkClick r:id="rId11" action="ppaction://hlinkfile"/>
          </p:cNvPr>
          <p:cNvSpPr/>
          <p:nvPr/>
        </p:nvSpPr>
        <p:spPr>
          <a:xfrm flipV="1">
            <a:off x="5580112" y="5445224"/>
            <a:ext cx="1008112" cy="576064"/>
          </a:xfrm>
          <a:prstGeom prst="ben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solidFill>
                <a:schemeClr val="tx1"/>
              </a:solidFill>
            </a:endParaRPr>
          </a:p>
        </p:txBody>
      </p:sp>
      <p:sp>
        <p:nvSpPr>
          <p:cNvPr id="12" name="11 CuadroTexto"/>
          <p:cNvSpPr txBox="1"/>
          <p:nvPr/>
        </p:nvSpPr>
        <p:spPr>
          <a:xfrm>
            <a:off x="1043608" y="1916832"/>
            <a:ext cx="1512168"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fontAlgn="ctr"/>
            <a:r>
              <a:rPr lang="es-ES" sz="1400" dirty="0" smtClean="0">
                <a:latin typeface="Times New Roman" pitchFamily="18" charset="0"/>
                <a:cs typeface="Times New Roman" pitchFamily="18" charset="0"/>
              </a:rPr>
              <a:t>Fundamentación teórica auditoria forense y fraude</a:t>
            </a:r>
            <a:endParaRPr lang="es-ES" sz="1400" dirty="0">
              <a:latin typeface="Times New Roman" pitchFamily="18" charset="0"/>
              <a:cs typeface="Times New Roman" pitchFamily="18" charset="0"/>
            </a:endParaRPr>
          </a:p>
        </p:txBody>
      </p:sp>
      <p:sp>
        <p:nvSpPr>
          <p:cNvPr id="14" name="13 Flecha doblada"/>
          <p:cNvSpPr/>
          <p:nvPr/>
        </p:nvSpPr>
        <p:spPr>
          <a:xfrm flipH="1">
            <a:off x="2555776" y="1844824"/>
            <a:ext cx="864096" cy="576064"/>
          </a:xfrm>
          <a:prstGeom prst="bentArrow">
            <a:avLst>
              <a:gd name="adj1" fmla="val 25000"/>
              <a:gd name="adj2" fmla="val 23421"/>
              <a:gd name="adj3" fmla="val 25000"/>
              <a:gd name="adj4" fmla="val 3111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solidFill>
                <a:schemeClr val="tx1"/>
              </a:solidFill>
            </a:endParaRPr>
          </a:p>
        </p:txBody>
      </p:sp>
      <p:sp>
        <p:nvSpPr>
          <p:cNvPr id="11" name="10 CuadroTexto"/>
          <p:cNvSpPr txBox="1"/>
          <p:nvPr/>
        </p:nvSpPr>
        <p:spPr>
          <a:xfrm>
            <a:off x="1187624" y="5475779"/>
            <a:ext cx="18002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sz="1600" dirty="0" smtClean="0"/>
              <a:t>NC = 0,825</a:t>
            </a:r>
          </a:p>
          <a:p>
            <a:pPr algn="ctr"/>
            <a:r>
              <a:rPr lang="es-ES" sz="1600" dirty="0" smtClean="0"/>
              <a:t>Alfa </a:t>
            </a:r>
            <a:r>
              <a:rPr lang="es-ES" sz="1600" dirty="0"/>
              <a:t>de Cronbach</a:t>
            </a:r>
            <a:r>
              <a:rPr lang="es-ES" sz="1600" dirty="0" smtClean="0"/>
              <a:t>.</a:t>
            </a:r>
            <a:endParaRPr lang="es-ES" sz="1600" dirty="0"/>
          </a:p>
        </p:txBody>
      </p:sp>
      <p:sp>
        <p:nvSpPr>
          <p:cNvPr id="15" name="14 Flecha doblada">
            <a:hlinkClick r:id="rId11" action="ppaction://hlinkfile"/>
          </p:cNvPr>
          <p:cNvSpPr/>
          <p:nvPr/>
        </p:nvSpPr>
        <p:spPr>
          <a:xfrm flipH="1" flipV="1">
            <a:off x="2987824" y="5453608"/>
            <a:ext cx="1008112" cy="576064"/>
          </a:xfrm>
          <a:prstGeom prst="ben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2394374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4 Imagen" descr="Resultado de imagen para espe"/>
          <p:cNvPicPr/>
          <p:nvPr/>
        </p:nvPicPr>
        <p:blipFill rotWithShape="1">
          <a:blip r:embed="rId4"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sp>
        <p:nvSpPr>
          <p:cNvPr id="2" name="1 Título"/>
          <p:cNvSpPr>
            <a:spLocks noGrp="1"/>
          </p:cNvSpPr>
          <p:nvPr>
            <p:ph type="title"/>
          </p:nvPr>
        </p:nvSpPr>
        <p:spPr>
          <a:xfrm>
            <a:off x="1178376" y="558729"/>
            <a:ext cx="7498080" cy="494007"/>
          </a:xfrm>
        </p:spPr>
        <p:txBody>
          <a:bodyPr>
            <a:normAutofit fontScale="90000"/>
          </a:bodyPr>
          <a:lstStyle/>
          <a:p>
            <a:pPr algn="ctr"/>
            <a:r>
              <a:rPr lang="es-ES" sz="3200" dirty="0" smtClean="0"/>
              <a:t>MATRIZ OPERANIZACIÓN DE VARIABLES</a:t>
            </a:r>
            <a:endParaRPr lang="es-ES"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17921130"/>
              </p:ext>
            </p:extLst>
          </p:nvPr>
        </p:nvGraphicFramePr>
        <p:xfrm>
          <a:off x="1187622" y="1268760"/>
          <a:ext cx="7560842" cy="4876456"/>
        </p:xfrm>
        <a:graphic>
          <a:graphicData uri="http://schemas.openxmlformats.org/drawingml/2006/table">
            <a:tbl>
              <a:tblPr firstRow="1" firstCol="1" bandRow="1">
                <a:tableStyleId>{10A1B5D5-9B99-4C35-A422-299274C87663}</a:tableStyleId>
              </a:tblPr>
              <a:tblGrid>
                <a:gridCol w="1283916"/>
                <a:gridCol w="1283916"/>
                <a:gridCol w="2567832"/>
                <a:gridCol w="1212589"/>
                <a:gridCol w="1212589"/>
              </a:tblGrid>
              <a:tr h="352178">
                <a:tc>
                  <a:txBody>
                    <a:bodyPr/>
                    <a:lstStyle/>
                    <a:p>
                      <a:pPr marL="0" indent="0" algn="ctr" rtl="0" eaLnBrk="1" latinLnBrk="0" hangingPunct="1">
                        <a:lnSpc>
                          <a:spcPct val="100000"/>
                        </a:lnSpc>
                        <a:spcAft>
                          <a:spcPts val="0"/>
                        </a:spcAft>
                        <a:buNone/>
                      </a:pPr>
                      <a:r>
                        <a:rPr kumimoji="0" lang="es-ES" sz="1400" kern="1200" dirty="0">
                          <a:solidFill>
                            <a:schemeClr val="tx1"/>
                          </a:solidFill>
                          <a:effectLst/>
                        </a:rPr>
                        <a:t>Dimensiones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solidFill>
                            <a:schemeClr val="tx1"/>
                          </a:solidFill>
                          <a:effectLst/>
                        </a:rPr>
                        <a:t>Variable</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solidFill>
                            <a:schemeClr val="tx1"/>
                          </a:solidFill>
                          <a:effectLst/>
                        </a:rPr>
                        <a:t>Indicadores /</a:t>
                      </a:r>
                      <a:r>
                        <a:rPr kumimoji="0" lang="es-ES" sz="1400" kern="1200" baseline="0" dirty="0" smtClean="0">
                          <a:solidFill>
                            <a:schemeClr val="tx1"/>
                          </a:solidFill>
                          <a:effectLst/>
                        </a:rPr>
                        <a:t> </a:t>
                      </a:r>
                      <a:r>
                        <a:rPr kumimoji="0" lang="es-ES" sz="1400" kern="1200" dirty="0" smtClean="0">
                          <a:solidFill>
                            <a:schemeClr val="tx1"/>
                          </a:solidFill>
                          <a:effectLst/>
                        </a:rPr>
                        <a:t>Items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solidFill>
                            <a:schemeClr val="tx1"/>
                          </a:solidFill>
                          <a:effectLst/>
                        </a:rPr>
                        <a:t>Tipo de información</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solidFill>
                            <a:schemeClr val="tx1"/>
                          </a:solidFill>
                          <a:effectLst/>
                        </a:rPr>
                        <a:t>Técnica o instrumento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760529">
                <a:tc rowSpan="3">
                  <a:txBody>
                    <a:bodyPr/>
                    <a:lstStyle/>
                    <a:p>
                      <a:pPr marL="0" indent="0" algn="l" rtl="0" eaLnBrk="1" latinLnBrk="0" hangingPunct="1">
                        <a:lnSpc>
                          <a:spcPct val="100000"/>
                        </a:lnSpc>
                        <a:spcAft>
                          <a:spcPts val="0"/>
                        </a:spcAft>
                        <a:buNone/>
                      </a:pPr>
                      <a:r>
                        <a:rPr kumimoji="0" lang="es-ES" sz="1400" kern="1200" dirty="0" smtClean="0">
                          <a:effectLst/>
                        </a:rPr>
                        <a:t>1.</a:t>
                      </a:r>
                      <a:r>
                        <a:rPr kumimoji="0" lang="es-ES" sz="1400" kern="1200" baseline="0" dirty="0" smtClean="0">
                          <a:effectLst/>
                        </a:rPr>
                        <a:t> </a:t>
                      </a:r>
                      <a:r>
                        <a:rPr kumimoji="0" lang="es-ES" sz="1400" kern="1200" dirty="0" smtClean="0">
                          <a:effectLst/>
                        </a:rPr>
                        <a:t>Auditoria </a:t>
                      </a:r>
                      <a:r>
                        <a:rPr kumimoji="0" lang="es-ES" sz="1400" kern="1200" dirty="0">
                          <a:effectLst/>
                        </a:rPr>
                        <a:t>Forense</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1.1 Evolución</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1.1.1 Historia</a:t>
                      </a:r>
                    </a:p>
                    <a:p>
                      <a:pPr marL="0" indent="0" algn="l" rtl="0" eaLnBrk="1" latinLnBrk="0" hangingPunct="1">
                        <a:lnSpc>
                          <a:spcPct val="100000"/>
                        </a:lnSpc>
                        <a:spcAft>
                          <a:spcPts val="0"/>
                        </a:spcAft>
                        <a:buNone/>
                      </a:pPr>
                      <a:r>
                        <a:rPr kumimoji="0" lang="es-ES" sz="1400" kern="1200" dirty="0" smtClean="0">
                          <a:effectLst/>
                        </a:rPr>
                        <a:t>1.1.2 Importancia</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s-ES" sz="1400" kern="1200" dirty="0" smtClean="0">
                          <a:effectLst/>
                        </a:rPr>
                        <a:t>1.1.3</a:t>
                      </a:r>
                      <a:r>
                        <a:rPr kumimoji="0" lang="es-ES" sz="1400" kern="1200" baseline="0" dirty="0" smtClean="0">
                          <a:effectLst/>
                        </a:rPr>
                        <a:t> </a:t>
                      </a:r>
                      <a:r>
                        <a:rPr kumimoji="0" lang="es-ES" sz="1400" kern="1200" dirty="0" smtClean="0">
                          <a:effectLst/>
                        </a:rPr>
                        <a:t>Objetivos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s-ES" sz="1400" kern="1200" dirty="0" smtClean="0">
                          <a:effectLst/>
                        </a:rPr>
                        <a:t>1.1.4 Alcance</a:t>
                      </a:r>
                      <a:endParaRPr kumimoji="0" lang="es-ES" sz="1400" kern="1200" dirty="0" smtClean="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Secundaria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Documental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517988">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1.2 Tipos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1.2.1 Detectiva </a:t>
                      </a:r>
                    </a:p>
                    <a:p>
                      <a:pPr marL="0" indent="0" algn="l" rtl="0" eaLnBrk="1" latinLnBrk="0" hangingPunct="1">
                        <a:lnSpc>
                          <a:spcPct val="100000"/>
                        </a:lnSpc>
                        <a:spcAft>
                          <a:spcPts val="0"/>
                        </a:spcAft>
                        <a:buNone/>
                      </a:pPr>
                      <a:r>
                        <a:rPr kumimoji="0" lang="es-ES" sz="1400" kern="1200" dirty="0" smtClean="0">
                          <a:effectLst/>
                        </a:rPr>
                        <a:t>1.2.2 Preventiva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Secundaria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Documental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706148">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1.3 Fases de</a:t>
                      </a:r>
                      <a:r>
                        <a:rPr kumimoji="0" lang="es-ES" sz="1400" kern="1200" baseline="0" dirty="0" smtClean="0">
                          <a:effectLst/>
                        </a:rPr>
                        <a:t> Auditoría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1.3.1 Planificación</a:t>
                      </a:r>
                    </a:p>
                    <a:p>
                      <a:pPr marL="0" indent="0" algn="l" rtl="0" eaLnBrk="1" latinLnBrk="0" hangingPunct="1">
                        <a:lnSpc>
                          <a:spcPct val="100000"/>
                        </a:lnSpc>
                        <a:spcAft>
                          <a:spcPts val="0"/>
                        </a:spcAft>
                        <a:buNone/>
                      </a:pPr>
                      <a:r>
                        <a:rPr kumimoji="0" lang="es-ES" sz="1400" kern="1200" dirty="0" smtClean="0">
                          <a:effectLst/>
                        </a:rPr>
                        <a:t>1.3.2</a:t>
                      </a:r>
                      <a:r>
                        <a:rPr kumimoji="0" lang="es-ES" sz="1400" kern="1200" baseline="0" dirty="0" smtClean="0">
                          <a:effectLst/>
                        </a:rPr>
                        <a:t> </a:t>
                      </a:r>
                      <a:r>
                        <a:rPr kumimoji="0" lang="es-ES" sz="1400" kern="1200" dirty="0" smtClean="0">
                          <a:effectLst/>
                        </a:rPr>
                        <a:t>Trabajo </a:t>
                      </a:r>
                      <a:r>
                        <a:rPr kumimoji="0" lang="es-ES" sz="1400" kern="1200" dirty="0">
                          <a:effectLst/>
                        </a:rPr>
                        <a:t>de </a:t>
                      </a:r>
                      <a:r>
                        <a:rPr kumimoji="0" lang="es-ES" sz="1400" kern="1200" dirty="0" smtClean="0">
                          <a:effectLst/>
                        </a:rPr>
                        <a:t>campo</a:t>
                      </a:r>
                    </a:p>
                    <a:p>
                      <a:pPr marL="0" indent="0" algn="l" rtl="0" eaLnBrk="1" latinLnBrk="0" hangingPunct="1">
                        <a:lnSpc>
                          <a:spcPct val="100000"/>
                        </a:lnSpc>
                        <a:spcAft>
                          <a:spcPts val="0"/>
                        </a:spcAft>
                        <a:buNone/>
                      </a:pPr>
                      <a:r>
                        <a:rPr kumimoji="0" lang="es-ES" sz="1400" kern="1200" dirty="0" smtClean="0">
                          <a:effectLst/>
                        </a:rPr>
                        <a:t>1.3.3</a:t>
                      </a:r>
                      <a:r>
                        <a:rPr kumimoji="0" lang="es-ES" sz="1400" kern="1200" baseline="0" dirty="0" smtClean="0">
                          <a:effectLst/>
                        </a:rPr>
                        <a:t> </a:t>
                      </a:r>
                      <a:r>
                        <a:rPr kumimoji="0" lang="es-ES" sz="1400" kern="1200" dirty="0" smtClean="0">
                          <a:effectLst/>
                        </a:rPr>
                        <a:t>Comunicación </a:t>
                      </a:r>
                      <a:r>
                        <a:rPr kumimoji="0" lang="es-ES" sz="1400" kern="1200" dirty="0">
                          <a:effectLst/>
                        </a:rPr>
                        <a:t>de </a:t>
                      </a:r>
                      <a:r>
                        <a:rPr kumimoji="0" lang="es-ES" sz="1400" kern="1200" dirty="0" smtClean="0">
                          <a:effectLst/>
                        </a:rPr>
                        <a:t>resultados</a:t>
                      </a:r>
                    </a:p>
                    <a:p>
                      <a:pPr marL="0" indent="0" algn="l" rtl="0" eaLnBrk="1" latinLnBrk="0" hangingPunct="1">
                        <a:lnSpc>
                          <a:spcPct val="100000"/>
                        </a:lnSpc>
                        <a:spcAft>
                          <a:spcPts val="0"/>
                        </a:spcAft>
                        <a:buNone/>
                      </a:pPr>
                      <a:r>
                        <a:rPr kumimoji="0" lang="es-ES" sz="1400" kern="1200" dirty="0" smtClean="0">
                          <a:effectLst/>
                        </a:rPr>
                        <a:t>1.3.4</a:t>
                      </a:r>
                      <a:r>
                        <a:rPr kumimoji="0" lang="es-ES" sz="1400" kern="1200" baseline="0" dirty="0" smtClean="0">
                          <a:effectLst/>
                        </a:rPr>
                        <a:t> </a:t>
                      </a:r>
                      <a:r>
                        <a:rPr kumimoji="0" lang="es-ES" sz="1400" kern="1200" dirty="0" smtClean="0">
                          <a:effectLst/>
                        </a:rPr>
                        <a:t>Monitoreo </a:t>
                      </a:r>
                      <a:r>
                        <a:rPr kumimoji="0" lang="es-ES" sz="1400" kern="1200" dirty="0">
                          <a:effectLst/>
                        </a:rPr>
                        <a:t>de caso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Secundaria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Documental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517988">
                <a:tc rowSpan="3">
                  <a:txBody>
                    <a:bodyPr/>
                    <a:lstStyle/>
                    <a:p>
                      <a:pPr marL="0" indent="0" algn="l" rtl="0" eaLnBrk="1" latinLnBrk="0" hangingPunct="1">
                        <a:lnSpc>
                          <a:spcPct val="100000"/>
                        </a:lnSpc>
                        <a:spcAft>
                          <a:spcPts val="0"/>
                        </a:spcAft>
                        <a:buNone/>
                      </a:pPr>
                      <a:r>
                        <a:rPr kumimoji="0" lang="es-ES" sz="1400" kern="1200" dirty="0" smtClean="0">
                          <a:effectLst/>
                        </a:rPr>
                        <a:t>2. Fraude</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2.1 Tipos </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2.1.1 Fraudes financieros</a:t>
                      </a:r>
                    </a:p>
                    <a:p>
                      <a:pPr marL="0" indent="0" algn="l" rtl="0" eaLnBrk="1" latinLnBrk="0" hangingPunct="1">
                        <a:lnSpc>
                          <a:spcPct val="100000"/>
                        </a:lnSpc>
                        <a:spcAft>
                          <a:spcPts val="0"/>
                        </a:spcAft>
                        <a:buNone/>
                      </a:pPr>
                      <a:r>
                        <a:rPr kumimoji="0" lang="es-ES" sz="1400" kern="1200" dirty="0" smtClean="0">
                          <a:effectLst/>
                        </a:rPr>
                        <a:t>2.1.2</a:t>
                      </a:r>
                      <a:r>
                        <a:rPr kumimoji="0" lang="es-ES" sz="1400" kern="1200" baseline="0" dirty="0" smtClean="0">
                          <a:effectLst/>
                        </a:rPr>
                        <a:t> </a:t>
                      </a:r>
                      <a:r>
                        <a:rPr kumimoji="0" lang="es-ES" sz="1400" kern="1200" dirty="0" smtClean="0">
                          <a:effectLst/>
                        </a:rPr>
                        <a:t>Fraude </a:t>
                      </a:r>
                      <a:r>
                        <a:rPr kumimoji="0" lang="es-ES" sz="1400" kern="1200" dirty="0">
                          <a:effectLst/>
                        </a:rPr>
                        <a:t>corporativo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effectLst/>
                        </a:rPr>
                        <a:t>Secundaria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effectLst/>
                        </a:rPr>
                        <a:t>Documental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551024">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2.2 Elementos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a:lnSpc>
                          <a:spcPct val="100000"/>
                        </a:lnSpc>
                      </a:pPr>
                      <a:r>
                        <a:rPr lang="es-ES" sz="1400" dirty="0" smtClean="0"/>
                        <a:t>2.2.1 Presión o Motivo</a:t>
                      </a:r>
                    </a:p>
                    <a:p>
                      <a:pPr>
                        <a:lnSpc>
                          <a:spcPct val="100000"/>
                        </a:lnSpc>
                      </a:pPr>
                      <a:r>
                        <a:rPr lang="es-ES" sz="1400" dirty="0" smtClean="0"/>
                        <a:t>2.2.2 Racionalización</a:t>
                      </a:r>
                    </a:p>
                    <a:p>
                      <a:pPr>
                        <a:lnSpc>
                          <a:spcPct val="100000"/>
                        </a:lnSpc>
                      </a:pPr>
                      <a:r>
                        <a:rPr lang="es-ES" sz="1400" dirty="0" smtClean="0"/>
                        <a:t>2.2.3 Oportunidad</a:t>
                      </a:r>
                      <a:endParaRPr lang="es-ES" sz="1400" dirty="0">
                        <a:latin typeface="Times New Roman" pitchFamily="18" charset="0"/>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effectLst/>
                        </a:rPr>
                        <a:t>Secundaria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effectLst/>
                        </a:rPr>
                        <a:t>Documental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793500">
                <a:tc vMerge="1">
                  <a:txBody>
                    <a:bodyPr/>
                    <a:lstStyle/>
                    <a:p>
                      <a:pPr marL="0" indent="0" algn="l" rtl="0" eaLnBrk="1" latinLnBrk="0" hangingPunct="1">
                        <a:lnSpc>
                          <a:spcPct val="150000"/>
                        </a:lnSpc>
                        <a:spcAft>
                          <a:spcPts val="0"/>
                        </a:spcAft>
                        <a:buNone/>
                      </a:pPr>
                      <a:endParaRPr kumimoji="0" lang="es-ES" sz="12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2.3 Causas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2.3.1 Procesos internos vulnerables</a:t>
                      </a:r>
                    </a:p>
                    <a:p>
                      <a:pPr marL="0" indent="0" algn="l" rtl="0" eaLnBrk="1" latinLnBrk="0" hangingPunct="1">
                        <a:lnSpc>
                          <a:spcPct val="100000"/>
                        </a:lnSpc>
                        <a:spcAft>
                          <a:spcPts val="0"/>
                        </a:spcAft>
                        <a:buNone/>
                      </a:pPr>
                      <a:r>
                        <a:rPr kumimoji="0" lang="es-ES" sz="1400" kern="1200" dirty="0" smtClean="0">
                          <a:effectLst/>
                        </a:rPr>
                        <a:t>2.3.2</a:t>
                      </a:r>
                      <a:r>
                        <a:rPr kumimoji="0" lang="es-ES" sz="1400" kern="1200" baseline="0" dirty="0" smtClean="0">
                          <a:effectLst/>
                        </a:rPr>
                        <a:t> </a:t>
                      </a:r>
                      <a:r>
                        <a:rPr kumimoji="0" lang="es-ES" sz="1400" kern="1200" dirty="0" smtClean="0">
                          <a:effectLst/>
                        </a:rPr>
                        <a:t>Controles internos y externos</a:t>
                      </a:r>
                    </a:p>
                    <a:p>
                      <a:pPr marL="0" indent="0" algn="l" rtl="0" eaLnBrk="1" latinLnBrk="0" hangingPunct="1">
                        <a:lnSpc>
                          <a:spcPct val="100000"/>
                        </a:lnSpc>
                        <a:spcAft>
                          <a:spcPts val="0"/>
                        </a:spcAft>
                        <a:buNone/>
                      </a:pPr>
                      <a:r>
                        <a:rPr kumimoji="0" lang="es-ES" sz="1400" kern="1200" dirty="0" smtClean="0">
                          <a:effectLst/>
                        </a:rPr>
                        <a:t>2.3.3 Normativas y políticas</a:t>
                      </a:r>
                      <a:endParaRPr kumimoji="0" lang="es-ES" sz="1400" kern="1200" dirty="0" smtClean="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effectLst/>
                        </a:rPr>
                        <a:t>Secundaria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effectLst/>
                        </a:rPr>
                        <a:t>Documental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bl>
          </a:graphicData>
        </a:graphic>
      </p:graphicFrame>
    </p:spTree>
    <p:extLst>
      <p:ext uri="{BB962C8B-B14F-4D97-AF65-F5344CB8AC3E}">
        <p14:creationId xmlns:p14="http://schemas.microsoft.com/office/powerpoint/2010/main" val="20605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106368" y="218094"/>
            <a:ext cx="7498080" cy="546610"/>
          </a:xfrm>
        </p:spPr>
        <p:txBody>
          <a:bodyPr>
            <a:normAutofit fontScale="90000"/>
          </a:bodyPr>
          <a:lstStyle/>
          <a:p>
            <a:pPr algn="ctr"/>
            <a:r>
              <a:rPr lang="es-ES" sz="3200" dirty="0" smtClean="0"/>
              <a:t>MATRIZ DE VARIABLES</a:t>
            </a:r>
            <a:endParaRPr lang="es-ES"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243653756"/>
              </p:ext>
            </p:extLst>
          </p:nvPr>
        </p:nvGraphicFramePr>
        <p:xfrm>
          <a:off x="1115616" y="831304"/>
          <a:ext cx="7632848" cy="5334000"/>
        </p:xfrm>
        <a:graphic>
          <a:graphicData uri="http://schemas.openxmlformats.org/drawingml/2006/table">
            <a:tbl>
              <a:tblPr firstRow="1" bandRow="1">
                <a:tableStyleId>{10A1B5D5-9B99-4C35-A422-299274C87663}</a:tableStyleId>
              </a:tblPr>
              <a:tblGrid>
                <a:gridCol w="1404156"/>
                <a:gridCol w="1836204"/>
                <a:gridCol w="2160240"/>
                <a:gridCol w="1080120"/>
                <a:gridCol w="1152128"/>
              </a:tblGrid>
              <a:tr h="360041">
                <a:tc>
                  <a:txBody>
                    <a:bodyPr/>
                    <a:lstStyle/>
                    <a:p>
                      <a:pPr marL="0" indent="0" algn="ctr" rtl="0" eaLnBrk="1" latinLnBrk="0" hangingPunct="1">
                        <a:lnSpc>
                          <a:spcPct val="100000"/>
                        </a:lnSpc>
                        <a:spcAft>
                          <a:spcPts val="0"/>
                        </a:spcAft>
                        <a:buNone/>
                      </a:pPr>
                      <a:r>
                        <a:rPr kumimoji="0" lang="es-ES" sz="1400" kern="1200" dirty="0">
                          <a:solidFill>
                            <a:schemeClr val="tx1"/>
                          </a:solidFill>
                          <a:effectLst/>
                        </a:rPr>
                        <a:t>Dimensiones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solidFill>
                            <a:schemeClr val="tx1"/>
                          </a:solidFill>
                          <a:effectLst/>
                        </a:rPr>
                        <a:t>Variable</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solidFill>
                            <a:schemeClr val="tx1"/>
                          </a:solidFill>
                          <a:effectLst/>
                        </a:rPr>
                        <a:t>Indicadores / Items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solidFill>
                            <a:schemeClr val="tx1"/>
                          </a:solidFill>
                          <a:effectLst/>
                        </a:rPr>
                        <a:t>Tipo de información</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solidFill>
                            <a:schemeClr val="tx1"/>
                          </a:solidFill>
                          <a:effectLst/>
                        </a:rPr>
                        <a:t>Técnica o instrumento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360041">
                <a:tc>
                  <a:txBody>
                    <a:bodyPr/>
                    <a:lstStyle/>
                    <a:p>
                      <a:pPr marL="0" indent="0" algn="l" rtl="0" eaLnBrk="1" latinLnBrk="0" hangingPunct="1">
                        <a:lnSpc>
                          <a:spcPct val="100000"/>
                        </a:lnSpc>
                        <a:spcAft>
                          <a:spcPts val="0"/>
                        </a:spcAft>
                        <a:buNone/>
                      </a:pPr>
                      <a:r>
                        <a:rPr kumimoji="0" lang="es-ES" sz="1400" kern="1200" dirty="0" smtClean="0">
                          <a:effectLst/>
                        </a:rPr>
                        <a:t>3. Nivel </a:t>
                      </a:r>
                      <a:r>
                        <a:rPr kumimoji="0" lang="es-ES" sz="1400" kern="1200" dirty="0">
                          <a:effectLst/>
                        </a:rPr>
                        <a:t>gerencial</a:t>
                      </a:r>
                      <a:endParaRPr kumimoji="0" lang="es-ES" sz="1400" b="1" i="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3.1 Posición gerencial</a:t>
                      </a:r>
                    </a:p>
                    <a:p>
                      <a:pPr marL="0" indent="0" algn="l" rtl="0" eaLnBrk="1" latinLnBrk="0" hangingPunct="1">
                        <a:lnSpc>
                          <a:spcPct val="100000"/>
                        </a:lnSpc>
                        <a:spcAft>
                          <a:spcPts val="0"/>
                        </a:spcAft>
                        <a:buNone/>
                      </a:pPr>
                      <a:r>
                        <a:rPr kumimoji="0" lang="es-ES" sz="1400" kern="1200" dirty="0" smtClean="0">
                          <a:effectLst/>
                        </a:rPr>
                        <a:t>3.2 Posición</a:t>
                      </a:r>
                      <a:r>
                        <a:rPr kumimoji="0" lang="es-ES" sz="1400" kern="1200" baseline="0" dirty="0" smtClean="0">
                          <a:effectLst/>
                        </a:rPr>
                        <a:t> operativo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baseline="0" dirty="0" smtClean="0">
                          <a:effectLst/>
                        </a:rPr>
                        <a:t>---</a:t>
                      </a:r>
                      <a:endParaRPr kumimoji="0" lang="es-ES" sz="1400" kern="1200" baseline="0" dirty="0" smtClean="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rowSpan="21">
                  <a:txBody>
                    <a:bodyPr/>
                    <a:lstStyle/>
                    <a:p>
                      <a:pPr marL="0" indent="0" algn="l" rtl="0" eaLnBrk="1" latinLnBrk="0" hangingPunct="1">
                        <a:lnSpc>
                          <a:spcPct val="100000"/>
                        </a:lnSpc>
                        <a:spcAft>
                          <a:spcPts val="0"/>
                        </a:spcAft>
                        <a:buNone/>
                      </a:pPr>
                      <a:r>
                        <a:rPr kumimoji="0" lang="es-ES" sz="1400" kern="1200" dirty="0" smtClean="0">
                          <a:effectLst/>
                        </a:rPr>
                        <a:t>4. Triángulo </a:t>
                      </a:r>
                      <a:r>
                        <a:rPr kumimoji="0" lang="es-ES" sz="1400" kern="1200" dirty="0">
                          <a:effectLst/>
                        </a:rPr>
                        <a:t>del fraude</a:t>
                      </a:r>
                      <a:endParaRPr kumimoji="0" lang="es-ES" sz="1400" b="1" i="0" kern="1200" dirty="0">
                        <a:solidFill>
                          <a:schemeClr val="tx1"/>
                        </a:solidFill>
                        <a:effectLst/>
                        <a:latin typeface="Times New Roman" pitchFamily="18" charset="0"/>
                        <a:ea typeface="+mn-ea"/>
                        <a:cs typeface="Times New Roman" pitchFamily="18" charset="0"/>
                      </a:endParaRPr>
                    </a:p>
                  </a:txBody>
                  <a:tcPr marL="21759" marR="21759" marT="0" marB="0" anchor="ctr"/>
                </a:tc>
                <a:tc rowSpan="7">
                  <a:txBody>
                    <a:bodyPr/>
                    <a:lstStyle/>
                    <a:p>
                      <a:pPr marL="0" indent="0" algn="l" rtl="0" eaLnBrk="1" latinLnBrk="0" hangingPunct="1">
                        <a:lnSpc>
                          <a:spcPct val="100000"/>
                        </a:lnSpc>
                        <a:spcAft>
                          <a:spcPts val="0"/>
                        </a:spcAft>
                        <a:buNone/>
                      </a:pPr>
                      <a:r>
                        <a:rPr kumimoji="0" lang="es-ES" sz="1400" kern="1200" dirty="0" smtClean="0">
                          <a:effectLst/>
                        </a:rPr>
                        <a:t>4.1</a:t>
                      </a:r>
                      <a:r>
                        <a:rPr kumimoji="0" lang="es-ES" sz="1400" kern="1200" baseline="0" dirty="0" smtClean="0">
                          <a:effectLst/>
                        </a:rPr>
                        <a:t> </a:t>
                      </a:r>
                      <a:r>
                        <a:rPr kumimoji="0" lang="es-ES" sz="1400" kern="1200" dirty="0" smtClean="0">
                          <a:effectLst/>
                        </a:rPr>
                        <a:t>Presión</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4.1.1</a:t>
                      </a:r>
                      <a:r>
                        <a:rPr kumimoji="0" lang="es-ES" sz="1400" kern="1200" baseline="0" dirty="0" smtClean="0">
                          <a:effectLst/>
                        </a:rPr>
                        <a:t> Existencias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smtClean="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pPr marL="0" indent="0" algn="l" rtl="0" eaLnBrk="1" latinLnBrk="0" hangingPunct="1">
                        <a:lnSpc>
                          <a:spcPct val="150000"/>
                        </a:lnSpc>
                        <a:spcAft>
                          <a:spcPts val="0"/>
                        </a:spcAft>
                        <a:buNone/>
                      </a:pPr>
                      <a:endParaRPr kumimoji="0" lang="es-ES" sz="1200" kern="1200" dirty="0">
                        <a:solidFill>
                          <a:schemeClr val="tx1"/>
                        </a:solidFill>
                        <a:effectLst/>
                        <a:latin typeface="Times New Roman" pitchFamily="18" charset="0"/>
                        <a:ea typeface="+mn-ea"/>
                        <a:cs typeface="Times New Roman" pitchFamily="18" charset="0"/>
                      </a:endParaRPr>
                    </a:p>
                  </a:txBody>
                  <a:tcPr marL="21759" marR="21759" marT="0" marB="0" anchor="ctr"/>
                </a:tc>
                <a:tc vMerge="1">
                  <a:txBody>
                    <a:bodyPr/>
                    <a:lstStyle/>
                    <a:p>
                      <a:pPr marL="0" indent="0" algn="l" rtl="0" eaLnBrk="1" latinLnBrk="0" hangingPunct="1">
                        <a:lnSpc>
                          <a:spcPct val="150000"/>
                        </a:lnSpc>
                        <a:spcAft>
                          <a:spcPts val="0"/>
                        </a:spcAft>
                        <a:buNone/>
                      </a:pPr>
                      <a:endParaRPr kumimoji="0" lang="es-ES" sz="12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4.1.2</a:t>
                      </a:r>
                      <a:r>
                        <a:rPr kumimoji="0" lang="es-ES" sz="1400" kern="1200" baseline="0" dirty="0" smtClean="0">
                          <a:effectLst/>
                        </a:rPr>
                        <a:t> </a:t>
                      </a:r>
                      <a:r>
                        <a:rPr kumimoji="0" lang="es-ES" sz="1400" kern="1200" dirty="0" smtClean="0">
                          <a:effectLst/>
                        </a:rPr>
                        <a:t>Adicciones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4.1.3</a:t>
                      </a:r>
                      <a:r>
                        <a:rPr kumimoji="0" lang="es-ES" sz="1400" kern="1200" baseline="0" dirty="0" smtClean="0">
                          <a:effectLst/>
                        </a:rPr>
                        <a:t> </a:t>
                      </a:r>
                      <a:r>
                        <a:rPr kumimoji="0" lang="es-ES" sz="1400" kern="1200" dirty="0" smtClean="0">
                          <a:effectLst/>
                        </a:rPr>
                        <a:t>Ambición</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4.1.4</a:t>
                      </a:r>
                      <a:r>
                        <a:rPr kumimoji="0" lang="es-ES" sz="1400" kern="1200" baseline="0" dirty="0" smtClean="0">
                          <a:effectLst/>
                        </a:rPr>
                        <a:t> </a:t>
                      </a:r>
                      <a:r>
                        <a:rPr kumimoji="0" lang="es-ES" sz="1400" kern="1200" dirty="0" smtClean="0">
                          <a:effectLst/>
                        </a:rPr>
                        <a:t>Imagen </a:t>
                      </a:r>
                      <a:r>
                        <a:rPr kumimoji="0" lang="es-ES" sz="1400" kern="1200" dirty="0">
                          <a:effectLst/>
                        </a:rPr>
                        <a:t>sobreestimada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4.1.5</a:t>
                      </a:r>
                      <a:r>
                        <a:rPr kumimoji="0" lang="es-ES" sz="1400" kern="1200" baseline="0" dirty="0" smtClean="0">
                          <a:effectLst/>
                        </a:rPr>
                        <a:t> </a:t>
                      </a:r>
                      <a:r>
                        <a:rPr kumimoji="0" lang="es-ES" sz="1400" kern="1200" dirty="0" smtClean="0">
                          <a:effectLst/>
                        </a:rPr>
                        <a:t>Perseverancia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4.1.6</a:t>
                      </a:r>
                      <a:r>
                        <a:rPr kumimoji="0" lang="es-ES" sz="1400" kern="1200" baseline="0" dirty="0" smtClean="0">
                          <a:effectLst/>
                        </a:rPr>
                        <a:t> </a:t>
                      </a:r>
                      <a:r>
                        <a:rPr kumimoji="0" lang="es-ES" sz="1400" kern="1200" dirty="0" smtClean="0">
                          <a:effectLst/>
                        </a:rPr>
                        <a:t>Lealtad </a:t>
                      </a:r>
                      <a:r>
                        <a:rPr kumimoji="0" lang="es-ES" sz="1400" kern="1200" dirty="0">
                          <a:effectLst/>
                        </a:rPr>
                        <a:t>incondicional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93321">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4.1.7</a:t>
                      </a:r>
                      <a:r>
                        <a:rPr kumimoji="0" lang="es-ES" sz="1400" kern="1200" baseline="0" dirty="0" smtClean="0">
                          <a:effectLst/>
                        </a:rPr>
                        <a:t> </a:t>
                      </a:r>
                      <a:r>
                        <a:rPr kumimoji="0" lang="es-ES" sz="1400" kern="1200" dirty="0" smtClean="0">
                          <a:effectLst/>
                        </a:rPr>
                        <a:t>Reacción </a:t>
                      </a:r>
                      <a:r>
                        <a:rPr kumimoji="0" lang="es-ES" sz="1400" kern="1200" dirty="0">
                          <a:effectLst/>
                        </a:rPr>
                        <a:t>ante crítica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rowSpan="7">
                  <a:txBody>
                    <a:bodyPr/>
                    <a:lstStyle/>
                    <a:p>
                      <a:pPr marL="0" indent="0" algn="l" rtl="0" eaLnBrk="1" latinLnBrk="0" hangingPunct="1">
                        <a:lnSpc>
                          <a:spcPct val="100000"/>
                        </a:lnSpc>
                        <a:spcAft>
                          <a:spcPts val="0"/>
                        </a:spcAft>
                        <a:buNone/>
                      </a:pPr>
                      <a:r>
                        <a:rPr kumimoji="0" lang="es-ES" sz="1400" kern="1200" dirty="0" smtClean="0">
                          <a:effectLst/>
                        </a:rPr>
                        <a:t>4.2 Oportunidad</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4.2.1 Procesos </a:t>
                      </a:r>
                      <a:r>
                        <a:rPr kumimoji="0" lang="es-ES" sz="1400" kern="1200" dirty="0">
                          <a:effectLst/>
                        </a:rPr>
                        <a:t>y poder</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4.2.2 Poder </a:t>
                      </a:r>
                      <a:r>
                        <a:rPr kumimoji="0" lang="es-ES" sz="1400" kern="1200" dirty="0">
                          <a:effectLst/>
                        </a:rPr>
                        <a:t>y control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4.2.3 Presión</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4.2.4</a:t>
                      </a:r>
                      <a:r>
                        <a:rPr kumimoji="0" lang="es-ES" sz="1400" kern="1200" baseline="0" dirty="0" smtClean="0">
                          <a:effectLst/>
                        </a:rPr>
                        <a:t> </a:t>
                      </a:r>
                      <a:r>
                        <a:rPr kumimoji="0" lang="es-ES" sz="1400" kern="1200" dirty="0" smtClean="0">
                          <a:effectLst/>
                        </a:rPr>
                        <a:t>Cumplir </a:t>
                      </a:r>
                      <a:r>
                        <a:rPr kumimoji="0" lang="es-ES" sz="1400" kern="1200" dirty="0">
                          <a:effectLst/>
                        </a:rPr>
                        <a:t>metas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4.2.5 Resultados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18796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4.2.6 Decisión</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4.2.7 Riesgos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rowSpan="7">
                  <a:txBody>
                    <a:bodyPr/>
                    <a:lstStyle/>
                    <a:p>
                      <a:pPr marL="0" indent="0" algn="l" rtl="0" eaLnBrk="1" latinLnBrk="0" hangingPunct="1">
                        <a:lnSpc>
                          <a:spcPct val="100000"/>
                        </a:lnSpc>
                        <a:spcAft>
                          <a:spcPts val="0"/>
                        </a:spcAft>
                        <a:buNone/>
                      </a:pPr>
                      <a:r>
                        <a:rPr kumimoji="0" lang="es-ES" sz="1400" kern="1200" dirty="0" smtClean="0">
                          <a:effectLst/>
                        </a:rPr>
                        <a:t>4.3 Racionalización</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l" rtl="0" eaLnBrk="1" latinLnBrk="0" hangingPunct="1">
                        <a:lnSpc>
                          <a:spcPct val="100000"/>
                        </a:lnSpc>
                        <a:spcAft>
                          <a:spcPts val="0"/>
                        </a:spcAft>
                        <a:buNone/>
                      </a:pPr>
                      <a:r>
                        <a:rPr kumimoji="0" lang="es-ES" sz="1400" kern="1200" dirty="0" smtClean="0">
                          <a:effectLst/>
                        </a:rPr>
                        <a:t>4.3.1 Intereses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4.3.2</a:t>
                      </a:r>
                      <a:r>
                        <a:rPr kumimoji="0" lang="es-ES" sz="1400" kern="1200" baseline="0" dirty="0" smtClean="0">
                          <a:effectLst/>
                        </a:rPr>
                        <a:t> </a:t>
                      </a:r>
                      <a:r>
                        <a:rPr kumimoji="0" lang="es-ES" sz="1400" kern="1200" dirty="0" smtClean="0">
                          <a:effectLst/>
                        </a:rPr>
                        <a:t>Autonomía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4.3.3</a:t>
                      </a:r>
                      <a:r>
                        <a:rPr kumimoji="0" lang="es-ES" sz="1400" kern="1200" baseline="0" dirty="0" smtClean="0">
                          <a:effectLst/>
                        </a:rPr>
                        <a:t> </a:t>
                      </a:r>
                      <a:r>
                        <a:rPr kumimoji="0" lang="es-ES" sz="1400" kern="1200" dirty="0" smtClean="0">
                          <a:effectLst/>
                        </a:rPr>
                        <a:t>Barreras </a:t>
                      </a:r>
                      <a:r>
                        <a:rPr kumimoji="0" lang="es-ES" sz="1400" kern="1200" dirty="0">
                          <a:effectLst/>
                        </a:rPr>
                        <a:t>morales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4.3.4</a:t>
                      </a:r>
                      <a:r>
                        <a:rPr kumimoji="0" lang="es-ES" sz="1400" kern="1200" baseline="0" dirty="0" smtClean="0">
                          <a:effectLst/>
                        </a:rPr>
                        <a:t> </a:t>
                      </a:r>
                      <a:r>
                        <a:rPr kumimoji="0" lang="es-ES" sz="1400" kern="1200" dirty="0" smtClean="0">
                          <a:effectLst/>
                        </a:rPr>
                        <a:t>Puntos </a:t>
                      </a:r>
                      <a:r>
                        <a:rPr kumimoji="0" lang="es-ES" sz="1400" kern="1200" dirty="0">
                          <a:effectLst/>
                        </a:rPr>
                        <a:t>vulnerables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4.3.5 La </a:t>
                      </a:r>
                      <a:r>
                        <a:rPr kumimoji="0" lang="es-ES" sz="1400" kern="1200" dirty="0">
                          <a:effectLst/>
                        </a:rPr>
                        <a:t>imagen social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4.3.6 Inflexibilidad</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58609">
                <a:tc vMerge="1">
                  <a:txBody>
                    <a:bodyPr/>
                    <a:lstStyle/>
                    <a:p>
                      <a:endParaRPr lang="es-ES"/>
                    </a:p>
                  </a:txBody>
                  <a:tcPr/>
                </a:tc>
                <a:tc vMerge="1">
                  <a:txBody>
                    <a:bodyPr/>
                    <a:lstStyle/>
                    <a:p>
                      <a:endParaRPr lang="es-ES"/>
                    </a:p>
                  </a:txBody>
                  <a:tcPr/>
                </a:tc>
                <a:tc>
                  <a:txBody>
                    <a:bodyPr/>
                    <a:lstStyle/>
                    <a:p>
                      <a:pPr marL="0" indent="0" algn="l" rtl="0" eaLnBrk="1" latinLnBrk="0" hangingPunct="1">
                        <a:lnSpc>
                          <a:spcPct val="100000"/>
                        </a:lnSpc>
                        <a:spcAft>
                          <a:spcPts val="0"/>
                        </a:spcAft>
                        <a:buNone/>
                      </a:pPr>
                      <a:r>
                        <a:rPr kumimoji="0" lang="es-ES" sz="1400" kern="1200" dirty="0" smtClean="0">
                          <a:effectLst/>
                        </a:rPr>
                        <a:t>4.3.7 Cultura </a:t>
                      </a:r>
                      <a:r>
                        <a:rPr kumimoji="0" lang="es-ES" sz="1400" kern="1200" dirty="0">
                          <a:effectLst/>
                        </a:rPr>
                        <a:t>centrada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Primaria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c>
                  <a:txBody>
                    <a:bodyPr/>
                    <a:lstStyle/>
                    <a:p>
                      <a:pPr marL="0" indent="0" algn="ctr" rtl="0" eaLnBrk="1" latinLnBrk="0" hangingPunct="1">
                        <a:lnSpc>
                          <a:spcPct val="100000"/>
                        </a:lnSpc>
                        <a:spcAft>
                          <a:spcPts val="0"/>
                        </a:spcAft>
                        <a:buNone/>
                      </a:pPr>
                      <a:r>
                        <a:rPr kumimoji="0" lang="es-ES" sz="1400" kern="1200" dirty="0">
                          <a:effectLst/>
                        </a:rPr>
                        <a:t>Encuesta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bl>
          </a:graphicData>
        </a:graphic>
      </p:graphicFrame>
      <p:pic>
        <p:nvPicPr>
          <p:cNvPr id="5" name="4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598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1268760"/>
            <a:ext cx="7498080" cy="1143000"/>
          </a:xfrm>
        </p:spPr>
        <p:txBody>
          <a:bodyPr>
            <a:normAutofit fontScale="90000"/>
          </a:bodyPr>
          <a:lstStyle/>
          <a:p>
            <a:pPr algn="ctr"/>
            <a:r>
              <a:rPr lang="es-ES" b="1" dirty="0">
                <a:effectLst/>
              </a:rPr>
              <a:t>CAPITULO III</a:t>
            </a:r>
            <a:br>
              <a:rPr lang="es-ES" b="1" dirty="0">
                <a:effectLst/>
              </a:rPr>
            </a:br>
            <a:r>
              <a:rPr lang="es-ES" b="1" dirty="0">
                <a:effectLst/>
              </a:rPr>
              <a:t>ANALISIS DE </a:t>
            </a:r>
            <a:r>
              <a:rPr lang="es-ES" b="1" dirty="0" smtClean="0">
                <a:effectLst/>
              </a:rPr>
              <a:t>RESULTADOS</a:t>
            </a:r>
            <a:endParaRPr lang="es-ES" dirty="0"/>
          </a:p>
        </p:txBody>
      </p:sp>
      <p:pic>
        <p:nvPicPr>
          <p:cNvPr id="3" name="2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descr="Resultado de imagen para marco metodolÃ³gic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912" y="2888356"/>
            <a:ext cx="2619375" cy="1657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701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188640"/>
            <a:ext cx="5944704" cy="562074"/>
          </a:xfrm>
        </p:spPr>
        <p:txBody>
          <a:bodyPr>
            <a:normAutofit fontScale="90000"/>
          </a:bodyPr>
          <a:lstStyle/>
          <a:p>
            <a:pPr algn="ctr"/>
            <a:r>
              <a:rPr lang="es-ES" sz="3600" dirty="0" smtClean="0"/>
              <a:t>INFORME</a:t>
            </a:r>
            <a:endParaRPr lang="es-ES" dirty="0"/>
          </a:p>
        </p:txBody>
      </p:sp>
      <p:graphicFrame>
        <p:nvGraphicFramePr>
          <p:cNvPr id="9" name="8 Marcador de contenido"/>
          <p:cNvGraphicFramePr>
            <a:graphicFrameLocks noGrp="1"/>
          </p:cNvGraphicFramePr>
          <p:nvPr>
            <p:ph idx="1"/>
            <p:extLst>
              <p:ext uri="{D42A27DB-BD31-4B8C-83A1-F6EECF244321}">
                <p14:modId xmlns:p14="http://schemas.microsoft.com/office/powerpoint/2010/main" val="2744939009"/>
              </p:ext>
            </p:extLst>
          </p:nvPr>
        </p:nvGraphicFramePr>
        <p:xfrm>
          <a:off x="1115616" y="764704"/>
          <a:ext cx="7818834" cy="5483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3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5"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867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19014" y="159630"/>
            <a:ext cx="7498080" cy="1109129"/>
          </a:xfrm>
        </p:spPr>
        <p:txBody>
          <a:bodyPr>
            <a:normAutofit/>
          </a:bodyPr>
          <a:lstStyle/>
          <a:p>
            <a:r>
              <a:rPr lang="es-ES" sz="3200" dirty="0" smtClean="0">
                <a:effectLst/>
                <a:latin typeface="Times New Roman" pitchFamily="18" charset="0"/>
                <a:cs typeface="Times New Roman" pitchFamily="18" charset="0"/>
              </a:rPr>
              <a:t>Dimensión 3: </a:t>
            </a:r>
            <a:r>
              <a:rPr lang="es-ES" sz="3200" dirty="0">
                <a:effectLst/>
                <a:latin typeface="Times New Roman" pitchFamily="18" charset="0"/>
                <a:cs typeface="Times New Roman" pitchFamily="18" charset="0"/>
              </a:rPr>
              <a:t>Nivel </a:t>
            </a:r>
            <a:r>
              <a:rPr lang="es-ES" sz="3200" dirty="0" smtClean="0">
                <a:effectLst/>
                <a:latin typeface="Times New Roman" pitchFamily="18" charset="0"/>
                <a:cs typeface="Times New Roman" pitchFamily="18" charset="0"/>
              </a:rPr>
              <a:t>gerencial</a:t>
            </a:r>
            <a:endParaRPr lang="es-ES" sz="2000" dirty="0">
              <a:effectLst/>
              <a:latin typeface="Times New Roman" pitchFamily="18" charset="0"/>
              <a:cs typeface="Times New Roman"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607934673"/>
              </p:ext>
            </p:extLst>
          </p:nvPr>
        </p:nvGraphicFramePr>
        <p:xfrm>
          <a:off x="971600" y="1124744"/>
          <a:ext cx="7848872"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10">
            <a:extLst>
              <a:ext uri="{28A0092B-C50C-407E-A947-70E740481C1C}">
                <a14:useLocalDpi xmlns:a14="http://schemas.microsoft.com/office/drawing/2010/main" val="0"/>
              </a:ext>
            </a:extLst>
          </a:blip>
          <a:srcRect l="7135" t="20604" r="3987" b="17381"/>
          <a:stretch/>
        </p:blipFill>
        <p:spPr bwMode="auto">
          <a:xfrm>
            <a:off x="6140830" y="4121065"/>
            <a:ext cx="2443687" cy="178981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59632" y="4140535"/>
            <a:ext cx="2328863" cy="159272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53279" y="1570732"/>
            <a:ext cx="2194585" cy="23623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12665" y="1484784"/>
            <a:ext cx="2376264" cy="216038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696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16632"/>
            <a:ext cx="6480720" cy="778098"/>
          </a:xfrm>
        </p:spPr>
        <p:txBody>
          <a:bodyPr>
            <a:noAutofit/>
          </a:bodyPr>
          <a:lstStyle/>
          <a:p>
            <a:r>
              <a:rPr lang="es-ES" sz="3200" dirty="0">
                <a:effectLst/>
                <a:latin typeface="Times New Roman" pitchFamily="18" charset="0"/>
                <a:cs typeface="Times New Roman" pitchFamily="18" charset="0"/>
              </a:rPr>
              <a:t>Dimensión: 4. Triángulo del </a:t>
            </a:r>
            <a:r>
              <a:rPr lang="es-ES" sz="3200" dirty="0" smtClean="0">
                <a:effectLst/>
                <a:latin typeface="Times New Roman" pitchFamily="18" charset="0"/>
                <a:cs typeface="Times New Roman" pitchFamily="18" charset="0"/>
              </a:rPr>
              <a:t>fraude</a:t>
            </a:r>
            <a:br>
              <a:rPr lang="es-ES" sz="3200" dirty="0" smtClean="0">
                <a:effectLst/>
                <a:latin typeface="Times New Roman" pitchFamily="18" charset="0"/>
                <a:cs typeface="Times New Roman" pitchFamily="18" charset="0"/>
              </a:rPr>
            </a:br>
            <a:r>
              <a:rPr lang="es-ES" sz="2800" dirty="0" smtClean="0">
                <a:effectLst/>
                <a:latin typeface="Times New Roman" pitchFamily="18" charset="0"/>
                <a:cs typeface="Times New Roman" pitchFamily="18" charset="0"/>
              </a:rPr>
              <a:t>Variable 4.1: Presión </a:t>
            </a:r>
            <a:endParaRPr lang="es-ES" sz="2800" dirty="0">
              <a:effectLst/>
              <a:latin typeface="Times New Roman" pitchFamily="18" charset="0"/>
              <a:cs typeface="Times New Roman" pitchFamily="18" charset="0"/>
            </a:endParaRPr>
          </a:p>
        </p:txBody>
      </p:sp>
      <p:pic>
        <p:nvPicPr>
          <p:cNvPr id="5" name="4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1259632" y="2233624"/>
            <a:ext cx="1944216" cy="2088232"/>
          </a:xfrm>
        </p:spPr>
        <p:style>
          <a:lnRef idx="1">
            <a:schemeClr val="accent3"/>
          </a:lnRef>
          <a:fillRef idx="2">
            <a:schemeClr val="accent3"/>
          </a:fillRef>
          <a:effectRef idx="1">
            <a:schemeClr val="accent3"/>
          </a:effectRef>
          <a:fontRef idx="minor">
            <a:schemeClr val="dk1"/>
          </a:fontRef>
        </p:style>
        <p:txBody>
          <a:bodyPr>
            <a:noAutofit/>
          </a:bodyPr>
          <a:lstStyle/>
          <a:p>
            <a:pPr marL="82296" lvl="0" indent="0" algn="ctr">
              <a:buNone/>
            </a:pPr>
            <a:r>
              <a:rPr lang="es-ES" sz="1400" dirty="0" smtClean="0">
                <a:latin typeface="Times New Roman" pitchFamily="18" charset="0"/>
                <a:cs typeface="Times New Roman" pitchFamily="18" charset="0"/>
              </a:rPr>
              <a:t>Se reconoce la </a:t>
            </a:r>
            <a:r>
              <a:rPr lang="es-ES" sz="1400" dirty="0">
                <a:latin typeface="Times New Roman" pitchFamily="18" charset="0"/>
                <a:cs typeface="Times New Roman" pitchFamily="18" charset="0"/>
              </a:rPr>
              <a:t>necesidad, lo cual permite identificar como determinadas condiciones tiene incidencia sobre el rechazo a acciones </a:t>
            </a:r>
            <a:r>
              <a:rPr lang="es-ES" sz="1400" dirty="0" smtClean="0">
                <a:latin typeface="Times New Roman" pitchFamily="18" charset="0"/>
                <a:cs typeface="Times New Roman" pitchFamily="18" charset="0"/>
              </a:rPr>
              <a:t>fraudulentas</a:t>
            </a:r>
            <a:endParaRPr lang="es-ES" sz="1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1327956"/>
            <a:ext cx="4767263" cy="181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7 Tabla"/>
          <p:cNvGraphicFramePr>
            <a:graphicFrameLocks noGrp="1"/>
          </p:cNvGraphicFramePr>
          <p:nvPr>
            <p:extLst>
              <p:ext uri="{D42A27DB-BD31-4B8C-83A1-F6EECF244321}">
                <p14:modId xmlns:p14="http://schemas.microsoft.com/office/powerpoint/2010/main" val="1022878677"/>
              </p:ext>
            </p:extLst>
          </p:nvPr>
        </p:nvGraphicFramePr>
        <p:xfrm>
          <a:off x="3434445" y="3359656"/>
          <a:ext cx="5097995" cy="2298927"/>
        </p:xfrm>
        <a:graphic>
          <a:graphicData uri="http://schemas.openxmlformats.org/drawingml/2006/table">
            <a:tbl>
              <a:tblPr firstRow="1" bandRow="1">
                <a:tableStyleId>{F2DE63D5-997A-4646-A377-4702673A728D}</a:tableStyleId>
              </a:tblPr>
              <a:tblGrid>
                <a:gridCol w="5097995"/>
              </a:tblGrid>
              <a:tr h="360039">
                <a:tc>
                  <a:txBody>
                    <a:bodyPr/>
                    <a:lstStyle/>
                    <a:p>
                      <a:pPr marL="0" indent="0" algn="ctr" rtl="0" eaLnBrk="1" latinLnBrk="0" hangingPunct="1">
                        <a:lnSpc>
                          <a:spcPct val="100000"/>
                        </a:lnSpc>
                        <a:spcAft>
                          <a:spcPts val="0"/>
                        </a:spcAft>
                        <a:buNone/>
                      </a:pPr>
                      <a:r>
                        <a:rPr kumimoji="0" lang="es-ES" sz="1600" kern="1200" dirty="0" smtClean="0">
                          <a:solidFill>
                            <a:schemeClr val="tx1"/>
                          </a:solidFill>
                          <a:effectLst/>
                          <a:latin typeface="Times New Roman" pitchFamily="18" charset="0"/>
                          <a:ea typeface="+mn-ea"/>
                          <a:cs typeface="Times New Roman" pitchFamily="18" charset="0"/>
                        </a:rPr>
                        <a:t>Indicadores</a:t>
                      </a:r>
                      <a:endParaRPr kumimoji="0" lang="es-ES" sz="1600" kern="1200" dirty="0">
                        <a:solidFill>
                          <a:schemeClr val="tx1"/>
                        </a:solidFill>
                        <a:effectLst/>
                        <a:latin typeface="Times New Roman" pitchFamily="18" charset="0"/>
                        <a:ea typeface="+mn-ea"/>
                        <a:cs typeface="Times New Roman" pitchFamily="18" charset="0"/>
                      </a:endParaRPr>
                    </a:p>
                  </a:txBody>
                  <a:tcPr marL="21759" marR="21759" marT="0" marB="0" anchor="ctr"/>
                </a:tc>
              </a:tr>
              <a:tr h="432048">
                <a:tc>
                  <a:txBody>
                    <a:bodyPr/>
                    <a:lstStyle/>
                    <a:p>
                      <a:pPr marL="0" indent="0" algn="l" rtl="0" eaLnBrk="1" latinLnBrk="0" hangingPunct="1">
                        <a:lnSpc>
                          <a:spcPct val="100000"/>
                        </a:lnSpc>
                        <a:spcAft>
                          <a:spcPts val="0"/>
                        </a:spcAft>
                        <a:buNone/>
                      </a:pPr>
                      <a:r>
                        <a:rPr kumimoji="0" lang="es-ES" sz="1400" kern="1200" dirty="0" smtClean="0">
                          <a:effectLst/>
                        </a:rPr>
                        <a:t>4.1.1</a:t>
                      </a:r>
                      <a:r>
                        <a:rPr kumimoji="0" lang="es-ES" sz="1400" kern="1200" baseline="0" dirty="0" smtClean="0">
                          <a:effectLst/>
                        </a:rPr>
                        <a:t> Exigencias sociales para aparentar un estilo de vida diferente</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216024">
                <a:tc>
                  <a:txBody>
                    <a:bodyPr/>
                    <a:lstStyle/>
                    <a:p>
                      <a:pPr marL="0" indent="0" algn="l" rtl="0" eaLnBrk="1" latinLnBrk="0" hangingPunct="1">
                        <a:lnSpc>
                          <a:spcPct val="100000"/>
                        </a:lnSpc>
                        <a:spcAft>
                          <a:spcPts val="0"/>
                        </a:spcAft>
                        <a:buNone/>
                      </a:pPr>
                      <a:r>
                        <a:rPr kumimoji="0" lang="es-ES" sz="1400" kern="1200" dirty="0" smtClean="0">
                          <a:effectLst/>
                        </a:rPr>
                        <a:t>4.1.2</a:t>
                      </a:r>
                      <a:r>
                        <a:rPr kumimoji="0" lang="es-ES" sz="1400" kern="1200" baseline="0" dirty="0" smtClean="0">
                          <a:effectLst/>
                        </a:rPr>
                        <a:t> A</a:t>
                      </a:r>
                      <a:r>
                        <a:rPr kumimoji="0" lang="es-ES" sz="1400" kern="1200" dirty="0" smtClean="0">
                          <a:effectLst/>
                        </a:rPr>
                        <a:t>dicciones al juego o drogas ocasionan</a:t>
                      </a:r>
                      <a:r>
                        <a:rPr kumimoji="0" lang="es-ES" sz="1400" kern="1200" baseline="0" dirty="0" smtClean="0">
                          <a:effectLst/>
                        </a:rPr>
                        <a:t> </a:t>
                      </a:r>
                      <a:r>
                        <a:rPr kumimoji="0" lang="es-ES" sz="1400" kern="1200" dirty="0" smtClean="0">
                          <a:effectLst/>
                        </a:rPr>
                        <a:t>consecuencias económicas.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216024">
                <a:tc>
                  <a:txBody>
                    <a:bodyPr/>
                    <a:lstStyle/>
                    <a:p>
                      <a:pPr marL="0" indent="0" algn="l" rtl="0" eaLnBrk="1" latinLnBrk="0" hangingPunct="1">
                        <a:lnSpc>
                          <a:spcPct val="100000"/>
                        </a:lnSpc>
                        <a:spcAft>
                          <a:spcPts val="0"/>
                        </a:spcAft>
                        <a:buNone/>
                      </a:pPr>
                      <a:r>
                        <a:rPr kumimoji="0" lang="es-ES" sz="1400" kern="1200" dirty="0" smtClean="0">
                          <a:effectLst/>
                        </a:rPr>
                        <a:t>4.1.3</a:t>
                      </a:r>
                      <a:r>
                        <a:rPr kumimoji="0" lang="es-ES" sz="1400" kern="1200" baseline="0" dirty="0" smtClean="0">
                          <a:effectLst/>
                        </a:rPr>
                        <a:t> Ser a</a:t>
                      </a:r>
                      <a:r>
                        <a:rPr kumimoji="0" lang="es-ES" sz="1400" kern="1200" dirty="0" smtClean="0">
                          <a:effectLst/>
                        </a:rPr>
                        <a:t>mbicioso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216024">
                <a:tc>
                  <a:txBody>
                    <a:bodyPr/>
                    <a:lstStyle/>
                    <a:p>
                      <a:pPr marL="0" indent="0" algn="l" rtl="0" eaLnBrk="1" latinLnBrk="0" hangingPunct="1">
                        <a:lnSpc>
                          <a:spcPct val="100000"/>
                        </a:lnSpc>
                        <a:spcAft>
                          <a:spcPts val="0"/>
                        </a:spcAft>
                        <a:buNone/>
                      </a:pPr>
                      <a:r>
                        <a:rPr kumimoji="0" lang="es-ES" sz="1400" kern="1200" dirty="0" smtClean="0">
                          <a:effectLst/>
                        </a:rPr>
                        <a:t>4.1.4</a:t>
                      </a:r>
                      <a:r>
                        <a:rPr kumimoji="0" lang="es-ES" sz="1400" kern="1200" baseline="0" dirty="0" smtClean="0">
                          <a:effectLst/>
                        </a:rPr>
                        <a:t> Tener </a:t>
                      </a:r>
                      <a:r>
                        <a:rPr kumimoji="0" lang="es-ES" sz="1400" kern="1200" dirty="0" smtClean="0">
                          <a:effectLst/>
                        </a:rPr>
                        <a:t>Imagen sobreestimada es</a:t>
                      </a:r>
                      <a:r>
                        <a:rPr kumimoji="0" lang="es-ES" sz="1400" kern="1200" baseline="0" dirty="0" smtClean="0">
                          <a:effectLst/>
                        </a:rPr>
                        <a:t> una capacidad de llegar a la cima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216024">
                <a:tc>
                  <a:txBody>
                    <a:bodyPr/>
                    <a:lstStyle/>
                    <a:p>
                      <a:pPr marL="0" indent="0" algn="l" rtl="0" eaLnBrk="1" latinLnBrk="0" hangingPunct="1">
                        <a:lnSpc>
                          <a:spcPct val="100000"/>
                        </a:lnSpc>
                        <a:spcAft>
                          <a:spcPts val="0"/>
                        </a:spcAft>
                        <a:buNone/>
                      </a:pPr>
                      <a:r>
                        <a:rPr kumimoji="0" lang="es-ES" sz="1400" kern="1200" dirty="0" smtClean="0">
                          <a:effectLst/>
                        </a:rPr>
                        <a:t>4.1.5</a:t>
                      </a:r>
                      <a:r>
                        <a:rPr kumimoji="0" lang="es-ES" sz="1400" kern="1200" baseline="0" dirty="0" smtClean="0">
                          <a:effectLst/>
                        </a:rPr>
                        <a:t> Ser p</a:t>
                      </a:r>
                      <a:r>
                        <a:rPr kumimoji="0" lang="es-ES" sz="1400" kern="1200" dirty="0" smtClean="0">
                          <a:effectLst/>
                        </a:rPr>
                        <a:t>erseverancia y creer que</a:t>
                      </a:r>
                      <a:r>
                        <a:rPr kumimoji="0" lang="es-ES" sz="1400" kern="1200" baseline="0" dirty="0" smtClean="0">
                          <a:effectLst/>
                        </a:rPr>
                        <a:t> hace lo correcto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216024">
                <a:tc>
                  <a:txBody>
                    <a:bodyPr/>
                    <a:lstStyle/>
                    <a:p>
                      <a:pPr marL="0" indent="0" algn="l" rtl="0" eaLnBrk="1" latinLnBrk="0" hangingPunct="1">
                        <a:lnSpc>
                          <a:spcPct val="100000"/>
                        </a:lnSpc>
                        <a:spcAft>
                          <a:spcPts val="0"/>
                        </a:spcAft>
                        <a:buNone/>
                      </a:pPr>
                      <a:r>
                        <a:rPr kumimoji="0" lang="es-ES" sz="1400" kern="1200" dirty="0" smtClean="0">
                          <a:effectLst/>
                        </a:rPr>
                        <a:t>4.1.6</a:t>
                      </a:r>
                      <a:r>
                        <a:rPr kumimoji="0" lang="es-ES" sz="1400" kern="1200" baseline="0" dirty="0" smtClean="0">
                          <a:effectLst/>
                        </a:rPr>
                        <a:t> Exigir l</a:t>
                      </a:r>
                      <a:r>
                        <a:rPr kumimoji="0" lang="es-ES" sz="1400" kern="1200" dirty="0" smtClean="0">
                          <a:effectLst/>
                        </a:rPr>
                        <a:t>ealtad incondicional al logro financiero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216024">
                <a:tc>
                  <a:txBody>
                    <a:bodyPr/>
                    <a:lstStyle/>
                    <a:p>
                      <a:pPr marL="0" indent="0" algn="l" rtl="0" eaLnBrk="1" latinLnBrk="0" hangingPunct="1">
                        <a:lnSpc>
                          <a:spcPct val="100000"/>
                        </a:lnSpc>
                        <a:spcAft>
                          <a:spcPts val="0"/>
                        </a:spcAft>
                        <a:buNone/>
                      </a:pPr>
                      <a:r>
                        <a:rPr kumimoji="0" lang="es-ES" sz="1400" kern="1200" dirty="0" smtClean="0">
                          <a:effectLst/>
                        </a:rPr>
                        <a:t>4.1.7</a:t>
                      </a:r>
                      <a:r>
                        <a:rPr kumimoji="0" lang="es-ES" sz="1400" kern="1200" baseline="0" dirty="0" smtClean="0">
                          <a:effectLst/>
                        </a:rPr>
                        <a:t> </a:t>
                      </a:r>
                      <a:r>
                        <a:rPr kumimoji="0" lang="es-ES" sz="1400" kern="1200" dirty="0" smtClean="0">
                          <a:effectLst/>
                        </a:rPr>
                        <a:t>Reacción agresiva ante crítica,</a:t>
                      </a:r>
                      <a:r>
                        <a:rPr kumimoji="0" lang="es-ES" sz="1400" kern="1200" baseline="0" dirty="0" smtClean="0">
                          <a:effectLst/>
                        </a:rPr>
                        <a:t> por el poder</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bl>
          </a:graphicData>
        </a:graphic>
      </p:graphicFrame>
      <p:sp>
        <p:nvSpPr>
          <p:cNvPr id="9" name="8 Flecha doblada"/>
          <p:cNvSpPr/>
          <p:nvPr/>
        </p:nvSpPr>
        <p:spPr>
          <a:xfrm>
            <a:off x="2267744" y="1628800"/>
            <a:ext cx="1224136" cy="604824"/>
          </a:xfrm>
          <a:prstGeom prst="ben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solidFill>
                <a:schemeClr val="tx1"/>
              </a:solidFill>
            </a:endParaRPr>
          </a:p>
        </p:txBody>
      </p:sp>
      <p:sp>
        <p:nvSpPr>
          <p:cNvPr id="11" name="10 Flecha doblada"/>
          <p:cNvSpPr/>
          <p:nvPr/>
        </p:nvSpPr>
        <p:spPr>
          <a:xfrm flipV="1">
            <a:off x="2195736" y="4365104"/>
            <a:ext cx="1224136" cy="604824"/>
          </a:xfrm>
          <a:prstGeom prst="ben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solidFill>
                <a:schemeClr val="tx1"/>
              </a:solidFill>
            </a:endParaRPr>
          </a:p>
        </p:txBody>
      </p:sp>
      <p:sp>
        <p:nvSpPr>
          <p:cNvPr id="10" name="9 Elipse"/>
          <p:cNvSpPr/>
          <p:nvPr/>
        </p:nvSpPr>
        <p:spPr>
          <a:xfrm>
            <a:off x="1546352" y="4941168"/>
            <a:ext cx="1433992" cy="12230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63,2%</a:t>
            </a:r>
          </a:p>
          <a:p>
            <a:pPr algn="ctr"/>
            <a:r>
              <a:rPr lang="es-EC" sz="1600" dirty="0"/>
              <a:t>[0,617**] </a:t>
            </a:r>
            <a:endParaRPr lang="es-ES" sz="1600" dirty="0" smtClean="0"/>
          </a:p>
        </p:txBody>
      </p:sp>
    </p:spTree>
    <p:extLst>
      <p:ext uri="{BB962C8B-B14F-4D97-AF65-F5344CB8AC3E}">
        <p14:creationId xmlns:p14="http://schemas.microsoft.com/office/powerpoint/2010/main" val="330791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effectLst/>
                <a:latin typeface="Times New Roman" pitchFamily="18" charset="0"/>
                <a:cs typeface="Times New Roman" pitchFamily="18" charset="0"/>
              </a:rPr>
              <a:t>Dimensión: 4. Triángulo del fraude</a:t>
            </a:r>
            <a:br>
              <a:rPr lang="es-ES" sz="3200" dirty="0">
                <a:effectLst/>
                <a:latin typeface="Times New Roman" pitchFamily="18" charset="0"/>
                <a:cs typeface="Times New Roman" pitchFamily="18" charset="0"/>
              </a:rPr>
            </a:br>
            <a:r>
              <a:rPr lang="es-ES" sz="2800" dirty="0">
                <a:effectLst/>
                <a:latin typeface="Times New Roman" pitchFamily="18" charset="0"/>
                <a:cs typeface="Times New Roman" pitchFamily="18" charset="0"/>
              </a:rPr>
              <a:t>Variable </a:t>
            </a:r>
            <a:r>
              <a:rPr lang="es-ES" sz="2800" dirty="0" smtClean="0">
                <a:effectLst/>
                <a:latin typeface="Times New Roman" pitchFamily="18" charset="0"/>
                <a:cs typeface="Times New Roman" pitchFamily="18" charset="0"/>
              </a:rPr>
              <a:t>4.2: Oportunidad </a:t>
            </a:r>
            <a:endParaRPr lang="es-ES" sz="2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34745286"/>
              </p:ext>
            </p:extLst>
          </p:nvPr>
        </p:nvGraphicFramePr>
        <p:xfrm>
          <a:off x="1475656" y="1663432"/>
          <a:ext cx="4176464" cy="2773680"/>
        </p:xfrm>
        <a:graphic>
          <a:graphicData uri="http://schemas.openxmlformats.org/drawingml/2006/table">
            <a:tbl>
              <a:tblPr firstRow="1" bandRow="1">
                <a:tableStyleId>{10A1B5D5-9B99-4C35-A422-299274C87663}</a:tableStyleId>
              </a:tblPr>
              <a:tblGrid>
                <a:gridCol w="4176464"/>
              </a:tblGrid>
              <a:tr h="0">
                <a:tc>
                  <a:txBody>
                    <a:bodyPr/>
                    <a:lstStyle/>
                    <a:p>
                      <a:pPr marL="0" indent="0" algn="ctr" rtl="0" eaLnBrk="1" latinLnBrk="0" hangingPunct="1">
                        <a:lnSpc>
                          <a:spcPct val="100000"/>
                        </a:lnSpc>
                        <a:spcAft>
                          <a:spcPts val="0"/>
                        </a:spcAft>
                        <a:buNone/>
                      </a:pPr>
                      <a:r>
                        <a:rPr kumimoji="0" lang="es-ES" sz="1400" kern="1200" dirty="0" smtClean="0">
                          <a:solidFill>
                            <a:schemeClr val="tx1"/>
                          </a:solidFill>
                          <a:effectLst/>
                          <a:latin typeface="Times New Roman" pitchFamily="18" charset="0"/>
                          <a:ea typeface="+mn-ea"/>
                          <a:cs typeface="Times New Roman" pitchFamily="18" charset="0"/>
                        </a:rPr>
                        <a:t>Indicadores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a:txBody>
                    <a:bodyPr/>
                    <a:lstStyle/>
                    <a:p>
                      <a:pPr marL="0" indent="0" algn="l" rtl="0" eaLnBrk="1" latinLnBrk="0" hangingPunct="1">
                        <a:lnSpc>
                          <a:spcPct val="100000"/>
                        </a:lnSpc>
                        <a:spcAft>
                          <a:spcPts val="0"/>
                        </a:spcAft>
                        <a:buNone/>
                      </a:pPr>
                      <a:r>
                        <a:rPr kumimoji="0" lang="es-ES" sz="1400" kern="1200" dirty="0" smtClean="0">
                          <a:effectLst/>
                        </a:rPr>
                        <a:t>4.2.1 Conoce en detalle los procesos y cuenta con suficiente poder sobre recursos y personas.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a:txBody>
                    <a:bodyPr/>
                    <a:lstStyle/>
                    <a:p>
                      <a:pPr marL="0" indent="0" algn="l" rtl="0" eaLnBrk="1" latinLnBrk="0" hangingPunct="1">
                        <a:lnSpc>
                          <a:spcPct val="100000"/>
                        </a:lnSpc>
                        <a:spcAft>
                          <a:spcPts val="0"/>
                        </a:spcAft>
                        <a:buNone/>
                      </a:pPr>
                      <a:r>
                        <a:rPr kumimoji="0" lang="es-ES" sz="1400" kern="1200" dirty="0" smtClean="0">
                          <a:effectLst/>
                        </a:rPr>
                        <a:t>4.2.2 Ser</a:t>
                      </a:r>
                      <a:r>
                        <a:rPr kumimoji="0" lang="es-ES" sz="1400" kern="1200" baseline="0" dirty="0" smtClean="0">
                          <a:effectLst/>
                        </a:rPr>
                        <a:t> </a:t>
                      </a:r>
                      <a:r>
                        <a:rPr kumimoji="0" lang="es-ES" sz="1400" kern="1200" dirty="0" smtClean="0">
                          <a:effectLst/>
                        </a:rPr>
                        <a:t>obsesionado por el poder y control.</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a:txBody>
                    <a:bodyPr/>
                    <a:lstStyle/>
                    <a:p>
                      <a:pPr marL="0" indent="0" algn="l" rtl="0" eaLnBrk="1" latinLnBrk="0" hangingPunct="1">
                        <a:lnSpc>
                          <a:spcPct val="100000"/>
                        </a:lnSpc>
                        <a:spcAft>
                          <a:spcPts val="0"/>
                        </a:spcAft>
                        <a:buNone/>
                      </a:pPr>
                      <a:r>
                        <a:rPr kumimoji="0" lang="es-ES" sz="1400" kern="1200" dirty="0" smtClean="0">
                          <a:effectLst/>
                        </a:rPr>
                        <a:t>4.2.3 Tiene capacidad para asumir riesgos, exceso de confianza y presión por los resultados.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a:txBody>
                    <a:bodyPr/>
                    <a:lstStyle/>
                    <a:p>
                      <a:pPr marL="0" indent="0" algn="l" rtl="0" eaLnBrk="1" latinLnBrk="0" hangingPunct="1">
                        <a:lnSpc>
                          <a:spcPct val="100000"/>
                        </a:lnSpc>
                        <a:spcAft>
                          <a:spcPts val="0"/>
                        </a:spcAft>
                        <a:buNone/>
                      </a:pPr>
                      <a:r>
                        <a:rPr kumimoji="0" lang="es-ES" sz="1400" kern="1200" dirty="0" smtClean="0">
                          <a:effectLst/>
                        </a:rPr>
                        <a:t>4.2.4</a:t>
                      </a:r>
                      <a:r>
                        <a:rPr kumimoji="0" lang="es-ES" sz="1400" kern="1200" baseline="0" dirty="0" smtClean="0">
                          <a:effectLst/>
                        </a:rPr>
                        <a:t> </a:t>
                      </a:r>
                      <a:r>
                        <a:rPr kumimoji="0" lang="es-ES" sz="1400" kern="1200" dirty="0" smtClean="0">
                          <a:effectLst/>
                        </a:rPr>
                        <a:t>El cargo exige que alcancen constantes logros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a:txBody>
                    <a:bodyPr/>
                    <a:lstStyle/>
                    <a:p>
                      <a:pPr marL="0" indent="0" algn="l" rtl="0" eaLnBrk="1" latinLnBrk="0" hangingPunct="1">
                        <a:lnSpc>
                          <a:spcPct val="100000"/>
                        </a:lnSpc>
                        <a:spcAft>
                          <a:spcPts val="0"/>
                        </a:spcAft>
                        <a:buNone/>
                      </a:pPr>
                      <a:r>
                        <a:rPr kumimoji="0" lang="es-ES" sz="1400" kern="1200" dirty="0" smtClean="0">
                          <a:effectLst/>
                        </a:rPr>
                        <a:t>4.2.5  Tendencia a manipular resultados cuando así lo desea.</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0">
                <a:tc>
                  <a:txBody>
                    <a:bodyPr/>
                    <a:lstStyle/>
                    <a:p>
                      <a:pPr marL="0" indent="0" algn="l" rtl="0" eaLnBrk="1" latinLnBrk="0" hangingPunct="1">
                        <a:lnSpc>
                          <a:spcPct val="100000"/>
                        </a:lnSpc>
                        <a:spcAft>
                          <a:spcPts val="0"/>
                        </a:spcAft>
                        <a:buNone/>
                      </a:pPr>
                      <a:r>
                        <a:rPr kumimoji="0" lang="es-ES" sz="1400" kern="1200" dirty="0" smtClean="0">
                          <a:effectLst/>
                        </a:rPr>
                        <a:t>4.2.6 Tiene poder decisional, causar daño financiero si así lo deseo por la falta de controles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39961">
                <a:tc>
                  <a:txBody>
                    <a:bodyPr/>
                    <a:lstStyle/>
                    <a:p>
                      <a:pPr marL="0" indent="0" algn="l" rtl="0" eaLnBrk="1" latinLnBrk="0" hangingPunct="1">
                        <a:lnSpc>
                          <a:spcPct val="100000"/>
                        </a:lnSpc>
                        <a:spcAft>
                          <a:spcPts val="0"/>
                        </a:spcAft>
                        <a:buNone/>
                      </a:pPr>
                      <a:r>
                        <a:rPr kumimoji="0" lang="es-ES" sz="1400" kern="1200" dirty="0" smtClean="0">
                          <a:effectLst/>
                        </a:rPr>
                        <a:t>4.2.7 Tiene usted la capacidad para tomar riesgos, esto en sí mismo no es peligroso.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bl>
          </a:graphicData>
        </a:graphic>
      </p:graphicFrame>
      <p:grpSp>
        <p:nvGrpSpPr>
          <p:cNvPr id="6" name="5 Grupo"/>
          <p:cNvGrpSpPr/>
          <p:nvPr/>
        </p:nvGrpSpPr>
        <p:grpSpPr>
          <a:xfrm>
            <a:off x="6343814" y="1676899"/>
            <a:ext cx="2009551" cy="2688205"/>
            <a:chOff x="2607195" y="1429891"/>
            <a:chExt cx="2284958" cy="2854800"/>
          </a:xfrm>
        </p:grpSpPr>
        <p:sp>
          <p:nvSpPr>
            <p:cNvPr id="7" name="6 Rectángulo"/>
            <p:cNvSpPr/>
            <p:nvPr/>
          </p:nvSpPr>
          <p:spPr>
            <a:xfrm>
              <a:off x="2607195" y="1429891"/>
              <a:ext cx="2284958" cy="2854800"/>
            </a:xfrm>
            <a:prstGeom prst="rect">
              <a:avLst/>
            </a:prstGeom>
          </p:spPr>
          <p:style>
            <a:lnRef idx="2">
              <a:schemeClr val="accent2">
                <a:tint val="40000"/>
                <a:alpha val="90000"/>
                <a:hueOff val="9862340"/>
                <a:satOff val="-29363"/>
                <a:lumOff val="-1939"/>
                <a:alphaOff val="0"/>
              </a:schemeClr>
            </a:lnRef>
            <a:fillRef idx="1">
              <a:schemeClr val="accent2">
                <a:tint val="40000"/>
                <a:alpha val="90000"/>
                <a:hueOff val="9862340"/>
                <a:satOff val="-29363"/>
                <a:lumOff val="-1939"/>
                <a:alphaOff val="0"/>
              </a:schemeClr>
            </a:fillRef>
            <a:effectRef idx="0">
              <a:schemeClr val="accent2">
                <a:tint val="40000"/>
                <a:alpha val="90000"/>
                <a:hueOff val="9862340"/>
                <a:satOff val="-29363"/>
                <a:lumOff val="-1939"/>
                <a:alphaOff val="0"/>
              </a:schemeClr>
            </a:effectRef>
            <a:fontRef idx="minor">
              <a:schemeClr val="dk1">
                <a:hueOff val="0"/>
                <a:satOff val="0"/>
                <a:lumOff val="0"/>
                <a:alphaOff val="0"/>
              </a:schemeClr>
            </a:fontRef>
          </p:style>
        </p:sp>
        <p:sp>
          <p:nvSpPr>
            <p:cNvPr id="8" name="7 Rectángulo"/>
            <p:cNvSpPr/>
            <p:nvPr/>
          </p:nvSpPr>
          <p:spPr>
            <a:xfrm>
              <a:off x="2607195" y="1429891"/>
              <a:ext cx="2284958" cy="2854800"/>
            </a:xfrm>
            <a:prstGeom prst="rect">
              <a:avLst/>
            </a:prstGeom>
          </p:spPr>
          <p:style>
            <a:lnRef idx="1">
              <a:schemeClr val="accent1"/>
            </a:lnRef>
            <a:fillRef idx="3">
              <a:schemeClr val="accent1"/>
            </a:fillRef>
            <a:effectRef idx="2">
              <a:schemeClr val="accent1"/>
            </a:effectRef>
            <a:fontRef idx="minor">
              <a:schemeClr val="lt1"/>
            </a:fontRef>
          </p:style>
          <p:txBody>
            <a:bodyPr spcFirstLastPara="0" vert="horz" wrap="square" lIns="96012" tIns="96012" rIns="128016" bIns="144018" numCol="1" spcCol="1270" anchor="t" anchorCtr="0">
              <a:noAutofit/>
            </a:bodyPr>
            <a:lstStyle/>
            <a:p>
              <a:pPr marL="0" lvl="1" algn="ctr" defTabSz="800100">
                <a:lnSpc>
                  <a:spcPct val="90000"/>
                </a:lnSpc>
                <a:spcBef>
                  <a:spcPct val="0"/>
                </a:spcBef>
                <a:spcAft>
                  <a:spcPct val="15000"/>
                </a:spcAft>
              </a:pPr>
              <a:endParaRPr lang="es-ES" sz="1800" kern="1200" dirty="0" smtClean="0">
                <a:solidFill>
                  <a:schemeClr val="tx1"/>
                </a:solidFill>
                <a:latin typeface="Times New Roman" pitchFamily="18" charset="0"/>
                <a:cs typeface="Times New Roman" pitchFamily="18" charset="0"/>
              </a:endParaRPr>
            </a:p>
            <a:p>
              <a:pPr marL="0" lvl="1" algn="ctr" defTabSz="800100">
                <a:lnSpc>
                  <a:spcPct val="90000"/>
                </a:lnSpc>
                <a:spcBef>
                  <a:spcPct val="0"/>
                </a:spcBef>
                <a:spcAft>
                  <a:spcPct val="15000"/>
                </a:spcAft>
              </a:pPr>
              <a:r>
                <a:rPr lang="es-ES" sz="1800" kern="1200" dirty="0" smtClean="0">
                  <a:solidFill>
                    <a:schemeClr val="tx1"/>
                  </a:solidFill>
                  <a:latin typeface="Times New Roman" pitchFamily="18" charset="0"/>
                  <a:cs typeface="Times New Roman" pitchFamily="18" charset="0"/>
                </a:rPr>
                <a:t>Cuando tiene la oportunidad lo racionaliza en el proceso y finalmente de justificar su conducta materializa el fraude</a:t>
              </a:r>
              <a:endParaRPr lang="es-ES" sz="1800" kern="1200" dirty="0">
                <a:solidFill>
                  <a:schemeClr val="tx1"/>
                </a:solidFill>
                <a:latin typeface="Times New Roman" pitchFamily="18" charset="0"/>
                <a:cs typeface="Times New Roman" pitchFamily="18" charset="0"/>
              </a:endParaRPr>
            </a:p>
          </p:txBody>
        </p:sp>
      </p:gr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725144"/>
            <a:ext cx="4975225" cy="170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11 Flecha doblada"/>
          <p:cNvSpPr/>
          <p:nvPr/>
        </p:nvSpPr>
        <p:spPr>
          <a:xfrm rot="10800000">
            <a:off x="6946594" y="4509119"/>
            <a:ext cx="937773" cy="1755539"/>
          </a:xfrm>
          <a:prstGeom prst="bentArrow">
            <a:avLst/>
          </a:prstGeom>
          <a:solidFill>
            <a:srgbClr val="0070C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
        <p:nvSpPr>
          <p:cNvPr id="13" name="12 Elipse"/>
          <p:cNvSpPr/>
          <p:nvPr/>
        </p:nvSpPr>
        <p:spPr>
          <a:xfrm>
            <a:off x="6343814" y="4509119"/>
            <a:ext cx="1252522" cy="1080121"/>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 dirty="0" smtClean="0"/>
              <a:t>79%</a:t>
            </a:r>
          </a:p>
          <a:p>
            <a:pPr algn="ctr"/>
            <a:r>
              <a:rPr lang="es-EC" sz="1400" dirty="0"/>
              <a:t>[0,618**]</a:t>
            </a:r>
            <a:endParaRPr lang="es-ES" sz="1400" dirty="0"/>
          </a:p>
        </p:txBody>
      </p:sp>
      <p:sp>
        <p:nvSpPr>
          <p:cNvPr id="14" name="13 Flecha izquierda"/>
          <p:cNvSpPr/>
          <p:nvPr/>
        </p:nvSpPr>
        <p:spPr>
          <a:xfrm>
            <a:off x="5652120" y="2852936"/>
            <a:ext cx="691694" cy="360040"/>
          </a:xfrm>
          <a:prstGeom prst="leftArrow">
            <a:avLst/>
          </a:prstGeom>
          <a:solidFill>
            <a:srgbClr val="0070C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23655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effectLst/>
                <a:latin typeface="Times New Roman" pitchFamily="18" charset="0"/>
                <a:cs typeface="Times New Roman" pitchFamily="18" charset="0"/>
              </a:rPr>
              <a:t>Dimensión: 4. Triángulo del fraude</a:t>
            </a:r>
            <a:br>
              <a:rPr lang="es-ES" sz="3200" dirty="0">
                <a:effectLst/>
                <a:latin typeface="Times New Roman" pitchFamily="18" charset="0"/>
                <a:cs typeface="Times New Roman" pitchFamily="18" charset="0"/>
              </a:rPr>
            </a:br>
            <a:r>
              <a:rPr lang="es-ES" sz="2800" dirty="0">
                <a:effectLst/>
                <a:latin typeface="Times New Roman" pitchFamily="18" charset="0"/>
                <a:cs typeface="Times New Roman" pitchFamily="18" charset="0"/>
              </a:rPr>
              <a:t>Variable </a:t>
            </a:r>
            <a:r>
              <a:rPr lang="es-ES" sz="2800" dirty="0" smtClean="0">
                <a:effectLst/>
                <a:latin typeface="Times New Roman" pitchFamily="18" charset="0"/>
                <a:cs typeface="Times New Roman" pitchFamily="18" charset="0"/>
              </a:rPr>
              <a:t>4.3: Racionalización</a:t>
            </a:r>
            <a:endParaRPr lang="es-ES" sz="2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79816604"/>
              </p:ext>
            </p:extLst>
          </p:nvPr>
        </p:nvGraphicFramePr>
        <p:xfrm>
          <a:off x="3779912" y="1432981"/>
          <a:ext cx="4968552" cy="3292163"/>
        </p:xfrm>
        <a:graphic>
          <a:graphicData uri="http://schemas.openxmlformats.org/drawingml/2006/table">
            <a:tbl>
              <a:tblPr firstRow="1" bandRow="1">
                <a:tableStyleId>{72833802-FEF1-4C79-8D5D-14CF1EAF98D9}</a:tableStyleId>
              </a:tblPr>
              <a:tblGrid>
                <a:gridCol w="4968552"/>
              </a:tblGrid>
              <a:tr h="219019">
                <a:tc>
                  <a:txBody>
                    <a:bodyPr/>
                    <a:lstStyle/>
                    <a:p>
                      <a:pPr marL="0" indent="0" algn="ctr" rtl="0" eaLnBrk="1" latinLnBrk="0" hangingPunct="1">
                        <a:lnSpc>
                          <a:spcPct val="100000"/>
                        </a:lnSpc>
                        <a:spcAft>
                          <a:spcPts val="0"/>
                        </a:spcAft>
                        <a:buNone/>
                      </a:pPr>
                      <a:r>
                        <a:rPr kumimoji="0" lang="es-ES" sz="1400" kern="1200" dirty="0" smtClean="0">
                          <a:solidFill>
                            <a:schemeClr val="tx1"/>
                          </a:solidFill>
                          <a:effectLst/>
                          <a:latin typeface="+mn-lt"/>
                          <a:ea typeface="+mn-ea"/>
                          <a:cs typeface="+mn-cs"/>
                        </a:rPr>
                        <a:t>Indicadores</a:t>
                      </a:r>
                      <a:endParaRPr kumimoji="0" lang="es-ES" sz="1400" kern="1200" dirty="0">
                        <a:solidFill>
                          <a:schemeClr val="tx1"/>
                        </a:solidFill>
                        <a:effectLst/>
                        <a:latin typeface="+mn-lt"/>
                        <a:ea typeface="+mn-ea"/>
                        <a:cs typeface="+mn-cs"/>
                      </a:endParaRPr>
                    </a:p>
                  </a:txBody>
                  <a:tcPr marL="21759" marR="21759" marT="0" marB="0" anchor="ctr"/>
                </a:tc>
              </a:tr>
              <a:tr h="451864">
                <a:tc>
                  <a:txBody>
                    <a:bodyPr/>
                    <a:lstStyle/>
                    <a:p>
                      <a:pPr marL="0" indent="0" algn="l" rtl="0" eaLnBrk="1" latinLnBrk="0" hangingPunct="1">
                        <a:lnSpc>
                          <a:spcPct val="100000"/>
                        </a:lnSpc>
                        <a:spcAft>
                          <a:spcPts val="0"/>
                        </a:spcAft>
                        <a:buNone/>
                      </a:pPr>
                      <a:r>
                        <a:rPr kumimoji="0" lang="es-ES" sz="1400" kern="1200" dirty="0" smtClean="0">
                          <a:effectLst/>
                        </a:rPr>
                        <a:t>4.3.1 Actúa para velar por los intereses de los accionistas o propietarios los cuales no siempre coinciden con los personales.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383120">
                <a:tc>
                  <a:txBody>
                    <a:bodyPr/>
                    <a:lstStyle/>
                    <a:p>
                      <a:pPr marL="0" indent="0" algn="l" rtl="0" eaLnBrk="1" latinLnBrk="0" hangingPunct="1">
                        <a:lnSpc>
                          <a:spcPct val="100000"/>
                        </a:lnSpc>
                        <a:spcAft>
                          <a:spcPts val="0"/>
                        </a:spcAft>
                        <a:buNone/>
                      </a:pPr>
                      <a:r>
                        <a:rPr kumimoji="0" lang="es-ES" sz="1400" kern="1200" dirty="0" smtClean="0">
                          <a:effectLst/>
                        </a:rPr>
                        <a:t>4.3.2</a:t>
                      </a:r>
                      <a:r>
                        <a:rPr kumimoji="0" lang="es-ES" sz="1400" kern="1200" baseline="0" dirty="0" smtClean="0">
                          <a:effectLst/>
                        </a:rPr>
                        <a:t> </a:t>
                      </a:r>
                      <a:r>
                        <a:rPr kumimoji="0" lang="es-ES" sz="1400" kern="1200" dirty="0" smtClean="0">
                          <a:effectLst/>
                        </a:rPr>
                        <a:t>El cargo que ocupo implica gran autonomía en la toma de decisiones y el uso de los recursos.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383120">
                <a:tc>
                  <a:txBody>
                    <a:bodyPr/>
                    <a:lstStyle/>
                    <a:p>
                      <a:pPr marL="0" indent="0" algn="l" rtl="0" eaLnBrk="1" latinLnBrk="0" hangingPunct="1">
                        <a:lnSpc>
                          <a:spcPct val="100000"/>
                        </a:lnSpc>
                        <a:spcAft>
                          <a:spcPts val="0"/>
                        </a:spcAft>
                        <a:buNone/>
                      </a:pPr>
                      <a:r>
                        <a:rPr kumimoji="0" lang="es-ES" sz="1400" kern="1200" dirty="0" smtClean="0">
                          <a:effectLst/>
                        </a:rPr>
                        <a:t>4.3.3</a:t>
                      </a:r>
                      <a:r>
                        <a:rPr kumimoji="0" lang="es-ES" sz="1400" kern="1200" baseline="0" dirty="0" smtClean="0">
                          <a:effectLst/>
                        </a:rPr>
                        <a:t> </a:t>
                      </a:r>
                      <a:r>
                        <a:rPr kumimoji="0" lang="es-ES" sz="1400" kern="1200" dirty="0" smtClean="0">
                          <a:effectLst/>
                        </a:rPr>
                        <a:t>Puedo vencer barreras morales, auto justificar mi conducta y cometer delito fraudulento.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383120">
                <a:tc>
                  <a:txBody>
                    <a:bodyPr/>
                    <a:lstStyle/>
                    <a:p>
                      <a:pPr marL="0" indent="0" algn="l" rtl="0" eaLnBrk="1" latinLnBrk="0" hangingPunct="1">
                        <a:lnSpc>
                          <a:spcPct val="100000"/>
                        </a:lnSpc>
                        <a:spcAft>
                          <a:spcPts val="0"/>
                        </a:spcAft>
                        <a:buNone/>
                      </a:pPr>
                      <a:r>
                        <a:rPr kumimoji="0" lang="es-ES" sz="1400" kern="1200" dirty="0" smtClean="0">
                          <a:effectLst/>
                        </a:rPr>
                        <a:t>4.3.4</a:t>
                      </a:r>
                      <a:r>
                        <a:rPr kumimoji="0" lang="es-ES" sz="1400" kern="1200" baseline="0" dirty="0" smtClean="0">
                          <a:effectLst/>
                        </a:rPr>
                        <a:t> </a:t>
                      </a:r>
                      <a:r>
                        <a:rPr kumimoji="0" lang="es-ES" sz="1400" kern="1200" dirty="0" smtClean="0">
                          <a:effectLst/>
                        </a:rPr>
                        <a:t>Conozco los puntos vulnerables en la falta de controles de las empresas.</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383120">
                <a:tc>
                  <a:txBody>
                    <a:bodyPr/>
                    <a:lstStyle/>
                    <a:p>
                      <a:pPr marL="0" indent="0" algn="l" rtl="0" eaLnBrk="1" latinLnBrk="0" hangingPunct="1">
                        <a:lnSpc>
                          <a:spcPct val="100000"/>
                        </a:lnSpc>
                        <a:spcAft>
                          <a:spcPts val="0"/>
                        </a:spcAft>
                        <a:buNone/>
                      </a:pPr>
                      <a:r>
                        <a:rPr kumimoji="0" lang="es-ES" sz="1400" kern="1200" dirty="0" smtClean="0">
                          <a:effectLst/>
                        </a:rPr>
                        <a:t>4.3.5 La imagen social es importante, es característico con la posición que ocupo.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383120">
                <a:tc>
                  <a:txBody>
                    <a:bodyPr/>
                    <a:lstStyle/>
                    <a:p>
                      <a:pPr marL="0" indent="0" algn="l" rtl="0" eaLnBrk="1" latinLnBrk="0" hangingPunct="1">
                        <a:lnSpc>
                          <a:spcPct val="100000"/>
                        </a:lnSpc>
                        <a:spcAft>
                          <a:spcPts val="0"/>
                        </a:spcAft>
                        <a:buNone/>
                      </a:pPr>
                      <a:r>
                        <a:rPr kumimoji="0" lang="es-ES" sz="1400" kern="1200" dirty="0" smtClean="0">
                          <a:effectLst/>
                        </a:rPr>
                        <a:t>4.3.6 Es importante ser inflexible y tener fe en que lo que hago es todo correcto.</a:t>
                      </a:r>
                      <a:endParaRPr kumimoji="0" lang="es-ES" sz="1400" kern="1200" dirty="0">
                        <a:solidFill>
                          <a:schemeClr val="tx1"/>
                        </a:solidFill>
                        <a:effectLst/>
                        <a:latin typeface="Times New Roman" pitchFamily="18" charset="0"/>
                        <a:ea typeface="+mn-ea"/>
                        <a:cs typeface="Times New Roman" pitchFamily="18" charset="0"/>
                      </a:endParaRPr>
                    </a:p>
                  </a:txBody>
                  <a:tcPr marL="21759" marR="21759" marT="0" marB="0" anchor="ctr"/>
                </a:tc>
              </a:tr>
              <a:tr h="437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400" kern="1200" dirty="0" smtClean="0">
                          <a:solidFill>
                            <a:schemeClr val="tx1"/>
                          </a:solidFill>
                          <a:effectLst/>
                          <a:latin typeface="+mn-lt"/>
                          <a:ea typeface="+mn-ea"/>
                          <a:cs typeface="+mn-cs"/>
                        </a:rPr>
                        <a:t>4.3.7 Lo más importante es tener una cultura centrada en el éxito social y económico. </a:t>
                      </a:r>
                      <a:r>
                        <a:rPr kumimoji="0" lang="es-ES" sz="1800" b="0" i="0" u="none" strike="noStrike" kern="1200" baseline="0" dirty="0" smtClean="0">
                          <a:solidFill>
                            <a:schemeClr val="tx1"/>
                          </a:solidFill>
                          <a:latin typeface="+mn-lt"/>
                          <a:ea typeface="+mn-ea"/>
                          <a:cs typeface="+mn-cs"/>
                        </a:rPr>
                        <a:t>	</a:t>
                      </a:r>
                    </a:p>
                  </a:txBody>
                  <a:tcPr marL="21759" marR="21759" marT="0" marB="0" anchor="ctr"/>
                </a:tc>
              </a:tr>
            </a:tbl>
          </a:graphicData>
        </a:graphic>
      </p:graphicFrame>
      <p:grpSp>
        <p:nvGrpSpPr>
          <p:cNvPr id="7" name="6 Grupo"/>
          <p:cNvGrpSpPr/>
          <p:nvPr/>
        </p:nvGrpSpPr>
        <p:grpSpPr>
          <a:xfrm>
            <a:off x="1403648" y="2132856"/>
            <a:ext cx="2016224" cy="2880320"/>
            <a:chOff x="5212048" y="1414257"/>
            <a:chExt cx="2284958" cy="2854799"/>
          </a:xfrm>
          <a:scene3d>
            <a:camera prst="orthographicFront">
              <a:rot lat="0" lon="0" rev="0"/>
            </a:camera>
            <a:lightRig rig="balanced" dir="t">
              <a:rot lat="0" lon="0" rev="8700000"/>
            </a:lightRig>
          </a:scene3d>
        </p:grpSpPr>
        <p:sp>
          <p:nvSpPr>
            <p:cNvPr id="8" name="7 Rectángulo"/>
            <p:cNvSpPr/>
            <p:nvPr/>
          </p:nvSpPr>
          <p:spPr>
            <a:xfrm>
              <a:off x="5212048" y="1414257"/>
              <a:ext cx="2284958" cy="2854799"/>
            </a:xfrm>
            <a:prstGeom prst="rect">
              <a:avLst/>
            </a:prstGeom>
            <a:ln>
              <a:noFill/>
            </a:ln>
            <a:effectLst>
              <a:outerShdw blurRad="44450" dist="27940" dir="5400000" algn="ctr">
                <a:srgbClr val="000000">
                  <a:alpha val="32000"/>
                </a:srgbClr>
              </a:outerShdw>
            </a:effectLst>
            <a:sp3d>
              <a:bevelT w="190500" h="38100"/>
            </a:sp3d>
          </p:spPr>
          <p:style>
            <a:lnRef idx="2">
              <a:schemeClr val="accent2">
                <a:tint val="40000"/>
                <a:alpha val="90000"/>
                <a:hueOff val="19724680"/>
                <a:satOff val="-58726"/>
                <a:lumOff val="-3877"/>
                <a:alphaOff val="0"/>
              </a:schemeClr>
            </a:lnRef>
            <a:fillRef idx="1">
              <a:schemeClr val="accent2">
                <a:tint val="40000"/>
                <a:alpha val="90000"/>
                <a:hueOff val="19724680"/>
                <a:satOff val="-58726"/>
                <a:lumOff val="-3877"/>
                <a:alphaOff val="0"/>
              </a:schemeClr>
            </a:fillRef>
            <a:effectRef idx="0">
              <a:schemeClr val="accent2">
                <a:tint val="40000"/>
                <a:alpha val="90000"/>
                <a:hueOff val="19724680"/>
                <a:satOff val="-58726"/>
                <a:lumOff val="-3877"/>
                <a:alphaOff val="0"/>
              </a:schemeClr>
            </a:effectRef>
            <a:fontRef idx="minor">
              <a:schemeClr val="dk1">
                <a:hueOff val="0"/>
                <a:satOff val="0"/>
                <a:lumOff val="0"/>
                <a:alphaOff val="0"/>
              </a:schemeClr>
            </a:fontRef>
          </p:style>
        </p:sp>
        <p:sp>
          <p:nvSpPr>
            <p:cNvPr id="9" name="8 Rectángulo"/>
            <p:cNvSpPr/>
            <p:nvPr/>
          </p:nvSpPr>
          <p:spPr>
            <a:xfrm>
              <a:off x="5212048" y="1414257"/>
              <a:ext cx="2284958" cy="2854799"/>
            </a:xfrm>
            <a:prstGeom prst="rect">
              <a:avLst/>
            </a:prstGeom>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0" lvl="1" algn="ctr" defTabSz="800100">
                <a:lnSpc>
                  <a:spcPct val="90000"/>
                </a:lnSpc>
                <a:spcBef>
                  <a:spcPct val="0"/>
                </a:spcBef>
                <a:spcAft>
                  <a:spcPct val="15000"/>
                </a:spcAft>
              </a:pPr>
              <a:r>
                <a:rPr lang="es-ES" sz="1800" kern="1200" dirty="0" smtClean="0">
                  <a:latin typeface="Times New Roman" pitchFamily="18" charset="0"/>
                  <a:cs typeface="Times New Roman" pitchFamily="18" charset="0"/>
                </a:rPr>
                <a:t>La racionalización del individuo en este indicador establece el proceso de maquinar y materializar el acto ilícito sin una relación de análisis sobre las consecuencias</a:t>
              </a:r>
              <a:endParaRPr lang="es-ES" sz="1800" kern="1200" dirty="0">
                <a:latin typeface="Times New Roman" pitchFamily="18" charset="0"/>
                <a:cs typeface="Times New Roman" pitchFamily="18" charset="0"/>
              </a:endParaRPr>
            </a:p>
          </p:txBody>
        </p:sp>
      </p:grpSp>
      <p:sp>
        <p:nvSpPr>
          <p:cNvPr id="12" name="11 Flecha doblada"/>
          <p:cNvSpPr/>
          <p:nvPr/>
        </p:nvSpPr>
        <p:spPr>
          <a:xfrm>
            <a:off x="2411760" y="1700808"/>
            <a:ext cx="1296144" cy="432048"/>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S">
              <a:solidFill>
                <a:schemeClr val="tx1"/>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7740" y="4869160"/>
            <a:ext cx="4584700"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13 Elipse"/>
          <p:cNvSpPr/>
          <p:nvPr/>
        </p:nvSpPr>
        <p:spPr>
          <a:xfrm>
            <a:off x="1403648" y="5184022"/>
            <a:ext cx="1296144" cy="1197306"/>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79%</a:t>
            </a:r>
          </a:p>
          <a:p>
            <a:pPr algn="ctr"/>
            <a:r>
              <a:rPr lang="es-EC" sz="1400" dirty="0"/>
              <a:t>[0,664**] </a:t>
            </a:r>
            <a:endParaRPr lang="es-ES" sz="1400" dirty="0"/>
          </a:p>
        </p:txBody>
      </p:sp>
      <p:sp>
        <p:nvSpPr>
          <p:cNvPr id="16" name="15 Flecha doblada"/>
          <p:cNvSpPr/>
          <p:nvPr/>
        </p:nvSpPr>
        <p:spPr>
          <a:xfrm flipV="1">
            <a:off x="2620925" y="5112014"/>
            <a:ext cx="1296144" cy="432048"/>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627353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636" y="490662"/>
            <a:ext cx="5544700" cy="634082"/>
          </a:xfrm>
        </p:spPr>
        <p:txBody>
          <a:bodyPr>
            <a:noAutofit/>
          </a:bodyPr>
          <a:lstStyle/>
          <a:p>
            <a:r>
              <a:rPr lang="es-ES" sz="3600" dirty="0" smtClean="0"/>
              <a:t>Planteamiento del Problema</a:t>
            </a:r>
            <a:endParaRPr lang="es-ES" sz="3600" dirty="0"/>
          </a:p>
        </p:txBody>
      </p:sp>
      <p:pic>
        <p:nvPicPr>
          <p:cNvPr id="4" name="3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2 Grupo"/>
          <p:cNvGrpSpPr/>
          <p:nvPr/>
        </p:nvGrpSpPr>
        <p:grpSpPr>
          <a:xfrm>
            <a:off x="1306907" y="1403484"/>
            <a:ext cx="6721477" cy="4185756"/>
            <a:chOff x="1306907" y="1403484"/>
            <a:chExt cx="6721477" cy="4185756"/>
          </a:xfrm>
        </p:grpSpPr>
        <p:sp>
          <p:nvSpPr>
            <p:cNvPr id="11" name="10 CuadroTexto"/>
            <p:cNvSpPr txBox="1"/>
            <p:nvPr/>
          </p:nvSpPr>
          <p:spPr>
            <a:xfrm>
              <a:off x="2051720" y="3053526"/>
              <a:ext cx="5969971"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ES" b="1" dirty="0" smtClean="0">
                  <a:latin typeface="Arial" pitchFamily="34" charset="0"/>
                  <a:cs typeface="Arial" pitchFamily="34" charset="0"/>
                </a:rPr>
                <a:t>FALTA DE INFORMACIÓN TÉCNICA DE SOPORTE JUDICIAL PARA SANCIONAR EL FRAUDE</a:t>
              </a:r>
              <a:endParaRPr lang="es-ES" b="1" dirty="0">
                <a:latin typeface="Arial" pitchFamily="34" charset="0"/>
                <a:cs typeface="Arial" pitchFamily="34" charset="0"/>
              </a:endParaRPr>
            </a:p>
          </p:txBody>
        </p:sp>
        <p:sp>
          <p:nvSpPr>
            <p:cNvPr id="13" name="12 CuadroTexto"/>
            <p:cNvSpPr txBox="1"/>
            <p:nvPr/>
          </p:nvSpPr>
          <p:spPr>
            <a:xfrm rot="16200000">
              <a:off x="930950" y="3192025"/>
              <a:ext cx="112124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dirty="0" smtClean="0"/>
                <a:t>Problema</a:t>
              </a:r>
              <a:endParaRPr lang="es-ES" dirty="0"/>
            </a:p>
          </p:txBody>
        </p:sp>
        <p:sp>
          <p:nvSpPr>
            <p:cNvPr id="14" name="13 CuadroTexto"/>
            <p:cNvSpPr txBox="1"/>
            <p:nvPr/>
          </p:nvSpPr>
          <p:spPr>
            <a:xfrm>
              <a:off x="1979712" y="1403484"/>
              <a:ext cx="603613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dirty="0" smtClean="0"/>
                <a:t>Efectos</a:t>
              </a:r>
              <a:endParaRPr lang="es-ES" dirty="0"/>
            </a:p>
          </p:txBody>
        </p:sp>
        <p:sp>
          <p:nvSpPr>
            <p:cNvPr id="17" name="16 CuadroTexto"/>
            <p:cNvSpPr txBox="1"/>
            <p:nvPr/>
          </p:nvSpPr>
          <p:spPr>
            <a:xfrm>
              <a:off x="1992245" y="5219908"/>
              <a:ext cx="603613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dirty="0" smtClean="0"/>
                <a:t>Causas</a:t>
              </a:r>
              <a:endParaRPr lang="es-ES" dirty="0"/>
            </a:p>
          </p:txBody>
        </p:sp>
        <p:cxnSp>
          <p:nvCxnSpPr>
            <p:cNvPr id="19" name="18 Conector recto"/>
            <p:cNvCxnSpPr/>
            <p:nvPr/>
          </p:nvCxnSpPr>
          <p:spPr>
            <a:xfrm>
              <a:off x="2771800" y="2780928"/>
              <a:ext cx="4392488" cy="0"/>
            </a:xfrm>
            <a:prstGeom prst="line">
              <a:avLst/>
            </a:prstGeom>
          </p:spPr>
          <p:style>
            <a:lnRef idx="1">
              <a:schemeClr val="dk1"/>
            </a:lnRef>
            <a:fillRef idx="0">
              <a:schemeClr val="dk1"/>
            </a:fillRef>
            <a:effectRef idx="0">
              <a:schemeClr val="dk1"/>
            </a:effectRef>
            <a:fontRef idx="minor">
              <a:schemeClr val="tx1"/>
            </a:fontRef>
          </p:style>
        </p:cxnSp>
        <p:cxnSp>
          <p:nvCxnSpPr>
            <p:cNvPr id="20" name="19 Conector recto de flecha"/>
            <p:cNvCxnSpPr/>
            <p:nvPr/>
          </p:nvCxnSpPr>
          <p:spPr>
            <a:xfrm flipH="1" flipV="1">
              <a:off x="2771800" y="2492896"/>
              <a:ext cx="1" cy="2725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20 Conector recto de flecha"/>
            <p:cNvCxnSpPr/>
            <p:nvPr/>
          </p:nvCxnSpPr>
          <p:spPr>
            <a:xfrm flipH="1" flipV="1">
              <a:off x="4932040" y="2492896"/>
              <a:ext cx="1" cy="2725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21 Conector recto de flecha"/>
            <p:cNvCxnSpPr/>
            <p:nvPr/>
          </p:nvCxnSpPr>
          <p:spPr>
            <a:xfrm flipH="1" flipV="1">
              <a:off x="7164287" y="2508330"/>
              <a:ext cx="1" cy="2725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22 Conector recto"/>
            <p:cNvCxnSpPr/>
            <p:nvPr/>
          </p:nvCxnSpPr>
          <p:spPr>
            <a:xfrm>
              <a:off x="2771800" y="4077072"/>
              <a:ext cx="4320480" cy="0"/>
            </a:xfrm>
            <a:prstGeom prst="line">
              <a:avLst/>
            </a:prstGeom>
          </p:spPr>
          <p:style>
            <a:lnRef idx="1">
              <a:schemeClr val="dk1"/>
            </a:lnRef>
            <a:fillRef idx="0">
              <a:schemeClr val="dk1"/>
            </a:fillRef>
            <a:effectRef idx="0">
              <a:schemeClr val="dk1"/>
            </a:effectRef>
            <a:fontRef idx="minor">
              <a:schemeClr val="tx1"/>
            </a:fontRef>
          </p:style>
        </p:cxnSp>
        <p:cxnSp>
          <p:nvCxnSpPr>
            <p:cNvPr id="25" name="24 Conector recto"/>
            <p:cNvCxnSpPr/>
            <p:nvPr/>
          </p:nvCxnSpPr>
          <p:spPr>
            <a:xfrm>
              <a:off x="4932040" y="2780928"/>
              <a:ext cx="1" cy="272598"/>
            </a:xfrm>
            <a:prstGeom prst="line">
              <a:avLst/>
            </a:prstGeom>
          </p:spPr>
          <p:style>
            <a:lnRef idx="1">
              <a:schemeClr val="dk1"/>
            </a:lnRef>
            <a:fillRef idx="0">
              <a:schemeClr val="dk1"/>
            </a:fillRef>
            <a:effectRef idx="0">
              <a:schemeClr val="dk1"/>
            </a:effectRef>
            <a:fontRef idx="minor">
              <a:schemeClr val="tx1"/>
            </a:fontRef>
          </p:style>
        </p:cxnSp>
        <p:cxnSp>
          <p:nvCxnSpPr>
            <p:cNvPr id="29" name="28 Conector recto"/>
            <p:cNvCxnSpPr/>
            <p:nvPr/>
          </p:nvCxnSpPr>
          <p:spPr>
            <a:xfrm flipV="1">
              <a:off x="4932040" y="3699857"/>
              <a:ext cx="0" cy="377215"/>
            </a:xfrm>
            <a:prstGeom prst="line">
              <a:avLst/>
            </a:prstGeom>
          </p:spPr>
          <p:style>
            <a:lnRef idx="1">
              <a:schemeClr val="dk1"/>
            </a:lnRef>
            <a:fillRef idx="0">
              <a:schemeClr val="dk1"/>
            </a:fillRef>
            <a:effectRef idx="0">
              <a:schemeClr val="dk1"/>
            </a:effectRef>
            <a:fontRef idx="minor">
              <a:schemeClr val="tx1"/>
            </a:fontRef>
          </p:style>
        </p:cxnSp>
        <p:cxnSp>
          <p:nvCxnSpPr>
            <p:cNvPr id="31" name="30 Conector recto de flecha"/>
            <p:cNvCxnSpPr/>
            <p:nvPr/>
          </p:nvCxnSpPr>
          <p:spPr>
            <a:xfrm>
              <a:off x="2771801" y="4077072"/>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31 Conector recto de flecha"/>
            <p:cNvCxnSpPr/>
            <p:nvPr/>
          </p:nvCxnSpPr>
          <p:spPr>
            <a:xfrm>
              <a:off x="4932040" y="4077072"/>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32 Conector recto de flecha"/>
            <p:cNvCxnSpPr/>
            <p:nvPr/>
          </p:nvCxnSpPr>
          <p:spPr>
            <a:xfrm>
              <a:off x="7092280" y="4077072"/>
              <a:ext cx="0"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33 CuadroTexto"/>
            <p:cNvSpPr txBox="1"/>
            <p:nvPr/>
          </p:nvSpPr>
          <p:spPr>
            <a:xfrm>
              <a:off x="1992245" y="4437112"/>
              <a:ext cx="1787667"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dirty="0" smtClean="0"/>
                <a:t>Falta de </a:t>
              </a:r>
            </a:p>
            <a:p>
              <a:pPr algn="ctr"/>
              <a:r>
                <a:rPr lang="es-ES" dirty="0" smtClean="0"/>
                <a:t>Control</a:t>
              </a:r>
              <a:endParaRPr lang="es-ES" dirty="0"/>
            </a:p>
          </p:txBody>
        </p:sp>
        <p:sp>
          <p:nvSpPr>
            <p:cNvPr id="35" name="34 CuadroTexto"/>
            <p:cNvSpPr txBox="1"/>
            <p:nvPr/>
          </p:nvSpPr>
          <p:spPr>
            <a:xfrm>
              <a:off x="4080477" y="4437112"/>
              <a:ext cx="1859675"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ES" dirty="0" smtClean="0"/>
                <a:t>Desconocimiento de norma técnica</a:t>
              </a:r>
              <a:endParaRPr lang="es-ES" dirty="0"/>
            </a:p>
          </p:txBody>
        </p:sp>
        <p:sp>
          <p:nvSpPr>
            <p:cNvPr id="36" name="35 CuadroTexto"/>
            <p:cNvSpPr txBox="1"/>
            <p:nvPr/>
          </p:nvSpPr>
          <p:spPr>
            <a:xfrm>
              <a:off x="6228183" y="4438853"/>
              <a:ext cx="1787667"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ES" dirty="0" smtClean="0"/>
                <a:t>Enfoque </a:t>
              </a:r>
            </a:p>
            <a:p>
              <a:pPr algn="ctr"/>
              <a:r>
                <a:rPr lang="es-ES" dirty="0" smtClean="0"/>
                <a:t>jurídico</a:t>
              </a:r>
            </a:p>
          </p:txBody>
        </p:sp>
        <p:sp>
          <p:nvSpPr>
            <p:cNvPr id="37" name="36 CuadroTexto"/>
            <p:cNvSpPr txBox="1"/>
            <p:nvPr/>
          </p:nvSpPr>
          <p:spPr>
            <a:xfrm>
              <a:off x="1979712" y="1844824"/>
              <a:ext cx="1787667"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ES" dirty="0" smtClean="0"/>
                <a:t>Afectación económica</a:t>
              </a:r>
              <a:endParaRPr lang="es-ES" dirty="0"/>
            </a:p>
          </p:txBody>
        </p:sp>
        <p:sp>
          <p:nvSpPr>
            <p:cNvPr id="38" name="37 CuadroTexto"/>
            <p:cNvSpPr txBox="1"/>
            <p:nvPr/>
          </p:nvSpPr>
          <p:spPr>
            <a:xfrm>
              <a:off x="4067944" y="1844824"/>
              <a:ext cx="1787667"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ES" dirty="0" smtClean="0"/>
                <a:t>Afectación </a:t>
              </a:r>
            </a:p>
            <a:p>
              <a:pPr algn="ctr"/>
              <a:r>
                <a:rPr lang="es-ES" dirty="0" smtClean="0"/>
                <a:t>Social </a:t>
              </a:r>
              <a:endParaRPr lang="es-ES" dirty="0"/>
            </a:p>
          </p:txBody>
        </p:sp>
        <p:sp>
          <p:nvSpPr>
            <p:cNvPr id="39" name="38 CuadroTexto"/>
            <p:cNvSpPr txBox="1"/>
            <p:nvPr/>
          </p:nvSpPr>
          <p:spPr>
            <a:xfrm>
              <a:off x="6061565" y="1923555"/>
              <a:ext cx="1929376"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sz="1400" b="1" dirty="0"/>
                <a:t>Débil gestión de control y supervisión</a:t>
              </a:r>
            </a:p>
          </p:txBody>
        </p:sp>
        <p:cxnSp>
          <p:nvCxnSpPr>
            <p:cNvPr id="48" name="47 Conector recto de flecha"/>
            <p:cNvCxnSpPr>
              <a:stCxn id="13" idx="2"/>
              <a:endCxn id="11" idx="1"/>
            </p:cNvCxnSpPr>
            <p:nvPr/>
          </p:nvCxnSpPr>
          <p:spPr>
            <a:xfrm>
              <a:off x="1676239" y="3376691"/>
              <a:ext cx="375481"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440724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a:effectLst/>
              </a:rPr>
              <a:t>Comprobación de hipótesis</a:t>
            </a:r>
            <a:endParaRPr lang="es-ES"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22133587"/>
              </p:ext>
            </p:extLst>
          </p:nvPr>
        </p:nvGraphicFramePr>
        <p:xfrm>
          <a:off x="1907704" y="1340768"/>
          <a:ext cx="6487413" cy="2592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05614" y="4164156"/>
            <a:ext cx="4302690" cy="156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9151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971600" y="1052736"/>
            <a:ext cx="7498080" cy="1143000"/>
          </a:xfrm>
        </p:spPr>
        <p:txBody>
          <a:bodyPr>
            <a:normAutofit fontScale="90000"/>
          </a:bodyPr>
          <a:lstStyle/>
          <a:p>
            <a:pPr algn="ctr"/>
            <a:r>
              <a:rPr lang="es-ES" b="1" dirty="0">
                <a:effectLst/>
              </a:rPr>
              <a:t>CAPITULO </a:t>
            </a:r>
            <a:r>
              <a:rPr lang="es-ES" b="1" dirty="0" smtClean="0">
                <a:effectLst/>
              </a:rPr>
              <a:t>IV</a:t>
            </a:r>
            <a:r>
              <a:rPr lang="es-ES" b="1" dirty="0">
                <a:effectLst/>
              </a:rPr>
              <a:t/>
            </a:r>
            <a:br>
              <a:rPr lang="es-ES" b="1" dirty="0">
                <a:effectLst/>
              </a:rPr>
            </a:br>
            <a:r>
              <a:rPr lang="es-ES" b="1" dirty="0" smtClean="0">
                <a:effectLst/>
              </a:rPr>
              <a:t>PROPUESTA</a:t>
            </a:r>
            <a:endParaRPr lang="es-ES" dirty="0"/>
          </a:p>
        </p:txBody>
      </p:sp>
      <p:pic>
        <p:nvPicPr>
          <p:cNvPr id="3" name="2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2371" y="2605088"/>
            <a:ext cx="3362101" cy="280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524" y="2557438"/>
            <a:ext cx="3566940" cy="267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4811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16632"/>
            <a:ext cx="7498080" cy="562074"/>
          </a:xfrm>
        </p:spPr>
        <p:txBody>
          <a:bodyPr>
            <a:noAutofit/>
          </a:bodyPr>
          <a:lstStyle/>
          <a:p>
            <a:pPr algn="ctr"/>
            <a:r>
              <a:rPr lang="es-ES" sz="3200" dirty="0" smtClean="0"/>
              <a:t>PROPUESTA</a:t>
            </a:r>
            <a:endParaRPr lang="es-ES"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891231434"/>
              </p:ext>
            </p:extLst>
          </p:nvPr>
        </p:nvGraphicFramePr>
        <p:xfrm>
          <a:off x="1259632" y="764704"/>
          <a:ext cx="760281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8803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1763688" y="117056"/>
            <a:ext cx="5944704" cy="444013"/>
          </a:xfrm>
        </p:spPr>
        <p:txBody>
          <a:bodyPr>
            <a:noAutofit/>
          </a:bodyPr>
          <a:lstStyle/>
          <a:p>
            <a:r>
              <a:rPr lang="es-ES" sz="3200" dirty="0" smtClean="0"/>
              <a:t>DISEÑO DE LA PROPUESTA</a:t>
            </a:r>
            <a:endParaRPr lang="es-ES" sz="3200" dirty="0"/>
          </a:p>
        </p:txBody>
      </p:sp>
      <p:grpSp>
        <p:nvGrpSpPr>
          <p:cNvPr id="6" name="5 Grupo"/>
          <p:cNvGrpSpPr/>
          <p:nvPr/>
        </p:nvGrpSpPr>
        <p:grpSpPr>
          <a:xfrm>
            <a:off x="1979712" y="620688"/>
            <a:ext cx="5631556" cy="6120000"/>
            <a:chOff x="1835697" y="836712"/>
            <a:chExt cx="5631556" cy="7784529"/>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836712"/>
              <a:ext cx="534352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697" y="5373216"/>
              <a:ext cx="4536504" cy="324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7" name="6 Imagen" descr="Resultado de imagen para espe"/>
          <p:cNvPicPr/>
          <p:nvPr/>
        </p:nvPicPr>
        <p:blipFill rotWithShape="1">
          <a:blip r:embed="rId6"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205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2051720" y="548680"/>
            <a:ext cx="5767536" cy="6120000"/>
            <a:chOff x="1828800" y="692696"/>
            <a:chExt cx="5767536" cy="8181975"/>
          </a:xfrm>
        </p:grpSpPr>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692696"/>
              <a:ext cx="5486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5188496"/>
              <a:ext cx="5616624"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1 Título"/>
          <p:cNvSpPr>
            <a:spLocks noGrp="1"/>
          </p:cNvSpPr>
          <p:nvPr>
            <p:ph type="title"/>
          </p:nvPr>
        </p:nvSpPr>
        <p:spPr>
          <a:xfrm>
            <a:off x="1707660" y="116632"/>
            <a:ext cx="6160728" cy="418058"/>
          </a:xfrm>
        </p:spPr>
        <p:txBody>
          <a:bodyPr>
            <a:noAutofit/>
          </a:bodyPr>
          <a:lstStyle/>
          <a:p>
            <a:r>
              <a:rPr lang="es-ES" sz="3200" dirty="0" smtClean="0"/>
              <a:t>DISEÑO DE LA PROPUESTA</a:t>
            </a:r>
            <a:endParaRPr lang="es-ES" sz="3200" dirty="0"/>
          </a:p>
        </p:txBody>
      </p:sp>
      <p:pic>
        <p:nvPicPr>
          <p:cNvPr id="6" name="5 Imagen" descr="Resultado de imagen para espe"/>
          <p:cNvPicPr/>
          <p:nvPr/>
        </p:nvPicPr>
        <p:blipFill rotWithShape="1">
          <a:blip r:embed="rId6"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9981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2996952"/>
            <a:ext cx="7560840" cy="1656184"/>
          </a:xfrm>
        </p:spPr>
        <p:txBody>
          <a:bodyPr>
            <a:normAutofit fontScale="90000"/>
          </a:bodyPr>
          <a:lstStyle/>
          <a:p>
            <a:pPr algn="ctr"/>
            <a:r>
              <a:rPr lang="es-ES" b="1" dirty="0">
                <a:effectLst/>
              </a:rPr>
              <a:t>CAPITULO </a:t>
            </a:r>
            <a:r>
              <a:rPr lang="es-ES" b="1" dirty="0" smtClean="0">
                <a:effectLst/>
              </a:rPr>
              <a:t>V</a:t>
            </a:r>
            <a:r>
              <a:rPr lang="es-ES" b="1" dirty="0">
                <a:effectLst/>
              </a:rPr>
              <a:t/>
            </a:r>
            <a:br>
              <a:rPr lang="es-ES" b="1" dirty="0">
                <a:effectLst/>
              </a:rPr>
            </a:br>
            <a:r>
              <a:rPr lang="es-ES" b="1" dirty="0" smtClean="0">
                <a:effectLst/>
              </a:rPr>
              <a:t>CONCLUSIONES Y RECOMENDACIONES</a:t>
            </a:r>
            <a:endParaRPr lang="es-ES" dirty="0"/>
          </a:p>
        </p:txBody>
      </p:sp>
      <p:pic>
        <p:nvPicPr>
          <p:cNvPr id="3" name="2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962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34082"/>
          </a:xfrm>
        </p:spPr>
        <p:txBody>
          <a:bodyPr>
            <a:normAutofit/>
          </a:bodyPr>
          <a:lstStyle/>
          <a:p>
            <a:pPr algn="ctr"/>
            <a:r>
              <a:rPr lang="es-ES" sz="3200" dirty="0" smtClean="0"/>
              <a:t>CONCLUSIONES</a:t>
            </a:r>
            <a:endParaRPr lang="es-ES"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100968885"/>
              </p:ext>
            </p:extLst>
          </p:nvPr>
        </p:nvGraphicFramePr>
        <p:xfrm>
          <a:off x="1435100" y="908720"/>
          <a:ext cx="7313364" cy="5339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0057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78098"/>
          </a:xfrm>
        </p:spPr>
        <p:txBody>
          <a:bodyPr>
            <a:normAutofit/>
          </a:bodyPr>
          <a:lstStyle/>
          <a:p>
            <a:pPr algn="ctr"/>
            <a:r>
              <a:rPr lang="es-ES" sz="3200" dirty="0" smtClean="0"/>
              <a:t>RECOMENDACIONES</a:t>
            </a:r>
            <a:endParaRPr lang="es-ES"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556113497"/>
              </p:ext>
            </p:extLst>
          </p:nvPr>
        </p:nvGraphicFramePr>
        <p:xfrm>
          <a:off x="1187624" y="836712"/>
          <a:ext cx="7746826" cy="5411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207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3021" y="6093376"/>
            <a:ext cx="7455483"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2411760" y="1772816"/>
            <a:ext cx="5184576" cy="3046988"/>
          </a:xfrm>
          <a:prstGeom prst="rect">
            <a:avLst/>
          </a:prstGeom>
          <a:noFill/>
        </p:spPr>
        <p:txBody>
          <a:bodyPr wrap="square" rtlCol="0">
            <a:spAutoFit/>
          </a:bodyPr>
          <a:lstStyle/>
          <a:p>
            <a:pPr algn="ctr"/>
            <a:r>
              <a:rPr lang="es-ES" sz="9600" dirty="0" smtClean="0">
                <a:solidFill>
                  <a:schemeClr val="accent6">
                    <a:lumMod val="50000"/>
                  </a:schemeClr>
                </a:solidFill>
                <a:latin typeface="Brush Script MT" pitchFamily="66" charset="0"/>
              </a:rPr>
              <a:t>Gracias por su atención</a:t>
            </a:r>
          </a:p>
        </p:txBody>
      </p:sp>
    </p:spTree>
    <p:extLst>
      <p:ext uri="{BB962C8B-B14F-4D97-AF65-F5344CB8AC3E}">
        <p14:creationId xmlns:p14="http://schemas.microsoft.com/office/powerpoint/2010/main" val="336528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34082"/>
          </a:xfrm>
        </p:spPr>
        <p:txBody>
          <a:bodyPr>
            <a:normAutofit fontScale="90000"/>
          </a:bodyPr>
          <a:lstStyle/>
          <a:p>
            <a:pPr algn="ctr"/>
            <a:r>
              <a:rPr lang="es-ES" sz="3600" dirty="0" smtClean="0">
                <a:latin typeface="Times New Roman" pitchFamily="18" charset="0"/>
                <a:cs typeface="Times New Roman" pitchFamily="18" charset="0"/>
              </a:rPr>
              <a:t>OBJETIVOS</a:t>
            </a:r>
            <a:endParaRPr lang="es-ES" dirty="0">
              <a:latin typeface="Times New Roman" pitchFamily="18" charset="0"/>
              <a:cs typeface="Times New Roman"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638456197"/>
              </p:ext>
            </p:extLst>
          </p:nvPr>
        </p:nvGraphicFramePr>
        <p:xfrm>
          <a:off x="1115616" y="1268760"/>
          <a:ext cx="7632848"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57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60648"/>
            <a:ext cx="7498080" cy="634082"/>
          </a:xfrm>
        </p:spPr>
        <p:txBody>
          <a:bodyPr/>
          <a:lstStyle/>
          <a:p>
            <a:pPr algn="ctr"/>
            <a:r>
              <a:rPr lang="es-ES" sz="3200" dirty="0" smtClean="0"/>
              <a:t>HIPÓTESIS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53795931"/>
              </p:ext>
            </p:extLst>
          </p:nvPr>
        </p:nvGraphicFramePr>
        <p:xfrm>
          <a:off x="1043608" y="1124744"/>
          <a:ext cx="7704856"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4 Imagen" descr="Resultado de imagen para espe"/>
          <p:cNvPicPr/>
          <p:nvPr/>
        </p:nvPicPr>
        <p:blipFill rotWithShape="1">
          <a:blip r:embed="rId8"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926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5776" y="1196752"/>
            <a:ext cx="5133256" cy="1143000"/>
          </a:xfrm>
        </p:spPr>
        <p:txBody>
          <a:bodyPr>
            <a:normAutofit fontScale="90000"/>
          </a:bodyPr>
          <a:lstStyle/>
          <a:p>
            <a:pPr algn="ctr"/>
            <a:r>
              <a:rPr lang="es-ES" dirty="0" smtClean="0">
                <a:latin typeface="Times New Roman" pitchFamily="18" charset="0"/>
                <a:cs typeface="Times New Roman" pitchFamily="18" charset="0"/>
              </a:rPr>
              <a:t>CAPÍTULO </a:t>
            </a:r>
            <a:r>
              <a:rPr lang="es-ES" dirty="0">
                <a:latin typeface="Times New Roman" pitchFamily="18" charset="0"/>
                <a:cs typeface="Times New Roman" pitchFamily="18" charset="0"/>
              </a:rPr>
              <a:t>I</a:t>
            </a:r>
            <a:r>
              <a:rPr lang="es-ES" dirty="0" smtClean="0">
                <a:latin typeface="Times New Roman" pitchFamily="18" charset="0"/>
                <a:cs typeface="Times New Roman" pitchFamily="18" charset="0"/>
              </a:rPr>
              <a:t/>
            </a:r>
            <a:br>
              <a:rPr lang="es-ES" dirty="0" smtClean="0">
                <a:latin typeface="Times New Roman" pitchFamily="18" charset="0"/>
                <a:cs typeface="Times New Roman" pitchFamily="18" charset="0"/>
              </a:rPr>
            </a:br>
            <a:r>
              <a:rPr lang="es-ES" dirty="0" smtClean="0">
                <a:latin typeface="Times New Roman" pitchFamily="18" charset="0"/>
                <a:cs typeface="Times New Roman" pitchFamily="18" charset="0"/>
              </a:rPr>
              <a:t>MARCO TEÓRICO</a:t>
            </a:r>
            <a:endParaRPr lang="es-ES" dirty="0">
              <a:latin typeface="Times New Roman" pitchFamily="18" charset="0"/>
              <a:cs typeface="Times New Roman" pitchFamily="18" charset="0"/>
            </a:endParaRPr>
          </a:p>
        </p:txBody>
      </p:sp>
      <p:pic>
        <p:nvPicPr>
          <p:cNvPr id="3" name="2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Resultado de imagen para auditoria foren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1840" y="2636912"/>
            <a:ext cx="4083336" cy="306250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52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8950" y="6237312"/>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1 Título"/>
          <p:cNvSpPr>
            <a:spLocks noGrp="1"/>
          </p:cNvSpPr>
          <p:nvPr>
            <p:ph type="title"/>
          </p:nvPr>
        </p:nvSpPr>
        <p:spPr>
          <a:xfrm>
            <a:off x="1115616" y="188640"/>
            <a:ext cx="7498080" cy="720080"/>
          </a:xfrm>
        </p:spPr>
        <p:txBody>
          <a:bodyPr>
            <a:normAutofit/>
          </a:bodyPr>
          <a:lstStyle/>
          <a:p>
            <a:pPr algn="ctr"/>
            <a:r>
              <a:rPr lang="es-ES" sz="3200" dirty="0" smtClean="0"/>
              <a:t>MARCO TEÓRICO</a:t>
            </a:r>
            <a:endParaRPr lang="es-ES"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15084456"/>
              </p:ext>
            </p:extLst>
          </p:nvPr>
        </p:nvGraphicFramePr>
        <p:xfrm>
          <a:off x="1043606" y="764704"/>
          <a:ext cx="7992890" cy="5305678"/>
        </p:xfrm>
        <a:graphic>
          <a:graphicData uri="http://schemas.openxmlformats.org/drawingml/2006/table">
            <a:tbl>
              <a:tblPr firstRow="1" firstCol="1" bandRow="1">
                <a:tableStyleId>{85BE263C-DBD7-4A20-BB59-AAB30ACAA65A}</a:tableStyleId>
              </a:tblPr>
              <a:tblGrid>
                <a:gridCol w="1598578"/>
                <a:gridCol w="1598578"/>
                <a:gridCol w="1598578"/>
                <a:gridCol w="1598578"/>
                <a:gridCol w="1598578"/>
              </a:tblGrid>
              <a:tr h="555814">
                <a:tc>
                  <a:txBody>
                    <a:bodyPr/>
                    <a:lstStyle/>
                    <a:p>
                      <a:pPr marL="0" indent="0" algn="ctr" defTabSz="914400" rtl="0" eaLnBrk="1" latinLnBrk="0" hangingPunct="1">
                        <a:lnSpc>
                          <a:spcPct val="100000"/>
                        </a:lnSpc>
                        <a:spcAft>
                          <a:spcPts val="0"/>
                        </a:spcAft>
                        <a:buNone/>
                      </a:pPr>
                      <a:r>
                        <a:rPr lang="es-ES" sz="1400" kern="1200" dirty="0" smtClean="0">
                          <a:solidFill>
                            <a:schemeClr val="tx1"/>
                          </a:solidFill>
                          <a:effectLst/>
                        </a:rPr>
                        <a:t>TEORÍA</a:t>
                      </a:r>
                      <a:r>
                        <a:rPr lang="es-ES" sz="1400" kern="1200" baseline="0" dirty="0" smtClean="0">
                          <a:solidFill>
                            <a:schemeClr val="tx1"/>
                          </a:solidFill>
                          <a:effectLst/>
                        </a:rPr>
                        <a:t> DE SOPORTE</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nchor="ctr"/>
                </a:tc>
                <a:tc gridSpan="4">
                  <a:txBody>
                    <a:bodyPr/>
                    <a:lstStyle/>
                    <a:p>
                      <a:pPr marL="0" indent="0" algn="ctr" defTabSz="914400" rtl="0" eaLnBrk="1" latinLnBrk="0" hangingPunct="1">
                        <a:lnSpc>
                          <a:spcPct val="100000"/>
                        </a:lnSpc>
                        <a:spcAft>
                          <a:spcPts val="0"/>
                        </a:spcAft>
                        <a:buNone/>
                      </a:pPr>
                      <a:r>
                        <a:rPr lang="es-ES" sz="1400" kern="1200" dirty="0" smtClean="0">
                          <a:solidFill>
                            <a:schemeClr val="tx1"/>
                          </a:solidFill>
                          <a:effectLst/>
                        </a:rPr>
                        <a:t>MARCO REFERENCIAL</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nchor="ctr"/>
                </a:tc>
                <a:tc hMerge="1">
                  <a:txBody>
                    <a:bodyPr/>
                    <a:lstStyle/>
                    <a:p>
                      <a:pPr marL="0" indent="0" algn="ctr" defTabSz="914400" rtl="0" eaLnBrk="1" latinLnBrk="0" hangingPunct="1">
                        <a:lnSpc>
                          <a:spcPct val="150000"/>
                        </a:lnSpc>
                        <a:spcAft>
                          <a:spcPts val="0"/>
                        </a:spcAft>
                        <a:buNone/>
                      </a:pPr>
                      <a:endParaRPr lang="es-ES" sz="1300" b="1" kern="1200" dirty="0">
                        <a:solidFill>
                          <a:schemeClr val="tx1"/>
                        </a:solidFill>
                        <a:effectLst/>
                        <a:latin typeface="+mn-lt"/>
                        <a:ea typeface="+mn-ea"/>
                        <a:cs typeface="+mn-cs"/>
                      </a:endParaRPr>
                    </a:p>
                  </a:txBody>
                  <a:tcPr marL="27156" marR="27156" marT="0" marB="0"/>
                </a:tc>
                <a:tc hMerge="1">
                  <a:txBody>
                    <a:bodyPr/>
                    <a:lstStyle/>
                    <a:p>
                      <a:pPr marL="0" indent="0" algn="ctr" defTabSz="914400" rtl="0" eaLnBrk="1" latinLnBrk="0" hangingPunct="1">
                        <a:lnSpc>
                          <a:spcPct val="150000"/>
                        </a:lnSpc>
                        <a:spcAft>
                          <a:spcPts val="0"/>
                        </a:spcAft>
                        <a:buNone/>
                      </a:pPr>
                      <a:endParaRPr lang="es-ES" sz="1300" b="1" kern="1200" dirty="0">
                        <a:solidFill>
                          <a:schemeClr val="tx1"/>
                        </a:solidFill>
                        <a:effectLst/>
                        <a:latin typeface="+mn-lt"/>
                        <a:ea typeface="+mn-ea"/>
                        <a:cs typeface="+mn-cs"/>
                      </a:endParaRPr>
                    </a:p>
                  </a:txBody>
                  <a:tcPr marL="27156" marR="27156" marT="0" marB="0"/>
                </a:tc>
                <a:tc hMerge="1">
                  <a:txBody>
                    <a:bodyPr/>
                    <a:lstStyle/>
                    <a:p>
                      <a:pPr marL="0" indent="0" algn="ctr" defTabSz="914400" rtl="0" eaLnBrk="1" latinLnBrk="0" hangingPunct="1">
                        <a:lnSpc>
                          <a:spcPct val="150000"/>
                        </a:lnSpc>
                        <a:spcAft>
                          <a:spcPts val="0"/>
                        </a:spcAft>
                        <a:buNone/>
                      </a:pPr>
                      <a:endParaRPr lang="es-ES" sz="1300" b="1" kern="1200" dirty="0">
                        <a:solidFill>
                          <a:schemeClr val="tx1"/>
                        </a:solidFill>
                        <a:effectLst/>
                        <a:latin typeface="+mn-lt"/>
                        <a:ea typeface="+mn-ea"/>
                        <a:cs typeface="+mn-cs"/>
                      </a:endParaRPr>
                    </a:p>
                  </a:txBody>
                  <a:tcPr marL="27156" marR="27156" marT="0" marB="0"/>
                </a:tc>
              </a:tr>
              <a:tr h="277907">
                <a:tc rowSpan="2">
                  <a:txBody>
                    <a:bodyPr/>
                    <a:lstStyle/>
                    <a:p>
                      <a:pPr marL="0" indent="0" algn="ctr" defTabSz="914400" rtl="0" eaLnBrk="1" latinLnBrk="0" hangingPunct="1">
                        <a:lnSpc>
                          <a:spcPct val="100000"/>
                        </a:lnSpc>
                        <a:spcAft>
                          <a:spcPts val="0"/>
                        </a:spcAft>
                        <a:buNone/>
                      </a:pPr>
                      <a:r>
                        <a:rPr lang="es-ES" sz="1400" kern="1200" dirty="0">
                          <a:solidFill>
                            <a:schemeClr val="tx1"/>
                          </a:solidFill>
                          <a:effectLst/>
                        </a:rPr>
                        <a:t>TEORÍA </a:t>
                      </a:r>
                      <a:r>
                        <a:rPr lang="es-ES" sz="1400" kern="1200" dirty="0" smtClean="0">
                          <a:solidFill>
                            <a:schemeClr val="tx1"/>
                          </a:solidFill>
                          <a:effectLst/>
                        </a:rPr>
                        <a:t>BASE</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nchor="ctr"/>
                </a:tc>
                <a:tc rowSpan="2">
                  <a:txBody>
                    <a:bodyPr/>
                    <a:lstStyle/>
                    <a:p>
                      <a:pPr marL="0" indent="0" algn="ctr" defTabSz="914400" rtl="0" eaLnBrk="1" latinLnBrk="0" hangingPunct="1">
                        <a:lnSpc>
                          <a:spcPct val="100000"/>
                        </a:lnSpc>
                        <a:spcAft>
                          <a:spcPts val="0"/>
                        </a:spcAft>
                        <a:buNone/>
                      </a:pPr>
                      <a:r>
                        <a:rPr lang="es-ES" sz="1400" b="1" kern="1200" dirty="0" smtClean="0">
                          <a:solidFill>
                            <a:schemeClr val="tx1"/>
                          </a:solidFill>
                          <a:effectLst/>
                        </a:rPr>
                        <a:t>PAPER</a:t>
                      </a:r>
                      <a:r>
                        <a:rPr lang="es-ES" sz="1400" b="1" kern="1200" baseline="0" dirty="0" smtClean="0">
                          <a:solidFill>
                            <a:schemeClr val="tx1"/>
                          </a:solidFill>
                          <a:effectLst/>
                        </a:rPr>
                        <a:t> BASE</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nchor="ctr"/>
                </a:tc>
                <a:tc gridSpan="3">
                  <a:txBody>
                    <a:bodyPr/>
                    <a:lstStyle/>
                    <a:p>
                      <a:pPr marL="0" indent="0" algn="ctr" defTabSz="914400" rtl="0" eaLnBrk="1" fontAlgn="b" latinLnBrk="0" hangingPunct="1">
                        <a:lnSpc>
                          <a:spcPct val="100000"/>
                        </a:lnSpc>
                        <a:spcAft>
                          <a:spcPts val="0"/>
                        </a:spcAft>
                        <a:buNone/>
                      </a:pPr>
                      <a:r>
                        <a:rPr kumimoji="0" lang="es-EC" sz="1400" b="1" kern="1200" dirty="0" smtClean="0">
                          <a:solidFill>
                            <a:schemeClr val="tx1"/>
                          </a:solidFill>
                          <a:effectLst/>
                        </a:rPr>
                        <a:t>ESTUDIOS RELACIONADOS</a:t>
                      </a:r>
                      <a:endParaRPr kumimoji="0" lang="es-EC" sz="1400" b="1" kern="1200" dirty="0">
                        <a:solidFill>
                          <a:schemeClr val="tx1"/>
                        </a:solidFill>
                        <a:effectLst/>
                        <a:latin typeface="Times New Roman" pitchFamily="18" charset="0"/>
                        <a:ea typeface="+mn-ea"/>
                        <a:cs typeface="Times New Roman" pitchFamily="18" charset="0"/>
                      </a:endParaRPr>
                    </a:p>
                  </a:txBody>
                  <a:tcPr marL="27156" marR="27156" marT="0" marB="0"/>
                </a:tc>
                <a:tc hMerge="1">
                  <a:txBody>
                    <a:bodyPr/>
                    <a:lstStyle/>
                    <a:p>
                      <a:pPr marL="0" indent="0" algn="ctr" defTabSz="914400" rtl="0" eaLnBrk="1" latinLnBrk="0" hangingPunct="1">
                        <a:lnSpc>
                          <a:spcPct val="150000"/>
                        </a:lnSpc>
                        <a:spcAft>
                          <a:spcPts val="0"/>
                        </a:spcAft>
                        <a:buNone/>
                      </a:pPr>
                      <a:endParaRPr lang="es-ES" sz="1200" b="1" kern="1200" dirty="0">
                        <a:solidFill>
                          <a:schemeClr val="tx1"/>
                        </a:solidFill>
                        <a:effectLst/>
                        <a:latin typeface="Times New Roman" pitchFamily="18" charset="0"/>
                        <a:ea typeface="+mn-ea"/>
                        <a:cs typeface="Times New Roman" pitchFamily="18" charset="0"/>
                      </a:endParaRPr>
                    </a:p>
                  </a:txBody>
                  <a:tcPr marL="27156" marR="27156" marT="0" marB="0"/>
                </a:tc>
                <a:tc hMerge="1">
                  <a:txBody>
                    <a:bodyPr/>
                    <a:lstStyle/>
                    <a:p>
                      <a:pPr marL="0" indent="0" algn="ctr" defTabSz="914400" rtl="0" eaLnBrk="1" latinLnBrk="0" hangingPunct="1">
                        <a:lnSpc>
                          <a:spcPct val="150000"/>
                        </a:lnSpc>
                        <a:spcAft>
                          <a:spcPts val="0"/>
                        </a:spcAft>
                        <a:buNone/>
                      </a:pPr>
                      <a:endParaRPr lang="es-ES" sz="1200" b="1" kern="1200" dirty="0">
                        <a:solidFill>
                          <a:schemeClr val="tx1"/>
                        </a:solidFill>
                        <a:effectLst/>
                        <a:latin typeface="Times New Roman" pitchFamily="18" charset="0"/>
                        <a:ea typeface="+mn-ea"/>
                        <a:cs typeface="Times New Roman" pitchFamily="18" charset="0"/>
                      </a:endParaRPr>
                    </a:p>
                  </a:txBody>
                  <a:tcPr marL="27156" marR="27156" marT="0" marB="0"/>
                </a:tc>
              </a:tr>
              <a:tr h="277907">
                <a:tc vMerge="1">
                  <a:txBody>
                    <a:bodyPr/>
                    <a:lstStyle/>
                    <a:p>
                      <a:pPr marL="0" indent="0" algn="ctr" defTabSz="914400" rtl="0" eaLnBrk="1" latinLnBrk="0" hangingPunct="1">
                        <a:lnSpc>
                          <a:spcPct val="150000"/>
                        </a:lnSpc>
                        <a:spcAft>
                          <a:spcPts val="0"/>
                        </a:spcAft>
                        <a:buNone/>
                      </a:pPr>
                      <a:endParaRPr lang="es-ES" sz="1200" b="1" kern="1200" dirty="0">
                        <a:solidFill>
                          <a:schemeClr val="tx1"/>
                        </a:solidFill>
                        <a:effectLst/>
                        <a:latin typeface="Times New Roman" pitchFamily="18" charset="0"/>
                        <a:ea typeface="+mn-ea"/>
                        <a:cs typeface="Times New Roman" pitchFamily="18" charset="0"/>
                      </a:endParaRPr>
                    </a:p>
                  </a:txBody>
                  <a:tcPr marL="27156" marR="27156" marT="0" marB="0"/>
                </a:tc>
                <a:tc vMerge="1">
                  <a:txBody>
                    <a:bodyPr/>
                    <a:lstStyle/>
                    <a:p>
                      <a:pPr marL="0" indent="0" algn="ctr" defTabSz="914400" rtl="0" eaLnBrk="1" latinLnBrk="0" hangingPunct="1">
                        <a:lnSpc>
                          <a:spcPct val="150000"/>
                        </a:lnSpc>
                        <a:spcAft>
                          <a:spcPts val="0"/>
                        </a:spcAft>
                        <a:buNone/>
                      </a:pPr>
                      <a:endParaRPr lang="es-ES" sz="1200" b="1"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ctr" defTabSz="914400" rtl="0" eaLnBrk="1" latinLnBrk="0" hangingPunct="1">
                        <a:lnSpc>
                          <a:spcPct val="100000"/>
                        </a:lnSpc>
                        <a:spcAft>
                          <a:spcPts val="0"/>
                        </a:spcAft>
                        <a:buNone/>
                      </a:pPr>
                      <a:r>
                        <a:rPr lang="es-ES" sz="1400" b="1" kern="1200" dirty="0">
                          <a:solidFill>
                            <a:schemeClr val="tx1"/>
                          </a:solidFill>
                          <a:effectLst/>
                        </a:rPr>
                        <a:t>PAPER </a:t>
                      </a:r>
                      <a:r>
                        <a:rPr lang="es-ES" sz="1400" b="1" kern="1200" dirty="0" smtClean="0">
                          <a:solidFill>
                            <a:schemeClr val="tx1"/>
                          </a:solidFill>
                          <a:effectLst/>
                        </a:rPr>
                        <a:t>1</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ctr" defTabSz="914400" rtl="0" eaLnBrk="1" latinLnBrk="0" hangingPunct="1">
                        <a:lnSpc>
                          <a:spcPct val="100000"/>
                        </a:lnSpc>
                        <a:spcAft>
                          <a:spcPts val="0"/>
                        </a:spcAft>
                        <a:buNone/>
                      </a:pPr>
                      <a:r>
                        <a:rPr lang="es-ES" sz="1400" b="1" kern="1200" dirty="0">
                          <a:solidFill>
                            <a:schemeClr val="tx1"/>
                          </a:solidFill>
                          <a:effectLst/>
                        </a:rPr>
                        <a:t>PAPER </a:t>
                      </a:r>
                      <a:r>
                        <a:rPr lang="es-ES" sz="1400" b="1" kern="1200" dirty="0" smtClean="0">
                          <a:solidFill>
                            <a:schemeClr val="tx1"/>
                          </a:solidFill>
                          <a:effectLst/>
                        </a:rPr>
                        <a:t>2</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ctr" defTabSz="914400" rtl="0" eaLnBrk="1" latinLnBrk="0" hangingPunct="1">
                        <a:lnSpc>
                          <a:spcPct val="100000"/>
                        </a:lnSpc>
                        <a:spcAft>
                          <a:spcPts val="0"/>
                        </a:spcAft>
                        <a:buNone/>
                      </a:pPr>
                      <a:r>
                        <a:rPr lang="es-ES" sz="1400" b="1" kern="1200" dirty="0">
                          <a:solidFill>
                            <a:schemeClr val="tx1"/>
                          </a:solidFill>
                          <a:effectLst/>
                        </a:rPr>
                        <a:t>PAPER </a:t>
                      </a:r>
                      <a:r>
                        <a:rPr lang="es-ES" sz="1400" b="1" kern="1200" dirty="0" smtClean="0">
                          <a:solidFill>
                            <a:schemeClr val="tx1"/>
                          </a:solidFill>
                          <a:effectLst/>
                        </a:rPr>
                        <a:t>3</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tc>
              </a:tr>
              <a:tr h="2223256">
                <a:tc>
                  <a:txBody>
                    <a:bodyPr/>
                    <a:lstStyle/>
                    <a:p>
                      <a:pPr marL="0" indent="0" algn="ctr" defTabSz="914400" rtl="0" eaLnBrk="1" latinLnBrk="0" hangingPunct="1">
                        <a:lnSpc>
                          <a:spcPct val="100000"/>
                        </a:lnSpc>
                        <a:spcAft>
                          <a:spcPts val="0"/>
                        </a:spcAft>
                        <a:buNone/>
                      </a:pPr>
                      <a:r>
                        <a:rPr lang="es-ES" sz="1400" kern="1200" baseline="0" dirty="0" smtClean="0">
                          <a:solidFill>
                            <a:schemeClr val="tx1"/>
                          </a:solidFill>
                          <a:effectLst/>
                        </a:rPr>
                        <a:t>Más que una especialidad profesional una misión:  prevenir y detectar el fraude financiero, </a:t>
                      </a:r>
                      <a:r>
                        <a:rPr lang="es-ES" sz="1400" kern="1200" dirty="0" smtClean="0">
                          <a:solidFill>
                            <a:schemeClr val="tx1"/>
                          </a:solidFill>
                          <a:effectLst/>
                        </a:rPr>
                        <a:t>Autor:</a:t>
                      </a:r>
                    </a:p>
                    <a:p>
                      <a:pPr marL="0" indent="0" algn="ctr" defTabSz="914400" rtl="0" eaLnBrk="1" latinLnBrk="0" hangingPunct="1">
                        <a:lnSpc>
                          <a:spcPct val="100000"/>
                        </a:lnSpc>
                        <a:spcAft>
                          <a:spcPts val="0"/>
                        </a:spcAft>
                        <a:buNone/>
                      </a:pPr>
                      <a:r>
                        <a:rPr lang="es-ES" sz="1400" kern="1200" dirty="0" smtClean="0">
                          <a:solidFill>
                            <a:schemeClr val="tx1"/>
                          </a:solidFill>
                          <a:effectLst/>
                        </a:rPr>
                        <a:t>Jorge</a:t>
                      </a:r>
                      <a:r>
                        <a:rPr lang="es-ES" sz="1400" kern="1200" baseline="0" dirty="0" smtClean="0">
                          <a:solidFill>
                            <a:schemeClr val="tx1"/>
                          </a:solidFill>
                          <a:effectLst/>
                        </a:rPr>
                        <a:t> Badillo Ayala</a:t>
                      </a:r>
                      <a:endParaRPr lang="es-ES" sz="1400" kern="1200" baseline="0" dirty="0" smtClean="0">
                        <a:solidFill>
                          <a:schemeClr val="tx1"/>
                        </a:solidFill>
                        <a:effectLst/>
                        <a:latin typeface="Times New Roman" pitchFamily="18" charset="0"/>
                        <a:cs typeface="Times New Roman" pitchFamily="18" charset="0"/>
                      </a:endParaRPr>
                    </a:p>
                  </a:txBody>
                  <a:tcPr marL="27156" marR="27156"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kern="1200" dirty="0" smtClean="0">
                          <a:solidFill>
                            <a:schemeClr val="tx1"/>
                          </a:solidFill>
                          <a:effectLst/>
                        </a:rPr>
                        <a:t>El triángulo del fraude y sus efectos sobre la integridad laboral</a:t>
                      </a:r>
                    </a:p>
                    <a:p>
                      <a:pPr marL="0" indent="0" algn="ctr" defTabSz="914400" rtl="0" eaLnBrk="1" latinLnBrk="0" hangingPunct="1">
                        <a:lnSpc>
                          <a:spcPct val="100000"/>
                        </a:lnSpc>
                        <a:spcAft>
                          <a:spcPts val="0"/>
                        </a:spcAft>
                        <a:buNone/>
                      </a:pPr>
                      <a:r>
                        <a:rPr lang="es-ES" sz="1400" kern="1200" dirty="0" smtClean="0">
                          <a:solidFill>
                            <a:schemeClr val="tx1"/>
                          </a:solidFill>
                          <a:effectLst/>
                        </a:rPr>
                        <a:t>Walter López Moreno </a:t>
                      </a:r>
                    </a:p>
                    <a:p>
                      <a:pPr marL="0" indent="0" algn="ctr" defTabSz="914400" rtl="0" eaLnBrk="1" latinLnBrk="0" hangingPunct="1">
                        <a:lnSpc>
                          <a:spcPct val="100000"/>
                        </a:lnSpc>
                        <a:spcAft>
                          <a:spcPts val="0"/>
                        </a:spcAft>
                        <a:buNone/>
                      </a:pPr>
                      <a:r>
                        <a:rPr lang="es-ES" sz="1400" kern="1200" dirty="0" smtClean="0">
                          <a:solidFill>
                            <a:schemeClr val="tx1"/>
                          </a:solidFill>
                          <a:effectLst/>
                        </a:rPr>
                        <a:t>José A. Sánchez Ríos</a:t>
                      </a:r>
                      <a:endParaRPr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kern="1200" dirty="0" smtClean="0">
                          <a:solidFill>
                            <a:schemeClr val="tx1"/>
                          </a:solidFill>
                          <a:effectLst/>
                        </a:rPr>
                        <a:t>La </a:t>
                      </a:r>
                      <a:r>
                        <a:rPr lang="es-ES" sz="1400" kern="1200" dirty="0">
                          <a:solidFill>
                            <a:schemeClr val="tx1"/>
                          </a:solidFill>
                          <a:effectLst/>
                        </a:rPr>
                        <a:t>auditoría como ejercicio generador de herramientas gerenciales para reducir los riesgos de fraude en los entes </a:t>
                      </a:r>
                      <a:r>
                        <a:rPr lang="es-ES" sz="1400" kern="1200" dirty="0" smtClean="0">
                          <a:solidFill>
                            <a:schemeClr val="tx1"/>
                          </a:solidFill>
                          <a:effectLst/>
                        </a:rPr>
                        <a:t>económicos, Lewin Bet Castilla Torres</a:t>
                      </a:r>
                      <a:endParaRPr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kern="1200" dirty="0" smtClean="0">
                          <a:solidFill>
                            <a:schemeClr val="tx1"/>
                          </a:solidFill>
                          <a:effectLst/>
                        </a:rPr>
                        <a:t>El </a:t>
                      </a:r>
                      <a:r>
                        <a:rPr lang="es-ES" sz="1400" kern="1200" dirty="0">
                          <a:solidFill>
                            <a:schemeClr val="tx1"/>
                          </a:solidFill>
                          <a:effectLst/>
                        </a:rPr>
                        <a:t>impacto de la auditoria forense como técnica de prevención, detección y control del </a:t>
                      </a:r>
                      <a:r>
                        <a:rPr lang="es-ES" sz="1400" kern="1200" dirty="0" smtClean="0">
                          <a:solidFill>
                            <a:schemeClr val="tx1"/>
                          </a:solidFill>
                          <a:effectLst/>
                        </a:rPr>
                        <a:t>fraude, CP Evangellina Fontán Tapia</a:t>
                      </a:r>
                      <a:endParaRPr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kern="1200" dirty="0" smtClean="0">
                          <a:solidFill>
                            <a:schemeClr val="tx1"/>
                          </a:solidFill>
                          <a:effectLst/>
                        </a:rPr>
                        <a:t>El </a:t>
                      </a:r>
                      <a:r>
                        <a:rPr lang="es-ES" sz="1400" kern="1200" dirty="0">
                          <a:solidFill>
                            <a:schemeClr val="tx1"/>
                          </a:solidFill>
                          <a:effectLst/>
                        </a:rPr>
                        <a:t>papel del auditor externo en la detección de </a:t>
                      </a:r>
                      <a:r>
                        <a:rPr lang="es-ES" sz="1400" kern="1200" dirty="0" smtClean="0">
                          <a:solidFill>
                            <a:schemeClr val="tx1"/>
                          </a:solidFill>
                          <a:effectLst/>
                        </a:rPr>
                        <a:t>fraudes, Daniel Faura Llimós</a:t>
                      </a:r>
                    </a:p>
                    <a:p>
                      <a:pPr marL="0" indent="0" algn="ctr" defTabSz="914400" rtl="0" eaLnBrk="1" latinLnBrk="0" hangingPunct="1">
                        <a:lnSpc>
                          <a:spcPct val="100000"/>
                        </a:lnSpc>
                        <a:spcAft>
                          <a:spcPts val="0"/>
                        </a:spcAft>
                        <a:buNone/>
                      </a:pP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r>
              <a:tr h="2987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kern="1200" dirty="0" smtClean="0">
                          <a:solidFill>
                            <a:schemeClr val="tx1"/>
                          </a:solidFill>
                          <a:effectLst/>
                        </a:rPr>
                        <a:t>Teoría:</a:t>
                      </a:r>
                      <a:endParaRPr lang="es-ES" sz="1400" b="1"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ctr" defTabSz="914400" rtl="0" eaLnBrk="1" latinLnBrk="0" hangingPunct="1">
                        <a:lnSpc>
                          <a:spcPct val="100000"/>
                        </a:lnSpc>
                        <a:spcAft>
                          <a:spcPts val="0"/>
                        </a:spcAft>
                        <a:buNone/>
                      </a:pPr>
                      <a:r>
                        <a:rPr lang="es-ES" sz="1400" b="1" kern="1200" dirty="0">
                          <a:solidFill>
                            <a:schemeClr val="tx1"/>
                          </a:solidFill>
                          <a:effectLst/>
                        </a:rPr>
                        <a:t>Variables:</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ctr" defTabSz="914400" rtl="0" eaLnBrk="1" latinLnBrk="0" hangingPunct="1">
                        <a:lnSpc>
                          <a:spcPct val="100000"/>
                        </a:lnSpc>
                        <a:spcAft>
                          <a:spcPts val="0"/>
                        </a:spcAft>
                        <a:buNone/>
                      </a:pPr>
                      <a:r>
                        <a:rPr lang="es-ES" sz="1400" b="1" kern="1200" dirty="0" smtClean="0">
                          <a:solidFill>
                            <a:schemeClr val="tx1"/>
                          </a:solidFill>
                          <a:effectLst/>
                        </a:rPr>
                        <a:t>Variables:</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ctr" defTabSz="914400" rtl="0" eaLnBrk="1" latinLnBrk="0" hangingPunct="1">
                        <a:lnSpc>
                          <a:spcPct val="100000"/>
                        </a:lnSpc>
                        <a:spcAft>
                          <a:spcPts val="0"/>
                        </a:spcAft>
                        <a:buNone/>
                      </a:pPr>
                      <a:r>
                        <a:rPr lang="es-ES" sz="1400" b="1" kern="1200" dirty="0">
                          <a:solidFill>
                            <a:schemeClr val="tx1"/>
                          </a:solidFill>
                          <a:effectLst/>
                        </a:rPr>
                        <a:t>Variables:</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ctr" defTabSz="914400" rtl="0" eaLnBrk="1" latinLnBrk="0" hangingPunct="1">
                        <a:lnSpc>
                          <a:spcPct val="100000"/>
                        </a:lnSpc>
                        <a:spcAft>
                          <a:spcPts val="0"/>
                        </a:spcAft>
                        <a:buNone/>
                      </a:pPr>
                      <a:r>
                        <a:rPr lang="es-ES" sz="1400" b="1" kern="1200" dirty="0">
                          <a:solidFill>
                            <a:schemeClr val="tx1"/>
                          </a:solidFill>
                          <a:effectLst/>
                        </a:rPr>
                        <a:t>Variables:</a:t>
                      </a:r>
                      <a:endParaRPr lang="es-ES" sz="1400" b="1" kern="1200" dirty="0">
                        <a:solidFill>
                          <a:schemeClr val="tx1"/>
                        </a:solidFill>
                        <a:effectLst/>
                        <a:latin typeface="Times New Roman" pitchFamily="18" charset="0"/>
                        <a:ea typeface="+mn-ea"/>
                        <a:cs typeface="Times New Roman" pitchFamily="18" charset="0"/>
                      </a:endParaRPr>
                    </a:p>
                  </a:txBody>
                  <a:tcPr marL="27156" marR="27156" marT="0" marB="0"/>
                </a:tc>
              </a:tr>
              <a:tr h="277907">
                <a:tc>
                  <a:txBody>
                    <a:bodyPr/>
                    <a:lstStyle/>
                    <a:p>
                      <a:pPr marL="0" indent="0" algn="ctr" defTabSz="914400" rtl="0" eaLnBrk="1" latinLnBrk="0" hangingPunct="1">
                        <a:lnSpc>
                          <a:spcPct val="100000"/>
                        </a:lnSpc>
                        <a:spcAft>
                          <a:spcPts val="0"/>
                        </a:spcAft>
                        <a:buNone/>
                      </a:pPr>
                      <a:r>
                        <a:rPr lang="es-ES" sz="1400" kern="1200" dirty="0" smtClean="0">
                          <a:solidFill>
                            <a:schemeClr val="tx1"/>
                          </a:solidFill>
                          <a:effectLst/>
                        </a:rPr>
                        <a:t>1. Auditoría</a:t>
                      </a:r>
                      <a:r>
                        <a:rPr lang="es-ES" sz="1400" kern="1200" baseline="0" dirty="0" smtClean="0">
                          <a:solidFill>
                            <a:schemeClr val="tx1"/>
                          </a:solidFill>
                          <a:effectLst/>
                        </a:rPr>
                        <a:t> Forense</a:t>
                      </a: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400" kern="1200" dirty="0" smtClean="0">
                          <a:solidFill>
                            <a:schemeClr val="tx1"/>
                          </a:solidFill>
                          <a:effectLst/>
                        </a:rPr>
                        <a:t>1. Dimensiones del fraude</a:t>
                      </a:r>
                      <a:endParaRPr kumimoji="0" lang="es-ES" sz="140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400" kern="1200" dirty="0" smtClean="0">
                          <a:solidFill>
                            <a:schemeClr val="tx1"/>
                          </a:solidFill>
                          <a:effectLst/>
                        </a:rPr>
                        <a:t>1. Auditoría </a:t>
                      </a:r>
                      <a:r>
                        <a:rPr kumimoji="0" lang="es-ES" sz="1400" kern="1200" baseline="0" dirty="0" smtClean="0">
                          <a:solidFill>
                            <a:schemeClr val="tx1"/>
                          </a:solidFill>
                          <a:effectLst/>
                        </a:rPr>
                        <a:t> Financiera</a:t>
                      </a:r>
                      <a:endParaRPr kumimoji="0" lang="es-ES" sz="140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r>
                        <a:rPr lang="es-ES" sz="1400" kern="1200" dirty="0" smtClean="0">
                          <a:solidFill>
                            <a:schemeClr val="tx1"/>
                          </a:solidFill>
                          <a:effectLst/>
                        </a:rPr>
                        <a:t>1. Auditoría</a:t>
                      </a:r>
                      <a:r>
                        <a:rPr lang="es-ES" sz="1400" kern="1200" baseline="0" dirty="0" smtClean="0">
                          <a:solidFill>
                            <a:schemeClr val="tx1"/>
                          </a:solidFill>
                          <a:effectLst/>
                        </a:rPr>
                        <a:t> Forense</a:t>
                      </a: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r>
                        <a:rPr lang="es-ES" sz="1400" kern="1200" dirty="0" smtClean="0">
                          <a:solidFill>
                            <a:schemeClr val="tx1"/>
                          </a:solidFill>
                          <a:effectLst/>
                        </a:rPr>
                        <a:t>1. Rol de Auditor</a:t>
                      </a: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r>
              <a:tr h="188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kern="1200" dirty="0" smtClean="0">
                          <a:solidFill>
                            <a:schemeClr val="tx1"/>
                          </a:solidFill>
                          <a:effectLst/>
                        </a:rPr>
                        <a:t>2. Fraude</a:t>
                      </a:r>
                      <a:endParaRPr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kern="1200" dirty="0" smtClean="0">
                          <a:solidFill>
                            <a:schemeClr val="tx1"/>
                          </a:solidFill>
                          <a:effectLst/>
                        </a:rPr>
                        <a:t>2.</a:t>
                      </a:r>
                      <a:r>
                        <a:rPr lang="es-ES" sz="1400" kern="1200" baseline="0" dirty="0" smtClean="0">
                          <a:solidFill>
                            <a:schemeClr val="tx1"/>
                          </a:solidFill>
                          <a:effectLst/>
                        </a:rPr>
                        <a:t> Nivel Gerencial</a:t>
                      </a:r>
                      <a:endParaRPr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r>
                        <a:rPr lang="es-ES" sz="1400" kern="1200" dirty="0" smtClean="0">
                          <a:solidFill>
                            <a:schemeClr val="tx1"/>
                          </a:solidFill>
                          <a:effectLst/>
                        </a:rPr>
                        <a:t>1. Auditoría Integral</a:t>
                      </a: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r>
                        <a:rPr lang="es-ES" sz="1400" kern="1200" dirty="0" smtClean="0">
                          <a:solidFill>
                            <a:schemeClr val="tx1"/>
                          </a:solidFill>
                          <a:effectLst/>
                        </a:rPr>
                        <a:t>2. Fraude Corporativo</a:t>
                      </a: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r>
                        <a:rPr lang="es-ES" sz="1400" kern="1200" dirty="0" smtClean="0">
                          <a:solidFill>
                            <a:schemeClr val="tx1"/>
                          </a:solidFill>
                          <a:effectLst/>
                        </a:rPr>
                        <a:t>2. Detección</a:t>
                      </a:r>
                      <a:r>
                        <a:rPr lang="es-ES" sz="1400" kern="1200" baseline="0" dirty="0" smtClean="0">
                          <a:solidFill>
                            <a:schemeClr val="tx1"/>
                          </a:solidFill>
                          <a:effectLst/>
                        </a:rPr>
                        <a:t> del fraude</a:t>
                      </a: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r>
              <a:tr h="2628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400" kern="1200" dirty="0" smtClean="0">
                          <a:solidFill>
                            <a:schemeClr val="tx1"/>
                          </a:solidFill>
                          <a:effectLst/>
                        </a:rPr>
                        <a:t>2. Auditoría Forense</a:t>
                      </a:r>
                      <a:endParaRPr kumimoji="0"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kern="1200" dirty="0" smtClean="0">
                          <a:solidFill>
                            <a:schemeClr val="tx1"/>
                          </a:solidFill>
                          <a:effectLst/>
                        </a:rPr>
                        <a:t>3. Fraude </a:t>
                      </a:r>
                      <a:r>
                        <a:rPr lang="es-ES" sz="1400" kern="1200" baseline="0" dirty="0" smtClean="0">
                          <a:solidFill>
                            <a:schemeClr val="tx1"/>
                          </a:solidFill>
                          <a:effectLst/>
                        </a:rPr>
                        <a:t> Laboral</a:t>
                      </a:r>
                      <a:endParaRPr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r>
                        <a:rPr lang="es-ES" sz="1400" kern="1200" dirty="0" smtClean="0">
                          <a:solidFill>
                            <a:schemeClr val="tx1"/>
                          </a:solidFill>
                          <a:effectLst/>
                        </a:rPr>
                        <a:t>3. Normativa</a:t>
                      </a: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r>
              <a:tr h="5558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1400" b="0" kern="1200" dirty="0" smtClean="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r>
                        <a:rPr kumimoji="0" lang="es-ES" sz="1400" kern="1200" dirty="0" smtClean="0">
                          <a:solidFill>
                            <a:schemeClr val="tx1"/>
                          </a:solidFill>
                          <a:effectLst/>
                        </a:rPr>
                        <a:t>3. Detección de Fraude</a:t>
                      </a:r>
                      <a:endParaRPr kumimoji="0" lang="es-ES" sz="1400" b="0"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c>
                  <a:txBody>
                    <a:bodyPr/>
                    <a:lstStyle/>
                    <a:p>
                      <a:pPr marL="0" indent="0" algn="l" defTabSz="914400" rtl="0" eaLnBrk="1" latinLnBrk="0" hangingPunct="1">
                        <a:lnSpc>
                          <a:spcPct val="100000"/>
                        </a:lnSpc>
                        <a:spcAft>
                          <a:spcPts val="0"/>
                        </a:spcAft>
                        <a:buNone/>
                      </a:pPr>
                      <a:r>
                        <a:rPr lang="es-ES" sz="1400" kern="1200" dirty="0" smtClean="0">
                          <a:solidFill>
                            <a:schemeClr val="tx1"/>
                          </a:solidFill>
                          <a:effectLst/>
                        </a:rPr>
                        <a:t>4. Características del fraude</a:t>
                      </a:r>
                      <a:endParaRPr lang="es-ES" sz="1400" b="0" kern="1200" dirty="0">
                        <a:solidFill>
                          <a:schemeClr val="tx1"/>
                        </a:solidFill>
                        <a:effectLst/>
                        <a:latin typeface="Times New Roman" pitchFamily="18" charset="0"/>
                        <a:ea typeface="+mn-ea"/>
                        <a:cs typeface="Times New Roman" pitchFamily="18" charset="0"/>
                      </a:endParaRPr>
                    </a:p>
                  </a:txBody>
                  <a:tcPr marL="27156" marR="27156" marT="0" marB="0"/>
                </a:tc>
              </a:tr>
            </a:tbl>
          </a:graphicData>
        </a:graphic>
      </p:graphicFrame>
      <p:pic>
        <p:nvPicPr>
          <p:cNvPr id="6" name="5 Imagen" descr="Resultado de imagen para espe"/>
          <p:cNvPicPr/>
          <p:nvPr/>
        </p:nvPicPr>
        <p:blipFill rotWithShape="1">
          <a:blip r:embed="rId4"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7985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Elipse 83"/>
          <p:cNvSpPr/>
          <p:nvPr/>
        </p:nvSpPr>
        <p:spPr>
          <a:xfrm>
            <a:off x="7519076" y="1591890"/>
            <a:ext cx="1445412" cy="45098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100" dirty="0" smtClean="0">
                <a:solidFill>
                  <a:schemeClr val="tx1"/>
                </a:solidFill>
              </a:rPr>
              <a:t>Identificar la existencia de fraude</a:t>
            </a:r>
            <a:endParaRPr lang="es-EC" sz="1100" dirty="0">
              <a:solidFill>
                <a:schemeClr val="tx1"/>
              </a:solidFill>
            </a:endParaRPr>
          </a:p>
        </p:txBody>
      </p:sp>
      <p:sp>
        <p:nvSpPr>
          <p:cNvPr id="91" name="Elipse 90"/>
          <p:cNvSpPr/>
          <p:nvPr/>
        </p:nvSpPr>
        <p:spPr>
          <a:xfrm>
            <a:off x="7668344" y="2132856"/>
            <a:ext cx="1310194" cy="36710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100" dirty="0" smtClean="0">
                <a:solidFill>
                  <a:schemeClr val="tx1"/>
                </a:solidFill>
              </a:rPr>
              <a:t>Determina la cuantía</a:t>
            </a:r>
            <a:endParaRPr lang="es-EC" sz="1100" dirty="0">
              <a:solidFill>
                <a:schemeClr val="tx1"/>
              </a:solidFill>
            </a:endParaRPr>
          </a:p>
        </p:txBody>
      </p:sp>
      <p:sp>
        <p:nvSpPr>
          <p:cNvPr id="92" name="Elipse 91"/>
          <p:cNvSpPr/>
          <p:nvPr/>
        </p:nvSpPr>
        <p:spPr>
          <a:xfrm>
            <a:off x="7694955" y="2564904"/>
            <a:ext cx="1340011" cy="46034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100" dirty="0" smtClean="0">
                <a:solidFill>
                  <a:schemeClr val="tx1"/>
                </a:solidFill>
              </a:rPr>
              <a:t>Efectos directos-indirectos</a:t>
            </a:r>
            <a:endParaRPr lang="es-EC" sz="1100" dirty="0">
              <a:solidFill>
                <a:schemeClr val="tx1"/>
              </a:solidFill>
            </a:endParaRPr>
          </a:p>
        </p:txBody>
      </p:sp>
      <p:sp>
        <p:nvSpPr>
          <p:cNvPr id="109" name="Elipse 108"/>
          <p:cNvSpPr/>
          <p:nvPr/>
        </p:nvSpPr>
        <p:spPr>
          <a:xfrm>
            <a:off x="7546282" y="3462369"/>
            <a:ext cx="1526218" cy="6641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100" dirty="0" smtClean="0">
                <a:solidFill>
                  <a:schemeClr val="tx1"/>
                </a:solidFill>
              </a:rPr>
              <a:t>Seguridad razonable de incorrecciones materiales</a:t>
            </a:r>
            <a:endParaRPr lang="es-EC" sz="1100" dirty="0">
              <a:solidFill>
                <a:schemeClr val="tx1"/>
              </a:solidFill>
            </a:endParaRPr>
          </a:p>
        </p:txBody>
      </p:sp>
      <p:sp>
        <p:nvSpPr>
          <p:cNvPr id="110" name="Elipse 109"/>
          <p:cNvSpPr/>
          <p:nvPr/>
        </p:nvSpPr>
        <p:spPr>
          <a:xfrm>
            <a:off x="7654294" y="4221088"/>
            <a:ext cx="1310194" cy="74291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100" dirty="0" smtClean="0">
                <a:solidFill>
                  <a:schemeClr val="tx1"/>
                </a:solidFill>
              </a:rPr>
              <a:t>Emisión informe y cumplimiento de NIAS</a:t>
            </a:r>
            <a:endParaRPr lang="es-EC" sz="1100" dirty="0">
              <a:solidFill>
                <a:schemeClr val="tx1"/>
              </a:solidFill>
            </a:endParaRPr>
          </a:p>
        </p:txBody>
      </p:sp>
      <p:sp>
        <p:nvSpPr>
          <p:cNvPr id="89" name="1 Título"/>
          <p:cNvSpPr txBox="1">
            <a:spLocks/>
          </p:cNvSpPr>
          <p:nvPr/>
        </p:nvSpPr>
        <p:spPr>
          <a:xfrm>
            <a:off x="1018517" y="0"/>
            <a:ext cx="4576552" cy="562074"/>
          </a:xfrm>
          <a:prstGeom prst="rect">
            <a:avLst/>
          </a:prstGeom>
        </p:spPr>
        <p:txBody>
          <a:bodyP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ES" sz="3200" smtClean="0"/>
              <a:t>VARIABLES DE ESTUDIO</a:t>
            </a:r>
            <a:endParaRPr lang="es-ES" sz="3200" dirty="0"/>
          </a:p>
        </p:txBody>
      </p:sp>
      <p:sp>
        <p:nvSpPr>
          <p:cNvPr id="591" name="Elipse 137"/>
          <p:cNvSpPr/>
          <p:nvPr/>
        </p:nvSpPr>
        <p:spPr>
          <a:xfrm>
            <a:off x="3635896" y="6237312"/>
            <a:ext cx="1238903" cy="50556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Recopilación evidencia</a:t>
            </a:r>
            <a:endParaRPr lang="es-EC" sz="1050" dirty="0">
              <a:solidFill>
                <a:schemeClr val="tx1"/>
              </a:solidFill>
            </a:endParaRPr>
          </a:p>
        </p:txBody>
      </p:sp>
      <p:sp>
        <p:nvSpPr>
          <p:cNvPr id="592" name="Elipse 137"/>
          <p:cNvSpPr/>
          <p:nvPr/>
        </p:nvSpPr>
        <p:spPr>
          <a:xfrm>
            <a:off x="4921148" y="6179795"/>
            <a:ext cx="1259762" cy="44073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Tipificación hecho</a:t>
            </a:r>
            <a:endParaRPr lang="es-EC" sz="1050" dirty="0">
              <a:solidFill>
                <a:schemeClr val="tx1"/>
              </a:solidFill>
            </a:endParaRPr>
          </a:p>
        </p:txBody>
      </p:sp>
      <p:grpSp>
        <p:nvGrpSpPr>
          <p:cNvPr id="612" name="611 Grupo"/>
          <p:cNvGrpSpPr/>
          <p:nvPr/>
        </p:nvGrpSpPr>
        <p:grpSpPr>
          <a:xfrm>
            <a:off x="467544" y="548640"/>
            <a:ext cx="8222962" cy="6048712"/>
            <a:chOff x="467544" y="548640"/>
            <a:chExt cx="8222962" cy="6048712"/>
          </a:xfrm>
        </p:grpSpPr>
        <p:sp>
          <p:nvSpPr>
            <p:cNvPr id="3" name="Elipse 2"/>
            <p:cNvSpPr/>
            <p:nvPr/>
          </p:nvSpPr>
          <p:spPr>
            <a:xfrm>
              <a:off x="4355976" y="3284984"/>
              <a:ext cx="1331009" cy="672055"/>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sz="1400" dirty="0" smtClean="0">
                  <a:solidFill>
                    <a:schemeClr val="tx1"/>
                  </a:solidFill>
                </a:rPr>
                <a:t>Auditoría Forense </a:t>
              </a:r>
              <a:endParaRPr lang="es-EC" sz="1400" dirty="0">
                <a:solidFill>
                  <a:schemeClr val="tx1"/>
                </a:solidFill>
              </a:endParaRPr>
            </a:p>
          </p:txBody>
        </p:sp>
        <p:sp>
          <p:nvSpPr>
            <p:cNvPr id="10" name="Elipse 9"/>
            <p:cNvSpPr/>
            <p:nvPr/>
          </p:nvSpPr>
          <p:spPr>
            <a:xfrm>
              <a:off x="4719720" y="2119582"/>
              <a:ext cx="1161332" cy="811615"/>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sz="1200" dirty="0" smtClean="0">
                  <a:solidFill>
                    <a:schemeClr val="tx1"/>
                  </a:solidFill>
                </a:rPr>
                <a:t>Tipos de Auditoria</a:t>
              </a:r>
              <a:endParaRPr lang="es-EC" sz="1200" dirty="0">
                <a:solidFill>
                  <a:schemeClr val="tx1"/>
                </a:solidFill>
              </a:endParaRPr>
            </a:p>
          </p:txBody>
        </p:sp>
        <p:sp>
          <p:nvSpPr>
            <p:cNvPr id="13" name="Elipse 12"/>
            <p:cNvSpPr/>
            <p:nvPr/>
          </p:nvSpPr>
          <p:spPr>
            <a:xfrm>
              <a:off x="4550620" y="4302269"/>
              <a:ext cx="1269970" cy="65245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sz="1200" dirty="0" smtClean="0">
                  <a:solidFill>
                    <a:schemeClr val="tx1"/>
                  </a:solidFill>
                </a:rPr>
                <a:t>Fases de Auditoria</a:t>
              </a:r>
              <a:endParaRPr lang="es-EC" sz="1200" dirty="0">
                <a:solidFill>
                  <a:schemeClr val="tx1"/>
                </a:solidFill>
              </a:endParaRPr>
            </a:p>
          </p:txBody>
        </p:sp>
        <p:sp>
          <p:nvSpPr>
            <p:cNvPr id="14" name="Elipse 13"/>
            <p:cNvSpPr/>
            <p:nvPr/>
          </p:nvSpPr>
          <p:spPr>
            <a:xfrm>
              <a:off x="3077587" y="2281005"/>
              <a:ext cx="1206381" cy="715947"/>
            </a:xfrm>
            <a:prstGeom prst="ellipse">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s-EC" sz="1200" dirty="0" smtClean="0">
                  <a:solidFill>
                    <a:schemeClr val="tx1"/>
                  </a:solidFill>
                </a:rPr>
                <a:t>Evolución</a:t>
              </a:r>
              <a:endParaRPr lang="es-EC" sz="1200" dirty="0">
                <a:solidFill>
                  <a:schemeClr val="tx1"/>
                </a:solidFill>
              </a:endParaRPr>
            </a:p>
          </p:txBody>
        </p:sp>
        <p:sp>
          <p:nvSpPr>
            <p:cNvPr id="15" name="Elipse 14"/>
            <p:cNvSpPr/>
            <p:nvPr/>
          </p:nvSpPr>
          <p:spPr>
            <a:xfrm>
              <a:off x="4860032" y="1141936"/>
              <a:ext cx="1310194" cy="58552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200" dirty="0" smtClean="0">
                  <a:solidFill>
                    <a:schemeClr val="tx1"/>
                  </a:solidFill>
                </a:rPr>
                <a:t>Auditoria Preventiva</a:t>
              </a:r>
              <a:endParaRPr lang="es-EC" sz="1200" dirty="0">
                <a:solidFill>
                  <a:schemeClr val="tx1"/>
                </a:solidFill>
              </a:endParaRPr>
            </a:p>
          </p:txBody>
        </p:sp>
        <p:sp>
          <p:nvSpPr>
            <p:cNvPr id="16" name="Elipse 15"/>
            <p:cNvSpPr/>
            <p:nvPr/>
          </p:nvSpPr>
          <p:spPr>
            <a:xfrm>
              <a:off x="6142126" y="1559652"/>
              <a:ext cx="1310194" cy="5011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200" dirty="0" smtClean="0">
                  <a:solidFill>
                    <a:schemeClr val="tx1"/>
                  </a:solidFill>
                </a:rPr>
                <a:t>Auditoria Detectiva</a:t>
              </a:r>
              <a:endParaRPr lang="es-EC" sz="1200" dirty="0">
                <a:solidFill>
                  <a:schemeClr val="tx1"/>
                </a:solidFill>
              </a:endParaRPr>
            </a:p>
          </p:txBody>
        </p:sp>
        <p:sp>
          <p:nvSpPr>
            <p:cNvPr id="17" name="Elipse 16"/>
            <p:cNvSpPr/>
            <p:nvPr/>
          </p:nvSpPr>
          <p:spPr>
            <a:xfrm>
              <a:off x="5977938" y="3429000"/>
              <a:ext cx="1477487" cy="786456"/>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EC" sz="1200" dirty="0" smtClean="0">
                  <a:solidFill>
                    <a:schemeClr val="tx1"/>
                  </a:solidFill>
                </a:rPr>
                <a:t>Rol del Audito</a:t>
              </a:r>
              <a:endParaRPr lang="es-EC" sz="1200" dirty="0">
                <a:solidFill>
                  <a:schemeClr val="tx1"/>
                </a:solidFill>
              </a:endParaRPr>
            </a:p>
          </p:txBody>
        </p:sp>
        <p:sp>
          <p:nvSpPr>
            <p:cNvPr id="20" name="Elipse 19"/>
            <p:cNvSpPr/>
            <p:nvPr/>
          </p:nvSpPr>
          <p:spPr>
            <a:xfrm>
              <a:off x="3563888" y="1666780"/>
              <a:ext cx="1044517" cy="39406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200" dirty="0" smtClean="0">
                  <a:solidFill>
                    <a:schemeClr val="tx1"/>
                  </a:solidFill>
                </a:rPr>
                <a:t>Historia</a:t>
              </a:r>
              <a:endParaRPr lang="es-EC" sz="1200" dirty="0">
                <a:solidFill>
                  <a:schemeClr val="tx1"/>
                </a:solidFill>
              </a:endParaRPr>
            </a:p>
          </p:txBody>
        </p:sp>
        <p:sp>
          <p:nvSpPr>
            <p:cNvPr id="21" name="Elipse 20"/>
            <p:cNvSpPr/>
            <p:nvPr/>
          </p:nvSpPr>
          <p:spPr>
            <a:xfrm>
              <a:off x="1868577" y="2040813"/>
              <a:ext cx="1149881" cy="4470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200" dirty="0" smtClean="0">
                  <a:solidFill>
                    <a:schemeClr val="tx1"/>
                  </a:solidFill>
                </a:rPr>
                <a:t>Objetivos</a:t>
              </a:r>
              <a:endParaRPr lang="es-EC" sz="1200" dirty="0">
                <a:solidFill>
                  <a:schemeClr val="tx1"/>
                </a:solidFill>
              </a:endParaRPr>
            </a:p>
          </p:txBody>
        </p:sp>
        <p:sp>
          <p:nvSpPr>
            <p:cNvPr id="22" name="Elipse 21"/>
            <p:cNvSpPr/>
            <p:nvPr/>
          </p:nvSpPr>
          <p:spPr>
            <a:xfrm>
              <a:off x="2267744" y="1386121"/>
              <a:ext cx="1048362" cy="386695"/>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900" dirty="0" smtClean="0">
                  <a:solidFill>
                    <a:schemeClr val="tx1"/>
                  </a:solidFill>
                </a:rPr>
                <a:t>Importancia</a:t>
              </a:r>
              <a:endParaRPr lang="es-EC" sz="900" dirty="0">
                <a:solidFill>
                  <a:schemeClr val="tx1"/>
                </a:solidFill>
              </a:endParaRPr>
            </a:p>
          </p:txBody>
        </p:sp>
        <p:sp>
          <p:nvSpPr>
            <p:cNvPr id="23" name="Elipse 22"/>
            <p:cNvSpPr/>
            <p:nvPr/>
          </p:nvSpPr>
          <p:spPr>
            <a:xfrm>
              <a:off x="3119504" y="3717032"/>
              <a:ext cx="1064341" cy="38256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200" dirty="0" smtClean="0">
                  <a:solidFill>
                    <a:schemeClr val="tx1"/>
                  </a:solidFill>
                </a:rPr>
                <a:t>Normas</a:t>
              </a:r>
              <a:endParaRPr lang="es-EC" sz="1200" dirty="0">
                <a:solidFill>
                  <a:schemeClr val="tx1"/>
                </a:solidFill>
              </a:endParaRPr>
            </a:p>
          </p:txBody>
        </p:sp>
        <p:sp>
          <p:nvSpPr>
            <p:cNvPr id="64" name="Elipse 63"/>
            <p:cNvSpPr/>
            <p:nvPr/>
          </p:nvSpPr>
          <p:spPr>
            <a:xfrm>
              <a:off x="4644500" y="585645"/>
              <a:ext cx="1511676" cy="40460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000" dirty="0" smtClean="0">
                  <a:solidFill>
                    <a:schemeClr val="tx1"/>
                  </a:solidFill>
                </a:rPr>
                <a:t>Aseguramiento</a:t>
              </a:r>
              <a:endParaRPr lang="es-EC" sz="1000" dirty="0">
                <a:solidFill>
                  <a:schemeClr val="tx1"/>
                </a:solidFill>
              </a:endParaRPr>
            </a:p>
          </p:txBody>
        </p:sp>
        <p:sp>
          <p:nvSpPr>
            <p:cNvPr id="66" name="Elipse 65"/>
            <p:cNvSpPr/>
            <p:nvPr/>
          </p:nvSpPr>
          <p:spPr>
            <a:xfrm>
              <a:off x="6228183" y="620688"/>
              <a:ext cx="1656185" cy="47408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000" dirty="0" smtClean="0">
                  <a:solidFill>
                    <a:schemeClr val="tx1"/>
                  </a:solidFill>
                </a:rPr>
                <a:t>Capacidad para prevenir, detectar</a:t>
              </a:r>
              <a:endParaRPr lang="es-EC" sz="1000" dirty="0">
                <a:solidFill>
                  <a:schemeClr val="tx1"/>
                </a:solidFill>
              </a:endParaRPr>
            </a:p>
          </p:txBody>
        </p:sp>
        <p:sp>
          <p:nvSpPr>
            <p:cNvPr id="67" name="Elipse 66"/>
            <p:cNvSpPr/>
            <p:nvPr/>
          </p:nvSpPr>
          <p:spPr>
            <a:xfrm>
              <a:off x="7380312" y="1080182"/>
              <a:ext cx="1310194" cy="40460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000" dirty="0" smtClean="0">
                  <a:solidFill>
                    <a:schemeClr val="tx1"/>
                  </a:solidFill>
                </a:rPr>
                <a:t>Controles Anti fraude</a:t>
              </a:r>
              <a:endParaRPr lang="es-EC" sz="1000" dirty="0">
                <a:solidFill>
                  <a:schemeClr val="tx1"/>
                </a:solidFill>
              </a:endParaRPr>
            </a:p>
          </p:txBody>
        </p:sp>
        <p:cxnSp>
          <p:nvCxnSpPr>
            <p:cNvPr id="69" name="Conector recto de flecha 68"/>
            <p:cNvCxnSpPr>
              <a:stCxn id="3" idx="0"/>
              <a:endCxn id="10" idx="4"/>
            </p:cNvCxnSpPr>
            <p:nvPr/>
          </p:nvCxnSpPr>
          <p:spPr>
            <a:xfrm flipV="1">
              <a:off x="5021481" y="2931197"/>
              <a:ext cx="278905" cy="3537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ector recto de flecha 70"/>
            <p:cNvCxnSpPr>
              <a:stCxn id="10" idx="0"/>
              <a:endCxn id="15" idx="4"/>
            </p:cNvCxnSpPr>
            <p:nvPr/>
          </p:nvCxnSpPr>
          <p:spPr>
            <a:xfrm flipV="1">
              <a:off x="5300386" y="1727463"/>
              <a:ext cx="214743" cy="3921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ector recto de flecha 72"/>
            <p:cNvCxnSpPr>
              <a:stCxn id="10" idx="7"/>
              <a:endCxn id="16" idx="3"/>
            </p:cNvCxnSpPr>
            <p:nvPr/>
          </p:nvCxnSpPr>
          <p:spPr>
            <a:xfrm flipV="1">
              <a:off x="5710979" y="1987450"/>
              <a:ext cx="623020" cy="2509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p:cNvCxnSpPr>
              <a:stCxn id="3" idx="5"/>
              <a:endCxn id="17" idx="2"/>
            </p:cNvCxnSpPr>
            <p:nvPr/>
          </p:nvCxnSpPr>
          <p:spPr>
            <a:xfrm flipV="1">
              <a:off x="5492063" y="3822228"/>
              <a:ext cx="485875" cy="363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ector recto de flecha 76"/>
            <p:cNvCxnSpPr>
              <a:stCxn id="15" idx="0"/>
            </p:cNvCxnSpPr>
            <p:nvPr/>
          </p:nvCxnSpPr>
          <p:spPr>
            <a:xfrm flipV="1">
              <a:off x="5515129" y="967713"/>
              <a:ext cx="0" cy="174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ector recto de flecha 78"/>
            <p:cNvCxnSpPr/>
            <p:nvPr/>
          </p:nvCxnSpPr>
          <p:spPr>
            <a:xfrm flipV="1">
              <a:off x="5822386" y="1013988"/>
              <a:ext cx="494767" cy="1868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ector recto de flecha 80"/>
            <p:cNvCxnSpPr>
              <a:stCxn id="15" idx="6"/>
              <a:endCxn id="67" idx="2"/>
            </p:cNvCxnSpPr>
            <p:nvPr/>
          </p:nvCxnSpPr>
          <p:spPr>
            <a:xfrm flipV="1">
              <a:off x="6170226" y="1282483"/>
              <a:ext cx="1210086" cy="1522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Conector recto de flecha 99"/>
            <p:cNvCxnSpPr>
              <a:endCxn id="84" idx="1"/>
            </p:cNvCxnSpPr>
            <p:nvPr/>
          </p:nvCxnSpPr>
          <p:spPr>
            <a:xfrm>
              <a:off x="7124345" y="1577623"/>
              <a:ext cx="606407" cy="803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Conector recto de flecha 101"/>
            <p:cNvCxnSpPr>
              <a:stCxn id="16" idx="5"/>
              <a:endCxn id="91" idx="1"/>
            </p:cNvCxnSpPr>
            <p:nvPr/>
          </p:nvCxnSpPr>
          <p:spPr>
            <a:xfrm>
              <a:off x="7260447" y="1987450"/>
              <a:ext cx="599770" cy="1991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Conector recto de flecha 103"/>
            <p:cNvCxnSpPr>
              <a:endCxn id="92" idx="1"/>
            </p:cNvCxnSpPr>
            <p:nvPr/>
          </p:nvCxnSpPr>
          <p:spPr>
            <a:xfrm>
              <a:off x="7142872" y="2042877"/>
              <a:ext cx="748323" cy="5894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Elipse 110"/>
            <p:cNvSpPr/>
            <p:nvPr/>
          </p:nvSpPr>
          <p:spPr>
            <a:xfrm>
              <a:off x="6250138" y="4469582"/>
              <a:ext cx="1310194" cy="3671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100" dirty="0" smtClean="0">
                  <a:solidFill>
                    <a:schemeClr val="tx1"/>
                  </a:solidFill>
                </a:rPr>
                <a:t>Ética profesional</a:t>
              </a:r>
              <a:endParaRPr lang="es-EC" sz="1100" dirty="0">
                <a:solidFill>
                  <a:schemeClr val="tx1"/>
                </a:solidFill>
              </a:endParaRPr>
            </a:p>
          </p:txBody>
        </p:sp>
        <p:cxnSp>
          <p:nvCxnSpPr>
            <p:cNvPr id="114" name="Conector recto de flecha 113"/>
            <p:cNvCxnSpPr>
              <a:stCxn id="17" idx="5"/>
              <a:endCxn id="109" idx="3"/>
            </p:cNvCxnSpPr>
            <p:nvPr/>
          </p:nvCxnSpPr>
          <p:spPr>
            <a:xfrm flipV="1">
              <a:off x="7239052" y="4029255"/>
              <a:ext cx="530739" cy="71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Conector recto de flecha 115"/>
            <p:cNvCxnSpPr>
              <a:endCxn id="110" idx="1"/>
            </p:cNvCxnSpPr>
            <p:nvPr/>
          </p:nvCxnSpPr>
          <p:spPr>
            <a:xfrm>
              <a:off x="7092452" y="4153019"/>
              <a:ext cx="753715" cy="1768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Conector recto de flecha 117"/>
            <p:cNvCxnSpPr/>
            <p:nvPr/>
          </p:nvCxnSpPr>
          <p:spPr>
            <a:xfrm>
              <a:off x="7015037" y="4212764"/>
              <a:ext cx="68051" cy="2342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Elipse 119"/>
            <p:cNvSpPr/>
            <p:nvPr/>
          </p:nvSpPr>
          <p:spPr>
            <a:xfrm>
              <a:off x="3059832" y="5091074"/>
              <a:ext cx="1394540" cy="35415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200" dirty="0" smtClean="0">
                  <a:solidFill>
                    <a:schemeClr val="tx1"/>
                  </a:solidFill>
                </a:rPr>
                <a:t>Planificación</a:t>
              </a:r>
              <a:endParaRPr lang="es-EC" sz="1200" dirty="0">
                <a:solidFill>
                  <a:schemeClr val="tx1"/>
                </a:solidFill>
              </a:endParaRPr>
            </a:p>
          </p:txBody>
        </p:sp>
        <p:cxnSp>
          <p:nvCxnSpPr>
            <p:cNvPr id="122" name="Conector recto de flecha 121"/>
            <p:cNvCxnSpPr>
              <a:stCxn id="3" idx="4"/>
              <a:endCxn id="13" idx="0"/>
            </p:cNvCxnSpPr>
            <p:nvPr/>
          </p:nvCxnSpPr>
          <p:spPr>
            <a:xfrm>
              <a:off x="5021481" y="3957039"/>
              <a:ext cx="164124" cy="3452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Conector recto de flecha 123"/>
            <p:cNvCxnSpPr/>
            <p:nvPr/>
          </p:nvCxnSpPr>
          <p:spPr>
            <a:xfrm flipH="1">
              <a:off x="4183844" y="4805474"/>
              <a:ext cx="366776" cy="3116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0" name="Elipse 129"/>
            <p:cNvSpPr/>
            <p:nvPr/>
          </p:nvSpPr>
          <p:spPr>
            <a:xfrm>
              <a:off x="1187624" y="5083675"/>
              <a:ext cx="1368659" cy="50556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Conocimiento del caso</a:t>
              </a:r>
              <a:endParaRPr lang="es-EC" sz="1050" dirty="0">
                <a:solidFill>
                  <a:schemeClr val="tx1"/>
                </a:solidFill>
              </a:endParaRPr>
            </a:p>
          </p:txBody>
        </p:sp>
        <p:sp>
          <p:nvSpPr>
            <p:cNvPr id="131" name="Elipse 130"/>
            <p:cNvSpPr/>
            <p:nvPr/>
          </p:nvSpPr>
          <p:spPr>
            <a:xfrm>
              <a:off x="1411723" y="5620450"/>
              <a:ext cx="1288069" cy="54485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Análisis de indicadores de fraude</a:t>
              </a:r>
              <a:endParaRPr lang="es-EC" sz="1050" dirty="0">
                <a:solidFill>
                  <a:schemeClr val="tx1"/>
                </a:solidFill>
              </a:endParaRPr>
            </a:p>
          </p:txBody>
        </p:sp>
        <p:cxnSp>
          <p:nvCxnSpPr>
            <p:cNvPr id="133" name="Conector recto de flecha 132"/>
            <p:cNvCxnSpPr>
              <a:stCxn id="120" idx="2"/>
              <a:endCxn id="130" idx="6"/>
            </p:cNvCxnSpPr>
            <p:nvPr/>
          </p:nvCxnSpPr>
          <p:spPr>
            <a:xfrm flipH="1">
              <a:off x="2556283" y="5268149"/>
              <a:ext cx="503549" cy="683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Conector recto de flecha 134"/>
            <p:cNvCxnSpPr>
              <a:stCxn id="120" idx="3"/>
              <a:endCxn id="131" idx="7"/>
            </p:cNvCxnSpPr>
            <p:nvPr/>
          </p:nvCxnSpPr>
          <p:spPr>
            <a:xfrm flipH="1">
              <a:off x="2511159" y="5393360"/>
              <a:ext cx="752899" cy="3068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8" name="Elipse 137"/>
            <p:cNvSpPr/>
            <p:nvPr/>
          </p:nvSpPr>
          <p:spPr>
            <a:xfrm>
              <a:off x="4472448" y="5140577"/>
              <a:ext cx="1288069" cy="50556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Trabajo de Campo</a:t>
              </a:r>
              <a:endParaRPr lang="es-EC" sz="1050" dirty="0">
                <a:solidFill>
                  <a:schemeClr val="tx1"/>
                </a:solidFill>
              </a:endParaRPr>
            </a:p>
          </p:txBody>
        </p:sp>
        <p:sp>
          <p:nvSpPr>
            <p:cNvPr id="139" name="Elipse 138"/>
            <p:cNvSpPr/>
            <p:nvPr/>
          </p:nvSpPr>
          <p:spPr>
            <a:xfrm>
              <a:off x="2411760" y="6091787"/>
              <a:ext cx="1079158" cy="50556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Evaluación control interno</a:t>
              </a:r>
              <a:endParaRPr lang="es-EC" sz="1050" dirty="0">
                <a:solidFill>
                  <a:schemeClr val="tx1"/>
                </a:solidFill>
              </a:endParaRPr>
            </a:p>
          </p:txBody>
        </p:sp>
        <p:sp>
          <p:nvSpPr>
            <p:cNvPr id="140" name="Elipse 139"/>
            <p:cNvSpPr/>
            <p:nvPr/>
          </p:nvSpPr>
          <p:spPr>
            <a:xfrm>
              <a:off x="3275856" y="5659739"/>
              <a:ext cx="1175605" cy="50556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Elaboración Informe</a:t>
              </a:r>
              <a:endParaRPr lang="es-EC" sz="1050" dirty="0">
                <a:solidFill>
                  <a:schemeClr val="tx1"/>
                </a:solidFill>
              </a:endParaRPr>
            </a:p>
          </p:txBody>
        </p:sp>
        <p:cxnSp>
          <p:nvCxnSpPr>
            <p:cNvPr id="145" name="Conector recto de flecha 144"/>
            <p:cNvCxnSpPr>
              <a:endCxn id="139" idx="0"/>
            </p:cNvCxnSpPr>
            <p:nvPr/>
          </p:nvCxnSpPr>
          <p:spPr>
            <a:xfrm flipH="1">
              <a:off x="2951339" y="5445224"/>
              <a:ext cx="400866" cy="646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Conector recto de flecha 146"/>
            <p:cNvCxnSpPr/>
            <p:nvPr/>
          </p:nvCxnSpPr>
          <p:spPr>
            <a:xfrm>
              <a:off x="4897753" y="4954720"/>
              <a:ext cx="0" cy="185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Conector recto de flecha 148"/>
            <p:cNvCxnSpPr>
              <a:endCxn id="140" idx="1"/>
            </p:cNvCxnSpPr>
            <p:nvPr/>
          </p:nvCxnSpPr>
          <p:spPr>
            <a:xfrm>
              <a:off x="3448019" y="5445224"/>
              <a:ext cx="0" cy="2885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Conector recto de flecha 160"/>
            <p:cNvCxnSpPr>
              <a:stCxn id="3" idx="0"/>
              <a:endCxn id="14" idx="5"/>
            </p:cNvCxnSpPr>
            <p:nvPr/>
          </p:nvCxnSpPr>
          <p:spPr>
            <a:xfrm flipH="1" flipV="1">
              <a:off x="4107298" y="2892104"/>
              <a:ext cx="914183" cy="3928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Conector recto de flecha 162"/>
            <p:cNvCxnSpPr/>
            <p:nvPr/>
          </p:nvCxnSpPr>
          <p:spPr>
            <a:xfrm flipH="1" flipV="1">
              <a:off x="3016231" y="1746935"/>
              <a:ext cx="521695" cy="5340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Conector recto de flecha 164"/>
            <p:cNvCxnSpPr>
              <a:endCxn id="20" idx="4"/>
            </p:cNvCxnSpPr>
            <p:nvPr/>
          </p:nvCxnSpPr>
          <p:spPr>
            <a:xfrm flipV="1">
              <a:off x="3983916" y="2060848"/>
              <a:ext cx="102231" cy="2895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Conector recto de flecha 166"/>
            <p:cNvCxnSpPr/>
            <p:nvPr/>
          </p:nvCxnSpPr>
          <p:spPr>
            <a:xfrm flipH="1" flipV="1">
              <a:off x="3005343" y="2205637"/>
              <a:ext cx="346862" cy="963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Conector recto de flecha 168"/>
            <p:cNvCxnSpPr>
              <a:stCxn id="14" idx="4"/>
              <a:endCxn id="23" idx="0"/>
            </p:cNvCxnSpPr>
            <p:nvPr/>
          </p:nvCxnSpPr>
          <p:spPr>
            <a:xfrm flipH="1">
              <a:off x="3651675" y="2996952"/>
              <a:ext cx="29103" cy="72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Elipse 170"/>
            <p:cNvSpPr/>
            <p:nvPr/>
          </p:nvSpPr>
          <p:spPr>
            <a:xfrm>
              <a:off x="3419872" y="737254"/>
              <a:ext cx="1224836" cy="74753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Enron, Tyco, </a:t>
              </a:r>
              <a:r>
                <a:rPr lang="es-EC" sz="1000" dirty="0">
                  <a:solidFill>
                    <a:schemeClr val="tx1"/>
                  </a:solidFill>
                </a:rPr>
                <a:t>WorldCom</a:t>
              </a:r>
              <a:r>
                <a:rPr lang="es-EC" sz="1000" dirty="0" smtClean="0">
                  <a:solidFill>
                    <a:schemeClr val="tx1"/>
                  </a:solidFill>
                </a:rPr>
                <a:t> 2001-2012 EEUU</a:t>
              </a:r>
              <a:endParaRPr lang="es-EC" sz="1000" dirty="0">
                <a:solidFill>
                  <a:schemeClr val="tx1"/>
                </a:solidFill>
              </a:endParaRPr>
            </a:p>
          </p:txBody>
        </p:sp>
        <p:cxnSp>
          <p:nvCxnSpPr>
            <p:cNvPr id="176" name="Conector recto de flecha 175"/>
            <p:cNvCxnSpPr/>
            <p:nvPr/>
          </p:nvCxnSpPr>
          <p:spPr>
            <a:xfrm flipV="1">
              <a:off x="3680777" y="1413902"/>
              <a:ext cx="35827" cy="2928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2" name="Elipse 181"/>
            <p:cNvSpPr/>
            <p:nvPr/>
          </p:nvSpPr>
          <p:spPr>
            <a:xfrm>
              <a:off x="1691680" y="548640"/>
              <a:ext cx="1471120" cy="6059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Verificación del acontecimiento</a:t>
              </a:r>
              <a:endParaRPr lang="es-EC" sz="1000" dirty="0">
                <a:solidFill>
                  <a:schemeClr val="tx1"/>
                </a:solidFill>
              </a:endParaRPr>
            </a:p>
          </p:txBody>
        </p:sp>
        <p:sp>
          <p:nvSpPr>
            <p:cNvPr id="183" name="Elipse 182"/>
            <p:cNvSpPr/>
            <p:nvPr/>
          </p:nvSpPr>
          <p:spPr>
            <a:xfrm>
              <a:off x="848577" y="980728"/>
              <a:ext cx="1149379" cy="53186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Identificar los hechos irregulares</a:t>
              </a:r>
              <a:endParaRPr lang="es-EC" sz="1000" dirty="0">
                <a:solidFill>
                  <a:schemeClr val="tx1"/>
                </a:solidFill>
              </a:endParaRPr>
            </a:p>
          </p:txBody>
        </p:sp>
        <p:sp>
          <p:nvSpPr>
            <p:cNvPr id="184" name="Elipse 183"/>
            <p:cNvSpPr/>
            <p:nvPr/>
          </p:nvSpPr>
          <p:spPr>
            <a:xfrm>
              <a:off x="827584" y="1591890"/>
              <a:ext cx="1150380" cy="46895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Recolección de la Evidencia</a:t>
              </a:r>
              <a:endParaRPr lang="es-EC" sz="1000" dirty="0">
                <a:solidFill>
                  <a:schemeClr val="tx1"/>
                </a:solidFill>
              </a:endParaRPr>
            </a:p>
          </p:txBody>
        </p:sp>
        <p:cxnSp>
          <p:nvCxnSpPr>
            <p:cNvPr id="186" name="Conector recto de flecha 185"/>
            <p:cNvCxnSpPr>
              <a:stCxn id="22" idx="0"/>
              <a:endCxn id="182" idx="4"/>
            </p:cNvCxnSpPr>
            <p:nvPr/>
          </p:nvCxnSpPr>
          <p:spPr>
            <a:xfrm flipH="1" flipV="1">
              <a:off x="2427240" y="1154596"/>
              <a:ext cx="364685" cy="231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Conector recto de flecha 187"/>
            <p:cNvCxnSpPr>
              <a:stCxn id="22" idx="1"/>
              <a:endCxn id="183" idx="5"/>
            </p:cNvCxnSpPr>
            <p:nvPr/>
          </p:nvCxnSpPr>
          <p:spPr>
            <a:xfrm flipH="1" flipV="1">
              <a:off x="1829633" y="1434700"/>
              <a:ext cx="591640" cy="80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Conector recto de flecha 189"/>
            <p:cNvCxnSpPr>
              <a:stCxn id="22" idx="2"/>
              <a:endCxn id="184" idx="6"/>
            </p:cNvCxnSpPr>
            <p:nvPr/>
          </p:nvCxnSpPr>
          <p:spPr>
            <a:xfrm flipH="1">
              <a:off x="1977964" y="1579469"/>
              <a:ext cx="289780" cy="246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4" name="Elipse 193"/>
            <p:cNvSpPr/>
            <p:nvPr/>
          </p:nvSpPr>
          <p:spPr>
            <a:xfrm>
              <a:off x="467544" y="2131127"/>
              <a:ext cx="1358735" cy="36176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Lucha contra fraude</a:t>
              </a:r>
              <a:endParaRPr lang="es-EC" sz="1000" dirty="0">
                <a:solidFill>
                  <a:schemeClr val="tx1"/>
                </a:solidFill>
              </a:endParaRPr>
            </a:p>
          </p:txBody>
        </p:sp>
        <p:sp>
          <p:nvSpPr>
            <p:cNvPr id="195" name="Elipse 194"/>
            <p:cNvSpPr/>
            <p:nvPr/>
          </p:nvSpPr>
          <p:spPr>
            <a:xfrm>
              <a:off x="812324" y="2583148"/>
              <a:ext cx="1083041" cy="39406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Evitar impunidad</a:t>
              </a:r>
              <a:endParaRPr lang="es-EC" sz="1000" dirty="0">
                <a:solidFill>
                  <a:schemeClr val="tx1"/>
                </a:solidFill>
              </a:endParaRPr>
            </a:p>
          </p:txBody>
        </p:sp>
        <p:sp>
          <p:nvSpPr>
            <p:cNvPr id="196" name="Elipse 195"/>
            <p:cNvSpPr/>
            <p:nvPr/>
          </p:nvSpPr>
          <p:spPr>
            <a:xfrm>
              <a:off x="1895365" y="2763033"/>
              <a:ext cx="1188730" cy="50849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Disuadir, evaluar credibilidad</a:t>
              </a:r>
              <a:endParaRPr lang="es-EC" sz="1000" dirty="0">
                <a:solidFill>
                  <a:schemeClr val="tx1"/>
                </a:solidFill>
              </a:endParaRPr>
            </a:p>
          </p:txBody>
        </p:sp>
        <p:cxnSp>
          <p:nvCxnSpPr>
            <p:cNvPr id="198" name="Conector recto de flecha 197"/>
            <p:cNvCxnSpPr>
              <a:stCxn id="21" idx="3"/>
              <a:endCxn id="194" idx="5"/>
            </p:cNvCxnSpPr>
            <p:nvPr/>
          </p:nvCxnSpPr>
          <p:spPr>
            <a:xfrm flipH="1">
              <a:off x="1627297" y="2422379"/>
              <a:ext cx="409676" cy="175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Conector recto de flecha 199"/>
            <p:cNvCxnSpPr>
              <a:stCxn id="21" idx="4"/>
              <a:endCxn id="196" idx="0"/>
            </p:cNvCxnSpPr>
            <p:nvPr/>
          </p:nvCxnSpPr>
          <p:spPr>
            <a:xfrm>
              <a:off x="2443518" y="2487845"/>
              <a:ext cx="46212" cy="2751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Conector recto de flecha 201"/>
            <p:cNvCxnSpPr>
              <a:endCxn id="195" idx="7"/>
            </p:cNvCxnSpPr>
            <p:nvPr/>
          </p:nvCxnSpPr>
          <p:spPr>
            <a:xfrm flipH="1">
              <a:off x="1736757" y="2439916"/>
              <a:ext cx="473984" cy="2009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3" name="Elipse 202"/>
            <p:cNvSpPr/>
            <p:nvPr/>
          </p:nvSpPr>
          <p:spPr>
            <a:xfrm>
              <a:off x="812324" y="3170601"/>
              <a:ext cx="1083041" cy="39406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Cuantía del fraude</a:t>
              </a:r>
              <a:endParaRPr lang="es-EC" sz="1000" dirty="0">
                <a:solidFill>
                  <a:schemeClr val="tx1"/>
                </a:solidFill>
              </a:endParaRPr>
            </a:p>
          </p:txBody>
        </p:sp>
        <p:sp>
          <p:nvSpPr>
            <p:cNvPr id="204" name="Elipse 203"/>
            <p:cNvSpPr/>
            <p:nvPr/>
          </p:nvSpPr>
          <p:spPr>
            <a:xfrm>
              <a:off x="741210" y="4030710"/>
              <a:ext cx="1083041" cy="4449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Efectos directos - indirectos</a:t>
              </a:r>
              <a:endParaRPr lang="es-EC" sz="1000" dirty="0">
                <a:solidFill>
                  <a:schemeClr val="tx1"/>
                </a:solidFill>
              </a:endParaRPr>
            </a:p>
          </p:txBody>
        </p:sp>
        <p:sp>
          <p:nvSpPr>
            <p:cNvPr id="205" name="Elipse 204"/>
            <p:cNvSpPr/>
            <p:nvPr/>
          </p:nvSpPr>
          <p:spPr>
            <a:xfrm>
              <a:off x="3275856" y="4365104"/>
              <a:ext cx="1083041" cy="39861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NIA 200</a:t>
              </a:r>
              <a:endParaRPr lang="es-EC" sz="1000" dirty="0">
                <a:solidFill>
                  <a:schemeClr val="tx1"/>
                </a:solidFill>
              </a:endParaRPr>
            </a:p>
          </p:txBody>
        </p:sp>
        <p:sp>
          <p:nvSpPr>
            <p:cNvPr id="206" name="Elipse 205"/>
            <p:cNvSpPr/>
            <p:nvPr/>
          </p:nvSpPr>
          <p:spPr>
            <a:xfrm>
              <a:off x="2246861" y="4608440"/>
              <a:ext cx="1083041" cy="39406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ISSAI 1240</a:t>
              </a:r>
              <a:endParaRPr lang="es-EC" sz="1000" dirty="0">
                <a:solidFill>
                  <a:schemeClr val="tx1"/>
                </a:solidFill>
              </a:endParaRPr>
            </a:p>
          </p:txBody>
        </p:sp>
        <p:sp>
          <p:nvSpPr>
            <p:cNvPr id="207" name="Elipse 206"/>
            <p:cNvSpPr/>
            <p:nvPr/>
          </p:nvSpPr>
          <p:spPr>
            <a:xfrm>
              <a:off x="2095926" y="4157477"/>
              <a:ext cx="1083041" cy="39406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NIA 240</a:t>
              </a:r>
              <a:endParaRPr lang="es-EC" sz="1000" dirty="0">
                <a:solidFill>
                  <a:schemeClr val="tx1"/>
                </a:solidFill>
              </a:endParaRPr>
            </a:p>
          </p:txBody>
        </p:sp>
        <p:cxnSp>
          <p:nvCxnSpPr>
            <p:cNvPr id="209" name="Conector recto de flecha 208"/>
            <p:cNvCxnSpPr>
              <a:stCxn id="132" idx="1"/>
              <a:endCxn id="203" idx="6"/>
            </p:cNvCxnSpPr>
            <p:nvPr/>
          </p:nvCxnSpPr>
          <p:spPr>
            <a:xfrm flipH="1" flipV="1">
              <a:off x="1895365" y="3367635"/>
              <a:ext cx="369503" cy="1425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Conector recto de flecha 210"/>
            <p:cNvCxnSpPr/>
            <p:nvPr/>
          </p:nvCxnSpPr>
          <p:spPr>
            <a:xfrm flipH="1">
              <a:off x="1785322" y="3675375"/>
              <a:ext cx="385283" cy="738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Conector recto de flecha 212"/>
            <p:cNvCxnSpPr>
              <a:stCxn id="23" idx="4"/>
              <a:endCxn id="205" idx="0"/>
            </p:cNvCxnSpPr>
            <p:nvPr/>
          </p:nvCxnSpPr>
          <p:spPr>
            <a:xfrm>
              <a:off x="3651675" y="4099592"/>
              <a:ext cx="165702" cy="2655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5" name="Conector recto de flecha 214"/>
            <p:cNvCxnSpPr/>
            <p:nvPr/>
          </p:nvCxnSpPr>
          <p:spPr>
            <a:xfrm flipH="1">
              <a:off x="3123179" y="4109714"/>
              <a:ext cx="296693" cy="5434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Conector recto de flecha 216"/>
            <p:cNvCxnSpPr>
              <a:stCxn id="23" idx="2"/>
              <a:endCxn id="207" idx="0"/>
            </p:cNvCxnSpPr>
            <p:nvPr/>
          </p:nvCxnSpPr>
          <p:spPr>
            <a:xfrm flipH="1">
              <a:off x="2637447" y="3908312"/>
              <a:ext cx="482057" cy="2491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1" name="CuadroTexto 280"/>
            <p:cNvSpPr txBox="1"/>
            <p:nvPr/>
          </p:nvSpPr>
          <p:spPr>
            <a:xfrm>
              <a:off x="4499992" y="4149080"/>
              <a:ext cx="366324" cy="400110"/>
            </a:xfrm>
            <a:prstGeom prst="rect">
              <a:avLst/>
            </a:prstGeom>
            <a:noFill/>
          </p:spPr>
          <p:txBody>
            <a:bodyPr wrap="square" rtlCol="0">
              <a:spAutoFit/>
            </a:bodyPr>
            <a:lstStyle/>
            <a:p>
              <a:pPr algn="ctr"/>
              <a:r>
                <a:rPr lang="es-EC" sz="2000" b="1" dirty="0" smtClean="0"/>
                <a:t>3</a:t>
              </a:r>
              <a:endParaRPr lang="es-EC" sz="2000" b="1" dirty="0"/>
            </a:p>
          </p:txBody>
        </p:sp>
        <p:sp>
          <p:nvSpPr>
            <p:cNvPr id="282" name="CuadroTexto 281"/>
            <p:cNvSpPr txBox="1"/>
            <p:nvPr/>
          </p:nvSpPr>
          <p:spPr>
            <a:xfrm>
              <a:off x="4067944" y="2164794"/>
              <a:ext cx="284277" cy="400110"/>
            </a:xfrm>
            <a:prstGeom prst="rect">
              <a:avLst/>
            </a:prstGeom>
            <a:noFill/>
          </p:spPr>
          <p:txBody>
            <a:bodyPr wrap="square" rtlCol="0">
              <a:spAutoFit/>
            </a:bodyPr>
            <a:lstStyle/>
            <a:p>
              <a:pPr algn="ctr"/>
              <a:r>
                <a:rPr lang="es-EC" sz="2000" b="1" dirty="0" smtClean="0">
                  <a:latin typeface="Arial" pitchFamily="34" charset="0"/>
                  <a:cs typeface="Arial" pitchFamily="34" charset="0"/>
                </a:rPr>
                <a:t>1</a:t>
              </a:r>
              <a:endParaRPr lang="es-EC" sz="2000" b="1" dirty="0">
                <a:latin typeface="Arial" pitchFamily="34" charset="0"/>
                <a:cs typeface="Arial" pitchFamily="34" charset="0"/>
              </a:endParaRPr>
            </a:p>
          </p:txBody>
        </p:sp>
        <p:sp>
          <p:nvSpPr>
            <p:cNvPr id="88" name="CuadroTexto 281"/>
            <p:cNvSpPr txBox="1"/>
            <p:nvPr/>
          </p:nvSpPr>
          <p:spPr>
            <a:xfrm>
              <a:off x="4791779" y="1916832"/>
              <a:ext cx="284277" cy="400110"/>
            </a:xfrm>
            <a:prstGeom prst="rect">
              <a:avLst/>
            </a:prstGeom>
            <a:noFill/>
          </p:spPr>
          <p:txBody>
            <a:bodyPr wrap="square" rtlCol="0">
              <a:spAutoFit/>
            </a:bodyPr>
            <a:lstStyle/>
            <a:p>
              <a:pPr algn="ctr"/>
              <a:r>
                <a:rPr lang="es-EC" sz="2000" b="1" dirty="0">
                  <a:latin typeface="Arial" pitchFamily="34" charset="0"/>
                  <a:cs typeface="Arial" pitchFamily="34" charset="0"/>
                </a:rPr>
                <a:t>2</a:t>
              </a:r>
            </a:p>
          </p:txBody>
        </p:sp>
        <p:cxnSp>
          <p:nvCxnSpPr>
            <p:cNvPr id="129" name="Conector recto de flecha 168"/>
            <p:cNvCxnSpPr/>
            <p:nvPr/>
          </p:nvCxnSpPr>
          <p:spPr>
            <a:xfrm flipH="1">
              <a:off x="2930082" y="2904054"/>
              <a:ext cx="590253" cy="6380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Elipse 22"/>
            <p:cNvSpPr/>
            <p:nvPr/>
          </p:nvSpPr>
          <p:spPr>
            <a:xfrm>
              <a:off x="2125427" y="3436332"/>
              <a:ext cx="952160" cy="50436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200" dirty="0" smtClean="0">
                  <a:solidFill>
                    <a:schemeClr val="tx1"/>
                  </a:solidFill>
                </a:rPr>
                <a:t>Rol -Alcance</a:t>
              </a:r>
              <a:endParaRPr lang="es-EC" sz="1200" dirty="0">
                <a:solidFill>
                  <a:schemeClr val="tx1"/>
                </a:solidFill>
              </a:endParaRPr>
            </a:p>
          </p:txBody>
        </p:sp>
        <p:sp>
          <p:nvSpPr>
            <p:cNvPr id="134" name="CuadroTexto 281"/>
            <p:cNvSpPr txBox="1"/>
            <p:nvPr/>
          </p:nvSpPr>
          <p:spPr>
            <a:xfrm>
              <a:off x="6015915" y="3284984"/>
              <a:ext cx="284277" cy="400110"/>
            </a:xfrm>
            <a:prstGeom prst="rect">
              <a:avLst/>
            </a:prstGeom>
            <a:noFill/>
          </p:spPr>
          <p:txBody>
            <a:bodyPr wrap="square" rtlCol="0">
              <a:spAutoFit/>
            </a:bodyPr>
            <a:lstStyle/>
            <a:p>
              <a:pPr algn="ctr"/>
              <a:r>
                <a:rPr lang="es-EC" sz="2000" b="1" dirty="0" smtClean="0">
                  <a:latin typeface="Arial" pitchFamily="34" charset="0"/>
                  <a:cs typeface="Arial" pitchFamily="34" charset="0"/>
                </a:rPr>
                <a:t>4</a:t>
              </a:r>
              <a:endParaRPr lang="es-EC" sz="2000" b="1" dirty="0">
                <a:latin typeface="Arial" pitchFamily="34" charset="0"/>
                <a:cs typeface="Arial" pitchFamily="34" charset="0"/>
              </a:endParaRPr>
            </a:p>
          </p:txBody>
        </p:sp>
        <p:sp>
          <p:nvSpPr>
            <p:cNvPr id="166" name="Elipse 91"/>
            <p:cNvSpPr/>
            <p:nvPr/>
          </p:nvSpPr>
          <p:spPr>
            <a:xfrm>
              <a:off x="6372200" y="2292190"/>
              <a:ext cx="1178170" cy="41673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100" dirty="0" smtClean="0">
                  <a:solidFill>
                    <a:schemeClr val="tx1"/>
                  </a:solidFill>
                </a:rPr>
                <a:t>Tipificación</a:t>
              </a:r>
              <a:endParaRPr lang="es-EC" sz="1100" dirty="0">
                <a:solidFill>
                  <a:schemeClr val="tx1"/>
                </a:solidFill>
              </a:endParaRPr>
            </a:p>
          </p:txBody>
        </p:sp>
        <p:cxnSp>
          <p:nvCxnSpPr>
            <p:cNvPr id="168" name="Conector recto de flecha 103"/>
            <p:cNvCxnSpPr/>
            <p:nvPr/>
          </p:nvCxnSpPr>
          <p:spPr>
            <a:xfrm>
              <a:off x="6970975" y="2062390"/>
              <a:ext cx="88124" cy="239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Conector recto de flecha 103"/>
            <p:cNvCxnSpPr/>
            <p:nvPr/>
          </p:nvCxnSpPr>
          <p:spPr>
            <a:xfrm flipH="1">
              <a:off x="6228184" y="2062390"/>
              <a:ext cx="308338" cy="7140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3" name="Elipse 91"/>
            <p:cNvSpPr/>
            <p:nvPr/>
          </p:nvSpPr>
          <p:spPr>
            <a:xfrm>
              <a:off x="5868144" y="2780928"/>
              <a:ext cx="1187916" cy="36746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100" dirty="0" smtClean="0">
                  <a:solidFill>
                    <a:schemeClr val="tx1"/>
                  </a:solidFill>
                </a:rPr>
                <a:t>Autores Cómplices</a:t>
              </a:r>
              <a:endParaRPr lang="es-EC" sz="1100" dirty="0">
                <a:solidFill>
                  <a:schemeClr val="tx1"/>
                </a:solidFill>
              </a:endParaRPr>
            </a:p>
          </p:txBody>
        </p:sp>
        <p:sp>
          <p:nvSpPr>
            <p:cNvPr id="220" name="Elipse 203"/>
            <p:cNvSpPr/>
            <p:nvPr/>
          </p:nvSpPr>
          <p:spPr>
            <a:xfrm>
              <a:off x="749783" y="3634596"/>
              <a:ext cx="1118794" cy="30591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Tipificación</a:t>
              </a:r>
              <a:endParaRPr lang="es-EC" sz="1000" dirty="0">
                <a:solidFill>
                  <a:schemeClr val="tx1"/>
                </a:solidFill>
              </a:endParaRPr>
            </a:p>
          </p:txBody>
        </p:sp>
        <p:sp>
          <p:nvSpPr>
            <p:cNvPr id="225" name="Elipse 203"/>
            <p:cNvSpPr/>
            <p:nvPr/>
          </p:nvSpPr>
          <p:spPr>
            <a:xfrm>
              <a:off x="875131" y="4541636"/>
              <a:ext cx="1161842" cy="41308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1000" dirty="0" smtClean="0">
                  <a:solidFill>
                    <a:schemeClr val="tx1"/>
                  </a:solidFill>
                </a:rPr>
                <a:t>Autores – cómplices</a:t>
              </a:r>
              <a:endParaRPr lang="es-EC" sz="1000" dirty="0">
                <a:solidFill>
                  <a:schemeClr val="tx1"/>
                </a:solidFill>
              </a:endParaRPr>
            </a:p>
          </p:txBody>
        </p:sp>
        <p:cxnSp>
          <p:nvCxnSpPr>
            <p:cNvPr id="229" name="Conector recto de flecha 210"/>
            <p:cNvCxnSpPr>
              <a:endCxn id="225" idx="7"/>
            </p:cNvCxnSpPr>
            <p:nvPr/>
          </p:nvCxnSpPr>
          <p:spPr>
            <a:xfrm flipH="1">
              <a:off x="1866825" y="3903065"/>
              <a:ext cx="507264" cy="6990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2" name="Conector recto de flecha 210"/>
            <p:cNvCxnSpPr>
              <a:stCxn id="132" idx="3"/>
              <a:endCxn id="204" idx="7"/>
            </p:cNvCxnSpPr>
            <p:nvPr/>
          </p:nvCxnSpPr>
          <p:spPr>
            <a:xfrm flipH="1">
              <a:off x="1665643" y="3866836"/>
              <a:ext cx="599225" cy="2290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3" name="Conector recto de flecha 210"/>
            <p:cNvCxnSpPr/>
            <p:nvPr/>
          </p:nvCxnSpPr>
          <p:spPr>
            <a:xfrm flipH="1">
              <a:off x="1413897" y="3879383"/>
              <a:ext cx="385283" cy="738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4" name="Elipse 109"/>
            <p:cNvSpPr/>
            <p:nvPr/>
          </p:nvSpPr>
          <p:spPr>
            <a:xfrm>
              <a:off x="7124280" y="2996952"/>
              <a:ext cx="832096" cy="4719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100" dirty="0" smtClean="0">
                  <a:solidFill>
                    <a:schemeClr val="tx1"/>
                  </a:solidFill>
                </a:rPr>
                <a:t>Fraude - Error</a:t>
              </a:r>
              <a:endParaRPr lang="es-EC" sz="1100" dirty="0">
                <a:solidFill>
                  <a:schemeClr val="tx1"/>
                </a:solidFill>
              </a:endParaRPr>
            </a:p>
          </p:txBody>
        </p:sp>
        <p:cxnSp>
          <p:nvCxnSpPr>
            <p:cNvPr id="547" name="Conector recto de flecha 148"/>
            <p:cNvCxnSpPr>
              <a:endCxn id="544" idx="6"/>
            </p:cNvCxnSpPr>
            <p:nvPr/>
          </p:nvCxnSpPr>
          <p:spPr>
            <a:xfrm flipH="1" flipV="1">
              <a:off x="7956376" y="3232930"/>
              <a:ext cx="363580" cy="2268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3" name="Elipse 110"/>
            <p:cNvSpPr/>
            <p:nvPr/>
          </p:nvSpPr>
          <p:spPr>
            <a:xfrm>
              <a:off x="6725215" y="5003280"/>
              <a:ext cx="1310194" cy="3671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100" dirty="0" smtClean="0">
                  <a:solidFill>
                    <a:schemeClr val="tx1"/>
                  </a:solidFill>
                </a:rPr>
                <a:t>Escepticismo - juicio</a:t>
              </a:r>
              <a:endParaRPr lang="es-EC" sz="1100" dirty="0">
                <a:solidFill>
                  <a:schemeClr val="tx1"/>
                </a:solidFill>
              </a:endParaRPr>
            </a:p>
          </p:txBody>
        </p:sp>
        <p:cxnSp>
          <p:nvCxnSpPr>
            <p:cNvPr id="554" name="Conector recto de flecha 117"/>
            <p:cNvCxnSpPr/>
            <p:nvPr/>
          </p:nvCxnSpPr>
          <p:spPr>
            <a:xfrm>
              <a:off x="7304352" y="4815214"/>
              <a:ext cx="200069" cy="1880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3" name="Elipse 137"/>
            <p:cNvSpPr/>
            <p:nvPr/>
          </p:nvSpPr>
          <p:spPr>
            <a:xfrm>
              <a:off x="5580112" y="5684600"/>
              <a:ext cx="1259762" cy="50556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Custodia Documental</a:t>
              </a:r>
              <a:endParaRPr lang="es-EC" sz="1050" dirty="0">
                <a:solidFill>
                  <a:schemeClr val="tx1"/>
                </a:solidFill>
              </a:endParaRPr>
            </a:p>
          </p:txBody>
        </p:sp>
        <p:sp>
          <p:nvSpPr>
            <p:cNvPr id="594" name="Elipse 137"/>
            <p:cNvSpPr/>
            <p:nvPr/>
          </p:nvSpPr>
          <p:spPr>
            <a:xfrm>
              <a:off x="6921683" y="5463949"/>
              <a:ext cx="1560244" cy="44073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Comunicación Resultados</a:t>
              </a:r>
              <a:endParaRPr lang="es-EC" sz="1050" dirty="0">
                <a:solidFill>
                  <a:schemeClr val="tx1"/>
                </a:solidFill>
              </a:endParaRPr>
            </a:p>
          </p:txBody>
        </p:sp>
        <p:sp>
          <p:nvSpPr>
            <p:cNvPr id="596" name="Elipse 137"/>
            <p:cNvSpPr/>
            <p:nvPr/>
          </p:nvSpPr>
          <p:spPr>
            <a:xfrm>
              <a:off x="6948264" y="5988363"/>
              <a:ext cx="1516128" cy="44073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Monitoreo caso</a:t>
              </a:r>
              <a:endParaRPr lang="es-EC" sz="1050" dirty="0">
                <a:solidFill>
                  <a:schemeClr val="tx1"/>
                </a:solidFill>
              </a:endParaRPr>
            </a:p>
          </p:txBody>
        </p:sp>
        <p:cxnSp>
          <p:nvCxnSpPr>
            <p:cNvPr id="597" name="Conector recto de flecha 123"/>
            <p:cNvCxnSpPr>
              <a:endCxn id="594" idx="1"/>
            </p:cNvCxnSpPr>
            <p:nvPr/>
          </p:nvCxnSpPr>
          <p:spPr>
            <a:xfrm>
              <a:off x="5698517" y="4821019"/>
              <a:ext cx="1451658" cy="7074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9" name="Conector recto de flecha 123"/>
            <p:cNvCxnSpPr>
              <a:endCxn id="596" idx="1"/>
            </p:cNvCxnSpPr>
            <p:nvPr/>
          </p:nvCxnSpPr>
          <p:spPr>
            <a:xfrm>
              <a:off x="5619626" y="4880933"/>
              <a:ext cx="1550670" cy="11719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1" name="Conector recto de flecha 123"/>
            <p:cNvCxnSpPr/>
            <p:nvPr/>
          </p:nvCxnSpPr>
          <p:spPr>
            <a:xfrm flipH="1">
              <a:off x="4550620" y="5631157"/>
              <a:ext cx="429257" cy="6061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3" name="Conector recto de flecha 123"/>
            <p:cNvCxnSpPr>
              <a:stCxn id="138" idx="4"/>
            </p:cNvCxnSpPr>
            <p:nvPr/>
          </p:nvCxnSpPr>
          <p:spPr>
            <a:xfrm>
              <a:off x="5116483" y="5646142"/>
              <a:ext cx="81216" cy="5336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6" name="Conector recto de flecha 123"/>
            <p:cNvCxnSpPr>
              <a:endCxn id="593" idx="2"/>
            </p:cNvCxnSpPr>
            <p:nvPr/>
          </p:nvCxnSpPr>
          <p:spPr>
            <a:xfrm>
              <a:off x="5309858" y="5646142"/>
              <a:ext cx="270254" cy="291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55749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661" y="4365224"/>
            <a:ext cx="3285315"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0" name="359 Triángulo isósceles"/>
          <p:cNvSpPr/>
          <p:nvPr/>
        </p:nvSpPr>
        <p:spPr>
          <a:xfrm>
            <a:off x="1458350" y="681523"/>
            <a:ext cx="2781805" cy="1739365"/>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sz="1400" dirty="0" smtClean="0"/>
          </a:p>
          <a:p>
            <a:pPr algn="ctr"/>
            <a:endParaRPr lang="es-ES" sz="1400" dirty="0"/>
          </a:p>
          <a:p>
            <a:pPr algn="ctr"/>
            <a:endParaRPr lang="es-ES" sz="1400" dirty="0" smtClean="0"/>
          </a:p>
          <a:p>
            <a:pPr algn="ctr"/>
            <a:r>
              <a:rPr lang="es-ES" sz="1200" b="1" dirty="0" smtClean="0"/>
              <a:t>Triángulo fraude</a:t>
            </a:r>
            <a:endParaRPr lang="es-ES" sz="1200" b="1" dirty="0"/>
          </a:p>
        </p:txBody>
      </p:sp>
      <p:sp>
        <p:nvSpPr>
          <p:cNvPr id="89" name="1 Título"/>
          <p:cNvSpPr txBox="1">
            <a:spLocks/>
          </p:cNvSpPr>
          <p:nvPr/>
        </p:nvSpPr>
        <p:spPr>
          <a:xfrm>
            <a:off x="2771800" y="13647"/>
            <a:ext cx="4576552" cy="562074"/>
          </a:xfrm>
          <a:prstGeom prst="rect">
            <a:avLst/>
          </a:prstGeom>
        </p:spPr>
        <p:txBody>
          <a:bodyP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ES" sz="3200" dirty="0" smtClean="0"/>
              <a:t>VARIABLES DE ESTUDIO</a:t>
            </a:r>
            <a:endParaRPr lang="es-ES" sz="3200" dirty="0"/>
          </a:p>
        </p:txBody>
      </p:sp>
      <p:grpSp>
        <p:nvGrpSpPr>
          <p:cNvPr id="488" name="487 Grupo"/>
          <p:cNvGrpSpPr/>
          <p:nvPr/>
        </p:nvGrpSpPr>
        <p:grpSpPr>
          <a:xfrm>
            <a:off x="1430635" y="706090"/>
            <a:ext cx="7029797" cy="5747246"/>
            <a:chOff x="1430635" y="418058"/>
            <a:chExt cx="7029797" cy="5747246"/>
          </a:xfrm>
        </p:grpSpPr>
        <p:cxnSp>
          <p:nvCxnSpPr>
            <p:cNvPr id="372" name="371 Conector angular"/>
            <p:cNvCxnSpPr/>
            <p:nvPr/>
          </p:nvCxnSpPr>
          <p:spPr>
            <a:xfrm rot="10800000">
              <a:off x="2571490" y="2116441"/>
              <a:ext cx="433998" cy="448959"/>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3" name="Elipse 2"/>
            <p:cNvSpPr/>
            <p:nvPr/>
          </p:nvSpPr>
          <p:spPr>
            <a:xfrm>
              <a:off x="4011187" y="2985280"/>
              <a:ext cx="1151158" cy="777159"/>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C" sz="1400" b="1" dirty="0" smtClean="0">
                  <a:solidFill>
                    <a:schemeClr val="tx1"/>
                  </a:solidFill>
                </a:rPr>
                <a:t>Fraude</a:t>
              </a:r>
              <a:endParaRPr lang="es-EC" sz="1400" b="1" dirty="0">
                <a:solidFill>
                  <a:schemeClr val="tx1"/>
                </a:solidFill>
              </a:endParaRPr>
            </a:p>
          </p:txBody>
        </p:sp>
        <p:sp>
          <p:nvSpPr>
            <p:cNvPr id="10" name="Elipse 9"/>
            <p:cNvSpPr/>
            <p:nvPr/>
          </p:nvSpPr>
          <p:spPr>
            <a:xfrm>
              <a:off x="5056958" y="2073722"/>
              <a:ext cx="1186530" cy="911557"/>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EC" sz="1200" dirty="0" smtClean="0">
                  <a:solidFill>
                    <a:schemeClr val="tx1"/>
                  </a:solidFill>
                </a:rPr>
                <a:t>Tipos de Fraude</a:t>
              </a:r>
              <a:endParaRPr lang="es-EC" sz="1200" dirty="0">
                <a:solidFill>
                  <a:schemeClr val="tx1"/>
                </a:solidFill>
              </a:endParaRPr>
            </a:p>
          </p:txBody>
        </p:sp>
        <p:sp>
          <p:nvSpPr>
            <p:cNvPr id="13" name="Elipse 12"/>
            <p:cNvSpPr/>
            <p:nvPr/>
          </p:nvSpPr>
          <p:spPr>
            <a:xfrm>
              <a:off x="4932040" y="3909134"/>
              <a:ext cx="1167432" cy="888018"/>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sz="1200" dirty="0" smtClean="0">
                  <a:solidFill>
                    <a:schemeClr val="tx1"/>
                  </a:solidFill>
                </a:rPr>
                <a:t>Causas</a:t>
              </a:r>
              <a:endParaRPr lang="es-EC" sz="1200" dirty="0">
                <a:solidFill>
                  <a:schemeClr val="tx1"/>
                </a:solidFill>
              </a:endParaRPr>
            </a:p>
          </p:txBody>
        </p:sp>
        <p:sp>
          <p:nvSpPr>
            <p:cNvPr id="14" name="Elipse 13"/>
            <p:cNvSpPr/>
            <p:nvPr/>
          </p:nvSpPr>
          <p:spPr>
            <a:xfrm>
              <a:off x="2861563" y="2189439"/>
              <a:ext cx="1206381" cy="75192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sz="1200" dirty="0" smtClean="0">
                  <a:solidFill>
                    <a:schemeClr val="tx1"/>
                  </a:solidFill>
                </a:rPr>
                <a:t>Elementos del fraude</a:t>
              </a:r>
              <a:endParaRPr lang="es-EC" sz="1200" dirty="0">
                <a:solidFill>
                  <a:schemeClr val="tx1"/>
                </a:solidFill>
              </a:endParaRPr>
            </a:p>
          </p:txBody>
        </p:sp>
        <p:sp>
          <p:nvSpPr>
            <p:cNvPr id="15" name="Elipse 14"/>
            <p:cNvSpPr/>
            <p:nvPr/>
          </p:nvSpPr>
          <p:spPr>
            <a:xfrm>
              <a:off x="4572000" y="1261062"/>
              <a:ext cx="1425731" cy="58376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200" dirty="0" smtClean="0">
                  <a:solidFill>
                    <a:schemeClr val="tx1"/>
                  </a:solidFill>
                </a:rPr>
                <a:t>Fraude financiero </a:t>
              </a:r>
              <a:endParaRPr lang="es-EC" sz="1200" dirty="0">
                <a:solidFill>
                  <a:schemeClr val="tx1"/>
                </a:solidFill>
              </a:endParaRPr>
            </a:p>
          </p:txBody>
        </p:sp>
        <p:sp>
          <p:nvSpPr>
            <p:cNvPr id="16" name="Elipse 15"/>
            <p:cNvSpPr/>
            <p:nvPr/>
          </p:nvSpPr>
          <p:spPr>
            <a:xfrm>
              <a:off x="6502166" y="2636912"/>
              <a:ext cx="1310194" cy="50119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200" dirty="0" smtClean="0">
                  <a:solidFill>
                    <a:schemeClr val="tx1"/>
                  </a:solidFill>
                </a:rPr>
                <a:t>Fraude Laboral</a:t>
              </a:r>
              <a:endParaRPr lang="es-EC" sz="1200" dirty="0">
                <a:solidFill>
                  <a:schemeClr val="tx1"/>
                </a:solidFill>
              </a:endParaRPr>
            </a:p>
          </p:txBody>
        </p:sp>
        <p:sp>
          <p:nvSpPr>
            <p:cNvPr id="20" name="Elipse 19"/>
            <p:cNvSpPr/>
            <p:nvPr/>
          </p:nvSpPr>
          <p:spPr>
            <a:xfrm>
              <a:off x="3207908" y="1298870"/>
              <a:ext cx="1044517" cy="5738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200" dirty="0" smtClean="0">
                  <a:solidFill>
                    <a:schemeClr val="tx1"/>
                  </a:solidFill>
                </a:rPr>
                <a:t>Motivo</a:t>
              </a:r>
              <a:endParaRPr lang="es-EC" sz="1200" dirty="0">
                <a:solidFill>
                  <a:schemeClr val="tx1"/>
                </a:solidFill>
              </a:endParaRPr>
            </a:p>
          </p:txBody>
        </p:sp>
        <p:sp>
          <p:nvSpPr>
            <p:cNvPr id="21" name="Elipse 20"/>
            <p:cNvSpPr/>
            <p:nvPr/>
          </p:nvSpPr>
          <p:spPr>
            <a:xfrm>
              <a:off x="1430635" y="1298870"/>
              <a:ext cx="1182658" cy="60467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200" dirty="0" smtClean="0">
                  <a:solidFill>
                    <a:schemeClr val="tx1"/>
                  </a:solidFill>
                </a:rPr>
                <a:t>Racionali</a:t>
              </a:r>
            </a:p>
            <a:p>
              <a:pPr algn="ctr"/>
              <a:r>
                <a:rPr lang="es-EC" sz="1200" dirty="0" smtClean="0">
                  <a:solidFill>
                    <a:schemeClr val="tx1"/>
                  </a:solidFill>
                </a:rPr>
                <a:t>zación</a:t>
              </a:r>
              <a:endParaRPr lang="es-EC" sz="1200" dirty="0">
                <a:solidFill>
                  <a:schemeClr val="tx1"/>
                </a:solidFill>
              </a:endParaRPr>
            </a:p>
          </p:txBody>
        </p:sp>
        <p:sp>
          <p:nvSpPr>
            <p:cNvPr id="22" name="Elipse 21"/>
            <p:cNvSpPr/>
            <p:nvPr/>
          </p:nvSpPr>
          <p:spPr>
            <a:xfrm>
              <a:off x="2303609" y="692696"/>
              <a:ext cx="1116263" cy="61450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900" dirty="0" smtClean="0">
                  <a:solidFill>
                    <a:schemeClr val="tx1"/>
                  </a:solidFill>
                </a:rPr>
                <a:t>Oportunidad percibida</a:t>
              </a:r>
              <a:endParaRPr lang="es-EC" sz="900" dirty="0">
                <a:solidFill>
                  <a:schemeClr val="tx1"/>
                </a:solidFill>
              </a:endParaRPr>
            </a:p>
          </p:txBody>
        </p:sp>
        <p:sp>
          <p:nvSpPr>
            <p:cNvPr id="66" name="Elipse 65"/>
            <p:cNvSpPr/>
            <p:nvPr/>
          </p:nvSpPr>
          <p:spPr>
            <a:xfrm>
              <a:off x="6358150" y="1880810"/>
              <a:ext cx="1310194" cy="54007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000" dirty="0" smtClean="0">
                  <a:solidFill>
                    <a:schemeClr val="tx1"/>
                  </a:solidFill>
                </a:rPr>
                <a:t>Perjuicios usuarios EEFF</a:t>
              </a:r>
              <a:endParaRPr lang="es-EC" sz="1000" dirty="0">
                <a:solidFill>
                  <a:schemeClr val="tx1"/>
                </a:solidFill>
              </a:endParaRPr>
            </a:p>
          </p:txBody>
        </p:sp>
        <p:sp>
          <p:nvSpPr>
            <p:cNvPr id="67" name="Elipse 66"/>
            <p:cNvSpPr/>
            <p:nvPr/>
          </p:nvSpPr>
          <p:spPr>
            <a:xfrm>
              <a:off x="7018992" y="3407380"/>
              <a:ext cx="1310194" cy="52567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000" dirty="0" smtClean="0">
                  <a:solidFill>
                    <a:schemeClr val="tx1"/>
                  </a:solidFill>
                </a:rPr>
                <a:t>Fraude cometido 1 empleado</a:t>
              </a:r>
              <a:endParaRPr lang="es-EC" sz="1000" dirty="0">
                <a:solidFill>
                  <a:schemeClr val="tx1"/>
                </a:solidFill>
              </a:endParaRPr>
            </a:p>
          </p:txBody>
        </p:sp>
        <p:cxnSp>
          <p:nvCxnSpPr>
            <p:cNvPr id="69" name="Conector recto de flecha 68"/>
            <p:cNvCxnSpPr>
              <a:stCxn id="3" idx="7"/>
              <a:endCxn id="10" idx="3"/>
            </p:cNvCxnSpPr>
            <p:nvPr/>
          </p:nvCxnSpPr>
          <p:spPr>
            <a:xfrm flipV="1">
              <a:off x="4993762" y="2851785"/>
              <a:ext cx="236959" cy="2473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ector recto de flecha 70"/>
            <p:cNvCxnSpPr>
              <a:stCxn id="10" idx="0"/>
              <a:endCxn id="15" idx="4"/>
            </p:cNvCxnSpPr>
            <p:nvPr/>
          </p:nvCxnSpPr>
          <p:spPr>
            <a:xfrm flipH="1" flipV="1">
              <a:off x="5284866" y="1844824"/>
              <a:ext cx="365357" cy="2288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ector recto de flecha 72"/>
            <p:cNvCxnSpPr>
              <a:stCxn id="10" idx="6"/>
              <a:endCxn id="16" idx="1"/>
            </p:cNvCxnSpPr>
            <p:nvPr/>
          </p:nvCxnSpPr>
          <p:spPr>
            <a:xfrm>
              <a:off x="6243488" y="2529501"/>
              <a:ext cx="450551" cy="1808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ector recto de flecha 78"/>
            <p:cNvCxnSpPr>
              <a:stCxn id="15" idx="6"/>
              <a:endCxn id="66" idx="1"/>
            </p:cNvCxnSpPr>
            <p:nvPr/>
          </p:nvCxnSpPr>
          <p:spPr>
            <a:xfrm>
              <a:off x="5997731" y="1552943"/>
              <a:ext cx="552292" cy="406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ector recto de flecha 80"/>
            <p:cNvCxnSpPr>
              <a:stCxn id="16" idx="4"/>
              <a:endCxn id="67" idx="0"/>
            </p:cNvCxnSpPr>
            <p:nvPr/>
          </p:nvCxnSpPr>
          <p:spPr>
            <a:xfrm>
              <a:off x="7157263" y="3138108"/>
              <a:ext cx="516826" cy="2692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Elipse 108"/>
            <p:cNvSpPr/>
            <p:nvPr/>
          </p:nvSpPr>
          <p:spPr>
            <a:xfrm>
              <a:off x="1725487" y="2951318"/>
              <a:ext cx="1118321" cy="62169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100" dirty="0" smtClean="0">
                  <a:solidFill>
                    <a:schemeClr val="tx1"/>
                  </a:solidFill>
                </a:rPr>
                <a:t>Nivel gerencial</a:t>
              </a:r>
              <a:endParaRPr lang="es-EC" sz="1100" dirty="0">
                <a:solidFill>
                  <a:schemeClr val="tx1"/>
                </a:solidFill>
              </a:endParaRPr>
            </a:p>
          </p:txBody>
        </p:sp>
        <p:cxnSp>
          <p:nvCxnSpPr>
            <p:cNvPr id="114" name="Conector recto de flecha 113"/>
            <p:cNvCxnSpPr/>
            <p:nvPr/>
          </p:nvCxnSpPr>
          <p:spPr>
            <a:xfrm flipH="1">
              <a:off x="2623335" y="2759648"/>
              <a:ext cx="246510" cy="2396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Elipse 119"/>
            <p:cNvSpPr/>
            <p:nvPr/>
          </p:nvSpPr>
          <p:spPr>
            <a:xfrm>
              <a:off x="6694333" y="4025203"/>
              <a:ext cx="1658467" cy="6999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200" dirty="0" smtClean="0">
                  <a:solidFill>
                    <a:schemeClr val="tx1"/>
                  </a:solidFill>
                </a:rPr>
                <a:t>Procesos Internos vulnerables</a:t>
              </a:r>
              <a:endParaRPr lang="es-EC" sz="1200" dirty="0">
                <a:solidFill>
                  <a:schemeClr val="tx1"/>
                </a:solidFill>
              </a:endParaRPr>
            </a:p>
          </p:txBody>
        </p:sp>
        <p:cxnSp>
          <p:nvCxnSpPr>
            <p:cNvPr id="122" name="Conector recto de flecha 121"/>
            <p:cNvCxnSpPr>
              <a:endCxn id="13" idx="1"/>
            </p:cNvCxnSpPr>
            <p:nvPr/>
          </p:nvCxnSpPr>
          <p:spPr>
            <a:xfrm>
              <a:off x="4788024" y="3762439"/>
              <a:ext cx="314982" cy="2767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Conector recto de flecha 123"/>
            <p:cNvCxnSpPr>
              <a:stCxn id="13" idx="6"/>
              <a:endCxn id="120" idx="2"/>
            </p:cNvCxnSpPr>
            <p:nvPr/>
          </p:nvCxnSpPr>
          <p:spPr>
            <a:xfrm>
              <a:off x="6099472" y="4353143"/>
              <a:ext cx="594861" cy="220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8" name="Elipse 137"/>
            <p:cNvSpPr/>
            <p:nvPr/>
          </p:nvSpPr>
          <p:spPr>
            <a:xfrm>
              <a:off x="6694333" y="4820551"/>
              <a:ext cx="1661408" cy="62467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Controles internos y externos</a:t>
              </a:r>
              <a:endParaRPr lang="es-EC" sz="1050" dirty="0">
                <a:solidFill>
                  <a:schemeClr val="tx1"/>
                </a:solidFill>
              </a:endParaRPr>
            </a:p>
          </p:txBody>
        </p:sp>
        <p:sp>
          <p:nvSpPr>
            <p:cNvPr id="139" name="Elipse 138"/>
            <p:cNvSpPr/>
            <p:nvPr/>
          </p:nvSpPr>
          <p:spPr>
            <a:xfrm>
              <a:off x="6300192" y="5503338"/>
              <a:ext cx="1606421" cy="58995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Normativas y Políticas</a:t>
              </a:r>
              <a:endParaRPr lang="es-EC" sz="1050" dirty="0">
                <a:solidFill>
                  <a:schemeClr val="tx1"/>
                </a:solidFill>
              </a:endParaRPr>
            </a:p>
          </p:txBody>
        </p:sp>
        <p:cxnSp>
          <p:nvCxnSpPr>
            <p:cNvPr id="145" name="Conector recto de flecha 144"/>
            <p:cNvCxnSpPr>
              <a:stCxn id="13" idx="5"/>
              <a:endCxn id="138" idx="1"/>
            </p:cNvCxnSpPr>
            <p:nvPr/>
          </p:nvCxnSpPr>
          <p:spPr>
            <a:xfrm>
              <a:off x="5928506" y="4667105"/>
              <a:ext cx="1009135" cy="2449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Conector recto de flecha 146"/>
            <p:cNvCxnSpPr>
              <a:endCxn id="139" idx="1"/>
            </p:cNvCxnSpPr>
            <p:nvPr/>
          </p:nvCxnSpPr>
          <p:spPr>
            <a:xfrm>
              <a:off x="5740875" y="4768132"/>
              <a:ext cx="794572" cy="8216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Conector recto de flecha 160"/>
            <p:cNvCxnSpPr>
              <a:stCxn id="3" idx="1"/>
              <a:endCxn id="14" idx="5"/>
            </p:cNvCxnSpPr>
            <p:nvPr/>
          </p:nvCxnSpPr>
          <p:spPr>
            <a:xfrm flipH="1" flipV="1">
              <a:off x="3891274" y="2831243"/>
              <a:ext cx="288496" cy="2678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Conector recto de flecha 164"/>
            <p:cNvCxnSpPr/>
            <p:nvPr/>
          </p:nvCxnSpPr>
          <p:spPr>
            <a:xfrm flipH="1" flipV="1">
              <a:off x="2380875" y="1811816"/>
              <a:ext cx="484918" cy="78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1" name="CuadroTexto 280"/>
            <p:cNvSpPr txBox="1"/>
            <p:nvPr/>
          </p:nvSpPr>
          <p:spPr>
            <a:xfrm>
              <a:off x="4709732" y="3964994"/>
              <a:ext cx="366324" cy="400110"/>
            </a:xfrm>
            <a:prstGeom prst="rect">
              <a:avLst/>
            </a:prstGeom>
            <a:noFill/>
          </p:spPr>
          <p:txBody>
            <a:bodyPr wrap="square" rtlCol="0">
              <a:spAutoFit/>
            </a:bodyPr>
            <a:lstStyle/>
            <a:p>
              <a:pPr algn="ctr"/>
              <a:r>
                <a:rPr lang="es-EC" sz="2000" b="1" dirty="0" smtClean="0"/>
                <a:t>3</a:t>
              </a:r>
              <a:endParaRPr lang="es-EC" sz="2000" b="1" dirty="0"/>
            </a:p>
          </p:txBody>
        </p:sp>
        <p:sp>
          <p:nvSpPr>
            <p:cNvPr id="282" name="CuadroTexto 281"/>
            <p:cNvSpPr txBox="1"/>
            <p:nvPr/>
          </p:nvSpPr>
          <p:spPr>
            <a:xfrm>
              <a:off x="3999691" y="2236802"/>
              <a:ext cx="284277" cy="400110"/>
            </a:xfrm>
            <a:prstGeom prst="rect">
              <a:avLst/>
            </a:prstGeom>
            <a:noFill/>
          </p:spPr>
          <p:txBody>
            <a:bodyPr wrap="square" rtlCol="0">
              <a:spAutoFit/>
            </a:bodyPr>
            <a:lstStyle/>
            <a:p>
              <a:pPr algn="ctr"/>
              <a:r>
                <a:rPr lang="es-EC" sz="2000" b="1" dirty="0" smtClean="0">
                  <a:latin typeface="Arial" pitchFamily="34" charset="0"/>
                  <a:cs typeface="Arial" pitchFamily="34" charset="0"/>
                </a:rPr>
                <a:t>1</a:t>
              </a:r>
              <a:endParaRPr lang="es-EC" sz="2000" b="1" dirty="0">
                <a:latin typeface="Arial" pitchFamily="34" charset="0"/>
                <a:cs typeface="Arial" pitchFamily="34" charset="0"/>
              </a:endParaRPr>
            </a:p>
          </p:txBody>
        </p:sp>
        <p:sp>
          <p:nvSpPr>
            <p:cNvPr id="88" name="CuadroTexto 281"/>
            <p:cNvSpPr txBox="1"/>
            <p:nvPr/>
          </p:nvSpPr>
          <p:spPr>
            <a:xfrm>
              <a:off x="4788024" y="2236802"/>
              <a:ext cx="284277" cy="400110"/>
            </a:xfrm>
            <a:prstGeom prst="rect">
              <a:avLst/>
            </a:prstGeom>
            <a:noFill/>
          </p:spPr>
          <p:txBody>
            <a:bodyPr wrap="square" rtlCol="0">
              <a:spAutoFit/>
            </a:bodyPr>
            <a:lstStyle/>
            <a:p>
              <a:pPr algn="ctr"/>
              <a:r>
                <a:rPr lang="es-EC" sz="2000" b="1" dirty="0">
                  <a:latin typeface="Arial" pitchFamily="34" charset="0"/>
                  <a:cs typeface="Arial" pitchFamily="34" charset="0"/>
                </a:rPr>
                <a:t>2</a:t>
              </a:r>
            </a:p>
          </p:txBody>
        </p:sp>
        <p:cxnSp>
          <p:nvCxnSpPr>
            <p:cNvPr id="352" name="Conector recto de flecha 164"/>
            <p:cNvCxnSpPr>
              <a:endCxn id="22" idx="4"/>
            </p:cNvCxnSpPr>
            <p:nvPr/>
          </p:nvCxnSpPr>
          <p:spPr>
            <a:xfrm flipH="1" flipV="1">
              <a:off x="2861741" y="1307197"/>
              <a:ext cx="8104" cy="5829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4" name="Conector recto de flecha 164"/>
            <p:cNvCxnSpPr>
              <a:endCxn id="20" idx="3"/>
            </p:cNvCxnSpPr>
            <p:nvPr/>
          </p:nvCxnSpPr>
          <p:spPr>
            <a:xfrm flipV="1">
              <a:off x="2849252" y="1788721"/>
              <a:ext cx="511622" cy="1148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4" name="Elipse 65"/>
            <p:cNvSpPr/>
            <p:nvPr/>
          </p:nvSpPr>
          <p:spPr>
            <a:xfrm>
              <a:off x="5998110" y="927816"/>
              <a:ext cx="1310194" cy="48496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000" dirty="0" smtClean="0">
                  <a:solidFill>
                    <a:schemeClr val="tx1"/>
                  </a:solidFill>
                </a:rPr>
                <a:t>Aparentar fortaleza financiera</a:t>
              </a:r>
              <a:endParaRPr lang="es-EC" sz="1000" dirty="0">
                <a:solidFill>
                  <a:schemeClr val="tx1"/>
                </a:solidFill>
              </a:endParaRPr>
            </a:p>
          </p:txBody>
        </p:sp>
        <p:sp>
          <p:nvSpPr>
            <p:cNvPr id="415" name="Elipse 65"/>
            <p:cNvSpPr/>
            <p:nvPr/>
          </p:nvSpPr>
          <p:spPr>
            <a:xfrm>
              <a:off x="4572000" y="591699"/>
              <a:ext cx="1310194" cy="46103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000" dirty="0" smtClean="0">
                  <a:solidFill>
                    <a:schemeClr val="tx1"/>
                  </a:solidFill>
                </a:rPr>
                <a:t>Aparentar debilidad financiera</a:t>
              </a:r>
              <a:endParaRPr lang="es-EC" sz="1000" dirty="0">
                <a:solidFill>
                  <a:schemeClr val="tx1"/>
                </a:solidFill>
              </a:endParaRPr>
            </a:p>
          </p:txBody>
        </p:sp>
        <p:sp>
          <p:nvSpPr>
            <p:cNvPr id="418" name="Elipse 65"/>
            <p:cNvSpPr/>
            <p:nvPr/>
          </p:nvSpPr>
          <p:spPr>
            <a:xfrm>
              <a:off x="7092280" y="418058"/>
              <a:ext cx="1224136" cy="49066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000" dirty="0" smtClean="0">
                  <a:solidFill>
                    <a:schemeClr val="tx1"/>
                  </a:solidFill>
                </a:rPr>
                <a:t>Sobrevalora ingresos y activos</a:t>
              </a:r>
              <a:endParaRPr lang="es-EC" sz="1000" dirty="0">
                <a:solidFill>
                  <a:schemeClr val="tx1"/>
                </a:solidFill>
              </a:endParaRPr>
            </a:p>
          </p:txBody>
        </p:sp>
        <p:sp>
          <p:nvSpPr>
            <p:cNvPr id="419" name="Elipse 65"/>
            <p:cNvSpPr/>
            <p:nvPr/>
          </p:nvSpPr>
          <p:spPr>
            <a:xfrm>
              <a:off x="7312077" y="1281752"/>
              <a:ext cx="1148355" cy="491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000" dirty="0" smtClean="0">
                  <a:solidFill>
                    <a:schemeClr val="tx1"/>
                  </a:solidFill>
                </a:rPr>
                <a:t>Subvalora pasivos y gastos</a:t>
              </a:r>
              <a:endParaRPr lang="es-EC" sz="1000" dirty="0">
                <a:solidFill>
                  <a:schemeClr val="tx1"/>
                </a:solidFill>
              </a:endParaRPr>
            </a:p>
          </p:txBody>
        </p:sp>
        <p:cxnSp>
          <p:nvCxnSpPr>
            <p:cNvPr id="423" name="Conector recto de flecha 78"/>
            <p:cNvCxnSpPr>
              <a:stCxn id="15" idx="0"/>
            </p:cNvCxnSpPr>
            <p:nvPr/>
          </p:nvCxnSpPr>
          <p:spPr>
            <a:xfrm flipV="1">
              <a:off x="5284866" y="979099"/>
              <a:ext cx="0" cy="2819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5" name="Conector recto de flecha 78"/>
            <p:cNvCxnSpPr>
              <a:stCxn id="414" idx="0"/>
              <a:endCxn id="418" idx="2"/>
            </p:cNvCxnSpPr>
            <p:nvPr/>
          </p:nvCxnSpPr>
          <p:spPr>
            <a:xfrm flipV="1">
              <a:off x="6653207" y="663389"/>
              <a:ext cx="439073" cy="2644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7" name="Conector recto de flecha 78"/>
            <p:cNvCxnSpPr>
              <a:stCxn id="414" idx="4"/>
              <a:endCxn id="419" idx="2"/>
            </p:cNvCxnSpPr>
            <p:nvPr/>
          </p:nvCxnSpPr>
          <p:spPr>
            <a:xfrm>
              <a:off x="6653207" y="1412776"/>
              <a:ext cx="658870" cy="1145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3" name="Conector recto de flecha 78"/>
            <p:cNvCxnSpPr>
              <a:stCxn id="15" idx="7"/>
              <a:endCxn id="414" idx="3"/>
            </p:cNvCxnSpPr>
            <p:nvPr/>
          </p:nvCxnSpPr>
          <p:spPr>
            <a:xfrm flipV="1">
              <a:off x="5788938" y="1341755"/>
              <a:ext cx="401045" cy="4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0" name="Elipse 138"/>
            <p:cNvSpPr/>
            <p:nvPr/>
          </p:nvSpPr>
          <p:spPr>
            <a:xfrm>
              <a:off x="4644008" y="5575346"/>
              <a:ext cx="1606421" cy="58995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dirty="0" smtClean="0">
                  <a:solidFill>
                    <a:schemeClr val="tx1"/>
                  </a:solidFill>
                </a:rPr>
                <a:t>Mal capacitado</a:t>
              </a:r>
            </a:p>
            <a:p>
              <a:pPr algn="ctr"/>
              <a:r>
                <a:rPr lang="es-EC" sz="1050" dirty="0" smtClean="0">
                  <a:solidFill>
                    <a:schemeClr val="tx1"/>
                  </a:solidFill>
                </a:rPr>
                <a:t>Documentos confusos</a:t>
              </a:r>
              <a:endParaRPr lang="es-EC" sz="1050" dirty="0">
                <a:solidFill>
                  <a:schemeClr val="tx1"/>
                </a:solidFill>
              </a:endParaRPr>
            </a:p>
          </p:txBody>
        </p:sp>
        <p:cxnSp>
          <p:nvCxnSpPr>
            <p:cNvPr id="481" name="Conector recto de flecha 146"/>
            <p:cNvCxnSpPr>
              <a:endCxn id="480" idx="0"/>
            </p:cNvCxnSpPr>
            <p:nvPr/>
          </p:nvCxnSpPr>
          <p:spPr>
            <a:xfrm>
              <a:off x="5447218" y="4797152"/>
              <a:ext cx="1" cy="7781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2" name="Conector recto de flecha 113"/>
            <p:cNvCxnSpPr/>
            <p:nvPr/>
          </p:nvCxnSpPr>
          <p:spPr>
            <a:xfrm>
              <a:off x="2268474" y="3573016"/>
              <a:ext cx="0" cy="4639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9495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331640" y="1844824"/>
            <a:ext cx="7128792" cy="1143000"/>
          </a:xfrm>
        </p:spPr>
        <p:txBody>
          <a:bodyPr>
            <a:normAutofit fontScale="90000"/>
          </a:bodyPr>
          <a:lstStyle/>
          <a:p>
            <a:pPr algn="ctr"/>
            <a:r>
              <a:rPr lang="es-ES" dirty="0" smtClean="0">
                <a:latin typeface="Times New Roman" pitchFamily="18" charset="0"/>
                <a:cs typeface="Times New Roman" pitchFamily="18" charset="0"/>
              </a:rPr>
              <a:t>CAPITULO II</a:t>
            </a:r>
            <a:br>
              <a:rPr lang="es-ES" dirty="0" smtClean="0">
                <a:latin typeface="Times New Roman" pitchFamily="18" charset="0"/>
                <a:cs typeface="Times New Roman" pitchFamily="18" charset="0"/>
              </a:rPr>
            </a:br>
            <a:r>
              <a:rPr lang="es-ES" dirty="0" smtClean="0">
                <a:latin typeface="Times New Roman" pitchFamily="18" charset="0"/>
                <a:cs typeface="Times New Roman" pitchFamily="18" charset="0"/>
              </a:rPr>
              <a:t>MARCO MEODOLÓGICO</a:t>
            </a:r>
            <a:endParaRPr lang="es-ES" dirty="0">
              <a:latin typeface="Times New Roman" pitchFamily="18" charset="0"/>
              <a:cs typeface="Times New Roman" pitchFamily="18" charset="0"/>
            </a:endParaRPr>
          </a:p>
        </p:txBody>
      </p:sp>
      <p:pic>
        <p:nvPicPr>
          <p:cNvPr id="3" name="2 Imagen" descr="Resultado de imagen para espe"/>
          <p:cNvPicPr/>
          <p:nvPr/>
        </p:nvPicPr>
        <p:blipFill rotWithShape="1">
          <a:blip r:embed="rId3" cstate="print">
            <a:extLst>
              <a:ext uri="{28A0092B-C50C-407E-A947-70E740481C1C}">
                <a14:useLocalDpi xmlns:a14="http://schemas.microsoft.com/office/drawing/2010/main" val="0"/>
              </a:ext>
            </a:extLst>
          </a:blip>
          <a:srcRect l="10060" t="15190" r="8361" b="10760"/>
          <a:stretch/>
        </p:blipFill>
        <p:spPr bwMode="auto">
          <a:xfrm>
            <a:off x="7308304" y="80628"/>
            <a:ext cx="1741579" cy="468052"/>
          </a:xfrm>
          <a:prstGeom prst="rect">
            <a:avLst/>
          </a:prstGeom>
          <a:noFill/>
          <a:ln>
            <a:noFill/>
          </a:ln>
          <a:extLst>
            <a:ext uri="{53640926-AAD7-44D8-BBD7-CCE9431645EC}">
              <a14:shadowObscured xmlns:a14="http://schemas.microsoft.com/office/drawing/2010/main"/>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6252968"/>
            <a:ext cx="611505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https://3.bp.blogspot.com/-U4zTLTum3iU/Vjuyd0ufv6I/AAAAAAAABF8/SDTyPWHE_LE/s200/Criterio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2996952"/>
            <a:ext cx="3057128" cy="2032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96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5241</TotalTime>
  <Words>1952</Words>
  <Application>Microsoft Office PowerPoint</Application>
  <PresentationFormat>Presentación en pantalla (4:3)</PresentationFormat>
  <Paragraphs>428</Paragraphs>
  <Slides>28</Slides>
  <Notes>28</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Solsticio</vt:lpstr>
      <vt:lpstr>Presentación de PowerPoint</vt:lpstr>
      <vt:lpstr>Planteamiento del Problema</vt:lpstr>
      <vt:lpstr>OBJETIVOS</vt:lpstr>
      <vt:lpstr>HIPÓTESIS</vt:lpstr>
      <vt:lpstr>CAPÍTULO I MARCO TEÓRICO</vt:lpstr>
      <vt:lpstr>MARCO TEÓRICO</vt:lpstr>
      <vt:lpstr>Presentación de PowerPoint</vt:lpstr>
      <vt:lpstr>Presentación de PowerPoint</vt:lpstr>
      <vt:lpstr>CAPITULO II MARCO MEODOLÓGICO</vt:lpstr>
      <vt:lpstr> POBLACIÓN OBJETO DE ESTUDIO</vt:lpstr>
      <vt:lpstr>Técnica e Instrumento de recolección de Datos</vt:lpstr>
      <vt:lpstr>MATRIZ OPERANIZACIÓN DE VARIABLES</vt:lpstr>
      <vt:lpstr>MATRIZ DE VARIABLES</vt:lpstr>
      <vt:lpstr>CAPITULO III ANALISIS DE RESULTADOS</vt:lpstr>
      <vt:lpstr>INFORME</vt:lpstr>
      <vt:lpstr>Dimensión 3: Nivel gerencial</vt:lpstr>
      <vt:lpstr>Dimensión: 4. Triángulo del fraude Variable 4.1: Presión </vt:lpstr>
      <vt:lpstr>Dimensión: 4. Triángulo del fraude Variable 4.2: Oportunidad </vt:lpstr>
      <vt:lpstr>Dimensión: 4. Triángulo del fraude Variable 4.3: Racionalización</vt:lpstr>
      <vt:lpstr>Comprobación de hipótesis</vt:lpstr>
      <vt:lpstr>CAPITULO IV PROPUESTA</vt:lpstr>
      <vt:lpstr>PROPUESTA</vt:lpstr>
      <vt:lpstr>DISEÑO DE LA PROPUESTA</vt:lpstr>
      <vt:lpstr>DISEÑO DE LA PROPUESTA</vt:lpstr>
      <vt:lpstr>CAPITULO V CONCLUSIONES Y RECOMENDACIONES</vt:lpstr>
      <vt:lpstr>CONCLUSIONES</vt:lpstr>
      <vt:lpstr>RECOMENDACIONES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Dennys</dc:creator>
  <cp:lastModifiedBy>Dennys</cp:lastModifiedBy>
  <cp:revision>303</cp:revision>
  <cp:lastPrinted>2018-06-03T17:54:44Z</cp:lastPrinted>
  <dcterms:created xsi:type="dcterms:W3CDTF">2018-05-21T17:22:27Z</dcterms:created>
  <dcterms:modified xsi:type="dcterms:W3CDTF">2018-07-09T16:04:23Z</dcterms:modified>
</cp:coreProperties>
</file>