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73"/>
  </p:notesMasterIdLst>
  <p:sldIdLst>
    <p:sldId id="400" r:id="rId2"/>
    <p:sldId id="259" r:id="rId3"/>
    <p:sldId id="420" r:id="rId4"/>
    <p:sldId id="268" r:id="rId5"/>
    <p:sldId id="261" r:id="rId6"/>
    <p:sldId id="260" r:id="rId7"/>
    <p:sldId id="263" r:id="rId8"/>
    <p:sldId id="266" r:id="rId9"/>
    <p:sldId id="394" r:id="rId10"/>
    <p:sldId id="267" r:id="rId11"/>
    <p:sldId id="383" r:id="rId12"/>
    <p:sldId id="384" r:id="rId13"/>
    <p:sldId id="386" r:id="rId14"/>
    <p:sldId id="387" r:id="rId15"/>
    <p:sldId id="421" r:id="rId16"/>
    <p:sldId id="389" r:id="rId17"/>
    <p:sldId id="422" r:id="rId18"/>
    <p:sldId id="423" r:id="rId19"/>
    <p:sldId id="390" r:id="rId20"/>
    <p:sldId id="425" r:id="rId21"/>
    <p:sldId id="426" r:id="rId22"/>
    <p:sldId id="427" r:id="rId23"/>
    <p:sldId id="428" r:id="rId24"/>
    <p:sldId id="429" r:id="rId25"/>
    <p:sldId id="391" r:id="rId26"/>
    <p:sldId id="430" r:id="rId27"/>
    <p:sldId id="392" r:id="rId28"/>
    <p:sldId id="432" r:id="rId29"/>
    <p:sldId id="393" r:id="rId30"/>
    <p:sldId id="433" r:id="rId31"/>
    <p:sldId id="357" r:id="rId32"/>
    <p:sldId id="265" r:id="rId33"/>
    <p:sldId id="408" r:id="rId34"/>
    <p:sldId id="411" r:id="rId35"/>
    <p:sldId id="409" r:id="rId36"/>
    <p:sldId id="412" r:id="rId37"/>
    <p:sldId id="414" r:id="rId38"/>
    <p:sldId id="434" r:id="rId39"/>
    <p:sldId id="435" r:id="rId40"/>
    <p:sldId id="413" r:id="rId41"/>
    <p:sldId id="410" r:id="rId42"/>
    <p:sldId id="395" r:id="rId43"/>
    <p:sldId id="437" r:id="rId44"/>
    <p:sldId id="396" r:id="rId45"/>
    <p:sldId id="441" r:id="rId46"/>
    <p:sldId id="439" r:id="rId47"/>
    <p:sldId id="440" r:id="rId48"/>
    <p:sldId id="442" r:id="rId49"/>
    <p:sldId id="443" r:id="rId50"/>
    <p:sldId id="444" r:id="rId51"/>
    <p:sldId id="369" r:id="rId52"/>
    <p:sldId id="269" r:id="rId53"/>
    <p:sldId id="445" r:id="rId54"/>
    <p:sldId id="446" r:id="rId55"/>
    <p:sldId id="398" r:id="rId56"/>
    <p:sldId id="407" r:id="rId57"/>
    <p:sldId id="447" r:id="rId58"/>
    <p:sldId id="448" r:id="rId59"/>
    <p:sldId id="449" r:id="rId60"/>
    <p:sldId id="450" r:id="rId61"/>
    <p:sldId id="451" r:id="rId62"/>
    <p:sldId id="342" r:id="rId63"/>
    <p:sldId id="343" r:id="rId64"/>
    <p:sldId id="452" r:id="rId65"/>
    <p:sldId id="344" r:id="rId66"/>
    <p:sldId id="453" r:id="rId67"/>
    <p:sldId id="454" r:id="rId68"/>
    <p:sldId id="455" r:id="rId69"/>
    <p:sldId id="456" r:id="rId70"/>
    <p:sldId id="457" r:id="rId71"/>
    <p:sldId id="415"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9B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92" d="100"/>
          <a:sy n="92" d="100"/>
        </p:scale>
        <p:origin x="4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5639556568586821"/>
                  <c:y val="0.17360220216375388"/>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8D34-44C8-A693-37DFC8F9BAB4}"/>
                </c:ext>
                <c:ext xmlns:c15="http://schemas.microsoft.com/office/drawing/2012/chart" uri="{CE6537A1-D6FC-4f65-9D91-7224C49458BB}">
                  <c15:layout>
                    <c:manualLayout>
                      <c:w val="0.24137052769719575"/>
                      <c:h val="0.13312207925228858"/>
                    </c:manualLayout>
                  </c15:layout>
                </c:ext>
              </c:extLst>
            </c:dLbl>
            <c:dLbl>
              <c:idx val="1"/>
              <c:layout>
                <c:manualLayout>
                  <c:x val="-0.16271808951512684"/>
                  <c:y val="4.9225785801165101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D34-44C8-A693-37DFC8F9BAB4}"/>
                </c:ext>
                <c:ext xmlns:c15="http://schemas.microsoft.com/office/drawing/2012/chart" uri="{CE6537A1-D6FC-4f65-9D91-7224C49458BB}"/>
              </c:extLst>
            </c:dLbl>
            <c:dLbl>
              <c:idx val="2"/>
              <c:layout>
                <c:manualLayout>
                  <c:x val="-0.12259928857577022"/>
                  <c:y val="-0.2017991165738431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8D34-44C8-A693-37DFC8F9BAB4}"/>
                </c:ext>
                <c:ext xmlns:c15="http://schemas.microsoft.com/office/drawing/2012/chart" uri="{CE6537A1-D6FC-4f65-9D91-7224C49458BB}"/>
              </c:extLst>
            </c:dLbl>
            <c:dLbl>
              <c:idx val="3"/>
              <c:layout>
                <c:manualLayout>
                  <c:x val="0.1321686351706037"/>
                  <c:y val="-0.249363549068561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8D34-44C8-A693-37DFC8F9BAB4}"/>
                </c:ext>
                <c:ext xmlns:c15="http://schemas.microsoft.com/office/drawing/2012/chart" uri="{CE6537A1-D6FC-4f65-9D91-7224C49458BB}"/>
              </c:extLst>
            </c:dLbl>
            <c:dLbl>
              <c:idx val="4"/>
              <c:layout>
                <c:manualLayout>
                  <c:x val="4.1666666666666692E-2"/>
                  <c:y val="-7.2748735676333193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8D34-44C8-A693-37DFC8F9BAB4}"/>
                </c:ext>
                <c:ext xmlns:c15="http://schemas.microsoft.com/office/drawing/2012/chart" uri="{CE6537A1-D6FC-4f65-9D91-7224C49458BB}">
                  <c15:layout>
                    <c:manualLayout>
                      <c:w val="0.2982456140350877"/>
                      <c:h val="0.14715447154471545"/>
                    </c:manualLayout>
                  </c15:layout>
                </c:ext>
              </c:extLst>
            </c:dLbl>
            <c:dLbl>
              <c:idx val="5"/>
              <c:layout>
                <c:manualLayout>
                  <c:x val="5.4726654234010373E-2"/>
                  <c:y val="-6.657986044427370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8D34-44C8-A693-37DFC8F9BAB4}"/>
                </c:ext>
                <c:ext xmlns:c15="http://schemas.microsoft.com/office/drawing/2012/chart" uri="{CE6537A1-D6FC-4f65-9D91-7224C49458BB}"/>
              </c:extLst>
            </c:dLbl>
            <c:dLbl>
              <c:idx val="6"/>
              <c:layout>
                <c:manualLayout>
                  <c:x val="0.15248701861467692"/>
                  <c:y val="6.563509185985251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8D34-44C8-A693-37DFC8F9BAB4}"/>
                </c:ext>
                <c:ext xmlns:c15="http://schemas.microsoft.com/office/drawing/2012/chart" uri="{CE6537A1-D6FC-4f65-9D91-7224C49458BB}"/>
              </c:extLst>
            </c:dLbl>
            <c:dLbl>
              <c:idx val="7"/>
              <c:layout>
                <c:manualLayout>
                  <c:x val="0.13609113827876779"/>
                  <c:y val="0.1455287113501056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8D34-44C8-A693-37DFC8F9BAB4}"/>
                </c:ext>
                <c:ext xmlns:c15="http://schemas.microsoft.com/office/drawing/2012/chart" uri="{CE6537A1-D6FC-4f65-9D91-7224C49458BB}"/>
              </c:extLst>
            </c:dLbl>
            <c:dLbl>
              <c:idx val="8"/>
              <c:layout>
                <c:manualLayout>
                  <c:x val="5.3644926785467548E-2"/>
                  <c:y val="0.1397198642852570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8D34-44C8-A693-37DFC8F9BAB4}"/>
                </c:ext>
                <c:ext xmlns:c15="http://schemas.microsoft.com/office/drawing/2012/chart" uri="{CE6537A1-D6FC-4f65-9D91-7224C49458BB}">
                  <c15:layout>
                    <c:manualLayout>
                      <c:w val="0.1808224547589446"/>
                      <c:h val="0.13312207925228858"/>
                    </c:manualLayout>
                  </c15:layout>
                </c:ext>
              </c:extLst>
            </c:dLbl>
            <c:spPr>
              <a:noFill/>
              <a:ln>
                <a:noFill/>
              </a:ln>
              <a:effectLst/>
            </c:spPr>
            <c:txPr>
              <a:bodyPr/>
              <a:lstStyle/>
              <a:p>
                <a:pPr>
                  <a:defRPr lang="es-ES" sz="1100"/>
                </a:pPr>
                <a:endParaRPr lang="es-E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'Tabla de cargas resumidas'!$G$3:$G$11</c:f>
              <c:strCache>
                <c:ptCount val="9"/>
                <c:pt idx="0">
                  <c:v>ADMINISTRACION</c:v>
                </c:pt>
                <c:pt idx="1">
                  <c:v>ILUMINACION</c:v>
                </c:pt>
                <c:pt idx="2">
                  <c:v>MAQUINA 355</c:v>
                </c:pt>
                <c:pt idx="3">
                  <c:v>MAQUINA 750</c:v>
                </c:pt>
                <c:pt idx="4">
                  <c:v>AREA COMPRESORES Y MEZCLADORES</c:v>
                </c:pt>
                <c:pt idx="5">
                  <c:v>Área de calderos</c:v>
                </c:pt>
                <c:pt idx="6">
                  <c:v>Área de tanques</c:v>
                </c:pt>
                <c:pt idx="7">
                  <c:v>Carga EMLOJA</c:v>
                </c:pt>
                <c:pt idx="8">
                  <c:v>banco de capacitores </c:v>
                </c:pt>
              </c:strCache>
            </c:strRef>
          </c:cat>
          <c:val>
            <c:numRef>
              <c:f>'Tabla de cargas resumidas'!$H$3:$H$11</c:f>
              <c:numCache>
                <c:formatCode>General</c:formatCode>
                <c:ptCount val="9"/>
                <c:pt idx="0">
                  <c:v>27.011140000000001</c:v>
                </c:pt>
                <c:pt idx="1">
                  <c:v>8.5820000000000007</c:v>
                </c:pt>
                <c:pt idx="2">
                  <c:v>45.375</c:v>
                </c:pt>
                <c:pt idx="3">
                  <c:v>11.67</c:v>
                </c:pt>
                <c:pt idx="4">
                  <c:v>12</c:v>
                </c:pt>
                <c:pt idx="5">
                  <c:v>4</c:v>
                </c:pt>
                <c:pt idx="6">
                  <c:v>21.562499999999954</c:v>
                </c:pt>
                <c:pt idx="7">
                  <c:v>20</c:v>
                </c:pt>
                <c:pt idx="8">
                  <c:v>9.6</c:v>
                </c:pt>
              </c:numCache>
            </c:numRef>
          </c:val>
          <c:extLst xmlns:c16r2="http://schemas.microsoft.com/office/drawing/2015/06/chart">
            <c:ext xmlns:c16="http://schemas.microsoft.com/office/drawing/2014/chart" uri="{C3380CC4-5D6E-409C-BE32-E72D297353CC}">
              <c16:uniqueId val="{00000009-8D34-44C8-A693-37DFC8F9BAB4}"/>
            </c:ext>
          </c:extLst>
        </c:ser>
        <c:ser>
          <c:idx val="1"/>
          <c:order val="1"/>
          <c:dLbls>
            <c:spPr>
              <a:noFill/>
              <a:ln>
                <a:noFill/>
              </a:ln>
              <a:effectLst/>
            </c:spPr>
            <c:txPr>
              <a:bodyPr/>
              <a:lstStyle/>
              <a:p>
                <a:pPr>
                  <a:defRPr lang="es-ES"/>
                </a:pPr>
                <a:endParaRPr lang="es-E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'Tabla de cargas resumidas'!$G$3:$G$11</c:f>
              <c:strCache>
                <c:ptCount val="9"/>
                <c:pt idx="0">
                  <c:v>ADMINISTRACION</c:v>
                </c:pt>
                <c:pt idx="1">
                  <c:v>ILUMINACION</c:v>
                </c:pt>
                <c:pt idx="2">
                  <c:v>MAQUINA 355</c:v>
                </c:pt>
                <c:pt idx="3">
                  <c:v>MAQUINA 750</c:v>
                </c:pt>
                <c:pt idx="4">
                  <c:v>AREA COMPRESORES Y MEZCLADORES</c:v>
                </c:pt>
                <c:pt idx="5">
                  <c:v>Área de calderos</c:v>
                </c:pt>
                <c:pt idx="6">
                  <c:v>Área de tanques</c:v>
                </c:pt>
                <c:pt idx="7">
                  <c:v>Carga EMLOJA</c:v>
                </c:pt>
                <c:pt idx="8">
                  <c:v>banco de capacitores </c:v>
                </c:pt>
              </c:strCache>
            </c:strRef>
          </c:cat>
          <c:val>
            <c:numRef>
              <c:f>'Tabla de cargas resumidas'!$I$3:$I$11</c:f>
              <c:numCache>
                <c:formatCode>0.0%</c:formatCode>
                <c:ptCount val="9"/>
                <c:pt idx="0">
                  <c:v>0.16903023667489728</c:v>
                </c:pt>
                <c:pt idx="1">
                  <c:v>5.3704415701964672E-2</c:v>
                </c:pt>
                <c:pt idx="2">
                  <c:v>0.28394754864561239</c:v>
                </c:pt>
                <c:pt idx="3">
                  <c:v>7.3028493502904634E-2</c:v>
                </c:pt>
                <c:pt idx="4">
                  <c:v>7.5093566583963711E-2</c:v>
                </c:pt>
                <c:pt idx="5">
                  <c:v>2.503118886132126E-2</c:v>
                </c:pt>
                <c:pt idx="6">
                  <c:v>0.13493375245555961</c:v>
                </c:pt>
                <c:pt idx="7">
                  <c:v>0.12515594430660587</c:v>
                </c:pt>
                <c:pt idx="8">
                  <c:v>6.0074853267170845E-2</c:v>
                </c:pt>
              </c:numCache>
            </c:numRef>
          </c:val>
          <c:extLst xmlns:c16r2="http://schemas.microsoft.com/office/drawing/2015/06/chart">
            <c:ext xmlns:c16="http://schemas.microsoft.com/office/drawing/2014/chart" uri="{C3380CC4-5D6E-409C-BE32-E72D297353CC}">
              <c16:uniqueId val="{0000000A-8D34-44C8-A693-37DFC8F9BAB4}"/>
            </c:ext>
          </c:extLst>
        </c:ser>
        <c:dLbls>
          <c:showLegendKey val="0"/>
          <c:showVal val="0"/>
          <c:showCatName val="1"/>
          <c:showSerName val="0"/>
          <c:showPercent val="1"/>
          <c:showBubbleSize val="0"/>
          <c:showLeaderLines val="0"/>
        </c:dLbls>
        <c:firstSliceAng val="0"/>
      </c:pieChart>
    </c:plotArea>
    <c:legend>
      <c:legendPos val="r"/>
      <c:overlay val="0"/>
      <c:txPr>
        <a:bodyPr/>
        <a:lstStyle/>
        <a:p>
          <a:pPr>
            <a:defRPr lang="es-ES" sz="1100"/>
          </a:pPr>
          <a:endParaRPr lang="es-ES"/>
        </a:p>
      </c:txPr>
    </c:legend>
    <c:plotVisOnly val="1"/>
    <c:dispBlanksAs val="zero"/>
    <c:showDLblsOverMax val="0"/>
  </c:chart>
  <c:txPr>
    <a:bodyPr/>
    <a:lstStyle/>
    <a:p>
      <a:pPr>
        <a:defRPr sz="900">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vert="horz"/>
        <a:lstStyle/>
        <a:p>
          <a:pPr>
            <a:defRPr lang="es-ES" sz="1200"/>
          </a:pPr>
          <a:endParaRPr lang="es-ES"/>
        </a:p>
      </c:txPr>
    </c:title>
    <c:autoTitleDeleted val="0"/>
    <c:plotArea>
      <c:layout/>
      <c:lineChart>
        <c:grouping val="standard"/>
        <c:varyColors val="0"/>
        <c:ser>
          <c:idx val="0"/>
          <c:order val="0"/>
          <c:tx>
            <c:v>CONSUMO</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'tsabla de facturacion'!$A$5:$A$29</c:f>
              <c:numCache>
                <c:formatCode>mmm\-yy</c:formatCode>
                <c:ptCount val="25"/>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numCache>
            </c:numRef>
          </c:cat>
          <c:val>
            <c:numRef>
              <c:f>'tsabla de facturacion'!$U$5:$U$29</c:f>
              <c:numCache>
                <c:formatCode>General</c:formatCode>
                <c:ptCount val="25"/>
                <c:pt idx="0">
                  <c:v>9220</c:v>
                </c:pt>
                <c:pt idx="1">
                  <c:v>9164</c:v>
                </c:pt>
                <c:pt idx="2">
                  <c:v>7904</c:v>
                </c:pt>
                <c:pt idx="3">
                  <c:v>8689</c:v>
                </c:pt>
                <c:pt idx="4">
                  <c:v>8701</c:v>
                </c:pt>
                <c:pt idx="5">
                  <c:v>8727</c:v>
                </c:pt>
                <c:pt idx="6">
                  <c:v>7352</c:v>
                </c:pt>
                <c:pt idx="7">
                  <c:v>10212</c:v>
                </c:pt>
                <c:pt idx="8">
                  <c:v>9025</c:v>
                </c:pt>
                <c:pt idx="9">
                  <c:v>9137</c:v>
                </c:pt>
                <c:pt idx="10">
                  <c:v>9652</c:v>
                </c:pt>
                <c:pt idx="11">
                  <c:v>8177</c:v>
                </c:pt>
                <c:pt idx="12">
                  <c:v>9520</c:v>
                </c:pt>
                <c:pt idx="13">
                  <c:v>9561</c:v>
                </c:pt>
                <c:pt idx="14">
                  <c:v>7298</c:v>
                </c:pt>
                <c:pt idx="15">
                  <c:v>3268</c:v>
                </c:pt>
                <c:pt idx="16">
                  <c:v>9485</c:v>
                </c:pt>
                <c:pt idx="17">
                  <c:v>9485</c:v>
                </c:pt>
                <c:pt idx="18">
                  <c:v>7207</c:v>
                </c:pt>
                <c:pt idx="19">
                  <c:v>6280</c:v>
                </c:pt>
                <c:pt idx="20">
                  <c:v>7588</c:v>
                </c:pt>
                <c:pt idx="21">
                  <c:v>7345</c:v>
                </c:pt>
                <c:pt idx="22">
                  <c:v>6910</c:v>
                </c:pt>
                <c:pt idx="23">
                  <c:v>7577</c:v>
                </c:pt>
                <c:pt idx="24">
                  <c:v>8698</c:v>
                </c:pt>
              </c:numCache>
            </c:numRef>
          </c:val>
          <c:smooth val="0"/>
          <c:extLst xmlns:c16r2="http://schemas.microsoft.com/office/drawing/2015/06/chart">
            <c:ext xmlns:c16="http://schemas.microsoft.com/office/drawing/2014/chart" uri="{C3380CC4-5D6E-409C-BE32-E72D297353CC}">
              <c16:uniqueId val="{00000000-1501-4A7F-A11C-C35E799850C8}"/>
            </c:ext>
          </c:extLst>
        </c:ser>
        <c:dLbls>
          <c:showLegendKey val="0"/>
          <c:showVal val="0"/>
          <c:showCatName val="0"/>
          <c:showSerName val="0"/>
          <c:showPercent val="0"/>
          <c:showBubbleSize val="0"/>
        </c:dLbls>
        <c:marker val="1"/>
        <c:smooth val="0"/>
        <c:axId val="300386256"/>
        <c:axId val="299336480"/>
      </c:lineChart>
      <c:dateAx>
        <c:axId val="300386256"/>
        <c:scaling>
          <c:orientation val="minMax"/>
        </c:scaling>
        <c:delete val="0"/>
        <c:axPos val="b"/>
        <c:title>
          <c:tx>
            <c:rich>
              <a:bodyPr rot="0" vert="horz"/>
              <a:lstStyle/>
              <a:p>
                <a:pPr>
                  <a:defRPr lang="es-ES"/>
                </a:pPr>
                <a:r>
                  <a:rPr lang="es-EC"/>
                  <a:t>Tiempo en meses</a:t>
                </a:r>
              </a:p>
            </c:rich>
          </c:tx>
          <c:overlay val="0"/>
          <c:spPr>
            <a:noFill/>
            <a:ln>
              <a:noFill/>
            </a:ln>
            <a:effectLst/>
          </c:sp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lang="es-ES"/>
            </a:pPr>
            <a:endParaRPr lang="es-ES"/>
          </a:p>
        </c:txPr>
        <c:crossAx val="299336480"/>
        <c:crosses val="autoZero"/>
        <c:auto val="1"/>
        <c:lblOffset val="100"/>
        <c:baseTimeUnit val="months"/>
      </c:dateAx>
      <c:valAx>
        <c:axId val="299336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lang="es-ES"/>
                </a:pPr>
                <a:r>
                  <a:rPr lang="en-US"/>
                  <a:t>[kWh]</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lang="es-ES"/>
            </a:pPr>
            <a:endParaRPr lang="es-ES"/>
          </a:p>
        </c:txPr>
        <c:crossAx val="300386256"/>
        <c:crosses val="autoZero"/>
        <c:crossBetween val="between"/>
      </c:valAx>
      <c:spPr>
        <a:noFill/>
        <a:ln>
          <a:noFill/>
        </a:ln>
        <a:effectLst/>
      </c:spPr>
    </c:plotArea>
    <c:legend>
      <c:legendPos val="r"/>
      <c:overlay val="0"/>
      <c:spPr>
        <a:noFill/>
        <a:ln>
          <a:noFill/>
        </a:ln>
        <a:effectLst/>
      </c:spPr>
      <c:txPr>
        <a:bodyPr rot="0" vert="horz"/>
        <a:lstStyle/>
        <a:p>
          <a:pPr>
            <a:defRPr lang="es-ES"/>
          </a:pPr>
          <a:endParaRPr lang="es-E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lang="es-ES"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Curva de carga</a:t>
            </a:r>
          </a:p>
        </c:rich>
      </c:tx>
      <c:overlay val="0"/>
    </c:title>
    <c:autoTitleDeleted val="0"/>
    <c:plotArea>
      <c:layout/>
      <c:scatterChart>
        <c:scatterStyle val="smoothMarker"/>
        <c:varyColors val="0"/>
        <c:ser>
          <c:idx val="0"/>
          <c:order val="0"/>
          <c:tx>
            <c:strRef>
              <c:f>'tsabla de facturacion'!$D$3:$D$4</c:f>
              <c:strCache>
                <c:ptCount val="1"/>
                <c:pt idx="0">
                  <c:v>Demanda (kW) Normal</c:v>
                </c:pt>
              </c:strCache>
            </c:strRef>
          </c:tx>
          <c:marker>
            <c:symbol val="none"/>
          </c:marker>
          <c:xVal>
            <c:numRef>
              <c:f>'tsabla de facturacion'!$A$5:$C$29</c:f>
              <c:numCache>
                <c:formatCode>mmm\-yy</c:formatCode>
                <c:ptCount val="25"/>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numCache>
              <c:extLst xmlns:c16r2="http://schemas.microsoft.com/office/drawing/2015/06/chart"/>
            </c:numRef>
          </c:xVal>
          <c:yVal>
            <c:numRef>
              <c:f>'tsabla de facturacion'!$D$5:$D$29</c:f>
              <c:numCache>
                <c:formatCode>General</c:formatCode>
                <c:ptCount val="25"/>
                <c:pt idx="0">
                  <c:v>61</c:v>
                </c:pt>
                <c:pt idx="1">
                  <c:v>61</c:v>
                </c:pt>
                <c:pt idx="2">
                  <c:v>62</c:v>
                </c:pt>
                <c:pt idx="3">
                  <c:v>63</c:v>
                </c:pt>
                <c:pt idx="4">
                  <c:v>64</c:v>
                </c:pt>
                <c:pt idx="5">
                  <c:v>65</c:v>
                </c:pt>
                <c:pt idx="6">
                  <c:v>65</c:v>
                </c:pt>
                <c:pt idx="7">
                  <c:v>64</c:v>
                </c:pt>
                <c:pt idx="8">
                  <c:v>65</c:v>
                </c:pt>
                <c:pt idx="9">
                  <c:v>62</c:v>
                </c:pt>
                <c:pt idx="10">
                  <c:v>62</c:v>
                </c:pt>
                <c:pt idx="11">
                  <c:v>65</c:v>
                </c:pt>
                <c:pt idx="12">
                  <c:v>63</c:v>
                </c:pt>
                <c:pt idx="13">
                  <c:v>64</c:v>
                </c:pt>
                <c:pt idx="14">
                  <c:v>65</c:v>
                </c:pt>
                <c:pt idx="15">
                  <c:v>63</c:v>
                </c:pt>
                <c:pt idx="16">
                  <c:v>63</c:v>
                </c:pt>
                <c:pt idx="17">
                  <c:v>63</c:v>
                </c:pt>
                <c:pt idx="18">
                  <c:v>63</c:v>
                </c:pt>
                <c:pt idx="19">
                  <c:v>65</c:v>
                </c:pt>
                <c:pt idx="20">
                  <c:v>66</c:v>
                </c:pt>
                <c:pt idx="21">
                  <c:v>67</c:v>
                </c:pt>
                <c:pt idx="22">
                  <c:v>68</c:v>
                </c:pt>
                <c:pt idx="23">
                  <c:v>70</c:v>
                </c:pt>
                <c:pt idx="24">
                  <c:v>71</c:v>
                </c:pt>
              </c:numCache>
            </c:numRef>
          </c:yVal>
          <c:smooth val="1"/>
          <c:extLst xmlns:c16r2="http://schemas.microsoft.com/office/drawing/2015/06/chart">
            <c:ext xmlns:c16="http://schemas.microsoft.com/office/drawing/2014/chart" uri="{C3380CC4-5D6E-409C-BE32-E72D297353CC}">
              <c16:uniqueId val="{00000000-EEF9-4869-885D-DB041FC306AC}"/>
            </c:ext>
          </c:extLst>
        </c:ser>
        <c:ser>
          <c:idx val="1"/>
          <c:order val="1"/>
          <c:tx>
            <c:strRef>
              <c:f>'tsabla de facturacion'!$E$3:$E$4</c:f>
              <c:strCache>
                <c:ptCount val="1"/>
                <c:pt idx="0">
                  <c:v>Demanda (kW) Pico</c:v>
                </c:pt>
              </c:strCache>
            </c:strRef>
          </c:tx>
          <c:marker>
            <c:symbol val="none"/>
          </c:marker>
          <c:xVal>
            <c:numRef>
              <c:f>'tsabla de facturacion'!$A$5:$C$29</c:f>
              <c:numCache>
                <c:formatCode>mmm\-yy</c:formatCode>
                <c:ptCount val="25"/>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numCache>
              <c:extLst xmlns:c16r2="http://schemas.microsoft.com/office/drawing/2015/06/chart"/>
            </c:numRef>
          </c:xVal>
          <c:yVal>
            <c:numRef>
              <c:f>'tsabla de facturacion'!$E$5:$E$29</c:f>
              <c:numCache>
                <c:formatCode>General</c:formatCode>
                <c:ptCount val="25"/>
                <c:pt idx="0">
                  <c:v>30</c:v>
                </c:pt>
                <c:pt idx="1">
                  <c:v>16</c:v>
                </c:pt>
                <c:pt idx="2">
                  <c:v>26</c:v>
                </c:pt>
                <c:pt idx="3">
                  <c:v>16</c:v>
                </c:pt>
                <c:pt idx="4">
                  <c:v>18</c:v>
                </c:pt>
                <c:pt idx="5">
                  <c:v>17</c:v>
                </c:pt>
                <c:pt idx="6">
                  <c:v>18</c:v>
                </c:pt>
                <c:pt idx="7">
                  <c:v>17</c:v>
                </c:pt>
                <c:pt idx="8">
                  <c:v>19</c:v>
                </c:pt>
                <c:pt idx="9">
                  <c:v>17</c:v>
                </c:pt>
                <c:pt idx="10">
                  <c:v>18</c:v>
                </c:pt>
                <c:pt idx="11">
                  <c:v>18</c:v>
                </c:pt>
                <c:pt idx="12">
                  <c:v>16</c:v>
                </c:pt>
                <c:pt idx="13">
                  <c:v>17</c:v>
                </c:pt>
                <c:pt idx="14">
                  <c:v>17</c:v>
                </c:pt>
                <c:pt idx="15">
                  <c:v>16</c:v>
                </c:pt>
                <c:pt idx="16">
                  <c:v>16</c:v>
                </c:pt>
                <c:pt idx="17">
                  <c:v>16</c:v>
                </c:pt>
                <c:pt idx="18">
                  <c:v>15</c:v>
                </c:pt>
                <c:pt idx="19">
                  <c:v>9</c:v>
                </c:pt>
                <c:pt idx="20">
                  <c:v>10</c:v>
                </c:pt>
                <c:pt idx="21">
                  <c:v>10</c:v>
                </c:pt>
                <c:pt idx="22">
                  <c:v>17</c:v>
                </c:pt>
                <c:pt idx="23">
                  <c:v>8</c:v>
                </c:pt>
                <c:pt idx="24">
                  <c:v>12</c:v>
                </c:pt>
              </c:numCache>
            </c:numRef>
          </c:yVal>
          <c:smooth val="1"/>
          <c:extLst xmlns:c16r2="http://schemas.microsoft.com/office/drawing/2015/06/chart">
            <c:ext xmlns:c16="http://schemas.microsoft.com/office/drawing/2014/chart" uri="{C3380CC4-5D6E-409C-BE32-E72D297353CC}">
              <c16:uniqueId val="{00000001-EEF9-4869-885D-DB041FC306AC}"/>
            </c:ext>
          </c:extLst>
        </c:ser>
        <c:dLbls>
          <c:showLegendKey val="0"/>
          <c:showVal val="0"/>
          <c:showCatName val="0"/>
          <c:showSerName val="0"/>
          <c:showPercent val="0"/>
          <c:showBubbleSize val="0"/>
        </c:dLbls>
        <c:axId val="301798776"/>
        <c:axId val="300576432"/>
      </c:scatterChart>
      <c:valAx>
        <c:axId val="301798776"/>
        <c:scaling>
          <c:orientation val="minMax"/>
        </c:scaling>
        <c:delete val="0"/>
        <c:axPos val="b"/>
        <c:majorGridlines/>
        <c:minorGridlines/>
        <c:title>
          <c:tx>
            <c:rich>
              <a:bodyPr rot="0" vert="horz"/>
              <a:lstStyle/>
              <a:p>
                <a:pPr>
                  <a:defRPr lang="es-ES" sz="1100">
                    <a:latin typeface="Times New Roman" panose="02020603050405020304" pitchFamily="18" charset="0"/>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TIEMPO EN MESES</a:t>
                </a:r>
              </a:p>
            </c:rich>
          </c:tx>
          <c:overlay val="0"/>
        </c:title>
        <c:numFmt formatCode="mmm\-yy" sourceLinked="1"/>
        <c:majorTickMark val="out"/>
        <c:minorTickMark val="none"/>
        <c:tickLblPos val="low"/>
        <c:txPr>
          <a:bodyPr rot="-60000000" vert="horz"/>
          <a:lstStyle/>
          <a:p>
            <a:pPr>
              <a:defRPr lang="es-ES" sz="1100">
                <a:latin typeface="Times New Roman" panose="02020603050405020304" pitchFamily="18" charset="0"/>
                <a:cs typeface="Times New Roman" panose="02020603050405020304" pitchFamily="18" charset="0"/>
              </a:defRPr>
            </a:pPr>
            <a:endParaRPr lang="es-ES"/>
          </a:p>
        </c:txPr>
        <c:crossAx val="300576432"/>
        <c:crosses val="autoZero"/>
        <c:crossBetween val="midCat"/>
      </c:valAx>
      <c:valAx>
        <c:axId val="300576432"/>
        <c:scaling>
          <c:orientation val="minMax"/>
        </c:scaling>
        <c:delete val="0"/>
        <c:axPos val="l"/>
        <c:majorGridlines/>
        <c:minorGridlines/>
        <c:title>
          <c:tx>
            <c:rich>
              <a:bodyPr rot="-5400000" vert="horz"/>
              <a:lstStyle/>
              <a:p>
                <a:pPr>
                  <a:defRPr lang="es-ES" sz="1100">
                    <a:latin typeface="Times New Roman" panose="02020603050405020304" pitchFamily="18" charset="0"/>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DEMANA EN [Kw]</a:t>
                </a:r>
              </a:p>
            </c:rich>
          </c:tx>
          <c:overlay val="0"/>
        </c:title>
        <c:numFmt formatCode="#,##0.00" sourceLinked="0"/>
        <c:majorTickMark val="out"/>
        <c:minorTickMark val="none"/>
        <c:tickLblPos val="nextTo"/>
        <c:txPr>
          <a:bodyPr rot="-60000000" vert="horz"/>
          <a:lstStyle/>
          <a:p>
            <a:pPr>
              <a:defRPr lang="es-ES" sz="1100">
                <a:latin typeface="Times New Roman" panose="02020603050405020304" pitchFamily="18" charset="0"/>
                <a:cs typeface="Times New Roman" panose="02020603050405020304" pitchFamily="18" charset="0"/>
              </a:defRPr>
            </a:pPr>
            <a:endParaRPr lang="es-ES"/>
          </a:p>
        </c:txPr>
        <c:crossAx val="301798776"/>
        <c:crossesAt val="41974"/>
        <c:crossBetween val="midCat"/>
      </c:valAx>
    </c:plotArea>
    <c:legend>
      <c:legendPos val="b"/>
      <c:overlay val="0"/>
      <c:txPr>
        <a:bodyPr rot="0" vert="horz"/>
        <a:lstStyle/>
        <a:p>
          <a:pPr>
            <a:defRPr lang="es-ES" sz="1100">
              <a:latin typeface="Times New Roman" panose="02020603050405020304" pitchFamily="18" charset="0"/>
              <a:cs typeface="Times New Roman" panose="02020603050405020304" pitchFamily="18" charset="0"/>
            </a:defRPr>
          </a:pPr>
          <a:endParaRPr lang="es-E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EB73FE2-2C7D-4D2E-B50C-09D20DBC1D19}">
      <dgm:prSet phldrT="[Texto]"/>
      <dgm:spPr/>
      <dgm:t>
        <a:bodyPr/>
        <a:lstStyle/>
        <a:p>
          <a:r>
            <a:rPr lang="es-ES" dirty="0"/>
            <a:t>Introducción</a:t>
          </a:r>
        </a:p>
      </dgm:t>
    </dgm:pt>
    <dgm:pt modelId="{00F70177-D656-44A6-8B02-B8A206A50F2C}" type="parTrans" cxnId="{D8497DB6-9888-4F7B-81E8-3C3DA2F99899}">
      <dgm:prSet/>
      <dgm:spPr/>
      <dgm:t>
        <a:bodyPr/>
        <a:lstStyle/>
        <a:p>
          <a:endParaRPr lang="es-ES"/>
        </a:p>
      </dgm:t>
    </dgm:pt>
    <dgm:pt modelId="{1667B7FD-0523-42C9-BD33-64B64B035436}" type="sibTrans" cxnId="{D8497DB6-9888-4F7B-81E8-3C3DA2F99899}">
      <dgm:prSet/>
      <dgm:spPr/>
      <dgm:t>
        <a:bodyPr/>
        <a:lstStyle/>
        <a:p>
          <a:endParaRPr lang="es-ES"/>
        </a:p>
      </dgm:t>
    </dgm:pt>
    <dgm:pt modelId="{6130DA7C-6F0C-40F3-A56A-3ADA834E765A}">
      <dgm:prSet phldrT="[Texto]"/>
      <dgm:spPr/>
      <dgm:t>
        <a:bodyPr/>
        <a:lstStyle/>
        <a:p>
          <a:r>
            <a:rPr lang="es-ES" dirty="0"/>
            <a:t>Definición del Proyecto</a:t>
          </a:r>
        </a:p>
      </dgm:t>
    </dgm:pt>
    <dgm:pt modelId="{2E4471D7-AE0E-4263-BE23-3612A99F371A}" type="parTrans" cxnId="{99B4E3C0-14D9-4234-95CA-60BEA045BBEE}">
      <dgm:prSet/>
      <dgm:spPr/>
      <dgm:t>
        <a:bodyPr/>
        <a:lstStyle/>
        <a:p>
          <a:endParaRPr lang="es-ES"/>
        </a:p>
      </dgm:t>
    </dgm:pt>
    <dgm:pt modelId="{2EF13742-1C93-4FD2-9602-B6A3B55C4036}" type="sibTrans" cxnId="{99B4E3C0-14D9-4234-95CA-60BEA045BBEE}">
      <dgm:prSet/>
      <dgm:spPr/>
      <dgm:t>
        <a:bodyPr/>
        <a:lstStyle/>
        <a:p>
          <a:endParaRPr lang="es-ES"/>
        </a:p>
      </dgm:t>
    </dgm:pt>
    <dgm:pt modelId="{479939E9-39D8-419B-99D2-BB738AF39A9F}">
      <dgm:prSet phldrT="[Texto]"/>
      <dgm:spPr/>
      <dgm:t>
        <a:bodyPr/>
        <a:lstStyle/>
        <a:p>
          <a:r>
            <a:rPr lang="es-ES" dirty="0"/>
            <a:t>Uso racional de la Energía</a:t>
          </a:r>
        </a:p>
      </dgm:t>
    </dgm:pt>
    <dgm:pt modelId="{43343BB5-7E2F-4B1E-B058-A559D2F6A071}" type="parTrans" cxnId="{21F9698F-F2A4-407E-ACBC-89D46EC97F21}">
      <dgm:prSet/>
      <dgm:spPr/>
      <dgm:t>
        <a:bodyPr/>
        <a:lstStyle/>
        <a:p>
          <a:endParaRPr lang="es-ES"/>
        </a:p>
      </dgm:t>
    </dgm:pt>
    <dgm:pt modelId="{6BF3D780-28CA-4A6F-AC03-1C1C79B0492C}" type="sibTrans" cxnId="{21F9698F-F2A4-407E-ACBC-89D46EC97F21}">
      <dgm:prSet/>
      <dgm:spPr/>
      <dgm:t>
        <a:bodyPr/>
        <a:lstStyle/>
        <a:p>
          <a:endParaRPr lang="es-ES"/>
        </a:p>
      </dgm:t>
    </dgm:pt>
    <dgm:pt modelId="{F2F6E57C-FE3A-4FEF-971E-FF7DA9E5E2A8}">
      <dgm:prSet phldrT="[Texto]"/>
      <dgm:spPr/>
      <dgm:t>
        <a:bodyPr/>
        <a:lstStyle/>
        <a:p>
          <a:r>
            <a:rPr lang="es-ES" dirty="0"/>
            <a:t>Etapas de un Proyecto de URE</a:t>
          </a:r>
        </a:p>
      </dgm:t>
    </dgm:pt>
    <dgm:pt modelId="{DFBC1085-DF34-41F6-83CD-F0E8D832B61A}" type="parTrans" cxnId="{EA49CB69-EA21-47F5-91E5-4238F681AEF6}">
      <dgm:prSet/>
      <dgm:spPr/>
      <dgm:t>
        <a:bodyPr/>
        <a:lstStyle/>
        <a:p>
          <a:endParaRPr lang="es-ES"/>
        </a:p>
      </dgm:t>
    </dgm:pt>
    <dgm:pt modelId="{F2E5E021-E02F-4FD7-A22D-274FA245CC7C}" type="sibTrans" cxnId="{EA49CB69-EA21-47F5-91E5-4238F681AEF6}">
      <dgm:prSet/>
      <dgm:spPr/>
      <dgm:t>
        <a:bodyPr/>
        <a:lstStyle/>
        <a:p>
          <a:endParaRPr lang="es-ES"/>
        </a:p>
      </dgm:t>
    </dgm:pt>
    <dgm:pt modelId="{FB7888EE-3D05-46FA-9FE2-2773C1B0BD0B}">
      <dgm:prSet phldrT="[Texto]"/>
      <dgm:spPr/>
      <dgm:t>
        <a:bodyPr/>
        <a:lstStyle/>
        <a:p>
          <a:r>
            <a:rPr lang="es-EC" dirty="0"/>
            <a:t>Justificación e Importancia</a:t>
          </a:r>
          <a:endParaRPr lang="es-ES" dirty="0"/>
        </a:p>
      </dgm:t>
    </dgm:pt>
    <dgm:pt modelId="{6D7EBF16-533A-473A-A26E-94E357C126CC}" type="parTrans" cxnId="{A7B4CDB4-B973-4C25-ABF5-2278FF7BE5FC}">
      <dgm:prSet/>
      <dgm:spPr/>
      <dgm:t>
        <a:bodyPr/>
        <a:lstStyle/>
        <a:p>
          <a:endParaRPr lang="es-ES"/>
        </a:p>
      </dgm:t>
    </dgm:pt>
    <dgm:pt modelId="{C78886C6-5F11-4D56-85B2-4B21230BC9EF}" type="sibTrans" cxnId="{A7B4CDB4-B973-4C25-ABF5-2278FF7BE5FC}">
      <dgm:prSet/>
      <dgm:spPr/>
      <dgm:t>
        <a:bodyPr/>
        <a:lstStyle/>
        <a:p>
          <a:endParaRPr lang="es-ES"/>
        </a:p>
      </dgm:t>
    </dgm:pt>
    <dgm:pt modelId="{892DF42E-9568-4E56-9B43-71D24AB034EF}">
      <dgm:prSet phldrT="[Texto]"/>
      <dgm:spPr/>
      <dgm:t>
        <a:bodyPr/>
        <a:lstStyle/>
        <a:p>
          <a:r>
            <a:rPr lang="es-ES" dirty="0"/>
            <a:t> Medición de Parámetros Eléctricos </a:t>
          </a:r>
        </a:p>
      </dgm:t>
    </dgm:pt>
    <dgm:pt modelId="{0A510B80-C67F-4D0A-9052-2A7650028F09}" type="parTrans" cxnId="{90ED2901-A427-442A-ABDB-FB647068C1B5}">
      <dgm:prSet/>
      <dgm:spPr/>
      <dgm:t>
        <a:bodyPr/>
        <a:lstStyle/>
        <a:p>
          <a:endParaRPr lang="es-ES"/>
        </a:p>
      </dgm:t>
    </dgm:pt>
    <dgm:pt modelId="{12C98A6C-0765-432E-A518-EA538050BEC7}" type="sibTrans" cxnId="{90ED2901-A427-442A-ABDB-FB647068C1B5}">
      <dgm:prSet/>
      <dgm:spPr/>
      <dgm:t>
        <a:bodyPr/>
        <a:lstStyle/>
        <a:p>
          <a:endParaRPr lang="es-ES"/>
        </a:p>
      </dgm:t>
    </dgm:pt>
    <dgm:pt modelId="{FDDDFBF5-0840-471E-ADE5-C3DE17DDF174}">
      <dgm:prSet phldrT="[Texto]"/>
      <dgm:spPr/>
      <dgm:t>
        <a:bodyPr/>
        <a:lstStyle/>
        <a:p>
          <a:r>
            <a:rPr lang="es-EC" dirty="0"/>
            <a:t>Objetivos del Proyecto</a:t>
          </a:r>
          <a:endParaRPr lang="es-ES" dirty="0"/>
        </a:p>
      </dgm:t>
    </dgm:pt>
    <dgm:pt modelId="{D56279EE-22BA-4A1E-883E-3F2960C93F22}" type="parTrans" cxnId="{E387666D-FF56-42B7-982F-DCBCFBA1C186}">
      <dgm:prSet/>
      <dgm:spPr/>
      <dgm:t>
        <a:bodyPr/>
        <a:lstStyle/>
        <a:p>
          <a:endParaRPr lang="es-ES"/>
        </a:p>
      </dgm:t>
    </dgm:pt>
    <dgm:pt modelId="{FC4E1ECC-1BB1-4346-8CA3-4C7F891CCCE8}" type="sibTrans" cxnId="{E387666D-FF56-42B7-982F-DCBCFBA1C186}">
      <dgm:prSet/>
      <dgm:spPr/>
      <dgm:t>
        <a:bodyPr/>
        <a:lstStyle/>
        <a:p>
          <a:endParaRPr lang="es-ES"/>
        </a:p>
      </dgm:t>
    </dgm:pt>
    <dgm:pt modelId="{69BC16C1-5494-49A5-9441-F62814BB5B09}">
      <dgm:prSet phldrT="[Texto]"/>
      <dgm:spPr/>
      <dgm:t>
        <a:bodyPr/>
        <a:lstStyle/>
        <a:p>
          <a:r>
            <a:rPr lang="es-ES" dirty="0"/>
            <a:t>Parámetros  Eléctricos</a:t>
          </a:r>
        </a:p>
      </dgm:t>
    </dgm:pt>
    <dgm:pt modelId="{DBBE425B-2263-4CB7-AE06-C5D5D4F138A1}" type="sibTrans" cxnId="{DA83BA6D-866F-4D51-9FE0-3C74B8D7FE4E}">
      <dgm:prSet/>
      <dgm:spPr/>
      <dgm:t>
        <a:bodyPr/>
        <a:lstStyle/>
        <a:p>
          <a:endParaRPr lang="es-ES"/>
        </a:p>
      </dgm:t>
    </dgm:pt>
    <dgm:pt modelId="{D825DCAB-A509-49D6-8923-3087A13AB786}" type="parTrans" cxnId="{DA83BA6D-866F-4D51-9FE0-3C74B8D7FE4E}">
      <dgm:prSet/>
      <dgm:spPr/>
      <dgm:t>
        <a:bodyPr/>
        <a:lstStyle/>
        <a:p>
          <a:endParaRPr lang="es-ES"/>
        </a:p>
      </dgm:t>
    </dgm:pt>
    <dgm:pt modelId="{90ED8A87-F6E6-4AB6-9326-35AA26D62472}">
      <dgm:prSet phldrT="[Texto]"/>
      <dgm:spPr/>
      <dgm:t>
        <a:bodyPr/>
        <a:lstStyle/>
        <a:p>
          <a:r>
            <a:rPr lang="es-ES" dirty="0"/>
            <a:t>Fundamentos de una Auditoria Energética</a:t>
          </a:r>
        </a:p>
      </dgm:t>
    </dgm:pt>
    <dgm:pt modelId="{97B97CA5-4FD7-40E5-BC19-88C81A691251}" type="parTrans" cxnId="{91D8F72D-955B-4F14-A78D-2032BA2D35EE}">
      <dgm:prSet/>
      <dgm:spPr/>
      <dgm:t>
        <a:bodyPr/>
        <a:lstStyle/>
        <a:p>
          <a:endParaRPr lang="es-EC"/>
        </a:p>
      </dgm:t>
    </dgm:pt>
    <dgm:pt modelId="{F8F0E4B3-93D7-4CFA-B8F1-FE76A78186A0}" type="sibTrans" cxnId="{91D8F72D-955B-4F14-A78D-2032BA2D35EE}">
      <dgm:prSet/>
      <dgm:spPr/>
      <dgm:t>
        <a:bodyPr/>
        <a:lstStyle/>
        <a:p>
          <a:endParaRPr lang="es-EC"/>
        </a:p>
      </dgm:t>
    </dgm:pt>
    <dgm:pt modelId="{7410F1A5-9D2F-4138-B91A-30134B230777}">
      <dgm:prSet phldrT="[Texto]"/>
      <dgm:spPr/>
      <dgm:t>
        <a:bodyPr/>
        <a:lstStyle/>
        <a:p>
          <a:r>
            <a:rPr lang="es-ES" dirty="0"/>
            <a:t>Análisis Top Down y Análisis Botton Up</a:t>
          </a:r>
        </a:p>
      </dgm:t>
    </dgm:pt>
    <dgm:pt modelId="{A6CD958C-3E6F-4FFF-8314-5727FA23CE47}" type="parTrans" cxnId="{4E64E2FE-37F0-44B7-B53A-B5336D0398AC}">
      <dgm:prSet/>
      <dgm:spPr/>
      <dgm:t>
        <a:bodyPr/>
        <a:lstStyle/>
        <a:p>
          <a:endParaRPr lang="es-EC"/>
        </a:p>
      </dgm:t>
    </dgm:pt>
    <dgm:pt modelId="{DA98AFD2-9117-4AF8-A10A-287F21428B1A}" type="sibTrans" cxnId="{4E64E2FE-37F0-44B7-B53A-B5336D0398AC}">
      <dgm:prSet/>
      <dgm:spPr/>
      <dgm:t>
        <a:bodyPr/>
        <a:lstStyle/>
        <a:p>
          <a:endParaRPr lang="es-EC"/>
        </a:p>
      </dgm:t>
    </dgm:pt>
    <dgm:pt modelId="{6F5377D8-2E04-4FC8-8DA8-0FBD39524AE3}">
      <dgm:prSet phldrT="[Texto]"/>
      <dgm:spPr/>
      <dgm:t>
        <a:bodyPr/>
        <a:lstStyle/>
        <a:p>
          <a:r>
            <a:rPr lang="es-ES" dirty="0"/>
            <a:t>Eficiencias y perdidas en los motores eléctricos</a:t>
          </a:r>
        </a:p>
      </dgm:t>
    </dgm:pt>
    <dgm:pt modelId="{3A6E4B88-41A4-4D65-A2F0-29D1A741B83E}" type="parTrans" cxnId="{E328FA11-E1F6-4811-BA07-93437840BA3B}">
      <dgm:prSet/>
      <dgm:spPr/>
      <dgm:t>
        <a:bodyPr/>
        <a:lstStyle/>
        <a:p>
          <a:endParaRPr lang="es-EC"/>
        </a:p>
      </dgm:t>
    </dgm:pt>
    <dgm:pt modelId="{4E22C5E9-0E89-4B63-A92A-438B70B42058}" type="sibTrans" cxnId="{E328FA11-E1F6-4811-BA07-93437840BA3B}">
      <dgm:prSet/>
      <dgm:spPr/>
      <dgm:t>
        <a:bodyPr/>
        <a:lstStyle/>
        <a:p>
          <a:endParaRPr lang="es-EC"/>
        </a:p>
      </dgm:t>
    </dgm:pt>
    <dgm:pt modelId="{E81BA0E4-C371-478B-AB70-321121EC8372}">
      <dgm:prSet phldrT="[Texto]"/>
      <dgm:spPr/>
      <dgm:t>
        <a:bodyPr/>
        <a:lstStyle/>
        <a:p>
          <a:r>
            <a:rPr lang="es-ES" dirty="0"/>
            <a:t>Alcance del proyecto</a:t>
          </a:r>
        </a:p>
      </dgm:t>
    </dgm:pt>
    <dgm:pt modelId="{F287340C-DA18-49F8-A1BA-35B6AF043A72}" type="parTrans" cxnId="{2DE2E896-8EE6-47A5-B4C1-5D8FBB9F7160}">
      <dgm:prSet/>
      <dgm:spPr/>
      <dgm:t>
        <a:bodyPr/>
        <a:lstStyle/>
        <a:p>
          <a:endParaRPr lang="es-EC"/>
        </a:p>
      </dgm:t>
    </dgm:pt>
    <dgm:pt modelId="{B56E28FB-1EDC-4099-A1CD-685A785CD00E}" type="sibTrans" cxnId="{2DE2E896-8EE6-47A5-B4C1-5D8FBB9F7160}">
      <dgm:prSet/>
      <dgm:spPr/>
      <dgm:t>
        <a:bodyPr/>
        <a:lstStyle/>
        <a:p>
          <a:endParaRPr lang="es-EC"/>
        </a:p>
      </dgm:t>
    </dgm:pt>
    <dgm:pt modelId="{28B5AF74-B39E-4133-9D15-FF4830E23900}">
      <dgm:prSet phldrT="[Texto]"/>
      <dgm:spPr/>
      <dgm:t>
        <a:bodyPr/>
        <a:lstStyle/>
        <a:p>
          <a:r>
            <a:rPr lang="es-EC" b="0" dirty="0"/>
            <a:t>Análisis comparativo de eficiencia entre lámparas incandescentes, fluorescentes y led en la planta ILELSA</a:t>
          </a:r>
          <a:endParaRPr lang="es-ES" b="0" dirty="0"/>
        </a:p>
      </dgm:t>
    </dgm:pt>
    <dgm:pt modelId="{E74D3667-F0D9-4253-935A-DD2FEFBBD2A7}" type="parTrans" cxnId="{D72B18C5-57E8-4380-9A9F-72BA4AE74487}">
      <dgm:prSet/>
      <dgm:spPr/>
      <dgm:t>
        <a:bodyPr/>
        <a:lstStyle/>
        <a:p>
          <a:endParaRPr lang="es-EC"/>
        </a:p>
      </dgm:t>
    </dgm:pt>
    <dgm:pt modelId="{890BB3F4-D377-49AD-B039-CCF0B8369223}" type="sibTrans" cxnId="{D72B18C5-57E8-4380-9A9F-72BA4AE74487}">
      <dgm:prSet/>
      <dgm:spPr/>
      <dgm:t>
        <a:bodyPr/>
        <a:lstStyle/>
        <a:p>
          <a:endParaRPr lang="es-EC"/>
        </a:p>
      </dgm:t>
    </dgm:pt>
    <dgm:pt modelId="{4155FE40-CBD9-4C2E-A64A-89EC86151E08}">
      <dgm:prSet phldrT="[Texto]"/>
      <dgm:spPr/>
      <dgm:t>
        <a:bodyPr/>
        <a:lstStyle/>
        <a:p>
          <a:r>
            <a:rPr lang="es-ES" dirty="0"/>
            <a:t>Zonificación de la Planta ILELSA</a:t>
          </a:r>
        </a:p>
      </dgm:t>
    </dgm:pt>
    <dgm:pt modelId="{95931E8C-6A45-4335-88C3-2F666BDC94BD}" type="parTrans" cxnId="{CE9C0236-3ABD-42DC-8B60-58C9D0487AF5}">
      <dgm:prSet/>
      <dgm:spPr/>
      <dgm:t>
        <a:bodyPr/>
        <a:lstStyle/>
        <a:p>
          <a:endParaRPr lang="es-EC"/>
        </a:p>
      </dgm:t>
    </dgm:pt>
    <dgm:pt modelId="{2679A691-4EE9-468F-A0A2-4374AE2D3D6D}" type="sibTrans" cxnId="{CE9C0236-3ABD-42DC-8B60-58C9D0487AF5}">
      <dgm:prSet/>
      <dgm:spPr/>
      <dgm:t>
        <a:bodyPr/>
        <a:lstStyle/>
        <a:p>
          <a:endParaRPr lang="es-EC"/>
        </a:p>
      </dgm:t>
    </dgm:pt>
    <dgm:pt modelId="{68FDF87A-5583-40D1-809B-206AA816753C}">
      <dgm:prSet phldrT="[Texto]"/>
      <dgm:spPr/>
      <dgm:t>
        <a:bodyPr/>
        <a:lstStyle/>
        <a:p>
          <a:r>
            <a:rPr lang="es-ES" dirty="0"/>
            <a:t>Levantamiento de Cargas</a:t>
          </a:r>
        </a:p>
      </dgm:t>
    </dgm:pt>
    <dgm:pt modelId="{E50CD727-DBD9-47F4-B4C0-A9D26AD68873}" type="parTrans" cxnId="{B9C23D66-D711-434B-9FA5-BD375E290FBE}">
      <dgm:prSet/>
      <dgm:spPr/>
      <dgm:t>
        <a:bodyPr/>
        <a:lstStyle/>
        <a:p>
          <a:endParaRPr lang="es-EC"/>
        </a:p>
      </dgm:t>
    </dgm:pt>
    <dgm:pt modelId="{3DA00343-F5E3-4F83-AE8F-BABBFF486ED5}" type="sibTrans" cxnId="{B9C23D66-D711-434B-9FA5-BD375E290FBE}">
      <dgm:prSet/>
      <dgm:spPr/>
      <dgm:t>
        <a:bodyPr/>
        <a:lstStyle/>
        <a:p>
          <a:endParaRPr lang="es-EC"/>
        </a:p>
      </dgm:t>
    </dgm:pt>
    <dgm:pt modelId="{6EA4DE36-7860-471F-A638-664D5EB31A95}">
      <dgm:prSet phldrT="[Texto]"/>
      <dgm:spPr/>
      <dgm:t>
        <a:bodyPr/>
        <a:lstStyle/>
        <a:p>
          <a:r>
            <a:rPr lang="es-ES" dirty="0"/>
            <a:t>Análisis de la Facturación de la Empresa</a:t>
          </a:r>
        </a:p>
      </dgm:t>
    </dgm:pt>
    <dgm:pt modelId="{0B4D8E2D-332D-485F-94B1-606729B6C9C4}" type="parTrans" cxnId="{CC88F818-1F6C-4E68-9902-BEEF6FC44B90}">
      <dgm:prSet/>
      <dgm:spPr/>
      <dgm:t>
        <a:bodyPr/>
        <a:lstStyle/>
        <a:p>
          <a:endParaRPr lang="es-EC"/>
        </a:p>
      </dgm:t>
    </dgm:pt>
    <dgm:pt modelId="{E4B61418-F998-48D6-945A-B229D45CD88F}" type="sibTrans" cxnId="{CC88F818-1F6C-4E68-9902-BEEF6FC44B90}">
      <dgm:prSet/>
      <dgm:spPr/>
      <dgm:t>
        <a:bodyPr/>
        <a:lstStyle/>
        <a:p>
          <a:endParaRPr lang="es-EC"/>
        </a:p>
      </dgm:t>
    </dgm:pt>
    <dgm:pt modelId="{52E8CBD1-2B7A-4823-8CB9-CF046020C6CD}">
      <dgm:prSet phldrT="[Texto]"/>
      <dgm:spPr/>
      <dgm:t>
        <a:bodyPr/>
        <a:lstStyle/>
        <a:p>
          <a:r>
            <a:rPr lang="es-ES" dirty="0"/>
            <a:t>Consumo y Facturación de la empresa ILELSA</a:t>
          </a:r>
        </a:p>
      </dgm:t>
    </dgm:pt>
    <dgm:pt modelId="{E2D98E87-6CAC-42F6-A8F8-956D0271C175}" type="parTrans" cxnId="{08A0BA01-946F-433A-A43C-0D8BD6FC45D2}">
      <dgm:prSet/>
      <dgm:spPr/>
      <dgm:t>
        <a:bodyPr/>
        <a:lstStyle/>
        <a:p>
          <a:endParaRPr lang="es-EC"/>
        </a:p>
      </dgm:t>
    </dgm:pt>
    <dgm:pt modelId="{00D7FA12-CC20-4DDA-B83E-C634F4D4D165}" type="sibTrans" cxnId="{08A0BA01-946F-433A-A43C-0D8BD6FC45D2}">
      <dgm:prSet/>
      <dgm:spPr/>
      <dgm:t>
        <a:bodyPr/>
        <a:lstStyle/>
        <a:p>
          <a:endParaRPr lang="es-EC"/>
        </a:p>
      </dgm:t>
    </dgm:pt>
    <dgm:pt modelId="{BB1FACED-673E-4B10-B333-363E2720166B}">
      <dgm:prSet phldrT="[Texto]"/>
      <dgm:spPr/>
      <dgm:t>
        <a:bodyPr/>
        <a:lstStyle/>
        <a:p>
          <a:r>
            <a:rPr lang="es-ES" dirty="0"/>
            <a:t>Calidad de la Energía</a:t>
          </a:r>
        </a:p>
      </dgm:t>
    </dgm:pt>
    <dgm:pt modelId="{A41F9F3E-137B-4557-8BD9-76B58FCD8E63}" type="parTrans" cxnId="{FF90D290-7518-4382-8FB8-B1DA232778A8}">
      <dgm:prSet/>
      <dgm:spPr/>
      <dgm:t>
        <a:bodyPr/>
        <a:lstStyle/>
        <a:p>
          <a:endParaRPr lang="es-EC"/>
        </a:p>
      </dgm:t>
    </dgm:pt>
    <dgm:pt modelId="{A0B064BA-C606-4593-B1A3-B5A6BFB26E9E}" type="sibTrans" cxnId="{FF90D290-7518-4382-8FB8-B1DA232778A8}">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S"/>
        </a:p>
      </dgm:t>
    </dgm:pt>
    <dgm:pt modelId="{FE465687-0209-4B7D-B836-86FEC002F06F}" type="pres">
      <dgm:prSet presAssocID="{FEB73FE2-2C7D-4D2E-B50C-09D20DBC1D19}" presName="parentText" presStyleLbl="node1" presStyleIdx="0" presStyleCnt="3">
        <dgm:presLayoutVars>
          <dgm:chMax val="0"/>
          <dgm:bulletEnabled val="1"/>
        </dgm:presLayoutVars>
      </dgm:prSet>
      <dgm:spPr/>
      <dgm:t>
        <a:bodyPr/>
        <a:lstStyle/>
        <a:p>
          <a:endParaRPr lang="es-ES"/>
        </a:p>
      </dgm:t>
    </dgm:pt>
    <dgm:pt modelId="{01201C11-1814-4DAA-8DC3-9D5C6276D3EE}" type="pres">
      <dgm:prSet presAssocID="{FEB73FE2-2C7D-4D2E-B50C-09D20DBC1D19}" presName="childText" presStyleLbl="revTx" presStyleIdx="0" presStyleCnt="3">
        <dgm:presLayoutVars>
          <dgm:bulletEnabled val="1"/>
        </dgm:presLayoutVars>
      </dgm:prSet>
      <dgm:spPr/>
      <dgm:t>
        <a:bodyPr/>
        <a:lstStyle/>
        <a:p>
          <a:endParaRPr lang="es-ES"/>
        </a:p>
      </dgm:t>
    </dgm:pt>
    <dgm:pt modelId="{D98D5023-E80A-47C0-92B4-6ED093E30EFC}" type="pres">
      <dgm:prSet presAssocID="{479939E9-39D8-419B-99D2-BB738AF39A9F}" presName="parentText" presStyleLbl="node1" presStyleIdx="1" presStyleCnt="3">
        <dgm:presLayoutVars>
          <dgm:chMax val="0"/>
          <dgm:bulletEnabled val="1"/>
        </dgm:presLayoutVars>
      </dgm:prSet>
      <dgm:spPr/>
      <dgm:t>
        <a:bodyPr/>
        <a:lstStyle/>
        <a:p>
          <a:endParaRPr lang="es-ES"/>
        </a:p>
      </dgm:t>
    </dgm:pt>
    <dgm:pt modelId="{3EAE9E86-26E4-4424-8F6E-A1985EAB8346}" type="pres">
      <dgm:prSet presAssocID="{479939E9-39D8-419B-99D2-BB738AF39A9F}" presName="childText" presStyleLbl="revTx" presStyleIdx="1" presStyleCnt="3" custLinFactNeighborY="2983">
        <dgm:presLayoutVars>
          <dgm:bulletEnabled val="1"/>
        </dgm:presLayoutVars>
      </dgm:prSet>
      <dgm:spPr/>
      <dgm:t>
        <a:bodyPr/>
        <a:lstStyle/>
        <a:p>
          <a:endParaRPr lang="es-ES"/>
        </a:p>
      </dgm:t>
    </dgm:pt>
    <dgm:pt modelId="{4D97C937-39F3-425E-ACCD-A0E8B29BF903}" type="pres">
      <dgm:prSet presAssocID="{892DF42E-9568-4E56-9B43-71D24AB034EF}" presName="parentText" presStyleLbl="node1" presStyleIdx="2" presStyleCnt="3">
        <dgm:presLayoutVars>
          <dgm:chMax val="0"/>
          <dgm:bulletEnabled val="1"/>
        </dgm:presLayoutVars>
      </dgm:prSet>
      <dgm:spPr/>
      <dgm:t>
        <a:bodyPr/>
        <a:lstStyle/>
        <a:p>
          <a:endParaRPr lang="es-ES"/>
        </a:p>
      </dgm:t>
    </dgm:pt>
    <dgm:pt modelId="{E1FBCAB3-1672-4C6D-9F33-7EA8857C7499}" type="pres">
      <dgm:prSet presAssocID="{892DF42E-9568-4E56-9B43-71D24AB034EF}" presName="childText" presStyleLbl="revTx" presStyleIdx="2" presStyleCnt="3">
        <dgm:presLayoutVars>
          <dgm:bulletEnabled val="1"/>
        </dgm:presLayoutVars>
      </dgm:prSet>
      <dgm:spPr/>
      <dgm:t>
        <a:bodyPr/>
        <a:lstStyle/>
        <a:p>
          <a:endParaRPr lang="es-ES"/>
        </a:p>
      </dgm:t>
    </dgm:pt>
  </dgm:ptLst>
  <dgm:cxnLst>
    <dgm:cxn modelId="{D3B8DDDA-0D64-4150-AB5F-E4E925E7195C}" type="presOf" srcId="{6130DA7C-6F0C-40F3-A56A-3ADA834E765A}" destId="{01201C11-1814-4DAA-8DC3-9D5C6276D3EE}" srcOrd="0" destOrd="0" presId="urn:microsoft.com/office/officeart/2005/8/layout/vList2"/>
    <dgm:cxn modelId="{D9D4EA97-38B3-4100-AE5E-1D9D5488FC05}" type="presOf" srcId="{8B6FB25A-4DFE-49C2-8101-568F4B3EB992}" destId="{27FAD484-7101-4B6C-976D-9C4BE2AFCB07}" srcOrd="0" destOrd="0" presId="urn:microsoft.com/office/officeart/2005/8/layout/vList2"/>
    <dgm:cxn modelId="{21F9698F-F2A4-407E-ACBC-89D46EC97F21}" srcId="{8B6FB25A-4DFE-49C2-8101-568F4B3EB992}" destId="{479939E9-39D8-419B-99D2-BB738AF39A9F}" srcOrd="1" destOrd="0" parTransId="{43343BB5-7E2F-4B1E-B058-A559D2F6A071}" sibTransId="{6BF3D780-28CA-4A6F-AC03-1C1C79B0492C}"/>
    <dgm:cxn modelId="{DCCD0913-36B9-41AC-84F8-F05137279969}" type="presOf" srcId="{FEB73FE2-2C7D-4D2E-B50C-09D20DBC1D19}" destId="{FE465687-0209-4B7D-B836-86FEC002F06F}" srcOrd="0" destOrd="0" presId="urn:microsoft.com/office/officeart/2005/8/layout/vList2"/>
    <dgm:cxn modelId="{0D501BC7-BFC2-43E2-94A0-1BFAB754F392}" type="presOf" srcId="{F2F6E57C-FE3A-4FEF-971E-FF7DA9E5E2A8}" destId="{3EAE9E86-26E4-4424-8F6E-A1985EAB8346}" srcOrd="0" destOrd="0" presId="urn:microsoft.com/office/officeart/2005/8/layout/vList2"/>
    <dgm:cxn modelId="{0D88B201-B537-4E30-B567-804149CA16E2}" type="presOf" srcId="{BB1FACED-673E-4B10-B333-363E2720166B}" destId="{E1FBCAB3-1672-4C6D-9F33-7EA8857C7499}" srcOrd="0" destOrd="6" presId="urn:microsoft.com/office/officeart/2005/8/layout/vList2"/>
    <dgm:cxn modelId="{5572C0BE-E565-4333-90E8-BE51C246D3B1}" type="presOf" srcId="{FB7888EE-3D05-46FA-9FE2-2773C1B0BD0B}" destId="{01201C11-1814-4DAA-8DC3-9D5C6276D3EE}" srcOrd="0" destOrd="1" presId="urn:microsoft.com/office/officeart/2005/8/layout/vList2"/>
    <dgm:cxn modelId="{EFCEC58E-BF92-47F5-B1D3-90CC34BAC9D5}" type="presOf" srcId="{90ED8A87-F6E6-4AB6-9326-35AA26D62472}" destId="{E1FBCAB3-1672-4C6D-9F33-7EA8857C7499}" srcOrd="0" destOrd="0" presId="urn:microsoft.com/office/officeart/2005/8/layout/vList2"/>
    <dgm:cxn modelId="{4E810B22-1E75-45BD-9633-39BA711AA275}" type="presOf" srcId="{4155FE40-CBD9-4C2E-A64A-89EC86151E08}" destId="{E1FBCAB3-1672-4C6D-9F33-7EA8857C7499}" srcOrd="0" destOrd="2" presId="urn:microsoft.com/office/officeart/2005/8/layout/vList2"/>
    <dgm:cxn modelId="{73A57C5D-2F7C-4C53-A2FE-2BAD33D599DE}" type="presOf" srcId="{6F5377D8-2E04-4FC8-8DA8-0FBD39524AE3}" destId="{3EAE9E86-26E4-4424-8F6E-A1985EAB8346}" srcOrd="0" destOrd="2" presId="urn:microsoft.com/office/officeart/2005/8/layout/vList2"/>
    <dgm:cxn modelId="{A9191B88-5CA1-428E-8F76-58FF50BF8604}" type="presOf" srcId="{69BC16C1-5494-49A5-9441-F62814BB5B09}" destId="{3EAE9E86-26E4-4424-8F6E-A1985EAB8346}" srcOrd="0" destOrd="1" presId="urn:microsoft.com/office/officeart/2005/8/layout/vList2"/>
    <dgm:cxn modelId="{4E64E2FE-37F0-44B7-B53A-B5336D0398AC}" srcId="{892DF42E-9568-4E56-9B43-71D24AB034EF}" destId="{7410F1A5-9D2F-4138-B91A-30134B230777}" srcOrd="1" destOrd="0" parTransId="{A6CD958C-3E6F-4FFF-8314-5727FA23CE47}" sibTransId="{DA98AFD2-9117-4AF8-A10A-287F21428B1A}"/>
    <dgm:cxn modelId="{E387666D-FF56-42B7-982F-DCBCFBA1C186}" srcId="{FEB73FE2-2C7D-4D2E-B50C-09D20DBC1D19}" destId="{FDDDFBF5-0840-471E-ADE5-C3DE17DDF174}" srcOrd="3" destOrd="0" parTransId="{D56279EE-22BA-4A1E-883E-3F2960C93F22}" sibTransId="{FC4E1ECC-1BB1-4346-8CA3-4C7F891CCCE8}"/>
    <dgm:cxn modelId="{91EE7C3C-3EEE-47E4-84C7-466F918E29CF}" type="presOf" srcId="{6EA4DE36-7860-471F-A638-664D5EB31A95}" destId="{E1FBCAB3-1672-4C6D-9F33-7EA8857C7499}" srcOrd="0" destOrd="4" presId="urn:microsoft.com/office/officeart/2005/8/layout/vList2"/>
    <dgm:cxn modelId="{90ED2901-A427-442A-ABDB-FB647068C1B5}" srcId="{8B6FB25A-4DFE-49C2-8101-568F4B3EB992}" destId="{892DF42E-9568-4E56-9B43-71D24AB034EF}" srcOrd="2" destOrd="0" parTransId="{0A510B80-C67F-4D0A-9052-2A7650028F09}" sibTransId="{12C98A6C-0765-432E-A518-EA538050BEC7}"/>
    <dgm:cxn modelId="{5347E476-846D-458D-9D90-F7FBB815FD45}" type="presOf" srcId="{28B5AF74-B39E-4133-9D15-FF4830E23900}" destId="{3EAE9E86-26E4-4424-8F6E-A1985EAB8346}" srcOrd="0" destOrd="3" presId="urn:microsoft.com/office/officeart/2005/8/layout/vList2"/>
    <dgm:cxn modelId="{FF90D290-7518-4382-8FB8-B1DA232778A8}" srcId="{892DF42E-9568-4E56-9B43-71D24AB034EF}" destId="{BB1FACED-673E-4B10-B333-363E2720166B}" srcOrd="6" destOrd="0" parTransId="{A41F9F3E-137B-4557-8BD9-76B58FCD8E63}" sibTransId="{A0B064BA-C606-4593-B1A3-B5A6BFB26E9E}"/>
    <dgm:cxn modelId="{29791D67-4BD1-465B-BC99-A661BA2D597C}" type="presOf" srcId="{479939E9-39D8-419B-99D2-BB738AF39A9F}" destId="{D98D5023-E80A-47C0-92B4-6ED093E30EFC}" srcOrd="0" destOrd="0" presId="urn:microsoft.com/office/officeart/2005/8/layout/vList2"/>
    <dgm:cxn modelId="{EA49CB69-EA21-47F5-91E5-4238F681AEF6}" srcId="{479939E9-39D8-419B-99D2-BB738AF39A9F}" destId="{F2F6E57C-FE3A-4FEF-971E-FF7DA9E5E2A8}" srcOrd="0" destOrd="0" parTransId="{DFBC1085-DF34-41F6-83CD-F0E8D832B61A}" sibTransId="{F2E5E021-E02F-4FD7-A22D-274FA245CC7C}"/>
    <dgm:cxn modelId="{87E711EE-12F7-43DD-B4E0-06F4448008F5}" type="presOf" srcId="{E81BA0E4-C371-478B-AB70-321121EC8372}" destId="{01201C11-1814-4DAA-8DC3-9D5C6276D3EE}" srcOrd="0" destOrd="2" presId="urn:microsoft.com/office/officeart/2005/8/layout/vList2"/>
    <dgm:cxn modelId="{6B2D8112-775A-411C-A52C-C75292C3A348}" type="presOf" srcId="{7410F1A5-9D2F-4138-B91A-30134B230777}" destId="{E1FBCAB3-1672-4C6D-9F33-7EA8857C7499}" srcOrd="0" destOrd="1" presId="urn:microsoft.com/office/officeart/2005/8/layout/vList2"/>
    <dgm:cxn modelId="{B9C23D66-D711-434B-9FA5-BD375E290FBE}" srcId="{892DF42E-9568-4E56-9B43-71D24AB034EF}" destId="{68FDF87A-5583-40D1-809B-206AA816753C}" srcOrd="3" destOrd="0" parTransId="{E50CD727-DBD9-47F4-B4C0-A9D26AD68873}" sibTransId="{3DA00343-F5E3-4F83-AE8F-BABBFF486ED5}"/>
    <dgm:cxn modelId="{A7B4CDB4-B973-4C25-ABF5-2278FF7BE5FC}" srcId="{FEB73FE2-2C7D-4D2E-B50C-09D20DBC1D19}" destId="{FB7888EE-3D05-46FA-9FE2-2773C1B0BD0B}" srcOrd="1" destOrd="0" parTransId="{6D7EBF16-533A-473A-A26E-94E357C126CC}" sibTransId="{C78886C6-5F11-4D56-85B2-4B21230BC9EF}"/>
    <dgm:cxn modelId="{736E2A32-8A19-407A-957C-CAA51B4FE709}" type="presOf" srcId="{FDDDFBF5-0840-471E-ADE5-C3DE17DDF174}" destId="{01201C11-1814-4DAA-8DC3-9D5C6276D3EE}" srcOrd="0" destOrd="3" presId="urn:microsoft.com/office/officeart/2005/8/layout/vList2"/>
    <dgm:cxn modelId="{D72B18C5-57E8-4380-9A9F-72BA4AE74487}" srcId="{479939E9-39D8-419B-99D2-BB738AF39A9F}" destId="{28B5AF74-B39E-4133-9D15-FF4830E23900}" srcOrd="3" destOrd="0" parTransId="{E74D3667-F0D9-4253-935A-DD2FEFBBD2A7}" sibTransId="{890BB3F4-D377-49AD-B039-CCF0B8369223}"/>
    <dgm:cxn modelId="{99B4E3C0-14D9-4234-95CA-60BEA045BBEE}" srcId="{FEB73FE2-2C7D-4D2E-B50C-09D20DBC1D19}" destId="{6130DA7C-6F0C-40F3-A56A-3ADA834E765A}" srcOrd="0" destOrd="0" parTransId="{2E4471D7-AE0E-4263-BE23-3612A99F371A}" sibTransId="{2EF13742-1C93-4FD2-9602-B6A3B55C4036}"/>
    <dgm:cxn modelId="{E328FA11-E1F6-4811-BA07-93437840BA3B}" srcId="{479939E9-39D8-419B-99D2-BB738AF39A9F}" destId="{6F5377D8-2E04-4FC8-8DA8-0FBD39524AE3}" srcOrd="2" destOrd="0" parTransId="{3A6E4B88-41A4-4D65-A2F0-29D1A741B83E}" sibTransId="{4E22C5E9-0E89-4B63-A92A-438B70B42058}"/>
    <dgm:cxn modelId="{9777C288-ADB3-4CD5-BBE2-EF84105CF425}" type="presOf" srcId="{52E8CBD1-2B7A-4823-8CB9-CF046020C6CD}" destId="{E1FBCAB3-1672-4C6D-9F33-7EA8857C7499}" srcOrd="0" destOrd="5"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91D8F72D-955B-4F14-A78D-2032BA2D35EE}" srcId="{892DF42E-9568-4E56-9B43-71D24AB034EF}" destId="{90ED8A87-F6E6-4AB6-9326-35AA26D62472}" srcOrd="0" destOrd="0" parTransId="{97B97CA5-4FD7-40E5-BC19-88C81A691251}" sibTransId="{F8F0E4B3-93D7-4CFA-B8F1-FE76A78186A0}"/>
    <dgm:cxn modelId="{DA83BA6D-866F-4D51-9FE0-3C74B8D7FE4E}" srcId="{479939E9-39D8-419B-99D2-BB738AF39A9F}" destId="{69BC16C1-5494-49A5-9441-F62814BB5B09}" srcOrd="1" destOrd="0" parTransId="{D825DCAB-A509-49D6-8923-3087A13AB786}" sibTransId="{DBBE425B-2263-4CB7-AE06-C5D5D4F138A1}"/>
    <dgm:cxn modelId="{CE9C0236-3ABD-42DC-8B60-58C9D0487AF5}" srcId="{892DF42E-9568-4E56-9B43-71D24AB034EF}" destId="{4155FE40-CBD9-4C2E-A64A-89EC86151E08}" srcOrd="2" destOrd="0" parTransId="{95931E8C-6A45-4335-88C3-2F666BDC94BD}" sibTransId="{2679A691-4EE9-468F-A0A2-4374AE2D3D6D}"/>
    <dgm:cxn modelId="{61597D0A-8DD0-44D4-80C8-984B79284036}" type="presOf" srcId="{68FDF87A-5583-40D1-809B-206AA816753C}" destId="{E1FBCAB3-1672-4C6D-9F33-7EA8857C7499}" srcOrd="0" destOrd="3" presId="urn:microsoft.com/office/officeart/2005/8/layout/vList2"/>
    <dgm:cxn modelId="{2DE2E896-8EE6-47A5-B4C1-5D8FBB9F7160}" srcId="{FEB73FE2-2C7D-4D2E-B50C-09D20DBC1D19}" destId="{E81BA0E4-C371-478B-AB70-321121EC8372}" srcOrd="2" destOrd="0" parTransId="{F287340C-DA18-49F8-A1BA-35B6AF043A72}" sibTransId="{B56E28FB-1EDC-4099-A1CD-685A785CD00E}"/>
    <dgm:cxn modelId="{CC88F818-1F6C-4E68-9902-BEEF6FC44B90}" srcId="{892DF42E-9568-4E56-9B43-71D24AB034EF}" destId="{6EA4DE36-7860-471F-A638-664D5EB31A95}" srcOrd="4" destOrd="0" parTransId="{0B4D8E2D-332D-485F-94B1-606729B6C9C4}" sibTransId="{E4B61418-F998-48D6-945A-B229D45CD88F}"/>
    <dgm:cxn modelId="{06C0945C-4089-4133-8A05-298FA5066643}" type="presOf" srcId="{892DF42E-9568-4E56-9B43-71D24AB034EF}" destId="{4D97C937-39F3-425E-ACCD-A0E8B29BF903}" srcOrd="0" destOrd="0" presId="urn:microsoft.com/office/officeart/2005/8/layout/vList2"/>
    <dgm:cxn modelId="{08A0BA01-946F-433A-A43C-0D8BD6FC45D2}" srcId="{892DF42E-9568-4E56-9B43-71D24AB034EF}" destId="{52E8CBD1-2B7A-4823-8CB9-CF046020C6CD}" srcOrd="5" destOrd="0" parTransId="{E2D98E87-6CAC-42F6-A8F8-956D0271C175}" sibTransId="{00D7FA12-CC20-4DDA-B83E-C634F4D4D165}"/>
    <dgm:cxn modelId="{B4C653C3-AD29-4111-9080-6338D9B873C4}" type="presParOf" srcId="{27FAD484-7101-4B6C-976D-9C4BE2AFCB07}" destId="{FE465687-0209-4B7D-B836-86FEC002F06F}" srcOrd="0" destOrd="0" presId="urn:microsoft.com/office/officeart/2005/8/layout/vList2"/>
    <dgm:cxn modelId="{3CD6B335-51AE-43F6-9026-5B096BB58DFB}" type="presParOf" srcId="{27FAD484-7101-4B6C-976D-9C4BE2AFCB07}" destId="{01201C11-1814-4DAA-8DC3-9D5C6276D3EE}"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E40756FD-6CC8-4309-9358-D412C972511E}" type="presParOf" srcId="{27FAD484-7101-4B6C-976D-9C4BE2AFCB07}" destId="{3EAE9E86-26E4-4424-8F6E-A1985EAB8346}" srcOrd="3" destOrd="0" presId="urn:microsoft.com/office/officeart/2005/8/layout/vList2"/>
    <dgm:cxn modelId="{8409831F-3A0F-46A0-AB87-EEF4A865C078}" type="presParOf" srcId="{27FAD484-7101-4B6C-976D-9C4BE2AFCB07}" destId="{4D97C937-39F3-425E-ACCD-A0E8B29BF903}" srcOrd="4" destOrd="0" presId="urn:microsoft.com/office/officeart/2005/8/layout/vList2"/>
    <dgm:cxn modelId="{634CA1FC-48D1-4C0B-96A4-891CED72F96A}" type="presParOf" srcId="{27FAD484-7101-4B6C-976D-9C4BE2AFCB07}" destId="{E1FBCAB3-1672-4C6D-9F33-7EA8857C749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EB73FE2-2C7D-4D2E-B50C-09D20DBC1D19}">
      <dgm:prSet phldrT="[Texto]"/>
      <dgm:spPr/>
      <dgm:t>
        <a:bodyPr/>
        <a:lstStyle/>
        <a:p>
          <a:r>
            <a:rPr lang="es-ES" dirty="0"/>
            <a:t>Análisis de los Motores Eléctricos Condición de Operación </a:t>
          </a:r>
        </a:p>
      </dgm:t>
    </dgm:pt>
    <dgm:pt modelId="{00F70177-D656-44A6-8B02-B8A206A50F2C}" type="parTrans" cxnId="{D8497DB6-9888-4F7B-81E8-3C3DA2F99899}">
      <dgm:prSet/>
      <dgm:spPr/>
      <dgm:t>
        <a:bodyPr/>
        <a:lstStyle/>
        <a:p>
          <a:endParaRPr lang="es-ES"/>
        </a:p>
      </dgm:t>
    </dgm:pt>
    <dgm:pt modelId="{1667B7FD-0523-42C9-BD33-64B64B035436}" type="sibTrans" cxnId="{D8497DB6-9888-4F7B-81E8-3C3DA2F99899}">
      <dgm:prSet/>
      <dgm:spPr/>
      <dgm:t>
        <a:bodyPr/>
        <a:lstStyle/>
        <a:p>
          <a:endParaRPr lang="es-ES"/>
        </a:p>
      </dgm:t>
    </dgm:pt>
    <dgm:pt modelId="{6130DA7C-6F0C-40F3-A56A-3ADA834E765A}">
      <dgm:prSet phldrT="[Texto]"/>
      <dgm:spPr/>
      <dgm:t>
        <a:bodyPr/>
        <a:lstStyle/>
        <a:p>
          <a:r>
            <a:rPr lang="es-ES" dirty="0"/>
            <a:t>Medición de las Cargas Representativas</a:t>
          </a:r>
        </a:p>
      </dgm:t>
    </dgm:pt>
    <dgm:pt modelId="{2E4471D7-AE0E-4263-BE23-3612A99F371A}" type="parTrans" cxnId="{99B4E3C0-14D9-4234-95CA-60BEA045BBEE}">
      <dgm:prSet/>
      <dgm:spPr/>
      <dgm:t>
        <a:bodyPr/>
        <a:lstStyle/>
        <a:p>
          <a:endParaRPr lang="es-ES"/>
        </a:p>
      </dgm:t>
    </dgm:pt>
    <dgm:pt modelId="{2EF13742-1C93-4FD2-9602-B6A3B55C4036}" type="sibTrans" cxnId="{99B4E3C0-14D9-4234-95CA-60BEA045BBEE}">
      <dgm:prSet/>
      <dgm:spPr/>
      <dgm:t>
        <a:bodyPr/>
        <a:lstStyle/>
        <a:p>
          <a:endParaRPr lang="es-ES"/>
        </a:p>
      </dgm:t>
    </dgm:pt>
    <dgm:pt modelId="{479939E9-39D8-419B-99D2-BB738AF39A9F}">
      <dgm:prSet phldrT="[Texto]"/>
      <dgm:spPr/>
      <dgm:t>
        <a:bodyPr/>
        <a:lstStyle/>
        <a:p>
          <a:r>
            <a:rPr lang="es-ES" dirty="0"/>
            <a:t>Planes y Acciones que conlleven a la Mejora de la Eficiencia Energética</a:t>
          </a:r>
        </a:p>
      </dgm:t>
    </dgm:pt>
    <dgm:pt modelId="{43343BB5-7E2F-4B1E-B058-A559D2F6A071}" type="parTrans" cxnId="{21F9698F-F2A4-407E-ACBC-89D46EC97F21}">
      <dgm:prSet/>
      <dgm:spPr/>
      <dgm:t>
        <a:bodyPr/>
        <a:lstStyle/>
        <a:p>
          <a:endParaRPr lang="es-ES"/>
        </a:p>
      </dgm:t>
    </dgm:pt>
    <dgm:pt modelId="{6BF3D780-28CA-4A6F-AC03-1C1C79B0492C}" type="sibTrans" cxnId="{21F9698F-F2A4-407E-ACBC-89D46EC97F21}">
      <dgm:prSet/>
      <dgm:spPr/>
      <dgm:t>
        <a:bodyPr/>
        <a:lstStyle/>
        <a:p>
          <a:endParaRPr lang="es-ES"/>
        </a:p>
      </dgm:t>
    </dgm:pt>
    <dgm:pt modelId="{F2F6E57C-FE3A-4FEF-971E-FF7DA9E5E2A8}">
      <dgm:prSet phldrT="[Texto]"/>
      <dgm:spPr/>
      <dgm:t>
        <a:bodyPr/>
        <a:lstStyle/>
        <a:p>
          <a:r>
            <a:rPr lang="es-ES" dirty="0"/>
            <a:t>Acciones Tecnológicas</a:t>
          </a:r>
        </a:p>
      </dgm:t>
    </dgm:pt>
    <dgm:pt modelId="{DFBC1085-DF34-41F6-83CD-F0E8D832B61A}" type="parTrans" cxnId="{EA49CB69-EA21-47F5-91E5-4238F681AEF6}">
      <dgm:prSet/>
      <dgm:spPr/>
      <dgm:t>
        <a:bodyPr/>
        <a:lstStyle/>
        <a:p>
          <a:endParaRPr lang="es-ES"/>
        </a:p>
      </dgm:t>
    </dgm:pt>
    <dgm:pt modelId="{F2E5E021-E02F-4FD7-A22D-274FA245CC7C}" type="sibTrans" cxnId="{EA49CB69-EA21-47F5-91E5-4238F681AEF6}">
      <dgm:prSet/>
      <dgm:spPr/>
      <dgm:t>
        <a:bodyPr/>
        <a:lstStyle/>
        <a:p>
          <a:endParaRPr lang="es-ES"/>
        </a:p>
      </dgm:t>
    </dgm:pt>
    <dgm:pt modelId="{FB7888EE-3D05-46FA-9FE2-2773C1B0BD0B}">
      <dgm:prSet phldrT="[Texto]"/>
      <dgm:spPr/>
      <dgm:t>
        <a:bodyPr/>
        <a:lstStyle/>
        <a:p>
          <a:r>
            <a:rPr lang="es-ES" dirty="0"/>
            <a:t>Estudio Económico para el Reemplazo de Motores</a:t>
          </a:r>
        </a:p>
      </dgm:t>
    </dgm:pt>
    <dgm:pt modelId="{6D7EBF16-533A-473A-A26E-94E357C126CC}" type="parTrans" cxnId="{A7B4CDB4-B973-4C25-ABF5-2278FF7BE5FC}">
      <dgm:prSet/>
      <dgm:spPr/>
      <dgm:t>
        <a:bodyPr/>
        <a:lstStyle/>
        <a:p>
          <a:endParaRPr lang="es-ES"/>
        </a:p>
      </dgm:t>
    </dgm:pt>
    <dgm:pt modelId="{C78886C6-5F11-4D56-85B2-4B21230BC9EF}" type="sibTrans" cxnId="{A7B4CDB4-B973-4C25-ABF5-2278FF7BE5FC}">
      <dgm:prSet/>
      <dgm:spPr/>
      <dgm:t>
        <a:bodyPr/>
        <a:lstStyle/>
        <a:p>
          <a:endParaRPr lang="es-ES"/>
        </a:p>
      </dgm:t>
    </dgm:pt>
    <dgm:pt modelId="{69BC16C1-5494-49A5-9441-F62814BB5B09}">
      <dgm:prSet phldrT="[Texto]"/>
      <dgm:spPr/>
      <dgm:t>
        <a:bodyPr/>
        <a:lstStyle/>
        <a:p>
          <a:r>
            <a:rPr lang="es-ES" dirty="0"/>
            <a:t>Acciones de Gestión Energética</a:t>
          </a:r>
        </a:p>
      </dgm:t>
    </dgm:pt>
    <dgm:pt modelId="{DBBE425B-2263-4CB7-AE06-C5D5D4F138A1}" type="sibTrans" cxnId="{DA83BA6D-866F-4D51-9FE0-3C74B8D7FE4E}">
      <dgm:prSet/>
      <dgm:spPr/>
      <dgm:t>
        <a:bodyPr/>
        <a:lstStyle/>
        <a:p>
          <a:endParaRPr lang="es-ES"/>
        </a:p>
      </dgm:t>
    </dgm:pt>
    <dgm:pt modelId="{D825DCAB-A509-49D6-8923-3087A13AB786}" type="parTrans" cxnId="{DA83BA6D-866F-4D51-9FE0-3C74B8D7FE4E}">
      <dgm:prSet/>
      <dgm:spPr/>
      <dgm:t>
        <a:bodyPr/>
        <a:lstStyle/>
        <a:p>
          <a:endParaRPr lang="es-ES"/>
        </a:p>
      </dgm:t>
    </dgm:pt>
    <dgm:pt modelId="{6F5377D8-2E04-4FC8-8DA8-0FBD39524AE3}">
      <dgm:prSet phldrT="[Texto]"/>
      <dgm:spPr/>
      <dgm:t>
        <a:bodyPr/>
        <a:lstStyle/>
        <a:p>
          <a:r>
            <a:rPr lang="es-ES" dirty="0"/>
            <a:t>Acciones Culturales</a:t>
          </a:r>
        </a:p>
      </dgm:t>
    </dgm:pt>
    <dgm:pt modelId="{3A6E4B88-41A4-4D65-A2F0-29D1A741B83E}" type="parTrans" cxnId="{E328FA11-E1F6-4811-BA07-93437840BA3B}">
      <dgm:prSet/>
      <dgm:spPr/>
      <dgm:t>
        <a:bodyPr/>
        <a:lstStyle/>
        <a:p>
          <a:endParaRPr lang="es-EC"/>
        </a:p>
      </dgm:t>
    </dgm:pt>
    <dgm:pt modelId="{4E22C5E9-0E89-4B63-A92A-438B70B42058}" type="sibTrans" cxnId="{E328FA11-E1F6-4811-BA07-93437840BA3B}">
      <dgm:prSet/>
      <dgm:spPr/>
      <dgm:t>
        <a:bodyPr/>
        <a:lstStyle/>
        <a:p>
          <a:endParaRPr lang="es-EC"/>
        </a:p>
      </dgm:t>
    </dgm:pt>
    <dgm:pt modelId="{E81BA0E4-C371-478B-AB70-321121EC8372}">
      <dgm:prSet phldrT="[Texto]"/>
      <dgm:spPr/>
      <dgm:t>
        <a:bodyPr/>
        <a:lstStyle/>
        <a:p>
          <a:r>
            <a:rPr lang="es-ES" dirty="0"/>
            <a:t>Análisis de la Iluminación en la planta ILELSA</a:t>
          </a:r>
        </a:p>
      </dgm:t>
    </dgm:pt>
    <dgm:pt modelId="{F287340C-DA18-49F8-A1BA-35B6AF043A72}" type="parTrans" cxnId="{2DE2E896-8EE6-47A5-B4C1-5D8FBB9F7160}">
      <dgm:prSet/>
      <dgm:spPr/>
      <dgm:t>
        <a:bodyPr/>
        <a:lstStyle/>
        <a:p>
          <a:endParaRPr lang="es-EC"/>
        </a:p>
      </dgm:t>
    </dgm:pt>
    <dgm:pt modelId="{B56E28FB-1EDC-4099-A1CD-685A785CD00E}" type="sibTrans" cxnId="{2DE2E896-8EE6-47A5-B4C1-5D8FBB9F7160}">
      <dgm:prSet/>
      <dgm:spPr/>
      <dgm:t>
        <a:bodyPr/>
        <a:lstStyle/>
        <a:p>
          <a:endParaRPr lang="es-EC"/>
        </a:p>
      </dgm:t>
    </dgm:pt>
    <dgm:pt modelId="{28B5AF74-B39E-4133-9D15-FF4830E23900}">
      <dgm:prSet phldrT="[Texto]"/>
      <dgm:spPr/>
      <dgm:t>
        <a:bodyPr/>
        <a:lstStyle/>
        <a:p>
          <a:r>
            <a:rPr lang="es-ES" b="0" dirty="0"/>
            <a:t>Conclusiones</a:t>
          </a:r>
        </a:p>
      </dgm:t>
    </dgm:pt>
    <dgm:pt modelId="{E74D3667-F0D9-4253-935A-DD2FEFBBD2A7}" type="parTrans" cxnId="{D72B18C5-57E8-4380-9A9F-72BA4AE74487}">
      <dgm:prSet/>
      <dgm:spPr/>
      <dgm:t>
        <a:bodyPr/>
        <a:lstStyle/>
        <a:p>
          <a:endParaRPr lang="es-EC"/>
        </a:p>
      </dgm:t>
    </dgm:pt>
    <dgm:pt modelId="{890BB3F4-D377-49AD-B039-CCF0B8369223}" type="sibTrans" cxnId="{D72B18C5-57E8-4380-9A9F-72BA4AE74487}">
      <dgm:prSet/>
      <dgm:spPr/>
      <dgm:t>
        <a:bodyPr/>
        <a:lstStyle/>
        <a:p>
          <a:endParaRPr lang="es-EC"/>
        </a:p>
      </dgm:t>
    </dgm:pt>
    <dgm:pt modelId="{D3491D38-A6D7-4EF3-A288-49613F6C9503}">
      <dgm:prSet phldrT="[Texto]"/>
      <dgm:spPr/>
      <dgm:t>
        <a:bodyPr/>
        <a:lstStyle/>
        <a:p>
          <a:r>
            <a:rPr lang="es-ES" b="0" dirty="0"/>
            <a:t>Recomendaciones</a:t>
          </a:r>
        </a:p>
      </dgm:t>
    </dgm:pt>
    <dgm:pt modelId="{9EC65F9B-69C5-4FFF-9BEE-9E21DC5F4FEB}" type="parTrans" cxnId="{089E0830-D133-4948-91E3-0812B39272DB}">
      <dgm:prSet/>
      <dgm:spPr/>
    </dgm:pt>
    <dgm:pt modelId="{4683E37A-7B70-4E52-BEEA-A3A4E460B33F}" type="sibTrans" cxnId="{089E0830-D133-4948-91E3-0812B39272DB}">
      <dgm:prSet/>
      <dgm:spPr/>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S"/>
        </a:p>
      </dgm:t>
    </dgm:pt>
    <dgm:pt modelId="{FE465687-0209-4B7D-B836-86FEC002F06F}" type="pres">
      <dgm:prSet presAssocID="{FEB73FE2-2C7D-4D2E-B50C-09D20DBC1D19}" presName="parentText" presStyleLbl="node1" presStyleIdx="0" presStyleCnt="2">
        <dgm:presLayoutVars>
          <dgm:chMax val="0"/>
          <dgm:bulletEnabled val="1"/>
        </dgm:presLayoutVars>
      </dgm:prSet>
      <dgm:spPr/>
      <dgm:t>
        <a:bodyPr/>
        <a:lstStyle/>
        <a:p>
          <a:endParaRPr lang="es-ES"/>
        </a:p>
      </dgm:t>
    </dgm:pt>
    <dgm:pt modelId="{01201C11-1814-4DAA-8DC3-9D5C6276D3EE}" type="pres">
      <dgm:prSet presAssocID="{FEB73FE2-2C7D-4D2E-B50C-09D20DBC1D19}" presName="childText" presStyleLbl="revTx" presStyleIdx="0" presStyleCnt="2">
        <dgm:presLayoutVars>
          <dgm:bulletEnabled val="1"/>
        </dgm:presLayoutVars>
      </dgm:prSet>
      <dgm:spPr/>
      <dgm:t>
        <a:bodyPr/>
        <a:lstStyle/>
        <a:p>
          <a:endParaRPr lang="es-ES"/>
        </a:p>
      </dgm:t>
    </dgm:pt>
    <dgm:pt modelId="{D98D5023-E80A-47C0-92B4-6ED093E30EFC}" type="pres">
      <dgm:prSet presAssocID="{479939E9-39D8-419B-99D2-BB738AF39A9F}" presName="parentText" presStyleLbl="node1" presStyleIdx="1" presStyleCnt="2">
        <dgm:presLayoutVars>
          <dgm:chMax val="0"/>
          <dgm:bulletEnabled val="1"/>
        </dgm:presLayoutVars>
      </dgm:prSet>
      <dgm:spPr/>
      <dgm:t>
        <a:bodyPr/>
        <a:lstStyle/>
        <a:p>
          <a:endParaRPr lang="es-ES"/>
        </a:p>
      </dgm:t>
    </dgm:pt>
    <dgm:pt modelId="{3EAE9E86-26E4-4424-8F6E-A1985EAB8346}" type="pres">
      <dgm:prSet presAssocID="{479939E9-39D8-419B-99D2-BB738AF39A9F}" presName="childText" presStyleLbl="revTx" presStyleIdx="1" presStyleCnt="2" custLinFactNeighborY="2983">
        <dgm:presLayoutVars>
          <dgm:bulletEnabled val="1"/>
        </dgm:presLayoutVars>
      </dgm:prSet>
      <dgm:spPr/>
      <dgm:t>
        <a:bodyPr/>
        <a:lstStyle/>
        <a:p>
          <a:endParaRPr lang="es-ES"/>
        </a:p>
      </dgm:t>
    </dgm:pt>
  </dgm:ptLst>
  <dgm:cxnLst>
    <dgm:cxn modelId="{D8497DB6-9888-4F7B-81E8-3C3DA2F99899}" srcId="{8B6FB25A-4DFE-49C2-8101-568F4B3EB992}" destId="{FEB73FE2-2C7D-4D2E-B50C-09D20DBC1D19}" srcOrd="0" destOrd="0" parTransId="{00F70177-D656-44A6-8B02-B8A206A50F2C}" sibTransId="{1667B7FD-0523-42C9-BD33-64B64B035436}"/>
    <dgm:cxn modelId="{87E711EE-12F7-43DD-B4E0-06F4448008F5}" type="presOf" srcId="{E81BA0E4-C371-478B-AB70-321121EC8372}" destId="{01201C11-1814-4DAA-8DC3-9D5C6276D3EE}" srcOrd="0" destOrd="2" presId="urn:microsoft.com/office/officeart/2005/8/layout/vList2"/>
    <dgm:cxn modelId="{DCCD0913-36B9-41AC-84F8-F05137279969}" type="presOf" srcId="{FEB73FE2-2C7D-4D2E-B50C-09D20DBC1D19}" destId="{FE465687-0209-4B7D-B836-86FEC002F06F}" srcOrd="0" destOrd="0" presId="urn:microsoft.com/office/officeart/2005/8/layout/vList2"/>
    <dgm:cxn modelId="{99B4E3C0-14D9-4234-95CA-60BEA045BBEE}" srcId="{FEB73FE2-2C7D-4D2E-B50C-09D20DBC1D19}" destId="{6130DA7C-6F0C-40F3-A56A-3ADA834E765A}" srcOrd="0" destOrd="0" parTransId="{2E4471D7-AE0E-4263-BE23-3612A99F371A}" sibTransId="{2EF13742-1C93-4FD2-9602-B6A3B55C4036}"/>
    <dgm:cxn modelId="{E328FA11-E1F6-4811-BA07-93437840BA3B}" srcId="{479939E9-39D8-419B-99D2-BB738AF39A9F}" destId="{6F5377D8-2E04-4FC8-8DA8-0FBD39524AE3}" srcOrd="2" destOrd="0" parTransId="{3A6E4B88-41A4-4D65-A2F0-29D1A741B83E}" sibTransId="{4E22C5E9-0E89-4B63-A92A-438B70B42058}"/>
    <dgm:cxn modelId="{EA49CB69-EA21-47F5-91E5-4238F681AEF6}" srcId="{479939E9-39D8-419B-99D2-BB738AF39A9F}" destId="{F2F6E57C-FE3A-4FEF-971E-FF7DA9E5E2A8}" srcOrd="0" destOrd="0" parTransId="{DFBC1085-DF34-41F6-83CD-F0E8D832B61A}" sibTransId="{F2E5E021-E02F-4FD7-A22D-274FA245CC7C}"/>
    <dgm:cxn modelId="{5572C0BE-E565-4333-90E8-BE51C246D3B1}" type="presOf" srcId="{FB7888EE-3D05-46FA-9FE2-2773C1B0BD0B}" destId="{01201C11-1814-4DAA-8DC3-9D5C6276D3EE}" srcOrd="0" destOrd="1" presId="urn:microsoft.com/office/officeart/2005/8/layout/vList2"/>
    <dgm:cxn modelId="{5347E476-846D-458D-9D90-F7FBB815FD45}" type="presOf" srcId="{28B5AF74-B39E-4133-9D15-FF4830E23900}" destId="{3EAE9E86-26E4-4424-8F6E-A1985EAB8346}" srcOrd="0" destOrd="3" presId="urn:microsoft.com/office/officeart/2005/8/layout/vList2"/>
    <dgm:cxn modelId="{A7B4CDB4-B973-4C25-ABF5-2278FF7BE5FC}" srcId="{FEB73FE2-2C7D-4D2E-B50C-09D20DBC1D19}" destId="{FB7888EE-3D05-46FA-9FE2-2773C1B0BD0B}" srcOrd="1" destOrd="0" parTransId="{6D7EBF16-533A-473A-A26E-94E357C126CC}" sibTransId="{C78886C6-5F11-4D56-85B2-4B21230BC9EF}"/>
    <dgm:cxn modelId="{2DE2E896-8EE6-47A5-B4C1-5D8FBB9F7160}" srcId="{FEB73FE2-2C7D-4D2E-B50C-09D20DBC1D19}" destId="{E81BA0E4-C371-478B-AB70-321121EC8372}" srcOrd="2" destOrd="0" parTransId="{F287340C-DA18-49F8-A1BA-35B6AF043A72}" sibTransId="{B56E28FB-1EDC-4099-A1CD-685A785CD00E}"/>
    <dgm:cxn modelId="{73A57C5D-2F7C-4C53-A2FE-2BAD33D599DE}" type="presOf" srcId="{6F5377D8-2E04-4FC8-8DA8-0FBD39524AE3}" destId="{3EAE9E86-26E4-4424-8F6E-A1985EAB8346}" srcOrd="0" destOrd="2" presId="urn:microsoft.com/office/officeart/2005/8/layout/vList2"/>
    <dgm:cxn modelId="{0D501BC7-BFC2-43E2-94A0-1BFAB754F392}" type="presOf" srcId="{F2F6E57C-FE3A-4FEF-971E-FF7DA9E5E2A8}" destId="{3EAE9E86-26E4-4424-8F6E-A1985EAB8346}" srcOrd="0" destOrd="0" presId="urn:microsoft.com/office/officeart/2005/8/layout/vList2"/>
    <dgm:cxn modelId="{D72B18C5-57E8-4380-9A9F-72BA4AE74487}" srcId="{479939E9-39D8-419B-99D2-BB738AF39A9F}" destId="{28B5AF74-B39E-4133-9D15-FF4830E23900}" srcOrd="3" destOrd="0" parTransId="{E74D3667-F0D9-4253-935A-DD2FEFBBD2A7}" sibTransId="{890BB3F4-D377-49AD-B039-CCF0B8369223}"/>
    <dgm:cxn modelId="{C06798C9-E2BF-454C-A626-FEA1984EFA76}" type="presOf" srcId="{D3491D38-A6D7-4EF3-A288-49613F6C9503}" destId="{3EAE9E86-26E4-4424-8F6E-A1985EAB8346}" srcOrd="0" destOrd="4" presId="urn:microsoft.com/office/officeart/2005/8/layout/vList2"/>
    <dgm:cxn modelId="{21F9698F-F2A4-407E-ACBC-89D46EC97F21}" srcId="{8B6FB25A-4DFE-49C2-8101-568F4B3EB992}" destId="{479939E9-39D8-419B-99D2-BB738AF39A9F}" srcOrd="1" destOrd="0" parTransId="{43343BB5-7E2F-4B1E-B058-A559D2F6A071}" sibTransId="{6BF3D780-28CA-4A6F-AC03-1C1C79B0492C}"/>
    <dgm:cxn modelId="{DA83BA6D-866F-4D51-9FE0-3C74B8D7FE4E}" srcId="{479939E9-39D8-419B-99D2-BB738AF39A9F}" destId="{69BC16C1-5494-49A5-9441-F62814BB5B09}" srcOrd="1" destOrd="0" parTransId="{D825DCAB-A509-49D6-8923-3087A13AB786}" sibTransId="{DBBE425B-2263-4CB7-AE06-C5D5D4F138A1}"/>
    <dgm:cxn modelId="{D3B8DDDA-0D64-4150-AB5F-E4E925E7195C}" type="presOf" srcId="{6130DA7C-6F0C-40F3-A56A-3ADA834E765A}" destId="{01201C11-1814-4DAA-8DC3-9D5C6276D3EE}" srcOrd="0" destOrd="0" presId="urn:microsoft.com/office/officeart/2005/8/layout/vList2"/>
    <dgm:cxn modelId="{29791D67-4BD1-465B-BC99-A661BA2D597C}" type="presOf" srcId="{479939E9-39D8-419B-99D2-BB738AF39A9F}" destId="{D98D5023-E80A-47C0-92B4-6ED093E30EFC}" srcOrd="0" destOrd="0" presId="urn:microsoft.com/office/officeart/2005/8/layout/vList2"/>
    <dgm:cxn modelId="{A9191B88-5CA1-428E-8F76-58FF50BF8604}" type="presOf" srcId="{69BC16C1-5494-49A5-9441-F62814BB5B09}" destId="{3EAE9E86-26E4-4424-8F6E-A1985EAB8346}" srcOrd="0" destOrd="1" presId="urn:microsoft.com/office/officeart/2005/8/layout/vList2"/>
    <dgm:cxn modelId="{089E0830-D133-4948-91E3-0812B39272DB}" srcId="{479939E9-39D8-419B-99D2-BB738AF39A9F}" destId="{D3491D38-A6D7-4EF3-A288-49613F6C9503}" srcOrd="4" destOrd="0" parTransId="{9EC65F9B-69C5-4FFF-9BEE-9E21DC5F4FEB}" sibTransId="{4683E37A-7B70-4E52-BEEA-A3A4E460B33F}"/>
    <dgm:cxn modelId="{D9D4EA97-38B3-4100-AE5E-1D9D5488FC05}" type="presOf" srcId="{8B6FB25A-4DFE-49C2-8101-568F4B3EB992}" destId="{27FAD484-7101-4B6C-976D-9C4BE2AFCB07}" srcOrd="0" destOrd="0" presId="urn:microsoft.com/office/officeart/2005/8/layout/vList2"/>
    <dgm:cxn modelId="{B4C653C3-AD29-4111-9080-6338D9B873C4}" type="presParOf" srcId="{27FAD484-7101-4B6C-976D-9C4BE2AFCB07}" destId="{FE465687-0209-4B7D-B836-86FEC002F06F}" srcOrd="0" destOrd="0" presId="urn:microsoft.com/office/officeart/2005/8/layout/vList2"/>
    <dgm:cxn modelId="{3CD6B335-51AE-43F6-9026-5B096BB58DFB}" type="presParOf" srcId="{27FAD484-7101-4B6C-976D-9C4BE2AFCB07}" destId="{01201C11-1814-4DAA-8DC3-9D5C6276D3EE}"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E40756FD-6CC8-4309-9358-D412C972511E}" type="presParOf" srcId="{27FAD484-7101-4B6C-976D-9C4BE2AFCB07}" destId="{3EAE9E86-26E4-4424-8F6E-A1985EAB834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FA6F5-E6F6-4051-926A-C76B6352A82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1957E660-B49D-405C-95C1-7B8BBFC5BFF5}">
      <dgm:prSet phldrT="[Texto]" custT="1"/>
      <dgm:spPr/>
      <dgm:t>
        <a:bodyPr/>
        <a:lstStyle/>
        <a:p>
          <a:r>
            <a:rPr lang="es-EC" sz="2700" dirty="0"/>
            <a:t>Paradas Constantes en la Planta</a:t>
          </a:r>
        </a:p>
      </dgm:t>
    </dgm:pt>
    <dgm:pt modelId="{7DD20C0C-C9B4-493A-BC60-AB6DC147875B}" type="parTrans" cxnId="{C9B2E34B-2CD1-4E27-B4F4-DEB27E6EFA81}">
      <dgm:prSet/>
      <dgm:spPr/>
      <dgm:t>
        <a:bodyPr/>
        <a:lstStyle/>
        <a:p>
          <a:endParaRPr lang="es-EC"/>
        </a:p>
      </dgm:t>
    </dgm:pt>
    <dgm:pt modelId="{6E717DD1-3E70-4D22-BDE9-E525C4761142}" type="sibTrans" cxnId="{C9B2E34B-2CD1-4E27-B4F4-DEB27E6EFA81}">
      <dgm:prSet/>
      <dgm:spPr/>
      <dgm:t>
        <a:bodyPr/>
        <a:lstStyle/>
        <a:p>
          <a:endParaRPr lang="es-EC"/>
        </a:p>
      </dgm:t>
    </dgm:pt>
    <dgm:pt modelId="{FE3B7CF7-DAAC-4414-AF87-39B7DE68843C}">
      <dgm:prSet phldrT="[Texto]" custT="1"/>
      <dgm:spPr/>
      <dgm:t>
        <a:bodyPr/>
        <a:lstStyle/>
        <a:p>
          <a:r>
            <a:rPr lang="es-EC" sz="2700" dirty="0"/>
            <a:t>Crecimiento de la Demanda</a:t>
          </a:r>
        </a:p>
      </dgm:t>
    </dgm:pt>
    <dgm:pt modelId="{FC9C0371-4D40-4F8C-9B55-3D70668D1658}" type="sibTrans" cxnId="{F3C94A4D-D950-44C3-83D4-2243FA570A16}">
      <dgm:prSet/>
      <dgm:spPr/>
      <dgm:t>
        <a:bodyPr/>
        <a:lstStyle/>
        <a:p>
          <a:endParaRPr lang="es-EC"/>
        </a:p>
      </dgm:t>
    </dgm:pt>
    <dgm:pt modelId="{03D6C52D-D579-4F64-A6A4-F0C401503EC5}" type="parTrans" cxnId="{F3C94A4D-D950-44C3-83D4-2243FA570A16}">
      <dgm:prSet/>
      <dgm:spPr/>
      <dgm:t>
        <a:bodyPr/>
        <a:lstStyle/>
        <a:p>
          <a:endParaRPr lang="es-EC"/>
        </a:p>
      </dgm:t>
    </dgm:pt>
    <dgm:pt modelId="{20960AD5-671D-4364-A2AA-7807A24316CE}">
      <dgm:prSet phldrT="[Texto]" custT="1"/>
      <dgm:spPr/>
      <dgm:t>
        <a:bodyPr/>
        <a:lstStyle/>
        <a:p>
          <a:r>
            <a:rPr lang="es-EC" sz="3200" dirty="0"/>
            <a:t>El Uso Racional de la </a:t>
          </a:r>
          <a:r>
            <a:rPr lang="es-EC" sz="3200" dirty="0" err="1"/>
            <a:t>Energia</a:t>
          </a:r>
          <a:r>
            <a:rPr lang="es-EC" sz="3200" dirty="0"/>
            <a:t> (URE)</a:t>
          </a:r>
        </a:p>
      </dgm:t>
    </dgm:pt>
    <dgm:pt modelId="{3B376118-586D-4C8A-8036-7B68168C016C}" type="sibTrans" cxnId="{2B98EE06-9E47-4D0F-BC23-7C38D1E52CB2}">
      <dgm:prSet/>
      <dgm:spPr/>
      <dgm:t>
        <a:bodyPr/>
        <a:lstStyle/>
        <a:p>
          <a:endParaRPr lang="es-EC"/>
        </a:p>
      </dgm:t>
    </dgm:pt>
    <dgm:pt modelId="{96E6EE08-341E-4D36-98F0-2388000E63DB}" type="parTrans" cxnId="{2B98EE06-9E47-4D0F-BC23-7C38D1E52CB2}">
      <dgm:prSet/>
      <dgm:spPr/>
      <dgm:t>
        <a:bodyPr/>
        <a:lstStyle/>
        <a:p>
          <a:endParaRPr lang="es-EC"/>
        </a:p>
      </dgm:t>
    </dgm:pt>
    <dgm:pt modelId="{80103020-9B8F-4648-88B3-94A96447C777}" type="pres">
      <dgm:prSet presAssocID="{BBAFA6F5-E6F6-4051-926A-C76B6352A82B}" presName="linear" presStyleCnt="0">
        <dgm:presLayoutVars>
          <dgm:dir/>
          <dgm:animLvl val="lvl"/>
          <dgm:resizeHandles val="exact"/>
        </dgm:presLayoutVars>
      </dgm:prSet>
      <dgm:spPr/>
      <dgm:t>
        <a:bodyPr/>
        <a:lstStyle/>
        <a:p>
          <a:endParaRPr lang="es-ES"/>
        </a:p>
      </dgm:t>
    </dgm:pt>
    <dgm:pt modelId="{40BD7745-69E8-422A-A5B6-6E03532711EC}" type="pres">
      <dgm:prSet presAssocID="{FE3B7CF7-DAAC-4414-AF87-39B7DE68843C}" presName="parentLin" presStyleCnt="0"/>
      <dgm:spPr/>
    </dgm:pt>
    <dgm:pt modelId="{690F0670-41B5-446B-837E-DE35668E8EFE}" type="pres">
      <dgm:prSet presAssocID="{FE3B7CF7-DAAC-4414-AF87-39B7DE68843C}" presName="parentLeftMargin" presStyleLbl="node1" presStyleIdx="0" presStyleCnt="3"/>
      <dgm:spPr/>
      <dgm:t>
        <a:bodyPr/>
        <a:lstStyle/>
        <a:p>
          <a:endParaRPr lang="es-ES"/>
        </a:p>
      </dgm:t>
    </dgm:pt>
    <dgm:pt modelId="{F42620DF-8DCB-44AF-9E46-B69327DB776D}" type="pres">
      <dgm:prSet presAssocID="{FE3B7CF7-DAAC-4414-AF87-39B7DE68843C}" presName="parentText" presStyleLbl="node1" presStyleIdx="0" presStyleCnt="3" custScaleX="109959" custScaleY="119778">
        <dgm:presLayoutVars>
          <dgm:chMax val="0"/>
          <dgm:bulletEnabled val="1"/>
        </dgm:presLayoutVars>
      </dgm:prSet>
      <dgm:spPr/>
      <dgm:t>
        <a:bodyPr/>
        <a:lstStyle/>
        <a:p>
          <a:endParaRPr lang="es-ES"/>
        </a:p>
      </dgm:t>
    </dgm:pt>
    <dgm:pt modelId="{85FA8E7E-0CAD-4DFF-A3C7-DEB56A1C2136}" type="pres">
      <dgm:prSet presAssocID="{FE3B7CF7-DAAC-4414-AF87-39B7DE68843C}" presName="negativeSpace" presStyleCnt="0"/>
      <dgm:spPr/>
    </dgm:pt>
    <dgm:pt modelId="{8ED9033D-F05B-481A-A03A-7E8A83362EAC}" type="pres">
      <dgm:prSet presAssocID="{FE3B7CF7-DAAC-4414-AF87-39B7DE68843C}" presName="childText" presStyleLbl="conFgAcc1" presStyleIdx="0" presStyleCnt="3">
        <dgm:presLayoutVars>
          <dgm:bulletEnabled val="1"/>
        </dgm:presLayoutVars>
      </dgm:prSet>
      <dgm:spPr/>
    </dgm:pt>
    <dgm:pt modelId="{1E6CF27C-6891-415D-AAD2-3592F0DA18A9}" type="pres">
      <dgm:prSet presAssocID="{FC9C0371-4D40-4F8C-9B55-3D70668D1658}" presName="spaceBetweenRectangles" presStyleCnt="0"/>
      <dgm:spPr/>
    </dgm:pt>
    <dgm:pt modelId="{423A5C70-FA7A-4194-9A64-60C5ADBBECE3}" type="pres">
      <dgm:prSet presAssocID="{1957E660-B49D-405C-95C1-7B8BBFC5BFF5}" presName="parentLin" presStyleCnt="0"/>
      <dgm:spPr/>
    </dgm:pt>
    <dgm:pt modelId="{B9C2C1CA-F7A7-4F09-A584-2242D581C905}" type="pres">
      <dgm:prSet presAssocID="{1957E660-B49D-405C-95C1-7B8BBFC5BFF5}" presName="parentLeftMargin" presStyleLbl="node1" presStyleIdx="0" presStyleCnt="3"/>
      <dgm:spPr/>
      <dgm:t>
        <a:bodyPr/>
        <a:lstStyle/>
        <a:p>
          <a:endParaRPr lang="es-ES"/>
        </a:p>
      </dgm:t>
    </dgm:pt>
    <dgm:pt modelId="{12B77D8D-868C-42CE-8B32-D90CC87C76BD}" type="pres">
      <dgm:prSet presAssocID="{1957E660-B49D-405C-95C1-7B8BBFC5BFF5}" presName="parentText" presStyleLbl="node1" presStyleIdx="1" presStyleCnt="3" custScaleX="110204" custScaleY="119082">
        <dgm:presLayoutVars>
          <dgm:chMax val="0"/>
          <dgm:bulletEnabled val="1"/>
        </dgm:presLayoutVars>
      </dgm:prSet>
      <dgm:spPr/>
      <dgm:t>
        <a:bodyPr/>
        <a:lstStyle/>
        <a:p>
          <a:endParaRPr lang="es-ES"/>
        </a:p>
      </dgm:t>
    </dgm:pt>
    <dgm:pt modelId="{4393F157-C4E7-4DC0-B95A-3F9CF373B305}" type="pres">
      <dgm:prSet presAssocID="{1957E660-B49D-405C-95C1-7B8BBFC5BFF5}" presName="negativeSpace" presStyleCnt="0"/>
      <dgm:spPr/>
    </dgm:pt>
    <dgm:pt modelId="{C3B748FE-DE17-45B1-9556-5C51BB6FD88D}" type="pres">
      <dgm:prSet presAssocID="{1957E660-B49D-405C-95C1-7B8BBFC5BFF5}" presName="childText" presStyleLbl="conFgAcc1" presStyleIdx="1" presStyleCnt="3">
        <dgm:presLayoutVars>
          <dgm:bulletEnabled val="1"/>
        </dgm:presLayoutVars>
      </dgm:prSet>
      <dgm:spPr/>
    </dgm:pt>
    <dgm:pt modelId="{55195D8B-780E-4883-AC2C-29AC5D43668F}" type="pres">
      <dgm:prSet presAssocID="{6E717DD1-3E70-4D22-BDE9-E525C4761142}" presName="spaceBetweenRectangles" presStyleCnt="0"/>
      <dgm:spPr/>
    </dgm:pt>
    <dgm:pt modelId="{F6E937AB-D7D8-485B-8C2C-49DFC0D6E7CD}" type="pres">
      <dgm:prSet presAssocID="{20960AD5-671D-4364-A2AA-7807A24316CE}" presName="parentLin" presStyleCnt="0"/>
      <dgm:spPr/>
    </dgm:pt>
    <dgm:pt modelId="{90600C91-B64E-4324-AFC2-B642662E1FDF}" type="pres">
      <dgm:prSet presAssocID="{20960AD5-671D-4364-A2AA-7807A24316CE}" presName="parentLeftMargin" presStyleLbl="node1" presStyleIdx="1" presStyleCnt="3"/>
      <dgm:spPr/>
      <dgm:t>
        <a:bodyPr/>
        <a:lstStyle/>
        <a:p>
          <a:endParaRPr lang="es-ES"/>
        </a:p>
      </dgm:t>
    </dgm:pt>
    <dgm:pt modelId="{FD4D4AFD-9190-4E6E-B9FA-6E3473D9BCA6}" type="pres">
      <dgm:prSet presAssocID="{20960AD5-671D-4364-A2AA-7807A24316CE}" presName="parentText" presStyleLbl="node1" presStyleIdx="2" presStyleCnt="3" custScaleX="115071" custScaleY="164761" custLinFactNeighborX="-29526">
        <dgm:presLayoutVars>
          <dgm:chMax val="0"/>
          <dgm:bulletEnabled val="1"/>
        </dgm:presLayoutVars>
      </dgm:prSet>
      <dgm:spPr/>
      <dgm:t>
        <a:bodyPr/>
        <a:lstStyle/>
        <a:p>
          <a:endParaRPr lang="es-ES"/>
        </a:p>
      </dgm:t>
    </dgm:pt>
    <dgm:pt modelId="{645A7AF8-4745-41F0-828F-75E272030973}" type="pres">
      <dgm:prSet presAssocID="{20960AD5-671D-4364-A2AA-7807A24316CE}" presName="negativeSpace" presStyleCnt="0"/>
      <dgm:spPr/>
    </dgm:pt>
    <dgm:pt modelId="{C24D8E2F-1A61-478A-8DF1-6A42B51B82A4}" type="pres">
      <dgm:prSet presAssocID="{20960AD5-671D-4364-A2AA-7807A24316CE}" presName="childText" presStyleLbl="conFgAcc1" presStyleIdx="2" presStyleCnt="3" custLinFactNeighborX="-3558" custLinFactNeighborY="8578">
        <dgm:presLayoutVars>
          <dgm:bulletEnabled val="1"/>
        </dgm:presLayoutVars>
      </dgm:prSet>
      <dgm:spPr/>
    </dgm:pt>
  </dgm:ptLst>
  <dgm:cxnLst>
    <dgm:cxn modelId="{2B98EE06-9E47-4D0F-BC23-7C38D1E52CB2}" srcId="{BBAFA6F5-E6F6-4051-926A-C76B6352A82B}" destId="{20960AD5-671D-4364-A2AA-7807A24316CE}" srcOrd="2" destOrd="0" parTransId="{96E6EE08-341E-4D36-98F0-2388000E63DB}" sibTransId="{3B376118-586D-4C8A-8036-7B68168C016C}"/>
    <dgm:cxn modelId="{4F211D61-7461-4D99-B28B-E682F129CD2B}" type="presOf" srcId="{BBAFA6F5-E6F6-4051-926A-C76B6352A82B}" destId="{80103020-9B8F-4648-88B3-94A96447C777}" srcOrd="0" destOrd="0" presId="urn:microsoft.com/office/officeart/2005/8/layout/list1"/>
    <dgm:cxn modelId="{C9B2E34B-2CD1-4E27-B4F4-DEB27E6EFA81}" srcId="{BBAFA6F5-E6F6-4051-926A-C76B6352A82B}" destId="{1957E660-B49D-405C-95C1-7B8BBFC5BFF5}" srcOrd="1" destOrd="0" parTransId="{7DD20C0C-C9B4-493A-BC60-AB6DC147875B}" sibTransId="{6E717DD1-3E70-4D22-BDE9-E525C4761142}"/>
    <dgm:cxn modelId="{FE7917C1-67C5-4310-8D71-2000583EF2E4}" type="presOf" srcId="{20960AD5-671D-4364-A2AA-7807A24316CE}" destId="{90600C91-B64E-4324-AFC2-B642662E1FDF}" srcOrd="0" destOrd="0" presId="urn:microsoft.com/office/officeart/2005/8/layout/list1"/>
    <dgm:cxn modelId="{4124FD34-EA12-43BC-8996-E407160CD2DF}" type="presOf" srcId="{FE3B7CF7-DAAC-4414-AF87-39B7DE68843C}" destId="{F42620DF-8DCB-44AF-9E46-B69327DB776D}" srcOrd="1" destOrd="0" presId="urn:microsoft.com/office/officeart/2005/8/layout/list1"/>
    <dgm:cxn modelId="{F7494FC4-7287-4E9F-9F4E-938C8487A8DF}" type="presOf" srcId="{1957E660-B49D-405C-95C1-7B8BBFC5BFF5}" destId="{B9C2C1CA-F7A7-4F09-A584-2242D581C905}" srcOrd="0" destOrd="0" presId="urn:microsoft.com/office/officeart/2005/8/layout/list1"/>
    <dgm:cxn modelId="{97E08968-8000-47A8-B115-CA490419B001}" type="presOf" srcId="{FE3B7CF7-DAAC-4414-AF87-39B7DE68843C}" destId="{690F0670-41B5-446B-837E-DE35668E8EFE}" srcOrd="0" destOrd="0" presId="urn:microsoft.com/office/officeart/2005/8/layout/list1"/>
    <dgm:cxn modelId="{9CAE1A7C-E572-40AF-869F-8E514E4F0DCF}" type="presOf" srcId="{1957E660-B49D-405C-95C1-7B8BBFC5BFF5}" destId="{12B77D8D-868C-42CE-8B32-D90CC87C76BD}" srcOrd="1" destOrd="0" presId="urn:microsoft.com/office/officeart/2005/8/layout/list1"/>
    <dgm:cxn modelId="{F3C94A4D-D950-44C3-83D4-2243FA570A16}" srcId="{BBAFA6F5-E6F6-4051-926A-C76B6352A82B}" destId="{FE3B7CF7-DAAC-4414-AF87-39B7DE68843C}" srcOrd="0" destOrd="0" parTransId="{03D6C52D-D579-4F64-A6A4-F0C401503EC5}" sibTransId="{FC9C0371-4D40-4F8C-9B55-3D70668D1658}"/>
    <dgm:cxn modelId="{9D50A6C0-CDC0-4174-B583-CF92DE720209}" type="presOf" srcId="{20960AD5-671D-4364-A2AA-7807A24316CE}" destId="{FD4D4AFD-9190-4E6E-B9FA-6E3473D9BCA6}" srcOrd="1" destOrd="0" presId="urn:microsoft.com/office/officeart/2005/8/layout/list1"/>
    <dgm:cxn modelId="{20EB890B-97D2-4128-8A2E-B8F301872BC5}" type="presParOf" srcId="{80103020-9B8F-4648-88B3-94A96447C777}" destId="{40BD7745-69E8-422A-A5B6-6E03532711EC}" srcOrd="0" destOrd="0" presId="urn:microsoft.com/office/officeart/2005/8/layout/list1"/>
    <dgm:cxn modelId="{68FA6BC4-8994-4084-894E-8AAB39C234B0}" type="presParOf" srcId="{40BD7745-69E8-422A-A5B6-6E03532711EC}" destId="{690F0670-41B5-446B-837E-DE35668E8EFE}" srcOrd="0" destOrd="0" presId="urn:microsoft.com/office/officeart/2005/8/layout/list1"/>
    <dgm:cxn modelId="{7FC003E5-B517-43AA-B765-13604FF829FB}" type="presParOf" srcId="{40BD7745-69E8-422A-A5B6-6E03532711EC}" destId="{F42620DF-8DCB-44AF-9E46-B69327DB776D}" srcOrd="1" destOrd="0" presId="urn:microsoft.com/office/officeart/2005/8/layout/list1"/>
    <dgm:cxn modelId="{4EB8219E-1AB5-48F7-8373-9CD74BA7C90F}" type="presParOf" srcId="{80103020-9B8F-4648-88B3-94A96447C777}" destId="{85FA8E7E-0CAD-4DFF-A3C7-DEB56A1C2136}" srcOrd="1" destOrd="0" presId="urn:microsoft.com/office/officeart/2005/8/layout/list1"/>
    <dgm:cxn modelId="{D9F99042-665B-4CDB-B9E6-C72EF2C6E06F}" type="presParOf" srcId="{80103020-9B8F-4648-88B3-94A96447C777}" destId="{8ED9033D-F05B-481A-A03A-7E8A83362EAC}" srcOrd="2" destOrd="0" presId="urn:microsoft.com/office/officeart/2005/8/layout/list1"/>
    <dgm:cxn modelId="{45F6F497-4C07-4E3A-8DA7-3DA35ABD5AFC}" type="presParOf" srcId="{80103020-9B8F-4648-88B3-94A96447C777}" destId="{1E6CF27C-6891-415D-AAD2-3592F0DA18A9}" srcOrd="3" destOrd="0" presId="urn:microsoft.com/office/officeart/2005/8/layout/list1"/>
    <dgm:cxn modelId="{B6330054-5FBD-4582-90D7-D55C30F39704}" type="presParOf" srcId="{80103020-9B8F-4648-88B3-94A96447C777}" destId="{423A5C70-FA7A-4194-9A64-60C5ADBBECE3}" srcOrd="4" destOrd="0" presId="urn:microsoft.com/office/officeart/2005/8/layout/list1"/>
    <dgm:cxn modelId="{6435AD30-16C6-44EF-9852-C63F34035E07}" type="presParOf" srcId="{423A5C70-FA7A-4194-9A64-60C5ADBBECE3}" destId="{B9C2C1CA-F7A7-4F09-A584-2242D581C905}" srcOrd="0" destOrd="0" presId="urn:microsoft.com/office/officeart/2005/8/layout/list1"/>
    <dgm:cxn modelId="{136085BE-BB3A-40E2-A478-8FB8759BEAD2}" type="presParOf" srcId="{423A5C70-FA7A-4194-9A64-60C5ADBBECE3}" destId="{12B77D8D-868C-42CE-8B32-D90CC87C76BD}" srcOrd="1" destOrd="0" presId="urn:microsoft.com/office/officeart/2005/8/layout/list1"/>
    <dgm:cxn modelId="{0D3A91B9-DD94-47AF-B056-CB1D002ECBAF}" type="presParOf" srcId="{80103020-9B8F-4648-88B3-94A96447C777}" destId="{4393F157-C4E7-4DC0-B95A-3F9CF373B305}" srcOrd="5" destOrd="0" presId="urn:microsoft.com/office/officeart/2005/8/layout/list1"/>
    <dgm:cxn modelId="{F2FAB0EA-40B9-4CCC-9DE8-A2642A2B7B4D}" type="presParOf" srcId="{80103020-9B8F-4648-88B3-94A96447C777}" destId="{C3B748FE-DE17-45B1-9556-5C51BB6FD88D}" srcOrd="6" destOrd="0" presId="urn:microsoft.com/office/officeart/2005/8/layout/list1"/>
    <dgm:cxn modelId="{B927C720-D20A-4C67-A7BE-1CD3676E43EA}" type="presParOf" srcId="{80103020-9B8F-4648-88B3-94A96447C777}" destId="{55195D8B-780E-4883-AC2C-29AC5D43668F}" srcOrd="7" destOrd="0" presId="urn:microsoft.com/office/officeart/2005/8/layout/list1"/>
    <dgm:cxn modelId="{E85C9E39-1F31-4156-9417-7D4FEF94ACBB}" type="presParOf" srcId="{80103020-9B8F-4648-88B3-94A96447C777}" destId="{F6E937AB-D7D8-485B-8C2C-49DFC0D6E7CD}" srcOrd="8" destOrd="0" presId="urn:microsoft.com/office/officeart/2005/8/layout/list1"/>
    <dgm:cxn modelId="{B9582A06-910E-41F3-82F0-DD8312DAEF6E}" type="presParOf" srcId="{F6E937AB-D7D8-485B-8C2C-49DFC0D6E7CD}" destId="{90600C91-B64E-4324-AFC2-B642662E1FDF}" srcOrd="0" destOrd="0" presId="urn:microsoft.com/office/officeart/2005/8/layout/list1"/>
    <dgm:cxn modelId="{21B35D5C-1658-4256-AEC5-429C82188360}" type="presParOf" srcId="{F6E937AB-D7D8-485B-8C2C-49DFC0D6E7CD}" destId="{FD4D4AFD-9190-4E6E-B9FA-6E3473D9BCA6}" srcOrd="1" destOrd="0" presId="urn:microsoft.com/office/officeart/2005/8/layout/list1"/>
    <dgm:cxn modelId="{9B95D822-072E-4E8C-9657-17F747E47C3F}" type="presParOf" srcId="{80103020-9B8F-4648-88B3-94A96447C777}" destId="{645A7AF8-4745-41F0-828F-75E272030973}" srcOrd="9" destOrd="0" presId="urn:microsoft.com/office/officeart/2005/8/layout/list1"/>
    <dgm:cxn modelId="{74A84A26-29B3-4834-8893-ED592047CB85}" type="presParOf" srcId="{80103020-9B8F-4648-88B3-94A96447C777}" destId="{C24D8E2F-1A61-478A-8DF1-6A42B51B82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20/11/2018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4383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08381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7372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15556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74639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19646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941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647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7605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27030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7416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a16="http://schemas.microsoft.com/office/drawing/2014/main" xmlns="" id="{0E5CB41B-90D6-47F3-B21E-C7478BC886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044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43639"/>
            <a:ext cx="12192000" cy="6858000"/>
          </a:xfrm>
          <a:prstGeom prst="rect">
            <a:avLst/>
          </a:prstGeom>
        </p:spPr>
      </p:pic>
      <p:sp>
        <p:nvSpPr>
          <p:cNvPr id="2" name="Título 1"/>
          <p:cNvSpPr>
            <a:spLocks noGrp="1"/>
          </p:cNvSpPr>
          <p:nvPr>
            <p:ph type="ctrTitle"/>
          </p:nvPr>
        </p:nvSpPr>
        <p:spPr>
          <a:xfrm>
            <a:off x="1987825" y="1342419"/>
            <a:ext cx="8216347" cy="2045892"/>
          </a:xfrm>
        </p:spPr>
        <p:txBody>
          <a:bodyPr>
            <a:normAutofit/>
          </a:bodyPr>
          <a:lstStyle/>
          <a:p>
            <a:r>
              <a:rPr lang="es-EC" sz="3200" dirty="0">
                <a:latin typeface="+mn-lt"/>
              </a:rPr>
              <a:t>CARACTERIZACIÓN ENERGÉTICA DE LA EMPRESA INDUSTRIAL “LICORERA EMBOTELLADORA LOJA S.A.” (FASE1: ELÉCTRICA)</a:t>
            </a:r>
            <a:endParaRPr lang="es-ES" sz="3200" i="1" dirty="0">
              <a:latin typeface="+mn-lt"/>
            </a:endParaRPr>
          </a:p>
        </p:txBody>
      </p:sp>
      <p:sp>
        <p:nvSpPr>
          <p:cNvPr id="3" name="Subtítulo 2"/>
          <p:cNvSpPr>
            <a:spLocks noGrp="1"/>
          </p:cNvSpPr>
          <p:nvPr>
            <p:ph type="subTitle" idx="1"/>
          </p:nvPr>
        </p:nvSpPr>
        <p:spPr>
          <a:xfrm>
            <a:off x="1523999" y="3749202"/>
            <a:ext cx="9144000" cy="491493"/>
          </a:xfrm>
        </p:spPr>
        <p:txBody>
          <a:bodyPr>
            <a:normAutofit/>
          </a:bodyPr>
          <a:lstStyle/>
          <a:p>
            <a:r>
              <a:rPr lang="es-EC" sz="2400" dirty="0">
                <a:latin typeface="+mn-lt"/>
              </a:rPr>
              <a:t>DEPARTAMENTO DE </a:t>
            </a:r>
            <a:r>
              <a:rPr lang="es-EC" sz="2400" dirty="0" smtClean="0">
                <a:latin typeface="+mn-lt"/>
              </a:rPr>
              <a:t>ELÉCTRICA, ELECTRÓNICA </a:t>
            </a:r>
            <a:r>
              <a:rPr lang="es-EC" sz="2400" dirty="0">
                <a:latin typeface="+mn-lt"/>
              </a:rPr>
              <a:t>Y TELECOMUNICACIONES</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a16="http://schemas.microsoft.com/office/drawing/2014/main" xmlns="" id="{255D3533-22E3-400B-B72A-3840F0B8DF4C}"/>
              </a:ext>
            </a:extLst>
          </p:cNvPr>
          <p:cNvSpPr txBox="1">
            <a:spLocks/>
          </p:cNvSpPr>
          <p:nvPr/>
        </p:nvSpPr>
        <p:spPr>
          <a:xfrm>
            <a:off x="1093302" y="4189480"/>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a16="http://schemas.microsoft.com/office/drawing/2014/main" xmlns="" id="{A42F3B2A-A2CC-4EC3-9163-3EB28833DE2B}"/>
              </a:ext>
            </a:extLst>
          </p:cNvPr>
          <p:cNvSpPr txBox="1"/>
          <p:nvPr/>
        </p:nvSpPr>
        <p:spPr>
          <a:xfrm>
            <a:off x="3631095" y="4799990"/>
            <a:ext cx="4929808" cy="1200329"/>
          </a:xfrm>
          <a:prstGeom prst="rect">
            <a:avLst/>
          </a:prstGeom>
          <a:noFill/>
        </p:spPr>
        <p:txBody>
          <a:bodyPr wrap="square" rtlCol="0">
            <a:spAutoFit/>
          </a:bodyPr>
          <a:lstStyle/>
          <a:p>
            <a:pPr algn="ctr"/>
            <a:r>
              <a:rPr lang="es-ES" dirty="0"/>
              <a:t>AUTOR: RUIZ LARREA, JUAN </a:t>
            </a:r>
            <a:r>
              <a:rPr lang="es-ES" dirty="0" smtClean="0"/>
              <a:t>RAMÓN</a:t>
            </a:r>
            <a:endParaRPr lang="es-ES" dirty="0"/>
          </a:p>
          <a:p>
            <a:pPr algn="ctr"/>
            <a:r>
              <a:rPr lang="es-ES" dirty="0"/>
              <a:t>             </a:t>
            </a:r>
          </a:p>
          <a:p>
            <a:pPr algn="ctr"/>
            <a:endParaRPr lang="es-ES" dirty="0"/>
          </a:p>
          <a:p>
            <a:pPr algn="ctr"/>
            <a:r>
              <a:rPr lang="es-ES" dirty="0"/>
              <a:t>DIRECTOR: </a:t>
            </a:r>
            <a:r>
              <a:rPr lang="es-ES" dirty="0" smtClean="0"/>
              <a:t>MSC. </a:t>
            </a:r>
            <a:r>
              <a:rPr lang="es-ES" dirty="0"/>
              <a:t>ING. </a:t>
            </a:r>
            <a:r>
              <a:rPr lang="es-ES" dirty="0" smtClean="0"/>
              <a:t>LEÓN PÉREZ, </a:t>
            </a:r>
            <a:r>
              <a:rPr lang="es-ES" dirty="0"/>
              <a:t>RITA </a:t>
            </a:r>
            <a:r>
              <a:rPr lang="es-ES" dirty="0" smtClean="0"/>
              <a:t>PAOLA</a:t>
            </a:r>
            <a:endParaRPr lang="es-ES" dirty="0"/>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5847366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Etapas de un Proyecto de URE</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3" name="Imagen 12">
            <a:extLst>
              <a:ext uri="{FF2B5EF4-FFF2-40B4-BE49-F238E27FC236}">
                <a16:creationId xmlns:a16="http://schemas.microsoft.com/office/drawing/2014/main" xmlns="" id="{FB94679B-8481-4E43-928D-0FB07B0D6A08}"/>
              </a:ext>
            </a:extLst>
          </p:cNvPr>
          <p:cNvPicPr/>
          <p:nvPr/>
        </p:nvPicPr>
        <p:blipFill rotWithShape="1">
          <a:blip r:embed="rId2"/>
          <a:srcRect l="34748" t="15060" r="25918" b="18741"/>
          <a:stretch/>
        </p:blipFill>
        <p:spPr bwMode="auto">
          <a:xfrm>
            <a:off x="729459" y="1447474"/>
            <a:ext cx="5366540" cy="4172089"/>
          </a:xfrm>
          <a:prstGeom prst="rect">
            <a:avLst/>
          </a:prstGeom>
          <a:ln>
            <a:noFill/>
          </a:ln>
          <a:extLst>
            <a:ext uri="{53640926-AAD7-44D8-BBD7-CCE9431645EC}">
              <a14:shadowObscured xmlns:a14="http://schemas.microsoft.com/office/drawing/2010/main"/>
            </a:ext>
          </a:extLst>
        </p:spPr>
      </p:pic>
      <p:sp>
        <p:nvSpPr>
          <p:cNvPr id="3" name="Rectángulo: esquinas redondeadas 2">
            <a:extLst>
              <a:ext uri="{FF2B5EF4-FFF2-40B4-BE49-F238E27FC236}">
                <a16:creationId xmlns:a16="http://schemas.microsoft.com/office/drawing/2014/main" xmlns="" id="{11FA4347-4081-40B2-8AE5-B049E842A2AA}"/>
              </a:ext>
            </a:extLst>
          </p:cNvPr>
          <p:cNvSpPr/>
          <p:nvPr/>
        </p:nvSpPr>
        <p:spPr>
          <a:xfrm>
            <a:off x="6791418" y="2807270"/>
            <a:ext cx="4065973" cy="18376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EC" sz="2000" dirty="0"/>
              <a:t>Barreras de Organización e información</a:t>
            </a:r>
          </a:p>
          <a:p>
            <a:pPr marL="285750" lvl="0" indent="-285750">
              <a:buFont typeface="Arial" panose="020B0604020202020204" pitchFamily="34" charset="0"/>
              <a:buChar char="•"/>
            </a:pPr>
            <a:r>
              <a:rPr lang="es-EC" sz="2000" dirty="0"/>
              <a:t>Barreras tecnológicas</a:t>
            </a:r>
          </a:p>
          <a:p>
            <a:pPr marL="285750" lvl="0" indent="-285750">
              <a:buFont typeface="Arial" panose="020B0604020202020204" pitchFamily="34" charset="0"/>
              <a:buChar char="•"/>
            </a:pPr>
            <a:r>
              <a:rPr lang="es-EC" sz="2000" dirty="0"/>
              <a:t>Barreras Financieras</a:t>
            </a:r>
          </a:p>
          <a:p>
            <a:pPr marL="285750" lvl="0" indent="-285750">
              <a:buFont typeface="Arial" panose="020B0604020202020204" pitchFamily="34" charset="0"/>
              <a:buChar char="•"/>
            </a:pPr>
            <a:r>
              <a:rPr lang="es-EC" sz="2000" dirty="0"/>
              <a:t>Barreras estructurales</a:t>
            </a:r>
          </a:p>
          <a:p>
            <a:pPr marL="285750" indent="-285750" algn="ctr">
              <a:buFont typeface="Arial" panose="020B0604020202020204" pitchFamily="34" charset="0"/>
              <a:buChar char="•"/>
            </a:pPr>
            <a:endParaRPr lang="es-EC" dirty="0"/>
          </a:p>
        </p:txBody>
      </p:sp>
      <p:sp>
        <p:nvSpPr>
          <p:cNvPr id="5" name="Rectángulo: esquinas redondeadas 4">
            <a:extLst>
              <a:ext uri="{FF2B5EF4-FFF2-40B4-BE49-F238E27FC236}">
                <a16:creationId xmlns:a16="http://schemas.microsoft.com/office/drawing/2014/main" xmlns="" id="{1AB57514-85C3-4FA4-B1DE-E3B74567FFB3}"/>
              </a:ext>
            </a:extLst>
          </p:cNvPr>
          <p:cNvSpPr/>
          <p:nvPr/>
        </p:nvSpPr>
        <p:spPr>
          <a:xfrm>
            <a:off x="6095999" y="1606858"/>
            <a:ext cx="5459027" cy="7292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400" dirty="0">
                <a:ln w="0"/>
                <a:solidFill>
                  <a:schemeClr val="tx1"/>
                </a:solidFill>
                <a:effectLst>
                  <a:outerShdw blurRad="38100" dist="19050" dir="2700000" algn="tl" rotWithShape="0">
                    <a:schemeClr val="dk1">
                      <a:alpha val="40000"/>
                    </a:schemeClr>
                  </a:outerShdw>
                </a:effectLst>
              </a:rPr>
              <a:t>Barreras para la implementación de proyectos URE</a:t>
            </a:r>
          </a:p>
        </p:txBody>
      </p:sp>
    </p:spTree>
    <p:extLst>
      <p:ext uri="{BB962C8B-B14F-4D97-AF65-F5344CB8AC3E}">
        <p14:creationId xmlns:p14="http://schemas.microsoft.com/office/powerpoint/2010/main" val="22441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11</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Parámetros Eléctricos</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2" name="Rectángulo: esquinas redondeadas 1">
            <a:extLst>
              <a:ext uri="{FF2B5EF4-FFF2-40B4-BE49-F238E27FC236}">
                <a16:creationId xmlns:a16="http://schemas.microsoft.com/office/drawing/2014/main" xmlns="" id="{3F9F58BA-1038-4D05-B36F-FC34E10A535B}"/>
              </a:ext>
            </a:extLst>
          </p:cNvPr>
          <p:cNvSpPr/>
          <p:nvPr/>
        </p:nvSpPr>
        <p:spPr>
          <a:xfrm>
            <a:off x="719091" y="1262555"/>
            <a:ext cx="4761022" cy="4927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buFont typeface="Arial" panose="020B0604020202020204" pitchFamily="34" charset="0"/>
              <a:buChar char="•"/>
            </a:pPr>
            <a:endParaRPr lang="es-EC" sz="3200" dirty="0"/>
          </a:p>
          <a:p>
            <a:pPr marL="285750" indent="-285750" algn="just">
              <a:buFont typeface="Arial" panose="020B0604020202020204" pitchFamily="34" charset="0"/>
              <a:buChar char="•"/>
            </a:pPr>
            <a:r>
              <a:rPr lang="es-EC" sz="3200" dirty="0"/>
              <a:t>Corriente Alterna</a:t>
            </a:r>
          </a:p>
          <a:p>
            <a:pPr marL="285750" indent="-285750" algn="just">
              <a:buFont typeface="Arial" panose="020B0604020202020204" pitchFamily="34" charset="0"/>
              <a:buChar char="•"/>
            </a:pPr>
            <a:r>
              <a:rPr lang="es-EC" sz="3200" dirty="0"/>
              <a:t>Potencia en Corriente Alterna</a:t>
            </a:r>
          </a:p>
          <a:p>
            <a:pPr marL="285750" indent="-285750" algn="just">
              <a:buFont typeface="Arial" panose="020B0604020202020204" pitchFamily="34" charset="0"/>
              <a:buChar char="•"/>
            </a:pPr>
            <a:r>
              <a:rPr lang="es-EC" sz="3200" dirty="0"/>
              <a:t>Factor de Potencia</a:t>
            </a:r>
          </a:p>
          <a:p>
            <a:pPr marL="285750" indent="-285750" algn="just">
              <a:buFont typeface="Arial" panose="020B0604020202020204" pitchFamily="34" charset="0"/>
              <a:buChar char="•"/>
            </a:pPr>
            <a:r>
              <a:rPr lang="es-EC" sz="3200" dirty="0"/>
              <a:t>Fliker</a:t>
            </a:r>
          </a:p>
          <a:p>
            <a:pPr marL="285750" indent="-285750" algn="just">
              <a:buFont typeface="Arial" panose="020B0604020202020204" pitchFamily="34" charset="0"/>
              <a:buChar char="•"/>
            </a:pPr>
            <a:r>
              <a:rPr lang="es-EC" sz="3200" dirty="0"/>
              <a:t>Armónicos</a:t>
            </a:r>
          </a:p>
          <a:p>
            <a:pPr marL="285750" indent="-285750" algn="just">
              <a:buFont typeface="Arial" panose="020B0604020202020204" pitchFamily="34" charset="0"/>
              <a:buChar char="•"/>
            </a:pPr>
            <a:r>
              <a:rPr lang="es-EC" sz="3200" dirty="0"/>
              <a:t>Frecuencia </a:t>
            </a:r>
          </a:p>
          <a:p>
            <a:pPr marL="285750" indent="-285750" algn="just">
              <a:buFont typeface="Arial" panose="020B0604020202020204" pitchFamily="34" charset="0"/>
              <a:buChar char="•"/>
            </a:pPr>
            <a:r>
              <a:rPr lang="es-EC" sz="3200" dirty="0"/>
              <a:t>Niveles de Tensión</a:t>
            </a:r>
          </a:p>
          <a:p>
            <a:pPr marL="285750" indent="-285750" algn="just">
              <a:buFont typeface="Arial" panose="020B0604020202020204" pitchFamily="34" charset="0"/>
              <a:buChar char="•"/>
            </a:pPr>
            <a:r>
              <a:rPr lang="es-EC" sz="3200" dirty="0"/>
              <a:t>Demanda Energética</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276847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12</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832453" cy="1026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solidFill>
                  <a:schemeClr val="bg1"/>
                </a:solidFill>
                <a:latin typeface="+mn-lt"/>
              </a:rPr>
              <a:t>Eficiencias y Perdidas en los motores Eléctricos</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2" name="Rectángulo 1">
            <a:extLst>
              <a:ext uri="{FF2B5EF4-FFF2-40B4-BE49-F238E27FC236}">
                <a16:creationId xmlns:a16="http://schemas.microsoft.com/office/drawing/2014/main" xmlns="" id="{720C1B16-487F-4DAC-87C5-36805AA26511}"/>
              </a:ext>
            </a:extLst>
          </p:cNvPr>
          <p:cNvSpPr/>
          <p:nvPr/>
        </p:nvSpPr>
        <p:spPr>
          <a:xfrm>
            <a:off x="65103" y="1773602"/>
            <a:ext cx="5520745" cy="1631216"/>
          </a:xfrm>
          <a:prstGeom prst="rect">
            <a:avLst/>
          </a:prstGeom>
        </p:spPr>
        <p:txBody>
          <a:bodyPr wrap="square">
            <a:spAutoFit/>
          </a:bodyPr>
          <a:lstStyle/>
          <a:p>
            <a:r>
              <a:rPr lang="es-EC" sz="2000" dirty="0"/>
              <a:t>La eficiencia de un motor es la relación entre la potencia mecánica de salida y la potencia eléctrica de entrada. Este es el concepto más importante desde el punto de vista del consumo de energía y del costo de operación de un motor eléctrico</a:t>
            </a:r>
          </a:p>
        </p:txBody>
      </p:sp>
      <p:pic>
        <p:nvPicPr>
          <p:cNvPr id="3" name="Imagen 2">
            <a:extLst>
              <a:ext uri="{FF2B5EF4-FFF2-40B4-BE49-F238E27FC236}">
                <a16:creationId xmlns:a16="http://schemas.microsoft.com/office/drawing/2014/main" xmlns="" id="{0A6FFE41-B0A2-4AD8-8475-DDCC1B9BA888}"/>
              </a:ext>
            </a:extLst>
          </p:cNvPr>
          <p:cNvPicPr>
            <a:picLocks noChangeAspect="1"/>
          </p:cNvPicPr>
          <p:nvPr/>
        </p:nvPicPr>
        <p:blipFill>
          <a:blip r:embed="rId2"/>
          <a:stretch>
            <a:fillRect/>
          </a:stretch>
        </p:blipFill>
        <p:spPr>
          <a:xfrm>
            <a:off x="6958203" y="1616965"/>
            <a:ext cx="4395597" cy="2493480"/>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xmlns="" id="{9234C93E-410C-4B6A-8F21-1299D5319786}"/>
                  </a:ext>
                </a:extLst>
              </p:cNvPr>
              <p:cNvSpPr/>
              <p:nvPr/>
            </p:nvSpPr>
            <p:spPr>
              <a:xfrm>
                <a:off x="661703" y="4472576"/>
                <a:ext cx="5808321"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𝐸𝑓𝑖𝑐𝑖𝑒𝑛𝑐𝑖𝑎</m:t>
                      </m:r>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𝑃𝑜𝑡𝑒𝑛𝑐𝑖𝑎</m:t>
                          </m:r>
                          <m:r>
                            <a:rPr lang="es-EC">
                              <a:latin typeface="Cambria Math" panose="02040503050406030204" pitchFamily="18" charset="0"/>
                            </a:rPr>
                            <m:t> </m:t>
                          </m:r>
                          <m:r>
                            <a:rPr lang="es-EC" i="1">
                              <a:latin typeface="Cambria Math" panose="02040503050406030204" pitchFamily="18" charset="0"/>
                            </a:rPr>
                            <m:t>𝑀𝑒𝑐𝑎𝑛𝑖𝑐𝑎</m:t>
                          </m:r>
                          <m:r>
                            <a:rPr lang="es-EC">
                              <a:latin typeface="Cambria Math" panose="02040503050406030204" pitchFamily="18" charset="0"/>
                            </a:rPr>
                            <m:t> </m:t>
                          </m:r>
                          <m:r>
                            <a:rPr lang="es-EC" i="1">
                              <a:latin typeface="Cambria Math" panose="02040503050406030204" pitchFamily="18" charset="0"/>
                            </a:rPr>
                            <m:t>𝑑𝑒</m:t>
                          </m:r>
                          <m:r>
                            <a:rPr lang="es-EC">
                              <a:latin typeface="Cambria Math" panose="02040503050406030204" pitchFamily="18" charset="0"/>
                            </a:rPr>
                            <m:t> </m:t>
                          </m:r>
                          <m:r>
                            <a:rPr lang="es-EC" i="1">
                              <a:latin typeface="Cambria Math" panose="02040503050406030204" pitchFamily="18" charset="0"/>
                            </a:rPr>
                            <m:t>𝑆𝑎𝑙𝑖𝑑𝑎</m:t>
                          </m:r>
                          <m:r>
                            <a:rPr lang="es-EC">
                              <a:latin typeface="Cambria Math" panose="02040503050406030204" pitchFamily="18" charset="0"/>
                            </a:rPr>
                            <m:t>−</m:t>
                          </m:r>
                          <m:r>
                            <a:rPr lang="es-EC" i="1">
                              <a:latin typeface="Cambria Math" panose="02040503050406030204" pitchFamily="18" charset="0"/>
                            </a:rPr>
                            <m:t>𝑝𝑒𝑟𝑑𝑖𝑑𝑎𝑠</m:t>
                          </m:r>
                        </m:num>
                        <m:den>
                          <m:r>
                            <a:rPr lang="es-EC" i="1">
                              <a:latin typeface="Cambria Math" panose="02040503050406030204" pitchFamily="18" charset="0"/>
                            </a:rPr>
                            <m:t>𝑃𝑜𝑡𝑒𝑛𝑐𝑖𝑎</m:t>
                          </m:r>
                          <m:r>
                            <a:rPr lang="es-EC">
                              <a:latin typeface="Cambria Math" panose="02040503050406030204" pitchFamily="18" charset="0"/>
                            </a:rPr>
                            <m:t> </m:t>
                          </m:r>
                          <m:r>
                            <a:rPr lang="es-EC" i="1">
                              <a:latin typeface="Cambria Math" panose="02040503050406030204" pitchFamily="18" charset="0"/>
                            </a:rPr>
                            <m:t>𝐸𝑙𝑒𝑐𝑡𝑟𝑖𝑐𝑎</m:t>
                          </m:r>
                          <m:r>
                            <a:rPr lang="es-EC">
                              <a:latin typeface="Cambria Math" panose="02040503050406030204" pitchFamily="18" charset="0"/>
                            </a:rPr>
                            <m:t> </m:t>
                          </m:r>
                          <m:r>
                            <a:rPr lang="es-EC" i="1">
                              <a:latin typeface="Cambria Math" panose="02040503050406030204" pitchFamily="18" charset="0"/>
                            </a:rPr>
                            <m:t>𝑞𝑢𝑒</m:t>
                          </m:r>
                          <m:r>
                            <a:rPr lang="es-EC">
                              <a:latin typeface="Cambria Math" panose="02040503050406030204" pitchFamily="18" charset="0"/>
                            </a:rPr>
                            <m:t> </m:t>
                          </m:r>
                          <m:r>
                            <a:rPr lang="es-EC" i="1">
                              <a:latin typeface="Cambria Math" panose="02040503050406030204" pitchFamily="18" charset="0"/>
                            </a:rPr>
                            <m:t>𝑒𝑛𝑡𝑟𝑎</m:t>
                          </m:r>
                        </m:den>
                      </m:f>
                    </m:oMath>
                  </m:oMathPara>
                </a14:m>
                <a:endParaRPr lang="es-EC" dirty="0"/>
              </a:p>
            </p:txBody>
          </p:sp>
        </mc:Choice>
        <mc:Fallback xmlns="">
          <p:sp>
            <p:nvSpPr>
              <p:cNvPr id="5" name="Rectángulo 4">
                <a:extLst>
                  <a:ext uri="{FF2B5EF4-FFF2-40B4-BE49-F238E27FC236}">
                    <a16:creationId xmlns:a16="http://schemas.microsoft.com/office/drawing/2014/main" id="{9234C93E-410C-4B6A-8F21-1299D5319786}"/>
                  </a:ext>
                </a:extLst>
              </p:cNvPr>
              <p:cNvSpPr>
                <a:spLocks noRot="1" noChangeAspect="1" noMove="1" noResize="1" noEditPoints="1" noAdjustHandles="1" noChangeArrowheads="1" noChangeShapeType="1" noTextEdit="1"/>
              </p:cNvSpPr>
              <p:nvPr/>
            </p:nvSpPr>
            <p:spPr>
              <a:xfrm>
                <a:off x="661703" y="4472576"/>
                <a:ext cx="5808321" cy="664926"/>
              </a:xfrm>
              <a:prstGeom prst="rect">
                <a:avLst/>
              </a:prstGeom>
              <a:blipFill>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80124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13</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0"/>
            <a:ext cx="7311887" cy="12164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Eficiencias y Perdidas en los motores Eléctricos</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8523709" y="1504193"/>
            <a:ext cx="3129932"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a:t>Perdidas</a:t>
            </a:r>
          </a:p>
        </p:txBody>
      </p:sp>
      <p:sp>
        <p:nvSpPr>
          <p:cNvPr id="17" name="Rectángulo 16">
            <a:extLst>
              <a:ext uri="{FF2B5EF4-FFF2-40B4-BE49-F238E27FC236}">
                <a16:creationId xmlns:a16="http://schemas.microsoft.com/office/drawing/2014/main" xmlns="" id="{C6787479-1741-4100-A420-7A4F4E44C846}"/>
              </a:ext>
            </a:extLst>
          </p:cNvPr>
          <p:cNvSpPr/>
          <p:nvPr/>
        </p:nvSpPr>
        <p:spPr>
          <a:xfrm>
            <a:off x="781115" y="1504193"/>
            <a:ext cx="3129932"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a:t>Eficiencias</a:t>
            </a:r>
          </a:p>
        </p:txBody>
      </p:sp>
      <p:sp>
        <p:nvSpPr>
          <p:cNvPr id="2" name="Rectángulo 1">
            <a:extLst>
              <a:ext uri="{FF2B5EF4-FFF2-40B4-BE49-F238E27FC236}">
                <a16:creationId xmlns:a16="http://schemas.microsoft.com/office/drawing/2014/main" xmlns="" id="{3BF14103-518A-4183-9BFB-6A8F8022AD91}"/>
              </a:ext>
            </a:extLst>
          </p:cNvPr>
          <p:cNvSpPr/>
          <p:nvPr/>
        </p:nvSpPr>
        <p:spPr>
          <a:xfrm>
            <a:off x="8199268" y="2214486"/>
            <a:ext cx="3565864" cy="3139321"/>
          </a:xfrm>
          <a:prstGeom prst="rect">
            <a:avLst/>
          </a:prstGeom>
        </p:spPr>
        <p:txBody>
          <a:bodyPr wrap="square">
            <a:spAutoFit/>
          </a:bodyPr>
          <a:lstStyle/>
          <a:p>
            <a:pPr marL="285750" indent="-285750">
              <a:buFont typeface="Arial" panose="020B0604020202020204" pitchFamily="34" charset="0"/>
              <a:buChar char="•"/>
            </a:pPr>
            <a:r>
              <a:rPr lang="es-EC" dirty="0"/>
              <a:t>Pérdidas por resistencia en los bobinados del estator.</a:t>
            </a:r>
          </a:p>
          <a:p>
            <a:pPr marL="285750" indent="-285750">
              <a:buFont typeface="Arial" panose="020B0604020202020204" pitchFamily="34" charset="0"/>
              <a:buChar char="•"/>
            </a:pPr>
            <a:r>
              <a:rPr lang="es-EC" dirty="0"/>
              <a:t>Pérdidas por corrientes remantes en el estator.</a:t>
            </a:r>
          </a:p>
          <a:p>
            <a:pPr marL="285750" indent="-285750">
              <a:buFont typeface="Arial" panose="020B0604020202020204" pitchFamily="34" charset="0"/>
              <a:buChar char="•"/>
            </a:pPr>
            <a:r>
              <a:rPr lang="es-EC" dirty="0"/>
              <a:t>Pérdidas magnéticas y de carga en el estator.</a:t>
            </a:r>
          </a:p>
          <a:p>
            <a:pPr marL="285750" indent="-285750">
              <a:buFont typeface="Arial" panose="020B0604020202020204" pitchFamily="34" charset="0"/>
              <a:buChar char="•"/>
            </a:pPr>
            <a:r>
              <a:rPr lang="es-EC" dirty="0"/>
              <a:t>Pérdidas de potencia por histéresis.</a:t>
            </a:r>
          </a:p>
          <a:p>
            <a:pPr marL="285750" indent="-285750">
              <a:buFont typeface="Arial" panose="020B0604020202020204" pitchFamily="34" charset="0"/>
              <a:buChar char="•"/>
            </a:pPr>
            <a:r>
              <a:rPr lang="es-EC" dirty="0"/>
              <a:t>Pérdidas por sobre calentamiento por falta de ventilación en el motor.</a:t>
            </a:r>
          </a:p>
        </p:txBody>
      </p:sp>
      <p:sp>
        <p:nvSpPr>
          <p:cNvPr id="7" name="Rectángulo 6">
            <a:extLst>
              <a:ext uri="{FF2B5EF4-FFF2-40B4-BE49-F238E27FC236}">
                <a16:creationId xmlns:a16="http://schemas.microsoft.com/office/drawing/2014/main" xmlns="" id="{F99B4415-36E4-4624-B1E8-D261D4979D85}"/>
              </a:ext>
            </a:extLst>
          </p:cNvPr>
          <p:cNvSpPr/>
          <p:nvPr/>
        </p:nvSpPr>
        <p:spPr>
          <a:xfrm>
            <a:off x="781115" y="2368375"/>
            <a:ext cx="3293735" cy="2862322"/>
          </a:xfrm>
          <a:prstGeom prst="rect">
            <a:avLst/>
          </a:prstGeom>
        </p:spPr>
        <p:txBody>
          <a:bodyPr wrap="square">
            <a:spAutoFit/>
          </a:bodyPr>
          <a:lstStyle/>
          <a:p>
            <a:pPr marL="285750" indent="-285750">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Factores de mantenimiento más alto</a:t>
            </a:r>
          </a:p>
          <a:p>
            <a:pPr marL="285750" indent="-285750">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aislamientos de larga vida</a:t>
            </a:r>
          </a:p>
          <a:p>
            <a:pPr marL="285750" indent="-285750">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menor perdida por calor </a:t>
            </a:r>
          </a:p>
          <a:p>
            <a:pPr marL="285750" indent="-285750">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Baja vibración </a:t>
            </a:r>
          </a:p>
          <a:p>
            <a:pPr marL="285750" indent="-285750">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mejor rentabilidad</a:t>
            </a:r>
          </a:p>
          <a:p>
            <a:pPr marL="285750" indent="-285750">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Entregan mayor o igual cantidad trabajo con menor consumo energía que motor estándar</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64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14</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0" y="94151"/>
            <a:ext cx="8078680" cy="1146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solidFill>
                  <a:schemeClr val="bg1"/>
                </a:solidFill>
                <a:effectLst>
                  <a:outerShdw blurRad="38100" dist="38100" dir="2700000" algn="tl">
                    <a:srgbClr val="000000">
                      <a:alpha val="43137"/>
                    </a:srgbClr>
                  </a:outerShdw>
                </a:effectLst>
                <a:latin typeface="+mn-lt"/>
              </a:rPr>
              <a:t>Análisis comparativo de eficiencia entre lámparas incandescentes, fluorescentes y led en la planta ILELSA</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graphicFrame>
        <p:nvGraphicFramePr>
          <p:cNvPr id="3" name="Tabla 2">
            <a:extLst>
              <a:ext uri="{FF2B5EF4-FFF2-40B4-BE49-F238E27FC236}">
                <a16:creationId xmlns:a16="http://schemas.microsoft.com/office/drawing/2014/main" xmlns="" id="{A3A0C31B-84FF-44B2-964A-4CD4A44FEC36}"/>
              </a:ext>
            </a:extLst>
          </p:cNvPr>
          <p:cNvGraphicFramePr>
            <a:graphicFrameLocks noGrp="1"/>
          </p:cNvGraphicFramePr>
          <p:nvPr>
            <p:extLst>
              <p:ext uri="{D42A27DB-BD31-4B8C-83A1-F6EECF244321}">
                <p14:modId xmlns:p14="http://schemas.microsoft.com/office/powerpoint/2010/main" val="404112927"/>
              </p:ext>
            </p:extLst>
          </p:nvPr>
        </p:nvGraphicFramePr>
        <p:xfrm>
          <a:off x="710215" y="1535837"/>
          <a:ext cx="10643586" cy="3537721"/>
        </p:xfrm>
        <a:graphic>
          <a:graphicData uri="http://schemas.openxmlformats.org/drawingml/2006/table">
            <a:tbl>
              <a:tblPr firstRow="1" firstCol="1" bandRow="1"/>
              <a:tblGrid>
                <a:gridCol w="2942475">
                  <a:extLst>
                    <a:ext uri="{9D8B030D-6E8A-4147-A177-3AD203B41FA5}">
                      <a16:colId xmlns:a16="http://schemas.microsoft.com/office/drawing/2014/main" xmlns="" val="2892477801"/>
                    </a:ext>
                  </a:extLst>
                </a:gridCol>
                <a:gridCol w="2378253">
                  <a:extLst>
                    <a:ext uri="{9D8B030D-6E8A-4147-A177-3AD203B41FA5}">
                      <a16:colId xmlns:a16="http://schemas.microsoft.com/office/drawing/2014/main" xmlns="" val="603027373"/>
                    </a:ext>
                  </a:extLst>
                </a:gridCol>
                <a:gridCol w="2661429">
                  <a:extLst>
                    <a:ext uri="{9D8B030D-6E8A-4147-A177-3AD203B41FA5}">
                      <a16:colId xmlns:a16="http://schemas.microsoft.com/office/drawing/2014/main" xmlns="" val="1166749244"/>
                    </a:ext>
                  </a:extLst>
                </a:gridCol>
                <a:gridCol w="2661429">
                  <a:extLst>
                    <a:ext uri="{9D8B030D-6E8A-4147-A177-3AD203B41FA5}">
                      <a16:colId xmlns:a16="http://schemas.microsoft.com/office/drawing/2014/main" xmlns="" val="4216120657"/>
                    </a:ext>
                  </a:extLst>
                </a:gridCol>
              </a:tblGrid>
              <a:tr h="666019">
                <a:tc>
                  <a:txBody>
                    <a:bodyPr/>
                    <a:lstStyle/>
                    <a:p>
                      <a:pPr indent="367030" algn="ctr">
                        <a:lnSpc>
                          <a:spcPct val="115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TIPO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POTENCIA (W)</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EFICACIA LUMINOSA (lm/W)</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VIDA MEDIA DE UN LOTE (HORAS)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587494186"/>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Incandescentes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60, 100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605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8814572"/>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Fluorescentes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32,40,80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50 – 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4000 – 20000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401433120"/>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Vapor de mercurio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80. 125, 250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40 – 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9000 – 14000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590059"/>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Halogenuros metálicos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175, 250, 400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68 – 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15000 - 20000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798943672"/>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Sodio a baja presión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135, 180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125 – 185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5127260"/>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Sodio de alta presión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150, 250, 400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90 – 130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10000 - 20000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475096074"/>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Fluorescente compactas (LFC)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13 26 40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50 – 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8000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2493852"/>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LED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17, 9, 3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62667082"/>
                  </a:ext>
                </a:extLst>
              </a:tr>
              <a:tr h="319078">
                <a:tc>
                  <a:txBody>
                    <a:bodyPr/>
                    <a:lstStyle/>
                    <a:p>
                      <a:pPr indent="18034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Reflectores LED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1295"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50, 100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7515375"/>
                  </a:ext>
                </a:extLst>
              </a:tr>
            </a:tbl>
          </a:graphicData>
        </a:graphic>
      </p:graphicFrame>
    </p:spTree>
    <p:extLst>
      <p:ext uri="{BB962C8B-B14F-4D97-AF65-F5344CB8AC3E}">
        <p14:creationId xmlns:p14="http://schemas.microsoft.com/office/powerpoint/2010/main" val="19545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112112" y="3120787"/>
            <a:ext cx="9075127" cy="989668"/>
          </a:xfrm>
        </p:spPr>
        <p:txBody>
          <a:bodyPr>
            <a:normAutofit fontScale="90000"/>
          </a:bodyPr>
          <a:lstStyle/>
          <a:p>
            <a:r>
              <a:rPr lang="es-ES" sz="6700" i="1" dirty="0">
                <a:latin typeface="+mn-lt"/>
              </a:rPr>
              <a:t>Medición de Parámetros Eléctricos </a:t>
            </a:r>
            <a:r>
              <a:rPr lang="es-ES" sz="3200" i="1" dirty="0">
                <a:latin typeface="+mn-lt"/>
              </a:rPr>
              <a:t/>
            </a:r>
            <a:br>
              <a:rPr lang="es-ES" sz="3200" i="1" dirty="0">
                <a:latin typeface="+mn-lt"/>
              </a:rPr>
            </a:b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15</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1758581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16</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Título 1">
            <a:extLst>
              <a:ext uri="{FF2B5EF4-FFF2-40B4-BE49-F238E27FC236}">
                <a16:creationId xmlns:a16="http://schemas.microsoft.com/office/drawing/2014/main" xmlns="" id="{105FE110-87B5-4884-9976-A677529C1179}"/>
              </a:ext>
            </a:extLst>
          </p:cNvPr>
          <p:cNvSpPr txBox="1">
            <a:spLocks/>
          </p:cNvSpPr>
          <p:nvPr/>
        </p:nvSpPr>
        <p:spPr>
          <a:xfrm>
            <a:off x="0" y="3465"/>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Fundamentos de una Auditoria Energética</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2" name="Rectángulo 1">
            <a:extLst>
              <a:ext uri="{FF2B5EF4-FFF2-40B4-BE49-F238E27FC236}">
                <a16:creationId xmlns:a16="http://schemas.microsoft.com/office/drawing/2014/main" xmlns="" id="{EE81E241-7A41-4FE7-88D1-CE5E784C21A3}"/>
              </a:ext>
            </a:extLst>
          </p:cNvPr>
          <p:cNvSpPr/>
          <p:nvPr/>
        </p:nvSpPr>
        <p:spPr>
          <a:xfrm>
            <a:off x="517864" y="1443587"/>
            <a:ext cx="11529134" cy="923330"/>
          </a:xfrm>
          <a:prstGeom prst="rect">
            <a:avLst/>
          </a:prstGeom>
        </p:spPr>
        <p:txBody>
          <a:bodyPr wrap="square">
            <a:spAutoFit/>
          </a:bodyPr>
          <a:lstStyle/>
          <a:p>
            <a:pPr algn="just"/>
            <a:r>
              <a:rPr lang="es-EC" dirty="0"/>
              <a:t>Se denomina auditoria energética a la recolección de datos sobre el suministro y consumo de todas las formas de energía con el propósito de evaluar las posibilidades de ahorro y la cuantificación de las mismas, así como para determinar la conveniencia de la oportunidad económica de ejecutarlas. </a:t>
            </a:r>
          </a:p>
        </p:txBody>
      </p:sp>
      <p:sp>
        <p:nvSpPr>
          <p:cNvPr id="5" name="Rectángulo 4">
            <a:extLst>
              <a:ext uri="{FF2B5EF4-FFF2-40B4-BE49-F238E27FC236}">
                <a16:creationId xmlns:a16="http://schemas.microsoft.com/office/drawing/2014/main" xmlns="" id="{14A59FA1-EF5D-4670-9074-F537B4FF590E}"/>
              </a:ext>
            </a:extLst>
          </p:cNvPr>
          <p:cNvSpPr/>
          <p:nvPr/>
        </p:nvSpPr>
        <p:spPr>
          <a:xfrm>
            <a:off x="420208" y="2524929"/>
            <a:ext cx="11529133" cy="2784737"/>
          </a:xfrm>
          <a:prstGeom prst="rect">
            <a:avLst/>
          </a:prstGeom>
        </p:spPr>
        <p:txBody>
          <a:bodyPr wrap="square">
            <a:spAutoFit/>
          </a:bodyPr>
          <a:lstStyle/>
          <a:p>
            <a:pPr marL="171450" lvl="0" indent="-171450" algn="just">
              <a:lnSpc>
                <a:spcPct val="200000"/>
              </a:lnSpc>
              <a:spcAft>
                <a:spcPts val="0"/>
              </a:spcAft>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Informará los responsables de la empresa acerca de la estructura y el uso de la energía en el estado actual de la planta, además de los potenciales de ahorro y posibles mejoras en la eficiencia.</a:t>
            </a:r>
            <a:endParaRPr lang="es-EC" sz="2000" dirty="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200000"/>
              </a:lnSpc>
              <a:spcAft>
                <a:spcPts val="0"/>
              </a:spcAft>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Sensibilizar a la gerencia de la empresa con respecto a las posibilidades de ahorro económico con el uso racional de la energía.</a:t>
            </a:r>
            <a:endParaRPr lang="es-EC" sz="2000" dirty="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200000"/>
              </a:lnSpc>
              <a:spcAft>
                <a:spcPts val="800"/>
              </a:spcAft>
              <a:buFont typeface="Arial" panose="020B0604020202020204" pitchFamily="34" charset="0"/>
              <a:buChar char="•"/>
            </a:pPr>
            <a:r>
              <a:rPr lang="es-EC" dirty="0">
                <a:latin typeface="Calibri" panose="020F0502020204030204" pitchFamily="34" charset="0"/>
                <a:ea typeface="Calibri" panose="020F0502020204030204" pitchFamily="34" charset="0"/>
                <a:cs typeface="Calibri" panose="020F0502020204030204" pitchFamily="34" charset="0"/>
              </a:rPr>
              <a:t>Motivar a los empleados a participar activamente en el uso racional de la energía.</a:t>
            </a:r>
            <a:endParaRPr lang="es-EC"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44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17</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Título 1">
            <a:extLst>
              <a:ext uri="{FF2B5EF4-FFF2-40B4-BE49-F238E27FC236}">
                <a16:creationId xmlns:a16="http://schemas.microsoft.com/office/drawing/2014/main" xmlns="" id="{105FE110-87B5-4884-9976-A677529C1179}"/>
              </a:ext>
            </a:extLst>
          </p:cNvPr>
          <p:cNvSpPr txBox="1">
            <a:spLocks/>
          </p:cNvSpPr>
          <p:nvPr/>
        </p:nvSpPr>
        <p:spPr>
          <a:xfrm>
            <a:off x="0" y="3465"/>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Fundamentos de una Auditoria Energética</a:t>
            </a:r>
          </a:p>
          <a:p>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7" name="Tabla 6">
            <a:extLst>
              <a:ext uri="{FF2B5EF4-FFF2-40B4-BE49-F238E27FC236}">
                <a16:creationId xmlns:a16="http://schemas.microsoft.com/office/drawing/2014/main" xmlns="" id="{F57119F5-C3B6-4C01-B261-D765CEBDE768}"/>
              </a:ext>
            </a:extLst>
          </p:cNvPr>
          <p:cNvGraphicFramePr>
            <a:graphicFrameLocks noGrp="1"/>
          </p:cNvGraphicFramePr>
          <p:nvPr>
            <p:extLst>
              <p:ext uri="{D42A27DB-BD31-4B8C-83A1-F6EECF244321}">
                <p14:modId xmlns:p14="http://schemas.microsoft.com/office/powerpoint/2010/main" val="1200405860"/>
              </p:ext>
            </p:extLst>
          </p:nvPr>
        </p:nvGraphicFramePr>
        <p:xfrm>
          <a:off x="464598" y="2052257"/>
          <a:ext cx="10889202" cy="2142274"/>
        </p:xfrm>
        <a:graphic>
          <a:graphicData uri="http://schemas.openxmlformats.org/drawingml/2006/table">
            <a:tbl>
              <a:tblPr firstRow="1" firstCol="1" bandRow="1"/>
              <a:tblGrid>
                <a:gridCol w="3628282">
                  <a:extLst>
                    <a:ext uri="{9D8B030D-6E8A-4147-A177-3AD203B41FA5}">
                      <a16:colId xmlns:a16="http://schemas.microsoft.com/office/drawing/2014/main" xmlns="" val="1980613060"/>
                    </a:ext>
                  </a:extLst>
                </a:gridCol>
                <a:gridCol w="3874378">
                  <a:extLst>
                    <a:ext uri="{9D8B030D-6E8A-4147-A177-3AD203B41FA5}">
                      <a16:colId xmlns:a16="http://schemas.microsoft.com/office/drawing/2014/main" xmlns="" val="3034783464"/>
                    </a:ext>
                  </a:extLst>
                </a:gridCol>
                <a:gridCol w="3386542">
                  <a:extLst>
                    <a:ext uri="{9D8B030D-6E8A-4147-A177-3AD203B41FA5}">
                      <a16:colId xmlns:a16="http://schemas.microsoft.com/office/drawing/2014/main" xmlns="" val="2323202483"/>
                    </a:ext>
                  </a:extLst>
                </a:gridCol>
              </a:tblGrid>
              <a:tr h="1107605">
                <a:tc>
                  <a:txBody>
                    <a:bodyPr/>
                    <a:lstStyle/>
                    <a:p>
                      <a:pPr indent="367030" algn="ctr">
                        <a:lnSpc>
                          <a:spcPct val="115000"/>
                        </a:lnSpc>
                        <a:spcAft>
                          <a:spcPts val="0"/>
                        </a:spcAft>
                      </a:pPr>
                      <a:r>
                        <a:rPr lang="es-EC" sz="1600" b="1" dirty="0">
                          <a:effectLst/>
                          <a:latin typeface="Calibri" panose="020F0502020204030204" pitchFamily="34" charset="0"/>
                          <a:ea typeface="Calibri" panose="020F0502020204030204" pitchFamily="34" charset="0"/>
                          <a:cs typeface="Calibri" panose="020F0502020204030204" pitchFamily="34" charset="0"/>
                        </a:rPr>
                        <a:t>PRODUCCIÓN</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600" b="1" dirty="0">
                          <a:effectLst/>
                          <a:latin typeface="Calibri" panose="020F0502020204030204" pitchFamily="34" charset="0"/>
                          <a:ea typeface="Calibri" panose="020F0502020204030204" pitchFamily="34" charset="0"/>
                          <a:cs typeface="Calibri" panose="020F0502020204030204" pitchFamily="34" charset="0"/>
                        </a:rPr>
                        <a:t>TECNOLOGÍAS INTERSECTORIALES Y SERVICIOS</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600" b="1" dirty="0">
                          <a:effectLst/>
                          <a:latin typeface="Calibri" panose="020F0502020204030204" pitchFamily="34" charset="0"/>
                          <a:ea typeface="Calibri" panose="020F0502020204030204" pitchFamily="34" charset="0"/>
                          <a:cs typeface="Calibri" panose="020F0502020204030204" pitchFamily="34" charset="0"/>
                        </a:rPr>
                        <a:t>OTROS</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557620200"/>
                  </a:ext>
                </a:extLst>
              </a:tr>
              <a:tr h="1031844">
                <a:tc>
                  <a:txBody>
                    <a:bodyPr/>
                    <a:lstStyle/>
                    <a:p>
                      <a:pPr indent="180340" algn="just">
                        <a:lnSpc>
                          <a:spcPct val="115000"/>
                        </a:lnSpc>
                        <a:spcAft>
                          <a:spcPts val="0"/>
                        </a:spcAft>
                      </a:pPr>
                      <a:r>
                        <a:rPr lang="es-EC" sz="1600" dirty="0">
                          <a:effectLst/>
                          <a:latin typeface="Calibri" panose="020F0502020204030204" pitchFamily="34" charset="0"/>
                          <a:ea typeface="Calibri" panose="020F0502020204030204" pitchFamily="34" charset="0"/>
                          <a:cs typeface="Calibri" panose="020F0502020204030204" pitchFamily="34" charset="0"/>
                        </a:rPr>
                        <a:t>Todos los aparatos que pertenecen directamente a la producción: motores bombas, molinos, hornos, etc. </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4630" algn="just">
                        <a:lnSpc>
                          <a:spcPct val="115000"/>
                        </a:lnSpc>
                        <a:spcAft>
                          <a:spcPts val="0"/>
                        </a:spcAft>
                      </a:pPr>
                      <a:r>
                        <a:rPr lang="es-EC" sz="1600" dirty="0">
                          <a:effectLst/>
                          <a:latin typeface="Calibri" panose="020F0502020204030204" pitchFamily="34" charset="0"/>
                          <a:ea typeface="Calibri" panose="020F0502020204030204" pitchFamily="34" charset="0"/>
                          <a:cs typeface="Calibri" panose="020F0502020204030204" pitchFamily="34" charset="0"/>
                        </a:rPr>
                        <a:t>Calderas de agua y vapor, refrigeración, compresores, bombas de vacío, ventiladores aire acondicionado, iluminación, </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660" algn="just">
                        <a:lnSpc>
                          <a:spcPct val="115000"/>
                        </a:lnSpc>
                        <a:spcAft>
                          <a:spcPts val="0"/>
                        </a:spcAft>
                      </a:pPr>
                      <a:r>
                        <a:rPr lang="es-EC" sz="1600" dirty="0">
                          <a:effectLst/>
                          <a:latin typeface="Calibri" panose="020F0502020204030204" pitchFamily="34" charset="0"/>
                          <a:ea typeface="Calibri" panose="020F0502020204030204" pitchFamily="34" charset="0"/>
                          <a:cs typeface="Calibri" panose="020F0502020204030204" pitchFamily="34" charset="0"/>
                        </a:rPr>
                        <a:t>Equipos eléctricos de oficina equipo de laboratorios, parque de vehículos etc.</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p>
                      <a:pPr indent="367030" algn="just">
                        <a:lnSpc>
                          <a:spcPct val="115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1410331"/>
                  </a:ext>
                </a:extLst>
              </a:tr>
            </a:tbl>
          </a:graphicData>
        </a:graphic>
      </p:graphicFrame>
      <p:sp>
        <p:nvSpPr>
          <p:cNvPr id="8" name="Rectangle 2">
            <a:extLst>
              <a:ext uri="{FF2B5EF4-FFF2-40B4-BE49-F238E27FC236}">
                <a16:creationId xmlns:a16="http://schemas.microsoft.com/office/drawing/2014/main" xmlns="" id="{53BF2D3B-5B0B-4717-A171-EBC332B05796}"/>
              </a:ext>
            </a:extLst>
          </p:cNvPr>
          <p:cNvSpPr>
            <a:spLocks noChangeArrowheads="1"/>
          </p:cNvSpPr>
          <p:nvPr/>
        </p:nvSpPr>
        <p:spPr bwMode="auto">
          <a:xfrm>
            <a:off x="252274" y="1410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667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Times New Roman" panose="02020603050405020304" pitchFamily="18" charset="0"/>
              </a:rPr>
              <a:t>Clasificación de los sistemas energéticos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18</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Título 1">
            <a:extLst>
              <a:ext uri="{FF2B5EF4-FFF2-40B4-BE49-F238E27FC236}">
                <a16:creationId xmlns:a16="http://schemas.microsoft.com/office/drawing/2014/main" xmlns="" id="{105FE110-87B5-4884-9976-A677529C1179}"/>
              </a:ext>
            </a:extLst>
          </p:cNvPr>
          <p:cNvSpPr txBox="1">
            <a:spLocks/>
          </p:cNvSpPr>
          <p:nvPr/>
        </p:nvSpPr>
        <p:spPr>
          <a:xfrm>
            <a:off x="0" y="3465"/>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Fundamentos de una Auditoria Energética</a:t>
            </a:r>
          </a:p>
          <a:p>
            <a:endParaRPr lang="es-ES" b="1" dirty="0">
              <a:solidFill>
                <a:schemeClr val="bg1"/>
              </a:solidFill>
              <a:effectLst>
                <a:outerShdw blurRad="38100" dist="38100" dir="2700000" algn="tl">
                  <a:srgbClr val="000000">
                    <a:alpha val="43137"/>
                  </a:srgbClr>
                </a:outerShdw>
              </a:effectLst>
              <a:latin typeface="+mn-lt"/>
            </a:endParaRPr>
          </a:p>
        </p:txBody>
      </p:sp>
      <p:sp>
        <p:nvSpPr>
          <p:cNvPr id="2" name="Rectángulo 1">
            <a:extLst>
              <a:ext uri="{FF2B5EF4-FFF2-40B4-BE49-F238E27FC236}">
                <a16:creationId xmlns:a16="http://schemas.microsoft.com/office/drawing/2014/main" xmlns="" id="{D44B594E-5A1B-4981-8885-114ED4680DA4}"/>
              </a:ext>
            </a:extLst>
          </p:cNvPr>
          <p:cNvSpPr/>
          <p:nvPr/>
        </p:nvSpPr>
        <p:spPr>
          <a:xfrm>
            <a:off x="719091" y="2473650"/>
            <a:ext cx="10386874" cy="3170099"/>
          </a:xfrm>
          <a:prstGeom prst="rect">
            <a:avLst/>
          </a:prstGeom>
        </p:spPr>
        <p:txBody>
          <a:bodyPr wrap="square">
            <a:spAutoFit/>
          </a:bodyPr>
          <a:lstStyle/>
          <a:p>
            <a:pPr marL="285750" indent="-285750">
              <a:buFont typeface="Arial" panose="020B0604020202020204" pitchFamily="34" charset="0"/>
              <a:buChar char="•"/>
            </a:pPr>
            <a:r>
              <a:rPr lang="es-EC" sz="2000" dirty="0"/>
              <a:t>El análisis se desarrolla de manera estructurada: Se realiza un análisis grueso, Top-Down (de arriba hacia abajo) y después un análisis detallado “Bottom-Up” (de abajo hacia arriba) para los sectores de la planta que lo requieran. Las informaciones de estas dos fases proporcionan una imagen completa de la planta (MEM, 2002).</a:t>
            </a:r>
          </a:p>
          <a:p>
            <a:endParaRPr lang="es-EC" sz="2000" dirty="0"/>
          </a:p>
          <a:p>
            <a:pPr marL="285750" indent="-285750">
              <a:buFont typeface="Arial" panose="020B0604020202020204" pitchFamily="34" charset="0"/>
              <a:buChar char="•"/>
            </a:pPr>
            <a:r>
              <a:rPr lang="es-EC" sz="2000" dirty="0"/>
              <a:t>Todas las áreas de la planta se analizan con diferente grado de detalle, pueden encontrarse potenciales de ahorro en los distintos niveles.</a:t>
            </a:r>
          </a:p>
          <a:p>
            <a:endParaRPr lang="es-EC" sz="2000" dirty="0"/>
          </a:p>
          <a:p>
            <a:pPr marL="285750" indent="-285750">
              <a:buFont typeface="Arial" panose="020B0604020202020204" pitchFamily="34" charset="0"/>
              <a:buChar char="•"/>
            </a:pPr>
            <a:r>
              <a:rPr lang="es-EC" sz="2000" dirty="0"/>
              <a:t>Para cada paso del análisis deben fijarse metas antes de recolectar los datos y hacer mediciones, para no levantar información no será evaluada</a:t>
            </a:r>
          </a:p>
        </p:txBody>
      </p:sp>
      <p:sp>
        <p:nvSpPr>
          <p:cNvPr id="3" name="Rectángulo: esquinas redondeadas 2">
            <a:extLst>
              <a:ext uri="{FF2B5EF4-FFF2-40B4-BE49-F238E27FC236}">
                <a16:creationId xmlns:a16="http://schemas.microsoft.com/office/drawing/2014/main" xmlns="" id="{CA9371F4-9E5A-49AC-87D3-106C84110B10}"/>
              </a:ext>
            </a:extLst>
          </p:cNvPr>
          <p:cNvSpPr/>
          <p:nvPr/>
        </p:nvSpPr>
        <p:spPr>
          <a:xfrm>
            <a:off x="2762434" y="1424368"/>
            <a:ext cx="6667130" cy="692982"/>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b="1" dirty="0"/>
              <a:t>Principios para el análisis energético</a:t>
            </a:r>
          </a:p>
          <a:p>
            <a:pPr algn="ctr"/>
            <a:endParaRPr lang="es-EC"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249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19</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40885"/>
            <a:ext cx="7935859" cy="1142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mn-lt"/>
              </a:rPr>
              <a:t>Análisis Global Top Down y Análisis  </a:t>
            </a:r>
            <a:r>
              <a:rPr lang="en-US" sz="4000" b="1" dirty="0" err="1">
                <a:solidFill>
                  <a:schemeClr val="bg1"/>
                </a:solidFill>
                <a:effectLst>
                  <a:outerShdw blurRad="38100" dist="38100" dir="2700000" algn="tl">
                    <a:srgbClr val="000000">
                      <a:alpha val="43137"/>
                    </a:srgbClr>
                  </a:outerShdw>
                </a:effectLst>
                <a:latin typeface="+mn-lt"/>
              </a:rPr>
              <a:t>en</a:t>
            </a:r>
            <a:r>
              <a:rPr lang="en-US" sz="4000" b="1" dirty="0">
                <a:solidFill>
                  <a:schemeClr val="bg1"/>
                </a:solidFill>
                <a:effectLst>
                  <a:outerShdw blurRad="38100" dist="38100" dir="2700000" algn="tl">
                    <a:srgbClr val="000000">
                      <a:alpha val="43137"/>
                    </a:srgbClr>
                  </a:outerShdw>
                </a:effectLst>
                <a:latin typeface="+mn-lt"/>
              </a:rPr>
              <a:t> detalle Bottom Up</a:t>
            </a:r>
          </a:p>
        </p:txBody>
      </p:sp>
      <p:sp>
        <p:nvSpPr>
          <p:cNvPr id="2" name="Rectángulo: esquinas redondeadas 1">
            <a:extLst>
              <a:ext uri="{FF2B5EF4-FFF2-40B4-BE49-F238E27FC236}">
                <a16:creationId xmlns:a16="http://schemas.microsoft.com/office/drawing/2014/main" xmlns="" id="{56BD0E28-6505-4647-B9CD-5DF8D0A4E5AF}"/>
              </a:ext>
            </a:extLst>
          </p:cNvPr>
          <p:cNvSpPr/>
          <p:nvPr/>
        </p:nvSpPr>
        <p:spPr>
          <a:xfrm>
            <a:off x="1557641" y="1280375"/>
            <a:ext cx="4820575" cy="639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dirty="0"/>
              <a:t>Análisis Global (Top Down)</a:t>
            </a:r>
          </a:p>
        </p:txBody>
      </p:sp>
      <p:sp>
        <p:nvSpPr>
          <p:cNvPr id="3" name="Rectángulo 2">
            <a:extLst>
              <a:ext uri="{FF2B5EF4-FFF2-40B4-BE49-F238E27FC236}">
                <a16:creationId xmlns:a16="http://schemas.microsoft.com/office/drawing/2014/main" xmlns="" id="{FF763008-4B27-4697-B2BB-31A017793932}"/>
              </a:ext>
            </a:extLst>
          </p:cNvPr>
          <p:cNvSpPr/>
          <p:nvPr/>
        </p:nvSpPr>
        <p:spPr>
          <a:xfrm>
            <a:off x="4059353" y="2016871"/>
            <a:ext cx="7935859" cy="3962880"/>
          </a:xfrm>
          <a:prstGeom prst="rect">
            <a:avLst/>
          </a:prstGeom>
        </p:spPr>
        <p:txBody>
          <a:bodyPr wrap="square">
            <a:spAutoFit/>
          </a:bodyPr>
          <a:lstStyle/>
          <a:p>
            <a:pPr marL="342900" lvl="0" indent="-342900" algn="just">
              <a:lnSpc>
                <a:spcPct val="200000"/>
              </a:lnSpc>
              <a:spcAft>
                <a:spcPts val="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Conocer los datos generales del consumo energético eléctrico de la empresa, así como los históricos de consumo y un perfil de la demanda de los últimos años.</a:t>
            </a:r>
            <a:endParaRPr lang="es-EC"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Conocimiento y evaluación de los contratos y las tarifas de suministro de energía.</a:t>
            </a:r>
            <a:endParaRPr lang="es-EC"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Conocer los trayectos que sigue esa energía hasta su consumidor final.</a:t>
            </a:r>
            <a:endParaRPr lang="es-EC"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Conocer cuáles son los principales consumidores y los más importantes.</a:t>
            </a:r>
            <a:endParaRPr lang="es-EC"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Conocer la forma de registro de los datos energéticos de la empresa.</a:t>
            </a:r>
            <a:endParaRPr lang="es-EC"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Reconocer los primeros puntos débiles y potenciales de mejoramiento.</a:t>
            </a:r>
            <a:endParaRPr lang="es-EC" dirty="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Definir las áreas a analizarse con más profundidad</a:t>
            </a:r>
            <a:r>
              <a:rPr lang="es-EC" sz="1100" dirty="0">
                <a:latin typeface="Times New Roman" panose="02020603050405020304" pitchFamily="18" charset="0"/>
                <a:ea typeface="Calibri" panose="020F0502020204030204" pitchFamily="34" charset="0"/>
                <a:cs typeface="Times New Roman" panose="02020603050405020304" pitchFamily="18" charset="0"/>
              </a:rPr>
              <a:t>.</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Abrir llave 4">
            <a:extLst>
              <a:ext uri="{FF2B5EF4-FFF2-40B4-BE49-F238E27FC236}">
                <a16:creationId xmlns:a16="http://schemas.microsoft.com/office/drawing/2014/main" xmlns="" id="{C902D046-3920-45C2-93C0-D87B689E06A7}"/>
              </a:ext>
            </a:extLst>
          </p:cNvPr>
          <p:cNvSpPr/>
          <p:nvPr/>
        </p:nvSpPr>
        <p:spPr>
          <a:xfrm>
            <a:off x="3385866" y="2299317"/>
            <a:ext cx="742250" cy="334933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xmlns="" id="{44DACC85-740A-46E9-9B11-93CFF778C41B}"/>
              </a:ext>
            </a:extLst>
          </p:cNvPr>
          <p:cNvSpPr/>
          <p:nvPr/>
        </p:nvSpPr>
        <p:spPr>
          <a:xfrm>
            <a:off x="196788" y="3727510"/>
            <a:ext cx="2129162" cy="639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dirty="0"/>
              <a:t>Objetivos</a:t>
            </a:r>
          </a:p>
        </p:txBody>
      </p:sp>
    </p:spTree>
    <p:extLst>
      <p:ext uri="{BB962C8B-B14F-4D97-AF65-F5344CB8AC3E}">
        <p14:creationId xmlns:p14="http://schemas.microsoft.com/office/powerpoint/2010/main" val="26739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Diagrama 12">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675213616"/>
              </p:ext>
            </p:extLst>
          </p:nvPr>
        </p:nvGraphicFramePr>
        <p:xfrm>
          <a:off x="1840391" y="476572"/>
          <a:ext cx="8511216" cy="539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xmlns="" id="{6595D9CD-9C7C-4FAD-A83C-24BA6A95B992}"/>
              </a:ext>
            </a:extLst>
          </p:cNvPr>
          <p:cNvSpPr txBox="1"/>
          <p:nvPr/>
        </p:nvSpPr>
        <p:spPr>
          <a:xfrm>
            <a:off x="1113183" y="136525"/>
            <a:ext cx="3657600" cy="369332"/>
          </a:xfrm>
          <a:prstGeom prst="rect">
            <a:avLst/>
          </a:prstGeom>
          <a:noFill/>
        </p:spPr>
        <p:txBody>
          <a:bodyPr wrap="square" rtlCol="0">
            <a:spAutoFit/>
          </a:bodyPr>
          <a:lstStyle/>
          <a:p>
            <a:r>
              <a:rPr lang="es-ES" b="1" dirty="0"/>
              <a:t>Temario:</a:t>
            </a:r>
          </a:p>
        </p:txBody>
      </p:sp>
    </p:spTree>
    <p:extLst>
      <p:ext uri="{BB962C8B-B14F-4D97-AF65-F5344CB8AC3E}">
        <p14:creationId xmlns:p14="http://schemas.microsoft.com/office/powerpoint/2010/main" val="964621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20</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40885"/>
            <a:ext cx="7935859" cy="1142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mn-lt"/>
              </a:rPr>
              <a:t>Análisis Global Top Down y Análisis  </a:t>
            </a:r>
            <a:r>
              <a:rPr lang="en-US" sz="4000" b="1" dirty="0" err="1">
                <a:solidFill>
                  <a:schemeClr val="bg1"/>
                </a:solidFill>
                <a:effectLst>
                  <a:outerShdw blurRad="38100" dist="38100" dir="2700000" algn="tl">
                    <a:srgbClr val="000000">
                      <a:alpha val="43137"/>
                    </a:srgbClr>
                  </a:outerShdw>
                </a:effectLst>
                <a:latin typeface="+mn-lt"/>
              </a:rPr>
              <a:t>en</a:t>
            </a:r>
            <a:r>
              <a:rPr lang="en-US" sz="4000" b="1" dirty="0">
                <a:solidFill>
                  <a:schemeClr val="bg1"/>
                </a:solidFill>
                <a:effectLst>
                  <a:outerShdw blurRad="38100" dist="38100" dir="2700000" algn="tl">
                    <a:srgbClr val="000000">
                      <a:alpha val="43137"/>
                    </a:srgbClr>
                  </a:outerShdw>
                </a:effectLst>
                <a:latin typeface="+mn-lt"/>
              </a:rPr>
              <a:t> detalle Bottom Up</a:t>
            </a:r>
          </a:p>
        </p:txBody>
      </p:sp>
      <p:graphicFrame>
        <p:nvGraphicFramePr>
          <p:cNvPr id="6" name="Tabla 5">
            <a:extLst>
              <a:ext uri="{FF2B5EF4-FFF2-40B4-BE49-F238E27FC236}">
                <a16:creationId xmlns:a16="http://schemas.microsoft.com/office/drawing/2014/main" xmlns="" id="{53AB65ED-07A5-49BB-AA54-22998B789CB5}"/>
              </a:ext>
            </a:extLst>
          </p:cNvPr>
          <p:cNvGraphicFramePr>
            <a:graphicFrameLocks noGrp="1"/>
          </p:cNvGraphicFramePr>
          <p:nvPr>
            <p:extLst>
              <p:ext uri="{D42A27DB-BD31-4B8C-83A1-F6EECF244321}">
                <p14:modId xmlns:p14="http://schemas.microsoft.com/office/powerpoint/2010/main" val="3544564446"/>
              </p:ext>
            </p:extLst>
          </p:nvPr>
        </p:nvGraphicFramePr>
        <p:xfrm>
          <a:off x="292962" y="1997476"/>
          <a:ext cx="11648983" cy="4012890"/>
        </p:xfrm>
        <a:graphic>
          <a:graphicData uri="http://schemas.openxmlformats.org/drawingml/2006/table">
            <a:tbl>
              <a:tblPr firstRow="1" firstCol="1" bandRow="1"/>
              <a:tblGrid>
                <a:gridCol w="958789">
                  <a:extLst>
                    <a:ext uri="{9D8B030D-6E8A-4147-A177-3AD203B41FA5}">
                      <a16:colId xmlns:a16="http://schemas.microsoft.com/office/drawing/2014/main" xmlns="" val="1015629967"/>
                    </a:ext>
                  </a:extLst>
                </a:gridCol>
                <a:gridCol w="10690194">
                  <a:extLst>
                    <a:ext uri="{9D8B030D-6E8A-4147-A177-3AD203B41FA5}">
                      <a16:colId xmlns:a16="http://schemas.microsoft.com/office/drawing/2014/main" xmlns="" val="4202374432"/>
                    </a:ext>
                  </a:extLst>
                </a:gridCol>
              </a:tblGrid>
              <a:tr h="208904">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1</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8890" indent="18034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Registrar los consumos mensuales de todos los energéticos empleados en los últimos 3 a 5 anos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265299365"/>
                  </a:ext>
                </a:extLst>
              </a:tr>
              <a:tr h="436050">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2</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Evaluar los datos de energía que son registrados periódicamente por la administración de la empresa, generar números característicos e indicadores de eficiencia energética de los últimos 3 a 5 años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7889149"/>
                  </a:ext>
                </a:extLst>
              </a:tr>
              <a:tr h="391002">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3</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Registrar el perfil de la demanda eléctrica de la planta por medio de mediciones sobre el periodo de una semana en intervalos de 30 minutos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89868426"/>
                  </a:ext>
                </a:extLst>
              </a:tr>
              <a:tr h="436050">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4</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Evaluar las condiciones tarifarías y de suministro de los diferentes energéticos. En primer lugar evaluar las tarifas eléctricas con respecto a la potencia máxima contratada y los horarios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9163127"/>
                  </a:ext>
                </a:extLst>
              </a:tr>
              <a:tr h="208904">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5</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Desarrollar un diagrama de flujo (cualitativo) de todos los flujos energéticos de la empresa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492279343"/>
                  </a:ext>
                </a:extLst>
              </a:tr>
              <a:tr h="208904">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6 </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9230"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Registrar los consumos de energía (energía eléctrica) de las principales líneas de distribución por medio de mediciones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0153574"/>
                  </a:ext>
                </a:extLst>
              </a:tr>
              <a:tr h="436050">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7</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Estimar el consumo anual de los principales consumidores y hacer una evaluación ABC (midiendo el consumo momentáneo y estimando las horas de operación del equipo por año)</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116332111"/>
                  </a:ext>
                </a:extLst>
              </a:tr>
              <a:tr h="312738">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8</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Realizar un balance energético de los principales consumidores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5014954"/>
                  </a:ext>
                </a:extLst>
              </a:tr>
              <a:tr h="436050">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9</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Evaluar los principales flujos de energía que emanan de la planta(principalmente agua o aire caliente), registrando las masas, los valores caloríficos, y las temperaturas de los flujos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633994019"/>
                  </a:ext>
                </a:extLst>
              </a:tr>
              <a:tr h="436050">
                <a:tc>
                  <a:txBody>
                    <a:bodyPr/>
                    <a:lstStyle/>
                    <a:p>
                      <a:pPr indent="367030" algn="just">
                        <a:lnSpc>
                          <a:spcPct val="115000"/>
                        </a:lnSpc>
                        <a:spcAft>
                          <a:spcPts val="0"/>
                        </a:spcAft>
                      </a:pPr>
                      <a:r>
                        <a:rPr lang="es-EC" sz="1400">
                          <a:effectLst/>
                          <a:latin typeface="+mn-lt"/>
                          <a:ea typeface="Calibri" panose="020F0502020204030204" pitchFamily="34" charset="0"/>
                          <a:cs typeface="Times New Roman" panose="02020603050405020304" pitchFamily="18" charset="0"/>
                        </a:rPr>
                        <a:t>10</a:t>
                      </a:r>
                      <a:endParaRPr lang="es-EC"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Registrar los procesos de calentamiento y enfriamiento dentro de la planta, registrando también las masas, los valores caloríficos y las temperaturas de los flujos. Registrar las grandes diferencias de temperatura existentes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8752204"/>
                  </a:ext>
                </a:extLst>
              </a:tr>
              <a:tr h="436050">
                <a:tc>
                  <a:txBody>
                    <a:bodyPr/>
                    <a:lstStyle/>
                    <a:p>
                      <a:pPr indent="367030" algn="just">
                        <a:lnSpc>
                          <a:spcPct val="115000"/>
                        </a:lnSpc>
                        <a:spcAft>
                          <a:spcPts val="0"/>
                        </a:spcAft>
                      </a:pPr>
                      <a:r>
                        <a:rPr lang="es-EC" sz="1400" dirty="0">
                          <a:effectLst/>
                          <a:latin typeface="+mn-lt"/>
                          <a:ea typeface="Calibri" panose="020F0502020204030204" pitchFamily="34" charset="0"/>
                          <a:cs typeface="Times New Roman" panose="02020603050405020304" pitchFamily="18" charset="0"/>
                        </a:rPr>
                        <a:t>11</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189230"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Revisar la lista de chequeo de posibles indicadores de fallas o de uso no racional de energía. Esta lista corresponde a la experiencia propia del consultor, quien pude extender esta lista conforme vaya analizando más plantas.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568022317"/>
                  </a:ext>
                </a:extLst>
              </a:tr>
            </a:tbl>
          </a:graphicData>
        </a:graphic>
      </p:graphicFrame>
      <p:sp>
        <p:nvSpPr>
          <p:cNvPr id="10" name="Rectángulo: esquinas redondeadas 9">
            <a:extLst>
              <a:ext uri="{FF2B5EF4-FFF2-40B4-BE49-F238E27FC236}">
                <a16:creationId xmlns:a16="http://schemas.microsoft.com/office/drawing/2014/main" xmlns="" id="{C1BBA668-0E2E-439C-BB61-D2F620E12190}"/>
              </a:ext>
            </a:extLst>
          </p:cNvPr>
          <p:cNvSpPr/>
          <p:nvPr/>
        </p:nvSpPr>
        <p:spPr>
          <a:xfrm>
            <a:off x="292962" y="1381182"/>
            <a:ext cx="11442257" cy="4181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dirty="0"/>
              <a:t>Análisis Global </a:t>
            </a:r>
          </a:p>
        </p:txBody>
      </p:sp>
    </p:spTree>
    <p:extLst>
      <p:ext uri="{BB962C8B-B14F-4D97-AF65-F5344CB8AC3E}">
        <p14:creationId xmlns:p14="http://schemas.microsoft.com/office/powerpoint/2010/main" val="352940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21</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40885"/>
            <a:ext cx="7935859" cy="1142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mn-lt"/>
              </a:rPr>
              <a:t>Análisis Global Top Down y Análisis  </a:t>
            </a:r>
            <a:r>
              <a:rPr lang="en-US" sz="4000" b="1" dirty="0" err="1">
                <a:solidFill>
                  <a:schemeClr val="bg1"/>
                </a:solidFill>
                <a:effectLst>
                  <a:outerShdw blurRad="38100" dist="38100" dir="2700000" algn="tl">
                    <a:srgbClr val="000000">
                      <a:alpha val="43137"/>
                    </a:srgbClr>
                  </a:outerShdw>
                </a:effectLst>
                <a:latin typeface="+mn-lt"/>
              </a:rPr>
              <a:t>en</a:t>
            </a:r>
            <a:r>
              <a:rPr lang="en-US" sz="4000" b="1" dirty="0">
                <a:solidFill>
                  <a:schemeClr val="bg1"/>
                </a:solidFill>
                <a:effectLst>
                  <a:outerShdw blurRad="38100" dist="38100" dir="2700000" algn="tl">
                    <a:srgbClr val="000000">
                      <a:alpha val="43137"/>
                    </a:srgbClr>
                  </a:outerShdw>
                </a:effectLst>
                <a:latin typeface="+mn-lt"/>
              </a:rPr>
              <a:t> detalle Bottom Up</a:t>
            </a:r>
          </a:p>
        </p:txBody>
      </p:sp>
      <p:sp>
        <p:nvSpPr>
          <p:cNvPr id="2" name="Rectángulo: esquinas redondeadas 1">
            <a:extLst>
              <a:ext uri="{FF2B5EF4-FFF2-40B4-BE49-F238E27FC236}">
                <a16:creationId xmlns:a16="http://schemas.microsoft.com/office/drawing/2014/main" xmlns="" id="{56BD0E28-6505-4647-B9CD-5DF8D0A4E5AF}"/>
              </a:ext>
            </a:extLst>
          </p:cNvPr>
          <p:cNvSpPr/>
          <p:nvPr/>
        </p:nvSpPr>
        <p:spPr>
          <a:xfrm>
            <a:off x="1557641" y="1280375"/>
            <a:ext cx="4820575" cy="639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dirty="0"/>
              <a:t>Análisis  (Bottom Up)</a:t>
            </a:r>
          </a:p>
        </p:txBody>
      </p:sp>
      <p:sp>
        <p:nvSpPr>
          <p:cNvPr id="5" name="Abrir llave 4">
            <a:extLst>
              <a:ext uri="{FF2B5EF4-FFF2-40B4-BE49-F238E27FC236}">
                <a16:creationId xmlns:a16="http://schemas.microsoft.com/office/drawing/2014/main" xmlns="" id="{C902D046-3920-45C2-93C0-D87B689E06A7}"/>
              </a:ext>
            </a:extLst>
          </p:cNvPr>
          <p:cNvSpPr/>
          <p:nvPr/>
        </p:nvSpPr>
        <p:spPr>
          <a:xfrm>
            <a:off x="3048514" y="2372441"/>
            <a:ext cx="742250" cy="334933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xmlns="" id="{44DACC85-740A-46E9-9B11-93CFF778C41B}"/>
              </a:ext>
            </a:extLst>
          </p:cNvPr>
          <p:cNvSpPr/>
          <p:nvPr/>
        </p:nvSpPr>
        <p:spPr>
          <a:xfrm>
            <a:off x="196788" y="3727510"/>
            <a:ext cx="2129162" cy="639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dirty="0"/>
              <a:t>Objetivos</a:t>
            </a:r>
          </a:p>
        </p:txBody>
      </p:sp>
      <p:sp>
        <p:nvSpPr>
          <p:cNvPr id="6" name="Rectángulo 5">
            <a:extLst>
              <a:ext uri="{FF2B5EF4-FFF2-40B4-BE49-F238E27FC236}">
                <a16:creationId xmlns:a16="http://schemas.microsoft.com/office/drawing/2014/main" xmlns="" id="{09664334-51AE-47E1-AFE2-F849864594C9}"/>
              </a:ext>
            </a:extLst>
          </p:cNvPr>
          <p:cNvSpPr/>
          <p:nvPr/>
        </p:nvSpPr>
        <p:spPr>
          <a:xfrm>
            <a:off x="3790764" y="2245687"/>
            <a:ext cx="6096000" cy="3331938"/>
          </a:xfrm>
          <a:prstGeom prst="rect">
            <a:avLst/>
          </a:prstGeom>
        </p:spPr>
        <p:txBody>
          <a:bodyPr>
            <a:spAutoFit/>
          </a:bodyPr>
          <a:lstStyle/>
          <a:p>
            <a:pPr marL="285750" lvl="0" indent="-285750" algn="just">
              <a:lnSpc>
                <a:spcPct val="200000"/>
              </a:lnSpc>
              <a:spcAft>
                <a:spcPts val="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Completar la información acerca del sistema energético de la planta.</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Conocer la eficiencia de los sistemas más importantes de la planta.</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Descubrir y cuantificar los potenciales de mejoramiento en el sistema energético.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53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22</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40885"/>
            <a:ext cx="7935859" cy="1142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mn-lt"/>
              </a:rPr>
              <a:t>Análisis Global Top Down y Análisis  </a:t>
            </a:r>
            <a:r>
              <a:rPr lang="en-US" sz="4000" b="1" dirty="0" err="1">
                <a:solidFill>
                  <a:schemeClr val="bg1"/>
                </a:solidFill>
                <a:effectLst>
                  <a:outerShdw blurRad="38100" dist="38100" dir="2700000" algn="tl">
                    <a:srgbClr val="000000">
                      <a:alpha val="43137"/>
                    </a:srgbClr>
                  </a:outerShdw>
                </a:effectLst>
                <a:latin typeface="+mn-lt"/>
              </a:rPr>
              <a:t>en</a:t>
            </a:r>
            <a:r>
              <a:rPr lang="en-US" sz="4000" b="1" dirty="0">
                <a:solidFill>
                  <a:schemeClr val="bg1"/>
                </a:solidFill>
                <a:effectLst>
                  <a:outerShdw blurRad="38100" dist="38100" dir="2700000" algn="tl">
                    <a:srgbClr val="000000">
                      <a:alpha val="43137"/>
                    </a:srgbClr>
                  </a:outerShdw>
                </a:effectLst>
                <a:latin typeface="+mn-lt"/>
              </a:rPr>
              <a:t> detalle Bottom Up</a:t>
            </a:r>
          </a:p>
        </p:txBody>
      </p:sp>
      <p:graphicFrame>
        <p:nvGraphicFramePr>
          <p:cNvPr id="8" name="Tabla 7">
            <a:extLst>
              <a:ext uri="{FF2B5EF4-FFF2-40B4-BE49-F238E27FC236}">
                <a16:creationId xmlns:a16="http://schemas.microsoft.com/office/drawing/2014/main" xmlns="" id="{48F9EBD4-281A-462D-B3D4-56CD67C57559}"/>
              </a:ext>
            </a:extLst>
          </p:cNvPr>
          <p:cNvGraphicFramePr>
            <a:graphicFrameLocks noGrp="1"/>
          </p:cNvGraphicFramePr>
          <p:nvPr>
            <p:extLst>
              <p:ext uri="{D42A27DB-BD31-4B8C-83A1-F6EECF244321}">
                <p14:modId xmlns:p14="http://schemas.microsoft.com/office/powerpoint/2010/main" val="3908268013"/>
              </p:ext>
            </p:extLst>
          </p:nvPr>
        </p:nvGraphicFramePr>
        <p:xfrm>
          <a:off x="731668" y="1703372"/>
          <a:ext cx="10515600" cy="3613478"/>
        </p:xfrm>
        <a:graphic>
          <a:graphicData uri="http://schemas.openxmlformats.org/drawingml/2006/table">
            <a:tbl>
              <a:tblPr firstRow="1" firstCol="1" bandRow="1"/>
              <a:tblGrid>
                <a:gridCol w="10515600">
                  <a:extLst>
                    <a:ext uri="{9D8B030D-6E8A-4147-A177-3AD203B41FA5}">
                      <a16:colId xmlns:a16="http://schemas.microsoft.com/office/drawing/2014/main" xmlns="" val="2663071401"/>
                    </a:ext>
                  </a:extLst>
                </a:gridCol>
              </a:tblGrid>
              <a:tr h="412577">
                <a:tc>
                  <a:txBody>
                    <a:bodyPr/>
                    <a:lstStyle/>
                    <a:p>
                      <a:pPr indent="367030" algn="ctr">
                        <a:lnSpc>
                          <a:spcPct val="115000"/>
                        </a:lnSpc>
                        <a:spcAft>
                          <a:spcPts val="0"/>
                        </a:spcAft>
                      </a:pPr>
                      <a:r>
                        <a:rPr lang="es-EC" sz="1800" b="1" dirty="0">
                          <a:effectLst/>
                          <a:latin typeface="+mn-lt"/>
                          <a:ea typeface="Calibri" panose="020F0502020204030204" pitchFamily="34" charset="0"/>
                          <a:cs typeface="Calibri" panose="020F0502020204030204" pitchFamily="34" charset="0"/>
                        </a:rPr>
                        <a:t>ACTIVIDADES DEL ANÁLISIS DETALLADO</a:t>
                      </a:r>
                      <a:endParaRPr lang="es-EC" sz="20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082129699"/>
                  </a:ext>
                </a:extLst>
              </a:tr>
              <a:tr h="336919">
                <a:tc>
                  <a:txBody>
                    <a:bodyPr/>
                    <a:lstStyle/>
                    <a:p>
                      <a:pPr indent="180340" algn="just">
                        <a:lnSpc>
                          <a:spcPct val="115000"/>
                        </a:lnSpc>
                        <a:spcAft>
                          <a:spcPts val="0"/>
                        </a:spcAft>
                      </a:pPr>
                      <a:r>
                        <a:rPr lang="es-EC" sz="1800" dirty="0">
                          <a:effectLst/>
                          <a:latin typeface="+mn-lt"/>
                          <a:ea typeface="Calibri" panose="020F0502020204030204" pitchFamily="34" charset="0"/>
                          <a:cs typeface="Calibri" panose="020F0502020204030204" pitchFamily="34" charset="0"/>
                        </a:rPr>
                        <a:t>Realizar análisis termodinámicos o balances energéticos para los sistemas energéticamente importantes, para evaluar la eficiencia de los procesos</a:t>
                      </a:r>
                      <a:endParaRPr lang="es-EC" sz="20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051629"/>
                  </a:ext>
                </a:extLst>
              </a:tr>
              <a:tr h="538673">
                <a:tc>
                  <a:txBody>
                    <a:bodyPr/>
                    <a:lstStyle/>
                    <a:p>
                      <a:pPr indent="180340" algn="just">
                        <a:lnSpc>
                          <a:spcPct val="115000"/>
                        </a:lnSpc>
                        <a:spcAft>
                          <a:spcPts val="0"/>
                        </a:spcAft>
                      </a:pPr>
                      <a:r>
                        <a:rPr lang="es-EC" sz="1800" dirty="0">
                          <a:effectLst/>
                          <a:latin typeface="+mn-lt"/>
                          <a:ea typeface="Calibri" panose="020F0502020204030204" pitchFamily="34" charset="0"/>
                          <a:cs typeface="Calibri" panose="020F0502020204030204" pitchFamily="34" charset="0"/>
                        </a:rPr>
                        <a:t>Realizar un análisis de integración térmica para los sistemas térmicos energéticamente importante</a:t>
                      </a:r>
                      <a:endParaRPr lang="es-EC" sz="20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518854646"/>
                  </a:ext>
                </a:extLst>
              </a:tr>
              <a:tr h="1435946">
                <a:tc>
                  <a:txBody>
                    <a:bodyPr/>
                    <a:lstStyle/>
                    <a:p>
                      <a:pPr indent="180340" algn="just">
                        <a:lnSpc>
                          <a:spcPct val="115000"/>
                        </a:lnSpc>
                        <a:spcAft>
                          <a:spcPts val="0"/>
                        </a:spcAft>
                      </a:pPr>
                      <a:r>
                        <a:rPr lang="es-EC" sz="1800" dirty="0">
                          <a:effectLst/>
                          <a:latin typeface="+mn-lt"/>
                          <a:ea typeface="Calibri" panose="020F0502020204030204" pitchFamily="34" charset="0"/>
                          <a:cs typeface="Calibri" panose="020F0502020204030204" pitchFamily="34" charset="0"/>
                        </a:rPr>
                        <a:t>Llevar a cabo análisis técnicos, comparando los sistemas con: </a:t>
                      </a:r>
                      <a:endParaRPr lang="es-EC" sz="2000" dirty="0">
                        <a:effectLst/>
                        <a:latin typeface="+mn-lt"/>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s-EC" sz="1800" dirty="0">
                          <a:effectLst/>
                          <a:latin typeface="+mn-lt"/>
                          <a:ea typeface="Calibri" panose="020F0502020204030204" pitchFamily="34" charset="0"/>
                          <a:cs typeface="Calibri" panose="020F0502020204030204" pitchFamily="34" charset="0"/>
                        </a:rPr>
                        <a:t>Tecnología de punta</a:t>
                      </a:r>
                      <a:endParaRPr lang="es-EC" sz="2000" dirty="0">
                        <a:effectLst/>
                        <a:latin typeface="+mn-lt"/>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s-EC" sz="1800" dirty="0">
                          <a:effectLst/>
                          <a:latin typeface="+mn-lt"/>
                          <a:ea typeface="Calibri" panose="020F0502020204030204" pitchFamily="34" charset="0"/>
                          <a:cs typeface="Calibri" panose="020F0502020204030204" pitchFamily="34" charset="0"/>
                        </a:rPr>
                        <a:t>Procesos alternativos</a:t>
                      </a:r>
                      <a:endParaRPr lang="es-EC" sz="2000" dirty="0">
                        <a:effectLst/>
                        <a:latin typeface="+mn-lt"/>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s-EC" sz="1800" dirty="0">
                          <a:effectLst/>
                          <a:latin typeface="+mn-lt"/>
                          <a:ea typeface="Calibri" panose="020F0502020204030204" pitchFamily="34" charset="0"/>
                          <a:cs typeface="Calibri" panose="020F0502020204030204" pitchFamily="34" charset="0"/>
                        </a:rPr>
                        <a:t>Estándares sectoriales si se conocen.</a:t>
                      </a:r>
                      <a:endParaRPr lang="es-EC" sz="20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06433"/>
                  </a:ext>
                </a:extLst>
              </a:tr>
              <a:tr h="613888">
                <a:tc>
                  <a:txBody>
                    <a:bodyPr/>
                    <a:lstStyle/>
                    <a:p>
                      <a:pPr indent="180340" algn="just">
                        <a:lnSpc>
                          <a:spcPct val="115000"/>
                        </a:lnSpc>
                        <a:spcAft>
                          <a:spcPts val="0"/>
                        </a:spcAft>
                      </a:pPr>
                      <a:r>
                        <a:rPr lang="es-EC" sz="1800" dirty="0">
                          <a:effectLst/>
                          <a:latin typeface="+mn-lt"/>
                          <a:ea typeface="Calibri" panose="020F0502020204030204" pitchFamily="34" charset="0"/>
                          <a:cs typeface="Calibri" panose="020F0502020204030204" pitchFamily="34" charset="0"/>
                        </a:rPr>
                        <a:t>Revisar criterios de eficiencia energética en tecnologías intersectoriales </a:t>
                      </a:r>
                      <a:endParaRPr lang="es-EC" sz="20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615584910"/>
                  </a:ext>
                </a:extLst>
              </a:tr>
            </a:tbl>
          </a:graphicData>
        </a:graphic>
      </p:graphicFrame>
    </p:spTree>
    <p:extLst>
      <p:ext uri="{BB962C8B-B14F-4D97-AF65-F5344CB8AC3E}">
        <p14:creationId xmlns:p14="http://schemas.microsoft.com/office/powerpoint/2010/main" val="34402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23</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40885"/>
            <a:ext cx="7935859" cy="1142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mn-lt"/>
              </a:rPr>
              <a:t>Zonificación de la planta</a:t>
            </a:r>
          </a:p>
        </p:txBody>
      </p:sp>
      <p:sp>
        <p:nvSpPr>
          <p:cNvPr id="12" name="Rectángulo 11">
            <a:extLst>
              <a:ext uri="{FF2B5EF4-FFF2-40B4-BE49-F238E27FC236}">
                <a16:creationId xmlns:a16="http://schemas.microsoft.com/office/drawing/2014/main" xmlns="" id="{DAA797CB-8D2D-443B-A663-95A40AA82ECE}"/>
              </a:ext>
            </a:extLst>
          </p:cNvPr>
          <p:cNvSpPr/>
          <p:nvPr/>
        </p:nvSpPr>
        <p:spPr>
          <a:xfrm>
            <a:off x="928230" y="1778128"/>
            <a:ext cx="6413603" cy="3979103"/>
          </a:xfrm>
          <a:prstGeom prst="rect">
            <a:avLst/>
          </a:prstGeom>
        </p:spPr>
        <p:txBody>
          <a:bodyPr wrap="square" anchor="ctr">
            <a:spAutoFit/>
          </a:bodyPr>
          <a:lstStyle/>
          <a:p>
            <a:pPr marL="285750" indent="-285750" algn="just">
              <a:lnSpc>
                <a:spcPct val="200000"/>
              </a:lnSpc>
              <a:spcAft>
                <a:spcPts val="800"/>
              </a:spcAft>
              <a:buFont typeface="Arial" panose="020B0604020202020204" pitchFamily="34" charset="0"/>
              <a:buChar char="•"/>
            </a:pPr>
            <a:r>
              <a:rPr lang="es-EC" sz="2400" dirty="0">
                <a:ea typeface="Calibri" panose="020F0502020204030204" pitchFamily="34" charset="0"/>
                <a:cs typeface="Times New Roman" panose="02020603050405020304" pitchFamily="18" charset="0"/>
              </a:rPr>
              <a:t>Zona 1 Tablero general</a:t>
            </a:r>
            <a:endParaRPr lang="es-EC" sz="2800" dirty="0">
              <a:ea typeface="Calibri" panose="020F050202020403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EC" sz="2400" dirty="0"/>
              <a:t>Zona 2 Tablero Distribución 1</a:t>
            </a:r>
          </a:p>
          <a:p>
            <a:pPr marL="285750" indent="-285750" algn="just">
              <a:lnSpc>
                <a:spcPct val="200000"/>
              </a:lnSpc>
              <a:spcAft>
                <a:spcPts val="800"/>
              </a:spcAft>
              <a:buFont typeface="Arial" panose="020B0604020202020204" pitchFamily="34" charset="0"/>
              <a:buChar char="•"/>
            </a:pPr>
            <a:r>
              <a:rPr lang="es-EC" sz="2400" dirty="0"/>
              <a:t>Zona 3 Tablero Distribución 2 y 3</a:t>
            </a:r>
          </a:p>
          <a:p>
            <a:pPr marL="285750" indent="-285750" algn="just">
              <a:lnSpc>
                <a:spcPct val="200000"/>
              </a:lnSpc>
              <a:spcAft>
                <a:spcPts val="800"/>
              </a:spcAft>
              <a:buFont typeface="Arial" panose="020B0604020202020204" pitchFamily="34" charset="0"/>
              <a:buChar char="•"/>
            </a:pPr>
            <a:r>
              <a:rPr lang="es-EC" sz="2400" dirty="0"/>
              <a:t>Zona 4 Tablero de bombas de agua y filtros</a:t>
            </a:r>
          </a:p>
          <a:p>
            <a:pPr indent="180340" algn="just">
              <a:lnSpc>
                <a:spcPct val="200000"/>
              </a:lnSpc>
              <a:spcAft>
                <a:spcPts val="800"/>
              </a:spcAft>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14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24</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40885"/>
            <a:ext cx="7935859" cy="1142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mn-lt"/>
              </a:rPr>
              <a:t>Zonificación de la planta</a:t>
            </a:r>
          </a:p>
        </p:txBody>
      </p:sp>
      <p:sp>
        <p:nvSpPr>
          <p:cNvPr id="2" name="Rectángulo 1">
            <a:extLst>
              <a:ext uri="{FF2B5EF4-FFF2-40B4-BE49-F238E27FC236}">
                <a16:creationId xmlns:a16="http://schemas.microsoft.com/office/drawing/2014/main" xmlns="" id="{E0D5F600-13B8-4A52-9B46-418B15EBEC65}"/>
              </a:ext>
            </a:extLst>
          </p:cNvPr>
          <p:cNvSpPr/>
          <p:nvPr/>
        </p:nvSpPr>
        <p:spPr>
          <a:xfrm>
            <a:off x="216023" y="1300443"/>
            <a:ext cx="2837896" cy="3259226"/>
          </a:xfrm>
          <a:prstGeom prst="rect">
            <a:avLst/>
          </a:prstGeom>
        </p:spPr>
        <p:txBody>
          <a:bodyPr wrap="square">
            <a:spAutoFit/>
          </a:bodyPr>
          <a:lstStyle/>
          <a:p>
            <a:pPr indent="18034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Zona 1 Tablero general</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Maquina embotelladora 355 cm3</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Oficinas administrativas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Tablero de calderos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Bodega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EMLOJA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Iluminación</a:t>
            </a:r>
            <a:r>
              <a:rPr lang="es-EC" sz="16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rPr>
              <a:t>EMLOJA maquinas</a:t>
            </a:r>
            <a:endParaRPr lang="es-EC" sz="2000" dirty="0"/>
          </a:p>
        </p:txBody>
      </p:sp>
      <p:sp>
        <p:nvSpPr>
          <p:cNvPr id="8" name="Rectángulo 7">
            <a:extLst>
              <a:ext uri="{FF2B5EF4-FFF2-40B4-BE49-F238E27FC236}">
                <a16:creationId xmlns:a16="http://schemas.microsoft.com/office/drawing/2014/main" xmlns="" id="{4D8183A6-4A6D-40AD-B96F-9B08FB9E311D}"/>
              </a:ext>
            </a:extLst>
          </p:cNvPr>
          <p:cNvSpPr/>
          <p:nvPr/>
        </p:nvSpPr>
        <p:spPr>
          <a:xfrm>
            <a:off x="3164371" y="1300443"/>
            <a:ext cx="2837896" cy="2459006"/>
          </a:xfrm>
          <a:prstGeom prst="rect">
            <a:avLst/>
          </a:prstGeom>
        </p:spPr>
        <p:txBody>
          <a:bodyPr wrap="square">
            <a:spAutoFit/>
          </a:bodyPr>
          <a:lstStyle/>
          <a:p>
            <a:pPr indent="18034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Zona 2 Tablero Distribución 1</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Maquina embotelladora 750 cm3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Iluminación dentro de la Planta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Iluminación EMLOJA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Aft>
                <a:spcPts val="0"/>
              </a:spcAft>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53F7C400-3C05-4C8F-8CAB-81F20C34D984}"/>
              </a:ext>
            </a:extLst>
          </p:cNvPr>
          <p:cNvSpPr/>
          <p:nvPr/>
        </p:nvSpPr>
        <p:spPr>
          <a:xfrm>
            <a:off x="6092081" y="1300443"/>
            <a:ext cx="2837896" cy="4068871"/>
          </a:xfrm>
          <a:prstGeom prst="rect">
            <a:avLst/>
          </a:prstGeom>
        </p:spPr>
        <p:txBody>
          <a:bodyPr wrap="square">
            <a:spAutoFit/>
          </a:bodyPr>
          <a:lstStyle/>
          <a:p>
            <a:pPr indent="18034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Zona 3 Tablero general</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Compresores de aire uso general en todos los procesos de la planta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Control de bombas para llenado y vaciado de tanques y preparación de licor</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Control de motores agitadores de preparación de licor</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a:extLst>
              <a:ext uri="{FF2B5EF4-FFF2-40B4-BE49-F238E27FC236}">
                <a16:creationId xmlns:a16="http://schemas.microsoft.com/office/drawing/2014/main" xmlns="" id="{BF04458B-9252-4AE8-B3AE-DE8DEB698F87}"/>
              </a:ext>
            </a:extLst>
          </p:cNvPr>
          <p:cNvSpPr/>
          <p:nvPr/>
        </p:nvSpPr>
        <p:spPr>
          <a:xfrm>
            <a:off x="9040429" y="1346077"/>
            <a:ext cx="2837896" cy="2828338"/>
          </a:xfrm>
          <a:prstGeom prst="rect">
            <a:avLst/>
          </a:prstGeom>
        </p:spPr>
        <p:txBody>
          <a:bodyPr wrap="square">
            <a:spAutoFit/>
          </a:bodyPr>
          <a:lstStyle/>
          <a:p>
            <a:pPr indent="18034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Zona 1 Tablero general</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Bomba de agua para filtros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Bomba de llenado de tanques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Bomba de abastecimiento de agua</a:t>
            </a:r>
          </a:p>
          <a:p>
            <a:pPr lvl="0" algn="just">
              <a:lnSpc>
                <a:spcPct val="200000"/>
              </a:lnSpc>
              <a:spcAft>
                <a:spcPts val="0"/>
              </a:spcAft>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13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25</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1" name="Título 1">
            <a:extLst>
              <a:ext uri="{FF2B5EF4-FFF2-40B4-BE49-F238E27FC236}">
                <a16:creationId xmlns:a16="http://schemas.microsoft.com/office/drawing/2014/main" xmlns="" id="{105FE110-87B5-4884-9976-A677529C1179}"/>
              </a:ext>
            </a:extLst>
          </p:cNvPr>
          <p:cNvSpPr txBox="1">
            <a:spLocks/>
          </p:cNvSpPr>
          <p:nvPr/>
        </p:nvSpPr>
        <p:spPr>
          <a:xfrm>
            <a:off x="0" y="107030"/>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Levantamiento de Cargas</a:t>
            </a:r>
          </a:p>
          <a:p>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2" name="Tabla 1">
            <a:extLst>
              <a:ext uri="{FF2B5EF4-FFF2-40B4-BE49-F238E27FC236}">
                <a16:creationId xmlns:a16="http://schemas.microsoft.com/office/drawing/2014/main" xmlns="" id="{9E53006B-1970-4A13-A796-6078399EAB24}"/>
              </a:ext>
            </a:extLst>
          </p:cNvPr>
          <p:cNvGraphicFramePr>
            <a:graphicFrameLocks noGrp="1"/>
          </p:cNvGraphicFramePr>
          <p:nvPr>
            <p:extLst>
              <p:ext uri="{D42A27DB-BD31-4B8C-83A1-F6EECF244321}">
                <p14:modId xmlns:p14="http://schemas.microsoft.com/office/powerpoint/2010/main" val="1160051281"/>
              </p:ext>
            </p:extLst>
          </p:nvPr>
        </p:nvGraphicFramePr>
        <p:xfrm>
          <a:off x="603681" y="2259959"/>
          <a:ext cx="10515600" cy="3231472"/>
        </p:xfrm>
        <a:graphic>
          <a:graphicData uri="http://schemas.openxmlformats.org/drawingml/2006/table">
            <a:tbl>
              <a:tblPr firstRow="1" firstCol="1" bandRow="1"/>
              <a:tblGrid>
                <a:gridCol w="3504499">
                  <a:extLst>
                    <a:ext uri="{9D8B030D-6E8A-4147-A177-3AD203B41FA5}">
                      <a16:colId xmlns:a16="http://schemas.microsoft.com/office/drawing/2014/main" xmlns="" val="362752225"/>
                    </a:ext>
                  </a:extLst>
                </a:gridCol>
                <a:gridCol w="3504499">
                  <a:extLst>
                    <a:ext uri="{9D8B030D-6E8A-4147-A177-3AD203B41FA5}">
                      <a16:colId xmlns:a16="http://schemas.microsoft.com/office/drawing/2014/main" xmlns="" val="3778801600"/>
                    </a:ext>
                  </a:extLst>
                </a:gridCol>
                <a:gridCol w="3506602">
                  <a:extLst>
                    <a:ext uri="{9D8B030D-6E8A-4147-A177-3AD203B41FA5}">
                      <a16:colId xmlns:a16="http://schemas.microsoft.com/office/drawing/2014/main" xmlns="" val="885296014"/>
                    </a:ext>
                  </a:extLst>
                </a:gridCol>
              </a:tblGrid>
              <a:tr h="310781">
                <a:tc>
                  <a:txBody>
                    <a:bodyPr/>
                    <a:lstStyle/>
                    <a:p>
                      <a:pPr indent="180340" algn="ctr">
                        <a:lnSpc>
                          <a:spcPct val="115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DENOMINACIÓN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CAPACIDAD DE AISLAMIENTO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POTENCIA CONTROLADA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88972837"/>
                  </a:ext>
                </a:extLst>
              </a:tr>
              <a:tr h="310781">
                <a:tc>
                  <a:txBody>
                    <a:bodyPr/>
                    <a:lstStyle/>
                    <a:p>
                      <a:pPr indent="18034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Tablero general de distribución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400 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72 KVA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45554"/>
                  </a:ext>
                </a:extLst>
              </a:tr>
              <a:tr h="488720">
                <a:tc>
                  <a:txBody>
                    <a:bodyPr/>
                    <a:lstStyle/>
                    <a:p>
                      <a:pPr indent="180340" algn="l">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Tablero de distribución 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200 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 22 KVA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633020689"/>
                  </a:ext>
                </a:extLst>
              </a:tr>
              <a:tr h="437706">
                <a:tc>
                  <a:txBody>
                    <a:bodyPr/>
                    <a:lstStyle/>
                    <a:p>
                      <a:pPr indent="180340" algn="l">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Tablero de distribución 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200 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22 KVA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7556881"/>
                  </a:ext>
                </a:extLst>
              </a:tr>
              <a:tr h="400975">
                <a:tc>
                  <a:txBody>
                    <a:bodyPr/>
                    <a:lstStyle/>
                    <a:p>
                      <a:pPr indent="180340" algn="l">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Tablero de distribución 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200 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13.8 KVA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4204178526"/>
                  </a:ext>
                </a:extLst>
              </a:tr>
              <a:tr h="435665">
                <a:tc>
                  <a:txBody>
                    <a:bodyPr/>
                    <a:lstStyle/>
                    <a:p>
                      <a:pPr indent="180340" algn="l">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Tablero de distribución 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200 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35KVA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7121938"/>
                  </a:ext>
                </a:extLst>
              </a:tr>
              <a:tr h="413219">
                <a:tc>
                  <a:txBody>
                    <a:bodyPr/>
                    <a:lstStyle/>
                    <a:p>
                      <a:pPr indent="180340" algn="l">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Tablero de distribución 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200 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22 KVA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724903049"/>
                  </a:ext>
                </a:extLst>
              </a:tr>
              <a:tr h="433625">
                <a:tc>
                  <a:txBody>
                    <a:bodyPr/>
                    <a:lstStyle/>
                    <a:p>
                      <a:pPr indent="180340" algn="l">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Tablero de distribución 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200 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22 KVA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385593"/>
                  </a:ext>
                </a:extLst>
              </a:tr>
            </a:tbl>
          </a:graphicData>
        </a:graphic>
      </p:graphicFrame>
      <p:sp>
        <p:nvSpPr>
          <p:cNvPr id="6" name="Rectángulo: esquinas redondeadas 5">
            <a:extLst>
              <a:ext uri="{FF2B5EF4-FFF2-40B4-BE49-F238E27FC236}">
                <a16:creationId xmlns:a16="http://schemas.microsoft.com/office/drawing/2014/main" xmlns="" id="{484AE3C7-8F4E-42A0-8506-FD5C617787CE}"/>
              </a:ext>
            </a:extLst>
          </p:cNvPr>
          <p:cNvSpPr/>
          <p:nvPr/>
        </p:nvSpPr>
        <p:spPr>
          <a:xfrm>
            <a:off x="603681" y="1366569"/>
            <a:ext cx="6223247" cy="5731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Resumen de los tableros de la carga energética de la empresa</a:t>
            </a:r>
          </a:p>
        </p:txBody>
      </p:sp>
    </p:spTree>
    <p:extLst>
      <p:ext uri="{BB962C8B-B14F-4D97-AF65-F5344CB8AC3E}">
        <p14:creationId xmlns:p14="http://schemas.microsoft.com/office/powerpoint/2010/main" val="40158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26</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1" name="Título 1">
            <a:extLst>
              <a:ext uri="{FF2B5EF4-FFF2-40B4-BE49-F238E27FC236}">
                <a16:creationId xmlns:a16="http://schemas.microsoft.com/office/drawing/2014/main" xmlns="" id="{105FE110-87B5-4884-9976-A677529C1179}"/>
              </a:ext>
            </a:extLst>
          </p:cNvPr>
          <p:cNvSpPr txBox="1">
            <a:spLocks/>
          </p:cNvSpPr>
          <p:nvPr/>
        </p:nvSpPr>
        <p:spPr>
          <a:xfrm>
            <a:off x="0" y="107030"/>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Levantamiento de Cargas</a:t>
            </a:r>
          </a:p>
          <a:p>
            <a:endParaRPr lang="es-ES" b="1" dirty="0">
              <a:solidFill>
                <a:schemeClr val="bg1"/>
              </a:solidFill>
              <a:effectLst>
                <a:outerShdw blurRad="38100" dist="38100" dir="2700000" algn="tl">
                  <a:srgbClr val="000000">
                    <a:alpha val="43137"/>
                  </a:srgbClr>
                </a:outerShdw>
              </a:effectLst>
              <a:latin typeface="+mn-lt"/>
            </a:endParaRPr>
          </a:p>
        </p:txBody>
      </p:sp>
      <p:pic>
        <p:nvPicPr>
          <p:cNvPr id="3" name="Imagen 2">
            <a:extLst>
              <a:ext uri="{FF2B5EF4-FFF2-40B4-BE49-F238E27FC236}">
                <a16:creationId xmlns:a16="http://schemas.microsoft.com/office/drawing/2014/main" xmlns="" id="{A60A720B-9707-4D7D-B6B8-030F61FA360D}"/>
              </a:ext>
            </a:extLst>
          </p:cNvPr>
          <p:cNvPicPr>
            <a:picLocks noChangeAspect="1"/>
          </p:cNvPicPr>
          <p:nvPr/>
        </p:nvPicPr>
        <p:blipFill>
          <a:blip r:embed="rId2"/>
          <a:stretch>
            <a:fillRect/>
          </a:stretch>
        </p:blipFill>
        <p:spPr>
          <a:xfrm rot="5400000">
            <a:off x="3226127" y="-1230463"/>
            <a:ext cx="4767311" cy="985603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09104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27</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109328" y="167509"/>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Levantamiento de Cargas</a:t>
            </a: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568172" y="1258926"/>
            <a:ext cx="10005134"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Composición dela energía eléctrica consumida</a:t>
            </a:r>
          </a:p>
        </p:txBody>
      </p:sp>
      <p:graphicFrame>
        <p:nvGraphicFramePr>
          <p:cNvPr id="7" name="Gráfico 6">
            <a:extLst>
              <a:ext uri="{FF2B5EF4-FFF2-40B4-BE49-F238E27FC236}">
                <a16:creationId xmlns:a16="http://schemas.microsoft.com/office/drawing/2014/main" xmlns="" id="{506D36D3-9E45-48D8-90CD-8B43CF83A549}"/>
              </a:ext>
            </a:extLst>
          </p:cNvPr>
          <p:cNvGraphicFramePr/>
          <p:nvPr>
            <p:extLst>
              <p:ext uri="{D42A27DB-BD31-4B8C-83A1-F6EECF244321}">
                <p14:modId xmlns:p14="http://schemas.microsoft.com/office/powerpoint/2010/main" val="2698217422"/>
              </p:ext>
            </p:extLst>
          </p:nvPr>
        </p:nvGraphicFramePr>
        <p:xfrm>
          <a:off x="2928153" y="2041097"/>
          <a:ext cx="5791200" cy="390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0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28</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53444" y="0"/>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Análisis de la Facturación de la Empresa</a:t>
            </a: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328473" y="1326228"/>
            <a:ext cx="11327907" cy="1015663"/>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a:latin typeface="Times New Roman" panose="02020603050405020304" pitchFamily="18" charset="0"/>
                <a:ea typeface="Calibri" panose="020F0502020204030204" pitchFamily="34" charset="0"/>
              </a:rPr>
              <a:t>La empresa ILELSA está considerada como un consumidor con tarifa: IND. HOR. INCENT. MT. (MEDIA TENCIÓN CON DEMANDA HORARIA DIFERENCIADA INDUSTRIAL), de acuerdo al pliego tarifario publicado por el CONELEC</a:t>
            </a:r>
            <a:endParaRPr lang="es-EC" sz="2000" dirty="0"/>
          </a:p>
        </p:txBody>
      </p:sp>
      <p:graphicFrame>
        <p:nvGraphicFramePr>
          <p:cNvPr id="8" name="Tabla 7">
            <a:extLst>
              <a:ext uri="{FF2B5EF4-FFF2-40B4-BE49-F238E27FC236}">
                <a16:creationId xmlns:a16="http://schemas.microsoft.com/office/drawing/2014/main" xmlns="" id="{971B3602-9AEA-4D46-86B4-5690442A0D42}"/>
              </a:ext>
            </a:extLst>
          </p:cNvPr>
          <p:cNvGraphicFramePr>
            <a:graphicFrameLocks noGrp="1"/>
          </p:cNvGraphicFramePr>
          <p:nvPr>
            <p:extLst>
              <p:ext uri="{D42A27DB-BD31-4B8C-83A1-F6EECF244321}">
                <p14:modId xmlns:p14="http://schemas.microsoft.com/office/powerpoint/2010/main" val="2743786636"/>
              </p:ext>
            </p:extLst>
          </p:nvPr>
        </p:nvGraphicFramePr>
        <p:xfrm>
          <a:off x="838200" y="2704714"/>
          <a:ext cx="10515600" cy="2623065"/>
        </p:xfrm>
        <a:graphic>
          <a:graphicData uri="http://schemas.openxmlformats.org/drawingml/2006/table">
            <a:tbl>
              <a:tblPr firstRow="1" firstCol="1" bandRow="1"/>
              <a:tblGrid>
                <a:gridCol w="3371301">
                  <a:extLst>
                    <a:ext uri="{9D8B030D-6E8A-4147-A177-3AD203B41FA5}">
                      <a16:colId xmlns:a16="http://schemas.microsoft.com/office/drawing/2014/main" xmlns="" val="4275496991"/>
                    </a:ext>
                  </a:extLst>
                </a:gridCol>
                <a:gridCol w="1886499">
                  <a:extLst>
                    <a:ext uri="{9D8B030D-6E8A-4147-A177-3AD203B41FA5}">
                      <a16:colId xmlns:a16="http://schemas.microsoft.com/office/drawing/2014/main" xmlns="" val="4284644190"/>
                    </a:ext>
                  </a:extLst>
                </a:gridCol>
                <a:gridCol w="2143079">
                  <a:extLst>
                    <a:ext uri="{9D8B030D-6E8A-4147-A177-3AD203B41FA5}">
                      <a16:colId xmlns:a16="http://schemas.microsoft.com/office/drawing/2014/main" xmlns="" val="864664121"/>
                    </a:ext>
                  </a:extLst>
                </a:gridCol>
                <a:gridCol w="3114721">
                  <a:extLst>
                    <a:ext uri="{9D8B030D-6E8A-4147-A177-3AD203B41FA5}">
                      <a16:colId xmlns:a16="http://schemas.microsoft.com/office/drawing/2014/main" xmlns="" val="3685163209"/>
                    </a:ext>
                  </a:extLst>
                </a:gridCol>
              </a:tblGrid>
              <a:tr h="587655">
                <a:tc>
                  <a:txBody>
                    <a:bodyPr/>
                    <a:lstStyle/>
                    <a:p>
                      <a:pPr indent="367030" algn="just">
                        <a:lnSpc>
                          <a:spcPct val="115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HORARIO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DEMANDA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CONSUMO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115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 COMERCIALIZACIÓN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522745189"/>
                  </a:ext>
                </a:extLst>
              </a:tr>
              <a:tr h="492359">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08H00:18H00 (L-V)</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4.576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0.81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1.414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9718398"/>
                  </a:ext>
                </a:extLst>
              </a:tr>
              <a:tr h="518015">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18H00:22H00 (L-V)</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729351437"/>
                  </a:ext>
                </a:extLst>
              </a:tr>
              <a:tr h="508241">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22H00:08H00 (L-V)</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0.64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0701039"/>
                  </a:ext>
                </a:extLst>
              </a:tr>
              <a:tr h="516795">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18H00:22H00 (S,D,F)</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0.81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259459154"/>
                  </a:ext>
                </a:extLst>
              </a:tr>
            </a:tbl>
          </a:graphicData>
        </a:graphic>
      </p:graphicFrame>
    </p:spTree>
    <p:extLst>
      <p:ext uri="{BB962C8B-B14F-4D97-AF65-F5344CB8AC3E}">
        <p14:creationId xmlns:p14="http://schemas.microsoft.com/office/powerpoint/2010/main" val="273366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29</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646592" y="1364193"/>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Detalle del consumo - lecturas</a:t>
            </a:r>
          </a:p>
        </p:txBody>
      </p:sp>
      <p:sp>
        <p:nvSpPr>
          <p:cNvPr id="8" name="Título 1">
            <a:extLst>
              <a:ext uri="{FF2B5EF4-FFF2-40B4-BE49-F238E27FC236}">
                <a16:creationId xmlns:a16="http://schemas.microsoft.com/office/drawing/2014/main" xmlns="" id="{105FE110-87B5-4884-9976-A677529C1179}"/>
              </a:ext>
            </a:extLst>
          </p:cNvPr>
          <p:cNvSpPr txBox="1">
            <a:spLocks/>
          </p:cNvSpPr>
          <p:nvPr/>
        </p:nvSpPr>
        <p:spPr>
          <a:xfrm>
            <a:off x="109328" y="8950"/>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Análisis de la Facturación de la Empresa</a:t>
            </a:r>
          </a:p>
        </p:txBody>
      </p:sp>
      <p:graphicFrame>
        <p:nvGraphicFramePr>
          <p:cNvPr id="2" name="Tabla 1">
            <a:extLst>
              <a:ext uri="{FF2B5EF4-FFF2-40B4-BE49-F238E27FC236}">
                <a16:creationId xmlns:a16="http://schemas.microsoft.com/office/drawing/2014/main" xmlns="" id="{4EAF1AE5-D134-47E7-8EC0-735F32465AFF}"/>
              </a:ext>
            </a:extLst>
          </p:cNvPr>
          <p:cNvGraphicFramePr>
            <a:graphicFrameLocks noGrp="1"/>
          </p:cNvGraphicFramePr>
          <p:nvPr>
            <p:extLst>
              <p:ext uri="{D42A27DB-BD31-4B8C-83A1-F6EECF244321}">
                <p14:modId xmlns:p14="http://schemas.microsoft.com/office/powerpoint/2010/main" val="2064348006"/>
              </p:ext>
            </p:extLst>
          </p:nvPr>
        </p:nvGraphicFramePr>
        <p:xfrm>
          <a:off x="865938" y="2279251"/>
          <a:ext cx="9124369" cy="3421161"/>
        </p:xfrm>
        <a:graphic>
          <a:graphicData uri="http://schemas.openxmlformats.org/drawingml/2006/table">
            <a:tbl>
              <a:tblPr firstRow="1" lastRow="1"/>
              <a:tblGrid>
                <a:gridCol w="2525625">
                  <a:extLst>
                    <a:ext uri="{9D8B030D-6E8A-4147-A177-3AD203B41FA5}">
                      <a16:colId xmlns:a16="http://schemas.microsoft.com/office/drawing/2014/main" xmlns="" val="1336455608"/>
                    </a:ext>
                  </a:extLst>
                </a:gridCol>
                <a:gridCol w="1647861">
                  <a:extLst>
                    <a:ext uri="{9D8B030D-6E8A-4147-A177-3AD203B41FA5}">
                      <a16:colId xmlns:a16="http://schemas.microsoft.com/office/drawing/2014/main" xmlns="" val="3741700691"/>
                    </a:ext>
                  </a:extLst>
                </a:gridCol>
                <a:gridCol w="1651511">
                  <a:extLst>
                    <a:ext uri="{9D8B030D-6E8A-4147-A177-3AD203B41FA5}">
                      <a16:colId xmlns:a16="http://schemas.microsoft.com/office/drawing/2014/main" xmlns="" val="1760071875"/>
                    </a:ext>
                  </a:extLst>
                </a:gridCol>
                <a:gridCol w="1651511">
                  <a:extLst>
                    <a:ext uri="{9D8B030D-6E8A-4147-A177-3AD203B41FA5}">
                      <a16:colId xmlns:a16="http://schemas.microsoft.com/office/drawing/2014/main" xmlns="" val="4138801544"/>
                    </a:ext>
                  </a:extLst>
                </a:gridCol>
                <a:gridCol w="1647861">
                  <a:extLst>
                    <a:ext uri="{9D8B030D-6E8A-4147-A177-3AD203B41FA5}">
                      <a16:colId xmlns:a16="http://schemas.microsoft.com/office/drawing/2014/main" xmlns="" val="4235028088"/>
                    </a:ext>
                  </a:extLst>
                </a:gridCol>
              </a:tblGrid>
              <a:tr h="423320">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ACTUAL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200000"/>
                        </a:lnSpc>
                        <a:spcAft>
                          <a:spcPts val="0"/>
                        </a:spcAft>
                      </a:pPr>
                      <a:r>
                        <a:rPr lang="es-ES" sz="1400" b="1">
                          <a:effectLst/>
                          <a:latin typeface="Times New Roman" panose="02020603050405020304" pitchFamily="18" charset="0"/>
                          <a:ea typeface="Times New Roman" panose="02020603050405020304" pitchFamily="18" charset="0"/>
                          <a:cs typeface="Times New Roman" panose="02020603050405020304" pitchFamily="18" charset="0"/>
                        </a:rPr>
                        <a:t>ANTERIOR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200000"/>
                        </a:lnSpc>
                        <a:spcAft>
                          <a:spcPts val="0"/>
                        </a:spcAft>
                      </a:pPr>
                      <a:r>
                        <a:rPr lang="es-ES" sz="1400" b="1">
                          <a:effectLst/>
                          <a:latin typeface="Times New Roman" panose="02020603050405020304" pitchFamily="18" charset="0"/>
                          <a:ea typeface="Times New Roman" panose="02020603050405020304" pitchFamily="18" charset="0"/>
                          <a:cs typeface="Times New Roman" panose="02020603050405020304" pitchFamily="18" charset="0"/>
                        </a:rPr>
                        <a:t>CONSUMO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200000"/>
                        </a:lnSpc>
                        <a:spcAft>
                          <a:spcPts val="0"/>
                        </a:spcAft>
                      </a:pPr>
                      <a:r>
                        <a:rPr lang="es-ES" sz="1400" b="1">
                          <a:effectLst/>
                          <a:latin typeface="Times New Roman" panose="02020603050405020304" pitchFamily="18" charset="0"/>
                          <a:ea typeface="Times New Roman" panose="02020603050405020304" pitchFamily="18" charset="0"/>
                          <a:cs typeface="Times New Roman" panose="02020603050405020304" pitchFamily="18" charset="0"/>
                        </a:rPr>
                        <a:t>UNIDAD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858636195"/>
                  </a:ext>
                </a:extLst>
              </a:tr>
              <a:tr h="428263">
                <a:tc>
                  <a:txBody>
                    <a:bodyPr/>
                    <a:lstStyle/>
                    <a:p>
                      <a:pPr indent="367030" algn="just">
                        <a:lnSpc>
                          <a:spcPct val="200000"/>
                        </a:lnSpc>
                        <a:spcAft>
                          <a:spcPts val="0"/>
                        </a:spcAf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08H00 – 18H00 (L - V)</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402336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395609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6727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3836442"/>
                  </a:ext>
                </a:extLst>
              </a:tr>
              <a:tr h="428263">
                <a:tc>
                  <a:txBody>
                    <a:bodyPr/>
                    <a:lstStyle/>
                    <a:p>
                      <a:pPr indent="367030" algn="just">
                        <a:lnSpc>
                          <a:spcPct val="200000"/>
                        </a:lnSpc>
                        <a:spcAft>
                          <a:spcPts val="0"/>
                        </a:spcAf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18H00 – 22H00 (S, D, F)</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8636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8495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141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294608246"/>
                  </a:ext>
                </a:extLst>
              </a:tr>
              <a:tr h="428263">
                <a:tc>
                  <a:txBody>
                    <a:bodyPr/>
                    <a:lstStyle/>
                    <a:p>
                      <a:pPr indent="367030" algn="just">
                        <a:lnSpc>
                          <a:spcPct val="200000"/>
                        </a:lnSpc>
                        <a:spcAft>
                          <a:spcPts val="0"/>
                        </a:spcAf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18H00 – 22H00 (L - V)</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30854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30351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503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2482146"/>
                  </a:ext>
                </a:extLst>
              </a:tr>
              <a:tr h="428263">
                <a:tc>
                  <a:txBody>
                    <a:bodyPr/>
                    <a:lstStyle/>
                    <a:p>
                      <a:pPr indent="367030" algn="just">
                        <a:lnSpc>
                          <a:spcPct val="200000"/>
                        </a:lnSpc>
                        <a:spcAft>
                          <a:spcPts val="0"/>
                        </a:spcAf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22H00 – 08H00 (L - V)</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167991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165842</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2149</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80636832"/>
                  </a:ext>
                </a:extLst>
              </a:tr>
              <a:tr h="428263">
                <a:tc>
                  <a:txBody>
                    <a:bodyPr/>
                    <a:lstStyle/>
                    <a:p>
                      <a:pPr indent="367030" algn="just">
                        <a:lnSpc>
                          <a:spcPct val="200000"/>
                        </a:lnSpc>
                        <a:spcAft>
                          <a:spcPts val="0"/>
                        </a:spcAf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Demanda Punta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5810821"/>
                  </a:ext>
                </a:extLst>
              </a:tr>
              <a:tr h="428263">
                <a:tc>
                  <a:txBody>
                    <a:bodyPr/>
                    <a:lstStyle/>
                    <a:p>
                      <a:pPr indent="367030" algn="just">
                        <a:lnSpc>
                          <a:spcPct val="200000"/>
                        </a:lnSpc>
                        <a:spcAft>
                          <a:spcPts val="0"/>
                        </a:spcAf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Demanda 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94144878"/>
                  </a:ext>
                </a:extLst>
              </a:tr>
              <a:tr h="428263">
                <a:tc>
                  <a:txBody>
                    <a:bodyPr/>
                    <a:lstStyle/>
                    <a:p>
                      <a:pPr indent="367030" algn="just">
                        <a:lnSpc>
                          <a:spcPct val="200000"/>
                        </a:lnSpc>
                        <a:spcAft>
                          <a:spcPts val="0"/>
                        </a:spcAft>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Reactancia 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363335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359953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3382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kWh</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7252607"/>
                  </a:ext>
                </a:extLst>
              </a:tr>
            </a:tbl>
          </a:graphicData>
        </a:graphic>
      </p:graphicFrame>
    </p:spTree>
    <p:extLst>
      <p:ext uri="{BB962C8B-B14F-4D97-AF65-F5344CB8AC3E}">
        <p14:creationId xmlns:p14="http://schemas.microsoft.com/office/powerpoint/2010/main" val="41497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Diagrama 12">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025205517"/>
              </p:ext>
            </p:extLst>
          </p:nvPr>
        </p:nvGraphicFramePr>
        <p:xfrm>
          <a:off x="1840391" y="476572"/>
          <a:ext cx="8511216" cy="539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xmlns="" id="{6595D9CD-9C7C-4FAD-A83C-24BA6A95B992}"/>
              </a:ext>
            </a:extLst>
          </p:cNvPr>
          <p:cNvSpPr txBox="1"/>
          <p:nvPr/>
        </p:nvSpPr>
        <p:spPr>
          <a:xfrm>
            <a:off x="1113183" y="136525"/>
            <a:ext cx="3657600" cy="369332"/>
          </a:xfrm>
          <a:prstGeom prst="rect">
            <a:avLst/>
          </a:prstGeom>
          <a:noFill/>
        </p:spPr>
        <p:txBody>
          <a:bodyPr wrap="square" rtlCol="0">
            <a:spAutoFit/>
          </a:bodyPr>
          <a:lstStyle/>
          <a:p>
            <a:r>
              <a:rPr lang="es-ES" b="1" dirty="0"/>
              <a:t>Temario:</a:t>
            </a:r>
          </a:p>
        </p:txBody>
      </p:sp>
    </p:spTree>
    <p:extLst>
      <p:ext uri="{BB962C8B-B14F-4D97-AF65-F5344CB8AC3E}">
        <p14:creationId xmlns:p14="http://schemas.microsoft.com/office/powerpoint/2010/main" val="4129624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30</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371273" y="3400711"/>
            <a:ext cx="356842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Detalle Valores a Pagar</a:t>
            </a:r>
          </a:p>
        </p:txBody>
      </p:sp>
      <p:sp>
        <p:nvSpPr>
          <p:cNvPr id="8" name="Título 1">
            <a:extLst>
              <a:ext uri="{FF2B5EF4-FFF2-40B4-BE49-F238E27FC236}">
                <a16:creationId xmlns:a16="http://schemas.microsoft.com/office/drawing/2014/main" xmlns="" id="{105FE110-87B5-4884-9976-A677529C1179}"/>
              </a:ext>
            </a:extLst>
          </p:cNvPr>
          <p:cNvSpPr txBox="1">
            <a:spLocks/>
          </p:cNvSpPr>
          <p:nvPr/>
        </p:nvSpPr>
        <p:spPr>
          <a:xfrm>
            <a:off x="109328" y="8950"/>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Análisis de la Facturación de la Empresa</a:t>
            </a:r>
          </a:p>
        </p:txBody>
      </p:sp>
      <p:graphicFrame>
        <p:nvGraphicFramePr>
          <p:cNvPr id="3" name="Tabla 2">
            <a:extLst>
              <a:ext uri="{FF2B5EF4-FFF2-40B4-BE49-F238E27FC236}">
                <a16:creationId xmlns:a16="http://schemas.microsoft.com/office/drawing/2014/main" xmlns="" id="{EA532DE9-BA75-4EE3-9115-5163062876A8}"/>
              </a:ext>
            </a:extLst>
          </p:cNvPr>
          <p:cNvGraphicFramePr>
            <a:graphicFrameLocks noGrp="1"/>
          </p:cNvGraphicFramePr>
          <p:nvPr>
            <p:extLst>
              <p:ext uri="{D42A27DB-BD31-4B8C-83A1-F6EECF244321}">
                <p14:modId xmlns:p14="http://schemas.microsoft.com/office/powerpoint/2010/main" val="1306171910"/>
              </p:ext>
            </p:extLst>
          </p:nvPr>
        </p:nvGraphicFramePr>
        <p:xfrm>
          <a:off x="5858552" y="1414887"/>
          <a:ext cx="5504096" cy="4503552"/>
        </p:xfrm>
        <a:graphic>
          <a:graphicData uri="http://schemas.openxmlformats.org/drawingml/2006/table">
            <a:tbl>
              <a:tblPr firstRow="1" lastRow="1"/>
              <a:tblGrid>
                <a:gridCol w="4439847">
                  <a:extLst>
                    <a:ext uri="{9D8B030D-6E8A-4147-A177-3AD203B41FA5}">
                      <a16:colId xmlns:a16="http://schemas.microsoft.com/office/drawing/2014/main" xmlns="" val="2298885584"/>
                    </a:ext>
                  </a:extLst>
                </a:gridCol>
                <a:gridCol w="1064249">
                  <a:extLst>
                    <a:ext uri="{9D8B030D-6E8A-4147-A177-3AD203B41FA5}">
                      <a16:colId xmlns:a16="http://schemas.microsoft.com/office/drawing/2014/main" xmlns="" val="2566526350"/>
                    </a:ext>
                  </a:extLst>
                </a:gridCol>
              </a:tblGrid>
              <a:tr h="365537">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Venta de Energía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200000"/>
                        </a:lnSpc>
                        <a:spcAft>
                          <a:spcPts val="800"/>
                        </a:spcAft>
                        <a:tabLst>
                          <a:tab pos="228600" algn="dec"/>
                        </a:tabLs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885.78</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968721783"/>
                  </a:ext>
                </a:extLst>
              </a:tr>
              <a:tr h="365537">
                <a:tc>
                  <a:txBody>
                    <a:bodyPr/>
                    <a:lstStyle/>
                    <a:p>
                      <a:pPr indent="367030" algn="just">
                        <a:lnSpc>
                          <a:spcPct val="200000"/>
                        </a:lnSpc>
                        <a:spcAft>
                          <a:spcPts val="0"/>
                        </a:spcAf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Cargo por Comercialización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1.41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732827"/>
                  </a:ext>
                </a:extLst>
              </a:tr>
              <a:tr h="365537">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(1) TOTAL SERVICIO ELÉCTRICO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887.19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603158609"/>
                  </a:ext>
                </a:extLst>
              </a:tr>
              <a:tr h="787616">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VALORE PENDIENTES DE PAGO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200000"/>
                        </a:lnSpc>
                        <a:spcAft>
                          <a:spcPts val="0"/>
                        </a:spcAf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Interés por mora mes anterior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200000"/>
                        </a:lnSpc>
                        <a:spcAft>
                          <a:spcPts val="0"/>
                        </a:spcAft>
                      </a:pPr>
                      <a:r>
                        <a:rPr lang="es-EC" sz="1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200000"/>
                        </a:lnSpc>
                        <a:spcAft>
                          <a:spcPts val="0"/>
                        </a:spcAft>
                      </a:pPr>
                      <a:r>
                        <a:rPr lang="es-EC" sz="1400" i="1">
                          <a:effectLst/>
                          <a:latin typeface="Times New Roman" panose="02020603050405020304" pitchFamily="18" charset="0"/>
                          <a:ea typeface="Times New Roman" panose="02020603050405020304" pitchFamily="18" charset="0"/>
                          <a:cs typeface="Times New Roman" panose="02020603050405020304" pitchFamily="18" charset="0"/>
                        </a:rPr>
                        <a:t>5.17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243886"/>
                  </a:ext>
                </a:extLst>
              </a:tr>
              <a:tr h="787616">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(2) TOTAL VALORES PENDIENTES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200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OTROS VALORES A PAGAR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5.17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506885170"/>
                  </a:ext>
                </a:extLst>
              </a:tr>
              <a:tr h="365537">
                <a:tc>
                  <a:txBody>
                    <a:bodyPr/>
                    <a:lstStyle/>
                    <a:p>
                      <a:pPr indent="367030" algn="just">
                        <a:lnSpc>
                          <a:spcPct val="200000"/>
                        </a:lnSpc>
                        <a:spcAft>
                          <a:spcPts val="0"/>
                        </a:spcAf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Contribución a los bomberos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21.24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460525"/>
                  </a:ext>
                </a:extLst>
              </a:tr>
              <a:tr h="365537">
                <a:tc>
                  <a:txBody>
                    <a:bodyPr/>
                    <a:lstStyle/>
                    <a:p>
                      <a:pPr indent="367030" algn="just">
                        <a:lnSpc>
                          <a:spcPct val="200000"/>
                        </a:lnSpc>
                        <a:spcAft>
                          <a:spcPts val="0"/>
                        </a:spcAft>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Alumbrado publico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114.97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369069743"/>
                  </a:ext>
                </a:extLst>
              </a:tr>
              <a:tr h="365537">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(3) TOTAL OTROS VALORES A PAGAR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tabLst>
                          <a:tab pos="228600" algn="dec"/>
                        </a:tabLs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136.21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6765476"/>
                  </a:ext>
                </a:extLst>
              </a:tr>
              <a:tr h="365537">
                <a:tc>
                  <a:txBody>
                    <a:bodyPr/>
                    <a:lstStyle/>
                    <a:p>
                      <a:pPr indent="367030" algn="just">
                        <a:lnSpc>
                          <a:spcPct val="200000"/>
                        </a:lnSpc>
                        <a:spcAft>
                          <a:spcPts val="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Valor Electricidad (1) + (2)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892.36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489252855"/>
                  </a:ext>
                </a:extLst>
              </a:tr>
              <a:tr h="365537">
                <a:tc>
                  <a:txBody>
                    <a:bodyPr/>
                    <a:lstStyle/>
                    <a:p>
                      <a:pPr indent="367030" algn="just">
                        <a:lnSpc>
                          <a:spcPct val="200000"/>
                        </a:lnSpc>
                        <a:spcAft>
                          <a:spcPts val="0"/>
                        </a:spcAft>
                      </a:pPr>
                      <a:r>
                        <a:rPr lang="es-ES" sz="1400" b="1">
                          <a:effectLst/>
                          <a:latin typeface="Times New Roman" panose="02020603050405020304" pitchFamily="18" charset="0"/>
                          <a:ea typeface="Times New Roman" panose="02020603050405020304" pitchFamily="18" charset="0"/>
                          <a:cs typeface="Times New Roman" panose="02020603050405020304" pitchFamily="18" charset="0"/>
                        </a:rPr>
                        <a:t>Total (1) + (2) + (3)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200000"/>
                        </a:lnSpc>
                        <a:spcAft>
                          <a:spcPts val="800"/>
                        </a:spcAft>
                        <a:tabLst>
                          <a:tab pos="228600" algn="dec"/>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1029.25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21938306"/>
                  </a:ext>
                </a:extLst>
              </a:tr>
            </a:tbl>
          </a:graphicData>
        </a:graphic>
      </p:graphicFrame>
    </p:spTree>
    <p:extLst>
      <p:ext uri="{BB962C8B-B14F-4D97-AF65-F5344CB8AC3E}">
        <p14:creationId xmlns:p14="http://schemas.microsoft.com/office/powerpoint/2010/main" val="15017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fontScale="90000"/>
          </a:bodyPr>
          <a:lstStyle/>
          <a:p>
            <a:r>
              <a:rPr lang="es-ES" dirty="0"/>
              <a:t>Consumo y Facturación de la empresa ILELSA</a:t>
            </a:r>
            <a:r>
              <a:rPr lang="es-ES" sz="3200" dirty="0"/>
              <a:t/>
            </a:r>
            <a:br>
              <a:rPr lang="es-ES" sz="3200" dirty="0"/>
            </a:b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31</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3653710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29245"/>
            <a:ext cx="7918273" cy="10946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Consumo y Facturación de la Empresa ILELSA</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0" name="Rectángulo 9">
            <a:extLst>
              <a:ext uri="{FF2B5EF4-FFF2-40B4-BE49-F238E27FC236}">
                <a16:creationId xmlns:a16="http://schemas.microsoft.com/office/drawing/2014/main" xmlns="" id="{C6787479-1741-4100-A420-7A4F4E44C846}"/>
              </a:ext>
            </a:extLst>
          </p:cNvPr>
          <p:cNvSpPr/>
          <p:nvPr/>
        </p:nvSpPr>
        <p:spPr>
          <a:xfrm>
            <a:off x="266194" y="1298151"/>
            <a:ext cx="301202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a:t>Resumen de la </a:t>
            </a:r>
            <a:r>
              <a:rPr lang="es-ES" sz="2000" dirty="0" err="1"/>
              <a:t>Fcturación</a:t>
            </a:r>
            <a:endParaRPr lang="es-ES" sz="2000" dirty="0"/>
          </a:p>
        </p:txBody>
      </p:sp>
      <p:graphicFrame>
        <p:nvGraphicFramePr>
          <p:cNvPr id="8" name="Objeto 7"/>
          <p:cNvGraphicFramePr>
            <a:graphicFrameLocks noChangeAspect="1"/>
          </p:cNvGraphicFramePr>
          <p:nvPr>
            <p:extLst>
              <p:ext uri="{D42A27DB-BD31-4B8C-83A1-F6EECF244321}">
                <p14:modId xmlns:p14="http://schemas.microsoft.com/office/powerpoint/2010/main" val="2832141269"/>
              </p:ext>
            </p:extLst>
          </p:nvPr>
        </p:nvGraphicFramePr>
        <p:xfrm>
          <a:off x="4394200" y="2349500"/>
          <a:ext cx="914400" cy="285750"/>
        </p:xfrm>
        <a:graphic>
          <a:graphicData uri="http://schemas.openxmlformats.org/presentationml/2006/ole">
            <mc:AlternateContent xmlns:mc="http://schemas.openxmlformats.org/markup-compatibility/2006">
              <mc:Choice xmlns:v="urn:schemas-microsoft-com:vml" Requires="v">
                <p:oleObj spid="_x0000_s35311" name="Equation" r:id="rId3" imgW="914400" imgH="285120" progId="Equation.DSMT4">
                  <p:embed/>
                </p:oleObj>
              </mc:Choice>
              <mc:Fallback>
                <p:oleObj name="Equation" r:id="rId3" imgW="914400" imgH="285120" progId="Equation.DSMT4">
                  <p:embed/>
                  <p:pic>
                    <p:nvPicPr>
                      <p:cNvPr id="0" name=""/>
                      <p:cNvPicPr/>
                      <p:nvPr/>
                    </p:nvPicPr>
                    <p:blipFill>
                      <a:blip r:embed="rId4"/>
                      <a:stretch>
                        <a:fillRect/>
                      </a:stretch>
                    </p:blipFill>
                    <p:spPr>
                      <a:xfrm>
                        <a:off x="4394200" y="2349500"/>
                        <a:ext cx="914400" cy="285750"/>
                      </a:xfrm>
                      <a:prstGeom prst="rect">
                        <a:avLst/>
                      </a:prstGeom>
                    </p:spPr>
                  </p:pic>
                </p:oleObj>
              </mc:Fallback>
            </mc:AlternateContent>
          </a:graphicData>
        </a:graphic>
      </p:graphicFrame>
      <p:pic>
        <p:nvPicPr>
          <p:cNvPr id="22" name="Imagen 21">
            <a:extLst>
              <a:ext uri="{FF2B5EF4-FFF2-40B4-BE49-F238E27FC236}">
                <a16:creationId xmlns:a16="http://schemas.microsoft.com/office/drawing/2014/main" xmlns="" id="{75EB2EE3-7128-446F-948F-F24AAA9E1E8F}"/>
              </a:ext>
            </a:extLst>
          </p:cNvPr>
          <p:cNvPicPr/>
          <p:nvPr/>
        </p:nvPicPr>
        <p:blipFill>
          <a:blip r:embed="rId5">
            <a:extLst>
              <a:ext uri="{28A0092B-C50C-407E-A947-70E740481C1C}">
                <a14:useLocalDpi xmlns:a14="http://schemas.microsoft.com/office/drawing/2010/main" val="0"/>
              </a:ext>
            </a:extLst>
          </a:blip>
          <a:stretch>
            <a:fillRect/>
          </a:stretch>
        </p:blipFill>
        <p:spPr>
          <a:xfrm>
            <a:off x="175098" y="1298151"/>
            <a:ext cx="11887200" cy="4898367"/>
          </a:xfrm>
          <a:prstGeom prst="rect">
            <a:avLst/>
          </a:prstGeom>
        </p:spPr>
      </p:pic>
    </p:spTree>
    <p:extLst>
      <p:ext uri="{BB962C8B-B14F-4D97-AF65-F5344CB8AC3E}">
        <p14:creationId xmlns:p14="http://schemas.microsoft.com/office/powerpoint/2010/main" val="10671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2369"/>
            <a:ext cx="8112868"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Consumo y Facturación de la Empresa ILELSA</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0" name="Rectángulo 9">
            <a:extLst>
              <a:ext uri="{FF2B5EF4-FFF2-40B4-BE49-F238E27FC236}">
                <a16:creationId xmlns:a16="http://schemas.microsoft.com/office/drawing/2014/main" xmlns="" id="{C6787479-1741-4100-A420-7A4F4E44C846}"/>
              </a:ext>
            </a:extLst>
          </p:cNvPr>
          <p:cNvSpPr/>
          <p:nvPr/>
        </p:nvSpPr>
        <p:spPr>
          <a:xfrm>
            <a:off x="3476058" y="1322659"/>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Consumo</a:t>
            </a:r>
          </a:p>
        </p:txBody>
      </p:sp>
      <p:sp>
        <p:nvSpPr>
          <p:cNvPr id="2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Gráfico 13">
            <a:extLst>
              <a:ext uri="{FF2B5EF4-FFF2-40B4-BE49-F238E27FC236}">
                <a16:creationId xmlns:a16="http://schemas.microsoft.com/office/drawing/2014/main" xmlns="" id="{470D6B3A-81AB-45A2-814C-91F400A4E963}"/>
              </a:ext>
            </a:extLst>
          </p:cNvPr>
          <p:cNvGraphicFramePr/>
          <p:nvPr>
            <p:extLst>
              <p:ext uri="{D42A27DB-BD31-4B8C-83A1-F6EECF244321}">
                <p14:modId xmlns:p14="http://schemas.microsoft.com/office/powerpoint/2010/main" val="2115217534"/>
              </p:ext>
            </p:extLst>
          </p:nvPr>
        </p:nvGraphicFramePr>
        <p:xfrm>
          <a:off x="2084934" y="2268013"/>
          <a:ext cx="7791855" cy="3473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64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44221" y="93729"/>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rPr>
              <a:t>Consumo y Facturación de la Empresa ILELSA</a:t>
            </a:r>
          </a:p>
          <a:p>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7"/>
          <p:cNvSpPr>
            <a:spLocks noChangeArrowheads="1"/>
          </p:cNvSpPr>
          <p:nvPr/>
        </p:nvSpPr>
        <p:spPr bwMode="auto">
          <a:xfrm>
            <a:off x="4313583" y="44059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23" name="Rectangle 9"/>
          <p:cNvSpPr>
            <a:spLocks noChangeArrowheads="1"/>
          </p:cNvSpPr>
          <p:nvPr/>
        </p:nvSpPr>
        <p:spPr bwMode="auto">
          <a:xfrm>
            <a:off x="4313583" y="54917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1pPr>
            <a:lvl2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2pPr>
            <a:lvl3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3pPr>
            <a:lvl4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4pPr>
            <a:lvl5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5pPr>
            <a:lvl6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6pPr>
            <a:lvl7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7pPr>
            <a:lvl8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8pPr>
            <a:lvl9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84500" algn="ctr"/>
                <a:tab pos="5969000" algn="r"/>
              </a:tabLst>
            </a:pPr>
            <a:r>
              <a:rPr kumimoji="0" lang="es-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84500" algn="ctr"/>
                <a:tab pos="5969000" algn="r"/>
              </a:tabLst>
            </a:pPr>
            <a:r>
              <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4313583" y="57299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1pPr>
            <a:lvl2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2pPr>
            <a:lvl3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3pPr>
            <a:lvl4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4pPr>
            <a:lvl5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5pPr>
            <a:lvl6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6pPr>
            <a:lvl7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7pPr>
            <a:lvl8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8pPr>
            <a:lvl9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84500" algn="ctr"/>
                <a:tab pos="5969000" algn="r"/>
              </a:tabLst>
            </a:pPr>
            <a:r>
              <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84500" algn="ctr"/>
                <a:tab pos="5969000" algn="r"/>
              </a:tabLst>
            </a:pPr>
            <a:r>
              <a:rPr kumimoji="0" lang="es-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25" name="Rectangle 11"/>
          <p:cNvSpPr>
            <a:spLocks noChangeArrowheads="1"/>
          </p:cNvSpPr>
          <p:nvPr/>
        </p:nvSpPr>
        <p:spPr bwMode="auto">
          <a:xfrm>
            <a:off x="4313583" y="59680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1pPr>
            <a:lvl2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2pPr>
            <a:lvl3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3pPr>
            <a:lvl4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4pPr>
            <a:lvl5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5pPr>
            <a:lvl6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6pPr>
            <a:lvl7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7pPr>
            <a:lvl8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8pPr>
            <a:lvl9pPr eaLnBrk="0" fontAlgn="base" hangingPunct="0">
              <a:spcBef>
                <a:spcPct val="0"/>
              </a:spcBef>
              <a:spcAft>
                <a:spcPct val="0"/>
              </a:spcAft>
              <a:tabLst>
                <a:tab pos="2984500" algn="ctr"/>
                <a:tab pos="59690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84500" algn="ctr"/>
                <a:tab pos="5969000" algn="r"/>
              </a:tabLst>
            </a:pPr>
            <a:r>
              <a:rPr kumimoji="0" lang="es-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3" name="Rectángulo 32">
            <a:extLst>
              <a:ext uri="{FF2B5EF4-FFF2-40B4-BE49-F238E27FC236}">
                <a16:creationId xmlns:a16="http://schemas.microsoft.com/office/drawing/2014/main" xmlns="" id="{C6787479-1741-4100-A420-7A4F4E44C846}"/>
              </a:ext>
            </a:extLst>
          </p:cNvPr>
          <p:cNvSpPr/>
          <p:nvPr/>
        </p:nvSpPr>
        <p:spPr>
          <a:xfrm>
            <a:off x="3454399" y="1240539"/>
            <a:ext cx="5283200" cy="461665"/>
          </a:xfrm>
          <a:prstGeom prst="rect">
            <a:avLst/>
          </a:prstGeom>
          <a:solidFill>
            <a:schemeClr val="bg1">
              <a:lumMod val="95000"/>
            </a:schemeClr>
          </a:solidFill>
          <a:ln w="19050">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t>Demanda ILELSA</a:t>
            </a:r>
          </a:p>
        </p:txBody>
      </p:sp>
      <p:pic>
        <p:nvPicPr>
          <p:cNvPr id="28" name="Imagen 27">
            <a:extLst>
              <a:ext uri="{FF2B5EF4-FFF2-40B4-BE49-F238E27FC236}">
                <a16:creationId xmlns:a16="http://schemas.microsoft.com/office/drawing/2014/main" xmlns="" id="{CDEE8F3F-3151-4449-A579-901CCF24F0F5}"/>
              </a:ext>
            </a:extLst>
          </p:cNvPr>
          <p:cNvPicPr/>
          <p:nvPr/>
        </p:nvPicPr>
        <p:blipFill>
          <a:blip r:embed="rId2"/>
          <a:srcRect l="10582" t="26836" r="21164" b="13277"/>
          <a:stretch>
            <a:fillRect/>
          </a:stretch>
        </p:blipFill>
        <p:spPr bwMode="auto">
          <a:xfrm>
            <a:off x="1040860" y="1966912"/>
            <a:ext cx="10048672" cy="400112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801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44221" y="93729"/>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Consumo y Facturación de la Empresa ILELSA</a:t>
            </a:r>
          </a:p>
          <a:p>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ángulo 20">
            <a:extLst>
              <a:ext uri="{FF2B5EF4-FFF2-40B4-BE49-F238E27FC236}">
                <a16:creationId xmlns:a16="http://schemas.microsoft.com/office/drawing/2014/main" xmlns="" id="{C6787479-1741-4100-A420-7A4F4E44C846}"/>
              </a:ext>
            </a:extLst>
          </p:cNvPr>
          <p:cNvSpPr/>
          <p:nvPr/>
        </p:nvSpPr>
        <p:spPr>
          <a:xfrm>
            <a:off x="3591523" y="1247354"/>
            <a:ext cx="5008952"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t>Curva de Carga</a:t>
            </a:r>
          </a:p>
        </p:txBody>
      </p:sp>
      <p:graphicFrame>
        <p:nvGraphicFramePr>
          <p:cNvPr id="14" name="Gráfico 13">
            <a:extLst>
              <a:ext uri="{FF2B5EF4-FFF2-40B4-BE49-F238E27FC236}">
                <a16:creationId xmlns:a16="http://schemas.microsoft.com/office/drawing/2014/main" xmlns="" id="{24FE3395-0781-41C4-AF0A-664C7B6DB44D}"/>
              </a:ext>
            </a:extLst>
          </p:cNvPr>
          <p:cNvGraphicFramePr/>
          <p:nvPr>
            <p:extLst>
              <p:ext uri="{D42A27DB-BD31-4B8C-83A1-F6EECF244321}">
                <p14:modId xmlns:p14="http://schemas.microsoft.com/office/powerpoint/2010/main" val="2242013357"/>
              </p:ext>
            </p:extLst>
          </p:nvPr>
        </p:nvGraphicFramePr>
        <p:xfrm>
          <a:off x="1167318" y="1872362"/>
          <a:ext cx="10186481" cy="40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29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1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44221" y="93729"/>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Consumo y Facturación de la Empresa ILELSA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ángulo 15">
            <a:extLst>
              <a:ext uri="{FF2B5EF4-FFF2-40B4-BE49-F238E27FC236}">
                <a16:creationId xmlns:a16="http://schemas.microsoft.com/office/drawing/2014/main" xmlns="" id="{C6787479-1741-4100-A420-7A4F4E44C846}"/>
              </a:ext>
            </a:extLst>
          </p:cNvPr>
          <p:cNvSpPr/>
          <p:nvPr/>
        </p:nvSpPr>
        <p:spPr>
          <a:xfrm>
            <a:off x="3648512" y="1235873"/>
            <a:ext cx="5008952"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t>Curva de carga con la maquina 355</a:t>
            </a:r>
          </a:p>
        </p:txBody>
      </p:sp>
      <p:pic>
        <p:nvPicPr>
          <p:cNvPr id="15" name="Imagen 14" descr="D:\Escritorio\TESIS ILELSA\memoria amarilla\Tesis Juan Ramon Ilelsa\datos multitest\Analisis de resultados\curva de carga consumo diario.tif">
            <a:extLst>
              <a:ext uri="{FF2B5EF4-FFF2-40B4-BE49-F238E27FC236}">
                <a16:creationId xmlns:a16="http://schemas.microsoft.com/office/drawing/2014/main" xmlns="" id="{51AB9C51-4D53-4CA2-8868-C694ABA346AC}"/>
              </a:ext>
            </a:extLst>
          </p:cNvPr>
          <p:cNvPicPr/>
          <p:nvPr/>
        </p:nvPicPr>
        <p:blipFill>
          <a:blip r:embed="rId2"/>
          <a:srcRect l="5644" t="4632" r="11111" b="52725"/>
          <a:stretch>
            <a:fillRect/>
          </a:stretch>
        </p:blipFill>
        <p:spPr bwMode="auto">
          <a:xfrm>
            <a:off x="651753" y="1929229"/>
            <a:ext cx="10702047" cy="4114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966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44221" y="93729"/>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Consumo y Facturación de la Empresa ILELSA</a:t>
            </a:r>
          </a:p>
          <a:p>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ángulo 15">
            <a:extLst>
              <a:ext uri="{FF2B5EF4-FFF2-40B4-BE49-F238E27FC236}">
                <a16:creationId xmlns:a16="http://schemas.microsoft.com/office/drawing/2014/main" xmlns="" id="{C6787479-1741-4100-A420-7A4F4E44C846}"/>
              </a:ext>
            </a:extLst>
          </p:cNvPr>
          <p:cNvSpPr/>
          <p:nvPr/>
        </p:nvSpPr>
        <p:spPr>
          <a:xfrm>
            <a:off x="3502597" y="1233916"/>
            <a:ext cx="5965388"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t>Curva de carga con la maquina 750 cm3</a:t>
            </a:r>
          </a:p>
        </p:txBody>
      </p:sp>
      <p:pic>
        <p:nvPicPr>
          <p:cNvPr id="14" name="Imagen 13">
            <a:extLst>
              <a:ext uri="{FF2B5EF4-FFF2-40B4-BE49-F238E27FC236}">
                <a16:creationId xmlns:a16="http://schemas.microsoft.com/office/drawing/2014/main" xmlns="" id="{6B55C38F-1DAB-49A0-A074-86D8778F7773}"/>
              </a:ext>
            </a:extLst>
          </p:cNvPr>
          <p:cNvPicPr/>
          <p:nvPr/>
        </p:nvPicPr>
        <p:blipFill>
          <a:blip r:embed="rId2"/>
          <a:srcRect l="8289" t="12712" r="14638" b="7627"/>
          <a:stretch>
            <a:fillRect/>
          </a:stretch>
        </p:blipFill>
        <p:spPr bwMode="auto">
          <a:xfrm>
            <a:off x="564204" y="1872363"/>
            <a:ext cx="11128443" cy="42386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954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44221" y="93729"/>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Consumo y Facturación de la Empresa ILELSA</a:t>
            </a:r>
          </a:p>
          <a:p>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ángulo 15">
            <a:extLst>
              <a:ext uri="{FF2B5EF4-FFF2-40B4-BE49-F238E27FC236}">
                <a16:creationId xmlns:a16="http://schemas.microsoft.com/office/drawing/2014/main" xmlns="" id="{C6787479-1741-4100-A420-7A4F4E44C846}"/>
              </a:ext>
            </a:extLst>
          </p:cNvPr>
          <p:cNvSpPr/>
          <p:nvPr/>
        </p:nvSpPr>
        <p:spPr>
          <a:xfrm>
            <a:off x="3648512" y="1235873"/>
            <a:ext cx="5965388"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t>Evolución del Costo de la </a:t>
            </a:r>
            <a:r>
              <a:rPr lang="es-ES" sz="2400" dirty="0" err="1"/>
              <a:t>Energia</a:t>
            </a:r>
            <a:endParaRPr lang="es-ES" sz="2400" dirty="0"/>
          </a:p>
        </p:txBody>
      </p:sp>
      <p:pic>
        <p:nvPicPr>
          <p:cNvPr id="14" name="Imagen 13">
            <a:extLst>
              <a:ext uri="{FF2B5EF4-FFF2-40B4-BE49-F238E27FC236}">
                <a16:creationId xmlns:a16="http://schemas.microsoft.com/office/drawing/2014/main" xmlns="" id="{0D3C966F-58DE-4F84-A61A-AF7C2FA42FB9}"/>
              </a:ext>
            </a:extLst>
          </p:cNvPr>
          <p:cNvPicPr/>
          <p:nvPr/>
        </p:nvPicPr>
        <p:blipFill>
          <a:blip r:embed="rId2"/>
          <a:srcRect l="18871" t="25424" r="14991" b="11582"/>
          <a:stretch>
            <a:fillRect/>
          </a:stretch>
        </p:blipFill>
        <p:spPr bwMode="auto">
          <a:xfrm>
            <a:off x="486384" y="1935775"/>
            <a:ext cx="10787974" cy="39052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463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44221" y="93729"/>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Calidad de la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Rectángulo 15">
            <a:extLst>
              <a:ext uri="{FF2B5EF4-FFF2-40B4-BE49-F238E27FC236}">
                <a16:creationId xmlns:a16="http://schemas.microsoft.com/office/drawing/2014/main" xmlns="" id="{C6787479-1741-4100-A420-7A4F4E44C846}"/>
              </a:ext>
            </a:extLst>
          </p:cNvPr>
          <p:cNvSpPr/>
          <p:nvPr/>
        </p:nvSpPr>
        <p:spPr>
          <a:xfrm>
            <a:off x="3648512" y="1235873"/>
            <a:ext cx="5965388"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t>Analizador de Redes</a:t>
            </a:r>
          </a:p>
        </p:txBody>
      </p:sp>
      <p:sp>
        <p:nvSpPr>
          <p:cNvPr id="9" name="Flecha derecha 8"/>
          <p:cNvSpPr/>
          <p:nvPr/>
        </p:nvSpPr>
        <p:spPr>
          <a:xfrm>
            <a:off x="5397500" y="3721100"/>
            <a:ext cx="1233706" cy="78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xmlns="" id="{ECB0AEEF-58FA-43EC-BEA9-E2D90809161C}"/>
              </a:ext>
            </a:extLst>
          </p:cNvPr>
          <p:cNvSpPr/>
          <p:nvPr/>
        </p:nvSpPr>
        <p:spPr>
          <a:xfrm>
            <a:off x="320040" y="1778977"/>
            <a:ext cx="4817297" cy="4264565"/>
          </a:xfrm>
          <a:prstGeom prst="rect">
            <a:avLst/>
          </a:prstGeom>
        </p:spPr>
        <p:txBody>
          <a:bodyPr wrap="square">
            <a:spAutoFit/>
          </a:bodyPr>
          <a:lstStyle/>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Voltaje eficaz de cada fase (min, media, máx.)</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Corrientes eficaz de cada fase (min, media, máx.)</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Voltaje de CA a 600v in incluyendo caídas y sobretensiones</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Armónicos de tensión hasta el 49</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THD de voltaje</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THD corriente</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Energía (activa, reactiva y aparente)</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Demanda pico</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Factor de potencia</a:t>
            </a:r>
          </a:p>
          <a:p>
            <a:pPr marL="171450" lvl="0" indent="-171450" algn="just">
              <a:lnSpc>
                <a:spcPct val="200000"/>
              </a:lnSpc>
              <a:spcAft>
                <a:spcPts val="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Medidor de frecuencia</a:t>
            </a:r>
          </a:p>
          <a:p>
            <a:pPr marL="171450" lvl="0" indent="-171450" algn="just">
              <a:lnSpc>
                <a:spcPct val="200000"/>
              </a:lnSpc>
              <a:spcAft>
                <a:spcPts val="800"/>
              </a:spcAft>
              <a:buFont typeface="Arial" panose="020B0604020202020204" pitchFamily="34" charset="0"/>
              <a:buChar char="•"/>
            </a:pPr>
            <a:r>
              <a:rPr lang="es-EC" sz="1250" dirty="0">
                <a:latin typeface="Arial" panose="020B0604020202020204" pitchFamily="34" charset="0"/>
                <a:ea typeface="Calibri" panose="020F0502020204030204" pitchFamily="34" charset="0"/>
                <a:cs typeface="Arial" panose="020B0604020202020204" pitchFamily="34" charset="0"/>
              </a:rPr>
              <a:t>Funcionamiento con sistemas simples o trifásicos (Y o Delta)</a:t>
            </a:r>
          </a:p>
        </p:txBody>
      </p:sp>
      <p:pic>
        <p:nvPicPr>
          <p:cNvPr id="61442" name="Picture 2" descr="http://content.amprobe.com/images/products/PQ/Power-Quality/DM-III_Multitest/dm-111_02_piu_328px_x_220px.jpg">
            <a:extLst>
              <a:ext uri="{FF2B5EF4-FFF2-40B4-BE49-F238E27FC236}">
                <a16:creationId xmlns:a16="http://schemas.microsoft.com/office/drawing/2014/main" xmlns="" id="{2375FAF9-6428-4C25-9EA2-775FD488F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214" y="2402576"/>
            <a:ext cx="4211165"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42"/>
                                        </p:tgtEl>
                                        <p:attrNameLst>
                                          <p:attrName>style.visibility</p:attrName>
                                        </p:attrNameLst>
                                      </p:cBhvr>
                                      <p:to>
                                        <p:strVal val="visible"/>
                                      </p:to>
                                    </p:set>
                                    <p:animEffect transition="in" filter="wipe(left)">
                                      <p:cBhvr>
                                        <p:cTn id="22"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987825" y="2694659"/>
            <a:ext cx="8216347" cy="989668"/>
          </a:xfrm>
        </p:spPr>
        <p:txBody>
          <a:bodyPr>
            <a:normAutofit/>
          </a:bodyPr>
          <a:lstStyle/>
          <a:p>
            <a:r>
              <a:rPr lang="es-ES" dirty="0"/>
              <a:t>Introducción</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69108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22150"/>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Calidad de la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3005325" y="1236454"/>
            <a:ext cx="6277104"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Zona1</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a:extLst>
              <a:ext uri="{FF2B5EF4-FFF2-40B4-BE49-F238E27FC236}">
                <a16:creationId xmlns:a16="http://schemas.microsoft.com/office/drawing/2014/main" xmlns="" id="{D05F7A4A-9AA8-476D-80B7-9B22FA5D47D0}"/>
              </a:ext>
            </a:extLst>
          </p:cNvPr>
          <p:cNvPicPr/>
          <p:nvPr/>
        </p:nvPicPr>
        <p:blipFill>
          <a:blip r:embed="rId2">
            <a:extLst>
              <a:ext uri="{28A0092B-C50C-407E-A947-70E740481C1C}">
                <a14:useLocalDpi xmlns:a14="http://schemas.microsoft.com/office/drawing/2010/main" val="0"/>
              </a:ext>
            </a:extLst>
          </a:blip>
          <a:srcRect l="27428" t="42936" r="33831" b="8864"/>
          <a:stretch>
            <a:fillRect/>
          </a:stretch>
        </p:blipFill>
        <p:spPr bwMode="auto">
          <a:xfrm>
            <a:off x="1186774" y="2135187"/>
            <a:ext cx="9669294" cy="3643037"/>
          </a:xfrm>
          <a:prstGeom prst="rect">
            <a:avLst/>
          </a:prstGeom>
          <a:noFill/>
          <a:ln>
            <a:solidFill>
              <a:schemeClr val="tx1"/>
            </a:solidFill>
          </a:ln>
        </p:spPr>
      </p:pic>
    </p:spTree>
    <p:extLst>
      <p:ext uri="{BB962C8B-B14F-4D97-AF65-F5344CB8AC3E}">
        <p14:creationId xmlns:p14="http://schemas.microsoft.com/office/powerpoint/2010/main" val="7378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41</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22150"/>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Calidad de la Energía </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3005325" y="1236454"/>
            <a:ext cx="6277104"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Análisis de Mediciones</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Tabla 8">
            <a:extLst>
              <a:ext uri="{FF2B5EF4-FFF2-40B4-BE49-F238E27FC236}">
                <a16:creationId xmlns:a16="http://schemas.microsoft.com/office/drawing/2014/main" xmlns="" id="{C6A3174A-B5F3-4001-A5F3-B51075F6CA96}"/>
              </a:ext>
            </a:extLst>
          </p:cNvPr>
          <p:cNvGraphicFramePr>
            <a:graphicFrameLocks noGrp="1"/>
          </p:cNvGraphicFramePr>
          <p:nvPr>
            <p:extLst>
              <p:ext uri="{D42A27DB-BD31-4B8C-83A1-F6EECF244321}">
                <p14:modId xmlns:p14="http://schemas.microsoft.com/office/powerpoint/2010/main" val="2075382374"/>
              </p:ext>
            </p:extLst>
          </p:nvPr>
        </p:nvGraphicFramePr>
        <p:xfrm>
          <a:off x="1441316" y="2619130"/>
          <a:ext cx="9138208" cy="2538540"/>
        </p:xfrm>
        <a:graphic>
          <a:graphicData uri="http://schemas.openxmlformats.org/drawingml/2006/table">
            <a:tbl>
              <a:tblPr firstRow="1" firstCol="1" bandRow="1"/>
              <a:tblGrid>
                <a:gridCol w="1699707">
                  <a:extLst>
                    <a:ext uri="{9D8B030D-6E8A-4147-A177-3AD203B41FA5}">
                      <a16:colId xmlns:a16="http://schemas.microsoft.com/office/drawing/2014/main" xmlns="" val="772421056"/>
                    </a:ext>
                  </a:extLst>
                </a:gridCol>
                <a:gridCol w="1094757">
                  <a:extLst>
                    <a:ext uri="{9D8B030D-6E8A-4147-A177-3AD203B41FA5}">
                      <a16:colId xmlns:a16="http://schemas.microsoft.com/office/drawing/2014/main" xmlns="" val="3109134906"/>
                    </a:ext>
                  </a:extLst>
                </a:gridCol>
                <a:gridCol w="1230003">
                  <a:extLst>
                    <a:ext uri="{9D8B030D-6E8A-4147-A177-3AD203B41FA5}">
                      <a16:colId xmlns:a16="http://schemas.microsoft.com/office/drawing/2014/main" xmlns="" val="1168033584"/>
                    </a:ext>
                  </a:extLst>
                </a:gridCol>
                <a:gridCol w="1155070">
                  <a:extLst>
                    <a:ext uri="{9D8B030D-6E8A-4147-A177-3AD203B41FA5}">
                      <a16:colId xmlns:a16="http://schemas.microsoft.com/office/drawing/2014/main" xmlns="" val="3686514803"/>
                    </a:ext>
                  </a:extLst>
                </a:gridCol>
                <a:gridCol w="1776468">
                  <a:extLst>
                    <a:ext uri="{9D8B030D-6E8A-4147-A177-3AD203B41FA5}">
                      <a16:colId xmlns:a16="http://schemas.microsoft.com/office/drawing/2014/main" xmlns="" val="1359638590"/>
                    </a:ext>
                  </a:extLst>
                </a:gridCol>
                <a:gridCol w="2182203">
                  <a:extLst>
                    <a:ext uri="{9D8B030D-6E8A-4147-A177-3AD203B41FA5}">
                      <a16:colId xmlns:a16="http://schemas.microsoft.com/office/drawing/2014/main" xmlns="" val="1192115500"/>
                    </a:ext>
                  </a:extLst>
                </a:gridCol>
              </a:tblGrid>
              <a:tr h="594171">
                <a:tc>
                  <a:txBody>
                    <a:bodyPr/>
                    <a:lstStyle/>
                    <a:p>
                      <a:pPr indent="367030" algn="ctr">
                        <a:lnSpc>
                          <a:spcPct val="115000"/>
                        </a:lnSpc>
                        <a:spcAft>
                          <a:spcPts val="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PARÁMETRO ANALIZADO</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VALOR MEDIO (V)</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VALOR MÁXIMO (V)</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VALOR MÍNIMO (V)</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REGULACIÓN DEL CONELEC 004/01</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OBSERVACIONES</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469474921"/>
                  </a:ext>
                </a:extLst>
              </a:tr>
              <a:tr h="648123">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Voltaje Fase 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129,9</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125,4</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aumento se da de 20:12 a 05:17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3933304"/>
                  </a:ext>
                </a:extLst>
              </a:tr>
              <a:tr h="648123">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Voltaje Fase 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130,4</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126,1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133,5</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aumento se da de 19:49 a 05:18</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791459549"/>
                  </a:ext>
                </a:extLst>
              </a:tr>
              <a:tr h="648123">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Voltaje Fase 3</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130,0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133,3</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just">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aumento se da de 19:35 a 05:15</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2611109"/>
                  </a:ext>
                </a:extLst>
              </a:tr>
            </a:tbl>
          </a:graphicData>
        </a:graphic>
      </p:graphicFrame>
      <p:sp>
        <p:nvSpPr>
          <p:cNvPr id="10" name="Rectángulo 9">
            <a:extLst>
              <a:ext uri="{FF2B5EF4-FFF2-40B4-BE49-F238E27FC236}">
                <a16:creationId xmlns:a16="http://schemas.microsoft.com/office/drawing/2014/main" xmlns="" id="{4D8BA819-9B4F-40F6-A77C-B6CCD1BBBA63}"/>
              </a:ext>
            </a:extLst>
          </p:cNvPr>
          <p:cNvSpPr/>
          <p:nvPr/>
        </p:nvSpPr>
        <p:spPr>
          <a:xfrm>
            <a:off x="1441316" y="2215121"/>
            <a:ext cx="2145844" cy="369332"/>
          </a:xfrm>
          <a:prstGeom prst="rect">
            <a:avLst/>
          </a:prstGeom>
        </p:spPr>
        <p:txBody>
          <a:bodyPr wrap="none">
            <a:spAutoFit/>
          </a:bodyPr>
          <a:lstStyle/>
          <a:p>
            <a:r>
              <a:rPr lang="es-EC" dirty="0"/>
              <a:t>Análisis de la tensión</a:t>
            </a:r>
          </a:p>
        </p:txBody>
      </p:sp>
    </p:spTree>
    <p:extLst>
      <p:ext uri="{BB962C8B-B14F-4D97-AF65-F5344CB8AC3E}">
        <p14:creationId xmlns:p14="http://schemas.microsoft.com/office/powerpoint/2010/main" val="33828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Calidad de la Energía</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2" name="Imagen 11">
            <a:extLst>
              <a:ext uri="{FF2B5EF4-FFF2-40B4-BE49-F238E27FC236}">
                <a16:creationId xmlns:a16="http://schemas.microsoft.com/office/drawing/2014/main" xmlns="" id="{F590E860-20B5-431E-B9F2-04670D0E0F97}"/>
              </a:ext>
            </a:extLst>
          </p:cNvPr>
          <p:cNvPicPr/>
          <p:nvPr/>
        </p:nvPicPr>
        <p:blipFill>
          <a:blip r:embed="rId2"/>
          <a:srcRect l="8113" t="10452" r="13404" b="7345"/>
          <a:stretch>
            <a:fillRect/>
          </a:stretch>
        </p:blipFill>
        <p:spPr bwMode="auto">
          <a:xfrm>
            <a:off x="350196" y="1760706"/>
            <a:ext cx="11206264" cy="4348264"/>
          </a:xfrm>
          <a:prstGeom prst="rect">
            <a:avLst/>
          </a:prstGeom>
          <a:noFill/>
          <a:ln w="9525">
            <a:solidFill>
              <a:schemeClr val="tx1"/>
            </a:solidFill>
            <a:miter lim="800000"/>
            <a:headEnd/>
            <a:tailEnd/>
          </a:ln>
        </p:spPr>
      </p:pic>
      <p:sp>
        <p:nvSpPr>
          <p:cNvPr id="13" name="Rectángulo 12">
            <a:extLst>
              <a:ext uri="{FF2B5EF4-FFF2-40B4-BE49-F238E27FC236}">
                <a16:creationId xmlns:a16="http://schemas.microsoft.com/office/drawing/2014/main" xmlns="" id="{7320F4C5-5787-4448-BE83-B2AE9885811B}"/>
              </a:ext>
            </a:extLst>
          </p:cNvPr>
          <p:cNvSpPr/>
          <p:nvPr/>
        </p:nvSpPr>
        <p:spPr>
          <a:xfrm>
            <a:off x="3005325" y="1236454"/>
            <a:ext cx="596357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a:t>Grafica de la </a:t>
            </a:r>
            <a:r>
              <a:rPr lang="es-ES" sz="2000" dirty="0" err="1"/>
              <a:t>Tension</a:t>
            </a:r>
            <a:endParaRPr lang="es-ES" sz="2000" dirty="0"/>
          </a:p>
        </p:txBody>
      </p:sp>
    </p:spTree>
    <p:extLst>
      <p:ext uri="{BB962C8B-B14F-4D97-AF65-F5344CB8AC3E}">
        <p14:creationId xmlns:p14="http://schemas.microsoft.com/office/powerpoint/2010/main" val="38327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Calidad de la Energía</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7320F4C5-5787-4448-BE83-B2AE9885811B}"/>
              </a:ext>
            </a:extLst>
          </p:cNvPr>
          <p:cNvSpPr/>
          <p:nvPr/>
        </p:nvSpPr>
        <p:spPr>
          <a:xfrm>
            <a:off x="3005325" y="1236454"/>
            <a:ext cx="596357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a:t>Grafica de la </a:t>
            </a:r>
            <a:r>
              <a:rPr lang="es-ES" sz="2000" dirty="0" err="1"/>
              <a:t>Corrriente</a:t>
            </a:r>
            <a:endParaRPr lang="es-ES" sz="2000" dirty="0"/>
          </a:p>
        </p:txBody>
      </p:sp>
      <p:pic>
        <p:nvPicPr>
          <p:cNvPr id="8" name="Imagen 7">
            <a:extLst>
              <a:ext uri="{FF2B5EF4-FFF2-40B4-BE49-F238E27FC236}">
                <a16:creationId xmlns:a16="http://schemas.microsoft.com/office/drawing/2014/main" xmlns="" id="{A9CB8C47-211A-4520-9B38-BB0FC9B26301}"/>
              </a:ext>
            </a:extLst>
          </p:cNvPr>
          <p:cNvPicPr/>
          <p:nvPr/>
        </p:nvPicPr>
        <p:blipFill>
          <a:blip r:embed="rId2"/>
          <a:srcRect l="882" t="9605" r="3880" b="8475"/>
          <a:stretch>
            <a:fillRect/>
          </a:stretch>
        </p:blipFill>
        <p:spPr bwMode="auto">
          <a:xfrm>
            <a:off x="255103" y="1948504"/>
            <a:ext cx="11593186" cy="38671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8431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Calidad de la Energía </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Rectángulo 15">
            <a:extLst>
              <a:ext uri="{FF2B5EF4-FFF2-40B4-BE49-F238E27FC236}">
                <a16:creationId xmlns:a16="http://schemas.microsoft.com/office/drawing/2014/main" xmlns="" id="{C6787479-1741-4100-A420-7A4F4E44C846}"/>
              </a:ext>
            </a:extLst>
          </p:cNvPr>
          <p:cNvSpPr/>
          <p:nvPr/>
        </p:nvSpPr>
        <p:spPr>
          <a:xfrm>
            <a:off x="3185407" y="1298938"/>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Potencia Activa</a:t>
            </a:r>
          </a:p>
        </p:txBody>
      </p:sp>
      <p:pic>
        <p:nvPicPr>
          <p:cNvPr id="11" name="Imagen 10">
            <a:extLst>
              <a:ext uri="{FF2B5EF4-FFF2-40B4-BE49-F238E27FC236}">
                <a16:creationId xmlns:a16="http://schemas.microsoft.com/office/drawing/2014/main" xmlns="" id="{7BED6C66-1D59-4201-9BC2-FDA498EC57FF}"/>
              </a:ext>
            </a:extLst>
          </p:cNvPr>
          <p:cNvPicPr/>
          <p:nvPr/>
        </p:nvPicPr>
        <p:blipFill>
          <a:blip r:embed="rId2"/>
          <a:srcRect t="9322" r="3880" b="7910"/>
          <a:stretch>
            <a:fillRect/>
          </a:stretch>
        </p:blipFill>
        <p:spPr bwMode="auto">
          <a:xfrm>
            <a:off x="255103" y="1968003"/>
            <a:ext cx="11612521" cy="423843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812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Calidad de la Energía </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Rectángulo 15">
            <a:extLst>
              <a:ext uri="{FF2B5EF4-FFF2-40B4-BE49-F238E27FC236}">
                <a16:creationId xmlns:a16="http://schemas.microsoft.com/office/drawing/2014/main" xmlns="" id="{C6787479-1741-4100-A420-7A4F4E44C846}"/>
              </a:ext>
            </a:extLst>
          </p:cNvPr>
          <p:cNvSpPr/>
          <p:nvPr/>
        </p:nvSpPr>
        <p:spPr>
          <a:xfrm>
            <a:off x="2934578" y="1248049"/>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Potencia Reactiva</a:t>
            </a:r>
          </a:p>
        </p:txBody>
      </p:sp>
      <p:pic>
        <p:nvPicPr>
          <p:cNvPr id="9" name="Imagen 8">
            <a:extLst>
              <a:ext uri="{FF2B5EF4-FFF2-40B4-BE49-F238E27FC236}">
                <a16:creationId xmlns:a16="http://schemas.microsoft.com/office/drawing/2014/main" xmlns="" id="{415BDCA7-D690-4A11-8FF6-592C374AE878}"/>
              </a:ext>
            </a:extLst>
          </p:cNvPr>
          <p:cNvPicPr/>
          <p:nvPr/>
        </p:nvPicPr>
        <p:blipFill>
          <a:blip r:embed="rId2"/>
          <a:srcRect t="9605" r="4233" b="8475"/>
          <a:stretch>
            <a:fillRect/>
          </a:stretch>
        </p:blipFill>
        <p:spPr bwMode="auto">
          <a:xfrm>
            <a:off x="175098" y="1919388"/>
            <a:ext cx="11907593" cy="423843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496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Calidad de la Energía </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Rectángulo 15">
            <a:extLst>
              <a:ext uri="{FF2B5EF4-FFF2-40B4-BE49-F238E27FC236}">
                <a16:creationId xmlns:a16="http://schemas.microsoft.com/office/drawing/2014/main" xmlns="" id="{C6787479-1741-4100-A420-7A4F4E44C846}"/>
              </a:ext>
            </a:extLst>
          </p:cNvPr>
          <p:cNvSpPr/>
          <p:nvPr/>
        </p:nvSpPr>
        <p:spPr>
          <a:xfrm>
            <a:off x="3476058" y="1277232"/>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Factor de Potencia</a:t>
            </a:r>
          </a:p>
        </p:txBody>
      </p:sp>
      <p:pic>
        <p:nvPicPr>
          <p:cNvPr id="10" name="Imagen 9">
            <a:extLst>
              <a:ext uri="{FF2B5EF4-FFF2-40B4-BE49-F238E27FC236}">
                <a16:creationId xmlns:a16="http://schemas.microsoft.com/office/drawing/2014/main" xmlns="" id="{43C26D43-128A-4A81-AF75-0C826692DAFC}"/>
              </a:ext>
            </a:extLst>
          </p:cNvPr>
          <p:cNvPicPr/>
          <p:nvPr/>
        </p:nvPicPr>
        <p:blipFill>
          <a:blip r:embed="rId2">
            <a:extLst>
              <a:ext uri="{28A0092B-C50C-407E-A947-70E740481C1C}">
                <a14:useLocalDpi xmlns:a14="http://schemas.microsoft.com/office/drawing/2010/main" val="0"/>
              </a:ext>
            </a:extLst>
          </a:blip>
          <a:srcRect t="9322" r="3527" b="7910"/>
          <a:stretch>
            <a:fillRect/>
          </a:stretch>
        </p:blipFill>
        <p:spPr bwMode="auto">
          <a:xfrm>
            <a:off x="255103" y="2071991"/>
            <a:ext cx="11583459" cy="403697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26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Calidad de la Energía </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Rectángulo 15">
            <a:extLst>
              <a:ext uri="{FF2B5EF4-FFF2-40B4-BE49-F238E27FC236}">
                <a16:creationId xmlns:a16="http://schemas.microsoft.com/office/drawing/2014/main" xmlns="" id="{C6787479-1741-4100-A420-7A4F4E44C846}"/>
              </a:ext>
            </a:extLst>
          </p:cNvPr>
          <p:cNvSpPr/>
          <p:nvPr/>
        </p:nvSpPr>
        <p:spPr>
          <a:xfrm>
            <a:off x="3476058" y="1277232"/>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Distorsión Armónica Total</a:t>
            </a:r>
          </a:p>
        </p:txBody>
      </p:sp>
      <p:pic>
        <p:nvPicPr>
          <p:cNvPr id="8" name="Imagen 7">
            <a:extLst>
              <a:ext uri="{FF2B5EF4-FFF2-40B4-BE49-F238E27FC236}">
                <a16:creationId xmlns:a16="http://schemas.microsoft.com/office/drawing/2014/main" xmlns="" id="{ED6D964F-47F2-44CC-A553-56A8D1B098CC}"/>
              </a:ext>
            </a:extLst>
          </p:cNvPr>
          <p:cNvPicPr/>
          <p:nvPr/>
        </p:nvPicPr>
        <p:blipFill>
          <a:blip r:embed="rId2"/>
          <a:srcRect l="1235" t="9040" r="3880" b="11299"/>
          <a:stretch>
            <a:fillRect/>
          </a:stretch>
        </p:blipFill>
        <p:spPr bwMode="auto">
          <a:xfrm>
            <a:off x="255103" y="1977754"/>
            <a:ext cx="11641825" cy="39147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33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22150"/>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Calidad de la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203760" y="3426854"/>
            <a:ext cx="2062786"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Zona 2</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6" name="Imagen 15">
            <a:extLst>
              <a:ext uri="{FF2B5EF4-FFF2-40B4-BE49-F238E27FC236}">
                <a16:creationId xmlns:a16="http://schemas.microsoft.com/office/drawing/2014/main" xmlns="" id="{8D26BEE1-235F-4895-ACB3-FF24CAA9EC97}"/>
              </a:ext>
            </a:extLst>
          </p:cNvPr>
          <p:cNvPicPr/>
          <p:nvPr/>
        </p:nvPicPr>
        <p:blipFill>
          <a:blip r:embed="rId2"/>
          <a:srcRect l="42263" t="8718" r="37780" b="23333"/>
          <a:stretch>
            <a:fillRect/>
          </a:stretch>
        </p:blipFill>
        <p:spPr bwMode="auto">
          <a:xfrm>
            <a:off x="2818258" y="1361875"/>
            <a:ext cx="7347146" cy="4475946"/>
          </a:xfrm>
          <a:prstGeom prst="rect">
            <a:avLst/>
          </a:prstGeom>
          <a:noFill/>
          <a:ln>
            <a:solidFill>
              <a:schemeClr val="tx1"/>
            </a:solidFill>
          </a:ln>
        </p:spPr>
      </p:pic>
    </p:spTree>
    <p:extLst>
      <p:ext uri="{BB962C8B-B14F-4D97-AF65-F5344CB8AC3E}">
        <p14:creationId xmlns:p14="http://schemas.microsoft.com/office/powerpoint/2010/main" val="410946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22150"/>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Calidad de la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87549" y="1383534"/>
            <a:ext cx="2762655"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Zona 3</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xmlns="" id="{D178177D-A2D2-471A-9367-236A7AE6B6EB}"/>
              </a:ext>
            </a:extLst>
          </p:cNvPr>
          <p:cNvPicPr/>
          <p:nvPr/>
        </p:nvPicPr>
        <p:blipFill>
          <a:blip r:embed="rId2"/>
          <a:srcRect l="18632" t="8462" r="56350" b="14872"/>
          <a:stretch>
            <a:fillRect/>
          </a:stretch>
        </p:blipFill>
        <p:spPr bwMode="auto">
          <a:xfrm>
            <a:off x="3249039" y="1383534"/>
            <a:ext cx="8774348" cy="4840310"/>
          </a:xfrm>
          <a:prstGeom prst="rect">
            <a:avLst/>
          </a:prstGeom>
          <a:noFill/>
          <a:ln>
            <a:solidFill>
              <a:schemeClr val="tx1"/>
            </a:solidFill>
          </a:ln>
        </p:spPr>
      </p:pic>
    </p:spTree>
    <p:extLst>
      <p:ext uri="{BB962C8B-B14F-4D97-AF65-F5344CB8AC3E}">
        <p14:creationId xmlns:p14="http://schemas.microsoft.com/office/powerpoint/2010/main" val="32720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DFF7A5-3579-4ECD-8A60-340538BFED0A}"/>
              </a:ext>
            </a:extLst>
          </p:cNvPr>
          <p:cNvSpPr>
            <a:spLocks noGrp="1"/>
          </p:cNvSpPr>
          <p:nvPr>
            <p:ph type="title"/>
          </p:nvPr>
        </p:nvSpPr>
        <p:spPr>
          <a:xfrm>
            <a:off x="255104" y="136525"/>
            <a:ext cx="5701813" cy="963405"/>
          </a:xfrm>
        </p:spPr>
        <p:txBody>
          <a:bodyPr>
            <a:normAutofit/>
          </a:bodyPr>
          <a:lstStyle/>
          <a:p>
            <a:r>
              <a:rPr lang="es-ES" b="1" dirty="0">
                <a:solidFill>
                  <a:schemeClr val="bg1"/>
                </a:solidFill>
                <a:effectLst>
                  <a:outerShdw blurRad="38100" dist="38100" dir="2700000" algn="tl">
                    <a:srgbClr val="000000">
                      <a:alpha val="43137"/>
                    </a:srgbClr>
                  </a:outerShdw>
                </a:effectLst>
                <a:latin typeface="+mn-lt"/>
              </a:rPr>
              <a:t>Definición del Proyecto</a:t>
            </a:r>
          </a:p>
        </p:txBody>
      </p:sp>
      <p:sp>
        <p:nvSpPr>
          <p:cNvPr id="5" name="Marcador de número de diapositiva 4">
            <a:extLst>
              <a:ext uri="{FF2B5EF4-FFF2-40B4-BE49-F238E27FC236}">
                <a16:creationId xmlns:a16="http://schemas.microsoft.com/office/drawing/2014/main" xmlns="" id="{9564979F-A26D-470B-BADE-1C9358926C66}"/>
              </a:ext>
            </a:extLst>
          </p:cNvPr>
          <p:cNvSpPr>
            <a:spLocks noGrp="1"/>
          </p:cNvSpPr>
          <p:nvPr>
            <p:ph type="sldNum" sz="quarter" idx="12"/>
          </p:nvPr>
        </p:nvSpPr>
        <p:spPr/>
        <p:txBody>
          <a:bodyPr/>
          <a:lstStyle/>
          <a:p>
            <a:fld id="{885F3971-D4EA-4750-870A-E840FF82DE7C}" type="slidenum">
              <a:rPr lang="es-ES" smtClean="0"/>
              <a:pPr/>
              <a:t>5</a:t>
            </a:fld>
            <a:endParaRPr lang="es-ES"/>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4" name="Rectángulo 3">
            <a:extLst>
              <a:ext uri="{FF2B5EF4-FFF2-40B4-BE49-F238E27FC236}">
                <a16:creationId xmlns:a16="http://schemas.microsoft.com/office/drawing/2014/main" xmlns="" id="{655023C8-8002-4815-8CFC-85ED5B1384A8}"/>
              </a:ext>
            </a:extLst>
          </p:cNvPr>
          <p:cNvSpPr/>
          <p:nvPr/>
        </p:nvSpPr>
        <p:spPr>
          <a:xfrm>
            <a:off x="399492" y="1630347"/>
            <a:ext cx="8123071" cy="1569660"/>
          </a:xfrm>
          <a:prstGeom prst="rect">
            <a:avLst/>
          </a:prstGeom>
        </p:spPr>
        <p:txBody>
          <a:bodyPr wrap="square">
            <a:spAutoFit/>
          </a:bodyPr>
          <a:lstStyle/>
          <a:p>
            <a:r>
              <a:rPr lang="es-EC" sz="2400" dirty="0"/>
              <a:t>El proyecto tiene como finalidad dar a conocer a la empresa ILELSA, las posibilidades de mejorar su eficiencia energética a través de conocer e identificar los potenciales existentes para un uso eficiente de la energía </a:t>
            </a:r>
          </a:p>
        </p:txBody>
      </p:sp>
    </p:spTree>
    <p:extLst>
      <p:ext uri="{BB962C8B-B14F-4D97-AF65-F5344CB8AC3E}">
        <p14:creationId xmlns:p14="http://schemas.microsoft.com/office/powerpoint/2010/main" val="3611912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22150"/>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Calidad de la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87549" y="1383534"/>
            <a:ext cx="2762655"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Zona 3</a:t>
            </a:r>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a:extLst>
              <a:ext uri="{FF2B5EF4-FFF2-40B4-BE49-F238E27FC236}">
                <a16:creationId xmlns:a16="http://schemas.microsoft.com/office/drawing/2014/main" xmlns="" id="{55EBA082-1759-4E54-9661-EC1696815BEC}"/>
              </a:ext>
            </a:extLst>
          </p:cNvPr>
          <p:cNvPicPr/>
          <p:nvPr/>
        </p:nvPicPr>
        <p:blipFill>
          <a:blip r:embed="rId2"/>
          <a:srcRect l="53645" t="48462" r="33004" b="10769"/>
          <a:stretch>
            <a:fillRect/>
          </a:stretch>
        </p:blipFill>
        <p:spPr bwMode="auto">
          <a:xfrm>
            <a:off x="3958907" y="1222120"/>
            <a:ext cx="7008582" cy="4692295"/>
          </a:xfrm>
          <a:prstGeom prst="rect">
            <a:avLst/>
          </a:prstGeom>
          <a:noFill/>
          <a:ln>
            <a:solidFill>
              <a:schemeClr val="tx1"/>
            </a:solidFill>
          </a:ln>
        </p:spPr>
      </p:pic>
    </p:spTree>
    <p:extLst>
      <p:ext uri="{BB962C8B-B14F-4D97-AF65-F5344CB8AC3E}">
        <p14:creationId xmlns:p14="http://schemas.microsoft.com/office/powerpoint/2010/main" val="32537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fontScale="90000"/>
          </a:bodyPr>
          <a:lstStyle/>
          <a:p>
            <a:r>
              <a:rPr lang="es-ES" dirty="0"/>
              <a:t>Análisis de los Motores Eléctricos Condición de Operación</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51</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60463987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0"/>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err="1">
                <a:solidFill>
                  <a:schemeClr val="bg1"/>
                </a:solidFill>
                <a:effectLst>
                  <a:outerShdw blurRad="38100" dist="38100" dir="2700000" algn="tl">
                    <a:srgbClr val="000000">
                      <a:alpha val="43137"/>
                    </a:srgbClr>
                  </a:outerShdw>
                </a:effectLst>
                <a:latin typeface="+mn-lt"/>
              </a:rPr>
              <a:t>Medicion</a:t>
            </a:r>
            <a:r>
              <a:rPr lang="es-ES" b="1" dirty="0">
                <a:solidFill>
                  <a:schemeClr val="bg1"/>
                </a:solidFill>
                <a:effectLst>
                  <a:outerShdw blurRad="38100" dist="38100" dir="2700000" algn="tl">
                    <a:srgbClr val="000000">
                      <a:alpha val="43137"/>
                    </a:srgbClr>
                  </a:outerShdw>
                </a:effectLst>
                <a:latin typeface="+mn-lt"/>
              </a:rPr>
              <a:t> de las Cargas Representativas</a:t>
            </a:r>
          </a:p>
        </p:txBody>
      </p:sp>
      <p:sp>
        <p:nvSpPr>
          <p:cNvPr id="13" name="Rectángulo 12">
            <a:extLst>
              <a:ext uri="{FF2B5EF4-FFF2-40B4-BE49-F238E27FC236}">
                <a16:creationId xmlns:a16="http://schemas.microsoft.com/office/drawing/2014/main" xmlns="" id="{F4DFB63F-6B36-4D5A-BF18-5B9D099528D0}"/>
              </a:ext>
            </a:extLst>
          </p:cNvPr>
          <p:cNvSpPr/>
          <p:nvPr/>
        </p:nvSpPr>
        <p:spPr>
          <a:xfrm>
            <a:off x="538442" y="1329144"/>
            <a:ext cx="10686570"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Medición de las Cargas Representativas</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graphicFrame>
        <p:nvGraphicFramePr>
          <p:cNvPr id="3" name="Tabla 2">
            <a:extLst>
              <a:ext uri="{FF2B5EF4-FFF2-40B4-BE49-F238E27FC236}">
                <a16:creationId xmlns:a16="http://schemas.microsoft.com/office/drawing/2014/main" xmlns="" id="{FED87DAC-20BC-437B-997E-6FE463D5FE0C}"/>
              </a:ext>
            </a:extLst>
          </p:cNvPr>
          <p:cNvGraphicFramePr>
            <a:graphicFrameLocks noGrp="1"/>
          </p:cNvGraphicFramePr>
          <p:nvPr>
            <p:extLst>
              <p:ext uri="{D42A27DB-BD31-4B8C-83A1-F6EECF244321}">
                <p14:modId xmlns:p14="http://schemas.microsoft.com/office/powerpoint/2010/main" val="4110953439"/>
              </p:ext>
            </p:extLst>
          </p:nvPr>
        </p:nvGraphicFramePr>
        <p:xfrm>
          <a:off x="103761" y="1917990"/>
          <a:ext cx="11984476" cy="4302179"/>
        </p:xfrm>
        <a:graphic>
          <a:graphicData uri="http://schemas.openxmlformats.org/drawingml/2006/table">
            <a:tbl>
              <a:tblPr firstRow="1" firstCol="1" bandRow="1"/>
              <a:tblGrid>
                <a:gridCol w="771728">
                  <a:extLst>
                    <a:ext uri="{9D8B030D-6E8A-4147-A177-3AD203B41FA5}">
                      <a16:colId xmlns:a16="http://schemas.microsoft.com/office/drawing/2014/main" xmlns="" val="3460105585"/>
                    </a:ext>
                  </a:extLst>
                </a:gridCol>
                <a:gridCol w="894945">
                  <a:extLst>
                    <a:ext uri="{9D8B030D-6E8A-4147-A177-3AD203B41FA5}">
                      <a16:colId xmlns:a16="http://schemas.microsoft.com/office/drawing/2014/main" xmlns="" val="2075917643"/>
                    </a:ext>
                  </a:extLst>
                </a:gridCol>
                <a:gridCol w="845774">
                  <a:extLst>
                    <a:ext uri="{9D8B030D-6E8A-4147-A177-3AD203B41FA5}">
                      <a16:colId xmlns:a16="http://schemas.microsoft.com/office/drawing/2014/main" xmlns="" val="1718314261"/>
                    </a:ext>
                  </a:extLst>
                </a:gridCol>
                <a:gridCol w="224268">
                  <a:extLst>
                    <a:ext uri="{9D8B030D-6E8A-4147-A177-3AD203B41FA5}">
                      <a16:colId xmlns:a16="http://schemas.microsoft.com/office/drawing/2014/main" xmlns="" val="786598273"/>
                    </a:ext>
                  </a:extLst>
                </a:gridCol>
                <a:gridCol w="1139840">
                  <a:extLst>
                    <a:ext uri="{9D8B030D-6E8A-4147-A177-3AD203B41FA5}">
                      <a16:colId xmlns:a16="http://schemas.microsoft.com/office/drawing/2014/main" xmlns="" val="3949641102"/>
                    </a:ext>
                  </a:extLst>
                </a:gridCol>
                <a:gridCol w="1407259">
                  <a:extLst>
                    <a:ext uri="{9D8B030D-6E8A-4147-A177-3AD203B41FA5}">
                      <a16:colId xmlns:a16="http://schemas.microsoft.com/office/drawing/2014/main" xmlns="" val="245334557"/>
                    </a:ext>
                  </a:extLst>
                </a:gridCol>
                <a:gridCol w="1234647">
                  <a:extLst>
                    <a:ext uri="{9D8B030D-6E8A-4147-A177-3AD203B41FA5}">
                      <a16:colId xmlns:a16="http://schemas.microsoft.com/office/drawing/2014/main" xmlns="" val="376619004"/>
                    </a:ext>
                  </a:extLst>
                </a:gridCol>
                <a:gridCol w="1059641">
                  <a:extLst>
                    <a:ext uri="{9D8B030D-6E8A-4147-A177-3AD203B41FA5}">
                      <a16:colId xmlns:a16="http://schemas.microsoft.com/office/drawing/2014/main" xmlns="" val="838583705"/>
                    </a:ext>
                  </a:extLst>
                </a:gridCol>
                <a:gridCol w="1054845">
                  <a:extLst>
                    <a:ext uri="{9D8B030D-6E8A-4147-A177-3AD203B41FA5}">
                      <a16:colId xmlns:a16="http://schemas.microsoft.com/office/drawing/2014/main" xmlns="" val="1482111396"/>
                    </a:ext>
                  </a:extLst>
                </a:gridCol>
                <a:gridCol w="1234647">
                  <a:extLst>
                    <a:ext uri="{9D8B030D-6E8A-4147-A177-3AD203B41FA5}">
                      <a16:colId xmlns:a16="http://schemas.microsoft.com/office/drawing/2014/main" xmlns="" val="3900902787"/>
                    </a:ext>
                  </a:extLst>
                </a:gridCol>
                <a:gridCol w="1059641">
                  <a:extLst>
                    <a:ext uri="{9D8B030D-6E8A-4147-A177-3AD203B41FA5}">
                      <a16:colId xmlns:a16="http://schemas.microsoft.com/office/drawing/2014/main" xmlns="" val="1010235822"/>
                    </a:ext>
                  </a:extLst>
                </a:gridCol>
                <a:gridCol w="1057241">
                  <a:extLst>
                    <a:ext uri="{9D8B030D-6E8A-4147-A177-3AD203B41FA5}">
                      <a16:colId xmlns:a16="http://schemas.microsoft.com/office/drawing/2014/main" xmlns="" val="2440902685"/>
                    </a:ext>
                  </a:extLst>
                </a:gridCol>
              </a:tblGrid>
              <a:tr h="437402">
                <a:tc>
                  <a:txBody>
                    <a:bodyPr/>
                    <a:lstStyle/>
                    <a:p>
                      <a:pPr indent="367030" algn="just">
                        <a:lnSpc>
                          <a:spcPct val="150000"/>
                        </a:lnSpc>
                      </a:pPr>
                      <a:endParaRPr lang="es-EC" sz="1600">
                        <a:effectLst/>
                        <a:latin typeface="Times New Roman" panose="02020603050405020304" pitchFamily="18"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150000"/>
                        </a:lnSpc>
                      </a:pPr>
                      <a:endParaRPr lang="es-EC" sz="1600" dirty="0">
                        <a:effectLst/>
                        <a:latin typeface="Times New Roman" panose="02020603050405020304" pitchFamily="18"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150000"/>
                        </a:lnSpc>
                      </a:pPr>
                      <a:endParaRPr lang="es-EC" sz="1600" dirty="0">
                        <a:effectLst/>
                        <a:latin typeface="Times New Roman" panose="02020603050405020304" pitchFamily="18"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367030" algn="just">
                        <a:lnSpc>
                          <a:spcPct val="150000"/>
                        </a:lnSpc>
                      </a:pPr>
                      <a:endParaRPr lang="es-EC" sz="1600">
                        <a:effectLst/>
                        <a:latin typeface="Times New Roman" panose="02020603050405020304" pitchFamily="18"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4">
                  <a:txBody>
                    <a:bodyPr/>
                    <a:lstStyle/>
                    <a:p>
                      <a:pPr indent="367030" algn="ctr">
                        <a:lnSpc>
                          <a:spcPct val="115000"/>
                        </a:lnSpc>
                        <a:spcAft>
                          <a:spcPts val="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VALORES DE PLACA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indent="367030" algn="ctr">
                        <a:lnSpc>
                          <a:spcPct val="115000"/>
                        </a:lnSpc>
                        <a:spcAft>
                          <a:spcPts val="0"/>
                        </a:spcAft>
                      </a:pPr>
                      <a:r>
                        <a:rPr lang="es-EC" sz="1000" b="1">
                          <a:effectLst/>
                          <a:latin typeface="Times New Roman" panose="02020603050405020304" pitchFamily="18" charset="0"/>
                          <a:ea typeface="Times New Roman" panose="02020603050405020304" pitchFamily="18" charset="0"/>
                          <a:cs typeface="Times New Roman" panose="02020603050405020304" pitchFamily="18" charset="0"/>
                        </a:rPr>
                        <a:t>VALORES MEDIDOS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78747967"/>
                  </a:ext>
                </a:extLst>
              </a:tr>
              <a:tr h="473619">
                <a:tc>
                  <a:txBody>
                    <a:bodyPr/>
                    <a:lstStyle/>
                    <a:p>
                      <a:pPr indent="367030" algn="ctr">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Ítem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l">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Zona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Máquina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EC"/>
                    </a:p>
                  </a:txBody>
                  <a:tcPr/>
                </a:tc>
                <a:tc>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Potencia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Voltaje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Corriente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Factor de potencia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Voltaje (V)</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Corriente (A)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Potencia (KW)</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Factor de potencia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303779609"/>
                  </a:ext>
                </a:extLst>
              </a:tr>
              <a:tr h="467489">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Lavado de botellas 355 cm3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15 HP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208/220/440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37.6/18.8</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220,6</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11,8 KW</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1385066"/>
                  </a:ext>
                </a:extLst>
              </a:tr>
              <a:tr h="467489">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Lavado de botellas 355 cm3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EC"/>
                    </a:p>
                  </a:txBody>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5 HP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17145"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220/440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14,8/7,4</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0,82</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222,1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3,38KW</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0,72</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260643093"/>
                  </a:ext>
                </a:extLst>
              </a:tr>
              <a:tr h="467489">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Enjuague de botellas 355 cm3</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 HP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208/230/460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12,6 /12 / 6</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220,5</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2,1 KW</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9363503"/>
                  </a:ext>
                </a:extLst>
              </a:tr>
              <a:tr h="467489">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Enjuague de botellas 355 cm3</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EC"/>
                    </a:p>
                  </a:txBody>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 HP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208/230/460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12,6 /12 / 6</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1,1KW</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482181464"/>
                  </a:ext>
                </a:extLst>
              </a:tr>
              <a:tr h="467489">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Filtros de agua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7,5 HP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208-230/460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19 - 18 /9</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0,93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 KW</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0,89</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3995281"/>
                  </a:ext>
                </a:extLst>
              </a:tr>
              <a:tr h="467489">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Filtros de agua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EC"/>
                    </a:p>
                  </a:txBody>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7,5 HP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208-230/461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19- 18 /9</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0,93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7 KW</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367030"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0,86</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78" marR="43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953984908"/>
                  </a:ext>
                </a:extLst>
              </a:tr>
            </a:tbl>
          </a:graphicData>
        </a:graphic>
      </p:graphicFrame>
    </p:spTree>
    <p:extLst>
      <p:ext uri="{BB962C8B-B14F-4D97-AF65-F5344CB8AC3E}">
        <p14:creationId xmlns:p14="http://schemas.microsoft.com/office/powerpoint/2010/main" val="32171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0"/>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Medición de las Cargas Representativas</a:t>
            </a:r>
          </a:p>
        </p:txBody>
      </p:sp>
      <p:sp>
        <p:nvSpPr>
          <p:cNvPr id="13" name="Rectángulo 12">
            <a:extLst>
              <a:ext uri="{FF2B5EF4-FFF2-40B4-BE49-F238E27FC236}">
                <a16:creationId xmlns:a16="http://schemas.microsoft.com/office/drawing/2014/main" xmlns="" id="{F4DFB63F-6B36-4D5A-BF18-5B9D099528D0}"/>
              </a:ext>
            </a:extLst>
          </p:cNvPr>
          <p:cNvSpPr/>
          <p:nvPr/>
        </p:nvSpPr>
        <p:spPr>
          <a:xfrm>
            <a:off x="528714" y="1329144"/>
            <a:ext cx="10686570"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Potencia de Motores de Instalados y de Alta Eficiencia</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7" name="Imagen 6">
            <a:extLst>
              <a:ext uri="{FF2B5EF4-FFF2-40B4-BE49-F238E27FC236}">
                <a16:creationId xmlns:a16="http://schemas.microsoft.com/office/drawing/2014/main" xmlns="" id="{43A0E21C-8A0D-490B-B6B0-B625454F6894}"/>
              </a:ext>
            </a:extLst>
          </p:cNvPr>
          <p:cNvPicPr>
            <a:picLocks noChangeAspect="1"/>
          </p:cNvPicPr>
          <p:nvPr/>
        </p:nvPicPr>
        <p:blipFill rotWithShape="1">
          <a:blip r:embed="rId2"/>
          <a:srcRect b="8935"/>
          <a:stretch/>
        </p:blipFill>
        <p:spPr>
          <a:xfrm>
            <a:off x="267896" y="1903591"/>
            <a:ext cx="5975254" cy="3767635"/>
          </a:xfrm>
          <a:prstGeom prst="rect">
            <a:avLst/>
          </a:prstGeom>
        </p:spPr>
      </p:pic>
      <p:pic>
        <p:nvPicPr>
          <p:cNvPr id="9" name="Imagen 8">
            <a:extLst>
              <a:ext uri="{FF2B5EF4-FFF2-40B4-BE49-F238E27FC236}">
                <a16:creationId xmlns:a16="http://schemas.microsoft.com/office/drawing/2014/main" xmlns="" id="{3523BC94-2139-4727-A7C9-2956DB8FE6F2}"/>
              </a:ext>
            </a:extLst>
          </p:cNvPr>
          <p:cNvPicPr>
            <a:picLocks noChangeAspect="1"/>
          </p:cNvPicPr>
          <p:nvPr/>
        </p:nvPicPr>
        <p:blipFill rotWithShape="1">
          <a:blip r:embed="rId3"/>
          <a:srcRect r="54308" b="16700"/>
          <a:stretch/>
        </p:blipFill>
        <p:spPr>
          <a:xfrm>
            <a:off x="6994687" y="2055515"/>
            <a:ext cx="4153212" cy="1870959"/>
          </a:xfrm>
          <a:prstGeom prst="rect">
            <a:avLst/>
          </a:prstGeom>
        </p:spPr>
      </p:pic>
      <p:pic>
        <p:nvPicPr>
          <p:cNvPr id="10" name="Imagen 9">
            <a:extLst>
              <a:ext uri="{FF2B5EF4-FFF2-40B4-BE49-F238E27FC236}">
                <a16:creationId xmlns:a16="http://schemas.microsoft.com/office/drawing/2014/main" xmlns="" id="{67286891-B03C-443D-A715-E9E6D5B6B6AE}"/>
              </a:ext>
            </a:extLst>
          </p:cNvPr>
          <p:cNvPicPr>
            <a:picLocks noChangeAspect="1"/>
          </p:cNvPicPr>
          <p:nvPr/>
        </p:nvPicPr>
        <p:blipFill rotWithShape="1">
          <a:blip r:embed="rId4"/>
          <a:srcRect l="48589" b="32895"/>
          <a:stretch/>
        </p:blipFill>
        <p:spPr>
          <a:xfrm>
            <a:off x="7074632" y="3926495"/>
            <a:ext cx="4837541" cy="1744683"/>
          </a:xfrm>
          <a:prstGeom prst="rect">
            <a:avLst/>
          </a:prstGeom>
        </p:spPr>
      </p:pic>
    </p:spTree>
    <p:extLst>
      <p:ext uri="{BB962C8B-B14F-4D97-AF65-F5344CB8AC3E}">
        <p14:creationId xmlns:p14="http://schemas.microsoft.com/office/powerpoint/2010/main" val="42677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0"/>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Medición de las Cargas Representativas</a:t>
            </a:r>
          </a:p>
        </p:txBody>
      </p:sp>
      <p:sp>
        <p:nvSpPr>
          <p:cNvPr id="13" name="Rectángulo 12">
            <a:extLst>
              <a:ext uri="{FF2B5EF4-FFF2-40B4-BE49-F238E27FC236}">
                <a16:creationId xmlns:a16="http://schemas.microsoft.com/office/drawing/2014/main" xmlns="" id="{F4DFB63F-6B36-4D5A-BF18-5B9D099528D0}"/>
              </a:ext>
            </a:extLst>
          </p:cNvPr>
          <p:cNvSpPr/>
          <p:nvPr/>
        </p:nvSpPr>
        <p:spPr>
          <a:xfrm>
            <a:off x="538442" y="1329144"/>
            <a:ext cx="10686570"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Potencia de Entrada de Motores Eficientes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3" name="Imagen 2">
            <a:extLst>
              <a:ext uri="{FF2B5EF4-FFF2-40B4-BE49-F238E27FC236}">
                <a16:creationId xmlns:a16="http://schemas.microsoft.com/office/drawing/2014/main" xmlns="" id="{DAAD7C42-10EC-40AA-90BE-3F40AD465CAE}"/>
              </a:ext>
            </a:extLst>
          </p:cNvPr>
          <p:cNvPicPr>
            <a:picLocks noChangeAspect="1"/>
          </p:cNvPicPr>
          <p:nvPr/>
        </p:nvPicPr>
        <p:blipFill rotWithShape="1">
          <a:blip r:embed="rId2"/>
          <a:srcRect b="12086"/>
          <a:stretch/>
        </p:blipFill>
        <p:spPr>
          <a:xfrm>
            <a:off x="238713" y="1932632"/>
            <a:ext cx="6317730" cy="3748321"/>
          </a:xfrm>
          <a:prstGeom prst="rect">
            <a:avLst/>
          </a:prstGeom>
        </p:spPr>
      </p:pic>
      <p:pic>
        <p:nvPicPr>
          <p:cNvPr id="6" name="Imagen 5">
            <a:extLst>
              <a:ext uri="{FF2B5EF4-FFF2-40B4-BE49-F238E27FC236}">
                <a16:creationId xmlns:a16="http://schemas.microsoft.com/office/drawing/2014/main" xmlns="" id="{DCCEA897-9DF3-4FAD-842D-A67945BF59B1}"/>
              </a:ext>
            </a:extLst>
          </p:cNvPr>
          <p:cNvPicPr>
            <a:picLocks noChangeAspect="1"/>
          </p:cNvPicPr>
          <p:nvPr/>
        </p:nvPicPr>
        <p:blipFill rotWithShape="1">
          <a:blip r:embed="rId3"/>
          <a:srcRect r="53690" b="35236"/>
          <a:stretch/>
        </p:blipFill>
        <p:spPr>
          <a:xfrm>
            <a:off x="6966007" y="2192273"/>
            <a:ext cx="4387793" cy="1204938"/>
          </a:xfrm>
          <a:prstGeom prst="rect">
            <a:avLst/>
          </a:prstGeom>
        </p:spPr>
      </p:pic>
      <p:pic>
        <p:nvPicPr>
          <p:cNvPr id="12" name="Imagen 11">
            <a:extLst>
              <a:ext uri="{FF2B5EF4-FFF2-40B4-BE49-F238E27FC236}">
                <a16:creationId xmlns:a16="http://schemas.microsoft.com/office/drawing/2014/main" xmlns="" id="{05654A8B-43A8-410F-82F0-33B7BCBD9EDB}"/>
              </a:ext>
            </a:extLst>
          </p:cNvPr>
          <p:cNvPicPr>
            <a:picLocks noChangeAspect="1"/>
          </p:cNvPicPr>
          <p:nvPr/>
        </p:nvPicPr>
        <p:blipFill rotWithShape="1">
          <a:blip r:embed="rId4"/>
          <a:srcRect l="50380"/>
          <a:stretch/>
        </p:blipFill>
        <p:spPr>
          <a:xfrm>
            <a:off x="6966007" y="3460790"/>
            <a:ext cx="4624796" cy="1830171"/>
          </a:xfrm>
          <a:prstGeom prst="rect">
            <a:avLst/>
          </a:prstGeom>
        </p:spPr>
      </p:pic>
    </p:spTree>
    <p:extLst>
      <p:ext uri="{BB962C8B-B14F-4D97-AF65-F5344CB8AC3E}">
        <p14:creationId xmlns:p14="http://schemas.microsoft.com/office/powerpoint/2010/main" val="183942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0"/>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Estudio Económico para el Reemplazo de Motores</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1" name="Rectángulo 10">
            <a:extLst>
              <a:ext uri="{FF2B5EF4-FFF2-40B4-BE49-F238E27FC236}">
                <a16:creationId xmlns:a16="http://schemas.microsoft.com/office/drawing/2014/main" xmlns="" id="{F4DFB63F-6B36-4D5A-BF18-5B9D099528D0}"/>
              </a:ext>
            </a:extLst>
          </p:cNvPr>
          <p:cNvSpPr/>
          <p:nvPr/>
        </p:nvSpPr>
        <p:spPr>
          <a:xfrm>
            <a:off x="3008602" y="1274935"/>
            <a:ext cx="5415551"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Costo de la Energía y Demanda de los Motores</a:t>
            </a:r>
            <a:endParaRPr lang="es-EC" sz="2400" dirty="0"/>
          </a:p>
        </p:txBody>
      </p:sp>
      <p:pic>
        <p:nvPicPr>
          <p:cNvPr id="14" name="Imagen 13">
            <a:extLst>
              <a:ext uri="{FF2B5EF4-FFF2-40B4-BE49-F238E27FC236}">
                <a16:creationId xmlns:a16="http://schemas.microsoft.com/office/drawing/2014/main" xmlns="" id="{D9907CA3-4C33-4B42-BA28-08503B926EA4}"/>
              </a:ext>
            </a:extLst>
          </p:cNvPr>
          <p:cNvPicPr>
            <a:picLocks noChangeAspect="1"/>
          </p:cNvPicPr>
          <p:nvPr/>
        </p:nvPicPr>
        <p:blipFill rotWithShape="1">
          <a:blip r:embed="rId2"/>
          <a:srcRect l="17719" t="24424" r="18458" b="39149"/>
          <a:stretch/>
        </p:blipFill>
        <p:spPr>
          <a:xfrm>
            <a:off x="107818" y="1782049"/>
            <a:ext cx="11905842" cy="2634308"/>
          </a:xfrm>
          <a:prstGeom prst="rect">
            <a:avLst/>
          </a:prstGeom>
        </p:spPr>
      </p:pic>
      <p:pic>
        <p:nvPicPr>
          <p:cNvPr id="15" name="Imagen 14">
            <a:extLst>
              <a:ext uri="{FF2B5EF4-FFF2-40B4-BE49-F238E27FC236}">
                <a16:creationId xmlns:a16="http://schemas.microsoft.com/office/drawing/2014/main" xmlns="" id="{4EC3B3D7-D05C-4A8A-85B1-8EBE2C25217F}"/>
              </a:ext>
            </a:extLst>
          </p:cNvPr>
          <p:cNvPicPr>
            <a:picLocks noChangeAspect="1"/>
          </p:cNvPicPr>
          <p:nvPr/>
        </p:nvPicPr>
        <p:blipFill rotWithShape="1">
          <a:blip r:embed="rId2"/>
          <a:srcRect l="18271" t="67943" r="20931" b="17163"/>
          <a:stretch/>
        </p:blipFill>
        <p:spPr>
          <a:xfrm>
            <a:off x="612844" y="4659548"/>
            <a:ext cx="10466960" cy="1021405"/>
          </a:xfrm>
          <a:prstGeom prst="rect">
            <a:avLst/>
          </a:prstGeom>
        </p:spPr>
      </p:pic>
    </p:spTree>
    <p:extLst>
      <p:ext uri="{BB962C8B-B14F-4D97-AF65-F5344CB8AC3E}">
        <p14:creationId xmlns:p14="http://schemas.microsoft.com/office/powerpoint/2010/main" val="1656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39166"/>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Estudio Económico para el Reemplazo de Motores</a:t>
            </a:r>
          </a:p>
          <a:p>
            <a:r>
              <a:rPr lang="es-ES" b="1" dirty="0">
                <a:solidFill>
                  <a:schemeClr val="bg1"/>
                </a:solidFill>
                <a:effectLst>
                  <a:outerShdw blurRad="38100" dist="38100" dir="2700000" algn="tl">
                    <a:srgbClr val="000000">
                      <a:alpha val="43137"/>
                    </a:srgbClr>
                  </a:outerShdw>
                </a:effectLst>
                <a:latin typeface="+mn-lt"/>
              </a:rPr>
              <a:t>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F4DFB63F-6B36-4D5A-BF18-5B9D099528D0}"/>
              </a:ext>
            </a:extLst>
          </p:cNvPr>
          <p:cNvSpPr/>
          <p:nvPr/>
        </p:nvSpPr>
        <p:spPr>
          <a:xfrm>
            <a:off x="243191" y="1388433"/>
            <a:ext cx="10525328"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Resultado estudio económico del reemplazo de motores estándar por motores de alta eficiencia</a:t>
            </a:r>
            <a:endParaRPr lang="es-EC" sz="2400" dirty="0"/>
          </a:p>
        </p:txBody>
      </p:sp>
      <p:pic>
        <p:nvPicPr>
          <p:cNvPr id="3" name="Imagen 2">
            <a:extLst>
              <a:ext uri="{FF2B5EF4-FFF2-40B4-BE49-F238E27FC236}">
                <a16:creationId xmlns:a16="http://schemas.microsoft.com/office/drawing/2014/main" xmlns="" id="{41F3EA69-A04E-4E68-A7E6-FA4E20327636}"/>
              </a:ext>
            </a:extLst>
          </p:cNvPr>
          <p:cNvPicPr>
            <a:picLocks noChangeAspect="1"/>
          </p:cNvPicPr>
          <p:nvPr/>
        </p:nvPicPr>
        <p:blipFill rotWithShape="1">
          <a:blip r:embed="rId2"/>
          <a:srcRect l="14282" t="14166" r="15186" b="45351"/>
          <a:stretch/>
        </p:blipFill>
        <p:spPr>
          <a:xfrm>
            <a:off x="116731" y="1873552"/>
            <a:ext cx="11935839" cy="2776267"/>
          </a:xfrm>
          <a:prstGeom prst="rect">
            <a:avLst/>
          </a:prstGeom>
        </p:spPr>
      </p:pic>
      <p:pic>
        <p:nvPicPr>
          <p:cNvPr id="9" name="Imagen 8">
            <a:extLst>
              <a:ext uri="{FF2B5EF4-FFF2-40B4-BE49-F238E27FC236}">
                <a16:creationId xmlns:a16="http://schemas.microsoft.com/office/drawing/2014/main" xmlns="" id="{9ECCD961-A64F-4C88-AE75-2A2B239DED71}"/>
              </a:ext>
            </a:extLst>
          </p:cNvPr>
          <p:cNvPicPr>
            <a:picLocks noChangeAspect="1"/>
          </p:cNvPicPr>
          <p:nvPr/>
        </p:nvPicPr>
        <p:blipFill rotWithShape="1">
          <a:blip r:embed="rId3"/>
          <a:srcRect l="15558" t="60568" r="20213" b="16793"/>
          <a:stretch/>
        </p:blipFill>
        <p:spPr>
          <a:xfrm>
            <a:off x="418289" y="4796963"/>
            <a:ext cx="10799323" cy="1403243"/>
          </a:xfrm>
          <a:prstGeom prst="rect">
            <a:avLst/>
          </a:prstGeom>
        </p:spPr>
      </p:pic>
    </p:spTree>
    <p:extLst>
      <p:ext uri="{BB962C8B-B14F-4D97-AF65-F5344CB8AC3E}">
        <p14:creationId xmlns:p14="http://schemas.microsoft.com/office/powerpoint/2010/main" val="9399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39166"/>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Estudio Económico para el Reemplazo de Motores</a:t>
            </a:r>
          </a:p>
          <a:p>
            <a:r>
              <a:rPr lang="es-ES" b="1" dirty="0">
                <a:solidFill>
                  <a:schemeClr val="bg1"/>
                </a:solidFill>
                <a:effectLst>
                  <a:outerShdw blurRad="38100" dist="38100" dir="2700000" algn="tl">
                    <a:srgbClr val="000000">
                      <a:alpha val="43137"/>
                    </a:srgbClr>
                  </a:outerShdw>
                </a:effectLst>
                <a:latin typeface="+mn-lt"/>
              </a:rPr>
              <a:t>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F4DFB63F-6B36-4D5A-BF18-5B9D099528D0}"/>
              </a:ext>
            </a:extLst>
          </p:cNvPr>
          <p:cNvSpPr/>
          <p:nvPr/>
        </p:nvSpPr>
        <p:spPr>
          <a:xfrm>
            <a:off x="243191" y="1388433"/>
            <a:ext cx="10525328"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Resumen del estudio económico para el cambio de motores estándar de alta eficiencia</a:t>
            </a:r>
            <a:endParaRPr lang="es-EC" sz="2400" dirty="0"/>
          </a:p>
        </p:txBody>
      </p:sp>
      <p:pic>
        <p:nvPicPr>
          <p:cNvPr id="6" name="Imagen 5">
            <a:extLst>
              <a:ext uri="{FF2B5EF4-FFF2-40B4-BE49-F238E27FC236}">
                <a16:creationId xmlns:a16="http://schemas.microsoft.com/office/drawing/2014/main" xmlns="" id="{06E6B425-98A2-4A68-9916-9109EBBEB969}"/>
              </a:ext>
            </a:extLst>
          </p:cNvPr>
          <p:cNvPicPr>
            <a:picLocks noChangeAspect="1"/>
          </p:cNvPicPr>
          <p:nvPr/>
        </p:nvPicPr>
        <p:blipFill rotWithShape="1">
          <a:blip r:embed="rId2"/>
          <a:srcRect l="24495" t="35887" r="25319" b="25094"/>
          <a:stretch/>
        </p:blipFill>
        <p:spPr>
          <a:xfrm>
            <a:off x="1624518" y="2177481"/>
            <a:ext cx="8210145" cy="3533845"/>
          </a:xfrm>
          <a:prstGeom prst="rect">
            <a:avLst/>
          </a:prstGeom>
        </p:spPr>
      </p:pic>
    </p:spTree>
    <p:extLst>
      <p:ext uri="{BB962C8B-B14F-4D97-AF65-F5344CB8AC3E}">
        <p14:creationId xmlns:p14="http://schemas.microsoft.com/office/powerpoint/2010/main" val="5167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5475"/>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Análisis de la Iluminación en la planta ILELSA</a:t>
            </a:r>
          </a:p>
          <a:p>
            <a:r>
              <a:rPr lang="es-ES" b="1" dirty="0">
                <a:solidFill>
                  <a:schemeClr val="bg1"/>
                </a:solidFill>
                <a:effectLst>
                  <a:outerShdw blurRad="38100" dist="38100" dir="2700000" algn="tl">
                    <a:srgbClr val="000000">
                      <a:alpha val="43137"/>
                    </a:srgbClr>
                  </a:outerShdw>
                </a:effectLst>
                <a:latin typeface="+mn-lt"/>
              </a:rPr>
              <a:t>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F4DFB63F-6B36-4D5A-BF18-5B9D099528D0}"/>
              </a:ext>
            </a:extLst>
          </p:cNvPr>
          <p:cNvSpPr/>
          <p:nvPr/>
        </p:nvSpPr>
        <p:spPr>
          <a:xfrm>
            <a:off x="243191" y="1388433"/>
            <a:ext cx="10525328"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Carga correspondiente a la iluminación de ILELSA</a:t>
            </a:r>
          </a:p>
        </p:txBody>
      </p:sp>
      <p:pic>
        <p:nvPicPr>
          <p:cNvPr id="10" name="Imagen 9">
            <a:extLst>
              <a:ext uri="{FF2B5EF4-FFF2-40B4-BE49-F238E27FC236}">
                <a16:creationId xmlns:a16="http://schemas.microsoft.com/office/drawing/2014/main" xmlns="" id="{A2E8441E-1D50-4824-931D-345206B04A31}"/>
              </a:ext>
            </a:extLst>
          </p:cNvPr>
          <p:cNvPicPr>
            <a:picLocks noChangeAspect="1"/>
          </p:cNvPicPr>
          <p:nvPr/>
        </p:nvPicPr>
        <p:blipFill rotWithShape="1">
          <a:blip r:embed="rId2"/>
          <a:srcRect l="24685" t="20246" r="25437" b="34292"/>
          <a:stretch/>
        </p:blipFill>
        <p:spPr>
          <a:xfrm>
            <a:off x="243191" y="2045380"/>
            <a:ext cx="6281896" cy="3751738"/>
          </a:xfrm>
          <a:prstGeom prst="rect">
            <a:avLst/>
          </a:prstGeom>
        </p:spPr>
      </p:pic>
      <p:pic>
        <p:nvPicPr>
          <p:cNvPr id="12" name="Imagen 11">
            <a:extLst>
              <a:ext uri="{FF2B5EF4-FFF2-40B4-BE49-F238E27FC236}">
                <a16:creationId xmlns:a16="http://schemas.microsoft.com/office/drawing/2014/main" xmlns="" id="{E87217D0-8F48-4D97-9E13-4DA804BFDEFB}"/>
              </a:ext>
            </a:extLst>
          </p:cNvPr>
          <p:cNvPicPr>
            <a:picLocks noChangeAspect="1"/>
          </p:cNvPicPr>
          <p:nvPr/>
        </p:nvPicPr>
        <p:blipFill rotWithShape="1">
          <a:blip r:embed="rId3"/>
          <a:srcRect l="25850" t="40943" r="30169" b="28413"/>
          <a:stretch/>
        </p:blipFill>
        <p:spPr>
          <a:xfrm>
            <a:off x="6829888" y="2187743"/>
            <a:ext cx="5362112" cy="3089908"/>
          </a:xfrm>
          <a:prstGeom prst="rect">
            <a:avLst/>
          </a:prstGeom>
        </p:spPr>
      </p:pic>
    </p:spTree>
    <p:extLst>
      <p:ext uri="{BB962C8B-B14F-4D97-AF65-F5344CB8AC3E}">
        <p14:creationId xmlns:p14="http://schemas.microsoft.com/office/powerpoint/2010/main" val="41407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59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5475"/>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Análisis de la Iluminación en la planta ILELSA</a:t>
            </a:r>
          </a:p>
          <a:p>
            <a:r>
              <a:rPr lang="es-ES" b="1" dirty="0">
                <a:solidFill>
                  <a:schemeClr val="bg1"/>
                </a:solidFill>
                <a:effectLst>
                  <a:outerShdw blurRad="38100" dist="38100" dir="2700000" algn="tl">
                    <a:srgbClr val="000000">
                      <a:alpha val="43137"/>
                    </a:srgbClr>
                  </a:outerShdw>
                </a:effectLst>
                <a:latin typeface="+mn-lt"/>
              </a:rPr>
              <a:t>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F4DFB63F-6B36-4D5A-BF18-5B9D099528D0}"/>
              </a:ext>
            </a:extLst>
          </p:cNvPr>
          <p:cNvSpPr/>
          <p:nvPr/>
        </p:nvSpPr>
        <p:spPr>
          <a:xfrm>
            <a:off x="145537" y="1307156"/>
            <a:ext cx="10525328"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Nuevo sistema de iluminación</a:t>
            </a:r>
          </a:p>
        </p:txBody>
      </p:sp>
      <p:pic>
        <p:nvPicPr>
          <p:cNvPr id="3" name="Imagen 2">
            <a:extLst>
              <a:ext uri="{FF2B5EF4-FFF2-40B4-BE49-F238E27FC236}">
                <a16:creationId xmlns:a16="http://schemas.microsoft.com/office/drawing/2014/main" xmlns="" id="{54736EF9-642B-4C01-876D-E6DDF5CC97E2}"/>
              </a:ext>
            </a:extLst>
          </p:cNvPr>
          <p:cNvPicPr>
            <a:picLocks noChangeAspect="1"/>
          </p:cNvPicPr>
          <p:nvPr/>
        </p:nvPicPr>
        <p:blipFill rotWithShape="1">
          <a:blip r:embed="rId2"/>
          <a:srcRect b="9661"/>
          <a:stretch/>
        </p:blipFill>
        <p:spPr>
          <a:xfrm>
            <a:off x="243191" y="1890944"/>
            <a:ext cx="6299652" cy="4261281"/>
          </a:xfrm>
          <a:prstGeom prst="rect">
            <a:avLst/>
          </a:prstGeom>
        </p:spPr>
      </p:pic>
      <p:pic>
        <p:nvPicPr>
          <p:cNvPr id="6" name="Imagen 5">
            <a:extLst>
              <a:ext uri="{FF2B5EF4-FFF2-40B4-BE49-F238E27FC236}">
                <a16:creationId xmlns:a16="http://schemas.microsoft.com/office/drawing/2014/main" xmlns="" id="{28331C11-885B-4163-8BE6-A131FF7CD5BC}"/>
              </a:ext>
            </a:extLst>
          </p:cNvPr>
          <p:cNvPicPr>
            <a:picLocks noChangeAspect="1"/>
          </p:cNvPicPr>
          <p:nvPr/>
        </p:nvPicPr>
        <p:blipFill rotWithShape="1">
          <a:blip r:embed="rId3"/>
          <a:srcRect l="25922" t="51003" r="28422" b="24143"/>
          <a:stretch/>
        </p:blipFill>
        <p:spPr>
          <a:xfrm>
            <a:off x="6664685" y="2069555"/>
            <a:ext cx="5346802" cy="2517975"/>
          </a:xfrm>
          <a:prstGeom prst="rect">
            <a:avLst/>
          </a:prstGeom>
        </p:spPr>
      </p:pic>
    </p:spTree>
    <p:extLst>
      <p:ext uri="{BB962C8B-B14F-4D97-AF65-F5344CB8AC3E}">
        <p14:creationId xmlns:p14="http://schemas.microsoft.com/office/powerpoint/2010/main" val="9132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A2089319-D265-435E-AED2-C260BB950A51}"/>
              </a:ext>
            </a:extLst>
          </p:cNvPr>
          <p:cNvSpPr>
            <a:spLocks noGrp="1"/>
          </p:cNvSpPr>
          <p:nvPr>
            <p:ph type="sldNum" sz="quarter" idx="12"/>
          </p:nvPr>
        </p:nvSpPr>
        <p:spPr/>
        <p:txBody>
          <a:bodyPr/>
          <a:lstStyle/>
          <a:p>
            <a:fld id="{885F3971-D4EA-4750-870A-E840FF82DE7C}" type="slidenum">
              <a:rPr lang="es-ES" smtClean="0"/>
              <a:pPr/>
              <a:t>6</a:t>
            </a:fld>
            <a:endParaRPr lang="es-ES"/>
          </a:p>
        </p:txBody>
      </p:sp>
      <p:sp>
        <p:nvSpPr>
          <p:cNvPr id="7" name="Título 1">
            <a:extLst>
              <a:ext uri="{FF2B5EF4-FFF2-40B4-BE49-F238E27FC236}">
                <a16:creationId xmlns:a16="http://schemas.microsoft.com/office/drawing/2014/main" xmlns="" id="{5CB79318-FF08-4269-933C-181AA93CEA69}"/>
              </a:ext>
            </a:extLst>
          </p:cNvPr>
          <p:cNvSpPr>
            <a:spLocks noGrp="1"/>
          </p:cNvSpPr>
          <p:nvPr>
            <p:ph type="title"/>
          </p:nvPr>
        </p:nvSpPr>
        <p:spPr>
          <a:xfrm>
            <a:off x="255104" y="136525"/>
            <a:ext cx="6243350" cy="963405"/>
          </a:xfrm>
        </p:spPr>
        <p:txBody>
          <a:bodyPr>
            <a:normAutofit fontScale="90000"/>
          </a:bodyPr>
          <a:lstStyle/>
          <a:p>
            <a:r>
              <a:rPr lang="es-ES" b="1" dirty="0">
                <a:solidFill>
                  <a:schemeClr val="bg1"/>
                </a:solidFill>
                <a:effectLst>
                  <a:outerShdw blurRad="38100" dist="38100" dir="2700000" algn="tl">
                    <a:srgbClr val="000000">
                      <a:alpha val="43137"/>
                    </a:srgbClr>
                  </a:outerShdw>
                </a:effectLst>
                <a:latin typeface="+mn-lt"/>
              </a:rPr>
              <a:t>Justificación e importancia</a:t>
            </a:r>
          </a:p>
        </p:txBody>
      </p:sp>
      <p:graphicFrame>
        <p:nvGraphicFramePr>
          <p:cNvPr id="2" name="Diagrama 1"/>
          <p:cNvGraphicFramePr/>
          <p:nvPr>
            <p:extLst>
              <p:ext uri="{D42A27DB-BD31-4B8C-83A1-F6EECF244321}">
                <p14:modId xmlns:p14="http://schemas.microsoft.com/office/powerpoint/2010/main" val="1314897194"/>
              </p:ext>
            </p:extLst>
          </p:nvPr>
        </p:nvGraphicFramePr>
        <p:xfrm>
          <a:off x="2606540" y="1432894"/>
          <a:ext cx="6978918" cy="458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3462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F42620DF-8DCB-44AF-9E46-B69327DB776D}"/>
                                            </p:graphicEl>
                                          </p:spTgt>
                                        </p:tgtEl>
                                        <p:attrNameLst>
                                          <p:attrName>style.visibility</p:attrName>
                                        </p:attrNameLst>
                                      </p:cBhvr>
                                      <p:to>
                                        <p:strVal val="visible"/>
                                      </p:to>
                                    </p:set>
                                    <p:anim calcmode="lin" valueType="num">
                                      <p:cBhvr additive="base">
                                        <p:cTn id="7" dur="500" fill="hold"/>
                                        <p:tgtEl>
                                          <p:spTgt spid="2">
                                            <p:graphicEl>
                                              <a:dgm id="{F42620DF-8DCB-44AF-9E46-B69327DB776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F42620DF-8DCB-44AF-9E46-B69327DB776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8ED9033D-F05B-481A-A03A-7E8A83362EAC}"/>
                                            </p:graphicEl>
                                          </p:spTgt>
                                        </p:tgtEl>
                                        <p:attrNameLst>
                                          <p:attrName>style.visibility</p:attrName>
                                        </p:attrNameLst>
                                      </p:cBhvr>
                                      <p:to>
                                        <p:strVal val="visible"/>
                                      </p:to>
                                    </p:set>
                                    <p:anim calcmode="lin" valueType="num">
                                      <p:cBhvr additive="base">
                                        <p:cTn id="13" dur="500" fill="hold"/>
                                        <p:tgtEl>
                                          <p:spTgt spid="2">
                                            <p:graphicEl>
                                              <a:dgm id="{8ED9033D-F05B-481A-A03A-7E8A83362EA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8ED9033D-F05B-481A-A03A-7E8A83362EA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12B77D8D-868C-42CE-8B32-D90CC87C76BD}"/>
                                            </p:graphicEl>
                                          </p:spTgt>
                                        </p:tgtEl>
                                        <p:attrNameLst>
                                          <p:attrName>style.visibility</p:attrName>
                                        </p:attrNameLst>
                                      </p:cBhvr>
                                      <p:to>
                                        <p:strVal val="visible"/>
                                      </p:to>
                                    </p:set>
                                    <p:anim calcmode="lin" valueType="num">
                                      <p:cBhvr additive="base">
                                        <p:cTn id="19" dur="500" fill="hold"/>
                                        <p:tgtEl>
                                          <p:spTgt spid="2">
                                            <p:graphicEl>
                                              <a:dgm id="{12B77D8D-868C-42CE-8B32-D90CC87C76B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12B77D8D-868C-42CE-8B32-D90CC87C76B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C3B748FE-DE17-45B1-9556-5C51BB6FD88D}"/>
                                            </p:graphicEl>
                                          </p:spTgt>
                                        </p:tgtEl>
                                        <p:attrNameLst>
                                          <p:attrName>style.visibility</p:attrName>
                                        </p:attrNameLst>
                                      </p:cBhvr>
                                      <p:to>
                                        <p:strVal val="visible"/>
                                      </p:to>
                                    </p:set>
                                    <p:anim calcmode="lin" valueType="num">
                                      <p:cBhvr additive="base">
                                        <p:cTn id="25" dur="500" fill="hold"/>
                                        <p:tgtEl>
                                          <p:spTgt spid="2">
                                            <p:graphicEl>
                                              <a:dgm id="{C3B748FE-DE17-45B1-9556-5C51BB6FD88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C3B748FE-DE17-45B1-9556-5C51BB6FD88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FD4D4AFD-9190-4E6E-B9FA-6E3473D9BCA6}"/>
                                            </p:graphicEl>
                                          </p:spTgt>
                                        </p:tgtEl>
                                        <p:attrNameLst>
                                          <p:attrName>style.visibility</p:attrName>
                                        </p:attrNameLst>
                                      </p:cBhvr>
                                      <p:to>
                                        <p:strVal val="visible"/>
                                      </p:to>
                                    </p:set>
                                    <p:anim calcmode="lin" valueType="num">
                                      <p:cBhvr additive="base">
                                        <p:cTn id="31" dur="500" fill="hold"/>
                                        <p:tgtEl>
                                          <p:spTgt spid="2">
                                            <p:graphicEl>
                                              <a:dgm id="{FD4D4AFD-9190-4E6E-B9FA-6E3473D9BCA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FD4D4AFD-9190-4E6E-B9FA-6E3473D9BCA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C24D8E2F-1A61-478A-8DF1-6A42B51B82A4}"/>
                                            </p:graphicEl>
                                          </p:spTgt>
                                        </p:tgtEl>
                                        <p:attrNameLst>
                                          <p:attrName>style.visibility</p:attrName>
                                        </p:attrNameLst>
                                      </p:cBhvr>
                                      <p:to>
                                        <p:strVal val="visible"/>
                                      </p:to>
                                    </p:set>
                                    <p:anim calcmode="lin" valueType="num">
                                      <p:cBhvr additive="base">
                                        <p:cTn id="37" dur="500" fill="hold"/>
                                        <p:tgtEl>
                                          <p:spTgt spid="2">
                                            <p:graphicEl>
                                              <a:dgm id="{C24D8E2F-1A61-478A-8DF1-6A42B51B82A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C24D8E2F-1A61-478A-8DF1-6A42B51B82A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60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15475"/>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Análisis de la Iluminación en la planta ILELSA</a:t>
            </a:r>
          </a:p>
          <a:p>
            <a:r>
              <a:rPr lang="es-ES" b="1" dirty="0">
                <a:solidFill>
                  <a:schemeClr val="bg1"/>
                </a:solidFill>
                <a:effectLst>
                  <a:outerShdw blurRad="38100" dist="38100" dir="2700000" algn="tl">
                    <a:srgbClr val="000000">
                      <a:alpha val="43137"/>
                    </a:srgbClr>
                  </a:outerShdw>
                </a:effectLst>
                <a:latin typeface="+mn-lt"/>
              </a:rPr>
              <a:t>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F4DFB63F-6B36-4D5A-BF18-5B9D099528D0}"/>
              </a:ext>
            </a:extLst>
          </p:cNvPr>
          <p:cNvSpPr/>
          <p:nvPr/>
        </p:nvSpPr>
        <p:spPr>
          <a:xfrm>
            <a:off x="83393" y="1272838"/>
            <a:ext cx="10525328"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300" dirty="0"/>
              <a:t>Resultado del estudio económico al sustituir la luminarias por luminarias led</a:t>
            </a:r>
          </a:p>
        </p:txBody>
      </p:sp>
      <p:pic>
        <p:nvPicPr>
          <p:cNvPr id="10" name="Imagen 9">
            <a:extLst>
              <a:ext uri="{FF2B5EF4-FFF2-40B4-BE49-F238E27FC236}">
                <a16:creationId xmlns:a16="http://schemas.microsoft.com/office/drawing/2014/main" xmlns="" id="{76BD6684-6B49-4CC5-9138-526934CF25D2}"/>
              </a:ext>
            </a:extLst>
          </p:cNvPr>
          <p:cNvPicPr>
            <a:picLocks noChangeAspect="1"/>
          </p:cNvPicPr>
          <p:nvPr/>
        </p:nvPicPr>
        <p:blipFill rotWithShape="1">
          <a:blip r:embed="rId2"/>
          <a:srcRect l="14637" t="15583" r="15825" b="37444"/>
          <a:stretch/>
        </p:blipFill>
        <p:spPr>
          <a:xfrm>
            <a:off x="83392" y="1837100"/>
            <a:ext cx="11644009" cy="3081127"/>
          </a:xfrm>
          <a:prstGeom prst="rect">
            <a:avLst/>
          </a:prstGeom>
        </p:spPr>
      </p:pic>
      <p:pic>
        <p:nvPicPr>
          <p:cNvPr id="11" name="Imagen 10">
            <a:extLst>
              <a:ext uri="{FF2B5EF4-FFF2-40B4-BE49-F238E27FC236}">
                <a16:creationId xmlns:a16="http://schemas.microsoft.com/office/drawing/2014/main" xmlns="" id="{948A6F69-4970-431B-BF12-4FCE762ED98B}"/>
              </a:ext>
            </a:extLst>
          </p:cNvPr>
          <p:cNvPicPr>
            <a:picLocks noChangeAspect="1"/>
          </p:cNvPicPr>
          <p:nvPr/>
        </p:nvPicPr>
        <p:blipFill rotWithShape="1">
          <a:blip r:embed="rId3"/>
          <a:srcRect l="15582" t="70550" r="16918" b="15599"/>
          <a:stretch/>
        </p:blipFill>
        <p:spPr>
          <a:xfrm>
            <a:off x="1058187" y="5240495"/>
            <a:ext cx="9836459" cy="949911"/>
          </a:xfrm>
          <a:prstGeom prst="rect">
            <a:avLst/>
          </a:prstGeom>
        </p:spPr>
      </p:pic>
    </p:spTree>
    <p:extLst>
      <p:ext uri="{BB962C8B-B14F-4D97-AF65-F5344CB8AC3E}">
        <p14:creationId xmlns:p14="http://schemas.microsoft.com/office/powerpoint/2010/main" val="19549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61</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0" y="39166"/>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chemeClr val="bg1"/>
                </a:solidFill>
                <a:effectLst>
                  <a:outerShdw blurRad="38100" dist="38100" dir="2700000" algn="tl">
                    <a:srgbClr val="000000">
                      <a:alpha val="43137"/>
                    </a:srgbClr>
                  </a:outerShdw>
                </a:effectLst>
                <a:latin typeface="+mn-lt"/>
              </a:rPr>
              <a:t>Estudio Económico para el Reemplazo de Motores</a:t>
            </a:r>
          </a:p>
          <a:p>
            <a:r>
              <a:rPr lang="es-ES" b="1" dirty="0">
                <a:solidFill>
                  <a:schemeClr val="bg1"/>
                </a:solidFill>
                <a:effectLst>
                  <a:outerShdw blurRad="38100" dist="38100" dir="2700000" algn="tl">
                    <a:srgbClr val="000000">
                      <a:alpha val="43137"/>
                    </a:srgbClr>
                  </a:outerShdw>
                </a:effectLst>
                <a:latin typeface="+mn-lt"/>
              </a:rPr>
              <a:t> </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F4DFB63F-6B36-4D5A-BF18-5B9D099528D0}"/>
              </a:ext>
            </a:extLst>
          </p:cNvPr>
          <p:cNvSpPr/>
          <p:nvPr/>
        </p:nvSpPr>
        <p:spPr>
          <a:xfrm>
            <a:off x="243191" y="1388433"/>
            <a:ext cx="10525328"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Resumen del reemplazo de luminarias por lámparas Led</a:t>
            </a:r>
            <a:endParaRPr lang="es-EC" sz="2400" dirty="0"/>
          </a:p>
        </p:txBody>
      </p:sp>
      <p:pic>
        <p:nvPicPr>
          <p:cNvPr id="3" name="Imagen 2">
            <a:extLst>
              <a:ext uri="{FF2B5EF4-FFF2-40B4-BE49-F238E27FC236}">
                <a16:creationId xmlns:a16="http://schemas.microsoft.com/office/drawing/2014/main" xmlns="" id="{2208820B-37F6-48E3-93C2-11808E12C1C9}"/>
              </a:ext>
            </a:extLst>
          </p:cNvPr>
          <p:cNvPicPr>
            <a:picLocks noChangeAspect="1"/>
          </p:cNvPicPr>
          <p:nvPr/>
        </p:nvPicPr>
        <p:blipFill rotWithShape="1">
          <a:blip r:embed="rId2"/>
          <a:srcRect l="24757" t="37281" r="25874" b="19223"/>
          <a:stretch/>
        </p:blipFill>
        <p:spPr>
          <a:xfrm>
            <a:off x="1546819" y="2081616"/>
            <a:ext cx="8502703" cy="3679991"/>
          </a:xfrm>
          <a:prstGeom prst="rect">
            <a:avLst/>
          </a:prstGeom>
        </p:spPr>
      </p:pic>
    </p:spTree>
    <p:extLst>
      <p:ext uri="{BB962C8B-B14F-4D97-AF65-F5344CB8AC3E}">
        <p14:creationId xmlns:p14="http://schemas.microsoft.com/office/powerpoint/2010/main" val="28142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07926" y="2848857"/>
            <a:ext cx="9051236" cy="1572541"/>
          </a:xfrm>
        </p:spPr>
        <p:txBody>
          <a:bodyPr>
            <a:normAutofit fontScale="90000"/>
          </a:bodyPr>
          <a:lstStyle/>
          <a:p>
            <a:r>
              <a:rPr lang="es-EC" dirty="0"/>
              <a:t>Planes y Acciones que conlleven a la Mejora de la Eficiencia Energética</a:t>
            </a:r>
            <a:br>
              <a:rPr lang="es-EC" dirty="0"/>
            </a:b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62</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108855586"/>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63</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815008" y="1261838"/>
            <a:ext cx="10561983"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Plan de sustitución de luminarias ineficientes. </a:t>
            </a: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Acciones </a:t>
            </a:r>
            <a:r>
              <a:rPr lang="es-ES" sz="4000" b="1" dirty="0" err="1">
                <a:solidFill>
                  <a:schemeClr val="bg1"/>
                </a:solidFill>
                <a:effectLst>
                  <a:outerShdw blurRad="38100" dist="38100" dir="2700000" algn="tl">
                    <a:srgbClr val="000000">
                      <a:alpha val="43137"/>
                    </a:srgbClr>
                  </a:outerShdw>
                </a:effectLst>
                <a:latin typeface="+mn-lt"/>
              </a:rPr>
              <a:t>Tecnologicas</a:t>
            </a:r>
            <a:r>
              <a:rPr lang="es-ES" sz="4000" b="1" dirty="0">
                <a:solidFill>
                  <a:schemeClr val="bg1"/>
                </a:solidFill>
                <a:effectLst>
                  <a:outerShdw blurRad="38100" dist="38100" dir="2700000" algn="tl">
                    <a:srgbClr val="000000">
                      <a:alpha val="43137"/>
                    </a:srgbClr>
                  </a:outerShdw>
                </a:effectLst>
                <a:latin typeface="+mn-lt"/>
              </a:rPr>
              <a:t> </a:t>
            </a:r>
          </a:p>
        </p:txBody>
      </p:sp>
      <p:sp>
        <p:nvSpPr>
          <p:cNvPr id="10" name="Rectángulo 9">
            <a:extLst>
              <a:ext uri="{FF2B5EF4-FFF2-40B4-BE49-F238E27FC236}">
                <a16:creationId xmlns:a16="http://schemas.microsoft.com/office/drawing/2014/main" xmlns="" id="{A95828FE-5174-49EF-8FAC-1D4EFD5288AF}"/>
              </a:ext>
            </a:extLst>
          </p:cNvPr>
          <p:cNvSpPr/>
          <p:nvPr/>
        </p:nvSpPr>
        <p:spPr>
          <a:xfrm>
            <a:off x="791817" y="1870610"/>
            <a:ext cx="10561983"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Plan de reemplazo de motores estándar por motores de alta eficiencia.</a:t>
            </a:r>
            <a:endParaRPr lang="es-ES" sz="2000" dirty="0"/>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1" name="Rectángulo 10">
            <a:extLst>
              <a:ext uri="{FF2B5EF4-FFF2-40B4-BE49-F238E27FC236}">
                <a16:creationId xmlns:a16="http://schemas.microsoft.com/office/drawing/2014/main" xmlns="" id="{18D77123-D90B-4455-99A8-E4F6FEC3CCD3}"/>
              </a:ext>
            </a:extLst>
          </p:cNvPr>
          <p:cNvSpPr/>
          <p:nvPr/>
        </p:nvSpPr>
        <p:spPr>
          <a:xfrm>
            <a:off x="1606858" y="2546628"/>
            <a:ext cx="9746942"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Zona 1 remplazar los motores del área de lavado de botellas por motores de alta eficiencia, partiendo desde los encargados de enjuagar las botellas hasta el motor de mayor potencia, uno a la vez coincidiendo con los mantenimientos rutinarios de los mismos, este reemplazo supone un ahorro energético de 950,12 USD / año, con una inversión de 3346 y un retorno de la inversión  en 3,5 años.</a:t>
            </a:r>
            <a:endParaRPr lang="es-ES" sz="2000" dirty="0"/>
          </a:p>
        </p:txBody>
      </p:sp>
      <p:sp>
        <p:nvSpPr>
          <p:cNvPr id="12" name="Rectángulo 11">
            <a:extLst>
              <a:ext uri="{FF2B5EF4-FFF2-40B4-BE49-F238E27FC236}">
                <a16:creationId xmlns:a16="http://schemas.microsoft.com/office/drawing/2014/main" xmlns="" id="{7C900399-8B37-4331-A08A-EA0963B1F6A6}"/>
              </a:ext>
            </a:extLst>
          </p:cNvPr>
          <p:cNvSpPr/>
          <p:nvPr/>
        </p:nvSpPr>
        <p:spPr>
          <a:xfrm>
            <a:off x="1606858" y="4565458"/>
            <a:ext cx="9746942" cy="1015663"/>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Zona 2 realizar un control en el arranque del motor que controla el movimiento de la cadena y el motor de la bomba de vacío para la maquina embotelladora de 750cm3, por medio de un arrancador suave.</a:t>
            </a:r>
            <a:endParaRPr lang="es-ES" sz="2000" dirty="0"/>
          </a:p>
        </p:txBody>
      </p:sp>
    </p:spTree>
    <p:extLst>
      <p:ext uri="{BB962C8B-B14F-4D97-AF65-F5344CB8AC3E}">
        <p14:creationId xmlns:p14="http://schemas.microsoft.com/office/powerpoint/2010/main" val="39183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64</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Acciones Tecnológicas </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1" name="Rectángulo 10">
            <a:extLst>
              <a:ext uri="{FF2B5EF4-FFF2-40B4-BE49-F238E27FC236}">
                <a16:creationId xmlns:a16="http://schemas.microsoft.com/office/drawing/2014/main" xmlns="" id="{18D77123-D90B-4455-99A8-E4F6FEC3CCD3}"/>
              </a:ext>
            </a:extLst>
          </p:cNvPr>
          <p:cNvSpPr/>
          <p:nvPr/>
        </p:nvSpPr>
        <p:spPr>
          <a:xfrm>
            <a:off x="1606857" y="1621697"/>
            <a:ext cx="9746942"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Zona 3 realizar el cambio de motores estándar por motores de alta eficiencia cuando estos presenten fallos o requieran ser reemplazados</a:t>
            </a:r>
            <a:endParaRPr lang="es-ES" sz="2000" dirty="0"/>
          </a:p>
        </p:txBody>
      </p:sp>
      <p:sp>
        <p:nvSpPr>
          <p:cNvPr id="12" name="Rectángulo 11">
            <a:extLst>
              <a:ext uri="{FF2B5EF4-FFF2-40B4-BE49-F238E27FC236}">
                <a16:creationId xmlns:a16="http://schemas.microsoft.com/office/drawing/2014/main" xmlns="" id="{7C900399-8B37-4331-A08A-EA0963B1F6A6}"/>
              </a:ext>
            </a:extLst>
          </p:cNvPr>
          <p:cNvSpPr/>
          <p:nvPr/>
        </p:nvSpPr>
        <p:spPr>
          <a:xfrm>
            <a:off x="1606857" y="3166118"/>
            <a:ext cx="9746942" cy="193899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Zona 4 realizar el cambio de los motores que controlan los filtros de agua que proveen agua para la producción de licor y para la planta de EMLOJA por motores de alta eficiencia uno a la vez para no interrumpir la producción de las dos plantas, el cambio de estos dos motores proporcionaran un ahorro energético de 1300 USD/año con una inversión de 3600  un retorno de la inversión en 2,9 años lo que supondría un ahorro luego del tercer año de realizado el cambio de los motores.</a:t>
            </a:r>
            <a:endParaRPr lang="es-ES" sz="2000" dirty="0"/>
          </a:p>
        </p:txBody>
      </p:sp>
    </p:spTree>
    <p:extLst>
      <p:ext uri="{BB962C8B-B14F-4D97-AF65-F5344CB8AC3E}">
        <p14:creationId xmlns:p14="http://schemas.microsoft.com/office/powerpoint/2010/main" val="25454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65</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1393794" y="1261838"/>
            <a:ext cx="9983197" cy="1015663"/>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Disminuir la demanda energética, encendiendo secuencialmente los motores eléctricos para evitar los picos de demanda.</a:t>
            </a:r>
          </a:p>
          <a:p>
            <a:pPr lvl="0" algn="just"/>
            <a:endParaRPr lang="es-EC" sz="2000" dirty="0"/>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Acciones de Gestión Energética</a:t>
            </a:r>
          </a:p>
        </p:txBody>
      </p:sp>
      <p:sp>
        <p:nvSpPr>
          <p:cNvPr id="10" name="Rectángulo 9">
            <a:extLst>
              <a:ext uri="{FF2B5EF4-FFF2-40B4-BE49-F238E27FC236}">
                <a16:creationId xmlns:a16="http://schemas.microsoft.com/office/drawing/2014/main" xmlns="" id="{A95828FE-5174-49EF-8FAC-1D4EFD5288AF}"/>
              </a:ext>
            </a:extLst>
          </p:cNvPr>
          <p:cNvSpPr/>
          <p:nvPr/>
        </p:nvSpPr>
        <p:spPr>
          <a:xfrm>
            <a:off x="1393794" y="2704386"/>
            <a:ext cx="9983197" cy="1015663"/>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Comprometer recursos y personal, que vigilen y promuevan el uso racional de la energía dentro de la planta, y que se encarguen de desarrollar las medidas de ahorro energético, proponiéndose metas y objetivos cuantificables .</a:t>
            </a:r>
            <a:endParaRPr lang="es-ES" sz="2000" dirty="0"/>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A95828FE-5174-49EF-8FAC-1D4EFD5288AF}"/>
              </a:ext>
            </a:extLst>
          </p:cNvPr>
          <p:cNvSpPr/>
          <p:nvPr/>
        </p:nvSpPr>
        <p:spPr>
          <a:xfrm>
            <a:off x="1393794" y="4531467"/>
            <a:ext cx="9960006"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Establecer exclusivamente el consumo de la planta de ILELSA, separándose de EMLOJA, solicitando un nuevo medidor a la EERSA y separar toda la carga que consume EMLOJA en un sub tablero de distribución, para poder determinar el verdadero consumo real de cada una de las empresas.</a:t>
            </a:r>
            <a:endParaRPr lang="es-ES" sz="2000" dirty="0"/>
          </a:p>
        </p:txBody>
      </p:sp>
    </p:spTree>
    <p:extLst>
      <p:ext uri="{BB962C8B-B14F-4D97-AF65-F5344CB8AC3E}">
        <p14:creationId xmlns:p14="http://schemas.microsoft.com/office/powerpoint/2010/main" val="13242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66</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815008" y="1261838"/>
            <a:ext cx="10561983" cy="1015663"/>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Establecer una capacitación y seguimiento al personal que labora en la empresa, para promover una cultura de ahorro energético, con acciones simples como encender las luces solo cuando sea necesario </a:t>
            </a: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Acciones Culturales </a:t>
            </a:r>
          </a:p>
        </p:txBody>
      </p:sp>
      <p:sp>
        <p:nvSpPr>
          <p:cNvPr id="10" name="Rectángulo 9">
            <a:extLst>
              <a:ext uri="{FF2B5EF4-FFF2-40B4-BE49-F238E27FC236}">
                <a16:creationId xmlns:a16="http://schemas.microsoft.com/office/drawing/2014/main" xmlns="" id="{A95828FE-5174-49EF-8FAC-1D4EFD5288AF}"/>
              </a:ext>
            </a:extLst>
          </p:cNvPr>
          <p:cNvSpPr/>
          <p:nvPr/>
        </p:nvSpPr>
        <p:spPr>
          <a:xfrm>
            <a:off x="815008" y="2513722"/>
            <a:ext cx="10561983"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Apagar las luces cuando se abandonen las oficinas, en los recesos de almuerzo o reuniones en otras dependencias de la empresa</a:t>
            </a:r>
            <a:endParaRPr lang="es-ES" sz="2000" dirty="0"/>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A95828FE-5174-49EF-8FAC-1D4EFD5288AF}"/>
              </a:ext>
            </a:extLst>
          </p:cNvPr>
          <p:cNvSpPr/>
          <p:nvPr/>
        </p:nvSpPr>
        <p:spPr>
          <a:xfrm>
            <a:off x="791817" y="3457829"/>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Apagar los computadores una vez que salgan de la oficina, establecer el modo de ahorro de energía, en los computadores cuando no se lo esté ocupando y apagarlos en la hora del almuerzo.</a:t>
            </a:r>
          </a:p>
          <a:p>
            <a:pPr algn="just"/>
            <a:r>
              <a:rPr lang="es-EC" sz="2000" dirty="0"/>
              <a:t>Usar en lo posible la luz natural en las oficinas, mantener limpias las cortinas y ventanas de las mismas para mayor cantidad claridad en las mismas</a:t>
            </a:r>
          </a:p>
        </p:txBody>
      </p:sp>
      <p:sp>
        <p:nvSpPr>
          <p:cNvPr id="11" name="Rectángulo 10">
            <a:extLst>
              <a:ext uri="{FF2B5EF4-FFF2-40B4-BE49-F238E27FC236}">
                <a16:creationId xmlns:a16="http://schemas.microsoft.com/office/drawing/2014/main" xmlns="" id="{957ED5E3-86E9-4C93-8764-E98813B27DBA}"/>
              </a:ext>
            </a:extLst>
          </p:cNvPr>
          <p:cNvSpPr/>
          <p:nvPr/>
        </p:nvSpPr>
        <p:spPr>
          <a:xfrm>
            <a:off x="791816" y="5017489"/>
            <a:ext cx="10561983"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Usar en lo posible la luz natural en las oficinas, mantener limpias las cortinas y ventanas de las mismas para mayor cantidad claridad en las mismas</a:t>
            </a:r>
          </a:p>
        </p:txBody>
      </p:sp>
    </p:spTree>
    <p:extLst>
      <p:ext uri="{BB962C8B-B14F-4D97-AF65-F5344CB8AC3E}">
        <p14:creationId xmlns:p14="http://schemas.microsoft.com/office/powerpoint/2010/main" val="12450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67</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1207363" y="1261838"/>
            <a:ext cx="10022890" cy="4585871"/>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El crecimiento de la red eléctrica sin una adecuada planificación, ha hecho que el sistema pierda estructura.</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La documentación sobre la organización del sistema eléctrico es deficiente, e inexistente, todas las instalaciones eléctricas no poseen diagrama unifilar.</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Falta un plan de mantenimiento preventivo. Actualmente se ejecutan solamente mantenimientos correctivos.</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En las oficinas, las cortinas permanecen cerradas y no se utiliza luz natural, por reflejos, falta de costumbre, polvo acumulado, etc. que pueden ser corregidos con protectores de pantalla y limpieza.</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No existe una cultura del ahorro entre el personal de ILELSA, durante los recesos no apagan las luces ni computadores.</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Los niveles de voltaje para el transformador están dentro de los niveles adecuados.</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La red eléctrica se encuentra compartida con la empresa EMLOJA, lo que hace que se subsidie el valor de la energía eléctrica a EMLOJA y se recarguen los costos de ILELSA.</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El Factor de potencia se encuentra dentro de los límites permitidos por la EERSA mayor a 0,92.</a:t>
            </a:r>
          </a:p>
          <a:p>
            <a:pPr marL="342900" lvl="0" indent="-342900" algn="just">
              <a:spcAft>
                <a:spcPts val="1200"/>
              </a:spcAft>
              <a:buFont typeface="Arial" panose="020B0604020202020204" pitchFamily="34" charset="0"/>
              <a:buChar char="•"/>
            </a:pPr>
            <a:r>
              <a:rPr lang="es-EC" sz="1600" dirty="0">
                <a:ea typeface="Calibri" panose="020F0502020204030204" pitchFamily="34" charset="0"/>
                <a:cs typeface="Times New Roman" panose="02020603050405020304" pitchFamily="18" charset="0"/>
              </a:rPr>
              <a:t>El THD se encuentra dentro de las normas ecuatorianas no existen problemas de armónicos en la red.</a:t>
            </a:r>
            <a:endParaRPr lang="es-EC" sz="1400" dirty="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Conclusiones </a:t>
            </a:r>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145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8" end="8"/>
                                            </p:txEl>
                                          </p:spTgt>
                                        </p:tgtEl>
                                        <p:attrNameLst>
                                          <p:attrName>style.visibility</p:attrName>
                                        </p:attrNameLst>
                                      </p:cBhvr>
                                      <p:to>
                                        <p:strVal val="visible"/>
                                      </p:to>
                                    </p:set>
                                    <p:animEffect transition="in" filter="fade">
                                      <p:cBhvr>
                                        <p:cTn id="70" dur="1000"/>
                                        <p:tgtEl>
                                          <p:spTgt spid="8">
                                            <p:txEl>
                                              <p:pRg st="8" end="8"/>
                                            </p:txEl>
                                          </p:spTgt>
                                        </p:tgtEl>
                                      </p:cBhvr>
                                    </p:animEffect>
                                    <p:anim calcmode="lin" valueType="num">
                                      <p:cBhvr>
                                        <p:cTn id="71"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68</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1296139" y="1581493"/>
            <a:ext cx="9898602" cy="4062651"/>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spcAft>
                <a:spcPts val="1200"/>
              </a:spcAft>
              <a:buFont typeface="Arial" panose="020B0604020202020204" pitchFamily="34" charset="0"/>
              <a:buChar char="•"/>
            </a:pPr>
            <a:r>
              <a:rPr lang="es-EC" sz="1600" dirty="0">
                <a:solidFill>
                  <a:prstClr val="black"/>
                </a:solidFill>
                <a:ea typeface="Calibri" panose="020F0502020204030204" pitchFamily="34" charset="0"/>
                <a:cs typeface="Times New Roman" panose="02020603050405020304" pitchFamily="18" charset="0"/>
              </a:rPr>
              <a:t>La capacidad de los tableros del sistema es bastante flexible para colocar nuevas cargas al mismo.</a:t>
            </a:r>
          </a:p>
          <a:p>
            <a:pPr marL="342900" lvl="0" indent="-342900" algn="just">
              <a:spcAft>
                <a:spcPts val="1200"/>
              </a:spcAft>
              <a:buFont typeface="Arial" panose="020B0604020202020204" pitchFamily="34" charset="0"/>
              <a:buChar char="•"/>
            </a:pPr>
            <a:r>
              <a:rPr lang="es-EC" sz="1600" dirty="0">
                <a:solidFill>
                  <a:prstClr val="black"/>
                </a:solidFill>
                <a:ea typeface="Calibri" panose="020F0502020204030204" pitchFamily="34" charset="0"/>
                <a:cs typeface="Times New Roman" panose="02020603050405020304" pitchFamily="18" charset="0"/>
              </a:rPr>
              <a:t>En el tablero de filtros y el tablero de la maquina 750 cm3 se observa un desequilibrio de carga, lo que hace que circule corriente por el neutro.</a:t>
            </a:r>
          </a:p>
          <a:p>
            <a:pPr marL="342900" lvl="0" indent="-342900" algn="just">
              <a:spcAft>
                <a:spcPts val="1200"/>
              </a:spcAft>
              <a:buFont typeface="Arial" panose="020B0604020202020204" pitchFamily="34" charset="0"/>
              <a:buChar char="•"/>
            </a:pPr>
            <a:r>
              <a:rPr lang="es-EC" sz="1600" dirty="0">
                <a:solidFill>
                  <a:prstClr val="black"/>
                </a:solidFill>
                <a:ea typeface="Calibri" panose="020F0502020204030204" pitchFamily="34" charset="0"/>
                <a:cs typeface="Times New Roman" panose="02020603050405020304" pitchFamily="18" charset="0"/>
              </a:rPr>
              <a:t>Durante el periodo analizado la demanda facturada corresponde a la demanda normal y no a la demanda pico, siendo esto ventajoso para la empresa.</a:t>
            </a:r>
          </a:p>
          <a:p>
            <a:pPr marL="342900" lvl="0" indent="-342900" algn="just">
              <a:spcAft>
                <a:spcPts val="1200"/>
              </a:spcAft>
              <a:buFont typeface="Arial" panose="020B0604020202020204" pitchFamily="34" charset="0"/>
              <a:buChar char="•"/>
            </a:pPr>
            <a:r>
              <a:rPr lang="es-EC" sz="1600" dirty="0">
                <a:solidFill>
                  <a:prstClr val="black"/>
                </a:solidFill>
                <a:ea typeface="Calibri" panose="020F0502020204030204" pitchFamily="34" charset="0"/>
                <a:cs typeface="Times New Roman" panose="02020603050405020304" pitchFamily="18" charset="0"/>
              </a:rPr>
              <a:t>No existe por parte del departamento técnico de ILELSA un seguimiento a las planillas eléctricas.</a:t>
            </a:r>
          </a:p>
          <a:p>
            <a:pPr marL="342900" lvl="0" indent="-342900" algn="just">
              <a:spcAft>
                <a:spcPts val="1200"/>
              </a:spcAft>
              <a:buFont typeface="Arial" panose="020B0604020202020204" pitchFamily="34" charset="0"/>
              <a:buChar char="•"/>
            </a:pPr>
            <a:r>
              <a:rPr lang="es-EC" sz="1600" dirty="0">
                <a:solidFill>
                  <a:prstClr val="black"/>
                </a:solidFill>
                <a:ea typeface="Calibri" panose="020F0502020204030204" pitchFamily="34" charset="0"/>
                <a:cs typeface="Times New Roman" panose="02020603050405020304" pitchFamily="18" charset="0"/>
              </a:rPr>
              <a:t>El mayor consumidor de energía eléctrica es la máquina de lavado de botellas de 355cm3, actualmente el motor de 15 HP que funciona en la maquina se encuentra operando con %C mayor al 90 %, lo que nos hace notar que no se encuentra sobredimensionado, ni sobre cargado. Pero la función para la que fue concebido ya no se cumple, al haber cambiado las etiquetas, se dejó de utilizar el agua caliente del caldero, para desprender con fuerza estas y su función se debe cambiar ya que las botellas actualmente llegan sin etiqueta a la máquina.  </a:t>
            </a:r>
          </a:p>
          <a:p>
            <a:pPr marL="285750" lvl="0" indent="-285750">
              <a:buFont typeface="Arial" panose="020B0604020202020204" pitchFamily="34" charset="0"/>
              <a:buChar char="•"/>
            </a:pPr>
            <a:r>
              <a:rPr lang="es-EC" sz="1600" dirty="0">
                <a:solidFill>
                  <a:prstClr val="black"/>
                </a:solidFill>
                <a:ea typeface="Calibri" panose="020F0502020204030204" pitchFamily="34" charset="0"/>
              </a:rPr>
              <a:t>La planta ILELSA no trabaja a toda su capacidad, ni siquiera al 50% de la misma por lo que se encuentra subutilizada, en las condiciones actuales la Planta ILELSA debería al menos duplicar su producción</a:t>
            </a:r>
            <a:endParaRPr lang="es-EC" sz="1600" dirty="0">
              <a:solidFill>
                <a:prstClr val="black"/>
              </a:solidFill>
            </a:endParaRP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Conclusiones </a:t>
            </a:r>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3280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69</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1146698" y="1414084"/>
            <a:ext cx="9898602" cy="4397614"/>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gn="just">
              <a:lnSpc>
                <a:spcPct val="150000"/>
              </a:lnSpc>
              <a:spcAft>
                <a:spcPts val="12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Implementar todas los Planes de acción y medidas de ahorro energético para un uso racional de la energía.</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12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Mantener la identificación de todos los circuitos de los tableros para evitar la incertidumbre, operaciones erróneas y las dificultades en el mantenimiento.</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12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Todo cambio realizado en la red eléctrica debe ser documentado y realizado a un diseño previo.</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12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Implementar un plan de mantenimiento preventivo el cual incluya la limpieza de luminarias y lámparas.</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12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Cambiar lo motores hoy instalados por motores eficientes de la misma potencia según las alternativas del estudio económico o cuando se deban cambiar un motor por daño de los hoy instalados.</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Recomendaciones </a:t>
            </a:r>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42896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F2C34726-FE52-48DE-BC5D-3272F1A3C3DF}"/>
              </a:ext>
            </a:extLst>
          </p:cNvPr>
          <p:cNvSpPr>
            <a:spLocks noGrp="1"/>
          </p:cNvSpPr>
          <p:nvPr>
            <p:ph type="sldNum" sz="quarter" idx="12"/>
          </p:nvPr>
        </p:nvSpPr>
        <p:spPr/>
        <p:txBody>
          <a:bodyPr/>
          <a:lstStyle/>
          <a:p>
            <a:fld id="{885F3971-D4EA-4750-870A-E840FF82DE7C}" type="slidenum">
              <a:rPr lang="es-ES" smtClean="0"/>
              <a:pPr/>
              <a:t>7</a:t>
            </a:fld>
            <a:endParaRPr lang="es-ES"/>
          </a:p>
        </p:txBody>
      </p:sp>
      <p:sp>
        <p:nvSpPr>
          <p:cNvPr id="6" name="Título 1">
            <a:extLst>
              <a:ext uri="{FF2B5EF4-FFF2-40B4-BE49-F238E27FC236}">
                <a16:creationId xmlns:a16="http://schemas.microsoft.com/office/drawing/2014/main" xmlns="" id="{164B185C-B394-4ADF-9B46-A00BF6447968}"/>
              </a:ext>
            </a:extLst>
          </p:cNvPr>
          <p:cNvSpPr txBox="1">
            <a:spLocks/>
          </p:cNvSpPr>
          <p:nvPr/>
        </p:nvSpPr>
        <p:spPr>
          <a:xfrm>
            <a:off x="255104" y="136525"/>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Alcance del Proyecto</a:t>
            </a:r>
          </a:p>
        </p:txBody>
      </p:sp>
      <p:sp>
        <p:nvSpPr>
          <p:cNvPr id="8" name="Rectángulo 7">
            <a:extLst>
              <a:ext uri="{FF2B5EF4-FFF2-40B4-BE49-F238E27FC236}">
                <a16:creationId xmlns:a16="http://schemas.microsoft.com/office/drawing/2014/main" xmlns="" id="{ABA4C3F1-9610-4D4E-9100-0AE4A533A7D1}"/>
              </a:ext>
            </a:extLst>
          </p:cNvPr>
          <p:cNvSpPr/>
          <p:nvPr/>
        </p:nvSpPr>
        <p:spPr>
          <a:xfrm>
            <a:off x="386366" y="2870481"/>
            <a:ext cx="10393250" cy="646331"/>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solidFill>
                  <a:schemeClr val="tx1"/>
                </a:solidFill>
              </a:rPr>
              <a:t>Evaluar la operación de cada una de las maquinas eléctricas en la planta con el objeto de determinar la eficiencia con que se encuentran trabajando, diagnosticar el estado y condición de operación de la máquina</a:t>
            </a:r>
            <a:r>
              <a:rPr lang="es-EC" dirty="0"/>
              <a:t>. </a:t>
            </a: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0" name="Rectángulo 9">
            <a:extLst>
              <a:ext uri="{FF2B5EF4-FFF2-40B4-BE49-F238E27FC236}">
                <a16:creationId xmlns:a16="http://schemas.microsoft.com/office/drawing/2014/main" xmlns="" id="{ABA4C3F1-9610-4D4E-9100-0AE4A533A7D1}"/>
              </a:ext>
            </a:extLst>
          </p:cNvPr>
          <p:cNvSpPr/>
          <p:nvPr/>
        </p:nvSpPr>
        <p:spPr>
          <a:xfrm>
            <a:off x="386366" y="2070852"/>
            <a:ext cx="10393250" cy="646331"/>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solidFill>
                  <a:schemeClr val="tx1"/>
                </a:solidFill>
              </a:rPr>
              <a:t>Realizar una medición de los parámetros eléctricos (intensidad de corriente, tensión, potencia activa, factor de potencia, energía consumida)</a:t>
            </a:r>
            <a:endParaRPr lang="es-ES" dirty="0">
              <a:solidFill>
                <a:schemeClr val="tx1"/>
              </a:solidFill>
            </a:endParaRPr>
          </a:p>
        </p:txBody>
      </p:sp>
      <p:sp>
        <p:nvSpPr>
          <p:cNvPr id="9" name="Rectángulo 8">
            <a:extLst>
              <a:ext uri="{FF2B5EF4-FFF2-40B4-BE49-F238E27FC236}">
                <a16:creationId xmlns:a16="http://schemas.microsoft.com/office/drawing/2014/main" xmlns="" id="{ABA4C3F1-9610-4D4E-9100-0AE4A533A7D1}"/>
              </a:ext>
            </a:extLst>
          </p:cNvPr>
          <p:cNvSpPr/>
          <p:nvPr/>
        </p:nvSpPr>
        <p:spPr>
          <a:xfrm>
            <a:off x="386366" y="1213375"/>
            <a:ext cx="10393250" cy="646331"/>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solidFill>
                  <a:schemeClr val="tx1"/>
                </a:solidFill>
              </a:rPr>
              <a:t>Realizar una evaluación de las áreas de la empresa con mayor consumo mediante un análisis global Top-Down  y un análisis detallado Botton-Up para los sectores que lo requieran.</a:t>
            </a:r>
          </a:p>
        </p:txBody>
      </p:sp>
      <p:sp>
        <p:nvSpPr>
          <p:cNvPr id="11" name="Rectángulo 10">
            <a:extLst>
              <a:ext uri="{FF2B5EF4-FFF2-40B4-BE49-F238E27FC236}">
                <a16:creationId xmlns:a16="http://schemas.microsoft.com/office/drawing/2014/main" xmlns="" id="{23747B07-CD75-405B-B513-9BD8957A68DB}"/>
              </a:ext>
            </a:extLst>
          </p:cNvPr>
          <p:cNvSpPr/>
          <p:nvPr/>
        </p:nvSpPr>
        <p:spPr>
          <a:xfrm>
            <a:off x="386366" y="3670110"/>
            <a:ext cx="10393250" cy="369332"/>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solidFill>
                  <a:schemeClr val="tx1"/>
                </a:solidFill>
              </a:rPr>
              <a:t>Realizar el correcto dimensionamiento de los motores eléctricos </a:t>
            </a:r>
            <a:endParaRPr lang="es-ES" sz="2000" dirty="0">
              <a:solidFill>
                <a:schemeClr val="tx1"/>
              </a:solidFill>
            </a:endParaRPr>
          </a:p>
        </p:txBody>
      </p:sp>
      <p:sp>
        <p:nvSpPr>
          <p:cNvPr id="12" name="Rectángulo 11">
            <a:extLst>
              <a:ext uri="{FF2B5EF4-FFF2-40B4-BE49-F238E27FC236}">
                <a16:creationId xmlns:a16="http://schemas.microsoft.com/office/drawing/2014/main" xmlns="" id="{F4C4D737-8916-4B82-9023-0CB6DF87EC31}"/>
              </a:ext>
            </a:extLst>
          </p:cNvPr>
          <p:cNvSpPr/>
          <p:nvPr/>
        </p:nvSpPr>
        <p:spPr>
          <a:xfrm>
            <a:off x="386366" y="4239942"/>
            <a:ext cx="10393250" cy="923330"/>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solidFill>
                  <a:schemeClr val="tx1"/>
                </a:solidFill>
              </a:rPr>
              <a:t>Realizar una evaluación de la iluminación y realizar una redistribución de tecnologías de iluminación que permitan determinar el beneficio de la sustitución de las luminarias en consumo, ahorro de energía, y la tasa de retorno de dicha inversión en la planta.</a:t>
            </a:r>
          </a:p>
        </p:txBody>
      </p:sp>
      <p:sp>
        <p:nvSpPr>
          <p:cNvPr id="13" name="Rectángulo 12">
            <a:extLst>
              <a:ext uri="{FF2B5EF4-FFF2-40B4-BE49-F238E27FC236}">
                <a16:creationId xmlns:a16="http://schemas.microsoft.com/office/drawing/2014/main" xmlns="" id="{93527242-1266-4093-9448-8858C80B9003}"/>
              </a:ext>
            </a:extLst>
          </p:cNvPr>
          <p:cNvSpPr/>
          <p:nvPr/>
        </p:nvSpPr>
        <p:spPr>
          <a:xfrm>
            <a:off x="386366" y="5363773"/>
            <a:ext cx="10393250" cy="646331"/>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s-EC" dirty="0">
                <a:solidFill>
                  <a:schemeClr val="tx1"/>
                </a:solidFill>
              </a:rPr>
              <a:t>El presente proyecto establecerá el conjunto de acciones o medidas que permiten optimizar la energía destinada a producir un bien y/o servicio a nivel de: Tecnología, Gestión, Influencia Cultural en la comunidad: </a:t>
            </a:r>
          </a:p>
        </p:txBody>
      </p:sp>
    </p:spTree>
    <p:extLst>
      <p:ext uri="{BB962C8B-B14F-4D97-AF65-F5344CB8AC3E}">
        <p14:creationId xmlns:p14="http://schemas.microsoft.com/office/powerpoint/2010/main" val="7195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1"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70</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1571348" y="1324040"/>
            <a:ext cx="9552372" cy="4619854"/>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nSpc>
                <a:spcPct val="150000"/>
              </a:lnSpc>
              <a:buFont typeface="Arial" panose="020B0604020202020204" pitchFamily="34" charset="0"/>
              <a:buChar char="•"/>
            </a:pPr>
            <a:r>
              <a:rPr lang="es-EC" dirty="0">
                <a:solidFill>
                  <a:prstClr val="black"/>
                </a:solidFill>
              </a:rPr>
              <a:t>Se recomienda realizar un balanceo de carga en los tableros de filtros y de la embotelladora de 750.</a:t>
            </a:r>
          </a:p>
          <a:p>
            <a:pPr marL="285750" lvl="0" indent="-285750">
              <a:lnSpc>
                <a:spcPct val="150000"/>
              </a:lnSpc>
              <a:buFont typeface="Arial" panose="020B0604020202020204" pitchFamily="34" charset="0"/>
              <a:buChar char="•"/>
            </a:pPr>
            <a:r>
              <a:rPr lang="es-EC" dirty="0">
                <a:solidFill>
                  <a:prstClr val="black"/>
                </a:solidFill>
              </a:rPr>
              <a:t>Se recomienda de manera general cambiar los equipos más antiguos por nuevos que tienen una mayor eficiencia energética.</a:t>
            </a:r>
          </a:p>
          <a:p>
            <a:pPr marL="285750" lvl="0" indent="-285750">
              <a:lnSpc>
                <a:spcPct val="150000"/>
              </a:lnSpc>
              <a:buFont typeface="Arial" panose="020B0604020202020204" pitchFamily="34" charset="0"/>
              <a:buChar char="•"/>
            </a:pPr>
            <a:r>
              <a:rPr lang="es-EC" dirty="0">
                <a:solidFill>
                  <a:prstClr val="black"/>
                </a:solidFill>
              </a:rPr>
              <a:t>Los ejecutivos de la empresa en general deberían tener conocimiento de los beneficios que obtendrían al implementar medidas de eficiencia energética para que viabilicen su apoyo a las mismas.</a:t>
            </a:r>
          </a:p>
          <a:p>
            <a:pPr marL="285750" lvl="0" indent="-285750">
              <a:lnSpc>
                <a:spcPct val="150000"/>
              </a:lnSpc>
              <a:buFont typeface="Arial" panose="020B0604020202020204" pitchFamily="34" charset="0"/>
              <a:buChar char="•"/>
            </a:pPr>
            <a:r>
              <a:rPr lang="es-EC" dirty="0">
                <a:solidFill>
                  <a:prstClr val="black"/>
                </a:solidFill>
              </a:rPr>
              <a:t>Limpiar las calaminas transparentes y evaluar la posibilidad de aumentar las mismas para aprovechar la luz natural.</a:t>
            </a:r>
          </a:p>
          <a:p>
            <a:pPr marL="285750" lvl="0" indent="-285750">
              <a:lnSpc>
                <a:spcPct val="150000"/>
              </a:lnSpc>
              <a:buFont typeface="Arial" panose="020B0604020202020204" pitchFamily="34" charset="0"/>
              <a:buChar char="•"/>
            </a:pPr>
            <a:r>
              <a:rPr lang="es-EC" dirty="0">
                <a:solidFill>
                  <a:prstClr val="black"/>
                </a:solidFill>
              </a:rPr>
              <a:t>Evaluar la posibilidad de instalar sensores de presencia, para el control automático de los sistemas de iluminación</a:t>
            </a: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Recomendaciones </a:t>
            </a:r>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9144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2004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GRACIAS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71</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164264069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0127F482-82B4-4AE0-B949-22CA0D0D4F8C}"/>
              </a:ext>
            </a:extLst>
          </p:cNvPr>
          <p:cNvSpPr>
            <a:spLocks noGrp="1"/>
          </p:cNvSpPr>
          <p:nvPr>
            <p:ph type="sldNum" sz="quarter" idx="12"/>
          </p:nvPr>
        </p:nvSpPr>
        <p:spPr/>
        <p:txBody>
          <a:bodyPr/>
          <a:lstStyle/>
          <a:p>
            <a:fld id="{885F3971-D4EA-4750-870A-E840FF82DE7C}" type="slidenum">
              <a:rPr lang="es-ES" smtClean="0"/>
              <a:pPr/>
              <a:t>8</a:t>
            </a:fld>
            <a:endParaRPr lang="es-ES"/>
          </a:p>
        </p:txBody>
      </p:sp>
      <p:sp>
        <p:nvSpPr>
          <p:cNvPr id="5" name="Título 1">
            <a:extLst>
              <a:ext uri="{FF2B5EF4-FFF2-40B4-BE49-F238E27FC236}">
                <a16:creationId xmlns:a16="http://schemas.microsoft.com/office/drawing/2014/main" xmlns=""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Objetivos del Proyecto</a:t>
            </a:r>
          </a:p>
        </p:txBody>
      </p:sp>
      <p:sp>
        <p:nvSpPr>
          <p:cNvPr id="8" name="Rectángulo 7">
            <a:extLst>
              <a:ext uri="{FF2B5EF4-FFF2-40B4-BE49-F238E27FC236}">
                <a16:creationId xmlns:a16="http://schemas.microsoft.com/office/drawing/2014/main" xmlns="" id="{55461A1D-1746-48DC-B4CE-F17ADDCBF277}"/>
              </a:ext>
            </a:extLst>
          </p:cNvPr>
          <p:cNvSpPr/>
          <p:nvPr/>
        </p:nvSpPr>
        <p:spPr>
          <a:xfrm>
            <a:off x="585374" y="1217470"/>
            <a:ext cx="9854026"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Evaluar y cuantificar los equipos eléctricos existentes en la planta, para determinar las áreas de mayor consumo, y los sectores con menor eficiencia dentro de la planta.</a:t>
            </a:r>
          </a:p>
        </p:txBody>
      </p:sp>
      <p:sp>
        <p:nvSpPr>
          <p:cNvPr id="11" name="Rectángulo 10">
            <a:extLst>
              <a:ext uri="{FF2B5EF4-FFF2-40B4-BE49-F238E27FC236}">
                <a16:creationId xmlns:a16="http://schemas.microsoft.com/office/drawing/2014/main" xmlns="" id="{76FF49B3-7529-4D85-A99D-626B02099E7A}"/>
              </a:ext>
            </a:extLst>
          </p:cNvPr>
          <p:cNvSpPr/>
          <p:nvPr/>
        </p:nvSpPr>
        <p:spPr>
          <a:xfrm>
            <a:off x="3161607" y="3939793"/>
            <a:ext cx="237566" cy="369332"/>
          </a:xfrm>
          <a:prstGeom prst="rect">
            <a:avLst/>
          </a:prstGeom>
        </p:spPr>
        <p:txBody>
          <a:bodyPr wrap="none">
            <a:spAutoFit/>
          </a:bodyPr>
          <a:lstStyle/>
          <a:p>
            <a:r>
              <a:rPr lang="es-ES" dirty="0"/>
              <a:t> </a:t>
            </a:r>
          </a:p>
        </p:txBody>
      </p:sp>
      <p:sp>
        <p:nvSpPr>
          <p:cNvPr id="13" name="Rectángulo 12">
            <a:extLst>
              <a:ext uri="{FF2B5EF4-FFF2-40B4-BE49-F238E27FC236}">
                <a16:creationId xmlns:a16="http://schemas.microsoft.com/office/drawing/2014/main" xmlns="" id="{55461A1D-1746-48DC-B4CE-F17ADDCBF277}"/>
              </a:ext>
            </a:extLst>
          </p:cNvPr>
          <p:cNvSpPr/>
          <p:nvPr/>
        </p:nvSpPr>
        <p:spPr>
          <a:xfrm>
            <a:off x="585374" y="2241942"/>
            <a:ext cx="9854026" cy="98488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Realizar mediciones de los parámetros eléctricos, para determinar la calidad de la energía eléctrica en planta.</a:t>
            </a:r>
          </a:p>
          <a:p>
            <a:pPr algn="just"/>
            <a:endParaRPr lang="es-EC" dirty="0"/>
          </a:p>
        </p:txBody>
      </p:sp>
      <p:sp>
        <p:nvSpPr>
          <p:cNvPr id="17" name="Rectángulo 16">
            <a:extLst>
              <a:ext uri="{FF2B5EF4-FFF2-40B4-BE49-F238E27FC236}">
                <a16:creationId xmlns:a16="http://schemas.microsoft.com/office/drawing/2014/main" xmlns="" id="{55461A1D-1746-48DC-B4CE-F17ADDCBF277}"/>
              </a:ext>
            </a:extLst>
          </p:cNvPr>
          <p:cNvSpPr/>
          <p:nvPr/>
        </p:nvSpPr>
        <p:spPr>
          <a:xfrm>
            <a:off x="585374" y="4795546"/>
            <a:ext cx="9854026"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Actualizar los diagramas unifilares, y el etiquetado de los tableros de distribución.</a:t>
            </a:r>
          </a:p>
        </p:txBody>
      </p:sp>
      <p:sp>
        <p:nvSpPr>
          <p:cNvPr id="19" name="Rectángulo 18">
            <a:extLst>
              <a:ext uri="{FF2B5EF4-FFF2-40B4-BE49-F238E27FC236}">
                <a16:creationId xmlns:a16="http://schemas.microsoft.com/office/drawing/2014/main" xmlns="" id="{55461A1D-1746-48DC-B4CE-F17ADDCBF277}"/>
              </a:ext>
            </a:extLst>
          </p:cNvPr>
          <p:cNvSpPr/>
          <p:nvPr/>
        </p:nvSpPr>
        <p:spPr>
          <a:xfrm>
            <a:off x="585374" y="5530924"/>
            <a:ext cx="9854026"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Establecer un plan de ahorro y eficiencia energética en la planta</a:t>
            </a:r>
            <a:r>
              <a:rPr lang="es-EC" dirty="0"/>
              <a:t>.</a:t>
            </a:r>
          </a:p>
        </p:txBody>
      </p:sp>
      <p:sp>
        <p:nvSpPr>
          <p:cNvPr id="10" name="Rectángulo 9">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2" name="Rectángulo 11">
            <a:extLst>
              <a:ext uri="{FF2B5EF4-FFF2-40B4-BE49-F238E27FC236}">
                <a16:creationId xmlns:a16="http://schemas.microsoft.com/office/drawing/2014/main" xmlns="" id="{2BBEE245-C265-4700-BF10-694EE9B73F36}"/>
              </a:ext>
            </a:extLst>
          </p:cNvPr>
          <p:cNvSpPr/>
          <p:nvPr/>
        </p:nvSpPr>
        <p:spPr>
          <a:xfrm>
            <a:off x="585374" y="3517664"/>
            <a:ext cx="9854026" cy="98488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Evaluar el impacto de los motores eléctricos en operación de la planta sobre el sistema eléctrico general, para determinar indicadores de eficiencia energética.</a:t>
            </a:r>
          </a:p>
          <a:p>
            <a:pPr lvl="0" algn="just"/>
            <a:r>
              <a:rPr lang="es-EC" dirty="0"/>
              <a:t> </a:t>
            </a:r>
            <a:endParaRPr lang="es-EC" sz="2400" dirty="0"/>
          </a:p>
        </p:txBody>
      </p:sp>
    </p:spTree>
    <p:extLst>
      <p:ext uri="{BB962C8B-B14F-4D97-AF65-F5344CB8AC3E}">
        <p14:creationId xmlns:p14="http://schemas.microsoft.com/office/powerpoint/2010/main" val="19526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7" grpId="0" animBg="1"/>
      <p:bldP spid="1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fontScale="90000"/>
          </a:bodyPr>
          <a:lstStyle/>
          <a:p>
            <a:r>
              <a:rPr lang="es-EC" b="1" dirty="0"/>
              <a:t>USO RACIONAL DE LA ENERGÍA</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9</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1585951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7596</TotalTime>
  <Words>4322</Words>
  <Application>Microsoft Office PowerPoint</Application>
  <PresentationFormat>Panorámica</PresentationFormat>
  <Paragraphs>803</Paragraphs>
  <Slides>71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8" baseType="lpstr">
      <vt:lpstr>Arial</vt:lpstr>
      <vt:lpstr>Calibri</vt:lpstr>
      <vt:lpstr>Calibri Light</vt:lpstr>
      <vt:lpstr>Cambria Math</vt:lpstr>
      <vt:lpstr>Times New Roman</vt:lpstr>
      <vt:lpstr>Office Theme</vt:lpstr>
      <vt:lpstr>Equation</vt:lpstr>
      <vt:lpstr>CARACTERIZACIÓN ENERGÉTICA DE LA EMPRESA INDUSTRIAL “LICORERA EMBOTELLADORA LOJA S.A.” (FASE1: ELÉCTRICA)</vt:lpstr>
      <vt:lpstr>Presentación de PowerPoint</vt:lpstr>
      <vt:lpstr>Presentación de PowerPoint</vt:lpstr>
      <vt:lpstr>Introducción</vt:lpstr>
      <vt:lpstr>Definición del Proyecto</vt:lpstr>
      <vt:lpstr>Justificación e importancia</vt:lpstr>
      <vt:lpstr>Presentación de PowerPoint</vt:lpstr>
      <vt:lpstr>Presentación de PowerPoint</vt:lpstr>
      <vt:lpstr>USO RACIONAL DE LA ENERGÍA</vt:lpstr>
      <vt:lpstr>Presentación de PowerPoint</vt:lpstr>
      <vt:lpstr>Presentación de PowerPoint</vt:lpstr>
      <vt:lpstr>Presentación de PowerPoint</vt:lpstr>
      <vt:lpstr>Presentación de PowerPoint</vt:lpstr>
      <vt:lpstr>Presentación de PowerPoint</vt:lpstr>
      <vt:lpstr>Medición de Parámetros Eléctricos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Consumo y Facturación de la empresa ILELSA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los Motores Eléctricos Condición de Operación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Planes y Acciones que conlleven a la Mejora de la Eficiencia Energética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Rodriguez</dc:creator>
  <cp:lastModifiedBy>PC1</cp:lastModifiedBy>
  <cp:revision>422</cp:revision>
  <dcterms:created xsi:type="dcterms:W3CDTF">2016-11-13T18:46:28Z</dcterms:created>
  <dcterms:modified xsi:type="dcterms:W3CDTF">2018-11-20T19:10:05Z</dcterms:modified>
</cp:coreProperties>
</file>