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50B3B-5246-4AD1-AD74-3D1015DB3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0B87BC-A54D-469B-9EEC-976FF5F96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85DCBA-2026-4C29-87F0-A58CCC49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361-A64F-4306-BF63-91D255437110}" type="datetimeFigureOut">
              <a:rPr lang="es-EC" smtClean="0"/>
              <a:t>3/12/2018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B63BC8-6F65-4B21-9804-158FA2B0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00F5D2-F88C-4ADF-BC0D-A40CF4A6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3086-BEF6-4810-B154-FB8AA0DDE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823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133CE-26F3-4500-9E03-B7EC23B0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9D275B-557E-4E3B-94A7-F7C36E5C3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8EB94F-C9D0-42CF-AE63-ACEBAC58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361-A64F-4306-BF63-91D255437110}" type="datetimeFigureOut">
              <a:rPr lang="es-EC" smtClean="0"/>
              <a:t>3/12/2018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A3CEBE-DEE8-4BB3-872E-ACF95D89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A8A131-6B6B-41AD-AEFC-61C5A4FA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3086-BEF6-4810-B154-FB8AA0DDE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291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C40AE3-C987-4BA5-B14F-922B23009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999D4B-E6A3-49B4-B19A-F2C1021B9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F61679-59EF-42E9-80E4-8D4ED27C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361-A64F-4306-BF63-91D255437110}" type="datetimeFigureOut">
              <a:rPr lang="es-EC" smtClean="0"/>
              <a:t>3/12/2018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B5ECA8-D224-48F9-84DF-751AFC21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A495A-A0BB-4620-9F18-92ADD705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3086-BEF6-4810-B154-FB8AA0DDE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309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5A657-A01A-47EC-9573-8A7B7FD8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2903A0-F7D8-409B-92CF-A65DBF0F5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E2F222-BDF5-43F6-B9E9-88D244B7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361-A64F-4306-BF63-91D255437110}" type="datetimeFigureOut">
              <a:rPr lang="es-EC" smtClean="0"/>
              <a:t>3/12/2018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97D68-9603-4DF0-8B46-B8E2E4BA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009915-AAD1-4C62-8978-D5046489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3086-BEF6-4810-B154-FB8AA0DDE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013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6BB07-A21B-42FD-8D92-CDC7AB16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5E6D89-2A61-45BB-88AA-CB8DE282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CF62C6-034C-4B3C-8CFE-E009024C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361-A64F-4306-BF63-91D255437110}" type="datetimeFigureOut">
              <a:rPr lang="es-EC" smtClean="0"/>
              <a:t>3/12/2018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71441A-0B8A-4012-BD99-043B50EF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F91-0440-497E-B27B-EEBCCD13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3086-BEF6-4810-B154-FB8AA0DDE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018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0D2DA-B8FA-4F7E-815C-454CE725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95B292-0B95-4D16-87A3-E1CBD4346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2A19FB-3646-47DB-9FBC-5BC1EF189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6CFB5C-7450-4869-8D73-AD4CAEFB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361-A64F-4306-BF63-91D255437110}" type="datetimeFigureOut">
              <a:rPr lang="es-EC" smtClean="0"/>
              <a:t>3/12/2018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055B65-49B8-4126-8598-A89587AF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021E90-C8A8-4022-91B3-AD86FC48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3086-BEF6-4810-B154-FB8AA0DDE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156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ED750-80C3-4975-B4FF-DE2C8739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15BA4-3406-4603-A042-164D4A89B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CD225A-4231-4C87-B577-BD97C7BD5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ECA67B-FDD1-4217-A218-CFA29F88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E80956-FAF8-45F6-BDDF-0CD8B1B00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53ED01-767D-4825-AD6F-EC551885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361-A64F-4306-BF63-91D255437110}" type="datetimeFigureOut">
              <a:rPr lang="es-EC" smtClean="0"/>
              <a:t>3/12/2018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2285B0-ECAD-4382-9031-2078AAD5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D505E1-59FA-444E-A780-29D5E420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3086-BEF6-4810-B154-FB8AA0DDE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861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67A14-B72E-4D3D-B1F9-BB1B6FA5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DFF9F-4FCC-448E-A08C-729DE2C4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361-A64F-4306-BF63-91D255437110}" type="datetimeFigureOut">
              <a:rPr lang="es-EC" smtClean="0"/>
              <a:t>3/12/2018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597150-3A23-4530-A6ED-9690D5BA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06074D-63F0-4257-B7D9-C13C7652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3086-BEF6-4810-B154-FB8AA0DDE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68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41C8DA-BDB8-46B4-B560-74679FC8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361-A64F-4306-BF63-91D255437110}" type="datetimeFigureOut">
              <a:rPr lang="es-EC" smtClean="0"/>
              <a:t>3/12/2018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00808E-C458-4A68-80FB-33323484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52D437-B0BF-4FBA-AEB0-522BDCDE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3086-BEF6-4810-B154-FB8AA0DDE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14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F388A-F3ED-4913-9A56-8ED1178D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16D25-45E7-47DB-9F81-DF35BF138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92C0C0-4F6F-4C8D-933E-975ECD1A0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6FF094-4659-4A53-B1BF-50B386BD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361-A64F-4306-BF63-91D255437110}" type="datetimeFigureOut">
              <a:rPr lang="es-EC" smtClean="0"/>
              <a:t>3/12/2018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B8BD92-B305-4A1A-8C24-738A85DA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3C37D6-119E-4F18-961B-A50621FD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3086-BEF6-4810-B154-FB8AA0DDE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85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07EFE-21DB-4FB3-BDC4-343601AF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33FA07-4AAC-45A3-BFD4-16EF97EEC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A00489-0C63-4880-A244-3459A4D52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F2FCBA-CFD6-4648-BD5E-87841717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9361-A64F-4306-BF63-91D255437110}" type="datetimeFigureOut">
              <a:rPr lang="es-EC" smtClean="0"/>
              <a:t>3/12/2018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D874F7-5B81-45B9-8869-3B6A9330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7656A4-B6AC-48E3-BD33-9C99BF04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3086-BEF6-4810-B154-FB8AA0DDE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746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8E8008-BDA0-4698-BE49-D1064646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5C1DDB-7A74-4D7F-B762-52E8804A9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05C1D-2730-43A5-B473-CFD6BBC94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9361-A64F-4306-BF63-91D255437110}" type="datetimeFigureOut">
              <a:rPr lang="es-EC" smtClean="0"/>
              <a:t>3/12/2018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98DD75-16E9-4D19-A948-22E716F19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242AE-B3A8-4159-8E21-4270B704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086-BEF6-4810-B154-FB8AA0DDE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369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ielo, agua, puesta de sol&#10;&#10;Descripción generada con confianza muy alta">
            <a:extLst>
              <a:ext uri="{FF2B5EF4-FFF2-40B4-BE49-F238E27FC236}">
                <a16:creationId xmlns:a16="http://schemas.microsoft.com/office/drawing/2014/main" id="{CA75C8B2-A413-49B6-AE29-632B254BD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CCB6AA6-99E0-4C76-AB82-45087C56C92C}"/>
              </a:ext>
            </a:extLst>
          </p:cNvPr>
          <p:cNvSpPr/>
          <p:nvPr/>
        </p:nvSpPr>
        <p:spPr>
          <a:xfrm>
            <a:off x="389258" y="1305341"/>
            <a:ext cx="1141348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ÉXITO EN LA VIDA NO SE MIDE POR LO QUE LOGRAS, SINO POR LOS OBSTÁCULOS QUE SUPERAS.</a:t>
            </a:r>
          </a:p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ANÓNIMO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8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E208608-7BA3-4D31-A8F7-2C4389D69469}"/>
              </a:ext>
            </a:extLst>
          </p:cNvPr>
          <p:cNvSpPr/>
          <p:nvPr/>
        </p:nvSpPr>
        <p:spPr>
          <a:xfrm>
            <a:off x="215623" y="350744"/>
            <a:ext cx="6415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MARCO REFERENCIAL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Imagen 7" descr="Imagen que contiene maíz, comida, mesa&#10;&#10;Descripción generada con confianza muy alta">
            <a:extLst>
              <a:ext uri="{FF2B5EF4-FFF2-40B4-BE49-F238E27FC236}">
                <a16:creationId xmlns:a16="http://schemas.microsoft.com/office/drawing/2014/main" id="{AB1BCE1D-C663-4BF8-869B-4DCCC260B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9" y="1474543"/>
            <a:ext cx="6123403" cy="4752975"/>
          </a:xfrm>
          <a:prstGeom prst="rect">
            <a:avLst/>
          </a:prstGeom>
        </p:spPr>
      </p:pic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2775B113-BB9F-4FD1-AA29-EC05CBA53D33}"/>
              </a:ext>
            </a:extLst>
          </p:cNvPr>
          <p:cNvSpPr/>
          <p:nvPr/>
        </p:nvSpPr>
        <p:spPr>
          <a:xfrm>
            <a:off x="949570" y="1688123"/>
            <a:ext cx="5176910" cy="405149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0ED1138-7850-42D0-955B-15E8841896C8}"/>
              </a:ext>
            </a:extLst>
          </p:cNvPr>
          <p:cNvSpPr/>
          <p:nvPr/>
        </p:nvSpPr>
        <p:spPr>
          <a:xfrm>
            <a:off x="7384202" y="2421208"/>
            <a:ext cx="45170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Características agrícolas y nutricionales</a:t>
            </a:r>
          </a:p>
        </p:txBody>
      </p:sp>
    </p:spTree>
    <p:extLst>
      <p:ext uri="{BB962C8B-B14F-4D97-AF65-F5344CB8AC3E}">
        <p14:creationId xmlns:p14="http://schemas.microsoft.com/office/powerpoint/2010/main" val="259175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flor, planta, árbol, exterior&#10;&#10;Descripción generada con confianza muy alta">
            <a:extLst>
              <a:ext uri="{FF2B5EF4-FFF2-40B4-BE49-F238E27FC236}">
                <a16:creationId xmlns:a16="http://schemas.microsoft.com/office/drawing/2014/main" id="{682E1575-221A-401D-9FDA-9A7EBEFB4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" y="-17586"/>
            <a:ext cx="12187689" cy="684060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C5DA3A3-1661-4C1E-B1AC-9FEF412FFDE1}"/>
              </a:ext>
            </a:extLst>
          </p:cNvPr>
          <p:cNvSpPr/>
          <p:nvPr/>
        </p:nvSpPr>
        <p:spPr>
          <a:xfrm>
            <a:off x="2480811" y="702436"/>
            <a:ext cx="7230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CULTIVO DE AMARANTO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36BB74-38FC-4801-AF27-E213CBF26AC2}"/>
              </a:ext>
            </a:extLst>
          </p:cNvPr>
          <p:cNvSpPr/>
          <p:nvPr/>
        </p:nvSpPr>
        <p:spPr>
          <a:xfrm>
            <a:off x="1717980" y="2967335"/>
            <a:ext cx="8756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Actividad Competitiva</a:t>
            </a:r>
          </a:p>
          <a:p>
            <a:pPr marL="685800" indent="-685800" algn="ctr">
              <a:buFontTx/>
              <a:buChar char="-"/>
            </a:pP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Trabajo adicional e intenso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12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74F0324-7139-4866-A728-657C80785827}"/>
              </a:ext>
            </a:extLst>
          </p:cNvPr>
          <p:cNvSpPr/>
          <p:nvPr/>
        </p:nvSpPr>
        <p:spPr>
          <a:xfrm>
            <a:off x="1532378" y="702436"/>
            <a:ext cx="9127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CARACTERISTICAS RELEVANTES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A737F2-D5BF-4EF1-862E-14949D8EE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32" y="1891079"/>
            <a:ext cx="2533650" cy="1809750"/>
          </a:xfrm>
          <a:prstGeom prst="rect">
            <a:avLst/>
          </a:prstGeom>
        </p:spPr>
      </p:pic>
      <p:pic>
        <p:nvPicPr>
          <p:cNvPr id="9" name="Imagen 8" descr="Imagen que contiene agua, exterior, cielo, naturaleza&#10;&#10;Descripción generada con confianza muy alta">
            <a:extLst>
              <a:ext uri="{FF2B5EF4-FFF2-40B4-BE49-F238E27FC236}">
                <a16:creationId xmlns:a16="http://schemas.microsoft.com/office/drawing/2014/main" id="{2CF23A21-EEC1-430C-90A9-189457B9F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82" y="4321924"/>
            <a:ext cx="2514600" cy="1819275"/>
          </a:xfrm>
          <a:prstGeom prst="rect">
            <a:avLst/>
          </a:prstGeom>
        </p:spPr>
      </p:pic>
      <p:pic>
        <p:nvPicPr>
          <p:cNvPr id="11" name="Imagen 10" descr="Imagen que contiene exterior, cielo, hierba, suelo&#10;&#10;Descripción generada con confianza muy alta">
            <a:extLst>
              <a:ext uri="{FF2B5EF4-FFF2-40B4-BE49-F238E27FC236}">
                <a16:creationId xmlns:a16="http://schemas.microsoft.com/office/drawing/2014/main" id="{B54EE5B9-384D-45EA-9C70-5D2F6CD4F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93" y="1891079"/>
            <a:ext cx="2466975" cy="1857375"/>
          </a:xfrm>
          <a:prstGeom prst="rect">
            <a:avLst/>
          </a:prstGeom>
        </p:spPr>
      </p:pic>
      <p:pic>
        <p:nvPicPr>
          <p:cNvPr id="13" name="Imagen 12" descr="Imagen que contiene cielo, exterior, suelo&#10;&#10;Descripción generada con confianza alta">
            <a:extLst>
              <a:ext uri="{FF2B5EF4-FFF2-40B4-BE49-F238E27FC236}">
                <a16:creationId xmlns:a16="http://schemas.microsoft.com/office/drawing/2014/main" id="{2E3742FF-5845-43A4-A96C-5C4CAADB48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20" y="4440985"/>
            <a:ext cx="246697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2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D432080-2A38-4585-865B-2F63377E8D2C}"/>
              </a:ext>
            </a:extLst>
          </p:cNvPr>
          <p:cNvSpPr/>
          <p:nvPr/>
        </p:nvSpPr>
        <p:spPr>
          <a:xfrm>
            <a:off x="1380993" y="2136338"/>
            <a:ext cx="907130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COMERCIO, AGRICULTURA Y REGULACIÓN DEL MERCADO ALEMÁN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Imagen 5" descr="Imagen que contiene cielo&#10;&#10;Descripción generada con confianza alta">
            <a:extLst>
              <a:ext uri="{FF2B5EF4-FFF2-40B4-BE49-F238E27FC236}">
                <a16:creationId xmlns:a16="http://schemas.microsoft.com/office/drawing/2014/main" id="{68DDA24A-1152-48E6-9DAD-7EEE02152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65528"/>
            <a:ext cx="2857500" cy="1600200"/>
          </a:xfrm>
          <a:prstGeom prst="rect">
            <a:avLst/>
          </a:prstGeom>
        </p:spPr>
      </p:pic>
      <p:pic>
        <p:nvPicPr>
          <p:cNvPr id="8" name="Imagen 7" descr="Imagen que contiene hierba, exterior, valla, persona&#10;&#10;Descripción generada con confianza muy alta">
            <a:extLst>
              <a:ext uri="{FF2B5EF4-FFF2-40B4-BE49-F238E27FC236}">
                <a16:creationId xmlns:a16="http://schemas.microsoft.com/office/drawing/2014/main" id="{9AF13F13-C74D-420D-BDB5-186C0D039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69" y="484939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9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8593E43-C350-4ABC-9642-0ABABD201CAB}"/>
              </a:ext>
            </a:extLst>
          </p:cNvPr>
          <p:cNvSpPr/>
          <p:nvPr/>
        </p:nvSpPr>
        <p:spPr>
          <a:xfrm>
            <a:off x="1684891" y="814978"/>
            <a:ext cx="8146974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CLIENTES POTENCIALES</a:t>
            </a:r>
          </a:p>
          <a:p>
            <a:pPr marL="285750" indent="-285750" algn="ctr">
              <a:buFontTx/>
              <a:buChar char="-"/>
            </a:pPr>
            <a:r>
              <a:rPr lang="es-EC" sz="3200" b="1" dirty="0"/>
              <a:t>RAPUNZEL NATURKOST AG</a:t>
            </a:r>
          </a:p>
          <a:p>
            <a:pPr marL="685800" indent="-685800" algn="ctr">
              <a:buFontTx/>
              <a:buChar char="-"/>
            </a:pPr>
            <a:r>
              <a:rPr lang="en-US" sz="3200" b="1" dirty="0"/>
              <a:t>WERZ NATURKORNMÜHLE GMBH &amp; CO.KG</a:t>
            </a:r>
          </a:p>
          <a:p>
            <a:pPr marL="685800" indent="-685800" algn="ctr">
              <a:buFontTx/>
              <a:buChar char="-"/>
            </a:pPr>
            <a:r>
              <a:rPr lang="en-US" sz="3200" b="1" dirty="0"/>
              <a:t>GEPA-THE FAIR TRADE COMPANY</a:t>
            </a:r>
          </a:p>
          <a:p>
            <a:pPr marL="685800" indent="-685800" algn="ctr">
              <a:buFontTx/>
              <a:buChar char="-"/>
            </a:pPr>
            <a:r>
              <a:rPr lang="es-EC" sz="3200" b="1" dirty="0"/>
              <a:t>DAVERT GMBH</a:t>
            </a:r>
            <a:endParaRPr lang="es-E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Imagen 7" descr="Imagen que contiene exterior, señal, cielo&#10;&#10;Descripción generada con confianza alta">
            <a:extLst>
              <a:ext uri="{FF2B5EF4-FFF2-40B4-BE49-F238E27FC236}">
                <a16:creationId xmlns:a16="http://schemas.microsoft.com/office/drawing/2014/main" id="{528D0485-416D-4DC6-BC9B-5E340B0EC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4126670"/>
            <a:ext cx="3695700" cy="1238250"/>
          </a:xfrm>
          <a:prstGeom prst="rect">
            <a:avLst/>
          </a:prstGeom>
        </p:spPr>
      </p:pic>
      <p:pic>
        <p:nvPicPr>
          <p:cNvPr id="10" name="Imagen 9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039BEFE6-6CA2-42F2-89EA-5C25685A5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3879020"/>
            <a:ext cx="2638425" cy="1733550"/>
          </a:xfrm>
          <a:prstGeom prst="rect">
            <a:avLst/>
          </a:prstGeom>
        </p:spPr>
      </p:pic>
      <p:pic>
        <p:nvPicPr>
          <p:cNvPr id="12" name="Imagen 11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C5D7DB92-65DC-4040-AE9D-5C3EE24E0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39" y="461304"/>
            <a:ext cx="1933575" cy="2362200"/>
          </a:xfrm>
          <a:prstGeom prst="rect">
            <a:avLst/>
          </a:prstGeom>
        </p:spPr>
      </p:pic>
      <p:pic>
        <p:nvPicPr>
          <p:cNvPr id="14" name="Imagen 13" descr="Imagen que contiene imágenes prediseñadas&#10;&#10;Descripción generada con confianza alta">
            <a:extLst>
              <a:ext uri="{FF2B5EF4-FFF2-40B4-BE49-F238E27FC236}">
                <a16:creationId xmlns:a16="http://schemas.microsoft.com/office/drawing/2014/main" id="{882D20C1-26B2-4EDB-8589-50777E4093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7" y="3708078"/>
            <a:ext cx="19050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1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6D9CDAB-1B37-4D4D-8837-311B18E19835}"/>
              </a:ext>
            </a:extLst>
          </p:cNvPr>
          <p:cNvSpPr/>
          <p:nvPr/>
        </p:nvSpPr>
        <p:spPr>
          <a:xfrm>
            <a:off x="1031429" y="1082264"/>
            <a:ext cx="9791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INGRESO AL MERCADO EUROPEO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C73CFA7-F753-409C-8C55-81BBFC259321}"/>
              </a:ext>
            </a:extLst>
          </p:cNvPr>
          <p:cNvSpPr/>
          <p:nvPr/>
        </p:nvSpPr>
        <p:spPr>
          <a:xfrm>
            <a:off x="2107632" y="5314071"/>
            <a:ext cx="7976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Leyes del comercio Alemán</a:t>
            </a:r>
          </a:p>
        </p:txBody>
      </p:sp>
      <p:pic>
        <p:nvPicPr>
          <p:cNvPr id="7" name="Imagen 6" descr="Imagen que contiene interior, suelo&#10;&#10;Descripción generada con confianza alta">
            <a:extLst>
              <a:ext uri="{FF2B5EF4-FFF2-40B4-BE49-F238E27FC236}">
                <a16:creationId xmlns:a16="http://schemas.microsoft.com/office/drawing/2014/main" id="{4F9BC8AD-06CB-4BD3-B347-3A35FFBC0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95" y="2230862"/>
            <a:ext cx="4746808" cy="28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volando, juguete, interior&#10;&#10;Descripción generada con confianza alta">
            <a:extLst>
              <a:ext uri="{FF2B5EF4-FFF2-40B4-BE49-F238E27FC236}">
                <a16:creationId xmlns:a16="http://schemas.microsoft.com/office/drawing/2014/main" id="{6DB83A5F-A4CE-4BB1-AC75-0AA914E22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93326DD-5267-433D-AF71-8F9728199101}"/>
              </a:ext>
            </a:extLst>
          </p:cNvPr>
          <p:cNvSpPr/>
          <p:nvPr/>
        </p:nvSpPr>
        <p:spPr>
          <a:xfrm>
            <a:off x="2044254" y="2967335"/>
            <a:ext cx="8103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CONTROLES DE SEGURIDAD</a:t>
            </a:r>
          </a:p>
        </p:txBody>
      </p:sp>
    </p:spTree>
    <p:extLst>
      <p:ext uri="{BB962C8B-B14F-4D97-AF65-F5344CB8AC3E}">
        <p14:creationId xmlns:p14="http://schemas.microsoft.com/office/powerpoint/2010/main" val="2386538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2BC98DF-8361-4396-86D5-735F1227C743}"/>
              </a:ext>
            </a:extLst>
          </p:cNvPr>
          <p:cNvSpPr/>
          <p:nvPr/>
        </p:nvSpPr>
        <p:spPr>
          <a:xfrm>
            <a:off x="752103" y="2967335"/>
            <a:ext cx="11250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155230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4AA9CB1-2902-4096-B914-FDAD060F19A9}"/>
              </a:ext>
            </a:extLst>
          </p:cNvPr>
          <p:cNvSpPr/>
          <p:nvPr/>
        </p:nvSpPr>
        <p:spPr>
          <a:xfrm>
            <a:off x="4267840" y="2967335"/>
            <a:ext cx="3656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PREGUNTAS</a:t>
            </a:r>
          </a:p>
        </p:txBody>
      </p:sp>
    </p:spTree>
    <p:extLst>
      <p:ext uri="{BB962C8B-B14F-4D97-AF65-F5344CB8AC3E}">
        <p14:creationId xmlns:p14="http://schemas.microsoft.com/office/powerpoint/2010/main" val="3407116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097CEB7-117E-4F48-8CAE-E402C8F44DB1}"/>
              </a:ext>
            </a:extLst>
          </p:cNvPr>
          <p:cNvSpPr/>
          <p:nvPr/>
        </p:nvSpPr>
        <p:spPr>
          <a:xfrm>
            <a:off x="3349961" y="2967335"/>
            <a:ext cx="5492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37727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omida, mesa, plato, sentado&#10;&#10;Descripción generada con confianza muy alta">
            <a:extLst>
              <a:ext uri="{FF2B5EF4-FFF2-40B4-BE49-F238E27FC236}">
                <a16:creationId xmlns:a16="http://schemas.microsoft.com/office/drawing/2014/main" id="{5F89CDBE-FCE5-442C-82A9-3A7B2C70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2F14FE7-3FA4-4910-A123-207F6B1E86D2}"/>
              </a:ext>
            </a:extLst>
          </p:cNvPr>
          <p:cNvSpPr/>
          <p:nvPr/>
        </p:nvSpPr>
        <p:spPr>
          <a:xfrm>
            <a:off x="374287" y="3138324"/>
            <a:ext cx="117942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3600" b="1" dirty="0">
                <a:solidFill>
                  <a:srgbClr val="C00000"/>
                </a:solidFill>
              </a:rPr>
              <a:t>ANÁLISIS DE LA PRODUCCIÓN Y EXPORTACIÓN DE LA PLANTA DE AMARANTO EN EL PERÍODO 2014 -  2016</a:t>
            </a:r>
            <a:r>
              <a:rPr lang="es-EC" sz="3600" dirty="0">
                <a:solidFill>
                  <a:srgbClr val="C00000"/>
                </a:solidFill>
                <a:effectLst/>
              </a:rPr>
              <a:t> </a:t>
            </a:r>
            <a:r>
              <a:rPr lang="es-EC" sz="3600" b="1" dirty="0">
                <a:solidFill>
                  <a:srgbClr val="C00000"/>
                </a:solidFill>
              </a:rPr>
              <a:t> </a:t>
            </a:r>
            <a:endParaRPr lang="es-EC" sz="3600" dirty="0">
              <a:solidFill>
                <a:srgbClr val="C0000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B92DF1D-2A8E-45F7-8D5B-D3BE305577C0}"/>
              </a:ext>
            </a:extLst>
          </p:cNvPr>
          <p:cNvSpPr/>
          <p:nvPr/>
        </p:nvSpPr>
        <p:spPr>
          <a:xfrm>
            <a:off x="4995322" y="1194805"/>
            <a:ext cx="1891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TEMA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8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3D2EACF-1529-4298-A415-49956F58BC6C}"/>
              </a:ext>
            </a:extLst>
          </p:cNvPr>
          <p:cNvSpPr/>
          <p:nvPr/>
        </p:nvSpPr>
        <p:spPr>
          <a:xfrm>
            <a:off x="3720348" y="280406"/>
            <a:ext cx="475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INTRODUCCIÓN</a:t>
            </a:r>
          </a:p>
        </p:txBody>
      </p:sp>
      <p:pic>
        <p:nvPicPr>
          <p:cNvPr id="6" name="Imagen 5" descr="Imagen que contiene fruta, vegetal&#10;&#10;Descripción generada con confianza alta">
            <a:extLst>
              <a:ext uri="{FF2B5EF4-FFF2-40B4-BE49-F238E27FC236}">
                <a16:creationId xmlns:a16="http://schemas.microsoft.com/office/drawing/2014/main" id="{AD1EA662-E098-41AD-8472-660F48B96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" y="1508892"/>
            <a:ext cx="5171049" cy="2714801"/>
          </a:xfrm>
          <a:prstGeom prst="rect">
            <a:avLst/>
          </a:prstGeom>
        </p:spPr>
      </p:pic>
      <p:pic>
        <p:nvPicPr>
          <p:cNvPr id="8" name="Imagen 7" descr="Imagen que contiene cielo, edificio, exterior&#10;&#10;Descripción generada con confianza muy alta">
            <a:extLst>
              <a:ext uri="{FF2B5EF4-FFF2-40B4-BE49-F238E27FC236}">
                <a16:creationId xmlns:a16="http://schemas.microsoft.com/office/drawing/2014/main" id="{66D3BD08-1146-4CC5-8A5C-79D9EFC9F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71" y="1508892"/>
            <a:ext cx="4847859" cy="271480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14A671C-1135-41FB-BB58-4FA1362AAF4B}"/>
              </a:ext>
            </a:extLst>
          </p:cNvPr>
          <p:cNvSpPr/>
          <p:nvPr/>
        </p:nvSpPr>
        <p:spPr>
          <a:xfrm>
            <a:off x="1667158" y="4528849"/>
            <a:ext cx="88576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Pseudocereal redescubierto</a:t>
            </a:r>
          </a:p>
          <a:p>
            <a:pPr marL="685800" indent="-685800" algn="ctr">
              <a:buFontTx/>
              <a:buChar char="-"/>
            </a:pP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Crecimiento del 10% anual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70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omida, plato, mesa, interior&#10;&#10;Descripción generada con confianza alta">
            <a:extLst>
              <a:ext uri="{FF2B5EF4-FFF2-40B4-BE49-F238E27FC236}">
                <a16:creationId xmlns:a16="http://schemas.microsoft.com/office/drawing/2014/main" id="{FCA86572-B89C-4684-AD7B-6DBCD36FD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3" y="1999879"/>
            <a:ext cx="11854596" cy="443871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C60E62C-FCA6-4BF6-A2CC-28FC4ABC3C86}"/>
              </a:ext>
            </a:extLst>
          </p:cNvPr>
          <p:cNvSpPr/>
          <p:nvPr/>
        </p:nvSpPr>
        <p:spPr>
          <a:xfrm>
            <a:off x="1175486" y="575828"/>
            <a:ext cx="9841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PLANTEAMIENTO DEL PROBLEMA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8660F88-6B19-4812-B6EB-F8D9B4BBA1D4}"/>
              </a:ext>
            </a:extLst>
          </p:cNvPr>
          <p:cNvSpPr/>
          <p:nvPr/>
        </p:nvSpPr>
        <p:spPr>
          <a:xfrm>
            <a:off x="847740" y="3163280"/>
            <a:ext cx="107497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125 Toneladas por año en Ecuador</a:t>
            </a:r>
          </a:p>
          <a:p>
            <a:pPr marL="685800" indent="-685800" algn="ctr">
              <a:buFontTx/>
              <a:buChar char="-"/>
            </a:pP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Demanda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1,200 toneladas anuales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58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07A2534-B839-4392-AD57-8CE9E7994152}"/>
              </a:ext>
            </a:extLst>
          </p:cNvPr>
          <p:cNvSpPr/>
          <p:nvPr/>
        </p:nvSpPr>
        <p:spPr>
          <a:xfrm>
            <a:off x="142347" y="224134"/>
            <a:ext cx="11913665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800" b="1" dirty="0"/>
              <a:t>OBJETIVOS</a:t>
            </a:r>
          </a:p>
          <a:p>
            <a:pPr algn="ctr"/>
            <a:r>
              <a:rPr lang="es-EC" sz="2800" dirty="0"/>
              <a:t> </a:t>
            </a:r>
          </a:p>
          <a:p>
            <a:r>
              <a:rPr lang="es-EC" sz="2800" b="1" dirty="0"/>
              <a:t>Objetivo General</a:t>
            </a:r>
          </a:p>
          <a:p>
            <a:r>
              <a:rPr lang="es-EC" sz="2800" dirty="0"/>
              <a:t> 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s-EC" sz="2800" dirty="0"/>
              <a:t>Realizar un análisis acerca de la producción y exportación de la planta de Amaranto para el mercado alemán.</a:t>
            </a:r>
          </a:p>
          <a:p>
            <a:pPr fontAlgn="base"/>
            <a:endParaRPr lang="es-EC" sz="2800" dirty="0"/>
          </a:p>
          <a:p>
            <a:r>
              <a:rPr lang="es-EC" sz="2800" b="1" dirty="0"/>
              <a:t>Objetivos Específicos</a:t>
            </a:r>
          </a:p>
          <a:p>
            <a:endParaRPr lang="es-EC" sz="2800" b="1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C" sz="2800" dirty="0"/>
              <a:t>Medir el alcance que tiene el proceso de producción del amaranto, acorde a las normas de calidad que rige el mercado internacional.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C" sz="2800" dirty="0"/>
              <a:t>Identificar las características y exigencias del mercado alemán en el periodo 2014 - 2016.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EC" sz="2800" dirty="0"/>
              <a:t>Formular la vía adecuada de exportación, logística y distribución del producto para el mercado Alemán.</a:t>
            </a:r>
          </a:p>
        </p:txBody>
      </p:sp>
      <p:pic>
        <p:nvPicPr>
          <p:cNvPr id="6" name="Imagen 5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43D55983-E807-4604-926C-3AB5AAEC5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8" y="6682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F36B740-E07C-471C-B852-011A425FAEDE}"/>
              </a:ext>
            </a:extLst>
          </p:cNvPr>
          <p:cNvSpPr/>
          <p:nvPr/>
        </p:nvSpPr>
        <p:spPr>
          <a:xfrm>
            <a:off x="-688232" y="2136338"/>
            <a:ext cx="76658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IMPORTANCIA DE LA PRODUCCION DE AMARANTO</a:t>
            </a:r>
          </a:p>
        </p:txBody>
      </p:sp>
      <p:pic>
        <p:nvPicPr>
          <p:cNvPr id="6" name="Imagen 5" descr="Imagen que contiene comida, mesa&#10;&#10;Descripción generada con confianza alta">
            <a:extLst>
              <a:ext uri="{FF2B5EF4-FFF2-40B4-BE49-F238E27FC236}">
                <a16:creationId xmlns:a16="http://schemas.microsoft.com/office/drawing/2014/main" id="{9A381F9A-B5A8-435E-AB27-5EBC753A9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452163"/>
            <a:ext cx="4602067" cy="2726567"/>
          </a:xfrm>
          <a:prstGeom prst="rect">
            <a:avLst/>
          </a:prstGeom>
        </p:spPr>
      </p:pic>
      <p:pic>
        <p:nvPicPr>
          <p:cNvPr id="8" name="Imagen 7" descr="Imagen que contiene hierba, exterior, árbol, campo&#10;&#10;Descripción generada con confianza muy alta">
            <a:extLst>
              <a:ext uri="{FF2B5EF4-FFF2-40B4-BE49-F238E27FC236}">
                <a16:creationId xmlns:a16="http://schemas.microsoft.com/office/drawing/2014/main" id="{C4D003D9-1650-4486-B74F-AB6279FD9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3437984"/>
            <a:ext cx="4602067" cy="31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F42688B-4EDB-448C-89D2-454FC48FBCF7}"/>
              </a:ext>
            </a:extLst>
          </p:cNvPr>
          <p:cNvSpPr/>
          <p:nvPr/>
        </p:nvSpPr>
        <p:spPr>
          <a:xfrm>
            <a:off x="3148045" y="491421"/>
            <a:ext cx="589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MERCADO ALEMÁN</a:t>
            </a:r>
          </a:p>
        </p:txBody>
      </p:sp>
      <p:pic>
        <p:nvPicPr>
          <p:cNvPr id="6" name="Imagen 5" descr="Imagen que contiene árbol, exterior, personas, persona&#10;&#10;Descripción generada con confianza muy alta">
            <a:extLst>
              <a:ext uri="{FF2B5EF4-FFF2-40B4-BE49-F238E27FC236}">
                <a16:creationId xmlns:a16="http://schemas.microsoft.com/office/drawing/2014/main" id="{33017A27-6D3D-48FF-BCF6-B51E9A66C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6" y="1687175"/>
            <a:ext cx="3759112" cy="3077015"/>
          </a:xfrm>
          <a:prstGeom prst="rect">
            <a:avLst/>
          </a:prstGeom>
        </p:spPr>
      </p:pic>
      <p:pic>
        <p:nvPicPr>
          <p:cNvPr id="8" name="Imagen 7" descr="Imagen que contiene edificio, mercado, exterior, fruta&#10;&#10;Descripción generada con confianza muy alta">
            <a:extLst>
              <a:ext uri="{FF2B5EF4-FFF2-40B4-BE49-F238E27FC236}">
                <a16:creationId xmlns:a16="http://schemas.microsoft.com/office/drawing/2014/main" id="{B9A132EC-D920-4712-9600-9835C1814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98" y="1687175"/>
            <a:ext cx="4107666" cy="307701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E5EC328-FC03-4D42-9E4F-BBF228E1FA48}"/>
              </a:ext>
            </a:extLst>
          </p:cNvPr>
          <p:cNvSpPr/>
          <p:nvPr/>
        </p:nvSpPr>
        <p:spPr>
          <a:xfrm>
            <a:off x="559419" y="5302571"/>
            <a:ext cx="110731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REVALORIZACIÓN DE ALIMENTOS SALUDABLES</a:t>
            </a:r>
          </a:p>
        </p:txBody>
      </p:sp>
    </p:spTree>
    <p:extLst>
      <p:ext uri="{BB962C8B-B14F-4D97-AF65-F5344CB8AC3E}">
        <p14:creationId xmlns:p14="http://schemas.microsoft.com/office/powerpoint/2010/main" val="225769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ED40FC8-8A83-455C-810E-202AB53A3A7E}"/>
              </a:ext>
            </a:extLst>
          </p:cNvPr>
          <p:cNvSpPr/>
          <p:nvPr/>
        </p:nvSpPr>
        <p:spPr>
          <a:xfrm>
            <a:off x="3179560" y="2939200"/>
            <a:ext cx="58328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OFERTAS Y PRECIOS</a:t>
            </a:r>
          </a:p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07A953-6CA2-4E6F-82F6-1728F7B9B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6" y="178655"/>
            <a:ext cx="3831321" cy="2884585"/>
          </a:xfrm>
          <a:prstGeom prst="rect">
            <a:avLst/>
          </a:prstGeom>
        </p:spPr>
      </p:pic>
      <p:pic>
        <p:nvPicPr>
          <p:cNvPr id="8" name="Imagen 7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84F13DDF-9B8E-45B7-BA99-65D30BE9B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75" y="3816363"/>
            <a:ext cx="3962400" cy="256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5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76C3FA-CB38-4071-9C52-1AF137B01A02}"/>
              </a:ext>
            </a:extLst>
          </p:cNvPr>
          <p:cNvSpPr/>
          <p:nvPr/>
        </p:nvSpPr>
        <p:spPr>
          <a:xfrm>
            <a:off x="2160363" y="4936812"/>
            <a:ext cx="7646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ANTECEDENTE HISTÓRICO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0E5657-C12B-4933-9387-59A1C4CCB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8" y="583809"/>
            <a:ext cx="4793523" cy="3838638"/>
          </a:xfrm>
          <a:prstGeom prst="rect">
            <a:avLst/>
          </a:prstGeom>
        </p:spPr>
      </p:pic>
      <p:pic>
        <p:nvPicPr>
          <p:cNvPr id="8" name="Imagen 7" descr="Imagen que contiene suelo, persona, exterior, edificio&#10;&#10;Descripción generada con confianza muy alta">
            <a:extLst>
              <a:ext uri="{FF2B5EF4-FFF2-40B4-BE49-F238E27FC236}">
                <a16:creationId xmlns:a16="http://schemas.microsoft.com/office/drawing/2014/main" id="{BA1AE717-96C5-4A02-90BB-7A9BC51DB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54" y="583809"/>
            <a:ext cx="4793523" cy="38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68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136</Words>
  <Application>Microsoft Office PowerPoint</Application>
  <PresentationFormat>Panorámica</PresentationFormat>
  <Paragraphs>45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Diaz</dc:creator>
  <cp:lastModifiedBy>Umbrella1</cp:lastModifiedBy>
  <cp:revision>15</cp:revision>
  <dcterms:created xsi:type="dcterms:W3CDTF">2018-11-29T04:10:44Z</dcterms:created>
  <dcterms:modified xsi:type="dcterms:W3CDTF">2018-12-03T12:55:57Z</dcterms:modified>
</cp:coreProperties>
</file>