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8.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9.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7.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7" r:id="rId13"/>
    <p:sldId id="266"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91"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iagrams/_rels/data7.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473307-63E4-4B0A-B4AC-9865FFFA8C54}"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121D65EF-1886-4A56-8AD9-30FB5ED75797}">
      <dgm:prSet phldrT="[Texto]"/>
      <dgm:spPr>
        <a:ln>
          <a:solidFill>
            <a:schemeClr val="tx1">
              <a:lumMod val="75000"/>
              <a:lumOff val="25000"/>
            </a:schemeClr>
          </a:solidFill>
        </a:ln>
      </dgm:spPr>
      <dgm:t>
        <a:bodyPr/>
        <a:lstStyle/>
        <a:p>
          <a:pPr algn="just"/>
          <a:r>
            <a:rPr lang="es-EC" b="1" noProof="0" dirty="0">
              <a:latin typeface="Times New Roman" panose="02020603050405020304" pitchFamily="18" charset="0"/>
              <a:cs typeface="Times New Roman" panose="02020603050405020304" pitchFamily="18" charset="0"/>
            </a:rPr>
            <a:t>Teoría Administrativa</a:t>
          </a:r>
        </a:p>
        <a:p>
          <a:pPr algn="just"/>
          <a:r>
            <a:rPr lang="es-EC" noProof="0" dirty="0">
              <a:latin typeface="Times New Roman" panose="02020603050405020304" pitchFamily="18" charset="0"/>
              <a:cs typeface="Times New Roman" panose="02020603050405020304" pitchFamily="18" charset="0"/>
            </a:rPr>
            <a:t>Elevar la productividad y competitividad a través del incremento de los niveles de eficiencia. </a:t>
          </a:r>
        </a:p>
      </dgm:t>
    </dgm:pt>
    <dgm:pt modelId="{0ED09E9A-4241-4331-B39C-C4F52B90A978}" type="parTrans" cxnId="{ED3984A2-C0EA-4334-83DF-7AB8852F6BC4}">
      <dgm:prSet/>
      <dgm:spPr/>
      <dgm:t>
        <a:bodyPr/>
        <a:lstStyle/>
        <a:p>
          <a:pPr algn="just"/>
          <a:endParaRPr lang="es-EC" noProof="0" dirty="0">
            <a:latin typeface="Times New Roman" panose="02020603050405020304" pitchFamily="18" charset="0"/>
            <a:cs typeface="Times New Roman" panose="02020603050405020304" pitchFamily="18" charset="0"/>
          </a:endParaRPr>
        </a:p>
      </dgm:t>
    </dgm:pt>
    <dgm:pt modelId="{2487AA3C-2060-42B0-93AE-3506B2C975A6}" type="sibTrans" cxnId="{ED3984A2-C0EA-4334-83DF-7AB8852F6BC4}">
      <dgm:prSet/>
      <dgm:spPr/>
      <dgm:t>
        <a:bodyPr/>
        <a:lstStyle/>
        <a:p>
          <a:pPr algn="just"/>
          <a:endParaRPr lang="es-EC" noProof="0" dirty="0">
            <a:latin typeface="Times New Roman" panose="02020603050405020304" pitchFamily="18" charset="0"/>
            <a:cs typeface="Times New Roman" panose="02020603050405020304" pitchFamily="18" charset="0"/>
          </a:endParaRPr>
        </a:p>
      </dgm:t>
    </dgm:pt>
    <dgm:pt modelId="{2A1D1220-C2D3-401C-8F9D-FEBD893D4ECA}">
      <dgm:prSet phldrT="[Texto]"/>
      <dgm:spPr>
        <a:ln>
          <a:solidFill>
            <a:schemeClr val="tx1">
              <a:lumMod val="75000"/>
              <a:lumOff val="25000"/>
            </a:schemeClr>
          </a:solidFill>
        </a:ln>
      </dgm:spPr>
      <dgm:t>
        <a:bodyPr/>
        <a:lstStyle/>
        <a:p>
          <a:pPr algn="just"/>
          <a:r>
            <a:rPr lang="es-EC" b="1" noProof="0" dirty="0">
              <a:latin typeface="Times New Roman" panose="02020603050405020304" pitchFamily="18" charset="0"/>
              <a:cs typeface="Times New Roman" panose="02020603050405020304" pitchFamily="18" charset="0"/>
            </a:rPr>
            <a:t>Teoría del Comerio</a:t>
          </a:r>
        </a:p>
        <a:p>
          <a:pPr algn="just"/>
          <a:r>
            <a:rPr lang="es-EC" noProof="0" dirty="0">
              <a:latin typeface="Times New Roman" panose="02020603050405020304" pitchFamily="18" charset="0"/>
              <a:cs typeface="Times New Roman" panose="02020603050405020304" pitchFamily="18" charset="0"/>
            </a:rPr>
            <a:t>Generar una ventaja competitiva frente a la competencia para poder permanecer dentro de un mercado.</a:t>
          </a:r>
        </a:p>
      </dgm:t>
    </dgm:pt>
    <dgm:pt modelId="{6CA44912-8803-4579-B7A7-FF471658AEF1}" type="parTrans" cxnId="{E6E8DB2D-012A-49A0-9B2F-FD02B4966B5F}">
      <dgm:prSet/>
      <dgm:spPr/>
      <dgm:t>
        <a:bodyPr/>
        <a:lstStyle/>
        <a:p>
          <a:pPr algn="just"/>
          <a:endParaRPr lang="es-EC" noProof="0" dirty="0">
            <a:latin typeface="Times New Roman" panose="02020603050405020304" pitchFamily="18" charset="0"/>
            <a:cs typeface="Times New Roman" panose="02020603050405020304" pitchFamily="18" charset="0"/>
          </a:endParaRPr>
        </a:p>
      </dgm:t>
    </dgm:pt>
    <dgm:pt modelId="{57EF7620-06DF-4CA0-BDD8-D41D9F668F6D}" type="sibTrans" cxnId="{E6E8DB2D-012A-49A0-9B2F-FD02B4966B5F}">
      <dgm:prSet/>
      <dgm:spPr/>
      <dgm:t>
        <a:bodyPr/>
        <a:lstStyle/>
        <a:p>
          <a:pPr algn="just"/>
          <a:endParaRPr lang="es-EC" noProof="0" dirty="0">
            <a:latin typeface="Times New Roman" panose="02020603050405020304" pitchFamily="18" charset="0"/>
            <a:cs typeface="Times New Roman" panose="02020603050405020304" pitchFamily="18" charset="0"/>
          </a:endParaRPr>
        </a:p>
      </dgm:t>
    </dgm:pt>
    <dgm:pt modelId="{7867F3EF-9139-49B6-BCCB-7CC152885091}">
      <dgm:prSet phldrT="[Texto]"/>
      <dgm:spPr>
        <a:ln>
          <a:solidFill>
            <a:schemeClr val="tx1">
              <a:lumMod val="75000"/>
              <a:lumOff val="25000"/>
            </a:schemeClr>
          </a:solidFill>
        </a:ln>
      </dgm:spPr>
      <dgm:t>
        <a:bodyPr/>
        <a:lstStyle/>
        <a:p>
          <a:pPr algn="just"/>
          <a:r>
            <a:rPr lang="es-EC" b="1" noProof="0" dirty="0">
              <a:latin typeface="Times New Roman" panose="02020603050405020304" pitchFamily="18" charset="0"/>
              <a:cs typeface="Times New Roman" panose="02020603050405020304" pitchFamily="18" charset="0"/>
            </a:rPr>
            <a:t>Teoría de Precios</a:t>
          </a:r>
        </a:p>
        <a:p>
          <a:pPr algn="just"/>
          <a:r>
            <a:rPr lang="es-EC" noProof="0" dirty="0">
              <a:latin typeface="Times New Roman" panose="02020603050405020304" pitchFamily="18" charset="0"/>
              <a:cs typeface="Times New Roman" panose="02020603050405020304" pitchFamily="18" charset="0"/>
            </a:rPr>
            <a:t>Análisis de los costos con la finalidad de generar una mayor utilidad y contribuir a los objetivos de maximización de los ingresos.</a:t>
          </a:r>
        </a:p>
      </dgm:t>
    </dgm:pt>
    <dgm:pt modelId="{16AF0C68-5CE9-46F7-96D0-0AEF6CCC3673}" type="parTrans" cxnId="{88AF57A8-AF46-48ED-9BC1-B183A06831B6}">
      <dgm:prSet/>
      <dgm:spPr/>
      <dgm:t>
        <a:bodyPr/>
        <a:lstStyle/>
        <a:p>
          <a:pPr algn="just"/>
          <a:endParaRPr lang="es-EC" noProof="0" dirty="0">
            <a:latin typeface="Times New Roman" panose="02020603050405020304" pitchFamily="18" charset="0"/>
            <a:cs typeface="Times New Roman" panose="02020603050405020304" pitchFamily="18" charset="0"/>
          </a:endParaRPr>
        </a:p>
      </dgm:t>
    </dgm:pt>
    <dgm:pt modelId="{5649FA4D-6B3A-414F-A769-BD978D506D8D}" type="sibTrans" cxnId="{88AF57A8-AF46-48ED-9BC1-B183A06831B6}">
      <dgm:prSet/>
      <dgm:spPr/>
      <dgm:t>
        <a:bodyPr/>
        <a:lstStyle/>
        <a:p>
          <a:pPr algn="just"/>
          <a:endParaRPr lang="es-EC" noProof="0" dirty="0">
            <a:latin typeface="Times New Roman" panose="02020603050405020304" pitchFamily="18" charset="0"/>
            <a:cs typeface="Times New Roman" panose="02020603050405020304" pitchFamily="18" charset="0"/>
          </a:endParaRPr>
        </a:p>
      </dgm:t>
    </dgm:pt>
    <dgm:pt modelId="{728D8A94-5FDB-4C38-B311-D79B54E95152}">
      <dgm:prSet phldrT="[Texto]"/>
      <dgm:spPr>
        <a:ln>
          <a:solidFill>
            <a:schemeClr val="tx1">
              <a:lumMod val="75000"/>
              <a:lumOff val="25000"/>
            </a:schemeClr>
          </a:solidFill>
        </a:ln>
      </dgm:spPr>
      <dgm:t>
        <a:bodyPr/>
        <a:lstStyle/>
        <a:p>
          <a:pPr algn="just"/>
          <a:r>
            <a:rPr lang="es-EC" b="1" noProof="0" dirty="0">
              <a:latin typeface="Times New Roman" panose="02020603050405020304" pitchFamily="18" charset="0"/>
              <a:cs typeface="Times New Roman" panose="02020603050405020304" pitchFamily="18" charset="0"/>
            </a:rPr>
            <a:t>Teoría de la Producción</a:t>
          </a:r>
        </a:p>
        <a:p>
          <a:pPr algn="just"/>
          <a:r>
            <a:rPr lang="es-EC" noProof="0" dirty="0">
              <a:latin typeface="Times New Roman" panose="02020603050405020304" pitchFamily="18" charset="0"/>
              <a:cs typeface="Times New Roman" panose="02020603050405020304" pitchFamily="18" charset="0"/>
            </a:rPr>
            <a:t>Relación que existe entre la cantidad máxima que se puede producir, utilizando una determinada cantidad de recursos durante un tiempo determinado. </a:t>
          </a:r>
        </a:p>
      </dgm:t>
    </dgm:pt>
    <dgm:pt modelId="{B582FCE2-D7BD-450D-B83B-E2B580422C4A}" type="parTrans" cxnId="{2FEB9D25-F048-4370-90CA-F24F062E0A76}">
      <dgm:prSet/>
      <dgm:spPr/>
      <dgm:t>
        <a:bodyPr/>
        <a:lstStyle/>
        <a:p>
          <a:pPr algn="just"/>
          <a:endParaRPr lang="es-EC" noProof="0" dirty="0">
            <a:latin typeface="Times New Roman" panose="02020603050405020304" pitchFamily="18" charset="0"/>
            <a:cs typeface="Times New Roman" panose="02020603050405020304" pitchFamily="18" charset="0"/>
          </a:endParaRPr>
        </a:p>
      </dgm:t>
    </dgm:pt>
    <dgm:pt modelId="{5F6E0329-4F39-4755-BECA-F2FD7C553520}" type="sibTrans" cxnId="{2FEB9D25-F048-4370-90CA-F24F062E0A76}">
      <dgm:prSet/>
      <dgm:spPr/>
      <dgm:t>
        <a:bodyPr/>
        <a:lstStyle/>
        <a:p>
          <a:pPr algn="just"/>
          <a:endParaRPr lang="es-EC" noProof="0" dirty="0">
            <a:latin typeface="Times New Roman" panose="02020603050405020304" pitchFamily="18" charset="0"/>
            <a:cs typeface="Times New Roman" panose="02020603050405020304" pitchFamily="18" charset="0"/>
          </a:endParaRPr>
        </a:p>
      </dgm:t>
    </dgm:pt>
    <dgm:pt modelId="{66B8A2B3-F8A0-4B0E-A080-0C1175AAD4F3}" type="pres">
      <dgm:prSet presAssocID="{36473307-63E4-4B0A-B4AC-9865FFFA8C54}" presName="Name0" presStyleCnt="0">
        <dgm:presLayoutVars>
          <dgm:dir/>
          <dgm:resizeHandles val="exact"/>
        </dgm:presLayoutVars>
      </dgm:prSet>
      <dgm:spPr/>
    </dgm:pt>
    <dgm:pt modelId="{0BAE7554-E705-4C03-8953-FD689BF2B870}" type="pres">
      <dgm:prSet presAssocID="{121D65EF-1886-4A56-8AD9-30FB5ED75797}" presName="composite" presStyleCnt="0"/>
      <dgm:spPr/>
    </dgm:pt>
    <dgm:pt modelId="{F8DCD13A-17A9-4F5E-A550-564F504FFA9C}" type="pres">
      <dgm:prSet presAssocID="{121D65EF-1886-4A56-8AD9-30FB5ED75797}" presName="rect1" presStyleLbl="trAlignAcc1" presStyleIdx="0" presStyleCnt="4">
        <dgm:presLayoutVars>
          <dgm:bulletEnabled val="1"/>
        </dgm:presLayoutVars>
      </dgm:prSet>
      <dgm:spPr/>
    </dgm:pt>
    <dgm:pt modelId="{E625EB0D-4DBF-48E4-8CAA-437B7DDD8787}" type="pres">
      <dgm:prSet presAssocID="{121D65EF-1886-4A56-8AD9-30FB5ED75797}" presName="rect2" presStyleLbl="fgImgPlace1" presStyleIdx="0" presStyleCnt="4"/>
      <dgm:spPr>
        <a:solidFill>
          <a:schemeClr val="tx1">
            <a:lumMod val="75000"/>
            <a:lumOff val="25000"/>
          </a:schemeClr>
        </a:solidFill>
      </dgm:spPr>
    </dgm:pt>
    <dgm:pt modelId="{27E5331B-B00C-4339-9F94-D000038D9B1A}" type="pres">
      <dgm:prSet presAssocID="{2487AA3C-2060-42B0-93AE-3506B2C975A6}" presName="sibTrans" presStyleCnt="0"/>
      <dgm:spPr/>
    </dgm:pt>
    <dgm:pt modelId="{A1A0CB14-F66B-491C-BB42-F11CA887BEE3}" type="pres">
      <dgm:prSet presAssocID="{2A1D1220-C2D3-401C-8F9D-FEBD893D4ECA}" presName="composite" presStyleCnt="0"/>
      <dgm:spPr/>
    </dgm:pt>
    <dgm:pt modelId="{F4BFF594-641D-4DE4-BBA2-C7A57FC227A6}" type="pres">
      <dgm:prSet presAssocID="{2A1D1220-C2D3-401C-8F9D-FEBD893D4ECA}" presName="rect1" presStyleLbl="trAlignAcc1" presStyleIdx="1" presStyleCnt="4">
        <dgm:presLayoutVars>
          <dgm:bulletEnabled val="1"/>
        </dgm:presLayoutVars>
      </dgm:prSet>
      <dgm:spPr/>
    </dgm:pt>
    <dgm:pt modelId="{4DE0FB12-8F7F-4425-82A5-28C9E5B5F176}" type="pres">
      <dgm:prSet presAssocID="{2A1D1220-C2D3-401C-8F9D-FEBD893D4ECA}" presName="rect2" presStyleLbl="fgImgPlace1" presStyleIdx="1" presStyleCnt="4"/>
      <dgm:spPr>
        <a:solidFill>
          <a:schemeClr val="tx1">
            <a:lumMod val="75000"/>
            <a:lumOff val="25000"/>
          </a:schemeClr>
        </a:solidFill>
      </dgm:spPr>
    </dgm:pt>
    <dgm:pt modelId="{9F0EA69B-6DCE-478B-8E46-DF1B1D2BC72D}" type="pres">
      <dgm:prSet presAssocID="{57EF7620-06DF-4CA0-BDD8-D41D9F668F6D}" presName="sibTrans" presStyleCnt="0"/>
      <dgm:spPr/>
    </dgm:pt>
    <dgm:pt modelId="{5C4339F3-E50C-481C-A8B4-9ABDC1385214}" type="pres">
      <dgm:prSet presAssocID="{7867F3EF-9139-49B6-BCCB-7CC152885091}" presName="composite" presStyleCnt="0"/>
      <dgm:spPr/>
    </dgm:pt>
    <dgm:pt modelId="{4A2B21ED-07ED-42FA-BA1D-A639D88A636E}" type="pres">
      <dgm:prSet presAssocID="{7867F3EF-9139-49B6-BCCB-7CC152885091}" presName="rect1" presStyleLbl="trAlignAcc1" presStyleIdx="2" presStyleCnt="4">
        <dgm:presLayoutVars>
          <dgm:bulletEnabled val="1"/>
        </dgm:presLayoutVars>
      </dgm:prSet>
      <dgm:spPr/>
    </dgm:pt>
    <dgm:pt modelId="{1379E544-A16A-4CDC-AB23-9DD1B8625C45}" type="pres">
      <dgm:prSet presAssocID="{7867F3EF-9139-49B6-BCCB-7CC152885091}" presName="rect2" presStyleLbl="fgImgPlace1" presStyleIdx="2" presStyleCnt="4"/>
      <dgm:spPr>
        <a:solidFill>
          <a:schemeClr val="tx1">
            <a:lumMod val="75000"/>
            <a:lumOff val="25000"/>
          </a:schemeClr>
        </a:solidFill>
      </dgm:spPr>
    </dgm:pt>
    <dgm:pt modelId="{238A3060-4EA4-408C-9946-FA15BF642801}" type="pres">
      <dgm:prSet presAssocID="{5649FA4D-6B3A-414F-A769-BD978D506D8D}" presName="sibTrans" presStyleCnt="0"/>
      <dgm:spPr/>
    </dgm:pt>
    <dgm:pt modelId="{43E68743-90FA-4C59-86EA-1ACAA22FAC20}" type="pres">
      <dgm:prSet presAssocID="{728D8A94-5FDB-4C38-B311-D79B54E95152}" presName="composite" presStyleCnt="0"/>
      <dgm:spPr/>
    </dgm:pt>
    <dgm:pt modelId="{C199F9C3-8E0E-426E-927F-90004F30E1FC}" type="pres">
      <dgm:prSet presAssocID="{728D8A94-5FDB-4C38-B311-D79B54E95152}" presName="rect1" presStyleLbl="trAlignAcc1" presStyleIdx="3" presStyleCnt="4">
        <dgm:presLayoutVars>
          <dgm:bulletEnabled val="1"/>
        </dgm:presLayoutVars>
      </dgm:prSet>
      <dgm:spPr/>
    </dgm:pt>
    <dgm:pt modelId="{B1B5418C-BDAB-4751-8197-C35FC9EA833F}" type="pres">
      <dgm:prSet presAssocID="{728D8A94-5FDB-4C38-B311-D79B54E95152}" presName="rect2" presStyleLbl="fgImgPlace1" presStyleIdx="3" presStyleCnt="4"/>
      <dgm:spPr>
        <a:solidFill>
          <a:schemeClr val="tx1">
            <a:lumMod val="75000"/>
            <a:lumOff val="25000"/>
          </a:schemeClr>
        </a:solidFill>
      </dgm:spPr>
    </dgm:pt>
  </dgm:ptLst>
  <dgm:cxnLst>
    <dgm:cxn modelId="{CE43C712-54A1-4CFA-9BCA-F97D72E84088}" type="presOf" srcId="{7867F3EF-9139-49B6-BCCB-7CC152885091}" destId="{4A2B21ED-07ED-42FA-BA1D-A639D88A636E}" srcOrd="0" destOrd="0" presId="urn:microsoft.com/office/officeart/2008/layout/PictureStrips"/>
    <dgm:cxn modelId="{2FEB9D25-F048-4370-90CA-F24F062E0A76}" srcId="{36473307-63E4-4B0A-B4AC-9865FFFA8C54}" destId="{728D8A94-5FDB-4C38-B311-D79B54E95152}" srcOrd="3" destOrd="0" parTransId="{B582FCE2-D7BD-450D-B83B-E2B580422C4A}" sibTransId="{5F6E0329-4F39-4755-BECA-F2FD7C553520}"/>
    <dgm:cxn modelId="{DB136326-39B2-4660-8302-E4E54469156C}" type="presOf" srcId="{2A1D1220-C2D3-401C-8F9D-FEBD893D4ECA}" destId="{F4BFF594-641D-4DE4-BBA2-C7A57FC227A6}" srcOrd="0" destOrd="0" presId="urn:microsoft.com/office/officeart/2008/layout/PictureStrips"/>
    <dgm:cxn modelId="{4FF19027-2696-4C5B-80AA-0E1D74BF7302}" type="presOf" srcId="{728D8A94-5FDB-4C38-B311-D79B54E95152}" destId="{C199F9C3-8E0E-426E-927F-90004F30E1FC}" srcOrd="0" destOrd="0" presId="urn:microsoft.com/office/officeart/2008/layout/PictureStrips"/>
    <dgm:cxn modelId="{E6E8DB2D-012A-49A0-9B2F-FD02B4966B5F}" srcId="{36473307-63E4-4B0A-B4AC-9865FFFA8C54}" destId="{2A1D1220-C2D3-401C-8F9D-FEBD893D4ECA}" srcOrd="1" destOrd="0" parTransId="{6CA44912-8803-4579-B7A7-FF471658AEF1}" sibTransId="{57EF7620-06DF-4CA0-BDD8-D41D9F668F6D}"/>
    <dgm:cxn modelId="{295DB055-869D-4428-AA21-3E79649ED930}" type="presOf" srcId="{121D65EF-1886-4A56-8AD9-30FB5ED75797}" destId="{F8DCD13A-17A9-4F5E-A550-564F504FFA9C}" srcOrd="0" destOrd="0" presId="urn:microsoft.com/office/officeart/2008/layout/PictureStrips"/>
    <dgm:cxn modelId="{EBD40B96-8F9F-439E-9C82-61963E26CFA8}" type="presOf" srcId="{36473307-63E4-4B0A-B4AC-9865FFFA8C54}" destId="{66B8A2B3-F8A0-4B0E-A080-0C1175AAD4F3}" srcOrd="0" destOrd="0" presId="urn:microsoft.com/office/officeart/2008/layout/PictureStrips"/>
    <dgm:cxn modelId="{ED3984A2-C0EA-4334-83DF-7AB8852F6BC4}" srcId="{36473307-63E4-4B0A-B4AC-9865FFFA8C54}" destId="{121D65EF-1886-4A56-8AD9-30FB5ED75797}" srcOrd="0" destOrd="0" parTransId="{0ED09E9A-4241-4331-B39C-C4F52B90A978}" sibTransId="{2487AA3C-2060-42B0-93AE-3506B2C975A6}"/>
    <dgm:cxn modelId="{88AF57A8-AF46-48ED-9BC1-B183A06831B6}" srcId="{36473307-63E4-4B0A-B4AC-9865FFFA8C54}" destId="{7867F3EF-9139-49B6-BCCB-7CC152885091}" srcOrd="2" destOrd="0" parTransId="{16AF0C68-5CE9-46F7-96D0-0AEF6CCC3673}" sibTransId="{5649FA4D-6B3A-414F-A769-BD978D506D8D}"/>
    <dgm:cxn modelId="{B23E076D-7BC4-411F-94B4-0843A7CB3023}" type="presParOf" srcId="{66B8A2B3-F8A0-4B0E-A080-0C1175AAD4F3}" destId="{0BAE7554-E705-4C03-8953-FD689BF2B870}" srcOrd="0" destOrd="0" presId="urn:microsoft.com/office/officeart/2008/layout/PictureStrips"/>
    <dgm:cxn modelId="{B379F07A-9169-4FAB-B460-EDB6553DF2A0}" type="presParOf" srcId="{0BAE7554-E705-4C03-8953-FD689BF2B870}" destId="{F8DCD13A-17A9-4F5E-A550-564F504FFA9C}" srcOrd="0" destOrd="0" presId="urn:microsoft.com/office/officeart/2008/layout/PictureStrips"/>
    <dgm:cxn modelId="{4A70B93C-2933-416C-9145-8056FFFB1785}" type="presParOf" srcId="{0BAE7554-E705-4C03-8953-FD689BF2B870}" destId="{E625EB0D-4DBF-48E4-8CAA-437B7DDD8787}" srcOrd="1" destOrd="0" presId="urn:microsoft.com/office/officeart/2008/layout/PictureStrips"/>
    <dgm:cxn modelId="{AE18D861-146F-415E-B9B7-50E4D0A5652F}" type="presParOf" srcId="{66B8A2B3-F8A0-4B0E-A080-0C1175AAD4F3}" destId="{27E5331B-B00C-4339-9F94-D000038D9B1A}" srcOrd="1" destOrd="0" presId="urn:microsoft.com/office/officeart/2008/layout/PictureStrips"/>
    <dgm:cxn modelId="{E3059E23-752E-4F72-AA3F-65BDBD5BC3A7}" type="presParOf" srcId="{66B8A2B3-F8A0-4B0E-A080-0C1175AAD4F3}" destId="{A1A0CB14-F66B-491C-BB42-F11CA887BEE3}" srcOrd="2" destOrd="0" presId="urn:microsoft.com/office/officeart/2008/layout/PictureStrips"/>
    <dgm:cxn modelId="{B870336D-3165-45D3-8333-F9EB55827764}" type="presParOf" srcId="{A1A0CB14-F66B-491C-BB42-F11CA887BEE3}" destId="{F4BFF594-641D-4DE4-BBA2-C7A57FC227A6}" srcOrd="0" destOrd="0" presId="urn:microsoft.com/office/officeart/2008/layout/PictureStrips"/>
    <dgm:cxn modelId="{AF72ABD0-DE4C-466E-8A8E-08FB5FBD237E}" type="presParOf" srcId="{A1A0CB14-F66B-491C-BB42-F11CA887BEE3}" destId="{4DE0FB12-8F7F-4425-82A5-28C9E5B5F176}" srcOrd="1" destOrd="0" presId="urn:microsoft.com/office/officeart/2008/layout/PictureStrips"/>
    <dgm:cxn modelId="{448B29A8-BE6B-4B51-B0F9-2129A2DDAF0D}" type="presParOf" srcId="{66B8A2B3-F8A0-4B0E-A080-0C1175AAD4F3}" destId="{9F0EA69B-6DCE-478B-8E46-DF1B1D2BC72D}" srcOrd="3" destOrd="0" presId="urn:microsoft.com/office/officeart/2008/layout/PictureStrips"/>
    <dgm:cxn modelId="{B57C06BF-4B44-4488-A571-8BCBC281DE8A}" type="presParOf" srcId="{66B8A2B3-F8A0-4B0E-A080-0C1175AAD4F3}" destId="{5C4339F3-E50C-481C-A8B4-9ABDC1385214}" srcOrd="4" destOrd="0" presId="urn:microsoft.com/office/officeart/2008/layout/PictureStrips"/>
    <dgm:cxn modelId="{AD027811-FF47-4C68-80CD-3AADD8D4DA79}" type="presParOf" srcId="{5C4339F3-E50C-481C-A8B4-9ABDC1385214}" destId="{4A2B21ED-07ED-42FA-BA1D-A639D88A636E}" srcOrd="0" destOrd="0" presId="urn:microsoft.com/office/officeart/2008/layout/PictureStrips"/>
    <dgm:cxn modelId="{2F71F93D-0952-41F9-8ADE-E4FB4354FB52}" type="presParOf" srcId="{5C4339F3-E50C-481C-A8B4-9ABDC1385214}" destId="{1379E544-A16A-4CDC-AB23-9DD1B8625C45}" srcOrd="1" destOrd="0" presId="urn:microsoft.com/office/officeart/2008/layout/PictureStrips"/>
    <dgm:cxn modelId="{D445E4CF-6E33-491D-8CB1-1A926712D823}" type="presParOf" srcId="{66B8A2B3-F8A0-4B0E-A080-0C1175AAD4F3}" destId="{238A3060-4EA4-408C-9946-FA15BF642801}" srcOrd="5" destOrd="0" presId="urn:microsoft.com/office/officeart/2008/layout/PictureStrips"/>
    <dgm:cxn modelId="{B5C8D035-66B5-40BA-8476-62D15CDF98A6}" type="presParOf" srcId="{66B8A2B3-F8A0-4B0E-A080-0C1175AAD4F3}" destId="{43E68743-90FA-4C59-86EA-1ACAA22FAC20}" srcOrd="6" destOrd="0" presId="urn:microsoft.com/office/officeart/2008/layout/PictureStrips"/>
    <dgm:cxn modelId="{23586D97-910C-454D-A3FD-E06A2022CC5B}" type="presParOf" srcId="{43E68743-90FA-4C59-86EA-1ACAA22FAC20}" destId="{C199F9C3-8E0E-426E-927F-90004F30E1FC}" srcOrd="0" destOrd="0" presId="urn:microsoft.com/office/officeart/2008/layout/PictureStrips"/>
    <dgm:cxn modelId="{A2C6EDDB-5E10-40ED-BA26-25EC13ED81D0}" type="presParOf" srcId="{43E68743-90FA-4C59-86EA-1ACAA22FAC20}" destId="{B1B5418C-BDAB-4751-8197-C35FC9EA833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473307-63E4-4B0A-B4AC-9865FFFA8C54}"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121D65EF-1886-4A56-8AD9-30FB5ED75797}">
      <dgm:prSet phldrT="[Texto]"/>
      <dgm:spPr>
        <a:ln>
          <a:solidFill>
            <a:schemeClr val="tx1">
              <a:lumMod val="75000"/>
              <a:lumOff val="25000"/>
            </a:schemeClr>
          </a:solidFill>
        </a:ln>
      </dgm:spPr>
      <dgm:t>
        <a:bodyPr/>
        <a:lstStyle/>
        <a:p>
          <a:pPr algn="just"/>
          <a:r>
            <a:rPr lang="es-EC" b="1" noProof="0" dirty="0">
              <a:latin typeface="Times New Roman" panose="02020603050405020304" pitchFamily="18" charset="0"/>
              <a:cs typeface="Times New Roman" panose="02020603050405020304" pitchFamily="18" charset="0"/>
            </a:rPr>
            <a:t>Teoría de la Oferta</a:t>
          </a:r>
        </a:p>
        <a:p>
          <a:pPr algn="just"/>
          <a:r>
            <a:rPr lang="es-ES" noProof="0" dirty="0">
              <a:latin typeface="Times New Roman" panose="02020603050405020304" pitchFamily="18" charset="0"/>
              <a:cs typeface="Times New Roman" panose="02020603050405020304" pitchFamily="18" charset="0"/>
            </a:rPr>
            <a:t>Relación entre la cantidad de bienes ofrecidos por los productores y el precio de mercado actual.</a:t>
          </a:r>
          <a:endParaRPr lang="es-EC" noProof="0" dirty="0">
            <a:latin typeface="Times New Roman" panose="02020603050405020304" pitchFamily="18" charset="0"/>
            <a:cs typeface="Times New Roman" panose="02020603050405020304" pitchFamily="18" charset="0"/>
          </a:endParaRPr>
        </a:p>
      </dgm:t>
    </dgm:pt>
    <dgm:pt modelId="{0ED09E9A-4241-4331-B39C-C4F52B90A978}" type="parTrans" cxnId="{ED3984A2-C0EA-4334-83DF-7AB8852F6BC4}">
      <dgm:prSet/>
      <dgm:spPr/>
      <dgm:t>
        <a:bodyPr/>
        <a:lstStyle/>
        <a:p>
          <a:pPr algn="just"/>
          <a:endParaRPr lang="es-EC" noProof="0" dirty="0">
            <a:latin typeface="Times New Roman" panose="02020603050405020304" pitchFamily="18" charset="0"/>
            <a:cs typeface="Times New Roman" panose="02020603050405020304" pitchFamily="18" charset="0"/>
          </a:endParaRPr>
        </a:p>
      </dgm:t>
    </dgm:pt>
    <dgm:pt modelId="{2487AA3C-2060-42B0-93AE-3506B2C975A6}" type="sibTrans" cxnId="{ED3984A2-C0EA-4334-83DF-7AB8852F6BC4}">
      <dgm:prSet/>
      <dgm:spPr/>
      <dgm:t>
        <a:bodyPr/>
        <a:lstStyle/>
        <a:p>
          <a:pPr algn="just"/>
          <a:endParaRPr lang="es-EC" noProof="0" dirty="0">
            <a:latin typeface="Times New Roman" panose="02020603050405020304" pitchFamily="18" charset="0"/>
            <a:cs typeface="Times New Roman" panose="02020603050405020304" pitchFamily="18" charset="0"/>
          </a:endParaRPr>
        </a:p>
      </dgm:t>
    </dgm:pt>
    <dgm:pt modelId="{2A1D1220-C2D3-401C-8F9D-FEBD893D4ECA}">
      <dgm:prSet phldrT="[Texto]"/>
      <dgm:spPr>
        <a:ln>
          <a:solidFill>
            <a:schemeClr val="tx1">
              <a:lumMod val="75000"/>
              <a:lumOff val="25000"/>
            </a:schemeClr>
          </a:solidFill>
        </a:ln>
      </dgm:spPr>
      <dgm:t>
        <a:bodyPr/>
        <a:lstStyle/>
        <a:p>
          <a:pPr algn="just"/>
          <a:r>
            <a:rPr lang="es-EC" b="1" noProof="0" dirty="0">
              <a:latin typeface="Times New Roman" panose="02020603050405020304" pitchFamily="18" charset="0"/>
              <a:cs typeface="Times New Roman" panose="02020603050405020304" pitchFamily="18" charset="0"/>
            </a:rPr>
            <a:t>Teoría de la Demanda</a:t>
          </a:r>
        </a:p>
        <a:p>
          <a:pPr algn="just"/>
          <a:r>
            <a:rPr lang="es-ES" noProof="0" dirty="0">
              <a:latin typeface="Times New Roman" panose="02020603050405020304" pitchFamily="18" charset="0"/>
              <a:cs typeface="Times New Roman" panose="02020603050405020304" pitchFamily="18" charset="0"/>
            </a:rPr>
            <a:t>Establece que los consumidores al adquirir un producto en el mercado obtienen una utilidad no únicamente del contenido del bien o servicio, sino de las características intrínsecas de los bienes</a:t>
          </a:r>
          <a:r>
            <a:rPr lang="es-EC" noProof="0" dirty="0">
              <a:latin typeface="Times New Roman" panose="02020603050405020304" pitchFamily="18" charset="0"/>
              <a:cs typeface="Times New Roman" panose="02020603050405020304" pitchFamily="18" charset="0"/>
            </a:rPr>
            <a:t>.</a:t>
          </a:r>
        </a:p>
      </dgm:t>
    </dgm:pt>
    <dgm:pt modelId="{6CA44912-8803-4579-B7A7-FF471658AEF1}" type="parTrans" cxnId="{E6E8DB2D-012A-49A0-9B2F-FD02B4966B5F}">
      <dgm:prSet/>
      <dgm:spPr/>
      <dgm:t>
        <a:bodyPr/>
        <a:lstStyle/>
        <a:p>
          <a:pPr algn="just"/>
          <a:endParaRPr lang="es-EC" noProof="0" dirty="0">
            <a:latin typeface="Times New Roman" panose="02020603050405020304" pitchFamily="18" charset="0"/>
            <a:cs typeface="Times New Roman" panose="02020603050405020304" pitchFamily="18" charset="0"/>
          </a:endParaRPr>
        </a:p>
      </dgm:t>
    </dgm:pt>
    <dgm:pt modelId="{57EF7620-06DF-4CA0-BDD8-D41D9F668F6D}" type="sibTrans" cxnId="{E6E8DB2D-012A-49A0-9B2F-FD02B4966B5F}">
      <dgm:prSet/>
      <dgm:spPr/>
      <dgm:t>
        <a:bodyPr/>
        <a:lstStyle/>
        <a:p>
          <a:pPr algn="just"/>
          <a:endParaRPr lang="es-EC" noProof="0" dirty="0">
            <a:latin typeface="Times New Roman" panose="02020603050405020304" pitchFamily="18" charset="0"/>
            <a:cs typeface="Times New Roman" panose="02020603050405020304" pitchFamily="18" charset="0"/>
          </a:endParaRPr>
        </a:p>
      </dgm:t>
    </dgm:pt>
    <dgm:pt modelId="{7867F3EF-9139-49B6-BCCB-7CC152885091}">
      <dgm:prSet phldrT="[Texto]"/>
      <dgm:spPr>
        <a:ln>
          <a:solidFill>
            <a:schemeClr val="tx1">
              <a:lumMod val="75000"/>
              <a:lumOff val="25000"/>
            </a:schemeClr>
          </a:solidFill>
        </a:ln>
      </dgm:spPr>
      <dgm:t>
        <a:bodyPr/>
        <a:lstStyle/>
        <a:p>
          <a:pPr algn="just"/>
          <a:r>
            <a:rPr lang="es-EC" b="1" noProof="0" dirty="0">
              <a:latin typeface="Times New Roman" panose="02020603050405020304" pitchFamily="18" charset="0"/>
              <a:cs typeface="Times New Roman" panose="02020603050405020304" pitchFamily="18" charset="0"/>
            </a:rPr>
            <a:t>Teoría del Cliente</a:t>
          </a:r>
        </a:p>
        <a:p>
          <a:pPr algn="just"/>
          <a:r>
            <a:rPr lang="es-ES" noProof="0" dirty="0">
              <a:latin typeface="Times New Roman" panose="02020603050405020304" pitchFamily="18" charset="0"/>
              <a:cs typeface="Times New Roman" panose="02020603050405020304" pitchFamily="18" charset="0"/>
            </a:rPr>
            <a:t>Generación de fidelidad y a su vez la sustentabilidad del negocio dentro del mercado para obtener mejoras significativas en la rentabilidad.</a:t>
          </a:r>
          <a:endParaRPr lang="es-EC" noProof="0" dirty="0">
            <a:latin typeface="Times New Roman" panose="02020603050405020304" pitchFamily="18" charset="0"/>
            <a:cs typeface="Times New Roman" panose="02020603050405020304" pitchFamily="18" charset="0"/>
          </a:endParaRPr>
        </a:p>
      </dgm:t>
    </dgm:pt>
    <dgm:pt modelId="{16AF0C68-5CE9-46F7-96D0-0AEF6CCC3673}" type="parTrans" cxnId="{88AF57A8-AF46-48ED-9BC1-B183A06831B6}">
      <dgm:prSet/>
      <dgm:spPr/>
      <dgm:t>
        <a:bodyPr/>
        <a:lstStyle/>
        <a:p>
          <a:pPr algn="just"/>
          <a:endParaRPr lang="es-EC" noProof="0" dirty="0">
            <a:latin typeface="Times New Roman" panose="02020603050405020304" pitchFamily="18" charset="0"/>
            <a:cs typeface="Times New Roman" panose="02020603050405020304" pitchFamily="18" charset="0"/>
          </a:endParaRPr>
        </a:p>
      </dgm:t>
    </dgm:pt>
    <dgm:pt modelId="{5649FA4D-6B3A-414F-A769-BD978D506D8D}" type="sibTrans" cxnId="{88AF57A8-AF46-48ED-9BC1-B183A06831B6}">
      <dgm:prSet/>
      <dgm:spPr/>
      <dgm:t>
        <a:bodyPr/>
        <a:lstStyle/>
        <a:p>
          <a:pPr algn="just"/>
          <a:endParaRPr lang="es-EC" noProof="0" dirty="0">
            <a:latin typeface="Times New Roman" panose="02020603050405020304" pitchFamily="18" charset="0"/>
            <a:cs typeface="Times New Roman" panose="02020603050405020304" pitchFamily="18" charset="0"/>
          </a:endParaRPr>
        </a:p>
      </dgm:t>
    </dgm:pt>
    <dgm:pt modelId="{66B8A2B3-F8A0-4B0E-A080-0C1175AAD4F3}" type="pres">
      <dgm:prSet presAssocID="{36473307-63E4-4B0A-B4AC-9865FFFA8C54}" presName="Name0" presStyleCnt="0">
        <dgm:presLayoutVars>
          <dgm:dir/>
          <dgm:resizeHandles val="exact"/>
        </dgm:presLayoutVars>
      </dgm:prSet>
      <dgm:spPr/>
    </dgm:pt>
    <dgm:pt modelId="{0BAE7554-E705-4C03-8953-FD689BF2B870}" type="pres">
      <dgm:prSet presAssocID="{121D65EF-1886-4A56-8AD9-30FB5ED75797}" presName="composite" presStyleCnt="0"/>
      <dgm:spPr/>
    </dgm:pt>
    <dgm:pt modelId="{F8DCD13A-17A9-4F5E-A550-564F504FFA9C}" type="pres">
      <dgm:prSet presAssocID="{121D65EF-1886-4A56-8AD9-30FB5ED75797}" presName="rect1" presStyleLbl="trAlignAcc1" presStyleIdx="0" presStyleCnt="3">
        <dgm:presLayoutVars>
          <dgm:bulletEnabled val="1"/>
        </dgm:presLayoutVars>
      </dgm:prSet>
      <dgm:spPr/>
    </dgm:pt>
    <dgm:pt modelId="{E625EB0D-4DBF-48E4-8CAA-437B7DDD8787}" type="pres">
      <dgm:prSet presAssocID="{121D65EF-1886-4A56-8AD9-30FB5ED75797}" presName="rect2" presStyleLbl="fgImgPlace1" presStyleIdx="0" presStyleCnt="3"/>
      <dgm:spPr>
        <a:solidFill>
          <a:schemeClr val="tx1">
            <a:lumMod val="75000"/>
            <a:lumOff val="25000"/>
          </a:schemeClr>
        </a:solidFill>
      </dgm:spPr>
    </dgm:pt>
    <dgm:pt modelId="{27E5331B-B00C-4339-9F94-D000038D9B1A}" type="pres">
      <dgm:prSet presAssocID="{2487AA3C-2060-42B0-93AE-3506B2C975A6}" presName="sibTrans" presStyleCnt="0"/>
      <dgm:spPr/>
    </dgm:pt>
    <dgm:pt modelId="{A1A0CB14-F66B-491C-BB42-F11CA887BEE3}" type="pres">
      <dgm:prSet presAssocID="{2A1D1220-C2D3-401C-8F9D-FEBD893D4ECA}" presName="composite" presStyleCnt="0"/>
      <dgm:spPr/>
    </dgm:pt>
    <dgm:pt modelId="{F4BFF594-641D-4DE4-BBA2-C7A57FC227A6}" type="pres">
      <dgm:prSet presAssocID="{2A1D1220-C2D3-401C-8F9D-FEBD893D4ECA}" presName="rect1" presStyleLbl="trAlignAcc1" presStyleIdx="1" presStyleCnt="3">
        <dgm:presLayoutVars>
          <dgm:bulletEnabled val="1"/>
        </dgm:presLayoutVars>
      </dgm:prSet>
      <dgm:spPr/>
    </dgm:pt>
    <dgm:pt modelId="{4DE0FB12-8F7F-4425-82A5-28C9E5B5F176}" type="pres">
      <dgm:prSet presAssocID="{2A1D1220-C2D3-401C-8F9D-FEBD893D4ECA}" presName="rect2" presStyleLbl="fgImgPlace1" presStyleIdx="1" presStyleCnt="3"/>
      <dgm:spPr>
        <a:solidFill>
          <a:schemeClr val="tx1">
            <a:lumMod val="75000"/>
            <a:lumOff val="25000"/>
          </a:schemeClr>
        </a:solidFill>
      </dgm:spPr>
    </dgm:pt>
    <dgm:pt modelId="{9F0EA69B-6DCE-478B-8E46-DF1B1D2BC72D}" type="pres">
      <dgm:prSet presAssocID="{57EF7620-06DF-4CA0-BDD8-D41D9F668F6D}" presName="sibTrans" presStyleCnt="0"/>
      <dgm:spPr/>
    </dgm:pt>
    <dgm:pt modelId="{5C4339F3-E50C-481C-A8B4-9ABDC1385214}" type="pres">
      <dgm:prSet presAssocID="{7867F3EF-9139-49B6-BCCB-7CC152885091}" presName="composite" presStyleCnt="0"/>
      <dgm:spPr/>
    </dgm:pt>
    <dgm:pt modelId="{4A2B21ED-07ED-42FA-BA1D-A639D88A636E}" type="pres">
      <dgm:prSet presAssocID="{7867F3EF-9139-49B6-BCCB-7CC152885091}" presName="rect1" presStyleLbl="trAlignAcc1" presStyleIdx="2" presStyleCnt="3">
        <dgm:presLayoutVars>
          <dgm:bulletEnabled val="1"/>
        </dgm:presLayoutVars>
      </dgm:prSet>
      <dgm:spPr/>
    </dgm:pt>
    <dgm:pt modelId="{1379E544-A16A-4CDC-AB23-9DD1B8625C45}" type="pres">
      <dgm:prSet presAssocID="{7867F3EF-9139-49B6-BCCB-7CC152885091}" presName="rect2" presStyleLbl="fgImgPlace1" presStyleIdx="2" presStyleCnt="3"/>
      <dgm:spPr>
        <a:solidFill>
          <a:schemeClr val="tx1">
            <a:lumMod val="75000"/>
            <a:lumOff val="25000"/>
          </a:schemeClr>
        </a:solidFill>
      </dgm:spPr>
    </dgm:pt>
  </dgm:ptLst>
  <dgm:cxnLst>
    <dgm:cxn modelId="{CE43C712-54A1-4CFA-9BCA-F97D72E84088}" type="presOf" srcId="{7867F3EF-9139-49B6-BCCB-7CC152885091}" destId="{4A2B21ED-07ED-42FA-BA1D-A639D88A636E}" srcOrd="0" destOrd="0" presId="urn:microsoft.com/office/officeart/2008/layout/PictureStrips"/>
    <dgm:cxn modelId="{DB136326-39B2-4660-8302-E4E54469156C}" type="presOf" srcId="{2A1D1220-C2D3-401C-8F9D-FEBD893D4ECA}" destId="{F4BFF594-641D-4DE4-BBA2-C7A57FC227A6}" srcOrd="0" destOrd="0" presId="urn:microsoft.com/office/officeart/2008/layout/PictureStrips"/>
    <dgm:cxn modelId="{E6E8DB2D-012A-49A0-9B2F-FD02B4966B5F}" srcId="{36473307-63E4-4B0A-B4AC-9865FFFA8C54}" destId="{2A1D1220-C2D3-401C-8F9D-FEBD893D4ECA}" srcOrd="1" destOrd="0" parTransId="{6CA44912-8803-4579-B7A7-FF471658AEF1}" sibTransId="{57EF7620-06DF-4CA0-BDD8-D41D9F668F6D}"/>
    <dgm:cxn modelId="{295DB055-869D-4428-AA21-3E79649ED930}" type="presOf" srcId="{121D65EF-1886-4A56-8AD9-30FB5ED75797}" destId="{F8DCD13A-17A9-4F5E-A550-564F504FFA9C}" srcOrd="0" destOrd="0" presId="urn:microsoft.com/office/officeart/2008/layout/PictureStrips"/>
    <dgm:cxn modelId="{EBD40B96-8F9F-439E-9C82-61963E26CFA8}" type="presOf" srcId="{36473307-63E4-4B0A-B4AC-9865FFFA8C54}" destId="{66B8A2B3-F8A0-4B0E-A080-0C1175AAD4F3}" srcOrd="0" destOrd="0" presId="urn:microsoft.com/office/officeart/2008/layout/PictureStrips"/>
    <dgm:cxn modelId="{ED3984A2-C0EA-4334-83DF-7AB8852F6BC4}" srcId="{36473307-63E4-4B0A-B4AC-9865FFFA8C54}" destId="{121D65EF-1886-4A56-8AD9-30FB5ED75797}" srcOrd="0" destOrd="0" parTransId="{0ED09E9A-4241-4331-B39C-C4F52B90A978}" sibTransId="{2487AA3C-2060-42B0-93AE-3506B2C975A6}"/>
    <dgm:cxn modelId="{88AF57A8-AF46-48ED-9BC1-B183A06831B6}" srcId="{36473307-63E4-4B0A-B4AC-9865FFFA8C54}" destId="{7867F3EF-9139-49B6-BCCB-7CC152885091}" srcOrd="2" destOrd="0" parTransId="{16AF0C68-5CE9-46F7-96D0-0AEF6CCC3673}" sibTransId="{5649FA4D-6B3A-414F-A769-BD978D506D8D}"/>
    <dgm:cxn modelId="{B23E076D-7BC4-411F-94B4-0843A7CB3023}" type="presParOf" srcId="{66B8A2B3-F8A0-4B0E-A080-0C1175AAD4F3}" destId="{0BAE7554-E705-4C03-8953-FD689BF2B870}" srcOrd="0" destOrd="0" presId="urn:microsoft.com/office/officeart/2008/layout/PictureStrips"/>
    <dgm:cxn modelId="{B379F07A-9169-4FAB-B460-EDB6553DF2A0}" type="presParOf" srcId="{0BAE7554-E705-4C03-8953-FD689BF2B870}" destId="{F8DCD13A-17A9-4F5E-A550-564F504FFA9C}" srcOrd="0" destOrd="0" presId="urn:microsoft.com/office/officeart/2008/layout/PictureStrips"/>
    <dgm:cxn modelId="{4A70B93C-2933-416C-9145-8056FFFB1785}" type="presParOf" srcId="{0BAE7554-E705-4C03-8953-FD689BF2B870}" destId="{E625EB0D-4DBF-48E4-8CAA-437B7DDD8787}" srcOrd="1" destOrd="0" presId="urn:microsoft.com/office/officeart/2008/layout/PictureStrips"/>
    <dgm:cxn modelId="{AE18D861-146F-415E-B9B7-50E4D0A5652F}" type="presParOf" srcId="{66B8A2B3-F8A0-4B0E-A080-0C1175AAD4F3}" destId="{27E5331B-B00C-4339-9F94-D000038D9B1A}" srcOrd="1" destOrd="0" presId="urn:microsoft.com/office/officeart/2008/layout/PictureStrips"/>
    <dgm:cxn modelId="{E3059E23-752E-4F72-AA3F-65BDBD5BC3A7}" type="presParOf" srcId="{66B8A2B3-F8A0-4B0E-A080-0C1175AAD4F3}" destId="{A1A0CB14-F66B-491C-BB42-F11CA887BEE3}" srcOrd="2" destOrd="0" presId="urn:microsoft.com/office/officeart/2008/layout/PictureStrips"/>
    <dgm:cxn modelId="{B870336D-3165-45D3-8333-F9EB55827764}" type="presParOf" srcId="{A1A0CB14-F66B-491C-BB42-F11CA887BEE3}" destId="{F4BFF594-641D-4DE4-BBA2-C7A57FC227A6}" srcOrd="0" destOrd="0" presId="urn:microsoft.com/office/officeart/2008/layout/PictureStrips"/>
    <dgm:cxn modelId="{AF72ABD0-DE4C-466E-8A8E-08FB5FBD237E}" type="presParOf" srcId="{A1A0CB14-F66B-491C-BB42-F11CA887BEE3}" destId="{4DE0FB12-8F7F-4425-82A5-28C9E5B5F176}" srcOrd="1" destOrd="0" presId="urn:microsoft.com/office/officeart/2008/layout/PictureStrips"/>
    <dgm:cxn modelId="{448B29A8-BE6B-4B51-B0F9-2129A2DDAF0D}" type="presParOf" srcId="{66B8A2B3-F8A0-4B0E-A080-0C1175AAD4F3}" destId="{9F0EA69B-6DCE-478B-8E46-DF1B1D2BC72D}" srcOrd="3" destOrd="0" presId="urn:microsoft.com/office/officeart/2008/layout/PictureStrips"/>
    <dgm:cxn modelId="{B57C06BF-4B44-4488-A571-8BCBC281DE8A}" type="presParOf" srcId="{66B8A2B3-F8A0-4B0E-A080-0C1175AAD4F3}" destId="{5C4339F3-E50C-481C-A8B4-9ABDC1385214}" srcOrd="4" destOrd="0" presId="urn:microsoft.com/office/officeart/2008/layout/PictureStrips"/>
    <dgm:cxn modelId="{AD027811-FF47-4C68-80CD-3AADD8D4DA79}" type="presParOf" srcId="{5C4339F3-E50C-481C-A8B4-9ABDC1385214}" destId="{4A2B21ED-07ED-42FA-BA1D-A639D88A636E}" srcOrd="0" destOrd="0" presId="urn:microsoft.com/office/officeart/2008/layout/PictureStrips"/>
    <dgm:cxn modelId="{2F71F93D-0952-41F9-8ADE-E4FB4354FB52}" type="presParOf" srcId="{5C4339F3-E50C-481C-A8B4-9ABDC1385214}" destId="{1379E544-A16A-4CDC-AB23-9DD1B8625C4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473307-63E4-4B0A-B4AC-9865FFFA8C5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21D65EF-1886-4A56-8AD9-30FB5ED75797}">
      <dgm:prSet phldrT="[Texto]" custT="1"/>
      <dgm:spPr>
        <a:noFill/>
        <a:ln>
          <a:noFill/>
        </a:ln>
      </dgm:spPr>
      <dgm:t>
        <a:bodyPr/>
        <a:lstStyle/>
        <a:p>
          <a:pPr algn="just"/>
          <a:r>
            <a:rPr lang="es-ES" sz="1800" b="1" noProof="0" dirty="0">
              <a:solidFill>
                <a:schemeClr val="tx1"/>
              </a:solidFill>
              <a:latin typeface="Times New Roman" panose="02020603050405020304" pitchFamily="18" charset="0"/>
              <a:cs typeface="Times New Roman" panose="02020603050405020304" pitchFamily="18" charset="0"/>
            </a:rPr>
            <a:t>RECURSOS NATURALES Y CRECIMIENTO ECONÓMICO, ANALIZANDO EL CAPITAL HUMANO</a:t>
          </a:r>
        </a:p>
        <a:p>
          <a:pPr algn="just"/>
          <a:r>
            <a:rPr lang="es-ES" sz="1800" noProof="0" dirty="0">
              <a:solidFill>
                <a:schemeClr val="tx1"/>
              </a:solidFill>
              <a:latin typeface="Times New Roman" panose="02020603050405020304" pitchFamily="18" charset="0"/>
              <a:cs typeface="Times New Roman" panose="02020603050405020304" pitchFamily="18" charset="0"/>
            </a:rPr>
            <a:t>Utilización eficiente de las herramientas de tecnología, información y comunicación en la utilización de sus recursos para la producción de sus bienes y servicios, además del capital humano, financiero y la inversión en innovación; repercutiendo de manera negativa en los niveles de productividad y competitividad (Meza, Barrón y Urciaga, 2012).</a:t>
          </a:r>
          <a:endParaRPr lang="es-EC" sz="1800" noProof="0" dirty="0">
            <a:solidFill>
              <a:schemeClr val="tx1"/>
            </a:solidFill>
            <a:latin typeface="Times New Roman" panose="02020603050405020304" pitchFamily="18" charset="0"/>
            <a:cs typeface="Times New Roman" panose="02020603050405020304" pitchFamily="18" charset="0"/>
          </a:endParaRPr>
        </a:p>
      </dgm:t>
    </dgm:pt>
    <dgm:pt modelId="{0ED09E9A-4241-4331-B39C-C4F52B90A978}" type="parTrans" cxnId="{ED3984A2-C0EA-4334-83DF-7AB8852F6BC4}">
      <dgm:prSet/>
      <dgm:spPr/>
      <dgm:t>
        <a:bodyPr/>
        <a:lstStyle/>
        <a:p>
          <a:pPr algn="just"/>
          <a:endParaRPr lang="es-EC" sz="1600" noProof="0" dirty="0">
            <a:solidFill>
              <a:schemeClr val="tx1"/>
            </a:solidFill>
            <a:latin typeface="Times New Roman" panose="02020603050405020304" pitchFamily="18" charset="0"/>
            <a:cs typeface="Times New Roman" panose="02020603050405020304" pitchFamily="18" charset="0"/>
          </a:endParaRPr>
        </a:p>
      </dgm:t>
    </dgm:pt>
    <dgm:pt modelId="{2487AA3C-2060-42B0-93AE-3506B2C975A6}" type="sibTrans" cxnId="{ED3984A2-C0EA-4334-83DF-7AB8852F6BC4}">
      <dgm:prSet/>
      <dgm:spPr>
        <a:solidFill>
          <a:schemeClr val="tx1">
            <a:lumMod val="75000"/>
            <a:lumOff val="25000"/>
          </a:schemeClr>
        </a:solidFill>
        <a:ln>
          <a:solidFill>
            <a:schemeClr val="tx1">
              <a:lumMod val="75000"/>
              <a:lumOff val="25000"/>
            </a:schemeClr>
          </a:solidFill>
        </a:ln>
      </dgm:spPr>
      <dgm:t>
        <a:bodyPr/>
        <a:lstStyle/>
        <a:p>
          <a:pPr algn="just"/>
          <a:endParaRPr lang="es-EC" sz="1600" noProof="0" dirty="0">
            <a:solidFill>
              <a:schemeClr val="tx1"/>
            </a:solidFill>
            <a:latin typeface="Times New Roman" panose="02020603050405020304" pitchFamily="18" charset="0"/>
            <a:cs typeface="Times New Roman" panose="02020603050405020304" pitchFamily="18" charset="0"/>
          </a:endParaRPr>
        </a:p>
      </dgm:t>
    </dgm:pt>
    <dgm:pt modelId="{2A1D1220-C2D3-401C-8F9D-FEBD893D4ECA}">
      <dgm:prSet phldrT="[Texto]" custT="1"/>
      <dgm:spPr>
        <a:noFill/>
        <a:ln>
          <a:noFill/>
        </a:ln>
      </dgm:spPr>
      <dgm:t>
        <a:bodyPr/>
        <a:lstStyle/>
        <a:p>
          <a:pPr algn="just"/>
          <a:r>
            <a:rPr lang="es-ES" sz="1800" b="1" noProof="0" dirty="0">
              <a:solidFill>
                <a:schemeClr val="tx1"/>
              </a:solidFill>
              <a:latin typeface="Times New Roman" panose="02020603050405020304" pitchFamily="18" charset="0"/>
              <a:cs typeface="Times New Roman" panose="02020603050405020304" pitchFamily="18" charset="0"/>
            </a:rPr>
            <a:t>MODELO INTEGRAL DE PRODUCTIVIDAD, ASPECTOS IMPORTANTES PARA SU IMPLEMENTACIÓN</a:t>
          </a:r>
        </a:p>
        <a:p>
          <a:pPr algn="just"/>
          <a:r>
            <a:rPr lang="es-ES" sz="1800" noProof="0" dirty="0">
              <a:solidFill>
                <a:schemeClr val="tx1"/>
              </a:solidFill>
              <a:latin typeface="Times New Roman" panose="02020603050405020304" pitchFamily="18" charset="0"/>
              <a:cs typeface="Times New Roman" panose="02020603050405020304" pitchFamily="18" charset="0"/>
            </a:rPr>
            <a:t>La concepción de valor agregado es aquel factor que juega un papel importante dentro de las estrategias empresariales, para crear un modelo de competencia y mejoramiento continuo (Medina, 2010).</a:t>
          </a:r>
          <a:endParaRPr lang="es-EC" sz="1800" noProof="0" dirty="0">
            <a:solidFill>
              <a:schemeClr val="tx1"/>
            </a:solidFill>
            <a:latin typeface="Times New Roman" panose="02020603050405020304" pitchFamily="18" charset="0"/>
            <a:cs typeface="Times New Roman" panose="02020603050405020304" pitchFamily="18" charset="0"/>
          </a:endParaRPr>
        </a:p>
      </dgm:t>
    </dgm:pt>
    <dgm:pt modelId="{6CA44912-8803-4579-B7A7-FF471658AEF1}" type="parTrans" cxnId="{E6E8DB2D-012A-49A0-9B2F-FD02B4966B5F}">
      <dgm:prSet/>
      <dgm:spPr/>
      <dgm:t>
        <a:bodyPr/>
        <a:lstStyle/>
        <a:p>
          <a:pPr algn="just"/>
          <a:endParaRPr lang="es-EC" sz="1600" noProof="0" dirty="0">
            <a:solidFill>
              <a:schemeClr val="tx1"/>
            </a:solidFill>
            <a:latin typeface="Times New Roman" panose="02020603050405020304" pitchFamily="18" charset="0"/>
            <a:cs typeface="Times New Roman" panose="02020603050405020304" pitchFamily="18" charset="0"/>
          </a:endParaRPr>
        </a:p>
      </dgm:t>
    </dgm:pt>
    <dgm:pt modelId="{57EF7620-06DF-4CA0-BDD8-D41D9F668F6D}" type="sibTrans" cxnId="{E6E8DB2D-012A-49A0-9B2F-FD02B4966B5F}">
      <dgm:prSet/>
      <dgm:spPr/>
      <dgm:t>
        <a:bodyPr/>
        <a:lstStyle/>
        <a:p>
          <a:pPr algn="just"/>
          <a:endParaRPr lang="es-EC" sz="1600" noProof="0" dirty="0">
            <a:solidFill>
              <a:schemeClr val="tx1"/>
            </a:solidFill>
            <a:latin typeface="Times New Roman" panose="02020603050405020304" pitchFamily="18" charset="0"/>
            <a:cs typeface="Times New Roman" panose="02020603050405020304" pitchFamily="18" charset="0"/>
          </a:endParaRPr>
        </a:p>
      </dgm:t>
    </dgm:pt>
    <dgm:pt modelId="{7867F3EF-9139-49B6-BCCB-7CC152885091}">
      <dgm:prSet phldrT="[Texto]" custT="1"/>
      <dgm:spPr>
        <a:noFill/>
        <a:ln>
          <a:noFill/>
        </a:ln>
      </dgm:spPr>
      <dgm:t>
        <a:bodyPr/>
        <a:lstStyle/>
        <a:p>
          <a:pPr algn="just"/>
          <a:r>
            <a:rPr lang="es-ES" sz="1800" b="1" noProof="0" dirty="0">
              <a:solidFill>
                <a:schemeClr val="tx1"/>
              </a:solidFill>
              <a:latin typeface="Times New Roman" panose="02020603050405020304" pitchFamily="18" charset="0"/>
              <a:cs typeface="Times New Roman" panose="02020603050405020304" pitchFamily="18" charset="0"/>
            </a:rPr>
            <a:t>EL IMPACTO DEL COMERCIO JUSTO EN EL DESARROLLO</a:t>
          </a:r>
        </a:p>
        <a:p>
          <a:pPr algn="just"/>
          <a:r>
            <a:rPr lang="es-ES" sz="1800" noProof="0" dirty="0">
              <a:solidFill>
                <a:schemeClr val="tx1"/>
              </a:solidFill>
              <a:latin typeface="Times New Roman" panose="02020603050405020304" pitchFamily="18" charset="0"/>
              <a:cs typeface="Times New Roman" panose="02020603050405020304" pitchFamily="18" charset="0"/>
            </a:rPr>
            <a:t>Sistemas económicos que impulsen la producción y comercialización de bienes y servicios, con la finalidad de incrementar los márgenes y niveles de rentabilidad a nivel empresarial y de país (Garza, 2014).</a:t>
          </a:r>
          <a:endParaRPr lang="es-EC" sz="1800" noProof="0" dirty="0">
            <a:solidFill>
              <a:schemeClr val="tx1"/>
            </a:solidFill>
            <a:latin typeface="Times New Roman" panose="02020603050405020304" pitchFamily="18" charset="0"/>
            <a:cs typeface="Times New Roman" panose="02020603050405020304" pitchFamily="18" charset="0"/>
          </a:endParaRPr>
        </a:p>
      </dgm:t>
    </dgm:pt>
    <dgm:pt modelId="{16AF0C68-5CE9-46F7-96D0-0AEF6CCC3673}" type="parTrans" cxnId="{88AF57A8-AF46-48ED-9BC1-B183A06831B6}">
      <dgm:prSet/>
      <dgm:spPr/>
      <dgm:t>
        <a:bodyPr/>
        <a:lstStyle/>
        <a:p>
          <a:pPr algn="just"/>
          <a:endParaRPr lang="es-EC" sz="1600" noProof="0" dirty="0">
            <a:solidFill>
              <a:schemeClr val="tx1"/>
            </a:solidFill>
            <a:latin typeface="Times New Roman" panose="02020603050405020304" pitchFamily="18" charset="0"/>
            <a:cs typeface="Times New Roman" panose="02020603050405020304" pitchFamily="18" charset="0"/>
          </a:endParaRPr>
        </a:p>
      </dgm:t>
    </dgm:pt>
    <dgm:pt modelId="{5649FA4D-6B3A-414F-A769-BD978D506D8D}" type="sibTrans" cxnId="{88AF57A8-AF46-48ED-9BC1-B183A06831B6}">
      <dgm:prSet/>
      <dgm:spPr/>
      <dgm:t>
        <a:bodyPr/>
        <a:lstStyle/>
        <a:p>
          <a:pPr algn="just"/>
          <a:endParaRPr lang="es-EC" sz="1600" noProof="0" dirty="0">
            <a:solidFill>
              <a:schemeClr val="tx1"/>
            </a:solidFill>
            <a:latin typeface="Times New Roman" panose="02020603050405020304" pitchFamily="18" charset="0"/>
            <a:cs typeface="Times New Roman" panose="02020603050405020304" pitchFamily="18" charset="0"/>
          </a:endParaRPr>
        </a:p>
      </dgm:t>
    </dgm:pt>
    <dgm:pt modelId="{E53018A8-187D-457B-B32C-4CC4BD10AFC7}" type="pres">
      <dgm:prSet presAssocID="{36473307-63E4-4B0A-B4AC-9865FFFA8C54}" presName="Name0" presStyleCnt="0">
        <dgm:presLayoutVars>
          <dgm:chMax val="7"/>
          <dgm:chPref val="7"/>
          <dgm:dir/>
        </dgm:presLayoutVars>
      </dgm:prSet>
      <dgm:spPr/>
    </dgm:pt>
    <dgm:pt modelId="{0F69389D-0071-49CB-9118-24E5FB1D4443}" type="pres">
      <dgm:prSet presAssocID="{36473307-63E4-4B0A-B4AC-9865FFFA8C54}" presName="Name1" presStyleCnt="0"/>
      <dgm:spPr/>
    </dgm:pt>
    <dgm:pt modelId="{762E9FF0-173D-4FF5-B60C-F9D2F9CF15F3}" type="pres">
      <dgm:prSet presAssocID="{36473307-63E4-4B0A-B4AC-9865FFFA8C54}" presName="cycle" presStyleCnt="0"/>
      <dgm:spPr/>
    </dgm:pt>
    <dgm:pt modelId="{97A05681-46B0-4D7C-BA8F-58171866CCCD}" type="pres">
      <dgm:prSet presAssocID="{36473307-63E4-4B0A-B4AC-9865FFFA8C54}" presName="srcNode" presStyleLbl="node1" presStyleIdx="0" presStyleCnt="3"/>
      <dgm:spPr/>
    </dgm:pt>
    <dgm:pt modelId="{0BDBAE19-B2BC-4296-BEB2-FA470A6E1458}" type="pres">
      <dgm:prSet presAssocID="{36473307-63E4-4B0A-B4AC-9865FFFA8C54}" presName="conn" presStyleLbl="parChTrans1D2" presStyleIdx="0" presStyleCnt="1" custLinFactNeighborX="-20836"/>
      <dgm:spPr/>
    </dgm:pt>
    <dgm:pt modelId="{67EA0CCA-A804-437C-BE03-1628EB8F5863}" type="pres">
      <dgm:prSet presAssocID="{36473307-63E4-4B0A-B4AC-9865FFFA8C54}" presName="extraNode" presStyleLbl="node1" presStyleIdx="0" presStyleCnt="3"/>
      <dgm:spPr/>
    </dgm:pt>
    <dgm:pt modelId="{8E98FFC3-36FD-4E6F-8381-091545EA2572}" type="pres">
      <dgm:prSet presAssocID="{36473307-63E4-4B0A-B4AC-9865FFFA8C54}" presName="dstNode" presStyleLbl="node1" presStyleIdx="0" presStyleCnt="3"/>
      <dgm:spPr/>
    </dgm:pt>
    <dgm:pt modelId="{B0001803-4E1B-435C-A9A1-AA81A750CB7C}" type="pres">
      <dgm:prSet presAssocID="{121D65EF-1886-4A56-8AD9-30FB5ED75797}" presName="text_1" presStyleLbl="node1" presStyleIdx="0" presStyleCnt="3">
        <dgm:presLayoutVars>
          <dgm:bulletEnabled val="1"/>
        </dgm:presLayoutVars>
      </dgm:prSet>
      <dgm:spPr/>
    </dgm:pt>
    <dgm:pt modelId="{F18D756F-50A6-4789-99E9-7793DC8DE9C6}" type="pres">
      <dgm:prSet presAssocID="{121D65EF-1886-4A56-8AD9-30FB5ED75797}" presName="accent_1" presStyleCnt="0"/>
      <dgm:spPr/>
    </dgm:pt>
    <dgm:pt modelId="{3BD44575-33B0-4496-B2F3-7517A782C498}" type="pres">
      <dgm:prSet presAssocID="{121D65EF-1886-4A56-8AD9-30FB5ED75797}" presName="accentRepeatNode" presStyleLbl="solidFgAcc1" presStyleIdx="0" presStyleCnt="3"/>
      <dgm:spPr>
        <a:solidFill>
          <a:schemeClr val="tx1">
            <a:lumMod val="75000"/>
            <a:lumOff val="25000"/>
          </a:schemeClr>
        </a:solidFill>
        <a:ln>
          <a:solidFill>
            <a:schemeClr val="tx1">
              <a:lumMod val="75000"/>
              <a:lumOff val="25000"/>
            </a:schemeClr>
          </a:solidFill>
        </a:ln>
      </dgm:spPr>
    </dgm:pt>
    <dgm:pt modelId="{2931FAA8-36A2-4472-8923-EA7051465EF7}" type="pres">
      <dgm:prSet presAssocID="{2A1D1220-C2D3-401C-8F9D-FEBD893D4ECA}" presName="text_2" presStyleLbl="node1" presStyleIdx="1" presStyleCnt="3">
        <dgm:presLayoutVars>
          <dgm:bulletEnabled val="1"/>
        </dgm:presLayoutVars>
      </dgm:prSet>
      <dgm:spPr/>
    </dgm:pt>
    <dgm:pt modelId="{371FC2E7-0F89-4DCF-A3D5-C490CEA629FB}" type="pres">
      <dgm:prSet presAssocID="{2A1D1220-C2D3-401C-8F9D-FEBD893D4ECA}" presName="accent_2" presStyleCnt="0"/>
      <dgm:spPr/>
    </dgm:pt>
    <dgm:pt modelId="{F8D92577-80E0-4EDE-B703-856E0F3FD114}" type="pres">
      <dgm:prSet presAssocID="{2A1D1220-C2D3-401C-8F9D-FEBD893D4ECA}" presName="accentRepeatNode" presStyleLbl="solidFgAcc1" presStyleIdx="1" presStyleCnt="3"/>
      <dgm:spPr>
        <a:solidFill>
          <a:schemeClr val="tx1">
            <a:lumMod val="75000"/>
            <a:lumOff val="25000"/>
          </a:schemeClr>
        </a:solidFill>
        <a:ln>
          <a:solidFill>
            <a:schemeClr val="tx1">
              <a:lumMod val="75000"/>
              <a:lumOff val="25000"/>
            </a:schemeClr>
          </a:solidFill>
        </a:ln>
      </dgm:spPr>
    </dgm:pt>
    <dgm:pt modelId="{8740C294-41DF-4DF6-9792-9E69F9AECF98}" type="pres">
      <dgm:prSet presAssocID="{7867F3EF-9139-49B6-BCCB-7CC152885091}" presName="text_3" presStyleLbl="node1" presStyleIdx="2" presStyleCnt="3">
        <dgm:presLayoutVars>
          <dgm:bulletEnabled val="1"/>
        </dgm:presLayoutVars>
      </dgm:prSet>
      <dgm:spPr/>
    </dgm:pt>
    <dgm:pt modelId="{933798D0-F6BC-4369-9F1F-24D0A31AB7D7}" type="pres">
      <dgm:prSet presAssocID="{7867F3EF-9139-49B6-BCCB-7CC152885091}" presName="accent_3" presStyleCnt="0"/>
      <dgm:spPr/>
    </dgm:pt>
    <dgm:pt modelId="{AB5575F2-B5B2-46FE-8F4D-1E8BA2F4ADBF}" type="pres">
      <dgm:prSet presAssocID="{7867F3EF-9139-49B6-BCCB-7CC152885091}" presName="accentRepeatNode" presStyleLbl="solidFgAcc1" presStyleIdx="2" presStyleCnt="3"/>
      <dgm:spPr>
        <a:solidFill>
          <a:schemeClr val="tx1">
            <a:lumMod val="75000"/>
            <a:lumOff val="25000"/>
          </a:schemeClr>
        </a:solidFill>
        <a:ln>
          <a:solidFill>
            <a:schemeClr val="tx1">
              <a:lumMod val="75000"/>
              <a:lumOff val="25000"/>
            </a:schemeClr>
          </a:solidFill>
        </a:ln>
      </dgm:spPr>
    </dgm:pt>
  </dgm:ptLst>
  <dgm:cxnLst>
    <dgm:cxn modelId="{6DE8321B-B1D2-4778-84C4-0887E9EDD200}" type="presOf" srcId="{7867F3EF-9139-49B6-BCCB-7CC152885091}" destId="{8740C294-41DF-4DF6-9792-9E69F9AECF98}" srcOrd="0" destOrd="0" presId="urn:microsoft.com/office/officeart/2008/layout/VerticalCurvedList"/>
    <dgm:cxn modelId="{E6E8DB2D-012A-49A0-9B2F-FD02B4966B5F}" srcId="{36473307-63E4-4B0A-B4AC-9865FFFA8C54}" destId="{2A1D1220-C2D3-401C-8F9D-FEBD893D4ECA}" srcOrd="1" destOrd="0" parTransId="{6CA44912-8803-4579-B7A7-FF471658AEF1}" sibTransId="{57EF7620-06DF-4CA0-BDD8-D41D9F668F6D}"/>
    <dgm:cxn modelId="{F1C0AE7A-0006-401B-AF6D-F2BD5CBB3591}" type="presOf" srcId="{2A1D1220-C2D3-401C-8F9D-FEBD893D4ECA}" destId="{2931FAA8-36A2-4472-8923-EA7051465EF7}" srcOrd="0" destOrd="0" presId="urn:microsoft.com/office/officeart/2008/layout/VerticalCurvedList"/>
    <dgm:cxn modelId="{1C809C9B-B2D1-43DA-A2A4-798DE8A9116D}" type="presOf" srcId="{2487AA3C-2060-42B0-93AE-3506B2C975A6}" destId="{0BDBAE19-B2BC-4296-BEB2-FA470A6E1458}" srcOrd="0" destOrd="0" presId="urn:microsoft.com/office/officeart/2008/layout/VerticalCurvedList"/>
    <dgm:cxn modelId="{ED3984A2-C0EA-4334-83DF-7AB8852F6BC4}" srcId="{36473307-63E4-4B0A-B4AC-9865FFFA8C54}" destId="{121D65EF-1886-4A56-8AD9-30FB5ED75797}" srcOrd="0" destOrd="0" parTransId="{0ED09E9A-4241-4331-B39C-C4F52B90A978}" sibTransId="{2487AA3C-2060-42B0-93AE-3506B2C975A6}"/>
    <dgm:cxn modelId="{88AF57A8-AF46-48ED-9BC1-B183A06831B6}" srcId="{36473307-63E4-4B0A-B4AC-9865FFFA8C54}" destId="{7867F3EF-9139-49B6-BCCB-7CC152885091}" srcOrd="2" destOrd="0" parTransId="{16AF0C68-5CE9-46F7-96D0-0AEF6CCC3673}" sibTransId="{5649FA4D-6B3A-414F-A769-BD978D506D8D}"/>
    <dgm:cxn modelId="{5876F7BF-32EC-4594-9225-5A5697CF3655}" type="presOf" srcId="{36473307-63E4-4B0A-B4AC-9865FFFA8C54}" destId="{E53018A8-187D-457B-B32C-4CC4BD10AFC7}" srcOrd="0" destOrd="0" presId="urn:microsoft.com/office/officeart/2008/layout/VerticalCurvedList"/>
    <dgm:cxn modelId="{F1AA20CB-F35E-417B-96FA-B1788E83CDF1}" type="presOf" srcId="{121D65EF-1886-4A56-8AD9-30FB5ED75797}" destId="{B0001803-4E1B-435C-A9A1-AA81A750CB7C}" srcOrd="0" destOrd="0" presId="urn:microsoft.com/office/officeart/2008/layout/VerticalCurvedList"/>
    <dgm:cxn modelId="{C3474599-1E12-4A6F-9DCE-8B57B40D542C}" type="presParOf" srcId="{E53018A8-187D-457B-B32C-4CC4BD10AFC7}" destId="{0F69389D-0071-49CB-9118-24E5FB1D4443}" srcOrd="0" destOrd="0" presId="urn:microsoft.com/office/officeart/2008/layout/VerticalCurvedList"/>
    <dgm:cxn modelId="{89F1D9BB-C9F8-4831-98C2-73D127C6E716}" type="presParOf" srcId="{0F69389D-0071-49CB-9118-24E5FB1D4443}" destId="{762E9FF0-173D-4FF5-B60C-F9D2F9CF15F3}" srcOrd="0" destOrd="0" presId="urn:microsoft.com/office/officeart/2008/layout/VerticalCurvedList"/>
    <dgm:cxn modelId="{B94DF05E-6CFF-437E-931F-63EC6E7B1E44}" type="presParOf" srcId="{762E9FF0-173D-4FF5-B60C-F9D2F9CF15F3}" destId="{97A05681-46B0-4D7C-BA8F-58171866CCCD}" srcOrd="0" destOrd="0" presId="urn:microsoft.com/office/officeart/2008/layout/VerticalCurvedList"/>
    <dgm:cxn modelId="{F1FABA23-4F71-4FBD-AD30-55EC400E5D98}" type="presParOf" srcId="{762E9FF0-173D-4FF5-B60C-F9D2F9CF15F3}" destId="{0BDBAE19-B2BC-4296-BEB2-FA470A6E1458}" srcOrd="1" destOrd="0" presId="urn:microsoft.com/office/officeart/2008/layout/VerticalCurvedList"/>
    <dgm:cxn modelId="{E14F107A-01EC-4B1A-B7AC-E589157AB15D}" type="presParOf" srcId="{762E9FF0-173D-4FF5-B60C-F9D2F9CF15F3}" destId="{67EA0CCA-A804-437C-BE03-1628EB8F5863}" srcOrd="2" destOrd="0" presId="urn:microsoft.com/office/officeart/2008/layout/VerticalCurvedList"/>
    <dgm:cxn modelId="{5A8A00D1-B233-4394-8E0B-8685E4CC57CB}" type="presParOf" srcId="{762E9FF0-173D-4FF5-B60C-F9D2F9CF15F3}" destId="{8E98FFC3-36FD-4E6F-8381-091545EA2572}" srcOrd="3" destOrd="0" presId="urn:microsoft.com/office/officeart/2008/layout/VerticalCurvedList"/>
    <dgm:cxn modelId="{FC898AC5-BFF4-4EA7-A606-C69ABEEA0112}" type="presParOf" srcId="{0F69389D-0071-49CB-9118-24E5FB1D4443}" destId="{B0001803-4E1B-435C-A9A1-AA81A750CB7C}" srcOrd="1" destOrd="0" presId="urn:microsoft.com/office/officeart/2008/layout/VerticalCurvedList"/>
    <dgm:cxn modelId="{CC20B512-B30D-4A5A-B604-5EB07F927E40}" type="presParOf" srcId="{0F69389D-0071-49CB-9118-24E5FB1D4443}" destId="{F18D756F-50A6-4789-99E9-7793DC8DE9C6}" srcOrd="2" destOrd="0" presId="urn:microsoft.com/office/officeart/2008/layout/VerticalCurvedList"/>
    <dgm:cxn modelId="{932C2F8F-9FEE-4526-9AF6-DD7F65D2C794}" type="presParOf" srcId="{F18D756F-50A6-4789-99E9-7793DC8DE9C6}" destId="{3BD44575-33B0-4496-B2F3-7517A782C498}" srcOrd="0" destOrd="0" presId="urn:microsoft.com/office/officeart/2008/layout/VerticalCurvedList"/>
    <dgm:cxn modelId="{AD503731-127E-4053-9946-ED539ED99CF3}" type="presParOf" srcId="{0F69389D-0071-49CB-9118-24E5FB1D4443}" destId="{2931FAA8-36A2-4472-8923-EA7051465EF7}" srcOrd="3" destOrd="0" presId="urn:microsoft.com/office/officeart/2008/layout/VerticalCurvedList"/>
    <dgm:cxn modelId="{8814988A-FEBF-4A7C-ADE4-C9CB4E5E6297}" type="presParOf" srcId="{0F69389D-0071-49CB-9118-24E5FB1D4443}" destId="{371FC2E7-0F89-4DCF-A3D5-C490CEA629FB}" srcOrd="4" destOrd="0" presId="urn:microsoft.com/office/officeart/2008/layout/VerticalCurvedList"/>
    <dgm:cxn modelId="{144EB0C3-AAB9-4018-AFB3-6FB93898CB75}" type="presParOf" srcId="{371FC2E7-0F89-4DCF-A3D5-C490CEA629FB}" destId="{F8D92577-80E0-4EDE-B703-856E0F3FD114}" srcOrd="0" destOrd="0" presId="urn:microsoft.com/office/officeart/2008/layout/VerticalCurvedList"/>
    <dgm:cxn modelId="{46D09DF8-2149-4086-9C5F-8FF8BF031B96}" type="presParOf" srcId="{0F69389D-0071-49CB-9118-24E5FB1D4443}" destId="{8740C294-41DF-4DF6-9792-9E69F9AECF98}" srcOrd="5" destOrd="0" presId="urn:microsoft.com/office/officeart/2008/layout/VerticalCurvedList"/>
    <dgm:cxn modelId="{63705B14-4E01-4C02-9EBA-A4D8B7581497}" type="presParOf" srcId="{0F69389D-0071-49CB-9118-24E5FB1D4443}" destId="{933798D0-F6BC-4369-9F1F-24D0A31AB7D7}" srcOrd="6" destOrd="0" presId="urn:microsoft.com/office/officeart/2008/layout/VerticalCurvedList"/>
    <dgm:cxn modelId="{343E98B8-25A5-48F1-B214-CD1359580AA4}" type="presParOf" srcId="{933798D0-F6BC-4369-9F1F-24D0A31AB7D7}" destId="{AB5575F2-B5B2-46FE-8F4D-1E8BA2F4ADB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473307-63E4-4B0A-B4AC-9865FFFA8C5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21D65EF-1886-4A56-8AD9-30FB5ED75797}">
      <dgm:prSet phldrT="[Texto]" custT="1"/>
      <dgm:spPr>
        <a:noFill/>
        <a:ln>
          <a:noFill/>
        </a:ln>
      </dgm:spPr>
      <dgm:t>
        <a:bodyPr/>
        <a:lstStyle/>
        <a:p>
          <a:pPr algn="just"/>
          <a:r>
            <a:rPr lang="es-ES" sz="1800" b="1" noProof="0" dirty="0">
              <a:solidFill>
                <a:schemeClr val="tx1"/>
              </a:solidFill>
              <a:latin typeface="Times New Roman" panose="02020603050405020304" pitchFamily="18" charset="0"/>
              <a:cs typeface="Times New Roman" panose="02020603050405020304" pitchFamily="18" charset="0"/>
            </a:rPr>
            <a:t>LA PRODUCTIVIDAD COMO FACTOR DE COMPETITIVIDAD PARA LAS PYMES</a:t>
          </a:r>
        </a:p>
        <a:p>
          <a:pPr algn="just"/>
          <a:r>
            <a:rPr lang="es-ES" sz="1800" b="0" noProof="0" dirty="0">
              <a:solidFill>
                <a:schemeClr val="tx1"/>
              </a:solidFill>
              <a:latin typeface="Times New Roman" panose="02020603050405020304" pitchFamily="18" charset="0"/>
              <a:cs typeface="Times New Roman" panose="02020603050405020304" pitchFamily="18" charset="0"/>
            </a:rPr>
            <a:t>La perspectiva en base a los niveles de competitividad se relaciona directamente con los niveles de productividad con la finalidad de conseguir el mayor nivel de eficacia, desarrollando nuevos procesos que le permiten a la empresa mejorar sus rendimientos (Aguilar, 2009).</a:t>
          </a:r>
        </a:p>
      </dgm:t>
    </dgm:pt>
    <dgm:pt modelId="{0ED09E9A-4241-4331-B39C-C4F52B90A978}" type="parTrans" cxnId="{ED3984A2-C0EA-4334-83DF-7AB8852F6BC4}">
      <dgm:prSet/>
      <dgm:spPr/>
      <dgm:t>
        <a:bodyPr/>
        <a:lstStyle/>
        <a:p>
          <a:pPr algn="just"/>
          <a:endParaRPr lang="es-EC" sz="1600" noProof="0" dirty="0">
            <a:solidFill>
              <a:schemeClr val="tx1"/>
            </a:solidFill>
            <a:latin typeface="Times New Roman" panose="02020603050405020304" pitchFamily="18" charset="0"/>
            <a:cs typeface="Times New Roman" panose="02020603050405020304" pitchFamily="18" charset="0"/>
          </a:endParaRPr>
        </a:p>
      </dgm:t>
    </dgm:pt>
    <dgm:pt modelId="{2487AA3C-2060-42B0-93AE-3506B2C975A6}" type="sibTrans" cxnId="{ED3984A2-C0EA-4334-83DF-7AB8852F6BC4}">
      <dgm:prSet/>
      <dgm:spPr>
        <a:solidFill>
          <a:schemeClr val="tx1">
            <a:lumMod val="75000"/>
            <a:lumOff val="25000"/>
          </a:schemeClr>
        </a:solidFill>
        <a:ln>
          <a:solidFill>
            <a:schemeClr val="tx1">
              <a:lumMod val="75000"/>
              <a:lumOff val="25000"/>
            </a:schemeClr>
          </a:solidFill>
        </a:ln>
      </dgm:spPr>
      <dgm:t>
        <a:bodyPr/>
        <a:lstStyle/>
        <a:p>
          <a:pPr algn="just"/>
          <a:endParaRPr lang="es-EC" sz="1600" noProof="0" dirty="0">
            <a:solidFill>
              <a:schemeClr val="tx1"/>
            </a:solidFill>
            <a:latin typeface="Times New Roman" panose="02020603050405020304" pitchFamily="18" charset="0"/>
            <a:cs typeface="Times New Roman" panose="02020603050405020304" pitchFamily="18" charset="0"/>
          </a:endParaRPr>
        </a:p>
      </dgm:t>
    </dgm:pt>
    <dgm:pt modelId="{2A1D1220-C2D3-401C-8F9D-FEBD893D4ECA}">
      <dgm:prSet phldrT="[Texto]" custT="1"/>
      <dgm:spPr>
        <a:noFill/>
        <a:ln>
          <a:noFill/>
        </a:ln>
      </dgm:spPr>
      <dgm:t>
        <a:bodyPr/>
        <a:lstStyle/>
        <a:p>
          <a:pPr algn="just"/>
          <a:r>
            <a:rPr lang="es-ES" sz="1800" b="1" noProof="0" dirty="0">
              <a:solidFill>
                <a:schemeClr val="tx1"/>
              </a:solidFill>
              <a:latin typeface="Times New Roman" panose="02020603050405020304" pitchFamily="18" charset="0"/>
              <a:cs typeface="Times New Roman" panose="02020603050405020304" pitchFamily="18" charset="0"/>
            </a:rPr>
            <a:t>EL COMERCIO JUSTO: ¿UNA ALTERNATIVA DE DESARROLLO LOCAL?</a:t>
          </a:r>
        </a:p>
        <a:p>
          <a:pPr algn="just"/>
          <a:r>
            <a:rPr lang="es-ES" sz="1800" b="0" noProof="0" dirty="0">
              <a:solidFill>
                <a:schemeClr val="tx1"/>
              </a:solidFill>
              <a:latin typeface="Times New Roman" panose="02020603050405020304" pitchFamily="18" charset="0"/>
              <a:cs typeface="Times New Roman" panose="02020603050405020304" pitchFamily="18" charset="0"/>
            </a:rPr>
            <a:t>Herramienta fundamental para establecer los lineamientos y políticas que permitan rediseñar las prácticas comerciales de manera equitativa y justa, con la finalidad de crear las condiciones para un desarrollo sustentable (García, 2011).</a:t>
          </a:r>
          <a:endParaRPr lang="es-EC" sz="1800" b="0" noProof="0" dirty="0">
            <a:solidFill>
              <a:schemeClr val="tx1"/>
            </a:solidFill>
            <a:latin typeface="Times New Roman" panose="02020603050405020304" pitchFamily="18" charset="0"/>
            <a:cs typeface="Times New Roman" panose="02020603050405020304" pitchFamily="18" charset="0"/>
          </a:endParaRPr>
        </a:p>
      </dgm:t>
    </dgm:pt>
    <dgm:pt modelId="{6CA44912-8803-4579-B7A7-FF471658AEF1}" type="parTrans" cxnId="{E6E8DB2D-012A-49A0-9B2F-FD02B4966B5F}">
      <dgm:prSet/>
      <dgm:spPr/>
      <dgm:t>
        <a:bodyPr/>
        <a:lstStyle/>
        <a:p>
          <a:pPr algn="just"/>
          <a:endParaRPr lang="es-EC" sz="1600" noProof="0" dirty="0">
            <a:solidFill>
              <a:schemeClr val="tx1"/>
            </a:solidFill>
            <a:latin typeface="Times New Roman" panose="02020603050405020304" pitchFamily="18" charset="0"/>
            <a:cs typeface="Times New Roman" panose="02020603050405020304" pitchFamily="18" charset="0"/>
          </a:endParaRPr>
        </a:p>
      </dgm:t>
    </dgm:pt>
    <dgm:pt modelId="{57EF7620-06DF-4CA0-BDD8-D41D9F668F6D}" type="sibTrans" cxnId="{E6E8DB2D-012A-49A0-9B2F-FD02B4966B5F}">
      <dgm:prSet/>
      <dgm:spPr/>
      <dgm:t>
        <a:bodyPr/>
        <a:lstStyle/>
        <a:p>
          <a:pPr algn="just"/>
          <a:endParaRPr lang="es-EC" sz="1600" noProof="0" dirty="0">
            <a:solidFill>
              <a:schemeClr val="tx1"/>
            </a:solidFill>
            <a:latin typeface="Times New Roman" panose="02020603050405020304" pitchFamily="18" charset="0"/>
            <a:cs typeface="Times New Roman" panose="02020603050405020304" pitchFamily="18" charset="0"/>
          </a:endParaRPr>
        </a:p>
      </dgm:t>
    </dgm:pt>
    <dgm:pt modelId="{E53018A8-187D-457B-B32C-4CC4BD10AFC7}" type="pres">
      <dgm:prSet presAssocID="{36473307-63E4-4B0A-B4AC-9865FFFA8C54}" presName="Name0" presStyleCnt="0">
        <dgm:presLayoutVars>
          <dgm:chMax val="7"/>
          <dgm:chPref val="7"/>
          <dgm:dir/>
        </dgm:presLayoutVars>
      </dgm:prSet>
      <dgm:spPr/>
    </dgm:pt>
    <dgm:pt modelId="{0F69389D-0071-49CB-9118-24E5FB1D4443}" type="pres">
      <dgm:prSet presAssocID="{36473307-63E4-4B0A-B4AC-9865FFFA8C54}" presName="Name1" presStyleCnt="0"/>
      <dgm:spPr/>
    </dgm:pt>
    <dgm:pt modelId="{762E9FF0-173D-4FF5-B60C-F9D2F9CF15F3}" type="pres">
      <dgm:prSet presAssocID="{36473307-63E4-4B0A-B4AC-9865FFFA8C54}" presName="cycle" presStyleCnt="0"/>
      <dgm:spPr/>
    </dgm:pt>
    <dgm:pt modelId="{97A05681-46B0-4D7C-BA8F-58171866CCCD}" type="pres">
      <dgm:prSet presAssocID="{36473307-63E4-4B0A-B4AC-9865FFFA8C54}" presName="srcNode" presStyleLbl="node1" presStyleIdx="0" presStyleCnt="2"/>
      <dgm:spPr/>
    </dgm:pt>
    <dgm:pt modelId="{0BDBAE19-B2BC-4296-BEB2-FA470A6E1458}" type="pres">
      <dgm:prSet presAssocID="{36473307-63E4-4B0A-B4AC-9865FFFA8C54}" presName="conn" presStyleLbl="parChTrans1D2" presStyleIdx="0" presStyleCnt="1" custLinFactNeighborX="-20836"/>
      <dgm:spPr/>
    </dgm:pt>
    <dgm:pt modelId="{67EA0CCA-A804-437C-BE03-1628EB8F5863}" type="pres">
      <dgm:prSet presAssocID="{36473307-63E4-4B0A-B4AC-9865FFFA8C54}" presName="extraNode" presStyleLbl="node1" presStyleIdx="0" presStyleCnt="2"/>
      <dgm:spPr/>
    </dgm:pt>
    <dgm:pt modelId="{8E98FFC3-36FD-4E6F-8381-091545EA2572}" type="pres">
      <dgm:prSet presAssocID="{36473307-63E4-4B0A-B4AC-9865FFFA8C54}" presName="dstNode" presStyleLbl="node1" presStyleIdx="0" presStyleCnt="2"/>
      <dgm:spPr/>
    </dgm:pt>
    <dgm:pt modelId="{B0001803-4E1B-435C-A9A1-AA81A750CB7C}" type="pres">
      <dgm:prSet presAssocID="{121D65EF-1886-4A56-8AD9-30FB5ED75797}" presName="text_1" presStyleLbl="node1" presStyleIdx="0" presStyleCnt="2">
        <dgm:presLayoutVars>
          <dgm:bulletEnabled val="1"/>
        </dgm:presLayoutVars>
      </dgm:prSet>
      <dgm:spPr/>
    </dgm:pt>
    <dgm:pt modelId="{F18D756F-50A6-4789-99E9-7793DC8DE9C6}" type="pres">
      <dgm:prSet presAssocID="{121D65EF-1886-4A56-8AD9-30FB5ED75797}" presName="accent_1" presStyleCnt="0"/>
      <dgm:spPr/>
    </dgm:pt>
    <dgm:pt modelId="{3BD44575-33B0-4496-B2F3-7517A782C498}" type="pres">
      <dgm:prSet presAssocID="{121D65EF-1886-4A56-8AD9-30FB5ED75797}" presName="accentRepeatNode" presStyleLbl="solidFgAcc1" presStyleIdx="0" presStyleCnt="2"/>
      <dgm:spPr>
        <a:solidFill>
          <a:schemeClr val="tx1">
            <a:lumMod val="75000"/>
            <a:lumOff val="25000"/>
          </a:schemeClr>
        </a:solidFill>
        <a:ln>
          <a:solidFill>
            <a:schemeClr val="tx1">
              <a:lumMod val="75000"/>
              <a:lumOff val="25000"/>
            </a:schemeClr>
          </a:solidFill>
        </a:ln>
      </dgm:spPr>
    </dgm:pt>
    <dgm:pt modelId="{2931FAA8-36A2-4472-8923-EA7051465EF7}" type="pres">
      <dgm:prSet presAssocID="{2A1D1220-C2D3-401C-8F9D-FEBD893D4ECA}" presName="text_2" presStyleLbl="node1" presStyleIdx="1" presStyleCnt="2">
        <dgm:presLayoutVars>
          <dgm:bulletEnabled val="1"/>
        </dgm:presLayoutVars>
      </dgm:prSet>
      <dgm:spPr/>
    </dgm:pt>
    <dgm:pt modelId="{371FC2E7-0F89-4DCF-A3D5-C490CEA629FB}" type="pres">
      <dgm:prSet presAssocID="{2A1D1220-C2D3-401C-8F9D-FEBD893D4ECA}" presName="accent_2" presStyleCnt="0"/>
      <dgm:spPr/>
    </dgm:pt>
    <dgm:pt modelId="{F8D92577-80E0-4EDE-B703-856E0F3FD114}" type="pres">
      <dgm:prSet presAssocID="{2A1D1220-C2D3-401C-8F9D-FEBD893D4ECA}" presName="accentRepeatNode" presStyleLbl="solidFgAcc1" presStyleIdx="1" presStyleCnt="2"/>
      <dgm:spPr>
        <a:solidFill>
          <a:schemeClr val="tx1">
            <a:lumMod val="75000"/>
            <a:lumOff val="25000"/>
          </a:schemeClr>
        </a:solidFill>
        <a:ln>
          <a:solidFill>
            <a:schemeClr val="tx1">
              <a:lumMod val="75000"/>
              <a:lumOff val="25000"/>
            </a:schemeClr>
          </a:solidFill>
        </a:ln>
      </dgm:spPr>
    </dgm:pt>
  </dgm:ptLst>
  <dgm:cxnLst>
    <dgm:cxn modelId="{E6E8DB2D-012A-49A0-9B2F-FD02B4966B5F}" srcId="{36473307-63E4-4B0A-B4AC-9865FFFA8C54}" destId="{2A1D1220-C2D3-401C-8F9D-FEBD893D4ECA}" srcOrd="1" destOrd="0" parTransId="{6CA44912-8803-4579-B7A7-FF471658AEF1}" sibTransId="{57EF7620-06DF-4CA0-BDD8-D41D9F668F6D}"/>
    <dgm:cxn modelId="{F1C0AE7A-0006-401B-AF6D-F2BD5CBB3591}" type="presOf" srcId="{2A1D1220-C2D3-401C-8F9D-FEBD893D4ECA}" destId="{2931FAA8-36A2-4472-8923-EA7051465EF7}" srcOrd="0" destOrd="0" presId="urn:microsoft.com/office/officeart/2008/layout/VerticalCurvedList"/>
    <dgm:cxn modelId="{1C809C9B-B2D1-43DA-A2A4-798DE8A9116D}" type="presOf" srcId="{2487AA3C-2060-42B0-93AE-3506B2C975A6}" destId="{0BDBAE19-B2BC-4296-BEB2-FA470A6E1458}" srcOrd="0" destOrd="0" presId="urn:microsoft.com/office/officeart/2008/layout/VerticalCurvedList"/>
    <dgm:cxn modelId="{ED3984A2-C0EA-4334-83DF-7AB8852F6BC4}" srcId="{36473307-63E4-4B0A-B4AC-9865FFFA8C54}" destId="{121D65EF-1886-4A56-8AD9-30FB5ED75797}" srcOrd="0" destOrd="0" parTransId="{0ED09E9A-4241-4331-B39C-C4F52B90A978}" sibTransId="{2487AA3C-2060-42B0-93AE-3506B2C975A6}"/>
    <dgm:cxn modelId="{5876F7BF-32EC-4594-9225-5A5697CF3655}" type="presOf" srcId="{36473307-63E4-4B0A-B4AC-9865FFFA8C54}" destId="{E53018A8-187D-457B-B32C-4CC4BD10AFC7}" srcOrd="0" destOrd="0" presId="urn:microsoft.com/office/officeart/2008/layout/VerticalCurvedList"/>
    <dgm:cxn modelId="{F1AA20CB-F35E-417B-96FA-B1788E83CDF1}" type="presOf" srcId="{121D65EF-1886-4A56-8AD9-30FB5ED75797}" destId="{B0001803-4E1B-435C-A9A1-AA81A750CB7C}" srcOrd="0" destOrd="0" presId="urn:microsoft.com/office/officeart/2008/layout/VerticalCurvedList"/>
    <dgm:cxn modelId="{C3474599-1E12-4A6F-9DCE-8B57B40D542C}" type="presParOf" srcId="{E53018A8-187D-457B-B32C-4CC4BD10AFC7}" destId="{0F69389D-0071-49CB-9118-24E5FB1D4443}" srcOrd="0" destOrd="0" presId="urn:microsoft.com/office/officeart/2008/layout/VerticalCurvedList"/>
    <dgm:cxn modelId="{89F1D9BB-C9F8-4831-98C2-73D127C6E716}" type="presParOf" srcId="{0F69389D-0071-49CB-9118-24E5FB1D4443}" destId="{762E9FF0-173D-4FF5-B60C-F9D2F9CF15F3}" srcOrd="0" destOrd="0" presId="urn:microsoft.com/office/officeart/2008/layout/VerticalCurvedList"/>
    <dgm:cxn modelId="{B94DF05E-6CFF-437E-931F-63EC6E7B1E44}" type="presParOf" srcId="{762E9FF0-173D-4FF5-B60C-F9D2F9CF15F3}" destId="{97A05681-46B0-4D7C-BA8F-58171866CCCD}" srcOrd="0" destOrd="0" presId="urn:microsoft.com/office/officeart/2008/layout/VerticalCurvedList"/>
    <dgm:cxn modelId="{F1FABA23-4F71-4FBD-AD30-55EC400E5D98}" type="presParOf" srcId="{762E9FF0-173D-4FF5-B60C-F9D2F9CF15F3}" destId="{0BDBAE19-B2BC-4296-BEB2-FA470A6E1458}" srcOrd="1" destOrd="0" presId="urn:microsoft.com/office/officeart/2008/layout/VerticalCurvedList"/>
    <dgm:cxn modelId="{E14F107A-01EC-4B1A-B7AC-E589157AB15D}" type="presParOf" srcId="{762E9FF0-173D-4FF5-B60C-F9D2F9CF15F3}" destId="{67EA0CCA-A804-437C-BE03-1628EB8F5863}" srcOrd="2" destOrd="0" presId="urn:microsoft.com/office/officeart/2008/layout/VerticalCurvedList"/>
    <dgm:cxn modelId="{5A8A00D1-B233-4394-8E0B-8685E4CC57CB}" type="presParOf" srcId="{762E9FF0-173D-4FF5-B60C-F9D2F9CF15F3}" destId="{8E98FFC3-36FD-4E6F-8381-091545EA2572}" srcOrd="3" destOrd="0" presId="urn:microsoft.com/office/officeart/2008/layout/VerticalCurvedList"/>
    <dgm:cxn modelId="{FC898AC5-BFF4-4EA7-A606-C69ABEEA0112}" type="presParOf" srcId="{0F69389D-0071-49CB-9118-24E5FB1D4443}" destId="{B0001803-4E1B-435C-A9A1-AA81A750CB7C}" srcOrd="1" destOrd="0" presId="urn:microsoft.com/office/officeart/2008/layout/VerticalCurvedList"/>
    <dgm:cxn modelId="{CC20B512-B30D-4A5A-B604-5EB07F927E40}" type="presParOf" srcId="{0F69389D-0071-49CB-9118-24E5FB1D4443}" destId="{F18D756F-50A6-4789-99E9-7793DC8DE9C6}" srcOrd="2" destOrd="0" presId="urn:microsoft.com/office/officeart/2008/layout/VerticalCurvedList"/>
    <dgm:cxn modelId="{932C2F8F-9FEE-4526-9AF6-DD7F65D2C794}" type="presParOf" srcId="{F18D756F-50A6-4789-99E9-7793DC8DE9C6}" destId="{3BD44575-33B0-4496-B2F3-7517A782C498}" srcOrd="0" destOrd="0" presId="urn:microsoft.com/office/officeart/2008/layout/VerticalCurvedList"/>
    <dgm:cxn modelId="{AD503731-127E-4053-9946-ED539ED99CF3}" type="presParOf" srcId="{0F69389D-0071-49CB-9118-24E5FB1D4443}" destId="{2931FAA8-36A2-4472-8923-EA7051465EF7}" srcOrd="3" destOrd="0" presId="urn:microsoft.com/office/officeart/2008/layout/VerticalCurvedList"/>
    <dgm:cxn modelId="{8814988A-FEBF-4A7C-ADE4-C9CB4E5E6297}" type="presParOf" srcId="{0F69389D-0071-49CB-9118-24E5FB1D4443}" destId="{371FC2E7-0F89-4DCF-A3D5-C490CEA629FB}" srcOrd="4" destOrd="0" presId="urn:microsoft.com/office/officeart/2008/layout/VerticalCurvedList"/>
    <dgm:cxn modelId="{144EB0C3-AAB9-4018-AFB3-6FB93898CB75}" type="presParOf" srcId="{371FC2E7-0F89-4DCF-A3D5-C490CEA629FB}" destId="{F8D92577-80E0-4EDE-B703-856E0F3FD11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B45BB8-A554-4B22-B650-CE6B66FB3784}"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9CE59E40-A4F5-4BA5-94D5-E05E0CBBF901}">
      <dgm:prSet phldrT="[Texto]" custT="1"/>
      <dgm:spPr/>
      <dgm:t>
        <a:bodyPr/>
        <a:lstStyle/>
        <a:p>
          <a:pPr algn="just"/>
          <a:r>
            <a:rPr lang="es-EC" sz="2800" noProof="0" dirty="0">
              <a:latin typeface="Times New Roman" panose="02020603050405020304" pitchFamily="18" charset="0"/>
              <a:cs typeface="Times New Roman" panose="02020603050405020304" pitchFamily="18" charset="0"/>
            </a:rPr>
            <a:t>Diseño o tipo de investigación</a:t>
          </a:r>
        </a:p>
      </dgm:t>
    </dgm:pt>
    <dgm:pt modelId="{A57284FB-679C-4471-BF8B-6E22A40824BA}" type="parTrans" cxnId="{910D5977-8203-41F9-ABE9-866E4C626958}">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33FCA32D-8AA0-4112-BF63-005028C1397B}" type="sibTrans" cxnId="{910D5977-8203-41F9-ABE9-866E4C626958}">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5488BC8A-A9F9-474C-9085-D8FC54504BB9}">
      <dgm:prSet phldrT="[Texto]" custT="1"/>
      <dgm:spPr/>
      <dgm:t>
        <a:bodyPr/>
        <a:lstStyle/>
        <a:p>
          <a:pPr algn="just"/>
          <a:r>
            <a:rPr lang="es-EC" sz="1800" i="1" noProof="0" dirty="0">
              <a:latin typeface="Times New Roman" panose="02020603050405020304" pitchFamily="18" charset="0"/>
              <a:cs typeface="Times New Roman" panose="02020603050405020304" pitchFamily="18" charset="0"/>
            </a:rPr>
            <a:t>Descriptiva. </a:t>
          </a:r>
          <a:r>
            <a:rPr lang="es-EC" sz="1800" noProof="0" dirty="0">
              <a:latin typeface="Times New Roman" panose="02020603050405020304" pitchFamily="18" charset="0"/>
              <a:cs typeface="Times New Roman" panose="02020603050405020304" pitchFamily="18" charset="0"/>
            </a:rPr>
            <a:t>Conocer una serie de situaciones, costumbres y actitudes sobresalientes a través de una descripción concreta de actividades, procesos, objetos y personas.</a:t>
          </a:r>
        </a:p>
      </dgm:t>
    </dgm:pt>
    <dgm:pt modelId="{9C4AED33-A28B-4C0D-B9E1-63739D92FAF8}" type="parTrans" cxnId="{5D5E338E-0B4F-437A-AC7D-2236A8E24498}">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D12650FE-70C6-488E-84BA-C1C222CBB80C}" type="sibTrans" cxnId="{5D5E338E-0B4F-437A-AC7D-2236A8E24498}">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2D15A02D-7B4C-4803-99F8-F2C8CFF9ED1B}">
      <dgm:prSet phldrT="[Texto]" custT="1"/>
      <dgm:spPr/>
      <dgm:t>
        <a:bodyPr/>
        <a:lstStyle/>
        <a:p>
          <a:pPr algn="just"/>
          <a:r>
            <a:rPr lang="es-EC" sz="1800" i="1" noProof="0" dirty="0">
              <a:latin typeface="Times New Roman" panose="02020603050405020304" pitchFamily="18" charset="0"/>
              <a:cs typeface="Times New Roman" panose="02020603050405020304" pitchFamily="18" charset="0"/>
            </a:rPr>
            <a:t>Técnica. </a:t>
          </a:r>
          <a:r>
            <a:rPr lang="es-EC" sz="1800" noProof="0" dirty="0">
              <a:latin typeface="Times New Roman" panose="02020603050405020304" pitchFamily="18" charset="0"/>
              <a:cs typeface="Times New Roman" panose="02020603050405020304" pitchFamily="18" charset="0"/>
            </a:rPr>
            <a:t>Encuesta</a:t>
          </a:r>
        </a:p>
      </dgm:t>
    </dgm:pt>
    <dgm:pt modelId="{2EE0CCFD-62DE-427D-8766-4C204F98706F}" type="parTrans" cxnId="{1AFAAF33-720B-457E-B650-08BEF5FD729C}">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EE8393CD-9445-4F26-A79A-9DA5E114707C}" type="sibTrans" cxnId="{1AFAAF33-720B-457E-B650-08BEF5FD729C}">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BCC2BF33-BE0F-49FA-ACD6-BE050B01D5F0}">
      <dgm:prSet phldrT="[Texto]" custT="1"/>
      <dgm:spPr/>
      <dgm:t>
        <a:bodyPr/>
        <a:lstStyle/>
        <a:p>
          <a:pPr algn="just"/>
          <a:r>
            <a:rPr lang="es-EC" sz="2800" noProof="0" dirty="0">
              <a:latin typeface="Times New Roman" panose="02020603050405020304" pitchFamily="18" charset="0"/>
              <a:cs typeface="Times New Roman" panose="02020603050405020304" pitchFamily="18" charset="0"/>
            </a:rPr>
            <a:t>Enfoque la investigación</a:t>
          </a:r>
        </a:p>
      </dgm:t>
    </dgm:pt>
    <dgm:pt modelId="{AA699758-3C8C-4B0D-872F-BD4D03BE5D23}" type="parTrans" cxnId="{C7F1A963-9E0B-41AB-A1AA-AEE7C75E8A5F}">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4B45F354-C6AA-422B-8E1A-F30A9BBCB944}" type="sibTrans" cxnId="{C7F1A963-9E0B-41AB-A1AA-AEE7C75E8A5F}">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EFFEC179-2D88-4A99-BDC3-C73DDFA6912B}">
      <dgm:prSet phldrT="[Texto]" custT="1"/>
      <dgm:spPr/>
      <dgm:t>
        <a:bodyPr/>
        <a:lstStyle/>
        <a:p>
          <a:pPr algn="just"/>
          <a:r>
            <a:rPr lang="es-ES" sz="1800" i="1" noProof="0" dirty="0">
              <a:latin typeface="Times New Roman" panose="02020603050405020304" pitchFamily="18" charset="0"/>
              <a:cs typeface="Times New Roman" panose="02020603050405020304" pitchFamily="18" charset="0"/>
            </a:rPr>
            <a:t>Cuantitativa. </a:t>
          </a:r>
          <a:r>
            <a:rPr lang="es-ES" sz="1800" noProof="0" dirty="0">
              <a:latin typeface="Times New Roman" panose="02020603050405020304" pitchFamily="18" charset="0"/>
              <a:cs typeface="Times New Roman" panose="02020603050405020304" pitchFamily="18" charset="0"/>
            </a:rPr>
            <a:t>Ofrece una gran posibilidad de demostración sobre determinados puntos dentro de las variables de estudio, además que facilita la obtención de resultados y su comparación.</a:t>
          </a:r>
          <a:endParaRPr lang="es-EC" sz="1800" noProof="0" dirty="0">
            <a:latin typeface="Times New Roman" panose="02020603050405020304" pitchFamily="18" charset="0"/>
            <a:cs typeface="Times New Roman" panose="02020603050405020304" pitchFamily="18" charset="0"/>
          </a:endParaRPr>
        </a:p>
      </dgm:t>
    </dgm:pt>
    <dgm:pt modelId="{E852887B-ACAB-4E51-B4D7-13C6503071EC}" type="parTrans" cxnId="{668C474C-65DD-4A9F-B0D7-57EBBB93B33C}">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DABAF0B8-9380-4841-BC53-61553CB5CDF6}" type="sibTrans" cxnId="{668C474C-65DD-4A9F-B0D7-57EBBB93B33C}">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CEED44BC-F3DB-4E12-B46C-5FF8D3556862}" type="pres">
      <dgm:prSet presAssocID="{E7B45BB8-A554-4B22-B650-CE6B66FB3784}" presName="layout" presStyleCnt="0">
        <dgm:presLayoutVars>
          <dgm:chMax/>
          <dgm:chPref/>
          <dgm:dir/>
          <dgm:resizeHandles/>
        </dgm:presLayoutVars>
      </dgm:prSet>
      <dgm:spPr/>
    </dgm:pt>
    <dgm:pt modelId="{195C6D0C-5829-4A49-91A0-3AD6C1705EC9}" type="pres">
      <dgm:prSet presAssocID="{9CE59E40-A4F5-4BA5-94D5-E05E0CBBF901}" presName="root" presStyleCnt="0">
        <dgm:presLayoutVars>
          <dgm:chMax/>
          <dgm:chPref/>
        </dgm:presLayoutVars>
      </dgm:prSet>
      <dgm:spPr/>
    </dgm:pt>
    <dgm:pt modelId="{A3CF1C0B-7B49-41FD-80DE-6BD4C2669E8F}" type="pres">
      <dgm:prSet presAssocID="{9CE59E40-A4F5-4BA5-94D5-E05E0CBBF901}" presName="rootComposite" presStyleCnt="0">
        <dgm:presLayoutVars/>
      </dgm:prSet>
      <dgm:spPr/>
    </dgm:pt>
    <dgm:pt modelId="{BB135DED-5DE7-442E-8CD5-D6A990E24E42}" type="pres">
      <dgm:prSet presAssocID="{9CE59E40-A4F5-4BA5-94D5-E05E0CBBF901}" presName="ParentAccent" presStyleLbl="alignNode1" presStyleIdx="0" presStyleCnt="2"/>
      <dgm:spPr>
        <a:solidFill>
          <a:schemeClr val="tx1">
            <a:lumMod val="75000"/>
            <a:lumOff val="25000"/>
          </a:schemeClr>
        </a:solidFill>
        <a:ln>
          <a:solidFill>
            <a:schemeClr val="tx1">
              <a:lumMod val="75000"/>
              <a:lumOff val="25000"/>
            </a:schemeClr>
          </a:solidFill>
        </a:ln>
      </dgm:spPr>
    </dgm:pt>
    <dgm:pt modelId="{1A1929C6-210A-4BC4-B750-D774E29A256B}" type="pres">
      <dgm:prSet presAssocID="{9CE59E40-A4F5-4BA5-94D5-E05E0CBBF901}" presName="ParentSmallAccent" presStyleLbl="fgAcc1" presStyleIdx="0" presStyleCnt="2"/>
      <dgm:spPr>
        <a:ln>
          <a:solidFill>
            <a:schemeClr val="tx1">
              <a:lumMod val="75000"/>
              <a:lumOff val="25000"/>
            </a:schemeClr>
          </a:solidFill>
        </a:ln>
      </dgm:spPr>
    </dgm:pt>
    <dgm:pt modelId="{CE80CCA7-892A-48E1-B56E-B9FBAB987712}" type="pres">
      <dgm:prSet presAssocID="{9CE59E40-A4F5-4BA5-94D5-E05E0CBBF901}" presName="Parent" presStyleLbl="revTx" presStyleIdx="0" presStyleCnt="5">
        <dgm:presLayoutVars>
          <dgm:chMax/>
          <dgm:chPref val="4"/>
          <dgm:bulletEnabled val="1"/>
        </dgm:presLayoutVars>
      </dgm:prSet>
      <dgm:spPr/>
    </dgm:pt>
    <dgm:pt modelId="{08E59F44-830F-4D89-9210-AD5D647BE8C8}" type="pres">
      <dgm:prSet presAssocID="{9CE59E40-A4F5-4BA5-94D5-E05E0CBBF901}" presName="childShape" presStyleCnt="0">
        <dgm:presLayoutVars>
          <dgm:chMax val="0"/>
          <dgm:chPref val="0"/>
        </dgm:presLayoutVars>
      </dgm:prSet>
      <dgm:spPr/>
    </dgm:pt>
    <dgm:pt modelId="{2E5BC337-196C-42C8-8370-155DEA9930D7}" type="pres">
      <dgm:prSet presAssocID="{5488BC8A-A9F9-474C-9085-D8FC54504BB9}" presName="childComposite" presStyleCnt="0">
        <dgm:presLayoutVars>
          <dgm:chMax val="0"/>
          <dgm:chPref val="0"/>
        </dgm:presLayoutVars>
      </dgm:prSet>
      <dgm:spPr/>
    </dgm:pt>
    <dgm:pt modelId="{96AD54C7-1544-4D38-AFE6-CBE3887F8745}" type="pres">
      <dgm:prSet presAssocID="{5488BC8A-A9F9-474C-9085-D8FC54504BB9}" presName="ChildAccent" presStyleLbl="solidFgAcc1" presStyleIdx="0" presStyleCnt="3"/>
      <dgm:spPr>
        <a:ln>
          <a:solidFill>
            <a:schemeClr val="tx1">
              <a:lumMod val="75000"/>
              <a:lumOff val="25000"/>
            </a:schemeClr>
          </a:solidFill>
        </a:ln>
      </dgm:spPr>
    </dgm:pt>
    <dgm:pt modelId="{4124B8BC-F2E3-4791-9A01-FAAC040C9297}" type="pres">
      <dgm:prSet presAssocID="{5488BC8A-A9F9-474C-9085-D8FC54504BB9}" presName="Child" presStyleLbl="revTx" presStyleIdx="1" presStyleCnt="5">
        <dgm:presLayoutVars>
          <dgm:chMax val="0"/>
          <dgm:chPref val="0"/>
          <dgm:bulletEnabled val="1"/>
        </dgm:presLayoutVars>
      </dgm:prSet>
      <dgm:spPr/>
    </dgm:pt>
    <dgm:pt modelId="{A253C944-48CC-44DE-8219-B175969555DF}" type="pres">
      <dgm:prSet presAssocID="{2D15A02D-7B4C-4803-99F8-F2C8CFF9ED1B}" presName="childComposite" presStyleCnt="0">
        <dgm:presLayoutVars>
          <dgm:chMax val="0"/>
          <dgm:chPref val="0"/>
        </dgm:presLayoutVars>
      </dgm:prSet>
      <dgm:spPr/>
    </dgm:pt>
    <dgm:pt modelId="{2A48B019-1825-4E63-BCA4-F0AA64B3FDCE}" type="pres">
      <dgm:prSet presAssocID="{2D15A02D-7B4C-4803-99F8-F2C8CFF9ED1B}" presName="ChildAccent" presStyleLbl="solidFgAcc1" presStyleIdx="1" presStyleCnt="3"/>
      <dgm:spPr>
        <a:ln>
          <a:solidFill>
            <a:schemeClr val="tx1">
              <a:lumMod val="75000"/>
              <a:lumOff val="25000"/>
            </a:schemeClr>
          </a:solidFill>
        </a:ln>
      </dgm:spPr>
    </dgm:pt>
    <dgm:pt modelId="{0D3EC102-5AD8-407E-8E29-09C1AB2CA434}" type="pres">
      <dgm:prSet presAssocID="{2D15A02D-7B4C-4803-99F8-F2C8CFF9ED1B}" presName="Child" presStyleLbl="revTx" presStyleIdx="2" presStyleCnt="5">
        <dgm:presLayoutVars>
          <dgm:chMax val="0"/>
          <dgm:chPref val="0"/>
          <dgm:bulletEnabled val="1"/>
        </dgm:presLayoutVars>
      </dgm:prSet>
      <dgm:spPr/>
    </dgm:pt>
    <dgm:pt modelId="{2FE9984B-2559-453E-98BE-2BC04A78DEC1}" type="pres">
      <dgm:prSet presAssocID="{BCC2BF33-BE0F-49FA-ACD6-BE050B01D5F0}" presName="root" presStyleCnt="0">
        <dgm:presLayoutVars>
          <dgm:chMax/>
          <dgm:chPref/>
        </dgm:presLayoutVars>
      </dgm:prSet>
      <dgm:spPr/>
    </dgm:pt>
    <dgm:pt modelId="{035D71F0-C3A1-4201-B029-12FD782BB8BD}" type="pres">
      <dgm:prSet presAssocID="{BCC2BF33-BE0F-49FA-ACD6-BE050B01D5F0}" presName="rootComposite" presStyleCnt="0">
        <dgm:presLayoutVars/>
      </dgm:prSet>
      <dgm:spPr/>
    </dgm:pt>
    <dgm:pt modelId="{98E65924-F4E8-430E-B08A-CDF62373CFA7}" type="pres">
      <dgm:prSet presAssocID="{BCC2BF33-BE0F-49FA-ACD6-BE050B01D5F0}" presName="ParentAccent" presStyleLbl="alignNode1" presStyleIdx="1" presStyleCnt="2"/>
      <dgm:spPr>
        <a:solidFill>
          <a:schemeClr val="tx1">
            <a:lumMod val="75000"/>
            <a:lumOff val="25000"/>
          </a:schemeClr>
        </a:solidFill>
        <a:ln>
          <a:solidFill>
            <a:schemeClr val="tx1">
              <a:lumMod val="75000"/>
              <a:lumOff val="25000"/>
            </a:schemeClr>
          </a:solidFill>
        </a:ln>
      </dgm:spPr>
    </dgm:pt>
    <dgm:pt modelId="{9A119A9B-8E2D-45C8-9306-29928649ACDA}" type="pres">
      <dgm:prSet presAssocID="{BCC2BF33-BE0F-49FA-ACD6-BE050B01D5F0}" presName="ParentSmallAccent" presStyleLbl="fgAcc1" presStyleIdx="1" presStyleCnt="2"/>
      <dgm:spPr>
        <a:ln>
          <a:solidFill>
            <a:schemeClr val="tx1">
              <a:lumMod val="75000"/>
              <a:lumOff val="25000"/>
            </a:schemeClr>
          </a:solidFill>
        </a:ln>
      </dgm:spPr>
    </dgm:pt>
    <dgm:pt modelId="{CD460731-3D51-4AD3-9844-D8B5A8314493}" type="pres">
      <dgm:prSet presAssocID="{BCC2BF33-BE0F-49FA-ACD6-BE050B01D5F0}" presName="Parent" presStyleLbl="revTx" presStyleIdx="3" presStyleCnt="5">
        <dgm:presLayoutVars>
          <dgm:chMax/>
          <dgm:chPref val="4"/>
          <dgm:bulletEnabled val="1"/>
        </dgm:presLayoutVars>
      </dgm:prSet>
      <dgm:spPr/>
    </dgm:pt>
    <dgm:pt modelId="{D09D7F84-D33A-49EF-88BD-4379E4BAE288}" type="pres">
      <dgm:prSet presAssocID="{BCC2BF33-BE0F-49FA-ACD6-BE050B01D5F0}" presName="childShape" presStyleCnt="0">
        <dgm:presLayoutVars>
          <dgm:chMax val="0"/>
          <dgm:chPref val="0"/>
        </dgm:presLayoutVars>
      </dgm:prSet>
      <dgm:spPr/>
    </dgm:pt>
    <dgm:pt modelId="{7244980A-213E-47D8-8724-4EEA76BA9BDD}" type="pres">
      <dgm:prSet presAssocID="{EFFEC179-2D88-4A99-BDC3-C73DDFA6912B}" presName="childComposite" presStyleCnt="0">
        <dgm:presLayoutVars>
          <dgm:chMax val="0"/>
          <dgm:chPref val="0"/>
        </dgm:presLayoutVars>
      </dgm:prSet>
      <dgm:spPr/>
    </dgm:pt>
    <dgm:pt modelId="{372377D3-19C0-4A75-BEF2-ED2A51C239DA}" type="pres">
      <dgm:prSet presAssocID="{EFFEC179-2D88-4A99-BDC3-C73DDFA6912B}" presName="ChildAccent" presStyleLbl="solidFgAcc1" presStyleIdx="2" presStyleCnt="3"/>
      <dgm:spPr>
        <a:ln>
          <a:solidFill>
            <a:schemeClr val="tx1">
              <a:lumMod val="75000"/>
              <a:lumOff val="25000"/>
            </a:schemeClr>
          </a:solidFill>
        </a:ln>
      </dgm:spPr>
    </dgm:pt>
    <dgm:pt modelId="{1D5975A9-219F-4683-9432-EF7D41BEE316}" type="pres">
      <dgm:prSet presAssocID="{EFFEC179-2D88-4A99-BDC3-C73DDFA6912B}" presName="Child" presStyleLbl="revTx" presStyleIdx="4" presStyleCnt="5">
        <dgm:presLayoutVars>
          <dgm:chMax val="0"/>
          <dgm:chPref val="0"/>
          <dgm:bulletEnabled val="1"/>
        </dgm:presLayoutVars>
      </dgm:prSet>
      <dgm:spPr/>
    </dgm:pt>
  </dgm:ptLst>
  <dgm:cxnLst>
    <dgm:cxn modelId="{52CD1F04-1ED0-47D0-A7F2-D46758E3F9EE}" type="presOf" srcId="{E7B45BB8-A554-4B22-B650-CE6B66FB3784}" destId="{CEED44BC-F3DB-4E12-B46C-5FF8D3556862}" srcOrd="0" destOrd="0" presId="urn:microsoft.com/office/officeart/2008/layout/SquareAccentList"/>
    <dgm:cxn modelId="{005ACC05-320C-433A-8ECD-86CD7B4A782B}" type="presOf" srcId="{2D15A02D-7B4C-4803-99F8-F2C8CFF9ED1B}" destId="{0D3EC102-5AD8-407E-8E29-09C1AB2CA434}" srcOrd="0" destOrd="0" presId="urn:microsoft.com/office/officeart/2008/layout/SquareAccentList"/>
    <dgm:cxn modelId="{F3972E0B-7CCB-46D2-B98E-AF5FB05EA987}" type="presOf" srcId="{9CE59E40-A4F5-4BA5-94D5-E05E0CBBF901}" destId="{CE80CCA7-892A-48E1-B56E-B9FBAB987712}" srcOrd="0" destOrd="0" presId="urn:microsoft.com/office/officeart/2008/layout/SquareAccentList"/>
    <dgm:cxn modelId="{158F1A12-C461-461B-BAF9-A389EE9B69C4}" type="presOf" srcId="{BCC2BF33-BE0F-49FA-ACD6-BE050B01D5F0}" destId="{CD460731-3D51-4AD3-9844-D8B5A8314493}" srcOrd="0" destOrd="0" presId="urn:microsoft.com/office/officeart/2008/layout/SquareAccentList"/>
    <dgm:cxn modelId="{1AFAAF33-720B-457E-B650-08BEF5FD729C}" srcId="{9CE59E40-A4F5-4BA5-94D5-E05E0CBBF901}" destId="{2D15A02D-7B4C-4803-99F8-F2C8CFF9ED1B}" srcOrd="1" destOrd="0" parTransId="{2EE0CCFD-62DE-427D-8766-4C204F98706F}" sibTransId="{EE8393CD-9445-4F26-A79A-9DA5E114707C}"/>
    <dgm:cxn modelId="{A94D403C-7181-48AB-91EC-432CDBAF3BCC}" type="presOf" srcId="{5488BC8A-A9F9-474C-9085-D8FC54504BB9}" destId="{4124B8BC-F2E3-4791-9A01-FAAC040C9297}" srcOrd="0" destOrd="0" presId="urn:microsoft.com/office/officeart/2008/layout/SquareAccentList"/>
    <dgm:cxn modelId="{C7F1A963-9E0B-41AB-A1AA-AEE7C75E8A5F}" srcId="{E7B45BB8-A554-4B22-B650-CE6B66FB3784}" destId="{BCC2BF33-BE0F-49FA-ACD6-BE050B01D5F0}" srcOrd="1" destOrd="0" parTransId="{AA699758-3C8C-4B0D-872F-BD4D03BE5D23}" sibTransId="{4B45F354-C6AA-422B-8E1A-F30A9BBCB944}"/>
    <dgm:cxn modelId="{668C474C-65DD-4A9F-B0D7-57EBBB93B33C}" srcId="{BCC2BF33-BE0F-49FA-ACD6-BE050B01D5F0}" destId="{EFFEC179-2D88-4A99-BDC3-C73DDFA6912B}" srcOrd="0" destOrd="0" parTransId="{E852887B-ACAB-4E51-B4D7-13C6503071EC}" sibTransId="{DABAF0B8-9380-4841-BC53-61553CB5CDF6}"/>
    <dgm:cxn modelId="{910D5977-8203-41F9-ABE9-866E4C626958}" srcId="{E7B45BB8-A554-4B22-B650-CE6B66FB3784}" destId="{9CE59E40-A4F5-4BA5-94D5-E05E0CBBF901}" srcOrd="0" destOrd="0" parTransId="{A57284FB-679C-4471-BF8B-6E22A40824BA}" sibTransId="{33FCA32D-8AA0-4112-BF63-005028C1397B}"/>
    <dgm:cxn modelId="{CFE4008D-198E-41E6-9211-F9BA7138A7A7}" type="presOf" srcId="{EFFEC179-2D88-4A99-BDC3-C73DDFA6912B}" destId="{1D5975A9-219F-4683-9432-EF7D41BEE316}" srcOrd="0" destOrd="0" presId="urn:microsoft.com/office/officeart/2008/layout/SquareAccentList"/>
    <dgm:cxn modelId="{5D5E338E-0B4F-437A-AC7D-2236A8E24498}" srcId="{9CE59E40-A4F5-4BA5-94D5-E05E0CBBF901}" destId="{5488BC8A-A9F9-474C-9085-D8FC54504BB9}" srcOrd="0" destOrd="0" parTransId="{9C4AED33-A28B-4C0D-B9E1-63739D92FAF8}" sibTransId="{D12650FE-70C6-488E-84BA-C1C222CBB80C}"/>
    <dgm:cxn modelId="{7FEF4CF4-9245-4108-93F2-CE3D76C9ABDF}" type="presParOf" srcId="{CEED44BC-F3DB-4E12-B46C-5FF8D3556862}" destId="{195C6D0C-5829-4A49-91A0-3AD6C1705EC9}" srcOrd="0" destOrd="0" presId="urn:microsoft.com/office/officeart/2008/layout/SquareAccentList"/>
    <dgm:cxn modelId="{002CD632-0466-40F1-A2BC-54D23AD4DA19}" type="presParOf" srcId="{195C6D0C-5829-4A49-91A0-3AD6C1705EC9}" destId="{A3CF1C0B-7B49-41FD-80DE-6BD4C2669E8F}" srcOrd="0" destOrd="0" presId="urn:microsoft.com/office/officeart/2008/layout/SquareAccentList"/>
    <dgm:cxn modelId="{9088A69D-4866-4567-9FF0-6D93A5988DAF}" type="presParOf" srcId="{A3CF1C0B-7B49-41FD-80DE-6BD4C2669E8F}" destId="{BB135DED-5DE7-442E-8CD5-D6A990E24E42}" srcOrd="0" destOrd="0" presId="urn:microsoft.com/office/officeart/2008/layout/SquareAccentList"/>
    <dgm:cxn modelId="{3FCC1B92-2983-427D-996D-14FE35A2270C}" type="presParOf" srcId="{A3CF1C0B-7B49-41FD-80DE-6BD4C2669E8F}" destId="{1A1929C6-210A-4BC4-B750-D774E29A256B}" srcOrd="1" destOrd="0" presId="urn:microsoft.com/office/officeart/2008/layout/SquareAccentList"/>
    <dgm:cxn modelId="{98309C16-0F89-4F00-B83D-EE3EE001629A}" type="presParOf" srcId="{A3CF1C0B-7B49-41FD-80DE-6BD4C2669E8F}" destId="{CE80CCA7-892A-48E1-B56E-B9FBAB987712}" srcOrd="2" destOrd="0" presId="urn:microsoft.com/office/officeart/2008/layout/SquareAccentList"/>
    <dgm:cxn modelId="{7B6174A3-FA9B-4AEE-AF06-D8E89885BF0F}" type="presParOf" srcId="{195C6D0C-5829-4A49-91A0-3AD6C1705EC9}" destId="{08E59F44-830F-4D89-9210-AD5D647BE8C8}" srcOrd="1" destOrd="0" presId="urn:microsoft.com/office/officeart/2008/layout/SquareAccentList"/>
    <dgm:cxn modelId="{A0F5D3FA-AF6E-4728-8403-E6EFBE34EEF0}" type="presParOf" srcId="{08E59F44-830F-4D89-9210-AD5D647BE8C8}" destId="{2E5BC337-196C-42C8-8370-155DEA9930D7}" srcOrd="0" destOrd="0" presId="urn:microsoft.com/office/officeart/2008/layout/SquareAccentList"/>
    <dgm:cxn modelId="{E5027C6F-3662-48B1-A5B8-A83D4292616F}" type="presParOf" srcId="{2E5BC337-196C-42C8-8370-155DEA9930D7}" destId="{96AD54C7-1544-4D38-AFE6-CBE3887F8745}" srcOrd="0" destOrd="0" presId="urn:microsoft.com/office/officeart/2008/layout/SquareAccentList"/>
    <dgm:cxn modelId="{D99C5FBA-604A-474C-9D8E-21C6D267221F}" type="presParOf" srcId="{2E5BC337-196C-42C8-8370-155DEA9930D7}" destId="{4124B8BC-F2E3-4791-9A01-FAAC040C9297}" srcOrd="1" destOrd="0" presId="urn:microsoft.com/office/officeart/2008/layout/SquareAccentList"/>
    <dgm:cxn modelId="{06CE8A47-5CAD-4C1C-AF51-895AFD9F4D17}" type="presParOf" srcId="{08E59F44-830F-4D89-9210-AD5D647BE8C8}" destId="{A253C944-48CC-44DE-8219-B175969555DF}" srcOrd="1" destOrd="0" presId="urn:microsoft.com/office/officeart/2008/layout/SquareAccentList"/>
    <dgm:cxn modelId="{7FDF4DEF-2827-44D3-96AB-320B3C7501A6}" type="presParOf" srcId="{A253C944-48CC-44DE-8219-B175969555DF}" destId="{2A48B019-1825-4E63-BCA4-F0AA64B3FDCE}" srcOrd="0" destOrd="0" presId="urn:microsoft.com/office/officeart/2008/layout/SquareAccentList"/>
    <dgm:cxn modelId="{0FB4ADE5-0898-45A5-B094-3ACDBB29CCB7}" type="presParOf" srcId="{A253C944-48CC-44DE-8219-B175969555DF}" destId="{0D3EC102-5AD8-407E-8E29-09C1AB2CA434}" srcOrd="1" destOrd="0" presId="urn:microsoft.com/office/officeart/2008/layout/SquareAccentList"/>
    <dgm:cxn modelId="{FB51F8D9-2369-414A-BE72-2B981AC985B8}" type="presParOf" srcId="{CEED44BC-F3DB-4E12-B46C-5FF8D3556862}" destId="{2FE9984B-2559-453E-98BE-2BC04A78DEC1}" srcOrd="1" destOrd="0" presId="urn:microsoft.com/office/officeart/2008/layout/SquareAccentList"/>
    <dgm:cxn modelId="{0F65CD7C-CFB0-4BDF-ACA5-AA002252CD4E}" type="presParOf" srcId="{2FE9984B-2559-453E-98BE-2BC04A78DEC1}" destId="{035D71F0-C3A1-4201-B029-12FD782BB8BD}" srcOrd="0" destOrd="0" presId="urn:microsoft.com/office/officeart/2008/layout/SquareAccentList"/>
    <dgm:cxn modelId="{5EA75F7A-2CCF-4844-9392-41312A7DCED4}" type="presParOf" srcId="{035D71F0-C3A1-4201-B029-12FD782BB8BD}" destId="{98E65924-F4E8-430E-B08A-CDF62373CFA7}" srcOrd="0" destOrd="0" presId="urn:microsoft.com/office/officeart/2008/layout/SquareAccentList"/>
    <dgm:cxn modelId="{9A9636B4-B96F-4181-AF39-3B0FF3A5E9B8}" type="presParOf" srcId="{035D71F0-C3A1-4201-B029-12FD782BB8BD}" destId="{9A119A9B-8E2D-45C8-9306-29928649ACDA}" srcOrd="1" destOrd="0" presId="urn:microsoft.com/office/officeart/2008/layout/SquareAccentList"/>
    <dgm:cxn modelId="{E04B233F-5C2F-4A8D-859D-550259C285ED}" type="presParOf" srcId="{035D71F0-C3A1-4201-B029-12FD782BB8BD}" destId="{CD460731-3D51-4AD3-9844-D8B5A8314493}" srcOrd="2" destOrd="0" presId="urn:microsoft.com/office/officeart/2008/layout/SquareAccentList"/>
    <dgm:cxn modelId="{F303EF36-0181-45EC-9BE8-6180696C33EC}" type="presParOf" srcId="{2FE9984B-2559-453E-98BE-2BC04A78DEC1}" destId="{D09D7F84-D33A-49EF-88BD-4379E4BAE288}" srcOrd="1" destOrd="0" presId="urn:microsoft.com/office/officeart/2008/layout/SquareAccentList"/>
    <dgm:cxn modelId="{26EEE694-B164-4264-AEF3-BA9C9740D4F7}" type="presParOf" srcId="{D09D7F84-D33A-49EF-88BD-4379E4BAE288}" destId="{7244980A-213E-47D8-8724-4EEA76BA9BDD}" srcOrd="0" destOrd="0" presId="urn:microsoft.com/office/officeart/2008/layout/SquareAccentList"/>
    <dgm:cxn modelId="{3194D645-F6D4-4779-8586-B15176439E34}" type="presParOf" srcId="{7244980A-213E-47D8-8724-4EEA76BA9BDD}" destId="{372377D3-19C0-4A75-BEF2-ED2A51C239DA}" srcOrd="0" destOrd="0" presId="urn:microsoft.com/office/officeart/2008/layout/SquareAccentList"/>
    <dgm:cxn modelId="{6F388E4B-1740-461D-A198-B1B420E8FC75}" type="presParOf" srcId="{7244980A-213E-47D8-8724-4EEA76BA9BDD}" destId="{1D5975A9-219F-4683-9432-EF7D41BEE316}"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B45BB8-A554-4B22-B650-CE6B66FB3784}"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9CE59E40-A4F5-4BA5-94D5-E05E0CBBF901}">
      <dgm:prSet phldrT="[Texto]" custT="1"/>
      <dgm:spPr/>
      <dgm:t>
        <a:bodyPr/>
        <a:lstStyle/>
        <a:p>
          <a:pPr algn="just"/>
          <a:r>
            <a:rPr lang="es-EC" sz="2800" noProof="0" dirty="0">
              <a:latin typeface="Times New Roman" panose="02020603050405020304" pitchFamily="18" charset="0"/>
              <a:cs typeface="Times New Roman" panose="02020603050405020304" pitchFamily="18" charset="0"/>
            </a:rPr>
            <a:t>Técnica de muestreo</a:t>
          </a:r>
        </a:p>
      </dgm:t>
    </dgm:pt>
    <dgm:pt modelId="{A57284FB-679C-4471-BF8B-6E22A40824BA}" type="parTrans" cxnId="{910D5977-8203-41F9-ABE9-866E4C626958}">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33FCA32D-8AA0-4112-BF63-005028C1397B}" type="sibTrans" cxnId="{910D5977-8203-41F9-ABE9-866E4C626958}">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5488BC8A-A9F9-474C-9085-D8FC54504BB9}">
      <dgm:prSet phldrT="[Texto]" custT="1"/>
      <dgm:spPr/>
      <dgm:t>
        <a:bodyPr anchor="t"/>
        <a:lstStyle/>
        <a:p>
          <a:pPr algn="just">
            <a:buNone/>
          </a:pPr>
          <a:r>
            <a:rPr lang="es-EC" sz="1800" i="1" noProof="0" dirty="0">
              <a:latin typeface="Times New Roman" panose="02020603050405020304" pitchFamily="18" charset="0"/>
              <a:cs typeface="Times New Roman" panose="02020603050405020304" pitchFamily="18" charset="0"/>
            </a:rPr>
            <a:t>Muestreo probabilístico. </a:t>
          </a:r>
          <a:r>
            <a:rPr lang="es-EC" sz="1800" i="0" noProof="0" dirty="0">
              <a:latin typeface="Times New Roman" panose="02020603050405020304" pitchFamily="18" charset="0"/>
              <a:cs typeface="Times New Roman" panose="02020603050405020304" pitchFamily="18" charset="0"/>
            </a:rPr>
            <a:t>Cada</a:t>
          </a:r>
          <a:r>
            <a:rPr lang="es-ES" sz="1800" i="0" noProof="0" dirty="0">
              <a:latin typeface="Times New Roman" panose="02020603050405020304" pitchFamily="18" charset="0"/>
              <a:cs typeface="Times New Roman" panose="02020603050405020304" pitchFamily="18" charset="0"/>
            </a:rPr>
            <a:t> elemento del universo o población objeto de estudio tiene una probabilidad conocida de formar parte de la muestra.</a:t>
          </a:r>
        </a:p>
        <a:p>
          <a:pPr algn="just">
            <a:buFont typeface="Arial" panose="020B0604020202020204" pitchFamily="34" charset="0"/>
            <a:buNone/>
          </a:pPr>
          <a:r>
            <a:rPr lang="es-EC" sz="1800" i="0" noProof="0" dirty="0">
              <a:latin typeface="Times New Roman" panose="02020603050405020304" pitchFamily="18" charset="0"/>
              <a:cs typeface="Times New Roman" panose="02020603050405020304" pitchFamily="18" charset="0"/>
            </a:rPr>
            <a:t>         * Muestreo aleatorio simple</a:t>
          </a:r>
        </a:p>
      </dgm:t>
    </dgm:pt>
    <dgm:pt modelId="{9C4AED33-A28B-4C0D-B9E1-63739D92FAF8}" type="parTrans" cxnId="{5D5E338E-0B4F-437A-AC7D-2236A8E24498}">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D12650FE-70C6-488E-84BA-C1C222CBB80C}" type="sibTrans" cxnId="{5D5E338E-0B4F-437A-AC7D-2236A8E24498}">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BCC2BF33-BE0F-49FA-ACD6-BE050B01D5F0}">
      <dgm:prSet phldrT="[Texto]" custT="1"/>
      <dgm:spPr/>
      <dgm:t>
        <a:bodyPr/>
        <a:lstStyle/>
        <a:p>
          <a:pPr algn="just"/>
          <a:r>
            <a:rPr lang="es-EC" sz="2800" noProof="0" dirty="0">
              <a:latin typeface="Times New Roman" panose="02020603050405020304" pitchFamily="18" charset="0"/>
              <a:cs typeface="Times New Roman" panose="02020603050405020304" pitchFamily="18" charset="0"/>
            </a:rPr>
            <a:t>Muestra</a:t>
          </a:r>
        </a:p>
      </dgm:t>
    </dgm:pt>
    <dgm:pt modelId="{AA699758-3C8C-4B0D-872F-BD4D03BE5D23}" type="parTrans" cxnId="{C7F1A963-9E0B-41AB-A1AA-AEE7C75E8A5F}">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4B45F354-C6AA-422B-8E1A-F30A9BBCB944}" type="sibTrans" cxnId="{C7F1A963-9E0B-41AB-A1AA-AEE7C75E8A5F}">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mc:AlternateContent xmlns:mc="http://schemas.openxmlformats.org/markup-compatibility/2006" xmlns:a14="http://schemas.microsoft.com/office/drawing/2010/main">
      <mc:Choice Requires="a14">
        <dgm:pt modelId="{EFFEC179-2D88-4A99-BDC3-C73DDFA6912B}">
          <dgm:prSet phldrT="[Texto]" custT="1"/>
          <dgm:spPr/>
          <dgm:t>
            <a:bodyPr anchor="t"/>
            <a:lstStyle/>
            <a:p>
              <a:pPr algn="just"/>
              <a:r>
                <a:rPr lang="es-ES" sz="1800" i="0" noProof="0" dirty="0">
                  <a:latin typeface="Times New Roman" panose="02020603050405020304" pitchFamily="18" charset="0"/>
                  <a:cs typeface="Times New Roman" panose="02020603050405020304" pitchFamily="18" charset="0"/>
                </a:rPr>
                <a:t>Según la Cámara de Comercio de Quito, el universo poblacional se determinó el establecimiento de 3.485 medianas empresas PYMES productivas y/o comerciales en el Distrito Metropolitano de Quito.</a:t>
              </a:r>
            </a:p>
            <a:p>
              <a:pPr algn="just"/>
              <a:r>
                <a:rPr lang="es-ES" sz="1800" i="0" noProof="0" dirty="0">
                  <a:latin typeface="Times New Roman" panose="02020603050405020304" pitchFamily="18" charset="0"/>
                  <a:cs typeface="Times New Roman" panose="02020603050405020304" pitchFamily="18" charset="0"/>
                </a:rPr>
                <a:t>La fórmula que se utilizará, por tratarse de población finita, es la siguiente:</a:t>
              </a:r>
              <a:endParaRPr lang="en-US" sz="1800" i="0" noProof="0" dirty="0">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s-ES" sz="1600" i="1" smtClean="0">
                        <a:latin typeface="Cambria Math" panose="02040503050406030204" pitchFamily="18" charset="0"/>
                      </a:rPr>
                      <m:t>𝑛</m:t>
                    </m:r>
                    <m:r>
                      <a:rPr lang="es-ES" sz="1600" i="1" smtClean="0">
                        <a:latin typeface="Cambria Math" panose="02040503050406030204" pitchFamily="18" charset="0"/>
                      </a:rPr>
                      <m:t>=</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s-ES" sz="1600" i="1">
                                <a:latin typeface="Cambria Math" panose="02040503050406030204" pitchFamily="18" charset="0"/>
                              </a:rPr>
                              <m:t>𝑍</m:t>
                            </m:r>
                          </m:e>
                          <m:sup>
                            <m:r>
                              <a:rPr lang="es-ES" sz="1600" i="1">
                                <a:latin typeface="Cambria Math" panose="02040503050406030204" pitchFamily="18" charset="0"/>
                              </a:rPr>
                              <m:t>2</m:t>
                            </m:r>
                          </m:sup>
                        </m:sSup>
                        <m:r>
                          <a:rPr lang="es-ES" sz="1600" i="1">
                            <a:latin typeface="Cambria Math" panose="02040503050406030204" pitchFamily="18" charset="0"/>
                          </a:rPr>
                          <m:t>∙</m:t>
                        </m:r>
                        <m:r>
                          <a:rPr lang="es-ES" sz="1600" i="1">
                            <a:latin typeface="Cambria Math" panose="02040503050406030204" pitchFamily="18" charset="0"/>
                          </a:rPr>
                          <m:t>𝑝</m:t>
                        </m:r>
                        <m:r>
                          <a:rPr lang="es-ES" sz="1600" i="1">
                            <a:latin typeface="Cambria Math" panose="02040503050406030204" pitchFamily="18" charset="0"/>
                          </a:rPr>
                          <m:t>∙</m:t>
                        </m:r>
                        <m:r>
                          <a:rPr lang="es-ES" sz="1600" i="1">
                            <a:latin typeface="Cambria Math" panose="02040503050406030204" pitchFamily="18" charset="0"/>
                          </a:rPr>
                          <m:t>𝑞</m:t>
                        </m:r>
                        <m:r>
                          <a:rPr lang="es-ES" sz="1600" i="1">
                            <a:latin typeface="Cambria Math" panose="02040503050406030204" pitchFamily="18" charset="0"/>
                          </a:rPr>
                          <m:t>∙</m:t>
                        </m:r>
                        <m:r>
                          <a:rPr lang="es-ES" sz="1600" i="1">
                            <a:latin typeface="Cambria Math" panose="02040503050406030204" pitchFamily="18" charset="0"/>
                          </a:rPr>
                          <m:t>𝑁</m:t>
                        </m:r>
                      </m:num>
                      <m:den>
                        <m:sSup>
                          <m:sSupPr>
                            <m:ctrlPr>
                              <a:rPr lang="en-US" sz="1600" i="1">
                                <a:latin typeface="Cambria Math" panose="02040503050406030204" pitchFamily="18" charset="0"/>
                              </a:rPr>
                            </m:ctrlPr>
                          </m:sSupPr>
                          <m:e>
                            <m:r>
                              <a:rPr lang="es-ES" sz="1600" i="1">
                                <a:latin typeface="Cambria Math" panose="02040503050406030204" pitchFamily="18" charset="0"/>
                              </a:rPr>
                              <m:t>𝑒</m:t>
                            </m:r>
                          </m:e>
                          <m:sup>
                            <m:r>
                              <a:rPr lang="es-ES" sz="1600" i="1">
                                <a:latin typeface="Cambria Math" panose="02040503050406030204" pitchFamily="18" charset="0"/>
                              </a:rPr>
                              <m:t>2</m:t>
                            </m:r>
                          </m:sup>
                        </m:sSup>
                        <m:d>
                          <m:dPr>
                            <m:ctrlPr>
                              <a:rPr lang="en-US" sz="1600" i="1">
                                <a:latin typeface="Cambria Math" panose="02040503050406030204" pitchFamily="18" charset="0"/>
                              </a:rPr>
                            </m:ctrlPr>
                          </m:dPr>
                          <m:e>
                            <m:r>
                              <a:rPr lang="es-ES" sz="1600" i="1">
                                <a:latin typeface="Cambria Math" panose="02040503050406030204" pitchFamily="18" charset="0"/>
                              </a:rPr>
                              <m:t>𝑁</m:t>
                            </m:r>
                            <m:r>
                              <a:rPr lang="es-ES" sz="1600" i="1">
                                <a:latin typeface="Cambria Math" panose="02040503050406030204" pitchFamily="18" charset="0"/>
                              </a:rPr>
                              <m:t>−1</m:t>
                            </m:r>
                          </m:e>
                        </m:d>
                        <m:r>
                          <a:rPr lang="es-ES" sz="1600" i="1">
                            <a:latin typeface="Cambria Math" panose="02040503050406030204" pitchFamily="18" charset="0"/>
                          </a:rPr>
                          <m:t>+</m:t>
                        </m:r>
                        <m:sSup>
                          <m:sSupPr>
                            <m:ctrlPr>
                              <a:rPr lang="en-US" sz="1600" i="1">
                                <a:latin typeface="Cambria Math" panose="02040503050406030204" pitchFamily="18" charset="0"/>
                              </a:rPr>
                            </m:ctrlPr>
                          </m:sSupPr>
                          <m:e>
                            <m:r>
                              <a:rPr lang="es-ES" sz="1600" i="1">
                                <a:latin typeface="Cambria Math" panose="02040503050406030204" pitchFamily="18" charset="0"/>
                              </a:rPr>
                              <m:t>𝑍</m:t>
                            </m:r>
                          </m:e>
                          <m:sup>
                            <m:r>
                              <a:rPr lang="es-ES" sz="1600" i="1">
                                <a:latin typeface="Cambria Math" panose="02040503050406030204" pitchFamily="18" charset="0"/>
                              </a:rPr>
                              <m:t>2</m:t>
                            </m:r>
                          </m:sup>
                        </m:sSup>
                        <m:r>
                          <a:rPr lang="es-ES" sz="1600" i="1">
                            <a:latin typeface="Cambria Math" panose="02040503050406030204" pitchFamily="18" charset="0"/>
                          </a:rPr>
                          <m:t>∙</m:t>
                        </m:r>
                        <m:r>
                          <a:rPr lang="es-ES" sz="1600" i="1">
                            <a:latin typeface="Cambria Math" panose="02040503050406030204" pitchFamily="18" charset="0"/>
                          </a:rPr>
                          <m:t>𝑝</m:t>
                        </m:r>
                        <m:r>
                          <a:rPr lang="es-ES" sz="1600" i="1">
                            <a:latin typeface="Cambria Math" panose="02040503050406030204" pitchFamily="18" charset="0"/>
                          </a:rPr>
                          <m:t>∙</m:t>
                        </m:r>
                        <m:r>
                          <a:rPr lang="es-ES" sz="1600" i="1">
                            <a:latin typeface="Cambria Math" panose="02040503050406030204" pitchFamily="18" charset="0"/>
                          </a:rPr>
                          <m:t>𝑞</m:t>
                        </m:r>
                      </m:den>
                    </m:f>
                  </m:oMath>
                </m:oMathPara>
              </a14:m>
              <a:endParaRPr lang="es-ES" sz="1600" i="0" noProof="0" dirty="0">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s-ES" sz="1600" b="1" i="1" smtClean="0">
                        <a:latin typeface="Cambria Math" panose="02040503050406030204" pitchFamily="18" charset="0"/>
                      </a:rPr>
                      <m:t>𝒏</m:t>
                    </m:r>
                    <m:r>
                      <a:rPr lang="es-ES" sz="1600" b="1" i="1" smtClean="0">
                        <a:latin typeface="Cambria Math" panose="02040503050406030204" pitchFamily="18" charset="0"/>
                      </a:rPr>
                      <m:t>=</m:t>
                    </m:r>
                    <m:r>
                      <a:rPr lang="es-ES" sz="1600" b="1" i="1" smtClean="0">
                        <a:latin typeface="Cambria Math" panose="02040503050406030204" pitchFamily="18" charset="0"/>
                      </a:rPr>
                      <m:t>𝟑𝟒𝟔</m:t>
                    </m:r>
                    <m:r>
                      <a:rPr lang="es-ES" sz="1600" b="1" i="1" smtClean="0">
                        <a:latin typeface="Cambria Math" panose="02040503050406030204" pitchFamily="18" charset="0"/>
                      </a:rPr>
                      <m:t>,</m:t>
                    </m:r>
                    <m:r>
                      <a:rPr lang="es-ES" sz="1600" b="1" i="1" smtClean="0">
                        <a:latin typeface="Cambria Math" panose="02040503050406030204" pitchFamily="18" charset="0"/>
                      </a:rPr>
                      <m:t>𝟏𝟎𝟕𝟎𝟖𝟗𝟕</m:t>
                    </m:r>
                    <m:r>
                      <a:rPr lang="es-ES" sz="1600" b="1" i="1" smtClean="0">
                        <a:latin typeface="Cambria Math" panose="02040503050406030204" pitchFamily="18" charset="0"/>
                      </a:rPr>
                      <m:t> ≈</m:t>
                    </m:r>
                    <m:r>
                      <a:rPr lang="es-ES" sz="1600" b="1" i="1" smtClean="0">
                        <a:latin typeface="Cambria Math" panose="02040503050406030204" pitchFamily="18" charset="0"/>
                      </a:rPr>
                      <m:t>𝟑𝟒𝟔</m:t>
                    </m:r>
                    <m:r>
                      <a:rPr lang="es-ES" sz="1600" b="1" i="1" smtClean="0">
                        <a:latin typeface="Cambria Math" panose="02040503050406030204" pitchFamily="18" charset="0"/>
                      </a:rPr>
                      <m:t> </m:t>
                    </m:r>
                    <m:r>
                      <a:rPr lang="es-ES" sz="1600" b="1" i="1" smtClean="0">
                        <a:latin typeface="Cambria Math" panose="02040503050406030204" pitchFamily="18" charset="0"/>
                      </a:rPr>
                      <m:t>𝒆𝒎𝒑𝒓𝒆𝒔𝒂𝒔</m:t>
                    </m:r>
                  </m:oMath>
                </m:oMathPara>
              </a14:m>
              <a:endParaRPr lang="es-ES" sz="1600" i="0" noProof="0" dirty="0">
                <a:latin typeface="Times New Roman" panose="02020603050405020304" pitchFamily="18" charset="0"/>
                <a:cs typeface="Times New Roman" panose="02020603050405020304" pitchFamily="18" charset="0"/>
              </a:endParaRPr>
            </a:p>
            <a:p>
              <a:pPr algn="just"/>
              <a:endParaRPr lang="es-ES" sz="1800" i="0" noProof="0" dirty="0">
                <a:latin typeface="Times New Roman" panose="02020603050405020304" pitchFamily="18" charset="0"/>
                <a:cs typeface="Times New Roman" panose="02020603050405020304" pitchFamily="18" charset="0"/>
              </a:endParaRPr>
            </a:p>
            <a:p>
              <a:pPr algn="just"/>
              <a:endParaRPr lang="es-EC" sz="1800" i="0" noProof="0" dirty="0">
                <a:latin typeface="Times New Roman" panose="02020603050405020304" pitchFamily="18" charset="0"/>
                <a:cs typeface="Times New Roman" panose="02020603050405020304" pitchFamily="18" charset="0"/>
              </a:endParaRPr>
            </a:p>
          </dgm:t>
        </dgm:pt>
      </mc:Choice>
      <mc:Fallback xmlns="">
        <dgm:pt modelId="{EFFEC179-2D88-4A99-BDC3-C73DDFA6912B}">
          <dgm:prSet phldrT="[Texto]" custT="1"/>
          <dgm:spPr/>
          <dgm:t>
            <a:bodyPr anchor="t"/>
            <a:lstStyle/>
            <a:p>
              <a:pPr algn="just"/>
              <a:r>
                <a:rPr lang="es-ES" sz="1800" i="0" noProof="0" dirty="0">
                  <a:latin typeface="Times New Roman" panose="02020603050405020304" pitchFamily="18" charset="0"/>
                  <a:cs typeface="Times New Roman" panose="02020603050405020304" pitchFamily="18" charset="0"/>
                </a:rPr>
                <a:t>Según la Cámara de Comercio de Quito, el universo poblacional se determinó el establecimiento de 3.485 medianas empresas PYMES productivas y/o comerciales en el Distrito Metropolitano de Quito.</a:t>
              </a:r>
            </a:p>
            <a:p>
              <a:pPr algn="just"/>
              <a:r>
                <a:rPr lang="es-ES" sz="1800" i="0" noProof="0" dirty="0">
                  <a:latin typeface="Times New Roman" panose="02020603050405020304" pitchFamily="18" charset="0"/>
                  <a:cs typeface="Times New Roman" panose="02020603050405020304" pitchFamily="18" charset="0"/>
                </a:rPr>
                <a:t>La fórmula que se utilizará, por tratarse de población finita, es la siguiente:</a:t>
              </a:r>
              <a:endParaRPr lang="en-US" sz="1800" i="0" noProof="0" dirty="0">
                <a:latin typeface="Times New Roman" panose="02020603050405020304" pitchFamily="18" charset="0"/>
                <a:cs typeface="Times New Roman" panose="02020603050405020304" pitchFamily="18" charset="0"/>
              </a:endParaRPr>
            </a:p>
            <a:p>
              <a:pPr algn="just"/>
              <a:r>
                <a:rPr lang="es-ES" sz="1600" i="0"/>
                <a:t>𝑛=</a:t>
              </a:r>
              <a:r>
                <a:rPr lang="en-US" sz="1600" i="0"/>
                <a:t>(</a:t>
              </a:r>
              <a:r>
                <a:rPr lang="es-ES" sz="1600" i="0"/>
                <a:t>𝑍</a:t>
              </a:r>
              <a:r>
                <a:rPr lang="en-US" sz="1600" i="0"/>
                <a:t>^</a:t>
              </a:r>
              <a:r>
                <a:rPr lang="es-ES" sz="1600" i="0"/>
                <a:t>2∙𝑝∙𝑞∙𝑁</a:t>
              </a:r>
              <a:r>
                <a:rPr lang="en-US" sz="1600" i="0"/>
                <a:t>)/(</a:t>
              </a:r>
              <a:r>
                <a:rPr lang="es-ES" sz="1600" i="0"/>
                <a:t>𝑒</a:t>
              </a:r>
              <a:r>
                <a:rPr lang="en-US" sz="1600" i="0"/>
                <a:t>^</a:t>
              </a:r>
              <a:r>
                <a:rPr lang="es-ES" sz="1600" i="0"/>
                <a:t>2</a:t>
              </a:r>
              <a:r>
                <a:rPr lang="en-US" sz="1600" i="0"/>
                <a:t> (</a:t>
              </a:r>
              <a:r>
                <a:rPr lang="es-ES" sz="1600" i="0"/>
                <a:t>𝑁−1)+𝑍</a:t>
              </a:r>
              <a:r>
                <a:rPr lang="en-US" sz="1600" i="0"/>
                <a:t>^</a:t>
              </a:r>
              <a:r>
                <a:rPr lang="es-ES" sz="1600" i="0"/>
                <a:t>2∙𝑝∙𝑞</a:t>
              </a:r>
              <a:r>
                <a:rPr lang="en-US" sz="1600" i="0"/>
                <a:t>)</a:t>
              </a:r>
              <a:endParaRPr lang="es-ES" sz="1600" i="0" noProof="0" dirty="0">
                <a:latin typeface="Times New Roman" panose="02020603050405020304" pitchFamily="18" charset="0"/>
                <a:cs typeface="Times New Roman" panose="02020603050405020304" pitchFamily="18" charset="0"/>
              </a:endParaRPr>
            </a:p>
            <a:p>
              <a:pPr algn="just"/>
              <a:r>
                <a:rPr lang="es-ES" sz="1600" b="1" i="0"/>
                <a:t>𝒏=𝟑𝟒𝟔,𝟏𝟎𝟕𝟎𝟖𝟗𝟕 ≈𝟑𝟒𝟔 𝒆𝒎𝒑𝒓𝒆𝒔𝒂𝒔</a:t>
              </a:r>
              <a:endParaRPr lang="es-ES" sz="1600" i="0" noProof="0" dirty="0">
                <a:latin typeface="Times New Roman" panose="02020603050405020304" pitchFamily="18" charset="0"/>
                <a:cs typeface="Times New Roman" panose="02020603050405020304" pitchFamily="18" charset="0"/>
              </a:endParaRPr>
            </a:p>
            <a:p>
              <a:pPr algn="just"/>
              <a:endParaRPr lang="es-ES" sz="1800" i="0" noProof="0" dirty="0">
                <a:latin typeface="Times New Roman" panose="02020603050405020304" pitchFamily="18" charset="0"/>
                <a:cs typeface="Times New Roman" panose="02020603050405020304" pitchFamily="18" charset="0"/>
              </a:endParaRPr>
            </a:p>
            <a:p>
              <a:pPr algn="just"/>
              <a:endParaRPr lang="es-EC" sz="1800" i="0" noProof="0" dirty="0">
                <a:latin typeface="Times New Roman" panose="02020603050405020304" pitchFamily="18" charset="0"/>
                <a:cs typeface="Times New Roman" panose="02020603050405020304" pitchFamily="18" charset="0"/>
              </a:endParaRPr>
            </a:p>
          </dgm:t>
        </dgm:pt>
      </mc:Fallback>
    </mc:AlternateContent>
    <dgm:pt modelId="{E852887B-ACAB-4E51-B4D7-13C6503071EC}" type="parTrans" cxnId="{668C474C-65DD-4A9F-B0D7-57EBBB93B33C}">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DABAF0B8-9380-4841-BC53-61553CB5CDF6}" type="sibTrans" cxnId="{668C474C-65DD-4A9F-B0D7-57EBBB93B33C}">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CEED44BC-F3DB-4E12-B46C-5FF8D3556862}" type="pres">
      <dgm:prSet presAssocID="{E7B45BB8-A554-4B22-B650-CE6B66FB3784}" presName="layout" presStyleCnt="0">
        <dgm:presLayoutVars>
          <dgm:chMax/>
          <dgm:chPref/>
          <dgm:dir/>
          <dgm:resizeHandles/>
        </dgm:presLayoutVars>
      </dgm:prSet>
      <dgm:spPr/>
    </dgm:pt>
    <dgm:pt modelId="{195C6D0C-5829-4A49-91A0-3AD6C1705EC9}" type="pres">
      <dgm:prSet presAssocID="{9CE59E40-A4F5-4BA5-94D5-E05E0CBBF901}" presName="root" presStyleCnt="0">
        <dgm:presLayoutVars>
          <dgm:chMax/>
          <dgm:chPref/>
        </dgm:presLayoutVars>
      </dgm:prSet>
      <dgm:spPr/>
    </dgm:pt>
    <dgm:pt modelId="{A3CF1C0B-7B49-41FD-80DE-6BD4C2669E8F}" type="pres">
      <dgm:prSet presAssocID="{9CE59E40-A4F5-4BA5-94D5-E05E0CBBF901}" presName="rootComposite" presStyleCnt="0">
        <dgm:presLayoutVars/>
      </dgm:prSet>
      <dgm:spPr/>
    </dgm:pt>
    <dgm:pt modelId="{BB135DED-5DE7-442E-8CD5-D6A990E24E42}" type="pres">
      <dgm:prSet presAssocID="{9CE59E40-A4F5-4BA5-94D5-E05E0CBBF901}" presName="ParentAccent" presStyleLbl="alignNode1" presStyleIdx="0" presStyleCnt="2"/>
      <dgm:spPr>
        <a:solidFill>
          <a:schemeClr val="tx1">
            <a:lumMod val="75000"/>
            <a:lumOff val="25000"/>
          </a:schemeClr>
        </a:solidFill>
        <a:ln>
          <a:solidFill>
            <a:schemeClr val="tx1">
              <a:lumMod val="75000"/>
              <a:lumOff val="25000"/>
            </a:schemeClr>
          </a:solidFill>
        </a:ln>
      </dgm:spPr>
    </dgm:pt>
    <dgm:pt modelId="{1A1929C6-210A-4BC4-B750-D774E29A256B}" type="pres">
      <dgm:prSet presAssocID="{9CE59E40-A4F5-4BA5-94D5-E05E0CBBF901}" presName="ParentSmallAccent" presStyleLbl="fgAcc1" presStyleIdx="0" presStyleCnt="2"/>
      <dgm:spPr>
        <a:ln>
          <a:solidFill>
            <a:schemeClr val="tx1">
              <a:lumMod val="75000"/>
              <a:lumOff val="25000"/>
            </a:schemeClr>
          </a:solidFill>
        </a:ln>
      </dgm:spPr>
    </dgm:pt>
    <dgm:pt modelId="{CE80CCA7-892A-48E1-B56E-B9FBAB987712}" type="pres">
      <dgm:prSet presAssocID="{9CE59E40-A4F5-4BA5-94D5-E05E0CBBF901}" presName="Parent" presStyleLbl="revTx" presStyleIdx="0" presStyleCnt="4">
        <dgm:presLayoutVars>
          <dgm:chMax/>
          <dgm:chPref val="4"/>
          <dgm:bulletEnabled val="1"/>
        </dgm:presLayoutVars>
      </dgm:prSet>
      <dgm:spPr/>
    </dgm:pt>
    <dgm:pt modelId="{08E59F44-830F-4D89-9210-AD5D647BE8C8}" type="pres">
      <dgm:prSet presAssocID="{9CE59E40-A4F5-4BA5-94D5-E05E0CBBF901}" presName="childShape" presStyleCnt="0">
        <dgm:presLayoutVars>
          <dgm:chMax val="0"/>
          <dgm:chPref val="0"/>
        </dgm:presLayoutVars>
      </dgm:prSet>
      <dgm:spPr/>
    </dgm:pt>
    <dgm:pt modelId="{2E5BC337-196C-42C8-8370-155DEA9930D7}" type="pres">
      <dgm:prSet presAssocID="{5488BC8A-A9F9-474C-9085-D8FC54504BB9}" presName="childComposite" presStyleCnt="0">
        <dgm:presLayoutVars>
          <dgm:chMax val="0"/>
          <dgm:chPref val="0"/>
        </dgm:presLayoutVars>
      </dgm:prSet>
      <dgm:spPr/>
    </dgm:pt>
    <dgm:pt modelId="{96AD54C7-1544-4D38-AFE6-CBE3887F8745}" type="pres">
      <dgm:prSet presAssocID="{5488BC8A-A9F9-474C-9085-D8FC54504BB9}" presName="ChildAccent" presStyleLbl="solidFgAcc1" presStyleIdx="0" presStyleCnt="2"/>
      <dgm:spPr>
        <a:ln>
          <a:solidFill>
            <a:schemeClr val="tx1">
              <a:lumMod val="75000"/>
              <a:lumOff val="25000"/>
            </a:schemeClr>
          </a:solidFill>
        </a:ln>
      </dgm:spPr>
    </dgm:pt>
    <dgm:pt modelId="{4124B8BC-F2E3-4791-9A01-FAAC040C9297}" type="pres">
      <dgm:prSet presAssocID="{5488BC8A-A9F9-474C-9085-D8FC54504BB9}" presName="Child" presStyleLbl="revTx" presStyleIdx="1" presStyleCnt="4">
        <dgm:presLayoutVars>
          <dgm:chMax val="0"/>
          <dgm:chPref val="0"/>
          <dgm:bulletEnabled val="1"/>
        </dgm:presLayoutVars>
      </dgm:prSet>
      <dgm:spPr/>
    </dgm:pt>
    <dgm:pt modelId="{2FE9984B-2559-453E-98BE-2BC04A78DEC1}" type="pres">
      <dgm:prSet presAssocID="{BCC2BF33-BE0F-49FA-ACD6-BE050B01D5F0}" presName="root" presStyleCnt="0">
        <dgm:presLayoutVars>
          <dgm:chMax/>
          <dgm:chPref/>
        </dgm:presLayoutVars>
      </dgm:prSet>
      <dgm:spPr/>
    </dgm:pt>
    <dgm:pt modelId="{035D71F0-C3A1-4201-B029-12FD782BB8BD}" type="pres">
      <dgm:prSet presAssocID="{BCC2BF33-BE0F-49FA-ACD6-BE050B01D5F0}" presName="rootComposite" presStyleCnt="0">
        <dgm:presLayoutVars/>
      </dgm:prSet>
      <dgm:spPr/>
    </dgm:pt>
    <dgm:pt modelId="{98E65924-F4E8-430E-B08A-CDF62373CFA7}" type="pres">
      <dgm:prSet presAssocID="{BCC2BF33-BE0F-49FA-ACD6-BE050B01D5F0}" presName="ParentAccent" presStyleLbl="alignNode1" presStyleIdx="1" presStyleCnt="2"/>
      <dgm:spPr>
        <a:solidFill>
          <a:schemeClr val="tx1">
            <a:lumMod val="75000"/>
            <a:lumOff val="25000"/>
          </a:schemeClr>
        </a:solidFill>
        <a:ln>
          <a:solidFill>
            <a:schemeClr val="tx1">
              <a:lumMod val="75000"/>
              <a:lumOff val="25000"/>
            </a:schemeClr>
          </a:solidFill>
        </a:ln>
      </dgm:spPr>
    </dgm:pt>
    <dgm:pt modelId="{9A119A9B-8E2D-45C8-9306-29928649ACDA}" type="pres">
      <dgm:prSet presAssocID="{BCC2BF33-BE0F-49FA-ACD6-BE050B01D5F0}" presName="ParentSmallAccent" presStyleLbl="fgAcc1" presStyleIdx="1" presStyleCnt="2"/>
      <dgm:spPr>
        <a:ln>
          <a:solidFill>
            <a:schemeClr val="tx1">
              <a:lumMod val="75000"/>
              <a:lumOff val="25000"/>
            </a:schemeClr>
          </a:solidFill>
        </a:ln>
      </dgm:spPr>
    </dgm:pt>
    <dgm:pt modelId="{CD460731-3D51-4AD3-9844-D8B5A8314493}" type="pres">
      <dgm:prSet presAssocID="{BCC2BF33-BE0F-49FA-ACD6-BE050B01D5F0}" presName="Parent" presStyleLbl="revTx" presStyleIdx="2" presStyleCnt="4">
        <dgm:presLayoutVars>
          <dgm:chMax/>
          <dgm:chPref val="4"/>
          <dgm:bulletEnabled val="1"/>
        </dgm:presLayoutVars>
      </dgm:prSet>
      <dgm:spPr/>
    </dgm:pt>
    <dgm:pt modelId="{D09D7F84-D33A-49EF-88BD-4379E4BAE288}" type="pres">
      <dgm:prSet presAssocID="{BCC2BF33-BE0F-49FA-ACD6-BE050B01D5F0}" presName="childShape" presStyleCnt="0">
        <dgm:presLayoutVars>
          <dgm:chMax val="0"/>
          <dgm:chPref val="0"/>
        </dgm:presLayoutVars>
      </dgm:prSet>
      <dgm:spPr/>
    </dgm:pt>
    <dgm:pt modelId="{7244980A-213E-47D8-8724-4EEA76BA9BDD}" type="pres">
      <dgm:prSet presAssocID="{EFFEC179-2D88-4A99-BDC3-C73DDFA6912B}" presName="childComposite" presStyleCnt="0">
        <dgm:presLayoutVars>
          <dgm:chMax val="0"/>
          <dgm:chPref val="0"/>
        </dgm:presLayoutVars>
      </dgm:prSet>
      <dgm:spPr/>
    </dgm:pt>
    <dgm:pt modelId="{372377D3-19C0-4A75-BEF2-ED2A51C239DA}" type="pres">
      <dgm:prSet presAssocID="{EFFEC179-2D88-4A99-BDC3-C73DDFA6912B}" presName="ChildAccent" presStyleLbl="solidFgAcc1" presStyleIdx="1" presStyleCnt="2"/>
      <dgm:spPr>
        <a:ln>
          <a:solidFill>
            <a:schemeClr val="tx1">
              <a:lumMod val="75000"/>
              <a:lumOff val="25000"/>
            </a:schemeClr>
          </a:solidFill>
        </a:ln>
      </dgm:spPr>
    </dgm:pt>
    <dgm:pt modelId="{1D5975A9-219F-4683-9432-EF7D41BEE316}" type="pres">
      <dgm:prSet presAssocID="{EFFEC179-2D88-4A99-BDC3-C73DDFA6912B}" presName="Child" presStyleLbl="revTx" presStyleIdx="3" presStyleCnt="4">
        <dgm:presLayoutVars>
          <dgm:chMax val="0"/>
          <dgm:chPref val="0"/>
          <dgm:bulletEnabled val="1"/>
        </dgm:presLayoutVars>
      </dgm:prSet>
      <dgm:spPr/>
    </dgm:pt>
  </dgm:ptLst>
  <dgm:cxnLst>
    <dgm:cxn modelId="{52CD1F04-1ED0-47D0-A7F2-D46758E3F9EE}" type="presOf" srcId="{E7B45BB8-A554-4B22-B650-CE6B66FB3784}" destId="{CEED44BC-F3DB-4E12-B46C-5FF8D3556862}" srcOrd="0" destOrd="0" presId="urn:microsoft.com/office/officeart/2008/layout/SquareAccentList"/>
    <dgm:cxn modelId="{F3972E0B-7CCB-46D2-B98E-AF5FB05EA987}" type="presOf" srcId="{9CE59E40-A4F5-4BA5-94D5-E05E0CBBF901}" destId="{CE80CCA7-892A-48E1-B56E-B9FBAB987712}" srcOrd="0" destOrd="0" presId="urn:microsoft.com/office/officeart/2008/layout/SquareAccentList"/>
    <dgm:cxn modelId="{158F1A12-C461-461B-BAF9-A389EE9B69C4}" type="presOf" srcId="{BCC2BF33-BE0F-49FA-ACD6-BE050B01D5F0}" destId="{CD460731-3D51-4AD3-9844-D8B5A8314493}" srcOrd="0" destOrd="0" presId="urn:microsoft.com/office/officeart/2008/layout/SquareAccentList"/>
    <dgm:cxn modelId="{A94D403C-7181-48AB-91EC-432CDBAF3BCC}" type="presOf" srcId="{5488BC8A-A9F9-474C-9085-D8FC54504BB9}" destId="{4124B8BC-F2E3-4791-9A01-FAAC040C9297}" srcOrd="0" destOrd="0" presId="urn:microsoft.com/office/officeart/2008/layout/SquareAccentList"/>
    <dgm:cxn modelId="{C7F1A963-9E0B-41AB-A1AA-AEE7C75E8A5F}" srcId="{E7B45BB8-A554-4B22-B650-CE6B66FB3784}" destId="{BCC2BF33-BE0F-49FA-ACD6-BE050B01D5F0}" srcOrd="1" destOrd="0" parTransId="{AA699758-3C8C-4B0D-872F-BD4D03BE5D23}" sibTransId="{4B45F354-C6AA-422B-8E1A-F30A9BBCB944}"/>
    <dgm:cxn modelId="{668C474C-65DD-4A9F-B0D7-57EBBB93B33C}" srcId="{BCC2BF33-BE0F-49FA-ACD6-BE050B01D5F0}" destId="{EFFEC179-2D88-4A99-BDC3-C73DDFA6912B}" srcOrd="0" destOrd="0" parTransId="{E852887B-ACAB-4E51-B4D7-13C6503071EC}" sibTransId="{DABAF0B8-9380-4841-BC53-61553CB5CDF6}"/>
    <dgm:cxn modelId="{910D5977-8203-41F9-ABE9-866E4C626958}" srcId="{E7B45BB8-A554-4B22-B650-CE6B66FB3784}" destId="{9CE59E40-A4F5-4BA5-94D5-E05E0CBBF901}" srcOrd="0" destOrd="0" parTransId="{A57284FB-679C-4471-BF8B-6E22A40824BA}" sibTransId="{33FCA32D-8AA0-4112-BF63-005028C1397B}"/>
    <dgm:cxn modelId="{CFE4008D-198E-41E6-9211-F9BA7138A7A7}" type="presOf" srcId="{EFFEC179-2D88-4A99-BDC3-C73DDFA6912B}" destId="{1D5975A9-219F-4683-9432-EF7D41BEE316}" srcOrd="0" destOrd="0" presId="urn:microsoft.com/office/officeart/2008/layout/SquareAccentList"/>
    <dgm:cxn modelId="{5D5E338E-0B4F-437A-AC7D-2236A8E24498}" srcId="{9CE59E40-A4F5-4BA5-94D5-E05E0CBBF901}" destId="{5488BC8A-A9F9-474C-9085-D8FC54504BB9}" srcOrd="0" destOrd="0" parTransId="{9C4AED33-A28B-4C0D-B9E1-63739D92FAF8}" sibTransId="{D12650FE-70C6-488E-84BA-C1C222CBB80C}"/>
    <dgm:cxn modelId="{7FEF4CF4-9245-4108-93F2-CE3D76C9ABDF}" type="presParOf" srcId="{CEED44BC-F3DB-4E12-B46C-5FF8D3556862}" destId="{195C6D0C-5829-4A49-91A0-3AD6C1705EC9}" srcOrd="0" destOrd="0" presId="urn:microsoft.com/office/officeart/2008/layout/SquareAccentList"/>
    <dgm:cxn modelId="{002CD632-0466-40F1-A2BC-54D23AD4DA19}" type="presParOf" srcId="{195C6D0C-5829-4A49-91A0-3AD6C1705EC9}" destId="{A3CF1C0B-7B49-41FD-80DE-6BD4C2669E8F}" srcOrd="0" destOrd="0" presId="urn:microsoft.com/office/officeart/2008/layout/SquareAccentList"/>
    <dgm:cxn modelId="{9088A69D-4866-4567-9FF0-6D93A5988DAF}" type="presParOf" srcId="{A3CF1C0B-7B49-41FD-80DE-6BD4C2669E8F}" destId="{BB135DED-5DE7-442E-8CD5-D6A990E24E42}" srcOrd="0" destOrd="0" presId="urn:microsoft.com/office/officeart/2008/layout/SquareAccentList"/>
    <dgm:cxn modelId="{3FCC1B92-2983-427D-996D-14FE35A2270C}" type="presParOf" srcId="{A3CF1C0B-7B49-41FD-80DE-6BD4C2669E8F}" destId="{1A1929C6-210A-4BC4-B750-D774E29A256B}" srcOrd="1" destOrd="0" presId="urn:microsoft.com/office/officeart/2008/layout/SquareAccentList"/>
    <dgm:cxn modelId="{98309C16-0F89-4F00-B83D-EE3EE001629A}" type="presParOf" srcId="{A3CF1C0B-7B49-41FD-80DE-6BD4C2669E8F}" destId="{CE80CCA7-892A-48E1-B56E-B9FBAB987712}" srcOrd="2" destOrd="0" presId="urn:microsoft.com/office/officeart/2008/layout/SquareAccentList"/>
    <dgm:cxn modelId="{7B6174A3-FA9B-4AEE-AF06-D8E89885BF0F}" type="presParOf" srcId="{195C6D0C-5829-4A49-91A0-3AD6C1705EC9}" destId="{08E59F44-830F-4D89-9210-AD5D647BE8C8}" srcOrd="1" destOrd="0" presId="urn:microsoft.com/office/officeart/2008/layout/SquareAccentList"/>
    <dgm:cxn modelId="{A0F5D3FA-AF6E-4728-8403-E6EFBE34EEF0}" type="presParOf" srcId="{08E59F44-830F-4D89-9210-AD5D647BE8C8}" destId="{2E5BC337-196C-42C8-8370-155DEA9930D7}" srcOrd="0" destOrd="0" presId="urn:microsoft.com/office/officeart/2008/layout/SquareAccentList"/>
    <dgm:cxn modelId="{E5027C6F-3662-48B1-A5B8-A83D4292616F}" type="presParOf" srcId="{2E5BC337-196C-42C8-8370-155DEA9930D7}" destId="{96AD54C7-1544-4D38-AFE6-CBE3887F8745}" srcOrd="0" destOrd="0" presId="urn:microsoft.com/office/officeart/2008/layout/SquareAccentList"/>
    <dgm:cxn modelId="{D99C5FBA-604A-474C-9D8E-21C6D267221F}" type="presParOf" srcId="{2E5BC337-196C-42C8-8370-155DEA9930D7}" destId="{4124B8BC-F2E3-4791-9A01-FAAC040C9297}" srcOrd="1" destOrd="0" presId="urn:microsoft.com/office/officeart/2008/layout/SquareAccentList"/>
    <dgm:cxn modelId="{FB51F8D9-2369-414A-BE72-2B981AC985B8}" type="presParOf" srcId="{CEED44BC-F3DB-4E12-B46C-5FF8D3556862}" destId="{2FE9984B-2559-453E-98BE-2BC04A78DEC1}" srcOrd="1" destOrd="0" presId="urn:microsoft.com/office/officeart/2008/layout/SquareAccentList"/>
    <dgm:cxn modelId="{0F65CD7C-CFB0-4BDF-ACA5-AA002252CD4E}" type="presParOf" srcId="{2FE9984B-2559-453E-98BE-2BC04A78DEC1}" destId="{035D71F0-C3A1-4201-B029-12FD782BB8BD}" srcOrd="0" destOrd="0" presId="urn:microsoft.com/office/officeart/2008/layout/SquareAccentList"/>
    <dgm:cxn modelId="{5EA75F7A-2CCF-4844-9392-41312A7DCED4}" type="presParOf" srcId="{035D71F0-C3A1-4201-B029-12FD782BB8BD}" destId="{98E65924-F4E8-430E-B08A-CDF62373CFA7}" srcOrd="0" destOrd="0" presId="urn:microsoft.com/office/officeart/2008/layout/SquareAccentList"/>
    <dgm:cxn modelId="{9A9636B4-B96F-4181-AF39-3B0FF3A5E9B8}" type="presParOf" srcId="{035D71F0-C3A1-4201-B029-12FD782BB8BD}" destId="{9A119A9B-8E2D-45C8-9306-29928649ACDA}" srcOrd="1" destOrd="0" presId="urn:microsoft.com/office/officeart/2008/layout/SquareAccentList"/>
    <dgm:cxn modelId="{E04B233F-5C2F-4A8D-859D-550259C285ED}" type="presParOf" srcId="{035D71F0-C3A1-4201-B029-12FD782BB8BD}" destId="{CD460731-3D51-4AD3-9844-D8B5A8314493}" srcOrd="2" destOrd="0" presId="urn:microsoft.com/office/officeart/2008/layout/SquareAccentList"/>
    <dgm:cxn modelId="{F303EF36-0181-45EC-9BE8-6180696C33EC}" type="presParOf" srcId="{2FE9984B-2559-453E-98BE-2BC04A78DEC1}" destId="{D09D7F84-D33A-49EF-88BD-4379E4BAE288}" srcOrd="1" destOrd="0" presId="urn:microsoft.com/office/officeart/2008/layout/SquareAccentList"/>
    <dgm:cxn modelId="{26EEE694-B164-4264-AEF3-BA9C9740D4F7}" type="presParOf" srcId="{D09D7F84-D33A-49EF-88BD-4379E4BAE288}" destId="{7244980A-213E-47D8-8724-4EEA76BA9BDD}" srcOrd="0" destOrd="0" presId="urn:microsoft.com/office/officeart/2008/layout/SquareAccentList"/>
    <dgm:cxn modelId="{3194D645-F6D4-4779-8586-B15176439E34}" type="presParOf" srcId="{7244980A-213E-47D8-8724-4EEA76BA9BDD}" destId="{372377D3-19C0-4A75-BEF2-ED2A51C239DA}" srcOrd="0" destOrd="0" presId="urn:microsoft.com/office/officeart/2008/layout/SquareAccentList"/>
    <dgm:cxn modelId="{6F388E4B-1740-461D-A198-B1B420E8FC75}" type="presParOf" srcId="{7244980A-213E-47D8-8724-4EEA76BA9BDD}" destId="{1D5975A9-219F-4683-9432-EF7D41BEE316}"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7B45BB8-A554-4B22-B650-CE6B66FB3784}"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9CE59E40-A4F5-4BA5-94D5-E05E0CBBF901}">
      <dgm:prSet phldrT="[Texto]" custT="1"/>
      <dgm:spPr/>
      <dgm:t>
        <a:bodyPr/>
        <a:lstStyle/>
        <a:p>
          <a:pPr algn="just"/>
          <a:r>
            <a:rPr lang="es-EC" sz="2800" noProof="0" dirty="0">
              <a:latin typeface="Times New Roman" panose="02020603050405020304" pitchFamily="18" charset="0"/>
              <a:cs typeface="Times New Roman" panose="02020603050405020304" pitchFamily="18" charset="0"/>
            </a:rPr>
            <a:t>Técnica de muestreo</a:t>
          </a:r>
        </a:p>
      </dgm:t>
    </dgm:pt>
    <dgm:pt modelId="{A57284FB-679C-4471-BF8B-6E22A40824BA}" type="parTrans" cxnId="{910D5977-8203-41F9-ABE9-866E4C626958}">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33FCA32D-8AA0-4112-BF63-005028C1397B}" type="sibTrans" cxnId="{910D5977-8203-41F9-ABE9-866E4C626958}">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5488BC8A-A9F9-474C-9085-D8FC54504BB9}">
      <dgm:prSet phldrT="[Texto]" custT="1"/>
      <dgm:spPr/>
      <dgm:t>
        <a:bodyPr anchor="t"/>
        <a:lstStyle/>
        <a:p>
          <a:pPr algn="just">
            <a:buNone/>
          </a:pPr>
          <a:r>
            <a:rPr lang="es-EC" sz="1800" i="1" noProof="0" dirty="0">
              <a:latin typeface="Times New Roman" panose="02020603050405020304" pitchFamily="18" charset="0"/>
              <a:cs typeface="Times New Roman" panose="02020603050405020304" pitchFamily="18" charset="0"/>
            </a:rPr>
            <a:t>Muestreo probabilístico. </a:t>
          </a:r>
          <a:r>
            <a:rPr lang="es-EC" sz="1800" i="0" noProof="0" dirty="0">
              <a:latin typeface="Times New Roman" panose="02020603050405020304" pitchFamily="18" charset="0"/>
              <a:cs typeface="Times New Roman" panose="02020603050405020304" pitchFamily="18" charset="0"/>
            </a:rPr>
            <a:t>Cada</a:t>
          </a:r>
          <a:r>
            <a:rPr lang="es-ES" sz="1800" i="0" noProof="0" dirty="0">
              <a:latin typeface="Times New Roman" panose="02020603050405020304" pitchFamily="18" charset="0"/>
              <a:cs typeface="Times New Roman" panose="02020603050405020304" pitchFamily="18" charset="0"/>
            </a:rPr>
            <a:t> elemento del universo o población objeto de estudio tiene una probabilidad conocida de formar parte de la muestra.</a:t>
          </a:r>
        </a:p>
        <a:p>
          <a:pPr algn="just">
            <a:buFont typeface="Arial" panose="020B0604020202020204" pitchFamily="34" charset="0"/>
            <a:buNone/>
          </a:pPr>
          <a:r>
            <a:rPr lang="es-EC" sz="1800" i="0" noProof="0" dirty="0">
              <a:latin typeface="Times New Roman" panose="02020603050405020304" pitchFamily="18" charset="0"/>
              <a:cs typeface="Times New Roman" panose="02020603050405020304" pitchFamily="18" charset="0"/>
            </a:rPr>
            <a:t>         * Muestreo aleatorio simple</a:t>
          </a:r>
        </a:p>
      </dgm:t>
    </dgm:pt>
    <dgm:pt modelId="{9C4AED33-A28B-4C0D-B9E1-63739D92FAF8}" type="parTrans" cxnId="{5D5E338E-0B4F-437A-AC7D-2236A8E24498}">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D12650FE-70C6-488E-84BA-C1C222CBB80C}" type="sibTrans" cxnId="{5D5E338E-0B4F-437A-AC7D-2236A8E24498}">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BCC2BF33-BE0F-49FA-ACD6-BE050B01D5F0}">
      <dgm:prSet phldrT="[Texto]" custT="1"/>
      <dgm:spPr/>
      <dgm:t>
        <a:bodyPr/>
        <a:lstStyle/>
        <a:p>
          <a:pPr algn="just"/>
          <a:r>
            <a:rPr lang="es-EC" sz="2800" noProof="0" dirty="0">
              <a:latin typeface="Times New Roman" panose="02020603050405020304" pitchFamily="18" charset="0"/>
              <a:cs typeface="Times New Roman" panose="02020603050405020304" pitchFamily="18" charset="0"/>
            </a:rPr>
            <a:t>Muestra</a:t>
          </a:r>
        </a:p>
      </dgm:t>
    </dgm:pt>
    <dgm:pt modelId="{AA699758-3C8C-4B0D-872F-BD4D03BE5D23}" type="parTrans" cxnId="{C7F1A963-9E0B-41AB-A1AA-AEE7C75E8A5F}">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4B45F354-C6AA-422B-8E1A-F30A9BBCB944}" type="sibTrans" cxnId="{C7F1A963-9E0B-41AB-A1AA-AEE7C75E8A5F}">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EFFEC179-2D88-4A99-BDC3-C73DDFA6912B}">
      <dgm:prSet phldrT="[Texto]" custT="1"/>
      <dgm:spPr>
        <a:blipFill>
          <a:blip xmlns:r="http://schemas.openxmlformats.org/officeDocument/2006/relationships" r:embed="rId1"/>
          <a:stretch>
            <a:fillRect l="-228" r="-114" b="-172222"/>
          </a:stretch>
        </a:blipFill>
      </dgm:spPr>
      <dgm:t>
        <a:bodyPr/>
        <a:lstStyle/>
        <a:p>
          <a:r>
            <a:rPr lang="en-US">
              <a:noFill/>
            </a:rPr>
            <a:t> </a:t>
          </a:r>
        </a:p>
      </dgm:t>
    </dgm:pt>
    <dgm:pt modelId="{E852887B-ACAB-4E51-B4D7-13C6503071EC}" type="parTrans" cxnId="{668C474C-65DD-4A9F-B0D7-57EBBB93B33C}">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DABAF0B8-9380-4841-BC53-61553CB5CDF6}" type="sibTrans" cxnId="{668C474C-65DD-4A9F-B0D7-57EBBB93B33C}">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CEED44BC-F3DB-4E12-B46C-5FF8D3556862}" type="pres">
      <dgm:prSet presAssocID="{E7B45BB8-A554-4B22-B650-CE6B66FB3784}" presName="layout" presStyleCnt="0">
        <dgm:presLayoutVars>
          <dgm:chMax/>
          <dgm:chPref/>
          <dgm:dir/>
          <dgm:resizeHandles/>
        </dgm:presLayoutVars>
      </dgm:prSet>
      <dgm:spPr/>
    </dgm:pt>
    <dgm:pt modelId="{195C6D0C-5829-4A49-91A0-3AD6C1705EC9}" type="pres">
      <dgm:prSet presAssocID="{9CE59E40-A4F5-4BA5-94D5-E05E0CBBF901}" presName="root" presStyleCnt="0">
        <dgm:presLayoutVars>
          <dgm:chMax/>
          <dgm:chPref/>
        </dgm:presLayoutVars>
      </dgm:prSet>
      <dgm:spPr/>
    </dgm:pt>
    <dgm:pt modelId="{A3CF1C0B-7B49-41FD-80DE-6BD4C2669E8F}" type="pres">
      <dgm:prSet presAssocID="{9CE59E40-A4F5-4BA5-94D5-E05E0CBBF901}" presName="rootComposite" presStyleCnt="0">
        <dgm:presLayoutVars/>
      </dgm:prSet>
      <dgm:spPr/>
    </dgm:pt>
    <dgm:pt modelId="{BB135DED-5DE7-442E-8CD5-D6A990E24E42}" type="pres">
      <dgm:prSet presAssocID="{9CE59E40-A4F5-4BA5-94D5-E05E0CBBF901}" presName="ParentAccent" presStyleLbl="alignNode1" presStyleIdx="0" presStyleCnt="2"/>
      <dgm:spPr>
        <a:solidFill>
          <a:schemeClr val="tx1">
            <a:lumMod val="75000"/>
            <a:lumOff val="25000"/>
          </a:schemeClr>
        </a:solidFill>
        <a:ln>
          <a:solidFill>
            <a:schemeClr val="tx1">
              <a:lumMod val="75000"/>
              <a:lumOff val="25000"/>
            </a:schemeClr>
          </a:solidFill>
        </a:ln>
      </dgm:spPr>
    </dgm:pt>
    <dgm:pt modelId="{1A1929C6-210A-4BC4-B750-D774E29A256B}" type="pres">
      <dgm:prSet presAssocID="{9CE59E40-A4F5-4BA5-94D5-E05E0CBBF901}" presName="ParentSmallAccent" presStyleLbl="fgAcc1" presStyleIdx="0" presStyleCnt="2"/>
      <dgm:spPr>
        <a:ln>
          <a:solidFill>
            <a:schemeClr val="tx1">
              <a:lumMod val="75000"/>
              <a:lumOff val="25000"/>
            </a:schemeClr>
          </a:solidFill>
        </a:ln>
      </dgm:spPr>
    </dgm:pt>
    <dgm:pt modelId="{CE80CCA7-892A-48E1-B56E-B9FBAB987712}" type="pres">
      <dgm:prSet presAssocID="{9CE59E40-A4F5-4BA5-94D5-E05E0CBBF901}" presName="Parent" presStyleLbl="revTx" presStyleIdx="0" presStyleCnt="4">
        <dgm:presLayoutVars>
          <dgm:chMax/>
          <dgm:chPref val="4"/>
          <dgm:bulletEnabled val="1"/>
        </dgm:presLayoutVars>
      </dgm:prSet>
      <dgm:spPr/>
    </dgm:pt>
    <dgm:pt modelId="{08E59F44-830F-4D89-9210-AD5D647BE8C8}" type="pres">
      <dgm:prSet presAssocID="{9CE59E40-A4F5-4BA5-94D5-E05E0CBBF901}" presName="childShape" presStyleCnt="0">
        <dgm:presLayoutVars>
          <dgm:chMax val="0"/>
          <dgm:chPref val="0"/>
        </dgm:presLayoutVars>
      </dgm:prSet>
      <dgm:spPr/>
    </dgm:pt>
    <dgm:pt modelId="{2E5BC337-196C-42C8-8370-155DEA9930D7}" type="pres">
      <dgm:prSet presAssocID="{5488BC8A-A9F9-474C-9085-D8FC54504BB9}" presName="childComposite" presStyleCnt="0">
        <dgm:presLayoutVars>
          <dgm:chMax val="0"/>
          <dgm:chPref val="0"/>
        </dgm:presLayoutVars>
      </dgm:prSet>
      <dgm:spPr/>
    </dgm:pt>
    <dgm:pt modelId="{96AD54C7-1544-4D38-AFE6-CBE3887F8745}" type="pres">
      <dgm:prSet presAssocID="{5488BC8A-A9F9-474C-9085-D8FC54504BB9}" presName="ChildAccent" presStyleLbl="solidFgAcc1" presStyleIdx="0" presStyleCnt="2"/>
      <dgm:spPr>
        <a:ln>
          <a:solidFill>
            <a:schemeClr val="tx1">
              <a:lumMod val="75000"/>
              <a:lumOff val="25000"/>
            </a:schemeClr>
          </a:solidFill>
        </a:ln>
      </dgm:spPr>
    </dgm:pt>
    <dgm:pt modelId="{4124B8BC-F2E3-4791-9A01-FAAC040C9297}" type="pres">
      <dgm:prSet presAssocID="{5488BC8A-A9F9-474C-9085-D8FC54504BB9}" presName="Child" presStyleLbl="revTx" presStyleIdx="1" presStyleCnt="4">
        <dgm:presLayoutVars>
          <dgm:chMax val="0"/>
          <dgm:chPref val="0"/>
          <dgm:bulletEnabled val="1"/>
        </dgm:presLayoutVars>
      </dgm:prSet>
      <dgm:spPr/>
    </dgm:pt>
    <dgm:pt modelId="{2FE9984B-2559-453E-98BE-2BC04A78DEC1}" type="pres">
      <dgm:prSet presAssocID="{BCC2BF33-BE0F-49FA-ACD6-BE050B01D5F0}" presName="root" presStyleCnt="0">
        <dgm:presLayoutVars>
          <dgm:chMax/>
          <dgm:chPref/>
        </dgm:presLayoutVars>
      </dgm:prSet>
      <dgm:spPr/>
    </dgm:pt>
    <dgm:pt modelId="{035D71F0-C3A1-4201-B029-12FD782BB8BD}" type="pres">
      <dgm:prSet presAssocID="{BCC2BF33-BE0F-49FA-ACD6-BE050B01D5F0}" presName="rootComposite" presStyleCnt="0">
        <dgm:presLayoutVars/>
      </dgm:prSet>
      <dgm:spPr/>
    </dgm:pt>
    <dgm:pt modelId="{98E65924-F4E8-430E-B08A-CDF62373CFA7}" type="pres">
      <dgm:prSet presAssocID="{BCC2BF33-BE0F-49FA-ACD6-BE050B01D5F0}" presName="ParentAccent" presStyleLbl="alignNode1" presStyleIdx="1" presStyleCnt="2"/>
      <dgm:spPr>
        <a:solidFill>
          <a:schemeClr val="tx1">
            <a:lumMod val="75000"/>
            <a:lumOff val="25000"/>
          </a:schemeClr>
        </a:solidFill>
        <a:ln>
          <a:solidFill>
            <a:schemeClr val="tx1">
              <a:lumMod val="75000"/>
              <a:lumOff val="25000"/>
            </a:schemeClr>
          </a:solidFill>
        </a:ln>
      </dgm:spPr>
    </dgm:pt>
    <dgm:pt modelId="{9A119A9B-8E2D-45C8-9306-29928649ACDA}" type="pres">
      <dgm:prSet presAssocID="{BCC2BF33-BE0F-49FA-ACD6-BE050B01D5F0}" presName="ParentSmallAccent" presStyleLbl="fgAcc1" presStyleIdx="1" presStyleCnt="2"/>
      <dgm:spPr>
        <a:ln>
          <a:solidFill>
            <a:schemeClr val="tx1">
              <a:lumMod val="75000"/>
              <a:lumOff val="25000"/>
            </a:schemeClr>
          </a:solidFill>
        </a:ln>
      </dgm:spPr>
    </dgm:pt>
    <dgm:pt modelId="{CD460731-3D51-4AD3-9844-D8B5A8314493}" type="pres">
      <dgm:prSet presAssocID="{BCC2BF33-BE0F-49FA-ACD6-BE050B01D5F0}" presName="Parent" presStyleLbl="revTx" presStyleIdx="2" presStyleCnt="4">
        <dgm:presLayoutVars>
          <dgm:chMax/>
          <dgm:chPref val="4"/>
          <dgm:bulletEnabled val="1"/>
        </dgm:presLayoutVars>
      </dgm:prSet>
      <dgm:spPr/>
    </dgm:pt>
    <dgm:pt modelId="{D09D7F84-D33A-49EF-88BD-4379E4BAE288}" type="pres">
      <dgm:prSet presAssocID="{BCC2BF33-BE0F-49FA-ACD6-BE050B01D5F0}" presName="childShape" presStyleCnt="0">
        <dgm:presLayoutVars>
          <dgm:chMax val="0"/>
          <dgm:chPref val="0"/>
        </dgm:presLayoutVars>
      </dgm:prSet>
      <dgm:spPr/>
    </dgm:pt>
    <dgm:pt modelId="{7244980A-213E-47D8-8724-4EEA76BA9BDD}" type="pres">
      <dgm:prSet presAssocID="{EFFEC179-2D88-4A99-BDC3-C73DDFA6912B}" presName="childComposite" presStyleCnt="0">
        <dgm:presLayoutVars>
          <dgm:chMax val="0"/>
          <dgm:chPref val="0"/>
        </dgm:presLayoutVars>
      </dgm:prSet>
      <dgm:spPr/>
    </dgm:pt>
    <dgm:pt modelId="{372377D3-19C0-4A75-BEF2-ED2A51C239DA}" type="pres">
      <dgm:prSet presAssocID="{EFFEC179-2D88-4A99-BDC3-C73DDFA6912B}" presName="ChildAccent" presStyleLbl="solidFgAcc1" presStyleIdx="1" presStyleCnt="2"/>
      <dgm:spPr>
        <a:ln>
          <a:solidFill>
            <a:schemeClr val="tx1">
              <a:lumMod val="75000"/>
              <a:lumOff val="25000"/>
            </a:schemeClr>
          </a:solidFill>
        </a:ln>
      </dgm:spPr>
    </dgm:pt>
    <dgm:pt modelId="{1D5975A9-219F-4683-9432-EF7D41BEE316}" type="pres">
      <dgm:prSet presAssocID="{EFFEC179-2D88-4A99-BDC3-C73DDFA6912B}" presName="Child" presStyleLbl="revTx" presStyleIdx="3" presStyleCnt="4">
        <dgm:presLayoutVars>
          <dgm:chMax val="0"/>
          <dgm:chPref val="0"/>
          <dgm:bulletEnabled val="1"/>
        </dgm:presLayoutVars>
      </dgm:prSet>
      <dgm:spPr/>
    </dgm:pt>
  </dgm:ptLst>
  <dgm:cxnLst>
    <dgm:cxn modelId="{52CD1F04-1ED0-47D0-A7F2-D46758E3F9EE}" type="presOf" srcId="{E7B45BB8-A554-4B22-B650-CE6B66FB3784}" destId="{CEED44BC-F3DB-4E12-B46C-5FF8D3556862}" srcOrd="0" destOrd="0" presId="urn:microsoft.com/office/officeart/2008/layout/SquareAccentList"/>
    <dgm:cxn modelId="{F3972E0B-7CCB-46D2-B98E-AF5FB05EA987}" type="presOf" srcId="{9CE59E40-A4F5-4BA5-94D5-E05E0CBBF901}" destId="{CE80CCA7-892A-48E1-B56E-B9FBAB987712}" srcOrd="0" destOrd="0" presId="urn:microsoft.com/office/officeart/2008/layout/SquareAccentList"/>
    <dgm:cxn modelId="{158F1A12-C461-461B-BAF9-A389EE9B69C4}" type="presOf" srcId="{BCC2BF33-BE0F-49FA-ACD6-BE050B01D5F0}" destId="{CD460731-3D51-4AD3-9844-D8B5A8314493}" srcOrd="0" destOrd="0" presId="urn:microsoft.com/office/officeart/2008/layout/SquareAccentList"/>
    <dgm:cxn modelId="{A94D403C-7181-48AB-91EC-432CDBAF3BCC}" type="presOf" srcId="{5488BC8A-A9F9-474C-9085-D8FC54504BB9}" destId="{4124B8BC-F2E3-4791-9A01-FAAC040C9297}" srcOrd="0" destOrd="0" presId="urn:microsoft.com/office/officeart/2008/layout/SquareAccentList"/>
    <dgm:cxn modelId="{C7F1A963-9E0B-41AB-A1AA-AEE7C75E8A5F}" srcId="{E7B45BB8-A554-4B22-B650-CE6B66FB3784}" destId="{BCC2BF33-BE0F-49FA-ACD6-BE050B01D5F0}" srcOrd="1" destOrd="0" parTransId="{AA699758-3C8C-4B0D-872F-BD4D03BE5D23}" sibTransId="{4B45F354-C6AA-422B-8E1A-F30A9BBCB944}"/>
    <dgm:cxn modelId="{668C474C-65DD-4A9F-B0D7-57EBBB93B33C}" srcId="{BCC2BF33-BE0F-49FA-ACD6-BE050B01D5F0}" destId="{EFFEC179-2D88-4A99-BDC3-C73DDFA6912B}" srcOrd="0" destOrd="0" parTransId="{E852887B-ACAB-4E51-B4D7-13C6503071EC}" sibTransId="{DABAF0B8-9380-4841-BC53-61553CB5CDF6}"/>
    <dgm:cxn modelId="{910D5977-8203-41F9-ABE9-866E4C626958}" srcId="{E7B45BB8-A554-4B22-B650-CE6B66FB3784}" destId="{9CE59E40-A4F5-4BA5-94D5-E05E0CBBF901}" srcOrd="0" destOrd="0" parTransId="{A57284FB-679C-4471-BF8B-6E22A40824BA}" sibTransId="{33FCA32D-8AA0-4112-BF63-005028C1397B}"/>
    <dgm:cxn modelId="{CFE4008D-198E-41E6-9211-F9BA7138A7A7}" type="presOf" srcId="{EFFEC179-2D88-4A99-BDC3-C73DDFA6912B}" destId="{1D5975A9-219F-4683-9432-EF7D41BEE316}" srcOrd="0" destOrd="0" presId="urn:microsoft.com/office/officeart/2008/layout/SquareAccentList"/>
    <dgm:cxn modelId="{5D5E338E-0B4F-437A-AC7D-2236A8E24498}" srcId="{9CE59E40-A4F5-4BA5-94D5-E05E0CBBF901}" destId="{5488BC8A-A9F9-474C-9085-D8FC54504BB9}" srcOrd="0" destOrd="0" parTransId="{9C4AED33-A28B-4C0D-B9E1-63739D92FAF8}" sibTransId="{D12650FE-70C6-488E-84BA-C1C222CBB80C}"/>
    <dgm:cxn modelId="{7FEF4CF4-9245-4108-93F2-CE3D76C9ABDF}" type="presParOf" srcId="{CEED44BC-F3DB-4E12-B46C-5FF8D3556862}" destId="{195C6D0C-5829-4A49-91A0-3AD6C1705EC9}" srcOrd="0" destOrd="0" presId="urn:microsoft.com/office/officeart/2008/layout/SquareAccentList"/>
    <dgm:cxn modelId="{002CD632-0466-40F1-A2BC-54D23AD4DA19}" type="presParOf" srcId="{195C6D0C-5829-4A49-91A0-3AD6C1705EC9}" destId="{A3CF1C0B-7B49-41FD-80DE-6BD4C2669E8F}" srcOrd="0" destOrd="0" presId="urn:microsoft.com/office/officeart/2008/layout/SquareAccentList"/>
    <dgm:cxn modelId="{9088A69D-4866-4567-9FF0-6D93A5988DAF}" type="presParOf" srcId="{A3CF1C0B-7B49-41FD-80DE-6BD4C2669E8F}" destId="{BB135DED-5DE7-442E-8CD5-D6A990E24E42}" srcOrd="0" destOrd="0" presId="urn:microsoft.com/office/officeart/2008/layout/SquareAccentList"/>
    <dgm:cxn modelId="{3FCC1B92-2983-427D-996D-14FE35A2270C}" type="presParOf" srcId="{A3CF1C0B-7B49-41FD-80DE-6BD4C2669E8F}" destId="{1A1929C6-210A-4BC4-B750-D774E29A256B}" srcOrd="1" destOrd="0" presId="urn:microsoft.com/office/officeart/2008/layout/SquareAccentList"/>
    <dgm:cxn modelId="{98309C16-0F89-4F00-B83D-EE3EE001629A}" type="presParOf" srcId="{A3CF1C0B-7B49-41FD-80DE-6BD4C2669E8F}" destId="{CE80CCA7-892A-48E1-B56E-B9FBAB987712}" srcOrd="2" destOrd="0" presId="urn:microsoft.com/office/officeart/2008/layout/SquareAccentList"/>
    <dgm:cxn modelId="{7B6174A3-FA9B-4AEE-AF06-D8E89885BF0F}" type="presParOf" srcId="{195C6D0C-5829-4A49-91A0-3AD6C1705EC9}" destId="{08E59F44-830F-4D89-9210-AD5D647BE8C8}" srcOrd="1" destOrd="0" presId="urn:microsoft.com/office/officeart/2008/layout/SquareAccentList"/>
    <dgm:cxn modelId="{A0F5D3FA-AF6E-4728-8403-E6EFBE34EEF0}" type="presParOf" srcId="{08E59F44-830F-4D89-9210-AD5D647BE8C8}" destId="{2E5BC337-196C-42C8-8370-155DEA9930D7}" srcOrd="0" destOrd="0" presId="urn:microsoft.com/office/officeart/2008/layout/SquareAccentList"/>
    <dgm:cxn modelId="{E5027C6F-3662-48B1-A5B8-A83D4292616F}" type="presParOf" srcId="{2E5BC337-196C-42C8-8370-155DEA9930D7}" destId="{96AD54C7-1544-4D38-AFE6-CBE3887F8745}" srcOrd="0" destOrd="0" presId="urn:microsoft.com/office/officeart/2008/layout/SquareAccentList"/>
    <dgm:cxn modelId="{D99C5FBA-604A-474C-9D8E-21C6D267221F}" type="presParOf" srcId="{2E5BC337-196C-42C8-8370-155DEA9930D7}" destId="{4124B8BC-F2E3-4791-9A01-FAAC040C9297}" srcOrd="1" destOrd="0" presId="urn:microsoft.com/office/officeart/2008/layout/SquareAccentList"/>
    <dgm:cxn modelId="{FB51F8D9-2369-414A-BE72-2B981AC985B8}" type="presParOf" srcId="{CEED44BC-F3DB-4E12-B46C-5FF8D3556862}" destId="{2FE9984B-2559-453E-98BE-2BC04A78DEC1}" srcOrd="1" destOrd="0" presId="urn:microsoft.com/office/officeart/2008/layout/SquareAccentList"/>
    <dgm:cxn modelId="{0F65CD7C-CFB0-4BDF-ACA5-AA002252CD4E}" type="presParOf" srcId="{2FE9984B-2559-453E-98BE-2BC04A78DEC1}" destId="{035D71F0-C3A1-4201-B029-12FD782BB8BD}" srcOrd="0" destOrd="0" presId="urn:microsoft.com/office/officeart/2008/layout/SquareAccentList"/>
    <dgm:cxn modelId="{5EA75F7A-2CCF-4844-9392-41312A7DCED4}" type="presParOf" srcId="{035D71F0-C3A1-4201-B029-12FD782BB8BD}" destId="{98E65924-F4E8-430E-B08A-CDF62373CFA7}" srcOrd="0" destOrd="0" presId="urn:microsoft.com/office/officeart/2008/layout/SquareAccentList"/>
    <dgm:cxn modelId="{9A9636B4-B96F-4181-AF39-3B0FF3A5E9B8}" type="presParOf" srcId="{035D71F0-C3A1-4201-B029-12FD782BB8BD}" destId="{9A119A9B-8E2D-45C8-9306-29928649ACDA}" srcOrd="1" destOrd="0" presId="urn:microsoft.com/office/officeart/2008/layout/SquareAccentList"/>
    <dgm:cxn modelId="{E04B233F-5C2F-4A8D-859D-550259C285ED}" type="presParOf" srcId="{035D71F0-C3A1-4201-B029-12FD782BB8BD}" destId="{CD460731-3D51-4AD3-9844-D8B5A8314493}" srcOrd="2" destOrd="0" presId="urn:microsoft.com/office/officeart/2008/layout/SquareAccentList"/>
    <dgm:cxn modelId="{F303EF36-0181-45EC-9BE8-6180696C33EC}" type="presParOf" srcId="{2FE9984B-2559-453E-98BE-2BC04A78DEC1}" destId="{D09D7F84-D33A-49EF-88BD-4379E4BAE288}" srcOrd="1" destOrd="0" presId="urn:microsoft.com/office/officeart/2008/layout/SquareAccentList"/>
    <dgm:cxn modelId="{26EEE694-B164-4264-AEF3-BA9C9740D4F7}" type="presParOf" srcId="{D09D7F84-D33A-49EF-88BD-4379E4BAE288}" destId="{7244980A-213E-47D8-8724-4EEA76BA9BDD}" srcOrd="0" destOrd="0" presId="urn:microsoft.com/office/officeart/2008/layout/SquareAccentList"/>
    <dgm:cxn modelId="{3194D645-F6D4-4779-8586-B15176439E34}" type="presParOf" srcId="{7244980A-213E-47D8-8724-4EEA76BA9BDD}" destId="{372377D3-19C0-4A75-BEF2-ED2A51C239DA}" srcOrd="0" destOrd="0" presId="urn:microsoft.com/office/officeart/2008/layout/SquareAccentList"/>
    <dgm:cxn modelId="{6F388E4B-1740-461D-A198-B1B420E8FC75}" type="presParOf" srcId="{7244980A-213E-47D8-8724-4EEA76BA9BDD}" destId="{1D5975A9-219F-4683-9432-EF7D41BEE316}"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B45BB8-A554-4B22-B650-CE6B66FB3784}"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9CE59E40-A4F5-4BA5-94D5-E05E0CBBF901}">
      <dgm:prSet phldrT="[Texto]" custT="1"/>
      <dgm:spPr/>
      <dgm:t>
        <a:bodyPr/>
        <a:lstStyle/>
        <a:p>
          <a:pPr algn="just"/>
          <a:r>
            <a:rPr lang="es-EC" sz="2800" noProof="0" dirty="0">
              <a:latin typeface="Times New Roman" panose="02020603050405020304" pitchFamily="18" charset="0"/>
              <a:cs typeface="Times New Roman" panose="02020603050405020304" pitchFamily="18" charset="0"/>
            </a:rPr>
            <a:t>Objetivo de la propuesta</a:t>
          </a:r>
        </a:p>
      </dgm:t>
    </dgm:pt>
    <dgm:pt modelId="{A57284FB-679C-4471-BF8B-6E22A40824BA}" type="parTrans" cxnId="{910D5977-8203-41F9-ABE9-866E4C626958}">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33FCA32D-8AA0-4112-BF63-005028C1397B}" type="sibTrans" cxnId="{910D5977-8203-41F9-ABE9-866E4C626958}">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5488BC8A-A9F9-474C-9085-D8FC54504BB9}">
      <dgm:prSet phldrT="[Texto]" custT="1"/>
      <dgm:spPr/>
      <dgm:t>
        <a:bodyPr anchor="t"/>
        <a:lstStyle/>
        <a:p>
          <a:pPr algn="just"/>
          <a:r>
            <a:rPr lang="es-ES" sz="1800" noProof="0" dirty="0">
              <a:latin typeface="Times New Roman" panose="02020603050405020304" pitchFamily="18" charset="0"/>
              <a:cs typeface="Times New Roman" panose="02020603050405020304" pitchFamily="18" charset="0"/>
            </a:rPr>
            <a:t>Crear una economía sustentable y sostenible, a través del correcto aprovechamiento de los recursos del país generando valor agregado, para incrementar los niveles de productividad y competitividad en el comercio.</a:t>
          </a:r>
          <a:endParaRPr lang="es-EC" sz="1800" noProof="0" dirty="0">
            <a:latin typeface="Times New Roman" panose="02020603050405020304" pitchFamily="18" charset="0"/>
            <a:cs typeface="Times New Roman" panose="02020603050405020304" pitchFamily="18" charset="0"/>
          </a:endParaRPr>
        </a:p>
      </dgm:t>
    </dgm:pt>
    <dgm:pt modelId="{9C4AED33-A28B-4C0D-B9E1-63739D92FAF8}" type="parTrans" cxnId="{5D5E338E-0B4F-437A-AC7D-2236A8E24498}">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D12650FE-70C6-488E-84BA-C1C222CBB80C}" type="sibTrans" cxnId="{5D5E338E-0B4F-437A-AC7D-2236A8E24498}">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CEED44BC-F3DB-4E12-B46C-5FF8D3556862}" type="pres">
      <dgm:prSet presAssocID="{E7B45BB8-A554-4B22-B650-CE6B66FB3784}" presName="layout" presStyleCnt="0">
        <dgm:presLayoutVars>
          <dgm:chMax/>
          <dgm:chPref/>
          <dgm:dir/>
          <dgm:resizeHandles/>
        </dgm:presLayoutVars>
      </dgm:prSet>
      <dgm:spPr/>
    </dgm:pt>
    <dgm:pt modelId="{195C6D0C-5829-4A49-91A0-3AD6C1705EC9}" type="pres">
      <dgm:prSet presAssocID="{9CE59E40-A4F5-4BA5-94D5-E05E0CBBF901}" presName="root" presStyleCnt="0">
        <dgm:presLayoutVars>
          <dgm:chMax/>
          <dgm:chPref/>
        </dgm:presLayoutVars>
      </dgm:prSet>
      <dgm:spPr/>
    </dgm:pt>
    <dgm:pt modelId="{A3CF1C0B-7B49-41FD-80DE-6BD4C2669E8F}" type="pres">
      <dgm:prSet presAssocID="{9CE59E40-A4F5-4BA5-94D5-E05E0CBBF901}" presName="rootComposite" presStyleCnt="0">
        <dgm:presLayoutVars/>
      </dgm:prSet>
      <dgm:spPr/>
    </dgm:pt>
    <dgm:pt modelId="{BB135DED-5DE7-442E-8CD5-D6A990E24E42}" type="pres">
      <dgm:prSet presAssocID="{9CE59E40-A4F5-4BA5-94D5-E05E0CBBF901}" presName="ParentAccent" presStyleLbl="alignNode1" presStyleIdx="0" presStyleCnt="1"/>
      <dgm:spPr>
        <a:solidFill>
          <a:schemeClr val="tx1">
            <a:lumMod val="75000"/>
            <a:lumOff val="25000"/>
          </a:schemeClr>
        </a:solidFill>
        <a:ln>
          <a:solidFill>
            <a:schemeClr val="tx1">
              <a:lumMod val="75000"/>
              <a:lumOff val="25000"/>
            </a:schemeClr>
          </a:solidFill>
        </a:ln>
      </dgm:spPr>
    </dgm:pt>
    <dgm:pt modelId="{1A1929C6-210A-4BC4-B750-D774E29A256B}" type="pres">
      <dgm:prSet presAssocID="{9CE59E40-A4F5-4BA5-94D5-E05E0CBBF901}" presName="ParentSmallAccent" presStyleLbl="fgAcc1" presStyleIdx="0" presStyleCnt="1"/>
      <dgm:spPr>
        <a:ln>
          <a:solidFill>
            <a:schemeClr val="tx1">
              <a:lumMod val="75000"/>
              <a:lumOff val="25000"/>
            </a:schemeClr>
          </a:solidFill>
        </a:ln>
      </dgm:spPr>
    </dgm:pt>
    <dgm:pt modelId="{CE80CCA7-892A-48E1-B56E-B9FBAB987712}" type="pres">
      <dgm:prSet presAssocID="{9CE59E40-A4F5-4BA5-94D5-E05E0CBBF901}" presName="Parent" presStyleLbl="revTx" presStyleIdx="0" presStyleCnt="2">
        <dgm:presLayoutVars>
          <dgm:chMax/>
          <dgm:chPref val="4"/>
          <dgm:bulletEnabled val="1"/>
        </dgm:presLayoutVars>
      </dgm:prSet>
      <dgm:spPr/>
    </dgm:pt>
    <dgm:pt modelId="{08E59F44-830F-4D89-9210-AD5D647BE8C8}" type="pres">
      <dgm:prSet presAssocID="{9CE59E40-A4F5-4BA5-94D5-E05E0CBBF901}" presName="childShape" presStyleCnt="0">
        <dgm:presLayoutVars>
          <dgm:chMax val="0"/>
          <dgm:chPref val="0"/>
        </dgm:presLayoutVars>
      </dgm:prSet>
      <dgm:spPr/>
    </dgm:pt>
    <dgm:pt modelId="{2E5BC337-196C-42C8-8370-155DEA9930D7}" type="pres">
      <dgm:prSet presAssocID="{5488BC8A-A9F9-474C-9085-D8FC54504BB9}" presName="childComposite" presStyleCnt="0">
        <dgm:presLayoutVars>
          <dgm:chMax val="0"/>
          <dgm:chPref val="0"/>
        </dgm:presLayoutVars>
      </dgm:prSet>
      <dgm:spPr/>
    </dgm:pt>
    <dgm:pt modelId="{96AD54C7-1544-4D38-AFE6-CBE3887F8745}" type="pres">
      <dgm:prSet presAssocID="{5488BC8A-A9F9-474C-9085-D8FC54504BB9}" presName="ChildAccent" presStyleLbl="solidFgAcc1" presStyleIdx="0" presStyleCnt="1"/>
      <dgm:spPr>
        <a:ln>
          <a:solidFill>
            <a:schemeClr val="tx1">
              <a:lumMod val="75000"/>
              <a:lumOff val="25000"/>
            </a:schemeClr>
          </a:solidFill>
        </a:ln>
      </dgm:spPr>
    </dgm:pt>
    <dgm:pt modelId="{4124B8BC-F2E3-4791-9A01-FAAC040C9297}" type="pres">
      <dgm:prSet presAssocID="{5488BC8A-A9F9-474C-9085-D8FC54504BB9}" presName="Child" presStyleLbl="revTx" presStyleIdx="1" presStyleCnt="2">
        <dgm:presLayoutVars>
          <dgm:chMax val="0"/>
          <dgm:chPref val="0"/>
          <dgm:bulletEnabled val="1"/>
        </dgm:presLayoutVars>
      </dgm:prSet>
      <dgm:spPr/>
    </dgm:pt>
  </dgm:ptLst>
  <dgm:cxnLst>
    <dgm:cxn modelId="{52CD1F04-1ED0-47D0-A7F2-D46758E3F9EE}" type="presOf" srcId="{E7B45BB8-A554-4B22-B650-CE6B66FB3784}" destId="{CEED44BC-F3DB-4E12-B46C-5FF8D3556862}" srcOrd="0" destOrd="0" presId="urn:microsoft.com/office/officeart/2008/layout/SquareAccentList"/>
    <dgm:cxn modelId="{F3972E0B-7CCB-46D2-B98E-AF5FB05EA987}" type="presOf" srcId="{9CE59E40-A4F5-4BA5-94D5-E05E0CBBF901}" destId="{CE80CCA7-892A-48E1-B56E-B9FBAB987712}" srcOrd="0" destOrd="0" presId="urn:microsoft.com/office/officeart/2008/layout/SquareAccentList"/>
    <dgm:cxn modelId="{A94D403C-7181-48AB-91EC-432CDBAF3BCC}" type="presOf" srcId="{5488BC8A-A9F9-474C-9085-D8FC54504BB9}" destId="{4124B8BC-F2E3-4791-9A01-FAAC040C9297}" srcOrd="0" destOrd="0" presId="urn:microsoft.com/office/officeart/2008/layout/SquareAccentList"/>
    <dgm:cxn modelId="{910D5977-8203-41F9-ABE9-866E4C626958}" srcId="{E7B45BB8-A554-4B22-B650-CE6B66FB3784}" destId="{9CE59E40-A4F5-4BA5-94D5-E05E0CBBF901}" srcOrd="0" destOrd="0" parTransId="{A57284FB-679C-4471-BF8B-6E22A40824BA}" sibTransId="{33FCA32D-8AA0-4112-BF63-005028C1397B}"/>
    <dgm:cxn modelId="{5D5E338E-0B4F-437A-AC7D-2236A8E24498}" srcId="{9CE59E40-A4F5-4BA5-94D5-E05E0CBBF901}" destId="{5488BC8A-A9F9-474C-9085-D8FC54504BB9}" srcOrd="0" destOrd="0" parTransId="{9C4AED33-A28B-4C0D-B9E1-63739D92FAF8}" sibTransId="{D12650FE-70C6-488E-84BA-C1C222CBB80C}"/>
    <dgm:cxn modelId="{7FEF4CF4-9245-4108-93F2-CE3D76C9ABDF}" type="presParOf" srcId="{CEED44BC-F3DB-4E12-B46C-5FF8D3556862}" destId="{195C6D0C-5829-4A49-91A0-3AD6C1705EC9}" srcOrd="0" destOrd="0" presId="urn:microsoft.com/office/officeart/2008/layout/SquareAccentList"/>
    <dgm:cxn modelId="{002CD632-0466-40F1-A2BC-54D23AD4DA19}" type="presParOf" srcId="{195C6D0C-5829-4A49-91A0-3AD6C1705EC9}" destId="{A3CF1C0B-7B49-41FD-80DE-6BD4C2669E8F}" srcOrd="0" destOrd="0" presId="urn:microsoft.com/office/officeart/2008/layout/SquareAccentList"/>
    <dgm:cxn modelId="{9088A69D-4866-4567-9FF0-6D93A5988DAF}" type="presParOf" srcId="{A3CF1C0B-7B49-41FD-80DE-6BD4C2669E8F}" destId="{BB135DED-5DE7-442E-8CD5-D6A990E24E42}" srcOrd="0" destOrd="0" presId="urn:microsoft.com/office/officeart/2008/layout/SquareAccentList"/>
    <dgm:cxn modelId="{3FCC1B92-2983-427D-996D-14FE35A2270C}" type="presParOf" srcId="{A3CF1C0B-7B49-41FD-80DE-6BD4C2669E8F}" destId="{1A1929C6-210A-4BC4-B750-D774E29A256B}" srcOrd="1" destOrd="0" presId="urn:microsoft.com/office/officeart/2008/layout/SquareAccentList"/>
    <dgm:cxn modelId="{98309C16-0F89-4F00-B83D-EE3EE001629A}" type="presParOf" srcId="{A3CF1C0B-7B49-41FD-80DE-6BD4C2669E8F}" destId="{CE80CCA7-892A-48E1-B56E-B9FBAB987712}" srcOrd="2" destOrd="0" presId="urn:microsoft.com/office/officeart/2008/layout/SquareAccentList"/>
    <dgm:cxn modelId="{7B6174A3-FA9B-4AEE-AF06-D8E89885BF0F}" type="presParOf" srcId="{195C6D0C-5829-4A49-91A0-3AD6C1705EC9}" destId="{08E59F44-830F-4D89-9210-AD5D647BE8C8}" srcOrd="1" destOrd="0" presId="urn:microsoft.com/office/officeart/2008/layout/SquareAccentList"/>
    <dgm:cxn modelId="{A0F5D3FA-AF6E-4728-8403-E6EFBE34EEF0}" type="presParOf" srcId="{08E59F44-830F-4D89-9210-AD5D647BE8C8}" destId="{2E5BC337-196C-42C8-8370-155DEA9930D7}" srcOrd="0" destOrd="0" presId="urn:microsoft.com/office/officeart/2008/layout/SquareAccentList"/>
    <dgm:cxn modelId="{E5027C6F-3662-48B1-A5B8-A83D4292616F}" type="presParOf" srcId="{2E5BC337-196C-42C8-8370-155DEA9930D7}" destId="{96AD54C7-1544-4D38-AFE6-CBE3887F8745}" srcOrd="0" destOrd="0" presId="urn:microsoft.com/office/officeart/2008/layout/SquareAccentList"/>
    <dgm:cxn modelId="{D99C5FBA-604A-474C-9D8E-21C6D267221F}" type="presParOf" srcId="{2E5BC337-196C-42C8-8370-155DEA9930D7}" destId="{4124B8BC-F2E3-4791-9A01-FAAC040C9297}"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7B45BB8-A554-4B22-B650-CE6B66FB3784}"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9CE59E40-A4F5-4BA5-94D5-E05E0CBBF901}">
      <dgm:prSet phldrT="[Texto]" custT="1"/>
      <dgm:spPr/>
      <dgm:t>
        <a:bodyPr/>
        <a:lstStyle/>
        <a:p>
          <a:pPr algn="just"/>
          <a:r>
            <a:rPr lang="es-EC" sz="2800" noProof="0" dirty="0">
              <a:latin typeface="Times New Roman" panose="02020603050405020304" pitchFamily="18" charset="0"/>
              <a:cs typeface="Times New Roman" panose="02020603050405020304" pitchFamily="18" charset="0"/>
            </a:rPr>
            <a:t>Análisis del Ciclo Económico aplicado el Modelo Propuesto</a:t>
          </a:r>
        </a:p>
      </dgm:t>
    </dgm:pt>
    <dgm:pt modelId="{A57284FB-679C-4471-BF8B-6E22A40824BA}" type="parTrans" cxnId="{910D5977-8203-41F9-ABE9-866E4C626958}">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33FCA32D-8AA0-4112-BF63-005028C1397B}" type="sibTrans" cxnId="{910D5977-8203-41F9-ABE9-866E4C626958}">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5488BC8A-A9F9-474C-9085-D8FC54504BB9}">
      <dgm:prSet phldrT="[Texto]" custT="1"/>
      <dgm:spPr/>
      <dgm:t>
        <a:bodyPr anchor="t"/>
        <a:lstStyle/>
        <a:p>
          <a:pPr algn="just">
            <a:buNone/>
          </a:pPr>
          <a:r>
            <a:rPr lang="es-ES" sz="1800" i="0" noProof="0" dirty="0">
              <a:latin typeface="Times New Roman" panose="02020603050405020304" pitchFamily="18" charset="0"/>
              <a:cs typeface="Times New Roman" panose="02020603050405020304" pitchFamily="18" charset="0"/>
            </a:rPr>
            <a:t>Los sectores económicos del país cada vez pierden un grado de interés para conservar y potencializar el aprovechamiento de los recursos por las distas variables a las cuales se ven sometidos de manera indirecta, razón por la cual los niveles de competitividad y productividad son bajos, considerando que los mismos representan un elemento crucial para definir la prosperidad económica de una sociedad.</a:t>
          </a:r>
          <a:endParaRPr lang="es-EC" sz="1800" i="0" noProof="0" dirty="0">
            <a:latin typeface="Times New Roman" panose="02020603050405020304" pitchFamily="18" charset="0"/>
            <a:cs typeface="Times New Roman" panose="02020603050405020304" pitchFamily="18" charset="0"/>
          </a:endParaRPr>
        </a:p>
      </dgm:t>
    </dgm:pt>
    <dgm:pt modelId="{9C4AED33-A28B-4C0D-B9E1-63739D92FAF8}" type="parTrans" cxnId="{5D5E338E-0B4F-437A-AC7D-2236A8E24498}">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D12650FE-70C6-488E-84BA-C1C222CBB80C}" type="sibTrans" cxnId="{5D5E338E-0B4F-437A-AC7D-2236A8E24498}">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BCC2BF33-BE0F-49FA-ACD6-BE050B01D5F0}">
      <dgm:prSet phldrT="[Texto]" custT="1"/>
      <dgm:spPr/>
      <dgm:t>
        <a:bodyPr/>
        <a:lstStyle/>
        <a:p>
          <a:pPr algn="just"/>
          <a:r>
            <a:rPr lang="es-EC" sz="2800" noProof="0" dirty="0">
              <a:latin typeface="Times New Roman" panose="02020603050405020304" pitchFamily="18" charset="0"/>
              <a:cs typeface="Times New Roman" panose="02020603050405020304" pitchFamily="18" charset="0"/>
            </a:rPr>
            <a:t>Conclusiones del Modelo Propuesto</a:t>
          </a:r>
        </a:p>
      </dgm:t>
    </dgm:pt>
    <dgm:pt modelId="{AA699758-3C8C-4B0D-872F-BD4D03BE5D23}" type="parTrans" cxnId="{C7F1A963-9E0B-41AB-A1AA-AEE7C75E8A5F}">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4B45F354-C6AA-422B-8E1A-F30A9BBCB944}" type="sibTrans" cxnId="{C7F1A963-9E0B-41AB-A1AA-AEE7C75E8A5F}">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EFFEC179-2D88-4A99-BDC3-C73DDFA6912B}">
      <dgm:prSet phldrT="[Texto]" custT="1"/>
      <dgm:spPr/>
      <dgm:t>
        <a:bodyPr anchor="t"/>
        <a:lstStyle/>
        <a:p>
          <a:pPr algn="just"/>
          <a:r>
            <a:rPr lang="es-ES" sz="1800" i="0" noProof="0" dirty="0">
              <a:latin typeface="Times New Roman" panose="02020603050405020304" pitchFamily="18" charset="0"/>
              <a:cs typeface="Times New Roman" panose="02020603050405020304" pitchFamily="18" charset="0"/>
            </a:rPr>
            <a:t>La innovación y el incremento del valor agregado a través del correcto aprovechamiento de recursos y la inversión en I+D permitirá a las medianas empresas PYMES fortalecer su participación y posicionamiento en el mercado, con miras a una internacionalización.</a:t>
          </a:r>
          <a:endParaRPr lang="es-EC" sz="1800" i="0" noProof="0" dirty="0">
            <a:latin typeface="Times New Roman" panose="02020603050405020304" pitchFamily="18" charset="0"/>
            <a:cs typeface="Times New Roman" panose="02020603050405020304" pitchFamily="18" charset="0"/>
          </a:endParaRPr>
        </a:p>
      </dgm:t>
    </dgm:pt>
    <dgm:pt modelId="{E852887B-ACAB-4E51-B4D7-13C6503071EC}" type="parTrans" cxnId="{668C474C-65DD-4A9F-B0D7-57EBBB93B33C}">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DABAF0B8-9380-4841-BC53-61553CB5CDF6}" type="sibTrans" cxnId="{668C474C-65DD-4A9F-B0D7-57EBBB93B33C}">
      <dgm:prSet/>
      <dgm:spPr/>
      <dgm:t>
        <a:bodyPr/>
        <a:lstStyle/>
        <a:p>
          <a:pPr algn="just"/>
          <a:endParaRPr lang="es-EC" sz="1800" noProof="0" dirty="0">
            <a:latin typeface="Times New Roman" panose="02020603050405020304" pitchFamily="18" charset="0"/>
            <a:cs typeface="Times New Roman" panose="02020603050405020304" pitchFamily="18" charset="0"/>
          </a:endParaRPr>
        </a:p>
      </dgm:t>
    </dgm:pt>
    <dgm:pt modelId="{CEED44BC-F3DB-4E12-B46C-5FF8D3556862}" type="pres">
      <dgm:prSet presAssocID="{E7B45BB8-A554-4B22-B650-CE6B66FB3784}" presName="layout" presStyleCnt="0">
        <dgm:presLayoutVars>
          <dgm:chMax/>
          <dgm:chPref/>
          <dgm:dir/>
          <dgm:resizeHandles/>
        </dgm:presLayoutVars>
      </dgm:prSet>
      <dgm:spPr/>
    </dgm:pt>
    <dgm:pt modelId="{195C6D0C-5829-4A49-91A0-3AD6C1705EC9}" type="pres">
      <dgm:prSet presAssocID="{9CE59E40-A4F5-4BA5-94D5-E05E0CBBF901}" presName="root" presStyleCnt="0">
        <dgm:presLayoutVars>
          <dgm:chMax/>
          <dgm:chPref/>
        </dgm:presLayoutVars>
      </dgm:prSet>
      <dgm:spPr/>
    </dgm:pt>
    <dgm:pt modelId="{A3CF1C0B-7B49-41FD-80DE-6BD4C2669E8F}" type="pres">
      <dgm:prSet presAssocID="{9CE59E40-A4F5-4BA5-94D5-E05E0CBBF901}" presName="rootComposite" presStyleCnt="0">
        <dgm:presLayoutVars/>
      </dgm:prSet>
      <dgm:spPr/>
    </dgm:pt>
    <dgm:pt modelId="{BB135DED-5DE7-442E-8CD5-D6A990E24E42}" type="pres">
      <dgm:prSet presAssocID="{9CE59E40-A4F5-4BA5-94D5-E05E0CBBF901}" presName="ParentAccent" presStyleLbl="alignNode1" presStyleIdx="0" presStyleCnt="2"/>
      <dgm:spPr>
        <a:solidFill>
          <a:schemeClr val="tx1">
            <a:lumMod val="75000"/>
            <a:lumOff val="25000"/>
          </a:schemeClr>
        </a:solidFill>
        <a:ln>
          <a:solidFill>
            <a:schemeClr val="tx1">
              <a:lumMod val="75000"/>
              <a:lumOff val="25000"/>
            </a:schemeClr>
          </a:solidFill>
        </a:ln>
      </dgm:spPr>
    </dgm:pt>
    <dgm:pt modelId="{1A1929C6-210A-4BC4-B750-D774E29A256B}" type="pres">
      <dgm:prSet presAssocID="{9CE59E40-A4F5-4BA5-94D5-E05E0CBBF901}" presName="ParentSmallAccent" presStyleLbl="fgAcc1" presStyleIdx="0" presStyleCnt="2"/>
      <dgm:spPr>
        <a:ln>
          <a:solidFill>
            <a:schemeClr val="tx1">
              <a:lumMod val="75000"/>
              <a:lumOff val="25000"/>
            </a:schemeClr>
          </a:solidFill>
        </a:ln>
      </dgm:spPr>
    </dgm:pt>
    <dgm:pt modelId="{CE80CCA7-892A-48E1-B56E-B9FBAB987712}" type="pres">
      <dgm:prSet presAssocID="{9CE59E40-A4F5-4BA5-94D5-E05E0CBBF901}" presName="Parent" presStyleLbl="revTx" presStyleIdx="0" presStyleCnt="4">
        <dgm:presLayoutVars>
          <dgm:chMax/>
          <dgm:chPref val="4"/>
          <dgm:bulletEnabled val="1"/>
        </dgm:presLayoutVars>
      </dgm:prSet>
      <dgm:spPr/>
    </dgm:pt>
    <dgm:pt modelId="{08E59F44-830F-4D89-9210-AD5D647BE8C8}" type="pres">
      <dgm:prSet presAssocID="{9CE59E40-A4F5-4BA5-94D5-E05E0CBBF901}" presName="childShape" presStyleCnt="0">
        <dgm:presLayoutVars>
          <dgm:chMax val="0"/>
          <dgm:chPref val="0"/>
        </dgm:presLayoutVars>
      </dgm:prSet>
      <dgm:spPr/>
    </dgm:pt>
    <dgm:pt modelId="{2E5BC337-196C-42C8-8370-155DEA9930D7}" type="pres">
      <dgm:prSet presAssocID="{5488BC8A-A9F9-474C-9085-D8FC54504BB9}" presName="childComposite" presStyleCnt="0">
        <dgm:presLayoutVars>
          <dgm:chMax val="0"/>
          <dgm:chPref val="0"/>
        </dgm:presLayoutVars>
      </dgm:prSet>
      <dgm:spPr/>
    </dgm:pt>
    <dgm:pt modelId="{96AD54C7-1544-4D38-AFE6-CBE3887F8745}" type="pres">
      <dgm:prSet presAssocID="{5488BC8A-A9F9-474C-9085-D8FC54504BB9}" presName="ChildAccent" presStyleLbl="solidFgAcc1" presStyleIdx="0" presStyleCnt="2"/>
      <dgm:spPr>
        <a:ln>
          <a:solidFill>
            <a:schemeClr val="tx1">
              <a:lumMod val="75000"/>
              <a:lumOff val="25000"/>
            </a:schemeClr>
          </a:solidFill>
        </a:ln>
      </dgm:spPr>
    </dgm:pt>
    <dgm:pt modelId="{4124B8BC-F2E3-4791-9A01-FAAC040C9297}" type="pres">
      <dgm:prSet presAssocID="{5488BC8A-A9F9-474C-9085-D8FC54504BB9}" presName="Child" presStyleLbl="revTx" presStyleIdx="1" presStyleCnt="4">
        <dgm:presLayoutVars>
          <dgm:chMax val="0"/>
          <dgm:chPref val="0"/>
          <dgm:bulletEnabled val="1"/>
        </dgm:presLayoutVars>
      </dgm:prSet>
      <dgm:spPr/>
    </dgm:pt>
    <dgm:pt modelId="{2FE9984B-2559-453E-98BE-2BC04A78DEC1}" type="pres">
      <dgm:prSet presAssocID="{BCC2BF33-BE0F-49FA-ACD6-BE050B01D5F0}" presName="root" presStyleCnt="0">
        <dgm:presLayoutVars>
          <dgm:chMax/>
          <dgm:chPref/>
        </dgm:presLayoutVars>
      </dgm:prSet>
      <dgm:spPr/>
    </dgm:pt>
    <dgm:pt modelId="{035D71F0-C3A1-4201-B029-12FD782BB8BD}" type="pres">
      <dgm:prSet presAssocID="{BCC2BF33-BE0F-49FA-ACD6-BE050B01D5F0}" presName="rootComposite" presStyleCnt="0">
        <dgm:presLayoutVars/>
      </dgm:prSet>
      <dgm:spPr/>
    </dgm:pt>
    <dgm:pt modelId="{98E65924-F4E8-430E-B08A-CDF62373CFA7}" type="pres">
      <dgm:prSet presAssocID="{BCC2BF33-BE0F-49FA-ACD6-BE050B01D5F0}" presName="ParentAccent" presStyleLbl="alignNode1" presStyleIdx="1" presStyleCnt="2"/>
      <dgm:spPr>
        <a:solidFill>
          <a:schemeClr val="tx1">
            <a:lumMod val="75000"/>
            <a:lumOff val="25000"/>
          </a:schemeClr>
        </a:solidFill>
        <a:ln>
          <a:solidFill>
            <a:schemeClr val="tx1">
              <a:lumMod val="75000"/>
              <a:lumOff val="25000"/>
            </a:schemeClr>
          </a:solidFill>
        </a:ln>
      </dgm:spPr>
    </dgm:pt>
    <dgm:pt modelId="{9A119A9B-8E2D-45C8-9306-29928649ACDA}" type="pres">
      <dgm:prSet presAssocID="{BCC2BF33-BE0F-49FA-ACD6-BE050B01D5F0}" presName="ParentSmallAccent" presStyleLbl="fgAcc1" presStyleIdx="1" presStyleCnt="2"/>
      <dgm:spPr>
        <a:ln>
          <a:solidFill>
            <a:schemeClr val="tx1">
              <a:lumMod val="75000"/>
              <a:lumOff val="25000"/>
            </a:schemeClr>
          </a:solidFill>
        </a:ln>
      </dgm:spPr>
    </dgm:pt>
    <dgm:pt modelId="{CD460731-3D51-4AD3-9844-D8B5A8314493}" type="pres">
      <dgm:prSet presAssocID="{BCC2BF33-BE0F-49FA-ACD6-BE050B01D5F0}" presName="Parent" presStyleLbl="revTx" presStyleIdx="2" presStyleCnt="4">
        <dgm:presLayoutVars>
          <dgm:chMax/>
          <dgm:chPref val="4"/>
          <dgm:bulletEnabled val="1"/>
        </dgm:presLayoutVars>
      </dgm:prSet>
      <dgm:spPr/>
    </dgm:pt>
    <dgm:pt modelId="{D09D7F84-D33A-49EF-88BD-4379E4BAE288}" type="pres">
      <dgm:prSet presAssocID="{BCC2BF33-BE0F-49FA-ACD6-BE050B01D5F0}" presName="childShape" presStyleCnt="0">
        <dgm:presLayoutVars>
          <dgm:chMax val="0"/>
          <dgm:chPref val="0"/>
        </dgm:presLayoutVars>
      </dgm:prSet>
      <dgm:spPr/>
    </dgm:pt>
    <dgm:pt modelId="{7244980A-213E-47D8-8724-4EEA76BA9BDD}" type="pres">
      <dgm:prSet presAssocID="{EFFEC179-2D88-4A99-BDC3-C73DDFA6912B}" presName="childComposite" presStyleCnt="0">
        <dgm:presLayoutVars>
          <dgm:chMax val="0"/>
          <dgm:chPref val="0"/>
        </dgm:presLayoutVars>
      </dgm:prSet>
      <dgm:spPr/>
    </dgm:pt>
    <dgm:pt modelId="{372377D3-19C0-4A75-BEF2-ED2A51C239DA}" type="pres">
      <dgm:prSet presAssocID="{EFFEC179-2D88-4A99-BDC3-C73DDFA6912B}" presName="ChildAccent" presStyleLbl="solidFgAcc1" presStyleIdx="1" presStyleCnt="2"/>
      <dgm:spPr>
        <a:ln>
          <a:solidFill>
            <a:schemeClr val="tx1">
              <a:lumMod val="75000"/>
              <a:lumOff val="25000"/>
            </a:schemeClr>
          </a:solidFill>
        </a:ln>
      </dgm:spPr>
    </dgm:pt>
    <dgm:pt modelId="{1D5975A9-219F-4683-9432-EF7D41BEE316}" type="pres">
      <dgm:prSet presAssocID="{EFFEC179-2D88-4A99-BDC3-C73DDFA6912B}" presName="Child" presStyleLbl="revTx" presStyleIdx="3" presStyleCnt="4">
        <dgm:presLayoutVars>
          <dgm:chMax val="0"/>
          <dgm:chPref val="0"/>
          <dgm:bulletEnabled val="1"/>
        </dgm:presLayoutVars>
      </dgm:prSet>
      <dgm:spPr/>
    </dgm:pt>
  </dgm:ptLst>
  <dgm:cxnLst>
    <dgm:cxn modelId="{52CD1F04-1ED0-47D0-A7F2-D46758E3F9EE}" type="presOf" srcId="{E7B45BB8-A554-4B22-B650-CE6B66FB3784}" destId="{CEED44BC-F3DB-4E12-B46C-5FF8D3556862}" srcOrd="0" destOrd="0" presId="urn:microsoft.com/office/officeart/2008/layout/SquareAccentList"/>
    <dgm:cxn modelId="{F3972E0B-7CCB-46D2-B98E-AF5FB05EA987}" type="presOf" srcId="{9CE59E40-A4F5-4BA5-94D5-E05E0CBBF901}" destId="{CE80CCA7-892A-48E1-B56E-B9FBAB987712}" srcOrd="0" destOrd="0" presId="urn:microsoft.com/office/officeart/2008/layout/SquareAccentList"/>
    <dgm:cxn modelId="{158F1A12-C461-461B-BAF9-A389EE9B69C4}" type="presOf" srcId="{BCC2BF33-BE0F-49FA-ACD6-BE050B01D5F0}" destId="{CD460731-3D51-4AD3-9844-D8B5A8314493}" srcOrd="0" destOrd="0" presId="urn:microsoft.com/office/officeart/2008/layout/SquareAccentList"/>
    <dgm:cxn modelId="{A94D403C-7181-48AB-91EC-432CDBAF3BCC}" type="presOf" srcId="{5488BC8A-A9F9-474C-9085-D8FC54504BB9}" destId="{4124B8BC-F2E3-4791-9A01-FAAC040C9297}" srcOrd="0" destOrd="0" presId="urn:microsoft.com/office/officeart/2008/layout/SquareAccentList"/>
    <dgm:cxn modelId="{C7F1A963-9E0B-41AB-A1AA-AEE7C75E8A5F}" srcId="{E7B45BB8-A554-4B22-B650-CE6B66FB3784}" destId="{BCC2BF33-BE0F-49FA-ACD6-BE050B01D5F0}" srcOrd="1" destOrd="0" parTransId="{AA699758-3C8C-4B0D-872F-BD4D03BE5D23}" sibTransId="{4B45F354-C6AA-422B-8E1A-F30A9BBCB944}"/>
    <dgm:cxn modelId="{668C474C-65DD-4A9F-B0D7-57EBBB93B33C}" srcId="{BCC2BF33-BE0F-49FA-ACD6-BE050B01D5F0}" destId="{EFFEC179-2D88-4A99-BDC3-C73DDFA6912B}" srcOrd="0" destOrd="0" parTransId="{E852887B-ACAB-4E51-B4D7-13C6503071EC}" sibTransId="{DABAF0B8-9380-4841-BC53-61553CB5CDF6}"/>
    <dgm:cxn modelId="{910D5977-8203-41F9-ABE9-866E4C626958}" srcId="{E7B45BB8-A554-4B22-B650-CE6B66FB3784}" destId="{9CE59E40-A4F5-4BA5-94D5-E05E0CBBF901}" srcOrd="0" destOrd="0" parTransId="{A57284FB-679C-4471-BF8B-6E22A40824BA}" sibTransId="{33FCA32D-8AA0-4112-BF63-005028C1397B}"/>
    <dgm:cxn modelId="{CFE4008D-198E-41E6-9211-F9BA7138A7A7}" type="presOf" srcId="{EFFEC179-2D88-4A99-BDC3-C73DDFA6912B}" destId="{1D5975A9-219F-4683-9432-EF7D41BEE316}" srcOrd="0" destOrd="0" presId="urn:microsoft.com/office/officeart/2008/layout/SquareAccentList"/>
    <dgm:cxn modelId="{5D5E338E-0B4F-437A-AC7D-2236A8E24498}" srcId="{9CE59E40-A4F5-4BA5-94D5-E05E0CBBF901}" destId="{5488BC8A-A9F9-474C-9085-D8FC54504BB9}" srcOrd="0" destOrd="0" parTransId="{9C4AED33-A28B-4C0D-B9E1-63739D92FAF8}" sibTransId="{D12650FE-70C6-488E-84BA-C1C222CBB80C}"/>
    <dgm:cxn modelId="{7FEF4CF4-9245-4108-93F2-CE3D76C9ABDF}" type="presParOf" srcId="{CEED44BC-F3DB-4E12-B46C-5FF8D3556862}" destId="{195C6D0C-5829-4A49-91A0-3AD6C1705EC9}" srcOrd="0" destOrd="0" presId="urn:microsoft.com/office/officeart/2008/layout/SquareAccentList"/>
    <dgm:cxn modelId="{002CD632-0466-40F1-A2BC-54D23AD4DA19}" type="presParOf" srcId="{195C6D0C-5829-4A49-91A0-3AD6C1705EC9}" destId="{A3CF1C0B-7B49-41FD-80DE-6BD4C2669E8F}" srcOrd="0" destOrd="0" presId="urn:microsoft.com/office/officeart/2008/layout/SquareAccentList"/>
    <dgm:cxn modelId="{9088A69D-4866-4567-9FF0-6D93A5988DAF}" type="presParOf" srcId="{A3CF1C0B-7B49-41FD-80DE-6BD4C2669E8F}" destId="{BB135DED-5DE7-442E-8CD5-D6A990E24E42}" srcOrd="0" destOrd="0" presId="urn:microsoft.com/office/officeart/2008/layout/SquareAccentList"/>
    <dgm:cxn modelId="{3FCC1B92-2983-427D-996D-14FE35A2270C}" type="presParOf" srcId="{A3CF1C0B-7B49-41FD-80DE-6BD4C2669E8F}" destId="{1A1929C6-210A-4BC4-B750-D774E29A256B}" srcOrd="1" destOrd="0" presId="urn:microsoft.com/office/officeart/2008/layout/SquareAccentList"/>
    <dgm:cxn modelId="{98309C16-0F89-4F00-B83D-EE3EE001629A}" type="presParOf" srcId="{A3CF1C0B-7B49-41FD-80DE-6BD4C2669E8F}" destId="{CE80CCA7-892A-48E1-B56E-B9FBAB987712}" srcOrd="2" destOrd="0" presId="urn:microsoft.com/office/officeart/2008/layout/SquareAccentList"/>
    <dgm:cxn modelId="{7B6174A3-FA9B-4AEE-AF06-D8E89885BF0F}" type="presParOf" srcId="{195C6D0C-5829-4A49-91A0-3AD6C1705EC9}" destId="{08E59F44-830F-4D89-9210-AD5D647BE8C8}" srcOrd="1" destOrd="0" presId="urn:microsoft.com/office/officeart/2008/layout/SquareAccentList"/>
    <dgm:cxn modelId="{A0F5D3FA-AF6E-4728-8403-E6EFBE34EEF0}" type="presParOf" srcId="{08E59F44-830F-4D89-9210-AD5D647BE8C8}" destId="{2E5BC337-196C-42C8-8370-155DEA9930D7}" srcOrd="0" destOrd="0" presId="urn:microsoft.com/office/officeart/2008/layout/SquareAccentList"/>
    <dgm:cxn modelId="{E5027C6F-3662-48B1-A5B8-A83D4292616F}" type="presParOf" srcId="{2E5BC337-196C-42C8-8370-155DEA9930D7}" destId="{96AD54C7-1544-4D38-AFE6-CBE3887F8745}" srcOrd="0" destOrd="0" presId="urn:microsoft.com/office/officeart/2008/layout/SquareAccentList"/>
    <dgm:cxn modelId="{D99C5FBA-604A-474C-9D8E-21C6D267221F}" type="presParOf" srcId="{2E5BC337-196C-42C8-8370-155DEA9930D7}" destId="{4124B8BC-F2E3-4791-9A01-FAAC040C9297}" srcOrd="1" destOrd="0" presId="urn:microsoft.com/office/officeart/2008/layout/SquareAccentList"/>
    <dgm:cxn modelId="{FB51F8D9-2369-414A-BE72-2B981AC985B8}" type="presParOf" srcId="{CEED44BC-F3DB-4E12-B46C-5FF8D3556862}" destId="{2FE9984B-2559-453E-98BE-2BC04A78DEC1}" srcOrd="1" destOrd="0" presId="urn:microsoft.com/office/officeart/2008/layout/SquareAccentList"/>
    <dgm:cxn modelId="{0F65CD7C-CFB0-4BDF-ACA5-AA002252CD4E}" type="presParOf" srcId="{2FE9984B-2559-453E-98BE-2BC04A78DEC1}" destId="{035D71F0-C3A1-4201-B029-12FD782BB8BD}" srcOrd="0" destOrd="0" presId="urn:microsoft.com/office/officeart/2008/layout/SquareAccentList"/>
    <dgm:cxn modelId="{5EA75F7A-2CCF-4844-9392-41312A7DCED4}" type="presParOf" srcId="{035D71F0-C3A1-4201-B029-12FD782BB8BD}" destId="{98E65924-F4E8-430E-B08A-CDF62373CFA7}" srcOrd="0" destOrd="0" presId="urn:microsoft.com/office/officeart/2008/layout/SquareAccentList"/>
    <dgm:cxn modelId="{9A9636B4-B96F-4181-AF39-3B0FF3A5E9B8}" type="presParOf" srcId="{035D71F0-C3A1-4201-B029-12FD782BB8BD}" destId="{9A119A9B-8E2D-45C8-9306-29928649ACDA}" srcOrd="1" destOrd="0" presId="urn:microsoft.com/office/officeart/2008/layout/SquareAccentList"/>
    <dgm:cxn modelId="{E04B233F-5C2F-4A8D-859D-550259C285ED}" type="presParOf" srcId="{035D71F0-C3A1-4201-B029-12FD782BB8BD}" destId="{CD460731-3D51-4AD3-9844-D8B5A8314493}" srcOrd="2" destOrd="0" presId="urn:microsoft.com/office/officeart/2008/layout/SquareAccentList"/>
    <dgm:cxn modelId="{F303EF36-0181-45EC-9BE8-6180696C33EC}" type="presParOf" srcId="{2FE9984B-2559-453E-98BE-2BC04A78DEC1}" destId="{D09D7F84-D33A-49EF-88BD-4379E4BAE288}" srcOrd="1" destOrd="0" presId="urn:microsoft.com/office/officeart/2008/layout/SquareAccentList"/>
    <dgm:cxn modelId="{26EEE694-B164-4264-AEF3-BA9C9740D4F7}" type="presParOf" srcId="{D09D7F84-D33A-49EF-88BD-4379E4BAE288}" destId="{7244980A-213E-47D8-8724-4EEA76BA9BDD}" srcOrd="0" destOrd="0" presId="urn:microsoft.com/office/officeart/2008/layout/SquareAccentList"/>
    <dgm:cxn modelId="{3194D645-F6D4-4779-8586-B15176439E34}" type="presParOf" srcId="{7244980A-213E-47D8-8724-4EEA76BA9BDD}" destId="{372377D3-19C0-4A75-BEF2-ED2A51C239DA}" srcOrd="0" destOrd="0" presId="urn:microsoft.com/office/officeart/2008/layout/SquareAccentList"/>
    <dgm:cxn modelId="{6F388E4B-1740-461D-A198-B1B420E8FC75}" type="presParOf" srcId="{7244980A-213E-47D8-8724-4EEA76BA9BDD}" destId="{1D5975A9-219F-4683-9432-EF7D41BEE316}"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CD13A-17A9-4F5E-A550-564F504FFA9C}">
      <dsp:nvSpPr>
        <dsp:cNvPr id="0" name=""/>
        <dsp:cNvSpPr/>
      </dsp:nvSpPr>
      <dsp:spPr>
        <a:xfrm>
          <a:off x="231893" y="755180"/>
          <a:ext cx="5557628" cy="1736758"/>
        </a:xfrm>
        <a:prstGeom prst="rect">
          <a:avLst/>
        </a:prstGeom>
        <a:solidFill>
          <a:schemeClr val="lt1">
            <a:alpha val="40000"/>
            <a:hueOff val="0"/>
            <a:satOff val="0"/>
            <a:lumOff val="0"/>
            <a:alphaOff val="0"/>
          </a:schemeClr>
        </a:solidFill>
        <a:ln w="6350" cap="flat" cmpd="sng" algn="ctr">
          <a:solidFill>
            <a:schemeClr val="tx1">
              <a:lumMod val="75000"/>
              <a:lumOff val="2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76365" tIns="76200" rIns="76200" bIns="76200" numCol="1" spcCol="1270" anchor="ctr" anchorCtr="0">
          <a:noAutofit/>
        </a:bodyPr>
        <a:lstStyle/>
        <a:p>
          <a:pPr marL="0" lvl="0" indent="0" algn="just" defTabSz="889000">
            <a:lnSpc>
              <a:spcPct val="90000"/>
            </a:lnSpc>
            <a:spcBef>
              <a:spcPct val="0"/>
            </a:spcBef>
            <a:spcAft>
              <a:spcPct val="35000"/>
            </a:spcAft>
            <a:buNone/>
          </a:pPr>
          <a:r>
            <a:rPr lang="es-EC" sz="2000" b="1" kern="1200" noProof="0" dirty="0">
              <a:latin typeface="Times New Roman" panose="02020603050405020304" pitchFamily="18" charset="0"/>
              <a:cs typeface="Times New Roman" panose="02020603050405020304" pitchFamily="18" charset="0"/>
            </a:rPr>
            <a:t>Teoría Administrativa</a:t>
          </a:r>
        </a:p>
        <a:p>
          <a:pPr marL="0" lvl="0" indent="0" algn="just" defTabSz="889000">
            <a:lnSpc>
              <a:spcPct val="90000"/>
            </a:lnSpc>
            <a:spcBef>
              <a:spcPct val="0"/>
            </a:spcBef>
            <a:spcAft>
              <a:spcPct val="35000"/>
            </a:spcAft>
            <a:buNone/>
          </a:pPr>
          <a:r>
            <a:rPr lang="es-EC" sz="2000" kern="1200" noProof="0" dirty="0">
              <a:latin typeface="Times New Roman" panose="02020603050405020304" pitchFamily="18" charset="0"/>
              <a:cs typeface="Times New Roman" panose="02020603050405020304" pitchFamily="18" charset="0"/>
            </a:rPr>
            <a:t>Elevar la productividad y competitividad a través del incremento de los niveles de eficiencia. </a:t>
          </a:r>
        </a:p>
      </dsp:txBody>
      <dsp:txXfrm>
        <a:off x="231893" y="755180"/>
        <a:ext cx="5557628" cy="1736758"/>
      </dsp:txXfrm>
    </dsp:sp>
    <dsp:sp modelId="{E625EB0D-4DBF-48E4-8CAA-437B7DDD8787}">
      <dsp:nvSpPr>
        <dsp:cNvPr id="0" name=""/>
        <dsp:cNvSpPr/>
      </dsp:nvSpPr>
      <dsp:spPr>
        <a:xfrm>
          <a:off x="325" y="504315"/>
          <a:ext cx="1215731" cy="1823596"/>
        </a:xfrm>
        <a:prstGeom prst="rect">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BFF594-641D-4DE4-BBA2-C7A57FC227A6}">
      <dsp:nvSpPr>
        <dsp:cNvPr id="0" name=""/>
        <dsp:cNvSpPr/>
      </dsp:nvSpPr>
      <dsp:spPr>
        <a:xfrm>
          <a:off x="6274654" y="755180"/>
          <a:ext cx="5557628" cy="1736758"/>
        </a:xfrm>
        <a:prstGeom prst="rect">
          <a:avLst/>
        </a:prstGeom>
        <a:solidFill>
          <a:schemeClr val="lt1">
            <a:alpha val="40000"/>
            <a:hueOff val="0"/>
            <a:satOff val="0"/>
            <a:lumOff val="0"/>
            <a:alphaOff val="0"/>
          </a:schemeClr>
        </a:solidFill>
        <a:ln w="6350" cap="flat" cmpd="sng" algn="ctr">
          <a:solidFill>
            <a:schemeClr val="tx1">
              <a:lumMod val="75000"/>
              <a:lumOff val="2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76365" tIns="76200" rIns="76200" bIns="76200" numCol="1" spcCol="1270" anchor="ctr" anchorCtr="0">
          <a:noAutofit/>
        </a:bodyPr>
        <a:lstStyle/>
        <a:p>
          <a:pPr marL="0" lvl="0" indent="0" algn="just" defTabSz="889000">
            <a:lnSpc>
              <a:spcPct val="90000"/>
            </a:lnSpc>
            <a:spcBef>
              <a:spcPct val="0"/>
            </a:spcBef>
            <a:spcAft>
              <a:spcPct val="35000"/>
            </a:spcAft>
            <a:buNone/>
          </a:pPr>
          <a:r>
            <a:rPr lang="es-EC" sz="2000" b="1" kern="1200" noProof="0" dirty="0">
              <a:latin typeface="Times New Roman" panose="02020603050405020304" pitchFamily="18" charset="0"/>
              <a:cs typeface="Times New Roman" panose="02020603050405020304" pitchFamily="18" charset="0"/>
            </a:rPr>
            <a:t>Teoría del Comerio</a:t>
          </a:r>
        </a:p>
        <a:p>
          <a:pPr marL="0" lvl="0" indent="0" algn="just" defTabSz="889000">
            <a:lnSpc>
              <a:spcPct val="90000"/>
            </a:lnSpc>
            <a:spcBef>
              <a:spcPct val="0"/>
            </a:spcBef>
            <a:spcAft>
              <a:spcPct val="35000"/>
            </a:spcAft>
            <a:buNone/>
          </a:pPr>
          <a:r>
            <a:rPr lang="es-EC" sz="2000" kern="1200" noProof="0" dirty="0">
              <a:latin typeface="Times New Roman" panose="02020603050405020304" pitchFamily="18" charset="0"/>
              <a:cs typeface="Times New Roman" panose="02020603050405020304" pitchFamily="18" charset="0"/>
            </a:rPr>
            <a:t>Generar una ventaja competitiva frente a la competencia para poder permanecer dentro de un mercado.</a:t>
          </a:r>
        </a:p>
      </dsp:txBody>
      <dsp:txXfrm>
        <a:off x="6274654" y="755180"/>
        <a:ext cx="5557628" cy="1736758"/>
      </dsp:txXfrm>
    </dsp:sp>
    <dsp:sp modelId="{4DE0FB12-8F7F-4425-82A5-28C9E5B5F176}">
      <dsp:nvSpPr>
        <dsp:cNvPr id="0" name=""/>
        <dsp:cNvSpPr/>
      </dsp:nvSpPr>
      <dsp:spPr>
        <a:xfrm>
          <a:off x="6043086" y="504315"/>
          <a:ext cx="1215731" cy="1823596"/>
        </a:xfrm>
        <a:prstGeom prst="rect">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2B21ED-07ED-42FA-BA1D-A639D88A636E}">
      <dsp:nvSpPr>
        <dsp:cNvPr id="0" name=""/>
        <dsp:cNvSpPr/>
      </dsp:nvSpPr>
      <dsp:spPr>
        <a:xfrm>
          <a:off x="231893" y="2941567"/>
          <a:ext cx="5557628" cy="1736758"/>
        </a:xfrm>
        <a:prstGeom prst="rect">
          <a:avLst/>
        </a:prstGeom>
        <a:solidFill>
          <a:schemeClr val="lt1">
            <a:alpha val="40000"/>
            <a:hueOff val="0"/>
            <a:satOff val="0"/>
            <a:lumOff val="0"/>
            <a:alphaOff val="0"/>
          </a:schemeClr>
        </a:solidFill>
        <a:ln w="6350" cap="flat" cmpd="sng" algn="ctr">
          <a:solidFill>
            <a:schemeClr val="tx1">
              <a:lumMod val="75000"/>
              <a:lumOff val="2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76365" tIns="76200" rIns="76200" bIns="76200" numCol="1" spcCol="1270" anchor="ctr" anchorCtr="0">
          <a:noAutofit/>
        </a:bodyPr>
        <a:lstStyle/>
        <a:p>
          <a:pPr marL="0" lvl="0" indent="0" algn="just" defTabSz="889000">
            <a:lnSpc>
              <a:spcPct val="90000"/>
            </a:lnSpc>
            <a:spcBef>
              <a:spcPct val="0"/>
            </a:spcBef>
            <a:spcAft>
              <a:spcPct val="35000"/>
            </a:spcAft>
            <a:buNone/>
          </a:pPr>
          <a:r>
            <a:rPr lang="es-EC" sz="2000" b="1" kern="1200" noProof="0" dirty="0">
              <a:latin typeface="Times New Roman" panose="02020603050405020304" pitchFamily="18" charset="0"/>
              <a:cs typeface="Times New Roman" panose="02020603050405020304" pitchFamily="18" charset="0"/>
            </a:rPr>
            <a:t>Teoría de Precios</a:t>
          </a:r>
        </a:p>
        <a:p>
          <a:pPr marL="0" lvl="0" indent="0" algn="just" defTabSz="889000">
            <a:lnSpc>
              <a:spcPct val="90000"/>
            </a:lnSpc>
            <a:spcBef>
              <a:spcPct val="0"/>
            </a:spcBef>
            <a:spcAft>
              <a:spcPct val="35000"/>
            </a:spcAft>
            <a:buNone/>
          </a:pPr>
          <a:r>
            <a:rPr lang="es-EC" sz="2000" kern="1200" noProof="0" dirty="0">
              <a:latin typeface="Times New Roman" panose="02020603050405020304" pitchFamily="18" charset="0"/>
              <a:cs typeface="Times New Roman" panose="02020603050405020304" pitchFamily="18" charset="0"/>
            </a:rPr>
            <a:t>Análisis de los costos con la finalidad de generar una mayor utilidad y contribuir a los objetivos de maximización de los ingresos.</a:t>
          </a:r>
        </a:p>
      </dsp:txBody>
      <dsp:txXfrm>
        <a:off x="231893" y="2941567"/>
        <a:ext cx="5557628" cy="1736758"/>
      </dsp:txXfrm>
    </dsp:sp>
    <dsp:sp modelId="{1379E544-A16A-4CDC-AB23-9DD1B8625C45}">
      <dsp:nvSpPr>
        <dsp:cNvPr id="0" name=""/>
        <dsp:cNvSpPr/>
      </dsp:nvSpPr>
      <dsp:spPr>
        <a:xfrm>
          <a:off x="325" y="2690702"/>
          <a:ext cx="1215731" cy="1823596"/>
        </a:xfrm>
        <a:prstGeom prst="rect">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99F9C3-8E0E-426E-927F-90004F30E1FC}">
      <dsp:nvSpPr>
        <dsp:cNvPr id="0" name=""/>
        <dsp:cNvSpPr/>
      </dsp:nvSpPr>
      <dsp:spPr>
        <a:xfrm>
          <a:off x="6274654" y="2941567"/>
          <a:ext cx="5557628" cy="1736758"/>
        </a:xfrm>
        <a:prstGeom prst="rect">
          <a:avLst/>
        </a:prstGeom>
        <a:solidFill>
          <a:schemeClr val="lt1">
            <a:alpha val="40000"/>
            <a:hueOff val="0"/>
            <a:satOff val="0"/>
            <a:lumOff val="0"/>
            <a:alphaOff val="0"/>
          </a:schemeClr>
        </a:solidFill>
        <a:ln w="6350" cap="flat" cmpd="sng" algn="ctr">
          <a:solidFill>
            <a:schemeClr val="tx1">
              <a:lumMod val="75000"/>
              <a:lumOff val="2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76365" tIns="76200" rIns="76200" bIns="76200" numCol="1" spcCol="1270" anchor="ctr" anchorCtr="0">
          <a:noAutofit/>
        </a:bodyPr>
        <a:lstStyle/>
        <a:p>
          <a:pPr marL="0" lvl="0" indent="0" algn="just" defTabSz="889000">
            <a:lnSpc>
              <a:spcPct val="90000"/>
            </a:lnSpc>
            <a:spcBef>
              <a:spcPct val="0"/>
            </a:spcBef>
            <a:spcAft>
              <a:spcPct val="35000"/>
            </a:spcAft>
            <a:buNone/>
          </a:pPr>
          <a:r>
            <a:rPr lang="es-EC" sz="2000" b="1" kern="1200" noProof="0" dirty="0">
              <a:latin typeface="Times New Roman" panose="02020603050405020304" pitchFamily="18" charset="0"/>
              <a:cs typeface="Times New Roman" panose="02020603050405020304" pitchFamily="18" charset="0"/>
            </a:rPr>
            <a:t>Teoría de la Producción</a:t>
          </a:r>
        </a:p>
        <a:p>
          <a:pPr marL="0" lvl="0" indent="0" algn="just" defTabSz="889000">
            <a:lnSpc>
              <a:spcPct val="90000"/>
            </a:lnSpc>
            <a:spcBef>
              <a:spcPct val="0"/>
            </a:spcBef>
            <a:spcAft>
              <a:spcPct val="35000"/>
            </a:spcAft>
            <a:buNone/>
          </a:pPr>
          <a:r>
            <a:rPr lang="es-EC" sz="2000" kern="1200" noProof="0" dirty="0">
              <a:latin typeface="Times New Roman" panose="02020603050405020304" pitchFamily="18" charset="0"/>
              <a:cs typeface="Times New Roman" panose="02020603050405020304" pitchFamily="18" charset="0"/>
            </a:rPr>
            <a:t>Relación que existe entre la cantidad máxima que se puede producir, utilizando una determinada cantidad de recursos durante un tiempo determinado. </a:t>
          </a:r>
        </a:p>
      </dsp:txBody>
      <dsp:txXfrm>
        <a:off x="6274654" y="2941567"/>
        <a:ext cx="5557628" cy="1736758"/>
      </dsp:txXfrm>
    </dsp:sp>
    <dsp:sp modelId="{B1B5418C-BDAB-4751-8197-C35FC9EA833F}">
      <dsp:nvSpPr>
        <dsp:cNvPr id="0" name=""/>
        <dsp:cNvSpPr/>
      </dsp:nvSpPr>
      <dsp:spPr>
        <a:xfrm>
          <a:off x="6043086" y="2690702"/>
          <a:ext cx="1215731" cy="1823596"/>
        </a:xfrm>
        <a:prstGeom prst="rect">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CD13A-17A9-4F5E-A550-564F504FFA9C}">
      <dsp:nvSpPr>
        <dsp:cNvPr id="0" name=""/>
        <dsp:cNvSpPr/>
      </dsp:nvSpPr>
      <dsp:spPr>
        <a:xfrm>
          <a:off x="231893" y="755180"/>
          <a:ext cx="5557628" cy="1736758"/>
        </a:xfrm>
        <a:prstGeom prst="rect">
          <a:avLst/>
        </a:prstGeom>
        <a:solidFill>
          <a:schemeClr val="lt1">
            <a:alpha val="40000"/>
            <a:hueOff val="0"/>
            <a:satOff val="0"/>
            <a:lumOff val="0"/>
            <a:alphaOff val="0"/>
          </a:schemeClr>
        </a:solidFill>
        <a:ln w="6350" cap="flat" cmpd="sng" algn="ctr">
          <a:solidFill>
            <a:schemeClr val="tx1">
              <a:lumMod val="75000"/>
              <a:lumOff val="2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76365" tIns="68580" rIns="68580" bIns="68580" numCol="1" spcCol="1270" anchor="ctr" anchorCtr="0">
          <a:noAutofit/>
        </a:bodyPr>
        <a:lstStyle/>
        <a:p>
          <a:pPr marL="0" lvl="0" indent="0" algn="just" defTabSz="800100">
            <a:lnSpc>
              <a:spcPct val="90000"/>
            </a:lnSpc>
            <a:spcBef>
              <a:spcPct val="0"/>
            </a:spcBef>
            <a:spcAft>
              <a:spcPct val="35000"/>
            </a:spcAft>
            <a:buNone/>
          </a:pPr>
          <a:r>
            <a:rPr lang="es-EC" sz="1800" b="1" kern="1200" noProof="0" dirty="0">
              <a:latin typeface="Times New Roman" panose="02020603050405020304" pitchFamily="18" charset="0"/>
              <a:cs typeface="Times New Roman" panose="02020603050405020304" pitchFamily="18" charset="0"/>
            </a:rPr>
            <a:t>Teoría de la Oferta</a:t>
          </a:r>
        </a:p>
        <a:p>
          <a:pPr marL="0" lvl="0" indent="0" algn="just" defTabSz="800100">
            <a:lnSpc>
              <a:spcPct val="90000"/>
            </a:lnSpc>
            <a:spcBef>
              <a:spcPct val="0"/>
            </a:spcBef>
            <a:spcAft>
              <a:spcPct val="35000"/>
            </a:spcAft>
            <a:buNone/>
          </a:pPr>
          <a:r>
            <a:rPr lang="es-ES" sz="1800" kern="1200" noProof="0" dirty="0">
              <a:latin typeface="Times New Roman" panose="02020603050405020304" pitchFamily="18" charset="0"/>
              <a:cs typeface="Times New Roman" panose="02020603050405020304" pitchFamily="18" charset="0"/>
            </a:rPr>
            <a:t>Relación entre la cantidad de bienes ofrecidos por los productores y el precio de mercado actual.</a:t>
          </a:r>
          <a:endParaRPr lang="es-EC" sz="1800" kern="1200" noProof="0" dirty="0">
            <a:latin typeface="Times New Roman" panose="02020603050405020304" pitchFamily="18" charset="0"/>
            <a:cs typeface="Times New Roman" panose="02020603050405020304" pitchFamily="18" charset="0"/>
          </a:endParaRPr>
        </a:p>
      </dsp:txBody>
      <dsp:txXfrm>
        <a:off x="231893" y="755180"/>
        <a:ext cx="5557628" cy="1736758"/>
      </dsp:txXfrm>
    </dsp:sp>
    <dsp:sp modelId="{E625EB0D-4DBF-48E4-8CAA-437B7DDD8787}">
      <dsp:nvSpPr>
        <dsp:cNvPr id="0" name=""/>
        <dsp:cNvSpPr/>
      </dsp:nvSpPr>
      <dsp:spPr>
        <a:xfrm>
          <a:off x="325" y="504315"/>
          <a:ext cx="1215731" cy="1823596"/>
        </a:xfrm>
        <a:prstGeom prst="rect">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BFF594-641D-4DE4-BBA2-C7A57FC227A6}">
      <dsp:nvSpPr>
        <dsp:cNvPr id="0" name=""/>
        <dsp:cNvSpPr/>
      </dsp:nvSpPr>
      <dsp:spPr>
        <a:xfrm>
          <a:off x="6274654" y="755180"/>
          <a:ext cx="5557628" cy="1736758"/>
        </a:xfrm>
        <a:prstGeom prst="rect">
          <a:avLst/>
        </a:prstGeom>
        <a:solidFill>
          <a:schemeClr val="lt1">
            <a:alpha val="40000"/>
            <a:hueOff val="0"/>
            <a:satOff val="0"/>
            <a:lumOff val="0"/>
            <a:alphaOff val="0"/>
          </a:schemeClr>
        </a:solidFill>
        <a:ln w="6350" cap="flat" cmpd="sng" algn="ctr">
          <a:solidFill>
            <a:schemeClr val="tx1">
              <a:lumMod val="75000"/>
              <a:lumOff val="2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76365" tIns="68580" rIns="68580" bIns="68580" numCol="1" spcCol="1270" anchor="ctr" anchorCtr="0">
          <a:noAutofit/>
        </a:bodyPr>
        <a:lstStyle/>
        <a:p>
          <a:pPr marL="0" lvl="0" indent="0" algn="just" defTabSz="800100">
            <a:lnSpc>
              <a:spcPct val="90000"/>
            </a:lnSpc>
            <a:spcBef>
              <a:spcPct val="0"/>
            </a:spcBef>
            <a:spcAft>
              <a:spcPct val="35000"/>
            </a:spcAft>
            <a:buNone/>
          </a:pPr>
          <a:r>
            <a:rPr lang="es-EC" sz="1800" b="1" kern="1200" noProof="0" dirty="0">
              <a:latin typeface="Times New Roman" panose="02020603050405020304" pitchFamily="18" charset="0"/>
              <a:cs typeface="Times New Roman" panose="02020603050405020304" pitchFamily="18" charset="0"/>
            </a:rPr>
            <a:t>Teoría de la Demanda</a:t>
          </a:r>
        </a:p>
        <a:p>
          <a:pPr marL="0" lvl="0" indent="0" algn="just" defTabSz="800100">
            <a:lnSpc>
              <a:spcPct val="90000"/>
            </a:lnSpc>
            <a:spcBef>
              <a:spcPct val="0"/>
            </a:spcBef>
            <a:spcAft>
              <a:spcPct val="35000"/>
            </a:spcAft>
            <a:buNone/>
          </a:pPr>
          <a:r>
            <a:rPr lang="es-ES" sz="1800" kern="1200" noProof="0" dirty="0">
              <a:latin typeface="Times New Roman" panose="02020603050405020304" pitchFamily="18" charset="0"/>
              <a:cs typeface="Times New Roman" panose="02020603050405020304" pitchFamily="18" charset="0"/>
            </a:rPr>
            <a:t>Establece que los consumidores al adquirir un producto en el mercado obtienen una utilidad no únicamente del contenido del bien o servicio, sino de las características intrínsecas de los bienes</a:t>
          </a:r>
          <a:r>
            <a:rPr lang="es-EC" sz="1800" kern="1200" noProof="0" dirty="0">
              <a:latin typeface="Times New Roman" panose="02020603050405020304" pitchFamily="18" charset="0"/>
              <a:cs typeface="Times New Roman" panose="02020603050405020304" pitchFamily="18" charset="0"/>
            </a:rPr>
            <a:t>.</a:t>
          </a:r>
        </a:p>
      </dsp:txBody>
      <dsp:txXfrm>
        <a:off x="6274654" y="755180"/>
        <a:ext cx="5557628" cy="1736758"/>
      </dsp:txXfrm>
    </dsp:sp>
    <dsp:sp modelId="{4DE0FB12-8F7F-4425-82A5-28C9E5B5F176}">
      <dsp:nvSpPr>
        <dsp:cNvPr id="0" name=""/>
        <dsp:cNvSpPr/>
      </dsp:nvSpPr>
      <dsp:spPr>
        <a:xfrm>
          <a:off x="6043086" y="504315"/>
          <a:ext cx="1215731" cy="1823596"/>
        </a:xfrm>
        <a:prstGeom prst="rect">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2B21ED-07ED-42FA-BA1D-A639D88A636E}">
      <dsp:nvSpPr>
        <dsp:cNvPr id="0" name=""/>
        <dsp:cNvSpPr/>
      </dsp:nvSpPr>
      <dsp:spPr>
        <a:xfrm>
          <a:off x="3253274" y="2941567"/>
          <a:ext cx="5557628" cy="1736758"/>
        </a:xfrm>
        <a:prstGeom prst="rect">
          <a:avLst/>
        </a:prstGeom>
        <a:solidFill>
          <a:schemeClr val="lt1">
            <a:alpha val="40000"/>
            <a:hueOff val="0"/>
            <a:satOff val="0"/>
            <a:lumOff val="0"/>
            <a:alphaOff val="0"/>
          </a:schemeClr>
        </a:solidFill>
        <a:ln w="6350" cap="flat" cmpd="sng" algn="ctr">
          <a:solidFill>
            <a:schemeClr val="tx1">
              <a:lumMod val="75000"/>
              <a:lumOff val="2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76365" tIns="68580" rIns="68580" bIns="68580" numCol="1" spcCol="1270" anchor="ctr" anchorCtr="0">
          <a:noAutofit/>
        </a:bodyPr>
        <a:lstStyle/>
        <a:p>
          <a:pPr marL="0" lvl="0" indent="0" algn="just" defTabSz="800100">
            <a:lnSpc>
              <a:spcPct val="90000"/>
            </a:lnSpc>
            <a:spcBef>
              <a:spcPct val="0"/>
            </a:spcBef>
            <a:spcAft>
              <a:spcPct val="35000"/>
            </a:spcAft>
            <a:buNone/>
          </a:pPr>
          <a:r>
            <a:rPr lang="es-EC" sz="1800" b="1" kern="1200" noProof="0" dirty="0">
              <a:latin typeface="Times New Roman" panose="02020603050405020304" pitchFamily="18" charset="0"/>
              <a:cs typeface="Times New Roman" panose="02020603050405020304" pitchFamily="18" charset="0"/>
            </a:rPr>
            <a:t>Teoría del Cliente</a:t>
          </a:r>
        </a:p>
        <a:p>
          <a:pPr marL="0" lvl="0" indent="0" algn="just" defTabSz="800100">
            <a:lnSpc>
              <a:spcPct val="90000"/>
            </a:lnSpc>
            <a:spcBef>
              <a:spcPct val="0"/>
            </a:spcBef>
            <a:spcAft>
              <a:spcPct val="35000"/>
            </a:spcAft>
            <a:buNone/>
          </a:pPr>
          <a:r>
            <a:rPr lang="es-ES" sz="1800" kern="1200" noProof="0" dirty="0">
              <a:latin typeface="Times New Roman" panose="02020603050405020304" pitchFamily="18" charset="0"/>
              <a:cs typeface="Times New Roman" panose="02020603050405020304" pitchFamily="18" charset="0"/>
            </a:rPr>
            <a:t>Generación de fidelidad y a su vez la sustentabilidad del negocio dentro del mercado para obtener mejoras significativas en la rentabilidad.</a:t>
          </a:r>
          <a:endParaRPr lang="es-EC" sz="1800" kern="1200" noProof="0" dirty="0">
            <a:latin typeface="Times New Roman" panose="02020603050405020304" pitchFamily="18" charset="0"/>
            <a:cs typeface="Times New Roman" panose="02020603050405020304" pitchFamily="18" charset="0"/>
          </a:endParaRPr>
        </a:p>
      </dsp:txBody>
      <dsp:txXfrm>
        <a:off x="3253274" y="2941567"/>
        <a:ext cx="5557628" cy="1736758"/>
      </dsp:txXfrm>
    </dsp:sp>
    <dsp:sp modelId="{1379E544-A16A-4CDC-AB23-9DD1B8625C45}">
      <dsp:nvSpPr>
        <dsp:cNvPr id="0" name=""/>
        <dsp:cNvSpPr/>
      </dsp:nvSpPr>
      <dsp:spPr>
        <a:xfrm>
          <a:off x="3021706" y="2690702"/>
          <a:ext cx="1215731" cy="1823596"/>
        </a:xfrm>
        <a:prstGeom prst="rect">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BAE19-B2BC-4296-BEB2-FA470A6E1458}">
      <dsp:nvSpPr>
        <dsp:cNvPr id="0" name=""/>
        <dsp:cNvSpPr/>
      </dsp:nvSpPr>
      <dsp:spPr>
        <a:xfrm>
          <a:off x="-5858614" y="-896814"/>
          <a:ext cx="6976272" cy="6976272"/>
        </a:xfrm>
        <a:prstGeom prst="blockArc">
          <a:avLst>
            <a:gd name="adj1" fmla="val 18900000"/>
            <a:gd name="adj2" fmla="val 2700000"/>
            <a:gd name="adj3" fmla="val 310"/>
          </a:avLst>
        </a:prstGeom>
        <a:solidFill>
          <a:schemeClr val="tx1">
            <a:lumMod val="75000"/>
            <a:lumOff val="25000"/>
          </a:schemeClr>
        </a:solid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B0001803-4E1B-435C-A9A1-AA81A750CB7C}">
      <dsp:nvSpPr>
        <dsp:cNvPr id="0" name=""/>
        <dsp:cNvSpPr/>
      </dsp:nvSpPr>
      <dsp:spPr>
        <a:xfrm>
          <a:off x="719350" y="518264"/>
          <a:ext cx="11041737" cy="1036528"/>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2745" tIns="45720" rIns="45720" bIns="45720" numCol="1" spcCol="1270" anchor="ctr" anchorCtr="0">
          <a:noAutofit/>
        </a:bodyPr>
        <a:lstStyle/>
        <a:p>
          <a:pPr marL="0" lvl="0" indent="0" algn="just" defTabSz="800100">
            <a:lnSpc>
              <a:spcPct val="90000"/>
            </a:lnSpc>
            <a:spcBef>
              <a:spcPct val="0"/>
            </a:spcBef>
            <a:spcAft>
              <a:spcPct val="35000"/>
            </a:spcAft>
            <a:buNone/>
          </a:pPr>
          <a:r>
            <a:rPr lang="es-ES" sz="1800" b="1" kern="1200" noProof="0" dirty="0">
              <a:solidFill>
                <a:schemeClr val="tx1"/>
              </a:solidFill>
              <a:latin typeface="Times New Roman" panose="02020603050405020304" pitchFamily="18" charset="0"/>
              <a:cs typeface="Times New Roman" panose="02020603050405020304" pitchFamily="18" charset="0"/>
            </a:rPr>
            <a:t>RECURSOS NATURALES Y CRECIMIENTO ECONÓMICO, ANALIZANDO EL CAPITAL HUMANO</a:t>
          </a:r>
        </a:p>
        <a:p>
          <a:pPr marL="0" lvl="0" indent="0" algn="just" defTabSz="800100">
            <a:lnSpc>
              <a:spcPct val="90000"/>
            </a:lnSpc>
            <a:spcBef>
              <a:spcPct val="0"/>
            </a:spcBef>
            <a:spcAft>
              <a:spcPct val="35000"/>
            </a:spcAft>
            <a:buNone/>
          </a:pPr>
          <a:r>
            <a:rPr lang="es-ES" sz="1800" kern="1200" noProof="0" dirty="0">
              <a:solidFill>
                <a:schemeClr val="tx1"/>
              </a:solidFill>
              <a:latin typeface="Times New Roman" panose="02020603050405020304" pitchFamily="18" charset="0"/>
              <a:cs typeface="Times New Roman" panose="02020603050405020304" pitchFamily="18" charset="0"/>
            </a:rPr>
            <a:t>Utilización eficiente de las herramientas de tecnología, información y comunicación en la utilización de sus recursos para la producción de sus bienes y servicios, además del capital humano, financiero y la inversión en innovación; repercutiendo de manera negativa en los niveles de productividad y competitividad (Meza, Barrón y Urciaga, 2012).</a:t>
          </a:r>
          <a:endParaRPr lang="es-EC" sz="1800" kern="1200" noProof="0" dirty="0">
            <a:solidFill>
              <a:schemeClr val="tx1"/>
            </a:solidFill>
            <a:latin typeface="Times New Roman" panose="02020603050405020304" pitchFamily="18" charset="0"/>
            <a:cs typeface="Times New Roman" panose="02020603050405020304" pitchFamily="18" charset="0"/>
          </a:endParaRPr>
        </a:p>
      </dsp:txBody>
      <dsp:txXfrm>
        <a:off x="719350" y="518264"/>
        <a:ext cx="11041737" cy="1036528"/>
      </dsp:txXfrm>
    </dsp:sp>
    <dsp:sp modelId="{3BD44575-33B0-4496-B2F3-7517A782C498}">
      <dsp:nvSpPr>
        <dsp:cNvPr id="0" name=""/>
        <dsp:cNvSpPr/>
      </dsp:nvSpPr>
      <dsp:spPr>
        <a:xfrm>
          <a:off x="71520" y="388698"/>
          <a:ext cx="1295660" cy="1295660"/>
        </a:xfrm>
        <a:prstGeom prst="ellipse">
          <a:avLst/>
        </a:prstGeom>
        <a:solidFill>
          <a:schemeClr val="tx1">
            <a:lumMod val="75000"/>
            <a:lumOff val="25000"/>
          </a:schemeClr>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dsp:style>
    </dsp:sp>
    <dsp:sp modelId="{2931FAA8-36A2-4472-8923-EA7051465EF7}">
      <dsp:nvSpPr>
        <dsp:cNvPr id="0" name=""/>
        <dsp:cNvSpPr/>
      </dsp:nvSpPr>
      <dsp:spPr>
        <a:xfrm>
          <a:off x="1096128" y="2073057"/>
          <a:ext cx="10664959" cy="1036528"/>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2745" tIns="45720" rIns="45720" bIns="45720" numCol="1" spcCol="1270" anchor="ctr" anchorCtr="0">
          <a:noAutofit/>
        </a:bodyPr>
        <a:lstStyle/>
        <a:p>
          <a:pPr marL="0" lvl="0" indent="0" algn="just" defTabSz="800100">
            <a:lnSpc>
              <a:spcPct val="90000"/>
            </a:lnSpc>
            <a:spcBef>
              <a:spcPct val="0"/>
            </a:spcBef>
            <a:spcAft>
              <a:spcPct val="35000"/>
            </a:spcAft>
            <a:buNone/>
          </a:pPr>
          <a:r>
            <a:rPr lang="es-ES" sz="1800" b="1" kern="1200" noProof="0" dirty="0">
              <a:solidFill>
                <a:schemeClr val="tx1"/>
              </a:solidFill>
              <a:latin typeface="Times New Roman" panose="02020603050405020304" pitchFamily="18" charset="0"/>
              <a:cs typeface="Times New Roman" panose="02020603050405020304" pitchFamily="18" charset="0"/>
            </a:rPr>
            <a:t>MODELO INTEGRAL DE PRODUCTIVIDAD, ASPECTOS IMPORTANTES PARA SU IMPLEMENTACIÓN</a:t>
          </a:r>
        </a:p>
        <a:p>
          <a:pPr marL="0" lvl="0" indent="0" algn="just" defTabSz="800100">
            <a:lnSpc>
              <a:spcPct val="90000"/>
            </a:lnSpc>
            <a:spcBef>
              <a:spcPct val="0"/>
            </a:spcBef>
            <a:spcAft>
              <a:spcPct val="35000"/>
            </a:spcAft>
            <a:buNone/>
          </a:pPr>
          <a:r>
            <a:rPr lang="es-ES" sz="1800" kern="1200" noProof="0" dirty="0">
              <a:solidFill>
                <a:schemeClr val="tx1"/>
              </a:solidFill>
              <a:latin typeface="Times New Roman" panose="02020603050405020304" pitchFamily="18" charset="0"/>
              <a:cs typeface="Times New Roman" panose="02020603050405020304" pitchFamily="18" charset="0"/>
            </a:rPr>
            <a:t>La concepción de valor agregado es aquel factor que juega un papel importante dentro de las estrategias empresariales, para crear un modelo de competencia y mejoramiento continuo (Medina, 2010).</a:t>
          </a:r>
          <a:endParaRPr lang="es-EC" sz="1800" kern="1200" noProof="0" dirty="0">
            <a:solidFill>
              <a:schemeClr val="tx1"/>
            </a:solidFill>
            <a:latin typeface="Times New Roman" panose="02020603050405020304" pitchFamily="18" charset="0"/>
            <a:cs typeface="Times New Roman" panose="02020603050405020304" pitchFamily="18" charset="0"/>
          </a:endParaRPr>
        </a:p>
      </dsp:txBody>
      <dsp:txXfrm>
        <a:off x="1096128" y="2073057"/>
        <a:ext cx="10664959" cy="1036528"/>
      </dsp:txXfrm>
    </dsp:sp>
    <dsp:sp modelId="{F8D92577-80E0-4EDE-B703-856E0F3FD114}">
      <dsp:nvSpPr>
        <dsp:cNvPr id="0" name=""/>
        <dsp:cNvSpPr/>
      </dsp:nvSpPr>
      <dsp:spPr>
        <a:xfrm>
          <a:off x="448298" y="1943491"/>
          <a:ext cx="1295660" cy="1295660"/>
        </a:xfrm>
        <a:prstGeom prst="ellipse">
          <a:avLst/>
        </a:prstGeom>
        <a:solidFill>
          <a:schemeClr val="tx1">
            <a:lumMod val="75000"/>
            <a:lumOff val="25000"/>
          </a:schemeClr>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dsp:style>
    </dsp:sp>
    <dsp:sp modelId="{8740C294-41DF-4DF6-9792-9E69F9AECF98}">
      <dsp:nvSpPr>
        <dsp:cNvPr id="0" name=""/>
        <dsp:cNvSpPr/>
      </dsp:nvSpPr>
      <dsp:spPr>
        <a:xfrm>
          <a:off x="719350" y="3627850"/>
          <a:ext cx="11041737" cy="1036528"/>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2745" tIns="45720" rIns="45720" bIns="45720" numCol="1" spcCol="1270" anchor="ctr" anchorCtr="0">
          <a:noAutofit/>
        </a:bodyPr>
        <a:lstStyle/>
        <a:p>
          <a:pPr marL="0" lvl="0" indent="0" algn="just" defTabSz="800100">
            <a:lnSpc>
              <a:spcPct val="90000"/>
            </a:lnSpc>
            <a:spcBef>
              <a:spcPct val="0"/>
            </a:spcBef>
            <a:spcAft>
              <a:spcPct val="35000"/>
            </a:spcAft>
            <a:buNone/>
          </a:pPr>
          <a:r>
            <a:rPr lang="es-ES" sz="1800" b="1" kern="1200" noProof="0" dirty="0">
              <a:solidFill>
                <a:schemeClr val="tx1"/>
              </a:solidFill>
              <a:latin typeface="Times New Roman" panose="02020603050405020304" pitchFamily="18" charset="0"/>
              <a:cs typeface="Times New Roman" panose="02020603050405020304" pitchFamily="18" charset="0"/>
            </a:rPr>
            <a:t>EL IMPACTO DEL COMERCIO JUSTO EN EL DESARROLLO</a:t>
          </a:r>
        </a:p>
        <a:p>
          <a:pPr marL="0" lvl="0" indent="0" algn="just" defTabSz="800100">
            <a:lnSpc>
              <a:spcPct val="90000"/>
            </a:lnSpc>
            <a:spcBef>
              <a:spcPct val="0"/>
            </a:spcBef>
            <a:spcAft>
              <a:spcPct val="35000"/>
            </a:spcAft>
            <a:buNone/>
          </a:pPr>
          <a:r>
            <a:rPr lang="es-ES" sz="1800" kern="1200" noProof="0" dirty="0">
              <a:solidFill>
                <a:schemeClr val="tx1"/>
              </a:solidFill>
              <a:latin typeface="Times New Roman" panose="02020603050405020304" pitchFamily="18" charset="0"/>
              <a:cs typeface="Times New Roman" panose="02020603050405020304" pitchFamily="18" charset="0"/>
            </a:rPr>
            <a:t>Sistemas económicos que impulsen la producción y comercialización de bienes y servicios, con la finalidad de incrementar los márgenes y niveles de rentabilidad a nivel empresarial y de país (Garza, 2014).</a:t>
          </a:r>
          <a:endParaRPr lang="es-EC" sz="1800" kern="1200" noProof="0" dirty="0">
            <a:solidFill>
              <a:schemeClr val="tx1"/>
            </a:solidFill>
            <a:latin typeface="Times New Roman" panose="02020603050405020304" pitchFamily="18" charset="0"/>
            <a:cs typeface="Times New Roman" panose="02020603050405020304" pitchFamily="18" charset="0"/>
          </a:endParaRPr>
        </a:p>
      </dsp:txBody>
      <dsp:txXfrm>
        <a:off x="719350" y="3627850"/>
        <a:ext cx="11041737" cy="1036528"/>
      </dsp:txXfrm>
    </dsp:sp>
    <dsp:sp modelId="{AB5575F2-B5B2-46FE-8F4D-1E8BA2F4ADBF}">
      <dsp:nvSpPr>
        <dsp:cNvPr id="0" name=""/>
        <dsp:cNvSpPr/>
      </dsp:nvSpPr>
      <dsp:spPr>
        <a:xfrm>
          <a:off x="71520" y="3498284"/>
          <a:ext cx="1295660" cy="1295660"/>
        </a:xfrm>
        <a:prstGeom prst="ellipse">
          <a:avLst/>
        </a:prstGeom>
        <a:solidFill>
          <a:schemeClr val="tx1">
            <a:lumMod val="75000"/>
            <a:lumOff val="25000"/>
          </a:schemeClr>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BAE19-B2BC-4296-BEB2-FA470A6E1458}">
      <dsp:nvSpPr>
        <dsp:cNvPr id="0" name=""/>
        <dsp:cNvSpPr/>
      </dsp:nvSpPr>
      <dsp:spPr>
        <a:xfrm>
          <a:off x="-4778148" y="-737793"/>
          <a:ext cx="5733689" cy="5733689"/>
        </a:xfrm>
        <a:prstGeom prst="blockArc">
          <a:avLst>
            <a:gd name="adj1" fmla="val 18900000"/>
            <a:gd name="adj2" fmla="val 2700000"/>
            <a:gd name="adj3" fmla="val 377"/>
          </a:avLst>
        </a:prstGeom>
        <a:solidFill>
          <a:schemeClr val="tx1">
            <a:lumMod val="75000"/>
            <a:lumOff val="25000"/>
          </a:schemeClr>
        </a:solid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B0001803-4E1B-435C-A9A1-AA81A750CB7C}">
      <dsp:nvSpPr>
        <dsp:cNvPr id="0" name=""/>
        <dsp:cNvSpPr/>
      </dsp:nvSpPr>
      <dsp:spPr>
        <a:xfrm>
          <a:off x="782745" y="608312"/>
          <a:ext cx="11027401" cy="1216454"/>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561" tIns="45720" rIns="45720" bIns="45720" numCol="1" spcCol="1270" anchor="ctr" anchorCtr="0">
          <a:noAutofit/>
        </a:bodyPr>
        <a:lstStyle/>
        <a:p>
          <a:pPr marL="0" lvl="0" indent="0" algn="just" defTabSz="800100">
            <a:lnSpc>
              <a:spcPct val="90000"/>
            </a:lnSpc>
            <a:spcBef>
              <a:spcPct val="0"/>
            </a:spcBef>
            <a:spcAft>
              <a:spcPct val="35000"/>
            </a:spcAft>
            <a:buNone/>
          </a:pPr>
          <a:r>
            <a:rPr lang="es-ES" sz="1800" b="1" kern="1200" noProof="0" dirty="0">
              <a:solidFill>
                <a:schemeClr val="tx1"/>
              </a:solidFill>
              <a:latin typeface="Times New Roman" panose="02020603050405020304" pitchFamily="18" charset="0"/>
              <a:cs typeface="Times New Roman" panose="02020603050405020304" pitchFamily="18" charset="0"/>
            </a:rPr>
            <a:t>LA PRODUCTIVIDAD COMO FACTOR DE COMPETITIVIDAD PARA LAS PYMES</a:t>
          </a:r>
        </a:p>
        <a:p>
          <a:pPr marL="0" lvl="0" indent="0" algn="just" defTabSz="800100">
            <a:lnSpc>
              <a:spcPct val="90000"/>
            </a:lnSpc>
            <a:spcBef>
              <a:spcPct val="0"/>
            </a:spcBef>
            <a:spcAft>
              <a:spcPct val="35000"/>
            </a:spcAft>
            <a:buNone/>
          </a:pPr>
          <a:r>
            <a:rPr lang="es-ES" sz="1800" b="0" kern="1200" noProof="0" dirty="0">
              <a:solidFill>
                <a:schemeClr val="tx1"/>
              </a:solidFill>
              <a:latin typeface="Times New Roman" panose="02020603050405020304" pitchFamily="18" charset="0"/>
              <a:cs typeface="Times New Roman" panose="02020603050405020304" pitchFamily="18" charset="0"/>
            </a:rPr>
            <a:t>La perspectiva en base a los niveles de competitividad se relaciona directamente con los niveles de productividad con la finalidad de conseguir el mayor nivel de eficacia, desarrollando nuevos procesos que le permiten a la empresa mejorar sus rendimientos (Aguilar, 2009).</a:t>
          </a:r>
        </a:p>
      </dsp:txBody>
      <dsp:txXfrm>
        <a:off x="782745" y="608312"/>
        <a:ext cx="11027401" cy="1216454"/>
      </dsp:txXfrm>
    </dsp:sp>
    <dsp:sp modelId="{3BD44575-33B0-4496-B2F3-7517A782C498}">
      <dsp:nvSpPr>
        <dsp:cNvPr id="0" name=""/>
        <dsp:cNvSpPr/>
      </dsp:nvSpPr>
      <dsp:spPr>
        <a:xfrm>
          <a:off x="22461" y="456255"/>
          <a:ext cx="1520568" cy="1520568"/>
        </a:xfrm>
        <a:prstGeom prst="ellipse">
          <a:avLst/>
        </a:prstGeom>
        <a:solidFill>
          <a:schemeClr val="tx1">
            <a:lumMod val="75000"/>
            <a:lumOff val="25000"/>
          </a:schemeClr>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dsp:style>
    </dsp:sp>
    <dsp:sp modelId="{2931FAA8-36A2-4472-8923-EA7051465EF7}">
      <dsp:nvSpPr>
        <dsp:cNvPr id="0" name=""/>
        <dsp:cNvSpPr/>
      </dsp:nvSpPr>
      <dsp:spPr>
        <a:xfrm>
          <a:off x="782745" y="2433334"/>
          <a:ext cx="11027401" cy="1216454"/>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561" tIns="45720" rIns="45720" bIns="45720" numCol="1" spcCol="1270" anchor="ctr" anchorCtr="0">
          <a:noAutofit/>
        </a:bodyPr>
        <a:lstStyle/>
        <a:p>
          <a:pPr marL="0" lvl="0" indent="0" algn="just" defTabSz="800100">
            <a:lnSpc>
              <a:spcPct val="90000"/>
            </a:lnSpc>
            <a:spcBef>
              <a:spcPct val="0"/>
            </a:spcBef>
            <a:spcAft>
              <a:spcPct val="35000"/>
            </a:spcAft>
            <a:buNone/>
          </a:pPr>
          <a:r>
            <a:rPr lang="es-ES" sz="1800" b="1" kern="1200" noProof="0" dirty="0">
              <a:solidFill>
                <a:schemeClr val="tx1"/>
              </a:solidFill>
              <a:latin typeface="Times New Roman" panose="02020603050405020304" pitchFamily="18" charset="0"/>
              <a:cs typeface="Times New Roman" panose="02020603050405020304" pitchFamily="18" charset="0"/>
            </a:rPr>
            <a:t>EL COMERCIO JUSTO: ¿UNA ALTERNATIVA DE DESARROLLO LOCAL?</a:t>
          </a:r>
        </a:p>
        <a:p>
          <a:pPr marL="0" lvl="0" indent="0" algn="just" defTabSz="800100">
            <a:lnSpc>
              <a:spcPct val="90000"/>
            </a:lnSpc>
            <a:spcBef>
              <a:spcPct val="0"/>
            </a:spcBef>
            <a:spcAft>
              <a:spcPct val="35000"/>
            </a:spcAft>
            <a:buNone/>
          </a:pPr>
          <a:r>
            <a:rPr lang="es-ES" sz="1800" b="0" kern="1200" noProof="0" dirty="0">
              <a:solidFill>
                <a:schemeClr val="tx1"/>
              </a:solidFill>
              <a:latin typeface="Times New Roman" panose="02020603050405020304" pitchFamily="18" charset="0"/>
              <a:cs typeface="Times New Roman" panose="02020603050405020304" pitchFamily="18" charset="0"/>
            </a:rPr>
            <a:t>Herramienta fundamental para establecer los lineamientos y políticas que permitan rediseñar las prácticas comerciales de manera equitativa y justa, con la finalidad de crear las condiciones para un desarrollo sustentable (García, 2011).</a:t>
          </a:r>
          <a:endParaRPr lang="es-EC" sz="1800" b="0" kern="1200" noProof="0" dirty="0">
            <a:solidFill>
              <a:schemeClr val="tx1"/>
            </a:solidFill>
            <a:latin typeface="Times New Roman" panose="02020603050405020304" pitchFamily="18" charset="0"/>
            <a:cs typeface="Times New Roman" panose="02020603050405020304" pitchFamily="18" charset="0"/>
          </a:endParaRPr>
        </a:p>
      </dsp:txBody>
      <dsp:txXfrm>
        <a:off x="782745" y="2433334"/>
        <a:ext cx="11027401" cy="1216454"/>
      </dsp:txXfrm>
    </dsp:sp>
    <dsp:sp modelId="{F8D92577-80E0-4EDE-B703-856E0F3FD114}">
      <dsp:nvSpPr>
        <dsp:cNvPr id="0" name=""/>
        <dsp:cNvSpPr/>
      </dsp:nvSpPr>
      <dsp:spPr>
        <a:xfrm>
          <a:off x="22461" y="2281278"/>
          <a:ext cx="1520568" cy="1520568"/>
        </a:xfrm>
        <a:prstGeom prst="ellipse">
          <a:avLst/>
        </a:prstGeom>
        <a:solidFill>
          <a:schemeClr val="tx1">
            <a:lumMod val="75000"/>
            <a:lumOff val="25000"/>
          </a:schemeClr>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35DED-5DE7-442E-8CD5-D6A990E24E42}">
      <dsp:nvSpPr>
        <dsp:cNvPr id="0" name=""/>
        <dsp:cNvSpPr/>
      </dsp:nvSpPr>
      <dsp:spPr>
        <a:xfrm>
          <a:off x="1820" y="1083724"/>
          <a:ext cx="5127784" cy="603268"/>
        </a:xfrm>
        <a:prstGeom prst="rect">
          <a:avLst/>
        </a:prstGeom>
        <a:solidFill>
          <a:schemeClr val="tx1">
            <a:lumMod val="75000"/>
            <a:lumOff val="25000"/>
          </a:schemeClr>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1929C6-210A-4BC4-B750-D774E29A256B}">
      <dsp:nvSpPr>
        <dsp:cNvPr id="0" name=""/>
        <dsp:cNvSpPr/>
      </dsp:nvSpPr>
      <dsp:spPr>
        <a:xfrm>
          <a:off x="1820" y="1310287"/>
          <a:ext cx="376705" cy="376705"/>
        </a:xfrm>
        <a:prstGeom prst="rect">
          <a:avLst/>
        </a:prstGeom>
        <a:solidFill>
          <a:schemeClr val="lt1">
            <a:alpha val="90000"/>
            <a:hueOff val="0"/>
            <a:satOff val="0"/>
            <a:lumOff val="0"/>
            <a:alphaOff val="0"/>
          </a:schemeClr>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dsp:style>
    </dsp:sp>
    <dsp:sp modelId="{CE80CCA7-892A-48E1-B56E-B9FBAB987712}">
      <dsp:nvSpPr>
        <dsp:cNvPr id="0" name=""/>
        <dsp:cNvSpPr/>
      </dsp:nvSpPr>
      <dsp:spPr>
        <a:xfrm>
          <a:off x="1820" y="0"/>
          <a:ext cx="5127784" cy="1083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C" sz="2800" kern="1200" noProof="0" dirty="0">
              <a:latin typeface="Times New Roman" panose="02020603050405020304" pitchFamily="18" charset="0"/>
              <a:cs typeface="Times New Roman" panose="02020603050405020304" pitchFamily="18" charset="0"/>
            </a:rPr>
            <a:t>Diseño o tipo de investigación</a:t>
          </a:r>
        </a:p>
      </dsp:txBody>
      <dsp:txXfrm>
        <a:off x="1820" y="0"/>
        <a:ext cx="5127784" cy="1083724"/>
      </dsp:txXfrm>
    </dsp:sp>
    <dsp:sp modelId="{96AD54C7-1544-4D38-AFE6-CBE3887F8745}">
      <dsp:nvSpPr>
        <dsp:cNvPr id="0" name=""/>
        <dsp:cNvSpPr/>
      </dsp:nvSpPr>
      <dsp:spPr>
        <a:xfrm>
          <a:off x="1820" y="2188377"/>
          <a:ext cx="376696" cy="376696"/>
        </a:xfrm>
        <a:prstGeom prst="rect">
          <a:avLst/>
        </a:prstGeom>
        <a:solidFill>
          <a:schemeClr val="lt1">
            <a:hueOff val="0"/>
            <a:satOff val="0"/>
            <a:lumOff val="0"/>
            <a:alphaOff val="0"/>
          </a:schemeClr>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dsp:style>
    </dsp:sp>
    <dsp:sp modelId="{4124B8BC-F2E3-4791-9A01-FAAC040C9297}">
      <dsp:nvSpPr>
        <dsp:cNvPr id="0" name=""/>
        <dsp:cNvSpPr/>
      </dsp:nvSpPr>
      <dsp:spPr>
        <a:xfrm>
          <a:off x="360765" y="1937685"/>
          <a:ext cx="4768840" cy="87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r>
            <a:rPr lang="es-EC" sz="1800" i="1" kern="1200" noProof="0" dirty="0">
              <a:latin typeface="Times New Roman" panose="02020603050405020304" pitchFamily="18" charset="0"/>
              <a:cs typeface="Times New Roman" panose="02020603050405020304" pitchFamily="18" charset="0"/>
            </a:rPr>
            <a:t>Descriptiva. </a:t>
          </a:r>
          <a:r>
            <a:rPr lang="es-EC" sz="1800" kern="1200" noProof="0" dirty="0">
              <a:latin typeface="Times New Roman" panose="02020603050405020304" pitchFamily="18" charset="0"/>
              <a:cs typeface="Times New Roman" panose="02020603050405020304" pitchFamily="18" charset="0"/>
            </a:rPr>
            <a:t>Conocer una serie de situaciones, costumbres y actitudes sobresalientes a través de una descripción concreta de actividades, procesos, objetos y personas.</a:t>
          </a:r>
        </a:p>
      </dsp:txBody>
      <dsp:txXfrm>
        <a:off x="360765" y="1937685"/>
        <a:ext cx="4768840" cy="878080"/>
      </dsp:txXfrm>
    </dsp:sp>
    <dsp:sp modelId="{2A48B019-1825-4E63-BCA4-F0AA64B3FDCE}">
      <dsp:nvSpPr>
        <dsp:cNvPr id="0" name=""/>
        <dsp:cNvSpPr/>
      </dsp:nvSpPr>
      <dsp:spPr>
        <a:xfrm>
          <a:off x="1820" y="3066457"/>
          <a:ext cx="376696" cy="376696"/>
        </a:xfrm>
        <a:prstGeom prst="rect">
          <a:avLst/>
        </a:prstGeom>
        <a:solidFill>
          <a:schemeClr val="lt1">
            <a:hueOff val="0"/>
            <a:satOff val="0"/>
            <a:lumOff val="0"/>
            <a:alphaOff val="0"/>
          </a:schemeClr>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dsp:style>
    </dsp:sp>
    <dsp:sp modelId="{0D3EC102-5AD8-407E-8E29-09C1AB2CA434}">
      <dsp:nvSpPr>
        <dsp:cNvPr id="0" name=""/>
        <dsp:cNvSpPr/>
      </dsp:nvSpPr>
      <dsp:spPr>
        <a:xfrm>
          <a:off x="360765" y="2815765"/>
          <a:ext cx="4768840" cy="87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r>
            <a:rPr lang="es-EC" sz="1800" i="1" kern="1200" noProof="0" dirty="0">
              <a:latin typeface="Times New Roman" panose="02020603050405020304" pitchFamily="18" charset="0"/>
              <a:cs typeface="Times New Roman" panose="02020603050405020304" pitchFamily="18" charset="0"/>
            </a:rPr>
            <a:t>Técnica. </a:t>
          </a:r>
          <a:r>
            <a:rPr lang="es-EC" sz="1800" kern="1200" noProof="0" dirty="0">
              <a:latin typeface="Times New Roman" panose="02020603050405020304" pitchFamily="18" charset="0"/>
              <a:cs typeface="Times New Roman" panose="02020603050405020304" pitchFamily="18" charset="0"/>
            </a:rPr>
            <a:t>Encuesta</a:t>
          </a:r>
        </a:p>
      </dsp:txBody>
      <dsp:txXfrm>
        <a:off x="360765" y="2815765"/>
        <a:ext cx="4768840" cy="878080"/>
      </dsp:txXfrm>
    </dsp:sp>
    <dsp:sp modelId="{98E65924-F4E8-430E-B08A-CDF62373CFA7}">
      <dsp:nvSpPr>
        <dsp:cNvPr id="0" name=""/>
        <dsp:cNvSpPr/>
      </dsp:nvSpPr>
      <dsp:spPr>
        <a:xfrm>
          <a:off x="5385994" y="1083724"/>
          <a:ext cx="5127784" cy="603268"/>
        </a:xfrm>
        <a:prstGeom prst="rect">
          <a:avLst/>
        </a:prstGeom>
        <a:solidFill>
          <a:schemeClr val="tx1">
            <a:lumMod val="75000"/>
            <a:lumOff val="25000"/>
          </a:schemeClr>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119A9B-8E2D-45C8-9306-29928649ACDA}">
      <dsp:nvSpPr>
        <dsp:cNvPr id="0" name=""/>
        <dsp:cNvSpPr/>
      </dsp:nvSpPr>
      <dsp:spPr>
        <a:xfrm>
          <a:off x="5385994" y="1310287"/>
          <a:ext cx="376705" cy="376705"/>
        </a:xfrm>
        <a:prstGeom prst="rect">
          <a:avLst/>
        </a:prstGeom>
        <a:solidFill>
          <a:schemeClr val="lt1">
            <a:alpha val="90000"/>
            <a:hueOff val="0"/>
            <a:satOff val="0"/>
            <a:lumOff val="0"/>
            <a:alphaOff val="0"/>
          </a:schemeClr>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dsp:style>
    </dsp:sp>
    <dsp:sp modelId="{CD460731-3D51-4AD3-9844-D8B5A8314493}">
      <dsp:nvSpPr>
        <dsp:cNvPr id="0" name=""/>
        <dsp:cNvSpPr/>
      </dsp:nvSpPr>
      <dsp:spPr>
        <a:xfrm>
          <a:off x="5385994" y="0"/>
          <a:ext cx="5127784" cy="1083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C" sz="2800" kern="1200" noProof="0" dirty="0">
              <a:latin typeface="Times New Roman" panose="02020603050405020304" pitchFamily="18" charset="0"/>
              <a:cs typeface="Times New Roman" panose="02020603050405020304" pitchFamily="18" charset="0"/>
            </a:rPr>
            <a:t>Enfoque la investigación</a:t>
          </a:r>
        </a:p>
      </dsp:txBody>
      <dsp:txXfrm>
        <a:off x="5385994" y="0"/>
        <a:ext cx="5127784" cy="1083724"/>
      </dsp:txXfrm>
    </dsp:sp>
    <dsp:sp modelId="{372377D3-19C0-4A75-BEF2-ED2A51C239DA}">
      <dsp:nvSpPr>
        <dsp:cNvPr id="0" name=""/>
        <dsp:cNvSpPr/>
      </dsp:nvSpPr>
      <dsp:spPr>
        <a:xfrm>
          <a:off x="5385994" y="2188377"/>
          <a:ext cx="376696" cy="376696"/>
        </a:xfrm>
        <a:prstGeom prst="rect">
          <a:avLst/>
        </a:prstGeom>
        <a:solidFill>
          <a:schemeClr val="lt1">
            <a:hueOff val="0"/>
            <a:satOff val="0"/>
            <a:lumOff val="0"/>
            <a:alphaOff val="0"/>
          </a:schemeClr>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dsp:style>
    </dsp:sp>
    <dsp:sp modelId="{1D5975A9-219F-4683-9432-EF7D41BEE316}">
      <dsp:nvSpPr>
        <dsp:cNvPr id="0" name=""/>
        <dsp:cNvSpPr/>
      </dsp:nvSpPr>
      <dsp:spPr>
        <a:xfrm>
          <a:off x="5744939" y="1937685"/>
          <a:ext cx="4768840" cy="87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r>
            <a:rPr lang="es-ES" sz="1800" i="1" kern="1200" noProof="0" dirty="0">
              <a:latin typeface="Times New Roman" panose="02020603050405020304" pitchFamily="18" charset="0"/>
              <a:cs typeface="Times New Roman" panose="02020603050405020304" pitchFamily="18" charset="0"/>
            </a:rPr>
            <a:t>Cuantitativa. </a:t>
          </a:r>
          <a:r>
            <a:rPr lang="es-ES" sz="1800" kern="1200" noProof="0" dirty="0">
              <a:latin typeface="Times New Roman" panose="02020603050405020304" pitchFamily="18" charset="0"/>
              <a:cs typeface="Times New Roman" panose="02020603050405020304" pitchFamily="18" charset="0"/>
            </a:rPr>
            <a:t>Ofrece una gran posibilidad de demostración sobre determinados puntos dentro de las variables de estudio, además que facilita la obtención de resultados y su comparación.</a:t>
          </a:r>
          <a:endParaRPr lang="es-EC" sz="1800" kern="1200" noProof="0" dirty="0">
            <a:latin typeface="Times New Roman" panose="02020603050405020304" pitchFamily="18" charset="0"/>
            <a:cs typeface="Times New Roman" panose="02020603050405020304" pitchFamily="18" charset="0"/>
          </a:endParaRPr>
        </a:p>
      </dsp:txBody>
      <dsp:txXfrm>
        <a:off x="5744939" y="1937685"/>
        <a:ext cx="4768840" cy="8780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35DED-5DE7-442E-8CD5-D6A990E24E42}">
      <dsp:nvSpPr>
        <dsp:cNvPr id="0" name=""/>
        <dsp:cNvSpPr/>
      </dsp:nvSpPr>
      <dsp:spPr>
        <a:xfrm>
          <a:off x="36" y="1215061"/>
          <a:ext cx="5749221" cy="676379"/>
        </a:xfrm>
        <a:prstGeom prst="rect">
          <a:avLst/>
        </a:prstGeom>
        <a:solidFill>
          <a:schemeClr val="tx1">
            <a:lumMod val="75000"/>
            <a:lumOff val="25000"/>
          </a:schemeClr>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1929C6-210A-4BC4-B750-D774E29A256B}">
      <dsp:nvSpPr>
        <dsp:cNvPr id="0" name=""/>
        <dsp:cNvSpPr/>
      </dsp:nvSpPr>
      <dsp:spPr>
        <a:xfrm>
          <a:off x="36" y="1469081"/>
          <a:ext cx="422358" cy="422358"/>
        </a:xfrm>
        <a:prstGeom prst="rect">
          <a:avLst/>
        </a:prstGeom>
        <a:solidFill>
          <a:schemeClr val="lt1">
            <a:alpha val="90000"/>
            <a:hueOff val="0"/>
            <a:satOff val="0"/>
            <a:lumOff val="0"/>
            <a:alphaOff val="0"/>
          </a:schemeClr>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dsp:style>
    </dsp:sp>
    <dsp:sp modelId="{CE80CCA7-892A-48E1-B56E-B9FBAB987712}">
      <dsp:nvSpPr>
        <dsp:cNvPr id="0" name=""/>
        <dsp:cNvSpPr/>
      </dsp:nvSpPr>
      <dsp:spPr>
        <a:xfrm>
          <a:off x="36" y="0"/>
          <a:ext cx="5749221" cy="1215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C" sz="2800" kern="1200" noProof="0" dirty="0">
              <a:latin typeface="Times New Roman" panose="02020603050405020304" pitchFamily="18" charset="0"/>
              <a:cs typeface="Times New Roman" panose="02020603050405020304" pitchFamily="18" charset="0"/>
            </a:rPr>
            <a:t>Técnica de muestreo</a:t>
          </a:r>
        </a:p>
      </dsp:txBody>
      <dsp:txXfrm>
        <a:off x="36" y="0"/>
        <a:ext cx="5749221" cy="1215061"/>
      </dsp:txXfrm>
    </dsp:sp>
    <dsp:sp modelId="{96AD54C7-1544-4D38-AFE6-CBE3887F8745}">
      <dsp:nvSpPr>
        <dsp:cNvPr id="0" name=""/>
        <dsp:cNvSpPr/>
      </dsp:nvSpPr>
      <dsp:spPr>
        <a:xfrm>
          <a:off x="36" y="2453586"/>
          <a:ext cx="422348" cy="422348"/>
        </a:xfrm>
        <a:prstGeom prst="rect">
          <a:avLst/>
        </a:prstGeom>
        <a:solidFill>
          <a:schemeClr val="lt1">
            <a:hueOff val="0"/>
            <a:satOff val="0"/>
            <a:lumOff val="0"/>
            <a:alphaOff val="0"/>
          </a:schemeClr>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dsp:style>
    </dsp:sp>
    <dsp:sp modelId="{4124B8BC-F2E3-4791-9A01-FAAC040C9297}">
      <dsp:nvSpPr>
        <dsp:cNvPr id="0" name=""/>
        <dsp:cNvSpPr/>
      </dsp:nvSpPr>
      <dsp:spPr>
        <a:xfrm>
          <a:off x="402482" y="2172513"/>
          <a:ext cx="5346776" cy="984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just" defTabSz="800100">
            <a:lnSpc>
              <a:spcPct val="90000"/>
            </a:lnSpc>
            <a:spcBef>
              <a:spcPct val="0"/>
            </a:spcBef>
            <a:spcAft>
              <a:spcPct val="35000"/>
            </a:spcAft>
            <a:buNone/>
          </a:pPr>
          <a:r>
            <a:rPr lang="es-EC" sz="1800" i="1" kern="1200" noProof="0" dirty="0">
              <a:latin typeface="Times New Roman" panose="02020603050405020304" pitchFamily="18" charset="0"/>
              <a:cs typeface="Times New Roman" panose="02020603050405020304" pitchFamily="18" charset="0"/>
            </a:rPr>
            <a:t>Muestreo probabilístico. </a:t>
          </a:r>
          <a:r>
            <a:rPr lang="es-EC" sz="1800" i="0" kern="1200" noProof="0" dirty="0">
              <a:latin typeface="Times New Roman" panose="02020603050405020304" pitchFamily="18" charset="0"/>
              <a:cs typeface="Times New Roman" panose="02020603050405020304" pitchFamily="18" charset="0"/>
            </a:rPr>
            <a:t>Cada</a:t>
          </a:r>
          <a:r>
            <a:rPr lang="es-ES" sz="1800" i="0" kern="1200" noProof="0" dirty="0">
              <a:latin typeface="Times New Roman" panose="02020603050405020304" pitchFamily="18" charset="0"/>
              <a:cs typeface="Times New Roman" panose="02020603050405020304" pitchFamily="18" charset="0"/>
            </a:rPr>
            <a:t> elemento del universo o población objeto de estudio tiene una probabilidad conocida de formar parte de la muestra.</a:t>
          </a:r>
        </a:p>
        <a:p>
          <a:pPr marL="0" lvl="0" indent="0" algn="just" defTabSz="800100">
            <a:lnSpc>
              <a:spcPct val="90000"/>
            </a:lnSpc>
            <a:spcBef>
              <a:spcPct val="0"/>
            </a:spcBef>
            <a:spcAft>
              <a:spcPct val="35000"/>
            </a:spcAft>
            <a:buFont typeface="Arial" panose="020B0604020202020204" pitchFamily="34" charset="0"/>
            <a:buNone/>
          </a:pPr>
          <a:r>
            <a:rPr lang="es-EC" sz="1800" i="0" kern="1200" noProof="0" dirty="0">
              <a:latin typeface="Times New Roman" panose="02020603050405020304" pitchFamily="18" charset="0"/>
              <a:cs typeface="Times New Roman" panose="02020603050405020304" pitchFamily="18" charset="0"/>
            </a:rPr>
            <a:t>         * Muestreo aleatorio simple</a:t>
          </a:r>
        </a:p>
      </dsp:txBody>
      <dsp:txXfrm>
        <a:off x="402482" y="2172513"/>
        <a:ext cx="5346776" cy="984494"/>
      </dsp:txXfrm>
    </dsp:sp>
    <dsp:sp modelId="{98E65924-F4E8-430E-B08A-CDF62373CFA7}">
      <dsp:nvSpPr>
        <dsp:cNvPr id="0" name=""/>
        <dsp:cNvSpPr/>
      </dsp:nvSpPr>
      <dsp:spPr>
        <a:xfrm>
          <a:off x="6036720" y="1215061"/>
          <a:ext cx="5749221" cy="676379"/>
        </a:xfrm>
        <a:prstGeom prst="rect">
          <a:avLst/>
        </a:prstGeom>
        <a:solidFill>
          <a:schemeClr val="tx1">
            <a:lumMod val="75000"/>
            <a:lumOff val="25000"/>
          </a:schemeClr>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119A9B-8E2D-45C8-9306-29928649ACDA}">
      <dsp:nvSpPr>
        <dsp:cNvPr id="0" name=""/>
        <dsp:cNvSpPr/>
      </dsp:nvSpPr>
      <dsp:spPr>
        <a:xfrm>
          <a:off x="6036720" y="1469081"/>
          <a:ext cx="422358" cy="422358"/>
        </a:xfrm>
        <a:prstGeom prst="rect">
          <a:avLst/>
        </a:prstGeom>
        <a:solidFill>
          <a:schemeClr val="lt1">
            <a:alpha val="90000"/>
            <a:hueOff val="0"/>
            <a:satOff val="0"/>
            <a:lumOff val="0"/>
            <a:alphaOff val="0"/>
          </a:schemeClr>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dsp:style>
    </dsp:sp>
    <dsp:sp modelId="{CD460731-3D51-4AD3-9844-D8B5A8314493}">
      <dsp:nvSpPr>
        <dsp:cNvPr id="0" name=""/>
        <dsp:cNvSpPr/>
      </dsp:nvSpPr>
      <dsp:spPr>
        <a:xfrm>
          <a:off x="6036720" y="0"/>
          <a:ext cx="5749221" cy="1215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C" sz="2800" kern="1200" noProof="0" dirty="0">
              <a:latin typeface="Times New Roman" panose="02020603050405020304" pitchFamily="18" charset="0"/>
              <a:cs typeface="Times New Roman" panose="02020603050405020304" pitchFamily="18" charset="0"/>
            </a:rPr>
            <a:t>Muestra</a:t>
          </a:r>
        </a:p>
      </dsp:txBody>
      <dsp:txXfrm>
        <a:off x="6036720" y="0"/>
        <a:ext cx="5749221" cy="1215061"/>
      </dsp:txXfrm>
    </dsp:sp>
    <dsp:sp modelId="{372377D3-19C0-4A75-BEF2-ED2A51C239DA}">
      <dsp:nvSpPr>
        <dsp:cNvPr id="0" name=""/>
        <dsp:cNvSpPr/>
      </dsp:nvSpPr>
      <dsp:spPr>
        <a:xfrm>
          <a:off x="6036720" y="2453586"/>
          <a:ext cx="422348" cy="422348"/>
        </a:xfrm>
        <a:prstGeom prst="rect">
          <a:avLst/>
        </a:prstGeom>
        <a:solidFill>
          <a:schemeClr val="lt1">
            <a:hueOff val="0"/>
            <a:satOff val="0"/>
            <a:lumOff val="0"/>
            <a:alphaOff val="0"/>
          </a:schemeClr>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dsp:style>
    </dsp:sp>
    <dsp:sp modelId="{1D5975A9-219F-4683-9432-EF7D41BEE316}">
      <dsp:nvSpPr>
        <dsp:cNvPr id="0" name=""/>
        <dsp:cNvSpPr/>
      </dsp:nvSpPr>
      <dsp:spPr>
        <a:xfrm>
          <a:off x="6439165" y="2172513"/>
          <a:ext cx="5346776" cy="984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just" defTabSz="800100">
            <a:lnSpc>
              <a:spcPct val="90000"/>
            </a:lnSpc>
            <a:spcBef>
              <a:spcPct val="0"/>
            </a:spcBef>
            <a:spcAft>
              <a:spcPct val="35000"/>
            </a:spcAft>
            <a:buNone/>
          </a:pPr>
          <a:r>
            <a:rPr lang="es-ES" sz="1800" i="0" kern="1200" noProof="0" dirty="0">
              <a:latin typeface="Times New Roman" panose="02020603050405020304" pitchFamily="18" charset="0"/>
              <a:cs typeface="Times New Roman" panose="02020603050405020304" pitchFamily="18" charset="0"/>
            </a:rPr>
            <a:t>Según la Cámara de Comercio de Quito, el universo poblacional se determinó el establecimiento de 3.485 medianas empresas PYMES productivas y/o comerciales en el Distrito Metropolitano de Quito.</a:t>
          </a:r>
        </a:p>
        <a:p>
          <a:pPr marL="0" lvl="0" indent="0" algn="just" defTabSz="800100">
            <a:lnSpc>
              <a:spcPct val="90000"/>
            </a:lnSpc>
            <a:spcBef>
              <a:spcPct val="0"/>
            </a:spcBef>
            <a:spcAft>
              <a:spcPct val="35000"/>
            </a:spcAft>
            <a:buNone/>
          </a:pPr>
          <a:r>
            <a:rPr lang="es-ES" sz="1800" i="0" kern="1200" noProof="0" dirty="0">
              <a:latin typeface="Times New Roman" panose="02020603050405020304" pitchFamily="18" charset="0"/>
              <a:cs typeface="Times New Roman" panose="02020603050405020304" pitchFamily="18" charset="0"/>
            </a:rPr>
            <a:t>La fórmula que se utilizará, por tratarse de población finita, es la siguiente:</a:t>
          </a:r>
          <a:endParaRPr lang="en-US" sz="1800" i="0" kern="1200" noProof="0" dirty="0">
            <a:latin typeface="Times New Roman" panose="02020603050405020304" pitchFamily="18" charset="0"/>
            <a:cs typeface="Times New Roman" panose="02020603050405020304" pitchFamily="18" charset="0"/>
          </a:endParaRPr>
        </a:p>
        <a:p>
          <a:pPr marL="0" lvl="0" indent="0" algn="just" defTabSz="8001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s-ES" sz="1600" i="1" kern="1200" smtClean="0">
                    <a:latin typeface="Cambria Math" panose="02040503050406030204" pitchFamily="18" charset="0"/>
                  </a:rPr>
                  <m:t>𝑛</m:t>
                </m:r>
                <m:r>
                  <a:rPr lang="es-ES" sz="1600" i="1" kern="1200" smtClean="0">
                    <a:latin typeface="Cambria Math" panose="02040503050406030204" pitchFamily="18" charset="0"/>
                  </a:rPr>
                  <m:t>=</m:t>
                </m:r>
                <m:f>
                  <m:fPr>
                    <m:ctrlPr>
                      <a:rPr lang="en-US" sz="1600" i="1" kern="1200">
                        <a:latin typeface="Cambria Math" panose="02040503050406030204" pitchFamily="18" charset="0"/>
                      </a:rPr>
                    </m:ctrlPr>
                  </m:fPr>
                  <m:num>
                    <m:sSup>
                      <m:sSupPr>
                        <m:ctrlPr>
                          <a:rPr lang="en-US" sz="1600" i="1" kern="1200">
                            <a:latin typeface="Cambria Math" panose="02040503050406030204" pitchFamily="18" charset="0"/>
                          </a:rPr>
                        </m:ctrlPr>
                      </m:sSupPr>
                      <m:e>
                        <m:r>
                          <a:rPr lang="es-ES" sz="1600" i="1" kern="1200">
                            <a:latin typeface="Cambria Math" panose="02040503050406030204" pitchFamily="18" charset="0"/>
                          </a:rPr>
                          <m:t>𝑍</m:t>
                        </m:r>
                      </m:e>
                      <m:sup>
                        <m:r>
                          <a:rPr lang="es-ES" sz="1600" i="1" kern="1200">
                            <a:latin typeface="Cambria Math" panose="02040503050406030204" pitchFamily="18" charset="0"/>
                          </a:rPr>
                          <m:t>2</m:t>
                        </m:r>
                      </m:sup>
                    </m:sSup>
                    <m:r>
                      <a:rPr lang="es-ES" sz="1600" i="1" kern="1200">
                        <a:latin typeface="Cambria Math" panose="02040503050406030204" pitchFamily="18" charset="0"/>
                      </a:rPr>
                      <m:t>∙</m:t>
                    </m:r>
                    <m:r>
                      <a:rPr lang="es-ES" sz="1600" i="1" kern="1200">
                        <a:latin typeface="Cambria Math" panose="02040503050406030204" pitchFamily="18" charset="0"/>
                      </a:rPr>
                      <m:t>𝑝</m:t>
                    </m:r>
                    <m:r>
                      <a:rPr lang="es-ES" sz="1600" i="1" kern="1200">
                        <a:latin typeface="Cambria Math" panose="02040503050406030204" pitchFamily="18" charset="0"/>
                      </a:rPr>
                      <m:t>∙</m:t>
                    </m:r>
                    <m:r>
                      <a:rPr lang="es-ES" sz="1600" i="1" kern="1200">
                        <a:latin typeface="Cambria Math" panose="02040503050406030204" pitchFamily="18" charset="0"/>
                      </a:rPr>
                      <m:t>𝑞</m:t>
                    </m:r>
                    <m:r>
                      <a:rPr lang="es-ES" sz="1600" i="1" kern="1200">
                        <a:latin typeface="Cambria Math" panose="02040503050406030204" pitchFamily="18" charset="0"/>
                      </a:rPr>
                      <m:t>∙</m:t>
                    </m:r>
                    <m:r>
                      <a:rPr lang="es-ES" sz="1600" i="1" kern="1200">
                        <a:latin typeface="Cambria Math" panose="02040503050406030204" pitchFamily="18" charset="0"/>
                      </a:rPr>
                      <m:t>𝑁</m:t>
                    </m:r>
                  </m:num>
                  <m:den>
                    <m:sSup>
                      <m:sSupPr>
                        <m:ctrlPr>
                          <a:rPr lang="en-US" sz="1600" i="1" kern="1200">
                            <a:latin typeface="Cambria Math" panose="02040503050406030204" pitchFamily="18" charset="0"/>
                          </a:rPr>
                        </m:ctrlPr>
                      </m:sSupPr>
                      <m:e>
                        <m:r>
                          <a:rPr lang="es-ES" sz="1600" i="1" kern="1200">
                            <a:latin typeface="Cambria Math" panose="02040503050406030204" pitchFamily="18" charset="0"/>
                          </a:rPr>
                          <m:t>𝑒</m:t>
                        </m:r>
                      </m:e>
                      <m:sup>
                        <m:r>
                          <a:rPr lang="es-ES" sz="1600" i="1" kern="1200">
                            <a:latin typeface="Cambria Math" panose="02040503050406030204" pitchFamily="18" charset="0"/>
                          </a:rPr>
                          <m:t>2</m:t>
                        </m:r>
                      </m:sup>
                    </m:sSup>
                    <m:d>
                      <m:dPr>
                        <m:ctrlPr>
                          <a:rPr lang="en-US" sz="1600" i="1" kern="1200">
                            <a:latin typeface="Cambria Math" panose="02040503050406030204" pitchFamily="18" charset="0"/>
                          </a:rPr>
                        </m:ctrlPr>
                      </m:dPr>
                      <m:e>
                        <m:r>
                          <a:rPr lang="es-ES" sz="1600" i="1" kern="1200">
                            <a:latin typeface="Cambria Math" panose="02040503050406030204" pitchFamily="18" charset="0"/>
                          </a:rPr>
                          <m:t>𝑁</m:t>
                        </m:r>
                        <m:r>
                          <a:rPr lang="es-ES" sz="1600" i="1" kern="1200">
                            <a:latin typeface="Cambria Math" panose="02040503050406030204" pitchFamily="18" charset="0"/>
                          </a:rPr>
                          <m:t>−1</m:t>
                        </m:r>
                      </m:e>
                    </m:d>
                    <m:r>
                      <a:rPr lang="es-ES" sz="1600" i="1" kern="1200">
                        <a:latin typeface="Cambria Math" panose="02040503050406030204" pitchFamily="18" charset="0"/>
                      </a:rPr>
                      <m:t>+</m:t>
                    </m:r>
                    <m:sSup>
                      <m:sSupPr>
                        <m:ctrlPr>
                          <a:rPr lang="en-US" sz="1600" i="1" kern="1200">
                            <a:latin typeface="Cambria Math" panose="02040503050406030204" pitchFamily="18" charset="0"/>
                          </a:rPr>
                        </m:ctrlPr>
                      </m:sSupPr>
                      <m:e>
                        <m:r>
                          <a:rPr lang="es-ES" sz="1600" i="1" kern="1200">
                            <a:latin typeface="Cambria Math" panose="02040503050406030204" pitchFamily="18" charset="0"/>
                          </a:rPr>
                          <m:t>𝑍</m:t>
                        </m:r>
                      </m:e>
                      <m:sup>
                        <m:r>
                          <a:rPr lang="es-ES" sz="1600" i="1" kern="1200">
                            <a:latin typeface="Cambria Math" panose="02040503050406030204" pitchFamily="18" charset="0"/>
                          </a:rPr>
                          <m:t>2</m:t>
                        </m:r>
                      </m:sup>
                    </m:sSup>
                    <m:r>
                      <a:rPr lang="es-ES" sz="1600" i="1" kern="1200">
                        <a:latin typeface="Cambria Math" panose="02040503050406030204" pitchFamily="18" charset="0"/>
                      </a:rPr>
                      <m:t>∙</m:t>
                    </m:r>
                    <m:r>
                      <a:rPr lang="es-ES" sz="1600" i="1" kern="1200">
                        <a:latin typeface="Cambria Math" panose="02040503050406030204" pitchFamily="18" charset="0"/>
                      </a:rPr>
                      <m:t>𝑝</m:t>
                    </m:r>
                    <m:r>
                      <a:rPr lang="es-ES" sz="1600" i="1" kern="1200">
                        <a:latin typeface="Cambria Math" panose="02040503050406030204" pitchFamily="18" charset="0"/>
                      </a:rPr>
                      <m:t>∙</m:t>
                    </m:r>
                    <m:r>
                      <a:rPr lang="es-ES" sz="1600" i="1" kern="1200">
                        <a:latin typeface="Cambria Math" panose="02040503050406030204" pitchFamily="18" charset="0"/>
                      </a:rPr>
                      <m:t>𝑞</m:t>
                    </m:r>
                  </m:den>
                </m:f>
              </m:oMath>
            </m:oMathPara>
          </a14:m>
          <a:endParaRPr lang="es-ES" sz="1600" i="0" kern="1200" noProof="0" dirty="0">
            <a:latin typeface="Times New Roman" panose="02020603050405020304" pitchFamily="18" charset="0"/>
            <a:cs typeface="Times New Roman" panose="02020603050405020304" pitchFamily="18" charset="0"/>
          </a:endParaRPr>
        </a:p>
        <a:p>
          <a:pPr marL="0" lvl="0" indent="0" algn="just" defTabSz="8001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s-ES" sz="1600" b="1" i="1" kern="1200" smtClean="0">
                    <a:latin typeface="Cambria Math" panose="02040503050406030204" pitchFamily="18" charset="0"/>
                  </a:rPr>
                  <m:t>𝒏</m:t>
                </m:r>
                <m:r>
                  <a:rPr lang="es-ES" sz="1600" b="1" i="1" kern="1200" smtClean="0">
                    <a:latin typeface="Cambria Math" panose="02040503050406030204" pitchFamily="18" charset="0"/>
                  </a:rPr>
                  <m:t>=</m:t>
                </m:r>
                <m:r>
                  <a:rPr lang="es-ES" sz="1600" b="1" i="1" kern="1200" smtClean="0">
                    <a:latin typeface="Cambria Math" panose="02040503050406030204" pitchFamily="18" charset="0"/>
                  </a:rPr>
                  <m:t>𝟑𝟒𝟔</m:t>
                </m:r>
                <m:r>
                  <a:rPr lang="es-ES" sz="1600" b="1" i="1" kern="1200" smtClean="0">
                    <a:latin typeface="Cambria Math" panose="02040503050406030204" pitchFamily="18" charset="0"/>
                  </a:rPr>
                  <m:t>,</m:t>
                </m:r>
                <m:r>
                  <a:rPr lang="es-ES" sz="1600" b="1" i="1" kern="1200" smtClean="0">
                    <a:latin typeface="Cambria Math" panose="02040503050406030204" pitchFamily="18" charset="0"/>
                  </a:rPr>
                  <m:t>𝟏𝟎𝟕𝟎𝟖𝟗𝟕</m:t>
                </m:r>
                <m:r>
                  <a:rPr lang="es-ES" sz="1600" b="1" i="1" kern="1200" smtClean="0">
                    <a:latin typeface="Cambria Math" panose="02040503050406030204" pitchFamily="18" charset="0"/>
                  </a:rPr>
                  <m:t> ≈</m:t>
                </m:r>
                <m:r>
                  <a:rPr lang="es-ES" sz="1600" b="1" i="1" kern="1200" smtClean="0">
                    <a:latin typeface="Cambria Math" panose="02040503050406030204" pitchFamily="18" charset="0"/>
                  </a:rPr>
                  <m:t>𝟑𝟒𝟔</m:t>
                </m:r>
                <m:r>
                  <a:rPr lang="es-ES" sz="1600" b="1" i="1" kern="1200" smtClean="0">
                    <a:latin typeface="Cambria Math" panose="02040503050406030204" pitchFamily="18" charset="0"/>
                  </a:rPr>
                  <m:t> </m:t>
                </m:r>
                <m:r>
                  <a:rPr lang="es-ES" sz="1600" b="1" i="1" kern="1200" smtClean="0">
                    <a:latin typeface="Cambria Math" panose="02040503050406030204" pitchFamily="18" charset="0"/>
                  </a:rPr>
                  <m:t>𝒆𝒎𝒑𝒓𝒆𝒔𝒂𝒔</m:t>
                </m:r>
              </m:oMath>
            </m:oMathPara>
          </a14:m>
          <a:endParaRPr lang="es-ES" sz="1600" i="0" kern="1200" noProof="0" dirty="0">
            <a:latin typeface="Times New Roman" panose="02020603050405020304" pitchFamily="18" charset="0"/>
            <a:cs typeface="Times New Roman" panose="02020603050405020304" pitchFamily="18" charset="0"/>
          </a:endParaRPr>
        </a:p>
        <a:p>
          <a:pPr marL="0" lvl="0" indent="0" algn="just" defTabSz="800100">
            <a:lnSpc>
              <a:spcPct val="90000"/>
            </a:lnSpc>
            <a:spcBef>
              <a:spcPct val="0"/>
            </a:spcBef>
            <a:spcAft>
              <a:spcPct val="35000"/>
            </a:spcAft>
            <a:buNone/>
          </a:pPr>
          <a:endParaRPr lang="es-ES" sz="1800" i="0" kern="1200" noProof="0" dirty="0">
            <a:latin typeface="Times New Roman" panose="02020603050405020304" pitchFamily="18" charset="0"/>
            <a:cs typeface="Times New Roman" panose="02020603050405020304" pitchFamily="18" charset="0"/>
          </a:endParaRPr>
        </a:p>
        <a:p>
          <a:pPr marL="0" lvl="0" indent="0" algn="just" defTabSz="800100">
            <a:lnSpc>
              <a:spcPct val="90000"/>
            </a:lnSpc>
            <a:spcBef>
              <a:spcPct val="0"/>
            </a:spcBef>
            <a:spcAft>
              <a:spcPct val="35000"/>
            </a:spcAft>
            <a:buNone/>
          </a:pPr>
          <a:endParaRPr lang="es-EC" sz="1800" i="0" kern="1200" noProof="0" dirty="0">
            <a:latin typeface="Times New Roman" panose="02020603050405020304" pitchFamily="18" charset="0"/>
            <a:cs typeface="Times New Roman" panose="02020603050405020304" pitchFamily="18" charset="0"/>
          </a:endParaRPr>
        </a:p>
      </dsp:txBody>
      <dsp:txXfrm>
        <a:off x="6439165" y="2172513"/>
        <a:ext cx="5346776" cy="9844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35DED-5DE7-442E-8CD5-D6A990E24E42}">
      <dsp:nvSpPr>
        <dsp:cNvPr id="0" name=""/>
        <dsp:cNvSpPr/>
      </dsp:nvSpPr>
      <dsp:spPr>
        <a:xfrm>
          <a:off x="2093" y="1157428"/>
          <a:ext cx="5476526" cy="644297"/>
        </a:xfrm>
        <a:prstGeom prst="rect">
          <a:avLst/>
        </a:prstGeom>
        <a:solidFill>
          <a:schemeClr val="tx1">
            <a:lumMod val="75000"/>
            <a:lumOff val="25000"/>
          </a:schemeClr>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1929C6-210A-4BC4-B750-D774E29A256B}">
      <dsp:nvSpPr>
        <dsp:cNvPr id="0" name=""/>
        <dsp:cNvSpPr/>
      </dsp:nvSpPr>
      <dsp:spPr>
        <a:xfrm>
          <a:off x="2093" y="1399400"/>
          <a:ext cx="402325" cy="402325"/>
        </a:xfrm>
        <a:prstGeom prst="rect">
          <a:avLst/>
        </a:prstGeom>
        <a:solidFill>
          <a:schemeClr val="lt1">
            <a:alpha val="90000"/>
            <a:hueOff val="0"/>
            <a:satOff val="0"/>
            <a:lumOff val="0"/>
            <a:alphaOff val="0"/>
          </a:schemeClr>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dsp:style>
    </dsp:sp>
    <dsp:sp modelId="{CE80CCA7-892A-48E1-B56E-B9FBAB987712}">
      <dsp:nvSpPr>
        <dsp:cNvPr id="0" name=""/>
        <dsp:cNvSpPr/>
      </dsp:nvSpPr>
      <dsp:spPr>
        <a:xfrm>
          <a:off x="2093" y="0"/>
          <a:ext cx="5476526" cy="1157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C" sz="2800" kern="1200" noProof="0" dirty="0">
              <a:latin typeface="Times New Roman" panose="02020603050405020304" pitchFamily="18" charset="0"/>
              <a:cs typeface="Times New Roman" panose="02020603050405020304" pitchFamily="18" charset="0"/>
            </a:rPr>
            <a:t>Objetivo de la propuesta</a:t>
          </a:r>
        </a:p>
      </dsp:txBody>
      <dsp:txXfrm>
        <a:off x="2093" y="0"/>
        <a:ext cx="5476526" cy="1157428"/>
      </dsp:txXfrm>
    </dsp:sp>
    <dsp:sp modelId="{96AD54C7-1544-4D38-AFE6-CBE3887F8745}">
      <dsp:nvSpPr>
        <dsp:cNvPr id="0" name=""/>
        <dsp:cNvSpPr/>
      </dsp:nvSpPr>
      <dsp:spPr>
        <a:xfrm>
          <a:off x="2093" y="2337208"/>
          <a:ext cx="402315" cy="402315"/>
        </a:xfrm>
        <a:prstGeom prst="rect">
          <a:avLst/>
        </a:prstGeom>
        <a:solidFill>
          <a:schemeClr val="lt1">
            <a:hueOff val="0"/>
            <a:satOff val="0"/>
            <a:lumOff val="0"/>
            <a:alphaOff val="0"/>
          </a:schemeClr>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dsp:style>
    </dsp:sp>
    <dsp:sp modelId="{4124B8BC-F2E3-4791-9A01-FAAC040C9297}">
      <dsp:nvSpPr>
        <dsp:cNvPr id="0" name=""/>
        <dsp:cNvSpPr/>
      </dsp:nvSpPr>
      <dsp:spPr>
        <a:xfrm>
          <a:off x="385450" y="2069467"/>
          <a:ext cx="5093169" cy="937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just" defTabSz="800100">
            <a:lnSpc>
              <a:spcPct val="90000"/>
            </a:lnSpc>
            <a:spcBef>
              <a:spcPct val="0"/>
            </a:spcBef>
            <a:spcAft>
              <a:spcPct val="35000"/>
            </a:spcAft>
            <a:buNone/>
          </a:pPr>
          <a:r>
            <a:rPr lang="es-ES" sz="1800" kern="1200" noProof="0" dirty="0">
              <a:latin typeface="Times New Roman" panose="02020603050405020304" pitchFamily="18" charset="0"/>
              <a:cs typeface="Times New Roman" panose="02020603050405020304" pitchFamily="18" charset="0"/>
            </a:rPr>
            <a:t>Crear una economía sustentable y sostenible, a través del correcto aprovechamiento de los recursos del país generando valor agregado, para incrementar los niveles de productividad y competitividad en el comercio.</a:t>
          </a:r>
          <a:endParaRPr lang="es-EC" sz="1800" kern="1200" noProof="0" dirty="0">
            <a:latin typeface="Times New Roman" panose="02020603050405020304" pitchFamily="18" charset="0"/>
            <a:cs typeface="Times New Roman" panose="02020603050405020304" pitchFamily="18" charset="0"/>
          </a:endParaRPr>
        </a:p>
      </dsp:txBody>
      <dsp:txXfrm>
        <a:off x="385450" y="2069467"/>
        <a:ext cx="5093169" cy="9377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35DED-5DE7-442E-8CD5-D6A990E24E42}">
      <dsp:nvSpPr>
        <dsp:cNvPr id="0" name=""/>
        <dsp:cNvSpPr/>
      </dsp:nvSpPr>
      <dsp:spPr>
        <a:xfrm>
          <a:off x="36" y="1215061"/>
          <a:ext cx="5749221" cy="676379"/>
        </a:xfrm>
        <a:prstGeom prst="rect">
          <a:avLst/>
        </a:prstGeom>
        <a:solidFill>
          <a:schemeClr val="tx1">
            <a:lumMod val="75000"/>
            <a:lumOff val="25000"/>
          </a:schemeClr>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1929C6-210A-4BC4-B750-D774E29A256B}">
      <dsp:nvSpPr>
        <dsp:cNvPr id="0" name=""/>
        <dsp:cNvSpPr/>
      </dsp:nvSpPr>
      <dsp:spPr>
        <a:xfrm>
          <a:off x="36" y="1469081"/>
          <a:ext cx="422358" cy="422358"/>
        </a:xfrm>
        <a:prstGeom prst="rect">
          <a:avLst/>
        </a:prstGeom>
        <a:solidFill>
          <a:schemeClr val="lt1">
            <a:alpha val="90000"/>
            <a:hueOff val="0"/>
            <a:satOff val="0"/>
            <a:lumOff val="0"/>
            <a:alphaOff val="0"/>
          </a:schemeClr>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dsp:style>
    </dsp:sp>
    <dsp:sp modelId="{CE80CCA7-892A-48E1-B56E-B9FBAB987712}">
      <dsp:nvSpPr>
        <dsp:cNvPr id="0" name=""/>
        <dsp:cNvSpPr/>
      </dsp:nvSpPr>
      <dsp:spPr>
        <a:xfrm>
          <a:off x="36" y="0"/>
          <a:ext cx="5749221" cy="1215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C" sz="2800" kern="1200" noProof="0" dirty="0">
              <a:latin typeface="Times New Roman" panose="02020603050405020304" pitchFamily="18" charset="0"/>
              <a:cs typeface="Times New Roman" panose="02020603050405020304" pitchFamily="18" charset="0"/>
            </a:rPr>
            <a:t>Análisis del Ciclo Económico aplicado el Modelo Propuesto</a:t>
          </a:r>
        </a:p>
      </dsp:txBody>
      <dsp:txXfrm>
        <a:off x="36" y="0"/>
        <a:ext cx="5749221" cy="1215061"/>
      </dsp:txXfrm>
    </dsp:sp>
    <dsp:sp modelId="{96AD54C7-1544-4D38-AFE6-CBE3887F8745}">
      <dsp:nvSpPr>
        <dsp:cNvPr id="0" name=""/>
        <dsp:cNvSpPr/>
      </dsp:nvSpPr>
      <dsp:spPr>
        <a:xfrm>
          <a:off x="36" y="2453586"/>
          <a:ext cx="422348" cy="422348"/>
        </a:xfrm>
        <a:prstGeom prst="rect">
          <a:avLst/>
        </a:prstGeom>
        <a:solidFill>
          <a:schemeClr val="lt1">
            <a:hueOff val="0"/>
            <a:satOff val="0"/>
            <a:lumOff val="0"/>
            <a:alphaOff val="0"/>
          </a:schemeClr>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dsp:style>
    </dsp:sp>
    <dsp:sp modelId="{4124B8BC-F2E3-4791-9A01-FAAC040C9297}">
      <dsp:nvSpPr>
        <dsp:cNvPr id="0" name=""/>
        <dsp:cNvSpPr/>
      </dsp:nvSpPr>
      <dsp:spPr>
        <a:xfrm>
          <a:off x="402482" y="2172513"/>
          <a:ext cx="5346776" cy="984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just" defTabSz="800100">
            <a:lnSpc>
              <a:spcPct val="90000"/>
            </a:lnSpc>
            <a:spcBef>
              <a:spcPct val="0"/>
            </a:spcBef>
            <a:spcAft>
              <a:spcPct val="35000"/>
            </a:spcAft>
            <a:buNone/>
          </a:pPr>
          <a:r>
            <a:rPr lang="es-ES" sz="1800" i="0" kern="1200" noProof="0" dirty="0">
              <a:latin typeface="Times New Roman" panose="02020603050405020304" pitchFamily="18" charset="0"/>
              <a:cs typeface="Times New Roman" panose="02020603050405020304" pitchFamily="18" charset="0"/>
            </a:rPr>
            <a:t>Los sectores económicos del país cada vez pierden un grado de interés para conservar y potencializar el aprovechamiento de los recursos por las distas variables a las cuales se ven sometidos de manera indirecta, razón por la cual los niveles de competitividad y productividad son bajos, considerando que los mismos representan un elemento crucial para definir la prosperidad económica de una sociedad.</a:t>
          </a:r>
          <a:endParaRPr lang="es-EC" sz="1800" i="0" kern="1200" noProof="0" dirty="0">
            <a:latin typeface="Times New Roman" panose="02020603050405020304" pitchFamily="18" charset="0"/>
            <a:cs typeface="Times New Roman" panose="02020603050405020304" pitchFamily="18" charset="0"/>
          </a:endParaRPr>
        </a:p>
      </dsp:txBody>
      <dsp:txXfrm>
        <a:off x="402482" y="2172513"/>
        <a:ext cx="5346776" cy="984494"/>
      </dsp:txXfrm>
    </dsp:sp>
    <dsp:sp modelId="{98E65924-F4E8-430E-B08A-CDF62373CFA7}">
      <dsp:nvSpPr>
        <dsp:cNvPr id="0" name=""/>
        <dsp:cNvSpPr/>
      </dsp:nvSpPr>
      <dsp:spPr>
        <a:xfrm>
          <a:off x="6036720" y="1215061"/>
          <a:ext cx="5749221" cy="676379"/>
        </a:xfrm>
        <a:prstGeom prst="rect">
          <a:avLst/>
        </a:prstGeom>
        <a:solidFill>
          <a:schemeClr val="tx1">
            <a:lumMod val="75000"/>
            <a:lumOff val="25000"/>
          </a:schemeClr>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119A9B-8E2D-45C8-9306-29928649ACDA}">
      <dsp:nvSpPr>
        <dsp:cNvPr id="0" name=""/>
        <dsp:cNvSpPr/>
      </dsp:nvSpPr>
      <dsp:spPr>
        <a:xfrm>
          <a:off x="6036720" y="1469081"/>
          <a:ext cx="422358" cy="422358"/>
        </a:xfrm>
        <a:prstGeom prst="rect">
          <a:avLst/>
        </a:prstGeom>
        <a:solidFill>
          <a:schemeClr val="lt1">
            <a:alpha val="90000"/>
            <a:hueOff val="0"/>
            <a:satOff val="0"/>
            <a:lumOff val="0"/>
            <a:alphaOff val="0"/>
          </a:schemeClr>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dsp:style>
    </dsp:sp>
    <dsp:sp modelId="{CD460731-3D51-4AD3-9844-D8B5A8314493}">
      <dsp:nvSpPr>
        <dsp:cNvPr id="0" name=""/>
        <dsp:cNvSpPr/>
      </dsp:nvSpPr>
      <dsp:spPr>
        <a:xfrm>
          <a:off x="6036720" y="0"/>
          <a:ext cx="5749221" cy="1215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C" sz="2800" kern="1200" noProof="0" dirty="0">
              <a:latin typeface="Times New Roman" panose="02020603050405020304" pitchFamily="18" charset="0"/>
              <a:cs typeface="Times New Roman" panose="02020603050405020304" pitchFamily="18" charset="0"/>
            </a:rPr>
            <a:t>Conclusiones del Modelo Propuesto</a:t>
          </a:r>
        </a:p>
      </dsp:txBody>
      <dsp:txXfrm>
        <a:off x="6036720" y="0"/>
        <a:ext cx="5749221" cy="1215061"/>
      </dsp:txXfrm>
    </dsp:sp>
    <dsp:sp modelId="{372377D3-19C0-4A75-BEF2-ED2A51C239DA}">
      <dsp:nvSpPr>
        <dsp:cNvPr id="0" name=""/>
        <dsp:cNvSpPr/>
      </dsp:nvSpPr>
      <dsp:spPr>
        <a:xfrm>
          <a:off x="6036720" y="2453586"/>
          <a:ext cx="422348" cy="422348"/>
        </a:xfrm>
        <a:prstGeom prst="rect">
          <a:avLst/>
        </a:prstGeom>
        <a:solidFill>
          <a:schemeClr val="lt1">
            <a:hueOff val="0"/>
            <a:satOff val="0"/>
            <a:lumOff val="0"/>
            <a:alphaOff val="0"/>
          </a:schemeClr>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dsp:style>
    </dsp:sp>
    <dsp:sp modelId="{1D5975A9-219F-4683-9432-EF7D41BEE316}">
      <dsp:nvSpPr>
        <dsp:cNvPr id="0" name=""/>
        <dsp:cNvSpPr/>
      </dsp:nvSpPr>
      <dsp:spPr>
        <a:xfrm>
          <a:off x="6439165" y="2172513"/>
          <a:ext cx="5346776" cy="984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just" defTabSz="800100">
            <a:lnSpc>
              <a:spcPct val="90000"/>
            </a:lnSpc>
            <a:spcBef>
              <a:spcPct val="0"/>
            </a:spcBef>
            <a:spcAft>
              <a:spcPct val="35000"/>
            </a:spcAft>
            <a:buNone/>
          </a:pPr>
          <a:r>
            <a:rPr lang="es-ES" sz="1800" i="0" kern="1200" noProof="0" dirty="0">
              <a:latin typeface="Times New Roman" panose="02020603050405020304" pitchFamily="18" charset="0"/>
              <a:cs typeface="Times New Roman" panose="02020603050405020304" pitchFamily="18" charset="0"/>
            </a:rPr>
            <a:t>La innovación y el incremento del valor agregado a través del correcto aprovechamiento de recursos y la inversión en I+D permitirá a las medianas empresas PYMES fortalecer su participación y posicionamiento en el mercado, con miras a una internacionalización.</a:t>
          </a:r>
          <a:endParaRPr lang="es-EC" sz="1800" i="0" kern="1200" noProof="0" dirty="0">
            <a:latin typeface="Times New Roman" panose="02020603050405020304" pitchFamily="18" charset="0"/>
            <a:cs typeface="Times New Roman" panose="02020603050405020304" pitchFamily="18" charset="0"/>
          </a:endParaRPr>
        </a:p>
      </dsp:txBody>
      <dsp:txXfrm>
        <a:off x="6439165" y="2172513"/>
        <a:ext cx="5346776" cy="984494"/>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6FD46-F30E-4BFA-9010-FC0D309A7555}" type="datetimeFigureOut">
              <a:rPr lang="en-US" smtClean="0"/>
              <a:t>9/10/2018</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EB5B6-BB9D-456C-BBF1-548B0B9F0426}" type="slidenum">
              <a:rPr lang="en-US" smtClean="0"/>
              <a:t>‹Nº›</a:t>
            </a:fld>
            <a:endParaRPr lang="en-US"/>
          </a:p>
        </p:txBody>
      </p:sp>
    </p:spTree>
    <p:extLst>
      <p:ext uri="{BB962C8B-B14F-4D97-AF65-F5344CB8AC3E}">
        <p14:creationId xmlns:p14="http://schemas.microsoft.com/office/powerpoint/2010/main" val="3578609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A9F35F2-B8D7-4F25-BDCB-C2A882B6199D}" type="datetime1">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24EB9-8A4B-4548-ADEE-1DB6FEF7E690}" type="slidenum">
              <a:rPr lang="en-US" smtClean="0"/>
              <a:t>‹Nº›</a:t>
            </a:fld>
            <a:endParaRPr lang="en-US"/>
          </a:p>
        </p:txBody>
      </p:sp>
    </p:spTree>
    <p:extLst>
      <p:ext uri="{BB962C8B-B14F-4D97-AF65-F5344CB8AC3E}">
        <p14:creationId xmlns:p14="http://schemas.microsoft.com/office/powerpoint/2010/main" val="1538738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85406E-3E8B-4ACF-8839-F2612034424D}" type="datetime1">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24EB9-8A4B-4548-ADEE-1DB6FEF7E690}" type="slidenum">
              <a:rPr lang="en-US" smtClean="0"/>
              <a:t>‹Nº›</a:t>
            </a:fld>
            <a:endParaRPr lang="en-US"/>
          </a:p>
        </p:txBody>
      </p:sp>
    </p:spTree>
    <p:extLst>
      <p:ext uri="{BB962C8B-B14F-4D97-AF65-F5344CB8AC3E}">
        <p14:creationId xmlns:p14="http://schemas.microsoft.com/office/powerpoint/2010/main" val="1310525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8DD78AFF-E526-4019-B7FB-CEEF746F30E7}" type="datetime1">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24EB9-8A4B-4548-ADEE-1DB6FEF7E690}" type="slidenum">
              <a:rPr lang="en-US" smtClean="0"/>
              <a:t>‹Nº›</a:t>
            </a:fld>
            <a:endParaRPr lang="en-US"/>
          </a:p>
        </p:txBody>
      </p:sp>
    </p:spTree>
    <p:extLst>
      <p:ext uri="{BB962C8B-B14F-4D97-AF65-F5344CB8AC3E}">
        <p14:creationId xmlns:p14="http://schemas.microsoft.com/office/powerpoint/2010/main" val="4173756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973BD5-17CD-4FC8-9D86-25024A00029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9089DB0E-3DAF-40AD-A033-2AA6880E37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F7D3D492-2697-4346-B4BA-47669DF2E73E}"/>
              </a:ext>
            </a:extLst>
          </p:cNvPr>
          <p:cNvSpPr>
            <a:spLocks noGrp="1"/>
          </p:cNvSpPr>
          <p:nvPr>
            <p:ph type="dt" sz="half" idx="10"/>
          </p:nvPr>
        </p:nvSpPr>
        <p:spPr/>
        <p:txBody>
          <a:bodyPr/>
          <a:lstStyle/>
          <a:p>
            <a:fld id="{DA9F35F2-B8D7-4F25-BDCB-C2A882B6199D}" type="datetime1">
              <a:rPr lang="en-US" smtClean="0"/>
              <a:t>9/10/2018</a:t>
            </a:fld>
            <a:endParaRPr lang="en-US"/>
          </a:p>
        </p:txBody>
      </p:sp>
      <p:sp>
        <p:nvSpPr>
          <p:cNvPr id="5" name="Marcador de pie de página 4">
            <a:extLst>
              <a:ext uri="{FF2B5EF4-FFF2-40B4-BE49-F238E27FC236}">
                <a16:creationId xmlns:a16="http://schemas.microsoft.com/office/drawing/2014/main" id="{368660CC-AC0F-4605-96C9-9F5242F135A8}"/>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0E6561CA-5B08-4AA0-90B2-12F57E2EA53B}"/>
              </a:ext>
            </a:extLst>
          </p:cNvPr>
          <p:cNvSpPr>
            <a:spLocks noGrp="1"/>
          </p:cNvSpPr>
          <p:nvPr>
            <p:ph type="sldNum" sz="quarter" idx="12"/>
          </p:nvPr>
        </p:nvSpPr>
        <p:spPr/>
        <p:txBody>
          <a:bodyPr/>
          <a:lstStyle/>
          <a:p>
            <a:fld id="{A1624EB9-8A4B-4548-ADEE-1DB6FEF7E690}" type="slidenum">
              <a:rPr lang="en-US" smtClean="0"/>
              <a:t>‹Nº›</a:t>
            </a:fld>
            <a:endParaRPr lang="en-US"/>
          </a:p>
        </p:txBody>
      </p:sp>
    </p:spTree>
    <p:extLst>
      <p:ext uri="{BB962C8B-B14F-4D97-AF65-F5344CB8AC3E}">
        <p14:creationId xmlns:p14="http://schemas.microsoft.com/office/powerpoint/2010/main" val="2212777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ABD68A-FC7F-4B35-9D82-5418D4AAB0CE}"/>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69FD9F99-639D-4ABB-A156-F5EB11E69CF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74AF7E5D-21AC-4F50-ABFD-6AC707641BBB}"/>
              </a:ext>
            </a:extLst>
          </p:cNvPr>
          <p:cNvSpPr>
            <a:spLocks noGrp="1"/>
          </p:cNvSpPr>
          <p:nvPr>
            <p:ph type="dt" sz="half" idx="10"/>
          </p:nvPr>
        </p:nvSpPr>
        <p:spPr/>
        <p:txBody>
          <a:bodyPr/>
          <a:lstStyle/>
          <a:p>
            <a:fld id="{CB4D38E2-02FB-481B-990D-A89575BBD582}" type="datetime1">
              <a:rPr lang="en-US" smtClean="0"/>
              <a:t>9/10/2018</a:t>
            </a:fld>
            <a:endParaRPr lang="en-US"/>
          </a:p>
        </p:txBody>
      </p:sp>
      <p:sp>
        <p:nvSpPr>
          <p:cNvPr id="5" name="Marcador de pie de página 4">
            <a:extLst>
              <a:ext uri="{FF2B5EF4-FFF2-40B4-BE49-F238E27FC236}">
                <a16:creationId xmlns:a16="http://schemas.microsoft.com/office/drawing/2014/main" id="{7C62215D-E8C8-4D52-8D22-2293B15E8433}"/>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5512CECF-C726-4995-825F-5AC869A5F4E4}"/>
              </a:ext>
            </a:extLst>
          </p:cNvPr>
          <p:cNvSpPr>
            <a:spLocks noGrp="1"/>
          </p:cNvSpPr>
          <p:nvPr>
            <p:ph type="sldNum" sz="quarter" idx="12"/>
          </p:nvPr>
        </p:nvSpPr>
        <p:spPr/>
        <p:txBody>
          <a:bodyPr/>
          <a:lstStyle/>
          <a:p>
            <a:fld id="{A1624EB9-8A4B-4548-ADEE-1DB6FEF7E690}" type="slidenum">
              <a:rPr lang="en-US" smtClean="0"/>
              <a:t>‹Nº›</a:t>
            </a:fld>
            <a:endParaRPr lang="en-US"/>
          </a:p>
        </p:txBody>
      </p:sp>
    </p:spTree>
    <p:extLst>
      <p:ext uri="{BB962C8B-B14F-4D97-AF65-F5344CB8AC3E}">
        <p14:creationId xmlns:p14="http://schemas.microsoft.com/office/powerpoint/2010/main" val="3710010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9A541-FD7B-4271-AD25-A9A073C13AA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9EDF328C-14F6-44A9-8FFE-57CFD4EAEB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D5258994-3EEB-432D-95C2-D0F8DAADB213}"/>
              </a:ext>
            </a:extLst>
          </p:cNvPr>
          <p:cNvSpPr>
            <a:spLocks noGrp="1"/>
          </p:cNvSpPr>
          <p:nvPr>
            <p:ph type="dt" sz="half" idx="10"/>
          </p:nvPr>
        </p:nvSpPr>
        <p:spPr/>
        <p:txBody>
          <a:bodyPr/>
          <a:lstStyle/>
          <a:p>
            <a:fld id="{23FD2C54-E786-4275-8FAF-8272CC25EBB3}" type="datetime1">
              <a:rPr lang="en-US" smtClean="0"/>
              <a:t>9/10/2018</a:t>
            </a:fld>
            <a:endParaRPr lang="en-US"/>
          </a:p>
        </p:txBody>
      </p:sp>
      <p:sp>
        <p:nvSpPr>
          <p:cNvPr id="5" name="Marcador de pie de página 4">
            <a:extLst>
              <a:ext uri="{FF2B5EF4-FFF2-40B4-BE49-F238E27FC236}">
                <a16:creationId xmlns:a16="http://schemas.microsoft.com/office/drawing/2014/main" id="{B65C8F97-00FF-4A62-9162-340F62713DAB}"/>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3F02AAA7-2E44-4AA5-B564-455438DB7E35}"/>
              </a:ext>
            </a:extLst>
          </p:cNvPr>
          <p:cNvSpPr>
            <a:spLocks noGrp="1"/>
          </p:cNvSpPr>
          <p:nvPr>
            <p:ph type="sldNum" sz="quarter" idx="12"/>
          </p:nvPr>
        </p:nvSpPr>
        <p:spPr/>
        <p:txBody>
          <a:bodyPr/>
          <a:lstStyle/>
          <a:p>
            <a:fld id="{A1624EB9-8A4B-4548-ADEE-1DB6FEF7E690}" type="slidenum">
              <a:rPr lang="en-US" smtClean="0"/>
              <a:t>‹Nº›</a:t>
            </a:fld>
            <a:endParaRPr lang="en-US"/>
          </a:p>
        </p:txBody>
      </p:sp>
    </p:spTree>
    <p:extLst>
      <p:ext uri="{BB962C8B-B14F-4D97-AF65-F5344CB8AC3E}">
        <p14:creationId xmlns:p14="http://schemas.microsoft.com/office/powerpoint/2010/main" val="1651959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ABE54F-C694-4D08-88A7-BAA415D6DF14}"/>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A00C9CD2-635E-4A9E-ACDE-4AB7963F48C5}"/>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50A73C9D-7C78-4103-9CF3-DA76A235859F}"/>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06743660-6984-4790-82A9-2F0DF970BDD3}"/>
              </a:ext>
            </a:extLst>
          </p:cNvPr>
          <p:cNvSpPr>
            <a:spLocks noGrp="1"/>
          </p:cNvSpPr>
          <p:nvPr>
            <p:ph type="dt" sz="half" idx="10"/>
          </p:nvPr>
        </p:nvSpPr>
        <p:spPr/>
        <p:txBody>
          <a:bodyPr/>
          <a:lstStyle/>
          <a:p>
            <a:fld id="{B4DCB725-D970-44EA-95B4-DDF3826E5068}" type="datetime1">
              <a:rPr lang="en-US" smtClean="0"/>
              <a:t>9/10/2018</a:t>
            </a:fld>
            <a:endParaRPr lang="en-US"/>
          </a:p>
        </p:txBody>
      </p:sp>
      <p:sp>
        <p:nvSpPr>
          <p:cNvPr id="6" name="Marcador de pie de página 5">
            <a:extLst>
              <a:ext uri="{FF2B5EF4-FFF2-40B4-BE49-F238E27FC236}">
                <a16:creationId xmlns:a16="http://schemas.microsoft.com/office/drawing/2014/main" id="{6D5CC8D5-5E81-46CB-82B1-9804C3696F02}"/>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DE33BE6E-8F39-461E-8B5E-7D529557B90C}"/>
              </a:ext>
            </a:extLst>
          </p:cNvPr>
          <p:cNvSpPr>
            <a:spLocks noGrp="1"/>
          </p:cNvSpPr>
          <p:nvPr>
            <p:ph type="sldNum" sz="quarter" idx="12"/>
          </p:nvPr>
        </p:nvSpPr>
        <p:spPr/>
        <p:txBody>
          <a:bodyPr/>
          <a:lstStyle/>
          <a:p>
            <a:fld id="{A1624EB9-8A4B-4548-ADEE-1DB6FEF7E690}" type="slidenum">
              <a:rPr lang="en-US" smtClean="0"/>
              <a:t>‹Nº›</a:t>
            </a:fld>
            <a:endParaRPr lang="en-US"/>
          </a:p>
        </p:txBody>
      </p:sp>
    </p:spTree>
    <p:extLst>
      <p:ext uri="{BB962C8B-B14F-4D97-AF65-F5344CB8AC3E}">
        <p14:creationId xmlns:p14="http://schemas.microsoft.com/office/powerpoint/2010/main" val="120418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6EB7E-0750-48BF-BC6C-43275E42D6C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5F69DA5A-7BB5-4388-95AA-3595A4296F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C58B395F-E370-485A-94FE-D6BADA5F9B7C}"/>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037E09A4-60E5-4092-ABD9-B1F0A2CDA9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E06333DA-F6A9-43D2-A5FC-5F9843CB7918}"/>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0B29D274-FBB6-4786-9CBB-74E25D26662A}"/>
              </a:ext>
            </a:extLst>
          </p:cNvPr>
          <p:cNvSpPr>
            <a:spLocks noGrp="1"/>
          </p:cNvSpPr>
          <p:nvPr>
            <p:ph type="dt" sz="half" idx="10"/>
          </p:nvPr>
        </p:nvSpPr>
        <p:spPr/>
        <p:txBody>
          <a:bodyPr/>
          <a:lstStyle/>
          <a:p>
            <a:fld id="{23958A66-BD23-4046-AA05-57962E36A8CB}" type="datetime1">
              <a:rPr lang="en-US" smtClean="0"/>
              <a:t>9/10/2018</a:t>
            </a:fld>
            <a:endParaRPr lang="en-US"/>
          </a:p>
        </p:txBody>
      </p:sp>
      <p:sp>
        <p:nvSpPr>
          <p:cNvPr id="8" name="Marcador de pie de página 7">
            <a:extLst>
              <a:ext uri="{FF2B5EF4-FFF2-40B4-BE49-F238E27FC236}">
                <a16:creationId xmlns:a16="http://schemas.microsoft.com/office/drawing/2014/main" id="{0C6E480B-0FB3-4D3E-B39C-FDE88753AE9C}"/>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B15B8B07-2EAB-4757-88A3-4D0A31FCDCE2}"/>
              </a:ext>
            </a:extLst>
          </p:cNvPr>
          <p:cNvSpPr>
            <a:spLocks noGrp="1"/>
          </p:cNvSpPr>
          <p:nvPr>
            <p:ph type="sldNum" sz="quarter" idx="12"/>
          </p:nvPr>
        </p:nvSpPr>
        <p:spPr/>
        <p:txBody>
          <a:bodyPr/>
          <a:lstStyle/>
          <a:p>
            <a:fld id="{A1624EB9-8A4B-4548-ADEE-1DB6FEF7E690}" type="slidenum">
              <a:rPr lang="en-US" smtClean="0"/>
              <a:t>‹Nº›</a:t>
            </a:fld>
            <a:endParaRPr lang="en-US"/>
          </a:p>
        </p:txBody>
      </p:sp>
    </p:spTree>
    <p:extLst>
      <p:ext uri="{BB962C8B-B14F-4D97-AF65-F5344CB8AC3E}">
        <p14:creationId xmlns:p14="http://schemas.microsoft.com/office/powerpoint/2010/main" val="1816940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B1435-7586-448C-8743-965FED0D882F}"/>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5C835D4E-40F3-4A97-AE30-5BEBA69C8CB3}"/>
              </a:ext>
            </a:extLst>
          </p:cNvPr>
          <p:cNvSpPr>
            <a:spLocks noGrp="1"/>
          </p:cNvSpPr>
          <p:nvPr>
            <p:ph type="dt" sz="half" idx="10"/>
          </p:nvPr>
        </p:nvSpPr>
        <p:spPr/>
        <p:txBody>
          <a:bodyPr/>
          <a:lstStyle/>
          <a:p>
            <a:fld id="{B720CAA3-B25B-4B6A-8691-D474158DEB55}" type="datetime1">
              <a:rPr lang="en-US" smtClean="0"/>
              <a:t>9/10/2018</a:t>
            </a:fld>
            <a:endParaRPr lang="en-US"/>
          </a:p>
        </p:txBody>
      </p:sp>
      <p:sp>
        <p:nvSpPr>
          <p:cNvPr id="4" name="Marcador de pie de página 3">
            <a:extLst>
              <a:ext uri="{FF2B5EF4-FFF2-40B4-BE49-F238E27FC236}">
                <a16:creationId xmlns:a16="http://schemas.microsoft.com/office/drawing/2014/main" id="{34E90E65-495B-4F3B-A65A-91939F0F85C2}"/>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DF980732-C64C-4F68-842B-4C07B6A2FAD8}"/>
              </a:ext>
            </a:extLst>
          </p:cNvPr>
          <p:cNvSpPr>
            <a:spLocks noGrp="1"/>
          </p:cNvSpPr>
          <p:nvPr>
            <p:ph type="sldNum" sz="quarter" idx="12"/>
          </p:nvPr>
        </p:nvSpPr>
        <p:spPr/>
        <p:txBody>
          <a:bodyPr/>
          <a:lstStyle/>
          <a:p>
            <a:fld id="{A1624EB9-8A4B-4548-ADEE-1DB6FEF7E690}" type="slidenum">
              <a:rPr lang="en-US" smtClean="0"/>
              <a:t>‹Nº›</a:t>
            </a:fld>
            <a:endParaRPr lang="en-US"/>
          </a:p>
        </p:txBody>
      </p:sp>
    </p:spTree>
    <p:extLst>
      <p:ext uri="{BB962C8B-B14F-4D97-AF65-F5344CB8AC3E}">
        <p14:creationId xmlns:p14="http://schemas.microsoft.com/office/powerpoint/2010/main" val="1357506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F0A2A59-F6BB-44B8-BB74-529DD1E557A2}"/>
              </a:ext>
            </a:extLst>
          </p:cNvPr>
          <p:cNvSpPr>
            <a:spLocks noGrp="1"/>
          </p:cNvSpPr>
          <p:nvPr>
            <p:ph type="dt" sz="half" idx="10"/>
          </p:nvPr>
        </p:nvSpPr>
        <p:spPr/>
        <p:txBody>
          <a:bodyPr/>
          <a:lstStyle/>
          <a:p>
            <a:fld id="{92AC61D9-09D1-42AA-B088-B9154B01EE2F}" type="datetime1">
              <a:rPr lang="en-US" smtClean="0"/>
              <a:t>9/10/2018</a:t>
            </a:fld>
            <a:endParaRPr lang="en-US"/>
          </a:p>
        </p:txBody>
      </p:sp>
      <p:sp>
        <p:nvSpPr>
          <p:cNvPr id="3" name="Marcador de pie de página 2">
            <a:extLst>
              <a:ext uri="{FF2B5EF4-FFF2-40B4-BE49-F238E27FC236}">
                <a16:creationId xmlns:a16="http://schemas.microsoft.com/office/drawing/2014/main" id="{3E7BF407-1109-4BA6-88FB-DE2BA8AA66F7}"/>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BFE041AD-E84F-4D48-B923-835020A689C6}"/>
              </a:ext>
            </a:extLst>
          </p:cNvPr>
          <p:cNvSpPr>
            <a:spLocks noGrp="1"/>
          </p:cNvSpPr>
          <p:nvPr>
            <p:ph type="sldNum" sz="quarter" idx="12"/>
          </p:nvPr>
        </p:nvSpPr>
        <p:spPr/>
        <p:txBody>
          <a:bodyPr/>
          <a:lstStyle/>
          <a:p>
            <a:fld id="{A1624EB9-8A4B-4548-ADEE-1DB6FEF7E690}" type="slidenum">
              <a:rPr lang="en-US" smtClean="0"/>
              <a:t>‹Nº›</a:t>
            </a:fld>
            <a:endParaRPr lang="en-US"/>
          </a:p>
        </p:txBody>
      </p:sp>
    </p:spTree>
    <p:extLst>
      <p:ext uri="{BB962C8B-B14F-4D97-AF65-F5344CB8AC3E}">
        <p14:creationId xmlns:p14="http://schemas.microsoft.com/office/powerpoint/2010/main" val="1489416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FD6EFC-3798-42CD-8784-5F3088B728A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7BBF2151-24C9-4B38-89F2-8392A54646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9EA2404B-3D0A-44D8-8158-8BE3CFA38D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833395D2-3EC7-41B7-A344-C5C517EDE71A}"/>
              </a:ext>
            </a:extLst>
          </p:cNvPr>
          <p:cNvSpPr>
            <a:spLocks noGrp="1"/>
          </p:cNvSpPr>
          <p:nvPr>
            <p:ph type="dt" sz="half" idx="10"/>
          </p:nvPr>
        </p:nvSpPr>
        <p:spPr/>
        <p:txBody>
          <a:bodyPr/>
          <a:lstStyle/>
          <a:p>
            <a:fld id="{1B30B0B4-F263-4768-8F5D-33FD1A9A62C2}" type="datetime1">
              <a:rPr lang="en-US" smtClean="0"/>
              <a:t>9/10/2018</a:t>
            </a:fld>
            <a:endParaRPr lang="en-US"/>
          </a:p>
        </p:txBody>
      </p:sp>
      <p:sp>
        <p:nvSpPr>
          <p:cNvPr id="6" name="Marcador de pie de página 5">
            <a:extLst>
              <a:ext uri="{FF2B5EF4-FFF2-40B4-BE49-F238E27FC236}">
                <a16:creationId xmlns:a16="http://schemas.microsoft.com/office/drawing/2014/main" id="{E8C0C0DF-0D0F-4BA5-9519-FBAD6C7B5D43}"/>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D78D01B3-D6D8-4713-A8FE-F3EB7D4E610D}"/>
              </a:ext>
            </a:extLst>
          </p:cNvPr>
          <p:cNvSpPr>
            <a:spLocks noGrp="1"/>
          </p:cNvSpPr>
          <p:nvPr>
            <p:ph type="sldNum" sz="quarter" idx="12"/>
          </p:nvPr>
        </p:nvSpPr>
        <p:spPr/>
        <p:txBody>
          <a:bodyPr/>
          <a:lstStyle/>
          <a:p>
            <a:fld id="{A1624EB9-8A4B-4548-ADEE-1DB6FEF7E690}" type="slidenum">
              <a:rPr lang="en-US" smtClean="0"/>
              <a:t>‹Nº›</a:t>
            </a:fld>
            <a:endParaRPr lang="en-US"/>
          </a:p>
        </p:txBody>
      </p:sp>
    </p:spTree>
    <p:extLst>
      <p:ext uri="{BB962C8B-B14F-4D97-AF65-F5344CB8AC3E}">
        <p14:creationId xmlns:p14="http://schemas.microsoft.com/office/powerpoint/2010/main" val="314646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B4D38E2-02FB-481B-990D-A89575BBD582}" type="datetime1">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24EB9-8A4B-4548-ADEE-1DB6FEF7E690}" type="slidenum">
              <a:rPr lang="en-US" smtClean="0"/>
              <a:t>‹Nº›</a:t>
            </a:fld>
            <a:endParaRPr lang="en-US"/>
          </a:p>
        </p:txBody>
      </p:sp>
    </p:spTree>
    <p:extLst>
      <p:ext uri="{BB962C8B-B14F-4D97-AF65-F5344CB8AC3E}">
        <p14:creationId xmlns:p14="http://schemas.microsoft.com/office/powerpoint/2010/main" val="232095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62A439-F217-4E07-A1FB-70F410B9DD0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64A556B9-D5A4-4340-AA72-00345CF40F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4C80727E-AC73-4B57-AC6C-229402E83A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B11B1645-ACDD-4577-89D0-2908BFD7DF70}"/>
              </a:ext>
            </a:extLst>
          </p:cNvPr>
          <p:cNvSpPr>
            <a:spLocks noGrp="1"/>
          </p:cNvSpPr>
          <p:nvPr>
            <p:ph type="dt" sz="half" idx="10"/>
          </p:nvPr>
        </p:nvSpPr>
        <p:spPr/>
        <p:txBody>
          <a:bodyPr/>
          <a:lstStyle/>
          <a:p>
            <a:fld id="{CFA25D78-8E4C-408C-B27F-32247DAD7F59}" type="datetime1">
              <a:rPr lang="en-US" smtClean="0"/>
              <a:t>9/10/2018</a:t>
            </a:fld>
            <a:endParaRPr lang="en-US"/>
          </a:p>
        </p:txBody>
      </p:sp>
      <p:sp>
        <p:nvSpPr>
          <p:cNvPr id="6" name="Marcador de pie de página 5">
            <a:extLst>
              <a:ext uri="{FF2B5EF4-FFF2-40B4-BE49-F238E27FC236}">
                <a16:creationId xmlns:a16="http://schemas.microsoft.com/office/drawing/2014/main" id="{D8442E1A-EB07-43EC-B170-0D75C727C772}"/>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087A6471-C36C-4E5D-A794-843A851EA7D1}"/>
              </a:ext>
            </a:extLst>
          </p:cNvPr>
          <p:cNvSpPr>
            <a:spLocks noGrp="1"/>
          </p:cNvSpPr>
          <p:nvPr>
            <p:ph type="sldNum" sz="quarter" idx="12"/>
          </p:nvPr>
        </p:nvSpPr>
        <p:spPr/>
        <p:txBody>
          <a:bodyPr/>
          <a:lstStyle/>
          <a:p>
            <a:fld id="{A1624EB9-8A4B-4548-ADEE-1DB6FEF7E690}" type="slidenum">
              <a:rPr lang="en-US" smtClean="0"/>
              <a:t>‹Nº›</a:t>
            </a:fld>
            <a:endParaRPr lang="en-US"/>
          </a:p>
        </p:txBody>
      </p:sp>
    </p:spTree>
    <p:extLst>
      <p:ext uri="{BB962C8B-B14F-4D97-AF65-F5344CB8AC3E}">
        <p14:creationId xmlns:p14="http://schemas.microsoft.com/office/powerpoint/2010/main" val="241250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95EB32-4660-4351-A8A7-B6BE175480D4}"/>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FC8BFAC8-5B73-471D-8773-5E5C44CFCF87}"/>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70C2BF2F-50C8-4050-B6A7-AB68C79FF059}"/>
              </a:ext>
            </a:extLst>
          </p:cNvPr>
          <p:cNvSpPr>
            <a:spLocks noGrp="1"/>
          </p:cNvSpPr>
          <p:nvPr>
            <p:ph type="dt" sz="half" idx="10"/>
          </p:nvPr>
        </p:nvSpPr>
        <p:spPr/>
        <p:txBody>
          <a:bodyPr/>
          <a:lstStyle/>
          <a:p>
            <a:fld id="{6785406E-3E8B-4ACF-8839-F2612034424D}" type="datetime1">
              <a:rPr lang="en-US" smtClean="0"/>
              <a:t>9/10/2018</a:t>
            </a:fld>
            <a:endParaRPr lang="en-US"/>
          </a:p>
        </p:txBody>
      </p:sp>
      <p:sp>
        <p:nvSpPr>
          <p:cNvPr id="5" name="Marcador de pie de página 4">
            <a:extLst>
              <a:ext uri="{FF2B5EF4-FFF2-40B4-BE49-F238E27FC236}">
                <a16:creationId xmlns:a16="http://schemas.microsoft.com/office/drawing/2014/main" id="{4A2245CD-4CDF-42DB-B3A1-6227E8EF5146}"/>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B1838BC1-3ED8-489A-B379-2E8B19D0B16B}"/>
              </a:ext>
            </a:extLst>
          </p:cNvPr>
          <p:cNvSpPr>
            <a:spLocks noGrp="1"/>
          </p:cNvSpPr>
          <p:nvPr>
            <p:ph type="sldNum" sz="quarter" idx="12"/>
          </p:nvPr>
        </p:nvSpPr>
        <p:spPr/>
        <p:txBody>
          <a:bodyPr/>
          <a:lstStyle/>
          <a:p>
            <a:fld id="{A1624EB9-8A4B-4548-ADEE-1DB6FEF7E690}" type="slidenum">
              <a:rPr lang="en-US" smtClean="0"/>
              <a:t>‹Nº›</a:t>
            </a:fld>
            <a:endParaRPr lang="en-US"/>
          </a:p>
        </p:txBody>
      </p:sp>
    </p:spTree>
    <p:extLst>
      <p:ext uri="{BB962C8B-B14F-4D97-AF65-F5344CB8AC3E}">
        <p14:creationId xmlns:p14="http://schemas.microsoft.com/office/powerpoint/2010/main" val="3939473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DBA5118-8FEA-4CD6-A37F-CF7B3042454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98F54495-6C62-4BAF-BA79-E6139682801F}"/>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1CE1845B-FDDC-4CC6-A923-A45908654EBB}"/>
              </a:ext>
            </a:extLst>
          </p:cNvPr>
          <p:cNvSpPr>
            <a:spLocks noGrp="1"/>
          </p:cNvSpPr>
          <p:nvPr>
            <p:ph type="dt" sz="half" idx="10"/>
          </p:nvPr>
        </p:nvSpPr>
        <p:spPr/>
        <p:txBody>
          <a:bodyPr/>
          <a:lstStyle/>
          <a:p>
            <a:fld id="{8DD78AFF-E526-4019-B7FB-CEEF746F30E7}" type="datetime1">
              <a:rPr lang="en-US" smtClean="0"/>
              <a:t>9/10/2018</a:t>
            </a:fld>
            <a:endParaRPr lang="en-US"/>
          </a:p>
        </p:txBody>
      </p:sp>
      <p:sp>
        <p:nvSpPr>
          <p:cNvPr id="5" name="Marcador de pie de página 4">
            <a:extLst>
              <a:ext uri="{FF2B5EF4-FFF2-40B4-BE49-F238E27FC236}">
                <a16:creationId xmlns:a16="http://schemas.microsoft.com/office/drawing/2014/main" id="{227D6497-1BBF-47E6-9ED0-25D1668A7444}"/>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23D39388-FAF0-45EE-9F82-A973D9D49024}"/>
              </a:ext>
            </a:extLst>
          </p:cNvPr>
          <p:cNvSpPr>
            <a:spLocks noGrp="1"/>
          </p:cNvSpPr>
          <p:nvPr>
            <p:ph type="sldNum" sz="quarter" idx="12"/>
          </p:nvPr>
        </p:nvSpPr>
        <p:spPr/>
        <p:txBody>
          <a:bodyPr/>
          <a:lstStyle/>
          <a:p>
            <a:fld id="{A1624EB9-8A4B-4548-ADEE-1DB6FEF7E690}" type="slidenum">
              <a:rPr lang="en-US" smtClean="0"/>
              <a:t>‹Nº›</a:t>
            </a:fld>
            <a:endParaRPr lang="en-US"/>
          </a:p>
        </p:txBody>
      </p:sp>
    </p:spTree>
    <p:extLst>
      <p:ext uri="{BB962C8B-B14F-4D97-AF65-F5344CB8AC3E}">
        <p14:creationId xmlns:p14="http://schemas.microsoft.com/office/powerpoint/2010/main" val="1129488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23FD2C54-E786-4275-8FAF-8272CC25EBB3}" type="datetime1">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24EB9-8A4B-4548-ADEE-1DB6FEF7E690}" type="slidenum">
              <a:rPr lang="en-US" smtClean="0"/>
              <a:t>‹Nº›</a:t>
            </a:fld>
            <a:endParaRPr lang="en-US"/>
          </a:p>
        </p:txBody>
      </p:sp>
    </p:spTree>
    <p:extLst>
      <p:ext uri="{BB962C8B-B14F-4D97-AF65-F5344CB8AC3E}">
        <p14:creationId xmlns:p14="http://schemas.microsoft.com/office/powerpoint/2010/main" val="1919722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4DCB725-D970-44EA-95B4-DDF3826E5068}" type="datetime1">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24EB9-8A4B-4548-ADEE-1DB6FEF7E690}" type="slidenum">
              <a:rPr lang="en-US" smtClean="0"/>
              <a:t>‹Nº›</a:t>
            </a:fld>
            <a:endParaRPr lang="en-US"/>
          </a:p>
        </p:txBody>
      </p:sp>
    </p:spTree>
    <p:extLst>
      <p:ext uri="{BB962C8B-B14F-4D97-AF65-F5344CB8AC3E}">
        <p14:creationId xmlns:p14="http://schemas.microsoft.com/office/powerpoint/2010/main" val="4129240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23958A66-BD23-4046-AA05-57962E36A8CB}" type="datetime1">
              <a:rPr lang="en-US" smtClean="0"/>
              <a:t>9/10/2018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624EB9-8A4B-4548-ADEE-1DB6FEF7E690}" type="slidenum">
              <a:rPr lang="en-US" smtClean="0"/>
              <a:t>‹Nº›</a:t>
            </a:fld>
            <a:endParaRPr lang="en-US"/>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246196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20CAA3-B25B-4B6A-8691-D474158DEB55}" type="datetime1">
              <a:rPr lang="en-US" smtClean="0"/>
              <a:t>9/10/2018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624EB9-8A4B-4548-ADEE-1DB6FEF7E690}" type="slidenum">
              <a:rPr lang="en-US" smtClean="0"/>
              <a:t>‹Nº›</a:t>
            </a:fld>
            <a:endParaRPr lang="en-US"/>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302488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C61D9-09D1-42AA-B088-B9154B01EE2F}" type="datetime1">
              <a:rPr lang="en-US" smtClean="0"/>
              <a:t>9/10/2018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624EB9-8A4B-4548-ADEE-1DB6FEF7E690}" type="slidenum">
              <a:rPr lang="en-US" smtClean="0"/>
              <a:t>‹Nº›</a:t>
            </a:fld>
            <a:endParaRPr lang="en-US"/>
          </a:p>
        </p:txBody>
      </p:sp>
    </p:spTree>
    <p:extLst>
      <p:ext uri="{BB962C8B-B14F-4D97-AF65-F5344CB8AC3E}">
        <p14:creationId xmlns:p14="http://schemas.microsoft.com/office/powerpoint/2010/main" val="3787506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B30B0B4-F263-4768-8F5D-33FD1A9A62C2}" type="datetime1">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24EB9-8A4B-4548-ADEE-1DB6FEF7E690}" type="slidenum">
              <a:rPr lang="en-US" smtClean="0"/>
              <a:t>‹Nº›</a:t>
            </a:fld>
            <a:endParaRPr lang="en-US"/>
          </a:p>
        </p:txBody>
      </p:sp>
    </p:spTree>
    <p:extLst>
      <p:ext uri="{BB962C8B-B14F-4D97-AF65-F5344CB8AC3E}">
        <p14:creationId xmlns:p14="http://schemas.microsoft.com/office/powerpoint/2010/main" val="2114074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FA25D78-8E4C-408C-B27F-32247DAD7F59}" type="datetime1">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24EB9-8A4B-4548-ADEE-1DB6FEF7E690}" type="slidenum">
              <a:rPr lang="en-US" smtClean="0"/>
              <a:t>‹Nº›</a:t>
            </a:fld>
            <a:endParaRPr lang="en-US"/>
          </a:p>
        </p:txBody>
      </p:sp>
    </p:spTree>
    <p:extLst>
      <p:ext uri="{BB962C8B-B14F-4D97-AF65-F5344CB8AC3E}">
        <p14:creationId xmlns:p14="http://schemas.microsoft.com/office/powerpoint/2010/main" val="333738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6647085B-1006-4387-93FC-B745201677D5}" type="datetime1">
              <a:rPr lang="en-US" smtClean="0"/>
              <a:t>9/10/2018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A1624EB9-8A4B-4548-ADEE-1DB6FEF7E690}" type="slidenum">
              <a:rPr lang="en-US" smtClean="0"/>
              <a:t>‹Nº›</a:t>
            </a:fld>
            <a:endParaRPr lang="en-US"/>
          </a:p>
        </p:txBody>
      </p:sp>
    </p:spTree>
    <p:extLst>
      <p:ext uri="{BB962C8B-B14F-4D97-AF65-F5344CB8AC3E}">
        <p14:creationId xmlns:p14="http://schemas.microsoft.com/office/powerpoint/2010/main" val="3218928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54875D1-5CFA-4818-8EBE-AD96110474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BC4EE0F8-C688-4EE8-8618-BD09F1547E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5197B146-D426-4040-8D51-997069AE64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7085B-1006-4387-93FC-B745201677D5}" type="datetime1">
              <a:rPr lang="en-US" smtClean="0"/>
              <a:t>9/10/2018</a:t>
            </a:fld>
            <a:endParaRPr lang="en-US"/>
          </a:p>
        </p:txBody>
      </p:sp>
      <p:sp>
        <p:nvSpPr>
          <p:cNvPr id="5" name="Marcador de pie de página 4">
            <a:extLst>
              <a:ext uri="{FF2B5EF4-FFF2-40B4-BE49-F238E27FC236}">
                <a16:creationId xmlns:a16="http://schemas.microsoft.com/office/drawing/2014/main" id="{6E00F102-AC77-4B7D-945F-1A7C3DE9AB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804C352B-4C57-456E-9646-8181053837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24EB9-8A4B-4548-ADEE-1DB6FEF7E690}" type="slidenum">
              <a:rPr lang="en-US" smtClean="0"/>
              <a:t>‹Nº›</a:t>
            </a:fld>
            <a:endParaRPr lang="en-US"/>
          </a:p>
        </p:txBody>
      </p:sp>
    </p:spTree>
    <p:extLst>
      <p:ext uri="{BB962C8B-B14F-4D97-AF65-F5344CB8AC3E}">
        <p14:creationId xmlns:p14="http://schemas.microsoft.com/office/powerpoint/2010/main" val="9232323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13.xml"/><Relationship Id="rId5" Type="http://schemas.microsoft.com/office/2007/relationships/hdphoto" Target="../media/hdphoto5.wdp"/><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5.jpeg"/><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76EB785-65DA-4C2D-9AD8-FE11C7E0576D}"/>
              </a:ext>
            </a:extLst>
          </p:cNvPr>
          <p:cNvSpPr>
            <a:spLocks noGrp="1"/>
          </p:cNvSpPr>
          <p:nvPr>
            <p:ph type="subTitle" idx="1"/>
          </p:nvPr>
        </p:nvSpPr>
        <p:spPr>
          <a:xfrm>
            <a:off x="272995" y="2133599"/>
            <a:ext cx="11646010" cy="4427653"/>
          </a:xfrm>
        </p:spPr>
        <p:txBody>
          <a:bodyPr anchor="ctr">
            <a:normAutofit fontScale="92500" lnSpcReduction="20000"/>
          </a:bodyPr>
          <a:lstStyle/>
          <a:p>
            <a:r>
              <a:rPr lang="es-ES" b="1" dirty="0">
                <a:solidFill>
                  <a:schemeClr val="tx1"/>
                </a:solidFill>
                <a:latin typeface="Times New Roman" panose="02020603050405020304" pitchFamily="18" charset="0"/>
                <a:cs typeface="Times New Roman" panose="02020603050405020304" pitchFamily="18" charset="0"/>
              </a:rPr>
              <a:t>Departamento de Ciencias Económicas, Administrativas y de Comercio</a:t>
            </a:r>
            <a:endParaRPr lang="en-US" dirty="0">
              <a:solidFill>
                <a:schemeClr val="tx1"/>
              </a:solidFill>
              <a:latin typeface="Times New Roman" panose="02020603050405020304" pitchFamily="18" charset="0"/>
              <a:cs typeface="Times New Roman" panose="02020603050405020304" pitchFamily="18" charset="0"/>
            </a:endParaRPr>
          </a:p>
          <a:p>
            <a:r>
              <a:rPr lang="es-ES" b="1" dirty="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a:p>
            <a:r>
              <a:rPr lang="es-ES" b="1" dirty="0">
                <a:solidFill>
                  <a:schemeClr val="tx1"/>
                </a:solidFill>
                <a:latin typeface="Times New Roman" panose="02020603050405020304" pitchFamily="18" charset="0"/>
                <a:cs typeface="Times New Roman" panose="02020603050405020304" pitchFamily="18" charset="0"/>
              </a:rPr>
              <a:t>Carrera de Ingeniería Comercial</a:t>
            </a:r>
            <a:endParaRPr lang="en-US" dirty="0">
              <a:solidFill>
                <a:schemeClr val="tx1"/>
              </a:solidFill>
              <a:latin typeface="Times New Roman" panose="02020603050405020304" pitchFamily="18" charset="0"/>
              <a:cs typeface="Times New Roman" panose="02020603050405020304" pitchFamily="18" charset="0"/>
            </a:endParaRPr>
          </a:p>
          <a:p>
            <a:r>
              <a:rPr lang="es-ES" b="1" dirty="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a:p>
            <a:r>
              <a:rPr lang="es-ES" b="1" dirty="0">
                <a:solidFill>
                  <a:schemeClr val="tx1"/>
                </a:solidFill>
                <a:latin typeface="Times New Roman" panose="02020603050405020304" pitchFamily="18" charset="0"/>
                <a:cs typeface="Times New Roman" panose="02020603050405020304" pitchFamily="18" charset="0"/>
              </a:rPr>
              <a:t>Tema: Análisis del deficiente aprovechamiento de los recursos del país y su incidencia en la falta de valor agregado en la productividad y competitividad del comercio justo durante el período 2013 – 2017 en el DMQ</a:t>
            </a:r>
            <a:endParaRPr lang="en-US" dirty="0">
              <a:solidFill>
                <a:schemeClr val="tx1"/>
              </a:solidFill>
              <a:latin typeface="Times New Roman" panose="02020603050405020304" pitchFamily="18" charset="0"/>
              <a:cs typeface="Times New Roman" panose="02020603050405020304" pitchFamily="18" charset="0"/>
            </a:endParaRPr>
          </a:p>
          <a:p>
            <a:r>
              <a:rPr lang="es-ES" b="1" dirty="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a:p>
            <a:r>
              <a:rPr lang="es-ES" b="1" dirty="0">
                <a:solidFill>
                  <a:schemeClr val="tx1"/>
                </a:solidFill>
                <a:latin typeface="Times New Roman" panose="02020603050405020304" pitchFamily="18" charset="0"/>
                <a:cs typeface="Times New Roman" panose="02020603050405020304" pitchFamily="18" charset="0"/>
              </a:rPr>
              <a:t>Autora: González Villacís, Michelle Stephanie</a:t>
            </a:r>
            <a:endParaRPr lang="en-US" dirty="0">
              <a:solidFill>
                <a:schemeClr val="tx1"/>
              </a:solidFill>
              <a:latin typeface="Times New Roman" panose="02020603050405020304" pitchFamily="18" charset="0"/>
              <a:cs typeface="Times New Roman" panose="02020603050405020304" pitchFamily="18" charset="0"/>
            </a:endParaRPr>
          </a:p>
          <a:p>
            <a:r>
              <a:rPr lang="es-ES" b="1" dirty="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a:p>
            <a:r>
              <a:rPr lang="es-ES" b="1" dirty="0">
                <a:solidFill>
                  <a:schemeClr val="tx1"/>
                </a:solidFill>
                <a:latin typeface="Times New Roman" panose="02020603050405020304" pitchFamily="18" charset="0"/>
                <a:cs typeface="Times New Roman" panose="02020603050405020304" pitchFamily="18" charset="0"/>
              </a:rPr>
              <a:t>Sangolquí - Ecuador</a:t>
            </a:r>
            <a:endParaRPr lang="en-US" dirty="0">
              <a:solidFill>
                <a:schemeClr val="tx1"/>
              </a:solidFill>
              <a:latin typeface="Times New Roman" panose="02020603050405020304" pitchFamily="18" charset="0"/>
              <a:cs typeface="Times New Roman" panose="02020603050405020304" pitchFamily="18" charset="0"/>
            </a:endParaRPr>
          </a:p>
          <a:p>
            <a:r>
              <a:rPr lang="es-ES" b="1" dirty="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a:p>
            <a:r>
              <a:rPr lang="es-ES" b="1" dirty="0">
                <a:solidFill>
                  <a:schemeClr val="tx1"/>
                </a:solidFill>
                <a:latin typeface="Times New Roman" panose="02020603050405020304" pitchFamily="18" charset="0"/>
                <a:cs typeface="Times New Roman" panose="02020603050405020304" pitchFamily="18" charset="0"/>
              </a:rPr>
              <a:t>2018</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5" name="Marcador de número de diapositiva 4">
            <a:extLst>
              <a:ext uri="{FF2B5EF4-FFF2-40B4-BE49-F238E27FC236}">
                <a16:creationId xmlns:a16="http://schemas.microsoft.com/office/drawing/2014/main" id="{4D05CB89-3074-4B49-A5E4-3D41DDAE2011}"/>
              </a:ext>
            </a:extLst>
          </p:cNvPr>
          <p:cNvSpPr>
            <a:spLocks noGrp="1"/>
          </p:cNvSpPr>
          <p:nvPr>
            <p:ph type="sldNum" sz="quarter" idx="12"/>
          </p:nvPr>
        </p:nvSpPr>
        <p:spPr/>
        <p:txBody>
          <a:bodyPr/>
          <a:lstStyle/>
          <a:p>
            <a:fld id="{A1624EB9-8A4B-4548-ADEE-1DB6FEF7E690}" type="slidenum">
              <a:rPr lang="en-US" smtClean="0"/>
              <a:t>1</a:t>
            </a:fld>
            <a:endParaRPr lang="en-US"/>
          </a:p>
        </p:txBody>
      </p:sp>
      <p:pic>
        <p:nvPicPr>
          <p:cNvPr id="1026" name="Picture 2" descr="Resultado de imagen para ESPE">
            <a:extLst>
              <a:ext uri="{FF2B5EF4-FFF2-40B4-BE49-F238E27FC236}">
                <a16:creationId xmlns:a16="http://schemas.microsoft.com/office/drawing/2014/main" id="{E7BD29CD-BFA2-4553-8D52-AE42696EE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009" y="296748"/>
            <a:ext cx="7061981" cy="149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690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3C671F0-BE26-4711-BA91-E5FEB8422098}"/>
              </a:ext>
            </a:extLst>
          </p:cNvPr>
          <p:cNvSpPr>
            <a:spLocks noGrp="1"/>
          </p:cNvSpPr>
          <p:nvPr>
            <p:ph type="sldNum" sz="quarter" idx="12"/>
          </p:nvPr>
        </p:nvSpPr>
        <p:spPr/>
        <p:txBody>
          <a:bodyPr/>
          <a:lstStyle/>
          <a:p>
            <a:fld id="{A1624EB9-8A4B-4548-ADEE-1DB6FEF7E690}" type="slidenum">
              <a:rPr lang="en-US" smtClean="0"/>
              <a:t>10</a:t>
            </a:fld>
            <a:endParaRPr lang="en-US"/>
          </a:p>
        </p:txBody>
      </p:sp>
      <mc:AlternateContent xmlns:mc="http://schemas.openxmlformats.org/markup-compatibility/2006" xmlns:a14="http://schemas.microsoft.com/office/drawing/2010/main">
        <mc:Choice Requires="a14">
          <p:graphicFrame>
            <p:nvGraphicFramePr>
              <p:cNvPr id="8" name="Marcador de contenido 7">
                <a:extLst>
                  <a:ext uri="{FF2B5EF4-FFF2-40B4-BE49-F238E27FC236}">
                    <a16:creationId xmlns:a16="http://schemas.microsoft.com/office/drawing/2014/main" id="{B9CBE015-197F-40C7-B499-BF62B2C1C6A6}"/>
                  </a:ext>
                </a:extLst>
              </p:cNvPr>
              <p:cNvGraphicFramePr>
                <a:graphicFrameLocks noGrp="1"/>
              </p:cNvGraphicFramePr>
              <p:nvPr>
                <p:ph idx="1"/>
                <p:extLst>
                  <p:ext uri="{D42A27DB-BD31-4B8C-83A1-F6EECF244321}">
                    <p14:modId xmlns:p14="http://schemas.microsoft.com/office/powerpoint/2010/main" val="4153132681"/>
                  </p:ext>
                </p:extLst>
              </p:nvPr>
            </p:nvGraphicFramePr>
            <p:xfrm>
              <a:off x="203010" y="912136"/>
              <a:ext cx="11785979" cy="5270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8" name="Marcador de contenido 7">
                <a:extLst>
                  <a:ext uri="{FF2B5EF4-FFF2-40B4-BE49-F238E27FC236}">
                    <a16:creationId xmlns:a16="http://schemas.microsoft.com/office/drawing/2014/main" id="{B9CBE015-197F-40C7-B499-BF62B2C1C6A6}"/>
                  </a:ext>
                </a:extLst>
              </p:cNvPr>
              <p:cNvGraphicFramePr>
                <a:graphicFrameLocks noGrp="1"/>
              </p:cNvGraphicFramePr>
              <p:nvPr>
                <p:ph idx="1"/>
                <p:extLst>
                  <p:ext uri="{D42A27DB-BD31-4B8C-83A1-F6EECF244321}">
                    <p14:modId xmlns:p14="http://schemas.microsoft.com/office/powerpoint/2010/main" val="4153132681"/>
                  </p:ext>
                </p:extLst>
              </p:nvPr>
            </p:nvGraphicFramePr>
            <p:xfrm>
              <a:off x="203010" y="912136"/>
              <a:ext cx="11785979" cy="52702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471161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E9215-5890-4D06-BCD3-A6C5B69B7B3F}"/>
              </a:ext>
            </a:extLst>
          </p:cNvPr>
          <p:cNvSpPr>
            <a:spLocks noGrp="1"/>
          </p:cNvSpPr>
          <p:nvPr>
            <p:ph type="title"/>
          </p:nvPr>
        </p:nvSpPr>
        <p:spPr>
          <a:xfrm>
            <a:off x="838200" y="136525"/>
            <a:ext cx="10515600" cy="803275"/>
          </a:xfrm>
        </p:spPr>
        <p:txBody>
          <a:bodyPr>
            <a:normAutofit/>
          </a:bodyPr>
          <a:lstStyle/>
          <a:p>
            <a:r>
              <a:rPr lang="es-EC" sz="3600" dirty="0">
                <a:latin typeface="Times New Roman" panose="02020603050405020304" pitchFamily="18" charset="0"/>
                <a:cs typeface="Times New Roman" panose="02020603050405020304" pitchFamily="18" charset="0"/>
              </a:rPr>
              <a:t>Análisis de Datos Secundarios</a:t>
            </a:r>
          </a:p>
        </p:txBody>
      </p:sp>
      <p:sp>
        <p:nvSpPr>
          <p:cNvPr id="4" name="Marcador de número de diapositiva 3">
            <a:extLst>
              <a:ext uri="{FF2B5EF4-FFF2-40B4-BE49-F238E27FC236}">
                <a16:creationId xmlns:a16="http://schemas.microsoft.com/office/drawing/2014/main" id="{73C671F0-BE26-4711-BA91-E5FEB8422098}"/>
              </a:ext>
            </a:extLst>
          </p:cNvPr>
          <p:cNvSpPr>
            <a:spLocks noGrp="1"/>
          </p:cNvSpPr>
          <p:nvPr>
            <p:ph type="sldNum" sz="quarter" idx="12"/>
          </p:nvPr>
        </p:nvSpPr>
        <p:spPr/>
        <p:txBody>
          <a:bodyPr/>
          <a:lstStyle/>
          <a:p>
            <a:fld id="{A1624EB9-8A4B-4548-ADEE-1DB6FEF7E690}" type="slidenum">
              <a:rPr lang="en-US" smtClean="0"/>
              <a:t>11</a:t>
            </a:fld>
            <a:endParaRPr lang="en-US"/>
          </a:p>
        </p:txBody>
      </p:sp>
      <p:sp>
        <p:nvSpPr>
          <p:cNvPr id="3" name="Marcador de contenido 2">
            <a:extLst>
              <a:ext uri="{FF2B5EF4-FFF2-40B4-BE49-F238E27FC236}">
                <a16:creationId xmlns:a16="http://schemas.microsoft.com/office/drawing/2014/main" id="{0789362F-A79A-416A-A94D-8485D28AD326}"/>
              </a:ext>
            </a:extLst>
          </p:cNvPr>
          <p:cNvSpPr>
            <a:spLocks noGrp="1"/>
          </p:cNvSpPr>
          <p:nvPr>
            <p:ph idx="1"/>
          </p:nvPr>
        </p:nvSpPr>
        <p:spPr>
          <a:xfrm>
            <a:off x="201719" y="4348186"/>
            <a:ext cx="11740070" cy="2055884"/>
          </a:xfrm>
        </p:spPr>
        <p:txBody>
          <a:bodyPr>
            <a:noAutofit/>
          </a:bodyPr>
          <a:lstStyle/>
          <a:p>
            <a:pPr marL="0" indent="0" algn="ctr">
              <a:lnSpc>
                <a:spcPct val="100000"/>
              </a:lnSpc>
              <a:buNone/>
            </a:pPr>
            <a:r>
              <a:rPr lang="es-ES" sz="1400" i="1" dirty="0">
                <a:latin typeface="Times New Roman" panose="02020603050405020304" pitchFamily="18" charset="0"/>
                <a:cs typeface="Times New Roman" panose="02020603050405020304" pitchFamily="18" charset="0"/>
              </a:rPr>
              <a:t>Figura 1. </a:t>
            </a:r>
            <a:r>
              <a:rPr lang="es-ES" sz="1400" dirty="0">
                <a:latin typeface="Times New Roman" panose="02020603050405020304" pitchFamily="18" charset="0"/>
                <a:cs typeface="Times New Roman" panose="02020603050405020304" pitchFamily="18" charset="0"/>
              </a:rPr>
              <a:t>Relación de la eficiencia técnica con la productividad y el tamaño empresarial</a:t>
            </a:r>
          </a:p>
          <a:p>
            <a:pPr marL="0" indent="0" algn="just">
              <a:lnSpc>
                <a:spcPct val="100000"/>
              </a:lnSpc>
              <a:buNone/>
            </a:pPr>
            <a:r>
              <a:rPr lang="es-ES" sz="1200" dirty="0">
                <a:latin typeface="Times New Roman" panose="02020603050405020304" pitchFamily="18" charset="0"/>
                <a:cs typeface="Times New Roman" panose="02020603050405020304" pitchFamily="18" charset="0"/>
              </a:rPr>
              <a:t>Nota. Recuperado de “Panorama Laboral y Empresarial del Ecuador 2017”, de Instituto Nacional de Estadística y Censos - INEC, 2017, p.94.</a:t>
            </a:r>
          </a:p>
          <a:p>
            <a:pPr marL="0" indent="0" algn="just">
              <a:lnSpc>
                <a:spcPct val="120000"/>
              </a:lnSpc>
              <a:buNone/>
            </a:pPr>
            <a:endParaRPr lang="es-ES" sz="1600" dirty="0">
              <a:latin typeface="Times New Roman" panose="02020603050405020304" pitchFamily="18" charset="0"/>
              <a:cs typeface="Times New Roman" panose="02020603050405020304" pitchFamily="18" charset="0"/>
            </a:endParaRPr>
          </a:p>
          <a:p>
            <a:pPr marL="0" indent="0" algn="just">
              <a:lnSpc>
                <a:spcPct val="120000"/>
              </a:lnSpc>
              <a:buNone/>
            </a:pPr>
            <a:r>
              <a:rPr lang="es-ES" sz="1600" dirty="0">
                <a:latin typeface="Times New Roman" panose="02020603050405020304" pitchFamily="18" charset="0"/>
                <a:cs typeface="Times New Roman" panose="02020603050405020304" pitchFamily="18" charset="0"/>
              </a:rPr>
              <a:t>La relación entre la eficiencia técnica y productividad como la relación entre eficiencia técnica y tamaño empresarial durante el período 2012 – 2017 se evidencia que a mayor aprovechamiento de los recursos por parte de las empresas existe mayor productividad, mientras que la brecha productiva entre los distintos tamaños de empresas Pymes se relaciona con la eficiencia de sus recursos o el aprovechamiento de estos. </a:t>
            </a:r>
            <a:endParaRPr lang="en-US" sz="1600" dirty="0">
              <a:latin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6E367A01-FA44-4CC2-AAD5-01E939002F2B}"/>
              </a:ext>
            </a:extLst>
          </p:cNvPr>
          <p:cNvPicPr/>
          <p:nvPr/>
        </p:nvPicPr>
        <p:blipFill rotWithShape="1">
          <a:blip r:embed="rId2"/>
          <a:srcRect l="142" t="20882" r="1334" b="18529"/>
          <a:stretch/>
        </p:blipFill>
        <p:spPr bwMode="auto">
          <a:xfrm>
            <a:off x="1655206" y="939800"/>
            <a:ext cx="8833097" cy="33606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9649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3C671F0-BE26-4711-BA91-E5FEB8422098}"/>
              </a:ext>
            </a:extLst>
          </p:cNvPr>
          <p:cNvSpPr>
            <a:spLocks noGrp="1"/>
          </p:cNvSpPr>
          <p:nvPr>
            <p:ph type="sldNum" sz="quarter" idx="12"/>
          </p:nvPr>
        </p:nvSpPr>
        <p:spPr/>
        <p:txBody>
          <a:bodyPr/>
          <a:lstStyle/>
          <a:p>
            <a:fld id="{A1624EB9-8A4B-4548-ADEE-1DB6FEF7E690}" type="slidenum">
              <a:rPr lang="en-US" smtClean="0"/>
              <a:t>12</a:t>
            </a:fld>
            <a:endParaRPr lang="en-US"/>
          </a:p>
        </p:txBody>
      </p:sp>
      <p:pic>
        <p:nvPicPr>
          <p:cNvPr id="7" name="Imagen 6">
            <a:extLst>
              <a:ext uri="{FF2B5EF4-FFF2-40B4-BE49-F238E27FC236}">
                <a16:creationId xmlns:a16="http://schemas.microsoft.com/office/drawing/2014/main" id="{2ECBD371-61FB-4BF8-85BD-84FCAB720702}"/>
              </a:ext>
            </a:extLst>
          </p:cNvPr>
          <p:cNvPicPr/>
          <p:nvPr/>
        </p:nvPicPr>
        <p:blipFill rotWithShape="1">
          <a:blip r:embed="rId2">
            <a:grayscl/>
            <a:extLst>
              <a:ext uri="{BEBA8EAE-BF5A-486C-A8C5-ECC9F3942E4B}">
                <a14:imgProps xmlns:a14="http://schemas.microsoft.com/office/drawing/2010/main">
                  <a14:imgLayer r:embed="rId3">
                    <a14:imgEffect>
                      <a14:colorTemperature colorTemp="4700"/>
                    </a14:imgEffect>
                  </a14:imgLayer>
                </a14:imgProps>
              </a:ext>
            </a:extLst>
          </a:blip>
          <a:srcRect l="13063" t="8824" r="10870" b="5883"/>
          <a:stretch/>
        </p:blipFill>
        <p:spPr bwMode="auto">
          <a:xfrm>
            <a:off x="658344" y="982378"/>
            <a:ext cx="6015411" cy="4244713"/>
          </a:xfrm>
          <a:prstGeom prst="rect">
            <a:avLst/>
          </a:prstGeom>
          <a:ln>
            <a:noFill/>
          </a:ln>
          <a:extLst>
            <a:ext uri="{53640926-AAD7-44D8-BBD7-CCE9431645EC}">
              <a14:shadowObscured xmlns:a14="http://schemas.microsoft.com/office/drawing/2010/main"/>
            </a:ext>
          </a:extLst>
        </p:spPr>
      </p:pic>
      <p:sp>
        <p:nvSpPr>
          <p:cNvPr id="5" name="Rectángulo 4">
            <a:extLst>
              <a:ext uri="{FF2B5EF4-FFF2-40B4-BE49-F238E27FC236}">
                <a16:creationId xmlns:a16="http://schemas.microsoft.com/office/drawing/2014/main" id="{F05439DC-331A-4F7D-AB74-BE05D4F30E2A}"/>
              </a:ext>
            </a:extLst>
          </p:cNvPr>
          <p:cNvSpPr/>
          <p:nvPr/>
        </p:nvSpPr>
        <p:spPr>
          <a:xfrm>
            <a:off x="7025345" y="2890391"/>
            <a:ext cx="4711729" cy="1077218"/>
          </a:xfrm>
          <a:prstGeom prst="rect">
            <a:avLst/>
          </a:prstGeom>
        </p:spPr>
        <p:txBody>
          <a:bodyPr wrap="square">
            <a:spAutoFit/>
          </a:bodyPr>
          <a:lstStyle/>
          <a:p>
            <a:pPr algn="just"/>
            <a:r>
              <a:rPr lang="es-ES" sz="1600" dirty="0">
                <a:latin typeface="Times New Roman" panose="02020603050405020304" pitchFamily="18" charset="0"/>
                <a:ea typeface="Trebuchet MS" panose="020B0603020202020204" pitchFamily="34" charset="0"/>
                <a:cs typeface="Times New Roman" panose="02020603050405020304" pitchFamily="18" charset="0"/>
              </a:rPr>
              <a:t>El estudio realizado por </a:t>
            </a:r>
            <a:r>
              <a:rPr lang="es-ES" sz="1600" dirty="0" err="1">
                <a:latin typeface="Times New Roman" panose="02020603050405020304" pitchFamily="18" charset="0"/>
                <a:ea typeface="Trebuchet MS" panose="020B0603020202020204" pitchFamily="34" charset="0"/>
                <a:cs typeface="Times New Roman" panose="02020603050405020304" pitchFamily="18" charset="0"/>
              </a:rPr>
              <a:t>World</a:t>
            </a:r>
            <a:r>
              <a:rPr lang="es-ES" sz="1600" dirty="0">
                <a:latin typeface="Times New Roman" panose="02020603050405020304" pitchFamily="18" charset="0"/>
                <a:ea typeface="Trebuchet MS" panose="020B0603020202020204" pitchFamily="34" charset="0"/>
                <a:cs typeface="Times New Roman" panose="02020603050405020304" pitchFamily="18" charset="0"/>
              </a:rPr>
              <a:t> </a:t>
            </a:r>
            <a:r>
              <a:rPr lang="es-ES" sz="1600" dirty="0" err="1">
                <a:latin typeface="Times New Roman" panose="02020603050405020304" pitchFamily="18" charset="0"/>
                <a:ea typeface="Trebuchet MS" panose="020B0603020202020204" pitchFamily="34" charset="0"/>
                <a:cs typeface="Times New Roman" panose="02020603050405020304" pitchFamily="18" charset="0"/>
              </a:rPr>
              <a:t>Economic</a:t>
            </a:r>
            <a:r>
              <a:rPr lang="es-ES" sz="1600" dirty="0">
                <a:latin typeface="Times New Roman" panose="02020603050405020304" pitchFamily="18" charset="0"/>
                <a:ea typeface="Trebuchet MS" panose="020B0603020202020204" pitchFamily="34" charset="0"/>
                <a:cs typeface="Times New Roman" panose="02020603050405020304" pitchFamily="18" charset="0"/>
              </a:rPr>
              <a:t> </a:t>
            </a:r>
            <a:r>
              <a:rPr lang="es-ES" sz="1600" dirty="0" err="1">
                <a:latin typeface="Times New Roman" panose="02020603050405020304" pitchFamily="18" charset="0"/>
                <a:ea typeface="Trebuchet MS" panose="020B0603020202020204" pitchFamily="34" charset="0"/>
                <a:cs typeface="Times New Roman" panose="02020603050405020304" pitchFamily="18" charset="0"/>
              </a:rPr>
              <a:t>Forum</a:t>
            </a:r>
            <a:r>
              <a:rPr lang="es-ES" sz="1600" dirty="0">
                <a:latin typeface="Times New Roman" panose="02020603050405020304" pitchFamily="18" charset="0"/>
                <a:ea typeface="Trebuchet MS" panose="020B0603020202020204" pitchFamily="34" charset="0"/>
                <a:cs typeface="Times New Roman" panose="02020603050405020304" pitchFamily="18" charset="0"/>
              </a:rPr>
              <a:t> arroja que el Ecuador durante el año 2017 se encuentra situado en el puesto número 97 de 137 economías, con un índice de competitividad global de 3.91.</a:t>
            </a:r>
            <a:endParaRPr lang="en-US" sz="1600" dirty="0">
              <a:latin typeface="Times New Roman" panose="02020603050405020304" pitchFamily="18" charset="0"/>
              <a:cs typeface="Times New Roman" panose="02020603050405020304" pitchFamily="18" charset="0"/>
            </a:endParaRPr>
          </a:p>
        </p:txBody>
      </p:sp>
      <p:sp>
        <p:nvSpPr>
          <p:cNvPr id="13" name="Rectángulo 12">
            <a:extLst>
              <a:ext uri="{FF2B5EF4-FFF2-40B4-BE49-F238E27FC236}">
                <a16:creationId xmlns:a16="http://schemas.microsoft.com/office/drawing/2014/main" id="{3E672ED4-1889-43BA-85B0-3A90A69E9C9D}"/>
              </a:ext>
            </a:extLst>
          </p:cNvPr>
          <p:cNvSpPr/>
          <p:nvPr/>
        </p:nvSpPr>
        <p:spPr>
          <a:xfrm>
            <a:off x="658344" y="5333185"/>
            <a:ext cx="6015411" cy="936282"/>
          </a:xfrm>
          <a:prstGeom prst="rect">
            <a:avLst/>
          </a:prstGeom>
        </p:spPr>
        <p:txBody>
          <a:bodyPr wrap="square">
            <a:spAutoFit/>
          </a:bodyPr>
          <a:lstStyle/>
          <a:p>
            <a:pPr algn="ctr">
              <a:lnSpc>
                <a:spcPct val="150000"/>
              </a:lnSpc>
            </a:pPr>
            <a:r>
              <a:rPr lang="es-ES" sz="1400" i="1" dirty="0">
                <a:latin typeface="Times New Roman" panose="02020603050405020304" pitchFamily="18" charset="0"/>
                <a:ea typeface="Trebuchet MS" panose="020B0603020202020204" pitchFamily="34" charset="0"/>
                <a:cs typeface="Times New Roman" panose="02020603050405020304" pitchFamily="18" charset="0"/>
              </a:rPr>
              <a:t>Figura 2. </a:t>
            </a:r>
            <a:r>
              <a:rPr lang="es-ES" sz="1400" dirty="0">
                <a:latin typeface="Times New Roman" panose="02020603050405020304" pitchFamily="18" charset="0"/>
                <a:ea typeface="Trebuchet MS" panose="020B0603020202020204" pitchFamily="34" charset="0"/>
                <a:cs typeface="Times New Roman" panose="02020603050405020304" pitchFamily="18" charset="0"/>
              </a:rPr>
              <a:t>Datos de Ecuador del Índice de Competitividad Global 2017-2018</a:t>
            </a:r>
            <a:endParaRPr lang="en-US" sz="1400" i="1" dirty="0">
              <a:latin typeface="Times New Roman" panose="02020603050405020304" pitchFamily="18" charset="0"/>
              <a:ea typeface="Trebuchet MS" panose="020B0603020202020204" pitchFamily="34" charset="0"/>
              <a:cs typeface="Times New Roman" panose="02020603050405020304" pitchFamily="18" charset="0"/>
            </a:endParaRPr>
          </a:p>
          <a:p>
            <a:pPr>
              <a:lnSpc>
                <a:spcPct val="150000"/>
              </a:lnSpc>
              <a:tabLst>
                <a:tab pos="4410710" algn="l"/>
              </a:tabLst>
            </a:pPr>
            <a:r>
              <a:rPr lang="es-ES" sz="1200" dirty="0">
                <a:latin typeface="Times New Roman" panose="02020603050405020304" pitchFamily="18" charset="0"/>
                <a:ea typeface="Trebuchet MS" panose="020B0603020202020204" pitchFamily="34" charset="0"/>
                <a:cs typeface="Times New Roman" panose="02020603050405020304" pitchFamily="18" charset="0"/>
              </a:rPr>
              <a:t>Nota. Recuperado de “Ecuador sigue cayendo en el índice de competitividad global”, de Maldonado, 2017, p.94.</a:t>
            </a:r>
            <a:endParaRPr lang="en-US" sz="1200" dirty="0">
              <a:latin typeface="Times New Roman" panose="02020603050405020304" pitchFamily="18" charset="0"/>
              <a:ea typeface="Trebuchet MS" panose="020B0603020202020204" pitchFamily="34" charset="0"/>
              <a:cs typeface="Times New Roman" panose="02020603050405020304" pitchFamily="18" charset="0"/>
            </a:endParaRPr>
          </a:p>
        </p:txBody>
      </p:sp>
    </p:spTree>
    <p:extLst>
      <p:ext uri="{BB962C8B-B14F-4D97-AF65-F5344CB8AC3E}">
        <p14:creationId xmlns:p14="http://schemas.microsoft.com/office/powerpoint/2010/main" val="2731080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3C671F0-BE26-4711-BA91-E5FEB8422098}"/>
              </a:ext>
            </a:extLst>
          </p:cNvPr>
          <p:cNvSpPr>
            <a:spLocks noGrp="1"/>
          </p:cNvSpPr>
          <p:nvPr>
            <p:ph type="sldNum" sz="quarter" idx="12"/>
          </p:nvPr>
        </p:nvSpPr>
        <p:spPr/>
        <p:txBody>
          <a:bodyPr/>
          <a:lstStyle/>
          <a:p>
            <a:fld id="{A1624EB9-8A4B-4548-ADEE-1DB6FEF7E690}" type="slidenum">
              <a:rPr lang="en-US" smtClean="0"/>
              <a:t>13</a:t>
            </a:fld>
            <a:endParaRPr lang="en-US"/>
          </a:p>
        </p:txBody>
      </p:sp>
      <p:sp>
        <p:nvSpPr>
          <p:cNvPr id="13" name="Rectángulo 12">
            <a:extLst>
              <a:ext uri="{FF2B5EF4-FFF2-40B4-BE49-F238E27FC236}">
                <a16:creationId xmlns:a16="http://schemas.microsoft.com/office/drawing/2014/main" id="{3E672ED4-1889-43BA-85B0-3A90A69E9C9D}"/>
              </a:ext>
            </a:extLst>
          </p:cNvPr>
          <p:cNvSpPr/>
          <p:nvPr/>
        </p:nvSpPr>
        <p:spPr>
          <a:xfrm>
            <a:off x="467274" y="3777387"/>
            <a:ext cx="11256152" cy="2494914"/>
          </a:xfrm>
          <a:prstGeom prst="rect">
            <a:avLst/>
          </a:prstGeom>
        </p:spPr>
        <p:txBody>
          <a:bodyPr wrap="square">
            <a:spAutoFit/>
          </a:bodyPr>
          <a:lstStyle/>
          <a:p>
            <a:pPr algn="ctr">
              <a:lnSpc>
                <a:spcPct val="150000"/>
              </a:lnSpc>
            </a:pPr>
            <a:r>
              <a:rPr lang="es-ES" sz="1400" i="1" dirty="0">
                <a:latin typeface="Times New Roman" panose="02020603050405020304" pitchFamily="18" charset="0"/>
                <a:ea typeface="Trebuchet MS" panose="020B0603020202020204" pitchFamily="34" charset="0"/>
                <a:cs typeface="Times New Roman" panose="02020603050405020304" pitchFamily="18" charset="0"/>
              </a:rPr>
              <a:t>Figura 3. </a:t>
            </a:r>
            <a:r>
              <a:rPr lang="es-ES" sz="1400" dirty="0">
                <a:latin typeface="Times New Roman" panose="02020603050405020304" pitchFamily="18" charset="0"/>
                <a:ea typeface="Trebuchet MS" panose="020B0603020202020204" pitchFamily="34" charset="0"/>
                <a:cs typeface="Times New Roman" panose="02020603050405020304" pitchFamily="18" charset="0"/>
              </a:rPr>
              <a:t>Establecimientos que invierten en Investigación y desarrollo</a:t>
            </a:r>
          </a:p>
          <a:p>
            <a:pPr>
              <a:lnSpc>
                <a:spcPct val="150000"/>
              </a:lnSpc>
            </a:pPr>
            <a:r>
              <a:rPr lang="es-ES" sz="1200" dirty="0">
                <a:latin typeface="Times New Roman" panose="02020603050405020304" pitchFamily="18" charset="0"/>
                <a:ea typeface="Trebuchet MS" panose="020B0603020202020204" pitchFamily="34" charset="0"/>
                <a:cs typeface="Times New Roman" panose="02020603050405020304" pitchFamily="18" charset="0"/>
              </a:rPr>
              <a:t>Nota. Recuperado de “Innovación, un espacio clave para mejorar la capacidad de competir de las Pymes”, de Araque, 2017, p.44.</a:t>
            </a:r>
            <a:endParaRPr lang="es-ES" sz="1400" i="1" dirty="0">
              <a:latin typeface="Times New Roman" panose="02020603050405020304" pitchFamily="18" charset="0"/>
              <a:ea typeface="Trebuchet MS" panose="020B0603020202020204" pitchFamily="34" charset="0"/>
              <a:cs typeface="Times New Roman" panose="02020603050405020304" pitchFamily="18" charset="0"/>
            </a:endParaRPr>
          </a:p>
          <a:p>
            <a:pPr algn="just">
              <a:lnSpc>
                <a:spcPct val="150000"/>
              </a:lnSpc>
            </a:pPr>
            <a:endParaRPr lang="es-ES" sz="1600" dirty="0">
              <a:latin typeface="Times New Roman" panose="02020603050405020304" pitchFamily="18" charset="0"/>
              <a:ea typeface="Trebuchet MS" panose="020B0603020202020204" pitchFamily="34" charset="0"/>
              <a:cs typeface="Times New Roman" panose="02020603050405020304" pitchFamily="18" charset="0"/>
            </a:endParaRPr>
          </a:p>
          <a:p>
            <a:pPr algn="just">
              <a:lnSpc>
                <a:spcPct val="150000"/>
              </a:lnSpc>
            </a:pPr>
            <a:r>
              <a:rPr lang="es-ES" sz="1600" dirty="0">
                <a:latin typeface="Times New Roman" panose="02020603050405020304" pitchFamily="18" charset="0"/>
                <a:ea typeface="Trebuchet MS" panose="020B0603020202020204" pitchFamily="34" charset="0"/>
                <a:cs typeface="Times New Roman" panose="02020603050405020304" pitchFamily="18" charset="0"/>
              </a:rPr>
              <a:t>Uno de los grandes desafíos que enfrentan las Pymes dentro de los diferentes sectores económicos es el tema de investigación y desarrollo, ya que las empresas pequeñas y medianas consideran que este tema es un factor secundario y no principal dentro de su desarrollo, basados en que su capital de inversión no debe ser arriesgado hasta no tener un posicionamiento dentro del mercado e incrementar su nivel de participación.</a:t>
            </a:r>
          </a:p>
        </p:txBody>
      </p:sp>
      <p:pic>
        <p:nvPicPr>
          <p:cNvPr id="6" name="Imagen 5">
            <a:extLst>
              <a:ext uri="{FF2B5EF4-FFF2-40B4-BE49-F238E27FC236}">
                <a16:creationId xmlns:a16="http://schemas.microsoft.com/office/drawing/2014/main" id="{4B32D061-7EDE-4141-88C6-64F31715E720}"/>
              </a:ext>
            </a:extLst>
          </p:cNvPr>
          <p:cNvPicPr/>
          <p:nvPr/>
        </p:nvPicPr>
        <p:blipFill rotWithShape="1">
          <a:blip r:embed="rId2"/>
          <a:srcRect l="2480" t="10000" r="7397" b="7941"/>
          <a:stretch/>
        </p:blipFill>
        <p:spPr bwMode="auto">
          <a:xfrm>
            <a:off x="2393822" y="257111"/>
            <a:ext cx="7403057" cy="34225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8241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3C671F0-BE26-4711-BA91-E5FEB8422098}"/>
              </a:ext>
            </a:extLst>
          </p:cNvPr>
          <p:cNvSpPr>
            <a:spLocks noGrp="1"/>
          </p:cNvSpPr>
          <p:nvPr>
            <p:ph type="sldNum" sz="quarter" idx="12"/>
          </p:nvPr>
        </p:nvSpPr>
        <p:spPr/>
        <p:txBody>
          <a:bodyPr/>
          <a:lstStyle/>
          <a:p>
            <a:fld id="{A1624EB9-8A4B-4548-ADEE-1DB6FEF7E690}" type="slidenum">
              <a:rPr lang="en-US" smtClean="0"/>
              <a:t>14</a:t>
            </a:fld>
            <a:endParaRPr lang="en-US"/>
          </a:p>
        </p:txBody>
      </p:sp>
      <p:sp>
        <p:nvSpPr>
          <p:cNvPr id="13" name="Rectángulo 12">
            <a:extLst>
              <a:ext uri="{FF2B5EF4-FFF2-40B4-BE49-F238E27FC236}">
                <a16:creationId xmlns:a16="http://schemas.microsoft.com/office/drawing/2014/main" id="{3E672ED4-1889-43BA-85B0-3A90A69E9C9D}"/>
              </a:ext>
            </a:extLst>
          </p:cNvPr>
          <p:cNvSpPr/>
          <p:nvPr/>
        </p:nvSpPr>
        <p:spPr>
          <a:xfrm>
            <a:off x="467275" y="4364194"/>
            <a:ext cx="11256152" cy="2125582"/>
          </a:xfrm>
          <a:prstGeom prst="rect">
            <a:avLst/>
          </a:prstGeom>
        </p:spPr>
        <p:txBody>
          <a:bodyPr wrap="square">
            <a:spAutoFit/>
          </a:bodyPr>
          <a:lstStyle/>
          <a:p>
            <a:pPr algn="ctr">
              <a:lnSpc>
                <a:spcPct val="150000"/>
              </a:lnSpc>
            </a:pPr>
            <a:r>
              <a:rPr lang="es-ES" sz="1400" i="1" dirty="0">
                <a:latin typeface="Times New Roman" panose="02020603050405020304" pitchFamily="18" charset="0"/>
                <a:ea typeface="Trebuchet MS" panose="020B0603020202020204" pitchFamily="34" charset="0"/>
                <a:cs typeface="Times New Roman" panose="02020603050405020304" pitchFamily="18" charset="0"/>
              </a:rPr>
              <a:t>Figura 4. </a:t>
            </a:r>
            <a:r>
              <a:rPr lang="es-ES" sz="1400" dirty="0">
                <a:latin typeface="Times New Roman" panose="02020603050405020304" pitchFamily="18" charset="0"/>
                <a:ea typeface="Trebuchet MS" panose="020B0603020202020204" pitchFamily="34" charset="0"/>
                <a:cs typeface="Times New Roman" panose="02020603050405020304" pitchFamily="18" charset="0"/>
              </a:rPr>
              <a:t>Distribución de la productividad por tamaño de empresa</a:t>
            </a:r>
          </a:p>
          <a:p>
            <a:pPr>
              <a:lnSpc>
                <a:spcPct val="150000"/>
              </a:lnSpc>
            </a:pPr>
            <a:r>
              <a:rPr lang="es-ES" sz="1200" dirty="0">
                <a:latin typeface="Times New Roman" panose="02020603050405020304" pitchFamily="18" charset="0"/>
                <a:ea typeface="Trebuchet MS" panose="020B0603020202020204" pitchFamily="34" charset="0"/>
                <a:cs typeface="Times New Roman" panose="02020603050405020304" pitchFamily="18" charset="0"/>
              </a:rPr>
              <a:t>Nota. Recuperado de “Panorama Laboral y Empresarial del Ecuador 2017”, de Instituto Nacional de Estadística y Censos - INEC, 2017, p.91.</a:t>
            </a:r>
            <a:endParaRPr lang="es-ES" sz="1400" i="1" dirty="0">
              <a:latin typeface="Times New Roman" panose="02020603050405020304" pitchFamily="18" charset="0"/>
              <a:ea typeface="Trebuchet MS" panose="020B0603020202020204" pitchFamily="34" charset="0"/>
              <a:cs typeface="Times New Roman" panose="02020603050405020304" pitchFamily="18" charset="0"/>
            </a:endParaRPr>
          </a:p>
          <a:p>
            <a:pPr algn="just">
              <a:lnSpc>
                <a:spcPct val="150000"/>
              </a:lnSpc>
            </a:pPr>
            <a:endParaRPr lang="es-ES" sz="1600" dirty="0">
              <a:latin typeface="Times New Roman" panose="02020603050405020304" pitchFamily="18" charset="0"/>
              <a:ea typeface="Trebuchet MS" panose="020B0603020202020204" pitchFamily="34" charset="0"/>
              <a:cs typeface="Times New Roman" panose="02020603050405020304" pitchFamily="18" charset="0"/>
            </a:endParaRPr>
          </a:p>
          <a:p>
            <a:pPr algn="just">
              <a:lnSpc>
                <a:spcPct val="150000"/>
              </a:lnSpc>
            </a:pPr>
            <a:r>
              <a:rPr lang="es-ES" sz="1600" dirty="0">
                <a:latin typeface="Times New Roman" panose="02020603050405020304" pitchFamily="18" charset="0"/>
                <a:ea typeface="Trebuchet MS" panose="020B0603020202020204" pitchFamily="34" charset="0"/>
                <a:cs typeface="Times New Roman" panose="02020603050405020304" pitchFamily="18" charset="0"/>
              </a:rPr>
              <a:t>Las brechas de productividad muestran en promedio que las empresas con mayor tamaño poseen un índice de productividad más alto; razón por la cual es importante considerar que el correcto aprovechamiento de los recursos, tomando en cuenta que la diferencia de productividad entre empresas pequeñas y grandes concierne a una posible especialización sectorial selectiva.</a:t>
            </a:r>
          </a:p>
        </p:txBody>
      </p:sp>
      <p:pic>
        <p:nvPicPr>
          <p:cNvPr id="5" name="Imagen 4" descr="C:\Users\Mishel\Downloads\Productividad.png">
            <a:extLst>
              <a:ext uri="{FF2B5EF4-FFF2-40B4-BE49-F238E27FC236}">
                <a16:creationId xmlns:a16="http://schemas.microsoft.com/office/drawing/2014/main" id="{CD6B1115-CD9F-4A11-999E-93C4DFFC61E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30636" y="136525"/>
            <a:ext cx="5729430" cy="4233327"/>
          </a:xfrm>
          <a:prstGeom prst="rect">
            <a:avLst/>
          </a:prstGeom>
          <a:noFill/>
          <a:ln>
            <a:noFill/>
          </a:ln>
        </p:spPr>
      </p:pic>
    </p:spTree>
    <p:extLst>
      <p:ext uri="{BB962C8B-B14F-4D97-AF65-F5344CB8AC3E}">
        <p14:creationId xmlns:p14="http://schemas.microsoft.com/office/powerpoint/2010/main" val="2684669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E9215-5890-4D06-BCD3-A6C5B69B7B3F}"/>
              </a:ext>
            </a:extLst>
          </p:cNvPr>
          <p:cNvSpPr>
            <a:spLocks noGrp="1"/>
          </p:cNvSpPr>
          <p:nvPr>
            <p:ph type="title"/>
          </p:nvPr>
        </p:nvSpPr>
        <p:spPr>
          <a:xfrm>
            <a:off x="838200" y="136525"/>
            <a:ext cx="10515600" cy="803275"/>
          </a:xfrm>
        </p:spPr>
        <p:txBody>
          <a:bodyPr>
            <a:normAutofit/>
          </a:bodyPr>
          <a:lstStyle/>
          <a:p>
            <a:r>
              <a:rPr lang="es-EC" sz="3600">
                <a:latin typeface="Times New Roman" panose="02020603050405020304" pitchFamily="18" charset="0"/>
                <a:cs typeface="Times New Roman" panose="02020603050405020304" pitchFamily="18" charset="0"/>
              </a:rPr>
              <a:t>Análisis Univariado</a:t>
            </a:r>
            <a:endParaRPr lang="es-EC" sz="3600" dirty="0">
              <a:latin typeface="Times New Roman" panose="02020603050405020304" pitchFamily="18" charset="0"/>
              <a:cs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73C671F0-BE26-4711-BA91-E5FEB8422098}"/>
              </a:ext>
            </a:extLst>
          </p:cNvPr>
          <p:cNvSpPr>
            <a:spLocks noGrp="1"/>
          </p:cNvSpPr>
          <p:nvPr>
            <p:ph type="sldNum" sz="quarter" idx="12"/>
          </p:nvPr>
        </p:nvSpPr>
        <p:spPr>
          <a:xfrm>
            <a:off x="8610600" y="6356350"/>
            <a:ext cx="2743200" cy="365125"/>
          </a:xfrm>
        </p:spPr>
        <p:txBody>
          <a:bodyPr/>
          <a:lstStyle/>
          <a:p>
            <a:fld id="{A1624EB9-8A4B-4548-ADEE-1DB6FEF7E690}" type="slidenum">
              <a:rPr lang="en-US" smtClean="0"/>
              <a:t>15</a:t>
            </a:fld>
            <a:endParaRPr lang="en-US"/>
          </a:p>
        </p:txBody>
      </p:sp>
      <p:pic>
        <p:nvPicPr>
          <p:cNvPr id="10" name="Imagen 9">
            <a:extLst>
              <a:ext uri="{FF2B5EF4-FFF2-40B4-BE49-F238E27FC236}">
                <a16:creationId xmlns:a16="http://schemas.microsoft.com/office/drawing/2014/main" id="{3631E16F-8ED1-4BC6-9F98-52AC6A53A2D9}"/>
              </a:ext>
            </a:extLst>
          </p:cNvPr>
          <p:cNvPicPr>
            <a:picLocks noChangeAspect="1"/>
          </p:cNvPicPr>
          <p:nvPr/>
        </p:nvPicPr>
        <p:blipFill rotWithShape="1">
          <a:blip r:embed="rId2"/>
          <a:srcRect l="26306" t="40194" r="29375" b="20184"/>
          <a:stretch/>
        </p:blipFill>
        <p:spPr>
          <a:xfrm>
            <a:off x="160739" y="1654791"/>
            <a:ext cx="6353792" cy="3548417"/>
          </a:xfrm>
          <a:prstGeom prst="rect">
            <a:avLst/>
          </a:prstGeom>
        </p:spPr>
      </p:pic>
      <p:sp>
        <p:nvSpPr>
          <p:cNvPr id="13" name="Rectángulo 12">
            <a:extLst>
              <a:ext uri="{FF2B5EF4-FFF2-40B4-BE49-F238E27FC236}">
                <a16:creationId xmlns:a16="http://schemas.microsoft.com/office/drawing/2014/main" id="{360D739D-EF8C-4908-87A9-1858A4BBF364}"/>
              </a:ext>
            </a:extLst>
          </p:cNvPr>
          <p:cNvSpPr/>
          <p:nvPr/>
        </p:nvSpPr>
        <p:spPr>
          <a:xfrm>
            <a:off x="160738" y="5203208"/>
            <a:ext cx="6353791" cy="523220"/>
          </a:xfrm>
          <a:prstGeom prst="rect">
            <a:avLst/>
          </a:prstGeom>
        </p:spPr>
        <p:txBody>
          <a:bodyPr wrap="square">
            <a:spAutoFit/>
          </a:bodyPr>
          <a:lstStyle/>
          <a:p>
            <a:pPr algn="ctr"/>
            <a:r>
              <a:rPr lang="es-ES" sz="1400" i="1" dirty="0">
                <a:latin typeface="Times New Roman" panose="02020603050405020304" pitchFamily="18" charset="0"/>
                <a:ea typeface="Trebuchet MS" panose="020B0603020202020204" pitchFamily="34" charset="0"/>
                <a:cs typeface="Times New Roman" panose="02020603050405020304" pitchFamily="18" charset="0"/>
              </a:rPr>
              <a:t>Figura 5. </a:t>
            </a:r>
            <a:r>
              <a:rPr lang="es-ES" sz="1400" dirty="0">
                <a:latin typeface="Times New Roman" panose="02020603050405020304" pitchFamily="18" charset="0"/>
                <a:ea typeface="Trebuchet MS" panose="020B0603020202020204" pitchFamily="34" charset="0"/>
                <a:cs typeface="Times New Roman" panose="02020603050405020304" pitchFamily="18" charset="0"/>
              </a:rPr>
              <a:t>Indique cuáles son los factores más relevantes que han identificado como obstáculo a la mejora de la productividad dentro de su empresa (variables).</a:t>
            </a:r>
            <a:endParaRPr lang="en-US" sz="1400" dirty="0">
              <a:latin typeface="Trebuchet MS" panose="020B0603020202020204" pitchFamily="34" charset="0"/>
              <a:ea typeface="Trebuchet MS" panose="020B0603020202020204" pitchFamily="34" charset="0"/>
              <a:cs typeface="Times New Roman" panose="02020603050405020304" pitchFamily="18" charset="0"/>
            </a:endParaRPr>
          </a:p>
        </p:txBody>
      </p:sp>
      <p:sp>
        <p:nvSpPr>
          <p:cNvPr id="14" name="Rectángulo 13">
            <a:extLst>
              <a:ext uri="{FF2B5EF4-FFF2-40B4-BE49-F238E27FC236}">
                <a16:creationId xmlns:a16="http://schemas.microsoft.com/office/drawing/2014/main" id="{8F9C7C99-DA27-4B48-8C6D-26E9959958C8}"/>
              </a:ext>
            </a:extLst>
          </p:cNvPr>
          <p:cNvSpPr/>
          <p:nvPr/>
        </p:nvSpPr>
        <p:spPr>
          <a:xfrm>
            <a:off x="6769289" y="2340886"/>
            <a:ext cx="5163403" cy="2308324"/>
          </a:xfrm>
          <a:prstGeom prst="rect">
            <a:avLst/>
          </a:prstGeom>
        </p:spPr>
        <p:txBody>
          <a:bodyPr wrap="square">
            <a:spAutoFit/>
          </a:bodyPr>
          <a:lstStyle/>
          <a:p>
            <a:pPr algn="just"/>
            <a:r>
              <a:rPr lang="es-ES" dirty="0">
                <a:latin typeface="Times New Roman" panose="02020603050405020304" pitchFamily="18" charset="0"/>
                <a:ea typeface="Trebuchet MS" panose="020B0603020202020204" pitchFamily="34" charset="0"/>
              </a:rPr>
              <a:t>Según el artículo </a:t>
            </a:r>
            <a:r>
              <a:rPr lang="es-ES" i="1" dirty="0">
                <a:latin typeface="Times New Roman" panose="02020603050405020304" pitchFamily="18" charset="0"/>
                <a:ea typeface="Trebuchet MS" panose="020B0603020202020204" pitchFamily="34" charset="0"/>
              </a:rPr>
              <a:t>Las pymes deben optimizar su gestión para incrementar sus niveles de productividad</a:t>
            </a:r>
            <a:r>
              <a:rPr lang="es-ES" dirty="0">
                <a:latin typeface="Times New Roman" panose="02020603050405020304" pitchFamily="18" charset="0"/>
                <a:ea typeface="Trebuchet MS" panose="020B0603020202020204" pitchFamily="34" charset="0"/>
              </a:rPr>
              <a:t>, publicado en la Revista EKOS en el 2013 afirma que el mundo empresarial es un extenso océano, y que las Pymes se encuentran todavía lejos de ofrecer una eficiente administración de los recursos para conseguir resultados positivos (EKOS Negocios, 2013, p.79).</a:t>
            </a:r>
            <a:endParaRPr lang="en-US" dirty="0"/>
          </a:p>
        </p:txBody>
      </p:sp>
    </p:spTree>
    <p:extLst>
      <p:ext uri="{BB962C8B-B14F-4D97-AF65-F5344CB8AC3E}">
        <p14:creationId xmlns:p14="http://schemas.microsoft.com/office/powerpoint/2010/main" val="2766772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3C671F0-BE26-4711-BA91-E5FEB8422098}"/>
              </a:ext>
            </a:extLst>
          </p:cNvPr>
          <p:cNvSpPr>
            <a:spLocks noGrp="1"/>
          </p:cNvSpPr>
          <p:nvPr>
            <p:ph type="sldNum" sz="quarter" idx="12"/>
          </p:nvPr>
        </p:nvSpPr>
        <p:spPr>
          <a:xfrm>
            <a:off x="8610600" y="6356350"/>
            <a:ext cx="2743200" cy="365125"/>
          </a:xfrm>
        </p:spPr>
        <p:txBody>
          <a:bodyPr/>
          <a:lstStyle/>
          <a:p>
            <a:fld id="{A1624EB9-8A4B-4548-ADEE-1DB6FEF7E690}" type="slidenum">
              <a:rPr lang="en-US" smtClean="0"/>
              <a:t>16</a:t>
            </a:fld>
            <a:endParaRPr lang="en-US"/>
          </a:p>
        </p:txBody>
      </p:sp>
      <p:sp>
        <p:nvSpPr>
          <p:cNvPr id="13" name="Rectángulo 12">
            <a:extLst>
              <a:ext uri="{FF2B5EF4-FFF2-40B4-BE49-F238E27FC236}">
                <a16:creationId xmlns:a16="http://schemas.microsoft.com/office/drawing/2014/main" id="{360D739D-EF8C-4908-87A9-1858A4BBF364}"/>
              </a:ext>
            </a:extLst>
          </p:cNvPr>
          <p:cNvSpPr/>
          <p:nvPr/>
        </p:nvSpPr>
        <p:spPr>
          <a:xfrm>
            <a:off x="216849" y="5181637"/>
            <a:ext cx="5757835" cy="954107"/>
          </a:xfrm>
          <a:prstGeom prst="rect">
            <a:avLst/>
          </a:prstGeom>
        </p:spPr>
        <p:txBody>
          <a:bodyPr wrap="square">
            <a:spAutoFit/>
          </a:bodyPr>
          <a:lstStyle/>
          <a:p>
            <a:pPr algn="ctr"/>
            <a:r>
              <a:rPr lang="es-ES" sz="1400" i="1" dirty="0">
                <a:latin typeface="Times New Roman" panose="02020603050405020304" pitchFamily="18" charset="0"/>
                <a:ea typeface="Trebuchet MS" panose="020B0603020202020204" pitchFamily="34" charset="0"/>
                <a:cs typeface="Times New Roman" panose="02020603050405020304" pitchFamily="18" charset="0"/>
              </a:rPr>
              <a:t>Figura 6. </a:t>
            </a:r>
            <a:r>
              <a:rPr lang="es-ES" sz="1400" dirty="0">
                <a:latin typeface="Times New Roman" panose="02020603050405020304" pitchFamily="18" charset="0"/>
                <a:ea typeface="Trebuchet MS" panose="020B0603020202020204" pitchFamily="34" charset="0"/>
                <a:cs typeface="Times New Roman" panose="02020603050405020304" pitchFamily="18" charset="0"/>
              </a:rPr>
              <a:t>Califique del 1 al 5 considerando el 5 como el mayor grado de semejanza y el 1 el menor, si el aprovechamiento de los recursos que posee la empresa es suficiente para realizar las diferentes actividades diarias y cumplir con los requerimientos de los clientes.</a:t>
            </a:r>
            <a:endParaRPr lang="en-US" sz="1400" dirty="0">
              <a:latin typeface="Trebuchet MS" panose="020B0603020202020204" pitchFamily="34" charset="0"/>
              <a:ea typeface="Trebuchet MS" panose="020B0603020202020204" pitchFamily="34" charset="0"/>
              <a:cs typeface="Times New Roman" panose="02020603050405020304" pitchFamily="18" charset="0"/>
            </a:endParaRPr>
          </a:p>
        </p:txBody>
      </p:sp>
      <p:pic>
        <p:nvPicPr>
          <p:cNvPr id="14" name="Imagen 13">
            <a:extLst>
              <a:ext uri="{FF2B5EF4-FFF2-40B4-BE49-F238E27FC236}">
                <a16:creationId xmlns:a16="http://schemas.microsoft.com/office/drawing/2014/main" id="{3A1E6BA6-48CE-45E1-9E5B-613EB7E1DA04}"/>
              </a:ext>
            </a:extLst>
          </p:cNvPr>
          <p:cNvPicPr/>
          <p:nvPr/>
        </p:nvPicPr>
        <p:blipFill rotWithShape="1">
          <a:blip r:embed="rId2">
            <a:grayscl/>
            <a:extLst>
              <a:ext uri="{BEBA8EAE-BF5A-486C-A8C5-ECC9F3942E4B}">
                <a14:imgProps xmlns:a14="http://schemas.microsoft.com/office/drawing/2010/main">
                  <a14:imgLayer r:embed="rId3">
                    <a14:imgEffect>
                      <a14:colorTemperature colorTemp="4700"/>
                    </a14:imgEffect>
                  </a14:imgLayer>
                </a14:imgProps>
              </a:ext>
            </a:extLst>
          </a:blip>
          <a:srcRect t="16098" b="2381"/>
          <a:stretch/>
        </p:blipFill>
        <p:spPr bwMode="auto">
          <a:xfrm>
            <a:off x="216849" y="939380"/>
            <a:ext cx="6096000" cy="4150839"/>
          </a:xfrm>
          <a:prstGeom prst="rect">
            <a:avLst/>
          </a:prstGeom>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4A843B4C-2189-47DF-9D89-02975F464574}"/>
              </a:ext>
            </a:extLst>
          </p:cNvPr>
          <p:cNvPicPr/>
          <p:nvPr/>
        </p:nvPicPr>
        <p:blipFill>
          <a:blip r:embed="rId4">
            <a:grayscl/>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191534" y="1295959"/>
            <a:ext cx="5879151" cy="2839313"/>
          </a:xfrm>
          <a:prstGeom prst="rect">
            <a:avLst/>
          </a:prstGeom>
          <a:noFill/>
          <a:ln>
            <a:noFill/>
          </a:ln>
        </p:spPr>
      </p:pic>
      <p:sp>
        <p:nvSpPr>
          <p:cNvPr id="16" name="Rectángulo 15">
            <a:extLst>
              <a:ext uri="{FF2B5EF4-FFF2-40B4-BE49-F238E27FC236}">
                <a16:creationId xmlns:a16="http://schemas.microsoft.com/office/drawing/2014/main" id="{7BB23880-6E42-4AA6-86BA-F966A3A36A4B}"/>
              </a:ext>
            </a:extLst>
          </p:cNvPr>
          <p:cNvSpPr/>
          <p:nvPr/>
        </p:nvSpPr>
        <p:spPr>
          <a:xfrm>
            <a:off x="6312849" y="4492691"/>
            <a:ext cx="5757835" cy="1107996"/>
          </a:xfrm>
          <a:prstGeom prst="rect">
            <a:avLst/>
          </a:prstGeom>
        </p:spPr>
        <p:txBody>
          <a:bodyPr wrap="square">
            <a:spAutoFit/>
          </a:bodyPr>
          <a:lstStyle/>
          <a:p>
            <a:pPr algn="ctr"/>
            <a:r>
              <a:rPr lang="es-ES" sz="1400" i="1" dirty="0">
                <a:latin typeface="Times New Roman" panose="02020603050405020304" pitchFamily="18" charset="0"/>
                <a:ea typeface="Trebuchet MS" panose="020B0603020202020204" pitchFamily="34" charset="0"/>
                <a:cs typeface="Times New Roman" panose="02020603050405020304" pitchFamily="18" charset="0"/>
              </a:rPr>
              <a:t>Figura 7. </a:t>
            </a:r>
            <a:r>
              <a:rPr lang="es-ES" sz="1400" dirty="0">
                <a:latin typeface="Times New Roman" panose="02020603050405020304" pitchFamily="18" charset="0"/>
                <a:ea typeface="Trebuchet MS" panose="020B0603020202020204" pitchFamily="34" charset="0"/>
                <a:cs typeface="Times New Roman" panose="02020603050405020304" pitchFamily="18" charset="0"/>
              </a:rPr>
              <a:t>Valoración de la utilización de recursos que posee el Ecuador por parte de las empresas</a:t>
            </a:r>
            <a:endParaRPr lang="en-US" sz="1400" dirty="0">
              <a:latin typeface="Trebuchet MS" panose="020B0603020202020204" pitchFamily="34" charset="0"/>
              <a:ea typeface="Trebuchet MS" panose="020B0603020202020204" pitchFamily="34" charset="0"/>
              <a:cs typeface="Times New Roman" panose="02020603050405020304" pitchFamily="18" charset="0"/>
            </a:endParaRPr>
          </a:p>
          <a:p>
            <a:pPr algn="ctr"/>
            <a:endParaRPr lang="en-US" sz="1400" dirty="0">
              <a:latin typeface="Trebuchet MS" panose="020B0603020202020204" pitchFamily="34" charset="0"/>
              <a:ea typeface="Trebuchet MS" panose="020B0603020202020204" pitchFamily="34" charset="0"/>
              <a:cs typeface="Times New Roman" panose="02020603050405020304" pitchFamily="18" charset="0"/>
            </a:endParaRPr>
          </a:p>
          <a:p>
            <a:r>
              <a:rPr lang="es-ES" sz="1200" dirty="0">
                <a:latin typeface="Times New Roman" panose="02020603050405020304" pitchFamily="18" charset="0"/>
                <a:ea typeface="Trebuchet MS" panose="020B0603020202020204" pitchFamily="34" charset="0"/>
                <a:cs typeface="Times New Roman" panose="02020603050405020304" pitchFamily="18" charset="0"/>
              </a:rPr>
              <a:t>Nota. Recuperado de “La productividad de los recursos, factores estratégicos de costos y calidad”, de Gómez, 2012</a:t>
            </a:r>
          </a:p>
        </p:txBody>
      </p:sp>
    </p:spTree>
    <p:extLst>
      <p:ext uri="{BB962C8B-B14F-4D97-AF65-F5344CB8AC3E}">
        <p14:creationId xmlns:p14="http://schemas.microsoft.com/office/powerpoint/2010/main" val="291274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3C671F0-BE26-4711-BA91-E5FEB8422098}"/>
              </a:ext>
            </a:extLst>
          </p:cNvPr>
          <p:cNvSpPr>
            <a:spLocks noGrp="1"/>
          </p:cNvSpPr>
          <p:nvPr>
            <p:ph type="sldNum" sz="quarter" idx="12"/>
          </p:nvPr>
        </p:nvSpPr>
        <p:spPr>
          <a:xfrm>
            <a:off x="8610600" y="6356350"/>
            <a:ext cx="2743200" cy="365125"/>
          </a:xfrm>
        </p:spPr>
        <p:txBody>
          <a:bodyPr/>
          <a:lstStyle/>
          <a:p>
            <a:fld id="{A1624EB9-8A4B-4548-ADEE-1DB6FEF7E690}" type="slidenum">
              <a:rPr lang="en-US" smtClean="0"/>
              <a:t>17</a:t>
            </a:fld>
            <a:endParaRPr lang="en-US"/>
          </a:p>
        </p:txBody>
      </p:sp>
      <p:sp>
        <p:nvSpPr>
          <p:cNvPr id="13" name="Rectángulo 12">
            <a:extLst>
              <a:ext uri="{FF2B5EF4-FFF2-40B4-BE49-F238E27FC236}">
                <a16:creationId xmlns:a16="http://schemas.microsoft.com/office/drawing/2014/main" id="{360D739D-EF8C-4908-87A9-1858A4BBF364}"/>
              </a:ext>
            </a:extLst>
          </p:cNvPr>
          <p:cNvSpPr/>
          <p:nvPr/>
        </p:nvSpPr>
        <p:spPr>
          <a:xfrm>
            <a:off x="104084" y="4781370"/>
            <a:ext cx="5991916" cy="523220"/>
          </a:xfrm>
          <a:prstGeom prst="rect">
            <a:avLst/>
          </a:prstGeom>
        </p:spPr>
        <p:txBody>
          <a:bodyPr wrap="square">
            <a:spAutoFit/>
          </a:bodyPr>
          <a:lstStyle/>
          <a:p>
            <a:pPr algn="ctr"/>
            <a:r>
              <a:rPr lang="es-ES" sz="1400" i="1" dirty="0">
                <a:latin typeface="Times New Roman" panose="02020603050405020304" pitchFamily="18" charset="0"/>
                <a:ea typeface="Trebuchet MS" panose="020B0603020202020204" pitchFamily="34" charset="0"/>
                <a:cs typeface="Times New Roman" panose="02020603050405020304" pitchFamily="18" charset="0"/>
              </a:rPr>
              <a:t>Figura 8. </a:t>
            </a:r>
            <a:r>
              <a:rPr lang="es-ES" sz="1400" dirty="0">
                <a:latin typeface="Times New Roman" panose="02020603050405020304" pitchFamily="18" charset="0"/>
                <a:ea typeface="Trebuchet MS" panose="020B0603020202020204" pitchFamily="34" charset="0"/>
                <a:cs typeface="Times New Roman" panose="02020603050405020304" pitchFamily="18" charset="0"/>
              </a:rPr>
              <a:t>¿Qué factores, variables e indicadores son importantes dentro de su empresa para controlar y/o mejorar la competitividad?</a:t>
            </a:r>
            <a:endParaRPr lang="en-US" sz="1400" dirty="0">
              <a:latin typeface="Trebuchet MS" panose="020B0603020202020204" pitchFamily="34" charset="0"/>
              <a:ea typeface="Trebuchet MS" panose="020B060302020202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A6CA25F7-53E4-4014-BAE2-9D02CE30E6F6}"/>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4700"/>
                    </a14:imgEffect>
                  </a14:imgLayer>
                </a14:imgProps>
              </a:ext>
            </a:extLst>
          </a:blip>
          <a:srcRect l="37276" t="35216" r="24329" b="29940"/>
          <a:stretch/>
        </p:blipFill>
        <p:spPr>
          <a:xfrm>
            <a:off x="104084" y="1724271"/>
            <a:ext cx="5991916" cy="3057099"/>
          </a:xfrm>
          <a:prstGeom prst="rect">
            <a:avLst/>
          </a:prstGeom>
        </p:spPr>
      </p:pic>
      <p:pic>
        <p:nvPicPr>
          <p:cNvPr id="9" name="Imagen 8" descr="Resultado de imagen para factores de la competitividad">
            <a:extLst>
              <a:ext uri="{FF2B5EF4-FFF2-40B4-BE49-F238E27FC236}">
                <a16:creationId xmlns:a16="http://schemas.microsoft.com/office/drawing/2014/main" id="{22A43471-F931-416E-B434-B47EFF344B13}"/>
              </a:ext>
            </a:extLst>
          </p:cNvPr>
          <p:cNvPicPr/>
          <p:nvPr/>
        </p:nvPicPr>
        <p:blipFill rotWithShape="1">
          <a:blip r:embed="rId4">
            <a:grayscl/>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t="9118" b="9118"/>
          <a:stretch/>
        </p:blipFill>
        <p:spPr bwMode="auto">
          <a:xfrm>
            <a:off x="6096000" y="1553410"/>
            <a:ext cx="5835863" cy="3242427"/>
          </a:xfrm>
          <a:prstGeom prst="rect">
            <a:avLst/>
          </a:prstGeom>
          <a:noFill/>
          <a:ln>
            <a:noFill/>
          </a:ln>
          <a:extLst>
            <a:ext uri="{53640926-AAD7-44D8-BBD7-CCE9431645EC}">
              <a14:shadowObscured xmlns:a14="http://schemas.microsoft.com/office/drawing/2010/main"/>
            </a:ext>
          </a:extLst>
        </p:spPr>
      </p:pic>
      <p:sp>
        <p:nvSpPr>
          <p:cNvPr id="5" name="Rectángulo 4">
            <a:extLst>
              <a:ext uri="{FF2B5EF4-FFF2-40B4-BE49-F238E27FC236}">
                <a16:creationId xmlns:a16="http://schemas.microsoft.com/office/drawing/2014/main" id="{AF635118-A2A5-4611-8FA1-E4DFF7DF1311}"/>
              </a:ext>
            </a:extLst>
          </p:cNvPr>
          <p:cNvSpPr/>
          <p:nvPr/>
        </p:nvSpPr>
        <p:spPr>
          <a:xfrm>
            <a:off x="6095999" y="4781370"/>
            <a:ext cx="5965931" cy="1107996"/>
          </a:xfrm>
          <a:prstGeom prst="rect">
            <a:avLst/>
          </a:prstGeom>
        </p:spPr>
        <p:txBody>
          <a:bodyPr wrap="square">
            <a:spAutoFit/>
          </a:bodyPr>
          <a:lstStyle/>
          <a:p>
            <a:pPr algn="ctr"/>
            <a:r>
              <a:rPr lang="es-ES" sz="1400" i="1" dirty="0">
                <a:latin typeface="Times New Roman" panose="02020603050405020304" pitchFamily="18" charset="0"/>
                <a:ea typeface="Trebuchet MS" panose="020B0603020202020204" pitchFamily="34" charset="0"/>
                <a:cs typeface="Times New Roman" panose="02020603050405020304" pitchFamily="18" charset="0"/>
              </a:rPr>
              <a:t>Figura 9. </a:t>
            </a:r>
            <a:r>
              <a:rPr lang="es-ES" sz="1400" dirty="0">
                <a:latin typeface="Times New Roman" panose="02020603050405020304" pitchFamily="18" charset="0"/>
                <a:ea typeface="Trebuchet MS" panose="020B0603020202020204" pitchFamily="34" charset="0"/>
                <a:cs typeface="Times New Roman" panose="02020603050405020304" pitchFamily="18" charset="0"/>
              </a:rPr>
              <a:t>Factores que son considerados por las medianas empresa como de alto impacto en su competitividad</a:t>
            </a:r>
            <a:endParaRPr lang="en-US" sz="1400" i="1" dirty="0">
              <a:latin typeface="Trebuchet MS" panose="020B0603020202020204" pitchFamily="34" charset="0"/>
              <a:ea typeface="Trebuchet MS" panose="020B0603020202020204" pitchFamily="34" charset="0"/>
              <a:cs typeface="Times New Roman" panose="02020603050405020304" pitchFamily="18" charset="0"/>
            </a:endParaRPr>
          </a:p>
          <a:p>
            <a:pPr>
              <a:tabLst>
                <a:tab pos="4410710" algn="l"/>
              </a:tabLst>
            </a:pPr>
            <a:endParaRPr lang="es-ES" sz="1400" dirty="0">
              <a:latin typeface="Times New Roman" panose="02020603050405020304" pitchFamily="18" charset="0"/>
              <a:ea typeface="Trebuchet MS" panose="020B0603020202020204" pitchFamily="34" charset="0"/>
              <a:cs typeface="Times New Roman" panose="02020603050405020304" pitchFamily="18" charset="0"/>
            </a:endParaRPr>
          </a:p>
          <a:p>
            <a:pPr algn="just">
              <a:tabLst>
                <a:tab pos="4410710" algn="l"/>
              </a:tabLst>
            </a:pPr>
            <a:r>
              <a:rPr lang="es-ES" sz="1200" dirty="0">
                <a:latin typeface="Times New Roman" panose="02020603050405020304" pitchFamily="18" charset="0"/>
                <a:ea typeface="Trebuchet MS" panose="020B0603020202020204" pitchFamily="34" charset="0"/>
                <a:cs typeface="Times New Roman" panose="02020603050405020304" pitchFamily="18" charset="0"/>
              </a:rPr>
              <a:t>Nota. Recuperado de “Análisis de la relación entre la innovación y la gestión del conocimiento con la competitividad empresarial”, Bernal, Naranjo y Frost, 2013</a:t>
            </a:r>
            <a:endParaRPr lang="en-US" sz="1200" dirty="0">
              <a:effectLst/>
              <a:latin typeface="Trebuchet MS" panose="020B0603020202020204" pitchFamily="34" charset="0"/>
              <a:ea typeface="Trebuchet MS" panose="020B0603020202020204" pitchFamily="34" charset="0"/>
              <a:cs typeface="Times New Roman" panose="02020603050405020304" pitchFamily="18" charset="0"/>
            </a:endParaRPr>
          </a:p>
        </p:txBody>
      </p:sp>
    </p:spTree>
    <p:extLst>
      <p:ext uri="{BB962C8B-B14F-4D97-AF65-F5344CB8AC3E}">
        <p14:creationId xmlns:p14="http://schemas.microsoft.com/office/powerpoint/2010/main" val="1777309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3C671F0-BE26-4711-BA91-E5FEB8422098}"/>
              </a:ext>
            </a:extLst>
          </p:cNvPr>
          <p:cNvSpPr>
            <a:spLocks noGrp="1"/>
          </p:cNvSpPr>
          <p:nvPr>
            <p:ph type="sldNum" sz="quarter" idx="12"/>
          </p:nvPr>
        </p:nvSpPr>
        <p:spPr>
          <a:xfrm>
            <a:off x="8610600" y="6356350"/>
            <a:ext cx="2743200" cy="365125"/>
          </a:xfrm>
        </p:spPr>
        <p:txBody>
          <a:bodyPr/>
          <a:lstStyle/>
          <a:p>
            <a:fld id="{A1624EB9-8A4B-4548-ADEE-1DB6FEF7E690}" type="slidenum">
              <a:rPr lang="en-US" smtClean="0"/>
              <a:t>18</a:t>
            </a:fld>
            <a:endParaRPr lang="en-US"/>
          </a:p>
        </p:txBody>
      </p:sp>
      <p:sp>
        <p:nvSpPr>
          <p:cNvPr id="13" name="Rectángulo 12">
            <a:extLst>
              <a:ext uri="{FF2B5EF4-FFF2-40B4-BE49-F238E27FC236}">
                <a16:creationId xmlns:a16="http://schemas.microsoft.com/office/drawing/2014/main" id="{360D739D-EF8C-4908-87A9-1858A4BBF364}"/>
              </a:ext>
            </a:extLst>
          </p:cNvPr>
          <p:cNvSpPr/>
          <p:nvPr/>
        </p:nvSpPr>
        <p:spPr>
          <a:xfrm>
            <a:off x="7143" y="4989589"/>
            <a:ext cx="6096000" cy="523220"/>
          </a:xfrm>
          <a:prstGeom prst="rect">
            <a:avLst/>
          </a:prstGeom>
        </p:spPr>
        <p:txBody>
          <a:bodyPr>
            <a:spAutoFit/>
          </a:bodyPr>
          <a:lstStyle/>
          <a:p>
            <a:pPr algn="ctr"/>
            <a:r>
              <a:rPr lang="es-ES" sz="1400" i="1" dirty="0">
                <a:latin typeface="Times New Roman" panose="02020603050405020304" pitchFamily="18" charset="0"/>
                <a:ea typeface="Trebuchet MS" panose="020B0603020202020204" pitchFamily="34" charset="0"/>
                <a:cs typeface="Times New Roman" panose="02020603050405020304" pitchFamily="18" charset="0"/>
              </a:rPr>
              <a:t>Figura 10.</a:t>
            </a:r>
            <a:r>
              <a:rPr lang="es-ES" sz="1400" dirty="0">
                <a:latin typeface="Times New Roman" panose="02020603050405020304" pitchFamily="18" charset="0"/>
                <a:ea typeface="Trebuchet MS" panose="020B0603020202020204" pitchFamily="34" charset="0"/>
                <a:cs typeface="Times New Roman" panose="02020603050405020304" pitchFamily="18" charset="0"/>
              </a:rPr>
              <a:t> El tema de la innovación dentro de la empresa considera usted que genera una ventaja competitiva frente a la competencia.</a:t>
            </a:r>
            <a:endParaRPr lang="en-US" sz="1400" dirty="0">
              <a:latin typeface="Trebuchet MS" panose="020B0603020202020204" pitchFamily="34" charset="0"/>
              <a:ea typeface="Trebuchet MS" panose="020B060302020202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C406CA26-AE3A-43C5-B273-60422DA54BC9}"/>
              </a:ext>
            </a:extLst>
          </p:cNvPr>
          <p:cNvPicPr/>
          <p:nvPr/>
        </p:nvPicPr>
        <p:blipFill rotWithShape="1">
          <a:blip r:embed="rId2">
            <a:grayscl/>
            <a:extLst>
              <a:ext uri="{BEBA8EAE-BF5A-486C-A8C5-ECC9F3942E4B}">
                <a14:imgProps xmlns:a14="http://schemas.microsoft.com/office/drawing/2010/main">
                  <a14:imgLayer r:embed="rId3">
                    <a14:imgEffect>
                      <a14:colorTemperature colorTemp="4700"/>
                    </a14:imgEffect>
                  </a14:imgLayer>
                </a14:imgProps>
              </a:ext>
            </a:extLst>
          </a:blip>
          <a:srcRect t="9700" b="2587"/>
          <a:stretch/>
        </p:blipFill>
        <p:spPr bwMode="auto">
          <a:xfrm>
            <a:off x="132567" y="828911"/>
            <a:ext cx="5845152" cy="4056987"/>
          </a:xfrm>
          <a:prstGeom prst="rect">
            <a:avLst/>
          </a:prstGeom>
          <a:ln>
            <a:noFill/>
          </a:ln>
          <a:extLst>
            <a:ext uri="{53640926-AAD7-44D8-BBD7-CCE9431645EC}">
              <a14:shadowObscured xmlns:a14="http://schemas.microsoft.com/office/drawing/2010/main"/>
            </a:ext>
          </a:extLst>
        </p:spPr>
      </p:pic>
      <p:pic>
        <p:nvPicPr>
          <p:cNvPr id="8" name="Imagen 7" descr="InnovaciÃ³n en las pymes">
            <a:extLst>
              <a:ext uri="{FF2B5EF4-FFF2-40B4-BE49-F238E27FC236}">
                <a16:creationId xmlns:a16="http://schemas.microsoft.com/office/drawing/2014/main" id="{164FE957-88BD-424F-BE08-06691BEF7C49}"/>
              </a:ext>
            </a:extLst>
          </p:cNvPr>
          <p:cNvPicPr/>
          <p:nvPr/>
        </p:nvPicPr>
        <p:blipFill rotWithShape="1">
          <a:blip r:embed="rId4">
            <a:extLst>
              <a:ext uri="{28A0092B-C50C-407E-A947-70E740481C1C}">
                <a14:useLocalDpi xmlns:a14="http://schemas.microsoft.com/office/drawing/2010/main" val="0"/>
              </a:ext>
            </a:extLst>
          </a:blip>
          <a:srcRect l="827" t="1200" b="21255"/>
          <a:stretch/>
        </p:blipFill>
        <p:spPr bwMode="auto">
          <a:xfrm>
            <a:off x="5977719" y="1115513"/>
            <a:ext cx="6081714" cy="3279065"/>
          </a:xfrm>
          <a:prstGeom prst="rect">
            <a:avLst/>
          </a:prstGeom>
          <a:noFill/>
          <a:ln>
            <a:noFill/>
          </a:ln>
          <a:extLst>
            <a:ext uri="{53640926-AAD7-44D8-BBD7-CCE9431645EC}">
              <a14:shadowObscured xmlns:a14="http://schemas.microsoft.com/office/drawing/2010/main"/>
            </a:ext>
          </a:extLst>
        </p:spPr>
      </p:pic>
      <p:sp>
        <p:nvSpPr>
          <p:cNvPr id="9" name="Rectángulo 8">
            <a:extLst>
              <a:ext uri="{FF2B5EF4-FFF2-40B4-BE49-F238E27FC236}">
                <a16:creationId xmlns:a16="http://schemas.microsoft.com/office/drawing/2014/main" id="{8042784E-1554-4A1C-B5C8-6DCECD5EDC84}"/>
              </a:ext>
            </a:extLst>
          </p:cNvPr>
          <p:cNvSpPr/>
          <p:nvPr/>
        </p:nvSpPr>
        <p:spPr>
          <a:xfrm>
            <a:off x="5977718" y="4989589"/>
            <a:ext cx="6081714" cy="1323439"/>
          </a:xfrm>
          <a:prstGeom prst="rect">
            <a:avLst/>
          </a:prstGeom>
        </p:spPr>
        <p:txBody>
          <a:bodyPr wrap="square">
            <a:spAutoFit/>
          </a:bodyPr>
          <a:lstStyle/>
          <a:p>
            <a:pPr algn="ctr"/>
            <a:r>
              <a:rPr lang="es-ES" sz="1400" i="1" dirty="0">
                <a:latin typeface="Times New Roman" panose="02020603050405020304" pitchFamily="18" charset="0"/>
                <a:ea typeface="Trebuchet MS" panose="020B0603020202020204" pitchFamily="34" charset="0"/>
                <a:cs typeface="Times New Roman" panose="02020603050405020304" pitchFamily="18" charset="0"/>
              </a:rPr>
              <a:t>Figura 11.</a:t>
            </a:r>
            <a:r>
              <a:rPr lang="es-ES" sz="1400" dirty="0">
                <a:latin typeface="Times New Roman" panose="02020603050405020304" pitchFamily="18" charset="0"/>
                <a:ea typeface="Trebuchet MS" panose="020B0603020202020204" pitchFamily="34" charset="0"/>
                <a:cs typeface="Times New Roman" panose="02020603050405020304" pitchFamily="18" charset="0"/>
              </a:rPr>
              <a:t> Innovación en las PYMES estrategia para mejorar su capacidad empresarial</a:t>
            </a:r>
          </a:p>
          <a:p>
            <a:pPr algn="ctr"/>
            <a:endParaRPr lang="es-ES" sz="1400" dirty="0">
              <a:latin typeface="Times New Roman" panose="02020603050405020304" pitchFamily="18" charset="0"/>
              <a:ea typeface="Trebuchet MS" panose="020B0603020202020204" pitchFamily="34" charset="0"/>
              <a:cs typeface="Times New Roman" panose="02020603050405020304" pitchFamily="18" charset="0"/>
            </a:endParaRPr>
          </a:p>
          <a:p>
            <a:pPr algn="just"/>
            <a:r>
              <a:rPr lang="es-ES" sz="1200" dirty="0">
                <a:latin typeface="Times New Roman" panose="02020603050405020304" pitchFamily="18" charset="0"/>
                <a:ea typeface="Trebuchet MS" panose="020B0603020202020204" pitchFamily="34" charset="0"/>
                <a:cs typeface="Times New Roman" panose="02020603050405020304" pitchFamily="18" charset="0"/>
              </a:rPr>
              <a:t>Nota. Recuperado de “Gestión de la Innovación en Pequeñas y Medianas Empresas. Generando ventajas competitivas y posicionamiento en el Mercado”, Ospina, Puche y Arango, 2014</a:t>
            </a:r>
          </a:p>
          <a:p>
            <a:pPr algn="ctr"/>
            <a:endParaRPr lang="en-US" sz="1400" dirty="0">
              <a:latin typeface="Trebuchet MS" panose="020B0603020202020204" pitchFamily="34" charset="0"/>
              <a:ea typeface="Trebuchet MS" panose="020B0603020202020204" pitchFamily="34" charset="0"/>
              <a:cs typeface="Times New Roman" panose="02020603050405020304" pitchFamily="18" charset="0"/>
            </a:endParaRPr>
          </a:p>
        </p:txBody>
      </p:sp>
    </p:spTree>
    <p:extLst>
      <p:ext uri="{BB962C8B-B14F-4D97-AF65-F5344CB8AC3E}">
        <p14:creationId xmlns:p14="http://schemas.microsoft.com/office/powerpoint/2010/main" val="2343958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E9215-5890-4D06-BCD3-A6C5B69B7B3F}"/>
              </a:ext>
            </a:extLst>
          </p:cNvPr>
          <p:cNvSpPr>
            <a:spLocks noGrp="1"/>
          </p:cNvSpPr>
          <p:nvPr>
            <p:ph type="title"/>
          </p:nvPr>
        </p:nvSpPr>
        <p:spPr>
          <a:xfrm>
            <a:off x="838200" y="136525"/>
            <a:ext cx="10515600" cy="803275"/>
          </a:xfrm>
        </p:spPr>
        <p:txBody>
          <a:bodyPr>
            <a:normAutofit/>
          </a:bodyPr>
          <a:lstStyle/>
          <a:p>
            <a:r>
              <a:rPr lang="es-EC" sz="3600" dirty="0">
                <a:latin typeface="Times New Roman" panose="02020603050405020304" pitchFamily="18" charset="0"/>
                <a:cs typeface="Times New Roman" panose="02020603050405020304" pitchFamily="18" charset="0"/>
              </a:rPr>
              <a:t>Análisis Bivariado – Método Correlacional</a:t>
            </a:r>
          </a:p>
        </p:txBody>
      </p:sp>
      <p:sp>
        <p:nvSpPr>
          <p:cNvPr id="4" name="Marcador de número de diapositiva 3">
            <a:extLst>
              <a:ext uri="{FF2B5EF4-FFF2-40B4-BE49-F238E27FC236}">
                <a16:creationId xmlns:a16="http://schemas.microsoft.com/office/drawing/2014/main" id="{73C671F0-BE26-4711-BA91-E5FEB8422098}"/>
              </a:ext>
            </a:extLst>
          </p:cNvPr>
          <p:cNvSpPr>
            <a:spLocks noGrp="1"/>
          </p:cNvSpPr>
          <p:nvPr>
            <p:ph type="sldNum" sz="quarter" idx="12"/>
          </p:nvPr>
        </p:nvSpPr>
        <p:spPr>
          <a:xfrm>
            <a:off x="8610600" y="6356350"/>
            <a:ext cx="2743200" cy="365125"/>
          </a:xfrm>
        </p:spPr>
        <p:txBody>
          <a:bodyPr/>
          <a:lstStyle/>
          <a:p>
            <a:fld id="{A1624EB9-8A4B-4548-ADEE-1DB6FEF7E690}" type="slidenum">
              <a:rPr lang="en-US" smtClean="0"/>
              <a:t>19</a:t>
            </a:fld>
            <a:endParaRPr lang="en-US"/>
          </a:p>
        </p:txBody>
      </p:sp>
      <p:pic>
        <p:nvPicPr>
          <p:cNvPr id="9" name="Imagen 8">
            <a:extLst>
              <a:ext uri="{FF2B5EF4-FFF2-40B4-BE49-F238E27FC236}">
                <a16:creationId xmlns:a16="http://schemas.microsoft.com/office/drawing/2014/main" id="{B8FB64D7-1FAE-4D80-8ADD-26897BB88A0B}"/>
              </a:ext>
            </a:extLst>
          </p:cNvPr>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07849" y="1514901"/>
            <a:ext cx="11820293" cy="5343100"/>
          </a:xfrm>
          <a:prstGeom prst="rect">
            <a:avLst/>
          </a:prstGeom>
          <a:noFill/>
          <a:ln>
            <a:noFill/>
          </a:ln>
        </p:spPr>
      </p:pic>
      <p:sp>
        <p:nvSpPr>
          <p:cNvPr id="5" name="Rectángulo 4">
            <a:extLst>
              <a:ext uri="{FF2B5EF4-FFF2-40B4-BE49-F238E27FC236}">
                <a16:creationId xmlns:a16="http://schemas.microsoft.com/office/drawing/2014/main" id="{2971345C-0E4C-4035-80FB-C6B9D6A583BE}"/>
              </a:ext>
            </a:extLst>
          </p:cNvPr>
          <p:cNvSpPr/>
          <p:nvPr/>
        </p:nvSpPr>
        <p:spPr>
          <a:xfrm>
            <a:off x="0" y="960903"/>
            <a:ext cx="8880142" cy="553998"/>
          </a:xfrm>
          <a:prstGeom prst="rect">
            <a:avLst/>
          </a:prstGeom>
        </p:spPr>
        <p:txBody>
          <a:bodyPr wrap="square">
            <a:spAutoFit/>
          </a:bodyPr>
          <a:lstStyle/>
          <a:p>
            <a:pPr>
              <a:lnSpc>
                <a:spcPct val="150000"/>
              </a:lnSpc>
            </a:pPr>
            <a:r>
              <a:rPr lang="es-ES" sz="1200" dirty="0">
                <a:latin typeface="Times New Roman" panose="02020603050405020304" pitchFamily="18" charset="0"/>
                <a:ea typeface="Trebuchet MS" panose="020B0603020202020204" pitchFamily="34" charset="0"/>
                <a:cs typeface="Times New Roman" panose="02020603050405020304" pitchFamily="18" charset="0"/>
              </a:rPr>
              <a:t>Tabla 1</a:t>
            </a:r>
            <a:endParaRPr lang="en-US" sz="1200" i="1" dirty="0">
              <a:latin typeface="Trebuchet MS" panose="020B0603020202020204" pitchFamily="34" charset="0"/>
              <a:ea typeface="Trebuchet MS" panose="020B0603020202020204" pitchFamily="34" charset="0"/>
              <a:cs typeface="Times New Roman" panose="02020603050405020304" pitchFamily="18" charset="0"/>
            </a:endParaRPr>
          </a:p>
          <a:p>
            <a:r>
              <a:rPr lang="es-ES" sz="1200" i="1" dirty="0">
                <a:latin typeface="Times New Roman" panose="02020603050405020304" pitchFamily="18" charset="0"/>
                <a:ea typeface="Trebuchet MS" panose="020B0603020202020204" pitchFamily="34" charset="0"/>
              </a:rPr>
              <a:t>Correlación entre el aprovechamiento de los recursos y la productividad</a:t>
            </a:r>
            <a:endParaRPr lang="en-US" sz="1200" dirty="0"/>
          </a:p>
        </p:txBody>
      </p:sp>
      <p:sp>
        <p:nvSpPr>
          <p:cNvPr id="11" name="Elipse 10">
            <a:extLst>
              <a:ext uri="{FF2B5EF4-FFF2-40B4-BE49-F238E27FC236}">
                <a16:creationId xmlns:a16="http://schemas.microsoft.com/office/drawing/2014/main" id="{D8BDB44C-E7E7-4455-942F-3A7D39F15863}"/>
              </a:ext>
            </a:extLst>
          </p:cNvPr>
          <p:cNvSpPr/>
          <p:nvPr/>
        </p:nvSpPr>
        <p:spPr>
          <a:xfrm>
            <a:off x="10187415" y="4900826"/>
            <a:ext cx="333375" cy="200025"/>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31086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D114673-D72C-4378-B548-140E9E441BFE}"/>
              </a:ext>
            </a:extLst>
          </p:cNvPr>
          <p:cNvSpPr>
            <a:spLocks noGrp="1"/>
          </p:cNvSpPr>
          <p:nvPr>
            <p:ph idx="1"/>
          </p:nvPr>
        </p:nvSpPr>
        <p:spPr>
          <a:xfrm>
            <a:off x="6090574" y="801866"/>
            <a:ext cx="5306084" cy="5230634"/>
          </a:xfrm>
        </p:spPr>
        <p:txBody>
          <a:bodyPr anchor="ctr">
            <a:normAutofit/>
          </a:bodyPr>
          <a:lstStyle/>
          <a:p>
            <a:pPr marL="514350" indent="-514350">
              <a:buFont typeface="+mj-lt"/>
              <a:buAutoNum type="arabicPeriod"/>
            </a:pPr>
            <a:r>
              <a:rPr lang="es-EC" sz="2400" dirty="0">
                <a:solidFill>
                  <a:srgbClr val="000000"/>
                </a:solidFill>
                <a:latin typeface="Times New Roman" panose="02020603050405020304" pitchFamily="18" charset="0"/>
                <a:cs typeface="Times New Roman" panose="02020603050405020304" pitchFamily="18" charset="0"/>
              </a:rPr>
              <a:t>Generalidades</a:t>
            </a:r>
          </a:p>
          <a:p>
            <a:pPr marL="514350" indent="-514350">
              <a:buFont typeface="+mj-lt"/>
              <a:buAutoNum type="arabicPeriod"/>
            </a:pPr>
            <a:r>
              <a:rPr lang="es-EC" sz="2400" dirty="0">
                <a:solidFill>
                  <a:srgbClr val="000000"/>
                </a:solidFill>
                <a:latin typeface="Times New Roman" panose="02020603050405020304" pitchFamily="18" charset="0"/>
                <a:cs typeface="Times New Roman" panose="02020603050405020304" pitchFamily="18" charset="0"/>
              </a:rPr>
              <a:t>Marco Teórico</a:t>
            </a:r>
          </a:p>
          <a:p>
            <a:pPr lvl="1"/>
            <a:r>
              <a:rPr lang="es-EC" dirty="0">
                <a:solidFill>
                  <a:srgbClr val="000000"/>
                </a:solidFill>
                <a:latin typeface="Times New Roman" panose="02020603050405020304" pitchFamily="18" charset="0"/>
                <a:cs typeface="Times New Roman" panose="02020603050405020304" pitchFamily="18" charset="0"/>
              </a:rPr>
              <a:t>Teorías de Soporte</a:t>
            </a:r>
          </a:p>
          <a:p>
            <a:pPr lvl="1"/>
            <a:r>
              <a:rPr lang="es-EC" dirty="0">
                <a:solidFill>
                  <a:srgbClr val="000000"/>
                </a:solidFill>
                <a:latin typeface="Times New Roman" panose="02020603050405020304" pitchFamily="18" charset="0"/>
                <a:cs typeface="Times New Roman" panose="02020603050405020304" pitchFamily="18" charset="0"/>
              </a:rPr>
              <a:t>Teorías Complementarias</a:t>
            </a:r>
          </a:p>
          <a:p>
            <a:pPr lvl="1"/>
            <a:r>
              <a:rPr lang="es-EC" dirty="0">
                <a:solidFill>
                  <a:srgbClr val="000000"/>
                </a:solidFill>
                <a:latin typeface="Times New Roman" panose="02020603050405020304" pitchFamily="18" charset="0"/>
                <a:cs typeface="Times New Roman" panose="02020603050405020304" pitchFamily="18" charset="0"/>
              </a:rPr>
              <a:t>Marco Referencial</a:t>
            </a:r>
          </a:p>
          <a:p>
            <a:pPr marL="514350" indent="-514350">
              <a:buFont typeface="+mj-lt"/>
              <a:buAutoNum type="arabicPeriod"/>
            </a:pPr>
            <a:r>
              <a:rPr lang="es-EC" sz="2400" dirty="0">
                <a:solidFill>
                  <a:srgbClr val="000000"/>
                </a:solidFill>
                <a:latin typeface="Times New Roman" panose="02020603050405020304" pitchFamily="18" charset="0"/>
                <a:cs typeface="Times New Roman" panose="02020603050405020304" pitchFamily="18" charset="0"/>
              </a:rPr>
              <a:t>Marco Metodológico</a:t>
            </a:r>
          </a:p>
          <a:p>
            <a:pPr marL="514350" indent="-514350">
              <a:buFont typeface="+mj-lt"/>
              <a:buAutoNum type="arabicPeriod"/>
            </a:pPr>
            <a:r>
              <a:rPr lang="es-EC" sz="2400" dirty="0">
                <a:solidFill>
                  <a:srgbClr val="000000"/>
                </a:solidFill>
                <a:latin typeface="Times New Roman" panose="02020603050405020304" pitchFamily="18" charset="0"/>
                <a:cs typeface="Times New Roman" panose="02020603050405020304" pitchFamily="18" charset="0"/>
              </a:rPr>
              <a:t>Propuesta</a:t>
            </a:r>
          </a:p>
          <a:p>
            <a:pPr marL="514350" indent="-514350">
              <a:buFont typeface="+mj-lt"/>
              <a:buAutoNum type="arabicPeriod"/>
            </a:pPr>
            <a:r>
              <a:rPr lang="es-EC" sz="2400" dirty="0">
                <a:solidFill>
                  <a:srgbClr val="000000"/>
                </a:solidFill>
                <a:latin typeface="Times New Roman" panose="02020603050405020304" pitchFamily="18" charset="0"/>
                <a:cs typeface="Times New Roman" panose="02020603050405020304" pitchFamily="18" charset="0"/>
              </a:rPr>
              <a:t>Conclusiones</a:t>
            </a:r>
          </a:p>
          <a:p>
            <a:pPr marL="514350" indent="-514350">
              <a:buFont typeface="+mj-lt"/>
              <a:buAutoNum type="arabicPeriod"/>
            </a:pPr>
            <a:r>
              <a:rPr lang="es-EC" sz="2400" dirty="0">
                <a:solidFill>
                  <a:srgbClr val="000000"/>
                </a:solidFill>
                <a:latin typeface="Times New Roman" panose="02020603050405020304" pitchFamily="18" charset="0"/>
                <a:cs typeface="Times New Roman" panose="02020603050405020304" pitchFamily="18" charset="0"/>
              </a:rPr>
              <a:t>Recomendaciones</a:t>
            </a:r>
          </a:p>
        </p:txBody>
      </p:sp>
      <p:sp>
        <p:nvSpPr>
          <p:cNvPr id="4" name="Marcador de número de diapositiva 3">
            <a:extLst>
              <a:ext uri="{FF2B5EF4-FFF2-40B4-BE49-F238E27FC236}">
                <a16:creationId xmlns:a16="http://schemas.microsoft.com/office/drawing/2014/main" id="{1D11A05B-05A8-490E-B678-4291F054B332}"/>
              </a:ext>
            </a:extLst>
          </p:cNvPr>
          <p:cNvSpPr>
            <a:spLocks noGrp="1"/>
          </p:cNvSpPr>
          <p:nvPr>
            <p:ph type="sldNum" sz="quarter" idx="12"/>
          </p:nvPr>
        </p:nvSpPr>
        <p:spPr>
          <a:xfrm>
            <a:off x="10825930" y="6223702"/>
            <a:ext cx="570728" cy="314067"/>
          </a:xfrm>
        </p:spPr>
        <p:txBody>
          <a:bodyPr>
            <a:normAutofit/>
          </a:bodyPr>
          <a:lstStyle/>
          <a:p>
            <a:pPr>
              <a:spcAft>
                <a:spcPts val="600"/>
              </a:spcAft>
            </a:pPr>
            <a:fld id="{A1624EB9-8A4B-4548-ADEE-1DB6FEF7E690}" type="slidenum">
              <a:rPr lang="en-US" sz="1000">
                <a:solidFill>
                  <a:srgbClr val="898989"/>
                </a:solidFill>
              </a:rPr>
              <a:pPr>
                <a:spcAft>
                  <a:spcPts val="600"/>
                </a:spcAft>
              </a:pPr>
              <a:t>2</a:t>
            </a:fld>
            <a:endParaRPr lang="en-US" sz="1000">
              <a:solidFill>
                <a:srgbClr val="898989"/>
              </a:solidFill>
            </a:endParaRPr>
          </a:p>
        </p:txBody>
      </p:sp>
      <p:sp>
        <p:nvSpPr>
          <p:cNvPr id="5" name="CuadroTexto 4">
            <a:extLst>
              <a:ext uri="{FF2B5EF4-FFF2-40B4-BE49-F238E27FC236}">
                <a16:creationId xmlns:a16="http://schemas.microsoft.com/office/drawing/2014/main" id="{BF13DE08-9388-4116-9E35-295D0337C153}"/>
              </a:ext>
            </a:extLst>
          </p:cNvPr>
          <p:cNvSpPr txBox="1"/>
          <p:nvPr/>
        </p:nvSpPr>
        <p:spPr>
          <a:xfrm>
            <a:off x="2474659" y="3105834"/>
            <a:ext cx="2186241"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Índice</a:t>
            </a:r>
          </a:p>
        </p:txBody>
      </p:sp>
      <p:cxnSp>
        <p:nvCxnSpPr>
          <p:cNvPr id="10" name="Conector recto 9">
            <a:extLst>
              <a:ext uri="{FF2B5EF4-FFF2-40B4-BE49-F238E27FC236}">
                <a16:creationId xmlns:a16="http://schemas.microsoft.com/office/drawing/2014/main" id="{0A07D0EB-4A74-497D-B019-1DD24B1B1E45}"/>
              </a:ext>
            </a:extLst>
          </p:cNvPr>
          <p:cNvCxnSpPr>
            <a:cxnSpLocks/>
          </p:cNvCxnSpPr>
          <p:nvPr/>
        </p:nvCxnSpPr>
        <p:spPr>
          <a:xfrm flipV="1">
            <a:off x="4965700" y="1301749"/>
            <a:ext cx="0" cy="425450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42116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3C671F0-BE26-4711-BA91-E5FEB8422098}"/>
              </a:ext>
            </a:extLst>
          </p:cNvPr>
          <p:cNvSpPr>
            <a:spLocks noGrp="1"/>
          </p:cNvSpPr>
          <p:nvPr>
            <p:ph type="sldNum" sz="quarter" idx="12"/>
          </p:nvPr>
        </p:nvSpPr>
        <p:spPr>
          <a:xfrm>
            <a:off x="8610600" y="6356350"/>
            <a:ext cx="2743200" cy="365125"/>
          </a:xfrm>
        </p:spPr>
        <p:txBody>
          <a:bodyPr/>
          <a:lstStyle/>
          <a:p>
            <a:fld id="{A1624EB9-8A4B-4548-ADEE-1DB6FEF7E690}" type="slidenum">
              <a:rPr lang="en-US" smtClean="0"/>
              <a:t>20</a:t>
            </a:fld>
            <a:endParaRPr lang="en-US"/>
          </a:p>
        </p:txBody>
      </p:sp>
      <p:pic>
        <p:nvPicPr>
          <p:cNvPr id="7" name="Imagen 6">
            <a:extLst>
              <a:ext uri="{FF2B5EF4-FFF2-40B4-BE49-F238E27FC236}">
                <a16:creationId xmlns:a16="http://schemas.microsoft.com/office/drawing/2014/main" id="{88C62737-B899-4B9C-9ED8-9113EAE16E57}"/>
              </a:ext>
            </a:extLst>
          </p:cNvPr>
          <p:cNvPicPr>
            <a:picLocks noChangeAspect="1"/>
          </p:cNvPicPr>
          <p:nvPr/>
        </p:nvPicPr>
        <p:blipFill rotWithShape="1">
          <a:blip r:embed="rId2"/>
          <a:srcRect l="26642" t="33651" r="27798" b="14211"/>
          <a:stretch/>
        </p:blipFill>
        <p:spPr>
          <a:xfrm>
            <a:off x="1810602" y="1097878"/>
            <a:ext cx="8570795" cy="5514458"/>
          </a:xfrm>
          <a:prstGeom prst="rect">
            <a:avLst/>
          </a:prstGeom>
        </p:spPr>
      </p:pic>
      <p:sp>
        <p:nvSpPr>
          <p:cNvPr id="9" name="Rectángulo 8">
            <a:extLst>
              <a:ext uri="{FF2B5EF4-FFF2-40B4-BE49-F238E27FC236}">
                <a16:creationId xmlns:a16="http://schemas.microsoft.com/office/drawing/2014/main" id="{0BA59C09-0109-4F77-BFAC-DFA1EB6AFC7D}"/>
              </a:ext>
            </a:extLst>
          </p:cNvPr>
          <p:cNvSpPr/>
          <p:nvPr/>
        </p:nvSpPr>
        <p:spPr>
          <a:xfrm>
            <a:off x="1810602" y="543880"/>
            <a:ext cx="8570795" cy="553998"/>
          </a:xfrm>
          <a:prstGeom prst="rect">
            <a:avLst/>
          </a:prstGeom>
        </p:spPr>
        <p:txBody>
          <a:bodyPr wrap="square">
            <a:spAutoFit/>
          </a:bodyPr>
          <a:lstStyle/>
          <a:p>
            <a:pPr>
              <a:lnSpc>
                <a:spcPct val="150000"/>
              </a:lnSpc>
            </a:pPr>
            <a:r>
              <a:rPr lang="es-ES" sz="1200" dirty="0">
                <a:latin typeface="Times New Roman" panose="02020603050405020304" pitchFamily="18" charset="0"/>
                <a:ea typeface="Trebuchet MS" panose="020B0603020202020204" pitchFamily="34" charset="0"/>
                <a:cs typeface="Times New Roman" panose="02020603050405020304" pitchFamily="18" charset="0"/>
              </a:rPr>
              <a:t>Tabla 2</a:t>
            </a:r>
            <a:endParaRPr lang="en-US" sz="1200" i="1" dirty="0">
              <a:latin typeface="Trebuchet MS" panose="020B0603020202020204" pitchFamily="34" charset="0"/>
              <a:ea typeface="Trebuchet MS" panose="020B0603020202020204" pitchFamily="34" charset="0"/>
              <a:cs typeface="Times New Roman" panose="02020603050405020304" pitchFamily="18" charset="0"/>
            </a:endParaRPr>
          </a:p>
          <a:p>
            <a:r>
              <a:rPr lang="es-ES" sz="1200" i="1" dirty="0">
                <a:latin typeface="Times New Roman" panose="02020603050405020304" pitchFamily="18" charset="0"/>
                <a:ea typeface="Trebuchet MS" panose="020B0603020202020204" pitchFamily="34" charset="0"/>
              </a:rPr>
              <a:t>Correlación entre innovación (valor agregado) y competitividad</a:t>
            </a:r>
            <a:endParaRPr lang="en-US" sz="1200" dirty="0"/>
          </a:p>
        </p:txBody>
      </p:sp>
    </p:spTree>
    <p:extLst>
      <p:ext uri="{BB962C8B-B14F-4D97-AF65-F5344CB8AC3E}">
        <p14:creationId xmlns:p14="http://schemas.microsoft.com/office/powerpoint/2010/main" val="2710168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E9215-5890-4D06-BCD3-A6C5B69B7B3F}"/>
              </a:ext>
            </a:extLst>
          </p:cNvPr>
          <p:cNvSpPr>
            <a:spLocks noGrp="1"/>
          </p:cNvSpPr>
          <p:nvPr>
            <p:ph type="title"/>
          </p:nvPr>
        </p:nvSpPr>
        <p:spPr>
          <a:xfrm>
            <a:off x="822277" y="501650"/>
            <a:ext cx="10515600" cy="803275"/>
          </a:xfrm>
        </p:spPr>
        <p:txBody>
          <a:bodyPr>
            <a:normAutofit/>
          </a:bodyPr>
          <a:lstStyle/>
          <a:p>
            <a:pPr marL="742950" indent="-742950">
              <a:buFont typeface="+mj-lt"/>
              <a:buAutoNum type="arabicPeriod" startAt="4"/>
            </a:pPr>
            <a:r>
              <a:rPr lang="es-EC" sz="4000" dirty="0">
                <a:latin typeface="Times New Roman" panose="02020603050405020304" pitchFamily="18" charset="0"/>
                <a:cs typeface="Times New Roman" panose="02020603050405020304" pitchFamily="18" charset="0"/>
              </a:rPr>
              <a:t>Propuesta</a:t>
            </a:r>
          </a:p>
        </p:txBody>
      </p:sp>
      <p:sp>
        <p:nvSpPr>
          <p:cNvPr id="4" name="Marcador de número de diapositiva 3">
            <a:extLst>
              <a:ext uri="{FF2B5EF4-FFF2-40B4-BE49-F238E27FC236}">
                <a16:creationId xmlns:a16="http://schemas.microsoft.com/office/drawing/2014/main" id="{73C671F0-BE26-4711-BA91-E5FEB8422098}"/>
              </a:ext>
            </a:extLst>
          </p:cNvPr>
          <p:cNvSpPr>
            <a:spLocks noGrp="1"/>
          </p:cNvSpPr>
          <p:nvPr>
            <p:ph type="sldNum" sz="quarter" idx="12"/>
          </p:nvPr>
        </p:nvSpPr>
        <p:spPr/>
        <p:txBody>
          <a:bodyPr/>
          <a:lstStyle/>
          <a:p>
            <a:fld id="{A1624EB9-8A4B-4548-ADEE-1DB6FEF7E690}" type="slidenum">
              <a:rPr lang="en-US" smtClean="0"/>
              <a:t>21</a:t>
            </a:fld>
            <a:endParaRPr lang="en-US"/>
          </a:p>
        </p:txBody>
      </p:sp>
      <p:graphicFrame>
        <p:nvGraphicFramePr>
          <p:cNvPr id="8" name="Marcador de contenido 7">
            <a:extLst>
              <a:ext uri="{FF2B5EF4-FFF2-40B4-BE49-F238E27FC236}">
                <a16:creationId xmlns:a16="http://schemas.microsoft.com/office/drawing/2014/main" id="{B9CBE015-197F-40C7-B499-BF62B2C1C6A6}"/>
              </a:ext>
            </a:extLst>
          </p:cNvPr>
          <p:cNvGraphicFramePr>
            <a:graphicFrameLocks noGrp="1"/>
          </p:cNvGraphicFramePr>
          <p:nvPr>
            <p:ph idx="1"/>
            <p:extLst>
              <p:ext uri="{D42A27DB-BD31-4B8C-83A1-F6EECF244321}">
                <p14:modId xmlns:p14="http://schemas.microsoft.com/office/powerpoint/2010/main" val="3272311634"/>
              </p:ext>
            </p:extLst>
          </p:nvPr>
        </p:nvGraphicFramePr>
        <p:xfrm>
          <a:off x="6338249" y="1594233"/>
          <a:ext cx="548071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a 4">
            <a:extLst>
              <a:ext uri="{FF2B5EF4-FFF2-40B4-BE49-F238E27FC236}">
                <a16:creationId xmlns:a16="http://schemas.microsoft.com/office/drawing/2014/main" id="{6E2999D4-9D60-4EBC-B1D9-251F5D8507C1}"/>
              </a:ext>
            </a:extLst>
          </p:cNvPr>
          <p:cNvGraphicFramePr>
            <a:graphicFrameLocks noGrp="1"/>
          </p:cNvGraphicFramePr>
          <p:nvPr>
            <p:extLst>
              <p:ext uri="{D42A27DB-BD31-4B8C-83A1-F6EECF244321}">
                <p14:modId xmlns:p14="http://schemas.microsoft.com/office/powerpoint/2010/main" val="3750180048"/>
              </p:ext>
            </p:extLst>
          </p:nvPr>
        </p:nvGraphicFramePr>
        <p:xfrm>
          <a:off x="100018" y="1825625"/>
          <a:ext cx="5753735" cy="1053465"/>
        </p:xfrm>
        <a:graphic>
          <a:graphicData uri="http://schemas.openxmlformats.org/drawingml/2006/table">
            <a:tbl>
              <a:tblPr firstRow="1" firstCol="1" bandRow="1">
                <a:tableStyleId>{5C22544A-7EE6-4342-B048-85BDC9FD1C3A}</a:tableStyleId>
              </a:tblPr>
              <a:tblGrid>
                <a:gridCol w="5753735">
                  <a:extLst>
                    <a:ext uri="{9D8B030D-6E8A-4147-A177-3AD203B41FA5}">
                      <a16:colId xmlns:a16="http://schemas.microsoft.com/office/drawing/2014/main" val="1922632947"/>
                    </a:ext>
                  </a:extLst>
                </a:gridCol>
              </a:tblGrid>
              <a:tr h="0">
                <a:tc>
                  <a:txBody>
                    <a:bodyPr/>
                    <a:lstStyle/>
                    <a:p>
                      <a:pPr marL="0" marR="0" algn="ctr">
                        <a:lnSpc>
                          <a:spcPct val="150000"/>
                        </a:lnSpc>
                        <a:spcBef>
                          <a:spcPts val="0"/>
                        </a:spcBef>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MODELO ECONÓMICO BASADO LA BÚSQUEDA DEL CRECIMIENTO SUSTENTABLE Y SOSTENIBLE PARA LAS MEDIANAS EMPRESAS PYMES</a:t>
                      </a:r>
                      <a:endPar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1606794"/>
                  </a:ext>
                </a:extLst>
              </a:tr>
            </a:tbl>
          </a:graphicData>
        </a:graphic>
      </p:graphicFrame>
      <p:pic>
        <p:nvPicPr>
          <p:cNvPr id="7" name="Imagen 6" descr="Resultado de imagen para desarrollo economico">
            <a:extLst>
              <a:ext uri="{FF2B5EF4-FFF2-40B4-BE49-F238E27FC236}">
                <a16:creationId xmlns:a16="http://schemas.microsoft.com/office/drawing/2014/main" id="{3ED8D847-56DE-42C9-A0BF-27384366C46F}"/>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0017" y="3275141"/>
            <a:ext cx="5753735" cy="2670430"/>
          </a:xfrm>
          <a:prstGeom prst="rect">
            <a:avLst/>
          </a:prstGeom>
          <a:noFill/>
          <a:ln>
            <a:noFill/>
          </a:ln>
        </p:spPr>
      </p:pic>
    </p:spTree>
    <p:extLst>
      <p:ext uri="{BB962C8B-B14F-4D97-AF65-F5344CB8AC3E}">
        <p14:creationId xmlns:p14="http://schemas.microsoft.com/office/powerpoint/2010/main" val="1801113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B00E999-3647-4017-8C07-F6D32018910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70979" y="804323"/>
            <a:ext cx="9850041" cy="4692809"/>
          </a:xfrm>
          <a:prstGeom prst="rect">
            <a:avLst/>
          </a:prstGeom>
          <a:noFill/>
        </p:spPr>
      </p:pic>
      <p:sp>
        <p:nvSpPr>
          <p:cNvPr id="4" name="Marcador de número de diapositiva 3">
            <a:extLst>
              <a:ext uri="{FF2B5EF4-FFF2-40B4-BE49-F238E27FC236}">
                <a16:creationId xmlns:a16="http://schemas.microsoft.com/office/drawing/2014/main" id="{84905BA8-53D0-413A-8C21-A5225C03547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1624EB9-8A4B-4548-ADEE-1DB6FEF7E690}" type="slidenum">
              <a:rPr lang="en-US" smtClean="0"/>
              <a:pPr>
                <a:spcAft>
                  <a:spcPts val="600"/>
                </a:spcAft>
              </a:pPr>
              <a:t>22</a:t>
            </a:fld>
            <a:endParaRPr lang="en-US"/>
          </a:p>
        </p:txBody>
      </p:sp>
      <p:sp>
        <p:nvSpPr>
          <p:cNvPr id="6" name="Rectángulo 5">
            <a:extLst>
              <a:ext uri="{FF2B5EF4-FFF2-40B4-BE49-F238E27FC236}">
                <a16:creationId xmlns:a16="http://schemas.microsoft.com/office/drawing/2014/main" id="{EE92B6F0-3FC7-4F5D-B796-40BCF2F46913}"/>
              </a:ext>
            </a:extLst>
          </p:cNvPr>
          <p:cNvSpPr/>
          <p:nvPr/>
        </p:nvSpPr>
        <p:spPr>
          <a:xfrm>
            <a:off x="3048000" y="5657991"/>
            <a:ext cx="6096000" cy="376642"/>
          </a:xfrm>
          <a:prstGeom prst="rect">
            <a:avLst/>
          </a:prstGeom>
        </p:spPr>
        <p:txBody>
          <a:bodyPr>
            <a:spAutoFit/>
          </a:bodyPr>
          <a:lstStyle/>
          <a:p>
            <a:pPr algn="ctr">
              <a:lnSpc>
                <a:spcPct val="150000"/>
              </a:lnSpc>
            </a:pPr>
            <a:r>
              <a:rPr lang="es-ES" sz="1400" i="1" dirty="0">
                <a:latin typeface="Times New Roman" panose="02020603050405020304" pitchFamily="18" charset="0"/>
                <a:ea typeface="Trebuchet MS" panose="020B0603020202020204" pitchFamily="34" charset="0"/>
                <a:cs typeface="Times New Roman" panose="02020603050405020304" pitchFamily="18" charset="0"/>
              </a:rPr>
              <a:t>Figura 12. </a:t>
            </a:r>
            <a:r>
              <a:rPr lang="es-ES" sz="1400" dirty="0">
                <a:latin typeface="Times New Roman" panose="02020603050405020304" pitchFamily="18" charset="0"/>
                <a:ea typeface="Trebuchet MS" panose="020B0603020202020204" pitchFamily="34" charset="0"/>
                <a:cs typeface="Times New Roman" panose="02020603050405020304" pitchFamily="18" charset="0"/>
              </a:rPr>
              <a:t>Círculo competitivo para las medianas empresas PYMES</a:t>
            </a:r>
            <a:endParaRPr lang="en-US" sz="1400" i="1" dirty="0">
              <a:latin typeface="Trebuchet MS" panose="020B0603020202020204" pitchFamily="34" charset="0"/>
              <a:ea typeface="Trebuchet MS" panose="020B0603020202020204" pitchFamily="34" charset="0"/>
              <a:cs typeface="Times New Roman" panose="02020603050405020304" pitchFamily="18" charset="0"/>
            </a:endParaRPr>
          </a:p>
        </p:txBody>
      </p:sp>
    </p:spTree>
    <p:extLst>
      <p:ext uri="{BB962C8B-B14F-4D97-AF65-F5344CB8AC3E}">
        <p14:creationId xmlns:p14="http://schemas.microsoft.com/office/powerpoint/2010/main" val="2921054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4905BA8-53D0-413A-8C21-A5225C03547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1624EB9-8A4B-4548-ADEE-1DB6FEF7E690}" type="slidenum">
              <a:rPr lang="en-US" smtClean="0"/>
              <a:pPr>
                <a:spcAft>
                  <a:spcPts val="600"/>
                </a:spcAft>
              </a:pPr>
              <a:t>23</a:t>
            </a:fld>
            <a:endParaRPr lang="en-US"/>
          </a:p>
        </p:txBody>
      </p:sp>
      <p:sp>
        <p:nvSpPr>
          <p:cNvPr id="6" name="Rectángulo 5">
            <a:extLst>
              <a:ext uri="{FF2B5EF4-FFF2-40B4-BE49-F238E27FC236}">
                <a16:creationId xmlns:a16="http://schemas.microsoft.com/office/drawing/2014/main" id="{EE92B6F0-3FC7-4F5D-B796-40BCF2F46913}"/>
              </a:ext>
            </a:extLst>
          </p:cNvPr>
          <p:cNvSpPr/>
          <p:nvPr/>
        </p:nvSpPr>
        <p:spPr>
          <a:xfrm>
            <a:off x="2897874" y="5754591"/>
            <a:ext cx="6096000" cy="376642"/>
          </a:xfrm>
          <a:prstGeom prst="rect">
            <a:avLst/>
          </a:prstGeom>
        </p:spPr>
        <p:txBody>
          <a:bodyPr>
            <a:spAutoFit/>
          </a:bodyPr>
          <a:lstStyle/>
          <a:p>
            <a:pPr algn="ctr">
              <a:lnSpc>
                <a:spcPct val="150000"/>
              </a:lnSpc>
            </a:pPr>
            <a:r>
              <a:rPr lang="es-ES" sz="1400" i="1" dirty="0">
                <a:latin typeface="Times New Roman" panose="02020603050405020304" pitchFamily="18" charset="0"/>
                <a:ea typeface="Trebuchet MS" panose="020B0603020202020204" pitchFamily="34" charset="0"/>
                <a:cs typeface="Times New Roman" panose="02020603050405020304" pitchFamily="18" charset="0"/>
              </a:rPr>
              <a:t>Figura 13.</a:t>
            </a:r>
            <a:r>
              <a:rPr lang="es-ES" sz="1400" dirty="0">
                <a:latin typeface="Times New Roman" panose="02020603050405020304" pitchFamily="18" charset="0"/>
                <a:ea typeface="Trebuchet MS" panose="020B0603020202020204" pitchFamily="34" charset="0"/>
                <a:cs typeface="Times New Roman" panose="02020603050405020304" pitchFamily="18" charset="0"/>
              </a:rPr>
              <a:t> Ciclo productivo para las medianas empresas PYMES</a:t>
            </a:r>
            <a:r>
              <a:rPr lang="es-ES" sz="1400" i="1" dirty="0">
                <a:latin typeface="Times New Roman" panose="02020603050405020304" pitchFamily="18" charset="0"/>
                <a:ea typeface="Trebuchet MS" panose="020B0603020202020204" pitchFamily="34" charset="0"/>
                <a:cs typeface="Times New Roman" panose="02020603050405020304" pitchFamily="18" charset="0"/>
              </a:rPr>
              <a:t> </a:t>
            </a:r>
            <a:endParaRPr lang="en-US" sz="1400" dirty="0">
              <a:latin typeface="Trebuchet MS" panose="020B0603020202020204" pitchFamily="34" charset="0"/>
              <a:ea typeface="Trebuchet MS" panose="020B060302020202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C470B563-9339-43F1-A087-C53515161CD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80873" y="585783"/>
            <a:ext cx="6330002" cy="5056249"/>
          </a:xfrm>
          <a:prstGeom prst="rect">
            <a:avLst/>
          </a:prstGeom>
          <a:noFill/>
          <a:ln>
            <a:noFill/>
          </a:ln>
        </p:spPr>
      </p:pic>
    </p:spTree>
    <p:extLst>
      <p:ext uri="{BB962C8B-B14F-4D97-AF65-F5344CB8AC3E}">
        <p14:creationId xmlns:p14="http://schemas.microsoft.com/office/powerpoint/2010/main" val="1194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3C671F0-BE26-4711-BA91-E5FEB8422098}"/>
              </a:ext>
            </a:extLst>
          </p:cNvPr>
          <p:cNvSpPr>
            <a:spLocks noGrp="1"/>
          </p:cNvSpPr>
          <p:nvPr>
            <p:ph type="sldNum" sz="quarter" idx="12"/>
          </p:nvPr>
        </p:nvSpPr>
        <p:spPr/>
        <p:txBody>
          <a:bodyPr/>
          <a:lstStyle/>
          <a:p>
            <a:fld id="{A1624EB9-8A4B-4548-ADEE-1DB6FEF7E690}" type="slidenum">
              <a:rPr lang="en-US" smtClean="0"/>
              <a:t>24</a:t>
            </a:fld>
            <a:endParaRPr lang="en-US"/>
          </a:p>
        </p:txBody>
      </p:sp>
      <p:graphicFrame>
        <p:nvGraphicFramePr>
          <p:cNvPr id="8" name="Marcador de contenido 7">
            <a:extLst>
              <a:ext uri="{FF2B5EF4-FFF2-40B4-BE49-F238E27FC236}">
                <a16:creationId xmlns:a16="http://schemas.microsoft.com/office/drawing/2014/main" id="{B9CBE015-197F-40C7-B499-BF62B2C1C6A6}"/>
              </a:ext>
            </a:extLst>
          </p:cNvPr>
          <p:cNvGraphicFramePr>
            <a:graphicFrameLocks noGrp="1"/>
          </p:cNvGraphicFramePr>
          <p:nvPr>
            <p:ph idx="1"/>
            <p:extLst>
              <p:ext uri="{D42A27DB-BD31-4B8C-83A1-F6EECF244321}">
                <p14:modId xmlns:p14="http://schemas.microsoft.com/office/powerpoint/2010/main" val="2917736298"/>
              </p:ext>
            </p:extLst>
          </p:nvPr>
        </p:nvGraphicFramePr>
        <p:xfrm>
          <a:off x="203010" y="912136"/>
          <a:ext cx="11785979" cy="5270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2368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E9215-5890-4D06-BCD3-A6C5B69B7B3F}"/>
              </a:ext>
            </a:extLst>
          </p:cNvPr>
          <p:cNvSpPr>
            <a:spLocks noGrp="1"/>
          </p:cNvSpPr>
          <p:nvPr>
            <p:ph type="title"/>
          </p:nvPr>
        </p:nvSpPr>
        <p:spPr>
          <a:xfrm>
            <a:off x="822277" y="501650"/>
            <a:ext cx="10515600" cy="803275"/>
          </a:xfrm>
        </p:spPr>
        <p:txBody>
          <a:bodyPr>
            <a:normAutofit/>
          </a:bodyPr>
          <a:lstStyle/>
          <a:p>
            <a:pPr marL="742950" indent="-742950">
              <a:buFont typeface="+mj-lt"/>
              <a:buAutoNum type="arabicPeriod" startAt="5"/>
            </a:pPr>
            <a:r>
              <a:rPr lang="es-EC" sz="4000" dirty="0">
                <a:latin typeface="Times New Roman" panose="02020603050405020304" pitchFamily="18" charset="0"/>
                <a:cs typeface="Times New Roman" panose="02020603050405020304" pitchFamily="18" charset="0"/>
              </a:rPr>
              <a:t>Conclusiones</a:t>
            </a:r>
          </a:p>
        </p:txBody>
      </p:sp>
      <p:sp>
        <p:nvSpPr>
          <p:cNvPr id="4" name="Marcador de número de diapositiva 3">
            <a:extLst>
              <a:ext uri="{FF2B5EF4-FFF2-40B4-BE49-F238E27FC236}">
                <a16:creationId xmlns:a16="http://schemas.microsoft.com/office/drawing/2014/main" id="{73C671F0-BE26-4711-BA91-E5FEB8422098}"/>
              </a:ext>
            </a:extLst>
          </p:cNvPr>
          <p:cNvSpPr>
            <a:spLocks noGrp="1"/>
          </p:cNvSpPr>
          <p:nvPr>
            <p:ph type="sldNum" sz="quarter" idx="12"/>
          </p:nvPr>
        </p:nvSpPr>
        <p:spPr/>
        <p:txBody>
          <a:bodyPr/>
          <a:lstStyle/>
          <a:p>
            <a:fld id="{A1624EB9-8A4B-4548-ADEE-1DB6FEF7E690}" type="slidenum">
              <a:rPr lang="en-US" smtClean="0"/>
              <a:t>25</a:t>
            </a:fld>
            <a:endParaRPr lang="en-US"/>
          </a:p>
        </p:txBody>
      </p:sp>
      <p:sp>
        <p:nvSpPr>
          <p:cNvPr id="3" name="Marcador de contenido 2">
            <a:extLst>
              <a:ext uri="{FF2B5EF4-FFF2-40B4-BE49-F238E27FC236}">
                <a16:creationId xmlns:a16="http://schemas.microsoft.com/office/drawing/2014/main" id="{0C070EAE-6C1D-4909-91AD-DB442D6E3895}"/>
              </a:ext>
            </a:extLst>
          </p:cNvPr>
          <p:cNvSpPr>
            <a:spLocks noGrp="1"/>
          </p:cNvSpPr>
          <p:nvPr>
            <p:ph idx="1"/>
          </p:nvPr>
        </p:nvSpPr>
        <p:spPr>
          <a:xfrm>
            <a:off x="822277" y="1484243"/>
            <a:ext cx="10531523" cy="4692720"/>
          </a:xfrm>
        </p:spPr>
        <p:txBody>
          <a:bodyPr>
            <a:normAutofit/>
          </a:bodyPr>
          <a:lstStyle/>
          <a:p>
            <a:pPr algn="just"/>
            <a:r>
              <a:rPr lang="es-ES" sz="2000" dirty="0">
                <a:latin typeface="Times New Roman" panose="02020603050405020304" pitchFamily="18" charset="0"/>
                <a:cs typeface="Times New Roman" panose="02020603050405020304" pitchFamily="18" charset="0"/>
              </a:rPr>
              <a:t>Los bajos indicadores de productividad y competitividad que presentan las medianas empresas, PYMES, se debe a que uno de los principales obstáculos para incrementar la productividad es las limitaciones de la empresa en la capacidad de administración y/o gestión con un 25,60% y la falta de negociación y relaciones comerciales para incrementar la competitividad representa el 24.90%.</a:t>
            </a:r>
            <a:endParaRPr lang="en-US" sz="2000" dirty="0">
              <a:latin typeface="Times New Roman" panose="02020603050405020304" pitchFamily="18" charset="0"/>
              <a:cs typeface="Times New Roman" panose="02020603050405020304" pitchFamily="18" charset="0"/>
            </a:endParaRPr>
          </a:p>
          <a:p>
            <a:pPr algn="just"/>
            <a:r>
              <a:rPr lang="es-ES" sz="2000" dirty="0">
                <a:latin typeface="Times New Roman" panose="02020603050405020304" pitchFamily="18" charset="0"/>
                <a:cs typeface="Times New Roman" panose="02020603050405020304" pitchFamily="18" charset="0"/>
              </a:rPr>
              <a:t>No existe un modelo de gestión a través del cual las empresas puedan desarrollarse implementando nuevos procesos aumentando su capacidad administrativa a más del 30 % generando un incremento en su productividad y mejor aprovechamiento de los recursos del país dentro de las empresas.</a:t>
            </a:r>
            <a:endParaRPr lang="en-US" sz="2000" dirty="0">
              <a:latin typeface="Times New Roman" panose="02020603050405020304" pitchFamily="18" charset="0"/>
              <a:cs typeface="Times New Roman" panose="02020603050405020304" pitchFamily="18" charset="0"/>
            </a:endParaRPr>
          </a:p>
          <a:p>
            <a:pPr algn="just"/>
            <a:r>
              <a:rPr lang="es-ES" sz="2000" dirty="0">
                <a:latin typeface="Times New Roman" panose="02020603050405020304" pitchFamily="18" charset="0"/>
                <a:cs typeface="Times New Roman" panose="02020603050405020304" pitchFamily="18" charset="0"/>
              </a:rPr>
              <a:t>El limitado acceso a nuevos mercados se ha generado por la falta de inversión en temas de innovación (incremento del valor agregado) y de I+D que las medianas empresas, PYMES, presentan ya que no cuentan con las bases de información para crear un sector productivo y competitivo </a:t>
            </a:r>
          </a:p>
          <a:p>
            <a:pPr algn="just"/>
            <a:r>
              <a:rPr lang="es-ES" sz="2000" dirty="0">
                <a:latin typeface="Times New Roman" panose="02020603050405020304" pitchFamily="18" charset="0"/>
                <a:cs typeface="Times New Roman" panose="02020603050405020304" pitchFamily="18" charset="0"/>
              </a:rPr>
              <a:t>Uno de los principales inconvenientes que se evidencian es la falta de modernización e innovación para incrementar y mejorar sus niveles de competitividad,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3958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E9215-5890-4D06-BCD3-A6C5B69B7B3F}"/>
              </a:ext>
            </a:extLst>
          </p:cNvPr>
          <p:cNvSpPr>
            <a:spLocks noGrp="1"/>
          </p:cNvSpPr>
          <p:nvPr>
            <p:ph type="title"/>
          </p:nvPr>
        </p:nvSpPr>
        <p:spPr>
          <a:xfrm>
            <a:off x="822277" y="501650"/>
            <a:ext cx="10515600" cy="803275"/>
          </a:xfrm>
        </p:spPr>
        <p:txBody>
          <a:bodyPr>
            <a:normAutofit/>
          </a:bodyPr>
          <a:lstStyle/>
          <a:p>
            <a:pPr marL="742950" indent="-742950">
              <a:buFont typeface="+mj-lt"/>
              <a:buAutoNum type="arabicPeriod" startAt="6"/>
            </a:pPr>
            <a:r>
              <a:rPr lang="es-EC" sz="4000" dirty="0">
                <a:latin typeface="Times New Roman" panose="02020603050405020304" pitchFamily="18" charset="0"/>
                <a:cs typeface="Times New Roman" panose="02020603050405020304" pitchFamily="18" charset="0"/>
              </a:rPr>
              <a:t>Recomendaciones</a:t>
            </a:r>
          </a:p>
        </p:txBody>
      </p:sp>
      <p:sp>
        <p:nvSpPr>
          <p:cNvPr id="4" name="Marcador de número de diapositiva 3">
            <a:extLst>
              <a:ext uri="{FF2B5EF4-FFF2-40B4-BE49-F238E27FC236}">
                <a16:creationId xmlns:a16="http://schemas.microsoft.com/office/drawing/2014/main" id="{73C671F0-BE26-4711-BA91-E5FEB8422098}"/>
              </a:ext>
            </a:extLst>
          </p:cNvPr>
          <p:cNvSpPr>
            <a:spLocks noGrp="1"/>
          </p:cNvSpPr>
          <p:nvPr>
            <p:ph type="sldNum" sz="quarter" idx="12"/>
          </p:nvPr>
        </p:nvSpPr>
        <p:spPr/>
        <p:txBody>
          <a:bodyPr/>
          <a:lstStyle/>
          <a:p>
            <a:fld id="{A1624EB9-8A4B-4548-ADEE-1DB6FEF7E690}" type="slidenum">
              <a:rPr lang="en-US" smtClean="0"/>
              <a:t>26</a:t>
            </a:fld>
            <a:endParaRPr lang="en-US"/>
          </a:p>
        </p:txBody>
      </p:sp>
      <p:sp>
        <p:nvSpPr>
          <p:cNvPr id="3" name="Marcador de contenido 2">
            <a:extLst>
              <a:ext uri="{FF2B5EF4-FFF2-40B4-BE49-F238E27FC236}">
                <a16:creationId xmlns:a16="http://schemas.microsoft.com/office/drawing/2014/main" id="{0C070EAE-6C1D-4909-91AD-DB442D6E3895}"/>
              </a:ext>
            </a:extLst>
          </p:cNvPr>
          <p:cNvSpPr>
            <a:spLocks noGrp="1"/>
          </p:cNvSpPr>
          <p:nvPr>
            <p:ph idx="1"/>
          </p:nvPr>
        </p:nvSpPr>
        <p:spPr>
          <a:xfrm>
            <a:off x="838200" y="1417983"/>
            <a:ext cx="10515600" cy="4758980"/>
          </a:xfrm>
        </p:spPr>
        <p:txBody>
          <a:bodyPr>
            <a:normAutofit/>
          </a:bodyPr>
          <a:lstStyle/>
          <a:p>
            <a:r>
              <a:rPr lang="es-ES" sz="2000" dirty="0">
                <a:latin typeface="Times New Roman" panose="02020603050405020304" pitchFamily="18" charset="0"/>
                <a:cs typeface="Times New Roman" panose="02020603050405020304" pitchFamily="18" charset="0"/>
              </a:rPr>
              <a:t>La Pymes deberían utilizar indicadores de productividad, con la finalidad de que se puedan medir sus actividades y procese de manera más efectiva; debido a que un adecuado manejo de procedimiento y el cumplimiento de las planificaciones de la empresa con el correcto aprovechamiento de recursos les permitirá generar un incremento de productividad y mejora continua </a:t>
            </a:r>
          </a:p>
          <a:p>
            <a:r>
              <a:rPr lang="es-ES" sz="2000" dirty="0">
                <a:latin typeface="Times New Roman" panose="02020603050405020304" pitchFamily="18" charset="0"/>
                <a:cs typeface="Times New Roman" panose="02020603050405020304" pitchFamily="18" charset="0"/>
              </a:rPr>
              <a:t>La participación de las Pymes, para la economía ecuatoriana es fundamental dentro de aquellos sectores más importantes que contribuyen al cambio de la matriz productiva ya que poseen un alto potencial para promover emprendimientos productivos que dinamicen la economía. </a:t>
            </a:r>
            <a:endParaRPr lang="en-US" sz="2000" dirty="0">
              <a:latin typeface="Times New Roman" panose="02020603050405020304" pitchFamily="18" charset="0"/>
              <a:cs typeface="Times New Roman" panose="02020603050405020304" pitchFamily="18" charset="0"/>
            </a:endParaRPr>
          </a:p>
          <a:p>
            <a:r>
              <a:rPr lang="es-ES" sz="2000" dirty="0">
                <a:latin typeface="Times New Roman" panose="02020603050405020304" pitchFamily="18" charset="0"/>
                <a:cs typeface="Times New Roman" panose="02020603050405020304" pitchFamily="18" charset="0"/>
              </a:rPr>
              <a:t>El uso de las herramientas de Tecnologías de la Información y Comunicación permite a las medianas empresas, PYMES, alcanzar sus objetivos planteados, ya que se vuelve necesario el conocimiento y aplicación de los avances tecnológicos por el impacto que los mismos generan en la producción y consecuentemente en el incremento de la competitividad empresarial. </a:t>
            </a:r>
            <a:endParaRPr lang="en-US" sz="2000" dirty="0">
              <a:latin typeface="Times New Roman" panose="02020603050405020304" pitchFamily="18" charset="0"/>
              <a:cs typeface="Times New Roman" panose="02020603050405020304" pitchFamily="18" charset="0"/>
            </a:endParaRPr>
          </a:p>
          <a:p>
            <a:r>
              <a:rPr lang="es-ES" sz="2000" dirty="0">
                <a:latin typeface="Times New Roman" panose="02020603050405020304" pitchFamily="18" charset="0"/>
                <a:cs typeface="Times New Roman" panose="02020603050405020304" pitchFamily="18" charset="0"/>
              </a:rPr>
              <a:t>El modelo de un desarrollo sustentable y sostenible para las Pymes, basado en la innovación les permitirá crear un ambiente más productivo y competitiva con la finalidad de que estos indicadores les permitan incursionar en nuevos mercados.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6205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6AE9215-5890-4D06-BCD3-A6C5B69B7B3F}"/>
              </a:ext>
            </a:extLst>
          </p:cNvPr>
          <p:cNvSpPr>
            <a:spLocks noGrp="1"/>
          </p:cNvSpPr>
          <p:nvPr>
            <p:ph type="title"/>
          </p:nvPr>
        </p:nvSpPr>
        <p:spPr>
          <a:xfrm>
            <a:off x="6343656" y="2476415"/>
            <a:ext cx="5445372" cy="1905169"/>
          </a:xfrm>
        </p:spPr>
        <p:txBody>
          <a:bodyPr vert="horz" lIns="91440" tIns="45720" rIns="91440" bIns="45720" rtlCol="0" anchor="ctr">
            <a:normAutofit/>
          </a:bodyPr>
          <a:lstStyle/>
          <a:p>
            <a:pPr algn="ctr"/>
            <a:r>
              <a:rPr lang="en-US" sz="8800" b="1" kern="1200" dirty="0">
                <a:solidFill>
                  <a:schemeClr val="bg1"/>
                </a:solidFill>
                <a:latin typeface="Times New Roman" panose="02020603050405020304" pitchFamily="18" charset="0"/>
                <a:cs typeface="Times New Roman" panose="02020603050405020304" pitchFamily="18" charset="0"/>
              </a:rPr>
              <a:t>GRACIAS</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506" name="Picture 2" descr="Resultado de imagen para ESPE">
            <a:extLst>
              <a:ext uri="{FF2B5EF4-FFF2-40B4-BE49-F238E27FC236}">
                <a16:creationId xmlns:a16="http://schemas.microsoft.com/office/drawing/2014/main" id="{EAE952BB-398A-4A08-94A8-0842C00669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3947"/>
          <a:stretch/>
        </p:blipFill>
        <p:spPr bwMode="auto">
          <a:xfrm>
            <a:off x="640080" y="1152144"/>
            <a:ext cx="4135393" cy="4087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449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E9215-5890-4D06-BCD3-A6C5B69B7B3F}"/>
              </a:ext>
            </a:extLst>
          </p:cNvPr>
          <p:cNvSpPr>
            <a:spLocks noGrp="1"/>
          </p:cNvSpPr>
          <p:nvPr>
            <p:ph type="title"/>
          </p:nvPr>
        </p:nvSpPr>
        <p:spPr>
          <a:xfrm>
            <a:off x="838200" y="504825"/>
            <a:ext cx="10515600" cy="803275"/>
          </a:xfrm>
        </p:spPr>
        <p:txBody>
          <a:bodyPr>
            <a:normAutofit/>
          </a:bodyPr>
          <a:lstStyle/>
          <a:p>
            <a:pPr marL="742950" indent="-742950">
              <a:buFont typeface="+mj-lt"/>
              <a:buAutoNum type="arabicPeriod"/>
            </a:pPr>
            <a:r>
              <a:rPr lang="es-EC" sz="4000" dirty="0">
                <a:latin typeface="Times New Roman" panose="02020603050405020304" pitchFamily="18" charset="0"/>
                <a:cs typeface="Times New Roman" panose="02020603050405020304" pitchFamily="18" charset="0"/>
              </a:rPr>
              <a:t>Generalidades</a:t>
            </a:r>
          </a:p>
        </p:txBody>
      </p:sp>
      <p:sp>
        <p:nvSpPr>
          <p:cNvPr id="3" name="Marcador de contenido 2">
            <a:extLst>
              <a:ext uri="{FF2B5EF4-FFF2-40B4-BE49-F238E27FC236}">
                <a16:creationId xmlns:a16="http://schemas.microsoft.com/office/drawing/2014/main" id="{4F257BE5-CC20-40C2-A1A9-E0C227866793}"/>
              </a:ext>
            </a:extLst>
          </p:cNvPr>
          <p:cNvSpPr>
            <a:spLocks noGrp="1"/>
          </p:cNvSpPr>
          <p:nvPr>
            <p:ph idx="1"/>
          </p:nvPr>
        </p:nvSpPr>
        <p:spPr>
          <a:xfrm>
            <a:off x="245660" y="1689100"/>
            <a:ext cx="11655188" cy="2247900"/>
          </a:xfrm>
        </p:spPr>
        <p:txBody>
          <a:bodyPr>
            <a:normAutofit fontScale="92500" lnSpcReduction="10000"/>
          </a:bodyPr>
          <a:lstStyle/>
          <a:p>
            <a:pPr marL="0" indent="0" algn="just">
              <a:lnSpc>
                <a:spcPct val="110000"/>
              </a:lnSpc>
              <a:buNone/>
            </a:pPr>
            <a:r>
              <a:rPr lang="es-ES" sz="2400" dirty="0">
                <a:latin typeface="Times New Roman" panose="02020603050405020304" pitchFamily="18" charset="0"/>
                <a:cs typeface="Times New Roman" panose="02020603050405020304" pitchFamily="18" charset="0"/>
              </a:rPr>
              <a:t>El aprovechamiento de los recursos del país debe ser de manera responsable y sostenible, considerando que son la fuente principal de desarrollo que el país posee. El desarrollo sostenible tiende a establecerse cuando un país principalmente se enfoca en producir o generar aquellos productos y/o servicios que tienen una ventaja comparativa o generen un mayor valor agregado frente a la competencia; considerando las oportunidades de incentivar a las medianas empresas PYMES para aumentar los índices de productividad y competitividad.</a:t>
            </a:r>
            <a:endParaRPr lang="en-US" sz="2400" dirty="0">
              <a:latin typeface="Times New Roman" panose="02020603050405020304" pitchFamily="18" charset="0"/>
              <a:cs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73C671F0-BE26-4711-BA91-E5FEB8422098}"/>
              </a:ext>
            </a:extLst>
          </p:cNvPr>
          <p:cNvSpPr>
            <a:spLocks noGrp="1"/>
          </p:cNvSpPr>
          <p:nvPr>
            <p:ph type="sldNum" sz="quarter" idx="12"/>
          </p:nvPr>
        </p:nvSpPr>
        <p:spPr/>
        <p:txBody>
          <a:bodyPr/>
          <a:lstStyle/>
          <a:p>
            <a:fld id="{A1624EB9-8A4B-4548-ADEE-1DB6FEF7E690}" type="slidenum">
              <a:rPr lang="en-US" smtClean="0"/>
              <a:t>3</a:t>
            </a:fld>
            <a:endParaRPr lang="en-US"/>
          </a:p>
        </p:txBody>
      </p:sp>
      <p:sp>
        <p:nvSpPr>
          <p:cNvPr id="5" name="Rectángulo 4">
            <a:extLst>
              <a:ext uri="{FF2B5EF4-FFF2-40B4-BE49-F238E27FC236}">
                <a16:creationId xmlns:a16="http://schemas.microsoft.com/office/drawing/2014/main" id="{5682E694-754B-4BBF-9148-6F9ADB2793EF}"/>
              </a:ext>
            </a:extLst>
          </p:cNvPr>
          <p:cNvSpPr/>
          <p:nvPr/>
        </p:nvSpPr>
        <p:spPr>
          <a:xfrm>
            <a:off x="1562100" y="4229100"/>
            <a:ext cx="10338748" cy="1446550"/>
          </a:xfrm>
          <a:prstGeom prst="rect">
            <a:avLst/>
          </a:prstGeom>
        </p:spPr>
        <p:txBody>
          <a:bodyPr wrap="square">
            <a:spAutoFit/>
          </a:bodyPr>
          <a:lstStyle/>
          <a:p>
            <a:r>
              <a:rPr lang="es-EC" sz="2200" b="1" dirty="0">
                <a:latin typeface="Times New Roman" panose="02020603050405020304" pitchFamily="18" charset="0"/>
                <a:cs typeface="Times New Roman" panose="02020603050405020304" pitchFamily="18" charset="0"/>
              </a:rPr>
              <a:t>Objetivo</a:t>
            </a:r>
            <a:r>
              <a:rPr lang="en-US" sz="2200" b="1" dirty="0">
                <a:latin typeface="Times New Roman" panose="02020603050405020304" pitchFamily="18" charset="0"/>
                <a:cs typeface="Times New Roman" panose="02020603050405020304" pitchFamily="18" charset="0"/>
              </a:rPr>
              <a:t> General</a:t>
            </a:r>
          </a:p>
          <a:p>
            <a:pPr algn="just"/>
            <a:r>
              <a:rPr lang="es-ES" sz="2200" dirty="0">
                <a:latin typeface="Times New Roman" panose="02020603050405020304" pitchFamily="18" charset="0"/>
                <a:cs typeface="Times New Roman" panose="02020603050405020304" pitchFamily="18" charset="0"/>
              </a:rPr>
              <a:t>Analizar el deficiente aprovechamiento de los recursos del país y su incidencia en la falta de valor agregado en la productividad y competitividad del comercio justo para el fortalecimiento de una economía social y solidaria en el Distrito Metropolitano de Quito.</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9975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E9215-5890-4D06-BCD3-A6C5B69B7B3F}"/>
              </a:ext>
            </a:extLst>
          </p:cNvPr>
          <p:cNvSpPr>
            <a:spLocks noGrp="1"/>
          </p:cNvSpPr>
          <p:nvPr>
            <p:ph type="title"/>
          </p:nvPr>
        </p:nvSpPr>
        <p:spPr>
          <a:xfrm>
            <a:off x="838200" y="136525"/>
            <a:ext cx="10515600" cy="803275"/>
          </a:xfrm>
        </p:spPr>
        <p:txBody>
          <a:bodyPr>
            <a:normAutofit/>
          </a:bodyPr>
          <a:lstStyle/>
          <a:p>
            <a:pPr marL="742950" indent="-742950">
              <a:buFont typeface="+mj-lt"/>
              <a:buAutoNum type="arabicPeriod" startAt="2"/>
            </a:pPr>
            <a:r>
              <a:rPr lang="es-EC" sz="4000" dirty="0">
                <a:latin typeface="Times New Roman" panose="02020603050405020304" pitchFamily="18" charset="0"/>
                <a:cs typeface="Times New Roman" panose="02020603050405020304" pitchFamily="18" charset="0"/>
              </a:rPr>
              <a:t>Marco Teórico – Teorías de Soporte</a:t>
            </a:r>
          </a:p>
        </p:txBody>
      </p:sp>
      <p:sp>
        <p:nvSpPr>
          <p:cNvPr id="3" name="Marcador de contenido 2">
            <a:extLst>
              <a:ext uri="{FF2B5EF4-FFF2-40B4-BE49-F238E27FC236}">
                <a16:creationId xmlns:a16="http://schemas.microsoft.com/office/drawing/2014/main" id="{4F257BE5-CC20-40C2-A1A9-E0C227866793}"/>
              </a:ext>
            </a:extLst>
          </p:cNvPr>
          <p:cNvSpPr>
            <a:spLocks noGrp="1"/>
          </p:cNvSpPr>
          <p:nvPr>
            <p:ph idx="1"/>
          </p:nvPr>
        </p:nvSpPr>
        <p:spPr>
          <a:xfrm>
            <a:off x="177421" y="939800"/>
            <a:ext cx="11818961" cy="5781675"/>
          </a:xfrm>
        </p:spPr>
        <p:txBody>
          <a:bodyPr>
            <a:normAutofit fontScale="85000" lnSpcReduction="10000"/>
          </a:bodyPr>
          <a:lstStyle/>
          <a:p>
            <a:pPr marL="0" indent="0" algn="just">
              <a:lnSpc>
                <a:spcPct val="110000"/>
              </a:lnSpc>
              <a:buNone/>
            </a:pPr>
            <a:r>
              <a:rPr lang="es-ES" b="1" dirty="0">
                <a:latin typeface="Times New Roman" panose="02020603050405020304" pitchFamily="18" charset="0"/>
                <a:cs typeface="Times New Roman" panose="02020603050405020304" pitchFamily="18" charset="0"/>
              </a:rPr>
              <a:t>* Teoría Económica</a:t>
            </a:r>
          </a:p>
          <a:p>
            <a:pPr marL="0" indent="0" algn="just">
              <a:lnSpc>
                <a:spcPct val="110000"/>
              </a:lnSpc>
              <a:buNone/>
            </a:pPr>
            <a:r>
              <a:rPr lang="es-ES" sz="2600" dirty="0">
                <a:latin typeface="Times New Roman" panose="02020603050405020304" pitchFamily="18" charset="0"/>
                <a:cs typeface="Times New Roman" panose="02020603050405020304" pitchFamily="18" charset="0"/>
              </a:rPr>
              <a:t>La teoría económica permite a un país desarrollarse y penetrar en un mercado más extenso con la única finalidad generar recursos económicos, interrelacionado diversos factores; para determinar el nivel de crecimiento y establecer estrategias de mejora continua </a:t>
            </a:r>
            <a:r>
              <a:rPr lang="es-ES" sz="2200" dirty="0">
                <a:latin typeface="Times New Roman" panose="02020603050405020304" pitchFamily="18" charset="0"/>
                <a:cs typeface="Times New Roman" panose="02020603050405020304" pitchFamily="18" charset="0"/>
              </a:rPr>
              <a:t>(Erhard et al., 2011).</a:t>
            </a:r>
          </a:p>
          <a:p>
            <a:pPr marL="0" indent="0" algn="just">
              <a:lnSpc>
                <a:spcPct val="110000"/>
              </a:lnSpc>
              <a:buNone/>
            </a:pPr>
            <a:endParaRPr lang="es-ES" sz="2600" dirty="0">
              <a:latin typeface="Times New Roman" panose="02020603050405020304" pitchFamily="18" charset="0"/>
              <a:cs typeface="Times New Roman" panose="02020603050405020304" pitchFamily="18" charset="0"/>
            </a:endParaRPr>
          </a:p>
          <a:p>
            <a:pPr marL="0" indent="0" algn="just">
              <a:lnSpc>
                <a:spcPct val="110000"/>
              </a:lnSpc>
              <a:buNone/>
            </a:pPr>
            <a:r>
              <a:rPr lang="es-ES" b="1" dirty="0">
                <a:latin typeface="Times New Roman" panose="02020603050405020304" pitchFamily="18" charset="0"/>
                <a:cs typeface="Times New Roman" panose="02020603050405020304" pitchFamily="18" charset="0"/>
              </a:rPr>
              <a:t>* Teoría de la Economía Popular y Solidaria</a:t>
            </a:r>
          </a:p>
          <a:p>
            <a:pPr marL="0" indent="0" algn="just">
              <a:lnSpc>
                <a:spcPct val="110000"/>
              </a:lnSpc>
              <a:buNone/>
            </a:pPr>
            <a:r>
              <a:rPr lang="es-ES" sz="2600" dirty="0">
                <a:latin typeface="Times New Roman" panose="02020603050405020304" pitchFamily="18" charset="0"/>
                <a:cs typeface="Times New Roman" panose="02020603050405020304" pitchFamily="18" charset="0"/>
              </a:rPr>
              <a:t>El sistema de Economía Solidaria se estructura y fundamenta en la idea de una sociedad donde las empresas incrementen su capacidad de negociación y elaboración productos con valor agregado </a:t>
            </a:r>
            <a:r>
              <a:rPr lang="es-ES" sz="2200" dirty="0">
                <a:latin typeface="Times New Roman" panose="02020603050405020304" pitchFamily="18" charset="0"/>
                <a:cs typeface="Times New Roman" panose="02020603050405020304" pitchFamily="18" charset="0"/>
              </a:rPr>
              <a:t>(Coraggio, 2011).</a:t>
            </a:r>
          </a:p>
          <a:p>
            <a:pPr marL="0" indent="0" algn="just">
              <a:lnSpc>
                <a:spcPct val="110000"/>
              </a:lnSpc>
              <a:buNone/>
            </a:pPr>
            <a:endParaRPr lang="es-ES" sz="2200" dirty="0">
              <a:latin typeface="Times New Roman" panose="02020603050405020304" pitchFamily="18" charset="0"/>
              <a:cs typeface="Times New Roman" panose="02020603050405020304" pitchFamily="18" charset="0"/>
            </a:endParaRPr>
          </a:p>
          <a:p>
            <a:pPr marL="0" indent="0" algn="just">
              <a:lnSpc>
                <a:spcPct val="110000"/>
              </a:lnSpc>
              <a:buNone/>
            </a:pPr>
            <a:r>
              <a:rPr lang="es-ES" b="1" dirty="0">
                <a:latin typeface="Times New Roman" panose="02020603050405020304" pitchFamily="18" charset="0"/>
                <a:cs typeface="Times New Roman" panose="02020603050405020304" pitchFamily="18" charset="0"/>
              </a:rPr>
              <a:t>* Teoría del Desarrollo Sostenible</a:t>
            </a:r>
          </a:p>
          <a:p>
            <a:pPr marL="0" indent="0" algn="just">
              <a:lnSpc>
                <a:spcPct val="110000"/>
              </a:lnSpc>
              <a:buNone/>
            </a:pPr>
            <a:r>
              <a:rPr lang="es-ES" sz="2600" dirty="0">
                <a:latin typeface="Times New Roman" panose="02020603050405020304" pitchFamily="18" charset="0"/>
                <a:cs typeface="Times New Roman" panose="02020603050405020304" pitchFamily="18" charset="0"/>
              </a:rPr>
              <a:t>Las condiciones para obtener un desarrollo sostenible se fundamenta en una serie de procedimientos y estrategias para conseguir el orden social y económico con la finalidad de volver al país más competitivo y productivo </a:t>
            </a:r>
            <a:r>
              <a:rPr lang="es-ES" sz="2200" dirty="0">
                <a:latin typeface="Times New Roman" panose="02020603050405020304" pitchFamily="18" charset="0"/>
                <a:cs typeface="Times New Roman" panose="02020603050405020304" pitchFamily="18" charset="0"/>
              </a:rPr>
              <a:t>(Ramírez, 2008).</a:t>
            </a:r>
            <a:endParaRPr lang="en-US" b="1" dirty="0">
              <a:latin typeface="Times New Roman" panose="02020603050405020304" pitchFamily="18" charset="0"/>
              <a:cs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73C671F0-BE26-4711-BA91-E5FEB8422098}"/>
              </a:ext>
            </a:extLst>
          </p:cNvPr>
          <p:cNvSpPr>
            <a:spLocks noGrp="1"/>
          </p:cNvSpPr>
          <p:nvPr>
            <p:ph type="sldNum" sz="quarter" idx="12"/>
          </p:nvPr>
        </p:nvSpPr>
        <p:spPr/>
        <p:txBody>
          <a:bodyPr/>
          <a:lstStyle/>
          <a:p>
            <a:fld id="{A1624EB9-8A4B-4548-ADEE-1DB6FEF7E690}" type="slidenum">
              <a:rPr lang="en-US" smtClean="0"/>
              <a:t>4</a:t>
            </a:fld>
            <a:endParaRPr lang="en-US"/>
          </a:p>
        </p:txBody>
      </p:sp>
    </p:spTree>
    <p:extLst>
      <p:ext uri="{BB962C8B-B14F-4D97-AF65-F5344CB8AC3E}">
        <p14:creationId xmlns:p14="http://schemas.microsoft.com/office/powerpoint/2010/main" val="3342551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E9215-5890-4D06-BCD3-A6C5B69B7B3F}"/>
              </a:ext>
            </a:extLst>
          </p:cNvPr>
          <p:cNvSpPr>
            <a:spLocks noGrp="1"/>
          </p:cNvSpPr>
          <p:nvPr>
            <p:ph type="title"/>
          </p:nvPr>
        </p:nvSpPr>
        <p:spPr>
          <a:xfrm>
            <a:off x="822277" y="501650"/>
            <a:ext cx="10515600" cy="803275"/>
          </a:xfrm>
        </p:spPr>
        <p:txBody>
          <a:bodyPr>
            <a:normAutofit fontScale="90000"/>
          </a:bodyPr>
          <a:lstStyle/>
          <a:p>
            <a:pPr marL="742950" indent="-742950">
              <a:buFont typeface="+mj-lt"/>
              <a:buAutoNum type="arabicPeriod" startAt="2"/>
            </a:pPr>
            <a:r>
              <a:rPr lang="es-EC" dirty="0">
                <a:latin typeface="Times New Roman" panose="02020603050405020304" pitchFamily="18" charset="0"/>
                <a:cs typeface="Times New Roman" panose="02020603050405020304" pitchFamily="18" charset="0"/>
              </a:rPr>
              <a:t>Marco Teórico – Teorías de Complementarias</a:t>
            </a:r>
          </a:p>
        </p:txBody>
      </p:sp>
      <p:sp>
        <p:nvSpPr>
          <p:cNvPr id="4" name="Marcador de número de diapositiva 3">
            <a:extLst>
              <a:ext uri="{FF2B5EF4-FFF2-40B4-BE49-F238E27FC236}">
                <a16:creationId xmlns:a16="http://schemas.microsoft.com/office/drawing/2014/main" id="{73C671F0-BE26-4711-BA91-E5FEB8422098}"/>
              </a:ext>
            </a:extLst>
          </p:cNvPr>
          <p:cNvSpPr>
            <a:spLocks noGrp="1"/>
          </p:cNvSpPr>
          <p:nvPr>
            <p:ph type="sldNum" sz="quarter" idx="12"/>
          </p:nvPr>
        </p:nvSpPr>
        <p:spPr/>
        <p:txBody>
          <a:bodyPr/>
          <a:lstStyle/>
          <a:p>
            <a:fld id="{A1624EB9-8A4B-4548-ADEE-1DB6FEF7E690}" type="slidenum">
              <a:rPr lang="en-US" smtClean="0"/>
              <a:t>5</a:t>
            </a:fld>
            <a:endParaRPr lang="en-US"/>
          </a:p>
        </p:txBody>
      </p:sp>
      <p:graphicFrame>
        <p:nvGraphicFramePr>
          <p:cNvPr id="7" name="Marcador de contenido 6">
            <a:extLst>
              <a:ext uri="{FF2B5EF4-FFF2-40B4-BE49-F238E27FC236}">
                <a16:creationId xmlns:a16="http://schemas.microsoft.com/office/drawing/2014/main" id="{03FE7BED-6FD7-4126-8CCA-7DB4069CA886}"/>
              </a:ext>
            </a:extLst>
          </p:cNvPr>
          <p:cNvGraphicFramePr>
            <a:graphicFrameLocks noGrp="1"/>
          </p:cNvGraphicFramePr>
          <p:nvPr>
            <p:ph idx="1"/>
            <p:extLst>
              <p:ext uri="{D42A27DB-BD31-4B8C-83A1-F6EECF244321}">
                <p14:modId xmlns:p14="http://schemas.microsoft.com/office/powerpoint/2010/main" val="3177605566"/>
              </p:ext>
            </p:extLst>
          </p:nvPr>
        </p:nvGraphicFramePr>
        <p:xfrm>
          <a:off x="163773" y="1173708"/>
          <a:ext cx="11832609" cy="5182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0889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E9215-5890-4D06-BCD3-A6C5B69B7B3F}"/>
              </a:ext>
            </a:extLst>
          </p:cNvPr>
          <p:cNvSpPr>
            <a:spLocks noGrp="1"/>
          </p:cNvSpPr>
          <p:nvPr>
            <p:ph type="title"/>
          </p:nvPr>
        </p:nvSpPr>
        <p:spPr>
          <a:xfrm>
            <a:off x="822277" y="501650"/>
            <a:ext cx="10515600" cy="803275"/>
          </a:xfrm>
        </p:spPr>
        <p:txBody>
          <a:bodyPr>
            <a:normAutofit fontScale="90000"/>
          </a:bodyPr>
          <a:lstStyle/>
          <a:p>
            <a:pPr marL="742950" indent="-742950">
              <a:buFont typeface="+mj-lt"/>
              <a:buAutoNum type="arabicPeriod" startAt="2"/>
            </a:pPr>
            <a:r>
              <a:rPr lang="es-EC" dirty="0">
                <a:latin typeface="Times New Roman" panose="02020603050405020304" pitchFamily="18" charset="0"/>
                <a:cs typeface="Times New Roman" panose="02020603050405020304" pitchFamily="18" charset="0"/>
              </a:rPr>
              <a:t>Marco Teórico – Teorías de Complementarias</a:t>
            </a:r>
          </a:p>
        </p:txBody>
      </p:sp>
      <p:sp>
        <p:nvSpPr>
          <p:cNvPr id="4" name="Marcador de número de diapositiva 3">
            <a:extLst>
              <a:ext uri="{FF2B5EF4-FFF2-40B4-BE49-F238E27FC236}">
                <a16:creationId xmlns:a16="http://schemas.microsoft.com/office/drawing/2014/main" id="{73C671F0-BE26-4711-BA91-E5FEB8422098}"/>
              </a:ext>
            </a:extLst>
          </p:cNvPr>
          <p:cNvSpPr>
            <a:spLocks noGrp="1"/>
          </p:cNvSpPr>
          <p:nvPr>
            <p:ph type="sldNum" sz="quarter" idx="12"/>
          </p:nvPr>
        </p:nvSpPr>
        <p:spPr/>
        <p:txBody>
          <a:bodyPr/>
          <a:lstStyle/>
          <a:p>
            <a:fld id="{A1624EB9-8A4B-4548-ADEE-1DB6FEF7E690}" type="slidenum">
              <a:rPr lang="en-US" smtClean="0"/>
              <a:t>6</a:t>
            </a:fld>
            <a:endParaRPr lang="en-US"/>
          </a:p>
        </p:txBody>
      </p:sp>
      <p:graphicFrame>
        <p:nvGraphicFramePr>
          <p:cNvPr id="7" name="Marcador de contenido 6">
            <a:extLst>
              <a:ext uri="{FF2B5EF4-FFF2-40B4-BE49-F238E27FC236}">
                <a16:creationId xmlns:a16="http://schemas.microsoft.com/office/drawing/2014/main" id="{03FE7BED-6FD7-4126-8CCA-7DB4069CA886}"/>
              </a:ext>
            </a:extLst>
          </p:cNvPr>
          <p:cNvGraphicFramePr>
            <a:graphicFrameLocks noGrp="1"/>
          </p:cNvGraphicFramePr>
          <p:nvPr>
            <p:ph idx="1"/>
            <p:extLst>
              <p:ext uri="{D42A27DB-BD31-4B8C-83A1-F6EECF244321}">
                <p14:modId xmlns:p14="http://schemas.microsoft.com/office/powerpoint/2010/main" val="984183419"/>
              </p:ext>
            </p:extLst>
          </p:nvPr>
        </p:nvGraphicFramePr>
        <p:xfrm>
          <a:off x="163773" y="1173708"/>
          <a:ext cx="11832609" cy="5182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954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E9215-5890-4D06-BCD3-A6C5B69B7B3F}"/>
              </a:ext>
            </a:extLst>
          </p:cNvPr>
          <p:cNvSpPr>
            <a:spLocks noGrp="1"/>
          </p:cNvSpPr>
          <p:nvPr>
            <p:ph type="title"/>
          </p:nvPr>
        </p:nvSpPr>
        <p:spPr>
          <a:xfrm>
            <a:off x="822277" y="501650"/>
            <a:ext cx="10515600" cy="803275"/>
          </a:xfrm>
        </p:spPr>
        <p:txBody>
          <a:bodyPr>
            <a:normAutofit/>
          </a:bodyPr>
          <a:lstStyle/>
          <a:p>
            <a:pPr marL="742950" indent="-742950">
              <a:buFont typeface="+mj-lt"/>
              <a:buAutoNum type="arabicPeriod" startAt="2"/>
            </a:pPr>
            <a:r>
              <a:rPr lang="es-EC" sz="4000" dirty="0">
                <a:latin typeface="Times New Roman" panose="02020603050405020304" pitchFamily="18" charset="0"/>
                <a:cs typeface="Times New Roman" panose="02020603050405020304" pitchFamily="18" charset="0"/>
              </a:rPr>
              <a:t>Marco Teórico – Marco Referencial</a:t>
            </a:r>
          </a:p>
        </p:txBody>
      </p:sp>
      <p:sp>
        <p:nvSpPr>
          <p:cNvPr id="4" name="Marcador de número de diapositiva 3">
            <a:extLst>
              <a:ext uri="{FF2B5EF4-FFF2-40B4-BE49-F238E27FC236}">
                <a16:creationId xmlns:a16="http://schemas.microsoft.com/office/drawing/2014/main" id="{73C671F0-BE26-4711-BA91-E5FEB8422098}"/>
              </a:ext>
            </a:extLst>
          </p:cNvPr>
          <p:cNvSpPr>
            <a:spLocks noGrp="1"/>
          </p:cNvSpPr>
          <p:nvPr>
            <p:ph type="sldNum" sz="quarter" idx="12"/>
          </p:nvPr>
        </p:nvSpPr>
        <p:spPr/>
        <p:txBody>
          <a:bodyPr/>
          <a:lstStyle/>
          <a:p>
            <a:fld id="{A1624EB9-8A4B-4548-ADEE-1DB6FEF7E690}" type="slidenum">
              <a:rPr lang="en-US" smtClean="0"/>
              <a:t>7</a:t>
            </a:fld>
            <a:endParaRPr lang="en-US"/>
          </a:p>
        </p:txBody>
      </p:sp>
      <p:graphicFrame>
        <p:nvGraphicFramePr>
          <p:cNvPr id="7" name="Marcador de contenido 6">
            <a:extLst>
              <a:ext uri="{FF2B5EF4-FFF2-40B4-BE49-F238E27FC236}">
                <a16:creationId xmlns:a16="http://schemas.microsoft.com/office/drawing/2014/main" id="{03FE7BED-6FD7-4126-8CCA-7DB4069CA886}"/>
              </a:ext>
            </a:extLst>
          </p:cNvPr>
          <p:cNvGraphicFramePr>
            <a:graphicFrameLocks noGrp="1"/>
          </p:cNvGraphicFramePr>
          <p:nvPr>
            <p:ph idx="1"/>
            <p:extLst>
              <p:ext uri="{D42A27DB-BD31-4B8C-83A1-F6EECF244321}">
                <p14:modId xmlns:p14="http://schemas.microsoft.com/office/powerpoint/2010/main" val="2027734358"/>
              </p:ext>
            </p:extLst>
          </p:nvPr>
        </p:nvGraphicFramePr>
        <p:xfrm>
          <a:off x="163772" y="1540206"/>
          <a:ext cx="11832609" cy="5182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2818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E9215-5890-4D06-BCD3-A6C5B69B7B3F}"/>
              </a:ext>
            </a:extLst>
          </p:cNvPr>
          <p:cNvSpPr>
            <a:spLocks noGrp="1"/>
          </p:cNvSpPr>
          <p:nvPr>
            <p:ph type="title"/>
          </p:nvPr>
        </p:nvSpPr>
        <p:spPr>
          <a:xfrm>
            <a:off x="822277" y="501650"/>
            <a:ext cx="10515600" cy="803275"/>
          </a:xfrm>
        </p:spPr>
        <p:txBody>
          <a:bodyPr>
            <a:normAutofit/>
          </a:bodyPr>
          <a:lstStyle/>
          <a:p>
            <a:pPr marL="742950" indent="-742950">
              <a:buFont typeface="+mj-lt"/>
              <a:buAutoNum type="arabicPeriod" startAt="2"/>
            </a:pPr>
            <a:r>
              <a:rPr lang="es-EC" sz="4000" dirty="0">
                <a:latin typeface="Times New Roman" panose="02020603050405020304" pitchFamily="18" charset="0"/>
                <a:cs typeface="Times New Roman" panose="02020603050405020304" pitchFamily="18" charset="0"/>
              </a:rPr>
              <a:t>Marco Teórico – Marco Referencial</a:t>
            </a:r>
          </a:p>
        </p:txBody>
      </p:sp>
      <p:sp>
        <p:nvSpPr>
          <p:cNvPr id="4" name="Marcador de número de diapositiva 3">
            <a:extLst>
              <a:ext uri="{FF2B5EF4-FFF2-40B4-BE49-F238E27FC236}">
                <a16:creationId xmlns:a16="http://schemas.microsoft.com/office/drawing/2014/main" id="{73C671F0-BE26-4711-BA91-E5FEB8422098}"/>
              </a:ext>
            </a:extLst>
          </p:cNvPr>
          <p:cNvSpPr>
            <a:spLocks noGrp="1"/>
          </p:cNvSpPr>
          <p:nvPr>
            <p:ph type="sldNum" sz="quarter" idx="12"/>
          </p:nvPr>
        </p:nvSpPr>
        <p:spPr/>
        <p:txBody>
          <a:bodyPr/>
          <a:lstStyle/>
          <a:p>
            <a:fld id="{A1624EB9-8A4B-4548-ADEE-1DB6FEF7E690}" type="slidenum">
              <a:rPr lang="en-US" smtClean="0"/>
              <a:t>8</a:t>
            </a:fld>
            <a:endParaRPr lang="en-US"/>
          </a:p>
        </p:txBody>
      </p:sp>
      <p:graphicFrame>
        <p:nvGraphicFramePr>
          <p:cNvPr id="7" name="Marcador de contenido 6">
            <a:extLst>
              <a:ext uri="{FF2B5EF4-FFF2-40B4-BE49-F238E27FC236}">
                <a16:creationId xmlns:a16="http://schemas.microsoft.com/office/drawing/2014/main" id="{03FE7BED-6FD7-4126-8CCA-7DB4069CA886}"/>
              </a:ext>
            </a:extLst>
          </p:cNvPr>
          <p:cNvGraphicFramePr>
            <a:graphicFrameLocks noGrp="1"/>
          </p:cNvGraphicFramePr>
          <p:nvPr>
            <p:ph idx="1"/>
            <p:extLst>
              <p:ext uri="{D42A27DB-BD31-4B8C-83A1-F6EECF244321}">
                <p14:modId xmlns:p14="http://schemas.microsoft.com/office/powerpoint/2010/main" val="534506411"/>
              </p:ext>
            </p:extLst>
          </p:nvPr>
        </p:nvGraphicFramePr>
        <p:xfrm>
          <a:off x="179695" y="1815152"/>
          <a:ext cx="11832609" cy="4258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9082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E9215-5890-4D06-BCD3-A6C5B69B7B3F}"/>
              </a:ext>
            </a:extLst>
          </p:cNvPr>
          <p:cNvSpPr>
            <a:spLocks noGrp="1"/>
          </p:cNvSpPr>
          <p:nvPr>
            <p:ph type="title"/>
          </p:nvPr>
        </p:nvSpPr>
        <p:spPr>
          <a:xfrm>
            <a:off x="822277" y="501650"/>
            <a:ext cx="10515600" cy="803275"/>
          </a:xfrm>
        </p:spPr>
        <p:txBody>
          <a:bodyPr>
            <a:normAutofit/>
          </a:bodyPr>
          <a:lstStyle/>
          <a:p>
            <a:pPr marL="742950" indent="-742950">
              <a:buFont typeface="+mj-lt"/>
              <a:buAutoNum type="arabicPeriod" startAt="3"/>
            </a:pPr>
            <a:r>
              <a:rPr lang="es-EC" sz="4000" dirty="0">
                <a:latin typeface="Times New Roman" panose="02020603050405020304" pitchFamily="18" charset="0"/>
                <a:cs typeface="Times New Roman" panose="02020603050405020304" pitchFamily="18" charset="0"/>
              </a:rPr>
              <a:t>Marco Metodológico</a:t>
            </a:r>
          </a:p>
        </p:txBody>
      </p:sp>
      <p:sp>
        <p:nvSpPr>
          <p:cNvPr id="4" name="Marcador de número de diapositiva 3">
            <a:extLst>
              <a:ext uri="{FF2B5EF4-FFF2-40B4-BE49-F238E27FC236}">
                <a16:creationId xmlns:a16="http://schemas.microsoft.com/office/drawing/2014/main" id="{73C671F0-BE26-4711-BA91-E5FEB8422098}"/>
              </a:ext>
            </a:extLst>
          </p:cNvPr>
          <p:cNvSpPr>
            <a:spLocks noGrp="1"/>
          </p:cNvSpPr>
          <p:nvPr>
            <p:ph type="sldNum" sz="quarter" idx="12"/>
          </p:nvPr>
        </p:nvSpPr>
        <p:spPr/>
        <p:txBody>
          <a:bodyPr/>
          <a:lstStyle/>
          <a:p>
            <a:fld id="{A1624EB9-8A4B-4548-ADEE-1DB6FEF7E690}" type="slidenum">
              <a:rPr lang="en-US" smtClean="0"/>
              <a:t>9</a:t>
            </a:fld>
            <a:endParaRPr lang="en-US"/>
          </a:p>
        </p:txBody>
      </p:sp>
      <p:graphicFrame>
        <p:nvGraphicFramePr>
          <p:cNvPr id="8" name="Marcador de contenido 7">
            <a:extLst>
              <a:ext uri="{FF2B5EF4-FFF2-40B4-BE49-F238E27FC236}">
                <a16:creationId xmlns:a16="http://schemas.microsoft.com/office/drawing/2014/main" id="{B9CBE015-197F-40C7-B499-BF62B2C1C6A6}"/>
              </a:ext>
            </a:extLst>
          </p:cNvPr>
          <p:cNvGraphicFramePr>
            <a:graphicFrameLocks noGrp="1"/>
          </p:cNvGraphicFramePr>
          <p:nvPr>
            <p:ph idx="1"/>
            <p:extLst>
              <p:ext uri="{D42A27DB-BD31-4B8C-83A1-F6EECF244321}">
                <p14:modId xmlns:p14="http://schemas.microsoft.com/office/powerpoint/2010/main" val="27744773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4980727"/>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2157</Words>
  <Application>Microsoft Office PowerPoint</Application>
  <PresentationFormat>Panorámica</PresentationFormat>
  <Paragraphs>159</Paragraphs>
  <Slides>27</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27</vt:i4>
      </vt:variant>
    </vt:vector>
  </HeadingPairs>
  <TitlesOfParts>
    <vt:vector size="36" baseType="lpstr">
      <vt:lpstr>Arial</vt:lpstr>
      <vt:lpstr>Calibri</vt:lpstr>
      <vt:lpstr>Calibri Light</vt:lpstr>
      <vt:lpstr>Cambria Math</vt:lpstr>
      <vt:lpstr>Times New Roman</vt:lpstr>
      <vt:lpstr>Trebuchet MS</vt:lpstr>
      <vt:lpstr>Wingdings 2</vt:lpstr>
      <vt:lpstr>HDOfficeLightV0</vt:lpstr>
      <vt:lpstr>Tema de Office</vt:lpstr>
      <vt:lpstr>Presentación de PowerPoint</vt:lpstr>
      <vt:lpstr>Presentación de PowerPoint</vt:lpstr>
      <vt:lpstr>Generalidades</vt:lpstr>
      <vt:lpstr>Marco Teórico – Teorías de Soporte</vt:lpstr>
      <vt:lpstr>Marco Teórico – Teorías de Complementarias</vt:lpstr>
      <vt:lpstr>Marco Teórico – Teorías de Complementarias</vt:lpstr>
      <vt:lpstr>Marco Teórico – Marco Referencial</vt:lpstr>
      <vt:lpstr>Marco Teórico – Marco Referencial</vt:lpstr>
      <vt:lpstr>Marco Metodológico</vt:lpstr>
      <vt:lpstr>Presentación de PowerPoint</vt:lpstr>
      <vt:lpstr>Análisis de Datos Secundarios</vt:lpstr>
      <vt:lpstr>Presentación de PowerPoint</vt:lpstr>
      <vt:lpstr>Presentación de PowerPoint</vt:lpstr>
      <vt:lpstr>Presentación de PowerPoint</vt:lpstr>
      <vt:lpstr>Análisis Univariado</vt:lpstr>
      <vt:lpstr>Presentación de PowerPoint</vt:lpstr>
      <vt:lpstr>Presentación de PowerPoint</vt:lpstr>
      <vt:lpstr>Presentación de PowerPoint</vt:lpstr>
      <vt:lpstr>Análisis Bivariado – Método Correlacional</vt:lpstr>
      <vt:lpstr>Presentación de PowerPoint</vt:lpstr>
      <vt:lpstr>Propuesta</vt:lpstr>
      <vt:lpstr>Presentación de PowerPoint</vt:lpstr>
      <vt:lpstr>Presentación de PowerPoint</vt:lpstr>
      <vt:lpstr>Presentación de PowerPoint</vt:lpstr>
      <vt:lpstr>Conclusiones</vt:lpstr>
      <vt:lpstr>Recomendaciones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Rojas</dc:creator>
  <cp:lastModifiedBy>Andres Rojas</cp:lastModifiedBy>
  <cp:revision>7</cp:revision>
  <dcterms:created xsi:type="dcterms:W3CDTF">2018-09-10T10:49:51Z</dcterms:created>
  <dcterms:modified xsi:type="dcterms:W3CDTF">2018-09-10T23:39:43Z</dcterms:modified>
</cp:coreProperties>
</file>