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61" r:id="rId1"/>
  </p:sldMasterIdLst>
  <p:notesMasterIdLst>
    <p:notesMasterId r:id="rId78"/>
  </p:notesMasterIdLst>
  <p:sldIdLst>
    <p:sldId id="257" r:id="rId2"/>
    <p:sldId id="316" r:id="rId3"/>
    <p:sldId id="317" r:id="rId4"/>
    <p:sldId id="324" r:id="rId5"/>
    <p:sldId id="360" r:id="rId6"/>
    <p:sldId id="259" r:id="rId7"/>
    <p:sldId id="327" r:id="rId8"/>
    <p:sldId id="363" r:id="rId9"/>
    <p:sldId id="364" r:id="rId10"/>
    <p:sldId id="365" r:id="rId11"/>
    <p:sldId id="366" r:id="rId12"/>
    <p:sldId id="367" r:id="rId13"/>
    <p:sldId id="377" r:id="rId14"/>
    <p:sldId id="378" r:id="rId15"/>
    <p:sldId id="380" r:id="rId16"/>
    <p:sldId id="383" r:id="rId17"/>
    <p:sldId id="384" r:id="rId18"/>
    <p:sldId id="385" r:id="rId19"/>
    <p:sldId id="387" r:id="rId20"/>
    <p:sldId id="388" r:id="rId21"/>
    <p:sldId id="389" r:id="rId22"/>
    <p:sldId id="391" r:id="rId23"/>
    <p:sldId id="392" r:id="rId24"/>
    <p:sldId id="393" r:id="rId25"/>
    <p:sldId id="394" r:id="rId26"/>
    <p:sldId id="395" r:id="rId27"/>
    <p:sldId id="396" r:id="rId28"/>
    <p:sldId id="397" r:id="rId29"/>
    <p:sldId id="398" r:id="rId30"/>
    <p:sldId id="399" r:id="rId31"/>
    <p:sldId id="400" r:id="rId32"/>
    <p:sldId id="401" r:id="rId33"/>
    <p:sldId id="402" r:id="rId34"/>
    <p:sldId id="403" r:id="rId35"/>
    <p:sldId id="370" r:id="rId36"/>
    <p:sldId id="372" r:id="rId37"/>
    <p:sldId id="404" r:id="rId38"/>
    <p:sldId id="405" r:id="rId39"/>
    <p:sldId id="406" r:id="rId40"/>
    <p:sldId id="407" r:id="rId41"/>
    <p:sldId id="408" r:id="rId42"/>
    <p:sldId id="411" r:id="rId43"/>
    <p:sldId id="409" r:id="rId44"/>
    <p:sldId id="410" r:id="rId45"/>
    <p:sldId id="412" r:id="rId46"/>
    <p:sldId id="413" r:id="rId47"/>
    <p:sldId id="414" r:id="rId48"/>
    <p:sldId id="416" r:id="rId49"/>
    <p:sldId id="417" r:id="rId50"/>
    <p:sldId id="418" r:id="rId51"/>
    <p:sldId id="419" r:id="rId52"/>
    <p:sldId id="420" r:id="rId53"/>
    <p:sldId id="422" r:id="rId54"/>
    <p:sldId id="423" r:id="rId55"/>
    <p:sldId id="424" r:id="rId56"/>
    <p:sldId id="426" r:id="rId57"/>
    <p:sldId id="428" r:id="rId58"/>
    <p:sldId id="429" r:id="rId59"/>
    <p:sldId id="431" r:id="rId60"/>
    <p:sldId id="435" r:id="rId61"/>
    <p:sldId id="434" r:id="rId62"/>
    <p:sldId id="436" r:id="rId63"/>
    <p:sldId id="438" r:id="rId64"/>
    <p:sldId id="439" r:id="rId65"/>
    <p:sldId id="441" r:id="rId66"/>
    <p:sldId id="442" r:id="rId67"/>
    <p:sldId id="443" r:id="rId68"/>
    <p:sldId id="444" r:id="rId69"/>
    <p:sldId id="445" r:id="rId70"/>
    <p:sldId id="446" r:id="rId71"/>
    <p:sldId id="447" r:id="rId72"/>
    <p:sldId id="448" r:id="rId73"/>
    <p:sldId id="449" r:id="rId74"/>
    <p:sldId id="451" r:id="rId75"/>
    <p:sldId id="452" r:id="rId76"/>
    <p:sldId id="274" r:id="rId77"/>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DC90"/>
    <a:srgbClr val="00FF99"/>
    <a:srgbClr val="66FF99"/>
    <a:srgbClr val="ED3F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Estilo medio 3 - Énfasis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339"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FE8FDE-2032-4107-BF98-283BDA631540}" type="doc">
      <dgm:prSet loTypeId="urn:microsoft.com/office/officeart/2008/layout/VerticalCurvedList" loCatId="list" qsTypeId="urn:microsoft.com/office/officeart/2005/8/quickstyle/3d2" qsCatId="3D" csTypeId="urn:microsoft.com/office/officeart/2005/8/colors/accent6_1" csCatId="accent6" phldr="1"/>
      <dgm:spPr/>
      <dgm:t>
        <a:bodyPr/>
        <a:lstStyle/>
        <a:p>
          <a:endParaRPr lang="es-ES"/>
        </a:p>
      </dgm:t>
    </dgm:pt>
    <dgm:pt modelId="{A259D8CC-D2E8-47E5-B084-FC9574E986BF}">
      <dgm:prSet/>
      <dgm:spPr/>
      <dgm:t>
        <a:bodyPr/>
        <a:lstStyle/>
        <a:p>
          <a:pPr rtl="0"/>
          <a:r>
            <a:rPr lang="es-ES" b="1" smtClean="0"/>
            <a:t>Introducción</a:t>
          </a:r>
          <a:endParaRPr lang="en-US"/>
        </a:p>
      </dgm:t>
    </dgm:pt>
    <dgm:pt modelId="{254F8B58-78E9-4204-AE5F-7636865CC4AD}" type="parTrans" cxnId="{AD752B92-AFCD-4223-9817-5CC4F9E05CDA}">
      <dgm:prSet/>
      <dgm:spPr/>
      <dgm:t>
        <a:bodyPr/>
        <a:lstStyle/>
        <a:p>
          <a:endParaRPr lang="es-ES"/>
        </a:p>
      </dgm:t>
    </dgm:pt>
    <dgm:pt modelId="{7774CA5B-BD2B-4B6C-95B1-243BDEF8839B}" type="sibTrans" cxnId="{AD752B92-AFCD-4223-9817-5CC4F9E05CDA}">
      <dgm:prSet/>
      <dgm:spPr/>
      <dgm:t>
        <a:bodyPr/>
        <a:lstStyle/>
        <a:p>
          <a:endParaRPr lang="es-ES"/>
        </a:p>
      </dgm:t>
    </dgm:pt>
    <dgm:pt modelId="{59B788F5-96CC-4884-B1DA-D3D28665CBEE}">
      <dgm:prSet/>
      <dgm:spPr/>
      <dgm:t>
        <a:bodyPr/>
        <a:lstStyle/>
        <a:p>
          <a:pPr rtl="0"/>
          <a:r>
            <a:rPr lang="es-ES" b="1" dirty="0" smtClean="0"/>
            <a:t>Justificación</a:t>
          </a:r>
          <a:endParaRPr lang="en-US" dirty="0"/>
        </a:p>
      </dgm:t>
    </dgm:pt>
    <dgm:pt modelId="{F7D7648F-0037-4759-AB0B-9A238C817401}" type="parTrans" cxnId="{09AB0C43-D3C8-426F-AC6B-187C25335604}">
      <dgm:prSet/>
      <dgm:spPr/>
      <dgm:t>
        <a:bodyPr/>
        <a:lstStyle/>
        <a:p>
          <a:endParaRPr lang="es-ES"/>
        </a:p>
      </dgm:t>
    </dgm:pt>
    <dgm:pt modelId="{85E8B197-CA2E-499B-8783-EBFA581AC47A}" type="sibTrans" cxnId="{09AB0C43-D3C8-426F-AC6B-187C25335604}">
      <dgm:prSet/>
      <dgm:spPr/>
      <dgm:t>
        <a:bodyPr/>
        <a:lstStyle/>
        <a:p>
          <a:endParaRPr lang="es-ES"/>
        </a:p>
      </dgm:t>
    </dgm:pt>
    <dgm:pt modelId="{83969223-C438-4D66-9AC8-AD6BDE731612}">
      <dgm:prSet/>
      <dgm:spPr/>
      <dgm:t>
        <a:bodyPr/>
        <a:lstStyle/>
        <a:p>
          <a:pPr rtl="0"/>
          <a:r>
            <a:rPr lang="es-ES" b="1" dirty="0" smtClean="0"/>
            <a:t>Objetivos</a:t>
          </a:r>
          <a:endParaRPr lang="en-US" dirty="0"/>
        </a:p>
      </dgm:t>
    </dgm:pt>
    <dgm:pt modelId="{1DC2F7D3-789E-4288-AE84-6EEA9992A932}" type="parTrans" cxnId="{4A1968BC-CD25-46D0-B132-0C8715B5BFF3}">
      <dgm:prSet/>
      <dgm:spPr/>
      <dgm:t>
        <a:bodyPr/>
        <a:lstStyle/>
        <a:p>
          <a:endParaRPr lang="es-ES"/>
        </a:p>
      </dgm:t>
    </dgm:pt>
    <dgm:pt modelId="{ACBD6E9A-F7EB-49EC-8EF2-A526C96D670F}" type="sibTrans" cxnId="{4A1968BC-CD25-46D0-B132-0C8715B5BFF3}">
      <dgm:prSet/>
      <dgm:spPr/>
      <dgm:t>
        <a:bodyPr/>
        <a:lstStyle/>
        <a:p>
          <a:endParaRPr lang="es-ES"/>
        </a:p>
      </dgm:t>
    </dgm:pt>
    <dgm:pt modelId="{A0AA21A1-7972-4843-915C-696F627CA046}">
      <dgm:prSet/>
      <dgm:spPr/>
      <dgm:t>
        <a:bodyPr/>
        <a:lstStyle/>
        <a:p>
          <a:pPr rtl="0"/>
          <a:r>
            <a:rPr lang="es-ES" b="1" smtClean="0"/>
            <a:t>Marco Teórico</a:t>
          </a:r>
          <a:endParaRPr lang="en-US"/>
        </a:p>
      </dgm:t>
    </dgm:pt>
    <dgm:pt modelId="{FB03EA26-3654-4218-ABCE-3E94B53D726D}" type="parTrans" cxnId="{AA49D260-604F-40EA-94F5-93E676AC81E1}">
      <dgm:prSet/>
      <dgm:spPr/>
      <dgm:t>
        <a:bodyPr/>
        <a:lstStyle/>
        <a:p>
          <a:endParaRPr lang="es-ES"/>
        </a:p>
      </dgm:t>
    </dgm:pt>
    <dgm:pt modelId="{2BF83B8A-2C5B-4A60-A47F-1D02D9576B79}" type="sibTrans" cxnId="{AA49D260-604F-40EA-94F5-93E676AC81E1}">
      <dgm:prSet/>
      <dgm:spPr/>
      <dgm:t>
        <a:bodyPr/>
        <a:lstStyle/>
        <a:p>
          <a:endParaRPr lang="es-ES"/>
        </a:p>
      </dgm:t>
    </dgm:pt>
    <dgm:pt modelId="{737033A4-0547-43BB-92CD-88E0971F0EDB}">
      <dgm:prSet/>
      <dgm:spPr/>
      <dgm:t>
        <a:bodyPr/>
        <a:lstStyle/>
        <a:p>
          <a:pPr rtl="0"/>
          <a:r>
            <a:rPr lang="es-ES" b="1" dirty="0" smtClean="0"/>
            <a:t>Medición y Análisis de resultados</a:t>
          </a:r>
          <a:endParaRPr lang="en-US" dirty="0"/>
        </a:p>
      </dgm:t>
    </dgm:pt>
    <dgm:pt modelId="{1792D212-DD56-46DE-8371-1CB57B60BBA1}" type="parTrans" cxnId="{F1240220-4155-45A7-BB52-E18ADD86E578}">
      <dgm:prSet/>
      <dgm:spPr/>
      <dgm:t>
        <a:bodyPr/>
        <a:lstStyle/>
        <a:p>
          <a:endParaRPr lang="es-ES"/>
        </a:p>
      </dgm:t>
    </dgm:pt>
    <dgm:pt modelId="{217C8CEF-0F9F-42D0-8288-E38F34E2B52D}" type="sibTrans" cxnId="{F1240220-4155-45A7-BB52-E18ADD86E578}">
      <dgm:prSet/>
      <dgm:spPr/>
      <dgm:t>
        <a:bodyPr/>
        <a:lstStyle/>
        <a:p>
          <a:endParaRPr lang="es-ES"/>
        </a:p>
      </dgm:t>
    </dgm:pt>
    <dgm:pt modelId="{5355F946-3331-41B7-BE99-71A080627CF6}">
      <dgm:prSet/>
      <dgm:spPr/>
      <dgm:t>
        <a:bodyPr/>
        <a:lstStyle/>
        <a:p>
          <a:pPr rtl="0"/>
          <a:r>
            <a:rPr lang="es-ES" b="1" dirty="0" smtClean="0"/>
            <a:t>Conclusiones y Recomendaciones</a:t>
          </a:r>
          <a:endParaRPr lang="en-US" dirty="0"/>
        </a:p>
      </dgm:t>
    </dgm:pt>
    <dgm:pt modelId="{81D761AD-F209-4A06-91DD-D1819BFDF851}" type="parTrans" cxnId="{D954DD4E-BEC3-425E-BAE5-17A170996823}">
      <dgm:prSet/>
      <dgm:spPr/>
      <dgm:t>
        <a:bodyPr/>
        <a:lstStyle/>
        <a:p>
          <a:endParaRPr lang="es-ES"/>
        </a:p>
      </dgm:t>
    </dgm:pt>
    <dgm:pt modelId="{8DFB9382-95C7-4F0A-BFB1-63799CB4543D}" type="sibTrans" cxnId="{D954DD4E-BEC3-425E-BAE5-17A170996823}">
      <dgm:prSet/>
      <dgm:spPr/>
      <dgm:t>
        <a:bodyPr/>
        <a:lstStyle/>
        <a:p>
          <a:endParaRPr lang="es-ES"/>
        </a:p>
      </dgm:t>
    </dgm:pt>
    <dgm:pt modelId="{8023504F-9B73-43F9-9869-423A52A3A5B0}">
      <dgm:prSet/>
      <dgm:spPr/>
      <dgm:t>
        <a:bodyPr/>
        <a:lstStyle/>
        <a:p>
          <a:pPr rtl="0"/>
          <a:r>
            <a:rPr lang="es-ES" b="1" dirty="0" smtClean="0"/>
            <a:t>Simulación</a:t>
          </a:r>
          <a:endParaRPr lang="en-US" dirty="0"/>
        </a:p>
      </dgm:t>
    </dgm:pt>
    <dgm:pt modelId="{36CB63E5-690F-4FFF-B152-806D8CC26301}" type="parTrans" cxnId="{D809A827-F9E4-4A08-8698-C4BD743CCCB1}">
      <dgm:prSet/>
      <dgm:spPr/>
      <dgm:t>
        <a:bodyPr/>
        <a:lstStyle/>
        <a:p>
          <a:endParaRPr lang="es-ES"/>
        </a:p>
      </dgm:t>
    </dgm:pt>
    <dgm:pt modelId="{C669C2F0-D2EB-4844-A24C-584657239760}" type="sibTrans" cxnId="{D809A827-F9E4-4A08-8698-C4BD743CCCB1}">
      <dgm:prSet/>
      <dgm:spPr/>
      <dgm:t>
        <a:bodyPr/>
        <a:lstStyle/>
        <a:p>
          <a:endParaRPr lang="es-ES"/>
        </a:p>
      </dgm:t>
    </dgm:pt>
    <dgm:pt modelId="{6F13C3AE-5C58-428D-A193-7B5BB8F474B3}" type="pres">
      <dgm:prSet presAssocID="{75FE8FDE-2032-4107-BF98-283BDA631540}" presName="Name0" presStyleCnt="0">
        <dgm:presLayoutVars>
          <dgm:chMax val="7"/>
          <dgm:chPref val="7"/>
          <dgm:dir/>
        </dgm:presLayoutVars>
      </dgm:prSet>
      <dgm:spPr/>
      <dgm:t>
        <a:bodyPr/>
        <a:lstStyle/>
        <a:p>
          <a:endParaRPr lang="es-ES"/>
        </a:p>
      </dgm:t>
    </dgm:pt>
    <dgm:pt modelId="{6A32D6CF-4E80-4BB7-BCCB-286B7FA63018}" type="pres">
      <dgm:prSet presAssocID="{75FE8FDE-2032-4107-BF98-283BDA631540}" presName="Name1" presStyleCnt="0"/>
      <dgm:spPr/>
    </dgm:pt>
    <dgm:pt modelId="{88C78414-E27B-43C9-9DD6-E8854F335176}" type="pres">
      <dgm:prSet presAssocID="{75FE8FDE-2032-4107-BF98-283BDA631540}" presName="cycle" presStyleCnt="0"/>
      <dgm:spPr/>
    </dgm:pt>
    <dgm:pt modelId="{01838309-187E-4747-95DA-8FEFD09C3324}" type="pres">
      <dgm:prSet presAssocID="{75FE8FDE-2032-4107-BF98-283BDA631540}" presName="srcNode" presStyleLbl="node1" presStyleIdx="0" presStyleCnt="7"/>
      <dgm:spPr/>
    </dgm:pt>
    <dgm:pt modelId="{989BC5C2-7B98-4052-ADBB-6539AA84307E}" type="pres">
      <dgm:prSet presAssocID="{75FE8FDE-2032-4107-BF98-283BDA631540}" presName="conn" presStyleLbl="parChTrans1D2" presStyleIdx="0" presStyleCnt="1"/>
      <dgm:spPr/>
      <dgm:t>
        <a:bodyPr/>
        <a:lstStyle/>
        <a:p>
          <a:endParaRPr lang="es-ES"/>
        </a:p>
      </dgm:t>
    </dgm:pt>
    <dgm:pt modelId="{AECB94BC-F4CA-4B1B-92D0-4E3AA745B322}" type="pres">
      <dgm:prSet presAssocID="{75FE8FDE-2032-4107-BF98-283BDA631540}" presName="extraNode" presStyleLbl="node1" presStyleIdx="0" presStyleCnt="7"/>
      <dgm:spPr/>
    </dgm:pt>
    <dgm:pt modelId="{D505DA67-E2F2-43A3-805C-EA298199FCC8}" type="pres">
      <dgm:prSet presAssocID="{75FE8FDE-2032-4107-BF98-283BDA631540}" presName="dstNode" presStyleLbl="node1" presStyleIdx="0" presStyleCnt="7"/>
      <dgm:spPr/>
    </dgm:pt>
    <dgm:pt modelId="{640E3227-432A-43A8-B1DC-099C363D5BC6}" type="pres">
      <dgm:prSet presAssocID="{A259D8CC-D2E8-47E5-B084-FC9574E986BF}" presName="text_1" presStyleLbl="node1" presStyleIdx="0" presStyleCnt="7">
        <dgm:presLayoutVars>
          <dgm:bulletEnabled val="1"/>
        </dgm:presLayoutVars>
      </dgm:prSet>
      <dgm:spPr/>
      <dgm:t>
        <a:bodyPr/>
        <a:lstStyle/>
        <a:p>
          <a:endParaRPr lang="es-ES"/>
        </a:p>
      </dgm:t>
    </dgm:pt>
    <dgm:pt modelId="{5A691AE3-E65F-4C34-88C0-D4071F1ADEF4}" type="pres">
      <dgm:prSet presAssocID="{A259D8CC-D2E8-47E5-B084-FC9574E986BF}" presName="accent_1" presStyleCnt="0"/>
      <dgm:spPr/>
    </dgm:pt>
    <dgm:pt modelId="{2E526556-EA4E-4DA3-9B5B-DAE35D77F0BE}" type="pres">
      <dgm:prSet presAssocID="{A259D8CC-D2E8-47E5-B084-FC9574E986BF}" presName="accentRepeatNode" presStyleLbl="solidFgAcc1" presStyleIdx="0" presStyleCnt="7"/>
      <dgm:spPr/>
    </dgm:pt>
    <dgm:pt modelId="{FFE1724F-D9B1-46AC-8D4F-0808394E4C52}" type="pres">
      <dgm:prSet presAssocID="{59B788F5-96CC-4884-B1DA-D3D28665CBEE}" presName="text_2" presStyleLbl="node1" presStyleIdx="1" presStyleCnt="7">
        <dgm:presLayoutVars>
          <dgm:bulletEnabled val="1"/>
        </dgm:presLayoutVars>
      </dgm:prSet>
      <dgm:spPr/>
      <dgm:t>
        <a:bodyPr/>
        <a:lstStyle/>
        <a:p>
          <a:endParaRPr lang="es-ES"/>
        </a:p>
      </dgm:t>
    </dgm:pt>
    <dgm:pt modelId="{72901CCC-DFC9-4865-97DC-7714B4368CE9}" type="pres">
      <dgm:prSet presAssocID="{59B788F5-96CC-4884-B1DA-D3D28665CBEE}" presName="accent_2" presStyleCnt="0"/>
      <dgm:spPr/>
    </dgm:pt>
    <dgm:pt modelId="{8722B0AE-3A9F-4B67-BA65-9C75BEEFFAB7}" type="pres">
      <dgm:prSet presAssocID="{59B788F5-96CC-4884-B1DA-D3D28665CBEE}" presName="accentRepeatNode" presStyleLbl="solidFgAcc1" presStyleIdx="1" presStyleCnt="7"/>
      <dgm:spPr/>
    </dgm:pt>
    <dgm:pt modelId="{E3907DDB-03E1-4D48-ABC4-F3C9D18ECB4E}" type="pres">
      <dgm:prSet presAssocID="{83969223-C438-4D66-9AC8-AD6BDE731612}" presName="text_3" presStyleLbl="node1" presStyleIdx="2" presStyleCnt="7">
        <dgm:presLayoutVars>
          <dgm:bulletEnabled val="1"/>
        </dgm:presLayoutVars>
      </dgm:prSet>
      <dgm:spPr/>
      <dgm:t>
        <a:bodyPr/>
        <a:lstStyle/>
        <a:p>
          <a:endParaRPr lang="es-ES"/>
        </a:p>
      </dgm:t>
    </dgm:pt>
    <dgm:pt modelId="{D848E3DC-68B5-47A2-8787-15EA7CEA849E}" type="pres">
      <dgm:prSet presAssocID="{83969223-C438-4D66-9AC8-AD6BDE731612}" presName="accent_3" presStyleCnt="0"/>
      <dgm:spPr/>
    </dgm:pt>
    <dgm:pt modelId="{9192E38E-748B-472E-9EA2-79E4E20233A4}" type="pres">
      <dgm:prSet presAssocID="{83969223-C438-4D66-9AC8-AD6BDE731612}" presName="accentRepeatNode" presStyleLbl="solidFgAcc1" presStyleIdx="2" presStyleCnt="7"/>
      <dgm:spPr/>
    </dgm:pt>
    <dgm:pt modelId="{425825BA-3764-45A1-8E15-6CC28C316E0F}" type="pres">
      <dgm:prSet presAssocID="{A0AA21A1-7972-4843-915C-696F627CA046}" presName="text_4" presStyleLbl="node1" presStyleIdx="3" presStyleCnt="7">
        <dgm:presLayoutVars>
          <dgm:bulletEnabled val="1"/>
        </dgm:presLayoutVars>
      </dgm:prSet>
      <dgm:spPr/>
      <dgm:t>
        <a:bodyPr/>
        <a:lstStyle/>
        <a:p>
          <a:endParaRPr lang="es-ES"/>
        </a:p>
      </dgm:t>
    </dgm:pt>
    <dgm:pt modelId="{BE0119BA-7358-4503-8721-E38B17979400}" type="pres">
      <dgm:prSet presAssocID="{A0AA21A1-7972-4843-915C-696F627CA046}" presName="accent_4" presStyleCnt="0"/>
      <dgm:spPr/>
    </dgm:pt>
    <dgm:pt modelId="{0D02ECD5-008B-434C-9409-C8E03E3937B4}" type="pres">
      <dgm:prSet presAssocID="{A0AA21A1-7972-4843-915C-696F627CA046}" presName="accentRepeatNode" presStyleLbl="solidFgAcc1" presStyleIdx="3" presStyleCnt="7"/>
      <dgm:spPr/>
    </dgm:pt>
    <dgm:pt modelId="{3EA564FE-204B-4CC6-BB3F-271DCBA618F8}" type="pres">
      <dgm:prSet presAssocID="{8023504F-9B73-43F9-9869-423A52A3A5B0}" presName="text_5" presStyleLbl="node1" presStyleIdx="4" presStyleCnt="7">
        <dgm:presLayoutVars>
          <dgm:bulletEnabled val="1"/>
        </dgm:presLayoutVars>
      </dgm:prSet>
      <dgm:spPr/>
      <dgm:t>
        <a:bodyPr/>
        <a:lstStyle/>
        <a:p>
          <a:endParaRPr lang="es-ES"/>
        </a:p>
      </dgm:t>
    </dgm:pt>
    <dgm:pt modelId="{45F3C208-602A-4CD3-ADEA-52EE9DD22F70}" type="pres">
      <dgm:prSet presAssocID="{8023504F-9B73-43F9-9869-423A52A3A5B0}" presName="accent_5" presStyleCnt="0"/>
      <dgm:spPr/>
    </dgm:pt>
    <dgm:pt modelId="{B0837AA7-87A4-4294-8F6F-39360B128BF9}" type="pres">
      <dgm:prSet presAssocID="{8023504F-9B73-43F9-9869-423A52A3A5B0}" presName="accentRepeatNode" presStyleLbl="solidFgAcc1" presStyleIdx="4" presStyleCnt="7"/>
      <dgm:spPr/>
    </dgm:pt>
    <dgm:pt modelId="{B95141B2-CE45-41D8-88D9-79AE9735AF14}" type="pres">
      <dgm:prSet presAssocID="{737033A4-0547-43BB-92CD-88E0971F0EDB}" presName="text_6" presStyleLbl="node1" presStyleIdx="5" presStyleCnt="7">
        <dgm:presLayoutVars>
          <dgm:bulletEnabled val="1"/>
        </dgm:presLayoutVars>
      </dgm:prSet>
      <dgm:spPr/>
      <dgm:t>
        <a:bodyPr/>
        <a:lstStyle/>
        <a:p>
          <a:endParaRPr lang="es-ES"/>
        </a:p>
      </dgm:t>
    </dgm:pt>
    <dgm:pt modelId="{7F333FE4-9ECE-44A8-BEBD-06BB9BC669C4}" type="pres">
      <dgm:prSet presAssocID="{737033A4-0547-43BB-92CD-88E0971F0EDB}" presName="accent_6" presStyleCnt="0"/>
      <dgm:spPr/>
    </dgm:pt>
    <dgm:pt modelId="{DB408139-DD07-47B2-AA82-138E0D580A3F}" type="pres">
      <dgm:prSet presAssocID="{737033A4-0547-43BB-92CD-88E0971F0EDB}" presName="accentRepeatNode" presStyleLbl="solidFgAcc1" presStyleIdx="5" presStyleCnt="7"/>
      <dgm:spPr/>
    </dgm:pt>
    <dgm:pt modelId="{BCC69E18-75C3-47A5-A327-022BFB12859F}" type="pres">
      <dgm:prSet presAssocID="{5355F946-3331-41B7-BE99-71A080627CF6}" presName="text_7" presStyleLbl="node1" presStyleIdx="6" presStyleCnt="7">
        <dgm:presLayoutVars>
          <dgm:bulletEnabled val="1"/>
        </dgm:presLayoutVars>
      </dgm:prSet>
      <dgm:spPr/>
      <dgm:t>
        <a:bodyPr/>
        <a:lstStyle/>
        <a:p>
          <a:endParaRPr lang="es-ES"/>
        </a:p>
      </dgm:t>
    </dgm:pt>
    <dgm:pt modelId="{FA36C9B4-4FEC-4EB1-BE9B-55EBD175FA66}" type="pres">
      <dgm:prSet presAssocID="{5355F946-3331-41B7-BE99-71A080627CF6}" presName="accent_7" presStyleCnt="0"/>
      <dgm:spPr/>
    </dgm:pt>
    <dgm:pt modelId="{142BD2F9-D602-4FE0-B347-9E72ABFFE647}" type="pres">
      <dgm:prSet presAssocID="{5355F946-3331-41B7-BE99-71A080627CF6}" presName="accentRepeatNode" presStyleLbl="solidFgAcc1" presStyleIdx="6" presStyleCnt="7"/>
      <dgm:spPr/>
    </dgm:pt>
  </dgm:ptLst>
  <dgm:cxnLst>
    <dgm:cxn modelId="{4A1968BC-CD25-46D0-B132-0C8715B5BFF3}" srcId="{75FE8FDE-2032-4107-BF98-283BDA631540}" destId="{83969223-C438-4D66-9AC8-AD6BDE731612}" srcOrd="2" destOrd="0" parTransId="{1DC2F7D3-789E-4288-AE84-6EEA9992A932}" sibTransId="{ACBD6E9A-F7EB-49EC-8EF2-A526C96D670F}"/>
    <dgm:cxn modelId="{AD752B92-AFCD-4223-9817-5CC4F9E05CDA}" srcId="{75FE8FDE-2032-4107-BF98-283BDA631540}" destId="{A259D8CC-D2E8-47E5-B084-FC9574E986BF}" srcOrd="0" destOrd="0" parTransId="{254F8B58-78E9-4204-AE5F-7636865CC4AD}" sibTransId="{7774CA5B-BD2B-4B6C-95B1-243BDEF8839B}"/>
    <dgm:cxn modelId="{F1240220-4155-45A7-BB52-E18ADD86E578}" srcId="{75FE8FDE-2032-4107-BF98-283BDA631540}" destId="{737033A4-0547-43BB-92CD-88E0971F0EDB}" srcOrd="5" destOrd="0" parTransId="{1792D212-DD56-46DE-8371-1CB57B60BBA1}" sibTransId="{217C8CEF-0F9F-42D0-8288-E38F34E2B52D}"/>
    <dgm:cxn modelId="{A6EA436A-C36C-4ACC-A027-6B1C4B2EA6DC}" type="presOf" srcId="{59B788F5-96CC-4884-B1DA-D3D28665CBEE}" destId="{FFE1724F-D9B1-46AC-8D4F-0808394E4C52}" srcOrd="0" destOrd="0" presId="urn:microsoft.com/office/officeart/2008/layout/VerticalCurvedList"/>
    <dgm:cxn modelId="{09AB0C43-D3C8-426F-AC6B-187C25335604}" srcId="{75FE8FDE-2032-4107-BF98-283BDA631540}" destId="{59B788F5-96CC-4884-B1DA-D3D28665CBEE}" srcOrd="1" destOrd="0" parTransId="{F7D7648F-0037-4759-AB0B-9A238C817401}" sibTransId="{85E8B197-CA2E-499B-8783-EBFA581AC47A}"/>
    <dgm:cxn modelId="{1ADA1C5D-FE3F-427A-9B4A-AA812B786B20}" type="presOf" srcId="{5355F946-3331-41B7-BE99-71A080627CF6}" destId="{BCC69E18-75C3-47A5-A327-022BFB12859F}" srcOrd="0" destOrd="0" presId="urn:microsoft.com/office/officeart/2008/layout/VerticalCurvedList"/>
    <dgm:cxn modelId="{904AB41D-C2FE-4159-B329-12A3CFA50673}" type="presOf" srcId="{8023504F-9B73-43F9-9869-423A52A3A5B0}" destId="{3EA564FE-204B-4CC6-BB3F-271DCBA618F8}" srcOrd="0" destOrd="0" presId="urn:microsoft.com/office/officeart/2008/layout/VerticalCurvedList"/>
    <dgm:cxn modelId="{D384125F-3BE5-496A-A22F-0829C73BD98A}" type="presOf" srcId="{737033A4-0547-43BB-92CD-88E0971F0EDB}" destId="{B95141B2-CE45-41D8-88D9-79AE9735AF14}" srcOrd="0" destOrd="0" presId="urn:microsoft.com/office/officeart/2008/layout/VerticalCurvedList"/>
    <dgm:cxn modelId="{2A412B60-DD8A-44E5-94D5-D0490D0D8C5D}" type="presOf" srcId="{A259D8CC-D2E8-47E5-B084-FC9574E986BF}" destId="{640E3227-432A-43A8-B1DC-099C363D5BC6}" srcOrd="0" destOrd="0" presId="urn:microsoft.com/office/officeart/2008/layout/VerticalCurvedList"/>
    <dgm:cxn modelId="{8DB4AC56-FC0C-4B5B-9693-0D2A647A2ECB}" type="presOf" srcId="{7774CA5B-BD2B-4B6C-95B1-243BDEF8839B}" destId="{989BC5C2-7B98-4052-ADBB-6539AA84307E}" srcOrd="0" destOrd="0" presId="urn:microsoft.com/office/officeart/2008/layout/VerticalCurvedList"/>
    <dgm:cxn modelId="{AA49D260-604F-40EA-94F5-93E676AC81E1}" srcId="{75FE8FDE-2032-4107-BF98-283BDA631540}" destId="{A0AA21A1-7972-4843-915C-696F627CA046}" srcOrd="3" destOrd="0" parTransId="{FB03EA26-3654-4218-ABCE-3E94B53D726D}" sibTransId="{2BF83B8A-2C5B-4A60-A47F-1D02D9576B79}"/>
    <dgm:cxn modelId="{7C437D8E-550E-486C-A3A6-0C1F43598466}" type="presOf" srcId="{83969223-C438-4D66-9AC8-AD6BDE731612}" destId="{E3907DDB-03E1-4D48-ABC4-F3C9D18ECB4E}" srcOrd="0" destOrd="0" presId="urn:microsoft.com/office/officeart/2008/layout/VerticalCurvedList"/>
    <dgm:cxn modelId="{D809A827-F9E4-4A08-8698-C4BD743CCCB1}" srcId="{75FE8FDE-2032-4107-BF98-283BDA631540}" destId="{8023504F-9B73-43F9-9869-423A52A3A5B0}" srcOrd="4" destOrd="0" parTransId="{36CB63E5-690F-4FFF-B152-806D8CC26301}" sibTransId="{C669C2F0-D2EB-4844-A24C-584657239760}"/>
    <dgm:cxn modelId="{D311F3A1-D3B3-4B70-B687-08B5C63D9FB0}" type="presOf" srcId="{75FE8FDE-2032-4107-BF98-283BDA631540}" destId="{6F13C3AE-5C58-428D-A193-7B5BB8F474B3}" srcOrd="0" destOrd="0" presId="urn:microsoft.com/office/officeart/2008/layout/VerticalCurvedList"/>
    <dgm:cxn modelId="{45789696-5D03-4371-8B42-458A0D0CEC27}" type="presOf" srcId="{A0AA21A1-7972-4843-915C-696F627CA046}" destId="{425825BA-3764-45A1-8E15-6CC28C316E0F}" srcOrd="0" destOrd="0" presId="urn:microsoft.com/office/officeart/2008/layout/VerticalCurvedList"/>
    <dgm:cxn modelId="{D954DD4E-BEC3-425E-BAE5-17A170996823}" srcId="{75FE8FDE-2032-4107-BF98-283BDA631540}" destId="{5355F946-3331-41B7-BE99-71A080627CF6}" srcOrd="6" destOrd="0" parTransId="{81D761AD-F209-4A06-91DD-D1819BFDF851}" sibTransId="{8DFB9382-95C7-4F0A-BFB1-63799CB4543D}"/>
    <dgm:cxn modelId="{B983D7AD-5EFB-4604-BE2F-404AAE2B434D}" type="presParOf" srcId="{6F13C3AE-5C58-428D-A193-7B5BB8F474B3}" destId="{6A32D6CF-4E80-4BB7-BCCB-286B7FA63018}" srcOrd="0" destOrd="0" presId="urn:microsoft.com/office/officeart/2008/layout/VerticalCurvedList"/>
    <dgm:cxn modelId="{0AA9EED5-841E-4C66-8DF9-4C8E3F2E6F4D}" type="presParOf" srcId="{6A32D6CF-4E80-4BB7-BCCB-286B7FA63018}" destId="{88C78414-E27B-43C9-9DD6-E8854F335176}" srcOrd="0" destOrd="0" presId="urn:microsoft.com/office/officeart/2008/layout/VerticalCurvedList"/>
    <dgm:cxn modelId="{F3C4F195-6491-4CFC-921A-29B9B2FEF12B}" type="presParOf" srcId="{88C78414-E27B-43C9-9DD6-E8854F335176}" destId="{01838309-187E-4747-95DA-8FEFD09C3324}" srcOrd="0" destOrd="0" presId="urn:microsoft.com/office/officeart/2008/layout/VerticalCurvedList"/>
    <dgm:cxn modelId="{18C865A8-CCC1-45D6-8B77-E4B8241306D2}" type="presParOf" srcId="{88C78414-E27B-43C9-9DD6-E8854F335176}" destId="{989BC5C2-7B98-4052-ADBB-6539AA84307E}" srcOrd="1" destOrd="0" presId="urn:microsoft.com/office/officeart/2008/layout/VerticalCurvedList"/>
    <dgm:cxn modelId="{55B35F81-E93D-409C-8EF0-9E36EB4E71EB}" type="presParOf" srcId="{88C78414-E27B-43C9-9DD6-E8854F335176}" destId="{AECB94BC-F4CA-4B1B-92D0-4E3AA745B322}" srcOrd="2" destOrd="0" presId="urn:microsoft.com/office/officeart/2008/layout/VerticalCurvedList"/>
    <dgm:cxn modelId="{E3AF8F85-E850-4F23-B80A-87EAE2F53D7F}" type="presParOf" srcId="{88C78414-E27B-43C9-9DD6-E8854F335176}" destId="{D505DA67-E2F2-43A3-805C-EA298199FCC8}" srcOrd="3" destOrd="0" presId="urn:microsoft.com/office/officeart/2008/layout/VerticalCurvedList"/>
    <dgm:cxn modelId="{839FACF5-04B7-4A03-B3F3-920115E5BF0C}" type="presParOf" srcId="{6A32D6CF-4E80-4BB7-BCCB-286B7FA63018}" destId="{640E3227-432A-43A8-B1DC-099C363D5BC6}" srcOrd="1" destOrd="0" presId="urn:microsoft.com/office/officeart/2008/layout/VerticalCurvedList"/>
    <dgm:cxn modelId="{08399F49-4E59-4C49-84A9-7F3DBA8710ED}" type="presParOf" srcId="{6A32D6CF-4E80-4BB7-BCCB-286B7FA63018}" destId="{5A691AE3-E65F-4C34-88C0-D4071F1ADEF4}" srcOrd="2" destOrd="0" presId="urn:microsoft.com/office/officeart/2008/layout/VerticalCurvedList"/>
    <dgm:cxn modelId="{82C4F183-533B-43CB-9490-4F22F67ACE55}" type="presParOf" srcId="{5A691AE3-E65F-4C34-88C0-D4071F1ADEF4}" destId="{2E526556-EA4E-4DA3-9B5B-DAE35D77F0BE}" srcOrd="0" destOrd="0" presId="urn:microsoft.com/office/officeart/2008/layout/VerticalCurvedList"/>
    <dgm:cxn modelId="{75A1A583-76F2-4487-A81C-B6BA4820FC73}" type="presParOf" srcId="{6A32D6CF-4E80-4BB7-BCCB-286B7FA63018}" destId="{FFE1724F-D9B1-46AC-8D4F-0808394E4C52}" srcOrd="3" destOrd="0" presId="urn:microsoft.com/office/officeart/2008/layout/VerticalCurvedList"/>
    <dgm:cxn modelId="{79F020FE-ECB4-403F-988E-1A4C0DE399BC}" type="presParOf" srcId="{6A32D6CF-4E80-4BB7-BCCB-286B7FA63018}" destId="{72901CCC-DFC9-4865-97DC-7714B4368CE9}" srcOrd="4" destOrd="0" presId="urn:microsoft.com/office/officeart/2008/layout/VerticalCurvedList"/>
    <dgm:cxn modelId="{57BB605F-9496-405C-B56F-A7FFB7162AB4}" type="presParOf" srcId="{72901CCC-DFC9-4865-97DC-7714B4368CE9}" destId="{8722B0AE-3A9F-4B67-BA65-9C75BEEFFAB7}" srcOrd="0" destOrd="0" presId="urn:microsoft.com/office/officeart/2008/layout/VerticalCurvedList"/>
    <dgm:cxn modelId="{7E328B7D-44A3-46EA-BC04-F8C738764AAD}" type="presParOf" srcId="{6A32D6CF-4E80-4BB7-BCCB-286B7FA63018}" destId="{E3907DDB-03E1-4D48-ABC4-F3C9D18ECB4E}" srcOrd="5" destOrd="0" presId="urn:microsoft.com/office/officeart/2008/layout/VerticalCurvedList"/>
    <dgm:cxn modelId="{AFAB71A9-FFF4-4BC5-B4D1-9157042BE0D1}" type="presParOf" srcId="{6A32D6CF-4E80-4BB7-BCCB-286B7FA63018}" destId="{D848E3DC-68B5-47A2-8787-15EA7CEA849E}" srcOrd="6" destOrd="0" presId="urn:microsoft.com/office/officeart/2008/layout/VerticalCurvedList"/>
    <dgm:cxn modelId="{6B2217C7-FB47-4807-8295-847C740E73E6}" type="presParOf" srcId="{D848E3DC-68B5-47A2-8787-15EA7CEA849E}" destId="{9192E38E-748B-472E-9EA2-79E4E20233A4}" srcOrd="0" destOrd="0" presId="urn:microsoft.com/office/officeart/2008/layout/VerticalCurvedList"/>
    <dgm:cxn modelId="{63B97623-2AFB-4D86-BE2E-1677A8EBD781}" type="presParOf" srcId="{6A32D6CF-4E80-4BB7-BCCB-286B7FA63018}" destId="{425825BA-3764-45A1-8E15-6CC28C316E0F}" srcOrd="7" destOrd="0" presId="urn:microsoft.com/office/officeart/2008/layout/VerticalCurvedList"/>
    <dgm:cxn modelId="{88CD7930-B246-43DB-A42A-C03CEB59055D}" type="presParOf" srcId="{6A32D6CF-4E80-4BB7-BCCB-286B7FA63018}" destId="{BE0119BA-7358-4503-8721-E38B17979400}" srcOrd="8" destOrd="0" presId="urn:microsoft.com/office/officeart/2008/layout/VerticalCurvedList"/>
    <dgm:cxn modelId="{39F6CC80-52AC-4E8D-B0FD-0FD28BC6916E}" type="presParOf" srcId="{BE0119BA-7358-4503-8721-E38B17979400}" destId="{0D02ECD5-008B-434C-9409-C8E03E3937B4}" srcOrd="0" destOrd="0" presId="urn:microsoft.com/office/officeart/2008/layout/VerticalCurvedList"/>
    <dgm:cxn modelId="{ACAB5753-994C-49BC-AA1B-FD3226E09C8C}" type="presParOf" srcId="{6A32D6CF-4E80-4BB7-BCCB-286B7FA63018}" destId="{3EA564FE-204B-4CC6-BB3F-271DCBA618F8}" srcOrd="9" destOrd="0" presId="urn:microsoft.com/office/officeart/2008/layout/VerticalCurvedList"/>
    <dgm:cxn modelId="{9563CC58-DADC-4214-AE32-1A62D5DA0E44}" type="presParOf" srcId="{6A32D6CF-4E80-4BB7-BCCB-286B7FA63018}" destId="{45F3C208-602A-4CD3-ADEA-52EE9DD22F70}" srcOrd="10" destOrd="0" presId="urn:microsoft.com/office/officeart/2008/layout/VerticalCurvedList"/>
    <dgm:cxn modelId="{CBB259BF-DBC0-4035-A6B1-5ACC95ADB130}" type="presParOf" srcId="{45F3C208-602A-4CD3-ADEA-52EE9DD22F70}" destId="{B0837AA7-87A4-4294-8F6F-39360B128BF9}" srcOrd="0" destOrd="0" presId="urn:microsoft.com/office/officeart/2008/layout/VerticalCurvedList"/>
    <dgm:cxn modelId="{A4E04174-BF97-4A4D-95DD-4561162D275D}" type="presParOf" srcId="{6A32D6CF-4E80-4BB7-BCCB-286B7FA63018}" destId="{B95141B2-CE45-41D8-88D9-79AE9735AF14}" srcOrd="11" destOrd="0" presId="urn:microsoft.com/office/officeart/2008/layout/VerticalCurvedList"/>
    <dgm:cxn modelId="{86ED22BF-E6DF-45CF-8483-1A354FAD2E83}" type="presParOf" srcId="{6A32D6CF-4E80-4BB7-BCCB-286B7FA63018}" destId="{7F333FE4-9ECE-44A8-BEBD-06BB9BC669C4}" srcOrd="12" destOrd="0" presId="urn:microsoft.com/office/officeart/2008/layout/VerticalCurvedList"/>
    <dgm:cxn modelId="{86B468D9-45BB-4941-A333-D0C31AB3FBB2}" type="presParOf" srcId="{7F333FE4-9ECE-44A8-BEBD-06BB9BC669C4}" destId="{DB408139-DD07-47B2-AA82-138E0D580A3F}" srcOrd="0" destOrd="0" presId="urn:microsoft.com/office/officeart/2008/layout/VerticalCurvedList"/>
    <dgm:cxn modelId="{B3FF7015-3E93-4286-8D95-539AAC743580}" type="presParOf" srcId="{6A32D6CF-4E80-4BB7-BCCB-286B7FA63018}" destId="{BCC69E18-75C3-47A5-A327-022BFB12859F}" srcOrd="13" destOrd="0" presId="urn:microsoft.com/office/officeart/2008/layout/VerticalCurvedList"/>
    <dgm:cxn modelId="{D07BB1D7-90C3-4E58-9F11-154C259C94FE}" type="presParOf" srcId="{6A32D6CF-4E80-4BB7-BCCB-286B7FA63018}" destId="{FA36C9B4-4FEC-4EB1-BE9B-55EBD175FA66}" srcOrd="14" destOrd="0" presId="urn:microsoft.com/office/officeart/2008/layout/VerticalCurvedList"/>
    <dgm:cxn modelId="{94F0CF70-DE90-4066-AA93-4ED598CB711E}" type="presParOf" srcId="{FA36C9B4-4FEC-4EB1-BE9B-55EBD175FA66}" destId="{142BD2F9-D602-4FE0-B347-9E72ABFFE64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68EA38-F90E-48B2-9F5B-0D462A7E79CB}" type="doc">
      <dgm:prSet loTypeId="urn:microsoft.com/office/officeart/2005/8/layout/hierarchy2" loCatId="hierarchy" qsTypeId="urn:microsoft.com/office/officeart/2005/8/quickstyle/simple1" qsCatId="simple" csTypeId="urn:microsoft.com/office/officeart/2005/8/colors/accent6_1" csCatId="accent6" phldr="1"/>
      <dgm:spPr/>
      <dgm:t>
        <a:bodyPr/>
        <a:lstStyle/>
        <a:p>
          <a:endParaRPr lang="es-ES"/>
        </a:p>
      </dgm:t>
    </dgm:pt>
    <dgm:pt modelId="{DFD1091E-E427-444F-A1D5-1D28AE327F5F}">
      <dgm:prSet phldrT="[Texto]"/>
      <dgm:spPr/>
      <dgm:t>
        <a:bodyPr/>
        <a:lstStyle/>
        <a:p>
          <a:r>
            <a:rPr lang="es-ES" dirty="0" smtClean="0"/>
            <a:t>Medición de Ganancia de Antenas</a:t>
          </a:r>
          <a:endParaRPr lang="es-ES" dirty="0"/>
        </a:p>
      </dgm:t>
    </dgm:pt>
    <dgm:pt modelId="{27A39C27-107E-4507-8B26-EA9B2195E0B8}" type="parTrans" cxnId="{72F24CF2-9DA6-4C2F-86FC-CA5C6401CC8F}">
      <dgm:prSet/>
      <dgm:spPr/>
      <dgm:t>
        <a:bodyPr/>
        <a:lstStyle/>
        <a:p>
          <a:endParaRPr lang="es-ES"/>
        </a:p>
      </dgm:t>
    </dgm:pt>
    <dgm:pt modelId="{EEFDEF8B-56F8-4DA6-BA79-6EA4CEF21954}" type="sibTrans" cxnId="{72F24CF2-9DA6-4C2F-86FC-CA5C6401CC8F}">
      <dgm:prSet/>
      <dgm:spPr/>
      <dgm:t>
        <a:bodyPr/>
        <a:lstStyle/>
        <a:p>
          <a:endParaRPr lang="es-ES"/>
        </a:p>
      </dgm:t>
    </dgm:pt>
    <dgm:pt modelId="{BD42018F-1CE6-4764-A490-2D868D51744B}">
      <dgm:prSet phldrT="[Texto]"/>
      <dgm:spPr/>
      <dgm:t>
        <a:bodyPr/>
        <a:lstStyle/>
        <a:p>
          <a:r>
            <a:rPr lang="es-ES" dirty="0" smtClean="0"/>
            <a:t>Método de dos antenas</a:t>
          </a:r>
          <a:endParaRPr lang="es-ES" dirty="0"/>
        </a:p>
      </dgm:t>
    </dgm:pt>
    <dgm:pt modelId="{2199EE96-A490-4CFA-99BD-620EBD7503E5}" type="parTrans" cxnId="{6B15E6DC-AC65-4344-83D7-57AF61DA25F8}">
      <dgm:prSet/>
      <dgm:spPr/>
      <dgm:t>
        <a:bodyPr/>
        <a:lstStyle/>
        <a:p>
          <a:endParaRPr lang="es-ES"/>
        </a:p>
      </dgm:t>
    </dgm:pt>
    <dgm:pt modelId="{0E2A6AE4-DAEA-4719-9309-1A1B61C3A0BF}" type="sibTrans" cxnId="{6B15E6DC-AC65-4344-83D7-57AF61DA25F8}">
      <dgm:prSet/>
      <dgm:spPr/>
      <dgm:t>
        <a:bodyPr/>
        <a:lstStyle/>
        <a:p>
          <a:endParaRPr lang="es-ES"/>
        </a:p>
      </dgm:t>
    </dgm:pt>
    <dgm:pt modelId="{6BB0661F-582C-4261-880E-38DCA7D49A5F}">
      <dgm:prSet phldrT="[Texto]"/>
      <dgm:spPr/>
      <dgm:t>
        <a:bodyPr/>
        <a:lstStyle/>
        <a:p>
          <a:r>
            <a:rPr lang="es-ES" dirty="0" smtClean="0"/>
            <a:t>Se mide la potencia recibida en un enlace punto a punto con antenas de igual características.</a:t>
          </a:r>
          <a:endParaRPr lang="es-ES" dirty="0"/>
        </a:p>
      </dgm:t>
    </dgm:pt>
    <dgm:pt modelId="{495F0D61-CB89-4495-9FDB-542504AD97C1}" type="parTrans" cxnId="{531D34FB-C203-4DF3-914E-33BFADBCB7E2}">
      <dgm:prSet/>
      <dgm:spPr/>
      <dgm:t>
        <a:bodyPr/>
        <a:lstStyle/>
        <a:p>
          <a:endParaRPr lang="es-ES"/>
        </a:p>
      </dgm:t>
    </dgm:pt>
    <dgm:pt modelId="{4DD1968D-D173-44A1-9B57-897A8C2F5C5F}" type="sibTrans" cxnId="{531D34FB-C203-4DF3-914E-33BFADBCB7E2}">
      <dgm:prSet/>
      <dgm:spPr/>
      <dgm:t>
        <a:bodyPr/>
        <a:lstStyle/>
        <a:p>
          <a:endParaRPr lang="es-ES"/>
        </a:p>
      </dgm:t>
    </dgm:pt>
    <dgm:pt modelId="{6E0273B4-5944-4D2A-AEE5-C43AD39219CC}">
      <dgm:prSet phldrT="[Texto]" custT="1"/>
      <dgm:spPr/>
      <dgm:t>
        <a:bodyPr/>
        <a:lstStyle/>
        <a:p>
          <a:r>
            <a:rPr lang="es-ES" sz="1100" dirty="0" smtClean="0"/>
            <a:t>Se mide el coeficiente de transmisión </a:t>
          </a:r>
          <a:r>
            <a:rPr lang="es-ES" sz="1100" dirty="0" err="1" smtClean="0"/>
            <a:t>S</a:t>
          </a:r>
          <a:r>
            <a:rPr lang="es-ES" sz="700" dirty="0" err="1" smtClean="0"/>
            <a:t>21</a:t>
          </a:r>
          <a:endParaRPr lang="es-ES" sz="700" dirty="0"/>
        </a:p>
      </dgm:t>
    </dgm:pt>
    <dgm:pt modelId="{55AF2AB9-9F6B-47CD-A59D-34BBFA8682D7}" type="parTrans" cxnId="{E3A105A1-4A13-40AA-9623-10B8B526A544}">
      <dgm:prSet/>
      <dgm:spPr/>
      <dgm:t>
        <a:bodyPr/>
        <a:lstStyle/>
        <a:p>
          <a:endParaRPr lang="es-ES"/>
        </a:p>
      </dgm:t>
    </dgm:pt>
    <dgm:pt modelId="{EBDF877E-1141-49B4-99E4-30E0EF3D733A}" type="sibTrans" cxnId="{E3A105A1-4A13-40AA-9623-10B8B526A544}">
      <dgm:prSet/>
      <dgm:spPr/>
      <dgm:t>
        <a:bodyPr/>
        <a:lstStyle/>
        <a:p>
          <a:endParaRPr lang="es-ES"/>
        </a:p>
      </dgm:t>
    </dgm:pt>
    <dgm:pt modelId="{5852987E-7EE8-425F-A204-92F2E05B0C4E}">
      <dgm:prSet phldrT="[Texto]"/>
      <dgm:spPr/>
      <dgm:t>
        <a:bodyPr/>
        <a:lstStyle/>
        <a:p>
          <a:r>
            <a:rPr lang="es-ES" dirty="0" smtClean="0"/>
            <a:t>Método de tres antenas.</a:t>
          </a:r>
          <a:endParaRPr lang="es-ES" dirty="0"/>
        </a:p>
      </dgm:t>
    </dgm:pt>
    <dgm:pt modelId="{BD0AB999-69CE-401F-8135-5F839E5F79C6}" type="parTrans" cxnId="{C12F9858-3CA3-4FC9-ADC9-49E0E7A03153}">
      <dgm:prSet/>
      <dgm:spPr/>
      <dgm:t>
        <a:bodyPr/>
        <a:lstStyle/>
        <a:p>
          <a:endParaRPr lang="es-ES"/>
        </a:p>
      </dgm:t>
    </dgm:pt>
    <dgm:pt modelId="{351EC829-15D2-411D-8173-45D9DC6097CF}" type="sibTrans" cxnId="{C12F9858-3CA3-4FC9-ADC9-49E0E7A03153}">
      <dgm:prSet/>
      <dgm:spPr/>
      <dgm:t>
        <a:bodyPr/>
        <a:lstStyle/>
        <a:p>
          <a:endParaRPr lang="es-ES"/>
        </a:p>
      </dgm:t>
    </dgm:pt>
    <dgm:pt modelId="{A395181F-FA4F-487A-955A-71425F6312D4}">
      <dgm:prSet phldrT="[Texto]"/>
      <dgm:spPr/>
      <dgm:t>
        <a:bodyPr/>
        <a:lstStyle/>
        <a:p>
          <a:r>
            <a:rPr lang="es-ES" dirty="0" smtClean="0"/>
            <a:t>Se realiza tres mediciones del coeficiente de transmisión </a:t>
          </a:r>
          <a:r>
            <a:rPr lang="es-ES" dirty="0" err="1" smtClean="0"/>
            <a:t>S21</a:t>
          </a:r>
          <a:endParaRPr lang="es-ES" dirty="0"/>
        </a:p>
      </dgm:t>
    </dgm:pt>
    <dgm:pt modelId="{C730DFF3-AB4C-4CE5-A5EB-EFA1C954ACA5}" type="parTrans" cxnId="{FE2D0F66-B034-4905-B639-3779FBCA5A18}">
      <dgm:prSet/>
      <dgm:spPr/>
      <dgm:t>
        <a:bodyPr/>
        <a:lstStyle/>
        <a:p>
          <a:endParaRPr lang="es-ES"/>
        </a:p>
      </dgm:t>
    </dgm:pt>
    <dgm:pt modelId="{28E6AD24-6070-4350-A5D2-14AA6C1FDCFA}" type="sibTrans" cxnId="{FE2D0F66-B034-4905-B639-3779FBCA5A18}">
      <dgm:prSet/>
      <dgm:spPr/>
      <dgm:t>
        <a:bodyPr/>
        <a:lstStyle/>
        <a:p>
          <a:endParaRPr lang="es-ES"/>
        </a:p>
      </dgm:t>
    </dgm:pt>
    <dgm:pt modelId="{325BBB44-C18A-48F0-91D5-1EDFCF7B94CE}" type="pres">
      <dgm:prSet presAssocID="{1368EA38-F90E-48B2-9F5B-0D462A7E79CB}" presName="diagram" presStyleCnt="0">
        <dgm:presLayoutVars>
          <dgm:chPref val="1"/>
          <dgm:dir/>
          <dgm:animOne val="branch"/>
          <dgm:animLvl val="lvl"/>
          <dgm:resizeHandles val="exact"/>
        </dgm:presLayoutVars>
      </dgm:prSet>
      <dgm:spPr/>
      <dgm:t>
        <a:bodyPr/>
        <a:lstStyle/>
        <a:p>
          <a:endParaRPr lang="es-ES"/>
        </a:p>
      </dgm:t>
    </dgm:pt>
    <dgm:pt modelId="{0C6EF7B1-F754-40AA-9095-D5616EEF6D61}" type="pres">
      <dgm:prSet presAssocID="{DFD1091E-E427-444F-A1D5-1D28AE327F5F}" presName="root1" presStyleCnt="0"/>
      <dgm:spPr/>
    </dgm:pt>
    <dgm:pt modelId="{FF53A622-D2DA-4151-A755-36AC80970475}" type="pres">
      <dgm:prSet presAssocID="{DFD1091E-E427-444F-A1D5-1D28AE327F5F}" presName="LevelOneTextNode" presStyleLbl="node0" presStyleIdx="0" presStyleCnt="1">
        <dgm:presLayoutVars>
          <dgm:chPref val="3"/>
        </dgm:presLayoutVars>
      </dgm:prSet>
      <dgm:spPr/>
      <dgm:t>
        <a:bodyPr/>
        <a:lstStyle/>
        <a:p>
          <a:endParaRPr lang="es-ES"/>
        </a:p>
      </dgm:t>
    </dgm:pt>
    <dgm:pt modelId="{5FBED838-DAA5-4C1A-830A-3E42CCF8A83C}" type="pres">
      <dgm:prSet presAssocID="{DFD1091E-E427-444F-A1D5-1D28AE327F5F}" presName="level2hierChild" presStyleCnt="0"/>
      <dgm:spPr/>
    </dgm:pt>
    <dgm:pt modelId="{C8F46F8E-AF54-4EDB-8B43-A5128468B292}" type="pres">
      <dgm:prSet presAssocID="{2199EE96-A490-4CFA-99BD-620EBD7503E5}" presName="conn2-1" presStyleLbl="parChTrans1D2" presStyleIdx="0" presStyleCnt="2"/>
      <dgm:spPr/>
      <dgm:t>
        <a:bodyPr/>
        <a:lstStyle/>
        <a:p>
          <a:endParaRPr lang="es-ES"/>
        </a:p>
      </dgm:t>
    </dgm:pt>
    <dgm:pt modelId="{5E0B60C3-ED24-4AD3-BBDD-0D1D2E600056}" type="pres">
      <dgm:prSet presAssocID="{2199EE96-A490-4CFA-99BD-620EBD7503E5}" presName="connTx" presStyleLbl="parChTrans1D2" presStyleIdx="0" presStyleCnt="2"/>
      <dgm:spPr/>
      <dgm:t>
        <a:bodyPr/>
        <a:lstStyle/>
        <a:p>
          <a:endParaRPr lang="es-ES"/>
        </a:p>
      </dgm:t>
    </dgm:pt>
    <dgm:pt modelId="{8899CE39-A54F-4A81-9592-79CC18804D55}" type="pres">
      <dgm:prSet presAssocID="{BD42018F-1CE6-4764-A490-2D868D51744B}" presName="root2" presStyleCnt="0"/>
      <dgm:spPr/>
    </dgm:pt>
    <dgm:pt modelId="{C92F523C-7BDC-4F20-86BF-887EE29B1EAA}" type="pres">
      <dgm:prSet presAssocID="{BD42018F-1CE6-4764-A490-2D868D51744B}" presName="LevelTwoTextNode" presStyleLbl="node2" presStyleIdx="0" presStyleCnt="2">
        <dgm:presLayoutVars>
          <dgm:chPref val="3"/>
        </dgm:presLayoutVars>
      </dgm:prSet>
      <dgm:spPr/>
      <dgm:t>
        <a:bodyPr/>
        <a:lstStyle/>
        <a:p>
          <a:endParaRPr lang="es-ES"/>
        </a:p>
      </dgm:t>
    </dgm:pt>
    <dgm:pt modelId="{23ABA3A9-862A-4CFD-82E9-BF5E166D8819}" type="pres">
      <dgm:prSet presAssocID="{BD42018F-1CE6-4764-A490-2D868D51744B}" presName="level3hierChild" presStyleCnt="0"/>
      <dgm:spPr/>
    </dgm:pt>
    <dgm:pt modelId="{41317761-304B-4FBF-A51E-D0505EF956E1}" type="pres">
      <dgm:prSet presAssocID="{495F0D61-CB89-4495-9FDB-542504AD97C1}" presName="conn2-1" presStyleLbl="parChTrans1D3" presStyleIdx="0" presStyleCnt="3"/>
      <dgm:spPr/>
      <dgm:t>
        <a:bodyPr/>
        <a:lstStyle/>
        <a:p>
          <a:endParaRPr lang="es-ES"/>
        </a:p>
      </dgm:t>
    </dgm:pt>
    <dgm:pt modelId="{AA9BA801-EA1D-43E9-B336-E2D8AE003012}" type="pres">
      <dgm:prSet presAssocID="{495F0D61-CB89-4495-9FDB-542504AD97C1}" presName="connTx" presStyleLbl="parChTrans1D3" presStyleIdx="0" presStyleCnt="3"/>
      <dgm:spPr/>
      <dgm:t>
        <a:bodyPr/>
        <a:lstStyle/>
        <a:p>
          <a:endParaRPr lang="es-ES"/>
        </a:p>
      </dgm:t>
    </dgm:pt>
    <dgm:pt modelId="{18198A81-9BBB-4533-BACD-E7A226829046}" type="pres">
      <dgm:prSet presAssocID="{6BB0661F-582C-4261-880E-38DCA7D49A5F}" presName="root2" presStyleCnt="0"/>
      <dgm:spPr/>
    </dgm:pt>
    <dgm:pt modelId="{7774D42D-ECFD-4BD3-ABE0-A332FB00D712}" type="pres">
      <dgm:prSet presAssocID="{6BB0661F-582C-4261-880E-38DCA7D49A5F}" presName="LevelTwoTextNode" presStyleLbl="node3" presStyleIdx="0" presStyleCnt="3">
        <dgm:presLayoutVars>
          <dgm:chPref val="3"/>
        </dgm:presLayoutVars>
      </dgm:prSet>
      <dgm:spPr/>
      <dgm:t>
        <a:bodyPr/>
        <a:lstStyle/>
        <a:p>
          <a:endParaRPr lang="es-ES"/>
        </a:p>
      </dgm:t>
    </dgm:pt>
    <dgm:pt modelId="{0FEB1AC2-C626-4288-A044-C1468A31DF8D}" type="pres">
      <dgm:prSet presAssocID="{6BB0661F-582C-4261-880E-38DCA7D49A5F}" presName="level3hierChild" presStyleCnt="0"/>
      <dgm:spPr/>
    </dgm:pt>
    <dgm:pt modelId="{C72BF367-3826-4986-B602-02DF424384FF}" type="pres">
      <dgm:prSet presAssocID="{55AF2AB9-9F6B-47CD-A59D-34BBFA8682D7}" presName="conn2-1" presStyleLbl="parChTrans1D3" presStyleIdx="1" presStyleCnt="3"/>
      <dgm:spPr/>
      <dgm:t>
        <a:bodyPr/>
        <a:lstStyle/>
        <a:p>
          <a:endParaRPr lang="es-ES"/>
        </a:p>
      </dgm:t>
    </dgm:pt>
    <dgm:pt modelId="{3F77E4E6-8AB2-43F2-9EB7-9C7A8BE14B42}" type="pres">
      <dgm:prSet presAssocID="{55AF2AB9-9F6B-47CD-A59D-34BBFA8682D7}" presName="connTx" presStyleLbl="parChTrans1D3" presStyleIdx="1" presStyleCnt="3"/>
      <dgm:spPr/>
      <dgm:t>
        <a:bodyPr/>
        <a:lstStyle/>
        <a:p>
          <a:endParaRPr lang="es-ES"/>
        </a:p>
      </dgm:t>
    </dgm:pt>
    <dgm:pt modelId="{76BDD68D-562E-486C-8470-6670548711BC}" type="pres">
      <dgm:prSet presAssocID="{6E0273B4-5944-4D2A-AEE5-C43AD39219CC}" presName="root2" presStyleCnt="0"/>
      <dgm:spPr/>
    </dgm:pt>
    <dgm:pt modelId="{EFF8CB21-73EB-49CC-906F-62875702057F}" type="pres">
      <dgm:prSet presAssocID="{6E0273B4-5944-4D2A-AEE5-C43AD39219CC}" presName="LevelTwoTextNode" presStyleLbl="node3" presStyleIdx="1" presStyleCnt="3">
        <dgm:presLayoutVars>
          <dgm:chPref val="3"/>
        </dgm:presLayoutVars>
      </dgm:prSet>
      <dgm:spPr/>
      <dgm:t>
        <a:bodyPr/>
        <a:lstStyle/>
        <a:p>
          <a:endParaRPr lang="es-ES"/>
        </a:p>
      </dgm:t>
    </dgm:pt>
    <dgm:pt modelId="{EE1A280D-17E8-41EE-A5AC-C012F06AF6A2}" type="pres">
      <dgm:prSet presAssocID="{6E0273B4-5944-4D2A-AEE5-C43AD39219CC}" presName="level3hierChild" presStyleCnt="0"/>
      <dgm:spPr/>
    </dgm:pt>
    <dgm:pt modelId="{93C7EC7D-8C6A-48B8-9D04-6D1802A94B3F}" type="pres">
      <dgm:prSet presAssocID="{BD0AB999-69CE-401F-8135-5F839E5F79C6}" presName="conn2-1" presStyleLbl="parChTrans1D2" presStyleIdx="1" presStyleCnt="2"/>
      <dgm:spPr/>
      <dgm:t>
        <a:bodyPr/>
        <a:lstStyle/>
        <a:p>
          <a:endParaRPr lang="es-ES"/>
        </a:p>
      </dgm:t>
    </dgm:pt>
    <dgm:pt modelId="{6A668B83-9E95-475D-9518-C6E6391E56CC}" type="pres">
      <dgm:prSet presAssocID="{BD0AB999-69CE-401F-8135-5F839E5F79C6}" presName="connTx" presStyleLbl="parChTrans1D2" presStyleIdx="1" presStyleCnt="2"/>
      <dgm:spPr/>
      <dgm:t>
        <a:bodyPr/>
        <a:lstStyle/>
        <a:p>
          <a:endParaRPr lang="es-ES"/>
        </a:p>
      </dgm:t>
    </dgm:pt>
    <dgm:pt modelId="{1959B097-4D99-4BC4-890A-5A3A1CB8CF34}" type="pres">
      <dgm:prSet presAssocID="{5852987E-7EE8-425F-A204-92F2E05B0C4E}" presName="root2" presStyleCnt="0"/>
      <dgm:spPr/>
    </dgm:pt>
    <dgm:pt modelId="{06B040BA-6B81-4665-80FA-055D8AA36990}" type="pres">
      <dgm:prSet presAssocID="{5852987E-7EE8-425F-A204-92F2E05B0C4E}" presName="LevelTwoTextNode" presStyleLbl="node2" presStyleIdx="1" presStyleCnt="2">
        <dgm:presLayoutVars>
          <dgm:chPref val="3"/>
        </dgm:presLayoutVars>
      </dgm:prSet>
      <dgm:spPr/>
      <dgm:t>
        <a:bodyPr/>
        <a:lstStyle/>
        <a:p>
          <a:endParaRPr lang="es-ES"/>
        </a:p>
      </dgm:t>
    </dgm:pt>
    <dgm:pt modelId="{D3126EC0-9ECD-44DD-993F-C715536823AA}" type="pres">
      <dgm:prSet presAssocID="{5852987E-7EE8-425F-A204-92F2E05B0C4E}" presName="level3hierChild" presStyleCnt="0"/>
      <dgm:spPr/>
    </dgm:pt>
    <dgm:pt modelId="{FB833CCF-C28E-4527-8735-DDD2E247CA69}" type="pres">
      <dgm:prSet presAssocID="{C730DFF3-AB4C-4CE5-A5EB-EFA1C954ACA5}" presName="conn2-1" presStyleLbl="parChTrans1D3" presStyleIdx="2" presStyleCnt="3"/>
      <dgm:spPr/>
      <dgm:t>
        <a:bodyPr/>
        <a:lstStyle/>
        <a:p>
          <a:endParaRPr lang="es-ES"/>
        </a:p>
      </dgm:t>
    </dgm:pt>
    <dgm:pt modelId="{7A1AEDD9-D2D7-41E8-8FF2-50FA7F10C8A6}" type="pres">
      <dgm:prSet presAssocID="{C730DFF3-AB4C-4CE5-A5EB-EFA1C954ACA5}" presName="connTx" presStyleLbl="parChTrans1D3" presStyleIdx="2" presStyleCnt="3"/>
      <dgm:spPr/>
      <dgm:t>
        <a:bodyPr/>
        <a:lstStyle/>
        <a:p>
          <a:endParaRPr lang="es-ES"/>
        </a:p>
      </dgm:t>
    </dgm:pt>
    <dgm:pt modelId="{926DCC57-06F8-4E42-AAF4-7EACA4188919}" type="pres">
      <dgm:prSet presAssocID="{A395181F-FA4F-487A-955A-71425F6312D4}" presName="root2" presStyleCnt="0"/>
      <dgm:spPr/>
    </dgm:pt>
    <dgm:pt modelId="{4CFCAC9A-3D0A-48EE-A20A-7A44364F977A}" type="pres">
      <dgm:prSet presAssocID="{A395181F-FA4F-487A-955A-71425F6312D4}" presName="LevelTwoTextNode" presStyleLbl="node3" presStyleIdx="2" presStyleCnt="3">
        <dgm:presLayoutVars>
          <dgm:chPref val="3"/>
        </dgm:presLayoutVars>
      </dgm:prSet>
      <dgm:spPr/>
      <dgm:t>
        <a:bodyPr/>
        <a:lstStyle/>
        <a:p>
          <a:endParaRPr lang="es-ES"/>
        </a:p>
      </dgm:t>
    </dgm:pt>
    <dgm:pt modelId="{B3A115DA-7BD4-4AED-AF3A-EA32EBBA6F4F}" type="pres">
      <dgm:prSet presAssocID="{A395181F-FA4F-487A-955A-71425F6312D4}" presName="level3hierChild" presStyleCnt="0"/>
      <dgm:spPr/>
    </dgm:pt>
  </dgm:ptLst>
  <dgm:cxnLst>
    <dgm:cxn modelId="{2F518F72-B903-4578-AF15-E3DF843888CD}" type="presOf" srcId="{6E0273B4-5944-4D2A-AEE5-C43AD39219CC}" destId="{EFF8CB21-73EB-49CC-906F-62875702057F}" srcOrd="0" destOrd="0" presId="urn:microsoft.com/office/officeart/2005/8/layout/hierarchy2"/>
    <dgm:cxn modelId="{531D34FB-C203-4DF3-914E-33BFADBCB7E2}" srcId="{BD42018F-1CE6-4764-A490-2D868D51744B}" destId="{6BB0661F-582C-4261-880E-38DCA7D49A5F}" srcOrd="0" destOrd="0" parTransId="{495F0D61-CB89-4495-9FDB-542504AD97C1}" sibTransId="{4DD1968D-D173-44A1-9B57-897A8C2F5C5F}"/>
    <dgm:cxn modelId="{0E282383-BD48-405C-9DDB-0206C11605EA}" type="presOf" srcId="{55AF2AB9-9F6B-47CD-A59D-34BBFA8682D7}" destId="{C72BF367-3826-4986-B602-02DF424384FF}" srcOrd="0" destOrd="0" presId="urn:microsoft.com/office/officeart/2005/8/layout/hierarchy2"/>
    <dgm:cxn modelId="{71A0AD18-6FA8-4CDF-82A9-A28BDB525529}" type="presOf" srcId="{BD42018F-1CE6-4764-A490-2D868D51744B}" destId="{C92F523C-7BDC-4F20-86BF-887EE29B1EAA}" srcOrd="0" destOrd="0" presId="urn:microsoft.com/office/officeart/2005/8/layout/hierarchy2"/>
    <dgm:cxn modelId="{E1F5634E-0C86-4466-88C5-C47AB231D2B7}" type="presOf" srcId="{55AF2AB9-9F6B-47CD-A59D-34BBFA8682D7}" destId="{3F77E4E6-8AB2-43F2-9EB7-9C7A8BE14B42}" srcOrd="1" destOrd="0" presId="urn:microsoft.com/office/officeart/2005/8/layout/hierarchy2"/>
    <dgm:cxn modelId="{B6082CC0-947A-4E5B-89D8-D6F74D9675DE}" type="presOf" srcId="{2199EE96-A490-4CFA-99BD-620EBD7503E5}" destId="{C8F46F8E-AF54-4EDB-8B43-A5128468B292}" srcOrd="0" destOrd="0" presId="urn:microsoft.com/office/officeart/2005/8/layout/hierarchy2"/>
    <dgm:cxn modelId="{36EA7955-30B9-4848-9794-B8CE63E8F5EB}" type="presOf" srcId="{C730DFF3-AB4C-4CE5-A5EB-EFA1C954ACA5}" destId="{FB833CCF-C28E-4527-8735-DDD2E247CA69}" srcOrd="0" destOrd="0" presId="urn:microsoft.com/office/officeart/2005/8/layout/hierarchy2"/>
    <dgm:cxn modelId="{E3A105A1-4A13-40AA-9623-10B8B526A544}" srcId="{BD42018F-1CE6-4764-A490-2D868D51744B}" destId="{6E0273B4-5944-4D2A-AEE5-C43AD39219CC}" srcOrd="1" destOrd="0" parTransId="{55AF2AB9-9F6B-47CD-A59D-34BBFA8682D7}" sibTransId="{EBDF877E-1141-49B4-99E4-30E0EF3D733A}"/>
    <dgm:cxn modelId="{751103F4-07E4-4703-9705-9A98C7EE949D}" type="presOf" srcId="{BD0AB999-69CE-401F-8135-5F839E5F79C6}" destId="{6A668B83-9E95-475D-9518-C6E6391E56CC}" srcOrd="1" destOrd="0" presId="urn:microsoft.com/office/officeart/2005/8/layout/hierarchy2"/>
    <dgm:cxn modelId="{A9A6C0E8-B65F-445D-B1E8-6C27DE9D1356}" type="presOf" srcId="{BD0AB999-69CE-401F-8135-5F839E5F79C6}" destId="{93C7EC7D-8C6A-48B8-9D04-6D1802A94B3F}" srcOrd="0" destOrd="0" presId="urn:microsoft.com/office/officeart/2005/8/layout/hierarchy2"/>
    <dgm:cxn modelId="{6B15E6DC-AC65-4344-83D7-57AF61DA25F8}" srcId="{DFD1091E-E427-444F-A1D5-1D28AE327F5F}" destId="{BD42018F-1CE6-4764-A490-2D868D51744B}" srcOrd="0" destOrd="0" parTransId="{2199EE96-A490-4CFA-99BD-620EBD7503E5}" sibTransId="{0E2A6AE4-DAEA-4719-9309-1A1B61C3A0BF}"/>
    <dgm:cxn modelId="{30FE5821-DEFC-4AFB-8E4D-57D0E6FCF5DF}" type="presOf" srcId="{6BB0661F-582C-4261-880E-38DCA7D49A5F}" destId="{7774D42D-ECFD-4BD3-ABE0-A332FB00D712}" srcOrd="0" destOrd="0" presId="urn:microsoft.com/office/officeart/2005/8/layout/hierarchy2"/>
    <dgm:cxn modelId="{38D55995-0FA2-4AFD-988C-319A1972285B}" type="presOf" srcId="{DFD1091E-E427-444F-A1D5-1D28AE327F5F}" destId="{FF53A622-D2DA-4151-A755-36AC80970475}" srcOrd="0" destOrd="0" presId="urn:microsoft.com/office/officeart/2005/8/layout/hierarchy2"/>
    <dgm:cxn modelId="{A99D0FD4-6488-43D9-81D4-EF3A549A31A6}" type="presOf" srcId="{495F0D61-CB89-4495-9FDB-542504AD97C1}" destId="{AA9BA801-EA1D-43E9-B336-E2D8AE003012}" srcOrd="1" destOrd="0" presId="urn:microsoft.com/office/officeart/2005/8/layout/hierarchy2"/>
    <dgm:cxn modelId="{72F24CF2-9DA6-4C2F-86FC-CA5C6401CC8F}" srcId="{1368EA38-F90E-48B2-9F5B-0D462A7E79CB}" destId="{DFD1091E-E427-444F-A1D5-1D28AE327F5F}" srcOrd="0" destOrd="0" parTransId="{27A39C27-107E-4507-8B26-EA9B2195E0B8}" sibTransId="{EEFDEF8B-56F8-4DA6-BA79-6EA4CEF21954}"/>
    <dgm:cxn modelId="{17738221-6862-42A8-ABDB-CE7E6E63A716}" type="presOf" srcId="{1368EA38-F90E-48B2-9F5B-0D462A7E79CB}" destId="{325BBB44-C18A-48F0-91D5-1EDFCF7B94CE}" srcOrd="0" destOrd="0" presId="urn:microsoft.com/office/officeart/2005/8/layout/hierarchy2"/>
    <dgm:cxn modelId="{BE4A1E18-C731-43F7-91BE-94243A808DA6}" type="presOf" srcId="{A395181F-FA4F-487A-955A-71425F6312D4}" destId="{4CFCAC9A-3D0A-48EE-A20A-7A44364F977A}" srcOrd="0" destOrd="0" presId="urn:microsoft.com/office/officeart/2005/8/layout/hierarchy2"/>
    <dgm:cxn modelId="{0717AFE2-4BAB-45E6-AA00-557D3F5F2BA9}" type="presOf" srcId="{495F0D61-CB89-4495-9FDB-542504AD97C1}" destId="{41317761-304B-4FBF-A51E-D0505EF956E1}" srcOrd="0" destOrd="0" presId="urn:microsoft.com/office/officeart/2005/8/layout/hierarchy2"/>
    <dgm:cxn modelId="{10549CC6-D93A-4096-8425-2038B8C15B3F}" type="presOf" srcId="{C730DFF3-AB4C-4CE5-A5EB-EFA1C954ACA5}" destId="{7A1AEDD9-D2D7-41E8-8FF2-50FA7F10C8A6}" srcOrd="1" destOrd="0" presId="urn:microsoft.com/office/officeart/2005/8/layout/hierarchy2"/>
    <dgm:cxn modelId="{4AC6B3BE-9E27-4F6E-B22F-DF43CD50ABF9}" type="presOf" srcId="{5852987E-7EE8-425F-A204-92F2E05B0C4E}" destId="{06B040BA-6B81-4665-80FA-055D8AA36990}" srcOrd="0" destOrd="0" presId="urn:microsoft.com/office/officeart/2005/8/layout/hierarchy2"/>
    <dgm:cxn modelId="{FE2D0F66-B034-4905-B639-3779FBCA5A18}" srcId="{5852987E-7EE8-425F-A204-92F2E05B0C4E}" destId="{A395181F-FA4F-487A-955A-71425F6312D4}" srcOrd="0" destOrd="0" parTransId="{C730DFF3-AB4C-4CE5-A5EB-EFA1C954ACA5}" sibTransId="{28E6AD24-6070-4350-A5D2-14AA6C1FDCFA}"/>
    <dgm:cxn modelId="{C12F9858-3CA3-4FC9-ADC9-49E0E7A03153}" srcId="{DFD1091E-E427-444F-A1D5-1D28AE327F5F}" destId="{5852987E-7EE8-425F-A204-92F2E05B0C4E}" srcOrd="1" destOrd="0" parTransId="{BD0AB999-69CE-401F-8135-5F839E5F79C6}" sibTransId="{351EC829-15D2-411D-8173-45D9DC6097CF}"/>
    <dgm:cxn modelId="{1E5361E4-844D-4552-BC95-4E8A4D556C39}" type="presOf" srcId="{2199EE96-A490-4CFA-99BD-620EBD7503E5}" destId="{5E0B60C3-ED24-4AD3-BBDD-0D1D2E600056}" srcOrd="1" destOrd="0" presId="urn:microsoft.com/office/officeart/2005/8/layout/hierarchy2"/>
    <dgm:cxn modelId="{2D8DE22F-4DCD-4AA1-A8C6-168562DE5D6A}" type="presParOf" srcId="{325BBB44-C18A-48F0-91D5-1EDFCF7B94CE}" destId="{0C6EF7B1-F754-40AA-9095-D5616EEF6D61}" srcOrd="0" destOrd="0" presId="urn:microsoft.com/office/officeart/2005/8/layout/hierarchy2"/>
    <dgm:cxn modelId="{A80973B9-3B8F-420E-9FF5-E906990EA19B}" type="presParOf" srcId="{0C6EF7B1-F754-40AA-9095-D5616EEF6D61}" destId="{FF53A622-D2DA-4151-A755-36AC80970475}" srcOrd="0" destOrd="0" presId="urn:microsoft.com/office/officeart/2005/8/layout/hierarchy2"/>
    <dgm:cxn modelId="{1F2194C4-5E05-4FD8-B5F0-ED90B06739B2}" type="presParOf" srcId="{0C6EF7B1-F754-40AA-9095-D5616EEF6D61}" destId="{5FBED838-DAA5-4C1A-830A-3E42CCF8A83C}" srcOrd="1" destOrd="0" presId="urn:microsoft.com/office/officeart/2005/8/layout/hierarchy2"/>
    <dgm:cxn modelId="{71F95A98-8C33-498C-887B-FED8828C1384}" type="presParOf" srcId="{5FBED838-DAA5-4C1A-830A-3E42CCF8A83C}" destId="{C8F46F8E-AF54-4EDB-8B43-A5128468B292}" srcOrd="0" destOrd="0" presId="urn:microsoft.com/office/officeart/2005/8/layout/hierarchy2"/>
    <dgm:cxn modelId="{1B1799FA-8B4D-46FE-9DD6-B75D1B242AE5}" type="presParOf" srcId="{C8F46F8E-AF54-4EDB-8B43-A5128468B292}" destId="{5E0B60C3-ED24-4AD3-BBDD-0D1D2E600056}" srcOrd="0" destOrd="0" presId="urn:microsoft.com/office/officeart/2005/8/layout/hierarchy2"/>
    <dgm:cxn modelId="{A10F75D2-1AD2-4F18-BD18-BFA198EC4125}" type="presParOf" srcId="{5FBED838-DAA5-4C1A-830A-3E42CCF8A83C}" destId="{8899CE39-A54F-4A81-9592-79CC18804D55}" srcOrd="1" destOrd="0" presId="urn:microsoft.com/office/officeart/2005/8/layout/hierarchy2"/>
    <dgm:cxn modelId="{2D0009A1-8132-4251-BD5C-FF11E47027F1}" type="presParOf" srcId="{8899CE39-A54F-4A81-9592-79CC18804D55}" destId="{C92F523C-7BDC-4F20-86BF-887EE29B1EAA}" srcOrd="0" destOrd="0" presId="urn:microsoft.com/office/officeart/2005/8/layout/hierarchy2"/>
    <dgm:cxn modelId="{3608B7B4-5B8B-4E6C-A8E6-A111ED0FAD24}" type="presParOf" srcId="{8899CE39-A54F-4A81-9592-79CC18804D55}" destId="{23ABA3A9-862A-4CFD-82E9-BF5E166D8819}" srcOrd="1" destOrd="0" presId="urn:microsoft.com/office/officeart/2005/8/layout/hierarchy2"/>
    <dgm:cxn modelId="{794E32AD-8AB2-42A2-A338-9D2927C3CE2F}" type="presParOf" srcId="{23ABA3A9-862A-4CFD-82E9-BF5E166D8819}" destId="{41317761-304B-4FBF-A51E-D0505EF956E1}" srcOrd="0" destOrd="0" presId="urn:microsoft.com/office/officeart/2005/8/layout/hierarchy2"/>
    <dgm:cxn modelId="{1F63AD10-F977-4360-BD4C-BB26956C2F21}" type="presParOf" srcId="{41317761-304B-4FBF-A51E-D0505EF956E1}" destId="{AA9BA801-EA1D-43E9-B336-E2D8AE003012}" srcOrd="0" destOrd="0" presId="urn:microsoft.com/office/officeart/2005/8/layout/hierarchy2"/>
    <dgm:cxn modelId="{881F99A9-3AF3-4D1D-B54E-5E533ACF80CA}" type="presParOf" srcId="{23ABA3A9-862A-4CFD-82E9-BF5E166D8819}" destId="{18198A81-9BBB-4533-BACD-E7A226829046}" srcOrd="1" destOrd="0" presId="urn:microsoft.com/office/officeart/2005/8/layout/hierarchy2"/>
    <dgm:cxn modelId="{17B20AB2-54C6-4F0A-A354-A31F7A6054E4}" type="presParOf" srcId="{18198A81-9BBB-4533-BACD-E7A226829046}" destId="{7774D42D-ECFD-4BD3-ABE0-A332FB00D712}" srcOrd="0" destOrd="0" presId="urn:microsoft.com/office/officeart/2005/8/layout/hierarchy2"/>
    <dgm:cxn modelId="{0D87BF1B-FCF1-4A78-A9FD-B73E4569609C}" type="presParOf" srcId="{18198A81-9BBB-4533-BACD-E7A226829046}" destId="{0FEB1AC2-C626-4288-A044-C1468A31DF8D}" srcOrd="1" destOrd="0" presId="urn:microsoft.com/office/officeart/2005/8/layout/hierarchy2"/>
    <dgm:cxn modelId="{E2081935-E7D4-4A26-B363-BBD185050B5E}" type="presParOf" srcId="{23ABA3A9-862A-4CFD-82E9-BF5E166D8819}" destId="{C72BF367-3826-4986-B602-02DF424384FF}" srcOrd="2" destOrd="0" presId="urn:microsoft.com/office/officeart/2005/8/layout/hierarchy2"/>
    <dgm:cxn modelId="{B2C9E1D2-F32D-407D-B7FF-6FF8620BC33B}" type="presParOf" srcId="{C72BF367-3826-4986-B602-02DF424384FF}" destId="{3F77E4E6-8AB2-43F2-9EB7-9C7A8BE14B42}" srcOrd="0" destOrd="0" presId="urn:microsoft.com/office/officeart/2005/8/layout/hierarchy2"/>
    <dgm:cxn modelId="{D36817C9-CFF3-4C5E-ABD9-3101F14F60AF}" type="presParOf" srcId="{23ABA3A9-862A-4CFD-82E9-BF5E166D8819}" destId="{76BDD68D-562E-486C-8470-6670548711BC}" srcOrd="3" destOrd="0" presId="urn:microsoft.com/office/officeart/2005/8/layout/hierarchy2"/>
    <dgm:cxn modelId="{516F6B8D-B78D-4852-B638-FBCDD259DABE}" type="presParOf" srcId="{76BDD68D-562E-486C-8470-6670548711BC}" destId="{EFF8CB21-73EB-49CC-906F-62875702057F}" srcOrd="0" destOrd="0" presId="urn:microsoft.com/office/officeart/2005/8/layout/hierarchy2"/>
    <dgm:cxn modelId="{E28E26D3-8361-490A-81F9-81C5AC1CFB24}" type="presParOf" srcId="{76BDD68D-562E-486C-8470-6670548711BC}" destId="{EE1A280D-17E8-41EE-A5AC-C012F06AF6A2}" srcOrd="1" destOrd="0" presId="urn:microsoft.com/office/officeart/2005/8/layout/hierarchy2"/>
    <dgm:cxn modelId="{F1492DF4-B1A4-48AC-8473-9EB5FD5235CF}" type="presParOf" srcId="{5FBED838-DAA5-4C1A-830A-3E42CCF8A83C}" destId="{93C7EC7D-8C6A-48B8-9D04-6D1802A94B3F}" srcOrd="2" destOrd="0" presId="urn:microsoft.com/office/officeart/2005/8/layout/hierarchy2"/>
    <dgm:cxn modelId="{5A06EAA4-8AF3-4B4D-83ED-9EA18293C4E8}" type="presParOf" srcId="{93C7EC7D-8C6A-48B8-9D04-6D1802A94B3F}" destId="{6A668B83-9E95-475D-9518-C6E6391E56CC}" srcOrd="0" destOrd="0" presId="urn:microsoft.com/office/officeart/2005/8/layout/hierarchy2"/>
    <dgm:cxn modelId="{1623FB71-EE1F-4550-A180-E5FC71D0524E}" type="presParOf" srcId="{5FBED838-DAA5-4C1A-830A-3E42CCF8A83C}" destId="{1959B097-4D99-4BC4-890A-5A3A1CB8CF34}" srcOrd="3" destOrd="0" presId="urn:microsoft.com/office/officeart/2005/8/layout/hierarchy2"/>
    <dgm:cxn modelId="{A7A2A96F-2F44-4EC3-A2AE-AA3EE6B75537}" type="presParOf" srcId="{1959B097-4D99-4BC4-890A-5A3A1CB8CF34}" destId="{06B040BA-6B81-4665-80FA-055D8AA36990}" srcOrd="0" destOrd="0" presId="urn:microsoft.com/office/officeart/2005/8/layout/hierarchy2"/>
    <dgm:cxn modelId="{E738E6CB-6C21-40C0-A568-3542B52908C6}" type="presParOf" srcId="{1959B097-4D99-4BC4-890A-5A3A1CB8CF34}" destId="{D3126EC0-9ECD-44DD-993F-C715536823AA}" srcOrd="1" destOrd="0" presId="urn:microsoft.com/office/officeart/2005/8/layout/hierarchy2"/>
    <dgm:cxn modelId="{40DB4297-0478-4394-86B7-767A24A31614}" type="presParOf" srcId="{D3126EC0-9ECD-44DD-993F-C715536823AA}" destId="{FB833CCF-C28E-4527-8735-DDD2E247CA69}" srcOrd="0" destOrd="0" presId="urn:microsoft.com/office/officeart/2005/8/layout/hierarchy2"/>
    <dgm:cxn modelId="{F0FCFAFF-79B1-402E-9A46-F2EE36C184A5}" type="presParOf" srcId="{FB833CCF-C28E-4527-8735-DDD2E247CA69}" destId="{7A1AEDD9-D2D7-41E8-8FF2-50FA7F10C8A6}" srcOrd="0" destOrd="0" presId="urn:microsoft.com/office/officeart/2005/8/layout/hierarchy2"/>
    <dgm:cxn modelId="{CEEB4277-5608-4706-828D-E5BC1E7A9401}" type="presParOf" srcId="{D3126EC0-9ECD-44DD-993F-C715536823AA}" destId="{926DCC57-06F8-4E42-AAF4-7EACA4188919}" srcOrd="1" destOrd="0" presId="urn:microsoft.com/office/officeart/2005/8/layout/hierarchy2"/>
    <dgm:cxn modelId="{59F4D514-1FAE-4D9D-AA01-C1F8A869AA3C}" type="presParOf" srcId="{926DCC57-06F8-4E42-AAF4-7EACA4188919}" destId="{4CFCAC9A-3D0A-48EE-A20A-7A44364F977A}" srcOrd="0" destOrd="0" presId="urn:microsoft.com/office/officeart/2005/8/layout/hierarchy2"/>
    <dgm:cxn modelId="{6DAE4B90-4FBC-4EA4-901D-F6387788996C}" type="presParOf" srcId="{926DCC57-06F8-4E42-AAF4-7EACA4188919}" destId="{B3A115DA-7BD4-4AED-AF3A-EA32EBBA6F4F}"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D34248-3DC9-4677-9A27-7BA239144DC3}"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s-ES"/>
        </a:p>
      </dgm:t>
    </dgm:pt>
    <dgm:pt modelId="{7842AF34-A3EE-467C-8B76-1443949BB542}">
      <dgm:prSet phldrT="[Texto]" custT="1"/>
      <dgm:spPr/>
      <dgm:t>
        <a:bodyPr/>
        <a:lstStyle/>
        <a:p>
          <a:pPr algn="ctr"/>
          <a:r>
            <a:rPr lang="es-EC" sz="1200" dirty="0" smtClean="0"/>
            <a:t>El presente trabajo de investigación tiene como finalidad analizar y validar los principales parámetros de una antena.</a:t>
          </a:r>
          <a:endParaRPr lang="es-ES" sz="1200" dirty="0"/>
        </a:p>
      </dgm:t>
    </dgm:pt>
    <dgm:pt modelId="{8DA6401B-5E10-4BF6-9C3B-A2F1A6B1627B}" type="parTrans" cxnId="{F88FD157-1CFE-4AE2-8004-C90F45D7F1DA}">
      <dgm:prSet/>
      <dgm:spPr/>
      <dgm:t>
        <a:bodyPr/>
        <a:lstStyle/>
        <a:p>
          <a:endParaRPr lang="es-ES"/>
        </a:p>
      </dgm:t>
    </dgm:pt>
    <dgm:pt modelId="{BA0E5B02-371B-4F25-8D8E-0F8BA0353057}" type="sibTrans" cxnId="{F88FD157-1CFE-4AE2-8004-C90F45D7F1DA}">
      <dgm:prSet/>
      <dgm:spPr/>
      <dgm:t>
        <a:bodyPr/>
        <a:lstStyle/>
        <a:p>
          <a:endParaRPr lang="es-ES"/>
        </a:p>
      </dgm:t>
    </dgm:pt>
    <dgm:pt modelId="{1BA1F131-7513-4C47-B57F-C86B8E272585}">
      <dgm:prSet phldrT="[Texto]" custT="1"/>
      <dgm:spPr/>
      <dgm:t>
        <a:bodyPr/>
        <a:lstStyle/>
        <a:p>
          <a:pPr algn="ctr"/>
          <a:r>
            <a:rPr lang="es-EC" sz="1200" dirty="0" smtClean="0"/>
            <a:t>A través de un método comparativo entre metodologías indirectas de medición y paquetes de simulación.</a:t>
          </a:r>
          <a:endParaRPr lang="es-ES" sz="1200" dirty="0"/>
        </a:p>
      </dgm:t>
    </dgm:pt>
    <dgm:pt modelId="{0A0A9066-639D-4B2B-92AE-82E4ED153C11}" type="parTrans" cxnId="{810D56E0-6772-42EE-9DBC-BE0E34AA8895}">
      <dgm:prSet/>
      <dgm:spPr/>
      <dgm:t>
        <a:bodyPr/>
        <a:lstStyle/>
        <a:p>
          <a:endParaRPr lang="es-ES"/>
        </a:p>
      </dgm:t>
    </dgm:pt>
    <dgm:pt modelId="{80414CAD-C22F-40C3-9AD0-0420874193D6}" type="sibTrans" cxnId="{810D56E0-6772-42EE-9DBC-BE0E34AA8895}">
      <dgm:prSet/>
      <dgm:spPr/>
      <dgm:t>
        <a:bodyPr/>
        <a:lstStyle/>
        <a:p>
          <a:endParaRPr lang="es-ES"/>
        </a:p>
      </dgm:t>
    </dgm:pt>
    <dgm:pt modelId="{4C3ECF95-F978-43BC-80E7-7EE8DA4C6BFF}">
      <dgm:prSet phldrT="[Texto]" custT="1"/>
      <dgm:spPr/>
      <dgm:t>
        <a:bodyPr/>
        <a:lstStyle/>
        <a:p>
          <a:r>
            <a:rPr lang="es-EC" sz="1200" dirty="0" smtClean="0"/>
            <a:t>Utilizando la cámara anecoica diseñada y construida en la </a:t>
          </a:r>
          <a:r>
            <a:rPr lang="es-EC" sz="1200" dirty="0" err="1" smtClean="0"/>
            <a:t>ESPE</a:t>
          </a:r>
          <a:r>
            <a:rPr lang="es-EC" sz="1200" dirty="0" smtClean="0"/>
            <a:t> en el año 2006.</a:t>
          </a:r>
          <a:endParaRPr lang="es-ES" sz="1200" dirty="0"/>
        </a:p>
      </dgm:t>
    </dgm:pt>
    <dgm:pt modelId="{B1FD01FD-FF0D-4050-84EE-15EF5B297B5B}" type="parTrans" cxnId="{47219019-A103-4C0C-A357-8ACF9BCF5797}">
      <dgm:prSet/>
      <dgm:spPr/>
      <dgm:t>
        <a:bodyPr/>
        <a:lstStyle/>
        <a:p>
          <a:endParaRPr lang="es-ES"/>
        </a:p>
      </dgm:t>
    </dgm:pt>
    <dgm:pt modelId="{25573BA3-BDFB-4528-801E-0B0AE3B92F29}" type="sibTrans" cxnId="{47219019-A103-4C0C-A357-8ACF9BCF5797}">
      <dgm:prSet/>
      <dgm:spPr/>
      <dgm:t>
        <a:bodyPr/>
        <a:lstStyle/>
        <a:p>
          <a:endParaRPr lang="es-ES"/>
        </a:p>
      </dgm:t>
    </dgm:pt>
    <dgm:pt modelId="{AC22A444-CE0F-4741-B993-F9A22A1B54C7}">
      <dgm:prSet phldrT="[Texto]" custT="1"/>
      <dgm:spPr/>
      <dgm:t>
        <a:bodyPr/>
        <a:lstStyle/>
        <a:p>
          <a:r>
            <a:rPr lang="es-EC" sz="1200" dirty="0" smtClean="0"/>
            <a:t>Se utilizó un medidor de radiaciones no ionizantes de banda ancha </a:t>
          </a:r>
          <a:r>
            <a:rPr lang="es-EC" sz="1200" dirty="0" err="1" smtClean="0"/>
            <a:t>Narda</a:t>
          </a:r>
          <a:r>
            <a:rPr lang="es-EC" sz="1200" dirty="0" smtClean="0"/>
            <a:t> </a:t>
          </a:r>
          <a:r>
            <a:rPr lang="es-EC" sz="1200" dirty="0" err="1" smtClean="0"/>
            <a:t>NBM</a:t>
          </a:r>
          <a:r>
            <a:rPr lang="es-EC" sz="1200" dirty="0" smtClean="0"/>
            <a:t> 550, junto con la medición del patrón de radiación de una antena, para garantizar la operatividad de la cámara anecoica.</a:t>
          </a:r>
          <a:endParaRPr lang="es-ES" sz="1200" dirty="0"/>
        </a:p>
      </dgm:t>
    </dgm:pt>
    <dgm:pt modelId="{553DFF99-D19F-4C88-9FF2-2F58D0C7F430}" type="parTrans" cxnId="{A6DED21C-CFBD-4787-8534-CCE386FEAA52}">
      <dgm:prSet/>
      <dgm:spPr/>
      <dgm:t>
        <a:bodyPr/>
        <a:lstStyle/>
        <a:p>
          <a:endParaRPr lang="es-ES"/>
        </a:p>
      </dgm:t>
    </dgm:pt>
    <dgm:pt modelId="{939D4654-05E0-4FD1-8926-8EC175C47D88}" type="sibTrans" cxnId="{A6DED21C-CFBD-4787-8534-CCE386FEAA52}">
      <dgm:prSet/>
      <dgm:spPr/>
      <dgm:t>
        <a:bodyPr/>
        <a:lstStyle/>
        <a:p>
          <a:endParaRPr lang="es-ES"/>
        </a:p>
      </dgm:t>
    </dgm:pt>
    <dgm:pt modelId="{7003C103-5C19-4043-90A0-EAF93B669CFB}">
      <dgm:prSet phldrT="[Texto]" custT="1"/>
      <dgm:spPr/>
      <dgm:t>
        <a:bodyPr/>
        <a:lstStyle/>
        <a:p>
          <a:r>
            <a:rPr lang="es-EC" sz="1200" dirty="0" err="1" smtClean="0"/>
            <a:t>Yagui-Uda</a:t>
          </a:r>
          <a:r>
            <a:rPr lang="es-EC" sz="1200" dirty="0" smtClean="0"/>
            <a:t> de cinco elementos, </a:t>
          </a:r>
          <a:r>
            <a:rPr lang="es-EC" sz="1200" dirty="0" err="1" smtClean="0"/>
            <a:t>Patch</a:t>
          </a:r>
          <a:r>
            <a:rPr lang="es-EC" sz="1200" dirty="0" smtClean="0"/>
            <a:t> de un elemento, </a:t>
          </a:r>
          <a:r>
            <a:rPr lang="es-EC" sz="1200" dirty="0" err="1" smtClean="0"/>
            <a:t>Arreclo</a:t>
          </a:r>
          <a:r>
            <a:rPr lang="es-EC" sz="1200" dirty="0" smtClean="0"/>
            <a:t> </a:t>
          </a:r>
          <a:r>
            <a:rPr lang="es-EC" sz="1200" dirty="0" err="1" smtClean="0"/>
            <a:t>Patch</a:t>
          </a:r>
          <a:r>
            <a:rPr lang="es-EC" sz="1200" dirty="0" smtClean="0"/>
            <a:t> </a:t>
          </a:r>
          <a:r>
            <a:rPr lang="es-EC" sz="1200" dirty="0" err="1" smtClean="0"/>
            <a:t>2x1</a:t>
          </a:r>
          <a:r>
            <a:rPr lang="es-EC" sz="1200" dirty="0" smtClean="0"/>
            <a:t> y Dipolo de longitud resonante, todas de micro línea a 2.45 GHz.</a:t>
          </a:r>
          <a:endParaRPr lang="es-ES" sz="1200" dirty="0"/>
        </a:p>
      </dgm:t>
    </dgm:pt>
    <dgm:pt modelId="{E426672D-85EE-4D37-A7EA-D9F01B367805}" type="parTrans" cxnId="{24A9ECF0-12E0-404A-AE67-FF0E5B854893}">
      <dgm:prSet/>
      <dgm:spPr/>
      <dgm:t>
        <a:bodyPr/>
        <a:lstStyle/>
        <a:p>
          <a:endParaRPr lang="es-ES"/>
        </a:p>
      </dgm:t>
    </dgm:pt>
    <dgm:pt modelId="{640BE1B3-CF93-455F-B6BC-A7780FBF9A06}" type="sibTrans" cxnId="{24A9ECF0-12E0-404A-AE67-FF0E5B854893}">
      <dgm:prSet/>
      <dgm:spPr/>
      <dgm:t>
        <a:bodyPr/>
        <a:lstStyle/>
        <a:p>
          <a:endParaRPr lang="es-ES"/>
        </a:p>
      </dgm:t>
    </dgm:pt>
    <dgm:pt modelId="{2E7D5313-6537-4E69-882D-CE5E80C1D85F}" type="pres">
      <dgm:prSet presAssocID="{58D34248-3DC9-4677-9A27-7BA239144DC3}" presName="outerComposite" presStyleCnt="0">
        <dgm:presLayoutVars>
          <dgm:chMax val="5"/>
          <dgm:dir/>
          <dgm:resizeHandles val="exact"/>
        </dgm:presLayoutVars>
      </dgm:prSet>
      <dgm:spPr/>
      <dgm:t>
        <a:bodyPr/>
        <a:lstStyle/>
        <a:p>
          <a:endParaRPr lang="es-ES"/>
        </a:p>
      </dgm:t>
    </dgm:pt>
    <dgm:pt modelId="{50A808D6-0E43-4460-B12E-76CA8F61035B}" type="pres">
      <dgm:prSet presAssocID="{58D34248-3DC9-4677-9A27-7BA239144DC3}" presName="dummyMaxCanvas" presStyleCnt="0">
        <dgm:presLayoutVars/>
      </dgm:prSet>
      <dgm:spPr/>
    </dgm:pt>
    <dgm:pt modelId="{5FAE029F-A7C6-4060-A679-F15C7A88DA04}" type="pres">
      <dgm:prSet presAssocID="{58D34248-3DC9-4677-9A27-7BA239144DC3}" presName="FiveNodes_1" presStyleLbl="node1" presStyleIdx="0" presStyleCnt="5">
        <dgm:presLayoutVars>
          <dgm:bulletEnabled val="1"/>
        </dgm:presLayoutVars>
      </dgm:prSet>
      <dgm:spPr/>
      <dgm:t>
        <a:bodyPr/>
        <a:lstStyle/>
        <a:p>
          <a:endParaRPr lang="es-ES"/>
        </a:p>
      </dgm:t>
    </dgm:pt>
    <dgm:pt modelId="{708151D3-1F9A-4BBE-804F-3B326D906559}" type="pres">
      <dgm:prSet presAssocID="{58D34248-3DC9-4677-9A27-7BA239144DC3}" presName="FiveNodes_2" presStyleLbl="node1" presStyleIdx="1" presStyleCnt="5">
        <dgm:presLayoutVars>
          <dgm:bulletEnabled val="1"/>
        </dgm:presLayoutVars>
      </dgm:prSet>
      <dgm:spPr/>
      <dgm:t>
        <a:bodyPr/>
        <a:lstStyle/>
        <a:p>
          <a:endParaRPr lang="es-ES"/>
        </a:p>
      </dgm:t>
    </dgm:pt>
    <dgm:pt modelId="{AA51877C-74C1-4455-98D3-CDC7A3AF4865}" type="pres">
      <dgm:prSet presAssocID="{58D34248-3DC9-4677-9A27-7BA239144DC3}" presName="FiveNodes_3" presStyleLbl="node1" presStyleIdx="2" presStyleCnt="5">
        <dgm:presLayoutVars>
          <dgm:bulletEnabled val="1"/>
        </dgm:presLayoutVars>
      </dgm:prSet>
      <dgm:spPr/>
      <dgm:t>
        <a:bodyPr/>
        <a:lstStyle/>
        <a:p>
          <a:endParaRPr lang="es-ES"/>
        </a:p>
      </dgm:t>
    </dgm:pt>
    <dgm:pt modelId="{2F8BB356-6167-4592-865C-58C7AEE9224D}" type="pres">
      <dgm:prSet presAssocID="{58D34248-3DC9-4677-9A27-7BA239144DC3}" presName="FiveNodes_4" presStyleLbl="node1" presStyleIdx="3" presStyleCnt="5">
        <dgm:presLayoutVars>
          <dgm:bulletEnabled val="1"/>
        </dgm:presLayoutVars>
      </dgm:prSet>
      <dgm:spPr/>
      <dgm:t>
        <a:bodyPr/>
        <a:lstStyle/>
        <a:p>
          <a:endParaRPr lang="es-ES"/>
        </a:p>
      </dgm:t>
    </dgm:pt>
    <dgm:pt modelId="{79C91504-AB90-4C92-A046-2689519272CF}" type="pres">
      <dgm:prSet presAssocID="{58D34248-3DC9-4677-9A27-7BA239144DC3}" presName="FiveNodes_5" presStyleLbl="node1" presStyleIdx="4" presStyleCnt="5">
        <dgm:presLayoutVars>
          <dgm:bulletEnabled val="1"/>
        </dgm:presLayoutVars>
      </dgm:prSet>
      <dgm:spPr/>
      <dgm:t>
        <a:bodyPr/>
        <a:lstStyle/>
        <a:p>
          <a:endParaRPr lang="es-ES"/>
        </a:p>
      </dgm:t>
    </dgm:pt>
    <dgm:pt modelId="{7F23BEC7-E6A1-4D04-92AC-EC4DAADFA890}" type="pres">
      <dgm:prSet presAssocID="{58D34248-3DC9-4677-9A27-7BA239144DC3}" presName="FiveConn_1-2" presStyleLbl="fgAccFollowNode1" presStyleIdx="0" presStyleCnt="4">
        <dgm:presLayoutVars>
          <dgm:bulletEnabled val="1"/>
        </dgm:presLayoutVars>
      </dgm:prSet>
      <dgm:spPr/>
      <dgm:t>
        <a:bodyPr/>
        <a:lstStyle/>
        <a:p>
          <a:endParaRPr lang="es-ES"/>
        </a:p>
      </dgm:t>
    </dgm:pt>
    <dgm:pt modelId="{7C612492-239F-4113-AAD7-FAC8653BF6C5}" type="pres">
      <dgm:prSet presAssocID="{58D34248-3DC9-4677-9A27-7BA239144DC3}" presName="FiveConn_2-3" presStyleLbl="fgAccFollowNode1" presStyleIdx="1" presStyleCnt="4">
        <dgm:presLayoutVars>
          <dgm:bulletEnabled val="1"/>
        </dgm:presLayoutVars>
      </dgm:prSet>
      <dgm:spPr/>
      <dgm:t>
        <a:bodyPr/>
        <a:lstStyle/>
        <a:p>
          <a:endParaRPr lang="es-ES"/>
        </a:p>
      </dgm:t>
    </dgm:pt>
    <dgm:pt modelId="{255E53CA-ACA5-4760-B4E6-DA65393BDC19}" type="pres">
      <dgm:prSet presAssocID="{58D34248-3DC9-4677-9A27-7BA239144DC3}" presName="FiveConn_3-4" presStyleLbl="fgAccFollowNode1" presStyleIdx="2" presStyleCnt="4">
        <dgm:presLayoutVars>
          <dgm:bulletEnabled val="1"/>
        </dgm:presLayoutVars>
      </dgm:prSet>
      <dgm:spPr/>
      <dgm:t>
        <a:bodyPr/>
        <a:lstStyle/>
        <a:p>
          <a:endParaRPr lang="es-ES"/>
        </a:p>
      </dgm:t>
    </dgm:pt>
    <dgm:pt modelId="{FF87966D-91E7-47BC-BA0B-A840013FFFA9}" type="pres">
      <dgm:prSet presAssocID="{58D34248-3DC9-4677-9A27-7BA239144DC3}" presName="FiveConn_4-5" presStyleLbl="fgAccFollowNode1" presStyleIdx="3" presStyleCnt="4">
        <dgm:presLayoutVars>
          <dgm:bulletEnabled val="1"/>
        </dgm:presLayoutVars>
      </dgm:prSet>
      <dgm:spPr/>
      <dgm:t>
        <a:bodyPr/>
        <a:lstStyle/>
        <a:p>
          <a:endParaRPr lang="es-ES"/>
        </a:p>
      </dgm:t>
    </dgm:pt>
    <dgm:pt modelId="{E4D8E911-4654-4ADA-A896-93923EB0C55F}" type="pres">
      <dgm:prSet presAssocID="{58D34248-3DC9-4677-9A27-7BA239144DC3}" presName="FiveNodes_1_text" presStyleLbl="node1" presStyleIdx="4" presStyleCnt="5">
        <dgm:presLayoutVars>
          <dgm:bulletEnabled val="1"/>
        </dgm:presLayoutVars>
      </dgm:prSet>
      <dgm:spPr/>
      <dgm:t>
        <a:bodyPr/>
        <a:lstStyle/>
        <a:p>
          <a:endParaRPr lang="es-ES"/>
        </a:p>
      </dgm:t>
    </dgm:pt>
    <dgm:pt modelId="{FACB2684-0377-486E-A459-D739396DF3B3}" type="pres">
      <dgm:prSet presAssocID="{58D34248-3DC9-4677-9A27-7BA239144DC3}" presName="FiveNodes_2_text" presStyleLbl="node1" presStyleIdx="4" presStyleCnt="5">
        <dgm:presLayoutVars>
          <dgm:bulletEnabled val="1"/>
        </dgm:presLayoutVars>
      </dgm:prSet>
      <dgm:spPr/>
      <dgm:t>
        <a:bodyPr/>
        <a:lstStyle/>
        <a:p>
          <a:endParaRPr lang="es-ES"/>
        </a:p>
      </dgm:t>
    </dgm:pt>
    <dgm:pt modelId="{750CAC63-1C61-4C08-8D7E-211F55DDC97A}" type="pres">
      <dgm:prSet presAssocID="{58D34248-3DC9-4677-9A27-7BA239144DC3}" presName="FiveNodes_3_text" presStyleLbl="node1" presStyleIdx="4" presStyleCnt="5">
        <dgm:presLayoutVars>
          <dgm:bulletEnabled val="1"/>
        </dgm:presLayoutVars>
      </dgm:prSet>
      <dgm:spPr/>
      <dgm:t>
        <a:bodyPr/>
        <a:lstStyle/>
        <a:p>
          <a:endParaRPr lang="es-ES"/>
        </a:p>
      </dgm:t>
    </dgm:pt>
    <dgm:pt modelId="{EDB4755A-2B23-4FB2-B9C6-E741C0BEEABA}" type="pres">
      <dgm:prSet presAssocID="{58D34248-3DC9-4677-9A27-7BA239144DC3}" presName="FiveNodes_4_text" presStyleLbl="node1" presStyleIdx="4" presStyleCnt="5">
        <dgm:presLayoutVars>
          <dgm:bulletEnabled val="1"/>
        </dgm:presLayoutVars>
      </dgm:prSet>
      <dgm:spPr/>
      <dgm:t>
        <a:bodyPr/>
        <a:lstStyle/>
        <a:p>
          <a:endParaRPr lang="es-ES"/>
        </a:p>
      </dgm:t>
    </dgm:pt>
    <dgm:pt modelId="{F05EC598-4E65-4B1C-A631-C367EBD84872}" type="pres">
      <dgm:prSet presAssocID="{58D34248-3DC9-4677-9A27-7BA239144DC3}" presName="FiveNodes_5_text" presStyleLbl="node1" presStyleIdx="4" presStyleCnt="5">
        <dgm:presLayoutVars>
          <dgm:bulletEnabled val="1"/>
        </dgm:presLayoutVars>
      </dgm:prSet>
      <dgm:spPr/>
      <dgm:t>
        <a:bodyPr/>
        <a:lstStyle/>
        <a:p>
          <a:endParaRPr lang="es-ES"/>
        </a:p>
      </dgm:t>
    </dgm:pt>
  </dgm:ptLst>
  <dgm:cxnLst>
    <dgm:cxn modelId="{5EB8A3D6-F6D2-47A5-A099-0109DD96677E}" type="presOf" srcId="{4C3ECF95-F978-43BC-80E7-7EE8DA4C6BFF}" destId="{750CAC63-1C61-4C08-8D7E-211F55DDC97A}" srcOrd="1" destOrd="0" presId="urn:microsoft.com/office/officeart/2005/8/layout/vProcess5"/>
    <dgm:cxn modelId="{D1397D6A-CB09-4B76-84C2-EADB33424E1C}" type="presOf" srcId="{AC22A444-CE0F-4741-B993-F9A22A1B54C7}" destId="{EDB4755A-2B23-4FB2-B9C6-E741C0BEEABA}" srcOrd="1" destOrd="0" presId="urn:microsoft.com/office/officeart/2005/8/layout/vProcess5"/>
    <dgm:cxn modelId="{665A2A1B-36C4-49B1-8D76-ACEDC6960723}" type="presOf" srcId="{80414CAD-C22F-40C3-9AD0-0420874193D6}" destId="{7C612492-239F-4113-AAD7-FAC8653BF6C5}" srcOrd="0" destOrd="0" presId="urn:microsoft.com/office/officeart/2005/8/layout/vProcess5"/>
    <dgm:cxn modelId="{266248C0-39CE-42AC-9C28-F688319E7BFA}" type="presOf" srcId="{7003C103-5C19-4043-90A0-EAF93B669CFB}" destId="{F05EC598-4E65-4B1C-A631-C367EBD84872}" srcOrd="1" destOrd="0" presId="urn:microsoft.com/office/officeart/2005/8/layout/vProcess5"/>
    <dgm:cxn modelId="{60FD21D9-83E3-42C3-9F3B-5A848B2B091B}" type="presOf" srcId="{1BA1F131-7513-4C47-B57F-C86B8E272585}" destId="{708151D3-1F9A-4BBE-804F-3B326D906559}" srcOrd="0" destOrd="0" presId="urn:microsoft.com/office/officeart/2005/8/layout/vProcess5"/>
    <dgm:cxn modelId="{BFD74E3E-98FE-4FC2-9F52-C160BBE20105}" type="presOf" srcId="{AC22A444-CE0F-4741-B993-F9A22A1B54C7}" destId="{2F8BB356-6167-4592-865C-58C7AEE9224D}" srcOrd="0" destOrd="0" presId="urn:microsoft.com/office/officeart/2005/8/layout/vProcess5"/>
    <dgm:cxn modelId="{810D56E0-6772-42EE-9DBC-BE0E34AA8895}" srcId="{58D34248-3DC9-4677-9A27-7BA239144DC3}" destId="{1BA1F131-7513-4C47-B57F-C86B8E272585}" srcOrd="1" destOrd="0" parTransId="{0A0A9066-639D-4B2B-92AE-82E4ED153C11}" sibTransId="{80414CAD-C22F-40C3-9AD0-0420874193D6}"/>
    <dgm:cxn modelId="{D2287D45-6575-484E-9747-52488AEAE494}" type="presOf" srcId="{7842AF34-A3EE-467C-8B76-1443949BB542}" destId="{5FAE029F-A7C6-4060-A679-F15C7A88DA04}" srcOrd="0" destOrd="0" presId="urn:microsoft.com/office/officeart/2005/8/layout/vProcess5"/>
    <dgm:cxn modelId="{F88FD157-1CFE-4AE2-8004-C90F45D7F1DA}" srcId="{58D34248-3DC9-4677-9A27-7BA239144DC3}" destId="{7842AF34-A3EE-467C-8B76-1443949BB542}" srcOrd="0" destOrd="0" parTransId="{8DA6401B-5E10-4BF6-9C3B-A2F1A6B1627B}" sibTransId="{BA0E5B02-371B-4F25-8D8E-0F8BA0353057}"/>
    <dgm:cxn modelId="{69DD3BB8-02DA-4B01-A96C-581079C8C877}" type="presOf" srcId="{4C3ECF95-F978-43BC-80E7-7EE8DA4C6BFF}" destId="{AA51877C-74C1-4455-98D3-CDC7A3AF4865}" srcOrd="0" destOrd="0" presId="urn:microsoft.com/office/officeart/2005/8/layout/vProcess5"/>
    <dgm:cxn modelId="{8D274A9B-4A75-40CB-BB12-BCC710E1559F}" type="presOf" srcId="{1BA1F131-7513-4C47-B57F-C86B8E272585}" destId="{FACB2684-0377-486E-A459-D739396DF3B3}" srcOrd="1" destOrd="0" presId="urn:microsoft.com/office/officeart/2005/8/layout/vProcess5"/>
    <dgm:cxn modelId="{24A9ECF0-12E0-404A-AE67-FF0E5B854893}" srcId="{58D34248-3DC9-4677-9A27-7BA239144DC3}" destId="{7003C103-5C19-4043-90A0-EAF93B669CFB}" srcOrd="4" destOrd="0" parTransId="{E426672D-85EE-4D37-A7EA-D9F01B367805}" sibTransId="{640BE1B3-CF93-455F-B6BC-A7780FBF9A06}"/>
    <dgm:cxn modelId="{A6DED21C-CFBD-4787-8534-CCE386FEAA52}" srcId="{58D34248-3DC9-4677-9A27-7BA239144DC3}" destId="{AC22A444-CE0F-4741-B993-F9A22A1B54C7}" srcOrd="3" destOrd="0" parTransId="{553DFF99-D19F-4C88-9FF2-2F58D0C7F430}" sibTransId="{939D4654-05E0-4FD1-8926-8EC175C47D88}"/>
    <dgm:cxn modelId="{990AF03A-4BDF-4DB3-89CF-1E4EE18B3A3E}" type="presOf" srcId="{7842AF34-A3EE-467C-8B76-1443949BB542}" destId="{E4D8E911-4654-4ADA-A896-93923EB0C55F}" srcOrd="1" destOrd="0" presId="urn:microsoft.com/office/officeart/2005/8/layout/vProcess5"/>
    <dgm:cxn modelId="{CFFFA0D3-B625-4E54-8292-A73F7E0C3F8E}" type="presOf" srcId="{25573BA3-BDFB-4528-801E-0B0AE3B92F29}" destId="{255E53CA-ACA5-4760-B4E6-DA65393BDC19}" srcOrd="0" destOrd="0" presId="urn:microsoft.com/office/officeart/2005/8/layout/vProcess5"/>
    <dgm:cxn modelId="{47219019-A103-4C0C-A357-8ACF9BCF5797}" srcId="{58D34248-3DC9-4677-9A27-7BA239144DC3}" destId="{4C3ECF95-F978-43BC-80E7-7EE8DA4C6BFF}" srcOrd="2" destOrd="0" parTransId="{B1FD01FD-FF0D-4050-84EE-15EF5B297B5B}" sibTransId="{25573BA3-BDFB-4528-801E-0B0AE3B92F29}"/>
    <dgm:cxn modelId="{5A8F5E9C-A542-4355-9805-92E1BA8480D2}" type="presOf" srcId="{58D34248-3DC9-4677-9A27-7BA239144DC3}" destId="{2E7D5313-6537-4E69-882D-CE5E80C1D85F}" srcOrd="0" destOrd="0" presId="urn:microsoft.com/office/officeart/2005/8/layout/vProcess5"/>
    <dgm:cxn modelId="{6151102F-D384-4EAF-AA47-7D19D1CB52FC}" type="presOf" srcId="{7003C103-5C19-4043-90A0-EAF93B669CFB}" destId="{79C91504-AB90-4C92-A046-2689519272CF}" srcOrd="0" destOrd="0" presId="urn:microsoft.com/office/officeart/2005/8/layout/vProcess5"/>
    <dgm:cxn modelId="{0927661F-66E6-4037-A254-350627E646D2}" type="presOf" srcId="{939D4654-05E0-4FD1-8926-8EC175C47D88}" destId="{FF87966D-91E7-47BC-BA0B-A840013FFFA9}" srcOrd="0" destOrd="0" presId="urn:microsoft.com/office/officeart/2005/8/layout/vProcess5"/>
    <dgm:cxn modelId="{BF747180-F9D8-4435-9535-C030E2990D3E}" type="presOf" srcId="{BA0E5B02-371B-4F25-8D8E-0F8BA0353057}" destId="{7F23BEC7-E6A1-4D04-92AC-EC4DAADFA890}" srcOrd="0" destOrd="0" presId="urn:microsoft.com/office/officeart/2005/8/layout/vProcess5"/>
    <dgm:cxn modelId="{5D7C91D9-19AE-40BF-A03B-6A03BED41D73}" type="presParOf" srcId="{2E7D5313-6537-4E69-882D-CE5E80C1D85F}" destId="{50A808D6-0E43-4460-B12E-76CA8F61035B}" srcOrd="0" destOrd="0" presId="urn:microsoft.com/office/officeart/2005/8/layout/vProcess5"/>
    <dgm:cxn modelId="{BDFB4292-F2F9-449F-BA16-85B03CEF57F2}" type="presParOf" srcId="{2E7D5313-6537-4E69-882D-CE5E80C1D85F}" destId="{5FAE029F-A7C6-4060-A679-F15C7A88DA04}" srcOrd="1" destOrd="0" presId="urn:microsoft.com/office/officeart/2005/8/layout/vProcess5"/>
    <dgm:cxn modelId="{ADD53383-C94C-4066-9771-63C4ECEB6390}" type="presParOf" srcId="{2E7D5313-6537-4E69-882D-CE5E80C1D85F}" destId="{708151D3-1F9A-4BBE-804F-3B326D906559}" srcOrd="2" destOrd="0" presId="urn:microsoft.com/office/officeart/2005/8/layout/vProcess5"/>
    <dgm:cxn modelId="{0C88C0B0-B730-417E-847E-E3E64CF6A599}" type="presParOf" srcId="{2E7D5313-6537-4E69-882D-CE5E80C1D85F}" destId="{AA51877C-74C1-4455-98D3-CDC7A3AF4865}" srcOrd="3" destOrd="0" presId="urn:microsoft.com/office/officeart/2005/8/layout/vProcess5"/>
    <dgm:cxn modelId="{79E78983-92EB-4026-A2B5-778BCA5EDDF5}" type="presParOf" srcId="{2E7D5313-6537-4E69-882D-CE5E80C1D85F}" destId="{2F8BB356-6167-4592-865C-58C7AEE9224D}" srcOrd="4" destOrd="0" presId="urn:microsoft.com/office/officeart/2005/8/layout/vProcess5"/>
    <dgm:cxn modelId="{58598442-51CC-47B1-939C-18F78FB10791}" type="presParOf" srcId="{2E7D5313-6537-4E69-882D-CE5E80C1D85F}" destId="{79C91504-AB90-4C92-A046-2689519272CF}" srcOrd="5" destOrd="0" presId="urn:microsoft.com/office/officeart/2005/8/layout/vProcess5"/>
    <dgm:cxn modelId="{577921E7-A839-4F55-907F-F175BD26BF86}" type="presParOf" srcId="{2E7D5313-6537-4E69-882D-CE5E80C1D85F}" destId="{7F23BEC7-E6A1-4D04-92AC-EC4DAADFA890}" srcOrd="6" destOrd="0" presId="urn:microsoft.com/office/officeart/2005/8/layout/vProcess5"/>
    <dgm:cxn modelId="{C51AA08B-0D56-4C65-84C9-7A1B4D7AB516}" type="presParOf" srcId="{2E7D5313-6537-4E69-882D-CE5E80C1D85F}" destId="{7C612492-239F-4113-AAD7-FAC8653BF6C5}" srcOrd="7" destOrd="0" presId="urn:microsoft.com/office/officeart/2005/8/layout/vProcess5"/>
    <dgm:cxn modelId="{F41BEE3D-D477-44CF-90DA-630674CE1BCE}" type="presParOf" srcId="{2E7D5313-6537-4E69-882D-CE5E80C1D85F}" destId="{255E53CA-ACA5-4760-B4E6-DA65393BDC19}" srcOrd="8" destOrd="0" presId="urn:microsoft.com/office/officeart/2005/8/layout/vProcess5"/>
    <dgm:cxn modelId="{F3C5BCAD-0B61-4831-A2A5-4678FB79AD87}" type="presParOf" srcId="{2E7D5313-6537-4E69-882D-CE5E80C1D85F}" destId="{FF87966D-91E7-47BC-BA0B-A840013FFFA9}" srcOrd="9" destOrd="0" presId="urn:microsoft.com/office/officeart/2005/8/layout/vProcess5"/>
    <dgm:cxn modelId="{10E20AB1-2E84-454B-8C45-AF32A74042C0}" type="presParOf" srcId="{2E7D5313-6537-4E69-882D-CE5E80C1D85F}" destId="{E4D8E911-4654-4ADA-A896-93923EB0C55F}" srcOrd="10" destOrd="0" presId="urn:microsoft.com/office/officeart/2005/8/layout/vProcess5"/>
    <dgm:cxn modelId="{ECCD37C1-30A1-4855-B6EF-4277F0E9FF9A}" type="presParOf" srcId="{2E7D5313-6537-4E69-882D-CE5E80C1D85F}" destId="{FACB2684-0377-486E-A459-D739396DF3B3}" srcOrd="11" destOrd="0" presId="urn:microsoft.com/office/officeart/2005/8/layout/vProcess5"/>
    <dgm:cxn modelId="{EA1EAA11-E7DD-45F1-8BB6-BA0DE3A7299F}" type="presParOf" srcId="{2E7D5313-6537-4E69-882D-CE5E80C1D85F}" destId="{750CAC63-1C61-4C08-8D7E-211F55DDC97A}" srcOrd="12" destOrd="0" presId="urn:microsoft.com/office/officeart/2005/8/layout/vProcess5"/>
    <dgm:cxn modelId="{57242805-4C34-40D9-9C15-4DB1074FD0A5}" type="presParOf" srcId="{2E7D5313-6537-4E69-882D-CE5E80C1D85F}" destId="{EDB4755A-2B23-4FB2-B9C6-E741C0BEEABA}" srcOrd="13" destOrd="0" presId="urn:microsoft.com/office/officeart/2005/8/layout/vProcess5"/>
    <dgm:cxn modelId="{3B35CB9F-DB85-4287-B46B-5791F7F85F5C}" type="presParOf" srcId="{2E7D5313-6537-4E69-882D-CE5E80C1D85F}" destId="{F05EC598-4E65-4B1C-A631-C367EBD8487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EEC181E-CFBD-42F2-9655-9E3C649FBB15}" type="doc">
      <dgm:prSet loTypeId="urn:microsoft.com/office/officeart/2005/8/layout/bProcess4" loCatId="process" qsTypeId="urn:microsoft.com/office/officeart/2005/8/quickstyle/simple2" qsCatId="simple" csTypeId="urn:microsoft.com/office/officeart/2005/8/colors/accent6_1" csCatId="accent6" phldr="1"/>
      <dgm:spPr/>
      <dgm:t>
        <a:bodyPr/>
        <a:lstStyle/>
        <a:p>
          <a:endParaRPr lang="es-ES"/>
        </a:p>
      </dgm:t>
    </dgm:pt>
    <dgm:pt modelId="{3ACB5A85-DBB3-48E2-8562-9776D3A08379}">
      <dgm:prSet phldrT="[Texto]"/>
      <dgm:spPr/>
      <dgm:t>
        <a:bodyPr/>
        <a:lstStyle/>
        <a:p>
          <a:pPr algn="ctr"/>
          <a:r>
            <a:rPr lang="es-EC" dirty="0" smtClean="0"/>
            <a:t>Cámara anecoica, proviene de las siglas (</a:t>
          </a:r>
          <a:r>
            <a:rPr lang="es-EC" dirty="0" err="1" smtClean="0"/>
            <a:t>an</a:t>
          </a:r>
          <a:r>
            <a:rPr lang="es-EC" dirty="0" smtClean="0"/>
            <a:t>-ecoico cuyo significado es no eco o sin eco) es una cuarto el cual es diseñado con el fin de absorber los reflejos de ondas sonoras o electromagnéticas. </a:t>
          </a:r>
          <a:endParaRPr lang="es-ES" dirty="0"/>
        </a:p>
      </dgm:t>
    </dgm:pt>
    <dgm:pt modelId="{11137CCB-B845-41B8-94E3-30DF1B24D5A7}" type="parTrans" cxnId="{66055856-91E9-4BE5-9F80-2DC477F71161}">
      <dgm:prSet/>
      <dgm:spPr/>
      <dgm:t>
        <a:bodyPr/>
        <a:lstStyle/>
        <a:p>
          <a:endParaRPr lang="es-ES"/>
        </a:p>
      </dgm:t>
    </dgm:pt>
    <dgm:pt modelId="{A75F540F-0999-45AE-97DC-6B93E6D57013}" type="sibTrans" cxnId="{66055856-91E9-4BE5-9F80-2DC477F71161}">
      <dgm:prSet/>
      <dgm:spPr/>
      <dgm:t>
        <a:bodyPr/>
        <a:lstStyle/>
        <a:p>
          <a:endParaRPr lang="es-ES"/>
        </a:p>
      </dgm:t>
    </dgm:pt>
    <dgm:pt modelId="{A5DEA5BA-7FC0-40FB-BCED-CB2DC0E84116}">
      <dgm:prSet phldrT="[Texto]"/>
      <dgm:spPr/>
      <dgm:t>
        <a:bodyPr/>
        <a:lstStyle/>
        <a:p>
          <a:pPr algn="ctr"/>
          <a:r>
            <a:rPr lang="es-EC" dirty="0" smtClean="0"/>
            <a:t>Consta de dos partes fundamentales, La primera es una estructura conocida como jaula de Faraday, la cual atenúa los campos incidentes de ondas </a:t>
          </a:r>
          <a:r>
            <a:rPr lang="es-EC" dirty="0" err="1" smtClean="0"/>
            <a:t>electromagneticas</a:t>
          </a:r>
          <a:r>
            <a:rPr lang="es-EC" dirty="0" smtClean="0"/>
            <a:t>. </a:t>
          </a:r>
          <a:endParaRPr lang="es-ES" dirty="0"/>
        </a:p>
      </dgm:t>
    </dgm:pt>
    <dgm:pt modelId="{A4EF9905-48D6-469E-A873-28DE778AD078}" type="parTrans" cxnId="{E2F7BCE8-324D-40E1-AC06-ADDE080D3936}">
      <dgm:prSet/>
      <dgm:spPr/>
      <dgm:t>
        <a:bodyPr/>
        <a:lstStyle/>
        <a:p>
          <a:endParaRPr lang="es-ES"/>
        </a:p>
      </dgm:t>
    </dgm:pt>
    <dgm:pt modelId="{E0509984-BA7D-4920-A52D-9123D338F035}" type="sibTrans" cxnId="{E2F7BCE8-324D-40E1-AC06-ADDE080D3936}">
      <dgm:prSet/>
      <dgm:spPr/>
      <dgm:t>
        <a:bodyPr/>
        <a:lstStyle/>
        <a:p>
          <a:endParaRPr lang="es-ES"/>
        </a:p>
      </dgm:t>
    </dgm:pt>
    <dgm:pt modelId="{8701990B-962E-4C85-9488-17E6711C48C4}">
      <dgm:prSet phldrT="[Texto]"/>
      <dgm:spPr/>
      <dgm:t>
        <a:bodyPr/>
        <a:lstStyle/>
        <a:p>
          <a:pPr algn="ctr"/>
          <a:r>
            <a:rPr lang="es-EC" dirty="0" smtClean="0"/>
            <a:t>La segunda son aquellos materiales que cubren por completo el interior de la cámara y tienen la capacidad de absorber ondas electromagnéticas</a:t>
          </a:r>
          <a:endParaRPr lang="es-ES" dirty="0"/>
        </a:p>
      </dgm:t>
    </dgm:pt>
    <dgm:pt modelId="{9AA8636A-850C-4F4B-84CA-3FC90708DB49}" type="parTrans" cxnId="{A4CFCA45-7937-4162-86D7-153BDB0F7F3D}">
      <dgm:prSet/>
      <dgm:spPr/>
      <dgm:t>
        <a:bodyPr/>
        <a:lstStyle/>
        <a:p>
          <a:endParaRPr lang="es-ES"/>
        </a:p>
      </dgm:t>
    </dgm:pt>
    <dgm:pt modelId="{A3C74BD0-5C51-47A4-BB06-80C0BE9BEF3D}" type="sibTrans" cxnId="{A4CFCA45-7937-4162-86D7-153BDB0F7F3D}">
      <dgm:prSet/>
      <dgm:spPr/>
      <dgm:t>
        <a:bodyPr/>
        <a:lstStyle/>
        <a:p>
          <a:endParaRPr lang="es-ES"/>
        </a:p>
      </dgm:t>
    </dgm:pt>
    <dgm:pt modelId="{AE96C4A4-66AD-42F7-8316-31A2E6D6FD52}">
      <dgm:prSet phldrT="[Texto]"/>
      <dgm:spPr/>
      <dgm:t>
        <a:bodyPr/>
        <a:lstStyle/>
        <a:p>
          <a:pPr algn="ctr"/>
          <a:r>
            <a:rPr lang="es-EC" dirty="0" smtClean="0"/>
            <a:t>Por esta razón, Es el lugar más óptimo para realizar mediciones de los parámetros de una antena o de un circuito de microondas.</a:t>
          </a:r>
          <a:endParaRPr lang="es-ES" dirty="0"/>
        </a:p>
      </dgm:t>
    </dgm:pt>
    <dgm:pt modelId="{B88776BC-7D9B-4A63-B84E-2B6A77AA7672}" type="parTrans" cxnId="{ADE1D8AE-512C-4A3D-98D4-0CC679E04664}">
      <dgm:prSet/>
      <dgm:spPr/>
      <dgm:t>
        <a:bodyPr/>
        <a:lstStyle/>
        <a:p>
          <a:endParaRPr lang="es-ES"/>
        </a:p>
      </dgm:t>
    </dgm:pt>
    <dgm:pt modelId="{8BD3BCE2-9EB0-4D10-AB96-F8E87702D117}" type="sibTrans" cxnId="{ADE1D8AE-512C-4A3D-98D4-0CC679E04664}">
      <dgm:prSet/>
      <dgm:spPr/>
      <dgm:t>
        <a:bodyPr/>
        <a:lstStyle/>
        <a:p>
          <a:endParaRPr lang="es-ES"/>
        </a:p>
      </dgm:t>
    </dgm:pt>
    <dgm:pt modelId="{E60B1BE3-2D2A-4A85-9A48-8B18E6729A23}">
      <dgm:prSet phldrT="[Texto]"/>
      <dgm:spPr/>
      <dgm:t>
        <a:bodyPr/>
        <a:lstStyle/>
        <a:p>
          <a:pPr algn="ctr"/>
          <a:r>
            <a:rPr lang="es-EC" dirty="0" smtClean="0"/>
            <a:t>Debido a que genera con una gran nivel de exactitud condiciones de propagación en el espacio libre.</a:t>
          </a:r>
          <a:endParaRPr lang="es-ES" dirty="0"/>
        </a:p>
      </dgm:t>
    </dgm:pt>
    <dgm:pt modelId="{C7538876-C53F-40A3-986D-B44275E01182}" type="parTrans" cxnId="{4B15EF2F-0DF9-4317-9D60-26FE0E7EF498}">
      <dgm:prSet/>
      <dgm:spPr/>
      <dgm:t>
        <a:bodyPr/>
        <a:lstStyle/>
        <a:p>
          <a:endParaRPr lang="es-ES"/>
        </a:p>
      </dgm:t>
    </dgm:pt>
    <dgm:pt modelId="{E3B3DB07-7F49-455F-A3D2-7BE995DAEF1B}" type="sibTrans" cxnId="{4B15EF2F-0DF9-4317-9D60-26FE0E7EF498}">
      <dgm:prSet/>
      <dgm:spPr/>
      <dgm:t>
        <a:bodyPr/>
        <a:lstStyle/>
        <a:p>
          <a:endParaRPr lang="es-ES"/>
        </a:p>
      </dgm:t>
    </dgm:pt>
    <dgm:pt modelId="{40508E9C-1816-45F0-A5D3-E0F0AFCA053E}">
      <dgm:prSet phldrT="[Texto]"/>
      <dgm:spPr/>
      <dgm:t>
        <a:bodyPr/>
        <a:lstStyle/>
        <a:p>
          <a:r>
            <a:rPr lang="es-ES" dirty="0" smtClean="0"/>
            <a:t>Razón por la cual es primordial en primer lugar, valorar el estado actual de la cámara anecoica,.</a:t>
          </a:r>
          <a:endParaRPr lang="es-ES" dirty="0"/>
        </a:p>
      </dgm:t>
    </dgm:pt>
    <dgm:pt modelId="{BED7738C-AFC4-4731-835A-DC46A6C567B1}" type="parTrans" cxnId="{BC25BEEA-E455-426F-8F8B-9F5BCB6FE7E4}">
      <dgm:prSet/>
      <dgm:spPr/>
      <dgm:t>
        <a:bodyPr/>
        <a:lstStyle/>
        <a:p>
          <a:endParaRPr lang="es-ES"/>
        </a:p>
      </dgm:t>
    </dgm:pt>
    <dgm:pt modelId="{A2B0BB8A-193C-4811-A958-93AE126C942A}" type="sibTrans" cxnId="{BC25BEEA-E455-426F-8F8B-9F5BCB6FE7E4}">
      <dgm:prSet/>
      <dgm:spPr/>
      <dgm:t>
        <a:bodyPr/>
        <a:lstStyle/>
        <a:p>
          <a:endParaRPr lang="es-ES"/>
        </a:p>
      </dgm:t>
    </dgm:pt>
    <dgm:pt modelId="{AA5AF194-1011-4BF6-A782-C84429355114}">
      <dgm:prSet phldrT="[Texto]"/>
      <dgm:spPr/>
      <dgm:t>
        <a:bodyPr/>
        <a:lstStyle/>
        <a:p>
          <a:r>
            <a:rPr lang="es-EC" dirty="0" smtClean="0"/>
            <a:t>En el laboratorio de Antenas y Electromagnetismo (</a:t>
          </a:r>
          <a:r>
            <a:rPr lang="es-EC" dirty="0" err="1" smtClean="0"/>
            <a:t>LABEA</a:t>
          </a:r>
          <a:r>
            <a:rPr lang="es-EC" dirty="0" smtClean="0"/>
            <a:t>), ya se han realizado mediciones de antenas en el medio ambiente del laboratorio y, en ciertas ocasiones en la cámara anecoica</a:t>
          </a:r>
          <a:r>
            <a:rPr lang="es-EC" smtClean="0"/>
            <a:t>. </a:t>
          </a:r>
          <a:endParaRPr lang="es-ES" dirty="0"/>
        </a:p>
      </dgm:t>
    </dgm:pt>
    <dgm:pt modelId="{06A62C3A-783C-4CF3-A7DC-87E8B80B7D32}" type="parTrans" cxnId="{4C5765B6-2906-4288-9795-C2C23E78610B}">
      <dgm:prSet/>
      <dgm:spPr/>
      <dgm:t>
        <a:bodyPr/>
        <a:lstStyle/>
        <a:p>
          <a:endParaRPr lang="es-ES"/>
        </a:p>
      </dgm:t>
    </dgm:pt>
    <dgm:pt modelId="{A3CBCD14-C338-449B-B44A-E962180C243E}" type="sibTrans" cxnId="{4C5765B6-2906-4288-9795-C2C23E78610B}">
      <dgm:prSet/>
      <dgm:spPr/>
      <dgm:t>
        <a:bodyPr/>
        <a:lstStyle/>
        <a:p>
          <a:endParaRPr lang="es-ES"/>
        </a:p>
      </dgm:t>
    </dgm:pt>
    <dgm:pt modelId="{F3BA3C3E-EA11-439C-87C5-A011A2A10D51}">
      <dgm:prSet phldrT="[Texto]"/>
      <dgm:spPr/>
      <dgm:t>
        <a:bodyPr/>
        <a:lstStyle/>
        <a:p>
          <a:r>
            <a:rPr lang="es-EC" dirty="0" smtClean="0"/>
            <a:t>No obstante, se tiene incertidumbre de la confiabilidad de los datos obtenidos</a:t>
          </a:r>
          <a:endParaRPr lang="es-ES" dirty="0"/>
        </a:p>
      </dgm:t>
    </dgm:pt>
    <dgm:pt modelId="{F0282EDD-A50D-47D4-83DB-BCF95AD7AF66}" type="parTrans" cxnId="{6F059F11-DCE3-4621-B3CB-07FE5615ECC7}">
      <dgm:prSet/>
      <dgm:spPr/>
      <dgm:t>
        <a:bodyPr/>
        <a:lstStyle/>
        <a:p>
          <a:endParaRPr lang="es-ES"/>
        </a:p>
      </dgm:t>
    </dgm:pt>
    <dgm:pt modelId="{66B1944B-93B6-47BE-8852-D36E23C10D25}" type="sibTrans" cxnId="{6F059F11-DCE3-4621-B3CB-07FE5615ECC7}">
      <dgm:prSet/>
      <dgm:spPr/>
      <dgm:t>
        <a:bodyPr/>
        <a:lstStyle/>
        <a:p>
          <a:endParaRPr lang="es-ES"/>
        </a:p>
      </dgm:t>
    </dgm:pt>
    <dgm:pt modelId="{EB554322-E622-4C54-B995-B67F9F4B9C99}">
      <dgm:prSet phldrT="[Texto]"/>
      <dgm:spPr/>
      <dgm:t>
        <a:bodyPr/>
        <a:lstStyle/>
        <a:p>
          <a:r>
            <a:rPr lang="es-ES" dirty="0" smtClean="0"/>
            <a:t>Con el fin de obtener un nivel de confiabilidad aceptable en las mediciones realizadas dentro de la cámara anecoica.</a:t>
          </a:r>
          <a:endParaRPr lang="es-ES" dirty="0"/>
        </a:p>
      </dgm:t>
    </dgm:pt>
    <dgm:pt modelId="{FE7F6F23-132B-4364-BCE9-30FC75378F8F}" type="parTrans" cxnId="{EAB56DA7-3878-4641-A291-AE2B4E54F986}">
      <dgm:prSet/>
      <dgm:spPr/>
      <dgm:t>
        <a:bodyPr/>
        <a:lstStyle/>
        <a:p>
          <a:endParaRPr lang="es-ES"/>
        </a:p>
      </dgm:t>
    </dgm:pt>
    <dgm:pt modelId="{F67699DA-06DF-4963-A3CE-B652B81EFD09}" type="sibTrans" cxnId="{EAB56DA7-3878-4641-A291-AE2B4E54F986}">
      <dgm:prSet/>
      <dgm:spPr/>
      <dgm:t>
        <a:bodyPr/>
        <a:lstStyle/>
        <a:p>
          <a:endParaRPr lang="es-ES"/>
        </a:p>
      </dgm:t>
    </dgm:pt>
    <dgm:pt modelId="{5560089D-25B4-44BF-A033-970BDFBFC411}" type="pres">
      <dgm:prSet presAssocID="{0EEC181E-CFBD-42F2-9655-9E3C649FBB15}" presName="Name0" presStyleCnt="0">
        <dgm:presLayoutVars>
          <dgm:dir/>
          <dgm:resizeHandles/>
        </dgm:presLayoutVars>
      </dgm:prSet>
      <dgm:spPr/>
      <dgm:t>
        <a:bodyPr/>
        <a:lstStyle/>
        <a:p>
          <a:endParaRPr lang="es-ES"/>
        </a:p>
      </dgm:t>
    </dgm:pt>
    <dgm:pt modelId="{6624822A-75DE-40B4-B306-9FDD81E16FC2}" type="pres">
      <dgm:prSet presAssocID="{3ACB5A85-DBB3-48E2-8562-9776D3A08379}" presName="compNode" presStyleCnt="0"/>
      <dgm:spPr/>
    </dgm:pt>
    <dgm:pt modelId="{761DE36F-4E7D-4901-B724-2DC0C78E1560}" type="pres">
      <dgm:prSet presAssocID="{3ACB5A85-DBB3-48E2-8562-9776D3A08379}" presName="dummyConnPt" presStyleCnt="0"/>
      <dgm:spPr/>
    </dgm:pt>
    <dgm:pt modelId="{9C8136AC-1E1B-406C-98A1-024156D50472}" type="pres">
      <dgm:prSet presAssocID="{3ACB5A85-DBB3-48E2-8562-9776D3A08379}" presName="node" presStyleLbl="node1" presStyleIdx="0" presStyleCnt="9">
        <dgm:presLayoutVars>
          <dgm:bulletEnabled val="1"/>
        </dgm:presLayoutVars>
      </dgm:prSet>
      <dgm:spPr/>
      <dgm:t>
        <a:bodyPr/>
        <a:lstStyle/>
        <a:p>
          <a:endParaRPr lang="es-ES"/>
        </a:p>
      </dgm:t>
    </dgm:pt>
    <dgm:pt modelId="{E4E767DA-3719-494E-B6C3-EDAED269596E}" type="pres">
      <dgm:prSet presAssocID="{A75F540F-0999-45AE-97DC-6B93E6D57013}" presName="sibTrans" presStyleLbl="bgSibTrans2D1" presStyleIdx="0" presStyleCnt="8"/>
      <dgm:spPr/>
      <dgm:t>
        <a:bodyPr/>
        <a:lstStyle/>
        <a:p>
          <a:endParaRPr lang="es-ES"/>
        </a:p>
      </dgm:t>
    </dgm:pt>
    <dgm:pt modelId="{0DC515BE-AA85-4725-925C-D54009C41E80}" type="pres">
      <dgm:prSet presAssocID="{A5DEA5BA-7FC0-40FB-BCED-CB2DC0E84116}" presName="compNode" presStyleCnt="0"/>
      <dgm:spPr/>
    </dgm:pt>
    <dgm:pt modelId="{B6B8EB46-2B5D-47D8-B6AE-E9FB2D59DC0E}" type="pres">
      <dgm:prSet presAssocID="{A5DEA5BA-7FC0-40FB-BCED-CB2DC0E84116}" presName="dummyConnPt" presStyleCnt="0"/>
      <dgm:spPr/>
    </dgm:pt>
    <dgm:pt modelId="{419D007E-A6AA-4A5A-8152-1B94E73CEAA9}" type="pres">
      <dgm:prSet presAssocID="{A5DEA5BA-7FC0-40FB-BCED-CB2DC0E84116}" presName="node" presStyleLbl="node1" presStyleIdx="1" presStyleCnt="9">
        <dgm:presLayoutVars>
          <dgm:bulletEnabled val="1"/>
        </dgm:presLayoutVars>
      </dgm:prSet>
      <dgm:spPr/>
      <dgm:t>
        <a:bodyPr/>
        <a:lstStyle/>
        <a:p>
          <a:endParaRPr lang="es-ES"/>
        </a:p>
      </dgm:t>
    </dgm:pt>
    <dgm:pt modelId="{CC3B376E-F868-4A58-AD6C-6181CC6CE842}" type="pres">
      <dgm:prSet presAssocID="{E0509984-BA7D-4920-A52D-9123D338F035}" presName="sibTrans" presStyleLbl="bgSibTrans2D1" presStyleIdx="1" presStyleCnt="8"/>
      <dgm:spPr/>
      <dgm:t>
        <a:bodyPr/>
        <a:lstStyle/>
        <a:p>
          <a:endParaRPr lang="es-ES"/>
        </a:p>
      </dgm:t>
    </dgm:pt>
    <dgm:pt modelId="{8422EBBD-D728-46C5-BBE8-A178B7094700}" type="pres">
      <dgm:prSet presAssocID="{8701990B-962E-4C85-9488-17E6711C48C4}" presName="compNode" presStyleCnt="0"/>
      <dgm:spPr/>
    </dgm:pt>
    <dgm:pt modelId="{8F137AE0-6AE9-42C2-B3DB-D18EAAF82FEC}" type="pres">
      <dgm:prSet presAssocID="{8701990B-962E-4C85-9488-17E6711C48C4}" presName="dummyConnPt" presStyleCnt="0"/>
      <dgm:spPr/>
    </dgm:pt>
    <dgm:pt modelId="{6A0BBB82-624C-4F4B-B684-2A1DDAA35441}" type="pres">
      <dgm:prSet presAssocID="{8701990B-962E-4C85-9488-17E6711C48C4}" presName="node" presStyleLbl="node1" presStyleIdx="2" presStyleCnt="9">
        <dgm:presLayoutVars>
          <dgm:bulletEnabled val="1"/>
        </dgm:presLayoutVars>
      </dgm:prSet>
      <dgm:spPr/>
      <dgm:t>
        <a:bodyPr/>
        <a:lstStyle/>
        <a:p>
          <a:endParaRPr lang="es-ES"/>
        </a:p>
      </dgm:t>
    </dgm:pt>
    <dgm:pt modelId="{FF96D236-5D57-44F5-83E0-6EE4E515ED82}" type="pres">
      <dgm:prSet presAssocID="{A3C74BD0-5C51-47A4-BB06-80C0BE9BEF3D}" presName="sibTrans" presStyleLbl="bgSibTrans2D1" presStyleIdx="2" presStyleCnt="8"/>
      <dgm:spPr/>
      <dgm:t>
        <a:bodyPr/>
        <a:lstStyle/>
        <a:p>
          <a:endParaRPr lang="es-ES"/>
        </a:p>
      </dgm:t>
    </dgm:pt>
    <dgm:pt modelId="{AC27C2FB-6A53-4BC3-98BA-E0179694D712}" type="pres">
      <dgm:prSet presAssocID="{AE96C4A4-66AD-42F7-8316-31A2E6D6FD52}" presName="compNode" presStyleCnt="0"/>
      <dgm:spPr/>
    </dgm:pt>
    <dgm:pt modelId="{30BEDE7F-DD62-4EA9-926A-4E537CC0CB62}" type="pres">
      <dgm:prSet presAssocID="{AE96C4A4-66AD-42F7-8316-31A2E6D6FD52}" presName="dummyConnPt" presStyleCnt="0"/>
      <dgm:spPr/>
    </dgm:pt>
    <dgm:pt modelId="{AC3391C3-1775-4156-9F7E-EF81F9013670}" type="pres">
      <dgm:prSet presAssocID="{AE96C4A4-66AD-42F7-8316-31A2E6D6FD52}" presName="node" presStyleLbl="node1" presStyleIdx="3" presStyleCnt="9">
        <dgm:presLayoutVars>
          <dgm:bulletEnabled val="1"/>
        </dgm:presLayoutVars>
      </dgm:prSet>
      <dgm:spPr/>
      <dgm:t>
        <a:bodyPr/>
        <a:lstStyle/>
        <a:p>
          <a:endParaRPr lang="es-ES"/>
        </a:p>
      </dgm:t>
    </dgm:pt>
    <dgm:pt modelId="{2506DBF0-745D-4D6C-8B96-633E7C75514F}" type="pres">
      <dgm:prSet presAssocID="{8BD3BCE2-9EB0-4D10-AB96-F8E87702D117}" presName="sibTrans" presStyleLbl="bgSibTrans2D1" presStyleIdx="3" presStyleCnt="8"/>
      <dgm:spPr/>
      <dgm:t>
        <a:bodyPr/>
        <a:lstStyle/>
        <a:p>
          <a:endParaRPr lang="es-ES"/>
        </a:p>
      </dgm:t>
    </dgm:pt>
    <dgm:pt modelId="{6515F02A-F679-4817-823D-7835414A436B}" type="pres">
      <dgm:prSet presAssocID="{E60B1BE3-2D2A-4A85-9A48-8B18E6729A23}" presName="compNode" presStyleCnt="0"/>
      <dgm:spPr/>
    </dgm:pt>
    <dgm:pt modelId="{C4B22D11-924A-4B17-ACDE-E8117DCD8A14}" type="pres">
      <dgm:prSet presAssocID="{E60B1BE3-2D2A-4A85-9A48-8B18E6729A23}" presName="dummyConnPt" presStyleCnt="0"/>
      <dgm:spPr/>
    </dgm:pt>
    <dgm:pt modelId="{7C104FA3-8820-4F6B-8DD7-282E8B1ABDCE}" type="pres">
      <dgm:prSet presAssocID="{E60B1BE3-2D2A-4A85-9A48-8B18E6729A23}" presName="node" presStyleLbl="node1" presStyleIdx="4" presStyleCnt="9">
        <dgm:presLayoutVars>
          <dgm:bulletEnabled val="1"/>
        </dgm:presLayoutVars>
      </dgm:prSet>
      <dgm:spPr/>
      <dgm:t>
        <a:bodyPr/>
        <a:lstStyle/>
        <a:p>
          <a:endParaRPr lang="es-ES"/>
        </a:p>
      </dgm:t>
    </dgm:pt>
    <dgm:pt modelId="{09EF359C-3642-442A-B3E1-74865EA7DEEE}" type="pres">
      <dgm:prSet presAssocID="{E3B3DB07-7F49-455F-A3D2-7BE995DAEF1B}" presName="sibTrans" presStyleLbl="bgSibTrans2D1" presStyleIdx="4" presStyleCnt="8"/>
      <dgm:spPr/>
      <dgm:t>
        <a:bodyPr/>
        <a:lstStyle/>
        <a:p>
          <a:endParaRPr lang="es-ES"/>
        </a:p>
      </dgm:t>
    </dgm:pt>
    <dgm:pt modelId="{2F732020-D675-4833-9272-E2125F85B90D}" type="pres">
      <dgm:prSet presAssocID="{AA5AF194-1011-4BF6-A782-C84429355114}" presName="compNode" presStyleCnt="0"/>
      <dgm:spPr/>
    </dgm:pt>
    <dgm:pt modelId="{FDFB611D-A15A-465D-8C10-478DA9E479C3}" type="pres">
      <dgm:prSet presAssocID="{AA5AF194-1011-4BF6-A782-C84429355114}" presName="dummyConnPt" presStyleCnt="0"/>
      <dgm:spPr/>
    </dgm:pt>
    <dgm:pt modelId="{683DE794-8CC3-45EC-9723-573DABBE9CCC}" type="pres">
      <dgm:prSet presAssocID="{AA5AF194-1011-4BF6-A782-C84429355114}" presName="node" presStyleLbl="node1" presStyleIdx="5" presStyleCnt="9">
        <dgm:presLayoutVars>
          <dgm:bulletEnabled val="1"/>
        </dgm:presLayoutVars>
      </dgm:prSet>
      <dgm:spPr/>
      <dgm:t>
        <a:bodyPr/>
        <a:lstStyle/>
        <a:p>
          <a:endParaRPr lang="es-ES"/>
        </a:p>
      </dgm:t>
    </dgm:pt>
    <dgm:pt modelId="{5EB0D203-C093-4EE3-9524-25C70B3667CF}" type="pres">
      <dgm:prSet presAssocID="{A3CBCD14-C338-449B-B44A-E962180C243E}" presName="sibTrans" presStyleLbl="bgSibTrans2D1" presStyleIdx="5" presStyleCnt="8"/>
      <dgm:spPr/>
      <dgm:t>
        <a:bodyPr/>
        <a:lstStyle/>
        <a:p>
          <a:endParaRPr lang="es-ES"/>
        </a:p>
      </dgm:t>
    </dgm:pt>
    <dgm:pt modelId="{53B7A3DC-6249-4F93-94F1-91F059215614}" type="pres">
      <dgm:prSet presAssocID="{F3BA3C3E-EA11-439C-87C5-A011A2A10D51}" presName="compNode" presStyleCnt="0"/>
      <dgm:spPr/>
    </dgm:pt>
    <dgm:pt modelId="{B59AB76F-C2A7-4219-81C1-394B14DDEEB1}" type="pres">
      <dgm:prSet presAssocID="{F3BA3C3E-EA11-439C-87C5-A011A2A10D51}" presName="dummyConnPt" presStyleCnt="0"/>
      <dgm:spPr/>
    </dgm:pt>
    <dgm:pt modelId="{275C2026-CCE4-4ACF-B5F6-3465764889B5}" type="pres">
      <dgm:prSet presAssocID="{F3BA3C3E-EA11-439C-87C5-A011A2A10D51}" presName="node" presStyleLbl="node1" presStyleIdx="6" presStyleCnt="9">
        <dgm:presLayoutVars>
          <dgm:bulletEnabled val="1"/>
        </dgm:presLayoutVars>
      </dgm:prSet>
      <dgm:spPr/>
      <dgm:t>
        <a:bodyPr/>
        <a:lstStyle/>
        <a:p>
          <a:endParaRPr lang="es-ES"/>
        </a:p>
      </dgm:t>
    </dgm:pt>
    <dgm:pt modelId="{965FBAB4-A439-4B7C-983E-68601C7565CB}" type="pres">
      <dgm:prSet presAssocID="{66B1944B-93B6-47BE-8852-D36E23C10D25}" presName="sibTrans" presStyleLbl="bgSibTrans2D1" presStyleIdx="6" presStyleCnt="8"/>
      <dgm:spPr/>
      <dgm:t>
        <a:bodyPr/>
        <a:lstStyle/>
        <a:p>
          <a:endParaRPr lang="es-ES"/>
        </a:p>
      </dgm:t>
    </dgm:pt>
    <dgm:pt modelId="{59E8B5A8-F0E4-4E4E-93F8-0D1486C4FBD1}" type="pres">
      <dgm:prSet presAssocID="{40508E9C-1816-45F0-A5D3-E0F0AFCA053E}" presName="compNode" presStyleCnt="0"/>
      <dgm:spPr/>
    </dgm:pt>
    <dgm:pt modelId="{AB82E74F-8AA8-486E-ADA5-4FDB12D78A63}" type="pres">
      <dgm:prSet presAssocID="{40508E9C-1816-45F0-A5D3-E0F0AFCA053E}" presName="dummyConnPt" presStyleCnt="0"/>
      <dgm:spPr/>
    </dgm:pt>
    <dgm:pt modelId="{176308F3-B348-46F5-A490-7F1C993A987D}" type="pres">
      <dgm:prSet presAssocID="{40508E9C-1816-45F0-A5D3-E0F0AFCA053E}" presName="node" presStyleLbl="node1" presStyleIdx="7" presStyleCnt="9">
        <dgm:presLayoutVars>
          <dgm:bulletEnabled val="1"/>
        </dgm:presLayoutVars>
      </dgm:prSet>
      <dgm:spPr/>
      <dgm:t>
        <a:bodyPr/>
        <a:lstStyle/>
        <a:p>
          <a:endParaRPr lang="es-ES"/>
        </a:p>
      </dgm:t>
    </dgm:pt>
    <dgm:pt modelId="{A97AC51B-A12F-4613-9E0D-0C4720652E4E}" type="pres">
      <dgm:prSet presAssocID="{A2B0BB8A-193C-4811-A958-93AE126C942A}" presName="sibTrans" presStyleLbl="bgSibTrans2D1" presStyleIdx="7" presStyleCnt="8"/>
      <dgm:spPr/>
      <dgm:t>
        <a:bodyPr/>
        <a:lstStyle/>
        <a:p>
          <a:endParaRPr lang="es-ES"/>
        </a:p>
      </dgm:t>
    </dgm:pt>
    <dgm:pt modelId="{8B9F6286-9F00-4127-99D6-1E87CCA81FEE}" type="pres">
      <dgm:prSet presAssocID="{EB554322-E622-4C54-B995-B67F9F4B9C99}" presName="compNode" presStyleCnt="0"/>
      <dgm:spPr/>
    </dgm:pt>
    <dgm:pt modelId="{0DD8F3AE-D53A-4C48-9086-A49BB9DF1B33}" type="pres">
      <dgm:prSet presAssocID="{EB554322-E622-4C54-B995-B67F9F4B9C99}" presName="dummyConnPt" presStyleCnt="0"/>
      <dgm:spPr/>
    </dgm:pt>
    <dgm:pt modelId="{CFD3AF00-7ECE-4E40-A4A0-EDDA79A2748C}" type="pres">
      <dgm:prSet presAssocID="{EB554322-E622-4C54-B995-B67F9F4B9C99}" presName="node" presStyleLbl="node1" presStyleIdx="8" presStyleCnt="9">
        <dgm:presLayoutVars>
          <dgm:bulletEnabled val="1"/>
        </dgm:presLayoutVars>
      </dgm:prSet>
      <dgm:spPr/>
      <dgm:t>
        <a:bodyPr/>
        <a:lstStyle/>
        <a:p>
          <a:endParaRPr lang="es-ES"/>
        </a:p>
      </dgm:t>
    </dgm:pt>
  </dgm:ptLst>
  <dgm:cxnLst>
    <dgm:cxn modelId="{A4CFCA45-7937-4162-86D7-153BDB0F7F3D}" srcId="{0EEC181E-CFBD-42F2-9655-9E3C649FBB15}" destId="{8701990B-962E-4C85-9488-17E6711C48C4}" srcOrd="2" destOrd="0" parTransId="{9AA8636A-850C-4F4B-84CA-3FC90708DB49}" sibTransId="{A3C74BD0-5C51-47A4-BB06-80C0BE9BEF3D}"/>
    <dgm:cxn modelId="{66055856-91E9-4BE5-9F80-2DC477F71161}" srcId="{0EEC181E-CFBD-42F2-9655-9E3C649FBB15}" destId="{3ACB5A85-DBB3-48E2-8562-9776D3A08379}" srcOrd="0" destOrd="0" parTransId="{11137CCB-B845-41B8-94E3-30DF1B24D5A7}" sibTransId="{A75F540F-0999-45AE-97DC-6B93E6D57013}"/>
    <dgm:cxn modelId="{ADE1D8AE-512C-4A3D-98D4-0CC679E04664}" srcId="{0EEC181E-CFBD-42F2-9655-9E3C649FBB15}" destId="{AE96C4A4-66AD-42F7-8316-31A2E6D6FD52}" srcOrd="3" destOrd="0" parTransId="{B88776BC-7D9B-4A63-B84E-2B6A77AA7672}" sibTransId="{8BD3BCE2-9EB0-4D10-AB96-F8E87702D117}"/>
    <dgm:cxn modelId="{6C63F632-20BA-4C8C-9A26-5B343828F4CA}" type="presOf" srcId="{A75F540F-0999-45AE-97DC-6B93E6D57013}" destId="{E4E767DA-3719-494E-B6C3-EDAED269596E}" srcOrd="0" destOrd="0" presId="urn:microsoft.com/office/officeart/2005/8/layout/bProcess4"/>
    <dgm:cxn modelId="{3D5EF354-E84C-4D6B-80B1-48A777C06E3C}" type="presOf" srcId="{E3B3DB07-7F49-455F-A3D2-7BE995DAEF1B}" destId="{09EF359C-3642-442A-B3E1-74865EA7DEEE}" srcOrd="0" destOrd="0" presId="urn:microsoft.com/office/officeart/2005/8/layout/bProcess4"/>
    <dgm:cxn modelId="{EAB56DA7-3878-4641-A291-AE2B4E54F986}" srcId="{0EEC181E-CFBD-42F2-9655-9E3C649FBB15}" destId="{EB554322-E622-4C54-B995-B67F9F4B9C99}" srcOrd="8" destOrd="0" parTransId="{FE7F6F23-132B-4364-BCE9-30FC75378F8F}" sibTransId="{F67699DA-06DF-4963-A3CE-B652B81EFD09}"/>
    <dgm:cxn modelId="{E2F7BCE8-324D-40E1-AC06-ADDE080D3936}" srcId="{0EEC181E-CFBD-42F2-9655-9E3C649FBB15}" destId="{A5DEA5BA-7FC0-40FB-BCED-CB2DC0E84116}" srcOrd="1" destOrd="0" parTransId="{A4EF9905-48D6-469E-A873-28DE778AD078}" sibTransId="{E0509984-BA7D-4920-A52D-9123D338F035}"/>
    <dgm:cxn modelId="{AA14A881-49BA-4CF4-8490-3E935CD83344}" type="presOf" srcId="{A3CBCD14-C338-449B-B44A-E962180C243E}" destId="{5EB0D203-C093-4EE3-9524-25C70B3667CF}" srcOrd="0" destOrd="0" presId="urn:microsoft.com/office/officeart/2005/8/layout/bProcess4"/>
    <dgm:cxn modelId="{DA54625D-8CCD-4EA5-9680-357A1B158E4B}" type="presOf" srcId="{A5DEA5BA-7FC0-40FB-BCED-CB2DC0E84116}" destId="{419D007E-A6AA-4A5A-8152-1B94E73CEAA9}" srcOrd="0" destOrd="0" presId="urn:microsoft.com/office/officeart/2005/8/layout/bProcess4"/>
    <dgm:cxn modelId="{052786F4-04E2-4FAA-845A-5DBF246092DE}" type="presOf" srcId="{A2B0BB8A-193C-4811-A958-93AE126C942A}" destId="{A97AC51B-A12F-4613-9E0D-0C4720652E4E}" srcOrd="0" destOrd="0" presId="urn:microsoft.com/office/officeart/2005/8/layout/bProcess4"/>
    <dgm:cxn modelId="{72DC4E7A-1DAA-4710-AF5D-A46BABE12C9F}" type="presOf" srcId="{AA5AF194-1011-4BF6-A782-C84429355114}" destId="{683DE794-8CC3-45EC-9723-573DABBE9CCC}" srcOrd="0" destOrd="0" presId="urn:microsoft.com/office/officeart/2005/8/layout/bProcess4"/>
    <dgm:cxn modelId="{736C5BC6-5304-4BB4-8E1A-E0842ED91D38}" type="presOf" srcId="{8701990B-962E-4C85-9488-17E6711C48C4}" destId="{6A0BBB82-624C-4F4B-B684-2A1DDAA35441}" srcOrd="0" destOrd="0" presId="urn:microsoft.com/office/officeart/2005/8/layout/bProcess4"/>
    <dgm:cxn modelId="{6F059F11-DCE3-4621-B3CB-07FE5615ECC7}" srcId="{0EEC181E-CFBD-42F2-9655-9E3C649FBB15}" destId="{F3BA3C3E-EA11-439C-87C5-A011A2A10D51}" srcOrd="6" destOrd="0" parTransId="{F0282EDD-A50D-47D4-83DB-BCF95AD7AF66}" sibTransId="{66B1944B-93B6-47BE-8852-D36E23C10D25}"/>
    <dgm:cxn modelId="{B52F0072-11EF-46F9-B2BB-78A6257084DD}" type="presOf" srcId="{AE96C4A4-66AD-42F7-8316-31A2E6D6FD52}" destId="{AC3391C3-1775-4156-9F7E-EF81F9013670}" srcOrd="0" destOrd="0" presId="urn:microsoft.com/office/officeart/2005/8/layout/bProcess4"/>
    <dgm:cxn modelId="{0034D179-7746-41E0-81C8-90E97F4BF1B4}" type="presOf" srcId="{EB554322-E622-4C54-B995-B67F9F4B9C99}" destId="{CFD3AF00-7ECE-4E40-A4A0-EDDA79A2748C}" srcOrd="0" destOrd="0" presId="urn:microsoft.com/office/officeart/2005/8/layout/bProcess4"/>
    <dgm:cxn modelId="{4C5765B6-2906-4288-9795-C2C23E78610B}" srcId="{0EEC181E-CFBD-42F2-9655-9E3C649FBB15}" destId="{AA5AF194-1011-4BF6-A782-C84429355114}" srcOrd="5" destOrd="0" parTransId="{06A62C3A-783C-4CF3-A7DC-87E8B80B7D32}" sibTransId="{A3CBCD14-C338-449B-B44A-E962180C243E}"/>
    <dgm:cxn modelId="{BC25BEEA-E455-426F-8F8B-9F5BCB6FE7E4}" srcId="{0EEC181E-CFBD-42F2-9655-9E3C649FBB15}" destId="{40508E9C-1816-45F0-A5D3-E0F0AFCA053E}" srcOrd="7" destOrd="0" parTransId="{BED7738C-AFC4-4731-835A-DC46A6C567B1}" sibTransId="{A2B0BB8A-193C-4811-A958-93AE126C942A}"/>
    <dgm:cxn modelId="{4B15EF2F-0DF9-4317-9D60-26FE0E7EF498}" srcId="{0EEC181E-CFBD-42F2-9655-9E3C649FBB15}" destId="{E60B1BE3-2D2A-4A85-9A48-8B18E6729A23}" srcOrd="4" destOrd="0" parTransId="{C7538876-C53F-40A3-986D-B44275E01182}" sibTransId="{E3B3DB07-7F49-455F-A3D2-7BE995DAEF1B}"/>
    <dgm:cxn modelId="{549ACDEA-6B9A-4F40-B4BC-D62D6AA02FF7}" type="presOf" srcId="{3ACB5A85-DBB3-48E2-8562-9776D3A08379}" destId="{9C8136AC-1E1B-406C-98A1-024156D50472}" srcOrd="0" destOrd="0" presId="urn:microsoft.com/office/officeart/2005/8/layout/bProcess4"/>
    <dgm:cxn modelId="{8B809F1A-FE08-4191-A55D-37695E6ABAE3}" type="presOf" srcId="{66B1944B-93B6-47BE-8852-D36E23C10D25}" destId="{965FBAB4-A439-4B7C-983E-68601C7565CB}" srcOrd="0" destOrd="0" presId="urn:microsoft.com/office/officeart/2005/8/layout/bProcess4"/>
    <dgm:cxn modelId="{0A0419DF-5011-47CF-8F87-F10EF68FF5C2}" type="presOf" srcId="{F3BA3C3E-EA11-439C-87C5-A011A2A10D51}" destId="{275C2026-CCE4-4ACF-B5F6-3465764889B5}" srcOrd="0" destOrd="0" presId="urn:microsoft.com/office/officeart/2005/8/layout/bProcess4"/>
    <dgm:cxn modelId="{0B5EF55F-F00C-43A5-B079-81A8CE7D4A26}" type="presOf" srcId="{40508E9C-1816-45F0-A5D3-E0F0AFCA053E}" destId="{176308F3-B348-46F5-A490-7F1C993A987D}" srcOrd="0" destOrd="0" presId="urn:microsoft.com/office/officeart/2005/8/layout/bProcess4"/>
    <dgm:cxn modelId="{25698B3C-ACB1-487C-92F9-F8EB0F937053}" type="presOf" srcId="{E60B1BE3-2D2A-4A85-9A48-8B18E6729A23}" destId="{7C104FA3-8820-4F6B-8DD7-282E8B1ABDCE}" srcOrd="0" destOrd="0" presId="urn:microsoft.com/office/officeart/2005/8/layout/bProcess4"/>
    <dgm:cxn modelId="{D95E1725-882D-4553-85BA-09A9B3308CD0}" type="presOf" srcId="{8BD3BCE2-9EB0-4D10-AB96-F8E87702D117}" destId="{2506DBF0-745D-4D6C-8B96-633E7C75514F}" srcOrd="0" destOrd="0" presId="urn:microsoft.com/office/officeart/2005/8/layout/bProcess4"/>
    <dgm:cxn modelId="{632A3F89-DBD2-4D62-BFD7-5115BAEE3A5E}" type="presOf" srcId="{0EEC181E-CFBD-42F2-9655-9E3C649FBB15}" destId="{5560089D-25B4-44BF-A033-970BDFBFC411}" srcOrd="0" destOrd="0" presId="urn:microsoft.com/office/officeart/2005/8/layout/bProcess4"/>
    <dgm:cxn modelId="{ABD2FEA7-7AE8-4808-8756-D7C8A6FD039B}" type="presOf" srcId="{A3C74BD0-5C51-47A4-BB06-80C0BE9BEF3D}" destId="{FF96D236-5D57-44F5-83E0-6EE4E515ED82}" srcOrd="0" destOrd="0" presId="urn:microsoft.com/office/officeart/2005/8/layout/bProcess4"/>
    <dgm:cxn modelId="{FE78B913-ACD9-4891-B4A3-C03D3FB5E990}" type="presOf" srcId="{E0509984-BA7D-4920-A52D-9123D338F035}" destId="{CC3B376E-F868-4A58-AD6C-6181CC6CE842}" srcOrd="0" destOrd="0" presId="urn:microsoft.com/office/officeart/2005/8/layout/bProcess4"/>
    <dgm:cxn modelId="{0A271D9B-1C81-43CF-B005-0961B479064A}" type="presParOf" srcId="{5560089D-25B4-44BF-A033-970BDFBFC411}" destId="{6624822A-75DE-40B4-B306-9FDD81E16FC2}" srcOrd="0" destOrd="0" presId="urn:microsoft.com/office/officeart/2005/8/layout/bProcess4"/>
    <dgm:cxn modelId="{86128890-50F5-4475-B033-07A0C2D4BD39}" type="presParOf" srcId="{6624822A-75DE-40B4-B306-9FDD81E16FC2}" destId="{761DE36F-4E7D-4901-B724-2DC0C78E1560}" srcOrd="0" destOrd="0" presId="urn:microsoft.com/office/officeart/2005/8/layout/bProcess4"/>
    <dgm:cxn modelId="{E75D82EC-D6C5-4148-B30F-0E4E1B7770C5}" type="presParOf" srcId="{6624822A-75DE-40B4-B306-9FDD81E16FC2}" destId="{9C8136AC-1E1B-406C-98A1-024156D50472}" srcOrd="1" destOrd="0" presId="urn:microsoft.com/office/officeart/2005/8/layout/bProcess4"/>
    <dgm:cxn modelId="{BE9C25D3-04D3-435F-BD7C-A3B8490C9E13}" type="presParOf" srcId="{5560089D-25B4-44BF-A033-970BDFBFC411}" destId="{E4E767DA-3719-494E-B6C3-EDAED269596E}" srcOrd="1" destOrd="0" presId="urn:microsoft.com/office/officeart/2005/8/layout/bProcess4"/>
    <dgm:cxn modelId="{81B37DEB-45DE-4553-AAB9-D9E1DE3CD8EA}" type="presParOf" srcId="{5560089D-25B4-44BF-A033-970BDFBFC411}" destId="{0DC515BE-AA85-4725-925C-D54009C41E80}" srcOrd="2" destOrd="0" presId="urn:microsoft.com/office/officeart/2005/8/layout/bProcess4"/>
    <dgm:cxn modelId="{ABFCB613-5965-4967-99C5-EFC40434B236}" type="presParOf" srcId="{0DC515BE-AA85-4725-925C-D54009C41E80}" destId="{B6B8EB46-2B5D-47D8-B6AE-E9FB2D59DC0E}" srcOrd="0" destOrd="0" presId="urn:microsoft.com/office/officeart/2005/8/layout/bProcess4"/>
    <dgm:cxn modelId="{8AB1ABF6-FC30-4314-9009-DDFA98C4EEA0}" type="presParOf" srcId="{0DC515BE-AA85-4725-925C-D54009C41E80}" destId="{419D007E-A6AA-4A5A-8152-1B94E73CEAA9}" srcOrd="1" destOrd="0" presId="urn:microsoft.com/office/officeart/2005/8/layout/bProcess4"/>
    <dgm:cxn modelId="{0E92CEDD-71CC-41BF-8565-6248CFD5E254}" type="presParOf" srcId="{5560089D-25B4-44BF-A033-970BDFBFC411}" destId="{CC3B376E-F868-4A58-AD6C-6181CC6CE842}" srcOrd="3" destOrd="0" presId="urn:microsoft.com/office/officeart/2005/8/layout/bProcess4"/>
    <dgm:cxn modelId="{B52CF724-BA25-4C92-8E3E-116A68266C84}" type="presParOf" srcId="{5560089D-25B4-44BF-A033-970BDFBFC411}" destId="{8422EBBD-D728-46C5-BBE8-A178B7094700}" srcOrd="4" destOrd="0" presId="urn:microsoft.com/office/officeart/2005/8/layout/bProcess4"/>
    <dgm:cxn modelId="{C22DE54A-1F55-4BEF-B9D3-9E6E2895ED42}" type="presParOf" srcId="{8422EBBD-D728-46C5-BBE8-A178B7094700}" destId="{8F137AE0-6AE9-42C2-B3DB-D18EAAF82FEC}" srcOrd="0" destOrd="0" presId="urn:microsoft.com/office/officeart/2005/8/layout/bProcess4"/>
    <dgm:cxn modelId="{5EF74555-61DB-4D11-AF8B-E13969A856E0}" type="presParOf" srcId="{8422EBBD-D728-46C5-BBE8-A178B7094700}" destId="{6A0BBB82-624C-4F4B-B684-2A1DDAA35441}" srcOrd="1" destOrd="0" presId="urn:microsoft.com/office/officeart/2005/8/layout/bProcess4"/>
    <dgm:cxn modelId="{3D3330C1-24E1-4EA5-83C3-6E09C13297B8}" type="presParOf" srcId="{5560089D-25B4-44BF-A033-970BDFBFC411}" destId="{FF96D236-5D57-44F5-83E0-6EE4E515ED82}" srcOrd="5" destOrd="0" presId="urn:microsoft.com/office/officeart/2005/8/layout/bProcess4"/>
    <dgm:cxn modelId="{56394785-F1DC-4B21-B05D-35950E453206}" type="presParOf" srcId="{5560089D-25B4-44BF-A033-970BDFBFC411}" destId="{AC27C2FB-6A53-4BC3-98BA-E0179694D712}" srcOrd="6" destOrd="0" presId="urn:microsoft.com/office/officeart/2005/8/layout/bProcess4"/>
    <dgm:cxn modelId="{AD304DAD-9BEF-4E02-A872-9CC7ACC903B4}" type="presParOf" srcId="{AC27C2FB-6A53-4BC3-98BA-E0179694D712}" destId="{30BEDE7F-DD62-4EA9-926A-4E537CC0CB62}" srcOrd="0" destOrd="0" presId="urn:microsoft.com/office/officeart/2005/8/layout/bProcess4"/>
    <dgm:cxn modelId="{5B07C3D0-C836-4AC7-9861-E62B30ADA0F0}" type="presParOf" srcId="{AC27C2FB-6A53-4BC3-98BA-E0179694D712}" destId="{AC3391C3-1775-4156-9F7E-EF81F9013670}" srcOrd="1" destOrd="0" presId="urn:microsoft.com/office/officeart/2005/8/layout/bProcess4"/>
    <dgm:cxn modelId="{338606C8-D9F6-44C4-AB13-3F9CDC9EEE50}" type="presParOf" srcId="{5560089D-25B4-44BF-A033-970BDFBFC411}" destId="{2506DBF0-745D-4D6C-8B96-633E7C75514F}" srcOrd="7" destOrd="0" presId="urn:microsoft.com/office/officeart/2005/8/layout/bProcess4"/>
    <dgm:cxn modelId="{7EF3240D-BA6E-42B1-8F0D-03FBF4012DEE}" type="presParOf" srcId="{5560089D-25B4-44BF-A033-970BDFBFC411}" destId="{6515F02A-F679-4817-823D-7835414A436B}" srcOrd="8" destOrd="0" presId="urn:microsoft.com/office/officeart/2005/8/layout/bProcess4"/>
    <dgm:cxn modelId="{96CD97E9-E751-465C-8D2A-F252A9BA98D0}" type="presParOf" srcId="{6515F02A-F679-4817-823D-7835414A436B}" destId="{C4B22D11-924A-4B17-ACDE-E8117DCD8A14}" srcOrd="0" destOrd="0" presId="urn:microsoft.com/office/officeart/2005/8/layout/bProcess4"/>
    <dgm:cxn modelId="{6AB061D7-E548-435E-A405-F99457940C24}" type="presParOf" srcId="{6515F02A-F679-4817-823D-7835414A436B}" destId="{7C104FA3-8820-4F6B-8DD7-282E8B1ABDCE}" srcOrd="1" destOrd="0" presId="urn:microsoft.com/office/officeart/2005/8/layout/bProcess4"/>
    <dgm:cxn modelId="{9EC63FD7-3931-45A0-B283-FAEF57D6E319}" type="presParOf" srcId="{5560089D-25B4-44BF-A033-970BDFBFC411}" destId="{09EF359C-3642-442A-B3E1-74865EA7DEEE}" srcOrd="9" destOrd="0" presId="urn:microsoft.com/office/officeart/2005/8/layout/bProcess4"/>
    <dgm:cxn modelId="{F0988E0A-D2F2-457C-92C0-670FBA3FE0D9}" type="presParOf" srcId="{5560089D-25B4-44BF-A033-970BDFBFC411}" destId="{2F732020-D675-4833-9272-E2125F85B90D}" srcOrd="10" destOrd="0" presId="urn:microsoft.com/office/officeart/2005/8/layout/bProcess4"/>
    <dgm:cxn modelId="{3DCDF396-D7B0-423F-9824-B3DD81CC80E0}" type="presParOf" srcId="{2F732020-D675-4833-9272-E2125F85B90D}" destId="{FDFB611D-A15A-465D-8C10-478DA9E479C3}" srcOrd="0" destOrd="0" presId="urn:microsoft.com/office/officeart/2005/8/layout/bProcess4"/>
    <dgm:cxn modelId="{375E0EA6-B342-45EC-A460-D80AC1B310AE}" type="presParOf" srcId="{2F732020-D675-4833-9272-E2125F85B90D}" destId="{683DE794-8CC3-45EC-9723-573DABBE9CCC}" srcOrd="1" destOrd="0" presId="urn:microsoft.com/office/officeart/2005/8/layout/bProcess4"/>
    <dgm:cxn modelId="{CDBF381C-39A3-4649-B94C-8B2847619E9D}" type="presParOf" srcId="{5560089D-25B4-44BF-A033-970BDFBFC411}" destId="{5EB0D203-C093-4EE3-9524-25C70B3667CF}" srcOrd="11" destOrd="0" presId="urn:microsoft.com/office/officeart/2005/8/layout/bProcess4"/>
    <dgm:cxn modelId="{3A3F1767-C124-4DDE-9127-FDA4A4512123}" type="presParOf" srcId="{5560089D-25B4-44BF-A033-970BDFBFC411}" destId="{53B7A3DC-6249-4F93-94F1-91F059215614}" srcOrd="12" destOrd="0" presId="urn:microsoft.com/office/officeart/2005/8/layout/bProcess4"/>
    <dgm:cxn modelId="{0AD2C53A-A0F0-4252-8266-C25CF9E4AB95}" type="presParOf" srcId="{53B7A3DC-6249-4F93-94F1-91F059215614}" destId="{B59AB76F-C2A7-4219-81C1-394B14DDEEB1}" srcOrd="0" destOrd="0" presId="urn:microsoft.com/office/officeart/2005/8/layout/bProcess4"/>
    <dgm:cxn modelId="{3C4BEC57-BA11-4D8F-B771-6C3DC4EDCB21}" type="presParOf" srcId="{53B7A3DC-6249-4F93-94F1-91F059215614}" destId="{275C2026-CCE4-4ACF-B5F6-3465764889B5}" srcOrd="1" destOrd="0" presId="urn:microsoft.com/office/officeart/2005/8/layout/bProcess4"/>
    <dgm:cxn modelId="{6F17EBD6-6EAA-4D90-A46B-A3A88578B398}" type="presParOf" srcId="{5560089D-25B4-44BF-A033-970BDFBFC411}" destId="{965FBAB4-A439-4B7C-983E-68601C7565CB}" srcOrd="13" destOrd="0" presId="urn:microsoft.com/office/officeart/2005/8/layout/bProcess4"/>
    <dgm:cxn modelId="{5F8434BB-8D4A-40A2-B021-EC4AF17D5724}" type="presParOf" srcId="{5560089D-25B4-44BF-A033-970BDFBFC411}" destId="{59E8B5A8-F0E4-4E4E-93F8-0D1486C4FBD1}" srcOrd="14" destOrd="0" presId="urn:microsoft.com/office/officeart/2005/8/layout/bProcess4"/>
    <dgm:cxn modelId="{7EA9B631-CEA4-464A-98B7-ECA94440896B}" type="presParOf" srcId="{59E8B5A8-F0E4-4E4E-93F8-0D1486C4FBD1}" destId="{AB82E74F-8AA8-486E-ADA5-4FDB12D78A63}" srcOrd="0" destOrd="0" presId="urn:microsoft.com/office/officeart/2005/8/layout/bProcess4"/>
    <dgm:cxn modelId="{2094EDBE-B2C8-4DCE-92D5-E61F06E67312}" type="presParOf" srcId="{59E8B5A8-F0E4-4E4E-93F8-0D1486C4FBD1}" destId="{176308F3-B348-46F5-A490-7F1C993A987D}" srcOrd="1" destOrd="0" presId="urn:microsoft.com/office/officeart/2005/8/layout/bProcess4"/>
    <dgm:cxn modelId="{505B9760-D8F0-45D5-81D0-CDE2D2B4CAC0}" type="presParOf" srcId="{5560089D-25B4-44BF-A033-970BDFBFC411}" destId="{A97AC51B-A12F-4613-9E0D-0C4720652E4E}" srcOrd="15" destOrd="0" presId="urn:microsoft.com/office/officeart/2005/8/layout/bProcess4"/>
    <dgm:cxn modelId="{841A9B87-2632-4EBB-89F9-D818E282B149}" type="presParOf" srcId="{5560089D-25B4-44BF-A033-970BDFBFC411}" destId="{8B9F6286-9F00-4127-99D6-1E87CCA81FEE}" srcOrd="16" destOrd="0" presId="urn:microsoft.com/office/officeart/2005/8/layout/bProcess4"/>
    <dgm:cxn modelId="{BE212A69-D396-4CC1-BAAE-BC8487AB822B}" type="presParOf" srcId="{8B9F6286-9F00-4127-99D6-1E87CCA81FEE}" destId="{0DD8F3AE-D53A-4C48-9086-A49BB9DF1B33}" srcOrd="0" destOrd="0" presId="urn:microsoft.com/office/officeart/2005/8/layout/bProcess4"/>
    <dgm:cxn modelId="{C8AA9401-430C-4B62-BE83-72810B9FFCAC}" type="presParOf" srcId="{8B9F6286-9F00-4127-99D6-1E87CCA81FEE}" destId="{CFD3AF00-7ECE-4E40-A4A0-EDDA79A2748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EC181E-CFBD-42F2-9655-9E3C649FBB15}" type="doc">
      <dgm:prSet loTypeId="urn:microsoft.com/office/officeart/2005/8/layout/bProcess4" loCatId="process" qsTypeId="urn:microsoft.com/office/officeart/2005/8/quickstyle/simple2" qsCatId="simple" csTypeId="urn:microsoft.com/office/officeart/2005/8/colors/accent6_1" csCatId="accent6" phldr="1"/>
      <dgm:spPr/>
      <dgm:t>
        <a:bodyPr/>
        <a:lstStyle/>
        <a:p>
          <a:endParaRPr lang="es-ES"/>
        </a:p>
      </dgm:t>
    </dgm:pt>
    <dgm:pt modelId="{A5DEA5BA-7FC0-40FB-BCED-CB2DC0E84116}">
      <dgm:prSet phldrT="[Texto]"/>
      <dgm:spPr/>
      <dgm:t>
        <a:bodyPr/>
        <a:lstStyle/>
        <a:p>
          <a:r>
            <a:rPr lang="es-EC" dirty="0" smtClean="0"/>
            <a:t>Una antena es un elemento perteneciente a un sistema de telecomunicaciones que forma parte de un transmisor o receptor.</a:t>
          </a:r>
          <a:endParaRPr lang="es-ES" dirty="0"/>
        </a:p>
      </dgm:t>
    </dgm:pt>
    <dgm:pt modelId="{A4EF9905-48D6-469E-A873-28DE778AD078}" type="parTrans" cxnId="{E2F7BCE8-324D-40E1-AC06-ADDE080D3936}">
      <dgm:prSet/>
      <dgm:spPr/>
      <dgm:t>
        <a:bodyPr/>
        <a:lstStyle/>
        <a:p>
          <a:endParaRPr lang="es-ES"/>
        </a:p>
      </dgm:t>
    </dgm:pt>
    <dgm:pt modelId="{E0509984-BA7D-4920-A52D-9123D338F035}" type="sibTrans" cxnId="{E2F7BCE8-324D-40E1-AC06-ADDE080D3936}">
      <dgm:prSet/>
      <dgm:spPr/>
      <dgm:t>
        <a:bodyPr/>
        <a:lstStyle/>
        <a:p>
          <a:endParaRPr lang="es-ES"/>
        </a:p>
      </dgm:t>
    </dgm:pt>
    <dgm:pt modelId="{D08E56CE-EBE5-4B80-BBAB-F1AD1E71717D}">
      <dgm:prSet phldrT="[Texto]"/>
      <dgm:spPr/>
      <dgm:t>
        <a:bodyPr/>
        <a:lstStyle/>
        <a:p>
          <a:r>
            <a:rPr lang="es-EC" dirty="0" smtClean="0"/>
            <a:t>Diseñada para radiar o recibir ondas electromagnéticas con la capacidad de operar a frecuencias de RF y microondas. </a:t>
          </a:r>
          <a:endParaRPr lang="es-ES" dirty="0"/>
        </a:p>
      </dgm:t>
    </dgm:pt>
    <dgm:pt modelId="{4D0C650C-B6DB-40E6-AED9-35CF29535F1A}" type="parTrans" cxnId="{1C43166C-1796-4C69-BDD5-3B7AE9536AF1}">
      <dgm:prSet/>
      <dgm:spPr/>
      <dgm:t>
        <a:bodyPr/>
        <a:lstStyle/>
        <a:p>
          <a:endParaRPr lang="es-ES"/>
        </a:p>
      </dgm:t>
    </dgm:pt>
    <dgm:pt modelId="{55866E3D-81C8-48E1-A3E6-C8DBA6B00EFD}" type="sibTrans" cxnId="{1C43166C-1796-4C69-BDD5-3B7AE9536AF1}">
      <dgm:prSet/>
      <dgm:spPr/>
      <dgm:t>
        <a:bodyPr/>
        <a:lstStyle/>
        <a:p>
          <a:endParaRPr lang="es-ES"/>
        </a:p>
      </dgm:t>
    </dgm:pt>
    <dgm:pt modelId="{4D9FA186-F230-40E5-BA9A-6A8BAEB42943}">
      <dgm:prSet phldrT="[Texto]"/>
      <dgm:spPr/>
      <dgm:t>
        <a:bodyPr/>
        <a:lstStyle/>
        <a:p>
          <a:r>
            <a:rPr lang="es-EC" dirty="0" smtClean="0"/>
            <a:t>Las antenas presentan parámetros de suma importancia como son: ganancia, directividad, impedancia de entrada, </a:t>
          </a:r>
          <a:r>
            <a:rPr lang="es-EC" dirty="0" err="1" smtClean="0"/>
            <a:t>VSWR</a:t>
          </a:r>
          <a:r>
            <a:rPr lang="es-EC" dirty="0" smtClean="0"/>
            <a:t>, patrón de radiación, relación F/B, nivel de lóbulo primario a secundario </a:t>
          </a:r>
          <a:r>
            <a:rPr lang="es-EC" dirty="0" err="1" smtClean="0"/>
            <a:t>NLPS</a:t>
          </a:r>
          <a:r>
            <a:rPr lang="es-EC" dirty="0" smtClean="0"/>
            <a:t>.</a:t>
          </a:r>
          <a:endParaRPr lang="es-ES" dirty="0"/>
        </a:p>
      </dgm:t>
    </dgm:pt>
    <dgm:pt modelId="{C7DE19D4-FA12-48B5-8043-2C60B6E7B64E}" type="parTrans" cxnId="{50C98728-D722-4E99-8D36-7E806752FF96}">
      <dgm:prSet/>
      <dgm:spPr/>
      <dgm:t>
        <a:bodyPr/>
        <a:lstStyle/>
        <a:p>
          <a:endParaRPr lang="es-ES"/>
        </a:p>
      </dgm:t>
    </dgm:pt>
    <dgm:pt modelId="{5BB23575-AF6E-458B-B217-A0A59D0F567E}" type="sibTrans" cxnId="{50C98728-D722-4E99-8D36-7E806752FF96}">
      <dgm:prSet/>
      <dgm:spPr/>
      <dgm:t>
        <a:bodyPr/>
        <a:lstStyle/>
        <a:p>
          <a:endParaRPr lang="es-ES"/>
        </a:p>
      </dgm:t>
    </dgm:pt>
    <dgm:pt modelId="{DB978432-DD4E-4D3E-B841-E347E54E7A5E}">
      <dgm:prSet phldrT="[Texto]"/>
      <dgm:spPr/>
      <dgm:t>
        <a:bodyPr/>
        <a:lstStyle/>
        <a:p>
          <a:r>
            <a:rPr lang="es-EC" dirty="0" smtClean="0"/>
            <a:t>La ganancia es el principal parámetro de estudio debido a que se utiliza en el cálculo de los enlaces radioeléctricos, sistemas de navegación, sistemas de radiolocalización, sistemas satelitales, radar, etc.</a:t>
          </a:r>
          <a:endParaRPr lang="es-ES" dirty="0"/>
        </a:p>
      </dgm:t>
    </dgm:pt>
    <dgm:pt modelId="{2E99DF9A-EE5B-45AC-924D-B39B5A56DFA4}" type="parTrans" cxnId="{7CF7E30D-DF4B-48BB-96C5-8536E4544974}">
      <dgm:prSet/>
      <dgm:spPr/>
      <dgm:t>
        <a:bodyPr/>
        <a:lstStyle/>
        <a:p>
          <a:endParaRPr lang="es-ES"/>
        </a:p>
      </dgm:t>
    </dgm:pt>
    <dgm:pt modelId="{12BD6545-E31A-4FEC-A6C0-EA22B58529D8}" type="sibTrans" cxnId="{7CF7E30D-DF4B-48BB-96C5-8536E4544974}">
      <dgm:prSet/>
      <dgm:spPr/>
      <dgm:t>
        <a:bodyPr/>
        <a:lstStyle/>
        <a:p>
          <a:endParaRPr lang="es-ES"/>
        </a:p>
      </dgm:t>
    </dgm:pt>
    <dgm:pt modelId="{1931E8E4-A671-4BA4-A368-CF54261D2C50}">
      <dgm:prSet phldrT="[Texto]"/>
      <dgm:spPr/>
      <dgm:t>
        <a:bodyPr/>
        <a:lstStyle/>
        <a:p>
          <a:r>
            <a:rPr lang="es-EC" dirty="0" smtClean="0"/>
            <a:t>Existen diferentes metodologías de medición para determinar los parámetros de una antena, las cuales que pueden variar el nivel de dificultad según el nivel de precisión que se requiera o la infraestructura, equipos disponibles y frecuencia de operación.</a:t>
          </a:r>
          <a:endParaRPr lang="es-ES" dirty="0"/>
        </a:p>
      </dgm:t>
    </dgm:pt>
    <dgm:pt modelId="{829982C9-4628-42F8-B2EE-A06D3E3C9294}" type="parTrans" cxnId="{2B639F3D-007B-45F4-8D6A-A98C8BD317FE}">
      <dgm:prSet/>
      <dgm:spPr/>
      <dgm:t>
        <a:bodyPr/>
        <a:lstStyle/>
        <a:p>
          <a:endParaRPr lang="es-ES"/>
        </a:p>
      </dgm:t>
    </dgm:pt>
    <dgm:pt modelId="{55C41D12-71F8-4D41-8368-4D9F46183427}" type="sibTrans" cxnId="{2B639F3D-007B-45F4-8D6A-A98C8BD317FE}">
      <dgm:prSet/>
      <dgm:spPr/>
      <dgm:t>
        <a:bodyPr/>
        <a:lstStyle/>
        <a:p>
          <a:endParaRPr lang="es-ES"/>
        </a:p>
      </dgm:t>
    </dgm:pt>
    <dgm:pt modelId="{392BB702-494C-4B61-96C8-BEF9EF5CD023}">
      <dgm:prSet phldrT="[Texto]"/>
      <dgm:spPr/>
      <dgm:t>
        <a:bodyPr/>
        <a:lstStyle/>
        <a:p>
          <a:r>
            <a:rPr lang="es-ES" dirty="0" smtClean="0"/>
            <a:t>En el presente proyecto de investigación se presenta Metodologías indirectas de medición de los parámetros de antenas.</a:t>
          </a:r>
          <a:endParaRPr lang="es-ES" dirty="0"/>
        </a:p>
      </dgm:t>
    </dgm:pt>
    <dgm:pt modelId="{0069211A-73BD-4599-BE68-420627DCFA1A}" type="parTrans" cxnId="{B327EA1C-092A-4951-8CA2-A8759FCFE5E5}">
      <dgm:prSet/>
      <dgm:spPr/>
      <dgm:t>
        <a:bodyPr/>
        <a:lstStyle/>
        <a:p>
          <a:endParaRPr lang="es-ES"/>
        </a:p>
      </dgm:t>
    </dgm:pt>
    <dgm:pt modelId="{29C6508F-FC51-42E3-B3BD-22463E06E802}" type="sibTrans" cxnId="{B327EA1C-092A-4951-8CA2-A8759FCFE5E5}">
      <dgm:prSet/>
      <dgm:spPr/>
      <dgm:t>
        <a:bodyPr/>
        <a:lstStyle/>
        <a:p>
          <a:endParaRPr lang="es-ES"/>
        </a:p>
      </dgm:t>
    </dgm:pt>
    <dgm:pt modelId="{3406FA67-8692-4DEE-9E10-16738F45F7AF}">
      <dgm:prSet phldrT="[Texto]"/>
      <dgm:spPr/>
      <dgm:t>
        <a:bodyPr/>
        <a:lstStyle/>
        <a:p>
          <a:r>
            <a:rPr lang="es-ES" dirty="0" smtClean="0"/>
            <a:t>Mediante el uso de los equipos y software de medición presentes en el Laboratorio.</a:t>
          </a:r>
          <a:endParaRPr lang="es-ES" dirty="0"/>
        </a:p>
      </dgm:t>
    </dgm:pt>
    <dgm:pt modelId="{FAB8BE80-9740-46F0-A55C-11B426A73A54}" type="parTrans" cxnId="{B56C354A-A2F4-4DA9-9AD4-D39397D1DA71}">
      <dgm:prSet/>
      <dgm:spPr/>
      <dgm:t>
        <a:bodyPr/>
        <a:lstStyle/>
        <a:p>
          <a:endParaRPr lang="es-ES"/>
        </a:p>
      </dgm:t>
    </dgm:pt>
    <dgm:pt modelId="{F9345F3B-3E45-43E8-969E-39672A11B7E9}" type="sibTrans" cxnId="{B56C354A-A2F4-4DA9-9AD4-D39397D1DA71}">
      <dgm:prSet/>
      <dgm:spPr/>
      <dgm:t>
        <a:bodyPr/>
        <a:lstStyle/>
        <a:p>
          <a:endParaRPr lang="es-ES"/>
        </a:p>
      </dgm:t>
    </dgm:pt>
    <dgm:pt modelId="{5560089D-25B4-44BF-A033-970BDFBFC411}" type="pres">
      <dgm:prSet presAssocID="{0EEC181E-CFBD-42F2-9655-9E3C649FBB15}" presName="Name0" presStyleCnt="0">
        <dgm:presLayoutVars>
          <dgm:dir/>
          <dgm:resizeHandles/>
        </dgm:presLayoutVars>
      </dgm:prSet>
      <dgm:spPr/>
      <dgm:t>
        <a:bodyPr/>
        <a:lstStyle/>
        <a:p>
          <a:endParaRPr lang="es-ES"/>
        </a:p>
      </dgm:t>
    </dgm:pt>
    <dgm:pt modelId="{0DC515BE-AA85-4725-925C-D54009C41E80}" type="pres">
      <dgm:prSet presAssocID="{A5DEA5BA-7FC0-40FB-BCED-CB2DC0E84116}" presName="compNode" presStyleCnt="0"/>
      <dgm:spPr/>
    </dgm:pt>
    <dgm:pt modelId="{B6B8EB46-2B5D-47D8-B6AE-E9FB2D59DC0E}" type="pres">
      <dgm:prSet presAssocID="{A5DEA5BA-7FC0-40FB-BCED-CB2DC0E84116}" presName="dummyConnPt" presStyleCnt="0"/>
      <dgm:spPr/>
    </dgm:pt>
    <dgm:pt modelId="{419D007E-A6AA-4A5A-8152-1B94E73CEAA9}" type="pres">
      <dgm:prSet presAssocID="{A5DEA5BA-7FC0-40FB-BCED-CB2DC0E84116}" presName="node" presStyleLbl="node1" presStyleIdx="0" presStyleCnt="7">
        <dgm:presLayoutVars>
          <dgm:bulletEnabled val="1"/>
        </dgm:presLayoutVars>
      </dgm:prSet>
      <dgm:spPr/>
      <dgm:t>
        <a:bodyPr/>
        <a:lstStyle/>
        <a:p>
          <a:endParaRPr lang="es-ES"/>
        </a:p>
      </dgm:t>
    </dgm:pt>
    <dgm:pt modelId="{CC3B376E-F868-4A58-AD6C-6181CC6CE842}" type="pres">
      <dgm:prSet presAssocID="{E0509984-BA7D-4920-A52D-9123D338F035}" presName="sibTrans" presStyleLbl="bgSibTrans2D1" presStyleIdx="0" presStyleCnt="6"/>
      <dgm:spPr/>
      <dgm:t>
        <a:bodyPr/>
        <a:lstStyle/>
        <a:p>
          <a:endParaRPr lang="es-ES"/>
        </a:p>
      </dgm:t>
    </dgm:pt>
    <dgm:pt modelId="{8F0EC592-B390-41A6-BAEC-B5C8114BD145}" type="pres">
      <dgm:prSet presAssocID="{D08E56CE-EBE5-4B80-BBAB-F1AD1E71717D}" presName="compNode" presStyleCnt="0"/>
      <dgm:spPr/>
    </dgm:pt>
    <dgm:pt modelId="{0A432FD5-A422-4F68-932F-A0315994DCDB}" type="pres">
      <dgm:prSet presAssocID="{D08E56CE-EBE5-4B80-BBAB-F1AD1E71717D}" presName="dummyConnPt" presStyleCnt="0"/>
      <dgm:spPr/>
    </dgm:pt>
    <dgm:pt modelId="{CB6DCA29-E622-428C-8E4F-0A21789CC168}" type="pres">
      <dgm:prSet presAssocID="{D08E56CE-EBE5-4B80-BBAB-F1AD1E71717D}" presName="node" presStyleLbl="node1" presStyleIdx="1" presStyleCnt="7">
        <dgm:presLayoutVars>
          <dgm:bulletEnabled val="1"/>
        </dgm:presLayoutVars>
      </dgm:prSet>
      <dgm:spPr/>
      <dgm:t>
        <a:bodyPr/>
        <a:lstStyle/>
        <a:p>
          <a:endParaRPr lang="es-ES"/>
        </a:p>
      </dgm:t>
    </dgm:pt>
    <dgm:pt modelId="{5AE27E1B-F670-4A3A-8FB4-9206552E5A38}" type="pres">
      <dgm:prSet presAssocID="{55866E3D-81C8-48E1-A3E6-C8DBA6B00EFD}" presName="sibTrans" presStyleLbl="bgSibTrans2D1" presStyleIdx="1" presStyleCnt="6"/>
      <dgm:spPr/>
      <dgm:t>
        <a:bodyPr/>
        <a:lstStyle/>
        <a:p>
          <a:endParaRPr lang="es-ES"/>
        </a:p>
      </dgm:t>
    </dgm:pt>
    <dgm:pt modelId="{926F2462-8A55-49C5-9E0A-4FB804AE52C3}" type="pres">
      <dgm:prSet presAssocID="{4D9FA186-F230-40E5-BA9A-6A8BAEB42943}" presName="compNode" presStyleCnt="0"/>
      <dgm:spPr/>
    </dgm:pt>
    <dgm:pt modelId="{31AEEB9A-9B19-4EA0-875B-E1ADA36FE912}" type="pres">
      <dgm:prSet presAssocID="{4D9FA186-F230-40E5-BA9A-6A8BAEB42943}" presName="dummyConnPt" presStyleCnt="0"/>
      <dgm:spPr/>
    </dgm:pt>
    <dgm:pt modelId="{96B4B2D1-3688-494A-B1C9-7F963647BA81}" type="pres">
      <dgm:prSet presAssocID="{4D9FA186-F230-40E5-BA9A-6A8BAEB42943}" presName="node" presStyleLbl="node1" presStyleIdx="2" presStyleCnt="7">
        <dgm:presLayoutVars>
          <dgm:bulletEnabled val="1"/>
        </dgm:presLayoutVars>
      </dgm:prSet>
      <dgm:spPr/>
      <dgm:t>
        <a:bodyPr/>
        <a:lstStyle/>
        <a:p>
          <a:endParaRPr lang="es-ES"/>
        </a:p>
      </dgm:t>
    </dgm:pt>
    <dgm:pt modelId="{2247E546-3428-4A42-ACBF-1285A78C1958}" type="pres">
      <dgm:prSet presAssocID="{5BB23575-AF6E-458B-B217-A0A59D0F567E}" presName="sibTrans" presStyleLbl="bgSibTrans2D1" presStyleIdx="2" presStyleCnt="6"/>
      <dgm:spPr/>
      <dgm:t>
        <a:bodyPr/>
        <a:lstStyle/>
        <a:p>
          <a:endParaRPr lang="es-ES"/>
        </a:p>
      </dgm:t>
    </dgm:pt>
    <dgm:pt modelId="{0012BA4E-9F55-4278-BDC1-F95BE7DFC004}" type="pres">
      <dgm:prSet presAssocID="{DB978432-DD4E-4D3E-B841-E347E54E7A5E}" presName="compNode" presStyleCnt="0"/>
      <dgm:spPr/>
    </dgm:pt>
    <dgm:pt modelId="{6F211658-2C13-4D19-A455-4D81444D7C8A}" type="pres">
      <dgm:prSet presAssocID="{DB978432-DD4E-4D3E-B841-E347E54E7A5E}" presName="dummyConnPt" presStyleCnt="0"/>
      <dgm:spPr/>
    </dgm:pt>
    <dgm:pt modelId="{1DAB598A-C1BB-49D9-910F-B2F1ED5DB3E6}" type="pres">
      <dgm:prSet presAssocID="{DB978432-DD4E-4D3E-B841-E347E54E7A5E}" presName="node" presStyleLbl="node1" presStyleIdx="3" presStyleCnt="7">
        <dgm:presLayoutVars>
          <dgm:bulletEnabled val="1"/>
        </dgm:presLayoutVars>
      </dgm:prSet>
      <dgm:spPr/>
      <dgm:t>
        <a:bodyPr/>
        <a:lstStyle/>
        <a:p>
          <a:endParaRPr lang="es-ES"/>
        </a:p>
      </dgm:t>
    </dgm:pt>
    <dgm:pt modelId="{7ED6C3A3-84CD-4E59-9B52-B5D384495E49}" type="pres">
      <dgm:prSet presAssocID="{12BD6545-E31A-4FEC-A6C0-EA22B58529D8}" presName="sibTrans" presStyleLbl="bgSibTrans2D1" presStyleIdx="3" presStyleCnt="6"/>
      <dgm:spPr/>
      <dgm:t>
        <a:bodyPr/>
        <a:lstStyle/>
        <a:p>
          <a:endParaRPr lang="es-ES"/>
        </a:p>
      </dgm:t>
    </dgm:pt>
    <dgm:pt modelId="{2A08C9D7-30F3-4E2A-A7DA-AC73C97C5B5C}" type="pres">
      <dgm:prSet presAssocID="{1931E8E4-A671-4BA4-A368-CF54261D2C50}" presName="compNode" presStyleCnt="0"/>
      <dgm:spPr/>
    </dgm:pt>
    <dgm:pt modelId="{A9EFCEDF-8991-4015-85CA-9105E5988848}" type="pres">
      <dgm:prSet presAssocID="{1931E8E4-A671-4BA4-A368-CF54261D2C50}" presName="dummyConnPt" presStyleCnt="0"/>
      <dgm:spPr/>
    </dgm:pt>
    <dgm:pt modelId="{247E0305-7F1D-4B35-8CF8-BA8877AA4F37}" type="pres">
      <dgm:prSet presAssocID="{1931E8E4-A671-4BA4-A368-CF54261D2C50}" presName="node" presStyleLbl="node1" presStyleIdx="4" presStyleCnt="7">
        <dgm:presLayoutVars>
          <dgm:bulletEnabled val="1"/>
        </dgm:presLayoutVars>
      </dgm:prSet>
      <dgm:spPr/>
      <dgm:t>
        <a:bodyPr/>
        <a:lstStyle/>
        <a:p>
          <a:endParaRPr lang="es-ES"/>
        </a:p>
      </dgm:t>
    </dgm:pt>
    <dgm:pt modelId="{3603507A-B6B9-4785-BB84-B89611ED449E}" type="pres">
      <dgm:prSet presAssocID="{55C41D12-71F8-4D41-8368-4D9F46183427}" presName="sibTrans" presStyleLbl="bgSibTrans2D1" presStyleIdx="4" presStyleCnt="6"/>
      <dgm:spPr/>
      <dgm:t>
        <a:bodyPr/>
        <a:lstStyle/>
        <a:p>
          <a:endParaRPr lang="es-ES"/>
        </a:p>
      </dgm:t>
    </dgm:pt>
    <dgm:pt modelId="{6473F6B3-1017-4AEA-96A0-520C3BEAE162}" type="pres">
      <dgm:prSet presAssocID="{392BB702-494C-4B61-96C8-BEF9EF5CD023}" presName="compNode" presStyleCnt="0"/>
      <dgm:spPr/>
    </dgm:pt>
    <dgm:pt modelId="{8D95B4C6-1517-4F2D-8544-5A4B96E2CE09}" type="pres">
      <dgm:prSet presAssocID="{392BB702-494C-4B61-96C8-BEF9EF5CD023}" presName="dummyConnPt" presStyleCnt="0"/>
      <dgm:spPr/>
    </dgm:pt>
    <dgm:pt modelId="{F6A86C7E-F82A-4E1E-928E-94DC1EA261B5}" type="pres">
      <dgm:prSet presAssocID="{392BB702-494C-4B61-96C8-BEF9EF5CD023}" presName="node" presStyleLbl="node1" presStyleIdx="5" presStyleCnt="7">
        <dgm:presLayoutVars>
          <dgm:bulletEnabled val="1"/>
        </dgm:presLayoutVars>
      </dgm:prSet>
      <dgm:spPr/>
      <dgm:t>
        <a:bodyPr/>
        <a:lstStyle/>
        <a:p>
          <a:endParaRPr lang="es-ES"/>
        </a:p>
      </dgm:t>
    </dgm:pt>
    <dgm:pt modelId="{74DE42E1-2BD7-44F1-B490-E899F80255E5}" type="pres">
      <dgm:prSet presAssocID="{29C6508F-FC51-42E3-B3BD-22463E06E802}" presName="sibTrans" presStyleLbl="bgSibTrans2D1" presStyleIdx="5" presStyleCnt="6"/>
      <dgm:spPr/>
      <dgm:t>
        <a:bodyPr/>
        <a:lstStyle/>
        <a:p>
          <a:endParaRPr lang="es-ES"/>
        </a:p>
      </dgm:t>
    </dgm:pt>
    <dgm:pt modelId="{1E06D75F-8AB0-4BDF-93DC-EAE0C75DD5CC}" type="pres">
      <dgm:prSet presAssocID="{3406FA67-8692-4DEE-9E10-16738F45F7AF}" presName="compNode" presStyleCnt="0"/>
      <dgm:spPr/>
    </dgm:pt>
    <dgm:pt modelId="{124F3784-CEF5-49C7-A075-77BCE976DB7D}" type="pres">
      <dgm:prSet presAssocID="{3406FA67-8692-4DEE-9E10-16738F45F7AF}" presName="dummyConnPt" presStyleCnt="0"/>
      <dgm:spPr/>
    </dgm:pt>
    <dgm:pt modelId="{4B46A4C6-1967-4793-8B1D-66BE8837D7AC}" type="pres">
      <dgm:prSet presAssocID="{3406FA67-8692-4DEE-9E10-16738F45F7AF}" presName="node" presStyleLbl="node1" presStyleIdx="6" presStyleCnt="7">
        <dgm:presLayoutVars>
          <dgm:bulletEnabled val="1"/>
        </dgm:presLayoutVars>
      </dgm:prSet>
      <dgm:spPr/>
      <dgm:t>
        <a:bodyPr/>
        <a:lstStyle/>
        <a:p>
          <a:endParaRPr lang="es-ES"/>
        </a:p>
      </dgm:t>
    </dgm:pt>
  </dgm:ptLst>
  <dgm:cxnLst>
    <dgm:cxn modelId="{50C98728-D722-4E99-8D36-7E806752FF96}" srcId="{0EEC181E-CFBD-42F2-9655-9E3C649FBB15}" destId="{4D9FA186-F230-40E5-BA9A-6A8BAEB42943}" srcOrd="2" destOrd="0" parTransId="{C7DE19D4-FA12-48B5-8043-2C60B6E7B64E}" sibTransId="{5BB23575-AF6E-458B-B217-A0A59D0F567E}"/>
    <dgm:cxn modelId="{E2F7BCE8-324D-40E1-AC06-ADDE080D3936}" srcId="{0EEC181E-CFBD-42F2-9655-9E3C649FBB15}" destId="{A5DEA5BA-7FC0-40FB-BCED-CB2DC0E84116}" srcOrd="0" destOrd="0" parTransId="{A4EF9905-48D6-469E-A873-28DE778AD078}" sibTransId="{E0509984-BA7D-4920-A52D-9123D338F035}"/>
    <dgm:cxn modelId="{DA54625D-8CCD-4EA5-9680-357A1B158E4B}" type="presOf" srcId="{A5DEA5BA-7FC0-40FB-BCED-CB2DC0E84116}" destId="{419D007E-A6AA-4A5A-8152-1B94E73CEAA9}" srcOrd="0" destOrd="0" presId="urn:microsoft.com/office/officeart/2005/8/layout/bProcess4"/>
    <dgm:cxn modelId="{7CF7E30D-DF4B-48BB-96C5-8536E4544974}" srcId="{0EEC181E-CFBD-42F2-9655-9E3C649FBB15}" destId="{DB978432-DD4E-4D3E-B841-E347E54E7A5E}" srcOrd="3" destOrd="0" parTransId="{2E99DF9A-EE5B-45AC-924D-B39B5A56DFA4}" sibTransId="{12BD6545-E31A-4FEC-A6C0-EA22B58529D8}"/>
    <dgm:cxn modelId="{CA1B2EF1-1A3E-4AD9-A22B-6497B5B99EE3}" type="presOf" srcId="{55866E3D-81C8-48E1-A3E6-C8DBA6B00EFD}" destId="{5AE27E1B-F670-4A3A-8FB4-9206552E5A38}" srcOrd="0" destOrd="0" presId="urn:microsoft.com/office/officeart/2005/8/layout/bProcess4"/>
    <dgm:cxn modelId="{2B639F3D-007B-45F4-8D6A-A98C8BD317FE}" srcId="{0EEC181E-CFBD-42F2-9655-9E3C649FBB15}" destId="{1931E8E4-A671-4BA4-A368-CF54261D2C50}" srcOrd="4" destOrd="0" parTransId="{829982C9-4628-42F8-B2EE-A06D3E3C9294}" sibTransId="{55C41D12-71F8-4D41-8368-4D9F46183427}"/>
    <dgm:cxn modelId="{A2112E70-BCBD-4630-985A-B2AB22A3F7C5}" type="presOf" srcId="{392BB702-494C-4B61-96C8-BEF9EF5CD023}" destId="{F6A86C7E-F82A-4E1E-928E-94DC1EA261B5}" srcOrd="0" destOrd="0" presId="urn:microsoft.com/office/officeart/2005/8/layout/bProcess4"/>
    <dgm:cxn modelId="{1C43166C-1796-4C69-BDD5-3B7AE9536AF1}" srcId="{0EEC181E-CFBD-42F2-9655-9E3C649FBB15}" destId="{D08E56CE-EBE5-4B80-BBAB-F1AD1E71717D}" srcOrd="1" destOrd="0" parTransId="{4D0C650C-B6DB-40E6-AED9-35CF29535F1A}" sibTransId="{55866E3D-81C8-48E1-A3E6-C8DBA6B00EFD}"/>
    <dgm:cxn modelId="{B56C354A-A2F4-4DA9-9AD4-D39397D1DA71}" srcId="{0EEC181E-CFBD-42F2-9655-9E3C649FBB15}" destId="{3406FA67-8692-4DEE-9E10-16738F45F7AF}" srcOrd="6" destOrd="0" parTransId="{FAB8BE80-9740-46F0-A55C-11B426A73A54}" sibTransId="{F9345F3B-3E45-43E8-969E-39672A11B7E9}"/>
    <dgm:cxn modelId="{B6B9C9EF-2AC0-4E58-BBED-D4EEB9A21A3F}" type="presOf" srcId="{55C41D12-71F8-4D41-8368-4D9F46183427}" destId="{3603507A-B6B9-4785-BB84-B89611ED449E}" srcOrd="0" destOrd="0" presId="urn:microsoft.com/office/officeart/2005/8/layout/bProcess4"/>
    <dgm:cxn modelId="{EA6A8901-C869-470F-8ACC-942C446293FA}" type="presOf" srcId="{4D9FA186-F230-40E5-BA9A-6A8BAEB42943}" destId="{96B4B2D1-3688-494A-B1C9-7F963647BA81}" srcOrd="0" destOrd="0" presId="urn:microsoft.com/office/officeart/2005/8/layout/bProcess4"/>
    <dgm:cxn modelId="{76850838-E069-4664-BBBB-1700AB9DAEB5}" type="presOf" srcId="{D08E56CE-EBE5-4B80-BBAB-F1AD1E71717D}" destId="{CB6DCA29-E622-428C-8E4F-0A21789CC168}" srcOrd="0" destOrd="0" presId="urn:microsoft.com/office/officeart/2005/8/layout/bProcess4"/>
    <dgm:cxn modelId="{628232CA-78B1-4C6B-9E73-74F17327BC43}" type="presOf" srcId="{29C6508F-FC51-42E3-B3BD-22463E06E802}" destId="{74DE42E1-2BD7-44F1-B490-E899F80255E5}" srcOrd="0" destOrd="0" presId="urn:microsoft.com/office/officeart/2005/8/layout/bProcess4"/>
    <dgm:cxn modelId="{4C5B80E6-16FB-4BAA-BF7F-5AD5CCE85430}" type="presOf" srcId="{1931E8E4-A671-4BA4-A368-CF54261D2C50}" destId="{247E0305-7F1D-4B35-8CF8-BA8877AA4F37}" srcOrd="0" destOrd="0" presId="urn:microsoft.com/office/officeart/2005/8/layout/bProcess4"/>
    <dgm:cxn modelId="{74494C3D-A4C1-429A-BDF8-6BAE44D1D084}" type="presOf" srcId="{12BD6545-E31A-4FEC-A6C0-EA22B58529D8}" destId="{7ED6C3A3-84CD-4E59-9B52-B5D384495E49}" srcOrd="0" destOrd="0" presId="urn:microsoft.com/office/officeart/2005/8/layout/bProcess4"/>
    <dgm:cxn modelId="{632A3F89-DBD2-4D62-BFD7-5115BAEE3A5E}" type="presOf" srcId="{0EEC181E-CFBD-42F2-9655-9E3C649FBB15}" destId="{5560089D-25B4-44BF-A033-970BDFBFC411}" srcOrd="0" destOrd="0" presId="urn:microsoft.com/office/officeart/2005/8/layout/bProcess4"/>
    <dgm:cxn modelId="{3DFF04C9-D5D8-41AB-B832-BCAB0D9ED859}" type="presOf" srcId="{3406FA67-8692-4DEE-9E10-16738F45F7AF}" destId="{4B46A4C6-1967-4793-8B1D-66BE8837D7AC}" srcOrd="0" destOrd="0" presId="urn:microsoft.com/office/officeart/2005/8/layout/bProcess4"/>
    <dgm:cxn modelId="{FE78B913-ACD9-4891-B4A3-C03D3FB5E990}" type="presOf" srcId="{E0509984-BA7D-4920-A52D-9123D338F035}" destId="{CC3B376E-F868-4A58-AD6C-6181CC6CE842}" srcOrd="0" destOrd="0" presId="urn:microsoft.com/office/officeart/2005/8/layout/bProcess4"/>
    <dgm:cxn modelId="{3F724C6F-4AA6-4353-B539-7CC7983454F6}" type="presOf" srcId="{5BB23575-AF6E-458B-B217-A0A59D0F567E}" destId="{2247E546-3428-4A42-ACBF-1285A78C1958}" srcOrd="0" destOrd="0" presId="urn:microsoft.com/office/officeart/2005/8/layout/bProcess4"/>
    <dgm:cxn modelId="{0B9AF23D-43A4-4CF5-94EC-79B194D8597D}" type="presOf" srcId="{DB978432-DD4E-4D3E-B841-E347E54E7A5E}" destId="{1DAB598A-C1BB-49D9-910F-B2F1ED5DB3E6}" srcOrd="0" destOrd="0" presId="urn:microsoft.com/office/officeart/2005/8/layout/bProcess4"/>
    <dgm:cxn modelId="{B327EA1C-092A-4951-8CA2-A8759FCFE5E5}" srcId="{0EEC181E-CFBD-42F2-9655-9E3C649FBB15}" destId="{392BB702-494C-4B61-96C8-BEF9EF5CD023}" srcOrd="5" destOrd="0" parTransId="{0069211A-73BD-4599-BE68-420627DCFA1A}" sibTransId="{29C6508F-FC51-42E3-B3BD-22463E06E802}"/>
    <dgm:cxn modelId="{81B37DEB-45DE-4553-AAB9-D9E1DE3CD8EA}" type="presParOf" srcId="{5560089D-25B4-44BF-A033-970BDFBFC411}" destId="{0DC515BE-AA85-4725-925C-D54009C41E80}" srcOrd="0" destOrd="0" presId="urn:microsoft.com/office/officeart/2005/8/layout/bProcess4"/>
    <dgm:cxn modelId="{ABFCB613-5965-4967-99C5-EFC40434B236}" type="presParOf" srcId="{0DC515BE-AA85-4725-925C-D54009C41E80}" destId="{B6B8EB46-2B5D-47D8-B6AE-E9FB2D59DC0E}" srcOrd="0" destOrd="0" presId="urn:microsoft.com/office/officeart/2005/8/layout/bProcess4"/>
    <dgm:cxn modelId="{8AB1ABF6-FC30-4314-9009-DDFA98C4EEA0}" type="presParOf" srcId="{0DC515BE-AA85-4725-925C-D54009C41E80}" destId="{419D007E-A6AA-4A5A-8152-1B94E73CEAA9}" srcOrd="1" destOrd="0" presId="urn:microsoft.com/office/officeart/2005/8/layout/bProcess4"/>
    <dgm:cxn modelId="{0E92CEDD-71CC-41BF-8565-6248CFD5E254}" type="presParOf" srcId="{5560089D-25B4-44BF-A033-970BDFBFC411}" destId="{CC3B376E-F868-4A58-AD6C-6181CC6CE842}" srcOrd="1" destOrd="0" presId="urn:microsoft.com/office/officeart/2005/8/layout/bProcess4"/>
    <dgm:cxn modelId="{45A7FB6F-ECFB-4C80-96D2-B8EA2D61C580}" type="presParOf" srcId="{5560089D-25B4-44BF-A033-970BDFBFC411}" destId="{8F0EC592-B390-41A6-BAEC-B5C8114BD145}" srcOrd="2" destOrd="0" presId="urn:microsoft.com/office/officeart/2005/8/layout/bProcess4"/>
    <dgm:cxn modelId="{0AF90EDF-DBC0-4A19-B3D3-27E24937F758}" type="presParOf" srcId="{8F0EC592-B390-41A6-BAEC-B5C8114BD145}" destId="{0A432FD5-A422-4F68-932F-A0315994DCDB}" srcOrd="0" destOrd="0" presId="urn:microsoft.com/office/officeart/2005/8/layout/bProcess4"/>
    <dgm:cxn modelId="{96E87AF7-0FA3-4C7A-8E58-3D309AC122A7}" type="presParOf" srcId="{8F0EC592-B390-41A6-BAEC-B5C8114BD145}" destId="{CB6DCA29-E622-428C-8E4F-0A21789CC168}" srcOrd="1" destOrd="0" presId="urn:microsoft.com/office/officeart/2005/8/layout/bProcess4"/>
    <dgm:cxn modelId="{2C35334F-91CE-4F7E-B66D-ECBF182499F3}" type="presParOf" srcId="{5560089D-25B4-44BF-A033-970BDFBFC411}" destId="{5AE27E1B-F670-4A3A-8FB4-9206552E5A38}" srcOrd="3" destOrd="0" presId="urn:microsoft.com/office/officeart/2005/8/layout/bProcess4"/>
    <dgm:cxn modelId="{B972D09B-E506-48F9-8D93-06138A3D7B9B}" type="presParOf" srcId="{5560089D-25B4-44BF-A033-970BDFBFC411}" destId="{926F2462-8A55-49C5-9E0A-4FB804AE52C3}" srcOrd="4" destOrd="0" presId="urn:microsoft.com/office/officeart/2005/8/layout/bProcess4"/>
    <dgm:cxn modelId="{8BA90337-A237-4B3C-B3B9-A6E754940F51}" type="presParOf" srcId="{926F2462-8A55-49C5-9E0A-4FB804AE52C3}" destId="{31AEEB9A-9B19-4EA0-875B-E1ADA36FE912}" srcOrd="0" destOrd="0" presId="urn:microsoft.com/office/officeart/2005/8/layout/bProcess4"/>
    <dgm:cxn modelId="{884AFF36-9C0B-435A-A75C-2A22ECD82B96}" type="presParOf" srcId="{926F2462-8A55-49C5-9E0A-4FB804AE52C3}" destId="{96B4B2D1-3688-494A-B1C9-7F963647BA81}" srcOrd="1" destOrd="0" presId="urn:microsoft.com/office/officeart/2005/8/layout/bProcess4"/>
    <dgm:cxn modelId="{D877DEC5-6AD1-4B74-81FD-856CEFBEBAD2}" type="presParOf" srcId="{5560089D-25B4-44BF-A033-970BDFBFC411}" destId="{2247E546-3428-4A42-ACBF-1285A78C1958}" srcOrd="5" destOrd="0" presId="urn:microsoft.com/office/officeart/2005/8/layout/bProcess4"/>
    <dgm:cxn modelId="{887B8CD7-5E0C-4A51-B156-194E7D31A317}" type="presParOf" srcId="{5560089D-25B4-44BF-A033-970BDFBFC411}" destId="{0012BA4E-9F55-4278-BDC1-F95BE7DFC004}" srcOrd="6" destOrd="0" presId="urn:microsoft.com/office/officeart/2005/8/layout/bProcess4"/>
    <dgm:cxn modelId="{FFEFF0EB-5A32-468F-9AEC-E3E3C8B56944}" type="presParOf" srcId="{0012BA4E-9F55-4278-BDC1-F95BE7DFC004}" destId="{6F211658-2C13-4D19-A455-4D81444D7C8A}" srcOrd="0" destOrd="0" presId="urn:microsoft.com/office/officeart/2005/8/layout/bProcess4"/>
    <dgm:cxn modelId="{550FD152-8D15-463F-86AB-CFD2E06AD218}" type="presParOf" srcId="{0012BA4E-9F55-4278-BDC1-F95BE7DFC004}" destId="{1DAB598A-C1BB-49D9-910F-B2F1ED5DB3E6}" srcOrd="1" destOrd="0" presId="urn:microsoft.com/office/officeart/2005/8/layout/bProcess4"/>
    <dgm:cxn modelId="{DBFE0805-EB7E-4458-9E14-5293BF2A8F75}" type="presParOf" srcId="{5560089D-25B4-44BF-A033-970BDFBFC411}" destId="{7ED6C3A3-84CD-4E59-9B52-B5D384495E49}" srcOrd="7" destOrd="0" presId="urn:microsoft.com/office/officeart/2005/8/layout/bProcess4"/>
    <dgm:cxn modelId="{897F0141-376B-41E6-BDC5-1D65764E3C4C}" type="presParOf" srcId="{5560089D-25B4-44BF-A033-970BDFBFC411}" destId="{2A08C9D7-30F3-4E2A-A7DA-AC73C97C5B5C}" srcOrd="8" destOrd="0" presId="urn:microsoft.com/office/officeart/2005/8/layout/bProcess4"/>
    <dgm:cxn modelId="{96423944-8A96-45BA-AFA9-67C710DF9931}" type="presParOf" srcId="{2A08C9D7-30F3-4E2A-A7DA-AC73C97C5B5C}" destId="{A9EFCEDF-8991-4015-85CA-9105E5988848}" srcOrd="0" destOrd="0" presId="urn:microsoft.com/office/officeart/2005/8/layout/bProcess4"/>
    <dgm:cxn modelId="{89B2AE4E-6F96-41B4-BB02-2F39C3B9434E}" type="presParOf" srcId="{2A08C9D7-30F3-4E2A-A7DA-AC73C97C5B5C}" destId="{247E0305-7F1D-4B35-8CF8-BA8877AA4F37}" srcOrd="1" destOrd="0" presId="urn:microsoft.com/office/officeart/2005/8/layout/bProcess4"/>
    <dgm:cxn modelId="{348D4CBD-DEE8-4B97-9562-4E95059204D3}" type="presParOf" srcId="{5560089D-25B4-44BF-A033-970BDFBFC411}" destId="{3603507A-B6B9-4785-BB84-B89611ED449E}" srcOrd="9" destOrd="0" presId="urn:microsoft.com/office/officeart/2005/8/layout/bProcess4"/>
    <dgm:cxn modelId="{AEC7434D-1090-41B7-9D42-F1CE7A1DDABA}" type="presParOf" srcId="{5560089D-25B4-44BF-A033-970BDFBFC411}" destId="{6473F6B3-1017-4AEA-96A0-520C3BEAE162}" srcOrd="10" destOrd="0" presId="urn:microsoft.com/office/officeart/2005/8/layout/bProcess4"/>
    <dgm:cxn modelId="{64D8356E-C2B3-456C-8696-3221ADB399A4}" type="presParOf" srcId="{6473F6B3-1017-4AEA-96A0-520C3BEAE162}" destId="{8D95B4C6-1517-4F2D-8544-5A4B96E2CE09}" srcOrd="0" destOrd="0" presId="urn:microsoft.com/office/officeart/2005/8/layout/bProcess4"/>
    <dgm:cxn modelId="{1DA3FF46-0E15-4353-A1EC-6358882F1389}" type="presParOf" srcId="{6473F6B3-1017-4AEA-96A0-520C3BEAE162}" destId="{F6A86C7E-F82A-4E1E-928E-94DC1EA261B5}" srcOrd="1" destOrd="0" presId="urn:microsoft.com/office/officeart/2005/8/layout/bProcess4"/>
    <dgm:cxn modelId="{29C8740C-E40C-47D4-AA31-6FFE5C8FC483}" type="presParOf" srcId="{5560089D-25B4-44BF-A033-970BDFBFC411}" destId="{74DE42E1-2BD7-44F1-B490-E899F80255E5}" srcOrd="11" destOrd="0" presId="urn:microsoft.com/office/officeart/2005/8/layout/bProcess4"/>
    <dgm:cxn modelId="{72E6124F-3CBD-4FE8-B829-3C2FB0507C48}" type="presParOf" srcId="{5560089D-25B4-44BF-A033-970BDFBFC411}" destId="{1E06D75F-8AB0-4BDF-93DC-EAE0C75DD5CC}" srcOrd="12" destOrd="0" presId="urn:microsoft.com/office/officeart/2005/8/layout/bProcess4"/>
    <dgm:cxn modelId="{007DA64D-2A24-4E98-8013-FAD5DBA62BC6}" type="presParOf" srcId="{1E06D75F-8AB0-4BDF-93DC-EAE0C75DD5CC}" destId="{124F3784-CEF5-49C7-A075-77BCE976DB7D}" srcOrd="0" destOrd="0" presId="urn:microsoft.com/office/officeart/2005/8/layout/bProcess4"/>
    <dgm:cxn modelId="{23843309-93E5-4E5B-A1B7-2FBA0D7568B4}" type="presParOf" srcId="{1E06D75F-8AB0-4BDF-93DC-EAE0C75DD5CC}" destId="{4B46A4C6-1967-4793-8B1D-66BE8837D7AC}"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87C3EB4-4F2A-4953-906A-7E5B94C6EF0F}"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EEC35D17-E2E8-4706-A2D4-4AEDF640C75F}">
      <dgm:prSet phldrT="[Texto]"/>
      <dgm:spPr/>
      <dgm:t>
        <a:bodyPr/>
        <a:lstStyle/>
        <a:p>
          <a:r>
            <a:rPr lang="es-ES" dirty="0" smtClean="0"/>
            <a:t>General</a:t>
          </a:r>
          <a:endParaRPr lang="es-ES" dirty="0"/>
        </a:p>
      </dgm:t>
    </dgm:pt>
    <dgm:pt modelId="{0A71A359-E3F1-4391-9327-FAD8597ABD00}" type="parTrans" cxnId="{D0485157-1C29-45D1-BFA7-12F9C6B05107}">
      <dgm:prSet/>
      <dgm:spPr/>
      <dgm:t>
        <a:bodyPr/>
        <a:lstStyle/>
        <a:p>
          <a:endParaRPr lang="es-ES"/>
        </a:p>
      </dgm:t>
    </dgm:pt>
    <dgm:pt modelId="{AE11CDFE-570B-49AA-B4F3-A73023E564EF}" type="sibTrans" cxnId="{D0485157-1C29-45D1-BFA7-12F9C6B05107}">
      <dgm:prSet/>
      <dgm:spPr/>
      <dgm:t>
        <a:bodyPr/>
        <a:lstStyle/>
        <a:p>
          <a:endParaRPr lang="es-ES"/>
        </a:p>
      </dgm:t>
    </dgm:pt>
    <dgm:pt modelId="{F79CB1D1-E1EA-4DFA-B80E-99C8052C1B39}">
      <dgm:prSet phldrT="[Texto]" custT="1"/>
      <dgm:spPr/>
      <dgm:t>
        <a:bodyPr/>
        <a:lstStyle/>
        <a:p>
          <a:r>
            <a:rPr lang="es-EC" sz="1400" dirty="0" smtClean="0"/>
            <a:t>Analizar y medir los parámetros de las antenas en la cámara anecoica en la banda de 2.4 GHz, y realizar un análisis comparativo con herramientas de simulación de antenas.</a:t>
          </a:r>
          <a:endParaRPr lang="es-ES" sz="1400" dirty="0"/>
        </a:p>
      </dgm:t>
    </dgm:pt>
    <dgm:pt modelId="{E792232A-1A0B-4179-A244-F99127C0D511}" type="parTrans" cxnId="{B698B784-A722-4BA1-8675-D6F40540987E}">
      <dgm:prSet/>
      <dgm:spPr/>
      <dgm:t>
        <a:bodyPr/>
        <a:lstStyle/>
        <a:p>
          <a:endParaRPr lang="es-ES"/>
        </a:p>
      </dgm:t>
    </dgm:pt>
    <dgm:pt modelId="{9A086F80-30D7-47F3-8FC0-8B2B34A7576B}" type="sibTrans" cxnId="{B698B784-A722-4BA1-8675-D6F40540987E}">
      <dgm:prSet/>
      <dgm:spPr/>
      <dgm:t>
        <a:bodyPr/>
        <a:lstStyle/>
        <a:p>
          <a:endParaRPr lang="es-ES"/>
        </a:p>
      </dgm:t>
    </dgm:pt>
    <dgm:pt modelId="{75A8E6A7-2590-4F05-BA38-B70C40578CDB}" type="pres">
      <dgm:prSet presAssocID="{787C3EB4-4F2A-4953-906A-7E5B94C6EF0F}" presName="linearFlow" presStyleCnt="0">
        <dgm:presLayoutVars>
          <dgm:dir/>
          <dgm:animLvl val="lvl"/>
          <dgm:resizeHandles val="exact"/>
        </dgm:presLayoutVars>
      </dgm:prSet>
      <dgm:spPr/>
      <dgm:t>
        <a:bodyPr/>
        <a:lstStyle/>
        <a:p>
          <a:endParaRPr lang="es-ES"/>
        </a:p>
      </dgm:t>
    </dgm:pt>
    <dgm:pt modelId="{A77EF425-50F4-4DC3-A45E-F2F73254D661}" type="pres">
      <dgm:prSet presAssocID="{EEC35D17-E2E8-4706-A2D4-4AEDF640C75F}" presName="composite" presStyleCnt="0"/>
      <dgm:spPr/>
    </dgm:pt>
    <dgm:pt modelId="{AA7876D6-0DD7-4B8E-B885-FA096A2CC233}" type="pres">
      <dgm:prSet presAssocID="{EEC35D17-E2E8-4706-A2D4-4AEDF640C75F}" presName="parentText" presStyleLbl="alignNode1" presStyleIdx="0" presStyleCnt="1" custLinFactNeighborX="0" custLinFactNeighborY="-8311">
        <dgm:presLayoutVars>
          <dgm:chMax val="1"/>
          <dgm:bulletEnabled val="1"/>
        </dgm:presLayoutVars>
      </dgm:prSet>
      <dgm:spPr/>
      <dgm:t>
        <a:bodyPr/>
        <a:lstStyle/>
        <a:p>
          <a:endParaRPr lang="es-ES"/>
        </a:p>
      </dgm:t>
    </dgm:pt>
    <dgm:pt modelId="{5CD73165-DB7D-47CF-B49B-46095C569F95}" type="pres">
      <dgm:prSet presAssocID="{EEC35D17-E2E8-4706-A2D4-4AEDF640C75F}" presName="descendantText" presStyleLbl="alignAcc1" presStyleIdx="0" presStyleCnt="1" custScaleY="100000">
        <dgm:presLayoutVars>
          <dgm:bulletEnabled val="1"/>
        </dgm:presLayoutVars>
      </dgm:prSet>
      <dgm:spPr/>
      <dgm:t>
        <a:bodyPr/>
        <a:lstStyle/>
        <a:p>
          <a:endParaRPr lang="es-ES"/>
        </a:p>
      </dgm:t>
    </dgm:pt>
  </dgm:ptLst>
  <dgm:cxnLst>
    <dgm:cxn modelId="{D0485157-1C29-45D1-BFA7-12F9C6B05107}" srcId="{787C3EB4-4F2A-4953-906A-7E5B94C6EF0F}" destId="{EEC35D17-E2E8-4706-A2D4-4AEDF640C75F}" srcOrd="0" destOrd="0" parTransId="{0A71A359-E3F1-4391-9327-FAD8597ABD00}" sibTransId="{AE11CDFE-570B-49AA-B4F3-A73023E564EF}"/>
    <dgm:cxn modelId="{46B9AA4D-7339-4C1C-80D9-DCC07E8F49E4}" type="presOf" srcId="{EEC35D17-E2E8-4706-A2D4-4AEDF640C75F}" destId="{AA7876D6-0DD7-4B8E-B885-FA096A2CC233}" srcOrd="0" destOrd="0" presId="urn:microsoft.com/office/officeart/2005/8/layout/chevron2"/>
    <dgm:cxn modelId="{F1C03822-9BDD-4853-B153-52FA7A6C83C4}" type="presOf" srcId="{787C3EB4-4F2A-4953-906A-7E5B94C6EF0F}" destId="{75A8E6A7-2590-4F05-BA38-B70C40578CDB}" srcOrd="0" destOrd="0" presId="urn:microsoft.com/office/officeart/2005/8/layout/chevron2"/>
    <dgm:cxn modelId="{806CD207-57FC-4D9D-A5F1-AC8CC7C49FCB}" type="presOf" srcId="{F79CB1D1-E1EA-4DFA-B80E-99C8052C1B39}" destId="{5CD73165-DB7D-47CF-B49B-46095C569F95}" srcOrd="0" destOrd="0" presId="urn:microsoft.com/office/officeart/2005/8/layout/chevron2"/>
    <dgm:cxn modelId="{B698B784-A722-4BA1-8675-D6F40540987E}" srcId="{EEC35D17-E2E8-4706-A2D4-4AEDF640C75F}" destId="{F79CB1D1-E1EA-4DFA-B80E-99C8052C1B39}" srcOrd="0" destOrd="0" parTransId="{E792232A-1A0B-4179-A244-F99127C0D511}" sibTransId="{9A086F80-30D7-47F3-8FC0-8B2B34A7576B}"/>
    <dgm:cxn modelId="{17460CC9-DC09-489E-BC3B-EE9B0725015F}" type="presParOf" srcId="{75A8E6A7-2590-4F05-BA38-B70C40578CDB}" destId="{A77EF425-50F4-4DC3-A45E-F2F73254D661}" srcOrd="0" destOrd="0" presId="urn:microsoft.com/office/officeart/2005/8/layout/chevron2"/>
    <dgm:cxn modelId="{0C988F97-A226-4DFC-8C0F-7DBB63A3DFF6}" type="presParOf" srcId="{A77EF425-50F4-4DC3-A45E-F2F73254D661}" destId="{AA7876D6-0DD7-4B8E-B885-FA096A2CC233}" srcOrd="0" destOrd="0" presId="urn:microsoft.com/office/officeart/2005/8/layout/chevron2"/>
    <dgm:cxn modelId="{97CFEE70-91CE-410F-A51F-9814C9F35717}" type="presParOf" srcId="{A77EF425-50F4-4DC3-A45E-F2F73254D661}" destId="{5CD73165-DB7D-47CF-B49B-46095C569F9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10D668-7490-48A2-9FC4-162A108734E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832D14CB-2CAB-4B10-B917-A483706E6CC9}">
      <dgm:prSet phldrT="[Texto]"/>
      <dgm:spPr/>
      <dgm:t>
        <a:bodyPr/>
        <a:lstStyle/>
        <a:p>
          <a:r>
            <a:rPr lang="es-ES" dirty="0" smtClean="0"/>
            <a:t>Específicos</a:t>
          </a:r>
          <a:endParaRPr lang="es-ES" dirty="0"/>
        </a:p>
      </dgm:t>
    </dgm:pt>
    <dgm:pt modelId="{A8E2BAD8-95C8-4CAA-86FC-2CB7C6D49A7C}" type="parTrans" cxnId="{A16855B8-1BB8-411C-A672-94B78B49C9FE}">
      <dgm:prSet/>
      <dgm:spPr/>
      <dgm:t>
        <a:bodyPr/>
        <a:lstStyle/>
        <a:p>
          <a:endParaRPr lang="es-ES"/>
        </a:p>
      </dgm:t>
    </dgm:pt>
    <dgm:pt modelId="{5D35AAC6-17EF-4754-8CF4-6C7A377C5AA0}" type="sibTrans" cxnId="{A16855B8-1BB8-411C-A672-94B78B49C9FE}">
      <dgm:prSet/>
      <dgm:spPr/>
      <dgm:t>
        <a:bodyPr/>
        <a:lstStyle/>
        <a:p>
          <a:endParaRPr lang="es-ES"/>
        </a:p>
      </dgm:t>
    </dgm:pt>
    <dgm:pt modelId="{E0EEE881-02C7-452D-B6FD-F228F9CC8F09}">
      <dgm:prSet phldrT="[Texto]"/>
      <dgm:spPr/>
      <dgm:t>
        <a:bodyPr/>
        <a:lstStyle/>
        <a:p>
          <a:r>
            <a:rPr lang="es-EC" dirty="0" smtClean="0"/>
            <a:t>Realizar un análisis del estado actual de la cámara anecoica ubicada en el laboratorio de Antenas y Electromagnetismo de la Universidad de las Fuerzas Armadas </a:t>
          </a:r>
          <a:r>
            <a:rPr lang="es-EC" dirty="0" err="1" smtClean="0"/>
            <a:t>ESPE</a:t>
          </a:r>
          <a:r>
            <a:rPr lang="es-EC" dirty="0" smtClean="0"/>
            <a:t>, utilizando el medidor de radiaciones no ionizantes de banda ancha </a:t>
          </a:r>
          <a:r>
            <a:rPr lang="es-EC" dirty="0" err="1" smtClean="0"/>
            <a:t>Narda</a:t>
          </a:r>
          <a:r>
            <a:rPr lang="es-EC" dirty="0" smtClean="0"/>
            <a:t> </a:t>
          </a:r>
          <a:r>
            <a:rPr lang="es-EC" dirty="0" err="1" smtClean="0"/>
            <a:t>NBM</a:t>
          </a:r>
          <a:r>
            <a:rPr lang="es-EC" dirty="0" smtClean="0"/>
            <a:t> 550, y mediciones patrones de radiación.</a:t>
          </a:r>
          <a:endParaRPr lang="es-ES" dirty="0"/>
        </a:p>
      </dgm:t>
    </dgm:pt>
    <dgm:pt modelId="{3057BAAB-0A75-4F0D-8C5E-9B467BD91764}" type="parTrans" cxnId="{BB6A2A3F-3FD8-480A-ADA0-AB2E4E92FCF9}">
      <dgm:prSet/>
      <dgm:spPr/>
      <dgm:t>
        <a:bodyPr/>
        <a:lstStyle/>
        <a:p>
          <a:endParaRPr lang="es-ES"/>
        </a:p>
      </dgm:t>
    </dgm:pt>
    <dgm:pt modelId="{387756E9-9BF7-4BDE-8E4E-454682B5C472}" type="sibTrans" cxnId="{BB6A2A3F-3FD8-480A-ADA0-AB2E4E92FCF9}">
      <dgm:prSet/>
      <dgm:spPr/>
      <dgm:t>
        <a:bodyPr/>
        <a:lstStyle/>
        <a:p>
          <a:endParaRPr lang="es-ES"/>
        </a:p>
      </dgm:t>
    </dgm:pt>
    <dgm:pt modelId="{DCC945FD-A74A-41BA-B35E-6D8B3C1FA8D2}">
      <dgm:prSet phldrT="[Texto]"/>
      <dgm:spPr/>
      <dgm:t>
        <a:bodyPr/>
        <a:lstStyle/>
        <a:p>
          <a:r>
            <a:rPr lang="es-EC" dirty="0" smtClean="0"/>
            <a:t>Investigar sobre los métodos de medición de dos antenas y tres antenas para determinar la ganancia de antena.</a:t>
          </a:r>
          <a:endParaRPr lang="es-ES" dirty="0"/>
        </a:p>
      </dgm:t>
    </dgm:pt>
    <dgm:pt modelId="{22586702-281E-479D-8D19-F56B30EA3643}" type="parTrans" cxnId="{191A1627-EFEC-49FB-801A-732B96640B4B}">
      <dgm:prSet/>
      <dgm:spPr/>
      <dgm:t>
        <a:bodyPr/>
        <a:lstStyle/>
        <a:p>
          <a:endParaRPr lang="es-ES"/>
        </a:p>
      </dgm:t>
    </dgm:pt>
    <dgm:pt modelId="{FE07BE61-9C6B-4233-90EB-1EC42EDE0C3A}" type="sibTrans" cxnId="{191A1627-EFEC-49FB-801A-732B96640B4B}">
      <dgm:prSet/>
      <dgm:spPr/>
      <dgm:t>
        <a:bodyPr/>
        <a:lstStyle/>
        <a:p>
          <a:endParaRPr lang="es-ES"/>
        </a:p>
      </dgm:t>
    </dgm:pt>
    <dgm:pt modelId="{5B48370D-293D-45C7-8379-F72F40CD367B}">
      <dgm:prSet phldrT="[Texto]"/>
      <dgm:spPr/>
      <dgm:t>
        <a:bodyPr/>
        <a:lstStyle/>
        <a:p>
          <a:r>
            <a:rPr lang="es-EC" dirty="0" smtClean="0"/>
            <a:t>Realizar las mediciones en la cámara anecoica de las antenas.</a:t>
          </a:r>
          <a:endParaRPr lang="es-ES" dirty="0"/>
        </a:p>
      </dgm:t>
    </dgm:pt>
    <dgm:pt modelId="{94AD4E2C-80AC-49B3-A07A-5AB6A048C9EA}" type="parTrans" cxnId="{A7E26953-AE14-40AB-9209-BD309CD6E43A}">
      <dgm:prSet/>
      <dgm:spPr/>
      <dgm:t>
        <a:bodyPr/>
        <a:lstStyle/>
        <a:p>
          <a:endParaRPr lang="es-ES"/>
        </a:p>
      </dgm:t>
    </dgm:pt>
    <dgm:pt modelId="{6D4AAAEE-2472-41C0-BAD6-374D66744FE6}" type="sibTrans" cxnId="{A7E26953-AE14-40AB-9209-BD309CD6E43A}">
      <dgm:prSet/>
      <dgm:spPr/>
      <dgm:t>
        <a:bodyPr/>
        <a:lstStyle/>
        <a:p>
          <a:endParaRPr lang="es-ES"/>
        </a:p>
      </dgm:t>
    </dgm:pt>
    <dgm:pt modelId="{20CD1709-7668-4B05-96B3-88A3A6BE128F}">
      <dgm:prSet/>
      <dgm:spPr/>
      <dgm:t>
        <a:bodyPr/>
        <a:lstStyle/>
        <a:p>
          <a:r>
            <a:rPr lang="es-EC" dirty="0" smtClean="0"/>
            <a:t>Investigar sobre herramientas de simulación de antenas, y realizar la simulación de cada antena utilizada.</a:t>
          </a:r>
          <a:endParaRPr lang="en-US" dirty="0"/>
        </a:p>
      </dgm:t>
    </dgm:pt>
    <dgm:pt modelId="{28B13A9E-EAED-4684-9328-E6703BA22CA5}" type="parTrans" cxnId="{D68D92FA-360D-4B82-953E-C7BAB30C00AA}">
      <dgm:prSet/>
      <dgm:spPr/>
      <dgm:t>
        <a:bodyPr/>
        <a:lstStyle/>
        <a:p>
          <a:endParaRPr lang="es-ES"/>
        </a:p>
      </dgm:t>
    </dgm:pt>
    <dgm:pt modelId="{6C1D3DD3-877F-4135-9770-B86B8BA2D667}" type="sibTrans" cxnId="{D68D92FA-360D-4B82-953E-C7BAB30C00AA}">
      <dgm:prSet/>
      <dgm:spPr/>
      <dgm:t>
        <a:bodyPr/>
        <a:lstStyle/>
        <a:p>
          <a:endParaRPr lang="es-ES"/>
        </a:p>
      </dgm:t>
    </dgm:pt>
    <dgm:pt modelId="{2C2DCADC-D3F7-4319-9552-5A50F5DC62A3}">
      <dgm:prSet/>
      <dgm:spPr/>
      <dgm:t>
        <a:bodyPr/>
        <a:lstStyle/>
        <a:p>
          <a:r>
            <a:rPr lang="es-EC" dirty="0" smtClean="0"/>
            <a:t>Realizar un análisis comparativo entre los datos de la simulación y las mediciones experimentales.</a:t>
          </a:r>
          <a:endParaRPr lang="en-US" dirty="0"/>
        </a:p>
      </dgm:t>
    </dgm:pt>
    <dgm:pt modelId="{5F2B797D-3B2F-42AC-B67B-DD898EB4286F}" type="parTrans" cxnId="{69A251F2-94B4-443A-9179-9D46AAFB612D}">
      <dgm:prSet/>
      <dgm:spPr/>
      <dgm:t>
        <a:bodyPr/>
        <a:lstStyle/>
        <a:p>
          <a:endParaRPr lang="es-ES"/>
        </a:p>
      </dgm:t>
    </dgm:pt>
    <dgm:pt modelId="{E88D6A4F-4E34-475E-9EC5-7DA81A1608EB}" type="sibTrans" cxnId="{69A251F2-94B4-443A-9179-9D46AAFB612D}">
      <dgm:prSet/>
      <dgm:spPr/>
      <dgm:t>
        <a:bodyPr/>
        <a:lstStyle/>
        <a:p>
          <a:endParaRPr lang="es-ES"/>
        </a:p>
      </dgm:t>
    </dgm:pt>
    <dgm:pt modelId="{32DAF3A6-ED5C-4A37-8CDE-28F3C66D5C12}" type="pres">
      <dgm:prSet presAssocID="{4E10D668-7490-48A2-9FC4-162A108734EE}" presName="linearFlow" presStyleCnt="0">
        <dgm:presLayoutVars>
          <dgm:dir/>
          <dgm:animLvl val="lvl"/>
          <dgm:resizeHandles val="exact"/>
        </dgm:presLayoutVars>
      </dgm:prSet>
      <dgm:spPr/>
      <dgm:t>
        <a:bodyPr/>
        <a:lstStyle/>
        <a:p>
          <a:endParaRPr lang="es-ES"/>
        </a:p>
      </dgm:t>
    </dgm:pt>
    <dgm:pt modelId="{BCABFD68-285E-4455-8DA6-1546632F3B98}" type="pres">
      <dgm:prSet presAssocID="{832D14CB-2CAB-4B10-B917-A483706E6CC9}" presName="composite" presStyleCnt="0"/>
      <dgm:spPr/>
    </dgm:pt>
    <dgm:pt modelId="{5C478CF2-FBBA-4ABE-AACD-80E9088781CB}" type="pres">
      <dgm:prSet presAssocID="{832D14CB-2CAB-4B10-B917-A483706E6CC9}" presName="parentText" presStyleLbl="alignNode1" presStyleIdx="0" presStyleCnt="1">
        <dgm:presLayoutVars>
          <dgm:chMax val="1"/>
          <dgm:bulletEnabled val="1"/>
        </dgm:presLayoutVars>
      </dgm:prSet>
      <dgm:spPr/>
      <dgm:t>
        <a:bodyPr/>
        <a:lstStyle/>
        <a:p>
          <a:endParaRPr lang="es-ES"/>
        </a:p>
      </dgm:t>
    </dgm:pt>
    <dgm:pt modelId="{6DA534B6-1F41-400A-8FA7-A1CB66FF25A0}" type="pres">
      <dgm:prSet presAssocID="{832D14CB-2CAB-4B10-B917-A483706E6CC9}" presName="descendantText" presStyleLbl="alignAcc1" presStyleIdx="0" presStyleCnt="1" custScaleY="176172">
        <dgm:presLayoutVars>
          <dgm:bulletEnabled val="1"/>
        </dgm:presLayoutVars>
      </dgm:prSet>
      <dgm:spPr/>
      <dgm:t>
        <a:bodyPr/>
        <a:lstStyle/>
        <a:p>
          <a:endParaRPr lang="es-ES"/>
        </a:p>
      </dgm:t>
    </dgm:pt>
  </dgm:ptLst>
  <dgm:cxnLst>
    <dgm:cxn modelId="{191A1627-EFEC-49FB-801A-732B96640B4B}" srcId="{832D14CB-2CAB-4B10-B917-A483706E6CC9}" destId="{DCC945FD-A74A-41BA-B35E-6D8B3C1FA8D2}" srcOrd="1" destOrd="0" parTransId="{22586702-281E-479D-8D19-F56B30EA3643}" sibTransId="{FE07BE61-9C6B-4233-90EB-1EC42EDE0C3A}"/>
    <dgm:cxn modelId="{AFAC3D6D-D81E-463B-BC08-97BA4861BCE2}" type="presOf" srcId="{5B48370D-293D-45C7-8379-F72F40CD367B}" destId="{6DA534B6-1F41-400A-8FA7-A1CB66FF25A0}" srcOrd="0" destOrd="2" presId="urn:microsoft.com/office/officeart/2005/8/layout/chevron2"/>
    <dgm:cxn modelId="{BB6A2A3F-3FD8-480A-ADA0-AB2E4E92FCF9}" srcId="{832D14CB-2CAB-4B10-B917-A483706E6CC9}" destId="{E0EEE881-02C7-452D-B6FD-F228F9CC8F09}" srcOrd="0" destOrd="0" parTransId="{3057BAAB-0A75-4F0D-8C5E-9B467BD91764}" sibTransId="{387756E9-9BF7-4BDE-8E4E-454682B5C472}"/>
    <dgm:cxn modelId="{A16855B8-1BB8-411C-A672-94B78B49C9FE}" srcId="{4E10D668-7490-48A2-9FC4-162A108734EE}" destId="{832D14CB-2CAB-4B10-B917-A483706E6CC9}" srcOrd="0" destOrd="0" parTransId="{A8E2BAD8-95C8-4CAA-86FC-2CB7C6D49A7C}" sibTransId="{5D35AAC6-17EF-4754-8CF4-6C7A377C5AA0}"/>
    <dgm:cxn modelId="{D548754C-1F66-4433-BAD5-51F2B3E225D1}" type="presOf" srcId="{20CD1709-7668-4B05-96B3-88A3A6BE128F}" destId="{6DA534B6-1F41-400A-8FA7-A1CB66FF25A0}" srcOrd="0" destOrd="3" presId="urn:microsoft.com/office/officeart/2005/8/layout/chevron2"/>
    <dgm:cxn modelId="{69A251F2-94B4-443A-9179-9D46AAFB612D}" srcId="{832D14CB-2CAB-4B10-B917-A483706E6CC9}" destId="{2C2DCADC-D3F7-4319-9552-5A50F5DC62A3}" srcOrd="4" destOrd="0" parTransId="{5F2B797D-3B2F-42AC-B67B-DD898EB4286F}" sibTransId="{E88D6A4F-4E34-475E-9EC5-7DA81A1608EB}"/>
    <dgm:cxn modelId="{D68D92FA-360D-4B82-953E-C7BAB30C00AA}" srcId="{832D14CB-2CAB-4B10-B917-A483706E6CC9}" destId="{20CD1709-7668-4B05-96B3-88A3A6BE128F}" srcOrd="3" destOrd="0" parTransId="{28B13A9E-EAED-4684-9328-E6703BA22CA5}" sibTransId="{6C1D3DD3-877F-4135-9770-B86B8BA2D667}"/>
    <dgm:cxn modelId="{C6097442-4378-44FD-A2FC-ECD77935B667}" type="presOf" srcId="{4E10D668-7490-48A2-9FC4-162A108734EE}" destId="{32DAF3A6-ED5C-4A37-8CDE-28F3C66D5C12}" srcOrd="0" destOrd="0" presId="urn:microsoft.com/office/officeart/2005/8/layout/chevron2"/>
    <dgm:cxn modelId="{A2D87DEF-0229-4C15-AA47-1087019D450D}" type="presOf" srcId="{E0EEE881-02C7-452D-B6FD-F228F9CC8F09}" destId="{6DA534B6-1F41-400A-8FA7-A1CB66FF25A0}" srcOrd="0" destOrd="0" presId="urn:microsoft.com/office/officeart/2005/8/layout/chevron2"/>
    <dgm:cxn modelId="{A7E26953-AE14-40AB-9209-BD309CD6E43A}" srcId="{832D14CB-2CAB-4B10-B917-A483706E6CC9}" destId="{5B48370D-293D-45C7-8379-F72F40CD367B}" srcOrd="2" destOrd="0" parTransId="{94AD4E2C-80AC-49B3-A07A-5AB6A048C9EA}" sibTransId="{6D4AAAEE-2472-41C0-BAD6-374D66744FE6}"/>
    <dgm:cxn modelId="{9C4E68E5-89C3-4CCA-9D34-AB35788E48FF}" type="presOf" srcId="{DCC945FD-A74A-41BA-B35E-6D8B3C1FA8D2}" destId="{6DA534B6-1F41-400A-8FA7-A1CB66FF25A0}" srcOrd="0" destOrd="1" presId="urn:microsoft.com/office/officeart/2005/8/layout/chevron2"/>
    <dgm:cxn modelId="{06700C43-20AF-4331-B6D0-0D947FDB3693}" type="presOf" srcId="{2C2DCADC-D3F7-4319-9552-5A50F5DC62A3}" destId="{6DA534B6-1F41-400A-8FA7-A1CB66FF25A0}" srcOrd="0" destOrd="4" presId="urn:microsoft.com/office/officeart/2005/8/layout/chevron2"/>
    <dgm:cxn modelId="{3F84CD93-D0AB-4993-9A27-B341BABCD3D7}" type="presOf" srcId="{832D14CB-2CAB-4B10-B917-A483706E6CC9}" destId="{5C478CF2-FBBA-4ABE-AACD-80E9088781CB}" srcOrd="0" destOrd="0" presId="urn:microsoft.com/office/officeart/2005/8/layout/chevron2"/>
    <dgm:cxn modelId="{DC7A51D5-BCE6-425D-A330-FEF62B113CA0}" type="presParOf" srcId="{32DAF3A6-ED5C-4A37-8CDE-28F3C66D5C12}" destId="{BCABFD68-285E-4455-8DA6-1546632F3B98}" srcOrd="0" destOrd="0" presId="urn:microsoft.com/office/officeart/2005/8/layout/chevron2"/>
    <dgm:cxn modelId="{A420C138-3526-43F9-944F-7FED6D28884E}" type="presParOf" srcId="{BCABFD68-285E-4455-8DA6-1546632F3B98}" destId="{5C478CF2-FBBA-4ABE-AACD-80E9088781CB}" srcOrd="0" destOrd="0" presId="urn:microsoft.com/office/officeart/2005/8/layout/chevron2"/>
    <dgm:cxn modelId="{FDB3F569-F255-416B-B517-6E200EE133E1}" type="presParOf" srcId="{BCABFD68-285E-4455-8DA6-1546632F3B98}" destId="{6DA534B6-1F41-400A-8FA7-A1CB66FF25A0}"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5C930EC-B873-48D9-80A0-6C425DD1E83B}" type="doc">
      <dgm:prSet loTypeId="urn:microsoft.com/office/officeart/2005/8/layout/hList3" loCatId="list" qsTypeId="urn:microsoft.com/office/officeart/2005/8/quickstyle/simple1" qsCatId="simple" csTypeId="urn:microsoft.com/office/officeart/2005/8/colors/accent2_1" csCatId="accent2" phldr="1"/>
      <dgm:spPr/>
      <dgm:t>
        <a:bodyPr/>
        <a:lstStyle/>
        <a:p>
          <a:endParaRPr lang="es-ES"/>
        </a:p>
      </dgm:t>
    </dgm:pt>
    <dgm:pt modelId="{D218A034-9C91-40C2-B46F-79F41390DE20}">
      <dgm:prSet phldrT="[Texto]" custT="1"/>
      <dgm:spPr/>
      <dgm:t>
        <a:bodyPr/>
        <a:lstStyle/>
        <a:p>
          <a:r>
            <a:rPr lang="es-ES" sz="3200" dirty="0" smtClean="0"/>
            <a:t>Parámetros Principales</a:t>
          </a:r>
          <a:endParaRPr lang="es-ES" sz="3200" dirty="0"/>
        </a:p>
      </dgm:t>
    </dgm:pt>
    <dgm:pt modelId="{F9ED1D8B-29BE-4A45-B498-F79417CD6398}" type="parTrans" cxnId="{4F78A25F-075B-4DE3-9C17-C6B6F4140FCD}">
      <dgm:prSet/>
      <dgm:spPr/>
      <dgm:t>
        <a:bodyPr/>
        <a:lstStyle/>
        <a:p>
          <a:endParaRPr lang="es-ES"/>
        </a:p>
      </dgm:t>
    </dgm:pt>
    <dgm:pt modelId="{98AD610F-E3DA-4688-9483-D0E02B2DAFE5}" type="sibTrans" cxnId="{4F78A25F-075B-4DE3-9C17-C6B6F4140FCD}">
      <dgm:prSet/>
      <dgm:spPr/>
      <dgm:t>
        <a:bodyPr/>
        <a:lstStyle/>
        <a:p>
          <a:endParaRPr lang="es-ES"/>
        </a:p>
      </dgm:t>
    </dgm:pt>
    <dgm:pt modelId="{429A2D4D-336D-4E9F-B65D-05430DBC99FD}">
      <dgm:prSet phldrT="[Texto]" custT="1"/>
      <dgm:spPr/>
      <dgm:t>
        <a:bodyPr/>
        <a:lstStyle/>
        <a:p>
          <a:r>
            <a:rPr lang="es-ES" sz="1600" dirty="0" smtClean="0"/>
            <a:t>Diagramas de Radiación</a:t>
          </a:r>
          <a:endParaRPr lang="es-ES" sz="1600" dirty="0"/>
        </a:p>
      </dgm:t>
    </dgm:pt>
    <dgm:pt modelId="{F8441139-E10E-44D6-ACD7-869E661A0265}" type="parTrans" cxnId="{5B4CE205-D1C9-4078-9A5E-CF1901A0ED98}">
      <dgm:prSet/>
      <dgm:spPr/>
      <dgm:t>
        <a:bodyPr/>
        <a:lstStyle/>
        <a:p>
          <a:endParaRPr lang="es-ES"/>
        </a:p>
      </dgm:t>
    </dgm:pt>
    <dgm:pt modelId="{4A6F30EB-CF2F-4509-BEE0-657FBFE03128}" type="sibTrans" cxnId="{5B4CE205-D1C9-4078-9A5E-CF1901A0ED98}">
      <dgm:prSet/>
      <dgm:spPr/>
      <dgm:t>
        <a:bodyPr/>
        <a:lstStyle/>
        <a:p>
          <a:endParaRPr lang="es-ES"/>
        </a:p>
      </dgm:t>
    </dgm:pt>
    <dgm:pt modelId="{2AB90D4C-74AF-4C4D-9AA4-3F00D6624ACA}">
      <dgm:prSet phldrT="[Texto]" custT="1"/>
      <dgm:spPr/>
      <dgm:t>
        <a:bodyPr/>
        <a:lstStyle/>
        <a:p>
          <a:r>
            <a:rPr lang="es-ES" sz="1600" dirty="0" smtClean="0"/>
            <a:t>Ganancia </a:t>
          </a:r>
          <a:endParaRPr lang="es-ES" sz="1600" dirty="0"/>
        </a:p>
      </dgm:t>
    </dgm:pt>
    <dgm:pt modelId="{4D0DB5BB-3296-491D-855C-7A30C1634B50}" type="parTrans" cxnId="{C83EDB24-FFBD-457F-AEF2-7F6186024BD6}">
      <dgm:prSet/>
      <dgm:spPr/>
      <dgm:t>
        <a:bodyPr/>
        <a:lstStyle/>
        <a:p>
          <a:endParaRPr lang="es-ES"/>
        </a:p>
      </dgm:t>
    </dgm:pt>
    <dgm:pt modelId="{8163E56E-ED9C-459C-BCBB-42B4505405DD}" type="sibTrans" cxnId="{C83EDB24-FFBD-457F-AEF2-7F6186024BD6}">
      <dgm:prSet/>
      <dgm:spPr/>
      <dgm:t>
        <a:bodyPr/>
        <a:lstStyle/>
        <a:p>
          <a:endParaRPr lang="es-ES"/>
        </a:p>
      </dgm:t>
    </dgm:pt>
    <dgm:pt modelId="{6A81476D-2CD6-413F-B436-AE98D9A53B8B}">
      <dgm:prSet phldrT="[Texto]" custT="1"/>
      <dgm:spPr/>
      <dgm:t>
        <a:bodyPr/>
        <a:lstStyle/>
        <a:p>
          <a:r>
            <a:rPr lang="es-ES" sz="1600" dirty="0" smtClean="0"/>
            <a:t>Directividad</a:t>
          </a:r>
          <a:endParaRPr lang="es-ES" sz="1600" dirty="0"/>
        </a:p>
      </dgm:t>
    </dgm:pt>
    <dgm:pt modelId="{06BC8951-F107-4594-8C82-6D8DC4848A65}" type="parTrans" cxnId="{9DAD5B9D-A791-4EB6-8375-07A1CEB650F7}">
      <dgm:prSet/>
      <dgm:spPr/>
      <dgm:t>
        <a:bodyPr/>
        <a:lstStyle/>
        <a:p>
          <a:endParaRPr lang="es-ES"/>
        </a:p>
      </dgm:t>
    </dgm:pt>
    <dgm:pt modelId="{EC6E2E9F-55E3-440C-8E9B-9396FC306127}" type="sibTrans" cxnId="{9DAD5B9D-A791-4EB6-8375-07A1CEB650F7}">
      <dgm:prSet/>
      <dgm:spPr/>
      <dgm:t>
        <a:bodyPr/>
        <a:lstStyle/>
        <a:p>
          <a:endParaRPr lang="es-ES"/>
        </a:p>
      </dgm:t>
    </dgm:pt>
    <dgm:pt modelId="{56BA9D7E-4290-4833-B62C-491CBDEA2128}">
      <dgm:prSet phldrT="[Texto]" custT="1"/>
      <dgm:spPr/>
      <dgm:t>
        <a:bodyPr/>
        <a:lstStyle/>
        <a:p>
          <a:r>
            <a:rPr lang="es-ES" sz="1600" dirty="0" err="1" smtClean="0"/>
            <a:t>VSWR</a:t>
          </a:r>
          <a:endParaRPr lang="es-ES" sz="1600" dirty="0"/>
        </a:p>
      </dgm:t>
    </dgm:pt>
    <dgm:pt modelId="{6412E221-1A0D-4D2E-9406-BA758EED6AD2}" type="parTrans" cxnId="{1F388D96-A5A5-4FA4-975E-8BBF785C1CBA}">
      <dgm:prSet/>
      <dgm:spPr/>
      <dgm:t>
        <a:bodyPr/>
        <a:lstStyle/>
        <a:p>
          <a:endParaRPr lang="es-ES"/>
        </a:p>
      </dgm:t>
    </dgm:pt>
    <dgm:pt modelId="{DAEE2BA7-B1FA-4675-87D5-A8F64AA95A3E}" type="sibTrans" cxnId="{1F388D96-A5A5-4FA4-975E-8BBF785C1CBA}">
      <dgm:prSet/>
      <dgm:spPr/>
      <dgm:t>
        <a:bodyPr/>
        <a:lstStyle/>
        <a:p>
          <a:endParaRPr lang="es-ES"/>
        </a:p>
      </dgm:t>
    </dgm:pt>
    <dgm:pt modelId="{CFE41130-185C-45CB-ACB2-64E6FBDC2F82}">
      <dgm:prSet phldrT="[Texto]" custT="1"/>
      <dgm:spPr/>
      <dgm:t>
        <a:bodyPr/>
        <a:lstStyle/>
        <a:p>
          <a:r>
            <a:rPr lang="es-ES" sz="1600" dirty="0" smtClean="0"/>
            <a:t>Impedancia</a:t>
          </a:r>
          <a:endParaRPr lang="es-ES" sz="1600" dirty="0"/>
        </a:p>
      </dgm:t>
    </dgm:pt>
    <dgm:pt modelId="{7D24CD46-8DD3-4065-A54A-D5CAC4ECB5FB}" type="parTrans" cxnId="{4C1950D6-14DC-4814-BF6E-CD36F8E1A4D2}">
      <dgm:prSet/>
      <dgm:spPr/>
      <dgm:t>
        <a:bodyPr/>
        <a:lstStyle/>
        <a:p>
          <a:endParaRPr lang="es-ES"/>
        </a:p>
      </dgm:t>
    </dgm:pt>
    <dgm:pt modelId="{5FE71C57-0841-46B7-B49F-7448EE56849E}" type="sibTrans" cxnId="{4C1950D6-14DC-4814-BF6E-CD36F8E1A4D2}">
      <dgm:prSet/>
      <dgm:spPr/>
      <dgm:t>
        <a:bodyPr/>
        <a:lstStyle/>
        <a:p>
          <a:endParaRPr lang="es-ES"/>
        </a:p>
      </dgm:t>
    </dgm:pt>
    <dgm:pt modelId="{755B6B12-1EBD-49E8-AD20-A938D085730B}" type="pres">
      <dgm:prSet presAssocID="{E5C930EC-B873-48D9-80A0-6C425DD1E83B}" presName="composite" presStyleCnt="0">
        <dgm:presLayoutVars>
          <dgm:chMax val="1"/>
          <dgm:dir/>
          <dgm:resizeHandles val="exact"/>
        </dgm:presLayoutVars>
      </dgm:prSet>
      <dgm:spPr/>
      <dgm:t>
        <a:bodyPr/>
        <a:lstStyle/>
        <a:p>
          <a:endParaRPr lang="es-ES"/>
        </a:p>
      </dgm:t>
    </dgm:pt>
    <dgm:pt modelId="{D55F163E-8287-47F7-96A9-CFF88784CB38}" type="pres">
      <dgm:prSet presAssocID="{D218A034-9C91-40C2-B46F-79F41390DE20}" presName="roof" presStyleLbl="dkBgShp" presStyleIdx="0" presStyleCnt="2" custLinFactNeighborX="-793" custLinFactNeighborY="-3409"/>
      <dgm:spPr/>
      <dgm:t>
        <a:bodyPr/>
        <a:lstStyle/>
        <a:p>
          <a:endParaRPr lang="es-ES"/>
        </a:p>
      </dgm:t>
    </dgm:pt>
    <dgm:pt modelId="{225CD197-E90A-419A-BA43-A85FE508F691}" type="pres">
      <dgm:prSet presAssocID="{D218A034-9C91-40C2-B46F-79F41390DE20}" presName="pillars" presStyleCnt="0"/>
      <dgm:spPr/>
    </dgm:pt>
    <dgm:pt modelId="{A6FB0666-FF55-45CF-B9B9-4997F2C12380}" type="pres">
      <dgm:prSet presAssocID="{D218A034-9C91-40C2-B46F-79F41390DE20}" presName="pillar1" presStyleLbl="node1" presStyleIdx="0" presStyleCnt="5">
        <dgm:presLayoutVars>
          <dgm:bulletEnabled val="1"/>
        </dgm:presLayoutVars>
      </dgm:prSet>
      <dgm:spPr/>
      <dgm:t>
        <a:bodyPr/>
        <a:lstStyle/>
        <a:p>
          <a:endParaRPr lang="es-ES"/>
        </a:p>
      </dgm:t>
    </dgm:pt>
    <dgm:pt modelId="{C15436FB-A3CB-46DB-A382-828CA5138E52}" type="pres">
      <dgm:prSet presAssocID="{2AB90D4C-74AF-4C4D-9AA4-3F00D6624ACA}" presName="pillarX" presStyleLbl="node1" presStyleIdx="1" presStyleCnt="5">
        <dgm:presLayoutVars>
          <dgm:bulletEnabled val="1"/>
        </dgm:presLayoutVars>
      </dgm:prSet>
      <dgm:spPr/>
      <dgm:t>
        <a:bodyPr/>
        <a:lstStyle/>
        <a:p>
          <a:endParaRPr lang="es-ES"/>
        </a:p>
      </dgm:t>
    </dgm:pt>
    <dgm:pt modelId="{B9AD8D1C-540C-4948-8EF2-552946967326}" type="pres">
      <dgm:prSet presAssocID="{6A81476D-2CD6-413F-B436-AE98D9A53B8B}" presName="pillarX" presStyleLbl="node1" presStyleIdx="2" presStyleCnt="5">
        <dgm:presLayoutVars>
          <dgm:bulletEnabled val="1"/>
        </dgm:presLayoutVars>
      </dgm:prSet>
      <dgm:spPr/>
      <dgm:t>
        <a:bodyPr/>
        <a:lstStyle/>
        <a:p>
          <a:endParaRPr lang="es-ES"/>
        </a:p>
      </dgm:t>
    </dgm:pt>
    <dgm:pt modelId="{6D8072FD-270D-4C69-A9B8-24600A2FD55D}" type="pres">
      <dgm:prSet presAssocID="{56BA9D7E-4290-4833-B62C-491CBDEA2128}" presName="pillarX" presStyleLbl="node1" presStyleIdx="3" presStyleCnt="5">
        <dgm:presLayoutVars>
          <dgm:bulletEnabled val="1"/>
        </dgm:presLayoutVars>
      </dgm:prSet>
      <dgm:spPr/>
      <dgm:t>
        <a:bodyPr/>
        <a:lstStyle/>
        <a:p>
          <a:endParaRPr lang="es-ES"/>
        </a:p>
      </dgm:t>
    </dgm:pt>
    <dgm:pt modelId="{A5B13F87-5617-45F2-BFCD-4E7421B2E65E}" type="pres">
      <dgm:prSet presAssocID="{CFE41130-185C-45CB-ACB2-64E6FBDC2F82}" presName="pillarX" presStyleLbl="node1" presStyleIdx="4" presStyleCnt="5">
        <dgm:presLayoutVars>
          <dgm:bulletEnabled val="1"/>
        </dgm:presLayoutVars>
      </dgm:prSet>
      <dgm:spPr/>
      <dgm:t>
        <a:bodyPr/>
        <a:lstStyle/>
        <a:p>
          <a:endParaRPr lang="es-ES"/>
        </a:p>
      </dgm:t>
    </dgm:pt>
    <dgm:pt modelId="{3781F50A-6A3F-44DC-B5D7-085498E9A251}" type="pres">
      <dgm:prSet presAssocID="{D218A034-9C91-40C2-B46F-79F41390DE20}" presName="base" presStyleLbl="dkBgShp" presStyleIdx="1" presStyleCnt="2"/>
      <dgm:spPr/>
    </dgm:pt>
  </dgm:ptLst>
  <dgm:cxnLst>
    <dgm:cxn modelId="{BF483793-718A-45FA-8B3F-7B6B0BAC1A85}" type="presOf" srcId="{D218A034-9C91-40C2-B46F-79F41390DE20}" destId="{D55F163E-8287-47F7-96A9-CFF88784CB38}" srcOrd="0" destOrd="0" presId="urn:microsoft.com/office/officeart/2005/8/layout/hList3"/>
    <dgm:cxn modelId="{4F78A25F-075B-4DE3-9C17-C6B6F4140FCD}" srcId="{E5C930EC-B873-48D9-80A0-6C425DD1E83B}" destId="{D218A034-9C91-40C2-B46F-79F41390DE20}" srcOrd="0" destOrd="0" parTransId="{F9ED1D8B-29BE-4A45-B498-F79417CD6398}" sibTransId="{98AD610F-E3DA-4688-9483-D0E02B2DAFE5}"/>
    <dgm:cxn modelId="{C83EDB24-FFBD-457F-AEF2-7F6186024BD6}" srcId="{D218A034-9C91-40C2-B46F-79F41390DE20}" destId="{2AB90D4C-74AF-4C4D-9AA4-3F00D6624ACA}" srcOrd="1" destOrd="0" parTransId="{4D0DB5BB-3296-491D-855C-7A30C1634B50}" sibTransId="{8163E56E-ED9C-459C-BCBB-42B4505405DD}"/>
    <dgm:cxn modelId="{9DAD5B9D-A791-4EB6-8375-07A1CEB650F7}" srcId="{D218A034-9C91-40C2-B46F-79F41390DE20}" destId="{6A81476D-2CD6-413F-B436-AE98D9A53B8B}" srcOrd="2" destOrd="0" parTransId="{06BC8951-F107-4594-8C82-6D8DC4848A65}" sibTransId="{EC6E2E9F-55E3-440C-8E9B-9396FC306127}"/>
    <dgm:cxn modelId="{10B93295-5604-4F74-9283-06DFAFE7359C}" type="presOf" srcId="{429A2D4D-336D-4E9F-B65D-05430DBC99FD}" destId="{A6FB0666-FF55-45CF-B9B9-4997F2C12380}" srcOrd="0" destOrd="0" presId="urn:microsoft.com/office/officeart/2005/8/layout/hList3"/>
    <dgm:cxn modelId="{1F388D96-A5A5-4FA4-975E-8BBF785C1CBA}" srcId="{D218A034-9C91-40C2-B46F-79F41390DE20}" destId="{56BA9D7E-4290-4833-B62C-491CBDEA2128}" srcOrd="3" destOrd="0" parTransId="{6412E221-1A0D-4D2E-9406-BA758EED6AD2}" sibTransId="{DAEE2BA7-B1FA-4675-87D5-A8F64AA95A3E}"/>
    <dgm:cxn modelId="{4C1950D6-14DC-4814-BF6E-CD36F8E1A4D2}" srcId="{D218A034-9C91-40C2-B46F-79F41390DE20}" destId="{CFE41130-185C-45CB-ACB2-64E6FBDC2F82}" srcOrd="4" destOrd="0" parTransId="{7D24CD46-8DD3-4065-A54A-D5CAC4ECB5FB}" sibTransId="{5FE71C57-0841-46B7-B49F-7448EE56849E}"/>
    <dgm:cxn modelId="{9BF24A12-CD87-4341-BFE0-DB43B1DCEE2B}" type="presOf" srcId="{CFE41130-185C-45CB-ACB2-64E6FBDC2F82}" destId="{A5B13F87-5617-45F2-BFCD-4E7421B2E65E}" srcOrd="0" destOrd="0" presId="urn:microsoft.com/office/officeart/2005/8/layout/hList3"/>
    <dgm:cxn modelId="{5B4CE205-D1C9-4078-9A5E-CF1901A0ED98}" srcId="{D218A034-9C91-40C2-B46F-79F41390DE20}" destId="{429A2D4D-336D-4E9F-B65D-05430DBC99FD}" srcOrd="0" destOrd="0" parTransId="{F8441139-E10E-44D6-ACD7-869E661A0265}" sibTransId="{4A6F30EB-CF2F-4509-BEE0-657FBFE03128}"/>
    <dgm:cxn modelId="{38802D0F-6AFE-46FB-B753-59BF42B584F3}" type="presOf" srcId="{E5C930EC-B873-48D9-80A0-6C425DD1E83B}" destId="{755B6B12-1EBD-49E8-AD20-A938D085730B}" srcOrd="0" destOrd="0" presId="urn:microsoft.com/office/officeart/2005/8/layout/hList3"/>
    <dgm:cxn modelId="{6A15C74C-F6E4-4F09-A254-49FB37B034A7}" type="presOf" srcId="{6A81476D-2CD6-413F-B436-AE98D9A53B8B}" destId="{B9AD8D1C-540C-4948-8EF2-552946967326}" srcOrd="0" destOrd="0" presId="urn:microsoft.com/office/officeart/2005/8/layout/hList3"/>
    <dgm:cxn modelId="{7A259452-7521-4AAB-9BB2-30BAF96D7F32}" type="presOf" srcId="{2AB90D4C-74AF-4C4D-9AA4-3F00D6624ACA}" destId="{C15436FB-A3CB-46DB-A382-828CA5138E52}" srcOrd="0" destOrd="0" presId="urn:microsoft.com/office/officeart/2005/8/layout/hList3"/>
    <dgm:cxn modelId="{0E3A4D74-2A00-4596-8BBB-3EF197D949AC}" type="presOf" srcId="{56BA9D7E-4290-4833-B62C-491CBDEA2128}" destId="{6D8072FD-270D-4C69-A9B8-24600A2FD55D}" srcOrd="0" destOrd="0" presId="urn:microsoft.com/office/officeart/2005/8/layout/hList3"/>
    <dgm:cxn modelId="{1EE0E01C-207C-40FD-9CB2-3D763FDE7335}" type="presParOf" srcId="{755B6B12-1EBD-49E8-AD20-A938D085730B}" destId="{D55F163E-8287-47F7-96A9-CFF88784CB38}" srcOrd="0" destOrd="0" presId="urn:microsoft.com/office/officeart/2005/8/layout/hList3"/>
    <dgm:cxn modelId="{CA9C4CDA-3CCA-4E6F-8683-6CF932E92EC1}" type="presParOf" srcId="{755B6B12-1EBD-49E8-AD20-A938D085730B}" destId="{225CD197-E90A-419A-BA43-A85FE508F691}" srcOrd="1" destOrd="0" presId="urn:microsoft.com/office/officeart/2005/8/layout/hList3"/>
    <dgm:cxn modelId="{5F835956-4278-490A-B809-9FD5BC5BA3BB}" type="presParOf" srcId="{225CD197-E90A-419A-BA43-A85FE508F691}" destId="{A6FB0666-FF55-45CF-B9B9-4997F2C12380}" srcOrd="0" destOrd="0" presId="urn:microsoft.com/office/officeart/2005/8/layout/hList3"/>
    <dgm:cxn modelId="{D04790FC-0CF9-4205-9198-56FBCF778235}" type="presParOf" srcId="{225CD197-E90A-419A-BA43-A85FE508F691}" destId="{C15436FB-A3CB-46DB-A382-828CA5138E52}" srcOrd="1" destOrd="0" presId="urn:microsoft.com/office/officeart/2005/8/layout/hList3"/>
    <dgm:cxn modelId="{DF5374D0-6647-4541-88D3-EF110536A6B9}" type="presParOf" srcId="{225CD197-E90A-419A-BA43-A85FE508F691}" destId="{B9AD8D1C-540C-4948-8EF2-552946967326}" srcOrd="2" destOrd="0" presId="urn:microsoft.com/office/officeart/2005/8/layout/hList3"/>
    <dgm:cxn modelId="{6C8BD7A8-4594-4B3A-9C6F-031FD78BCB79}" type="presParOf" srcId="{225CD197-E90A-419A-BA43-A85FE508F691}" destId="{6D8072FD-270D-4C69-A9B8-24600A2FD55D}" srcOrd="3" destOrd="0" presId="urn:microsoft.com/office/officeart/2005/8/layout/hList3"/>
    <dgm:cxn modelId="{D87866FB-3B2F-42C8-9BF0-03EE756EE646}" type="presParOf" srcId="{225CD197-E90A-419A-BA43-A85FE508F691}" destId="{A5B13F87-5617-45F2-BFCD-4E7421B2E65E}" srcOrd="4" destOrd="0" presId="urn:microsoft.com/office/officeart/2005/8/layout/hList3"/>
    <dgm:cxn modelId="{7CB82702-AF28-431B-9972-C3BCEABCC572}" type="presParOf" srcId="{755B6B12-1EBD-49E8-AD20-A938D085730B}" destId="{3781F50A-6A3F-44DC-B5D7-085498E9A251}"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54A0F4-6F5F-4C6B-87E2-59C0BDF3042A}" type="doc">
      <dgm:prSet loTypeId="urn:microsoft.com/office/officeart/2005/8/layout/equation2" loCatId="process" qsTypeId="urn:microsoft.com/office/officeart/2005/8/quickstyle/3d2" qsCatId="3D" csTypeId="urn:microsoft.com/office/officeart/2005/8/colors/accent6_1" csCatId="accent6" phldr="1"/>
      <dgm:spPr/>
    </dgm:pt>
    <dgm:pt modelId="{C0B6FDD5-45E3-415D-A310-4B743B9E97E4}">
      <dgm:prSet phldrT="[Texto]"/>
      <dgm:spPr/>
      <dgm:t>
        <a:bodyPr/>
        <a:lstStyle/>
        <a:p>
          <a:r>
            <a:rPr lang="es-EC" dirty="0" smtClean="0"/>
            <a:t>Patrón de Radiación.</a:t>
          </a:r>
          <a:endParaRPr lang="es-ES" dirty="0"/>
        </a:p>
      </dgm:t>
    </dgm:pt>
    <dgm:pt modelId="{1728DDC3-1A27-4642-AB45-28372E68EA41}" type="parTrans" cxnId="{B260DC87-643E-48AA-BC53-C5B801F31CFC}">
      <dgm:prSet/>
      <dgm:spPr/>
      <dgm:t>
        <a:bodyPr/>
        <a:lstStyle/>
        <a:p>
          <a:endParaRPr lang="es-ES"/>
        </a:p>
      </dgm:t>
    </dgm:pt>
    <dgm:pt modelId="{3D5331B5-F5A1-4103-A487-FC8C1CB622D4}" type="sibTrans" cxnId="{B260DC87-643E-48AA-BC53-C5B801F31CFC}">
      <dgm:prSet/>
      <dgm:spPr/>
      <dgm:t>
        <a:bodyPr/>
        <a:lstStyle/>
        <a:p>
          <a:endParaRPr lang="es-ES"/>
        </a:p>
      </dgm:t>
    </dgm:pt>
    <dgm:pt modelId="{E1C80724-2DAD-4F46-9975-BB87ECA40450}">
      <dgm:prSet phldrT="[Texto]"/>
      <dgm:spPr/>
      <dgm:t>
        <a:bodyPr/>
        <a:lstStyle/>
        <a:p>
          <a:r>
            <a:rPr lang="es-ES_tradnl" dirty="0" smtClean="0"/>
            <a:t>Estimación del </a:t>
          </a:r>
          <a:r>
            <a:rPr lang="es-EC" dirty="0" smtClean="0"/>
            <a:t>Estado Actual de la Cámara Anecoica</a:t>
          </a:r>
          <a:endParaRPr lang="es-ES" dirty="0"/>
        </a:p>
      </dgm:t>
    </dgm:pt>
    <dgm:pt modelId="{8A700E15-9D88-4631-A975-F8EF27BBC1B9}" type="parTrans" cxnId="{651AC1A7-B66E-4982-A3EA-B9E36C8F3596}">
      <dgm:prSet/>
      <dgm:spPr/>
      <dgm:t>
        <a:bodyPr/>
        <a:lstStyle/>
        <a:p>
          <a:endParaRPr lang="es-ES"/>
        </a:p>
      </dgm:t>
    </dgm:pt>
    <dgm:pt modelId="{60CB789B-4050-487B-BFEC-A6DC3B632F11}" type="sibTrans" cxnId="{651AC1A7-B66E-4982-A3EA-B9E36C8F3596}">
      <dgm:prSet/>
      <dgm:spPr/>
      <dgm:t>
        <a:bodyPr/>
        <a:lstStyle/>
        <a:p>
          <a:endParaRPr lang="es-ES"/>
        </a:p>
      </dgm:t>
    </dgm:pt>
    <dgm:pt modelId="{E06B19A7-99FA-410F-B137-041758016561}">
      <dgm:prSet phldrT="[Texto]"/>
      <dgm:spPr/>
      <dgm:t>
        <a:bodyPr/>
        <a:lstStyle/>
        <a:p>
          <a:r>
            <a:rPr lang="es-EC" dirty="0" smtClean="0"/>
            <a:t>Equipo </a:t>
          </a:r>
          <a:r>
            <a:rPr lang="es-EC" dirty="0" err="1" smtClean="0"/>
            <a:t>Narda</a:t>
          </a:r>
          <a:r>
            <a:rPr lang="es-EC" dirty="0" smtClean="0"/>
            <a:t> </a:t>
          </a:r>
          <a:r>
            <a:rPr lang="es-EC" dirty="0" err="1" smtClean="0"/>
            <a:t>NBM</a:t>
          </a:r>
          <a:r>
            <a:rPr lang="es-EC" dirty="0" smtClean="0"/>
            <a:t> 550.</a:t>
          </a:r>
          <a:endParaRPr lang="es-ES" dirty="0"/>
        </a:p>
      </dgm:t>
    </dgm:pt>
    <dgm:pt modelId="{1132542E-7A48-4BB8-BE79-30FA3B1967C9}" type="parTrans" cxnId="{05E1B7F5-D37F-4643-AA13-6A757E41E359}">
      <dgm:prSet/>
      <dgm:spPr/>
      <dgm:t>
        <a:bodyPr/>
        <a:lstStyle/>
        <a:p>
          <a:endParaRPr lang="es-ES"/>
        </a:p>
      </dgm:t>
    </dgm:pt>
    <dgm:pt modelId="{1073321C-9694-465E-9EA1-1834A9059E5F}" type="sibTrans" cxnId="{05E1B7F5-D37F-4643-AA13-6A757E41E359}">
      <dgm:prSet/>
      <dgm:spPr/>
      <dgm:t>
        <a:bodyPr/>
        <a:lstStyle/>
        <a:p>
          <a:endParaRPr lang="es-ES"/>
        </a:p>
      </dgm:t>
    </dgm:pt>
    <dgm:pt modelId="{67790B41-B889-4124-8BE6-4D6648BDFC7E}" type="pres">
      <dgm:prSet presAssocID="{1954A0F4-6F5F-4C6B-87E2-59C0BDF3042A}" presName="Name0" presStyleCnt="0">
        <dgm:presLayoutVars>
          <dgm:dir/>
          <dgm:resizeHandles val="exact"/>
        </dgm:presLayoutVars>
      </dgm:prSet>
      <dgm:spPr/>
    </dgm:pt>
    <dgm:pt modelId="{93126C0E-E34F-456B-BA0C-D4188536BD78}" type="pres">
      <dgm:prSet presAssocID="{1954A0F4-6F5F-4C6B-87E2-59C0BDF3042A}" presName="vNodes" presStyleCnt="0"/>
      <dgm:spPr/>
    </dgm:pt>
    <dgm:pt modelId="{98326A4A-A911-4939-8CBF-D44BAB812075}" type="pres">
      <dgm:prSet presAssocID="{E06B19A7-99FA-410F-B137-041758016561}" presName="node" presStyleLbl="node1" presStyleIdx="0" presStyleCnt="3">
        <dgm:presLayoutVars>
          <dgm:bulletEnabled val="1"/>
        </dgm:presLayoutVars>
      </dgm:prSet>
      <dgm:spPr/>
      <dgm:t>
        <a:bodyPr/>
        <a:lstStyle/>
        <a:p>
          <a:endParaRPr lang="es-ES"/>
        </a:p>
      </dgm:t>
    </dgm:pt>
    <dgm:pt modelId="{74D753D2-F1C7-4505-97A5-B7666A9E0967}" type="pres">
      <dgm:prSet presAssocID="{1073321C-9694-465E-9EA1-1834A9059E5F}" presName="spacerT" presStyleCnt="0"/>
      <dgm:spPr/>
    </dgm:pt>
    <dgm:pt modelId="{B1B981BA-5A5A-41BD-9DD8-DE018A40ACA7}" type="pres">
      <dgm:prSet presAssocID="{1073321C-9694-465E-9EA1-1834A9059E5F}" presName="sibTrans" presStyleLbl="sibTrans2D1" presStyleIdx="0" presStyleCnt="2"/>
      <dgm:spPr/>
      <dgm:t>
        <a:bodyPr/>
        <a:lstStyle/>
        <a:p>
          <a:endParaRPr lang="es-ES"/>
        </a:p>
      </dgm:t>
    </dgm:pt>
    <dgm:pt modelId="{40C16C75-4AF2-4C21-AF6E-BA21D27057B7}" type="pres">
      <dgm:prSet presAssocID="{1073321C-9694-465E-9EA1-1834A9059E5F}" presName="spacerB" presStyleCnt="0"/>
      <dgm:spPr/>
    </dgm:pt>
    <dgm:pt modelId="{3FC1227E-17A7-4081-85B9-7B12DE41F1F2}" type="pres">
      <dgm:prSet presAssocID="{C0B6FDD5-45E3-415D-A310-4B743B9E97E4}" presName="node" presStyleLbl="node1" presStyleIdx="1" presStyleCnt="3">
        <dgm:presLayoutVars>
          <dgm:bulletEnabled val="1"/>
        </dgm:presLayoutVars>
      </dgm:prSet>
      <dgm:spPr/>
      <dgm:t>
        <a:bodyPr/>
        <a:lstStyle/>
        <a:p>
          <a:endParaRPr lang="es-ES"/>
        </a:p>
      </dgm:t>
    </dgm:pt>
    <dgm:pt modelId="{A501458C-5EED-49DD-8BFC-FD84238B7E62}" type="pres">
      <dgm:prSet presAssocID="{1954A0F4-6F5F-4C6B-87E2-59C0BDF3042A}" presName="sibTransLast" presStyleLbl="sibTrans2D1" presStyleIdx="1" presStyleCnt="2"/>
      <dgm:spPr/>
      <dgm:t>
        <a:bodyPr/>
        <a:lstStyle/>
        <a:p>
          <a:endParaRPr lang="es-ES"/>
        </a:p>
      </dgm:t>
    </dgm:pt>
    <dgm:pt modelId="{04120A05-3B7C-45AC-9658-FBA0DD35CE89}" type="pres">
      <dgm:prSet presAssocID="{1954A0F4-6F5F-4C6B-87E2-59C0BDF3042A}" presName="connectorText" presStyleLbl="sibTrans2D1" presStyleIdx="1" presStyleCnt="2"/>
      <dgm:spPr/>
      <dgm:t>
        <a:bodyPr/>
        <a:lstStyle/>
        <a:p>
          <a:endParaRPr lang="es-ES"/>
        </a:p>
      </dgm:t>
    </dgm:pt>
    <dgm:pt modelId="{745A1A55-C42A-40D1-95C7-733F80A6EFAF}" type="pres">
      <dgm:prSet presAssocID="{1954A0F4-6F5F-4C6B-87E2-59C0BDF3042A}" presName="lastNode" presStyleLbl="node1" presStyleIdx="2" presStyleCnt="3">
        <dgm:presLayoutVars>
          <dgm:bulletEnabled val="1"/>
        </dgm:presLayoutVars>
      </dgm:prSet>
      <dgm:spPr/>
      <dgm:t>
        <a:bodyPr/>
        <a:lstStyle/>
        <a:p>
          <a:endParaRPr lang="es-ES"/>
        </a:p>
      </dgm:t>
    </dgm:pt>
  </dgm:ptLst>
  <dgm:cxnLst>
    <dgm:cxn modelId="{B8198290-CF64-4213-8172-6DA7B45F4044}" type="presOf" srcId="{3D5331B5-F5A1-4103-A487-FC8C1CB622D4}" destId="{04120A05-3B7C-45AC-9658-FBA0DD35CE89}" srcOrd="1" destOrd="0" presId="urn:microsoft.com/office/officeart/2005/8/layout/equation2"/>
    <dgm:cxn modelId="{91CD2DEB-F1AB-4A22-A969-0EA62A1DC012}" type="presOf" srcId="{1954A0F4-6F5F-4C6B-87E2-59C0BDF3042A}" destId="{67790B41-B889-4124-8BE6-4D6648BDFC7E}" srcOrd="0" destOrd="0" presId="urn:microsoft.com/office/officeart/2005/8/layout/equation2"/>
    <dgm:cxn modelId="{524CA567-5F3A-448F-A081-81D476EBA9AC}" type="presOf" srcId="{1073321C-9694-465E-9EA1-1834A9059E5F}" destId="{B1B981BA-5A5A-41BD-9DD8-DE018A40ACA7}" srcOrd="0" destOrd="0" presId="urn:microsoft.com/office/officeart/2005/8/layout/equation2"/>
    <dgm:cxn modelId="{B260DC87-643E-48AA-BC53-C5B801F31CFC}" srcId="{1954A0F4-6F5F-4C6B-87E2-59C0BDF3042A}" destId="{C0B6FDD5-45E3-415D-A310-4B743B9E97E4}" srcOrd="1" destOrd="0" parTransId="{1728DDC3-1A27-4642-AB45-28372E68EA41}" sibTransId="{3D5331B5-F5A1-4103-A487-FC8C1CB622D4}"/>
    <dgm:cxn modelId="{618F6BBE-B1DC-4FDC-84E0-8A4E23C81E0C}" type="presOf" srcId="{3D5331B5-F5A1-4103-A487-FC8C1CB622D4}" destId="{A501458C-5EED-49DD-8BFC-FD84238B7E62}" srcOrd="0" destOrd="0" presId="urn:microsoft.com/office/officeart/2005/8/layout/equation2"/>
    <dgm:cxn modelId="{05E1B7F5-D37F-4643-AA13-6A757E41E359}" srcId="{1954A0F4-6F5F-4C6B-87E2-59C0BDF3042A}" destId="{E06B19A7-99FA-410F-B137-041758016561}" srcOrd="0" destOrd="0" parTransId="{1132542E-7A48-4BB8-BE79-30FA3B1967C9}" sibTransId="{1073321C-9694-465E-9EA1-1834A9059E5F}"/>
    <dgm:cxn modelId="{B35A189F-3A7D-4635-94EA-9C5E5E7881B2}" type="presOf" srcId="{E1C80724-2DAD-4F46-9975-BB87ECA40450}" destId="{745A1A55-C42A-40D1-95C7-733F80A6EFAF}" srcOrd="0" destOrd="0" presId="urn:microsoft.com/office/officeart/2005/8/layout/equation2"/>
    <dgm:cxn modelId="{1B53DEA0-14A1-47D0-BDDA-8D3DE6B245DD}" type="presOf" srcId="{C0B6FDD5-45E3-415D-A310-4B743B9E97E4}" destId="{3FC1227E-17A7-4081-85B9-7B12DE41F1F2}" srcOrd="0" destOrd="0" presId="urn:microsoft.com/office/officeart/2005/8/layout/equation2"/>
    <dgm:cxn modelId="{651AC1A7-B66E-4982-A3EA-B9E36C8F3596}" srcId="{1954A0F4-6F5F-4C6B-87E2-59C0BDF3042A}" destId="{E1C80724-2DAD-4F46-9975-BB87ECA40450}" srcOrd="2" destOrd="0" parTransId="{8A700E15-9D88-4631-A975-F8EF27BBC1B9}" sibTransId="{60CB789B-4050-487B-BFEC-A6DC3B632F11}"/>
    <dgm:cxn modelId="{739E7F1E-8220-4289-8494-EE785BA7BFEB}" type="presOf" srcId="{E06B19A7-99FA-410F-B137-041758016561}" destId="{98326A4A-A911-4939-8CBF-D44BAB812075}" srcOrd="0" destOrd="0" presId="urn:microsoft.com/office/officeart/2005/8/layout/equation2"/>
    <dgm:cxn modelId="{BEA297F1-DBBE-4806-979C-36BC05275FC4}" type="presParOf" srcId="{67790B41-B889-4124-8BE6-4D6648BDFC7E}" destId="{93126C0E-E34F-456B-BA0C-D4188536BD78}" srcOrd="0" destOrd="0" presId="urn:microsoft.com/office/officeart/2005/8/layout/equation2"/>
    <dgm:cxn modelId="{F6EF8D19-768B-4F9D-A6FE-28B4B17C8CD1}" type="presParOf" srcId="{93126C0E-E34F-456B-BA0C-D4188536BD78}" destId="{98326A4A-A911-4939-8CBF-D44BAB812075}" srcOrd="0" destOrd="0" presId="urn:microsoft.com/office/officeart/2005/8/layout/equation2"/>
    <dgm:cxn modelId="{6AB86EEE-F1B6-4B2D-857D-9BE25F249943}" type="presParOf" srcId="{93126C0E-E34F-456B-BA0C-D4188536BD78}" destId="{74D753D2-F1C7-4505-97A5-B7666A9E0967}" srcOrd="1" destOrd="0" presId="urn:microsoft.com/office/officeart/2005/8/layout/equation2"/>
    <dgm:cxn modelId="{0A361159-6FFE-4A7F-B5B5-EE9F12789C69}" type="presParOf" srcId="{93126C0E-E34F-456B-BA0C-D4188536BD78}" destId="{B1B981BA-5A5A-41BD-9DD8-DE018A40ACA7}" srcOrd="2" destOrd="0" presId="urn:microsoft.com/office/officeart/2005/8/layout/equation2"/>
    <dgm:cxn modelId="{70216167-695C-4D50-A9E8-9411DD34E559}" type="presParOf" srcId="{93126C0E-E34F-456B-BA0C-D4188536BD78}" destId="{40C16C75-4AF2-4C21-AF6E-BA21D27057B7}" srcOrd="3" destOrd="0" presId="urn:microsoft.com/office/officeart/2005/8/layout/equation2"/>
    <dgm:cxn modelId="{275E5F0D-F754-4454-ACF8-665A77967681}" type="presParOf" srcId="{93126C0E-E34F-456B-BA0C-D4188536BD78}" destId="{3FC1227E-17A7-4081-85B9-7B12DE41F1F2}" srcOrd="4" destOrd="0" presId="urn:microsoft.com/office/officeart/2005/8/layout/equation2"/>
    <dgm:cxn modelId="{C3385C95-26F4-4FB5-A3F4-4AC58D08F08E}" type="presParOf" srcId="{67790B41-B889-4124-8BE6-4D6648BDFC7E}" destId="{A501458C-5EED-49DD-8BFC-FD84238B7E62}" srcOrd="1" destOrd="0" presId="urn:microsoft.com/office/officeart/2005/8/layout/equation2"/>
    <dgm:cxn modelId="{28BC981E-D739-43AC-AF72-5B37CEE88BB4}" type="presParOf" srcId="{A501458C-5EED-49DD-8BFC-FD84238B7E62}" destId="{04120A05-3B7C-45AC-9658-FBA0DD35CE89}" srcOrd="0" destOrd="0" presId="urn:microsoft.com/office/officeart/2005/8/layout/equation2"/>
    <dgm:cxn modelId="{D921B047-5045-48C3-B6F3-7022D91F7329}" type="presParOf" srcId="{67790B41-B889-4124-8BE6-4D6648BDFC7E}" destId="{745A1A55-C42A-40D1-95C7-733F80A6EFAF}"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73A2FE7-F9C1-4812-8841-11E1F2959C4B}"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s-ES"/>
        </a:p>
      </dgm:t>
    </dgm:pt>
    <dgm:pt modelId="{29C09218-19D9-4C65-AE7A-9C023F8B54EE}">
      <dgm:prSet phldrT="[Texto]"/>
      <dgm:spPr/>
      <dgm:t>
        <a:bodyPr/>
        <a:lstStyle/>
        <a:p>
          <a:pPr algn="ctr"/>
          <a:r>
            <a:rPr lang="es-EC" dirty="0" smtClean="0"/>
            <a:t>Sistema de Entrenamiento de Ondas y Antenas </a:t>
          </a:r>
          <a:r>
            <a:rPr lang="es-EC" dirty="0" err="1" smtClean="0"/>
            <a:t>WATS</a:t>
          </a:r>
          <a:r>
            <a:rPr lang="es-EC" dirty="0" smtClean="0"/>
            <a:t>-2002, </a:t>
          </a:r>
          <a:endParaRPr lang="es-ES" dirty="0"/>
        </a:p>
      </dgm:t>
    </dgm:pt>
    <dgm:pt modelId="{F1100F18-7F62-4144-9872-BC760F2AA9FD}" type="parTrans" cxnId="{CAB8EF56-CF4F-4D62-8F66-450115A33BB5}">
      <dgm:prSet/>
      <dgm:spPr/>
      <dgm:t>
        <a:bodyPr/>
        <a:lstStyle/>
        <a:p>
          <a:endParaRPr lang="es-ES"/>
        </a:p>
      </dgm:t>
    </dgm:pt>
    <dgm:pt modelId="{FB9FC8A8-4347-40C2-B350-54FCFA92FEB3}" type="sibTrans" cxnId="{CAB8EF56-CF4F-4D62-8F66-450115A33BB5}">
      <dgm:prSet/>
      <dgm:spPr/>
      <dgm:t>
        <a:bodyPr/>
        <a:lstStyle/>
        <a:p>
          <a:endParaRPr lang="es-ES"/>
        </a:p>
      </dgm:t>
    </dgm:pt>
    <dgm:pt modelId="{520A5F74-7C58-439D-8B63-2FACB8D8E98B}">
      <dgm:prSet/>
      <dgm:spPr/>
      <dgm:t>
        <a:bodyPr/>
        <a:lstStyle/>
        <a:p>
          <a:pPr algn="ctr"/>
          <a:r>
            <a:rPr lang="es-EC" dirty="0" smtClean="0"/>
            <a:t>Las mediciones son receptadas por el software el cual va graficando el patrón de radiación según los puntos de giro de la antena. </a:t>
          </a:r>
          <a:endParaRPr lang="en-US" dirty="0"/>
        </a:p>
      </dgm:t>
    </dgm:pt>
    <dgm:pt modelId="{E46800DF-0CAD-475B-BE40-16AB9D86656A}" type="parTrans" cxnId="{1F17D610-68B1-43C0-B853-8BD41BB40E2F}">
      <dgm:prSet/>
      <dgm:spPr/>
      <dgm:t>
        <a:bodyPr/>
        <a:lstStyle/>
        <a:p>
          <a:endParaRPr lang="es-ES"/>
        </a:p>
      </dgm:t>
    </dgm:pt>
    <dgm:pt modelId="{B07EB498-504E-42D8-B1D6-1D35D143B726}" type="sibTrans" cxnId="{1F17D610-68B1-43C0-B853-8BD41BB40E2F}">
      <dgm:prSet/>
      <dgm:spPr/>
      <dgm:t>
        <a:bodyPr/>
        <a:lstStyle/>
        <a:p>
          <a:endParaRPr lang="es-ES"/>
        </a:p>
      </dgm:t>
    </dgm:pt>
    <dgm:pt modelId="{D9A309E7-AB27-4B31-9920-D663E666DD2A}">
      <dgm:prSet phldrT="[Texto]"/>
      <dgm:spPr/>
      <dgm:t>
        <a:bodyPr/>
        <a:lstStyle/>
        <a:p>
          <a:pPr algn="ctr"/>
          <a:r>
            <a:rPr lang="es-EC" dirty="0" smtClean="0"/>
            <a:t>Permite obtener la medición del patrón de radiación de un entorno móvil,</a:t>
          </a:r>
          <a:endParaRPr lang="es-ES" dirty="0"/>
        </a:p>
      </dgm:t>
    </dgm:pt>
    <dgm:pt modelId="{587DDE0A-7F82-4756-BFC0-3F23CDA64694}" type="parTrans" cxnId="{BAFFA5BE-5F23-4E9A-915A-647FCC0318E7}">
      <dgm:prSet/>
      <dgm:spPr/>
      <dgm:t>
        <a:bodyPr/>
        <a:lstStyle/>
        <a:p>
          <a:endParaRPr lang="es-ES"/>
        </a:p>
      </dgm:t>
    </dgm:pt>
    <dgm:pt modelId="{4A35A27F-F3ED-484B-850D-0290126C648D}" type="sibTrans" cxnId="{BAFFA5BE-5F23-4E9A-915A-647FCC0318E7}">
      <dgm:prSet/>
      <dgm:spPr/>
      <dgm:t>
        <a:bodyPr/>
        <a:lstStyle/>
        <a:p>
          <a:endParaRPr lang="es-ES"/>
        </a:p>
      </dgm:t>
    </dgm:pt>
    <dgm:pt modelId="{838ACE3F-AA12-425F-84D5-50B6B4CCF07C}">
      <dgm:prSet phldrT="[Texto]"/>
      <dgm:spPr/>
      <dgm:t>
        <a:bodyPr/>
        <a:lstStyle/>
        <a:p>
          <a:pPr algn="ctr"/>
          <a:r>
            <a:rPr lang="es-EC" dirty="0" smtClean="0"/>
            <a:t>Cuenta con un motor que gira 360 grados en pasos de 0.9 grados a la antena que funciona como receptora. </a:t>
          </a:r>
          <a:endParaRPr lang="es-ES" dirty="0"/>
        </a:p>
      </dgm:t>
    </dgm:pt>
    <dgm:pt modelId="{5DAD62C8-64DE-44BF-9265-90CB448B238A}" type="parTrans" cxnId="{18FDCE0E-3838-4850-9645-AB8A59BCB5AB}">
      <dgm:prSet/>
      <dgm:spPr/>
      <dgm:t>
        <a:bodyPr/>
        <a:lstStyle/>
        <a:p>
          <a:endParaRPr lang="es-ES"/>
        </a:p>
      </dgm:t>
    </dgm:pt>
    <dgm:pt modelId="{19B0F0C8-6302-4238-B4C1-4CCCF6E20919}" type="sibTrans" cxnId="{18FDCE0E-3838-4850-9645-AB8A59BCB5AB}">
      <dgm:prSet/>
      <dgm:spPr/>
      <dgm:t>
        <a:bodyPr/>
        <a:lstStyle/>
        <a:p>
          <a:endParaRPr lang="es-ES"/>
        </a:p>
      </dgm:t>
    </dgm:pt>
    <dgm:pt modelId="{BBFF9B29-5BC5-4794-ADBF-7F04690777CA}" type="pres">
      <dgm:prSet presAssocID="{B73A2FE7-F9C1-4812-8841-11E1F2959C4B}" presName="rootnode" presStyleCnt="0">
        <dgm:presLayoutVars>
          <dgm:chMax/>
          <dgm:chPref/>
          <dgm:dir/>
          <dgm:animLvl val="lvl"/>
        </dgm:presLayoutVars>
      </dgm:prSet>
      <dgm:spPr/>
      <dgm:t>
        <a:bodyPr/>
        <a:lstStyle/>
        <a:p>
          <a:endParaRPr lang="es-ES"/>
        </a:p>
      </dgm:t>
    </dgm:pt>
    <dgm:pt modelId="{3C82A1D1-D852-481B-BEFE-354E6AC6B9B2}" type="pres">
      <dgm:prSet presAssocID="{29C09218-19D9-4C65-AE7A-9C023F8B54EE}" presName="composite" presStyleCnt="0"/>
      <dgm:spPr/>
    </dgm:pt>
    <dgm:pt modelId="{C4356586-D7A0-4C05-916D-2929E651F0A2}" type="pres">
      <dgm:prSet presAssocID="{29C09218-19D9-4C65-AE7A-9C023F8B54EE}" presName="LShape" presStyleLbl="alignNode1" presStyleIdx="0" presStyleCnt="7"/>
      <dgm:spPr/>
    </dgm:pt>
    <dgm:pt modelId="{184895CF-EB20-49F5-BFB4-B834E927B6E6}" type="pres">
      <dgm:prSet presAssocID="{29C09218-19D9-4C65-AE7A-9C023F8B54EE}" presName="ParentText" presStyleLbl="revTx" presStyleIdx="0" presStyleCnt="4">
        <dgm:presLayoutVars>
          <dgm:chMax val="0"/>
          <dgm:chPref val="0"/>
          <dgm:bulletEnabled val="1"/>
        </dgm:presLayoutVars>
      </dgm:prSet>
      <dgm:spPr/>
      <dgm:t>
        <a:bodyPr/>
        <a:lstStyle/>
        <a:p>
          <a:endParaRPr lang="es-ES"/>
        </a:p>
      </dgm:t>
    </dgm:pt>
    <dgm:pt modelId="{A9B23D8A-11B0-47A9-A010-E3E2B0562D0D}" type="pres">
      <dgm:prSet presAssocID="{29C09218-19D9-4C65-AE7A-9C023F8B54EE}" presName="Triangle" presStyleLbl="alignNode1" presStyleIdx="1" presStyleCnt="7"/>
      <dgm:spPr/>
    </dgm:pt>
    <dgm:pt modelId="{88E13DF3-BD14-4E39-B8EF-FD7F507B53F8}" type="pres">
      <dgm:prSet presAssocID="{FB9FC8A8-4347-40C2-B350-54FCFA92FEB3}" presName="sibTrans" presStyleCnt="0"/>
      <dgm:spPr/>
    </dgm:pt>
    <dgm:pt modelId="{A2C38DF6-3A5E-4EAD-BDA8-D69E722D86ED}" type="pres">
      <dgm:prSet presAssocID="{FB9FC8A8-4347-40C2-B350-54FCFA92FEB3}" presName="space" presStyleCnt="0"/>
      <dgm:spPr/>
    </dgm:pt>
    <dgm:pt modelId="{35BA653A-9092-4464-8254-1B4CE4C46966}" type="pres">
      <dgm:prSet presAssocID="{D9A309E7-AB27-4B31-9920-D663E666DD2A}" presName="composite" presStyleCnt="0"/>
      <dgm:spPr/>
    </dgm:pt>
    <dgm:pt modelId="{870BBD99-51C5-4263-A7F1-E7ACD72168A0}" type="pres">
      <dgm:prSet presAssocID="{D9A309E7-AB27-4B31-9920-D663E666DD2A}" presName="LShape" presStyleLbl="alignNode1" presStyleIdx="2" presStyleCnt="7"/>
      <dgm:spPr/>
    </dgm:pt>
    <dgm:pt modelId="{DD25C521-AE8F-4262-925B-33FE41830CB4}" type="pres">
      <dgm:prSet presAssocID="{D9A309E7-AB27-4B31-9920-D663E666DD2A}" presName="ParentText" presStyleLbl="revTx" presStyleIdx="1" presStyleCnt="4">
        <dgm:presLayoutVars>
          <dgm:chMax val="0"/>
          <dgm:chPref val="0"/>
          <dgm:bulletEnabled val="1"/>
        </dgm:presLayoutVars>
      </dgm:prSet>
      <dgm:spPr/>
      <dgm:t>
        <a:bodyPr/>
        <a:lstStyle/>
        <a:p>
          <a:endParaRPr lang="es-ES"/>
        </a:p>
      </dgm:t>
    </dgm:pt>
    <dgm:pt modelId="{0559F0E5-1F60-4366-A2E1-48F23092F300}" type="pres">
      <dgm:prSet presAssocID="{D9A309E7-AB27-4B31-9920-D663E666DD2A}" presName="Triangle" presStyleLbl="alignNode1" presStyleIdx="3" presStyleCnt="7"/>
      <dgm:spPr/>
    </dgm:pt>
    <dgm:pt modelId="{5C0B84F6-88A1-4122-8F7A-53B09BCB7260}" type="pres">
      <dgm:prSet presAssocID="{4A35A27F-F3ED-484B-850D-0290126C648D}" presName="sibTrans" presStyleCnt="0"/>
      <dgm:spPr/>
    </dgm:pt>
    <dgm:pt modelId="{D7B5B193-C4AC-42D3-B748-11276CC4E55F}" type="pres">
      <dgm:prSet presAssocID="{4A35A27F-F3ED-484B-850D-0290126C648D}" presName="space" presStyleCnt="0"/>
      <dgm:spPr/>
    </dgm:pt>
    <dgm:pt modelId="{52EA6133-DCD1-4B14-A852-E0EB6D1B01D4}" type="pres">
      <dgm:prSet presAssocID="{838ACE3F-AA12-425F-84D5-50B6B4CCF07C}" presName="composite" presStyleCnt="0"/>
      <dgm:spPr/>
    </dgm:pt>
    <dgm:pt modelId="{58CCAE97-8166-4D88-AA58-BBB15B39BEA2}" type="pres">
      <dgm:prSet presAssocID="{838ACE3F-AA12-425F-84D5-50B6B4CCF07C}" presName="LShape" presStyleLbl="alignNode1" presStyleIdx="4" presStyleCnt="7"/>
      <dgm:spPr/>
    </dgm:pt>
    <dgm:pt modelId="{548DC0C5-9C31-4FCD-BB93-FB3721B163A1}" type="pres">
      <dgm:prSet presAssocID="{838ACE3F-AA12-425F-84D5-50B6B4CCF07C}" presName="ParentText" presStyleLbl="revTx" presStyleIdx="2" presStyleCnt="4">
        <dgm:presLayoutVars>
          <dgm:chMax val="0"/>
          <dgm:chPref val="0"/>
          <dgm:bulletEnabled val="1"/>
        </dgm:presLayoutVars>
      </dgm:prSet>
      <dgm:spPr/>
      <dgm:t>
        <a:bodyPr/>
        <a:lstStyle/>
        <a:p>
          <a:endParaRPr lang="es-ES"/>
        </a:p>
      </dgm:t>
    </dgm:pt>
    <dgm:pt modelId="{560B19CA-F431-4632-8E7E-466938A6C3F4}" type="pres">
      <dgm:prSet presAssocID="{838ACE3F-AA12-425F-84D5-50B6B4CCF07C}" presName="Triangle" presStyleLbl="alignNode1" presStyleIdx="5" presStyleCnt="7"/>
      <dgm:spPr/>
    </dgm:pt>
    <dgm:pt modelId="{98220863-EAC8-4A51-9441-7D12F8F0B11B}" type="pres">
      <dgm:prSet presAssocID="{19B0F0C8-6302-4238-B4C1-4CCCF6E20919}" presName="sibTrans" presStyleCnt="0"/>
      <dgm:spPr/>
    </dgm:pt>
    <dgm:pt modelId="{3C2D54A2-2A2B-4BC4-B5C2-D36D348A7F74}" type="pres">
      <dgm:prSet presAssocID="{19B0F0C8-6302-4238-B4C1-4CCCF6E20919}" presName="space" presStyleCnt="0"/>
      <dgm:spPr/>
    </dgm:pt>
    <dgm:pt modelId="{1A72D930-C470-454F-9BB4-9D7722128264}" type="pres">
      <dgm:prSet presAssocID="{520A5F74-7C58-439D-8B63-2FACB8D8E98B}" presName="composite" presStyleCnt="0"/>
      <dgm:spPr/>
    </dgm:pt>
    <dgm:pt modelId="{E3E97129-C97A-49DD-B58E-6C0841037B6A}" type="pres">
      <dgm:prSet presAssocID="{520A5F74-7C58-439D-8B63-2FACB8D8E98B}" presName="LShape" presStyleLbl="alignNode1" presStyleIdx="6" presStyleCnt="7"/>
      <dgm:spPr/>
    </dgm:pt>
    <dgm:pt modelId="{E93AD768-3CA6-4BCE-AD8F-B16A787125A6}" type="pres">
      <dgm:prSet presAssocID="{520A5F74-7C58-439D-8B63-2FACB8D8E98B}" presName="ParentText" presStyleLbl="revTx" presStyleIdx="3" presStyleCnt="4">
        <dgm:presLayoutVars>
          <dgm:chMax val="0"/>
          <dgm:chPref val="0"/>
          <dgm:bulletEnabled val="1"/>
        </dgm:presLayoutVars>
      </dgm:prSet>
      <dgm:spPr/>
      <dgm:t>
        <a:bodyPr/>
        <a:lstStyle/>
        <a:p>
          <a:endParaRPr lang="es-ES"/>
        </a:p>
      </dgm:t>
    </dgm:pt>
  </dgm:ptLst>
  <dgm:cxnLst>
    <dgm:cxn modelId="{CF41F1F9-B06A-49ED-9F94-0677769A95DD}" type="presOf" srcId="{520A5F74-7C58-439D-8B63-2FACB8D8E98B}" destId="{E93AD768-3CA6-4BCE-AD8F-B16A787125A6}" srcOrd="0" destOrd="0" presId="urn:microsoft.com/office/officeart/2009/3/layout/StepUpProcess"/>
    <dgm:cxn modelId="{CAB8EF56-CF4F-4D62-8F66-450115A33BB5}" srcId="{B73A2FE7-F9C1-4812-8841-11E1F2959C4B}" destId="{29C09218-19D9-4C65-AE7A-9C023F8B54EE}" srcOrd="0" destOrd="0" parTransId="{F1100F18-7F62-4144-9872-BC760F2AA9FD}" sibTransId="{FB9FC8A8-4347-40C2-B350-54FCFA92FEB3}"/>
    <dgm:cxn modelId="{B02E274B-0767-4164-B92B-278FF7703E3D}" type="presOf" srcId="{838ACE3F-AA12-425F-84D5-50B6B4CCF07C}" destId="{548DC0C5-9C31-4FCD-BB93-FB3721B163A1}" srcOrd="0" destOrd="0" presId="urn:microsoft.com/office/officeart/2009/3/layout/StepUpProcess"/>
    <dgm:cxn modelId="{B31C33C4-B336-45D7-B9EF-931EA030BF09}" type="presOf" srcId="{29C09218-19D9-4C65-AE7A-9C023F8B54EE}" destId="{184895CF-EB20-49F5-BFB4-B834E927B6E6}" srcOrd="0" destOrd="0" presId="urn:microsoft.com/office/officeart/2009/3/layout/StepUpProcess"/>
    <dgm:cxn modelId="{4C4CAF23-7A4D-4C5A-92BD-5F34120E93F2}" type="presOf" srcId="{D9A309E7-AB27-4B31-9920-D663E666DD2A}" destId="{DD25C521-AE8F-4262-925B-33FE41830CB4}" srcOrd="0" destOrd="0" presId="urn:microsoft.com/office/officeart/2009/3/layout/StepUpProcess"/>
    <dgm:cxn modelId="{1F17D610-68B1-43C0-B853-8BD41BB40E2F}" srcId="{B73A2FE7-F9C1-4812-8841-11E1F2959C4B}" destId="{520A5F74-7C58-439D-8B63-2FACB8D8E98B}" srcOrd="3" destOrd="0" parTransId="{E46800DF-0CAD-475B-BE40-16AB9D86656A}" sibTransId="{B07EB498-504E-42D8-B1D6-1D35D143B726}"/>
    <dgm:cxn modelId="{5628B393-D398-4A10-B92D-14B0F68C9301}" type="presOf" srcId="{B73A2FE7-F9C1-4812-8841-11E1F2959C4B}" destId="{BBFF9B29-5BC5-4794-ADBF-7F04690777CA}" srcOrd="0" destOrd="0" presId="urn:microsoft.com/office/officeart/2009/3/layout/StepUpProcess"/>
    <dgm:cxn modelId="{18FDCE0E-3838-4850-9645-AB8A59BCB5AB}" srcId="{B73A2FE7-F9C1-4812-8841-11E1F2959C4B}" destId="{838ACE3F-AA12-425F-84D5-50B6B4CCF07C}" srcOrd="2" destOrd="0" parTransId="{5DAD62C8-64DE-44BF-9265-90CB448B238A}" sibTransId="{19B0F0C8-6302-4238-B4C1-4CCCF6E20919}"/>
    <dgm:cxn modelId="{BAFFA5BE-5F23-4E9A-915A-647FCC0318E7}" srcId="{B73A2FE7-F9C1-4812-8841-11E1F2959C4B}" destId="{D9A309E7-AB27-4B31-9920-D663E666DD2A}" srcOrd="1" destOrd="0" parTransId="{587DDE0A-7F82-4756-BFC0-3F23CDA64694}" sibTransId="{4A35A27F-F3ED-484B-850D-0290126C648D}"/>
    <dgm:cxn modelId="{461D4C09-01A7-42E6-AB9E-2298D2673D2A}" type="presParOf" srcId="{BBFF9B29-5BC5-4794-ADBF-7F04690777CA}" destId="{3C82A1D1-D852-481B-BEFE-354E6AC6B9B2}" srcOrd="0" destOrd="0" presId="urn:microsoft.com/office/officeart/2009/3/layout/StepUpProcess"/>
    <dgm:cxn modelId="{71F508F2-5299-4BB1-ACA0-D2E6A6DC5172}" type="presParOf" srcId="{3C82A1D1-D852-481B-BEFE-354E6AC6B9B2}" destId="{C4356586-D7A0-4C05-916D-2929E651F0A2}" srcOrd="0" destOrd="0" presId="urn:microsoft.com/office/officeart/2009/3/layout/StepUpProcess"/>
    <dgm:cxn modelId="{0FAE80D2-86B7-464B-BFAF-4772D515329E}" type="presParOf" srcId="{3C82A1D1-D852-481B-BEFE-354E6AC6B9B2}" destId="{184895CF-EB20-49F5-BFB4-B834E927B6E6}" srcOrd="1" destOrd="0" presId="urn:microsoft.com/office/officeart/2009/3/layout/StepUpProcess"/>
    <dgm:cxn modelId="{7737B170-AA16-4AEE-9D35-FB5202674C3E}" type="presParOf" srcId="{3C82A1D1-D852-481B-BEFE-354E6AC6B9B2}" destId="{A9B23D8A-11B0-47A9-A010-E3E2B0562D0D}" srcOrd="2" destOrd="0" presId="urn:microsoft.com/office/officeart/2009/3/layout/StepUpProcess"/>
    <dgm:cxn modelId="{FFEB8C8C-9C3E-4986-B845-71386B68B750}" type="presParOf" srcId="{BBFF9B29-5BC5-4794-ADBF-7F04690777CA}" destId="{88E13DF3-BD14-4E39-B8EF-FD7F507B53F8}" srcOrd="1" destOrd="0" presId="urn:microsoft.com/office/officeart/2009/3/layout/StepUpProcess"/>
    <dgm:cxn modelId="{40528180-67E1-419F-B3B0-1404117A40C7}" type="presParOf" srcId="{88E13DF3-BD14-4E39-B8EF-FD7F507B53F8}" destId="{A2C38DF6-3A5E-4EAD-BDA8-D69E722D86ED}" srcOrd="0" destOrd="0" presId="urn:microsoft.com/office/officeart/2009/3/layout/StepUpProcess"/>
    <dgm:cxn modelId="{70BF2EE3-AF6B-4873-810E-C6AE9D88DD40}" type="presParOf" srcId="{BBFF9B29-5BC5-4794-ADBF-7F04690777CA}" destId="{35BA653A-9092-4464-8254-1B4CE4C46966}" srcOrd="2" destOrd="0" presId="urn:microsoft.com/office/officeart/2009/3/layout/StepUpProcess"/>
    <dgm:cxn modelId="{36253636-4C4D-49B3-8588-38F64FC7F75C}" type="presParOf" srcId="{35BA653A-9092-4464-8254-1B4CE4C46966}" destId="{870BBD99-51C5-4263-A7F1-E7ACD72168A0}" srcOrd="0" destOrd="0" presId="urn:microsoft.com/office/officeart/2009/3/layout/StepUpProcess"/>
    <dgm:cxn modelId="{C836AFA6-862E-4F41-B363-3441DB7867C6}" type="presParOf" srcId="{35BA653A-9092-4464-8254-1B4CE4C46966}" destId="{DD25C521-AE8F-4262-925B-33FE41830CB4}" srcOrd="1" destOrd="0" presId="urn:microsoft.com/office/officeart/2009/3/layout/StepUpProcess"/>
    <dgm:cxn modelId="{F30E4813-B01C-4B5B-B52F-B013E859969A}" type="presParOf" srcId="{35BA653A-9092-4464-8254-1B4CE4C46966}" destId="{0559F0E5-1F60-4366-A2E1-48F23092F300}" srcOrd="2" destOrd="0" presId="urn:microsoft.com/office/officeart/2009/3/layout/StepUpProcess"/>
    <dgm:cxn modelId="{1E044DE1-AEC8-4545-9FB8-53F9D7AA9EA1}" type="presParOf" srcId="{BBFF9B29-5BC5-4794-ADBF-7F04690777CA}" destId="{5C0B84F6-88A1-4122-8F7A-53B09BCB7260}" srcOrd="3" destOrd="0" presId="urn:microsoft.com/office/officeart/2009/3/layout/StepUpProcess"/>
    <dgm:cxn modelId="{12B7D4D6-AA41-48DE-B1EA-91D084B927EA}" type="presParOf" srcId="{5C0B84F6-88A1-4122-8F7A-53B09BCB7260}" destId="{D7B5B193-C4AC-42D3-B748-11276CC4E55F}" srcOrd="0" destOrd="0" presId="urn:microsoft.com/office/officeart/2009/3/layout/StepUpProcess"/>
    <dgm:cxn modelId="{9A2E809A-7742-4742-B35D-30D5F87E67F7}" type="presParOf" srcId="{BBFF9B29-5BC5-4794-ADBF-7F04690777CA}" destId="{52EA6133-DCD1-4B14-A852-E0EB6D1B01D4}" srcOrd="4" destOrd="0" presId="urn:microsoft.com/office/officeart/2009/3/layout/StepUpProcess"/>
    <dgm:cxn modelId="{3A550E0A-B0BF-4A04-8BBE-A93ECCE7386C}" type="presParOf" srcId="{52EA6133-DCD1-4B14-A852-E0EB6D1B01D4}" destId="{58CCAE97-8166-4D88-AA58-BBB15B39BEA2}" srcOrd="0" destOrd="0" presId="urn:microsoft.com/office/officeart/2009/3/layout/StepUpProcess"/>
    <dgm:cxn modelId="{37B1641F-ACA0-40C4-AC78-1EBEF7DAF490}" type="presParOf" srcId="{52EA6133-DCD1-4B14-A852-E0EB6D1B01D4}" destId="{548DC0C5-9C31-4FCD-BB93-FB3721B163A1}" srcOrd="1" destOrd="0" presId="urn:microsoft.com/office/officeart/2009/3/layout/StepUpProcess"/>
    <dgm:cxn modelId="{6184DBE8-46DC-4EDD-A31E-3BA380DB4724}" type="presParOf" srcId="{52EA6133-DCD1-4B14-A852-E0EB6D1B01D4}" destId="{560B19CA-F431-4632-8E7E-466938A6C3F4}" srcOrd="2" destOrd="0" presId="urn:microsoft.com/office/officeart/2009/3/layout/StepUpProcess"/>
    <dgm:cxn modelId="{E0893A70-A738-406A-AE8F-648730AA8E0E}" type="presParOf" srcId="{BBFF9B29-5BC5-4794-ADBF-7F04690777CA}" destId="{98220863-EAC8-4A51-9441-7D12F8F0B11B}" srcOrd="5" destOrd="0" presId="urn:microsoft.com/office/officeart/2009/3/layout/StepUpProcess"/>
    <dgm:cxn modelId="{72723B16-7C21-4556-9BF6-D71834D567E6}" type="presParOf" srcId="{98220863-EAC8-4A51-9441-7D12F8F0B11B}" destId="{3C2D54A2-2A2B-4BC4-B5C2-D36D348A7F74}" srcOrd="0" destOrd="0" presId="urn:microsoft.com/office/officeart/2009/3/layout/StepUpProcess"/>
    <dgm:cxn modelId="{AF2A74F5-14BF-4320-8A38-C949B36EADDD}" type="presParOf" srcId="{BBFF9B29-5BC5-4794-ADBF-7F04690777CA}" destId="{1A72D930-C470-454F-9BB4-9D7722128264}" srcOrd="6" destOrd="0" presId="urn:microsoft.com/office/officeart/2009/3/layout/StepUpProcess"/>
    <dgm:cxn modelId="{0DBC12DA-82B2-44ED-8C12-213C16502B03}" type="presParOf" srcId="{1A72D930-C470-454F-9BB4-9D7722128264}" destId="{E3E97129-C97A-49DD-B58E-6C0841037B6A}" srcOrd="0" destOrd="0" presId="urn:microsoft.com/office/officeart/2009/3/layout/StepUpProcess"/>
    <dgm:cxn modelId="{EE0E569B-C8F1-4E04-9BC1-B789BF52DF8C}" type="presParOf" srcId="{1A72D930-C470-454F-9BB4-9D7722128264}" destId="{E93AD768-3CA6-4BCE-AD8F-B16A787125A6}"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BC5C2-7B98-4052-ADBB-6539AA84307E}">
      <dsp:nvSpPr>
        <dsp:cNvPr id="0" name=""/>
        <dsp:cNvSpPr/>
      </dsp:nvSpPr>
      <dsp:spPr>
        <a:xfrm>
          <a:off x="-5369756" y="-822689"/>
          <a:ext cx="6397063" cy="6397063"/>
        </a:xfrm>
        <a:prstGeom prst="blockArc">
          <a:avLst>
            <a:gd name="adj1" fmla="val 18900000"/>
            <a:gd name="adj2" fmla="val 2700000"/>
            <a:gd name="adj3" fmla="val 338"/>
          </a:avLst>
        </a:prstGeom>
        <a:noFill/>
        <a:ln w="254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40E3227-432A-43A8-B1DC-099C363D5BC6}">
      <dsp:nvSpPr>
        <dsp:cNvPr id="0" name=""/>
        <dsp:cNvSpPr/>
      </dsp:nvSpPr>
      <dsp:spPr>
        <a:xfrm>
          <a:off x="333330" y="216011"/>
          <a:ext cx="7785761" cy="43183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767" tIns="58420" rIns="58420" bIns="58420" numCol="1" spcCol="1270" anchor="ctr" anchorCtr="0">
          <a:noAutofit/>
        </a:bodyPr>
        <a:lstStyle/>
        <a:p>
          <a:pPr lvl="0" algn="l" defTabSz="1022350" rtl="0">
            <a:lnSpc>
              <a:spcPct val="90000"/>
            </a:lnSpc>
            <a:spcBef>
              <a:spcPct val="0"/>
            </a:spcBef>
            <a:spcAft>
              <a:spcPct val="35000"/>
            </a:spcAft>
          </a:pPr>
          <a:r>
            <a:rPr lang="es-ES" sz="2300" b="1" kern="1200" smtClean="0"/>
            <a:t>Introducción</a:t>
          </a:r>
          <a:endParaRPr lang="en-US" sz="2300" kern="1200"/>
        </a:p>
      </dsp:txBody>
      <dsp:txXfrm>
        <a:off x="333330" y="216011"/>
        <a:ext cx="7785761" cy="431833"/>
      </dsp:txXfrm>
    </dsp:sp>
    <dsp:sp modelId="{2E526556-EA4E-4DA3-9B5B-DAE35D77F0BE}">
      <dsp:nvSpPr>
        <dsp:cNvPr id="0" name=""/>
        <dsp:cNvSpPr/>
      </dsp:nvSpPr>
      <dsp:spPr>
        <a:xfrm>
          <a:off x="63434" y="162032"/>
          <a:ext cx="539791" cy="539791"/>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FFE1724F-D9B1-46AC-8D4F-0808394E4C52}">
      <dsp:nvSpPr>
        <dsp:cNvPr id="0" name=""/>
        <dsp:cNvSpPr/>
      </dsp:nvSpPr>
      <dsp:spPr>
        <a:xfrm>
          <a:off x="724394" y="864141"/>
          <a:ext cx="7394697" cy="43183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767" tIns="58420" rIns="58420" bIns="58420" numCol="1" spcCol="1270" anchor="ctr" anchorCtr="0">
          <a:noAutofit/>
        </a:bodyPr>
        <a:lstStyle/>
        <a:p>
          <a:pPr lvl="0" algn="l" defTabSz="1022350" rtl="0">
            <a:lnSpc>
              <a:spcPct val="90000"/>
            </a:lnSpc>
            <a:spcBef>
              <a:spcPct val="0"/>
            </a:spcBef>
            <a:spcAft>
              <a:spcPct val="35000"/>
            </a:spcAft>
          </a:pPr>
          <a:r>
            <a:rPr lang="es-ES" sz="2300" b="1" kern="1200" dirty="0" smtClean="0"/>
            <a:t>Justificación</a:t>
          </a:r>
          <a:endParaRPr lang="en-US" sz="2300" kern="1200" dirty="0"/>
        </a:p>
      </dsp:txBody>
      <dsp:txXfrm>
        <a:off x="724394" y="864141"/>
        <a:ext cx="7394697" cy="431833"/>
      </dsp:txXfrm>
    </dsp:sp>
    <dsp:sp modelId="{8722B0AE-3A9F-4B67-BA65-9C75BEEFFAB7}">
      <dsp:nvSpPr>
        <dsp:cNvPr id="0" name=""/>
        <dsp:cNvSpPr/>
      </dsp:nvSpPr>
      <dsp:spPr>
        <a:xfrm>
          <a:off x="454498" y="810162"/>
          <a:ext cx="539791" cy="539791"/>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E3907DDB-03E1-4D48-ABC4-F3C9D18ECB4E}">
      <dsp:nvSpPr>
        <dsp:cNvPr id="0" name=""/>
        <dsp:cNvSpPr/>
      </dsp:nvSpPr>
      <dsp:spPr>
        <a:xfrm>
          <a:off x="938695" y="1511795"/>
          <a:ext cx="7180396" cy="43183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767" tIns="58420" rIns="58420" bIns="58420" numCol="1" spcCol="1270" anchor="ctr" anchorCtr="0">
          <a:noAutofit/>
        </a:bodyPr>
        <a:lstStyle/>
        <a:p>
          <a:pPr lvl="0" algn="l" defTabSz="1022350" rtl="0">
            <a:lnSpc>
              <a:spcPct val="90000"/>
            </a:lnSpc>
            <a:spcBef>
              <a:spcPct val="0"/>
            </a:spcBef>
            <a:spcAft>
              <a:spcPct val="35000"/>
            </a:spcAft>
          </a:pPr>
          <a:r>
            <a:rPr lang="es-ES" sz="2300" b="1" kern="1200" dirty="0" smtClean="0"/>
            <a:t>Objetivos</a:t>
          </a:r>
          <a:endParaRPr lang="en-US" sz="2300" kern="1200" dirty="0"/>
        </a:p>
      </dsp:txBody>
      <dsp:txXfrm>
        <a:off x="938695" y="1511795"/>
        <a:ext cx="7180396" cy="431833"/>
      </dsp:txXfrm>
    </dsp:sp>
    <dsp:sp modelId="{9192E38E-748B-472E-9EA2-79E4E20233A4}">
      <dsp:nvSpPr>
        <dsp:cNvPr id="0" name=""/>
        <dsp:cNvSpPr/>
      </dsp:nvSpPr>
      <dsp:spPr>
        <a:xfrm>
          <a:off x="668799" y="1457816"/>
          <a:ext cx="539791" cy="539791"/>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425825BA-3764-45A1-8E15-6CC28C316E0F}">
      <dsp:nvSpPr>
        <dsp:cNvPr id="0" name=""/>
        <dsp:cNvSpPr/>
      </dsp:nvSpPr>
      <dsp:spPr>
        <a:xfrm>
          <a:off x="1007119" y="2159925"/>
          <a:ext cx="7111972" cy="43183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767" tIns="58420" rIns="58420" bIns="58420" numCol="1" spcCol="1270" anchor="ctr" anchorCtr="0">
          <a:noAutofit/>
        </a:bodyPr>
        <a:lstStyle/>
        <a:p>
          <a:pPr lvl="0" algn="l" defTabSz="1022350" rtl="0">
            <a:lnSpc>
              <a:spcPct val="90000"/>
            </a:lnSpc>
            <a:spcBef>
              <a:spcPct val="0"/>
            </a:spcBef>
            <a:spcAft>
              <a:spcPct val="35000"/>
            </a:spcAft>
          </a:pPr>
          <a:r>
            <a:rPr lang="es-ES" sz="2300" b="1" kern="1200" smtClean="0"/>
            <a:t>Marco Teórico</a:t>
          </a:r>
          <a:endParaRPr lang="en-US" sz="2300" kern="1200"/>
        </a:p>
      </dsp:txBody>
      <dsp:txXfrm>
        <a:off x="1007119" y="2159925"/>
        <a:ext cx="7111972" cy="431833"/>
      </dsp:txXfrm>
    </dsp:sp>
    <dsp:sp modelId="{0D02ECD5-008B-434C-9409-C8E03E3937B4}">
      <dsp:nvSpPr>
        <dsp:cNvPr id="0" name=""/>
        <dsp:cNvSpPr/>
      </dsp:nvSpPr>
      <dsp:spPr>
        <a:xfrm>
          <a:off x="737223" y="2105946"/>
          <a:ext cx="539791" cy="539791"/>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3EA564FE-204B-4CC6-BB3F-271DCBA618F8}">
      <dsp:nvSpPr>
        <dsp:cNvPr id="0" name=""/>
        <dsp:cNvSpPr/>
      </dsp:nvSpPr>
      <dsp:spPr>
        <a:xfrm>
          <a:off x="938695" y="2808055"/>
          <a:ext cx="7180396" cy="43183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767" tIns="58420" rIns="58420" bIns="58420" numCol="1" spcCol="1270" anchor="ctr" anchorCtr="0">
          <a:noAutofit/>
        </a:bodyPr>
        <a:lstStyle/>
        <a:p>
          <a:pPr lvl="0" algn="l" defTabSz="1022350" rtl="0">
            <a:lnSpc>
              <a:spcPct val="90000"/>
            </a:lnSpc>
            <a:spcBef>
              <a:spcPct val="0"/>
            </a:spcBef>
            <a:spcAft>
              <a:spcPct val="35000"/>
            </a:spcAft>
          </a:pPr>
          <a:r>
            <a:rPr lang="es-ES" sz="2300" b="1" kern="1200" dirty="0" smtClean="0"/>
            <a:t>Simulación</a:t>
          </a:r>
          <a:endParaRPr lang="en-US" sz="2300" kern="1200" dirty="0"/>
        </a:p>
      </dsp:txBody>
      <dsp:txXfrm>
        <a:off x="938695" y="2808055"/>
        <a:ext cx="7180396" cy="431833"/>
      </dsp:txXfrm>
    </dsp:sp>
    <dsp:sp modelId="{B0837AA7-87A4-4294-8F6F-39360B128BF9}">
      <dsp:nvSpPr>
        <dsp:cNvPr id="0" name=""/>
        <dsp:cNvSpPr/>
      </dsp:nvSpPr>
      <dsp:spPr>
        <a:xfrm>
          <a:off x="668799" y="2754076"/>
          <a:ext cx="539791" cy="539791"/>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95141B2-CE45-41D8-88D9-79AE9735AF14}">
      <dsp:nvSpPr>
        <dsp:cNvPr id="0" name=""/>
        <dsp:cNvSpPr/>
      </dsp:nvSpPr>
      <dsp:spPr>
        <a:xfrm>
          <a:off x="724394" y="3455709"/>
          <a:ext cx="7394697" cy="43183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767" tIns="58420" rIns="58420" bIns="58420" numCol="1" spcCol="1270" anchor="ctr" anchorCtr="0">
          <a:noAutofit/>
        </a:bodyPr>
        <a:lstStyle/>
        <a:p>
          <a:pPr lvl="0" algn="l" defTabSz="1022350" rtl="0">
            <a:lnSpc>
              <a:spcPct val="90000"/>
            </a:lnSpc>
            <a:spcBef>
              <a:spcPct val="0"/>
            </a:spcBef>
            <a:spcAft>
              <a:spcPct val="35000"/>
            </a:spcAft>
          </a:pPr>
          <a:r>
            <a:rPr lang="es-ES" sz="2300" b="1" kern="1200" dirty="0" smtClean="0"/>
            <a:t>Medición y Análisis de resultados</a:t>
          </a:r>
          <a:endParaRPr lang="en-US" sz="2300" kern="1200" dirty="0"/>
        </a:p>
      </dsp:txBody>
      <dsp:txXfrm>
        <a:off x="724394" y="3455709"/>
        <a:ext cx="7394697" cy="431833"/>
      </dsp:txXfrm>
    </dsp:sp>
    <dsp:sp modelId="{DB408139-DD07-47B2-AA82-138E0D580A3F}">
      <dsp:nvSpPr>
        <dsp:cNvPr id="0" name=""/>
        <dsp:cNvSpPr/>
      </dsp:nvSpPr>
      <dsp:spPr>
        <a:xfrm>
          <a:off x="454498" y="3401730"/>
          <a:ext cx="539791" cy="539791"/>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CC69E18-75C3-47A5-A327-022BFB12859F}">
      <dsp:nvSpPr>
        <dsp:cNvPr id="0" name=""/>
        <dsp:cNvSpPr/>
      </dsp:nvSpPr>
      <dsp:spPr>
        <a:xfrm>
          <a:off x="333330" y="4103839"/>
          <a:ext cx="7785761" cy="431833"/>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767" tIns="58420" rIns="58420" bIns="58420" numCol="1" spcCol="1270" anchor="ctr" anchorCtr="0">
          <a:noAutofit/>
        </a:bodyPr>
        <a:lstStyle/>
        <a:p>
          <a:pPr lvl="0" algn="l" defTabSz="1022350" rtl="0">
            <a:lnSpc>
              <a:spcPct val="90000"/>
            </a:lnSpc>
            <a:spcBef>
              <a:spcPct val="0"/>
            </a:spcBef>
            <a:spcAft>
              <a:spcPct val="35000"/>
            </a:spcAft>
          </a:pPr>
          <a:r>
            <a:rPr lang="es-ES" sz="2300" b="1" kern="1200" dirty="0" smtClean="0"/>
            <a:t>Conclusiones y Recomendaciones</a:t>
          </a:r>
          <a:endParaRPr lang="en-US" sz="2300" kern="1200" dirty="0"/>
        </a:p>
      </dsp:txBody>
      <dsp:txXfrm>
        <a:off x="333330" y="4103839"/>
        <a:ext cx="7785761" cy="431833"/>
      </dsp:txXfrm>
    </dsp:sp>
    <dsp:sp modelId="{142BD2F9-D602-4FE0-B347-9E72ABFFE647}">
      <dsp:nvSpPr>
        <dsp:cNvPr id="0" name=""/>
        <dsp:cNvSpPr/>
      </dsp:nvSpPr>
      <dsp:spPr>
        <a:xfrm>
          <a:off x="63434" y="4049860"/>
          <a:ext cx="539791" cy="539791"/>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53A622-D2DA-4151-A755-36AC80970475}">
      <dsp:nvSpPr>
        <dsp:cNvPr id="0" name=""/>
        <dsp:cNvSpPr/>
      </dsp:nvSpPr>
      <dsp:spPr>
        <a:xfrm>
          <a:off x="1905" y="2179569"/>
          <a:ext cx="1925482" cy="962741"/>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smtClean="0"/>
            <a:t>Medición de Ganancia de Antenas</a:t>
          </a:r>
          <a:endParaRPr lang="es-ES" sz="1300" kern="1200" dirty="0"/>
        </a:p>
      </dsp:txBody>
      <dsp:txXfrm>
        <a:off x="30103" y="2207767"/>
        <a:ext cx="1869086" cy="906345"/>
      </dsp:txXfrm>
    </dsp:sp>
    <dsp:sp modelId="{C8F46F8E-AF54-4EDB-8B43-A5128468B292}">
      <dsp:nvSpPr>
        <dsp:cNvPr id="0" name=""/>
        <dsp:cNvSpPr/>
      </dsp:nvSpPr>
      <dsp:spPr>
        <a:xfrm rot="18770822">
          <a:off x="1746202" y="2227586"/>
          <a:ext cx="1132564" cy="36342"/>
        </a:xfrm>
        <a:custGeom>
          <a:avLst/>
          <a:gdLst/>
          <a:ahLst/>
          <a:cxnLst/>
          <a:rect l="0" t="0" r="0" b="0"/>
          <a:pathLst>
            <a:path>
              <a:moveTo>
                <a:pt x="0" y="18171"/>
              </a:moveTo>
              <a:lnTo>
                <a:pt x="1132564" y="1817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284170" y="2217443"/>
        <a:ext cx="56628" cy="56628"/>
      </dsp:txXfrm>
    </dsp:sp>
    <dsp:sp modelId="{C92F523C-7BDC-4F20-86BF-887EE29B1EAA}">
      <dsp:nvSpPr>
        <dsp:cNvPr id="0" name=""/>
        <dsp:cNvSpPr/>
      </dsp:nvSpPr>
      <dsp:spPr>
        <a:xfrm>
          <a:off x="2697580" y="1349205"/>
          <a:ext cx="1925482" cy="962741"/>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smtClean="0"/>
            <a:t>Método de dos antenas</a:t>
          </a:r>
          <a:endParaRPr lang="es-ES" sz="1300" kern="1200" dirty="0"/>
        </a:p>
      </dsp:txBody>
      <dsp:txXfrm>
        <a:off x="2725778" y="1377403"/>
        <a:ext cx="1869086" cy="906345"/>
      </dsp:txXfrm>
    </dsp:sp>
    <dsp:sp modelId="{41317761-304B-4FBF-A51E-D0505EF956E1}">
      <dsp:nvSpPr>
        <dsp:cNvPr id="0" name=""/>
        <dsp:cNvSpPr/>
      </dsp:nvSpPr>
      <dsp:spPr>
        <a:xfrm rot="19457599">
          <a:off x="4533911" y="1535616"/>
          <a:ext cx="948495" cy="36342"/>
        </a:xfrm>
        <a:custGeom>
          <a:avLst/>
          <a:gdLst/>
          <a:ahLst/>
          <a:cxnLst/>
          <a:rect l="0" t="0" r="0" b="0"/>
          <a:pathLst>
            <a:path>
              <a:moveTo>
                <a:pt x="0" y="18171"/>
              </a:moveTo>
              <a:lnTo>
                <a:pt x="948495" y="18171"/>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984447" y="1530075"/>
        <a:ext cx="47424" cy="47424"/>
      </dsp:txXfrm>
    </dsp:sp>
    <dsp:sp modelId="{7774D42D-ECFD-4BD3-ABE0-A332FB00D712}">
      <dsp:nvSpPr>
        <dsp:cNvPr id="0" name=""/>
        <dsp:cNvSpPr/>
      </dsp:nvSpPr>
      <dsp:spPr>
        <a:xfrm>
          <a:off x="5393255" y="795629"/>
          <a:ext cx="1925482" cy="962741"/>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smtClean="0"/>
            <a:t>Se mide la potencia recibida en un enlace punto a punto con antenas de igual características.</a:t>
          </a:r>
          <a:endParaRPr lang="es-ES" sz="1300" kern="1200" dirty="0"/>
        </a:p>
      </dsp:txBody>
      <dsp:txXfrm>
        <a:off x="5421453" y="823827"/>
        <a:ext cx="1869086" cy="906345"/>
      </dsp:txXfrm>
    </dsp:sp>
    <dsp:sp modelId="{C72BF367-3826-4986-B602-02DF424384FF}">
      <dsp:nvSpPr>
        <dsp:cNvPr id="0" name=""/>
        <dsp:cNvSpPr/>
      </dsp:nvSpPr>
      <dsp:spPr>
        <a:xfrm rot="2142401">
          <a:off x="4533911" y="2089192"/>
          <a:ext cx="948495" cy="36342"/>
        </a:xfrm>
        <a:custGeom>
          <a:avLst/>
          <a:gdLst/>
          <a:ahLst/>
          <a:cxnLst/>
          <a:rect l="0" t="0" r="0" b="0"/>
          <a:pathLst>
            <a:path>
              <a:moveTo>
                <a:pt x="0" y="18171"/>
              </a:moveTo>
              <a:lnTo>
                <a:pt x="948495" y="18171"/>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984447" y="2083651"/>
        <a:ext cx="47424" cy="47424"/>
      </dsp:txXfrm>
    </dsp:sp>
    <dsp:sp modelId="{EFF8CB21-73EB-49CC-906F-62875702057F}">
      <dsp:nvSpPr>
        <dsp:cNvPr id="0" name=""/>
        <dsp:cNvSpPr/>
      </dsp:nvSpPr>
      <dsp:spPr>
        <a:xfrm>
          <a:off x="5393255" y="1902781"/>
          <a:ext cx="1925482" cy="962741"/>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ES" sz="1100" kern="1200" dirty="0" smtClean="0"/>
            <a:t>Se mide el coeficiente de transmisión </a:t>
          </a:r>
          <a:r>
            <a:rPr lang="es-ES" sz="1100" kern="1200" dirty="0" err="1" smtClean="0"/>
            <a:t>S</a:t>
          </a:r>
          <a:r>
            <a:rPr lang="es-ES" sz="700" kern="1200" dirty="0" err="1" smtClean="0"/>
            <a:t>21</a:t>
          </a:r>
          <a:endParaRPr lang="es-ES" sz="700" kern="1200" dirty="0"/>
        </a:p>
      </dsp:txBody>
      <dsp:txXfrm>
        <a:off x="5421453" y="1930979"/>
        <a:ext cx="1869086" cy="906345"/>
      </dsp:txXfrm>
    </dsp:sp>
    <dsp:sp modelId="{93C7EC7D-8C6A-48B8-9D04-6D1802A94B3F}">
      <dsp:nvSpPr>
        <dsp:cNvPr id="0" name=""/>
        <dsp:cNvSpPr/>
      </dsp:nvSpPr>
      <dsp:spPr>
        <a:xfrm rot="2829178">
          <a:off x="1746202" y="3057950"/>
          <a:ext cx="1132564" cy="36342"/>
        </a:xfrm>
        <a:custGeom>
          <a:avLst/>
          <a:gdLst/>
          <a:ahLst/>
          <a:cxnLst/>
          <a:rect l="0" t="0" r="0" b="0"/>
          <a:pathLst>
            <a:path>
              <a:moveTo>
                <a:pt x="0" y="18171"/>
              </a:moveTo>
              <a:lnTo>
                <a:pt x="1132564" y="18171"/>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284170" y="3047808"/>
        <a:ext cx="56628" cy="56628"/>
      </dsp:txXfrm>
    </dsp:sp>
    <dsp:sp modelId="{06B040BA-6B81-4665-80FA-055D8AA36990}">
      <dsp:nvSpPr>
        <dsp:cNvPr id="0" name=""/>
        <dsp:cNvSpPr/>
      </dsp:nvSpPr>
      <dsp:spPr>
        <a:xfrm>
          <a:off x="2697580" y="3009933"/>
          <a:ext cx="1925482" cy="962741"/>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smtClean="0"/>
            <a:t>Método de tres antenas.</a:t>
          </a:r>
          <a:endParaRPr lang="es-ES" sz="1300" kern="1200" dirty="0"/>
        </a:p>
      </dsp:txBody>
      <dsp:txXfrm>
        <a:off x="2725778" y="3038131"/>
        <a:ext cx="1869086" cy="906345"/>
      </dsp:txXfrm>
    </dsp:sp>
    <dsp:sp modelId="{FB833CCF-C28E-4527-8735-DDD2E247CA69}">
      <dsp:nvSpPr>
        <dsp:cNvPr id="0" name=""/>
        <dsp:cNvSpPr/>
      </dsp:nvSpPr>
      <dsp:spPr>
        <a:xfrm>
          <a:off x="4623063" y="3473132"/>
          <a:ext cx="770192" cy="36342"/>
        </a:xfrm>
        <a:custGeom>
          <a:avLst/>
          <a:gdLst/>
          <a:ahLst/>
          <a:cxnLst/>
          <a:rect l="0" t="0" r="0" b="0"/>
          <a:pathLst>
            <a:path>
              <a:moveTo>
                <a:pt x="0" y="18171"/>
              </a:moveTo>
              <a:lnTo>
                <a:pt x="770192" y="18171"/>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4988904" y="3472049"/>
        <a:ext cx="38509" cy="38509"/>
      </dsp:txXfrm>
    </dsp:sp>
    <dsp:sp modelId="{4CFCAC9A-3D0A-48EE-A20A-7A44364F977A}">
      <dsp:nvSpPr>
        <dsp:cNvPr id="0" name=""/>
        <dsp:cNvSpPr/>
      </dsp:nvSpPr>
      <dsp:spPr>
        <a:xfrm>
          <a:off x="5393255" y="3009933"/>
          <a:ext cx="1925482" cy="962741"/>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s-ES" sz="1300" kern="1200" dirty="0" smtClean="0"/>
            <a:t>Se realiza tres mediciones del coeficiente de transmisión </a:t>
          </a:r>
          <a:r>
            <a:rPr lang="es-ES" sz="1300" kern="1200" dirty="0" err="1" smtClean="0"/>
            <a:t>S21</a:t>
          </a:r>
          <a:endParaRPr lang="es-ES" sz="1300" kern="1200" dirty="0"/>
        </a:p>
      </dsp:txBody>
      <dsp:txXfrm>
        <a:off x="5421453" y="3038131"/>
        <a:ext cx="1869086" cy="906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029F-A7C6-4060-A679-F15C7A88DA04}">
      <dsp:nvSpPr>
        <dsp:cNvPr id="0" name=""/>
        <dsp:cNvSpPr/>
      </dsp:nvSpPr>
      <dsp:spPr>
        <a:xfrm>
          <a:off x="0" y="0"/>
          <a:ext cx="5881740" cy="86841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El presente trabajo de investigación tiene como finalidad analizar y validar los principales parámetros de una antena.</a:t>
          </a:r>
          <a:endParaRPr lang="es-ES" sz="1200" kern="1200" dirty="0"/>
        </a:p>
      </dsp:txBody>
      <dsp:txXfrm>
        <a:off x="25435" y="25435"/>
        <a:ext cx="4843046" cy="817546"/>
      </dsp:txXfrm>
    </dsp:sp>
    <dsp:sp modelId="{708151D3-1F9A-4BBE-804F-3B326D906559}">
      <dsp:nvSpPr>
        <dsp:cNvPr id="0" name=""/>
        <dsp:cNvSpPr/>
      </dsp:nvSpPr>
      <dsp:spPr>
        <a:xfrm>
          <a:off x="439220" y="989029"/>
          <a:ext cx="5881740" cy="86841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A través de un método comparativo entre metodologías indirectas de medición y paquetes de simulación.</a:t>
          </a:r>
          <a:endParaRPr lang="es-ES" sz="1200" kern="1200" dirty="0"/>
        </a:p>
      </dsp:txBody>
      <dsp:txXfrm>
        <a:off x="464655" y="1014464"/>
        <a:ext cx="4827178" cy="817546"/>
      </dsp:txXfrm>
    </dsp:sp>
    <dsp:sp modelId="{AA51877C-74C1-4455-98D3-CDC7A3AF4865}">
      <dsp:nvSpPr>
        <dsp:cNvPr id="0" name=""/>
        <dsp:cNvSpPr/>
      </dsp:nvSpPr>
      <dsp:spPr>
        <a:xfrm>
          <a:off x="878441" y="1978059"/>
          <a:ext cx="5881740" cy="86841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t>Utilizando la cámara anecoica diseñada y construida en la </a:t>
          </a:r>
          <a:r>
            <a:rPr lang="es-EC" sz="1200" kern="1200" dirty="0" err="1" smtClean="0"/>
            <a:t>ESPE</a:t>
          </a:r>
          <a:r>
            <a:rPr lang="es-EC" sz="1200" kern="1200" dirty="0" smtClean="0"/>
            <a:t> en el año 2006.</a:t>
          </a:r>
          <a:endParaRPr lang="es-ES" sz="1200" kern="1200" dirty="0"/>
        </a:p>
      </dsp:txBody>
      <dsp:txXfrm>
        <a:off x="903876" y="2003494"/>
        <a:ext cx="4827178" cy="817546"/>
      </dsp:txXfrm>
    </dsp:sp>
    <dsp:sp modelId="{2F8BB356-6167-4592-865C-58C7AEE9224D}">
      <dsp:nvSpPr>
        <dsp:cNvPr id="0" name=""/>
        <dsp:cNvSpPr/>
      </dsp:nvSpPr>
      <dsp:spPr>
        <a:xfrm>
          <a:off x="1317662" y="2967089"/>
          <a:ext cx="5881740" cy="86841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smtClean="0"/>
            <a:t>Se utilizó un medidor de radiaciones no ionizantes de banda ancha </a:t>
          </a:r>
          <a:r>
            <a:rPr lang="es-EC" sz="1200" kern="1200" dirty="0" err="1" smtClean="0"/>
            <a:t>Narda</a:t>
          </a:r>
          <a:r>
            <a:rPr lang="es-EC" sz="1200" kern="1200" dirty="0" smtClean="0"/>
            <a:t> </a:t>
          </a:r>
          <a:r>
            <a:rPr lang="es-EC" sz="1200" kern="1200" dirty="0" err="1" smtClean="0"/>
            <a:t>NBM</a:t>
          </a:r>
          <a:r>
            <a:rPr lang="es-EC" sz="1200" kern="1200" dirty="0" smtClean="0"/>
            <a:t> 550, junto con la medición del patrón de radiación de una antena, para garantizar la operatividad de la cámara anecoica.</a:t>
          </a:r>
          <a:endParaRPr lang="es-ES" sz="1200" kern="1200" dirty="0"/>
        </a:p>
      </dsp:txBody>
      <dsp:txXfrm>
        <a:off x="1343097" y="2992524"/>
        <a:ext cx="4827178" cy="817546"/>
      </dsp:txXfrm>
    </dsp:sp>
    <dsp:sp modelId="{79C91504-AB90-4C92-A046-2689519272CF}">
      <dsp:nvSpPr>
        <dsp:cNvPr id="0" name=""/>
        <dsp:cNvSpPr/>
      </dsp:nvSpPr>
      <dsp:spPr>
        <a:xfrm>
          <a:off x="1756883" y="3956119"/>
          <a:ext cx="5881740" cy="868416"/>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C" sz="1200" kern="1200" dirty="0" err="1" smtClean="0"/>
            <a:t>Yagui-Uda</a:t>
          </a:r>
          <a:r>
            <a:rPr lang="es-EC" sz="1200" kern="1200" dirty="0" smtClean="0"/>
            <a:t> de cinco elementos, </a:t>
          </a:r>
          <a:r>
            <a:rPr lang="es-EC" sz="1200" kern="1200" dirty="0" err="1" smtClean="0"/>
            <a:t>Patch</a:t>
          </a:r>
          <a:r>
            <a:rPr lang="es-EC" sz="1200" kern="1200" dirty="0" smtClean="0"/>
            <a:t> de un elemento, </a:t>
          </a:r>
          <a:r>
            <a:rPr lang="es-EC" sz="1200" kern="1200" dirty="0" err="1" smtClean="0"/>
            <a:t>Arreclo</a:t>
          </a:r>
          <a:r>
            <a:rPr lang="es-EC" sz="1200" kern="1200" dirty="0" smtClean="0"/>
            <a:t> </a:t>
          </a:r>
          <a:r>
            <a:rPr lang="es-EC" sz="1200" kern="1200" dirty="0" err="1" smtClean="0"/>
            <a:t>Patch</a:t>
          </a:r>
          <a:r>
            <a:rPr lang="es-EC" sz="1200" kern="1200" dirty="0" smtClean="0"/>
            <a:t> </a:t>
          </a:r>
          <a:r>
            <a:rPr lang="es-EC" sz="1200" kern="1200" dirty="0" err="1" smtClean="0"/>
            <a:t>2x1</a:t>
          </a:r>
          <a:r>
            <a:rPr lang="es-EC" sz="1200" kern="1200" dirty="0" smtClean="0"/>
            <a:t> y Dipolo de longitud resonante, todas de micro línea a 2.45 GHz.</a:t>
          </a:r>
          <a:endParaRPr lang="es-ES" sz="1200" kern="1200" dirty="0"/>
        </a:p>
      </dsp:txBody>
      <dsp:txXfrm>
        <a:off x="1782318" y="3981554"/>
        <a:ext cx="4827178" cy="817546"/>
      </dsp:txXfrm>
    </dsp:sp>
    <dsp:sp modelId="{7F23BEC7-E6A1-4D04-92AC-EC4DAADFA890}">
      <dsp:nvSpPr>
        <dsp:cNvPr id="0" name=""/>
        <dsp:cNvSpPr/>
      </dsp:nvSpPr>
      <dsp:spPr>
        <a:xfrm>
          <a:off x="5317269" y="634426"/>
          <a:ext cx="564470" cy="56447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5444275" y="634426"/>
        <a:ext cx="310458" cy="424764"/>
      </dsp:txXfrm>
    </dsp:sp>
    <dsp:sp modelId="{7C612492-239F-4113-AAD7-FAC8653BF6C5}">
      <dsp:nvSpPr>
        <dsp:cNvPr id="0" name=""/>
        <dsp:cNvSpPr/>
      </dsp:nvSpPr>
      <dsp:spPr>
        <a:xfrm>
          <a:off x="5756490" y="1623456"/>
          <a:ext cx="564470" cy="56447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5883496" y="1623456"/>
        <a:ext cx="310458" cy="424764"/>
      </dsp:txXfrm>
    </dsp:sp>
    <dsp:sp modelId="{255E53CA-ACA5-4760-B4E6-DA65393BDC19}">
      <dsp:nvSpPr>
        <dsp:cNvPr id="0" name=""/>
        <dsp:cNvSpPr/>
      </dsp:nvSpPr>
      <dsp:spPr>
        <a:xfrm>
          <a:off x="6195711" y="2598012"/>
          <a:ext cx="564470" cy="56447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6322717" y="2598012"/>
        <a:ext cx="310458" cy="424764"/>
      </dsp:txXfrm>
    </dsp:sp>
    <dsp:sp modelId="{FF87966D-91E7-47BC-BA0B-A840013FFFA9}">
      <dsp:nvSpPr>
        <dsp:cNvPr id="0" name=""/>
        <dsp:cNvSpPr/>
      </dsp:nvSpPr>
      <dsp:spPr>
        <a:xfrm>
          <a:off x="6634932" y="3596691"/>
          <a:ext cx="564470" cy="56447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s-ES" sz="2700" kern="1200"/>
        </a:p>
      </dsp:txBody>
      <dsp:txXfrm>
        <a:off x="6761938" y="3596691"/>
        <a:ext cx="310458" cy="4247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767DA-3719-494E-B6C3-EDAED269596E}">
      <dsp:nvSpPr>
        <dsp:cNvPr id="0" name=""/>
        <dsp:cNvSpPr/>
      </dsp:nvSpPr>
      <dsp:spPr>
        <a:xfrm rot="5400000">
          <a:off x="-166486" y="1096496"/>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C8136AC-1E1B-406C-98A1-024156D50472}">
      <dsp:nvSpPr>
        <dsp:cNvPr id="0" name=""/>
        <dsp:cNvSpPr/>
      </dsp:nvSpPr>
      <dsp:spPr>
        <a:xfrm>
          <a:off x="226052" y="1031"/>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Cámara anecoica, proviene de las siglas (</a:t>
          </a:r>
          <a:r>
            <a:rPr lang="es-EC" sz="1200" kern="1200" dirty="0" err="1" smtClean="0"/>
            <a:t>an</a:t>
          </a:r>
          <a:r>
            <a:rPr lang="es-EC" sz="1200" kern="1200" dirty="0" smtClean="0"/>
            <a:t>-ecoico cuyo significado es no eco o sin eco) es una cuarto el cual es diseñado con el fin de absorber los reflejos de ondas sonoras o electromagnéticas. </a:t>
          </a:r>
          <a:endParaRPr lang="es-ES" sz="1200" kern="1200" dirty="0"/>
        </a:p>
      </dsp:txBody>
      <dsp:txXfrm>
        <a:off x="266408" y="41387"/>
        <a:ext cx="2215703" cy="1297137"/>
      </dsp:txXfrm>
    </dsp:sp>
    <dsp:sp modelId="{CC3B376E-F868-4A58-AD6C-6181CC6CE842}">
      <dsp:nvSpPr>
        <dsp:cNvPr id="0" name=""/>
        <dsp:cNvSpPr/>
      </dsp:nvSpPr>
      <dsp:spPr>
        <a:xfrm rot="5400000">
          <a:off x="-166486" y="2818807"/>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19D007E-A6AA-4A5A-8152-1B94E73CEAA9}">
      <dsp:nvSpPr>
        <dsp:cNvPr id="0" name=""/>
        <dsp:cNvSpPr/>
      </dsp:nvSpPr>
      <dsp:spPr>
        <a:xfrm>
          <a:off x="226052" y="1723343"/>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Consta de dos partes fundamentales, La primera es una estructura conocida como jaula de Faraday, la cual atenúa los campos incidentes de ondas </a:t>
          </a:r>
          <a:r>
            <a:rPr lang="es-EC" sz="1200" kern="1200" dirty="0" err="1" smtClean="0"/>
            <a:t>electromagneticas</a:t>
          </a:r>
          <a:r>
            <a:rPr lang="es-EC" sz="1200" kern="1200" dirty="0" smtClean="0"/>
            <a:t>. </a:t>
          </a:r>
          <a:endParaRPr lang="es-ES" sz="1200" kern="1200" dirty="0"/>
        </a:p>
      </dsp:txBody>
      <dsp:txXfrm>
        <a:off x="266408" y="1763699"/>
        <a:ext cx="2215703" cy="1297137"/>
      </dsp:txXfrm>
    </dsp:sp>
    <dsp:sp modelId="{FF96D236-5D57-44F5-83E0-6EE4E515ED82}">
      <dsp:nvSpPr>
        <dsp:cNvPr id="0" name=""/>
        <dsp:cNvSpPr/>
      </dsp:nvSpPr>
      <dsp:spPr>
        <a:xfrm>
          <a:off x="694669" y="3679963"/>
          <a:ext cx="3044898"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A0BBB82-624C-4F4B-B684-2A1DDAA35441}">
      <dsp:nvSpPr>
        <dsp:cNvPr id="0" name=""/>
        <dsp:cNvSpPr/>
      </dsp:nvSpPr>
      <dsp:spPr>
        <a:xfrm>
          <a:off x="226052" y="3445654"/>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La segunda son aquellos materiales que cubren por completo el interior de la cámara y tienen la capacidad de absorber ondas electromagnéticas</a:t>
          </a:r>
          <a:endParaRPr lang="es-ES" sz="1200" kern="1200" dirty="0"/>
        </a:p>
      </dsp:txBody>
      <dsp:txXfrm>
        <a:off x="266408" y="3486010"/>
        <a:ext cx="2215703" cy="1297137"/>
      </dsp:txXfrm>
    </dsp:sp>
    <dsp:sp modelId="{2506DBF0-745D-4D6C-8B96-633E7C75514F}">
      <dsp:nvSpPr>
        <dsp:cNvPr id="0" name=""/>
        <dsp:cNvSpPr/>
      </dsp:nvSpPr>
      <dsp:spPr>
        <a:xfrm rot="16200000">
          <a:off x="2887745" y="2818807"/>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AC3391C3-1775-4156-9F7E-EF81F9013670}">
      <dsp:nvSpPr>
        <dsp:cNvPr id="0" name=""/>
        <dsp:cNvSpPr/>
      </dsp:nvSpPr>
      <dsp:spPr>
        <a:xfrm>
          <a:off x="3280284" y="3445654"/>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Por esta razón, Es el lugar más óptimo para realizar mediciones de los parámetros de una antena o de un circuito de microondas.</a:t>
          </a:r>
          <a:endParaRPr lang="es-ES" sz="1200" kern="1200" dirty="0"/>
        </a:p>
      </dsp:txBody>
      <dsp:txXfrm>
        <a:off x="3320640" y="3486010"/>
        <a:ext cx="2215703" cy="1297137"/>
      </dsp:txXfrm>
    </dsp:sp>
    <dsp:sp modelId="{09EF359C-3642-442A-B3E1-74865EA7DEEE}">
      <dsp:nvSpPr>
        <dsp:cNvPr id="0" name=""/>
        <dsp:cNvSpPr/>
      </dsp:nvSpPr>
      <dsp:spPr>
        <a:xfrm rot="16200000">
          <a:off x="2887745" y="1096496"/>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7C104FA3-8820-4F6B-8DD7-282E8B1ABDCE}">
      <dsp:nvSpPr>
        <dsp:cNvPr id="0" name=""/>
        <dsp:cNvSpPr/>
      </dsp:nvSpPr>
      <dsp:spPr>
        <a:xfrm>
          <a:off x="3280284" y="1723343"/>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Debido a que genera con una gran nivel de exactitud condiciones de propagación en el espacio libre.</a:t>
          </a:r>
          <a:endParaRPr lang="es-ES" sz="1200" kern="1200" dirty="0"/>
        </a:p>
      </dsp:txBody>
      <dsp:txXfrm>
        <a:off x="3320640" y="1763699"/>
        <a:ext cx="2215703" cy="1297137"/>
      </dsp:txXfrm>
    </dsp:sp>
    <dsp:sp modelId="{5EB0D203-C093-4EE3-9524-25C70B3667CF}">
      <dsp:nvSpPr>
        <dsp:cNvPr id="0" name=""/>
        <dsp:cNvSpPr/>
      </dsp:nvSpPr>
      <dsp:spPr>
        <a:xfrm>
          <a:off x="3748901" y="235340"/>
          <a:ext cx="3044898"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683DE794-8CC3-45EC-9723-573DABBE9CCC}">
      <dsp:nvSpPr>
        <dsp:cNvPr id="0" name=""/>
        <dsp:cNvSpPr/>
      </dsp:nvSpPr>
      <dsp:spPr>
        <a:xfrm>
          <a:off x="3280284" y="1031"/>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En el laboratorio de Antenas y Electromagnetismo (</a:t>
          </a:r>
          <a:r>
            <a:rPr lang="es-EC" sz="1200" kern="1200" dirty="0" err="1" smtClean="0"/>
            <a:t>LABEA</a:t>
          </a:r>
          <a:r>
            <a:rPr lang="es-EC" sz="1200" kern="1200" dirty="0" smtClean="0"/>
            <a:t>), ya se han realizado mediciones de antenas en el medio ambiente del laboratorio y, en ciertas ocasiones en la cámara anecoica</a:t>
          </a:r>
          <a:r>
            <a:rPr lang="es-EC" sz="1200" kern="1200" smtClean="0"/>
            <a:t>. </a:t>
          </a:r>
          <a:endParaRPr lang="es-ES" sz="1200" kern="1200" dirty="0"/>
        </a:p>
      </dsp:txBody>
      <dsp:txXfrm>
        <a:off x="3320640" y="41387"/>
        <a:ext cx="2215703" cy="1297137"/>
      </dsp:txXfrm>
    </dsp:sp>
    <dsp:sp modelId="{965FBAB4-A439-4B7C-983E-68601C7565CB}">
      <dsp:nvSpPr>
        <dsp:cNvPr id="0" name=""/>
        <dsp:cNvSpPr/>
      </dsp:nvSpPr>
      <dsp:spPr>
        <a:xfrm rot="5400000">
          <a:off x="5941977" y="1096496"/>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75C2026-CCE4-4ACF-B5F6-3465764889B5}">
      <dsp:nvSpPr>
        <dsp:cNvPr id="0" name=""/>
        <dsp:cNvSpPr/>
      </dsp:nvSpPr>
      <dsp:spPr>
        <a:xfrm>
          <a:off x="6334516" y="1031"/>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t>No obstante, se tiene incertidumbre de la confiabilidad de los datos obtenidos</a:t>
          </a:r>
          <a:endParaRPr lang="es-ES" sz="1200" kern="1200" dirty="0"/>
        </a:p>
      </dsp:txBody>
      <dsp:txXfrm>
        <a:off x="6374872" y="41387"/>
        <a:ext cx="2215703" cy="1297137"/>
      </dsp:txXfrm>
    </dsp:sp>
    <dsp:sp modelId="{A97AC51B-A12F-4613-9E0D-0C4720652E4E}">
      <dsp:nvSpPr>
        <dsp:cNvPr id="0" name=""/>
        <dsp:cNvSpPr/>
      </dsp:nvSpPr>
      <dsp:spPr>
        <a:xfrm rot="5400000">
          <a:off x="5941977" y="2818807"/>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76308F3-B348-46F5-A490-7F1C993A987D}">
      <dsp:nvSpPr>
        <dsp:cNvPr id="0" name=""/>
        <dsp:cNvSpPr/>
      </dsp:nvSpPr>
      <dsp:spPr>
        <a:xfrm>
          <a:off x="6334516" y="1723343"/>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Razón por la cual es primordial en primer lugar, valorar el estado actual de la cámara anecoica,.</a:t>
          </a:r>
          <a:endParaRPr lang="es-ES" sz="1200" kern="1200" dirty="0"/>
        </a:p>
      </dsp:txBody>
      <dsp:txXfrm>
        <a:off x="6374872" y="1763699"/>
        <a:ext cx="2215703" cy="1297137"/>
      </dsp:txXfrm>
    </dsp:sp>
    <dsp:sp modelId="{CFD3AF00-7ECE-4E40-A4A0-EDDA79A2748C}">
      <dsp:nvSpPr>
        <dsp:cNvPr id="0" name=""/>
        <dsp:cNvSpPr/>
      </dsp:nvSpPr>
      <dsp:spPr>
        <a:xfrm>
          <a:off x="6334516" y="3445654"/>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Con el fin de obtener un nivel de confiabilidad aceptable en las mediciones realizadas dentro de la cámara anecoica.</a:t>
          </a:r>
          <a:endParaRPr lang="es-ES" sz="1200" kern="1200" dirty="0"/>
        </a:p>
      </dsp:txBody>
      <dsp:txXfrm>
        <a:off x="6374872" y="3486010"/>
        <a:ext cx="2215703" cy="12971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B376E-F868-4A58-AD6C-6181CC6CE842}">
      <dsp:nvSpPr>
        <dsp:cNvPr id="0" name=""/>
        <dsp:cNvSpPr/>
      </dsp:nvSpPr>
      <dsp:spPr>
        <a:xfrm rot="5400000">
          <a:off x="-166486" y="1096496"/>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419D007E-A6AA-4A5A-8152-1B94E73CEAA9}">
      <dsp:nvSpPr>
        <dsp:cNvPr id="0" name=""/>
        <dsp:cNvSpPr/>
      </dsp:nvSpPr>
      <dsp:spPr>
        <a:xfrm>
          <a:off x="226052" y="1031"/>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Una antena es un elemento perteneciente a un sistema de telecomunicaciones que forma parte de un transmisor o receptor.</a:t>
          </a:r>
          <a:endParaRPr lang="es-ES" sz="1000" kern="1200" dirty="0"/>
        </a:p>
      </dsp:txBody>
      <dsp:txXfrm>
        <a:off x="266408" y="41387"/>
        <a:ext cx="2215703" cy="1297137"/>
      </dsp:txXfrm>
    </dsp:sp>
    <dsp:sp modelId="{5AE27E1B-F670-4A3A-8FB4-9206552E5A38}">
      <dsp:nvSpPr>
        <dsp:cNvPr id="0" name=""/>
        <dsp:cNvSpPr/>
      </dsp:nvSpPr>
      <dsp:spPr>
        <a:xfrm rot="5400000">
          <a:off x="-166486" y="2818807"/>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B6DCA29-E622-428C-8E4F-0A21789CC168}">
      <dsp:nvSpPr>
        <dsp:cNvPr id="0" name=""/>
        <dsp:cNvSpPr/>
      </dsp:nvSpPr>
      <dsp:spPr>
        <a:xfrm>
          <a:off x="226052" y="1723343"/>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Diseñada para radiar o recibir ondas electromagnéticas con la capacidad de operar a frecuencias de RF y microondas. </a:t>
          </a:r>
          <a:endParaRPr lang="es-ES" sz="1000" kern="1200" dirty="0"/>
        </a:p>
      </dsp:txBody>
      <dsp:txXfrm>
        <a:off x="266408" y="1763699"/>
        <a:ext cx="2215703" cy="1297137"/>
      </dsp:txXfrm>
    </dsp:sp>
    <dsp:sp modelId="{2247E546-3428-4A42-ACBF-1285A78C1958}">
      <dsp:nvSpPr>
        <dsp:cNvPr id="0" name=""/>
        <dsp:cNvSpPr/>
      </dsp:nvSpPr>
      <dsp:spPr>
        <a:xfrm>
          <a:off x="694669" y="3679963"/>
          <a:ext cx="3044898"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96B4B2D1-3688-494A-B1C9-7F963647BA81}">
      <dsp:nvSpPr>
        <dsp:cNvPr id="0" name=""/>
        <dsp:cNvSpPr/>
      </dsp:nvSpPr>
      <dsp:spPr>
        <a:xfrm>
          <a:off x="226052" y="3445654"/>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Las antenas presentan parámetros de suma importancia como son: ganancia, directividad, impedancia de entrada, </a:t>
          </a:r>
          <a:r>
            <a:rPr lang="es-EC" sz="1000" kern="1200" dirty="0" err="1" smtClean="0"/>
            <a:t>VSWR</a:t>
          </a:r>
          <a:r>
            <a:rPr lang="es-EC" sz="1000" kern="1200" dirty="0" smtClean="0"/>
            <a:t>, patrón de radiación, relación F/B, nivel de lóbulo primario a secundario </a:t>
          </a:r>
          <a:r>
            <a:rPr lang="es-EC" sz="1000" kern="1200" dirty="0" err="1" smtClean="0"/>
            <a:t>NLPS</a:t>
          </a:r>
          <a:r>
            <a:rPr lang="es-EC" sz="1000" kern="1200" dirty="0" smtClean="0"/>
            <a:t>.</a:t>
          </a:r>
          <a:endParaRPr lang="es-ES" sz="1000" kern="1200" dirty="0"/>
        </a:p>
      </dsp:txBody>
      <dsp:txXfrm>
        <a:off x="266408" y="3486010"/>
        <a:ext cx="2215703" cy="1297137"/>
      </dsp:txXfrm>
    </dsp:sp>
    <dsp:sp modelId="{7ED6C3A3-84CD-4E59-9B52-B5D384495E49}">
      <dsp:nvSpPr>
        <dsp:cNvPr id="0" name=""/>
        <dsp:cNvSpPr/>
      </dsp:nvSpPr>
      <dsp:spPr>
        <a:xfrm rot="16200000">
          <a:off x="2887745" y="2818807"/>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DAB598A-C1BB-49D9-910F-B2F1ED5DB3E6}">
      <dsp:nvSpPr>
        <dsp:cNvPr id="0" name=""/>
        <dsp:cNvSpPr/>
      </dsp:nvSpPr>
      <dsp:spPr>
        <a:xfrm>
          <a:off x="3280284" y="3445654"/>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La ganancia es el principal parámetro de estudio debido a que se utiliza en el cálculo de los enlaces radioeléctricos, sistemas de navegación, sistemas de radiolocalización, sistemas satelitales, radar, etc.</a:t>
          </a:r>
          <a:endParaRPr lang="es-ES" sz="1000" kern="1200" dirty="0"/>
        </a:p>
      </dsp:txBody>
      <dsp:txXfrm>
        <a:off x="3320640" y="3486010"/>
        <a:ext cx="2215703" cy="1297137"/>
      </dsp:txXfrm>
    </dsp:sp>
    <dsp:sp modelId="{3603507A-B6B9-4785-BB84-B89611ED449E}">
      <dsp:nvSpPr>
        <dsp:cNvPr id="0" name=""/>
        <dsp:cNvSpPr/>
      </dsp:nvSpPr>
      <dsp:spPr>
        <a:xfrm rot="16200000">
          <a:off x="2887745" y="1096496"/>
          <a:ext cx="1712977"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247E0305-7F1D-4B35-8CF8-BA8877AA4F37}">
      <dsp:nvSpPr>
        <dsp:cNvPr id="0" name=""/>
        <dsp:cNvSpPr/>
      </dsp:nvSpPr>
      <dsp:spPr>
        <a:xfrm>
          <a:off x="3280284" y="1723343"/>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Existen diferentes metodologías de medición para determinar los parámetros de una antena, las cuales que pueden variar el nivel de dificultad según el nivel de precisión que se requiera o la infraestructura, equipos disponibles y frecuencia de operación.</a:t>
          </a:r>
          <a:endParaRPr lang="es-ES" sz="1000" kern="1200" dirty="0"/>
        </a:p>
      </dsp:txBody>
      <dsp:txXfrm>
        <a:off x="3320640" y="1763699"/>
        <a:ext cx="2215703" cy="1297137"/>
      </dsp:txXfrm>
    </dsp:sp>
    <dsp:sp modelId="{74DE42E1-2BD7-44F1-B490-E899F80255E5}">
      <dsp:nvSpPr>
        <dsp:cNvPr id="0" name=""/>
        <dsp:cNvSpPr/>
      </dsp:nvSpPr>
      <dsp:spPr>
        <a:xfrm>
          <a:off x="3748901" y="235340"/>
          <a:ext cx="3044898" cy="206677"/>
        </a:xfrm>
        <a:prstGeom prst="rect">
          <a:avLst/>
        </a:prstGeom>
        <a:solidFill>
          <a:schemeClr val="accent6">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6A86C7E-F82A-4E1E-928E-94DC1EA261B5}">
      <dsp:nvSpPr>
        <dsp:cNvPr id="0" name=""/>
        <dsp:cNvSpPr/>
      </dsp:nvSpPr>
      <dsp:spPr>
        <a:xfrm>
          <a:off x="3280284" y="1031"/>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En el presente proyecto de investigación se presenta Metodologías indirectas de medición de los parámetros de antenas.</a:t>
          </a:r>
          <a:endParaRPr lang="es-ES" sz="1000" kern="1200" dirty="0"/>
        </a:p>
      </dsp:txBody>
      <dsp:txXfrm>
        <a:off x="3320640" y="41387"/>
        <a:ext cx="2215703" cy="1297137"/>
      </dsp:txXfrm>
    </dsp:sp>
    <dsp:sp modelId="{4B46A4C6-1967-4793-8B1D-66BE8837D7AC}">
      <dsp:nvSpPr>
        <dsp:cNvPr id="0" name=""/>
        <dsp:cNvSpPr/>
      </dsp:nvSpPr>
      <dsp:spPr>
        <a:xfrm>
          <a:off x="6334516" y="1031"/>
          <a:ext cx="2296415" cy="1377849"/>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S" sz="1000" kern="1200" dirty="0" smtClean="0"/>
            <a:t>Mediante el uso de los equipos y software de medición presentes en el Laboratorio.</a:t>
          </a:r>
          <a:endParaRPr lang="es-ES" sz="1000" kern="1200" dirty="0"/>
        </a:p>
      </dsp:txBody>
      <dsp:txXfrm>
        <a:off x="6374872" y="41387"/>
        <a:ext cx="2215703" cy="12971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876D6-0DD7-4B8E-B885-FA096A2CC233}">
      <dsp:nvSpPr>
        <dsp:cNvPr id="0" name=""/>
        <dsp:cNvSpPr/>
      </dsp:nvSpPr>
      <dsp:spPr>
        <a:xfrm rot="5400000">
          <a:off x="-225195" y="225195"/>
          <a:ext cx="1501301" cy="105091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kern="1200" dirty="0" smtClean="0"/>
            <a:t>General</a:t>
          </a:r>
          <a:endParaRPr lang="es-ES" sz="2200" kern="1200" dirty="0"/>
        </a:p>
      </dsp:txBody>
      <dsp:txXfrm rot="-5400000">
        <a:off x="1" y="525454"/>
        <a:ext cx="1050910" cy="450391"/>
      </dsp:txXfrm>
    </dsp:sp>
    <dsp:sp modelId="{5CD73165-DB7D-47CF-B49B-46095C569F95}">
      <dsp:nvSpPr>
        <dsp:cNvPr id="0" name=""/>
        <dsp:cNvSpPr/>
      </dsp:nvSpPr>
      <dsp:spPr>
        <a:xfrm rot="5400000">
          <a:off x="3973800" y="-2922889"/>
          <a:ext cx="975845" cy="6821625"/>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Analizar y medir los parámetros de las antenas en la cámara anecoica en la banda de 2.4 GHz, y realizar un análisis comparativo con herramientas de simulación de antenas.</a:t>
          </a:r>
          <a:endParaRPr lang="es-ES" sz="1400" kern="1200" dirty="0"/>
        </a:p>
      </dsp:txBody>
      <dsp:txXfrm rot="-5400000">
        <a:off x="1050911" y="47637"/>
        <a:ext cx="6773988" cy="8805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78CF2-FBBA-4ABE-AACD-80E9088781CB}">
      <dsp:nvSpPr>
        <dsp:cNvPr id="0" name=""/>
        <dsp:cNvSpPr/>
      </dsp:nvSpPr>
      <dsp:spPr>
        <a:xfrm rot="5400000">
          <a:off x="-337280" y="925022"/>
          <a:ext cx="2248537" cy="157397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r>
            <a:rPr lang="es-ES" sz="2300" kern="1200" dirty="0" smtClean="0"/>
            <a:t>Específicos</a:t>
          </a:r>
          <a:endParaRPr lang="es-ES" sz="2300" kern="1200" dirty="0"/>
        </a:p>
      </dsp:txBody>
      <dsp:txXfrm rot="-5400000">
        <a:off x="1" y="1374729"/>
        <a:ext cx="1573976" cy="674561"/>
      </dsp:txXfrm>
    </dsp:sp>
    <dsp:sp modelId="{6DA534B6-1F41-400A-8FA7-A1CB66FF25A0}">
      <dsp:nvSpPr>
        <dsp:cNvPr id="0" name=""/>
        <dsp:cNvSpPr/>
      </dsp:nvSpPr>
      <dsp:spPr>
        <a:xfrm rot="5400000">
          <a:off x="3392235" y="-1787163"/>
          <a:ext cx="2574840" cy="6211359"/>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Realizar un análisis del estado actual de la cámara anecoica ubicada en el laboratorio de Antenas y Electromagnetismo de la Universidad de las Fuerzas Armadas </a:t>
          </a:r>
          <a:r>
            <a:rPr lang="es-EC" sz="1300" kern="1200" dirty="0" err="1" smtClean="0"/>
            <a:t>ESPE</a:t>
          </a:r>
          <a:r>
            <a:rPr lang="es-EC" sz="1300" kern="1200" dirty="0" smtClean="0"/>
            <a:t>, utilizando el medidor de radiaciones no ionizantes de banda ancha </a:t>
          </a:r>
          <a:r>
            <a:rPr lang="es-EC" sz="1300" kern="1200" dirty="0" err="1" smtClean="0"/>
            <a:t>Narda</a:t>
          </a:r>
          <a:r>
            <a:rPr lang="es-EC" sz="1300" kern="1200" dirty="0" smtClean="0"/>
            <a:t> </a:t>
          </a:r>
          <a:r>
            <a:rPr lang="es-EC" sz="1300" kern="1200" dirty="0" err="1" smtClean="0"/>
            <a:t>NBM</a:t>
          </a:r>
          <a:r>
            <a:rPr lang="es-EC" sz="1300" kern="1200" dirty="0" smtClean="0"/>
            <a:t> 550, y mediciones patrones de radiación.</a:t>
          </a:r>
          <a:endParaRPr lang="es-ES" sz="1300" kern="1200" dirty="0"/>
        </a:p>
        <a:p>
          <a:pPr marL="114300" lvl="1" indent="-114300" algn="l" defTabSz="577850">
            <a:lnSpc>
              <a:spcPct val="90000"/>
            </a:lnSpc>
            <a:spcBef>
              <a:spcPct val="0"/>
            </a:spcBef>
            <a:spcAft>
              <a:spcPct val="15000"/>
            </a:spcAft>
            <a:buChar char="••"/>
          </a:pPr>
          <a:r>
            <a:rPr lang="es-EC" sz="1300" kern="1200" dirty="0" smtClean="0"/>
            <a:t>Investigar sobre los métodos de medición de dos antenas y tres antenas para determinar la ganancia de antena.</a:t>
          </a:r>
          <a:endParaRPr lang="es-ES" sz="1300" kern="1200" dirty="0"/>
        </a:p>
        <a:p>
          <a:pPr marL="114300" lvl="1" indent="-114300" algn="l" defTabSz="577850">
            <a:lnSpc>
              <a:spcPct val="90000"/>
            </a:lnSpc>
            <a:spcBef>
              <a:spcPct val="0"/>
            </a:spcBef>
            <a:spcAft>
              <a:spcPct val="15000"/>
            </a:spcAft>
            <a:buChar char="••"/>
          </a:pPr>
          <a:r>
            <a:rPr lang="es-EC" sz="1300" kern="1200" dirty="0" smtClean="0"/>
            <a:t>Realizar las mediciones en la cámara anecoica de las antenas.</a:t>
          </a:r>
          <a:endParaRPr lang="es-ES" sz="1300" kern="1200" dirty="0"/>
        </a:p>
        <a:p>
          <a:pPr marL="114300" lvl="1" indent="-114300" algn="l" defTabSz="577850">
            <a:lnSpc>
              <a:spcPct val="90000"/>
            </a:lnSpc>
            <a:spcBef>
              <a:spcPct val="0"/>
            </a:spcBef>
            <a:spcAft>
              <a:spcPct val="15000"/>
            </a:spcAft>
            <a:buChar char="••"/>
          </a:pPr>
          <a:r>
            <a:rPr lang="es-EC" sz="1300" kern="1200" dirty="0" smtClean="0"/>
            <a:t>Investigar sobre herramientas de simulación de antenas, y realizar la simulación de cada antena utilizada.</a:t>
          </a:r>
          <a:endParaRPr lang="en-US" sz="1300" kern="1200" dirty="0"/>
        </a:p>
        <a:p>
          <a:pPr marL="114300" lvl="1" indent="-114300" algn="l" defTabSz="577850">
            <a:lnSpc>
              <a:spcPct val="90000"/>
            </a:lnSpc>
            <a:spcBef>
              <a:spcPct val="0"/>
            </a:spcBef>
            <a:spcAft>
              <a:spcPct val="15000"/>
            </a:spcAft>
            <a:buChar char="••"/>
          </a:pPr>
          <a:r>
            <a:rPr lang="es-EC" sz="1300" kern="1200" dirty="0" smtClean="0"/>
            <a:t>Realizar un análisis comparativo entre los datos de la simulación y las mediciones experimentales.</a:t>
          </a:r>
          <a:endParaRPr lang="en-US" sz="1300" kern="1200" dirty="0"/>
        </a:p>
      </dsp:txBody>
      <dsp:txXfrm rot="-5400000">
        <a:off x="1573976" y="156789"/>
        <a:ext cx="6085666" cy="23234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5F163E-8287-47F7-96A9-CFF88784CB38}">
      <dsp:nvSpPr>
        <dsp:cNvPr id="0" name=""/>
        <dsp:cNvSpPr/>
      </dsp:nvSpPr>
      <dsp:spPr>
        <a:xfrm>
          <a:off x="0" y="0"/>
          <a:ext cx="7188584" cy="849636"/>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s-ES" sz="3200" kern="1200" dirty="0" smtClean="0"/>
            <a:t>Parámetros Principales</a:t>
          </a:r>
          <a:endParaRPr lang="es-ES" sz="3200" kern="1200" dirty="0"/>
        </a:p>
      </dsp:txBody>
      <dsp:txXfrm>
        <a:off x="0" y="0"/>
        <a:ext cx="7188584" cy="849636"/>
      </dsp:txXfrm>
    </dsp:sp>
    <dsp:sp modelId="{A6FB0666-FF55-45CF-B9B9-4997F2C12380}">
      <dsp:nvSpPr>
        <dsp:cNvPr id="0" name=""/>
        <dsp:cNvSpPr/>
      </dsp:nvSpPr>
      <dsp:spPr>
        <a:xfrm>
          <a:off x="877" y="849636"/>
          <a:ext cx="1437365" cy="178423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Diagramas de Radiación</a:t>
          </a:r>
          <a:endParaRPr lang="es-ES" sz="1600" kern="1200" dirty="0"/>
        </a:p>
      </dsp:txBody>
      <dsp:txXfrm>
        <a:off x="877" y="849636"/>
        <a:ext cx="1437365" cy="1784235"/>
      </dsp:txXfrm>
    </dsp:sp>
    <dsp:sp modelId="{C15436FB-A3CB-46DB-A382-828CA5138E52}">
      <dsp:nvSpPr>
        <dsp:cNvPr id="0" name=""/>
        <dsp:cNvSpPr/>
      </dsp:nvSpPr>
      <dsp:spPr>
        <a:xfrm>
          <a:off x="1438243" y="849636"/>
          <a:ext cx="1437365" cy="178423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Ganancia </a:t>
          </a:r>
          <a:endParaRPr lang="es-ES" sz="1600" kern="1200" dirty="0"/>
        </a:p>
      </dsp:txBody>
      <dsp:txXfrm>
        <a:off x="1438243" y="849636"/>
        <a:ext cx="1437365" cy="1784235"/>
      </dsp:txXfrm>
    </dsp:sp>
    <dsp:sp modelId="{B9AD8D1C-540C-4948-8EF2-552946967326}">
      <dsp:nvSpPr>
        <dsp:cNvPr id="0" name=""/>
        <dsp:cNvSpPr/>
      </dsp:nvSpPr>
      <dsp:spPr>
        <a:xfrm>
          <a:off x="2875609" y="849636"/>
          <a:ext cx="1437365" cy="178423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Directividad</a:t>
          </a:r>
          <a:endParaRPr lang="es-ES" sz="1600" kern="1200" dirty="0"/>
        </a:p>
      </dsp:txBody>
      <dsp:txXfrm>
        <a:off x="2875609" y="849636"/>
        <a:ext cx="1437365" cy="1784235"/>
      </dsp:txXfrm>
    </dsp:sp>
    <dsp:sp modelId="{6D8072FD-270D-4C69-A9B8-24600A2FD55D}">
      <dsp:nvSpPr>
        <dsp:cNvPr id="0" name=""/>
        <dsp:cNvSpPr/>
      </dsp:nvSpPr>
      <dsp:spPr>
        <a:xfrm>
          <a:off x="4312974" y="849636"/>
          <a:ext cx="1437365" cy="178423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err="1" smtClean="0"/>
            <a:t>VSWR</a:t>
          </a:r>
          <a:endParaRPr lang="es-ES" sz="1600" kern="1200" dirty="0"/>
        </a:p>
      </dsp:txBody>
      <dsp:txXfrm>
        <a:off x="4312974" y="849636"/>
        <a:ext cx="1437365" cy="1784235"/>
      </dsp:txXfrm>
    </dsp:sp>
    <dsp:sp modelId="{A5B13F87-5617-45F2-BFCD-4E7421B2E65E}">
      <dsp:nvSpPr>
        <dsp:cNvPr id="0" name=""/>
        <dsp:cNvSpPr/>
      </dsp:nvSpPr>
      <dsp:spPr>
        <a:xfrm>
          <a:off x="5750340" y="849636"/>
          <a:ext cx="1437365" cy="1784235"/>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Impedancia</a:t>
          </a:r>
          <a:endParaRPr lang="es-ES" sz="1600" kern="1200" dirty="0"/>
        </a:p>
      </dsp:txBody>
      <dsp:txXfrm>
        <a:off x="5750340" y="849636"/>
        <a:ext cx="1437365" cy="1784235"/>
      </dsp:txXfrm>
    </dsp:sp>
    <dsp:sp modelId="{3781F50A-6A3F-44DC-B5D7-085498E9A251}">
      <dsp:nvSpPr>
        <dsp:cNvPr id="0" name=""/>
        <dsp:cNvSpPr/>
      </dsp:nvSpPr>
      <dsp:spPr>
        <a:xfrm>
          <a:off x="0" y="2633871"/>
          <a:ext cx="7188584" cy="198248"/>
        </a:xfrm>
        <a:prstGeom prst="rect">
          <a:avLst/>
        </a:prstGeom>
        <a:solidFill>
          <a:schemeClr val="accent2">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326A4A-A911-4939-8CBF-D44BAB812075}">
      <dsp:nvSpPr>
        <dsp:cNvPr id="0" name=""/>
        <dsp:cNvSpPr/>
      </dsp:nvSpPr>
      <dsp:spPr>
        <a:xfrm>
          <a:off x="382488" y="1472"/>
          <a:ext cx="1480839" cy="1480839"/>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Equipo </a:t>
          </a:r>
          <a:r>
            <a:rPr lang="es-EC" sz="1600" kern="1200" dirty="0" err="1" smtClean="0"/>
            <a:t>Narda</a:t>
          </a:r>
          <a:r>
            <a:rPr lang="es-EC" sz="1600" kern="1200" dirty="0" smtClean="0"/>
            <a:t> </a:t>
          </a:r>
          <a:r>
            <a:rPr lang="es-EC" sz="1600" kern="1200" dirty="0" err="1" smtClean="0"/>
            <a:t>NBM</a:t>
          </a:r>
          <a:r>
            <a:rPr lang="es-EC" sz="1600" kern="1200" dirty="0" smtClean="0"/>
            <a:t> 550.</a:t>
          </a:r>
          <a:endParaRPr lang="es-ES" sz="1600" kern="1200" dirty="0"/>
        </a:p>
      </dsp:txBody>
      <dsp:txXfrm>
        <a:off x="599352" y="218336"/>
        <a:ext cx="1047111" cy="1047111"/>
      </dsp:txXfrm>
    </dsp:sp>
    <dsp:sp modelId="{B1B981BA-5A5A-41BD-9DD8-DE018A40ACA7}">
      <dsp:nvSpPr>
        <dsp:cNvPr id="0" name=""/>
        <dsp:cNvSpPr/>
      </dsp:nvSpPr>
      <dsp:spPr>
        <a:xfrm>
          <a:off x="693464" y="1602556"/>
          <a:ext cx="858887" cy="858887"/>
        </a:xfrm>
        <a:prstGeom prst="mathPlus">
          <a:avLst/>
        </a:prstGeom>
        <a:solidFill>
          <a:schemeClr val="accent6">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807309" y="1930994"/>
        <a:ext cx="631197" cy="202011"/>
      </dsp:txXfrm>
    </dsp:sp>
    <dsp:sp modelId="{3FC1227E-17A7-4081-85B9-7B12DE41F1F2}">
      <dsp:nvSpPr>
        <dsp:cNvPr id="0" name=""/>
        <dsp:cNvSpPr/>
      </dsp:nvSpPr>
      <dsp:spPr>
        <a:xfrm>
          <a:off x="382488" y="2581687"/>
          <a:ext cx="1480839" cy="1480839"/>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Patrón de Radiación.</a:t>
          </a:r>
          <a:endParaRPr lang="es-ES" sz="1600" kern="1200" dirty="0"/>
        </a:p>
      </dsp:txBody>
      <dsp:txXfrm>
        <a:off x="599352" y="2798551"/>
        <a:ext cx="1047111" cy="1047111"/>
      </dsp:txXfrm>
    </dsp:sp>
    <dsp:sp modelId="{A501458C-5EED-49DD-8BFC-FD84238B7E62}">
      <dsp:nvSpPr>
        <dsp:cNvPr id="0" name=""/>
        <dsp:cNvSpPr/>
      </dsp:nvSpPr>
      <dsp:spPr>
        <a:xfrm>
          <a:off x="2085454" y="1756563"/>
          <a:ext cx="470907" cy="550872"/>
        </a:xfrm>
        <a:prstGeom prst="rightArrow">
          <a:avLst>
            <a:gd name="adj1" fmla="val 60000"/>
            <a:gd name="adj2" fmla="val 50000"/>
          </a:avLst>
        </a:prstGeom>
        <a:solidFill>
          <a:schemeClr val="accent6">
            <a:tint val="6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S" sz="1300" kern="1200"/>
        </a:p>
      </dsp:txBody>
      <dsp:txXfrm>
        <a:off x="2085454" y="1866737"/>
        <a:ext cx="329635" cy="330524"/>
      </dsp:txXfrm>
    </dsp:sp>
    <dsp:sp modelId="{745A1A55-C42A-40D1-95C7-733F80A6EFAF}">
      <dsp:nvSpPr>
        <dsp:cNvPr id="0" name=""/>
        <dsp:cNvSpPr/>
      </dsp:nvSpPr>
      <dsp:spPr>
        <a:xfrm>
          <a:off x="2751832" y="551160"/>
          <a:ext cx="2961679" cy="2961679"/>
        </a:xfrm>
        <a:prstGeom prst="ellips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s-ES_tradnl" sz="3000" kern="1200" dirty="0" smtClean="0"/>
            <a:t>Estimación del </a:t>
          </a:r>
          <a:r>
            <a:rPr lang="es-EC" sz="3000" kern="1200" dirty="0" smtClean="0"/>
            <a:t>Estado Actual de la Cámara Anecoica</a:t>
          </a:r>
          <a:endParaRPr lang="es-ES" sz="3000" kern="1200" dirty="0"/>
        </a:p>
      </dsp:txBody>
      <dsp:txXfrm>
        <a:off x="3185560" y="984888"/>
        <a:ext cx="2094223" cy="209422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356586-D7A0-4C05-916D-2929E651F0A2}">
      <dsp:nvSpPr>
        <dsp:cNvPr id="0" name=""/>
        <dsp:cNvSpPr/>
      </dsp:nvSpPr>
      <dsp:spPr>
        <a:xfrm rot="5400000">
          <a:off x="437727" y="1166860"/>
          <a:ext cx="1128311" cy="1877484"/>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4895CF-EB20-49F5-BFB4-B834E927B6E6}">
      <dsp:nvSpPr>
        <dsp:cNvPr id="0" name=""/>
        <dsp:cNvSpPr/>
      </dsp:nvSpPr>
      <dsp:spPr>
        <a:xfrm>
          <a:off x="249384" y="1727824"/>
          <a:ext cx="1695003" cy="148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s-EC" sz="1400" kern="1200" dirty="0" smtClean="0"/>
            <a:t>Sistema de Entrenamiento de Ondas y Antenas </a:t>
          </a:r>
          <a:r>
            <a:rPr lang="es-EC" sz="1400" kern="1200" dirty="0" err="1" smtClean="0"/>
            <a:t>WATS</a:t>
          </a:r>
          <a:r>
            <a:rPr lang="es-EC" sz="1400" kern="1200" dirty="0" smtClean="0"/>
            <a:t>-2002, </a:t>
          </a:r>
          <a:endParaRPr lang="es-ES" sz="1400" kern="1200" dirty="0"/>
        </a:p>
      </dsp:txBody>
      <dsp:txXfrm>
        <a:off x="249384" y="1727824"/>
        <a:ext cx="1695003" cy="1485770"/>
      </dsp:txXfrm>
    </dsp:sp>
    <dsp:sp modelId="{A9B23D8A-11B0-47A9-A010-E3E2B0562D0D}">
      <dsp:nvSpPr>
        <dsp:cNvPr id="0" name=""/>
        <dsp:cNvSpPr/>
      </dsp:nvSpPr>
      <dsp:spPr>
        <a:xfrm>
          <a:off x="1624576" y="1028638"/>
          <a:ext cx="319812" cy="31981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0BBD99-51C5-4263-A7F1-E7ACD72168A0}">
      <dsp:nvSpPr>
        <dsp:cNvPr id="0" name=""/>
        <dsp:cNvSpPr/>
      </dsp:nvSpPr>
      <dsp:spPr>
        <a:xfrm rot="5400000">
          <a:off x="2512743" y="653396"/>
          <a:ext cx="1128311" cy="1877484"/>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25C521-AE8F-4262-925B-33FE41830CB4}">
      <dsp:nvSpPr>
        <dsp:cNvPr id="0" name=""/>
        <dsp:cNvSpPr/>
      </dsp:nvSpPr>
      <dsp:spPr>
        <a:xfrm>
          <a:off x="2324400" y="1214359"/>
          <a:ext cx="1695003" cy="148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s-EC" sz="1400" kern="1200" dirty="0" smtClean="0"/>
            <a:t>Permite obtener la medición del patrón de radiación de un entorno móvil,</a:t>
          </a:r>
          <a:endParaRPr lang="es-ES" sz="1400" kern="1200" dirty="0"/>
        </a:p>
      </dsp:txBody>
      <dsp:txXfrm>
        <a:off x="2324400" y="1214359"/>
        <a:ext cx="1695003" cy="1485770"/>
      </dsp:txXfrm>
    </dsp:sp>
    <dsp:sp modelId="{0559F0E5-1F60-4366-A2E1-48F23092F300}">
      <dsp:nvSpPr>
        <dsp:cNvPr id="0" name=""/>
        <dsp:cNvSpPr/>
      </dsp:nvSpPr>
      <dsp:spPr>
        <a:xfrm>
          <a:off x="3699591" y="515173"/>
          <a:ext cx="319812" cy="31981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CCAE97-8166-4D88-AA58-BBB15B39BEA2}">
      <dsp:nvSpPr>
        <dsp:cNvPr id="0" name=""/>
        <dsp:cNvSpPr/>
      </dsp:nvSpPr>
      <dsp:spPr>
        <a:xfrm rot="5400000">
          <a:off x="4587758" y="139931"/>
          <a:ext cx="1128311" cy="1877484"/>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48DC0C5-9C31-4FCD-BB93-FB3721B163A1}">
      <dsp:nvSpPr>
        <dsp:cNvPr id="0" name=""/>
        <dsp:cNvSpPr/>
      </dsp:nvSpPr>
      <dsp:spPr>
        <a:xfrm>
          <a:off x="4399415" y="700894"/>
          <a:ext cx="1695003" cy="148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s-EC" sz="1400" kern="1200" dirty="0" smtClean="0"/>
            <a:t>Cuenta con un motor que gira 360 grados en pasos de 0.9 grados a la antena que funciona como receptora. </a:t>
          </a:r>
          <a:endParaRPr lang="es-ES" sz="1400" kern="1200" dirty="0"/>
        </a:p>
      </dsp:txBody>
      <dsp:txXfrm>
        <a:off x="4399415" y="700894"/>
        <a:ext cx="1695003" cy="1485770"/>
      </dsp:txXfrm>
    </dsp:sp>
    <dsp:sp modelId="{560B19CA-F431-4632-8E7E-466938A6C3F4}">
      <dsp:nvSpPr>
        <dsp:cNvPr id="0" name=""/>
        <dsp:cNvSpPr/>
      </dsp:nvSpPr>
      <dsp:spPr>
        <a:xfrm>
          <a:off x="5774607" y="1709"/>
          <a:ext cx="319812" cy="319812"/>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E97129-C97A-49DD-B58E-6C0841037B6A}">
      <dsp:nvSpPr>
        <dsp:cNvPr id="0" name=""/>
        <dsp:cNvSpPr/>
      </dsp:nvSpPr>
      <dsp:spPr>
        <a:xfrm rot="5400000">
          <a:off x="6662774" y="-373533"/>
          <a:ext cx="1128311" cy="1877484"/>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3AD768-3CA6-4BCE-AD8F-B16A787125A6}">
      <dsp:nvSpPr>
        <dsp:cNvPr id="0" name=""/>
        <dsp:cNvSpPr/>
      </dsp:nvSpPr>
      <dsp:spPr>
        <a:xfrm>
          <a:off x="6474431" y="187430"/>
          <a:ext cx="1695003" cy="1485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s-EC" sz="1400" kern="1200" dirty="0" smtClean="0"/>
            <a:t>Las mediciones son receptadas por el software el cual va graficando el patrón de radiación según los puntos de giro de la antena. </a:t>
          </a:r>
          <a:endParaRPr lang="en-US" sz="1400" kern="1200" dirty="0"/>
        </a:p>
      </dsp:txBody>
      <dsp:txXfrm>
        <a:off x="6474431" y="187430"/>
        <a:ext cx="1695003" cy="148577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9.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962C93-A60A-4A8D-91AB-D91E0BDFB6C0}" type="datetimeFigureOut">
              <a:rPr lang="es-ES" smtClean="0"/>
              <a:t>13/12/2018</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E6FA2F-C85E-482E-96C2-1DF34A53A225}" type="slidenum">
              <a:rPr lang="es-ES" smtClean="0"/>
              <a:t>‹Nº›</a:t>
            </a:fld>
            <a:endParaRPr lang="es-ES"/>
          </a:p>
        </p:txBody>
      </p:sp>
    </p:spTree>
    <p:extLst>
      <p:ext uri="{BB962C8B-B14F-4D97-AF65-F5344CB8AC3E}">
        <p14:creationId xmlns:p14="http://schemas.microsoft.com/office/powerpoint/2010/main" val="1385808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9DE6FA2F-C85E-482E-96C2-1DF34A53A225}" type="slidenum">
              <a:rPr lang="es-ES" smtClean="0"/>
              <a:t>64</a:t>
            </a:fld>
            <a:endParaRPr lang="es-ES"/>
          </a:p>
        </p:txBody>
      </p:sp>
    </p:spTree>
    <p:extLst>
      <p:ext uri="{BB962C8B-B14F-4D97-AF65-F5344CB8AC3E}">
        <p14:creationId xmlns:p14="http://schemas.microsoft.com/office/powerpoint/2010/main" val="188270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9DE6FA2F-C85E-482E-96C2-1DF34A53A225}" type="slidenum">
              <a:rPr lang="es-ES" smtClean="0"/>
              <a:t>65</a:t>
            </a:fld>
            <a:endParaRPr lang="es-ES"/>
          </a:p>
        </p:txBody>
      </p:sp>
    </p:spTree>
    <p:extLst>
      <p:ext uri="{BB962C8B-B14F-4D97-AF65-F5344CB8AC3E}">
        <p14:creationId xmlns:p14="http://schemas.microsoft.com/office/powerpoint/2010/main" val="315855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9DE6FA2F-C85E-482E-96C2-1DF34A53A225}" type="slidenum">
              <a:rPr lang="es-ES" smtClean="0"/>
              <a:t>66</a:t>
            </a:fld>
            <a:endParaRPr lang="es-ES"/>
          </a:p>
        </p:txBody>
      </p:sp>
    </p:spTree>
    <p:extLst>
      <p:ext uri="{BB962C8B-B14F-4D97-AF65-F5344CB8AC3E}">
        <p14:creationId xmlns:p14="http://schemas.microsoft.com/office/powerpoint/2010/main" val="721208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9DE6FA2F-C85E-482E-96C2-1DF34A53A225}" type="slidenum">
              <a:rPr lang="es-ES" smtClean="0"/>
              <a:t>67</a:t>
            </a:fld>
            <a:endParaRPr lang="es-ES"/>
          </a:p>
        </p:txBody>
      </p:sp>
    </p:spTree>
    <p:extLst>
      <p:ext uri="{BB962C8B-B14F-4D97-AF65-F5344CB8AC3E}">
        <p14:creationId xmlns:p14="http://schemas.microsoft.com/office/powerpoint/2010/main" val="22844397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9DE6FA2F-C85E-482E-96C2-1DF34A53A225}" type="slidenum">
              <a:rPr lang="es-ES" smtClean="0"/>
              <a:t>68</a:t>
            </a:fld>
            <a:endParaRPr lang="es-ES"/>
          </a:p>
        </p:txBody>
      </p:sp>
    </p:spTree>
    <p:extLst>
      <p:ext uri="{BB962C8B-B14F-4D97-AF65-F5344CB8AC3E}">
        <p14:creationId xmlns:p14="http://schemas.microsoft.com/office/powerpoint/2010/main" val="2549997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2114" name="CorelDRAW" r:id="rId3" imgW="9151920" imgH="5621400" progId="">
                  <p:embed/>
                </p:oleObj>
              </mc:Choice>
              <mc:Fallback>
                <p:oleObj name="CorelDRAW" r:id="rId3" imgW="9151920" imgH="5621400" progId="">
                  <p:embed/>
                  <p:pic>
                    <p:nvPicPr>
                      <p:cNvPr id="0"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fontAlgn="base">
              <a:spcBef>
                <a:spcPct val="0"/>
              </a:spcBef>
              <a:spcAft>
                <a:spcPct val="0"/>
              </a:spcAft>
              <a:defRPr/>
            </a:pPr>
            <a:endParaRPr lang="es-EC" sz="1400">
              <a:solidFill>
                <a:srgbClr val="000000"/>
              </a:solidFill>
            </a:endParaRPr>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fontAlgn="base">
              <a:spcBef>
                <a:spcPct val="0"/>
              </a:spcBef>
              <a:spcAft>
                <a:spcPct val="0"/>
              </a:spcAft>
              <a:defRPr/>
            </a:pPr>
            <a:endParaRPr lang="es-EC" sz="1400">
              <a:solidFill>
                <a:srgbClr val="000000"/>
              </a:solidFill>
            </a:endParaRPr>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p:spPr>
        <p:txBody>
          <a:bodyPr/>
          <a:lstStyle/>
          <a:p>
            <a:pPr fontAlgn="base">
              <a:spcBef>
                <a:spcPct val="0"/>
              </a:spcBef>
              <a:spcAft>
                <a:spcPct val="0"/>
              </a:spcAft>
              <a:defRPr/>
            </a:pPr>
            <a:endParaRPr lang="es-EC" sz="1400">
              <a:solidFill>
                <a:srgbClr val="000000"/>
              </a:solidFill>
            </a:endParaRPr>
          </a:p>
        </p:txBody>
      </p:sp>
      <p:sp>
        <p:nvSpPr>
          <p:cNvPr id="6" name="Rectangle 27"/>
          <p:cNvSpPr>
            <a:spLocks noChangeArrowheads="1"/>
          </p:cNvSpPr>
          <p:nvPr userDrawn="1"/>
        </p:nvSpPr>
        <p:spPr bwMode="auto">
          <a:xfrm>
            <a:off x="3124200" y="6245225"/>
            <a:ext cx="2895600" cy="476250"/>
          </a:xfrm>
          <a:prstGeom prst="rect">
            <a:avLst/>
          </a:prstGeom>
          <a:noFill/>
          <a:ln w="9525">
            <a:noFill/>
            <a:miter lim="800000"/>
            <a:headEnd/>
            <a:tailEnd/>
          </a:ln>
        </p:spPr>
        <p:txBody>
          <a:bodyPr/>
          <a:lstStyle/>
          <a:p>
            <a:pPr algn="ctr" fontAlgn="base">
              <a:spcBef>
                <a:spcPct val="0"/>
              </a:spcBef>
              <a:spcAft>
                <a:spcPct val="0"/>
              </a:spcAft>
              <a:defRPr/>
            </a:pPr>
            <a:endParaRPr lang="es-EC" sz="1400">
              <a:solidFill>
                <a:srgbClr val="000000"/>
              </a:solidFill>
            </a:endParaRPr>
          </a:p>
        </p:txBody>
      </p:sp>
      <p:pic>
        <p:nvPicPr>
          <p:cNvPr id="7"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a:ln w="9525">
            <a:noFill/>
            <a:miter lim="800000"/>
            <a:headEnd/>
            <a:tailEnd/>
          </a:ln>
        </p:spPr>
      </p:pic>
      <p:sp>
        <p:nvSpPr>
          <p:cNvPr id="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p:spPr>
        <p:txBody>
          <a:bodyPr wrap="none" anchor="ctr"/>
          <a:lstStyle/>
          <a:p>
            <a:pPr fontAlgn="base">
              <a:spcBef>
                <a:spcPct val="0"/>
              </a:spcBef>
              <a:spcAft>
                <a:spcPct val="0"/>
              </a:spcAft>
              <a:defRPr/>
            </a:pPr>
            <a:endParaRPr lang="es-EC">
              <a:solidFill>
                <a:srgbClr val="000000"/>
              </a:solidFill>
            </a:endParaRPr>
          </a:p>
        </p:txBody>
      </p:sp>
      <p:pic>
        <p:nvPicPr>
          <p:cNvPr id="9" name="Picture 49" descr="LOGO ESPE ORIGINAL copia"/>
          <p:cNvPicPr>
            <a:picLocks noChangeAspect="1" noChangeArrowheads="1"/>
          </p:cNvPicPr>
          <p:nvPr userDrawn="1"/>
        </p:nvPicPr>
        <p:blipFill>
          <a:blip r:embed="rId6" cstate="print"/>
          <a:srcRect/>
          <a:stretch>
            <a:fillRect/>
          </a:stretch>
        </p:blipFill>
        <p:spPr bwMode="auto">
          <a:xfrm>
            <a:off x="107950" y="115888"/>
            <a:ext cx="3313113" cy="887412"/>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p:spPr>
        <p:txBody>
          <a:bodyPr wrap="none" anchor="ctr"/>
          <a:lstStyle/>
          <a:p>
            <a:pPr fontAlgn="base">
              <a:spcBef>
                <a:spcPct val="0"/>
              </a:spcBef>
              <a:spcAft>
                <a:spcPct val="0"/>
              </a:spcAft>
              <a:defRPr/>
            </a:pPr>
            <a:endParaRPr lang="es-EC">
              <a:solidFill>
                <a:srgbClr val="000000"/>
              </a:solidFill>
            </a:endParaRPr>
          </a:p>
        </p:txBody>
      </p:sp>
      <p:sp>
        <p:nvSpPr>
          <p:cNvPr id="1027"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p:spPr>
        <p:txBody>
          <a:bodyPr wrap="none" anchor="ctr"/>
          <a:lstStyle/>
          <a:p>
            <a:pPr fontAlgn="base">
              <a:spcBef>
                <a:spcPct val="0"/>
              </a:spcBef>
              <a:spcAft>
                <a:spcPct val="0"/>
              </a:spcAft>
              <a:defRPr/>
            </a:pPr>
            <a:endParaRPr lang="es-EC">
              <a:solidFill>
                <a:srgbClr val="000000"/>
              </a:solidFill>
            </a:endParaRPr>
          </a:p>
        </p:txBody>
      </p:sp>
      <p:sp>
        <p:nvSpPr>
          <p:cNvPr id="1028"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p:spPr>
        <p:txBody>
          <a:bodyPr/>
          <a:lstStyle/>
          <a:p>
            <a:pPr fontAlgn="base">
              <a:spcBef>
                <a:spcPct val="0"/>
              </a:spcBef>
              <a:spcAft>
                <a:spcPct val="0"/>
              </a:spcAft>
              <a:defRPr/>
            </a:pPr>
            <a:endParaRPr lang="es-EC">
              <a:solidFill>
                <a:srgbClr val="000000"/>
              </a:solidFill>
            </a:endParaRPr>
          </a:p>
        </p:txBody>
      </p:sp>
      <p:sp>
        <p:nvSpPr>
          <p:cNvPr id="1029"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p:spPr>
        <p:txBody>
          <a:bodyPr/>
          <a:lstStyle/>
          <a:p>
            <a:pPr fontAlgn="base">
              <a:spcBef>
                <a:spcPct val="0"/>
              </a:spcBef>
              <a:spcAft>
                <a:spcPct val="0"/>
              </a:spcAft>
              <a:defRPr/>
            </a:pPr>
            <a:endParaRPr lang="es-EC">
              <a:solidFill>
                <a:srgbClr val="000000"/>
              </a:solidFill>
            </a:endParaRPr>
          </a:p>
        </p:txBody>
      </p:sp>
      <p:pic>
        <p:nvPicPr>
          <p:cNvPr id="3078" name="Picture 26" descr="LOGO ESPE ORIGINAL copia"/>
          <p:cNvPicPr>
            <a:picLocks noChangeAspect="1" noChangeArrowheads="1"/>
          </p:cNvPicPr>
          <p:nvPr userDrawn="1"/>
        </p:nvPicPr>
        <p:blipFill>
          <a:blip r:embed="rId13" cstate="print"/>
          <a:srcRect l="3070"/>
          <a:stretch>
            <a:fillRect/>
          </a:stretch>
        </p:blipFill>
        <p:spPr bwMode="auto">
          <a:xfrm>
            <a:off x="6732588" y="5949950"/>
            <a:ext cx="2305050" cy="6365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4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4.wdp"/></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64.png"/><Relationship Id="rId4" Type="http://schemas.microsoft.com/office/2007/relationships/hdphoto" Target="../media/hdphoto5.wdp"/></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9.gif"/><Relationship Id="rId5" Type="http://schemas.openxmlformats.org/officeDocument/2006/relationships/image" Target="../media/image68.gif"/><Relationship Id="rId4" Type="http://schemas.openxmlformats.org/officeDocument/2006/relationships/image" Target="../media/image67.gif"/></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2 Rectángulo"/>
          <p:cNvSpPr>
            <a:spLocks noChangeArrowheads="1"/>
          </p:cNvSpPr>
          <p:nvPr/>
        </p:nvSpPr>
        <p:spPr bwMode="auto">
          <a:xfrm>
            <a:off x="861508" y="1223010"/>
            <a:ext cx="7857186" cy="3662541"/>
          </a:xfrm>
          <a:prstGeom prst="rect">
            <a:avLst/>
          </a:prstGeom>
          <a:noFill/>
          <a:ln w="9525">
            <a:noFill/>
            <a:miter lim="800000"/>
            <a:headEnd/>
            <a:tailEnd/>
          </a:ln>
        </p:spPr>
        <p:txBody>
          <a:bodyPr wrap="square">
            <a:spAutoFit/>
          </a:bodyPr>
          <a:lstStyle/>
          <a:p>
            <a:pPr indent="252095" algn="ctr">
              <a:lnSpc>
                <a:spcPct val="150000"/>
              </a:lnSpc>
              <a:spcBef>
                <a:spcPts val="600"/>
              </a:spcBef>
              <a:spcAft>
                <a:spcPts val="0"/>
              </a:spcAft>
              <a:tabLst>
                <a:tab pos="270510" algn="l"/>
              </a:tabLst>
            </a:pPr>
            <a:r>
              <a:rPr lang="es-ES" b="1" dirty="0">
                <a:latin typeface="Arial"/>
                <a:ea typeface="Times New Roman"/>
                <a:cs typeface="Arial"/>
              </a:rPr>
              <a:t>TRABAJO DE TITULACIÓN, PREVIO A LA OBTENCIÓN DEL TÍTULO DE INGENIERO EN ELECTRÓNICA </a:t>
            </a:r>
            <a:r>
              <a:rPr lang="es-EC" b="1" dirty="0">
                <a:latin typeface="Arial"/>
                <a:ea typeface="Times New Roman"/>
                <a:cs typeface="Arial"/>
              </a:rPr>
              <a:t>Y TELECOMUNICACIONES</a:t>
            </a:r>
          </a:p>
          <a:p>
            <a:pPr indent="252095" algn="ctr">
              <a:lnSpc>
                <a:spcPct val="150000"/>
              </a:lnSpc>
              <a:spcBef>
                <a:spcPts val="600"/>
              </a:spcBef>
              <a:spcAft>
                <a:spcPts val="0"/>
              </a:spcAft>
              <a:tabLst>
                <a:tab pos="270510" algn="l"/>
              </a:tabLst>
            </a:pPr>
            <a:endParaRPr lang="es-EC" sz="1400" b="1" dirty="0" smtClean="0">
              <a:latin typeface="Arial"/>
              <a:ea typeface="Times New Roman"/>
              <a:cs typeface="Arial"/>
            </a:endParaRPr>
          </a:p>
          <a:p>
            <a:pPr lvl="0" algn="ctr"/>
            <a:r>
              <a:rPr lang="es-ES" sz="2000" b="1" dirty="0" smtClean="0">
                <a:solidFill>
                  <a:prstClr val="black"/>
                </a:solidFill>
              </a:rPr>
              <a:t>TEMA</a:t>
            </a:r>
            <a:r>
              <a:rPr lang="es-ES" sz="2000" b="1" dirty="0">
                <a:solidFill>
                  <a:prstClr val="black"/>
                </a:solidFill>
              </a:rPr>
              <a:t>: </a:t>
            </a:r>
            <a:endParaRPr lang="es-ES" sz="2000" b="1" dirty="0" smtClean="0">
              <a:solidFill>
                <a:prstClr val="black"/>
              </a:solidFill>
            </a:endParaRPr>
          </a:p>
          <a:p>
            <a:pPr indent="252095" algn="ctr">
              <a:spcBef>
                <a:spcPts val="600"/>
              </a:spcBef>
              <a:spcAft>
                <a:spcPts val="0"/>
              </a:spcAft>
              <a:tabLst>
                <a:tab pos="270510" algn="l"/>
              </a:tabLst>
            </a:pPr>
            <a:r>
              <a:rPr lang="es-EC" sz="2000" b="1" dirty="0"/>
              <a:t>ANÁLISIS Y MEDICIÓN DE PARÁMETROS DE ANTENAS EN LA BANDA DE 2.4 GHZ UTILIZANDO LA CÁMARA ANECOICA</a:t>
            </a:r>
            <a:endParaRPr lang="es-ES" sz="2000" dirty="0">
              <a:latin typeface="Arial"/>
              <a:ea typeface="MS Mincho"/>
              <a:cs typeface="Times New Roman"/>
            </a:endParaRPr>
          </a:p>
          <a:p>
            <a:pPr algn="ctr"/>
            <a:r>
              <a:rPr lang="es-EC" sz="1600" b="1" dirty="0"/>
              <a:t> </a:t>
            </a:r>
            <a:endParaRPr lang="es-EC" sz="1600" b="1" dirty="0" smtClean="0"/>
          </a:p>
          <a:p>
            <a:pPr algn="ctr"/>
            <a:endParaRPr lang="es-EC" sz="1600" b="1" dirty="0"/>
          </a:p>
          <a:p>
            <a:pPr indent="252095" algn="ctr">
              <a:lnSpc>
                <a:spcPct val="150000"/>
              </a:lnSpc>
              <a:spcBef>
                <a:spcPts val="600"/>
              </a:spcBef>
              <a:spcAft>
                <a:spcPts val="0"/>
              </a:spcAft>
              <a:tabLst>
                <a:tab pos="270510" algn="l"/>
              </a:tabLst>
            </a:pPr>
            <a:r>
              <a:rPr lang="en-US" sz="1400" b="1" dirty="0">
                <a:latin typeface="Arial"/>
                <a:ea typeface="Times New Roman"/>
                <a:cs typeface="Arial"/>
              </a:rPr>
              <a:t>AUTOR:</a:t>
            </a:r>
            <a:r>
              <a:rPr lang="en-US" sz="1600" b="1" dirty="0">
                <a:latin typeface="Arial"/>
                <a:ea typeface="Times New Roman"/>
                <a:cs typeface="Arial"/>
              </a:rPr>
              <a:t> </a:t>
            </a:r>
            <a:r>
              <a:rPr lang="en-US" sz="1400" b="1" dirty="0" smtClean="0">
                <a:latin typeface="Arial"/>
                <a:ea typeface="Times New Roman"/>
                <a:cs typeface="Arial"/>
              </a:rPr>
              <a:t>VALENCIA </a:t>
            </a:r>
            <a:r>
              <a:rPr lang="en-US" sz="1400" b="1" smtClean="0">
                <a:latin typeface="Arial"/>
                <a:ea typeface="Times New Roman"/>
                <a:cs typeface="Arial"/>
              </a:rPr>
              <a:t>RAMÍREZ</a:t>
            </a:r>
            <a:r>
              <a:rPr lang="en-US" sz="1400" b="1" dirty="0" smtClean="0">
                <a:latin typeface="Arial"/>
                <a:ea typeface="Times New Roman"/>
                <a:cs typeface="Arial"/>
              </a:rPr>
              <a:t>, JHONATAN </a:t>
            </a:r>
            <a:r>
              <a:rPr lang="en-US" sz="1400" b="1" dirty="0" smtClean="0">
                <a:latin typeface="Arial"/>
                <a:ea typeface="Times New Roman"/>
                <a:cs typeface="Arial"/>
              </a:rPr>
              <a:t>RAFAEL</a:t>
            </a:r>
            <a:endParaRPr lang="es-ES" sz="1400" b="1" dirty="0">
              <a:latin typeface="Arial"/>
              <a:ea typeface="Times New Roman"/>
              <a:cs typeface="Arial"/>
            </a:endParaRPr>
          </a:p>
          <a:p>
            <a:pPr indent="252095" algn="ctr">
              <a:lnSpc>
                <a:spcPct val="150000"/>
              </a:lnSpc>
              <a:spcBef>
                <a:spcPts val="600"/>
              </a:spcBef>
              <a:spcAft>
                <a:spcPts val="0"/>
              </a:spcAft>
              <a:tabLst>
                <a:tab pos="270510" algn="l"/>
              </a:tabLst>
            </a:pPr>
            <a:r>
              <a:rPr lang="es-EC" sz="1400" dirty="0">
                <a:latin typeface="Arial"/>
                <a:ea typeface="Times New Roman"/>
                <a:cs typeface="Arial"/>
              </a:rPr>
              <a:t>Sangolquí</a:t>
            </a:r>
            <a:r>
              <a:rPr lang="es-ES" sz="1400" dirty="0">
                <a:latin typeface="Arial"/>
                <a:ea typeface="Times New Roman"/>
                <a:cs typeface="Times New Roman"/>
              </a:rPr>
              <a:t>, </a:t>
            </a:r>
            <a:r>
              <a:rPr lang="en-US" sz="1400" dirty="0" err="1" smtClean="0">
                <a:latin typeface="Arial"/>
                <a:ea typeface="Times New Roman"/>
                <a:cs typeface="Times New Roman"/>
              </a:rPr>
              <a:t>Diciembre</a:t>
            </a:r>
            <a:r>
              <a:rPr lang="en-US" sz="1400" dirty="0" smtClean="0">
                <a:latin typeface="Arial"/>
                <a:ea typeface="Times New Roman"/>
                <a:cs typeface="Times New Roman"/>
              </a:rPr>
              <a:t> </a:t>
            </a:r>
            <a:r>
              <a:rPr lang="en-US" sz="1400" dirty="0">
                <a:latin typeface="Arial"/>
                <a:ea typeface="Times New Roman"/>
                <a:cs typeface="Times New Roman"/>
              </a:rPr>
              <a:t>2018</a:t>
            </a:r>
            <a:endParaRPr lang="es-EC" sz="1400" dirty="0"/>
          </a:p>
        </p:txBody>
      </p:sp>
      <p:sp>
        <p:nvSpPr>
          <p:cNvPr id="3" name="AutoShape 2" descr="Resultado de imagen para deee esp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Rectángulo 6">
            <a:extLst>
              <a:ext uri="{FF2B5EF4-FFF2-40B4-BE49-F238E27FC236}">
                <a16:creationId xmlns:a16="http://schemas.microsoft.com/office/drawing/2014/main" id="{7062A0B2-1F2C-434E-99D4-6BD82CCD9759}"/>
              </a:ext>
            </a:extLst>
          </p:cNvPr>
          <p:cNvSpPr/>
          <p:nvPr/>
        </p:nvSpPr>
        <p:spPr>
          <a:xfrm>
            <a:off x="155575" y="44615"/>
            <a:ext cx="3264297" cy="936113"/>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44F602FF-D244-424B-AE8A-4F98EC5921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575" y="31375"/>
            <a:ext cx="3768353" cy="973244"/>
          </a:xfrm>
          <a:prstGeom prst="rect">
            <a:avLst/>
          </a:prstGeom>
        </p:spPr>
      </p:pic>
      <p:pic>
        <p:nvPicPr>
          <p:cNvPr id="11" name="Imagen 10">
            <a:extLst>
              <a:ext uri="{FF2B5EF4-FFF2-40B4-BE49-F238E27FC236}">
                <a16:creationId xmlns:a16="http://schemas.microsoft.com/office/drawing/2014/main" id="{1B91EF8A-BA58-43F3-8199-F732382C0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498" y="3861048"/>
            <a:ext cx="1260000" cy="1260000"/>
          </a:xfrm>
          <a:prstGeom prst="rect">
            <a:avLst/>
          </a:prstGeom>
        </p:spPr>
      </p:pic>
      <p:pic>
        <p:nvPicPr>
          <p:cNvPr id="14" name="Picture 4" descr="Resultado de imagen para DEPARTAMENTO ELECTRONICA ESPE">
            <a:extLst>
              <a:ext uri="{FF2B5EF4-FFF2-40B4-BE49-F238E27FC236}">
                <a16:creationId xmlns:a16="http://schemas.microsoft.com/office/drawing/2014/main" id="{65316A0B-BCCA-46B1-A87C-8176583292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196" y="44615"/>
            <a:ext cx="1327498" cy="126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Marco Teórico</a:t>
            </a:r>
            <a:r>
              <a:rPr lang="en-US" dirty="0"/>
              <a:t> </a:t>
            </a:r>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395536" y="764703"/>
            <a:ext cx="7992888" cy="774699"/>
          </a:xfrm>
          <a:prstGeom prst="rect">
            <a:avLst/>
          </a:prstGeom>
        </p:spPr>
        <p:txBody>
          <a:bodyPr wrap="square">
            <a:spAutoFit/>
          </a:bodyPr>
          <a:lstStyle/>
          <a:p>
            <a:pPr marR="0" lvl="1" algn="just">
              <a:lnSpc>
                <a:spcPct val="200000"/>
              </a:lnSpc>
              <a:spcBef>
                <a:spcPts val="0"/>
              </a:spcBef>
              <a:spcAft>
                <a:spcPts val="0"/>
              </a:spcAft>
            </a:pPr>
            <a:r>
              <a:rPr lang="es-ES" sz="1200" dirty="0">
                <a:latin typeface="Times New Roman" panose="02020603050405020304" pitchFamily="18" charset="0"/>
                <a:ea typeface="Times New Roman" panose="02020603050405020304" pitchFamily="18" charset="0"/>
                <a:cs typeface="Times New Roman" panose="02020603050405020304" pitchFamily="18" charset="0"/>
              </a:rPr>
              <a:t>En un diagrama de radiación se puede distinguir diferentes tipos de lóbulos, entre los cuales se puede mencionar: lóbulo principal, laterales, secundario y </a:t>
            </a:r>
            <a:r>
              <a:rPr lang="es-ES" sz="1200" dirty="0" smtClean="0">
                <a:latin typeface="Times New Roman" panose="02020603050405020304" pitchFamily="18" charset="0"/>
                <a:ea typeface="Times New Roman" panose="02020603050405020304" pitchFamily="18" charset="0"/>
                <a:cs typeface="Times New Roman" panose="02020603050405020304" pitchFamily="18" charset="0"/>
              </a:rPr>
              <a:t>posterior</a:t>
            </a:r>
            <a:r>
              <a:rPr lang="es-ES" sz="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1747329" y="1539402"/>
            <a:ext cx="5289301" cy="4089802"/>
          </a:xfrm>
          <a:prstGeom prst="rect">
            <a:avLst/>
          </a:prstGeom>
          <a:noFill/>
          <a:ln>
            <a:noFill/>
          </a:ln>
        </p:spPr>
      </p:pic>
    </p:spTree>
    <p:extLst>
      <p:ext uri="{BB962C8B-B14F-4D97-AF65-F5344CB8AC3E}">
        <p14:creationId xmlns:p14="http://schemas.microsoft.com/office/powerpoint/2010/main" val="2542836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Marco Teórico</a:t>
            </a:r>
            <a:r>
              <a:rPr lang="en-US" dirty="0"/>
              <a:t> </a:t>
            </a:r>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395536" y="764703"/>
            <a:ext cx="7992888" cy="2677656"/>
          </a:xfrm>
          <a:prstGeom prst="rect">
            <a:avLst/>
          </a:prstGeom>
        </p:spPr>
        <p:txBody>
          <a:bodyPr wrap="square">
            <a:spAutoFit/>
          </a:bodyPr>
          <a:lstStyle/>
          <a:p>
            <a:pPr marR="0" lvl="1" algn="just">
              <a:lnSpc>
                <a:spcPct val="200000"/>
              </a:lnSpc>
              <a:spcBef>
                <a:spcPts val="0"/>
              </a:spcBef>
              <a:spcAft>
                <a:spcPts val="0"/>
              </a:spcAft>
            </a:pPr>
            <a:r>
              <a:rPr lang="es-ES" sz="1200" b="1" dirty="0" smtClean="0">
                <a:latin typeface="Arial" panose="020B0604020202020204" pitchFamily="34" charset="0"/>
                <a:ea typeface="Times New Roman" panose="02020603050405020304" pitchFamily="18" charset="0"/>
                <a:cs typeface="Times New Roman" panose="02020603050405020304" pitchFamily="18" charset="0"/>
              </a:rPr>
              <a:t>Directividad de una Antena</a:t>
            </a:r>
          </a:p>
          <a:p>
            <a:pPr marR="0" lvl="1" algn="just">
              <a:lnSpc>
                <a:spcPct val="200000"/>
              </a:lnSpc>
              <a:spcBef>
                <a:spcPts val="0"/>
              </a:spcBef>
              <a:spcAft>
                <a:spcPts val="0"/>
              </a:spcAft>
            </a:pPr>
            <a:r>
              <a:rPr lang="es-ES" sz="1200" dirty="0">
                <a:latin typeface="Arial" panose="020B0604020202020204" pitchFamily="34" charset="0"/>
                <a:ea typeface="Times New Roman" panose="02020603050405020304" pitchFamily="18" charset="0"/>
                <a:cs typeface="Times New Roman" panose="02020603050405020304" pitchFamily="18" charset="0"/>
              </a:rPr>
              <a:t>La directividad de una antena hace referencia a la relación existente entre la intensidad de potencia de radiación a una dirección específica con respecto al promedio existente de la intensidad de potencia de radiación en todas las direcciones, con respecto a una distancia especifica</a:t>
            </a:r>
            <a:r>
              <a:rPr lang="es-ES" sz="1200" dirty="0" smtClean="0">
                <a:latin typeface="Arial" panose="020B0604020202020204" pitchFamily="34" charset="0"/>
                <a:ea typeface="Times New Roman" panose="02020603050405020304" pitchFamily="18" charset="0"/>
                <a:cs typeface="Times New Roman" panose="02020603050405020304" pitchFamily="18" charset="0"/>
              </a:rPr>
              <a:t>.</a:t>
            </a:r>
          </a:p>
          <a:p>
            <a:pPr marR="0" lvl="1" algn="just">
              <a:lnSpc>
                <a:spcPct val="200000"/>
              </a:lnSpc>
              <a:spcBef>
                <a:spcPts val="0"/>
              </a:spcBef>
              <a:spcAft>
                <a:spcPts val="0"/>
              </a:spcAft>
            </a:pPr>
            <a:r>
              <a:rPr lang="es-ES" sz="1200" dirty="0" smtClean="0">
                <a:latin typeface="Arial" panose="020B0604020202020204" pitchFamily="34" charset="0"/>
                <a:ea typeface="Times New Roman" panose="02020603050405020304" pitchFamily="18" charset="0"/>
                <a:cs typeface="Times New Roman" panose="02020603050405020304" pitchFamily="18" charset="0"/>
              </a:rPr>
              <a:t>La </a:t>
            </a:r>
            <a:r>
              <a:rPr lang="es-ES" sz="1200" dirty="0">
                <a:latin typeface="Arial" panose="020B0604020202020204" pitchFamily="34" charset="0"/>
                <a:ea typeface="Times New Roman" panose="02020603050405020304" pitchFamily="18" charset="0"/>
                <a:cs typeface="Times New Roman" panose="02020603050405020304" pitchFamily="18" charset="0"/>
              </a:rPr>
              <a:t>directividad de una antena se puede deducir a partir de su diagrama de radiación, cuando este presenta un lóbulo principal de radiación y varios lóbulos secundarios menores. Se considera que se produce una radiación uniforme entre los anchos de haz de media potencia(</a:t>
            </a:r>
            <a:r>
              <a:rPr lang="es-ES" sz="1200" dirty="0" err="1">
                <a:latin typeface="Arial" panose="020B0604020202020204" pitchFamily="34" charset="0"/>
                <a:ea typeface="Times New Roman" panose="02020603050405020304" pitchFamily="18" charset="0"/>
                <a:cs typeface="Times New Roman" panose="02020603050405020304" pitchFamily="18" charset="0"/>
              </a:rPr>
              <a:t>HPBW</a:t>
            </a:r>
            <a:r>
              <a:rPr lang="es-ES" sz="1200" dirty="0">
                <a:latin typeface="Arial" panose="020B0604020202020204" pitchFamily="34" charset="0"/>
                <a:ea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5" name="Rectángulo 4"/>
              <p:cNvSpPr/>
              <p:nvPr/>
            </p:nvSpPr>
            <p:spPr>
              <a:xfrm>
                <a:off x="3211560" y="4437112"/>
                <a:ext cx="2360839" cy="6828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4</m:t>
                          </m:r>
                          <m:r>
                            <a:rPr lang="en-US" i="1">
                              <a:latin typeface="Cambria Math" panose="02040503050406030204" pitchFamily="18" charset="0"/>
                            </a:rPr>
                            <m:t>𝜋</m:t>
                          </m:r>
                        </m:num>
                        <m:den>
                          <m:sSubSup>
                            <m:sSubSupPr>
                              <m:ctrlPr>
                                <a:rPr lang="en-US" i="1">
                                  <a:latin typeface="Cambria Math" panose="02040503050406030204" pitchFamily="18" charset="0"/>
                                </a:rPr>
                              </m:ctrlPr>
                            </m:sSubSupPr>
                            <m:e>
                              <m:r>
                                <m:rPr>
                                  <m:sty m:val="p"/>
                                </m:rPr>
                                <a:rPr lang="en-US" i="0">
                                  <a:latin typeface="Cambria Math" panose="02040503050406030204" pitchFamily="18" charset="0"/>
                                </a:rPr>
                                <m:t>Δ</m:t>
                              </m:r>
                              <m:r>
                                <a:rPr lang="en-US" i="1">
                                  <a:latin typeface="Cambria Math" panose="02040503050406030204" pitchFamily="18" charset="0"/>
                                </a:rPr>
                                <m:t>𝜃</m:t>
                              </m:r>
                            </m:e>
                            <m:sub>
                              <m:r>
                                <a:rPr lang="en-US" i="0">
                                  <a:latin typeface="Cambria Math" panose="02040503050406030204" pitchFamily="18" charset="0"/>
                                </a:rPr>
                                <m:t>−3</m:t>
                              </m:r>
                              <m:r>
                                <a:rPr lang="en-US" i="1">
                                  <a:latin typeface="Cambria Math" panose="02040503050406030204" pitchFamily="18" charset="0"/>
                                </a:rPr>
                                <m:t>𝑑𝐵</m:t>
                              </m:r>
                            </m:sub>
                            <m:sup>
                              <m:r>
                                <a:rPr lang="en-US" i="1">
                                  <a:latin typeface="Cambria Math" panose="02040503050406030204" pitchFamily="18" charset="0"/>
                                </a:rPr>
                                <m:t>𝐸</m:t>
                              </m:r>
                            </m:sup>
                          </m:sSubSup>
                          <m:r>
                            <a:rPr lang="en-US" i="0">
                              <a:latin typeface="Cambria Math" panose="02040503050406030204" pitchFamily="18" charset="0"/>
                            </a:rPr>
                            <m:t>∗</m:t>
                          </m:r>
                          <m:sSubSup>
                            <m:sSubSupPr>
                              <m:ctrlPr>
                                <a:rPr lang="en-US" i="1">
                                  <a:latin typeface="Cambria Math" panose="02040503050406030204" pitchFamily="18" charset="0"/>
                                </a:rPr>
                              </m:ctrlPr>
                            </m:sSubSupPr>
                            <m:e>
                              <m:r>
                                <m:rPr>
                                  <m:sty m:val="p"/>
                                </m:rPr>
                                <a:rPr lang="en-US" i="0">
                                  <a:latin typeface="Cambria Math" panose="02040503050406030204" pitchFamily="18" charset="0"/>
                                </a:rPr>
                                <m:t>Δ</m:t>
                              </m:r>
                              <m:r>
                                <a:rPr lang="en-US" i="1">
                                  <a:latin typeface="Cambria Math" panose="02040503050406030204" pitchFamily="18" charset="0"/>
                                </a:rPr>
                                <m:t>𝜃</m:t>
                              </m:r>
                            </m:e>
                            <m:sub>
                              <m:r>
                                <a:rPr lang="en-US" i="0">
                                  <a:latin typeface="Cambria Math" panose="02040503050406030204" pitchFamily="18" charset="0"/>
                                </a:rPr>
                                <m:t>−3</m:t>
                              </m:r>
                              <m:r>
                                <a:rPr lang="en-US" i="1">
                                  <a:latin typeface="Cambria Math" panose="02040503050406030204" pitchFamily="18" charset="0"/>
                                </a:rPr>
                                <m:t>𝑑𝐵</m:t>
                              </m:r>
                            </m:sub>
                            <m:sup>
                              <m:r>
                                <a:rPr lang="en-US" i="1">
                                  <a:latin typeface="Cambria Math" panose="02040503050406030204" pitchFamily="18" charset="0"/>
                                </a:rPr>
                                <m:t>𝐻</m:t>
                              </m:r>
                            </m:sup>
                          </m:sSubSup>
                        </m:den>
                      </m:f>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3211560" y="4437112"/>
                <a:ext cx="2360839" cy="68281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1354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Marco Teórico</a:t>
            </a:r>
            <a:r>
              <a:rPr lang="en-US" dirty="0"/>
              <a:t> </a:t>
            </a:r>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395536" y="764703"/>
            <a:ext cx="7992888" cy="1938992"/>
          </a:xfrm>
          <a:prstGeom prst="rect">
            <a:avLst/>
          </a:prstGeom>
        </p:spPr>
        <p:txBody>
          <a:bodyPr wrap="square">
            <a:spAutoFit/>
          </a:bodyPr>
          <a:lstStyle/>
          <a:p>
            <a:pPr marR="0" lvl="1" algn="just">
              <a:lnSpc>
                <a:spcPct val="200000"/>
              </a:lnSpc>
              <a:spcBef>
                <a:spcPts val="0"/>
              </a:spcBef>
              <a:spcAft>
                <a:spcPts val="0"/>
              </a:spcAft>
            </a:pPr>
            <a:r>
              <a:rPr lang="es-ES" sz="1200" b="1" dirty="0" smtClean="0">
                <a:latin typeface="Arial" panose="020B0604020202020204" pitchFamily="34" charset="0"/>
                <a:ea typeface="Times New Roman" panose="02020603050405020304" pitchFamily="18" charset="0"/>
                <a:cs typeface="Times New Roman" panose="02020603050405020304" pitchFamily="18" charset="0"/>
              </a:rPr>
              <a:t>Ganancia de una Antena.</a:t>
            </a:r>
          </a:p>
          <a:p>
            <a:pPr marR="0" lvl="1" algn="just">
              <a:lnSpc>
                <a:spcPct val="200000"/>
              </a:lnSpc>
              <a:spcBef>
                <a:spcPts val="0"/>
              </a:spcBef>
              <a:spcAft>
                <a:spcPts val="0"/>
              </a:spcAft>
            </a:pPr>
            <a:r>
              <a:rPr lang="es-ES" sz="1200" dirty="0">
                <a:latin typeface="Arial" panose="020B0604020202020204" pitchFamily="34" charset="0"/>
                <a:ea typeface="Times New Roman" panose="02020603050405020304" pitchFamily="18" charset="0"/>
                <a:cs typeface="Times New Roman" panose="02020603050405020304" pitchFamily="18" charset="0"/>
              </a:rPr>
              <a:t>El parámetro de ganancia de antena resulta ser el de mayor importancia dentro de un radioenlace. Su definición es muy similar al parámetro de Directividad, con la diferencia que se encuentra relacionada con la densidad de radiación de una antena isotrópica sin perdidas. A su vez la Ganancia y Directividad de una antena se encuentran relacionados con la eficiencia de la </a:t>
            </a:r>
            <a:r>
              <a:rPr lang="es-ES" sz="1200" dirty="0" smtClean="0">
                <a:latin typeface="Arial" panose="020B0604020202020204" pitchFamily="34" charset="0"/>
                <a:ea typeface="Times New Roman" panose="02020603050405020304" pitchFamily="18" charset="0"/>
                <a:cs typeface="Times New Roman" panose="02020603050405020304" pitchFamily="18" charset="0"/>
              </a:rPr>
              <a:t>antena</a:t>
            </a:r>
          </a:p>
        </p:txBody>
      </p:sp>
      <mc:AlternateContent xmlns:mc="http://schemas.openxmlformats.org/markup-compatibility/2006" xmlns:a14="http://schemas.microsoft.com/office/drawing/2010/main">
        <mc:Choice Requires="a14">
          <p:sp>
            <p:nvSpPr>
              <p:cNvPr id="5" name="Rectángulo 4"/>
              <p:cNvSpPr/>
              <p:nvPr/>
            </p:nvSpPr>
            <p:spPr>
              <a:xfrm>
                <a:off x="5292080" y="2272822"/>
                <a:ext cx="47525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s-EC" i="1">
                              <a:latin typeface="Cambria Math" panose="02040503050406030204" pitchFamily="18" charset="0"/>
                            </a:rPr>
                            <m:t>𝜂</m:t>
                          </m:r>
                        </m:e>
                        <m:sub>
                          <m:r>
                            <a:rPr lang="es-EC" i="1">
                              <a:latin typeface="Cambria Math" panose="02040503050406030204" pitchFamily="18" charset="0"/>
                            </a:rPr>
                            <m:t>𝑟</m:t>
                          </m:r>
                        </m:sub>
                      </m:sSub>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5292080" y="2272822"/>
                <a:ext cx="475258" cy="369332"/>
              </a:xfrm>
              <a:prstGeom prst="rect">
                <a:avLst/>
              </a:prstGeom>
              <a:blipFill>
                <a:blip r:embed="rId3"/>
                <a:stretch>
                  <a:fillRect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3863472" y="3244334"/>
                <a:ext cx="14170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𝐺</m:t>
                      </m:r>
                      <m:r>
                        <a:rPr lang="en-US" i="0">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𝜂</m:t>
                          </m:r>
                        </m:e>
                        <m:sub>
                          <m:r>
                            <a:rPr lang="en-US" i="1">
                              <a:latin typeface="Cambria Math" panose="02040503050406030204" pitchFamily="18" charset="0"/>
                            </a:rPr>
                            <m:t>𝑟</m:t>
                          </m:r>
                        </m:sub>
                      </m:sSub>
                      <m:r>
                        <a:rPr lang="en-US" i="0">
                          <a:latin typeface="Cambria Math" panose="02040503050406030204" pitchFamily="18" charset="0"/>
                        </a:rPr>
                        <m:t>∗</m:t>
                      </m:r>
                      <m:r>
                        <a:rPr lang="en-US" i="1">
                          <a:latin typeface="Cambria Math" panose="02040503050406030204" pitchFamily="18" charset="0"/>
                        </a:rPr>
                        <m:t>𝐷</m:t>
                      </m:r>
                      <m:r>
                        <a:rPr lang="en-US" i="0">
                          <a:latin typeface="Cambria Math" panose="02040503050406030204" pitchFamily="18" charset="0"/>
                        </a:rPr>
                        <m:t> </m:t>
                      </m:r>
                    </m:oMath>
                  </m:oMathPara>
                </a14:m>
                <a:endParaRPr lang="en-US" dirty="0"/>
              </a:p>
            </p:txBody>
          </p:sp>
        </mc:Choice>
        <mc:Fallback xmlns="">
          <p:sp>
            <p:nvSpPr>
              <p:cNvPr id="7" name="Rectángulo 6"/>
              <p:cNvSpPr>
                <a:spLocks noRot="1" noChangeAspect="1" noMove="1" noResize="1" noEditPoints="1" noAdjustHandles="1" noChangeArrowheads="1" noChangeShapeType="1" noTextEdit="1"/>
              </p:cNvSpPr>
              <p:nvPr/>
            </p:nvSpPr>
            <p:spPr>
              <a:xfrm>
                <a:off x="3863472" y="3244334"/>
                <a:ext cx="1417055" cy="369332"/>
              </a:xfrm>
              <a:prstGeom prst="rect">
                <a:avLst/>
              </a:prstGeom>
              <a:blipFill>
                <a:blip r:embed="rId4"/>
                <a:stretch>
                  <a:fillRect b="-8197"/>
                </a:stretch>
              </a:blipFill>
            </p:spPr>
            <p:txBody>
              <a:bodyPr/>
              <a:lstStyle/>
              <a:p>
                <a:r>
                  <a:rPr lang="en-US">
                    <a:noFill/>
                  </a:rPr>
                  <a:t> </a:t>
                </a:r>
              </a:p>
            </p:txBody>
          </p:sp>
        </mc:Fallback>
      </mc:AlternateContent>
      <p:sp>
        <p:nvSpPr>
          <p:cNvPr id="10" name="Rectángulo 9">
            <a:extLst>
              <a:ext uri="{FF2B5EF4-FFF2-40B4-BE49-F238E27FC236}">
                <a16:creationId xmlns:a16="http://schemas.microsoft.com/office/drawing/2014/main" id="{CDC4FCD1-CD48-4436-8E0C-66317C774B98}"/>
              </a:ext>
            </a:extLst>
          </p:cNvPr>
          <p:cNvSpPr/>
          <p:nvPr/>
        </p:nvSpPr>
        <p:spPr>
          <a:xfrm>
            <a:off x="396249" y="3540354"/>
            <a:ext cx="7992888" cy="1569660"/>
          </a:xfrm>
          <a:prstGeom prst="rect">
            <a:avLst/>
          </a:prstGeom>
        </p:spPr>
        <p:txBody>
          <a:bodyPr wrap="square">
            <a:spAutoFit/>
          </a:bodyPr>
          <a:lstStyle/>
          <a:p>
            <a:pPr marR="0" lvl="1" algn="just">
              <a:lnSpc>
                <a:spcPct val="200000"/>
              </a:lnSpc>
              <a:spcBef>
                <a:spcPts val="0"/>
              </a:spcBef>
              <a:spcAft>
                <a:spcPts val="0"/>
              </a:spcAft>
            </a:pPr>
            <a:r>
              <a:rPr lang="es-ES" sz="1200" b="1" dirty="0" err="1" smtClean="0">
                <a:latin typeface="Arial" panose="020B0604020202020204" pitchFamily="34" charset="0"/>
                <a:ea typeface="Times New Roman" panose="02020603050405020304" pitchFamily="18" charset="0"/>
                <a:cs typeface="Times New Roman" panose="02020603050405020304" pitchFamily="18" charset="0"/>
              </a:rPr>
              <a:t>VSWR</a:t>
            </a:r>
            <a:r>
              <a:rPr lang="es-ES" sz="1200" b="1" dirty="0" smtClean="0">
                <a:latin typeface="Arial" panose="020B0604020202020204" pitchFamily="34" charset="0"/>
                <a:ea typeface="Times New Roman" panose="02020603050405020304" pitchFamily="18" charset="0"/>
                <a:cs typeface="Times New Roman" panose="02020603050405020304" pitchFamily="18" charset="0"/>
              </a:rPr>
              <a:t> de una Antena</a:t>
            </a:r>
          </a:p>
          <a:p>
            <a:pPr marR="0" lvl="1" algn="just">
              <a:lnSpc>
                <a:spcPct val="200000"/>
              </a:lnSpc>
              <a:spcBef>
                <a:spcPts val="0"/>
              </a:spcBef>
              <a:spcAft>
                <a:spcPts val="0"/>
              </a:spcAft>
            </a:pPr>
            <a:r>
              <a:rPr lang="es-ES" sz="1200" dirty="0" err="1">
                <a:latin typeface="Arial" panose="020B0604020202020204" pitchFamily="34" charset="0"/>
                <a:ea typeface="Times New Roman" panose="02020603050405020304" pitchFamily="18" charset="0"/>
                <a:cs typeface="Times New Roman" panose="02020603050405020304" pitchFamily="18" charset="0"/>
              </a:rPr>
              <a:t>VSWR</a:t>
            </a:r>
            <a:r>
              <a:rPr lang="es-ES" sz="1200" dirty="0">
                <a:latin typeface="Arial" panose="020B0604020202020204" pitchFamily="34" charset="0"/>
                <a:ea typeface="Times New Roman" panose="02020603050405020304" pitchFamily="18" charset="0"/>
                <a:cs typeface="Times New Roman" panose="02020603050405020304" pitchFamily="18" charset="0"/>
              </a:rPr>
              <a:t> por sus siglas en inglés (</a:t>
            </a:r>
            <a:r>
              <a:rPr lang="es-ES" sz="1200" dirty="0" err="1">
                <a:latin typeface="Arial" panose="020B0604020202020204" pitchFamily="34" charset="0"/>
                <a:ea typeface="Times New Roman" panose="02020603050405020304" pitchFamily="18" charset="0"/>
                <a:cs typeface="Times New Roman" panose="02020603050405020304" pitchFamily="18" charset="0"/>
              </a:rPr>
              <a:t>Voltage</a:t>
            </a:r>
            <a:r>
              <a:rPr lang="es-ES" sz="1200" dirty="0">
                <a:latin typeface="Arial" panose="020B0604020202020204" pitchFamily="34" charset="0"/>
                <a:ea typeface="Times New Roman" panose="02020603050405020304" pitchFamily="18" charset="0"/>
                <a:cs typeface="Times New Roman" panose="02020603050405020304" pitchFamily="18" charset="0"/>
              </a:rPr>
              <a:t> Standing Wave Radio), conocido de igual manera como ROE (Relación de Onda Estacionaria), es la relación existente entre la energía transmitida con respecto a la cantidad de energía que es reflejada por la antena.</a:t>
            </a:r>
            <a:endParaRPr lang="es-ES" sz="1200" dirty="0" smtClean="0">
              <a:latin typeface="Arial" panose="020B060402020202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Rectángulo 10"/>
              <p:cNvSpPr/>
              <p:nvPr/>
            </p:nvSpPr>
            <p:spPr>
              <a:xfrm>
                <a:off x="3863472" y="5223757"/>
                <a:ext cx="1768753"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𝑉𝑆𝑊𝑅</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1+</m:t>
                          </m:r>
                          <m:r>
                            <m:rPr>
                              <m:sty m:val="p"/>
                            </m:rPr>
                            <a:rPr lang="en-US" i="0">
                              <a:latin typeface="Cambria Math" panose="02040503050406030204" pitchFamily="18" charset="0"/>
                            </a:rPr>
                            <m:t>Γ</m:t>
                          </m:r>
                        </m:num>
                        <m:den>
                          <m:r>
                            <a:rPr lang="en-US" i="0">
                              <a:latin typeface="Cambria Math" panose="02040503050406030204" pitchFamily="18" charset="0"/>
                            </a:rPr>
                            <m:t>1−</m:t>
                          </m:r>
                          <m:r>
                            <m:rPr>
                              <m:sty m:val="p"/>
                            </m:rPr>
                            <a:rPr lang="en-US" i="0">
                              <a:latin typeface="Cambria Math" panose="02040503050406030204" pitchFamily="18" charset="0"/>
                            </a:rPr>
                            <m:t>Γ</m:t>
                          </m:r>
                        </m:den>
                      </m:f>
                      <m:r>
                        <a:rPr lang="en-US" i="0">
                          <a:latin typeface="Cambria Math" panose="02040503050406030204" pitchFamily="18" charset="0"/>
                        </a:rPr>
                        <m:t> </m:t>
                      </m:r>
                    </m:oMath>
                  </m:oMathPara>
                </a14:m>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3863472" y="5223757"/>
                <a:ext cx="1768753" cy="610936"/>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049005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395536" y="764703"/>
            <a:ext cx="7992888" cy="1938992"/>
          </a:xfrm>
          <a:prstGeom prst="rect">
            <a:avLst/>
          </a:prstGeom>
        </p:spPr>
        <p:txBody>
          <a:bodyPr wrap="square">
            <a:spAutoFit/>
          </a:bodyPr>
          <a:lstStyle/>
          <a:p>
            <a:pPr marR="0" lvl="1" algn="just">
              <a:lnSpc>
                <a:spcPct val="200000"/>
              </a:lnSpc>
              <a:spcBef>
                <a:spcPts val="0"/>
              </a:spcBef>
              <a:spcAft>
                <a:spcPts val="0"/>
              </a:spcAft>
            </a:pPr>
            <a:r>
              <a:rPr lang="es-ES" sz="1200" b="1" dirty="0" err="1" smtClean="0">
                <a:latin typeface="Arial" panose="020B0604020202020204" pitchFamily="34" charset="0"/>
                <a:ea typeface="Times New Roman" panose="02020603050405020304" pitchFamily="18" charset="0"/>
                <a:cs typeface="Times New Roman" panose="02020603050405020304" pitchFamily="18" charset="0"/>
              </a:rPr>
              <a:t>CST</a:t>
            </a:r>
            <a:r>
              <a:rPr lang="es-ES" sz="1200" b="1" dirty="0" smtClean="0">
                <a:latin typeface="Arial" panose="020B0604020202020204" pitchFamily="34" charset="0"/>
                <a:ea typeface="Times New Roman" panose="02020603050405020304" pitchFamily="18" charset="0"/>
                <a:cs typeface="Times New Roman" panose="02020603050405020304" pitchFamily="18" charset="0"/>
              </a:rPr>
              <a:t> Studio Suite </a:t>
            </a:r>
          </a:p>
          <a:p>
            <a:pPr marR="0" lvl="1" algn="just">
              <a:lnSpc>
                <a:spcPct val="200000"/>
              </a:lnSpc>
              <a:spcBef>
                <a:spcPts val="0"/>
              </a:spcBef>
              <a:spcAft>
                <a:spcPts val="0"/>
              </a:spcAft>
            </a:pPr>
            <a:r>
              <a:rPr lang="es-ES" sz="1200" dirty="0" smtClean="0">
                <a:latin typeface="Arial" panose="020B0604020202020204" pitchFamily="34" charset="0"/>
                <a:ea typeface="Times New Roman" panose="02020603050405020304" pitchFamily="18" charset="0"/>
                <a:cs typeface="Times New Roman" panose="02020603050405020304" pitchFamily="18" charset="0"/>
              </a:rPr>
              <a:t>Es un software utilizado para realizar las simulaciones de las antenas, debido a que cuenta con un paquete completo de herramientas para diseñar y analizar y optimizar, componentes electromagnéticos. Las tres características principales del software son la velocidad de procesamiento, la precisión y la facilidad de operación, debido a que presenta una interfaz que resulta muy amigable para el usuario.</a:t>
            </a:r>
            <a:endParaRPr lang="es-ES" sz="1200" dirty="0">
              <a:latin typeface="Arial" panose="020B0604020202020204" pitchFamily="34" charset="0"/>
              <a:ea typeface="Times New Roman" panose="02020603050405020304" pitchFamily="18" charset="0"/>
              <a:cs typeface="Times New Roman" panose="02020603050405020304" pitchFamily="18" charset="0"/>
            </a:endParaRPr>
          </a:p>
        </p:txBody>
      </p:sp>
      <p:pic>
        <p:nvPicPr>
          <p:cNvPr id="12" name="Imagen 11"/>
          <p:cNvPicPr/>
          <p:nvPr/>
        </p:nvPicPr>
        <p:blipFill>
          <a:blip r:embed="rId3"/>
          <a:stretch>
            <a:fillRect/>
          </a:stretch>
        </p:blipFill>
        <p:spPr>
          <a:xfrm>
            <a:off x="1259632" y="2654590"/>
            <a:ext cx="6912768" cy="3270329"/>
          </a:xfrm>
          <a:prstGeom prst="rect">
            <a:avLst/>
          </a:prstGeom>
        </p:spPr>
      </p:pic>
    </p:spTree>
    <p:extLst>
      <p:ext uri="{BB962C8B-B14F-4D97-AF65-F5344CB8AC3E}">
        <p14:creationId xmlns:p14="http://schemas.microsoft.com/office/powerpoint/2010/main" val="29049465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395536" y="764703"/>
            <a:ext cx="7992888" cy="2308324"/>
          </a:xfrm>
          <a:prstGeom prst="rect">
            <a:avLst/>
          </a:prstGeom>
        </p:spPr>
        <p:txBody>
          <a:bodyPr wrap="square">
            <a:spAutoFit/>
          </a:bodyPr>
          <a:lstStyle/>
          <a:p>
            <a:pPr marR="0" lvl="1" algn="just">
              <a:lnSpc>
                <a:spcPct val="200000"/>
              </a:lnSpc>
              <a:spcBef>
                <a:spcPts val="0"/>
              </a:spcBef>
              <a:spcAft>
                <a:spcPts val="0"/>
              </a:spcAft>
            </a:pPr>
            <a:r>
              <a:rPr lang="es-ES" sz="1200" dirty="0">
                <a:latin typeface="Arial" panose="020B0604020202020204" pitchFamily="34" charset="0"/>
                <a:ea typeface="Times New Roman" panose="02020603050405020304" pitchFamily="18" charset="0"/>
                <a:cs typeface="Times New Roman" panose="02020603050405020304" pitchFamily="18" charset="0"/>
              </a:rPr>
              <a:t>En el desarrollo del proyecto de investigación se utilizó cuatro antenas, las cuales fueron: </a:t>
            </a:r>
            <a:endParaRPr lang="es-ES" sz="1200" dirty="0" smtClean="0">
              <a:latin typeface="Arial" panose="020B0604020202020204" pitchFamily="34" charset="0"/>
              <a:ea typeface="Times New Roman" panose="02020603050405020304" pitchFamily="18" charset="0"/>
              <a:cs typeface="Times New Roman" panose="02020603050405020304" pitchFamily="18" charset="0"/>
            </a:endParaRPr>
          </a:p>
          <a:p>
            <a:pPr marL="1085850" lvl="2" indent="-171450" algn="just">
              <a:lnSpc>
                <a:spcPct val="200000"/>
              </a:lnSpc>
              <a:buFont typeface="Arial" panose="020B0604020202020204" pitchFamily="34" charset="0"/>
              <a:buChar char="•"/>
            </a:pPr>
            <a:r>
              <a:rPr lang="es-ES" sz="1200" dirty="0" err="1" smtClean="0">
                <a:latin typeface="Arial" panose="020B0604020202020204" pitchFamily="34" charset="0"/>
                <a:ea typeface="Times New Roman" panose="02020603050405020304" pitchFamily="18" charset="0"/>
                <a:cs typeface="Times New Roman" panose="02020603050405020304" pitchFamily="18" charset="0"/>
              </a:rPr>
              <a:t>Yagui-Uda</a:t>
            </a:r>
            <a:r>
              <a:rPr lang="es-ES" sz="1200" dirty="0" smtClean="0">
                <a:latin typeface="Arial" panose="020B0604020202020204" pitchFamily="34" charset="0"/>
                <a:ea typeface="Times New Roman" panose="02020603050405020304" pitchFamily="18" charset="0"/>
                <a:cs typeface="Times New Roman" panose="02020603050405020304" pitchFamily="18" charset="0"/>
              </a:rPr>
              <a:t> </a:t>
            </a:r>
            <a:r>
              <a:rPr lang="es-ES" sz="1200" dirty="0">
                <a:latin typeface="Arial" panose="020B0604020202020204" pitchFamily="34" charset="0"/>
                <a:ea typeface="Times New Roman" panose="02020603050405020304" pitchFamily="18" charset="0"/>
                <a:cs typeface="Times New Roman" panose="02020603050405020304" pitchFamily="18" charset="0"/>
              </a:rPr>
              <a:t>de cinco </a:t>
            </a:r>
            <a:r>
              <a:rPr lang="es-ES" sz="1200" dirty="0" smtClean="0">
                <a:latin typeface="Arial" panose="020B0604020202020204" pitchFamily="34" charset="0"/>
                <a:ea typeface="Times New Roman" panose="02020603050405020304" pitchFamily="18" charset="0"/>
                <a:cs typeface="Times New Roman" panose="02020603050405020304" pitchFamily="18" charset="0"/>
              </a:rPr>
              <a:t>elementos</a:t>
            </a:r>
          </a:p>
          <a:p>
            <a:pPr marL="1085850" lvl="2" indent="-171450" algn="just">
              <a:lnSpc>
                <a:spcPct val="200000"/>
              </a:lnSpc>
              <a:buFont typeface="Arial" panose="020B0604020202020204" pitchFamily="34" charset="0"/>
              <a:buChar char="•"/>
            </a:pPr>
            <a:r>
              <a:rPr lang="es-ES" sz="1200" dirty="0" smtClean="0">
                <a:latin typeface="Arial" panose="020B0604020202020204" pitchFamily="34" charset="0"/>
                <a:ea typeface="Times New Roman" panose="02020603050405020304" pitchFamily="18" charset="0"/>
                <a:cs typeface="Times New Roman" panose="02020603050405020304" pitchFamily="18" charset="0"/>
              </a:rPr>
              <a:t>Dipolo</a:t>
            </a:r>
          </a:p>
          <a:p>
            <a:pPr marL="1085850" lvl="2" indent="-171450" algn="just">
              <a:lnSpc>
                <a:spcPct val="200000"/>
              </a:lnSpc>
              <a:buFont typeface="Arial" panose="020B0604020202020204" pitchFamily="34" charset="0"/>
              <a:buChar char="•"/>
            </a:pPr>
            <a:r>
              <a:rPr lang="es-ES" sz="1200" dirty="0" err="1" smtClean="0">
                <a:latin typeface="Arial" panose="020B0604020202020204" pitchFamily="34" charset="0"/>
                <a:ea typeface="Times New Roman" panose="02020603050405020304" pitchFamily="18" charset="0"/>
                <a:cs typeface="Times New Roman" panose="02020603050405020304" pitchFamily="18" charset="0"/>
              </a:rPr>
              <a:t>Patch</a:t>
            </a:r>
            <a:r>
              <a:rPr lang="es-ES" sz="1200" dirty="0" smtClean="0">
                <a:latin typeface="Arial" panose="020B0604020202020204" pitchFamily="34" charset="0"/>
                <a:ea typeface="Times New Roman" panose="02020603050405020304" pitchFamily="18" charset="0"/>
                <a:cs typeface="Times New Roman" panose="02020603050405020304" pitchFamily="18" charset="0"/>
              </a:rPr>
              <a:t> </a:t>
            </a:r>
            <a:r>
              <a:rPr lang="es-ES" sz="1200" dirty="0">
                <a:latin typeface="Arial" panose="020B0604020202020204" pitchFamily="34" charset="0"/>
                <a:ea typeface="Times New Roman" panose="02020603050405020304" pitchFamily="18" charset="0"/>
                <a:cs typeface="Times New Roman" panose="02020603050405020304" pitchFamily="18" charset="0"/>
              </a:rPr>
              <a:t>de un </a:t>
            </a:r>
            <a:r>
              <a:rPr lang="es-ES" sz="1200" dirty="0" smtClean="0">
                <a:latin typeface="Arial" panose="020B0604020202020204" pitchFamily="34" charset="0"/>
                <a:ea typeface="Times New Roman" panose="02020603050405020304" pitchFamily="18" charset="0"/>
                <a:cs typeface="Times New Roman" panose="02020603050405020304" pitchFamily="18" charset="0"/>
              </a:rPr>
              <a:t>elemento</a:t>
            </a:r>
          </a:p>
          <a:p>
            <a:pPr marL="1085850" lvl="2" indent="-171450" algn="just">
              <a:lnSpc>
                <a:spcPct val="200000"/>
              </a:lnSpc>
              <a:buFont typeface="Arial" panose="020B0604020202020204" pitchFamily="34" charset="0"/>
              <a:buChar char="•"/>
            </a:pPr>
            <a:r>
              <a:rPr lang="es-ES" sz="1200" dirty="0" smtClean="0">
                <a:latin typeface="Arial" panose="020B0604020202020204" pitchFamily="34" charset="0"/>
                <a:ea typeface="Times New Roman" panose="02020603050405020304" pitchFamily="18" charset="0"/>
                <a:cs typeface="Times New Roman" panose="02020603050405020304" pitchFamily="18" charset="0"/>
              </a:rPr>
              <a:t>Arreglo </a:t>
            </a:r>
            <a:r>
              <a:rPr lang="es-ES" sz="1200" dirty="0" err="1">
                <a:latin typeface="Arial" panose="020B0604020202020204" pitchFamily="34" charset="0"/>
                <a:ea typeface="Times New Roman" panose="02020603050405020304" pitchFamily="18" charset="0"/>
                <a:cs typeface="Times New Roman" panose="02020603050405020304" pitchFamily="18" charset="0"/>
              </a:rPr>
              <a:t>Patch</a:t>
            </a:r>
            <a:r>
              <a:rPr lang="es-ES" sz="1200" dirty="0">
                <a:latin typeface="Arial" panose="020B0604020202020204" pitchFamily="34" charset="0"/>
                <a:ea typeface="Times New Roman" panose="02020603050405020304" pitchFamily="18" charset="0"/>
                <a:cs typeface="Times New Roman" panose="02020603050405020304" pitchFamily="18" charset="0"/>
              </a:rPr>
              <a:t> de 2*1. </a:t>
            </a:r>
            <a:endParaRPr lang="es-ES" sz="1200" dirty="0" smtClean="0">
              <a:latin typeface="Arial" panose="020B0604020202020204" pitchFamily="34" charset="0"/>
              <a:ea typeface="Times New Roman" panose="02020603050405020304" pitchFamily="18" charset="0"/>
              <a:cs typeface="Times New Roman" panose="02020603050405020304" pitchFamily="18" charset="0"/>
            </a:endParaRPr>
          </a:p>
          <a:p>
            <a:pPr marR="0" lvl="1" algn="just">
              <a:lnSpc>
                <a:spcPct val="200000"/>
              </a:lnSpc>
              <a:spcBef>
                <a:spcPts val="0"/>
              </a:spcBef>
              <a:spcAft>
                <a:spcPts val="0"/>
              </a:spcAft>
            </a:pPr>
            <a:r>
              <a:rPr lang="es-ES" sz="1200" dirty="0" smtClean="0">
                <a:latin typeface="Arial" panose="020B0604020202020204" pitchFamily="34" charset="0"/>
                <a:ea typeface="Times New Roman" panose="02020603050405020304" pitchFamily="18" charset="0"/>
                <a:cs typeface="Times New Roman" panose="02020603050405020304" pitchFamily="18" charset="0"/>
              </a:rPr>
              <a:t>Con las siguientes Características:</a:t>
            </a:r>
            <a:endParaRPr lang="es-ES" sz="1200" dirty="0">
              <a:latin typeface="Arial" panose="020B0604020202020204" pitchFamily="34" charset="0"/>
              <a:ea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3922537141"/>
              </p:ext>
            </p:extLst>
          </p:nvPr>
        </p:nvGraphicFramePr>
        <p:xfrm>
          <a:off x="2267744" y="3356992"/>
          <a:ext cx="4957142" cy="1782268"/>
        </p:xfrm>
        <a:graphic>
          <a:graphicData uri="http://schemas.openxmlformats.org/drawingml/2006/table">
            <a:tbl>
              <a:tblPr firstRow="1" firstCol="1" bandRow="1">
                <a:tableStyleId>{21E4AEA4-8DFA-4A89-87EB-49C32662AFE0}</a:tableStyleId>
              </a:tblPr>
              <a:tblGrid>
                <a:gridCol w="2731936">
                  <a:extLst>
                    <a:ext uri="{9D8B030D-6E8A-4147-A177-3AD203B41FA5}">
                      <a16:colId xmlns:a16="http://schemas.microsoft.com/office/drawing/2014/main" val="2828380726"/>
                    </a:ext>
                  </a:extLst>
                </a:gridCol>
                <a:gridCol w="2225206">
                  <a:extLst>
                    <a:ext uri="{9D8B030D-6E8A-4147-A177-3AD203B41FA5}">
                      <a16:colId xmlns:a16="http://schemas.microsoft.com/office/drawing/2014/main" val="2870392971"/>
                    </a:ext>
                  </a:extLst>
                </a:gridCol>
              </a:tblGrid>
              <a:tr h="445567">
                <a:tc>
                  <a:txBody>
                    <a:bodyPr/>
                    <a:lstStyle/>
                    <a:p>
                      <a:pPr indent="180340" algn="ctr">
                        <a:lnSpc>
                          <a:spcPct val="200000"/>
                        </a:lnSpc>
                        <a:spcAft>
                          <a:spcPts val="0"/>
                        </a:spcAft>
                      </a:pPr>
                      <a:r>
                        <a:rPr lang="es-EC" sz="1000" dirty="0">
                          <a:effectLst/>
                        </a:rPr>
                        <a:t>Frecuencia de Operación</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n-US" sz="1000">
                          <a:effectLst/>
                        </a:rPr>
                        <a:t>2.45 GHz</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59151495"/>
                  </a:ext>
                </a:extLst>
              </a:tr>
              <a:tr h="445567">
                <a:tc>
                  <a:txBody>
                    <a:bodyPr/>
                    <a:lstStyle/>
                    <a:p>
                      <a:pPr indent="180340" algn="ctr">
                        <a:lnSpc>
                          <a:spcPct val="200000"/>
                        </a:lnSpc>
                        <a:spcAft>
                          <a:spcPts val="0"/>
                        </a:spcAft>
                      </a:pPr>
                      <a:r>
                        <a:rPr lang="es-EC" sz="1000">
                          <a:effectLst/>
                        </a:rPr>
                        <a:t>Constante del Dieléctrico</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a:effectLst/>
                        </a:rPr>
                        <a:t>4.7 (FR4)</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6830265"/>
                  </a:ext>
                </a:extLst>
              </a:tr>
              <a:tr h="445567">
                <a:tc>
                  <a:txBody>
                    <a:bodyPr/>
                    <a:lstStyle/>
                    <a:p>
                      <a:pPr indent="180340" algn="ctr">
                        <a:lnSpc>
                          <a:spcPct val="200000"/>
                        </a:lnSpc>
                        <a:spcAft>
                          <a:spcPts val="0"/>
                        </a:spcAft>
                      </a:pPr>
                      <a:r>
                        <a:rPr lang="es-EC" sz="1000">
                          <a:effectLst/>
                        </a:rPr>
                        <a:t>Tangente de Perdidas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a:effectLst/>
                        </a:rPr>
                        <a:t>0.025</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68213061"/>
                  </a:ext>
                </a:extLst>
              </a:tr>
              <a:tr h="445567">
                <a:tc>
                  <a:txBody>
                    <a:bodyPr/>
                    <a:lstStyle/>
                    <a:p>
                      <a:pPr indent="180340" algn="ctr">
                        <a:lnSpc>
                          <a:spcPct val="200000"/>
                        </a:lnSpc>
                        <a:spcAft>
                          <a:spcPts val="0"/>
                        </a:spcAft>
                      </a:pPr>
                      <a:r>
                        <a:rPr lang="es-EC" sz="1000">
                          <a:effectLst/>
                        </a:rPr>
                        <a:t>Espesor del Dieléctrico</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1.66 mm</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30971426"/>
                  </a:ext>
                </a:extLst>
              </a:tr>
            </a:tbl>
          </a:graphicData>
        </a:graphic>
      </p:graphicFrame>
    </p:spTree>
    <p:extLst>
      <p:ext uri="{BB962C8B-B14F-4D97-AF65-F5344CB8AC3E}">
        <p14:creationId xmlns:p14="http://schemas.microsoft.com/office/powerpoint/2010/main" val="3181955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err="1"/>
              <a:t>Yagui-Uda</a:t>
            </a:r>
            <a:r>
              <a:rPr lang="es-EC" b="1" dirty="0" smtClean="0"/>
              <a:t>.</a:t>
            </a:r>
            <a:endParaRPr lang="en-US" b="1" dirty="0"/>
          </a:p>
        </p:txBody>
      </p:sp>
      <p:sp>
        <p:nvSpPr>
          <p:cNvPr id="7" name="Rectángulo 6"/>
          <p:cNvSpPr/>
          <p:nvPr/>
        </p:nvSpPr>
        <p:spPr>
          <a:xfrm>
            <a:off x="794115" y="1130164"/>
            <a:ext cx="7992888" cy="1552220"/>
          </a:xfrm>
          <a:prstGeom prst="rect">
            <a:avLst/>
          </a:prstGeom>
        </p:spPr>
        <p:txBody>
          <a:bodyPr wrap="square">
            <a:spAutoFit/>
          </a:bodyPr>
          <a:lstStyle/>
          <a:p>
            <a:pPr marL="342900" lvl="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Esquema</a:t>
            </a:r>
          </a:p>
          <a:p>
            <a:pPr algn="just">
              <a:lnSpc>
                <a:spcPct val="115000"/>
              </a:lnSpc>
              <a:spcAft>
                <a:spcPts val="1000"/>
              </a:spcAft>
            </a:pPr>
            <a:r>
              <a:rPr lang="es-EC" sz="1600" dirty="0" smtClean="0"/>
              <a:t>El </a:t>
            </a:r>
            <a:r>
              <a:rPr lang="es-EC" sz="1600" dirty="0"/>
              <a:t>esquema en tres dimensiones de la antena </a:t>
            </a:r>
            <a:r>
              <a:rPr lang="es-EC" sz="1600" dirty="0" err="1"/>
              <a:t>Yagui-Uda</a:t>
            </a:r>
            <a:r>
              <a:rPr lang="es-EC" sz="1600" dirty="0"/>
              <a:t> de cinco elementos, la placa de la antena tiene un largo de 12 cm y un ancho de 6 cm.</a:t>
            </a:r>
            <a:endParaRPr lang="en-US" sz="1600" dirty="0"/>
          </a:p>
          <a:p>
            <a:pPr marL="342900" lvl="0" indent="-342900" algn="just">
              <a:lnSpc>
                <a:spcPct val="115000"/>
              </a:lnSpc>
              <a:spcAft>
                <a:spcPts val="1000"/>
              </a:spcAft>
              <a:buFont typeface="Symbol" panose="05050102010706020507" pitchFamily="18" charset="2"/>
              <a:buChar char=""/>
            </a:pPr>
            <a:endParaRPr lang="en-US"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pic>
        <p:nvPicPr>
          <p:cNvPr id="8" name="Imagen 7"/>
          <p:cNvPicPr/>
          <p:nvPr/>
        </p:nvPicPr>
        <p:blipFill rotWithShape="1">
          <a:blip r:embed="rId3"/>
          <a:srcRect l="21948" t="28944" r="20502" b="29293"/>
          <a:stretch/>
        </p:blipFill>
        <p:spPr bwMode="auto">
          <a:xfrm>
            <a:off x="2421441" y="2492896"/>
            <a:ext cx="5189646" cy="32186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5820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err="1"/>
              <a:t>Yagui-Uda</a:t>
            </a:r>
            <a:r>
              <a:rPr lang="es-EC" b="1" dirty="0" smtClean="0"/>
              <a:t>.</a:t>
            </a:r>
            <a:endParaRPr lang="en-US" b="1" dirty="0"/>
          </a:p>
        </p:txBody>
      </p:sp>
      <p:sp>
        <p:nvSpPr>
          <p:cNvPr id="7" name="Rectángulo 6"/>
          <p:cNvSpPr/>
          <p:nvPr/>
        </p:nvSpPr>
        <p:spPr>
          <a:xfrm>
            <a:off x="794115" y="1130164"/>
            <a:ext cx="7992888" cy="1105431"/>
          </a:xfrm>
          <a:prstGeom prst="rect">
            <a:avLst/>
          </a:prstGeom>
        </p:spPr>
        <p:txBody>
          <a:bodyPr wrap="square">
            <a:spAutoFit/>
          </a:bodyPr>
          <a:lstStyle/>
          <a:p>
            <a:pPr marL="34290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Relación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onda estacionaria de Voltaje (</a:t>
            </a:r>
            <a:r>
              <a:rPr lang="es-EC" b="1"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VSWR</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p>
          <a:p>
            <a:pPr algn="just">
              <a:lnSpc>
                <a:spcPct val="115000"/>
              </a:lnSpc>
              <a:spcAft>
                <a:spcPts val="1000"/>
              </a:spcAft>
            </a:pPr>
            <a:r>
              <a:rPr lang="es-EC" sz="1600" dirty="0"/>
              <a:t>S</a:t>
            </a:r>
            <a:r>
              <a:rPr lang="es-EC" sz="1600" dirty="0" smtClean="0"/>
              <a:t>e </a:t>
            </a:r>
            <a:r>
              <a:rPr lang="es-EC" sz="1600" dirty="0"/>
              <a:t>presenta un valor de </a:t>
            </a:r>
            <a:r>
              <a:rPr lang="es-EC" sz="1600" dirty="0" err="1"/>
              <a:t>VSWR</a:t>
            </a:r>
            <a:r>
              <a:rPr lang="es-EC" sz="1600" dirty="0"/>
              <a:t> de la Antena </a:t>
            </a:r>
            <a:r>
              <a:rPr lang="es-EC" sz="1600" dirty="0" err="1"/>
              <a:t>Yagui-Uda</a:t>
            </a:r>
            <a:r>
              <a:rPr lang="es-EC" sz="1600" dirty="0"/>
              <a:t>, se observa que para la frecuencia de operación de 2.458 GHz, se tiene un valor de </a:t>
            </a:r>
            <a:r>
              <a:rPr lang="es-EC" sz="1600" dirty="0" smtClean="0"/>
              <a:t>1.176</a:t>
            </a:r>
          </a:p>
        </p:txBody>
      </p:sp>
      <p:pic>
        <p:nvPicPr>
          <p:cNvPr id="9" name="Imagen 8"/>
          <p:cNvPicPr/>
          <p:nvPr/>
        </p:nvPicPr>
        <p:blipFill>
          <a:blip r:embed="rId3"/>
          <a:stretch>
            <a:fillRect/>
          </a:stretch>
        </p:blipFill>
        <p:spPr>
          <a:xfrm>
            <a:off x="1811908" y="2602485"/>
            <a:ext cx="6408712" cy="2376101"/>
          </a:xfrm>
          <a:prstGeom prst="rect">
            <a:avLst/>
          </a:prstGeom>
        </p:spPr>
      </p:pic>
    </p:spTree>
    <p:extLst>
      <p:ext uri="{BB962C8B-B14F-4D97-AF65-F5344CB8AC3E}">
        <p14:creationId xmlns:p14="http://schemas.microsoft.com/office/powerpoint/2010/main" val="38573936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err="1"/>
              <a:t>Yagui-Uda</a:t>
            </a:r>
            <a:r>
              <a:rPr lang="es-EC" b="1" dirty="0" smtClean="0"/>
              <a:t>.</a:t>
            </a:r>
            <a:endParaRPr lang="en-US" b="1" dirty="0"/>
          </a:p>
        </p:txBody>
      </p:sp>
      <p:sp>
        <p:nvSpPr>
          <p:cNvPr id="7" name="Rectángulo 6"/>
          <p:cNvSpPr/>
          <p:nvPr/>
        </p:nvSpPr>
        <p:spPr>
          <a:xfrm>
            <a:off x="794115" y="1130164"/>
            <a:ext cx="7992888" cy="1494768"/>
          </a:xfrm>
          <a:prstGeom prst="rect">
            <a:avLst/>
          </a:prstGeom>
        </p:spPr>
        <p:txBody>
          <a:bodyPr wrap="square">
            <a:spAutoFit/>
          </a:bodyPr>
          <a:lstStyle/>
          <a:p>
            <a:pPr marL="342900" lvl="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Patrón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Radiación </a:t>
            </a:r>
            <a:r>
              <a:rPr lang="es-EC" b="1"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3D</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p>
          <a:p>
            <a:pPr lvl="0" algn="just">
              <a:lnSpc>
                <a:spcPct val="115000"/>
              </a:lnSpc>
              <a:spcAft>
                <a:spcPts val="1000"/>
              </a:spcAft>
            </a:pPr>
            <a:r>
              <a:rPr lang="es-EC" dirty="0"/>
              <a:t>S</a:t>
            </a:r>
            <a:r>
              <a:rPr lang="es-EC" dirty="0" smtClean="0"/>
              <a:t>e </a:t>
            </a:r>
            <a:r>
              <a:rPr lang="es-EC" dirty="0"/>
              <a:t>presenta el diagrama del Patrón de Radiación, de la antena en tres dimensiones, además se observa que la antena presenta una Ganancia de 8.207 dB y una Directividad de  8.9 </a:t>
            </a:r>
            <a:r>
              <a:rPr lang="es-EC" dirty="0" err="1"/>
              <a:t>dBi</a:t>
            </a:r>
            <a:r>
              <a:rPr lang="es-EC" dirty="0"/>
              <a:t>.</a:t>
            </a:r>
            <a:endParaRPr lang="en-US"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901465" y="2616540"/>
            <a:ext cx="5470736" cy="3186540"/>
          </a:xfrm>
          <a:prstGeom prst="rect">
            <a:avLst/>
          </a:prstGeom>
          <a:noFill/>
          <a:ln>
            <a:noFill/>
          </a:ln>
        </p:spPr>
      </p:pic>
      <p:sp>
        <p:nvSpPr>
          <p:cNvPr id="5" name="Rectángulo 4"/>
          <p:cNvSpPr/>
          <p:nvPr/>
        </p:nvSpPr>
        <p:spPr>
          <a:xfrm>
            <a:off x="6669360" y="2527301"/>
            <a:ext cx="2358008" cy="923330"/>
          </a:xfrm>
          <a:prstGeom prst="rect">
            <a:avLst/>
          </a:prstGeom>
        </p:spPr>
        <p:txBody>
          <a:bodyPr wrap="square">
            <a:spAutoFit/>
          </a:bodyPr>
          <a:lstStyle/>
          <a:p>
            <a:r>
              <a:rPr lang="es-EC" dirty="0"/>
              <a:t>Con estos valores se procede a calcular la eficiencia </a:t>
            </a:r>
            <a:endParaRPr lang="en-US" dirty="0"/>
          </a:p>
        </p:txBody>
      </p:sp>
      <mc:AlternateContent xmlns:mc="http://schemas.openxmlformats.org/markup-compatibility/2006" xmlns:a14="http://schemas.microsoft.com/office/drawing/2010/main">
        <mc:Choice Requires="a14">
          <p:sp>
            <p:nvSpPr>
              <p:cNvPr id="10" name="Rectángulo 9"/>
              <p:cNvSpPr/>
              <p:nvPr/>
            </p:nvSpPr>
            <p:spPr>
              <a:xfrm>
                <a:off x="6682285" y="3355097"/>
                <a:ext cx="2430016" cy="2593339"/>
              </a:xfrm>
              <a:prstGeom prst="rect">
                <a:avLst/>
              </a:prstGeom>
            </p:spPr>
            <p:txBody>
              <a:bodyPr wrap="square">
                <a:spAutoFit/>
              </a:bodyPr>
              <a:lstStyle/>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r>
                        <a:rPr lang="es-EC" sz="1600" i="1">
                          <a:latin typeface="Cambria Math" panose="02040503050406030204" pitchFamily="18" charset="0"/>
                          <a:ea typeface="Times New Roman" panose="02020603050405020304" pitchFamily="18" charset="0"/>
                        </a:rPr>
                        <m:t>𝐺</m:t>
                      </m:r>
                      <m:r>
                        <a:rPr lang="es-EC" sz="1600" i="1">
                          <a:latin typeface="Cambria Math" panose="02040503050406030204" pitchFamily="18" charset="0"/>
                          <a:ea typeface="Times New Roman" panose="02020603050405020304" pitchFamily="18" charset="0"/>
                        </a:rPr>
                        <m:t>= </m:t>
                      </m:r>
                      <m:sSub>
                        <m:sSubPr>
                          <m:ctrlPr>
                            <a:rPr lang="en-US" sz="1600" i="1">
                              <a:latin typeface="Cambria Math" panose="02040503050406030204" pitchFamily="18" charset="0"/>
                              <a:ea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rPr>
                            <m:t>𝜂</m:t>
                          </m:r>
                        </m:e>
                        <m:sub>
                          <m:r>
                            <a:rPr lang="es-EC" sz="1600" i="1">
                              <a:latin typeface="Cambria Math" panose="02040503050406030204" pitchFamily="18" charset="0"/>
                              <a:ea typeface="Times New Roman" panose="02020603050405020304" pitchFamily="18" charset="0"/>
                            </a:rPr>
                            <m:t>𝑟</m:t>
                          </m:r>
                        </m:sub>
                      </m:sSub>
                      <m:r>
                        <a:rPr lang="es-EC" sz="1600" i="1">
                          <a:latin typeface="Cambria Math" panose="02040503050406030204" pitchFamily="18" charset="0"/>
                          <a:ea typeface="Times New Roman" panose="02020603050405020304" pitchFamily="18" charset="0"/>
                        </a:rPr>
                        <m:t>∗</m:t>
                      </m:r>
                      <m:r>
                        <a:rPr lang="es-EC" sz="1600" i="1">
                          <a:latin typeface="Cambria Math" panose="02040503050406030204" pitchFamily="18" charset="0"/>
                          <a:ea typeface="Times New Roman" panose="02020603050405020304" pitchFamily="18" charset="0"/>
                        </a:rPr>
                        <m:t>𝐷</m:t>
                      </m:r>
                    </m:oMath>
                  </m:oMathPara>
                </a14:m>
                <a:endParaRPr lang="en-US" sz="1600"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rPr>
                            <m:t>𝜂</m:t>
                          </m:r>
                        </m:e>
                        <m:sub>
                          <m:r>
                            <a:rPr lang="es-EC" sz="1600" i="1">
                              <a:latin typeface="Cambria Math" panose="02040503050406030204" pitchFamily="18" charset="0"/>
                              <a:ea typeface="Times New Roman" panose="02020603050405020304" pitchFamily="18" charset="0"/>
                            </a:rPr>
                            <m:t>𝑟</m:t>
                          </m:r>
                        </m:sub>
                      </m:sSub>
                      <m:r>
                        <a:rPr lang="es-EC"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r>
                            <a:rPr lang="es-EC" sz="1600" i="1">
                              <a:latin typeface="Cambria Math" panose="02040503050406030204" pitchFamily="18" charset="0"/>
                              <a:ea typeface="Times New Roman" panose="02020603050405020304" pitchFamily="18" charset="0"/>
                            </a:rPr>
                            <m:t>𝐺</m:t>
                          </m:r>
                        </m:num>
                        <m:den>
                          <m:r>
                            <a:rPr lang="es-EC" sz="1600" i="1">
                              <a:latin typeface="Cambria Math" panose="02040503050406030204" pitchFamily="18" charset="0"/>
                              <a:ea typeface="Times New Roman" panose="02020603050405020304" pitchFamily="18" charset="0"/>
                            </a:rPr>
                            <m:t>𝐷</m:t>
                          </m:r>
                        </m:den>
                      </m:f>
                    </m:oMath>
                  </m:oMathPara>
                </a14:m>
                <a:endParaRPr lang="en-US" sz="1600"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rPr>
                            <m:t>𝜂</m:t>
                          </m:r>
                        </m:e>
                        <m:sub>
                          <m:r>
                            <a:rPr lang="es-EC" sz="1600" i="1">
                              <a:latin typeface="Cambria Math" panose="02040503050406030204" pitchFamily="18" charset="0"/>
                              <a:ea typeface="Times New Roman" panose="02020603050405020304" pitchFamily="18" charset="0"/>
                            </a:rPr>
                            <m:t>𝑟</m:t>
                          </m:r>
                        </m:sub>
                      </m:sSub>
                      <m:r>
                        <a:rPr lang="en-US" sz="1600" i="1">
                          <a:latin typeface="Cambria Math" panose="02040503050406030204" pitchFamily="18" charset="0"/>
                          <a:ea typeface="Times New Roman" panose="02020603050405020304" pitchFamily="18" charset="0"/>
                        </a:rPr>
                        <m:t>=</m:t>
                      </m:r>
                      <m:f>
                        <m:fPr>
                          <m:ctrlPr>
                            <a:rPr lang="en-US" sz="1600" i="1">
                              <a:latin typeface="Cambria Math" panose="02040503050406030204" pitchFamily="18" charset="0"/>
                              <a:ea typeface="Times New Roman" panose="02020603050405020304" pitchFamily="18" charset="0"/>
                            </a:rPr>
                          </m:ctrlPr>
                        </m:fPr>
                        <m:num>
                          <m:r>
                            <a:rPr lang="en-US" sz="1600" i="1">
                              <a:latin typeface="Cambria Math" panose="02040503050406030204" pitchFamily="18" charset="0"/>
                              <a:ea typeface="Times New Roman" panose="02020603050405020304" pitchFamily="18" charset="0"/>
                            </a:rPr>
                            <m:t>6.6175</m:t>
                          </m:r>
                        </m:num>
                        <m:den>
                          <m:r>
                            <a:rPr lang="en-US" sz="1600" i="1">
                              <a:latin typeface="Cambria Math" panose="02040503050406030204" pitchFamily="18" charset="0"/>
                              <a:ea typeface="Times New Roman" panose="02020603050405020304" pitchFamily="18" charset="0"/>
                            </a:rPr>
                            <m:t>7.7625</m:t>
                          </m:r>
                        </m:den>
                      </m:f>
                    </m:oMath>
                  </m:oMathPara>
                </a14:m>
                <a:endParaRPr lang="en-US" sz="1600"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rPr>
                            <m:t>𝜂</m:t>
                          </m:r>
                        </m:e>
                        <m:sub>
                          <m:r>
                            <a:rPr lang="es-EC" sz="1600" i="1">
                              <a:latin typeface="Cambria Math" panose="02040503050406030204" pitchFamily="18" charset="0"/>
                              <a:ea typeface="Times New Roman" panose="02020603050405020304" pitchFamily="18" charset="0"/>
                            </a:rPr>
                            <m:t>𝑟</m:t>
                          </m:r>
                        </m:sub>
                      </m:sSub>
                      <m:r>
                        <a:rPr lang="en-US" sz="1600" i="1">
                          <a:latin typeface="Cambria Math" panose="02040503050406030204" pitchFamily="18" charset="0"/>
                          <a:ea typeface="Times New Roman" panose="02020603050405020304" pitchFamily="18" charset="0"/>
                        </a:rPr>
                        <m:t>=0.852</m:t>
                      </m:r>
                    </m:oMath>
                  </m:oMathPara>
                </a14:m>
                <a:endParaRPr lang="en-US" sz="1600"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ea typeface="Times New Roman" panose="02020603050405020304" pitchFamily="18" charset="0"/>
                            </a:rPr>
                          </m:ctrlPr>
                        </m:sSubPr>
                        <m:e>
                          <m:r>
                            <a:rPr lang="es-EC" sz="1600" i="1">
                              <a:latin typeface="Cambria Math" panose="02040503050406030204" pitchFamily="18" charset="0"/>
                              <a:ea typeface="Times New Roman" panose="02020603050405020304" pitchFamily="18" charset="0"/>
                            </a:rPr>
                            <m:t>𝜂</m:t>
                          </m:r>
                        </m:e>
                        <m:sub>
                          <m:r>
                            <a:rPr lang="es-EC" sz="1600" i="1">
                              <a:latin typeface="Cambria Math" panose="02040503050406030204" pitchFamily="18" charset="0"/>
                              <a:ea typeface="Times New Roman" panose="02020603050405020304" pitchFamily="18" charset="0"/>
                            </a:rPr>
                            <m:t>𝑟</m:t>
                          </m:r>
                        </m:sub>
                      </m:sSub>
                      <m:r>
                        <a:rPr lang="en-US" sz="1600" i="1">
                          <a:latin typeface="Cambria Math" panose="02040503050406030204" pitchFamily="18" charset="0"/>
                          <a:ea typeface="Times New Roman" panose="02020603050405020304" pitchFamily="18" charset="0"/>
                        </a:rPr>
                        <m:t>%=85.2 %</m:t>
                      </m:r>
                    </m:oMath>
                  </m:oMathPara>
                </a14:m>
                <a:endParaRPr lang="en-US" sz="1600" dirty="0">
                  <a:latin typeface="Times New Roman" panose="02020603050405020304" pitchFamily="18" charset="0"/>
                  <a:ea typeface="Times New Roman" panose="02020603050405020304" pitchFamily="18" charset="0"/>
                </a:endParaRPr>
              </a:p>
            </p:txBody>
          </p:sp>
        </mc:Choice>
        <mc:Fallback xmlns="">
          <p:sp>
            <p:nvSpPr>
              <p:cNvPr id="10" name="Rectángulo 9"/>
              <p:cNvSpPr>
                <a:spLocks noRot="1" noChangeAspect="1" noMove="1" noResize="1" noEditPoints="1" noAdjustHandles="1" noChangeArrowheads="1" noChangeShapeType="1" noTextEdit="1"/>
              </p:cNvSpPr>
              <p:nvPr/>
            </p:nvSpPr>
            <p:spPr>
              <a:xfrm>
                <a:off x="6682285" y="3355097"/>
                <a:ext cx="2430016" cy="2593339"/>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74270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err="1"/>
              <a:t>Yagui-Uda</a:t>
            </a:r>
            <a:r>
              <a:rPr lang="es-EC" b="1" dirty="0" smtClean="0"/>
              <a:t>.</a:t>
            </a:r>
            <a:endParaRPr lang="en-US" b="1" dirty="0"/>
          </a:p>
        </p:txBody>
      </p:sp>
      <p:sp>
        <p:nvSpPr>
          <p:cNvPr id="7" name="Rectángulo 6"/>
          <p:cNvSpPr/>
          <p:nvPr/>
        </p:nvSpPr>
        <p:spPr>
          <a:xfrm>
            <a:off x="794115" y="1130164"/>
            <a:ext cx="7992888" cy="385362"/>
          </a:xfrm>
          <a:prstGeom prst="rect">
            <a:avLst/>
          </a:prstGeom>
        </p:spPr>
        <p:txBody>
          <a:bodyPr wrap="square">
            <a:spAutoFit/>
          </a:bodyPr>
          <a:lstStyle/>
          <a:p>
            <a:pPr marL="34290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Patrón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Radiación en Coordenadas polares Plano </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E y Plano H.</a:t>
            </a:r>
            <a:endParaRPr lang="en-US"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pic>
        <p:nvPicPr>
          <p:cNvPr id="11" name="Imagen 10"/>
          <p:cNvPicPr/>
          <p:nvPr/>
        </p:nvPicPr>
        <p:blipFill>
          <a:blip r:embed="rId3"/>
          <a:stretch>
            <a:fillRect/>
          </a:stretch>
        </p:blipFill>
        <p:spPr>
          <a:xfrm>
            <a:off x="323528" y="2060848"/>
            <a:ext cx="4263042" cy="3060000"/>
          </a:xfrm>
          <a:prstGeom prst="rect">
            <a:avLst/>
          </a:prstGeom>
        </p:spPr>
      </p:pic>
      <p:pic>
        <p:nvPicPr>
          <p:cNvPr id="12" name="Imagen 11"/>
          <p:cNvPicPr/>
          <p:nvPr/>
        </p:nvPicPr>
        <p:blipFill rotWithShape="1">
          <a:blip r:embed="rId4"/>
          <a:srcRect t="1860" b="-1"/>
          <a:stretch/>
        </p:blipFill>
        <p:spPr bwMode="auto">
          <a:xfrm>
            <a:off x="4608003" y="2060848"/>
            <a:ext cx="4248474" cy="306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47966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827584" y="1201771"/>
            <a:ext cx="7992888" cy="369332"/>
          </a:xfrm>
          <a:prstGeom prst="rect">
            <a:avLst/>
          </a:prstGeom>
        </p:spPr>
        <p:txBody>
          <a:bodyPr wrap="square">
            <a:spAutoFit/>
          </a:bodyPr>
          <a:lstStyle/>
          <a:p>
            <a:pPr lvl="0" algn="ctr"/>
            <a:r>
              <a:rPr lang="es-EC" b="1" dirty="0"/>
              <a:t>Antena </a:t>
            </a:r>
            <a:r>
              <a:rPr lang="es-EC" b="1" dirty="0" err="1"/>
              <a:t>Yagui-Uda</a:t>
            </a:r>
            <a:r>
              <a:rPr lang="es-EC" b="1" dirty="0" smtClean="0"/>
              <a:t>.</a:t>
            </a:r>
            <a:endParaRPr lang="en-US" b="1" dirty="0"/>
          </a:p>
        </p:txBody>
      </p:sp>
      <p:graphicFrame>
        <p:nvGraphicFramePr>
          <p:cNvPr id="5" name="Tabla 4"/>
          <p:cNvGraphicFramePr>
            <a:graphicFrameLocks noGrp="1"/>
          </p:cNvGraphicFramePr>
          <p:nvPr>
            <p:extLst>
              <p:ext uri="{D42A27DB-BD31-4B8C-83A1-F6EECF244321}">
                <p14:modId xmlns:p14="http://schemas.microsoft.com/office/powerpoint/2010/main" val="2786771106"/>
              </p:ext>
            </p:extLst>
          </p:nvPr>
        </p:nvGraphicFramePr>
        <p:xfrm>
          <a:off x="1619672" y="2018015"/>
          <a:ext cx="6408712" cy="3048000"/>
        </p:xfrm>
        <a:graphic>
          <a:graphicData uri="http://schemas.openxmlformats.org/drawingml/2006/table">
            <a:tbl>
              <a:tblPr firstRow="1" firstCol="1" bandRow="1">
                <a:tableStyleId>{69CF1AB2-1976-4502-BF36-3FF5EA218861}</a:tableStyleId>
              </a:tblPr>
              <a:tblGrid>
                <a:gridCol w="3528392">
                  <a:extLst>
                    <a:ext uri="{9D8B030D-6E8A-4147-A177-3AD203B41FA5}">
                      <a16:colId xmlns:a16="http://schemas.microsoft.com/office/drawing/2014/main" val="4167527224"/>
                    </a:ext>
                  </a:extLst>
                </a:gridCol>
                <a:gridCol w="2880320">
                  <a:extLst>
                    <a:ext uri="{9D8B030D-6E8A-4147-A177-3AD203B41FA5}">
                      <a16:colId xmlns:a16="http://schemas.microsoft.com/office/drawing/2014/main" val="116387655"/>
                    </a:ext>
                  </a:extLst>
                </a:gridCol>
              </a:tblGrid>
              <a:tr h="158858">
                <a:tc>
                  <a:txBody>
                    <a:bodyPr/>
                    <a:lstStyle/>
                    <a:p>
                      <a:pPr indent="180340" algn="ctr">
                        <a:lnSpc>
                          <a:spcPct val="200000"/>
                        </a:lnSpc>
                        <a:spcAft>
                          <a:spcPts val="0"/>
                        </a:spcAft>
                      </a:pPr>
                      <a:r>
                        <a:rPr lang="es-EC" sz="1000" dirty="0">
                          <a:effectLst/>
                        </a:rPr>
                        <a:t>Frecuencia de Operación</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n-US" sz="1000" b="0" dirty="0" smtClean="0">
                          <a:effectLst/>
                        </a:rPr>
                        <a:t>2.458 </a:t>
                      </a:r>
                      <a:r>
                        <a:rPr lang="en-US" sz="1000" b="0" dirty="0">
                          <a:effectLst/>
                        </a:rPr>
                        <a:t>GHz</a:t>
                      </a:r>
                      <a:endParaRPr lang="en-US" sz="12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40958575"/>
                  </a:ext>
                </a:extLst>
              </a:tr>
              <a:tr h="158858">
                <a:tc>
                  <a:txBody>
                    <a:bodyPr/>
                    <a:lstStyle/>
                    <a:p>
                      <a:pPr indent="180340" algn="ctr">
                        <a:lnSpc>
                          <a:spcPct val="200000"/>
                        </a:lnSpc>
                        <a:spcAft>
                          <a:spcPts val="0"/>
                        </a:spcAft>
                      </a:pPr>
                      <a:r>
                        <a:rPr lang="es-EC" sz="1000" dirty="0">
                          <a:effectLst/>
                        </a:rPr>
                        <a:t>Coeficiente de Reflexión </a:t>
                      </a:r>
                      <a:r>
                        <a:rPr lang="es-EC" sz="1000" dirty="0" err="1">
                          <a:effectLst/>
                        </a:rPr>
                        <a:t>S</a:t>
                      </a:r>
                      <a:r>
                        <a:rPr lang="es-EC" sz="1000" baseline="-25000" dirty="0" err="1">
                          <a:effectLst/>
                        </a:rPr>
                        <a:t>11</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-21.802 dB</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51707558"/>
                  </a:ext>
                </a:extLst>
              </a:tr>
              <a:tr h="158858">
                <a:tc>
                  <a:txBody>
                    <a:bodyPr/>
                    <a:lstStyle/>
                    <a:p>
                      <a:pPr indent="180340" algn="ctr">
                        <a:lnSpc>
                          <a:spcPct val="200000"/>
                        </a:lnSpc>
                        <a:spcAft>
                          <a:spcPts val="0"/>
                        </a:spcAft>
                      </a:pPr>
                      <a:r>
                        <a:rPr lang="es-EC" sz="1000" dirty="0" err="1">
                          <a:effectLst/>
                        </a:rPr>
                        <a:t>VSWR</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1.1769</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77898157"/>
                  </a:ext>
                </a:extLst>
              </a:tr>
              <a:tr h="158858">
                <a:tc>
                  <a:txBody>
                    <a:bodyPr/>
                    <a:lstStyle/>
                    <a:p>
                      <a:pPr indent="180340" algn="ctr">
                        <a:lnSpc>
                          <a:spcPct val="200000"/>
                        </a:lnSpc>
                        <a:spcAft>
                          <a:spcPts val="0"/>
                        </a:spcAft>
                      </a:pPr>
                      <a:r>
                        <a:rPr lang="es-EC" sz="1000" dirty="0">
                          <a:effectLst/>
                        </a:rPr>
                        <a:t>Ganancia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8.207 dB / 6.6175 adimensional</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32085320"/>
                  </a:ext>
                </a:extLst>
              </a:tr>
              <a:tr h="158858">
                <a:tc>
                  <a:txBody>
                    <a:bodyPr/>
                    <a:lstStyle/>
                    <a:p>
                      <a:pPr indent="180340" algn="ctr">
                        <a:lnSpc>
                          <a:spcPct val="200000"/>
                        </a:lnSpc>
                        <a:spcAft>
                          <a:spcPts val="0"/>
                        </a:spcAft>
                      </a:pPr>
                      <a:r>
                        <a:rPr lang="es-EC" sz="1000" dirty="0">
                          <a:effectLst/>
                        </a:rPr>
                        <a:t>Directividad</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8.9 </a:t>
                      </a:r>
                      <a:r>
                        <a:rPr lang="es-EC" sz="1000" dirty="0" err="1">
                          <a:effectLst/>
                        </a:rPr>
                        <a:t>dBi</a:t>
                      </a:r>
                      <a:r>
                        <a:rPr lang="es-EC" sz="1000" dirty="0">
                          <a:effectLst/>
                        </a:rPr>
                        <a:t> / 7.7625 adimensional</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65849759"/>
                  </a:ext>
                </a:extLst>
              </a:tr>
              <a:tr h="158858">
                <a:tc>
                  <a:txBody>
                    <a:bodyPr/>
                    <a:lstStyle/>
                    <a:p>
                      <a:pPr indent="180340" algn="ctr">
                        <a:lnSpc>
                          <a:spcPct val="200000"/>
                        </a:lnSpc>
                        <a:spcAft>
                          <a:spcPts val="0"/>
                        </a:spcAft>
                      </a:pPr>
                      <a:r>
                        <a:rPr lang="es-EC" sz="1000" dirty="0">
                          <a:effectLst/>
                        </a:rPr>
                        <a:t>Eficiencia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85.2 %</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97847895"/>
                  </a:ext>
                </a:extLst>
              </a:tr>
              <a:tr h="158858">
                <a:tc>
                  <a:txBody>
                    <a:bodyPr/>
                    <a:lstStyle/>
                    <a:p>
                      <a:pPr indent="180340" algn="ctr">
                        <a:lnSpc>
                          <a:spcPct val="200000"/>
                        </a:lnSpc>
                        <a:spcAft>
                          <a:spcPts val="0"/>
                        </a:spcAft>
                      </a:pPr>
                      <a:r>
                        <a:rPr lang="es-EC" sz="1000" dirty="0">
                          <a:effectLst/>
                        </a:rPr>
                        <a:t>Relación Frente Espalda Plano E D/A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4.231 dB</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41240784"/>
                  </a:ext>
                </a:extLst>
              </a:tr>
              <a:tr h="158858">
                <a:tc>
                  <a:txBody>
                    <a:bodyPr/>
                    <a:lstStyle/>
                    <a:p>
                      <a:pPr indent="180340" algn="ctr">
                        <a:lnSpc>
                          <a:spcPct val="200000"/>
                        </a:lnSpc>
                        <a:spcAft>
                          <a:spcPts val="0"/>
                        </a:spcAft>
                      </a:pPr>
                      <a:r>
                        <a:rPr lang="es-EC" sz="1000" dirty="0">
                          <a:effectLst/>
                        </a:rPr>
                        <a:t>Relación Frente Espalda Plano H D/A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12.141 dB</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12810998"/>
                  </a:ext>
                </a:extLst>
              </a:tr>
              <a:tr h="161934">
                <a:tc>
                  <a:txBody>
                    <a:bodyPr/>
                    <a:lstStyle/>
                    <a:p>
                      <a:pPr indent="180340" algn="ctr">
                        <a:lnSpc>
                          <a:spcPct val="200000"/>
                        </a:lnSpc>
                        <a:spcAft>
                          <a:spcPts val="0"/>
                        </a:spcAft>
                      </a:pPr>
                      <a:r>
                        <a:rPr lang="es-EC" sz="1000" dirty="0">
                          <a:effectLst/>
                        </a:rPr>
                        <a:t>Ancho de Haz de Media potencia Plano E </a:t>
                      </a:r>
                      <a:r>
                        <a:rPr lang="es-EC" sz="1000" dirty="0" err="1">
                          <a:effectLst/>
                        </a:rPr>
                        <a:t>FNBW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83.6°</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22067739"/>
                  </a:ext>
                </a:extLst>
              </a:tr>
              <a:tr h="161934">
                <a:tc>
                  <a:txBody>
                    <a:bodyPr/>
                    <a:lstStyle/>
                    <a:p>
                      <a:pPr indent="180340" algn="ctr">
                        <a:lnSpc>
                          <a:spcPct val="200000"/>
                        </a:lnSpc>
                        <a:spcAft>
                          <a:spcPts val="0"/>
                        </a:spcAft>
                      </a:pPr>
                      <a:r>
                        <a:rPr lang="es-EC" sz="1000" dirty="0">
                          <a:effectLst/>
                        </a:rPr>
                        <a:t>Ancho de Haz de Media potencia Plano H </a:t>
                      </a:r>
                      <a:r>
                        <a:rPr lang="es-EC" sz="1000" dirty="0" err="1">
                          <a:effectLst/>
                        </a:rPr>
                        <a:t>FNBW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dirty="0">
                          <a:effectLst/>
                        </a:rPr>
                        <a:t>60.8°</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20279508"/>
                  </a:ext>
                </a:extLst>
              </a:tr>
            </a:tbl>
          </a:graphicData>
        </a:graphic>
      </p:graphicFrame>
    </p:spTree>
    <p:extLst>
      <p:ext uri="{BB962C8B-B14F-4D97-AF65-F5344CB8AC3E}">
        <p14:creationId xmlns:p14="http://schemas.microsoft.com/office/powerpoint/2010/main" val="591893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734888" y="49188"/>
            <a:ext cx="8229600" cy="1143000"/>
          </a:xfrm>
        </p:spPr>
        <p:txBody>
          <a:bodyPr/>
          <a:lstStyle/>
          <a:p>
            <a:r>
              <a:rPr lang="es-EC" dirty="0" smtClean="0"/>
              <a:t>Contenido</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graphicFrame>
        <p:nvGraphicFramePr>
          <p:cNvPr id="3" name="Diagrama 2"/>
          <p:cNvGraphicFramePr/>
          <p:nvPr>
            <p:extLst>
              <p:ext uri="{D42A27DB-BD31-4B8C-83A1-F6EECF244321}">
                <p14:modId xmlns:p14="http://schemas.microsoft.com/office/powerpoint/2010/main" val="3804839771"/>
              </p:ext>
            </p:extLst>
          </p:nvPr>
        </p:nvGraphicFramePr>
        <p:xfrm>
          <a:off x="758424" y="908720"/>
          <a:ext cx="8182527" cy="4751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0050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smtClean="0"/>
              <a:t>Dipolo.</a:t>
            </a:r>
            <a:endParaRPr lang="en-US" b="1" dirty="0"/>
          </a:p>
        </p:txBody>
      </p:sp>
      <p:sp>
        <p:nvSpPr>
          <p:cNvPr id="7" name="Rectángulo 6"/>
          <p:cNvSpPr/>
          <p:nvPr/>
        </p:nvSpPr>
        <p:spPr>
          <a:xfrm>
            <a:off x="794115" y="1130164"/>
            <a:ext cx="7992888" cy="1552220"/>
          </a:xfrm>
          <a:prstGeom prst="rect">
            <a:avLst/>
          </a:prstGeom>
        </p:spPr>
        <p:txBody>
          <a:bodyPr wrap="square">
            <a:spAutoFit/>
          </a:bodyPr>
          <a:lstStyle/>
          <a:p>
            <a:pPr marL="342900" lvl="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Esquema</a:t>
            </a:r>
          </a:p>
          <a:p>
            <a:pPr algn="just">
              <a:lnSpc>
                <a:spcPct val="115000"/>
              </a:lnSpc>
              <a:spcAft>
                <a:spcPts val="1000"/>
              </a:spcAft>
            </a:pPr>
            <a:r>
              <a:rPr lang="es-EC" sz="1600" dirty="0" smtClean="0"/>
              <a:t>El </a:t>
            </a:r>
            <a:r>
              <a:rPr lang="es-EC" sz="1600" dirty="0"/>
              <a:t>esquema en tres dimensiones de la antena </a:t>
            </a:r>
            <a:r>
              <a:rPr lang="es-EC" sz="1600" dirty="0" smtClean="0"/>
              <a:t>Dipolo, </a:t>
            </a:r>
            <a:r>
              <a:rPr lang="es-EC" sz="1600" dirty="0"/>
              <a:t>la placa de la antena tiene un largo de 12 cm y un ancho de 6 cm.</a:t>
            </a:r>
            <a:endParaRPr lang="en-US" sz="1600" dirty="0"/>
          </a:p>
          <a:p>
            <a:pPr marL="342900" lvl="0" indent="-342900" algn="just">
              <a:lnSpc>
                <a:spcPct val="115000"/>
              </a:lnSpc>
              <a:spcAft>
                <a:spcPts val="1000"/>
              </a:spcAft>
              <a:buFont typeface="Symbol" panose="05050102010706020507" pitchFamily="18" charset="2"/>
              <a:buChar char=""/>
            </a:pPr>
            <a:endParaRPr lang="en-US"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pic>
        <p:nvPicPr>
          <p:cNvPr id="9" name="Imagen 8"/>
          <p:cNvPicPr/>
          <p:nvPr/>
        </p:nvPicPr>
        <p:blipFill>
          <a:blip r:embed="rId3"/>
          <a:stretch>
            <a:fillRect/>
          </a:stretch>
        </p:blipFill>
        <p:spPr>
          <a:xfrm>
            <a:off x="2563343" y="2348880"/>
            <a:ext cx="4905841" cy="3329910"/>
          </a:xfrm>
          <a:prstGeom prst="rect">
            <a:avLst/>
          </a:prstGeom>
        </p:spPr>
      </p:pic>
    </p:spTree>
    <p:extLst>
      <p:ext uri="{BB962C8B-B14F-4D97-AF65-F5344CB8AC3E}">
        <p14:creationId xmlns:p14="http://schemas.microsoft.com/office/powerpoint/2010/main" val="4218349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smtClean="0"/>
              <a:t>Dipolo.</a:t>
            </a:r>
            <a:endParaRPr lang="en-US" b="1" dirty="0"/>
          </a:p>
        </p:txBody>
      </p:sp>
      <p:sp>
        <p:nvSpPr>
          <p:cNvPr id="7" name="Rectángulo 6"/>
          <p:cNvSpPr/>
          <p:nvPr/>
        </p:nvSpPr>
        <p:spPr>
          <a:xfrm>
            <a:off x="794115" y="1130164"/>
            <a:ext cx="7992888" cy="1105431"/>
          </a:xfrm>
          <a:prstGeom prst="rect">
            <a:avLst/>
          </a:prstGeom>
        </p:spPr>
        <p:txBody>
          <a:bodyPr wrap="square">
            <a:spAutoFit/>
          </a:bodyPr>
          <a:lstStyle/>
          <a:p>
            <a:pPr marL="34290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Relación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onda estacionaria de Voltaje (</a:t>
            </a:r>
            <a:r>
              <a:rPr lang="es-EC" b="1"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VSWR</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p>
          <a:p>
            <a:pPr algn="just">
              <a:lnSpc>
                <a:spcPct val="115000"/>
              </a:lnSpc>
              <a:spcAft>
                <a:spcPts val="1000"/>
              </a:spcAft>
            </a:pPr>
            <a:r>
              <a:rPr lang="es-EC" sz="1600" dirty="0"/>
              <a:t>S</a:t>
            </a:r>
            <a:r>
              <a:rPr lang="es-EC" sz="1600" dirty="0" smtClean="0"/>
              <a:t>e </a:t>
            </a:r>
            <a:r>
              <a:rPr lang="es-EC" sz="1600" dirty="0"/>
              <a:t>presenta un valor de </a:t>
            </a:r>
            <a:r>
              <a:rPr lang="es-EC" sz="1600" dirty="0" err="1"/>
              <a:t>VSWR</a:t>
            </a:r>
            <a:r>
              <a:rPr lang="es-EC" sz="1600" dirty="0"/>
              <a:t> de la Antena </a:t>
            </a:r>
            <a:r>
              <a:rPr lang="es-EC" sz="1600" dirty="0" err="1"/>
              <a:t>Yagui-Uda</a:t>
            </a:r>
            <a:r>
              <a:rPr lang="es-EC" sz="1600" dirty="0"/>
              <a:t>, se observa que para la frecuencia de operación de </a:t>
            </a:r>
            <a:r>
              <a:rPr lang="es-EC" sz="1600" dirty="0" smtClean="0"/>
              <a:t>2.528 </a:t>
            </a:r>
            <a:r>
              <a:rPr lang="es-EC" sz="1600" dirty="0"/>
              <a:t>GHz, se tiene un valor de </a:t>
            </a:r>
            <a:r>
              <a:rPr lang="es-EC" sz="1600" dirty="0" smtClean="0"/>
              <a:t>1.162</a:t>
            </a:r>
          </a:p>
        </p:txBody>
      </p:sp>
      <p:pic>
        <p:nvPicPr>
          <p:cNvPr id="8" name="Imagen 7"/>
          <p:cNvPicPr/>
          <p:nvPr/>
        </p:nvPicPr>
        <p:blipFill>
          <a:blip r:embed="rId3"/>
          <a:stretch>
            <a:fillRect/>
          </a:stretch>
        </p:blipFill>
        <p:spPr>
          <a:xfrm>
            <a:off x="1979712" y="2602485"/>
            <a:ext cx="5632157" cy="2570396"/>
          </a:xfrm>
          <a:prstGeom prst="rect">
            <a:avLst/>
          </a:prstGeom>
        </p:spPr>
      </p:pic>
    </p:spTree>
    <p:extLst>
      <p:ext uri="{BB962C8B-B14F-4D97-AF65-F5344CB8AC3E}">
        <p14:creationId xmlns:p14="http://schemas.microsoft.com/office/powerpoint/2010/main" val="694727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smtClean="0"/>
              <a:t>Dipolo.</a:t>
            </a:r>
            <a:endParaRPr lang="en-US" b="1" dirty="0"/>
          </a:p>
        </p:txBody>
      </p:sp>
      <p:sp>
        <p:nvSpPr>
          <p:cNvPr id="7" name="Rectángulo 6"/>
          <p:cNvSpPr/>
          <p:nvPr/>
        </p:nvSpPr>
        <p:spPr>
          <a:xfrm>
            <a:off x="794115" y="1130164"/>
            <a:ext cx="7992888" cy="1494768"/>
          </a:xfrm>
          <a:prstGeom prst="rect">
            <a:avLst/>
          </a:prstGeom>
        </p:spPr>
        <p:txBody>
          <a:bodyPr wrap="square">
            <a:spAutoFit/>
          </a:bodyPr>
          <a:lstStyle/>
          <a:p>
            <a:pPr marL="342900" lvl="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Patrón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Radiación </a:t>
            </a:r>
            <a:r>
              <a:rPr lang="es-EC" b="1"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3D</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p>
          <a:p>
            <a:pPr lvl="0" algn="just">
              <a:lnSpc>
                <a:spcPct val="115000"/>
              </a:lnSpc>
              <a:spcAft>
                <a:spcPts val="1000"/>
              </a:spcAft>
            </a:pPr>
            <a:r>
              <a:rPr lang="es-EC" dirty="0"/>
              <a:t>S</a:t>
            </a:r>
            <a:r>
              <a:rPr lang="es-EC" dirty="0" smtClean="0"/>
              <a:t>e </a:t>
            </a:r>
            <a:r>
              <a:rPr lang="es-EC" dirty="0"/>
              <a:t>presenta el diagrama del Patrón de Radiación, de la antena en tres dimensiones, además se observa que la antena presenta una Ganancia de </a:t>
            </a:r>
            <a:r>
              <a:rPr lang="es-EC" dirty="0" smtClean="0"/>
              <a:t>2,076 </a:t>
            </a:r>
            <a:r>
              <a:rPr lang="es-EC" dirty="0"/>
              <a:t>dB y una Directividad de  </a:t>
            </a:r>
            <a:r>
              <a:rPr lang="es-EC" dirty="0" smtClean="0"/>
              <a:t>4,948 </a:t>
            </a:r>
            <a:r>
              <a:rPr lang="es-EC" dirty="0" err="1"/>
              <a:t>dBi</a:t>
            </a:r>
            <a:r>
              <a:rPr lang="es-EC" dirty="0"/>
              <a:t>.</a:t>
            </a:r>
            <a:endParaRPr lang="en-US"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5" name="Rectángulo 4"/>
          <p:cNvSpPr/>
          <p:nvPr/>
        </p:nvSpPr>
        <p:spPr>
          <a:xfrm>
            <a:off x="6669360" y="2527301"/>
            <a:ext cx="2358008" cy="923330"/>
          </a:xfrm>
          <a:prstGeom prst="rect">
            <a:avLst/>
          </a:prstGeom>
        </p:spPr>
        <p:txBody>
          <a:bodyPr wrap="square">
            <a:spAutoFit/>
          </a:bodyPr>
          <a:lstStyle/>
          <a:p>
            <a:r>
              <a:rPr lang="es-EC" dirty="0"/>
              <a:t>Con estos valores se procede a calcular la eficiencia </a:t>
            </a:r>
            <a:endParaRPr lang="en-US" dirty="0"/>
          </a:p>
        </p:txBody>
      </p:sp>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809347" y="2658792"/>
            <a:ext cx="5434069" cy="3289644"/>
          </a:xfrm>
          <a:prstGeom prst="rect">
            <a:avLst/>
          </a:prstGeom>
          <a:noFill/>
          <a:ln>
            <a:noFill/>
          </a:ln>
        </p:spPr>
      </p:pic>
      <mc:AlternateContent xmlns:mc="http://schemas.openxmlformats.org/markup-compatibility/2006" xmlns:a14="http://schemas.microsoft.com/office/drawing/2010/main">
        <mc:Choice Requires="a14">
          <p:sp>
            <p:nvSpPr>
              <p:cNvPr id="9" name="Rectángulo 8"/>
              <p:cNvSpPr/>
              <p:nvPr/>
            </p:nvSpPr>
            <p:spPr>
              <a:xfrm>
                <a:off x="5562364" y="3553350"/>
                <a:ext cx="4572000" cy="2119426"/>
              </a:xfrm>
              <a:prstGeom prst="rect">
                <a:avLst/>
              </a:prstGeom>
            </p:spPr>
            <p:txBody>
              <a:bodyPr>
                <a:spAutoFit/>
              </a:bodyPr>
              <a:lstStyle/>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rPr>
                        <m:t>𝐺</m:t>
                      </m:r>
                      <m:r>
                        <a:rPr lang="es-EC" i="1">
                          <a:latin typeface="Cambria Math" panose="02040503050406030204" pitchFamily="18" charset="0"/>
                          <a:ea typeface="Times New Roman" panose="02020603050405020304" pitchFamily="18" charset="0"/>
                        </a:rPr>
                        <m:t>= </m:t>
                      </m:r>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s-EC" i="1">
                          <a:latin typeface="Cambria Math" panose="02040503050406030204" pitchFamily="18" charset="0"/>
                          <a:ea typeface="Times New Roman" panose="02020603050405020304" pitchFamily="18" charset="0"/>
                        </a:rPr>
                        <m:t>∗</m:t>
                      </m:r>
                      <m:r>
                        <a:rPr lang="es-EC" i="1">
                          <a:latin typeface="Cambria Math" panose="02040503050406030204" pitchFamily="18" charset="0"/>
                          <a:ea typeface="Times New Roman" panose="02020603050405020304" pitchFamily="18" charset="0"/>
                        </a:rPr>
                        <m:t>𝐷</m:t>
                      </m:r>
                    </m:oMath>
                  </m:oMathPara>
                </a14:m>
                <a:endParaRPr lang="en-US"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1.6106</m:t>
                          </m:r>
                        </m:num>
                        <m:den>
                          <m:r>
                            <a:rPr lang="en-US" i="1">
                              <a:latin typeface="Cambria Math" panose="02040503050406030204" pitchFamily="18" charset="0"/>
                              <a:ea typeface="Times New Roman" panose="02020603050405020304" pitchFamily="18" charset="0"/>
                            </a:rPr>
                            <m:t>3.1246</m:t>
                          </m:r>
                        </m:den>
                      </m:f>
                    </m:oMath>
                  </m:oMathPara>
                </a14:m>
                <a:endParaRPr lang="en-US"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n-US" i="1">
                          <a:latin typeface="Cambria Math" panose="02040503050406030204" pitchFamily="18" charset="0"/>
                          <a:ea typeface="Times New Roman" panose="02020603050405020304" pitchFamily="18" charset="0"/>
                        </a:rPr>
                        <m:t>=0.5155</m:t>
                      </m:r>
                    </m:oMath>
                  </m:oMathPara>
                </a14:m>
                <a:endParaRPr lang="en-US"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n-US" i="1">
                          <a:latin typeface="Cambria Math" panose="02040503050406030204" pitchFamily="18" charset="0"/>
                          <a:ea typeface="Times New Roman" panose="02020603050405020304" pitchFamily="18" charset="0"/>
                        </a:rPr>
                        <m:t>%=51.55 %</m:t>
                      </m:r>
                    </m:oMath>
                  </m:oMathPara>
                </a14:m>
                <a:endParaRPr lang="en-US" dirty="0">
                  <a:latin typeface="Times New Roman" panose="02020603050405020304" pitchFamily="18" charset="0"/>
                  <a:ea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5562364" y="3553350"/>
                <a:ext cx="4572000" cy="211942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58715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smtClean="0"/>
              <a:t>Dipolo.</a:t>
            </a:r>
            <a:endParaRPr lang="en-US" b="1" dirty="0"/>
          </a:p>
        </p:txBody>
      </p:sp>
      <p:sp>
        <p:nvSpPr>
          <p:cNvPr id="7" name="Rectángulo 6"/>
          <p:cNvSpPr/>
          <p:nvPr/>
        </p:nvSpPr>
        <p:spPr>
          <a:xfrm>
            <a:off x="794115" y="1130164"/>
            <a:ext cx="7992888" cy="385362"/>
          </a:xfrm>
          <a:prstGeom prst="rect">
            <a:avLst/>
          </a:prstGeom>
        </p:spPr>
        <p:txBody>
          <a:bodyPr wrap="square">
            <a:spAutoFit/>
          </a:bodyPr>
          <a:lstStyle/>
          <a:p>
            <a:pPr marL="34290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Patrón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Radiación en Coordenadas polares Plano </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E y Plano H.</a:t>
            </a:r>
            <a:endParaRPr lang="en-US"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pic>
        <p:nvPicPr>
          <p:cNvPr id="9" name="Imagen 8"/>
          <p:cNvPicPr/>
          <p:nvPr/>
        </p:nvPicPr>
        <p:blipFill rotWithShape="1">
          <a:blip r:embed="rId3"/>
          <a:srcRect t="1329"/>
          <a:stretch/>
        </p:blipFill>
        <p:spPr>
          <a:xfrm>
            <a:off x="251520" y="2228233"/>
            <a:ext cx="4248472" cy="3060000"/>
          </a:xfrm>
          <a:prstGeom prst="rect">
            <a:avLst/>
          </a:prstGeom>
        </p:spPr>
      </p:pic>
      <p:pic>
        <p:nvPicPr>
          <p:cNvPr id="10" name="Imagen 9"/>
          <p:cNvPicPr/>
          <p:nvPr/>
        </p:nvPicPr>
        <p:blipFill>
          <a:blip r:embed="rId4"/>
          <a:stretch>
            <a:fillRect/>
          </a:stretch>
        </p:blipFill>
        <p:spPr>
          <a:xfrm>
            <a:off x="4528235" y="2228233"/>
            <a:ext cx="4258767" cy="2928959"/>
          </a:xfrm>
          <a:prstGeom prst="rect">
            <a:avLst/>
          </a:prstGeom>
        </p:spPr>
      </p:pic>
    </p:spTree>
    <p:extLst>
      <p:ext uri="{BB962C8B-B14F-4D97-AF65-F5344CB8AC3E}">
        <p14:creationId xmlns:p14="http://schemas.microsoft.com/office/powerpoint/2010/main" val="1289679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827584" y="1201771"/>
            <a:ext cx="7992888" cy="369332"/>
          </a:xfrm>
          <a:prstGeom prst="rect">
            <a:avLst/>
          </a:prstGeom>
        </p:spPr>
        <p:txBody>
          <a:bodyPr wrap="square">
            <a:spAutoFit/>
          </a:bodyPr>
          <a:lstStyle/>
          <a:p>
            <a:pPr lvl="0" algn="ctr"/>
            <a:r>
              <a:rPr lang="es-EC" b="1" dirty="0"/>
              <a:t>Antena </a:t>
            </a:r>
            <a:r>
              <a:rPr lang="es-EC" b="1" dirty="0" smtClean="0"/>
              <a:t>Dipolo.</a:t>
            </a:r>
            <a:endParaRPr lang="en-US" b="1" dirty="0"/>
          </a:p>
        </p:txBody>
      </p:sp>
      <p:graphicFrame>
        <p:nvGraphicFramePr>
          <p:cNvPr id="5" name="Tabla 4"/>
          <p:cNvGraphicFramePr>
            <a:graphicFrameLocks noGrp="1"/>
          </p:cNvGraphicFramePr>
          <p:nvPr>
            <p:extLst>
              <p:ext uri="{D42A27DB-BD31-4B8C-83A1-F6EECF244321}">
                <p14:modId xmlns:p14="http://schemas.microsoft.com/office/powerpoint/2010/main" val="534883324"/>
              </p:ext>
            </p:extLst>
          </p:nvPr>
        </p:nvGraphicFramePr>
        <p:xfrm>
          <a:off x="1619672" y="2018015"/>
          <a:ext cx="6408712" cy="3048000"/>
        </p:xfrm>
        <a:graphic>
          <a:graphicData uri="http://schemas.openxmlformats.org/drawingml/2006/table">
            <a:tbl>
              <a:tblPr firstRow="1" firstCol="1" bandRow="1">
                <a:tableStyleId>{69CF1AB2-1976-4502-BF36-3FF5EA218861}</a:tableStyleId>
              </a:tblPr>
              <a:tblGrid>
                <a:gridCol w="3528392">
                  <a:extLst>
                    <a:ext uri="{9D8B030D-6E8A-4147-A177-3AD203B41FA5}">
                      <a16:colId xmlns:a16="http://schemas.microsoft.com/office/drawing/2014/main" val="4167527224"/>
                    </a:ext>
                  </a:extLst>
                </a:gridCol>
                <a:gridCol w="2880320">
                  <a:extLst>
                    <a:ext uri="{9D8B030D-6E8A-4147-A177-3AD203B41FA5}">
                      <a16:colId xmlns:a16="http://schemas.microsoft.com/office/drawing/2014/main" val="116387655"/>
                    </a:ext>
                  </a:extLst>
                </a:gridCol>
              </a:tblGrid>
              <a:tr h="158858">
                <a:tc>
                  <a:txBody>
                    <a:bodyPr/>
                    <a:lstStyle/>
                    <a:p>
                      <a:pPr indent="180340" algn="ctr">
                        <a:lnSpc>
                          <a:spcPct val="200000"/>
                        </a:lnSpc>
                        <a:spcAft>
                          <a:spcPts val="0"/>
                        </a:spcAft>
                      </a:pPr>
                      <a:r>
                        <a:rPr lang="es-EC" sz="1000" dirty="0">
                          <a:effectLst/>
                        </a:rPr>
                        <a:t>Frecuencia de Operación</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2.528 GHz</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40958575"/>
                  </a:ext>
                </a:extLst>
              </a:tr>
              <a:tr h="158858">
                <a:tc>
                  <a:txBody>
                    <a:bodyPr/>
                    <a:lstStyle/>
                    <a:p>
                      <a:pPr indent="180340" algn="ctr">
                        <a:lnSpc>
                          <a:spcPct val="200000"/>
                        </a:lnSpc>
                        <a:spcAft>
                          <a:spcPts val="0"/>
                        </a:spcAft>
                      </a:pPr>
                      <a:r>
                        <a:rPr lang="es-EC" sz="1000" dirty="0">
                          <a:effectLst/>
                        </a:rPr>
                        <a:t>Coeficiente de Reflexión </a:t>
                      </a:r>
                      <a:r>
                        <a:rPr lang="es-EC" sz="1000" dirty="0" err="1">
                          <a:effectLst/>
                        </a:rPr>
                        <a:t>S</a:t>
                      </a:r>
                      <a:r>
                        <a:rPr lang="es-EC" sz="1000" baseline="-25000" dirty="0" err="1">
                          <a:effectLst/>
                        </a:rPr>
                        <a:t>11</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-22.489 dB</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51707558"/>
                  </a:ext>
                </a:extLst>
              </a:tr>
              <a:tr h="158858">
                <a:tc>
                  <a:txBody>
                    <a:bodyPr/>
                    <a:lstStyle/>
                    <a:p>
                      <a:pPr indent="180340" algn="ctr">
                        <a:lnSpc>
                          <a:spcPct val="200000"/>
                        </a:lnSpc>
                        <a:spcAft>
                          <a:spcPts val="0"/>
                        </a:spcAft>
                      </a:pPr>
                      <a:r>
                        <a:rPr lang="es-EC" sz="1000" dirty="0" err="1">
                          <a:effectLst/>
                        </a:rPr>
                        <a:t>VSWR</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1.162</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77898157"/>
                  </a:ext>
                </a:extLst>
              </a:tr>
              <a:tr h="158858">
                <a:tc>
                  <a:txBody>
                    <a:bodyPr/>
                    <a:lstStyle/>
                    <a:p>
                      <a:pPr indent="180340" algn="ctr">
                        <a:lnSpc>
                          <a:spcPct val="200000"/>
                        </a:lnSpc>
                        <a:spcAft>
                          <a:spcPts val="0"/>
                        </a:spcAft>
                      </a:pPr>
                      <a:r>
                        <a:rPr lang="es-EC" sz="1000" dirty="0">
                          <a:effectLst/>
                        </a:rPr>
                        <a:t>Ganancia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2.076 dB / 1.610 adimensional</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32085320"/>
                  </a:ext>
                </a:extLst>
              </a:tr>
              <a:tr h="158858">
                <a:tc>
                  <a:txBody>
                    <a:bodyPr/>
                    <a:lstStyle/>
                    <a:p>
                      <a:pPr indent="180340" algn="ctr">
                        <a:lnSpc>
                          <a:spcPct val="200000"/>
                        </a:lnSpc>
                        <a:spcAft>
                          <a:spcPts val="0"/>
                        </a:spcAft>
                      </a:pPr>
                      <a:r>
                        <a:rPr lang="es-EC" sz="1000" dirty="0">
                          <a:effectLst/>
                        </a:rPr>
                        <a:t>Directividad</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4.948 </a:t>
                      </a:r>
                      <a:r>
                        <a:rPr lang="es-EC" sz="1000" b="0" dirty="0" err="1">
                          <a:solidFill>
                            <a:srgbClr val="000000"/>
                          </a:solidFill>
                          <a:effectLst/>
                          <a:latin typeface="Times New Roman" panose="02020603050405020304" pitchFamily="18" charset="0"/>
                          <a:ea typeface="Times New Roman" panose="02020603050405020304" pitchFamily="18" charset="0"/>
                        </a:rPr>
                        <a:t>dBi</a:t>
                      </a:r>
                      <a:r>
                        <a:rPr lang="es-EC" sz="1000" b="0" dirty="0">
                          <a:solidFill>
                            <a:srgbClr val="000000"/>
                          </a:solidFill>
                          <a:effectLst/>
                          <a:latin typeface="Times New Roman" panose="02020603050405020304" pitchFamily="18" charset="0"/>
                          <a:ea typeface="Times New Roman" panose="02020603050405020304" pitchFamily="18" charset="0"/>
                        </a:rPr>
                        <a:t> / 3.124 adimensional</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65849759"/>
                  </a:ext>
                </a:extLst>
              </a:tr>
              <a:tr h="158858">
                <a:tc>
                  <a:txBody>
                    <a:bodyPr/>
                    <a:lstStyle/>
                    <a:p>
                      <a:pPr indent="180340" algn="ctr">
                        <a:lnSpc>
                          <a:spcPct val="200000"/>
                        </a:lnSpc>
                        <a:spcAft>
                          <a:spcPts val="0"/>
                        </a:spcAft>
                      </a:pPr>
                      <a:r>
                        <a:rPr lang="es-EC" sz="1000" dirty="0">
                          <a:effectLst/>
                        </a:rPr>
                        <a:t>Eficiencia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51.55 %</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97847895"/>
                  </a:ext>
                </a:extLst>
              </a:tr>
              <a:tr h="158858">
                <a:tc>
                  <a:txBody>
                    <a:bodyPr/>
                    <a:lstStyle/>
                    <a:p>
                      <a:pPr indent="180340" algn="ctr">
                        <a:lnSpc>
                          <a:spcPct val="200000"/>
                        </a:lnSpc>
                        <a:spcAft>
                          <a:spcPts val="0"/>
                        </a:spcAft>
                      </a:pPr>
                      <a:r>
                        <a:rPr lang="es-EC" sz="1000" dirty="0">
                          <a:effectLst/>
                        </a:rPr>
                        <a:t>Relación Frente Espalda Plano E D/A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-8.989 dB</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41240784"/>
                  </a:ext>
                </a:extLst>
              </a:tr>
              <a:tr h="158858">
                <a:tc>
                  <a:txBody>
                    <a:bodyPr/>
                    <a:lstStyle/>
                    <a:p>
                      <a:pPr indent="180340" algn="ctr">
                        <a:lnSpc>
                          <a:spcPct val="200000"/>
                        </a:lnSpc>
                        <a:spcAft>
                          <a:spcPts val="0"/>
                        </a:spcAft>
                      </a:pPr>
                      <a:r>
                        <a:rPr lang="es-EC" sz="1000" dirty="0">
                          <a:effectLst/>
                        </a:rPr>
                        <a:t>Relación Frente Espalda Plano H D/A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4.255 dB</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12810998"/>
                  </a:ext>
                </a:extLst>
              </a:tr>
              <a:tr h="161934">
                <a:tc>
                  <a:txBody>
                    <a:bodyPr/>
                    <a:lstStyle/>
                    <a:p>
                      <a:pPr indent="180340" algn="ctr">
                        <a:lnSpc>
                          <a:spcPct val="200000"/>
                        </a:lnSpc>
                        <a:spcAft>
                          <a:spcPts val="0"/>
                        </a:spcAft>
                      </a:pPr>
                      <a:r>
                        <a:rPr lang="es-EC" sz="1000" dirty="0">
                          <a:effectLst/>
                        </a:rPr>
                        <a:t>Ancho de Haz de Media potencia Plano E </a:t>
                      </a:r>
                      <a:r>
                        <a:rPr lang="es-EC" sz="1000" dirty="0" err="1">
                          <a:effectLst/>
                        </a:rPr>
                        <a:t>FNBW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87.7°</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22067739"/>
                  </a:ext>
                </a:extLst>
              </a:tr>
              <a:tr h="161934">
                <a:tc>
                  <a:txBody>
                    <a:bodyPr/>
                    <a:lstStyle/>
                    <a:p>
                      <a:pPr indent="180340" algn="ctr">
                        <a:lnSpc>
                          <a:spcPct val="200000"/>
                        </a:lnSpc>
                        <a:spcAft>
                          <a:spcPts val="0"/>
                        </a:spcAft>
                      </a:pPr>
                      <a:r>
                        <a:rPr lang="es-EC" sz="1000" dirty="0">
                          <a:effectLst/>
                        </a:rPr>
                        <a:t>Ancho de Haz de Media potencia Plano H </a:t>
                      </a:r>
                      <a:r>
                        <a:rPr lang="es-EC" sz="1000" dirty="0" err="1">
                          <a:effectLst/>
                        </a:rPr>
                        <a:t>FNBW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157.8°</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20279508"/>
                  </a:ext>
                </a:extLst>
              </a:tr>
            </a:tbl>
          </a:graphicData>
        </a:graphic>
      </p:graphicFrame>
    </p:spTree>
    <p:extLst>
      <p:ext uri="{BB962C8B-B14F-4D97-AF65-F5344CB8AC3E}">
        <p14:creationId xmlns:p14="http://schemas.microsoft.com/office/powerpoint/2010/main" val="1996801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err="1" smtClean="0"/>
              <a:t>Patch</a:t>
            </a:r>
            <a:r>
              <a:rPr lang="es-EC" b="1" dirty="0" smtClean="0"/>
              <a:t>.</a:t>
            </a:r>
            <a:endParaRPr lang="en-US" b="1" dirty="0"/>
          </a:p>
        </p:txBody>
      </p:sp>
      <p:sp>
        <p:nvSpPr>
          <p:cNvPr id="7" name="Rectángulo 6"/>
          <p:cNvSpPr/>
          <p:nvPr/>
        </p:nvSpPr>
        <p:spPr>
          <a:xfrm>
            <a:off x="794115" y="1130164"/>
            <a:ext cx="7992888" cy="1552220"/>
          </a:xfrm>
          <a:prstGeom prst="rect">
            <a:avLst/>
          </a:prstGeom>
        </p:spPr>
        <p:txBody>
          <a:bodyPr wrap="square">
            <a:spAutoFit/>
          </a:bodyPr>
          <a:lstStyle/>
          <a:p>
            <a:pPr marL="342900" lvl="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Esquema</a:t>
            </a:r>
          </a:p>
          <a:p>
            <a:pPr algn="just">
              <a:lnSpc>
                <a:spcPct val="115000"/>
              </a:lnSpc>
              <a:spcAft>
                <a:spcPts val="1000"/>
              </a:spcAft>
            </a:pPr>
            <a:r>
              <a:rPr lang="es-EC" sz="1600" dirty="0" smtClean="0"/>
              <a:t>El </a:t>
            </a:r>
            <a:r>
              <a:rPr lang="es-EC" sz="1600" dirty="0"/>
              <a:t>esquema en tres dimensiones de la antena </a:t>
            </a:r>
            <a:r>
              <a:rPr lang="es-EC" sz="1600" dirty="0" err="1" smtClean="0"/>
              <a:t>Patch</a:t>
            </a:r>
            <a:r>
              <a:rPr lang="es-EC" sz="1600" dirty="0" smtClean="0"/>
              <a:t>, </a:t>
            </a:r>
            <a:r>
              <a:rPr lang="es-EC" sz="1600" dirty="0"/>
              <a:t>la placa de la antena tiene un largo de 12 cm y un ancho de 6 cm.</a:t>
            </a:r>
            <a:endParaRPr lang="en-US" sz="1600" dirty="0"/>
          </a:p>
          <a:p>
            <a:pPr marL="342900" lvl="0" indent="-342900" algn="just">
              <a:lnSpc>
                <a:spcPct val="115000"/>
              </a:lnSpc>
              <a:spcAft>
                <a:spcPts val="1000"/>
              </a:spcAft>
              <a:buFont typeface="Symbol" panose="05050102010706020507" pitchFamily="18" charset="2"/>
              <a:buChar char=""/>
            </a:pPr>
            <a:endParaRPr lang="en-US"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pic>
        <p:nvPicPr>
          <p:cNvPr id="8" name="Imagen 7"/>
          <p:cNvPicPr/>
          <p:nvPr/>
        </p:nvPicPr>
        <p:blipFill>
          <a:blip r:embed="rId3"/>
          <a:stretch>
            <a:fillRect/>
          </a:stretch>
        </p:blipFill>
        <p:spPr>
          <a:xfrm>
            <a:off x="2339610" y="2204864"/>
            <a:ext cx="4901897" cy="3493398"/>
          </a:xfrm>
          <a:prstGeom prst="rect">
            <a:avLst/>
          </a:prstGeom>
        </p:spPr>
      </p:pic>
    </p:spTree>
    <p:extLst>
      <p:ext uri="{BB962C8B-B14F-4D97-AF65-F5344CB8AC3E}">
        <p14:creationId xmlns:p14="http://schemas.microsoft.com/office/powerpoint/2010/main" val="30541462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err="1" smtClean="0"/>
              <a:t>Patch</a:t>
            </a:r>
            <a:r>
              <a:rPr lang="es-EC" b="1" dirty="0" smtClean="0"/>
              <a:t>.</a:t>
            </a:r>
            <a:endParaRPr lang="en-US" b="1" dirty="0"/>
          </a:p>
        </p:txBody>
      </p:sp>
      <p:sp>
        <p:nvSpPr>
          <p:cNvPr id="7" name="Rectángulo 6"/>
          <p:cNvSpPr/>
          <p:nvPr/>
        </p:nvSpPr>
        <p:spPr>
          <a:xfrm>
            <a:off x="794115" y="1130164"/>
            <a:ext cx="7992888" cy="1105431"/>
          </a:xfrm>
          <a:prstGeom prst="rect">
            <a:avLst/>
          </a:prstGeom>
        </p:spPr>
        <p:txBody>
          <a:bodyPr wrap="square">
            <a:spAutoFit/>
          </a:bodyPr>
          <a:lstStyle/>
          <a:p>
            <a:pPr marL="34290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Relación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onda estacionaria de Voltaje (</a:t>
            </a:r>
            <a:r>
              <a:rPr lang="es-EC" b="1"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VSWR</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p>
          <a:p>
            <a:pPr algn="just">
              <a:lnSpc>
                <a:spcPct val="115000"/>
              </a:lnSpc>
              <a:spcAft>
                <a:spcPts val="1000"/>
              </a:spcAft>
            </a:pPr>
            <a:r>
              <a:rPr lang="es-EC" sz="1600" dirty="0"/>
              <a:t>S</a:t>
            </a:r>
            <a:r>
              <a:rPr lang="es-EC" sz="1600" dirty="0" smtClean="0"/>
              <a:t>e </a:t>
            </a:r>
            <a:r>
              <a:rPr lang="es-EC" sz="1600" dirty="0"/>
              <a:t>presenta un valor de </a:t>
            </a:r>
            <a:r>
              <a:rPr lang="es-EC" sz="1600" dirty="0" err="1"/>
              <a:t>VSWR</a:t>
            </a:r>
            <a:r>
              <a:rPr lang="es-EC" sz="1600" dirty="0"/>
              <a:t> de la Antena </a:t>
            </a:r>
            <a:r>
              <a:rPr lang="es-EC" sz="1600" dirty="0" err="1" smtClean="0"/>
              <a:t>Patch</a:t>
            </a:r>
            <a:r>
              <a:rPr lang="es-EC" sz="1600" dirty="0" smtClean="0"/>
              <a:t>, </a:t>
            </a:r>
            <a:r>
              <a:rPr lang="es-EC" sz="1600" dirty="0"/>
              <a:t>se observa que para la frecuencia de operación de </a:t>
            </a:r>
            <a:r>
              <a:rPr lang="es-EC" sz="1600" dirty="0" smtClean="0"/>
              <a:t>2.432 </a:t>
            </a:r>
            <a:r>
              <a:rPr lang="es-EC" sz="1600" dirty="0"/>
              <a:t>GHz, se tiene un valor de </a:t>
            </a:r>
            <a:r>
              <a:rPr lang="es-EC" sz="1600" dirty="0" smtClean="0"/>
              <a:t>1.184,</a:t>
            </a:r>
          </a:p>
        </p:txBody>
      </p:sp>
      <p:pic>
        <p:nvPicPr>
          <p:cNvPr id="10" name="Imagen 9"/>
          <p:cNvPicPr/>
          <p:nvPr/>
        </p:nvPicPr>
        <p:blipFill>
          <a:blip r:embed="rId3"/>
          <a:stretch>
            <a:fillRect/>
          </a:stretch>
        </p:blipFill>
        <p:spPr>
          <a:xfrm>
            <a:off x="1997194" y="2708920"/>
            <a:ext cx="5586730" cy="2345055"/>
          </a:xfrm>
          <a:prstGeom prst="rect">
            <a:avLst/>
          </a:prstGeom>
        </p:spPr>
      </p:pic>
    </p:spTree>
    <p:extLst>
      <p:ext uri="{BB962C8B-B14F-4D97-AF65-F5344CB8AC3E}">
        <p14:creationId xmlns:p14="http://schemas.microsoft.com/office/powerpoint/2010/main" val="3435219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err="1" smtClean="0"/>
              <a:t>Patch</a:t>
            </a:r>
            <a:r>
              <a:rPr lang="es-EC" b="1" dirty="0" smtClean="0"/>
              <a:t>.</a:t>
            </a:r>
            <a:endParaRPr lang="en-US" b="1" dirty="0"/>
          </a:p>
        </p:txBody>
      </p:sp>
      <p:sp>
        <p:nvSpPr>
          <p:cNvPr id="7" name="Rectángulo 6"/>
          <p:cNvSpPr/>
          <p:nvPr/>
        </p:nvSpPr>
        <p:spPr>
          <a:xfrm>
            <a:off x="794115" y="1130164"/>
            <a:ext cx="7992888" cy="1494768"/>
          </a:xfrm>
          <a:prstGeom prst="rect">
            <a:avLst/>
          </a:prstGeom>
        </p:spPr>
        <p:txBody>
          <a:bodyPr wrap="square">
            <a:spAutoFit/>
          </a:bodyPr>
          <a:lstStyle/>
          <a:p>
            <a:pPr marL="342900" lvl="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Patrón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Radiación </a:t>
            </a:r>
            <a:r>
              <a:rPr lang="es-EC" b="1"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3D</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p>
          <a:p>
            <a:pPr lvl="0" algn="just">
              <a:lnSpc>
                <a:spcPct val="115000"/>
              </a:lnSpc>
              <a:spcAft>
                <a:spcPts val="1000"/>
              </a:spcAft>
            </a:pPr>
            <a:r>
              <a:rPr lang="es-EC" dirty="0"/>
              <a:t>S</a:t>
            </a:r>
            <a:r>
              <a:rPr lang="es-EC" dirty="0" smtClean="0"/>
              <a:t>e </a:t>
            </a:r>
            <a:r>
              <a:rPr lang="es-EC" dirty="0"/>
              <a:t>presenta el diagrama del Patrón de Radiación, de la antena en tres dimensiones, además se observa que la antena presenta una Ganancia </a:t>
            </a:r>
            <a:r>
              <a:rPr lang="es-EC" dirty="0" smtClean="0"/>
              <a:t>de 4,468  </a:t>
            </a:r>
            <a:r>
              <a:rPr lang="es-EC" dirty="0"/>
              <a:t>dB y una Directividad de </a:t>
            </a:r>
            <a:r>
              <a:rPr lang="es-EC" dirty="0" smtClean="0"/>
              <a:t>7,908 </a:t>
            </a:r>
            <a:r>
              <a:rPr lang="es-EC" dirty="0" err="1"/>
              <a:t>dBi</a:t>
            </a:r>
            <a:r>
              <a:rPr lang="es-EC" dirty="0"/>
              <a:t>.</a:t>
            </a:r>
            <a:endParaRPr lang="en-US"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5" name="Rectángulo 4"/>
          <p:cNvSpPr/>
          <p:nvPr/>
        </p:nvSpPr>
        <p:spPr>
          <a:xfrm>
            <a:off x="6669360" y="2527301"/>
            <a:ext cx="2358008" cy="923330"/>
          </a:xfrm>
          <a:prstGeom prst="rect">
            <a:avLst/>
          </a:prstGeom>
        </p:spPr>
        <p:txBody>
          <a:bodyPr wrap="square">
            <a:spAutoFit/>
          </a:bodyPr>
          <a:lstStyle/>
          <a:p>
            <a:r>
              <a:rPr lang="es-EC" dirty="0"/>
              <a:t>Con estos valores se procede a calcular la eficiencia </a:t>
            </a:r>
            <a:endParaRPr lang="en-US" dirty="0"/>
          </a:p>
        </p:txBody>
      </p:sp>
      <mc:AlternateContent xmlns:mc="http://schemas.openxmlformats.org/markup-compatibility/2006" xmlns:a14="http://schemas.microsoft.com/office/drawing/2010/main">
        <mc:Choice Requires="a14">
          <p:sp>
            <p:nvSpPr>
              <p:cNvPr id="8" name="Rectángulo 7"/>
              <p:cNvSpPr/>
              <p:nvPr/>
            </p:nvSpPr>
            <p:spPr>
              <a:xfrm>
                <a:off x="5615862" y="3469814"/>
                <a:ext cx="4572000" cy="2119426"/>
              </a:xfrm>
              <a:prstGeom prst="rect">
                <a:avLst/>
              </a:prstGeom>
            </p:spPr>
            <p:txBody>
              <a:bodyPr>
                <a:spAutoFit/>
              </a:bodyPr>
              <a:lstStyle/>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rPr>
                        <m:t>𝐺</m:t>
                      </m:r>
                      <m:r>
                        <a:rPr lang="es-EC" i="1">
                          <a:latin typeface="Cambria Math" panose="02040503050406030204" pitchFamily="18" charset="0"/>
                          <a:ea typeface="Times New Roman" panose="02020603050405020304" pitchFamily="18" charset="0"/>
                        </a:rPr>
                        <m:t>= </m:t>
                      </m:r>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s-EC" i="1">
                          <a:latin typeface="Cambria Math" panose="02040503050406030204" pitchFamily="18" charset="0"/>
                          <a:ea typeface="Times New Roman" panose="02020603050405020304" pitchFamily="18" charset="0"/>
                        </a:rPr>
                        <m:t>∗</m:t>
                      </m:r>
                      <m:r>
                        <a:rPr lang="es-EC" i="1">
                          <a:latin typeface="Cambria Math" panose="02040503050406030204" pitchFamily="18" charset="0"/>
                          <a:ea typeface="Times New Roman" panose="02020603050405020304" pitchFamily="18" charset="0"/>
                        </a:rPr>
                        <m:t>𝐷</m:t>
                      </m:r>
                    </m:oMath>
                  </m:oMathPara>
                </a14:m>
                <a:endParaRPr lang="en-US"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2.7976</m:t>
                          </m:r>
                        </m:num>
                        <m:den>
                          <m:r>
                            <a:rPr lang="en-US" i="1">
                              <a:latin typeface="Cambria Math" panose="02040503050406030204" pitchFamily="18" charset="0"/>
                              <a:ea typeface="Times New Roman" panose="02020603050405020304" pitchFamily="18" charset="0"/>
                            </a:rPr>
                            <m:t>6.1773</m:t>
                          </m:r>
                        </m:den>
                      </m:f>
                    </m:oMath>
                  </m:oMathPara>
                </a14:m>
                <a:endParaRPr lang="en-US"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n-US" i="1">
                          <a:latin typeface="Cambria Math" panose="02040503050406030204" pitchFamily="18" charset="0"/>
                          <a:ea typeface="Times New Roman" panose="02020603050405020304" pitchFamily="18" charset="0"/>
                        </a:rPr>
                        <m:t>=0.4528</m:t>
                      </m:r>
                    </m:oMath>
                  </m:oMathPara>
                </a14:m>
                <a:endParaRPr lang="en-US"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n-US" i="1">
                          <a:latin typeface="Cambria Math" panose="02040503050406030204" pitchFamily="18" charset="0"/>
                          <a:ea typeface="Times New Roman" panose="02020603050405020304" pitchFamily="18" charset="0"/>
                        </a:rPr>
                        <m:t>%=45.28 %</m:t>
                      </m:r>
                    </m:oMath>
                  </m:oMathPara>
                </a14:m>
                <a:endParaRPr lang="en-US" dirty="0">
                  <a:latin typeface="Times New Roman" panose="02020603050405020304" pitchFamily="18" charset="0"/>
                  <a:ea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5615862" y="3469814"/>
                <a:ext cx="4572000" cy="2119426"/>
              </a:xfrm>
              <a:prstGeom prst="rect">
                <a:avLst/>
              </a:prstGeom>
              <a:blipFill>
                <a:blip r:embed="rId3"/>
                <a:stretch>
                  <a:fillRect/>
                </a:stretch>
              </a:blipFill>
            </p:spPr>
            <p:txBody>
              <a:bodyPr/>
              <a:lstStyle/>
              <a:p>
                <a:r>
                  <a:rPr lang="en-US">
                    <a:noFill/>
                  </a:rPr>
                  <a:t> </a:t>
                </a:r>
              </a:p>
            </p:txBody>
          </p:sp>
        </mc:Fallback>
      </mc:AlternateContent>
      <p:pic>
        <p:nvPicPr>
          <p:cNvPr id="12" name="Imagen 11"/>
          <p:cNvPicPr/>
          <p:nvPr/>
        </p:nvPicPr>
        <p:blipFill>
          <a:blip r:embed="rId4">
            <a:extLst>
              <a:ext uri="{28A0092B-C50C-407E-A947-70E740481C1C}">
                <a14:useLocalDpi xmlns:a14="http://schemas.microsoft.com/office/drawing/2010/main" val="0"/>
              </a:ext>
            </a:extLst>
          </a:blip>
          <a:srcRect/>
          <a:stretch>
            <a:fillRect/>
          </a:stretch>
        </p:blipFill>
        <p:spPr bwMode="auto">
          <a:xfrm>
            <a:off x="901464" y="2649611"/>
            <a:ext cx="5664200" cy="3298825"/>
          </a:xfrm>
          <a:prstGeom prst="rect">
            <a:avLst/>
          </a:prstGeom>
          <a:noFill/>
          <a:ln>
            <a:noFill/>
          </a:ln>
        </p:spPr>
      </p:pic>
    </p:spTree>
    <p:extLst>
      <p:ext uri="{BB962C8B-B14F-4D97-AF65-F5344CB8AC3E}">
        <p14:creationId xmlns:p14="http://schemas.microsoft.com/office/powerpoint/2010/main" val="54029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err="1" smtClean="0"/>
              <a:t>Patch</a:t>
            </a:r>
            <a:r>
              <a:rPr lang="es-EC" b="1" dirty="0" smtClean="0"/>
              <a:t>.</a:t>
            </a:r>
            <a:endParaRPr lang="en-US" b="1" dirty="0"/>
          </a:p>
        </p:txBody>
      </p:sp>
      <p:sp>
        <p:nvSpPr>
          <p:cNvPr id="7" name="Rectángulo 6"/>
          <p:cNvSpPr/>
          <p:nvPr/>
        </p:nvSpPr>
        <p:spPr>
          <a:xfrm>
            <a:off x="794115" y="1130164"/>
            <a:ext cx="7992888" cy="385362"/>
          </a:xfrm>
          <a:prstGeom prst="rect">
            <a:avLst/>
          </a:prstGeom>
        </p:spPr>
        <p:txBody>
          <a:bodyPr wrap="square">
            <a:spAutoFit/>
          </a:bodyPr>
          <a:lstStyle/>
          <a:p>
            <a:pPr marL="34290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Patrón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Radiación en Coordenadas polares Plano </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E y Plano H.</a:t>
            </a:r>
            <a:endParaRPr lang="en-US"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pic>
        <p:nvPicPr>
          <p:cNvPr id="9" name="Imagen 8"/>
          <p:cNvPicPr/>
          <p:nvPr/>
        </p:nvPicPr>
        <p:blipFill rotWithShape="1">
          <a:blip r:embed="rId3"/>
          <a:srcRect t="1329"/>
          <a:stretch/>
        </p:blipFill>
        <p:spPr>
          <a:xfrm>
            <a:off x="251520" y="2228233"/>
            <a:ext cx="4248472" cy="3060000"/>
          </a:xfrm>
          <a:prstGeom prst="rect">
            <a:avLst/>
          </a:prstGeom>
        </p:spPr>
      </p:pic>
      <p:pic>
        <p:nvPicPr>
          <p:cNvPr id="10" name="Imagen 9"/>
          <p:cNvPicPr/>
          <p:nvPr/>
        </p:nvPicPr>
        <p:blipFill>
          <a:blip r:embed="rId4"/>
          <a:stretch>
            <a:fillRect/>
          </a:stretch>
        </p:blipFill>
        <p:spPr>
          <a:xfrm>
            <a:off x="4528235" y="2228233"/>
            <a:ext cx="4258767" cy="2928959"/>
          </a:xfrm>
          <a:prstGeom prst="rect">
            <a:avLst/>
          </a:prstGeom>
        </p:spPr>
      </p:pic>
    </p:spTree>
    <p:extLst>
      <p:ext uri="{BB962C8B-B14F-4D97-AF65-F5344CB8AC3E}">
        <p14:creationId xmlns:p14="http://schemas.microsoft.com/office/powerpoint/2010/main" val="200823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827584" y="1201771"/>
            <a:ext cx="7992888" cy="369332"/>
          </a:xfrm>
          <a:prstGeom prst="rect">
            <a:avLst/>
          </a:prstGeom>
        </p:spPr>
        <p:txBody>
          <a:bodyPr wrap="square">
            <a:spAutoFit/>
          </a:bodyPr>
          <a:lstStyle/>
          <a:p>
            <a:pPr lvl="0" algn="ctr"/>
            <a:r>
              <a:rPr lang="es-EC" b="1" dirty="0"/>
              <a:t>Antena </a:t>
            </a:r>
            <a:r>
              <a:rPr lang="es-EC" b="1" dirty="0" err="1" smtClean="0"/>
              <a:t>Patch</a:t>
            </a:r>
            <a:r>
              <a:rPr lang="es-EC" b="1" dirty="0" smtClean="0"/>
              <a:t>.</a:t>
            </a:r>
            <a:endParaRPr lang="en-US" b="1" dirty="0"/>
          </a:p>
        </p:txBody>
      </p:sp>
      <p:graphicFrame>
        <p:nvGraphicFramePr>
          <p:cNvPr id="5" name="Tabla 4"/>
          <p:cNvGraphicFramePr>
            <a:graphicFrameLocks noGrp="1"/>
          </p:cNvGraphicFramePr>
          <p:nvPr>
            <p:extLst>
              <p:ext uri="{D42A27DB-BD31-4B8C-83A1-F6EECF244321}">
                <p14:modId xmlns:p14="http://schemas.microsoft.com/office/powerpoint/2010/main" val="204903931"/>
              </p:ext>
            </p:extLst>
          </p:nvPr>
        </p:nvGraphicFramePr>
        <p:xfrm>
          <a:off x="1619672" y="2018015"/>
          <a:ext cx="6408712" cy="3048000"/>
        </p:xfrm>
        <a:graphic>
          <a:graphicData uri="http://schemas.openxmlformats.org/drawingml/2006/table">
            <a:tbl>
              <a:tblPr firstRow="1" firstCol="1" bandRow="1">
                <a:tableStyleId>{69CF1AB2-1976-4502-BF36-3FF5EA218861}</a:tableStyleId>
              </a:tblPr>
              <a:tblGrid>
                <a:gridCol w="3528392">
                  <a:extLst>
                    <a:ext uri="{9D8B030D-6E8A-4147-A177-3AD203B41FA5}">
                      <a16:colId xmlns:a16="http://schemas.microsoft.com/office/drawing/2014/main" val="4167527224"/>
                    </a:ext>
                  </a:extLst>
                </a:gridCol>
                <a:gridCol w="2880320">
                  <a:extLst>
                    <a:ext uri="{9D8B030D-6E8A-4147-A177-3AD203B41FA5}">
                      <a16:colId xmlns:a16="http://schemas.microsoft.com/office/drawing/2014/main" val="116387655"/>
                    </a:ext>
                  </a:extLst>
                </a:gridCol>
              </a:tblGrid>
              <a:tr h="158858">
                <a:tc>
                  <a:txBody>
                    <a:bodyPr/>
                    <a:lstStyle/>
                    <a:p>
                      <a:pPr indent="180340" algn="ctr">
                        <a:lnSpc>
                          <a:spcPct val="200000"/>
                        </a:lnSpc>
                        <a:spcAft>
                          <a:spcPts val="0"/>
                        </a:spcAft>
                      </a:pPr>
                      <a:r>
                        <a:rPr lang="es-EC" sz="1000" dirty="0">
                          <a:effectLst/>
                        </a:rPr>
                        <a:t>Frecuencia de Operación</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n-US" sz="1000" b="0">
                          <a:solidFill>
                            <a:srgbClr val="000000"/>
                          </a:solidFill>
                          <a:effectLst/>
                          <a:latin typeface="Times New Roman" panose="02020603050405020304" pitchFamily="18" charset="0"/>
                          <a:ea typeface="Times New Roman" panose="02020603050405020304" pitchFamily="18" charset="0"/>
                        </a:rPr>
                        <a:t>2.432 GHz</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40958575"/>
                  </a:ext>
                </a:extLst>
              </a:tr>
              <a:tr h="158858">
                <a:tc>
                  <a:txBody>
                    <a:bodyPr/>
                    <a:lstStyle/>
                    <a:p>
                      <a:pPr indent="180340" algn="ctr">
                        <a:lnSpc>
                          <a:spcPct val="200000"/>
                        </a:lnSpc>
                        <a:spcAft>
                          <a:spcPts val="0"/>
                        </a:spcAft>
                      </a:pPr>
                      <a:r>
                        <a:rPr lang="es-EC" sz="1000" dirty="0">
                          <a:effectLst/>
                        </a:rPr>
                        <a:t>Coeficiente de Reflexión </a:t>
                      </a:r>
                      <a:r>
                        <a:rPr lang="es-EC" sz="1000" dirty="0" err="1">
                          <a:effectLst/>
                        </a:rPr>
                        <a:t>S</a:t>
                      </a:r>
                      <a:r>
                        <a:rPr lang="es-EC" sz="1000" baseline="-25000" dirty="0" err="1">
                          <a:effectLst/>
                        </a:rPr>
                        <a:t>11</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-21.503 dB</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51707558"/>
                  </a:ext>
                </a:extLst>
              </a:tr>
              <a:tr h="158858">
                <a:tc>
                  <a:txBody>
                    <a:bodyPr/>
                    <a:lstStyle/>
                    <a:p>
                      <a:pPr indent="180340" algn="ctr">
                        <a:lnSpc>
                          <a:spcPct val="200000"/>
                        </a:lnSpc>
                        <a:spcAft>
                          <a:spcPts val="0"/>
                        </a:spcAft>
                      </a:pPr>
                      <a:r>
                        <a:rPr lang="es-EC" sz="1000" dirty="0" err="1">
                          <a:effectLst/>
                        </a:rPr>
                        <a:t>VSWR</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1.184</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77898157"/>
                  </a:ext>
                </a:extLst>
              </a:tr>
              <a:tr h="158858">
                <a:tc>
                  <a:txBody>
                    <a:bodyPr/>
                    <a:lstStyle/>
                    <a:p>
                      <a:pPr indent="180340" algn="ctr">
                        <a:lnSpc>
                          <a:spcPct val="200000"/>
                        </a:lnSpc>
                        <a:spcAft>
                          <a:spcPts val="0"/>
                        </a:spcAft>
                      </a:pPr>
                      <a:r>
                        <a:rPr lang="es-EC" sz="1000" dirty="0">
                          <a:effectLst/>
                        </a:rPr>
                        <a:t>Ganancia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4.468 dB / 2.7976 adimensional</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32085320"/>
                  </a:ext>
                </a:extLst>
              </a:tr>
              <a:tr h="158858">
                <a:tc>
                  <a:txBody>
                    <a:bodyPr/>
                    <a:lstStyle/>
                    <a:p>
                      <a:pPr indent="180340" algn="ctr">
                        <a:lnSpc>
                          <a:spcPct val="200000"/>
                        </a:lnSpc>
                        <a:spcAft>
                          <a:spcPts val="0"/>
                        </a:spcAft>
                      </a:pPr>
                      <a:r>
                        <a:rPr lang="es-EC" sz="1000" dirty="0">
                          <a:effectLst/>
                        </a:rPr>
                        <a:t>Directividad</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7.908 dBi / 6.1773 adimensional</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65849759"/>
                  </a:ext>
                </a:extLst>
              </a:tr>
              <a:tr h="158858">
                <a:tc>
                  <a:txBody>
                    <a:bodyPr/>
                    <a:lstStyle/>
                    <a:p>
                      <a:pPr indent="180340" algn="ctr">
                        <a:lnSpc>
                          <a:spcPct val="200000"/>
                        </a:lnSpc>
                        <a:spcAft>
                          <a:spcPts val="0"/>
                        </a:spcAft>
                      </a:pPr>
                      <a:r>
                        <a:rPr lang="es-EC" sz="1000" dirty="0">
                          <a:effectLst/>
                        </a:rPr>
                        <a:t>Eficiencia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45.28 %</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97847895"/>
                  </a:ext>
                </a:extLst>
              </a:tr>
              <a:tr h="158858">
                <a:tc>
                  <a:txBody>
                    <a:bodyPr/>
                    <a:lstStyle/>
                    <a:p>
                      <a:pPr indent="180340" algn="ctr">
                        <a:lnSpc>
                          <a:spcPct val="200000"/>
                        </a:lnSpc>
                        <a:spcAft>
                          <a:spcPts val="0"/>
                        </a:spcAft>
                      </a:pPr>
                      <a:r>
                        <a:rPr lang="es-EC" sz="1000" dirty="0">
                          <a:effectLst/>
                        </a:rPr>
                        <a:t>Relación Frente Espalda Plano E D/A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17.547 dB</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41240784"/>
                  </a:ext>
                </a:extLst>
              </a:tr>
              <a:tr h="158858">
                <a:tc>
                  <a:txBody>
                    <a:bodyPr/>
                    <a:lstStyle/>
                    <a:p>
                      <a:pPr indent="180340" algn="ctr">
                        <a:lnSpc>
                          <a:spcPct val="200000"/>
                        </a:lnSpc>
                        <a:spcAft>
                          <a:spcPts val="0"/>
                        </a:spcAft>
                      </a:pPr>
                      <a:r>
                        <a:rPr lang="es-EC" sz="1000" dirty="0">
                          <a:effectLst/>
                        </a:rPr>
                        <a:t>Relación Frente Espalda Plano H D/A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0.248 dB</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12810998"/>
                  </a:ext>
                </a:extLst>
              </a:tr>
              <a:tr h="161934">
                <a:tc>
                  <a:txBody>
                    <a:bodyPr/>
                    <a:lstStyle/>
                    <a:p>
                      <a:pPr indent="180340" algn="ctr">
                        <a:lnSpc>
                          <a:spcPct val="200000"/>
                        </a:lnSpc>
                        <a:spcAft>
                          <a:spcPts val="0"/>
                        </a:spcAft>
                      </a:pPr>
                      <a:r>
                        <a:rPr lang="es-EC" sz="1000" dirty="0">
                          <a:effectLst/>
                        </a:rPr>
                        <a:t>Ancho de Haz de Media potencia Plano E </a:t>
                      </a:r>
                      <a:r>
                        <a:rPr lang="es-EC" sz="1000" dirty="0" err="1">
                          <a:effectLst/>
                        </a:rPr>
                        <a:t>FNBW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90.5°</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22067739"/>
                  </a:ext>
                </a:extLst>
              </a:tr>
              <a:tr h="161934">
                <a:tc>
                  <a:txBody>
                    <a:bodyPr/>
                    <a:lstStyle/>
                    <a:p>
                      <a:pPr indent="180340" algn="ctr">
                        <a:lnSpc>
                          <a:spcPct val="200000"/>
                        </a:lnSpc>
                        <a:spcAft>
                          <a:spcPts val="0"/>
                        </a:spcAft>
                      </a:pPr>
                      <a:r>
                        <a:rPr lang="es-EC" sz="1000" dirty="0">
                          <a:effectLst/>
                        </a:rPr>
                        <a:t>Ancho de Haz de Media potencia Plano H </a:t>
                      </a:r>
                      <a:r>
                        <a:rPr lang="es-EC" sz="1000" dirty="0" err="1">
                          <a:effectLst/>
                        </a:rPr>
                        <a:t>FNBW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86.1°</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20279508"/>
                  </a:ext>
                </a:extLst>
              </a:tr>
            </a:tbl>
          </a:graphicData>
        </a:graphic>
      </p:graphicFrame>
    </p:spTree>
    <p:extLst>
      <p:ext uri="{BB962C8B-B14F-4D97-AF65-F5344CB8AC3E}">
        <p14:creationId xmlns:p14="http://schemas.microsoft.com/office/powerpoint/2010/main" val="4147008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Introducción</a:t>
            </a:r>
            <a:r>
              <a:rPr lang="en-US" dirty="0"/>
              <a:t> </a:t>
            </a:r>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graphicFrame>
        <p:nvGraphicFramePr>
          <p:cNvPr id="3" name="Diagrama 2"/>
          <p:cNvGraphicFramePr/>
          <p:nvPr>
            <p:extLst>
              <p:ext uri="{D42A27DB-BD31-4B8C-83A1-F6EECF244321}">
                <p14:modId xmlns:p14="http://schemas.microsoft.com/office/powerpoint/2010/main" val="2600061776"/>
              </p:ext>
            </p:extLst>
          </p:nvPr>
        </p:nvGraphicFramePr>
        <p:xfrm>
          <a:off x="901464" y="908720"/>
          <a:ext cx="7638624"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6577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a:t>Antena </a:t>
            </a:r>
            <a:r>
              <a:rPr lang="es-EC" b="1" dirty="0" smtClean="0"/>
              <a:t>Arreglo </a:t>
            </a:r>
            <a:r>
              <a:rPr lang="es-EC" b="1" dirty="0" err="1" smtClean="0"/>
              <a:t>Patch</a:t>
            </a:r>
            <a:r>
              <a:rPr lang="es-EC" b="1" dirty="0" smtClean="0"/>
              <a:t> </a:t>
            </a:r>
            <a:r>
              <a:rPr lang="es-EC" b="1" dirty="0" err="1" smtClean="0"/>
              <a:t>2x1</a:t>
            </a:r>
            <a:r>
              <a:rPr lang="es-EC" b="1" dirty="0" smtClean="0"/>
              <a:t>.</a:t>
            </a:r>
            <a:endParaRPr lang="en-US" b="1" dirty="0"/>
          </a:p>
        </p:txBody>
      </p:sp>
      <p:sp>
        <p:nvSpPr>
          <p:cNvPr id="7" name="Rectángulo 6"/>
          <p:cNvSpPr/>
          <p:nvPr/>
        </p:nvSpPr>
        <p:spPr>
          <a:xfrm>
            <a:off x="794115" y="1130164"/>
            <a:ext cx="7992888" cy="1552220"/>
          </a:xfrm>
          <a:prstGeom prst="rect">
            <a:avLst/>
          </a:prstGeom>
        </p:spPr>
        <p:txBody>
          <a:bodyPr wrap="square">
            <a:spAutoFit/>
          </a:bodyPr>
          <a:lstStyle/>
          <a:p>
            <a:pPr marL="342900" lvl="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Esquema</a:t>
            </a:r>
          </a:p>
          <a:p>
            <a:pPr algn="just">
              <a:lnSpc>
                <a:spcPct val="115000"/>
              </a:lnSpc>
              <a:spcAft>
                <a:spcPts val="1000"/>
              </a:spcAft>
            </a:pPr>
            <a:r>
              <a:rPr lang="es-EC" sz="1600" dirty="0" smtClean="0"/>
              <a:t>El </a:t>
            </a:r>
            <a:r>
              <a:rPr lang="es-EC" sz="1600" dirty="0"/>
              <a:t>esquema en tres dimensiones de la antena </a:t>
            </a:r>
            <a:r>
              <a:rPr lang="es-EC" sz="1600" dirty="0" smtClean="0"/>
              <a:t>Arreglo </a:t>
            </a:r>
            <a:r>
              <a:rPr lang="es-EC" sz="1600" dirty="0" err="1" smtClean="0"/>
              <a:t>Patch</a:t>
            </a:r>
            <a:r>
              <a:rPr lang="es-EC" sz="1600" dirty="0" smtClean="0"/>
              <a:t> </a:t>
            </a:r>
            <a:r>
              <a:rPr lang="es-EC" sz="1600" dirty="0" err="1" smtClean="0"/>
              <a:t>2x1</a:t>
            </a:r>
            <a:r>
              <a:rPr lang="es-EC" sz="1600" dirty="0" smtClean="0"/>
              <a:t>, </a:t>
            </a:r>
            <a:r>
              <a:rPr lang="es-EC" sz="1600" dirty="0"/>
              <a:t>la placa de la antena tiene un largo de </a:t>
            </a:r>
            <a:r>
              <a:rPr lang="es-EC" sz="1600" dirty="0" smtClean="0"/>
              <a:t>21 </a:t>
            </a:r>
            <a:r>
              <a:rPr lang="es-EC" sz="1600" dirty="0"/>
              <a:t>cm y un ancho de </a:t>
            </a:r>
            <a:r>
              <a:rPr lang="es-EC" sz="1600" dirty="0" smtClean="0"/>
              <a:t>14 </a:t>
            </a:r>
            <a:r>
              <a:rPr lang="es-EC" sz="1600" dirty="0"/>
              <a:t>cm.</a:t>
            </a:r>
            <a:endParaRPr lang="en-US" sz="1600" dirty="0"/>
          </a:p>
          <a:p>
            <a:pPr marL="342900" lvl="0" indent="-342900" algn="just">
              <a:lnSpc>
                <a:spcPct val="115000"/>
              </a:lnSpc>
              <a:spcAft>
                <a:spcPts val="1000"/>
              </a:spcAft>
              <a:buFont typeface="Symbol" panose="05050102010706020507" pitchFamily="18" charset="2"/>
              <a:buChar char=""/>
            </a:pPr>
            <a:endParaRPr lang="en-US"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pic>
        <p:nvPicPr>
          <p:cNvPr id="9" name="Imagen 8"/>
          <p:cNvPicPr/>
          <p:nvPr/>
        </p:nvPicPr>
        <p:blipFill>
          <a:blip r:embed="rId3"/>
          <a:stretch>
            <a:fillRect/>
          </a:stretch>
        </p:blipFill>
        <p:spPr>
          <a:xfrm>
            <a:off x="2595954" y="2206396"/>
            <a:ext cx="4389209" cy="3762216"/>
          </a:xfrm>
          <a:prstGeom prst="rect">
            <a:avLst/>
          </a:prstGeom>
        </p:spPr>
      </p:pic>
    </p:spTree>
    <p:extLst>
      <p:ext uri="{BB962C8B-B14F-4D97-AF65-F5344CB8AC3E}">
        <p14:creationId xmlns:p14="http://schemas.microsoft.com/office/powerpoint/2010/main" val="2510289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algn="ctr"/>
            <a:r>
              <a:rPr lang="es-EC" b="1" dirty="0" smtClean="0"/>
              <a:t>Antena </a:t>
            </a:r>
            <a:r>
              <a:rPr lang="es-EC" b="1" dirty="0"/>
              <a:t>Arreglo </a:t>
            </a:r>
            <a:r>
              <a:rPr lang="es-EC" b="1" dirty="0" err="1"/>
              <a:t>Patch</a:t>
            </a:r>
            <a:r>
              <a:rPr lang="es-EC" b="1" dirty="0"/>
              <a:t> </a:t>
            </a:r>
            <a:r>
              <a:rPr lang="es-EC" b="1" dirty="0" err="1"/>
              <a:t>2x1</a:t>
            </a:r>
            <a:r>
              <a:rPr lang="es-EC" b="1" dirty="0" smtClean="0"/>
              <a:t>.</a:t>
            </a:r>
            <a:endParaRPr lang="en-US" b="1" dirty="0"/>
          </a:p>
        </p:txBody>
      </p:sp>
      <p:sp>
        <p:nvSpPr>
          <p:cNvPr id="7" name="Rectángulo 6"/>
          <p:cNvSpPr/>
          <p:nvPr/>
        </p:nvSpPr>
        <p:spPr>
          <a:xfrm>
            <a:off x="794115" y="1130164"/>
            <a:ext cx="7992888" cy="1105431"/>
          </a:xfrm>
          <a:prstGeom prst="rect">
            <a:avLst/>
          </a:prstGeom>
        </p:spPr>
        <p:txBody>
          <a:bodyPr wrap="square">
            <a:spAutoFit/>
          </a:bodyPr>
          <a:lstStyle/>
          <a:p>
            <a:pPr marL="34290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Relación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onda estacionaria de Voltaje (</a:t>
            </a:r>
            <a:r>
              <a:rPr lang="es-EC" b="1"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VSWR</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p>
          <a:p>
            <a:pPr algn="just">
              <a:lnSpc>
                <a:spcPct val="115000"/>
              </a:lnSpc>
              <a:spcAft>
                <a:spcPts val="1000"/>
              </a:spcAft>
            </a:pPr>
            <a:r>
              <a:rPr lang="es-EC" sz="1600" dirty="0"/>
              <a:t>S</a:t>
            </a:r>
            <a:r>
              <a:rPr lang="es-EC" sz="1600" dirty="0" smtClean="0"/>
              <a:t>e </a:t>
            </a:r>
            <a:r>
              <a:rPr lang="es-EC" sz="1600" dirty="0"/>
              <a:t>presenta un valor de </a:t>
            </a:r>
            <a:r>
              <a:rPr lang="es-EC" sz="1600" dirty="0" err="1"/>
              <a:t>VSWR</a:t>
            </a:r>
            <a:r>
              <a:rPr lang="es-EC" sz="1600" dirty="0"/>
              <a:t> de la Antena </a:t>
            </a:r>
            <a:r>
              <a:rPr lang="es-EC" sz="1600" dirty="0" smtClean="0"/>
              <a:t>Arreglo </a:t>
            </a:r>
            <a:r>
              <a:rPr lang="es-EC" sz="1600" dirty="0" err="1" smtClean="0"/>
              <a:t>Patch2x1</a:t>
            </a:r>
            <a:r>
              <a:rPr lang="es-EC" sz="1600" dirty="0" smtClean="0"/>
              <a:t>, </a:t>
            </a:r>
            <a:r>
              <a:rPr lang="es-EC" sz="1600" dirty="0"/>
              <a:t>se observa que para la frecuencia de operación de </a:t>
            </a:r>
            <a:r>
              <a:rPr lang="es-EC" sz="1600" dirty="0" smtClean="0"/>
              <a:t>2.432 </a:t>
            </a:r>
            <a:r>
              <a:rPr lang="es-EC" sz="1600" dirty="0"/>
              <a:t>GHz, se tiene un valor de </a:t>
            </a:r>
            <a:r>
              <a:rPr lang="es-EC" sz="1600" dirty="0" smtClean="0"/>
              <a:t>1.184,</a:t>
            </a:r>
          </a:p>
        </p:txBody>
      </p:sp>
      <p:pic>
        <p:nvPicPr>
          <p:cNvPr id="8" name="Imagen 7"/>
          <p:cNvPicPr/>
          <p:nvPr/>
        </p:nvPicPr>
        <p:blipFill>
          <a:blip r:embed="rId3"/>
          <a:stretch>
            <a:fillRect/>
          </a:stretch>
        </p:blipFill>
        <p:spPr>
          <a:xfrm>
            <a:off x="1930127" y="2708920"/>
            <a:ext cx="5720864" cy="2462373"/>
          </a:xfrm>
          <a:prstGeom prst="rect">
            <a:avLst/>
          </a:prstGeom>
        </p:spPr>
      </p:pic>
    </p:spTree>
    <p:extLst>
      <p:ext uri="{BB962C8B-B14F-4D97-AF65-F5344CB8AC3E}">
        <p14:creationId xmlns:p14="http://schemas.microsoft.com/office/powerpoint/2010/main" val="3352430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algn="ctr"/>
            <a:r>
              <a:rPr lang="es-EC" b="1" dirty="0" smtClean="0"/>
              <a:t>Antena </a:t>
            </a:r>
            <a:r>
              <a:rPr lang="es-EC" b="1" dirty="0"/>
              <a:t>Arreglo </a:t>
            </a:r>
            <a:r>
              <a:rPr lang="es-EC" b="1" dirty="0" err="1"/>
              <a:t>Patch</a:t>
            </a:r>
            <a:r>
              <a:rPr lang="es-EC" b="1" dirty="0"/>
              <a:t> </a:t>
            </a:r>
            <a:r>
              <a:rPr lang="es-EC" b="1" dirty="0" err="1"/>
              <a:t>2x1</a:t>
            </a:r>
            <a:r>
              <a:rPr lang="es-EC" b="1" dirty="0" smtClean="0"/>
              <a:t>.</a:t>
            </a:r>
            <a:endParaRPr lang="en-US" b="1" dirty="0"/>
          </a:p>
        </p:txBody>
      </p:sp>
      <p:sp>
        <p:nvSpPr>
          <p:cNvPr id="7" name="Rectángulo 6"/>
          <p:cNvSpPr/>
          <p:nvPr/>
        </p:nvSpPr>
        <p:spPr>
          <a:xfrm>
            <a:off x="794115" y="1130164"/>
            <a:ext cx="7992888" cy="1494768"/>
          </a:xfrm>
          <a:prstGeom prst="rect">
            <a:avLst/>
          </a:prstGeom>
        </p:spPr>
        <p:txBody>
          <a:bodyPr wrap="square">
            <a:spAutoFit/>
          </a:bodyPr>
          <a:lstStyle/>
          <a:p>
            <a:pPr marL="342900" lvl="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Patrón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Radiación </a:t>
            </a:r>
            <a:r>
              <a:rPr lang="es-EC" b="1" dirty="0" err="1">
                <a:solidFill>
                  <a:srgbClr val="000000"/>
                </a:solidFill>
                <a:latin typeface="Times New Roman" panose="02020603050405020304" pitchFamily="18" charset="0"/>
                <a:ea typeface="Calibri" panose="020F0502020204030204" pitchFamily="34" charset="0"/>
                <a:cs typeface="Calibri" panose="020F0502020204030204" pitchFamily="34" charset="0"/>
              </a:rPr>
              <a:t>3D</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a:t>
            </a:r>
          </a:p>
          <a:p>
            <a:pPr lvl="0" algn="just">
              <a:lnSpc>
                <a:spcPct val="115000"/>
              </a:lnSpc>
              <a:spcAft>
                <a:spcPts val="1000"/>
              </a:spcAft>
            </a:pPr>
            <a:r>
              <a:rPr lang="es-EC" dirty="0"/>
              <a:t>S</a:t>
            </a:r>
            <a:r>
              <a:rPr lang="es-EC" dirty="0" smtClean="0"/>
              <a:t>e </a:t>
            </a:r>
            <a:r>
              <a:rPr lang="es-EC" dirty="0"/>
              <a:t>presenta el diagrama del Patrón de Radiación, de la antena en tres dimensiones, además se observa que la antena presenta una Ganancia de </a:t>
            </a:r>
            <a:r>
              <a:rPr lang="es-EC" dirty="0" smtClean="0"/>
              <a:t>8,371 </a:t>
            </a:r>
            <a:r>
              <a:rPr lang="es-EC" dirty="0"/>
              <a:t>dB y una Directividad de  </a:t>
            </a:r>
            <a:r>
              <a:rPr lang="es-EC" dirty="0" smtClean="0"/>
              <a:t>8,720 </a:t>
            </a:r>
            <a:r>
              <a:rPr lang="es-EC" dirty="0" err="1"/>
              <a:t>dBi</a:t>
            </a:r>
            <a:r>
              <a:rPr lang="es-EC" dirty="0"/>
              <a:t>.</a:t>
            </a:r>
            <a:endParaRPr lang="en-US"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sp>
        <p:nvSpPr>
          <p:cNvPr id="5" name="Rectángulo 4"/>
          <p:cNvSpPr/>
          <p:nvPr/>
        </p:nvSpPr>
        <p:spPr>
          <a:xfrm>
            <a:off x="6669360" y="2527301"/>
            <a:ext cx="2358008" cy="923330"/>
          </a:xfrm>
          <a:prstGeom prst="rect">
            <a:avLst/>
          </a:prstGeom>
        </p:spPr>
        <p:txBody>
          <a:bodyPr wrap="square">
            <a:spAutoFit/>
          </a:bodyPr>
          <a:lstStyle/>
          <a:p>
            <a:r>
              <a:rPr lang="es-EC" dirty="0"/>
              <a:t>Con estos valores se procede a calcular la eficiencia </a:t>
            </a:r>
            <a:endParaRPr lang="en-US" dirty="0"/>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794114" y="2667912"/>
            <a:ext cx="5146037" cy="3280524"/>
          </a:xfrm>
          <a:prstGeom prst="rect">
            <a:avLst/>
          </a:prstGeom>
          <a:noFill/>
          <a:ln>
            <a:noFill/>
          </a:ln>
        </p:spPr>
      </p:pic>
      <mc:AlternateContent xmlns:mc="http://schemas.openxmlformats.org/markup-compatibility/2006" xmlns:a14="http://schemas.microsoft.com/office/drawing/2010/main">
        <mc:Choice Requires="a14">
          <p:sp>
            <p:nvSpPr>
              <p:cNvPr id="8" name="Rectángulo 7"/>
              <p:cNvSpPr/>
              <p:nvPr/>
            </p:nvSpPr>
            <p:spPr>
              <a:xfrm>
                <a:off x="5615862" y="3499694"/>
                <a:ext cx="4572000" cy="2119426"/>
              </a:xfrm>
              <a:prstGeom prst="rect">
                <a:avLst/>
              </a:prstGeom>
            </p:spPr>
            <p:txBody>
              <a:bodyPr>
                <a:spAutoFit/>
              </a:bodyPr>
              <a:lstStyle/>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Times New Roman" panose="02020603050405020304" pitchFamily="18" charset="0"/>
                        </a:rPr>
                        <m:t>𝐺</m:t>
                      </m:r>
                      <m:r>
                        <a:rPr lang="es-EC" i="1">
                          <a:latin typeface="Cambria Math" panose="02040503050406030204" pitchFamily="18" charset="0"/>
                          <a:ea typeface="Times New Roman" panose="02020603050405020304" pitchFamily="18" charset="0"/>
                        </a:rPr>
                        <m:t>= </m:t>
                      </m:r>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s-EC" i="1">
                          <a:latin typeface="Cambria Math" panose="02040503050406030204" pitchFamily="18" charset="0"/>
                          <a:ea typeface="Times New Roman" panose="02020603050405020304" pitchFamily="18" charset="0"/>
                        </a:rPr>
                        <m:t>∗</m:t>
                      </m:r>
                      <m:r>
                        <a:rPr lang="es-EC" i="1">
                          <a:latin typeface="Cambria Math" panose="02040503050406030204" pitchFamily="18" charset="0"/>
                          <a:ea typeface="Times New Roman" panose="02020603050405020304" pitchFamily="18" charset="0"/>
                        </a:rPr>
                        <m:t>𝐷</m:t>
                      </m:r>
                    </m:oMath>
                  </m:oMathPara>
                </a14:m>
                <a:endParaRPr lang="en-US"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n-US" i="1">
                          <a:latin typeface="Cambria Math" panose="02040503050406030204" pitchFamily="18" charset="0"/>
                          <a:ea typeface="Times New Roman" panose="02020603050405020304" pitchFamily="18" charset="0"/>
                        </a:rPr>
                        <m:t>=</m:t>
                      </m:r>
                      <m:f>
                        <m:fPr>
                          <m:ctrlPr>
                            <a:rPr lang="en-US" i="1">
                              <a:latin typeface="Cambria Math" panose="02040503050406030204" pitchFamily="18" charset="0"/>
                              <a:ea typeface="Times New Roman" panose="02020603050405020304" pitchFamily="18" charset="0"/>
                            </a:rPr>
                          </m:ctrlPr>
                        </m:fPr>
                        <m:num>
                          <m:r>
                            <a:rPr lang="en-US" i="1">
                              <a:latin typeface="Cambria Math" panose="02040503050406030204" pitchFamily="18" charset="0"/>
                              <a:ea typeface="Times New Roman" panose="02020603050405020304" pitchFamily="18" charset="0"/>
                            </a:rPr>
                            <m:t>6.8722</m:t>
                          </m:r>
                        </m:num>
                        <m:den>
                          <m:r>
                            <a:rPr lang="en-US" i="1">
                              <a:latin typeface="Cambria Math" panose="02040503050406030204" pitchFamily="18" charset="0"/>
                              <a:ea typeface="Times New Roman" panose="02020603050405020304" pitchFamily="18" charset="0"/>
                            </a:rPr>
                            <m:t>7.4473</m:t>
                          </m:r>
                        </m:den>
                      </m:f>
                    </m:oMath>
                  </m:oMathPara>
                </a14:m>
                <a:endParaRPr lang="en-US"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n-US" i="1">
                          <a:latin typeface="Cambria Math" panose="02040503050406030204" pitchFamily="18" charset="0"/>
                          <a:ea typeface="Times New Roman" panose="02020603050405020304" pitchFamily="18" charset="0"/>
                        </a:rPr>
                        <m:t>=0.9234</m:t>
                      </m:r>
                    </m:oMath>
                  </m:oMathPara>
                </a14:m>
                <a:endParaRPr lang="en-US" dirty="0">
                  <a:latin typeface="Times New Roman" panose="02020603050405020304" pitchFamily="18" charset="0"/>
                  <a:ea typeface="Times New Roman" panose="02020603050405020304" pitchFamily="18" charset="0"/>
                </a:endParaRPr>
              </a:p>
              <a:p>
                <a:pPr indent="180340"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Times New Roman" panose="02020603050405020304" pitchFamily="18" charset="0"/>
                            </a:rPr>
                          </m:ctrlPr>
                        </m:sSubPr>
                        <m:e>
                          <m:r>
                            <a:rPr lang="es-EC" i="1">
                              <a:latin typeface="Cambria Math" panose="02040503050406030204" pitchFamily="18" charset="0"/>
                              <a:ea typeface="Times New Roman" panose="02020603050405020304" pitchFamily="18" charset="0"/>
                            </a:rPr>
                            <m:t>𝜂</m:t>
                          </m:r>
                        </m:e>
                        <m:sub>
                          <m:r>
                            <a:rPr lang="es-EC" i="1">
                              <a:latin typeface="Cambria Math" panose="02040503050406030204" pitchFamily="18" charset="0"/>
                              <a:ea typeface="Times New Roman" panose="02020603050405020304" pitchFamily="18" charset="0"/>
                            </a:rPr>
                            <m:t>𝑟</m:t>
                          </m:r>
                        </m:sub>
                      </m:sSub>
                      <m:r>
                        <a:rPr lang="en-US" i="1">
                          <a:latin typeface="Cambria Math" panose="02040503050406030204" pitchFamily="18" charset="0"/>
                          <a:ea typeface="Times New Roman" panose="02020603050405020304" pitchFamily="18" charset="0"/>
                        </a:rPr>
                        <m:t>%=92.34 %</m:t>
                      </m:r>
                    </m:oMath>
                  </m:oMathPara>
                </a14:m>
                <a:endParaRPr lang="en-US" dirty="0">
                  <a:latin typeface="Times New Roman" panose="02020603050405020304" pitchFamily="18" charset="0"/>
                  <a:ea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5615862" y="3499694"/>
                <a:ext cx="4572000" cy="2119426"/>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54545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794115" y="763274"/>
            <a:ext cx="7992888" cy="369332"/>
          </a:xfrm>
          <a:prstGeom prst="rect">
            <a:avLst/>
          </a:prstGeom>
        </p:spPr>
        <p:txBody>
          <a:bodyPr wrap="square">
            <a:spAutoFit/>
          </a:bodyPr>
          <a:lstStyle/>
          <a:p>
            <a:pPr lvl="0" algn="ctr"/>
            <a:r>
              <a:rPr lang="es-EC" b="1" dirty="0" smtClean="0"/>
              <a:t>Antena Arreglo </a:t>
            </a:r>
            <a:r>
              <a:rPr lang="es-EC" b="1" dirty="0" err="1" smtClean="0"/>
              <a:t>Patch</a:t>
            </a:r>
            <a:r>
              <a:rPr lang="es-EC" b="1" dirty="0" smtClean="0"/>
              <a:t> </a:t>
            </a:r>
            <a:r>
              <a:rPr lang="es-EC" b="1" dirty="0" err="1" smtClean="0"/>
              <a:t>2x1</a:t>
            </a:r>
            <a:r>
              <a:rPr lang="es-EC" b="1" dirty="0" smtClean="0"/>
              <a:t>.</a:t>
            </a:r>
            <a:endParaRPr lang="en-US" b="1" dirty="0"/>
          </a:p>
        </p:txBody>
      </p:sp>
      <p:sp>
        <p:nvSpPr>
          <p:cNvPr id="7" name="Rectángulo 6"/>
          <p:cNvSpPr/>
          <p:nvPr/>
        </p:nvSpPr>
        <p:spPr>
          <a:xfrm>
            <a:off x="794115" y="1130164"/>
            <a:ext cx="7992888" cy="385362"/>
          </a:xfrm>
          <a:prstGeom prst="rect">
            <a:avLst/>
          </a:prstGeom>
        </p:spPr>
        <p:txBody>
          <a:bodyPr wrap="square">
            <a:spAutoFit/>
          </a:bodyPr>
          <a:lstStyle/>
          <a:p>
            <a:pPr marL="342900" indent="-342900" algn="just">
              <a:lnSpc>
                <a:spcPct val="115000"/>
              </a:lnSpc>
              <a:spcAft>
                <a:spcPts val="1000"/>
              </a:spcAft>
              <a:buFont typeface="Symbol" panose="05050102010706020507" pitchFamily="18" charset="2"/>
              <a:buChar char=""/>
            </a:pP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Patrón </a:t>
            </a:r>
            <a:r>
              <a:rPr lang="es-EC" b="1" dirty="0">
                <a:solidFill>
                  <a:srgbClr val="000000"/>
                </a:solidFill>
                <a:latin typeface="Times New Roman" panose="02020603050405020304" pitchFamily="18" charset="0"/>
                <a:ea typeface="Calibri" panose="020F0502020204030204" pitchFamily="34" charset="0"/>
                <a:cs typeface="Calibri" panose="020F0502020204030204" pitchFamily="34" charset="0"/>
              </a:rPr>
              <a:t>de Radiación en Coordenadas polares Plano </a:t>
            </a:r>
            <a:r>
              <a:rPr lang="es-EC" b="1" dirty="0" smtClean="0">
                <a:solidFill>
                  <a:srgbClr val="000000"/>
                </a:solidFill>
                <a:latin typeface="Times New Roman" panose="02020603050405020304" pitchFamily="18" charset="0"/>
                <a:ea typeface="Calibri" panose="020F0502020204030204" pitchFamily="34" charset="0"/>
                <a:cs typeface="Calibri" panose="020F0502020204030204" pitchFamily="34" charset="0"/>
              </a:rPr>
              <a:t>E y Plano H.</a:t>
            </a:r>
            <a:endParaRPr lang="en-US" b="1" dirty="0">
              <a:solidFill>
                <a:srgbClr val="000000"/>
              </a:solidFill>
              <a:latin typeface="Times New Roman" panose="02020603050405020304" pitchFamily="18" charset="0"/>
              <a:ea typeface="Calibri" panose="020F0502020204030204" pitchFamily="34" charset="0"/>
              <a:cs typeface="Calibri" panose="020F0502020204030204" pitchFamily="34" charset="0"/>
            </a:endParaRPr>
          </a:p>
        </p:txBody>
      </p:sp>
      <p:pic>
        <p:nvPicPr>
          <p:cNvPr id="11" name="Imagen 10"/>
          <p:cNvPicPr/>
          <p:nvPr/>
        </p:nvPicPr>
        <p:blipFill>
          <a:blip r:embed="rId3"/>
          <a:stretch>
            <a:fillRect/>
          </a:stretch>
        </p:blipFill>
        <p:spPr>
          <a:xfrm>
            <a:off x="539552" y="2245035"/>
            <a:ext cx="4132699" cy="2912157"/>
          </a:xfrm>
          <a:prstGeom prst="rect">
            <a:avLst/>
          </a:prstGeom>
        </p:spPr>
      </p:pic>
      <p:pic>
        <p:nvPicPr>
          <p:cNvPr id="12" name="Imagen 11"/>
          <p:cNvPicPr/>
          <p:nvPr/>
        </p:nvPicPr>
        <p:blipFill>
          <a:blip r:embed="rId4"/>
          <a:stretch>
            <a:fillRect/>
          </a:stretch>
        </p:blipFill>
        <p:spPr>
          <a:xfrm>
            <a:off x="4672251" y="2257281"/>
            <a:ext cx="4114752" cy="2899911"/>
          </a:xfrm>
          <a:prstGeom prst="rect">
            <a:avLst/>
          </a:prstGeom>
        </p:spPr>
      </p:pic>
    </p:spTree>
    <p:extLst>
      <p:ext uri="{BB962C8B-B14F-4D97-AF65-F5344CB8AC3E}">
        <p14:creationId xmlns:p14="http://schemas.microsoft.com/office/powerpoint/2010/main" val="32315331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Simulación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827584" y="1201771"/>
            <a:ext cx="7992888" cy="369332"/>
          </a:xfrm>
          <a:prstGeom prst="rect">
            <a:avLst/>
          </a:prstGeom>
        </p:spPr>
        <p:txBody>
          <a:bodyPr wrap="square">
            <a:spAutoFit/>
          </a:bodyPr>
          <a:lstStyle/>
          <a:p>
            <a:pPr algn="ctr"/>
            <a:r>
              <a:rPr lang="es-EC" b="1" dirty="0"/>
              <a:t>Antena Arreglo </a:t>
            </a:r>
            <a:r>
              <a:rPr lang="es-EC" b="1" dirty="0" err="1"/>
              <a:t>Patch</a:t>
            </a:r>
            <a:r>
              <a:rPr lang="es-EC" b="1" dirty="0"/>
              <a:t> </a:t>
            </a:r>
            <a:r>
              <a:rPr lang="es-EC" b="1" dirty="0" err="1"/>
              <a:t>2x1</a:t>
            </a:r>
            <a:r>
              <a:rPr lang="es-EC" b="1" dirty="0" smtClean="0"/>
              <a:t>.</a:t>
            </a:r>
            <a:endParaRPr lang="en-US" b="1" dirty="0"/>
          </a:p>
        </p:txBody>
      </p:sp>
      <p:graphicFrame>
        <p:nvGraphicFramePr>
          <p:cNvPr id="5" name="Tabla 4"/>
          <p:cNvGraphicFramePr>
            <a:graphicFrameLocks noGrp="1"/>
          </p:cNvGraphicFramePr>
          <p:nvPr>
            <p:extLst>
              <p:ext uri="{D42A27DB-BD31-4B8C-83A1-F6EECF244321}">
                <p14:modId xmlns:p14="http://schemas.microsoft.com/office/powerpoint/2010/main" val="3232960810"/>
              </p:ext>
            </p:extLst>
          </p:nvPr>
        </p:nvGraphicFramePr>
        <p:xfrm>
          <a:off x="1619672" y="2018015"/>
          <a:ext cx="6408712" cy="3048000"/>
        </p:xfrm>
        <a:graphic>
          <a:graphicData uri="http://schemas.openxmlformats.org/drawingml/2006/table">
            <a:tbl>
              <a:tblPr firstRow="1" firstCol="1" bandRow="1">
                <a:tableStyleId>{69CF1AB2-1976-4502-BF36-3FF5EA218861}</a:tableStyleId>
              </a:tblPr>
              <a:tblGrid>
                <a:gridCol w="3528392">
                  <a:extLst>
                    <a:ext uri="{9D8B030D-6E8A-4147-A177-3AD203B41FA5}">
                      <a16:colId xmlns:a16="http://schemas.microsoft.com/office/drawing/2014/main" val="4167527224"/>
                    </a:ext>
                  </a:extLst>
                </a:gridCol>
                <a:gridCol w="2880320">
                  <a:extLst>
                    <a:ext uri="{9D8B030D-6E8A-4147-A177-3AD203B41FA5}">
                      <a16:colId xmlns:a16="http://schemas.microsoft.com/office/drawing/2014/main" val="116387655"/>
                    </a:ext>
                  </a:extLst>
                </a:gridCol>
              </a:tblGrid>
              <a:tr h="158858">
                <a:tc>
                  <a:txBody>
                    <a:bodyPr/>
                    <a:lstStyle/>
                    <a:p>
                      <a:pPr indent="180340" algn="ctr">
                        <a:lnSpc>
                          <a:spcPct val="200000"/>
                        </a:lnSpc>
                        <a:spcAft>
                          <a:spcPts val="0"/>
                        </a:spcAft>
                      </a:pPr>
                      <a:r>
                        <a:rPr lang="es-EC" sz="1000" dirty="0">
                          <a:effectLst/>
                        </a:rPr>
                        <a:t>Frecuencia de Operación</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n-US" sz="1000" b="0" dirty="0">
                          <a:solidFill>
                            <a:srgbClr val="000000"/>
                          </a:solidFill>
                          <a:effectLst/>
                          <a:latin typeface="Times New Roman" panose="02020603050405020304" pitchFamily="18" charset="0"/>
                          <a:ea typeface="Times New Roman" panose="02020603050405020304" pitchFamily="18" charset="0"/>
                        </a:rPr>
                        <a:t>2.42 GHz</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40958575"/>
                  </a:ext>
                </a:extLst>
              </a:tr>
              <a:tr h="158858">
                <a:tc>
                  <a:txBody>
                    <a:bodyPr/>
                    <a:lstStyle/>
                    <a:p>
                      <a:pPr indent="180340" algn="ctr">
                        <a:lnSpc>
                          <a:spcPct val="200000"/>
                        </a:lnSpc>
                        <a:spcAft>
                          <a:spcPts val="0"/>
                        </a:spcAft>
                      </a:pPr>
                      <a:r>
                        <a:rPr lang="es-EC" sz="1000" dirty="0">
                          <a:effectLst/>
                        </a:rPr>
                        <a:t>Coeficiente de Reflexión </a:t>
                      </a:r>
                      <a:r>
                        <a:rPr lang="es-EC" sz="1000" dirty="0" err="1">
                          <a:effectLst/>
                        </a:rPr>
                        <a:t>S</a:t>
                      </a:r>
                      <a:r>
                        <a:rPr lang="es-EC" sz="1000" baseline="-25000" dirty="0" err="1">
                          <a:effectLst/>
                        </a:rPr>
                        <a:t>11</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-36.553 dB</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051707558"/>
                  </a:ext>
                </a:extLst>
              </a:tr>
              <a:tr h="158858">
                <a:tc>
                  <a:txBody>
                    <a:bodyPr/>
                    <a:lstStyle/>
                    <a:p>
                      <a:pPr indent="180340" algn="ctr">
                        <a:lnSpc>
                          <a:spcPct val="200000"/>
                        </a:lnSpc>
                        <a:spcAft>
                          <a:spcPts val="0"/>
                        </a:spcAft>
                      </a:pPr>
                      <a:r>
                        <a:rPr lang="es-EC" sz="1000" dirty="0" err="1">
                          <a:effectLst/>
                        </a:rPr>
                        <a:t>VSWR</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1..30</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377898157"/>
                  </a:ext>
                </a:extLst>
              </a:tr>
              <a:tr h="158858">
                <a:tc>
                  <a:txBody>
                    <a:bodyPr/>
                    <a:lstStyle/>
                    <a:p>
                      <a:pPr indent="180340" algn="ctr">
                        <a:lnSpc>
                          <a:spcPct val="200000"/>
                        </a:lnSpc>
                        <a:spcAft>
                          <a:spcPts val="0"/>
                        </a:spcAft>
                      </a:pPr>
                      <a:r>
                        <a:rPr lang="es-EC" sz="1000" dirty="0">
                          <a:effectLst/>
                        </a:rPr>
                        <a:t>Ganancia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8.371 dB / 6.8722 adimensional</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32085320"/>
                  </a:ext>
                </a:extLst>
              </a:tr>
              <a:tr h="158858">
                <a:tc>
                  <a:txBody>
                    <a:bodyPr/>
                    <a:lstStyle/>
                    <a:p>
                      <a:pPr indent="180340" algn="ctr">
                        <a:lnSpc>
                          <a:spcPct val="200000"/>
                        </a:lnSpc>
                        <a:spcAft>
                          <a:spcPts val="0"/>
                        </a:spcAft>
                      </a:pPr>
                      <a:r>
                        <a:rPr lang="es-EC" sz="1000" dirty="0">
                          <a:effectLst/>
                        </a:rPr>
                        <a:t>Directividad</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8.72 dBi / 7.4473 adimensional</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365849759"/>
                  </a:ext>
                </a:extLst>
              </a:tr>
              <a:tr h="158858">
                <a:tc>
                  <a:txBody>
                    <a:bodyPr/>
                    <a:lstStyle/>
                    <a:p>
                      <a:pPr indent="180340" algn="ctr">
                        <a:lnSpc>
                          <a:spcPct val="200000"/>
                        </a:lnSpc>
                        <a:spcAft>
                          <a:spcPts val="0"/>
                        </a:spcAft>
                      </a:pPr>
                      <a:r>
                        <a:rPr lang="es-EC" sz="1000" dirty="0">
                          <a:effectLst/>
                        </a:rPr>
                        <a:t>Eficiencia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92.34 %</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97847895"/>
                  </a:ext>
                </a:extLst>
              </a:tr>
              <a:tr h="158858">
                <a:tc>
                  <a:txBody>
                    <a:bodyPr/>
                    <a:lstStyle/>
                    <a:p>
                      <a:pPr indent="180340" algn="ctr">
                        <a:lnSpc>
                          <a:spcPct val="200000"/>
                        </a:lnSpc>
                        <a:spcAft>
                          <a:spcPts val="0"/>
                        </a:spcAft>
                      </a:pPr>
                      <a:r>
                        <a:rPr lang="es-EC" sz="1000" dirty="0">
                          <a:effectLst/>
                        </a:rPr>
                        <a:t>Relación Frente Espalda Plano E D/A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14.338 dB</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41240784"/>
                  </a:ext>
                </a:extLst>
              </a:tr>
              <a:tr h="158858">
                <a:tc>
                  <a:txBody>
                    <a:bodyPr/>
                    <a:lstStyle/>
                    <a:p>
                      <a:pPr indent="180340" algn="ctr">
                        <a:lnSpc>
                          <a:spcPct val="200000"/>
                        </a:lnSpc>
                        <a:spcAft>
                          <a:spcPts val="0"/>
                        </a:spcAft>
                      </a:pPr>
                      <a:r>
                        <a:rPr lang="es-EC" sz="1000" dirty="0">
                          <a:effectLst/>
                        </a:rPr>
                        <a:t>Relación Frente Espalda Plano H D/A</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2.114 dB</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12810998"/>
                  </a:ext>
                </a:extLst>
              </a:tr>
              <a:tr h="161934">
                <a:tc>
                  <a:txBody>
                    <a:bodyPr/>
                    <a:lstStyle/>
                    <a:p>
                      <a:pPr indent="180340" algn="ctr">
                        <a:lnSpc>
                          <a:spcPct val="200000"/>
                        </a:lnSpc>
                        <a:spcAft>
                          <a:spcPts val="0"/>
                        </a:spcAft>
                      </a:pPr>
                      <a:r>
                        <a:rPr lang="es-EC" sz="1000" dirty="0">
                          <a:effectLst/>
                        </a:rPr>
                        <a:t>Ancho de Haz de Media potencia Plano E </a:t>
                      </a:r>
                      <a:r>
                        <a:rPr lang="es-EC" sz="1000" dirty="0" err="1">
                          <a:effectLst/>
                        </a:rPr>
                        <a:t>FNBW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rgbClr val="000000"/>
                          </a:solidFill>
                          <a:effectLst/>
                          <a:latin typeface="Times New Roman" panose="02020603050405020304" pitchFamily="18" charset="0"/>
                          <a:ea typeface="Times New Roman" panose="02020603050405020304" pitchFamily="18" charset="0"/>
                        </a:rPr>
                        <a:t>116.3°</a:t>
                      </a:r>
                      <a:endParaRPr lang="en-US" sz="1200" b="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522067739"/>
                  </a:ext>
                </a:extLst>
              </a:tr>
              <a:tr h="161934">
                <a:tc>
                  <a:txBody>
                    <a:bodyPr/>
                    <a:lstStyle/>
                    <a:p>
                      <a:pPr indent="180340" algn="ctr">
                        <a:lnSpc>
                          <a:spcPct val="200000"/>
                        </a:lnSpc>
                        <a:spcAft>
                          <a:spcPts val="0"/>
                        </a:spcAft>
                      </a:pPr>
                      <a:r>
                        <a:rPr lang="es-EC" sz="1000" dirty="0">
                          <a:effectLst/>
                        </a:rPr>
                        <a:t>Ancho de Haz de Media potencia Plano H </a:t>
                      </a:r>
                      <a:r>
                        <a:rPr lang="es-EC" sz="1000" dirty="0" err="1">
                          <a:effectLst/>
                        </a:rPr>
                        <a:t>FNBW</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rgbClr val="000000"/>
                          </a:solidFill>
                          <a:effectLst/>
                          <a:latin typeface="Times New Roman" panose="02020603050405020304" pitchFamily="18" charset="0"/>
                          <a:ea typeface="Times New Roman" panose="02020603050405020304" pitchFamily="18" charset="0"/>
                        </a:rPr>
                        <a:t>38.5°</a:t>
                      </a:r>
                      <a:endParaRPr lang="en-US" sz="1200" b="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820279508"/>
                  </a:ext>
                </a:extLst>
              </a:tr>
            </a:tbl>
          </a:graphicData>
        </a:graphic>
      </p:graphicFrame>
    </p:spTree>
    <p:extLst>
      <p:ext uri="{BB962C8B-B14F-4D97-AF65-F5344CB8AC3E}">
        <p14:creationId xmlns:p14="http://schemas.microsoft.com/office/powerpoint/2010/main" val="42753320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smtClean="0"/>
              <a:t>Metodología de Medición</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graphicFrame>
        <p:nvGraphicFramePr>
          <p:cNvPr id="5" name="Diagrama 4"/>
          <p:cNvGraphicFramePr/>
          <p:nvPr>
            <p:extLst>
              <p:ext uri="{D42A27DB-BD31-4B8C-83A1-F6EECF244321}">
                <p14:modId xmlns:p14="http://schemas.microsoft.com/office/powerpoint/2010/main" val="3102543957"/>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1009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1196330"/>
            <a:ext cx="8568952" cy="1200329"/>
          </a:xfrm>
          <a:prstGeom prst="rect">
            <a:avLst/>
          </a:prstGeom>
          <a:noFill/>
        </p:spPr>
        <p:txBody>
          <a:bodyPr wrap="square" rtlCol="0">
            <a:spAutoFit/>
          </a:bodyPr>
          <a:lstStyle/>
          <a:p>
            <a:pPr algn="just"/>
            <a:r>
              <a:rPr lang="es-ES" dirty="0"/>
              <a:t>La Universidad de las Fuerzas Armadas –“</a:t>
            </a:r>
            <a:r>
              <a:rPr lang="es-ES" dirty="0" err="1"/>
              <a:t>ESPE</a:t>
            </a:r>
            <a:r>
              <a:rPr lang="es-ES" dirty="0"/>
              <a:t>”, cuenta con una cámara anecoica, la cual se encuentra ubicada en el Laboratorio de Antenas y Electromagnetismo. Fue diseñada y construida en el año </a:t>
            </a:r>
            <a:r>
              <a:rPr lang="es-ES" dirty="0" smtClean="0"/>
              <a:t>2006.</a:t>
            </a:r>
            <a:endParaRPr lang="es-EC" dirty="0" smtClean="0"/>
          </a:p>
          <a:p>
            <a:endParaRPr lang="en-US" dirty="0"/>
          </a:p>
        </p:txBody>
      </p:sp>
      <p:pic>
        <p:nvPicPr>
          <p:cNvPr id="7" name="Imagen 6"/>
          <p:cNvPicPr/>
          <p:nvPr/>
        </p:nvPicPr>
        <p:blipFill rotWithShape="1">
          <a:blip r:embed="rId3"/>
          <a:srcRect l="1658" t="1768" r="1106" b="1540"/>
          <a:stretch/>
        </p:blipFill>
        <p:spPr bwMode="auto">
          <a:xfrm>
            <a:off x="2483768" y="2378433"/>
            <a:ext cx="4646813" cy="288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6933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1196330"/>
            <a:ext cx="8568952" cy="1477328"/>
          </a:xfrm>
          <a:prstGeom prst="rect">
            <a:avLst/>
          </a:prstGeom>
          <a:noFill/>
        </p:spPr>
        <p:txBody>
          <a:bodyPr wrap="square" rtlCol="0">
            <a:spAutoFit/>
          </a:bodyPr>
          <a:lstStyle/>
          <a:p>
            <a:pPr algn="just"/>
            <a:r>
              <a:rPr lang="es-EC" dirty="0" smtClean="0"/>
              <a:t>Con el paso de los años la cámara ha sufrido pequeños cambios, el mas representativo es que se </a:t>
            </a:r>
            <a:r>
              <a:rPr lang="es-EC" dirty="0"/>
              <a:t>ha retirado varias planchas de material absorbente del suelo, debido a que se necesitaba un espacio para poder manipular tanto la antena de transmisión y recepción. </a:t>
            </a:r>
            <a:endParaRPr lang="es-EC" dirty="0" smtClean="0"/>
          </a:p>
          <a:p>
            <a:endParaRPr lang="en-US" dirty="0"/>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1766786" y="2542688"/>
            <a:ext cx="5538420" cy="2988032"/>
          </a:xfrm>
          <a:prstGeom prst="rect">
            <a:avLst/>
          </a:prstGeom>
          <a:noFill/>
          <a:ln>
            <a:noFill/>
          </a:ln>
        </p:spPr>
      </p:pic>
    </p:spTree>
    <p:extLst>
      <p:ext uri="{BB962C8B-B14F-4D97-AF65-F5344CB8AC3E}">
        <p14:creationId xmlns:p14="http://schemas.microsoft.com/office/powerpoint/2010/main" val="2517926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366479" y="692696"/>
            <a:ext cx="8568952" cy="646331"/>
          </a:xfrm>
          <a:prstGeom prst="rect">
            <a:avLst/>
          </a:prstGeom>
          <a:noFill/>
        </p:spPr>
        <p:txBody>
          <a:bodyPr wrap="square" rtlCol="0">
            <a:spAutoFit/>
          </a:bodyPr>
          <a:lstStyle/>
          <a:p>
            <a:r>
              <a:rPr lang="es-EC" dirty="0" smtClean="0"/>
              <a:t>En primer lugar se </a:t>
            </a:r>
            <a:r>
              <a:rPr lang="es-EC" dirty="0"/>
              <a:t>procedió a determinar en nivel de referencia de campo eléctrico existente en el medio ambiente </a:t>
            </a:r>
            <a:r>
              <a:rPr lang="es-EC" dirty="0" smtClean="0"/>
              <a:t>en el exterior e interior de la cámara anecoica</a:t>
            </a:r>
            <a:endParaRPr lang="en-US" dirty="0"/>
          </a:p>
        </p:txBody>
      </p:sp>
      <p:pic>
        <p:nvPicPr>
          <p:cNvPr id="7" name="Imagen 6"/>
          <p:cNvPicPr/>
          <p:nvPr/>
        </p:nvPicPr>
        <p:blipFill rotWithShape="1">
          <a:blip r:embed="rId3">
            <a:extLst>
              <a:ext uri="{28A0092B-C50C-407E-A947-70E740481C1C}">
                <a14:useLocalDpi xmlns:a14="http://schemas.microsoft.com/office/drawing/2010/main" val="0"/>
              </a:ext>
            </a:extLst>
          </a:blip>
          <a:srcRect t="1654" b="2083"/>
          <a:stretch/>
        </p:blipFill>
        <p:spPr bwMode="auto">
          <a:xfrm>
            <a:off x="1331640" y="1339027"/>
            <a:ext cx="2836885" cy="3386117"/>
          </a:xfrm>
          <a:prstGeom prst="rect">
            <a:avLst/>
          </a:prstGeom>
          <a:noFill/>
          <a:ln>
            <a:noFill/>
          </a:ln>
          <a:extLst>
            <a:ext uri="{53640926-AAD7-44D8-BBD7-CCE9431645EC}">
              <a14:shadowObscured xmlns:a14="http://schemas.microsoft.com/office/drawing/2010/main"/>
            </a:ext>
          </a:extLst>
        </p:spPr>
      </p:pic>
      <p:pic>
        <p:nvPicPr>
          <p:cNvPr id="8" name="Imagen 7"/>
          <p:cNvPicPr/>
          <p:nvPr/>
        </p:nvPicPr>
        <p:blipFill rotWithShape="1">
          <a:blip r:embed="rId4">
            <a:extLst>
              <a:ext uri="{28A0092B-C50C-407E-A947-70E740481C1C}">
                <a14:useLocalDpi xmlns:a14="http://schemas.microsoft.com/office/drawing/2010/main" val="0"/>
              </a:ext>
            </a:extLst>
          </a:blip>
          <a:srcRect t="2196" b="3395"/>
          <a:stretch/>
        </p:blipFill>
        <p:spPr bwMode="auto">
          <a:xfrm>
            <a:off x="4427984" y="1322650"/>
            <a:ext cx="3054514" cy="3418870"/>
          </a:xfrm>
          <a:prstGeom prst="rect">
            <a:avLst/>
          </a:prstGeom>
          <a:noFill/>
          <a:ln>
            <a:noFill/>
          </a:ln>
          <a:extLst>
            <a:ext uri="{53640926-AAD7-44D8-BBD7-CCE9431645EC}">
              <a14:shadowObscured xmlns:a14="http://schemas.microsoft.com/office/drawing/2010/main"/>
            </a:ext>
          </a:extLst>
        </p:spPr>
      </p:pic>
      <p:graphicFrame>
        <p:nvGraphicFramePr>
          <p:cNvPr id="5" name="Tabla 4"/>
          <p:cNvGraphicFramePr>
            <a:graphicFrameLocks noGrp="1"/>
          </p:cNvGraphicFramePr>
          <p:nvPr>
            <p:extLst>
              <p:ext uri="{D42A27DB-BD31-4B8C-83A1-F6EECF244321}">
                <p14:modId xmlns:p14="http://schemas.microsoft.com/office/powerpoint/2010/main" val="2568893867"/>
              </p:ext>
            </p:extLst>
          </p:nvPr>
        </p:nvGraphicFramePr>
        <p:xfrm>
          <a:off x="1489942" y="4770825"/>
          <a:ext cx="2520280" cy="1290955"/>
        </p:xfrm>
        <a:graphic>
          <a:graphicData uri="http://schemas.openxmlformats.org/drawingml/2006/table">
            <a:tbl>
              <a:tblPr firstRow="1" firstCol="1" bandRow="1">
                <a:tableStyleId>{F5AB1C69-6EDB-4FF4-983F-18BD219EF322}</a:tableStyleId>
              </a:tblPr>
              <a:tblGrid>
                <a:gridCol w="1067915">
                  <a:extLst>
                    <a:ext uri="{9D8B030D-6E8A-4147-A177-3AD203B41FA5}">
                      <a16:colId xmlns:a16="http://schemas.microsoft.com/office/drawing/2014/main" val="2732390571"/>
                    </a:ext>
                  </a:extLst>
                </a:gridCol>
                <a:gridCol w="1452365">
                  <a:extLst>
                    <a:ext uri="{9D8B030D-6E8A-4147-A177-3AD203B41FA5}">
                      <a16:colId xmlns:a16="http://schemas.microsoft.com/office/drawing/2014/main" val="1858203235"/>
                    </a:ext>
                  </a:extLst>
                </a:gridCol>
              </a:tblGrid>
              <a:tr h="229993">
                <a:tc>
                  <a:txBody>
                    <a:bodyPr/>
                    <a:lstStyle/>
                    <a:p>
                      <a:pPr indent="180340" algn="ctr">
                        <a:lnSpc>
                          <a:spcPct val="200000"/>
                        </a:lnSpc>
                        <a:spcAft>
                          <a:spcPts val="0"/>
                        </a:spcAft>
                      </a:pPr>
                      <a:r>
                        <a:rPr lang="es-EC" sz="1000" b="0" dirty="0">
                          <a:solidFill>
                            <a:schemeClr val="tx1"/>
                          </a:solidFill>
                          <a:effectLst/>
                        </a:rPr>
                        <a:t>Posición</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chemeClr val="tx1"/>
                          </a:solidFill>
                          <a:effectLst/>
                        </a:rPr>
                        <a:t>Campo – E [V/m]</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6191892"/>
                  </a:ext>
                </a:extLst>
              </a:tr>
              <a:tr h="229993">
                <a:tc>
                  <a:txBody>
                    <a:bodyPr/>
                    <a:lstStyle/>
                    <a:p>
                      <a:pPr indent="180340" algn="ctr">
                        <a:lnSpc>
                          <a:spcPct val="200000"/>
                        </a:lnSpc>
                        <a:spcAft>
                          <a:spcPts val="0"/>
                        </a:spcAft>
                      </a:pPr>
                      <a:r>
                        <a:rPr lang="es-EC" sz="1000" b="0" dirty="0">
                          <a:solidFill>
                            <a:schemeClr val="tx1"/>
                          </a:solidFill>
                          <a:effectLst/>
                        </a:rPr>
                        <a:t>1</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chemeClr val="tx1"/>
                          </a:solidFill>
                          <a:effectLst/>
                        </a:rPr>
                        <a:t>0.1103</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168742966"/>
                  </a:ext>
                </a:extLst>
              </a:tr>
              <a:tr h="229993">
                <a:tc>
                  <a:txBody>
                    <a:bodyPr/>
                    <a:lstStyle/>
                    <a:p>
                      <a:pPr indent="180340" algn="ctr">
                        <a:lnSpc>
                          <a:spcPct val="200000"/>
                        </a:lnSpc>
                        <a:spcAft>
                          <a:spcPts val="0"/>
                        </a:spcAft>
                      </a:pPr>
                      <a:r>
                        <a:rPr lang="es-EC" sz="1000" b="0" dirty="0">
                          <a:solidFill>
                            <a:schemeClr val="tx1"/>
                          </a:solidFill>
                          <a:effectLst/>
                        </a:rPr>
                        <a:t>2</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chemeClr val="tx1"/>
                          </a:solidFill>
                          <a:effectLst/>
                        </a:rPr>
                        <a:t>0.1405</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80263296"/>
                  </a:ext>
                </a:extLst>
              </a:tr>
              <a:tr h="229993">
                <a:tc>
                  <a:txBody>
                    <a:bodyPr/>
                    <a:lstStyle/>
                    <a:p>
                      <a:pPr indent="180340" algn="ctr">
                        <a:lnSpc>
                          <a:spcPct val="200000"/>
                        </a:lnSpc>
                        <a:spcAft>
                          <a:spcPts val="0"/>
                        </a:spcAft>
                      </a:pPr>
                      <a:r>
                        <a:rPr lang="es-EC" sz="1000" b="0" dirty="0">
                          <a:solidFill>
                            <a:schemeClr val="tx1"/>
                          </a:solidFill>
                          <a:effectLst/>
                        </a:rPr>
                        <a:t>3</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chemeClr val="tx1"/>
                          </a:solidFill>
                          <a:effectLst/>
                        </a:rPr>
                        <a:t>0.1312</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2780241"/>
                  </a:ext>
                </a:extLst>
              </a:tr>
              <a:tr h="229993">
                <a:tc>
                  <a:txBody>
                    <a:bodyPr/>
                    <a:lstStyle/>
                    <a:p>
                      <a:pPr indent="180340" algn="ctr">
                        <a:lnSpc>
                          <a:spcPct val="200000"/>
                        </a:lnSpc>
                        <a:spcAft>
                          <a:spcPts val="0"/>
                        </a:spcAft>
                      </a:pPr>
                      <a:r>
                        <a:rPr lang="es-EC" sz="1000" b="0" dirty="0" smtClean="0">
                          <a:solidFill>
                            <a:schemeClr val="tx1"/>
                          </a:solidFill>
                          <a:effectLst/>
                        </a:rPr>
                        <a:t>Promedio</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chemeClr val="tx1"/>
                          </a:solidFill>
                          <a:effectLst/>
                        </a:rPr>
                        <a:t>0.1280</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549916916"/>
                  </a:ext>
                </a:extLst>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795102185"/>
              </p:ext>
            </p:extLst>
          </p:nvPr>
        </p:nvGraphicFramePr>
        <p:xfrm>
          <a:off x="4698574" y="4770825"/>
          <a:ext cx="2513333" cy="1290955"/>
        </p:xfrm>
        <a:graphic>
          <a:graphicData uri="http://schemas.openxmlformats.org/drawingml/2006/table">
            <a:tbl>
              <a:tblPr firstRow="1" firstCol="1" bandRow="1">
                <a:tableStyleId>{F5AB1C69-6EDB-4FF4-983F-18BD219EF322}</a:tableStyleId>
              </a:tblPr>
              <a:tblGrid>
                <a:gridCol w="1122039">
                  <a:extLst>
                    <a:ext uri="{9D8B030D-6E8A-4147-A177-3AD203B41FA5}">
                      <a16:colId xmlns:a16="http://schemas.microsoft.com/office/drawing/2014/main" val="3605877856"/>
                    </a:ext>
                  </a:extLst>
                </a:gridCol>
                <a:gridCol w="1391294">
                  <a:extLst>
                    <a:ext uri="{9D8B030D-6E8A-4147-A177-3AD203B41FA5}">
                      <a16:colId xmlns:a16="http://schemas.microsoft.com/office/drawing/2014/main" val="1148254177"/>
                    </a:ext>
                  </a:extLst>
                </a:gridCol>
              </a:tblGrid>
              <a:tr h="218770">
                <a:tc>
                  <a:txBody>
                    <a:bodyPr/>
                    <a:lstStyle/>
                    <a:p>
                      <a:pPr indent="180340" algn="ctr">
                        <a:lnSpc>
                          <a:spcPct val="200000"/>
                        </a:lnSpc>
                        <a:spcAft>
                          <a:spcPts val="0"/>
                        </a:spcAft>
                      </a:pPr>
                      <a:r>
                        <a:rPr lang="es-EC" sz="1000" b="0" dirty="0">
                          <a:solidFill>
                            <a:schemeClr val="tx1"/>
                          </a:solidFill>
                          <a:effectLst/>
                        </a:rPr>
                        <a:t>Posición</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a:solidFill>
                            <a:schemeClr val="tx1"/>
                          </a:solidFill>
                          <a:effectLst/>
                        </a:rPr>
                        <a:t>Campo – E [V/m]</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5026940"/>
                  </a:ext>
                </a:extLst>
              </a:tr>
              <a:tr h="100369">
                <a:tc>
                  <a:txBody>
                    <a:bodyPr/>
                    <a:lstStyle/>
                    <a:p>
                      <a:pPr indent="180340" algn="ctr">
                        <a:lnSpc>
                          <a:spcPct val="200000"/>
                        </a:lnSpc>
                        <a:spcAft>
                          <a:spcPts val="0"/>
                        </a:spcAft>
                      </a:pPr>
                      <a:r>
                        <a:rPr lang="es-EC" sz="1000" b="0">
                          <a:solidFill>
                            <a:schemeClr val="tx1"/>
                          </a:solidFill>
                          <a:effectLst/>
                        </a:rPr>
                        <a:t>1</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chemeClr val="tx1"/>
                          </a:solidFill>
                          <a:effectLst/>
                        </a:rPr>
                        <a:t>0.0732</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46388778"/>
                  </a:ext>
                </a:extLst>
              </a:tr>
              <a:tr h="100369">
                <a:tc>
                  <a:txBody>
                    <a:bodyPr/>
                    <a:lstStyle/>
                    <a:p>
                      <a:pPr indent="180340" algn="ctr">
                        <a:lnSpc>
                          <a:spcPct val="200000"/>
                        </a:lnSpc>
                        <a:spcAft>
                          <a:spcPts val="0"/>
                        </a:spcAft>
                      </a:pPr>
                      <a:r>
                        <a:rPr lang="es-EC" sz="1000" b="0">
                          <a:solidFill>
                            <a:schemeClr val="tx1"/>
                          </a:solidFill>
                          <a:effectLst/>
                        </a:rPr>
                        <a:t>2</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chemeClr val="tx1"/>
                          </a:solidFill>
                          <a:effectLst/>
                        </a:rPr>
                        <a:t>0.0517</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9743293"/>
                  </a:ext>
                </a:extLst>
              </a:tr>
              <a:tr h="100369">
                <a:tc>
                  <a:txBody>
                    <a:bodyPr/>
                    <a:lstStyle/>
                    <a:p>
                      <a:pPr indent="180340" algn="ctr">
                        <a:lnSpc>
                          <a:spcPct val="200000"/>
                        </a:lnSpc>
                        <a:spcAft>
                          <a:spcPts val="0"/>
                        </a:spcAft>
                      </a:pPr>
                      <a:r>
                        <a:rPr lang="es-EC" sz="1000" b="0">
                          <a:solidFill>
                            <a:schemeClr val="tx1"/>
                          </a:solidFill>
                          <a:effectLst/>
                        </a:rPr>
                        <a:t>3</a:t>
                      </a:r>
                      <a:endParaRPr lang="en-US" sz="1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chemeClr val="tx1"/>
                          </a:solidFill>
                          <a:effectLst/>
                        </a:rPr>
                        <a:t>0.0425</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3512863"/>
                  </a:ext>
                </a:extLst>
              </a:tr>
              <a:tr h="100369">
                <a:tc>
                  <a:txBody>
                    <a:bodyPr/>
                    <a:lstStyle/>
                    <a:p>
                      <a:pPr indent="180340" algn="ctr">
                        <a:lnSpc>
                          <a:spcPct val="200000"/>
                        </a:lnSpc>
                        <a:spcAft>
                          <a:spcPts val="0"/>
                        </a:spcAft>
                      </a:pPr>
                      <a:r>
                        <a:rPr lang="es-EC" sz="1000" b="0" dirty="0" smtClean="0">
                          <a:solidFill>
                            <a:schemeClr val="tx1"/>
                          </a:solidFill>
                          <a:effectLst/>
                        </a:rPr>
                        <a:t>Promedio</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indent="180340" algn="ctr">
                        <a:lnSpc>
                          <a:spcPct val="200000"/>
                        </a:lnSpc>
                        <a:spcAft>
                          <a:spcPts val="0"/>
                        </a:spcAft>
                      </a:pPr>
                      <a:r>
                        <a:rPr lang="es-EC" sz="1000" b="0" dirty="0">
                          <a:solidFill>
                            <a:schemeClr val="tx1"/>
                          </a:solidFill>
                          <a:effectLst/>
                        </a:rPr>
                        <a:t>0.0425</a:t>
                      </a:r>
                      <a:endParaRPr lang="en-US"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37130270"/>
                  </a:ext>
                </a:extLst>
              </a:tr>
            </a:tbl>
          </a:graphicData>
        </a:graphic>
      </p:graphicFrame>
    </p:spTree>
    <p:extLst>
      <p:ext uri="{BB962C8B-B14F-4D97-AF65-F5344CB8AC3E}">
        <p14:creationId xmlns:p14="http://schemas.microsoft.com/office/powerpoint/2010/main" val="9036256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1022404"/>
            <a:ext cx="8568952" cy="923330"/>
          </a:xfrm>
          <a:prstGeom prst="rect">
            <a:avLst/>
          </a:prstGeom>
          <a:noFill/>
        </p:spPr>
        <p:txBody>
          <a:bodyPr wrap="square" rtlCol="0">
            <a:spAutoFit/>
          </a:bodyPr>
          <a:lstStyle/>
          <a:p>
            <a:pPr algn="just"/>
            <a:r>
              <a:rPr lang="es-EC" dirty="0"/>
              <a:t>Una vez determinado el nivel de referencia de campo </a:t>
            </a:r>
            <a:r>
              <a:rPr lang="es-EC" dirty="0" smtClean="0"/>
              <a:t>eléctrico, </a:t>
            </a:r>
            <a:r>
              <a:rPr lang="es-EC" dirty="0"/>
              <a:t>se procedió a realizar las mediciones esta vez con </a:t>
            </a:r>
            <a:r>
              <a:rPr lang="es-EC" dirty="0" smtClean="0"/>
              <a:t>la intervención de una antena transmitiendo a diferentes niveles de potencia en la banda de 2,4 GHZ.</a:t>
            </a:r>
            <a:endParaRPr lang="en-US" dirty="0"/>
          </a:p>
        </p:txBody>
      </p:sp>
      <p:pic>
        <p:nvPicPr>
          <p:cNvPr id="8" name="Imagen 7"/>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b="5555"/>
          <a:stretch/>
        </p:blipFill>
        <p:spPr bwMode="auto">
          <a:xfrm>
            <a:off x="136053" y="2155520"/>
            <a:ext cx="4369537" cy="2857654"/>
          </a:xfrm>
          <a:prstGeom prst="rect">
            <a:avLst/>
          </a:prstGeom>
          <a:noFill/>
          <a:ln>
            <a:noFill/>
          </a:ln>
        </p:spPr>
      </p:pic>
      <p:pic>
        <p:nvPicPr>
          <p:cNvPr id="10" name="Imagen 9"/>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b="6159"/>
          <a:stretch/>
        </p:blipFill>
        <p:spPr bwMode="auto">
          <a:xfrm>
            <a:off x="4537522" y="2155520"/>
            <a:ext cx="4593541" cy="2857655"/>
          </a:xfrm>
          <a:prstGeom prst="rect">
            <a:avLst/>
          </a:prstGeom>
          <a:noFill/>
          <a:ln>
            <a:noFill/>
          </a:ln>
        </p:spPr>
      </p:pic>
    </p:spTree>
    <p:extLst>
      <p:ext uri="{BB962C8B-B14F-4D97-AF65-F5344CB8AC3E}">
        <p14:creationId xmlns:p14="http://schemas.microsoft.com/office/powerpoint/2010/main" val="266817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Justificación y Alcance</a:t>
            </a:r>
            <a:r>
              <a:rPr lang="en-US" dirty="0"/>
              <a:t> </a:t>
            </a:r>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graphicFrame>
        <p:nvGraphicFramePr>
          <p:cNvPr id="5" name="Diagrama 4"/>
          <p:cNvGraphicFramePr/>
          <p:nvPr>
            <p:extLst>
              <p:ext uri="{D42A27DB-BD31-4B8C-83A1-F6EECF244321}">
                <p14:modId xmlns:p14="http://schemas.microsoft.com/office/powerpoint/2010/main" val="2996997852"/>
              </p:ext>
            </p:extLst>
          </p:nvPr>
        </p:nvGraphicFramePr>
        <p:xfrm>
          <a:off x="107504" y="908720"/>
          <a:ext cx="8856984"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491063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980728"/>
            <a:ext cx="8568952" cy="1200329"/>
          </a:xfrm>
          <a:prstGeom prst="rect">
            <a:avLst/>
          </a:prstGeom>
          <a:noFill/>
        </p:spPr>
        <p:txBody>
          <a:bodyPr wrap="square" rtlCol="0">
            <a:spAutoFit/>
          </a:bodyPr>
          <a:lstStyle/>
          <a:p>
            <a:pPr algn="just"/>
            <a:r>
              <a:rPr lang="es-EC" dirty="0"/>
              <a:t>S</a:t>
            </a:r>
            <a:r>
              <a:rPr lang="es-EC" dirty="0" smtClean="0"/>
              <a:t>e </a:t>
            </a:r>
            <a:r>
              <a:rPr lang="es-EC" dirty="0"/>
              <a:t>presenta una comparación de los valores de campo eléctrico promedio de las tres antenas en polarización vertical, horizontal y circular para el caso de la antena Espiral, direccionadas hacia </a:t>
            </a:r>
            <a:r>
              <a:rPr lang="es-EC" dirty="0" smtClean="0"/>
              <a:t>la pared frontal y el medidor ubicado en la misma dirección.</a:t>
            </a:r>
            <a:endParaRPr lang="en-US" dirty="0"/>
          </a:p>
        </p:txBody>
      </p:sp>
      <p:pic>
        <p:nvPicPr>
          <p:cNvPr id="8" name="Imagen 7"/>
          <p:cNvPicPr>
            <a:picLocks noChangeAspect="1"/>
          </p:cNvPicPr>
          <p:nvPr/>
        </p:nvPicPr>
        <p:blipFill rotWithShape="1">
          <a:blip r:embed="rId3"/>
          <a:srcRect t="595" b="2397"/>
          <a:stretch/>
        </p:blipFill>
        <p:spPr>
          <a:xfrm>
            <a:off x="395536" y="2780928"/>
            <a:ext cx="4104456" cy="2384151"/>
          </a:xfrm>
          <a:prstGeom prst="rect">
            <a:avLst/>
          </a:prstGeom>
        </p:spPr>
      </p:pic>
      <p:pic>
        <p:nvPicPr>
          <p:cNvPr id="9" name="Imagen 8"/>
          <p:cNvPicPr>
            <a:picLocks noChangeAspect="1"/>
          </p:cNvPicPr>
          <p:nvPr/>
        </p:nvPicPr>
        <p:blipFill rotWithShape="1">
          <a:blip r:embed="rId4"/>
          <a:srcRect l="-2896" r="1"/>
          <a:stretch/>
        </p:blipFill>
        <p:spPr>
          <a:xfrm>
            <a:off x="4564139" y="2748032"/>
            <a:ext cx="4233949" cy="2433568"/>
          </a:xfrm>
          <a:prstGeom prst="rect">
            <a:avLst/>
          </a:prstGeom>
        </p:spPr>
      </p:pic>
      <p:sp>
        <p:nvSpPr>
          <p:cNvPr id="10" name="CuadroTexto 9"/>
          <p:cNvSpPr txBox="1"/>
          <p:nvPr/>
        </p:nvSpPr>
        <p:spPr>
          <a:xfrm>
            <a:off x="1849873" y="2378700"/>
            <a:ext cx="979755" cy="369332"/>
          </a:xfrm>
          <a:prstGeom prst="rect">
            <a:avLst/>
          </a:prstGeom>
          <a:noFill/>
        </p:spPr>
        <p:txBody>
          <a:bodyPr wrap="none" rtlCol="0">
            <a:spAutoFit/>
          </a:bodyPr>
          <a:lstStyle/>
          <a:p>
            <a:r>
              <a:rPr lang="es-EC" dirty="0" smtClean="0"/>
              <a:t>Exterior</a:t>
            </a:r>
            <a:endParaRPr lang="en-US" dirty="0"/>
          </a:p>
        </p:txBody>
      </p:sp>
      <p:sp>
        <p:nvSpPr>
          <p:cNvPr id="12" name="CuadroTexto 11"/>
          <p:cNvSpPr txBox="1"/>
          <p:nvPr/>
        </p:nvSpPr>
        <p:spPr>
          <a:xfrm>
            <a:off x="6242362" y="2378700"/>
            <a:ext cx="902811" cy="369332"/>
          </a:xfrm>
          <a:prstGeom prst="rect">
            <a:avLst/>
          </a:prstGeom>
          <a:noFill/>
        </p:spPr>
        <p:txBody>
          <a:bodyPr wrap="none" rtlCol="0">
            <a:spAutoFit/>
          </a:bodyPr>
          <a:lstStyle/>
          <a:p>
            <a:r>
              <a:rPr lang="es-EC" dirty="0" smtClean="0"/>
              <a:t>Interior</a:t>
            </a:r>
            <a:endParaRPr lang="en-US" dirty="0"/>
          </a:p>
        </p:txBody>
      </p:sp>
    </p:spTree>
    <p:extLst>
      <p:ext uri="{BB962C8B-B14F-4D97-AF65-F5344CB8AC3E}">
        <p14:creationId xmlns:p14="http://schemas.microsoft.com/office/powerpoint/2010/main" val="28052912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1196330"/>
            <a:ext cx="8568952" cy="1200329"/>
          </a:xfrm>
          <a:prstGeom prst="rect">
            <a:avLst/>
          </a:prstGeom>
          <a:noFill/>
        </p:spPr>
        <p:txBody>
          <a:bodyPr wrap="square" rtlCol="0">
            <a:spAutoFit/>
          </a:bodyPr>
          <a:lstStyle/>
          <a:p>
            <a:pPr algn="just"/>
            <a:r>
              <a:rPr lang="es-EC" dirty="0"/>
              <a:t>Se presenta una comparación de los valores de campo eléctrico promedio de las tres antenas en polarización vertical, horizontal y circular para el caso de la antena Espiral, direccionadas hacia la pared </a:t>
            </a:r>
            <a:r>
              <a:rPr lang="es-EC" dirty="0" smtClean="0"/>
              <a:t>lateral </a:t>
            </a:r>
            <a:r>
              <a:rPr lang="es-EC" dirty="0"/>
              <a:t>y el medidor ubicado en la misma dirección.</a:t>
            </a:r>
            <a:endParaRPr lang="en-US" dirty="0"/>
          </a:p>
        </p:txBody>
      </p:sp>
      <p:pic>
        <p:nvPicPr>
          <p:cNvPr id="5" name="Imagen 4"/>
          <p:cNvPicPr>
            <a:picLocks noChangeAspect="1"/>
          </p:cNvPicPr>
          <p:nvPr/>
        </p:nvPicPr>
        <p:blipFill>
          <a:blip r:embed="rId3"/>
          <a:stretch>
            <a:fillRect/>
          </a:stretch>
        </p:blipFill>
        <p:spPr>
          <a:xfrm>
            <a:off x="320815" y="2868926"/>
            <a:ext cx="4215181" cy="2288265"/>
          </a:xfrm>
          <a:prstGeom prst="rect">
            <a:avLst/>
          </a:prstGeom>
        </p:spPr>
      </p:pic>
      <p:sp>
        <p:nvSpPr>
          <p:cNvPr id="7" name="CuadroTexto 6"/>
          <p:cNvSpPr txBox="1"/>
          <p:nvPr/>
        </p:nvSpPr>
        <p:spPr>
          <a:xfrm>
            <a:off x="1907704" y="2448127"/>
            <a:ext cx="979755" cy="369332"/>
          </a:xfrm>
          <a:prstGeom prst="rect">
            <a:avLst/>
          </a:prstGeom>
          <a:noFill/>
        </p:spPr>
        <p:txBody>
          <a:bodyPr wrap="none" rtlCol="0">
            <a:spAutoFit/>
          </a:bodyPr>
          <a:lstStyle/>
          <a:p>
            <a:r>
              <a:rPr lang="es-EC" dirty="0" smtClean="0"/>
              <a:t>Exterior</a:t>
            </a:r>
            <a:endParaRPr lang="en-US" dirty="0"/>
          </a:p>
        </p:txBody>
      </p:sp>
      <p:sp>
        <p:nvSpPr>
          <p:cNvPr id="8" name="CuadroTexto 7"/>
          <p:cNvSpPr txBox="1"/>
          <p:nvPr/>
        </p:nvSpPr>
        <p:spPr>
          <a:xfrm>
            <a:off x="6300193" y="2448127"/>
            <a:ext cx="902811" cy="369332"/>
          </a:xfrm>
          <a:prstGeom prst="rect">
            <a:avLst/>
          </a:prstGeom>
          <a:noFill/>
        </p:spPr>
        <p:txBody>
          <a:bodyPr wrap="none" rtlCol="0">
            <a:spAutoFit/>
          </a:bodyPr>
          <a:lstStyle/>
          <a:p>
            <a:r>
              <a:rPr lang="es-EC" dirty="0" smtClean="0"/>
              <a:t>Interior</a:t>
            </a:r>
            <a:endParaRPr lang="en-US" dirty="0"/>
          </a:p>
        </p:txBody>
      </p:sp>
      <p:pic>
        <p:nvPicPr>
          <p:cNvPr id="9" name="Imagen 8"/>
          <p:cNvPicPr>
            <a:picLocks noChangeAspect="1"/>
          </p:cNvPicPr>
          <p:nvPr/>
        </p:nvPicPr>
        <p:blipFill>
          <a:blip r:embed="rId4"/>
          <a:stretch>
            <a:fillRect/>
          </a:stretch>
        </p:blipFill>
        <p:spPr>
          <a:xfrm>
            <a:off x="4800895" y="2868926"/>
            <a:ext cx="4181849" cy="2360273"/>
          </a:xfrm>
          <a:prstGeom prst="rect">
            <a:avLst/>
          </a:prstGeom>
        </p:spPr>
      </p:pic>
    </p:spTree>
    <p:extLst>
      <p:ext uri="{BB962C8B-B14F-4D97-AF65-F5344CB8AC3E}">
        <p14:creationId xmlns:p14="http://schemas.microsoft.com/office/powerpoint/2010/main" val="784903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1196330"/>
            <a:ext cx="8568952" cy="1200329"/>
          </a:xfrm>
          <a:prstGeom prst="rect">
            <a:avLst/>
          </a:prstGeom>
          <a:noFill/>
        </p:spPr>
        <p:txBody>
          <a:bodyPr wrap="square" rtlCol="0">
            <a:spAutoFit/>
          </a:bodyPr>
          <a:lstStyle/>
          <a:p>
            <a:pPr algn="just"/>
            <a:r>
              <a:rPr lang="es-EC" dirty="0"/>
              <a:t>Se presenta una comparación de los valores de campo eléctrico promedio de las tres antenas en polarización vertical, horizontal y circular para el caso de la antena Espiral, direccionadas hacia la pared </a:t>
            </a:r>
            <a:r>
              <a:rPr lang="es-EC" dirty="0" smtClean="0"/>
              <a:t>posterior </a:t>
            </a:r>
            <a:r>
              <a:rPr lang="es-EC" dirty="0"/>
              <a:t>y el medidor ubicado en la misma dirección.</a:t>
            </a:r>
            <a:endParaRPr lang="en-US" dirty="0"/>
          </a:p>
        </p:txBody>
      </p:sp>
      <p:pic>
        <p:nvPicPr>
          <p:cNvPr id="7" name="Imagen 6"/>
          <p:cNvPicPr>
            <a:picLocks noChangeAspect="1"/>
          </p:cNvPicPr>
          <p:nvPr/>
        </p:nvPicPr>
        <p:blipFill>
          <a:blip r:embed="rId3"/>
          <a:stretch>
            <a:fillRect/>
          </a:stretch>
        </p:blipFill>
        <p:spPr>
          <a:xfrm>
            <a:off x="240683" y="2953479"/>
            <a:ext cx="4323913" cy="2340000"/>
          </a:xfrm>
          <a:prstGeom prst="rect">
            <a:avLst/>
          </a:prstGeom>
        </p:spPr>
      </p:pic>
      <p:sp>
        <p:nvSpPr>
          <p:cNvPr id="8" name="CuadroTexto 7"/>
          <p:cNvSpPr txBox="1"/>
          <p:nvPr/>
        </p:nvSpPr>
        <p:spPr>
          <a:xfrm>
            <a:off x="1835696" y="2584147"/>
            <a:ext cx="979755" cy="369332"/>
          </a:xfrm>
          <a:prstGeom prst="rect">
            <a:avLst/>
          </a:prstGeom>
          <a:noFill/>
        </p:spPr>
        <p:txBody>
          <a:bodyPr wrap="none" rtlCol="0">
            <a:spAutoFit/>
          </a:bodyPr>
          <a:lstStyle/>
          <a:p>
            <a:r>
              <a:rPr lang="es-EC" dirty="0" smtClean="0"/>
              <a:t>Exterior</a:t>
            </a:r>
            <a:endParaRPr lang="en-US" dirty="0"/>
          </a:p>
        </p:txBody>
      </p:sp>
      <p:sp>
        <p:nvSpPr>
          <p:cNvPr id="9" name="CuadroTexto 8"/>
          <p:cNvSpPr txBox="1"/>
          <p:nvPr/>
        </p:nvSpPr>
        <p:spPr>
          <a:xfrm>
            <a:off x="6228185" y="2584147"/>
            <a:ext cx="902811" cy="369332"/>
          </a:xfrm>
          <a:prstGeom prst="rect">
            <a:avLst/>
          </a:prstGeom>
          <a:noFill/>
        </p:spPr>
        <p:txBody>
          <a:bodyPr wrap="none" rtlCol="0">
            <a:spAutoFit/>
          </a:bodyPr>
          <a:lstStyle/>
          <a:p>
            <a:r>
              <a:rPr lang="es-EC" dirty="0" smtClean="0"/>
              <a:t>Interior</a:t>
            </a:r>
            <a:endParaRPr lang="en-US" dirty="0"/>
          </a:p>
        </p:txBody>
      </p:sp>
      <p:pic>
        <p:nvPicPr>
          <p:cNvPr id="10" name="Imagen 9"/>
          <p:cNvPicPr>
            <a:picLocks noChangeAspect="1"/>
          </p:cNvPicPr>
          <p:nvPr/>
        </p:nvPicPr>
        <p:blipFill>
          <a:blip r:embed="rId4"/>
          <a:stretch>
            <a:fillRect/>
          </a:stretch>
        </p:blipFill>
        <p:spPr>
          <a:xfrm>
            <a:off x="4716016" y="2960558"/>
            <a:ext cx="4284319" cy="2332921"/>
          </a:xfrm>
          <a:prstGeom prst="rect">
            <a:avLst/>
          </a:prstGeom>
        </p:spPr>
      </p:pic>
    </p:spTree>
    <p:extLst>
      <p:ext uri="{BB962C8B-B14F-4D97-AF65-F5344CB8AC3E}">
        <p14:creationId xmlns:p14="http://schemas.microsoft.com/office/powerpoint/2010/main" val="2842849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1196330"/>
            <a:ext cx="8568952" cy="1754326"/>
          </a:xfrm>
          <a:prstGeom prst="rect">
            <a:avLst/>
          </a:prstGeom>
          <a:noFill/>
        </p:spPr>
        <p:txBody>
          <a:bodyPr wrap="square" rtlCol="0">
            <a:spAutoFit/>
          </a:bodyPr>
          <a:lstStyle/>
          <a:p>
            <a:pPr lvl="0"/>
            <a:r>
              <a:rPr lang="es-EC" b="1" dirty="0"/>
              <a:t>Valoración mediante la medición de un Patrón de Radiación</a:t>
            </a:r>
            <a:r>
              <a:rPr lang="es-EC" b="1" dirty="0" smtClean="0"/>
              <a:t>.</a:t>
            </a:r>
          </a:p>
          <a:p>
            <a:pPr lvl="0"/>
            <a:endParaRPr lang="en-US" b="1" dirty="0"/>
          </a:p>
          <a:p>
            <a:pPr algn="just"/>
            <a:r>
              <a:rPr lang="es-EC" dirty="0"/>
              <a:t>Para realizar una valoración de la funcionalidad de la cámara anecoica, mediante la medición de un patrón de radiación, lo que se tomó en cuenta principalmente fue la similitud del diagrama del patrón de radiación medición con los diagramas teóricos, además de obtener repetitividad en el resultado de las mediciones. </a:t>
            </a:r>
            <a:endParaRPr lang="en-US" dirty="0"/>
          </a:p>
        </p:txBody>
      </p:sp>
      <p:graphicFrame>
        <p:nvGraphicFramePr>
          <p:cNvPr id="7" name="Diagrama 6"/>
          <p:cNvGraphicFramePr/>
          <p:nvPr>
            <p:extLst>
              <p:ext uri="{D42A27DB-BD31-4B8C-83A1-F6EECF244321}">
                <p14:modId xmlns:p14="http://schemas.microsoft.com/office/powerpoint/2010/main" val="1359090675"/>
              </p:ext>
            </p:extLst>
          </p:nvPr>
        </p:nvGraphicFramePr>
        <p:xfrm>
          <a:off x="587896" y="3051251"/>
          <a:ext cx="8232576" cy="32146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0085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1196330"/>
            <a:ext cx="8568952" cy="646331"/>
          </a:xfrm>
          <a:prstGeom prst="rect">
            <a:avLst/>
          </a:prstGeom>
          <a:noFill/>
        </p:spPr>
        <p:txBody>
          <a:bodyPr wrap="square" rtlCol="0">
            <a:spAutoFit/>
          </a:bodyPr>
          <a:lstStyle/>
          <a:p>
            <a:r>
              <a:rPr lang="es-EC" dirty="0" smtClean="0"/>
              <a:t>Las primeras mediciones se realizaron en la parte exterior de la </a:t>
            </a:r>
            <a:r>
              <a:rPr lang="es-EC" dirty="0" err="1" smtClean="0"/>
              <a:t>camara</a:t>
            </a:r>
            <a:r>
              <a:rPr lang="es-EC" dirty="0" smtClean="0"/>
              <a:t> anecoica con un par de antenas </a:t>
            </a:r>
            <a:r>
              <a:rPr lang="es-EC" dirty="0" err="1" smtClean="0"/>
              <a:t>Yagui</a:t>
            </a:r>
            <a:r>
              <a:rPr lang="es-EC" dirty="0" smtClean="0"/>
              <a:t> </a:t>
            </a:r>
            <a:r>
              <a:rPr lang="es-EC" dirty="0" err="1" smtClean="0"/>
              <a:t>Uda</a:t>
            </a:r>
            <a:r>
              <a:rPr lang="es-EC" dirty="0" smtClean="0"/>
              <a:t> de 2,4 </a:t>
            </a:r>
            <a:r>
              <a:rPr lang="es-EC" dirty="0" err="1" smtClean="0"/>
              <a:t>Ghz</a:t>
            </a:r>
            <a:r>
              <a:rPr lang="es-EC" dirty="0" smtClean="0"/>
              <a:t> en polarización Vertical y Horizontal</a:t>
            </a:r>
            <a:endParaRPr lang="en-US" dirty="0"/>
          </a:p>
        </p:txBody>
      </p:sp>
      <p:pic>
        <p:nvPicPr>
          <p:cNvPr id="7" name="Imagen 6"/>
          <p:cNvPicPr/>
          <p:nvPr/>
        </p:nvPicPr>
        <p:blipFill rotWithShape="1">
          <a:blip r:embed="rId3">
            <a:extLst>
              <a:ext uri="{28A0092B-C50C-407E-A947-70E740481C1C}">
                <a14:useLocalDpi xmlns:a14="http://schemas.microsoft.com/office/drawing/2010/main" val="0"/>
              </a:ext>
            </a:extLst>
          </a:blip>
          <a:srcRect b="8199"/>
          <a:stretch/>
        </p:blipFill>
        <p:spPr bwMode="auto">
          <a:xfrm>
            <a:off x="911024" y="1988840"/>
            <a:ext cx="7323384" cy="3824677"/>
          </a:xfrm>
          <a:prstGeom prst="rect">
            <a:avLst/>
          </a:prstGeom>
          <a:noFill/>
          <a:ln>
            <a:noFill/>
          </a:ln>
        </p:spPr>
      </p:pic>
    </p:spTree>
    <p:extLst>
      <p:ext uri="{BB962C8B-B14F-4D97-AF65-F5344CB8AC3E}">
        <p14:creationId xmlns:p14="http://schemas.microsoft.com/office/powerpoint/2010/main" val="25777841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1477328"/>
          </a:xfrm>
          <a:prstGeom prst="rect">
            <a:avLst/>
          </a:prstGeom>
          <a:noFill/>
        </p:spPr>
        <p:txBody>
          <a:bodyPr wrap="square" rtlCol="0">
            <a:spAutoFit/>
          </a:bodyPr>
          <a:lstStyle/>
          <a:p>
            <a:pPr algn="just"/>
            <a:r>
              <a:rPr lang="es-EC" b="1" dirty="0" smtClean="0"/>
              <a:t>Mediciones dentro de la cámara anecoica.</a:t>
            </a:r>
          </a:p>
          <a:p>
            <a:pPr algn="just"/>
            <a:endParaRPr lang="es-EC" b="1" dirty="0" smtClean="0"/>
          </a:p>
          <a:p>
            <a:pPr algn="just"/>
            <a:r>
              <a:rPr lang="es-EC" dirty="0" smtClean="0"/>
              <a:t>La primera y segunda mediciones fueron realizadas a </a:t>
            </a:r>
            <a:r>
              <a:rPr lang="es-EC" dirty="0"/>
              <a:t>una distancia de separación de 1 m</a:t>
            </a:r>
            <a:r>
              <a:rPr lang="es-EC" dirty="0" smtClean="0"/>
              <a:t>, en polarización horizontal y </a:t>
            </a:r>
            <a:r>
              <a:rPr lang="es-EC" dirty="0"/>
              <a:t>sin introducir planchas de material absorbente, extras en los lugares </a:t>
            </a:r>
            <a:r>
              <a:rPr lang="es-EC" dirty="0" smtClean="0"/>
              <a:t>faltantes.</a:t>
            </a:r>
            <a:endParaRPr lang="en-US" dirty="0"/>
          </a:p>
        </p:txBody>
      </p:sp>
      <p:pic>
        <p:nvPicPr>
          <p:cNvPr id="8" name="Imagen 7"/>
          <p:cNvPicPr/>
          <p:nvPr/>
        </p:nvPicPr>
        <p:blipFill rotWithShape="1">
          <a:blip r:embed="rId3">
            <a:extLst>
              <a:ext uri="{28A0092B-C50C-407E-A947-70E740481C1C}">
                <a14:useLocalDpi xmlns:a14="http://schemas.microsoft.com/office/drawing/2010/main" val="0"/>
              </a:ext>
            </a:extLst>
          </a:blip>
          <a:srcRect b="4871"/>
          <a:stretch/>
        </p:blipFill>
        <p:spPr bwMode="auto">
          <a:xfrm>
            <a:off x="1421650" y="2287512"/>
            <a:ext cx="6228692" cy="3744416"/>
          </a:xfrm>
          <a:prstGeom prst="rect">
            <a:avLst/>
          </a:prstGeom>
          <a:noFill/>
          <a:ln>
            <a:noFill/>
          </a:ln>
        </p:spPr>
      </p:pic>
    </p:spTree>
    <p:extLst>
      <p:ext uri="{BB962C8B-B14F-4D97-AF65-F5344CB8AC3E}">
        <p14:creationId xmlns:p14="http://schemas.microsoft.com/office/powerpoint/2010/main" val="18515902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1477328"/>
          </a:xfrm>
          <a:prstGeom prst="rect">
            <a:avLst/>
          </a:prstGeom>
          <a:noFill/>
        </p:spPr>
        <p:txBody>
          <a:bodyPr wrap="square" rtlCol="0">
            <a:spAutoFit/>
          </a:bodyPr>
          <a:lstStyle/>
          <a:p>
            <a:pPr algn="just"/>
            <a:r>
              <a:rPr lang="es-EC" b="1" dirty="0" smtClean="0"/>
              <a:t>Mediciones dentro de la cámara anecoica.</a:t>
            </a:r>
          </a:p>
          <a:p>
            <a:pPr algn="just"/>
            <a:endParaRPr lang="es-EC" b="1" dirty="0" smtClean="0"/>
          </a:p>
          <a:p>
            <a:pPr algn="just"/>
            <a:r>
              <a:rPr lang="es-EC" dirty="0" smtClean="0"/>
              <a:t>La primera y segunda mediciones fueron realizadas a </a:t>
            </a:r>
            <a:r>
              <a:rPr lang="es-EC" dirty="0"/>
              <a:t>una distancia de separación de 1 m</a:t>
            </a:r>
            <a:r>
              <a:rPr lang="es-EC" dirty="0" smtClean="0"/>
              <a:t>, en polarización horizontal y </a:t>
            </a:r>
            <a:r>
              <a:rPr lang="es-EC" dirty="0"/>
              <a:t>sin introducir planchas de material absorbente, extras en los lugares </a:t>
            </a:r>
            <a:r>
              <a:rPr lang="es-EC" dirty="0" smtClean="0"/>
              <a:t>faltantes.</a:t>
            </a:r>
            <a:endParaRPr lang="en-US" dirty="0"/>
          </a:p>
        </p:txBody>
      </p:sp>
      <p:pic>
        <p:nvPicPr>
          <p:cNvPr id="8" name="Imagen 7"/>
          <p:cNvPicPr/>
          <p:nvPr/>
        </p:nvPicPr>
        <p:blipFill rotWithShape="1">
          <a:blip r:embed="rId3">
            <a:extLst>
              <a:ext uri="{28A0092B-C50C-407E-A947-70E740481C1C}">
                <a14:useLocalDpi xmlns:a14="http://schemas.microsoft.com/office/drawing/2010/main" val="0"/>
              </a:ext>
            </a:extLst>
          </a:blip>
          <a:srcRect b="4871"/>
          <a:stretch/>
        </p:blipFill>
        <p:spPr bwMode="auto">
          <a:xfrm>
            <a:off x="263736" y="2780928"/>
            <a:ext cx="4380272" cy="2592288"/>
          </a:xfrm>
          <a:prstGeom prst="rect">
            <a:avLst/>
          </a:prstGeom>
          <a:noFill/>
          <a:ln>
            <a:noFill/>
          </a:ln>
        </p:spPr>
      </p:pic>
      <p:pic>
        <p:nvPicPr>
          <p:cNvPr id="7" name="Imagen 6"/>
          <p:cNvPicPr/>
          <p:nvPr/>
        </p:nvPicPr>
        <p:blipFill rotWithShape="1">
          <a:blip r:embed="rId4">
            <a:extLst>
              <a:ext uri="{28A0092B-C50C-407E-A947-70E740481C1C}">
                <a14:useLocalDpi xmlns:a14="http://schemas.microsoft.com/office/drawing/2010/main" val="0"/>
              </a:ext>
            </a:extLst>
          </a:blip>
          <a:srcRect b="5555"/>
          <a:stretch/>
        </p:blipFill>
        <p:spPr bwMode="auto">
          <a:xfrm>
            <a:off x="4668976" y="2780928"/>
            <a:ext cx="4399915" cy="2520280"/>
          </a:xfrm>
          <a:prstGeom prst="rect">
            <a:avLst/>
          </a:prstGeom>
          <a:noFill/>
          <a:ln>
            <a:noFill/>
          </a:ln>
        </p:spPr>
      </p:pic>
      <p:sp>
        <p:nvSpPr>
          <p:cNvPr id="9" name="CuadroTexto 8"/>
          <p:cNvSpPr txBox="1"/>
          <p:nvPr/>
        </p:nvSpPr>
        <p:spPr>
          <a:xfrm>
            <a:off x="1963994" y="2386156"/>
            <a:ext cx="1437253" cy="369332"/>
          </a:xfrm>
          <a:prstGeom prst="rect">
            <a:avLst/>
          </a:prstGeom>
          <a:noFill/>
        </p:spPr>
        <p:txBody>
          <a:bodyPr wrap="none" rtlCol="0">
            <a:spAutoFit/>
          </a:bodyPr>
          <a:lstStyle/>
          <a:p>
            <a:r>
              <a:rPr lang="es-EC" dirty="0" smtClean="0"/>
              <a:t>P Horizontal</a:t>
            </a:r>
            <a:endParaRPr lang="en-US" dirty="0"/>
          </a:p>
        </p:txBody>
      </p:sp>
      <p:sp>
        <p:nvSpPr>
          <p:cNvPr id="10" name="CuadroTexto 9"/>
          <p:cNvSpPr txBox="1"/>
          <p:nvPr/>
        </p:nvSpPr>
        <p:spPr>
          <a:xfrm>
            <a:off x="6417527" y="2452048"/>
            <a:ext cx="1155188" cy="369332"/>
          </a:xfrm>
          <a:prstGeom prst="rect">
            <a:avLst/>
          </a:prstGeom>
          <a:noFill/>
        </p:spPr>
        <p:txBody>
          <a:bodyPr wrap="none" rtlCol="0">
            <a:spAutoFit/>
          </a:bodyPr>
          <a:lstStyle/>
          <a:p>
            <a:r>
              <a:rPr lang="es-EC" dirty="0" smtClean="0"/>
              <a:t>P Vertical</a:t>
            </a:r>
            <a:endParaRPr lang="en-US" dirty="0"/>
          </a:p>
        </p:txBody>
      </p:sp>
    </p:spTree>
    <p:extLst>
      <p:ext uri="{BB962C8B-B14F-4D97-AF65-F5344CB8AC3E}">
        <p14:creationId xmlns:p14="http://schemas.microsoft.com/office/powerpoint/2010/main" val="33544597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646331"/>
          </a:xfrm>
          <a:prstGeom prst="rect">
            <a:avLst/>
          </a:prstGeom>
          <a:noFill/>
        </p:spPr>
        <p:txBody>
          <a:bodyPr wrap="square" rtlCol="0">
            <a:spAutoFit/>
          </a:bodyPr>
          <a:lstStyle/>
          <a:p>
            <a:pPr algn="just"/>
            <a:r>
              <a:rPr lang="es-EC" dirty="0" smtClean="0"/>
              <a:t>La </a:t>
            </a:r>
            <a:r>
              <a:rPr lang="es-EC" dirty="0"/>
              <a:t>tercera medición realizada, fue a una distancia de 1.20 metros, en polarización horizontal</a:t>
            </a:r>
            <a:endParaRPr lang="en-US" dirty="0"/>
          </a:p>
        </p:txBody>
      </p:sp>
      <p:pic>
        <p:nvPicPr>
          <p:cNvPr id="11" name="Imagen 10"/>
          <p:cNvPicPr/>
          <p:nvPr/>
        </p:nvPicPr>
        <p:blipFill>
          <a:blip r:embed="rId3">
            <a:extLst>
              <a:ext uri="{28A0092B-C50C-407E-A947-70E740481C1C}">
                <a14:useLocalDpi xmlns:a14="http://schemas.microsoft.com/office/drawing/2010/main" val="0"/>
              </a:ext>
            </a:extLst>
          </a:blip>
          <a:srcRect/>
          <a:stretch>
            <a:fillRect/>
          </a:stretch>
        </p:blipFill>
        <p:spPr bwMode="auto">
          <a:xfrm>
            <a:off x="2644095" y="2036101"/>
            <a:ext cx="3783801" cy="3912335"/>
          </a:xfrm>
          <a:prstGeom prst="rect">
            <a:avLst/>
          </a:prstGeom>
          <a:noFill/>
          <a:ln>
            <a:noFill/>
          </a:ln>
        </p:spPr>
      </p:pic>
    </p:spTree>
    <p:extLst>
      <p:ext uri="{BB962C8B-B14F-4D97-AF65-F5344CB8AC3E}">
        <p14:creationId xmlns:p14="http://schemas.microsoft.com/office/powerpoint/2010/main" val="10792057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923330"/>
          </a:xfrm>
          <a:prstGeom prst="rect">
            <a:avLst/>
          </a:prstGeom>
          <a:noFill/>
        </p:spPr>
        <p:txBody>
          <a:bodyPr wrap="square" rtlCol="0">
            <a:spAutoFit/>
          </a:bodyPr>
          <a:lstStyle/>
          <a:p>
            <a:pPr algn="just"/>
            <a:r>
              <a:rPr lang="es-EC" dirty="0" smtClean="0"/>
              <a:t>En la cuarta medición se </a:t>
            </a:r>
            <a:r>
              <a:rPr lang="es-EC" dirty="0"/>
              <a:t>colocó dos planchas de material absorbente, asentadas en el piso en la parte posterior de la antena de recepción, aproximadamente en el tercer cuadrante, que es desde los 180° hasta los 270°, </a:t>
            </a:r>
            <a:endParaRPr lang="en-US" dirty="0"/>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2650445" y="1974186"/>
            <a:ext cx="3771101" cy="3384074"/>
          </a:xfrm>
          <a:prstGeom prst="rect">
            <a:avLst/>
          </a:prstGeom>
          <a:noFill/>
          <a:ln>
            <a:noFill/>
          </a:ln>
        </p:spPr>
      </p:pic>
    </p:spTree>
    <p:extLst>
      <p:ext uri="{BB962C8B-B14F-4D97-AF65-F5344CB8AC3E}">
        <p14:creationId xmlns:p14="http://schemas.microsoft.com/office/powerpoint/2010/main" val="3082345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923330"/>
          </a:xfrm>
          <a:prstGeom prst="rect">
            <a:avLst/>
          </a:prstGeom>
          <a:noFill/>
        </p:spPr>
        <p:txBody>
          <a:bodyPr wrap="square" rtlCol="0">
            <a:spAutoFit/>
          </a:bodyPr>
          <a:lstStyle/>
          <a:p>
            <a:pPr algn="just"/>
            <a:r>
              <a:rPr lang="es-EC" dirty="0"/>
              <a:t>Se procedió a cambiar de lugar las planchas de material absorbente, esta vez se las colocó en forma vertical en la esquina derecha de la pared frontal de la cámara y la distancia de separación de las antenas es ahora de 1.8 metros </a:t>
            </a:r>
            <a:endParaRPr lang="en-US" dirty="0"/>
          </a:p>
        </p:txBody>
      </p:sp>
      <p:pic>
        <p:nvPicPr>
          <p:cNvPr id="8" name="Imagen 7"/>
          <p:cNvPicPr/>
          <p:nvPr/>
        </p:nvPicPr>
        <p:blipFill rotWithShape="1">
          <a:blip r:embed="rId3" cstate="print"/>
          <a:srcRect l="5588" t="18727" r="48431" b="23817"/>
          <a:stretch/>
        </p:blipFill>
        <p:spPr bwMode="auto">
          <a:xfrm>
            <a:off x="2382828" y="1920548"/>
            <a:ext cx="4306336" cy="37980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5435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Justificación y Alcance</a:t>
            </a:r>
            <a:r>
              <a:rPr lang="en-US" dirty="0"/>
              <a:t> </a:t>
            </a:r>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graphicFrame>
        <p:nvGraphicFramePr>
          <p:cNvPr id="5" name="Diagrama 4"/>
          <p:cNvGraphicFramePr/>
          <p:nvPr>
            <p:extLst>
              <p:ext uri="{D42A27DB-BD31-4B8C-83A1-F6EECF244321}">
                <p14:modId xmlns:p14="http://schemas.microsoft.com/office/powerpoint/2010/main" val="2447430479"/>
              </p:ext>
            </p:extLst>
          </p:nvPr>
        </p:nvGraphicFramePr>
        <p:xfrm>
          <a:off x="107504" y="908720"/>
          <a:ext cx="8856984"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5039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923330"/>
          </a:xfrm>
          <a:prstGeom prst="rect">
            <a:avLst/>
          </a:prstGeom>
          <a:noFill/>
        </p:spPr>
        <p:txBody>
          <a:bodyPr wrap="square" rtlCol="0">
            <a:spAutoFit/>
          </a:bodyPr>
          <a:lstStyle/>
          <a:p>
            <a:pPr algn="just"/>
            <a:r>
              <a:rPr lang="es-EC" dirty="0"/>
              <a:t>S</a:t>
            </a:r>
            <a:r>
              <a:rPr lang="es-EC" dirty="0" smtClean="0"/>
              <a:t>e </a:t>
            </a:r>
            <a:r>
              <a:rPr lang="es-EC" dirty="0"/>
              <a:t>colocó la plancha verticalmente apoyada en la pared, alrededor de los 270° y la otra plancha en el piso. La distancia de separación entre las antenas, esta vez fue de 0.98 metros </a:t>
            </a:r>
            <a:endParaRPr lang="en-US" dirty="0"/>
          </a:p>
        </p:txBody>
      </p:sp>
      <p:pic>
        <p:nvPicPr>
          <p:cNvPr id="8" name="Imagen 7"/>
          <p:cNvPicPr/>
          <p:nvPr/>
        </p:nvPicPr>
        <p:blipFill rotWithShape="1">
          <a:blip r:embed="rId3" cstate="print"/>
          <a:srcRect l="5588" t="18500" r="48336" b="23835"/>
          <a:stretch/>
        </p:blipFill>
        <p:spPr bwMode="auto">
          <a:xfrm>
            <a:off x="2326124" y="1759102"/>
            <a:ext cx="4419743" cy="39962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4569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646331"/>
          </a:xfrm>
          <a:prstGeom prst="rect">
            <a:avLst/>
          </a:prstGeom>
          <a:noFill/>
        </p:spPr>
        <p:txBody>
          <a:bodyPr wrap="square" rtlCol="0">
            <a:spAutoFit/>
          </a:bodyPr>
          <a:lstStyle/>
          <a:p>
            <a:pPr algn="just"/>
            <a:r>
              <a:rPr lang="es-EC" dirty="0" smtClean="0"/>
              <a:t>Se </a:t>
            </a:r>
            <a:r>
              <a:rPr lang="es-EC" dirty="0"/>
              <a:t>colocó en la esquina frontal izquierda de la cámara y la otra en el piso alado derecho de la antena, separados una distancia de 1 </a:t>
            </a:r>
            <a:r>
              <a:rPr lang="es-EC" dirty="0" smtClean="0"/>
              <a:t>metro.</a:t>
            </a:r>
            <a:endParaRPr lang="en-US" dirty="0"/>
          </a:p>
        </p:txBody>
      </p:sp>
      <p:pic>
        <p:nvPicPr>
          <p:cNvPr id="7" name="Imagen 6"/>
          <p:cNvPicPr/>
          <p:nvPr/>
        </p:nvPicPr>
        <p:blipFill rotWithShape="1">
          <a:blip r:embed="rId3" cstate="print"/>
          <a:srcRect l="5896" t="18704" r="48540" b="23657"/>
          <a:stretch/>
        </p:blipFill>
        <p:spPr bwMode="auto">
          <a:xfrm>
            <a:off x="2539955" y="1488085"/>
            <a:ext cx="3992081" cy="3492088"/>
          </a:xfrm>
          <a:prstGeom prst="rect">
            <a:avLst/>
          </a:prstGeom>
          <a:noFill/>
          <a:ln>
            <a:noFill/>
          </a:ln>
          <a:extLst>
            <a:ext uri="{53640926-AAD7-44D8-BBD7-CCE9431645EC}">
              <a14:shadowObscured xmlns:a14="http://schemas.microsoft.com/office/drawing/2010/main"/>
            </a:ext>
          </a:extLst>
        </p:spPr>
      </p:pic>
      <p:sp>
        <p:nvSpPr>
          <p:cNvPr id="5" name="Rectángulo 4"/>
          <p:cNvSpPr/>
          <p:nvPr/>
        </p:nvSpPr>
        <p:spPr>
          <a:xfrm>
            <a:off x="251520" y="5141139"/>
            <a:ext cx="8568952" cy="646331"/>
          </a:xfrm>
          <a:prstGeom prst="rect">
            <a:avLst/>
          </a:prstGeom>
        </p:spPr>
        <p:txBody>
          <a:bodyPr wrap="square">
            <a:spAutoFit/>
          </a:bodyPr>
          <a:lstStyle/>
          <a:p>
            <a:r>
              <a:rPr lang="es-EC" dirty="0"/>
              <a:t>Se realizó, dos mediciones con las mismas condiciones obteniendo el mismo resultado. </a:t>
            </a:r>
            <a:endParaRPr lang="en-US" dirty="0"/>
          </a:p>
        </p:txBody>
      </p:sp>
    </p:spTree>
    <p:extLst>
      <p:ext uri="{BB962C8B-B14F-4D97-AF65-F5344CB8AC3E}">
        <p14:creationId xmlns:p14="http://schemas.microsoft.com/office/powerpoint/2010/main" val="4147494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923330"/>
          </a:xfrm>
          <a:prstGeom prst="rect">
            <a:avLst/>
          </a:prstGeom>
          <a:noFill/>
        </p:spPr>
        <p:txBody>
          <a:bodyPr wrap="square" rtlCol="0">
            <a:spAutoFit/>
          </a:bodyPr>
          <a:lstStyle/>
          <a:p>
            <a:pPr algn="just"/>
            <a:r>
              <a:rPr lang="es-EC" dirty="0" smtClean="0"/>
              <a:t>A </a:t>
            </a:r>
            <a:r>
              <a:rPr lang="es-EC" dirty="0"/>
              <a:t>continuación, se procedió a cambiar la estructura en la cual se encuentra montada la antena, se procedió a utilizar el kit completo del sistema </a:t>
            </a:r>
            <a:r>
              <a:rPr lang="es-EC" dirty="0" err="1"/>
              <a:t>WATS</a:t>
            </a:r>
            <a:r>
              <a:rPr lang="es-EC" dirty="0"/>
              <a:t>-2002, es decir que se utilizó los </a:t>
            </a:r>
            <a:r>
              <a:rPr lang="es-EC" dirty="0" err="1"/>
              <a:t>spliters</a:t>
            </a:r>
            <a:r>
              <a:rPr lang="es-EC" dirty="0"/>
              <a:t> en las antenas de transmisión y de recepción </a:t>
            </a:r>
            <a:endParaRPr lang="en-US" dirty="0"/>
          </a:p>
        </p:txBody>
      </p:sp>
      <p:pic>
        <p:nvPicPr>
          <p:cNvPr id="7" name="Imagen 6" descr="C:\Users\Jhona\Desktop\fotos celular\DSC_0253.JPG"/>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2761" t="28588" r="15506" b="4463"/>
          <a:stretch/>
        </p:blipFill>
        <p:spPr bwMode="auto">
          <a:xfrm>
            <a:off x="1403648" y="1916832"/>
            <a:ext cx="6275010" cy="346124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87132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646331"/>
          </a:xfrm>
          <a:prstGeom prst="rect">
            <a:avLst/>
          </a:prstGeom>
          <a:noFill/>
        </p:spPr>
        <p:txBody>
          <a:bodyPr wrap="square" rtlCol="0">
            <a:spAutoFit/>
          </a:bodyPr>
          <a:lstStyle/>
          <a:p>
            <a:pPr algn="just"/>
            <a:r>
              <a:rPr lang="es-EC" dirty="0"/>
              <a:t>La distancia de separación entre las antenas fue de 1 metro, para polarización vertical y </a:t>
            </a:r>
            <a:r>
              <a:rPr lang="es-EC" dirty="0" smtClean="0"/>
              <a:t>horizontal.</a:t>
            </a:r>
            <a:endParaRPr lang="en-US" dirty="0"/>
          </a:p>
        </p:txBody>
      </p:sp>
      <p:pic>
        <p:nvPicPr>
          <p:cNvPr id="8" name="Imagen 7"/>
          <p:cNvPicPr/>
          <p:nvPr/>
        </p:nvPicPr>
        <p:blipFill rotWithShape="1">
          <a:blip r:embed="rId3">
            <a:extLst>
              <a:ext uri="{28A0092B-C50C-407E-A947-70E740481C1C}">
                <a14:useLocalDpi xmlns:a14="http://schemas.microsoft.com/office/drawing/2010/main" val="0"/>
              </a:ext>
            </a:extLst>
          </a:blip>
          <a:srcRect t="1" b="5679"/>
          <a:stretch/>
        </p:blipFill>
        <p:spPr bwMode="auto">
          <a:xfrm>
            <a:off x="1220027" y="1697187"/>
            <a:ext cx="6628337" cy="2667917"/>
          </a:xfrm>
          <a:prstGeom prst="rect">
            <a:avLst/>
          </a:prstGeom>
          <a:noFill/>
          <a:ln>
            <a:noFill/>
          </a:ln>
        </p:spPr>
      </p:pic>
      <p:sp>
        <p:nvSpPr>
          <p:cNvPr id="5" name="Rectángulo 4"/>
          <p:cNvSpPr/>
          <p:nvPr/>
        </p:nvSpPr>
        <p:spPr>
          <a:xfrm>
            <a:off x="248256" y="4557896"/>
            <a:ext cx="8712968" cy="1477328"/>
          </a:xfrm>
          <a:prstGeom prst="rect">
            <a:avLst/>
          </a:prstGeom>
        </p:spPr>
        <p:txBody>
          <a:bodyPr wrap="square">
            <a:spAutoFit/>
          </a:bodyPr>
          <a:lstStyle/>
          <a:p>
            <a:pPr algn="just"/>
            <a:r>
              <a:rPr lang="es-EC" dirty="0">
                <a:latin typeface="Times New Roman" panose="02020603050405020304" pitchFamily="18" charset="0"/>
                <a:ea typeface="Times New Roman" panose="02020603050405020304" pitchFamily="18" charset="0"/>
              </a:rPr>
              <a:t>Se realizaron </a:t>
            </a:r>
            <a:r>
              <a:rPr lang="es-EC" dirty="0" smtClean="0">
                <a:latin typeface="Times New Roman" panose="02020603050405020304" pitchFamily="18" charset="0"/>
                <a:ea typeface="Times New Roman" panose="02020603050405020304" pitchFamily="18" charset="0"/>
              </a:rPr>
              <a:t>varias </a:t>
            </a:r>
            <a:r>
              <a:rPr lang="es-EC" dirty="0">
                <a:latin typeface="Times New Roman" panose="02020603050405020304" pitchFamily="18" charset="0"/>
                <a:ea typeface="Times New Roman" panose="02020603050405020304" pitchFamily="18" charset="0"/>
              </a:rPr>
              <a:t>mediciones en las mismas condiciones, obteniendo los mismos resultados y como se puede observar tanto para la polarización vertical y horizontal, existe una simetría con respecto al eje vertical, además que una similitud con respecto a los diagramas obtenidos en la simulación, así como con los diagramas obtenidos en la parte exterior de la </a:t>
            </a:r>
            <a:r>
              <a:rPr lang="es-EC" dirty="0" smtClean="0">
                <a:latin typeface="Times New Roman" panose="02020603050405020304" pitchFamily="18" charset="0"/>
                <a:ea typeface="Times New Roman" panose="02020603050405020304" pitchFamily="18" charset="0"/>
              </a:rPr>
              <a:t>cámara.</a:t>
            </a:r>
            <a:endParaRPr lang="en-US" dirty="0"/>
          </a:p>
        </p:txBody>
      </p:sp>
    </p:spTree>
    <p:extLst>
      <p:ext uri="{BB962C8B-B14F-4D97-AF65-F5344CB8AC3E}">
        <p14:creationId xmlns:p14="http://schemas.microsoft.com/office/powerpoint/2010/main" val="4205057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1200329"/>
          </a:xfrm>
          <a:prstGeom prst="rect">
            <a:avLst/>
          </a:prstGeom>
          <a:noFill/>
        </p:spPr>
        <p:txBody>
          <a:bodyPr wrap="square" rtlCol="0">
            <a:spAutoFit/>
          </a:bodyPr>
          <a:lstStyle/>
          <a:p>
            <a:pPr algn="just"/>
            <a:r>
              <a:rPr lang="es-EC" b="1" dirty="0" smtClean="0"/>
              <a:t>Medición de Pérdidas en Cables.</a:t>
            </a:r>
          </a:p>
          <a:p>
            <a:pPr algn="just"/>
            <a:endParaRPr lang="es-EC" b="1" dirty="0"/>
          </a:p>
          <a:p>
            <a:pPr algn="just"/>
            <a:r>
              <a:rPr lang="es-EC" dirty="0" smtClean="0"/>
              <a:t>En primer lugar se realizo la medición de las perdidas de inserción de los cables de transmisor y receptor, así como de los conectores utilizados.</a:t>
            </a:r>
          </a:p>
        </p:txBody>
      </p:sp>
      <p:pic>
        <p:nvPicPr>
          <p:cNvPr id="9" name="Imagen 8" descr="C:\Users\Jhona\Desktop\fotos celular\DSC_0177.JPG"/>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5314" t="7261" r="21770" b="11280"/>
          <a:stretch/>
        </p:blipFill>
        <p:spPr bwMode="auto">
          <a:xfrm>
            <a:off x="395536" y="2251185"/>
            <a:ext cx="3460115" cy="2519680"/>
          </a:xfrm>
          <a:prstGeom prst="rect">
            <a:avLst/>
          </a:prstGeom>
          <a:noFill/>
          <a:ln>
            <a:noFill/>
          </a:ln>
          <a:extLst>
            <a:ext uri="{53640926-AAD7-44D8-BBD7-CCE9431645EC}">
              <a14:shadowObscured xmlns:a14="http://schemas.microsoft.com/office/drawing/2010/main"/>
            </a:ext>
          </a:extLst>
        </p:spPr>
      </p:pic>
      <p:pic>
        <p:nvPicPr>
          <p:cNvPr id="10" name="Imagen 9" descr="C:\Users\Jhona\Desktop\fotos celular\DSC_0184.JPG"/>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4038" t="14747" r="32234" b="18542"/>
          <a:stretch/>
        </p:blipFill>
        <p:spPr bwMode="auto">
          <a:xfrm>
            <a:off x="5148064" y="2251185"/>
            <a:ext cx="3608070" cy="2519680"/>
          </a:xfrm>
          <a:prstGeom prst="rect">
            <a:avLst/>
          </a:prstGeom>
          <a:noFill/>
          <a:ln>
            <a:noFill/>
          </a:ln>
          <a:extLst>
            <a:ext uri="{53640926-AAD7-44D8-BBD7-CCE9431645EC}">
              <a14:shadowObscured xmlns:a14="http://schemas.microsoft.com/office/drawing/2010/main"/>
            </a:ext>
          </a:extLst>
        </p:spPr>
      </p:pic>
      <p:sp>
        <p:nvSpPr>
          <p:cNvPr id="11" name="CuadroTexto 10"/>
          <p:cNvSpPr txBox="1"/>
          <p:nvPr/>
        </p:nvSpPr>
        <p:spPr>
          <a:xfrm>
            <a:off x="251520" y="4985949"/>
            <a:ext cx="8568952" cy="646331"/>
          </a:xfrm>
          <a:prstGeom prst="rect">
            <a:avLst/>
          </a:prstGeom>
          <a:noFill/>
        </p:spPr>
        <p:txBody>
          <a:bodyPr wrap="square" rtlCol="0">
            <a:spAutoFit/>
          </a:bodyPr>
          <a:lstStyle/>
          <a:p>
            <a:pPr algn="just"/>
            <a:r>
              <a:rPr lang="es-EC" dirty="0" smtClean="0"/>
              <a:t>Se obtuvo una perdida de cables de aproximadamente de 10 dB, de igual manera una perdida total de conectores de aproximadamente 4 dB.</a:t>
            </a:r>
          </a:p>
        </p:txBody>
      </p:sp>
    </p:spTree>
    <p:extLst>
      <p:ext uri="{BB962C8B-B14F-4D97-AF65-F5344CB8AC3E}">
        <p14:creationId xmlns:p14="http://schemas.microsoft.com/office/powerpoint/2010/main" val="1400741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1477328"/>
          </a:xfrm>
          <a:prstGeom prst="rect">
            <a:avLst/>
          </a:prstGeom>
          <a:noFill/>
        </p:spPr>
        <p:txBody>
          <a:bodyPr wrap="square" rtlCol="0">
            <a:spAutoFit/>
          </a:bodyPr>
          <a:lstStyle/>
          <a:p>
            <a:pPr algn="just"/>
            <a:r>
              <a:rPr lang="es-EC" b="1" dirty="0" smtClean="0"/>
              <a:t>Medición de </a:t>
            </a:r>
            <a:r>
              <a:rPr lang="es-EC" b="1" dirty="0" err="1" smtClean="0"/>
              <a:t>VSWR</a:t>
            </a:r>
            <a:endParaRPr lang="es-EC" b="1" dirty="0" smtClean="0"/>
          </a:p>
          <a:p>
            <a:pPr algn="just"/>
            <a:endParaRPr lang="es-EC" b="1" dirty="0"/>
          </a:p>
          <a:p>
            <a:pPr algn="just"/>
            <a:r>
              <a:rPr lang="es-EC" dirty="0"/>
              <a:t>La medición del parámetro de </a:t>
            </a:r>
            <a:r>
              <a:rPr lang="es-EC" dirty="0" err="1"/>
              <a:t>VSWR</a:t>
            </a:r>
            <a:r>
              <a:rPr lang="es-EC" dirty="0"/>
              <a:t> de las antenas, se realizó utilizando el Analizador de redes Vectoriales </a:t>
            </a:r>
            <a:r>
              <a:rPr lang="es-EC" dirty="0" err="1"/>
              <a:t>HP8714ES</a:t>
            </a:r>
            <a:r>
              <a:rPr lang="es-EC" dirty="0"/>
              <a:t>, tanto en polarización vertical como horizontal</a:t>
            </a:r>
            <a:endParaRPr lang="es-EC" dirty="0" smtClean="0"/>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3170443" y="3002526"/>
            <a:ext cx="2731106" cy="2196020"/>
          </a:xfrm>
          <a:prstGeom prst="rect">
            <a:avLst/>
          </a:prstGeom>
          <a:noFill/>
          <a:ln>
            <a:noFill/>
          </a:ln>
        </p:spPr>
      </p:pic>
    </p:spTree>
    <p:extLst>
      <p:ext uri="{BB962C8B-B14F-4D97-AF65-F5344CB8AC3E}">
        <p14:creationId xmlns:p14="http://schemas.microsoft.com/office/powerpoint/2010/main" val="987886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401544" y="647264"/>
            <a:ext cx="8568952" cy="369332"/>
          </a:xfrm>
          <a:prstGeom prst="rect">
            <a:avLst/>
          </a:prstGeom>
          <a:noFill/>
        </p:spPr>
        <p:txBody>
          <a:bodyPr wrap="square" rtlCol="0">
            <a:spAutoFit/>
          </a:bodyPr>
          <a:lstStyle/>
          <a:p>
            <a:pPr algn="ctr"/>
            <a:r>
              <a:rPr lang="es-EC" b="1" dirty="0" err="1" smtClean="0"/>
              <a:t>VSWR</a:t>
            </a:r>
            <a:endParaRPr lang="es-EC" b="1" dirty="0" smtClean="0"/>
          </a:p>
        </p:txBody>
      </p:sp>
      <p:pic>
        <p:nvPicPr>
          <p:cNvPr id="9" name="Imagen 8" descr="C:\Users\Jhona\Desktop\imagenes disquet\PLOT2.GIF"/>
          <p:cNvPicPr/>
          <p:nvPr/>
        </p:nvPicPr>
        <p:blipFill>
          <a:blip r:embed="rId3">
            <a:extLst>
              <a:ext uri="{28A0092B-C50C-407E-A947-70E740481C1C}">
                <a14:useLocalDpi xmlns:a14="http://schemas.microsoft.com/office/drawing/2010/main" val="0"/>
              </a:ext>
            </a:extLst>
          </a:blip>
          <a:srcRect/>
          <a:stretch>
            <a:fillRect/>
          </a:stretch>
        </p:blipFill>
        <p:spPr bwMode="auto">
          <a:xfrm>
            <a:off x="401544" y="1196752"/>
            <a:ext cx="3841115" cy="2160240"/>
          </a:xfrm>
          <a:prstGeom prst="rect">
            <a:avLst/>
          </a:prstGeom>
          <a:noFill/>
          <a:ln>
            <a:noFill/>
          </a:ln>
        </p:spPr>
      </p:pic>
      <p:pic>
        <p:nvPicPr>
          <p:cNvPr id="10" name="Imagen 9" descr="C:\Users\Jhona\Desktop\imagenes disquet\PLOT17.GIF"/>
          <p:cNvPicPr/>
          <p:nvPr/>
        </p:nvPicPr>
        <p:blipFill>
          <a:blip r:embed="rId4">
            <a:extLst>
              <a:ext uri="{28A0092B-C50C-407E-A947-70E740481C1C}">
                <a14:useLocalDpi xmlns:a14="http://schemas.microsoft.com/office/drawing/2010/main" val="0"/>
              </a:ext>
            </a:extLst>
          </a:blip>
          <a:srcRect/>
          <a:stretch>
            <a:fillRect/>
          </a:stretch>
        </p:blipFill>
        <p:spPr bwMode="auto">
          <a:xfrm>
            <a:off x="4994560" y="1196752"/>
            <a:ext cx="3841750" cy="2160240"/>
          </a:xfrm>
          <a:prstGeom prst="rect">
            <a:avLst/>
          </a:prstGeom>
          <a:noFill/>
          <a:ln>
            <a:noFill/>
          </a:ln>
        </p:spPr>
      </p:pic>
      <p:pic>
        <p:nvPicPr>
          <p:cNvPr id="11" name="Imagen 10" descr="C:\Users\Jhona\Desktop\imagenes disquet\PLOT7.GIF"/>
          <p:cNvPicPr/>
          <p:nvPr/>
        </p:nvPicPr>
        <p:blipFill>
          <a:blip r:embed="rId5">
            <a:extLst>
              <a:ext uri="{28A0092B-C50C-407E-A947-70E740481C1C}">
                <a14:useLocalDpi xmlns:a14="http://schemas.microsoft.com/office/drawing/2010/main" val="0"/>
              </a:ext>
            </a:extLst>
          </a:blip>
          <a:srcRect/>
          <a:stretch>
            <a:fillRect/>
          </a:stretch>
        </p:blipFill>
        <p:spPr bwMode="auto">
          <a:xfrm>
            <a:off x="401544" y="3428436"/>
            <a:ext cx="3841750" cy="2520000"/>
          </a:xfrm>
          <a:prstGeom prst="rect">
            <a:avLst/>
          </a:prstGeom>
          <a:noFill/>
          <a:ln>
            <a:noFill/>
          </a:ln>
        </p:spPr>
      </p:pic>
      <p:pic>
        <p:nvPicPr>
          <p:cNvPr id="14" name="Imagen 13" descr="C:\Users\Jhona\Desktop\imagenes disquet\PLOT12.GIF"/>
          <p:cNvPicPr/>
          <p:nvPr/>
        </p:nvPicPr>
        <p:blipFill>
          <a:blip r:embed="rId6">
            <a:extLst>
              <a:ext uri="{28A0092B-C50C-407E-A947-70E740481C1C}">
                <a14:useLocalDpi xmlns:a14="http://schemas.microsoft.com/office/drawing/2010/main" val="0"/>
              </a:ext>
            </a:extLst>
          </a:blip>
          <a:srcRect/>
          <a:stretch>
            <a:fillRect/>
          </a:stretch>
        </p:blipFill>
        <p:spPr bwMode="auto">
          <a:xfrm>
            <a:off x="4994560" y="3428756"/>
            <a:ext cx="3844496" cy="2519680"/>
          </a:xfrm>
          <a:prstGeom prst="rect">
            <a:avLst/>
          </a:prstGeom>
          <a:noFill/>
          <a:ln>
            <a:noFill/>
          </a:ln>
        </p:spPr>
      </p:pic>
    </p:spTree>
    <p:extLst>
      <p:ext uri="{BB962C8B-B14F-4D97-AF65-F5344CB8AC3E}">
        <p14:creationId xmlns:p14="http://schemas.microsoft.com/office/powerpoint/2010/main" val="18820675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19" y="1460083"/>
            <a:ext cx="8568952" cy="369332"/>
          </a:xfrm>
          <a:prstGeom prst="rect">
            <a:avLst/>
          </a:prstGeom>
          <a:noFill/>
        </p:spPr>
        <p:txBody>
          <a:bodyPr wrap="square" rtlCol="0">
            <a:spAutoFit/>
          </a:bodyPr>
          <a:lstStyle/>
          <a:p>
            <a:pPr algn="ctr"/>
            <a:r>
              <a:rPr lang="es-EC" b="1" dirty="0" err="1" smtClean="0"/>
              <a:t>VSWR</a:t>
            </a:r>
            <a:endParaRPr lang="es-EC" b="1" dirty="0" smtClean="0"/>
          </a:p>
        </p:txBody>
      </p:sp>
      <p:pic>
        <p:nvPicPr>
          <p:cNvPr id="5" name="Imagen 4"/>
          <p:cNvPicPr>
            <a:picLocks noChangeAspect="1"/>
          </p:cNvPicPr>
          <p:nvPr/>
        </p:nvPicPr>
        <p:blipFill>
          <a:blip r:embed="rId3"/>
          <a:stretch>
            <a:fillRect/>
          </a:stretch>
        </p:blipFill>
        <p:spPr>
          <a:xfrm>
            <a:off x="949832" y="2564904"/>
            <a:ext cx="7172325" cy="1695450"/>
          </a:xfrm>
          <a:prstGeom prst="rect">
            <a:avLst/>
          </a:prstGeom>
        </p:spPr>
      </p:pic>
    </p:spTree>
    <p:extLst>
      <p:ext uri="{BB962C8B-B14F-4D97-AF65-F5344CB8AC3E}">
        <p14:creationId xmlns:p14="http://schemas.microsoft.com/office/powerpoint/2010/main" val="1932480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6712"/>
            <a:ext cx="8568952" cy="1200329"/>
          </a:xfrm>
          <a:prstGeom prst="rect">
            <a:avLst/>
          </a:prstGeom>
          <a:noFill/>
        </p:spPr>
        <p:txBody>
          <a:bodyPr wrap="square" rtlCol="0">
            <a:spAutoFit/>
          </a:bodyPr>
          <a:lstStyle/>
          <a:p>
            <a:pPr algn="just"/>
            <a:r>
              <a:rPr lang="es-EC" b="1" dirty="0" smtClean="0"/>
              <a:t>Medición de Ganancia de Antena</a:t>
            </a:r>
          </a:p>
          <a:p>
            <a:pPr algn="just"/>
            <a:endParaRPr lang="es-EC" b="1" dirty="0"/>
          </a:p>
          <a:p>
            <a:pPr algn="just"/>
            <a:r>
              <a:rPr lang="es-EC" dirty="0" smtClean="0"/>
              <a:t>En la medición </a:t>
            </a:r>
            <a:r>
              <a:rPr lang="es-EC" dirty="0"/>
              <a:t>del parámetro de </a:t>
            </a:r>
            <a:r>
              <a:rPr lang="es-EC" dirty="0" smtClean="0"/>
              <a:t>ganancia de antena, se aplicó metodologías de mediciones indirectas.</a:t>
            </a:r>
          </a:p>
        </p:txBody>
      </p:sp>
      <p:graphicFrame>
        <p:nvGraphicFramePr>
          <p:cNvPr id="5" name="Diagrama 4"/>
          <p:cNvGraphicFramePr/>
          <p:nvPr>
            <p:extLst>
              <p:ext uri="{D42A27DB-BD31-4B8C-83A1-F6EECF244321}">
                <p14:modId xmlns:p14="http://schemas.microsoft.com/office/powerpoint/2010/main" val="2270036042"/>
              </p:ext>
            </p:extLst>
          </p:nvPr>
        </p:nvGraphicFramePr>
        <p:xfrm>
          <a:off x="1139788" y="1436876"/>
          <a:ext cx="7320644" cy="47683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98736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369332"/>
          </a:xfrm>
          <a:prstGeom prst="rect">
            <a:avLst/>
          </a:prstGeom>
          <a:noFill/>
        </p:spPr>
        <p:txBody>
          <a:bodyPr wrap="square" rtlCol="0">
            <a:spAutoFit/>
          </a:bodyPr>
          <a:lstStyle/>
          <a:p>
            <a:pPr algn="just"/>
            <a:r>
              <a:rPr lang="es-EC" b="1" dirty="0" smtClean="0"/>
              <a:t>Metodología de dos antenas.</a:t>
            </a:r>
            <a:endParaRPr lang="es-EC" dirty="0" smtClean="0"/>
          </a:p>
        </p:txBody>
      </p:sp>
      <p:pic>
        <p:nvPicPr>
          <p:cNvPr id="7" name="Imagen 6"/>
          <p:cNvPicPr/>
          <p:nvPr/>
        </p:nvPicPr>
        <p:blipFill rotWithShape="1">
          <a:blip r:embed="rId3">
            <a:extLst>
              <a:ext uri="{28A0092B-C50C-407E-A947-70E740481C1C}">
                <a14:useLocalDpi xmlns:a14="http://schemas.microsoft.com/office/drawing/2010/main" val="0"/>
              </a:ext>
            </a:extLst>
          </a:blip>
          <a:srcRect b="6654"/>
          <a:stretch/>
        </p:blipFill>
        <p:spPr bwMode="auto">
          <a:xfrm>
            <a:off x="251520" y="1216792"/>
            <a:ext cx="4176464" cy="2728892"/>
          </a:xfrm>
          <a:prstGeom prst="rect">
            <a:avLst/>
          </a:prstGeom>
          <a:noFill/>
          <a:ln>
            <a:noFill/>
          </a:ln>
        </p:spPr>
      </p:pic>
      <p:pic>
        <p:nvPicPr>
          <p:cNvPr id="8" name="Imagen 7"/>
          <p:cNvPicPr/>
          <p:nvPr/>
        </p:nvPicPr>
        <p:blipFill rotWithShape="1">
          <a:blip r:embed="rId4">
            <a:extLst>
              <a:ext uri="{28A0092B-C50C-407E-A947-70E740481C1C}">
                <a14:useLocalDpi xmlns:a14="http://schemas.microsoft.com/office/drawing/2010/main" val="0"/>
              </a:ext>
            </a:extLst>
          </a:blip>
          <a:srcRect b="8220"/>
          <a:stretch/>
        </p:blipFill>
        <p:spPr bwMode="auto">
          <a:xfrm>
            <a:off x="4758328" y="1214390"/>
            <a:ext cx="4206160" cy="2641285"/>
          </a:xfrm>
          <a:prstGeom prst="rect">
            <a:avLst/>
          </a:prstGeom>
          <a:noFill/>
          <a:ln>
            <a:noFill/>
          </a:ln>
        </p:spPr>
      </p:pic>
      <mc:AlternateContent xmlns:mc="http://schemas.openxmlformats.org/markup-compatibility/2006" xmlns:a14="http://schemas.microsoft.com/office/drawing/2010/main">
        <mc:Choice Requires="a14">
          <p:sp>
            <p:nvSpPr>
              <p:cNvPr id="5" name="Rectángulo 4"/>
              <p:cNvSpPr/>
              <p:nvPr/>
            </p:nvSpPr>
            <p:spPr>
              <a:xfrm>
                <a:off x="1703896" y="4120773"/>
                <a:ext cx="6624736" cy="39126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𝑡𝑥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𝑎𝑛𝑡𝑇𝑥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𝑎𝑛𝑡𝑅𝑥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𝑏</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𝑐𝑎𝑏𝑙𝑒𝑠</m:t>
                          </m:r>
                          <m:r>
                            <a:rPr lang="en-US" i="0">
                              <a:latin typeface="Cambria Math" panose="02040503050406030204" pitchFamily="18" charset="0"/>
                            </a:rPr>
                            <m:t> </m:t>
                          </m:r>
                          <m:r>
                            <a:rPr lang="en-US" i="1">
                              <a:latin typeface="Cambria Math" panose="02040503050406030204" pitchFamily="18" charset="0"/>
                            </a:rPr>
                            <m:t>𝑦</m:t>
                          </m:r>
                          <m:r>
                            <a:rPr lang="en-US" i="0">
                              <a:latin typeface="Cambria Math" panose="02040503050406030204" pitchFamily="18" charset="0"/>
                            </a:rPr>
                            <m:t> </m:t>
                          </m:r>
                          <m:r>
                            <a:rPr lang="en-US" i="1">
                              <a:latin typeface="Cambria Math" panose="02040503050406030204" pitchFamily="18" charset="0"/>
                            </a:rPr>
                            <m:t>𝑐𝑜𝑛𝑒𝑐𝑜𝑟𝑒𝑠</m:t>
                          </m:r>
                        </m:sub>
                      </m:sSub>
                    </m:oMath>
                  </m:oMathPara>
                </a14:m>
                <a:endParaRPr lang="en-US" dirty="0"/>
              </a:p>
            </p:txBody>
          </p:sp>
        </mc:Choice>
        <mc:Fallback xmlns="">
          <p:sp>
            <p:nvSpPr>
              <p:cNvPr id="5" name="Rectángulo 4"/>
              <p:cNvSpPr>
                <a:spLocks noRot="1" noChangeAspect="1" noMove="1" noResize="1" noEditPoints="1" noAdjustHandles="1" noChangeArrowheads="1" noChangeShapeType="1" noTextEdit="1"/>
              </p:cNvSpPr>
              <p:nvPr/>
            </p:nvSpPr>
            <p:spPr>
              <a:xfrm>
                <a:off x="1703896" y="4120773"/>
                <a:ext cx="6624736" cy="391261"/>
              </a:xfrm>
              <a:prstGeom prst="rect">
                <a:avLst/>
              </a:prstGeom>
              <a:blipFill>
                <a:blip r:embed="rId5"/>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402157" y="5108851"/>
                <a:ext cx="4058867" cy="6166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𝐺</m:t>
                      </m:r>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𝑟𝑥</m:t>
                                  </m:r>
                                </m:sub>
                              </m:sSub>
                              <m:r>
                                <a:rPr lang="en-US" i="0">
                                  <a:latin typeface="Cambria Math" panose="02040503050406030204" pitchFamily="18" charset="0"/>
                                </a:rPr>
                                <m:t>−</m:t>
                              </m:r>
                              <m:r>
                                <a:rPr lang="en-US" i="1">
                                  <a:latin typeface="Cambria Math" panose="02040503050406030204" pitchFamily="18" charset="0"/>
                                </a:rPr>
                                <m:t>𝑃</m:t>
                              </m:r>
                            </m:e>
                            <m:sub>
                              <m:r>
                                <a:rPr lang="en-US" i="1">
                                  <a:latin typeface="Cambria Math" panose="02040503050406030204" pitchFamily="18" charset="0"/>
                                </a:rPr>
                                <m:t>𝑡𝑥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𝑏</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𝑐𝑎𝑏𝑙𝑒𝑠</m:t>
                              </m:r>
                              <m:r>
                                <a:rPr lang="en-US" i="0">
                                  <a:latin typeface="Cambria Math" panose="02040503050406030204" pitchFamily="18" charset="0"/>
                                </a:rPr>
                                <m:t> </m:t>
                              </m:r>
                              <m:r>
                                <a:rPr lang="en-US" i="1">
                                  <a:latin typeface="Cambria Math" panose="02040503050406030204" pitchFamily="18" charset="0"/>
                                </a:rPr>
                                <m:t>𝑦</m:t>
                              </m:r>
                              <m:r>
                                <a:rPr lang="en-US" i="0">
                                  <a:latin typeface="Cambria Math" panose="02040503050406030204" pitchFamily="18" charset="0"/>
                                </a:rPr>
                                <m:t> </m:t>
                              </m:r>
                              <m:r>
                                <a:rPr lang="en-US" i="1">
                                  <a:latin typeface="Cambria Math" panose="02040503050406030204" pitchFamily="18" charset="0"/>
                                </a:rPr>
                                <m:t>𝑐𝑜𝑛𝑒𝑐𝑜𝑟𝑒𝑠</m:t>
                              </m:r>
                            </m:sub>
                          </m:sSub>
                        </m:num>
                        <m:den>
                          <m:r>
                            <a:rPr lang="en-US" i="0">
                              <a:latin typeface="Cambria Math" panose="02040503050406030204" pitchFamily="18" charset="0"/>
                            </a:rPr>
                            <m:t>2</m:t>
                          </m:r>
                        </m:den>
                      </m:f>
                    </m:oMath>
                  </m:oMathPara>
                </a14:m>
                <a:endParaRPr lang="en-US" dirty="0"/>
              </a:p>
            </p:txBody>
          </p:sp>
        </mc:Choice>
        <mc:Fallback xmlns="">
          <p:sp>
            <p:nvSpPr>
              <p:cNvPr id="9" name="Rectángulo 8"/>
              <p:cNvSpPr>
                <a:spLocks noRot="1" noChangeAspect="1" noMove="1" noResize="1" noEditPoints="1" noAdjustHandles="1" noChangeArrowheads="1" noChangeShapeType="1" noTextEdit="1"/>
              </p:cNvSpPr>
              <p:nvPr/>
            </p:nvSpPr>
            <p:spPr>
              <a:xfrm>
                <a:off x="402157" y="5108851"/>
                <a:ext cx="4058867" cy="616644"/>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695383" y="4649951"/>
                <a:ext cx="233204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0">
                                  <a:latin typeface="Cambria Math" panose="02040503050406030204" pitchFamily="18" charset="0"/>
                                </a:rPr>
                                <m:t>21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𝑅𝑥</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𝑇𝑥</m:t>
                              </m:r>
                            </m:sub>
                          </m:sSub>
                          <m:r>
                            <a:rPr lang="en-US" i="0">
                              <a:latin typeface="Cambria Math" panose="02040503050406030204" pitchFamily="18" charset="0"/>
                            </a:rPr>
                            <m:t> [</m:t>
                          </m:r>
                          <m:r>
                            <a:rPr lang="en-US" i="1">
                              <a:latin typeface="Cambria Math" panose="02040503050406030204" pitchFamily="18" charset="0"/>
                            </a:rPr>
                            <m:t>𝑑𝐵</m:t>
                          </m:r>
                        </m:e>
                      </m:d>
                    </m:oMath>
                  </m:oMathPara>
                </a14:m>
                <a:endParaRPr lang="en-US" dirty="0"/>
              </a:p>
            </p:txBody>
          </p:sp>
        </mc:Choice>
        <mc:Fallback xmlns="">
          <p:sp>
            <p:nvSpPr>
              <p:cNvPr id="10" name="Rectángulo 9"/>
              <p:cNvSpPr>
                <a:spLocks noRot="1" noChangeAspect="1" noMove="1" noResize="1" noEditPoints="1" noAdjustHandles="1" noChangeArrowheads="1" noChangeShapeType="1" noTextEdit="1"/>
              </p:cNvSpPr>
              <p:nvPr/>
            </p:nvSpPr>
            <p:spPr>
              <a:xfrm>
                <a:off x="5695383" y="4649951"/>
                <a:ext cx="2332049" cy="369332"/>
              </a:xfrm>
              <a:prstGeom prst="rect">
                <a:avLst/>
              </a:prstGeom>
              <a:blipFill>
                <a:blip r:embed="rId7"/>
                <a:stretch>
                  <a:fillRect t="-126667" r="-18277" b="-19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5092831" y="5168394"/>
                <a:ext cx="3494162" cy="6185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𝐺</m:t>
                      </m:r>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𝑆</m:t>
                              </m:r>
                            </m:e>
                            <m:sub>
                              <m:r>
                                <a:rPr lang="en-US" i="0">
                                  <a:latin typeface="Cambria Math" panose="02040503050406030204" pitchFamily="18" charset="0"/>
                                </a:rPr>
                                <m:t>21</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𝑏</m:t>
                              </m:r>
                            </m:sub>
                          </m:sSub>
                          <m:r>
                            <a:rPr lang="en-US" i="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𝐿</m:t>
                              </m:r>
                            </m:e>
                            <m:sub>
                              <m:r>
                                <a:rPr lang="en-US" i="1">
                                  <a:latin typeface="Cambria Math" panose="02040503050406030204" pitchFamily="18" charset="0"/>
                                </a:rPr>
                                <m:t>𝑐𝑎𝑏𝑙𝑒𝑠</m:t>
                              </m:r>
                              <m:r>
                                <a:rPr lang="en-US" i="0">
                                  <a:latin typeface="Cambria Math" panose="02040503050406030204" pitchFamily="18" charset="0"/>
                                </a:rPr>
                                <m:t> </m:t>
                              </m:r>
                              <m:r>
                                <a:rPr lang="en-US" i="1">
                                  <a:latin typeface="Cambria Math" panose="02040503050406030204" pitchFamily="18" charset="0"/>
                                </a:rPr>
                                <m:t>𝑦</m:t>
                              </m:r>
                              <m:r>
                                <a:rPr lang="en-US" i="0">
                                  <a:latin typeface="Cambria Math" panose="02040503050406030204" pitchFamily="18" charset="0"/>
                                </a:rPr>
                                <m:t> </m:t>
                              </m:r>
                              <m:r>
                                <a:rPr lang="en-US" i="1">
                                  <a:latin typeface="Cambria Math" panose="02040503050406030204" pitchFamily="18" charset="0"/>
                                </a:rPr>
                                <m:t>𝑐𝑜𝑛𝑒𝑐𝑜𝑟𝑒𝑠</m:t>
                              </m:r>
                            </m:sub>
                          </m:sSub>
                        </m:num>
                        <m:den>
                          <m:r>
                            <a:rPr lang="en-US" i="0">
                              <a:latin typeface="Cambria Math" panose="02040503050406030204" pitchFamily="18" charset="0"/>
                            </a:rPr>
                            <m:t>2</m:t>
                          </m:r>
                        </m:den>
                      </m:f>
                    </m:oMath>
                  </m:oMathPara>
                </a14:m>
                <a:endParaRPr lang="en-US" dirty="0"/>
              </a:p>
            </p:txBody>
          </p:sp>
        </mc:Choice>
        <mc:Fallback xmlns="">
          <p:sp>
            <p:nvSpPr>
              <p:cNvPr id="11" name="Rectángulo 10"/>
              <p:cNvSpPr>
                <a:spLocks noRot="1" noChangeAspect="1" noMove="1" noResize="1" noEditPoints="1" noAdjustHandles="1" noChangeArrowheads="1" noChangeShapeType="1" noTextEdit="1"/>
              </p:cNvSpPr>
              <p:nvPr/>
            </p:nvSpPr>
            <p:spPr>
              <a:xfrm>
                <a:off x="5092831" y="5168394"/>
                <a:ext cx="3494162" cy="61850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8436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C" dirty="0"/>
              <a:t> </a:t>
            </a:r>
          </a:p>
        </p:txBody>
      </p:sp>
      <p:pic>
        <p:nvPicPr>
          <p:cNvPr id="8" name="7 Imagen" descr="h:\Mis documentos\Downloads\LOGO OFICIAL UFA-ESPE.jpg"/>
          <p:cNvPicPr/>
          <p:nvPr/>
        </p:nvPicPr>
        <p:blipFill>
          <a:blip r:embed="rId2" cstate="print"/>
          <a:srcRect l="4932" t="29524" r="4762" b="30952"/>
          <a:stretch>
            <a:fillRect/>
          </a:stretch>
        </p:blipFill>
        <p:spPr bwMode="auto">
          <a:xfrm>
            <a:off x="5508104" y="5832648"/>
            <a:ext cx="3518307" cy="908720"/>
          </a:xfrm>
          <a:prstGeom prst="rect">
            <a:avLst/>
          </a:prstGeom>
          <a:noFill/>
          <a:ln w="9525">
            <a:noFill/>
            <a:miter lim="800000"/>
            <a:headEnd/>
            <a:tailEnd/>
          </a:ln>
        </p:spPr>
      </p:pic>
      <p:sp>
        <p:nvSpPr>
          <p:cNvPr id="7" name="8 Marcador de contenido"/>
          <p:cNvSpPr txBox="1">
            <a:spLocks/>
          </p:cNvSpPr>
          <p:nvPr/>
        </p:nvSpPr>
        <p:spPr>
          <a:xfrm>
            <a:off x="457200" y="2676784"/>
            <a:ext cx="8229600" cy="3100684"/>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es-ES" sz="2400" b="0" i="0" u="none" strike="noStrike" kern="0" cap="none" spc="0" normalizeH="0" baseline="0" noProof="0" dirty="0">
              <a:ln>
                <a:noFill/>
              </a:ln>
              <a:solidFill>
                <a:schemeClr val="accent1">
                  <a:lumMod val="50000"/>
                </a:schemeClr>
              </a:solidFill>
              <a:effectLst/>
              <a:uLnTx/>
              <a:uFillTx/>
              <a:latin typeface="+mn-lt"/>
              <a:ea typeface="+mn-ea"/>
              <a:cs typeface="+mn-cs"/>
            </a:endParaRPr>
          </a:p>
        </p:txBody>
      </p:sp>
      <p:sp>
        <p:nvSpPr>
          <p:cNvPr id="10" name="Título 1">
            <a:extLst>
              <a:ext uri="{FF2B5EF4-FFF2-40B4-BE49-F238E27FC236}">
                <a16:creationId xmlns:a16="http://schemas.microsoft.com/office/drawing/2014/main" id="{BC2E7990-2AFD-450A-9776-477802569437}"/>
              </a:ext>
            </a:extLst>
          </p:cNvPr>
          <p:cNvSpPr txBox="1">
            <a:spLocks/>
          </p:cNvSpPr>
          <p:nvPr/>
        </p:nvSpPr>
        <p:spPr>
          <a:xfrm>
            <a:off x="901464" y="-22696"/>
            <a:ext cx="8229600" cy="1143000"/>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n-US" kern="0" dirty="0"/>
              <a:t>OBJETIVOS</a:t>
            </a:r>
          </a:p>
        </p:txBody>
      </p:sp>
      <p:graphicFrame>
        <p:nvGraphicFramePr>
          <p:cNvPr id="3" name="Diagrama 2"/>
          <p:cNvGraphicFramePr/>
          <p:nvPr>
            <p:extLst>
              <p:ext uri="{D42A27DB-BD31-4B8C-83A1-F6EECF244321}">
                <p14:modId xmlns:p14="http://schemas.microsoft.com/office/powerpoint/2010/main" val="1533248779"/>
              </p:ext>
            </p:extLst>
          </p:nvPr>
        </p:nvGraphicFramePr>
        <p:xfrm>
          <a:off x="814264" y="1120304"/>
          <a:ext cx="7872536" cy="1501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a 3"/>
          <p:cNvGraphicFramePr/>
          <p:nvPr>
            <p:extLst>
              <p:ext uri="{D42A27DB-BD31-4B8C-83A1-F6EECF244321}">
                <p14:modId xmlns:p14="http://schemas.microsoft.com/office/powerpoint/2010/main" val="1084587049"/>
              </p:ext>
            </p:extLst>
          </p:nvPr>
        </p:nvGraphicFramePr>
        <p:xfrm>
          <a:off x="611560" y="2997351"/>
          <a:ext cx="7785336" cy="28673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935181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369332"/>
          </a:xfrm>
          <a:prstGeom prst="rect">
            <a:avLst/>
          </a:prstGeom>
          <a:noFill/>
        </p:spPr>
        <p:txBody>
          <a:bodyPr wrap="square" rtlCol="0">
            <a:spAutoFit/>
          </a:bodyPr>
          <a:lstStyle/>
          <a:p>
            <a:pPr algn="just"/>
            <a:r>
              <a:rPr lang="es-EC" b="1" dirty="0" smtClean="0"/>
              <a:t>Metodología de dos antenas.</a:t>
            </a:r>
            <a:endParaRPr lang="es-EC" dirty="0" smtClean="0"/>
          </a:p>
        </p:txBody>
      </p:sp>
      <p:pic>
        <p:nvPicPr>
          <p:cNvPr id="12" name="Imagen 11"/>
          <p:cNvPicPr>
            <a:picLocks noChangeAspect="1"/>
          </p:cNvPicPr>
          <p:nvPr/>
        </p:nvPicPr>
        <p:blipFill>
          <a:blip r:embed="rId3"/>
          <a:stretch>
            <a:fillRect/>
          </a:stretch>
        </p:blipFill>
        <p:spPr>
          <a:xfrm>
            <a:off x="735067" y="1608476"/>
            <a:ext cx="7601855" cy="1861502"/>
          </a:xfrm>
          <a:prstGeom prst="rect">
            <a:avLst/>
          </a:prstGeom>
        </p:spPr>
      </p:pic>
      <p:pic>
        <p:nvPicPr>
          <p:cNvPr id="13" name="Imagen 12"/>
          <p:cNvPicPr>
            <a:picLocks noChangeAspect="1"/>
          </p:cNvPicPr>
          <p:nvPr/>
        </p:nvPicPr>
        <p:blipFill>
          <a:blip r:embed="rId4"/>
          <a:stretch>
            <a:fillRect/>
          </a:stretch>
        </p:blipFill>
        <p:spPr>
          <a:xfrm>
            <a:off x="1302256" y="3683562"/>
            <a:ext cx="6467475" cy="2028825"/>
          </a:xfrm>
          <a:prstGeom prst="rect">
            <a:avLst/>
          </a:prstGeom>
        </p:spPr>
      </p:pic>
    </p:spTree>
    <p:extLst>
      <p:ext uri="{BB962C8B-B14F-4D97-AF65-F5344CB8AC3E}">
        <p14:creationId xmlns:p14="http://schemas.microsoft.com/office/powerpoint/2010/main" val="1913785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369332"/>
          </a:xfrm>
          <a:prstGeom prst="rect">
            <a:avLst/>
          </a:prstGeom>
          <a:noFill/>
        </p:spPr>
        <p:txBody>
          <a:bodyPr wrap="square" rtlCol="0">
            <a:spAutoFit/>
          </a:bodyPr>
          <a:lstStyle/>
          <a:p>
            <a:pPr algn="just"/>
            <a:r>
              <a:rPr lang="es-EC" b="1" dirty="0" smtClean="0"/>
              <a:t>Metodología de tres antenas.</a:t>
            </a:r>
            <a:endParaRPr lang="es-EC" dirty="0" smtClean="0"/>
          </a:p>
        </p:txBody>
      </p:sp>
      <p:pic>
        <p:nvPicPr>
          <p:cNvPr id="13" name="Imagen 12"/>
          <p:cNvPicPr/>
          <p:nvPr/>
        </p:nvPicPr>
        <p:blipFill>
          <a:blip r:embed="rId3">
            <a:extLst>
              <a:ext uri="{28A0092B-C50C-407E-A947-70E740481C1C}">
                <a14:useLocalDpi xmlns:a14="http://schemas.microsoft.com/office/drawing/2010/main" val="0"/>
              </a:ext>
            </a:extLst>
          </a:blip>
          <a:srcRect/>
          <a:stretch>
            <a:fillRect/>
          </a:stretch>
        </p:blipFill>
        <p:spPr bwMode="auto">
          <a:xfrm>
            <a:off x="323528" y="2204864"/>
            <a:ext cx="3927192" cy="2988032"/>
          </a:xfrm>
          <a:prstGeom prst="rect">
            <a:avLst/>
          </a:prstGeom>
          <a:noFill/>
          <a:ln>
            <a:noFill/>
          </a:ln>
        </p:spPr>
      </p:pic>
      <mc:AlternateContent xmlns:mc="http://schemas.openxmlformats.org/markup-compatibility/2006" xmlns:a14="http://schemas.microsoft.com/office/drawing/2010/main">
        <mc:Choice Requires="a14">
          <p:sp>
            <p:nvSpPr>
              <p:cNvPr id="14" name="Rectángulo 13"/>
              <p:cNvSpPr/>
              <p:nvPr/>
            </p:nvSpPr>
            <p:spPr>
              <a:xfrm>
                <a:off x="4748075" y="1537161"/>
                <a:ext cx="3968329" cy="9727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𝑎𝑛𝑡</m:t>
                                    </m:r>
                                    <m:r>
                                      <a:rPr lang="en-US" i="0">
                                        <a:latin typeface="Cambria Math" panose="02040503050406030204" pitchFamily="18" charset="0"/>
                                      </a:rPr>
                                      <m:t>1</m:t>
                                    </m:r>
                                  </m:sub>
                                </m:sSub>
                              </m:e>
                            </m:mr>
                            <m:mr>
                              <m:e>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𝑎𝑛𝑡</m:t>
                                    </m:r>
                                    <m:r>
                                      <a:rPr lang="en-US" i="0">
                                        <a:latin typeface="Cambria Math" panose="02040503050406030204" pitchFamily="18" charset="0"/>
                                      </a:rPr>
                                      <m:t>2</m:t>
                                    </m:r>
                                  </m:sub>
                                </m:sSub>
                              </m:e>
                            </m:mr>
                            <m:mr>
                              <m:e>
                                <m:sSub>
                                  <m:sSubPr>
                                    <m:ctrlPr>
                                      <a:rPr lang="en-US" i="1">
                                        <a:latin typeface="Cambria Math" panose="02040503050406030204" pitchFamily="18" charset="0"/>
                                      </a:rPr>
                                    </m:ctrlPr>
                                  </m:sSubPr>
                                  <m:e>
                                    <m:r>
                                      <a:rPr lang="en-US" i="1">
                                        <a:latin typeface="Cambria Math" panose="02040503050406030204" pitchFamily="18" charset="0"/>
                                      </a:rPr>
                                      <m:t>𝐺</m:t>
                                    </m:r>
                                  </m:e>
                                  <m:sub>
                                    <m:r>
                                      <a:rPr lang="en-US" i="1">
                                        <a:latin typeface="Cambria Math" panose="02040503050406030204" pitchFamily="18" charset="0"/>
                                      </a:rPr>
                                      <m:t>𝑎𝑛𝑡</m:t>
                                    </m:r>
                                    <m:r>
                                      <a:rPr lang="en-US" i="0">
                                        <a:latin typeface="Cambria Math" panose="02040503050406030204" pitchFamily="18" charset="0"/>
                                      </a:rPr>
                                      <m:t>3</m:t>
                                    </m:r>
                                  </m:sub>
                                </m:sSub>
                              </m:e>
                            </m:mr>
                          </m:m>
                        </m:e>
                      </m:d>
                      <m:r>
                        <a:rPr lang="en-US" i="0">
                          <a:latin typeface="Cambria Math" panose="02040503050406030204" pitchFamily="18" charset="0"/>
                        </a:rPr>
                        <m:t>=</m:t>
                      </m:r>
                      <m:d>
                        <m:dPr>
                          <m:begChr m:val="["/>
                          <m:endChr m:val="]"/>
                          <m:ctrlPr>
                            <a:rPr lang="en-US" i="1">
                              <a:latin typeface="Cambria Math" panose="02040503050406030204" pitchFamily="18" charset="0"/>
                            </a:rPr>
                          </m:ctrlPr>
                        </m:dPr>
                        <m:e>
                          <m:m>
                            <m:mPr>
                              <m:mcs>
                                <m:mc>
                                  <m:mcPr>
                                    <m:count m:val="3"/>
                                    <m:mcJc m:val="center"/>
                                  </m:mcPr>
                                </m:mc>
                              </m:mcs>
                              <m:ctrlPr>
                                <a:rPr lang="en-US" i="1">
                                  <a:latin typeface="Cambria Math" panose="02040503050406030204" pitchFamily="18" charset="0"/>
                                </a:rPr>
                              </m:ctrlPr>
                            </m:mPr>
                            <m:mr>
                              <m:e>
                                <m:r>
                                  <a:rPr lang="en-US" i="0">
                                    <a:latin typeface="Cambria Math" panose="02040503050406030204" pitchFamily="18" charset="0"/>
                                  </a:rPr>
                                  <m:t>0.5</m:t>
                                </m:r>
                              </m:e>
                              <m:e>
                                <m:r>
                                  <a:rPr lang="en-US" i="0">
                                    <a:latin typeface="Cambria Math" panose="02040503050406030204" pitchFamily="18" charset="0"/>
                                  </a:rPr>
                                  <m:t>0.5</m:t>
                                </m:r>
                              </m:e>
                              <m:e>
                                <m:r>
                                  <a:rPr lang="en-US" i="0">
                                    <a:latin typeface="Cambria Math" panose="02040503050406030204" pitchFamily="18" charset="0"/>
                                  </a:rPr>
                                  <m:t>−0.5</m:t>
                                </m:r>
                              </m:e>
                            </m:mr>
                            <m:mr>
                              <m:e>
                                <m:r>
                                  <a:rPr lang="en-US" i="0">
                                    <a:latin typeface="Cambria Math" panose="02040503050406030204" pitchFamily="18" charset="0"/>
                                  </a:rPr>
                                  <m:t>0.5</m:t>
                                </m:r>
                              </m:e>
                              <m:e>
                                <m:r>
                                  <a:rPr lang="en-US" i="0">
                                    <a:latin typeface="Cambria Math" panose="02040503050406030204" pitchFamily="18" charset="0"/>
                                  </a:rPr>
                                  <m:t>−0.5</m:t>
                                </m:r>
                              </m:e>
                              <m:e>
                                <m:r>
                                  <a:rPr lang="en-US" i="0">
                                    <a:latin typeface="Cambria Math" panose="02040503050406030204" pitchFamily="18" charset="0"/>
                                  </a:rPr>
                                  <m:t>0.5</m:t>
                                </m:r>
                              </m:e>
                            </m:mr>
                            <m:mr>
                              <m:e>
                                <m:r>
                                  <a:rPr lang="en-US" i="0">
                                    <a:latin typeface="Cambria Math" panose="02040503050406030204" pitchFamily="18" charset="0"/>
                                  </a:rPr>
                                  <m:t>−0.5</m:t>
                                </m:r>
                              </m:e>
                              <m:e>
                                <m:r>
                                  <a:rPr lang="en-US" i="0">
                                    <a:latin typeface="Cambria Math" panose="02040503050406030204" pitchFamily="18" charset="0"/>
                                  </a:rPr>
                                  <m:t>0.5</m:t>
                                </m:r>
                              </m:e>
                              <m:e>
                                <m:r>
                                  <a:rPr lang="en-US" i="0">
                                    <a:latin typeface="Cambria Math" panose="02040503050406030204" pitchFamily="18" charset="0"/>
                                  </a:rPr>
                                  <m:t>0.5</m:t>
                                </m:r>
                              </m:e>
                            </m:mr>
                          </m:m>
                        </m:e>
                      </m:d>
                      <m:d>
                        <m:dPr>
                          <m:begChr m:val="["/>
                          <m:endChr m:val="]"/>
                          <m:ctrlPr>
                            <a:rPr lang="en-US" i="1">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0">
                                        <a:latin typeface="Cambria Math" panose="02040503050406030204" pitchFamily="18" charset="0"/>
                                      </a:rPr>
                                      <m:t>12</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0">
                                        <a:latin typeface="Cambria Math" panose="02040503050406030204" pitchFamily="18" charset="0"/>
                                      </a:rPr>
                                      <m:t>13</m:t>
                                    </m:r>
                                  </m:sub>
                                </m:sSub>
                              </m:e>
                            </m:mr>
                            <m:mr>
                              <m:e>
                                <m:sSub>
                                  <m:sSubPr>
                                    <m:ctrlPr>
                                      <a:rPr lang="en-US" i="1">
                                        <a:latin typeface="Cambria Math" panose="02040503050406030204" pitchFamily="18" charset="0"/>
                                      </a:rPr>
                                    </m:ctrlPr>
                                  </m:sSubPr>
                                  <m:e>
                                    <m:r>
                                      <a:rPr lang="en-US" i="1">
                                        <a:latin typeface="Cambria Math" panose="02040503050406030204" pitchFamily="18" charset="0"/>
                                      </a:rPr>
                                      <m:t>𝑀</m:t>
                                    </m:r>
                                  </m:e>
                                  <m:sub>
                                    <m:r>
                                      <a:rPr lang="en-US" i="0">
                                        <a:latin typeface="Cambria Math" panose="02040503050406030204" pitchFamily="18" charset="0"/>
                                      </a:rPr>
                                      <m:t>23</m:t>
                                    </m:r>
                                  </m:sub>
                                </m:sSub>
                              </m:e>
                            </m:mr>
                          </m:m>
                        </m:e>
                      </m:d>
                    </m:oMath>
                  </m:oMathPara>
                </a14:m>
                <a:endParaRPr lang="en-US" dirty="0"/>
              </a:p>
            </p:txBody>
          </p:sp>
        </mc:Choice>
        <mc:Fallback xmlns="">
          <p:sp>
            <p:nvSpPr>
              <p:cNvPr id="14" name="Rectángulo 13"/>
              <p:cNvSpPr>
                <a:spLocks noRot="1" noChangeAspect="1" noMove="1" noResize="1" noEditPoints="1" noAdjustHandles="1" noChangeArrowheads="1" noChangeShapeType="1" noTextEdit="1"/>
              </p:cNvSpPr>
              <p:nvPr/>
            </p:nvSpPr>
            <p:spPr>
              <a:xfrm>
                <a:off x="4748075" y="1537161"/>
                <a:ext cx="3968329" cy="97270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4386660" y="2898208"/>
                <a:ext cx="4757340" cy="55842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𝐺</m:t>
                          </m:r>
                        </m:e>
                        <m:sub>
                          <m:r>
                            <a:rPr lang="en-US" sz="1600" i="1">
                              <a:latin typeface="Cambria Math" panose="02040503050406030204" pitchFamily="18" charset="0"/>
                            </a:rPr>
                            <m:t>𝑎𝑛𝑡</m:t>
                          </m:r>
                          <m:r>
                            <a:rPr lang="en-US" sz="1600" i="0">
                              <a:latin typeface="Cambria Math" panose="02040503050406030204" pitchFamily="18" charset="0"/>
                            </a:rPr>
                            <m:t>1</m:t>
                          </m:r>
                        </m:sub>
                      </m:sSub>
                      <m:r>
                        <a:rPr lang="en-US" sz="1600" i="0">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𝑀</m:t>
                              </m:r>
                            </m:e>
                            <m:sub>
                              <m:r>
                                <a:rPr lang="en-US" sz="1600" i="0">
                                  <a:latin typeface="Cambria Math" panose="02040503050406030204" pitchFamily="18" charset="0"/>
                                </a:rPr>
                                <m:t>12</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𝑀</m:t>
                              </m:r>
                            </m:e>
                            <m:sub>
                              <m:r>
                                <a:rPr lang="en-US" sz="1600" i="0">
                                  <a:latin typeface="Cambria Math" panose="02040503050406030204" pitchFamily="18" charset="0"/>
                                </a:rPr>
                                <m:t>13</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𝑀</m:t>
                              </m:r>
                            </m:e>
                            <m:sub>
                              <m:r>
                                <a:rPr lang="en-US" sz="1600" i="0">
                                  <a:latin typeface="Cambria Math" panose="02040503050406030204" pitchFamily="18" charset="0"/>
                                </a:rPr>
                                <m:t>23</m:t>
                              </m:r>
                            </m:sub>
                          </m:sSub>
                          <m:r>
                            <a:rPr lang="en-US" sz="1600" i="0">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𝑏</m:t>
                              </m:r>
                            </m:sub>
                          </m:sSub>
                          <m:r>
                            <a:rPr lang="en-US" sz="1600" i="0">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𝑐𝑎𝑏𝑙𝑒𝑠</m:t>
                              </m:r>
                              <m:r>
                                <a:rPr lang="en-US" sz="1600" i="0">
                                  <a:latin typeface="Cambria Math" panose="02040503050406030204" pitchFamily="18" charset="0"/>
                                </a:rPr>
                                <m:t> </m:t>
                              </m:r>
                              <m:r>
                                <a:rPr lang="en-US" sz="1600" i="1">
                                  <a:latin typeface="Cambria Math" panose="02040503050406030204" pitchFamily="18" charset="0"/>
                                </a:rPr>
                                <m:t>𝑦</m:t>
                              </m:r>
                              <m:r>
                                <a:rPr lang="en-US" sz="1600" i="0">
                                  <a:latin typeface="Cambria Math" panose="02040503050406030204" pitchFamily="18" charset="0"/>
                                </a:rPr>
                                <m:t> </m:t>
                              </m:r>
                              <m:r>
                                <a:rPr lang="en-US" sz="1600" i="1">
                                  <a:latin typeface="Cambria Math" panose="02040503050406030204" pitchFamily="18" charset="0"/>
                                </a:rPr>
                                <m:t>𝑐𝑜𝑛𝑒𝑐𝑜𝑟𝑒𝑠</m:t>
                              </m:r>
                            </m:sub>
                          </m:sSub>
                        </m:num>
                        <m:den>
                          <m:r>
                            <a:rPr lang="en-US" sz="1600" i="0">
                              <a:latin typeface="Cambria Math" panose="02040503050406030204" pitchFamily="18" charset="0"/>
                            </a:rPr>
                            <m:t>2</m:t>
                          </m:r>
                        </m:den>
                      </m:f>
                    </m:oMath>
                  </m:oMathPara>
                </a14:m>
                <a:endParaRPr lang="en-US" sz="1600" dirty="0"/>
              </a:p>
            </p:txBody>
          </p:sp>
        </mc:Choice>
        <mc:Fallback xmlns="">
          <p:sp>
            <p:nvSpPr>
              <p:cNvPr id="15" name="Rectángulo 14"/>
              <p:cNvSpPr>
                <a:spLocks noRot="1" noChangeAspect="1" noMove="1" noResize="1" noEditPoints="1" noAdjustHandles="1" noChangeArrowheads="1" noChangeShapeType="1" noTextEdit="1"/>
              </p:cNvSpPr>
              <p:nvPr/>
            </p:nvSpPr>
            <p:spPr>
              <a:xfrm>
                <a:off x="4386660" y="2898208"/>
                <a:ext cx="4757340" cy="55842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ángulo 15"/>
              <p:cNvSpPr/>
              <p:nvPr/>
            </p:nvSpPr>
            <p:spPr>
              <a:xfrm>
                <a:off x="4457391" y="3844976"/>
                <a:ext cx="4697761" cy="55842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𝐺</m:t>
                          </m:r>
                        </m:e>
                        <m:sub>
                          <m:r>
                            <a:rPr lang="en-US" sz="1600" i="1">
                              <a:latin typeface="Cambria Math" panose="02040503050406030204" pitchFamily="18" charset="0"/>
                            </a:rPr>
                            <m:t>𝑎𝑛𝑡</m:t>
                          </m:r>
                          <m:r>
                            <a:rPr lang="en-US" sz="1600" i="1">
                              <a:latin typeface="Cambria Math" panose="02040503050406030204" pitchFamily="18" charset="0"/>
                            </a:rPr>
                            <m:t>2</m:t>
                          </m:r>
                        </m:sub>
                      </m:sSub>
                      <m:r>
                        <a:rPr lang="en-US" sz="1600" i="1">
                          <a:latin typeface="Cambria Math" panose="02040503050406030204" pitchFamily="18" charset="0"/>
                        </a:rPr>
                        <m:t>=</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i="1">
                                  <a:latin typeface="Cambria Math" panose="02040503050406030204" pitchFamily="18" charset="0"/>
                                </a:rPr>
                                <m:t>𝑀</m:t>
                              </m:r>
                            </m:e>
                            <m:sub>
                              <m:r>
                                <a:rPr lang="en-US" sz="1600" i="1">
                                  <a:latin typeface="Cambria Math" panose="02040503050406030204" pitchFamily="18" charset="0"/>
                                </a:rPr>
                                <m:t>12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𝑀</m:t>
                              </m:r>
                            </m:e>
                            <m:sub>
                              <m:r>
                                <a:rPr lang="en-US" sz="1600" i="1">
                                  <a:latin typeface="Cambria Math" panose="02040503050406030204" pitchFamily="18" charset="0"/>
                                </a:rPr>
                                <m:t>13</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𝑀</m:t>
                              </m:r>
                            </m:e>
                            <m:sub>
                              <m:r>
                                <a:rPr lang="en-US" sz="1600" i="1">
                                  <a:latin typeface="Cambria Math" panose="02040503050406030204" pitchFamily="18" charset="0"/>
                                </a:rPr>
                                <m:t>23</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𝑏</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𝑐𝑎𝑏𝑙𝑒𝑠</m:t>
                              </m:r>
                              <m:r>
                                <a:rPr lang="en-US" sz="1600" i="1">
                                  <a:latin typeface="Cambria Math" panose="02040503050406030204" pitchFamily="18" charset="0"/>
                                </a:rPr>
                                <m:t> </m:t>
                              </m:r>
                              <m:r>
                                <a:rPr lang="en-US" sz="1600" i="1">
                                  <a:latin typeface="Cambria Math" panose="02040503050406030204" pitchFamily="18" charset="0"/>
                                </a:rPr>
                                <m:t>𝑦</m:t>
                              </m:r>
                              <m:r>
                                <a:rPr lang="en-US" sz="1600" i="1">
                                  <a:latin typeface="Cambria Math" panose="02040503050406030204" pitchFamily="18" charset="0"/>
                                </a:rPr>
                                <m:t> </m:t>
                              </m:r>
                              <m:r>
                                <a:rPr lang="en-US" sz="1600" i="1">
                                  <a:latin typeface="Cambria Math" panose="02040503050406030204" pitchFamily="18" charset="0"/>
                                </a:rPr>
                                <m:t>𝑐𝑜𝑛𝑒𝑐𝑜𝑟𝑒𝑠</m:t>
                              </m:r>
                            </m:sub>
                          </m:sSub>
                        </m:num>
                        <m:den>
                          <m:r>
                            <a:rPr lang="en-US" sz="1600" i="1">
                              <a:latin typeface="Cambria Math" panose="02040503050406030204" pitchFamily="18" charset="0"/>
                            </a:rPr>
                            <m:t>2</m:t>
                          </m:r>
                        </m:den>
                      </m:f>
                      <m:r>
                        <a:rPr lang="en-US" sz="1600" i="1">
                          <a:latin typeface="Cambria Math" panose="02040503050406030204" pitchFamily="18" charset="0"/>
                        </a:rPr>
                        <m:t> </m:t>
                      </m:r>
                    </m:oMath>
                  </m:oMathPara>
                </a14:m>
                <a:endParaRPr lang="en-US" sz="1600" i="1" dirty="0">
                  <a:latin typeface="Cambria Math" panose="02040503050406030204" pitchFamily="18" charset="0"/>
                </a:endParaRPr>
              </a:p>
            </p:txBody>
          </p:sp>
        </mc:Choice>
        <mc:Fallback xmlns="">
          <p:sp>
            <p:nvSpPr>
              <p:cNvPr id="16" name="Rectángulo 15"/>
              <p:cNvSpPr>
                <a:spLocks noRot="1" noChangeAspect="1" noMove="1" noResize="1" noEditPoints="1" noAdjustHandles="1" noChangeArrowheads="1" noChangeShapeType="1" noTextEdit="1"/>
              </p:cNvSpPr>
              <p:nvPr/>
            </p:nvSpPr>
            <p:spPr>
              <a:xfrm>
                <a:off x="4457391" y="3844976"/>
                <a:ext cx="4697761" cy="55842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ángulo 16"/>
              <p:cNvSpPr/>
              <p:nvPr/>
            </p:nvSpPr>
            <p:spPr>
              <a:xfrm>
                <a:off x="4354055" y="4580120"/>
                <a:ext cx="4904432" cy="55842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a:latin typeface="Cambria Math" panose="02040503050406030204" pitchFamily="18" charset="0"/>
                            </a:rPr>
                            <m:t>𝐺</m:t>
                          </m:r>
                        </m:e>
                        <m:sub>
                          <m:r>
                            <a:rPr lang="en-US" sz="1600">
                              <a:latin typeface="Cambria Math" panose="02040503050406030204" pitchFamily="18" charset="0"/>
                            </a:rPr>
                            <m:t>𝑎𝑛𝑡</m:t>
                          </m:r>
                          <m:r>
                            <a:rPr lang="en-US" sz="1600">
                              <a:latin typeface="Cambria Math" panose="02040503050406030204" pitchFamily="18" charset="0"/>
                            </a:rPr>
                            <m:t>3</m:t>
                          </m:r>
                        </m:sub>
                      </m:sSub>
                      <m:r>
                        <a:rPr lang="en-US" sz="1600">
                          <a:latin typeface="Cambria Math" panose="02040503050406030204" pitchFamily="18" charset="0"/>
                        </a:rPr>
                        <m:t>=  </m:t>
                      </m:r>
                      <m:f>
                        <m:fPr>
                          <m:ctrlPr>
                            <a:rPr lang="en-US" sz="1600" i="1">
                              <a:latin typeface="Cambria Math" panose="02040503050406030204" pitchFamily="18" charset="0"/>
                            </a:rPr>
                          </m:ctrlPr>
                        </m:fPr>
                        <m:num>
                          <m:sSub>
                            <m:sSubPr>
                              <m:ctrlPr>
                                <a:rPr lang="en-US" sz="1600" i="1">
                                  <a:latin typeface="Cambria Math" panose="02040503050406030204" pitchFamily="18" charset="0"/>
                                </a:rPr>
                              </m:ctrlPr>
                            </m:sSubPr>
                            <m:e>
                              <m:r>
                                <a:rPr lang="en-US" sz="1600">
                                  <a:latin typeface="Cambria Math" panose="02040503050406030204" pitchFamily="18" charset="0"/>
                                </a:rPr>
                                <m:t>−</m:t>
                              </m:r>
                              <m:r>
                                <a:rPr lang="en-US" sz="1600">
                                  <a:latin typeface="Cambria Math" panose="02040503050406030204" pitchFamily="18" charset="0"/>
                                </a:rPr>
                                <m:t>𝑀</m:t>
                              </m:r>
                            </m:e>
                            <m:sub>
                              <m:r>
                                <a:rPr lang="en-US" sz="1600">
                                  <a:latin typeface="Cambria Math" panose="02040503050406030204" pitchFamily="18" charset="0"/>
                                </a:rPr>
                                <m:t>12</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𝑀</m:t>
                              </m:r>
                            </m:e>
                            <m:sub>
                              <m:r>
                                <a:rPr lang="en-US" sz="1600">
                                  <a:latin typeface="Cambria Math" panose="02040503050406030204" pitchFamily="18" charset="0"/>
                                </a:rPr>
                                <m:t>13</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𝑀</m:t>
                              </m:r>
                            </m:e>
                            <m:sub>
                              <m:r>
                                <a:rPr lang="en-US" sz="1600">
                                  <a:latin typeface="Cambria Math" panose="02040503050406030204" pitchFamily="18" charset="0"/>
                                </a:rPr>
                                <m:t>23</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𝐿</m:t>
                              </m:r>
                            </m:e>
                            <m:sub>
                              <m:r>
                                <a:rPr lang="en-US" sz="1600">
                                  <a:latin typeface="Cambria Math" panose="02040503050406030204" pitchFamily="18" charset="0"/>
                                </a:rPr>
                                <m:t>𝑏</m:t>
                              </m:r>
                            </m:sub>
                          </m:sSub>
                          <m:r>
                            <a:rPr lang="en-US" sz="1600">
                              <a:latin typeface="Cambria Math" panose="02040503050406030204" pitchFamily="18" charset="0"/>
                            </a:rPr>
                            <m:t>+</m:t>
                          </m:r>
                          <m:sSub>
                            <m:sSubPr>
                              <m:ctrlPr>
                                <a:rPr lang="en-US" sz="1600" i="1">
                                  <a:latin typeface="Cambria Math" panose="02040503050406030204" pitchFamily="18" charset="0"/>
                                </a:rPr>
                              </m:ctrlPr>
                            </m:sSubPr>
                            <m:e>
                              <m:r>
                                <a:rPr lang="en-US" sz="1600">
                                  <a:latin typeface="Cambria Math" panose="02040503050406030204" pitchFamily="18" charset="0"/>
                                </a:rPr>
                                <m:t>𝐿</m:t>
                              </m:r>
                            </m:e>
                            <m:sub>
                              <m:r>
                                <a:rPr lang="en-US" sz="1600">
                                  <a:latin typeface="Cambria Math" panose="02040503050406030204" pitchFamily="18" charset="0"/>
                                </a:rPr>
                                <m:t>𝑐𝑎𝑏𝑙𝑒𝑠</m:t>
                              </m:r>
                              <m:r>
                                <a:rPr lang="en-US" sz="1600">
                                  <a:latin typeface="Cambria Math" panose="02040503050406030204" pitchFamily="18" charset="0"/>
                                </a:rPr>
                                <m:t> </m:t>
                              </m:r>
                              <m:r>
                                <a:rPr lang="en-US" sz="1600">
                                  <a:latin typeface="Cambria Math" panose="02040503050406030204" pitchFamily="18" charset="0"/>
                                </a:rPr>
                                <m:t>𝑦</m:t>
                              </m:r>
                              <m:r>
                                <a:rPr lang="en-US" sz="1600">
                                  <a:latin typeface="Cambria Math" panose="02040503050406030204" pitchFamily="18" charset="0"/>
                                </a:rPr>
                                <m:t> </m:t>
                              </m:r>
                              <m:r>
                                <a:rPr lang="en-US" sz="1600">
                                  <a:latin typeface="Cambria Math" panose="02040503050406030204" pitchFamily="18" charset="0"/>
                                </a:rPr>
                                <m:t>𝑐𝑜𝑛𝑒𝑐𝑜𝑟𝑒𝑠</m:t>
                              </m:r>
                            </m:sub>
                          </m:sSub>
                        </m:num>
                        <m:den>
                          <m:r>
                            <a:rPr lang="en-US" sz="1600">
                              <a:latin typeface="Cambria Math" panose="02040503050406030204" pitchFamily="18" charset="0"/>
                            </a:rPr>
                            <m:t>2</m:t>
                          </m:r>
                        </m:den>
                      </m:f>
                    </m:oMath>
                  </m:oMathPara>
                </a14:m>
                <a:endParaRPr lang="en-US" sz="1600" dirty="0">
                  <a:latin typeface="Cambria Math" panose="02040503050406030204" pitchFamily="18" charset="0"/>
                </a:endParaRPr>
              </a:p>
            </p:txBody>
          </p:sp>
        </mc:Choice>
        <mc:Fallback xmlns="">
          <p:sp>
            <p:nvSpPr>
              <p:cNvPr id="17" name="Rectángulo 16"/>
              <p:cNvSpPr>
                <a:spLocks noRot="1" noChangeAspect="1" noMove="1" noResize="1" noEditPoints="1" noAdjustHandles="1" noChangeArrowheads="1" noChangeShapeType="1" noTextEdit="1"/>
              </p:cNvSpPr>
              <p:nvPr/>
            </p:nvSpPr>
            <p:spPr>
              <a:xfrm>
                <a:off x="4354055" y="4580120"/>
                <a:ext cx="4904432" cy="558423"/>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646922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5772"/>
            <a:ext cx="8568952" cy="369332"/>
          </a:xfrm>
          <a:prstGeom prst="rect">
            <a:avLst/>
          </a:prstGeom>
          <a:noFill/>
        </p:spPr>
        <p:txBody>
          <a:bodyPr wrap="square" rtlCol="0">
            <a:spAutoFit/>
          </a:bodyPr>
          <a:lstStyle/>
          <a:p>
            <a:pPr algn="just"/>
            <a:r>
              <a:rPr lang="es-EC" b="1" dirty="0" smtClean="0"/>
              <a:t>Metodología de tres antenas.</a:t>
            </a:r>
            <a:endParaRPr lang="es-EC" dirty="0" smtClean="0"/>
          </a:p>
        </p:txBody>
      </p:sp>
      <p:pic>
        <p:nvPicPr>
          <p:cNvPr id="7" name="Imagen 6"/>
          <p:cNvPicPr>
            <a:picLocks noChangeAspect="1"/>
          </p:cNvPicPr>
          <p:nvPr/>
        </p:nvPicPr>
        <p:blipFill>
          <a:blip r:embed="rId3"/>
          <a:stretch>
            <a:fillRect/>
          </a:stretch>
        </p:blipFill>
        <p:spPr>
          <a:xfrm>
            <a:off x="2251149" y="1205104"/>
            <a:ext cx="4569693" cy="2804453"/>
          </a:xfrm>
          <a:prstGeom prst="rect">
            <a:avLst/>
          </a:prstGeom>
        </p:spPr>
      </p:pic>
      <p:pic>
        <p:nvPicPr>
          <p:cNvPr id="8" name="Imagen 7"/>
          <p:cNvPicPr>
            <a:picLocks noChangeAspect="1"/>
          </p:cNvPicPr>
          <p:nvPr/>
        </p:nvPicPr>
        <p:blipFill>
          <a:blip r:embed="rId4"/>
          <a:stretch>
            <a:fillRect/>
          </a:stretch>
        </p:blipFill>
        <p:spPr>
          <a:xfrm>
            <a:off x="1993433" y="4276751"/>
            <a:ext cx="5085124" cy="1652997"/>
          </a:xfrm>
          <a:prstGeom prst="rect">
            <a:avLst/>
          </a:prstGeom>
        </p:spPr>
      </p:pic>
    </p:spTree>
    <p:extLst>
      <p:ext uri="{BB962C8B-B14F-4D97-AF65-F5344CB8AC3E}">
        <p14:creationId xmlns:p14="http://schemas.microsoft.com/office/powerpoint/2010/main" val="1965287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6712"/>
            <a:ext cx="8568952" cy="2862322"/>
          </a:xfrm>
          <a:prstGeom prst="rect">
            <a:avLst/>
          </a:prstGeom>
          <a:noFill/>
        </p:spPr>
        <p:txBody>
          <a:bodyPr wrap="square" rtlCol="0">
            <a:spAutoFit/>
          </a:bodyPr>
          <a:lstStyle/>
          <a:p>
            <a:pPr algn="just"/>
            <a:r>
              <a:rPr lang="es-EC" b="1" dirty="0" smtClean="0"/>
              <a:t>Medición del Patrón de Radiación.</a:t>
            </a:r>
          </a:p>
          <a:p>
            <a:pPr algn="just"/>
            <a:endParaRPr lang="es-EC" b="1" dirty="0"/>
          </a:p>
          <a:p>
            <a:pPr algn="just"/>
            <a:r>
              <a:rPr lang="es-EC" dirty="0" smtClean="0"/>
              <a:t>Como </a:t>
            </a:r>
            <a:r>
              <a:rPr lang="es-EC" dirty="0"/>
              <a:t>ya se realizó la validación de la cámara anecoica, llegando a un nivel aceptable de confiablidad en las mediciones, se procedió a realizar la medición del diagrama de radiación para cada una de las antenas</a:t>
            </a:r>
            <a:r>
              <a:rPr lang="es-EC" dirty="0" smtClean="0"/>
              <a:t>. </a:t>
            </a:r>
          </a:p>
          <a:p>
            <a:pPr algn="just"/>
            <a:endParaRPr lang="es-EC" dirty="0"/>
          </a:p>
          <a:p>
            <a:pPr algn="just"/>
            <a:r>
              <a:rPr lang="es-EC" dirty="0" smtClean="0"/>
              <a:t>Y a su vez, se procedió a calcular la Directividad de cada antena </a:t>
            </a:r>
            <a:r>
              <a:rPr lang="es-EC" dirty="0" err="1" smtClean="0"/>
              <a:t>midindeo</a:t>
            </a:r>
            <a:r>
              <a:rPr lang="es-EC" dirty="0" smtClean="0"/>
              <a:t> los anchos de haz de media potencia en los diagramas de polarización vertical y Horizontal.</a:t>
            </a:r>
          </a:p>
          <a:p>
            <a:pPr algn="just"/>
            <a:endParaRPr lang="es-EC" dirty="0" smtClean="0"/>
          </a:p>
        </p:txBody>
      </p:sp>
      <mc:AlternateContent xmlns:mc="http://schemas.openxmlformats.org/markup-compatibility/2006" xmlns:a14="http://schemas.microsoft.com/office/drawing/2010/main">
        <mc:Choice Requires="a14">
          <p:sp>
            <p:nvSpPr>
              <p:cNvPr id="8" name="Rectángulo 7"/>
              <p:cNvSpPr/>
              <p:nvPr/>
            </p:nvSpPr>
            <p:spPr>
              <a:xfrm>
                <a:off x="3355576" y="4140919"/>
                <a:ext cx="2360839" cy="6828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𝐷</m:t>
                      </m:r>
                      <m:r>
                        <a:rPr lang="en-US" i="0">
                          <a:latin typeface="Cambria Math" panose="02040503050406030204" pitchFamily="18" charset="0"/>
                        </a:rPr>
                        <m:t>=</m:t>
                      </m:r>
                      <m:f>
                        <m:fPr>
                          <m:ctrlPr>
                            <a:rPr lang="en-US" i="1">
                              <a:latin typeface="Cambria Math" panose="02040503050406030204" pitchFamily="18" charset="0"/>
                            </a:rPr>
                          </m:ctrlPr>
                        </m:fPr>
                        <m:num>
                          <m:r>
                            <a:rPr lang="en-US" i="0">
                              <a:latin typeface="Cambria Math" panose="02040503050406030204" pitchFamily="18" charset="0"/>
                            </a:rPr>
                            <m:t>4</m:t>
                          </m:r>
                          <m:r>
                            <a:rPr lang="en-US" i="1">
                              <a:latin typeface="Cambria Math" panose="02040503050406030204" pitchFamily="18" charset="0"/>
                            </a:rPr>
                            <m:t>𝜋</m:t>
                          </m:r>
                        </m:num>
                        <m:den>
                          <m:sSubSup>
                            <m:sSubSupPr>
                              <m:ctrlPr>
                                <a:rPr lang="en-US" i="1">
                                  <a:latin typeface="Cambria Math" panose="02040503050406030204" pitchFamily="18" charset="0"/>
                                </a:rPr>
                              </m:ctrlPr>
                            </m:sSubSupPr>
                            <m:e>
                              <m:r>
                                <m:rPr>
                                  <m:sty m:val="p"/>
                                </m:rPr>
                                <a:rPr lang="en-US" i="0">
                                  <a:latin typeface="Cambria Math" panose="02040503050406030204" pitchFamily="18" charset="0"/>
                                </a:rPr>
                                <m:t>Δ</m:t>
                              </m:r>
                              <m:r>
                                <a:rPr lang="en-US" i="1">
                                  <a:latin typeface="Cambria Math" panose="02040503050406030204" pitchFamily="18" charset="0"/>
                                </a:rPr>
                                <m:t>𝜃</m:t>
                              </m:r>
                            </m:e>
                            <m:sub>
                              <m:r>
                                <a:rPr lang="en-US" i="0">
                                  <a:latin typeface="Cambria Math" panose="02040503050406030204" pitchFamily="18" charset="0"/>
                                </a:rPr>
                                <m:t>−3</m:t>
                              </m:r>
                              <m:r>
                                <a:rPr lang="en-US" i="1">
                                  <a:latin typeface="Cambria Math" panose="02040503050406030204" pitchFamily="18" charset="0"/>
                                </a:rPr>
                                <m:t>𝑑𝐵</m:t>
                              </m:r>
                            </m:sub>
                            <m:sup>
                              <m:r>
                                <a:rPr lang="en-US" i="1">
                                  <a:latin typeface="Cambria Math" panose="02040503050406030204" pitchFamily="18" charset="0"/>
                                </a:rPr>
                                <m:t>𝐸</m:t>
                              </m:r>
                            </m:sup>
                          </m:sSubSup>
                          <m:r>
                            <a:rPr lang="en-US" i="0">
                              <a:latin typeface="Cambria Math" panose="02040503050406030204" pitchFamily="18" charset="0"/>
                            </a:rPr>
                            <m:t>∗</m:t>
                          </m:r>
                          <m:sSubSup>
                            <m:sSubSupPr>
                              <m:ctrlPr>
                                <a:rPr lang="en-US" i="1">
                                  <a:latin typeface="Cambria Math" panose="02040503050406030204" pitchFamily="18" charset="0"/>
                                </a:rPr>
                              </m:ctrlPr>
                            </m:sSubSupPr>
                            <m:e>
                              <m:r>
                                <m:rPr>
                                  <m:sty m:val="p"/>
                                </m:rPr>
                                <a:rPr lang="en-US" i="0">
                                  <a:latin typeface="Cambria Math" panose="02040503050406030204" pitchFamily="18" charset="0"/>
                                </a:rPr>
                                <m:t>Δ</m:t>
                              </m:r>
                              <m:r>
                                <a:rPr lang="en-US" i="1">
                                  <a:latin typeface="Cambria Math" panose="02040503050406030204" pitchFamily="18" charset="0"/>
                                </a:rPr>
                                <m:t>𝜃</m:t>
                              </m:r>
                            </m:e>
                            <m:sub>
                              <m:r>
                                <a:rPr lang="en-US" i="0">
                                  <a:latin typeface="Cambria Math" panose="02040503050406030204" pitchFamily="18" charset="0"/>
                                </a:rPr>
                                <m:t>−3</m:t>
                              </m:r>
                              <m:r>
                                <a:rPr lang="en-US" i="1">
                                  <a:latin typeface="Cambria Math" panose="02040503050406030204" pitchFamily="18" charset="0"/>
                                </a:rPr>
                                <m:t>𝑑𝐵</m:t>
                              </m:r>
                            </m:sub>
                            <m:sup>
                              <m:r>
                                <a:rPr lang="en-US" i="1">
                                  <a:latin typeface="Cambria Math" panose="02040503050406030204" pitchFamily="18" charset="0"/>
                                </a:rPr>
                                <m:t>𝐻</m:t>
                              </m:r>
                            </m:sup>
                          </m:sSubSup>
                        </m:den>
                      </m:f>
                    </m:oMath>
                  </m:oMathPara>
                </a14:m>
                <a:endParaRPr lang="en-US" dirty="0"/>
              </a:p>
            </p:txBody>
          </p:sp>
        </mc:Choice>
        <mc:Fallback xmlns="">
          <p:sp>
            <p:nvSpPr>
              <p:cNvPr id="8" name="Rectángulo 7"/>
              <p:cNvSpPr>
                <a:spLocks noRot="1" noChangeAspect="1" noMove="1" noResize="1" noEditPoints="1" noAdjustHandles="1" noChangeArrowheads="1" noChangeShapeType="1" noTextEdit="1"/>
              </p:cNvSpPr>
              <p:nvPr/>
            </p:nvSpPr>
            <p:spPr>
              <a:xfrm>
                <a:off x="3355576" y="4140919"/>
                <a:ext cx="2360839" cy="682816"/>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729392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6712"/>
            <a:ext cx="8568952" cy="369332"/>
          </a:xfrm>
          <a:prstGeom prst="rect">
            <a:avLst/>
          </a:prstGeom>
          <a:noFill/>
        </p:spPr>
        <p:txBody>
          <a:bodyPr wrap="square" rtlCol="0">
            <a:spAutoFit/>
          </a:bodyPr>
          <a:lstStyle/>
          <a:p>
            <a:pPr algn="just"/>
            <a:r>
              <a:rPr lang="es-EC" b="1" dirty="0" smtClean="0"/>
              <a:t>Medición del Patrón de Radiación Antena </a:t>
            </a:r>
            <a:r>
              <a:rPr lang="es-EC" b="1" dirty="0" err="1" smtClean="0"/>
              <a:t>Yagui-Uda</a:t>
            </a:r>
            <a:endParaRPr lang="es-EC" b="1" dirty="0" smtClean="0"/>
          </a:p>
        </p:txBody>
      </p:sp>
      <p:pic>
        <p:nvPicPr>
          <p:cNvPr id="9" name="Imagen 8"/>
          <p:cNvPicPr/>
          <p:nvPr/>
        </p:nvPicPr>
        <p:blipFill rotWithShape="1">
          <a:blip r:embed="rId4">
            <a:extLst>
              <a:ext uri="{28A0092B-C50C-407E-A947-70E740481C1C}">
                <a14:useLocalDpi xmlns:a14="http://schemas.microsoft.com/office/drawing/2010/main" val="0"/>
              </a:ext>
            </a:extLst>
          </a:blip>
          <a:srcRect b="8857"/>
          <a:stretch/>
        </p:blipFill>
        <p:spPr bwMode="auto">
          <a:xfrm>
            <a:off x="254472" y="1422068"/>
            <a:ext cx="4155359" cy="2222956"/>
          </a:xfrm>
          <a:prstGeom prst="rect">
            <a:avLst/>
          </a:prstGeom>
          <a:noFill/>
          <a:ln>
            <a:noFill/>
          </a:ln>
        </p:spPr>
      </p:pic>
      <p:pic>
        <p:nvPicPr>
          <p:cNvPr id="10" name="Imagen 9"/>
          <p:cNvPicPr/>
          <p:nvPr/>
        </p:nvPicPr>
        <p:blipFill rotWithShape="1">
          <a:blip r:embed="rId5">
            <a:extLst>
              <a:ext uri="{28A0092B-C50C-407E-A947-70E740481C1C}">
                <a14:useLocalDpi xmlns:a14="http://schemas.microsoft.com/office/drawing/2010/main" val="0"/>
              </a:ext>
            </a:extLst>
          </a:blip>
          <a:srcRect b="4586"/>
          <a:stretch/>
        </p:blipFill>
        <p:spPr bwMode="auto">
          <a:xfrm>
            <a:off x="4409832" y="3501008"/>
            <a:ext cx="4644815" cy="2360480"/>
          </a:xfrm>
          <a:prstGeom prst="rect">
            <a:avLst/>
          </a:prstGeom>
          <a:noFill/>
          <a:ln>
            <a:noFill/>
          </a:ln>
        </p:spPr>
      </p:pic>
      <p:sp>
        <p:nvSpPr>
          <p:cNvPr id="11" name="CuadroTexto 10"/>
          <p:cNvSpPr txBox="1"/>
          <p:nvPr/>
        </p:nvSpPr>
        <p:spPr>
          <a:xfrm>
            <a:off x="1342136" y="3861048"/>
            <a:ext cx="1980029" cy="369332"/>
          </a:xfrm>
          <a:prstGeom prst="rect">
            <a:avLst/>
          </a:prstGeom>
          <a:noFill/>
        </p:spPr>
        <p:txBody>
          <a:bodyPr wrap="none" rtlCol="0">
            <a:spAutoFit/>
          </a:bodyPr>
          <a:lstStyle/>
          <a:p>
            <a:r>
              <a:rPr lang="es-EC" dirty="0" smtClean="0"/>
              <a:t>Primera Medición</a:t>
            </a:r>
            <a:endParaRPr lang="en-US" dirty="0"/>
          </a:p>
        </p:txBody>
      </p:sp>
      <p:sp>
        <p:nvSpPr>
          <p:cNvPr id="12" name="CuadroTexto 11"/>
          <p:cNvSpPr txBox="1"/>
          <p:nvPr/>
        </p:nvSpPr>
        <p:spPr>
          <a:xfrm>
            <a:off x="5742224" y="3099896"/>
            <a:ext cx="2095445" cy="369332"/>
          </a:xfrm>
          <a:prstGeom prst="rect">
            <a:avLst/>
          </a:prstGeom>
          <a:noFill/>
        </p:spPr>
        <p:txBody>
          <a:bodyPr wrap="none" rtlCol="0">
            <a:spAutoFit/>
          </a:bodyPr>
          <a:lstStyle/>
          <a:p>
            <a:r>
              <a:rPr lang="es-EC" dirty="0" smtClean="0"/>
              <a:t>Segunda Medición</a:t>
            </a:r>
            <a:endParaRPr lang="en-US" dirty="0"/>
          </a:p>
        </p:txBody>
      </p:sp>
    </p:spTree>
    <p:extLst>
      <p:ext uri="{BB962C8B-B14F-4D97-AF65-F5344CB8AC3E}">
        <p14:creationId xmlns:p14="http://schemas.microsoft.com/office/powerpoint/2010/main" val="23318681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6712"/>
            <a:ext cx="8568952" cy="369332"/>
          </a:xfrm>
          <a:prstGeom prst="rect">
            <a:avLst/>
          </a:prstGeom>
          <a:noFill/>
        </p:spPr>
        <p:txBody>
          <a:bodyPr wrap="square" rtlCol="0">
            <a:spAutoFit/>
          </a:bodyPr>
          <a:lstStyle/>
          <a:p>
            <a:pPr algn="just"/>
            <a:r>
              <a:rPr lang="es-EC" b="1" dirty="0" smtClean="0"/>
              <a:t>Medición del Patrón de Radiación Antena Dipolo</a:t>
            </a:r>
          </a:p>
        </p:txBody>
      </p:sp>
      <p:pic>
        <p:nvPicPr>
          <p:cNvPr id="8" name="Imagen 7"/>
          <p:cNvPicPr/>
          <p:nvPr/>
        </p:nvPicPr>
        <p:blipFill rotWithShape="1">
          <a:blip r:embed="rId4">
            <a:extLst>
              <a:ext uri="{28A0092B-C50C-407E-A947-70E740481C1C}">
                <a14:useLocalDpi xmlns:a14="http://schemas.microsoft.com/office/drawing/2010/main" val="0"/>
              </a:ext>
            </a:extLst>
          </a:blip>
          <a:srcRect b="9738"/>
          <a:stretch/>
        </p:blipFill>
        <p:spPr bwMode="auto">
          <a:xfrm>
            <a:off x="247865" y="1370712"/>
            <a:ext cx="4612168" cy="2274312"/>
          </a:xfrm>
          <a:prstGeom prst="rect">
            <a:avLst/>
          </a:prstGeom>
          <a:noFill/>
          <a:ln>
            <a:noFill/>
          </a:ln>
        </p:spPr>
      </p:pic>
      <p:sp>
        <p:nvSpPr>
          <p:cNvPr id="9" name="CuadroTexto 8"/>
          <p:cNvSpPr txBox="1"/>
          <p:nvPr/>
        </p:nvSpPr>
        <p:spPr>
          <a:xfrm>
            <a:off x="1563934" y="3799780"/>
            <a:ext cx="1980029" cy="369332"/>
          </a:xfrm>
          <a:prstGeom prst="rect">
            <a:avLst/>
          </a:prstGeom>
          <a:noFill/>
        </p:spPr>
        <p:txBody>
          <a:bodyPr wrap="none" rtlCol="0">
            <a:spAutoFit/>
          </a:bodyPr>
          <a:lstStyle/>
          <a:p>
            <a:r>
              <a:rPr lang="es-EC" dirty="0" smtClean="0"/>
              <a:t>Primera Medición</a:t>
            </a:r>
            <a:endParaRPr lang="en-US" dirty="0"/>
          </a:p>
        </p:txBody>
      </p:sp>
      <p:sp>
        <p:nvSpPr>
          <p:cNvPr id="10" name="CuadroTexto 9"/>
          <p:cNvSpPr txBox="1"/>
          <p:nvPr/>
        </p:nvSpPr>
        <p:spPr>
          <a:xfrm>
            <a:off x="5742224" y="3099896"/>
            <a:ext cx="2095445" cy="369332"/>
          </a:xfrm>
          <a:prstGeom prst="rect">
            <a:avLst/>
          </a:prstGeom>
          <a:noFill/>
        </p:spPr>
        <p:txBody>
          <a:bodyPr wrap="none" rtlCol="0">
            <a:spAutoFit/>
          </a:bodyPr>
          <a:lstStyle/>
          <a:p>
            <a:r>
              <a:rPr lang="es-EC" dirty="0" smtClean="0"/>
              <a:t>Segunda Medición</a:t>
            </a:r>
            <a:endParaRPr lang="en-US" dirty="0"/>
          </a:p>
        </p:txBody>
      </p:sp>
      <p:pic>
        <p:nvPicPr>
          <p:cNvPr id="11" name="Imagen 10"/>
          <p:cNvPicPr/>
          <p:nvPr/>
        </p:nvPicPr>
        <p:blipFill rotWithShape="1">
          <a:blip r:embed="rId5">
            <a:extLst>
              <a:ext uri="{28A0092B-C50C-407E-A947-70E740481C1C}">
                <a14:useLocalDpi xmlns:a14="http://schemas.microsoft.com/office/drawing/2010/main" val="0"/>
              </a:ext>
            </a:extLst>
          </a:blip>
          <a:srcRect b="5682"/>
          <a:stretch/>
        </p:blipFill>
        <p:spPr bwMode="auto">
          <a:xfrm>
            <a:off x="4101380" y="3469228"/>
            <a:ext cx="4894580" cy="2376508"/>
          </a:xfrm>
          <a:prstGeom prst="rect">
            <a:avLst/>
          </a:prstGeom>
          <a:noFill/>
          <a:ln>
            <a:noFill/>
          </a:ln>
        </p:spPr>
      </p:pic>
    </p:spTree>
    <p:extLst>
      <p:ext uri="{BB962C8B-B14F-4D97-AF65-F5344CB8AC3E}">
        <p14:creationId xmlns:p14="http://schemas.microsoft.com/office/powerpoint/2010/main" val="30353911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6712"/>
            <a:ext cx="8568952" cy="369332"/>
          </a:xfrm>
          <a:prstGeom prst="rect">
            <a:avLst/>
          </a:prstGeom>
          <a:noFill/>
        </p:spPr>
        <p:txBody>
          <a:bodyPr wrap="square" rtlCol="0">
            <a:spAutoFit/>
          </a:bodyPr>
          <a:lstStyle/>
          <a:p>
            <a:pPr algn="just"/>
            <a:r>
              <a:rPr lang="es-EC" b="1" dirty="0" smtClean="0"/>
              <a:t>Medición del Patrón de Radiación Antena </a:t>
            </a:r>
            <a:r>
              <a:rPr lang="es-EC" b="1" dirty="0" err="1" smtClean="0"/>
              <a:t>Patch</a:t>
            </a:r>
            <a:endParaRPr lang="es-EC" b="1" dirty="0" smtClean="0"/>
          </a:p>
        </p:txBody>
      </p:sp>
      <p:pic>
        <p:nvPicPr>
          <p:cNvPr id="8" name="Imagen 7"/>
          <p:cNvPicPr/>
          <p:nvPr/>
        </p:nvPicPr>
        <p:blipFill rotWithShape="1">
          <a:blip r:embed="rId4">
            <a:extLst>
              <a:ext uri="{28A0092B-C50C-407E-A947-70E740481C1C}">
                <a14:useLocalDpi xmlns:a14="http://schemas.microsoft.com/office/drawing/2010/main" val="0"/>
              </a:ext>
            </a:extLst>
          </a:blip>
          <a:srcRect b="6061"/>
          <a:stretch/>
        </p:blipFill>
        <p:spPr bwMode="auto">
          <a:xfrm>
            <a:off x="251521" y="1422068"/>
            <a:ext cx="4536504" cy="2366972"/>
          </a:xfrm>
          <a:prstGeom prst="rect">
            <a:avLst/>
          </a:prstGeom>
          <a:noFill/>
          <a:ln>
            <a:noFill/>
          </a:ln>
        </p:spPr>
      </p:pic>
      <p:pic>
        <p:nvPicPr>
          <p:cNvPr id="9" name="Imagen 8"/>
          <p:cNvPicPr/>
          <p:nvPr/>
        </p:nvPicPr>
        <p:blipFill rotWithShape="1">
          <a:blip r:embed="rId5">
            <a:extLst>
              <a:ext uri="{28A0092B-C50C-407E-A947-70E740481C1C}">
                <a14:useLocalDpi xmlns:a14="http://schemas.microsoft.com/office/drawing/2010/main" val="0"/>
              </a:ext>
            </a:extLst>
          </a:blip>
          <a:srcRect b="7517"/>
          <a:stretch/>
        </p:blipFill>
        <p:spPr bwMode="auto">
          <a:xfrm>
            <a:off x="4268550" y="3600344"/>
            <a:ext cx="4808220" cy="2330292"/>
          </a:xfrm>
          <a:prstGeom prst="rect">
            <a:avLst/>
          </a:prstGeom>
          <a:noFill/>
          <a:ln>
            <a:noFill/>
          </a:ln>
        </p:spPr>
      </p:pic>
      <p:sp>
        <p:nvSpPr>
          <p:cNvPr id="10" name="CuadroTexto 9"/>
          <p:cNvSpPr txBox="1"/>
          <p:nvPr/>
        </p:nvSpPr>
        <p:spPr>
          <a:xfrm>
            <a:off x="1563934" y="3799780"/>
            <a:ext cx="1980029" cy="369332"/>
          </a:xfrm>
          <a:prstGeom prst="rect">
            <a:avLst/>
          </a:prstGeom>
          <a:noFill/>
        </p:spPr>
        <p:txBody>
          <a:bodyPr wrap="none" rtlCol="0">
            <a:spAutoFit/>
          </a:bodyPr>
          <a:lstStyle/>
          <a:p>
            <a:r>
              <a:rPr lang="es-EC" dirty="0" smtClean="0"/>
              <a:t>Primera Medición</a:t>
            </a:r>
            <a:endParaRPr lang="en-US" dirty="0"/>
          </a:p>
        </p:txBody>
      </p:sp>
      <p:sp>
        <p:nvSpPr>
          <p:cNvPr id="11" name="CuadroTexto 10"/>
          <p:cNvSpPr txBox="1"/>
          <p:nvPr/>
        </p:nvSpPr>
        <p:spPr>
          <a:xfrm>
            <a:off x="5742224" y="3099896"/>
            <a:ext cx="2095445" cy="369332"/>
          </a:xfrm>
          <a:prstGeom prst="rect">
            <a:avLst/>
          </a:prstGeom>
          <a:noFill/>
        </p:spPr>
        <p:txBody>
          <a:bodyPr wrap="none" rtlCol="0">
            <a:spAutoFit/>
          </a:bodyPr>
          <a:lstStyle/>
          <a:p>
            <a:r>
              <a:rPr lang="es-EC" dirty="0" smtClean="0"/>
              <a:t>Segunda Medición</a:t>
            </a:r>
            <a:endParaRPr lang="en-US" dirty="0"/>
          </a:p>
        </p:txBody>
      </p:sp>
    </p:spTree>
    <p:extLst>
      <p:ext uri="{BB962C8B-B14F-4D97-AF65-F5344CB8AC3E}">
        <p14:creationId xmlns:p14="http://schemas.microsoft.com/office/powerpoint/2010/main" val="3514537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6712"/>
            <a:ext cx="8568952" cy="369332"/>
          </a:xfrm>
          <a:prstGeom prst="rect">
            <a:avLst/>
          </a:prstGeom>
          <a:noFill/>
        </p:spPr>
        <p:txBody>
          <a:bodyPr wrap="square" rtlCol="0">
            <a:spAutoFit/>
          </a:bodyPr>
          <a:lstStyle/>
          <a:p>
            <a:pPr algn="just"/>
            <a:r>
              <a:rPr lang="es-EC" b="1" dirty="0" smtClean="0"/>
              <a:t>Medición del Patrón de Radiación Antena </a:t>
            </a:r>
            <a:r>
              <a:rPr lang="es-EC" b="1" dirty="0" err="1" smtClean="0"/>
              <a:t>Arrgelo</a:t>
            </a:r>
            <a:r>
              <a:rPr lang="es-EC" b="1" dirty="0" smtClean="0"/>
              <a:t> </a:t>
            </a:r>
            <a:r>
              <a:rPr lang="es-EC" b="1" dirty="0" err="1" smtClean="0"/>
              <a:t>Patch</a:t>
            </a:r>
            <a:endParaRPr lang="es-EC" b="1" dirty="0" smtClean="0"/>
          </a:p>
        </p:txBody>
      </p:sp>
      <p:pic>
        <p:nvPicPr>
          <p:cNvPr id="8" name="Imagen 7"/>
          <p:cNvPicPr/>
          <p:nvPr/>
        </p:nvPicPr>
        <p:blipFill rotWithShape="1">
          <a:blip r:embed="rId4">
            <a:extLst>
              <a:ext uri="{28A0092B-C50C-407E-A947-70E740481C1C}">
                <a14:useLocalDpi xmlns:a14="http://schemas.microsoft.com/office/drawing/2010/main" val="0"/>
              </a:ext>
            </a:extLst>
          </a:blip>
          <a:srcRect b="6227"/>
          <a:stretch/>
        </p:blipFill>
        <p:spPr bwMode="auto">
          <a:xfrm>
            <a:off x="237704" y="1321522"/>
            <a:ext cx="4850765" cy="2362780"/>
          </a:xfrm>
          <a:prstGeom prst="rect">
            <a:avLst/>
          </a:prstGeom>
          <a:noFill/>
          <a:ln>
            <a:noFill/>
          </a:ln>
        </p:spPr>
      </p:pic>
      <p:sp>
        <p:nvSpPr>
          <p:cNvPr id="9" name="CuadroTexto 8"/>
          <p:cNvSpPr txBox="1"/>
          <p:nvPr/>
        </p:nvSpPr>
        <p:spPr>
          <a:xfrm>
            <a:off x="1563934" y="3799780"/>
            <a:ext cx="1980029" cy="369332"/>
          </a:xfrm>
          <a:prstGeom prst="rect">
            <a:avLst/>
          </a:prstGeom>
          <a:noFill/>
        </p:spPr>
        <p:txBody>
          <a:bodyPr wrap="none" rtlCol="0">
            <a:spAutoFit/>
          </a:bodyPr>
          <a:lstStyle/>
          <a:p>
            <a:r>
              <a:rPr lang="es-EC" dirty="0" smtClean="0"/>
              <a:t>Primera Medición</a:t>
            </a:r>
            <a:endParaRPr lang="en-US" dirty="0"/>
          </a:p>
        </p:txBody>
      </p:sp>
      <p:sp>
        <p:nvSpPr>
          <p:cNvPr id="10" name="CuadroTexto 9"/>
          <p:cNvSpPr txBox="1"/>
          <p:nvPr/>
        </p:nvSpPr>
        <p:spPr>
          <a:xfrm>
            <a:off x="5742224" y="3099896"/>
            <a:ext cx="2095445" cy="369332"/>
          </a:xfrm>
          <a:prstGeom prst="rect">
            <a:avLst/>
          </a:prstGeom>
          <a:noFill/>
        </p:spPr>
        <p:txBody>
          <a:bodyPr wrap="none" rtlCol="0">
            <a:spAutoFit/>
          </a:bodyPr>
          <a:lstStyle/>
          <a:p>
            <a:r>
              <a:rPr lang="es-EC" dirty="0" smtClean="0"/>
              <a:t>Segunda Medición</a:t>
            </a:r>
            <a:endParaRPr lang="en-US" dirty="0"/>
          </a:p>
        </p:txBody>
      </p:sp>
      <p:pic>
        <p:nvPicPr>
          <p:cNvPr id="11" name="Imagen 10"/>
          <p:cNvPicPr/>
          <p:nvPr/>
        </p:nvPicPr>
        <p:blipFill rotWithShape="1">
          <a:blip r:embed="rId5">
            <a:extLst>
              <a:ext uri="{28A0092B-C50C-407E-A947-70E740481C1C}">
                <a14:useLocalDpi xmlns:a14="http://schemas.microsoft.com/office/drawing/2010/main" val="0"/>
              </a:ext>
            </a:extLst>
          </a:blip>
          <a:srcRect b="6930"/>
          <a:stretch/>
        </p:blipFill>
        <p:spPr bwMode="auto">
          <a:xfrm>
            <a:off x="4156268" y="3588191"/>
            <a:ext cx="4808220" cy="2241282"/>
          </a:xfrm>
          <a:prstGeom prst="rect">
            <a:avLst/>
          </a:prstGeom>
          <a:noFill/>
          <a:ln>
            <a:noFill/>
          </a:ln>
        </p:spPr>
      </p:pic>
    </p:spTree>
    <p:extLst>
      <p:ext uri="{BB962C8B-B14F-4D97-AF65-F5344CB8AC3E}">
        <p14:creationId xmlns:p14="http://schemas.microsoft.com/office/powerpoint/2010/main" val="7543894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643384"/>
          </a:xfrm>
        </p:spPr>
        <p:txBody>
          <a:bodyPr/>
          <a:lstStyle/>
          <a:p>
            <a:r>
              <a:rPr lang="es-EC" dirty="0"/>
              <a:t>Metodología de Medición </a:t>
            </a:r>
            <a:r>
              <a:rPr lang="en-US" dirty="0" smtClean="0"/>
              <a:t> </a:t>
            </a:r>
            <a:endParaRPr lang="en-US" dirty="0"/>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CuadroTexto 2"/>
          <p:cNvSpPr txBox="1"/>
          <p:nvPr/>
        </p:nvSpPr>
        <p:spPr>
          <a:xfrm>
            <a:off x="251520" y="836712"/>
            <a:ext cx="8568952" cy="369332"/>
          </a:xfrm>
          <a:prstGeom prst="rect">
            <a:avLst/>
          </a:prstGeom>
          <a:noFill/>
        </p:spPr>
        <p:txBody>
          <a:bodyPr wrap="square" rtlCol="0">
            <a:spAutoFit/>
          </a:bodyPr>
          <a:lstStyle/>
          <a:p>
            <a:pPr algn="just"/>
            <a:r>
              <a:rPr lang="es-EC" b="1" dirty="0" smtClean="0"/>
              <a:t>Medición de la Directividad </a:t>
            </a:r>
          </a:p>
        </p:txBody>
      </p:sp>
      <p:pic>
        <p:nvPicPr>
          <p:cNvPr id="7" name="Imagen 6"/>
          <p:cNvPicPr>
            <a:picLocks noChangeAspect="1"/>
          </p:cNvPicPr>
          <p:nvPr/>
        </p:nvPicPr>
        <p:blipFill>
          <a:blip r:embed="rId4"/>
          <a:stretch>
            <a:fillRect/>
          </a:stretch>
        </p:blipFill>
        <p:spPr>
          <a:xfrm>
            <a:off x="2339748" y="1739044"/>
            <a:ext cx="5181004" cy="1629336"/>
          </a:xfrm>
          <a:prstGeom prst="rect">
            <a:avLst/>
          </a:prstGeom>
        </p:spPr>
      </p:pic>
      <p:sp>
        <p:nvSpPr>
          <p:cNvPr id="10" name="CuadroTexto 9"/>
          <p:cNvSpPr txBox="1"/>
          <p:nvPr/>
        </p:nvSpPr>
        <p:spPr>
          <a:xfrm>
            <a:off x="3940238" y="1380482"/>
            <a:ext cx="1980029" cy="369332"/>
          </a:xfrm>
          <a:prstGeom prst="rect">
            <a:avLst/>
          </a:prstGeom>
          <a:noFill/>
        </p:spPr>
        <p:txBody>
          <a:bodyPr wrap="none" rtlCol="0">
            <a:spAutoFit/>
          </a:bodyPr>
          <a:lstStyle/>
          <a:p>
            <a:r>
              <a:rPr lang="es-EC" dirty="0" smtClean="0"/>
              <a:t>Primera Medición</a:t>
            </a:r>
            <a:endParaRPr lang="en-US" dirty="0"/>
          </a:p>
        </p:txBody>
      </p:sp>
      <p:sp>
        <p:nvSpPr>
          <p:cNvPr id="11" name="CuadroTexto 10"/>
          <p:cNvSpPr txBox="1"/>
          <p:nvPr/>
        </p:nvSpPr>
        <p:spPr>
          <a:xfrm>
            <a:off x="3882527" y="3520110"/>
            <a:ext cx="2095445" cy="369332"/>
          </a:xfrm>
          <a:prstGeom prst="rect">
            <a:avLst/>
          </a:prstGeom>
          <a:noFill/>
        </p:spPr>
        <p:txBody>
          <a:bodyPr wrap="none" rtlCol="0">
            <a:spAutoFit/>
          </a:bodyPr>
          <a:lstStyle/>
          <a:p>
            <a:r>
              <a:rPr lang="es-EC" dirty="0" smtClean="0"/>
              <a:t>Segunda Medición</a:t>
            </a:r>
            <a:endParaRPr lang="en-US" dirty="0"/>
          </a:p>
        </p:txBody>
      </p:sp>
      <p:pic>
        <p:nvPicPr>
          <p:cNvPr id="5" name="Imagen 4"/>
          <p:cNvPicPr>
            <a:picLocks noChangeAspect="1"/>
          </p:cNvPicPr>
          <p:nvPr/>
        </p:nvPicPr>
        <p:blipFill>
          <a:blip r:embed="rId5"/>
          <a:stretch>
            <a:fillRect/>
          </a:stretch>
        </p:blipFill>
        <p:spPr>
          <a:xfrm>
            <a:off x="1835696" y="4041172"/>
            <a:ext cx="6353974" cy="1664759"/>
          </a:xfrm>
          <a:prstGeom prst="rect">
            <a:avLst/>
          </a:prstGeom>
        </p:spPr>
      </p:pic>
    </p:spTree>
    <p:extLst>
      <p:ext uri="{BB962C8B-B14F-4D97-AF65-F5344CB8AC3E}">
        <p14:creationId xmlns:p14="http://schemas.microsoft.com/office/powerpoint/2010/main" val="30806327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C" dirty="0"/>
              <a:t> </a:t>
            </a:r>
          </a:p>
        </p:txBody>
      </p:sp>
      <p:pic>
        <p:nvPicPr>
          <p:cNvPr id="8" name="7 Imagen" descr="h:\Mis documentos\Downloads\LOGO OFICIAL UFA-ESPE.jpg"/>
          <p:cNvPicPr/>
          <p:nvPr/>
        </p:nvPicPr>
        <p:blipFill>
          <a:blip r:embed="rId2" cstate="print"/>
          <a:srcRect l="4932" t="29524" r="4762" b="30952"/>
          <a:stretch>
            <a:fillRect/>
          </a:stretch>
        </p:blipFill>
        <p:spPr bwMode="auto">
          <a:xfrm>
            <a:off x="5508104" y="5832648"/>
            <a:ext cx="3518307" cy="908720"/>
          </a:xfrm>
          <a:prstGeom prst="rect">
            <a:avLst/>
          </a:prstGeom>
          <a:noFill/>
          <a:ln w="9525">
            <a:noFill/>
            <a:miter lim="800000"/>
            <a:headEnd/>
            <a:tailEnd/>
          </a:ln>
        </p:spPr>
      </p:pic>
      <p:sp>
        <p:nvSpPr>
          <p:cNvPr id="6" name="1 Título"/>
          <p:cNvSpPr txBox="1">
            <a:spLocks/>
          </p:cNvSpPr>
          <p:nvPr/>
        </p:nvSpPr>
        <p:spPr>
          <a:xfrm>
            <a:off x="683568" y="0"/>
            <a:ext cx="8064896" cy="810344"/>
          </a:xfrm>
          <a:prstGeom prst="rect">
            <a:avLst/>
          </a:prstGeom>
        </p:spPr>
        <p:txBody>
          <a:bodyPr/>
          <a:lstStyle/>
          <a:p>
            <a:pPr algn="r"/>
            <a:r>
              <a:rPr lang="es-EC" b="1" dirty="0"/>
              <a:t> </a:t>
            </a:r>
            <a:r>
              <a:rPr lang="es-EC" sz="3200" b="1" i="1" dirty="0">
                <a:solidFill>
                  <a:srgbClr val="FFFFCC"/>
                </a:solidFill>
                <a:effectLst>
                  <a:outerShdw blurRad="38100" dist="38100" dir="2700000" algn="tl">
                    <a:srgbClr val="C0C0C0"/>
                  </a:outerShdw>
                </a:effectLst>
                <a:latin typeface="+mj-lt"/>
                <a:ea typeface="+mj-ea"/>
                <a:cs typeface="+mj-cs"/>
              </a:rPr>
              <a:t>CONCLUSIONES</a:t>
            </a:r>
            <a:endParaRPr lang="es-ES" sz="3200" b="1" i="1" dirty="0">
              <a:solidFill>
                <a:srgbClr val="FFFFCC"/>
              </a:solidFill>
              <a:effectLst>
                <a:outerShdw blurRad="38100" dist="38100" dir="2700000" algn="tl">
                  <a:srgbClr val="C0C0C0"/>
                </a:outerShdw>
              </a:effectLst>
              <a:latin typeface="+mj-lt"/>
              <a:ea typeface="+mj-ea"/>
              <a:cs typeface="+mj-cs"/>
            </a:endParaRPr>
          </a:p>
          <a:p>
            <a:pPr algn="ctr" eaLnBrk="0" fontAlgn="base" hangingPunct="0">
              <a:spcBef>
                <a:spcPct val="0"/>
              </a:spcBef>
              <a:spcAft>
                <a:spcPct val="0"/>
              </a:spcAft>
              <a:defRPr/>
            </a:pPr>
            <a:endParaRPr lang="es-ES" sz="3200" dirty="0">
              <a:solidFill>
                <a:schemeClr val="accent1">
                  <a:lumMod val="50000"/>
                </a:schemeClr>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t/>
            </a:r>
            <a:b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br>
            <a:r>
              <a:rPr kumimoji="0" lang="es-EC" sz="3200" b="1" i="1" u="sng"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rPr>
              <a:t> </a:t>
            </a:r>
          </a:p>
        </p:txBody>
      </p:sp>
      <p:sp>
        <p:nvSpPr>
          <p:cNvPr id="7" name="8 Marcador de contenido"/>
          <p:cNvSpPr txBox="1">
            <a:spLocks/>
          </p:cNvSpPr>
          <p:nvPr/>
        </p:nvSpPr>
        <p:spPr>
          <a:xfrm>
            <a:off x="457200" y="1600200"/>
            <a:ext cx="8229600" cy="4525963"/>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es-ES" sz="2400" b="0" i="0" u="none" strike="noStrike" kern="0" cap="none" spc="0" normalizeH="0" baseline="0" noProof="0" dirty="0">
              <a:ln>
                <a:noFill/>
              </a:ln>
              <a:solidFill>
                <a:schemeClr val="accent1">
                  <a:lumMod val="50000"/>
                </a:schemeClr>
              </a:solidFill>
              <a:effectLst/>
              <a:uLnTx/>
              <a:uFillTx/>
              <a:latin typeface="+mn-lt"/>
              <a:ea typeface="+mn-ea"/>
              <a:cs typeface="+mn-cs"/>
            </a:endParaRPr>
          </a:p>
        </p:txBody>
      </p:sp>
      <p:sp>
        <p:nvSpPr>
          <p:cNvPr id="9" name="8 Marcador de contenido"/>
          <p:cNvSpPr txBox="1">
            <a:spLocks/>
          </p:cNvSpPr>
          <p:nvPr/>
        </p:nvSpPr>
        <p:spPr>
          <a:xfrm>
            <a:off x="534380" y="992906"/>
            <a:ext cx="8075240" cy="3951014"/>
          </a:xfrm>
          <a:prstGeom prst="rect">
            <a:avLst/>
          </a:prstGeom>
        </p:spPr>
        <p:txBody>
          <a:bodyPr/>
          <a:lstStyle/>
          <a:p>
            <a:pPr marL="342900" indent="-342900" algn="just">
              <a:buFont typeface="Wingdings" panose="05000000000000000000" pitchFamily="2" charset="2"/>
              <a:buChar char="ü"/>
            </a:pPr>
            <a:r>
              <a:rPr lang="es-EC" sz="2000" dirty="0"/>
              <a:t>Al realizar las mediciones de campo eléctrico con el equipo </a:t>
            </a:r>
            <a:r>
              <a:rPr lang="es-EC" sz="2000" dirty="0" err="1"/>
              <a:t>Narda</a:t>
            </a:r>
            <a:r>
              <a:rPr lang="es-EC" sz="2000" dirty="0"/>
              <a:t> </a:t>
            </a:r>
            <a:r>
              <a:rPr lang="es-EC" sz="2000" dirty="0" err="1"/>
              <a:t>NBM</a:t>
            </a:r>
            <a:r>
              <a:rPr lang="es-EC" sz="2000" dirty="0"/>
              <a:t> 550, se verificó que no existe fuga de campo eléctrico de la cámara anecoica, en ninguna de las tres paredes donde se realizó las pruebas, debido a que cuando el medidor se encontraba  en la parte interior en la misma dirección a la cual apuntaba la antena, el nivel de campo eléctrico a una potencia de transmisión de 20[</a:t>
            </a:r>
            <a:r>
              <a:rPr lang="es-EC" sz="2000" dirty="0" err="1"/>
              <a:t>dBm</a:t>
            </a:r>
            <a:r>
              <a:rPr lang="es-EC" sz="2000" dirty="0"/>
              <a:t>], llegó a tomar valores de hasta 2 [V/m], mientras que, cuando el medidor se encontraba en la parte exterior de la cámara anecoica, de igual manera en la misma dirección en la que se encontraba apuntando la antena, se llegó a obtener un valor máximo de 0.2 [V/m].</a:t>
            </a:r>
            <a:endParaRPr lang="en-US" sz="2000" dirty="0"/>
          </a:p>
          <a:p>
            <a:pPr lvl="1" algn="just"/>
            <a:endParaRPr lang="es-ES" sz="2000" dirty="0" smtClean="0"/>
          </a:p>
          <a:p>
            <a:pPr lvl="1" algn="just"/>
            <a:endParaRPr lang="es-ES" sz="2000" dirty="0"/>
          </a:p>
        </p:txBody>
      </p:sp>
    </p:spTree>
    <p:extLst>
      <p:ext uri="{BB962C8B-B14F-4D97-AF65-F5344CB8AC3E}">
        <p14:creationId xmlns:p14="http://schemas.microsoft.com/office/powerpoint/2010/main" val="1695195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Marco Teórico</a:t>
            </a:r>
            <a:r>
              <a:rPr lang="en-US" dirty="0"/>
              <a:t> </a:t>
            </a:r>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395536" y="764703"/>
            <a:ext cx="7992888" cy="2621359"/>
          </a:xfrm>
          <a:prstGeom prst="rect">
            <a:avLst/>
          </a:prstGeom>
        </p:spPr>
        <p:txBody>
          <a:bodyPr wrap="square">
            <a:spAutoFit/>
          </a:bodyPr>
          <a:lstStyle/>
          <a:p>
            <a:pPr marR="0" lvl="1" algn="just">
              <a:lnSpc>
                <a:spcPct val="200000"/>
              </a:lnSpc>
              <a:spcBef>
                <a:spcPts val="0"/>
              </a:spcBef>
              <a:spcAft>
                <a:spcPts val="0"/>
              </a:spcAft>
            </a:pPr>
            <a:r>
              <a:rPr lang="es-ES" sz="1200" b="1" dirty="0" smtClean="0">
                <a:latin typeface="Arial" panose="020B0604020202020204" pitchFamily="34" charset="0"/>
                <a:ea typeface="Times New Roman" panose="02020603050405020304" pitchFamily="18" charset="0"/>
                <a:cs typeface="Times New Roman" panose="02020603050405020304" pitchFamily="18" charset="0"/>
              </a:rPr>
              <a:t>Cámara Anecoica</a:t>
            </a:r>
          </a:p>
          <a:p>
            <a:pPr marR="0" lvl="1" algn="just">
              <a:lnSpc>
                <a:spcPct val="200000"/>
              </a:lnSpc>
              <a:spcBef>
                <a:spcPts val="0"/>
              </a:spcBef>
              <a:spcAft>
                <a:spcPts val="0"/>
              </a:spcAft>
            </a:pPr>
            <a:r>
              <a:rPr lang="es-ES" sz="1200" dirty="0">
                <a:latin typeface="Times New Roman" panose="02020603050405020304" pitchFamily="18" charset="0"/>
                <a:ea typeface="Times New Roman" panose="02020603050405020304" pitchFamily="18" charset="0"/>
                <a:cs typeface="Times New Roman" panose="02020603050405020304" pitchFamily="18" charset="0"/>
              </a:rPr>
              <a:t>Una cámara anecoica es una habitación completamente sellada y cubierta en su totalidad por materiales que absorben o dispersan todo tipo de radiación acústica o electromagnética, tanto del interior como del exterior, con el fin de aparentar un entorno similar al espacio libre. Las cámaras anecoicas generalmente se clasifican en Acústicas, con el fin de poder determinar el nivel de potencia de una fuente de sonido, función de transferencia de un altavoz o micrófonos. La segunda es Electromagnética, las cuales son utilizadas para realizar mediciones de antenas, radares y pruebas de inferencia electromagnética, compatibilidad electromagnética, ganancia, directividad etc.</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074"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464" y="3794672"/>
            <a:ext cx="2660269" cy="198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1299" y="3794672"/>
            <a:ext cx="2970000" cy="19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23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C" dirty="0"/>
              <a:t> </a:t>
            </a:r>
          </a:p>
        </p:txBody>
      </p:sp>
      <p:pic>
        <p:nvPicPr>
          <p:cNvPr id="8" name="7 Imagen" descr="h:\Mis documentos\Downloads\LOGO OFICIAL UFA-ESPE.jpg"/>
          <p:cNvPicPr/>
          <p:nvPr/>
        </p:nvPicPr>
        <p:blipFill>
          <a:blip r:embed="rId2" cstate="print"/>
          <a:srcRect l="4932" t="29524" r="4762" b="30952"/>
          <a:stretch>
            <a:fillRect/>
          </a:stretch>
        </p:blipFill>
        <p:spPr bwMode="auto">
          <a:xfrm>
            <a:off x="5508104" y="5832648"/>
            <a:ext cx="3518307" cy="908720"/>
          </a:xfrm>
          <a:prstGeom prst="rect">
            <a:avLst/>
          </a:prstGeom>
          <a:noFill/>
          <a:ln w="9525">
            <a:noFill/>
            <a:miter lim="800000"/>
            <a:headEnd/>
            <a:tailEnd/>
          </a:ln>
        </p:spPr>
      </p:pic>
      <p:sp>
        <p:nvSpPr>
          <p:cNvPr id="6" name="1 Título"/>
          <p:cNvSpPr txBox="1">
            <a:spLocks/>
          </p:cNvSpPr>
          <p:nvPr/>
        </p:nvSpPr>
        <p:spPr>
          <a:xfrm>
            <a:off x="683568" y="0"/>
            <a:ext cx="8064896" cy="810344"/>
          </a:xfrm>
          <a:prstGeom prst="rect">
            <a:avLst/>
          </a:prstGeom>
        </p:spPr>
        <p:txBody>
          <a:bodyPr/>
          <a:lstStyle/>
          <a:p>
            <a:pPr algn="r"/>
            <a:r>
              <a:rPr lang="es-EC" b="1" dirty="0"/>
              <a:t> </a:t>
            </a:r>
            <a:r>
              <a:rPr lang="es-EC" sz="3200" b="1" i="1" dirty="0">
                <a:solidFill>
                  <a:srgbClr val="FFFFCC"/>
                </a:solidFill>
                <a:effectLst>
                  <a:outerShdw blurRad="38100" dist="38100" dir="2700000" algn="tl">
                    <a:srgbClr val="C0C0C0"/>
                  </a:outerShdw>
                </a:effectLst>
                <a:latin typeface="+mj-lt"/>
                <a:ea typeface="+mj-ea"/>
                <a:cs typeface="+mj-cs"/>
              </a:rPr>
              <a:t>CONCLUSIONES</a:t>
            </a:r>
            <a:endParaRPr lang="es-ES" sz="3200" b="1" i="1" dirty="0">
              <a:solidFill>
                <a:srgbClr val="FFFFCC"/>
              </a:solidFill>
              <a:effectLst>
                <a:outerShdw blurRad="38100" dist="38100" dir="2700000" algn="tl">
                  <a:srgbClr val="C0C0C0"/>
                </a:outerShdw>
              </a:effectLst>
              <a:latin typeface="+mj-lt"/>
              <a:ea typeface="+mj-ea"/>
              <a:cs typeface="+mj-cs"/>
            </a:endParaRPr>
          </a:p>
          <a:p>
            <a:pPr algn="ctr" eaLnBrk="0" fontAlgn="base" hangingPunct="0">
              <a:spcBef>
                <a:spcPct val="0"/>
              </a:spcBef>
              <a:spcAft>
                <a:spcPct val="0"/>
              </a:spcAft>
              <a:defRPr/>
            </a:pPr>
            <a:endParaRPr lang="es-ES" sz="3200" dirty="0">
              <a:solidFill>
                <a:schemeClr val="accent1">
                  <a:lumMod val="50000"/>
                </a:schemeClr>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t/>
            </a:r>
            <a:b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br>
            <a:r>
              <a:rPr kumimoji="0" lang="es-EC" sz="3200" b="1" i="1" u="sng"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rPr>
              <a:t> </a:t>
            </a:r>
          </a:p>
        </p:txBody>
      </p:sp>
      <p:sp>
        <p:nvSpPr>
          <p:cNvPr id="7" name="8 Marcador de contenido"/>
          <p:cNvSpPr txBox="1">
            <a:spLocks/>
          </p:cNvSpPr>
          <p:nvPr/>
        </p:nvSpPr>
        <p:spPr>
          <a:xfrm>
            <a:off x="457200" y="1600200"/>
            <a:ext cx="8229600" cy="4525963"/>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es-ES" sz="2400" b="0" i="0" u="none" strike="noStrike" kern="0" cap="none" spc="0" normalizeH="0" baseline="0" noProof="0" dirty="0">
              <a:ln>
                <a:noFill/>
              </a:ln>
              <a:solidFill>
                <a:schemeClr val="accent1">
                  <a:lumMod val="50000"/>
                </a:schemeClr>
              </a:solidFill>
              <a:effectLst/>
              <a:uLnTx/>
              <a:uFillTx/>
              <a:latin typeface="+mn-lt"/>
              <a:ea typeface="+mn-ea"/>
              <a:cs typeface="+mn-cs"/>
            </a:endParaRPr>
          </a:p>
        </p:txBody>
      </p:sp>
      <p:sp>
        <p:nvSpPr>
          <p:cNvPr id="9" name="8 Marcador de contenido"/>
          <p:cNvSpPr txBox="1">
            <a:spLocks/>
          </p:cNvSpPr>
          <p:nvPr/>
        </p:nvSpPr>
        <p:spPr>
          <a:xfrm>
            <a:off x="534380" y="992906"/>
            <a:ext cx="8075240" cy="3951014"/>
          </a:xfrm>
          <a:prstGeom prst="rect">
            <a:avLst/>
          </a:prstGeom>
        </p:spPr>
        <p:txBody>
          <a:bodyPr/>
          <a:lstStyle/>
          <a:p>
            <a:pPr marL="342900" lvl="0" indent="-342900" algn="just">
              <a:buFont typeface="Wingdings" panose="05000000000000000000" pitchFamily="2" charset="2"/>
              <a:buChar char="ü"/>
            </a:pPr>
            <a:r>
              <a:rPr lang="es-EC" sz="2000" dirty="0"/>
              <a:t>Al realizar mediciones del patrón de radiación de una antena de prueba, se identificó que en la cámara anecoica se necesita realizar pequeños correcciones con el fin de obtener una gráfica aceptable del diagrama de radiación, por lo que se acondicionó unas planchas de material absorbente faltantes en la cámara anecoica, según se iba realizando las mediciones hasta llegar a verificar que tanto en polarización vertical y horizontal, se presente una simetría con respecto al eje vertical, además de una similitud con los diagramas obtenidos en la simulación. Razón por la cual se considera que la cámara se encuentra funcional para realizar mediciones de los parámetros de antenas.</a:t>
            </a:r>
            <a:endParaRPr lang="en-US" sz="2000" dirty="0"/>
          </a:p>
          <a:p>
            <a:pPr lvl="1" algn="just"/>
            <a:endParaRPr lang="es-ES" sz="2000" dirty="0" smtClean="0"/>
          </a:p>
          <a:p>
            <a:pPr lvl="1" algn="just"/>
            <a:endParaRPr lang="es-ES" sz="2000" dirty="0"/>
          </a:p>
        </p:txBody>
      </p:sp>
    </p:spTree>
    <p:extLst>
      <p:ext uri="{BB962C8B-B14F-4D97-AF65-F5344CB8AC3E}">
        <p14:creationId xmlns:p14="http://schemas.microsoft.com/office/powerpoint/2010/main" val="301704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C" dirty="0"/>
              <a:t> </a:t>
            </a:r>
          </a:p>
        </p:txBody>
      </p:sp>
      <p:pic>
        <p:nvPicPr>
          <p:cNvPr id="8" name="7 Imagen" descr="h:\Mis documentos\Downloads\LOGO OFICIAL UFA-ESPE.jpg"/>
          <p:cNvPicPr/>
          <p:nvPr/>
        </p:nvPicPr>
        <p:blipFill>
          <a:blip r:embed="rId2" cstate="print"/>
          <a:srcRect l="4932" t="29524" r="4762" b="30952"/>
          <a:stretch>
            <a:fillRect/>
          </a:stretch>
        </p:blipFill>
        <p:spPr bwMode="auto">
          <a:xfrm>
            <a:off x="5508104" y="5832648"/>
            <a:ext cx="3518307" cy="908720"/>
          </a:xfrm>
          <a:prstGeom prst="rect">
            <a:avLst/>
          </a:prstGeom>
          <a:noFill/>
          <a:ln w="9525">
            <a:noFill/>
            <a:miter lim="800000"/>
            <a:headEnd/>
            <a:tailEnd/>
          </a:ln>
        </p:spPr>
      </p:pic>
      <p:sp>
        <p:nvSpPr>
          <p:cNvPr id="6" name="1 Título"/>
          <p:cNvSpPr txBox="1">
            <a:spLocks/>
          </p:cNvSpPr>
          <p:nvPr/>
        </p:nvSpPr>
        <p:spPr>
          <a:xfrm>
            <a:off x="683568" y="0"/>
            <a:ext cx="8064896" cy="810344"/>
          </a:xfrm>
          <a:prstGeom prst="rect">
            <a:avLst/>
          </a:prstGeom>
        </p:spPr>
        <p:txBody>
          <a:bodyPr/>
          <a:lstStyle/>
          <a:p>
            <a:pPr algn="r"/>
            <a:r>
              <a:rPr lang="es-EC" b="1" dirty="0"/>
              <a:t> </a:t>
            </a:r>
            <a:r>
              <a:rPr lang="es-EC" sz="3200" b="1" i="1" dirty="0">
                <a:solidFill>
                  <a:srgbClr val="FFFFCC"/>
                </a:solidFill>
                <a:effectLst>
                  <a:outerShdw blurRad="38100" dist="38100" dir="2700000" algn="tl">
                    <a:srgbClr val="C0C0C0"/>
                  </a:outerShdw>
                </a:effectLst>
                <a:latin typeface="+mj-lt"/>
                <a:ea typeface="+mj-ea"/>
                <a:cs typeface="+mj-cs"/>
              </a:rPr>
              <a:t>CONCLUSIONES</a:t>
            </a:r>
            <a:endParaRPr lang="es-ES" sz="3200" b="1" i="1" dirty="0">
              <a:solidFill>
                <a:srgbClr val="FFFFCC"/>
              </a:solidFill>
              <a:effectLst>
                <a:outerShdw blurRad="38100" dist="38100" dir="2700000" algn="tl">
                  <a:srgbClr val="C0C0C0"/>
                </a:outerShdw>
              </a:effectLst>
              <a:latin typeface="+mj-lt"/>
              <a:ea typeface="+mj-ea"/>
              <a:cs typeface="+mj-cs"/>
            </a:endParaRPr>
          </a:p>
          <a:p>
            <a:pPr algn="ctr" eaLnBrk="0" fontAlgn="base" hangingPunct="0">
              <a:spcBef>
                <a:spcPct val="0"/>
              </a:spcBef>
              <a:spcAft>
                <a:spcPct val="0"/>
              </a:spcAft>
              <a:defRPr/>
            </a:pPr>
            <a:endParaRPr lang="es-ES" sz="3200" dirty="0">
              <a:solidFill>
                <a:schemeClr val="accent1">
                  <a:lumMod val="50000"/>
                </a:schemeClr>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t/>
            </a:r>
            <a:b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br>
            <a:r>
              <a:rPr kumimoji="0" lang="es-EC" sz="3200" b="1" i="1" u="sng"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rPr>
              <a:t> </a:t>
            </a:r>
          </a:p>
        </p:txBody>
      </p:sp>
      <p:sp>
        <p:nvSpPr>
          <p:cNvPr id="7" name="8 Marcador de contenido"/>
          <p:cNvSpPr txBox="1">
            <a:spLocks/>
          </p:cNvSpPr>
          <p:nvPr/>
        </p:nvSpPr>
        <p:spPr>
          <a:xfrm>
            <a:off x="457200" y="1600200"/>
            <a:ext cx="8229600" cy="4525963"/>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es-ES" sz="2400" b="0" i="0" u="none" strike="noStrike" kern="0" cap="none" spc="0" normalizeH="0" baseline="0" noProof="0" dirty="0">
              <a:ln>
                <a:noFill/>
              </a:ln>
              <a:solidFill>
                <a:schemeClr val="accent1">
                  <a:lumMod val="50000"/>
                </a:schemeClr>
              </a:solidFill>
              <a:effectLst/>
              <a:uLnTx/>
              <a:uFillTx/>
              <a:latin typeface="+mn-lt"/>
              <a:ea typeface="+mn-ea"/>
              <a:cs typeface="+mn-cs"/>
            </a:endParaRPr>
          </a:p>
        </p:txBody>
      </p:sp>
      <p:sp>
        <p:nvSpPr>
          <p:cNvPr id="9" name="8 Marcador de contenido"/>
          <p:cNvSpPr txBox="1">
            <a:spLocks/>
          </p:cNvSpPr>
          <p:nvPr/>
        </p:nvSpPr>
        <p:spPr>
          <a:xfrm>
            <a:off x="534380" y="846138"/>
            <a:ext cx="8075240" cy="3951014"/>
          </a:xfrm>
          <a:prstGeom prst="rect">
            <a:avLst/>
          </a:prstGeom>
        </p:spPr>
        <p:txBody>
          <a:bodyPr/>
          <a:lstStyle/>
          <a:p>
            <a:pPr marL="285750" indent="-285750" algn="just">
              <a:buFont typeface="Wingdings" panose="05000000000000000000" pitchFamily="2" charset="2"/>
              <a:buChar char="ü"/>
            </a:pPr>
            <a:r>
              <a:rPr lang="es-EC" dirty="0"/>
              <a:t>Se verificó que la distancia de separación entre las antenas juega un papel fundamental al momento de realizar la medición del patrón de radiación, ya que se comprobó que la distancia óptima para realizar las mediciones es 1 metro, para cualquiera de las cuatro antenas de prueba que se utilizó, debido a que si se excede esta distancia aproximadamente a partir de los 1.3 metros, el diagrama empieza a presentar disposiciones porque mide la radiación de zonas apartadas. A su vez, al tener una distancia menor a un metro el diagrama se distorsiona debido a que la antena capta la radiación de los campos reactivos de la misma</a:t>
            </a:r>
            <a:r>
              <a:rPr lang="es-EC" dirty="0" smtClean="0"/>
              <a:t>.</a:t>
            </a:r>
          </a:p>
          <a:p>
            <a:pPr marL="285750" indent="-285750" algn="just">
              <a:buFont typeface="Wingdings" panose="05000000000000000000" pitchFamily="2" charset="2"/>
              <a:buChar char="ü"/>
            </a:pPr>
            <a:endParaRPr lang="es-EC" dirty="0" smtClean="0"/>
          </a:p>
          <a:p>
            <a:pPr marL="285750" lvl="0" indent="-285750" algn="just">
              <a:buFont typeface="Wingdings" panose="05000000000000000000" pitchFamily="2" charset="2"/>
              <a:buChar char="ü"/>
            </a:pPr>
            <a:r>
              <a:rPr lang="es-EC" dirty="0"/>
              <a:t>El alineamiento entre las antenas de trasmisión y recepción, cumple un papel importante al momento de realizar las mediciones, debido a que cuando las antenas no se encontraron bien alineadas, se presentó distorsiones en las gráficas del patrón radiación, el motivo de dichas distorsiones es que dentro de la cámara anecoica aparte del rayo directo que capta la antena de recepción existen varios rayos de reflexión provenientes de los diferentes rebotes del suelo, piso o paredes que de igual manera son captados en diferentes direcciones.</a:t>
            </a:r>
            <a:endParaRPr lang="en-US" dirty="0"/>
          </a:p>
          <a:p>
            <a:pPr marL="285750" indent="-285750" algn="just">
              <a:buFont typeface="Wingdings" panose="05000000000000000000" pitchFamily="2" charset="2"/>
              <a:buChar char="ü"/>
            </a:pPr>
            <a:endParaRPr lang="en-US" dirty="0"/>
          </a:p>
          <a:p>
            <a:pPr lvl="1" algn="just"/>
            <a:endParaRPr lang="es-ES" sz="2000" dirty="0" smtClean="0"/>
          </a:p>
          <a:p>
            <a:pPr lvl="1" algn="just"/>
            <a:endParaRPr lang="es-ES" sz="2000" dirty="0"/>
          </a:p>
        </p:txBody>
      </p:sp>
    </p:spTree>
    <p:extLst>
      <p:ext uri="{BB962C8B-B14F-4D97-AF65-F5344CB8AC3E}">
        <p14:creationId xmlns:p14="http://schemas.microsoft.com/office/powerpoint/2010/main" val="38742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C" dirty="0"/>
              <a:t> </a:t>
            </a:r>
          </a:p>
        </p:txBody>
      </p:sp>
      <p:pic>
        <p:nvPicPr>
          <p:cNvPr id="8" name="7 Imagen" descr="h:\Mis documentos\Downloads\LOGO OFICIAL UFA-ESPE.jpg"/>
          <p:cNvPicPr/>
          <p:nvPr/>
        </p:nvPicPr>
        <p:blipFill>
          <a:blip r:embed="rId2" cstate="print"/>
          <a:srcRect l="4932" t="29524" r="4762" b="30952"/>
          <a:stretch>
            <a:fillRect/>
          </a:stretch>
        </p:blipFill>
        <p:spPr bwMode="auto">
          <a:xfrm>
            <a:off x="5508104" y="5832648"/>
            <a:ext cx="3518307" cy="908720"/>
          </a:xfrm>
          <a:prstGeom prst="rect">
            <a:avLst/>
          </a:prstGeom>
          <a:noFill/>
          <a:ln w="9525">
            <a:noFill/>
            <a:miter lim="800000"/>
            <a:headEnd/>
            <a:tailEnd/>
          </a:ln>
        </p:spPr>
      </p:pic>
      <p:sp>
        <p:nvSpPr>
          <p:cNvPr id="6" name="1 Título"/>
          <p:cNvSpPr txBox="1">
            <a:spLocks/>
          </p:cNvSpPr>
          <p:nvPr/>
        </p:nvSpPr>
        <p:spPr>
          <a:xfrm>
            <a:off x="683568" y="0"/>
            <a:ext cx="8064896" cy="810344"/>
          </a:xfrm>
          <a:prstGeom prst="rect">
            <a:avLst/>
          </a:prstGeom>
        </p:spPr>
        <p:txBody>
          <a:bodyPr/>
          <a:lstStyle/>
          <a:p>
            <a:pPr algn="r"/>
            <a:r>
              <a:rPr lang="es-EC" b="1" dirty="0"/>
              <a:t> </a:t>
            </a:r>
            <a:r>
              <a:rPr lang="es-EC" sz="3200" b="1" i="1" dirty="0">
                <a:solidFill>
                  <a:srgbClr val="FFFFCC"/>
                </a:solidFill>
                <a:effectLst>
                  <a:outerShdw blurRad="38100" dist="38100" dir="2700000" algn="tl">
                    <a:srgbClr val="C0C0C0"/>
                  </a:outerShdw>
                </a:effectLst>
                <a:latin typeface="+mj-lt"/>
                <a:ea typeface="+mj-ea"/>
                <a:cs typeface="+mj-cs"/>
              </a:rPr>
              <a:t>CONCLUSIONES</a:t>
            </a:r>
            <a:endParaRPr lang="es-ES" sz="3200" b="1" i="1" dirty="0">
              <a:solidFill>
                <a:srgbClr val="FFFFCC"/>
              </a:solidFill>
              <a:effectLst>
                <a:outerShdw blurRad="38100" dist="38100" dir="2700000" algn="tl">
                  <a:srgbClr val="C0C0C0"/>
                </a:outerShdw>
              </a:effectLst>
              <a:latin typeface="+mj-lt"/>
              <a:ea typeface="+mj-ea"/>
              <a:cs typeface="+mj-cs"/>
            </a:endParaRPr>
          </a:p>
          <a:p>
            <a:pPr algn="ctr" eaLnBrk="0" fontAlgn="base" hangingPunct="0">
              <a:spcBef>
                <a:spcPct val="0"/>
              </a:spcBef>
              <a:spcAft>
                <a:spcPct val="0"/>
              </a:spcAft>
              <a:defRPr/>
            </a:pPr>
            <a:endParaRPr lang="es-ES" sz="3200" dirty="0">
              <a:solidFill>
                <a:schemeClr val="accent1">
                  <a:lumMod val="50000"/>
                </a:schemeClr>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t/>
            </a:r>
            <a:b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br>
            <a:r>
              <a:rPr kumimoji="0" lang="es-EC" sz="3200" b="1" i="1" u="sng"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rPr>
              <a:t> </a:t>
            </a:r>
          </a:p>
        </p:txBody>
      </p:sp>
      <p:sp>
        <p:nvSpPr>
          <p:cNvPr id="7" name="8 Marcador de contenido"/>
          <p:cNvSpPr txBox="1">
            <a:spLocks/>
          </p:cNvSpPr>
          <p:nvPr/>
        </p:nvSpPr>
        <p:spPr>
          <a:xfrm>
            <a:off x="457200" y="1600200"/>
            <a:ext cx="8229600" cy="4525963"/>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es-ES" sz="2400" b="0" i="0" u="none" strike="noStrike" kern="0" cap="none" spc="0" normalizeH="0" baseline="0" noProof="0" dirty="0">
              <a:ln>
                <a:noFill/>
              </a:ln>
              <a:solidFill>
                <a:schemeClr val="accent1">
                  <a:lumMod val="50000"/>
                </a:schemeClr>
              </a:solidFill>
              <a:effectLst/>
              <a:uLnTx/>
              <a:uFillTx/>
              <a:latin typeface="+mn-lt"/>
              <a:ea typeface="+mn-ea"/>
              <a:cs typeface="+mn-cs"/>
            </a:endParaRPr>
          </a:p>
        </p:txBody>
      </p:sp>
      <p:sp>
        <p:nvSpPr>
          <p:cNvPr id="9" name="8 Marcador de contenido"/>
          <p:cNvSpPr txBox="1">
            <a:spLocks/>
          </p:cNvSpPr>
          <p:nvPr/>
        </p:nvSpPr>
        <p:spPr>
          <a:xfrm>
            <a:off x="534380" y="992906"/>
            <a:ext cx="8075240" cy="3951014"/>
          </a:xfrm>
          <a:prstGeom prst="rect">
            <a:avLst/>
          </a:prstGeom>
        </p:spPr>
        <p:txBody>
          <a:bodyPr/>
          <a:lstStyle/>
          <a:p>
            <a:pPr marL="342900" lvl="0" indent="-342900" algn="just">
              <a:buFont typeface="Wingdings" panose="05000000000000000000" pitchFamily="2" charset="2"/>
              <a:buChar char="ü"/>
            </a:pPr>
            <a:r>
              <a:rPr lang="es-EC" dirty="0"/>
              <a:t>Se comprobó que para la obtención del parámetro ganancia de antena, la metodología de tres antenas es mejor que la metodología de dos antenas, al presentar una mejor aproximación al valor simulado adimensional, para la antena </a:t>
            </a:r>
            <a:r>
              <a:rPr lang="es-EC" dirty="0" err="1"/>
              <a:t>Yagui-Uda</a:t>
            </a:r>
            <a:r>
              <a:rPr lang="es-EC" dirty="0"/>
              <a:t> presenta una diferencia de 1 unidad, para la antena Dipolo existe una diferencia de 0.7 unidades, para la antena </a:t>
            </a:r>
            <a:r>
              <a:rPr lang="es-EC" dirty="0" err="1"/>
              <a:t>Patch</a:t>
            </a:r>
            <a:r>
              <a:rPr lang="es-EC" dirty="0"/>
              <a:t> se verifica que presenta una diferencia de 0.5 unidades y por último el Arreglo </a:t>
            </a:r>
            <a:r>
              <a:rPr lang="es-EC" dirty="0" err="1"/>
              <a:t>Patch</a:t>
            </a:r>
            <a:r>
              <a:rPr lang="es-EC" dirty="0"/>
              <a:t> presenta una diferencia de 1 unidad. A pesar de que el error se puede considerar alto, es mucho menor al error presentado al aplicar la metodología de dos antenas, por lo tanto, se considera que la ganancia obtenida a partir del método de tres antenas es una medición confiable.</a:t>
            </a:r>
            <a:endParaRPr lang="en-US" dirty="0"/>
          </a:p>
          <a:p>
            <a:pPr marL="342900" indent="-342900" algn="just">
              <a:buFont typeface="Wingdings" panose="05000000000000000000" pitchFamily="2" charset="2"/>
              <a:buChar char="ü"/>
            </a:pPr>
            <a:endParaRPr lang="en-US" sz="2000" dirty="0" smtClean="0"/>
          </a:p>
          <a:p>
            <a:pPr lvl="1" algn="just"/>
            <a:endParaRPr lang="es-ES" sz="2000" dirty="0" smtClean="0"/>
          </a:p>
          <a:p>
            <a:pPr lvl="1" algn="just"/>
            <a:endParaRPr lang="es-ES" sz="2000" dirty="0"/>
          </a:p>
        </p:txBody>
      </p:sp>
    </p:spTree>
    <p:extLst>
      <p:ext uri="{BB962C8B-B14F-4D97-AF65-F5344CB8AC3E}">
        <p14:creationId xmlns:p14="http://schemas.microsoft.com/office/powerpoint/2010/main" val="400883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C" dirty="0"/>
              <a:t> </a:t>
            </a:r>
          </a:p>
        </p:txBody>
      </p:sp>
      <p:pic>
        <p:nvPicPr>
          <p:cNvPr id="8" name="7 Imagen" descr="h:\Mis documentos\Downloads\LOGO OFICIAL UFA-ESPE.jpg"/>
          <p:cNvPicPr/>
          <p:nvPr/>
        </p:nvPicPr>
        <p:blipFill>
          <a:blip r:embed="rId2" cstate="print"/>
          <a:srcRect l="4932" t="29524" r="4762" b="30952"/>
          <a:stretch>
            <a:fillRect/>
          </a:stretch>
        </p:blipFill>
        <p:spPr bwMode="auto">
          <a:xfrm>
            <a:off x="5508104" y="5832648"/>
            <a:ext cx="3518307" cy="908720"/>
          </a:xfrm>
          <a:prstGeom prst="rect">
            <a:avLst/>
          </a:prstGeom>
          <a:noFill/>
          <a:ln w="9525">
            <a:noFill/>
            <a:miter lim="800000"/>
            <a:headEnd/>
            <a:tailEnd/>
          </a:ln>
        </p:spPr>
      </p:pic>
      <p:sp>
        <p:nvSpPr>
          <p:cNvPr id="6" name="1 Título"/>
          <p:cNvSpPr txBox="1">
            <a:spLocks/>
          </p:cNvSpPr>
          <p:nvPr/>
        </p:nvSpPr>
        <p:spPr>
          <a:xfrm>
            <a:off x="683568" y="0"/>
            <a:ext cx="8064896" cy="810344"/>
          </a:xfrm>
          <a:prstGeom prst="rect">
            <a:avLst/>
          </a:prstGeom>
        </p:spPr>
        <p:txBody>
          <a:bodyPr/>
          <a:lstStyle/>
          <a:p>
            <a:pPr algn="r"/>
            <a:r>
              <a:rPr lang="es-EC" b="1" dirty="0"/>
              <a:t> </a:t>
            </a:r>
            <a:r>
              <a:rPr lang="es-EC" sz="3200" b="1" i="1" dirty="0">
                <a:solidFill>
                  <a:srgbClr val="FFFFCC"/>
                </a:solidFill>
                <a:effectLst>
                  <a:outerShdw blurRad="38100" dist="38100" dir="2700000" algn="tl">
                    <a:srgbClr val="C0C0C0"/>
                  </a:outerShdw>
                </a:effectLst>
                <a:latin typeface="+mj-lt"/>
                <a:ea typeface="+mj-ea"/>
                <a:cs typeface="+mj-cs"/>
              </a:rPr>
              <a:t>CONCLUSIONES</a:t>
            </a:r>
            <a:endParaRPr lang="es-ES" sz="3200" b="1" i="1" dirty="0">
              <a:solidFill>
                <a:srgbClr val="FFFFCC"/>
              </a:solidFill>
              <a:effectLst>
                <a:outerShdw blurRad="38100" dist="38100" dir="2700000" algn="tl">
                  <a:srgbClr val="C0C0C0"/>
                </a:outerShdw>
              </a:effectLst>
              <a:latin typeface="+mj-lt"/>
              <a:ea typeface="+mj-ea"/>
              <a:cs typeface="+mj-cs"/>
            </a:endParaRPr>
          </a:p>
          <a:p>
            <a:pPr algn="ctr" eaLnBrk="0" fontAlgn="base" hangingPunct="0">
              <a:spcBef>
                <a:spcPct val="0"/>
              </a:spcBef>
              <a:spcAft>
                <a:spcPct val="0"/>
              </a:spcAft>
              <a:defRPr/>
            </a:pPr>
            <a:endParaRPr lang="es-ES" sz="3200" dirty="0">
              <a:solidFill>
                <a:schemeClr val="accent1">
                  <a:lumMod val="50000"/>
                </a:schemeClr>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t/>
            </a:r>
            <a:b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br>
            <a:r>
              <a:rPr kumimoji="0" lang="es-EC" sz="3200" b="1" i="1" u="sng"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rPr>
              <a:t> </a:t>
            </a:r>
          </a:p>
        </p:txBody>
      </p:sp>
      <p:sp>
        <p:nvSpPr>
          <p:cNvPr id="7" name="8 Marcador de contenido"/>
          <p:cNvSpPr txBox="1">
            <a:spLocks/>
          </p:cNvSpPr>
          <p:nvPr/>
        </p:nvSpPr>
        <p:spPr>
          <a:xfrm>
            <a:off x="457200" y="1600200"/>
            <a:ext cx="8229600" cy="4525963"/>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es-ES" sz="2400" b="0" i="0" u="none" strike="noStrike" kern="0" cap="none" spc="0" normalizeH="0" baseline="0" noProof="0" dirty="0">
              <a:ln>
                <a:noFill/>
              </a:ln>
              <a:solidFill>
                <a:schemeClr val="accent1">
                  <a:lumMod val="50000"/>
                </a:schemeClr>
              </a:solidFill>
              <a:effectLst/>
              <a:uLnTx/>
              <a:uFillTx/>
              <a:latin typeface="+mn-lt"/>
              <a:ea typeface="+mn-ea"/>
              <a:cs typeface="+mn-cs"/>
            </a:endParaRPr>
          </a:p>
        </p:txBody>
      </p:sp>
      <p:sp>
        <p:nvSpPr>
          <p:cNvPr id="9" name="8 Marcador de contenido"/>
          <p:cNvSpPr txBox="1">
            <a:spLocks/>
          </p:cNvSpPr>
          <p:nvPr/>
        </p:nvSpPr>
        <p:spPr>
          <a:xfrm>
            <a:off x="534380" y="992906"/>
            <a:ext cx="8075240" cy="3951014"/>
          </a:xfrm>
          <a:prstGeom prst="rect">
            <a:avLst/>
          </a:prstGeom>
        </p:spPr>
        <p:txBody>
          <a:bodyPr/>
          <a:lstStyle/>
          <a:p>
            <a:pPr marL="285750" indent="-285750" algn="just">
              <a:buFont typeface="Wingdings" panose="05000000000000000000" pitchFamily="2" charset="2"/>
              <a:buChar char="ü"/>
            </a:pPr>
            <a:r>
              <a:rPr lang="es-EC" dirty="0"/>
              <a:t>A pesar de que ya se realizó los trabajos previos en la cámara anecoica para realizar la medición del diagrama de radiación, los primeros resultados de los diagramas no fueron los esperados, ya que no  presentaron  una simetría aceptable con respecto al eje vertical, además de presentar ciertas distorsiones, esto se debe a que se tiene un valor muy elevado de pérdidas  de cables y conectores, por este motivo se realizó las mediciones del patrón de radiación aumentando un amplificador de 10 dB en el transmisor, para compensar dichas perdidas obteniendo mejores resultados. Además, se comprobó que al no tener una buena grafica del patrón de radiación, los parámetros que dependen de la misma como Directividad, Ancho de Haz, Eficiencia, presentan mayor valor de error en la medición</a:t>
            </a:r>
            <a:r>
              <a:rPr lang="es-EC" dirty="0" smtClean="0"/>
              <a:t>.</a:t>
            </a:r>
            <a:endParaRPr lang="es-ES" sz="2000" dirty="0" smtClean="0"/>
          </a:p>
          <a:p>
            <a:pPr lvl="1" algn="just"/>
            <a:endParaRPr lang="es-ES" sz="2000" dirty="0"/>
          </a:p>
        </p:txBody>
      </p:sp>
    </p:spTree>
    <p:extLst>
      <p:ext uri="{BB962C8B-B14F-4D97-AF65-F5344CB8AC3E}">
        <p14:creationId xmlns:p14="http://schemas.microsoft.com/office/powerpoint/2010/main" val="346218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just">
              <a:defRPr/>
            </a:pPr>
            <a:r>
              <a:rPr lang="es-EC" dirty="0"/>
              <a:t> </a:t>
            </a:r>
          </a:p>
        </p:txBody>
      </p:sp>
      <p:pic>
        <p:nvPicPr>
          <p:cNvPr id="8" name="7 Imagen" descr="h:\Mis documentos\Downloads\LOGO OFICIAL UFA-ESPE.jpg"/>
          <p:cNvPicPr/>
          <p:nvPr/>
        </p:nvPicPr>
        <p:blipFill>
          <a:blip r:embed="rId2" cstate="print"/>
          <a:srcRect l="4932" t="29524" r="4762" b="30952"/>
          <a:stretch>
            <a:fillRect/>
          </a:stretch>
        </p:blipFill>
        <p:spPr bwMode="auto">
          <a:xfrm>
            <a:off x="5508104" y="5832648"/>
            <a:ext cx="3518307" cy="908720"/>
          </a:xfrm>
          <a:prstGeom prst="rect">
            <a:avLst/>
          </a:prstGeom>
          <a:noFill/>
          <a:ln w="9525">
            <a:noFill/>
            <a:miter lim="800000"/>
            <a:headEnd/>
            <a:tailEnd/>
          </a:ln>
        </p:spPr>
      </p:pic>
      <p:sp>
        <p:nvSpPr>
          <p:cNvPr id="6" name="1 Título"/>
          <p:cNvSpPr txBox="1">
            <a:spLocks/>
          </p:cNvSpPr>
          <p:nvPr/>
        </p:nvSpPr>
        <p:spPr>
          <a:xfrm>
            <a:off x="683568" y="0"/>
            <a:ext cx="8064896" cy="810344"/>
          </a:xfrm>
          <a:prstGeom prst="rect">
            <a:avLst/>
          </a:prstGeom>
        </p:spPr>
        <p:txBody>
          <a:bodyPr/>
          <a:lstStyle/>
          <a:p>
            <a:pPr algn="r"/>
            <a:r>
              <a:rPr lang="es-EC" b="1" dirty="0"/>
              <a:t> </a:t>
            </a:r>
            <a:r>
              <a:rPr lang="es-EC" sz="3200" b="1" i="1" dirty="0" smtClean="0">
                <a:solidFill>
                  <a:srgbClr val="FFFFCC"/>
                </a:solidFill>
                <a:effectLst>
                  <a:outerShdw blurRad="38100" dist="38100" dir="2700000" algn="tl">
                    <a:srgbClr val="C0C0C0"/>
                  </a:outerShdw>
                </a:effectLst>
                <a:latin typeface="+mj-lt"/>
                <a:ea typeface="+mj-ea"/>
                <a:cs typeface="+mj-cs"/>
              </a:rPr>
              <a:t>RECOMENDACIONES</a:t>
            </a:r>
            <a:endParaRPr lang="es-ES" sz="3200" b="1" i="1" dirty="0">
              <a:solidFill>
                <a:srgbClr val="FFFFCC"/>
              </a:solidFill>
              <a:effectLst>
                <a:outerShdw blurRad="38100" dist="38100" dir="2700000" algn="tl">
                  <a:srgbClr val="C0C0C0"/>
                </a:outerShdw>
              </a:effectLst>
              <a:latin typeface="+mj-lt"/>
              <a:ea typeface="+mj-ea"/>
              <a:cs typeface="+mj-cs"/>
            </a:endParaRPr>
          </a:p>
          <a:p>
            <a:pPr algn="ctr" eaLnBrk="0" fontAlgn="base" hangingPunct="0">
              <a:spcBef>
                <a:spcPct val="0"/>
              </a:spcBef>
              <a:spcAft>
                <a:spcPct val="0"/>
              </a:spcAft>
              <a:defRPr/>
            </a:pPr>
            <a:endParaRPr lang="es-ES" sz="3200" dirty="0">
              <a:solidFill>
                <a:schemeClr val="accent1">
                  <a:lumMod val="50000"/>
                </a:schemeClr>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t/>
            </a:r>
            <a:b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br>
            <a:r>
              <a:rPr kumimoji="0" lang="es-EC" sz="3200" b="1" i="1" u="sng"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rPr>
              <a:t> </a:t>
            </a:r>
          </a:p>
        </p:txBody>
      </p:sp>
      <p:sp>
        <p:nvSpPr>
          <p:cNvPr id="7" name="8 Marcador de contenido"/>
          <p:cNvSpPr txBox="1">
            <a:spLocks/>
          </p:cNvSpPr>
          <p:nvPr/>
        </p:nvSpPr>
        <p:spPr>
          <a:xfrm>
            <a:off x="457200" y="1600200"/>
            <a:ext cx="8229600" cy="4525963"/>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es-ES" sz="2400" b="0" i="0" u="none" strike="noStrike" kern="0" cap="none" spc="0" normalizeH="0" baseline="0" noProof="0" dirty="0">
              <a:ln>
                <a:noFill/>
              </a:ln>
              <a:solidFill>
                <a:schemeClr val="accent1">
                  <a:lumMod val="50000"/>
                </a:schemeClr>
              </a:solidFill>
              <a:effectLst/>
              <a:uLnTx/>
              <a:uFillTx/>
              <a:latin typeface="+mn-lt"/>
              <a:ea typeface="+mn-ea"/>
              <a:cs typeface="+mn-cs"/>
            </a:endParaRPr>
          </a:p>
        </p:txBody>
      </p:sp>
      <p:sp>
        <p:nvSpPr>
          <p:cNvPr id="9" name="8 Marcador de contenido"/>
          <p:cNvSpPr txBox="1">
            <a:spLocks/>
          </p:cNvSpPr>
          <p:nvPr/>
        </p:nvSpPr>
        <p:spPr>
          <a:xfrm>
            <a:off x="534380" y="991852"/>
            <a:ext cx="8075240" cy="3589276"/>
          </a:xfrm>
          <a:prstGeom prst="rect">
            <a:avLst/>
          </a:prstGeom>
        </p:spPr>
        <p:txBody>
          <a:bodyPr/>
          <a:lstStyle/>
          <a:p>
            <a:pPr marL="285750" lvl="0" indent="-285750" algn="just">
              <a:buFont typeface="Wingdings" panose="05000000000000000000" pitchFamily="2" charset="2"/>
              <a:buChar char="ü"/>
            </a:pPr>
            <a:r>
              <a:rPr lang="es-EC" dirty="0"/>
              <a:t>Antes de realizar las mediciones con los equipos presentes en el laboratorio es recomendable estudiar el funcionamiento y realizar las calibraciones necesarias, debido a que una mala manipulación de estos, puede generar resultados erróneos en las mediciones o en un peor caso se dañar los equipos de </a:t>
            </a:r>
            <a:r>
              <a:rPr lang="es-EC" dirty="0" smtClean="0"/>
              <a:t>medición.</a:t>
            </a:r>
          </a:p>
          <a:p>
            <a:pPr marL="285750" lvl="0" indent="-285750" algn="just">
              <a:buFont typeface="Wingdings" panose="05000000000000000000" pitchFamily="2" charset="2"/>
              <a:buChar char="ü"/>
            </a:pPr>
            <a:endParaRPr lang="es-EC" dirty="0" smtClean="0"/>
          </a:p>
          <a:p>
            <a:pPr marL="285750" lvl="0" indent="-285750" algn="just">
              <a:buFont typeface="Wingdings" panose="05000000000000000000" pitchFamily="2" charset="2"/>
              <a:buChar char="ü"/>
            </a:pPr>
            <a:r>
              <a:rPr lang="es-EC" dirty="0" smtClean="0"/>
              <a:t>Al </a:t>
            </a:r>
            <a:r>
              <a:rPr lang="es-EC" dirty="0"/>
              <a:t>realizar una simulación utilizando el software </a:t>
            </a:r>
            <a:r>
              <a:rPr lang="es-EC" dirty="0" err="1"/>
              <a:t>CST</a:t>
            </a:r>
            <a:r>
              <a:rPr lang="es-EC" dirty="0"/>
              <a:t> Studio, es recomendable usar variables globales para representar los parámetros de simulación, como son largo, ancho, espesor del dieléctrico, frecuencia, </a:t>
            </a:r>
            <a:r>
              <a:rPr lang="es-EC" dirty="0" err="1"/>
              <a:t>etc</a:t>
            </a:r>
            <a:r>
              <a:rPr lang="es-EC" dirty="0"/>
              <a:t>, debido a que resulta más sencillo para el usuario después realizar una optimización de la simulación variando dichos </a:t>
            </a:r>
            <a:r>
              <a:rPr lang="es-EC" dirty="0" smtClean="0"/>
              <a:t>parámetros.</a:t>
            </a:r>
          </a:p>
        </p:txBody>
      </p:sp>
    </p:spTree>
    <p:extLst>
      <p:ext uri="{BB962C8B-B14F-4D97-AF65-F5344CB8AC3E}">
        <p14:creationId xmlns:p14="http://schemas.microsoft.com/office/powerpoint/2010/main" val="174152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just">
              <a:defRPr/>
            </a:pPr>
            <a:r>
              <a:rPr lang="es-EC" dirty="0"/>
              <a:t> </a:t>
            </a:r>
          </a:p>
        </p:txBody>
      </p:sp>
      <p:pic>
        <p:nvPicPr>
          <p:cNvPr id="8" name="7 Imagen" descr="h:\Mis documentos\Downloads\LOGO OFICIAL UFA-ESPE.jpg"/>
          <p:cNvPicPr/>
          <p:nvPr/>
        </p:nvPicPr>
        <p:blipFill>
          <a:blip r:embed="rId2" cstate="print"/>
          <a:srcRect l="4932" t="29524" r="4762" b="30952"/>
          <a:stretch>
            <a:fillRect/>
          </a:stretch>
        </p:blipFill>
        <p:spPr bwMode="auto">
          <a:xfrm>
            <a:off x="5508104" y="5832648"/>
            <a:ext cx="3518307" cy="908720"/>
          </a:xfrm>
          <a:prstGeom prst="rect">
            <a:avLst/>
          </a:prstGeom>
          <a:noFill/>
          <a:ln w="9525">
            <a:noFill/>
            <a:miter lim="800000"/>
            <a:headEnd/>
            <a:tailEnd/>
          </a:ln>
        </p:spPr>
      </p:pic>
      <p:sp>
        <p:nvSpPr>
          <p:cNvPr id="6" name="1 Título"/>
          <p:cNvSpPr txBox="1">
            <a:spLocks/>
          </p:cNvSpPr>
          <p:nvPr/>
        </p:nvSpPr>
        <p:spPr>
          <a:xfrm>
            <a:off x="683568" y="0"/>
            <a:ext cx="8064896" cy="810344"/>
          </a:xfrm>
          <a:prstGeom prst="rect">
            <a:avLst/>
          </a:prstGeom>
        </p:spPr>
        <p:txBody>
          <a:bodyPr/>
          <a:lstStyle/>
          <a:p>
            <a:pPr algn="r"/>
            <a:r>
              <a:rPr lang="es-EC" b="1" dirty="0"/>
              <a:t> </a:t>
            </a:r>
            <a:r>
              <a:rPr lang="es-EC" sz="3200" b="1" i="1" dirty="0" smtClean="0">
                <a:solidFill>
                  <a:srgbClr val="FFFFCC"/>
                </a:solidFill>
                <a:effectLst>
                  <a:outerShdw blurRad="38100" dist="38100" dir="2700000" algn="tl">
                    <a:srgbClr val="C0C0C0"/>
                  </a:outerShdw>
                </a:effectLst>
                <a:latin typeface="+mj-lt"/>
                <a:ea typeface="+mj-ea"/>
                <a:cs typeface="+mj-cs"/>
              </a:rPr>
              <a:t>RECOMENDACIONES</a:t>
            </a:r>
            <a:endParaRPr lang="es-ES" sz="3200" b="1" i="1" dirty="0">
              <a:solidFill>
                <a:srgbClr val="FFFFCC"/>
              </a:solidFill>
              <a:effectLst>
                <a:outerShdw blurRad="38100" dist="38100" dir="2700000" algn="tl">
                  <a:srgbClr val="C0C0C0"/>
                </a:outerShdw>
              </a:effectLst>
              <a:latin typeface="+mj-lt"/>
              <a:ea typeface="+mj-ea"/>
              <a:cs typeface="+mj-cs"/>
            </a:endParaRPr>
          </a:p>
          <a:p>
            <a:pPr algn="ctr" eaLnBrk="0" fontAlgn="base" hangingPunct="0">
              <a:spcBef>
                <a:spcPct val="0"/>
              </a:spcBef>
              <a:spcAft>
                <a:spcPct val="0"/>
              </a:spcAft>
              <a:defRPr/>
            </a:pPr>
            <a:endParaRPr lang="es-ES" sz="3200" dirty="0">
              <a:solidFill>
                <a:schemeClr val="accent1">
                  <a:lumMod val="50000"/>
                </a:schemeClr>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t/>
            </a:r>
            <a:b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br>
            <a:r>
              <a:rPr kumimoji="0" lang="es-EC" sz="3200" b="1" i="1" u="sng"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rPr>
              <a:t> </a:t>
            </a:r>
          </a:p>
        </p:txBody>
      </p:sp>
      <p:sp>
        <p:nvSpPr>
          <p:cNvPr id="7" name="8 Marcador de contenido"/>
          <p:cNvSpPr txBox="1">
            <a:spLocks/>
          </p:cNvSpPr>
          <p:nvPr/>
        </p:nvSpPr>
        <p:spPr>
          <a:xfrm>
            <a:off x="457200" y="1600200"/>
            <a:ext cx="8229600" cy="4525963"/>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es-ES" sz="2400" b="0" i="0" u="none" strike="noStrike" kern="0" cap="none" spc="0" normalizeH="0" baseline="0" noProof="0" dirty="0">
              <a:ln>
                <a:noFill/>
              </a:ln>
              <a:solidFill>
                <a:schemeClr val="accent1">
                  <a:lumMod val="50000"/>
                </a:schemeClr>
              </a:solidFill>
              <a:effectLst/>
              <a:uLnTx/>
              <a:uFillTx/>
              <a:latin typeface="+mn-lt"/>
              <a:ea typeface="+mn-ea"/>
              <a:cs typeface="+mn-cs"/>
            </a:endParaRPr>
          </a:p>
        </p:txBody>
      </p:sp>
      <p:sp>
        <p:nvSpPr>
          <p:cNvPr id="9" name="8 Marcador de contenido"/>
          <p:cNvSpPr txBox="1">
            <a:spLocks/>
          </p:cNvSpPr>
          <p:nvPr/>
        </p:nvSpPr>
        <p:spPr>
          <a:xfrm>
            <a:off x="534380" y="991852"/>
            <a:ext cx="8075240" cy="2653172"/>
          </a:xfrm>
          <a:prstGeom prst="rect">
            <a:avLst/>
          </a:prstGeom>
        </p:spPr>
        <p:txBody>
          <a:bodyPr/>
          <a:lstStyle/>
          <a:p>
            <a:pPr marL="285750" lvl="0" indent="-285750" algn="just">
              <a:buFont typeface="Wingdings" panose="05000000000000000000" pitchFamily="2" charset="2"/>
              <a:buChar char="ü"/>
            </a:pPr>
            <a:r>
              <a:rPr lang="es-EC" dirty="0" smtClean="0"/>
              <a:t>Se </a:t>
            </a:r>
            <a:r>
              <a:rPr lang="es-EC" dirty="0"/>
              <a:t>recomienda realizar un correcto alineamiento de las antenas de transmisión y recepción dentro de la cámara anecoica debido a que, si no se encuentra correctamente alineadas las antenas, los diagramas de radiación presentan más un nivel mayor de </a:t>
            </a:r>
            <a:r>
              <a:rPr lang="es-EC" dirty="0" smtClean="0"/>
              <a:t>distorsión.</a:t>
            </a:r>
          </a:p>
          <a:p>
            <a:pPr marL="285750" lvl="0" indent="-285750" algn="just">
              <a:buFont typeface="Wingdings" panose="05000000000000000000" pitchFamily="2" charset="2"/>
              <a:buChar char="ü"/>
            </a:pPr>
            <a:r>
              <a:rPr lang="es-EC" dirty="0" smtClean="0"/>
              <a:t>Se </a:t>
            </a:r>
            <a:r>
              <a:rPr lang="es-EC" dirty="0"/>
              <a:t>recomienda realizar la compra de cables con menor longitud para realizar mediciones en la cámara debido a que las perdidas presentes en los cables están alrededor de los 10 dB, y esto genera inconvenientes en los resultados de las mediciones</a:t>
            </a:r>
            <a:r>
              <a:rPr lang="es-EC" dirty="0" smtClean="0"/>
              <a:t>.</a:t>
            </a:r>
            <a:endParaRPr lang="en-US" dirty="0"/>
          </a:p>
        </p:txBody>
      </p:sp>
    </p:spTree>
    <p:extLst>
      <p:ext uri="{BB962C8B-B14F-4D97-AF65-F5344CB8AC3E}">
        <p14:creationId xmlns:p14="http://schemas.microsoft.com/office/powerpoint/2010/main" val="95241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defRPr/>
            </a:pPr>
            <a:r>
              <a:rPr lang="es-EC" dirty="0"/>
              <a:t> </a:t>
            </a:r>
          </a:p>
        </p:txBody>
      </p:sp>
      <p:pic>
        <p:nvPicPr>
          <p:cNvPr id="8" name="7 Imagen" descr="h:\Mis documentos\Downloads\LOGO OFICIAL UFA-ESPE.jpg"/>
          <p:cNvPicPr/>
          <p:nvPr/>
        </p:nvPicPr>
        <p:blipFill>
          <a:blip r:embed="rId2" cstate="print"/>
          <a:srcRect l="4932" t="29524" r="4762" b="30952"/>
          <a:stretch>
            <a:fillRect/>
          </a:stretch>
        </p:blipFill>
        <p:spPr bwMode="auto">
          <a:xfrm>
            <a:off x="5508104" y="5832648"/>
            <a:ext cx="3518307" cy="908720"/>
          </a:xfrm>
          <a:prstGeom prst="rect">
            <a:avLst/>
          </a:prstGeom>
          <a:noFill/>
          <a:ln w="9525">
            <a:noFill/>
            <a:miter lim="800000"/>
            <a:headEnd/>
            <a:tailEnd/>
          </a:ln>
        </p:spPr>
      </p:pic>
      <p:sp>
        <p:nvSpPr>
          <p:cNvPr id="6" name="1 Título"/>
          <p:cNvSpPr txBox="1">
            <a:spLocks/>
          </p:cNvSpPr>
          <p:nvPr/>
        </p:nvSpPr>
        <p:spPr>
          <a:xfrm>
            <a:off x="1403648" y="3212976"/>
            <a:ext cx="8064896" cy="810344"/>
          </a:xfrm>
          <a:prstGeom prst="rect">
            <a:avLst/>
          </a:prstGeom>
        </p:spPr>
        <p:txBody>
          <a:bodyPr/>
          <a:lstStyle/>
          <a:p>
            <a:pPr marL="0" lvl="1" algn="ctr" eaLnBrk="0" fontAlgn="base" hangingPunct="0">
              <a:spcBef>
                <a:spcPct val="0"/>
              </a:spcBef>
              <a:spcAft>
                <a:spcPct val="0"/>
              </a:spcAft>
              <a:defRPr/>
            </a:pPr>
            <a:r>
              <a:rPr kumimoji="0" lang="es-ES" sz="3200" b="1" i="1" u="none"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t/>
            </a:r>
            <a:br>
              <a:rPr kumimoji="0" lang="es-ES" sz="3200" b="1" i="1" u="none"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br>
            <a:r>
              <a:rPr lang="es-EC" b="1" u="sng" dirty="0"/>
              <a:t> </a:t>
            </a:r>
            <a:r>
              <a:rPr lang="es-EC" sz="3200" b="1" u="sng" dirty="0">
                <a:solidFill>
                  <a:schemeClr val="accent1">
                    <a:lumMod val="50000"/>
                  </a:schemeClr>
                </a:solidFill>
              </a:rPr>
              <a:t>GRACIAS POR SU ATENCIÓN </a:t>
            </a:r>
            <a:endParaRPr lang="es-ES" sz="3200" b="1" u="sng" dirty="0">
              <a:solidFill>
                <a:schemeClr val="accent1">
                  <a:lumMod val="50000"/>
                </a:schemeClr>
              </a:solidFill>
            </a:endParaRPr>
          </a:p>
          <a:p>
            <a:pPr algn="ctr" eaLnBrk="0" fontAlgn="base" hangingPunct="0">
              <a:spcBef>
                <a:spcPct val="0"/>
              </a:spcBef>
              <a:spcAft>
                <a:spcPct val="0"/>
              </a:spcAft>
              <a:defRPr/>
            </a:pPr>
            <a:endParaRPr lang="es-ES" sz="3200" dirty="0">
              <a:solidFill>
                <a:schemeClr val="accent1">
                  <a:lumMod val="50000"/>
                </a:schemeClr>
              </a:solidFil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t/>
            </a:r>
            <a:br>
              <a:rPr kumimoji="0" lang="es-ES" sz="3200" b="1" i="1" u="sng" strike="noStrike" kern="0" cap="none" spc="0" normalizeH="0" baseline="0" noProof="0" dirty="0">
                <a:ln>
                  <a:noFill/>
                </a:ln>
                <a:solidFill>
                  <a:schemeClr val="accent5">
                    <a:lumMod val="50000"/>
                  </a:schemeClr>
                </a:solidFill>
                <a:effectLst>
                  <a:outerShdw blurRad="38100" dist="38100" dir="2700000" algn="tl">
                    <a:srgbClr val="C0C0C0"/>
                  </a:outerShdw>
                </a:effectLst>
                <a:uLnTx/>
                <a:uFillTx/>
                <a:latin typeface="+mj-lt"/>
                <a:ea typeface="+mj-ea"/>
                <a:cs typeface="+mj-cs"/>
              </a:rPr>
            </a:br>
            <a:r>
              <a:rPr kumimoji="0" lang="es-EC" sz="3200" b="1" i="1" u="sng" strike="noStrike" kern="0" cap="none" spc="0" normalizeH="0" baseline="0" noProof="0" dirty="0">
                <a:ln>
                  <a:noFill/>
                </a:ln>
                <a:solidFill>
                  <a:srgbClr val="FFFFCC"/>
                </a:solidFill>
                <a:effectLst>
                  <a:outerShdw blurRad="38100" dist="38100" dir="2700000" algn="tl">
                    <a:srgbClr val="C0C0C0"/>
                  </a:outerShdw>
                </a:effectLst>
                <a:uLnTx/>
                <a:uFillTx/>
                <a:latin typeface="+mj-lt"/>
                <a:ea typeface="+mj-ea"/>
                <a:cs typeface="+mj-cs"/>
              </a:rPr>
              <a:t> </a:t>
            </a:r>
          </a:p>
        </p:txBody>
      </p:sp>
      <p:sp>
        <p:nvSpPr>
          <p:cNvPr id="7" name="8 Marcador de contenido"/>
          <p:cNvSpPr txBox="1">
            <a:spLocks/>
          </p:cNvSpPr>
          <p:nvPr/>
        </p:nvSpPr>
        <p:spPr>
          <a:xfrm>
            <a:off x="457200" y="1600200"/>
            <a:ext cx="8229600" cy="4525963"/>
          </a:xfrm>
          <a:prstGeom prst="rect">
            <a:avLst/>
          </a:prstGeom>
        </p:spPr>
        <p:txBody>
          <a:bodyPr/>
          <a:lstStyle/>
          <a:p>
            <a:pPr marL="342900" marR="0" lvl="0" indent="-342900" algn="just" defTabSz="914400" rtl="0" eaLnBrk="0" fontAlgn="base" latinLnBrk="0" hangingPunct="0">
              <a:lnSpc>
                <a:spcPct val="100000"/>
              </a:lnSpc>
              <a:spcBef>
                <a:spcPct val="20000"/>
              </a:spcBef>
              <a:spcAft>
                <a:spcPct val="0"/>
              </a:spcAft>
              <a:buClrTx/>
              <a:buSzTx/>
              <a:buFontTx/>
              <a:buChar char="•"/>
              <a:tabLst/>
              <a:defRPr/>
            </a:pPr>
            <a:endParaRPr kumimoji="0" lang="es-ES" sz="2400" b="0" i="0" u="none" strike="noStrike" kern="0" cap="none" spc="0" normalizeH="0" baseline="0" noProof="0" dirty="0">
              <a:ln>
                <a:noFill/>
              </a:ln>
              <a:solidFill>
                <a:schemeClr val="accent1">
                  <a:lumMod val="50000"/>
                </a:schemeClr>
              </a:solidFill>
              <a:effectLst/>
              <a:uLnTx/>
              <a:uFillTx/>
              <a:latin typeface="+mn-lt"/>
              <a:ea typeface="+mn-ea"/>
              <a:cs typeface="+mn-cs"/>
            </a:endParaRPr>
          </a:p>
        </p:txBody>
      </p:sp>
      <p:sp>
        <p:nvSpPr>
          <p:cNvPr id="9" name="8 Marcador de contenido"/>
          <p:cNvSpPr txBox="1">
            <a:spLocks/>
          </p:cNvSpPr>
          <p:nvPr/>
        </p:nvSpPr>
        <p:spPr>
          <a:xfrm>
            <a:off x="683568" y="908720"/>
            <a:ext cx="7992888" cy="5184576"/>
          </a:xfrm>
          <a:prstGeom prst="rect">
            <a:avLst/>
          </a:prstGeom>
        </p:spPr>
        <p:txBody>
          <a:bodyPr/>
          <a:lstStyle/>
          <a:p>
            <a:pPr algn="just">
              <a:buFont typeface="Arial" pitchFamily="34" charset="0"/>
              <a:buChar char="•"/>
            </a:pPr>
            <a:endParaRPr lang="es-EC" sz="2400" dirty="0"/>
          </a:p>
          <a:p>
            <a:pPr algn="just">
              <a:buFont typeface="Arial" pitchFamily="34" charset="0"/>
              <a:buChar char="•"/>
            </a:pPr>
            <a:endParaRPr lang="es-EC" sz="2400" dirty="0"/>
          </a:p>
          <a:p>
            <a:pPr algn="just">
              <a:buFont typeface="Arial" pitchFamily="34" charset="0"/>
              <a:buChar char="•"/>
            </a:pPr>
            <a:endParaRPr lang="es-EC" sz="2400" dirty="0"/>
          </a:p>
          <a:p>
            <a:pPr algn="just">
              <a:buFont typeface="Arial" pitchFamily="34" charset="0"/>
              <a:buChar char="•"/>
            </a:pPr>
            <a:endParaRPr lang="es-EC" sz="2400" dirty="0"/>
          </a:p>
          <a:p>
            <a:pPr algn="just">
              <a:buFont typeface="Arial" pitchFamily="34" charset="0"/>
              <a:buChar char="•"/>
            </a:pPr>
            <a:endParaRPr lang="es-EC" sz="2400" dirty="0"/>
          </a:p>
          <a:p>
            <a:pPr algn="just">
              <a:buFont typeface="Arial" pitchFamily="34" charset="0"/>
              <a:buChar char="•"/>
            </a:pPr>
            <a:endParaRPr lang="es-EC"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Marco Teórico</a:t>
            </a:r>
            <a:r>
              <a:rPr lang="en-US" dirty="0"/>
              <a:t> </a:t>
            </a:r>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395536" y="764703"/>
            <a:ext cx="7992888" cy="1200329"/>
          </a:xfrm>
          <a:prstGeom prst="rect">
            <a:avLst/>
          </a:prstGeom>
        </p:spPr>
        <p:txBody>
          <a:bodyPr wrap="square">
            <a:spAutoFit/>
          </a:bodyPr>
          <a:lstStyle/>
          <a:p>
            <a:pPr marR="0" lvl="1" algn="just">
              <a:lnSpc>
                <a:spcPct val="200000"/>
              </a:lnSpc>
              <a:spcBef>
                <a:spcPts val="0"/>
              </a:spcBef>
              <a:spcAft>
                <a:spcPts val="0"/>
              </a:spcAft>
            </a:pPr>
            <a:r>
              <a:rPr lang="es-ES" sz="1200" b="1" dirty="0" smtClean="0">
                <a:latin typeface="Arial" panose="020B0604020202020204" pitchFamily="34" charset="0"/>
                <a:ea typeface="Times New Roman" panose="02020603050405020304" pitchFamily="18" charset="0"/>
                <a:cs typeface="Times New Roman" panose="02020603050405020304" pitchFamily="18" charset="0"/>
              </a:rPr>
              <a:t>Antena</a:t>
            </a:r>
          </a:p>
          <a:p>
            <a:pPr marR="0" lvl="1" algn="just">
              <a:lnSpc>
                <a:spcPct val="200000"/>
              </a:lnSpc>
              <a:spcBef>
                <a:spcPts val="0"/>
              </a:spcBef>
              <a:spcAft>
                <a:spcPts val="0"/>
              </a:spcAft>
            </a:pPr>
            <a:r>
              <a:rPr lang="es-EC" sz="1200" dirty="0" smtClean="0">
                <a:latin typeface="Times New Roman" panose="02020603050405020304" pitchFamily="18" charset="0"/>
                <a:ea typeface="Times New Roman" panose="02020603050405020304" pitchFamily="18" charset="0"/>
                <a:cs typeface="Times New Roman" panose="02020603050405020304" pitchFamily="18" charset="0"/>
              </a:rPr>
              <a:t>Dispositivo </a:t>
            </a:r>
            <a:r>
              <a:rPr lang="es-EC" sz="1200" dirty="0">
                <a:latin typeface="Times New Roman" panose="02020603050405020304" pitchFamily="18" charset="0"/>
                <a:ea typeface="Times New Roman" panose="02020603050405020304" pitchFamily="18" charset="0"/>
                <a:cs typeface="Times New Roman" panose="02020603050405020304" pitchFamily="18" charset="0"/>
              </a:rPr>
              <a:t>principal de un sistema de telecomunicaciones o radioenlace, capaz de emitir o recibir señales u ondas electromagnéticas, de acuerdo al su diseño pueden operar a diferentes potencias y rangos de frecuencia.</a:t>
            </a:r>
            <a:endParaRPr lang="es-ES"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3804233425"/>
              </p:ext>
            </p:extLst>
          </p:nvPr>
        </p:nvGraphicFramePr>
        <p:xfrm>
          <a:off x="1171418" y="2752426"/>
          <a:ext cx="7188584" cy="2832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62406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5E0034-9E09-47BC-893D-644B0260D228}"/>
              </a:ext>
            </a:extLst>
          </p:cNvPr>
          <p:cNvSpPr>
            <a:spLocks noGrp="1"/>
          </p:cNvSpPr>
          <p:nvPr>
            <p:ph type="title"/>
          </p:nvPr>
        </p:nvSpPr>
        <p:spPr>
          <a:xfrm>
            <a:off x="901464" y="-22696"/>
            <a:ext cx="8229600" cy="1143000"/>
          </a:xfrm>
        </p:spPr>
        <p:txBody>
          <a:bodyPr/>
          <a:lstStyle/>
          <a:p>
            <a:r>
              <a:rPr lang="es-EC" dirty="0"/>
              <a:t>Marco Teórico</a:t>
            </a:r>
            <a:r>
              <a:rPr lang="en-US" dirty="0"/>
              <a:t> </a:t>
            </a:r>
          </a:p>
        </p:txBody>
      </p:sp>
      <p:sp>
        <p:nvSpPr>
          <p:cNvPr id="4" name="Rectángulo 3">
            <a:extLst>
              <a:ext uri="{FF2B5EF4-FFF2-40B4-BE49-F238E27FC236}">
                <a16:creationId xmlns:a16="http://schemas.microsoft.com/office/drawing/2014/main" id="{1ABFDF47-BDCF-4ADA-8878-3A201557BCDF}"/>
              </a:ext>
            </a:extLst>
          </p:cNvPr>
          <p:cNvSpPr/>
          <p:nvPr/>
        </p:nvSpPr>
        <p:spPr>
          <a:xfrm>
            <a:off x="6732240" y="5949280"/>
            <a:ext cx="2232248" cy="634082"/>
          </a:xfrm>
          <a:prstGeom prst="rect">
            <a:avLst/>
          </a:prstGeom>
          <a:solidFill>
            <a:schemeClr val="bg1"/>
          </a:solidFill>
          <a:ln>
            <a:solidFill>
              <a:schemeClr val="bg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6" name="Marcador de contenido 5">
            <a:extLst>
              <a:ext uri="{FF2B5EF4-FFF2-40B4-BE49-F238E27FC236}">
                <a16:creationId xmlns:a16="http://schemas.microsoft.com/office/drawing/2014/main" id="{086989B1-CD4B-4E3D-856A-222904D47A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672660" y="5948436"/>
            <a:ext cx="2458404" cy="634926"/>
          </a:xfrm>
        </p:spPr>
      </p:pic>
      <p:sp>
        <p:nvSpPr>
          <p:cNvPr id="3" name="Rectángulo 2">
            <a:extLst>
              <a:ext uri="{FF2B5EF4-FFF2-40B4-BE49-F238E27FC236}">
                <a16:creationId xmlns:a16="http://schemas.microsoft.com/office/drawing/2014/main" id="{CDC4FCD1-CD48-4436-8E0C-66317C774B98}"/>
              </a:ext>
            </a:extLst>
          </p:cNvPr>
          <p:cNvSpPr/>
          <p:nvPr/>
        </p:nvSpPr>
        <p:spPr>
          <a:xfrm>
            <a:off x="395536" y="764703"/>
            <a:ext cx="7992888" cy="3046988"/>
          </a:xfrm>
          <a:prstGeom prst="rect">
            <a:avLst/>
          </a:prstGeom>
        </p:spPr>
        <p:txBody>
          <a:bodyPr wrap="square">
            <a:spAutoFit/>
          </a:bodyPr>
          <a:lstStyle/>
          <a:p>
            <a:pPr marR="0" lvl="1" algn="just">
              <a:lnSpc>
                <a:spcPct val="200000"/>
              </a:lnSpc>
              <a:spcBef>
                <a:spcPts val="0"/>
              </a:spcBef>
              <a:spcAft>
                <a:spcPts val="0"/>
              </a:spcAft>
            </a:pPr>
            <a:r>
              <a:rPr lang="es-ES" sz="1200" b="1" dirty="0" smtClean="0">
                <a:latin typeface="Arial" panose="020B0604020202020204" pitchFamily="34" charset="0"/>
                <a:ea typeface="Times New Roman" panose="02020603050405020304" pitchFamily="18" charset="0"/>
                <a:cs typeface="Times New Roman" panose="02020603050405020304" pitchFamily="18" charset="0"/>
              </a:rPr>
              <a:t>Diagrama de Radiación</a:t>
            </a:r>
          </a:p>
          <a:p>
            <a:pPr marR="0" lvl="1" algn="just">
              <a:lnSpc>
                <a:spcPct val="200000"/>
              </a:lnSpc>
              <a:spcBef>
                <a:spcPts val="0"/>
              </a:spcBef>
              <a:spcAft>
                <a:spcPts val="0"/>
              </a:spcAft>
            </a:pPr>
            <a:r>
              <a:rPr lang="es-ES" sz="1200" dirty="0">
                <a:latin typeface="Times New Roman" panose="02020603050405020304" pitchFamily="18" charset="0"/>
                <a:ea typeface="Times New Roman" panose="02020603050405020304" pitchFamily="18" charset="0"/>
                <a:cs typeface="Times New Roman" panose="02020603050405020304" pitchFamily="18" charset="0"/>
              </a:rPr>
              <a:t>Un diagrama de radiación o Patrón de radiación de una antena resulta ser una representación gráfica de la forma que se encuentra distribuida la función matemática de la densidad de potencia electromagnética radiada. </a:t>
            </a:r>
            <a:endParaRPr lang="es-ES" sz="1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marR="0" lvl="1" algn="just">
              <a:lnSpc>
                <a:spcPct val="200000"/>
              </a:lnSpc>
              <a:spcBef>
                <a:spcPts val="0"/>
              </a:spcBef>
              <a:spcAft>
                <a:spcPts val="0"/>
              </a:spcAft>
            </a:pPr>
            <a:r>
              <a:rPr lang="es-ES" sz="1200" dirty="0" smtClean="0">
                <a:latin typeface="Times New Roman" panose="02020603050405020304" pitchFamily="18" charset="0"/>
                <a:ea typeface="Times New Roman" panose="02020603050405020304" pitchFamily="18" charset="0"/>
                <a:cs typeface="Times New Roman" panose="02020603050405020304" pitchFamily="18" charset="0"/>
              </a:rPr>
              <a:t>Existen </a:t>
            </a:r>
            <a:r>
              <a:rPr lang="es-ES" sz="1200" dirty="0">
                <a:latin typeface="Times New Roman" panose="02020603050405020304" pitchFamily="18" charset="0"/>
                <a:ea typeface="Times New Roman" panose="02020603050405020304" pitchFamily="18" charset="0"/>
                <a:cs typeface="Times New Roman" panose="02020603050405020304" pitchFamily="18" charset="0"/>
              </a:rPr>
              <a:t>dos vistas fundamentales en perspectiva del patrón de radiación, las cuales son conocidas como el </a:t>
            </a:r>
            <a:r>
              <a:rPr lang="es-ES" sz="1200" dirty="0" smtClean="0">
                <a:latin typeface="Times New Roman" panose="02020603050405020304" pitchFamily="18" charset="0"/>
                <a:ea typeface="Times New Roman" panose="02020603050405020304" pitchFamily="18" charset="0"/>
                <a:cs typeface="Times New Roman" panose="02020603050405020304" pitchFamily="18" charset="0"/>
              </a:rPr>
              <a:t>plano-E, que </a:t>
            </a:r>
            <a:r>
              <a:rPr lang="es-ES" sz="1200" dirty="0">
                <a:latin typeface="Times New Roman" panose="02020603050405020304" pitchFamily="18" charset="0"/>
                <a:ea typeface="Times New Roman" panose="02020603050405020304" pitchFamily="18" charset="0"/>
                <a:cs typeface="Times New Roman" panose="02020603050405020304" pitchFamily="18" charset="0"/>
              </a:rPr>
              <a:t>primero hace referencia al plano paralelo al vector intensidad de campo eléctrico en su dirección </a:t>
            </a:r>
            <a:r>
              <a:rPr lang="es-ES" sz="1200" dirty="0" smtClean="0">
                <a:latin typeface="Times New Roman" panose="02020603050405020304" pitchFamily="18" charset="0"/>
                <a:ea typeface="Times New Roman" panose="02020603050405020304" pitchFamily="18" charset="0"/>
                <a:cs typeface="Times New Roman" panose="02020603050405020304" pitchFamily="18" charset="0"/>
              </a:rPr>
              <a:t>máxima.</a:t>
            </a:r>
          </a:p>
          <a:p>
            <a:pPr marR="0" lvl="1" algn="just">
              <a:lnSpc>
                <a:spcPct val="200000"/>
              </a:lnSpc>
              <a:spcBef>
                <a:spcPts val="0"/>
              </a:spcBef>
              <a:spcAft>
                <a:spcPts val="0"/>
              </a:spcAft>
            </a:pPr>
            <a:r>
              <a:rPr lang="es-ES" sz="1200" dirty="0" smtClean="0">
                <a:latin typeface="Times New Roman" panose="02020603050405020304" pitchFamily="18" charset="0"/>
                <a:ea typeface="Times New Roman" panose="02020603050405020304" pitchFamily="18" charset="0"/>
                <a:cs typeface="Times New Roman" panose="02020603050405020304" pitchFamily="18" charset="0"/>
              </a:rPr>
              <a:t>Plano-H</a:t>
            </a:r>
            <a:r>
              <a:rPr lang="es-ES" sz="1200" dirty="0">
                <a:latin typeface="Times New Roman" panose="02020603050405020304" pitchFamily="18" charset="0"/>
                <a:ea typeface="Times New Roman" panose="02020603050405020304" pitchFamily="18" charset="0"/>
                <a:cs typeface="Times New Roman" panose="02020603050405020304" pitchFamily="18" charset="0"/>
              </a:rPr>
              <a:t>, </a:t>
            </a:r>
            <a:r>
              <a:rPr lang="es-ES" sz="1200" dirty="0" smtClean="0">
                <a:latin typeface="Times New Roman" panose="02020603050405020304" pitchFamily="18" charset="0"/>
                <a:ea typeface="Times New Roman" panose="02020603050405020304" pitchFamily="18" charset="0"/>
                <a:cs typeface="Times New Roman" panose="02020603050405020304" pitchFamily="18" charset="0"/>
              </a:rPr>
              <a:t>es </a:t>
            </a:r>
            <a:r>
              <a:rPr lang="es-ES" sz="1200" dirty="0">
                <a:latin typeface="Times New Roman" panose="02020603050405020304" pitchFamily="18" charset="0"/>
                <a:ea typeface="Times New Roman" panose="02020603050405020304" pitchFamily="18" charset="0"/>
                <a:cs typeface="Times New Roman" panose="02020603050405020304" pitchFamily="18" charset="0"/>
              </a:rPr>
              <a:t>el plano perpendicular </a:t>
            </a:r>
            <a:r>
              <a:rPr lang="es-ES" sz="1200" dirty="0" smtClean="0">
                <a:latin typeface="Times New Roman" panose="02020603050405020304" pitchFamily="18" charset="0"/>
                <a:ea typeface="Times New Roman" panose="02020603050405020304" pitchFamily="18" charset="0"/>
                <a:cs typeface="Times New Roman" panose="02020603050405020304" pitchFamily="18" charset="0"/>
              </a:rPr>
              <a:t>al anterior mencionado. </a:t>
            </a:r>
          </a:p>
          <a:p>
            <a:pPr marR="0" lvl="1" algn="just">
              <a:lnSpc>
                <a:spcPct val="200000"/>
              </a:lnSpc>
              <a:spcBef>
                <a:spcPts val="0"/>
              </a:spcBef>
              <a:spcAft>
                <a:spcPts val="0"/>
              </a:spcAft>
            </a:pPr>
            <a:r>
              <a:rPr lang="es-ES" sz="1200" dirty="0" smtClean="0">
                <a:latin typeface="Times New Roman" panose="02020603050405020304" pitchFamily="18" charset="0"/>
                <a:ea typeface="Times New Roman" panose="02020603050405020304" pitchFamily="18" charset="0"/>
                <a:cs typeface="Times New Roman" panose="02020603050405020304" pitchFamily="18" charset="0"/>
              </a:rPr>
              <a:t>El </a:t>
            </a:r>
            <a:r>
              <a:rPr lang="es-ES" sz="1200" dirty="0">
                <a:latin typeface="Times New Roman" panose="02020603050405020304" pitchFamily="18" charset="0"/>
                <a:ea typeface="Times New Roman" panose="02020603050405020304" pitchFamily="18" charset="0"/>
                <a:cs typeface="Times New Roman" panose="02020603050405020304" pitchFamily="18" charset="0"/>
              </a:rPr>
              <a:t>patrón de radiación suele ser representado de varias maneras como por ejemplo: en el sistema de coordenadas esféricas en función de los ángulos θ y ϕ, en un gráfico en tercera dimensión y por último en un diagrama polar</a:t>
            </a:r>
            <a:endParaRPr lang="en-US"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Imagen 7"/>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56117" y="3811691"/>
            <a:ext cx="6071726" cy="2185036"/>
          </a:xfrm>
          <a:prstGeom prst="rect">
            <a:avLst/>
          </a:prstGeom>
          <a:noFill/>
          <a:ln>
            <a:noFill/>
          </a:ln>
        </p:spPr>
      </p:pic>
    </p:spTree>
    <p:extLst>
      <p:ext uri="{BB962C8B-B14F-4D97-AF65-F5344CB8AC3E}">
        <p14:creationId xmlns:p14="http://schemas.microsoft.com/office/powerpoint/2010/main" val="2138366025"/>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1623</TotalTime>
  <Words>4529</Words>
  <Application>Microsoft Office PowerPoint</Application>
  <PresentationFormat>Presentación en pantalla (4:3)</PresentationFormat>
  <Paragraphs>471</Paragraphs>
  <Slides>76</Slides>
  <Notes>5</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76</vt:i4>
      </vt:variant>
    </vt:vector>
  </HeadingPairs>
  <TitlesOfParts>
    <vt:vector size="85" baseType="lpstr">
      <vt:lpstr>Arial</vt:lpstr>
      <vt:lpstr>Calibri</vt:lpstr>
      <vt:lpstr>Cambria Math</vt:lpstr>
      <vt:lpstr>MS Mincho</vt:lpstr>
      <vt:lpstr>Symbol</vt:lpstr>
      <vt:lpstr>Times New Roman</vt:lpstr>
      <vt:lpstr>Wingdings</vt:lpstr>
      <vt:lpstr>Diseño predeterminado</vt:lpstr>
      <vt:lpstr>CorelDRAW</vt:lpstr>
      <vt:lpstr>Presentación de PowerPoint</vt:lpstr>
      <vt:lpstr>Contenido</vt:lpstr>
      <vt:lpstr>Introducción </vt:lpstr>
      <vt:lpstr>Justificación y Alcance </vt:lpstr>
      <vt:lpstr>Justificación y Alcance </vt:lpstr>
      <vt:lpstr> </vt:lpstr>
      <vt:lpstr>Marco Teórico </vt:lpstr>
      <vt:lpstr>Marco Teórico </vt:lpstr>
      <vt:lpstr>Marco Teórico </vt:lpstr>
      <vt:lpstr>Marco Teórico </vt:lpstr>
      <vt:lpstr>Marco Teórico </vt:lpstr>
      <vt:lpstr>Marco Teórico </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Simulación</vt:lpstr>
      <vt:lpstr>Metodología de Medición</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Metodología de Medición  </vt:lpstr>
      <vt:lpstr> </vt:lpstr>
      <vt:lpstr> </vt:lpstr>
      <vt:lpstr> </vt:lpstr>
      <vt:lpstr> </vt:lpstr>
      <vt:lpstr> </vt:lpstr>
      <vt:lpstr> </vt:lpstr>
      <vt:lpstr> </vt:lpstr>
      <vt:lpstr> </vt:lpstr>
    </vt:vector>
  </TitlesOfParts>
  <Company>mecatronica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israel</dc:creator>
  <cp:lastModifiedBy>Jhonatan Valencia</cp:lastModifiedBy>
  <cp:revision>152</cp:revision>
  <dcterms:created xsi:type="dcterms:W3CDTF">2013-12-12T01:39:22Z</dcterms:created>
  <dcterms:modified xsi:type="dcterms:W3CDTF">2018-12-13T15:55:06Z</dcterms:modified>
</cp:coreProperties>
</file>